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108"/>
  </p:notesMasterIdLst>
  <p:handoutMasterIdLst>
    <p:handoutMasterId r:id="rId109"/>
  </p:handoutMasterIdLst>
  <p:sldIdLst>
    <p:sldId id="256" r:id="rId8"/>
    <p:sldId id="257" r:id="rId9"/>
    <p:sldId id="258" r:id="rId10"/>
    <p:sldId id="259" r:id="rId11"/>
    <p:sldId id="260" r:id="rId12"/>
    <p:sldId id="265" r:id="rId13"/>
    <p:sldId id="266" r:id="rId14"/>
    <p:sldId id="267" r:id="rId15"/>
    <p:sldId id="268" r:id="rId16"/>
    <p:sldId id="269" r:id="rId17"/>
    <p:sldId id="270" r:id="rId18"/>
    <p:sldId id="271" r:id="rId19"/>
    <p:sldId id="272" r:id="rId20"/>
    <p:sldId id="273" r:id="rId21"/>
    <p:sldId id="274" r:id="rId22"/>
    <p:sldId id="278" r:id="rId23"/>
    <p:sldId id="276" r:id="rId24"/>
    <p:sldId id="277" r:id="rId25"/>
    <p:sldId id="261"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2" r:id="rId48"/>
    <p:sldId id="262" r:id="rId49"/>
    <p:sldId id="304" r:id="rId50"/>
    <p:sldId id="305" r:id="rId51"/>
    <p:sldId id="306" r:id="rId52"/>
    <p:sldId id="307" r:id="rId53"/>
    <p:sldId id="308" r:id="rId54"/>
    <p:sldId id="312" r:id="rId55"/>
    <p:sldId id="310" r:id="rId56"/>
    <p:sldId id="311" r:id="rId57"/>
    <p:sldId id="314" r:id="rId58"/>
    <p:sldId id="315" r:id="rId59"/>
    <p:sldId id="316" r:id="rId60"/>
    <p:sldId id="317" r:id="rId61"/>
    <p:sldId id="318" r:id="rId62"/>
    <p:sldId id="319" r:id="rId63"/>
    <p:sldId id="320" r:id="rId64"/>
    <p:sldId id="321" r:id="rId65"/>
    <p:sldId id="322" r:id="rId66"/>
    <p:sldId id="323" r:id="rId67"/>
    <p:sldId id="324" r:id="rId68"/>
    <p:sldId id="325" r:id="rId69"/>
    <p:sldId id="326" r:id="rId70"/>
    <p:sldId id="327" r:id="rId71"/>
    <p:sldId id="328" r:id="rId72"/>
    <p:sldId id="329" r:id="rId73"/>
    <p:sldId id="263" r:id="rId74"/>
    <p:sldId id="330" r:id="rId75"/>
    <p:sldId id="331" r:id="rId76"/>
    <p:sldId id="332" r:id="rId77"/>
    <p:sldId id="333" r:id="rId78"/>
    <p:sldId id="334" r:id="rId79"/>
    <p:sldId id="335" r:id="rId80"/>
    <p:sldId id="336" r:id="rId81"/>
    <p:sldId id="349" r:id="rId82"/>
    <p:sldId id="338" r:id="rId83"/>
    <p:sldId id="339" r:id="rId84"/>
    <p:sldId id="340" r:id="rId85"/>
    <p:sldId id="341" r:id="rId86"/>
    <p:sldId id="342" r:id="rId87"/>
    <p:sldId id="343" r:id="rId88"/>
    <p:sldId id="344" r:id="rId89"/>
    <p:sldId id="345" r:id="rId90"/>
    <p:sldId id="346" r:id="rId91"/>
    <p:sldId id="348" r:id="rId92"/>
    <p:sldId id="350" r:id="rId93"/>
    <p:sldId id="351" r:id="rId94"/>
    <p:sldId id="352" r:id="rId95"/>
    <p:sldId id="353" r:id="rId96"/>
    <p:sldId id="354" r:id="rId97"/>
    <p:sldId id="355" r:id="rId98"/>
    <p:sldId id="356" r:id="rId99"/>
    <p:sldId id="357" r:id="rId100"/>
    <p:sldId id="358" r:id="rId101"/>
    <p:sldId id="359" r:id="rId102"/>
    <p:sldId id="360" r:id="rId103"/>
    <p:sldId id="361" r:id="rId104"/>
    <p:sldId id="364" r:id="rId105"/>
    <p:sldId id="362" r:id="rId106"/>
    <p:sldId id="363" r:id="rId107"/>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13" userDrawn="1">
          <p15:clr>
            <a:srgbClr val="A4A3A4"/>
          </p15:clr>
        </p15:guide>
        <p15:guide id="2" pos="3840">
          <p15:clr>
            <a:srgbClr val="A4A3A4"/>
          </p15:clr>
        </p15:guide>
      </p15:sldGuideLst>
    </p:ext>
    <p:ext uri="{2D200454-40CA-4A62-9FC3-DE9A4176ACB9}">
      <p15:notesGuideLst xmlns:p15="http://schemas.microsoft.com/office/powerpoint/2012/main">
        <p15:guide id="1" orient="horz" userDrawn="1">
          <p15:clr>
            <a:srgbClr val="A4A3A4"/>
          </p15:clr>
        </p15:guide>
        <p15:guide id="2" pos="2207"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yueyuezjhw" initials="l" lastIdx="4" clrIdx="0">
    <p:extLst>
      <p:ext uri="{19B8F6BF-5375-455C-9EA6-DF929625EA0E}">
        <p15:presenceInfo xmlns:p15="http://schemas.microsoft.com/office/powerpoint/2012/main" userId="S-1-5-21-147214757-305610072-1517763936-4736116" providerId="AD"/>
      </p:ext>
    </p:extLst>
  </p:cmAuthor>
  <p:cmAuthor id="2" name="hejunjianzjhw" initials="h" lastIdx="4" clrIdx="1">
    <p:extLst>
      <p:ext uri="{19B8F6BF-5375-455C-9EA6-DF929625EA0E}">
        <p15:presenceInfo xmlns:p15="http://schemas.microsoft.com/office/powerpoint/2012/main" userId="S-1-5-21-147214757-305610072-1517763936-568267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EE9EE"/>
    <a:srgbClr val="C7000B"/>
    <a:srgbClr val="62B230"/>
    <a:srgbClr val="56C4D2"/>
    <a:srgbClr val="404040"/>
    <a:srgbClr val="151515"/>
    <a:srgbClr val="575756"/>
    <a:srgbClr val="FFFFFF"/>
    <a:srgbClr val="DD4654"/>
    <a:srgbClr val="F3D2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2725" autoAdjust="0"/>
  </p:normalViewPr>
  <p:slideViewPr>
    <p:cSldViewPr snapToGrid="0" snapToObjects="1">
      <p:cViewPr varScale="1">
        <p:scale>
          <a:sx n="104" d="100"/>
          <a:sy n="104" d="100"/>
        </p:scale>
        <p:origin x="162" y="102"/>
      </p:cViewPr>
      <p:guideLst>
        <p:guide orient="horz" pos="913"/>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75" d="100"/>
          <a:sy n="75" d="100"/>
        </p:scale>
        <p:origin x="2184" y="108"/>
      </p:cViewPr>
      <p:guideLst>
        <p:guide orient="horz"/>
        <p:guide pos="2207"/>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slide" Target="slides/slide82.xml"/><Relationship Id="rId112" Type="http://schemas.openxmlformats.org/officeDocument/2006/relationships/viewProps" Target="viewProps.xml"/><Relationship Id="rId16" Type="http://schemas.openxmlformats.org/officeDocument/2006/relationships/slide" Target="slides/slide9.xml"/><Relationship Id="rId107" Type="http://schemas.openxmlformats.org/officeDocument/2006/relationships/slide" Target="slides/slide100.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102" Type="http://schemas.openxmlformats.org/officeDocument/2006/relationships/slide" Target="slides/slide95.xml"/><Relationship Id="rId5" Type="http://schemas.openxmlformats.org/officeDocument/2006/relationships/slideMaster" Target="slideMasters/slideMaster2.xml"/><Relationship Id="rId90" Type="http://schemas.openxmlformats.org/officeDocument/2006/relationships/slide" Target="slides/slide83.xml"/><Relationship Id="rId95" Type="http://schemas.openxmlformats.org/officeDocument/2006/relationships/slide" Target="slides/slide88.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113" Type="http://schemas.openxmlformats.org/officeDocument/2006/relationships/theme" Target="theme/theme1.xml"/><Relationship Id="rId80" Type="http://schemas.openxmlformats.org/officeDocument/2006/relationships/slide" Target="slides/slide73.xml"/><Relationship Id="rId85" Type="http://schemas.openxmlformats.org/officeDocument/2006/relationships/slide" Target="slides/slide78.xml"/><Relationship Id="rId12" Type="http://schemas.openxmlformats.org/officeDocument/2006/relationships/slide" Target="slides/slide5.xml"/><Relationship Id="rId17" Type="http://schemas.openxmlformats.org/officeDocument/2006/relationships/slide" Target="slides/slide10.xml"/><Relationship Id="rId33" Type="http://schemas.openxmlformats.org/officeDocument/2006/relationships/slide" Target="slides/slide26.xml"/><Relationship Id="rId38" Type="http://schemas.openxmlformats.org/officeDocument/2006/relationships/slide" Target="slides/slide31.xml"/><Relationship Id="rId59" Type="http://schemas.openxmlformats.org/officeDocument/2006/relationships/slide" Target="slides/slide52.xml"/><Relationship Id="rId103" Type="http://schemas.openxmlformats.org/officeDocument/2006/relationships/slide" Target="slides/slide96.xml"/><Relationship Id="rId108" Type="http://schemas.openxmlformats.org/officeDocument/2006/relationships/notesMaster" Target="notesMasters/notesMaster1.xml"/><Relationship Id="rId54" Type="http://schemas.openxmlformats.org/officeDocument/2006/relationships/slide" Target="slides/slide47.xml"/><Relationship Id="rId70" Type="http://schemas.openxmlformats.org/officeDocument/2006/relationships/slide" Target="slides/slide63.xml"/><Relationship Id="rId75" Type="http://schemas.openxmlformats.org/officeDocument/2006/relationships/slide" Target="slides/slide68.xml"/><Relationship Id="rId91" Type="http://schemas.openxmlformats.org/officeDocument/2006/relationships/slide" Target="slides/slide84.xml"/><Relationship Id="rId96" Type="http://schemas.openxmlformats.org/officeDocument/2006/relationships/slide" Target="slides/slide89.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6" Type="http://schemas.openxmlformats.org/officeDocument/2006/relationships/slide" Target="slides/slide99.xml"/><Relationship Id="rId114" Type="http://schemas.openxmlformats.org/officeDocument/2006/relationships/tableStyles" Target="tableStyles.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slide" Target="slides/slide79.xml"/><Relationship Id="rId94" Type="http://schemas.openxmlformats.org/officeDocument/2006/relationships/slide" Target="slides/slide87.xml"/><Relationship Id="rId99" Type="http://schemas.openxmlformats.org/officeDocument/2006/relationships/slide" Target="slides/slide92.xml"/><Relationship Id="rId101" Type="http://schemas.openxmlformats.org/officeDocument/2006/relationships/slide" Target="slides/slide94.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109" Type="http://schemas.openxmlformats.org/officeDocument/2006/relationships/handoutMaster" Target="handoutMasters/handoutMaster1.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slide" Target="slides/slide97.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110" Type="http://schemas.openxmlformats.org/officeDocument/2006/relationships/commentAuthors" Target="commentAuthors.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slide" Target="slides/slide93.xml"/><Relationship Id="rId105" Type="http://schemas.openxmlformats.org/officeDocument/2006/relationships/slide" Target="slides/slide98.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slide" Target="slides/slide91.xml"/><Relationship Id="rId3" Type="http://schemas.openxmlformats.org/officeDocument/2006/relationships/customXml" Target="../customXml/item3.xml"/><Relationship Id="rId25" Type="http://schemas.openxmlformats.org/officeDocument/2006/relationships/slide" Target="slides/slide18.xml"/><Relationship Id="rId46" Type="http://schemas.openxmlformats.org/officeDocument/2006/relationships/slide" Target="slides/slide39.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62" Type="http://schemas.openxmlformats.org/officeDocument/2006/relationships/slide" Target="slides/slide55.xml"/><Relationship Id="rId83" Type="http://schemas.openxmlformats.org/officeDocument/2006/relationships/slide" Target="slides/slide76.xml"/><Relationship Id="rId88" Type="http://schemas.openxmlformats.org/officeDocument/2006/relationships/slide" Target="slides/slide81.xml"/><Relationship Id="rId11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1"/>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1"/>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11/1/2021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5"/>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5"/>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50888" y="742950"/>
            <a:ext cx="5540375" cy="3117850"/>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8" y="4300484"/>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313006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Command: [Huawei-ospf-1] </a:t>
            </a:r>
            <a:r>
              <a:rPr lang="en-US" b="1" dirty="0" err="1" smtClean="0"/>
              <a:t>lsa</a:t>
            </a:r>
            <a:r>
              <a:rPr lang="en-US" b="1" dirty="0" smtClean="0"/>
              <a:t>-arrival-interval { </a:t>
            </a:r>
            <a:r>
              <a:rPr lang="en-US" i="1" dirty="0" smtClean="0"/>
              <a:t>interval</a:t>
            </a:r>
            <a:r>
              <a:rPr lang="en-US" b="1" dirty="0" smtClean="0"/>
              <a:t> | intelligent-timer </a:t>
            </a:r>
            <a:r>
              <a:rPr lang="en-US" i="1" dirty="0" smtClean="0"/>
              <a:t>max-interval start-interval hold-interval </a:t>
            </a:r>
            <a:r>
              <a:rPr lang="en-US" b="1" dirty="0" smtClean="0"/>
              <a:t>}</a:t>
            </a:r>
          </a:p>
          <a:p>
            <a:pPr lvl="1"/>
            <a:r>
              <a:rPr lang="en-US" i="1" dirty="0" smtClean="0"/>
              <a:t>interval</a:t>
            </a:r>
            <a:r>
              <a:rPr lang="en-US" b="1" dirty="0" smtClean="0"/>
              <a:t>:</a:t>
            </a:r>
            <a:r>
              <a:rPr lang="en-US" dirty="0" smtClean="0"/>
              <a:t> specifies the interval for receiving LSAs. The value is an integer ranging from 0 to 10000, in milliseconds.</a:t>
            </a:r>
          </a:p>
          <a:p>
            <a:pPr lvl="1"/>
            <a:r>
              <a:rPr lang="en-US" b="1" dirty="0" smtClean="0"/>
              <a:t>intelligent-timer</a:t>
            </a:r>
            <a:r>
              <a:rPr lang="en-US" dirty="0" smtClean="0"/>
              <a:t>: uses the intelligent timer to set the receive interval for LSAs.</a:t>
            </a:r>
          </a:p>
          <a:p>
            <a:pPr lvl="1"/>
            <a:r>
              <a:rPr lang="en-US" i="1" dirty="0" smtClean="0"/>
              <a:t>max-interval: </a:t>
            </a:r>
            <a:r>
              <a:rPr lang="en-US" dirty="0" smtClean="0"/>
              <a:t>specifies the maximum interval for receiving OSPF LSAs. The value is an integer ranging from 1 to 120000, in milliseconds. The default value is 1000.</a:t>
            </a:r>
          </a:p>
          <a:p>
            <a:pPr lvl="1"/>
            <a:r>
              <a:rPr lang="en-US" i="1" dirty="0" smtClean="0"/>
              <a:t>start-interval: </a:t>
            </a:r>
            <a:r>
              <a:rPr lang="en-US" dirty="0" smtClean="0"/>
              <a:t>specifies the initial interval for receiving OSPF LSAs. The value is an integer ranging from 0 to 60000, in milliseconds. The default value is 500.</a:t>
            </a:r>
          </a:p>
          <a:p>
            <a:pPr lvl="1"/>
            <a:r>
              <a:rPr lang="en-US" i="1" dirty="0" smtClean="0"/>
              <a:t>hold-interval: </a:t>
            </a:r>
            <a:r>
              <a:rPr lang="en-US" dirty="0" smtClean="0"/>
              <a:t>specifies the hold interval for receiving OSPF LSAs. The value is an integer ranging from 1 to 60000, in milliseconds. The default value is 500.</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51795264"/>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419412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Command: [Huawei-ospf-1] </a:t>
            </a:r>
            <a:r>
              <a:rPr lang="en-US" b="1" dirty="0" err="1" smtClean="0"/>
              <a:t>spf</a:t>
            </a:r>
            <a:r>
              <a:rPr lang="en-US" b="1" dirty="0" smtClean="0"/>
              <a:t>-schedule-interval</a:t>
            </a:r>
            <a:r>
              <a:rPr lang="en-US" dirty="0" smtClean="0"/>
              <a:t> { </a:t>
            </a:r>
            <a:r>
              <a:rPr lang="en-US" i="1" dirty="0" smtClean="0"/>
              <a:t>interval1</a:t>
            </a:r>
            <a:r>
              <a:rPr lang="en-US" dirty="0" smtClean="0"/>
              <a:t> | </a:t>
            </a:r>
            <a:r>
              <a:rPr lang="en-US" b="1" dirty="0" smtClean="0"/>
              <a:t>intelligent-timer </a:t>
            </a:r>
            <a:r>
              <a:rPr lang="en-US" i="1" dirty="0" smtClean="0"/>
              <a:t>max-interval start-interval hold-interval </a:t>
            </a:r>
            <a:r>
              <a:rPr lang="en-US" dirty="0" smtClean="0"/>
              <a:t>| </a:t>
            </a:r>
            <a:r>
              <a:rPr lang="en-US" b="1" dirty="0" smtClean="0"/>
              <a:t>millisecond</a:t>
            </a:r>
            <a:r>
              <a:rPr lang="en-US" dirty="0" smtClean="0"/>
              <a:t> </a:t>
            </a:r>
            <a:r>
              <a:rPr lang="en-US" i="1" dirty="0" smtClean="0"/>
              <a:t>interval2</a:t>
            </a:r>
            <a:r>
              <a:rPr lang="en-US" dirty="0" smtClean="0"/>
              <a:t> }</a:t>
            </a:r>
          </a:p>
          <a:p>
            <a:pPr lvl="1"/>
            <a:r>
              <a:rPr lang="en-US" i="1" dirty="0" smtClean="0"/>
              <a:t>interval1</a:t>
            </a:r>
            <a:r>
              <a:rPr lang="en-US" dirty="0" smtClean="0"/>
              <a:t>: specifies an interval for OSPF SPF calculation. The value is an integer ranging from 1 to 10, in seconds.</a:t>
            </a:r>
          </a:p>
          <a:p>
            <a:pPr lvl="1"/>
            <a:r>
              <a:rPr lang="en-US" b="1" dirty="0" smtClean="0"/>
              <a:t>intelligent-timer</a:t>
            </a:r>
            <a:r>
              <a:rPr lang="en-US" dirty="0" smtClean="0"/>
              <a:t>: uses the intelligent timer to set the interval for OSPF SPF calculation.</a:t>
            </a:r>
          </a:p>
          <a:p>
            <a:pPr lvl="1"/>
            <a:r>
              <a:rPr lang="en-US" i="1" dirty="0" smtClean="0"/>
              <a:t>max-interval:</a:t>
            </a:r>
            <a:r>
              <a:rPr lang="en-US" dirty="0" smtClean="0"/>
              <a:t> specifies the maximum interval for OSPF SPF calculation. The value is an integer ranging from 1 to 120000, in milliseconds. The default value is 10000.</a:t>
            </a:r>
          </a:p>
          <a:p>
            <a:pPr lvl="1"/>
            <a:r>
              <a:rPr lang="en-US" i="1" dirty="0" smtClean="0"/>
              <a:t>start-interval: </a:t>
            </a:r>
            <a:r>
              <a:rPr lang="en-US" dirty="0" smtClean="0"/>
              <a:t>specifies the initial interval for OSPF SPF calculation. The value is an integer ranging from 1 to 60000, in milliseconds. The default value is 500.</a:t>
            </a:r>
          </a:p>
          <a:p>
            <a:pPr lvl="1"/>
            <a:r>
              <a:rPr lang="en-US" i="1" dirty="0" smtClean="0"/>
              <a:t>hold-interval: </a:t>
            </a:r>
            <a:r>
              <a:rPr lang="en-US" dirty="0" smtClean="0"/>
              <a:t>specifies the hold interval for OSPF SPF calculation. The value is an integer ranging from 1 to 60000, in milliseconds. The default value is 1000.</a:t>
            </a:r>
          </a:p>
          <a:p>
            <a:pPr lvl="1"/>
            <a:r>
              <a:rPr lang="en-US" b="1" dirty="0" smtClean="0"/>
              <a:t>millisecond</a:t>
            </a:r>
            <a:r>
              <a:rPr lang="en-US" dirty="0" smtClean="0"/>
              <a:t> </a:t>
            </a:r>
            <a:r>
              <a:rPr lang="en-US" i="1" dirty="0" smtClean="0"/>
              <a:t>interval2: </a:t>
            </a:r>
            <a:r>
              <a:rPr lang="en-US" dirty="0" smtClean="0"/>
              <a:t>specifies an interval for OSPF SPF calculation. The value is an integer ranging from 1 to 10000, in milliseconds.</a:t>
            </a:r>
          </a:p>
          <a:p>
            <a:pPr lvl="1"/>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5678657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984396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Node-and-link protection:</a:t>
            </a:r>
            <a:endParaRPr lang="en-US" altLang="zh-CN" smtClean="0"/>
          </a:p>
          <a:p>
            <a:pPr lvl="1"/>
            <a:r>
              <a:rPr lang="en-US" smtClean="0"/>
              <a:t>As shown in the right figure, traffic flows from node S to node D. The link cost satisfies the node-and-link protection inequality. If the primary link fails, node S switches the traffic to the backup link. This ensures that the traffic interruption time is less than 50 ms.</a:t>
            </a:r>
            <a:endParaRPr lang="en-US" altLang="zh-CN" smtClean="0"/>
          </a:p>
          <a:p>
            <a:r>
              <a:rPr lang="en-US" smtClean="0"/>
              <a:t>OSPF IP FRR protects traffic against either a link failure or a node-and-link failure.</a:t>
            </a:r>
          </a:p>
          <a:p>
            <a:pPr lvl="1"/>
            <a:r>
              <a:rPr lang="en-US" smtClean="0"/>
              <a:t>Link protection takes effect when the traffic to be protected flows along a specified link.</a:t>
            </a:r>
          </a:p>
          <a:p>
            <a:pPr lvl="1"/>
            <a:r>
              <a:rPr lang="en-US" smtClean="0"/>
              <a:t>Node-and-link protection takes effect when the traffic to be protected flows along a specified device. Node-and-link protection takes precedence over link protection.</a:t>
            </a:r>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774182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317818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744287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563596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OSPF periodically sends Hello packets to neighbors to detect faults. It takes more than 1s to detect a fault. By default, when the OSPF Dead timer expires, the neighbor is considered invalid. The default value of the OSPF Dead timer is 40s. With the development of technologies, voice, video, and video on demand (VOD) services are widely used. These services are sensitive to the packet loss rate and delay. When the traffic rate reaches gigabit per second (Gbit/s), long-time fault detection causes a large number of packets to be lost. This cannot meet high reliability requirements of the carrier-class network.</a:t>
            </a:r>
          </a:p>
          <a:p>
            <a:r>
              <a:rPr lang="en-US" smtClean="0"/>
              <a:t>BFD for OSPF is introduced to resolve this problem. After BFD for OSPF is configured in a specified process or on a specified interface, the link status can be rapidly detected and fault detection can be completed in milliseconds. This speeds up OSPF convergence when the link status changes.</a:t>
            </a:r>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450471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4300483"/>
            <a:ext cx="5580063" cy="5626155"/>
          </a:xfrm>
        </p:spPr>
        <p:txBody>
          <a:bodyPr/>
          <a:lstStyle/>
          <a:p>
            <a:pPr lvl="0">
              <a:lnSpc>
                <a:spcPct val="100000"/>
              </a:lnSpc>
            </a:pPr>
            <a:r>
              <a:rPr lang="en-US" dirty="0" smtClean="0"/>
              <a:t>Prerequisites:</a:t>
            </a:r>
            <a:endParaRPr lang="en-US" altLang="zh-CN" dirty="0" smtClean="0"/>
          </a:p>
          <a:p>
            <a:pPr lvl="1">
              <a:lnSpc>
                <a:spcPct val="100000"/>
              </a:lnSpc>
            </a:pPr>
            <a:r>
              <a:rPr lang="en-US" dirty="0" smtClean="0"/>
              <a:t>Before using BFD to quickly detect link faults, run the </a:t>
            </a:r>
            <a:r>
              <a:rPr lang="en-US" dirty="0" err="1" smtClean="0"/>
              <a:t>bfd</a:t>
            </a:r>
            <a:r>
              <a:rPr lang="en-US" dirty="0" smtClean="0"/>
              <a:t> command in the system view to enable BFD globally.</a:t>
            </a:r>
            <a:endParaRPr lang="en-US" altLang="zh-CN" dirty="0" smtClean="0"/>
          </a:p>
          <a:p>
            <a:pPr lvl="0">
              <a:lnSpc>
                <a:spcPct val="100000"/>
              </a:lnSpc>
            </a:pPr>
            <a:r>
              <a:rPr lang="en-US" dirty="0" smtClean="0"/>
              <a:t>The BFD configuration on an interface takes precedence over that in a process. If BFD is enabled on an interface, the BFD parameters on the interface are used to establish BFD sessions.</a:t>
            </a:r>
            <a:endParaRPr lang="en-US" altLang="zh-CN" dirty="0" smtClean="0"/>
          </a:p>
          <a:p>
            <a:pPr lvl="0">
              <a:lnSpc>
                <a:spcPct val="100000"/>
              </a:lnSpc>
            </a:pPr>
            <a:r>
              <a:rPr lang="en-US" dirty="0" smtClean="0"/>
              <a:t>OSPF IP FRR can be associated with BFD.</a:t>
            </a:r>
          </a:p>
          <a:p>
            <a:pPr lvl="1">
              <a:lnSpc>
                <a:spcPct val="100000"/>
              </a:lnSpc>
            </a:pPr>
            <a:r>
              <a:rPr lang="en-US" dirty="0" smtClean="0"/>
              <a:t>During the OSPF IP FRR configuration, the underlying layer needs to fast respond to a link status change so that traffic can be switched to the backup link immediately.</a:t>
            </a:r>
            <a:endParaRPr lang="en-US" altLang="zh-CN" dirty="0" smtClean="0"/>
          </a:p>
          <a:p>
            <a:pPr lvl="1">
              <a:lnSpc>
                <a:spcPct val="100000"/>
              </a:lnSpc>
            </a:pPr>
            <a:r>
              <a:rPr lang="en-US" dirty="0" smtClean="0"/>
              <a:t>OSPF IP FRR and BFD can be bound to rapidly detect link faults. This ensures that traffic is rapidly switched to the backup link in the case of link failures.</a:t>
            </a:r>
          </a:p>
          <a:p>
            <a:pPr lvl="0">
              <a:lnSpc>
                <a:spcPct val="100000"/>
              </a:lnSpc>
            </a:pPr>
            <a:r>
              <a:rPr lang="en-US" dirty="0" smtClean="0"/>
              <a:t>Command: </a:t>
            </a:r>
            <a:r>
              <a:rPr lang="en-US" altLang="zh-CN" dirty="0" smtClean="0"/>
              <a:t>[Huawei-ospf-1] </a:t>
            </a:r>
            <a:r>
              <a:rPr lang="en-US" altLang="zh-CN" b="1" dirty="0" err="1" smtClean="0"/>
              <a:t>bfd</a:t>
            </a:r>
            <a:r>
              <a:rPr lang="en-US" altLang="zh-CN" b="1" dirty="0" smtClean="0"/>
              <a:t> all-interfaces</a:t>
            </a:r>
            <a:r>
              <a:rPr lang="en-US" altLang="zh-CN" dirty="0" smtClean="0"/>
              <a:t> { </a:t>
            </a:r>
            <a:r>
              <a:rPr lang="en-US" altLang="zh-CN" b="1" dirty="0" smtClean="0"/>
              <a:t>min-</a:t>
            </a:r>
            <a:r>
              <a:rPr lang="en-US" altLang="zh-CN" b="1" dirty="0" err="1" smtClean="0"/>
              <a:t>rx</a:t>
            </a:r>
            <a:r>
              <a:rPr lang="en-US" altLang="zh-CN" b="1" dirty="0" smtClean="0"/>
              <a:t>-interval </a:t>
            </a:r>
            <a:r>
              <a:rPr lang="en-US" altLang="zh-CN" i="1" dirty="0" smtClean="0"/>
              <a:t>receive-interval </a:t>
            </a:r>
            <a:r>
              <a:rPr lang="en-US" altLang="zh-CN" dirty="0" smtClean="0"/>
              <a:t>| </a:t>
            </a:r>
            <a:r>
              <a:rPr lang="en-US" altLang="zh-CN" b="1" dirty="0" smtClean="0"/>
              <a:t>min-</a:t>
            </a:r>
            <a:r>
              <a:rPr lang="en-US" altLang="zh-CN" b="1" dirty="0" err="1" smtClean="0"/>
              <a:t>tx</a:t>
            </a:r>
            <a:r>
              <a:rPr lang="en-US" altLang="zh-CN" b="1" dirty="0" smtClean="0"/>
              <a:t>-interval</a:t>
            </a:r>
            <a:r>
              <a:rPr lang="en-US" altLang="zh-CN" i="1" dirty="0" smtClean="0"/>
              <a:t> transmit-interval</a:t>
            </a:r>
            <a:r>
              <a:rPr lang="en-US" altLang="zh-CN" dirty="0" smtClean="0"/>
              <a:t> | </a:t>
            </a:r>
            <a:r>
              <a:rPr lang="en-US" altLang="zh-CN" b="1" dirty="0" smtClean="0"/>
              <a:t>detect-multiplier</a:t>
            </a:r>
            <a:r>
              <a:rPr lang="en-US" altLang="zh-CN" dirty="0" smtClean="0"/>
              <a:t> </a:t>
            </a:r>
            <a:r>
              <a:rPr lang="en-US" altLang="zh-CN" i="1" dirty="0" smtClean="0"/>
              <a:t>multiplier-value</a:t>
            </a:r>
            <a:r>
              <a:rPr lang="en-US" altLang="zh-CN" dirty="0" smtClean="0"/>
              <a:t> | </a:t>
            </a:r>
            <a:r>
              <a:rPr lang="en-US" altLang="zh-CN" b="1" dirty="0" err="1" smtClean="0"/>
              <a:t>frr</a:t>
            </a:r>
            <a:r>
              <a:rPr lang="en-US" altLang="zh-CN" b="1" dirty="0" smtClean="0"/>
              <a:t>-binding</a:t>
            </a:r>
            <a:r>
              <a:rPr lang="en-US" altLang="zh-CN" dirty="0" smtClean="0"/>
              <a:t> }</a:t>
            </a:r>
          </a:p>
          <a:p>
            <a:pPr lvl="1">
              <a:lnSpc>
                <a:spcPct val="100000"/>
              </a:lnSpc>
            </a:pPr>
            <a:r>
              <a:rPr lang="en-US" b="1" dirty="0" smtClean="0"/>
              <a:t>min-</a:t>
            </a:r>
            <a:r>
              <a:rPr lang="en-US" b="1" dirty="0" err="1" smtClean="0"/>
              <a:t>rx</a:t>
            </a:r>
            <a:r>
              <a:rPr lang="en-US" b="1" dirty="0" smtClean="0"/>
              <a:t>-interval</a:t>
            </a:r>
            <a:r>
              <a:rPr lang="en-US" i="1" dirty="0" smtClean="0"/>
              <a:t> receive-interval</a:t>
            </a:r>
            <a:r>
              <a:rPr lang="en-US" dirty="0" smtClean="0"/>
              <a:t>: specifies an expected minimum interval for receiving BFD packets from the peer. The value is an integer ranging from 10 to 2000, in milliseconds. The default value is 1000.</a:t>
            </a:r>
          </a:p>
          <a:p>
            <a:pPr lvl="1">
              <a:lnSpc>
                <a:spcPct val="100000"/>
              </a:lnSpc>
            </a:pPr>
            <a:r>
              <a:rPr lang="en-US" b="1" dirty="0" smtClean="0"/>
              <a:t>min-</a:t>
            </a:r>
            <a:r>
              <a:rPr lang="en-US" b="1" dirty="0" err="1" smtClean="0"/>
              <a:t>tx</a:t>
            </a:r>
            <a:r>
              <a:rPr lang="en-US" b="1" dirty="0" smtClean="0"/>
              <a:t>-interval </a:t>
            </a:r>
            <a:r>
              <a:rPr lang="en-US" i="1" dirty="0" smtClean="0"/>
              <a:t>transmit-interval</a:t>
            </a:r>
            <a:r>
              <a:rPr lang="en-US" dirty="0" smtClean="0"/>
              <a:t>: specifies a minimum interval for sending BFD packets to the peer. The value is an integer ranging from 10 to 2000, in milliseconds. The default value is 1000.</a:t>
            </a:r>
          </a:p>
          <a:p>
            <a:pPr lvl="1">
              <a:lnSpc>
                <a:spcPct val="100000"/>
              </a:lnSpc>
            </a:pPr>
            <a:r>
              <a:rPr lang="en-US" b="1" dirty="0" smtClean="0"/>
              <a:t>detect-multiplier</a:t>
            </a:r>
            <a:r>
              <a:rPr lang="en-US" dirty="0" smtClean="0"/>
              <a:t> </a:t>
            </a:r>
            <a:r>
              <a:rPr lang="en-US" i="1" dirty="0" smtClean="0"/>
              <a:t>multiplier-value: </a:t>
            </a:r>
            <a:r>
              <a:rPr lang="en-US" dirty="0" smtClean="0"/>
              <a:t>specifies a local detection multiplier. The value is an integer ranging from 3 to 50. The default value is 3.</a:t>
            </a:r>
          </a:p>
          <a:p>
            <a:pPr lvl="1">
              <a:lnSpc>
                <a:spcPct val="100000"/>
              </a:lnSpc>
            </a:pPr>
            <a:r>
              <a:rPr lang="en-US" b="1" dirty="0" err="1" smtClean="0"/>
              <a:t>frr</a:t>
            </a:r>
            <a:r>
              <a:rPr lang="en-US" b="1" dirty="0" smtClean="0"/>
              <a:t>-binding:</a:t>
            </a:r>
            <a:r>
              <a:rPr lang="en-US" dirty="0" smtClean="0"/>
              <a:t> binds the BFD session status to the link status of an interface. If a BFD session goes down, the physical link of the bound interface also goes down, triggering traffic to be switched to the backup link.</a:t>
            </a:r>
            <a:endParaRPr lang="en-US" altLang="zh-CN" dirty="0" smtClean="0"/>
          </a:p>
          <a:p>
            <a:pPr lvl="0">
              <a:lnSpc>
                <a:spcPct val="100000"/>
              </a:lnSpc>
            </a:pP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98831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012341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685959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This course describes only equal-cost routes, default routes, and LSA filtering. For other information, see HCIP-Datacom-Core Technology.</a:t>
            </a:r>
          </a:p>
          <a:p>
            <a:endParaRPr lang="zh-CN" alt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4122128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Command: [Huawei-ospf-1] </a:t>
            </a:r>
            <a:r>
              <a:rPr lang="en-US" b="1" dirty="0" smtClean="0"/>
              <a:t>maximum load-balancing </a:t>
            </a:r>
            <a:r>
              <a:rPr lang="en-US" i="1" dirty="0" smtClean="0"/>
              <a:t>number</a:t>
            </a:r>
          </a:p>
          <a:p>
            <a:pPr lvl="1"/>
            <a:r>
              <a:rPr lang="en-US" i="1" dirty="0" smtClean="0"/>
              <a:t>number</a:t>
            </a:r>
            <a:r>
              <a:rPr lang="en-US" dirty="0" smtClean="0"/>
              <a:t>: specifies the maximum number of equal-cost routes for load balancing. The value range varies according to the device model. For details, see the product documentation of the corresponding device.</a:t>
            </a:r>
          </a:p>
          <a:p>
            <a:endParaRPr lang="en-US" altLang="zh-CN" dirty="0" smtClean="0"/>
          </a:p>
          <a:p>
            <a:pPr lvl="1"/>
            <a:endParaRPr lang="zh-CN" alt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40209405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906228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Default routes have all 0s as the destination address and mask. A device uses a default route to forward packets when no matching route is available. Hierarchical management of OSPF routes prioritizes the default route carried in Type 3 LSAs over the default route carried in Type 5 or Type 7 LSAs.</a:t>
            </a:r>
          </a:p>
          <a:p>
            <a:r>
              <a:rPr lang="en-US" dirty="0" smtClean="0"/>
              <a:t>Common area:</a:t>
            </a:r>
          </a:p>
          <a:p>
            <a:pPr lvl="1"/>
            <a:r>
              <a:rPr lang="en-US" dirty="0" smtClean="0"/>
              <a:t>By default, routers in a common OSPF area do not generate default routes. To enable a router in a common OSPF area to advertise a default route to OSPF, run the </a:t>
            </a:r>
            <a:r>
              <a:rPr lang="en-US" b="1" dirty="0" smtClean="0"/>
              <a:t>default-route-advertise</a:t>
            </a:r>
            <a:r>
              <a:rPr lang="en-US" dirty="0" smtClean="0"/>
              <a:t> command on the router. After the command is run, the router generates a default ASE LSA (Type 5 LSA) and advertises it to the entire OSPF AS.</a:t>
            </a:r>
          </a:p>
          <a:p>
            <a:r>
              <a:rPr lang="en-US" dirty="0" smtClean="0"/>
              <a:t>Stub area:</a:t>
            </a:r>
          </a:p>
          <a:p>
            <a:pPr lvl="1"/>
            <a:r>
              <a:rPr lang="en-US" dirty="0" smtClean="0"/>
              <a:t>Type 5 LSAs cannot be advertised within a stub area. All routers within a stub area can learn AS external routes only through an ABR.</a:t>
            </a:r>
          </a:p>
          <a:p>
            <a:pPr lvl="1"/>
            <a:r>
              <a:rPr lang="en-US" dirty="0" smtClean="0"/>
              <a:t>The ABR in a stub area automatically generates a default Type 3 LSA and advertises it to the entire stub area. The ABR uses the default route to divert traffic destined for a destination outside the AS to itself and then forwards the traffic.</a:t>
            </a:r>
            <a:endParaRPr 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6165825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3" cy="8990779"/>
          </a:xfrm>
        </p:spPr>
        <p:txBody>
          <a:bodyPr/>
          <a:lstStyle/>
          <a:p>
            <a:pPr lvl="0"/>
            <a:r>
              <a:rPr lang="en-US" altLang="zh-CN" dirty="0" smtClean="0"/>
              <a:t>Totally stub area:</a:t>
            </a:r>
          </a:p>
          <a:p>
            <a:pPr lvl="1"/>
            <a:r>
              <a:rPr lang="en-US" altLang="zh-CN" dirty="0" smtClean="0"/>
              <a:t>Neither Type 3 nor Type 5 LSAs can be advertised within a totally stub area. All routers within a totally stub area can learn AS external routes and other areas' routes only through an ABR.</a:t>
            </a:r>
          </a:p>
          <a:p>
            <a:pPr lvl="1"/>
            <a:r>
              <a:rPr lang="en-US" altLang="zh-CN" dirty="0" smtClean="0"/>
              <a:t>The ABR in a totally stub area automatically generates a default Type 3 LSA and advertises it to the entire stub area. The ABR uses the default route to divert traffic destined for a destination outside the AS to itself and then forwards the traffic.</a:t>
            </a:r>
          </a:p>
          <a:p>
            <a:r>
              <a:rPr lang="en-US" altLang="zh-CN" dirty="0" smtClean="0"/>
              <a:t>NSSA:</a:t>
            </a:r>
          </a:p>
          <a:p>
            <a:pPr lvl="1"/>
            <a:r>
              <a:rPr lang="en-US" altLang="zh-CN" dirty="0" smtClean="0"/>
              <a:t>To enable packets destined for routers outside an AS to be sent by way of an ASBR in an NSSA, and other packets destined for routers outside the AS to be sent by way of an ABR in the NSSA, configure the ABR to generate a default Type 7 LSA and advertise this LSA within the entire NSSA. In this case, a default Type 7 LSA will be generated on the ABR, regardless of whether the default route 0.0.0.0 exists in the routing table.</a:t>
            </a:r>
          </a:p>
          <a:p>
            <a:pPr lvl="1"/>
            <a:r>
              <a:rPr lang="en-US" altLang="zh-CN" dirty="0" smtClean="0"/>
              <a:t>To enable all packets destined for routers outside the AS to be sent by way of an ASBR in the NSSA, run the </a:t>
            </a:r>
            <a:r>
              <a:rPr lang="en-US" altLang="zh-CN" b="1" dirty="0" err="1" smtClean="0"/>
              <a:t>nssa</a:t>
            </a:r>
            <a:r>
              <a:rPr lang="en-US" altLang="zh-CN" b="1" dirty="0" smtClean="0"/>
              <a:t> [default-route-advertise] </a:t>
            </a:r>
            <a:r>
              <a:rPr lang="en-US" altLang="zh-CN" dirty="0" smtClean="0"/>
              <a:t>command on the ASBR so that the ASBR generates a default NSSA LSA (</a:t>
            </a:r>
            <a:r>
              <a:rPr lang="en-US" altLang="zh-CN" dirty="0" smtClean="0"/>
              <a:t>Type 7 </a:t>
            </a:r>
            <a:r>
              <a:rPr lang="en-US" altLang="zh-CN" dirty="0" smtClean="0"/>
              <a:t>LSA) and advertises it to the entire NSSA. In this case, a default Type 7 LSA is generated only when the default route 0.0.0.0 exists in the routing table on the ASBR.</a:t>
            </a:r>
          </a:p>
          <a:p>
            <a:pPr lvl="1"/>
            <a:r>
              <a:rPr lang="en-US" altLang="zh-CN" dirty="0" smtClean="0"/>
              <a:t>Note: Default routes are flooded only within the local NSSA and are not flooded within the entire OSPF AS. If routers in the local NSSA have no routes to the outside of the AS, the routers can forward packets outside of the AS through an ASBR. However, packets of other OSPF areas cannot be sent outside the AS through this ASBR. An ABR does not translate default Type 7 LSAs into default Type 5 LSAs for flooding in the entire AS.</a:t>
            </a:r>
          </a:p>
          <a:p>
            <a:r>
              <a:rPr lang="en-US" altLang="zh-CN" dirty="0" smtClean="0"/>
              <a:t>Totally NSSA:</a:t>
            </a:r>
          </a:p>
          <a:p>
            <a:pPr lvl="1"/>
            <a:r>
              <a:rPr lang="en-US" altLang="zh-CN" dirty="0" smtClean="0"/>
              <a:t>The ABR in a totally NSSA automatically advertises the default route through a Type 3 LSA to the NSSA. The ASBR in a totally NSSA, however, does not automatically advertise default routes. In this scenario, the routers in the area can reach the corresponding external network segments through the external routes imported by the ASBR and reach other network segments through the default routes delivered by the ABR.</a:t>
            </a:r>
          </a:p>
          <a:p>
            <a:pPr lvl="1"/>
            <a:r>
              <a:rPr lang="en-US" altLang="zh-CN" dirty="0" smtClean="0"/>
              <a:t>If you want routers in a totally NSSA to select an ASBR (rather than an ABR) as the default egress, you need to configure the ASBR to deliver the default route.</a:t>
            </a:r>
          </a:p>
          <a:p>
            <a:endParaRPr lang="zh-CN" altLang="en-US" dirty="0" smtClean="0"/>
          </a:p>
          <a:p>
            <a:endParaRPr lang="zh-CN" altLang="en-US" dirty="0"/>
          </a:p>
        </p:txBody>
      </p:sp>
    </p:spTree>
    <p:extLst>
      <p:ext uri="{BB962C8B-B14F-4D97-AF65-F5344CB8AC3E}">
        <p14:creationId xmlns:p14="http://schemas.microsoft.com/office/powerpoint/2010/main" val="20392976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lnSpc>
                <a:spcPct val="100000"/>
              </a:lnSpc>
            </a:pPr>
            <a:r>
              <a:rPr lang="en-US" dirty="0" smtClean="0"/>
              <a:t>Command: [Huawei-ospf-1] </a:t>
            </a:r>
            <a:r>
              <a:rPr lang="en-US" b="1" dirty="0" smtClean="0"/>
              <a:t>default-route-advertise [[always | permit-calculate-other] | cost </a:t>
            </a:r>
            <a:r>
              <a:rPr lang="en-US" i="1" dirty="0" err="1" smtClean="0"/>
              <a:t>cost</a:t>
            </a:r>
            <a:r>
              <a:rPr lang="en-US" dirty="0" smtClean="0"/>
              <a:t> </a:t>
            </a:r>
            <a:r>
              <a:rPr lang="en-US" b="1" dirty="0" smtClean="0"/>
              <a:t>| type </a:t>
            </a:r>
            <a:r>
              <a:rPr lang="en-US" i="1" dirty="0" err="1" smtClean="0"/>
              <a:t>type</a:t>
            </a:r>
            <a:r>
              <a:rPr lang="en-US" dirty="0" smtClean="0"/>
              <a:t> </a:t>
            </a:r>
            <a:r>
              <a:rPr lang="en-US" b="1" dirty="0" smtClean="0"/>
              <a:t>| route-policy </a:t>
            </a:r>
            <a:r>
              <a:rPr lang="en-US" i="1" dirty="0" smtClean="0"/>
              <a:t>route-policy-name </a:t>
            </a:r>
            <a:r>
              <a:rPr lang="en-US" b="1" dirty="0" smtClean="0"/>
              <a:t>[match-any]]</a:t>
            </a:r>
          </a:p>
          <a:p>
            <a:pPr lvl="1">
              <a:lnSpc>
                <a:spcPct val="100000"/>
              </a:lnSpc>
            </a:pPr>
            <a:r>
              <a:rPr lang="en-US" b="1" dirty="0" smtClean="0"/>
              <a:t>always: </a:t>
            </a:r>
            <a:r>
              <a:rPr lang="en-US" dirty="0" smtClean="0"/>
              <a:t>An LSA that describes the default route is generated and advertised regardless of whether the local device has an active default route that does not belong to the current OSPF process.</a:t>
            </a:r>
          </a:p>
          <a:p>
            <a:pPr lvl="2">
              <a:lnSpc>
                <a:spcPct val="100000"/>
              </a:lnSpc>
            </a:pPr>
            <a:r>
              <a:rPr lang="en-US" dirty="0" smtClean="0"/>
              <a:t>If </a:t>
            </a:r>
            <a:r>
              <a:rPr lang="en-US" b="1" dirty="0" smtClean="0"/>
              <a:t>always</a:t>
            </a:r>
            <a:r>
              <a:rPr lang="en-US" dirty="0" smtClean="0"/>
              <a:t> is configured, the device does not calculate the default routes from other devices.</a:t>
            </a:r>
          </a:p>
          <a:p>
            <a:pPr lvl="2">
              <a:lnSpc>
                <a:spcPct val="100000"/>
              </a:lnSpc>
            </a:pPr>
            <a:r>
              <a:rPr lang="en-US" dirty="0" smtClean="0"/>
              <a:t>If </a:t>
            </a:r>
            <a:r>
              <a:rPr lang="en-US" b="1" dirty="0" smtClean="0"/>
              <a:t>always</a:t>
            </a:r>
            <a:r>
              <a:rPr lang="en-US" dirty="0" smtClean="0"/>
              <a:t> is not configured, an LSA that describes the default route can be generated only if an active default route that does not belong to the current OSPF process exists in the routing table of the local device.</a:t>
            </a:r>
          </a:p>
          <a:p>
            <a:pPr lvl="1">
              <a:lnSpc>
                <a:spcPct val="100000"/>
              </a:lnSpc>
            </a:pPr>
            <a:r>
              <a:rPr lang="en-US" b="1" dirty="0" smtClean="0"/>
              <a:t>permit-calculate-other:</a:t>
            </a:r>
            <a:r>
              <a:rPr lang="en-US" dirty="0" smtClean="0"/>
              <a:t> An LSA that describes the default route is generated and advertised only if the device has an active default route that does not belong to the current OSPF process, and the device still calculates the default routes from other devices.</a:t>
            </a:r>
          </a:p>
          <a:p>
            <a:pPr lvl="1">
              <a:lnSpc>
                <a:spcPct val="100000"/>
              </a:lnSpc>
            </a:pPr>
            <a:r>
              <a:rPr lang="en-US" b="1" dirty="0" smtClean="0"/>
              <a:t>type </a:t>
            </a:r>
            <a:r>
              <a:rPr lang="en-US" i="1" dirty="0" err="1" smtClean="0"/>
              <a:t>type</a:t>
            </a:r>
            <a:r>
              <a:rPr lang="en-US" i="1" dirty="0" smtClean="0"/>
              <a:t>: </a:t>
            </a:r>
            <a:r>
              <a:rPr lang="en-US" dirty="0" smtClean="0"/>
              <a:t>specifies the type of an external route. The value is 1 or 2. The default value is 2.</a:t>
            </a:r>
          </a:p>
          <a:p>
            <a:pPr lvl="2">
              <a:lnSpc>
                <a:spcPct val="100000"/>
              </a:lnSpc>
            </a:pPr>
            <a:r>
              <a:rPr lang="en-US" dirty="0" smtClean="0"/>
              <a:t>1: Type 1 external route</a:t>
            </a:r>
          </a:p>
          <a:p>
            <a:pPr lvl="2">
              <a:lnSpc>
                <a:spcPct val="100000"/>
              </a:lnSpc>
            </a:pPr>
            <a:r>
              <a:rPr lang="en-US" dirty="0" smtClean="0"/>
              <a:t>2: Type 2 external route</a:t>
            </a:r>
          </a:p>
          <a:p>
            <a:pPr lvl="1">
              <a:lnSpc>
                <a:spcPct val="100000"/>
              </a:lnSpc>
            </a:pPr>
            <a:r>
              <a:rPr lang="en-US" b="1" dirty="0" smtClean="0"/>
              <a:t>route-policy </a:t>
            </a:r>
            <a:r>
              <a:rPr lang="en-US" i="1" dirty="0" smtClean="0"/>
              <a:t>route-policy-name:</a:t>
            </a:r>
            <a:r>
              <a:rPr lang="en-US" dirty="0" smtClean="0"/>
              <a:t> specifies the name of a route-policy. The device advertises default routes according to the configuration of the route-policy when the routing table of the device contains a default route that matches the route-policy but does not belong to the current OSPF process. The value is a string of 1 to 40 case-sensitive characters. If spaces are used, the string must start and end with double quotation marks (").</a:t>
            </a:r>
            <a:endParaRPr 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6705963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3" cy="8990779"/>
          </a:xfrm>
        </p:spPr>
        <p:txBody>
          <a:bodyPr/>
          <a:lstStyle/>
          <a:p>
            <a:pPr lvl="1"/>
            <a:r>
              <a:rPr lang="en-US" altLang="zh-CN" b="1" dirty="0" smtClean="0"/>
              <a:t>match-any:</a:t>
            </a:r>
            <a:r>
              <a:rPr lang="en-US" altLang="zh-CN" dirty="0" smtClean="0"/>
              <a:t> The device advertises default routes according to the configuration of the route-policy when the routing table contains routes that match the route-policy.</a:t>
            </a:r>
          </a:p>
          <a:p>
            <a:pPr lvl="0"/>
            <a:r>
              <a:rPr lang="en-US" altLang="zh-CN" dirty="0" smtClean="0"/>
              <a:t>Command: [Huawei-ospf-1] </a:t>
            </a:r>
            <a:r>
              <a:rPr lang="en-US" altLang="zh-CN" b="1" dirty="0" smtClean="0"/>
              <a:t>default-route-advertise summary cost </a:t>
            </a:r>
            <a:r>
              <a:rPr lang="en-US" altLang="zh-CN" i="1" dirty="0" err="1" smtClean="0"/>
              <a:t>cost</a:t>
            </a:r>
            <a:endParaRPr lang="en-US" altLang="zh-CN" i="1" dirty="0" smtClean="0"/>
          </a:p>
          <a:p>
            <a:pPr lvl="1"/>
            <a:r>
              <a:rPr lang="en-US" altLang="zh-CN" b="1" dirty="0" smtClean="0"/>
              <a:t>summary: </a:t>
            </a:r>
            <a:r>
              <a:rPr lang="en-US" altLang="zh-CN" dirty="0" smtClean="0"/>
              <a:t>Advertises the Type 3 summary LSA of the specified default route. Before specifying this parameter, ensure that a VPN is enabled. Otherwise, routes cannot be advertised.</a:t>
            </a:r>
          </a:p>
          <a:p>
            <a:pPr lvl="1"/>
            <a:r>
              <a:rPr lang="en-US" altLang="zh-CN" b="1" dirty="0" smtClean="0"/>
              <a:t>cost</a:t>
            </a:r>
            <a:r>
              <a:rPr lang="en-US" altLang="zh-CN" dirty="0" smtClean="0"/>
              <a:t> </a:t>
            </a:r>
            <a:r>
              <a:rPr lang="en-US" altLang="zh-CN" i="1" dirty="0" err="1" smtClean="0"/>
              <a:t>cost</a:t>
            </a:r>
            <a:r>
              <a:rPr lang="en-US" altLang="zh-CN" i="1" dirty="0" smtClean="0"/>
              <a:t>: </a:t>
            </a:r>
            <a:r>
              <a:rPr lang="en-US" altLang="zh-CN" dirty="0" smtClean="0"/>
              <a:t>specifies the cost of the LSA. The value is an integer ranging from 0 to 16777214. The default value is 1.</a:t>
            </a:r>
          </a:p>
          <a:p>
            <a:r>
              <a:rPr lang="en-US" altLang="zh-CN" b="1" dirty="0" smtClean="0"/>
              <a:t>always:</a:t>
            </a:r>
          </a:p>
          <a:p>
            <a:pPr lvl="1"/>
            <a:r>
              <a:rPr lang="en-US" altLang="zh-CN" dirty="0" smtClean="0"/>
              <a:t>If the ASBR has a default route, the d</a:t>
            </a:r>
            <a:r>
              <a:rPr lang="en-US" altLang="zh-CN" b="1" dirty="0" smtClean="0"/>
              <a:t>efault-route-advertise</a:t>
            </a:r>
            <a:r>
              <a:rPr lang="en-US" altLang="zh-CN" dirty="0" smtClean="0"/>
              <a:t> command enables the ASBR to advertise the default route 0.0.0.0 to all OSPF areas.</a:t>
            </a:r>
          </a:p>
          <a:p>
            <a:pPr lvl="1"/>
            <a:r>
              <a:rPr lang="en-US" altLang="zh-CN" dirty="0" smtClean="0"/>
              <a:t>If the ASBR has no default route, the </a:t>
            </a:r>
            <a:r>
              <a:rPr lang="en-US" altLang="zh-CN" b="1" dirty="0" smtClean="0"/>
              <a:t>default-route-advertise always </a:t>
            </a:r>
            <a:r>
              <a:rPr lang="en-US" altLang="zh-CN" dirty="0" smtClean="0"/>
              <a:t>command or the default-route-advertise command can be used as required:</a:t>
            </a:r>
          </a:p>
          <a:p>
            <a:pPr lvl="2"/>
            <a:r>
              <a:rPr lang="en-US" altLang="zh-CN" dirty="0" smtClean="0"/>
              <a:t>With always configured, the ASBR can advertise the default route 0.0.0.0 even if there is no default route, and the ASBR does not calculate the default routes sent by other devices.</a:t>
            </a:r>
          </a:p>
          <a:p>
            <a:pPr lvl="2"/>
            <a:r>
              <a:rPr lang="en-US" altLang="zh-CN" dirty="0" smtClean="0"/>
              <a:t>Without always configured, the ASBR generates the LSA of the default route only when the local routing table contains an active default route (non-BGP route) that does not belong to the current OSPF process.</a:t>
            </a:r>
          </a:p>
          <a:p>
            <a:pPr lvl="0"/>
            <a:r>
              <a:rPr lang="en-US" altLang="zh-CN" b="1" dirty="0" smtClean="0"/>
              <a:t>match-any:</a:t>
            </a:r>
          </a:p>
          <a:p>
            <a:pPr lvl="1"/>
            <a:r>
              <a:rPr lang="en-US" altLang="zh-CN" dirty="0" smtClean="0"/>
              <a:t>If a route-policy is configured with match-any, and multiple routes match the policy, a default LSA will be generated based on the optimal route. The rules for optimal route selection are as follows:</a:t>
            </a:r>
          </a:p>
          <a:p>
            <a:pPr lvl="2"/>
            <a:r>
              <a:rPr lang="en-US" altLang="zh-CN" dirty="0" smtClean="0"/>
              <a:t>A route configured with type takes precedence over that not configured with type. A route configured with a smaller type value takes precedence over that configured with a larger type value.</a:t>
            </a:r>
          </a:p>
          <a:p>
            <a:pPr lvl="2"/>
            <a:r>
              <a:rPr lang="en-US" altLang="zh-CN" dirty="0" smtClean="0"/>
              <a:t>A route configured with cost takes precedence over that not configured with cost. A route configured with a smaller cost value takes precedence over that configured with a larger cost value.</a:t>
            </a:r>
          </a:p>
          <a:p>
            <a:pPr lvl="2"/>
            <a:r>
              <a:rPr lang="en-US" altLang="zh-CN" dirty="0" smtClean="0"/>
              <a:t>A route configured with tag takes precedence over that not configured with tag. A route configured with a smaller tag value takes precedence over that configured with a larger tag value.</a:t>
            </a:r>
          </a:p>
          <a:p>
            <a:pPr lvl="2"/>
            <a:endParaRPr lang="en-US" altLang="zh-CN" dirty="0" smtClean="0"/>
          </a:p>
          <a:p>
            <a:endParaRPr lang="zh-CN" altLang="en-US" dirty="0"/>
          </a:p>
        </p:txBody>
      </p:sp>
    </p:spTree>
    <p:extLst>
      <p:ext uri="{BB962C8B-B14F-4D97-AF65-F5344CB8AC3E}">
        <p14:creationId xmlns:p14="http://schemas.microsoft.com/office/powerpoint/2010/main" val="36634227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Command: [Huawei-GigabitEthernet0/0/1] </a:t>
            </a:r>
            <a:r>
              <a:rPr lang="en-US" b="1" dirty="0" err="1" smtClean="0"/>
              <a:t>ospf</a:t>
            </a:r>
            <a:r>
              <a:rPr lang="en-US" b="1" dirty="0" smtClean="0"/>
              <a:t> filter-</a:t>
            </a:r>
            <a:r>
              <a:rPr lang="en-US" b="1" dirty="0" err="1" smtClean="0"/>
              <a:t>lsa</a:t>
            </a:r>
            <a:r>
              <a:rPr lang="en-US" b="1" dirty="0" smtClean="0"/>
              <a:t>-out </a:t>
            </a:r>
            <a:r>
              <a:rPr lang="en-US" dirty="0" smtClean="0"/>
              <a:t>{ </a:t>
            </a:r>
            <a:r>
              <a:rPr lang="en-US" b="1" dirty="0" smtClean="0"/>
              <a:t>all | { summary [ </a:t>
            </a:r>
            <a:r>
              <a:rPr lang="en-US" b="1" dirty="0" err="1" smtClean="0"/>
              <a:t>acl</a:t>
            </a:r>
            <a:r>
              <a:rPr lang="en-US" b="1" dirty="0" smtClean="0"/>
              <a:t> </a:t>
            </a:r>
            <a:r>
              <a:rPr lang="en-US" dirty="0" smtClean="0"/>
              <a:t>{ </a:t>
            </a:r>
            <a:r>
              <a:rPr lang="en-US" i="1" dirty="0" err="1" smtClean="0"/>
              <a:t>acl</a:t>
            </a:r>
            <a:r>
              <a:rPr lang="en-US" i="1" dirty="0" smtClean="0"/>
              <a:t>-number </a:t>
            </a:r>
            <a:r>
              <a:rPr lang="en-US" dirty="0" smtClean="0"/>
              <a:t>| </a:t>
            </a:r>
            <a:r>
              <a:rPr lang="en-US" i="1" dirty="0" err="1" smtClean="0"/>
              <a:t>acl</a:t>
            </a:r>
            <a:r>
              <a:rPr lang="en-US" i="1" dirty="0" smtClean="0"/>
              <a:t>-name </a:t>
            </a:r>
            <a:r>
              <a:rPr lang="en-US" dirty="0" smtClean="0"/>
              <a:t>} ] | </a:t>
            </a:r>
            <a:r>
              <a:rPr lang="en-US" b="1" dirty="0" err="1" smtClean="0"/>
              <a:t>ase</a:t>
            </a:r>
            <a:r>
              <a:rPr lang="en-US" b="1" dirty="0" smtClean="0"/>
              <a:t> [ </a:t>
            </a:r>
            <a:r>
              <a:rPr lang="en-US" b="1" dirty="0" err="1" smtClean="0"/>
              <a:t>acl</a:t>
            </a:r>
            <a:r>
              <a:rPr lang="en-US" b="1" dirty="0" smtClean="0"/>
              <a:t> </a:t>
            </a:r>
            <a:r>
              <a:rPr lang="en-US" dirty="0" smtClean="0"/>
              <a:t>{ </a:t>
            </a:r>
            <a:r>
              <a:rPr lang="en-US" i="1" dirty="0" err="1" smtClean="0"/>
              <a:t>acl</a:t>
            </a:r>
            <a:r>
              <a:rPr lang="en-US" i="1" dirty="0" smtClean="0"/>
              <a:t>-number</a:t>
            </a:r>
            <a:r>
              <a:rPr lang="en-US" dirty="0" smtClean="0"/>
              <a:t> | </a:t>
            </a:r>
            <a:r>
              <a:rPr lang="en-US" i="1" dirty="0" err="1" smtClean="0"/>
              <a:t>acl</a:t>
            </a:r>
            <a:r>
              <a:rPr lang="en-US" i="1" dirty="0" smtClean="0"/>
              <a:t>-name</a:t>
            </a:r>
            <a:r>
              <a:rPr lang="en-US" dirty="0" smtClean="0"/>
              <a:t> } ] | </a:t>
            </a:r>
            <a:r>
              <a:rPr lang="en-US" b="1" dirty="0" err="1" smtClean="0"/>
              <a:t>nssa</a:t>
            </a:r>
            <a:r>
              <a:rPr lang="en-US" b="1" dirty="0" smtClean="0"/>
              <a:t> </a:t>
            </a:r>
            <a:r>
              <a:rPr lang="en-US" dirty="0" smtClean="0"/>
              <a:t>[ </a:t>
            </a:r>
            <a:r>
              <a:rPr lang="en-US" b="1" dirty="0" err="1" smtClean="0"/>
              <a:t>acl</a:t>
            </a:r>
            <a:r>
              <a:rPr lang="en-US" b="1" dirty="0" smtClean="0"/>
              <a:t> </a:t>
            </a:r>
            <a:r>
              <a:rPr lang="en-US" dirty="0" smtClean="0"/>
              <a:t>{ </a:t>
            </a:r>
            <a:r>
              <a:rPr lang="en-US" i="1" dirty="0" err="1" smtClean="0"/>
              <a:t>acl</a:t>
            </a:r>
            <a:r>
              <a:rPr lang="en-US" i="1" dirty="0" smtClean="0"/>
              <a:t>-number | </a:t>
            </a:r>
            <a:r>
              <a:rPr lang="en-US" i="1" dirty="0" err="1" smtClean="0"/>
              <a:t>acl</a:t>
            </a:r>
            <a:r>
              <a:rPr lang="en-US" i="1" dirty="0" smtClean="0"/>
              <a:t>-name </a:t>
            </a:r>
            <a:r>
              <a:rPr lang="en-US" dirty="0" smtClean="0"/>
              <a:t>} ] } }</a:t>
            </a:r>
          </a:p>
          <a:p>
            <a:pPr lvl="1"/>
            <a:r>
              <a:rPr lang="en-US" b="1" dirty="0" smtClean="0"/>
              <a:t>all</a:t>
            </a:r>
            <a:r>
              <a:rPr lang="en-US" dirty="0" smtClean="0"/>
              <a:t>: filters all outgoing LSAs, except grace LSAs.</a:t>
            </a:r>
          </a:p>
          <a:p>
            <a:pPr lvl="1"/>
            <a:r>
              <a:rPr lang="en-US" b="1" dirty="0" smtClean="0"/>
              <a:t>summary</a:t>
            </a:r>
            <a:r>
              <a:rPr lang="en-US" dirty="0" smtClean="0"/>
              <a:t>: filters outgoing network-summary-LSAs (Type 3).</a:t>
            </a:r>
          </a:p>
          <a:p>
            <a:pPr lvl="1"/>
            <a:r>
              <a:rPr lang="en-US" b="1" dirty="0" err="1" smtClean="0"/>
              <a:t>ase</a:t>
            </a:r>
            <a:r>
              <a:rPr lang="en-US" b="1" dirty="0" smtClean="0"/>
              <a:t>:</a:t>
            </a:r>
            <a:r>
              <a:rPr lang="en-US" dirty="0" smtClean="0"/>
              <a:t> filters outgoing AS-external-LSAs (Type 5).</a:t>
            </a:r>
          </a:p>
          <a:p>
            <a:pPr lvl="1"/>
            <a:r>
              <a:rPr lang="en-US" b="1" dirty="0" err="1" smtClean="0"/>
              <a:t>nssa</a:t>
            </a:r>
            <a:r>
              <a:rPr lang="en-US" b="1" dirty="0" smtClean="0"/>
              <a:t>:</a:t>
            </a:r>
            <a:r>
              <a:rPr lang="en-US" dirty="0" smtClean="0"/>
              <a:t> filters outgoing NSSA-LSAs (Type 7).</a:t>
            </a:r>
          </a:p>
          <a:p>
            <a:pPr lvl="1"/>
            <a:r>
              <a:rPr lang="en-US" b="1" dirty="0" err="1" smtClean="0"/>
              <a:t>acl</a:t>
            </a:r>
            <a:r>
              <a:rPr lang="en-US" b="1" dirty="0" smtClean="0"/>
              <a:t> </a:t>
            </a:r>
            <a:r>
              <a:rPr lang="en-US" i="1" dirty="0" err="1" smtClean="0"/>
              <a:t>acl</a:t>
            </a:r>
            <a:r>
              <a:rPr lang="en-US" i="1" dirty="0" smtClean="0"/>
              <a:t>-number:</a:t>
            </a:r>
            <a:r>
              <a:rPr lang="en-US" dirty="0" smtClean="0"/>
              <a:t> specifies the number of a basic ACL. The value is an integer ranging from 2000 to 2999.</a:t>
            </a:r>
          </a:p>
          <a:p>
            <a:pPr lvl="1"/>
            <a:r>
              <a:rPr lang="en-US" b="1" dirty="0" err="1" smtClean="0"/>
              <a:t>acl</a:t>
            </a:r>
            <a:r>
              <a:rPr lang="en-US" b="1" dirty="0" smtClean="0"/>
              <a:t> </a:t>
            </a:r>
            <a:r>
              <a:rPr lang="en-US" i="1" dirty="0" err="1" smtClean="0"/>
              <a:t>acl</a:t>
            </a:r>
            <a:r>
              <a:rPr lang="en-US" i="1" dirty="0" smtClean="0"/>
              <a:t>-name</a:t>
            </a:r>
            <a:r>
              <a:rPr lang="en-US" dirty="0" smtClean="0"/>
              <a:t>: specifies the name of an ACL. The value is a string of 1 to 32 case-sensitive characters. It cannot contain spaces and must start with a letter (a to z or A to Z).</a:t>
            </a:r>
          </a:p>
          <a:p>
            <a:endParaRPr lang="en-US" altLang="zh-CN" dirty="0" smtClean="0"/>
          </a:p>
          <a:p>
            <a:endParaRPr lang="zh-CN" alt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4449442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Command: [ Huawei-ospf-1-area-0.0.0.1 ] </a:t>
            </a:r>
            <a:r>
              <a:rPr lang="en-US" b="1" dirty="0" smtClean="0"/>
              <a:t>filter </a:t>
            </a:r>
            <a:r>
              <a:rPr lang="en-US" dirty="0" smtClean="0"/>
              <a:t>{ </a:t>
            </a:r>
            <a:r>
              <a:rPr lang="en-US" i="1" dirty="0" err="1" smtClean="0"/>
              <a:t>acl</a:t>
            </a:r>
            <a:r>
              <a:rPr lang="en-US" i="1" dirty="0" smtClean="0"/>
              <a:t>-number </a:t>
            </a:r>
            <a:r>
              <a:rPr lang="en-US" dirty="0" smtClean="0"/>
              <a:t>| </a:t>
            </a:r>
            <a:r>
              <a:rPr lang="en-US" b="1" dirty="0" err="1" smtClean="0"/>
              <a:t>acl</a:t>
            </a:r>
            <a:r>
              <a:rPr lang="en-US" b="1" dirty="0" smtClean="0"/>
              <a:t>-name</a:t>
            </a:r>
            <a:r>
              <a:rPr lang="en-US" dirty="0" smtClean="0"/>
              <a:t> </a:t>
            </a:r>
            <a:r>
              <a:rPr lang="en-US" i="1" dirty="0" err="1" smtClean="0"/>
              <a:t>acl</a:t>
            </a:r>
            <a:r>
              <a:rPr lang="en-US" i="1" dirty="0" smtClean="0"/>
              <a:t>-name </a:t>
            </a:r>
            <a:r>
              <a:rPr lang="en-US" b="1" dirty="0" smtClean="0"/>
              <a:t>| </a:t>
            </a:r>
            <a:r>
              <a:rPr lang="en-US" b="1" dirty="0" err="1" smtClean="0"/>
              <a:t>ip</a:t>
            </a:r>
            <a:r>
              <a:rPr lang="en-US" b="1" dirty="0" smtClean="0"/>
              <a:t>-prefix </a:t>
            </a:r>
            <a:r>
              <a:rPr lang="en-US" i="1" dirty="0" err="1" smtClean="0"/>
              <a:t>ip</a:t>
            </a:r>
            <a:r>
              <a:rPr lang="en-US" i="1" dirty="0" smtClean="0"/>
              <a:t>-prefix-name</a:t>
            </a:r>
            <a:r>
              <a:rPr lang="en-US" dirty="0" smtClean="0"/>
              <a:t> | </a:t>
            </a:r>
            <a:r>
              <a:rPr lang="en-US" b="1" dirty="0" smtClean="0"/>
              <a:t>route-policy </a:t>
            </a:r>
            <a:r>
              <a:rPr lang="en-US" i="1" dirty="0" smtClean="0"/>
              <a:t>route-policy-name</a:t>
            </a:r>
            <a:r>
              <a:rPr lang="en-US" dirty="0" smtClean="0"/>
              <a:t> } </a:t>
            </a:r>
            <a:r>
              <a:rPr lang="en-US" b="1" dirty="0" smtClean="0"/>
              <a:t>export</a:t>
            </a:r>
          </a:p>
          <a:p>
            <a:pPr lvl="1"/>
            <a:r>
              <a:rPr lang="en-US" i="1" dirty="0" err="1" smtClean="0"/>
              <a:t>acl</a:t>
            </a:r>
            <a:r>
              <a:rPr lang="en-US" i="1" dirty="0" smtClean="0"/>
              <a:t>-number:</a:t>
            </a:r>
            <a:r>
              <a:rPr lang="en-US" dirty="0" smtClean="0"/>
              <a:t> specifies the number of a basic ACL. The value is an integer ranging from 2000 to 2999.</a:t>
            </a:r>
          </a:p>
          <a:p>
            <a:pPr lvl="1"/>
            <a:endParaRPr lang="en-US" altLang="zh-CN" dirty="0" smtClean="0"/>
          </a:p>
          <a:p>
            <a:endParaRPr lang="zh-CN" alt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9965477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When the number of external LSAs (Type 5 and Type 7) imported by OSPF exceeds the maximum number supported, excessive external LSAs cannot be processed properly and are discarded. To address this issue, you can set a proper upper limit for the number of non-default external LSAs in the LSDB, so as to adjust and optimize the OSPF network.</a:t>
            </a:r>
          </a:p>
          <a:p>
            <a:pPr lvl="0"/>
            <a:r>
              <a:rPr lang="en-US" dirty="0" smtClean="0"/>
              <a:t>Command: [Huawei-ospf-1] </a:t>
            </a:r>
            <a:r>
              <a:rPr lang="en-US" b="1" dirty="0" err="1" smtClean="0"/>
              <a:t>lsdb</a:t>
            </a:r>
            <a:r>
              <a:rPr lang="en-US" b="1" dirty="0" smtClean="0"/>
              <a:t>-overflow-limit</a:t>
            </a:r>
            <a:r>
              <a:rPr lang="en-US" dirty="0" smtClean="0"/>
              <a:t> </a:t>
            </a:r>
            <a:r>
              <a:rPr lang="en-US" i="1" dirty="0" smtClean="0"/>
              <a:t>number</a:t>
            </a:r>
          </a:p>
          <a:p>
            <a:pPr lvl="1"/>
            <a:r>
              <a:rPr lang="en-US" i="1" dirty="0" smtClean="0"/>
              <a:t>number:</a:t>
            </a:r>
            <a:r>
              <a:rPr lang="en-US" dirty="0" smtClean="0"/>
              <a:t> specifies the maximum number of non-default external LSAs allowed in the LSDB. The value is an integer ranging from 1 to 1000000.</a:t>
            </a:r>
          </a:p>
          <a:p>
            <a:pPr lvl="1"/>
            <a:endParaRPr lang="en-US" altLang="zh-CN" dirty="0" smtClean="0"/>
          </a:p>
          <a:p>
            <a:endParaRPr lang="zh-CN" altLang="en-US" dirty="0" smtClean="0"/>
          </a:p>
          <a:p>
            <a:endParaRPr lang="zh-CN" alt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8708314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576977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707017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248234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3489112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Data forwarding requirements of the marketing department:</a:t>
            </a:r>
            <a:endParaRPr lang="en-US" altLang="zh-CN" smtClean="0"/>
          </a:p>
          <a:p>
            <a:pPr lvl="1"/>
            <a:r>
              <a:rPr lang="en-US" smtClean="0"/>
              <a:t>As long as the border-2 router and its uplink work properly, the data flows of the marketing department are forwarded only through the border-2 router.</a:t>
            </a:r>
          </a:p>
          <a:p>
            <a:pPr lvl="1"/>
            <a:r>
              <a:rPr lang="en-US" smtClean="0"/>
              <a:t>As long as the core-2 router and its uplink work properly, the data flows of the marketing department are forwarded only through the core-2 router.</a:t>
            </a:r>
          </a:p>
          <a:p>
            <a:r>
              <a:rPr lang="en-US" smtClean="0"/>
              <a:t>This case uses the data forwarding path of the finance department as an example. The data forwarding path of the marketing department is not described here.</a:t>
            </a:r>
            <a:endParaRPr lang="en-US" altLang="zh-CN" smtClean="0"/>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8676738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Type 2 external route:</a:t>
            </a:r>
            <a:endParaRPr lang="en-US" altLang="zh-CN" dirty="0" smtClean="0"/>
          </a:p>
          <a:p>
            <a:pPr lvl="1"/>
            <a:r>
              <a:rPr lang="en-US" dirty="0" smtClean="0"/>
              <a:t>Because a Type 2 external route offers low reliability, its cost is considered to be much greater than the cost of any internal route to an ASBR.</a:t>
            </a:r>
          </a:p>
          <a:p>
            <a:pPr lvl="1"/>
            <a:r>
              <a:rPr lang="en-US" dirty="0" smtClean="0"/>
              <a:t>Cost of a Type 2 external route = Cost of the route from an ASBR to the destination</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3231752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internal path cost to each ASBR is not considered during traffic egress control.</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81041506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866547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3880664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4443194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922711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3206998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5659301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9984715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258519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VPN: virtual private network</a:t>
            </a:r>
          </a:p>
          <a:p>
            <a:r>
              <a:rPr lang="en-US" smtClean="0"/>
              <a:t>If a VPN instance is specified for an OSPF process that is to be created, the OSPF process belongs to this instance. Otherwise, the OSPF process belongs to the global instance.</a:t>
            </a:r>
            <a:endParaRPr 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23820519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9534435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Command: </a:t>
            </a:r>
            <a:r>
              <a:rPr lang="en-US" altLang="zh-CN" dirty="0" smtClean="0"/>
              <a:t>[Huawei-ospf-1] </a:t>
            </a:r>
            <a:r>
              <a:rPr lang="en-US" altLang="zh-CN" b="1" dirty="0" smtClean="0"/>
              <a:t>stub-router [ on-startup</a:t>
            </a:r>
            <a:r>
              <a:rPr lang="en-US" altLang="zh-CN" dirty="0" smtClean="0"/>
              <a:t> [ </a:t>
            </a:r>
            <a:r>
              <a:rPr lang="en-US" altLang="zh-CN" i="1" dirty="0" smtClean="0"/>
              <a:t>interval ]</a:t>
            </a:r>
            <a:r>
              <a:rPr lang="en-US" altLang="zh-CN" dirty="0" smtClean="0"/>
              <a:t> ]</a:t>
            </a:r>
            <a:endParaRPr lang="zh-CN" altLang="en-US" dirty="0" smtClean="0"/>
          </a:p>
          <a:p>
            <a:pPr lvl="1"/>
            <a:r>
              <a:rPr lang="en-US" altLang="zh-CN" b="1" dirty="0" smtClean="0"/>
              <a:t>on-startup </a:t>
            </a:r>
            <a:r>
              <a:rPr lang="en-US" altLang="zh-CN" dirty="0" smtClean="0"/>
              <a:t>[ </a:t>
            </a:r>
            <a:r>
              <a:rPr lang="en-US" altLang="zh-CN" i="1" dirty="0" smtClean="0"/>
              <a:t>interval</a:t>
            </a:r>
            <a:r>
              <a:rPr lang="en-US" altLang="zh-CN" dirty="0" smtClean="0"/>
              <a:t> ]</a:t>
            </a:r>
            <a:r>
              <a:rPr lang="en-US" dirty="0" smtClean="0"/>
              <a:t>: specifies the interval for a device to remain as a stub router when the device restarts or fails. The value is an integer ranging from 5 to 65535, in seconds. The default value is 500s.</a:t>
            </a:r>
          </a:p>
          <a:p>
            <a:pPr lvl="2"/>
            <a:r>
              <a:rPr lang="en-US" dirty="0" smtClean="0"/>
              <a:t>If on-startup is not configured, the device is always a stub router. That is, the cost of all routes sent by this device is 65535.</a:t>
            </a:r>
          </a:p>
          <a:p>
            <a:pPr lvl="2"/>
            <a:r>
              <a:rPr lang="en-US" dirty="0" smtClean="0"/>
              <a:t>If on-startup is specified, the device remains as a stub router only when it restarts or fails. The duration is determined by interval. If interval is not specified, the default value of 500s is used.</a:t>
            </a:r>
            <a:endParaRPr 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88511034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580877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4712212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2423948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Type 7 LSAs in an NSSA are translated into Type 5 LSAs.</a:t>
            </a:r>
          </a:p>
          <a:p>
            <a:pPr lvl="1"/>
            <a:r>
              <a:rPr lang="en-US" dirty="0" smtClean="0"/>
              <a:t>To advertise external routes imported by an NSSA to other areas, Type 7 LSAs must be translated into Type 5 LSAs. By default, the translator is the ABR with the largest router ID in an NSSA.</a:t>
            </a:r>
          </a:p>
          <a:p>
            <a:pPr lvl="1"/>
            <a:r>
              <a:rPr lang="en-US" dirty="0" smtClean="0"/>
              <a:t>The propagate bit (P-bit) in the Options field of an LSA header is used to notify a translator whether the Type 7 LSA needs to be translated into a Type 5 LSA. A Type 7 LSA can be translated into a Type 5 LSA only when the P-bit is set to 1 and the FA is not 0.</a:t>
            </a:r>
          </a:p>
          <a:p>
            <a:pPr lvl="1"/>
            <a:r>
              <a:rPr lang="en-US" dirty="0" smtClean="0"/>
              <a:t>The P-bit is not set for Type 7 LSAs generated by an ABR.</a:t>
            </a:r>
          </a:p>
          <a:p>
            <a:pPr lvl="0"/>
            <a:r>
              <a:rPr lang="en-US" dirty="0" smtClean="0"/>
              <a:t>Note: All OSPF LSAs have the same LSA header, and the P-bit is in the Options field of the LSA header.</a:t>
            </a:r>
          </a:p>
          <a:p>
            <a:pPr lvl="0"/>
            <a:endParaRPr lang="zh-CN" alt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4241261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15156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As shown in the figure:</a:t>
            </a:r>
          </a:p>
          <a:p>
            <a:pPr lvl="1"/>
            <a:r>
              <a:rPr lang="en-US" dirty="0" smtClean="0"/>
              <a:t>Configure R5 to import direct external routes and set the IP address of the FA to 10.1.45.5, which is used by R5 to access the destination network segment 10.1.5.0/24.</a:t>
            </a:r>
          </a:p>
          <a:p>
            <a:pPr lvl="1"/>
            <a:r>
              <a:rPr lang="en-US" dirty="0" smtClean="0"/>
              <a:t>R3 translates Type 7 LSAs into Type 5 LSAs and the LSAs continue to carry the FA 10.1.45.5.</a:t>
            </a:r>
          </a:p>
          <a:p>
            <a:pPr lvl="1"/>
            <a:r>
              <a:rPr lang="en-US" dirty="0" smtClean="0"/>
              <a:t>Upon receipt, R1 searches its OSPF routing table for a route to the FA and uses the next hop address of the route as the next hop address of the external route.</a:t>
            </a:r>
          </a:p>
          <a:p>
            <a:pPr lvl="1"/>
            <a:r>
              <a:rPr lang="en-US" dirty="0" smtClean="0"/>
              <a:t>Therefore, R1 will finally access the destination network segment 10.1.5.0/24 through the path R1 -&gt; R2  -&gt; R4  -&gt; R5.</a:t>
            </a:r>
            <a:endParaRPr 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06318575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lang="en-US" dirty="0" smtClean="0"/>
              <a:t>GR is a fault-tolerant redundancy technique and has been widely used to ensure non-stop forwarding of key services during an active/standby switchover or system upgrade.</a:t>
            </a:r>
            <a:endParaRPr lang="en-US" altLang="zh-CN" dirty="0" smtClean="0"/>
          </a:p>
          <a:p>
            <a:pPr>
              <a:lnSpc>
                <a:spcPct val="100000"/>
              </a:lnSpc>
            </a:pPr>
            <a:r>
              <a:rPr lang="en-US" dirty="0" smtClean="0"/>
              <a:t>GR reasons:</a:t>
            </a:r>
            <a:endParaRPr lang="en-US" altLang="zh-CN" dirty="0" smtClean="0"/>
          </a:p>
          <a:p>
            <a:pPr lvl="1">
              <a:lnSpc>
                <a:spcPct val="100000"/>
              </a:lnSpc>
            </a:pPr>
            <a:r>
              <a:rPr lang="en-US" dirty="0" smtClean="0"/>
              <a:t>Unknown: GR is triggered for an unknown reason.</a:t>
            </a:r>
          </a:p>
          <a:p>
            <a:pPr lvl="1">
              <a:lnSpc>
                <a:spcPct val="100000"/>
              </a:lnSpc>
            </a:pPr>
            <a:r>
              <a:rPr lang="en-US" dirty="0" smtClean="0"/>
              <a:t>Software restart: GR is triggered by a command.</a:t>
            </a:r>
          </a:p>
          <a:p>
            <a:pPr lvl="1">
              <a:lnSpc>
                <a:spcPct val="100000"/>
              </a:lnSpc>
            </a:pPr>
            <a:r>
              <a:rPr lang="en-US" dirty="0" smtClean="0"/>
              <a:t>Software reload/upgrade: GR is triggered by a software reloading or upgrade.</a:t>
            </a:r>
          </a:p>
          <a:p>
            <a:pPr lvl="1">
              <a:lnSpc>
                <a:spcPct val="100000"/>
              </a:lnSpc>
            </a:pPr>
            <a:r>
              <a:rPr lang="en-US" dirty="0" smtClean="0"/>
              <a:t>Switch to redundant control processor: GR is triggered by an unexpected active/standby switchover.</a:t>
            </a:r>
          </a:p>
          <a:p>
            <a:pPr>
              <a:lnSpc>
                <a:spcPct val="100000"/>
              </a:lnSpc>
            </a:pPr>
            <a:r>
              <a:rPr lang="en-US" dirty="0" smtClean="0"/>
              <a:t>GR classification:</a:t>
            </a:r>
            <a:endParaRPr lang="en-US" altLang="zh-CN" dirty="0" smtClean="0"/>
          </a:p>
          <a:p>
            <a:pPr lvl="1">
              <a:lnSpc>
                <a:spcPct val="100000"/>
              </a:lnSpc>
            </a:pPr>
            <a:r>
              <a:rPr lang="en-US" dirty="0" smtClean="0"/>
              <a:t>Totally GR: When a neighbor of a router does not support GR, the router exits the GR state.</a:t>
            </a:r>
          </a:p>
          <a:p>
            <a:pPr lvl="1">
              <a:lnSpc>
                <a:spcPct val="100000"/>
              </a:lnSpc>
            </a:pPr>
            <a:r>
              <a:rPr lang="en-US" dirty="0" smtClean="0"/>
              <a:t>Partial GR: When a neighbor does not support GR, only the interface associated with this neighbor exits GR, whereas the other interfaces perform GR processing normally.</a:t>
            </a:r>
          </a:p>
          <a:p>
            <a:pPr lvl="1">
              <a:lnSpc>
                <a:spcPct val="100000"/>
              </a:lnSpc>
            </a:pPr>
            <a:r>
              <a:rPr lang="en-US" dirty="0" smtClean="0"/>
              <a:t>Planned GR: Triggered by a command, a device is restarted or performs an active/standby switchover. Before the device restarts or performs an active/standby switchover, the </a:t>
            </a:r>
            <a:r>
              <a:rPr lang="en-US" dirty="0" err="1" smtClean="0"/>
              <a:t>Restarter</a:t>
            </a:r>
            <a:r>
              <a:rPr lang="en-US" dirty="0" smtClean="0"/>
              <a:t> sends Grace-LSAs.</a:t>
            </a:r>
          </a:p>
          <a:p>
            <a:pPr lvl="1">
              <a:lnSpc>
                <a:spcPct val="100000"/>
              </a:lnSpc>
            </a:pPr>
            <a:r>
              <a:rPr lang="en-US" dirty="0" smtClean="0"/>
              <a:t>Unplanned GR: Different from the implementation of a planned GR, the implementation of an unplanned GR is as follows: A router restarts or performs an active/standby switchover due to a fault or other reasons, without sending Grace-LSAs first, and enters GR after the original standby main control board goes up. The following procedure is the same as that in a planned GR.</a:t>
            </a:r>
          </a:p>
          <a:p>
            <a:pPr>
              <a:lnSpc>
                <a:spcPct val="100000"/>
              </a:lnSpc>
            </a:pP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96371380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lang="en-US" dirty="0" smtClean="0"/>
              <a:t>On the </a:t>
            </a:r>
            <a:r>
              <a:rPr lang="en-US" dirty="0" err="1" smtClean="0"/>
              <a:t>Restarter</a:t>
            </a:r>
            <a:r>
              <a:rPr lang="en-US" dirty="0" smtClean="0"/>
              <a:t>:</a:t>
            </a:r>
          </a:p>
          <a:p>
            <a:pPr lvl="1">
              <a:lnSpc>
                <a:spcPct val="100000"/>
              </a:lnSpc>
            </a:pPr>
            <a:r>
              <a:rPr lang="en-US" dirty="0" smtClean="0"/>
              <a:t>In planned GR mode, after a command is run to trigger an active/standby switchover on the </a:t>
            </a:r>
            <a:r>
              <a:rPr lang="en-US" dirty="0" err="1" smtClean="0"/>
              <a:t>Restarter</a:t>
            </a:r>
            <a:r>
              <a:rPr lang="en-US" dirty="0" smtClean="0"/>
              <a:t>, the </a:t>
            </a:r>
            <a:r>
              <a:rPr lang="en-US" dirty="0" err="1" smtClean="0"/>
              <a:t>Restarter</a:t>
            </a:r>
            <a:r>
              <a:rPr lang="en-US" dirty="0" smtClean="0"/>
              <a:t> sends a Grace-LSA to each neighbor to notify them of the GR period and reason, and then performs an active/standby switchover. This prevents an interruption of the neighbor relationships due to the long time taken for the original standby main control board to go up, which would otherwise cause a GR failure.</a:t>
            </a:r>
          </a:p>
          <a:p>
            <a:pPr lvl="1">
              <a:lnSpc>
                <a:spcPct val="100000"/>
              </a:lnSpc>
            </a:pPr>
            <a:r>
              <a:rPr lang="en-US" dirty="0" smtClean="0"/>
              <a:t>After the original standby main control board goes up, the router notifies the routing management (RM) module that the GR starts. After the interfaces previously enabled with OSPF on the original standby main control board recover, a Grace-LSA is sent immediately to notify neighbors that the local device has started a GR. Then, another five Grace-LSAs are sent consecutively to each neighbor to ensure reception. This implementation is defined by vendors, but not in the protocol. The router does not age FIB entries in this case. Therefore, the communication is normal. If GR is not supported, the router directly ages FIB entries. As a result, routing is interrupted. In this case, the router restarts normally (non-GR process). The Grace-LSAs sent by the </a:t>
            </a:r>
            <a:r>
              <a:rPr lang="en-US" dirty="0" err="1" smtClean="0"/>
              <a:t>Restarter</a:t>
            </a:r>
            <a:r>
              <a:rPr lang="en-US" dirty="0" smtClean="0"/>
              <a:t> are used to notify neighbors that the </a:t>
            </a:r>
            <a:r>
              <a:rPr lang="en-US" dirty="0" err="1" smtClean="0"/>
              <a:t>Restarter</a:t>
            </a:r>
            <a:r>
              <a:rPr lang="en-US" dirty="0" smtClean="0"/>
              <a:t> enters GR. During GR, the neighbors retain neighbor relationships with the </a:t>
            </a:r>
            <a:r>
              <a:rPr lang="en-US" dirty="0" err="1" smtClean="0"/>
              <a:t>Restarter</a:t>
            </a:r>
            <a:r>
              <a:rPr lang="en-US" dirty="0" smtClean="0"/>
              <a:t> so that other routers are unaware of the switchover on the </a:t>
            </a:r>
            <a:r>
              <a:rPr lang="en-US" dirty="0" err="1" smtClean="0"/>
              <a:t>Restarter</a:t>
            </a:r>
            <a:r>
              <a:rPr lang="en-US" dirty="0" smtClean="0"/>
              <a:t>.</a:t>
            </a:r>
          </a:p>
          <a:p>
            <a:pPr lvl="1">
              <a:lnSpc>
                <a:spcPct val="100000"/>
              </a:lnSpc>
            </a:pPr>
            <a:r>
              <a:rPr lang="en-US" dirty="0" smtClean="0"/>
              <a:t>The </a:t>
            </a:r>
            <a:r>
              <a:rPr lang="en-US" dirty="0" err="1" smtClean="0"/>
              <a:t>Restarter</a:t>
            </a:r>
            <a:r>
              <a:rPr lang="en-US" dirty="0" smtClean="0"/>
              <a:t> negotiates with its neighbors to enter the standard adjacency establishment process. The neighbor states change as follows: Down → </a:t>
            </a:r>
            <a:r>
              <a:rPr lang="en-US" dirty="0" err="1" smtClean="0"/>
              <a:t>Init</a:t>
            </a:r>
            <a:r>
              <a:rPr lang="en-US" dirty="0" smtClean="0"/>
              <a:t> → </a:t>
            </a:r>
            <a:r>
              <a:rPr lang="en-US" dirty="0" err="1" smtClean="0"/>
              <a:t>Exstart</a:t>
            </a:r>
            <a:r>
              <a:rPr lang="en-US" dirty="0" smtClean="0"/>
              <a:t>. Then, DD packets are exchanged to complete LSDB synchronization. During the update of LSAs, if the LSAs (Type 1 LSAs and Type 2 LSAs) received from a Helper do not contain the link to the local device, it indicates that the network topology has changed or the neighbor does not support the Helper mode. In this case, GR fails, and the local router exits GR and restarts normally.</a:t>
            </a:r>
            <a:endParaRPr lang="en-US" altLang="zh-CN" dirty="0" smtClean="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7552617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3" cy="9120187"/>
          </a:xfrm>
        </p:spPr>
        <p:txBody>
          <a:bodyPr/>
          <a:lstStyle/>
          <a:p>
            <a:pPr lvl="1"/>
            <a:r>
              <a:rPr lang="en-US" dirty="0" smtClean="0"/>
              <a:t>Each time the neighbor relationship between the router and a neighbor enters the Full state, the router calculates routes and updates its routing table. The router, however, does not update FIB entries immediately.</a:t>
            </a:r>
          </a:p>
          <a:p>
            <a:pPr lvl="1"/>
            <a:r>
              <a:rPr lang="en-US" dirty="0" smtClean="0"/>
              <a:t>If the GR timer expires, GR fails, and the router exits GR and restarts normally.</a:t>
            </a:r>
          </a:p>
          <a:p>
            <a:pPr lvl="1"/>
            <a:r>
              <a:rPr lang="en-US" dirty="0" smtClean="0"/>
              <a:t>The router checks whether the neighbor relationships with all its neighbors reach the Full state. If so, the router floods all Grace-LSAs (with the LSA age being 3600s).</a:t>
            </a:r>
          </a:p>
          <a:p>
            <a:pPr lvl="1"/>
            <a:r>
              <a:rPr lang="en-US" dirty="0" smtClean="0"/>
              <a:t>GR exits normally. The router regenerates Router-LSAs and sends them to all the areas to which the router belongs. If some interfaces are DRs, the router regenerates Network-LSAs on the corresponding network segments. The router then recalculates routes and updates its routing table. The router updates its FIB and deletes invalid routing entries.</a:t>
            </a:r>
          </a:p>
          <a:p>
            <a:r>
              <a:rPr lang="en-US" dirty="0" smtClean="0"/>
              <a:t>On the Helper:</a:t>
            </a:r>
            <a:endParaRPr lang="en-US" altLang="zh-CN" dirty="0" smtClean="0"/>
          </a:p>
          <a:p>
            <a:pPr lvl="1"/>
            <a:r>
              <a:rPr lang="en-US" dirty="0" smtClean="0"/>
              <a:t>After receiving a Grace-LSA from the </a:t>
            </a:r>
            <a:r>
              <a:rPr lang="en-US" dirty="0" err="1" smtClean="0"/>
              <a:t>Restarter</a:t>
            </a:r>
            <a:r>
              <a:rPr lang="en-US" dirty="0" smtClean="0"/>
              <a:t>, the device enters the Helper mode if the LSAs exchanged between the two ends have no change and the received Grace-LSA matches a filtering policy. If the network topology changes, the received Grace-LSA is aged, or the device is in the </a:t>
            </a:r>
            <a:r>
              <a:rPr lang="en-US" dirty="0" err="1" smtClean="0"/>
              <a:t>Restarter</a:t>
            </a:r>
            <a:r>
              <a:rPr lang="en-US" dirty="0" smtClean="0"/>
              <a:t> state, the device cannot enter the Helper mode.</a:t>
            </a:r>
          </a:p>
          <a:p>
            <a:pPr lvl="1"/>
            <a:r>
              <a:rPr lang="en-US" dirty="0" smtClean="0"/>
              <a:t>The Helper continues to send Hello packets to the </a:t>
            </a:r>
            <a:r>
              <a:rPr lang="en-US" dirty="0" err="1" smtClean="0"/>
              <a:t>Restarter</a:t>
            </a:r>
            <a:r>
              <a:rPr lang="en-US" dirty="0" smtClean="0"/>
              <a:t> to keep the state of the adjacency between them unchanged. At this time, the </a:t>
            </a:r>
            <a:r>
              <a:rPr lang="en-US" dirty="0" err="1" smtClean="0"/>
              <a:t>Restarter's</a:t>
            </a:r>
            <a:r>
              <a:rPr lang="en-US" dirty="0" smtClean="0"/>
              <a:t> neighbor state is </a:t>
            </a:r>
            <a:r>
              <a:rPr lang="en-US" dirty="0" err="1" smtClean="0"/>
              <a:t>Exstart</a:t>
            </a:r>
            <a:r>
              <a:rPr lang="en-US" dirty="0" smtClean="0"/>
              <a:t>, and therefore the </a:t>
            </a:r>
            <a:r>
              <a:rPr lang="en-US" dirty="0" err="1" smtClean="0"/>
              <a:t>Restarter</a:t>
            </a:r>
            <a:r>
              <a:rPr lang="en-US" dirty="0" smtClean="0"/>
              <a:t> implements LSDB synchronization with the Helper. After receiving a DD packet from the </a:t>
            </a:r>
            <a:r>
              <a:rPr lang="en-US" dirty="0" err="1" smtClean="0"/>
              <a:t>Restarter</a:t>
            </a:r>
            <a:r>
              <a:rPr lang="en-US" dirty="0" smtClean="0"/>
              <a:t>, the Helper generates a </a:t>
            </a:r>
            <a:r>
              <a:rPr lang="en-US" dirty="0" err="1" smtClean="0"/>
              <a:t>SeqMismatch</a:t>
            </a:r>
            <a:r>
              <a:rPr lang="en-US" dirty="0" smtClean="0"/>
              <a:t> event. This is because the Helper is not expected to receive any DD packet when the neighbor state is Full. When the neighbor state of the Helper changes from Full to </a:t>
            </a:r>
            <a:r>
              <a:rPr lang="en-US" dirty="0" err="1" smtClean="0"/>
              <a:t>Exstart</a:t>
            </a:r>
            <a:r>
              <a:rPr lang="en-US" dirty="0" smtClean="0"/>
              <a:t>, the Helper starts to exchange DD packets with the other end to synchronize LSDBs. The DD packet sent by the </a:t>
            </a:r>
            <a:r>
              <a:rPr lang="en-US" dirty="0" err="1" smtClean="0"/>
              <a:t>Restarter</a:t>
            </a:r>
            <a:r>
              <a:rPr lang="en-US" dirty="0" smtClean="0"/>
              <a:t> does not carry complete LSAs, whereas the Helper has complete LSAs. Therefore, the neighbor state of the Helper quickly changes from </a:t>
            </a:r>
            <a:r>
              <a:rPr lang="en-US" dirty="0" err="1" smtClean="0"/>
              <a:t>Exstart</a:t>
            </a:r>
            <a:r>
              <a:rPr lang="en-US" dirty="0" smtClean="0"/>
              <a:t> to Exchange and then to Full. The Helper sends its LSAs to the </a:t>
            </a:r>
            <a:r>
              <a:rPr lang="en-US" dirty="0" err="1" smtClean="0"/>
              <a:t>Restarter</a:t>
            </a:r>
            <a:r>
              <a:rPr lang="en-US" dirty="0" smtClean="0"/>
              <a:t> for synchronization. If the Helper continues to receive Grace-LSAs with different GR periods, it updates only the GR period.</a:t>
            </a:r>
          </a:p>
          <a:p>
            <a:pPr lvl="1"/>
            <a:r>
              <a:rPr lang="en-US" dirty="0" smtClean="0"/>
              <a:t>If the GR timer expires, the GR Helper exits the Helper mode.</a:t>
            </a:r>
          </a:p>
          <a:p>
            <a:pPr lvl="1"/>
            <a:r>
              <a:rPr lang="en-US" dirty="0" smtClean="0"/>
              <a:t>When the Helper receives flooded Grace-LSAs, it indicates that the GR is complete. In this case, the Helper exits the Helper state.</a:t>
            </a:r>
          </a:p>
          <a:p>
            <a:pPr lvl="1"/>
            <a:r>
              <a:rPr lang="en-US" dirty="0" smtClean="0"/>
              <a:t>The Helper regenerates a Router-LSA on the network segment connected to the </a:t>
            </a:r>
            <a:r>
              <a:rPr lang="en-US" dirty="0" err="1" smtClean="0"/>
              <a:t>Restarter</a:t>
            </a:r>
            <a:r>
              <a:rPr lang="en-US" dirty="0" smtClean="0"/>
              <a:t>. If the Helper is a DR, it generates a Network-LSA.</a:t>
            </a:r>
          </a:p>
          <a:p>
            <a:endParaRPr lang="en-US" altLang="zh-CN" dirty="0"/>
          </a:p>
        </p:txBody>
      </p:sp>
    </p:spTree>
    <p:extLst>
      <p:ext uri="{BB962C8B-B14F-4D97-AF65-F5344CB8AC3E}">
        <p14:creationId xmlns:p14="http://schemas.microsoft.com/office/powerpoint/2010/main" val="118184803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8538267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Before configuring OSPF GR, complete the following tasks:</a:t>
            </a:r>
          </a:p>
          <a:p>
            <a:pPr lvl="1"/>
            <a:r>
              <a:rPr lang="en-US" smtClean="0"/>
              <a:t>Configure an IP address for each involved interface to ensure that neighboring devices can communicate with each other at the network layer.</a:t>
            </a:r>
          </a:p>
          <a:p>
            <a:pPr lvl="1"/>
            <a:r>
              <a:rPr lang="en-US" smtClean="0"/>
              <a:t>Configure basic OSPF functions.</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14742223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62803910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2055250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0040853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81525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49424280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7051276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NSR and GR:</a:t>
            </a:r>
            <a:endParaRPr lang="en-US" altLang="zh-CN" dirty="0" smtClean="0"/>
          </a:p>
          <a:p>
            <a:pPr lvl="1"/>
            <a:r>
              <a:rPr lang="en-US" dirty="0" smtClean="0"/>
              <a:t>The system in which an AMB/SMB switchover is performed supports two types of high-reliability protection: NSR and GR.</a:t>
            </a:r>
            <a:endParaRPr lang="en-US" altLang="zh-CN" dirty="0" smtClean="0"/>
          </a:p>
          <a:p>
            <a:pPr lvl="1"/>
            <a:r>
              <a:rPr lang="en-US" dirty="0" smtClean="0"/>
              <a:t>NSR and GR, however, are mutually exclusive. That is, for a specific protocol, only one of them can be used after a switchover.</a:t>
            </a:r>
            <a:endParaRPr lang="en-US" altLang="zh-CN" dirty="0" smtClean="0"/>
          </a:p>
          <a:p>
            <a:pPr lvl="1"/>
            <a:r>
              <a:rPr lang="en-US" dirty="0" smtClean="0"/>
              <a:t>When NSR is deployed on a device, the device can still function as a GR Helper to support the GR process of its neighbor, ensuring high reliability of services on all nodes on the network to the greatest extent.</a:t>
            </a:r>
          </a:p>
          <a:p>
            <a:r>
              <a:rPr lang="en-US" dirty="0" smtClean="0"/>
              <a:t>Application scenario:</a:t>
            </a:r>
            <a:endParaRPr lang="en-US" altLang="zh-CN" dirty="0" smtClean="0"/>
          </a:p>
          <a:p>
            <a:pPr lvl="1"/>
            <a:r>
              <a:rPr lang="en-US" dirty="0" smtClean="0"/>
              <a:t>NSF can be used if a network has low requirements for the packet loss rate and route convergence.</a:t>
            </a:r>
          </a:p>
          <a:p>
            <a:pPr lvl="1"/>
            <a:r>
              <a:rPr lang="en-US" dirty="0" smtClean="0"/>
              <a:t>NSR can be used if a network has high requirements for the packet loss rate and route convergence.</a:t>
            </a:r>
            <a:endParaRPr lang="en-US" altLang="zh-CN" dirty="0" smtClean="0"/>
          </a:p>
          <a:p>
            <a:pPr lvl="0"/>
            <a:r>
              <a:rPr lang="en-US" dirty="0" smtClean="0"/>
              <a:t>System-level NSR is triggered in the following situations:</a:t>
            </a:r>
            <a:endParaRPr lang="en-US" altLang="zh-CN" dirty="0" smtClean="0"/>
          </a:p>
          <a:p>
            <a:pPr lvl="1"/>
            <a:r>
              <a:rPr lang="en-US" dirty="0" smtClean="0"/>
              <a:t>A system fault triggers an AMB/SMB switchover.</a:t>
            </a:r>
          </a:p>
          <a:p>
            <a:pPr lvl="1"/>
            <a:r>
              <a:rPr lang="en-US" dirty="0" smtClean="0"/>
              <a:t>The network administrator manually triggers an AMB/SMB switchover during a software upgrade or maintenance.</a:t>
            </a:r>
            <a:endParaRPr lang="en-US" altLang="zh-CN" dirty="0" smtClean="0"/>
          </a:p>
          <a:p>
            <a:pPr lvl="0"/>
            <a:r>
              <a:rPr lang="en-US" dirty="0" smtClean="0"/>
              <a:t>Note: </a:t>
            </a:r>
            <a:r>
              <a:rPr lang="en-US" altLang="zh-CN" dirty="0" smtClean="0"/>
              <a:t>NSR fundamentals are the same in OSPF, IS-IS, and BGP</a:t>
            </a:r>
            <a:r>
              <a:rPr lang="en-US" dirty="0" smtClean="0"/>
              <a:t>. This course uses OSPF as an example.</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412115920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High availability (HA): implements data backup from the AMB to the SMB.</a:t>
            </a:r>
          </a:p>
          <a:p>
            <a:pPr lvl="0"/>
            <a:r>
              <a:rPr lang="en-US" smtClean="0"/>
              <a:t>AMB and SMB: implement control plane processes.</a:t>
            </a:r>
          </a:p>
          <a:p>
            <a:pPr lvl="0"/>
            <a:r>
              <a:rPr lang="en-US" smtClean="0"/>
              <a:t>Line processing unit (LPU): implements forwarding plane processes.</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02812532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8096558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322433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9598843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9760977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7462452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The functions, including PRC, intelligent timer, and FRR</a:t>
            </a:r>
            <a:r>
              <a:rPr lang="en-US" baseline="0" dirty="0" smtClean="0"/>
              <a:t> </a:t>
            </a:r>
            <a:r>
              <a:rPr lang="en-US" dirty="0" smtClean="0"/>
              <a:t>of IS-IS are similar to those of OSPF and therefore not detailed here.</a:t>
            </a:r>
            <a:endParaRPr 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90058546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SPF for route calculation: If a node on a network changes, SPF recalculates routes for all the nodes on the network, which takes a long time, consumes a large number of CPU resources, and consequently reduces the network-wide convergence speed.</a:t>
            </a:r>
          </a:p>
          <a:p>
            <a:pPr lvl="0"/>
            <a:r>
              <a:rPr lang="en-US" smtClean="0"/>
              <a:t>I-SPF is an improvement of SPF. Unlike SPF that calculates all nodes, I-SPF calculates only affected nodes. The SPT generated using I-SPF is the same as that generated using SPF. This significantly decreases CPU usage and speeds up network convergence.</a:t>
            </a:r>
          </a:p>
          <a:p>
            <a:pPr lvl="0"/>
            <a:r>
              <a:rPr lang="en-US" smtClean="0"/>
              <a:t>I-SPF and PRC are used together on an IS-IS network.</a:t>
            </a:r>
          </a:p>
          <a:p>
            <a:pPr lvl="1"/>
            <a:r>
              <a:rPr lang="en-US" smtClean="0"/>
              <a:t>If the SPT calculated by I-SPF changes, PRC processes all the leaves (routes) of only the changed node.</a:t>
            </a:r>
          </a:p>
          <a:p>
            <a:pPr lvl="1"/>
            <a:r>
              <a:rPr lang="en-US" smtClean="0"/>
              <a:t>If the SPT calculated by I-SPF does not change, PRC processes only the changed leaves (routes). For example, if IS-IS is newly enabled on an interface of a node, the SPT on the network remains unchanged. In this case, PRC updates only the routes of this interface, which consumes less CPU resources.</a:t>
            </a:r>
            <a:endParaRPr 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9351789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Note: On Huawei devices, OSPF PRC is enabled by default.</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33904922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Command: [Huawei-isis-1] </a:t>
            </a:r>
            <a:r>
              <a:rPr lang="en-US" b="1" dirty="0" smtClean="0"/>
              <a:t>flash-flood</a:t>
            </a:r>
            <a:r>
              <a:rPr lang="en-US" dirty="0" smtClean="0"/>
              <a:t> [ </a:t>
            </a:r>
            <a:r>
              <a:rPr lang="en-US" i="1" dirty="0" err="1" smtClean="0"/>
              <a:t>lsp</a:t>
            </a:r>
            <a:r>
              <a:rPr lang="en-US" i="1" dirty="0" smtClean="0"/>
              <a:t>-count</a:t>
            </a:r>
            <a:r>
              <a:rPr lang="en-US" dirty="0" smtClean="0"/>
              <a:t> </a:t>
            </a:r>
            <a:r>
              <a:rPr lang="en-US" b="1" dirty="0" smtClean="0"/>
              <a:t>| max-timer-interval</a:t>
            </a:r>
            <a:r>
              <a:rPr lang="en-US" i="1" dirty="0" smtClean="0"/>
              <a:t> interval </a:t>
            </a:r>
            <a:r>
              <a:rPr lang="en-US" dirty="0" smtClean="0"/>
              <a:t>| [ </a:t>
            </a:r>
            <a:r>
              <a:rPr lang="en-US" b="1" dirty="0" smtClean="0"/>
              <a:t>level-1 | level-2</a:t>
            </a:r>
            <a:r>
              <a:rPr lang="en-US" dirty="0" smtClean="0"/>
              <a:t> ] ]</a:t>
            </a:r>
          </a:p>
          <a:p>
            <a:pPr lvl="1"/>
            <a:r>
              <a:rPr lang="en-US" i="1" dirty="0" err="1" smtClean="0"/>
              <a:t>lsp</a:t>
            </a:r>
            <a:r>
              <a:rPr lang="en-US" i="1" dirty="0" smtClean="0"/>
              <a:t>-count:</a:t>
            </a:r>
            <a:r>
              <a:rPr lang="en-US" dirty="0" smtClean="0"/>
              <a:t> specifies the maximum number of LSPs that can be flooded on each interface at a time. The value is an integer ranging from 1 to 15. The default value is 5.</a:t>
            </a:r>
          </a:p>
          <a:p>
            <a:pPr lvl="1"/>
            <a:r>
              <a:rPr lang="en-US" b="1" dirty="0" smtClean="0"/>
              <a:t>max-timer-interval </a:t>
            </a:r>
            <a:r>
              <a:rPr lang="en-US" i="1" dirty="0" smtClean="0"/>
              <a:t>interval: </a:t>
            </a:r>
            <a:r>
              <a:rPr lang="en-US" dirty="0" smtClean="0"/>
              <a:t>specifies the maximum interval at which LSPs are flooded. The value is an integer ranging from 10 to 50000, in milliseconds. The default value is 10.</a:t>
            </a:r>
          </a:p>
          <a:p>
            <a:pPr lvl="1"/>
            <a:r>
              <a:rPr lang="en-US" b="1" dirty="0" smtClean="0"/>
              <a:t>level-1</a:t>
            </a:r>
            <a:r>
              <a:rPr lang="en-US" dirty="0" smtClean="0"/>
              <a:t>: enables the LSP flash-flood function in the Level-1 area. If no level is specified in the command, this function is enabled in both Level-1 and Level-2 areas.</a:t>
            </a:r>
          </a:p>
          <a:p>
            <a:pPr lvl="1"/>
            <a:r>
              <a:rPr lang="en-US" b="1" dirty="0" smtClean="0"/>
              <a:t>level-2</a:t>
            </a:r>
            <a:r>
              <a:rPr lang="en-US" dirty="0" smtClean="0"/>
              <a:t>: enables the LSP flash-flood function in the Level-2 area. If no level is specified in the command, this function is enabled in both Level-1 and Level-2 areas.</a:t>
            </a:r>
          </a:p>
          <a:p>
            <a:endParaRPr lang="zh-CN" alt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46567626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This course involves only equal-cost and default routes. For details about other control methods, see </a:t>
            </a:r>
            <a:r>
              <a:rPr lang="en-US" i="1" dirty="0" smtClean="0"/>
              <a:t>HCIP-</a:t>
            </a:r>
            <a:r>
              <a:rPr lang="en-US" i="1" dirty="0" err="1" smtClean="0"/>
              <a:t>Datacom</a:t>
            </a:r>
            <a:r>
              <a:rPr lang="en-US" i="1" dirty="0" smtClean="0"/>
              <a:t>-Core Technology</a:t>
            </a:r>
            <a:r>
              <a:rPr lang="en-US" dirty="0" smtClean="0"/>
              <a:t>.</a:t>
            </a:r>
            <a:endParaRPr 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68171097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4275918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Command: [Huawei-isis-1] </a:t>
            </a:r>
            <a:r>
              <a:rPr lang="en-US" b="1" dirty="0" smtClean="0"/>
              <a:t>maximum load-balancing </a:t>
            </a:r>
            <a:r>
              <a:rPr lang="en-US" i="1" dirty="0" smtClean="0"/>
              <a:t>number</a:t>
            </a:r>
          </a:p>
          <a:p>
            <a:pPr lvl="1"/>
            <a:r>
              <a:rPr lang="en-US" i="1" dirty="0" smtClean="0"/>
              <a:t>number:</a:t>
            </a:r>
            <a:r>
              <a:rPr lang="en-US" dirty="0" smtClean="0"/>
              <a:t> specifies the maximum number of equal-cost routes that participate in load balancing. The value varies according to the device model.</a:t>
            </a:r>
          </a:p>
          <a:p>
            <a:pPr lvl="0"/>
            <a:r>
              <a:rPr lang="en-US" dirty="0" smtClean="0"/>
              <a:t>Command: [Huawei-isis-1] </a:t>
            </a:r>
            <a:r>
              <a:rPr lang="en-US" b="1" dirty="0" err="1" smtClean="0"/>
              <a:t>nexthop</a:t>
            </a:r>
            <a:r>
              <a:rPr lang="en-US" b="1" dirty="0" smtClean="0"/>
              <a:t> </a:t>
            </a:r>
            <a:r>
              <a:rPr lang="en-US" i="1" dirty="0" err="1" smtClean="0"/>
              <a:t>ip</a:t>
            </a:r>
            <a:r>
              <a:rPr lang="en-US" i="1" dirty="0" smtClean="0"/>
              <a:t>-address</a:t>
            </a:r>
            <a:r>
              <a:rPr lang="en-US" b="1" i="1" dirty="0" smtClean="0"/>
              <a:t> </a:t>
            </a:r>
            <a:r>
              <a:rPr lang="en-US" b="1" dirty="0" smtClean="0"/>
              <a:t>weight </a:t>
            </a:r>
            <a:r>
              <a:rPr lang="en-US" i="1" dirty="0" smtClean="0"/>
              <a:t>value</a:t>
            </a:r>
          </a:p>
          <a:p>
            <a:pPr lvl="1"/>
            <a:r>
              <a:rPr lang="en-US" i="1" dirty="0" err="1" smtClean="0"/>
              <a:t>ip</a:t>
            </a:r>
            <a:r>
              <a:rPr lang="en-US" i="1" dirty="0" smtClean="0"/>
              <a:t>-address</a:t>
            </a:r>
            <a:r>
              <a:rPr lang="en-US" dirty="0" smtClean="0"/>
              <a:t>: specifies the IP address of the next hop. The value is in dotted decimal notation.</a:t>
            </a:r>
          </a:p>
          <a:p>
            <a:pPr lvl="1"/>
            <a:r>
              <a:rPr lang="en-US" b="1" dirty="0" smtClean="0"/>
              <a:t>weight</a:t>
            </a:r>
            <a:r>
              <a:rPr lang="en-US" dirty="0" smtClean="0"/>
              <a:t> </a:t>
            </a:r>
            <a:r>
              <a:rPr lang="en-US" i="1" dirty="0" smtClean="0"/>
              <a:t>value: </a:t>
            </a:r>
            <a:r>
              <a:rPr lang="en-US" dirty="0" smtClean="0"/>
              <a:t>specifies the weight of the next hop. A smaller value indicates a higher preference. The value is an integer ranging from 1 to 254.</a:t>
            </a:r>
            <a:endParaRPr 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93408708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181484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7857090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87974856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smtClean="0"/>
              <a:t>Command: [Huawei-isis-1] </a:t>
            </a:r>
            <a:r>
              <a:rPr lang="en-US" altLang="zh-CN" b="1" dirty="0" smtClean="0"/>
              <a:t>attached-bit advertise { always | never }</a:t>
            </a:r>
            <a:endParaRPr lang="zh-CN" altLang="zh-CN" b="1" dirty="0" smtClean="0"/>
          </a:p>
          <a:p>
            <a:pPr lvl="1"/>
            <a:r>
              <a:rPr lang="en-US" altLang="zh-CN" b="1" dirty="0" smtClean="0"/>
              <a:t>always</a:t>
            </a:r>
            <a:r>
              <a:rPr lang="en-US" altLang="zh-CN" dirty="0" smtClean="0"/>
              <a:t>: indicates that the ATT bit is set to 1. After receiving an LSP with ATT bit 1, a Level-1 device generates a default route.</a:t>
            </a:r>
            <a:endParaRPr lang="zh-CN" altLang="zh-CN" dirty="0" smtClean="0"/>
          </a:p>
          <a:p>
            <a:pPr lvl="1"/>
            <a:r>
              <a:rPr lang="en-US" altLang="zh-CN" b="1" dirty="0" smtClean="0"/>
              <a:t>never</a:t>
            </a:r>
            <a:r>
              <a:rPr lang="en-US" altLang="zh-CN" dirty="0" smtClean="0"/>
              <a:t>: indicates that the ATT bit is set to 0. This prevents the Level-1 device from generating default routes and reduces the size of the routing table.</a:t>
            </a:r>
            <a:endParaRPr lang="zh-CN" altLang="zh-CN" dirty="0" smtClean="0"/>
          </a:p>
          <a:p>
            <a:pPr lvl="0"/>
            <a:r>
              <a:rPr lang="en-US" altLang="zh-CN" dirty="0" smtClean="0"/>
              <a:t>Although the ATT bit is defined in both Level-1 and Level-2 LSPs, it is set to 1 only in Level-1 LSPs advertised by Level-1-2 devices. Therefore, this command takes effect only on Level-1-2 devices.</a:t>
            </a:r>
            <a:endParaRPr lang="zh-CN" altLang="zh-CN" dirty="0" smtClean="0"/>
          </a:p>
          <a:p>
            <a:pPr lvl="0"/>
            <a:r>
              <a:rPr lang="en-US" altLang="zh-CN" dirty="0" smtClean="0"/>
              <a:t>To prevent Level-1 devices from advertising default routes to their routing tables, perform either of the following operations:</a:t>
            </a:r>
            <a:endParaRPr lang="zh-CN" altLang="zh-CN" dirty="0" smtClean="0"/>
          </a:p>
          <a:p>
            <a:pPr lvl="1"/>
            <a:r>
              <a:rPr lang="en-US" altLang="zh-CN" dirty="0" smtClean="0"/>
              <a:t>Run the </a:t>
            </a:r>
            <a:r>
              <a:rPr lang="en-US" altLang="zh-CN" b="1" dirty="0" smtClean="0"/>
              <a:t>attached-bit advertise never </a:t>
            </a:r>
            <a:r>
              <a:rPr lang="en-US" altLang="zh-CN" dirty="0" smtClean="0"/>
              <a:t>command on Level-1-2 devices to disable them from advertising LSPs with ATT bit 1.</a:t>
            </a:r>
            <a:endParaRPr lang="zh-CN" altLang="zh-CN" dirty="0" smtClean="0"/>
          </a:p>
          <a:p>
            <a:pPr lvl="1"/>
            <a:r>
              <a:rPr lang="en-US" altLang="zh-CN" dirty="0" smtClean="0"/>
              <a:t>Run the </a:t>
            </a:r>
            <a:r>
              <a:rPr lang="en-US" altLang="zh-CN" b="1" dirty="0" smtClean="0"/>
              <a:t>attached-bit avoid-learning </a:t>
            </a:r>
            <a:r>
              <a:rPr lang="en-US" altLang="zh-CN" dirty="0" smtClean="0"/>
              <a:t>command on Level-1 devices that connect to Level-1-2 devices.</a:t>
            </a:r>
            <a:endParaRPr lang="zh-CN" altLang="zh-CN" dirty="0" smtClean="0"/>
          </a:p>
          <a:p>
            <a:r>
              <a:rPr lang="en-US" altLang="zh-CN" dirty="0" smtClean="0"/>
              <a:t>The difference between the preceding commands lies in that the attached-bit avoid-learning command applies to specified Level-1 devices.</a:t>
            </a:r>
            <a:endParaRPr lang="zh-CN" alt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422339065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smtClean="0"/>
              <a:t>Command: [Huawei-isis-1] </a:t>
            </a:r>
            <a:r>
              <a:rPr lang="en-US" altLang="zh-CN" b="1" dirty="0" smtClean="0"/>
              <a:t>default-route-advertise [ always | match default | route-policy</a:t>
            </a:r>
            <a:r>
              <a:rPr lang="en-US" altLang="zh-CN" dirty="0" smtClean="0"/>
              <a:t> </a:t>
            </a:r>
            <a:r>
              <a:rPr lang="en-US" altLang="zh-CN" i="1" dirty="0" smtClean="0"/>
              <a:t>route-policy-name </a:t>
            </a:r>
            <a:r>
              <a:rPr lang="en-US" altLang="zh-CN" b="1" dirty="0" smtClean="0"/>
              <a:t>] [ cost </a:t>
            </a:r>
            <a:r>
              <a:rPr lang="en-US" altLang="zh-CN" i="1" dirty="0" err="1" smtClean="0"/>
              <a:t>cost</a:t>
            </a:r>
            <a:r>
              <a:rPr lang="en-US" altLang="zh-CN" dirty="0" smtClean="0"/>
              <a:t> </a:t>
            </a:r>
            <a:r>
              <a:rPr lang="en-US" altLang="zh-CN" b="1" dirty="0" smtClean="0"/>
              <a:t>| tag</a:t>
            </a:r>
            <a:r>
              <a:rPr lang="en-US" altLang="zh-CN" b="1" i="1" dirty="0" smtClean="0"/>
              <a:t> </a:t>
            </a:r>
            <a:r>
              <a:rPr lang="en-US" altLang="zh-CN" i="1" dirty="0" err="1" smtClean="0"/>
              <a:t>tag</a:t>
            </a:r>
            <a:r>
              <a:rPr lang="en-US" altLang="zh-CN" i="1" dirty="0" smtClean="0"/>
              <a:t> </a:t>
            </a:r>
            <a:r>
              <a:rPr lang="en-US" altLang="zh-CN" b="1" dirty="0" smtClean="0"/>
              <a:t>| [ level-1 | level-1-2 | level-2 ] ] [ avoid-learning ]</a:t>
            </a:r>
            <a:endParaRPr lang="zh-CN" altLang="zh-CN" b="1" dirty="0" smtClean="0"/>
          </a:p>
          <a:p>
            <a:pPr lvl="1"/>
            <a:r>
              <a:rPr lang="en-US" altLang="zh-CN" b="1" dirty="0" smtClean="0"/>
              <a:t>always: </a:t>
            </a:r>
            <a:r>
              <a:rPr lang="en-US" altLang="zh-CN" dirty="0" smtClean="0"/>
              <a:t>configures an IS-IS device to unconditionally advertise the default route and set itself as the next hop in the route.</a:t>
            </a:r>
            <a:endParaRPr lang="zh-CN" altLang="zh-CN" dirty="0" smtClean="0"/>
          </a:p>
          <a:p>
            <a:pPr lvl="1"/>
            <a:r>
              <a:rPr lang="en-US" altLang="zh-CN" b="1" dirty="0" smtClean="0"/>
              <a:t>match default: </a:t>
            </a:r>
            <a:r>
              <a:rPr lang="en-US" altLang="zh-CN" dirty="0" smtClean="0"/>
              <a:t>advertises the default route generated by another routing protocol or IS-IS process through LSPs if such a route already exists in the routing table.</a:t>
            </a:r>
            <a:endParaRPr lang="zh-CN" altLang="zh-CN" dirty="0" smtClean="0"/>
          </a:p>
          <a:p>
            <a:pPr lvl="1"/>
            <a:r>
              <a:rPr lang="en-US" altLang="zh-CN" b="1" dirty="0" smtClean="0"/>
              <a:t>route-policy </a:t>
            </a:r>
            <a:r>
              <a:rPr lang="en-US" altLang="zh-CN" i="1" dirty="0" smtClean="0"/>
              <a:t>route-policy-name</a:t>
            </a:r>
            <a:r>
              <a:rPr lang="en-US" altLang="zh-CN" dirty="0" smtClean="0"/>
              <a:t>: specifies the name of the route-policy. A Level-1-2 device advertises the default route to the IS-IS routing domain only when external routes matching the route-policy exist in the routing table of the device. This prevents routing </a:t>
            </a:r>
            <a:r>
              <a:rPr lang="en-US" altLang="zh-CN" dirty="0" err="1" smtClean="0"/>
              <a:t>blackholes</a:t>
            </a:r>
            <a:r>
              <a:rPr lang="en-US" altLang="zh-CN" dirty="0" smtClean="0"/>
              <a:t> caused by the advertisement of the default route when link faults make some important external routes unavailable. This route-policy does not affect the import of external routes into IS-IS. The value is a string of 1 to 40 case-sensitive characters, spaces not supported. If spaces are used, the string must start and end with double quotation marks (").</a:t>
            </a:r>
            <a:endParaRPr lang="zh-CN" altLang="zh-CN" dirty="0" smtClean="0"/>
          </a:p>
          <a:p>
            <a:pPr lvl="1"/>
            <a:r>
              <a:rPr lang="en-US" altLang="zh-CN" b="1" dirty="0" smtClean="0"/>
              <a:t>cost</a:t>
            </a:r>
            <a:r>
              <a:rPr lang="en-US" altLang="zh-CN" dirty="0" smtClean="0"/>
              <a:t> </a:t>
            </a:r>
            <a:r>
              <a:rPr lang="en-US" altLang="zh-CN" i="1" dirty="0" err="1" smtClean="0"/>
              <a:t>cost</a:t>
            </a:r>
            <a:r>
              <a:rPr lang="en-US" altLang="zh-CN" i="1" dirty="0" smtClean="0"/>
              <a:t>: </a:t>
            </a:r>
            <a:r>
              <a:rPr lang="en-US" altLang="zh-CN" dirty="0" smtClean="0"/>
              <a:t>specifies the cost of the default route. The value is an integer. The value range depends on cost-style. When cost-style is narrow, narrow-compatible, or compatible, the value ranges from 0 to 63. When cost-style is wide or wide-compatible, the value ranges from 0 to 4261412864.</a:t>
            </a:r>
            <a:endParaRPr lang="zh-CN" altLang="zh-CN" dirty="0" smtClean="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93083944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3" cy="8990779"/>
          </a:xfrm>
        </p:spPr>
        <p:txBody>
          <a:bodyPr/>
          <a:lstStyle/>
          <a:p>
            <a:pPr lvl="1"/>
            <a:r>
              <a:rPr lang="en-US" altLang="zh-CN" b="1" dirty="0" smtClean="0"/>
              <a:t>tag</a:t>
            </a:r>
            <a:r>
              <a:rPr lang="en-US" altLang="zh-CN" dirty="0" smtClean="0"/>
              <a:t> </a:t>
            </a:r>
            <a:r>
              <a:rPr lang="en-US" altLang="zh-CN" i="1" dirty="0" err="1" smtClean="0"/>
              <a:t>tag</a:t>
            </a:r>
            <a:r>
              <a:rPr lang="en-US" altLang="zh-CN" i="1" dirty="0" smtClean="0"/>
              <a:t>: </a:t>
            </a:r>
            <a:r>
              <a:rPr lang="en-US" altLang="zh-CN" dirty="0" smtClean="0"/>
              <a:t>specifies the tag value of the default route to be advertised. The advertised LSPs carry the tag value only when the IS-IS cost type is wide, wide-compatible, or compatible. The value is an integer ranging from 1 to 4294967295.</a:t>
            </a:r>
          </a:p>
          <a:p>
            <a:pPr lvl="1"/>
            <a:r>
              <a:rPr lang="en-US" altLang="zh-CN" b="1" dirty="0" smtClean="0"/>
              <a:t>level-1: </a:t>
            </a:r>
            <a:r>
              <a:rPr lang="en-US" altLang="zh-CN" dirty="0" smtClean="0"/>
              <a:t>sets the level of the default route to be advertised to Level-1. If the level is not specified, a Level-2 default route is generated by default.</a:t>
            </a:r>
            <a:endParaRPr lang="zh-CN" altLang="zh-CN" dirty="0" smtClean="0"/>
          </a:p>
          <a:p>
            <a:pPr lvl="1"/>
            <a:r>
              <a:rPr lang="en-US" altLang="zh-CN" b="1" dirty="0" smtClean="0"/>
              <a:t>level-2: </a:t>
            </a:r>
            <a:r>
              <a:rPr lang="en-US" altLang="zh-CN" dirty="0" smtClean="0"/>
              <a:t>sets the level of the default route to be advertised to Level-2. If the level is not specified, a Level-2 default route is generated by default.</a:t>
            </a:r>
            <a:endParaRPr lang="zh-CN" altLang="zh-CN" dirty="0" smtClean="0"/>
          </a:p>
          <a:p>
            <a:pPr lvl="1"/>
            <a:r>
              <a:rPr lang="en-US" altLang="zh-CN" b="1" dirty="0" smtClean="0"/>
              <a:t>level-1-2: </a:t>
            </a:r>
            <a:r>
              <a:rPr lang="en-US" altLang="zh-CN" dirty="0" smtClean="0"/>
              <a:t>sets the level of the default route to be advertised to Level-1-2. If the level is not specified, a Level-2 default route is generated by default.</a:t>
            </a:r>
            <a:endParaRPr lang="zh-CN" altLang="zh-CN" dirty="0" smtClean="0"/>
          </a:p>
          <a:p>
            <a:pPr lvl="1"/>
            <a:r>
              <a:rPr lang="en-US" altLang="zh-CN" b="1" dirty="0" smtClean="0"/>
              <a:t>avoid-learning: </a:t>
            </a:r>
            <a:r>
              <a:rPr lang="en-US" altLang="zh-CN" dirty="0" smtClean="0"/>
              <a:t>prevents an IS-IS process from learning default routes or adding them to the routing table. If a default route exists in the routing table and is in the active state, set the route to inactive.</a:t>
            </a:r>
            <a:endParaRPr lang="zh-CN" altLang="zh-CN" dirty="0" smtClean="0"/>
          </a:p>
          <a:p>
            <a:pPr lvl="0"/>
            <a:r>
              <a:rPr lang="en-US" altLang="zh-CN" dirty="0" smtClean="0"/>
              <a:t>After this command is run on a device, all traffic in the IS-IS routing domain will be forwarded by this device to a destination outside the domain. Compared with configuring a static default route on each router in an IS-IS routing domain, running this command simplifies configurations, because this command only needs to be run on boundary routers in the IS-IS routing domain. In addition, the default-route-advertise command enables dynamic default route advertisement, and you can specify different parameters to allow the default route to be advertised in different ways.</a:t>
            </a:r>
            <a:endParaRPr lang="zh-CN" altLang="zh-CN" dirty="0" smtClean="0"/>
          </a:p>
          <a:p>
            <a:pPr lvl="0"/>
            <a:r>
              <a:rPr lang="en-US" altLang="zh-CN" dirty="0" smtClean="0"/>
              <a:t>If this command is run on a Level-1 device, the device advertises the default route only to the Level-1 area.</a:t>
            </a:r>
            <a:endParaRPr lang="zh-CN" altLang="zh-CN" dirty="0" smtClean="0"/>
          </a:p>
          <a:p>
            <a:pPr lvl="0"/>
            <a:endParaRPr lang="zh-CN" altLang="en-US" dirty="0" smtClean="0"/>
          </a:p>
          <a:p>
            <a:endParaRPr lang="zh-CN" altLang="en-US" dirty="0"/>
          </a:p>
        </p:txBody>
      </p:sp>
    </p:spTree>
    <p:extLst>
      <p:ext uri="{BB962C8B-B14F-4D97-AF65-F5344CB8AC3E}">
        <p14:creationId xmlns:p14="http://schemas.microsoft.com/office/powerpoint/2010/main" val="23270382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If the interval for triggering route calculation is long, the network convergence speed is affected.</a:t>
            </a:r>
          </a:p>
          <a:p>
            <a:pPr lvl="0"/>
            <a:r>
              <a:rPr lang="en-US" smtClean="0"/>
              <a:t>The first timeout period of the intelligent timer is fixed. Before the intelligent timer expires, if an event that triggers the timer occurs, the next timeout period of the intelligent timer becomes longer.</a:t>
            </a:r>
          </a:p>
          <a:p>
            <a:endParaRPr lang="zh-CN" altLang="en-US"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59543768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4417046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IS-IS multi-process and multi-instance have the following characteristics:</a:t>
            </a:r>
          </a:p>
          <a:p>
            <a:pPr lvl="1"/>
            <a:r>
              <a:rPr lang="en-US" dirty="0" smtClean="0"/>
              <a:t>In IS-IS multi-process, processes share the same global routing table. IS-IS multi-instance, however, uses the routing tables of VPNs, with each VPN having a separate routing table.</a:t>
            </a:r>
          </a:p>
          <a:p>
            <a:pPr lvl="1"/>
            <a:r>
              <a:rPr lang="en-US" dirty="0" smtClean="0"/>
              <a:t>IS-IS multi-process allows a set of interfaces to be associated with a specified IS-IS process. This ensures that the protocol operations in the specified IS-IS process are confined only to this set of interfaces. In this way, multiple IS-IS processes can work on a single router, with each process responsible for a unique set of interfaces.</a:t>
            </a:r>
          </a:p>
          <a:p>
            <a:pPr lvl="1"/>
            <a:r>
              <a:rPr lang="en-US" dirty="0" smtClean="0"/>
              <a:t>When creating an IS-IS process, you can bind it to a VPN instance. The IS-IS process then accepts and processes only the events related to the VPN instance. When the bound VPN instance is deleted, the IS-IS process is also deleted.</a:t>
            </a:r>
          </a:p>
          <a:p>
            <a:pPr lvl="0"/>
            <a:r>
              <a:rPr lang="en-US" dirty="0" smtClean="0"/>
              <a:t>Command: [Huawei] </a:t>
            </a:r>
            <a:r>
              <a:rPr lang="en-US" b="1" dirty="0" err="1" smtClean="0"/>
              <a:t>isis</a:t>
            </a:r>
            <a:r>
              <a:rPr lang="en-US" b="1" dirty="0" smtClean="0"/>
              <a:t> </a:t>
            </a:r>
            <a:r>
              <a:rPr lang="en-US" dirty="0" smtClean="0"/>
              <a:t>[ </a:t>
            </a:r>
            <a:r>
              <a:rPr lang="en-US" i="1" dirty="0" smtClean="0"/>
              <a:t>process-id</a:t>
            </a:r>
            <a:r>
              <a:rPr lang="en-US" dirty="0" smtClean="0"/>
              <a:t> ] [ </a:t>
            </a:r>
            <a:r>
              <a:rPr lang="en-US" b="1" dirty="0" err="1" smtClean="0"/>
              <a:t>vpn</a:t>
            </a:r>
            <a:r>
              <a:rPr lang="en-US" b="1" dirty="0" smtClean="0"/>
              <a:t>-instance </a:t>
            </a:r>
            <a:r>
              <a:rPr lang="en-US" i="1" dirty="0" err="1" smtClean="0"/>
              <a:t>vpn</a:t>
            </a:r>
            <a:r>
              <a:rPr lang="en-US" i="1" dirty="0" smtClean="0"/>
              <a:t>-instance-name</a:t>
            </a:r>
            <a:r>
              <a:rPr lang="en-US" dirty="0" smtClean="0"/>
              <a:t> ]</a:t>
            </a:r>
          </a:p>
          <a:p>
            <a:pPr lvl="1"/>
            <a:r>
              <a:rPr lang="en-US" i="1" dirty="0" smtClean="0"/>
              <a:t>process-id</a:t>
            </a:r>
            <a:r>
              <a:rPr lang="en-US" dirty="0" smtClean="0"/>
              <a:t>: specifies the ID of an IS-IS process. If no IS-IS process is specified, IS-IS process 1 is started. The value is an integer ranging from 1 to 65535. The default value is 1.</a:t>
            </a:r>
          </a:p>
          <a:p>
            <a:pPr lvl="1"/>
            <a:r>
              <a:rPr lang="en-US" b="1" dirty="0" err="1" smtClean="0"/>
              <a:t>vpn</a:t>
            </a:r>
            <a:r>
              <a:rPr lang="en-US" b="1" dirty="0" smtClean="0"/>
              <a:t>-instance</a:t>
            </a:r>
            <a:r>
              <a:rPr lang="en-US" dirty="0" smtClean="0"/>
              <a:t> </a:t>
            </a:r>
            <a:r>
              <a:rPr lang="en-US" i="1" dirty="0" err="1" smtClean="0"/>
              <a:t>vpn</a:t>
            </a:r>
            <a:r>
              <a:rPr lang="en-US" i="1" dirty="0" smtClean="0"/>
              <a:t>-instance-name</a:t>
            </a:r>
            <a:r>
              <a:rPr lang="en-US" dirty="0" smtClean="0"/>
              <a:t>: specifies the name of a VPN instance. If this parameter is not specified, no VPN instance is associated with the IS-IS process. The value is a string of 1 to 31 case-sensitive characters. If spaces are used, the string must start and end with double quotation marks (").</a:t>
            </a:r>
          </a:p>
          <a:p>
            <a:endParaRPr lang="zh-CN" alt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75729222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4638561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After LSP fragment extension is configured, the system prompts you to restart the IS-IS process if information is lost because LSPs overflow. After the IS-IS process is restarted, the originating system loads as much routing information as possible to its LSPs. The information that cannot be loaded is placed in the LSPs of virtual systems for transmission. The originating system then notifies other routers of its relationship with the virtual systems through TLV 24.</a:t>
            </a:r>
          </a:p>
          <a:p>
            <a:r>
              <a:rPr lang="en-US" altLang="zh-CN" dirty="0" smtClean="0"/>
              <a:t>Note: t</a:t>
            </a:r>
            <a:r>
              <a:rPr lang="en-US" dirty="0" smtClean="0"/>
              <a:t>he additional and normal system IDs must be unique throughout a routing domain.</a:t>
            </a:r>
            <a:endParaRPr lang="en-US"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355892720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4300484"/>
            <a:ext cx="5580063" cy="5626154"/>
          </a:xfrm>
        </p:spPr>
        <p:txBody>
          <a:bodyPr/>
          <a:lstStyle/>
          <a:p>
            <a:pPr>
              <a:lnSpc>
                <a:spcPct val="100000"/>
              </a:lnSpc>
            </a:pPr>
            <a:r>
              <a:rPr lang="en-US" dirty="0" smtClean="0"/>
              <a:t>Mode-1 implementation:</a:t>
            </a:r>
          </a:p>
          <a:p>
            <a:pPr lvl="1">
              <a:lnSpc>
                <a:spcPct val="100000"/>
              </a:lnSpc>
            </a:pPr>
            <a:r>
              <a:rPr lang="en-US" dirty="0" smtClean="0"/>
              <a:t>Virtual systems participate in SPF calculation. The LSPs advertised by the originating system contain information about links to each virtual system. Similarly, the LSPs advertised by each virtual system contain information about links to the originating system. In this way, virtual systems function like physical routers that connect to the originating system.</a:t>
            </a:r>
          </a:p>
          <a:p>
            <a:pPr lvl="1">
              <a:lnSpc>
                <a:spcPct val="100000"/>
              </a:lnSpc>
            </a:pPr>
            <a:r>
              <a:rPr lang="en-US" dirty="0" smtClean="0"/>
              <a:t>Mode-1 is a transitional mode used to support earlier versions that are incapable of LSP fragment extension. In these earlier versions, IS-IS cannot identify TLV 24. As a result, the LSPs sent by a virtual system must look like LSPs sent by an originating system.</a:t>
            </a:r>
          </a:p>
          <a:p>
            <a:pPr lvl="1">
              <a:lnSpc>
                <a:spcPct val="100000"/>
              </a:lnSpc>
            </a:pPr>
            <a:r>
              <a:rPr lang="en-US" dirty="0" smtClean="0"/>
              <a:t>Precautions:</a:t>
            </a:r>
          </a:p>
          <a:p>
            <a:pPr lvl="2">
              <a:lnSpc>
                <a:spcPct val="100000"/>
              </a:lnSpc>
            </a:pPr>
            <a:r>
              <a:rPr lang="en-US" dirty="0" smtClean="0"/>
              <a:t>The LSPs sent by a virtual system must contain the same area address and overload bit as those in LSPs sent by an originating system. Other TLVs must also be the same.</a:t>
            </a:r>
          </a:p>
          <a:p>
            <a:pPr lvl="2">
              <a:lnSpc>
                <a:spcPct val="100000"/>
              </a:lnSpc>
            </a:pPr>
            <a:r>
              <a:rPr lang="en-US" dirty="0" smtClean="0"/>
              <a:t>The neighbor of a virtual system must point to an originating system, and the metric is the maximum value minus 1. The neighbor of the originating system must point to the virtual system, and the metric must be 0. This ensures that the virtual system is the downstream node of the originating system when other routers calculate routes.</a:t>
            </a:r>
          </a:p>
          <a:p>
            <a:pPr>
              <a:lnSpc>
                <a:spcPct val="100000"/>
              </a:lnSpc>
            </a:pPr>
            <a:r>
              <a:rPr lang="en-US" altLang="zh-CN" dirty="0" smtClean="0"/>
              <a:t>Mode-2 implementation:</a:t>
            </a:r>
          </a:p>
          <a:p>
            <a:pPr lvl="1">
              <a:lnSpc>
                <a:spcPct val="100000"/>
              </a:lnSpc>
            </a:pPr>
            <a:r>
              <a:rPr lang="en-US" altLang="zh-CN" dirty="0" smtClean="0"/>
              <a:t>Virtual systems do not participate in SPF calculation. All the routers on the network know that the LSPs generated by the virtual systems actually belong to the originating system.</a:t>
            </a:r>
          </a:p>
          <a:p>
            <a:pPr lvl="1">
              <a:lnSpc>
                <a:spcPct val="100000"/>
              </a:lnSpc>
            </a:pPr>
            <a:r>
              <a:rPr lang="en-US" altLang="zh-CN" dirty="0" smtClean="0"/>
              <a:t>IS-IS working in mode-2 can identify TLV 24, which is used as the basis for calculating an SPT and routes.</a:t>
            </a:r>
          </a:p>
          <a:p>
            <a:pPr lvl="0">
              <a:lnSpc>
                <a:spcPct val="100000"/>
              </a:lnSpc>
            </a:pPr>
            <a:r>
              <a:rPr lang="en-US" altLang="zh-CN" dirty="0" smtClean="0"/>
              <a:t>Note: In both modes, the originating system and virtual systems must include TLV 24 in their LSPs whose LSP Number is 0 to indicate which is the originating system.</a:t>
            </a:r>
            <a:endParaRPr lang="en-US" dirty="0"/>
          </a:p>
        </p:txBody>
      </p:sp>
      <p:sp>
        <p:nvSpPr>
          <p:cNvPr id="7" name="幻灯片图像占位符 6"/>
          <p:cNvSpPr>
            <a:spLocks noGrp="1" noRot="1" noChangeAspect="1"/>
          </p:cNvSpPr>
          <p:nvPr>
            <p:ph type="sldImg"/>
          </p:nvPr>
        </p:nvSpPr>
        <p:spPr/>
      </p:sp>
    </p:spTree>
    <p:extLst>
      <p:ext uri="{BB962C8B-B14F-4D97-AF65-F5344CB8AC3E}">
        <p14:creationId xmlns:p14="http://schemas.microsoft.com/office/powerpoint/2010/main" val="357491489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Command: [Huawei-isis-1] </a:t>
            </a:r>
            <a:r>
              <a:rPr lang="en-US" b="1" dirty="0" err="1" smtClean="0"/>
              <a:t>lsp</a:t>
            </a:r>
            <a:r>
              <a:rPr lang="en-US" b="1" dirty="0" smtClean="0"/>
              <a:t>-fragments-extend [ [ level-1 | level-2 | level-1-2 ] | [ mode-1 | mode-2 ] ] </a:t>
            </a:r>
          </a:p>
          <a:p>
            <a:pPr lvl="1"/>
            <a:r>
              <a:rPr lang="en-US" b="1" dirty="0" smtClean="0"/>
              <a:t>level-1: </a:t>
            </a:r>
            <a:r>
              <a:rPr lang="en-US" dirty="0" smtClean="0"/>
              <a:t>enables LSP fragment extension in Level-1.</a:t>
            </a:r>
          </a:p>
          <a:p>
            <a:pPr lvl="1"/>
            <a:r>
              <a:rPr lang="en-US" b="1" dirty="0" smtClean="0"/>
              <a:t>level-2: </a:t>
            </a:r>
            <a:r>
              <a:rPr lang="en-US" dirty="0" smtClean="0"/>
              <a:t>enables LSP fragment extension in Level-2.</a:t>
            </a:r>
          </a:p>
          <a:p>
            <a:pPr lvl="1"/>
            <a:r>
              <a:rPr lang="en-US" b="1" dirty="0" smtClean="0"/>
              <a:t>level-1-2: </a:t>
            </a:r>
            <a:r>
              <a:rPr lang="en-US" dirty="0" smtClean="0"/>
              <a:t>enables LSP fragment extension in Level-1-2.</a:t>
            </a:r>
          </a:p>
          <a:p>
            <a:pPr lvl="1"/>
            <a:r>
              <a:rPr lang="en-US" b="1" dirty="0" smtClean="0"/>
              <a:t>mode-1: </a:t>
            </a:r>
            <a:r>
              <a:rPr lang="en-US" dirty="0" smtClean="0"/>
              <a:t>allows routers to be compatible with other routers running earlier versions that are incapable of LSP fragment extension.</a:t>
            </a:r>
          </a:p>
          <a:p>
            <a:pPr lvl="1"/>
            <a:r>
              <a:rPr lang="en-US" b="1" dirty="0" smtClean="0"/>
              <a:t>mode-2: </a:t>
            </a:r>
            <a:r>
              <a:rPr lang="en-US" dirty="0" smtClean="0"/>
              <a:t>requires all routers to support LSP fragment extension.</a:t>
            </a:r>
          </a:p>
          <a:p>
            <a:pPr lvl="0"/>
            <a:r>
              <a:rPr lang="en-US" dirty="0" smtClean="0"/>
              <a:t>Command: [Huawei-isis-1] </a:t>
            </a:r>
            <a:r>
              <a:rPr lang="en-US" b="1" dirty="0" smtClean="0"/>
              <a:t>virtual-system</a:t>
            </a:r>
            <a:r>
              <a:rPr lang="en-US" dirty="0" smtClean="0"/>
              <a:t> </a:t>
            </a:r>
            <a:r>
              <a:rPr lang="en-US" i="1" dirty="0" smtClean="0"/>
              <a:t>virtual-system-id </a:t>
            </a:r>
          </a:p>
          <a:p>
            <a:pPr lvl="1"/>
            <a:r>
              <a:rPr lang="en-US" i="1" dirty="0" smtClean="0"/>
              <a:t>virtual-system-id: </a:t>
            </a:r>
            <a:r>
              <a:rPr lang="en-US" dirty="0" smtClean="0"/>
              <a:t>specifies a virtual system ID of an IS-IS process. The length is 6 bytes (48 bits), and the format is XXXX.XXXX.XXXX.</a:t>
            </a:r>
            <a:endParaRPr 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421659360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Background:</a:t>
            </a:r>
            <a:endParaRPr lang="en-US" altLang="zh-CN" dirty="0" smtClean="0"/>
          </a:p>
          <a:p>
            <a:pPr lvl="1"/>
            <a:r>
              <a:rPr lang="en-US" dirty="0" smtClean="0"/>
              <a:t>After an active/standby switchover is performed on a device, because the device has not stored any information about the neighbor relationships established before the restart, the initial Hello packets sent by the device carry an empty neighbor list. After receiving the Hello packets, a neighbor (Helper device) performs the two-way neighbor relationship check. After the neighbor detects that it is not in the neighbor list in the Hello packets sent by the </a:t>
            </a:r>
            <a:r>
              <a:rPr lang="en-US" dirty="0" err="1" smtClean="0"/>
              <a:t>Restarter</a:t>
            </a:r>
            <a:r>
              <a:rPr lang="en-US" dirty="0" smtClean="0"/>
              <a:t>, the neighbor tears down the neighbor relationship. The neighbor then generates new LSPs and floods the topology changes to all other devices in the area. The other devices in the area then calculate routes based on their new LSDBs, leading to routing interruptions or routing loops.</a:t>
            </a:r>
          </a:p>
          <a:p>
            <a:pPr lvl="1"/>
            <a:r>
              <a:rPr lang="en-US" dirty="0" smtClean="0"/>
              <a:t>The IETF defined the GR standard (RFC 3847) for IS-IS. The protocol restarts in which the FIB is retained and the protocol restarts in which the FIB is not retained are both processed, preventing route flapping and traffic interruptions caused by protocol restarts.</a:t>
            </a:r>
          </a:p>
        </p:txBody>
      </p:sp>
      <p:sp>
        <p:nvSpPr>
          <p:cNvPr id="6" name="幻灯片图像占位符 5"/>
          <p:cNvSpPr>
            <a:spLocks noGrp="1" noRot="1" noChangeAspect="1"/>
          </p:cNvSpPr>
          <p:nvPr>
            <p:ph type="sldImg"/>
          </p:nvPr>
        </p:nvSpPr>
        <p:spPr/>
      </p:sp>
    </p:spTree>
    <p:extLst>
      <p:ext uri="{BB962C8B-B14F-4D97-AF65-F5344CB8AC3E}">
        <p14:creationId xmlns:p14="http://schemas.microsoft.com/office/powerpoint/2010/main" val="84726719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3" cy="8990779"/>
          </a:xfrm>
        </p:spPr>
        <p:txBody>
          <a:bodyPr/>
          <a:lstStyle/>
          <a:p>
            <a:r>
              <a:rPr lang="en-US" altLang="zh-CN" dirty="0"/>
              <a:t>TLV with Type value 211:</a:t>
            </a:r>
          </a:p>
          <a:p>
            <a:pPr lvl="1"/>
            <a:r>
              <a:rPr lang="en-US" altLang="zh-CN" dirty="0"/>
              <a:t>Type: indicates the TLV type and is 1 byte long. Type value 211 indicates the Restart TLV.</a:t>
            </a:r>
          </a:p>
          <a:p>
            <a:pPr lvl="1"/>
            <a:r>
              <a:rPr lang="en-US" altLang="zh-CN" dirty="0"/>
              <a:t>Length: indicates the length of the TLV value and is 1 byte long.</a:t>
            </a:r>
          </a:p>
          <a:p>
            <a:pPr lvl="1"/>
            <a:r>
              <a:rPr lang="en-US" altLang="zh-CN" dirty="0"/>
              <a:t>SA: is used to suppress adjacency advertisement and is 1 bit long. It is used by a starting device to request its neighbors to suppress the broadcast of the neighbor relationships with the starting device to prevent routing black holes.</a:t>
            </a:r>
          </a:p>
          <a:p>
            <a:pPr lvl="1"/>
            <a:r>
              <a:rPr lang="en-US" altLang="zh-CN" dirty="0"/>
              <a:t>RA: is used for restart acknowledgment and is 1 bit long. If a device sends to a neighbor a Hello packet in which RA is set, the packet is used to notify the neighbor that the device has received a packet in which RR is set.</a:t>
            </a:r>
          </a:p>
          <a:p>
            <a:pPr lvl="1"/>
            <a:r>
              <a:rPr lang="en-US" dirty="0" smtClean="0"/>
              <a:t>RR: indicates the restart request bit and is 1 bit long. If a device sends to a neighbor a Hello packet in which RR is set, the packet is used to notify the neighbor that the device is restarting or starting and to request the neighbor to retain the current IS-IS adjacency and respond with CSNPs.</a:t>
            </a:r>
            <a:endParaRPr lang="en-US" altLang="zh-CN" dirty="0" smtClean="0"/>
          </a:p>
          <a:p>
            <a:pPr lvl="1"/>
            <a:r>
              <a:rPr lang="en-US" dirty="0" smtClean="0"/>
              <a:t>Remaining Time: indicates the remaining time before the neighbor resets the adjacency. The value is in seconds. This field is 2 bytes long. When RA is reset, this field is mandatory.</a:t>
            </a:r>
            <a:endParaRPr lang="en-US" altLang="zh-CN" dirty="0" smtClean="0"/>
          </a:p>
          <a:p>
            <a:pPr lvl="0"/>
            <a:r>
              <a:rPr lang="en-US" dirty="0" smtClean="0"/>
              <a:t>Supplementary description of the timers:</a:t>
            </a:r>
            <a:endParaRPr lang="en-US" altLang="zh-CN" dirty="0" smtClean="0"/>
          </a:p>
          <a:p>
            <a:pPr lvl="1"/>
            <a:r>
              <a:rPr lang="en-US" dirty="0" smtClean="0"/>
              <a:t>T1 timer: Each interface in a process enabled with IS-IS GR maintains a T1 timer. On a Level-1-2 router, broadcast interfaces maintain a T1 timer for each level.</a:t>
            </a:r>
            <a:endParaRPr lang="en-US" altLang="zh-CN" dirty="0" smtClean="0"/>
          </a:p>
          <a:p>
            <a:pPr lvl="1"/>
            <a:r>
              <a:rPr lang="en-US" dirty="0" smtClean="0"/>
              <a:t>T2 timer: Level-1 and Level-2 LSDBs each have a T2 timer maintained.</a:t>
            </a:r>
            <a:endParaRPr lang="en-US" altLang="zh-CN" dirty="0" smtClean="0"/>
          </a:p>
          <a:p>
            <a:pPr lvl="1"/>
            <a:r>
              <a:rPr lang="en-US" dirty="0" smtClean="0"/>
              <a:t>T3 timer: The initial value of the T3 timer is 65535s. After the IIH packets in which RA is set are received from neighbors, the T3 value is changed to the smallest value of the Remaining Time field in the IIH packets. The entire system maintains one T3 timer.</a:t>
            </a:r>
          </a:p>
          <a:p>
            <a:endParaRPr lang="en-US" altLang="zh-CN" dirty="0"/>
          </a:p>
        </p:txBody>
      </p:sp>
    </p:spTree>
    <p:extLst>
      <p:ext uri="{BB962C8B-B14F-4D97-AF65-F5344CB8AC3E}">
        <p14:creationId xmlns:p14="http://schemas.microsoft.com/office/powerpoint/2010/main" val="91208369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Notes:</a:t>
            </a:r>
            <a:endParaRPr lang="en-US" altLang="zh-CN" smtClean="0"/>
          </a:p>
          <a:p>
            <a:pPr lvl="1"/>
            <a:r>
              <a:rPr lang="en-US" smtClean="0"/>
              <a:t>In Step 2, if the neighbor does not have the GR Helper capability, it ignores the Restart TLV and resets the adjacency with the GR Restarter according to normal IS-IS processing.</a:t>
            </a:r>
            <a:endParaRPr lang="en-US" altLang="zh-CN" smtClean="0"/>
          </a:p>
          <a:p>
            <a:pPr lvl="1"/>
            <a:r>
              <a:rPr lang="en-US" smtClean="0"/>
              <a:t>In Step 3, the Restarter sets the value of the T3 timer to the Holdtime of the neighbor, preventing neighbor disconnection during the GR, which would otherwise cause routes to be recalculated on the whole network.</a:t>
            </a:r>
            <a:endParaRPr lang="en-US" altLang="zh-CN"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63072644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During the restarting, the Restarter starts the T1, T2, and T3 timers at the same time after the protocol restart. The value of the T1 timer indicates the longest time during which the GR Restarter waits for the Hello packet used for GR acknowledgement from the GR Helper. The value of the T2 timer indicates the longest time during which the system waits for the LSDB synchronization. The value of the T3 timer indicates the longest time allowed for a GR. The device cancels the T3 timer after synchronization of Level-1 and Level-2 LSDBs completes during the GR. If LSDB synchronization has not completed when the T3 timer expires, the GR fails.</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7234771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t>Command: [Huawei-</a:t>
            </a:r>
            <a:r>
              <a:rPr lang="en-US" altLang="zh-CN" dirty="0" err="1" smtClean="0"/>
              <a:t>ospf</a:t>
            </a:r>
            <a:r>
              <a:rPr lang="en-US" altLang="zh-CN" dirty="0" smtClean="0"/>
              <a:t>] </a:t>
            </a:r>
            <a:r>
              <a:rPr lang="en-US" altLang="zh-CN" b="1" dirty="0" err="1" smtClean="0"/>
              <a:t>lsa</a:t>
            </a:r>
            <a:r>
              <a:rPr lang="en-US" altLang="zh-CN" b="1" dirty="0" smtClean="0"/>
              <a:t>-originate-interval { 0 | { intelligent-timer </a:t>
            </a:r>
            <a:r>
              <a:rPr lang="en-US" altLang="zh-CN" i="1" dirty="0" smtClean="0"/>
              <a:t>max-interval start-interval hold-interval</a:t>
            </a:r>
            <a:r>
              <a:rPr lang="en-US" altLang="zh-CN" dirty="0" smtClean="0"/>
              <a:t> </a:t>
            </a:r>
            <a:r>
              <a:rPr lang="en-US" altLang="zh-CN" b="1" dirty="0" smtClean="0"/>
              <a:t>| other-type </a:t>
            </a:r>
            <a:r>
              <a:rPr lang="en-US" altLang="zh-CN" i="1" dirty="0" smtClean="0"/>
              <a:t>interval</a:t>
            </a:r>
            <a:r>
              <a:rPr lang="en-US" altLang="zh-CN" dirty="0" smtClean="0"/>
              <a:t> </a:t>
            </a:r>
            <a:r>
              <a:rPr lang="en-US" altLang="zh-CN" b="1" dirty="0" smtClean="0"/>
              <a:t>} }</a:t>
            </a:r>
          </a:p>
          <a:p>
            <a:pPr lvl="1"/>
            <a:r>
              <a:rPr lang="en-US" altLang="zh-CN" b="1" dirty="0" smtClean="0"/>
              <a:t>0</a:t>
            </a:r>
            <a:r>
              <a:rPr lang="en-US" altLang="zh-CN" dirty="0" smtClean="0"/>
              <a:t>: sets the interval for updating LSAs to 0s, that is, cancels the interval of 5s for updating LSAs.</a:t>
            </a:r>
          </a:p>
          <a:p>
            <a:pPr lvl="1"/>
            <a:r>
              <a:rPr lang="en-US" altLang="zh-CN" b="1" dirty="0" smtClean="0"/>
              <a:t>intelligent-timer</a:t>
            </a:r>
            <a:r>
              <a:rPr lang="en-US" altLang="zh-CN" dirty="0" smtClean="0"/>
              <a:t>: uses the intelligent timer to set the update interval for router-LSAs and network-LSAs.</a:t>
            </a:r>
          </a:p>
          <a:p>
            <a:pPr lvl="1"/>
            <a:r>
              <a:rPr lang="en-US" altLang="zh-CN" i="1" dirty="0" smtClean="0"/>
              <a:t>max-interval:</a:t>
            </a:r>
            <a:r>
              <a:rPr lang="en-US" altLang="zh-CN" dirty="0" smtClean="0"/>
              <a:t> specifies the maximum interval for updating OSPF LSAs. The value is an integer ranging from 1 to 120000, in milliseconds. The default value is 5000.</a:t>
            </a:r>
          </a:p>
          <a:p>
            <a:pPr lvl="1"/>
            <a:r>
              <a:rPr lang="en-US" altLang="zh-CN" i="1" dirty="0" smtClean="0"/>
              <a:t>start-interval: </a:t>
            </a:r>
            <a:r>
              <a:rPr lang="en-US" altLang="zh-CN" dirty="0" smtClean="0"/>
              <a:t>specifies the initial interval for updating OSPF LSAs. The value is an integer ranging from 0 to 60000, in milliseconds. The default value is 500.</a:t>
            </a:r>
          </a:p>
          <a:p>
            <a:pPr lvl="1"/>
            <a:r>
              <a:rPr lang="en-US" altLang="zh-CN" i="1" dirty="0" smtClean="0"/>
              <a:t>hold-interval:</a:t>
            </a:r>
            <a:r>
              <a:rPr lang="en-US" altLang="zh-CN" dirty="0" smtClean="0"/>
              <a:t> specifies the hold interval for updating OSPF LSAs. The value is an integer ranging from 1 to 60000, in milliseconds. The default value is 1000.</a:t>
            </a:r>
          </a:p>
          <a:p>
            <a:pPr lvl="1"/>
            <a:r>
              <a:rPr lang="en-US" altLang="zh-CN" b="1" dirty="0" smtClean="0"/>
              <a:t>other-type: </a:t>
            </a:r>
            <a:r>
              <a:rPr lang="en-US" altLang="zh-CN" dirty="0" smtClean="0"/>
              <a:t>sets an update interval for OSPF LSAs except router-LSAs and network-LSAs.</a:t>
            </a:r>
          </a:p>
          <a:p>
            <a:pPr lvl="1"/>
            <a:r>
              <a:rPr lang="en-US" altLang="zh-CN" i="1" dirty="0" smtClean="0"/>
              <a:t>interval: </a:t>
            </a:r>
            <a:r>
              <a:rPr lang="en-US" altLang="zh-CN" dirty="0" smtClean="0"/>
              <a:t>specifies the interval for updating LSAs. The value is an integer ranging from 0 to 10, in seconds. The default value is 5.</a:t>
            </a:r>
            <a:endParaRPr lang="en-US" altLang="zh-CN" dirty="0"/>
          </a:p>
        </p:txBody>
      </p:sp>
      <p:sp>
        <p:nvSpPr>
          <p:cNvPr id="8" name="幻灯片图像占位符 7"/>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47347708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Additional remarks for Step 1:</a:t>
            </a:r>
            <a:endParaRPr lang="en-US" altLang="zh-CN" dirty="0" smtClean="0"/>
          </a:p>
          <a:p>
            <a:pPr lvl="1"/>
            <a:r>
              <a:rPr lang="en-US" dirty="0" smtClean="0"/>
              <a:t>If RR is cleared, starting has completed.</a:t>
            </a:r>
            <a:endParaRPr lang="en-US" altLang="zh-CN" dirty="0" smtClean="0"/>
          </a:p>
          <a:p>
            <a:pPr lvl="1"/>
            <a:r>
              <a:rPr lang="en-US" dirty="0" smtClean="0"/>
              <a:t>The IIH packet in which SA is set indicates that the </a:t>
            </a:r>
            <a:r>
              <a:rPr lang="en-US" dirty="0" err="1" smtClean="0"/>
              <a:t>Restarter</a:t>
            </a:r>
            <a:r>
              <a:rPr lang="en-US" dirty="0" smtClean="0"/>
              <a:t> requests its neighbor to suppress the advertisement of their adjacency until the neighbor receives an IIH packet in which SA is cleared from the </a:t>
            </a:r>
            <a:r>
              <a:rPr lang="en-US" dirty="0" err="1" smtClean="0"/>
              <a:t>Restarter</a:t>
            </a:r>
            <a:r>
              <a:rPr lang="en-US" dirty="0" smtClean="0"/>
              <a:t>.</a:t>
            </a:r>
            <a:endParaRPr lang="en-US" altLang="zh-CN" dirty="0" smtClean="0"/>
          </a:p>
          <a:p>
            <a:pPr lvl="0"/>
            <a:r>
              <a:rPr lang="en-US" dirty="0" smtClean="0"/>
              <a:t>Additional remarks for Step 2:</a:t>
            </a:r>
            <a:endParaRPr lang="en-US" altLang="zh-CN" dirty="0" smtClean="0"/>
          </a:p>
          <a:p>
            <a:pPr lvl="1"/>
            <a:r>
              <a:rPr lang="en-US" b="1" dirty="0" smtClean="0"/>
              <a:t>If GR is supported</a:t>
            </a:r>
            <a:r>
              <a:rPr lang="en-US" dirty="0" smtClean="0"/>
              <a:t>, the neighbor re-initiates the adjacency with the GR </a:t>
            </a:r>
            <a:r>
              <a:rPr lang="en-US" dirty="0" err="1" smtClean="0"/>
              <a:t>Restarter</a:t>
            </a:r>
            <a:r>
              <a:rPr lang="en-US" dirty="0" smtClean="0"/>
              <a:t> and deletes the description of the adjacency from the LSPs to be sent. In addition, the neighbor ignores the link connected to the GR </a:t>
            </a:r>
            <a:r>
              <a:rPr lang="en-US" dirty="0" err="1" smtClean="0"/>
              <a:t>Restarter</a:t>
            </a:r>
            <a:r>
              <a:rPr lang="en-US" dirty="0" smtClean="0"/>
              <a:t> when performing SPF calculation until it receives an IIH packet in which SA is cleared from the GR </a:t>
            </a:r>
            <a:r>
              <a:rPr lang="en-US" dirty="0" err="1" smtClean="0"/>
              <a:t>Restarter</a:t>
            </a:r>
            <a:r>
              <a:rPr lang="en-US" dirty="0" smtClean="0"/>
              <a:t>.</a:t>
            </a:r>
          </a:p>
          <a:p>
            <a:pPr lvl="1"/>
            <a:r>
              <a:rPr lang="en-US" b="1" dirty="0" smtClean="0"/>
              <a:t>If GR is not supported</a:t>
            </a:r>
            <a:r>
              <a:rPr lang="en-US" dirty="0" smtClean="0"/>
              <a:t>, the neighbor ignores the Restart TLV, resets the adjacency with the GR </a:t>
            </a:r>
            <a:r>
              <a:rPr lang="en-US" dirty="0" err="1" smtClean="0"/>
              <a:t>Restarter</a:t>
            </a:r>
            <a:r>
              <a:rPr lang="en-US" dirty="0" smtClean="0"/>
              <a:t>, replies with an IIH packet that does not contain the Restart TLV, and returns to normal IS-IS processing. In this case, the neighbor does not suppress the advertisement of the adjacency with the GR </a:t>
            </a:r>
            <a:r>
              <a:rPr lang="en-US" dirty="0" err="1" smtClean="0"/>
              <a:t>Restarter</a:t>
            </a:r>
            <a:r>
              <a:rPr lang="en-US" dirty="0" smtClean="0"/>
              <a:t>. In the case of a P2P link, the neighbor also sends a CSNP.</a:t>
            </a:r>
          </a:p>
          <a:p>
            <a:pPr lvl="1"/>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42216947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2078704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smtClean="0"/>
              <a:t>Usage scenario of the </a:t>
            </a:r>
            <a:r>
              <a:rPr lang="en-US" altLang="zh-CN" b="1" dirty="0" smtClean="0"/>
              <a:t>graceful-restart no-impact-</a:t>
            </a:r>
            <a:r>
              <a:rPr lang="en-US" altLang="zh-CN" b="1" dirty="0" err="1" smtClean="0"/>
              <a:t>holdtime</a:t>
            </a:r>
            <a:r>
              <a:rPr lang="en-US" altLang="zh-CN" b="1" dirty="0" smtClean="0"/>
              <a:t> </a:t>
            </a:r>
            <a:r>
              <a:rPr lang="en-US" altLang="zh-CN" dirty="0" smtClean="0"/>
              <a:t>command:</a:t>
            </a:r>
            <a:endParaRPr lang="zh-CN" altLang="zh-CN" dirty="0" smtClean="0"/>
          </a:p>
          <a:p>
            <a:pPr lvl="1"/>
            <a:r>
              <a:rPr lang="en-US" altLang="zh-CN" dirty="0" smtClean="0"/>
              <a:t>On an IS-IS network, if GR is configured on a device, its IS-IS neighbors may automatically update corresponding neighbor </a:t>
            </a:r>
            <a:r>
              <a:rPr lang="en-US" altLang="zh-CN" dirty="0" err="1" smtClean="0"/>
              <a:t>Holdtimes</a:t>
            </a:r>
            <a:r>
              <a:rPr lang="en-US" altLang="zh-CN" dirty="0" smtClean="0"/>
              <a:t>. Specifically, the </a:t>
            </a:r>
            <a:r>
              <a:rPr lang="en-US" altLang="zh-CN" dirty="0" err="1" smtClean="0"/>
              <a:t>Holdtimes</a:t>
            </a:r>
            <a:r>
              <a:rPr lang="en-US" altLang="zh-CN" dirty="0" smtClean="0"/>
              <a:t> are changed to 60s if they are less than 60s, and remain unchanged if they are greater than or equal to 60s. Consequently, the minimum </a:t>
            </a:r>
            <a:r>
              <a:rPr lang="en-US" altLang="zh-CN" dirty="0" err="1" smtClean="0"/>
              <a:t>Holdtime</a:t>
            </a:r>
            <a:r>
              <a:rPr lang="en-US" altLang="zh-CN" dirty="0" smtClean="0"/>
              <a:t> value is 60s after the update. If one of the neighbors fails in non-GR scenarios, it takes at least 60s for the other end to detect the failure. As a result, a large number of packets may be discarded within this period, reducing network security and reliability.</a:t>
            </a:r>
            <a:endParaRPr lang="zh-CN" altLang="zh-CN" dirty="0" smtClean="0"/>
          </a:p>
          <a:p>
            <a:pPr lvl="1"/>
            <a:r>
              <a:rPr lang="en-US" altLang="zh-CN" dirty="0" smtClean="0"/>
              <a:t>To resolve this problem, you can run the </a:t>
            </a:r>
            <a:r>
              <a:rPr lang="en-US" altLang="zh-CN" b="1" dirty="0" smtClean="0"/>
              <a:t>graceful-restart no-impact-</a:t>
            </a:r>
            <a:r>
              <a:rPr lang="en-US" altLang="zh-CN" b="1" dirty="0" err="1" smtClean="0"/>
              <a:t>holdtime</a:t>
            </a:r>
            <a:r>
              <a:rPr lang="en-US" altLang="zh-CN" b="1" dirty="0" smtClean="0"/>
              <a:t> </a:t>
            </a:r>
            <a:r>
              <a:rPr lang="en-US" altLang="zh-CN" dirty="0" smtClean="0"/>
              <a:t>command so that the </a:t>
            </a:r>
            <a:r>
              <a:rPr lang="en-US" altLang="zh-CN" dirty="0" err="1" smtClean="0"/>
              <a:t>Holdtimes</a:t>
            </a:r>
            <a:r>
              <a:rPr lang="en-US" altLang="zh-CN" dirty="0" smtClean="0"/>
              <a:t> of neighbors remain unchanged in an IS-IS GR scenario. In this way, neighbor status can be fast detected, implementing rapid network convergence.</a:t>
            </a:r>
            <a:endParaRPr lang="zh-CN" altLang="zh-CN" dirty="0" smtClean="0"/>
          </a:p>
          <a:p>
            <a:pPr lvl="0"/>
            <a:r>
              <a:rPr lang="en-US" altLang="zh-CN" b="1" dirty="0" smtClean="0"/>
              <a:t>graceful-restart interval </a:t>
            </a:r>
            <a:r>
              <a:rPr lang="en-US" altLang="zh-CN" i="1" dirty="0" smtClean="0"/>
              <a:t>interval-value </a:t>
            </a:r>
            <a:r>
              <a:rPr lang="en-US" altLang="zh-CN" dirty="0" smtClean="0"/>
              <a:t>and </a:t>
            </a:r>
            <a:r>
              <a:rPr lang="en-US" altLang="zh-CN" b="1" dirty="0" smtClean="0"/>
              <a:t>graceful-restart t2-interval </a:t>
            </a:r>
            <a:r>
              <a:rPr lang="en-US" altLang="zh-CN" i="1" dirty="0" smtClean="0"/>
              <a:t>interval-value </a:t>
            </a:r>
            <a:r>
              <a:rPr lang="en-US" altLang="zh-CN" dirty="0" smtClean="0"/>
              <a:t>commands</a:t>
            </a:r>
            <a:endParaRPr lang="zh-CN" altLang="zh-CN" dirty="0" smtClean="0"/>
          </a:p>
          <a:p>
            <a:pPr lvl="1"/>
            <a:r>
              <a:rPr lang="en-US" altLang="zh-CN" b="1" dirty="0" smtClean="0"/>
              <a:t>interval</a:t>
            </a:r>
            <a:r>
              <a:rPr lang="en-US" altLang="zh-CN" dirty="0" smtClean="0"/>
              <a:t> </a:t>
            </a:r>
            <a:r>
              <a:rPr lang="en-US" altLang="zh-CN" i="1" dirty="0" smtClean="0"/>
              <a:t>interval-value</a:t>
            </a:r>
            <a:r>
              <a:rPr lang="en-US" altLang="zh-CN" dirty="0" smtClean="0"/>
              <a:t>: specifies a value of the GR T3 or T2 timer. The value is an integer that ranges from 30 to 1800, in seconds. </a:t>
            </a:r>
            <a:endParaRPr lang="zh-CN" altLang="zh-CN" dirty="0" smtClean="0"/>
          </a:p>
          <a:p>
            <a:pPr lvl="1"/>
            <a:r>
              <a:rPr lang="en-US" altLang="zh-CN" dirty="0" smtClean="0"/>
              <a:t>It is recommended that the value of the T3 timer is greater than that of the T2 timer. Otherwise, the GR may fail.</a:t>
            </a:r>
            <a:endParaRPr lang="zh-CN" altLang="zh-CN" dirty="0" smtClean="0"/>
          </a:p>
          <a:p>
            <a:pPr lvl="1"/>
            <a:endParaRPr lang="en-US" altLang="zh-CN" dirty="0" smtClean="0"/>
          </a:p>
          <a:p>
            <a:pPr lvl="1"/>
            <a:endParaRPr lang="en-US" dirty="0" smtClean="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401364641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Usage scenario of the </a:t>
            </a:r>
            <a:r>
              <a:rPr lang="en-US" b="1" dirty="0" smtClean="0"/>
              <a:t>graceful-restart suppress-</a:t>
            </a:r>
            <a:r>
              <a:rPr lang="en-US" b="1" dirty="0" err="1" smtClean="0"/>
              <a:t>sa</a:t>
            </a:r>
            <a:r>
              <a:rPr lang="en-US" b="1" dirty="0" smtClean="0"/>
              <a:t> </a:t>
            </a:r>
            <a:r>
              <a:rPr lang="en-US" dirty="0" smtClean="0"/>
              <a:t>command:</a:t>
            </a:r>
            <a:endParaRPr lang="en-US" altLang="zh-CN" dirty="0" smtClean="0"/>
          </a:p>
          <a:p>
            <a:pPr lvl="1"/>
            <a:r>
              <a:rPr lang="en-US" dirty="0" smtClean="0"/>
              <a:t>A router does not maintain the forwarding status when it starts for the first time (excluding the post-GR cases). If it is not the first time that a router has started, the LSPs generated when the router ran last time may still exist in the LSP database of other routers on the network.</a:t>
            </a:r>
          </a:p>
          <a:p>
            <a:pPr lvl="1"/>
            <a:r>
              <a:rPr lang="en-US" dirty="0" smtClean="0"/>
              <a:t>Because the sequence numbers of LSP fragments are also reinitialized when the router starts, the LSP copies stored on other routers seem to be newer than the LSPs generated after the local router starts. This leads to a temporary "</a:t>
            </a:r>
            <a:r>
              <a:rPr lang="en-US" dirty="0" err="1" smtClean="0"/>
              <a:t>blackhole</a:t>
            </a:r>
            <a:r>
              <a:rPr lang="en-US" dirty="0" smtClean="0"/>
              <a:t>" on the network, and the </a:t>
            </a:r>
            <a:r>
              <a:rPr lang="en-US" dirty="0" err="1" smtClean="0"/>
              <a:t>blackhole</a:t>
            </a:r>
            <a:r>
              <a:rPr lang="en-US" dirty="0" smtClean="0"/>
              <a:t> persists until the router regenerates its own LSPs and advertises them with the largest sequence number.</a:t>
            </a:r>
          </a:p>
          <a:p>
            <a:pPr lvl="1"/>
            <a:r>
              <a:rPr lang="en-US" dirty="0" smtClean="0"/>
              <a:t>If the neighbors of the router are suppressed from advertising adjacencies to the router during the startup of the router until the router advertises updated LSPs, the preceding problem can be prevented. Therefore, you can run the </a:t>
            </a:r>
            <a:r>
              <a:rPr lang="en-US" b="1" dirty="0" smtClean="0"/>
              <a:t>graceful-restart suppress-</a:t>
            </a:r>
            <a:r>
              <a:rPr lang="en-US" b="1" dirty="0" err="1" smtClean="0"/>
              <a:t>sa</a:t>
            </a:r>
            <a:r>
              <a:rPr lang="en-US" dirty="0" smtClean="0"/>
              <a:t> command to suppress the SA bit in the Restart TLV.</a:t>
            </a:r>
            <a:endParaRPr lang="en-US" altLang="zh-CN"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136495691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7590421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6048975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26420170"/>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altLang="zh-CN" dirty="0" smtClean="0"/>
              <a:t>ACD</a:t>
            </a:r>
          </a:p>
          <a:p>
            <a:pPr marL="228600" indent="-228600">
              <a:buFont typeface="+mj-lt"/>
              <a:buAutoNum type="arabicPeriod"/>
            </a:pPr>
            <a:r>
              <a:rPr lang="en-US" altLang="zh-CN" dirty="0" smtClean="0"/>
              <a:t>B</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06992123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startAt="3"/>
            </a:pPr>
            <a:r>
              <a:rPr lang="en-US" altLang="zh-CN" dirty="0" smtClean="0"/>
              <a:t>A</a:t>
            </a:r>
            <a:endParaRPr lang="zh-CN" alt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87547311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642811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632514168"/>
              </p:ext>
            </p:extLst>
          </p:nvPr>
        </p:nvGraphicFramePr>
        <p:xfrm>
          <a:off x="1007533" y="2680416"/>
          <a:ext cx="10177140" cy="303847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V5R2</a:t>
            </a:r>
            <a:endParaRPr lang="en-US" altLang="zh-CN" dirty="0"/>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V1.0</a:t>
            </a:r>
            <a:endParaRPr lang="en-US" altLang="zh-CN" dirty="0"/>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auto">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userDrawn="1">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33.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7.png"/></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34.xml"/><Relationship Id="rId1" Type="http://schemas.openxmlformats.org/officeDocument/2006/relationships/slideLayout" Target="../slideLayouts/slideLayout15.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7.png"/></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35.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7.png"/></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36.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7.png"/></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37.xml"/><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7.png"/></Relationships>
</file>

<file path=ppt/slides/_rels/slide3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38.xml"/><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7.png"/></Relationships>
</file>

<file path=ppt/slides/_rels/slide3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39.xml"/><Relationship Id="rId1" Type="http://schemas.openxmlformats.org/officeDocument/2006/relationships/slideLayout" Target="../slideLayouts/slideLayout15.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40.xml"/><Relationship Id="rId1" Type="http://schemas.openxmlformats.org/officeDocument/2006/relationships/slideLayout" Target="../slideLayouts/slideLayout15.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7.png"/></Relationships>
</file>

<file path=ppt/slides/_rels/slide41.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41.xml"/><Relationship Id="rId1" Type="http://schemas.openxmlformats.org/officeDocument/2006/relationships/slideLayout" Target="../slideLayouts/slideLayout15.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7.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7.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8.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9.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4.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5.xml"/><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0.xml"/><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1.xml"/><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4.xml"/><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6.xml"/></Relationships>
</file>

<file path=ppt/slides/_rels/slide8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8.xml"/><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9.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0.xml"/><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1.xml"/><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5.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5.xml"/></Relationships>
</file>

<file path=ppt/slides/_rels/slide9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4.xml"/><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5.xml"/><Relationship Id="rId1" Type="http://schemas.openxmlformats.org/officeDocument/2006/relationships/slideLayout" Target="../slideLayouts/slideLayout13.xml"/></Relationships>
</file>

<file path=ppt/slides/_rels/slide9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6.xml"/><Relationship Id="rId1" Type="http://schemas.openxmlformats.org/officeDocument/2006/relationships/slideLayout" Target="../slideLayouts/slideLayout13.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文本占位符 7"/>
          <p:cNvSpPr>
            <a:spLocks noGrp="1"/>
          </p:cNvSpPr>
          <p:nvPr>
            <p:ph type="body" sz="quarter" idx="17"/>
          </p:nvPr>
        </p:nvSpPr>
        <p:spPr/>
        <p:txBody>
          <a:bodyPr/>
          <a:lstStyle/>
          <a:p>
            <a:endParaRPr lang="zh-CN" altLang="en-US"/>
          </a:p>
        </p:txBody>
      </p:sp>
      <p:sp>
        <p:nvSpPr>
          <p:cNvPr id="9" name="文本占位符 8"/>
          <p:cNvSpPr>
            <a:spLocks noGrp="1"/>
          </p:cNvSpPr>
          <p:nvPr>
            <p:ph type="body" sz="quarter" idx="18"/>
          </p:nvPr>
        </p:nvSpPr>
        <p:spPr/>
        <p:txBody>
          <a:bodyPr/>
          <a:lstStyle/>
          <a:p>
            <a:r>
              <a:rPr lang="en-US" altLang="zh-CN" dirty="0" err="1" smtClean="0"/>
              <a:t>Datacom</a:t>
            </a:r>
            <a:endParaRPr lang="zh-CN" altLang="en-US" dirty="0"/>
          </a:p>
        </p:txBody>
      </p:sp>
      <p:sp>
        <p:nvSpPr>
          <p:cNvPr id="10" name="文本占位符 9"/>
          <p:cNvSpPr>
            <a:spLocks noGrp="1"/>
          </p:cNvSpPr>
          <p:nvPr>
            <p:ph type="body" sz="quarter" idx="19"/>
          </p:nvPr>
        </p:nvSpPr>
        <p:spPr/>
        <p:txBody>
          <a:bodyPr/>
          <a:lstStyle/>
          <a:p>
            <a:r>
              <a:rPr lang="en-US" altLang="zh-CN" dirty="0" smtClean="0"/>
              <a:t>General</a:t>
            </a:r>
            <a:endParaRPr lang="zh-CN" altLang="en-US" dirty="0"/>
          </a:p>
        </p:txBody>
      </p:sp>
      <p:sp>
        <p:nvSpPr>
          <p:cNvPr id="11" name="文本占位符 10"/>
          <p:cNvSpPr>
            <a:spLocks noGrp="1"/>
          </p:cNvSpPr>
          <p:nvPr>
            <p:ph type="body" sz="quarter" idx="20"/>
          </p:nvPr>
        </p:nvSpPr>
        <p:spPr/>
        <p:txBody>
          <a:bodyPr/>
          <a:lstStyle/>
          <a:p>
            <a:r>
              <a:rPr lang="en-US" altLang="zh-CN" dirty="0" smtClean="0"/>
              <a:t>V1.0</a:t>
            </a:r>
            <a:endParaRPr lang="zh-CN" altLang="en-US" dirty="0"/>
          </a:p>
        </p:txBody>
      </p:sp>
      <p:sp>
        <p:nvSpPr>
          <p:cNvPr id="4" name="文本占位符 3"/>
          <p:cNvSpPr>
            <a:spLocks noGrp="1"/>
          </p:cNvSpPr>
          <p:nvPr>
            <p:ph type="body" sz="quarter" idx="13"/>
          </p:nvPr>
        </p:nvSpPr>
        <p:spPr/>
        <p:txBody>
          <a:bodyPr/>
          <a:lstStyle/>
          <a:p>
            <a:r>
              <a:rPr lang="en-US" altLang="zh-CN" dirty="0"/>
              <a:t>He </a:t>
            </a:r>
            <a:r>
              <a:rPr lang="en-US" altLang="zh-CN" dirty="0" err="1" smtClean="0"/>
              <a:t>Junjian</a:t>
            </a:r>
            <a:r>
              <a:rPr lang="en-US" altLang="zh-CN" dirty="0" smtClean="0"/>
              <a:t>/WX580230</a:t>
            </a:r>
            <a:endParaRPr lang="en-US" altLang="zh-CN" dirty="0"/>
          </a:p>
        </p:txBody>
      </p:sp>
      <p:sp>
        <p:nvSpPr>
          <p:cNvPr id="5" name="文本占位符 4"/>
          <p:cNvSpPr>
            <a:spLocks noGrp="1"/>
          </p:cNvSpPr>
          <p:nvPr>
            <p:ph type="body" sz="quarter" idx="14"/>
          </p:nvPr>
        </p:nvSpPr>
        <p:spPr/>
        <p:txBody>
          <a:bodyPr/>
          <a:lstStyle/>
          <a:p>
            <a:r>
              <a:rPr lang="en-US" altLang="zh-CN" dirty="0" smtClean="0"/>
              <a:t>2020.02.15</a:t>
            </a:r>
            <a:endParaRPr lang="zh-CN" altLang="en-US" dirty="0"/>
          </a:p>
        </p:txBody>
      </p:sp>
      <p:sp>
        <p:nvSpPr>
          <p:cNvPr id="6" name="文本占位符 5"/>
          <p:cNvSpPr>
            <a:spLocks noGrp="1"/>
          </p:cNvSpPr>
          <p:nvPr>
            <p:ph type="body" sz="quarter" idx="15"/>
          </p:nvPr>
        </p:nvSpPr>
        <p:spPr/>
        <p:txBody>
          <a:bodyPr/>
          <a:lstStyle/>
          <a:p>
            <a:r>
              <a:rPr lang="en-US" altLang="zh-CN" dirty="0" smtClean="0"/>
              <a:t>Li </a:t>
            </a:r>
            <a:r>
              <a:rPr lang="en-US" altLang="zh-CN" dirty="0" err="1" smtClean="0"/>
              <a:t>Xianzhi</a:t>
            </a:r>
            <a:r>
              <a:rPr lang="en-US" altLang="zh-CN" dirty="0" smtClean="0"/>
              <a:t>/00354681</a:t>
            </a:r>
            <a:endParaRPr lang="zh-CN" altLang="en-US" dirty="0"/>
          </a:p>
        </p:txBody>
      </p:sp>
      <p:sp>
        <p:nvSpPr>
          <p:cNvPr id="7" name="文本占位符 6"/>
          <p:cNvSpPr>
            <a:spLocks noGrp="1"/>
          </p:cNvSpPr>
          <p:nvPr>
            <p:ph type="body" sz="quarter" idx="16"/>
          </p:nvPr>
        </p:nvSpPr>
        <p:spPr/>
        <p:txBody>
          <a:bodyPr/>
          <a:lstStyle/>
          <a:p>
            <a:r>
              <a:rPr lang="en-US" altLang="zh-CN" dirty="0" smtClean="0"/>
              <a:t>New</a:t>
            </a:r>
            <a:endParaRPr lang="en-US" altLang="zh-CN" dirty="0"/>
          </a:p>
        </p:txBody>
      </p:sp>
      <p:sp>
        <p:nvSpPr>
          <p:cNvPr id="12" name="文本占位符 11"/>
          <p:cNvSpPr>
            <a:spLocks noGrp="1"/>
          </p:cNvSpPr>
          <p:nvPr>
            <p:ph type="body" sz="quarter" idx="21"/>
          </p:nvPr>
        </p:nvSpPr>
        <p:spPr/>
        <p:txBody>
          <a:bodyPr/>
          <a:lstStyle/>
          <a:p>
            <a:r>
              <a:rPr lang="en-US" altLang="zh-CN" dirty="0"/>
              <a:t>Ren </a:t>
            </a:r>
            <a:r>
              <a:rPr lang="en-US" altLang="zh-CN" dirty="0" err="1" smtClean="0"/>
              <a:t>Jie</a:t>
            </a:r>
            <a:r>
              <a:rPr lang="en-US" altLang="zh-CN" dirty="0" smtClean="0"/>
              <a:t>/WX504966</a:t>
            </a:r>
            <a:endParaRPr lang="en-US" altLang="zh-CN" dirty="0"/>
          </a:p>
        </p:txBody>
      </p:sp>
      <p:sp>
        <p:nvSpPr>
          <p:cNvPr id="13" name="文本占位符 12"/>
          <p:cNvSpPr>
            <a:spLocks noGrp="1"/>
          </p:cNvSpPr>
          <p:nvPr>
            <p:ph type="body" sz="quarter" idx="22"/>
          </p:nvPr>
        </p:nvSpPr>
        <p:spPr/>
        <p:txBody>
          <a:bodyPr/>
          <a:lstStyle/>
          <a:p>
            <a:r>
              <a:rPr lang="en-US" altLang="zh-CN" dirty="0" smtClean="0"/>
              <a:t>2020.02.15</a:t>
            </a:r>
            <a:endParaRPr lang="zh-CN" altLang="en-US" dirty="0"/>
          </a:p>
        </p:txBody>
      </p:sp>
      <p:sp>
        <p:nvSpPr>
          <p:cNvPr id="14" name="文本占位符 13"/>
          <p:cNvSpPr>
            <a:spLocks noGrp="1"/>
          </p:cNvSpPr>
          <p:nvPr>
            <p:ph type="body" sz="quarter" idx="23"/>
          </p:nvPr>
        </p:nvSpPr>
        <p:spPr/>
        <p:txBody>
          <a:bodyPr/>
          <a:lstStyle/>
          <a:p>
            <a:r>
              <a:rPr lang="en-US" altLang="zh-CN" dirty="0"/>
              <a:t>He </a:t>
            </a:r>
            <a:r>
              <a:rPr lang="en-US" altLang="zh-CN" dirty="0" err="1" smtClean="0"/>
              <a:t>Junjian</a:t>
            </a:r>
            <a:r>
              <a:rPr lang="en-US" altLang="zh-CN" dirty="0" smtClean="0"/>
              <a:t>/WX580230</a:t>
            </a:r>
            <a:endParaRPr lang="en-US" altLang="zh-CN" dirty="0"/>
          </a:p>
        </p:txBody>
      </p:sp>
      <p:sp>
        <p:nvSpPr>
          <p:cNvPr id="15" name="文本占位符 14"/>
          <p:cNvSpPr>
            <a:spLocks noGrp="1"/>
          </p:cNvSpPr>
          <p:nvPr>
            <p:ph type="body" sz="quarter" idx="24"/>
          </p:nvPr>
        </p:nvSpPr>
        <p:spPr/>
        <p:txBody>
          <a:bodyPr/>
          <a:lstStyle/>
          <a:p>
            <a:r>
              <a:rPr lang="en-US" altLang="zh-CN" dirty="0" smtClean="0"/>
              <a:t>New</a:t>
            </a:r>
            <a:endParaRPr lang="en-US" altLang="zh-CN" dirty="0"/>
          </a:p>
        </p:txBody>
      </p:sp>
      <p:sp>
        <p:nvSpPr>
          <p:cNvPr id="16" name="文本占位符 15"/>
          <p:cNvSpPr>
            <a:spLocks noGrp="1"/>
          </p:cNvSpPr>
          <p:nvPr>
            <p:ph type="body" sz="quarter" idx="25"/>
          </p:nvPr>
        </p:nvSpPr>
        <p:spPr/>
        <p:txBody>
          <a:bodyPr/>
          <a:lstStyle/>
          <a:p>
            <a:r>
              <a:rPr lang="en-US" altLang="zh-CN" dirty="0"/>
              <a:t>Lu </a:t>
            </a:r>
            <a:r>
              <a:rPr lang="en-US" altLang="zh-CN" dirty="0" err="1" smtClean="0"/>
              <a:t>Yueyue</a:t>
            </a:r>
            <a:r>
              <a:rPr lang="en-US" altLang="zh-CN" dirty="0" smtClean="0"/>
              <a:t>/WX445705</a:t>
            </a:r>
            <a:endParaRPr lang="en-US" altLang="zh-CN" dirty="0"/>
          </a:p>
        </p:txBody>
      </p:sp>
      <p:sp>
        <p:nvSpPr>
          <p:cNvPr id="17" name="文本占位符 16"/>
          <p:cNvSpPr>
            <a:spLocks noGrp="1"/>
          </p:cNvSpPr>
          <p:nvPr>
            <p:ph type="body" sz="quarter" idx="26"/>
          </p:nvPr>
        </p:nvSpPr>
        <p:spPr/>
        <p:txBody>
          <a:bodyPr/>
          <a:lstStyle/>
          <a:p>
            <a:r>
              <a:rPr lang="en-US" altLang="zh-CN" dirty="0" smtClean="0"/>
              <a:t>2020.06.15</a:t>
            </a:r>
            <a:endParaRPr lang="zh-CN" altLang="en-US" dirty="0"/>
          </a:p>
        </p:txBody>
      </p:sp>
      <p:sp>
        <p:nvSpPr>
          <p:cNvPr id="18" name="文本占位符 17"/>
          <p:cNvSpPr>
            <a:spLocks noGrp="1"/>
          </p:cNvSpPr>
          <p:nvPr>
            <p:ph type="body" sz="quarter" idx="27"/>
          </p:nvPr>
        </p:nvSpPr>
        <p:spPr/>
        <p:txBody>
          <a:bodyPr/>
          <a:lstStyle/>
          <a:p>
            <a:r>
              <a:rPr lang="en-US" altLang="zh-CN" dirty="0" smtClean="0"/>
              <a:t>Zhu </a:t>
            </a:r>
            <a:r>
              <a:rPr lang="en-US" altLang="zh-CN" dirty="0" err="1" smtClean="0"/>
              <a:t>Shigeng</a:t>
            </a:r>
            <a:r>
              <a:rPr lang="en-US" altLang="zh-CN" dirty="0"/>
              <a:t>/</a:t>
            </a:r>
            <a:r>
              <a:rPr lang="en-US" altLang="zh-CN" dirty="0" smtClean="0"/>
              <a:t>00261992</a:t>
            </a:r>
            <a:endParaRPr lang="zh-CN" altLang="en-US" dirty="0"/>
          </a:p>
        </p:txBody>
      </p:sp>
      <p:sp>
        <p:nvSpPr>
          <p:cNvPr id="19" name="文本占位符 18"/>
          <p:cNvSpPr>
            <a:spLocks noGrp="1"/>
          </p:cNvSpPr>
          <p:nvPr>
            <p:ph type="body" sz="quarter" idx="28"/>
          </p:nvPr>
        </p:nvSpPr>
        <p:spPr/>
        <p:txBody>
          <a:bodyPr/>
          <a:lstStyle/>
          <a:p>
            <a:r>
              <a:rPr lang="en-US" altLang="zh-CN" dirty="0" smtClean="0"/>
              <a:t>Update</a:t>
            </a:r>
            <a:endParaRPr lang="en-US" altLang="zh-CN" dirty="0"/>
          </a:p>
        </p:txBody>
      </p:sp>
      <p:sp>
        <p:nvSpPr>
          <p:cNvPr id="20" name="文本占位符 19"/>
          <p:cNvSpPr>
            <a:spLocks noGrp="1"/>
          </p:cNvSpPr>
          <p:nvPr>
            <p:ph type="body" sz="quarter" idx="29"/>
          </p:nvPr>
        </p:nvSpPr>
        <p:spPr/>
        <p:txBody>
          <a:bodyPr/>
          <a:lstStyle/>
          <a:p>
            <a:r>
              <a:rPr lang="en-US" altLang="zh-CN" dirty="0"/>
              <a:t>Lu </a:t>
            </a:r>
            <a:r>
              <a:rPr lang="en-US" altLang="zh-CN" dirty="0" err="1" smtClean="0"/>
              <a:t>Yueyue</a:t>
            </a:r>
            <a:r>
              <a:rPr lang="en-US" altLang="zh-CN" dirty="0" smtClean="0"/>
              <a:t>/WX445705</a:t>
            </a:r>
            <a:endParaRPr lang="en-US" altLang="zh-CN" dirty="0"/>
          </a:p>
        </p:txBody>
      </p:sp>
      <p:sp>
        <p:nvSpPr>
          <p:cNvPr id="21" name="文本占位符 20"/>
          <p:cNvSpPr>
            <a:spLocks noGrp="1"/>
          </p:cNvSpPr>
          <p:nvPr>
            <p:ph type="body" sz="quarter" idx="30"/>
          </p:nvPr>
        </p:nvSpPr>
        <p:spPr/>
        <p:txBody>
          <a:bodyPr/>
          <a:lstStyle/>
          <a:p>
            <a:r>
              <a:rPr lang="en-US" altLang="zh-CN" dirty="0" smtClean="0"/>
              <a:t>2021.09.15</a:t>
            </a:r>
            <a:endParaRPr lang="zh-CN" altLang="en-US" dirty="0"/>
          </a:p>
        </p:txBody>
      </p:sp>
      <p:sp>
        <p:nvSpPr>
          <p:cNvPr id="22" name="文本占位符 21"/>
          <p:cNvSpPr>
            <a:spLocks noGrp="1"/>
          </p:cNvSpPr>
          <p:nvPr>
            <p:ph type="body" sz="quarter" idx="31"/>
          </p:nvPr>
        </p:nvSpPr>
        <p:spPr/>
        <p:txBody>
          <a:bodyPr/>
          <a:lstStyle/>
          <a:p>
            <a:r>
              <a:rPr lang="en-US" altLang="zh-CN" dirty="0"/>
              <a:t>He </a:t>
            </a:r>
            <a:r>
              <a:rPr lang="en-US" altLang="zh-CN" dirty="0" err="1" smtClean="0"/>
              <a:t>Junjian</a:t>
            </a:r>
            <a:r>
              <a:rPr lang="en-US" altLang="zh-CN" dirty="0" smtClean="0"/>
              <a:t>/WX580230</a:t>
            </a:r>
            <a:endParaRPr lang="en-US" altLang="zh-CN" dirty="0"/>
          </a:p>
        </p:txBody>
      </p:sp>
      <p:sp>
        <p:nvSpPr>
          <p:cNvPr id="23" name="文本占位符 22"/>
          <p:cNvSpPr>
            <a:spLocks noGrp="1"/>
          </p:cNvSpPr>
          <p:nvPr>
            <p:ph type="body" sz="quarter" idx="32"/>
          </p:nvPr>
        </p:nvSpPr>
        <p:spPr/>
        <p:txBody>
          <a:bodyPr/>
          <a:lstStyle/>
          <a:p>
            <a:r>
              <a:rPr lang="en-US" altLang="zh-CN" dirty="0" smtClean="0"/>
              <a:t>Update</a:t>
            </a:r>
            <a:endParaRPr lang="en-US" altLang="zh-CN" dirty="0"/>
          </a:p>
        </p:txBody>
      </p:sp>
      <p:sp>
        <p:nvSpPr>
          <p:cNvPr id="24" name="文本占位符 23"/>
          <p:cNvSpPr>
            <a:spLocks noGrp="1"/>
          </p:cNvSpPr>
          <p:nvPr>
            <p:ph type="body" sz="quarter" idx="33"/>
          </p:nvPr>
        </p:nvSpPr>
        <p:spPr/>
        <p:txBody>
          <a:bodyPr/>
          <a:lstStyle/>
          <a:p>
            <a:endParaRPr lang="zh-CN" altLang="en-US"/>
          </a:p>
        </p:txBody>
      </p:sp>
      <p:sp>
        <p:nvSpPr>
          <p:cNvPr id="25" name="文本占位符 24"/>
          <p:cNvSpPr>
            <a:spLocks noGrp="1"/>
          </p:cNvSpPr>
          <p:nvPr>
            <p:ph type="body" sz="quarter" idx="34"/>
          </p:nvPr>
        </p:nvSpPr>
        <p:spPr/>
        <p:txBody>
          <a:bodyPr/>
          <a:lstStyle/>
          <a:p>
            <a:endParaRPr lang="zh-CN" altLang="en-US"/>
          </a:p>
        </p:txBody>
      </p:sp>
      <p:sp>
        <p:nvSpPr>
          <p:cNvPr id="26" name="文本占位符 25"/>
          <p:cNvSpPr>
            <a:spLocks noGrp="1"/>
          </p:cNvSpPr>
          <p:nvPr>
            <p:ph type="body" sz="quarter" idx="35"/>
          </p:nvPr>
        </p:nvSpPr>
        <p:spPr/>
        <p:txBody>
          <a:bodyPr/>
          <a:lstStyle/>
          <a:p>
            <a:endParaRPr lang="zh-CN" altLang="en-US"/>
          </a:p>
        </p:txBody>
      </p:sp>
      <p:sp>
        <p:nvSpPr>
          <p:cNvPr id="27" name="文本占位符 26"/>
          <p:cNvSpPr>
            <a:spLocks noGrp="1"/>
          </p:cNvSpPr>
          <p:nvPr>
            <p:ph type="body" sz="quarter" idx="36"/>
          </p:nvPr>
        </p:nvSpPr>
        <p:spPr/>
        <p:txBody>
          <a:bodyPr/>
          <a:lstStyle/>
          <a:p>
            <a:endParaRPr lang="zh-CN" altLang="en-US"/>
          </a:p>
        </p:txBody>
      </p:sp>
    </p:spTree>
    <p:extLst>
      <p:ext uri="{BB962C8B-B14F-4D97-AF65-F5344CB8AC3E}">
        <p14:creationId xmlns:p14="http://schemas.microsoft.com/office/powerpoint/2010/main" val="30618282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标题 1"/>
          <p:cNvSpPr>
            <a:spLocks noGrp="1"/>
          </p:cNvSpPr>
          <p:nvPr>
            <p:ph type="title"/>
          </p:nvPr>
        </p:nvSpPr>
        <p:spPr bwMode="gray"/>
        <p:txBody>
          <a:bodyPr/>
          <a:lstStyle/>
          <a:p>
            <a:r>
              <a:rPr lang="en-US" smtClean="0"/>
              <a:t>Basic Intelligent Timer Configuration Commands (2)</a:t>
            </a:r>
            <a:endParaRPr lang="en-US" dirty="0"/>
          </a:p>
        </p:txBody>
      </p:sp>
      <p:sp>
        <p:nvSpPr>
          <p:cNvPr id="3" name="文本占位符 2"/>
          <p:cNvSpPr>
            <a:spLocks noGrp="1"/>
          </p:cNvSpPr>
          <p:nvPr>
            <p:ph type="body" sz="quarter" idx="10"/>
          </p:nvPr>
        </p:nvSpPr>
        <p:spPr bwMode="gray">
          <a:xfrm>
            <a:off x="455612" y="3716337"/>
            <a:ext cx="11293476" cy="2484437"/>
          </a:xfrm>
        </p:spPr>
        <p:txBody>
          <a:bodyPr/>
          <a:lstStyle/>
          <a:p>
            <a:r>
              <a:rPr lang="en-US" sz="1800" dirty="0" smtClean="0"/>
              <a:t>After the intelligent timer is used:</a:t>
            </a:r>
          </a:p>
          <a:p>
            <a:pPr lvl="1"/>
            <a:r>
              <a:rPr lang="en-US" sz="1600" dirty="0" smtClean="0"/>
              <a:t>The initial interval for receiving LSAs is specified by </a:t>
            </a:r>
            <a:r>
              <a:rPr lang="en-US" sz="1600" i="1" dirty="0" smtClean="0"/>
              <a:t>start-interval</a:t>
            </a:r>
            <a:r>
              <a:rPr lang="en-US" sz="1600" dirty="0" smtClean="0"/>
              <a:t>.</a:t>
            </a:r>
          </a:p>
          <a:p>
            <a:pPr lvl="1"/>
            <a:r>
              <a:rPr lang="en-US" sz="1600" dirty="0" smtClean="0"/>
              <a:t>The interval at which LSAs are received for the </a:t>
            </a:r>
            <a:r>
              <a:rPr lang="en-US" altLang="zh-CN" sz="1600" i="1" dirty="0"/>
              <a:t>n</a:t>
            </a:r>
            <a:r>
              <a:rPr lang="en-US" altLang="zh-CN" sz="1600" dirty="0"/>
              <a:t>th (</a:t>
            </a:r>
            <a:r>
              <a:rPr lang="en-US" altLang="zh-CN" sz="1600" i="1" dirty="0"/>
              <a:t>n</a:t>
            </a:r>
            <a:r>
              <a:rPr lang="en-US" altLang="zh-CN" sz="1600" dirty="0"/>
              <a:t> ≥ 2) </a:t>
            </a:r>
            <a:r>
              <a:rPr lang="en-US" sz="1600" dirty="0" smtClean="0"/>
              <a:t>time equals </a:t>
            </a:r>
            <a:r>
              <a:rPr lang="en-US" altLang="zh-CN" sz="1600" i="1" dirty="0"/>
              <a:t>hold-interval</a:t>
            </a:r>
            <a:r>
              <a:rPr lang="en-US" altLang="zh-CN" sz="1600" dirty="0"/>
              <a:t> x 2</a:t>
            </a:r>
            <a:r>
              <a:rPr lang="en-US" altLang="zh-CN" sz="1600" baseline="30000" dirty="0"/>
              <a:t>(</a:t>
            </a:r>
            <a:r>
              <a:rPr lang="en-US" altLang="zh-CN" sz="1600" i="1" baseline="30000" dirty="0"/>
              <a:t>n</a:t>
            </a:r>
            <a:r>
              <a:rPr lang="en-US" altLang="zh-CN" sz="1600" baseline="30000" dirty="0"/>
              <a:t> – 2)</a:t>
            </a:r>
            <a:r>
              <a:rPr lang="en-US" altLang="zh-CN" sz="1600" dirty="0"/>
              <a:t>. </a:t>
            </a:r>
            <a:endParaRPr lang="en-US" altLang="zh-CN" sz="1600" dirty="0" smtClean="0"/>
          </a:p>
          <a:p>
            <a:pPr lvl="1"/>
            <a:r>
              <a:rPr lang="en-US" sz="1600" dirty="0" smtClean="0"/>
              <a:t>When the interval specified by </a:t>
            </a:r>
            <a:r>
              <a:rPr lang="en-US" altLang="zh-CN" sz="1600" i="1" dirty="0"/>
              <a:t>hold-interval</a:t>
            </a:r>
            <a:r>
              <a:rPr lang="en-US" altLang="zh-CN" sz="1600" dirty="0"/>
              <a:t> x 2</a:t>
            </a:r>
            <a:r>
              <a:rPr lang="en-US" altLang="zh-CN" sz="1600" baseline="30000" dirty="0"/>
              <a:t>(</a:t>
            </a:r>
            <a:r>
              <a:rPr lang="en-US" altLang="zh-CN" sz="1600" i="1" baseline="30000" dirty="0"/>
              <a:t>n</a:t>
            </a:r>
            <a:r>
              <a:rPr lang="en-US" altLang="zh-CN" sz="1600" baseline="30000" dirty="0"/>
              <a:t> – </a:t>
            </a:r>
            <a:r>
              <a:rPr lang="en-US" altLang="zh-CN" sz="1600" baseline="30000" dirty="0" smtClean="0"/>
              <a:t>2)</a:t>
            </a:r>
            <a:r>
              <a:rPr lang="en-US" altLang="zh-CN" sz="1600" dirty="0"/>
              <a:t> </a:t>
            </a:r>
            <a:r>
              <a:rPr lang="en-US" sz="1600" dirty="0" smtClean="0"/>
              <a:t>reaches the maximum interval specified by </a:t>
            </a:r>
            <a:r>
              <a:rPr lang="en-US" sz="1600" i="1" dirty="0" smtClean="0"/>
              <a:t>max-interval</a:t>
            </a:r>
            <a:r>
              <a:rPr lang="en-US" sz="1600" dirty="0" smtClean="0"/>
              <a:t>, OSPF receives LSAs at the maximum interval for three consecutive times. Then, OSPF returns to the first step and receives LSAs at the initial interval specified by </a:t>
            </a:r>
            <a:r>
              <a:rPr lang="en-US" sz="1600" i="1" dirty="0" smtClean="0"/>
              <a:t>start-interval</a:t>
            </a:r>
            <a:r>
              <a:rPr lang="en-US" sz="1600" dirty="0" smtClean="0"/>
              <a:t>.</a:t>
            </a:r>
            <a:endParaRPr lang="en-US" sz="1600" dirty="0"/>
          </a:p>
        </p:txBody>
      </p:sp>
      <p:sp>
        <p:nvSpPr>
          <p:cNvPr id="4" name="矩形 3"/>
          <p:cNvSpPr/>
          <p:nvPr/>
        </p:nvSpPr>
        <p:spPr bwMode="gray">
          <a:xfrm>
            <a:off x="894871" y="1797459"/>
            <a:ext cx="10608699" cy="338554"/>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[Huawei-ospf-1] </a:t>
            </a:r>
            <a:r>
              <a:rPr lang="en-US" altLang="zh-CN" sz="1600" b="1" dirty="0" err="1"/>
              <a:t>lsa</a:t>
            </a:r>
            <a:r>
              <a:rPr lang="en-US" altLang="zh-CN" sz="1600" b="1" dirty="0"/>
              <a:t>-arrival-interval</a:t>
            </a:r>
            <a:r>
              <a:rPr lang="en-US" altLang="zh-CN" sz="1600" dirty="0"/>
              <a:t> { </a:t>
            </a:r>
            <a:r>
              <a:rPr lang="en-US" altLang="zh-CN" sz="1600" i="1" dirty="0"/>
              <a:t>interval</a:t>
            </a:r>
            <a:r>
              <a:rPr lang="en-US" altLang="zh-CN" sz="1600" dirty="0"/>
              <a:t> | </a:t>
            </a:r>
            <a:r>
              <a:rPr lang="en-US" altLang="zh-CN" sz="1600" b="1" dirty="0"/>
              <a:t>intelligent-timer</a:t>
            </a:r>
            <a:r>
              <a:rPr lang="en-US" altLang="zh-CN" sz="1600" dirty="0"/>
              <a:t> </a:t>
            </a:r>
            <a:r>
              <a:rPr lang="en-US" altLang="zh-CN" sz="1600" i="1" dirty="0"/>
              <a:t>max-interval</a:t>
            </a:r>
            <a:r>
              <a:rPr lang="en-US" altLang="zh-CN" sz="1600" dirty="0"/>
              <a:t> </a:t>
            </a:r>
            <a:r>
              <a:rPr lang="en-US" altLang="zh-CN" sz="1600" i="1" dirty="0"/>
              <a:t>start-interval</a:t>
            </a:r>
            <a:r>
              <a:rPr lang="en-US" altLang="zh-CN" sz="1600" dirty="0"/>
              <a:t> </a:t>
            </a:r>
            <a:r>
              <a:rPr lang="en-US" altLang="zh-CN" sz="1600" i="1" dirty="0"/>
              <a:t>hold-interval</a:t>
            </a:r>
            <a:r>
              <a:rPr lang="en-US" altLang="zh-CN" sz="1600" dirty="0"/>
              <a:t> }</a:t>
            </a:r>
            <a:endParaRPr lang="zh-CN" altLang="en-US" sz="1600" dirty="0">
              <a:cs typeface="Courier New" panose="02070309020205020404" pitchFamily="49" charset="0"/>
            </a:endParaRPr>
          </a:p>
        </p:txBody>
      </p:sp>
      <p:sp>
        <p:nvSpPr>
          <p:cNvPr id="5" name="矩形 4"/>
          <p:cNvSpPr/>
          <p:nvPr/>
        </p:nvSpPr>
        <p:spPr bwMode="gray">
          <a:xfrm>
            <a:off x="442913" y="1245302"/>
            <a:ext cx="11089232" cy="461665"/>
          </a:xfrm>
          <a:prstGeom prst="rect">
            <a:avLst/>
          </a:prstGeom>
        </p:spPr>
        <p:txBody>
          <a:bodyPr wrap="square">
            <a:spAutoFit/>
          </a:bodyPr>
          <a:lstStyle/>
          <a:p>
            <a:pPr marL="342900" indent="-342900">
              <a:lnSpc>
                <a:spcPct val="150000"/>
              </a:lnSpc>
              <a:buFont typeface="+mj-lt"/>
              <a:buAutoNum type="arabicPeriod" startAt="2"/>
            </a:pPr>
            <a:r>
              <a:rPr lang="en-US" sz="1600" dirty="0">
                <a:solidFill>
                  <a:prstClr val="black"/>
                </a:solidFill>
                <a:cs typeface="Courier New" panose="02070309020205020404" pitchFamily="49" charset="0"/>
              </a:rPr>
              <a:t>Set an interval for receiving OSPF LSAs.</a:t>
            </a:r>
          </a:p>
        </p:txBody>
      </p:sp>
      <p:sp>
        <p:nvSpPr>
          <p:cNvPr id="11" name="矩形 10"/>
          <p:cNvSpPr/>
          <p:nvPr/>
        </p:nvSpPr>
        <p:spPr bwMode="gray">
          <a:xfrm>
            <a:off x="894871" y="2226505"/>
            <a:ext cx="10608699" cy="707886"/>
          </a:xfrm>
          <a:prstGeom prst="rect">
            <a:avLst/>
          </a:prstGeom>
        </p:spPr>
        <p:txBody>
          <a:bodyPr wrap="square">
            <a:spAutoFit/>
          </a:bodyPr>
          <a:lstStyle/>
          <a:p>
            <a:pPr>
              <a:lnSpc>
                <a:spcPts val="2400"/>
              </a:lnSpc>
            </a:pPr>
            <a:r>
              <a:rPr lang="en-US" sz="1600" dirty="0">
                <a:solidFill>
                  <a:prstClr val="black"/>
                </a:solidFill>
              </a:rPr>
              <a:t>By default, the intelligent timer is enabled; the maximum interval, initial interval, and hold interval at which LSAs are received are 1000 </a:t>
            </a:r>
            <a:r>
              <a:rPr lang="en-US" sz="1600" dirty="0" err="1">
                <a:solidFill>
                  <a:prstClr val="black"/>
                </a:solidFill>
              </a:rPr>
              <a:t>ms</a:t>
            </a:r>
            <a:r>
              <a:rPr lang="en-US" sz="1600" dirty="0">
                <a:solidFill>
                  <a:prstClr val="black"/>
                </a:solidFill>
              </a:rPr>
              <a:t>, 500 </a:t>
            </a:r>
            <a:r>
              <a:rPr lang="en-US" sz="1600" dirty="0" err="1">
                <a:solidFill>
                  <a:prstClr val="black"/>
                </a:solidFill>
              </a:rPr>
              <a:t>ms</a:t>
            </a:r>
            <a:r>
              <a:rPr lang="en-US" sz="1600" dirty="0">
                <a:solidFill>
                  <a:prstClr val="black"/>
                </a:solidFill>
              </a:rPr>
              <a:t>, and 500 </a:t>
            </a:r>
            <a:r>
              <a:rPr lang="en-US" sz="1600" dirty="0" err="1">
                <a:solidFill>
                  <a:prstClr val="black"/>
                </a:solidFill>
              </a:rPr>
              <a:t>ms</a:t>
            </a:r>
            <a:r>
              <a:rPr lang="en-US" sz="1600" dirty="0">
                <a:solidFill>
                  <a:prstClr val="black"/>
                </a:solidFill>
              </a:rPr>
              <a:t>, respectively.</a:t>
            </a:r>
          </a:p>
        </p:txBody>
      </p:sp>
      <p:sp>
        <p:nvSpPr>
          <p:cNvPr id="19" name="五边形 18"/>
          <p:cNvSpPr/>
          <p:nvPr/>
        </p:nvSpPr>
        <p:spPr bwMode="gray">
          <a:xfrm>
            <a:off x="7683923" y="70953"/>
            <a:ext cx="90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燕尾形 20"/>
          <p:cNvSpPr/>
          <p:nvPr/>
        </p:nvSpPr>
        <p:spPr bwMode="gray">
          <a:xfrm>
            <a:off x="8448214" y="70953"/>
            <a:ext cx="72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PRC</a:t>
            </a:r>
          </a:p>
        </p:txBody>
      </p:sp>
      <p:sp>
        <p:nvSpPr>
          <p:cNvPr id="23" name="燕尾形 22"/>
          <p:cNvSpPr/>
          <p:nvPr/>
        </p:nvSpPr>
        <p:spPr bwMode="gray">
          <a:xfrm>
            <a:off x="9032505" y="70953"/>
            <a:ext cx="1080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Intelligent Timer</a:t>
            </a:r>
          </a:p>
        </p:txBody>
      </p:sp>
      <p:sp>
        <p:nvSpPr>
          <p:cNvPr id="24" name="燕尾形 23"/>
          <p:cNvSpPr/>
          <p:nvPr/>
        </p:nvSpPr>
        <p:spPr bwMode="gray">
          <a:xfrm>
            <a:off x="9976796" y="70953"/>
            <a:ext cx="72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FRR</a:t>
            </a:r>
          </a:p>
        </p:txBody>
      </p:sp>
      <p:sp>
        <p:nvSpPr>
          <p:cNvPr id="25" name="燕尾形 24"/>
          <p:cNvSpPr/>
          <p:nvPr/>
        </p:nvSpPr>
        <p:spPr bwMode="gray">
          <a:xfrm>
            <a:off x="10561087" y="70953"/>
            <a:ext cx="1188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 Association</a:t>
            </a:r>
          </a:p>
        </p:txBody>
      </p:sp>
    </p:spTree>
    <p:extLst>
      <p:ext uri="{BB962C8B-B14F-4D97-AF65-F5344CB8AC3E}">
        <p14:creationId xmlns:p14="http://schemas.microsoft.com/office/powerpoint/2010/main" val="3668847922"/>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72369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标题 1"/>
          <p:cNvSpPr>
            <a:spLocks noGrp="1"/>
          </p:cNvSpPr>
          <p:nvPr>
            <p:ph type="title"/>
          </p:nvPr>
        </p:nvSpPr>
        <p:spPr bwMode="gray"/>
        <p:txBody>
          <a:bodyPr/>
          <a:lstStyle/>
          <a:p>
            <a:r>
              <a:rPr lang="en-US" smtClean="0"/>
              <a:t>Basic Intelligent Timer Configuration Commands (3)</a:t>
            </a:r>
            <a:endParaRPr lang="en-US" dirty="0"/>
          </a:p>
        </p:txBody>
      </p:sp>
      <p:sp>
        <p:nvSpPr>
          <p:cNvPr id="3" name="文本占位符 2"/>
          <p:cNvSpPr>
            <a:spLocks noGrp="1"/>
          </p:cNvSpPr>
          <p:nvPr>
            <p:ph type="body" sz="quarter" idx="10"/>
          </p:nvPr>
        </p:nvSpPr>
        <p:spPr bwMode="gray">
          <a:xfrm>
            <a:off x="455612" y="3716337"/>
            <a:ext cx="11293476" cy="2484437"/>
          </a:xfrm>
        </p:spPr>
        <p:txBody>
          <a:bodyPr/>
          <a:lstStyle/>
          <a:p>
            <a:r>
              <a:rPr lang="en-US" sz="1800" dirty="0" smtClean="0"/>
              <a:t>After the intelligent timer is used, the interval for SPF calculation is as follows:</a:t>
            </a:r>
          </a:p>
          <a:p>
            <a:pPr lvl="1"/>
            <a:r>
              <a:rPr lang="en-US" sz="1600" dirty="0" smtClean="0"/>
              <a:t>The initial interval for SPF calculation is specified by </a:t>
            </a:r>
            <a:r>
              <a:rPr lang="en-US" sz="1600" i="1" dirty="0" smtClean="0"/>
              <a:t>start-interval</a:t>
            </a:r>
            <a:r>
              <a:rPr lang="en-US" sz="1600" dirty="0" smtClean="0"/>
              <a:t>.</a:t>
            </a:r>
          </a:p>
          <a:p>
            <a:pPr lvl="1"/>
            <a:r>
              <a:rPr lang="en-US" sz="1600" dirty="0" smtClean="0"/>
              <a:t>The interval for SPF calculation for the </a:t>
            </a:r>
            <a:r>
              <a:rPr lang="en-US" sz="1600" i="1" dirty="0" smtClean="0"/>
              <a:t>n</a:t>
            </a:r>
            <a:r>
              <a:rPr lang="en-US" sz="1600" dirty="0" smtClean="0"/>
              <a:t>th (</a:t>
            </a:r>
            <a:r>
              <a:rPr lang="en-US" sz="1600" i="1" dirty="0" smtClean="0"/>
              <a:t>n</a:t>
            </a:r>
            <a:r>
              <a:rPr lang="en-US" sz="1600" dirty="0" smtClean="0"/>
              <a:t> ≥ 2) time equals </a:t>
            </a:r>
            <a:r>
              <a:rPr lang="en-US" altLang="zh-CN" sz="1600" i="1" dirty="0"/>
              <a:t>hold-interval</a:t>
            </a:r>
            <a:r>
              <a:rPr lang="en-US" altLang="zh-CN" sz="1600" dirty="0"/>
              <a:t> x 2</a:t>
            </a:r>
            <a:r>
              <a:rPr lang="en-US" altLang="zh-CN" sz="1600" baseline="30000" dirty="0"/>
              <a:t>(</a:t>
            </a:r>
            <a:r>
              <a:rPr lang="en-US" altLang="zh-CN" sz="1600" i="1" baseline="30000" dirty="0"/>
              <a:t>n</a:t>
            </a:r>
            <a:r>
              <a:rPr lang="en-US" altLang="zh-CN" sz="1600" baseline="30000" dirty="0"/>
              <a:t> – 2)</a:t>
            </a:r>
            <a:r>
              <a:rPr lang="en-US" altLang="zh-CN" sz="1600" dirty="0"/>
              <a:t>.</a:t>
            </a:r>
            <a:r>
              <a:rPr lang="en-US" sz="1600" dirty="0" smtClean="0"/>
              <a:t>.</a:t>
            </a:r>
          </a:p>
          <a:p>
            <a:pPr lvl="1"/>
            <a:r>
              <a:rPr lang="en-US" sz="1600" dirty="0" smtClean="0"/>
              <a:t>When the interval specified by </a:t>
            </a:r>
            <a:r>
              <a:rPr lang="en-US" altLang="zh-CN" sz="1600" i="1" dirty="0"/>
              <a:t>hold-interval</a:t>
            </a:r>
            <a:r>
              <a:rPr lang="en-US" altLang="zh-CN" sz="1600" dirty="0"/>
              <a:t> x 2</a:t>
            </a:r>
            <a:r>
              <a:rPr lang="en-US" altLang="zh-CN" sz="1600" baseline="30000" dirty="0"/>
              <a:t>(</a:t>
            </a:r>
            <a:r>
              <a:rPr lang="en-US" altLang="zh-CN" sz="1600" i="1" baseline="30000" dirty="0"/>
              <a:t>n</a:t>
            </a:r>
            <a:r>
              <a:rPr lang="en-US" altLang="zh-CN" sz="1600" baseline="30000" dirty="0"/>
              <a:t> – 2)</a:t>
            </a:r>
            <a:r>
              <a:rPr lang="en-US" altLang="zh-CN" sz="1600" dirty="0"/>
              <a:t>.</a:t>
            </a:r>
            <a:r>
              <a:rPr lang="en-US" sz="1600" dirty="0" smtClean="0"/>
              <a:t> reaches the maximum interval specified by max-interval, OSPF performs SPF calculation at the maximum interval for three consecutive times. Then, OSPF returns to the first step and performs SPF calculation at the initial interval specified by </a:t>
            </a:r>
            <a:r>
              <a:rPr lang="en-US" sz="1600" i="1" dirty="0" smtClean="0"/>
              <a:t>start-interval</a:t>
            </a:r>
            <a:r>
              <a:rPr lang="en-US" sz="1600" dirty="0" smtClean="0"/>
              <a:t>.</a:t>
            </a:r>
            <a:endParaRPr lang="en-US" sz="1600" dirty="0"/>
          </a:p>
        </p:txBody>
      </p:sp>
      <p:sp>
        <p:nvSpPr>
          <p:cNvPr id="4" name="矩形 3"/>
          <p:cNvSpPr/>
          <p:nvPr/>
        </p:nvSpPr>
        <p:spPr bwMode="gray">
          <a:xfrm>
            <a:off x="932410" y="1729639"/>
            <a:ext cx="10608699" cy="584775"/>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[Huawei-ospf-1] </a:t>
            </a:r>
            <a:r>
              <a:rPr lang="en-US" altLang="zh-CN" sz="1600" b="1" dirty="0" err="1"/>
              <a:t>spf</a:t>
            </a:r>
            <a:r>
              <a:rPr lang="en-US" altLang="zh-CN" sz="1600" b="1" dirty="0"/>
              <a:t>-schedule-interval</a:t>
            </a:r>
            <a:r>
              <a:rPr lang="en-US" altLang="zh-CN" sz="1600" dirty="0"/>
              <a:t> { </a:t>
            </a:r>
            <a:r>
              <a:rPr lang="en-US" altLang="zh-CN" sz="1600" i="1" dirty="0"/>
              <a:t>interval1</a:t>
            </a:r>
            <a:r>
              <a:rPr lang="en-US" altLang="zh-CN" sz="1600" dirty="0"/>
              <a:t> | </a:t>
            </a:r>
            <a:r>
              <a:rPr lang="en-US" altLang="zh-CN" sz="1600" b="1" dirty="0"/>
              <a:t>intelligent-timer</a:t>
            </a:r>
            <a:r>
              <a:rPr lang="en-US" altLang="zh-CN" sz="1600" dirty="0"/>
              <a:t> </a:t>
            </a:r>
            <a:r>
              <a:rPr lang="en-US" altLang="zh-CN" sz="1600" i="1" dirty="0"/>
              <a:t>max-interval</a:t>
            </a:r>
            <a:r>
              <a:rPr lang="en-US" altLang="zh-CN" sz="1600" dirty="0"/>
              <a:t> </a:t>
            </a:r>
            <a:r>
              <a:rPr lang="en-US" altLang="zh-CN" sz="1600" i="1" dirty="0"/>
              <a:t>start-interval</a:t>
            </a:r>
            <a:r>
              <a:rPr lang="en-US" altLang="zh-CN" sz="1600" dirty="0"/>
              <a:t> </a:t>
            </a:r>
            <a:r>
              <a:rPr lang="en-US" altLang="zh-CN" sz="1600" i="1" dirty="0"/>
              <a:t>hold-interval</a:t>
            </a:r>
            <a:r>
              <a:rPr lang="en-US" altLang="zh-CN" sz="1600" dirty="0"/>
              <a:t> | </a:t>
            </a:r>
            <a:r>
              <a:rPr lang="en-US" altLang="zh-CN" sz="1600" b="1" dirty="0"/>
              <a:t>millisecond</a:t>
            </a:r>
            <a:r>
              <a:rPr lang="en-US" altLang="zh-CN" sz="1600" dirty="0"/>
              <a:t> </a:t>
            </a:r>
            <a:r>
              <a:rPr lang="en-US" altLang="zh-CN" sz="1600" i="1" dirty="0"/>
              <a:t>interval2</a:t>
            </a:r>
            <a:r>
              <a:rPr lang="en-US" altLang="zh-CN" sz="1600" dirty="0"/>
              <a:t> }</a:t>
            </a:r>
            <a:endParaRPr lang="zh-CN" altLang="en-US" sz="1600" dirty="0">
              <a:cs typeface="Courier New" panose="02070309020205020404" pitchFamily="49" charset="0"/>
            </a:endParaRPr>
          </a:p>
        </p:txBody>
      </p:sp>
      <p:sp>
        <p:nvSpPr>
          <p:cNvPr id="5" name="矩形 4"/>
          <p:cNvSpPr/>
          <p:nvPr/>
        </p:nvSpPr>
        <p:spPr bwMode="gray">
          <a:xfrm>
            <a:off x="451877" y="1246250"/>
            <a:ext cx="11089232" cy="461665"/>
          </a:xfrm>
          <a:prstGeom prst="rect">
            <a:avLst/>
          </a:prstGeom>
        </p:spPr>
        <p:txBody>
          <a:bodyPr wrap="square">
            <a:spAutoFit/>
          </a:bodyPr>
          <a:lstStyle/>
          <a:p>
            <a:pPr marL="342900" indent="-342900">
              <a:lnSpc>
                <a:spcPct val="150000"/>
              </a:lnSpc>
              <a:buFont typeface="+mj-lt"/>
              <a:buAutoNum type="arabicPeriod" startAt="3"/>
            </a:pPr>
            <a:r>
              <a:rPr lang="en-US" sz="1600" dirty="0">
                <a:solidFill>
                  <a:prstClr val="black"/>
                </a:solidFill>
                <a:cs typeface="Courier New" panose="02070309020205020404" pitchFamily="49" charset="0"/>
              </a:rPr>
              <a:t>Set an interval for OSPF route calculation.</a:t>
            </a:r>
          </a:p>
        </p:txBody>
      </p:sp>
      <p:sp>
        <p:nvSpPr>
          <p:cNvPr id="11" name="矩形 10"/>
          <p:cNvSpPr/>
          <p:nvPr/>
        </p:nvSpPr>
        <p:spPr bwMode="gray">
          <a:xfrm>
            <a:off x="932410" y="2332237"/>
            <a:ext cx="10608699" cy="707886"/>
          </a:xfrm>
          <a:prstGeom prst="rect">
            <a:avLst/>
          </a:prstGeom>
        </p:spPr>
        <p:txBody>
          <a:bodyPr wrap="square">
            <a:spAutoFit/>
          </a:bodyPr>
          <a:lstStyle/>
          <a:p>
            <a:pPr>
              <a:lnSpc>
                <a:spcPts val="2400"/>
              </a:lnSpc>
            </a:pPr>
            <a:r>
              <a:rPr lang="en-US" sz="1600" dirty="0">
                <a:solidFill>
                  <a:prstClr val="black"/>
                </a:solidFill>
              </a:rPr>
              <a:t>By default, the intelligent timer is enabled; the maximum interval, initial interval, and hold interval for SPF calculation are 10000 </a:t>
            </a:r>
            <a:r>
              <a:rPr lang="en-US" sz="1600" dirty="0" err="1">
                <a:solidFill>
                  <a:prstClr val="black"/>
                </a:solidFill>
              </a:rPr>
              <a:t>ms</a:t>
            </a:r>
            <a:r>
              <a:rPr lang="en-US" sz="1600" dirty="0">
                <a:solidFill>
                  <a:prstClr val="black"/>
                </a:solidFill>
              </a:rPr>
              <a:t>, 500 </a:t>
            </a:r>
            <a:r>
              <a:rPr lang="en-US" sz="1600" dirty="0" err="1">
                <a:solidFill>
                  <a:prstClr val="black"/>
                </a:solidFill>
              </a:rPr>
              <a:t>ms</a:t>
            </a:r>
            <a:r>
              <a:rPr lang="en-US" sz="1600" dirty="0">
                <a:solidFill>
                  <a:prstClr val="black"/>
                </a:solidFill>
              </a:rPr>
              <a:t>, and 1000 </a:t>
            </a:r>
            <a:r>
              <a:rPr lang="en-US" sz="1600" dirty="0" err="1">
                <a:solidFill>
                  <a:prstClr val="black"/>
                </a:solidFill>
              </a:rPr>
              <a:t>ms</a:t>
            </a:r>
            <a:r>
              <a:rPr lang="en-US" sz="1600" dirty="0">
                <a:solidFill>
                  <a:prstClr val="black"/>
                </a:solidFill>
              </a:rPr>
              <a:t>, respectively.</a:t>
            </a:r>
          </a:p>
        </p:txBody>
      </p:sp>
      <p:sp>
        <p:nvSpPr>
          <p:cNvPr id="18" name="五边形 17"/>
          <p:cNvSpPr/>
          <p:nvPr/>
        </p:nvSpPr>
        <p:spPr bwMode="gray">
          <a:xfrm>
            <a:off x="7683923" y="70953"/>
            <a:ext cx="90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燕尾形 19"/>
          <p:cNvSpPr/>
          <p:nvPr/>
        </p:nvSpPr>
        <p:spPr bwMode="gray">
          <a:xfrm>
            <a:off x="8448214" y="70953"/>
            <a:ext cx="72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PRC</a:t>
            </a:r>
          </a:p>
        </p:txBody>
      </p:sp>
      <p:sp>
        <p:nvSpPr>
          <p:cNvPr id="21" name="燕尾形 20"/>
          <p:cNvSpPr/>
          <p:nvPr/>
        </p:nvSpPr>
        <p:spPr bwMode="gray">
          <a:xfrm>
            <a:off x="9032505" y="70953"/>
            <a:ext cx="1080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Intelligent Timer</a:t>
            </a:r>
          </a:p>
        </p:txBody>
      </p:sp>
      <p:sp>
        <p:nvSpPr>
          <p:cNvPr id="23" name="燕尾形 22"/>
          <p:cNvSpPr/>
          <p:nvPr/>
        </p:nvSpPr>
        <p:spPr bwMode="gray">
          <a:xfrm>
            <a:off x="9976796" y="70953"/>
            <a:ext cx="72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FRR</a:t>
            </a:r>
          </a:p>
        </p:txBody>
      </p:sp>
      <p:sp>
        <p:nvSpPr>
          <p:cNvPr id="24" name="燕尾形 23"/>
          <p:cNvSpPr/>
          <p:nvPr/>
        </p:nvSpPr>
        <p:spPr bwMode="gray">
          <a:xfrm>
            <a:off x="10561087" y="70953"/>
            <a:ext cx="1188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 Association</a:t>
            </a:r>
          </a:p>
        </p:txBody>
      </p:sp>
    </p:spTree>
    <p:extLst>
      <p:ext uri="{BB962C8B-B14F-4D97-AF65-F5344CB8AC3E}">
        <p14:creationId xmlns:p14="http://schemas.microsoft.com/office/powerpoint/2010/main" val="14031060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OSPF IP FRR</a:t>
            </a:r>
            <a:endParaRPr lang="en-US" altLang="zh-CN" dirty="0"/>
          </a:p>
        </p:txBody>
      </p:sp>
      <p:sp>
        <p:nvSpPr>
          <p:cNvPr id="3" name="文本占位符 2"/>
          <p:cNvSpPr>
            <a:spLocks noGrp="1"/>
          </p:cNvSpPr>
          <p:nvPr>
            <p:ph type="body" sz="quarter" idx="10"/>
          </p:nvPr>
        </p:nvSpPr>
        <p:spPr bwMode="gray"/>
        <p:txBody>
          <a:bodyPr/>
          <a:lstStyle/>
          <a:p>
            <a:r>
              <a:rPr lang="en-US" sz="1800" dirty="0" smtClean="0"/>
              <a:t>OSPF IP fast reroute (FRR) is a dynamic IP FRR technology that uses the loop-free alternate (LFA) algorithm to pre-calculate a backup path and saves it in the forwarding table. If the primary link fails, traffic is rapidly switched to the backup link, ensuring traffic continuity and achieving traffic protection. OSPF IP FRR can reduce the fault recovery time to less than 50 </a:t>
            </a:r>
            <a:r>
              <a:rPr lang="en-US" sz="1800" dirty="0" err="1" smtClean="0"/>
              <a:t>ms.</a:t>
            </a:r>
            <a:endParaRPr lang="en-US" altLang="zh-CN" sz="1800" dirty="0" smtClean="0"/>
          </a:p>
          <a:p>
            <a:r>
              <a:rPr lang="en-US" sz="1800" dirty="0" smtClean="0"/>
              <a:t>The LFA algorithm calculates a backup link based on the following principles:</a:t>
            </a:r>
            <a:endParaRPr lang="en-US" altLang="zh-CN" sz="1800" dirty="0" smtClean="0"/>
          </a:p>
          <a:p>
            <a:pPr lvl="1"/>
            <a:r>
              <a:rPr lang="en-US" sz="1600" dirty="0" smtClean="0"/>
              <a:t>A device uses the SPF algorithm to calculate shortest paths to the destination, with each neighbor that provides a backup link as a root node. The device then uses the inequality to calculate a loop-free backup link with the minimum cost.</a:t>
            </a:r>
            <a:endParaRPr lang="en-US" altLang="zh-CN" sz="1600" dirty="0" smtClean="0"/>
          </a:p>
          <a:p>
            <a:endParaRPr lang="en-US" altLang="zh-CN" sz="1800" dirty="0"/>
          </a:p>
        </p:txBody>
      </p:sp>
      <p:sp>
        <p:nvSpPr>
          <p:cNvPr id="12" name="五边形 11"/>
          <p:cNvSpPr/>
          <p:nvPr/>
        </p:nvSpPr>
        <p:spPr bwMode="gray">
          <a:xfrm>
            <a:off x="7683923" y="70953"/>
            <a:ext cx="90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燕尾形 12"/>
          <p:cNvSpPr/>
          <p:nvPr/>
        </p:nvSpPr>
        <p:spPr bwMode="gray">
          <a:xfrm>
            <a:off x="8448214" y="70953"/>
            <a:ext cx="72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PRC</a:t>
            </a:r>
          </a:p>
        </p:txBody>
      </p:sp>
      <p:sp>
        <p:nvSpPr>
          <p:cNvPr id="14" name="燕尾形 13"/>
          <p:cNvSpPr/>
          <p:nvPr/>
        </p:nvSpPr>
        <p:spPr bwMode="gray">
          <a:xfrm>
            <a:off x="9032505" y="70953"/>
            <a:ext cx="108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Intelligent Timer</a:t>
            </a:r>
          </a:p>
        </p:txBody>
      </p:sp>
      <p:sp>
        <p:nvSpPr>
          <p:cNvPr id="15" name="燕尾形 14"/>
          <p:cNvSpPr/>
          <p:nvPr/>
        </p:nvSpPr>
        <p:spPr bwMode="gray">
          <a:xfrm>
            <a:off x="9976796" y="70953"/>
            <a:ext cx="720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FRR</a:t>
            </a:r>
          </a:p>
        </p:txBody>
      </p:sp>
      <p:sp>
        <p:nvSpPr>
          <p:cNvPr id="16" name="燕尾形 15"/>
          <p:cNvSpPr/>
          <p:nvPr/>
        </p:nvSpPr>
        <p:spPr bwMode="gray">
          <a:xfrm>
            <a:off x="10561087" y="70953"/>
            <a:ext cx="1188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 Association</a:t>
            </a:r>
          </a:p>
        </p:txBody>
      </p:sp>
    </p:spTree>
    <p:extLst>
      <p:ext uri="{BB962C8B-B14F-4D97-AF65-F5344CB8AC3E}">
        <p14:creationId xmlns:p14="http://schemas.microsoft.com/office/powerpoint/2010/main" val="29641687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Networking of OSPF IP FRR</a:t>
            </a:r>
            <a:endParaRPr lang="en-US" altLang="zh-CN" dirty="0"/>
          </a:p>
        </p:txBody>
      </p:sp>
      <p:sp>
        <p:nvSpPr>
          <p:cNvPr id="3" name="文本占位符 2"/>
          <p:cNvSpPr>
            <a:spLocks noGrp="1"/>
          </p:cNvSpPr>
          <p:nvPr>
            <p:ph type="body" sz="quarter" idx="10"/>
          </p:nvPr>
        </p:nvSpPr>
        <p:spPr bwMode="gray">
          <a:xfrm>
            <a:off x="455612" y="1052514"/>
            <a:ext cx="11293476" cy="472587"/>
          </a:xfrm>
        </p:spPr>
        <p:txBody>
          <a:bodyPr/>
          <a:lstStyle/>
          <a:p>
            <a:r>
              <a:rPr lang="en-US" sz="1800" smtClean="0"/>
              <a:t>OSPF IP FRR protects traffic against either a link failure or a node-and-link failure.</a:t>
            </a:r>
            <a:endParaRPr lang="en-US" altLang="zh-CN" sz="1800" dirty="0"/>
          </a:p>
        </p:txBody>
      </p:sp>
      <p:sp>
        <p:nvSpPr>
          <p:cNvPr id="4" name="圆角矩形 75"/>
          <p:cNvSpPr/>
          <p:nvPr/>
        </p:nvSpPr>
        <p:spPr bwMode="gray">
          <a:xfrm>
            <a:off x="714102" y="1694091"/>
            <a:ext cx="5364479" cy="39402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dirty="0">
                <a:solidFill>
                  <a:srgbClr val="30B5C5"/>
                </a:solidFill>
                <a:latin typeface="Huawei Sans" panose="020C0503030203020204" pitchFamily="34" charset="0"/>
                <a:ea typeface="方正兰亭黑简体" panose="02000000000000000000" pitchFamily="2" charset="-122"/>
              </a:rPr>
              <a:t>Link protection</a:t>
            </a:r>
            <a:endParaRPr lang="zh-CN" altLang="en-US"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75"/>
          <p:cNvSpPr/>
          <p:nvPr/>
        </p:nvSpPr>
        <p:spPr bwMode="gray">
          <a:xfrm>
            <a:off x="714102" y="2125596"/>
            <a:ext cx="5364479" cy="405340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lnSpc>
                <a:spcPct val="125000"/>
              </a:lnSpc>
              <a:spcAft>
                <a:spcPts val="600"/>
              </a:spcAft>
            </a:pPr>
            <a:r>
              <a:rPr sz="1200" dirty="0">
                <a:solidFill>
                  <a:prstClr val="black"/>
                </a:solidFill>
              </a:rPr>
              <a:t>Link protection inequality:</a:t>
            </a:r>
            <a:endParaRPr lang="zh-CN" altLang="en-US" sz="1200" dirty="0">
              <a:solidFill>
                <a:prstClr val="black"/>
              </a:solidFill>
              <a:sym typeface="Huawei Sans" panose="020C0503030203020204" pitchFamily="34" charset="0"/>
            </a:endParaRPr>
          </a:p>
          <a:p>
            <a:pPr fontAlgn="ctr">
              <a:lnSpc>
                <a:spcPct val="125000"/>
              </a:lnSpc>
              <a:spcAft>
                <a:spcPts val="600"/>
              </a:spcAft>
            </a:pPr>
            <a:r>
              <a:rPr sz="1200" b="1" dirty="0" err="1">
                <a:solidFill>
                  <a:schemeClr val="tx1"/>
                </a:solidFill>
              </a:rPr>
              <a:t>Distance_opt</a:t>
            </a:r>
            <a:r>
              <a:rPr sz="1200" b="1" dirty="0">
                <a:solidFill>
                  <a:schemeClr val="tx1"/>
                </a:solidFill>
              </a:rPr>
              <a:t> (N, D) &lt; </a:t>
            </a:r>
            <a:r>
              <a:rPr sz="1200" b="1" dirty="0" err="1">
                <a:solidFill>
                  <a:schemeClr val="tx1"/>
                </a:solidFill>
              </a:rPr>
              <a:t>Distance_opt</a:t>
            </a:r>
            <a:r>
              <a:rPr sz="1200" b="1" dirty="0">
                <a:solidFill>
                  <a:schemeClr val="tx1"/>
                </a:solidFill>
              </a:rPr>
              <a:t> (N, S) + </a:t>
            </a:r>
            <a:r>
              <a:rPr sz="1200" b="1" dirty="0" err="1">
                <a:solidFill>
                  <a:schemeClr val="tx1"/>
                </a:solidFill>
              </a:rPr>
              <a:t>Distance_opt</a:t>
            </a:r>
            <a:r>
              <a:rPr sz="1200" b="1" dirty="0">
                <a:solidFill>
                  <a:schemeClr val="tx1"/>
                </a:solidFill>
              </a:rPr>
              <a:t> (S, D)</a:t>
            </a:r>
          </a:p>
          <a:p>
            <a:pPr fontAlgn="ctr">
              <a:lnSpc>
                <a:spcPct val="125000"/>
              </a:lnSpc>
              <a:spcAft>
                <a:spcPts val="600"/>
              </a:spcAft>
            </a:pPr>
            <a:r>
              <a:rPr sz="1200" dirty="0">
                <a:solidFill>
                  <a:prstClr val="black"/>
                </a:solidFill>
              </a:rPr>
              <a:t>This ensures that the traffic from node N to node D does not pass through node S. That is, this ensures that no loop occurs.</a:t>
            </a:r>
            <a:endParaRPr lang="en-US" altLang="zh-CN" sz="1200" dirty="0" smtClean="0">
              <a:solidFill>
                <a:prstClr val="black"/>
              </a:solidFill>
              <a:sym typeface="Huawei Sans" panose="020C0503030203020204" pitchFamily="34" charset="0"/>
            </a:endParaRPr>
          </a:p>
        </p:txBody>
      </p:sp>
      <p:grpSp>
        <p:nvGrpSpPr>
          <p:cNvPr id="36" name="组合 35"/>
          <p:cNvGrpSpPr/>
          <p:nvPr/>
        </p:nvGrpSpPr>
        <p:grpSpPr bwMode="gray">
          <a:xfrm>
            <a:off x="1073032" y="3189274"/>
            <a:ext cx="4680214" cy="1996177"/>
            <a:chOff x="1110986" y="3794419"/>
            <a:chExt cx="4680214" cy="1996177"/>
          </a:xfrm>
        </p:grpSpPr>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110986" y="4034684"/>
              <a:ext cx="540000" cy="442800"/>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34762" y="4034684"/>
              <a:ext cx="540000" cy="442800"/>
            </a:xfrm>
            <a:prstGeom prst="rect">
              <a:avLst/>
            </a:prstGeom>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58538" y="4034684"/>
              <a:ext cx="540000" cy="442800"/>
            </a:xfrm>
            <a:prstGeom prst="rect">
              <a:avLst/>
            </a:prstGeom>
          </p:spPr>
        </p:pic>
        <p:cxnSp>
          <p:nvCxnSpPr>
            <p:cNvPr id="11" name="直接连接符 10"/>
            <p:cNvCxnSpPr>
              <a:stCxn id="6" idx="3"/>
              <a:endCxn id="7" idx="1"/>
            </p:cNvCxnSpPr>
            <p:nvPr/>
          </p:nvCxnSpPr>
          <p:spPr bwMode="gray">
            <a:xfrm>
              <a:off x="1650986" y="4256084"/>
              <a:ext cx="128377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7" idx="3"/>
              <a:endCxn id="9" idx="1"/>
            </p:cNvCxnSpPr>
            <p:nvPr/>
          </p:nvCxnSpPr>
          <p:spPr bwMode="gray">
            <a:xfrm>
              <a:off x="3474762" y="4256084"/>
              <a:ext cx="128377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6" idx="2"/>
            </p:cNvCxnSpPr>
            <p:nvPr/>
          </p:nvCxnSpPr>
          <p:spPr bwMode="gray">
            <a:xfrm>
              <a:off x="1380986" y="4477484"/>
              <a:ext cx="641888" cy="8176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endCxn id="7" idx="2"/>
            </p:cNvCxnSpPr>
            <p:nvPr/>
          </p:nvCxnSpPr>
          <p:spPr bwMode="gray">
            <a:xfrm flipV="1">
              <a:off x="2562874" y="4477484"/>
              <a:ext cx="641888" cy="8176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bwMode="gray">
            <a:xfrm>
              <a:off x="1135124" y="3794419"/>
              <a:ext cx="491724" cy="307777"/>
            </a:xfrm>
            <a:prstGeom prst="rect">
              <a:avLst/>
            </a:prstGeom>
          </p:spPr>
          <p:txBody>
            <a:bodyPr wrap="square">
              <a:noAutofit/>
            </a:bodyPr>
            <a:lstStyle/>
            <a:p>
              <a:pPr algn="ctr" fontAlgn="ctr"/>
              <a:r>
                <a:rPr sz="1400">
                  <a:solidFill>
                    <a:prstClr val="black"/>
                  </a:solidFill>
                </a:rPr>
                <a:t>S</a:t>
              </a:r>
            </a:p>
          </p:txBody>
        </p:sp>
        <p:sp>
          <p:nvSpPr>
            <p:cNvPr id="23" name="矩形 22"/>
            <p:cNvSpPr/>
            <p:nvPr/>
          </p:nvSpPr>
          <p:spPr bwMode="gray">
            <a:xfrm>
              <a:off x="1804612" y="3982063"/>
              <a:ext cx="976525" cy="307777"/>
            </a:xfrm>
            <a:prstGeom prst="rect">
              <a:avLst/>
            </a:prstGeom>
          </p:spPr>
          <p:txBody>
            <a:bodyPr wrap="square">
              <a:noAutofit/>
            </a:bodyPr>
            <a:lstStyle/>
            <a:p>
              <a:pPr algn="ctr" fontAlgn="ctr"/>
              <a:r>
                <a:rPr sz="1400" dirty="0">
                  <a:solidFill>
                    <a:prstClr val="black"/>
                  </a:solidFill>
                </a:rPr>
                <a:t>Cost = 10</a:t>
              </a:r>
            </a:p>
          </p:txBody>
        </p:sp>
        <p:sp>
          <p:nvSpPr>
            <p:cNvPr id="24" name="矩形 23"/>
            <p:cNvSpPr/>
            <p:nvPr/>
          </p:nvSpPr>
          <p:spPr bwMode="gray">
            <a:xfrm>
              <a:off x="3726637" y="3982063"/>
              <a:ext cx="887750" cy="307777"/>
            </a:xfrm>
            <a:prstGeom prst="rect">
              <a:avLst/>
            </a:prstGeom>
          </p:spPr>
          <p:txBody>
            <a:bodyPr wrap="square">
              <a:noAutofit/>
            </a:bodyPr>
            <a:lstStyle/>
            <a:p>
              <a:pPr algn="ctr" fontAlgn="ctr"/>
              <a:r>
                <a:rPr sz="1400">
                  <a:solidFill>
                    <a:prstClr val="black"/>
                  </a:solidFill>
                </a:rPr>
                <a:t>Cost = 5</a:t>
              </a:r>
            </a:p>
          </p:txBody>
        </p:sp>
        <p:sp>
          <p:nvSpPr>
            <p:cNvPr id="25" name="矩形 24"/>
            <p:cNvSpPr/>
            <p:nvPr/>
          </p:nvSpPr>
          <p:spPr bwMode="gray">
            <a:xfrm rot="3232528">
              <a:off x="1066938" y="4732441"/>
              <a:ext cx="976525" cy="307777"/>
            </a:xfrm>
            <a:prstGeom prst="rect">
              <a:avLst/>
            </a:prstGeom>
          </p:spPr>
          <p:txBody>
            <a:bodyPr wrap="square">
              <a:noAutofit/>
            </a:bodyPr>
            <a:lstStyle/>
            <a:p>
              <a:pPr algn="ctr" fontAlgn="ctr"/>
              <a:r>
                <a:rPr sz="1400" dirty="0">
                  <a:solidFill>
                    <a:prstClr val="black"/>
                  </a:solidFill>
                </a:rPr>
                <a:t>Cost = 10</a:t>
              </a:r>
            </a:p>
          </p:txBody>
        </p:sp>
        <p:sp>
          <p:nvSpPr>
            <p:cNvPr id="26" name="矩形 25"/>
            <p:cNvSpPr/>
            <p:nvPr/>
          </p:nvSpPr>
          <p:spPr bwMode="gray">
            <a:xfrm rot="18509869">
              <a:off x="2620288" y="4732441"/>
              <a:ext cx="887750" cy="307777"/>
            </a:xfrm>
            <a:prstGeom prst="rect">
              <a:avLst/>
            </a:prstGeom>
          </p:spPr>
          <p:txBody>
            <a:bodyPr wrap="square">
              <a:noAutofit/>
            </a:bodyPr>
            <a:lstStyle/>
            <a:p>
              <a:pPr algn="ctr" fontAlgn="ctr"/>
              <a:r>
                <a:rPr sz="1400">
                  <a:solidFill>
                    <a:prstClr val="black"/>
                  </a:solidFill>
                </a:rPr>
                <a:t>Cost = 5</a:t>
              </a:r>
            </a:p>
          </p:txBody>
        </p:sp>
        <p:sp>
          <p:nvSpPr>
            <p:cNvPr id="27" name="矩形 26"/>
            <p:cNvSpPr/>
            <p:nvPr/>
          </p:nvSpPr>
          <p:spPr bwMode="gray">
            <a:xfrm>
              <a:off x="2047012" y="5482819"/>
              <a:ext cx="491724" cy="307777"/>
            </a:xfrm>
            <a:prstGeom prst="rect">
              <a:avLst/>
            </a:prstGeom>
          </p:spPr>
          <p:txBody>
            <a:bodyPr wrap="square">
              <a:noAutofit/>
            </a:bodyPr>
            <a:lstStyle/>
            <a:p>
              <a:pPr algn="ctr" fontAlgn="ctr"/>
              <a:r>
                <a:rPr sz="1400">
                  <a:solidFill>
                    <a:prstClr val="black"/>
                  </a:solidFill>
                </a:rPr>
                <a:t>N</a:t>
              </a:r>
            </a:p>
          </p:txBody>
        </p:sp>
        <p:sp>
          <p:nvSpPr>
            <p:cNvPr id="28" name="矩形 27"/>
            <p:cNvSpPr/>
            <p:nvPr/>
          </p:nvSpPr>
          <p:spPr bwMode="gray">
            <a:xfrm>
              <a:off x="2959804" y="3794419"/>
              <a:ext cx="491724" cy="307777"/>
            </a:xfrm>
            <a:prstGeom prst="rect">
              <a:avLst/>
            </a:prstGeom>
          </p:spPr>
          <p:txBody>
            <a:bodyPr wrap="square">
              <a:noAutofit/>
            </a:bodyPr>
            <a:lstStyle/>
            <a:p>
              <a:pPr algn="ctr" fontAlgn="ctr"/>
              <a:r>
                <a:rPr sz="1400">
                  <a:solidFill>
                    <a:prstClr val="black"/>
                  </a:solidFill>
                </a:rPr>
                <a:t>R1</a:t>
              </a:r>
            </a:p>
          </p:txBody>
        </p:sp>
        <p:sp>
          <p:nvSpPr>
            <p:cNvPr id="29" name="矩形 28"/>
            <p:cNvSpPr/>
            <p:nvPr/>
          </p:nvSpPr>
          <p:spPr bwMode="gray">
            <a:xfrm>
              <a:off x="4784484" y="3794419"/>
              <a:ext cx="491724" cy="307777"/>
            </a:xfrm>
            <a:prstGeom prst="rect">
              <a:avLst/>
            </a:prstGeom>
          </p:spPr>
          <p:txBody>
            <a:bodyPr wrap="square">
              <a:noAutofit/>
            </a:bodyPr>
            <a:lstStyle/>
            <a:p>
              <a:pPr algn="ctr" fontAlgn="ctr"/>
              <a:r>
                <a:rPr sz="1400">
                  <a:solidFill>
                    <a:prstClr val="black"/>
                  </a:solidFill>
                </a:rPr>
                <a:t>D</a:t>
              </a:r>
              <a:endParaRPr lang="en-US" altLang="zh-CN" sz="1400" dirty="0" smtClean="0">
                <a:solidFill>
                  <a:prstClr val="black"/>
                </a:solidFill>
                <a:cs typeface="Courier New" panose="02070309020205020404" pitchFamily="49" charset="0"/>
                <a:sym typeface="Huawei Sans" panose="020C0503030203020204" pitchFamily="34" charset="0"/>
              </a:endParaRPr>
            </a:p>
          </p:txBody>
        </p:sp>
        <p:cxnSp>
          <p:nvCxnSpPr>
            <p:cNvPr id="30" name="直接连接符 29"/>
            <p:cNvCxnSpPr>
              <a:stCxn id="9" idx="3"/>
            </p:cNvCxnSpPr>
            <p:nvPr/>
          </p:nvCxnSpPr>
          <p:spPr bwMode="gray">
            <a:xfrm>
              <a:off x="5298538" y="4256084"/>
              <a:ext cx="4926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bwMode="gray">
            <a:xfrm>
              <a:off x="2187546" y="4219561"/>
              <a:ext cx="144000" cy="143999"/>
              <a:chOff x="6985472" y="2973441"/>
              <a:chExt cx="144000" cy="143999"/>
            </a:xfrm>
          </p:grpSpPr>
          <p:cxnSp>
            <p:nvCxnSpPr>
              <p:cNvPr id="33" name="直接连接符 32"/>
              <p:cNvCxnSpPr/>
              <p:nvPr/>
            </p:nvCxnSpPr>
            <p:spPr bwMode="gray">
              <a:xfrm flipV="1">
                <a:off x="6985472" y="2973441"/>
                <a:ext cx="144000" cy="143999"/>
              </a:xfrm>
              <a:prstGeom prst="line">
                <a:avLst/>
              </a:prstGeom>
              <a:solidFill>
                <a:srgbClr val="EC7061"/>
              </a:solidFill>
              <a:ln w="38100" cap="rnd">
                <a:solidFill>
                  <a:srgbClr val="C7000B"/>
                </a:solidFill>
                <a:round/>
              </a:ln>
              <a:effectLst/>
            </p:spPr>
            <p:style>
              <a:lnRef idx="2">
                <a:schemeClr val="accent1"/>
              </a:lnRef>
              <a:fillRef idx="0">
                <a:schemeClr val="accent1"/>
              </a:fillRef>
              <a:effectRef idx="1">
                <a:schemeClr val="accent1"/>
              </a:effectRef>
              <a:fontRef idx="minor">
                <a:schemeClr val="tx1"/>
              </a:fontRef>
            </p:style>
          </p:cxnSp>
          <p:cxnSp>
            <p:nvCxnSpPr>
              <p:cNvPr id="34" name="直接连接符 33"/>
              <p:cNvCxnSpPr/>
              <p:nvPr/>
            </p:nvCxnSpPr>
            <p:spPr bwMode="gray">
              <a:xfrm>
                <a:off x="6985472" y="2973441"/>
                <a:ext cx="144000" cy="143999"/>
              </a:xfrm>
              <a:prstGeom prst="line">
                <a:avLst/>
              </a:prstGeom>
              <a:solidFill>
                <a:srgbClr val="EC7061"/>
              </a:solidFill>
              <a:ln w="38100" cap="rnd">
                <a:solidFill>
                  <a:srgbClr val="C7000B"/>
                </a:solidFill>
                <a:round/>
              </a:ln>
              <a:effectLst/>
            </p:spPr>
            <p:style>
              <a:lnRef idx="2">
                <a:schemeClr val="accent1"/>
              </a:lnRef>
              <a:fillRef idx="0">
                <a:schemeClr val="accent1"/>
              </a:fillRef>
              <a:effectRef idx="1">
                <a:schemeClr val="accent1"/>
              </a:effectRef>
              <a:fontRef idx="minor">
                <a:schemeClr val="tx1"/>
              </a:fontRef>
            </p:style>
          </p:cxnSp>
        </p:grpSp>
      </p:grpSp>
      <p:sp>
        <p:nvSpPr>
          <p:cNvPr id="37" name="圆角矩形 75"/>
          <p:cNvSpPr/>
          <p:nvPr/>
        </p:nvSpPr>
        <p:spPr bwMode="gray">
          <a:xfrm>
            <a:off x="6222732" y="1694091"/>
            <a:ext cx="5483531" cy="39402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dirty="0">
                <a:solidFill>
                  <a:srgbClr val="30B5C5"/>
                </a:solidFill>
                <a:latin typeface="Huawei Sans" panose="020C0503030203020204" pitchFamily="34" charset="0"/>
                <a:ea typeface="方正兰亭黑简体" panose="02000000000000000000" pitchFamily="2" charset="-122"/>
              </a:rPr>
              <a:t>Node-and-link protection</a:t>
            </a:r>
            <a:endParaRPr lang="zh-CN" altLang="en-US"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圆角矩形 75"/>
          <p:cNvSpPr/>
          <p:nvPr/>
        </p:nvSpPr>
        <p:spPr bwMode="gray">
          <a:xfrm>
            <a:off x="6222732" y="2125596"/>
            <a:ext cx="5483531" cy="405340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lnSpc>
                <a:spcPct val="125000"/>
              </a:lnSpc>
              <a:spcAft>
                <a:spcPts val="600"/>
              </a:spcAft>
            </a:pPr>
            <a:r>
              <a:rPr sz="1200" dirty="0">
                <a:solidFill>
                  <a:schemeClr val="tx1"/>
                </a:solidFill>
              </a:rPr>
              <a:t>Link protection inequality:</a:t>
            </a:r>
            <a:endParaRPr lang="en-US" altLang="zh-CN" sz="1200" dirty="0" smtClean="0">
              <a:solidFill>
                <a:schemeClr val="tx1"/>
              </a:solidFill>
              <a:sym typeface="Huawei Sans" panose="020C0503030203020204" pitchFamily="34" charset="0"/>
            </a:endParaRPr>
          </a:p>
          <a:p>
            <a:pPr fontAlgn="ctr">
              <a:lnSpc>
                <a:spcPct val="125000"/>
              </a:lnSpc>
              <a:spcAft>
                <a:spcPts val="600"/>
              </a:spcAft>
            </a:pPr>
            <a:r>
              <a:rPr sz="1200" b="1" dirty="0" err="1">
                <a:solidFill>
                  <a:schemeClr val="tx1"/>
                </a:solidFill>
              </a:rPr>
              <a:t>Distance_opt</a:t>
            </a:r>
            <a:r>
              <a:rPr sz="1200" b="1" dirty="0">
                <a:solidFill>
                  <a:schemeClr val="tx1"/>
                </a:solidFill>
              </a:rPr>
              <a:t> (N, D) &lt; </a:t>
            </a:r>
            <a:r>
              <a:rPr sz="1200" b="1" dirty="0" err="1">
                <a:solidFill>
                  <a:schemeClr val="tx1"/>
                </a:solidFill>
              </a:rPr>
              <a:t>Distance_opt</a:t>
            </a:r>
            <a:r>
              <a:rPr sz="1200" b="1" dirty="0">
                <a:solidFill>
                  <a:schemeClr val="tx1"/>
                </a:solidFill>
              </a:rPr>
              <a:t> (N, S) + </a:t>
            </a:r>
            <a:r>
              <a:rPr sz="1200" b="1" dirty="0" err="1">
                <a:solidFill>
                  <a:schemeClr val="tx1"/>
                </a:solidFill>
              </a:rPr>
              <a:t>Distance_opt</a:t>
            </a:r>
            <a:r>
              <a:rPr sz="1200" b="1" dirty="0">
                <a:solidFill>
                  <a:schemeClr val="tx1"/>
                </a:solidFill>
              </a:rPr>
              <a:t> (S, D)</a:t>
            </a:r>
          </a:p>
          <a:p>
            <a:pPr fontAlgn="ctr">
              <a:lnSpc>
                <a:spcPct val="125000"/>
              </a:lnSpc>
              <a:spcAft>
                <a:spcPts val="600"/>
              </a:spcAft>
            </a:pPr>
            <a:r>
              <a:rPr sz="1200" dirty="0">
                <a:solidFill>
                  <a:schemeClr val="tx1"/>
                </a:solidFill>
              </a:rPr>
              <a:t>Node protection inequality:</a:t>
            </a:r>
            <a:endParaRPr lang="zh-CN" altLang="en-US" sz="1200" dirty="0">
              <a:solidFill>
                <a:schemeClr val="tx1"/>
              </a:solidFill>
              <a:sym typeface="Huawei Sans" panose="020C0503030203020204" pitchFamily="34" charset="0"/>
            </a:endParaRPr>
          </a:p>
          <a:p>
            <a:pPr fontAlgn="ctr">
              <a:lnSpc>
                <a:spcPct val="125000"/>
              </a:lnSpc>
              <a:spcAft>
                <a:spcPts val="600"/>
              </a:spcAft>
            </a:pPr>
            <a:r>
              <a:rPr sz="1200" b="1" dirty="0" err="1">
                <a:solidFill>
                  <a:schemeClr val="tx1"/>
                </a:solidFill>
              </a:rPr>
              <a:t>Distance_opt</a:t>
            </a:r>
            <a:r>
              <a:rPr sz="1200" b="1" dirty="0">
                <a:solidFill>
                  <a:schemeClr val="tx1"/>
                </a:solidFill>
              </a:rPr>
              <a:t> (N, D) &lt; </a:t>
            </a:r>
            <a:r>
              <a:rPr sz="1200" b="1" dirty="0" err="1">
                <a:solidFill>
                  <a:schemeClr val="tx1"/>
                </a:solidFill>
              </a:rPr>
              <a:t>Distance_opt</a:t>
            </a:r>
            <a:r>
              <a:rPr sz="1200" b="1" dirty="0">
                <a:solidFill>
                  <a:schemeClr val="tx1"/>
                </a:solidFill>
              </a:rPr>
              <a:t> (N, E) + </a:t>
            </a:r>
            <a:r>
              <a:rPr sz="1200" b="1" dirty="0" err="1">
                <a:solidFill>
                  <a:schemeClr val="tx1"/>
                </a:solidFill>
              </a:rPr>
              <a:t>Distance_opt</a:t>
            </a:r>
            <a:r>
              <a:rPr sz="1200" b="1" dirty="0">
                <a:solidFill>
                  <a:schemeClr val="tx1"/>
                </a:solidFill>
              </a:rPr>
              <a:t> (E, D)</a:t>
            </a:r>
          </a:p>
          <a:p>
            <a:pPr fontAlgn="ctr">
              <a:lnSpc>
                <a:spcPct val="125000"/>
              </a:lnSpc>
              <a:spcAft>
                <a:spcPts val="600"/>
              </a:spcAft>
            </a:pPr>
            <a:r>
              <a:rPr sz="1200" dirty="0">
                <a:solidFill>
                  <a:schemeClr val="tx1"/>
                </a:solidFill>
              </a:rPr>
              <a:t>This ensures that the traffic from node N to node D does not pass through nodes S and E. That is, this ensures that no loop occurs.</a:t>
            </a:r>
            <a:endParaRPr lang="en-US" altLang="zh-CN" sz="1200" dirty="0">
              <a:solidFill>
                <a:schemeClr val="tx1"/>
              </a:solidFill>
              <a:sym typeface="Huawei Sans" panose="020C0503030203020204" pitchFamily="34" charset="0"/>
            </a:endParaRPr>
          </a:p>
        </p:txBody>
      </p:sp>
      <p:grpSp>
        <p:nvGrpSpPr>
          <p:cNvPr id="61" name="组合 60"/>
          <p:cNvGrpSpPr/>
          <p:nvPr/>
        </p:nvGrpSpPr>
        <p:grpSpPr bwMode="gray">
          <a:xfrm>
            <a:off x="6563745" y="3869212"/>
            <a:ext cx="4680214" cy="1979299"/>
            <a:chOff x="6718132" y="4385573"/>
            <a:chExt cx="4680214" cy="1979299"/>
          </a:xfrm>
        </p:grpSpPr>
        <p:pic>
          <p:nvPicPr>
            <p:cNvPr id="40" name="图片 3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718132" y="4625838"/>
              <a:ext cx="540000" cy="442800"/>
            </a:xfrm>
            <a:prstGeom prst="rect">
              <a:avLst/>
            </a:prstGeom>
          </p:spPr>
        </p:pic>
        <p:pic>
          <p:nvPicPr>
            <p:cNvPr id="41" name="图片 4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536239" y="4625838"/>
              <a:ext cx="540000" cy="442800"/>
            </a:xfrm>
            <a:prstGeom prst="rect">
              <a:avLst/>
            </a:prstGeom>
          </p:spPr>
        </p:pic>
        <p:pic>
          <p:nvPicPr>
            <p:cNvPr id="43" name="图片 4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365684" y="4625838"/>
              <a:ext cx="540000" cy="442800"/>
            </a:xfrm>
            <a:prstGeom prst="rect">
              <a:avLst/>
            </a:prstGeom>
          </p:spPr>
        </p:pic>
        <p:cxnSp>
          <p:nvCxnSpPr>
            <p:cNvPr id="44" name="直接连接符 43"/>
            <p:cNvCxnSpPr>
              <a:stCxn id="40" idx="3"/>
              <a:endCxn id="41" idx="1"/>
            </p:cNvCxnSpPr>
            <p:nvPr/>
          </p:nvCxnSpPr>
          <p:spPr bwMode="gray">
            <a:xfrm>
              <a:off x="7258132" y="4847238"/>
              <a:ext cx="127810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41" idx="3"/>
              <a:endCxn id="43" idx="1"/>
            </p:cNvCxnSpPr>
            <p:nvPr/>
          </p:nvCxnSpPr>
          <p:spPr bwMode="gray">
            <a:xfrm>
              <a:off x="9076239" y="4847238"/>
              <a:ext cx="128944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40" idx="2"/>
            </p:cNvCxnSpPr>
            <p:nvPr/>
          </p:nvCxnSpPr>
          <p:spPr bwMode="gray">
            <a:xfrm>
              <a:off x="6988132" y="5068638"/>
              <a:ext cx="1548107" cy="8176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endCxn id="43" idx="2"/>
            </p:cNvCxnSpPr>
            <p:nvPr/>
          </p:nvCxnSpPr>
          <p:spPr bwMode="gray">
            <a:xfrm flipV="1">
              <a:off x="9076239" y="5068638"/>
              <a:ext cx="1559445" cy="8176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矩形 47"/>
            <p:cNvSpPr/>
            <p:nvPr/>
          </p:nvSpPr>
          <p:spPr bwMode="gray">
            <a:xfrm>
              <a:off x="6742270" y="4385573"/>
              <a:ext cx="491724" cy="307777"/>
            </a:xfrm>
            <a:prstGeom prst="rect">
              <a:avLst/>
            </a:prstGeom>
          </p:spPr>
          <p:txBody>
            <a:bodyPr wrap="square">
              <a:noAutofit/>
            </a:bodyPr>
            <a:lstStyle/>
            <a:p>
              <a:pPr algn="ctr" fontAlgn="ctr"/>
              <a:r>
                <a:rPr sz="1400">
                  <a:solidFill>
                    <a:prstClr val="black"/>
                  </a:solidFill>
                </a:rPr>
                <a:t>S</a:t>
              </a:r>
            </a:p>
          </p:txBody>
        </p:sp>
        <p:sp>
          <p:nvSpPr>
            <p:cNvPr id="49" name="矩形 48"/>
            <p:cNvSpPr/>
            <p:nvPr/>
          </p:nvSpPr>
          <p:spPr bwMode="gray">
            <a:xfrm>
              <a:off x="7411758" y="4573217"/>
              <a:ext cx="976525" cy="307777"/>
            </a:xfrm>
            <a:prstGeom prst="rect">
              <a:avLst/>
            </a:prstGeom>
          </p:spPr>
          <p:txBody>
            <a:bodyPr wrap="square">
              <a:noAutofit/>
            </a:bodyPr>
            <a:lstStyle/>
            <a:p>
              <a:pPr algn="ctr" fontAlgn="ctr"/>
              <a:r>
                <a:rPr sz="1400" dirty="0">
                  <a:solidFill>
                    <a:prstClr val="black"/>
                  </a:solidFill>
                </a:rPr>
                <a:t>Cost = 10</a:t>
              </a:r>
            </a:p>
          </p:txBody>
        </p:sp>
        <p:sp>
          <p:nvSpPr>
            <p:cNvPr id="50" name="矩形 49"/>
            <p:cNvSpPr/>
            <p:nvPr/>
          </p:nvSpPr>
          <p:spPr bwMode="gray">
            <a:xfrm>
              <a:off x="9333783" y="4573217"/>
              <a:ext cx="887750" cy="307777"/>
            </a:xfrm>
            <a:prstGeom prst="rect">
              <a:avLst/>
            </a:prstGeom>
          </p:spPr>
          <p:txBody>
            <a:bodyPr wrap="square">
              <a:noAutofit/>
            </a:bodyPr>
            <a:lstStyle/>
            <a:p>
              <a:pPr algn="ctr" fontAlgn="ctr"/>
              <a:r>
                <a:rPr sz="1400">
                  <a:solidFill>
                    <a:prstClr val="black"/>
                  </a:solidFill>
                </a:rPr>
                <a:t>Cost = 5</a:t>
              </a:r>
            </a:p>
          </p:txBody>
        </p:sp>
        <p:sp>
          <p:nvSpPr>
            <p:cNvPr id="51" name="矩形 50"/>
            <p:cNvSpPr/>
            <p:nvPr/>
          </p:nvSpPr>
          <p:spPr bwMode="gray">
            <a:xfrm rot="1633914">
              <a:off x="7197674" y="5429981"/>
              <a:ext cx="976525" cy="307777"/>
            </a:xfrm>
            <a:prstGeom prst="rect">
              <a:avLst/>
            </a:prstGeom>
          </p:spPr>
          <p:txBody>
            <a:bodyPr wrap="square">
              <a:noAutofit/>
            </a:bodyPr>
            <a:lstStyle/>
            <a:p>
              <a:pPr algn="ctr" fontAlgn="ctr"/>
              <a:r>
                <a:rPr sz="1400">
                  <a:solidFill>
                    <a:prstClr val="black"/>
                  </a:solidFill>
                </a:rPr>
                <a:t>Cost = 10</a:t>
              </a:r>
            </a:p>
          </p:txBody>
        </p:sp>
        <p:sp>
          <p:nvSpPr>
            <p:cNvPr id="52" name="矩形 51"/>
            <p:cNvSpPr/>
            <p:nvPr/>
          </p:nvSpPr>
          <p:spPr bwMode="gray">
            <a:xfrm rot="20012721">
              <a:off x="9442279" y="5462118"/>
              <a:ext cx="887750" cy="307777"/>
            </a:xfrm>
            <a:prstGeom prst="rect">
              <a:avLst/>
            </a:prstGeom>
          </p:spPr>
          <p:txBody>
            <a:bodyPr wrap="square">
              <a:noAutofit/>
            </a:bodyPr>
            <a:lstStyle/>
            <a:p>
              <a:pPr algn="ctr" fontAlgn="ctr"/>
              <a:r>
                <a:rPr sz="1400" dirty="0">
                  <a:solidFill>
                    <a:prstClr val="black"/>
                  </a:solidFill>
                </a:rPr>
                <a:t>Cost = 5</a:t>
              </a:r>
            </a:p>
          </p:txBody>
        </p:sp>
        <p:sp>
          <p:nvSpPr>
            <p:cNvPr id="53" name="矩形 52"/>
            <p:cNvSpPr/>
            <p:nvPr/>
          </p:nvSpPr>
          <p:spPr bwMode="gray">
            <a:xfrm>
              <a:off x="8560377" y="6057095"/>
              <a:ext cx="491724" cy="307777"/>
            </a:xfrm>
            <a:prstGeom prst="rect">
              <a:avLst/>
            </a:prstGeom>
          </p:spPr>
          <p:txBody>
            <a:bodyPr wrap="square">
              <a:noAutofit/>
            </a:bodyPr>
            <a:lstStyle/>
            <a:p>
              <a:pPr algn="ctr" fontAlgn="ctr"/>
              <a:r>
                <a:rPr sz="1400">
                  <a:solidFill>
                    <a:prstClr val="black"/>
                  </a:solidFill>
                </a:rPr>
                <a:t>N</a:t>
              </a:r>
            </a:p>
          </p:txBody>
        </p:sp>
        <p:sp>
          <p:nvSpPr>
            <p:cNvPr id="54" name="矩形 53"/>
            <p:cNvSpPr/>
            <p:nvPr/>
          </p:nvSpPr>
          <p:spPr bwMode="gray">
            <a:xfrm>
              <a:off x="8560377" y="4385573"/>
              <a:ext cx="491724" cy="307777"/>
            </a:xfrm>
            <a:prstGeom prst="rect">
              <a:avLst/>
            </a:prstGeom>
          </p:spPr>
          <p:txBody>
            <a:bodyPr wrap="square">
              <a:noAutofit/>
            </a:bodyPr>
            <a:lstStyle/>
            <a:p>
              <a:pPr algn="ctr" fontAlgn="ctr"/>
              <a:r>
                <a:rPr sz="1400">
                  <a:solidFill>
                    <a:prstClr val="black"/>
                  </a:solidFill>
                </a:rPr>
                <a:t>E</a:t>
              </a:r>
            </a:p>
          </p:txBody>
        </p:sp>
        <p:sp>
          <p:nvSpPr>
            <p:cNvPr id="55" name="矩形 54"/>
            <p:cNvSpPr/>
            <p:nvPr/>
          </p:nvSpPr>
          <p:spPr bwMode="gray">
            <a:xfrm>
              <a:off x="10391630" y="4385573"/>
              <a:ext cx="491724" cy="307777"/>
            </a:xfrm>
            <a:prstGeom prst="rect">
              <a:avLst/>
            </a:prstGeom>
          </p:spPr>
          <p:txBody>
            <a:bodyPr wrap="square">
              <a:noAutofit/>
            </a:bodyPr>
            <a:lstStyle/>
            <a:p>
              <a:pPr algn="ctr" fontAlgn="ctr"/>
              <a:r>
                <a:rPr sz="1400">
                  <a:solidFill>
                    <a:prstClr val="black"/>
                  </a:solidFill>
                </a:rPr>
                <a:t>D</a:t>
              </a:r>
              <a:endParaRPr lang="en-US" altLang="zh-CN" sz="1400" dirty="0" smtClean="0">
                <a:solidFill>
                  <a:prstClr val="black"/>
                </a:solidFill>
                <a:cs typeface="Courier New" panose="02070309020205020404" pitchFamily="49" charset="0"/>
                <a:sym typeface="Huawei Sans" panose="020C0503030203020204" pitchFamily="34" charset="0"/>
              </a:endParaRPr>
            </a:p>
          </p:txBody>
        </p:sp>
        <p:cxnSp>
          <p:nvCxnSpPr>
            <p:cNvPr id="56" name="直接连接符 55"/>
            <p:cNvCxnSpPr>
              <a:stCxn id="43" idx="3"/>
            </p:cNvCxnSpPr>
            <p:nvPr/>
          </p:nvCxnSpPr>
          <p:spPr bwMode="gray">
            <a:xfrm>
              <a:off x="10905684" y="4847238"/>
              <a:ext cx="4926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bwMode="gray">
            <a:xfrm>
              <a:off x="8734239" y="4789279"/>
              <a:ext cx="144000" cy="143999"/>
              <a:chOff x="6985472" y="2964732"/>
              <a:chExt cx="144000" cy="143999"/>
            </a:xfrm>
          </p:grpSpPr>
          <p:cxnSp>
            <p:nvCxnSpPr>
              <p:cNvPr id="58" name="直接连接符 57"/>
              <p:cNvCxnSpPr/>
              <p:nvPr/>
            </p:nvCxnSpPr>
            <p:spPr bwMode="gray">
              <a:xfrm flipV="1">
                <a:off x="6985472" y="2964732"/>
                <a:ext cx="144000" cy="143999"/>
              </a:xfrm>
              <a:prstGeom prst="line">
                <a:avLst/>
              </a:prstGeom>
              <a:solidFill>
                <a:srgbClr val="EC7061"/>
              </a:solidFill>
              <a:ln w="38100" cap="rnd">
                <a:solidFill>
                  <a:srgbClr val="C7000B"/>
                </a:solidFill>
                <a:round/>
              </a:ln>
              <a:effectLst/>
            </p:spPr>
            <p:style>
              <a:lnRef idx="2">
                <a:schemeClr val="accent1"/>
              </a:lnRef>
              <a:fillRef idx="0">
                <a:schemeClr val="accent1"/>
              </a:fillRef>
              <a:effectRef idx="1">
                <a:schemeClr val="accent1"/>
              </a:effectRef>
              <a:fontRef idx="minor">
                <a:schemeClr val="tx1"/>
              </a:fontRef>
            </p:style>
          </p:cxnSp>
          <p:cxnSp>
            <p:nvCxnSpPr>
              <p:cNvPr id="59" name="直接连接符 58"/>
              <p:cNvCxnSpPr/>
              <p:nvPr/>
            </p:nvCxnSpPr>
            <p:spPr bwMode="gray">
              <a:xfrm>
                <a:off x="6985472" y="2964732"/>
                <a:ext cx="144000" cy="143999"/>
              </a:xfrm>
              <a:prstGeom prst="line">
                <a:avLst/>
              </a:prstGeom>
              <a:solidFill>
                <a:srgbClr val="EC7061"/>
              </a:solidFill>
              <a:ln w="38100" cap="rnd">
                <a:solidFill>
                  <a:srgbClr val="C7000B"/>
                </a:solidFill>
                <a:round/>
              </a:ln>
              <a:effectLst/>
            </p:spPr>
            <p:style>
              <a:lnRef idx="2">
                <a:schemeClr val="accent1"/>
              </a:lnRef>
              <a:fillRef idx="0">
                <a:schemeClr val="accent1"/>
              </a:fillRef>
              <a:effectRef idx="1">
                <a:schemeClr val="accent1"/>
              </a:effectRef>
              <a:fontRef idx="minor">
                <a:schemeClr val="tx1"/>
              </a:fontRef>
            </p:style>
          </p:cxnSp>
        </p:grpSp>
      </p:grpSp>
      <p:sp>
        <p:nvSpPr>
          <p:cNvPr id="62" name="圆角矩形 75"/>
          <p:cNvSpPr/>
          <p:nvPr/>
        </p:nvSpPr>
        <p:spPr bwMode="gray">
          <a:xfrm>
            <a:off x="4257900" y="4181510"/>
            <a:ext cx="1832873" cy="754507"/>
          </a:xfrm>
          <a:prstGeom prst="roundRect">
            <a:avLst>
              <a:gd name="adj" fmla="val 87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r>
              <a:rPr sz="1200" dirty="0">
                <a:solidFill>
                  <a:prstClr val="black"/>
                </a:solidFill>
              </a:rPr>
              <a:t>S: source node</a:t>
            </a:r>
            <a:endParaRPr lang="en-US" altLang="zh-CN" sz="1200" dirty="0" smtClean="0">
              <a:solidFill>
                <a:prstClr val="black"/>
              </a:solidFill>
              <a:sym typeface="Huawei Sans" panose="020C0503030203020204" pitchFamily="34" charset="0"/>
            </a:endParaRPr>
          </a:p>
          <a:p>
            <a:pPr fontAlgn="ctr"/>
            <a:r>
              <a:rPr sz="1200" dirty="0">
                <a:solidFill>
                  <a:prstClr val="black"/>
                </a:solidFill>
              </a:rPr>
              <a:t>D: destination node</a:t>
            </a:r>
            <a:endParaRPr lang="en-US" altLang="zh-CN" sz="1200" dirty="0" smtClean="0">
              <a:solidFill>
                <a:prstClr val="black"/>
              </a:solidFill>
              <a:sym typeface="Huawei Sans" panose="020C0503030203020204" pitchFamily="34" charset="0"/>
            </a:endParaRPr>
          </a:p>
          <a:p>
            <a:pPr fontAlgn="ctr"/>
            <a:r>
              <a:rPr sz="1200" dirty="0">
                <a:solidFill>
                  <a:prstClr val="black"/>
                </a:solidFill>
              </a:rPr>
              <a:t>N: node along the backup link</a:t>
            </a:r>
            <a:endParaRPr lang="en-US" altLang="zh-CN" sz="1200" dirty="0">
              <a:solidFill>
                <a:prstClr val="black"/>
              </a:solidFill>
              <a:sym typeface="Huawei Sans" panose="020C0503030203020204" pitchFamily="34" charset="0"/>
            </a:endParaRPr>
          </a:p>
        </p:txBody>
      </p:sp>
      <p:sp>
        <p:nvSpPr>
          <p:cNvPr id="10" name="矩形 9"/>
          <p:cNvSpPr/>
          <p:nvPr/>
        </p:nvSpPr>
        <p:spPr bwMode="gray">
          <a:xfrm>
            <a:off x="9466216" y="1033502"/>
            <a:ext cx="2213567" cy="636507"/>
          </a:xfrm>
          <a:prstGeom prst="rect">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prstClr val="white"/>
              </a:solidFill>
            </a:endParaRPr>
          </a:p>
        </p:txBody>
      </p:sp>
      <p:sp>
        <p:nvSpPr>
          <p:cNvPr id="60" name="矩形 59"/>
          <p:cNvSpPr/>
          <p:nvPr/>
        </p:nvSpPr>
        <p:spPr bwMode="gray">
          <a:xfrm>
            <a:off x="9466215" y="1025478"/>
            <a:ext cx="2213568" cy="633096"/>
          </a:xfrm>
          <a:prstGeom prst="rect">
            <a:avLst/>
          </a:prstGeom>
        </p:spPr>
        <p:txBody>
          <a:bodyPr wrap="square">
            <a:noAutofit/>
          </a:bodyPr>
          <a:lstStyle/>
          <a:p>
            <a:pPr algn="ctr" fontAlgn="ctr"/>
            <a:r>
              <a:rPr sz="1200" dirty="0" err="1">
                <a:solidFill>
                  <a:prstClr val="black"/>
                </a:solidFill>
              </a:rPr>
              <a:t>Distance_opt</a:t>
            </a:r>
            <a:r>
              <a:rPr sz="1200" dirty="0">
                <a:solidFill>
                  <a:prstClr val="black"/>
                </a:solidFill>
              </a:rPr>
              <a:t> (X, Y)</a:t>
            </a:r>
          </a:p>
          <a:p>
            <a:pPr algn="ctr" fontAlgn="ctr"/>
            <a:r>
              <a:rPr sz="1200" dirty="0">
                <a:solidFill>
                  <a:prstClr val="black"/>
                </a:solidFill>
              </a:rPr>
              <a:t>indicates the shortest path from node X to node Y.</a:t>
            </a:r>
            <a:endParaRPr lang="en-US" altLang="zh-CN" sz="1200" dirty="0" smtClean="0">
              <a:solidFill>
                <a:prstClr val="black"/>
              </a:solidFill>
              <a:cs typeface="Courier New" panose="02070309020205020404" pitchFamily="49" charset="0"/>
              <a:sym typeface="Huawei Sans" panose="020C0503030203020204" pitchFamily="34" charset="0"/>
            </a:endParaRPr>
          </a:p>
        </p:txBody>
      </p:sp>
      <p:sp>
        <p:nvSpPr>
          <p:cNvPr id="63" name="圆角矩形 75"/>
          <p:cNvSpPr/>
          <p:nvPr/>
        </p:nvSpPr>
        <p:spPr bwMode="gray">
          <a:xfrm>
            <a:off x="10160870" y="4888022"/>
            <a:ext cx="1585819" cy="990591"/>
          </a:xfrm>
          <a:prstGeom prst="roundRect">
            <a:avLst>
              <a:gd name="adj" fmla="val 87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r>
              <a:rPr sz="1200" dirty="0">
                <a:solidFill>
                  <a:prstClr val="black"/>
                </a:solidFill>
              </a:rPr>
              <a:t>S: source node</a:t>
            </a:r>
            <a:endParaRPr lang="en-US" altLang="zh-CN" sz="1200" dirty="0" smtClean="0">
              <a:solidFill>
                <a:prstClr val="black"/>
              </a:solidFill>
              <a:sym typeface="Huawei Sans" panose="020C0503030203020204" pitchFamily="34" charset="0"/>
            </a:endParaRPr>
          </a:p>
          <a:p>
            <a:pPr fontAlgn="ctr"/>
            <a:r>
              <a:rPr sz="1200" dirty="0">
                <a:solidFill>
                  <a:prstClr val="black"/>
                </a:solidFill>
              </a:rPr>
              <a:t>D: destination node</a:t>
            </a:r>
            <a:endParaRPr lang="en-US" altLang="zh-CN" sz="1200" dirty="0" smtClean="0">
              <a:solidFill>
                <a:prstClr val="black"/>
              </a:solidFill>
              <a:sym typeface="Huawei Sans" panose="020C0503030203020204" pitchFamily="34" charset="0"/>
            </a:endParaRPr>
          </a:p>
          <a:p>
            <a:pPr fontAlgn="ctr"/>
            <a:r>
              <a:rPr sz="1200" dirty="0">
                <a:solidFill>
                  <a:prstClr val="black"/>
                </a:solidFill>
              </a:rPr>
              <a:t>N: node along the backup link</a:t>
            </a:r>
            <a:endParaRPr lang="en-US" altLang="zh-CN" sz="1200" dirty="0">
              <a:solidFill>
                <a:prstClr val="black"/>
              </a:solidFill>
              <a:sym typeface="Huawei Sans" panose="020C0503030203020204" pitchFamily="34" charset="0"/>
            </a:endParaRPr>
          </a:p>
          <a:p>
            <a:pPr fontAlgn="ctr"/>
            <a:r>
              <a:rPr sz="1200" dirty="0">
                <a:solidFill>
                  <a:prstClr val="black"/>
                </a:solidFill>
              </a:rPr>
              <a:t>E: faulty node</a:t>
            </a:r>
            <a:endParaRPr lang="en-US" altLang="zh-CN" sz="1200" dirty="0" smtClean="0">
              <a:solidFill>
                <a:prstClr val="black"/>
              </a:solidFill>
              <a:sym typeface="Huawei Sans" panose="020C0503030203020204" pitchFamily="34" charset="0"/>
            </a:endParaRPr>
          </a:p>
        </p:txBody>
      </p:sp>
      <p:sp>
        <p:nvSpPr>
          <p:cNvPr id="79" name="圆角矩形 75"/>
          <p:cNvSpPr/>
          <p:nvPr/>
        </p:nvSpPr>
        <p:spPr bwMode="gray">
          <a:xfrm>
            <a:off x="731335" y="5184681"/>
            <a:ext cx="5347246" cy="1003032"/>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lnSpc>
                <a:spcPct val="125000"/>
              </a:lnSpc>
              <a:spcAft>
                <a:spcPts val="600"/>
              </a:spcAft>
            </a:pPr>
            <a:r>
              <a:rPr sz="1200" dirty="0">
                <a:solidFill>
                  <a:prstClr val="black"/>
                </a:solidFill>
              </a:rPr>
              <a:t>Traffic flows from node S to node D. The link cost </a:t>
            </a:r>
            <a:r>
              <a:rPr sz="1200" dirty="0">
                <a:solidFill>
                  <a:srgbClr val="C7000B"/>
                </a:solidFill>
              </a:rPr>
              <a:t>satisfies the link protection inequality</a:t>
            </a:r>
            <a:r>
              <a:rPr sz="1200" dirty="0">
                <a:solidFill>
                  <a:prstClr val="black"/>
                </a:solidFill>
              </a:rPr>
              <a:t>. If the primary link fails, node S switches the traffic to the backup link. This ensures that the traffic interruption time is less than 50 </a:t>
            </a:r>
            <a:r>
              <a:rPr sz="1200" dirty="0" err="1">
                <a:solidFill>
                  <a:prstClr val="black"/>
                </a:solidFill>
              </a:rPr>
              <a:t>ms.</a:t>
            </a:r>
            <a:endParaRPr lang="en-US" altLang="zh-CN" sz="1200" dirty="0" smtClean="0">
              <a:solidFill>
                <a:prstClr val="black"/>
              </a:solidFill>
              <a:sym typeface="Huawei Sans" panose="020C0503030203020204" pitchFamily="34" charset="0"/>
            </a:endParaRPr>
          </a:p>
        </p:txBody>
      </p:sp>
      <p:sp>
        <p:nvSpPr>
          <p:cNvPr id="80" name="圆角矩形 75"/>
          <p:cNvSpPr/>
          <p:nvPr/>
        </p:nvSpPr>
        <p:spPr bwMode="gray">
          <a:xfrm>
            <a:off x="6239481" y="5838392"/>
            <a:ext cx="5487601" cy="307932"/>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lnSpc>
                <a:spcPct val="125000"/>
              </a:lnSpc>
              <a:spcAft>
                <a:spcPts val="600"/>
              </a:spcAft>
            </a:pPr>
            <a:r>
              <a:rPr sz="1200" dirty="0">
                <a:solidFill>
                  <a:prstClr val="black"/>
                </a:solidFill>
              </a:rPr>
              <a:t>Node-and-link protection must meet the preceding two inequalities.</a:t>
            </a:r>
            <a:endParaRPr lang="en-US" altLang="zh-CN" sz="1200" dirty="0">
              <a:solidFill>
                <a:prstClr val="black"/>
              </a:solidFill>
              <a:sym typeface="Huawei Sans" panose="020C0503030203020204" pitchFamily="34" charset="0"/>
            </a:endParaRPr>
          </a:p>
        </p:txBody>
      </p:sp>
      <p:pic>
        <p:nvPicPr>
          <p:cNvPr id="71" name="图片 70"/>
          <p:cNvPicPr>
            <a:picLocks/>
          </p:cNvPicPr>
          <p:nvPr/>
        </p:nvPicPr>
        <p:blipFill>
          <a:blip r:embed="rId3" cstate="print">
            <a:duotone>
              <a:srgbClr val="FFD17D">
                <a:shade val="45000"/>
                <a:satMod val="135000"/>
              </a:srgbClr>
              <a:prstClr val="white"/>
            </a:duotone>
            <a:extLst>
              <a:ext uri="{28A0092B-C50C-407E-A947-70E740481C1C}">
                <a14:useLocalDpi xmlns:a14="http://schemas.microsoft.com/office/drawing/2010/main" val="0"/>
              </a:ext>
            </a:extLst>
          </a:blip>
          <a:stretch>
            <a:fillRect/>
          </a:stretch>
        </p:blipFill>
        <p:spPr bwMode="gray">
          <a:xfrm>
            <a:off x="1984920" y="4468630"/>
            <a:ext cx="540000" cy="442800"/>
          </a:xfrm>
          <a:prstGeom prst="rect">
            <a:avLst/>
          </a:prstGeom>
        </p:spPr>
      </p:pic>
      <p:pic>
        <p:nvPicPr>
          <p:cNvPr id="72" name="图片 71"/>
          <p:cNvPicPr>
            <a:picLocks/>
          </p:cNvPicPr>
          <p:nvPr/>
        </p:nvPicPr>
        <p:blipFill>
          <a:blip r:embed="rId3" cstate="print">
            <a:duotone>
              <a:srgbClr val="FFD17D">
                <a:shade val="45000"/>
                <a:satMod val="135000"/>
              </a:srgbClr>
              <a:prstClr val="white"/>
            </a:duotone>
            <a:extLst>
              <a:ext uri="{28A0092B-C50C-407E-A947-70E740481C1C}">
                <a14:useLocalDpi xmlns:a14="http://schemas.microsoft.com/office/drawing/2010/main" val="0"/>
              </a:ext>
            </a:extLst>
          </a:blip>
          <a:stretch>
            <a:fillRect/>
          </a:stretch>
        </p:blipFill>
        <p:spPr bwMode="gray">
          <a:xfrm>
            <a:off x="8381852" y="5148568"/>
            <a:ext cx="540000" cy="442800"/>
          </a:xfrm>
          <a:prstGeom prst="rect">
            <a:avLst/>
          </a:prstGeom>
        </p:spPr>
      </p:pic>
      <p:sp>
        <p:nvSpPr>
          <p:cNvPr id="64" name="五边形 63"/>
          <p:cNvSpPr/>
          <p:nvPr/>
        </p:nvSpPr>
        <p:spPr bwMode="gray">
          <a:xfrm>
            <a:off x="7683923" y="70953"/>
            <a:ext cx="90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燕尾形 64"/>
          <p:cNvSpPr/>
          <p:nvPr/>
        </p:nvSpPr>
        <p:spPr bwMode="gray">
          <a:xfrm>
            <a:off x="8448214" y="70953"/>
            <a:ext cx="72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PRC</a:t>
            </a:r>
          </a:p>
        </p:txBody>
      </p:sp>
      <p:sp>
        <p:nvSpPr>
          <p:cNvPr id="66" name="燕尾形 65"/>
          <p:cNvSpPr/>
          <p:nvPr/>
        </p:nvSpPr>
        <p:spPr bwMode="gray">
          <a:xfrm>
            <a:off x="9032505" y="70953"/>
            <a:ext cx="108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Intelligent Timer</a:t>
            </a:r>
          </a:p>
        </p:txBody>
      </p:sp>
      <p:sp>
        <p:nvSpPr>
          <p:cNvPr id="67" name="燕尾形 66"/>
          <p:cNvSpPr/>
          <p:nvPr/>
        </p:nvSpPr>
        <p:spPr bwMode="gray">
          <a:xfrm>
            <a:off x="9976796" y="70953"/>
            <a:ext cx="720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FRR</a:t>
            </a:r>
          </a:p>
        </p:txBody>
      </p:sp>
      <p:sp>
        <p:nvSpPr>
          <p:cNvPr id="68" name="燕尾形 67"/>
          <p:cNvSpPr/>
          <p:nvPr/>
        </p:nvSpPr>
        <p:spPr bwMode="gray">
          <a:xfrm>
            <a:off x="10561087" y="70953"/>
            <a:ext cx="1188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 Association</a:t>
            </a:r>
          </a:p>
        </p:txBody>
      </p:sp>
    </p:spTree>
    <p:extLst>
      <p:ext uri="{BB962C8B-B14F-4D97-AF65-F5344CB8AC3E}">
        <p14:creationId xmlns:p14="http://schemas.microsoft.com/office/powerpoint/2010/main" val="1365117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Basic OSPF IP FRR Configuration Commands</a:t>
            </a:r>
            <a:endParaRPr lang="en-US" altLang="zh-CN" dirty="0"/>
          </a:p>
        </p:txBody>
      </p:sp>
      <p:sp>
        <p:nvSpPr>
          <p:cNvPr id="4" name="矩形 3"/>
          <p:cNvSpPr/>
          <p:nvPr/>
        </p:nvSpPr>
        <p:spPr bwMode="gray">
          <a:xfrm>
            <a:off x="1031917" y="1597402"/>
            <a:ext cx="10608699" cy="584775"/>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[Huawei-ospf-1] </a:t>
            </a:r>
            <a:r>
              <a:rPr lang="en-US" altLang="zh-CN" sz="1600" b="1" dirty="0" err="1"/>
              <a:t>frr</a:t>
            </a:r>
            <a:endParaRPr lang="en-US" altLang="zh-CN" sz="1600" b="1" dirty="0"/>
          </a:p>
          <a:p>
            <a:pPr fontAlgn="base"/>
            <a:r>
              <a:rPr lang="en-US" altLang="zh-CN" sz="1600" dirty="0">
                <a:cs typeface="Courier New" panose="02070309020205020404" pitchFamily="49" charset="0"/>
              </a:rPr>
              <a:t>[Huawei-ospf-1-frr]</a:t>
            </a:r>
            <a:endParaRPr lang="zh-CN" altLang="en-US" sz="1600" dirty="0">
              <a:cs typeface="Courier New" panose="02070309020205020404" pitchFamily="49" charset="0"/>
            </a:endParaRPr>
          </a:p>
        </p:txBody>
      </p:sp>
      <p:sp>
        <p:nvSpPr>
          <p:cNvPr id="5" name="矩形 4"/>
          <p:cNvSpPr/>
          <p:nvPr/>
        </p:nvSpPr>
        <p:spPr bwMode="gray">
          <a:xfrm>
            <a:off x="551384" y="1165255"/>
            <a:ext cx="11089232" cy="338554"/>
          </a:xfrm>
          <a:prstGeom prst="rect">
            <a:avLst/>
          </a:prstGeom>
        </p:spPr>
        <p:txBody>
          <a:bodyPr wrap="square">
            <a:noAutofit/>
          </a:bodyPr>
          <a:lstStyle/>
          <a:p>
            <a:pPr marL="342900" indent="-342900" fontAlgn="ctr">
              <a:buFont typeface="+mj-lt"/>
              <a:buAutoNum type="arabicPeriod"/>
            </a:pPr>
            <a:r>
              <a:rPr sz="1600" dirty="0">
                <a:solidFill>
                  <a:prstClr val="black"/>
                </a:solidFill>
              </a:rPr>
              <a:t>Enable OSPF IP FRR.</a:t>
            </a:r>
            <a:endParaRPr lang="zh-CN" altLang="en-US" sz="1600" dirty="0">
              <a:solidFill>
                <a:prstClr val="black"/>
              </a:solidFill>
              <a:cs typeface="Courier New" panose="02070309020205020404" pitchFamily="49" charset="0"/>
            </a:endParaRPr>
          </a:p>
        </p:txBody>
      </p:sp>
      <p:sp>
        <p:nvSpPr>
          <p:cNvPr id="30" name="矩形 29"/>
          <p:cNvSpPr/>
          <p:nvPr/>
        </p:nvSpPr>
        <p:spPr bwMode="gray">
          <a:xfrm>
            <a:off x="1031917" y="2191291"/>
            <a:ext cx="10608699" cy="400110"/>
          </a:xfrm>
          <a:prstGeom prst="rect">
            <a:avLst/>
          </a:prstGeom>
        </p:spPr>
        <p:txBody>
          <a:bodyPr wrap="square">
            <a:noAutofit/>
          </a:bodyPr>
          <a:lstStyle/>
          <a:p>
            <a:pPr fontAlgn="ctr">
              <a:lnSpc>
                <a:spcPts val="2400"/>
              </a:lnSpc>
            </a:pPr>
            <a:r>
              <a:rPr sz="1600" dirty="0">
                <a:solidFill>
                  <a:prstClr val="black"/>
                </a:solidFill>
              </a:rPr>
              <a:t>Create OSPF FRR and enter its view.</a:t>
            </a:r>
            <a:endParaRPr lang="zh-CN" altLang="en-US" sz="1600" dirty="0">
              <a:solidFill>
                <a:prstClr val="black"/>
              </a:solidFill>
              <a:cs typeface="Courier New" panose="02070309020205020404" pitchFamily="49" charset="0"/>
              <a:sym typeface="Huawei Sans" panose="020C0503030203020204" pitchFamily="34" charset="0"/>
            </a:endParaRPr>
          </a:p>
        </p:txBody>
      </p:sp>
      <p:sp>
        <p:nvSpPr>
          <p:cNvPr id="31" name="矩形 30"/>
          <p:cNvSpPr/>
          <p:nvPr/>
        </p:nvSpPr>
        <p:spPr bwMode="gray">
          <a:xfrm>
            <a:off x="1031917" y="2713628"/>
            <a:ext cx="10608699" cy="338554"/>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[Huawei-ospf-1-frr] </a:t>
            </a:r>
            <a:r>
              <a:rPr lang="en-US" altLang="zh-CN" sz="1600" b="1" dirty="0"/>
              <a:t>loop-free-alternate</a:t>
            </a:r>
            <a:endParaRPr lang="zh-CN" altLang="en-US" sz="1600" dirty="0">
              <a:cs typeface="Courier New" panose="02070309020205020404" pitchFamily="49" charset="0"/>
            </a:endParaRPr>
          </a:p>
        </p:txBody>
      </p:sp>
      <p:sp>
        <p:nvSpPr>
          <p:cNvPr id="32" name="矩形 31"/>
          <p:cNvSpPr/>
          <p:nvPr/>
        </p:nvSpPr>
        <p:spPr bwMode="gray">
          <a:xfrm>
            <a:off x="1031917" y="3058131"/>
            <a:ext cx="10608699" cy="649498"/>
          </a:xfrm>
          <a:prstGeom prst="rect">
            <a:avLst/>
          </a:prstGeom>
        </p:spPr>
        <p:txBody>
          <a:bodyPr wrap="square">
            <a:noAutofit/>
          </a:bodyPr>
          <a:lstStyle/>
          <a:p>
            <a:pPr fontAlgn="ctr">
              <a:lnSpc>
                <a:spcPts val="2400"/>
              </a:lnSpc>
            </a:pPr>
            <a:r>
              <a:rPr sz="1600" dirty="0">
                <a:solidFill>
                  <a:prstClr val="black"/>
                </a:solidFill>
              </a:rPr>
              <a:t>After OSPF IP FRR is enabled, the device uses the LFA algorithm to calculate the next hop and outbound interface for a backup link.</a:t>
            </a:r>
            <a:endParaRPr lang="zh-CN" altLang="en-US" sz="1600" dirty="0">
              <a:solidFill>
                <a:prstClr val="black"/>
              </a:solidFill>
              <a:cs typeface="Courier New" panose="02070309020205020404" pitchFamily="49" charset="0"/>
              <a:sym typeface="Huawei Sans" panose="020C0503030203020204" pitchFamily="34" charset="0"/>
            </a:endParaRPr>
          </a:p>
        </p:txBody>
      </p:sp>
      <p:sp>
        <p:nvSpPr>
          <p:cNvPr id="35" name="矩形 34"/>
          <p:cNvSpPr/>
          <p:nvPr/>
        </p:nvSpPr>
        <p:spPr bwMode="gray">
          <a:xfrm>
            <a:off x="1031917" y="4441582"/>
            <a:ext cx="10608699" cy="338554"/>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[Huawei-GigabitEthernet0/0/1] </a:t>
            </a:r>
            <a:r>
              <a:rPr lang="en-US" altLang="zh-CN" sz="1600" b="1" dirty="0" err="1"/>
              <a:t>ospf</a:t>
            </a:r>
            <a:r>
              <a:rPr lang="en-US" altLang="zh-CN" sz="1600" b="1" dirty="0"/>
              <a:t> </a:t>
            </a:r>
            <a:r>
              <a:rPr lang="en-US" altLang="zh-CN" sz="1600" b="1" dirty="0" err="1"/>
              <a:t>frr</a:t>
            </a:r>
            <a:r>
              <a:rPr lang="en-US" altLang="zh-CN" sz="1600" b="1" dirty="0"/>
              <a:t> block</a:t>
            </a:r>
            <a:endParaRPr lang="zh-CN" altLang="en-US" sz="1600" dirty="0">
              <a:cs typeface="Courier New" panose="02070309020205020404" pitchFamily="49" charset="0"/>
            </a:endParaRPr>
          </a:p>
        </p:txBody>
      </p:sp>
      <p:sp>
        <p:nvSpPr>
          <p:cNvPr id="43" name="矩形 42"/>
          <p:cNvSpPr/>
          <p:nvPr/>
        </p:nvSpPr>
        <p:spPr bwMode="gray">
          <a:xfrm>
            <a:off x="551384" y="4009435"/>
            <a:ext cx="11089232" cy="338554"/>
          </a:xfrm>
          <a:prstGeom prst="rect">
            <a:avLst/>
          </a:prstGeom>
        </p:spPr>
        <p:txBody>
          <a:bodyPr wrap="square">
            <a:noAutofit/>
          </a:bodyPr>
          <a:lstStyle/>
          <a:p>
            <a:pPr marL="342900" indent="-342900" fontAlgn="ctr">
              <a:buFont typeface="+mj-lt"/>
              <a:buAutoNum type="arabicPeriod" startAt="2"/>
            </a:pPr>
            <a:r>
              <a:rPr sz="1600" dirty="0">
                <a:solidFill>
                  <a:prstClr val="black"/>
                </a:solidFill>
              </a:rPr>
              <a:t>(Optional) Disable OSPF IP FRR on an interface.</a:t>
            </a:r>
            <a:endParaRPr lang="zh-CN" altLang="en-US" sz="1600" dirty="0">
              <a:solidFill>
                <a:prstClr val="black"/>
              </a:solidFill>
              <a:cs typeface="Courier New" panose="02070309020205020404" pitchFamily="49" charset="0"/>
            </a:endParaRPr>
          </a:p>
        </p:txBody>
      </p:sp>
      <p:sp>
        <p:nvSpPr>
          <p:cNvPr id="47" name="矩形 46"/>
          <p:cNvSpPr/>
          <p:nvPr/>
        </p:nvSpPr>
        <p:spPr bwMode="gray">
          <a:xfrm>
            <a:off x="1031917" y="4780136"/>
            <a:ext cx="10608699" cy="1098654"/>
          </a:xfrm>
          <a:prstGeom prst="rect">
            <a:avLst/>
          </a:prstGeom>
        </p:spPr>
        <p:txBody>
          <a:bodyPr wrap="square">
            <a:noAutofit/>
          </a:bodyPr>
          <a:lstStyle/>
          <a:p>
            <a:pPr fontAlgn="ctr">
              <a:lnSpc>
                <a:spcPts val="2400"/>
              </a:lnSpc>
            </a:pPr>
            <a:r>
              <a:rPr sz="1600" dirty="0">
                <a:solidFill>
                  <a:prstClr val="black"/>
                </a:solidFill>
              </a:rPr>
              <a:t>OSPF IP FRR can be disabled on an interface of a specific device that is running important services and resides on an FRR backup link. This setting prevents the device connected to this interface from being a part of a backup link and being burdened after FRR switches traffic to the backup link.</a:t>
            </a:r>
            <a:endParaRPr lang="zh-CN" altLang="en-US" sz="1600" dirty="0">
              <a:solidFill>
                <a:prstClr val="black"/>
              </a:solidFill>
              <a:cs typeface="Courier New" panose="02070309020205020404" pitchFamily="49" charset="0"/>
              <a:sym typeface="Huawei Sans" panose="020C0503030203020204" pitchFamily="34" charset="0"/>
            </a:endParaRPr>
          </a:p>
        </p:txBody>
      </p:sp>
      <p:sp>
        <p:nvSpPr>
          <p:cNvPr id="20" name="五边形 19"/>
          <p:cNvSpPr/>
          <p:nvPr/>
        </p:nvSpPr>
        <p:spPr bwMode="gray">
          <a:xfrm>
            <a:off x="7683923" y="70953"/>
            <a:ext cx="90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燕尾形 20"/>
          <p:cNvSpPr/>
          <p:nvPr/>
        </p:nvSpPr>
        <p:spPr bwMode="gray">
          <a:xfrm>
            <a:off x="8448214" y="70953"/>
            <a:ext cx="72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PRC</a:t>
            </a:r>
          </a:p>
        </p:txBody>
      </p:sp>
      <p:sp>
        <p:nvSpPr>
          <p:cNvPr id="22" name="燕尾形 21"/>
          <p:cNvSpPr/>
          <p:nvPr/>
        </p:nvSpPr>
        <p:spPr bwMode="gray">
          <a:xfrm>
            <a:off x="9032505" y="70953"/>
            <a:ext cx="108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Intelligent Timer</a:t>
            </a:r>
          </a:p>
        </p:txBody>
      </p:sp>
      <p:sp>
        <p:nvSpPr>
          <p:cNvPr id="23" name="燕尾形 22"/>
          <p:cNvSpPr/>
          <p:nvPr/>
        </p:nvSpPr>
        <p:spPr bwMode="gray">
          <a:xfrm>
            <a:off x="9976796" y="70953"/>
            <a:ext cx="720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FRR</a:t>
            </a:r>
          </a:p>
        </p:txBody>
      </p:sp>
      <p:sp>
        <p:nvSpPr>
          <p:cNvPr id="24" name="燕尾形 23"/>
          <p:cNvSpPr/>
          <p:nvPr/>
        </p:nvSpPr>
        <p:spPr bwMode="gray">
          <a:xfrm>
            <a:off x="10561087" y="70953"/>
            <a:ext cx="1188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 Association</a:t>
            </a:r>
          </a:p>
        </p:txBody>
      </p:sp>
    </p:spTree>
    <p:extLst>
      <p:ext uri="{BB962C8B-B14F-4D97-AF65-F5344CB8AC3E}">
        <p14:creationId xmlns:p14="http://schemas.microsoft.com/office/powerpoint/2010/main" val="223504404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bwMode="gray">
          <a:xfrm>
            <a:off x="674469" y="1354705"/>
            <a:ext cx="4630396" cy="2141251"/>
          </a:xfrm>
          <a:prstGeom prst="rect">
            <a:avLst/>
          </a:prstGeom>
          <a:solidFill>
            <a:srgbClr val="F5FCFD"/>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bwMode="gray">
          <a:xfrm>
            <a:off x="584475" y="2968772"/>
            <a:ext cx="910150" cy="523220"/>
          </a:xfrm>
          <a:prstGeom prst="rect">
            <a:avLst/>
          </a:prstGeom>
        </p:spPr>
        <p:txBody>
          <a:bodyPr wrap="square">
            <a:noAutofit/>
          </a:bodyPr>
          <a:lstStyle/>
          <a:p>
            <a:pPr algn="ctr" fontAlgn="ctr"/>
            <a:r>
              <a:rPr sz="1400" b="1" dirty="0">
                <a:solidFill>
                  <a:prstClr val="black"/>
                </a:solidFill>
              </a:rPr>
              <a:t>OSPF</a:t>
            </a:r>
          </a:p>
          <a:p>
            <a:pPr algn="ctr" fontAlgn="ctr"/>
            <a:r>
              <a:rPr lang="en-US" altLang="zh-CN" sz="1400" b="1" dirty="0" smtClean="0">
                <a:solidFill>
                  <a:prstClr val="black"/>
                </a:solidFill>
              </a:rPr>
              <a:t>a</a:t>
            </a:r>
            <a:r>
              <a:rPr sz="1400" b="1" dirty="0" smtClean="0">
                <a:solidFill>
                  <a:prstClr val="black"/>
                </a:solidFill>
              </a:rPr>
              <a:t>rea</a:t>
            </a:r>
            <a:r>
              <a:rPr lang="en-US" sz="1400" b="1" dirty="0" smtClean="0">
                <a:solidFill>
                  <a:prstClr val="black"/>
                </a:solidFill>
              </a:rPr>
              <a:t> </a:t>
            </a:r>
            <a:r>
              <a:rPr sz="1400" b="1" dirty="0" smtClean="0">
                <a:solidFill>
                  <a:prstClr val="black"/>
                </a:solidFill>
              </a:rPr>
              <a:t>0</a:t>
            </a:r>
            <a:endParaRPr lang="zh-CN" altLang="en-US" sz="1400" b="1" dirty="0">
              <a:solidFill>
                <a:prstClr val="black"/>
              </a:solidFill>
              <a:cs typeface="Courier New" panose="02070309020205020404" pitchFamily="49" charset="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t>Example for Configuring OSPF IP FRR</a:t>
            </a:r>
            <a:endParaRPr lang="en-US" altLang="zh-CN" dirty="0"/>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54625" y="1780683"/>
            <a:ext cx="540000" cy="442800"/>
          </a:xfrm>
          <a:prstGeom prst="rect">
            <a:avLst/>
          </a:prstGeom>
        </p:spPr>
      </p:pic>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778401" y="1780683"/>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66513" y="2819774"/>
            <a:ext cx="540000" cy="442800"/>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602177" y="1780683"/>
            <a:ext cx="540000" cy="442800"/>
          </a:xfrm>
          <a:prstGeom prst="rect">
            <a:avLst/>
          </a:prstGeom>
        </p:spPr>
      </p:pic>
      <p:cxnSp>
        <p:nvCxnSpPr>
          <p:cNvPr id="8" name="直接连接符 7"/>
          <p:cNvCxnSpPr>
            <a:stCxn id="4" idx="3"/>
            <a:endCxn id="5" idx="1"/>
          </p:cNvCxnSpPr>
          <p:nvPr/>
        </p:nvCxnSpPr>
        <p:spPr bwMode="gray">
          <a:xfrm>
            <a:off x="1494625" y="2002083"/>
            <a:ext cx="128377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5" idx="3"/>
            <a:endCxn id="7" idx="1"/>
          </p:cNvCxnSpPr>
          <p:nvPr/>
        </p:nvCxnSpPr>
        <p:spPr bwMode="gray">
          <a:xfrm>
            <a:off x="3318401" y="2002083"/>
            <a:ext cx="128377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4" idx="2"/>
            <a:endCxn id="6" idx="1"/>
          </p:cNvCxnSpPr>
          <p:nvPr/>
        </p:nvCxnSpPr>
        <p:spPr bwMode="gray">
          <a:xfrm>
            <a:off x="1224625" y="2223483"/>
            <a:ext cx="641888" cy="8176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6" idx="3"/>
            <a:endCxn id="5" idx="2"/>
          </p:cNvCxnSpPr>
          <p:nvPr/>
        </p:nvCxnSpPr>
        <p:spPr bwMode="gray">
          <a:xfrm flipV="1">
            <a:off x="2406513" y="2223483"/>
            <a:ext cx="641888" cy="8176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bwMode="gray">
          <a:xfrm>
            <a:off x="978763" y="1540418"/>
            <a:ext cx="491724" cy="307777"/>
          </a:xfrm>
          <a:prstGeom prst="rect">
            <a:avLst/>
          </a:prstGeom>
        </p:spPr>
        <p:txBody>
          <a:bodyPr wrap="square">
            <a:noAutofit/>
          </a:bodyPr>
          <a:lstStyle/>
          <a:p>
            <a:pPr algn="ctr" fontAlgn="ctr"/>
            <a:r>
              <a:rPr sz="1400">
                <a:solidFill>
                  <a:prstClr val="black"/>
                </a:solidFill>
              </a:rPr>
              <a:t>R1</a:t>
            </a:r>
          </a:p>
        </p:txBody>
      </p:sp>
      <p:sp>
        <p:nvSpPr>
          <p:cNvPr id="13" name="矩形 12"/>
          <p:cNvSpPr/>
          <p:nvPr/>
        </p:nvSpPr>
        <p:spPr bwMode="gray">
          <a:xfrm>
            <a:off x="1648251" y="1728062"/>
            <a:ext cx="976525" cy="307777"/>
          </a:xfrm>
          <a:prstGeom prst="rect">
            <a:avLst/>
          </a:prstGeom>
        </p:spPr>
        <p:txBody>
          <a:bodyPr wrap="square">
            <a:noAutofit/>
          </a:bodyPr>
          <a:lstStyle/>
          <a:p>
            <a:pPr algn="ctr" fontAlgn="ctr"/>
            <a:r>
              <a:rPr sz="1400" dirty="0">
                <a:solidFill>
                  <a:prstClr val="black"/>
                </a:solidFill>
              </a:rPr>
              <a:t>Cost = 10</a:t>
            </a:r>
          </a:p>
        </p:txBody>
      </p:sp>
      <p:sp>
        <p:nvSpPr>
          <p:cNvPr id="14" name="矩形 13"/>
          <p:cNvSpPr/>
          <p:nvPr/>
        </p:nvSpPr>
        <p:spPr bwMode="gray">
          <a:xfrm>
            <a:off x="3514630" y="1728062"/>
            <a:ext cx="887750" cy="307777"/>
          </a:xfrm>
          <a:prstGeom prst="rect">
            <a:avLst/>
          </a:prstGeom>
        </p:spPr>
        <p:txBody>
          <a:bodyPr wrap="square">
            <a:noAutofit/>
          </a:bodyPr>
          <a:lstStyle/>
          <a:p>
            <a:pPr algn="ctr" fontAlgn="ctr"/>
            <a:r>
              <a:rPr sz="1400">
                <a:solidFill>
                  <a:prstClr val="black"/>
                </a:solidFill>
              </a:rPr>
              <a:t>Cost = 5</a:t>
            </a:r>
          </a:p>
        </p:txBody>
      </p:sp>
      <p:sp>
        <p:nvSpPr>
          <p:cNvPr id="15" name="矩形 14"/>
          <p:cNvSpPr/>
          <p:nvPr/>
        </p:nvSpPr>
        <p:spPr bwMode="gray">
          <a:xfrm rot="3232528">
            <a:off x="966579" y="2520173"/>
            <a:ext cx="976525" cy="307777"/>
          </a:xfrm>
          <a:prstGeom prst="rect">
            <a:avLst/>
          </a:prstGeom>
        </p:spPr>
        <p:txBody>
          <a:bodyPr wrap="square">
            <a:noAutofit/>
          </a:bodyPr>
          <a:lstStyle/>
          <a:p>
            <a:pPr algn="ctr" fontAlgn="ctr"/>
            <a:r>
              <a:rPr sz="1400" dirty="0">
                <a:solidFill>
                  <a:prstClr val="black"/>
                </a:solidFill>
              </a:rPr>
              <a:t>Cost = 10</a:t>
            </a:r>
          </a:p>
        </p:txBody>
      </p:sp>
      <p:sp>
        <p:nvSpPr>
          <p:cNvPr id="16" name="矩形 15"/>
          <p:cNvSpPr/>
          <p:nvPr/>
        </p:nvSpPr>
        <p:spPr bwMode="gray">
          <a:xfrm rot="18509869">
            <a:off x="2414857" y="2532963"/>
            <a:ext cx="887750" cy="307777"/>
          </a:xfrm>
          <a:prstGeom prst="rect">
            <a:avLst/>
          </a:prstGeom>
        </p:spPr>
        <p:txBody>
          <a:bodyPr wrap="square">
            <a:noAutofit/>
          </a:bodyPr>
          <a:lstStyle/>
          <a:p>
            <a:pPr algn="ctr" fontAlgn="ctr"/>
            <a:r>
              <a:rPr sz="1400">
                <a:solidFill>
                  <a:prstClr val="black"/>
                </a:solidFill>
              </a:rPr>
              <a:t>Cost = 5</a:t>
            </a:r>
          </a:p>
        </p:txBody>
      </p:sp>
      <p:sp>
        <p:nvSpPr>
          <p:cNvPr id="17" name="矩形 16"/>
          <p:cNvSpPr/>
          <p:nvPr/>
        </p:nvSpPr>
        <p:spPr bwMode="gray">
          <a:xfrm>
            <a:off x="1890651" y="3228818"/>
            <a:ext cx="491724" cy="307777"/>
          </a:xfrm>
          <a:prstGeom prst="rect">
            <a:avLst/>
          </a:prstGeom>
        </p:spPr>
        <p:txBody>
          <a:bodyPr wrap="square">
            <a:noAutofit/>
          </a:bodyPr>
          <a:lstStyle/>
          <a:p>
            <a:pPr algn="ctr" fontAlgn="ctr"/>
            <a:r>
              <a:rPr sz="1400">
                <a:solidFill>
                  <a:prstClr val="black"/>
                </a:solidFill>
              </a:rPr>
              <a:t>R2</a:t>
            </a:r>
          </a:p>
        </p:txBody>
      </p:sp>
      <p:sp>
        <p:nvSpPr>
          <p:cNvPr id="18" name="矩形 17"/>
          <p:cNvSpPr/>
          <p:nvPr/>
        </p:nvSpPr>
        <p:spPr bwMode="gray">
          <a:xfrm>
            <a:off x="2803443" y="1540418"/>
            <a:ext cx="491724" cy="307777"/>
          </a:xfrm>
          <a:prstGeom prst="rect">
            <a:avLst/>
          </a:prstGeom>
        </p:spPr>
        <p:txBody>
          <a:bodyPr wrap="square">
            <a:noAutofit/>
          </a:bodyPr>
          <a:lstStyle/>
          <a:p>
            <a:pPr algn="ctr" fontAlgn="ctr"/>
            <a:r>
              <a:rPr sz="1400">
                <a:solidFill>
                  <a:prstClr val="black"/>
                </a:solidFill>
              </a:rPr>
              <a:t>R3</a:t>
            </a:r>
          </a:p>
        </p:txBody>
      </p:sp>
      <p:sp>
        <p:nvSpPr>
          <p:cNvPr id="19" name="矩形 18"/>
          <p:cNvSpPr/>
          <p:nvPr/>
        </p:nvSpPr>
        <p:spPr bwMode="gray">
          <a:xfrm>
            <a:off x="4628123" y="1540418"/>
            <a:ext cx="491724" cy="307777"/>
          </a:xfrm>
          <a:prstGeom prst="rect">
            <a:avLst/>
          </a:prstGeom>
        </p:spPr>
        <p:txBody>
          <a:bodyPr wrap="square">
            <a:noAutofit/>
          </a:bodyPr>
          <a:lstStyle/>
          <a:p>
            <a:pPr algn="ctr" fontAlgn="ctr"/>
            <a:r>
              <a:rPr sz="1400">
                <a:solidFill>
                  <a:prstClr val="black"/>
                </a:solidFill>
              </a:rPr>
              <a:t>R4</a:t>
            </a:r>
          </a:p>
        </p:txBody>
      </p:sp>
      <p:sp>
        <p:nvSpPr>
          <p:cNvPr id="25" name="矩形 24"/>
          <p:cNvSpPr/>
          <p:nvPr/>
        </p:nvSpPr>
        <p:spPr bwMode="gray">
          <a:xfrm rot="3094825">
            <a:off x="1146946" y="2411026"/>
            <a:ext cx="976525" cy="276999"/>
          </a:xfrm>
          <a:prstGeom prst="rect">
            <a:avLst/>
          </a:prstGeom>
        </p:spPr>
        <p:txBody>
          <a:bodyPr wrap="square">
            <a:noAutofit/>
          </a:bodyPr>
          <a:lstStyle/>
          <a:p>
            <a:pPr algn="ctr" fontAlgn="ctr"/>
            <a:r>
              <a:rPr sz="1200">
                <a:solidFill>
                  <a:prstClr val="black"/>
                </a:solidFill>
              </a:rPr>
              <a:t>GE0/0/1</a:t>
            </a:r>
          </a:p>
        </p:txBody>
      </p:sp>
      <p:sp>
        <p:nvSpPr>
          <p:cNvPr id="26" name="矩形 25"/>
          <p:cNvSpPr/>
          <p:nvPr/>
        </p:nvSpPr>
        <p:spPr bwMode="gray">
          <a:xfrm rot="18657368">
            <a:off x="2190124" y="2409080"/>
            <a:ext cx="887750" cy="276999"/>
          </a:xfrm>
          <a:prstGeom prst="rect">
            <a:avLst/>
          </a:prstGeom>
        </p:spPr>
        <p:txBody>
          <a:bodyPr wrap="square">
            <a:noAutofit/>
          </a:bodyPr>
          <a:lstStyle/>
          <a:p>
            <a:pPr algn="ctr" fontAlgn="ctr"/>
            <a:r>
              <a:rPr sz="1200">
                <a:solidFill>
                  <a:prstClr val="black"/>
                </a:solidFill>
              </a:rPr>
              <a:t>GE0/0/2</a:t>
            </a:r>
          </a:p>
        </p:txBody>
      </p:sp>
      <p:sp>
        <p:nvSpPr>
          <p:cNvPr id="27" name="矩形 26"/>
          <p:cNvSpPr/>
          <p:nvPr/>
        </p:nvSpPr>
        <p:spPr bwMode="gray">
          <a:xfrm>
            <a:off x="3516414" y="2022268"/>
            <a:ext cx="887750" cy="276999"/>
          </a:xfrm>
          <a:prstGeom prst="rect">
            <a:avLst/>
          </a:prstGeom>
        </p:spPr>
        <p:txBody>
          <a:bodyPr wrap="square">
            <a:noAutofit/>
          </a:bodyPr>
          <a:lstStyle/>
          <a:p>
            <a:pPr algn="ctr" fontAlgn="ctr"/>
            <a:r>
              <a:rPr sz="1200" dirty="0">
                <a:solidFill>
                  <a:prstClr val="black"/>
                </a:solidFill>
              </a:rPr>
              <a:t>GE0/0/1</a:t>
            </a:r>
          </a:p>
        </p:txBody>
      </p:sp>
      <p:sp>
        <p:nvSpPr>
          <p:cNvPr id="30" name="文本占位符 2"/>
          <p:cNvSpPr txBox="1">
            <a:spLocks/>
          </p:cNvSpPr>
          <p:nvPr/>
        </p:nvSpPr>
        <p:spPr bwMode="gray">
          <a:xfrm>
            <a:off x="6096652" y="1403132"/>
            <a:ext cx="5693223" cy="628515"/>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lnSpc>
                <a:spcPct val="100000"/>
              </a:lnSpc>
              <a:buFont typeface="Arial" panose="020B0604020202020204" pitchFamily="34" charset="0"/>
              <a:buNone/>
            </a:pPr>
            <a:r>
              <a:rPr sz="1400" dirty="0">
                <a:solidFill>
                  <a:prstClr val="black"/>
                </a:solidFill>
                <a:latin typeface="Huawei Sans" panose="020C0503030203020204" pitchFamily="34" charset="0"/>
              </a:rPr>
              <a:t>If the link between R1 and R3 fails, traffic forwarded by R1 can be quickly switched to the backup link and forwarded by R2.</a:t>
            </a:r>
            <a:endParaRPr lang="zh-CN" altLang="en-US" sz="1600" dirty="0">
              <a:solidFill>
                <a:prstClr val="black"/>
              </a:solidFill>
              <a:latin typeface="Huawei Sans" panose="020C0503030203020204" pitchFamily="34" charset="0"/>
            </a:endParaRPr>
          </a:p>
        </p:txBody>
      </p:sp>
      <p:graphicFrame>
        <p:nvGraphicFramePr>
          <p:cNvPr id="31" name="表格 30"/>
          <p:cNvGraphicFramePr>
            <a:graphicFrameLocks noGrp="1"/>
          </p:cNvGraphicFramePr>
          <p:nvPr>
            <p:extLst>
              <p:ext uri="{D42A27DB-BD31-4B8C-83A1-F6EECF244321}">
                <p14:modId xmlns:p14="http://schemas.microsoft.com/office/powerpoint/2010/main" val="3652143392"/>
              </p:ext>
            </p:extLst>
          </p:nvPr>
        </p:nvGraphicFramePr>
        <p:xfrm>
          <a:off x="674469" y="3612442"/>
          <a:ext cx="4630397" cy="2551104"/>
        </p:xfrm>
        <a:graphic>
          <a:graphicData uri="http://schemas.openxmlformats.org/drawingml/2006/table">
            <a:tbl>
              <a:tblPr firstRow="1" bandRow="1"/>
              <a:tblGrid>
                <a:gridCol w="683987"/>
                <a:gridCol w="1315470"/>
                <a:gridCol w="1315470"/>
                <a:gridCol w="1315470"/>
              </a:tblGrid>
              <a:tr h="283456">
                <a:tc>
                  <a:txBody>
                    <a:bodyPr/>
                    <a:lstStyle/>
                    <a:p>
                      <a:pPr algn="ctr" fontAlgn="ctr"/>
                      <a:r>
                        <a:rPr sz="1200" b="1" dirty="0"/>
                        <a:t>Device</a:t>
                      </a:r>
                      <a:endParaRPr lang="zh-CN" altLang="en-US" sz="1200" b="1" dirty="0">
                        <a:solidFill>
                          <a:schemeClr val="bg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sz="1200" b="1" dirty="0"/>
                        <a:t>Router ID</a:t>
                      </a:r>
                      <a:endParaRPr lang="zh-CN" altLang="en-US" sz="1200" b="1" dirty="0">
                        <a:solidFill>
                          <a:schemeClr val="bg1"/>
                        </a:solidFill>
                        <a:latin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sz="1200" b="1" dirty="0"/>
                        <a:t>Interface</a:t>
                      </a:r>
                      <a:endParaRPr lang="zh-CN" altLang="en-US" sz="1200" b="1" dirty="0">
                        <a:solidFill>
                          <a:schemeClr val="bg1"/>
                        </a:solidFill>
                        <a:latin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sz="1200" b="1" dirty="0"/>
                        <a:t>IP Address</a:t>
                      </a:r>
                      <a:endParaRPr lang="zh-CN" altLang="en-US" sz="1200" b="1" dirty="0">
                        <a:solidFill>
                          <a:schemeClr val="bg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283456">
                <a:tc rowSpan="2">
                  <a:txBody>
                    <a:bodyPr/>
                    <a:lstStyle/>
                    <a:p>
                      <a:pPr algn="ctr" fontAlgn="ctr"/>
                      <a:r>
                        <a:rPr sz="1200"/>
                        <a:t>R1</a:t>
                      </a:r>
                      <a:endParaRPr lang="zh-CN" altLang="en-US" sz="12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rowSpan="2">
                  <a:txBody>
                    <a:bodyPr/>
                    <a:lstStyle/>
                    <a:p>
                      <a:pPr algn="ctr" fontAlgn="ctr"/>
                      <a:r>
                        <a:rPr sz="1200" dirty="0"/>
                        <a:t>10.1.1.1</a:t>
                      </a:r>
                      <a:endParaRPr sz="1200" dirty="0">
                        <a:solidFill>
                          <a:schemeClr val="tx1"/>
                        </a:solidFill>
                        <a:latin typeface="Huawei Sans" panose="020C0503030203020204" pitchFamily="34" charset="0"/>
                      </a:endParaRPr>
                    </a:p>
                  </a:txBody>
                  <a:tcPr anchor="ctr"/>
                </a:tc>
                <a:tc>
                  <a:txBody>
                    <a:bodyPr/>
                    <a:lstStyle/>
                    <a:p>
                      <a:pPr algn="ctr" fontAlgn="ctr"/>
                      <a:r>
                        <a:rPr sz="1200"/>
                        <a:t>GE0/0/0</a:t>
                      </a:r>
                      <a:endParaRPr sz="1200">
                        <a:solidFill>
                          <a:schemeClr val="tx1"/>
                        </a:solidFill>
                        <a:latin typeface="Huawei Sans" panose="020C0503030203020204" pitchFamily="34" charset="0"/>
                      </a:endParaRPr>
                    </a:p>
                  </a:txBody>
                  <a:tcPr anchor="ctr"/>
                </a:tc>
                <a:tc>
                  <a:txBody>
                    <a:bodyPr/>
                    <a:lstStyle/>
                    <a:p>
                      <a:pPr algn="l" fontAlgn="ctr"/>
                      <a:r>
                        <a:rPr sz="1200"/>
                        <a:t>10.1.13.1/24</a:t>
                      </a:r>
                      <a:endParaRPr sz="120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algn="ctr"/>
                      <a:endParaRPr lang="en-US" altLang="zh-CN" sz="1400" dirty="0" smtClean="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sz="1200"/>
                        <a:t>GE0/0/1</a:t>
                      </a:r>
                      <a:endParaRPr sz="120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sz="1200"/>
                        <a:t>10.1.12.1/24</a:t>
                      </a:r>
                      <a:endParaRPr sz="120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rowSpan="2">
                  <a:txBody>
                    <a:bodyPr/>
                    <a:lstStyle/>
                    <a:p>
                      <a:pPr algn="ctr" fontAlgn="ctr"/>
                      <a:r>
                        <a:rPr sz="1200"/>
                        <a:t>R2</a:t>
                      </a:r>
                      <a:endParaRPr lang="zh-CN" altLang="en-US" sz="12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rowSpan="2">
                  <a:txBody>
                    <a:bodyPr/>
                    <a:lstStyle/>
                    <a:p>
                      <a:pPr algn="ctr" fontAlgn="ctr"/>
                      <a:r>
                        <a:rPr sz="1200"/>
                        <a:t>10.1.2.2</a:t>
                      </a:r>
                      <a:endParaRPr lang="zh-CN" altLang="en-US" sz="1200" dirty="0">
                        <a:solidFill>
                          <a:schemeClr val="tx1"/>
                        </a:solidFill>
                        <a:latin typeface="Huawei Sans" panose="020C0503030203020204" pitchFamily="34" charset="0"/>
                      </a:endParaRPr>
                    </a:p>
                  </a:txBody>
                  <a:tcPr anchor="ct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sz="1200"/>
                        <a:t>GE0/0/1</a:t>
                      </a:r>
                      <a:endParaRPr sz="120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sz="1200"/>
                        <a:t>10.1.12.2/24</a:t>
                      </a:r>
                      <a:endParaRPr sz="120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sz="1200"/>
                        <a:t>GE0/0/2</a:t>
                      </a:r>
                      <a:endParaRPr sz="120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sz="1200" dirty="0"/>
                        <a:t>10.1.23.2/24</a:t>
                      </a:r>
                      <a:endParaRPr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rowSpan="3">
                  <a:txBody>
                    <a:bodyPr/>
                    <a:lstStyle/>
                    <a:p>
                      <a:pPr algn="ctr" fontAlgn="ctr"/>
                      <a:r>
                        <a:rPr sz="1200"/>
                        <a:t>R3</a:t>
                      </a:r>
                      <a:endParaRPr lang="zh-CN" altLang="en-US" sz="12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rowSpan="3">
                  <a:txBody>
                    <a:bodyPr/>
                    <a:lstStyle/>
                    <a:p>
                      <a:pPr algn="ctr" fontAlgn="ctr"/>
                      <a:r>
                        <a:rPr sz="1200"/>
                        <a:t>10.1.3.3</a:t>
                      </a:r>
                      <a:endParaRPr lang="zh-CN" altLang="en-US" sz="1200" dirty="0">
                        <a:solidFill>
                          <a:schemeClr val="tx1"/>
                        </a:solidFill>
                        <a:latin typeface="Huawei Sans" panose="020C0503030203020204" pitchFamily="34" charset="0"/>
                      </a:endParaRPr>
                    </a:p>
                  </a:txBody>
                  <a:tcPr anchor="ctr"/>
                </a:tc>
                <a:tc>
                  <a:txBody>
                    <a:bodyPr/>
                    <a:lstStyle/>
                    <a:p>
                      <a:pPr algn="ctr" fontAlgn="ctr"/>
                      <a:r>
                        <a:rPr sz="1200"/>
                        <a:t>GE0/0/0</a:t>
                      </a:r>
                      <a:endParaRPr sz="120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sz="1200"/>
                        <a:t>10.1.13.3/24</a:t>
                      </a:r>
                      <a:endParaRPr sz="120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vMerge="1">
                  <a:txBody>
                    <a:bodyPr/>
                    <a:lstStyle/>
                    <a:p>
                      <a:endParaRPr lang="zh-CN" altLang="en-US"/>
                    </a:p>
                  </a:txBody>
                  <a:tcPr/>
                </a:tc>
                <a:tc vMerge="1">
                  <a:txBody>
                    <a:bodyPr/>
                    <a:lstStyle/>
                    <a:p>
                      <a:endParaRPr lang="zh-CN" altLang="en-US"/>
                    </a:p>
                  </a:txBody>
                  <a:tcPr/>
                </a:tc>
                <a:tc>
                  <a:txBody>
                    <a:bodyPr/>
                    <a:lstStyle/>
                    <a:p>
                      <a:pPr algn="ctr" fontAlgn="ctr"/>
                      <a:r>
                        <a:rPr sz="1200"/>
                        <a:t>GE0/0/1</a:t>
                      </a:r>
                      <a:endParaRPr sz="120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sz="1200"/>
                        <a:t>10.1.34.3/24</a:t>
                      </a:r>
                      <a:endParaRPr sz="120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sz="1200"/>
                        <a:t>GE0/0/2</a:t>
                      </a:r>
                      <a:endParaRPr sz="120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sz="1200"/>
                        <a:t>10.1.23.3/24</a:t>
                      </a:r>
                      <a:endParaRPr sz="120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a:txBody>
                    <a:bodyPr/>
                    <a:lstStyle/>
                    <a:p>
                      <a:pPr algn="ctr" fontAlgn="ctr"/>
                      <a:r>
                        <a:rPr sz="1200"/>
                        <a:t>R4</a:t>
                      </a:r>
                      <a:endParaRPr lang="zh-CN" altLang="en-US" sz="12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sz="1200"/>
                        <a:t>10.1.4.4</a:t>
                      </a:r>
                      <a:endParaRPr lang="zh-CN" altLang="en-US" sz="1200" dirty="0">
                        <a:solidFill>
                          <a:schemeClr val="tx1"/>
                        </a:solidFill>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r>
                        <a:rPr sz="1200"/>
                        <a:t>GE0/0/1</a:t>
                      </a:r>
                      <a:endParaRPr sz="1200">
                        <a:solidFill>
                          <a:schemeClr val="tx1"/>
                        </a:solidFill>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sz="1200" dirty="0"/>
                        <a:t>10.1.34.4/24</a:t>
                      </a:r>
                      <a:endParaRPr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32" name="文本框 31"/>
          <p:cNvSpPr txBox="1"/>
          <p:nvPr/>
        </p:nvSpPr>
        <p:spPr bwMode="gray">
          <a:xfrm>
            <a:off x="6103147" y="2036915"/>
            <a:ext cx="5546661" cy="534500"/>
          </a:xfrm>
          <a:prstGeom prst="rect">
            <a:avLst/>
          </a:prstGeom>
          <a:noFill/>
        </p:spPr>
        <p:txBody>
          <a:bodyPr wrap="square" rtlCol="0">
            <a:noAutofit/>
          </a:bodyPr>
          <a:lstStyle/>
          <a:p>
            <a:pPr marL="201613" indent="-201613" fontAlgn="ctr"/>
            <a:r>
              <a:rPr sz="1400" dirty="0">
                <a:solidFill>
                  <a:prstClr val="black"/>
                </a:solidFill>
              </a:rPr>
              <a:t>1. Assign an IP address to each interface and configure OSPF on each device. (The configuration details are not provided here.)</a:t>
            </a:r>
            <a:endParaRPr lang="zh-CN" altLang="en-US" sz="1400" dirty="0">
              <a:solidFill>
                <a:prstClr val="black"/>
              </a:solidFill>
            </a:endParaRPr>
          </a:p>
        </p:txBody>
      </p:sp>
      <p:sp>
        <p:nvSpPr>
          <p:cNvPr id="33" name="文本框 32"/>
          <p:cNvSpPr txBox="1"/>
          <p:nvPr/>
        </p:nvSpPr>
        <p:spPr bwMode="gray">
          <a:xfrm>
            <a:off x="6446338" y="3151505"/>
            <a:ext cx="4642749" cy="1200329"/>
          </a:xfrm>
          <a:prstGeom prst="rect">
            <a:avLst/>
          </a:prstGeom>
          <a:solidFill>
            <a:schemeClr val="bg1">
              <a:lumMod val="85000"/>
            </a:schemeClr>
          </a:solidFill>
          <a:ln>
            <a:noFill/>
          </a:ln>
        </p:spPr>
        <p:txBody>
          <a:bodyPr wrap="square" rtlCol="0">
            <a:sp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r>
              <a:rPr sz="1200" dirty="0"/>
              <a:t>[R1] interface </a:t>
            </a:r>
            <a:r>
              <a:rPr sz="1200" dirty="0" err="1"/>
              <a:t>GigabitEthernet</a:t>
            </a:r>
            <a:r>
              <a:rPr sz="1200" dirty="0"/>
              <a:t> 0/0/0</a:t>
            </a:r>
          </a:p>
          <a:p>
            <a:r>
              <a:rPr sz="1200" dirty="0"/>
              <a:t>[R1-GigabitEthernet 0/0/0] </a:t>
            </a:r>
            <a:r>
              <a:rPr sz="1200" dirty="0" err="1"/>
              <a:t>ospf</a:t>
            </a:r>
            <a:r>
              <a:rPr sz="1200" dirty="0"/>
              <a:t> cost 10</a:t>
            </a:r>
            <a:endParaRPr lang="en-US" altLang="zh-CN" sz="1200" dirty="0"/>
          </a:p>
          <a:p>
            <a:r>
              <a:rPr sz="1200" dirty="0"/>
              <a:t>[R1-GigabitEthernet 0/0/0] quit</a:t>
            </a:r>
          </a:p>
          <a:p>
            <a:r>
              <a:rPr sz="1200" dirty="0"/>
              <a:t>[R1] interface </a:t>
            </a:r>
            <a:r>
              <a:rPr sz="1200" dirty="0" err="1"/>
              <a:t>GigabitEthernet</a:t>
            </a:r>
            <a:r>
              <a:rPr sz="1200" dirty="0"/>
              <a:t> 0/0/1</a:t>
            </a:r>
            <a:endParaRPr lang="en-US" altLang="zh-CN" sz="1200" dirty="0"/>
          </a:p>
          <a:p>
            <a:r>
              <a:rPr sz="1200" dirty="0"/>
              <a:t>[R1-GigabitEthernet 0/0/1] </a:t>
            </a:r>
            <a:r>
              <a:rPr sz="1200" dirty="0" err="1"/>
              <a:t>ospf</a:t>
            </a:r>
            <a:r>
              <a:rPr sz="1200" dirty="0"/>
              <a:t> cost 10</a:t>
            </a:r>
          </a:p>
          <a:p>
            <a:r>
              <a:rPr sz="1200" dirty="0"/>
              <a:t>[R1-GigabitEthernet 0/0/1] quit</a:t>
            </a:r>
            <a:endParaRPr lang="en-US" altLang="zh-CN" sz="1200" dirty="0"/>
          </a:p>
        </p:txBody>
      </p:sp>
      <p:sp>
        <p:nvSpPr>
          <p:cNvPr id="34" name="文本框 33"/>
          <p:cNvSpPr txBox="1"/>
          <p:nvPr/>
        </p:nvSpPr>
        <p:spPr bwMode="gray">
          <a:xfrm>
            <a:off x="6103147" y="2571415"/>
            <a:ext cx="5642766" cy="580089"/>
          </a:xfrm>
          <a:prstGeom prst="rect">
            <a:avLst/>
          </a:prstGeom>
          <a:noFill/>
        </p:spPr>
        <p:txBody>
          <a:bodyPr wrap="square" rtlCol="0">
            <a:noAutofit/>
          </a:bodyPr>
          <a:lstStyle/>
          <a:p>
            <a:pPr marL="201613" indent="-201613" fontAlgn="ctr"/>
            <a:r>
              <a:rPr sz="1400" dirty="0">
                <a:solidFill>
                  <a:prstClr val="black"/>
                </a:solidFill>
              </a:rPr>
              <a:t>2. Configure an OSPF cost for each device. The following example uses the command output on R1.</a:t>
            </a:r>
            <a:endParaRPr lang="zh-CN" altLang="en-US" sz="1400" dirty="0">
              <a:solidFill>
                <a:prstClr val="black"/>
              </a:solidFill>
            </a:endParaRPr>
          </a:p>
        </p:txBody>
      </p:sp>
      <p:sp>
        <p:nvSpPr>
          <p:cNvPr id="35" name="文本框 34"/>
          <p:cNvSpPr txBox="1"/>
          <p:nvPr/>
        </p:nvSpPr>
        <p:spPr bwMode="gray">
          <a:xfrm>
            <a:off x="5988561" y="5884562"/>
            <a:ext cx="5760527" cy="307777"/>
          </a:xfrm>
          <a:prstGeom prst="rect">
            <a:avLst/>
          </a:prstGeom>
          <a:noFill/>
        </p:spPr>
        <p:txBody>
          <a:bodyPr wrap="square" rtlCol="0">
            <a:noAutofit/>
          </a:bodyPr>
          <a:lstStyle/>
          <a:p>
            <a:pPr fontAlgn="ctr"/>
            <a:r>
              <a:rPr sz="1200" dirty="0">
                <a:solidFill>
                  <a:prstClr val="black"/>
                </a:solidFill>
              </a:rPr>
              <a:t>The cost configurations of R2, R3, and R4 are similar to the configuration of R1.</a:t>
            </a:r>
            <a:endParaRPr lang="zh-CN" altLang="en-US" sz="1200" dirty="0">
              <a:solidFill>
                <a:prstClr val="black"/>
              </a:solidFill>
            </a:endParaRPr>
          </a:p>
        </p:txBody>
      </p:sp>
      <p:sp>
        <p:nvSpPr>
          <p:cNvPr id="41" name="矩形 40"/>
          <p:cNvSpPr/>
          <p:nvPr/>
        </p:nvSpPr>
        <p:spPr bwMode="gray">
          <a:xfrm>
            <a:off x="1693303" y="1961308"/>
            <a:ext cx="887750" cy="276999"/>
          </a:xfrm>
          <a:prstGeom prst="rect">
            <a:avLst/>
          </a:prstGeom>
        </p:spPr>
        <p:txBody>
          <a:bodyPr wrap="square">
            <a:noAutofit/>
          </a:bodyPr>
          <a:lstStyle/>
          <a:p>
            <a:pPr algn="ctr" fontAlgn="ctr"/>
            <a:r>
              <a:rPr sz="1200">
                <a:solidFill>
                  <a:prstClr val="black"/>
                </a:solidFill>
              </a:rPr>
              <a:t>GE0/0/0</a:t>
            </a:r>
          </a:p>
        </p:txBody>
      </p:sp>
      <p:sp>
        <p:nvSpPr>
          <p:cNvPr id="36" name="文本框 35"/>
          <p:cNvSpPr txBox="1"/>
          <p:nvPr/>
        </p:nvSpPr>
        <p:spPr bwMode="gray">
          <a:xfrm>
            <a:off x="6103147" y="4430434"/>
            <a:ext cx="2930610" cy="338554"/>
          </a:xfrm>
          <a:prstGeom prst="rect">
            <a:avLst/>
          </a:prstGeom>
          <a:noFill/>
        </p:spPr>
        <p:txBody>
          <a:bodyPr wrap="square" rtlCol="0">
            <a:noAutofit/>
          </a:bodyPr>
          <a:lstStyle/>
          <a:p>
            <a:pPr marL="201613" indent="-201613" fontAlgn="ctr"/>
            <a:r>
              <a:rPr sz="1400" dirty="0">
                <a:solidFill>
                  <a:prstClr val="black"/>
                </a:solidFill>
              </a:rPr>
              <a:t>3. Enable OSPF IP FRR on R1.</a:t>
            </a:r>
            <a:endParaRPr lang="zh-CN" altLang="en-US" sz="1400" dirty="0">
              <a:solidFill>
                <a:prstClr val="black"/>
              </a:solidFill>
            </a:endParaRPr>
          </a:p>
        </p:txBody>
      </p:sp>
      <p:sp>
        <p:nvSpPr>
          <p:cNvPr id="37" name="文本框 36"/>
          <p:cNvSpPr txBox="1"/>
          <p:nvPr/>
        </p:nvSpPr>
        <p:spPr bwMode="gray">
          <a:xfrm>
            <a:off x="6446338" y="4753781"/>
            <a:ext cx="4642749" cy="1046440"/>
          </a:xfrm>
          <a:prstGeom prst="rect">
            <a:avLst/>
          </a:prstGeom>
          <a:solidFill>
            <a:schemeClr val="bg1">
              <a:lumMod val="85000"/>
            </a:schemeClr>
          </a:solidFill>
          <a:ln>
            <a:noFill/>
          </a:ln>
        </p:spPr>
        <p:txBody>
          <a:bodyPr wrap="square" rtlCol="0">
            <a:sp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r>
              <a:rPr sz="1200" dirty="0"/>
              <a:t>[R1] </a:t>
            </a:r>
            <a:r>
              <a:rPr sz="1200" dirty="0" err="1"/>
              <a:t>ospf</a:t>
            </a:r>
            <a:endParaRPr lang="en-US" altLang="zh-CN" sz="1200" dirty="0"/>
          </a:p>
          <a:p>
            <a:r>
              <a:rPr sz="1200" dirty="0"/>
              <a:t>[R1-ospf-1] </a:t>
            </a:r>
            <a:r>
              <a:rPr sz="1200" b="1" dirty="0" err="1"/>
              <a:t>frr</a:t>
            </a:r>
            <a:endParaRPr lang="en-US" altLang="zh-CN" sz="1200" b="1" dirty="0"/>
          </a:p>
          <a:p>
            <a:r>
              <a:rPr sz="1200" dirty="0"/>
              <a:t>[R1-ospf-1-frr] </a:t>
            </a:r>
            <a:r>
              <a:rPr sz="1200" b="1" dirty="0"/>
              <a:t>loop-free-alternate</a:t>
            </a:r>
          </a:p>
          <a:p>
            <a:r>
              <a:rPr sz="1200" dirty="0"/>
              <a:t>[R1-ospf-1-frr] quit</a:t>
            </a:r>
          </a:p>
          <a:p>
            <a:r>
              <a:rPr sz="1200" dirty="0"/>
              <a:t>[R1-ospf-1] quit</a:t>
            </a:r>
          </a:p>
        </p:txBody>
      </p:sp>
      <p:sp>
        <p:nvSpPr>
          <p:cNvPr id="42" name="五边形 41"/>
          <p:cNvSpPr/>
          <p:nvPr/>
        </p:nvSpPr>
        <p:spPr bwMode="gray">
          <a:xfrm>
            <a:off x="7683923" y="70953"/>
            <a:ext cx="90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燕尾形 42"/>
          <p:cNvSpPr/>
          <p:nvPr/>
        </p:nvSpPr>
        <p:spPr bwMode="gray">
          <a:xfrm>
            <a:off x="8448214" y="70953"/>
            <a:ext cx="72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PRC</a:t>
            </a:r>
          </a:p>
        </p:txBody>
      </p:sp>
      <p:sp>
        <p:nvSpPr>
          <p:cNvPr id="44" name="燕尾形 43"/>
          <p:cNvSpPr/>
          <p:nvPr/>
        </p:nvSpPr>
        <p:spPr bwMode="gray">
          <a:xfrm>
            <a:off x="9032505" y="70953"/>
            <a:ext cx="108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Intelligent Timer</a:t>
            </a:r>
          </a:p>
        </p:txBody>
      </p:sp>
      <p:sp>
        <p:nvSpPr>
          <p:cNvPr id="45" name="燕尾形 44"/>
          <p:cNvSpPr/>
          <p:nvPr/>
        </p:nvSpPr>
        <p:spPr bwMode="gray">
          <a:xfrm>
            <a:off x="9976796" y="70953"/>
            <a:ext cx="720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FRR</a:t>
            </a:r>
          </a:p>
        </p:txBody>
      </p:sp>
      <p:sp>
        <p:nvSpPr>
          <p:cNvPr id="46" name="燕尾形 45"/>
          <p:cNvSpPr/>
          <p:nvPr/>
        </p:nvSpPr>
        <p:spPr bwMode="gray">
          <a:xfrm>
            <a:off x="10561087" y="70953"/>
            <a:ext cx="1188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 Association</a:t>
            </a:r>
          </a:p>
        </p:txBody>
      </p:sp>
    </p:spTree>
    <p:extLst>
      <p:ext uri="{BB962C8B-B14F-4D97-AF65-F5344CB8AC3E}">
        <p14:creationId xmlns:p14="http://schemas.microsoft.com/office/powerpoint/2010/main" val="916434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bwMode="gray">
          <a:xfrm>
            <a:off x="674469" y="1354705"/>
            <a:ext cx="4630396" cy="2141251"/>
          </a:xfrm>
          <a:prstGeom prst="rect">
            <a:avLst/>
          </a:prstGeom>
          <a:solidFill>
            <a:srgbClr val="F5FCFD"/>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bwMode="gray">
          <a:xfrm>
            <a:off x="584475" y="2968772"/>
            <a:ext cx="910150" cy="523220"/>
          </a:xfrm>
          <a:prstGeom prst="rect">
            <a:avLst/>
          </a:prstGeom>
        </p:spPr>
        <p:txBody>
          <a:bodyPr wrap="square">
            <a:noAutofit/>
          </a:bodyPr>
          <a:lstStyle/>
          <a:p>
            <a:pPr algn="ctr" fontAlgn="ctr"/>
            <a:r>
              <a:rPr sz="1400" b="1" dirty="0">
                <a:solidFill>
                  <a:prstClr val="black"/>
                </a:solidFill>
              </a:rPr>
              <a:t>OSPF</a:t>
            </a:r>
          </a:p>
          <a:p>
            <a:pPr algn="ctr" fontAlgn="ctr"/>
            <a:r>
              <a:rPr lang="en-US" altLang="zh-CN" sz="1400" b="1" dirty="0" smtClean="0">
                <a:solidFill>
                  <a:prstClr val="black"/>
                </a:solidFill>
              </a:rPr>
              <a:t>a</a:t>
            </a:r>
            <a:r>
              <a:rPr sz="1400" b="1" dirty="0" smtClean="0">
                <a:solidFill>
                  <a:prstClr val="black"/>
                </a:solidFill>
              </a:rPr>
              <a:t>rea</a:t>
            </a:r>
            <a:r>
              <a:rPr lang="en-US" sz="1400" b="1" dirty="0" smtClean="0">
                <a:solidFill>
                  <a:prstClr val="black"/>
                </a:solidFill>
              </a:rPr>
              <a:t> </a:t>
            </a:r>
            <a:r>
              <a:rPr sz="1400" b="1" dirty="0" smtClean="0">
                <a:solidFill>
                  <a:prstClr val="black"/>
                </a:solidFill>
              </a:rPr>
              <a:t>0</a:t>
            </a:r>
            <a:endParaRPr lang="zh-CN" altLang="en-US" sz="1400" b="1" dirty="0">
              <a:solidFill>
                <a:prstClr val="black"/>
              </a:solidFill>
              <a:cs typeface="Courier New" panose="02070309020205020404" pitchFamily="49" charset="0"/>
              <a:sym typeface="Huawei Sans" panose="020C0503030203020204" pitchFamily="34" charset="0"/>
            </a:endParaRPr>
          </a:p>
        </p:txBody>
      </p:sp>
      <p:sp>
        <p:nvSpPr>
          <p:cNvPr id="2" name="标题 1"/>
          <p:cNvSpPr>
            <a:spLocks noGrp="1"/>
          </p:cNvSpPr>
          <p:nvPr>
            <p:ph type="title"/>
          </p:nvPr>
        </p:nvSpPr>
        <p:spPr bwMode="gray"/>
        <p:txBody>
          <a:bodyPr/>
          <a:lstStyle/>
          <a:p>
            <a:r>
              <a:rPr lang="en-US" dirty="0"/>
              <a:t>Checking the OSPF IP FRR Configuration</a:t>
            </a:r>
            <a:endParaRPr lang="en-US" altLang="zh-CN" dirty="0"/>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54625" y="1780683"/>
            <a:ext cx="540000" cy="442800"/>
          </a:xfrm>
          <a:prstGeom prst="rect">
            <a:avLst/>
          </a:prstGeom>
        </p:spPr>
      </p:pic>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778401" y="1780683"/>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66513" y="2819774"/>
            <a:ext cx="540000" cy="442800"/>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602177" y="1780683"/>
            <a:ext cx="540000" cy="442800"/>
          </a:xfrm>
          <a:prstGeom prst="rect">
            <a:avLst/>
          </a:prstGeom>
        </p:spPr>
      </p:pic>
      <p:cxnSp>
        <p:nvCxnSpPr>
          <p:cNvPr id="8" name="直接连接符 7"/>
          <p:cNvCxnSpPr>
            <a:stCxn id="4" idx="3"/>
            <a:endCxn id="5" idx="1"/>
          </p:cNvCxnSpPr>
          <p:nvPr/>
        </p:nvCxnSpPr>
        <p:spPr bwMode="gray">
          <a:xfrm>
            <a:off x="1494625" y="2002083"/>
            <a:ext cx="128377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5" idx="3"/>
            <a:endCxn id="7" idx="1"/>
          </p:cNvCxnSpPr>
          <p:nvPr/>
        </p:nvCxnSpPr>
        <p:spPr bwMode="gray">
          <a:xfrm>
            <a:off x="3318401" y="2002083"/>
            <a:ext cx="128377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4" idx="2"/>
            <a:endCxn id="6" idx="1"/>
          </p:cNvCxnSpPr>
          <p:nvPr/>
        </p:nvCxnSpPr>
        <p:spPr bwMode="gray">
          <a:xfrm>
            <a:off x="1224625" y="2223483"/>
            <a:ext cx="641888" cy="8176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6" idx="3"/>
            <a:endCxn id="5" idx="2"/>
          </p:cNvCxnSpPr>
          <p:nvPr/>
        </p:nvCxnSpPr>
        <p:spPr bwMode="gray">
          <a:xfrm flipV="1">
            <a:off x="2406513" y="2223483"/>
            <a:ext cx="641888" cy="8176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bwMode="gray">
          <a:xfrm>
            <a:off x="978763" y="1540418"/>
            <a:ext cx="491724" cy="307777"/>
          </a:xfrm>
          <a:prstGeom prst="rect">
            <a:avLst/>
          </a:prstGeom>
        </p:spPr>
        <p:txBody>
          <a:bodyPr wrap="square">
            <a:noAutofit/>
          </a:bodyPr>
          <a:lstStyle/>
          <a:p>
            <a:pPr algn="ctr" fontAlgn="ctr"/>
            <a:r>
              <a:rPr sz="1400">
                <a:solidFill>
                  <a:prstClr val="black"/>
                </a:solidFill>
              </a:rPr>
              <a:t>R1</a:t>
            </a:r>
          </a:p>
        </p:txBody>
      </p:sp>
      <p:sp>
        <p:nvSpPr>
          <p:cNvPr id="13" name="矩形 12"/>
          <p:cNvSpPr/>
          <p:nvPr/>
        </p:nvSpPr>
        <p:spPr bwMode="gray">
          <a:xfrm>
            <a:off x="1648251" y="1728062"/>
            <a:ext cx="976525" cy="307777"/>
          </a:xfrm>
          <a:prstGeom prst="rect">
            <a:avLst/>
          </a:prstGeom>
        </p:spPr>
        <p:txBody>
          <a:bodyPr wrap="square">
            <a:noAutofit/>
          </a:bodyPr>
          <a:lstStyle/>
          <a:p>
            <a:pPr algn="ctr" fontAlgn="ctr"/>
            <a:r>
              <a:rPr sz="1400" dirty="0">
                <a:solidFill>
                  <a:prstClr val="black"/>
                </a:solidFill>
              </a:rPr>
              <a:t>Cost = 10</a:t>
            </a:r>
          </a:p>
        </p:txBody>
      </p:sp>
      <p:sp>
        <p:nvSpPr>
          <p:cNvPr id="14" name="矩形 13"/>
          <p:cNvSpPr/>
          <p:nvPr/>
        </p:nvSpPr>
        <p:spPr bwMode="gray">
          <a:xfrm>
            <a:off x="3514630" y="1728062"/>
            <a:ext cx="887750" cy="307777"/>
          </a:xfrm>
          <a:prstGeom prst="rect">
            <a:avLst/>
          </a:prstGeom>
        </p:spPr>
        <p:txBody>
          <a:bodyPr wrap="square">
            <a:noAutofit/>
          </a:bodyPr>
          <a:lstStyle/>
          <a:p>
            <a:pPr algn="ctr" fontAlgn="ctr"/>
            <a:r>
              <a:rPr sz="1400">
                <a:solidFill>
                  <a:prstClr val="black"/>
                </a:solidFill>
              </a:rPr>
              <a:t>Cost = 5</a:t>
            </a:r>
          </a:p>
        </p:txBody>
      </p:sp>
      <p:sp>
        <p:nvSpPr>
          <p:cNvPr id="15" name="矩形 14"/>
          <p:cNvSpPr/>
          <p:nvPr/>
        </p:nvSpPr>
        <p:spPr bwMode="gray">
          <a:xfrm rot="3232528">
            <a:off x="966579" y="2520173"/>
            <a:ext cx="976525" cy="307777"/>
          </a:xfrm>
          <a:prstGeom prst="rect">
            <a:avLst/>
          </a:prstGeom>
        </p:spPr>
        <p:txBody>
          <a:bodyPr wrap="square">
            <a:noAutofit/>
          </a:bodyPr>
          <a:lstStyle/>
          <a:p>
            <a:pPr algn="ctr" fontAlgn="ctr"/>
            <a:r>
              <a:rPr sz="1400" dirty="0">
                <a:solidFill>
                  <a:prstClr val="black"/>
                </a:solidFill>
              </a:rPr>
              <a:t>Cost = 10</a:t>
            </a:r>
          </a:p>
        </p:txBody>
      </p:sp>
      <p:sp>
        <p:nvSpPr>
          <p:cNvPr id="16" name="矩形 15"/>
          <p:cNvSpPr/>
          <p:nvPr/>
        </p:nvSpPr>
        <p:spPr bwMode="gray">
          <a:xfrm rot="18509869">
            <a:off x="2414857" y="2532963"/>
            <a:ext cx="887750" cy="307777"/>
          </a:xfrm>
          <a:prstGeom prst="rect">
            <a:avLst/>
          </a:prstGeom>
        </p:spPr>
        <p:txBody>
          <a:bodyPr wrap="square">
            <a:noAutofit/>
          </a:bodyPr>
          <a:lstStyle/>
          <a:p>
            <a:pPr algn="ctr" fontAlgn="ctr"/>
            <a:r>
              <a:rPr sz="1400">
                <a:solidFill>
                  <a:prstClr val="black"/>
                </a:solidFill>
              </a:rPr>
              <a:t>Cost = 5</a:t>
            </a:r>
          </a:p>
        </p:txBody>
      </p:sp>
      <p:sp>
        <p:nvSpPr>
          <p:cNvPr id="17" name="矩形 16"/>
          <p:cNvSpPr/>
          <p:nvPr/>
        </p:nvSpPr>
        <p:spPr bwMode="gray">
          <a:xfrm>
            <a:off x="1890651" y="3228818"/>
            <a:ext cx="491724" cy="307777"/>
          </a:xfrm>
          <a:prstGeom prst="rect">
            <a:avLst/>
          </a:prstGeom>
        </p:spPr>
        <p:txBody>
          <a:bodyPr wrap="square">
            <a:noAutofit/>
          </a:bodyPr>
          <a:lstStyle/>
          <a:p>
            <a:pPr algn="ctr" fontAlgn="ctr"/>
            <a:r>
              <a:rPr sz="1400">
                <a:solidFill>
                  <a:prstClr val="black"/>
                </a:solidFill>
              </a:rPr>
              <a:t>R2</a:t>
            </a:r>
          </a:p>
        </p:txBody>
      </p:sp>
      <p:sp>
        <p:nvSpPr>
          <p:cNvPr id="18" name="矩形 17"/>
          <p:cNvSpPr/>
          <p:nvPr/>
        </p:nvSpPr>
        <p:spPr bwMode="gray">
          <a:xfrm>
            <a:off x="2803443" y="1540418"/>
            <a:ext cx="491724" cy="307777"/>
          </a:xfrm>
          <a:prstGeom prst="rect">
            <a:avLst/>
          </a:prstGeom>
        </p:spPr>
        <p:txBody>
          <a:bodyPr wrap="square">
            <a:noAutofit/>
          </a:bodyPr>
          <a:lstStyle/>
          <a:p>
            <a:pPr algn="ctr" fontAlgn="ctr"/>
            <a:r>
              <a:rPr sz="1400">
                <a:solidFill>
                  <a:prstClr val="black"/>
                </a:solidFill>
              </a:rPr>
              <a:t>R3</a:t>
            </a:r>
          </a:p>
        </p:txBody>
      </p:sp>
      <p:sp>
        <p:nvSpPr>
          <p:cNvPr id="19" name="矩形 18"/>
          <p:cNvSpPr/>
          <p:nvPr/>
        </p:nvSpPr>
        <p:spPr bwMode="gray">
          <a:xfrm>
            <a:off x="4628123" y="1540418"/>
            <a:ext cx="491724" cy="307777"/>
          </a:xfrm>
          <a:prstGeom prst="rect">
            <a:avLst/>
          </a:prstGeom>
        </p:spPr>
        <p:txBody>
          <a:bodyPr wrap="square">
            <a:noAutofit/>
          </a:bodyPr>
          <a:lstStyle/>
          <a:p>
            <a:pPr algn="ctr" fontAlgn="ctr"/>
            <a:r>
              <a:rPr sz="1400">
                <a:solidFill>
                  <a:prstClr val="black"/>
                </a:solidFill>
              </a:rPr>
              <a:t>R4</a:t>
            </a:r>
          </a:p>
        </p:txBody>
      </p:sp>
      <p:sp>
        <p:nvSpPr>
          <p:cNvPr id="25" name="矩形 24"/>
          <p:cNvSpPr/>
          <p:nvPr/>
        </p:nvSpPr>
        <p:spPr bwMode="gray">
          <a:xfrm rot="3094825">
            <a:off x="1146946" y="2411026"/>
            <a:ext cx="976525" cy="276999"/>
          </a:xfrm>
          <a:prstGeom prst="rect">
            <a:avLst/>
          </a:prstGeom>
        </p:spPr>
        <p:txBody>
          <a:bodyPr wrap="square">
            <a:noAutofit/>
          </a:bodyPr>
          <a:lstStyle/>
          <a:p>
            <a:pPr algn="ctr" fontAlgn="ctr"/>
            <a:r>
              <a:rPr sz="1200">
                <a:solidFill>
                  <a:prstClr val="black"/>
                </a:solidFill>
              </a:rPr>
              <a:t>GE0/0/1</a:t>
            </a:r>
          </a:p>
        </p:txBody>
      </p:sp>
      <p:sp>
        <p:nvSpPr>
          <p:cNvPr id="26" name="矩形 25"/>
          <p:cNvSpPr/>
          <p:nvPr/>
        </p:nvSpPr>
        <p:spPr bwMode="gray">
          <a:xfrm rot="18657368">
            <a:off x="2190124" y="2409080"/>
            <a:ext cx="887750" cy="276999"/>
          </a:xfrm>
          <a:prstGeom prst="rect">
            <a:avLst/>
          </a:prstGeom>
        </p:spPr>
        <p:txBody>
          <a:bodyPr wrap="square">
            <a:noAutofit/>
          </a:bodyPr>
          <a:lstStyle/>
          <a:p>
            <a:pPr algn="ctr" fontAlgn="ctr"/>
            <a:r>
              <a:rPr sz="1200">
                <a:solidFill>
                  <a:prstClr val="black"/>
                </a:solidFill>
              </a:rPr>
              <a:t>GE0/0/2</a:t>
            </a:r>
          </a:p>
        </p:txBody>
      </p:sp>
      <p:sp>
        <p:nvSpPr>
          <p:cNvPr id="27" name="矩形 26"/>
          <p:cNvSpPr/>
          <p:nvPr/>
        </p:nvSpPr>
        <p:spPr bwMode="gray">
          <a:xfrm>
            <a:off x="3516414" y="2022268"/>
            <a:ext cx="887750" cy="276999"/>
          </a:xfrm>
          <a:prstGeom prst="rect">
            <a:avLst/>
          </a:prstGeom>
        </p:spPr>
        <p:txBody>
          <a:bodyPr wrap="square">
            <a:noAutofit/>
          </a:bodyPr>
          <a:lstStyle/>
          <a:p>
            <a:pPr algn="ctr" fontAlgn="ctr"/>
            <a:r>
              <a:rPr sz="1200" dirty="0">
                <a:solidFill>
                  <a:prstClr val="black"/>
                </a:solidFill>
              </a:rPr>
              <a:t>GE0/0/1</a:t>
            </a:r>
          </a:p>
        </p:txBody>
      </p:sp>
      <p:graphicFrame>
        <p:nvGraphicFramePr>
          <p:cNvPr id="31" name="表格 30"/>
          <p:cNvGraphicFramePr>
            <a:graphicFrameLocks noGrp="1"/>
          </p:cNvGraphicFramePr>
          <p:nvPr>
            <p:extLst/>
          </p:nvPr>
        </p:nvGraphicFramePr>
        <p:xfrm>
          <a:off x="674469" y="3612442"/>
          <a:ext cx="4630397" cy="2551104"/>
        </p:xfrm>
        <a:graphic>
          <a:graphicData uri="http://schemas.openxmlformats.org/drawingml/2006/table">
            <a:tbl>
              <a:tblPr firstRow="1" bandRow="1"/>
              <a:tblGrid>
                <a:gridCol w="683987"/>
                <a:gridCol w="1315470"/>
                <a:gridCol w="1315470"/>
                <a:gridCol w="1315470"/>
              </a:tblGrid>
              <a:tr h="283456">
                <a:tc>
                  <a:txBody>
                    <a:bodyPr/>
                    <a:lstStyle/>
                    <a:p>
                      <a:pPr algn="ctr" fontAlgn="ctr"/>
                      <a:r>
                        <a:rPr sz="1200" b="1" dirty="0"/>
                        <a:t>Device</a:t>
                      </a:r>
                      <a:endParaRPr lang="zh-CN" altLang="en-US" sz="1200" b="1" dirty="0">
                        <a:solidFill>
                          <a:schemeClr val="bg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sz="1200" b="1" dirty="0"/>
                        <a:t>Router ID</a:t>
                      </a:r>
                      <a:endParaRPr lang="zh-CN" altLang="en-US" sz="1200" b="1" dirty="0">
                        <a:solidFill>
                          <a:schemeClr val="bg1"/>
                        </a:solidFill>
                        <a:latin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sz="1200" b="1" dirty="0"/>
                        <a:t>Interface</a:t>
                      </a:r>
                      <a:endParaRPr lang="zh-CN" altLang="en-US" sz="1200" b="1" dirty="0">
                        <a:solidFill>
                          <a:schemeClr val="bg1"/>
                        </a:solidFill>
                        <a:latin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sz="1200" b="1" dirty="0"/>
                        <a:t>IP Address</a:t>
                      </a:r>
                      <a:endParaRPr lang="zh-CN" altLang="en-US" sz="1200" b="1" dirty="0">
                        <a:solidFill>
                          <a:schemeClr val="bg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283456">
                <a:tc rowSpan="2">
                  <a:txBody>
                    <a:bodyPr/>
                    <a:lstStyle/>
                    <a:p>
                      <a:pPr algn="ctr" fontAlgn="ctr"/>
                      <a:r>
                        <a:rPr sz="1200"/>
                        <a:t>R1</a:t>
                      </a:r>
                      <a:endParaRPr lang="zh-CN" altLang="en-US" sz="12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rowSpan="2">
                  <a:txBody>
                    <a:bodyPr/>
                    <a:lstStyle/>
                    <a:p>
                      <a:pPr algn="ctr" fontAlgn="ctr"/>
                      <a:r>
                        <a:rPr sz="1200" dirty="0"/>
                        <a:t>10.1.1.1</a:t>
                      </a:r>
                      <a:endParaRPr sz="1200" dirty="0">
                        <a:solidFill>
                          <a:schemeClr val="tx1"/>
                        </a:solidFill>
                        <a:latin typeface="Huawei Sans" panose="020C0503030203020204" pitchFamily="34" charset="0"/>
                      </a:endParaRPr>
                    </a:p>
                  </a:txBody>
                  <a:tcPr anchor="ctr"/>
                </a:tc>
                <a:tc>
                  <a:txBody>
                    <a:bodyPr/>
                    <a:lstStyle/>
                    <a:p>
                      <a:pPr algn="ctr" fontAlgn="ctr"/>
                      <a:r>
                        <a:rPr sz="1200"/>
                        <a:t>GE0/0/0</a:t>
                      </a:r>
                      <a:endParaRPr sz="1200">
                        <a:solidFill>
                          <a:schemeClr val="tx1"/>
                        </a:solidFill>
                        <a:latin typeface="Huawei Sans" panose="020C0503030203020204" pitchFamily="34" charset="0"/>
                      </a:endParaRPr>
                    </a:p>
                  </a:txBody>
                  <a:tcPr anchor="ctr"/>
                </a:tc>
                <a:tc>
                  <a:txBody>
                    <a:bodyPr/>
                    <a:lstStyle/>
                    <a:p>
                      <a:pPr algn="l" fontAlgn="ctr"/>
                      <a:r>
                        <a:rPr sz="1200"/>
                        <a:t>10.1.13.1/24</a:t>
                      </a:r>
                      <a:endParaRPr sz="120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algn="ctr"/>
                      <a:endParaRPr lang="en-US" altLang="zh-CN" sz="1400" dirty="0" smtClean="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sz="1200"/>
                        <a:t>GE0/0/1</a:t>
                      </a:r>
                      <a:endParaRPr sz="120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sz="1200"/>
                        <a:t>10.1.12.1/24</a:t>
                      </a:r>
                      <a:endParaRPr sz="120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rowSpan="2">
                  <a:txBody>
                    <a:bodyPr/>
                    <a:lstStyle/>
                    <a:p>
                      <a:pPr algn="ctr" fontAlgn="ctr"/>
                      <a:r>
                        <a:rPr sz="1200"/>
                        <a:t>R2</a:t>
                      </a:r>
                      <a:endParaRPr lang="zh-CN" altLang="en-US" sz="12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rowSpan="2">
                  <a:txBody>
                    <a:bodyPr/>
                    <a:lstStyle/>
                    <a:p>
                      <a:pPr algn="ctr" fontAlgn="ctr"/>
                      <a:r>
                        <a:rPr sz="1200"/>
                        <a:t>10.1.2.2</a:t>
                      </a:r>
                      <a:endParaRPr lang="zh-CN" altLang="en-US" sz="1200" dirty="0">
                        <a:solidFill>
                          <a:schemeClr val="tx1"/>
                        </a:solidFill>
                        <a:latin typeface="Huawei Sans" panose="020C0503030203020204" pitchFamily="34" charset="0"/>
                      </a:endParaRPr>
                    </a:p>
                  </a:txBody>
                  <a:tcPr anchor="ct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sz="1200"/>
                        <a:t>GE0/0/1</a:t>
                      </a:r>
                      <a:endParaRPr sz="120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sz="1200"/>
                        <a:t>10.1.12.2/24</a:t>
                      </a:r>
                      <a:endParaRPr sz="120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sz="1200"/>
                        <a:t>GE0/0/2</a:t>
                      </a:r>
                      <a:endParaRPr sz="120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sz="1200" dirty="0"/>
                        <a:t>10.1.23.2/24</a:t>
                      </a:r>
                      <a:endParaRPr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rowSpan="3">
                  <a:txBody>
                    <a:bodyPr/>
                    <a:lstStyle/>
                    <a:p>
                      <a:pPr algn="ctr" fontAlgn="ctr"/>
                      <a:r>
                        <a:rPr sz="1200"/>
                        <a:t>R3</a:t>
                      </a:r>
                      <a:endParaRPr lang="zh-CN" altLang="en-US" sz="12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rowSpan="3">
                  <a:txBody>
                    <a:bodyPr/>
                    <a:lstStyle/>
                    <a:p>
                      <a:pPr algn="ctr" fontAlgn="ctr"/>
                      <a:r>
                        <a:rPr sz="1200"/>
                        <a:t>10.1.3.3</a:t>
                      </a:r>
                      <a:endParaRPr lang="zh-CN" altLang="en-US" sz="1200" dirty="0">
                        <a:solidFill>
                          <a:schemeClr val="tx1"/>
                        </a:solidFill>
                        <a:latin typeface="Huawei Sans" panose="020C0503030203020204" pitchFamily="34" charset="0"/>
                      </a:endParaRPr>
                    </a:p>
                  </a:txBody>
                  <a:tcPr anchor="ctr"/>
                </a:tc>
                <a:tc>
                  <a:txBody>
                    <a:bodyPr/>
                    <a:lstStyle/>
                    <a:p>
                      <a:pPr algn="ctr" fontAlgn="ctr"/>
                      <a:r>
                        <a:rPr sz="1200"/>
                        <a:t>GE0/0/0</a:t>
                      </a:r>
                      <a:endParaRPr sz="120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sz="1200"/>
                        <a:t>10.1.13.3/24</a:t>
                      </a:r>
                      <a:endParaRPr sz="120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vMerge="1">
                  <a:txBody>
                    <a:bodyPr/>
                    <a:lstStyle/>
                    <a:p>
                      <a:endParaRPr lang="zh-CN" altLang="en-US"/>
                    </a:p>
                  </a:txBody>
                  <a:tcPr/>
                </a:tc>
                <a:tc vMerge="1">
                  <a:txBody>
                    <a:bodyPr/>
                    <a:lstStyle/>
                    <a:p>
                      <a:endParaRPr lang="zh-CN" altLang="en-US"/>
                    </a:p>
                  </a:txBody>
                  <a:tcPr/>
                </a:tc>
                <a:tc>
                  <a:txBody>
                    <a:bodyPr/>
                    <a:lstStyle/>
                    <a:p>
                      <a:pPr algn="ctr" fontAlgn="ctr"/>
                      <a:r>
                        <a:rPr sz="1200"/>
                        <a:t>GE0/0/1</a:t>
                      </a:r>
                      <a:endParaRPr sz="120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sz="1200"/>
                        <a:t>10.1.34.3/24</a:t>
                      </a:r>
                      <a:endParaRPr sz="120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sz="1200"/>
                        <a:t>GE0/0/2</a:t>
                      </a:r>
                      <a:endParaRPr sz="120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sz="1200"/>
                        <a:t>10.1.23.3/24</a:t>
                      </a:r>
                      <a:endParaRPr sz="120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a:txBody>
                    <a:bodyPr/>
                    <a:lstStyle/>
                    <a:p>
                      <a:pPr algn="ctr" fontAlgn="ctr"/>
                      <a:r>
                        <a:rPr sz="1200"/>
                        <a:t>R4</a:t>
                      </a:r>
                      <a:endParaRPr lang="zh-CN" altLang="en-US" sz="12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sz="1200"/>
                        <a:t>10.1.4.4</a:t>
                      </a:r>
                      <a:endParaRPr lang="zh-CN" altLang="en-US" sz="1200" dirty="0">
                        <a:solidFill>
                          <a:schemeClr val="tx1"/>
                        </a:solidFill>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r>
                        <a:rPr sz="1200"/>
                        <a:t>GE0/0/1</a:t>
                      </a:r>
                      <a:endParaRPr sz="1200">
                        <a:solidFill>
                          <a:schemeClr val="tx1"/>
                        </a:solidFill>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sz="1200" dirty="0"/>
                        <a:t>10.1.34.4/24</a:t>
                      </a:r>
                      <a:endParaRPr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41" name="矩形 40"/>
          <p:cNvSpPr/>
          <p:nvPr/>
        </p:nvSpPr>
        <p:spPr bwMode="gray">
          <a:xfrm>
            <a:off x="1693303" y="1961308"/>
            <a:ext cx="887750" cy="276999"/>
          </a:xfrm>
          <a:prstGeom prst="rect">
            <a:avLst/>
          </a:prstGeom>
        </p:spPr>
        <p:txBody>
          <a:bodyPr wrap="square">
            <a:noAutofit/>
          </a:bodyPr>
          <a:lstStyle/>
          <a:p>
            <a:pPr algn="ctr" fontAlgn="ctr"/>
            <a:r>
              <a:rPr sz="1200">
                <a:solidFill>
                  <a:prstClr val="black"/>
                </a:solidFill>
              </a:rPr>
              <a:t>GE0/0/0</a:t>
            </a:r>
          </a:p>
        </p:txBody>
      </p:sp>
      <p:sp>
        <p:nvSpPr>
          <p:cNvPr id="39" name="文本框 38"/>
          <p:cNvSpPr txBox="1"/>
          <p:nvPr/>
        </p:nvSpPr>
        <p:spPr bwMode="gray">
          <a:xfrm>
            <a:off x="5497928" y="2577083"/>
            <a:ext cx="6037580" cy="338554"/>
          </a:xfrm>
          <a:prstGeom prst="rect">
            <a:avLst/>
          </a:prstGeom>
          <a:noFill/>
        </p:spPr>
        <p:txBody>
          <a:bodyPr wrap="square" rtlCol="0">
            <a:noAutofit/>
          </a:bodyPr>
          <a:lstStyle/>
          <a:p>
            <a:pPr fontAlgn="ctr"/>
            <a:r>
              <a:rPr sz="1400" dirty="0">
                <a:solidFill>
                  <a:prstClr val="black"/>
                </a:solidFill>
              </a:rPr>
              <a:t>Check information about the route from R1 to GE0/0/1 of R4.</a:t>
            </a:r>
            <a:endParaRPr lang="en-US" altLang="zh-CN" sz="1400" dirty="0" smtClean="0">
              <a:solidFill>
                <a:prstClr val="black"/>
              </a:solidFill>
            </a:endParaRPr>
          </a:p>
        </p:txBody>
      </p:sp>
      <p:sp>
        <p:nvSpPr>
          <p:cNvPr id="40" name="文本框 39"/>
          <p:cNvSpPr txBox="1"/>
          <p:nvPr/>
        </p:nvSpPr>
        <p:spPr bwMode="gray">
          <a:xfrm>
            <a:off x="5543233" y="2920033"/>
            <a:ext cx="6202680" cy="1754326"/>
          </a:xfrm>
          <a:prstGeom prst="rect">
            <a:avLst/>
          </a:prstGeom>
          <a:solidFill>
            <a:schemeClr val="bg1">
              <a:lumMod val="85000"/>
            </a:schemeClr>
          </a:solidFill>
          <a:ln>
            <a:noFill/>
          </a:ln>
        </p:spPr>
        <p:txBody>
          <a:bodyPr wrap="square" rtlCol="0">
            <a:sp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r>
              <a:rPr sz="1200" dirty="0"/>
              <a:t>[R1]display </a:t>
            </a:r>
            <a:r>
              <a:rPr sz="1200" dirty="0" err="1"/>
              <a:t>ospf</a:t>
            </a:r>
            <a:r>
              <a:rPr sz="1200" dirty="0"/>
              <a:t> routing 10.1.34.4</a:t>
            </a:r>
            <a:endParaRPr lang="en-US" altLang="zh-CN" sz="1200" dirty="0"/>
          </a:p>
          <a:p>
            <a:r>
              <a:rPr sz="1200" dirty="0"/>
              <a:t>	 OSPF Process 1 with Router ID 10.1.1.1</a:t>
            </a:r>
            <a:endParaRPr lang="en-US" altLang="zh-CN" sz="1200" dirty="0"/>
          </a:p>
          <a:p>
            <a:r>
              <a:rPr sz="1200" dirty="0"/>
              <a:t> Destination :	10.1.34.0/24       </a:t>
            </a:r>
            <a:endParaRPr lang="en-US" altLang="zh-CN" sz="1200" dirty="0"/>
          </a:p>
          <a:p>
            <a:r>
              <a:rPr sz="1200" dirty="0"/>
              <a:t> </a:t>
            </a:r>
            <a:r>
              <a:rPr sz="1200" dirty="0" err="1"/>
              <a:t>AdverRouter</a:t>
            </a:r>
            <a:r>
              <a:rPr sz="1200" dirty="0"/>
              <a:t> :	10.1.4.4	Area :	0.0.0.0  </a:t>
            </a:r>
            <a:endParaRPr lang="en-US" altLang="zh-CN" sz="1200" dirty="0"/>
          </a:p>
          <a:p>
            <a:r>
              <a:rPr sz="1200" dirty="0"/>
              <a:t> Cost :		15	Type :	Transit </a:t>
            </a:r>
            <a:endParaRPr lang="en-US" altLang="zh-CN" sz="1200" dirty="0"/>
          </a:p>
          <a:p>
            <a:r>
              <a:rPr sz="1200" dirty="0"/>
              <a:t> </a:t>
            </a:r>
            <a:r>
              <a:rPr sz="1200" dirty="0" err="1"/>
              <a:t>NextHop</a:t>
            </a:r>
            <a:r>
              <a:rPr sz="1200" dirty="0"/>
              <a:t> :		10.1.13.3	Interface :	GigabitEthernet0/0/0  </a:t>
            </a:r>
            <a:endParaRPr lang="en-US" altLang="zh-CN" sz="1200" dirty="0"/>
          </a:p>
          <a:p>
            <a:r>
              <a:rPr sz="1200" dirty="0"/>
              <a:t> Priority :		Low 	Age :	00h01m59s  </a:t>
            </a:r>
            <a:endParaRPr lang="en-US" altLang="zh-CN" sz="1200" dirty="0"/>
          </a:p>
          <a:p>
            <a:r>
              <a:rPr sz="1200" dirty="0">
                <a:solidFill>
                  <a:srgbClr val="C7000B"/>
                </a:solidFill>
              </a:rPr>
              <a:t> Backup </a:t>
            </a:r>
            <a:r>
              <a:rPr sz="1200" dirty="0" err="1">
                <a:solidFill>
                  <a:srgbClr val="C7000B"/>
                </a:solidFill>
              </a:rPr>
              <a:t>Nexthop</a:t>
            </a:r>
            <a:r>
              <a:rPr sz="1200" dirty="0">
                <a:solidFill>
                  <a:srgbClr val="C7000B"/>
                </a:solidFill>
              </a:rPr>
              <a:t> :	10.1.12.2	Backup Interface:GigabitEthernet0/0/1</a:t>
            </a:r>
            <a:endParaRPr lang="en-US" altLang="zh-CN" sz="1200" dirty="0">
              <a:solidFill>
                <a:srgbClr val="C7000B"/>
              </a:solidFill>
            </a:endParaRPr>
          </a:p>
          <a:p>
            <a:r>
              <a:rPr sz="1200" dirty="0">
                <a:solidFill>
                  <a:srgbClr val="C7000B"/>
                </a:solidFill>
              </a:rPr>
              <a:t> Backup Type :	LFA LINK  </a:t>
            </a:r>
            <a:endParaRPr lang="en-US" altLang="zh-CN" sz="1200" dirty="0">
              <a:solidFill>
                <a:srgbClr val="C7000B"/>
              </a:solidFill>
            </a:endParaRPr>
          </a:p>
        </p:txBody>
      </p:sp>
      <p:sp>
        <p:nvSpPr>
          <p:cNvPr id="42" name="矩形 41"/>
          <p:cNvSpPr/>
          <p:nvPr/>
        </p:nvSpPr>
        <p:spPr bwMode="gray">
          <a:xfrm>
            <a:off x="8578158" y="4960151"/>
            <a:ext cx="3059112" cy="843120"/>
          </a:xfrm>
          <a:prstGeom prst="rect">
            <a:avLst/>
          </a:prstGeom>
          <a:solidFill>
            <a:srgbClr val="FFF8E5"/>
          </a:solidFill>
          <a:ln w="12700">
            <a:solidFill>
              <a:srgbClr val="FDD3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pPr>
            <a:r>
              <a:rPr sz="1400" dirty="0">
                <a:solidFill>
                  <a:schemeClr val="tx1"/>
                </a:solidFill>
                <a:latin typeface="Huawei Sans" panose="020C0503030203020204" pitchFamily="34" charset="0"/>
                <a:ea typeface="方正兰亭黑简体" panose="02000000000000000000" pitchFamily="2" charset="-122"/>
              </a:rPr>
              <a:t>You can find that OSPF generates a backup link after OSPF IP FRR is enabled on R1.</a:t>
            </a:r>
            <a:endParaRPr lang="zh-CN" altLang="en-US" sz="1400" dirty="0">
              <a:solidFill>
                <a:schemeClr val="tx1"/>
              </a:solidFill>
              <a:latin typeface="Huawei Sans" panose="020C0503030203020204" pitchFamily="34" charset="0"/>
              <a:ea typeface="方正兰亭黑简体" panose="02000000000000000000" pitchFamily="2" charset="-122"/>
            </a:endParaRPr>
          </a:p>
        </p:txBody>
      </p:sp>
      <p:cxnSp>
        <p:nvCxnSpPr>
          <p:cNvPr id="43" name="直接箭头连接符 42"/>
          <p:cNvCxnSpPr>
            <a:stCxn id="42" idx="1"/>
          </p:cNvCxnSpPr>
          <p:nvPr/>
        </p:nvCxnSpPr>
        <p:spPr bwMode="gray">
          <a:xfrm flipH="1" flipV="1">
            <a:off x="7901512" y="4730045"/>
            <a:ext cx="676646" cy="651666"/>
          </a:xfrm>
          <a:prstGeom prst="straightConnector1">
            <a:avLst/>
          </a:prstGeom>
          <a:ln w="19050">
            <a:solidFill>
              <a:srgbClr val="FDD351"/>
            </a:solidFill>
            <a:tailEnd type="triangle"/>
          </a:ln>
        </p:spPr>
        <p:style>
          <a:lnRef idx="1">
            <a:schemeClr val="accent1"/>
          </a:lnRef>
          <a:fillRef idx="0">
            <a:schemeClr val="accent1"/>
          </a:fillRef>
          <a:effectRef idx="0">
            <a:schemeClr val="accent1"/>
          </a:effectRef>
          <a:fontRef idx="minor">
            <a:schemeClr val="tx1"/>
          </a:fontRef>
        </p:style>
      </p:cxnSp>
      <p:sp>
        <p:nvSpPr>
          <p:cNvPr id="44" name="五边形 43"/>
          <p:cNvSpPr/>
          <p:nvPr/>
        </p:nvSpPr>
        <p:spPr bwMode="gray">
          <a:xfrm>
            <a:off x="7683923" y="70953"/>
            <a:ext cx="90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燕尾形 44"/>
          <p:cNvSpPr/>
          <p:nvPr/>
        </p:nvSpPr>
        <p:spPr bwMode="gray">
          <a:xfrm>
            <a:off x="8448214" y="70953"/>
            <a:ext cx="72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PRC</a:t>
            </a:r>
          </a:p>
        </p:txBody>
      </p:sp>
      <p:sp>
        <p:nvSpPr>
          <p:cNvPr id="46" name="燕尾形 45"/>
          <p:cNvSpPr/>
          <p:nvPr/>
        </p:nvSpPr>
        <p:spPr bwMode="gray">
          <a:xfrm>
            <a:off x="9032505" y="70953"/>
            <a:ext cx="108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Intelligent Timer</a:t>
            </a:r>
          </a:p>
        </p:txBody>
      </p:sp>
      <p:sp>
        <p:nvSpPr>
          <p:cNvPr id="47" name="燕尾形 46"/>
          <p:cNvSpPr/>
          <p:nvPr/>
        </p:nvSpPr>
        <p:spPr bwMode="gray">
          <a:xfrm>
            <a:off x="9976796" y="70953"/>
            <a:ext cx="720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FRR</a:t>
            </a:r>
          </a:p>
        </p:txBody>
      </p:sp>
      <p:sp>
        <p:nvSpPr>
          <p:cNvPr id="48" name="燕尾形 47"/>
          <p:cNvSpPr/>
          <p:nvPr/>
        </p:nvSpPr>
        <p:spPr bwMode="gray">
          <a:xfrm>
            <a:off x="10561087" y="70953"/>
            <a:ext cx="1188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 Association</a:t>
            </a:r>
          </a:p>
        </p:txBody>
      </p:sp>
    </p:spTree>
    <p:extLst>
      <p:ext uri="{BB962C8B-B14F-4D97-AF65-F5344CB8AC3E}">
        <p14:creationId xmlns:p14="http://schemas.microsoft.com/office/powerpoint/2010/main" val="4046235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BFD for OSPF</a:t>
            </a:r>
            <a:endParaRPr lang="en-US" altLang="zh-CN" dirty="0"/>
          </a:p>
        </p:txBody>
      </p:sp>
      <p:sp>
        <p:nvSpPr>
          <p:cNvPr id="3" name="文本占位符 2"/>
          <p:cNvSpPr>
            <a:spLocks noGrp="1"/>
          </p:cNvSpPr>
          <p:nvPr>
            <p:ph type="body" sz="quarter" idx="10"/>
          </p:nvPr>
        </p:nvSpPr>
        <p:spPr bwMode="gray">
          <a:xfrm>
            <a:off x="455612" y="1052514"/>
            <a:ext cx="11293476" cy="1956815"/>
          </a:xfrm>
        </p:spPr>
        <p:txBody>
          <a:bodyPr/>
          <a:lstStyle/>
          <a:p>
            <a:r>
              <a:rPr lang="en-US" sz="1800" dirty="0" smtClean="0"/>
              <a:t>A link fault or a topology change causes devices to recalculate routes. Fast and efficient routing protocol convergence is necessary to improve network availability.</a:t>
            </a:r>
            <a:endParaRPr lang="en-US" altLang="zh-CN" sz="1800" dirty="0" smtClean="0"/>
          </a:p>
          <a:p>
            <a:r>
              <a:rPr lang="en-US" sz="1800" dirty="0" smtClean="0"/>
              <a:t>BFD for OSPF associates BFD with OSPF. If a fault occurs on the link between a device and its neighbor, BFD can rapidly detect the link fault to speed up OSPF's response to network topology changes.</a:t>
            </a:r>
            <a:endParaRPr lang="en-US" altLang="zh-CN" sz="1800" dirty="0" smtClean="0"/>
          </a:p>
        </p:txBody>
      </p:sp>
      <p:sp>
        <p:nvSpPr>
          <p:cNvPr id="4" name="矩形 3"/>
          <p:cNvSpPr/>
          <p:nvPr/>
        </p:nvSpPr>
        <p:spPr bwMode="gray">
          <a:xfrm>
            <a:off x="805229" y="3181835"/>
            <a:ext cx="4630396" cy="2656499"/>
          </a:xfrm>
          <a:prstGeom prst="rect">
            <a:avLst/>
          </a:prstGeom>
          <a:solidFill>
            <a:srgbClr val="F5FCFD"/>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bwMode="gray">
          <a:xfrm>
            <a:off x="882294" y="5389185"/>
            <a:ext cx="910150" cy="367473"/>
          </a:xfrm>
          <a:prstGeom prst="rect">
            <a:avLst/>
          </a:prstGeom>
        </p:spPr>
        <p:txBody>
          <a:bodyPr wrap="square">
            <a:noAutofit/>
          </a:bodyPr>
          <a:lstStyle/>
          <a:p>
            <a:pPr algn="ctr" fontAlgn="ctr">
              <a:lnSpc>
                <a:spcPts val="2400"/>
              </a:lnSpc>
            </a:pPr>
            <a:r>
              <a:rPr sz="1400" b="1">
                <a:solidFill>
                  <a:prstClr val="black"/>
                </a:solidFill>
              </a:rPr>
              <a:t>OSPF</a:t>
            </a:r>
            <a:endParaRPr lang="zh-CN" altLang="en-US" sz="1400" b="1" dirty="0">
              <a:solidFill>
                <a:prstClr val="black"/>
              </a:solidFill>
              <a:cs typeface="Courier New" panose="02070309020205020404" pitchFamily="49" charset="0"/>
              <a:sym typeface="Huawei Sans" panose="020C0503030203020204" pitchFamily="34" charset="0"/>
            </a:endParaRPr>
          </a:p>
        </p:txBody>
      </p:sp>
      <p:sp>
        <p:nvSpPr>
          <p:cNvPr id="16" name="矩形 15"/>
          <p:cNvSpPr/>
          <p:nvPr/>
        </p:nvSpPr>
        <p:spPr bwMode="gray">
          <a:xfrm>
            <a:off x="2297048" y="3229717"/>
            <a:ext cx="1190308" cy="338554"/>
          </a:xfrm>
          <a:prstGeom prst="rect">
            <a:avLst/>
          </a:prstGeom>
        </p:spPr>
        <p:txBody>
          <a:bodyPr wrap="square">
            <a:spAutoFit/>
          </a:bodyPr>
          <a:lstStyle/>
          <a:p>
            <a:pPr algn="ctr"/>
            <a:r>
              <a:rPr sz="1600" b="1" dirty="0">
                <a:solidFill>
                  <a:srgbClr val="C7000B"/>
                </a:solidFill>
                <a:latin typeface="Huawei Sans" panose="020C0503030203020204" pitchFamily="34" charset="0"/>
                <a:ea typeface="方正兰亭黑简体" panose="02000000000000000000" pitchFamily="2" charset="-122"/>
                <a:cs typeface="Courier New" panose="02070309020205020404" pitchFamily="49" charset="0"/>
              </a:rPr>
              <a:t>BFD</a:t>
            </a:r>
          </a:p>
        </p:txBody>
      </p:sp>
      <p:sp>
        <p:nvSpPr>
          <p:cNvPr id="34" name="文本占位符 2"/>
          <p:cNvSpPr txBox="1">
            <a:spLocks/>
          </p:cNvSpPr>
          <p:nvPr/>
        </p:nvSpPr>
        <p:spPr bwMode="gray">
          <a:xfrm>
            <a:off x="5603198" y="3181835"/>
            <a:ext cx="6141302" cy="2574823"/>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Font typeface="Arial" panose="020B0604020202020204" pitchFamily="34" charset="0"/>
              <a:buNone/>
            </a:pPr>
            <a:r>
              <a:rPr sz="1600" dirty="0">
                <a:solidFill>
                  <a:prstClr val="black"/>
                </a:solidFill>
                <a:latin typeface="Huawei Sans" panose="020C0503030203020204" pitchFamily="34" charset="0"/>
              </a:rPr>
              <a:t>The working principle of BFD for OSPF is as follows:</a:t>
            </a:r>
            <a:endParaRPr lang="en-US" altLang="zh-CN" sz="1600" dirty="0" smtClean="0">
              <a:solidFill>
                <a:prstClr val="black"/>
              </a:solidFill>
              <a:latin typeface="Huawei Sans" panose="020C0503030203020204" pitchFamily="34" charset="0"/>
            </a:endParaRPr>
          </a:p>
          <a:p>
            <a:pPr marL="360363" lvl="1" indent="-360363" fontAlgn="ctr"/>
            <a:r>
              <a:rPr sz="1400" dirty="0">
                <a:solidFill>
                  <a:prstClr val="black"/>
                </a:solidFill>
                <a:latin typeface="Huawei Sans" panose="020C0503030203020204" pitchFamily="34" charset="0"/>
              </a:rPr>
              <a:t>OSPF neighbor relationships are established between R1, R2, and R3. When the neighbor relationships enter the Full state, BFD is instructed to set up a BFD session.</a:t>
            </a:r>
          </a:p>
          <a:p>
            <a:pPr marL="360363" lvl="1" indent="-360363" fontAlgn="ctr"/>
            <a:r>
              <a:rPr sz="1400" dirty="0">
                <a:solidFill>
                  <a:prstClr val="black"/>
                </a:solidFill>
                <a:latin typeface="Huawei Sans" panose="020C0503030203020204" pitchFamily="34" charset="0"/>
              </a:rPr>
              <a:t>If a fault occurs on the link between R1 and R2, BFD detects the fault and notifies R1. R1 processes the BFD session down event and recalculates the route. The new path is R1-R3-R2.</a:t>
            </a:r>
            <a:endParaRPr lang="en-US" altLang="zh-CN" sz="1400" dirty="0" smtClean="0">
              <a:solidFill>
                <a:prstClr val="black"/>
              </a:solidFill>
              <a:latin typeface="Huawei Sans" panose="020C0503030203020204" pitchFamily="34" charset="0"/>
            </a:endParaRPr>
          </a:p>
          <a:p>
            <a:pPr fontAlgn="ctr"/>
            <a:endParaRPr lang="zh-CN" altLang="en-US" sz="1600" dirty="0">
              <a:solidFill>
                <a:prstClr val="black"/>
              </a:solidFill>
              <a:latin typeface="Huawei Sans" panose="020C0503030203020204" pitchFamily="34" charset="0"/>
            </a:endParaRPr>
          </a:p>
        </p:txBody>
      </p:sp>
      <p:pic>
        <p:nvPicPr>
          <p:cNvPr id="37" name="图片 3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11920" y="3837553"/>
            <a:ext cx="540000" cy="442800"/>
          </a:xfrm>
          <a:prstGeom prst="rect">
            <a:avLst/>
          </a:prstGeom>
        </p:spPr>
      </p:pic>
      <p:pic>
        <p:nvPicPr>
          <p:cNvPr id="39" name="图片 3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622202" y="4876644"/>
            <a:ext cx="540000" cy="442800"/>
          </a:xfrm>
          <a:prstGeom prst="rect">
            <a:avLst/>
          </a:prstGeom>
        </p:spPr>
      </p:pic>
      <p:pic>
        <p:nvPicPr>
          <p:cNvPr id="40" name="图片 3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243822" y="3837553"/>
            <a:ext cx="540000" cy="442800"/>
          </a:xfrm>
          <a:prstGeom prst="rect">
            <a:avLst/>
          </a:prstGeom>
        </p:spPr>
      </p:pic>
      <p:cxnSp>
        <p:nvCxnSpPr>
          <p:cNvPr id="41" name="直接连接符 40"/>
          <p:cNvCxnSpPr>
            <a:stCxn id="37" idx="3"/>
            <a:endCxn id="57" idx="1"/>
          </p:cNvCxnSpPr>
          <p:nvPr/>
        </p:nvCxnSpPr>
        <p:spPr bwMode="gray">
          <a:xfrm>
            <a:off x="1551920" y="4058953"/>
            <a:ext cx="106252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57" idx="3"/>
            <a:endCxn id="40" idx="1"/>
          </p:cNvCxnSpPr>
          <p:nvPr/>
        </p:nvCxnSpPr>
        <p:spPr bwMode="gray">
          <a:xfrm>
            <a:off x="3154446" y="4058953"/>
            <a:ext cx="108937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37" idx="2"/>
            <a:endCxn id="39" idx="1"/>
          </p:cNvCxnSpPr>
          <p:nvPr/>
        </p:nvCxnSpPr>
        <p:spPr bwMode="gray">
          <a:xfrm>
            <a:off x="1281920" y="4280353"/>
            <a:ext cx="1340282" cy="8176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39" idx="3"/>
            <a:endCxn id="40" idx="2"/>
          </p:cNvCxnSpPr>
          <p:nvPr/>
        </p:nvCxnSpPr>
        <p:spPr bwMode="gray">
          <a:xfrm flipV="1">
            <a:off x="3162202" y="4280353"/>
            <a:ext cx="1351620" cy="8176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矩形 44"/>
          <p:cNvSpPr/>
          <p:nvPr/>
        </p:nvSpPr>
        <p:spPr bwMode="gray">
          <a:xfrm>
            <a:off x="1036058" y="3597288"/>
            <a:ext cx="491724" cy="307777"/>
          </a:xfrm>
          <a:prstGeom prst="rect">
            <a:avLst/>
          </a:prstGeom>
        </p:spPr>
        <p:txBody>
          <a:bodyPr wrap="square">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sz="1400">
                <a:solidFill>
                  <a:prstClr val="black"/>
                </a:solidFill>
                <a:latin typeface="Huawei Sans" panose="020C0503030203020204" pitchFamily="34" charset="0"/>
              </a:rPr>
              <a:t>R1</a:t>
            </a:r>
          </a:p>
        </p:txBody>
      </p:sp>
      <p:sp>
        <p:nvSpPr>
          <p:cNvPr id="50" name="矩形 49"/>
          <p:cNvSpPr/>
          <p:nvPr/>
        </p:nvSpPr>
        <p:spPr bwMode="gray">
          <a:xfrm>
            <a:off x="2646340" y="5268810"/>
            <a:ext cx="491724" cy="307777"/>
          </a:xfrm>
          <a:prstGeom prst="rect">
            <a:avLst/>
          </a:prstGeom>
        </p:spPr>
        <p:txBody>
          <a:bodyPr wrap="square">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sz="1400">
                <a:solidFill>
                  <a:prstClr val="black"/>
                </a:solidFill>
                <a:latin typeface="Huawei Sans" panose="020C0503030203020204" pitchFamily="34" charset="0"/>
              </a:rPr>
              <a:t>R3</a:t>
            </a:r>
          </a:p>
        </p:txBody>
      </p:sp>
      <p:sp>
        <p:nvSpPr>
          <p:cNvPr id="51" name="矩形 50"/>
          <p:cNvSpPr/>
          <p:nvPr/>
        </p:nvSpPr>
        <p:spPr bwMode="gray">
          <a:xfrm>
            <a:off x="2646340" y="3597288"/>
            <a:ext cx="491724" cy="307777"/>
          </a:xfrm>
          <a:prstGeom prst="rect">
            <a:avLst/>
          </a:prstGeom>
        </p:spPr>
        <p:txBody>
          <a:bodyPr wrap="square">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sz="1400">
                <a:solidFill>
                  <a:prstClr val="black"/>
                </a:solidFill>
                <a:latin typeface="Huawei Sans" panose="020C0503030203020204" pitchFamily="34" charset="0"/>
              </a:rPr>
              <a:t>S1</a:t>
            </a:r>
          </a:p>
        </p:txBody>
      </p:sp>
      <p:sp>
        <p:nvSpPr>
          <p:cNvPr id="52" name="矩形 51"/>
          <p:cNvSpPr/>
          <p:nvPr/>
        </p:nvSpPr>
        <p:spPr bwMode="gray">
          <a:xfrm>
            <a:off x="4269768" y="3597288"/>
            <a:ext cx="491724" cy="307777"/>
          </a:xfrm>
          <a:prstGeom prst="rect">
            <a:avLst/>
          </a:prstGeom>
        </p:spPr>
        <p:txBody>
          <a:bodyPr wrap="square">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sz="1400">
                <a:solidFill>
                  <a:prstClr val="black"/>
                </a:solidFill>
                <a:latin typeface="Huawei Sans" panose="020C0503030203020204" pitchFamily="34" charset="0"/>
              </a:rPr>
              <a:t>R2</a:t>
            </a:r>
          </a:p>
        </p:txBody>
      </p:sp>
      <p:cxnSp>
        <p:nvCxnSpPr>
          <p:cNvPr id="53" name="直接连接符 52"/>
          <p:cNvCxnSpPr>
            <a:stCxn id="40" idx="3"/>
          </p:cNvCxnSpPr>
          <p:nvPr/>
        </p:nvCxnSpPr>
        <p:spPr bwMode="gray">
          <a:xfrm>
            <a:off x="4783822" y="4058953"/>
            <a:ext cx="4926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7" name="图片 5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614446" y="3837553"/>
            <a:ext cx="540000" cy="442800"/>
          </a:xfrm>
          <a:prstGeom prst="rect">
            <a:avLst/>
          </a:prstGeom>
        </p:spPr>
      </p:pic>
      <p:sp>
        <p:nvSpPr>
          <p:cNvPr id="60" name="任意多边形 59"/>
          <p:cNvSpPr/>
          <p:nvPr/>
        </p:nvSpPr>
        <p:spPr bwMode="gray">
          <a:xfrm>
            <a:off x="1551709" y="3524582"/>
            <a:ext cx="2632364" cy="291213"/>
          </a:xfrm>
          <a:custGeom>
            <a:avLst/>
            <a:gdLst>
              <a:gd name="connsiteX0" fmla="*/ 0 w 2632364"/>
              <a:gd name="connsiteY0" fmla="*/ 249650 h 291213"/>
              <a:gd name="connsiteX1" fmla="*/ 1330036 w 2632364"/>
              <a:gd name="connsiteY1" fmla="*/ 268 h 291213"/>
              <a:gd name="connsiteX2" fmla="*/ 2632364 w 2632364"/>
              <a:gd name="connsiteY2" fmla="*/ 291213 h 291213"/>
            </a:gdLst>
            <a:ahLst/>
            <a:cxnLst>
              <a:cxn ang="0">
                <a:pos x="connsiteX0" y="connsiteY0"/>
              </a:cxn>
              <a:cxn ang="0">
                <a:pos x="connsiteX1" y="connsiteY1"/>
              </a:cxn>
              <a:cxn ang="0">
                <a:pos x="connsiteX2" y="connsiteY2"/>
              </a:cxn>
            </a:cxnLst>
            <a:rect l="l" t="t" r="r" b="b"/>
            <a:pathLst>
              <a:path w="2632364" h="291213">
                <a:moveTo>
                  <a:pt x="0" y="249650"/>
                </a:moveTo>
                <a:cubicBezTo>
                  <a:pt x="445654" y="121495"/>
                  <a:pt x="891309" y="-6659"/>
                  <a:pt x="1330036" y="268"/>
                </a:cubicBezTo>
                <a:cubicBezTo>
                  <a:pt x="1768763" y="7195"/>
                  <a:pt x="2632364" y="291213"/>
                  <a:pt x="2632364" y="291213"/>
                </a:cubicBezTo>
              </a:path>
            </a:pathLst>
          </a:custGeom>
          <a:noFill/>
          <a:ln w="28575">
            <a:solidFill>
              <a:srgbClr val="C7000B"/>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五边形 28"/>
          <p:cNvSpPr/>
          <p:nvPr/>
        </p:nvSpPr>
        <p:spPr bwMode="gray">
          <a:xfrm>
            <a:off x="7683923" y="70953"/>
            <a:ext cx="90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燕尾形 29"/>
          <p:cNvSpPr/>
          <p:nvPr/>
        </p:nvSpPr>
        <p:spPr bwMode="gray">
          <a:xfrm>
            <a:off x="8448214" y="70953"/>
            <a:ext cx="72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PRC</a:t>
            </a:r>
          </a:p>
        </p:txBody>
      </p:sp>
      <p:sp>
        <p:nvSpPr>
          <p:cNvPr id="31" name="燕尾形 30"/>
          <p:cNvSpPr/>
          <p:nvPr/>
        </p:nvSpPr>
        <p:spPr bwMode="gray">
          <a:xfrm>
            <a:off x="9032505" y="70953"/>
            <a:ext cx="108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Intelligent Timer</a:t>
            </a:r>
          </a:p>
        </p:txBody>
      </p:sp>
      <p:sp>
        <p:nvSpPr>
          <p:cNvPr id="46" name="燕尾形 45"/>
          <p:cNvSpPr/>
          <p:nvPr/>
        </p:nvSpPr>
        <p:spPr bwMode="gray">
          <a:xfrm>
            <a:off x="9976796" y="70953"/>
            <a:ext cx="72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FRR</a:t>
            </a:r>
          </a:p>
        </p:txBody>
      </p:sp>
      <p:sp>
        <p:nvSpPr>
          <p:cNvPr id="47" name="燕尾形 46"/>
          <p:cNvSpPr/>
          <p:nvPr/>
        </p:nvSpPr>
        <p:spPr bwMode="gray">
          <a:xfrm>
            <a:off x="10561087" y="70953"/>
            <a:ext cx="1188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BFD Association</a:t>
            </a:r>
          </a:p>
        </p:txBody>
      </p:sp>
    </p:spTree>
    <p:extLst>
      <p:ext uri="{BB962C8B-B14F-4D97-AF65-F5344CB8AC3E}">
        <p14:creationId xmlns:p14="http://schemas.microsoft.com/office/powerpoint/2010/main" val="9711173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Basic BFD for OSPF Configuration Commands</a:t>
            </a:r>
            <a:endParaRPr lang="en-US" altLang="zh-CN" dirty="0"/>
          </a:p>
        </p:txBody>
      </p:sp>
      <p:sp>
        <p:nvSpPr>
          <p:cNvPr id="4" name="矩形 3"/>
          <p:cNvSpPr/>
          <p:nvPr/>
        </p:nvSpPr>
        <p:spPr bwMode="gray">
          <a:xfrm>
            <a:off x="1031917" y="1601023"/>
            <a:ext cx="10608699" cy="338554"/>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[Huawei-ospf-1] </a:t>
            </a:r>
            <a:r>
              <a:rPr lang="en-US" altLang="zh-CN" sz="1600" b="1" dirty="0" err="1"/>
              <a:t>bfd</a:t>
            </a:r>
            <a:r>
              <a:rPr lang="en-US" altLang="zh-CN" sz="1600" b="1" dirty="0"/>
              <a:t> all-interfaces</a:t>
            </a:r>
            <a:r>
              <a:rPr lang="en-US" altLang="zh-CN" sz="1600" dirty="0"/>
              <a:t> </a:t>
            </a:r>
            <a:r>
              <a:rPr lang="en-US" altLang="zh-CN" sz="1600" b="1" dirty="0"/>
              <a:t>enable</a:t>
            </a:r>
            <a:endParaRPr lang="zh-CN" altLang="en-US" sz="1600" dirty="0">
              <a:cs typeface="Courier New" panose="02070309020205020404" pitchFamily="49" charset="0"/>
            </a:endParaRPr>
          </a:p>
        </p:txBody>
      </p:sp>
      <p:sp>
        <p:nvSpPr>
          <p:cNvPr id="5" name="矩形 4"/>
          <p:cNvSpPr/>
          <p:nvPr/>
        </p:nvSpPr>
        <p:spPr bwMode="gray">
          <a:xfrm>
            <a:off x="551384" y="1168876"/>
            <a:ext cx="11089232" cy="338554"/>
          </a:xfrm>
          <a:prstGeom prst="rect">
            <a:avLst/>
          </a:prstGeom>
        </p:spPr>
        <p:txBody>
          <a:bodyPr wrap="square">
            <a:noAutofit/>
          </a:bodyPr>
          <a:lstStyle/>
          <a:p>
            <a:pPr marL="342900" indent="-342900" fontAlgn="ctr">
              <a:buFont typeface="+mj-lt"/>
              <a:buAutoNum type="arabicPeriod"/>
            </a:pPr>
            <a:r>
              <a:rPr sz="1600" dirty="0">
                <a:solidFill>
                  <a:prstClr val="black"/>
                </a:solidFill>
              </a:rPr>
              <a:t>Configure BFD for OSPF.</a:t>
            </a:r>
          </a:p>
        </p:txBody>
      </p:sp>
      <p:sp>
        <p:nvSpPr>
          <p:cNvPr id="30" name="矩形 29"/>
          <p:cNvSpPr/>
          <p:nvPr/>
        </p:nvSpPr>
        <p:spPr bwMode="gray">
          <a:xfrm>
            <a:off x="1031917" y="1936129"/>
            <a:ext cx="10608699" cy="400110"/>
          </a:xfrm>
          <a:prstGeom prst="rect">
            <a:avLst/>
          </a:prstGeom>
        </p:spPr>
        <p:txBody>
          <a:bodyPr wrap="square">
            <a:noAutofit/>
          </a:bodyPr>
          <a:lstStyle/>
          <a:p>
            <a:pPr fontAlgn="ctr">
              <a:lnSpc>
                <a:spcPts val="2400"/>
              </a:lnSpc>
            </a:pPr>
            <a:r>
              <a:rPr sz="1600">
                <a:solidFill>
                  <a:prstClr val="black"/>
                </a:solidFill>
              </a:rPr>
              <a:t>Enable BFD in an OSPF process.</a:t>
            </a:r>
            <a:endParaRPr lang="zh-CN" altLang="en-US" sz="1600" dirty="0">
              <a:solidFill>
                <a:prstClr val="black"/>
              </a:solidFill>
              <a:cs typeface="Courier New" panose="02070309020205020404" pitchFamily="49" charset="0"/>
              <a:sym typeface="Huawei Sans" panose="020C0503030203020204" pitchFamily="34" charset="0"/>
            </a:endParaRPr>
          </a:p>
        </p:txBody>
      </p:sp>
      <p:sp>
        <p:nvSpPr>
          <p:cNvPr id="31" name="矩形 30"/>
          <p:cNvSpPr/>
          <p:nvPr/>
        </p:nvSpPr>
        <p:spPr bwMode="gray">
          <a:xfrm>
            <a:off x="1031917" y="2440157"/>
            <a:ext cx="10608699" cy="584775"/>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[Huawei-ospf-1] </a:t>
            </a:r>
            <a:r>
              <a:rPr lang="en-US" altLang="zh-CN" sz="1600" b="1" dirty="0" err="1"/>
              <a:t>bfd</a:t>
            </a:r>
            <a:r>
              <a:rPr lang="en-US" altLang="zh-CN" sz="1600" b="1" dirty="0"/>
              <a:t> all-interfaces</a:t>
            </a:r>
            <a:r>
              <a:rPr lang="en-US" altLang="zh-CN" sz="1600" dirty="0"/>
              <a:t> { </a:t>
            </a:r>
            <a:r>
              <a:rPr lang="en-US" altLang="zh-CN" sz="1600" b="1" dirty="0"/>
              <a:t>min-</a:t>
            </a:r>
            <a:r>
              <a:rPr lang="en-US" altLang="zh-CN" sz="1600" b="1" dirty="0" err="1"/>
              <a:t>rx</a:t>
            </a:r>
            <a:r>
              <a:rPr lang="en-US" altLang="zh-CN" sz="1600" b="1" dirty="0"/>
              <a:t>-interval</a:t>
            </a:r>
            <a:r>
              <a:rPr lang="en-US" altLang="zh-CN" sz="1600" dirty="0"/>
              <a:t> </a:t>
            </a:r>
            <a:r>
              <a:rPr lang="en-US" altLang="zh-CN" sz="1600" i="1" dirty="0"/>
              <a:t>receive-interval</a:t>
            </a:r>
            <a:r>
              <a:rPr lang="en-US" altLang="zh-CN" sz="1600" dirty="0"/>
              <a:t> | </a:t>
            </a:r>
            <a:r>
              <a:rPr lang="en-US" altLang="zh-CN" sz="1600" b="1" dirty="0"/>
              <a:t>min-</a:t>
            </a:r>
            <a:r>
              <a:rPr lang="en-US" altLang="zh-CN" sz="1600" b="1" dirty="0" err="1"/>
              <a:t>tx</a:t>
            </a:r>
            <a:r>
              <a:rPr lang="en-US" altLang="zh-CN" sz="1600" b="1" dirty="0"/>
              <a:t>-interval</a:t>
            </a:r>
            <a:r>
              <a:rPr lang="en-US" altLang="zh-CN" sz="1600" dirty="0"/>
              <a:t> </a:t>
            </a:r>
            <a:r>
              <a:rPr lang="en-US" altLang="zh-CN" sz="1600" i="1" dirty="0"/>
              <a:t>transmit-interval</a:t>
            </a:r>
            <a:r>
              <a:rPr lang="en-US" altLang="zh-CN" sz="1600" dirty="0"/>
              <a:t> | </a:t>
            </a:r>
            <a:r>
              <a:rPr lang="en-US" altLang="zh-CN" sz="1600" b="1" dirty="0"/>
              <a:t>detect-multiplier</a:t>
            </a:r>
            <a:r>
              <a:rPr lang="en-US" altLang="zh-CN" sz="1600" dirty="0"/>
              <a:t> </a:t>
            </a:r>
            <a:r>
              <a:rPr lang="en-US" altLang="zh-CN" sz="1600" i="1" dirty="0"/>
              <a:t>multiplier-value</a:t>
            </a:r>
            <a:r>
              <a:rPr lang="en-US" altLang="zh-CN" sz="1600" dirty="0"/>
              <a:t> | </a:t>
            </a:r>
            <a:r>
              <a:rPr lang="en-US" altLang="zh-CN" sz="1600" b="1" dirty="0" err="1"/>
              <a:t>frr</a:t>
            </a:r>
            <a:r>
              <a:rPr lang="en-US" altLang="zh-CN" sz="1600" b="1" dirty="0"/>
              <a:t>-binding</a:t>
            </a:r>
            <a:r>
              <a:rPr lang="en-US" altLang="zh-CN" sz="1600" dirty="0"/>
              <a:t> } </a:t>
            </a:r>
            <a:endParaRPr lang="zh-CN" altLang="en-US" sz="1600" dirty="0">
              <a:cs typeface="Courier New" panose="02070309020205020404" pitchFamily="49" charset="0"/>
            </a:endParaRPr>
          </a:p>
        </p:txBody>
      </p:sp>
      <p:sp>
        <p:nvSpPr>
          <p:cNvPr id="32" name="矩形 31"/>
          <p:cNvSpPr/>
          <p:nvPr/>
        </p:nvSpPr>
        <p:spPr bwMode="gray">
          <a:xfrm>
            <a:off x="1031917" y="3024648"/>
            <a:ext cx="10608699" cy="400110"/>
          </a:xfrm>
          <a:prstGeom prst="rect">
            <a:avLst/>
          </a:prstGeom>
        </p:spPr>
        <p:txBody>
          <a:bodyPr wrap="square">
            <a:noAutofit/>
          </a:bodyPr>
          <a:lstStyle/>
          <a:p>
            <a:pPr fontAlgn="ctr">
              <a:lnSpc>
                <a:spcPts val="2400"/>
              </a:lnSpc>
            </a:pPr>
            <a:r>
              <a:rPr sz="1600">
                <a:solidFill>
                  <a:prstClr val="black"/>
                </a:solidFill>
              </a:rPr>
              <a:t>Configure BFD session parameters.</a:t>
            </a:r>
            <a:endParaRPr lang="zh-CN" altLang="en-US" sz="1600" dirty="0">
              <a:solidFill>
                <a:prstClr val="black"/>
              </a:solidFill>
              <a:cs typeface="Courier New" panose="02070309020205020404" pitchFamily="49" charset="0"/>
              <a:sym typeface="Huawei Sans" panose="020C0503030203020204" pitchFamily="34" charset="0"/>
            </a:endParaRPr>
          </a:p>
        </p:txBody>
      </p:sp>
      <p:sp>
        <p:nvSpPr>
          <p:cNvPr id="35" name="矩形 34"/>
          <p:cNvSpPr/>
          <p:nvPr/>
        </p:nvSpPr>
        <p:spPr bwMode="gray">
          <a:xfrm>
            <a:off x="1031917" y="4049009"/>
            <a:ext cx="10608699" cy="338554"/>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[Huawei-GigabitEthernet0/0/1] </a:t>
            </a:r>
            <a:r>
              <a:rPr lang="en-US" altLang="zh-CN" sz="1600" b="1" dirty="0" err="1"/>
              <a:t>ospf</a:t>
            </a:r>
            <a:r>
              <a:rPr lang="en-US" altLang="zh-CN" sz="1600" b="1" dirty="0"/>
              <a:t> </a:t>
            </a:r>
            <a:r>
              <a:rPr lang="en-US" altLang="zh-CN" sz="1600" b="1" dirty="0" err="1"/>
              <a:t>bfd</a:t>
            </a:r>
            <a:r>
              <a:rPr lang="en-US" altLang="zh-CN" sz="1600" dirty="0"/>
              <a:t> </a:t>
            </a:r>
            <a:r>
              <a:rPr lang="en-US" altLang="zh-CN" sz="1600" b="1" dirty="0"/>
              <a:t>enable</a:t>
            </a:r>
            <a:endParaRPr lang="zh-CN" altLang="en-US" sz="1600" dirty="0">
              <a:cs typeface="Courier New" panose="02070309020205020404" pitchFamily="49" charset="0"/>
            </a:endParaRPr>
          </a:p>
        </p:txBody>
      </p:sp>
      <p:sp>
        <p:nvSpPr>
          <p:cNvPr id="43" name="矩形 42"/>
          <p:cNvSpPr/>
          <p:nvPr/>
        </p:nvSpPr>
        <p:spPr bwMode="gray">
          <a:xfrm>
            <a:off x="551384" y="3616862"/>
            <a:ext cx="11089232" cy="338554"/>
          </a:xfrm>
          <a:prstGeom prst="rect">
            <a:avLst/>
          </a:prstGeom>
        </p:spPr>
        <p:txBody>
          <a:bodyPr wrap="square">
            <a:noAutofit/>
          </a:bodyPr>
          <a:lstStyle/>
          <a:p>
            <a:pPr marL="342900" indent="-342900" fontAlgn="ctr">
              <a:buFont typeface="+mj-lt"/>
              <a:buAutoNum type="arabicPeriod" startAt="2"/>
            </a:pPr>
            <a:r>
              <a:rPr sz="1600" dirty="0">
                <a:solidFill>
                  <a:prstClr val="black"/>
                </a:solidFill>
              </a:rPr>
              <a:t>Configure BFD on a specified interface.</a:t>
            </a:r>
            <a:endParaRPr lang="zh-CN" altLang="en-US" sz="1600" dirty="0">
              <a:solidFill>
                <a:prstClr val="black"/>
              </a:solidFill>
              <a:cs typeface="Courier New" panose="02070309020205020404" pitchFamily="49" charset="0"/>
            </a:endParaRPr>
          </a:p>
        </p:txBody>
      </p:sp>
      <p:sp>
        <p:nvSpPr>
          <p:cNvPr id="47" name="矩形 46"/>
          <p:cNvSpPr/>
          <p:nvPr/>
        </p:nvSpPr>
        <p:spPr bwMode="gray">
          <a:xfrm>
            <a:off x="1031917" y="4384113"/>
            <a:ext cx="10608699" cy="400110"/>
          </a:xfrm>
          <a:prstGeom prst="rect">
            <a:avLst/>
          </a:prstGeom>
        </p:spPr>
        <p:txBody>
          <a:bodyPr wrap="square">
            <a:noAutofit/>
          </a:bodyPr>
          <a:lstStyle/>
          <a:p>
            <a:pPr fontAlgn="ctr">
              <a:lnSpc>
                <a:spcPts val="2400"/>
              </a:lnSpc>
            </a:pPr>
            <a:r>
              <a:rPr sz="1600" dirty="0">
                <a:solidFill>
                  <a:prstClr val="black"/>
                </a:solidFill>
              </a:rPr>
              <a:t>Enable BFD on </a:t>
            </a:r>
            <a:r>
              <a:rPr sz="1600" dirty="0" smtClean="0">
                <a:solidFill>
                  <a:prstClr val="black"/>
                </a:solidFill>
              </a:rPr>
              <a:t>a</a:t>
            </a:r>
            <a:r>
              <a:rPr lang="en-US" sz="1600" dirty="0" smtClean="0">
                <a:solidFill>
                  <a:prstClr val="black"/>
                </a:solidFill>
              </a:rPr>
              <a:t>n</a:t>
            </a:r>
            <a:r>
              <a:rPr sz="1600" dirty="0" smtClean="0">
                <a:solidFill>
                  <a:prstClr val="black"/>
                </a:solidFill>
              </a:rPr>
              <a:t> OSPF </a:t>
            </a:r>
            <a:r>
              <a:rPr sz="1600" dirty="0">
                <a:solidFill>
                  <a:prstClr val="black"/>
                </a:solidFill>
              </a:rPr>
              <a:t>interface.</a:t>
            </a:r>
            <a:endParaRPr lang="zh-CN" altLang="en-US" sz="1600" dirty="0">
              <a:solidFill>
                <a:prstClr val="black"/>
              </a:solidFill>
              <a:cs typeface="Courier New" panose="02070309020205020404" pitchFamily="49" charset="0"/>
              <a:sym typeface="Huawei Sans" panose="020C0503030203020204" pitchFamily="34" charset="0"/>
            </a:endParaRPr>
          </a:p>
        </p:txBody>
      </p:sp>
      <p:sp>
        <p:nvSpPr>
          <p:cNvPr id="11" name="矩形 10"/>
          <p:cNvSpPr/>
          <p:nvPr/>
        </p:nvSpPr>
        <p:spPr bwMode="gray">
          <a:xfrm>
            <a:off x="1031917" y="4910891"/>
            <a:ext cx="10608699" cy="584775"/>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[Huawei-GigabitEthernet0/0/1] </a:t>
            </a:r>
            <a:r>
              <a:rPr lang="en-US" altLang="zh-CN" sz="1600" b="1" dirty="0" err="1"/>
              <a:t>ospf</a:t>
            </a:r>
            <a:r>
              <a:rPr lang="en-US" altLang="zh-CN" sz="1600" b="1" dirty="0"/>
              <a:t> </a:t>
            </a:r>
            <a:r>
              <a:rPr lang="en-US" altLang="zh-CN" sz="1600" b="1" dirty="0" err="1"/>
              <a:t>bfd</a:t>
            </a:r>
            <a:r>
              <a:rPr lang="en-US" altLang="zh-CN" sz="1600" dirty="0"/>
              <a:t> { </a:t>
            </a:r>
            <a:r>
              <a:rPr lang="en-US" altLang="zh-CN" sz="1600" b="1" dirty="0"/>
              <a:t>min-</a:t>
            </a:r>
            <a:r>
              <a:rPr lang="en-US" altLang="zh-CN" sz="1600" b="1" dirty="0" err="1"/>
              <a:t>rx</a:t>
            </a:r>
            <a:r>
              <a:rPr lang="en-US" altLang="zh-CN" sz="1600" b="1" dirty="0"/>
              <a:t>-interval</a:t>
            </a:r>
            <a:r>
              <a:rPr lang="en-US" altLang="zh-CN" sz="1600" dirty="0"/>
              <a:t> </a:t>
            </a:r>
            <a:r>
              <a:rPr lang="en-US" altLang="zh-CN" sz="1600" i="1" dirty="0"/>
              <a:t>receive-interval</a:t>
            </a:r>
            <a:r>
              <a:rPr lang="en-US" altLang="zh-CN" sz="1600" dirty="0"/>
              <a:t> | </a:t>
            </a:r>
            <a:r>
              <a:rPr lang="en-US" altLang="zh-CN" sz="1600" b="1" dirty="0"/>
              <a:t>min-</a:t>
            </a:r>
            <a:r>
              <a:rPr lang="en-US" altLang="zh-CN" sz="1600" b="1" dirty="0" err="1"/>
              <a:t>tx</a:t>
            </a:r>
            <a:r>
              <a:rPr lang="en-US" altLang="zh-CN" sz="1600" b="1" dirty="0"/>
              <a:t>-interval</a:t>
            </a:r>
            <a:r>
              <a:rPr lang="en-US" altLang="zh-CN" sz="1600" dirty="0"/>
              <a:t> </a:t>
            </a:r>
            <a:r>
              <a:rPr lang="en-US" altLang="zh-CN" sz="1600" i="1" dirty="0"/>
              <a:t>transmit-interval</a:t>
            </a:r>
            <a:r>
              <a:rPr lang="en-US" altLang="zh-CN" sz="1600" dirty="0"/>
              <a:t> | </a:t>
            </a:r>
            <a:r>
              <a:rPr lang="en-US" altLang="zh-CN" sz="1600" b="1" dirty="0"/>
              <a:t>detect-multiplier</a:t>
            </a:r>
            <a:r>
              <a:rPr lang="en-US" altLang="zh-CN" sz="1600" dirty="0"/>
              <a:t> </a:t>
            </a:r>
            <a:r>
              <a:rPr lang="en-US" altLang="zh-CN" sz="1600" i="1" dirty="0"/>
              <a:t>multiplier-value</a:t>
            </a:r>
            <a:r>
              <a:rPr lang="en-US" altLang="zh-CN" sz="1600" dirty="0"/>
              <a:t> | </a:t>
            </a:r>
            <a:r>
              <a:rPr lang="en-US" altLang="zh-CN" sz="1600" b="1" dirty="0" err="1"/>
              <a:t>frr</a:t>
            </a:r>
            <a:r>
              <a:rPr lang="en-US" altLang="zh-CN" sz="1600" b="1" dirty="0"/>
              <a:t>-binding</a:t>
            </a:r>
            <a:r>
              <a:rPr lang="en-US" altLang="zh-CN" sz="1600" dirty="0"/>
              <a:t> }</a:t>
            </a:r>
            <a:endParaRPr lang="zh-CN" altLang="en-US" sz="1600" dirty="0">
              <a:cs typeface="Courier New" panose="02070309020205020404" pitchFamily="49" charset="0"/>
            </a:endParaRPr>
          </a:p>
        </p:txBody>
      </p:sp>
      <p:sp>
        <p:nvSpPr>
          <p:cNvPr id="12" name="矩形 11"/>
          <p:cNvSpPr/>
          <p:nvPr/>
        </p:nvSpPr>
        <p:spPr bwMode="gray">
          <a:xfrm>
            <a:off x="1031917" y="5495381"/>
            <a:ext cx="10608699" cy="377732"/>
          </a:xfrm>
          <a:prstGeom prst="rect">
            <a:avLst/>
          </a:prstGeom>
        </p:spPr>
        <p:txBody>
          <a:bodyPr wrap="square">
            <a:noAutofit/>
          </a:bodyPr>
          <a:lstStyle/>
          <a:p>
            <a:pPr fontAlgn="ctr">
              <a:lnSpc>
                <a:spcPts val="2400"/>
              </a:lnSpc>
            </a:pPr>
            <a:r>
              <a:rPr sz="1600" dirty="0">
                <a:solidFill>
                  <a:prstClr val="black"/>
                </a:solidFill>
              </a:rPr>
              <a:t>Configure BFD session parameters on the OSPF interface.</a:t>
            </a:r>
          </a:p>
        </p:txBody>
      </p:sp>
      <p:sp>
        <p:nvSpPr>
          <p:cNvPr id="21" name="五边形 20"/>
          <p:cNvSpPr/>
          <p:nvPr/>
        </p:nvSpPr>
        <p:spPr bwMode="gray">
          <a:xfrm>
            <a:off x="7683923" y="70953"/>
            <a:ext cx="90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燕尾形 21"/>
          <p:cNvSpPr/>
          <p:nvPr/>
        </p:nvSpPr>
        <p:spPr bwMode="gray">
          <a:xfrm>
            <a:off x="8448214" y="70953"/>
            <a:ext cx="72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PRC</a:t>
            </a:r>
          </a:p>
        </p:txBody>
      </p:sp>
      <p:sp>
        <p:nvSpPr>
          <p:cNvPr id="28" name="燕尾形 27"/>
          <p:cNvSpPr/>
          <p:nvPr/>
        </p:nvSpPr>
        <p:spPr bwMode="gray">
          <a:xfrm>
            <a:off x="9032505" y="70953"/>
            <a:ext cx="108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Intelligent Timer</a:t>
            </a:r>
          </a:p>
        </p:txBody>
      </p:sp>
      <p:sp>
        <p:nvSpPr>
          <p:cNvPr id="29" name="燕尾形 28"/>
          <p:cNvSpPr/>
          <p:nvPr/>
        </p:nvSpPr>
        <p:spPr bwMode="gray">
          <a:xfrm>
            <a:off x="9976796" y="70953"/>
            <a:ext cx="72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FRR</a:t>
            </a:r>
          </a:p>
        </p:txBody>
      </p:sp>
      <p:sp>
        <p:nvSpPr>
          <p:cNvPr id="33" name="燕尾形 32"/>
          <p:cNvSpPr/>
          <p:nvPr/>
        </p:nvSpPr>
        <p:spPr bwMode="gray">
          <a:xfrm>
            <a:off x="10561087" y="70953"/>
            <a:ext cx="1188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BFD Association</a:t>
            </a:r>
          </a:p>
        </p:txBody>
      </p:sp>
    </p:spTree>
    <p:extLst>
      <p:ext uri="{BB962C8B-B14F-4D97-AF65-F5344CB8AC3E}">
        <p14:creationId xmlns:p14="http://schemas.microsoft.com/office/powerpoint/2010/main" val="317109933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altLang="zh-CN" dirty="0">
                <a:solidFill>
                  <a:schemeClr val="bg1">
                    <a:lumMod val="50000"/>
                  </a:schemeClr>
                </a:solidFill>
              </a:rPr>
              <a:t>OSPF Fast Convergence</a:t>
            </a:r>
          </a:p>
          <a:p>
            <a:r>
              <a:rPr lang="en-US" altLang="zh-CN" b="1" dirty="0"/>
              <a:t>OSPF Route Control</a:t>
            </a:r>
          </a:p>
          <a:p>
            <a:r>
              <a:rPr lang="en-US" altLang="zh-CN" dirty="0">
                <a:solidFill>
                  <a:schemeClr val="bg1">
                    <a:lumMod val="50000"/>
                  </a:schemeClr>
                </a:solidFill>
              </a:rPr>
              <a:t>Other OSPF Features</a:t>
            </a:r>
          </a:p>
          <a:p>
            <a:r>
              <a:rPr lang="en-US" altLang="zh-CN" dirty="0">
                <a:solidFill>
                  <a:schemeClr val="bg1">
                    <a:lumMod val="50000"/>
                  </a:schemeClr>
                </a:solidFill>
              </a:rPr>
              <a:t>Advanced IS-IS Features</a:t>
            </a:r>
          </a:p>
        </p:txBody>
      </p:sp>
    </p:spTree>
    <p:extLst>
      <p:ext uri="{BB962C8B-B14F-4D97-AF65-F5344CB8AC3E}">
        <p14:creationId xmlns:p14="http://schemas.microsoft.com/office/powerpoint/2010/main" val="23643492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p:txBody>
          <a:bodyPr/>
          <a:lstStyle/>
          <a:p>
            <a:r>
              <a:rPr lang="en-US" altLang="zh-CN" dirty="0"/>
              <a:t>Advanced IGP Features</a:t>
            </a:r>
            <a:endParaRPr lang="zh-CN" altLang="en-US" dirty="0"/>
          </a:p>
        </p:txBody>
      </p:sp>
    </p:spTree>
    <p:extLst>
      <p:ext uri="{BB962C8B-B14F-4D97-AF65-F5344CB8AC3E}">
        <p14:creationId xmlns:p14="http://schemas.microsoft.com/office/powerpoint/2010/main" val="224337841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Overview of OSPF Route Control</a:t>
            </a:r>
            <a:endParaRPr lang="en-US" dirty="0"/>
          </a:p>
        </p:txBody>
      </p:sp>
      <p:sp>
        <p:nvSpPr>
          <p:cNvPr id="4" name="文本占位符 3"/>
          <p:cNvSpPr>
            <a:spLocks noGrp="1"/>
          </p:cNvSpPr>
          <p:nvPr>
            <p:ph type="body" sz="quarter" idx="10"/>
          </p:nvPr>
        </p:nvSpPr>
        <p:spPr bwMode="gray"/>
        <p:txBody>
          <a:bodyPr/>
          <a:lstStyle/>
          <a:p>
            <a:r>
              <a:rPr lang="en-US" sz="2000" dirty="0" smtClean="0"/>
              <a:t>OSPF route control includes:</a:t>
            </a:r>
          </a:p>
          <a:p>
            <a:pPr lvl="1"/>
            <a:r>
              <a:rPr lang="en-US" sz="1800" dirty="0" smtClean="0"/>
              <a:t>Adjusting the OSPF interface cost</a:t>
            </a:r>
          </a:p>
          <a:p>
            <a:pPr lvl="1"/>
            <a:r>
              <a:rPr lang="en-US" sz="1800" dirty="0" smtClean="0"/>
              <a:t>Setting the maximum number of equal-cost routes for load balancing</a:t>
            </a:r>
          </a:p>
          <a:p>
            <a:pPr lvl="1"/>
            <a:r>
              <a:rPr lang="en-US" sz="1800" dirty="0" smtClean="0"/>
              <a:t>Importing external routes</a:t>
            </a:r>
          </a:p>
          <a:p>
            <a:pPr lvl="1"/>
            <a:r>
              <a:rPr lang="en-US" sz="1800" dirty="0" smtClean="0"/>
              <a:t>Configuring route summarization</a:t>
            </a:r>
          </a:p>
          <a:p>
            <a:pPr lvl="1"/>
            <a:r>
              <a:rPr lang="en-US" sz="1800" dirty="0" smtClean="0"/>
              <a:t>Configuring default route advertisement</a:t>
            </a:r>
          </a:p>
          <a:p>
            <a:pPr lvl="1"/>
            <a:r>
              <a:rPr lang="en-US" sz="1800" dirty="0" smtClean="0"/>
              <a:t>Configuring filter-policies</a:t>
            </a:r>
          </a:p>
          <a:p>
            <a:pPr lvl="1"/>
            <a:r>
              <a:rPr lang="en-US" sz="1800" dirty="0" smtClean="0"/>
              <a:t>Configuring OSPF to filter outgoing LSAs</a:t>
            </a:r>
          </a:p>
          <a:p>
            <a:pPr lvl="1"/>
            <a:r>
              <a:rPr lang="en-US" sz="1800" dirty="0" smtClean="0"/>
              <a:t>Configuring an ABR to filter </a:t>
            </a:r>
            <a:r>
              <a:rPr lang="en-US" sz="1800" dirty="0" smtClean="0"/>
              <a:t>Type 3 </a:t>
            </a:r>
            <a:r>
              <a:rPr lang="en-US" sz="1800" dirty="0" smtClean="0"/>
              <a:t>LSAs</a:t>
            </a:r>
          </a:p>
          <a:p>
            <a:pPr lvl="1"/>
            <a:r>
              <a:rPr lang="en-US" sz="1800" dirty="0" smtClean="0"/>
              <a:t>Setting the maximum number of External LSAs in the LSDB</a:t>
            </a:r>
            <a:endParaRPr lang="en-US" sz="1800" dirty="0"/>
          </a:p>
        </p:txBody>
      </p:sp>
      <p:sp>
        <p:nvSpPr>
          <p:cNvPr id="16" name="五边形 15"/>
          <p:cNvSpPr/>
          <p:nvPr/>
        </p:nvSpPr>
        <p:spPr bwMode="gray">
          <a:xfrm>
            <a:off x="7070178" y="70953"/>
            <a:ext cx="900000" cy="288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燕尾形 16"/>
          <p:cNvSpPr/>
          <p:nvPr/>
        </p:nvSpPr>
        <p:spPr bwMode="gray">
          <a:xfrm>
            <a:off x="7839121" y="70953"/>
            <a:ext cx="1135139"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Equal-Cost Route</a:t>
            </a:r>
          </a:p>
        </p:txBody>
      </p:sp>
      <p:sp>
        <p:nvSpPr>
          <p:cNvPr id="18" name="燕尾形 17"/>
          <p:cNvSpPr/>
          <p:nvPr/>
        </p:nvSpPr>
        <p:spPr bwMode="gray">
          <a:xfrm>
            <a:off x="8843203" y="70953"/>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Default Route</a:t>
            </a:r>
          </a:p>
        </p:txBody>
      </p:sp>
      <p:sp>
        <p:nvSpPr>
          <p:cNvPr id="19" name="燕尾形 18"/>
          <p:cNvSpPr/>
          <p:nvPr/>
        </p:nvSpPr>
        <p:spPr bwMode="gray">
          <a:xfrm>
            <a:off x="9612146" y="70953"/>
            <a:ext cx="936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7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LSA Filtering</a:t>
            </a:r>
          </a:p>
        </p:txBody>
      </p:sp>
      <p:sp>
        <p:nvSpPr>
          <p:cNvPr id="20" name="燕尾形 19"/>
          <p:cNvSpPr/>
          <p:nvPr/>
        </p:nvSpPr>
        <p:spPr bwMode="gray">
          <a:xfrm>
            <a:off x="10417088" y="70953"/>
            <a:ext cx="1332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Configuration Case</a:t>
            </a:r>
          </a:p>
        </p:txBody>
      </p:sp>
    </p:spTree>
    <p:extLst>
      <p:ext uri="{BB962C8B-B14F-4D97-AF65-F5344CB8AC3E}">
        <p14:creationId xmlns:p14="http://schemas.microsoft.com/office/powerpoint/2010/main" val="369849225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Equal-Cost Route</a:t>
            </a:r>
            <a:endParaRPr lang="en-US"/>
          </a:p>
        </p:txBody>
      </p:sp>
      <p:sp>
        <p:nvSpPr>
          <p:cNvPr id="3" name="文本占位符 2"/>
          <p:cNvSpPr>
            <a:spLocks noGrp="1"/>
          </p:cNvSpPr>
          <p:nvPr>
            <p:ph type="body" sz="quarter" idx="10"/>
          </p:nvPr>
        </p:nvSpPr>
        <p:spPr bwMode="gray">
          <a:xfrm>
            <a:off x="455612" y="1052514"/>
            <a:ext cx="11293476" cy="2306322"/>
          </a:xfrm>
        </p:spPr>
        <p:txBody>
          <a:bodyPr/>
          <a:lstStyle/>
          <a:p>
            <a:r>
              <a:rPr lang="en-US" sz="1800" dirty="0" smtClean="0"/>
              <a:t>If the destinations and costs of the multiple routes discovered by one routing protocol are the same, these routes are equal-cost routes and can participate in load balancing.</a:t>
            </a:r>
          </a:p>
          <a:p>
            <a:r>
              <a:rPr lang="en-US" sz="1800" dirty="0" smtClean="0"/>
              <a:t>The device sends packets to the same destination address through multiple equal-cost routes in load balancing mode.</a:t>
            </a:r>
          </a:p>
          <a:p>
            <a:r>
              <a:rPr lang="en-US" sz="1800" dirty="0" smtClean="0"/>
              <a:t>Set the maximum number of equal-cost routes for load balancing.</a:t>
            </a:r>
            <a:endParaRPr lang="en-US" sz="1800" dirty="0"/>
          </a:p>
        </p:txBody>
      </p:sp>
      <p:sp>
        <p:nvSpPr>
          <p:cNvPr id="16" name="矩形 15"/>
          <p:cNvSpPr/>
          <p:nvPr/>
        </p:nvSpPr>
        <p:spPr bwMode="gray">
          <a:xfrm>
            <a:off x="868659" y="3297510"/>
            <a:ext cx="10608699" cy="338554"/>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a:t>
            </a:r>
            <a:r>
              <a:rPr lang="en-US" altLang="zh-CN" sz="1600" dirty="0" smtClean="0">
                <a:cs typeface="Courier New" panose="02070309020205020404" pitchFamily="49" charset="0"/>
              </a:rPr>
              <a:t>Huawei-ospf-1] </a:t>
            </a:r>
            <a:r>
              <a:rPr lang="en-US" altLang="zh-CN" sz="1600" b="1" dirty="0"/>
              <a:t>maximum load-balancing</a:t>
            </a:r>
            <a:r>
              <a:rPr lang="en-US" altLang="zh-CN" sz="1600" dirty="0"/>
              <a:t> </a:t>
            </a:r>
            <a:r>
              <a:rPr lang="en-US" altLang="zh-CN" sz="1600" i="1" dirty="0"/>
              <a:t>number</a:t>
            </a:r>
            <a:endParaRPr lang="zh-CN" altLang="en-US" sz="1600" dirty="0">
              <a:cs typeface="Courier New" panose="02070309020205020404" pitchFamily="49" charset="0"/>
            </a:endParaRPr>
          </a:p>
        </p:txBody>
      </p:sp>
      <p:sp>
        <p:nvSpPr>
          <p:cNvPr id="17" name="五边形 16"/>
          <p:cNvSpPr/>
          <p:nvPr/>
        </p:nvSpPr>
        <p:spPr bwMode="gray">
          <a:xfrm>
            <a:off x="7070178" y="70953"/>
            <a:ext cx="90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燕尾形 17"/>
          <p:cNvSpPr/>
          <p:nvPr/>
        </p:nvSpPr>
        <p:spPr bwMode="gray">
          <a:xfrm>
            <a:off x="7839121" y="70953"/>
            <a:ext cx="1135139"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Equal-Cost Route</a:t>
            </a:r>
          </a:p>
        </p:txBody>
      </p:sp>
      <p:sp>
        <p:nvSpPr>
          <p:cNvPr id="19" name="燕尾形 18"/>
          <p:cNvSpPr/>
          <p:nvPr/>
        </p:nvSpPr>
        <p:spPr bwMode="gray">
          <a:xfrm>
            <a:off x="8843203" y="70953"/>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Default Route</a:t>
            </a:r>
          </a:p>
        </p:txBody>
      </p:sp>
      <p:sp>
        <p:nvSpPr>
          <p:cNvPr id="20" name="燕尾形 19"/>
          <p:cNvSpPr/>
          <p:nvPr/>
        </p:nvSpPr>
        <p:spPr bwMode="gray">
          <a:xfrm>
            <a:off x="9612146" y="70953"/>
            <a:ext cx="936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7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LSA Filtering</a:t>
            </a:r>
          </a:p>
        </p:txBody>
      </p:sp>
      <p:sp>
        <p:nvSpPr>
          <p:cNvPr id="21" name="燕尾形 20"/>
          <p:cNvSpPr/>
          <p:nvPr/>
        </p:nvSpPr>
        <p:spPr bwMode="gray">
          <a:xfrm>
            <a:off x="10417088" y="70953"/>
            <a:ext cx="1332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Configuration Case</a:t>
            </a:r>
          </a:p>
        </p:txBody>
      </p:sp>
    </p:spTree>
    <p:extLst>
      <p:ext uri="{BB962C8B-B14F-4D97-AF65-F5344CB8AC3E}">
        <p14:creationId xmlns:p14="http://schemas.microsoft.com/office/powerpoint/2010/main" val="371378265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dirty="0" smtClean="0"/>
              <a:t>Example for Configuring the Number of Equal-Cost Routes for Load Balancing</a:t>
            </a:r>
            <a:endParaRPr lang="en-US" dirty="0"/>
          </a:p>
        </p:txBody>
      </p:sp>
      <p:sp>
        <p:nvSpPr>
          <p:cNvPr id="3" name="文本占位符 2"/>
          <p:cNvSpPr>
            <a:spLocks noGrp="1"/>
          </p:cNvSpPr>
          <p:nvPr>
            <p:ph type="body" sz="quarter" idx="10"/>
          </p:nvPr>
        </p:nvSpPr>
        <p:spPr bwMode="gray">
          <a:xfrm>
            <a:off x="5033305" y="1484313"/>
            <a:ext cx="6715783" cy="765016"/>
          </a:xfrm>
        </p:spPr>
        <p:txBody>
          <a:bodyPr/>
          <a:lstStyle/>
          <a:p>
            <a:pPr marL="0" indent="0">
              <a:buNone/>
            </a:pPr>
            <a:r>
              <a:rPr lang="en-US" sz="1600" dirty="0" smtClean="0"/>
              <a:t>It is required that R1 can access the loopback interface address of R3 through the path R1 -&gt; R3 or the path R1 -&gt; R2 -&gt; R3.</a:t>
            </a:r>
            <a:endParaRPr lang="en-US" sz="1600" dirty="0"/>
          </a:p>
        </p:txBody>
      </p:sp>
      <p:sp>
        <p:nvSpPr>
          <p:cNvPr id="4" name="矩形 3"/>
          <p:cNvSpPr/>
          <p:nvPr/>
        </p:nvSpPr>
        <p:spPr bwMode="gray">
          <a:xfrm>
            <a:off x="1075439" y="1551439"/>
            <a:ext cx="3843503" cy="2027547"/>
          </a:xfrm>
          <a:prstGeom prst="rect">
            <a:avLst/>
          </a:prstGeom>
          <a:solidFill>
            <a:srgbClr val="F5FCFD"/>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bwMode="gray">
          <a:xfrm>
            <a:off x="1094130" y="3019827"/>
            <a:ext cx="910150" cy="523220"/>
          </a:xfrm>
          <a:prstGeom prst="rect">
            <a:avLst/>
          </a:prstGeom>
        </p:spPr>
        <p:txBody>
          <a:bodyPr wrap="square">
            <a:spAutoFit/>
          </a:bodyPr>
          <a:lstStyle/>
          <a:p>
            <a:pPr algn="ctr" fontAlgn="auto"/>
            <a:r>
              <a:rPr lang="en-US" sz="1400" b="1">
                <a:ea typeface="方正兰亭黑简体" panose="02000000000000000000" pitchFamily="2" charset="-122"/>
                <a:cs typeface="Courier New" panose="02070309020205020404" pitchFamily="49" charset="0"/>
                <a:sym typeface="Huawei Sans" panose="020C0503030203020204" pitchFamily="34" charset="0"/>
              </a:rPr>
              <a:t>OSPF</a:t>
            </a:r>
          </a:p>
          <a:p>
            <a:pPr algn="ctr" fontAlgn="auto"/>
            <a:r>
              <a:rPr lang="en-US" sz="1400" b="1" smtClean="0">
                <a:ea typeface="方正兰亭黑简体" panose="02000000000000000000" pitchFamily="2" charset="-122"/>
                <a:cs typeface="Courier New" panose="02070309020205020404" pitchFamily="49" charset="0"/>
                <a:sym typeface="Huawei Sans" panose="020C0503030203020204" pitchFamily="34" charset="0"/>
              </a:rPr>
              <a:t>Area 0</a:t>
            </a:r>
            <a:endParaRPr lang="en-US" sz="1400" b="1">
              <a:ea typeface="方正兰亭黑简体" panose="02000000000000000000" pitchFamily="2" charset="-122"/>
              <a:cs typeface="Courier New" panose="02070309020205020404" pitchFamily="49" charset="0"/>
              <a:sym typeface="Huawei Sans" panose="020C0503030203020204" pitchFamily="34" charset="0"/>
            </a:endParaRPr>
          </a:p>
        </p:txBody>
      </p:sp>
      <p:grpSp>
        <p:nvGrpSpPr>
          <p:cNvPr id="6" name="组合 5"/>
          <p:cNvGrpSpPr/>
          <p:nvPr/>
        </p:nvGrpSpPr>
        <p:grpSpPr bwMode="gray">
          <a:xfrm>
            <a:off x="1291273" y="1551439"/>
            <a:ext cx="3402865" cy="1984387"/>
            <a:chOff x="1407560" y="3964964"/>
            <a:chExt cx="3402865" cy="1984387"/>
          </a:xfrm>
        </p:grpSpPr>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407560" y="4205229"/>
              <a:ext cx="540000" cy="442800"/>
            </a:xfrm>
            <a:prstGeom prst="rect">
              <a:avLst/>
            </a:prstGeom>
          </p:spPr>
        </p:pic>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270425" y="4205229"/>
              <a:ext cx="540000" cy="442800"/>
            </a:xfrm>
            <a:prstGeom prst="rect">
              <a:avLst/>
            </a:prstGeom>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838993" y="5244320"/>
              <a:ext cx="540000" cy="442800"/>
            </a:xfrm>
            <a:prstGeom prst="rect">
              <a:avLst/>
            </a:prstGeom>
          </p:spPr>
        </p:pic>
        <p:cxnSp>
          <p:nvCxnSpPr>
            <p:cNvPr id="10" name="直接连接符 9"/>
            <p:cNvCxnSpPr>
              <a:stCxn id="7" idx="3"/>
              <a:endCxn id="8" idx="1"/>
            </p:cNvCxnSpPr>
            <p:nvPr/>
          </p:nvCxnSpPr>
          <p:spPr bwMode="gray">
            <a:xfrm>
              <a:off x="1947560" y="4426629"/>
              <a:ext cx="23228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7" idx="2"/>
              <a:endCxn id="9" idx="1"/>
            </p:cNvCxnSpPr>
            <p:nvPr/>
          </p:nvCxnSpPr>
          <p:spPr bwMode="gray">
            <a:xfrm>
              <a:off x="1677560" y="4648029"/>
              <a:ext cx="1161433" cy="8176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9" idx="3"/>
              <a:endCxn id="8" idx="2"/>
            </p:cNvCxnSpPr>
            <p:nvPr/>
          </p:nvCxnSpPr>
          <p:spPr bwMode="gray">
            <a:xfrm flipV="1">
              <a:off x="3378993" y="4648029"/>
              <a:ext cx="1161432" cy="8176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bwMode="gray">
            <a:xfrm>
              <a:off x="1431698" y="3964964"/>
              <a:ext cx="491724" cy="307777"/>
            </a:xfrm>
            <a:prstGeom prst="rect">
              <a:avLst/>
            </a:prstGeom>
          </p:spPr>
          <p:txBody>
            <a:bodyPr wrap="square">
              <a:spAutoFit/>
            </a:bodyPr>
            <a:lstStyle/>
            <a:p>
              <a:pPr algn="ctr" fontAlgn="auto"/>
              <a:r>
                <a:rPr lang="en-US" sz="1400">
                  <a:ea typeface="方正兰亭黑简体" panose="02000000000000000000" pitchFamily="2" charset="-122"/>
                  <a:cs typeface="Courier New" panose="02070309020205020404" pitchFamily="49" charset="0"/>
                  <a:sym typeface="Huawei Sans" panose="020C0503030203020204" pitchFamily="34" charset="0"/>
                </a:rPr>
                <a:t>R1</a:t>
              </a:r>
            </a:p>
          </p:txBody>
        </p:sp>
        <p:sp>
          <p:nvSpPr>
            <p:cNvPr id="14" name="矩形 13"/>
            <p:cNvSpPr/>
            <p:nvPr/>
          </p:nvSpPr>
          <p:spPr bwMode="gray">
            <a:xfrm>
              <a:off x="2589009" y="4152608"/>
              <a:ext cx="965587" cy="307777"/>
            </a:xfrm>
            <a:prstGeom prst="rect">
              <a:avLst/>
            </a:prstGeom>
          </p:spPr>
          <p:txBody>
            <a:bodyPr wrap="square">
              <a:spAutoFit/>
            </a:bodyPr>
            <a:lstStyle/>
            <a:p>
              <a:pPr algn="ctr" fontAlgn="auto"/>
              <a:r>
                <a:rPr lang="en-US" sz="1400">
                  <a:ea typeface="方正兰亭黑简体" panose="02000000000000000000" pitchFamily="2" charset="-122"/>
                  <a:cs typeface="Courier New" panose="02070309020205020404" pitchFamily="49" charset="0"/>
                  <a:sym typeface="Huawei Sans" panose="020C0503030203020204" pitchFamily="34" charset="0"/>
                </a:rPr>
                <a:t>Cost = 10</a:t>
              </a:r>
            </a:p>
          </p:txBody>
        </p:sp>
        <p:sp>
          <p:nvSpPr>
            <p:cNvPr id="15" name="矩形 14"/>
            <p:cNvSpPr/>
            <p:nvPr/>
          </p:nvSpPr>
          <p:spPr bwMode="gray">
            <a:xfrm rot="2181066">
              <a:off x="1717839" y="4957508"/>
              <a:ext cx="887750" cy="307777"/>
            </a:xfrm>
            <a:prstGeom prst="rect">
              <a:avLst/>
            </a:prstGeom>
          </p:spPr>
          <p:txBody>
            <a:bodyPr wrap="square">
              <a:spAutoFit/>
            </a:bodyPr>
            <a:lstStyle/>
            <a:p>
              <a:pPr algn="ctr" fontAlgn="auto"/>
              <a:r>
                <a:rPr lang="en-US" sz="1400">
                  <a:ea typeface="方正兰亭黑简体" panose="02000000000000000000" pitchFamily="2" charset="-122"/>
                  <a:cs typeface="Courier New" panose="02070309020205020404" pitchFamily="49" charset="0"/>
                  <a:sym typeface="Huawei Sans" panose="020C0503030203020204" pitchFamily="34" charset="0"/>
                </a:rPr>
                <a:t>Cost = 5</a:t>
              </a:r>
            </a:p>
          </p:txBody>
        </p:sp>
        <p:sp>
          <p:nvSpPr>
            <p:cNvPr id="16" name="矩形 15"/>
            <p:cNvSpPr/>
            <p:nvPr/>
          </p:nvSpPr>
          <p:spPr bwMode="gray">
            <a:xfrm rot="19527687">
              <a:off x="3529820" y="5044108"/>
              <a:ext cx="887750" cy="307777"/>
            </a:xfrm>
            <a:prstGeom prst="rect">
              <a:avLst/>
            </a:prstGeom>
          </p:spPr>
          <p:txBody>
            <a:bodyPr wrap="square">
              <a:spAutoFit/>
            </a:bodyPr>
            <a:lstStyle/>
            <a:p>
              <a:pPr algn="ctr" fontAlgn="auto"/>
              <a:r>
                <a:rPr lang="en-US" sz="1400">
                  <a:ea typeface="方正兰亭黑简体" panose="02000000000000000000" pitchFamily="2" charset="-122"/>
                  <a:cs typeface="Courier New" panose="02070309020205020404" pitchFamily="49" charset="0"/>
                  <a:sym typeface="Huawei Sans" panose="020C0503030203020204" pitchFamily="34" charset="0"/>
                </a:rPr>
                <a:t>Cost = 5</a:t>
              </a:r>
            </a:p>
          </p:txBody>
        </p:sp>
        <p:sp>
          <p:nvSpPr>
            <p:cNvPr id="17" name="矩形 16"/>
            <p:cNvSpPr/>
            <p:nvPr/>
          </p:nvSpPr>
          <p:spPr bwMode="gray">
            <a:xfrm>
              <a:off x="4295467" y="3964964"/>
              <a:ext cx="491724" cy="307777"/>
            </a:xfrm>
            <a:prstGeom prst="rect">
              <a:avLst/>
            </a:prstGeom>
          </p:spPr>
          <p:txBody>
            <a:bodyPr wrap="square">
              <a:spAutoFit/>
            </a:bodyPr>
            <a:lstStyle/>
            <a:p>
              <a:pPr algn="ctr" fontAlgn="auto"/>
              <a:r>
                <a:rPr lang="en-US" sz="1400">
                  <a:ea typeface="方正兰亭黑简体" panose="02000000000000000000" pitchFamily="2" charset="-122"/>
                  <a:cs typeface="Courier New" panose="02070309020205020404" pitchFamily="49" charset="0"/>
                  <a:sym typeface="Huawei Sans" panose="020C0503030203020204" pitchFamily="34" charset="0"/>
                </a:rPr>
                <a:t>R3</a:t>
              </a:r>
            </a:p>
          </p:txBody>
        </p:sp>
        <p:sp>
          <p:nvSpPr>
            <p:cNvPr id="18" name="矩形 17"/>
            <p:cNvSpPr/>
            <p:nvPr/>
          </p:nvSpPr>
          <p:spPr bwMode="gray">
            <a:xfrm>
              <a:off x="2589675" y="4385854"/>
              <a:ext cx="887750" cy="276999"/>
            </a:xfrm>
            <a:prstGeom prst="rect">
              <a:avLst/>
            </a:prstGeom>
          </p:spPr>
          <p:txBody>
            <a:bodyPr wrap="square">
              <a:spAutoFit/>
            </a:bodyPr>
            <a:lstStyle/>
            <a:p>
              <a:pPr algn="ctr" fontAlgn="auto"/>
              <a:r>
                <a:rPr lang="en-US" sz="1200" dirty="0" smtClean="0">
                  <a:ea typeface="方正兰亭黑简体" panose="02000000000000000000" pitchFamily="2" charset="-122"/>
                  <a:cs typeface="Courier New" panose="02070309020205020404" pitchFamily="49" charset="0"/>
                  <a:sym typeface="Huawei Sans" panose="020C0503030203020204" pitchFamily="34" charset="0"/>
                </a:rPr>
                <a:t>GE0/0/0</a:t>
              </a:r>
              <a:endParaRPr lang="en-US" sz="1200" dirty="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9" name="矩形 18"/>
            <p:cNvSpPr/>
            <p:nvPr/>
          </p:nvSpPr>
          <p:spPr bwMode="gray">
            <a:xfrm rot="2148243">
              <a:off x="1876705" y="4815303"/>
              <a:ext cx="887750" cy="276999"/>
            </a:xfrm>
            <a:prstGeom prst="rect">
              <a:avLst/>
            </a:prstGeom>
          </p:spPr>
          <p:txBody>
            <a:bodyPr wrap="square">
              <a:spAutoFit/>
            </a:bodyPr>
            <a:lstStyle/>
            <a:p>
              <a:pPr algn="ctr" fontAlgn="auto"/>
              <a:r>
                <a:rPr lang="en-US" sz="1200" dirty="0" smtClean="0">
                  <a:ea typeface="方正兰亭黑简体" panose="02000000000000000000" pitchFamily="2" charset="-122"/>
                  <a:cs typeface="Courier New" panose="02070309020205020404" pitchFamily="49" charset="0"/>
                  <a:sym typeface="Huawei Sans" panose="020C0503030203020204" pitchFamily="34" charset="0"/>
                </a:rPr>
                <a:t>GE0/0/1</a:t>
              </a:r>
              <a:endParaRPr lang="en-US" sz="1200" dirty="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0" name="矩形 19"/>
            <p:cNvSpPr/>
            <p:nvPr/>
          </p:nvSpPr>
          <p:spPr bwMode="gray">
            <a:xfrm rot="19479832">
              <a:off x="3404773" y="4869478"/>
              <a:ext cx="887750" cy="276999"/>
            </a:xfrm>
            <a:prstGeom prst="rect">
              <a:avLst/>
            </a:prstGeom>
          </p:spPr>
          <p:txBody>
            <a:bodyPr wrap="square">
              <a:spAutoFit/>
            </a:bodyPr>
            <a:lstStyle/>
            <a:p>
              <a:pPr algn="ctr" fontAlgn="auto"/>
              <a:r>
                <a:rPr lang="en-US" sz="1200" dirty="0" smtClean="0">
                  <a:ea typeface="方正兰亭黑简体" panose="02000000000000000000" pitchFamily="2" charset="-122"/>
                  <a:cs typeface="Courier New" panose="02070309020205020404" pitchFamily="49" charset="0"/>
                  <a:sym typeface="Huawei Sans" panose="020C0503030203020204" pitchFamily="34" charset="0"/>
                </a:rPr>
                <a:t>GE0/0/2</a:t>
              </a:r>
              <a:endParaRPr lang="en-US" sz="1200" dirty="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1" name="矩形 20"/>
            <p:cNvSpPr/>
            <p:nvPr/>
          </p:nvSpPr>
          <p:spPr bwMode="gray">
            <a:xfrm>
              <a:off x="2863130" y="5641574"/>
              <a:ext cx="491724" cy="307777"/>
            </a:xfrm>
            <a:prstGeom prst="rect">
              <a:avLst/>
            </a:prstGeom>
          </p:spPr>
          <p:txBody>
            <a:bodyPr wrap="square">
              <a:spAutoFit/>
            </a:bodyPr>
            <a:lstStyle/>
            <a:p>
              <a:pPr algn="ctr" fontAlgn="auto"/>
              <a:r>
                <a:rPr lang="en-US" sz="1400">
                  <a:ea typeface="方正兰亭黑简体" panose="02000000000000000000" pitchFamily="2" charset="-122"/>
                  <a:cs typeface="Courier New" panose="02070309020205020404" pitchFamily="49" charset="0"/>
                  <a:sym typeface="Huawei Sans" panose="020C0503030203020204" pitchFamily="34" charset="0"/>
                </a:rPr>
                <a:t>R2</a:t>
              </a:r>
            </a:p>
          </p:txBody>
        </p:sp>
      </p:grpSp>
      <p:graphicFrame>
        <p:nvGraphicFramePr>
          <p:cNvPr id="23" name="表格 22"/>
          <p:cNvGraphicFramePr>
            <a:graphicFrameLocks noGrp="1"/>
          </p:cNvGraphicFramePr>
          <p:nvPr>
            <p:extLst>
              <p:ext uri="{D42A27DB-BD31-4B8C-83A1-F6EECF244321}">
                <p14:modId xmlns:p14="http://schemas.microsoft.com/office/powerpoint/2010/main" val="2067580961"/>
              </p:ext>
            </p:extLst>
          </p:nvPr>
        </p:nvGraphicFramePr>
        <p:xfrm>
          <a:off x="1109211" y="3745087"/>
          <a:ext cx="3809731" cy="2438400"/>
        </p:xfrm>
        <a:graphic>
          <a:graphicData uri="http://schemas.openxmlformats.org/drawingml/2006/table">
            <a:tbl>
              <a:tblPr firstRow="1" bandRow="1"/>
              <a:tblGrid>
                <a:gridCol w="786083"/>
                <a:gridCol w="1511824"/>
                <a:gridCol w="1511824"/>
              </a:tblGrid>
              <a:tr h="283456">
                <a:tc>
                  <a:txBody>
                    <a:bodyPr/>
                    <a:lstStyle/>
                    <a:p>
                      <a:pPr algn="ctr"/>
                      <a:r>
                        <a:rPr lang="en-US" sz="1400" b="1" dirty="0"/>
                        <a:t>Device</a:t>
                      </a:r>
                      <a:endParaRPr lang="en-US" sz="1400" b="1" dirty="0">
                        <a:solidFill>
                          <a:schemeClr val="bg1"/>
                        </a:solidFill>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a:r>
                        <a:rPr lang="en-US" sz="1400" b="1" dirty="0"/>
                        <a:t>Interface</a:t>
                      </a:r>
                      <a:endParaRPr lang="en-US" sz="1400" b="1" dirty="0">
                        <a:solidFill>
                          <a:schemeClr val="bg1"/>
                        </a:solidFill>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a:r>
                        <a:rPr lang="en-US" sz="1400" b="1" dirty="0"/>
                        <a:t>IP Address</a:t>
                      </a:r>
                      <a:endParaRPr lang="en-US" sz="1400" b="1" dirty="0">
                        <a:solidFill>
                          <a:schemeClr val="bg1"/>
                        </a:solidFill>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283456">
                <a:tc rowSpan="2">
                  <a:txBody>
                    <a:bodyPr/>
                    <a:lstStyle/>
                    <a:p>
                      <a:pPr algn="ctr"/>
                      <a:r>
                        <a:rPr lang="en-US" sz="1400"/>
                        <a:t>R1</a:t>
                      </a:r>
                      <a:endParaRPr lang="en-US" sz="1400">
                        <a:solidFill>
                          <a:schemeClr val="tx1"/>
                        </a:solidFill>
                      </a:endParaRPr>
                    </a:p>
                  </a:txBody>
                  <a:tcPr anchor="ctr">
                    <a:lnL w="28575" cap="flat" cmpd="sng" algn="ctr">
                      <a:solidFill>
                        <a:schemeClr val="tx1"/>
                      </a:solidFill>
                      <a:prstDash val="solid"/>
                      <a:round/>
                      <a:headEnd type="none" w="med" len="med"/>
                      <a:tailEnd type="none" w="med" len="med"/>
                    </a:lnL>
                  </a:tcPr>
                </a:tc>
                <a:tc>
                  <a:txBody>
                    <a:bodyPr/>
                    <a:lstStyle/>
                    <a:p>
                      <a:pPr algn="ctr"/>
                      <a:r>
                        <a:rPr lang="en-US" sz="1400"/>
                        <a:t>GE 0/0/0</a:t>
                      </a:r>
                      <a:endParaRPr lang="en-US" sz="1400">
                        <a:solidFill>
                          <a:schemeClr val="tx1"/>
                        </a:solidFill>
                      </a:endParaRPr>
                    </a:p>
                  </a:txBody>
                  <a:tcPr anchor="ctr"/>
                </a:tc>
                <a:tc>
                  <a:txBody>
                    <a:bodyPr/>
                    <a:lstStyle/>
                    <a:p>
                      <a:pPr algn="l"/>
                      <a:r>
                        <a:rPr lang="en-US" sz="1400"/>
                        <a:t>10.1.13.1/24</a:t>
                      </a:r>
                      <a:endParaRPr lang="en-US" sz="1400">
                        <a:solidFill>
                          <a:schemeClr val="tx1"/>
                        </a:solidFill>
                      </a:endParaRPr>
                    </a:p>
                  </a:txBody>
                  <a:tcPr anchor="ctr">
                    <a:lnR w="28575" cap="flat" cmpd="sng" algn="ctr">
                      <a:solidFill>
                        <a:schemeClr val="tx1"/>
                      </a:solidFill>
                      <a:prstDash val="solid"/>
                      <a:round/>
                      <a:headEnd type="none" w="med" len="med"/>
                      <a:tailEnd type="none" w="med" len="med"/>
                    </a:lnR>
                  </a:tcPr>
                </a:tc>
              </a:tr>
              <a:tr h="283456">
                <a:tc vMerge="1">
                  <a:txBody>
                    <a:bodyPr/>
                    <a:lstStyle/>
                    <a:p>
                      <a:pPr algn="l" rtl="0"/>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r>
                        <a:rPr lang="en-US" sz="1400"/>
                        <a:t>GE 0/0/1</a:t>
                      </a:r>
                      <a:endParaRPr lang="en-US" sz="1400">
                        <a:solidFill>
                          <a:schemeClr val="tx1"/>
                        </a:solidFill>
                      </a:endParaRPr>
                    </a:p>
                  </a:txBody>
                  <a:tcPr anchor="ctr"/>
                </a:tc>
                <a:tc>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lang="en-US" sz="1400"/>
                        <a:t>10.1.12.1/24</a:t>
                      </a:r>
                      <a:endParaRPr lang="en-US" sz="1400">
                        <a:solidFill>
                          <a:schemeClr val="tx1"/>
                        </a:solidFill>
                      </a:endParaRPr>
                    </a:p>
                  </a:txBody>
                  <a:tcPr anchor="ctr">
                    <a:lnR w="28575" cap="flat" cmpd="sng" algn="ctr">
                      <a:solidFill>
                        <a:schemeClr val="tx1"/>
                      </a:solidFill>
                      <a:prstDash val="solid"/>
                      <a:round/>
                      <a:headEnd type="none" w="med" len="med"/>
                      <a:tailEnd type="none" w="med" len="med"/>
                    </a:lnR>
                  </a:tcPr>
                </a:tc>
              </a:tr>
              <a:tr h="283456">
                <a:tc rowSpan="2">
                  <a:txBody>
                    <a:bodyPr/>
                    <a:lstStyle/>
                    <a:p>
                      <a:pPr algn="ctr"/>
                      <a:r>
                        <a:rPr lang="en-US" sz="1400"/>
                        <a:t>R2</a:t>
                      </a:r>
                      <a:endParaRPr lang="en-US" sz="1400">
                        <a:solidFill>
                          <a:schemeClr val="tx1"/>
                        </a:solidFill>
                      </a:endParaRPr>
                    </a:p>
                  </a:txBody>
                  <a:tcPr anchor="ctr">
                    <a:lnL w="28575" cap="flat" cmpd="sng" algn="ctr">
                      <a:solidFill>
                        <a:schemeClr val="tx1"/>
                      </a:solidFill>
                      <a:prstDash val="solid"/>
                      <a:round/>
                      <a:headEnd type="none" w="med" len="med"/>
                      <a:tailEnd type="none" w="med" len="med"/>
                    </a:ln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a:t>GE 0/0/1</a:t>
                      </a:r>
                      <a:endParaRPr lang="en-US" sz="1400">
                        <a:solidFill>
                          <a:schemeClr val="tx1"/>
                        </a:solidFill>
                      </a:endParaRPr>
                    </a:p>
                  </a:txBody>
                  <a:tcPr anchor="ctr"/>
                </a:tc>
                <a:tc>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lang="en-US" sz="1400"/>
                        <a:t>10.1.12.2/24</a:t>
                      </a:r>
                      <a:endParaRPr lang="en-US" sz="1400">
                        <a:solidFill>
                          <a:schemeClr val="tx1"/>
                        </a:solidFill>
                      </a:endParaRPr>
                    </a:p>
                  </a:txBody>
                  <a:tcPr anchor="ctr">
                    <a:lnR w="28575" cap="flat" cmpd="sng" algn="ctr">
                      <a:solidFill>
                        <a:schemeClr val="tx1"/>
                      </a:solidFill>
                      <a:prstDash val="solid"/>
                      <a:round/>
                      <a:headEnd type="none" w="med" len="med"/>
                      <a:tailEnd type="none" w="med" len="med"/>
                    </a:lnR>
                  </a:tcPr>
                </a:tc>
              </a:tr>
              <a:tr h="283456">
                <a:tc vMerge="1">
                  <a:txBody>
                    <a:bodyPr/>
                    <a:lstStyle/>
                    <a:p>
                      <a:pPr algn="l" rtl="0"/>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r>
                        <a:rPr lang="en-US" sz="1400"/>
                        <a:t>GE 0/0/2</a:t>
                      </a:r>
                      <a:endParaRPr lang="en-US" sz="1400">
                        <a:solidFill>
                          <a:schemeClr val="tx1"/>
                        </a:solidFill>
                      </a:endParaRPr>
                    </a:p>
                  </a:txBody>
                  <a:tcPr anchor="ctr"/>
                </a:tc>
                <a:tc>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lang="en-US" sz="1400"/>
                        <a:t>10.1.23.2/24</a:t>
                      </a:r>
                      <a:endParaRPr lang="en-US" sz="1400">
                        <a:solidFill>
                          <a:schemeClr val="tx1"/>
                        </a:solidFill>
                      </a:endParaRPr>
                    </a:p>
                  </a:txBody>
                  <a:tcPr anchor="ctr">
                    <a:lnR w="28575" cap="flat" cmpd="sng" algn="ctr">
                      <a:solidFill>
                        <a:schemeClr val="tx1"/>
                      </a:solidFill>
                      <a:prstDash val="solid"/>
                      <a:round/>
                      <a:headEnd type="none" w="med" len="med"/>
                      <a:tailEnd type="none" w="med" len="med"/>
                    </a:lnR>
                  </a:tcPr>
                </a:tc>
              </a:tr>
              <a:tr h="283456">
                <a:tc rowSpan="3">
                  <a:txBody>
                    <a:bodyPr/>
                    <a:lstStyle/>
                    <a:p>
                      <a:pPr algn="ctr"/>
                      <a:r>
                        <a:rPr lang="en-US" sz="1400"/>
                        <a:t>R3</a:t>
                      </a:r>
                      <a:endParaRPr lang="en-US" sz="1400">
                        <a:solidFill>
                          <a:schemeClr val="tx1"/>
                        </a:solidFill>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a:r>
                        <a:rPr lang="en-US" sz="1400"/>
                        <a:t>Loopback0</a:t>
                      </a:r>
                      <a:endParaRPr lang="en-US" sz="1400">
                        <a:solidFill>
                          <a:schemeClr val="tx1"/>
                        </a:solidFill>
                      </a:endParaRPr>
                    </a:p>
                  </a:txBody>
                  <a:tcPr anchor="ctr"/>
                </a:tc>
                <a:tc>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lang="en-US" sz="1400"/>
                        <a:t>10.1.3.3/32</a:t>
                      </a:r>
                      <a:endParaRPr lang="en-US" sz="1400">
                        <a:solidFill>
                          <a:schemeClr val="tx1"/>
                        </a:solidFill>
                      </a:endParaRPr>
                    </a:p>
                  </a:txBody>
                  <a:tcPr anchor="ctr">
                    <a:lnR w="28575" cap="flat" cmpd="sng" algn="ctr">
                      <a:solidFill>
                        <a:schemeClr val="tx1"/>
                      </a:solidFill>
                      <a:prstDash val="solid"/>
                      <a:round/>
                      <a:headEnd type="none" w="med" len="med"/>
                      <a:tailEnd type="none" w="med" len="med"/>
                    </a:lnR>
                  </a:tcPr>
                </a:tc>
              </a:tr>
              <a:tr h="283456">
                <a:tc vMerge="1">
                  <a:txBody>
                    <a:bodyPr/>
                    <a:lstStyle/>
                    <a:p>
                      <a:pPr algn="l" rtl="0"/>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r>
                        <a:rPr lang="en-US" sz="1400"/>
                        <a:t>GE 0/0/0</a:t>
                      </a:r>
                      <a:endParaRPr lang="en-US" sz="1400">
                        <a:solidFill>
                          <a:schemeClr val="tx1"/>
                        </a:solidFill>
                      </a:endParaRPr>
                    </a:p>
                  </a:txBody>
                  <a:tcPr anchor="ctr"/>
                </a:tc>
                <a:tc>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lang="en-US" sz="1400"/>
                        <a:t>10.1.13.3/24</a:t>
                      </a:r>
                      <a:endParaRPr lang="en-US" sz="1400">
                        <a:solidFill>
                          <a:schemeClr val="tx1"/>
                        </a:solidFill>
                      </a:endParaRPr>
                    </a:p>
                  </a:txBody>
                  <a:tcPr anchor="ctr">
                    <a:lnR w="28575" cap="flat" cmpd="sng" algn="ctr">
                      <a:solidFill>
                        <a:schemeClr val="tx1"/>
                      </a:solidFill>
                      <a:prstDash val="solid"/>
                      <a:round/>
                      <a:headEnd type="none" w="med" len="med"/>
                      <a:tailEnd type="none" w="med" len="med"/>
                    </a:lnR>
                  </a:tcPr>
                </a:tc>
              </a:tr>
              <a:tr h="283456">
                <a:tc vMerge="1">
                  <a:txBody>
                    <a:bodyPr/>
                    <a:lstStyle/>
                    <a:p>
                      <a:pPr algn="l" rtl="0"/>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r>
                        <a:rPr lang="en-US" sz="1400"/>
                        <a:t>GE 0/0/2</a:t>
                      </a:r>
                      <a:endParaRPr lang="en-US" sz="1400">
                        <a:solidFill>
                          <a:schemeClr val="tx1"/>
                        </a:solidFill>
                      </a:endParaRPr>
                    </a:p>
                  </a:txBody>
                  <a:tcPr anchor="ctr">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lang="en-US" sz="1400" dirty="0"/>
                        <a:t>10.1.23.3/24</a:t>
                      </a:r>
                      <a:endParaRPr lang="en-US" sz="1400" dirty="0">
                        <a:solidFill>
                          <a:schemeClr val="tx1"/>
                        </a:solidFill>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26" name="文本框 31"/>
          <p:cNvSpPr txBox="1"/>
          <p:nvPr/>
        </p:nvSpPr>
        <p:spPr bwMode="gray">
          <a:xfrm>
            <a:off x="5099078" y="2249838"/>
            <a:ext cx="5880227" cy="584775"/>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en-US" sz="1600" dirty="0">
                <a:solidFill>
                  <a:prstClr val="black"/>
                </a:solidFill>
              </a:rPr>
              <a:t>1. Assign an IP address to each interface and configure OSPF on each device. (Details are not provided here.)</a:t>
            </a:r>
          </a:p>
        </p:txBody>
      </p:sp>
      <p:sp>
        <p:nvSpPr>
          <p:cNvPr id="27" name="文本框 32"/>
          <p:cNvSpPr txBox="1"/>
          <p:nvPr/>
        </p:nvSpPr>
        <p:spPr bwMode="gray">
          <a:xfrm>
            <a:off x="5138102" y="3511459"/>
            <a:ext cx="4642749" cy="523220"/>
          </a:xfrm>
          <a:prstGeom prst="rect">
            <a:avLst/>
          </a:prstGeom>
          <a:solidFill>
            <a:schemeClr val="bg1">
              <a:lumMod val="85000"/>
            </a:schemeClr>
          </a:solidFill>
          <a:ln>
            <a:noFill/>
          </a:ln>
        </p:spPr>
        <p:txBody>
          <a:bodyPr wrap="square" rtlCol="0">
            <a:sp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r>
              <a:rPr lang="en-US" altLang="zh-CN" dirty="0"/>
              <a:t>[R1] </a:t>
            </a:r>
            <a:r>
              <a:rPr lang="en-US" altLang="zh-CN" dirty="0" err="1"/>
              <a:t>ospf</a:t>
            </a:r>
            <a:endParaRPr lang="en-US" altLang="zh-CN" dirty="0"/>
          </a:p>
          <a:p>
            <a:r>
              <a:rPr lang="en-US" altLang="zh-CN" dirty="0"/>
              <a:t>[R1-ospf-1] </a:t>
            </a:r>
            <a:r>
              <a:rPr lang="en-US" altLang="zh-CN" b="1" dirty="0"/>
              <a:t>maximum load-balancing </a:t>
            </a:r>
            <a:r>
              <a:rPr lang="en-US" altLang="zh-CN" dirty="0"/>
              <a:t>2	</a:t>
            </a:r>
          </a:p>
        </p:txBody>
      </p:sp>
      <p:sp>
        <p:nvSpPr>
          <p:cNvPr id="28" name="文本框 33"/>
          <p:cNvSpPr txBox="1"/>
          <p:nvPr/>
        </p:nvSpPr>
        <p:spPr bwMode="gray">
          <a:xfrm>
            <a:off x="5099078" y="2919211"/>
            <a:ext cx="6338990" cy="584775"/>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en-US" sz="1600" dirty="0">
                <a:solidFill>
                  <a:prstClr val="black"/>
                </a:solidFill>
              </a:rPr>
              <a:t>2. Configure the maximum number of </a:t>
            </a:r>
            <a:r>
              <a:rPr lang="en-US" sz="1600" dirty="0" smtClean="0">
                <a:solidFill>
                  <a:prstClr val="black"/>
                </a:solidFill>
              </a:rPr>
              <a:t>OSPF </a:t>
            </a:r>
            <a:r>
              <a:rPr lang="en-US" sz="1600" dirty="0">
                <a:solidFill>
                  <a:prstClr val="black"/>
                </a:solidFill>
              </a:rPr>
              <a:t>equal-cost routes for load balancing on R1.</a:t>
            </a:r>
          </a:p>
        </p:txBody>
      </p:sp>
      <p:sp>
        <p:nvSpPr>
          <p:cNvPr id="29" name="文本框 32"/>
          <p:cNvSpPr txBox="1"/>
          <p:nvPr/>
        </p:nvSpPr>
        <p:spPr bwMode="gray">
          <a:xfrm>
            <a:off x="5138102" y="4519476"/>
            <a:ext cx="6610986" cy="1600438"/>
          </a:xfrm>
          <a:prstGeom prst="rect">
            <a:avLst/>
          </a:prstGeom>
          <a:solidFill>
            <a:schemeClr val="bg1">
              <a:lumMod val="85000"/>
            </a:schemeClr>
          </a:solidFill>
          <a:ln>
            <a:noFill/>
          </a:ln>
        </p:spPr>
        <p:txBody>
          <a:bodyPr wrap="square" rtlCol="0">
            <a:sp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r>
              <a:rPr lang="en-US" dirty="0"/>
              <a:t>[R1]display </a:t>
            </a:r>
            <a:r>
              <a:rPr lang="en-US" dirty="0" err="1"/>
              <a:t>ip</a:t>
            </a:r>
            <a:r>
              <a:rPr lang="en-US" dirty="0"/>
              <a:t> routing-table </a:t>
            </a:r>
          </a:p>
          <a:p>
            <a:r>
              <a:rPr lang="en-US" dirty="0"/>
              <a:t>Route Flags: R - relay, D - download to fib</a:t>
            </a:r>
          </a:p>
          <a:p>
            <a:r>
              <a:rPr lang="en-US" dirty="0"/>
              <a:t>-------------------------------------------------------------------------------------------</a:t>
            </a:r>
          </a:p>
          <a:p>
            <a:endParaRPr lang="en-US" altLang="zh-CN" dirty="0"/>
          </a:p>
          <a:p>
            <a:r>
              <a:rPr lang="en-US" dirty="0"/>
              <a:t>Destination/Mask 	Proto   Pre  Cost   Flags </a:t>
            </a:r>
            <a:r>
              <a:rPr lang="en-US" dirty="0" err="1"/>
              <a:t>NextHop</a:t>
            </a:r>
            <a:r>
              <a:rPr lang="en-US" dirty="0"/>
              <a:t>   Interface</a:t>
            </a:r>
          </a:p>
          <a:p>
            <a:r>
              <a:rPr lang="en-US" dirty="0"/>
              <a:t>10.1.3.3/32		OSPF   10   10         D   10.1.13.3   GigabitEthernet0/0/0</a:t>
            </a:r>
          </a:p>
          <a:p>
            <a:r>
              <a:rPr lang="en-US" dirty="0"/>
              <a:t>                    	OSPF   10   10         D   10.1.12.2   GigabitEthernet0/0/1</a:t>
            </a:r>
          </a:p>
        </p:txBody>
      </p:sp>
      <p:sp>
        <p:nvSpPr>
          <p:cNvPr id="30" name="文本框 33"/>
          <p:cNvSpPr txBox="1"/>
          <p:nvPr/>
        </p:nvSpPr>
        <p:spPr bwMode="gray">
          <a:xfrm>
            <a:off x="5099078" y="4145755"/>
            <a:ext cx="5642766" cy="338554"/>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en-US" sz="1600">
                <a:solidFill>
                  <a:prstClr val="black"/>
                </a:solidFill>
              </a:rPr>
              <a:t>3. Verify the configuration.</a:t>
            </a:r>
          </a:p>
        </p:txBody>
      </p:sp>
      <p:sp>
        <p:nvSpPr>
          <p:cNvPr id="42" name="五边形 41"/>
          <p:cNvSpPr/>
          <p:nvPr/>
        </p:nvSpPr>
        <p:spPr bwMode="gray">
          <a:xfrm>
            <a:off x="7070178" y="70953"/>
            <a:ext cx="90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燕尾形 42"/>
          <p:cNvSpPr/>
          <p:nvPr/>
        </p:nvSpPr>
        <p:spPr bwMode="gray">
          <a:xfrm>
            <a:off x="7839121" y="70953"/>
            <a:ext cx="1135139"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Equal-Cost Route</a:t>
            </a:r>
          </a:p>
        </p:txBody>
      </p:sp>
      <p:sp>
        <p:nvSpPr>
          <p:cNvPr id="44" name="燕尾形 43"/>
          <p:cNvSpPr/>
          <p:nvPr/>
        </p:nvSpPr>
        <p:spPr bwMode="gray">
          <a:xfrm>
            <a:off x="8843203" y="70953"/>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Default Route</a:t>
            </a:r>
          </a:p>
        </p:txBody>
      </p:sp>
      <p:sp>
        <p:nvSpPr>
          <p:cNvPr id="45" name="燕尾形 44"/>
          <p:cNvSpPr/>
          <p:nvPr/>
        </p:nvSpPr>
        <p:spPr bwMode="gray">
          <a:xfrm>
            <a:off x="9612146" y="70953"/>
            <a:ext cx="936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7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LSA Filtering</a:t>
            </a:r>
          </a:p>
        </p:txBody>
      </p:sp>
      <p:sp>
        <p:nvSpPr>
          <p:cNvPr id="46" name="燕尾形 45"/>
          <p:cNvSpPr/>
          <p:nvPr/>
        </p:nvSpPr>
        <p:spPr bwMode="gray">
          <a:xfrm>
            <a:off x="10417088" y="70953"/>
            <a:ext cx="1332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Configuration Case</a:t>
            </a:r>
          </a:p>
        </p:txBody>
      </p:sp>
    </p:spTree>
    <p:extLst>
      <p:ext uri="{BB962C8B-B14F-4D97-AF65-F5344CB8AC3E}">
        <p14:creationId xmlns:p14="http://schemas.microsoft.com/office/powerpoint/2010/main" val="406198663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Default Route</a:t>
            </a:r>
            <a:endParaRPr lang="en-US"/>
          </a:p>
        </p:txBody>
      </p:sp>
      <p:sp>
        <p:nvSpPr>
          <p:cNvPr id="5" name="文本占位符 4"/>
          <p:cNvSpPr>
            <a:spLocks noGrp="1"/>
          </p:cNvSpPr>
          <p:nvPr>
            <p:ph type="body" sz="quarter" idx="10"/>
          </p:nvPr>
        </p:nvSpPr>
        <p:spPr bwMode="gray">
          <a:xfrm>
            <a:off x="455612" y="1052514"/>
            <a:ext cx="11293476" cy="3293243"/>
          </a:xfrm>
        </p:spPr>
        <p:txBody>
          <a:bodyPr/>
          <a:lstStyle/>
          <a:p>
            <a:r>
              <a:rPr lang="en-US" sz="1800" dirty="0" smtClean="0"/>
              <a:t>On the area border and AS border of an OSPF network generally reside multiple routers for egress backup or traffic load balancing. In this case, a default route can be configured to reduce the number of routing entries in the routing table and ensure high availability of the network.</a:t>
            </a:r>
          </a:p>
          <a:p>
            <a:r>
              <a:rPr lang="en-US" sz="1800" dirty="0" smtClean="0"/>
              <a:t>OSPF default routes are generally applied to the following scenarios:</a:t>
            </a:r>
          </a:p>
          <a:p>
            <a:pPr lvl="1"/>
            <a:r>
              <a:rPr lang="en-US" sz="1600" dirty="0" smtClean="0"/>
              <a:t>An ABR advertises Type 3 LSAs carrying the default route so that routers in an area forward inter-area packets accordingly.</a:t>
            </a:r>
          </a:p>
          <a:p>
            <a:pPr lvl="1"/>
            <a:r>
              <a:rPr lang="en-US" sz="1600" dirty="0" smtClean="0"/>
              <a:t>An ASBR advertises Type 5 or Type 7 LSAs carrying the default route so that routers in an AS forward AS-external packets.</a:t>
            </a:r>
            <a:endParaRPr lang="en-US" sz="1600" dirty="0"/>
          </a:p>
        </p:txBody>
      </p:sp>
      <p:graphicFrame>
        <p:nvGraphicFramePr>
          <p:cNvPr id="6" name="表格 5"/>
          <p:cNvGraphicFramePr>
            <a:graphicFrameLocks noGrp="1"/>
          </p:cNvGraphicFramePr>
          <p:nvPr>
            <p:extLst>
              <p:ext uri="{D42A27DB-BD31-4B8C-83A1-F6EECF244321}">
                <p14:modId xmlns:p14="http://schemas.microsoft.com/office/powerpoint/2010/main" val="3142932976"/>
              </p:ext>
            </p:extLst>
          </p:nvPr>
        </p:nvGraphicFramePr>
        <p:xfrm>
          <a:off x="2819590" y="4109581"/>
          <a:ext cx="8631660" cy="2006398"/>
        </p:xfrm>
        <a:graphic>
          <a:graphicData uri="http://schemas.openxmlformats.org/drawingml/2006/table">
            <a:tbl>
              <a:tblPr firstRow="1" bandRow="1"/>
              <a:tblGrid>
                <a:gridCol w="1665342"/>
                <a:gridCol w="3473064"/>
                <a:gridCol w="1050202"/>
                <a:gridCol w="1059255"/>
                <a:gridCol w="1383797"/>
              </a:tblGrid>
              <a:tr h="350502">
                <a:tc>
                  <a:txBody>
                    <a:bodyPr/>
                    <a:lstStyle/>
                    <a:p>
                      <a:pPr algn="ctr"/>
                      <a:r>
                        <a:rPr lang="en-US" sz="1200" b="1" dirty="0"/>
                        <a:t>Area Type</a:t>
                      </a:r>
                      <a:endParaRPr lang="en-US" sz="1200" b="1" dirty="0">
                        <a:solidFill>
                          <a:schemeClr val="bg1"/>
                        </a:solidFill>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a:r>
                        <a:rPr lang="en-US" sz="1200" b="1" dirty="0"/>
                        <a:t>Trigger Condition</a:t>
                      </a:r>
                      <a:endParaRPr lang="en-US" sz="1200" b="1" dirty="0">
                        <a:solidFill>
                          <a:schemeClr val="bg1"/>
                        </a:solidFill>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a:r>
                        <a:rPr lang="en-US" sz="1200" b="1" dirty="0"/>
                        <a:t>Advertised by</a:t>
                      </a:r>
                      <a:endParaRPr lang="en-US" sz="1200" b="1" dirty="0">
                        <a:solidFill>
                          <a:schemeClr val="bg1"/>
                        </a:solidFill>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a:r>
                        <a:rPr lang="en-US" sz="1200" b="1" dirty="0"/>
                        <a:t>LSA Type</a:t>
                      </a:r>
                      <a:endParaRPr lang="en-US" sz="1200" b="1" dirty="0">
                        <a:solidFill>
                          <a:schemeClr val="bg1"/>
                        </a:solidFill>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a:r>
                        <a:rPr lang="en-US" sz="1200" b="1" dirty="0"/>
                        <a:t>Flooding Scope</a:t>
                      </a:r>
                      <a:endParaRPr lang="en-US" sz="1200" b="1" dirty="0">
                        <a:solidFill>
                          <a:schemeClr val="bg1"/>
                        </a:solidFill>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350502">
                <a:tc>
                  <a:txBody>
                    <a:bodyPr/>
                    <a:lstStyle/>
                    <a:p>
                      <a:pPr algn="ctr"/>
                      <a:r>
                        <a:rPr lang="en-US" sz="1200"/>
                        <a:t>Common area</a:t>
                      </a:r>
                    </a:p>
                  </a:txBody>
                  <a:tcPr anchor="ctr">
                    <a:lnL w="28575" cap="flat" cmpd="sng" algn="ctr">
                      <a:solidFill>
                        <a:schemeClr val="tx1"/>
                      </a:solidFill>
                      <a:prstDash val="solid"/>
                      <a:round/>
                      <a:headEnd type="none" w="med" len="med"/>
                      <a:tailEnd type="none" w="med" len="med"/>
                    </a:lnL>
                  </a:tcPr>
                </a:tc>
                <a:tc>
                  <a:txBody>
                    <a:bodyPr/>
                    <a:lstStyle/>
                    <a:p>
                      <a:r>
                        <a:rPr lang="en-US" sz="1200" dirty="0"/>
                        <a:t>The </a:t>
                      </a:r>
                      <a:r>
                        <a:rPr lang="en-US" sz="1200" b="1" dirty="0"/>
                        <a:t>default-route-advertise</a:t>
                      </a:r>
                      <a:r>
                        <a:rPr lang="en-US" sz="1200" dirty="0"/>
                        <a:t> command is run.</a:t>
                      </a:r>
                    </a:p>
                  </a:txBody>
                  <a:tcPr anchor="ctr"/>
                </a:tc>
                <a:tc>
                  <a:txBody>
                    <a:bodyPr/>
                    <a:lstStyle/>
                    <a:p>
                      <a:pPr algn="ctr"/>
                      <a:r>
                        <a:rPr lang="en-US" sz="1200"/>
                        <a:t>ASBR</a:t>
                      </a:r>
                    </a:p>
                  </a:txBody>
                  <a:tcPr anchor="ctr"/>
                </a:tc>
                <a:tc>
                  <a:txBody>
                    <a:bodyPr/>
                    <a:lstStyle/>
                    <a:p>
                      <a:pPr algn="ctr"/>
                      <a:r>
                        <a:rPr lang="en-US" sz="1200" dirty="0"/>
                        <a:t>Type 5 LSA</a:t>
                      </a:r>
                    </a:p>
                  </a:txBody>
                  <a:tcPr anchor="ctr"/>
                </a:tc>
                <a:tc>
                  <a:txBody>
                    <a:bodyPr/>
                    <a:lstStyle/>
                    <a:p>
                      <a:pPr algn="ctr"/>
                      <a:r>
                        <a:rPr lang="en-US" sz="1200" dirty="0"/>
                        <a:t>Common area</a:t>
                      </a:r>
                    </a:p>
                  </a:txBody>
                  <a:tcPr anchor="ctr">
                    <a:lnR w="28575" cap="flat" cmpd="sng" algn="ctr">
                      <a:solidFill>
                        <a:schemeClr val="tx1"/>
                      </a:solidFill>
                      <a:prstDash val="solid"/>
                      <a:round/>
                      <a:headEnd type="none" w="med" len="med"/>
                      <a:tailEnd type="none" w="med" len="med"/>
                    </a:lnR>
                  </a:tcPr>
                </a:tc>
              </a:tr>
              <a:tr h="350502">
                <a:tc>
                  <a:txBody>
                    <a:bodyPr/>
                    <a:lstStyle/>
                    <a:p>
                      <a:pPr algn="ctr"/>
                      <a:r>
                        <a:rPr lang="en-US" sz="1200"/>
                        <a:t>Stub area and totally stubby area</a:t>
                      </a:r>
                    </a:p>
                  </a:txBody>
                  <a:tcPr anchor="ctr">
                    <a:lnL w="28575" cap="flat" cmpd="sng" algn="ctr">
                      <a:solidFill>
                        <a:schemeClr val="tx1"/>
                      </a:solidFill>
                      <a:prstDash val="solid"/>
                      <a:round/>
                      <a:headEnd type="none" w="med" len="med"/>
                      <a:tailEnd type="none" w="med" len="med"/>
                    </a:lnL>
                  </a:tcPr>
                </a:tc>
                <a:tc>
                  <a:txBody>
                    <a:bodyPr/>
                    <a:lstStyle/>
                    <a:p>
                      <a:r>
                        <a:rPr lang="en-US" sz="1200" dirty="0"/>
                        <a:t>Automatically generated</a:t>
                      </a:r>
                    </a:p>
                  </a:txBody>
                  <a:tcPr anchor="ctr"/>
                </a:tc>
                <a:tc>
                  <a:txBody>
                    <a:bodyPr/>
                    <a:lstStyle/>
                    <a:p>
                      <a:pPr algn="ctr"/>
                      <a:r>
                        <a:rPr lang="en-US" sz="1200"/>
                        <a:t>ABR</a:t>
                      </a:r>
                    </a:p>
                  </a:txBody>
                  <a:tcPr anchor="ctr"/>
                </a:tc>
                <a:tc>
                  <a:txBody>
                    <a:bodyPr/>
                    <a:lstStyle/>
                    <a:p>
                      <a:pPr algn="ctr"/>
                      <a:r>
                        <a:rPr lang="en-US" sz="1200" dirty="0"/>
                        <a:t>Type 3 LSA</a:t>
                      </a:r>
                    </a:p>
                  </a:txBody>
                  <a:tcPr anchor="ctr"/>
                </a:tc>
                <a:tc>
                  <a:txBody>
                    <a:bodyPr/>
                    <a:lstStyle/>
                    <a:p>
                      <a:pPr algn="ctr"/>
                      <a:r>
                        <a:rPr lang="en-US" sz="1200" dirty="0"/>
                        <a:t>Stub area</a:t>
                      </a:r>
                    </a:p>
                  </a:txBody>
                  <a:tcPr anchor="ctr">
                    <a:lnR w="28575" cap="flat" cmpd="sng" algn="ctr">
                      <a:solidFill>
                        <a:schemeClr val="tx1"/>
                      </a:solidFill>
                      <a:prstDash val="solid"/>
                      <a:round/>
                      <a:headEnd type="none" w="med" len="med"/>
                      <a:tailEnd type="none" w="med" len="med"/>
                    </a:lnR>
                  </a:tcPr>
                </a:tc>
              </a:tr>
              <a:tr h="350502">
                <a:tc>
                  <a:txBody>
                    <a:bodyPr/>
                    <a:lstStyle/>
                    <a:p>
                      <a:pPr algn="ctr"/>
                      <a:r>
                        <a:rPr lang="en-US" sz="1200"/>
                        <a:t>NSSA</a:t>
                      </a:r>
                    </a:p>
                  </a:txBody>
                  <a:tcPr anchor="ctr">
                    <a:lnL w="28575" cap="flat" cmpd="sng" algn="ctr">
                      <a:solidFill>
                        <a:schemeClr val="tx1"/>
                      </a:solidFill>
                      <a:prstDash val="solid"/>
                      <a:round/>
                      <a:headEnd type="none" w="med" len="med"/>
                      <a:tailEnd type="none" w="med" len="med"/>
                    </a:lnL>
                  </a:tcPr>
                </a:tc>
                <a:tc>
                  <a:txBody>
                    <a:bodyPr/>
                    <a:lstStyle/>
                    <a:p>
                      <a:r>
                        <a:rPr lang="en-US" sz="1200" dirty="0"/>
                        <a:t>The </a:t>
                      </a:r>
                      <a:r>
                        <a:rPr lang="en-US" sz="1200" b="1" dirty="0" err="1"/>
                        <a:t>nssa</a:t>
                      </a:r>
                      <a:r>
                        <a:rPr lang="en-US" sz="1200" b="1" dirty="0"/>
                        <a:t> [ default-route-advertise ] </a:t>
                      </a:r>
                      <a:r>
                        <a:rPr lang="en-US" sz="1200" dirty="0"/>
                        <a:t>command is run.</a:t>
                      </a:r>
                    </a:p>
                  </a:txBody>
                  <a:tcPr anchor="ctr"/>
                </a:tc>
                <a:tc>
                  <a:txBody>
                    <a:bodyPr/>
                    <a:lstStyle/>
                    <a:p>
                      <a:pPr algn="ctr"/>
                      <a:r>
                        <a:rPr lang="en-US" sz="1200"/>
                        <a:t>ASBR</a:t>
                      </a:r>
                    </a:p>
                  </a:txBody>
                  <a:tcPr anchor="ctr"/>
                </a:tc>
                <a:tc>
                  <a:txBody>
                    <a:bodyPr/>
                    <a:lstStyle/>
                    <a:p>
                      <a:pPr algn="ctr"/>
                      <a:r>
                        <a:rPr lang="en-US" sz="1200" dirty="0"/>
                        <a:t>Type 7 LSA</a:t>
                      </a:r>
                    </a:p>
                  </a:txBody>
                  <a:tcPr anchor="ctr"/>
                </a:tc>
                <a:tc>
                  <a:txBody>
                    <a:bodyPr/>
                    <a:lstStyle/>
                    <a:p>
                      <a:pPr algn="ctr"/>
                      <a:r>
                        <a:rPr lang="en-US" sz="1200"/>
                        <a:t>NSSA</a:t>
                      </a:r>
                    </a:p>
                  </a:txBody>
                  <a:tcPr anchor="ctr">
                    <a:lnR w="28575" cap="flat" cmpd="sng" algn="ctr">
                      <a:solidFill>
                        <a:schemeClr val="tx1"/>
                      </a:solidFill>
                      <a:prstDash val="solid"/>
                      <a:round/>
                      <a:headEnd type="none" w="med" len="med"/>
                      <a:tailEnd type="none" w="med" len="med"/>
                    </a:lnR>
                  </a:tcPr>
                </a:tc>
              </a:tr>
              <a:tr h="284296">
                <a:tc>
                  <a:txBody>
                    <a:bodyPr/>
                    <a:lstStyle/>
                    <a:p>
                      <a:pPr algn="ctr"/>
                      <a:r>
                        <a:rPr lang="en-US" sz="1200"/>
                        <a:t>Totally NSSA</a:t>
                      </a: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r>
                        <a:rPr lang="en-US" sz="1200" dirty="0"/>
                        <a:t>Automatically generated</a:t>
                      </a:r>
                    </a:p>
                  </a:txBody>
                  <a:tcPr anchor="ctr">
                    <a:lnB w="28575" cap="flat" cmpd="sng" algn="ctr">
                      <a:solidFill>
                        <a:schemeClr val="tx1"/>
                      </a:solidFill>
                      <a:prstDash val="solid"/>
                      <a:round/>
                      <a:headEnd type="none" w="med" len="med"/>
                      <a:tailEnd type="none" w="med" len="med"/>
                    </a:lnB>
                  </a:tcPr>
                </a:tc>
                <a:tc>
                  <a:txBody>
                    <a:bodyPr/>
                    <a:lstStyle/>
                    <a:p>
                      <a:pPr algn="ctr"/>
                      <a:r>
                        <a:rPr lang="en-US" sz="1200"/>
                        <a:t>ABR</a:t>
                      </a:r>
                    </a:p>
                  </a:txBody>
                  <a:tcPr anchor="ctr">
                    <a:lnB w="28575" cap="flat" cmpd="sng" algn="ctr">
                      <a:solidFill>
                        <a:schemeClr val="tx1"/>
                      </a:solidFill>
                      <a:prstDash val="solid"/>
                      <a:round/>
                      <a:headEnd type="none" w="med" len="med"/>
                      <a:tailEnd type="none" w="med" len="med"/>
                    </a:lnB>
                  </a:tcPr>
                </a:tc>
                <a:tc>
                  <a:txBody>
                    <a:bodyPr/>
                    <a:lstStyle/>
                    <a:p>
                      <a:pPr algn="ctr"/>
                      <a:r>
                        <a:rPr lang="en-US" sz="1200" dirty="0"/>
                        <a:t>Type 3 LSA</a:t>
                      </a:r>
                    </a:p>
                  </a:txBody>
                  <a:tcPr anchor="ctr">
                    <a:lnB w="28575" cap="flat" cmpd="sng" algn="ctr">
                      <a:solidFill>
                        <a:schemeClr val="tx1"/>
                      </a:solidFill>
                      <a:prstDash val="solid"/>
                      <a:round/>
                      <a:headEnd type="none" w="med" len="med"/>
                      <a:tailEnd type="none" w="med" len="med"/>
                    </a:lnB>
                  </a:tcPr>
                </a:tc>
                <a:tc>
                  <a:txBody>
                    <a:bodyPr/>
                    <a:lstStyle/>
                    <a:p>
                      <a:pPr algn="ctr"/>
                      <a:r>
                        <a:rPr lang="en-US" sz="1200" dirty="0"/>
                        <a:t>NSSA</a:t>
                      </a: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18" name="五边形 17"/>
          <p:cNvSpPr/>
          <p:nvPr/>
        </p:nvSpPr>
        <p:spPr bwMode="gray">
          <a:xfrm>
            <a:off x="7070178" y="70953"/>
            <a:ext cx="90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燕尾形 18"/>
          <p:cNvSpPr/>
          <p:nvPr/>
        </p:nvSpPr>
        <p:spPr bwMode="gray">
          <a:xfrm>
            <a:off x="7839121" y="70953"/>
            <a:ext cx="1135139"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Equal-Cost Route</a:t>
            </a:r>
          </a:p>
        </p:txBody>
      </p:sp>
      <p:sp>
        <p:nvSpPr>
          <p:cNvPr id="20" name="燕尾形 19"/>
          <p:cNvSpPr/>
          <p:nvPr/>
        </p:nvSpPr>
        <p:spPr bwMode="gray">
          <a:xfrm>
            <a:off x="8843203" y="70953"/>
            <a:ext cx="900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Default Route</a:t>
            </a:r>
          </a:p>
        </p:txBody>
      </p:sp>
      <p:sp>
        <p:nvSpPr>
          <p:cNvPr id="21" name="燕尾形 20"/>
          <p:cNvSpPr/>
          <p:nvPr/>
        </p:nvSpPr>
        <p:spPr bwMode="gray">
          <a:xfrm>
            <a:off x="9612146" y="70953"/>
            <a:ext cx="936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7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LSA Filtering</a:t>
            </a:r>
          </a:p>
        </p:txBody>
      </p:sp>
      <p:sp>
        <p:nvSpPr>
          <p:cNvPr id="22" name="燕尾形 21"/>
          <p:cNvSpPr/>
          <p:nvPr/>
        </p:nvSpPr>
        <p:spPr bwMode="gray">
          <a:xfrm>
            <a:off x="10417088" y="70953"/>
            <a:ext cx="1332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Configuration Case</a:t>
            </a:r>
          </a:p>
        </p:txBody>
      </p:sp>
    </p:spTree>
    <p:extLst>
      <p:ext uri="{BB962C8B-B14F-4D97-AF65-F5344CB8AC3E}">
        <p14:creationId xmlns:p14="http://schemas.microsoft.com/office/powerpoint/2010/main" val="341058287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04667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Configuring Default Route Advertisement to OSPF Areas</a:t>
            </a:r>
            <a:endParaRPr lang="en-US" dirty="0"/>
          </a:p>
        </p:txBody>
      </p:sp>
      <p:sp>
        <p:nvSpPr>
          <p:cNvPr id="3" name="文本占位符 2"/>
          <p:cNvSpPr>
            <a:spLocks noGrp="1"/>
          </p:cNvSpPr>
          <p:nvPr>
            <p:ph type="body" sz="quarter" idx="10"/>
          </p:nvPr>
        </p:nvSpPr>
        <p:spPr bwMode="gray">
          <a:xfrm>
            <a:off x="455612" y="3426325"/>
            <a:ext cx="11293476" cy="2774450"/>
          </a:xfrm>
        </p:spPr>
        <p:txBody>
          <a:bodyPr/>
          <a:lstStyle/>
          <a:p>
            <a:r>
              <a:rPr lang="en-US" sz="1600" dirty="0" smtClean="0"/>
              <a:t>Note:</a:t>
            </a:r>
          </a:p>
          <a:p>
            <a:pPr lvl="1"/>
            <a:r>
              <a:rPr lang="en-US" sz="1400" dirty="0" smtClean="0"/>
              <a:t>The import-route (OSPF) command cannot import the default route of another routing protocol. To enable a router to advertise the default route of another routing protocol, run the default-route-advertise command on an ASBR so that the default route is advertised to all common OSPF areas.</a:t>
            </a:r>
          </a:p>
          <a:p>
            <a:pPr lvl="1"/>
            <a:r>
              <a:rPr lang="en-US" sz="1400" dirty="0" smtClean="0"/>
              <a:t>Before advertising a default route, OSPF compares the preferences of default routes in an OSPF area and then advertises a default route with the highest preference. If a static default route is configured on an OSPF device, ensure that the preference of the static default route is lower than that of the default route to be advertised by OSPF. This ensures that the default route advertised by OSPF will be added to the routing table of the OSPF device.</a:t>
            </a:r>
            <a:endParaRPr lang="en-US" sz="1400" dirty="0"/>
          </a:p>
        </p:txBody>
      </p:sp>
      <p:sp>
        <p:nvSpPr>
          <p:cNvPr id="7" name="矩形 6"/>
          <p:cNvSpPr/>
          <p:nvPr/>
        </p:nvSpPr>
        <p:spPr bwMode="gray">
          <a:xfrm>
            <a:off x="1031917" y="1520186"/>
            <a:ext cx="10608699" cy="584775"/>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[Huawei-ospf-1] </a:t>
            </a:r>
            <a:r>
              <a:rPr lang="en-US" altLang="zh-CN" sz="1600" b="1" dirty="0"/>
              <a:t>default-route-advertise</a:t>
            </a:r>
            <a:r>
              <a:rPr lang="en-US" altLang="zh-CN" sz="1600" dirty="0"/>
              <a:t> [ [ </a:t>
            </a:r>
            <a:r>
              <a:rPr lang="en-US" altLang="zh-CN" sz="1600" b="1" dirty="0"/>
              <a:t>always</a:t>
            </a:r>
            <a:r>
              <a:rPr lang="en-US" altLang="zh-CN" sz="1600" dirty="0"/>
              <a:t> | </a:t>
            </a:r>
            <a:r>
              <a:rPr lang="en-US" altLang="zh-CN" sz="1600" b="1" dirty="0"/>
              <a:t>permit-calculate-other</a:t>
            </a:r>
            <a:r>
              <a:rPr lang="en-US" altLang="zh-CN" sz="1600" dirty="0"/>
              <a:t> ] | </a:t>
            </a:r>
            <a:r>
              <a:rPr lang="en-US" altLang="zh-CN" sz="1600" b="1" dirty="0"/>
              <a:t>cost</a:t>
            </a:r>
            <a:r>
              <a:rPr lang="en-US" altLang="zh-CN" sz="1600" dirty="0"/>
              <a:t> </a:t>
            </a:r>
            <a:r>
              <a:rPr lang="en-US" altLang="zh-CN" sz="1600" i="1" dirty="0" err="1"/>
              <a:t>cost</a:t>
            </a:r>
            <a:r>
              <a:rPr lang="en-US" altLang="zh-CN" sz="1600" dirty="0"/>
              <a:t> | </a:t>
            </a:r>
            <a:r>
              <a:rPr lang="en-US" altLang="zh-CN" sz="1600" b="1" dirty="0"/>
              <a:t>type</a:t>
            </a:r>
            <a:r>
              <a:rPr lang="en-US" altLang="zh-CN" sz="1600" dirty="0"/>
              <a:t> </a:t>
            </a:r>
            <a:r>
              <a:rPr lang="en-US" altLang="zh-CN" sz="1600" i="1" dirty="0" err="1"/>
              <a:t>type</a:t>
            </a:r>
            <a:r>
              <a:rPr lang="en-US" altLang="zh-CN" sz="1600" dirty="0"/>
              <a:t> | </a:t>
            </a:r>
            <a:r>
              <a:rPr lang="en-US" altLang="zh-CN" sz="1600" b="1" dirty="0"/>
              <a:t>route-policy</a:t>
            </a:r>
            <a:r>
              <a:rPr lang="en-US" altLang="zh-CN" sz="1600" dirty="0"/>
              <a:t> </a:t>
            </a:r>
            <a:r>
              <a:rPr lang="en-US" altLang="zh-CN" sz="1600" i="1" dirty="0"/>
              <a:t>route-policy-name</a:t>
            </a:r>
            <a:r>
              <a:rPr lang="en-US" altLang="zh-CN" sz="1600" dirty="0"/>
              <a:t> [ </a:t>
            </a:r>
            <a:r>
              <a:rPr lang="en-US" altLang="zh-CN" sz="1600" b="1" dirty="0"/>
              <a:t>match-any</a:t>
            </a:r>
            <a:r>
              <a:rPr lang="en-US" altLang="zh-CN" sz="1600" dirty="0"/>
              <a:t> ] ]</a:t>
            </a:r>
            <a:endParaRPr lang="zh-CN" altLang="en-US" sz="1600" dirty="0">
              <a:cs typeface="Courier New" panose="02070309020205020404" pitchFamily="49" charset="0"/>
            </a:endParaRPr>
          </a:p>
        </p:txBody>
      </p:sp>
      <p:sp>
        <p:nvSpPr>
          <p:cNvPr id="8" name="矩形 7"/>
          <p:cNvSpPr/>
          <p:nvPr/>
        </p:nvSpPr>
        <p:spPr bwMode="gray">
          <a:xfrm>
            <a:off x="551384" y="1169516"/>
            <a:ext cx="11089232" cy="338554"/>
          </a:xfrm>
          <a:prstGeom prst="rect">
            <a:avLst/>
          </a:prstGeom>
        </p:spPr>
        <p:txBody>
          <a:bodyPr wrap="square">
            <a:spAutoFit/>
          </a:bodyPr>
          <a:lstStyle/>
          <a:p>
            <a:pPr marL="342900" indent="-342900" fontAlgn="auto">
              <a:buFont typeface="+mj-lt"/>
              <a:buAutoNum type="arabicPeriod"/>
            </a:pPr>
            <a:r>
              <a:rPr lang="en-US" sz="1600" dirty="0">
                <a:cs typeface="Courier New" panose="02070309020205020404" pitchFamily="49" charset="0"/>
              </a:rPr>
              <a:t>Configure default route advertisement to common OSPF areas.</a:t>
            </a:r>
          </a:p>
        </p:txBody>
      </p:sp>
      <p:sp>
        <p:nvSpPr>
          <p:cNvPr id="9" name="矩形 8"/>
          <p:cNvSpPr/>
          <p:nvPr/>
        </p:nvSpPr>
        <p:spPr bwMode="gray">
          <a:xfrm>
            <a:off x="1031917" y="2129807"/>
            <a:ext cx="10608699" cy="377732"/>
          </a:xfrm>
          <a:prstGeom prst="rect">
            <a:avLst/>
          </a:prstGeom>
        </p:spPr>
        <p:txBody>
          <a:bodyPr wrap="square">
            <a:spAutoFit/>
          </a:bodyPr>
          <a:lstStyle/>
          <a:p>
            <a:pPr fontAlgn="auto">
              <a:lnSpc>
                <a:spcPts val="2400"/>
              </a:lnSpc>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By default, OSPF devices in a common OSPF area do not generate default routes.</a:t>
            </a:r>
          </a:p>
        </p:txBody>
      </p:sp>
      <p:sp>
        <p:nvSpPr>
          <p:cNvPr id="12" name="矩形 11"/>
          <p:cNvSpPr/>
          <p:nvPr/>
        </p:nvSpPr>
        <p:spPr bwMode="gray">
          <a:xfrm>
            <a:off x="1031917" y="3087770"/>
            <a:ext cx="10608699" cy="338554"/>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[Huawei-ospf-1] </a:t>
            </a:r>
            <a:r>
              <a:rPr lang="en-US" altLang="zh-CN" sz="1600" b="1" dirty="0"/>
              <a:t>default-route-advertise</a:t>
            </a:r>
            <a:r>
              <a:rPr lang="en-US" altLang="zh-CN" sz="1600" dirty="0"/>
              <a:t> </a:t>
            </a:r>
            <a:r>
              <a:rPr lang="en-US" altLang="zh-CN" sz="1600" b="1" dirty="0"/>
              <a:t>summary</a:t>
            </a:r>
            <a:r>
              <a:rPr lang="en-US" altLang="zh-CN" sz="1600" dirty="0"/>
              <a:t> </a:t>
            </a:r>
            <a:r>
              <a:rPr lang="en-US" altLang="zh-CN" sz="1600" b="1" dirty="0"/>
              <a:t>cost</a:t>
            </a:r>
            <a:r>
              <a:rPr lang="en-US" altLang="zh-CN" sz="1600" dirty="0"/>
              <a:t> </a:t>
            </a:r>
            <a:r>
              <a:rPr lang="en-US" altLang="zh-CN" sz="1600" i="1" dirty="0" err="1"/>
              <a:t>cost</a:t>
            </a:r>
            <a:endParaRPr lang="zh-CN" altLang="en-US" sz="1600" dirty="0">
              <a:cs typeface="Courier New" panose="02070309020205020404" pitchFamily="49" charset="0"/>
            </a:endParaRPr>
          </a:p>
        </p:txBody>
      </p:sp>
      <p:sp>
        <p:nvSpPr>
          <p:cNvPr id="13" name="矩形 12"/>
          <p:cNvSpPr/>
          <p:nvPr/>
        </p:nvSpPr>
        <p:spPr bwMode="gray">
          <a:xfrm>
            <a:off x="575188" y="2690730"/>
            <a:ext cx="11089232" cy="338554"/>
          </a:xfrm>
          <a:prstGeom prst="rect">
            <a:avLst/>
          </a:prstGeom>
        </p:spPr>
        <p:txBody>
          <a:bodyPr wrap="square">
            <a:spAutoFit/>
          </a:bodyPr>
          <a:lstStyle/>
          <a:p>
            <a:pPr marL="342900" indent="-342900" fontAlgn="auto">
              <a:buFont typeface="+mj-lt"/>
              <a:buAutoNum type="arabicPeriod" startAt="2"/>
            </a:pPr>
            <a:r>
              <a:rPr lang="en-US" sz="1600" dirty="0">
                <a:cs typeface="Courier New" panose="02070309020205020404" pitchFamily="49" charset="0"/>
              </a:rPr>
              <a:t>Configure default route advertisement through a Type 3 summary LSA and set a cost for the route.</a:t>
            </a:r>
          </a:p>
        </p:txBody>
      </p:sp>
      <p:sp>
        <p:nvSpPr>
          <p:cNvPr id="23" name="五边形 22"/>
          <p:cNvSpPr/>
          <p:nvPr/>
        </p:nvSpPr>
        <p:spPr bwMode="gray">
          <a:xfrm>
            <a:off x="7070178" y="70953"/>
            <a:ext cx="90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燕尾形 23"/>
          <p:cNvSpPr/>
          <p:nvPr/>
        </p:nvSpPr>
        <p:spPr bwMode="gray">
          <a:xfrm>
            <a:off x="7839121" y="70953"/>
            <a:ext cx="1135139"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Equal-Cost Route</a:t>
            </a:r>
          </a:p>
        </p:txBody>
      </p:sp>
      <p:sp>
        <p:nvSpPr>
          <p:cNvPr id="25" name="燕尾形 24"/>
          <p:cNvSpPr/>
          <p:nvPr/>
        </p:nvSpPr>
        <p:spPr bwMode="gray">
          <a:xfrm>
            <a:off x="8843203" y="70953"/>
            <a:ext cx="900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Default Route</a:t>
            </a:r>
          </a:p>
        </p:txBody>
      </p:sp>
      <p:sp>
        <p:nvSpPr>
          <p:cNvPr id="26" name="燕尾形 25"/>
          <p:cNvSpPr/>
          <p:nvPr/>
        </p:nvSpPr>
        <p:spPr bwMode="gray">
          <a:xfrm>
            <a:off x="9612146" y="70953"/>
            <a:ext cx="936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7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LSA Filtering</a:t>
            </a:r>
          </a:p>
        </p:txBody>
      </p:sp>
      <p:sp>
        <p:nvSpPr>
          <p:cNvPr id="27" name="燕尾形 26"/>
          <p:cNvSpPr/>
          <p:nvPr/>
        </p:nvSpPr>
        <p:spPr bwMode="gray">
          <a:xfrm>
            <a:off x="10417088" y="70953"/>
            <a:ext cx="1332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Configuration Case</a:t>
            </a:r>
          </a:p>
        </p:txBody>
      </p:sp>
    </p:spTree>
    <p:extLst>
      <p:ext uri="{BB962C8B-B14F-4D97-AF65-F5344CB8AC3E}">
        <p14:creationId xmlns:p14="http://schemas.microsoft.com/office/powerpoint/2010/main" val="205773985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79156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Configuring OSPF to Filter Outgoing LSAs</a:t>
            </a:r>
            <a:endParaRPr lang="en-US" dirty="0"/>
          </a:p>
        </p:txBody>
      </p:sp>
      <p:sp>
        <p:nvSpPr>
          <p:cNvPr id="3" name="文本占位符 2"/>
          <p:cNvSpPr>
            <a:spLocks noGrp="1"/>
          </p:cNvSpPr>
          <p:nvPr>
            <p:ph type="body" sz="quarter" idx="10"/>
          </p:nvPr>
        </p:nvSpPr>
        <p:spPr bwMode="gray">
          <a:xfrm>
            <a:off x="455612" y="1052514"/>
            <a:ext cx="11293476" cy="2663824"/>
          </a:xfrm>
        </p:spPr>
        <p:txBody>
          <a:bodyPr/>
          <a:lstStyle/>
          <a:p>
            <a:r>
              <a:rPr lang="en-US" sz="1800" dirty="0" smtClean="0"/>
              <a:t>When multiple links exist between two routers, you can enable the function to filter outgoing LSAs, preventing them from being sent to particular links. This function can help reduce unnecessary retransmission of LSAs and reduce bandwidth consumption.</a:t>
            </a:r>
          </a:p>
          <a:p>
            <a:r>
              <a:rPr lang="en-US" sz="1800" dirty="0" smtClean="0"/>
              <a:t>Filtering the outgoing LSAs on a specified OSPF interface can prevent unwanted LSAs from being sent to neighbors, thus reducing the LSDB sizes of the neighbors and speeding up network convergence.</a:t>
            </a:r>
          </a:p>
          <a:p>
            <a:r>
              <a:rPr lang="en-US" sz="1800" dirty="0" smtClean="0"/>
              <a:t>To filter outgoing LSAs on an OSPF interface, run the following command:</a:t>
            </a:r>
          </a:p>
          <a:p>
            <a:endParaRPr lang="zh-CN" altLang="en-US" sz="1800" dirty="0" smtClean="0"/>
          </a:p>
          <a:p>
            <a:endParaRPr lang="en-US" altLang="zh-CN" sz="1800" dirty="0" smtClean="0"/>
          </a:p>
          <a:p>
            <a:pPr lvl="1"/>
            <a:endParaRPr lang="en-US" altLang="zh-CN" sz="1600" dirty="0" smtClean="0"/>
          </a:p>
        </p:txBody>
      </p:sp>
      <p:sp>
        <p:nvSpPr>
          <p:cNvPr id="7" name="矩形 6"/>
          <p:cNvSpPr/>
          <p:nvPr/>
        </p:nvSpPr>
        <p:spPr bwMode="gray">
          <a:xfrm>
            <a:off x="852379" y="3724857"/>
            <a:ext cx="10608699" cy="584775"/>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[Huawei-GigabitEthernet0/0/1] </a:t>
            </a:r>
            <a:r>
              <a:rPr lang="en-US" altLang="zh-CN" sz="1600" b="1" dirty="0" err="1"/>
              <a:t>ospf</a:t>
            </a:r>
            <a:r>
              <a:rPr lang="en-US" altLang="zh-CN" sz="1600" b="1" dirty="0"/>
              <a:t> filter-</a:t>
            </a:r>
            <a:r>
              <a:rPr lang="en-US" altLang="zh-CN" sz="1600" b="1" dirty="0" err="1"/>
              <a:t>lsa</a:t>
            </a:r>
            <a:r>
              <a:rPr lang="en-US" altLang="zh-CN" sz="1600" b="1" dirty="0"/>
              <a:t>-out</a:t>
            </a:r>
            <a:r>
              <a:rPr lang="en-US" altLang="zh-CN" sz="1600" dirty="0"/>
              <a:t> { </a:t>
            </a:r>
            <a:r>
              <a:rPr lang="en-US" altLang="zh-CN" sz="1600" b="1" dirty="0"/>
              <a:t>all</a:t>
            </a:r>
            <a:r>
              <a:rPr lang="en-US" altLang="zh-CN" sz="1600" dirty="0"/>
              <a:t> | { </a:t>
            </a:r>
            <a:r>
              <a:rPr lang="en-US" altLang="zh-CN" sz="1600" b="1" dirty="0"/>
              <a:t>summary</a:t>
            </a:r>
            <a:r>
              <a:rPr lang="en-US" altLang="zh-CN" sz="1600" dirty="0"/>
              <a:t> [ </a:t>
            </a:r>
            <a:r>
              <a:rPr lang="en-US" altLang="zh-CN" sz="1600" b="1" dirty="0" err="1"/>
              <a:t>acl</a:t>
            </a:r>
            <a:r>
              <a:rPr lang="en-US" altLang="zh-CN" sz="1600" dirty="0"/>
              <a:t> { </a:t>
            </a:r>
            <a:r>
              <a:rPr lang="en-US" altLang="zh-CN" sz="1600" i="1" dirty="0" err="1"/>
              <a:t>acl</a:t>
            </a:r>
            <a:r>
              <a:rPr lang="en-US" altLang="zh-CN" sz="1600" i="1" dirty="0"/>
              <a:t>-number</a:t>
            </a:r>
            <a:r>
              <a:rPr lang="en-US" altLang="zh-CN" sz="1600" dirty="0"/>
              <a:t> | </a:t>
            </a:r>
            <a:r>
              <a:rPr lang="en-US" altLang="zh-CN" sz="1600" i="1" dirty="0" err="1"/>
              <a:t>acl</a:t>
            </a:r>
            <a:r>
              <a:rPr lang="en-US" altLang="zh-CN" sz="1600" i="1" dirty="0"/>
              <a:t>-name</a:t>
            </a:r>
            <a:r>
              <a:rPr lang="en-US" altLang="zh-CN" sz="1600" dirty="0"/>
              <a:t> } ] | </a:t>
            </a:r>
            <a:r>
              <a:rPr lang="en-US" altLang="zh-CN" sz="1600" b="1" dirty="0" err="1"/>
              <a:t>ase</a:t>
            </a:r>
            <a:r>
              <a:rPr lang="en-US" altLang="zh-CN" sz="1600" dirty="0"/>
              <a:t> [ </a:t>
            </a:r>
            <a:r>
              <a:rPr lang="en-US" altLang="zh-CN" sz="1600" b="1" dirty="0" err="1"/>
              <a:t>acl</a:t>
            </a:r>
            <a:r>
              <a:rPr lang="en-US" altLang="zh-CN" sz="1600" dirty="0"/>
              <a:t> { </a:t>
            </a:r>
            <a:r>
              <a:rPr lang="en-US" altLang="zh-CN" sz="1600" i="1" dirty="0" err="1"/>
              <a:t>acl</a:t>
            </a:r>
            <a:r>
              <a:rPr lang="en-US" altLang="zh-CN" sz="1600" i="1" dirty="0"/>
              <a:t>-number</a:t>
            </a:r>
            <a:r>
              <a:rPr lang="en-US" altLang="zh-CN" sz="1600" dirty="0"/>
              <a:t> | </a:t>
            </a:r>
            <a:r>
              <a:rPr lang="en-US" altLang="zh-CN" sz="1600" i="1" dirty="0" err="1"/>
              <a:t>acl</a:t>
            </a:r>
            <a:r>
              <a:rPr lang="en-US" altLang="zh-CN" sz="1600" i="1" dirty="0"/>
              <a:t>-name</a:t>
            </a:r>
            <a:r>
              <a:rPr lang="en-US" altLang="zh-CN" sz="1600" dirty="0"/>
              <a:t> } ] | </a:t>
            </a:r>
            <a:r>
              <a:rPr lang="en-US" altLang="zh-CN" sz="1600" b="1" dirty="0" err="1"/>
              <a:t>nssa</a:t>
            </a:r>
            <a:r>
              <a:rPr lang="en-US" altLang="zh-CN" sz="1600" dirty="0"/>
              <a:t> [ </a:t>
            </a:r>
            <a:r>
              <a:rPr lang="en-US" altLang="zh-CN" sz="1600" b="1" dirty="0" err="1"/>
              <a:t>acl</a:t>
            </a:r>
            <a:r>
              <a:rPr lang="en-US" altLang="zh-CN" sz="1600" dirty="0"/>
              <a:t> { </a:t>
            </a:r>
            <a:r>
              <a:rPr lang="en-US" altLang="zh-CN" sz="1600" i="1" dirty="0" err="1"/>
              <a:t>acl</a:t>
            </a:r>
            <a:r>
              <a:rPr lang="en-US" altLang="zh-CN" sz="1600" i="1" dirty="0"/>
              <a:t>-number</a:t>
            </a:r>
            <a:r>
              <a:rPr lang="en-US" altLang="zh-CN" sz="1600" dirty="0"/>
              <a:t> | </a:t>
            </a:r>
            <a:r>
              <a:rPr lang="en-US" altLang="zh-CN" sz="1600" i="1" dirty="0" err="1"/>
              <a:t>acl</a:t>
            </a:r>
            <a:r>
              <a:rPr lang="en-US" altLang="zh-CN" sz="1600" i="1" dirty="0"/>
              <a:t>-name</a:t>
            </a:r>
            <a:r>
              <a:rPr lang="en-US" altLang="zh-CN" sz="1600" dirty="0"/>
              <a:t> } ] } }</a:t>
            </a:r>
            <a:endParaRPr lang="zh-CN" altLang="en-US" sz="1600" dirty="0">
              <a:cs typeface="Courier New" panose="02070309020205020404" pitchFamily="49" charset="0"/>
            </a:endParaRPr>
          </a:p>
        </p:txBody>
      </p:sp>
      <p:sp>
        <p:nvSpPr>
          <p:cNvPr id="8" name="矩形 7"/>
          <p:cNvSpPr/>
          <p:nvPr/>
        </p:nvSpPr>
        <p:spPr bwMode="gray">
          <a:xfrm>
            <a:off x="869865" y="4326007"/>
            <a:ext cx="10608699" cy="685509"/>
          </a:xfrm>
          <a:prstGeom prst="rect">
            <a:avLst/>
          </a:prstGeom>
        </p:spPr>
        <p:txBody>
          <a:bodyPr wrap="square">
            <a:noAutofit/>
          </a:bodyPr>
          <a:lstStyle/>
          <a:p>
            <a:pPr fontAlgn="ctr">
              <a:lnSpc>
                <a:spcPts val="2400"/>
              </a:lnSpc>
            </a:pPr>
            <a:r>
              <a:rPr lang="en-US" sz="16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The </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command configuration does not take effect for the LSAs that have been sent out before the command is run. The aging time of such an LSA is still 3600 seconds.</a:t>
            </a:r>
          </a:p>
        </p:txBody>
      </p:sp>
      <p:sp>
        <p:nvSpPr>
          <p:cNvPr id="14" name="五边形 13"/>
          <p:cNvSpPr/>
          <p:nvPr/>
        </p:nvSpPr>
        <p:spPr bwMode="gray">
          <a:xfrm>
            <a:off x="7070178" y="70953"/>
            <a:ext cx="90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燕尾形 14"/>
          <p:cNvSpPr/>
          <p:nvPr/>
        </p:nvSpPr>
        <p:spPr bwMode="gray">
          <a:xfrm>
            <a:off x="7839121" y="70953"/>
            <a:ext cx="1135139"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Equal-Cost Route</a:t>
            </a:r>
          </a:p>
        </p:txBody>
      </p:sp>
      <p:sp>
        <p:nvSpPr>
          <p:cNvPr id="16" name="燕尾形 15"/>
          <p:cNvSpPr/>
          <p:nvPr/>
        </p:nvSpPr>
        <p:spPr bwMode="gray">
          <a:xfrm>
            <a:off x="8843203" y="70953"/>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Default Route</a:t>
            </a:r>
          </a:p>
        </p:txBody>
      </p:sp>
      <p:sp>
        <p:nvSpPr>
          <p:cNvPr id="17" name="燕尾形 16"/>
          <p:cNvSpPr/>
          <p:nvPr/>
        </p:nvSpPr>
        <p:spPr bwMode="gray">
          <a:xfrm>
            <a:off x="9612146" y="70953"/>
            <a:ext cx="936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70000"/>
              </a:lnSpc>
            </a:pP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LSA Filtering</a:t>
            </a:r>
          </a:p>
        </p:txBody>
      </p:sp>
      <p:sp>
        <p:nvSpPr>
          <p:cNvPr id="18" name="燕尾形 17"/>
          <p:cNvSpPr/>
          <p:nvPr/>
        </p:nvSpPr>
        <p:spPr bwMode="gray">
          <a:xfrm>
            <a:off x="10417088" y="70953"/>
            <a:ext cx="1332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Configuration Case</a:t>
            </a:r>
          </a:p>
        </p:txBody>
      </p:sp>
    </p:spTree>
    <p:extLst>
      <p:ext uri="{BB962C8B-B14F-4D97-AF65-F5344CB8AC3E}">
        <p14:creationId xmlns:p14="http://schemas.microsoft.com/office/powerpoint/2010/main" val="307968619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Configuring OSPF to Filter ABR Type 3 LSAs</a:t>
            </a:r>
            <a:endParaRPr lang="en-US" dirty="0"/>
          </a:p>
        </p:txBody>
      </p:sp>
      <p:sp>
        <p:nvSpPr>
          <p:cNvPr id="3" name="文本占位符 2"/>
          <p:cNvSpPr>
            <a:spLocks noGrp="1"/>
          </p:cNvSpPr>
          <p:nvPr>
            <p:ph type="body" sz="quarter" idx="10"/>
          </p:nvPr>
        </p:nvSpPr>
        <p:spPr bwMode="gray">
          <a:xfrm>
            <a:off x="455612" y="1052514"/>
            <a:ext cx="11293476" cy="3637181"/>
          </a:xfrm>
        </p:spPr>
        <p:txBody>
          <a:bodyPr/>
          <a:lstStyle/>
          <a:p>
            <a:r>
              <a:rPr lang="en-US" sz="1800" dirty="0" smtClean="0"/>
              <a:t>Configure filtering policies for incoming and outgoing ABR Type 3 LSAs (network-summary-LSAs) in an area, allowing only those that pass the filtering to be sent and accepted.</a:t>
            </a:r>
          </a:p>
          <a:p>
            <a:r>
              <a:rPr lang="en-US" sz="1800" dirty="0" smtClean="0"/>
              <a:t>Filtering Type 3 LSAs in a specified OSPF area can prevent unwanted LSAs from being sent to neighbors, thus reducing the LSDB sizes and speeding up network convergence.</a:t>
            </a:r>
          </a:p>
          <a:p>
            <a:r>
              <a:rPr lang="en-US" sz="1800" dirty="0" smtClean="0"/>
              <a:t>To filter outgoing </a:t>
            </a:r>
            <a:r>
              <a:rPr lang="en-US" sz="1800" dirty="0" smtClean="0"/>
              <a:t>Type 3 </a:t>
            </a:r>
            <a:r>
              <a:rPr lang="en-US" sz="1800" dirty="0" smtClean="0"/>
              <a:t>LSAs in an OSPF area, run the following command:</a:t>
            </a:r>
          </a:p>
          <a:p>
            <a:endParaRPr lang="en-US" altLang="zh-CN" sz="1800" dirty="0" smtClean="0"/>
          </a:p>
          <a:p>
            <a:endParaRPr lang="en-US" altLang="zh-CN" sz="1800" dirty="0" smtClean="0"/>
          </a:p>
          <a:p>
            <a:r>
              <a:rPr lang="en-US" sz="1800" dirty="0" smtClean="0"/>
              <a:t>To filter incoming </a:t>
            </a:r>
            <a:r>
              <a:rPr lang="en-US" sz="1800" dirty="0" smtClean="0"/>
              <a:t>Type 3 </a:t>
            </a:r>
            <a:r>
              <a:rPr lang="en-US" sz="1800" dirty="0" smtClean="0"/>
              <a:t>LSAs in an OSPF area, run the following command:</a:t>
            </a:r>
          </a:p>
        </p:txBody>
      </p:sp>
      <p:sp>
        <p:nvSpPr>
          <p:cNvPr id="7" name="矩形 6"/>
          <p:cNvSpPr/>
          <p:nvPr/>
        </p:nvSpPr>
        <p:spPr bwMode="gray">
          <a:xfrm>
            <a:off x="817701" y="3355853"/>
            <a:ext cx="10608699" cy="584775"/>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[Huawei-ospf-1-area-0.0.0.1] </a:t>
            </a:r>
            <a:r>
              <a:rPr lang="en-US" altLang="zh-CN" sz="1600" b="1" dirty="0"/>
              <a:t>filter</a:t>
            </a:r>
            <a:r>
              <a:rPr lang="en-US" altLang="zh-CN" sz="1600" dirty="0"/>
              <a:t> { </a:t>
            </a:r>
            <a:r>
              <a:rPr lang="en-US" altLang="zh-CN" sz="1600" i="1" dirty="0" err="1"/>
              <a:t>acl</a:t>
            </a:r>
            <a:r>
              <a:rPr lang="en-US" altLang="zh-CN" sz="1600" i="1" dirty="0"/>
              <a:t>-number</a:t>
            </a:r>
            <a:r>
              <a:rPr lang="en-US" altLang="zh-CN" sz="1600" dirty="0"/>
              <a:t> | </a:t>
            </a:r>
            <a:r>
              <a:rPr lang="en-US" altLang="zh-CN" sz="1600" b="1" dirty="0" err="1"/>
              <a:t>acl</a:t>
            </a:r>
            <a:r>
              <a:rPr lang="en-US" altLang="zh-CN" sz="1600" b="1" dirty="0"/>
              <a:t>-name</a:t>
            </a:r>
            <a:r>
              <a:rPr lang="en-US" altLang="zh-CN" sz="1600" dirty="0"/>
              <a:t> </a:t>
            </a:r>
            <a:r>
              <a:rPr lang="en-US" altLang="zh-CN" sz="1600" i="1" dirty="0" err="1"/>
              <a:t>acl</a:t>
            </a:r>
            <a:r>
              <a:rPr lang="en-US" altLang="zh-CN" sz="1600" i="1" dirty="0"/>
              <a:t>-name</a:t>
            </a:r>
            <a:r>
              <a:rPr lang="en-US" altLang="zh-CN" sz="1600" dirty="0"/>
              <a:t> | </a:t>
            </a:r>
            <a:r>
              <a:rPr lang="en-US" altLang="zh-CN" sz="1600" b="1" dirty="0" err="1"/>
              <a:t>ip</a:t>
            </a:r>
            <a:r>
              <a:rPr lang="en-US" altLang="zh-CN" sz="1600" b="1" dirty="0"/>
              <a:t>-prefix</a:t>
            </a:r>
            <a:r>
              <a:rPr lang="en-US" altLang="zh-CN" sz="1600" dirty="0"/>
              <a:t> </a:t>
            </a:r>
            <a:r>
              <a:rPr lang="en-US" altLang="zh-CN" sz="1600" i="1" dirty="0" err="1"/>
              <a:t>ip</a:t>
            </a:r>
            <a:r>
              <a:rPr lang="en-US" altLang="zh-CN" sz="1600" i="1" dirty="0"/>
              <a:t>-prefix-name</a:t>
            </a:r>
            <a:r>
              <a:rPr lang="en-US" altLang="zh-CN" sz="1600" dirty="0"/>
              <a:t> | </a:t>
            </a:r>
            <a:r>
              <a:rPr lang="en-US" altLang="zh-CN" sz="1600" b="1" dirty="0"/>
              <a:t>route-policy</a:t>
            </a:r>
            <a:r>
              <a:rPr lang="en-US" altLang="zh-CN" sz="1600" dirty="0"/>
              <a:t> </a:t>
            </a:r>
            <a:r>
              <a:rPr lang="en-US" altLang="zh-CN" sz="1600" i="1" dirty="0"/>
              <a:t>route-policy-name</a:t>
            </a:r>
            <a:r>
              <a:rPr lang="en-US" altLang="zh-CN" sz="1600" dirty="0"/>
              <a:t> } </a:t>
            </a:r>
            <a:r>
              <a:rPr lang="en-US" altLang="zh-CN" sz="1600" b="1" dirty="0"/>
              <a:t>export</a:t>
            </a:r>
            <a:endParaRPr lang="zh-CN" altLang="en-US" sz="1600" dirty="0">
              <a:cs typeface="Courier New" panose="02070309020205020404" pitchFamily="49" charset="0"/>
            </a:endParaRPr>
          </a:p>
        </p:txBody>
      </p:sp>
      <p:sp>
        <p:nvSpPr>
          <p:cNvPr id="6" name="矩形 5"/>
          <p:cNvSpPr/>
          <p:nvPr/>
        </p:nvSpPr>
        <p:spPr bwMode="gray">
          <a:xfrm>
            <a:off x="817701" y="4782756"/>
            <a:ext cx="10608699" cy="584775"/>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[Huawei-ospf-1-area-0.0.0.1] </a:t>
            </a:r>
            <a:r>
              <a:rPr lang="en-US" altLang="zh-CN" sz="1600" b="1" dirty="0"/>
              <a:t>filter</a:t>
            </a:r>
            <a:r>
              <a:rPr lang="en-US" altLang="zh-CN" sz="1600" dirty="0"/>
              <a:t> { </a:t>
            </a:r>
            <a:r>
              <a:rPr lang="en-US" altLang="zh-CN" sz="1600" i="1" dirty="0" err="1"/>
              <a:t>acl</a:t>
            </a:r>
            <a:r>
              <a:rPr lang="en-US" altLang="zh-CN" sz="1600" i="1" dirty="0"/>
              <a:t>-number</a:t>
            </a:r>
            <a:r>
              <a:rPr lang="en-US" altLang="zh-CN" sz="1600" dirty="0"/>
              <a:t> | </a:t>
            </a:r>
            <a:r>
              <a:rPr lang="en-US" altLang="zh-CN" sz="1600" b="1" dirty="0" err="1"/>
              <a:t>acl</a:t>
            </a:r>
            <a:r>
              <a:rPr lang="en-US" altLang="zh-CN" sz="1600" b="1" dirty="0"/>
              <a:t>-name</a:t>
            </a:r>
            <a:r>
              <a:rPr lang="en-US" altLang="zh-CN" sz="1600" dirty="0"/>
              <a:t> </a:t>
            </a:r>
            <a:r>
              <a:rPr lang="en-US" altLang="zh-CN" sz="1600" i="1" dirty="0" err="1"/>
              <a:t>acl</a:t>
            </a:r>
            <a:r>
              <a:rPr lang="en-US" altLang="zh-CN" sz="1600" i="1" dirty="0"/>
              <a:t>-name</a:t>
            </a:r>
            <a:r>
              <a:rPr lang="en-US" altLang="zh-CN" sz="1600" dirty="0"/>
              <a:t> | </a:t>
            </a:r>
            <a:r>
              <a:rPr lang="en-US" altLang="zh-CN" sz="1600" b="1" dirty="0" err="1"/>
              <a:t>ip</a:t>
            </a:r>
            <a:r>
              <a:rPr lang="en-US" altLang="zh-CN" sz="1600" b="1" dirty="0"/>
              <a:t>-prefix</a:t>
            </a:r>
            <a:r>
              <a:rPr lang="en-US" altLang="zh-CN" sz="1600" dirty="0"/>
              <a:t> </a:t>
            </a:r>
            <a:r>
              <a:rPr lang="en-US" altLang="zh-CN" sz="1600" i="1" dirty="0" err="1"/>
              <a:t>ip</a:t>
            </a:r>
            <a:r>
              <a:rPr lang="en-US" altLang="zh-CN" sz="1600" i="1" dirty="0"/>
              <a:t>-prefix-name</a:t>
            </a:r>
            <a:r>
              <a:rPr lang="en-US" altLang="zh-CN" sz="1600" dirty="0"/>
              <a:t> | </a:t>
            </a:r>
            <a:r>
              <a:rPr lang="en-US" altLang="zh-CN" sz="1600" b="1" dirty="0"/>
              <a:t>route-policy</a:t>
            </a:r>
            <a:r>
              <a:rPr lang="en-US" altLang="zh-CN" sz="1600" dirty="0"/>
              <a:t> </a:t>
            </a:r>
            <a:r>
              <a:rPr lang="en-US" altLang="zh-CN" sz="1600" i="1" dirty="0"/>
              <a:t>route-policy-name</a:t>
            </a:r>
            <a:r>
              <a:rPr lang="en-US" altLang="zh-CN" sz="1600" dirty="0"/>
              <a:t> } </a:t>
            </a:r>
            <a:r>
              <a:rPr lang="en-US" altLang="zh-CN" sz="1600" b="1" dirty="0"/>
              <a:t>import</a:t>
            </a:r>
            <a:endParaRPr lang="zh-CN" altLang="en-US" sz="1600" dirty="0">
              <a:cs typeface="Courier New" panose="02070309020205020404" pitchFamily="49" charset="0"/>
            </a:endParaRPr>
          </a:p>
        </p:txBody>
      </p:sp>
      <p:sp>
        <p:nvSpPr>
          <p:cNvPr id="19" name="五边形 18"/>
          <p:cNvSpPr/>
          <p:nvPr/>
        </p:nvSpPr>
        <p:spPr bwMode="gray">
          <a:xfrm>
            <a:off x="7070178" y="70953"/>
            <a:ext cx="90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燕尾形 19"/>
          <p:cNvSpPr/>
          <p:nvPr/>
        </p:nvSpPr>
        <p:spPr bwMode="gray">
          <a:xfrm>
            <a:off x="7839121" y="70953"/>
            <a:ext cx="1135139"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Equal-Cost Route</a:t>
            </a:r>
          </a:p>
        </p:txBody>
      </p:sp>
      <p:sp>
        <p:nvSpPr>
          <p:cNvPr id="21" name="燕尾形 20"/>
          <p:cNvSpPr/>
          <p:nvPr/>
        </p:nvSpPr>
        <p:spPr bwMode="gray">
          <a:xfrm>
            <a:off x="8843203" y="70953"/>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Default Route</a:t>
            </a:r>
          </a:p>
        </p:txBody>
      </p:sp>
      <p:sp>
        <p:nvSpPr>
          <p:cNvPr id="22" name="燕尾形 21"/>
          <p:cNvSpPr/>
          <p:nvPr/>
        </p:nvSpPr>
        <p:spPr bwMode="gray">
          <a:xfrm>
            <a:off x="9612146" y="70953"/>
            <a:ext cx="936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70000"/>
              </a:lnSpc>
            </a:pP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LSA Filtering</a:t>
            </a:r>
          </a:p>
        </p:txBody>
      </p:sp>
      <p:sp>
        <p:nvSpPr>
          <p:cNvPr id="23" name="燕尾形 22"/>
          <p:cNvSpPr/>
          <p:nvPr/>
        </p:nvSpPr>
        <p:spPr bwMode="gray">
          <a:xfrm>
            <a:off x="10417088" y="70953"/>
            <a:ext cx="1332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Configuration Case</a:t>
            </a:r>
          </a:p>
        </p:txBody>
      </p:sp>
    </p:spTree>
    <p:extLst>
      <p:ext uri="{BB962C8B-B14F-4D97-AF65-F5344CB8AC3E}">
        <p14:creationId xmlns:p14="http://schemas.microsoft.com/office/powerpoint/2010/main" val="208816699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Overview of OSPF Database Overflow</a:t>
            </a:r>
            <a:endParaRPr lang="en-US" dirty="0"/>
          </a:p>
        </p:txBody>
      </p:sp>
      <p:sp>
        <p:nvSpPr>
          <p:cNvPr id="3" name="文本占位符 2"/>
          <p:cNvSpPr>
            <a:spLocks noGrp="1"/>
          </p:cNvSpPr>
          <p:nvPr>
            <p:ph type="body" sz="quarter" idx="10"/>
          </p:nvPr>
        </p:nvSpPr>
        <p:spPr bwMode="gray">
          <a:xfrm>
            <a:off x="455612" y="1052514"/>
            <a:ext cx="11293476" cy="3881625"/>
          </a:xfrm>
        </p:spPr>
        <p:txBody>
          <a:bodyPr/>
          <a:lstStyle/>
          <a:p>
            <a:r>
              <a:rPr lang="en-US" sz="1800" dirty="0" smtClean="0"/>
              <a:t>The LSDBs of OSPF devices in the same area are synchronized after routes are converged. However, achieving such a state can be difficult as the number of routes on a network continuously increases, causing some devices to be unable to carry excess routing information due to limited system resources. This is called an OSPF database overflow.</a:t>
            </a:r>
          </a:p>
          <a:p>
            <a:r>
              <a:rPr lang="en-US" sz="1800" dirty="0" smtClean="0"/>
              <a:t>One way to solve such an issue is to configure stub areas or NSSAs, which reduces the amount of routing information on devices. However, such an approach cannot prevent an OSPF database overflow caused by a sharp increase in dynamic routes. To resolve this issue, set the maximum number of non-default external LSAs allowed in the LSDB of a device to dynamically control the LSDB size.</a:t>
            </a:r>
          </a:p>
          <a:p>
            <a:r>
              <a:rPr lang="en-US" sz="1800" dirty="0" smtClean="0"/>
              <a:t>Set the maximum number of non-default external LSAs allowed in the LSDB.</a:t>
            </a:r>
            <a:endParaRPr lang="en-US" sz="1800" dirty="0"/>
          </a:p>
        </p:txBody>
      </p:sp>
      <p:sp>
        <p:nvSpPr>
          <p:cNvPr id="5" name="矩形 4"/>
          <p:cNvSpPr/>
          <p:nvPr/>
        </p:nvSpPr>
        <p:spPr bwMode="gray">
          <a:xfrm>
            <a:off x="836826" y="4872813"/>
            <a:ext cx="10608699" cy="338554"/>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[Huawei-ospf-1] </a:t>
            </a:r>
            <a:r>
              <a:rPr lang="en-US" altLang="zh-CN" sz="1600" b="1" dirty="0" err="1"/>
              <a:t>lsdb</a:t>
            </a:r>
            <a:r>
              <a:rPr lang="en-US" altLang="zh-CN" sz="1600" b="1" dirty="0"/>
              <a:t>-overflow-limit</a:t>
            </a:r>
            <a:r>
              <a:rPr lang="en-US" altLang="zh-CN" sz="1600" dirty="0"/>
              <a:t> </a:t>
            </a:r>
            <a:r>
              <a:rPr lang="en-US" altLang="zh-CN" sz="1600" i="1" dirty="0"/>
              <a:t>number</a:t>
            </a:r>
            <a:endParaRPr lang="zh-CN" altLang="en-US" sz="1600" dirty="0">
              <a:cs typeface="Courier New" panose="02070309020205020404" pitchFamily="49" charset="0"/>
            </a:endParaRPr>
          </a:p>
        </p:txBody>
      </p:sp>
      <p:sp>
        <p:nvSpPr>
          <p:cNvPr id="17" name="五边形 16"/>
          <p:cNvSpPr/>
          <p:nvPr/>
        </p:nvSpPr>
        <p:spPr bwMode="gray">
          <a:xfrm>
            <a:off x="7070178" y="70953"/>
            <a:ext cx="90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燕尾形 17"/>
          <p:cNvSpPr/>
          <p:nvPr/>
        </p:nvSpPr>
        <p:spPr bwMode="gray">
          <a:xfrm>
            <a:off x="7839121" y="70953"/>
            <a:ext cx="1135139"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Equal-Cost Route</a:t>
            </a:r>
          </a:p>
        </p:txBody>
      </p:sp>
      <p:sp>
        <p:nvSpPr>
          <p:cNvPr id="19" name="燕尾形 18"/>
          <p:cNvSpPr/>
          <p:nvPr/>
        </p:nvSpPr>
        <p:spPr bwMode="gray">
          <a:xfrm>
            <a:off x="8843203" y="70953"/>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Default Route</a:t>
            </a:r>
          </a:p>
        </p:txBody>
      </p:sp>
      <p:sp>
        <p:nvSpPr>
          <p:cNvPr id="20" name="燕尾形 19"/>
          <p:cNvSpPr/>
          <p:nvPr/>
        </p:nvSpPr>
        <p:spPr bwMode="gray">
          <a:xfrm>
            <a:off x="9612146" y="70953"/>
            <a:ext cx="936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70000"/>
              </a:lnSpc>
            </a:pP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LSA Filtering</a:t>
            </a:r>
          </a:p>
        </p:txBody>
      </p:sp>
      <p:sp>
        <p:nvSpPr>
          <p:cNvPr id="21" name="燕尾形 20"/>
          <p:cNvSpPr/>
          <p:nvPr/>
        </p:nvSpPr>
        <p:spPr bwMode="gray">
          <a:xfrm>
            <a:off x="10417088" y="70953"/>
            <a:ext cx="1332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Configuration Case</a:t>
            </a:r>
          </a:p>
        </p:txBody>
      </p:sp>
    </p:spTree>
    <p:extLst>
      <p:ext uri="{BB962C8B-B14F-4D97-AF65-F5344CB8AC3E}">
        <p14:creationId xmlns:p14="http://schemas.microsoft.com/office/powerpoint/2010/main" val="37826955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1019174" y="1844675"/>
            <a:ext cx="10153651" cy="4356100"/>
          </a:xfrm>
        </p:spPr>
        <p:txBody>
          <a:bodyPr/>
          <a:lstStyle/>
          <a:p>
            <a:r>
              <a:rPr lang="en-US" altLang="zh-CN" sz="1800" dirty="0" smtClean="0"/>
              <a:t>Both Open Shortest Path First (OSPF) and Intermediate System to Intermediate System (IS-IS) are link-state-based Interior Gateway Protocols (IGPs). Routers that run them synchronize link state databases (LSDBs) and use the shortest path first (SPF) algorithm to calculate optimal routes.</a:t>
            </a:r>
          </a:p>
          <a:p>
            <a:r>
              <a:rPr lang="en-US" altLang="zh-CN" sz="1800" dirty="0" smtClean="0"/>
              <a:t>In response to network topology changes, OSPF and IS-IS support multiple fast convergence and protection mechanisms, which minimize traffic loss caused by network faults.</a:t>
            </a:r>
          </a:p>
          <a:p>
            <a:r>
              <a:rPr lang="en-US" altLang="zh-CN" sz="1800" dirty="0" smtClean="0"/>
              <a:t>To control the size of a routing table, OSPF and IS-IS support route selection and routing information control.</a:t>
            </a:r>
          </a:p>
          <a:p>
            <a:r>
              <a:rPr lang="en-US" altLang="zh-CN" sz="1800" dirty="0" smtClean="0"/>
              <a:t>This course describes the advanced features of OSPF and IS-IS, including fast convergence, routing control, and other features.</a:t>
            </a:r>
          </a:p>
          <a:p>
            <a:endParaRPr lang="zh-CN" altLang="en-US" sz="1800" dirty="0"/>
          </a:p>
        </p:txBody>
      </p:sp>
    </p:spTree>
    <p:extLst>
      <p:ext uri="{BB962C8B-B14F-4D97-AF65-F5344CB8AC3E}">
        <p14:creationId xmlns:p14="http://schemas.microsoft.com/office/powerpoint/2010/main" val="274554847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Preventive Measures for OSPF Database Overflows</a:t>
            </a:r>
            <a:endParaRPr lang="en-US" dirty="0"/>
          </a:p>
        </p:txBody>
      </p:sp>
      <p:sp>
        <p:nvSpPr>
          <p:cNvPr id="3" name="文本占位符 2"/>
          <p:cNvSpPr>
            <a:spLocks noGrp="1"/>
          </p:cNvSpPr>
          <p:nvPr>
            <p:ph type="body" sz="quarter" idx="10"/>
          </p:nvPr>
        </p:nvSpPr>
        <p:spPr bwMode="gray">
          <a:xfrm>
            <a:off x="455612" y="1052514"/>
            <a:ext cx="11293476" cy="1656236"/>
          </a:xfrm>
        </p:spPr>
        <p:txBody>
          <a:bodyPr/>
          <a:lstStyle/>
          <a:p>
            <a:r>
              <a:rPr lang="en-US" sz="1600" dirty="0" smtClean="0"/>
              <a:t>Setting the maximum number of non-default external routes on a router can prevent OSPF database overflows.</a:t>
            </a:r>
          </a:p>
          <a:p>
            <a:r>
              <a:rPr lang="en-US" sz="1600" dirty="0" smtClean="0"/>
              <a:t>Set the same maximum number for all routers on an OSPF network. When the number of non-default external routes on a router reaches the maximum number, the router enters the Overflow state and starts the Overflow state timer (default timeout period: 5s). After the timer expires, the router automatically exits the Overflow state.</a:t>
            </a:r>
            <a:endParaRPr lang="en-US" sz="1600" dirty="0"/>
          </a:p>
        </p:txBody>
      </p:sp>
      <p:sp>
        <p:nvSpPr>
          <p:cNvPr id="5" name="圆角矩形 4"/>
          <p:cNvSpPr/>
          <p:nvPr/>
        </p:nvSpPr>
        <p:spPr bwMode="gray">
          <a:xfrm>
            <a:off x="975299" y="3273172"/>
            <a:ext cx="2153548" cy="432000"/>
          </a:xfrm>
          <a:prstGeom prst="roundRect">
            <a:avLst>
              <a:gd name="adj" fmla="val 15000"/>
            </a:avLst>
          </a:prstGeom>
          <a:solidFill>
            <a:srgbClr val="F5FCFD"/>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Enters the Overflow state.</a:t>
            </a:r>
          </a:p>
        </p:txBody>
      </p:sp>
      <p:sp>
        <p:nvSpPr>
          <p:cNvPr id="6" name="圆角矩形 5"/>
          <p:cNvSpPr/>
          <p:nvPr/>
        </p:nvSpPr>
        <p:spPr bwMode="gray">
          <a:xfrm>
            <a:off x="975299" y="4155270"/>
            <a:ext cx="2153548" cy="432000"/>
          </a:xfrm>
          <a:prstGeom prst="roundRect">
            <a:avLst>
              <a:gd name="adj" fmla="val 15000"/>
            </a:avLst>
          </a:prstGeom>
          <a:solidFill>
            <a:srgbClr val="F5FCFD"/>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Stays in the Overflow state.</a:t>
            </a:r>
          </a:p>
        </p:txBody>
      </p:sp>
      <p:sp>
        <p:nvSpPr>
          <p:cNvPr id="7" name="圆角矩形 6"/>
          <p:cNvSpPr/>
          <p:nvPr/>
        </p:nvSpPr>
        <p:spPr bwMode="gray">
          <a:xfrm>
            <a:off x="975299" y="5037368"/>
            <a:ext cx="2153548" cy="432000"/>
          </a:xfrm>
          <a:prstGeom prst="roundRect">
            <a:avLst>
              <a:gd name="adj" fmla="val 15000"/>
            </a:avLst>
          </a:prstGeom>
          <a:solidFill>
            <a:srgbClr val="F5FCFD"/>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Exits the Overflow state.</a:t>
            </a:r>
          </a:p>
        </p:txBody>
      </p:sp>
      <p:cxnSp>
        <p:nvCxnSpPr>
          <p:cNvPr id="8" name="直接箭头连接符 7"/>
          <p:cNvCxnSpPr>
            <a:stCxn id="5" idx="2"/>
            <a:endCxn id="6" idx="0"/>
          </p:cNvCxnSpPr>
          <p:nvPr/>
        </p:nvCxnSpPr>
        <p:spPr bwMode="gray">
          <a:xfrm>
            <a:off x="2052073" y="3705172"/>
            <a:ext cx="0" cy="450098"/>
          </a:xfrm>
          <a:prstGeom prst="straightConnector1">
            <a:avLst/>
          </a:prstGeom>
          <a:noFill/>
          <a:ln w="19050" cap="flat" cmpd="sng" algn="ctr">
            <a:solidFill>
              <a:schemeClr val="tx1"/>
            </a:solidFill>
            <a:prstDash val="solid"/>
            <a:round/>
            <a:headEnd type="none" w="med" len="med"/>
            <a:tailEnd type="triangle"/>
          </a:ln>
          <a:effectLst/>
        </p:spPr>
      </p:cxnSp>
      <p:cxnSp>
        <p:nvCxnSpPr>
          <p:cNvPr id="9" name="直接箭头连接符 8"/>
          <p:cNvCxnSpPr>
            <a:stCxn id="6" idx="2"/>
            <a:endCxn id="7" idx="0"/>
          </p:cNvCxnSpPr>
          <p:nvPr/>
        </p:nvCxnSpPr>
        <p:spPr bwMode="gray">
          <a:xfrm>
            <a:off x="2052073" y="4587270"/>
            <a:ext cx="0" cy="450098"/>
          </a:xfrm>
          <a:prstGeom prst="straightConnector1">
            <a:avLst/>
          </a:prstGeom>
          <a:noFill/>
          <a:ln w="19050" cap="flat" cmpd="sng" algn="ctr">
            <a:solidFill>
              <a:schemeClr val="tx1"/>
            </a:solidFill>
            <a:prstDash val="solid"/>
            <a:round/>
            <a:headEnd type="none" w="med" len="med"/>
            <a:tailEnd type="triangle"/>
          </a:ln>
          <a:effectLst/>
        </p:spPr>
      </p:cxnSp>
      <p:sp>
        <p:nvSpPr>
          <p:cNvPr id="10" name="任意多边形 9"/>
          <p:cNvSpPr/>
          <p:nvPr/>
        </p:nvSpPr>
        <p:spPr bwMode="gray">
          <a:xfrm>
            <a:off x="3146359" y="3568854"/>
            <a:ext cx="653067" cy="825764"/>
          </a:xfrm>
          <a:custGeom>
            <a:avLst/>
            <a:gdLst>
              <a:gd name="connsiteX0" fmla="*/ 0 w 471054"/>
              <a:gd name="connsiteY0" fmla="*/ 748145 h 748145"/>
              <a:gd name="connsiteX1" fmla="*/ 471054 w 471054"/>
              <a:gd name="connsiteY1" fmla="*/ 748145 h 748145"/>
              <a:gd name="connsiteX2" fmla="*/ 471054 w 471054"/>
              <a:gd name="connsiteY2" fmla="*/ 0 h 748145"/>
              <a:gd name="connsiteX3" fmla="*/ 18472 w 471054"/>
              <a:gd name="connsiteY3" fmla="*/ 0 h 748145"/>
            </a:gdLst>
            <a:ahLst/>
            <a:cxnLst>
              <a:cxn ang="0">
                <a:pos x="connsiteX0" y="connsiteY0"/>
              </a:cxn>
              <a:cxn ang="0">
                <a:pos x="connsiteX1" y="connsiteY1"/>
              </a:cxn>
              <a:cxn ang="0">
                <a:pos x="connsiteX2" y="connsiteY2"/>
              </a:cxn>
              <a:cxn ang="0">
                <a:pos x="connsiteX3" y="connsiteY3"/>
              </a:cxn>
            </a:cxnLst>
            <a:rect l="l" t="t" r="r" b="b"/>
            <a:pathLst>
              <a:path w="471054" h="748145">
                <a:moveTo>
                  <a:pt x="0" y="748145"/>
                </a:moveTo>
                <a:lnTo>
                  <a:pt x="471054" y="748145"/>
                </a:lnTo>
                <a:lnTo>
                  <a:pt x="471054" y="0"/>
                </a:lnTo>
                <a:lnTo>
                  <a:pt x="18472" y="0"/>
                </a:lnTo>
              </a:path>
            </a:pathLst>
          </a:custGeom>
          <a:noFill/>
          <a:ln w="19050" cap="flat" cmpd="sng" algn="ctr">
            <a:solidFill>
              <a:schemeClr val="tx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2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任意多边形 10"/>
          <p:cNvSpPr/>
          <p:nvPr/>
        </p:nvSpPr>
        <p:spPr bwMode="gray">
          <a:xfrm>
            <a:off x="3143121" y="3404096"/>
            <a:ext cx="834570" cy="1866900"/>
          </a:xfrm>
          <a:custGeom>
            <a:avLst/>
            <a:gdLst>
              <a:gd name="connsiteX0" fmla="*/ 0 w 471054"/>
              <a:gd name="connsiteY0" fmla="*/ 748145 h 748145"/>
              <a:gd name="connsiteX1" fmla="*/ 471054 w 471054"/>
              <a:gd name="connsiteY1" fmla="*/ 748145 h 748145"/>
              <a:gd name="connsiteX2" fmla="*/ 471054 w 471054"/>
              <a:gd name="connsiteY2" fmla="*/ 0 h 748145"/>
              <a:gd name="connsiteX3" fmla="*/ 18472 w 471054"/>
              <a:gd name="connsiteY3" fmla="*/ 0 h 748145"/>
            </a:gdLst>
            <a:ahLst/>
            <a:cxnLst>
              <a:cxn ang="0">
                <a:pos x="connsiteX0" y="connsiteY0"/>
              </a:cxn>
              <a:cxn ang="0">
                <a:pos x="connsiteX1" y="connsiteY1"/>
              </a:cxn>
              <a:cxn ang="0">
                <a:pos x="connsiteX2" y="connsiteY2"/>
              </a:cxn>
              <a:cxn ang="0">
                <a:pos x="connsiteX3" y="connsiteY3"/>
              </a:cxn>
            </a:cxnLst>
            <a:rect l="l" t="t" r="r" b="b"/>
            <a:pathLst>
              <a:path w="471054" h="748145">
                <a:moveTo>
                  <a:pt x="0" y="748145"/>
                </a:moveTo>
                <a:lnTo>
                  <a:pt x="471054" y="748145"/>
                </a:lnTo>
                <a:lnTo>
                  <a:pt x="471054" y="0"/>
                </a:lnTo>
                <a:lnTo>
                  <a:pt x="18472" y="0"/>
                </a:lnTo>
              </a:path>
            </a:pathLst>
          </a:custGeom>
          <a:noFill/>
          <a:ln w="19050" cap="flat" cmpd="sng" algn="ctr">
            <a:solidFill>
              <a:schemeClr val="tx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2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7" name="表格 16"/>
          <p:cNvGraphicFramePr>
            <a:graphicFrameLocks noGrp="1"/>
          </p:cNvGraphicFramePr>
          <p:nvPr>
            <p:extLst>
              <p:ext uri="{D42A27DB-BD31-4B8C-83A1-F6EECF244321}">
                <p14:modId xmlns:p14="http://schemas.microsoft.com/office/powerpoint/2010/main" val="1274292673"/>
              </p:ext>
            </p:extLst>
          </p:nvPr>
        </p:nvGraphicFramePr>
        <p:xfrm>
          <a:off x="4739264" y="2697730"/>
          <a:ext cx="6695422" cy="3347079"/>
        </p:xfrm>
        <a:graphic>
          <a:graphicData uri="http://schemas.openxmlformats.org/drawingml/2006/table">
            <a:tbl>
              <a:tblPr firstRow="1" bandRow="1"/>
              <a:tblGrid>
                <a:gridCol w="1600210"/>
                <a:gridCol w="5095212"/>
              </a:tblGrid>
              <a:tr h="329559">
                <a:tc>
                  <a:txBody>
                    <a:bodyPr/>
                    <a:lstStyle/>
                    <a:p>
                      <a:pPr algn="ctr" fontAlgn="ctr"/>
                      <a:r>
                        <a:rPr lang="en-US" sz="1400" b="1" dirty="0"/>
                        <a:t>Overflow Phase</a:t>
                      </a:r>
                      <a:endParaRPr lang="en-US" sz="1400" b="1" dirty="0">
                        <a:solidFill>
                          <a:schemeClr val="bg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a:t>OSPF Processing</a:t>
                      </a:r>
                      <a:endParaRPr lang="en-US" sz="1400" b="1" dirty="0">
                        <a:solidFill>
                          <a:schemeClr val="bg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568827">
                <a:tc>
                  <a:txBody>
                    <a:bodyPr/>
                    <a:lstStyle/>
                    <a:p>
                      <a:pPr algn="ctr" fontAlgn="ctr"/>
                      <a:r>
                        <a:rPr lang="en-US" sz="1200" dirty="0"/>
                        <a:t>Enters the </a:t>
                      </a:r>
                      <a:r>
                        <a:rPr lang="en-US" sz="1200" dirty="0" smtClean="0"/>
                        <a:t>Overflow </a:t>
                      </a:r>
                      <a:r>
                        <a:rPr lang="en-US" sz="1200" dirty="0"/>
                        <a:t>state.</a:t>
                      </a:r>
                      <a:endParaRPr lang="en-US" sz="12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180000" indent="-180000" algn="l" fontAlgn="ctr">
                        <a:buFont typeface="Arial" panose="020B0604020202020204" pitchFamily="34" charset="0"/>
                        <a:buChar char="•"/>
                      </a:pPr>
                      <a:r>
                        <a:rPr lang="en-US" sz="1200" dirty="0"/>
                        <a:t>Deletes all non-default external routes generated by the router itself.</a:t>
                      </a:r>
                    </a:p>
                    <a:p>
                      <a:pPr marL="180000" indent="-180000" algn="l" fontAlgn="ctr">
                        <a:buFont typeface="Arial" panose="020B0604020202020204" pitchFamily="34" charset="0"/>
                        <a:buChar char="•"/>
                      </a:pPr>
                      <a:r>
                        <a:rPr lang="en-US" sz="1200" dirty="0"/>
                        <a:t>Starts the Overflow state timer.</a:t>
                      </a:r>
                      <a:endParaRPr lang="en-US" sz="1200"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1218915">
                <a:tc>
                  <a:txBody>
                    <a:bodyPr/>
                    <a:lstStyle/>
                    <a:p>
                      <a:pPr algn="ctr" fontAlgn="ctr"/>
                      <a:r>
                        <a:rPr lang="en-US" sz="1200" dirty="0"/>
                        <a:t>Stays in the </a:t>
                      </a:r>
                      <a:r>
                        <a:rPr lang="en-US" sz="1200" dirty="0" smtClean="0"/>
                        <a:t>Overflow </a:t>
                      </a:r>
                      <a:r>
                        <a:rPr lang="en-US" sz="1200" dirty="0"/>
                        <a:t>state.</a:t>
                      </a:r>
                      <a:endParaRPr lang="en-US" sz="12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180000" indent="-180000" algn="l" defTabSz="914034" rtl="0" eaLnBrk="1" fontAlgn="ctr" latinLnBrk="0" hangingPunct="1">
                        <a:buFont typeface="Arial" panose="020B0604020202020204" pitchFamily="34" charset="0"/>
                        <a:buChar char="•"/>
                      </a:pPr>
                      <a:r>
                        <a:rPr lang="en-US" sz="1200" dirty="0"/>
                        <a:t>Does not generate non-default external routes.</a:t>
                      </a:r>
                    </a:p>
                    <a:p>
                      <a:pPr marL="180000" indent="-180000" algn="l" defTabSz="914034" rtl="0" eaLnBrk="1" fontAlgn="ctr" latinLnBrk="0" hangingPunct="1">
                        <a:buFont typeface="Arial" panose="020B0604020202020204" pitchFamily="34" charset="0"/>
                        <a:buChar char="•"/>
                      </a:pPr>
                      <a:r>
                        <a:rPr lang="en-US" sz="1200" dirty="0"/>
                        <a:t>Discards newly received non-default external routes and does not reply with </a:t>
                      </a:r>
                      <a:r>
                        <a:rPr lang="en-US" sz="1200" dirty="0" err="1"/>
                        <a:t>LSAck</a:t>
                      </a:r>
                      <a:r>
                        <a:rPr lang="en-US" sz="1200" dirty="0"/>
                        <a:t> packets.</a:t>
                      </a:r>
                    </a:p>
                    <a:p>
                      <a:pPr marL="180000" indent="-180000" algn="l" defTabSz="914034" rtl="0" eaLnBrk="1" fontAlgn="ctr" latinLnBrk="0" hangingPunct="1">
                        <a:buFont typeface="Arial" panose="020B0604020202020204" pitchFamily="34" charset="0"/>
                        <a:buChar char="•"/>
                      </a:pPr>
                      <a:r>
                        <a:rPr lang="en-US" sz="1200" dirty="0"/>
                        <a:t>Checks whether the number of external routes still exceeds the maximum number when the </a:t>
                      </a:r>
                      <a:r>
                        <a:rPr lang="en-US" sz="1200" dirty="0" smtClean="0"/>
                        <a:t>overflow state </a:t>
                      </a:r>
                      <a:r>
                        <a:rPr lang="en-US" sz="1200" dirty="0"/>
                        <a:t>timer expires.</a:t>
                      </a:r>
                    </a:p>
                    <a:p>
                      <a:pPr marL="360000" indent="-180000" algn="l" fontAlgn="ctr">
                        <a:buFont typeface="微软雅黑" panose="020B0503020204020204" pitchFamily="34" charset="-122"/>
                        <a:buChar char="▪"/>
                      </a:pPr>
                      <a:r>
                        <a:rPr lang="en-US" sz="1200" dirty="0"/>
                        <a:t>If not, the router exits the Overflow state.</a:t>
                      </a:r>
                    </a:p>
                    <a:p>
                      <a:pPr marL="360000" indent="-180000" algn="l" fontAlgn="ctr">
                        <a:buFont typeface="微软雅黑" panose="020B0503020204020204" pitchFamily="34" charset="-122"/>
                        <a:buChar char="▪"/>
                      </a:pPr>
                      <a:r>
                        <a:rPr lang="en-US" sz="1200" dirty="0"/>
                        <a:t>If so, the router restarts the Overflow state timer.</a:t>
                      </a:r>
                      <a:endParaRPr lang="en-US" sz="1200"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893871">
                <a:tc>
                  <a:txBody>
                    <a:bodyPr/>
                    <a:lstStyle/>
                    <a:p>
                      <a:pPr algn="ctr" fontAlgn="ctr"/>
                      <a:r>
                        <a:rPr lang="en-US" sz="1200" dirty="0"/>
                        <a:t>Exits the Overflow state.</a:t>
                      </a:r>
                      <a:endParaRPr lang="en-US" sz="12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180000" indent="-180000" algn="l" defTabSz="914034" rtl="0" eaLnBrk="1" fontAlgn="ctr" latinLnBrk="0" hangingPunct="1">
                        <a:buFont typeface="Arial" panose="020B0604020202020204" pitchFamily="34" charset="0"/>
                        <a:buChar char="•"/>
                      </a:pPr>
                      <a:r>
                        <a:rPr lang="en-US" altLang="zh-CN" sz="1200" dirty="0" smtClean="0"/>
                        <a:t>Delete</a:t>
                      </a:r>
                      <a:r>
                        <a:rPr lang="en-US" sz="1200" dirty="0" smtClean="0"/>
                        <a:t>s </a:t>
                      </a:r>
                      <a:r>
                        <a:rPr lang="en-US" sz="1200" dirty="0"/>
                        <a:t>the Overflow state timer.</a:t>
                      </a:r>
                    </a:p>
                    <a:p>
                      <a:pPr marL="180000" indent="-180000" algn="l" defTabSz="914034" rtl="0" eaLnBrk="1" fontAlgn="ctr" latinLnBrk="0" hangingPunct="1">
                        <a:buFont typeface="Arial" panose="020B0604020202020204" pitchFamily="34" charset="0"/>
                        <a:buChar char="•"/>
                      </a:pPr>
                      <a:r>
                        <a:rPr lang="en-US" sz="1200" dirty="0"/>
                        <a:t>Generates non-default </a:t>
                      </a:r>
                      <a:r>
                        <a:rPr lang="en-US" altLang="zh-CN" sz="1200" dirty="0" smtClean="0"/>
                        <a:t>external </a:t>
                      </a:r>
                      <a:r>
                        <a:rPr lang="en-US" sz="1200" dirty="0" smtClean="0"/>
                        <a:t>routes</a:t>
                      </a:r>
                      <a:r>
                        <a:rPr lang="en-US" sz="1200" dirty="0"/>
                        <a:t>.</a:t>
                      </a:r>
                    </a:p>
                    <a:p>
                      <a:pPr marL="180000" indent="-180000" algn="l" defTabSz="914034" rtl="0" eaLnBrk="1" fontAlgn="ctr" latinLnBrk="0" hangingPunct="1">
                        <a:buFont typeface="Arial" panose="020B0604020202020204" pitchFamily="34" charset="0"/>
                        <a:buChar char="•"/>
                      </a:pPr>
                      <a:r>
                        <a:rPr lang="en-US" sz="1200" dirty="0"/>
                        <a:t>Accepts newly received non-default external routes and replies with </a:t>
                      </a:r>
                      <a:r>
                        <a:rPr lang="en-US" sz="1200" dirty="0" err="1"/>
                        <a:t>LSAck</a:t>
                      </a:r>
                      <a:r>
                        <a:rPr lang="en-US" sz="1200" dirty="0"/>
                        <a:t> packets.</a:t>
                      </a:r>
                    </a:p>
                    <a:p>
                      <a:pPr marL="180000" indent="-180000" algn="l" defTabSz="914034" rtl="0" eaLnBrk="1" fontAlgn="ctr" latinLnBrk="0" hangingPunct="1">
                        <a:buFont typeface="Arial" panose="020B0604020202020204" pitchFamily="34" charset="0"/>
                        <a:buChar char="•"/>
                      </a:pPr>
                      <a:r>
                        <a:rPr lang="en-US" sz="1200" dirty="0"/>
                        <a:t>Gets ready to enter the Overflow state again.</a:t>
                      </a:r>
                      <a:endParaRPr lang="en-US" sz="1200" dirty="0">
                        <a:solidFill>
                          <a:schemeClr val="tx1"/>
                        </a:solidFill>
                        <a:latin typeface="Huawei Sans" panose="020C0503030203020204" pitchFamily="34" charset="0"/>
                        <a:ea typeface="+mn-ea"/>
                        <a:cs typeface="+mn-cs"/>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19" name="矩形 18"/>
          <p:cNvSpPr/>
          <p:nvPr/>
        </p:nvSpPr>
        <p:spPr bwMode="gray">
          <a:xfrm rot="16200000">
            <a:off x="3044224" y="3757029"/>
            <a:ext cx="999834" cy="432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Restarts the timer.</a:t>
            </a:r>
          </a:p>
        </p:txBody>
      </p:sp>
      <p:sp>
        <p:nvSpPr>
          <p:cNvPr id="20" name="矩形 19"/>
          <p:cNvSpPr/>
          <p:nvPr/>
        </p:nvSpPr>
        <p:spPr bwMode="gray">
          <a:xfrm rot="16200000">
            <a:off x="3343389" y="4122527"/>
            <a:ext cx="1698486" cy="3570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Enters the Overflow state again.</a:t>
            </a:r>
          </a:p>
        </p:txBody>
      </p:sp>
      <p:sp>
        <p:nvSpPr>
          <p:cNvPr id="28" name="五边形 27"/>
          <p:cNvSpPr/>
          <p:nvPr/>
        </p:nvSpPr>
        <p:spPr bwMode="gray">
          <a:xfrm>
            <a:off x="7070178" y="70953"/>
            <a:ext cx="90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燕尾形 28"/>
          <p:cNvSpPr/>
          <p:nvPr/>
        </p:nvSpPr>
        <p:spPr bwMode="gray">
          <a:xfrm>
            <a:off x="7839121" y="70953"/>
            <a:ext cx="1135139"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Equal-Cost Route</a:t>
            </a:r>
          </a:p>
        </p:txBody>
      </p:sp>
      <p:sp>
        <p:nvSpPr>
          <p:cNvPr id="30" name="燕尾形 29"/>
          <p:cNvSpPr/>
          <p:nvPr/>
        </p:nvSpPr>
        <p:spPr bwMode="gray">
          <a:xfrm>
            <a:off x="8843203" y="70953"/>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Default Route</a:t>
            </a:r>
          </a:p>
        </p:txBody>
      </p:sp>
      <p:sp>
        <p:nvSpPr>
          <p:cNvPr id="31" name="燕尾形 30"/>
          <p:cNvSpPr/>
          <p:nvPr/>
        </p:nvSpPr>
        <p:spPr bwMode="gray">
          <a:xfrm>
            <a:off x="9612146" y="70953"/>
            <a:ext cx="936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70000"/>
              </a:lnSpc>
            </a:pP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LSA Filtering</a:t>
            </a:r>
          </a:p>
        </p:txBody>
      </p:sp>
      <p:sp>
        <p:nvSpPr>
          <p:cNvPr id="32" name="燕尾形 31"/>
          <p:cNvSpPr/>
          <p:nvPr/>
        </p:nvSpPr>
        <p:spPr bwMode="gray">
          <a:xfrm>
            <a:off x="10417088" y="70953"/>
            <a:ext cx="1332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Configuration Case</a:t>
            </a:r>
          </a:p>
        </p:txBody>
      </p:sp>
    </p:spTree>
    <p:extLst>
      <p:ext uri="{BB962C8B-B14F-4D97-AF65-F5344CB8AC3E}">
        <p14:creationId xmlns:p14="http://schemas.microsoft.com/office/powerpoint/2010/main" val="125695541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Example for Configuring OSPF Route Control (1)</a:t>
            </a:r>
            <a:endParaRPr lang="en-US" dirty="0"/>
          </a:p>
        </p:txBody>
      </p:sp>
      <p:sp>
        <p:nvSpPr>
          <p:cNvPr id="3" name="文本占位符 2"/>
          <p:cNvSpPr>
            <a:spLocks noGrp="1"/>
          </p:cNvSpPr>
          <p:nvPr>
            <p:ph type="body" sz="quarter" idx="10"/>
          </p:nvPr>
        </p:nvSpPr>
        <p:spPr bwMode="gray">
          <a:xfrm>
            <a:off x="455612" y="3617016"/>
            <a:ext cx="5626697" cy="2466913"/>
          </a:xfrm>
        </p:spPr>
        <p:txBody>
          <a:bodyPr/>
          <a:lstStyle/>
          <a:p>
            <a:r>
              <a:rPr lang="en-US" sz="1800" dirty="0" smtClean="0"/>
              <a:t>To reduce the number of LSAs on R3 and ensure that R3 can properly communicate with routers in other areas, </a:t>
            </a:r>
            <a:r>
              <a:rPr lang="en-US" altLang="zh-CN" sz="1800" dirty="0" smtClean="0"/>
              <a:t>check</a:t>
            </a:r>
            <a:r>
              <a:rPr lang="en-US" sz="1800" dirty="0" smtClean="0"/>
              <a:t> that the following requirements are met:</a:t>
            </a:r>
          </a:p>
          <a:p>
            <a:pPr lvl="1"/>
            <a:r>
              <a:rPr lang="en-US" sz="1600" dirty="0" smtClean="0"/>
              <a:t>R2 does not inject Type 3 LSAs into Area 1.</a:t>
            </a:r>
          </a:p>
          <a:p>
            <a:pPr lvl="1"/>
            <a:r>
              <a:rPr lang="en-US" sz="1600" dirty="0" smtClean="0"/>
              <a:t>R2 advertises default routes.</a:t>
            </a:r>
            <a:endParaRPr lang="zh-CN" altLang="en-US" sz="1800" dirty="0"/>
          </a:p>
        </p:txBody>
      </p:sp>
      <p:sp>
        <p:nvSpPr>
          <p:cNvPr id="30" name="文本框 31"/>
          <p:cNvSpPr txBox="1"/>
          <p:nvPr/>
        </p:nvSpPr>
        <p:spPr bwMode="gray">
          <a:xfrm>
            <a:off x="6082309" y="1315809"/>
            <a:ext cx="4900701" cy="795034"/>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211138" indent="-211138" fontAlgn="ctr">
              <a:lnSpc>
                <a:spcPct val="140000"/>
              </a:lnSpc>
              <a:spcBef>
                <a:spcPts val="0"/>
              </a:spcBef>
              <a:spcAft>
                <a:spcPts val="0"/>
              </a:spcAft>
            </a:pPr>
            <a:r>
              <a:rPr lang="en-US" sz="1600" dirty="0">
                <a:solidFill>
                  <a:prstClr val="black"/>
                </a:solidFill>
                <a:latin typeface="Huawei Sans" panose="020C0503030203020204" pitchFamily="34" charset="0"/>
              </a:rPr>
              <a:t>1. Assign an IP address to each interface and configure OSPF on each device. (omitted).</a:t>
            </a:r>
          </a:p>
        </p:txBody>
      </p:sp>
      <p:sp>
        <p:nvSpPr>
          <p:cNvPr id="31" name="文本框 32"/>
          <p:cNvSpPr txBox="1"/>
          <p:nvPr/>
        </p:nvSpPr>
        <p:spPr bwMode="gray">
          <a:xfrm>
            <a:off x="6425500" y="2531156"/>
            <a:ext cx="4642749" cy="1384995"/>
          </a:xfrm>
          <a:prstGeom prst="rect">
            <a:avLst/>
          </a:prstGeom>
          <a:solidFill>
            <a:schemeClr val="bg1">
              <a:lumMod val="85000"/>
            </a:schemeClr>
          </a:solidFill>
          <a:ln>
            <a:noFill/>
          </a:ln>
        </p:spPr>
        <p:txBody>
          <a:bodyPr wrap="square" rtlCol="0">
            <a:sp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r>
              <a:rPr lang="en-US" altLang="zh-CN" dirty="0"/>
              <a:t>[R2] </a:t>
            </a:r>
            <a:r>
              <a:rPr lang="en-US" altLang="zh-CN" dirty="0" err="1"/>
              <a:t>acl</a:t>
            </a:r>
            <a:r>
              <a:rPr lang="en-US" altLang="zh-CN" dirty="0"/>
              <a:t> 2000</a:t>
            </a:r>
          </a:p>
          <a:p>
            <a:r>
              <a:rPr lang="en-US" altLang="zh-CN" dirty="0"/>
              <a:t>[R2-acl-basic-2000] rule deny </a:t>
            </a:r>
          </a:p>
          <a:p>
            <a:r>
              <a:rPr lang="en-US" altLang="zh-CN" dirty="0"/>
              <a:t>[R2-acl-basic-2000] quit</a:t>
            </a:r>
          </a:p>
          <a:p>
            <a:r>
              <a:rPr lang="en-US" altLang="zh-CN" dirty="0"/>
              <a:t>[R2] </a:t>
            </a:r>
            <a:r>
              <a:rPr lang="en-US" altLang="zh-CN" dirty="0" err="1"/>
              <a:t>ospf</a:t>
            </a:r>
            <a:endParaRPr lang="en-US" altLang="zh-CN" dirty="0"/>
          </a:p>
          <a:p>
            <a:r>
              <a:rPr lang="en-US" altLang="zh-CN" dirty="0"/>
              <a:t>[R2-ospf-1] area 1</a:t>
            </a:r>
          </a:p>
          <a:p>
            <a:r>
              <a:rPr lang="en-US" altLang="zh-CN" dirty="0"/>
              <a:t>[R2-ospf-1-area-0.0.0.1] </a:t>
            </a:r>
            <a:r>
              <a:rPr lang="en-US" altLang="zh-CN" b="1" dirty="0"/>
              <a:t>filter 2000 import</a:t>
            </a:r>
          </a:p>
        </p:txBody>
      </p:sp>
      <p:sp>
        <p:nvSpPr>
          <p:cNvPr id="32" name="文本框 33"/>
          <p:cNvSpPr txBox="1"/>
          <p:nvPr/>
        </p:nvSpPr>
        <p:spPr bwMode="gray">
          <a:xfrm>
            <a:off x="6082309" y="2075449"/>
            <a:ext cx="5642766" cy="461643"/>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ctr">
              <a:lnSpc>
                <a:spcPct val="150000"/>
              </a:lnSpc>
              <a:spcBef>
                <a:spcPts val="0"/>
              </a:spcBef>
              <a:spcAft>
                <a:spcPts val="0"/>
              </a:spcAft>
            </a:pPr>
            <a:r>
              <a:rPr lang="en-US" sz="1600" dirty="0">
                <a:solidFill>
                  <a:prstClr val="black"/>
                </a:solidFill>
                <a:latin typeface="Huawei Sans" panose="020C0503030203020204" pitchFamily="34" charset="0"/>
              </a:rPr>
              <a:t>2. Configure R2 to filter Type 3 LSAs.</a:t>
            </a:r>
          </a:p>
        </p:txBody>
      </p:sp>
      <p:sp>
        <p:nvSpPr>
          <p:cNvPr id="33" name="文本框 32"/>
          <p:cNvSpPr txBox="1"/>
          <p:nvPr/>
        </p:nvSpPr>
        <p:spPr bwMode="gray">
          <a:xfrm>
            <a:off x="6425500" y="4561211"/>
            <a:ext cx="4642749" cy="523220"/>
          </a:xfrm>
          <a:prstGeom prst="rect">
            <a:avLst/>
          </a:prstGeom>
          <a:solidFill>
            <a:schemeClr val="bg1">
              <a:lumMod val="85000"/>
            </a:schemeClr>
          </a:solidFill>
          <a:ln>
            <a:noFill/>
          </a:ln>
        </p:spPr>
        <p:txBody>
          <a:bodyPr wrap="square" rtlCol="0">
            <a:sp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r>
              <a:rPr lang="en-US" altLang="zh-CN" dirty="0"/>
              <a:t>[R2] </a:t>
            </a:r>
            <a:r>
              <a:rPr lang="en-US" altLang="zh-CN" dirty="0" err="1"/>
              <a:t>ospf</a:t>
            </a:r>
            <a:endParaRPr lang="en-US" altLang="zh-CN" dirty="0"/>
          </a:p>
          <a:p>
            <a:r>
              <a:rPr lang="en-US" altLang="zh-CN" dirty="0"/>
              <a:t>[R2-ospf-1] </a:t>
            </a:r>
            <a:r>
              <a:rPr lang="en-US" altLang="zh-CN" b="1" dirty="0"/>
              <a:t>default-route-advertise always</a:t>
            </a:r>
            <a:endParaRPr lang="en-US" altLang="zh-CN" dirty="0"/>
          </a:p>
        </p:txBody>
      </p:sp>
      <p:sp>
        <p:nvSpPr>
          <p:cNvPr id="34" name="文本框 33"/>
          <p:cNvSpPr txBox="1"/>
          <p:nvPr/>
        </p:nvSpPr>
        <p:spPr bwMode="gray">
          <a:xfrm>
            <a:off x="6082309" y="4197176"/>
            <a:ext cx="5642766" cy="338554"/>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ctr">
              <a:spcBef>
                <a:spcPts val="0"/>
              </a:spcBef>
              <a:spcAft>
                <a:spcPts val="0"/>
              </a:spcAft>
            </a:pPr>
            <a:r>
              <a:rPr lang="en-US" sz="1600" dirty="0">
                <a:solidFill>
                  <a:prstClr val="black"/>
                </a:solidFill>
                <a:latin typeface="Huawei Sans" panose="020C0503030203020204" pitchFamily="34" charset="0"/>
              </a:rPr>
              <a:t>3. Configure R2 to advertise default routes.</a:t>
            </a:r>
          </a:p>
        </p:txBody>
      </p:sp>
      <p:sp>
        <p:nvSpPr>
          <p:cNvPr id="37" name="矩形 36"/>
          <p:cNvSpPr/>
          <p:nvPr/>
        </p:nvSpPr>
        <p:spPr bwMode="gray">
          <a:xfrm>
            <a:off x="930356" y="1602085"/>
            <a:ext cx="4630396" cy="1439159"/>
          </a:xfrm>
          <a:prstGeom prst="rect">
            <a:avLst/>
          </a:prstGeom>
          <a:solidFill>
            <a:srgbClr val="F5FCFD"/>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bwMode="gray">
          <a:xfrm>
            <a:off x="1526866" y="1846529"/>
            <a:ext cx="1626101" cy="827361"/>
          </a:xfrm>
          <a:prstGeom prst="ellipse">
            <a:avLst/>
          </a:prstGeom>
          <a:solidFill>
            <a:schemeClr val="bg1"/>
          </a:solidFill>
          <a:ln>
            <a:solidFill>
              <a:srgbClr val="94DA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bwMode="gray">
          <a:xfrm>
            <a:off x="3199102" y="1846529"/>
            <a:ext cx="1626101" cy="827361"/>
          </a:xfrm>
          <a:prstGeom prst="ellipse">
            <a:avLst/>
          </a:prstGeom>
          <a:solidFill>
            <a:schemeClr val="bg1"/>
          </a:solidFill>
          <a:ln>
            <a:solidFill>
              <a:srgbClr val="94DA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bwMode="gray">
          <a:xfrm>
            <a:off x="823268" y="2673712"/>
            <a:ext cx="910150" cy="367473"/>
          </a:xfrm>
          <a:prstGeom prst="rect">
            <a:avLst/>
          </a:prstGeom>
        </p:spPr>
        <p:txBody>
          <a:bodyPr wrap="square">
            <a:spAutoFit/>
          </a:bodyPr>
          <a:lstStyle/>
          <a:p>
            <a:pPr algn="ctr" fontAlgn="auto">
              <a:lnSpc>
                <a:spcPts val="2400"/>
              </a:lnSpc>
            </a:pPr>
            <a:r>
              <a:rPr lang="en-US" altLang="zh-CN" sz="1400" b="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OSPF</a:t>
            </a:r>
            <a:endParaRPr lang="zh-CN" altLang="en-US" sz="14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pic>
        <p:nvPicPr>
          <p:cNvPr id="47" name="图片 4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316366" y="2043331"/>
            <a:ext cx="540000" cy="442800"/>
          </a:xfrm>
          <a:prstGeom prst="rect">
            <a:avLst/>
          </a:prstGeom>
        </p:spPr>
      </p:pic>
      <p:cxnSp>
        <p:nvCxnSpPr>
          <p:cNvPr id="48" name="直接连接符 47"/>
          <p:cNvCxnSpPr>
            <a:stCxn id="47" idx="3"/>
            <a:endCxn id="50" idx="1"/>
          </p:cNvCxnSpPr>
          <p:nvPr/>
        </p:nvCxnSpPr>
        <p:spPr bwMode="gray">
          <a:xfrm>
            <a:off x="1856366" y="2264731"/>
            <a:ext cx="106252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矩形 48"/>
          <p:cNvSpPr/>
          <p:nvPr/>
        </p:nvSpPr>
        <p:spPr bwMode="gray">
          <a:xfrm>
            <a:off x="1340504" y="1803066"/>
            <a:ext cx="491724" cy="307777"/>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a:t>
            </a:r>
          </a:p>
        </p:txBody>
      </p:sp>
      <p:pic>
        <p:nvPicPr>
          <p:cNvPr id="50" name="图片 4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18892" y="2043331"/>
            <a:ext cx="540000" cy="442800"/>
          </a:xfrm>
          <a:prstGeom prst="rect">
            <a:avLst/>
          </a:prstGeom>
        </p:spPr>
      </p:pic>
      <p:sp>
        <p:nvSpPr>
          <p:cNvPr id="51" name="矩形 50"/>
          <p:cNvSpPr/>
          <p:nvPr/>
        </p:nvSpPr>
        <p:spPr bwMode="gray">
          <a:xfrm>
            <a:off x="2943030" y="1803066"/>
            <a:ext cx="491724" cy="307777"/>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a:t>
            </a:r>
          </a:p>
        </p:txBody>
      </p:sp>
      <p:cxnSp>
        <p:nvCxnSpPr>
          <p:cNvPr id="52" name="直接连接符 51"/>
          <p:cNvCxnSpPr>
            <a:stCxn id="50" idx="3"/>
            <a:endCxn id="53" idx="1"/>
          </p:cNvCxnSpPr>
          <p:nvPr/>
        </p:nvCxnSpPr>
        <p:spPr bwMode="gray">
          <a:xfrm>
            <a:off x="3458892" y="2264731"/>
            <a:ext cx="106252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521418" y="2043331"/>
            <a:ext cx="540000" cy="442800"/>
          </a:xfrm>
          <a:prstGeom prst="rect">
            <a:avLst/>
          </a:prstGeom>
        </p:spPr>
      </p:pic>
      <p:sp>
        <p:nvSpPr>
          <p:cNvPr id="54" name="矩形 53"/>
          <p:cNvSpPr/>
          <p:nvPr/>
        </p:nvSpPr>
        <p:spPr bwMode="gray">
          <a:xfrm>
            <a:off x="4545556" y="1803066"/>
            <a:ext cx="491724" cy="307777"/>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R3</a:t>
            </a:r>
          </a:p>
        </p:txBody>
      </p:sp>
      <p:sp>
        <p:nvSpPr>
          <p:cNvPr id="55" name="矩形 54"/>
          <p:cNvSpPr/>
          <p:nvPr/>
        </p:nvSpPr>
        <p:spPr bwMode="gray">
          <a:xfrm>
            <a:off x="1881991" y="1846529"/>
            <a:ext cx="910150" cy="367473"/>
          </a:xfrm>
          <a:prstGeom prst="rect">
            <a:avLst/>
          </a:prstGeom>
        </p:spPr>
        <p:txBody>
          <a:bodyPr wrap="square">
            <a:spAutoFit/>
          </a:bodyPr>
          <a:lstStyle/>
          <a:p>
            <a:pPr algn="ctr" fontAlgn="auto">
              <a:lnSpc>
                <a:spcPts val="2400"/>
              </a:lnSpc>
            </a:pPr>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Area0</a:t>
            </a:r>
            <a:endParaRPr lang="zh-CN" alt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6" name="矩形 55"/>
          <p:cNvSpPr/>
          <p:nvPr/>
        </p:nvSpPr>
        <p:spPr bwMode="gray">
          <a:xfrm>
            <a:off x="3535080" y="1846529"/>
            <a:ext cx="910150" cy="367473"/>
          </a:xfrm>
          <a:prstGeom prst="rect">
            <a:avLst/>
          </a:prstGeom>
        </p:spPr>
        <p:txBody>
          <a:bodyPr wrap="square">
            <a:spAutoFit/>
          </a:bodyPr>
          <a:lstStyle/>
          <a:p>
            <a:pPr algn="ctr" fontAlgn="auto">
              <a:lnSpc>
                <a:spcPts val="2400"/>
              </a:lnSpc>
            </a:pPr>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Area1</a:t>
            </a:r>
            <a:endParaRPr lang="zh-CN" alt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cxnSp>
        <p:nvCxnSpPr>
          <p:cNvPr id="57" name="直接箭头连接符 56"/>
          <p:cNvCxnSpPr/>
          <p:nvPr/>
        </p:nvCxnSpPr>
        <p:spPr bwMode="gray">
          <a:xfrm>
            <a:off x="3674758" y="2377834"/>
            <a:ext cx="720000" cy="0"/>
          </a:xfrm>
          <a:prstGeom prst="straightConnector1">
            <a:avLst/>
          </a:prstGeom>
          <a:ln w="28575">
            <a:solidFill>
              <a:srgbClr val="C7000B"/>
            </a:solidFill>
            <a:tailEnd type="triangle"/>
          </a:ln>
        </p:spPr>
        <p:style>
          <a:lnRef idx="1">
            <a:schemeClr val="accent1"/>
          </a:lnRef>
          <a:fillRef idx="0">
            <a:schemeClr val="accent1"/>
          </a:fillRef>
          <a:effectRef idx="0">
            <a:schemeClr val="accent1"/>
          </a:effectRef>
          <a:fontRef idx="minor">
            <a:schemeClr val="tx1"/>
          </a:fontRef>
        </p:style>
      </p:cxnSp>
      <p:grpSp>
        <p:nvGrpSpPr>
          <p:cNvPr id="58" name="组合 57"/>
          <p:cNvGrpSpPr/>
          <p:nvPr/>
        </p:nvGrpSpPr>
        <p:grpSpPr bwMode="gray">
          <a:xfrm>
            <a:off x="3918155" y="2303432"/>
            <a:ext cx="144000" cy="143999"/>
            <a:chOff x="6024000" y="3357001"/>
            <a:chExt cx="144000" cy="143999"/>
          </a:xfrm>
        </p:grpSpPr>
        <p:cxnSp>
          <p:nvCxnSpPr>
            <p:cNvPr id="59" name="直接连接符 58"/>
            <p:cNvCxnSpPr/>
            <p:nvPr/>
          </p:nvCxnSpPr>
          <p:spPr bwMode="gray">
            <a:xfrm flipV="1">
              <a:off x="6024000" y="3357001"/>
              <a:ext cx="144000" cy="143999"/>
            </a:xfrm>
            <a:prstGeom prst="line">
              <a:avLst/>
            </a:prstGeom>
            <a:solidFill>
              <a:srgbClr val="EC7061"/>
            </a:solidFill>
            <a:ln w="38100" cap="rnd">
              <a:solidFill>
                <a:srgbClr val="C7000B"/>
              </a:solidFill>
              <a:round/>
            </a:ln>
            <a:effectLst/>
          </p:spPr>
          <p:style>
            <a:lnRef idx="2">
              <a:schemeClr val="accent1"/>
            </a:lnRef>
            <a:fillRef idx="0">
              <a:schemeClr val="accent1"/>
            </a:fillRef>
            <a:effectRef idx="1">
              <a:schemeClr val="accent1"/>
            </a:effectRef>
            <a:fontRef idx="minor">
              <a:schemeClr val="tx1"/>
            </a:fontRef>
          </p:style>
        </p:cxnSp>
        <p:cxnSp>
          <p:nvCxnSpPr>
            <p:cNvPr id="60" name="直接连接符 59"/>
            <p:cNvCxnSpPr/>
            <p:nvPr/>
          </p:nvCxnSpPr>
          <p:spPr bwMode="gray">
            <a:xfrm>
              <a:off x="6024000" y="3357001"/>
              <a:ext cx="144000" cy="143999"/>
            </a:xfrm>
            <a:prstGeom prst="line">
              <a:avLst/>
            </a:prstGeom>
            <a:solidFill>
              <a:srgbClr val="EC7061"/>
            </a:solidFill>
            <a:ln w="38100" cap="rnd">
              <a:solidFill>
                <a:srgbClr val="C7000B"/>
              </a:solidFill>
              <a:round/>
            </a:ln>
            <a:effectLst/>
          </p:spPr>
          <p:style>
            <a:lnRef idx="2">
              <a:schemeClr val="accent1"/>
            </a:lnRef>
            <a:fillRef idx="0">
              <a:schemeClr val="accent1"/>
            </a:fillRef>
            <a:effectRef idx="1">
              <a:schemeClr val="accent1"/>
            </a:effectRef>
            <a:fontRef idx="minor">
              <a:schemeClr val="tx1"/>
            </a:fontRef>
          </p:style>
        </p:cxnSp>
      </p:grpSp>
      <p:cxnSp>
        <p:nvCxnSpPr>
          <p:cNvPr id="61" name="直接箭头连接符 60"/>
          <p:cNvCxnSpPr/>
          <p:nvPr/>
        </p:nvCxnSpPr>
        <p:spPr bwMode="gray">
          <a:xfrm>
            <a:off x="4341418" y="3345182"/>
            <a:ext cx="360000" cy="0"/>
          </a:xfrm>
          <a:prstGeom prst="straightConnector1">
            <a:avLst/>
          </a:prstGeom>
          <a:ln w="28575">
            <a:solidFill>
              <a:srgbClr val="C7000B"/>
            </a:solidFill>
            <a:tailEnd type="triangle"/>
          </a:ln>
        </p:spPr>
        <p:style>
          <a:lnRef idx="1">
            <a:schemeClr val="accent1"/>
          </a:lnRef>
          <a:fillRef idx="0">
            <a:schemeClr val="accent1"/>
          </a:fillRef>
          <a:effectRef idx="0">
            <a:schemeClr val="accent1"/>
          </a:effectRef>
          <a:fontRef idx="minor">
            <a:schemeClr val="tx1"/>
          </a:fontRef>
        </p:style>
      </p:cxnSp>
      <p:sp>
        <p:nvSpPr>
          <p:cNvPr id="62" name="矩形 61"/>
          <p:cNvSpPr/>
          <p:nvPr/>
        </p:nvSpPr>
        <p:spPr bwMode="gray">
          <a:xfrm>
            <a:off x="4569694" y="3114335"/>
            <a:ext cx="1163551" cy="400110"/>
          </a:xfrm>
          <a:prstGeom prst="rect">
            <a:avLst/>
          </a:prstGeom>
        </p:spPr>
        <p:txBody>
          <a:bodyPr wrap="square">
            <a:spAutoFit/>
          </a:bodyPr>
          <a:lstStyle/>
          <a:p>
            <a:pPr algn="ctr" fontAlgn="auto">
              <a:lnSpc>
                <a:spcPts val="2400"/>
              </a:lnSpc>
            </a:pPr>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Type 3 </a:t>
            </a:r>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LSA</a:t>
            </a:r>
            <a:endParaRPr lang="zh-CN" alt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63" name="五边形 62"/>
          <p:cNvSpPr/>
          <p:nvPr/>
        </p:nvSpPr>
        <p:spPr bwMode="gray">
          <a:xfrm>
            <a:off x="7070178" y="70953"/>
            <a:ext cx="90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燕尾形 63"/>
          <p:cNvSpPr/>
          <p:nvPr/>
        </p:nvSpPr>
        <p:spPr bwMode="gray">
          <a:xfrm>
            <a:off x="7839121" y="70953"/>
            <a:ext cx="1135139"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Equal-Cost Route</a:t>
            </a:r>
          </a:p>
        </p:txBody>
      </p:sp>
      <p:sp>
        <p:nvSpPr>
          <p:cNvPr id="65" name="燕尾形 64"/>
          <p:cNvSpPr/>
          <p:nvPr/>
        </p:nvSpPr>
        <p:spPr bwMode="gray">
          <a:xfrm>
            <a:off x="8843203" y="70953"/>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Default Route</a:t>
            </a:r>
          </a:p>
        </p:txBody>
      </p:sp>
      <p:sp>
        <p:nvSpPr>
          <p:cNvPr id="66" name="燕尾形 65"/>
          <p:cNvSpPr/>
          <p:nvPr/>
        </p:nvSpPr>
        <p:spPr bwMode="gray">
          <a:xfrm>
            <a:off x="9612146" y="70953"/>
            <a:ext cx="936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7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LSA Filtering</a:t>
            </a:r>
          </a:p>
        </p:txBody>
      </p:sp>
      <p:sp>
        <p:nvSpPr>
          <p:cNvPr id="67" name="燕尾形 66"/>
          <p:cNvSpPr/>
          <p:nvPr/>
        </p:nvSpPr>
        <p:spPr bwMode="gray">
          <a:xfrm>
            <a:off x="10417088" y="70953"/>
            <a:ext cx="1332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Configuration Case</a:t>
            </a:r>
          </a:p>
        </p:txBody>
      </p:sp>
    </p:spTree>
    <p:extLst>
      <p:ext uri="{BB962C8B-B14F-4D97-AF65-F5344CB8AC3E}">
        <p14:creationId xmlns:p14="http://schemas.microsoft.com/office/powerpoint/2010/main" val="285272986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Example for Configuring OSPF Route Control (2)</a:t>
            </a:r>
            <a:endParaRPr lang="en-US" dirty="0"/>
          </a:p>
        </p:txBody>
      </p:sp>
      <p:sp>
        <p:nvSpPr>
          <p:cNvPr id="30" name="文本框 31"/>
          <p:cNvSpPr txBox="1"/>
          <p:nvPr/>
        </p:nvSpPr>
        <p:spPr bwMode="gray">
          <a:xfrm>
            <a:off x="6082309" y="1179332"/>
            <a:ext cx="5142620" cy="338554"/>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ctr">
              <a:spcBef>
                <a:spcPts val="0"/>
              </a:spcBef>
              <a:spcAft>
                <a:spcPts val="0"/>
              </a:spcAft>
            </a:pPr>
            <a:r>
              <a:rPr lang="en-US" sz="1600" dirty="0">
                <a:solidFill>
                  <a:prstClr val="black"/>
                </a:solidFill>
                <a:latin typeface="Huawei Sans" panose="020C0503030203020204" pitchFamily="34" charset="0"/>
              </a:rPr>
              <a:t>1. Check the LSDB of R3.</a:t>
            </a:r>
          </a:p>
        </p:txBody>
      </p:sp>
      <p:sp>
        <p:nvSpPr>
          <p:cNvPr id="31" name="文本框 32"/>
          <p:cNvSpPr txBox="1"/>
          <p:nvPr/>
        </p:nvSpPr>
        <p:spPr bwMode="gray">
          <a:xfrm>
            <a:off x="6096000" y="1585764"/>
            <a:ext cx="5649913" cy="2308324"/>
          </a:xfrm>
          <a:prstGeom prst="rect">
            <a:avLst/>
          </a:prstGeom>
          <a:solidFill>
            <a:schemeClr val="bg1">
              <a:lumMod val="85000"/>
            </a:schemeClr>
          </a:solidFill>
          <a:ln>
            <a:noFill/>
          </a:ln>
        </p:spPr>
        <p:txBody>
          <a:bodyPr wrap="square" rtlCol="0">
            <a:spAutoFit/>
          </a:bodyPr>
          <a:lstStyle>
            <a:defPPr>
              <a:defRPr lang="en-US"/>
            </a:defPPr>
            <a:lvl1pPr fontAlgn="auto">
              <a:spcBef>
                <a:spcPts val="0"/>
              </a:spcBef>
              <a:spcAft>
                <a:spcPts val="0"/>
              </a:spcAft>
              <a:defRPr sz="1200">
                <a:solidFill>
                  <a:prstClr val="black"/>
                </a:solidFill>
                <a:cs typeface="Courier New" panose="02070309020205020404" pitchFamily="49" charset="0"/>
              </a:defRPr>
            </a:lvl1pPr>
          </a:lstStyle>
          <a:p>
            <a:r>
              <a:rPr lang="en-US" altLang="zh-CN" dirty="0"/>
              <a:t>[R3]display </a:t>
            </a:r>
            <a:r>
              <a:rPr lang="en-US" altLang="zh-CN" dirty="0" err="1"/>
              <a:t>ospf</a:t>
            </a:r>
            <a:r>
              <a:rPr lang="en-US" altLang="zh-CN" dirty="0"/>
              <a:t> </a:t>
            </a:r>
            <a:r>
              <a:rPr lang="en-US" altLang="zh-CN" dirty="0" err="1"/>
              <a:t>lsdb</a:t>
            </a:r>
            <a:endParaRPr lang="en-US" altLang="zh-CN" dirty="0"/>
          </a:p>
          <a:p>
            <a:r>
              <a:rPr lang="en-US" altLang="zh-CN" dirty="0"/>
              <a:t>	 OSPF Process 1 with Router ID 10.1.23.3</a:t>
            </a:r>
          </a:p>
          <a:p>
            <a:r>
              <a:rPr lang="en-US" altLang="zh-CN" dirty="0"/>
              <a:t>		 Link State Database </a:t>
            </a:r>
          </a:p>
          <a:p>
            <a:r>
              <a:rPr lang="en-US" altLang="zh-CN" dirty="0"/>
              <a:t>		         Area: 0.0.0.1</a:t>
            </a:r>
          </a:p>
          <a:p>
            <a:r>
              <a:rPr lang="en-US" altLang="zh-CN" dirty="0"/>
              <a:t> Type	</a:t>
            </a:r>
            <a:r>
              <a:rPr lang="en-US" altLang="zh-CN" dirty="0" err="1"/>
              <a:t>LinkState</a:t>
            </a:r>
            <a:r>
              <a:rPr lang="en-US" altLang="zh-CN" dirty="0"/>
              <a:t> ID	 </a:t>
            </a:r>
            <a:r>
              <a:rPr lang="en-US" altLang="zh-CN" dirty="0" err="1"/>
              <a:t>AdvRouter</a:t>
            </a:r>
            <a:r>
              <a:rPr lang="en-US" altLang="zh-CN" dirty="0"/>
              <a:t>	Age  Len  Sequence   Metric</a:t>
            </a:r>
          </a:p>
          <a:p>
            <a:r>
              <a:rPr lang="en-US" altLang="zh-CN" dirty="0"/>
              <a:t> Router	10.1.23.3       10.1.23.3 	731  48    80000004       1</a:t>
            </a:r>
          </a:p>
          <a:p>
            <a:r>
              <a:rPr lang="en-US" altLang="zh-CN" dirty="0"/>
              <a:t> Router    	10.1.12.2       10.1.12.2	406  36    80000008       1</a:t>
            </a:r>
          </a:p>
          <a:p>
            <a:r>
              <a:rPr lang="en-US" altLang="zh-CN" dirty="0"/>
              <a:t> Network   	10.1.23.2       10.1.12.2	730  32    80000002       0</a:t>
            </a:r>
          </a:p>
          <a:p>
            <a:r>
              <a:rPr lang="en-US" altLang="zh-CN" dirty="0"/>
              <a:t> </a:t>
            </a:r>
          </a:p>
          <a:p>
            <a:r>
              <a:rPr lang="en-US" altLang="zh-CN" dirty="0"/>
              <a:t>		 AS External Database</a:t>
            </a:r>
          </a:p>
          <a:p>
            <a:r>
              <a:rPr lang="en-US" altLang="zh-CN" dirty="0"/>
              <a:t> Type      	</a:t>
            </a:r>
            <a:r>
              <a:rPr lang="en-US" altLang="zh-CN" dirty="0" err="1"/>
              <a:t>LinkState</a:t>
            </a:r>
            <a:r>
              <a:rPr lang="en-US" altLang="zh-CN" dirty="0"/>
              <a:t> ID	 </a:t>
            </a:r>
            <a:r>
              <a:rPr lang="en-US" altLang="zh-CN" dirty="0" err="1"/>
              <a:t>AdvRouter</a:t>
            </a:r>
            <a:r>
              <a:rPr lang="en-US" altLang="zh-CN" dirty="0"/>
              <a:t>	Age  Len  Sequence   Metric</a:t>
            </a:r>
          </a:p>
          <a:p>
            <a:r>
              <a:rPr lang="en-US" altLang="zh-CN" dirty="0"/>
              <a:t> </a:t>
            </a:r>
            <a:r>
              <a:rPr lang="en-US" altLang="zh-CN" dirty="0">
                <a:solidFill>
                  <a:srgbClr val="C7000B"/>
                </a:solidFill>
              </a:rPr>
              <a:t>External  	0.0.0.0	 10.1.12.2	406  36    80000001       1</a:t>
            </a:r>
          </a:p>
        </p:txBody>
      </p:sp>
      <p:sp>
        <p:nvSpPr>
          <p:cNvPr id="35" name="文本框 31"/>
          <p:cNvSpPr txBox="1"/>
          <p:nvPr/>
        </p:nvSpPr>
        <p:spPr bwMode="gray">
          <a:xfrm>
            <a:off x="6082309" y="4054523"/>
            <a:ext cx="5663604" cy="338554"/>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ctr">
              <a:spcBef>
                <a:spcPts val="0"/>
              </a:spcBef>
              <a:spcAft>
                <a:spcPts val="0"/>
              </a:spcAft>
            </a:pPr>
            <a:r>
              <a:rPr lang="en-US" sz="1600" dirty="0">
                <a:solidFill>
                  <a:prstClr val="black"/>
                </a:solidFill>
                <a:latin typeface="Huawei Sans" panose="020C0503030203020204" pitchFamily="34" charset="0"/>
              </a:rPr>
              <a:t>2. Check the routing table of R3.</a:t>
            </a:r>
          </a:p>
        </p:txBody>
      </p:sp>
      <p:sp>
        <p:nvSpPr>
          <p:cNvPr id="36" name="文本框 32"/>
          <p:cNvSpPr txBox="1"/>
          <p:nvPr/>
        </p:nvSpPr>
        <p:spPr bwMode="gray">
          <a:xfrm>
            <a:off x="6096000" y="4443368"/>
            <a:ext cx="5649913" cy="1569660"/>
          </a:xfrm>
          <a:prstGeom prst="rect">
            <a:avLst/>
          </a:prstGeom>
          <a:solidFill>
            <a:schemeClr val="bg1">
              <a:lumMod val="85000"/>
            </a:schemeClr>
          </a:solidFill>
          <a:ln>
            <a:noFill/>
          </a:ln>
        </p:spPr>
        <p:txBody>
          <a:bodyPr wrap="square" rtlCol="0">
            <a:spAutoFit/>
          </a:bodyPr>
          <a:lstStyle>
            <a:defPPr>
              <a:defRPr lang="en-US"/>
            </a:defPPr>
            <a:lvl1pPr fontAlgn="auto">
              <a:spcBef>
                <a:spcPts val="0"/>
              </a:spcBef>
              <a:spcAft>
                <a:spcPts val="0"/>
              </a:spcAft>
              <a:defRPr sz="1200">
                <a:solidFill>
                  <a:prstClr val="black"/>
                </a:solidFill>
                <a:cs typeface="Courier New" panose="02070309020205020404" pitchFamily="49" charset="0"/>
              </a:defRPr>
            </a:lvl1pPr>
          </a:lstStyle>
          <a:p>
            <a:r>
              <a:rPr lang="en-US" altLang="zh-CN" dirty="0"/>
              <a:t>[R3]dis </a:t>
            </a:r>
            <a:r>
              <a:rPr lang="en-US" altLang="zh-CN" dirty="0" err="1"/>
              <a:t>ip</a:t>
            </a:r>
            <a:r>
              <a:rPr lang="en-US" altLang="zh-CN" dirty="0"/>
              <a:t> routing-table </a:t>
            </a:r>
          </a:p>
          <a:p>
            <a:r>
              <a:rPr lang="en-US" altLang="zh-CN" dirty="0"/>
              <a:t>Route Flags: R - relay, D - download to fib</a:t>
            </a:r>
          </a:p>
          <a:p>
            <a:r>
              <a:rPr lang="en-US" altLang="zh-CN" dirty="0"/>
              <a:t>-----------------------------------------------------------------------------------------</a:t>
            </a:r>
          </a:p>
          <a:p>
            <a:r>
              <a:rPr lang="en-US" altLang="zh-CN" dirty="0"/>
              <a:t>Routing Tables: Public</a:t>
            </a:r>
          </a:p>
          <a:p>
            <a:r>
              <a:rPr lang="en-US" altLang="zh-CN" dirty="0"/>
              <a:t>         Destinations : 9        Routes : 9        </a:t>
            </a:r>
          </a:p>
          <a:p>
            <a:r>
              <a:rPr lang="en-US" altLang="zh-CN" dirty="0"/>
              <a:t>Destination/Mask    Proto    Pre  Cost	Flags </a:t>
            </a:r>
            <a:r>
              <a:rPr lang="en-US" altLang="zh-CN" dirty="0" err="1"/>
              <a:t>NextHop</a:t>
            </a:r>
            <a:r>
              <a:rPr lang="en-US" altLang="zh-CN" dirty="0"/>
              <a:t>   Interface</a:t>
            </a:r>
          </a:p>
          <a:p>
            <a:r>
              <a:rPr lang="en-US" altLang="zh-CN" dirty="0">
                <a:solidFill>
                  <a:srgbClr val="C7000B"/>
                </a:solidFill>
              </a:rPr>
              <a:t>0.0.0.0/0   	          O_ASE   150  1	D      10.1.23.2   GigabitEthernet0/0/1</a:t>
            </a:r>
          </a:p>
          <a:p>
            <a:r>
              <a:rPr lang="en-US" altLang="zh-CN" dirty="0"/>
              <a:t>……</a:t>
            </a:r>
          </a:p>
        </p:txBody>
      </p:sp>
      <p:sp>
        <p:nvSpPr>
          <p:cNvPr id="37" name="矩形 36"/>
          <p:cNvSpPr/>
          <p:nvPr/>
        </p:nvSpPr>
        <p:spPr bwMode="gray">
          <a:xfrm>
            <a:off x="1195754" y="3809283"/>
            <a:ext cx="4294867" cy="1097280"/>
          </a:xfrm>
          <a:prstGeom prst="rect">
            <a:avLst/>
          </a:prstGeom>
          <a:solidFill>
            <a:srgbClr val="FFF8E5"/>
          </a:solidFill>
          <a:ln w="12700">
            <a:solidFill>
              <a:srgbClr val="FDD3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nSpc>
                <a:spcPct val="125000"/>
              </a:lnSpc>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rPr>
              <a:t>The LSDB of R3 in Area1 does not contain Type 3 LSAs but contains a default Type 5 LSA.</a:t>
            </a:r>
          </a:p>
          <a:p>
            <a:pPr marL="285750" indent="-285750">
              <a:lnSpc>
                <a:spcPct val="125000"/>
              </a:lnSpc>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rPr>
              <a:t>R3 can access devices in other areas through the default route.</a:t>
            </a:r>
          </a:p>
        </p:txBody>
      </p:sp>
      <p:cxnSp>
        <p:nvCxnSpPr>
          <p:cNvPr id="38" name="直接箭头连接符 37"/>
          <p:cNvCxnSpPr>
            <a:stCxn id="37" idx="3"/>
          </p:cNvCxnSpPr>
          <p:nvPr/>
        </p:nvCxnSpPr>
        <p:spPr bwMode="gray">
          <a:xfrm flipV="1">
            <a:off x="5490621" y="3894089"/>
            <a:ext cx="591688" cy="463834"/>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39" name="矩形 38"/>
          <p:cNvSpPr/>
          <p:nvPr/>
        </p:nvSpPr>
        <p:spPr bwMode="gray">
          <a:xfrm>
            <a:off x="930356" y="1602085"/>
            <a:ext cx="4630396" cy="1439159"/>
          </a:xfrm>
          <a:prstGeom prst="rect">
            <a:avLst/>
          </a:prstGeom>
          <a:solidFill>
            <a:srgbClr val="F5FCFD"/>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bwMode="gray">
          <a:xfrm>
            <a:off x="1526866" y="1846529"/>
            <a:ext cx="1626101" cy="827361"/>
          </a:xfrm>
          <a:prstGeom prst="ellipse">
            <a:avLst/>
          </a:prstGeom>
          <a:solidFill>
            <a:schemeClr val="bg1"/>
          </a:solidFill>
          <a:ln>
            <a:solidFill>
              <a:srgbClr val="94DA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bwMode="gray">
          <a:xfrm>
            <a:off x="3199102" y="1846529"/>
            <a:ext cx="1626101" cy="827361"/>
          </a:xfrm>
          <a:prstGeom prst="ellipse">
            <a:avLst/>
          </a:prstGeom>
          <a:solidFill>
            <a:schemeClr val="bg1"/>
          </a:solidFill>
          <a:ln>
            <a:solidFill>
              <a:srgbClr val="94DA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bwMode="gray">
          <a:xfrm>
            <a:off x="823268" y="2673712"/>
            <a:ext cx="910150" cy="367473"/>
          </a:xfrm>
          <a:prstGeom prst="rect">
            <a:avLst/>
          </a:prstGeom>
        </p:spPr>
        <p:txBody>
          <a:bodyPr wrap="square">
            <a:spAutoFit/>
          </a:bodyPr>
          <a:lstStyle/>
          <a:p>
            <a:pPr algn="ctr" fontAlgn="auto">
              <a:lnSpc>
                <a:spcPts val="2400"/>
              </a:lnSpc>
            </a:pPr>
            <a:r>
              <a:rPr lang="en-US" altLang="zh-CN" sz="1400" b="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OSPF</a:t>
            </a:r>
            <a:endParaRPr lang="zh-CN" altLang="en-US" sz="14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pic>
        <p:nvPicPr>
          <p:cNvPr id="49" name="图片 4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316366" y="2043331"/>
            <a:ext cx="540000" cy="442800"/>
          </a:xfrm>
          <a:prstGeom prst="rect">
            <a:avLst/>
          </a:prstGeom>
        </p:spPr>
      </p:pic>
      <p:cxnSp>
        <p:nvCxnSpPr>
          <p:cNvPr id="50" name="直接连接符 49"/>
          <p:cNvCxnSpPr>
            <a:stCxn id="49" idx="3"/>
            <a:endCxn id="52" idx="1"/>
          </p:cNvCxnSpPr>
          <p:nvPr/>
        </p:nvCxnSpPr>
        <p:spPr bwMode="gray">
          <a:xfrm>
            <a:off x="1856366" y="2264731"/>
            <a:ext cx="106252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矩形 50"/>
          <p:cNvSpPr/>
          <p:nvPr/>
        </p:nvSpPr>
        <p:spPr bwMode="gray">
          <a:xfrm>
            <a:off x="1340504" y="1803066"/>
            <a:ext cx="491724" cy="307777"/>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a:t>
            </a:r>
          </a:p>
        </p:txBody>
      </p:sp>
      <p:pic>
        <p:nvPicPr>
          <p:cNvPr id="52" name="图片 5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18892" y="2043331"/>
            <a:ext cx="540000" cy="442800"/>
          </a:xfrm>
          <a:prstGeom prst="rect">
            <a:avLst/>
          </a:prstGeom>
        </p:spPr>
      </p:pic>
      <p:sp>
        <p:nvSpPr>
          <p:cNvPr id="53" name="矩形 52"/>
          <p:cNvSpPr/>
          <p:nvPr/>
        </p:nvSpPr>
        <p:spPr bwMode="gray">
          <a:xfrm>
            <a:off x="2943030" y="1803066"/>
            <a:ext cx="491724" cy="307777"/>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a:t>
            </a:r>
          </a:p>
        </p:txBody>
      </p:sp>
      <p:cxnSp>
        <p:nvCxnSpPr>
          <p:cNvPr id="54" name="直接连接符 53"/>
          <p:cNvCxnSpPr>
            <a:stCxn id="52" idx="3"/>
            <a:endCxn id="55" idx="1"/>
          </p:cNvCxnSpPr>
          <p:nvPr/>
        </p:nvCxnSpPr>
        <p:spPr bwMode="gray">
          <a:xfrm>
            <a:off x="3458892" y="2264731"/>
            <a:ext cx="106252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5" name="图片 5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521418" y="2043331"/>
            <a:ext cx="540000" cy="442800"/>
          </a:xfrm>
          <a:prstGeom prst="rect">
            <a:avLst/>
          </a:prstGeom>
        </p:spPr>
      </p:pic>
      <p:sp>
        <p:nvSpPr>
          <p:cNvPr id="56" name="矩形 55"/>
          <p:cNvSpPr/>
          <p:nvPr/>
        </p:nvSpPr>
        <p:spPr bwMode="gray">
          <a:xfrm>
            <a:off x="4545556" y="1803066"/>
            <a:ext cx="491724" cy="307777"/>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R3</a:t>
            </a:r>
          </a:p>
        </p:txBody>
      </p:sp>
      <p:sp>
        <p:nvSpPr>
          <p:cNvPr id="57" name="矩形 56"/>
          <p:cNvSpPr/>
          <p:nvPr/>
        </p:nvSpPr>
        <p:spPr bwMode="gray">
          <a:xfrm>
            <a:off x="1881991" y="1846529"/>
            <a:ext cx="910150" cy="367473"/>
          </a:xfrm>
          <a:prstGeom prst="rect">
            <a:avLst/>
          </a:prstGeom>
        </p:spPr>
        <p:txBody>
          <a:bodyPr wrap="square">
            <a:spAutoFit/>
          </a:bodyPr>
          <a:lstStyle/>
          <a:p>
            <a:pPr algn="ctr" fontAlgn="auto">
              <a:lnSpc>
                <a:spcPts val="2400"/>
              </a:lnSpc>
            </a:pPr>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Area0</a:t>
            </a:r>
            <a:endParaRPr lang="zh-CN" alt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8" name="矩形 57"/>
          <p:cNvSpPr/>
          <p:nvPr/>
        </p:nvSpPr>
        <p:spPr bwMode="gray">
          <a:xfrm>
            <a:off x="3535080" y="1846529"/>
            <a:ext cx="910150" cy="367473"/>
          </a:xfrm>
          <a:prstGeom prst="rect">
            <a:avLst/>
          </a:prstGeom>
        </p:spPr>
        <p:txBody>
          <a:bodyPr wrap="square">
            <a:spAutoFit/>
          </a:bodyPr>
          <a:lstStyle/>
          <a:p>
            <a:pPr algn="ctr" fontAlgn="auto">
              <a:lnSpc>
                <a:spcPts val="2400"/>
              </a:lnSpc>
            </a:pPr>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Area1</a:t>
            </a:r>
            <a:endParaRPr lang="zh-CN" alt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cxnSp>
        <p:nvCxnSpPr>
          <p:cNvPr id="59" name="直接箭头连接符 58"/>
          <p:cNvCxnSpPr/>
          <p:nvPr/>
        </p:nvCxnSpPr>
        <p:spPr bwMode="gray">
          <a:xfrm>
            <a:off x="3674758" y="2377834"/>
            <a:ext cx="720000" cy="0"/>
          </a:xfrm>
          <a:prstGeom prst="straightConnector1">
            <a:avLst/>
          </a:prstGeom>
          <a:ln w="28575">
            <a:solidFill>
              <a:srgbClr val="C7000B"/>
            </a:solidFill>
            <a:tailEnd type="triangle"/>
          </a:ln>
        </p:spPr>
        <p:style>
          <a:lnRef idx="1">
            <a:schemeClr val="accent1"/>
          </a:lnRef>
          <a:fillRef idx="0">
            <a:schemeClr val="accent1"/>
          </a:fillRef>
          <a:effectRef idx="0">
            <a:schemeClr val="accent1"/>
          </a:effectRef>
          <a:fontRef idx="minor">
            <a:schemeClr val="tx1"/>
          </a:fontRef>
        </p:style>
      </p:cxnSp>
      <p:grpSp>
        <p:nvGrpSpPr>
          <p:cNvPr id="60" name="组合 59"/>
          <p:cNvGrpSpPr/>
          <p:nvPr/>
        </p:nvGrpSpPr>
        <p:grpSpPr bwMode="gray">
          <a:xfrm>
            <a:off x="3918155" y="2303432"/>
            <a:ext cx="144000" cy="143999"/>
            <a:chOff x="6024000" y="3357001"/>
            <a:chExt cx="144000" cy="143999"/>
          </a:xfrm>
        </p:grpSpPr>
        <p:cxnSp>
          <p:nvCxnSpPr>
            <p:cNvPr id="61" name="直接连接符 60"/>
            <p:cNvCxnSpPr/>
            <p:nvPr/>
          </p:nvCxnSpPr>
          <p:spPr bwMode="gray">
            <a:xfrm flipV="1">
              <a:off x="6024000" y="3357001"/>
              <a:ext cx="144000" cy="143999"/>
            </a:xfrm>
            <a:prstGeom prst="line">
              <a:avLst/>
            </a:prstGeom>
            <a:solidFill>
              <a:srgbClr val="EC7061"/>
            </a:solidFill>
            <a:ln w="38100" cap="rnd">
              <a:solidFill>
                <a:srgbClr val="C7000B"/>
              </a:solidFill>
              <a:round/>
            </a:ln>
            <a:effectLst/>
          </p:spPr>
          <p:style>
            <a:lnRef idx="2">
              <a:schemeClr val="accent1"/>
            </a:lnRef>
            <a:fillRef idx="0">
              <a:schemeClr val="accent1"/>
            </a:fillRef>
            <a:effectRef idx="1">
              <a:schemeClr val="accent1"/>
            </a:effectRef>
            <a:fontRef idx="minor">
              <a:schemeClr val="tx1"/>
            </a:fontRef>
          </p:style>
        </p:cxnSp>
        <p:cxnSp>
          <p:nvCxnSpPr>
            <p:cNvPr id="62" name="直接连接符 61"/>
            <p:cNvCxnSpPr/>
            <p:nvPr/>
          </p:nvCxnSpPr>
          <p:spPr bwMode="gray">
            <a:xfrm>
              <a:off x="6024000" y="3357001"/>
              <a:ext cx="144000" cy="143999"/>
            </a:xfrm>
            <a:prstGeom prst="line">
              <a:avLst/>
            </a:prstGeom>
            <a:solidFill>
              <a:srgbClr val="EC7061"/>
            </a:solidFill>
            <a:ln w="38100" cap="rnd">
              <a:solidFill>
                <a:srgbClr val="C7000B"/>
              </a:solidFill>
              <a:round/>
            </a:ln>
            <a:effectLst/>
          </p:spPr>
          <p:style>
            <a:lnRef idx="2">
              <a:schemeClr val="accent1"/>
            </a:lnRef>
            <a:fillRef idx="0">
              <a:schemeClr val="accent1"/>
            </a:fillRef>
            <a:effectRef idx="1">
              <a:schemeClr val="accent1"/>
            </a:effectRef>
            <a:fontRef idx="minor">
              <a:schemeClr val="tx1"/>
            </a:fontRef>
          </p:style>
        </p:cxnSp>
      </p:grpSp>
      <p:cxnSp>
        <p:nvCxnSpPr>
          <p:cNvPr id="63" name="直接箭头连接符 62"/>
          <p:cNvCxnSpPr/>
          <p:nvPr/>
        </p:nvCxnSpPr>
        <p:spPr bwMode="gray">
          <a:xfrm>
            <a:off x="4341418" y="3345182"/>
            <a:ext cx="360000" cy="0"/>
          </a:xfrm>
          <a:prstGeom prst="straightConnector1">
            <a:avLst/>
          </a:prstGeom>
          <a:ln w="28575">
            <a:solidFill>
              <a:srgbClr val="C7000B"/>
            </a:solidFill>
            <a:tailEnd type="triangle"/>
          </a:ln>
        </p:spPr>
        <p:style>
          <a:lnRef idx="1">
            <a:schemeClr val="accent1"/>
          </a:lnRef>
          <a:fillRef idx="0">
            <a:schemeClr val="accent1"/>
          </a:fillRef>
          <a:effectRef idx="0">
            <a:schemeClr val="accent1"/>
          </a:effectRef>
          <a:fontRef idx="minor">
            <a:schemeClr val="tx1"/>
          </a:fontRef>
        </p:style>
      </p:cxnSp>
      <p:sp>
        <p:nvSpPr>
          <p:cNvPr id="64" name="矩形 63"/>
          <p:cNvSpPr/>
          <p:nvPr/>
        </p:nvSpPr>
        <p:spPr bwMode="gray">
          <a:xfrm>
            <a:off x="4569694" y="3114335"/>
            <a:ext cx="1163551" cy="400110"/>
          </a:xfrm>
          <a:prstGeom prst="rect">
            <a:avLst/>
          </a:prstGeom>
        </p:spPr>
        <p:txBody>
          <a:bodyPr wrap="square">
            <a:spAutoFit/>
          </a:bodyPr>
          <a:lstStyle/>
          <a:p>
            <a:pPr algn="ctr" fontAlgn="auto">
              <a:lnSpc>
                <a:spcPts val="2400"/>
              </a:lnSpc>
            </a:pPr>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Type 3 </a:t>
            </a:r>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LSA</a:t>
            </a:r>
            <a:endParaRPr lang="zh-CN" alt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65" name="五边形 64"/>
          <p:cNvSpPr/>
          <p:nvPr/>
        </p:nvSpPr>
        <p:spPr bwMode="gray">
          <a:xfrm>
            <a:off x="7070178" y="70953"/>
            <a:ext cx="90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燕尾形 65"/>
          <p:cNvSpPr/>
          <p:nvPr/>
        </p:nvSpPr>
        <p:spPr bwMode="gray">
          <a:xfrm>
            <a:off x="7839121" y="70953"/>
            <a:ext cx="1135139"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Equal-Cost Route</a:t>
            </a:r>
          </a:p>
        </p:txBody>
      </p:sp>
      <p:sp>
        <p:nvSpPr>
          <p:cNvPr id="67" name="燕尾形 66"/>
          <p:cNvSpPr/>
          <p:nvPr/>
        </p:nvSpPr>
        <p:spPr bwMode="gray">
          <a:xfrm>
            <a:off x="8843203" y="70953"/>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Default Route</a:t>
            </a:r>
          </a:p>
        </p:txBody>
      </p:sp>
      <p:sp>
        <p:nvSpPr>
          <p:cNvPr id="68" name="燕尾形 67"/>
          <p:cNvSpPr/>
          <p:nvPr/>
        </p:nvSpPr>
        <p:spPr bwMode="gray">
          <a:xfrm>
            <a:off x="9612146" y="70953"/>
            <a:ext cx="936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7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LSA Filtering</a:t>
            </a:r>
          </a:p>
        </p:txBody>
      </p:sp>
      <p:sp>
        <p:nvSpPr>
          <p:cNvPr id="69" name="燕尾形 68"/>
          <p:cNvSpPr/>
          <p:nvPr/>
        </p:nvSpPr>
        <p:spPr bwMode="gray">
          <a:xfrm>
            <a:off x="10417088" y="70953"/>
            <a:ext cx="1332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Configuration Case</a:t>
            </a:r>
          </a:p>
        </p:txBody>
      </p:sp>
    </p:spTree>
    <p:extLst>
      <p:ext uri="{BB962C8B-B14F-4D97-AF65-F5344CB8AC3E}">
        <p14:creationId xmlns:p14="http://schemas.microsoft.com/office/powerpoint/2010/main" val="243416362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任意多边形 64"/>
          <p:cNvSpPr/>
          <p:nvPr/>
        </p:nvSpPr>
        <p:spPr bwMode="gray">
          <a:xfrm>
            <a:off x="1546538" y="1508213"/>
            <a:ext cx="2931080" cy="844070"/>
          </a:xfrm>
          <a:custGeom>
            <a:avLst/>
            <a:gdLst>
              <a:gd name="connsiteX0" fmla="*/ 542205 w 3497435"/>
              <a:gd name="connsiteY0" fmla="*/ 225383 h 2254153"/>
              <a:gd name="connsiteX1" fmla="*/ 3079343 w 3497435"/>
              <a:gd name="connsiteY1" fmla="*/ 225383 h 2254153"/>
              <a:gd name="connsiteX2" fmla="*/ 3208132 w 3497435"/>
              <a:gd name="connsiteY2" fmla="*/ 2015547 h 2254153"/>
              <a:gd name="connsiteX3" fmla="*/ 220233 w 3497435"/>
              <a:gd name="connsiteY3" fmla="*/ 2041304 h 2254153"/>
              <a:gd name="connsiteX4" fmla="*/ 542205 w 3497435"/>
              <a:gd name="connsiteY4" fmla="*/ 225383 h 2254153"/>
              <a:gd name="connsiteX0" fmla="*/ 372838 w 3649885"/>
              <a:gd name="connsiteY0" fmla="*/ 225383 h 2254153"/>
              <a:gd name="connsiteX1" fmla="*/ 3215617 w 3649885"/>
              <a:gd name="connsiteY1" fmla="*/ 225383 h 2254153"/>
              <a:gd name="connsiteX2" fmla="*/ 3344406 w 3649885"/>
              <a:gd name="connsiteY2" fmla="*/ 2015547 h 2254153"/>
              <a:gd name="connsiteX3" fmla="*/ 356507 w 3649885"/>
              <a:gd name="connsiteY3" fmla="*/ 2041304 h 2254153"/>
              <a:gd name="connsiteX4" fmla="*/ 372838 w 3649885"/>
              <a:gd name="connsiteY4" fmla="*/ 225383 h 2254153"/>
              <a:gd name="connsiteX0" fmla="*/ 379063 w 3701711"/>
              <a:gd name="connsiteY0" fmla="*/ 233122 h 2261892"/>
              <a:gd name="connsiteX1" fmla="*/ 3323722 w 3701711"/>
              <a:gd name="connsiteY1" fmla="*/ 219477 h 2261892"/>
              <a:gd name="connsiteX2" fmla="*/ 3350631 w 3701711"/>
              <a:gd name="connsiteY2" fmla="*/ 2023286 h 2261892"/>
              <a:gd name="connsiteX3" fmla="*/ 362732 w 3701711"/>
              <a:gd name="connsiteY3" fmla="*/ 2049043 h 2261892"/>
              <a:gd name="connsiteX4" fmla="*/ 379063 w 3701711"/>
              <a:gd name="connsiteY4" fmla="*/ 233122 h 2261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1711" h="2261892">
                <a:moveTo>
                  <a:pt x="379063" y="233122"/>
                </a:moveTo>
                <a:cubicBezTo>
                  <a:pt x="872561" y="-71806"/>
                  <a:pt x="2828461" y="-78884"/>
                  <a:pt x="3323722" y="219477"/>
                </a:cubicBezTo>
                <a:cubicBezTo>
                  <a:pt x="3818983" y="517838"/>
                  <a:pt x="3827149" y="1720633"/>
                  <a:pt x="3350631" y="2023286"/>
                </a:cubicBezTo>
                <a:cubicBezTo>
                  <a:pt x="2874113" y="2325939"/>
                  <a:pt x="857993" y="2347404"/>
                  <a:pt x="362732" y="2049043"/>
                </a:cubicBezTo>
                <a:cubicBezTo>
                  <a:pt x="-132529" y="1750682"/>
                  <a:pt x="-114435" y="538050"/>
                  <a:pt x="379063" y="233122"/>
                </a:cubicBezTo>
                <a:close/>
              </a:path>
            </a:pathLst>
          </a:custGeom>
          <a:solidFill>
            <a:schemeClr val="bg1">
              <a:lumMod val="95000"/>
            </a:schemeClr>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157" name="任意多边形 156"/>
          <p:cNvSpPr/>
          <p:nvPr/>
        </p:nvSpPr>
        <p:spPr bwMode="gray">
          <a:xfrm>
            <a:off x="1235289" y="4580849"/>
            <a:ext cx="1695037" cy="1605357"/>
          </a:xfrm>
          <a:custGeom>
            <a:avLst/>
            <a:gdLst>
              <a:gd name="connsiteX0" fmla="*/ 542205 w 3497435"/>
              <a:gd name="connsiteY0" fmla="*/ 225383 h 2254153"/>
              <a:gd name="connsiteX1" fmla="*/ 3079343 w 3497435"/>
              <a:gd name="connsiteY1" fmla="*/ 225383 h 2254153"/>
              <a:gd name="connsiteX2" fmla="*/ 3208132 w 3497435"/>
              <a:gd name="connsiteY2" fmla="*/ 2015547 h 2254153"/>
              <a:gd name="connsiteX3" fmla="*/ 220233 w 3497435"/>
              <a:gd name="connsiteY3" fmla="*/ 2041304 h 2254153"/>
              <a:gd name="connsiteX4" fmla="*/ 542205 w 3497435"/>
              <a:gd name="connsiteY4" fmla="*/ 225383 h 2254153"/>
              <a:gd name="connsiteX0" fmla="*/ 372838 w 3649885"/>
              <a:gd name="connsiteY0" fmla="*/ 225383 h 2254153"/>
              <a:gd name="connsiteX1" fmla="*/ 3215617 w 3649885"/>
              <a:gd name="connsiteY1" fmla="*/ 225383 h 2254153"/>
              <a:gd name="connsiteX2" fmla="*/ 3344406 w 3649885"/>
              <a:gd name="connsiteY2" fmla="*/ 2015547 h 2254153"/>
              <a:gd name="connsiteX3" fmla="*/ 356507 w 3649885"/>
              <a:gd name="connsiteY3" fmla="*/ 2041304 h 2254153"/>
              <a:gd name="connsiteX4" fmla="*/ 372838 w 3649885"/>
              <a:gd name="connsiteY4" fmla="*/ 225383 h 2254153"/>
              <a:gd name="connsiteX0" fmla="*/ 379063 w 3701711"/>
              <a:gd name="connsiteY0" fmla="*/ 233122 h 2261892"/>
              <a:gd name="connsiteX1" fmla="*/ 3323722 w 3701711"/>
              <a:gd name="connsiteY1" fmla="*/ 219477 h 2261892"/>
              <a:gd name="connsiteX2" fmla="*/ 3350631 w 3701711"/>
              <a:gd name="connsiteY2" fmla="*/ 2023286 h 2261892"/>
              <a:gd name="connsiteX3" fmla="*/ 362732 w 3701711"/>
              <a:gd name="connsiteY3" fmla="*/ 2049043 h 2261892"/>
              <a:gd name="connsiteX4" fmla="*/ 379063 w 3701711"/>
              <a:gd name="connsiteY4" fmla="*/ 233122 h 2261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1711" h="2261892">
                <a:moveTo>
                  <a:pt x="379063" y="233122"/>
                </a:moveTo>
                <a:cubicBezTo>
                  <a:pt x="872561" y="-71806"/>
                  <a:pt x="2828461" y="-78884"/>
                  <a:pt x="3323722" y="219477"/>
                </a:cubicBezTo>
                <a:cubicBezTo>
                  <a:pt x="3818983" y="517838"/>
                  <a:pt x="3827149" y="1720633"/>
                  <a:pt x="3350631" y="2023286"/>
                </a:cubicBezTo>
                <a:cubicBezTo>
                  <a:pt x="2874113" y="2325939"/>
                  <a:pt x="857993" y="2347404"/>
                  <a:pt x="362732" y="2049043"/>
                </a:cubicBezTo>
                <a:cubicBezTo>
                  <a:pt x="-132529" y="1750682"/>
                  <a:pt x="-114435" y="538050"/>
                  <a:pt x="379063" y="233122"/>
                </a:cubicBezTo>
                <a:close/>
              </a:path>
            </a:pathLst>
          </a:custGeom>
          <a:solidFill>
            <a:srgbClr val="F5FCFD"/>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任意多边形 157"/>
          <p:cNvSpPr/>
          <p:nvPr/>
        </p:nvSpPr>
        <p:spPr bwMode="gray">
          <a:xfrm>
            <a:off x="3024997" y="4580849"/>
            <a:ext cx="1695037" cy="1605357"/>
          </a:xfrm>
          <a:custGeom>
            <a:avLst/>
            <a:gdLst>
              <a:gd name="connsiteX0" fmla="*/ 542205 w 3497435"/>
              <a:gd name="connsiteY0" fmla="*/ 225383 h 2254153"/>
              <a:gd name="connsiteX1" fmla="*/ 3079343 w 3497435"/>
              <a:gd name="connsiteY1" fmla="*/ 225383 h 2254153"/>
              <a:gd name="connsiteX2" fmla="*/ 3208132 w 3497435"/>
              <a:gd name="connsiteY2" fmla="*/ 2015547 h 2254153"/>
              <a:gd name="connsiteX3" fmla="*/ 220233 w 3497435"/>
              <a:gd name="connsiteY3" fmla="*/ 2041304 h 2254153"/>
              <a:gd name="connsiteX4" fmla="*/ 542205 w 3497435"/>
              <a:gd name="connsiteY4" fmla="*/ 225383 h 2254153"/>
              <a:gd name="connsiteX0" fmla="*/ 372838 w 3649885"/>
              <a:gd name="connsiteY0" fmla="*/ 225383 h 2254153"/>
              <a:gd name="connsiteX1" fmla="*/ 3215617 w 3649885"/>
              <a:gd name="connsiteY1" fmla="*/ 225383 h 2254153"/>
              <a:gd name="connsiteX2" fmla="*/ 3344406 w 3649885"/>
              <a:gd name="connsiteY2" fmla="*/ 2015547 h 2254153"/>
              <a:gd name="connsiteX3" fmla="*/ 356507 w 3649885"/>
              <a:gd name="connsiteY3" fmla="*/ 2041304 h 2254153"/>
              <a:gd name="connsiteX4" fmla="*/ 372838 w 3649885"/>
              <a:gd name="connsiteY4" fmla="*/ 225383 h 2254153"/>
              <a:gd name="connsiteX0" fmla="*/ 379063 w 3701711"/>
              <a:gd name="connsiteY0" fmla="*/ 233122 h 2261892"/>
              <a:gd name="connsiteX1" fmla="*/ 3323722 w 3701711"/>
              <a:gd name="connsiteY1" fmla="*/ 219477 h 2261892"/>
              <a:gd name="connsiteX2" fmla="*/ 3350631 w 3701711"/>
              <a:gd name="connsiteY2" fmla="*/ 2023286 h 2261892"/>
              <a:gd name="connsiteX3" fmla="*/ 362732 w 3701711"/>
              <a:gd name="connsiteY3" fmla="*/ 2049043 h 2261892"/>
              <a:gd name="connsiteX4" fmla="*/ 379063 w 3701711"/>
              <a:gd name="connsiteY4" fmla="*/ 233122 h 2261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1711" h="2261892">
                <a:moveTo>
                  <a:pt x="379063" y="233122"/>
                </a:moveTo>
                <a:cubicBezTo>
                  <a:pt x="872561" y="-71806"/>
                  <a:pt x="2828461" y="-78884"/>
                  <a:pt x="3323722" y="219477"/>
                </a:cubicBezTo>
                <a:cubicBezTo>
                  <a:pt x="3818983" y="517838"/>
                  <a:pt x="3827149" y="1720633"/>
                  <a:pt x="3350631" y="2023286"/>
                </a:cubicBezTo>
                <a:cubicBezTo>
                  <a:pt x="2874113" y="2325939"/>
                  <a:pt x="857993" y="2347404"/>
                  <a:pt x="362732" y="2049043"/>
                </a:cubicBezTo>
                <a:cubicBezTo>
                  <a:pt x="-132529" y="1750682"/>
                  <a:pt x="-114435" y="538050"/>
                  <a:pt x="379063" y="233122"/>
                </a:cubicBezTo>
                <a:close/>
              </a:path>
            </a:pathLst>
          </a:custGeom>
          <a:solidFill>
            <a:srgbClr val="F5FCFD"/>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bwMode="gray">
          <a:xfrm>
            <a:off x="1381717" y="2407522"/>
            <a:ext cx="3275578" cy="2072500"/>
          </a:xfrm>
          <a:custGeom>
            <a:avLst/>
            <a:gdLst>
              <a:gd name="connsiteX0" fmla="*/ 542205 w 3497435"/>
              <a:gd name="connsiteY0" fmla="*/ 225383 h 2254153"/>
              <a:gd name="connsiteX1" fmla="*/ 3079343 w 3497435"/>
              <a:gd name="connsiteY1" fmla="*/ 225383 h 2254153"/>
              <a:gd name="connsiteX2" fmla="*/ 3208132 w 3497435"/>
              <a:gd name="connsiteY2" fmla="*/ 2015547 h 2254153"/>
              <a:gd name="connsiteX3" fmla="*/ 220233 w 3497435"/>
              <a:gd name="connsiteY3" fmla="*/ 2041304 h 2254153"/>
              <a:gd name="connsiteX4" fmla="*/ 542205 w 3497435"/>
              <a:gd name="connsiteY4" fmla="*/ 225383 h 2254153"/>
              <a:gd name="connsiteX0" fmla="*/ 372838 w 3649885"/>
              <a:gd name="connsiteY0" fmla="*/ 225383 h 2254153"/>
              <a:gd name="connsiteX1" fmla="*/ 3215617 w 3649885"/>
              <a:gd name="connsiteY1" fmla="*/ 225383 h 2254153"/>
              <a:gd name="connsiteX2" fmla="*/ 3344406 w 3649885"/>
              <a:gd name="connsiteY2" fmla="*/ 2015547 h 2254153"/>
              <a:gd name="connsiteX3" fmla="*/ 356507 w 3649885"/>
              <a:gd name="connsiteY3" fmla="*/ 2041304 h 2254153"/>
              <a:gd name="connsiteX4" fmla="*/ 372838 w 3649885"/>
              <a:gd name="connsiteY4" fmla="*/ 225383 h 2254153"/>
              <a:gd name="connsiteX0" fmla="*/ 379063 w 3701711"/>
              <a:gd name="connsiteY0" fmla="*/ 233122 h 2261892"/>
              <a:gd name="connsiteX1" fmla="*/ 3323722 w 3701711"/>
              <a:gd name="connsiteY1" fmla="*/ 219477 h 2261892"/>
              <a:gd name="connsiteX2" fmla="*/ 3350631 w 3701711"/>
              <a:gd name="connsiteY2" fmla="*/ 2023286 h 2261892"/>
              <a:gd name="connsiteX3" fmla="*/ 362732 w 3701711"/>
              <a:gd name="connsiteY3" fmla="*/ 2049043 h 2261892"/>
              <a:gd name="connsiteX4" fmla="*/ 379063 w 3701711"/>
              <a:gd name="connsiteY4" fmla="*/ 233122 h 2261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1711" h="2261892">
                <a:moveTo>
                  <a:pt x="379063" y="233122"/>
                </a:moveTo>
                <a:cubicBezTo>
                  <a:pt x="872561" y="-71806"/>
                  <a:pt x="2828461" y="-78884"/>
                  <a:pt x="3323722" y="219477"/>
                </a:cubicBezTo>
                <a:cubicBezTo>
                  <a:pt x="3818983" y="517838"/>
                  <a:pt x="3827149" y="1720633"/>
                  <a:pt x="3350631" y="2023286"/>
                </a:cubicBezTo>
                <a:cubicBezTo>
                  <a:pt x="2874113" y="2325939"/>
                  <a:pt x="857993" y="2347404"/>
                  <a:pt x="362732" y="2049043"/>
                </a:cubicBezTo>
                <a:cubicBezTo>
                  <a:pt x="-132529" y="1750682"/>
                  <a:pt x="-114435" y="538050"/>
                  <a:pt x="379063" y="233122"/>
                </a:cubicBezTo>
                <a:close/>
              </a:path>
            </a:pathLst>
          </a:custGeom>
          <a:solidFill>
            <a:srgbClr val="F5FCFD"/>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2"/>
          <p:cNvSpPr>
            <a:spLocks noGrp="1"/>
          </p:cNvSpPr>
          <p:nvPr>
            <p:ph type="title"/>
          </p:nvPr>
        </p:nvSpPr>
        <p:spPr bwMode="gray"/>
        <p:txBody>
          <a:bodyPr/>
          <a:lstStyle/>
          <a:p>
            <a:r>
              <a:rPr lang="en-US" smtClean="0"/>
              <a:t>OSPF Route Control Case Analysis</a:t>
            </a:r>
            <a:endParaRPr lang="en-US" altLang="zh-CN" dirty="0"/>
          </a:p>
        </p:txBody>
      </p:sp>
      <p:sp>
        <p:nvSpPr>
          <p:cNvPr id="40" name="文本占位符 39"/>
          <p:cNvSpPr>
            <a:spLocks noGrp="1"/>
          </p:cNvSpPr>
          <p:nvPr>
            <p:ph type="body" sz="quarter" idx="10"/>
          </p:nvPr>
        </p:nvSpPr>
        <p:spPr bwMode="gray">
          <a:xfrm>
            <a:off x="5651818" y="1052514"/>
            <a:ext cx="6097269" cy="4875042"/>
          </a:xfrm>
        </p:spPr>
        <p:txBody>
          <a:bodyPr/>
          <a:lstStyle/>
          <a:p>
            <a:r>
              <a:rPr lang="en-US" sz="1400" dirty="0" smtClean="0"/>
              <a:t>Network deployment:</a:t>
            </a:r>
            <a:endParaRPr lang="en-US" altLang="zh-CN" sz="1400" dirty="0" smtClean="0"/>
          </a:p>
          <a:p>
            <a:pPr lvl="1"/>
            <a:r>
              <a:rPr lang="en-US" sz="1200" dirty="0" smtClean="0"/>
              <a:t>An enterprise network is divided into two networks, one for the finance department and the other for the marketing department.</a:t>
            </a:r>
          </a:p>
          <a:p>
            <a:pPr lvl="1"/>
            <a:r>
              <a:rPr lang="en-US" sz="1200" dirty="0" smtClean="0"/>
              <a:t>The enterprise network uses OSPF to allow internal network connectivity. The backbone network is deployed in area 0, clients of the finance department's network are deployed in area 1, and clients of the marketing department's network are deployed in area 2.</a:t>
            </a:r>
            <a:endParaRPr lang="en-US" altLang="zh-CN" sz="1200" dirty="0" smtClean="0"/>
          </a:p>
          <a:p>
            <a:pPr lvl="1"/>
            <a:r>
              <a:rPr lang="en-US" sz="1200" dirty="0" smtClean="0"/>
              <a:t>Border devices access department servers through static routes, which are imported to the OSPF process.</a:t>
            </a:r>
            <a:endParaRPr lang="en-US" altLang="zh-CN" sz="1200" dirty="0" smtClean="0"/>
          </a:p>
          <a:p>
            <a:r>
              <a:rPr lang="en-US" sz="1400" dirty="0" smtClean="0"/>
              <a:t>Requirements:</a:t>
            </a:r>
            <a:endParaRPr lang="en-US" altLang="zh-CN" sz="1400" dirty="0" smtClean="0"/>
          </a:p>
          <a:p>
            <a:pPr lvl="1"/>
            <a:r>
              <a:rPr lang="en-US" sz="1200" dirty="0" smtClean="0"/>
              <a:t>As long as the border-1 router and its uplink work properly, the data flows of the finance department are forwarded only through the border-1 router.</a:t>
            </a:r>
            <a:endParaRPr lang="en-US" altLang="zh-CN" sz="1200" dirty="0" smtClean="0"/>
          </a:p>
          <a:p>
            <a:pPr lvl="1"/>
            <a:r>
              <a:rPr lang="en-US" sz="1200" dirty="0" smtClean="0"/>
              <a:t>As long as the core-1 router and its uplink work properly, the data flows of the finance department are forwarded only through the core-1 router.</a:t>
            </a:r>
            <a:endParaRPr lang="en-US" altLang="zh-CN" sz="1200" dirty="0" smtClean="0"/>
          </a:p>
          <a:p>
            <a:pPr lvl="1"/>
            <a:r>
              <a:rPr lang="en-US" sz="1200" dirty="0" smtClean="0"/>
              <a:t>For details about the data forwarding requirements of the marketing department, see the comment of this slide.</a:t>
            </a:r>
            <a:endParaRPr lang="en-US" altLang="zh-CN" sz="1200" dirty="0"/>
          </a:p>
        </p:txBody>
      </p:sp>
      <p:cxnSp>
        <p:nvCxnSpPr>
          <p:cNvPr id="4" name="直接连接符 3"/>
          <p:cNvCxnSpPr>
            <a:endCxn id="57" idx="2"/>
          </p:cNvCxnSpPr>
          <p:nvPr/>
        </p:nvCxnSpPr>
        <p:spPr bwMode="gray">
          <a:xfrm flipV="1">
            <a:off x="2229439" y="4736820"/>
            <a:ext cx="0" cy="32481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57" idx="0"/>
            <a:endCxn id="56" idx="2"/>
          </p:cNvCxnSpPr>
          <p:nvPr/>
        </p:nvCxnSpPr>
        <p:spPr bwMode="gray">
          <a:xfrm flipV="1">
            <a:off x="2250027" y="3747808"/>
            <a:ext cx="0" cy="54621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56" idx="0"/>
            <a:endCxn id="55" idx="2"/>
          </p:cNvCxnSpPr>
          <p:nvPr/>
        </p:nvCxnSpPr>
        <p:spPr bwMode="gray">
          <a:xfrm flipV="1">
            <a:off x="2250027" y="2758796"/>
            <a:ext cx="0" cy="54621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81" idx="2"/>
          </p:cNvCxnSpPr>
          <p:nvPr/>
        </p:nvCxnSpPr>
        <p:spPr bwMode="gray">
          <a:xfrm flipV="1">
            <a:off x="3793460" y="4736820"/>
            <a:ext cx="0" cy="35302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81" idx="0"/>
            <a:endCxn id="80" idx="2"/>
          </p:cNvCxnSpPr>
          <p:nvPr/>
        </p:nvCxnSpPr>
        <p:spPr bwMode="gray">
          <a:xfrm flipV="1">
            <a:off x="3793460" y="3747808"/>
            <a:ext cx="0" cy="54621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80" idx="0"/>
            <a:endCxn id="79" idx="2"/>
          </p:cNvCxnSpPr>
          <p:nvPr/>
        </p:nvCxnSpPr>
        <p:spPr bwMode="gray">
          <a:xfrm flipV="1">
            <a:off x="3793460" y="2758796"/>
            <a:ext cx="0" cy="54621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80" idx="1"/>
            <a:endCxn id="56" idx="3"/>
          </p:cNvCxnSpPr>
          <p:nvPr/>
        </p:nvCxnSpPr>
        <p:spPr bwMode="gray">
          <a:xfrm flipH="1">
            <a:off x="2520027" y="3526408"/>
            <a:ext cx="1003433"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bwMode="gray">
          <a:xfrm flipH="1" flipV="1">
            <a:off x="2250027" y="2497630"/>
            <a:ext cx="1543435" cy="99877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bwMode="gray">
          <a:xfrm flipH="1" flipV="1">
            <a:off x="2250027" y="3534390"/>
            <a:ext cx="1543432" cy="98102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bwMode="gray">
          <a:xfrm flipH="1">
            <a:off x="2229440" y="2531122"/>
            <a:ext cx="1564021" cy="100326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bwMode="gray">
          <a:xfrm flipH="1">
            <a:off x="2229439" y="3531224"/>
            <a:ext cx="1564022" cy="95551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56" name="图片 5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80027" y="3305008"/>
            <a:ext cx="540000" cy="442800"/>
          </a:xfrm>
          <a:prstGeom prst="rect">
            <a:avLst/>
          </a:prstGeom>
        </p:spPr>
      </p:pic>
      <p:pic>
        <p:nvPicPr>
          <p:cNvPr id="57" name="图片 5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980027" y="4294020"/>
            <a:ext cx="540000" cy="442800"/>
          </a:xfrm>
          <a:prstGeom prst="rect">
            <a:avLst/>
          </a:prstGeom>
        </p:spPr>
      </p:pic>
      <p:pic>
        <p:nvPicPr>
          <p:cNvPr id="80" name="图片 7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523460" y="3305008"/>
            <a:ext cx="540000" cy="442800"/>
          </a:xfrm>
          <a:prstGeom prst="rect">
            <a:avLst/>
          </a:prstGeom>
        </p:spPr>
      </p:pic>
      <p:pic>
        <p:nvPicPr>
          <p:cNvPr id="81" name="图片 80"/>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523460" y="4294020"/>
            <a:ext cx="540000" cy="442800"/>
          </a:xfrm>
          <a:prstGeom prst="rect">
            <a:avLst/>
          </a:prstGeom>
        </p:spPr>
      </p:pic>
      <p:cxnSp>
        <p:nvCxnSpPr>
          <p:cNvPr id="97" name="直接连接符 96"/>
          <p:cNvCxnSpPr>
            <a:stCxn id="81" idx="1"/>
            <a:endCxn id="57" idx="3"/>
          </p:cNvCxnSpPr>
          <p:nvPr/>
        </p:nvCxnSpPr>
        <p:spPr bwMode="gray">
          <a:xfrm flipH="1">
            <a:off x="2520027" y="4515420"/>
            <a:ext cx="1003433"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bwMode="gray">
          <a:xfrm>
            <a:off x="1330635" y="4332853"/>
            <a:ext cx="715260" cy="307777"/>
          </a:xfrm>
          <a:prstGeom prst="rect">
            <a:avLst/>
          </a:prstGeom>
          <a:noFill/>
        </p:spPr>
        <p:txBody>
          <a:bodyPr wrap="square" rtlCol="0">
            <a:noAutofit/>
          </a:bodyPr>
          <a:lstStyle/>
          <a:p>
            <a:pPr algn="ctr" fontAlgn="ctr"/>
            <a:r>
              <a:rPr sz="1200">
                <a:latin typeface="Huawei Sans" panose="020C0503030203020204" pitchFamily="34" charset="0"/>
              </a:rPr>
              <a:t>AGG-1</a:t>
            </a:r>
            <a:endParaRPr lang="zh-CN" altLang="en-US" sz="1200" b="1" dirty="0">
              <a:latin typeface="Huawei Sans" panose="020C0503030203020204" pitchFamily="34" charset="0"/>
            </a:endParaRPr>
          </a:p>
        </p:txBody>
      </p:sp>
      <p:sp>
        <p:nvSpPr>
          <p:cNvPr id="104" name="Freeform 159"/>
          <p:cNvSpPr/>
          <p:nvPr/>
        </p:nvSpPr>
        <p:spPr bwMode="gray">
          <a:xfrm flipH="1">
            <a:off x="1646137" y="1228020"/>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Freeform 159"/>
          <p:cNvSpPr/>
          <p:nvPr/>
        </p:nvSpPr>
        <p:spPr bwMode="gray">
          <a:xfrm flipH="1">
            <a:off x="3210156" y="1228020"/>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6" name="直接连接符 105"/>
          <p:cNvCxnSpPr>
            <a:stCxn id="55" idx="0"/>
          </p:cNvCxnSpPr>
          <p:nvPr/>
        </p:nvCxnSpPr>
        <p:spPr bwMode="gray">
          <a:xfrm flipV="1">
            <a:off x="2250027" y="1900525"/>
            <a:ext cx="0" cy="41547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bwMode="gray">
          <a:xfrm flipV="1">
            <a:off x="3793459" y="1900525"/>
            <a:ext cx="0" cy="41547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endCxn id="104" idx="9"/>
          </p:cNvCxnSpPr>
          <p:nvPr/>
        </p:nvCxnSpPr>
        <p:spPr bwMode="gray">
          <a:xfrm flipH="1" flipV="1">
            <a:off x="2640661" y="1899424"/>
            <a:ext cx="1152801" cy="63169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stCxn id="105" idx="15"/>
          </p:cNvCxnSpPr>
          <p:nvPr/>
        </p:nvCxnSpPr>
        <p:spPr bwMode="gray">
          <a:xfrm flipH="1">
            <a:off x="2250028" y="1900525"/>
            <a:ext cx="1140811" cy="62046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55" name="图片 54"/>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980027" y="2315996"/>
            <a:ext cx="540000" cy="442800"/>
          </a:xfrm>
          <a:prstGeom prst="rect">
            <a:avLst/>
          </a:prstGeom>
        </p:spPr>
      </p:pic>
      <p:pic>
        <p:nvPicPr>
          <p:cNvPr id="79" name="图片 78"/>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523460" y="2315996"/>
            <a:ext cx="540000" cy="442800"/>
          </a:xfrm>
          <a:prstGeom prst="rect">
            <a:avLst/>
          </a:prstGeom>
        </p:spPr>
      </p:pic>
      <p:sp>
        <p:nvSpPr>
          <p:cNvPr id="120" name="Freeform 159"/>
          <p:cNvSpPr/>
          <p:nvPr/>
        </p:nvSpPr>
        <p:spPr bwMode="gray">
          <a:xfrm flipH="1">
            <a:off x="1646137" y="4946778"/>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Freeform 159"/>
          <p:cNvSpPr/>
          <p:nvPr/>
        </p:nvSpPr>
        <p:spPr bwMode="gray">
          <a:xfrm flipH="1">
            <a:off x="3210156" y="4946778"/>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3" name="图片 102"/>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1978146" y="1125538"/>
            <a:ext cx="476396" cy="390645"/>
          </a:xfrm>
          <a:prstGeom prst="rect">
            <a:avLst/>
          </a:prstGeom>
        </p:spPr>
      </p:pic>
      <p:pic>
        <p:nvPicPr>
          <p:cNvPr id="129" name="图片 128" descr="PC.png"/>
          <p:cNvPicPr>
            <a:picLocks noChangeAspect="1"/>
          </p:cNvPicPr>
          <p:nvPr/>
        </p:nvPicPr>
        <p:blipFill>
          <a:blip r:embed="rId7" cstate="print"/>
          <a:stretch>
            <a:fillRect/>
          </a:stretch>
        </p:blipFill>
        <p:spPr bwMode="gray">
          <a:xfrm>
            <a:off x="1559771" y="5317638"/>
            <a:ext cx="539063" cy="414000"/>
          </a:xfrm>
          <a:prstGeom prst="rect">
            <a:avLst/>
          </a:prstGeom>
        </p:spPr>
      </p:pic>
      <p:pic>
        <p:nvPicPr>
          <p:cNvPr id="130" name="图片 129" descr="PC.png"/>
          <p:cNvPicPr>
            <a:picLocks noChangeAspect="1"/>
          </p:cNvPicPr>
          <p:nvPr/>
        </p:nvPicPr>
        <p:blipFill>
          <a:blip r:embed="rId7" cstate="print"/>
          <a:stretch>
            <a:fillRect/>
          </a:stretch>
        </p:blipFill>
        <p:spPr bwMode="gray">
          <a:xfrm>
            <a:off x="2308590" y="5061631"/>
            <a:ext cx="539063" cy="414000"/>
          </a:xfrm>
          <a:prstGeom prst="rect">
            <a:avLst/>
          </a:prstGeom>
        </p:spPr>
      </p:pic>
      <p:pic>
        <p:nvPicPr>
          <p:cNvPr id="134" name="图片 133" descr="PC.png"/>
          <p:cNvPicPr>
            <a:picLocks noChangeAspect="1"/>
          </p:cNvPicPr>
          <p:nvPr/>
        </p:nvPicPr>
        <p:blipFill>
          <a:blip r:embed="rId7" cstate="print"/>
          <a:stretch>
            <a:fillRect/>
          </a:stretch>
        </p:blipFill>
        <p:spPr bwMode="gray">
          <a:xfrm>
            <a:off x="3121307" y="5317638"/>
            <a:ext cx="539063" cy="414000"/>
          </a:xfrm>
          <a:prstGeom prst="rect">
            <a:avLst/>
          </a:prstGeom>
        </p:spPr>
      </p:pic>
      <p:pic>
        <p:nvPicPr>
          <p:cNvPr id="136" name="图片 135" descr="PC.png"/>
          <p:cNvPicPr>
            <a:picLocks noChangeAspect="1"/>
          </p:cNvPicPr>
          <p:nvPr/>
        </p:nvPicPr>
        <p:blipFill>
          <a:blip r:embed="rId7" cstate="print"/>
          <a:stretch>
            <a:fillRect/>
          </a:stretch>
        </p:blipFill>
        <p:spPr bwMode="gray">
          <a:xfrm>
            <a:off x="3870126" y="5061631"/>
            <a:ext cx="539063" cy="414000"/>
          </a:xfrm>
          <a:prstGeom prst="rect">
            <a:avLst/>
          </a:prstGeom>
        </p:spPr>
      </p:pic>
      <p:sp>
        <p:nvSpPr>
          <p:cNvPr id="137" name="文本框 136"/>
          <p:cNvSpPr txBox="1"/>
          <p:nvPr/>
        </p:nvSpPr>
        <p:spPr bwMode="gray">
          <a:xfrm>
            <a:off x="1356937" y="5706353"/>
            <a:ext cx="1510264" cy="449788"/>
          </a:xfrm>
          <a:prstGeom prst="rect">
            <a:avLst/>
          </a:prstGeom>
          <a:noFill/>
        </p:spPr>
        <p:txBody>
          <a:bodyPr wrap="square" rtlCol="0">
            <a:noAutofit/>
          </a:bodyPr>
          <a:lstStyle/>
          <a:p>
            <a:pPr algn="ctr" fontAlgn="ctr"/>
            <a:r>
              <a:rPr sz="1200" dirty="0">
                <a:latin typeface="Huawei Sans" panose="020C0503030203020204" pitchFamily="34" charset="0"/>
              </a:rPr>
              <a:t>Finance department client</a:t>
            </a:r>
            <a:endParaRPr lang="en-US" altLang="zh-CN" sz="1200" dirty="0" smtClean="0">
              <a:latin typeface="Huawei Sans" panose="020C0503030203020204" pitchFamily="34" charset="0"/>
            </a:endParaRPr>
          </a:p>
          <a:p>
            <a:pPr algn="ctr" fontAlgn="ctr"/>
            <a:r>
              <a:rPr sz="1200" dirty="0">
                <a:latin typeface="Huawei Sans" panose="020C0503030203020204" pitchFamily="34" charset="0"/>
              </a:rPr>
              <a:t> </a:t>
            </a:r>
            <a:endParaRPr lang="zh-CN" altLang="en-US" sz="1200" dirty="0">
              <a:latin typeface="Huawei Sans" panose="020C0503030203020204" pitchFamily="34" charset="0"/>
            </a:endParaRPr>
          </a:p>
        </p:txBody>
      </p:sp>
      <p:sp>
        <p:nvSpPr>
          <p:cNvPr id="139" name="文本框 138"/>
          <p:cNvSpPr txBox="1"/>
          <p:nvPr/>
        </p:nvSpPr>
        <p:spPr bwMode="gray">
          <a:xfrm>
            <a:off x="3102925" y="5725492"/>
            <a:ext cx="1592729" cy="430649"/>
          </a:xfrm>
          <a:prstGeom prst="rect">
            <a:avLst/>
          </a:prstGeom>
          <a:noFill/>
        </p:spPr>
        <p:txBody>
          <a:bodyPr wrap="square" rtlCol="0">
            <a:noAutofit/>
          </a:bodyPr>
          <a:lstStyle/>
          <a:p>
            <a:pPr algn="ctr" fontAlgn="ctr"/>
            <a:r>
              <a:rPr sz="1200" dirty="0">
                <a:latin typeface="Huawei Sans" panose="020C0503030203020204" pitchFamily="34" charset="0"/>
              </a:rPr>
              <a:t>Marketing department </a:t>
            </a:r>
            <a:r>
              <a:rPr sz="1200" dirty="0" smtClean="0">
                <a:latin typeface="Huawei Sans" panose="020C0503030203020204" pitchFamily="34" charset="0"/>
              </a:rPr>
              <a:t>client</a:t>
            </a:r>
            <a:endParaRPr lang="en-US" altLang="zh-CN" sz="1200" dirty="0" smtClean="0">
              <a:latin typeface="Huawei Sans" panose="020C0503030203020204" pitchFamily="34" charset="0"/>
            </a:endParaRPr>
          </a:p>
        </p:txBody>
      </p:sp>
      <p:pic>
        <p:nvPicPr>
          <p:cNvPr id="142" name="图片 141"/>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3526953" y="1125538"/>
            <a:ext cx="476396" cy="390645"/>
          </a:xfrm>
          <a:prstGeom prst="rect">
            <a:avLst/>
          </a:prstGeom>
        </p:spPr>
      </p:pic>
      <p:sp>
        <p:nvSpPr>
          <p:cNvPr id="151" name="文本框 150"/>
          <p:cNvSpPr txBox="1"/>
          <p:nvPr/>
        </p:nvSpPr>
        <p:spPr bwMode="gray">
          <a:xfrm>
            <a:off x="1330636" y="3372519"/>
            <a:ext cx="715260" cy="307777"/>
          </a:xfrm>
          <a:prstGeom prst="rect">
            <a:avLst/>
          </a:prstGeom>
          <a:noFill/>
        </p:spPr>
        <p:txBody>
          <a:bodyPr wrap="square" rtlCol="0">
            <a:noAutofit/>
          </a:bodyPr>
          <a:lstStyle/>
          <a:p>
            <a:pPr algn="ctr" fontAlgn="ctr"/>
            <a:r>
              <a:rPr sz="1200" dirty="0">
                <a:latin typeface="Huawei Sans" panose="020C0503030203020204" pitchFamily="34" charset="0"/>
              </a:rPr>
              <a:t>Core-1</a:t>
            </a:r>
            <a:endParaRPr lang="zh-CN" altLang="en-US" sz="1200" b="1" dirty="0">
              <a:latin typeface="Huawei Sans" panose="020C0503030203020204" pitchFamily="34" charset="0"/>
            </a:endParaRPr>
          </a:p>
        </p:txBody>
      </p:sp>
      <p:sp>
        <p:nvSpPr>
          <p:cNvPr id="153" name="文本框 152"/>
          <p:cNvSpPr txBox="1"/>
          <p:nvPr/>
        </p:nvSpPr>
        <p:spPr bwMode="gray">
          <a:xfrm>
            <a:off x="1213637" y="2383507"/>
            <a:ext cx="826155" cy="307777"/>
          </a:xfrm>
          <a:prstGeom prst="rect">
            <a:avLst/>
          </a:prstGeom>
          <a:noFill/>
        </p:spPr>
        <p:txBody>
          <a:bodyPr wrap="square" rtlCol="0">
            <a:noAutofit/>
          </a:bodyPr>
          <a:lstStyle/>
          <a:p>
            <a:pPr algn="ctr" fontAlgn="ctr"/>
            <a:r>
              <a:rPr sz="1200" dirty="0">
                <a:latin typeface="Huawei Sans" panose="020C0503030203020204" pitchFamily="34" charset="0"/>
              </a:rPr>
              <a:t>Border-1</a:t>
            </a:r>
            <a:endParaRPr lang="zh-CN" altLang="en-US" sz="1200" dirty="0">
              <a:latin typeface="Huawei Sans" panose="020C0503030203020204" pitchFamily="34" charset="0"/>
            </a:endParaRPr>
          </a:p>
        </p:txBody>
      </p:sp>
      <p:sp>
        <p:nvSpPr>
          <p:cNvPr id="154" name="文本框 153"/>
          <p:cNvSpPr txBox="1"/>
          <p:nvPr/>
        </p:nvSpPr>
        <p:spPr bwMode="gray">
          <a:xfrm>
            <a:off x="3993995" y="4332853"/>
            <a:ext cx="715260" cy="307777"/>
          </a:xfrm>
          <a:prstGeom prst="rect">
            <a:avLst/>
          </a:prstGeom>
          <a:noFill/>
        </p:spPr>
        <p:txBody>
          <a:bodyPr wrap="square" rtlCol="0">
            <a:noAutofit/>
          </a:bodyPr>
          <a:lstStyle/>
          <a:p>
            <a:pPr algn="ctr" fontAlgn="ctr"/>
            <a:r>
              <a:rPr sz="1200">
                <a:latin typeface="Huawei Sans" panose="020C0503030203020204" pitchFamily="34" charset="0"/>
              </a:rPr>
              <a:t>AGG-2</a:t>
            </a:r>
            <a:endParaRPr lang="zh-CN" altLang="en-US" sz="1200" b="1" dirty="0">
              <a:latin typeface="Huawei Sans" panose="020C0503030203020204" pitchFamily="34" charset="0"/>
            </a:endParaRPr>
          </a:p>
        </p:txBody>
      </p:sp>
      <p:sp>
        <p:nvSpPr>
          <p:cNvPr id="155" name="文本框 154"/>
          <p:cNvSpPr txBox="1"/>
          <p:nvPr/>
        </p:nvSpPr>
        <p:spPr bwMode="gray">
          <a:xfrm>
            <a:off x="3993995" y="3372519"/>
            <a:ext cx="715260" cy="307777"/>
          </a:xfrm>
          <a:prstGeom prst="rect">
            <a:avLst/>
          </a:prstGeom>
          <a:noFill/>
        </p:spPr>
        <p:txBody>
          <a:bodyPr wrap="square" rtlCol="0">
            <a:noAutofit/>
          </a:bodyPr>
          <a:lstStyle/>
          <a:p>
            <a:pPr algn="ctr" fontAlgn="ctr"/>
            <a:r>
              <a:rPr sz="1200">
                <a:latin typeface="Huawei Sans" panose="020C0503030203020204" pitchFamily="34" charset="0"/>
              </a:rPr>
              <a:t>Core-2</a:t>
            </a:r>
            <a:endParaRPr lang="zh-CN" altLang="en-US" sz="1200" b="1" dirty="0">
              <a:latin typeface="Huawei Sans" panose="020C0503030203020204" pitchFamily="34" charset="0"/>
            </a:endParaRPr>
          </a:p>
        </p:txBody>
      </p:sp>
      <p:sp>
        <p:nvSpPr>
          <p:cNvPr id="156" name="文本框 155"/>
          <p:cNvSpPr txBox="1"/>
          <p:nvPr/>
        </p:nvSpPr>
        <p:spPr bwMode="gray">
          <a:xfrm>
            <a:off x="3975815" y="2383507"/>
            <a:ext cx="834703" cy="307777"/>
          </a:xfrm>
          <a:prstGeom prst="rect">
            <a:avLst/>
          </a:prstGeom>
          <a:noFill/>
        </p:spPr>
        <p:txBody>
          <a:bodyPr wrap="square" rtlCol="0">
            <a:noAutofit/>
          </a:bodyPr>
          <a:lstStyle/>
          <a:p>
            <a:pPr algn="ctr" fontAlgn="ctr"/>
            <a:r>
              <a:rPr sz="1200" dirty="0">
                <a:latin typeface="Huawei Sans" panose="020C0503030203020204" pitchFamily="34" charset="0"/>
              </a:rPr>
              <a:t>Border-2</a:t>
            </a:r>
            <a:endParaRPr lang="zh-CN" altLang="en-US" sz="1200" b="1" dirty="0">
              <a:latin typeface="Huawei Sans" panose="020C0503030203020204" pitchFamily="34" charset="0"/>
            </a:endParaRPr>
          </a:p>
        </p:txBody>
      </p:sp>
      <p:sp>
        <p:nvSpPr>
          <p:cNvPr id="169" name="文本框 168"/>
          <p:cNvSpPr txBox="1"/>
          <p:nvPr/>
        </p:nvSpPr>
        <p:spPr bwMode="gray">
          <a:xfrm>
            <a:off x="3913702" y="4598398"/>
            <a:ext cx="729501" cy="427836"/>
          </a:xfrm>
          <a:prstGeom prst="rect">
            <a:avLst/>
          </a:prstGeom>
          <a:noFill/>
        </p:spPr>
        <p:txBody>
          <a:bodyPr wrap="square" rtlCol="0">
            <a:noAutofit/>
          </a:bodyPr>
          <a:lstStyle/>
          <a:p>
            <a:pPr algn="ctr" fontAlgn="ctr"/>
            <a:r>
              <a:rPr sz="1200" b="1" dirty="0">
                <a:solidFill>
                  <a:srgbClr val="C7000B"/>
                </a:solidFill>
                <a:latin typeface="Huawei Sans" panose="020C0503030203020204" pitchFamily="34" charset="0"/>
              </a:rPr>
              <a:t>OSPF</a:t>
            </a:r>
          </a:p>
          <a:p>
            <a:pPr algn="ctr" fontAlgn="ctr"/>
            <a:r>
              <a:rPr sz="1200" b="1" dirty="0">
                <a:solidFill>
                  <a:srgbClr val="C7000B"/>
                </a:solidFill>
                <a:latin typeface="Huawei Sans" panose="020C0503030203020204" pitchFamily="34" charset="0"/>
              </a:rPr>
              <a:t>Area 2</a:t>
            </a:r>
          </a:p>
        </p:txBody>
      </p:sp>
      <p:sp>
        <p:nvSpPr>
          <p:cNvPr id="8" name="任意多边形 7"/>
          <p:cNvSpPr/>
          <p:nvPr/>
        </p:nvSpPr>
        <p:spPr bwMode="gray">
          <a:xfrm>
            <a:off x="1840428" y="2070579"/>
            <a:ext cx="237584" cy="2851654"/>
          </a:xfrm>
          <a:custGeom>
            <a:avLst/>
            <a:gdLst>
              <a:gd name="connsiteX0" fmla="*/ 0 w 315472"/>
              <a:gd name="connsiteY0" fmla="*/ 3021495 h 3021495"/>
              <a:gd name="connsiteX1" fmla="*/ 278295 w 315472"/>
              <a:gd name="connsiteY1" fmla="*/ 2464904 h 3021495"/>
              <a:gd name="connsiteX2" fmla="*/ 304800 w 315472"/>
              <a:gd name="connsiteY2" fmla="*/ 0 h 3021495"/>
            </a:gdLst>
            <a:ahLst/>
            <a:cxnLst>
              <a:cxn ang="0">
                <a:pos x="connsiteX0" y="connsiteY0"/>
              </a:cxn>
              <a:cxn ang="0">
                <a:pos x="connsiteX1" y="connsiteY1"/>
              </a:cxn>
              <a:cxn ang="0">
                <a:pos x="connsiteX2" y="connsiteY2"/>
              </a:cxn>
            </a:cxnLst>
            <a:rect l="l" t="t" r="r" b="b"/>
            <a:pathLst>
              <a:path w="315472" h="3021495">
                <a:moveTo>
                  <a:pt x="0" y="3021495"/>
                </a:moveTo>
                <a:cubicBezTo>
                  <a:pt x="113747" y="2994990"/>
                  <a:pt x="227495" y="2968486"/>
                  <a:pt x="278295" y="2464904"/>
                </a:cubicBezTo>
                <a:cubicBezTo>
                  <a:pt x="329095" y="1961321"/>
                  <a:pt x="316947" y="980660"/>
                  <a:pt x="304800" y="0"/>
                </a:cubicBezTo>
              </a:path>
            </a:pathLst>
          </a:custGeom>
          <a:noFill/>
          <a:ln w="38100">
            <a:solidFill>
              <a:srgbClr val="FFD17D"/>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10" name="任意多边形 9"/>
          <p:cNvSpPr/>
          <p:nvPr/>
        </p:nvSpPr>
        <p:spPr bwMode="gray">
          <a:xfrm>
            <a:off x="2304682" y="2108864"/>
            <a:ext cx="1541140" cy="2850687"/>
          </a:xfrm>
          <a:custGeom>
            <a:avLst/>
            <a:gdLst>
              <a:gd name="connsiteX0" fmla="*/ 360417 w 1858053"/>
              <a:gd name="connsiteY0" fmla="*/ 3379304 h 3379304"/>
              <a:gd name="connsiteX1" fmla="*/ 360417 w 1858053"/>
              <a:gd name="connsiteY1" fmla="*/ 2743200 h 3379304"/>
              <a:gd name="connsiteX2" fmla="*/ 1857913 w 1858053"/>
              <a:gd name="connsiteY2" fmla="*/ 1616765 h 3379304"/>
              <a:gd name="connsiteX3" fmla="*/ 267652 w 1858053"/>
              <a:gd name="connsiteY3" fmla="*/ 702365 h 3379304"/>
              <a:gd name="connsiteX4" fmla="*/ 15861 w 1858053"/>
              <a:gd name="connsiteY4" fmla="*/ 0 h 3379304"/>
              <a:gd name="connsiteX0" fmla="*/ 347673 w 1845324"/>
              <a:gd name="connsiteY0" fmla="*/ 3379304 h 3379304"/>
              <a:gd name="connsiteX1" fmla="*/ 347673 w 1845324"/>
              <a:gd name="connsiteY1" fmla="*/ 2743200 h 3379304"/>
              <a:gd name="connsiteX2" fmla="*/ 1845169 w 1845324"/>
              <a:gd name="connsiteY2" fmla="*/ 1616765 h 3379304"/>
              <a:gd name="connsiteX3" fmla="*/ 439174 w 1845324"/>
              <a:gd name="connsiteY3" fmla="*/ 593911 h 3379304"/>
              <a:gd name="connsiteX4" fmla="*/ 3117 w 1845324"/>
              <a:gd name="connsiteY4" fmla="*/ 0 h 3379304"/>
              <a:gd name="connsiteX0" fmla="*/ 359313 w 1856997"/>
              <a:gd name="connsiteY0" fmla="*/ 3379304 h 3379304"/>
              <a:gd name="connsiteX1" fmla="*/ 359313 w 1856997"/>
              <a:gd name="connsiteY1" fmla="*/ 2743200 h 3379304"/>
              <a:gd name="connsiteX2" fmla="*/ 1856809 w 1856997"/>
              <a:gd name="connsiteY2" fmla="*/ 1616765 h 3379304"/>
              <a:gd name="connsiteX3" fmla="*/ 450814 w 1856997"/>
              <a:gd name="connsiteY3" fmla="*/ 593911 h 3379304"/>
              <a:gd name="connsiteX4" fmla="*/ 14757 w 1856997"/>
              <a:gd name="connsiteY4" fmla="*/ 0 h 3379304"/>
              <a:gd name="connsiteX0" fmla="*/ 347520 w 1783757"/>
              <a:gd name="connsiteY0" fmla="*/ 3379304 h 3379304"/>
              <a:gd name="connsiteX1" fmla="*/ 347520 w 1783757"/>
              <a:gd name="connsiteY1" fmla="*/ 2743200 h 3379304"/>
              <a:gd name="connsiteX2" fmla="*/ 1783595 w 1783757"/>
              <a:gd name="connsiteY2" fmla="*/ 1415350 h 3379304"/>
              <a:gd name="connsiteX3" fmla="*/ 439021 w 1783757"/>
              <a:gd name="connsiteY3" fmla="*/ 593911 h 3379304"/>
              <a:gd name="connsiteX4" fmla="*/ 2964 w 1783757"/>
              <a:gd name="connsiteY4" fmla="*/ 0 h 3379304"/>
              <a:gd name="connsiteX0" fmla="*/ 346580 w 1783351"/>
              <a:gd name="connsiteY0" fmla="*/ 3379304 h 3379304"/>
              <a:gd name="connsiteX1" fmla="*/ 346580 w 1783351"/>
              <a:gd name="connsiteY1" fmla="*/ 2743200 h 3379304"/>
              <a:gd name="connsiteX2" fmla="*/ 1782655 w 1783351"/>
              <a:gd name="connsiteY2" fmla="*/ 1415350 h 3379304"/>
              <a:gd name="connsiteX3" fmla="*/ 530215 w 1783351"/>
              <a:gd name="connsiteY3" fmla="*/ 578417 h 3379304"/>
              <a:gd name="connsiteX4" fmla="*/ 2024 w 1783351"/>
              <a:gd name="connsiteY4" fmla="*/ 0 h 3379304"/>
              <a:gd name="connsiteX0" fmla="*/ 346580 w 1785312"/>
              <a:gd name="connsiteY0" fmla="*/ 3379304 h 3379304"/>
              <a:gd name="connsiteX1" fmla="*/ 162313 w 1785312"/>
              <a:gd name="connsiteY1" fmla="*/ 2572771 h 3379304"/>
              <a:gd name="connsiteX2" fmla="*/ 1782655 w 1785312"/>
              <a:gd name="connsiteY2" fmla="*/ 1415350 h 3379304"/>
              <a:gd name="connsiteX3" fmla="*/ 530215 w 1785312"/>
              <a:gd name="connsiteY3" fmla="*/ 578417 h 3379304"/>
              <a:gd name="connsiteX4" fmla="*/ 2024 w 1785312"/>
              <a:gd name="connsiteY4" fmla="*/ 0 h 3379304"/>
              <a:gd name="connsiteX0" fmla="*/ 346580 w 1785749"/>
              <a:gd name="connsiteY0" fmla="*/ 3379304 h 3379304"/>
              <a:gd name="connsiteX1" fmla="*/ 131602 w 1785749"/>
              <a:gd name="connsiteY1" fmla="*/ 2510797 h 3379304"/>
              <a:gd name="connsiteX2" fmla="*/ 1782655 w 1785749"/>
              <a:gd name="connsiteY2" fmla="*/ 1415350 h 3379304"/>
              <a:gd name="connsiteX3" fmla="*/ 530215 w 1785749"/>
              <a:gd name="connsiteY3" fmla="*/ 578417 h 3379304"/>
              <a:gd name="connsiteX4" fmla="*/ 2024 w 1785749"/>
              <a:gd name="connsiteY4" fmla="*/ 0 h 3379304"/>
              <a:gd name="connsiteX0" fmla="*/ 163660 w 1802451"/>
              <a:gd name="connsiteY0" fmla="*/ 3332824 h 3332824"/>
              <a:gd name="connsiteX1" fmla="*/ 148304 w 1802451"/>
              <a:gd name="connsiteY1" fmla="*/ 2510797 h 3332824"/>
              <a:gd name="connsiteX2" fmla="*/ 1799357 w 1802451"/>
              <a:gd name="connsiteY2" fmla="*/ 1415350 h 3332824"/>
              <a:gd name="connsiteX3" fmla="*/ 546917 w 1802451"/>
              <a:gd name="connsiteY3" fmla="*/ 578417 h 3332824"/>
              <a:gd name="connsiteX4" fmla="*/ 18726 w 1802451"/>
              <a:gd name="connsiteY4" fmla="*/ 0 h 3332824"/>
              <a:gd name="connsiteX0" fmla="*/ 146958 w 1785749"/>
              <a:gd name="connsiteY0" fmla="*/ 3332824 h 3332824"/>
              <a:gd name="connsiteX1" fmla="*/ 131602 w 1785749"/>
              <a:gd name="connsiteY1" fmla="*/ 2510797 h 3332824"/>
              <a:gd name="connsiteX2" fmla="*/ 1782655 w 1785749"/>
              <a:gd name="connsiteY2" fmla="*/ 1415350 h 3332824"/>
              <a:gd name="connsiteX3" fmla="*/ 530215 w 1785749"/>
              <a:gd name="connsiteY3" fmla="*/ 578417 h 3332824"/>
              <a:gd name="connsiteX4" fmla="*/ 2024 w 1785749"/>
              <a:gd name="connsiteY4" fmla="*/ 0 h 3332824"/>
              <a:gd name="connsiteX0" fmla="*/ 146958 w 1785749"/>
              <a:gd name="connsiteY0" fmla="*/ 3332824 h 3332824"/>
              <a:gd name="connsiteX1" fmla="*/ 131602 w 1785749"/>
              <a:gd name="connsiteY1" fmla="*/ 2510797 h 3332824"/>
              <a:gd name="connsiteX2" fmla="*/ 1782655 w 1785749"/>
              <a:gd name="connsiteY2" fmla="*/ 1415350 h 3332824"/>
              <a:gd name="connsiteX3" fmla="*/ 530215 w 1785749"/>
              <a:gd name="connsiteY3" fmla="*/ 578417 h 3332824"/>
              <a:gd name="connsiteX4" fmla="*/ 2024 w 1785749"/>
              <a:gd name="connsiteY4" fmla="*/ 0 h 3332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5749" h="3332824">
                <a:moveTo>
                  <a:pt x="146958" y="3332824"/>
                </a:moveTo>
                <a:cubicBezTo>
                  <a:pt x="191077" y="3130663"/>
                  <a:pt x="-33525" y="2861363"/>
                  <a:pt x="131602" y="2510797"/>
                </a:cubicBezTo>
                <a:cubicBezTo>
                  <a:pt x="296729" y="2160231"/>
                  <a:pt x="1716220" y="1737413"/>
                  <a:pt x="1782655" y="1415350"/>
                </a:cubicBezTo>
                <a:cubicBezTo>
                  <a:pt x="1849090" y="1093287"/>
                  <a:pt x="826987" y="814309"/>
                  <a:pt x="530215" y="578417"/>
                </a:cubicBezTo>
                <a:cubicBezTo>
                  <a:pt x="233443" y="342525"/>
                  <a:pt x="-25585" y="216452"/>
                  <a:pt x="2024" y="0"/>
                </a:cubicBezTo>
              </a:path>
            </a:pathLst>
          </a:custGeom>
          <a:noFill/>
          <a:ln w="38100">
            <a:solidFill>
              <a:srgbClr val="FFD17D"/>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63" name="文本框 62"/>
          <p:cNvSpPr txBox="1"/>
          <p:nvPr/>
        </p:nvSpPr>
        <p:spPr bwMode="gray">
          <a:xfrm>
            <a:off x="4592154" y="5692472"/>
            <a:ext cx="1736887" cy="420823"/>
          </a:xfrm>
          <a:prstGeom prst="rect">
            <a:avLst/>
          </a:prstGeom>
          <a:noFill/>
        </p:spPr>
        <p:txBody>
          <a:bodyPr wrap="square" rtlCol="0">
            <a:noAutofit/>
          </a:bodyPr>
          <a:lstStyle/>
          <a:p>
            <a:pPr algn="ctr" fontAlgn="ctr"/>
            <a:r>
              <a:rPr sz="1200" dirty="0">
                <a:latin typeface="Huawei Sans" panose="020C0503030203020204" pitchFamily="34" charset="0"/>
              </a:rPr>
              <a:t>Data flow of the finance department</a:t>
            </a:r>
            <a:endParaRPr lang="zh-CN" altLang="en-US" sz="1200" dirty="0">
              <a:latin typeface="Huawei Sans" panose="020C0503030203020204" pitchFamily="34" charset="0"/>
            </a:endParaRPr>
          </a:p>
        </p:txBody>
      </p:sp>
      <p:sp>
        <p:nvSpPr>
          <p:cNvPr id="66" name="文本框 65"/>
          <p:cNvSpPr txBox="1"/>
          <p:nvPr/>
        </p:nvSpPr>
        <p:spPr bwMode="gray">
          <a:xfrm>
            <a:off x="2566088" y="1944122"/>
            <a:ext cx="867639" cy="403370"/>
          </a:xfrm>
          <a:prstGeom prst="rect">
            <a:avLst/>
          </a:prstGeom>
          <a:noFill/>
        </p:spPr>
        <p:txBody>
          <a:bodyPr wrap="square" rtlCol="0">
            <a:noAutofit/>
          </a:bodyPr>
          <a:lstStyle/>
          <a:p>
            <a:pPr algn="ctr" fontAlgn="ctr"/>
            <a:r>
              <a:rPr sz="1200" b="1" dirty="0" smtClean="0">
                <a:solidFill>
                  <a:srgbClr val="C7000B"/>
                </a:solidFill>
                <a:latin typeface="Huawei Sans" panose="020C0503030203020204" pitchFamily="34" charset="0"/>
              </a:rPr>
              <a:t>Static </a:t>
            </a:r>
            <a:r>
              <a:rPr sz="1200" b="1" dirty="0">
                <a:solidFill>
                  <a:srgbClr val="C7000B"/>
                </a:solidFill>
                <a:latin typeface="Huawei Sans" panose="020C0503030203020204" pitchFamily="34" charset="0"/>
              </a:rPr>
              <a:t>routing</a:t>
            </a:r>
            <a:endParaRPr lang="en-US" altLang="zh-CN" sz="1200" b="1" dirty="0" smtClean="0">
              <a:solidFill>
                <a:srgbClr val="C7000B"/>
              </a:solidFill>
              <a:latin typeface="Huawei Sans" panose="020C0503030203020204" pitchFamily="34" charset="0"/>
            </a:endParaRPr>
          </a:p>
        </p:txBody>
      </p:sp>
      <p:sp>
        <p:nvSpPr>
          <p:cNvPr id="68" name="任意多边形 67"/>
          <p:cNvSpPr/>
          <p:nvPr/>
        </p:nvSpPr>
        <p:spPr bwMode="gray">
          <a:xfrm>
            <a:off x="2168341" y="2083830"/>
            <a:ext cx="1450389" cy="2915478"/>
          </a:xfrm>
          <a:custGeom>
            <a:avLst/>
            <a:gdLst>
              <a:gd name="connsiteX0" fmla="*/ 127617 w 1519149"/>
              <a:gd name="connsiteY0" fmla="*/ 2915478 h 2915478"/>
              <a:gd name="connsiteX1" fmla="*/ 154121 w 1519149"/>
              <a:gd name="connsiteY1" fmla="*/ 1325217 h 2915478"/>
              <a:gd name="connsiteX2" fmla="*/ 1519095 w 1519149"/>
              <a:gd name="connsiteY2" fmla="*/ 1152939 h 2915478"/>
              <a:gd name="connsiteX3" fmla="*/ 207130 w 1519149"/>
              <a:gd name="connsiteY3" fmla="*/ 424069 h 2915478"/>
              <a:gd name="connsiteX4" fmla="*/ 21600 w 1519149"/>
              <a:gd name="connsiteY4" fmla="*/ 0 h 2915478"/>
              <a:gd name="connsiteX0" fmla="*/ 113800 w 1506123"/>
              <a:gd name="connsiteY0" fmla="*/ 2915478 h 2915478"/>
              <a:gd name="connsiteX1" fmla="*/ 140304 w 1506123"/>
              <a:gd name="connsiteY1" fmla="*/ 1325217 h 2915478"/>
              <a:gd name="connsiteX2" fmla="*/ 1505278 w 1506123"/>
              <a:gd name="connsiteY2" fmla="*/ 1152939 h 2915478"/>
              <a:gd name="connsiteX3" fmla="*/ 339087 w 1506123"/>
              <a:gd name="connsiteY3" fmla="*/ 503582 h 2915478"/>
              <a:gd name="connsiteX4" fmla="*/ 7783 w 1506123"/>
              <a:gd name="connsiteY4" fmla="*/ 0 h 2915478"/>
              <a:gd name="connsiteX0" fmla="*/ 111034 w 1450389"/>
              <a:gd name="connsiteY0" fmla="*/ 2915478 h 2915478"/>
              <a:gd name="connsiteX1" fmla="*/ 137538 w 1450389"/>
              <a:gd name="connsiteY1" fmla="*/ 1325217 h 2915478"/>
              <a:gd name="connsiteX2" fmla="*/ 1449503 w 1450389"/>
              <a:gd name="connsiteY2" fmla="*/ 1205947 h 2915478"/>
              <a:gd name="connsiteX3" fmla="*/ 336321 w 1450389"/>
              <a:gd name="connsiteY3" fmla="*/ 503582 h 2915478"/>
              <a:gd name="connsiteX4" fmla="*/ 5017 w 1450389"/>
              <a:gd name="connsiteY4" fmla="*/ 0 h 2915478"/>
              <a:gd name="connsiteX0" fmla="*/ 115616 w 1454971"/>
              <a:gd name="connsiteY0" fmla="*/ 2915478 h 2915478"/>
              <a:gd name="connsiteX1" fmla="*/ 142120 w 1454971"/>
              <a:gd name="connsiteY1" fmla="*/ 1325217 h 2915478"/>
              <a:gd name="connsiteX2" fmla="*/ 1454085 w 1454971"/>
              <a:gd name="connsiteY2" fmla="*/ 1205947 h 2915478"/>
              <a:gd name="connsiteX3" fmla="*/ 340903 w 1454971"/>
              <a:gd name="connsiteY3" fmla="*/ 503582 h 2915478"/>
              <a:gd name="connsiteX4" fmla="*/ 9599 w 1454971"/>
              <a:gd name="connsiteY4" fmla="*/ 0 h 2915478"/>
              <a:gd name="connsiteX0" fmla="*/ 111034 w 1450389"/>
              <a:gd name="connsiteY0" fmla="*/ 2915478 h 2915478"/>
              <a:gd name="connsiteX1" fmla="*/ 137538 w 1450389"/>
              <a:gd name="connsiteY1" fmla="*/ 1325217 h 2915478"/>
              <a:gd name="connsiteX2" fmla="*/ 1449503 w 1450389"/>
              <a:gd name="connsiteY2" fmla="*/ 1245703 h 2915478"/>
              <a:gd name="connsiteX3" fmla="*/ 336321 w 1450389"/>
              <a:gd name="connsiteY3" fmla="*/ 503582 h 2915478"/>
              <a:gd name="connsiteX4" fmla="*/ 5017 w 1450389"/>
              <a:gd name="connsiteY4" fmla="*/ 0 h 2915478"/>
              <a:gd name="connsiteX0" fmla="*/ 111034 w 1450389"/>
              <a:gd name="connsiteY0" fmla="*/ 2915478 h 2915478"/>
              <a:gd name="connsiteX1" fmla="*/ 137538 w 1450389"/>
              <a:gd name="connsiteY1" fmla="*/ 1325217 h 2915478"/>
              <a:gd name="connsiteX2" fmla="*/ 1449503 w 1450389"/>
              <a:gd name="connsiteY2" fmla="*/ 1245703 h 2915478"/>
              <a:gd name="connsiteX3" fmla="*/ 336321 w 1450389"/>
              <a:gd name="connsiteY3" fmla="*/ 503582 h 2915478"/>
              <a:gd name="connsiteX4" fmla="*/ 5017 w 1450389"/>
              <a:gd name="connsiteY4" fmla="*/ 0 h 2915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0389" h="2915478">
                <a:moveTo>
                  <a:pt x="111034" y="2915478"/>
                </a:moveTo>
                <a:cubicBezTo>
                  <a:pt x="8329" y="2267225"/>
                  <a:pt x="-45784" y="1457739"/>
                  <a:pt x="137538" y="1325217"/>
                </a:cubicBezTo>
                <a:cubicBezTo>
                  <a:pt x="320860" y="1192695"/>
                  <a:pt x="1416373" y="1382642"/>
                  <a:pt x="1449503" y="1245703"/>
                </a:cubicBezTo>
                <a:cubicBezTo>
                  <a:pt x="1482634" y="1108764"/>
                  <a:pt x="577069" y="711199"/>
                  <a:pt x="336321" y="503582"/>
                </a:cubicBezTo>
                <a:cubicBezTo>
                  <a:pt x="95573" y="295965"/>
                  <a:pt x="-27009" y="115956"/>
                  <a:pt x="5017" y="0"/>
                </a:cubicBezTo>
              </a:path>
            </a:pathLst>
          </a:custGeom>
          <a:noFill/>
          <a:ln w="38100">
            <a:solidFill>
              <a:srgbClr val="FFD17D"/>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75" name="文本框 74"/>
          <p:cNvSpPr txBox="1"/>
          <p:nvPr/>
        </p:nvSpPr>
        <p:spPr bwMode="gray">
          <a:xfrm>
            <a:off x="1484667" y="1552171"/>
            <a:ext cx="1485714" cy="315875"/>
          </a:xfrm>
          <a:prstGeom prst="rect">
            <a:avLst/>
          </a:prstGeom>
          <a:noFill/>
        </p:spPr>
        <p:txBody>
          <a:bodyPr wrap="square" rtlCol="0">
            <a:noAutofit/>
          </a:bodyPr>
          <a:lstStyle/>
          <a:p>
            <a:pPr algn="ctr" fontAlgn="ctr"/>
            <a:r>
              <a:rPr sz="1200" dirty="0">
                <a:latin typeface="Huawei Sans" panose="020C0503030203020204" pitchFamily="34" charset="0"/>
              </a:rPr>
              <a:t>Finance </a:t>
            </a:r>
            <a:r>
              <a:rPr sz="1200" dirty="0" smtClean="0">
                <a:latin typeface="Huawei Sans" panose="020C0503030203020204" pitchFamily="34" charset="0"/>
              </a:rPr>
              <a:t>server</a:t>
            </a:r>
            <a:endParaRPr lang="en-US" altLang="zh-CN" sz="1200" dirty="0" smtClean="0">
              <a:latin typeface="Huawei Sans" panose="020C0503030203020204" pitchFamily="34" charset="0"/>
            </a:endParaRPr>
          </a:p>
        </p:txBody>
      </p:sp>
      <p:sp>
        <p:nvSpPr>
          <p:cNvPr id="76" name="文本框 75"/>
          <p:cNvSpPr txBox="1"/>
          <p:nvPr/>
        </p:nvSpPr>
        <p:spPr bwMode="gray">
          <a:xfrm>
            <a:off x="3068464" y="1564508"/>
            <a:ext cx="1462773" cy="291201"/>
          </a:xfrm>
          <a:prstGeom prst="rect">
            <a:avLst/>
          </a:prstGeom>
          <a:noFill/>
        </p:spPr>
        <p:txBody>
          <a:bodyPr wrap="square" rtlCol="0">
            <a:noAutofit/>
          </a:bodyPr>
          <a:lstStyle/>
          <a:p>
            <a:pPr algn="ctr" fontAlgn="ctr"/>
            <a:r>
              <a:rPr sz="1200" dirty="0" smtClean="0">
                <a:latin typeface="Huawei Sans" panose="020C0503030203020204" pitchFamily="34" charset="0"/>
              </a:rPr>
              <a:t>Marketing</a:t>
            </a:r>
            <a:r>
              <a:rPr lang="en-US" sz="1200" dirty="0" smtClean="0">
                <a:latin typeface="Huawei Sans" panose="020C0503030203020204" pitchFamily="34" charset="0"/>
              </a:rPr>
              <a:t> </a:t>
            </a:r>
            <a:r>
              <a:rPr sz="1200" dirty="0" smtClean="0">
                <a:latin typeface="Huawei Sans" panose="020C0503030203020204" pitchFamily="34" charset="0"/>
              </a:rPr>
              <a:t>server</a:t>
            </a:r>
            <a:endParaRPr lang="en-US" altLang="zh-CN" sz="1200" dirty="0" smtClean="0">
              <a:latin typeface="Huawei Sans" panose="020C0503030203020204" pitchFamily="34" charset="0"/>
            </a:endParaRPr>
          </a:p>
        </p:txBody>
      </p:sp>
      <p:cxnSp>
        <p:nvCxnSpPr>
          <p:cNvPr id="77" name="直接箭头连接符 76"/>
          <p:cNvCxnSpPr/>
          <p:nvPr/>
        </p:nvCxnSpPr>
        <p:spPr bwMode="gray">
          <a:xfrm>
            <a:off x="4849644" y="5675170"/>
            <a:ext cx="1065955" cy="0"/>
          </a:xfrm>
          <a:prstGeom prst="straightConnector1">
            <a:avLst/>
          </a:prstGeom>
          <a:noFill/>
          <a:ln w="38100">
            <a:solidFill>
              <a:srgbClr val="FFD17D"/>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70" name="文本框 69"/>
          <p:cNvSpPr txBox="1"/>
          <p:nvPr/>
        </p:nvSpPr>
        <p:spPr bwMode="gray">
          <a:xfrm>
            <a:off x="1184902" y="4733421"/>
            <a:ext cx="729501" cy="427836"/>
          </a:xfrm>
          <a:prstGeom prst="rect">
            <a:avLst/>
          </a:prstGeom>
          <a:noFill/>
        </p:spPr>
        <p:txBody>
          <a:bodyPr wrap="square" rtlCol="0">
            <a:noAutofit/>
          </a:bodyPr>
          <a:lstStyle>
            <a:defPPr>
              <a:defRPr lang="en-US"/>
            </a:defPPr>
            <a:lvl1pPr algn="ctr" fontAlgn="ctr">
              <a:defRPr sz="1200" b="1">
                <a:solidFill>
                  <a:srgbClr val="C7000B"/>
                </a:solidFill>
                <a:latin typeface="Huawei Sans" panose="020C0503030203020204" pitchFamily="34" charset="0"/>
              </a:defRPr>
            </a:lvl1pPr>
          </a:lstStyle>
          <a:p>
            <a:r>
              <a:rPr dirty="0"/>
              <a:t>OSPF</a:t>
            </a:r>
          </a:p>
          <a:p>
            <a:r>
              <a:rPr dirty="0"/>
              <a:t>Area </a:t>
            </a:r>
            <a:r>
              <a:rPr lang="en-US" dirty="0"/>
              <a:t>1</a:t>
            </a:r>
            <a:endParaRPr dirty="0"/>
          </a:p>
        </p:txBody>
      </p:sp>
      <p:sp>
        <p:nvSpPr>
          <p:cNvPr id="165" name="文本框 164"/>
          <p:cNvSpPr txBox="1"/>
          <p:nvPr/>
        </p:nvSpPr>
        <p:spPr bwMode="gray">
          <a:xfrm>
            <a:off x="2581126" y="3102128"/>
            <a:ext cx="833517" cy="361774"/>
          </a:xfrm>
          <a:prstGeom prst="rect">
            <a:avLst/>
          </a:prstGeom>
          <a:noFill/>
        </p:spPr>
        <p:txBody>
          <a:bodyPr wrap="square" rtlCol="0">
            <a:noAutofit/>
          </a:bodyPr>
          <a:lstStyle/>
          <a:p>
            <a:pPr algn="ctr" fontAlgn="ctr"/>
            <a:r>
              <a:rPr sz="1200" b="1" dirty="0">
                <a:solidFill>
                  <a:srgbClr val="C7000B"/>
                </a:solidFill>
                <a:latin typeface="Huawei Sans" panose="020C0503030203020204" pitchFamily="34" charset="0"/>
              </a:rPr>
              <a:t>OSPF</a:t>
            </a:r>
          </a:p>
          <a:p>
            <a:pPr algn="ctr" fontAlgn="ctr"/>
            <a:r>
              <a:rPr sz="1200" b="1" dirty="0">
                <a:solidFill>
                  <a:srgbClr val="C7000B"/>
                </a:solidFill>
                <a:latin typeface="Huawei Sans" panose="020C0503030203020204" pitchFamily="34" charset="0"/>
              </a:rPr>
              <a:t>Area 0</a:t>
            </a:r>
          </a:p>
        </p:txBody>
      </p:sp>
      <p:sp>
        <p:nvSpPr>
          <p:cNvPr id="71" name="五边形 70"/>
          <p:cNvSpPr/>
          <p:nvPr/>
        </p:nvSpPr>
        <p:spPr bwMode="gray">
          <a:xfrm>
            <a:off x="7070178" y="70953"/>
            <a:ext cx="90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燕尾形 71"/>
          <p:cNvSpPr/>
          <p:nvPr/>
        </p:nvSpPr>
        <p:spPr bwMode="gray">
          <a:xfrm>
            <a:off x="7839121" y="70953"/>
            <a:ext cx="1135139"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Equal-Cost Route</a:t>
            </a:r>
          </a:p>
        </p:txBody>
      </p:sp>
      <p:sp>
        <p:nvSpPr>
          <p:cNvPr id="73" name="燕尾形 72"/>
          <p:cNvSpPr/>
          <p:nvPr/>
        </p:nvSpPr>
        <p:spPr bwMode="gray">
          <a:xfrm>
            <a:off x="8843203" y="70953"/>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Default Route</a:t>
            </a:r>
          </a:p>
        </p:txBody>
      </p:sp>
      <p:sp>
        <p:nvSpPr>
          <p:cNvPr id="74" name="燕尾形 73"/>
          <p:cNvSpPr/>
          <p:nvPr/>
        </p:nvSpPr>
        <p:spPr bwMode="gray">
          <a:xfrm>
            <a:off x="9612146" y="70953"/>
            <a:ext cx="936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7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LSA Filtering</a:t>
            </a:r>
          </a:p>
        </p:txBody>
      </p:sp>
      <p:sp>
        <p:nvSpPr>
          <p:cNvPr id="94" name="燕尾形 93"/>
          <p:cNvSpPr/>
          <p:nvPr/>
        </p:nvSpPr>
        <p:spPr bwMode="gray">
          <a:xfrm>
            <a:off x="10417088" y="70953"/>
            <a:ext cx="1332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Configuration Case</a:t>
            </a:r>
          </a:p>
        </p:txBody>
      </p:sp>
    </p:spTree>
    <p:extLst>
      <p:ext uri="{BB962C8B-B14F-4D97-AF65-F5344CB8AC3E}">
        <p14:creationId xmlns:p14="http://schemas.microsoft.com/office/powerpoint/2010/main" val="2071630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0">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0">
                                            <p:txEl>
                                              <p:pRg st="3" end="3"/>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0">
                                            <p:txEl>
                                              <p:pRg st="4" end="4"/>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0">
                                            <p:txEl>
                                              <p:pRg st="5" end="5"/>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0">
                                            <p:txEl>
                                              <p:pRg st="6" end="6"/>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0">
                                            <p:txEl>
                                              <p:pRg st="7" end="7"/>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8"/>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157" grpId="0" animBg="1"/>
      <p:bldP spid="158" grpId="0" animBg="1"/>
      <p:bldP spid="39" grpId="0" animBg="1"/>
      <p:bldP spid="169" grpId="0"/>
      <p:bldP spid="8" grpId="0" animBg="1"/>
      <p:bldP spid="10" grpId="0" animBg="1"/>
      <p:bldP spid="63" grpId="0"/>
      <p:bldP spid="66" grpId="0"/>
      <p:bldP spid="68" grpId="0" animBg="1"/>
      <p:bldP spid="70" grpId="0"/>
      <p:bldP spid="16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Requirement Analysis</a:t>
            </a:r>
            <a:endParaRPr lang="en-US" altLang="zh-CN" dirty="0"/>
          </a:p>
        </p:txBody>
      </p:sp>
      <p:sp>
        <p:nvSpPr>
          <p:cNvPr id="60" name="文本占位符 39"/>
          <p:cNvSpPr txBox="1">
            <a:spLocks/>
          </p:cNvSpPr>
          <p:nvPr/>
        </p:nvSpPr>
        <p:spPr bwMode="gray">
          <a:xfrm>
            <a:off x="6083766" y="4087171"/>
            <a:ext cx="5670913" cy="1050838"/>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fontAlgn="ctr">
              <a:lnSpc>
                <a:spcPct val="100000"/>
              </a:lnSpc>
              <a:buFont typeface="+mj-lt"/>
              <a:buAutoNum type="arabicPeriod" startAt="2"/>
            </a:pPr>
            <a:r>
              <a:rPr sz="1600" dirty="0">
                <a:latin typeface="Huawei Sans" panose="020C0503030203020204" pitchFamily="34" charset="0"/>
              </a:rPr>
              <a:t>Controlling the precise internal path of data flows:</a:t>
            </a:r>
            <a:endParaRPr lang="en-US" altLang="zh-CN" sz="1600" dirty="0" smtClean="0">
              <a:latin typeface="Huawei Sans" panose="020C0503030203020204" pitchFamily="34" charset="0"/>
            </a:endParaRPr>
          </a:p>
          <a:p>
            <a:pPr lvl="1" fontAlgn="ctr">
              <a:lnSpc>
                <a:spcPct val="100000"/>
              </a:lnSpc>
            </a:pPr>
            <a:r>
              <a:rPr lang="en-US" sz="1400" dirty="0">
                <a:latin typeface="Huawei Sans" panose="020C0503030203020204" pitchFamily="34" charset="0"/>
              </a:rPr>
              <a:t>L</a:t>
            </a:r>
            <a:r>
              <a:rPr sz="1400" dirty="0" smtClean="0">
                <a:latin typeface="Huawei Sans" panose="020C0503030203020204" pitchFamily="34" charset="0"/>
              </a:rPr>
              <a:t>oad-balancing </a:t>
            </a:r>
            <a:r>
              <a:rPr sz="1400" dirty="0">
                <a:latin typeface="Huawei Sans" panose="020C0503030203020204" pitchFamily="34" charset="0"/>
              </a:rPr>
              <a:t>path should not exist.</a:t>
            </a:r>
            <a:endParaRPr lang="en-US" altLang="zh-CN" sz="1400" dirty="0" smtClean="0">
              <a:latin typeface="Huawei Sans" panose="020C0503030203020204" pitchFamily="34" charset="0"/>
            </a:endParaRPr>
          </a:p>
        </p:txBody>
      </p:sp>
      <p:sp>
        <p:nvSpPr>
          <p:cNvPr id="61" name="矩形 60"/>
          <p:cNvSpPr/>
          <p:nvPr/>
        </p:nvSpPr>
        <p:spPr bwMode="gray">
          <a:xfrm>
            <a:off x="6219094" y="2637062"/>
            <a:ext cx="5421922" cy="1259449"/>
          </a:xfrm>
          <a:prstGeom prst="rect">
            <a:avLst/>
          </a:prstGeom>
          <a:solidFill>
            <a:srgbClr val="FFF8E5"/>
          </a:solidFill>
          <a:ln>
            <a:solidFill>
              <a:srgbClr val="FDD3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sz="1400" dirty="0">
                <a:solidFill>
                  <a:schemeClr val="tx1"/>
                </a:solidFill>
              </a:rPr>
              <a:t>To ensure that fixed ASBRs are used to forward data, the internal network changes must be ignored. That is, the internal route cost is not calculated.</a:t>
            </a:r>
            <a:endParaRPr lang="en-US" altLang="zh-CN" sz="1400" dirty="0">
              <a:solidFill>
                <a:schemeClr val="tx1"/>
              </a:solidFill>
            </a:endParaRPr>
          </a:p>
          <a:p>
            <a:pPr>
              <a:lnSpc>
                <a:spcPct val="150000"/>
              </a:lnSpc>
            </a:pPr>
            <a:r>
              <a:rPr sz="1400" dirty="0">
                <a:solidFill>
                  <a:schemeClr val="tx1"/>
                </a:solidFill>
              </a:rPr>
              <a:t>		</a:t>
            </a:r>
            <a:r>
              <a:rPr sz="1400" b="1" dirty="0">
                <a:solidFill>
                  <a:schemeClr val="tx1"/>
                </a:solidFill>
              </a:rPr>
              <a:t> —Use Type 2 external routes of OSPF.</a:t>
            </a:r>
            <a:endParaRPr lang="zh-CN" altLang="en-US" sz="1400" b="1" dirty="0">
              <a:solidFill>
                <a:schemeClr val="tx1"/>
              </a:solidFill>
            </a:endParaRPr>
          </a:p>
        </p:txBody>
      </p:sp>
      <p:sp>
        <p:nvSpPr>
          <p:cNvPr id="62" name="矩形 61"/>
          <p:cNvSpPr/>
          <p:nvPr/>
        </p:nvSpPr>
        <p:spPr bwMode="gray">
          <a:xfrm>
            <a:off x="6219094" y="4746171"/>
            <a:ext cx="5421922" cy="984758"/>
          </a:xfrm>
          <a:prstGeom prst="rect">
            <a:avLst/>
          </a:prstGeom>
          <a:solidFill>
            <a:srgbClr val="FFF8E5"/>
          </a:solidFill>
          <a:ln>
            <a:solidFill>
              <a:srgbClr val="FDD3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sz="1400" dirty="0">
                <a:solidFill>
                  <a:schemeClr val="tx1"/>
                </a:solidFill>
              </a:rPr>
              <a:t>Data needs to be sent to a specific ASBR along the planned path on the network.</a:t>
            </a:r>
            <a:endParaRPr lang="en-US" altLang="zh-CN" sz="1400" dirty="0">
              <a:solidFill>
                <a:schemeClr val="tx1"/>
              </a:solidFill>
            </a:endParaRPr>
          </a:p>
          <a:p>
            <a:pPr>
              <a:lnSpc>
                <a:spcPct val="150000"/>
              </a:lnSpc>
            </a:pPr>
            <a:r>
              <a:rPr sz="1400" dirty="0">
                <a:solidFill>
                  <a:schemeClr val="tx1"/>
                </a:solidFill>
              </a:rPr>
              <a:t>		</a:t>
            </a:r>
            <a:r>
              <a:rPr sz="1400" b="1" dirty="0">
                <a:solidFill>
                  <a:schemeClr val="tx1"/>
                </a:solidFill>
              </a:rPr>
              <a:t> —Adjust the internal path cost.</a:t>
            </a:r>
            <a:endParaRPr lang="en-US" altLang="zh-CN" sz="1400" b="1" dirty="0">
              <a:solidFill>
                <a:schemeClr val="tx1"/>
              </a:solidFill>
            </a:endParaRPr>
          </a:p>
        </p:txBody>
      </p:sp>
      <p:sp>
        <p:nvSpPr>
          <p:cNvPr id="65" name="文本占位符 39"/>
          <p:cNvSpPr txBox="1">
            <a:spLocks/>
          </p:cNvSpPr>
          <p:nvPr/>
        </p:nvSpPr>
        <p:spPr bwMode="gray">
          <a:xfrm>
            <a:off x="6083766" y="1215706"/>
            <a:ext cx="5670913" cy="1316503"/>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fontAlgn="ctr">
              <a:lnSpc>
                <a:spcPct val="100000"/>
              </a:lnSpc>
              <a:buFont typeface="+mj-lt"/>
              <a:buAutoNum type="arabicPeriod"/>
            </a:pPr>
            <a:r>
              <a:rPr lang="en-US" sz="1600" dirty="0">
                <a:latin typeface="Huawei Sans" panose="020C0503030203020204" pitchFamily="34" charset="0"/>
              </a:rPr>
              <a:t>Controlling the network egress for data forwarding</a:t>
            </a:r>
            <a:r>
              <a:rPr sz="1600" dirty="0" smtClean="0">
                <a:latin typeface="Huawei Sans" panose="020C0503030203020204" pitchFamily="34" charset="0"/>
              </a:rPr>
              <a:t>:</a:t>
            </a:r>
            <a:endParaRPr lang="en-US" altLang="zh-CN" sz="1600" dirty="0" smtClean="0">
              <a:latin typeface="Huawei Sans" panose="020C0503030203020204" pitchFamily="34" charset="0"/>
            </a:endParaRPr>
          </a:p>
          <a:p>
            <a:pPr lvl="1" fontAlgn="ctr">
              <a:lnSpc>
                <a:spcPct val="100000"/>
              </a:lnSpc>
            </a:pPr>
            <a:r>
              <a:rPr lang="en-US" sz="1400" dirty="0">
                <a:latin typeface="Huawei Sans" panose="020C0503030203020204" pitchFamily="34" charset="0"/>
              </a:rPr>
              <a:t>Data of the finance department is always forwarded through border-1.</a:t>
            </a:r>
          </a:p>
          <a:p>
            <a:pPr lvl="1" fontAlgn="ctr">
              <a:lnSpc>
                <a:spcPct val="100000"/>
              </a:lnSpc>
            </a:pPr>
            <a:r>
              <a:rPr lang="en-US" sz="1400" dirty="0">
                <a:latin typeface="Huawei Sans" panose="020C0503030203020204" pitchFamily="34" charset="0"/>
              </a:rPr>
              <a:t>Data of the marketing department is always forwarded through border-2.</a:t>
            </a:r>
          </a:p>
        </p:txBody>
      </p:sp>
      <p:cxnSp>
        <p:nvCxnSpPr>
          <p:cNvPr id="77" name="直接连接符 76"/>
          <p:cNvCxnSpPr>
            <a:endCxn id="114" idx="2"/>
          </p:cNvCxnSpPr>
          <p:nvPr/>
        </p:nvCxnSpPr>
        <p:spPr bwMode="gray">
          <a:xfrm flipV="1">
            <a:off x="2229439" y="4736820"/>
            <a:ext cx="0" cy="32481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a:stCxn id="114" idx="0"/>
            <a:endCxn id="112" idx="2"/>
          </p:cNvCxnSpPr>
          <p:nvPr/>
        </p:nvCxnSpPr>
        <p:spPr bwMode="gray">
          <a:xfrm flipV="1">
            <a:off x="2250027" y="3747808"/>
            <a:ext cx="0" cy="54621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112" idx="0"/>
            <a:endCxn id="127" idx="2"/>
          </p:cNvCxnSpPr>
          <p:nvPr/>
        </p:nvCxnSpPr>
        <p:spPr bwMode="gray">
          <a:xfrm flipV="1">
            <a:off x="2250027" y="2758796"/>
            <a:ext cx="0" cy="54621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a:endCxn id="116" idx="2"/>
          </p:cNvCxnSpPr>
          <p:nvPr/>
        </p:nvCxnSpPr>
        <p:spPr bwMode="gray">
          <a:xfrm flipV="1">
            <a:off x="3793460" y="4736820"/>
            <a:ext cx="0" cy="35302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116" idx="0"/>
            <a:endCxn id="115" idx="2"/>
          </p:cNvCxnSpPr>
          <p:nvPr/>
        </p:nvCxnSpPr>
        <p:spPr bwMode="gray">
          <a:xfrm flipV="1">
            <a:off x="3793460" y="3747808"/>
            <a:ext cx="0" cy="54621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a:stCxn id="115" idx="0"/>
            <a:endCxn id="128" idx="2"/>
          </p:cNvCxnSpPr>
          <p:nvPr/>
        </p:nvCxnSpPr>
        <p:spPr bwMode="gray">
          <a:xfrm flipV="1">
            <a:off x="3793460" y="2758796"/>
            <a:ext cx="0" cy="54621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a:stCxn id="115" idx="1"/>
            <a:endCxn id="112" idx="3"/>
          </p:cNvCxnSpPr>
          <p:nvPr/>
        </p:nvCxnSpPr>
        <p:spPr bwMode="gray">
          <a:xfrm flipH="1">
            <a:off x="2520027" y="3526408"/>
            <a:ext cx="1003433"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bwMode="gray">
          <a:xfrm flipH="1" flipV="1">
            <a:off x="2250027" y="2497630"/>
            <a:ext cx="1543435" cy="99877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bwMode="gray">
          <a:xfrm flipH="1" flipV="1">
            <a:off x="2250027" y="3534390"/>
            <a:ext cx="1543432" cy="98102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bwMode="gray">
          <a:xfrm flipH="1">
            <a:off x="2229440" y="2531122"/>
            <a:ext cx="1564021" cy="100326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bwMode="gray">
          <a:xfrm flipH="1">
            <a:off x="2229439" y="3531224"/>
            <a:ext cx="1564022" cy="95551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12" name="图片 11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80027" y="3305008"/>
            <a:ext cx="540000" cy="442800"/>
          </a:xfrm>
          <a:prstGeom prst="rect">
            <a:avLst/>
          </a:prstGeom>
        </p:spPr>
      </p:pic>
      <p:pic>
        <p:nvPicPr>
          <p:cNvPr id="114" name="图片 11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980027" y="4294020"/>
            <a:ext cx="540000" cy="442800"/>
          </a:xfrm>
          <a:prstGeom prst="rect">
            <a:avLst/>
          </a:prstGeom>
        </p:spPr>
      </p:pic>
      <p:pic>
        <p:nvPicPr>
          <p:cNvPr id="115" name="图片 11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523460" y="3305008"/>
            <a:ext cx="540000" cy="442800"/>
          </a:xfrm>
          <a:prstGeom prst="rect">
            <a:avLst/>
          </a:prstGeom>
        </p:spPr>
      </p:pic>
      <p:pic>
        <p:nvPicPr>
          <p:cNvPr id="116" name="图片 11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523460" y="4294020"/>
            <a:ext cx="540000" cy="442800"/>
          </a:xfrm>
          <a:prstGeom prst="rect">
            <a:avLst/>
          </a:prstGeom>
        </p:spPr>
      </p:pic>
      <p:cxnSp>
        <p:nvCxnSpPr>
          <p:cNvPr id="117" name="直接连接符 116"/>
          <p:cNvCxnSpPr>
            <a:stCxn id="116" idx="1"/>
            <a:endCxn id="114" idx="3"/>
          </p:cNvCxnSpPr>
          <p:nvPr/>
        </p:nvCxnSpPr>
        <p:spPr bwMode="gray">
          <a:xfrm flipH="1">
            <a:off x="2520027" y="4515420"/>
            <a:ext cx="1003433"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8" name="文本框 117"/>
          <p:cNvSpPr txBox="1"/>
          <p:nvPr/>
        </p:nvSpPr>
        <p:spPr bwMode="gray">
          <a:xfrm>
            <a:off x="1330635" y="4332853"/>
            <a:ext cx="715260" cy="307777"/>
          </a:xfrm>
          <a:prstGeom prst="rect">
            <a:avLst/>
          </a:prstGeom>
          <a:noFill/>
        </p:spPr>
        <p:txBody>
          <a:bodyPr wrap="square" rtlCol="0">
            <a:noAutofit/>
          </a:bodyPr>
          <a:lstStyle/>
          <a:p>
            <a:pPr algn="ctr" fontAlgn="ctr"/>
            <a:r>
              <a:rPr sz="1200">
                <a:latin typeface="Huawei Sans" panose="020C0503030203020204" pitchFamily="34" charset="0"/>
              </a:rPr>
              <a:t>AGG-1</a:t>
            </a:r>
            <a:endParaRPr lang="zh-CN" altLang="en-US" sz="1200" b="1" dirty="0">
              <a:latin typeface="Huawei Sans" panose="020C0503030203020204" pitchFamily="34" charset="0"/>
            </a:endParaRPr>
          </a:p>
        </p:txBody>
      </p:sp>
      <p:sp>
        <p:nvSpPr>
          <p:cNvPr id="119" name="Freeform 159"/>
          <p:cNvSpPr/>
          <p:nvPr/>
        </p:nvSpPr>
        <p:spPr bwMode="gray">
          <a:xfrm flipH="1">
            <a:off x="1646137" y="1228020"/>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Freeform 159"/>
          <p:cNvSpPr/>
          <p:nvPr/>
        </p:nvSpPr>
        <p:spPr bwMode="gray">
          <a:xfrm flipH="1">
            <a:off x="3210156" y="1228020"/>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3" name="直接连接符 122"/>
          <p:cNvCxnSpPr>
            <a:stCxn id="127" idx="0"/>
          </p:cNvCxnSpPr>
          <p:nvPr/>
        </p:nvCxnSpPr>
        <p:spPr bwMode="gray">
          <a:xfrm flipV="1">
            <a:off x="2250027" y="1900525"/>
            <a:ext cx="0" cy="41547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bwMode="gray">
          <a:xfrm flipV="1">
            <a:off x="3793459" y="1900525"/>
            <a:ext cx="0" cy="41547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a:endCxn id="119" idx="9"/>
          </p:cNvCxnSpPr>
          <p:nvPr/>
        </p:nvCxnSpPr>
        <p:spPr bwMode="gray">
          <a:xfrm flipH="1" flipV="1">
            <a:off x="2640661" y="1899424"/>
            <a:ext cx="1152801" cy="63169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a:stCxn id="121" idx="15"/>
          </p:cNvCxnSpPr>
          <p:nvPr/>
        </p:nvCxnSpPr>
        <p:spPr bwMode="gray">
          <a:xfrm flipH="1">
            <a:off x="2250028" y="1900525"/>
            <a:ext cx="1140811" cy="62046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27" name="图片 126"/>
          <p:cNvPicPr>
            <a:picLocks/>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980027" y="2315996"/>
            <a:ext cx="540000" cy="442800"/>
          </a:xfrm>
          <a:prstGeom prst="rect">
            <a:avLst/>
          </a:prstGeom>
        </p:spPr>
      </p:pic>
      <p:pic>
        <p:nvPicPr>
          <p:cNvPr id="128" name="图片 127"/>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523460" y="2315996"/>
            <a:ext cx="540000" cy="442800"/>
          </a:xfrm>
          <a:prstGeom prst="rect">
            <a:avLst/>
          </a:prstGeom>
        </p:spPr>
      </p:pic>
      <p:sp>
        <p:nvSpPr>
          <p:cNvPr id="131" name="Freeform 159"/>
          <p:cNvSpPr/>
          <p:nvPr/>
        </p:nvSpPr>
        <p:spPr bwMode="gray">
          <a:xfrm flipH="1">
            <a:off x="1646137" y="4946778"/>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Freeform 159"/>
          <p:cNvSpPr/>
          <p:nvPr/>
        </p:nvSpPr>
        <p:spPr bwMode="gray">
          <a:xfrm flipH="1">
            <a:off x="3210156" y="4946778"/>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3" name="图片 132"/>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1978146" y="1125538"/>
            <a:ext cx="476396" cy="390645"/>
          </a:xfrm>
          <a:prstGeom prst="rect">
            <a:avLst/>
          </a:prstGeom>
        </p:spPr>
      </p:pic>
      <p:pic>
        <p:nvPicPr>
          <p:cNvPr id="135" name="图片 134" descr="PC.png"/>
          <p:cNvPicPr>
            <a:picLocks noChangeAspect="1"/>
          </p:cNvPicPr>
          <p:nvPr/>
        </p:nvPicPr>
        <p:blipFill>
          <a:blip r:embed="rId7" cstate="print"/>
          <a:stretch>
            <a:fillRect/>
          </a:stretch>
        </p:blipFill>
        <p:spPr bwMode="gray">
          <a:xfrm>
            <a:off x="1559771" y="5317638"/>
            <a:ext cx="539063" cy="414000"/>
          </a:xfrm>
          <a:prstGeom prst="rect">
            <a:avLst/>
          </a:prstGeom>
        </p:spPr>
      </p:pic>
      <p:pic>
        <p:nvPicPr>
          <p:cNvPr id="137" name="图片 136" descr="PC.png"/>
          <p:cNvPicPr>
            <a:picLocks noChangeAspect="1"/>
          </p:cNvPicPr>
          <p:nvPr/>
        </p:nvPicPr>
        <p:blipFill>
          <a:blip r:embed="rId7" cstate="print"/>
          <a:stretch>
            <a:fillRect/>
          </a:stretch>
        </p:blipFill>
        <p:spPr bwMode="gray">
          <a:xfrm>
            <a:off x="2308590" y="5061631"/>
            <a:ext cx="539063" cy="414000"/>
          </a:xfrm>
          <a:prstGeom prst="rect">
            <a:avLst/>
          </a:prstGeom>
        </p:spPr>
      </p:pic>
      <p:pic>
        <p:nvPicPr>
          <p:cNvPr id="138" name="图片 137" descr="PC.png"/>
          <p:cNvPicPr>
            <a:picLocks noChangeAspect="1"/>
          </p:cNvPicPr>
          <p:nvPr/>
        </p:nvPicPr>
        <p:blipFill>
          <a:blip r:embed="rId7" cstate="print"/>
          <a:stretch>
            <a:fillRect/>
          </a:stretch>
        </p:blipFill>
        <p:spPr bwMode="gray">
          <a:xfrm>
            <a:off x="3121307" y="5317638"/>
            <a:ext cx="539063" cy="414000"/>
          </a:xfrm>
          <a:prstGeom prst="rect">
            <a:avLst/>
          </a:prstGeom>
        </p:spPr>
      </p:pic>
      <p:pic>
        <p:nvPicPr>
          <p:cNvPr id="139" name="图片 138" descr="PC.png"/>
          <p:cNvPicPr>
            <a:picLocks noChangeAspect="1"/>
          </p:cNvPicPr>
          <p:nvPr/>
        </p:nvPicPr>
        <p:blipFill>
          <a:blip r:embed="rId7" cstate="print"/>
          <a:stretch>
            <a:fillRect/>
          </a:stretch>
        </p:blipFill>
        <p:spPr bwMode="gray">
          <a:xfrm>
            <a:off x="3870126" y="5061631"/>
            <a:ext cx="539063" cy="414000"/>
          </a:xfrm>
          <a:prstGeom prst="rect">
            <a:avLst/>
          </a:prstGeom>
        </p:spPr>
      </p:pic>
      <p:sp>
        <p:nvSpPr>
          <p:cNvPr id="141" name="文本框 140"/>
          <p:cNvSpPr txBox="1"/>
          <p:nvPr/>
        </p:nvSpPr>
        <p:spPr bwMode="gray">
          <a:xfrm>
            <a:off x="1356937" y="5706353"/>
            <a:ext cx="1510264" cy="449788"/>
          </a:xfrm>
          <a:prstGeom prst="rect">
            <a:avLst/>
          </a:prstGeom>
          <a:noFill/>
        </p:spPr>
        <p:txBody>
          <a:bodyPr wrap="square" rtlCol="0">
            <a:noAutofit/>
          </a:bodyPr>
          <a:lstStyle/>
          <a:p>
            <a:pPr algn="ctr" fontAlgn="ctr"/>
            <a:r>
              <a:rPr sz="1200" dirty="0">
                <a:latin typeface="Huawei Sans" panose="020C0503030203020204" pitchFamily="34" charset="0"/>
              </a:rPr>
              <a:t>Finance department client</a:t>
            </a:r>
            <a:endParaRPr lang="en-US" altLang="zh-CN" sz="1200" dirty="0" smtClean="0">
              <a:latin typeface="Huawei Sans" panose="020C0503030203020204" pitchFamily="34" charset="0"/>
            </a:endParaRPr>
          </a:p>
          <a:p>
            <a:pPr algn="ctr" fontAlgn="ctr"/>
            <a:r>
              <a:rPr sz="1200" dirty="0">
                <a:latin typeface="Huawei Sans" panose="020C0503030203020204" pitchFamily="34" charset="0"/>
              </a:rPr>
              <a:t> </a:t>
            </a:r>
            <a:endParaRPr lang="zh-CN" altLang="en-US" sz="1200" dirty="0">
              <a:latin typeface="Huawei Sans" panose="020C0503030203020204" pitchFamily="34" charset="0"/>
            </a:endParaRPr>
          </a:p>
        </p:txBody>
      </p:sp>
      <p:sp>
        <p:nvSpPr>
          <p:cNvPr id="143" name="文本框 142"/>
          <p:cNvSpPr txBox="1"/>
          <p:nvPr/>
        </p:nvSpPr>
        <p:spPr bwMode="gray">
          <a:xfrm>
            <a:off x="3102925" y="5725492"/>
            <a:ext cx="1592729" cy="430649"/>
          </a:xfrm>
          <a:prstGeom prst="rect">
            <a:avLst/>
          </a:prstGeom>
          <a:noFill/>
        </p:spPr>
        <p:txBody>
          <a:bodyPr wrap="square" rtlCol="0">
            <a:noAutofit/>
          </a:bodyPr>
          <a:lstStyle/>
          <a:p>
            <a:pPr algn="ctr" fontAlgn="ctr"/>
            <a:r>
              <a:rPr sz="1200" dirty="0">
                <a:latin typeface="Huawei Sans" panose="020C0503030203020204" pitchFamily="34" charset="0"/>
              </a:rPr>
              <a:t>Marketing department </a:t>
            </a:r>
            <a:r>
              <a:rPr sz="1200" dirty="0" smtClean="0">
                <a:latin typeface="Huawei Sans" panose="020C0503030203020204" pitchFamily="34" charset="0"/>
              </a:rPr>
              <a:t>client</a:t>
            </a:r>
            <a:endParaRPr lang="en-US" altLang="zh-CN" sz="1200" dirty="0" smtClean="0">
              <a:latin typeface="Huawei Sans" panose="020C0503030203020204" pitchFamily="34" charset="0"/>
            </a:endParaRPr>
          </a:p>
        </p:txBody>
      </p:sp>
      <p:pic>
        <p:nvPicPr>
          <p:cNvPr id="144" name="图片 143"/>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3526953" y="1125538"/>
            <a:ext cx="476396" cy="390645"/>
          </a:xfrm>
          <a:prstGeom prst="rect">
            <a:avLst/>
          </a:prstGeom>
        </p:spPr>
      </p:pic>
      <p:sp>
        <p:nvSpPr>
          <p:cNvPr id="145" name="文本框 144"/>
          <p:cNvSpPr txBox="1"/>
          <p:nvPr/>
        </p:nvSpPr>
        <p:spPr bwMode="gray">
          <a:xfrm>
            <a:off x="1330636" y="3372519"/>
            <a:ext cx="715260" cy="307777"/>
          </a:xfrm>
          <a:prstGeom prst="rect">
            <a:avLst/>
          </a:prstGeom>
          <a:noFill/>
        </p:spPr>
        <p:txBody>
          <a:bodyPr wrap="square" rtlCol="0">
            <a:noAutofit/>
          </a:bodyPr>
          <a:lstStyle/>
          <a:p>
            <a:pPr algn="ctr" fontAlgn="ctr"/>
            <a:r>
              <a:rPr sz="1200" dirty="0">
                <a:latin typeface="Huawei Sans" panose="020C0503030203020204" pitchFamily="34" charset="0"/>
              </a:rPr>
              <a:t>Core-1</a:t>
            </a:r>
            <a:endParaRPr lang="zh-CN" altLang="en-US" sz="1200" b="1" dirty="0">
              <a:latin typeface="Huawei Sans" panose="020C0503030203020204" pitchFamily="34" charset="0"/>
            </a:endParaRPr>
          </a:p>
        </p:txBody>
      </p:sp>
      <p:sp>
        <p:nvSpPr>
          <p:cNvPr id="147" name="文本框 146"/>
          <p:cNvSpPr txBox="1"/>
          <p:nvPr/>
        </p:nvSpPr>
        <p:spPr bwMode="gray">
          <a:xfrm>
            <a:off x="1213637" y="2383507"/>
            <a:ext cx="826155" cy="307777"/>
          </a:xfrm>
          <a:prstGeom prst="rect">
            <a:avLst/>
          </a:prstGeom>
          <a:noFill/>
        </p:spPr>
        <p:txBody>
          <a:bodyPr wrap="square" rtlCol="0">
            <a:noAutofit/>
          </a:bodyPr>
          <a:lstStyle/>
          <a:p>
            <a:pPr algn="ctr" fontAlgn="ctr"/>
            <a:r>
              <a:rPr sz="1200" dirty="0">
                <a:latin typeface="Huawei Sans" panose="020C0503030203020204" pitchFamily="34" charset="0"/>
              </a:rPr>
              <a:t>Border-1</a:t>
            </a:r>
            <a:endParaRPr lang="zh-CN" altLang="en-US" sz="1200" dirty="0">
              <a:latin typeface="Huawei Sans" panose="020C0503030203020204" pitchFamily="34" charset="0"/>
            </a:endParaRPr>
          </a:p>
        </p:txBody>
      </p:sp>
      <p:sp>
        <p:nvSpPr>
          <p:cNvPr id="148" name="文本框 147"/>
          <p:cNvSpPr txBox="1"/>
          <p:nvPr/>
        </p:nvSpPr>
        <p:spPr bwMode="gray">
          <a:xfrm>
            <a:off x="3993995" y="4332853"/>
            <a:ext cx="715260" cy="307777"/>
          </a:xfrm>
          <a:prstGeom prst="rect">
            <a:avLst/>
          </a:prstGeom>
          <a:noFill/>
        </p:spPr>
        <p:txBody>
          <a:bodyPr wrap="square" rtlCol="0">
            <a:noAutofit/>
          </a:bodyPr>
          <a:lstStyle/>
          <a:p>
            <a:pPr algn="ctr" fontAlgn="ctr"/>
            <a:r>
              <a:rPr sz="1200">
                <a:latin typeface="Huawei Sans" panose="020C0503030203020204" pitchFamily="34" charset="0"/>
              </a:rPr>
              <a:t>AGG-2</a:t>
            </a:r>
            <a:endParaRPr lang="zh-CN" altLang="en-US" sz="1200" b="1" dirty="0">
              <a:latin typeface="Huawei Sans" panose="020C0503030203020204" pitchFamily="34" charset="0"/>
            </a:endParaRPr>
          </a:p>
        </p:txBody>
      </p:sp>
      <p:sp>
        <p:nvSpPr>
          <p:cNvPr id="149" name="文本框 148"/>
          <p:cNvSpPr txBox="1"/>
          <p:nvPr/>
        </p:nvSpPr>
        <p:spPr bwMode="gray">
          <a:xfrm>
            <a:off x="3993995" y="3372519"/>
            <a:ext cx="715260" cy="307777"/>
          </a:xfrm>
          <a:prstGeom prst="rect">
            <a:avLst/>
          </a:prstGeom>
          <a:noFill/>
        </p:spPr>
        <p:txBody>
          <a:bodyPr wrap="square" rtlCol="0">
            <a:noAutofit/>
          </a:bodyPr>
          <a:lstStyle/>
          <a:p>
            <a:pPr algn="ctr" fontAlgn="ctr"/>
            <a:r>
              <a:rPr sz="1200">
                <a:latin typeface="Huawei Sans" panose="020C0503030203020204" pitchFamily="34" charset="0"/>
              </a:rPr>
              <a:t>Core-2</a:t>
            </a:r>
            <a:endParaRPr lang="zh-CN" altLang="en-US" sz="1200" b="1" dirty="0">
              <a:latin typeface="Huawei Sans" panose="020C0503030203020204" pitchFamily="34" charset="0"/>
            </a:endParaRPr>
          </a:p>
        </p:txBody>
      </p:sp>
      <p:sp>
        <p:nvSpPr>
          <p:cNvPr id="150" name="文本框 149"/>
          <p:cNvSpPr txBox="1"/>
          <p:nvPr/>
        </p:nvSpPr>
        <p:spPr bwMode="gray">
          <a:xfrm>
            <a:off x="3975815" y="2383507"/>
            <a:ext cx="834703" cy="307777"/>
          </a:xfrm>
          <a:prstGeom prst="rect">
            <a:avLst/>
          </a:prstGeom>
          <a:noFill/>
        </p:spPr>
        <p:txBody>
          <a:bodyPr wrap="square" rtlCol="0">
            <a:noAutofit/>
          </a:bodyPr>
          <a:lstStyle/>
          <a:p>
            <a:pPr algn="ctr" fontAlgn="ctr"/>
            <a:r>
              <a:rPr sz="1200" dirty="0">
                <a:latin typeface="Huawei Sans" panose="020C0503030203020204" pitchFamily="34" charset="0"/>
              </a:rPr>
              <a:t>Border-2</a:t>
            </a:r>
            <a:endParaRPr lang="zh-CN" altLang="en-US" sz="1200" b="1" dirty="0">
              <a:latin typeface="Huawei Sans" panose="020C0503030203020204" pitchFamily="34" charset="0"/>
            </a:endParaRPr>
          </a:p>
        </p:txBody>
      </p:sp>
      <p:sp>
        <p:nvSpPr>
          <p:cNvPr id="156" name="任意多边形 155"/>
          <p:cNvSpPr/>
          <p:nvPr/>
        </p:nvSpPr>
        <p:spPr bwMode="gray">
          <a:xfrm>
            <a:off x="1840428" y="2070579"/>
            <a:ext cx="237584" cy="2851654"/>
          </a:xfrm>
          <a:custGeom>
            <a:avLst/>
            <a:gdLst>
              <a:gd name="connsiteX0" fmla="*/ 0 w 315472"/>
              <a:gd name="connsiteY0" fmla="*/ 3021495 h 3021495"/>
              <a:gd name="connsiteX1" fmla="*/ 278295 w 315472"/>
              <a:gd name="connsiteY1" fmla="*/ 2464904 h 3021495"/>
              <a:gd name="connsiteX2" fmla="*/ 304800 w 315472"/>
              <a:gd name="connsiteY2" fmla="*/ 0 h 3021495"/>
            </a:gdLst>
            <a:ahLst/>
            <a:cxnLst>
              <a:cxn ang="0">
                <a:pos x="connsiteX0" y="connsiteY0"/>
              </a:cxn>
              <a:cxn ang="0">
                <a:pos x="connsiteX1" y="connsiteY1"/>
              </a:cxn>
              <a:cxn ang="0">
                <a:pos x="connsiteX2" y="connsiteY2"/>
              </a:cxn>
            </a:cxnLst>
            <a:rect l="l" t="t" r="r" b="b"/>
            <a:pathLst>
              <a:path w="315472" h="3021495">
                <a:moveTo>
                  <a:pt x="0" y="3021495"/>
                </a:moveTo>
                <a:cubicBezTo>
                  <a:pt x="113747" y="2994990"/>
                  <a:pt x="227495" y="2968486"/>
                  <a:pt x="278295" y="2464904"/>
                </a:cubicBezTo>
                <a:cubicBezTo>
                  <a:pt x="329095" y="1961321"/>
                  <a:pt x="316947" y="980660"/>
                  <a:pt x="304800" y="0"/>
                </a:cubicBezTo>
              </a:path>
            </a:pathLst>
          </a:custGeom>
          <a:noFill/>
          <a:ln w="38100">
            <a:solidFill>
              <a:srgbClr val="FFD17D"/>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157" name="任意多边形 156"/>
          <p:cNvSpPr/>
          <p:nvPr/>
        </p:nvSpPr>
        <p:spPr bwMode="gray">
          <a:xfrm>
            <a:off x="2304682" y="2108864"/>
            <a:ext cx="1541140" cy="2850687"/>
          </a:xfrm>
          <a:custGeom>
            <a:avLst/>
            <a:gdLst>
              <a:gd name="connsiteX0" fmla="*/ 360417 w 1858053"/>
              <a:gd name="connsiteY0" fmla="*/ 3379304 h 3379304"/>
              <a:gd name="connsiteX1" fmla="*/ 360417 w 1858053"/>
              <a:gd name="connsiteY1" fmla="*/ 2743200 h 3379304"/>
              <a:gd name="connsiteX2" fmla="*/ 1857913 w 1858053"/>
              <a:gd name="connsiteY2" fmla="*/ 1616765 h 3379304"/>
              <a:gd name="connsiteX3" fmla="*/ 267652 w 1858053"/>
              <a:gd name="connsiteY3" fmla="*/ 702365 h 3379304"/>
              <a:gd name="connsiteX4" fmla="*/ 15861 w 1858053"/>
              <a:gd name="connsiteY4" fmla="*/ 0 h 3379304"/>
              <a:gd name="connsiteX0" fmla="*/ 347673 w 1845324"/>
              <a:gd name="connsiteY0" fmla="*/ 3379304 h 3379304"/>
              <a:gd name="connsiteX1" fmla="*/ 347673 w 1845324"/>
              <a:gd name="connsiteY1" fmla="*/ 2743200 h 3379304"/>
              <a:gd name="connsiteX2" fmla="*/ 1845169 w 1845324"/>
              <a:gd name="connsiteY2" fmla="*/ 1616765 h 3379304"/>
              <a:gd name="connsiteX3" fmla="*/ 439174 w 1845324"/>
              <a:gd name="connsiteY3" fmla="*/ 593911 h 3379304"/>
              <a:gd name="connsiteX4" fmla="*/ 3117 w 1845324"/>
              <a:gd name="connsiteY4" fmla="*/ 0 h 3379304"/>
              <a:gd name="connsiteX0" fmla="*/ 359313 w 1856997"/>
              <a:gd name="connsiteY0" fmla="*/ 3379304 h 3379304"/>
              <a:gd name="connsiteX1" fmla="*/ 359313 w 1856997"/>
              <a:gd name="connsiteY1" fmla="*/ 2743200 h 3379304"/>
              <a:gd name="connsiteX2" fmla="*/ 1856809 w 1856997"/>
              <a:gd name="connsiteY2" fmla="*/ 1616765 h 3379304"/>
              <a:gd name="connsiteX3" fmla="*/ 450814 w 1856997"/>
              <a:gd name="connsiteY3" fmla="*/ 593911 h 3379304"/>
              <a:gd name="connsiteX4" fmla="*/ 14757 w 1856997"/>
              <a:gd name="connsiteY4" fmla="*/ 0 h 3379304"/>
              <a:gd name="connsiteX0" fmla="*/ 347520 w 1783757"/>
              <a:gd name="connsiteY0" fmla="*/ 3379304 h 3379304"/>
              <a:gd name="connsiteX1" fmla="*/ 347520 w 1783757"/>
              <a:gd name="connsiteY1" fmla="*/ 2743200 h 3379304"/>
              <a:gd name="connsiteX2" fmla="*/ 1783595 w 1783757"/>
              <a:gd name="connsiteY2" fmla="*/ 1415350 h 3379304"/>
              <a:gd name="connsiteX3" fmla="*/ 439021 w 1783757"/>
              <a:gd name="connsiteY3" fmla="*/ 593911 h 3379304"/>
              <a:gd name="connsiteX4" fmla="*/ 2964 w 1783757"/>
              <a:gd name="connsiteY4" fmla="*/ 0 h 3379304"/>
              <a:gd name="connsiteX0" fmla="*/ 346580 w 1783351"/>
              <a:gd name="connsiteY0" fmla="*/ 3379304 h 3379304"/>
              <a:gd name="connsiteX1" fmla="*/ 346580 w 1783351"/>
              <a:gd name="connsiteY1" fmla="*/ 2743200 h 3379304"/>
              <a:gd name="connsiteX2" fmla="*/ 1782655 w 1783351"/>
              <a:gd name="connsiteY2" fmla="*/ 1415350 h 3379304"/>
              <a:gd name="connsiteX3" fmla="*/ 530215 w 1783351"/>
              <a:gd name="connsiteY3" fmla="*/ 578417 h 3379304"/>
              <a:gd name="connsiteX4" fmla="*/ 2024 w 1783351"/>
              <a:gd name="connsiteY4" fmla="*/ 0 h 3379304"/>
              <a:gd name="connsiteX0" fmla="*/ 346580 w 1785312"/>
              <a:gd name="connsiteY0" fmla="*/ 3379304 h 3379304"/>
              <a:gd name="connsiteX1" fmla="*/ 162313 w 1785312"/>
              <a:gd name="connsiteY1" fmla="*/ 2572771 h 3379304"/>
              <a:gd name="connsiteX2" fmla="*/ 1782655 w 1785312"/>
              <a:gd name="connsiteY2" fmla="*/ 1415350 h 3379304"/>
              <a:gd name="connsiteX3" fmla="*/ 530215 w 1785312"/>
              <a:gd name="connsiteY3" fmla="*/ 578417 h 3379304"/>
              <a:gd name="connsiteX4" fmla="*/ 2024 w 1785312"/>
              <a:gd name="connsiteY4" fmla="*/ 0 h 3379304"/>
              <a:gd name="connsiteX0" fmla="*/ 346580 w 1785749"/>
              <a:gd name="connsiteY0" fmla="*/ 3379304 h 3379304"/>
              <a:gd name="connsiteX1" fmla="*/ 131602 w 1785749"/>
              <a:gd name="connsiteY1" fmla="*/ 2510797 h 3379304"/>
              <a:gd name="connsiteX2" fmla="*/ 1782655 w 1785749"/>
              <a:gd name="connsiteY2" fmla="*/ 1415350 h 3379304"/>
              <a:gd name="connsiteX3" fmla="*/ 530215 w 1785749"/>
              <a:gd name="connsiteY3" fmla="*/ 578417 h 3379304"/>
              <a:gd name="connsiteX4" fmla="*/ 2024 w 1785749"/>
              <a:gd name="connsiteY4" fmla="*/ 0 h 3379304"/>
              <a:gd name="connsiteX0" fmla="*/ 163660 w 1802451"/>
              <a:gd name="connsiteY0" fmla="*/ 3332824 h 3332824"/>
              <a:gd name="connsiteX1" fmla="*/ 148304 w 1802451"/>
              <a:gd name="connsiteY1" fmla="*/ 2510797 h 3332824"/>
              <a:gd name="connsiteX2" fmla="*/ 1799357 w 1802451"/>
              <a:gd name="connsiteY2" fmla="*/ 1415350 h 3332824"/>
              <a:gd name="connsiteX3" fmla="*/ 546917 w 1802451"/>
              <a:gd name="connsiteY3" fmla="*/ 578417 h 3332824"/>
              <a:gd name="connsiteX4" fmla="*/ 18726 w 1802451"/>
              <a:gd name="connsiteY4" fmla="*/ 0 h 3332824"/>
              <a:gd name="connsiteX0" fmla="*/ 146958 w 1785749"/>
              <a:gd name="connsiteY0" fmla="*/ 3332824 h 3332824"/>
              <a:gd name="connsiteX1" fmla="*/ 131602 w 1785749"/>
              <a:gd name="connsiteY1" fmla="*/ 2510797 h 3332824"/>
              <a:gd name="connsiteX2" fmla="*/ 1782655 w 1785749"/>
              <a:gd name="connsiteY2" fmla="*/ 1415350 h 3332824"/>
              <a:gd name="connsiteX3" fmla="*/ 530215 w 1785749"/>
              <a:gd name="connsiteY3" fmla="*/ 578417 h 3332824"/>
              <a:gd name="connsiteX4" fmla="*/ 2024 w 1785749"/>
              <a:gd name="connsiteY4" fmla="*/ 0 h 3332824"/>
              <a:gd name="connsiteX0" fmla="*/ 146958 w 1785749"/>
              <a:gd name="connsiteY0" fmla="*/ 3332824 h 3332824"/>
              <a:gd name="connsiteX1" fmla="*/ 131602 w 1785749"/>
              <a:gd name="connsiteY1" fmla="*/ 2510797 h 3332824"/>
              <a:gd name="connsiteX2" fmla="*/ 1782655 w 1785749"/>
              <a:gd name="connsiteY2" fmla="*/ 1415350 h 3332824"/>
              <a:gd name="connsiteX3" fmla="*/ 530215 w 1785749"/>
              <a:gd name="connsiteY3" fmla="*/ 578417 h 3332824"/>
              <a:gd name="connsiteX4" fmla="*/ 2024 w 1785749"/>
              <a:gd name="connsiteY4" fmla="*/ 0 h 3332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5749" h="3332824">
                <a:moveTo>
                  <a:pt x="146958" y="3332824"/>
                </a:moveTo>
                <a:cubicBezTo>
                  <a:pt x="191077" y="3130663"/>
                  <a:pt x="-33525" y="2861363"/>
                  <a:pt x="131602" y="2510797"/>
                </a:cubicBezTo>
                <a:cubicBezTo>
                  <a:pt x="296729" y="2160231"/>
                  <a:pt x="1716220" y="1737413"/>
                  <a:pt x="1782655" y="1415350"/>
                </a:cubicBezTo>
                <a:cubicBezTo>
                  <a:pt x="1849090" y="1093287"/>
                  <a:pt x="826987" y="814309"/>
                  <a:pt x="530215" y="578417"/>
                </a:cubicBezTo>
                <a:cubicBezTo>
                  <a:pt x="233443" y="342525"/>
                  <a:pt x="-25585" y="216452"/>
                  <a:pt x="2024" y="0"/>
                </a:cubicBezTo>
              </a:path>
            </a:pathLst>
          </a:custGeom>
          <a:noFill/>
          <a:ln w="38100">
            <a:solidFill>
              <a:srgbClr val="FFD17D"/>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158" name="文本框 157"/>
          <p:cNvSpPr txBox="1"/>
          <p:nvPr/>
        </p:nvSpPr>
        <p:spPr bwMode="gray">
          <a:xfrm>
            <a:off x="4592154" y="5692472"/>
            <a:ext cx="1736887" cy="420823"/>
          </a:xfrm>
          <a:prstGeom prst="rect">
            <a:avLst/>
          </a:prstGeom>
          <a:noFill/>
        </p:spPr>
        <p:txBody>
          <a:bodyPr wrap="square" rtlCol="0">
            <a:noAutofit/>
          </a:bodyPr>
          <a:lstStyle/>
          <a:p>
            <a:pPr algn="ctr" fontAlgn="ctr"/>
            <a:r>
              <a:rPr sz="1200" dirty="0">
                <a:latin typeface="Huawei Sans" panose="020C0503030203020204" pitchFamily="34" charset="0"/>
              </a:rPr>
              <a:t>Data flow of the finance department</a:t>
            </a:r>
            <a:endParaRPr lang="zh-CN" altLang="en-US" sz="1200" dirty="0">
              <a:latin typeface="Huawei Sans" panose="020C0503030203020204" pitchFamily="34" charset="0"/>
            </a:endParaRPr>
          </a:p>
        </p:txBody>
      </p:sp>
      <p:sp>
        <p:nvSpPr>
          <p:cNvPr id="160" name="任意多边形 159"/>
          <p:cNvSpPr/>
          <p:nvPr/>
        </p:nvSpPr>
        <p:spPr bwMode="gray">
          <a:xfrm>
            <a:off x="2168341" y="2083830"/>
            <a:ext cx="1450389" cy="2915478"/>
          </a:xfrm>
          <a:custGeom>
            <a:avLst/>
            <a:gdLst>
              <a:gd name="connsiteX0" fmla="*/ 127617 w 1519149"/>
              <a:gd name="connsiteY0" fmla="*/ 2915478 h 2915478"/>
              <a:gd name="connsiteX1" fmla="*/ 154121 w 1519149"/>
              <a:gd name="connsiteY1" fmla="*/ 1325217 h 2915478"/>
              <a:gd name="connsiteX2" fmla="*/ 1519095 w 1519149"/>
              <a:gd name="connsiteY2" fmla="*/ 1152939 h 2915478"/>
              <a:gd name="connsiteX3" fmla="*/ 207130 w 1519149"/>
              <a:gd name="connsiteY3" fmla="*/ 424069 h 2915478"/>
              <a:gd name="connsiteX4" fmla="*/ 21600 w 1519149"/>
              <a:gd name="connsiteY4" fmla="*/ 0 h 2915478"/>
              <a:gd name="connsiteX0" fmla="*/ 113800 w 1506123"/>
              <a:gd name="connsiteY0" fmla="*/ 2915478 h 2915478"/>
              <a:gd name="connsiteX1" fmla="*/ 140304 w 1506123"/>
              <a:gd name="connsiteY1" fmla="*/ 1325217 h 2915478"/>
              <a:gd name="connsiteX2" fmla="*/ 1505278 w 1506123"/>
              <a:gd name="connsiteY2" fmla="*/ 1152939 h 2915478"/>
              <a:gd name="connsiteX3" fmla="*/ 339087 w 1506123"/>
              <a:gd name="connsiteY3" fmla="*/ 503582 h 2915478"/>
              <a:gd name="connsiteX4" fmla="*/ 7783 w 1506123"/>
              <a:gd name="connsiteY4" fmla="*/ 0 h 2915478"/>
              <a:gd name="connsiteX0" fmla="*/ 111034 w 1450389"/>
              <a:gd name="connsiteY0" fmla="*/ 2915478 h 2915478"/>
              <a:gd name="connsiteX1" fmla="*/ 137538 w 1450389"/>
              <a:gd name="connsiteY1" fmla="*/ 1325217 h 2915478"/>
              <a:gd name="connsiteX2" fmla="*/ 1449503 w 1450389"/>
              <a:gd name="connsiteY2" fmla="*/ 1205947 h 2915478"/>
              <a:gd name="connsiteX3" fmla="*/ 336321 w 1450389"/>
              <a:gd name="connsiteY3" fmla="*/ 503582 h 2915478"/>
              <a:gd name="connsiteX4" fmla="*/ 5017 w 1450389"/>
              <a:gd name="connsiteY4" fmla="*/ 0 h 2915478"/>
              <a:gd name="connsiteX0" fmla="*/ 115616 w 1454971"/>
              <a:gd name="connsiteY0" fmla="*/ 2915478 h 2915478"/>
              <a:gd name="connsiteX1" fmla="*/ 142120 w 1454971"/>
              <a:gd name="connsiteY1" fmla="*/ 1325217 h 2915478"/>
              <a:gd name="connsiteX2" fmla="*/ 1454085 w 1454971"/>
              <a:gd name="connsiteY2" fmla="*/ 1205947 h 2915478"/>
              <a:gd name="connsiteX3" fmla="*/ 340903 w 1454971"/>
              <a:gd name="connsiteY3" fmla="*/ 503582 h 2915478"/>
              <a:gd name="connsiteX4" fmla="*/ 9599 w 1454971"/>
              <a:gd name="connsiteY4" fmla="*/ 0 h 2915478"/>
              <a:gd name="connsiteX0" fmla="*/ 111034 w 1450389"/>
              <a:gd name="connsiteY0" fmla="*/ 2915478 h 2915478"/>
              <a:gd name="connsiteX1" fmla="*/ 137538 w 1450389"/>
              <a:gd name="connsiteY1" fmla="*/ 1325217 h 2915478"/>
              <a:gd name="connsiteX2" fmla="*/ 1449503 w 1450389"/>
              <a:gd name="connsiteY2" fmla="*/ 1245703 h 2915478"/>
              <a:gd name="connsiteX3" fmla="*/ 336321 w 1450389"/>
              <a:gd name="connsiteY3" fmla="*/ 503582 h 2915478"/>
              <a:gd name="connsiteX4" fmla="*/ 5017 w 1450389"/>
              <a:gd name="connsiteY4" fmla="*/ 0 h 2915478"/>
              <a:gd name="connsiteX0" fmla="*/ 111034 w 1450389"/>
              <a:gd name="connsiteY0" fmla="*/ 2915478 h 2915478"/>
              <a:gd name="connsiteX1" fmla="*/ 137538 w 1450389"/>
              <a:gd name="connsiteY1" fmla="*/ 1325217 h 2915478"/>
              <a:gd name="connsiteX2" fmla="*/ 1449503 w 1450389"/>
              <a:gd name="connsiteY2" fmla="*/ 1245703 h 2915478"/>
              <a:gd name="connsiteX3" fmla="*/ 336321 w 1450389"/>
              <a:gd name="connsiteY3" fmla="*/ 503582 h 2915478"/>
              <a:gd name="connsiteX4" fmla="*/ 5017 w 1450389"/>
              <a:gd name="connsiteY4" fmla="*/ 0 h 2915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0389" h="2915478">
                <a:moveTo>
                  <a:pt x="111034" y="2915478"/>
                </a:moveTo>
                <a:cubicBezTo>
                  <a:pt x="8329" y="2267225"/>
                  <a:pt x="-45784" y="1457739"/>
                  <a:pt x="137538" y="1325217"/>
                </a:cubicBezTo>
                <a:cubicBezTo>
                  <a:pt x="320860" y="1192695"/>
                  <a:pt x="1416373" y="1382642"/>
                  <a:pt x="1449503" y="1245703"/>
                </a:cubicBezTo>
                <a:cubicBezTo>
                  <a:pt x="1482634" y="1108764"/>
                  <a:pt x="577069" y="711199"/>
                  <a:pt x="336321" y="503582"/>
                </a:cubicBezTo>
                <a:cubicBezTo>
                  <a:pt x="95573" y="295965"/>
                  <a:pt x="-27009" y="115956"/>
                  <a:pt x="5017" y="0"/>
                </a:cubicBezTo>
              </a:path>
            </a:pathLst>
          </a:custGeom>
          <a:noFill/>
          <a:ln w="38100">
            <a:solidFill>
              <a:srgbClr val="FFD17D"/>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cxnSp>
        <p:nvCxnSpPr>
          <p:cNvPr id="163" name="直接箭头连接符 162"/>
          <p:cNvCxnSpPr/>
          <p:nvPr/>
        </p:nvCxnSpPr>
        <p:spPr bwMode="gray">
          <a:xfrm>
            <a:off x="4849644" y="5675170"/>
            <a:ext cx="1065955" cy="0"/>
          </a:xfrm>
          <a:prstGeom prst="straightConnector1">
            <a:avLst/>
          </a:prstGeom>
          <a:noFill/>
          <a:ln w="38100">
            <a:solidFill>
              <a:srgbClr val="FFD17D"/>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166" name="五边形 165"/>
          <p:cNvSpPr/>
          <p:nvPr/>
        </p:nvSpPr>
        <p:spPr bwMode="gray">
          <a:xfrm>
            <a:off x="7070178" y="70953"/>
            <a:ext cx="90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燕尾形 166"/>
          <p:cNvSpPr/>
          <p:nvPr/>
        </p:nvSpPr>
        <p:spPr bwMode="gray">
          <a:xfrm>
            <a:off x="7839121" y="70953"/>
            <a:ext cx="1135139"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Equal-Cost Route</a:t>
            </a:r>
          </a:p>
        </p:txBody>
      </p:sp>
      <p:sp>
        <p:nvSpPr>
          <p:cNvPr id="168" name="燕尾形 167"/>
          <p:cNvSpPr/>
          <p:nvPr/>
        </p:nvSpPr>
        <p:spPr bwMode="gray">
          <a:xfrm>
            <a:off x="8843203" y="70953"/>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Default Route</a:t>
            </a:r>
          </a:p>
        </p:txBody>
      </p:sp>
      <p:sp>
        <p:nvSpPr>
          <p:cNvPr id="169" name="燕尾形 168"/>
          <p:cNvSpPr/>
          <p:nvPr/>
        </p:nvSpPr>
        <p:spPr bwMode="gray">
          <a:xfrm>
            <a:off x="9612146" y="70953"/>
            <a:ext cx="936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7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LSA Filtering</a:t>
            </a:r>
          </a:p>
        </p:txBody>
      </p:sp>
      <p:sp>
        <p:nvSpPr>
          <p:cNvPr id="170" name="燕尾形 169"/>
          <p:cNvSpPr/>
          <p:nvPr/>
        </p:nvSpPr>
        <p:spPr bwMode="gray">
          <a:xfrm>
            <a:off x="10417088" y="70953"/>
            <a:ext cx="1332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Configuration Case</a:t>
            </a:r>
          </a:p>
        </p:txBody>
      </p:sp>
      <p:sp>
        <p:nvSpPr>
          <p:cNvPr id="59" name="文本框 58"/>
          <p:cNvSpPr txBox="1"/>
          <p:nvPr/>
        </p:nvSpPr>
        <p:spPr bwMode="gray">
          <a:xfrm>
            <a:off x="1484667" y="1552171"/>
            <a:ext cx="1485714" cy="315875"/>
          </a:xfrm>
          <a:prstGeom prst="rect">
            <a:avLst/>
          </a:prstGeom>
          <a:noFill/>
        </p:spPr>
        <p:txBody>
          <a:bodyPr wrap="square" rtlCol="0">
            <a:noAutofit/>
          </a:bodyPr>
          <a:lstStyle/>
          <a:p>
            <a:pPr algn="ctr" fontAlgn="ctr"/>
            <a:r>
              <a:rPr sz="1200" dirty="0">
                <a:latin typeface="Huawei Sans" panose="020C0503030203020204" pitchFamily="34" charset="0"/>
              </a:rPr>
              <a:t>Finance </a:t>
            </a:r>
            <a:r>
              <a:rPr sz="1200" dirty="0" smtClean="0">
                <a:latin typeface="Huawei Sans" panose="020C0503030203020204" pitchFamily="34" charset="0"/>
              </a:rPr>
              <a:t>server</a:t>
            </a:r>
            <a:endParaRPr lang="en-US" altLang="zh-CN" sz="1200" dirty="0" smtClean="0">
              <a:latin typeface="Huawei Sans" panose="020C0503030203020204" pitchFamily="34" charset="0"/>
            </a:endParaRPr>
          </a:p>
        </p:txBody>
      </p:sp>
      <p:sp>
        <p:nvSpPr>
          <p:cNvPr id="63" name="文本框 62"/>
          <p:cNvSpPr txBox="1"/>
          <p:nvPr/>
        </p:nvSpPr>
        <p:spPr bwMode="gray">
          <a:xfrm>
            <a:off x="3068464" y="1564508"/>
            <a:ext cx="1462773" cy="291201"/>
          </a:xfrm>
          <a:prstGeom prst="rect">
            <a:avLst/>
          </a:prstGeom>
          <a:noFill/>
        </p:spPr>
        <p:txBody>
          <a:bodyPr wrap="square" rtlCol="0">
            <a:noAutofit/>
          </a:bodyPr>
          <a:lstStyle/>
          <a:p>
            <a:pPr algn="ctr" fontAlgn="ctr"/>
            <a:r>
              <a:rPr sz="1200" dirty="0" smtClean="0">
                <a:latin typeface="Huawei Sans" panose="020C0503030203020204" pitchFamily="34" charset="0"/>
              </a:rPr>
              <a:t>Marketing</a:t>
            </a:r>
            <a:r>
              <a:rPr lang="en-US" sz="1200" dirty="0" smtClean="0">
                <a:latin typeface="Huawei Sans" panose="020C0503030203020204" pitchFamily="34" charset="0"/>
              </a:rPr>
              <a:t> </a:t>
            </a:r>
            <a:r>
              <a:rPr sz="1200" dirty="0" smtClean="0">
                <a:latin typeface="Huawei Sans" panose="020C0503030203020204" pitchFamily="34" charset="0"/>
              </a:rPr>
              <a:t>server</a:t>
            </a:r>
            <a:endParaRPr lang="en-US" altLang="zh-CN" sz="1200" dirty="0" smtClean="0">
              <a:latin typeface="Huawei Sans" panose="020C0503030203020204" pitchFamily="34" charset="0"/>
            </a:endParaRPr>
          </a:p>
        </p:txBody>
      </p:sp>
    </p:spTree>
    <p:extLst>
      <p:ext uri="{BB962C8B-B14F-4D97-AF65-F5344CB8AC3E}">
        <p14:creationId xmlns:p14="http://schemas.microsoft.com/office/powerpoint/2010/main" val="1384564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animBg="1"/>
      <p:bldP spid="62" grpId="0" animBg="1"/>
      <p:bldP spid="6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Traffic Egress Control</a:t>
            </a:r>
            <a:endParaRPr lang="en-US" altLang="zh-CN" dirty="0"/>
          </a:p>
        </p:txBody>
      </p:sp>
      <p:sp>
        <p:nvSpPr>
          <p:cNvPr id="40" name="文本占位符 39"/>
          <p:cNvSpPr>
            <a:spLocks noGrp="1"/>
          </p:cNvSpPr>
          <p:nvPr>
            <p:ph type="body" sz="quarter" idx="10"/>
          </p:nvPr>
        </p:nvSpPr>
        <p:spPr bwMode="gray">
          <a:xfrm>
            <a:off x="6096000" y="1052514"/>
            <a:ext cx="5653087" cy="4875042"/>
          </a:xfrm>
        </p:spPr>
        <p:txBody>
          <a:bodyPr/>
          <a:lstStyle/>
          <a:p>
            <a:r>
              <a:rPr lang="en-US" sz="1600" dirty="0" smtClean="0"/>
              <a:t>Implementation:</a:t>
            </a:r>
            <a:endParaRPr lang="en-US" altLang="zh-CN" sz="1600" dirty="0" smtClean="0"/>
          </a:p>
          <a:p>
            <a:pPr lvl="1"/>
            <a:r>
              <a:rPr lang="en-US" sz="1400" dirty="0" smtClean="0"/>
              <a:t>Import static routes destined for the finance department server to the OSPF processes of R1 (border-1) and R2 (border-2) to implement egress backup through route-policies.</a:t>
            </a:r>
            <a:endParaRPr lang="en-US" altLang="zh-CN" sz="1400" dirty="0" smtClean="0"/>
          </a:p>
          <a:p>
            <a:pPr lvl="1"/>
            <a:r>
              <a:rPr lang="en-US" sz="1400" dirty="0" smtClean="0"/>
              <a:t>Set the type of the imported external route to Type 2.</a:t>
            </a:r>
            <a:endParaRPr lang="en-US" altLang="zh-CN" sz="1400" dirty="0" smtClean="0"/>
          </a:p>
          <a:p>
            <a:pPr lvl="1"/>
            <a:r>
              <a:rPr lang="en-US" sz="1400" dirty="0" smtClean="0"/>
              <a:t>On R1, set the cost of the external route to 100; on R2, set the cost of the external route to 200.</a:t>
            </a:r>
            <a:endParaRPr lang="en-US" altLang="zh-CN" sz="1400" dirty="0" smtClean="0"/>
          </a:p>
          <a:p>
            <a:r>
              <a:rPr lang="en-US" sz="1600" dirty="0" smtClean="0"/>
              <a:t>Configuration result:</a:t>
            </a:r>
            <a:endParaRPr lang="en-US" altLang="zh-CN" sz="1600" dirty="0" smtClean="0"/>
          </a:p>
          <a:p>
            <a:pPr lvl="1"/>
            <a:r>
              <a:rPr lang="en-US" sz="1400" dirty="0" smtClean="0"/>
              <a:t>When there are two Type 2 external routes with different costs on the same network segment, the network device prefers the route with a smaller cost. In this case, each network device preferentially selects R1 as the egress.</a:t>
            </a:r>
            <a:endParaRPr lang="en-US" altLang="zh-CN" sz="1400" dirty="0"/>
          </a:p>
        </p:txBody>
      </p:sp>
      <p:cxnSp>
        <p:nvCxnSpPr>
          <p:cNvPr id="63" name="直接连接符 62"/>
          <p:cNvCxnSpPr>
            <a:endCxn id="116" idx="2"/>
          </p:cNvCxnSpPr>
          <p:nvPr/>
        </p:nvCxnSpPr>
        <p:spPr bwMode="gray">
          <a:xfrm flipV="1">
            <a:off x="2392393" y="4736820"/>
            <a:ext cx="0" cy="3248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116" idx="0"/>
            <a:endCxn id="115" idx="2"/>
          </p:cNvCxnSpPr>
          <p:nvPr/>
        </p:nvCxnSpPr>
        <p:spPr bwMode="gray">
          <a:xfrm flipV="1">
            <a:off x="2412981" y="3747808"/>
            <a:ext cx="0" cy="5462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a:stCxn id="115" idx="0"/>
            <a:endCxn id="131" idx="2"/>
          </p:cNvCxnSpPr>
          <p:nvPr/>
        </p:nvCxnSpPr>
        <p:spPr bwMode="gray">
          <a:xfrm flipV="1">
            <a:off x="2412981" y="2758796"/>
            <a:ext cx="0" cy="5462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endCxn id="118" idx="2"/>
          </p:cNvCxnSpPr>
          <p:nvPr/>
        </p:nvCxnSpPr>
        <p:spPr bwMode="gray">
          <a:xfrm flipV="1">
            <a:off x="3956414" y="4736820"/>
            <a:ext cx="0" cy="35302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a:stCxn id="118" idx="0"/>
            <a:endCxn id="117" idx="2"/>
          </p:cNvCxnSpPr>
          <p:nvPr/>
        </p:nvCxnSpPr>
        <p:spPr bwMode="gray">
          <a:xfrm flipV="1">
            <a:off x="3956414" y="3747808"/>
            <a:ext cx="0" cy="54621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stCxn id="117" idx="0"/>
            <a:endCxn id="132" idx="2"/>
          </p:cNvCxnSpPr>
          <p:nvPr/>
        </p:nvCxnSpPr>
        <p:spPr bwMode="gray">
          <a:xfrm flipV="1">
            <a:off x="3956414" y="2758796"/>
            <a:ext cx="0" cy="54621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a:stCxn id="117" idx="1"/>
            <a:endCxn id="115" idx="3"/>
          </p:cNvCxnSpPr>
          <p:nvPr/>
        </p:nvCxnSpPr>
        <p:spPr bwMode="gray">
          <a:xfrm flipH="1">
            <a:off x="2682981" y="3526408"/>
            <a:ext cx="10034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bwMode="gray">
          <a:xfrm flipH="1" flipV="1">
            <a:off x="2412981" y="2497630"/>
            <a:ext cx="1543435" cy="9987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bwMode="gray">
          <a:xfrm flipH="1" flipV="1">
            <a:off x="2412981" y="3534390"/>
            <a:ext cx="1543432" cy="98102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bwMode="gray">
          <a:xfrm flipH="1">
            <a:off x="2392394" y="2531122"/>
            <a:ext cx="1564021" cy="100326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bwMode="gray">
          <a:xfrm flipH="1">
            <a:off x="2392393" y="3531224"/>
            <a:ext cx="1564022" cy="9555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15" name="图片 11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142981" y="3305008"/>
            <a:ext cx="540000" cy="442800"/>
          </a:xfrm>
          <a:prstGeom prst="rect">
            <a:avLst/>
          </a:prstGeom>
        </p:spPr>
      </p:pic>
      <p:pic>
        <p:nvPicPr>
          <p:cNvPr id="116" name="图片 11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142981" y="4294020"/>
            <a:ext cx="540000" cy="442800"/>
          </a:xfrm>
          <a:prstGeom prst="rect">
            <a:avLst/>
          </a:prstGeom>
        </p:spPr>
      </p:pic>
      <p:pic>
        <p:nvPicPr>
          <p:cNvPr id="117" name="图片 116"/>
          <p:cNvPicPr>
            <a:picLocks/>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686414" y="3305008"/>
            <a:ext cx="540000" cy="442800"/>
          </a:xfrm>
          <a:prstGeom prst="rect">
            <a:avLst/>
          </a:prstGeom>
        </p:spPr>
      </p:pic>
      <p:pic>
        <p:nvPicPr>
          <p:cNvPr id="118" name="图片 117"/>
          <p:cNvPicPr>
            <a:picLocks/>
          </p:cNvPicPr>
          <p:nvPr/>
        </p:nvPicPr>
        <p:blipFill>
          <a:blip r:embed="rId4"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686414" y="4294020"/>
            <a:ext cx="540000" cy="442800"/>
          </a:xfrm>
          <a:prstGeom prst="rect">
            <a:avLst/>
          </a:prstGeom>
        </p:spPr>
      </p:pic>
      <p:cxnSp>
        <p:nvCxnSpPr>
          <p:cNvPr id="119" name="直接连接符 118"/>
          <p:cNvCxnSpPr>
            <a:stCxn id="118" idx="1"/>
            <a:endCxn id="116" idx="3"/>
          </p:cNvCxnSpPr>
          <p:nvPr/>
        </p:nvCxnSpPr>
        <p:spPr bwMode="gray">
          <a:xfrm flipH="1">
            <a:off x="2682981" y="4515420"/>
            <a:ext cx="1003433"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1" name="文本框 120"/>
          <p:cNvSpPr txBox="1"/>
          <p:nvPr/>
        </p:nvSpPr>
        <p:spPr bwMode="gray">
          <a:xfrm>
            <a:off x="1493589" y="4332853"/>
            <a:ext cx="715260" cy="307777"/>
          </a:xfrm>
          <a:prstGeom prst="rect">
            <a:avLst/>
          </a:prstGeom>
          <a:noFill/>
        </p:spPr>
        <p:txBody>
          <a:bodyPr wrap="square" rtlCol="0">
            <a:noAutofit/>
          </a:bodyPr>
          <a:lstStyle/>
          <a:p>
            <a:pPr algn="ctr" fontAlgn="ctr"/>
            <a:r>
              <a:rPr sz="1200">
                <a:latin typeface="Huawei Sans" panose="020C0503030203020204" pitchFamily="34" charset="0"/>
              </a:rPr>
              <a:t>AGG-1</a:t>
            </a:r>
            <a:endParaRPr lang="zh-CN" altLang="en-US" sz="1200" b="1" dirty="0">
              <a:latin typeface="Huawei Sans" panose="020C0503030203020204" pitchFamily="34" charset="0"/>
            </a:endParaRPr>
          </a:p>
        </p:txBody>
      </p:sp>
      <p:sp>
        <p:nvSpPr>
          <p:cNvPr id="123" name="Freeform 159"/>
          <p:cNvSpPr/>
          <p:nvPr/>
        </p:nvSpPr>
        <p:spPr bwMode="gray">
          <a:xfrm flipH="1">
            <a:off x="1809091" y="1228020"/>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Freeform 159"/>
          <p:cNvSpPr/>
          <p:nvPr/>
        </p:nvSpPr>
        <p:spPr bwMode="gray">
          <a:xfrm flipH="1">
            <a:off x="3373110" y="1228020"/>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5" name="直接连接符 124"/>
          <p:cNvCxnSpPr>
            <a:stCxn id="131" idx="0"/>
          </p:cNvCxnSpPr>
          <p:nvPr/>
        </p:nvCxnSpPr>
        <p:spPr bwMode="gray">
          <a:xfrm flipV="1">
            <a:off x="2412981" y="1900525"/>
            <a:ext cx="0" cy="415471"/>
          </a:xfrm>
          <a:prstGeom prst="line">
            <a:avLst/>
          </a:prstGeom>
          <a:ln w="19050">
            <a:solidFill>
              <a:srgbClr val="C7000B"/>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bwMode="gray">
          <a:xfrm flipV="1">
            <a:off x="3956413" y="1900525"/>
            <a:ext cx="0" cy="41547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a:endCxn id="123" idx="9"/>
          </p:cNvCxnSpPr>
          <p:nvPr/>
        </p:nvCxnSpPr>
        <p:spPr bwMode="gray">
          <a:xfrm flipH="1" flipV="1">
            <a:off x="2803615" y="1899424"/>
            <a:ext cx="1152801" cy="631698"/>
          </a:xfrm>
          <a:prstGeom prst="line">
            <a:avLst/>
          </a:prstGeom>
          <a:ln w="19050">
            <a:solidFill>
              <a:srgbClr val="C7000B"/>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stCxn id="124" idx="15"/>
          </p:cNvCxnSpPr>
          <p:nvPr/>
        </p:nvCxnSpPr>
        <p:spPr bwMode="gray">
          <a:xfrm flipH="1">
            <a:off x="2412982" y="1900525"/>
            <a:ext cx="1140811" cy="62046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31" name="图片 130"/>
          <p:cNvPicPr>
            <a:picLocks/>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142981" y="2315996"/>
            <a:ext cx="540000" cy="442800"/>
          </a:xfrm>
          <a:prstGeom prst="rect">
            <a:avLst/>
          </a:prstGeom>
        </p:spPr>
      </p:pic>
      <p:pic>
        <p:nvPicPr>
          <p:cNvPr id="132" name="图片 131"/>
          <p:cNvPicPr>
            <a:picLocks/>
          </p:cNvPicPr>
          <p:nvPr/>
        </p:nvPicPr>
        <p:blipFill>
          <a:blip r:embed="rId5"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686414" y="2315996"/>
            <a:ext cx="540000" cy="442800"/>
          </a:xfrm>
          <a:prstGeom prst="rect">
            <a:avLst/>
          </a:prstGeom>
        </p:spPr>
      </p:pic>
      <p:sp>
        <p:nvSpPr>
          <p:cNvPr id="133" name="Freeform 159"/>
          <p:cNvSpPr/>
          <p:nvPr/>
        </p:nvSpPr>
        <p:spPr bwMode="gray">
          <a:xfrm flipH="1">
            <a:off x="1809091" y="4946778"/>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Freeform 159"/>
          <p:cNvSpPr/>
          <p:nvPr/>
        </p:nvSpPr>
        <p:spPr bwMode="gray">
          <a:xfrm flipH="1">
            <a:off x="3373110" y="4946778"/>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7" name="图片 136"/>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2141100" y="1125538"/>
            <a:ext cx="476396" cy="390645"/>
          </a:xfrm>
          <a:prstGeom prst="rect">
            <a:avLst/>
          </a:prstGeom>
        </p:spPr>
      </p:pic>
      <p:pic>
        <p:nvPicPr>
          <p:cNvPr id="138" name="图片 137" descr="PC.png"/>
          <p:cNvPicPr>
            <a:picLocks noChangeAspect="1"/>
          </p:cNvPicPr>
          <p:nvPr/>
        </p:nvPicPr>
        <p:blipFill>
          <a:blip r:embed="rId7" cstate="print"/>
          <a:stretch>
            <a:fillRect/>
          </a:stretch>
        </p:blipFill>
        <p:spPr bwMode="gray">
          <a:xfrm>
            <a:off x="1722725" y="5317638"/>
            <a:ext cx="539063" cy="414000"/>
          </a:xfrm>
          <a:prstGeom prst="rect">
            <a:avLst/>
          </a:prstGeom>
        </p:spPr>
      </p:pic>
      <p:pic>
        <p:nvPicPr>
          <p:cNvPr id="139" name="图片 138" descr="PC.png"/>
          <p:cNvPicPr>
            <a:picLocks noChangeAspect="1"/>
          </p:cNvPicPr>
          <p:nvPr/>
        </p:nvPicPr>
        <p:blipFill>
          <a:blip r:embed="rId7" cstate="print"/>
          <a:stretch>
            <a:fillRect/>
          </a:stretch>
        </p:blipFill>
        <p:spPr bwMode="gray">
          <a:xfrm>
            <a:off x="2471544" y="5061631"/>
            <a:ext cx="539063" cy="414000"/>
          </a:xfrm>
          <a:prstGeom prst="rect">
            <a:avLst/>
          </a:prstGeom>
        </p:spPr>
      </p:pic>
      <p:pic>
        <p:nvPicPr>
          <p:cNvPr id="140" name="图片 139" descr="PC.png"/>
          <p:cNvPicPr>
            <a:picLocks noChangeAspect="1"/>
          </p:cNvPicPr>
          <p:nvPr/>
        </p:nvPicPr>
        <p:blipFill>
          <a:blip r:embed="rId7" cstate="print"/>
          <a:stretch>
            <a:fillRect/>
          </a:stretch>
        </p:blipFill>
        <p:spPr bwMode="gray">
          <a:xfrm>
            <a:off x="3284261" y="5317638"/>
            <a:ext cx="539063" cy="414000"/>
          </a:xfrm>
          <a:prstGeom prst="rect">
            <a:avLst/>
          </a:prstGeom>
        </p:spPr>
      </p:pic>
      <p:pic>
        <p:nvPicPr>
          <p:cNvPr id="141" name="图片 140" descr="PC.png"/>
          <p:cNvPicPr>
            <a:picLocks noChangeAspect="1"/>
          </p:cNvPicPr>
          <p:nvPr/>
        </p:nvPicPr>
        <p:blipFill>
          <a:blip r:embed="rId7" cstate="print"/>
          <a:stretch>
            <a:fillRect/>
          </a:stretch>
        </p:blipFill>
        <p:spPr bwMode="gray">
          <a:xfrm>
            <a:off x="4033080" y="5061631"/>
            <a:ext cx="539063" cy="414000"/>
          </a:xfrm>
          <a:prstGeom prst="rect">
            <a:avLst/>
          </a:prstGeom>
        </p:spPr>
      </p:pic>
      <p:sp>
        <p:nvSpPr>
          <p:cNvPr id="142" name="文本框 141"/>
          <p:cNvSpPr txBox="1"/>
          <p:nvPr/>
        </p:nvSpPr>
        <p:spPr bwMode="gray">
          <a:xfrm>
            <a:off x="1519891" y="5706353"/>
            <a:ext cx="1510264" cy="449788"/>
          </a:xfrm>
          <a:prstGeom prst="rect">
            <a:avLst/>
          </a:prstGeom>
          <a:noFill/>
        </p:spPr>
        <p:txBody>
          <a:bodyPr wrap="square" rtlCol="0">
            <a:noAutofit/>
          </a:bodyPr>
          <a:lstStyle/>
          <a:p>
            <a:pPr algn="ctr" fontAlgn="ctr"/>
            <a:r>
              <a:rPr sz="1200" dirty="0">
                <a:latin typeface="Huawei Sans" panose="020C0503030203020204" pitchFamily="34" charset="0"/>
              </a:rPr>
              <a:t>Finance department client</a:t>
            </a:r>
            <a:endParaRPr lang="en-US" altLang="zh-CN" sz="1200" dirty="0" smtClean="0">
              <a:latin typeface="Huawei Sans" panose="020C0503030203020204" pitchFamily="34" charset="0"/>
            </a:endParaRPr>
          </a:p>
          <a:p>
            <a:pPr algn="ctr" fontAlgn="ctr"/>
            <a:r>
              <a:rPr sz="1200" dirty="0">
                <a:latin typeface="Huawei Sans" panose="020C0503030203020204" pitchFamily="34" charset="0"/>
              </a:rPr>
              <a:t> </a:t>
            </a:r>
            <a:endParaRPr lang="zh-CN" altLang="en-US" sz="1200" dirty="0">
              <a:latin typeface="Huawei Sans" panose="020C0503030203020204" pitchFamily="34" charset="0"/>
            </a:endParaRPr>
          </a:p>
        </p:txBody>
      </p:sp>
      <p:sp>
        <p:nvSpPr>
          <p:cNvPr id="143" name="文本框 142"/>
          <p:cNvSpPr txBox="1"/>
          <p:nvPr/>
        </p:nvSpPr>
        <p:spPr bwMode="gray">
          <a:xfrm>
            <a:off x="3265879" y="5725492"/>
            <a:ext cx="1592729" cy="430649"/>
          </a:xfrm>
          <a:prstGeom prst="rect">
            <a:avLst/>
          </a:prstGeom>
          <a:noFill/>
        </p:spPr>
        <p:txBody>
          <a:bodyPr wrap="square" rtlCol="0">
            <a:noAutofit/>
          </a:bodyPr>
          <a:lstStyle/>
          <a:p>
            <a:pPr algn="ctr" fontAlgn="ctr"/>
            <a:r>
              <a:rPr sz="1200" dirty="0">
                <a:solidFill>
                  <a:schemeClr val="bg1">
                    <a:lumMod val="50000"/>
                  </a:schemeClr>
                </a:solidFill>
                <a:latin typeface="Huawei Sans" panose="020C0503030203020204" pitchFamily="34" charset="0"/>
              </a:rPr>
              <a:t>Marketing department </a:t>
            </a:r>
            <a:r>
              <a:rPr sz="1200" dirty="0" smtClean="0">
                <a:solidFill>
                  <a:schemeClr val="bg1">
                    <a:lumMod val="50000"/>
                  </a:schemeClr>
                </a:solidFill>
                <a:latin typeface="Huawei Sans" panose="020C0503030203020204" pitchFamily="34" charset="0"/>
              </a:rPr>
              <a:t>client</a:t>
            </a:r>
            <a:endParaRPr lang="en-US" altLang="zh-CN" sz="1200" dirty="0" smtClean="0">
              <a:solidFill>
                <a:schemeClr val="bg1">
                  <a:lumMod val="50000"/>
                </a:schemeClr>
              </a:solidFill>
              <a:latin typeface="Huawei Sans" panose="020C0503030203020204" pitchFamily="34" charset="0"/>
            </a:endParaRPr>
          </a:p>
        </p:txBody>
      </p:sp>
      <p:pic>
        <p:nvPicPr>
          <p:cNvPr id="144" name="图片 143"/>
          <p:cNvPicPr>
            <a:picLocks/>
          </p:cNvPicPr>
          <p:nvPr/>
        </p:nvPicPr>
        <p:blipFill>
          <a:blip r:embed="rId6"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689907" y="1125538"/>
            <a:ext cx="476396" cy="390645"/>
          </a:xfrm>
          <a:prstGeom prst="rect">
            <a:avLst/>
          </a:prstGeom>
        </p:spPr>
      </p:pic>
      <p:sp>
        <p:nvSpPr>
          <p:cNvPr id="145" name="文本框 144"/>
          <p:cNvSpPr txBox="1"/>
          <p:nvPr/>
        </p:nvSpPr>
        <p:spPr bwMode="gray">
          <a:xfrm>
            <a:off x="1493590" y="3372519"/>
            <a:ext cx="715260" cy="307777"/>
          </a:xfrm>
          <a:prstGeom prst="rect">
            <a:avLst/>
          </a:prstGeom>
          <a:noFill/>
        </p:spPr>
        <p:txBody>
          <a:bodyPr wrap="square" rtlCol="0">
            <a:noAutofit/>
          </a:bodyPr>
          <a:lstStyle/>
          <a:p>
            <a:pPr algn="ctr" fontAlgn="ctr"/>
            <a:r>
              <a:rPr sz="1200" dirty="0">
                <a:latin typeface="Huawei Sans" panose="020C0503030203020204" pitchFamily="34" charset="0"/>
              </a:rPr>
              <a:t>Core-1</a:t>
            </a:r>
            <a:endParaRPr lang="zh-CN" altLang="en-US" sz="1200" b="1" dirty="0">
              <a:latin typeface="Huawei Sans" panose="020C0503030203020204" pitchFamily="34" charset="0"/>
            </a:endParaRPr>
          </a:p>
        </p:txBody>
      </p:sp>
      <p:sp>
        <p:nvSpPr>
          <p:cNvPr id="146" name="文本框 145"/>
          <p:cNvSpPr txBox="1"/>
          <p:nvPr/>
        </p:nvSpPr>
        <p:spPr bwMode="gray">
          <a:xfrm>
            <a:off x="1376591" y="2383507"/>
            <a:ext cx="826155" cy="307777"/>
          </a:xfrm>
          <a:prstGeom prst="rect">
            <a:avLst/>
          </a:prstGeom>
          <a:noFill/>
        </p:spPr>
        <p:txBody>
          <a:bodyPr wrap="square" rtlCol="0">
            <a:noAutofit/>
          </a:bodyPr>
          <a:lstStyle/>
          <a:p>
            <a:pPr algn="ctr" fontAlgn="ctr"/>
            <a:r>
              <a:rPr sz="1200" dirty="0" smtClean="0">
                <a:latin typeface="Huawei Sans" panose="020C0503030203020204" pitchFamily="34" charset="0"/>
              </a:rPr>
              <a:t>Border-1</a:t>
            </a:r>
            <a:endParaRPr lang="en-US" sz="1200" dirty="0" smtClean="0">
              <a:latin typeface="Huawei Sans" panose="020C0503030203020204" pitchFamily="34" charset="0"/>
            </a:endParaRPr>
          </a:p>
          <a:p>
            <a:pPr algn="ctr" fontAlgn="ctr"/>
            <a:r>
              <a:rPr lang="en-US" altLang="zh-CN" sz="1200" dirty="0" smtClean="0">
                <a:latin typeface="Huawei Sans" panose="020C0503030203020204" pitchFamily="34" charset="0"/>
              </a:rPr>
              <a:t>R1</a:t>
            </a:r>
            <a:endParaRPr lang="zh-CN" altLang="en-US" sz="1200" dirty="0">
              <a:latin typeface="Huawei Sans" panose="020C0503030203020204" pitchFamily="34" charset="0"/>
            </a:endParaRPr>
          </a:p>
        </p:txBody>
      </p:sp>
      <p:sp>
        <p:nvSpPr>
          <p:cNvPr id="147" name="文本框 146"/>
          <p:cNvSpPr txBox="1"/>
          <p:nvPr/>
        </p:nvSpPr>
        <p:spPr bwMode="gray">
          <a:xfrm>
            <a:off x="4156949" y="4332853"/>
            <a:ext cx="715260" cy="307777"/>
          </a:xfrm>
          <a:prstGeom prst="rect">
            <a:avLst/>
          </a:prstGeom>
          <a:noFill/>
        </p:spPr>
        <p:txBody>
          <a:bodyPr wrap="square" rtlCol="0">
            <a:noAutofit/>
          </a:bodyPr>
          <a:lstStyle/>
          <a:p>
            <a:pPr algn="ctr" fontAlgn="ctr"/>
            <a:r>
              <a:rPr sz="1200">
                <a:solidFill>
                  <a:schemeClr val="bg1">
                    <a:lumMod val="50000"/>
                  </a:schemeClr>
                </a:solidFill>
                <a:latin typeface="Huawei Sans" panose="020C0503030203020204" pitchFamily="34" charset="0"/>
              </a:rPr>
              <a:t>AGG-2</a:t>
            </a:r>
            <a:endParaRPr lang="zh-CN" altLang="en-US" sz="1200" b="1" dirty="0">
              <a:solidFill>
                <a:schemeClr val="bg1">
                  <a:lumMod val="50000"/>
                </a:schemeClr>
              </a:solidFill>
              <a:latin typeface="Huawei Sans" panose="020C0503030203020204" pitchFamily="34" charset="0"/>
            </a:endParaRPr>
          </a:p>
        </p:txBody>
      </p:sp>
      <p:sp>
        <p:nvSpPr>
          <p:cNvPr id="148" name="文本框 147"/>
          <p:cNvSpPr txBox="1"/>
          <p:nvPr/>
        </p:nvSpPr>
        <p:spPr bwMode="gray">
          <a:xfrm>
            <a:off x="4156949" y="3372519"/>
            <a:ext cx="715260" cy="307777"/>
          </a:xfrm>
          <a:prstGeom prst="rect">
            <a:avLst/>
          </a:prstGeom>
          <a:noFill/>
        </p:spPr>
        <p:txBody>
          <a:bodyPr wrap="square" rtlCol="0">
            <a:noAutofit/>
          </a:bodyPr>
          <a:lstStyle/>
          <a:p>
            <a:pPr algn="ctr" fontAlgn="ctr"/>
            <a:r>
              <a:rPr sz="1200">
                <a:solidFill>
                  <a:schemeClr val="bg1">
                    <a:lumMod val="50000"/>
                  </a:schemeClr>
                </a:solidFill>
                <a:latin typeface="Huawei Sans" panose="020C0503030203020204" pitchFamily="34" charset="0"/>
              </a:rPr>
              <a:t>Core-2</a:t>
            </a:r>
            <a:endParaRPr lang="zh-CN" altLang="en-US" sz="1200" b="1" dirty="0">
              <a:solidFill>
                <a:schemeClr val="bg1">
                  <a:lumMod val="50000"/>
                </a:schemeClr>
              </a:solidFill>
              <a:latin typeface="Huawei Sans" panose="020C0503030203020204" pitchFamily="34" charset="0"/>
            </a:endParaRPr>
          </a:p>
        </p:txBody>
      </p:sp>
      <p:sp>
        <p:nvSpPr>
          <p:cNvPr id="149" name="文本框 148"/>
          <p:cNvSpPr txBox="1"/>
          <p:nvPr/>
        </p:nvSpPr>
        <p:spPr bwMode="gray">
          <a:xfrm>
            <a:off x="4138769" y="2383507"/>
            <a:ext cx="834703" cy="307777"/>
          </a:xfrm>
          <a:prstGeom prst="rect">
            <a:avLst/>
          </a:prstGeom>
          <a:noFill/>
        </p:spPr>
        <p:txBody>
          <a:bodyPr wrap="square" rtlCol="0">
            <a:noAutofit/>
          </a:bodyPr>
          <a:lstStyle/>
          <a:p>
            <a:pPr algn="ctr" fontAlgn="ctr"/>
            <a:r>
              <a:rPr sz="1200" dirty="0" smtClean="0">
                <a:solidFill>
                  <a:schemeClr val="bg1">
                    <a:lumMod val="50000"/>
                  </a:schemeClr>
                </a:solidFill>
                <a:latin typeface="Huawei Sans" panose="020C0503030203020204" pitchFamily="34" charset="0"/>
              </a:rPr>
              <a:t>Border-2</a:t>
            </a:r>
            <a:endParaRPr lang="en-US" sz="1200" dirty="0" smtClean="0">
              <a:solidFill>
                <a:schemeClr val="bg1">
                  <a:lumMod val="50000"/>
                </a:schemeClr>
              </a:solidFill>
              <a:latin typeface="Huawei Sans" panose="020C0503030203020204" pitchFamily="34" charset="0"/>
            </a:endParaRPr>
          </a:p>
          <a:p>
            <a:pPr algn="ctr" fontAlgn="ctr"/>
            <a:r>
              <a:rPr lang="en-US" altLang="zh-CN" sz="1200" dirty="0" smtClean="0">
                <a:solidFill>
                  <a:schemeClr val="bg1">
                    <a:lumMod val="50000"/>
                  </a:schemeClr>
                </a:solidFill>
                <a:latin typeface="Huawei Sans" panose="020C0503030203020204" pitchFamily="34" charset="0"/>
              </a:rPr>
              <a:t>R2</a:t>
            </a:r>
            <a:endParaRPr lang="zh-CN" altLang="en-US" sz="1200" dirty="0">
              <a:solidFill>
                <a:schemeClr val="bg1">
                  <a:lumMod val="50000"/>
                </a:schemeClr>
              </a:solidFill>
              <a:latin typeface="Huawei Sans" panose="020C0503030203020204" pitchFamily="34" charset="0"/>
            </a:endParaRPr>
          </a:p>
        </p:txBody>
      </p:sp>
      <p:sp>
        <p:nvSpPr>
          <p:cNvPr id="161" name="矩形 160"/>
          <p:cNvSpPr/>
          <p:nvPr/>
        </p:nvSpPr>
        <p:spPr bwMode="gray">
          <a:xfrm>
            <a:off x="455612" y="1280535"/>
            <a:ext cx="1309733" cy="1102972"/>
          </a:xfrm>
          <a:prstGeom prst="rect">
            <a:avLst/>
          </a:prstGeom>
          <a:solidFill>
            <a:srgbClr val="FFF8E5"/>
          </a:solidFill>
          <a:ln>
            <a:solidFill>
              <a:srgbClr val="FDD3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sz="1200" dirty="0">
                <a:solidFill>
                  <a:schemeClr val="tx1"/>
                </a:solidFill>
              </a:rPr>
              <a:t>Imported finance department routes</a:t>
            </a:r>
            <a:endParaRPr lang="en-US" altLang="zh-CN" sz="1200" dirty="0">
              <a:solidFill>
                <a:schemeClr val="tx1"/>
              </a:solidFill>
            </a:endParaRPr>
          </a:p>
          <a:p>
            <a:r>
              <a:rPr sz="1200" dirty="0">
                <a:solidFill>
                  <a:schemeClr val="tx1"/>
                </a:solidFill>
              </a:rPr>
              <a:t>Type: Type 2</a:t>
            </a:r>
          </a:p>
          <a:p>
            <a:r>
              <a:rPr sz="1200" dirty="0">
                <a:solidFill>
                  <a:schemeClr val="tx1"/>
                </a:solidFill>
              </a:rPr>
              <a:t>Cost: 100</a:t>
            </a:r>
            <a:endParaRPr lang="zh-CN" altLang="en-US" sz="1200" dirty="0">
              <a:solidFill>
                <a:schemeClr val="tx1"/>
              </a:solidFill>
            </a:endParaRPr>
          </a:p>
        </p:txBody>
      </p:sp>
      <p:sp>
        <p:nvSpPr>
          <p:cNvPr id="162" name="矩形 161"/>
          <p:cNvSpPr/>
          <p:nvPr/>
        </p:nvSpPr>
        <p:spPr bwMode="gray">
          <a:xfrm>
            <a:off x="4646406" y="1280535"/>
            <a:ext cx="1255411" cy="1102972"/>
          </a:xfrm>
          <a:prstGeom prst="rect">
            <a:avLst/>
          </a:prstGeom>
          <a:solidFill>
            <a:srgbClr val="FFF8E5"/>
          </a:solidFill>
          <a:ln>
            <a:solidFill>
              <a:srgbClr val="FDD3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sz="1200" dirty="0">
                <a:solidFill>
                  <a:schemeClr val="tx1"/>
                </a:solidFill>
              </a:rPr>
              <a:t>Imported finance department routes</a:t>
            </a:r>
            <a:endParaRPr lang="en-US" altLang="zh-CN" sz="1200" dirty="0">
              <a:solidFill>
                <a:schemeClr val="tx1"/>
              </a:solidFill>
            </a:endParaRPr>
          </a:p>
          <a:p>
            <a:r>
              <a:rPr sz="1200" dirty="0">
                <a:solidFill>
                  <a:schemeClr val="tx1"/>
                </a:solidFill>
              </a:rPr>
              <a:t>Type: Type 2</a:t>
            </a:r>
          </a:p>
          <a:p>
            <a:r>
              <a:rPr sz="1200" dirty="0">
                <a:solidFill>
                  <a:schemeClr val="tx1"/>
                </a:solidFill>
              </a:rPr>
              <a:t>Cost: 200</a:t>
            </a:r>
            <a:endParaRPr lang="zh-CN" altLang="en-US" sz="1200" dirty="0">
              <a:solidFill>
                <a:schemeClr val="tx1"/>
              </a:solidFill>
            </a:endParaRPr>
          </a:p>
        </p:txBody>
      </p:sp>
      <p:sp>
        <p:nvSpPr>
          <p:cNvPr id="163" name="Freeform 3"/>
          <p:cNvSpPr>
            <a:spLocks/>
          </p:cNvSpPr>
          <p:nvPr/>
        </p:nvSpPr>
        <p:spPr bwMode="gray">
          <a:xfrm rot="20908066" flipH="1">
            <a:off x="3999480" y="1923680"/>
            <a:ext cx="411937" cy="386968"/>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rgbClr val="C7000B"/>
          </a:solidFill>
          <a:ln w="19050">
            <a:noFill/>
          </a:ln>
          <a:extLst/>
        </p:spPr>
        <p:txBody>
          <a:bodyPr vert="horz" wrap="square" lIns="68580" tIns="34290" rIns="68580" bIns="34290" numCol="1"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Freeform 3"/>
          <p:cNvSpPr>
            <a:spLocks/>
          </p:cNvSpPr>
          <p:nvPr/>
        </p:nvSpPr>
        <p:spPr bwMode="gray">
          <a:xfrm rot="691934">
            <a:off x="1838345" y="1923680"/>
            <a:ext cx="411937" cy="386968"/>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rgbClr val="C7000B"/>
          </a:solidFill>
          <a:ln w="19050">
            <a:noFill/>
          </a:ln>
          <a:extLst/>
        </p:spPr>
        <p:txBody>
          <a:bodyPr vert="horz" wrap="square" lIns="68580" tIns="34290" rIns="68580" bIns="34290" numCol="1"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 name="五边形 164"/>
          <p:cNvSpPr/>
          <p:nvPr/>
        </p:nvSpPr>
        <p:spPr bwMode="gray">
          <a:xfrm>
            <a:off x="7070178" y="70953"/>
            <a:ext cx="90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燕尾形 165"/>
          <p:cNvSpPr/>
          <p:nvPr/>
        </p:nvSpPr>
        <p:spPr bwMode="gray">
          <a:xfrm>
            <a:off x="7839121" y="70953"/>
            <a:ext cx="1135139"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Equal-Cost Route</a:t>
            </a:r>
          </a:p>
        </p:txBody>
      </p:sp>
      <p:sp>
        <p:nvSpPr>
          <p:cNvPr id="167" name="燕尾形 166"/>
          <p:cNvSpPr/>
          <p:nvPr/>
        </p:nvSpPr>
        <p:spPr bwMode="gray">
          <a:xfrm>
            <a:off x="8843203" y="70953"/>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Default Route</a:t>
            </a:r>
          </a:p>
        </p:txBody>
      </p:sp>
      <p:sp>
        <p:nvSpPr>
          <p:cNvPr id="168" name="燕尾形 167"/>
          <p:cNvSpPr/>
          <p:nvPr/>
        </p:nvSpPr>
        <p:spPr bwMode="gray">
          <a:xfrm>
            <a:off x="9612146" y="70953"/>
            <a:ext cx="936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7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LSA Filtering</a:t>
            </a:r>
          </a:p>
        </p:txBody>
      </p:sp>
      <p:sp>
        <p:nvSpPr>
          <p:cNvPr id="169" name="燕尾形 168"/>
          <p:cNvSpPr/>
          <p:nvPr/>
        </p:nvSpPr>
        <p:spPr bwMode="gray">
          <a:xfrm>
            <a:off x="10417088" y="70953"/>
            <a:ext cx="1332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Configuration Case</a:t>
            </a:r>
          </a:p>
        </p:txBody>
      </p:sp>
      <p:sp>
        <p:nvSpPr>
          <p:cNvPr id="55" name="文本框 54"/>
          <p:cNvSpPr txBox="1"/>
          <p:nvPr/>
        </p:nvSpPr>
        <p:spPr bwMode="gray">
          <a:xfrm>
            <a:off x="1648297" y="1552171"/>
            <a:ext cx="1485714" cy="315875"/>
          </a:xfrm>
          <a:prstGeom prst="rect">
            <a:avLst/>
          </a:prstGeom>
          <a:noFill/>
        </p:spPr>
        <p:txBody>
          <a:bodyPr wrap="square" rtlCol="0">
            <a:noAutofit/>
          </a:bodyPr>
          <a:lstStyle/>
          <a:p>
            <a:pPr algn="ctr" fontAlgn="ctr"/>
            <a:r>
              <a:rPr sz="1200" dirty="0">
                <a:latin typeface="Huawei Sans" panose="020C0503030203020204" pitchFamily="34" charset="0"/>
              </a:rPr>
              <a:t>Finance </a:t>
            </a:r>
            <a:r>
              <a:rPr sz="1200" dirty="0" smtClean="0">
                <a:latin typeface="Huawei Sans" panose="020C0503030203020204" pitchFamily="34" charset="0"/>
              </a:rPr>
              <a:t>server</a:t>
            </a:r>
            <a:endParaRPr lang="en-US" altLang="zh-CN" sz="1200" dirty="0" smtClean="0">
              <a:latin typeface="Huawei Sans" panose="020C0503030203020204" pitchFamily="34" charset="0"/>
            </a:endParaRPr>
          </a:p>
        </p:txBody>
      </p:sp>
      <p:sp>
        <p:nvSpPr>
          <p:cNvPr id="56" name="文本框 55"/>
          <p:cNvSpPr txBox="1"/>
          <p:nvPr/>
        </p:nvSpPr>
        <p:spPr bwMode="gray">
          <a:xfrm>
            <a:off x="3232094" y="1564508"/>
            <a:ext cx="1462773" cy="291201"/>
          </a:xfrm>
          <a:prstGeom prst="rect">
            <a:avLst/>
          </a:prstGeom>
          <a:noFill/>
        </p:spPr>
        <p:txBody>
          <a:bodyPr wrap="square" rtlCol="0">
            <a:noAutofit/>
          </a:bodyPr>
          <a:lstStyle/>
          <a:p>
            <a:pPr algn="ctr" fontAlgn="ctr"/>
            <a:r>
              <a:rPr sz="1200" dirty="0" smtClean="0">
                <a:solidFill>
                  <a:schemeClr val="bg1">
                    <a:lumMod val="50000"/>
                  </a:schemeClr>
                </a:solidFill>
                <a:latin typeface="Huawei Sans" panose="020C0503030203020204" pitchFamily="34" charset="0"/>
              </a:rPr>
              <a:t>Marketing</a:t>
            </a:r>
            <a:r>
              <a:rPr lang="en-US" sz="1200" dirty="0" smtClean="0">
                <a:solidFill>
                  <a:schemeClr val="bg1">
                    <a:lumMod val="50000"/>
                  </a:schemeClr>
                </a:solidFill>
                <a:latin typeface="Huawei Sans" panose="020C0503030203020204" pitchFamily="34" charset="0"/>
              </a:rPr>
              <a:t> </a:t>
            </a:r>
            <a:r>
              <a:rPr sz="1200" dirty="0" smtClean="0">
                <a:solidFill>
                  <a:schemeClr val="bg1">
                    <a:lumMod val="50000"/>
                  </a:schemeClr>
                </a:solidFill>
                <a:latin typeface="Huawei Sans" panose="020C0503030203020204" pitchFamily="34" charset="0"/>
              </a:rPr>
              <a:t>server</a:t>
            </a:r>
            <a:endParaRPr lang="en-US" altLang="zh-CN" sz="1200" dirty="0" smtClean="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142948087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Controlling Internal Paths</a:t>
            </a:r>
            <a:endParaRPr lang="en-US" altLang="zh-CN" dirty="0"/>
          </a:p>
        </p:txBody>
      </p:sp>
      <p:sp>
        <p:nvSpPr>
          <p:cNvPr id="40" name="文本占位符 39"/>
          <p:cNvSpPr>
            <a:spLocks noGrp="1"/>
          </p:cNvSpPr>
          <p:nvPr>
            <p:ph type="body" sz="quarter" idx="10"/>
          </p:nvPr>
        </p:nvSpPr>
        <p:spPr bwMode="gray">
          <a:xfrm>
            <a:off x="6096000" y="1052514"/>
            <a:ext cx="5653088" cy="4875042"/>
          </a:xfrm>
        </p:spPr>
        <p:txBody>
          <a:bodyPr/>
          <a:lstStyle/>
          <a:p>
            <a:r>
              <a:rPr lang="en-US" sz="1800" dirty="0" smtClean="0"/>
              <a:t>Network requirement analysis:</a:t>
            </a:r>
            <a:endParaRPr lang="en-US" altLang="zh-CN" sz="1800" dirty="0" smtClean="0"/>
          </a:p>
          <a:p>
            <a:pPr lvl="1"/>
            <a:r>
              <a:rPr lang="en-US" sz="1600" dirty="0" smtClean="0"/>
              <a:t>If the network is running properly, S3 (AGG-1) selects path 1.</a:t>
            </a:r>
            <a:endParaRPr lang="en-US" altLang="zh-CN" sz="1600" dirty="0" smtClean="0"/>
          </a:p>
          <a:p>
            <a:pPr lvl="1"/>
            <a:r>
              <a:rPr lang="en-US" sz="1600" dirty="0" smtClean="0"/>
              <a:t>If the link between S1 (core-1) and R1 fails, S3 selects path 2.</a:t>
            </a:r>
            <a:endParaRPr lang="en-US" altLang="zh-CN" sz="1600" dirty="0" smtClean="0"/>
          </a:p>
          <a:p>
            <a:pPr lvl="1"/>
            <a:r>
              <a:rPr lang="en-US" sz="1600" dirty="0" smtClean="0"/>
              <a:t>If S1 fails, S3 selects path 3.</a:t>
            </a:r>
            <a:endParaRPr lang="en-US" altLang="zh-CN" sz="1600" dirty="0" smtClean="0"/>
          </a:p>
          <a:p>
            <a:r>
              <a:rPr lang="en-US" sz="1800" dirty="0" smtClean="0"/>
              <a:t>Implementation:</a:t>
            </a:r>
            <a:endParaRPr lang="en-US" altLang="zh-CN" sz="1800" dirty="0" smtClean="0"/>
          </a:p>
          <a:p>
            <a:pPr lvl="1"/>
            <a:r>
              <a:rPr lang="en-US" sz="1600" dirty="0" smtClean="0"/>
              <a:t>Path 1-cost &lt; Path 2-cost &lt; Path 3-cost</a:t>
            </a:r>
            <a:endParaRPr lang="en-US" altLang="zh-CN" sz="1600" dirty="0"/>
          </a:p>
        </p:txBody>
      </p:sp>
      <p:cxnSp>
        <p:nvCxnSpPr>
          <p:cNvPr id="62" name="直接连接符 61"/>
          <p:cNvCxnSpPr>
            <a:endCxn id="119" idx="2"/>
          </p:cNvCxnSpPr>
          <p:nvPr/>
        </p:nvCxnSpPr>
        <p:spPr bwMode="gray">
          <a:xfrm flipV="1">
            <a:off x="2392393" y="4736820"/>
            <a:ext cx="0" cy="3248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119" idx="0"/>
            <a:endCxn id="118" idx="2"/>
          </p:cNvCxnSpPr>
          <p:nvPr/>
        </p:nvCxnSpPr>
        <p:spPr bwMode="gray">
          <a:xfrm flipV="1">
            <a:off x="2412981" y="3747808"/>
            <a:ext cx="0" cy="5462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118" idx="0"/>
            <a:endCxn id="135" idx="2"/>
          </p:cNvCxnSpPr>
          <p:nvPr/>
        </p:nvCxnSpPr>
        <p:spPr bwMode="gray">
          <a:xfrm flipV="1">
            <a:off x="2412981" y="2758796"/>
            <a:ext cx="0" cy="5462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endCxn id="123" idx="2"/>
          </p:cNvCxnSpPr>
          <p:nvPr/>
        </p:nvCxnSpPr>
        <p:spPr bwMode="gray">
          <a:xfrm flipV="1">
            <a:off x="3956414" y="4736820"/>
            <a:ext cx="0" cy="35302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123" idx="0"/>
            <a:endCxn id="121" idx="2"/>
          </p:cNvCxnSpPr>
          <p:nvPr/>
        </p:nvCxnSpPr>
        <p:spPr bwMode="gray">
          <a:xfrm flipV="1">
            <a:off x="3956414" y="3747808"/>
            <a:ext cx="0" cy="54621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a:stCxn id="121" idx="0"/>
            <a:endCxn id="137" idx="2"/>
          </p:cNvCxnSpPr>
          <p:nvPr/>
        </p:nvCxnSpPr>
        <p:spPr bwMode="gray">
          <a:xfrm flipV="1">
            <a:off x="3956414" y="2758796"/>
            <a:ext cx="0" cy="54621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a:stCxn id="121" idx="1"/>
            <a:endCxn id="118" idx="3"/>
          </p:cNvCxnSpPr>
          <p:nvPr/>
        </p:nvCxnSpPr>
        <p:spPr bwMode="gray">
          <a:xfrm flipH="1">
            <a:off x="2682981" y="3526408"/>
            <a:ext cx="10034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bwMode="gray">
          <a:xfrm flipH="1" flipV="1">
            <a:off x="2412981" y="2497630"/>
            <a:ext cx="1543435" cy="9987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bwMode="gray">
          <a:xfrm flipH="1" flipV="1">
            <a:off x="2412981" y="3534390"/>
            <a:ext cx="1543432" cy="98102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bwMode="gray">
          <a:xfrm flipH="1">
            <a:off x="2392394" y="2531122"/>
            <a:ext cx="1564021" cy="100326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bwMode="gray">
          <a:xfrm flipH="1">
            <a:off x="2392393" y="3531224"/>
            <a:ext cx="1564022" cy="9555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18" name="图片 11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142981" y="3305008"/>
            <a:ext cx="540000" cy="442800"/>
          </a:xfrm>
          <a:prstGeom prst="rect">
            <a:avLst/>
          </a:prstGeom>
        </p:spPr>
      </p:pic>
      <p:pic>
        <p:nvPicPr>
          <p:cNvPr id="119" name="图片 11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142981" y="4294020"/>
            <a:ext cx="540000" cy="442800"/>
          </a:xfrm>
          <a:prstGeom prst="rect">
            <a:avLst/>
          </a:prstGeom>
        </p:spPr>
      </p:pic>
      <p:pic>
        <p:nvPicPr>
          <p:cNvPr id="121" name="图片 120"/>
          <p:cNvPicPr>
            <a:picLocks/>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686414" y="3305008"/>
            <a:ext cx="540000" cy="442800"/>
          </a:xfrm>
          <a:prstGeom prst="rect">
            <a:avLst/>
          </a:prstGeom>
        </p:spPr>
      </p:pic>
      <p:pic>
        <p:nvPicPr>
          <p:cNvPr id="123" name="图片 122"/>
          <p:cNvPicPr>
            <a:picLocks/>
          </p:cNvPicPr>
          <p:nvPr/>
        </p:nvPicPr>
        <p:blipFill>
          <a:blip r:embed="rId4"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686414" y="4294020"/>
            <a:ext cx="540000" cy="442800"/>
          </a:xfrm>
          <a:prstGeom prst="rect">
            <a:avLst/>
          </a:prstGeom>
        </p:spPr>
      </p:pic>
      <p:cxnSp>
        <p:nvCxnSpPr>
          <p:cNvPr id="124" name="直接连接符 123"/>
          <p:cNvCxnSpPr>
            <a:stCxn id="123" idx="1"/>
            <a:endCxn id="119" idx="3"/>
          </p:cNvCxnSpPr>
          <p:nvPr/>
        </p:nvCxnSpPr>
        <p:spPr bwMode="gray">
          <a:xfrm flipH="1">
            <a:off x="2682981" y="4515420"/>
            <a:ext cx="1003433"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5" name="文本框 124"/>
          <p:cNvSpPr txBox="1"/>
          <p:nvPr/>
        </p:nvSpPr>
        <p:spPr bwMode="gray">
          <a:xfrm>
            <a:off x="1493589" y="4278535"/>
            <a:ext cx="715260" cy="415958"/>
          </a:xfrm>
          <a:prstGeom prst="rect">
            <a:avLst/>
          </a:prstGeom>
          <a:noFill/>
        </p:spPr>
        <p:txBody>
          <a:bodyPr wrap="square" rtlCol="0">
            <a:noAutofit/>
          </a:bodyPr>
          <a:lstStyle/>
          <a:p>
            <a:pPr algn="ctr" fontAlgn="ctr"/>
            <a:r>
              <a:rPr sz="1200" dirty="0" smtClean="0">
                <a:latin typeface="Huawei Sans" panose="020C0503030203020204" pitchFamily="34" charset="0"/>
              </a:rPr>
              <a:t>AGG-1</a:t>
            </a:r>
            <a:endParaRPr lang="en-US" sz="1200" dirty="0" smtClean="0">
              <a:latin typeface="Huawei Sans" panose="020C0503030203020204" pitchFamily="34" charset="0"/>
            </a:endParaRPr>
          </a:p>
          <a:p>
            <a:pPr algn="ctr" fontAlgn="ctr"/>
            <a:r>
              <a:rPr lang="en-US" altLang="zh-CN" sz="1200" dirty="0">
                <a:latin typeface="Huawei Sans" panose="020C0503030203020204" pitchFamily="34" charset="0"/>
              </a:rPr>
              <a:t>S3</a:t>
            </a:r>
            <a:endParaRPr lang="zh-CN" altLang="en-US" sz="1200" dirty="0">
              <a:latin typeface="Huawei Sans" panose="020C0503030203020204" pitchFamily="34" charset="0"/>
            </a:endParaRPr>
          </a:p>
        </p:txBody>
      </p:sp>
      <p:sp>
        <p:nvSpPr>
          <p:cNvPr id="126" name="Freeform 159"/>
          <p:cNvSpPr/>
          <p:nvPr/>
        </p:nvSpPr>
        <p:spPr bwMode="gray">
          <a:xfrm flipH="1">
            <a:off x="1809091" y="1228020"/>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Freeform 159"/>
          <p:cNvSpPr/>
          <p:nvPr/>
        </p:nvSpPr>
        <p:spPr bwMode="gray">
          <a:xfrm flipH="1">
            <a:off x="3373110" y="1228020"/>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8" name="直接连接符 127"/>
          <p:cNvCxnSpPr>
            <a:stCxn id="135" idx="0"/>
          </p:cNvCxnSpPr>
          <p:nvPr/>
        </p:nvCxnSpPr>
        <p:spPr bwMode="gray">
          <a:xfrm flipV="1">
            <a:off x="2412981" y="1900525"/>
            <a:ext cx="0" cy="4154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bwMode="gray">
          <a:xfrm flipV="1">
            <a:off x="3956413" y="1900525"/>
            <a:ext cx="0" cy="41547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a:endCxn id="126" idx="9"/>
          </p:cNvCxnSpPr>
          <p:nvPr/>
        </p:nvCxnSpPr>
        <p:spPr bwMode="gray">
          <a:xfrm flipH="1" flipV="1">
            <a:off x="2803615" y="1899424"/>
            <a:ext cx="1152801" cy="63169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a:stCxn id="127" idx="15"/>
          </p:cNvCxnSpPr>
          <p:nvPr/>
        </p:nvCxnSpPr>
        <p:spPr bwMode="gray">
          <a:xfrm flipH="1">
            <a:off x="2412982" y="1900525"/>
            <a:ext cx="1140811" cy="62046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35" name="图片 134"/>
          <p:cNvPicPr>
            <a:picLocks/>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142981" y="2315996"/>
            <a:ext cx="540000" cy="442800"/>
          </a:xfrm>
          <a:prstGeom prst="rect">
            <a:avLst/>
          </a:prstGeom>
        </p:spPr>
      </p:pic>
      <p:pic>
        <p:nvPicPr>
          <p:cNvPr id="137" name="图片 136"/>
          <p:cNvPicPr>
            <a:picLocks/>
          </p:cNvPicPr>
          <p:nvPr/>
        </p:nvPicPr>
        <p:blipFill>
          <a:blip r:embed="rId5"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686414" y="2315996"/>
            <a:ext cx="540000" cy="442800"/>
          </a:xfrm>
          <a:prstGeom prst="rect">
            <a:avLst/>
          </a:prstGeom>
        </p:spPr>
      </p:pic>
      <p:sp>
        <p:nvSpPr>
          <p:cNvPr id="138" name="Freeform 159"/>
          <p:cNvSpPr/>
          <p:nvPr/>
        </p:nvSpPr>
        <p:spPr bwMode="gray">
          <a:xfrm flipH="1">
            <a:off x="1809091" y="4946778"/>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Freeform 159"/>
          <p:cNvSpPr/>
          <p:nvPr/>
        </p:nvSpPr>
        <p:spPr bwMode="gray">
          <a:xfrm flipH="1">
            <a:off x="3373110" y="4946778"/>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0" name="图片 139"/>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2141100" y="1125538"/>
            <a:ext cx="476396" cy="390645"/>
          </a:xfrm>
          <a:prstGeom prst="rect">
            <a:avLst/>
          </a:prstGeom>
        </p:spPr>
      </p:pic>
      <p:pic>
        <p:nvPicPr>
          <p:cNvPr id="141" name="图片 140" descr="PC.png"/>
          <p:cNvPicPr>
            <a:picLocks noChangeAspect="1"/>
          </p:cNvPicPr>
          <p:nvPr/>
        </p:nvPicPr>
        <p:blipFill>
          <a:blip r:embed="rId7" cstate="print"/>
          <a:stretch>
            <a:fillRect/>
          </a:stretch>
        </p:blipFill>
        <p:spPr bwMode="gray">
          <a:xfrm>
            <a:off x="1722725" y="5317638"/>
            <a:ext cx="539063" cy="414000"/>
          </a:xfrm>
          <a:prstGeom prst="rect">
            <a:avLst/>
          </a:prstGeom>
        </p:spPr>
      </p:pic>
      <p:pic>
        <p:nvPicPr>
          <p:cNvPr id="142" name="图片 141" descr="PC.png"/>
          <p:cNvPicPr>
            <a:picLocks noChangeAspect="1"/>
          </p:cNvPicPr>
          <p:nvPr/>
        </p:nvPicPr>
        <p:blipFill>
          <a:blip r:embed="rId7" cstate="print"/>
          <a:stretch>
            <a:fillRect/>
          </a:stretch>
        </p:blipFill>
        <p:spPr bwMode="gray">
          <a:xfrm>
            <a:off x="2471544" y="5061631"/>
            <a:ext cx="539063" cy="414000"/>
          </a:xfrm>
          <a:prstGeom prst="rect">
            <a:avLst/>
          </a:prstGeom>
        </p:spPr>
      </p:pic>
      <p:pic>
        <p:nvPicPr>
          <p:cNvPr id="143" name="图片 142" descr="PC.png"/>
          <p:cNvPicPr>
            <a:picLocks noChangeAspect="1"/>
          </p:cNvPicPr>
          <p:nvPr/>
        </p:nvPicPr>
        <p:blipFill>
          <a:blip r:embed="rId7" cstate="print"/>
          <a:stretch>
            <a:fillRect/>
          </a:stretch>
        </p:blipFill>
        <p:spPr bwMode="gray">
          <a:xfrm>
            <a:off x="3284261" y="5317638"/>
            <a:ext cx="539063" cy="414000"/>
          </a:xfrm>
          <a:prstGeom prst="rect">
            <a:avLst/>
          </a:prstGeom>
        </p:spPr>
      </p:pic>
      <p:pic>
        <p:nvPicPr>
          <p:cNvPr id="144" name="图片 143" descr="PC.png"/>
          <p:cNvPicPr>
            <a:picLocks noChangeAspect="1"/>
          </p:cNvPicPr>
          <p:nvPr/>
        </p:nvPicPr>
        <p:blipFill>
          <a:blip r:embed="rId7" cstate="print"/>
          <a:stretch>
            <a:fillRect/>
          </a:stretch>
        </p:blipFill>
        <p:spPr bwMode="gray">
          <a:xfrm>
            <a:off x="4033080" y="5061631"/>
            <a:ext cx="539063" cy="414000"/>
          </a:xfrm>
          <a:prstGeom prst="rect">
            <a:avLst/>
          </a:prstGeom>
        </p:spPr>
      </p:pic>
      <p:sp>
        <p:nvSpPr>
          <p:cNvPr id="145" name="文本框 144"/>
          <p:cNvSpPr txBox="1"/>
          <p:nvPr/>
        </p:nvSpPr>
        <p:spPr bwMode="gray">
          <a:xfrm>
            <a:off x="1519891" y="5706353"/>
            <a:ext cx="1510264" cy="449788"/>
          </a:xfrm>
          <a:prstGeom prst="rect">
            <a:avLst/>
          </a:prstGeom>
          <a:noFill/>
        </p:spPr>
        <p:txBody>
          <a:bodyPr wrap="square" rtlCol="0">
            <a:noAutofit/>
          </a:bodyPr>
          <a:lstStyle/>
          <a:p>
            <a:pPr algn="ctr" fontAlgn="ctr"/>
            <a:r>
              <a:rPr sz="1200" dirty="0">
                <a:latin typeface="Huawei Sans" panose="020C0503030203020204" pitchFamily="34" charset="0"/>
              </a:rPr>
              <a:t>Finance department client</a:t>
            </a:r>
            <a:endParaRPr lang="en-US" altLang="zh-CN" sz="1200" dirty="0" smtClean="0">
              <a:latin typeface="Huawei Sans" panose="020C0503030203020204" pitchFamily="34" charset="0"/>
            </a:endParaRPr>
          </a:p>
          <a:p>
            <a:pPr algn="ctr" fontAlgn="ctr"/>
            <a:r>
              <a:rPr sz="1200" dirty="0">
                <a:latin typeface="Huawei Sans" panose="020C0503030203020204" pitchFamily="34" charset="0"/>
              </a:rPr>
              <a:t> </a:t>
            </a:r>
            <a:endParaRPr lang="zh-CN" altLang="en-US" sz="1200" dirty="0">
              <a:latin typeface="Huawei Sans" panose="020C0503030203020204" pitchFamily="34" charset="0"/>
            </a:endParaRPr>
          </a:p>
        </p:txBody>
      </p:sp>
      <p:sp>
        <p:nvSpPr>
          <p:cNvPr id="146" name="文本框 145"/>
          <p:cNvSpPr txBox="1"/>
          <p:nvPr/>
        </p:nvSpPr>
        <p:spPr bwMode="gray">
          <a:xfrm>
            <a:off x="3265879" y="5725492"/>
            <a:ext cx="1592729" cy="430649"/>
          </a:xfrm>
          <a:prstGeom prst="rect">
            <a:avLst/>
          </a:prstGeom>
          <a:noFill/>
        </p:spPr>
        <p:txBody>
          <a:bodyPr wrap="square" rtlCol="0">
            <a:noAutofit/>
          </a:bodyPr>
          <a:lstStyle/>
          <a:p>
            <a:pPr algn="ctr" fontAlgn="ctr"/>
            <a:r>
              <a:rPr sz="1200" dirty="0">
                <a:solidFill>
                  <a:schemeClr val="bg1">
                    <a:lumMod val="50000"/>
                  </a:schemeClr>
                </a:solidFill>
                <a:latin typeface="Huawei Sans" panose="020C0503030203020204" pitchFamily="34" charset="0"/>
              </a:rPr>
              <a:t>Marketing department </a:t>
            </a:r>
            <a:r>
              <a:rPr sz="1200" dirty="0" smtClean="0">
                <a:solidFill>
                  <a:schemeClr val="bg1">
                    <a:lumMod val="50000"/>
                  </a:schemeClr>
                </a:solidFill>
                <a:latin typeface="Huawei Sans" panose="020C0503030203020204" pitchFamily="34" charset="0"/>
              </a:rPr>
              <a:t>client</a:t>
            </a:r>
            <a:endParaRPr lang="en-US" altLang="zh-CN" sz="1200" dirty="0" smtClean="0">
              <a:solidFill>
                <a:schemeClr val="bg1">
                  <a:lumMod val="50000"/>
                </a:schemeClr>
              </a:solidFill>
              <a:latin typeface="Huawei Sans" panose="020C0503030203020204" pitchFamily="34" charset="0"/>
            </a:endParaRPr>
          </a:p>
        </p:txBody>
      </p:sp>
      <p:pic>
        <p:nvPicPr>
          <p:cNvPr id="147" name="图片 146"/>
          <p:cNvPicPr>
            <a:picLocks/>
          </p:cNvPicPr>
          <p:nvPr/>
        </p:nvPicPr>
        <p:blipFill>
          <a:blip r:embed="rId6"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689907" y="1125538"/>
            <a:ext cx="476396" cy="390645"/>
          </a:xfrm>
          <a:prstGeom prst="rect">
            <a:avLst/>
          </a:prstGeom>
        </p:spPr>
      </p:pic>
      <p:sp>
        <p:nvSpPr>
          <p:cNvPr id="148" name="文本框 147"/>
          <p:cNvSpPr txBox="1"/>
          <p:nvPr/>
        </p:nvSpPr>
        <p:spPr bwMode="gray">
          <a:xfrm>
            <a:off x="1493590" y="3309148"/>
            <a:ext cx="715260" cy="407190"/>
          </a:xfrm>
          <a:prstGeom prst="rect">
            <a:avLst/>
          </a:prstGeom>
          <a:noFill/>
        </p:spPr>
        <p:txBody>
          <a:bodyPr wrap="square" rtlCol="0">
            <a:noAutofit/>
          </a:bodyPr>
          <a:lstStyle/>
          <a:p>
            <a:pPr algn="ctr" fontAlgn="ctr"/>
            <a:r>
              <a:rPr sz="1200" dirty="0" smtClean="0">
                <a:latin typeface="Huawei Sans" panose="020C0503030203020204" pitchFamily="34" charset="0"/>
              </a:rPr>
              <a:t>Core-1</a:t>
            </a:r>
            <a:endParaRPr lang="en-US" sz="1200" dirty="0" smtClean="0">
              <a:latin typeface="Huawei Sans" panose="020C0503030203020204" pitchFamily="34" charset="0"/>
            </a:endParaRPr>
          </a:p>
          <a:p>
            <a:pPr algn="ctr" fontAlgn="ctr"/>
            <a:r>
              <a:rPr lang="en-US" altLang="zh-CN" sz="1200" dirty="0" smtClean="0">
                <a:latin typeface="Huawei Sans" panose="020C0503030203020204" pitchFamily="34" charset="0"/>
              </a:rPr>
              <a:t>S1</a:t>
            </a:r>
            <a:endParaRPr lang="zh-CN" altLang="en-US" sz="1200" dirty="0">
              <a:latin typeface="Huawei Sans" panose="020C0503030203020204" pitchFamily="34" charset="0"/>
            </a:endParaRPr>
          </a:p>
        </p:txBody>
      </p:sp>
      <p:sp>
        <p:nvSpPr>
          <p:cNvPr id="149" name="文本框 148"/>
          <p:cNvSpPr txBox="1"/>
          <p:nvPr/>
        </p:nvSpPr>
        <p:spPr bwMode="gray">
          <a:xfrm>
            <a:off x="1376591" y="2383507"/>
            <a:ext cx="826155" cy="307777"/>
          </a:xfrm>
          <a:prstGeom prst="rect">
            <a:avLst/>
          </a:prstGeom>
          <a:noFill/>
        </p:spPr>
        <p:txBody>
          <a:bodyPr wrap="square" rtlCol="0">
            <a:noAutofit/>
          </a:bodyPr>
          <a:lstStyle/>
          <a:p>
            <a:pPr algn="ctr" fontAlgn="ctr"/>
            <a:r>
              <a:rPr sz="1200" dirty="0" smtClean="0">
                <a:latin typeface="Huawei Sans" panose="020C0503030203020204" pitchFamily="34" charset="0"/>
              </a:rPr>
              <a:t>Border-1</a:t>
            </a:r>
            <a:endParaRPr lang="en-US" sz="1200" dirty="0" smtClean="0">
              <a:latin typeface="Huawei Sans" panose="020C0503030203020204" pitchFamily="34" charset="0"/>
            </a:endParaRPr>
          </a:p>
          <a:p>
            <a:pPr algn="ctr" fontAlgn="ctr"/>
            <a:r>
              <a:rPr lang="en-US" altLang="zh-CN" sz="1200" dirty="0" smtClean="0">
                <a:latin typeface="Huawei Sans" panose="020C0503030203020204" pitchFamily="34" charset="0"/>
              </a:rPr>
              <a:t>R1</a:t>
            </a:r>
            <a:endParaRPr lang="zh-CN" altLang="en-US" sz="1200" dirty="0">
              <a:latin typeface="Huawei Sans" panose="020C0503030203020204" pitchFamily="34" charset="0"/>
            </a:endParaRPr>
          </a:p>
        </p:txBody>
      </p:sp>
      <p:sp>
        <p:nvSpPr>
          <p:cNvPr id="150" name="文本框 149"/>
          <p:cNvSpPr txBox="1"/>
          <p:nvPr/>
        </p:nvSpPr>
        <p:spPr bwMode="gray">
          <a:xfrm>
            <a:off x="4156949" y="4278535"/>
            <a:ext cx="715260" cy="415958"/>
          </a:xfrm>
          <a:prstGeom prst="rect">
            <a:avLst/>
          </a:prstGeom>
          <a:noFill/>
        </p:spPr>
        <p:txBody>
          <a:bodyPr wrap="square" rtlCol="0">
            <a:noAutofit/>
          </a:bodyPr>
          <a:lstStyle/>
          <a:p>
            <a:pPr algn="ctr" fontAlgn="ctr"/>
            <a:r>
              <a:rPr sz="1200" dirty="0" smtClean="0">
                <a:solidFill>
                  <a:schemeClr val="bg1">
                    <a:lumMod val="50000"/>
                  </a:schemeClr>
                </a:solidFill>
                <a:latin typeface="Huawei Sans" panose="020C0503030203020204" pitchFamily="34" charset="0"/>
              </a:rPr>
              <a:t>AGG-2</a:t>
            </a:r>
            <a:endParaRPr lang="en-US" sz="1200" dirty="0" smtClean="0">
              <a:solidFill>
                <a:schemeClr val="bg1">
                  <a:lumMod val="50000"/>
                </a:schemeClr>
              </a:solidFill>
              <a:latin typeface="Huawei Sans" panose="020C0503030203020204" pitchFamily="34" charset="0"/>
            </a:endParaRPr>
          </a:p>
          <a:p>
            <a:pPr algn="ctr" fontAlgn="ctr"/>
            <a:r>
              <a:rPr lang="en-US" altLang="zh-CN" sz="1200" dirty="0">
                <a:solidFill>
                  <a:schemeClr val="bg1">
                    <a:lumMod val="50000"/>
                  </a:schemeClr>
                </a:solidFill>
                <a:latin typeface="Huawei Sans" panose="020C0503030203020204" pitchFamily="34" charset="0"/>
              </a:rPr>
              <a:t>S3</a:t>
            </a:r>
            <a:endParaRPr lang="zh-CN" altLang="en-US" sz="1200" dirty="0">
              <a:solidFill>
                <a:schemeClr val="bg1">
                  <a:lumMod val="50000"/>
                </a:schemeClr>
              </a:solidFill>
              <a:latin typeface="Huawei Sans" panose="020C0503030203020204" pitchFamily="34" charset="0"/>
            </a:endParaRPr>
          </a:p>
        </p:txBody>
      </p:sp>
      <p:sp>
        <p:nvSpPr>
          <p:cNvPr id="151" name="文本框 150"/>
          <p:cNvSpPr txBox="1"/>
          <p:nvPr/>
        </p:nvSpPr>
        <p:spPr bwMode="gray">
          <a:xfrm>
            <a:off x="4156949" y="3309148"/>
            <a:ext cx="715260" cy="407190"/>
          </a:xfrm>
          <a:prstGeom prst="rect">
            <a:avLst/>
          </a:prstGeom>
          <a:noFill/>
        </p:spPr>
        <p:txBody>
          <a:bodyPr wrap="square" rtlCol="0">
            <a:noAutofit/>
          </a:bodyPr>
          <a:lstStyle/>
          <a:p>
            <a:pPr algn="ctr" fontAlgn="ctr"/>
            <a:r>
              <a:rPr sz="1200" dirty="0" smtClean="0">
                <a:solidFill>
                  <a:schemeClr val="bg1">
                    <a:lumMod val="50000"/>
                  </a:schemeClr>
                </a:solidFill>
                <a:latin typeface="Huawei Sans" panose="020C0503030203020204" pitchFamily="34" charset="0"/>
              </a:rPr>
              <a:t>Core-2</a:t>
            </a:r>
            <a:endParaRPr lang="en-US" sz="1200" dirty="0" smtClean="0">
              <a:solidFill>
                <a:schemeClr val="bg1">
                  <a:lumMod val="50000"/>
                </a:schemeClr>
              </a:solidFill>
              <a:latin typeface="Huawei Sans" panose="020C0503030203020204" pitchFamily="34" charset="0"/>
            </a:endParaRPr>
          </a:p>
          <a:p>
            <a:pPr algn="ctr" fontAlgn="ctr"/>
            <a:r>
              <a:rPr lang="en-US" altLang="zh-CN" sz="1200" dirty="0" smtClean="0">
                <a:solidFill>
                  <a:schemeClr val="bg1">
                    <a:lumMod val="50000"/>
                  </a:schemeClr>
                </a:solidFill>
                <a:latin typeface="Huawei Sans" panose="020C0503030203020204" pitchFamily="34" charset="0"/>
              </a:rPr>
              <a:t>S2</a:t>
            </a:r>
            <a:endParaRPr lang="zh-CN" altLang="en-US" sz="1200" dirty="0">
              <a:solidFill>
                <a:schemeClr val="bg1">
                  <a:lumMod val="50000"/>
                </a:schemeClr>
              </a:solidFill>
              <a:latin typeface="Huawei Sans" panose="020C0503030203020204" pitchFamily="34" charset="0"/>
            </a:endParaRPr>
          </a:p>
        </p:txBody>
      </p:sp>
      <p:sp>
        <p:nvSpPr>
          <p:cNvPr id="152" name="文本框 151"/>
          <p:cNvSpPr txBox="1"/>
          <p:nvPr/>
        </p:nvSpPr>
        <p:spPr bwMode="gray">
          <a:xfrm>
            <a:off x="4138769" y="2383507"/>
            <a:ext cx="834703" cy="307777"/>
          </a:xfrm>
          <a:prstGeom prst="rect">
            <a:avLst/>
          </a:prstGeom>
          <a:noFill/>
        </p:spPr>
        <p:txBody>
          <a:bodyPr wrap="square" rtlCol="0">
            <a:noAutofit/>
          </a:bodyPr>
          <a:lstStyle/>
          <a:p>
            <a:pPr algn="ctr" fontAlgn="ctr"/>
            <a:r>
              <a:rPr sz="1200" dirty="0" smtClean="0">
                <a:solidFill>
                  <a:schemeClr val="bg1">
                    <a:lumMod val="50000"/>
                  </a:schemeClr>
                </a:solidFill>
                <a:latin typeface="Huawei Sans" panose="020C0503030203020204" pitchFamily="34" charset="0"/>
              </a:rPr>
              <a:t>Border-2</a:t>
            </a:r>
            <a:endParaRPr lang="en-US" sz="1200" dirty="0" smtClean="0">
              <a:solidFill>
                <a:schemeClr val="bg1">
                  <a:lumMod val="50000"/>
                </a:schemeClr>
              </a:solidFill>
              <a:latin typeface="Huawei Sans" panose="020C0503030203020204" pitchFamily="34" charset="0"/>
            </a:endParaRPr>
          </a:p>
          <a:p>
            <a:pPr algn="ctr" fontAlgn="ctr"/>
            <a:r>
              <a:rPr lang="en-US" altLang="zh-CN" sz="1200" dirty="0" smtClean="0">
                <a:solidFill>
                  <a:schemeClr val="bg1">
                    <a:lumMod val="50000"/>
                  </a:schemeClr>
                </a:solidFill>
                <a:latin typeface="Huawei Sans" panose="020C0503030203020204" pitchFamily="34" charset="0"/>
              </a:rPr>
              <a:t>R2</a:t>
            </a:r>
            <a:endParaRPr lang="zh-CN" altLang="en-US" sz="1200" dirty="0">
              <a:solidFill>
                <a:schemeClr val="bg1">
                  <a:lumMod val="50000"/>
                </a:schemeClr>
              </a:solidFill>
              <a:latin typeface="Huawei Sans" panose="020C0503030203020204" pitchFamily="34" charset="0"/>
            </a:endParaRPr>
          </a:p>
        </p:txBody>
      </p:sp>
      <p:sp>
        <p:nvSpPr>
          <p:cNvPr id="157" name="文本框 156"/>
          <p:cNvSpPr txBox="1"/>
          <p:nvPr/>
        </p:nvSpPr>
        <p:spPr bwMode="gray">
          <a:xfrm>
            <a:off x="4592154" y="5692472"/>
            <a:ext cx="1736887" cy="420823"/>
          </a:xfrm>
          <a:prstGeom prst="rect">
            <a:avLst/>
          </a:prstGeom>
          <a:noFill/>
        </p:spPr>
        <p:txBody>
          <a:bodyPr wrap="square" rtlCol="0">
            <a:noAutofit/>
          </a:bodyPr>
          <a:lstStyle/>
          <a:p>
            <a:pPr algn="ctr" fontAlgn="ctr"/>
            <a:r>
              <a:rPr sz="1200" dirty="0">
                <a:latin typeface="Huawei Sans" panose="020C0503030203020204" pitchFamily="34" charset="0"/>
              </a:rPr>
              <a:t>Data flow of the finance department</a:t>
            </a:r>
            <a:endParaRPr lang="zh-CN" altLang="en-US" sz="1200" dirty="0">
              <a:latin typeface="Huawei Sans" panose="020C0503030203020204" pitchFamily="34" charset="0"/>
            </a:endParaRPr>
          </a:p>
        </p:txBody>
      </p:sp>
      <p:cxnSp>
        <p:nvCxnSpPr>
          <p:cNvPr id="158" name="直接箭头连接符 157"/>
          <p:cNvCxnSpPr/>
          <p:nvPr/>
        </p:nvCxnSpPr>
        <p:spPr bwMode="gray">
          <a:xfrm>
            <a:off x="4849644" y="5675170"/>
            <a:ext cx="1065955" cy="0"/>
          </a:xfrm>
          <a:prstGeom prst="straightConnector1">
            <a:avLst/>
          </a:prstGeom>
          <a:noFill/>
          <a:ln w="38100">
            <a:solidFill>
              <a:srgbClr val="FFD17D"/>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159" name="任意多边形 158"/>
          <p:cNvSpPr/>
          <p:nvPr/>
        </p:nvSpPr>
        <p:spPr bwMode="gray">
          <a:xfrm>
            <a:off x="2094199" y="2002173"/>
            <a:ext cx="237584" cy="2851654"/>
          </a:xfrm>
          <a:custGeom>
            <a:avLst/>
            <a:gdLst>
              <a:gd name="connsiteX0" fmla="*/ 0 w 315472"/>
              <a:gd name="connsiteY0" fmla="*/ 3021495 h 3021495"/>
              <a:gd name="connsiteX1" fmla="*/ 278295 w 315472"/>
              <a:gd name="connsiteY1" fmla="*/ 2464904 h 3021495"/>
              <a:gd name="connsiteX2" fmla="*/ 304800 w 315472"/>
              <a:gd name="connsiteY2" fmla="*/ 0 h 3021495"/>
            </a:gdLst>
            <a:ahLst/>
            <a:cxnLst>
              <a:cxn ang="0">
                <a:pos x="connsiteX0" y="connsiteY0"/>
              </a:cxn>
              <a:cxn ang="0">
                <a:pos x="connsiteX1" y="connsiteY1"/>
              </a:cxn>
              <a:cxn ang="0">
                <a:pos x="connsiteX2" y="connsiteY2"/>
              </a:cxn>
            </a:cxnLst>
            <a:rect l="l" t="t" r="r" b="b"/>
            <a:pathLst>
              <a:path w="315472" h="3021495">
                <a:moveTo>
                  <a:pt x="0" y="3021495"/>
                </a:moveTo>
                <a:cubicBezTo>
                  <a:pt x="113747" y="2994990"/>
                  <a:pt x="227495" y="2968486"/>
                  <a:pt x="278295" y="2464904"/>
                </a:cubicBezTo>
                <a:cubicBezTo>
                  <a:pt x="329095" y="1961321"/>
                  <a:pt x="316947" y="980660"/>
                  <a:pt x="304800" y="0"/>
                </a:cubicBezTo>
              </a:path>
            </a:pathLst>
          </a:custGeom>
          <a:noFill/>
          <a:ln w="38100">
            <a:solidFill>
              <a:srgbClr val="30B5C5"/>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任意多边形 159"/>
          <p:cNvSpPr/>
          <p:nvPr/>
        </p:nvSpPr>
        <p:spPr bwMode="gray">
          <a:xfrm>
            <a:off x="2481624" y="2015424"/>
            <a:ext cx="1390877" cy="2915478"/>
          </a:xfrm>
          <a:custGeom>
            <a:avLst/>
            <a:gdLst>
              <a:gd name="connsiteX0" fmla="*/ 127617 w 1519149"/>
              <a:gd name="connsiteY0" fmla="*/ 2915478 h 2915478"/>
              <a:gd name="connsiteX1" fmla="*/ 154121 w 1519149"/>
              <a:gd name="connsiteY1" fmla="*/ 1325217 h 2915478"/>
              <a:gd name="connsiteX2" fmla="*/ 1519095 w 1519149"/>
              <a:gd name="connsiteY2" fmla="*/ 1152939 h 2915478"/>
              <a:gd name="connsiteX3" fmla="*/ 207130 w 1519149"/>
              <a:gd name="connsiteY3" fmla="*/ 424069 h 2915478"/>
              <a:gd name="connsiteX4" fmla="*/ 21600 w 1519149"/>
              <a:gd name="connsiteY4" fmla="*/ 0 h 2915478"/>
              <a:gd name="connsiteX0" fmla="*/ 113800 w 1506123"/>
              <a:gd name="connsiteY0" fmla="*/ 2915478 h 2915478"/>
              <a:gd name="connsiteX1" fmla="*/ 140304 w 1506123"/>
              <a:gd name="connsiteY1" fmla="*/ 1325217 h 2915478"/>
              <a:gd name="connsiteX2" fmla="*/ 1505278 w 1506123"/>
              <a:gd name="connsiteY2" fmla="*/ 1152939 h 2915478"/>
              <a:gd name="connsiteX3" fmla="*/ 339087 w 1506123"/>
              <a:gd name="connsiteY3" fmla="*/ 503582 h 2915478"/>
              <a:gd name="connsiteX4" fmla="*/ 7783 w 1506123"/>
              <a:gd name="connsiteY4" fmla="*/ 0 h 2915478"/>
              <a:gd name="connsiteX0" fmla="*/ 111034 w 1450389"/>
              <a:gd name="connsiteY0" fmla="*/ 2915478 h 2915478"/>
              <a:gd name="connsiteX1" fmla="*/ 137538 w 1450389"/>
              <a:gd name="connsiteY1" fmla="*/ 1325217 h 2915478"/>
              <a:gd name="connsiteX2" fmla="*/ 1449503 w 1450389"/>
              <a:gd name="connsiteY2" fmla="*/ 1205947 h 2915478"/>
              <a:gd name="connsiteX3" fmla="*/ 336321 w 1450389"/>
              <a:gd name="connsiteY3" fmla="*/ 503582 h 2915478"/>
              <a:gd name="connsiteX4" fmla="*/ 5017 w 1450389"/>
              <a:gd name="connsiteY4" fmla="*/ 0 h 2915478"/>
              <a:gd name="connsiteX0" fmla="*/ 115616 w 1454971"/>
              <a:gd name="connsiteY0" fmla="*/ 2915478 h 2915478"/>
              <a:gd name="connsiteX1" fmla="*/ 142120 w 1454971"/>
              <a:gd name="connsiteY1" fmla="*/ 1325217 h 2915478"/>
              <a:gd name="connsiteX2" fmla="*/ 1454085 w 1454971"/>
              <a:gd name="connsiteY2" fmla="*/ 1205947 h 2915478"/>
              <a:gd name="connsiteX3" fmla="*/ 340903 w 1454971"/>
              <a:gd name="connsiteY3" fmla="*/ 503582 h 2915478"/>
              <a:gd name="connsiteX4" fmla="*/ 9599 w 1454971"/>
              <a:gd name="connsiteY4" fmla="*/ 0 h 2915478"/>
              <a:gd name="connsiteX0" fmla="*/ 111034 w 1450389"/>
              <a:gd name="connsiteY0" fmla="*/ 2915478 h 2915478"/>
              <a:gd name="connsiteX1" fmla="*/ 137538 w 1450389"/>
              <a:gd name="connsiteY1" fmla="*/ 1325217 h 2915478"/>
              <a:gd name="connsiteX2" fmla="*/ 1449503 w 1450389"/>
              <a:gd name="connsiteY2" fmla="*/ 1245703 h 2915478"/>
              <a:gd name="connsiteX3" fmla="*/ 336321 w 1450389"/>
              <a:gd name="connsiteY3" fmla="*/ 503582 h 2915478"/>
              <a:gd name="connsiteX4" fmla="*/ 5017 w 1450389"/>
              <a:gd name="connsiteY4" fmla="*/ 0 h 2915478"/>
              <a:gd name="connsiteX0" fmla="*/ 111034 w 1450389"/>
              <a:gd name="connsiteY0" fmla="*/ 2915478 h 2915478"/>
              <a:gd name="connsiteX1" fmla="*/ 137538 w 1450389"/>
              <a:gd name="connsiteY1" fmla="*/ 1325217 h 2915478"/>
              <a:gd name="connsiteX2" fmla="*/ 1449503 w 1450389"/>
              <a:gd name="connsiteY2" fmla="*/ 1245703 h 2915478"/>
              <a:gd name="connsiteX3" fmla="*/ 336321 w 1450389"/>
              <a:gd name="connsiteY3" fmla="*/ 503582 h 2915478"/>
              <a:gd name="connsiteX4" fmla="*/ 5017 w 1450389"/>
              <a:gd name="connsiteY4" fmla="*/ 0 h 2915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0389" h="2915478">
                <a:moveTo>
                  <a:pt x="111034" y="2915478"/>
                </a:moveTo>
                <a:cubicBezTo>
                  <a:pt x="8329" y="2267225"/>
                  <a:pt x="-45784" y="1457739"/>
                  <a:pt x="137538" y="1325217"/>
                </a:cubicBezTo>
                <a:cubicBezTo>
                  <a:pt x="320860" y="1192695"/>
                  <a:pt x="1416373" y="1382642"/>
                  <a:pt x="1449503" y="1245703"/>
                </a:cubicBezTo>
                <a:cubicBezTo>
                  <a:pt x="1482634" y="1108764"/>
                  <a:pt x="577069" y="711199"/>
                  <a:pt x="336321" y="503582"/>
                </a:cubicBezTo>
                <a:cubicBezTo>
                  <a:pt x="95573" y="295965"/>
                  <a:pt x="-27009" y="115956"/>
                  <a:pt x="5017" y="0"/>
                </a:cubicBezTo>
              </a:path>
            </a:pathLst>
          </a:custGeom>
          <a:noFill/>
          <a:ln w="38100">
            <a:solidFill>
              <a:srgbClr val="C7000B"/>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任意多边形 160"/>
          <p:cNvSpPr/>
          <p:nvPr/>
        </p:nvSpPr>
        <p:spPr bwMode="gray">
          <a:xfrm>
            <a:off x="2558453" y="2040458"/>
            <a:ext cx="1541140" cy="2850687"/>
          </a:xfrm>
          <a:custGeom>
            <a:avLst/>
            <a:gdLst>
              <a:gd name="connsiteX0" fmla="*/ 360417 w 1858053"/>
              <a:gd name="connsiteY0" fmla="*/ 3379304 h 3379304"/>
              <a:gd name="connsiteX1" fmla="*/ 360417 w 1858053"/>
              <a:gd name="connsiteY1" fmla="*/ 2743200 h 3379304"/>
              <a:gd name="connsiteX2" fmla="*/ 1857913 w 1858053"/>
              <a:gd name="connsiteY2" fmla="*/ 1616765 h 3379304"/>
              <a:gd name="connsiteX3" fmla="*/ 267652 w 1858053"/>
              <a:gd name="connsiteY3" fmla="*/ 702365 h 3379304"/>
              <a:gd name="connsiteX4" fmla="*/ 15861 w 1858053"/>
              <a:gd name="connsiteY4" fmla="*/ 0 h 3379304"/>
              <a:gd name="connsiteX0" fmla="*/ 347673 w 1845324"/>
              <a:gd name="connsiteY0" fmla="*/ 3379304 h 3379304"/>
              <a:gd name="connsiteX1" fmla="*/ 347673 w 1845324"/>
              <a:gd name="connsiteY1" fmla="*/ 2743200 h 3379304"/>
              <a:gd name="connsiteX2" fmla="*/ 1845169 w 1845324"/>
              <a:gd name="connsiteY2" fmla="*/ 1616765 h 3379304"/>
              <a:gd name="connsiteX3" fmla="*/ 439174 w 1845324"/>
              <a:gd name="connsiteY3" fmla="*/ 593911 h 3379304"/>
              <a:gd name="connsiteX4" fmla="*/ 3117 w 1845324"/>
              <a:gd name="connsiteY4" fmla="*/ 0 h 3379304"/>
              <a:gd name="connsiteX0" fmla="*/ 359313 w 1856997"/>
              <a:gd name="connsiteY0" fmla="*/ 3379304 h 3379304"/>
              <a:gd name="connsiteX1" fmla="*/ 359313 w 1856997"/>
              <a:gd name="connsiteY1" fmla="*/ 2743200 h 3379304"/>
              <a:gd name="connsiteX2" fmla="*/ 1856809 w 1856997"/>
              <a:gd name="connsiteY2" fmla="*/ 1616765 h 3379304"/>
              <a:gd name="connsiteX3" fmla="*/ 450814 w 1856997"/>
              <a:gd name="connsiteY3" fmla="*/ 593911 h 3379304"/>
              <a:gd name="connsiteX4" fmla="*/ 14757 w 1856997"/>
              <a:gd name="connsiteY4" fmla="*/ 0 h 3379304"/>
              <a:gd name="connsiteX0" fmla="*/ 347520 w 1783757"/>
              <a:gd name="connsiteY0" fmla="*/ 3379304 h 3379304"/>
              <a:gd name="connsiteX1" fmla="*/ 347520 w 1783757"/>
              <a:gd name="connsiteY1" fmla="*/ 2743200 h 3379304"/>
              <a:gd name="connsiteX2" fmla="*/ 1783595 w 1783757"/>
              <a:gd name="connsiteY2" fmla="*/ 1415350 h 3379304"/>
              <a:gd name="connsiteX3" fmla="*/ 439021 w 1783757"/>
              <a:gd name="connsiteY3" fmla="*/ 593911 h 3379304"/>
              <a:gd name="connsiteX4" fmla="*/ 2964 w 1783757"/>
              <a:gd name="connsiteY4" fmla="*/ 0 h 3379304"/>
              <a:gd name="connsiteX0" fmla="*/ 346580 w 1783351"/>
              <a:gd name="connsiteY0" fmla="*/ 3379304 h 3379304"/>
              <a:gd name="connsiteX1" fmla="*/ 346580 w 1783351"/>
              <a:gd name="connsiteY1" fmla="*/ 2743200 h 3379304"/>
              <a:gd name="connsiteX2" fmla="*/ 1782655 w 1783351"/>
              <a:gd name="connsiteY2" fmla="*/ 1415350 h 3379304"/>
              <a:gd name="connsiteX3" fmla="*/ 530215 w 1783351"/>
              <a:gd name="connsiteY3" fmla="*/ 578417 h 3379304"/>
              <a:gd name="connsiteX4" fmla="*/ 2024 w 1783351"/>
              <a:gd name="connsiteY4" fmla="*/ 0 h 3379304"/>
              <a:gd name="connsiteX0" fmla="*/ 346580 w 1785312"/>
              <a:gd name="connsiteY0" fmla="*/ 3379304 h 3379304"/>
              <a:gd name="connsiteX1" fmla="*/ 162313 w 1785312"/>
              <a:gd name="connsiteY1" fmla="*/ 2572771 h 3379304"/>
              <a:gd name="connsiteX2" fmla="*/ 1782655 w 1785312"/>
              <a:gd name="connsiteY2" fmla="*/ 1415350 h 3379304"/>
              <a:gd name="connsiteX3" fmla="*/ 530215 w 1785312"/>
              <a:gd name="connsiteY3" fmla="*/ 578417 h 3379304"/>
              <a:gd name="connsiteX4" fmla="*/ 2024 w 1785312"/>
              <a:gd name="connsiteY4" fmla="*/ 0 h 3379304"/>
              <a:gd name="connsiteX0" fmla="*/ 346580 w 1785749"/>
              <a:gd name="connsiteY0" fmla="*/ 3379304 h 3379304"/>
              <a:gd name="connsiteX1" fmla="*/ 131602 w 1785749"/>
              <a:gd name="connsiteY1" fmla="*/ 2510797 h 3379304"/>
              <a:gd name="connsiteX2" fmla="*/ 1782655 w 1785749"/>
              <a:gd name="connsiteY2" fmla="*/ 1415350 h 3379304"/>
              <a:gd name="connsiteX3" fmla="*/ 530215 w 1785749"/>
              <a:gd name="connsiteY3" fmla="*/ 578417 h 3379304"/>
              <a:gd name="connsiteX4" fmla="*/ 2024 w 1785749"/>
              <a:gd name="connsiteY4" fmla="*/ 0 h 3379304"/>
              <a:gd name="connsiteX0" fmla="*/ 163660 w 1802451"/>
              <a:gd name="connsiteY0" fmla="*/ 3332824 h 3332824"/>
              <a:gd name="connsiteX1" fmla="*/ 148304 w 1802451"/>
              <a:gd name="connsiteY1" fmla="*/ 2510797 h 3332824"/>
              <a:gd name="connsiteX2" fmla="*/ 1799357 w 1802451"/>
              <a:gd name="connsiteY2" fmla="*/ 1415350 h 3332824"/>
              <a:gd name="connsiteX3" fmla="*/ 546917 w 1802451"/>
              <a:gd name="connsiteY3" fmla="*/ 578417 h 3332824"/>
              <a:gd name="connsiteX4" fmla="*/ 18726 w 1802451"/>
              <a:gd name="connsiteY4" fmla="*/ 0 h 3332824"/>
              <a:gd name="connsiteX0" fmla="*/ 146958 w 1785749"/>
              <a:gd name="connsiteY0" fmla="*/ 3332824 h 3332824"/>
              <a:gd name="connsiteX1" fmla="*/ 131602 w 1785749"/>
              <a:gd name="connsiteY1" fmla="*/ 2510797 h 3332824"/>
              <a:gd name="connsiteX2" fmla="*/ 1782655 w 1785749"/>
              <a:gd name="connsiteY2" fmla="*/ 1415350 h 3332824"/>
              <a:gd name="connsiteX3" fmla="*/ 530215 w 1785749"/>
              <a:gd name="connsiteY3" fmla="*/ 578417 h 3332824"/>
              <a:gd name="connsiteX4" fmla="*/ 2024 w 1785749"/>
              <a:gd name="connsiteY4" fmla="*/ 0 h 3332824"/>
              <a:gd name="connsiteX0" fmla="*/ 146958 w 1785749"/>
              <a:gd name="connsiteY0" fmla="*/ 3332824 h 3332824"/>
              <a:gd name="connsiteX1" fmla="*/ 131602 w 1785749"/>
              <a:gd name="connsiteY1" fmla="*/ 2510797 h 3332824"/>
              <a:gd name="connsiteX2" fmla="*/ 1782655 w 1785749"/>
              <a:gd name="connsiteY2" fmla="*/ 1415350 h 3332824"/>
              <a:gd name="connsiteX3" fmla="*/ 530215 w 1785749"/>
              <a:gd name="connsiteY3" fmla="*/ 578417 h 3332824"/>
              <a:gd name="connsiteX4" fmla="*/ 2024 w 1785749"/>
              <a:gd name="connsiteY4" fmla="*/ 0 h 3332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5749" h="3332824">
                <a:moveTo>
                  <a:pt x="146958" y="3332824"/>
                </a:moveTo>
                <a:cubicBezTo>
                  <a:pt x="191077" y="3130663"/>
                  <a:pt x="-33525" y="2861363"/>
                  <a:pt x="131602" y="2510797"/>
                </a:cubicBezTo>
                <a:cubicBezTo>
                  <a:pt x="296729" y="2160231"/>
                  <a:pt x="1716220" y="1737413"/>
                  <a:pt x="1782655" y="1415350"/>
                </a:cubicBezTo>
                <a:cubicBezTo>
                  <a:pt x="1849090" y="1093287"/>
                  <a:pt x="826987" y="814309"/>
                  <a:pt x="530215" y="578417"/>
                </a:cubicBezTo>
                <a:cubicBezTo>
                  <a:pt x="233443" y="342525"/>
                  <a:pt x="-25585" y="216452"/>
                  <a:pt x="2024" y="0"/>
                </a:cubicBezTo>
              </a:path>
            </a:pathLst>
          </a:custGeom>
          <a:noFill/>
          <a:ln w="38100">
            <a:solidFill>
              <a:srgbClr val="62B23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Oval 4"/>
          <p:cNvSpPr>
            <a:spLocks noChangeAspect="1"/>
          </p:cNvSpPr>
          <p:nvPr/>
        </p:nvSpPr>
        <p:spPr bwMode="gray">
          <a:xfrm>
            <a:off x="2212775" y="3736649"/>
            <a:ext cx="180000" cy="180000"/>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 name="Oval 4"/>
          <p:cNvSpPr>
            <a:spLocks noChangeAspect="1"/>
          </p:cNvSpPr>
          <p:nvPr/>
        </p:nvSpPr>
        <p:spPr bwMode="gray">
          <a:xfrm>
            <a:off x="2427996" y="3736649"/>
            <a:ext cx="180000" cy="180000"/>
          </a:xfrm>
          <a:prstGeom prst="ellipse">
            <a:avLst/>
          </a:prstGeom>
          <a:solidFill>
            <a:srgbClr val="C7000B"/>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Oval 4"/>
          <p:cNvSpPr>
            <a:spLocks noChangeAspect="1"/>
          </p:cNvSpPr>
          <p:nvPr/>
        </p:nvSpPr>
        <p:spPr bwMode="gray">
          <a:xfrm>
            <a:off x="3150248" y="3736649"/>
            <a:ext cx="180000" cy="180000"/>
          </a:xfrm>
          <a:prstGeom prst="ellipse">
            <a:avLst/>
          </a:prstGeom>
          <a:solidFill>
            <a:srgbClr val="62B23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zh-CN" alt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 name="五边形 164"/>
          <p:cNvSpPr/>
          <p:nvPr/>
        </p:nvSpPr>
        <p:spPr bwMode="gray">
          <a:xfrm>
            <a:off x="7070178" y="70953"/>
            <a:ext cx="90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燕尾形 165"/>
          <p:cNvSpPr/>
          <p:nvPr/>
        </p:nvSpPr>
        <p:spPr bwMode="gray">
          <a:xfrm>
            <a:off x="7839121" y="70953"/>
            <a:ext cx="1135139"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Equal-Cost Route</a:t>
            </a:r>
          </a:p>
        </p:txBody>
      </p:sp>
      <p:sp>
        <p:nvSpPr>
          <p:cNvPr id="167" name="燕尾形 166"/>
          <p:cNvSpPr/>
          <p:nvPr/>
        </p:nvSpPr>
        <p:spPr bwMode="gray">
          <a:xfrm>
            <a:off x="8843203" y="70953"/>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Default Route</a:t>
            </a:r>
          </a:p>
        </p:txBody>
      </p:sp>
      <p:sp>
        <p:nvSpPr>
          <p:cNvPr id="168" name="燕尾形 167"/>
          <p:cNvSpPr/>
          <p:nvPr/>
        </p:nvSpPr>
        <p:spPr bwMode="gray">
          <a:xfrm>
            <a:off x="9612146" y="70953"/>
            <a:ext cx="936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7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LSA Filtering</a:t>
            </a:r>
          </a:p>
        </p:txBody>
      </p:sp>
      <p:sp>
        <p:nvSpPr>
          <p:cNvPr id="169" name="燕尾形 168"/>
          <p:cNvSpPr/>
          <p:nvPr/>
        </p:nvSpPr>
        <p:spPr bwMode="gray">
          <a:xfrm>
            <a:off x="10417088" y="70953"/>
            <a:ext cx="1332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Configuration Case</a:t>
            </a:r>
          </a:p>
        </p:txBody>
      </p:sp>
      <p:sp>
        <p:nvSpPr>
          <p:cNvPr id="61" name="文本框 60"/>
          <p:cNvSpPr txBox="1"/>
          <p:nvPr/>
        </p:nvSpPr>
        <p:spPr bwMode="gray">
          <a:xfrm>
            <a:off x="1648297" y="1552171"/>
            <a:ext cx="1485714" cy="315875"/>
          </a:xfrm>
          <a:prstGeom prst="rect">
            <a:avLst/>
          </a:prstGeom>
          <a:noFill/>
        </p:spPr>
        <p:txBody>
          <a:bodyPr wrap="square" rtlCol="0">
            <a:noAutofit/>
          </a:bodyPr>
          <a:lstStyle/>
          <a:p>
            <a:pPr algn="ctr" fontAlgn="ctr"/>
            <a:r>
              <a:rPr sz="1200" dirty="0">
                <a:latin typeface="Huawei Sans" panose="020C0503030203020204" pitchFamily="34" charset="0"/>
              </a:rPr>
              <a:t>Finance </a:t>
            </a:r>
            <a:r>
              <a:rPr sz="1200" dirty="0" smtClean="0">
                <a:latin typeface="Huawei Sans" panose="020C0503030203020204" pitchFamily="34" charset="0"/>
              </a:rPr>
              <a:t>server</a:t>
            </a:r>
            <a:endParaRPr lang="en-US" altLang="zh-CN" sz="1200" dirty="0" smtClean="0">
              <a:latin typeface="Huawei Sans" panose="020C0503030203020204" pitchFamily="34" charset="0"/>
            </a:endParaRPr>
          </a:p>
        </p:txBody>
      </p:sp>
      <p:sp>
        <p:nvSpPr>
          <p:cNvPr id="63" name="文本框 62"/>
          <p:cNvSpPr txBox="1"/>
          <p:nvPr/>
        </p:nvSpPr>
        <p:spPr bwMode="gray">
          <a:xfrm>
            <a:off x="3232094" y="1564508"/>
            <a:ext cx="1462773" cy="291201"/>
          </a:xfrm>
          <a:prstGeom prst="rect">
            <a:avLst/>
          </a:prstGeom>
          <a:noFill/>
        </p:spPr>
        <p:txBody>
          <a:bodyPr wrap="square" rtlCol="0">
            <a:noAutofit/>
          </a:bodyPr>
          <a:lstStyle/>
          <a:p>
            <a:pPr algn="ctr" fontAlgn="ctr"/>
            <a:r>
              <a:rPr sz="1200" dirty="0" smtClean="0">
                <a:solidFill>
                  <a:schemeClr val="bg1">
                    <a:lumMod val="50000"/>
                  </a:schemeClr>
                </a:solidFill>
                <a:latin typeface="Huawei Sans" panose="020C0503030203020204" pitchFamily="34" charset="0"/>
              </a:rPr>
              <a:t>Marketing</a:t>
            </a:r>
            <a:r>
              <a:rPr lang="en-US" sz="1200" dirty="0" smtClean="0">
                <a:solidFill>
                  <a:schemeClr val="bg1">
                    <a:lumMod val="50000"/>
                  </a:schemeClr>
                </a:solidFill>
                <a:latin typeface="Huawei Sans" panose="020C0503030203020204" pitchFamily="34" charset="0"/>
              </a:rPr>
              <a:t> </a:t>
            </a:r>
            <a:r>
              <a:rPr sz="1200" dirty="0" smtClean="0">
                <a:solidFill>
                  <a:schemeClr val="bg1">
                    <a:lumMod val="50000"/>
                  </a:schemeClr>
                </a:solidFill>
                <a:latin typeface="Huawei Sans" panose="020C0503030203020204" pitchFamily="34" charset="0"/>
              </a:rPr>
              <a:t>server</a:t>
            </a:r>
            <a:endParaRPr lang="en-US" altLang="zh-CN" sz="1200" dirty="0" smtClean="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1683280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0">
                                            <p:txEl>
                                              <p:pRg st="1" end="1"/>
                                            </p:txEl>
                                          </p:spTgt>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grpId="0" nodeType="afterEffect">
                                  <p:stCondLst>
                                    <p:cond delay="0"/>
                                  </p:stCondLst>
                                  <p:childTnLst>
                                    <p:set>
                                      <p:cBhvr>
                                        <p:cTn id="11" dur="1" fill="hold">
                                          <p:stCondLst>
                                            <p:cond delay="0"/>
                                          </p:stCondLst>
                                        </p:cTn>
                                        <p:tgtEl>
                                          <p:spTgt spid="162"/>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159"/>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40">
                                            <p:txEl>
                                              <p:pRg st="2" end="2"/>
                                            </p:txEl>
                                          </p:spTgt>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grpId="0" nodeType="afterEffect">
                                  <p:stCondLst>
                                    <p:cond delay="0"/>
                                  </p:stCondLst>
                                  <p:childTnLst>
                                    <p:set>
                                      <p:cBhvr>
                                        <p:cTn id="20" dur="1" fill="hold">
                                          <p:stCondLst>
                                            <p:cond delay="0"/>
                                          </p:stCondLst>
                                        </p:cTn>
                                        <p:tgtEl>
                                          <p:spTgt spid="16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6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0">
                                            <p:txEl>
                                              <p:pRg st="3" end="3"/>
                                            </p:txEl>
                                          </p:spTgt>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grpId="0" nodeType="afterEffect">
                                  <p:stCondLst>
                                    <p:cond delay="0"/>
                                  </p:stCondLst>
                                  <p:childTnLst>
                                    <p:set>
                                      <p:cBhvr>
                                        <p:cTn id="29" dur="1" fill="hold">
                                          <p:stCondLst>
                                            <p:cond delay="0"/>
                                          </p:stCondLst>
                                        </p:cTn>
                                        <p:tgtEl>
                                          <p:spTgt spid="164"/>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161"/>
                                        </p:tgtEl>
                                        <p:attrNameLst>
                                          <p:attrName>style.visibility</p:attrName>
                                        </p:attrNameLst>
                                      </p:cBhvr>
                                      <p:to>
                                        <p:strVal val="visible"/>
                                      </p:to>
                                    </p:set>
                                  </p:childTnLst>
                                </p:cTn>
                              </p:par>
                            </p:childTnLst>
                          </p:cTn>
                        </p:par>
                        <p:par>
                          <p:cTn id="32" fill="hold">
                            <p:stCondLst>
                              <p:cond delay="0"/>
                            </p:stCondLst>
                            <p:childTnLst>
                              <p:par>
                                <p:cTn id="33" presetID="1" presetClass="entr" presetSubtype="0" fill="hold" nodeType="afterEffect">
                                  <p:stCondLst>
                                    <p:cond delay="0"/>
                                  </p:stCondLst>
                                  <p:childTnLst>
                                    <p:set>
                                      <p:cBhvr>
                                        <p:cTn id="34" dur="1" fill="hold">
                                          <p:stCondLst>
                                            <p:cond delay="0"/>
                                          </p:stCondLst>
                                        </p:cTn>
                                        <p:tgtEl>
                                          <p:spTgt spid="40">
                                            <p:txEl>
                                              <p:pRg st="4" end="4"/>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 grpId="0" animBg="1"/>
      <p:bldP spid="160" grpId="0" animBg="1"/>
      <p:bldP spid="161" grpId="0" animBg="1"/>
      <p:bldP spid="162" grpId="0" animBg="1"/>
      <p:bldP spid="163" grpId="0" animBg="1"/>
      <p:bldP spid="16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dirty="0" smtClean="0"/>
              <a:t>Controlling Internal Paths: Adjusting the Cost Between Aggregation Devices and Core Devices</a:t>
            </a:r>
            <a:endParaRPr lang="en-US" dirty="0"/>
          </a:p>
        </p:txBody>
      </p:sp>
      <p:sp>
        <p:nvSpPr>
          <p:cNvPr id="40" name="文本占位符 39"/>
          <p:cNvSpPr>
            <a:spLocks noGrp="1"/>
          </p:cNvSpPr>
          <p:nvPr>
            <p:ph type="body" sz="quarter" idx="10"/>
          </p:nvPr>
        </p:nvSpPr>
        <p:spPr bwMode="gray">
          <a:xfrm>
            <a:off x="6096000" y="1484312"/>
            <a:ext cx="5653088" cy="4443243"/>
          </a:xfrm>
        </p:spPr>
        <p:txBody>
          <a:bodyPr/>
          <a:lstStyle/>
          <a:p>
            <a:r>
              <a:rPr lang="en-US" sz="1800" dirty="0" smtClean="0"/>
              <a:t>If the link between S1 and R1 fails, S3 preferentially selects path 1 and then path 2 because S1 is working properly.</a:t>
            </a:r>
            <a:endParaRPr lang="en-US" altLang="zh-CN" sz="1800" dirty="0" smtClean="0"/>
          </a:p>
          <a:p>
            <a:r>
              <a:rPr lang="en-US" sz="1800" dirty="0" smtClean="0"/>
              <a:t>Implementation:</a:t>
            </a:r>
            <a:endParaRPr lang="en-US" altLang="zh-CN" sz="1800" dirty="0" smtClean="0"/>
          </a:p>
          <a:p>
            <a:pPr lvl="1"/>
            <a:r>
              <a:rPr lang="en-US" sz="1600" dirty="0" smtClean="0"/>
              <a:t>Path 1-cost &lt; Path 2-cost, that is:</a:t>
            </a:r>
            <a:endParaRPr lang="en-US" altLang="zh-CN" sz="1600" dirty="0" smtClean="0"/>
          </a:p>
          <a:p>
            <a:pPr lvl="1"/>
            <a:endParaRPr lang="en-US" altLang="zh-CN" sz="1600" dirty="0" smtClean="0"/>
          </a:p>
          <a:p>
            <a:pPr lvl="1"/>
            <a:r>
              <a:rPr lang="en-US" sz="1600" dirty="0" smtClean="0"/>
              <a:t>Path 1 can be achieved by adjusting the path cost between aggregation devices and core devices.</a:t>
            </a:r>
            <a:endParaRPr lang="en-US" altLang="zh-CN" sz="1600" dirty="0"/>
          </a:p>
        </p:txBody>
      </p:sp>
      <p:sp>
        <p:nvSpPr>
          <p:cNvPr id="72" name="矩形 71"/>
          <p:cNvSpPr/>
          <p:nvPr/>
        </p:nvSpPr>
        <p:spPr bwMode="gray">
          <a:xfrm>
            <a:off x="6457164" y="3671297"/>
            <a:ext cx="5291924" cy="442800"/>
          </a:xfrm>
          <a:prstGeom prst="rect">
            <a:avLst/>
          </a:prstGeom>
          <a:solidFill>
            <a:srgbClr val="FFF8E5"/>
          </a:solidFill>
          <a:ln>
            <a:solidFill>
              <a:srgbClr val="FDD3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1200" dirty="0">
                <a:solidFill>
                  <a:schemeClr val="tx1"/>
                </a:solidFill>
              </a:rPr>
              <a:t>[</a:t>
            </a:r>
            <a:r>
              <a:rPr lang="en-US" altLang="zh-CN" sz="1200" dirty="0">
                <a:solidFill>
                  <a:srgbClr val="C7000B"/>
                </a:solidFill>
              </a:rPr>
              <a:t>Cost(S3-S1) + Cost(S1-S2) </a:t>
            </a:r>
            <a:r>
              <a:rPr lang="en-US" altLang="zh-CN" sz="1200" dirty="0">
                <a:solidFill>
                  <a:schemeClr val="tx1"/>
                </a:solidFill>
              </a:rPr>
              <a:t>+ Cost(S2-R1)] &lt; [</a:t>
            </a:r>
            <a:r>
              <a:rPr lang="en-US" altLang="zh-CN" sz="1200" dirty="0">
                <a:solidFill>
                  <a:srgbClr val="C7000B"/>
                </a:solidFill>
              </a:rPr>
              <a:t>Cost(S3-S2)</a:t>
            </a:r>
            <a:r>
              <a:rPr lang="en-US" altLang="zh-CN" sz="1200" dirty="0">
                <a:solidFill>
                  <a:schemeClr val="tx1"/>
                </a:solidFill>
              </a:rPr>
              <a:t> + Cost(S2-R1)]</a:t>
            </a:r>
            <a:endParaRPr lang="zh-CN" altLang="en-US" sz="1200" dirty="0">
              <a:solidFill>
                <a:schemeClr val="tx1"/>
              </a:solidFill>
            </a:endParaRPr>
          </a:p>
        </p:txBody>
      </p:sp>
      <p:cxnSp>
        <p:nvCxnSpPr>
          <p:cNvPr id="90" name="直接连接符 89"/>
          <p:cNvCxnSpPr>
            <a:endCxn id="132" idx="2"/>
          </p:cNvCxnSpPr>
          <p:nvPr/>
        </p:nvCxnSpPr>
        <p:spPr bwMode="gray">
          <a:xfrm flipV="1">
            <a:off x="2392393" y="5095595"/>
            <a:ext cx="0" cy="3248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a:stCxn id="132" idx="0"/>
            <a:endCxn id="131" idx="2"/>
          </p:cNvCxnSpPr>
          <p:nvPr/>
        </p:nvCxnSpPr>
        <p:spPr bwMode="gray">
          <a:xfrm flipV="1">
            <a:off x="2412981" y="4106583"/>
            <a:ext cx="0" cy="5462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131" idx="0"/>
            <a:endCxn id="145" idx="2"/>
          </p:cNvCxnSpPr>
          <p:nvPr/>
        </p:nvCxnSpPr>
        <p:spPr bwMode="gray">
          <a:xfrm flipV="1">
            <a:off x="2412981" y="3117571"/>
            <a:ext cx="0" cy="5462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a:endCxn id="135" idx="2"/>
          </p:cNvCxnSpPr>
          <p:nvPr/>
        </p:nvCxnSpPr>
        <p:spPr bwMode="gray">
          <a:xfrm flipV="1">
            <a:off x="3956414" y="5095595"/>
            <a:ext cx="0" cy="35302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135" idx="0"/>
            <a:endCxn id="133" idx="2"/>
          </p:cNvCxnSpPr>
          <p:nvPr/>
        </p:nvCxnSpPr>
        <p:spPr bwMode="gray">
          <a:xfrm flipV="1">
            <a:off x="3956414" y="4106583"/>
            <a:ext cx="0" cy="54621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133" idx="0"/>
            <a:endCxn id="146" idx="2"/>
          </p:cNvCxnSpPr>
          <p:nvPr/>
        </p:nvCxnSpPr>
        <p:spPr bwMode="gray">
          <a:xfrm flipV="1">
            <a:off x="3956414" y="3117571"/>
            <a:ext cx="0" cy="54621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a:stCxn id="133" idx="1"/>
            <a:endCxn id="131" idx="3"/>
          </p:cNvCxnSpPr>
          <p:nvPr/>
        </p:nvCxnSpPr>
        <p:spPr bwMode="gray">
          <a:xfrm flipH="1">
            <a:off x="2682981" y="3885183"/>
            <a:ext cx="10034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bwMode="gray">
          <a:xfrm flipH="1" flipV="1">
            <a:off x="2412981" y="2856405"/>
            <a:ext cx="1543435" cy="9987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bwMode="gray">
          <a:xfrm flipH="1" flipV="1">
            <a:off x="2412981" y="3893165"/>
            <a:ext cx="1543432" cy="98102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bwMode="gray">
          <a:xfrm flipH="1">
            <a:off x="2392394" y="2889897"/>
            <a:ext cx="1564021" cy="100326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bwMode="gray">
          <a:xfrm flipH="1">
            <a:off x="2392393" y="3889999"/>
            <a:ext cx="1564022" cy="9555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31" name="图片 13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142981" y="3663783"/>
            <a:ext cx="540000" cy="442800"/>
          </a:xfrm>
          <a:prstGeom prst="rect">
            <a:avLst/>
          </a:prstGeom>
        </p:spPr>
      </p:pic>
      <p:pic>
        <p:nvPicPr>
          <p:cNvPr id="132" name="图片 131"/>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142981" y="4652795"/>
            <a:ext cx="540000" cy="442800"/>
          </a:xfrm>
          <a:prstGeom prst="rect">
            <a:avLst/>
          </a:prstGeom>
        </p:spPr>
      </p:pic>
      <p:pic>
        <p:nvPicPr>
          <p:cNvPr id="133" name="图片 132"/>
          <p:cNvPicPr>
            <a:picLocks/>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686414" y="3663783"/>
            <a:ext cx="540000" cy="442800"/>
          </a:xfrm>
          <a:prstGeom prst="rect">
            <a:avLst/>
          </a:prstGeom>
        </p:spPr>
      </p:pic>
      <p:pic>
        <p:nvPicPr>
          <p:cNvPr id="135" name="图片 134"/>
          <p:cNvPicPr>
            <a:picLocks/>
          </p:cNvPicPr>
          <p:nvPr/>
        </p:nvPicPr>
        <p:blipFill>
          <a:blip r:embed="rId4"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686414" y="4652795"/>
            <a:ext cx="540000" cy="442800"/>
          </a:xfrm>
          <a:prstGeom prst="rect">
            <a:avLst/>
          </a:prstGeom>
        </p:spPr>
      </p:pic>
      <p:cxnSp>
        <p:nvCxnSpPr>
          <p:cNvPr id="137" name="直接连接符 136"/>
          <p:cNvCxnSpPr>
            <a:stCxn id="135" idx="1"/>
            <a:endCxn id="132" idx="3"/>
          </p:cNvCxnSpPr>
          <p:nvPr/>
        </p:nvCxnSpPr>
        <p:spPr bwMode="gray">
          <a:xfrm flipH="1">
            <a:off x="2682981" y="4874195"/>
            <a:ext cx="1003433"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38" name="文本框 137"/>
          <p:cNvSpPr txBox="1"/>
          <p:nvPr/>
        </p:nvSpPr>
        <p:spPr bwMode="gray">
          <a:xfrm>
            <a:off x="1493589" y="4637310"/>
            <a:ext cx="715260" cy="415958"/>
          </a:xfrm>
          <a:prstGeom prst="rect">
            <a:avLst/>
          </a:prstGeom>
          <a:noFill/>
        </p:spPr>
        <p:txBody>
          <a:bodyPr wrap="square" rtlCol="0">
            <a:noAutofit/>
          </a:bodyPr>
          <a:lstStyle/>
          <a:p>
            <a:pPr algn="ctr" fontAlgn="ctr"/>
            <a:r>
              <a:rPr sz="1200" dirty="0" smtClean="0">
                <a:latin typeface="Huawei Sans" panose="020C0503030203020204" pitchFamily="34" charset="0"/>
              </a:rPr>
              <a:t>AGG-1</a:t>
            </a:r>
            <a:endParaRPr lang="en-US" sz="1200" dirty="0" smtClean="0">
              <a:latin typeface="Huawei Sans" panose="020C0503030203020204" pitchFamily="34" charset="0"/>
            </a:endParaRPr>
          </a:p>
          <a:p>
            <a:pPr algn="ctr" fontAlgn="ctr"/>
            <a:r>
              <a:rPr lang="en-US" altLang="zh-CN" sz="1200" dirty="0">
                <a:latin typeface="Huawei Sans" panose="020C0503030203020204" pitchFamily="34" charset="0"/>
              </a:rPr>
              <a:t>S3</a:t>
            </a:r>
            <a:endParaRPr lang="zh-CN" altLang="en-US" sz="1200" dirty="0">
              <a:latin typeface="Huawei Sans" panose="020C0503030203020204" pitchFamily="34" charset="0"/>
            </a:endParaRPr>
          </a:p>
        </p:txBody>
      </p:sp>
      <p:sp>
        <p:nvSpPr>
          <p:cNvPr id="139" name="Freeform 159"/>
          <p:cNvSpPr/>
          <p:nvPr/>
        </p:nvSpPr>
        <p:spPr bwMode="gray">
          <a:xfrm flipH="1">
            <a:off x="1809091" y="1586795"/>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Freeform 159"/>
          <p:cNvSpPr/>
          <p:nvPr/>
        </p:nvSpPr>
        <p:spPr bwMode="gray">
          <a:xfrm flipH="1">
            <a:off x="3373110" y="1586795"/>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1" name="直接连接符 140"/>
          <p:cNvCxnSpPr>
            <a:stCxn id="145" idx="0"/>
          </p:cNvCxnSpPr>
          <p:nvPr/>
        </p:nvCxnSpPr>
        <p:spPr bwMode="gray">
          <a:xfrm flipV="1">
            <a:off x="2412981" y="2259300"/>
            <a:ext cx="0" cy="4154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bwMode="gray">
          <a:xfrm flipV="1">
            <a:off x="3956413" y="2259300"/>
            <a:ext cx="0" cy="41547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a:endCxn id="139" idx="9"/>
          </p:cNvCxnSpPr>
          <p:nvPr/>
        </p:nvCxnSpPr>
        <p:spPr bwMode="gray">
          <a:xfrm flipH="1" flipV="1">
            <a:off x="2803615" y="2258199"/>
            <a:ext cx="1152801" cy="63169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a:stCxn id="140" idx="15"/>
          </p:cNvCxnSpPr>
          <p:nvPr/>
        </p:nvCxnSpPr>
        <p:spPr bwMode="gray">
          <a:xfrm flipH="1">
            <a:off x="2412982" y="2259300"/>
            <a:ext cx="1140811" cy="62046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45" name="图片 144"/>
          <p:cNvPicPr>
            <a:picLocks/>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142981" y="2674771"/>
            <a:ext cx="540000" cy="442800"/>
          </a:xfrm>
          <a:prstGeom prst="rect">
            <a:avLst/>
          </a:prstGeom>
        </p:spPr>
      </p:pic>
      <p:pic>
        <p:nvPicPr>
          <p:cNvPr id="146" name="图片 145"/>
          <p:cNvPicPr>
            <a:picLocks/>
          </p:cNvPicPr>
          <p:nvPr/>
        </p:nvPicPr>
        <p:blipFill>
          <a:blip r:embed="rId5"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686414" y="2674771"/>
            <a:ext cx="540000" cy="442800"/>
          </a:xfrm>
          <a:prstGeom prst="rect">
            <a:avLst/>
          </a:prstGeom>
        </p:spPr>
      </p:pic>
      <p:sp>
        <p:nvSpPr>
          <p:cNvPr id="147" name="Freeform 159"/>
          <p:cNvSpPr/>
          <p:nvPr/>
        </p:nvSpPr>
        <p:spPr bwMode="gray">
          <a:xfrm flipH="1">
            <a:off x="1809091" y="5305553"/>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Freeform 159"/>
          <p:cNvSpPr/>
          <p:nvPr/>
        </p:nvSpPr>
        <p:spPr bwMode="gray">
          <a:xfrm flipH="1">
            <a:off x="3373110" y="5305553"/>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9" name="图片 148"/>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2141100" y="1484313"/>
            <a:ext cx="476396" cy="390645"/>
          </a:xfrm>
          <a:prstGeom prst="rect">
            <a:avLst/>
          </a:prstGeom>
        </p:spPr>
      </p:pic>
      <p:pic>
        <p:nvPicPr>
          <p:cNvPr id="150" name="图片 149" descr="PC.png"/>
          <p:cNvPicPr>
            <a:picLocks noChangeAspect="1"/>
          </p:cNvPicPr>
          <p:nvPr/>
        </p:nvPicPr>
        <p:blipFill>
          <a:blip r:embed="rId7" cstate="print"/>
          <a:stretch>
            <a:fillRect/>
          </a:stretch>
        </p:blipFill>
        <p:spPr bwMode="gray">
          <a:xfrm>
            <a:off x="1722725" y="5676413"/>
            <a:ext cx="539063" cy="414000"/>
          </a:xfrm>
          <a:prstGeom prst="rect">
            <a:avLst/>
          </a:prstGeom>
        </p:spPr>
      </p:pic>
      <p:pic>
        <p:nvPicPr>
          <p:cNvPr id="151" name="图片 150" descr="PC.png"/>
          <p:cNvPicPr>
            <a:picLocks noChangeAspect="1"/>
          </p:cNvPicPr>
          <p:nvPr/>
        </p:nvPicPr>
        <p:blipFill>
          <a:blip r:embed="rId7" cstate="print"/>
          <a:stretch>
            <a:fillRect/>
          </a:stretch>
        </p:blipFill>
        <p:spPr bwMode="gray">
          <a:xfrm>
            <a:off x="2471544" y="5420406"/>
            <a:ext cx="539063" cy="414000"/>
          </a:xfrm>
          <a:prstGeom prst="rect">
            <a:avLst/>
          </a:prstGeom>
        </p:spPr>
      </p:pic>
      <p:pic>
        <p:nvPicPr>
          <p:cNvPr id="152" name="图片 151" descr="PC.png"/>
          <p:cNvPicPr>
            <a:picLocks noChangeAspect="1"/>
          </p:cNvPicPr>
          <p:nvPr/>
        </p:nvPicPr>
        <p:blipFill>
          <a:blip r:embed="rId7" cstate="print"/>
          <a:stretch>
            <a:fillRect/>
          </a:stretch>
        </p:blipFill>
        <p:spPr bwMode="gray">
          <a:xfrm>
            <a:off x="3284261" y="5676413"/>
            <a:ext cx="539063" cy="414000"/>
          </a:xfrm>
          <a:prstGeom prst="rect">
            <a:avLst/>
          </a:prstGeom>
        </p:spPr>
      </p:pic>
      <p:pic>
        <p:nvPicPr>
          <p:cNvPr id="153" name="图片 152" descr="PC.png"/>
          <p:cNvPicPr>
            <a:picLocks noChangeAspect="1"/>
          </p:cNvPicPr>
          <p:nvPr/>
        </p:nvPicPr>
        <p:blipFill>
          <a:blip r:embed="rId7" cstate="print"/>
          <a:stretch>
            <a:fillRect/>
          </a:stretch>
        </p:blipFill>
        <p:spPr bwMode="gray">
          <a:xfrm>
            <a:off x="4033080" y="5420406"/>
            <a:ext cx="539063" cy="414000"/>
          </a:xfrm>
          <a:prstGeom prst="rect">
            <a:avLst/>
          </a:prstGeom>
        </p:spPr>
      </p:pic>
      <p:sp>
        <p:nvSpPr>
          <p:cNvPr id="154" name="文本框 153"/>
          <p:cNvSpPr txBox="1"/>
          <p:nvPr/>
        </p:nvSpPr>
        <p:spPr bwMode="gray">
          <a:xfrm>
            <a:off x="643995" y="5532395"/>
            <a:ext cx="1043821" cy="604021"/>
          </a:xfrm>
          <a:prstGeom prst="rect">
            <a:avLst/>
          </a:prstGeom>
          <a:noFill/>
        </p:spPr>
        <p:txBody>
          <a:bodyPr wrap="square" rtlCol="0">
            <a:noAutofit/>
          </a:bodyPr>
          <a:lstStyle/>
          <a:p>
            <a:pPr algn="r" fontAlgn="ctr"/>
            <a:r>
              <a:rPr sz="1200" dirty="0">
                <a:latin typeface="Huawei Sans" panose="020C0503030203020204" pitchFamily="34" charset="0"/>
              </a:rPr>
              <a:t>Finance department client</a:t>
            </a:r>
            <a:endParaRPr lang="en-US" altLang="zh-CN" sz="1200" dirty="0" smtClean="0">
              <a:latin typeface="Huawei Sans" panose="020C0503030203020204" pitchFamily="34" charset="0"/>
            </a:endParaRPr>
          </a:p>
          <a:p>
            <a:pPr algn="r" fontAlgn="ctr"/>
            <a:r>
              <a:rPr sz="1200" dirty="0">
                <a:latin typeface="Huawei Sans" panose="020C0503030203020204" pitchFamily="34" charset="0"/>
              </a:rPr>
              <a:t> </a:t>
            </a:r>
            <a:endParaRPr lang="zh-CN" altLang="en-US" sz="1200" dirty="0">
              <a:latin typeface="Huawei Sans" panose="020C0503030203020204" pitchFamily="34" charset="0"/>
            </a:endParaRPr>
          </a:p>
        </p:txBody>
      </p:sp>
      <p:sp>
        <p:nvSpPr>
          <p:cNvPr id="155" name="文本框 154"/>
          <p:cNvSpPr txBox="1"/>
          <p:nvPr/>
        </p:nvSpPr>
        <p:spPr bwMode="gray">
          <a:xfrm>
            <a:off x="4544809" y="5532774"/>
            <a:ext cx="1046475" cy="625347"/>
          </a:xfrm>
          <a:prstGeom prst="rect">
            <a:avLst/>
          </a:prstGeom>
          <a:noFill/>
        </p:spPr>
        <p:txBody>
          <a:bodyPr wrap="square" rtlCol="0">
            <a:noAutofit/>
          </a:bodyPr>
          <a:lstStyle/>
          <a:p>
            <a:pPr fontAlgn="ctr"/>
            <a:r>
              <a:rPr sz="1200" dirty="0">
                <a:solidFill>
                  <a:schemeClr val="bg1">
                    <a:lumMod val="50000"/>
                  </a:schemeClr>
                </a:solidFill>
                <a:latin typeface="Huawei Sans" panose="020C0503030203020204" pitchFamily="34" charset="0"/>
              </a:rPr>
              <a:t>Marketing department </a:t>
            </a:r>
            <a:r>
              <a:rPr sz="1200" dirty="0" smtClean="0">
                <a:solidFill>
                  <a:schemeClr val="bg1">
                    <a:lumMod val="50000"/>
                  </a:schemeClr>
                </a:solidFill>
                <a:latin typeface="Huawei Sans" panose="020C0503030203020204" pitchFamily="34" charset="0"/>
              </a:rPr>
              <a:t>client</a:t>
            </a:r>
            <a:endParaRPr lang="en-US" altLang="zh-CN" sz="1200" dirty="0" smtClean="0">
              <a:solidFill>
                <a:schemeClr val="bg1">
                  <a:lumMod val="50000"/>
                </a:schemeClr>
              </a:solidFill>
              <a:latin typeface="Huawei Sans" panose="020C0503030203020204" pitchFamily="34" charset="0"/>
            </a:endParaRPr>
          </a:p>
        </p:txBody>
      </p:sp>
      <p:pic>
        <p:nvPicPr>
          <p:cNvPr id="156" name="图片 155"/>
          <p:cNvPicPr>
            <a:picLocks/>
          </p:cNvPicPr>
          <p:nvPr/>
        </p:nvPicPr>
        <p:blipFill>
          <a:blip r:embed="rId6"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689907" y="1484313"/>
            <a:ext cx="476396" cy="390645"/>
          </a:xfrm>
          <a:prstGeom prst="rect">
            <a:avLst/>
          </a:prstGeom>
        </p:spPr>
      </p:pic>
      <p:sp>
        <p:nvSpPr>
          <p:cNvPr id="157" name="文本框 156"/>
          <p:cNvSpPr txBox="1"/>
          <p:nvPr/>
        </p:nvSpPr>
        <p:spPr bwMode="gray">
          <a:xfrm>
            <a:off x="1493590" y="3667923"/>
            <a:ext cx="715260" cy="407190"/>
          </a:xfrm>
          <a:prstGeom prst="rect">
            <a:avLst/>
          </a:prstGeom>
          <a:noFill/>
        </p:spPr>
        <p:txBody>
          <a:bodyPr wrap="square" rtlCol="0">
            <a:noAutofit/>
          </a:bodyPr>
          <a:lstStyle/>
          <a:p>
            <a:pPr algn="ctr" fontAlgn="ctr"/>
            <a:r>
              <a:rPr sz="1200" dirty="0" smtClean="0">
                <a:latin typeface="Huawei Sans" panose="020C0503030203020204" pitchFamily="34" charset="0"/>
              </a:rPr>
              <a:t>Core-1</a:t>
            </a:r>
            <a:endParaRPr lang="en-US" sz="1200" dirty="0" smtClean="0">
              <a:latin typeface="Huawei Sans" panose="020C0503030203020204" pitchFamily="34" charset="0"/>
            </a:endParaRPr>
          </a:p>
          <a:p>
            <a:pPr algn="ctr" fontAlgn="ctr"/>
            <a:r>
              <a:rPr lang="en-US" altLang="zh-CN" sz="1200" dirty="0" smtClean="0">
                <a:latin typeface="Huawei Sans" panose="020C0503030203020204" pitchFamily="34" charset="0"/>
              </a:rPr>
              <a:t>S1</a:t>
            </a:r>
            <a:endParaRPr lang="zh-CN" altLang="en-US" sz="1200" dirty="0">
              <a:latin typeface="Huawei Sans" panose="020C0503030203020204" pitchFamily="34" charset="0"/>
            </a:endParaRPr>
          </a:p>
        </p:txBody>
      </p:sp>
      <p:sp>
        <p:nvSpPr>
          <p:cNvPr id="158" name="文本框 157"/>
          <p:cNvSpPr txBox="1"/>
          <p:nvPr/>
        </p:nvSpPr>
        <p:spPr bwMode="gray">
          <a:xfrm>
            <a:off x="1376591" y="2742282"/>
            <a:ext cx="826155" cy="307777"/>
          </a:xfrm>
          <a:prstGeom prst="rect">
            <a:avLst/>
          </a:prstGeom>
          <a:noFill/>
        </p:spPr>
        <p:txBody>
          <a:bodyPr wrap="square" rtlCol="0">
            <a:noAutofit/>
          </a:bodyPr>
          <a:lstStyle/>
          <a:p>
            <a:pPr algn="ctr" fontAlgn="ctr"/>
            <a:r>
              <a:rPr sz="1200" dirty="0" smtClean="0">
                <a:latin typeface="Huawei Sans" panose="020C0503030203020204" pitchFamily="34" charset="0"/>
              </a:rPr>
              <a:t>Border-1</a:t>
            </a:r>
            <a:endParaRPr lang="en-US" sz="1200" dirty="0" smtClean="0">
              <a:latin typeface="Huawei Sans" panose="020C0503030203020204" pitchFamily="34" charset="0"/>
            </a:endParaRPr>
          </a:p>
          <a:p>
            <a:pPr algn="ctr" fontAlgn="ctr"/>
            <a:r>
              <a:rPr lang="en-US" altLang="zh-CN" sz="1200" dirty="0" smtClean="0">
                <a:latin typeface="Huawei Sans" panose="020C0503030203020204" pitchFamily="34" charset="0"/>
              </a:rPr>
              <a:t>R1</a:t>
            </a:r>
            <a:endParaRPr lang="zh-CN" altLang="en-US" sz="1200" dirty="0">
              <a:latin typeface="Huawei Sans" panose="020C0503030203020204" pitchFamily="34" charset="0"/>
            </a:endParaRPr>
          </a:p>
        </p:txBody>
      </p:sp>
      <p:sp>
        <p:nvSpPr>
          <p:cNvPr id="159" name="文本框 158"/>
          <p:cNvSpPr txBox="1"/>
          <p:nvPr/>
        </p:nvSpPr>
        <p:spPr bwMode="gray">
          <a:xfrm>
            <a:off x="4156949" y="4637310"/>
            <a:ext cx="715260" cy="415958"/>
          </a:xfrm>
          <a:prstGeom prst="rect">
            <a:avLst/>
          </a:prstGeom>
          <a:noFill/>
        </p:spPr>
        <p:txBody>
          <a:bodyPr wrap="square" rtlCol="0">
            <a:noAutofit/>
          </a:bodyPr>
          <a:lstStyle/>
          <a:p>
            <a:pPr algn="ctr" fontAlgn="ctr"/>
            <a:r>
              <a:rPr sz="1200" dirty="0" smtClean="0">
                <a:solidFill>
                  <a:schemeClr val="bg1">
                    <a:lumMod val="50000"/>
                  </a:schemeClr>
                </a:solidFill>
                <a:latin typeface="Huawei Sans" panose="020C0503030203020204" pitchFamily="34" charset="0"/>
              </a:rPr>
              <a:t>AGG-2</a:t>
            </a:r>
            <a:endParaRPr lang="en-US" sz="1200" dirty="0" smtClean="0">
              <a:solidFill>
                <a:schemeClr val="bg1">
                  <a:lumMod val="50000"/>
                </a:schemeClr>
              </a:solidFill>
              <a:latin typeface="Huawei Sans" panose="020C0503030203020204" pitchFamily="34" charset="0"/>
            </a:endParaRPr>
          </a:p>
          <a:p>
            <a:pPr algn="ctr" fontAlgn="ctr"/>
            <a:r>
              <a:rPr lang="en-US" altLang="zh-CN" sz="1200" dirty="0">
                <a:solidFill>
                  <a:schemeClr val="bg1">
                    <a:lumMod val="50000"/>
                  </a:schemeClr>
                </a:solidFill>
                <a:latin typeface="Huawei Sans" panose="020C0503030203020204" pitchFamily="34" charset="0"/>
              </a:rPr>
              <a:t>S3</a:t>
            </a:r>
            <a:endParaRPr lang="zh-CN" altLang="en-US" sz="1200" dirty="0">
              <a:solidFill>
                <a:schemeClr val="bg1">
                  <a:lumMod val="50000"/>
                </a:schemeClr>
              </a:solidFill>
              <a:latin typeface="Huawei Sans" panose="020C0503030203020204" pitchFamily="34" charset="0"/>
            </a:endParaRPr>
          </a:p>
        </p:txBody>
      </p:sp>
      <p:sp>
        <p:nvSpPr>
          <p:cNvPr id="160" name="文本框 159"/>
          <p:cNvSpPr txBox="1"/>
          <p:nvPr/>
        </p:nvSpPr>
        <p:spPr bwMode="gray">
          <a:xfrm>
            <a:off x="4156949" y="3667923"/>
            <a:ext cx="715260" cy="407190"/>
          </a:xfrm>
          <a:prstGeom prst="rect">
            <a:avLst/>
          </a:prstGeom>
          <a:noFill/>
        </p:spPr>
        <p:txBody>
          <a:bodyPr wrap="square" rtlCol="0">
            <a:noAutofit/>
          </a:bodyPr>
          <a:lstStyle/>
          <a:p>
            <a:pPr algn="ctr" fontAlgn="ctr"/>
            <a:r>
              <a:rPr sz="1200" dirty="0" smtClean="0">
                <a:solidFill>
                  <a:schemeClr val="bg1">
                    <a:lumMod val="50000"/>
                  </a:schemeClr>
                </a:solidFill>
                <a:latin typeface="Huawei Sans" panose="020C0503030203020204" pitchFamily="34" charset="0"/>
              </a:rPr>
              <a:t>Core-2</a:t>
            </a:r>
            <a:endParaRPr lang="en-US" sz="1200" dirty="0" smtClean="0">
              <a:solidFill>
                <a:schemeClr val="bg1">
                  <a:lumMod val="50000"/>
                </a:schemeClr>
              </a:solidFill>
              <a:latin typeface="Huawei Sans" panose="020C0503030203020204" pitchFamily="34" charset="0"/>
            </a:endParaRPr>
          </a:p>
          <a:p>
            <a:pPr algn="ctr" fontAlgn="ctr"/>
            <a:r>
              <a:rPr lang="en-US" altLang="zh-CN" sz="1200" dirty="0" smtClean="0">
                <a:solidFill>
                  <a:schemeClr val="bg1">
                    <a:lumMod val="50000"/>
                  </a:schemeClr>
                </a:solidFill>
                <a:latin typeface="Huawei Sans" panose="020C0503030203020204" pitchFamily="34" charset="0"/>
              </a:rPr>
              <a:t>S2</a:t>
            </a:r>
            <a:endParaRPr lang="zh-CN" altLang="en-US" sz="1200" dirty="0">
              <a:solidFill>
                <a:schemeClr val="bg1">
                  <a:lumMod val="50000"/>
                </a:schemeClr>
              </a:solidFill>
              <a:latin typeface="Huawei Sans" panose="020C0503030203020204" pitchFamily="34" charset="0"/>
            </a:endParaRPr>
          </a:p>
        </p:txBody>
      </p:sp>
      <p:sp>
        <p:nvSpPr>
          <p:cNvPr id="161" name="文本框 160"/>
          <p:cNvSpPr txBox="1"/>
          <p:nvPr/>
        </p:nvSpPr>
        <p:spPr bwMode="gray">
          <a:xfrm>
            <a:off x="4138769" y="2742282"/>
            <a:ext cx="834703" cy="307777"/>
          </a:xfrm>
          <a:prstGeom prst="rect">
            <a:avLst/>
          </a:prstGeom>
          <a:noFill/>
        </p:spPr>
        <p:txBody>
          <a:bodyPr wrap="square" rtlCol="0">
            <a:noAutofit/>
          </a:bodyPr>
          <a:lstStyle/>
          <a:p>
            <a:pPr algn="ctr" fontAlgn="ctr"/>
            <a:r>
              <a:rPr sz="1200" dirty="0" smtClean="0">
                <a:solidFill>
                  <a:schemeClr val="bg1">
                    <a:lumMod val="50000"/>
                  </a:schemeClr>
                </a:solidFill>
                <a:latin typeface="Huawei Sans" panose="020C0503030203020204" pitchFamily="34" charset="0"/>
              </a:rPr>
              <a:t>Border-2</a:t>
            </a:r>
            <a:endParaRPr lang="en-US" sz="1200" dirty="0" smtClean="0">
              <a:solidFill>
                <a:schemeClr val="bg1">
                  <a:lumMod val="50000"/>
                </a:schemeClr>
              </a:solidFill>
              <a:latin typeface="Huawei Sans" panose="020C0503030203020204" pitchFamily="34" charset="0"/>
            </a:endParaRPr>
          </a:p>
          <a:p>
            <a:pPr algn="ctr" fontAlgn="ctr"/>
            <a:r>
              <a:rPr lang="en-US" altLang="zh-CN" sz="1200" dirty="0" smtClean="0">
                <a:solidFill>
                  <a:schemeClr val="bg1">
                    <a:lumMod val="50000"/>
                  </a:schemeClr>
                </a:solidFill>
                <a:latin typeface="Huawei Sans" panose="020C0503030203020204" pitchFamily="34" charset="0"/>
              </a:rPr>
              <a:t>R2</a:t>
            </a:r>
            <a:endParaRPr lang="zh-CN" altLang="en-US" sz="1200" dirty="0">
              <a:solidFill>
                <a:schemeClr val="bg1">
                  <a:lumMod val="50000"/>
                </a:schemeClr>
              </a:solidFill>
              <a:latin typeface="Huawei Sans" panose="020C0503030203020204" pitchFamily="34" charset="0"/>
            </a:endParaRPr>
          </a:p>
        </p:txBody>
      </p:sp>
      <p:sp>
        <p:nvSpPr>
          <p:cNvPr id="164" name="文本框 163"/>
          <p:cNvSpPr txBox="1"/>
          <p:nvPr/>
        </p:nvSpPr>
        <p:spPr bwMode="gray">
          <a:xfrm>
            <a:off x="5482802" y="5728069"/>
            <a:ext cx="1736887" cy="420823"/>
          </a:xfrm>
          <a:prstGeom prst="rect">
            <a:avLst/>
          </a:prstGeom>
          <a:noFill/>
        </p:spPr>
        <p:txBody>
          <a:bodyPr wrap="square" rtlCol="0">
            <a:noAutofit/>
          </a:bodyPr>
          <a:lstStyle/>
          <a:p>
            <a:pPr algn="ctr" fontAlgn="ctr"/>
            <a:r>
              <a:rPr sz="1200" dirty="0">
                <a:latin typeface="Huawei Sans" panose="020C0503030203020204" pitchFamily="34" charset="0"/>
              </a:rPr>
              <a:t>Data flow of the finance department</a:t>
            </a:r>
            <a:endParaRPr lang="zh-CN" altLang="en-US" sz="1200" dirty="0">
              <a:latin typeface="Huawei Sans" panose="020C0503030203020204" pitchFamily="34" charset="0"/>
            </a:endParaRPr>
          </a:p>
        </p:txBody>
      </p:sp>
      <p:cxnSp>
        <p:nvCxnSpPr>
          <p:cNvPr id="165" name="直接箭头连接符 164"/>
          <p:cNvCxnSpPr/>
          <p:nvPr/>
        </p:nvCxnSpPr>
        <p:spPr bwMode="gray">
          <a:xfrm>
            <a:off x="5740292" y="5710767"/>
            <a:ext cx="1065955" cy="0"/>
          </a:xfrm>
          <a:prstGeom prst="straightConnector1">
            <a:avLst/>
          </a:prstGeom>
          <a:noFill/>
          <a:ln w="38100">
            <a:solidFill>
              <a:srgbClr val="FFD17D"/>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172" name="文本框 171"/>
          <p:cNvSpPr txBox="1"/>
          <p:nvPr/>
        </p:nvSpPr>
        <p:spPr bwMode="gray">
          <a:xfrm>
            <a:off x="2838434" y="3851082"/>
            <a:ext cx="750526" cy="276999"/>
          </a:xfrm>
          <a:prstGeom prst="rect">
            <a:avLst/>
          </a:prstGeom>
          <a:noFill/>
        </p:spPr>
        <p:txBody>
          <a:bodyPr wrap="square" rtlCol="0">
            <a:noAutofit/>
          </a:bodyPr>
          <a:lstStyle/>
          <a:p>
            <a:pPr algn="ctr" fontAlgn="ctr"/>
            <a:r>
              <a:rPr sz="1200">
                <a:latin typeface="Huawei Sans" panose="020C0503030203020204" pitchFamily="34" charset="0"/>
              </a:rPr>
              <a:t>Cost=10</a:t>
            </a:r>
            <a:endParaRPr lang="zh-CN" altLang="en-US" sz="1200" dirty="0">
              <a:latin typeface="Huawei Sans" panose="020C0503030203020204" pitchFamily="34" charset="0"/>
            </a:endParaRPr>
          </a:p>
        </p:txBody>
      </p:sp>
      <p:sp>
        <p:nvSpPr>
          <p:cNvPr id="173" name="文本框 172"/>
          <p:cNvSpPr txBox="1"/>
          <p:nvPr/>
        </p:nvSpPr>
        <p:spPr bwMode="gray">
          <a:xfrm>
            <a:off x="1688433" y="4264851"/>
            <a:ext cx="750526" cy="276999"/>
          </a:xfrm>
          <a:prstGeom prst="rect">
            <a:avLst/>
          </a:prstGeom>
          <a:noFill/>
        </p:spPr>
        <p:txBody>
          <a:bodyPr wrap="square" rtlCol="0">
            <a:noAutofit/>
          </a:bodyPr>
          <a:lstStyle/>
          <a:p>
            <a:pPr algn="ctr" fontAlgn="ctr"/>
            <a:r>
              <a:rPr sz="1200">
                <a:latin typeface="Huawei Sans" panose="020C0503030203020204" pitchFamily="34" charset="0"/>
              </a:rPr>
              <a:t>Cost=10</a:t>
            </a:r>
            <a:endParaRPr lang="zh-CN" altLang="en-US" sz="1200" dirty="0">
              <a:latin typeface="Huawei Sans" panose="020C0503030203020204" pitchFamily="34" charset="0"/>
            </a:endParaRPr>
          </a:p>
        </p:txBody>
      </p:sp>
      <p:sp>
        <p:nvSpPr>
          <p:cNvPr id="175" name="文本框 174"/>
          <p:cNvSpPr txBox="1"/>
          <p:nvPr/>
        </p:nvSpPr>
        <p:spPr bwMode="gray">
          <a:xfrm rot="1924951">
            <a:off x="2698566" y="3244588"/>
            <a:ext cx="750526" cy="276999"/>
          </a:xfrm>
          <a:prstGeom prst="rect">
            <a:avLst/>
          </a:prstGeom>
          <a:noFill/>
        </p:spPr>
        <p:txBody>
          <a:bodyPr wrap="square" rtlCol="0">
            <a:noAutofit/>
          </a:bodyPr>
          <a:lstStyle/>
          <a:p>
            <a:pPr algn="ctr" fontAlgn="ctr"/>
            <a:r>
              <a:rPr sz="1200">
                <a:latin typeface="Huawei Sans" panose="020C0503030203020204" pitchFamily="34" charset="0"/>
              </a:rPr>
              <a:t>Cost=50</a:t>
            </a:r>
            <a:endParaRPr lang="zh-CN" altLang="en-US" sz="1200" dirty="0">
              <a:latin typeface="Huawei Sans" panose="020C0503030203020204" pitchFamily="34" charset="0"/>
            </a:endParaRPr>
          </a:p>
        </p:txBody>
      </p:sp>
      <p:sp>
        <p:nvSpPr>
          <p:cNvPr id="176" name="文本框 175"/>
          <p:cNvSpPr txBox="1"/>
          <p:nvPr/>
        </p:nvSpPr>
        <p:spPr bwMode="gray">
          <a:xfrm>
            <a:off x="1688433" y="3338373"/>
            <a:ext cx="750526" cy="276999"/>
          </a:xfrm>
          <a:prstGeom prst="rect">
            <a:avLst/>
          </a:prstGeom>
          <a:noFill/>
        </p:spPr>
        <p:txBody>
          <a:bodyPr wrap="square" rtlCol="0">
            <a:noAutofit/>
          </a:bodyPr>
          <a:lstStyle/>
          <a:p>
            <a:pPr algn="ctr" fontAlgn="ctr"/>
            <a:r>
              <a:rPr sz="1200" dirty="0">
                <a:latin typeface="Huawei Sans" panose="020C0503030203020204" pitchFamily="34" charset="0"/>
              </a:rPr>
              <a:t>Cost=10</a:t>
            </a:r>
            <a:endParaRPr lang="zh-CN" altLang="en-US" sz="1200" dirty="0">
              <a:latin typeface="Huawei Sans" panose="020C0503030203020204" pitchFamily="34" charset="0"/>
            </a:endParaRPr>
          </a:p>
        </p:txBody>
      </p:sp>
      <p:sp>
        <p:nvSpPr>
          <p:cNvPr id="177" name="文本框 176"/>
          <p:cNvSpPr txBox="1"/>
          <p:nvPr/>
        </p:nvSpPr>
        <p:spPr bwMode="gray">
          <a:xfrm>
            <a:off x="2838434" y="4868123"/>
            <a:ext cx="750526" cy="276999"/>
          </a:xfrm>
          <a:prstGeom prst="rect">
            <a:avLst/>
          </a:prstGeom>
          <a:noFill/>
        </p:spPr>
        <p:txBody>
          <a:bodyPr wrap="square" rtlCol="0">
            <a:noAutofit/>
          </a:bodyPr>
          <a:lstStyle/>
          <a:p>
            <a:pPr algn="ctr" fontAlgn="ctr"/>
            <a:r>
              <a:rPr sz="1200">
                <a:latin typeface="Huawei Sans" panose="020C0503030203020204" pitchFamily="34" charset="0"/>
              </a:rPr>
              <a:t>Cost=50</a:t>
            </a:r>
            <a:endParaRPr lang="zh-CN" altLang="en-US" sz="1200" dirty="0">
              <a:latin typeface="Huawei Sans" panose="020C0503030203020204" pitchFamily="34" charset="0"/>
            </a:endParaRPr>
          </a:p>
        </p:txBody>
      </p:sp>
      <p:sp>
        <p:nvSpPr>
          <p:cNvPr id="174" name="文本框 173"/>
          <p:cNvSpPr txBox="1"/>
          <p:nvPr/>
        </p:nvSpPr>
        <p:spPr bwMode="gray">
          <a:xfrm rot="19753892">
            <a:off x="2879871" y="4338430"/>
            <a:ext cx="750526" cy="276999"/>
          </a:xfrm>
          <a:prstGeom prst="rect">
            <a:avLst/>
          </a:prstGeom>
          <a:noFill/>
        </p:spPr>
        <p:txBody>
          <a:bodyPr wrap="square" rtlCol="0">
            <a:noAutofit/>
          </a:bodyPr>
          <a:lstStyle/>
          <a:p>
            <a:pPr algn="ctr" fontAlgn="ctr"/>
            <a:r>
              <a:rPr sz="1200" dirty="0">
                <a:latin typeface="Huawei Sans" panose="020C0503030203020204" pitchFamily="34" charset="0"/>
              </a:rPr>
              <a:t>Cost=50</a:t>
            </a:r>
            <a:endParaRPr lang="zh-CN" altLang="en-US" sz="1200" dirty="0">
              <a:latin typeface="Huawei Sans" panose="020C0503030203020204" pitchFamily="34" charset="0"/>
            </a:endParaRPr>
          </a:p>
        </p:txBody>
      </p:sp>
      <p:grpSp>
        <p:nvGrpSpPr>
          <p:cNvPr id="178" name="组合 177"/>
          <p:cNvGrpSpPr/>
          <p:nvPr/>
        </p:nvGrpSpPr>
        <p:grpSpPr bwMode="gray">
          <a:xfrm>
            <a:off x="2261788" y="3167130"/>
            <a:ext cx="250642" cy="250642"/>
            <a:chOff x="856677" y="2615810"/>
            <a:chExt cx="288000" cy="288000"/>
          </a:xfrm>
        </p:grpSpPr>
        <p:sp>
          <p:nvSpPr>
            <p:cNvPr id="179" name="椭圆 178"/>
            <p:cNvSpPr/>
            <p:nvPr/>
          </p:nvSpPr>
          <p:spPr bwMode="gray">
            <a:xfrm>
              <a:off x="856677" y="2615810"/>
              <a:ext cx="288000" cy="288000"/>
            </a:xfrm>
            <a:prstGeom prst="ellipse">
              <a:avLst/>
            </a:prstGeom>
            <a:solidFill>
              <a:srgbClr val="C7000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80" name="组合 179"/>
            <p:cNvGrpSpPr/>
            <p:nvPr/>
          </p:nvGrpSpPr>
          <p:grpSpPr bwMode="gray">
            <a:xfrm>
              <a:off x="923444" y="2692169"/>
              <a:ext cx="144001" cy="144002"/>
              <a:chOff x="898853" y="2657982"/>
              <a:chExt cx="203649" cy="203652"/>
            </a:xfrm>
          </p:grpSpPr>
          <p:cxnSp>
            <p:nvCxnSpPr>
              <p:cNvPr id="181" name="直接连接符 180"/>
              <p:cNvCxnSpPr>
                <a:stCxn id="179" idx="3"/>
                <a:endCxn id="179"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182" name="直接连接符 181"/>
              <p:cNvCxnSpPr>
                <a:stCxn id="179" idx="1"/>
                <a:endCxn id="179"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187" name="任意多边形 186"/>
          <p:cNvSpPr/>
          <p:nvPr/>
        </p:nvSpPr>
        <p:spPr bwMode="gray">
          <a:xfrm>
            <a:off x="2368504" y="2487912"/>
            <a:ext cx="1450389" cy="2915478"/>
          </a:xfrm>
          <a:custGeom>
            <a:avLst/>
            <a:gdLst>
              <a:gd name="connsiteX0" fmla="*/ 127617 w 1519149"/>
              <a:gd name="connsiteY0" fmla="*/ 2915478 h 2915478"/>
              <a:gd name="connsiteX1" fmla="*/ 154121 w 1519149"/>
              <a:gd name="connsiteY1" fmla="*/ 1325217 h 2915478"/>
              <a:gd name="connsiteX2" fmla="*/ 1519095 w 1519149"/>
              <a:gd name="connsiteY2" fmla="*/ 1152939 h 2915478"/>
              <a:gd name="connsiteX3" fmla="*/ 207130 w 1519149"/>
              <a:gd name="connsiteY3" fmla="*/ 424069 h 2915478"/>
              <a:gd name="connsiteX4" fmla="*/ 21600 w 1519149"/>
              <a:gd name="connsiteY4" fmla="*/ 0 h 2915478"/>
              <a:gd name="connsiteX0" fmla="*/ 113800 w 1506123"/>
              <a:gd name="connsiteY0" fmla="*/ 2915478 h 2915478"/>
              <a:gd name="connsiteX1" fmla="*/ 140304 w 1506123"/>
              <a:gd name="connsiteY1" fmla="*/ 1325217 h 2915478"/>
              <a:gd name="connsiteX2" fmla="*/ 1505278 w 1506123"/>
              <a:gd name="connsiteY2" fmla="*/ 1152939 h 2915478"/>
              <a:gd name="connsiteX3" fmla="*/ 339087 w 1506123"/>
              <a:gd name="connsiteY3" fmla="*/ 503582 h 2915478"/>
              <a:gd name="connsiteX4" fmla="*/ 7783 w 1506123"/>
              <a:gd name="connsiteY4" fmla="*/ 0 h 2915478"/>
              <a:gd name="connsiteX0" fmla="*/ 111034 w 1450389"/>
              <a:gd name="connsiteY0" fmla="*/ 2915478 h 2915478"/>
              <a:gd name="connsiteX1" fmla="*/ 137538 w 1450389"/>
              <a:gd name="connsiteY1" fmla="*/ 1325217 h 2915478"/>
              <a:gd name="connsiteX2" fmla="*/ 1449503 w 1450389"/>
              <a:gd name="connsiteY2" fmla="*/ 1205947 h 2915478"/>
              <a:gd name="connsiteX3" fmla="*/ 336321 w 1450389"/>
              <a:gd name="connsiteY3" fmla="*/ 503582 h 2915478"/>
              <a:gd name="connsiteX4" fmla="*/ 5017 w 1450389"/>
              <a:gd name="connsiteY4" fmla="*/ 0 h 2915478"/>
              <a:gd name="connsiteX0" fmla="*/ 115616 w 1454971"/>
              <a:gd name="connsiteY0" fmla="*/ 2915478 h 2915478"/>
              <a:gd name="connsiteX1" fmla="*/ 142120 w 1454971"/>
              <a:gd name="connsiteY1" fmla="*/ 1325217 h 2915478"/>
              <a:gd name="connsiteX2" fmla="*/ 1454085 w 1454971"/>
              <a:gd name="connsiteY2" fmla="*/ 1205947 h 2915478"/>
              <a:gd name="connsiteX3" fmla="*/ 340903 w 1454971"/>
              <a:gd name="connsiteY3" fmla="*/ 503582 h 2915478"/>
              <a:gd name="connsiteX4" fmla="*/ 9599 w 1454971"/>
              <a:gd name="connsiteY4" fmla="*/ 0 h 2915478"/>
              <a:gd name="connsiteX0" fmla="*/ 111034 w 1450389"/>
              <a:gd name="connsiteY0" fmla="*/ 2915478 h 2915478"/>
              <a:gd name="connsiteX1" fmla="*/ 137538 w 1450389"/>
              <a:gd name="connsiteY1" fmla="*/ 1325217 h 2915478"/>
              <a:gd name="connsiteX2" fmla="*/ 1449503 w 1450389"/>
              <a:gd name="connsiteY2" fmla="*/ 1245703 h 2915478"/>
              <a:gd name="connsiteX3" fmla="*/ 336321 w 1450389"/>
              <a:gd name="connsiteY3" fmla="*/ 503582 h 2915478"/>
              <a:gd name="connsiteX4" fmla="*/ 5017 w 1450389"/>
              <a:gd name="connsiteY4" fmla="*/ 0 h 2915478"/>
              <a:gd name="connsiteX0" fmla="*/ 111034 w 1450389"/>
              <a:gd name="connsiteY0" fmla="*/ 2915478 h 2915478"/>
              <a:gd name="connsiteX1" fmla="*/ 137538 w 1450389"/>
              <a:gd name="connsiteY1" fmla="*/ 1325217 h 2915478"/>
              <a:gd name="connsiteX2" fmla="*/ 1449503 w 1450389"/>
              <a:gd name="connsiteY2" fmla="*/ 1245703 h 2915478"/>
              <a:gd name="connsiteX3" fmla="*/ 336321 w 1450389"/>
              <a:gd name="connsiteY3" fmla="*/ 503582 h 2915478"/>
              <a:gd name="connsiteX4" fmla="*/ 5017 w 1450389"/>
              <a:gd name="connsiteY4" fmla="*/ 0 h 2915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0389" h="2915478">
                <a:moveTo>
                  <a:pt x="111034" y="2915478"/>
                </a:moveTo>
                <a:cubicBezTo>
                  <a:pt x="8329" y="2267225"/>
                  <a:pt x="-45784" y="1457739"/>
                  <a:pt x="137538" y="1325217"/>
                </a:cubicBezTo>
                <a:cubicBezTo>
                  <a:pt x="320860" y="1192695"/>
                  <a:pt x="1416373" y="1382642"/>
                  <a:pt x="1449503" y="1245703"/>
                </a:cubicBezTo>
                <a:cubicBezTo>
                  <a:pt x="1482634" y="1108764"/>
                  <a:pt x="577069" y="711199"/>
                  <a:pt x="336321" y="503582"/>
                </a:cubicBezTo>
                <a:cubicBezTo>
                  <a:pt x="95573" y="295965"/>
                  <a:pt x="-27009" y="115956"/>
                  <a:pt x="5017" y="0"/>
                </a:cubicBezTo>
              </a:path>
            </a:pathLst>
          </a:custGeom>
          <a:noFill/>
          <a:ln w="38100">
            <a:solidFill>
              <a:srgbClr val="C7000B"/>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任意多边形 187"/>
          <p:cNvSpPr/>
          <p:nvPr/>
        </p:nvSpPr>
        <p:spPr bwMode="gray">
          <a:xfrm>
            <a:off x="2504845" y="2512946"/>
            <a:ext cx="1541140" cy="2850687"/>
          </a:xfrm>
          <a:custGeom>
            <a:avLst/>
            <a:gdLst>
              <a:gd name="connsiteX0" fmla="*/ 360417 w 1858053"/>
              <a:gd name="connsiteY0" fmla="*/ 3379304 h 3379304"/>
              <a:gd name="connsiteX1" fmla="*/ 360417 w 1858053"/>
              <a:gd name="connsiteY1" fmla="*/ 2743200 h 3379304"/>
              <a:gd name="connsiteX2" fmla="*/ 1857913 w 1858053"/>
              <a:gd name="connsiteY2" fmla="*/ 1616765 h 3379304"/>
              <a:gd name="connsiteX3" fmla="*/ 267652 w 1858053"/>
              <a:gd name="connsiteY3" fmla="*/ 702365 h 3379304"/>
              <a:gd name="connsiteX4" fmla="*/ 15861 w 1858053"/>
              <a:gd name="connsiteY4" fmla="*/ 0 h 3379304"/>
              <a:gd name="connsiteX0" fmla="*/ 347673 w 1845324"/>
              <a:gd name="connsiteY0" fmla="*/ 3379304 h 3379304"/>
              <a:gd name="connsiteX1" fmla="*/ 347673 w 1845324"/>
              <a:gd name="connsiteY1" fmla="*/ 2743200 h 3379304"/>
              <a:gd name="connsiteX2" fmla="*/ 1845169 w 1845324"/>
              <a:gd name="connsiteY2" fmla="*/ 1616765 h 3379304"/>
              <a:gd name="connsiteX3" fmla="*/ 439174 w 1845324"/>
              <a:gd name="connsiteY3" fmla="*/ 593911 h 3379304"/>
              <a:gd name="connsiteX4" fmla="*/ 3117 w 1845324"/>
              <a:gd name="connsiteY4" fmla="*/ 0 h 3379304"/>
              <a:gd name="connsiteX0" fmla="*/ 359313 w 1856997"/>
              <a:gd name="connsiteY0" fmla="*/ 3379304 h 3379304"/>
              <a:gd name="connsiteX1" fmla="*/ 359313 w 1856997"/>
              <a:gd name="connsiteY1" fmla="*/ 2743200 h 3379304"/>
              <a:gd name="connsiteX2" fmla="*/ 1856809 w 1856997"/>
              <a:gd name="connsiteY2" fmla="*/ 1616765 h 3379304"/>
              <a:gd name="connsiteX3" fmla="*/ 450814 w 1856997"/>
              <a:gd name="connsiteY3" fmla="*/ 593911 h 3379304"/>
              <a:gd name="connsiteX4" fmla="*/ 14757 w 1856997"/>
              <a:gd name="connsiteY4" fmla="*/ 0 h 3379304"/>
              <a:gd name="connsiteX0" fmla="*/ 347520 w 1783757"/>
              <a:gd name="connsiteY0" fmla="*/ 3379304 h 3379304"/>
              <a:gd name="connsiteX1" fmla="*/ 347520 w 1783757"/>
              <a:gd name="connsiteY1" fmla="*/ 2743200 h 3379304"/>
              <a:gd name="connsiteX2" fmla="*/ 1783595 w 1783757"/>
              <a:gd name="connsiteY2" fmla="*/ 1415350 h 3379304"/>
              <a:gd name="connsiteX3" fmla="*/ 439021 w 1783757"/>
              <a:gd name="connsiteY3" fmla="*/ 593911 h 3379304"/>
              <a:gd name="connsiteX4" fmla="*/ 2964 w 1783757"/>
              <a:gd name="connsiteY4" fmla="*/ 0 h 3379304"/>
              <a:gd name="connsiteX0" fmla="*/ 346580 w 1783351"/>
              <a:gd name="connsiteY0" fmla="*/ 3379304 h 3379304"/>
              <a:gd name="connsiteX1" fmla="*/ 346580 w 1783351"/>
              <a:gd name="connsiteY1" fmla="*/ 2743200 h 3379304"/>
              <a:gd name="connsiteX2" fmla="*/ 1782655 w 1783351"/>
              <a:gd name="connsiteY2" fmla="*/ 1415350 h 3379304"/>
              <a:gd name="connsiteX3" fmla="*/ 530215 w 1783351"/>
              <a:gd name="connsiteY3" fmla="*/ 578417 h 3379304"/>
              <a:gd name="connsiteX4" fmla="*/ 2024 w 1783351"/>
              <a:gd name="connsiteY4" fmla="*/ 0 h 3379304"/>
              <a:gd name="connsiteX0" fmla="*/ 346580 w 1785312"/>
              <a:gd name="connsiteY0" fmla="*/ 3379304 h 3379304"/>
              <a:gd name="connsiteX1" fmla="*/ 162313 w 1785312"/>
              <a:gd name="connsiteY1" fmla="*/ 2572771 h 3379304"/>
              <a:gd name="connsiteX2" fmla="*/ 1782655 w 1785312"/>
              <a:gd name="connsiteY2" fmla="*/ 1415350 h 3379304"/>
              <a:gd name="connsiteX3" fmla="*/ 530215 w 1785312"/>
              <a:gd name="connsiteY3" fmla="*/ 578417 h 3379304"/>
              <a:gd name="connsiteX4" fmla="*/ 2024 w 1785312"/>
              <a:gd name="connsiteY4" fmla="*/ 0 h 3379304"/>
              <a:gd name="connsiteX0" fmla="*/ 346580 w 1785749"/>
              <a:gd name="connsiteY0" fmla="*/ 3379304 h 3379304"/>
              <a:gd name="connsiteX1" fmla="*/ 131602 w 1785749"/>
              <a:gd name="connsiteY1" fmla="*/ 2510797 h 3379304"/>
              <a:gd name="connsiteX2" fmla="*/ 1782655 w 1785749"/>
              <a:gd name="connsiteY2" fmla="*/ 1415350 h 3379304"/>
              <a:gd name="connsiteX3" fmla="*/ 530215 w 1785749"/>
              <a:gd name="connsiteY3" fmla="*/ 578417 h 3379304"/>
              <a:gd name="connsiteX4" fmla="*/ 2024 w 1785749"/>
              <a:gd name="connsiteY4" fmla="*/ 0 h 3379304"/>
              <a:gd name="connsiteX0" fmla="*/ 163660 w 1802451"/>
              <a:gd name="connsiteY0" fmla="*/ 3332824 h 3332824"/>
              <a:gd name="connsiteX1" fmla="*/ 148304 w 1802451"/>
              <a:gd name="connsiteY1" fmla="*/ 2510797 h 3332824"/>
              <a:gd name="connsiteX2" fmla="*/ 1799357 w 1802451"/>
              <a:gd name="connsiteY2" fmla="*/ 1415350 h 3332824"/>
              <a:gd name="connsiteX3" fmla="*/ 546917 w 1802451"/>
              <a:gd name="connsiteY3" fmla="*/ 578417 h 3332824"/>
              <a:gd name="connsiteX4" fmla="*/ 18726 w 1802451"/>
              <a:gd name="connsiteY4" fmla="*/ 0 h 3332824"/>
              <a:gd name="connsiteX0" fmla="*/ 146958 w 1785749"/>
              <a:gd name="connsiteY0" fmla="*/ 3332824 h 3332824"/>
              <a:gd name="connsiteX1" fmla="*/ 131602 w 1785749"/>
              <a:gd name="connsiteY1" fmla="*/ 2510797 h 3332824"/>
              <a:gd name="connsiteX2" fmla="*/ 1782655 w 1785749"/>
              <a:gd name="connsiteY2" fmla="*/ 1415350 h 3332824"/>
              <a:gd name="connsiteX3" fmla="*/ 530215 w 1785749"/>
              <a:gd name="connsiteY3" fmla="*/ 578417 h 3332824"/>
              <a:gd name="connsiteX4" fmla="*/ 2024 w 1785749"/>
              <a:gd name="connsiteY4" fmla="*/ 0 h 3332824"/>
              <a:gd name="connsiteX0" fmla="*/ 146958 w 1785749"/>
              <a:gd name="connsiteY0" fmla="*/ 3332824 h 3332824"/>
              <a:gd name="connsiteX1" fmla="*/ 131602 w 1785749"/>
              <a:gd name="connsiteY1" fmla="*/ 2510797 h 3332824"/>
              <a:gd name="connsiteX2" fmla="*/ 1782655 w 1785749"/>
              <a:gd name="connsiteY2" fmla="*/ 1415350 h 3332824"/>
              <a:gd name="connsiteX3" fmla="*/ 530215 w 1785749"/>
              <a:gd name="connsiteY3" fmla="*/ 578417 h 3332824"/>
              <a:gd name="connsiteX4" fmla="*/ 2024 w 1785749"/>
              <a:gd name="connsiteY4" fmla="*/ 0 h 3332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5749" h="3332824">
                <a:moveTo>
                  <a:pt x="146958" y="3332824"/>
                </a:moveTo>
                <a:cubicBezTo>
                  <a:pt x="191077" y="3130663"/>
                  <a:pt x="-33525" y="2861363"/>
                  <a:pt x="131602" y="2510797"/>
                </a:cubicBezTo>
                <a:cubicBezTo>
                  <a:pt x="296729" y="2160231"/>
                  <a:pt x="1716220" y="1737413"/>
                  <a:pt x="1782655" y="1415350"/>
                </a:cubicBezTo>
                <a:cubicBezTo>
                  <a:pt x="1849090" y="1093287"/>
                  <a:pt x="826987" y="814309"/>
                  <a:pt x="530215" y="578417"/>
                </a:cubicBezTo>
                <a:cubicBezTo>
                  <a:pt x="233443" y="342525"/>
                  <a:pt x="-25585" y="216452"/>
                  <a:pt x="2024" y="0"/>
                </a:cubicBezTo>
              </a:path>
            </a:pathLst>
          </a:custGeom>
          <a:noFill/>
          <a:ln w="38100">
            <a:solidFill>
              <a:srgbClr val="62B23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Oval 4"/>
          <p:cNvSpPr>
            <a:spLocks noChangeAspect="1"/>
          </p:cNvSpPr>
          <p:nvPr/>
        </p:nvSpPr>
        <p:spPr bwMode="gray">
          <a:xfrm>
            <a:off x="2316897" y="4209137"/>
            <a:ext cx="180000" cy="180000"/>
          </a:xfrm>
          <a:prstGeom prst="ellipse">
            <a:avLst/>
          </a:prstGeom>
          <a:solidFill>
            <a:srgbClr val="C7000B"/>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0" name="Oval 4"/>
          <p:cNvSpPr>
            <a:spLocks noChangeAspect="1"/>
          </p:cNvSpPr>
          <p:nvPr/>
        </p:nvSpPr>
        <p:spPr bwMode="gray">
          <a:xfrm>
            <a:off x="3085943" y="4209137"/>
            <a:ext cx="180000" cy="180000"/>
          </a:xfrm>
          <a:prstGeom prst="ellipse">
            <a:avLst/>
          </a:prstGeom>
          <a:solidFill>
            <a:srgbClr val="62B23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1" name="五边形 190"/>
          <p:cNvSpPr/>
          <p:nvPr/>
        </p:nvSpPr>
        <p:spPr bwMode="gray">
          <a:xfrm>
            <a:off x="7070178" y="70953"/>
            <a:ext cx="90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2" name="燕尾形 191"/>
          <p:cNvSpPr/>
          <p:nvPr/>
        </p:nvSpPr>
        <p:spPr bwMode="gray">
          <a:xfrm>
            <a:off x="7839121" y="70953"/>
            <a:ext cx="1135139"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Equal-Cost Route</a:t>
            </a:r>
          </a:p>
        </p:txBody>
      </p:sp>
      <p:sp>
        <p:nvSpPr>
          <p:cNvPr id="193" name="燕尾形 192"/>
          <p:cNvSpPr/>
          <p:nvPr/>
        </p:nvSpPr>
        <p:spPr bwMode="gray">
          <a:xfrm>
            <a:off x="8843203" y="70953"/>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Default Route</a:t>
            </a:r>
          </a:p>
        </p:txBody>
      </p:sp>
      <p:sp>
        <p:nvSpPr>
          <p:cNvPr id="194" name="燕尾形 193"/>
          <p:cNvSpPr/>
          <p:nvPr/>
        </p:nvSpPr>
        <p:spPr bwMode="gray">
          <a:xfrm>
            <a:off x="9612146" y="70953"/>
            <a:ext cx="936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7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LSA Filtering</a:t>
            </a:r>
          </a:p>
        </p:txBody>
      </p:sp>
      <p:sp>
        <p:nvSpPr>
          <p:cNvPr id="195" name="燕尾形 194"/>
          <p:cNvSpPr/>
          <p:nvPr/>
        </p:nvSpPr>
        <p:spPr bwMode="gray">
          <a:xfrm>
            <a:off x="10417088" y="70953"/>
            <a:ext cx="1332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Configuration Case</a:t>
            </a:r>
          </a:p>
        </p:txBody>
      </p:sp>
      <p:sp>
        <p:nvSpPr>
          <p:cNvPr id="69" name="文本框 68"/>
          <p:cNvSpPr txBox="1"/>
          <p:nvPr/>
        </p:nvSpPr>
        <p:spPr bwMode="gray">
          <a:xfrm>
            <a:off x="1648297" y="1908017"/>
            <a:ext cx="1485714" cy="315875"/>
          </a:xfrm>
          <a:prstGeom prst="rect">
            <a:avLst/>
          </a:prstGeom>
          <a:noFill/>
        </p:spPr>
        <p:txBody>
          <a:bodyPr wrap="square" rtlCol="0">
            <a:noAutofit/>
          </a:bodyPr>
          <a:lstStyle/>
          <a:p>
            <a:pPr algn="ctr" fontAlgn="ctr"/>
            <a:r>
              <a:rPr sz="1200" dirty="0">
                <a:latin typeface="Huawei Sans" panose="020C0503030203020204" pitchFamily="34" charset="0"/>
              </a:rPr>
              <a:t>Finance </a:t>
            </a:r>
            <a:r>
              <a:rPr sz="1200" dirty="0" smtClean="0">
                <a:latin typeface="Huawei Sans" panose="020C0503030203020204" pitchFamily="34" charset="0"/>
              </a:rPr>
              <a:t>server</a:t>
            </a:r>
            <a:endParaRPr lang="en-US" altLang="zh-CN" sz="1200" dirty="0" smtClean="0">
              <a:latin typeface="Huawei Sans" panose="020C0503030203020204" pitchFamily="34" charset="0"/>
            </a:endParaRPr>
          </a:p>
        </p:txBody>
      </p:sp>
      <p:sp>
        <p:nvSpPr>
          <p:cNvPr id="70" name="文本框 69"/>
          <p:cNvSpPr txBox="1"/>
          <p:nvPr/>
        </p:nvSpPr>
        <p:spPr bwMode="gray">
          <a:xfrm>
            <a:off x="3232094" y="1920354"/>
            <a:ext cx="1462773" cy="291201"/>
          </a:xfrm>
          <a:prstGeom prst="rect">
            <a:avLst/>
          </a:prstGeom>
          <a:noFill/>
        </p:spPr>
        <p:txBody>
          <a:bodyPr wrap="square" rtlCol="0">
            <a:noAutofit/>
          </a:bodyPr>
          <a:lstStyle/>
          <a:p>
            <a:pPr algn="ctr" fontAlgn="ctr"/>
            <a:r>
              <a:rPr sz="1200" dirty="0" smtClean="0">
                <a:solidFill>
                  <a:schemeClr val="bg1">
                    <a:lumMod val="50000"/>
                  </a:schemeClr>
                </a:solidFill>
                <a:latin typeface="Huawei Sans" panose="020C0503030203020204" pitchFamily="34" charset="0"/>
              </a:rPr>
              <a:t>Marketing</a:t>
            </a:r>
            <a:r>
              <a:rPr lang="en-US" sz="1200" dirty="0" smtClean="0">
                <a:solidFill>
                  <a:schemeClr val="bg1">
                    <a:lumMod val="50000"/>
                  </a:schemeClr>
                </a:solidFill>
                <a:latin typeface="Huawei Sans" panose="020C0503030203020204" pitchFamily="34" charset="0"/>
              </a:rPr>
              <a:t> </a:t>
            </a:r>
            <a:r>
              <a:rPr sz="1200" dirty="0" smtClean="0">
                <a:solidFill>
                  <a:schemeClr val="bg1">
                    <a:lumMod val="50000"/>
                  </a:schemeClr>
                </a:solidFill>
                <a:latin typeface="Huawei Sans" panose="020C0503030203020204" pitchFamily="34" charset="0"/>
              </a:rPr>
              <a:t>server</a:t>
            </a:r>
            <a:endParaRPr lang="en-US" altLang="zh-CN" sz="1200" dirty="0" smtClean="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418771390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smtClean="0"/>
              <a:t>Controlling the Internal Path: Adjusting the Cost Between Core Devices and Boundary Devices</a:t>
            </a:r>
            <a:endParaRPr lang="en-US" altLang="zh-CN" dirty="0"/>
          </a:p>
        </p:txBody>
      </p:sp>
      <p:sp>
        <p:nvSpPr>
          <p:cNvPr id="40" name="文本占位符 39"/>
          <p:cNvSpPr>
            <a:spLocks noGrp="1"/>
          </p:cNvSpPr>
          <p:nvPr>
            <p:ph type="body" sz="quarter" idx="10"/>
          </p:nvPr>
        </p:nvSpPr>
        <p:spPr bwMode="gray">
          <a:xfrm>
            <a:off x="6095999" y="1484312"/>
            <a:ext cx="5653089" cy="4443243"/>
          </a:xfrm>
        </p:spPr>
        <p:txBody>
          <a:bodyPr/>
          <a:lstStyle/>
          <a:p>
            <a:r>
              <a:rPr lang="en-US" sz="1800" dirty="0" smtClean="0"/>
              <a:t>If the link between S3 and S1 fails, S3 preferentially selects path 1 and then path 2 because S1 is working properly.</a:t>
            </a:r>
            <a:endParaRPr lang="en-US" altLang="zh-CN" sz="1800" dirty="0" smtClean="0"/>
          </a:p>
          <a:p>
            <a:r>
              <a:rPr lang="en-US" sz="1800" dirty="0" smtClean="0"/>
              <a:t>Implementation:</a:t>
            </a:r>
            <a:endParaRPr lang="en-US" altLang="zh-CN" sz="1800" dirty="0" smtClean="0"/>
          </a:p>
          <a:p>
            <a:pPr lvl="1"/>
            <a:r>
              <a:rPr lang="en-US" sz="1600" dirty="0" smtClean="0"/>
              <a:t>Path 1-cost &lt; Path 2-cost, that is:</a:t>
            </a:r>
            <a:endParaRPr lang="en-US" altLang="zh-CN" sz="1600" dirty="0" smtClean="0"/>
          </a:p>
          <a:p>
            <a:pPr lvl="1"/>
            <a:endParaRPr lang="en-US" altLang="zh-CN" sz="1600" dirty="0" smtClean="0"/>
          </a:p>
          <a:p>
            <a:pPr lvl="1"/>
            <a:r>
              <a:rPr lang="en-US" sz="1600" dirty="0" smtClean="0"/>
              <a:t>Path 1 can be preferentially selected by adjusting the path cost between core devices and boundary devices.</a:t>
            </a:r>
            <a:endParaRPr lang="en-US" altLang="zh-CN" sz="1600" dirty="0"/>
          </a:p>
        </p:txBody>
      </p:sp>
      <p:sp>
        <p:nvSpPr>
          <p:cNvPr id="76" name="矩形 75"/>
          <p:cNvSpPr/>
          <p:nvPr/>
        </p:nvSpPr>
        <p:spPr bwMode="gray">
          <a:xfrm>
            <a:off x="6464174" y="3678774"/>
            <a:ext cx="5272560" cy="442800"/>
          </a:xfrm>
          <a:prstGeom prst="rect">
            <a:avLst/>
          </a:prstGeom>
          <a:solidFill>
            <a:srgbClr val="FFF8E5"/>
          </a:solidFill>
          <a:ln>
            <a:solidFill>
              <a:srgbClr val="FDD3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1200" dirty="0">
                <a:solidFill>
                  <a:schemeClr val="tx1"/>
                </a:solidFill>
              </a:rPr>
              <a:t>[Cost(S3-S2) + </a:t>
            </a:r>
            <a:r>
              <a:rPr lang="en-US" altLang="zh-CN" sz="1200" dirty="0">
                <a:solidFill>
                  <a:srgbClr val="C7000B"/>
                </a:solidFill>
              </a:rPr>
              <a:t>Cost(S2-S1) + Cost(S1-R1)</a:t>
            </a:r>
            <a:r>
              <a:rPr lang="en-US" altLang="zh-CN" sz="1200" dirty="0">
                <a:solidFill>
                  <a:schemeClr val="tx1"/>
                </a:solidFill>
              </a:rPr>
              <a:t>] &lt; [Cost(S3-S2) + </a:t>
            </a:r>
            <a:r>
              <a:rPr lang="en-US" altLang="zh-CN" sz="1200" dirty="0">
                <a:solidFill>
                  <a:srgbClr val="C7000B"/>
                </a:solidFill>
              </a:rPr>
              <a:t>Cost(S2-R1)</a:t>
            </a:r>
            <a:r>
              <a:rPr lang="en-US" altLang="zh-CN" sz="1200" dirty="0">
                <a:solidFill>
                  <a:schemeClr val="tx1"/>
                </a:solidFill>
              </a:rPr>
              <a:t>]</a:t>
            </a:r>
          </a:p>
        </p:txBody>
      </p:sp>
      <p:cxnSp>
        <p:nvCxnSpPr>
          <p:cNvPr id="77" name="直接连接符 76"/>
          <p:cNvCxnSpPr>
            <a:endCxn id="132" idx="2"/>
          </p:cNvCxnSpPr>
          <p:nvPr/>
        </p:nvCxnSpPr>
        <p:spPr bwMode="gray">
          <a:xfrm flipV="1">
            <a:off x="2392393" y="5095595"/>
            <a:ext cx="0" cy="3248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132" idx="0"/>
            <a:endCxn id="131" idx="2"/>
          </p:cNvCxnSpPr>
          <p:nvPr/>
        </p:nvCxnSpPr>
        <p:spPr bwMode="gray">
          <a:xfrm flipV="1">
            <a:off x="2412981" y="4106583"/>
            <a:ext cx="0" cy="5462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131" idx="0"/>
            <a:endCxn id="145" idx="2"/>
          </p:cNvCxnSpPr>
          <p:nvPr/>
        </p:nvCxnSpPr>
        <p:spPr bwMode="gray">
          <a:xfrm flipV="1">
            <a:off x="2412981" y="3117571"/>
            <a:ext cx="0" cy="5462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endCxn id="135" idx="2"/>
          </p:cNvCxnSpPr>
          <p:nvPr/>
        </p:nvCxnSpPr>
        <p:spPr bwMode="gray">
          <a:xfrm flipV="1">
            <a:off x="3956414" y="5095595"/>
            <a:ext cx="0" cy="35302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a:stCxn id="135" idx="0"/>
            <a:endCxn id="133" idx="2"/>
          </p:cNvCxnSpPr>
          <p:nvPr/>
        </p:nvCxnSpPr>
        <p:spPr bwMode="gray">
          <a:xfrm flipV="1">
            <a:off x="3956414" y="4106583"/>
            <a:ext cx="0" cy="54621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133" idx="0"/>
            <a:endCxn id="146" idx="2"/>
          </p:cNvCxnSpPr>
          <p:nvPr/>
        </p:nvCxnSpPr>
        <p:spPr bwMode="gray">
          <a:xfrm flipV="1">
            <a:off x="3956414" y="3117571"/>
            <a:ext cx="0" cy="54621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a:stCxn id="133" idx="1"/>
            <a:endCxn id="131" idx="3"/>
          </p:cNvCxnSpPr>
          <p:nvPr/>
        </p:nvCxnSpPr>
        <p:spPr bwMode="gray">
          <a:xfrm flipH="1">
            <a:off x="2682981" y="3885183"/>
            <a:ext cx="10034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bwMode="gray">
          <a:xfrm flipH="1" flipV="1">
            <a:off x="2412981" y="2856405"/>
            <a:ext cx="1543435" cy="9987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bwMode="gray">
          <a:xfrm flipH="1" flipV="1">
            <a:off x="2412981" y="3893165"/>
            <a:ext cx="1543432" cy="98102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bwMode="gray">
          <a:xfrm flipH="1">
            <a:off x="2392394" y="2889897"/>
            <a:ext cx="1564021" cy="100326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bwMode="gray">
          <a:xfrm flipH="1">
            <a:off x="2392393" y="3889999"/>
            <a:ext cx="1564022" cy="9555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31" name="图片 13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142981" y="3663783"/>
            <a:ext cx="540000" cy="442800"/>
          </a:xfrm>
          <a:prstGeom prst="rect">
            <a:avLst/>
          </a:prstGeom>
        </p:spPr>
      </p:pic>
      <p:pic>
        <p:nvPicPr>
          <p:cNvPr id="132" name="图片 131"/>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142981" y="4652795"/>
            <a:ext cx="540000" cy="442800"/>
          </a:xfrm>
          <a:prstGeom prst="rect">
            <a:avLst/>
          </a:prstGeom>
        </p:spPr>
      </p:pic>
      <p:pic>
        <p:nvPicPr>
          <p:cNvPr id="133" name="图片 132"/>
          <p:cNvPicPr>
            <a:picLocks/>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686414" y="3663783"/>
            <a:ext cx="540000" cy="442800"/>
          </a:xfrm>
          <a:prstGeom prst="rect">
            <a:avLst/>
          </a:prstGeom>
        </p:spPr>
      </p:pic>
      <p:pic>
        <p:nvPicPr>
          <p:cNvPr id="135" name="图片 134"/>
          <p:cNvPicPr>
            <a:picLocks/>
          </p:cNvPicPr>
          <p:nvPr/>
        </p:nvPicPr>
        <p:blipFill>
          <a:blip r:embed="rId4"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686414" y="4652795"/>
            <a:ext cx="540000" cy="442800"/>
          </a:xfrm>
          <a:prstGeom prst="rect">
            <a:avLst/>
          </a:prstGeom>
        </p:spPr>
      </p:pic>
      <p:cxnSp>
        <p:nvCxnSpPr>
          <p:cNvPr id="137" name="直接连接符 136"/>
          <p:cNvCxnSpPr>
            <a:stCxn id="135" idx="1"/>
            <a:endCxn id="132" idx="3"/>
          </p:cNvCxnSpPr>
          <p:nvPr/>
        </p:nvCxnSpPr>
        <p:spPr bwMode="gray">
          <a:xfrm flipH="1">
            <a:off x="2682981" y="4874195"/>
            <a:ext cx="1003433"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38" name="文本框 137"/>
          <p:cNvSpPr txBox="1"/>
          <p:nvPr/>
        </p:nvSpPr>
        <p:spPr bwMode="gray">
          <a:xfrm>
            <a:off x="1493589" y="4637310"/>
            <a:ext cx="715260" cy="415958"/>
          </a:xfrm>
          <a:prstGeom prst="rect">
            <a:avLst/>
          </a:prstGeom>
          <a:noFill/>
        </p:spPr>
        <p:txBody>
          <a:bodyPr wrap="square" rtlCol="0">
            <a:noAutofit/>
          </a:bodyPr>
          <a:lstStyle/>
          <a:p>
            <a:pPr algn="ctr" fontAlgn="ctr"/>
            <a:r>
              <a:rPr sz="1200" dirty="0" smtClean="0">
                <a:latin typeface="Huawei Sans" panose="020C0503030203020204" pitchFamily="34" charset="0"/>
              </a:rPr>
              <a:t>AGG-1</a:t>
            </a:r>
            <a:endParaRPr lang="en-US" sz="1200" dirty="0" smtClean="0">
              <a:latin typeface="Huawei Sans" panose="020C0503030203020204" pitchFamily="34" charset="0"/>
            </a:endParaRPr>
          </a:p>
          <a:p>
            <a:pPr algn="ctr" fontAlgn="ctr"/>
            <a:r>
              <a:rPr lang="en-US" altLang="zh-CN" sz="1200" dirty="0">
                <a:latin typeface="Huawei Sans" panose="020C0503030203020204" pitchFamily="34" charset="0"/>
              </a:rPr>
              <a:t>S3</a:t>
            </a:r>
            <a:endParaRPr lang="zh-CN" altLang="en-US" sz="1200" dirty="0">
              <a:latin typeface="Huawei Sans" panose="020C0503030203020204" pitchFamily="34" charset="0"/>
            </a:endParaRPr>
          </a:p>
        </p:txBody>
      </p:sp>
      <p:sp>
        <p:nvSpPr>
          <p:cNvPr id="139" name="Freeform 159"/>
          <p:cNvSpPr/>
          <p:nvPr/>
        </p:nvSpPr>
        <p:spPr bwMode="gray">
          <a:xfrm flipH="1">
            <a:off x="1809091" y="1586795"/>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Freeform 159"/>
          <p:cNvSpPr/>
          <p:nvPr/>
        </p:nvSpPr>
        <p:spPr bwMode="gray">
          <a:xfrm flipH="1">
            <a:off x="3373110" y="1586795"/>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1" name="直接连接符 140"/>
          <p:cNvCxnSpPr>
            <a:stCxn id="145" idx="0"/>
          </p:cNvCxnSpPr>
          <p:nvPr/>
        </p:nvCxnSpPr>
        <p:spPr bwMode="gray">
          <a:xfrm flipV="1">
            <a:off x="2412981" y="2259300"/>
            <a:ext cx="0" cy="4154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bwMode="gray">
          <a:xfrm flipV="1">
            <a:off x="3956413" y="2259300"/>
            <a:ext cx="0" cy="41547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a:endCxn id="139" idx="9"/>
          </p:cNvCxnSpPr>
          <p:nvPr/>
        </p:nvCxnSpPr>
        <p:spPr bwMode="gray">
          <a:xfrm flipH="1" flipV="1">
            <a:off x="2803615" y="2258199"/>
            <a:ext cx="1152801" cy="63169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a:stCxn id="140" idx="15"/>
          </p:cNvCxnSpPr>
          <p:nvPr/>
        </p:nvCxnSpPr>
        <p:spPr bwMode="gray">
          <a:xfrm flipH="1">
            <a:off x="2412982" y="2259300"/>
            <a:ext cx="1140811" cy="62046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45" name="图片 144"/>
          <p:cNvPicPr>
            <a:picLocks/>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142981" y="2674771"/>
            <a:ext cx="540000" cy="442800"/>
          </a:xfrm>
          <a:prstGeom prst="rect">
            <a:avLst/>
          </a:prstGeom>
        </p:spPr>
      </p:pic>
      <p:pic>
        <p:nvPicPr>
          <p:cNvPr id="146" name="图片 145"/>
          <p:cNvPicPr>
            <a:picLocks/>
          </p:cNvPicPr>
          <p:nvPr/>
        </p:nvPicPr>
        <p:blipFill>
          <a:blip r:embed="rId5"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686414" y="2674771"/>
            <a:ext cx="540000" cy="442800"/>
          </a:xfrm>
          <a:prstGeom prst="rect">
            <a:avLst/>
          </a:prstGeom>
        </p:spPr>
      </p:pic>
      <p:sp>
        <p:nvSpPr>
          <p:cNvPr id="147" name="Freeform 159"/>
          <p:cNvSpPr/>
          <p:nvPr/>
        </p:nvSpPr>
        <p:spPr bwMode="gray">
          <a:xfrm flipH="1">
            <a:off x="1809091" y="5305553"/>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Freeform 159"/>
          <p:cNvSpPr/>
          <p:nvPr/>
        </p:nvSpPr>
        <p:spPr bwMode="gray">
          <a:xfrm flipH="1">
            <a:off x="3373110" y="5305553"/>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9" name="图片 148"/>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2141100" y="1484313"/>
            <a:ext cx="476396" cy="390645"/>
          </a:xfrm>
          <a:prstGeom prst="rect">
            <a:avLst/>
          </a:prstGeom>
        </p:spPr>
      </p:pic>
      <p:pic>
        <p:nvPicPr>
          <p:cNvPr id="150" name="图片 149" descr="PC.png"/>
          <p:cNvPicPr>
            <a:picLocks noChangeAspect="1"/>
          </p:cNvPicPr>
          <p:nvPr/>
        </p:nvPicPr>
        <p:blipFill>
          <a:blip r:embed="rId7" cstate="print"/>
          <a:stretch>
            <a:fillRect/>
          </a:stretch>
        </p:blipFill>
        <p:spPr bwMode="gray">
          <a:xfrm>
            <a:off x="1722725" y="5676413"/>
            <a:ext cx="539063" cy="414000"/>
          </a:xfrm>
          <a:prstGeom prst="rect">
            <a:avLst/>
          </a:prstGeom>
        </p:spPr>
      </p:pic>
      <p:pic>
        <p:nvPicPr>
          <p:cNvPr id="151" name="图片 150" descr="PC.png"/>
          <p:cNvPicPr>
            <a:picLocks noChangeAspect="1"/>
          </p:cNvPicPr>
          <p:nvPr/>
        </p:nvPicPr>
        <p:blipFill>
          <a:blip r:embed="rId7" cstate="print"/>
          <a:stretch>
            <a:fillRect/>
          </a:stretch>
        </p:blipFill>
        <p:spPr bwMode="gray">
          <a:xfrm>
            <a:off x="2471544" y="5420406"/>
            <a:ext cx="539063" cy="414000"/>
          </a:xfrm>
          <a:prstGeom prst="rect">
            <a:avLst/>
          </a:prstGeom>
        </p:spPr>
      </p:pic>
      <p:pic>
        <p:nvPicPr>
          <p:cNvPr id="152" name="图片 151" descr="PC.png"/>
          <p:cNvPicPr>
            <a:picLocks noChangeAspect="1"/>
          </p:cNvPicPr>
          <p:nvPr/>
        </p:nvPicPr>
        <p:blipFill>
          <a:blip r:embed="rId7" cstate="print"/>
          <a:stretch>
            <a:fillRect/>
          </a:stretch>
        </p:blipFill>
        <p:spPr bwMode="gray">
          <a:xfrm>
            <a:off x="3284261" y="5676413"/>
            <a:ext cx="539063" cy="414000"/>
          </a:xfrm>
          <a:prstGeom prst="rect">
            <a:avLst/>
          </a:prstGeom>
        </p:spPr>
      </p:pic>
      <p:pic>
        <p:nvPicPr>
          <p:cNvPr id="153" name="图片 152" descr="PC.png"/>
          <p:cNvPicPr>
            <a:picLocks noChangeAspect="1"/>
          </p:cNvPicPr>
          <p:nvPr/>
        </p:nvPicPr>
        <p:blipFill>
          <a:blip r:embed="rId7" cstate="print"/>
          <a:stretch>
            <a:fillRect/>
          </a:stretch>
        </p:blipFill>
        <p:spPr bwMode="gray">
          <a:xfrm>
            <a:off x="4033080" y="5420406"/>
            <a:ext cx="539063" cy="414000"/>
          </a:xfrm>
          <a:prstGeom prst="rect">
            <a:avLst/>
          </a:prstGeom>
        </p:spPr>
      </p:pic>
      <p:sp>
        <p:nvSpPr>
          <p:cNvPr id="154" name="文本框 153"/>
          <p:cNvSpPr txBox="1"/>
          <p:nvPr/>
        </p:nvSpPr>
        <p:spPr bwMode="gray">
          <a:xfrm>
            <a:off x="643995" y="5532395"/>
            <a:ext cx="1043821" cy="604021"/>
          </a:xfrm>
          <a:prstGeom prst="rect">
            <a:avLst/>
          </a:prstGeom>
          <a:noFill/>
        </p:spPr>
        <p:txBody>
          <a:bodyPr wrap="square" rtlCol="0">
            <a:noAutofit/>
          </a:bodyPr>
          <a:lstStyle/>
          <a:p>
            <a:pPr algn="r" fontAlgn="ctr"/>
            <a:r>
              <a:rPr sz="1200" dirty="0">
                <a:latin typeface="Huawei Sans" panose="020C0503030203020204" pitchFamily="34" charset="0"/>
              </a:rPr>
              <a:t>Finance department client</a:t>
            </a:r>
            <a:endParaRPr lang="en-US" altLang="zh-CN" sz="1200" dirty="0" smtClean="0">
              <a:latin typeface="Huawei Sans" panose="020C0503030203020204" pitchFamily="34" charset="0"/>
            </a:endParaRPr>
          </a:p>
          <a:p>
            <a:pPr algn="r" fontAlgn="ctr"/>
            <a:r>
              <a:rPr sz="1200" dirty="0">
                <a:latin typeface="Huawei Sans" panose="020C0503030203020204" pitchFamily="34" charset="0"/>
              </a:rPr>
              <a:t> </a:t>
            </a:r>
            <a:endParaRPr lang="zh-CN" altLang="en-US" sz="1200" dirty="0">
              <a:latin typeface="Huawei Sans" panose="020C0503030203020204" pitchFamily="34" charset="0"/>
            </a:endParaRPr>
          </a:p>
        </p:txBody>
      </p:sp>
      <p:sp>
        <p:nvSpPr>
          <p:cNvPr id="155" name="文本框 154"/>
          <p:cNvSpPr txBox="1"/>
          <p:nvPr/>
        </p:nvSpPr>
        <p:spPr bwMode="gray">
          <a:xfrm>
            <a:off x="4544809" y="5532774"/>
            <a:ext cx="1046475" cy="625347"/>
          </a:xfrm>
          <a:prstGeom prst="rect">
            <a:avLst/>
          </a:prstGeom>
          <a:noFill/>
        </p:spPr>
        <p:txBody>
          <a:bodyPr wrap="square" rtlCol="0">
            <a:noAutofit/>
          </a:bodyPr>
          <a:lstStyle/>
          <a:p>
            <a:pPr fontAlgn="ctr"/>
            <a:r>
              <a:rPr sz="1200" dirty="0">
                <a:solidFill>
                  <a:schemeClr val="bg1">
                    <a:lumMod val="50000"/>
                  </a:schemeClr>
                </a:solidFill>
                <a:latin typeface="Huawei Sans" panose="020C0503030203020204" pitchFamily="34" charset="0"/>
              </a:rPr>
              <a:t>Marketing department </a:t>
            </a:r>
            <a:r>
              <a:rPr sz="1200" dirty="0" smtClean="0">
                <a:solidFill>
                  <a:schemeClr val="bg1">
                    <a:lumMod val="50000"/>
                  </a:schemeClr>
                </a:solidFill>
                <a:latin typeface="Huawei Sans" panose="020C0503030203020204" pitchFamily="34" charset="0"/>
              </a:rPr>
              <a:t>client</a:t>
            </a:r>
            <a:endParaRPr lang="en-US" altLang="zh-CN" sz="1200" dirty="0" smtClean="0">
              <a:solidFill>
                <a:schemeClr val="bg1">
                  <a:lumMod val="50000"/>
                </a:schemeClr>
              </a:solidFill>
              <a:latin typeface="Huawei Sans" panose="020C0503030203020204" pitchFamily="34" charset="0"/>
            </a:endParaRPr>
          </a:p>
        </p:txBody>
      </p:sp>
      <p:pic>
        <p:nvPicPr>
          <p:cNvPr id="156" name="图片 155"/>
          <p:cNvPicPr>
            <a:picLocks/>
          </p:cNvPicPr>
          <p:nvPr/>
        </p:nvPicPr>
        <p:blipFill>
          <a:blip r:embed="rId6"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689907" y="1484313"/>
            <a:ext cx="476396" cy="390645"/>
          </a:xfrm>
          <a:prstGeom prst="rect">
            <a:avLst/>
          </a:prstGeom>
        </p:spPr>
      </p:pic>
      <p:sp>
        <p:nvSpPr>
          <p:cNvPr id="157" name="文本框 156"/>
          <p:cNvSpPr txBox="1"/>
          <p:nvPr/>
        </p:nvSpPr>
        <p:spPr bwMode="gray">
          <a:xfrm>
            <a:off x="1493590" y="3667923"/>
            <a:ext cx="715260" cy="407190"/>
          </a:xfrm>
          <a:prstGeom prst="rect">
            <a:avLst/>
          </a:prstGeom>
          <a:noFill/>
        </p:spPr>
        <p:txBody>
          <a:bodyPr wrap="square" rtlCol="0">
            <a:noAutofit/>
          </a:bodyPr>
          <a:lstStyle/>
          <a:p>
            <a:pPr algn="ctr" fontAlgn="ctr"/>
            <a:r>
              <a:rPr sz="1200" dirty="0" smtClean="0">
                <a:latin typeface="Huawei Sans" panose="020C0503030203020204" pitchFamily="34" charset="0"/>
              </a:rPr>
              <a:t>Core-1</a:t>
            </a:r>
            <a:endParaRPr lang="en-US" sz="1200" dirty="0" smtClean="0">
              <a:latin typeface="Huawei Sans" panose="020C0503030203020204" pitchFamily="34" charset="0"/>
            </a:endParaRPr>
          </a:p>
          <a:p>
            <a:pPr algn="ctr" fontAlgn="ctr"/>
            <a:r>
              <a:rPr lang="en-US" altLang="zh-CN" sz="1200" dirty="0" smtClean="0">
                <a:latin typeface="Huawei Sans" panose="020C0503030203020204" pitchFamily="34" charset="0"/>
              </a:rPr>
              <a:t>S1</a:t>
            </a:r>
            <a:endParaRPr lang="zh-CN" altLang="en-US" sz="1200" dirty="0">
              <a:latin typeface="Huawei Sans" panose="020C0503030203020204" pitchFamily="34" charset="0"/>
            </a:endParaRPr>
          </a:p>
        </p:txBody>
      </p:sp>
      <p:sp>
        <p:nvSpPr>
          <p:cNvPr id="158" name="文本框 157"/>
          <p:cNvSpPr txBox="1"/>
          <p:nvPr/>
        </p:nvSpPr>
        <p:spPr bwMode="gray">
          <a:xfrm>
            <a:off x="1376591" y="2742282"/>
            <a:ext cx="826155" cy="307777"/>
          </a:xfrm>
          <a:prstGeom prst="rect">
            <a:avLst/>
          </a:prstGeom>
          <a:noFill/>
        </p:spPr>
        <p:txBody>
          <a:bodyPr wrap="square" rtlCol="0">
            <a:noAutofit/>
          </a:bodyPr>
          <a:lstStyle/>
          <a:p>
            <a:pPr algn="ctr" fontAlgn="ctr"/>
            <a:r>
              <a:rPr sz="1200" dirty="0" smtClean="0">
                <a:latin typeface="Huawei Sans" panose="020C0503030203020204" pitchFamily="34" charset="0"/>
              </a:rPr>
              <a:t>Border-1</a:t>
            </a:r>
            <a:endParaRPr lang="en-US" sz="1200" dirty="0" smtClean="0">
              <a:latin typeface="Huawei Sans" panose="020C0503030203020204" pitchFamily="34" charset="0"/>
            </a:endParaRPr>
          </a:p>
          <a:p>
            <a:pPr algn="ctr" fontAlgn="ctr"/>
            <a:r>
              <a:rPr lang="en-US" altLang="zh-CN" sz="1200" dirty="0" smtClean="0">
                <a:latin typeface="Huawei Sans" panose="020C0503030203020204" pitchFamily="34" charset="0"/>
              </a:rPr>
              <a:t>R1</a:t>
            </a:r>
            <a:endParaRPr lang="zh-CN" altLang="en-US" sz="1200" dirty="0">
              <a:latin typeface="Huawei Sans" panose="020C0503030203020204" pitchFamily="34" charset="0"/>
            </a:endParaRPr>
          </a:p>
        </p:txBody>
      </p:sp>
      <p:sp>
        <p:nvSpPr>
          <p:cNvPr id="159" name="文本框 158"/>
          <p:cNvSpPr txBox="1"/>
          <p:nvPr/>
        </p:nvSpPr>
        <p:spPr bwMode="gray">
          <a:xfrm>
            <a:off x="4156949" y="4637310"/>
            <a:ext cx="715260" cy="415958"/>
          </a:xfrm>
          <a:prstGeom prst="rect">
            <a:avLst/>
          </a:prstGeom>
          <a:noFill/>
        </p:spPr>
        <p:txBody>
          <a:bodyPr wrap="square" rtlCol="0">
            <a:noAutofit/>
          </a:bodyPr>
          <a:lstStyle/>
          <a:p>
            <a:pPr algn="ctr" fontAlgn="ctr"/>
            <a:r>
              <a:rPr sz="1200" dirty="0" smtClean="0">
                <a:solidFill>
                  <a:schemeClr val="bg1">
                    <a:lumMod val="50000"/>
                  </a:schemeClr>
                </a:solidFill>
                <a:latin typeface="Huawei Sans" panose="020C0503030203020204" pitchFamily="34" charset="0"/>
              </a:rPr>
              <a:t>AGG-2</a:t>
            </a:r>
            <a:endParaRPr lang="en-US" sz="1200" dirty="0" smtClean="0">
              <a:solidFill>
                <a:schemeClr val="bg1">
                  <a:lumMod val="50000"/>
                </a:schemeClr>
              </a:solidFill>
              <a:latin typeface="Huawei Sans" panose="020C0503030203020204" pitchFamily="34" charset="0"/>
            </a:endParaRPr>
          </a:p>
          <a:p>
            <a:pPr algn="ctr" fontAlgn="ctr"/>
            <a:r>
              <a:rPr lang="en-US" altLang="zh-CN" sz="1200" dirty="0">
                <a:solidFill>
                  <a:schemeClr val="bg1">
                    <a:lumMod val="50000"/>
                  </a:schemeClr>
                </a:solidFill>
                <a:latin typeface="Huawei Sans" panose="020C0503030203020204" pitchFamily="34" charset="0"/>
              </a:rPr>
              <a:t>S3</a:t>
            </a:r>
            <a:endParaRPr lang="zh-CN" altLang="en-US" sz="1200" dirty="0">
              <a:solidFill>
                <a:schemeClr val="bg1">
                  <a:lumMod val="50000"/>
                </a:schemeClr>
              </a:solidFill>
              <a:latin typeface="Huawei Sans" panose="020C0503030203020204" pitchFamily="34" charset="0"/>
            </a:endParaRPr>
          </a:p>
        </p:txBody>
      </p:sp>
      <p:sp>
        <p:nvSpPr>
          <p:cNvPr id="160" name="文本框 159"/>
          <p:cNvSpPr txBox="1"/>
          <p:nvPr/>
        </p:nvSpPr>
        <p:spPr bwMode="gray">
          <a:xfrm>
            <a:off x="4156949" y="3667923"/>
            <a:ext cx="715260" cy="407190"/>
          </a:xfrm>
          <a:prstGeom prst="rect">
            <a:avLst/>
          </a:prstGeom>
          <a:noFill/>
        </p:spPr>
        <p:txBody>
          <a:bodyPr wrap="square" rtlCol="0">
            <a:noAutofit/>
          </a:bodyPr>
          <a:lstStyle/>
          <a:p>
            <a:pPr algn="ctr" fontAlgn="ctr"/>
            <a:r>
              <a:rPr sz="1200" dirty="0" smtClean="0">
                <a:solidFill>
                  <a:schemeClr val="bg1">
                    <a:lumMod val="50000"/>
                  </a:schemeClr>
                </a:solidFill>
                <a:latin typeface="Huawei Sans" panose="020C0503030203020204" pitchFamily="34" charset="0"/>
              </a:rPr>
              <a:t>Core-2</a:t>
            </a:r>
            <a:endParaRPr lang="en-US" sz="1200" dirty="0" smtClean="0">
              <a:solidFill>
                <a:schemeClr val="bg1">
                  <a:lumMod val="50000"/>
                </a:schemeClr>
              </a:solidFill>
              <a:latin typeface="Huawei Sans" panose="020C0503030203020204" pitchFamily="34" charset="0"/>
            </a:endParaRPr>
          </a:p>
          <a:p>
            <a:pPr algn="ctr" fontAlgn="ctr"/>
            <a:r>
              <a:rPr lang="en-US" altLang="zh-CN" sz="1200" dirty="0" smtClean="0">
                <a:solidFill>
                  <a:schemeClr val="bg1">
                    <a:lumMod val="50000"/>
                  </a:schemeClr>
                </a:solidFill>
                <a:latin typeface="Huawei Sans" panose="020C0503030203020204" pitchFamily="34" charset="0"/>
              </a:rPr>
              <a:t>S2</a:t>
            </a:r>
            <a:endParaRPr lang="zh-CN" altLang="en-US" sz="1200" dirty="0">
              <a:solidFill>
                <a:schemeClr val="bg1">
                  <a:lumMod val="50000"/>
                </a:schemeClr>
              </a:solidFill>
              <a:latin typeface="Huawei Sans" panose="020C0503030203020204" pitchFamily="34" charset="0"/>
            </a:endParaRPr>
          </a:p>
        </p:txBody>
      </p:sp>
      <p:sp>
        <p:nvSpPr>
          <p:cNvPr id="161" name="文本框 160"/>
          <p:cNvSpPr txBox="1"/>
          <p:nvPr/>
        </p:nvSpPr>
        <p:spPr bwMode="gray">
          <a:xfrm>
            <a:off x="4138769" y="2742282"/>
            <a:ext cx="834703" cy="307777"/>
          </a:xfrm>
          <a:prstGeom prst="rect">
            <a:avLst/>
          </a:prstGeom>
          <a:noFill/>
        </p:spPr>
        <p:txBody>
          <a:bodyPr wrap="square" rtlCol="0">
            <a:noAutofit/>
          </a:bodyPr>
          <a:lstStyle/>
          <a:p>
            <a:pPr algn="ctr" fontAlgn="ctr"/>
            <a:r>
              <a:rPr sz="1200" dirty="0" smtClean="0">
                <a:solidFill>
                  <a:schemeClr val="bg1">
                    <a:lumMod val="50000"/>
                  </a:schemeClr>
                </a:solidFill>
                <a:latin typeface="Huawei Sans" panose="020C0503030203020204" pitchFamily="34" charset="0"/>
              </a:rPr>
              <a:t>Border-2</a:t>
            </a:r>
            <a:endParaRPr lang="en-US" sz="1200" dirty="0" smtClean="0">
              <a:solidFill>
                <a:schemeClr val="bg1">
                  <a:lumMod val="50000"/>
                </a:schemeClr>
              </a:solidFill>
              <a:latin typeface="Huawei Sans" panose="020C0503030203020204" pitchFamily="34" charset="0"/>
            </a:endParaRPr>
          </a:p>
          <a:p>
            <a:pPr algn="ctr" fontAlgn="ctr"/>
            <a:r>
              <a:rPr lang="en-US" altLang="zh-CN" sz="1200" dirty="0" smtClean="0">
                <a:solidFill>
                  <a:schemeClr val="bg1">
                    <a:lumMod val="50000"/>
                  </a:schemeClr>
                </a:solidFill>
                <a:latin typeface="Huawei Sans" panose="020C0503030203020204" pitchFamily="34" charset="0"/>
              </a:rPr>
              <a:t>R2</a:t>
            </a:r>
            <a:endParaRPr lang="zh-CN" altLang="en-US" sz="1200" dirty="0">
              <a:solidFill>
                <a:schemeClr val="bg1">
                  <a:lumMod val="50000"/>
                </a:schemeClr>
              </a:solidFill>
              <a:latin typeface="Huawei Sans" panose="020C0503030203020204" pitchFamily="34" charset="0"/>
            </a:endParaRPr>
          </a:p>
        </p:txBody>
      </p:sp>
      <p:sp>
        <p:nvSpPr>
          <p:cNvPr id="164" name="文本框 163"/>
          <p:cNvSpPr txBox="1"/>
          <p:nvPr/>
        </p:nvSpPr>
        <p:spPr bwMode="gray">
          <a:xfrm>
            <a:off x="5482802" y="5728069"/>
            <a:ext cx="1736887" cy="420823"/>
          </a:xfrm>
          <a:prstGeom prst="rect">
            <a:avLst/>
          </a:prstGeom>
          <a:noFill/>
        </p:spPr>
        <p:txBody>
          <a:bodyPr wrap="square" rtlCol="0">
            <a:noAutofit/>
          </a:bodyPr>
          <a:lstStyle/>
          <a:p>
            <a:pPr algn="ctr" fontAlgn="ctr"/>
            <a:r>
              <a:rPr sz="1200" dirty="0">
                <a:latin typeface="Huawei Sans" panose="020C0503030203020204" pitchFamily="34" charset="0"/>
              </a:rPr>
              <a:t>Data flow of the finance department</a:t>
            </a:r>
            <a:endParaRPr lang="zh-CN" altLang="en-US" sz="1200" dirty="0">
              <a:latin typeface="Huawei Sans" panose="020C0503030203020204" pitchFamily="34" charset="0"/>
            </a:endParaRPr>
          </a:p>
        </p:txBody>
      </p:sp>
      <p:cxnSp>
        <p:nvCxnSpPr>
          <p:cNvPr id="165" name="直接箭头连接符 164"/>
          <p:cNvCxnSpPr/>
          <p:nvPr/>
        </p:nvCxnSpPr>
        <p:spPr bwMode="gray">
          <a:xfrm>
            <a:off x="5740292" y="5710767"/>
            <a:ext cx="1065955" cy="0"/>
          </a:xfrm>
          <a:prstGeom prst="straightConnector1">
            <a:avLst/>
          </a:prstGeom>
          <a:noFill/>
          <a:ln w="38100">
            <a:solidFill>
              <a:srgbClr val="FFD17D"/>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166" name="文本框 165"/>
          <p:cNvSpPr txBox="1"/>
          <p:nvPr/>
        </p:nvSpPr>
        <p:spPr bwMode="gray">
          <a:xfrm>
            <a:off x="2838434" y="3851082"/>
            <a:ext cx="750526" cy="276999"/>
          </a:xfrm>
          <a:prstGeom prst="rect">
            <a:avLst/>
          </a:prstGeom>
          <a:noFill/>
        </p:spPr>
        <p:txBody>
          <a:bodyPr wrap="square" rtlCol="0">
            <a:noAutofit/>
          </a:bodyPr>
          <a:lstStyle/>
          <a:p>
            <a:pPr algn="ctr" fontAlgn="ctr"/>
            <a:r>
              <a:rPr sz="1200">
                <a:latin typeface="Huawei Sans" panose="020C0503030203020204" pitchFamily="34" charset="0"/>
              </a:rPr>
              <a:t>Cost=10</a:t>
            </a:r>
            <a:endParaRPr lang="zh-CN" altLang="en-US" sz="1200" dirty="0">
              <a:latin typeface="Huawei Sans" panose="020C0503030203020204" pitchFamily="34" charset="0"/>
            </a:endParaRPr>
          </a:p>
        </p:txBody>
      </p:sp>
      <p:sp>
        <p:nvSpPr>
          <p:cNvPr id="167" name="文本框 166"/>
          <p:cNvSpPr txBox="1"/>
          <p:nvPr/>
        </p:nvSpPr>
        <p:spPr bwMode="gray">
          <a:xfrm>
            <a:off x="1688433" y="4355381"/>
            <a:ext cx="750526" cy="276999"/>
          </a:xfrm>
          <a:prstGeom prst="rect">
            <a:avLst/>
          </a:prstGeom>
          <a:noFill/>
        </p:spPr>
        <p:txBody>
          <a:bodyPr wrap="square" rtlCol="0">
            <a:noAutofit/>
          </a:bodyPr>
          <a:lstStyle/>
          <a:p>
            <a:pPr algn="ctr" fontAlgn="ctr"/>
            <a:r>
              <a:rPr sz="1200">
                <a:latin typeface="Huawei Sans" panose="020C0503030203020204" pitchFamily="34" charset="0"/>
              </a:rPr>
              <a:t>Cost=10</a:t>
            </a:r>
            <a:endParaRPr lang="zh-CN" altLang="en-US" sz="1200" dirty="0">
              <a:latin typeface="Huawei Sans" panose="020C0503030203020204" pitchFamily="34" charset="0"/>
            </a:endParaRPr>
          </a:p>
        </p:txBody>
      </p:sp>
      <p:sp>
        <p:nvSpPr>
          <p:cNvPr id="168" name="文本框 167"/>
          <p:cNvSpPr txBox="1"/>
          <p:nvPr/>
        </p:nvSpPr>
        <p:spPr bwMode="gray">
          <a:xfrm rot="1924951">
            <a:off x="2698566" y="3244588"/>
            <a:ext cx="750526" cy="276999"/>
          </a:xfrm>
          <a:prstGeom prst="rect">
            <a:avLst/>
          </a:prstGeom>
          <a:noFill/>
        </p:spPr>
        <p:txBody>
          <a:bodyPr wrap="square" rtlCol="0">
            <a:noAutofit/>
          </a:bodyPr>
          <a:lstStyle/>
          <a:p>
            <a:pPr algn="ctr" fontAlgn="ctr"/>
            <a:r>
              <a:rPr sz="1200">
                <a:latin typeface="Huawei Sans" panose="020C0503030203020204" pitchFamily="34" charset="0"/>
              </a:rPr>
              <a:t>Cost=50</a:t>
            </a:r>
            <a:endParaRPr lang="zh-CN" altLang="en-US" sz="1200" dirty="0">
              <a:latin typeface="Huawei Sans" panose="020C0503030203020204" pitchFamily="34" charset="0"/>
            </a:endParaRPr>
          </a:p>
        </p:txBody>
      </p:sp>
      <p:sp>
        <p:nvSpPr>
          <p:cNvPr id="169" name="文本框 168"/>
          <p:cNvSpPr txBox="1"/>
          <p:nvPr/>
        </p:nvSpPr>
        <p:spPr bwMode="gray">
          <a:xfrm>
            <a:off x="1688433" y="3247360"/>
            <a:ext cx="750526" cy="276999"/>
          </a:xfrm>
          <a:prstGeom prst="rect">
            <a:avLst/>
          </a:prstGeom>
          <a:noFill/>
        </p:spPr>
        <p:txBody>
          <a:bodyPr wrap="square" rtlCol="0">
            <a:noAutofit/>
          </a:bodyPr>
          <a:lstStyle/>
          <a:p>
            <a:pPr algn="ctr" fontAlgn="ctr"/>
            <a:r>
              <a:rPr sz="1200" dirty="0">
                <a:latin typeface="Huawei Sans" panose="020C0503030203020204" pitchFamily="34" charset="0"/>
              </a:rPr>
              <a:t>Cost=10</a:t>
            </a:r>
            <a:endParaRPr lang="zh-CN" altLang="en-US" sz="1200" dirty="0">
              <a:latin typeface="Huawei Sans" panose="020C0503030203020204" pitchFamily="34" charset="0"/>
            </a:endParaRPr>
          </a:p>
        </p:txBody>
      </p:sp>
      <p:sp>
        <p:nvSpPr>
          <p:cNvPr id="170" name="文本框 169"/>
          <p:cNvSpPr txBox="1"/>
          <p:nvPr/>
        </p:nvSpPr>
        <p:spPr bwMode="gray">
          <a:xfrm>
            <a:off x="2838434" y="4868123"/>
            <a:ext cx="750526" cy="276999"/>
          </a:xfrm>
          <a:prstGeom prst="rect">
            <a:avLst/>
          </a:prstGeom>
          <a:noFill/>
        </p:spPr>
        <p:txBody>
          <a:bodyPr wrap="square" rtlCol="0">
            <a:noAutofit/>
          </a:bodyPr>
          <a:lstStyle/>
          <a:p>
            <a:pPr algn="ctr" fontAlgn="ctr"/>
            <a:r>
              <a:rPr sz="1200">
                <a:latin typeface="Huawei Sans" panose="020C0503030203020204" pitchFamily="34" charset="0"/>
              </a:rPr>
              <a:t>Cost=50</a:t>
            </a:r>
            <a:endParaRPr lang="zh-CN" altLang="en-US" sz="1200" dirty="0">
              <a:latin typeface="Huawei Sans" panose="020C0503030203020204" pitchFamily="34" charset="0"/>
            </a:endParaRPr>
          </a:p>
        </p:txBody>
      </p:sp>
      <p:sp>
        <p:nvSpPr>
          <p:cNvPr id="171" name="文本框 170"/>
          <p:cNvSpPr txBox="1"/>
          <p:nvPr/>
        </p:nvSpPr>
        <p:spPr bwMode="gray">
          <a:xfrm rot="19753892">
            <a:off x="2879871" y="4338430"/>
            <a:ext cx="750526" cy="276999"/>
          </a:xfrm>
          <a:prstGeom prst="rect">
            <a:avLst/>
          </a:prstGeom>
          <a:noFill/>
        </p:spPr>
        <p:txBody>
          <a:bodyPr wrap="square" rtlCol="0">
            <a:noAutofit/>
          </a:bodyPr>
          <a:lstStyle/>
          <a:p>
            <a:pPr algn="ctr" fontAlgn="ctr"/>
            <a:r>
              <a:rPr sz="1200" dirty="0">
                <a:latin typeface="Huawei Sans" panose="020C0503030203020204" pitchFamily="34" charset="0"/>
              </a:rPr>
              <a:t>Cost=50</a:t>
            </a:r>
            <a:endParaRPr lang="zh-CN" altLang="en-US" sz="1200" dirty="0">
              <a:latin typeface="Huawei Sans" panose="020C0503030203020204" pitchFamily="34" charset="0"/>
            </a:endParaRPr>
          </a:p>
        </p:txBody>
      </p:sp>
      <p:grpSp>
        <p:nvGrpSpPr>
          <p:cNvPr id="172" name="组合 171"/>
          <p:cNvGrpSpPr/>
          <p:nvPr/>
        </p:nvGrpSpPr>
        <p:grpSpPr bwMode="gray">
          <a:xfrm>
            <a:off x="2261788" y="4136203"/>
            <a:ext cx="250642" cy="250642"/>
            <a:chOff x="856677" y="2615810"/>
            <a:chExt cx="288000" cy="288000"/>
          </a:xfrm>
        </p:grpSpPr>
        <p:sp>
          <p:nvSpPr>
            <p:cNvPr id="173" name="椭圆 172"/>
            <p:cNvSpPr/>
            <p:nvPr/>
          </p:nvSpPr>
          <p:spPr bwMode="gray">
            <a:xfrm>
              <a:off x="856677" y="2615810"/>
              <a:ext cx="288000" cy="288000"/>
            </a:xfrm>
            <a:prstGeom prst="ellipse">
              <a:avLst/>
            </a:prstGeom>
            <a:solidFill>
              <a:srgbClr val="C7000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4" name="组合 173"/>
            <p:cNvGrpSpPr/>
            <p:nvPr/>
          </p:nvGrpSpPr>
          <p:grpSpPr bwMode="gray">
            <a:xfrm>
              <a:off x="923444" y="2692169"/>
              <a:ext cx="144001" cy="144002"/>
              <a:chOff x="898853" y="2657982"/>
              <a:chExt cx="203649" cy="203652"/>
            </a:xfrm>
          </p:grpSpPr>
          <p:cxnSp>
            <p:nvCxnSpPr>
              <p:cNvPr id="175" name="直接连接符 174"/>
              <p:cNvCxnSpPr>
                <a:stCxn id="173" idx="3"/>
                <a:endCxn id="173"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176" name="直接连接符 175"/>
              <p:cNvCxnSpPr>
                <a:stCxn id="173" idx="1"/>
                <a:endCxn id="173"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181" name="任意多边形 180"/>
          <p:cNvSpPr/>
          <p:nvPr/>
        </p:nvSpPr>
        <p:spPr bwMode="gray">
          <a:xfrm>
            <a:off x="2665697" y="2511386"/>
            <a:ext cx="1541140" cy="2850687"/>
          </a:xfrm>
          <a:custGeom>
            <a:avLst/>
            <a:gdLst>
              <a:gd name="connsiteX0" fmla="*/ 360417 w 1858053"/>
              <a:gd name="connsiteY0" fmla="*/ 3379304 h 3379304"/>
              <a:gd name="connsiteX1" fmla="*/ 360417 w 1858053"/>
              <a:gd name="connsiteY1" fmla="*/ 2743200 h 3379304"/>
              <a:gd name="connsiteX2" fmla="*/ 1857913 w 1858053"/>
              <a:gd name="connsiteY2" fmla="*/ 1616765 h 3379304"/>
              <a:gd name="connsiteX3" fmla="*/ 267652 w 1858053"/>
              <a:gd name="connsiteY3" fmla="*/ 702365 h 3379304"/>
              <a:gd name="connsiteX4" fmla="*/ 15861 w 1858053"/>
              <a:gd name="connsiteY4" fmla="*/ 0 h 3379304"/>
              <a:gd name="connsiteX0" fmla="*/ 347673 w 1845324"/>
              <a:gd name="connsiteY0" fmla="*/ 3379304 h 3379304"/>
              <a:gd name="connsiteX1" fmla="*/ 347673 w 1845324"/>
              <a:gd name="connsiteY1" fmla="*/ 2743200 h 3379304"/>
              <a:gd name="connsiteX2" fmla="*/ 1845169 w 1845324"/>
              <a:gd name="connsiteY2" fmla="*/ 1616765 h 3379304"/>
              <a:gd name="connsiteX3" fmla="*/ 439174 w 1845324"/>
              <a:gd name="connsiteY3" fmla="*/ 593911 h 3379304"/>
              <a:gd name="connsiteX4" fmla="*/ 3117 w 1845324"/>
              <a:gd name="connsiteY4" fmla="*/ 0 h 3379304"/>
              <a:gd name="connsiteX0" fmla="*/ 359313 w 1856997"/>
              <a:gd name="connsiteY0" fmla="*/ 3379304 h 3379304"/>
              <a:gd name="connsiteX1" fmla="*/ 359313 w 1856997"/>
              <a:gd name="connsiteY1" fmla="*/ 2743200 h 3379304"/>
              <a:gd name="connsiteX2" fmla="*/ 1856809 w 1856997"/>
              <a:gd name="connsiteY2" fmla="*/ 1616765 h 3379304"/>
              <a:gd name="connsiteX3" fmla="*/ 450814 w 1856997"/>
              <a:gd name="connsiteY3" fmla="*/ 593911 h 3379304"/>
              <a:gd name="connsiteX4" fmla="*/ 14757 w 1856997"/>
              <a:gd name="connsiteY4" fmla="*/ 0 h 3379304"/>
              <a:gd name="connsiteX0" fmla="*/ 347520 w 1783757"/>
              <a:gd name="connsiteY0" fmla="*/ 3379304 h 3379304"/>
              <a:gd name="connsiteX1" fmla="*/ 347520 w 1783757"/>
              <a:gd name="connsiteY1" fmla="*/ 2743200 h 3379304"/>
              <a:gd name="connsiteX2" fmla="*/ 1783595 w 1783757"/>
              <a:gd name="connsiteY2" fmla="*/ 1415350 h 3379304"/>
              <a:gd name="connsiteX3" fmla="*/ 439021 w 1783757"/>
              <a:gd name="connsiteY3" fmla="*/ 593911 h 3379304"/>
              <a:gd name="connsiteX4" fmla="*/ 2964 w 1783757"/>
              <a:gd name="connsiteY4" fmla="*/ 0 h 3379304"/>
              <a:gd name="connsiteX0" fmla="*/ 346580 w 1783351"/>
              <a:gd name="connsiteY0" fmla="*/ 3379304 h 3379304"/>
              <a:gd name="connsiteX1" fmla="*/ 346580 w 1783351"/>
              <a:gd name="connsiteY1" fmla="*/ 2743200 h 3379304"/>
              <a:gd name="connsiteX2" fmla="*/ 1782655 w 1783351"/>
              <a:gd name="connsiteY2" fmla="*/ 1415350 h 3379304"/>
              <a:gd name="connsiteX3" fmla="*/ 530215 w 1783351"/>
              <a:gd name="connsiteY3" fmla="*/ 578417 h 3379304"/>
              <a:gd name="connsiteX4" fmla="*/ 2024 w 1783351"/>
              <a:gd name="connsiteY4" fmla="*/ 0 h 3379304"/>
              <a:gd name="connsiteX0" fmla="*/ 346580 w 1785312"/>
              <a:gd name="connsiteY0" fmla="*/ 3379304 h 3379304"/>
              <a:gd name="connsiteX1" fmla="*/ 162313 w 1785312"/>
              <a:gd name="connsiteY1" fmla="*/ 2572771 h 3379304"/>
              <a:gd name="connsiteX2" fmla="*/ 1782655 w 1785312"/>
              <a:gd name="connsiteY2" fmla="*/ 1415350 h 3379304"/>
              <a:gd name="connsiteX3" fmla="*/ 530215 w 1785312"/>
              <a:gd name="connsiteY3" fmla="*/ 578417 h 3379304"/>
              <a:gd name="connsiteX4" fmla="*/ 2024 w 1785312"/>
              <a:gd name="connsiteY4" fmla="*/ 0 h 3379304"/>
              <a:gd name="connsiteX0" fmla="*/ 346580 w 1785749"/>
              <a:gd name="connsiteY0" fmla="*/ 3379304 h 3379304"/>
              <a:gd name="connsiteX1" fmla="*/ 131602 w 1785749"/>
              <a:gd name="connsiteY1" fmla="*/ 2510797 h 3379304"/>
              <a:gd name="connsiteX2" fmla="*/ 1782655 w 1785749"/>
              <a:gd name="connsiteY2" fmla="*/ 1415350 h 3379304"/>
              <a:gd name="connsiteX3" fmla="*/ 530215 w 1785749"/>
              <a:gd name="connsiteY3" fmla="*/ 578417 h 3379304"/>
              <a:gd name="connsiteX4" fmla="*/ 2024 w 1785749"/>
              <a:gd name="connsiteY4" fmla="*/ 0 h 3379304"/>
              <a:gd name="connsiteX0" fmla="*/ 163660 w 1802451"/>
              <a:gd name="connsiteY0" fmla="*/ 3332824 h 3332824"/>
              <a:gd name="connsiteX1" fmla="*/ 148304 w 1802451"/>
              <a:gd name="connsiteY1" fmla="*/ 2510797 h 3332824"/>
              <a:gd name="connsiteX2" fmla="*/ 1799357 w 1802451"/>
              <a:gd name="connsiteY2" fmla="*/ 1415350 h 3332824"/>
              <a:gd name="connsiteX3" fmla="*/ 546917 w 1802451"/>
              <a:gd name="connsiteY3" fmla="*/ 578417 h 3332824"/>
              <a:gd name="connsiteX4" fmla="*/ 18726 w 1802451"/>
              <a:gd name="connsiteY4" fmla="*/ 0 h 3332824"/>
              <a:gd name="connsiteX0" fmla="*/ 146958 w 1785749"/>
              <a:gd name="connsiteY0" fmla="*/ 3332824 h 3332824"/>
              <a:gd name="connsiteX1" fmla="*/ 131602 w 1785749"/>
              <a:gd name="connsiteY1" fmla="*/ 2510797 h 3332824"/>
              <a:gd name="connsiteX2" fmla="*/ 1782655 w 1785749"/>
              <a:gd name="connsiteY2" fmla="*/ 1415350 h 3332824"/>
              <a:gd name="connsiteX3" fmla="*/ 530215 w 1785749"/>
              <a:gd name="connsiteY3" fmla="*/ 578417 h 3332824"/>
              <a:gd name="connsiteX4" fmla="*/ 2024 w 1785749"/>
              <a:gd name="connsiteY4" fmla="*/ 0 h 3332824"/>
              <a:gd name="connsiteX0" fmla="*/ 146958 w 1785749"/>
              <a:gd name="connsiteY0" fmla="*/ 3332824 h 3332824"/>
              <a:gd name="connsiteX1" fmla="*/ 131602 w 1785749"/>
              <a:gd name="connsiteY1" fmla="*/ 2510797 h 3332824"/>
              <a:gd name="connsiteX2" fmla="*/ 1782655 w 1785749"/>
              <a:gd name="connsiteY2" fmla="*/ 1415350 h 3332824"/>
              <a:gd name="connsiteX3" fmla="*/ 530215 w 1785749"/>
              <a:gd name="connsiteY3" fmla="*/ 578417 h 3332824"/>
              <a:gd name="connsiteX4" fmla="*/ 2024 w 1785749"/>
              <a:gd name="connsiteY4" fmla="*/ 0 h 3332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5749" h="3332824">
                <a:moveTo>
                  <a:pt x="146958" y="3332824"/>
                </a:moveTo>
                <a:cubicBezTo>
                  <a:pt x="191077" y="3130663"/>
                  <a:pt x="-33525" y="2861363"/>
                  <a:pt x="131602" y="2510797"/>
                </a:cubicBezTo>
                <a:cubicBezTo>
                  <a:pt x="296729" y="2160231"/>
                  <a:pt x="1716220" y="1737413"/>
                  <a:pt x="1782655" y="1415350"/>
                </a:cubicBezTo>
                <a:cubicBezTo>
                  <a:pt x="1849090" y="1093287"/>
                  <a:pt x="826987" y="814309"/>
                  <a:pt x="530215" y="578417"/>
                </a:cubicBezTo>
                <a:cubicBezTo>
                  <a:pt x="233443" y="342525"/>
                  <a:pt x="-25585" y="216452"/>
                  <a:pt x="2024" y="0"/>
                </a:cubicBezTo>
              </a:path>
            </a:pathLst>
          </a:custGeom>
          <a:noFill/>
          <a:ln w="38100">
            <a:solidFill>
              <a:srgbClr val="62B23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任意多边形 181"/>
          <p:cNvSpPr/>
          <p:nvPr/>
        </p:nvSpPr>
        <p:spPr bwMode="gray">
          <a:xfrm>
            <a:off x="2440966" y="2512855"/>
            <a:ext cx="1458393" cy="2822713"/>
          </a:xfrm>
          <a:custGeom>
            <a:avLst/>
            <a:gdLst>
              <a:gd name="connsiteX0" fmla="*/ 140270 w 1598673"/>
              <a:gd name="connsiteY0" fmla="*/ 2756452 h 2756452"/>
              <a:gd name="connsiteX1" fmla="*/ 140270 w 1598673"/>
              <a:gd name="connsiteY1" fmla="*/ 2080591 h 2756452"/>
              <a:gd name="connsiteX2" fmla="*/ 1598009 w 1598673"/>
              <a:gd name="connsiteY2" fmla="*/ 1232452 h 2756452"/>
              <a:gd name="connsiteX3" fmla="*/ 325800 w 1598673"/>
              <a:gd name="connsiteY3" fmla="*/ 1113183 h 2756452"/>
              <a:gd name="connsiteX4" fmla="*/ 127017 w 1598673"/>
              <a:gd name="connsiteY4" fmla="*/ 0 h 2756452"/>
              <a:gd name="connsiteX0" fmla="*/ 140270 w 1598673"/>
              <a:gd name="connsiteY0" fmla="*/ 2822713 h 2822713"/>
              <a:gd name="connsiteX1" fmla="*/ 140270 w 1598673"/>
              <a:gd name="connsiteY1" fmla="*/ 2146852 h 2822713"/>
              <a:gd name="connsiteX2" fmla="*/ 1598009 w 1598673"/>
              <a:gd name="connsiteY2" fmla="*/ 1298713 h 2822713"/>
              <a:gd name="connsiteX3" fmla="*/ 325800 w 1598673"/>
              <a:gd name="connsiteY3" fmla="*/ 1179444 h 2822713"/>
              <a:gd name="connsiteX4" fmla="*/ 127017 w 1598673"/>
              <a:gd name="connsiteY4" fmla="*/ 0 h 2822713"/>
              <a:gd name="connsiteX0" fmla="*/ 140270 w 1598021"/>
              <a:gd name="connsiteY0" fmla="*/ 2822713 h 2822713"/>
              <a:gd name="connsiteX1" fmla="*/ 140270 w 1598021"/>
              <a:gd name="connsiteY1" fmla="*/ 2146852 h 2822713"/>
              <a:gd name="connsiteX2" fmla="*/ 1598009 w 1598021"/>
              <a:gd name="connsiteY2" fmla="*/ 1298713 h 2822713"/>
              <a:gd name="connsiteX3" fmla="*/ 166774 w 1598021"/>
              <a:gd name="connsiteY3" fmla="*/ 1245705 h 2822713"/>
              <a:gd name="connsiteX4" fmla="*/ 127017 w 1598021"/>
              <a:gd name="connsiteY4" fmla="*/ 0 h 2822713"/>
              <a:gd name="connsiteX0" fmla="*/ 140270 w 1598019"/>
              <a:gd name="connsiteY0" fmla="*/ 2822713 h 2822713"/>
              <a:gd name="connsiteX1" fmla="*/ 140270 w 1598019"/>
              <a:gd name="connsiteY1" fmla="*/ 2146852 h 2822713"/>
              <a:gd name="connsiteX2" fmla="*/ 1598009 w 1598019"/>
              <a:gd name="connsiteY2" fmla="*/ 1298713 h 2822713"/>
              <a:gd name="connsiteX3" fmla="*/ 166774 w 1598019"/>
              <a:gd name="connsiteY3" fmla="*/ 1245705 h 2822713"/>
              <a:gd name="connsiteX4" fmla="*/ 127017 w 1598019"/>
              <a:gd name="connsiteY4" fmla="*/ 0 h 2822713"/>
              <a:gd name="connsiteX0" fmla="*/ 133759 w 1498745"/>
              <a:gd name="connsiteY0" fmla="*/ 2822713 h 2822713"/>
              <a:gd name="connsiteX1" fmla="*/ 133759 w 1498745"/>
              <a:gd name="connsiteY1" fmla="*/ 2146852 h 2822713"/>
              <a:gd name="connsiteX2" fmla="*/ 1498732 w 1498745"/>
              <a:gd name="connsiteY2" fmla="*/ 1351722 h 2822713"/>
              <a:gd name="connsiteX3" fmla="*/ 160263 w 1498745"/>
              <a:gd name="connsiteY3" fmla="*/ 1245705 h 2822713"/>
              <a:gd name="connsiteX4" fmla="*/ 120506 w 1498745"/>
              <a:gd name="connsiteY4" fmla="*/ 0 h 2822713"/>
              <a:gd name="connsiteX0" fmla="*/ 111864 w 1476850"/>
              <a:gd name="connsiteY0" fmla="*/ 2822713 h 2822713"/>
              <a:gd name="connsiteX1" fmla="*/ 111864 w 1476850"/>
              <a:gd name="connsiteY1" fmla="*/ 2146852 h 2822713"/>
              <a:gd name="connsiteX2" fmla="*/ 1476837 w 1476850"/>
              <a:gd name="connsiteY2" fmla="*/ 1351722 h 2822713"/>
              <a:gd name="connsiteX3" fmla="*/ 138368 w 1476850"/>
              <a:gd name="connsiteY3" fmla="*/ 1245705 h 2822713"/>
              <a:gd name="connsiteX4" fmla="*/ 98611 w 1476850"/>
              <a:gd name="connsiteY4" fmla="*/ 0 h 2822713"/>
              <a:gd name="connsiteX0" fmla="*/ 93407 w 1458393"/>
              <a:gd name="connsiteY0" fmla="*/ 2822713 h 2822713"/>
              <a:gd name="connsiteX1" fmla="*/ 93407 w 1458393"/>
              <a:gd name="connsiteY1" fmla="*/ 2146852 h 2822713"/>
              <a:gd name="connsiteX2" fmla="*/ 1458380 w 1458393"/>
              <a:gd name="connsiteY2" fmla="*/ 1351722 h 2822713"/>
              <a:gd name="connsiteX3" fmla="*/ 119911 w 1458393"/>
              <a:gd name="connsiteY3" fmla="*/ 1245705 h 2822713"/>
              <a:gd name="connsiteX4" fmla="*/ 80154 w 1458393"/>
              <a:gd name="connsiteY4" fmla="*/ 0 h 2822713"/>
              <a:gd name="connsiteX0" fmla="*/ 93407 w 1458393"/>
              <a:gd name="connsiteY0" fmla="*/ 2822713 h 2822713"/>
              <a:gd name="connsiteX1" fmla="*/ 93407 w 1458393"/>
              <a:gd name="connsiteY1" fmla="*/ 2146852 h 2822713"/>
              <a:gd name="connsiteX2" fmla="*/ 1458380 w 1458393"/>
              <a:gd name="connsiteY2" fmla="*/ 1351722 h 2822713"/>
              <a:gd name="connsiteX3" fmla="*/ 119911 w 1458393"/>
              <a:gd name="connsiteY3" fmla="*/ 1245705 h 2822713"/>
              <a:gd name="connsiteX4" fmla="*/ 80154 w 1458393"/>
              <a:gd name="connsiteY4" fmla="*/ 0 h 28227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8393" h="2822713">
                <a:moveTo>
                  <a:pt x="93407" y="2822713"/>
                </a:moveTo>
                <a:cubicBezTo>
                  <a:pt x="77947" y="2611782"/>
                  <a:pt x="51442" y="2458278"/>
                  <a:pt x="93407" y="2146852"/>
                </a:cubicBezTo>
                <a:cubicBezTo>
                  <a:pt x="135372" y="1835426"/>
                  <a:pt x="1453963" y="1501913"/>
                  <a:pt x="1458380" y="1351722"/>
                </a:cubicBezTo>
                <a:cubicBezTo>
                  <a:pt x="1462797" y="1201531"/>
                  <a:pt x="349615" y="1470992"/>
                  <a:pt x="119911" y="1245705"/>
                </a:cubicBezTo>
                <a:cubicBezTo>
                  <a:pt x="-109793" y="1020418"/>
                  <a:pt x="56963" y="453887"/>
                  <a:pt x="80154" y="0"/>
                </a:cubicBezTo>
              </a:path>
            </a:pathLst>
          </a:custGeom>
          <a:noFill/>
          <a:ln w="38100">
            <a:solidFill>
              <a:srgbClr val="C7000B"/>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Oval 4"/>
          <p:cNvSpPr>
            <a:spLocks noChangeAspect="1"/>
          </p:cNvSpPr>
          <p:nvPr/>
        </p:nvSpPr>
        <p:spPr bwMode="gray">
          <a:xfrm>
            <a:off x="3096720" y="3743316"/>
            <a:ext cx="180000" cy="180000"/>
          </a:xfrm>
          <a:prstGeom prst="ellipse">
            <a:avLst/>
          </a:prstGeom>
          <a:solidFill>
            <a:srgbClr val="C7000B"/>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4" name="Oval 4"/>
          <p:cNvSpPr>
            <a:spLocks noChangeAspect="1"/>
          </p:cNvSpPr>
          <p:nvPr/>
        </p:nvSpPr>
        <p:spPr bwMode="gray">
          <a:xfrm>
            <a:off x="3934882" y="3400461"/>
            <a:ext cx="180000" cy="180000"/>
          </a:xfrm>
          <a:prstGeom prst="ellipse">
            <a:avLst/>
          </a:prstGeom>
          <a:solidFill>
            <a:srgbClr val="62B23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5" name="五边形 184"/>
          <p:cNvSpPr/>
          <p:nvPr/>
        </p:nvSpPr>
        <p:spPr bwMode="gray">
          <a:xfrm>
            <a:off x="7070178" y="70953"/>
            <a:ext cx="90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6" name="燕尾形 185"/>
          <p:cNvSpPr/>
          <p:nvPr/>
        </p:nvSpPr>
        <p:spPr bwMode="gray">
          <a:xfrm>
            <a:off x="7839121" y="70953"/>
            <a:ext cx="1135139"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Equal-Cost Route</a:t>
            </a:r>
          </a:p>
        </p:txBody>
      </p:sp>
      <p:sp>
        <p:nvSpPr>
          <p:cNvPr id="187" name="燕尾形 186"/>
          <p:cNvSpPr/>
          <p:nvPr/>
        </p:nvSpPr>
        <p:spPr bwMode="gray">
          <a:xfrm>
            <a:off x="8843203" y="70953"/>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Default Route</a:t>
            </a:r>
          </a:p>
        </p:txBody>
      </p:sp>
      <p:sp>
        <p:nvSpPr>
          <p:cNvPr id="188" name="燕尾形 187"/>
          <p:cNvSpPr/>
          <p:nvPr/>
        </p:nvSpPr>
        <p:spPr bwMode="gray">
          <a:xfrm>
            <a:off x="9612146" y="70953"/>
            <a:ext cx="936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7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LSA Filtering</a:t>
            </a:r>
          </a:p>
        </p:txBody>
      </p:sp>
      <p:sp>
        <p:nvSpPr>
          <p:cNvPr id="189" name="燕尾形 188"/>
          <p:cNvSpPr/>
          <p:nvPr/>
        </p:nvSpPr>
        <p:spPr bwMode="gray">
          <a:xfrm>
            <a:off x="10417088" y="70953"/>
            <a:ext cx="1332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Configuration Case</a:t>
            </a:r>
          </a:p>
        </p:txBody>
      </p:sp>
      <p:sp>
        <p:nvSpPr>
          <p:cNvPr id="69" name="文本框 68"/>
          <p:cNvSpPr txBox="1"/>
          <p:nvPr/>
        </p:nvSpPr>
        <p:spPr bwMode="gray">
          <a:xfrm>
            <a:off x="1648297" y="1908017"/>
            <a:ext cx="1485714" cy="315875"/>
          </a:xfrm>
          <a:prstGeom prst="rect">
            <a:avLst/>
          </a:prstGeom>
          <a:noFill/>
        </p:spPr>
        <p:txBody>
          <a:bodyPr wrap="square" rtlCol="0">
            <a:noAutofit/>
          </a:bodyPr>
          <a:lstStyle/>
          <a:p>
            <a:pPr algn="ctr" fontAlgn="ctr"/>
            <a:r>
              <a:rPr sz="1200" dirty="0">
                <a:latin typeface="Huawei Sans" panose="020C0503030203020204" pitchFamily="34" charset="0"/>
              </a:rPr>
              <a:t>Finance </a:t>
            </a:r>
            <a:r>
              <a:rPr sz="1200" dirty="0" smtClean="0">
                <a:latin typeface="Huawei Sans" panose="020C0503030203020204" pitchFamily="34" charset="0"/>
              </a:rPr>
              <a:t>server</a:t>
            </a:r>
            <a:endParaRPr lang="en-US" altLang="zh-CN" sz="1200" dirty="0" smtClean="0">
              <a:latin typeface="Huawei Sans" panose="020C0503030203020204" pitchFamily="34" charset="0"/>
            </a:endParaRPr>
          </a:p>
        </p:txBody>
      </p:sp>
      <p:sp>
        <p:nvSpPr>
          <p:cNvPr id="70" name="文本框 69"/>
          <p:cNvSpPr txBox="1"/>
          <p:nvPr/>
        </p:nvSpPr>
        <p:spPr bwMode="gray">
          <a:xfrm>
            <a:off x="3232094" y="1920354"/>
            <a:ext cx="1462773" cy="291201"/>
          </a:xfrm>
          <a:prstGeom prst="rect">
            <a:avLst/>
          </a:prstGeom>
          <a:noFill/>
        </p:spPr>
        <p:txBody>
          <a:bodyPr wrap="square" rtlCol="0">
            <a:noAutofit/>
          </a:bodyPr>
          <a:lstStyle/>
          <a:p>
            <a:pPr algn="ctr" fontAlgn="ctr"/>
            <a:r>
              <a:rPr sz="1200" dirty="0" smtClean="0">
                <a:solidFill>
                  <a:schemeClr val="bg1">
                    <a:lumMod val="50000"/>
                  </a:schemeClr>
                </a:solidFill>
                <a:latin typeface="Huawei Sans" panose="020C0503030203020204" pitchFamily="34" charset="0"/>
              </a:rPr>
              <a:t>Marketing</a:t>
            </a:r>
            <a:r>
              <a:rPr lang="en-US" sz="1200" dirty="0" smtClean="0">
                <a:solidFill>
                  <a:schemeClr val="bg1">
                    <a:lumMod val="50000"/>
                  </a:schemeClr>
                </a:solidFill>
                <a:latin typeface="Huawei Sans" panose="020C0503030203020204" pitchFamily="34" charset="0"/>
              </a:rPr>
              <a:t> </a:t>
            </a:r>
            <a:r>
              <a:rPr sz="1200" dirty="0" smtClean="0">
                <a:solidFill>
                  <a:schemeClr val="bg1">
                    <a:lumMod val="50000"/>
                  </a:schemeClr>
                </a:solidFill>
                <a:latin typeface="Huawei Sans" panose="020C0503030203020204" pitchFamily="34" charset="0"/>
              </a:rPr>
              <a:t>server</a:t>
            </a:r>
            <a:endParaRPr lang="en-US" altLang="zh-CN" sz="1200" dirty="0" smtClean="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285609000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Example for Configuring OSPF Route Control (1)</a:t>
            </a:r>
            <a:endParaRPr lang="en-US" altLang="zh-CN" dirty="0"/>
          </a:p>
        </p:txBody>
      </p:sp>
      <p:sp>
        <p:nvSpPr>
          <p:cNvPr id="70" name="文本占位符 39"/>
          <p:cNvSpPr txBox="1">
            <a:spLocks/>
          </p:cNvSpPr>
          <p:nvPr/>
        </p:nvSpPr>
        <p:spPr bwMode="gray">
          <a:xfrm>
            <a:off x="6083766" y="4004852"/>
            <a:ext cx="5670913" cy="477358"/>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None/>
            </a:pPr>
            <a:r>
              <a:rPr sz="1600" dirty="0">
                <a:latin typeface="Huawei Sans" panose="020C0503030203020204" pitchFamily="34" charset="0"/>
              </a:rPr>
              <a:t>Import static routes to the OSPF process on R1.</a:t>
            </a:r>
            <a:endParaRPr lang="en-US" altLang="zh-CN" sz="1600" dirty="0" smtClean="0">
              <a:latin typeface="Huawei Sans" panose="020C0503030203020204" pitchFamily="34" charset="0"/>
            </a:endParaRPr>
          </a:p>
        </p:txBody>
      </p:sp>
      <p:sp>
        <p:nvSpPr>
          <p:cNvPr id="75" name="文本占位符 39"/>
          <p:cNvSpPr txBox="1">
            <a:spLocks/>
          </p:cNvSpPr>
          <p:nvPr/>
        </p:nvSpPr>
        <p:spPr bwMode="gray">
          <a:xfrm>
            <a:off x="6083766" y="1115198"/>
            <a:ext cx="5670913" cy="477358"/>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None/>
            </a:pPr>
            <a:r>
              <a:rPr lang="en-US" sz="1600" dirty="0">
                <a:latin typeface="Huawei Sans" panose="020C0503030203020204" pitchFamily="34" charset="0"/>
              </a:rPr>
              <a:t>Configure a route-policy on R1 and set the cost to 100.</a:t>
            </a:r>
          </a:p>
        </p:txBody>
      </p:sp>
      <p:sp>
        <p:nvSpPr>
          <p:cNvPr id="76" name="文本框 32"/>
          <p:cNvSpPr txBox="1"/>
          <p:nvPr/>
        </p:nvSpPr>
        <p:spPr bwMode="gray">
          <a:xfrm>
            <a:off x="6104766" y="1546311"/>
            <a:ext cx="5649913" cy="2246769"/>
          </a:xfrm>
          <a:prstGeom prst="rect">
            <a:avLst/>
          </a:prstGeom>
          <a:solidFill>
            <a:schemeClr val="bg1">
              <a:lumMod val="85000"/>
            </a:schemeClr>
          </a:solidFill>
          <a:ln>
            <a:noFill/>
          </a:ln>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R1] </a:t>
            </a:r>
            <a:r>
              <a:rPr lang="en-US" altLang="zh-CN" sz="1400" dirty="0" err="1">
                <a:solidFill>
                  <a:prstClr val="black"/>
                </a:solidFill>
                <a:cs typeface="Courier New" panose="02070309020205020404" pitchFamily="49" charset="0"/>
              </a:rPr>
              <a:t>acl</a:t>
            </a:r>
            <a:r>
              <a:rPr lang="en-US" altLang="zh-CN" sz="1400" dirty="0">
                <a:solidFill>
                  <a:prstClr val="black"/>
                </a:solidFill>
                <a:cs typeface="Courier New" panose="02070309020205020404" pitchFamily="49" charset="0"/>
              </a:rPr>
              <a:t> 2000</a:t>
            </a:r>
          </a:p>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R1-acl-basic-2000</a:t>
            </a:r>
            <a:r>
              <a:rPr lang="en-US" altLang="zh-CN" sz="1400" dirty="0">
                <a:solidFill>
                  <a:prstClr val="black"/>
                </a:solidFill>
                <a:cs typeface="Courier New" panose="02070309020205020404" pitchFamily="49" charset="0"/>
              </a:rPr>
              <a:t>] rule </a:t>
            </a:r>
            <a:r>
              <a:rPr lang="en-US" altLang="zh-CN" sz="1400" dirty="0" smtClean="0">
                <a:solidFill>
                  <a:prstClr val="black"/>
                </a:solidFill>
                <a:cs typeface="Courier New" panose="02070309020205020404" pitchFamily="49" charset="0"/>
              </a:rPr>
              <a:t>permit source 192.168.10.0 0.0.0.255</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R1-acl-basic-2000</a:t>
            </a:r>
            <a:r>
              <a:rPr lang="en-US" altLang="zh-CN" sz="1400" dirty="0">
                <a:solidFill>
                  <a:prstClr val="black"/>
                </a:solidFill>
                <a:cs typeface="Courier New" panose="02070309020205020404" pitchFamily="49" charset="0"/>
              </a:rPr>
              <a:t>] </a:t>
            </a:r>
            <a:r>
              <a:rPr lang="en-US" altLang="zh-CN" sz="1400" dirty="0" smtClean="0">
                <a:solidFill>
                  <a:prstClr val="black"/>
                </a:solidFill>
                <a:cs typeface="Courier New" panose="02070309020205020404" pitchFamily="49" charset="0"/>
              </a:rPr>
              <a:t>quit</a:t>
            </a:r>
          </a:p>
          <a:p>
            <a:pPr fontAlgn="auto">
              <a:spcBef>
                <a:spcPts val="0"/>
              </a:spcBef>
              <a:spcAft>
                <a:spcPts val="0"/>
              </a:spcAft>
            </a:pPr>
            <a:endParaRPr lang="en-US" altLang="zh-CN" sz="1400" dirty="0" smtClean="0">
              <a:solidFill>
                <a:prstClr val="black"/>
              </a:solidFill>
              <a:cs typeface="Courier New" panose="02070309020205020404" pitchFamily="49" charset="0"/>
            </a:endParaRPr>
          </a:p>
          <a:p>
            <a:pPr fontAlgn="auto">
              <a:spcBef>
                <a:spcPts val="0"/>
              </a:spcBef>
              <a:spcAft>
                <a:spcPts val="0"/>
              </a:spcAft>
            </a:pPr>
            <a:r>
              <a:rPr lang="en-US" altLang="zh-CN" sz="1400" dirty="0" smtClean="0">
                <a:solidFill>
                  <a:prstClr val="black"/>
                </a:solidFill>
                <a:cs typeface="Courier New" panose="02070309020205020404" pitchFamily="49" charset="0"/>
              </a:rPr>
              <a:t>[R1] route-policy static2ospf permit node 10</a:t>
            </a:r>
          </a:p>
          <a:p>
            <a:pPr fontAlgn="auto">
              <a:spcBef>
                <a:spcPts val="0"/>
              </a:spcBef>
              <a:spcAft>
                <a:spcPts val="0"/>
              </a:spcAft>
            </a:pPr>
            <a:r>
              <a:rPr lang="en-US" altLang="zh-CN" sz="1400" dirty="0" smtClean="0">
                <a:solidFill>
                  <a:prstClr val="black"/>
                </a:solidFill>
                <a:cs typeface="Courier New" panose="02070309020205020404" pitchFamily="49" charset="0"/>
              </a:rPr>
              <a:t>[R1-route-policy] if-match </a:t>
            </a:r>
            <a:r>
              <a:rPr lang="en-US" altLang="zh-CN" sz="1400" dirty="0" err="1" smtClean="0">
                <a:solidFill>
                  <a:prstClr val="black"/>
                </a:solidFill>
                <a:cs typeface="Courier New" panose="02070309020205020404" pitchFamily="49" charset="0"/>
              </a:rPr>
              <a:t>acl</a:t>
            </a:r>
            <a:r>
              <a:rPr lang="en-US" altLang="zh-CN" sz="1400" dirty="0" smtClean="0">
                <a:solidFill>
                  <a:prstClr val="black"/>
                </a:solidFill>
                <a:cs typeface="Courier New" panose="02070309020205020404" pitchFamily="49" charset="0"/>
              </a:rPr>
              <a:t> 2000</a:t>
            </a:r>
          </a:p>
          <a:p>
            <a:pPr fontAlgn="auto">
              <a:spcBef>
                <a:spcPts val="0"/>
              </a:spcBef>
              <a:spcAft>
                <a:spcPts val="0"/>
              </a:spcAft>
            </a:pPr>
            <a:r>
              <a:rPr lang="en-US" altLang="zh-CN" sz="1400" dirty="0" smtClean="0">
                <a:solidFill>
                  <a:prstClr val="black"/>
                </a:solidFill>
                <a:cs typeface="Courier New" panose="02070309020205020404" pitchFamily="49" charset="0"/>
              </a:rPr>
              <a:t>[R1-route-policy] </a:t>
            </a:r>
            <a:r>
              <a:rPr lang="en-US" altLang="zh-CN" sz="1400" dirty="0" smtClean="0">
                <a:solidFill>
                  <a:srgbClr val="C7000B"/>
                </a:solidFill>
                <a:cs typeface="Courier New" panose="02070309020205020404" pitchFamily="49" charset="0"/>
              </a:rPr>
              <a:t>apply cost 100</a:t>
            </a:r>
          </a:p>
          <a:p>
            <a:pPr fontAlgn="auto">
              <a:spcBef>
                <a:spcPts val="0"/>
              </a:spcBef>
              <a:spcAft>
                <a:spcPts val="0"/>
              </a:spcAft>
            </a:pPr>
            <a:r>
              <a:rPr lang="en-US" altLang="zh-CN" sz="1400" dirty="0">
                <a:solidFill>
                  <a:prstClr val="black"/>
                </a:solidFill>
                <a:cs typeface="Courier New" panose="02070309020205020404" pitchFamily="49" charset="0"/>
              </a:rPr>
              <a:t>[R1-route-policy</a:t>
            </a:r>
            <a:r>
              <a:rPr lang="en-US" altLang="zh-CN" sz="1400" dirty="0" smtClean="0">
                <a:solidFill>
                  <a:prstClr val="black"/>
                </a:solidFill>
                <a:cs typeface="Courier New" panose="02070309020205020404" pitchFamily="49" charset="0"/>
              </a:rPr>
              <a:t>] quit</a:t>
            </a:r>
          </a:p>
          <a:p>
            <a:pPr fontAlgn="auto">
              <a:spcBef>
                <a:spcPts val="0"/>
              </a:spcBef>
              <a:spcAft>
                <a:spcPts val="0"/>
              </a:spcAft>
            </a:pPr>
            <a:r>
              <a:rPr lang="en-US" altLang="zh-CN" sz="1400" dirty="0">
                <a:solidFill>
                  <a:prstClr val="black"/>
                </a:solidFill>
                <a:cs typeface="Courier New" panose="02070309020205020404" pitchFamily="49" charset="0"/>
              </a:rPr>
              <a:t>[R1] route-policy static2ospf permit node </a:t>
            </a:r>
            <a:r>
              <a:rPr lang="en-US" altLang="zh-CN" sz="1400" dirty="0" smtClean="0">
                <a:solidFill>
                  <a:prstClr val="black"/>
                </a:solidFill>
                <a:cs typeface="Courier New" panose="02070309020205020404" pitchFamily="49" charset="0"/>
              </a:rPr>
              <a:t>20</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a:solidFill>
                  <a:prstClr val="black"/>
                </a:solidFill>
                <a:cs typeface="Courier New" panose="02070309020205020404" pitchFamily="49" charset="0"/>
              </a:rPr>
              <a:t>[R1-route-policy</a:t>
            </a:r>
            <a:r>
              <a:rPr lang="en-US" altLang="zh-CN" sz="1400" dirty="0" smtClean="0">
                <a:solidFill>
                  <a:prstClr val="black"/>
                </a:solidFill>
                <a:cs typeface="Courier New" panose="02070309020205020404" pitchFamily="49" charset="0"/>
              </a:rPr>
              <a:t>] quit</a:t>
            </a:r>
          </a:p>
        </p:txBody>
      </p:sp>
      <p:sp>
        <p:nvSpPr>
          <p:cNvPr id="77" name="文本框 32"/>
          <p:cNvSpPr txBox="1"/>
          <p:nvPr/>
        </p:nvSpPr>
        <p:spPr bwMode="gray">
          <a:xfrm>
            <a:off x="6104766" y="4455429"/>
            <a:ext cx="5649913" cy="523220"/>
          </a:xfrm>
          <a:prstGeom prst="rect">
            <a:avLst/>
          </a:prstGeom>
          <a:solidFill>
            <a:schemeClr val="bg1">
              <a:lumMod val="85000"/>
            </a:schemeClr>
          </a:solidFill>
          <a:ln>
            <a:noFill/>
          </a:ln>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en-US" altLang="zh-CN" sz="1400" dirty="0" smtClean="0">
                <a:solidFill>
                  <a:prstClr val="black"/>
                </a:solidFill>
                <a:cs typeface="Courier New" panose="02070309020205020404" pitchFamily="49" charset="0"/>
              </a:rPr>
              <a:t>[R1] </a:t>
            </a:r>
            <a:r>
              <a:rPr lang="en-US" altLang="zh-CN" sz="1400" dirty="0" err="1" smtClean="0">
                <a:solidFill>
                  <a:prstClr val="black"/>
                </a:solidFill>
                <a:cs typeface="Courier New" panose="02070309020205020404" pitchFamily="49" charset="0"/>
              </a:rPr>
              <a:t>ospf</a:t>
            </a:r>
            <a:endParaRPr lang="en-US" altLang="zh-CN" sz="1400" dirty="0" smtClean="0">
              <a:solidFill>
                <a:prstClr val="black"/>
              </a:solidFill>
              <a:cs typeface="Courier New" panose="02070309020205020404" pitchFamily="49" charset="0"/>
            </a:endParaRPr>
          </a:p>
          <a:p>
            <a:pPr fontAlgn="auto">
              <a:spcBef>
                <a:spcPts val="0"/>
              </a:spcBef>
              <a:spcAft>
                <a:spcPts val="0"/>
              </a:spcAft>
            </a:pPr>
            <a:r>
              <a:rPr lang="en-US" altLang="zh-CN" sz="1400" dirty="0">
                <a:solidFill>
                  <a:prstClr val="black"/>
                </a:solidFill>
                <a:cs typeface="Courier New" panose="02070309020205020404" pitchFamily="49" charset="0"/>
              </a:rPr>
              <a:t>[R1-ospf-1] import-route static route-policy </a:t>
            </a:r>
            <a:r>
              <a:rPr lang="en-US" altLang="zh-CN" sz="1400" dirty="0" smtClean="0">
                <a:solidFill>
                  <a:prstClr val="black"/>
                </a:solidFill>
                <a:cs typeface="Courier New" panose="02070309020205020404" pitchFamily="49" charset="0"/>
              </a:rPr>
              <a:t>static2ospf </a:t>
            </a:r>
            <a:r>
              <a:rPr lang="en-US" altLang="zh-CN" sz="1400" dirty="0">
                <a:solidFill>
                  <a:prstClr val="black"/>
                </a:solidFill>
                <a:cs typeface="Courier New" panose="02070309020205020404" pitchFamily="49" charset="0"/>
              </a:rPr>
              <a:t>type </a:t>
            </a:r>
            <a:r>
              <a:rPr lang="en-US" altLang="zh-CN" sz="1400" dirty="0" smtClean="0">
                <a:solidFill>
                  <a:prstClr val="black"/>
                </a:solidFill>
                <a:cs typeface="Courier New" panose="02070309020205020404" pitchFamily="49" charset="0"/>
              </a:rPr>
              <a:t>2</a:t>
            </a:r>
          </a:p>
        </p:txBody>
      </p:sp>
      <p:sp>
        <p:nvSpPr>
          <p:cNvPr id="78" name="任意多边形 77"/>
          <p:cNvSpPr/>
          <p:nvPr/>
        </p:nvSpPr>
        <p:spPr bwMode="gray">
          <a:xfrm>
            <a:off x="1546538" y="1508213"/>
            <a:ext cx="2931080" cy="844070"/>
          </a:xfrm>
          <a:custGeom>
            <a:avLst/>
            <a:gdLst>
              <a:gd name="connsiteX0" fmla="*/ 542205 w 3497435"/>
              <a:gd name="connsiteY0" fmla="*/ 225383 h 2254153"/>
              <a:gd name="connsiteX1" fmla="*/ 3079343 w 3497435"/>
              <a:gd name="connsiteY1" fmla="*/ 225383 h 2254153"/>
              <a:gd name="connsiteX2" fmla="*/ 3208132 w 3497435"/>
              <a:gd name="connsiteY2" fmla="*/ 2015547 h 2254153"/>
              <a:gd name="connsiteX3" fmla="*/ 220233 w 3497435"/>
              <a:gd name="connsiteY3" fmla="*/ 2041304 h 2254153"/>
              <a:gd name="connsiteX4" fmla="*/ 542205 w 3497435"/>
              <a:gd name="connsiteY4" fmla="*/ 225383 h 2254153"/>
              <a:gd name="connsiteX0" fmla="*/ 372838 w 3649885"/>
              <a:gd name="connsiteY0" fmla="*/ 225383 h 2254153"/>
              <a:gd name="connsiteX1" fmla="*/ 3215617 w 3649885"/>
              <a:gd name="connsiteY1" fmla="*/ 225383 h 2254153"/>
              <a:gd name="connsiteX2" fmla="*/ 3344406 w 3649885"/>
              <a:gd name="connsiteY2" fmla="*/ 2015547 h 2254153"/>
              <a:gd name="connsiteX3" fmla="*/ 356507 w 3649885"/>
              <a:gd name="connsiteY3" fmla="*/ 2041304 h 2254153"/>
              <a:gd name="connsiteX4" fmla="*/ 372838 w 3649885"/>
              <a:gd name="connsiteY4" fmla="*/ 225383 h 2254153"/>
              <a:gd name="connsiteX0" fmla="*/ 379063 w 3701711"/>
              <a:gd name="connsiteY0" fmla="*/ 233122 h 2261892"/>
              <a:gd name="connsiteX1" fmla="*/ 3323722 w 3701711"/>
              <a:gd name="connsiteY1" fmla="*/ 219477 h 2261892"/>
              <a:gd name="connsiteX2" fmla="*/ 3350631 w 3701711"/>
              <a:gd name="connsiteY2" fmla="*/ 2023286 h 2261892"/>
              <a:gd name="connsiteX3" fmla="*/ 362732 w 3701711"/>
              <a:gd name="connsiteY3" fmla="*/ 2049043 h 2261892"/>
              <a:gd name="connsiteX4" fmla="*/ 379063 w 3701711"/>
              <a:gd name="connsiteY4" fmla="*/ 233122 h 2261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1711" h="2261892">
                <a:moveTo>
                  <a:pt x="379063" y="233122"/>
                </a:moveTo>
                <a:cubicBezTo>
                  <a:pt x="872561" y="-71806"/>
                  <a:pt x="2828461" y="-78884"/>
                  <a:pt x="3323722" y="219477"/>
                </a:cubicBezTo>
                <a:cubicBezTo>
                  <a:pt x="3818983" y="517838"/>
                  <a:pt x="3827149" y="1720633"/>
                  <a:pt x="3350631" y="2023286"/>
                </a:cubicBezTo>
                <a:cubicBezTo>
                  <a:pt x="2874113" y="2325939"/>
                  <a:pt x="857993" y="2347404"/>
                  <a:pt x="362732" y="2049043"/>
                </a:cubicBezTo>
                <a:cubicBezTo>
                  <a:pt x="-132529" y="1750682"/>
                  <a:pt x="-114435" y="538050"/>
                  <a:pt x="379063" y="233122"/>
                </a:cubicBezTo>
                <a:close/>
              </a:path>
            </a:pathLst>
          </a:custGeom>
          <a:solidFill>
            <a:schemeClr val="bg1">
              <a:lumMod val="95000"/>
            </a:schemeClr>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82" name="任意多边形 81"/>
          <p:cNvSpPr/>
          <p:nvPr/>
        </p:nvSpPr>
        <p:spPr bwMode="gray">
          <a:xfrm>
            <a:off x="1235289" y="4580849"/>
            <a:ext cx="1695037" cy="1605357"/>
          </a:xfrm>
          <a:custGeom>
            <a:avLst/>
            <a:gdLst>
              <a:gd name="connsiteX0" fmla="*/ 542205 w 3497435"/>
              <a:gd name="connsiteY0" fmla="*/ 225383 h 2254153"/>
              <a:gd name="connsiteX1" fmla="*/ 3079343 w 3497435"/>
              <a:gd name="connsiteY1" fmla="*/ 225383 h 2254153"/>
              <a:gd name="connsiteX2" fmla="*/ 3208132 w 3497435"/>
              <a:gd name="connsiteY2" fmla="*/ 2015547 h 2254153"/>
              <a:gd name="connsiteX3" fmla="*/ 220233 w 3497435"/>
              <a:gd name="connsiteY3" fmla="*/ 2041304 h 2254153"/>
              <a:gd name="connsiteX4" fmla="*/ 542205 w 3497435"/>
              <a:gd name="connsiteY4" fmla="*/ 225383 h 2254153"/>
              <a:gd name="connsiteX0" fmla="*/ 372838 w 3649885"/>
              <a:gd name="connsiteY0" fmla="*/ 225383 h 2254153"/>
              <a:gd name="connsiteX1" fmla="*/ 3215617 w 3649885"/>
              <a:gd name="connsiteY1" fmla="*/ 225383 h 2254153"/>
              <a:gd name="connsiteX2" fmla="*/ 3344406 w 3649885"/>
              <a:gd name="connsiteY2" fmla="*/ 2015547 h 2254153"/>
              <a:gd name="connsiteX3" fmla="*/ 356507 w 3649885"/>
              <a:gd name="connsiteY3" fmla="*/ 2041304 h 2254153"/>
              <a:gd name="connsiteX4" fmla="*/ 372838 w 3649885"/>
              <a:gd name="connsiteY4" fmla="*/ 225383 h 2254153"/>
              <a:gd name="connsiteX0" fmla="*/ 379063 w 3701711"/>
              <a:gd name="connsiteY0" fmla="*/ 233122 h 2261892"/>
              <a:gd name="connsiteX1" fmla="*/ 3323722 w 3701711"/>
              <a:gd name="connsiteY1" fmla="*/ 219477 h 2261892"/>
              <a:gd name="connsiteX2" fmla="*/ 3350631 w 3701711"/>
              <a:gd name="connsiteY2" fmla="*/ 2023286 h 2261892"/>
              <a:gd name="connsiteX3" fmla="*/ 362732 w 3701711"/>
              <a:gd name="connsiteY3" fmla="*/ 2049043 h 2261892"/>
              <a:gd name="connsiteX4" fmla="*/ 379063 w 3701711"/>
              <a:gd name="connsiteY4" fmla="*/ 233122 h 2261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1711" h="2261892">
                <a:moveTo>
                  <a:pt x="379063" y="233122"/>
                </a:moveTo>
                <a:cubicBezTo>
                  <a:pt x="872561" y="-71806"/>
                  <a:pt x="2828461" y="-78884"/>
                  <a:pt x="3323722" y="219477"/>
                </a:cubicBezTo>
                <a:cubicBezTo>
                  <a:pt x="3818983" y="517838"/>
                  <a:pt x="3827149" y="1720633"/>
                  <a:pt x="3350631" y="2023286"/>
                </a:cubicBezTo>
                <a:cubicBezTo>
                  <a:pt x="2874113" y="2325939"/>
                  <a:pt x="857993" y="2347404"/>
                  <a:pt x="362732" y="2049043"/>
                </a:cubicBezTo>
                <a:cubicBezTo>
                  <a:pt x="-132529" y="1750682"/>
                  <a:pt x="-114435" y="538050"/>
                  <a:pt x="379063" y="233122"/>
                </a:cubicBezTo>
                <a:close/>
              </a:path>
            </a:pathLst>
          </a:custGeom>
          <a:solidFill>
            <a:srgbClr val="F5FCFD"/>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86"/>
          <p:cNvSpPr/>
          <p:nvPr/>
        </p:nvSpPr>
        <p:spPr bwMode="gray">
          <a:xfrm>
            <a:off x="3024997" y="4580849"/>
            <a:ext cx="1695037" cy="1605357"/>
          </a:xfrm>
          <a:custGeom>
            <a:avLst/>
            <a:gdLst>
              <a:gd name="connsiteX0" fmla="*/ 542205 w 3497435"/>
              <a:gd name="connsiteY0" fmla="*/ 225383 h 2254153"/>
              <a:gd name="connsiteX1" fmla="*/ 3079343 w 3497435"/>
              <a:gd name="connsiteY1" fmla="*/ 225383 h 2254153"/>
              <a:gd name="connsiteX2" fmla="*/ 3208132 w 3497435"/>
              <a:gd name="connsiteY2" fmla="*/ 2015547 h 2254153"/>
              <a:gd name="connsiteX3" fmla="*/ 220233 w 3497435"/>
              <a:gd name="connsiteY3" fmla="*/ 2041304 h 2254153"/>
              <a:gd name="connsiteX4" fmla="*/ 542205 w 3497435"/>
              <a:gd name="connsiteY4" fmla="*/ 225383 h 2254153"/>
              <a:gd name="connsiteX0" fmla="*/ 372838 w 3649885"/>
              <a:gd name="connsiteY0" fmla="*/ 225383 h 2254153"/>
              <a:gd name="connsiteX1" fmla="*/ 3215617 w 3649885"/>
              <a:gd name="connsiteY1" fmla="*/ 225383 h 2254153"/>
              <a:gd name="connsiteX2" fmla="*/ 3344406 w 3649885"/>
              <a:gd name="connsiteY2" fmla="*/ 2015547 h 2254153"/>
              <a:gd name="connsiteX3" fmla="*/ 356507 w 3649885"/>
              <a:gd name="connsiteY3" fmla="*/ 2041304 h 2254153"/>
              <a:gd name="connsiteX4" fmla="*/ 372838 w 3649885"/>
              <a:gd name="connsiteY4" fmla="*/ 225383 h 2254153"/>
              <a:gd name="connsiteX0" fmla="*/ 379063 w 3701711"/>
              <a:gd name="connsiteY0" fmla="*/ 233122 h 2261892"/>
              <a:gd name="connsiteX1" fmla="*/ 3323722 w 3701711"/>
              <a:gd name="connsiteY1" fmla="*/ 219477 h 2261892"/>
              <a:gd name="connsiteX2" fmla="*/ 3350631 w 3701711"/>
              <a:gd name="connsiteY2" fmla="*/ 2023286 h 2261892"/>
              <a:gd name="connsiteX3" fmla="*/ 362732 w 3701711"/>
              <a:gd name="connsiteY3" fmla="*/ 2049043 h 2261892"/>
              <a:gd name="connsiteX4" fmla="*/ 379063 w 3701711"/>
              <a:gd name="connsiteY4" fmla="*/ 233122 h 2261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1711" h="2261892">
                <a:moveTo>
                  <a:pt x="379063" y="233122"/>
                </a:moveTo>
                <a:cubicBezTo>
                  <a:pt x="872561" y="-71806"/>
                  <a:pt x="2828461" y="-78884"/>
                  <a:pt x="3323722" y="219477"/>
                </a:cubicBezTo>
                <a:cubicBezTo>
                  <a:pt x="3818983" y="517838"/>
                  <a:pt x="3827149" y="1720633"/>
                  <a:pt x="3350631" y="2023286"/>
                </a:cubicBezTo>
                <a:cubicBezTo>
                  <a:pt x="2874113" y="2325939"/>
                  <a:pt x="857993" y="2347404"/>
                  <a:pt x="362732" y="2049043"/>
                </a:cubicBezTo>
                <a:cubicBezTo>
                  <a:pt x="-132529" y="1750682"/>
                  <a:pt x="-114435" y="538050"/>
                  <a:pt x="379063" y="233122"/>
                </a:cubicBezTo>
                <a:close/>
              </a:path>
            </a:pathLst>
          </a:custGeom>
          <a:solidFill>
            <a:srgbClr val="F5FCFD"/>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任意多边形 115"/>
          <p:cNvSpPr/>
          <p:nvPr/>
        </p:nvSpPr>
        <p:spPr bwMode="gray">
          <a:xfrm>
            <a:off x="1381717" y="2407522"/>
            <a:ext cx="3275578" cy="2072500"/>
          </a:xfrm>
          <a:custGeom>
            <a:avLst/>
            <a:gdLst>
              <a:gd name="connsiteX0" fmla="*/ 542205 w 3497435"/>
              <a:gd name="connsiteY0" fmla="*/ 225383 h 2254153"/>
              <a:gd name="connsiteX1" fmla="*/ 3079343 w 3497435"/>
              <a:gd name="connsiteY1" fmla="*/ 225383 h 2254153"/>
              <a:gd name="connsiteX2" fmla="*/ 3208132 w 3497435"/>
              <a:gd name="connsiteY2" fmla="*/ 2015547 h 2254153"/>
              <a:gd name="connsiteX3" fmla="*/ 220233 w 3497435"/>
              <a:gd name="connsiteY3" fmla="*/ 2041304 h 2254153"/>
              <a:gd name="connsiteX4" fmla="*/ 542205 w 3497435"/>
              <a:gd name="connsiteY4" fmla="*/ 225383 h 2254153"/>
              <a:gd name="connsiteX0" fmla="*/ 372838 w 3649885"/>
              <a:gd name="connsiteY0" fmla="*/ 225383 h 2254153"/>
              <a:gd name="connsiteX1" fmla="*/ 3215617 w 3649885"/>
              <a:gd name="connsiteY1" fmla="*/ 225383 h 2254153"/>
              <a:gd name="connsiteX2" fmla="*/ 3344406 w 3649885"/>
              <a:gd name="connsiteY2" fmla="*/ 2015547 h 2254153"/>
              <a:gd name="connsiteX3" fmla="*/ 356507 w 3649885"/>
              <a:gd name="connsiteY3" fmla="*/ 2041304 h 2254153"/>
              <a:gd name="connsiteX4" fmla="*/ 372838 w 3649885"/>
              <a:gd name="connsiteY4" fmla="*/ 225383 h 2254153"/>
              <a:gd name="connsiteX0" fmla="*/ 379063 w 3701711"/>
              <a:gd name="connsiteY0" fmla="*/ 233122 h 2261892"/>
              <a:gd name="connsiteX1" fmla="*/ 3323722 w 3701711"/>
              <a:gd name="connsiteY1" fmla="*/ 219477 h 2261892"/>
              <a:gd name="connsiteX2" fmla="*/ 3350631 w 3701711"/>
              <a:gd name="connsiteY2" fmla="*/ 2023286 h 2261892"/>
              <a:gd name="connsiteX3" fmla="*/ 362732 w 3701711"/>
              <a:gd name="connsiteY3" fmla="*/ 2049043 h 2261892"/>
              <a:gd name="connsiteX4" fmla="*/ 379063 w 3701711"/>
              <a:gd name="connsiteY4" fmla="*/ 233122 h 2261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1711" h="2261892">
                <a:moveTo>
                  <a:pt x="379063" y="233122"/>
                </a:moveTo>
                <a:cubicBezTo>
                  <a:pt x="872561" y="-71806"/>
                  <a:pt x="2828461" y="-78884"/>
                  <a:pt x="3323722" y="219477"/>
                </a:cubicBezTo>
                <a:cubicBezTo>
                  <a:pt x="3818983" y="517838"/>
                  <a:pt x="3827149" y="1720633"/>
                  <a:pt x="3350631" y="2023286"/>
                </a:cubicBezTo>
                <a:cubicBezTo>
                  <a:pt x="2874113" y="2325939"/>
                  <a:pt x="857993" y="2347404"/>
                  <a:pt x="362732" y="2049043"/>
                </a:cubicBezTo>
                <a:cubicBezTo>
                  <a:pt x="-132529" y="1750682"/>
                  <a:pt x="-114435" y="538050"/>
                  <a:pt x="379063" y="233122"/>
                </a:cubicBezTo>
                <a:close/>
              </a:path>
            </a:pathLst>
          </a:custGeom>
          <a:solidFill>
            <a:srgbClr val="F5FCFD"/>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7" name="直接连接符 116"/>
          <p:cNvCxnSpPr>
            <a:endCxn id="133" idx="2"/>
          </p:cNvCxnSpPr>
          <p:nvPr/>
        </p:nvCxnSpPr>
        <p:spPr bwMode="gray">
          <a:xfrm flipV="1">
            <a:off x="2229439" y="4736820"/>
            <a:ext cx="0" cy="32481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a:stCxn id="133" idx="0"/>
            <a:endCxn id="132" idx="2"/>
          </p:cNvCxnSpPr>
          <p:nvPr/>
        </p:nvCxnSpPr>
        <p:spPr bwMode="gray">
          <a:xfrm flipV="1">
            <a:off x="2250027" y="3747808"/>
            <a:ext cx="0" cy="54621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a:stCxn id="132" idx="0"/>
            <a:endCxn id="147" idx="2"/>
          </p:cNvCxnSpPr>
          <p:nvPr/>
        </p:nvCxnSpPr>
        <p:spPr bwMode="gray">
          <a:xfrm flipV="1">
            <a:off x="2250027" y="2758796"/>
            <a:ext cx="0" cy="54621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endCxn id="137" idx="2"/>
          </p:cNvCxnSpPr>
          <p:nvPr/>
        </p:nvCxnSpPr>
        <p:spPr bwMode="gray">
          <a:xfrm flipV="1">
            <a:off x="3793460" y="4736820"/>
            <a:ext cx="0" cy="35302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137" idx="0"/>
            <a:endCxn id="135" idx="2"/>
          </p:cNvCxnSpPr>
          <p:nvPr/>
        </p:nvCxnSpPr>
        <p:spPr bwMode="gray">
          <a:xfrm flipV="1">
            <a:off x="3793460" y="3747808"/>
            <a:ext cx="0" cy="54621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a:stCxn id="135" idx="0"/>
            <a:endCxn id="148" idx="2"/>
          </p:cNvCxnSpPr>
          <p:nvPr/>
        </p:nvCxnSpPr>
        <p:spPr bwMode="gray">
          <a:xfrm flipV="1">
            <a:off x="3793460" y="2758796"/>
            <a:ext cx="0" cy="54621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a:stCxn id="135" idx="1"/>
            <a:endCxn id="132" idx="3"/>
          </p:cNvCxnSpPr>
          <p:nvPr/>
        </p:nvCxnSpPr>
        <p:spPr bwMode="gray">
          <a:xfrm flipH="1">
            <a:off x="2520027" y="3526408"/>
            <a:ext cx="1003433"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bwMode="gray">
          <a:xfrm flipH="1" flipV="1">
            <a:off x="2250027" y="2497630"/>
            <a:ext cx="1543435" cy="99877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bwMode="gray">
          <a:xfrm flipH="1" flipV="1">
            <a:off x="2250027" y="3534390"/>
            <a:ext cx="1543432" cy="98102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bwMode="gray">
          <a:xfrm flipH="1">
            <a:off x="2229440" y="2531122"/>
            <a:ext cx="1564021" cy="100326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bwMode="gray">
          <a:xfrm flipH="1">
            <a:off x="2229439" y="3531224"/>
            <a:ext cx="1564022" cy="95551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32" name="图片 13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80027" y="3305008"/>
            <a:ext cx="540000" cy="442800"/>
          </a:xfrm>
          <a:prstGeom prst="rect">
            <a:avLst/>
          </a:prstGeom>
        </p:spPr>
      </p:pic>
      <p:pic>
        <p:nvPicPr>
          <p:cNvPr id="133" name="图片 13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980027" y="4294020"/>
            <a:ext cx="540000" cy="442800"/>
          </a:xfrm>
          <a:prstGeom prst="rect">
            <a:avLst/>
          </a:prstGeom>
        </p:spPr>
      </p:pic>
      <p:pic>
        <p:nvPicPr>
          <p:cNvPr id="135" name="图片 13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523460" y="3305008"/>
            <a:ext cx="540000" cy="442800"/>
          </a:xfrm>
          <a:prstGeom prst="rect">
            <a:avLst/>
          </a:prstGeom>
        </p:spPr>
      </p:pic>
      <p:pic>
        <p:nvPicPr>
          <p:cNvPr id="137" name="图片 13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523460" y="4294020"/>
            <a:ext cx="540000" cy="442800"/>
          </a:xfrm>
          <a:prstGeom prst="rect">
            <a:avLst/>
          </a:prstGeom>
        </p:spPr>
      </p:pic>
      <p:cxnSp>
        <p:nvCxnSpPr>
          <p:cNvPr id="138" name="直接连接符 137"/>
          <p:cNvCxnSpPr>
            <a:stCxn id="137" idx="1"/>
            <a:endCxn id="133" idx="3"/>
          </p:cNvCxnSpPr>
          <p:nvPr/>
        </p:nvCxnSpPr>
        <p:spPr bwMode="gray">
          <a:xfrm flipH="1">
            <a:off x="2520027" y="4515420"/>
            <a:ext cx="1003433"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39" name="文本框 138"/>
          <p:cNvSpPr txBox="1"/>
          <p:nvPr/>
        </p:nvSpPr>
        <p:spPr bwMode="gray">
          <a:xfrm>
            <a:off x="1330635" y="4232371"/>
            <a:ext cx="715260" cy="440254"/>
          </a:xfrm>
          <a:prstGeom prst="rect">
            <a:avLst/>
          </a:prstGeom>
          <a:noFill/>
        </p:spPr>
        <p:txBody>
          <a:bodyPr wrap="square" rtlCol="0">
            <a:noAutofit/>
          </a:bodyPr>
          <a:lstStyle/>
          <a:p>
            <a:pPr algn="ctr" fontAlgn="ctr"/>
            <a:r>
              <a:rPr sz="1200" dirty="0" smtClean="0">
                <a:latin typeface="Huawei Sans" panose="020C0503030203020204" pitchFamily="34" charset="0"/>
              </a:rPr>
              <a:t>AGG-1</a:t>
            </a:r>
            <a:endParaRPr lang="en-US" sz="1200" dirty="0" smtClean="0">
              <a:latin typeface="Huawei Sans" panose="020C0503030203020204" pitchFamily="34" charset="0"/>
            </a:endParaRPr>
          </a:p>
          <a:p>
            <a:pPr algn="ctr" fontAlgn="ctr"/>
            <a:r>
              <a:rPr lang="en-US" altLang="zh-CN" sz="1200" dirty="0">
                <a:latin typeface="Huawei Sans" panose="020C0503030203020204" pitchFamily="34" charset="0"/>
              </a:rPr>
              <a:t>S3</a:t>
            </a:r>
            <a:endParaRPr lang="zh-CN" altLang="en-US" sz="1200" dirty="0">
              <a:latin typeface="Huawei Sans" panose="020C0503030203020204" pitchFamily="34" charset="0"/>
            </a:endParaRPr>
          </a:p>
        </p:txBody>
      </p:sp>
      <p:sp>
        <p:nvSpPr>
          <p:cNvPr id="140" name="Freeform 159"/>
          <p:cNvSpPr/>
          <p:nvPr/>
        </p:nvSpPr>
        <p:spPr bwMode="gray">
          <a:xfrm flipH="1">
            <a:off x="1646137" y="1228020"/>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Freeform 159"/>
          <p:cNvSpPr/>
          <p:nvPr/>
        </p:nvSpPr>
        <p:spPr bwMode="gray">
          <a:xfrm flipH="1">
            <a:off x="3210156" y="1228020"/>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3" name="直接连接符 142"/>
          <p:cNvCxnSpPr>
            <a:stCxn id="147" idx="0"/>
          </p:cNvCxnSpPr>
          <p:nvPr/>
        </p:nvCxnSpPr>
        <p:spPr bwMode="gray">
          <a:xfrm flipV="1">
            <a:off x="2250027" y="1900525"/>
            <a:ext cx="0" cy="41547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bwMode="gray">
          <a:xfrm flipV="1">
            <a:off x="3793459" y="1900525"/>
            <a:ext cx="0" cy="41547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a:endCxn id="140" idx="9"/>
          </p:cNvCxnSpPr>
          <p:nvPr/>
        </p:nvCxnSpPr>
        <p:spPr bwMode="gray">
          <a:xfrm flipH="1" flipV="1">
            <a:off x="2640661" y="1899424"/>
            <a:ext cx="1152801" cy="63169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a:stCxn id="141" idx="15"/>
          </p:cNvCxnSpPr>
          <p:nvPr/>
        </p:nvCxnSpPr>
        <p:spPr bwMode="gray">
          <a:xfrm flipH="1">
            <a:off x="2250028" y="1900525"/>
            <a:ext cx="1140811" cy="62046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47" name="图片 146"/>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980027" y="2315996"/>
            <a:ext cx="540000" cy="442800"/>
          </a:xfrm>
          <a:prstGeom prst="rect">
            <a:avLst/>
          </a:prstGeom>
        </p:spPr>
      </p:pic>
      <p:pic>
        <p:nvPicPr>
          <p:cNvPr id="148" name="图片 147"/>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523460" y="2315996"/>
            <a:ext cx="540000" cy="442800"/>
          </a:xfrm>
          <a:prstGeom prst="rect">
            <a:avLst/>
          </a:prstGeom>
        </p:spPr>
      </p:pic>
      <p:sp>
        <p:nvSpPr>
          <p:cNvPr id="149" name="Freeform 159"/>
          <p:cNvSpPr/>
          <p:nvPr/>
        </p:nvSpPr>
        <p:spPr bwMode="gray">
          <a:xfrm flipH="1">
            <a:off x="1646137" y="4946778"/>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Freeform 159"/>
          <p:cNvSpPr/>
          <p:nvPr/>
        </p:nvSpPr>
        <p:spPr bwMode="gray">
          <a:xfrm flipH="1">
            <a:off x="3210156" y="4946778"/>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51" name="图片 150"/>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1978146" y="1125538"/>
            <a:ext cx="476396" cy="390645"/>
          </a:xfrm>
          <a:prstGeom prst="rect">
            <a:avLst/>
          </a:prstGeom>
        </p:spPr>
      </p:pic>
      <p:pic>
        <p:nvPicPr>
          <p:cNvPr id="152" name="图片 151" descr="PC.png"/>
          <p:cNvPicPr>
            <a:picLocks noChangeAspect="1"/>
          </p:cNvPicPr>
          <p:nvPr/>
        </p:nvPicPr>
        <p:blipFill>
          <a:blip r:embed="rId7" cstate="print"/>
          <a:stretch>
            <a:fillRect/>
          </a:stretch>
        </p:blipFill>
        <p:spPr bwMode="gray">
          <a:xfrm>
            <a:off x="1559771" y="5317638"/>
            <a:ext cx="539063" cy="414000"/>
          </a:xfrm>
          <a:prstGeom prst="rect">
            <a:avLst/>
          </a:prstGeom>
        </p:spPr>
      </p:pic>
      <p:pic>
        <p:nvPicPr>
          <p:cNvPr id="153" name="图片 152" descr="PC.png"/>
          <p:cNvPicPr>
            <a:picLocks noChangeAspect="1"/>
          </p:cNvPicPr>
          <p:nvPr/>
        </p:nvPicPr>
        <p:blipFill>
          <a:blip r:embed="rId7" cstate="print"/>
          <a:stretch>
            <a:fillRect/>
          </a:stretch>
        </p:blipFill>
        <p:spPr bwMode="gray">
          <a:xfrm>
            <a:off x="2308590" y="5061631"/>
            <a:ext cx="539063" cy="414000"/>
          </a:xfrm>
          <a:prstGeom prst="rect">
            <a:avLst/>
          </a:prstGeom>
        </p:spPr>
      </p:pic>
      <p:pic>
        <p:nvPicPr>
          <p:cNvPr id="154" name="图片 153" descr="PC.png"/>
          <p:cNvPicPr>
            <a:picLocks noChangeAspect="1"/>
          </p:cNvPicPr>
          <p:nvPr/>
        </p:nvPicPr>
        <p:blipFill>
          <a:blip r:embed="rId7" cstate="print"/>
          <a:stretch>
            <a:fillRect/>
          </a:stretch>
        </p:blipFill>
        <p:spPr bwMode="gray">
          <a:xfrm>
            <a:off x="3121307" y="5317638"/>
            <a:ext cx="539063" cy="414000"/>
          </a:xfrm>
          <a:prstGeom prst="rect">
            <a:avLst/>
          </a:prstGeom>
        </p:spPr>
      </p:pic>
      <p:pic>
        <p:nvPicPr>
          <p:cNvPr id="155" name="图片 154" descr="PC.png"/>
          <p:cNvPicPr>
            <a:picLocks noChangeAspect="1"/>
          </p:cNvPicPr>
          <p:nvPr/>
        </p:nvPicPr>
        <p:blipFill>
          <a:blip r:embed="rId7" cstate="print"/>
          <a:stretch>
            <a:fillRect/>
          </a:stretch>
        </p:blipFill>
        <p:spPr bwMode="gray">
          <a:xfrm>
            <a:off x="3870126" y="5061631"/>
            <a:ext cx="539063" cy="414000"/>
          </a:xfrm>
          <a:prstGeom prst="rect">
            <a:avLst/>
          </a:prstGeom>
        </p:spPr>
      </p:pic>
      <p:sp>
        <p:nvSpPr>
          <p:cNvPr id="156" name="文本框 155"/>
          <p:cNvSpPr txBox="1"/>
          <p:nvPr/>
        </p:nvSpPr>
        <p:spPr bwMode="gray">
          <a:xfrm>
            <a:off x="1356937" y="5706353"/>
            <a:ext cx="1510264" cy="449788"/>
          </a:xfrm>
          <a:prstGeom prst="rect">
            <a:avLst/>
          </a:prstGeom>
          <a:noFill/>
        </p:spPr>
        <p:txBody>
          <a:bodyPr wrap="square" rtlCol="0">
            <a:noAutofit/>
          </a:bodyPr>
          <a:lstStyle/>
          <a:p>
            <a:pPr algn="ctr" fontAlgn="ctr"/>
            <a:r>
              <a:rPr sz="1200" dirty="0">
                <a:latin typeface="Huawei Sans" panose="020C0503030203020204" pitchFamily="34" charset="0"/>
              </a:rPr>
              <a:t>Finance department client</a:t>
            </a:r>
            <a:endParaRPr lang="en-US" altLang="zh-CN" sz="1200" dirty="0" smtClean="0">
              <a:latin typeface="Huawei Sans" panose="020C0503030203020204" pitchFamily="34" charset="0"/>
            </a:endParaRPr>
          </a:p>
          <a:p>
            <a:pPr algn="ctr" fontAlgn="ctr"/>
            <a:r>
              <a:rPr sz="1200" dirty="0">
                <a:latin typeface="Huawei Sans" panose="020C0503030203020204" pitchFamily="34" charset="0"/>
              </a:rPr>
              <a:t> </a:t>
            </a:r>
            <a:endParaRPr lang="zh-CN" altLang="en-US" sz="1200" dirty="0">
              <a:latin typeface="Huawei Sans" panose="020C0503030203020204" pitchFamily="34" charset="0"/>
            </a:endParaRPr>
          </a:p>
        </p:txBody>
      </p:sp>
      <p:sp>
        <p:nvSpPr>
          <p:cNvPr id="159" name="文本框 158"/>
          <p:cNvSpPr txBox="1"/>
          <p:nvPr/>
        </p:nvSpPr>
        <p:spPr bwMode="gray">
          <a:xfrm>
            <a:off x="3102925" y="5725492"/>
            <a:ext cx="1592729" cy="430649"/>
          </a:xfrm>
          <a:prstGeom prst="rect">
            <a:avLst/>
          </a:prstGeom>
          <a:noFill/>
        </p:spPr>
        <p:txBody>
          <a:bodyPr wrap="square" rtlCol="0">
            <a:noAutofit/>
          </a:bodyPr>
          <a:lstStyle/>
          <a:p>
            <a:pPr algn="ctr" fontAlgn="ctr"/>
            <a:r>
              <a:rPr sz="1200" dirty="0">
                <a:latin typeface="Huawei Sans" panose="020C0503030203020204" pitchFamily="34" charset="0"/>
              </a:rPr>
              <a:t>Marketing department </a:t>
            </a:r>
            <a:r>
              <a:rPr sz="1200" dirty="0" smtClean="0">
                <a:latin typeface="Huawei Sans" panose="020C0503030203020204" pitchFamily="34" charset="0"/>
              </a:rPr>
              <a:t>client</a:t>
            </a:r>
            <a:endParaRPr lang="en-US" altLang="zh-CN" sz="1200" dirty="0" smtClean="0">
              <a:latin typeface="Huawei Sans" panose="020C0503030203020204" pitchFamily="34" charset="0"/>
            </a:endParaRPr>
          </a:p>
        </p:txBody>
      </p:sp>
      <p:pic>
        <p:nvPicPr>
          <p:cNvPr id="160" name="图片 159"/>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3526953" y="1125538"/>
            <a:ext cx="476396" cy="390645"/>
          </a:xfrm>
          <a:prstGeom prst="rect">
            <a:avLst/>
          </a:prstGeom>
        </p:spPr>
      </p:pic>
      <p:sp>
        <p:nvSpPr>
          <p:cNvPr id="161" name="文本框 160"/>
          <p:cNvSpPr txBox="1"/>
          <p:nvPr/>
        </p:nvSpPr>
        <p:spPr bwMode="gray">
          <a:xfrm>
            <a:off x="1330636" y="3372519"/>
            <a:ext cx="715260" cy="307777"/>
          </a:xfrm>
          <a:prstGeom prst="rect">
            <a:avLst/>
          </a:prstGeom>
          <a:noFill/>
        </p:spPr>
        <p:txBody>
          <a:bodyPr wrap="square" rtlCol="0">
            <a:noAutofit/>
          </a:bodyPr>
          <a:lstStyle/>
          <a:p>
            <a:pPr algn="ctr" fontAlgn="ctr"/>
            <a:r>
              <a:rPr sz="1200" dirty="0" smtClean="0">
                <a:latin typeface="Huawei Sans" panose="020C0503030203020204" pitchFamily="34" charset="0"/>
              </a:rPr>
              <a:t>Core-1</a:t>
            </a:r>
            <a:endParaRPr lang="en-US" sz="1200" dirty="0" smtClean="0">
              <a:latin typeface="Huawei Sans" panose="020C0503030203020204" pitchFamily="34" charset="0"/>
            </a:endParaRPr>
          </a:p>
          <a:p>
            <a:pPr algn="ctr" fontAlgn="ctr"/>
            <a:r>
              <a:rPr lang="en-US" altLang="zh-CN" sz="1200" dirty="0" smtClean="0">
                <a:latin typeface="Huawei Sans" panose="020C0503030203020204" pitchFamily="34" charset="0"/>
              </a:rPr>
              <a:t>S1</a:t>
            </a:r>
            <a:endParaRPr lang="zh-CN" altLang="en-US" sz="1200" dirty="0">
              <a:latin typeface="Huawei Sans" panose="020C0503030203020204" pitchFamily="34" charset="0"/>
            </a:endParaRPr>
          </a:p>
        </p:txBody>
      </p:sp>
      <p:sp>
        <p:nvSpPr>
          <p:cNvPr id="162" name="文本框 161"/>
          <p:cNvSpPr txBox="1"/>
          <p:nvPr/>
        </p:nvSpPr>
        <p:spPr bwMode="gray">
          <a:xfrm>
            <a:off x="1525413" y="2700607"/>
            <a:ext cx="826155" cy="418399"/>
          </a:xfrm>
          <a:prstGeom prst="rect">
            <a:avLst/>
          </a:prstGeom>
          <a:noFill/>
        </p:spPr>
        <p:txBody>
          <a:bodyPr wrap="square" rtlCol="0">
            <a:noAutofit/>
          </a:bodyPr>
          <a:lstStyle/>
          <a:p>
            <a:pPr algn="ctr" fontAlgn="ctr"/>
            <a:r>
              <a:rPr sz="1200" dirty="0" smtClean="0">
                <a:latin typeface="Huawei Sans" panose="020C0503030203020204" pitchFamily="34" charset="0"/>
              </a:rPr>
              <a:t>Border-1</a:t>
            </a:r>
            <a:endParaRPr lang="en-US" sz="1200" dirty="0" smtClean="0">
              <a:latin typeface="Huawei Sans" panose="020C0503030203020204" pitchFamily="34" charset="0"/>
            </a:endParaRPr>
          </a:p>
          <a:p>
            <a:pPr algn="ctr" fontAlgn="ctr"/>
            <a:r>
              <a:rPr lang="en-US" altLang="zh-CN" sz="1200" dirty="0">
                <a:latin typeface="Huawei Sans" panose="020C0503030203020204" pitchFamily="34" charset="0"/>
              </a:rPr>
              <a:t>R1</a:t>
            </a:r>
            <a:endParaRPr lang="zh-CN" altLang="en-US" sz="1200" dirty="0">
              <a:latin typeface="Huawei Sans" panose="020C0503030203020204" pitchFamily="34" charset="0"/>
            </a:endParaRPr>
          </a:p>
        </p:txBody>
      </p:sp>
      <p:sp>
        <p:nvSpPr>
          <p:cNvPr id="163" name="文本框 162"/>
          <p:cNvSpPr txBox="1"/>
          <p:nvPr/>
        </p:nvSpPr>
        <p:spPr bwMode="gray">
          <a:xfrm>
            <a:off x="3993995" y="4232371"/>
            <a:ext cx="715260" cy="440254"/>
          </a:xfrm>
          <a:prstGeom prst="rect">
            <a:avLst/>
          </a:prstGeom>
          <a:noFill/>
        </p:spPr>
        <p:txBody>
          <a:bodyPr wrap="square" rtlCol="0">
            <a:noAutofit/>
          </a:bodyPr>
          <a:lstStyle/>
          <a:p>
            <a:pPr algn="ctr" fontAlgn="ctr"/>
            <a:r>
              <a:rPr sz="1200" dirty="0" smtClean="0">
                <a:latin typeface="Huawei Sans" panose="020C0503030203020204" pitchFamily="34" charset="0"/>
              </a:rPr>
              <a:t>AGG-2</a:t>
            </a:r>
            <a:endParaRPr lang="en-US" sz="1200" dirty="0" smtClean="0">
              <a:latin typeface="Huawei Sans" panose="020C0503030203020204" pitchFamily="34" charset="0"/>
            </a:endParaRPr>
          </a:p>
          <a:p>
            <a:pPr algn="ctr" fontAlgn="ctr"/>
            <a:r>
              <a:rPr lang="en-US" altLang="zh-CN" sz="1200" dirty="0" smtClean="0">
                <a:latin typeface="Huawei Sans" panose="020C0503030203020204" pitchFamily="34" charset="0"/>
              </a:rPr>
              <a:t>S4</a:t>
            </a:r>
            <a:endParaRPr lang="zh-CN" altLang="en-US" sz="1200" dirty="0">
              <a:latin typeface="Huawei Sans" panose="020C0503030203020204" pitchFamily="34" charset="0"/>
            </a:endParaRPr>
          </a:p>
        </p:txBody>
      </p:sp>
      <p:sp>
        <p:nvSpPr>
          <p:cNvPr id="164" name="文本框 163"/>
          <p:cNvSpPr txBox="1"/>
          <p:nvPr/>
        </p:nvSpPr>
        <p:spPr bwMode="gray">
          <a:xfrm>
            <a:off x="3993995" y="3372519"/>
            <a:ext cx="715260" cy="307777"/>
          </a:xfrm>
          <a:prstGeom prst="rect">
            <a:avLst/>
          </a:prstGeom>
          <a:noFill/>
        </p:spPr>
        <p:txBody>
          <a:bodyPr wrap="square" rtlCol="0">
            <a:noAutofit/>
          </a:bodyPr>
          <a:lstStyle/>
          <a:p>
            <a:pPr algn="ctr" fontAlgn="ctr"/>
            <a:r>
              <a:rPr sz="1200" dirty="0" smtClean="0">
                <a:latin typeface="Huawei Sans" panose="020C0503030203020204" pitchFamily="34" charset="0"/>
              </a:rPr>
              <a:t>Core-2</a:t>
            </a:r>
            <a:endParaRPr lang="en-US" sz="1200" dirty="0" smtClean="0">
              <a:latin typeface="Huawei Sans" panose="020C0503030203020204" pitchFamily="34" charset="0"/>
            </a:endParaRPr>
          </a:p>
          <a:p>
            <a:pPr algn="ctr" fontAlgn="ctr"/>
            <a:r>
              <a:rPr lang="en-US" altLang="zh-CN" sz="1200" dirty="0">
                <a:latin typeface="Huawei Sans" panose="020C0503030203020204" pitchFamily="34" charset="0"/>
              </a:rPr>
              <a:t>S2</a:t>
            </a:r>
            <a:endParaRPr lang="zh-CN" altLang="en-US" sz="1200" dirty="0">
              <a:latin typeface="Huawei Sans" panose="020C0503030203020204" pitchFamily="34" charset="0"/>
            </a:endParaRPr>
          </a:p>
        </p:txBody>
      </p:sp>
      <p:sp>
        <p:nvSpPr>
          <p:cNvPr id="167" name="文本框 166"/>
          <p:cNvSpPr txBox="1"/>
          <p:nvPr/>
        </p:nvSpPr>
        <p:spPr bwMode="gray">
          <a:xfrm>
            <a:off x="3722305" y="2708644"/>
            <a:ext cx="834703" cy="418399"/>
          </a:xfrm>
          <a:prstGeom prst="rect">
            <a:avLst/>
          </a:prstGeom>
          <a:noFill/>
        </p:spPr>
        <p:txBody>
          <a:bodyPr wrap="square" rtlCol="0">
            <a:noAutofit/>
          </a:bodyPr>
          <a:lstStyle/>
          <a:p>
            <a:pPr algn="ctr" fontAlgn="ctr"/>
            <a:r>
              <a:rPr sz="1200" dirty="0" smtClean="0">
                <a:latin typeface="Huawei Sans" panose="020C0503030203020204" pitchFamily="34" charset="0"/>
              </a:rPr>
              <a:t>Border-2</a:t>
            </a:r>
            <a:endParaRPr lang="en-US" sz="1200" dirty="0" smtClean="0">
              <a:latin typeface="Huawei Sans" panose="020C0503030203020204" pitchFamily="34" charset="0"/>
            </a:endParaRPr>
          </a:p>
          <a:p>
            <a:pPr algn="ctr" fontAlgn="ctr"/>
            <a:r>
              <a:rPr lang="en-US" altLang="zh-CN" sz="1200" dirty="0">
                <a:latin typeface="Huawei Sans" panose="020C0503030203020204" pitchFamily="34" charset="0"/>
              </a:rPr>
              <a:t>R2</a:t>
            </a:r>
            <a:endParaRPr lang="zh-CN" altLang="en-US" sz="1200" dirty="0">
              <a:latin typeface="Huawei Sans" panose="020C0503030203020204" pitchFamily="34" charset="0"/>
            </a:endParaRPr>
          </a:p>
        </p:txBody>
      </p:sp>
      <p:sp>
        <p:nvSpPr>
          <p:cNvPr id="168" name="文本框 167"/>
          <p:cNvSpPr txBox="1"/>
          <p:nvPr/>
        </p:nvSpPr>
        <p:spPr bwMode="gray">
          <a:xfrm>
            <a:off x="3907973" y="4607930"/>
            <a:ext cx="729501" cy="427836"/>
          </a:xfrm>
          <a:prstGeom prst="rect">
            <a:avLst/>
          </a:prstGeom>
          <a:noFill/>
        </p:spPr>
        <p:txBody>
          <a:bodyPr wrap="square" rtlCol="0">
            <a:noAutofit/>
          </a:bodyPr>
          <a:lstStyle/>
          <a:p>
            <a:pPr algn="ctr" fontAlgn="ctr"/>
            <a:r>
              <a:rPr sz="1200" b="1" dirty="0">
                <a:solidFill>
                  <a:srgbClr val="C7000B"/>
                </a:solidFill>
                <a:latin typeface="Huawei Sans" panose="020C0503030203020204" pitchFamily="34" charset="0"/>
              </a:rPr>
              <a:t>OSPF</a:t>
            </a:r>
          </a:p>
          <a:p>
            <a:pPr algn="ctr" fontAlgn="ctr"/>
            <a:r>
              <a:rPr sz="1200" b="1" dirty="0">
                <a:solidFill>
                  <a:srgbClr val="C7000B"/>
                </a:solidFill>
                <a:latin typeface="Huawei Sans" panose="020C0503030203020204" pitchFamily="34" charset="0"/>
              </a:rPr>
              <a:t>Area 2</a:t>
            </a:r>
          </a:p>
        </p:txBody>
      </p:sp>
      <p:sp>
        <p:nvSpPr>
          <p:cNvPr id="173" name="文本框 172"/>
          <p:cNvSpPr txBox="1"/>
          <p:nvPr/>
        </p:nvSpPr>
        <p:spPr bwMode="gray">
          <a:xfrm>
            <a:off x="2531440" y="1899424"/>
            <a:ext cx="946763" cy="380373"/>
          </a:xfrm>
          <a:prstGeom prst="rect">
            <a:avLst/>
          </a:prstGeom>
          <a:noFill/>
        </p:spPr>
        <p:txBody>
          <a:bodyPr wrap="square" rtlCol="0">
            <a:noAutofit/>
          </a:bodyPr>
          <a:lstStyle/>
          <a:p>
            <a:pPr algn="ctr" fontAlgn="ctr"/>
            <a:r>
              <a:rPr sz="1200" b="1" dirty="0">
                <a:solidFill>
                  <a:srgbClr val="C7000B"/>
                </a:solidFill>
                <a:latin typeface="Huawei Sans" panose="020C0503030203020204" pitchFamily="34" charset="0"/>
              </a:rPr>
              <a:t>Static routing</a:t>
            </a:r>
            <a:endParaRPr lang="en-US" altLang="zh-CN" sz="1200" b="1" dirty="0" smtClean="0">
              <a:solidFill>
                <a:srgbClr val="C7000B"/>
              </a:solidFill>
              <a:latin typeface="Huawei Sans" panose="020C0503030203020204" pitchFamily="34" charset="0"/>
            </a:endParaRPr>
          </a:p>
        </p:txBody>
      </p:sp>
      <p:sp>
        <p:nvSpPr>
          <p:cNvPr id="178" name="文本框 177"/>
          <p:cNvSpPr txBox="1"/>
          <p:nvPr/>
        </p:nvSpPr>
        <p:spPr bwMode="gray">
          <a:xfrm>
            <a:off x="1330636" y="4607930"/>
            <a:ext cx="729501" cy="427836"/>
          </a:xfrm>
          <a:prstGeom prst="rect">
            <a:avLst/>
          </a:prstGeom>
          <a:noFill/>
        </p:spPr>
        <p:txBody>
          <a:bodyPr wrap="square" rtlCol="0">
            <a:noAutofit/>
          </a:bodyPr>
          <a:lstStyle/>
          <a:p>
            <a:pPr algn="ctr" fontAlgn="ctr"/>
            <a:r>
              <a:rPr sz="1200" b="1" dirty="0">
                <a:solidFill>
                  <a:srgbClr val="C7000B"/>
                </a:solidFill>
                <a:latin typeface="Huawei Sans" panose="020C0503030203020204" pitchFamily="34" charset="0"/>
              </a:rPr>
              <a:t>OSPF</a:t>
            </a:r>
          </a:p>
          <a:p>
            <a:pPr algn="ctr" fontAlgn="ctr"/>
            <a:r>
              <a:rPr sz="1200" b="1" dirty="0">
                <a:solidFill>
                  <a:srgbClr val="C7000B"/>
                </a:solidFill>
                <a:latin typeface="Huawei Sans" panose="020C0503030203020204" pitchFamily="34" charset="0"/>
              </a:rPr>
              <a:t>Area </a:t>
            </a:r>
            <a:r>
              <a:rPr lang="en-US" sz="1200" b="1" dirty="0" smtClean="0">
                <a:solidFill>
                  <a:srgbClr val="C7000B"/>
                </a:solidFill>
                <a:latin typeface="Huawei Sans" panose="020C0503030203020204" pitchFamily="34" charset="0"/>
              </a:rPr>
              <a:t>1</a:t>
            </a:r>
            <a:endParaRPr sz="1200" b="1" dirty="0">
              <a:solidFill>
                <a:srgbClr val="C7000B"/>
              </a:solidFill>
              <a:latin typeface="Huawei Sans" panose="020C0503030203020204" pitchFamily="34" charset="0"/>
            </a:endParaRPr>
          </a:p>
        </p:txBody>
      </p:sp>
      <p:sp>
        <p:nvSpPr>
          <p:cNvPr id="179" name="文本框 178"/>
          <p:cNvSpPr txBox="1"/>
          <p:nvPr/>
        </p:nvSpPr>
        <p:spPr bwMode="gray">
          <a:xfrm>
            <a:off x="2581126" y="3102128"/>
            <a:ext cx="833517" cy="361774"/>
          </a:xfrm>
          <a:prstGeom prst="rect">
            <a:avLst/>
          </a:prstGeom>
          <a:noFill/>
        </p:spPr>
        <p:txBody>
          <a:bodyPr wrap="square" rtlCol="0">
            <a:noAutofit/>
          </a:bodyPr>
          <a:lstStyle/>
          <a:p>
            <a:pPr algn="ctr" fontAlgn="ctr"/>
            <a:r>
              <a:rPr sz="1200" b="1" dirty="0">
                <a:solidFill>
                  <a:srgbClr val="C7000B"/>
                </a:solidFill>
                <a:latin typeface="Huawei Sans" panose="020C0503030203020204" pitchFamily="34" charset="0"/>
              </a:rPr>
              <a:t>OSPF</a:t>
            </a:r>
          </a:p>
          <a:p>
            <a:pPr algn="ctr" fontAlgn="ctr"/>
            <a:r>
              <a:rPr sz="1200" b="1" dirty="0">
                <a:solidFill>
                  <a:srgbClr val="C7000B"/>
                </a:solidFill>
                <a:latin typeface="Huawei Sans" panose="020C0503030203020204" pitchFamily="34" charset="0"/>
              </a:rPr>
              <a:t>Area 0</a:t>
            </a:r>
          </a:p>
        </p:txBody>
      </p:sp>
      <p:sp>
        <p:nvSpPr>
          <p:cNvPr id="180" name="文本框 179"/>
          <p:cNvSpPr txBox="1"/>
          <p:nvPr/>
        </p:nvSpPr>
        <p:spPr bwMode="gray">
          <a:xfrm>
            <a:off x="438903" y="1159497"/>
            <a:ext cx="1545616" cy="307777"/>
          </a:xfrm>
          <a:prstGeom prst="rect">
            <a:avLst/>
          </a:prstGeom>
          <a:noFill/>
        </p:spPr>
        <p:txBody>
          <a:bodyPr wrap="square" rtlCol="0">
            <a:noAutofit/>
          </a:bodyPr>
          <a:lstStyle/>
          <a:p>
            <a:pPr algn="ctr" fontAlgn="ctr"/>
            <a:r>
              <a:rPr sz="1200" b="1" dirty="0">
                <a:latin typeface="Huawei Sans" panose="020C0503030203020204" pitchFamily="34" charset="0"/>
              </a:rPr>
              <a:t>192.168.10.0/24</a:t>
            </a:r>
          </a:p>
        </p:txBody>
      </p:sp>
      <p:sp>
        <p:nvSpPr>
          <p:cNvPr id="181" name="文本框 180"/>
          <p:cNvSpPr txBox="1"/>
          <p:nvPr/>
        </p:nvSpPr>
        <p:spPr bwMode="gray">
          <a:xfrm>
            <a:off x="3990599" y="1159497"/>
            <a:ext cx="1545616" cy="307777"/>
          </a:xfrm>
          <a:prstGeom prst="rect">
            <a:avLst/>
          </a:prstGeom>
          <a:noFill/>
        </p:spPr>
        <p:txBody>
          <a:bodyPr wrap="square" rtlCol="0">
            <a:noAutofit/>
          </a:bodyPr>
          <a:lstStyle/>
          <a:p>
            <a:pPr algn="ctr" fontAlgn="ctr"/>
            <a:r>
              <a:rPr sz="1200" b="1" dirty="0">
                <a:latin typeface="Huawei Sans" panose="020C0503030203020204" pitchFamily="34" charset="0"/>
              </a:rPr>
              <a:t>192.168.20.0/24</a:t>
            </a:r>
          </a:p>
        </p:txBody>
      </p:sp>
      <p:sp>
        <p:nvSpPr>
          <p:cNvPr id="182" name="Freeform 3"/>
          <p:cNvSpPr>
            <a:spLocks/>
          </p:cNvSpPr>
          <p:nvPr/>
        </p:nvSpPr>
        <p:spPr bwMode="gray">
          <a:xfrm rot="691934">
            <a:off x="1805529" y="1974425"/>
            <a:ext cx="411937" cy="386968"/>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rgbClr val="C7000B"/>
          </a:solidFill>
          <a:ln w="19050">
            <a:noFill/>
          </a:ln>
          <a:extLst/>
        </p:spPr>
        <p:txBody>
          <a:bodyPr vert="horz" wrap="square" lIns="68580" tIns="34290" rIns="68580" bIns="34290" numCol="1"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Freeform 3"/>
          <p:cNvSpPr>
            <a:spLocks/>
          </p:cNvSpPr>
          <p:nvPr/>
        </p:nvSpPr>
        <p:spPr bwMode="gray">
          <a:xfrm rot="20908066" flipH="1">
            <a:off x="3730870" y="1990409"/>
            <a:ext cx="411937" cy="386968"/>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rgbClr val="C7000B"/>
          </a:solidFill>
          <a:ln w="19050">
            <a:noFill/>
          </a:ln>
          <a:extLst/>
        </p:spPr>
        <p:txBody>
          <a:bodyPr vert="horz" wrap="square" lIns="68580" tIns="34290" rIns="68580" bIns="34290" numCol="1"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4" name="矩形 183"/>
          <p:cNvSpPr/>
          <p:nvPr/>
        </p:nvSpPr>
        <p:spPr bwMode="gray">
          <a:xfrm>
            <a:off x="442913" y="1847065"/>
            <a:ext cx="1152529" cy="1090263"/>
          </a:xfrm>
          <a:prstGeom prst="rect">
            <a:avLst/>
          </a:prstGeom>
          <a:solidFill>
            <a:srgbClr val="FFF8E5"/>
          </a:solidFill>
          <a:ln>
            <a:solidFill>
              <a:srgbClr val="FDD3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dirty="0">
                <a:solidFill>
                  <a:schemeClr val="tx1"/>
                </a:solidFill>
              </a:rPr>
              <a:t>Imported finance department routes</a:t>
            </a:r>
          </a:p>
          <a:p>
            <a:r>
              <a:rPr lang="en-US" altLang="zh-CN" sz="1200" dirty="0">
                <a:solidFill>
                  <a:schemeClr val="tx1"/>
                </a:solidFill>
              </a:rPr>
              <a:t>Type: Type 2</a:t>
            </a:r>
          </a:p>
          <a:p>
            <a:r>
              <a:rPr lang="en-US" altLang="zh-CN" sz="1200" dirty="0">
                <a:solidFill>
                  <a:schemeClr val="tx1"/>
                </a:solidFill>
              </a:rPr>
              <a:t>Cost: 100</a:t>
            </a:r>
          </a:p>
        </p:txBody>
      </p:sp>
      <p:sp>
        <p:nvSpPr>
          <p:cNvPr id="185" name="矩形 184"/>
          <p:cNvSpPr/>
          <p:nvPr/>
        </p:nvSpPr>
        <p:spPr bwMode="gray">
          <a:xfrm>
            <a:off x="4359684" y="1885057"/>
            <a:ext cx="1513445" cy="789480"/>
          </a:xfrm>
          <a:prstGeom prst="rect">
            <a:avLst/>
          </a:prstGeom>
          <a:solidFill>
            <a:srgbClr val="FFF8E5"/>
          </a:solidFill>
          <a:ln>
            <a:solidFill>
              <a:srgbClr val="FDD3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dirty="0">
                <a:solidFill>
                  <a:schemeClr val="tx1"/>
                </a:solidFill>
              </a:rPr>
              <a:t>Imported finance department routes</a:t>
            </a:r>
          </a:p>
          <a:p>
            <a:r>
              <a:rPr lang="en-US" altLang="zh-CN" sz="1200" dirty="0">
                <a:solidFill>
                  <a:schemeClr val="tx1"/>
                </a:solidFill>
              </a:rPr>
              <a:t>Type: Type 2</a:t>
            </a:r>
          </a:p>
          <a:p>
            <a:r>
              <a:rPr lang="en-US" altLang="zh-CN" sz="1200" dirty="0">
                <a:solidFill>
                  <a:schemeClr val="tx1"/>
                </a:solidFill>
              </a:rPr>
              <a:t>Cost: 200</a:t>
            </a:r>
          </a:p>
        </p:txBody>
      </p:sp>
      <p:sp>
        <p:nvSpPr>
          <p:cNvPr id="188" name="五边形 187"/>
          <p:cNvSpPr/>
          <p:nvPr/>
        </p:nvSpPr>
        <p:spPr bwMode="gray">
          <a:xfrm>
            <a:off x="7070178" y="70953"/>
            <a:ext cx="90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9" name="燕尾形 188"/>
          <p:cNvSpPr/>
          <p:nvPr/>
        </p:nvSpPr>
        <p:spPr bwMode="gray">
          <a:xfrm>
            <a:off x="7839121" y="70953"/>
            <a:ext cx="1135139"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Equal-Cost Route</a:t>
            </a:r>
          </a:p>
        </p:txBody>
      </p:sp>
      <p:sp>
        <p:nvSpPr>
          <p:cNvPr id="190" name="燕尾形 189"/>
          <p:cNvSpPr/>
          <p:nvPr/>
        </p:nvSpPr>
        <p:spPr bwMode="gray">
          <a:xfrm>
            <a:off x="8843203" y="70953"/>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Default Route</a:t>
            </a:r>
          </a:p>
        </p:txBody>
      </p:sp>
      <p:sp>
        <p:nvSpPr>
          <p:cNvPr id="191" name="燕尾形 190"/>
          <p:cNvSpPr/>
          <p:nvPr/>
        </p:nvSpPr>
        <p:spPr bwMode="gray">
          <a:xfrm>
            <a:off x="9612146" y="70953"/>
            <a:ext cx="936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7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LSA Filtering</a:t>
            </a:r>
          </a:p>
        </p:txBody>
      </p:sp>
      <p:sp>
        <p:nvSpPr>
          <p:cNvPr id="192" name="燕尾形 191"/>
          <p:cNvSpPr/>
          <p:nvPr/>
        </p:nvSpPr>
        <p:spPr bwMode="gray">
          <a:xfrm>
            <a:off x="10417088" y="70953"/>
            <a:ext cx="1332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Configuration Case</a:t>
            </a:r>
          </a:p>
        </p:txBody>
      </p:sp>
      <p:sp>
        <p:nvSpPr>
          <p:cNvPr id="68" name="文本框 67"/>
          <p:cNvSpPr txBox="1"/>
          <p:nvPr/>
        </p:nvSpPr>
        <p:spPr bwMode="gray">
          <a:xfrm>
            <a:off x="1484161" y="1513975"/>
            <a:ext cx="1485714" cy="315875"/>
          </a:xfrm>
          <a:prstGeom prst="rect">
            <a:avLst/>
          </a:prstGeom>
          <a:noFill/>
        </p:spPr>
        <p:txBody>
          <a:bodyPr wrap="square" rtlCol="0">
            <a:noAutofit/>
          </a:bodyPr>
          <a:lstStyle/>
          <a:p>
            <a:pPr algn="ctr" fontAlgn="ctr"/>
            <a:r>
              <a:rPr sz="1200" dirty="0">
                <a:latin typeface="Huawei Sans" panose="020C0503030203020204" pitchFamily="34" charset="0"/>
              </a:rPr>
              <a:t>Finance </a:t>
            </a:r>
            <a:r>
              <a:rPr sz="1200" dirty="0" smtClean="0">
                <a:latin typeface="Huawei Sans" panose="020C0503030203020204" pitchFamily="34" charset="0"/>
              </a:rPr>
              <a:t>server</a:t>
            </a:r>
            <a:endParaRPr lang="en-US" altLang="zh-CN" sz="1200" dirty="0" smtClean="0">
              <a:latin typeface="Huawei Sans" panose="020C0503030203020204" pitchFamily="34" charset="0"/>
            </a:endParaRPr>
          </a:p>
        </p:txBody>
      </p:sp>
      <p:sp>
        <p:nvSpPr>
          <p:cNvPr id="69" name="文本框 68"/>
          <p:cNvSpPr txBox="1"/>
          <p:nvPr/>
        </p:nvSpPr>
        <p:spPr bwMode="gray">
          <a:xfrm>
            <a:off x="3067958" y="1526312"/>
            <a:ext cx="1462773" cy="291201"/>
          </a:xfrm>
          <a:prstGeom prst="rect">
            <a:avLst/>
          </a:prstGeom>
          <a:noFill/>
        </p:spPr>
        <p:txBody>
          <a:bodyPr wrap="square" rtlCol="0">
            <a:noAutofit/>
          </a:bodyPr>
          <a:lstStyle/>
          <a:p>
            <a:pPr algn="ctr" fontAlgn="ctr"/>
            <a:r>
              <a:rPr sz="1200" dirty="0" smtClean="0">
                <a:solidFill>
                  <a:schemeClr val="bg1">
                    <a:lumMod val="50000"/>
                  </a:schemeClr>
                </a:solidFill>
                <a:latin typeface="Huawei Sans" panose="020C0503030203020204" pitchFamily="34" charset="0"/>
              </a:rPr>
              <a:t>Marketing</a:t>
            </a:r>
            <a:r>
              <a:rPr lang="en-US" sz="1200" dirty="0" smtClean="0">
                <a:solidFill>
                  <a:schemeClr val="bg1">
                    <a:lumMod val="50000"/>
                  </a:schemeClr>
                </a:solidFill>
                <a:latin typeface="Huawei Sans" panose="020C0503030203020204" pitchFamily="34" charset="0"/>
              </a:rPr>
              <a:t> </a:t>
            </a:r>
            <a:r>
              <a:rPr sz="1200" dirty="0" smtClean="0">
                <a:solidFill>
                  <a:schemeClr val="bg1">
                    <a:lumMod val="50000"/>
                  </a:schemeClr>
                </a:solidFill>
                <a:latin typeface="Huawei Sans" panose="020C0503030203020204" pitchFamily="34" charset="0"/>
              </a:rPr>
              <a:t>server</a:t>
            </a:r>
            <a:endParaRPr lang="en-US" altLang="zh-CN" sz="1200" dirty="0" smtClean="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1161218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1019174" y="1844675"/>
            <a:ext cx="10153651" cy="4356100"/>
          </a:xfrm>
        </p:spPr>
        <p:txBody>
          <a:bodyPr/>
          <a:lstStyle/>
          <a:p>
            <a:pPr marL="302279" indent="-302279">
              <a:buFont typeface="Wingdings" panose="05000000000000000000" pitchFamily="2" charset="2"/>
              <a:buChar char="l"/>
            </a:pPr>
            <a:r>
              <a:rPr lang="en-US" altLang="zh-CN" sz="2000" kern="1200">
                <a:solidFill>
                  <a:schemeClr val="tx1"/>
                </a:solidFill>
                <a:cs typeface="Huawei Sans" panose="020C0503030203020204" pitchFamily="34" charset="0"/>
              </a:rPr>
              <a:t>O</a:t>
            </a:r>
            <a:r>
              <a:rPr lang="en-US" altLang="zh-CN" sz="2000" kern="1200" smtClean="0">
                <a:solidFill>
                  <a:schemeClr val="tx1"/>
                </a:solidFill>
                <a:cs typeface="Huawei Sans" panose="020C0503030203020204" pitchFamily="34" charset="0"/>
              </a:rPr>
              <a:t>n </a:t>
            </a:r>
            <a:r>
              <a:rPr lang="en-US" altLang="zh-CN" sz="2000" kern="1200" dirty="0">
                <a:solidFill>
                  <a:schemeClr val="tx1"/>
                </a:solidFill>
                <a:cs typeface="Huawei Sans" panose="020C0503030203020204" pitchFamily="34" charset="0"/>
              </a:rPr>
              <a:t>completion of this course, you will be able to:</a:t>
            </a:r>
          </a:p>
          <a:p>
            <a:pPr lvl="1"/>
            <a:r>
              <a:rPr lang="en-US" altLang="zh-CN" sz="1800" dirty="0" smtClean="0"/>
              <a:t>Describe various fast convergence techniques of OSPF and IS-IS.</a:t>
            </a:r>
          </a:p>
          <a:p>
            <a:pPr lvl="1"/>
            <a:r>
              <a:rPr lang="en-US" altLang="zh-CN" sz="1800" dirty="0" smtClean="0"/>
              <a:t>Perform configurations for OSPF and IS-IS equal-cost routes.</a:t>
            </a:r>
          </a:p>
          <a:p>
            <a:pPr lvl="1"/>
            <a:r>
              <a:rPr lang="en-US" altLang="zh-CN" sz="1800" dirty="0" smtClean="0"/>
              <a:t>Configure OSPF and IS-IS to advertise default routes.</a:t>
            </a:r>
          </a:p>
          <a:p>
            <a:pPr lvl="1"/>
            <a:r>
              <a:rPr lang="en-US" altLang="zh-CN" sz="1800" dirty="0" smtClean="0"/>
              <a:t>Describe the application scenarios of OSPF and IS-IS multi-process.</a:t>
            </a:r>
          </a:p>
          <a:p>
            <a:pPr lvl="1"/>
            <a:r>
              <a:rPr lang="en-US" altLang="zh-CN" sz="1800" dirty="0" smtClean="0"/>
              <a:t>Describe graceful restart (GR) and non-stop routing (NSR) fundamentals of OSPF and IS-IS.</a:t>
            </a:r>
          </a:p>
          <a:p>
            <a:pPr lvl="1"/>
            <a:r>
              <a:rPr lang="en-US" altLang="zh-CN" sz="1800" dirty="0" smtClean="0"/>
              <a:t>Describe the application scenarios of OSPF forwarding addresses (FAs).</a:t>
            </a:r>
          </a:p>
          <a:p>
            <a:pPr lvl="1"/>
            <a:r>
              <a:rPr lang="en-US" altLang="zh-CN" sz="1800" dirty="0" smtClean="0"/>
              <a:t>Describe the fundamentals of IS-IS LSP fragment extension.</a:t>
            </a:r>
          </a:p>
          <a:p>
            <a:pPr lvl="1"/>
            <a:endParaRPr lang="zh-CN" altLang="en-US" sz="1800" dirty="0"/>
          </a:p>
        </p:txBody>
      </p:sp>
    </p:spTree>
    <p:extLst>
      <p:ext uri="{BB962C8B-B14F-4D97-AF65-F5344CB8AC3E}">
        <p14:creationId xmlns:p14="http://schemas.microsoft.com/office/powerpoint/2010/main" val="283247210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Example for Configuring OSPF Route Control (2)</a:t>
            </a:r>
            <a:endParaRPr lang="en-US" altLang="zh-CN" dirty="0"/>
          </a:p>
        </p:txBody>
      </p:sp>
      <p:sp>
        <p:nvSpPr>
          <p:cNvPr id="70" name="文本占位符 39"/>
          <p:cNvSpPr txBox="1">
            <a:spLocks/>
          </p:cNvSpPr>
          <p:nvPr/>
        </p:nvSpPr>
        <p:spPr bwMode="gray">
          <a:xfrm>
            <a:off x="6083766" y="4004852"/>
            <a:ext cx="5670913" cy="477358"/>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None/>
            </a:pPr>
            <a:r>
              <a:rPr sz="1600">
                <a:latin typeface="Huawei Sans" panose="020C0503030203020204" pitchFamily="34" charset="0"/>
              </a:rPr>
              <a:t>Import static routes to the OSPF process on R2.</a:t>
            </a:r>
            <a:endParaRPr lang="en-US" altLang="zh-CN" sz="1600" dirty="0" smtClean="0">
              <a:latin typeface="Huawei Sans" panose="020C0503030203020204" pitchFamily="34" charset="0"/>
            </a:endParaRPr>
          </a:p>
        </p:txBody>
      </p:sp>
      <p:sp>
        <p:nvSpPr>
          <p:cNvPr id="87" name="文本占位符 39"/>
          <p:cNvSpPr txBox="1">
            <a:spLocks/>
          </p:cNvSpPr>
          <p:nvPr/>
        </p:nvSpPr>
        <p:spPr bwMode="gray">
          <a:xfrm>
            <a:off x="6083766" y="1115198"/>
            <a:ext cx="5670913" cy="477358"/>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None/>
            </a:pPr>
            <a:r>
              <a:rPr lang="en-US" sz="1600" dirty="0">
                <a:latin typeface="Huawei Sans" panose="020C0503030203020204" pitchFamily="34" charset="0"/>
              </a:rPr>
              <a:t>Configure a route-policy on R2 and set the cost to 200.</a:t>
            </a:r>
          </a:p>
        </p:txBody>
      </p:sp>
      <p:sp>
        <p:nvSpPr>
          <p:cNvPr id="88" name="文本框 32"/>
          <p:cNvSpPr txBox="1"/>
          <p:nvPr/>
        </p:nvSpPr>
        <p:spPr bwMode="gray">
          <a:xfrm>
            <a:off x="6104766" y="1550706"/>
            <a:ext cx="5649913" cy="2246769"/>
          </a:xfrm>
          <a:prstGeom prst="rect">
            <a:avLst/>
          </a:prstGeom>
          <a:solidFill>
            <a:schemeClr val="bg1">
              <a:lumMod val="85000"/>
            </a:schemeClr>
          </a:solidFill>
          <a:ln>
            <a:noFill/>
          </a:ln>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R2] </a:t>
            </a:r>
            <a:r>
              <a:rPr lang="en-US" altLang="zh-CN" sz="1400" dirty="0" err="1">
                <a:solidFill>
                  <a:prstClr val="black"/>
                </a:solidFill>
                <a:cs typeface="Courier New" panose="02070309020205020404" pitchFamily="49" charset="0"/>
              </a:rPr>
              <a:t>acl</a:t>
            </a:r>
            <a:r>
              <a:rPr lang="en-US" altLang="zh-CN" sz="1400" dirty="0">
                <a:solidFill>
                  <a:prstClr val="black"/>
                </a:solidFill>
                <a:cs typeface="Courier New" panose="02070309020205020404" pitchFamily="49" charset="0"/>
              </a:rPr>
              <a:t> 2000</a:t>
            </a:r>
          </a:p>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R2-acl-basic-2000</a:t>
            </a:r>
            <a:r>
              <a:rPr lang="en-US" altLang="zh-CN" sz="1400" dirty="0">
                <a:solidFill>
                  <a:prstClr val="black"/>
                </a:solidFill>
                <a:cs typeface="Courier New" panose="02070309020205020404" pitchFamily="49" charset="0"/>
              </a:rPr>
              <a:t>] rule </a:t>
            </a:r>
            <a:r>
              <a:rPr lang="en-US" altLang="zh-CN" sz="1400" dirty="0" smtClean="0">
                <a:solidFill>
                  <a:prstClr val="black"/>
                </a:solidFill>
                <a:cs typeface="Courier New" panose="02070309020205020404" pitchFamily="49" charset="0"/>
              </a:rPr>
              <a:t>permit source 192.168.10.0 0.0.0.255</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R2-acl-basic-2000</a:t>
            </a:r>
            <a:r>
              <a:rPr lang="en-US" altLang="zh-CN" sz="1400" dirty="0">
                <a:solidFill>
                  <a:prstClr val="black"/>
                </a:solidFill>
                <a:cs typeface="Courier New" panose="02070309020205020404" pitchFamily="49" charset="0"/>
              </a:rPr>
              <a:t>] </a:t>
            </a:r>
            <a:r>
              <a:rPr lang="en-US" altLang="zh-CN" sz="1400" dirty="0" smtClean="0">
                <a:solidFill>
                  <a:prstClr val="black"/>
                </a:solidFill>
                <a:cs typeface="Courier New" panose="02070309020205020404" pitchFamily="49" charset="0"/>
              </a:rPr>
              <a:t>quit</a:t>
            </a:r>
          </a:p>
          <a:p>
            <a:pPr fontAlgn="auto">
              <a:spcBef>
                <a:spcPts val="0"/>
              </a:spcBef>
              <a:spcAft>
                <a:spcPts val="0"/>
              </a:spcAft>
            </a:pPr>
            <a:endParaRPr lang="en-US" altLang="zh-CN" sz="1400" dirty="0" smtClean="0">
              <a:solidFill>
                <a:prstClr val="black"/>
              </a:solidFill>
              <a:cs typeface="Courier New" panose="02070309020205020404" pitchFamily="49" charset="0"/>
            </a:endParaRPr>
          </a:p>
          <a:p>
            <a:pPr fontAlgn="auto">
              <a:spcBef>
                <a:spcPts val="0"/>
              </a:spcBef>
              <a:spcAft>
                <a:spcPts val="0"/>
              </a:spcAft>
            </a:pPr>
            <a:r>
              <a:rPr lang="en-US" altLang="zh-CN" sz="1400" dirty="0" smtClean="0">
                <a:solidFill>
                  <a:prstClr val="black"/>
                </a:solidFill>
                <a:cs typeface="Courier New" panose="02070309020205020404" pitchFamily="49" charset="0"/>
              </a:rPr>
              <a:t>[R2] route-policy static2ospf permit node 10</a:t>
            </a:r>
          </a:p>
          <a:p>
            <a:pPr fontAlgn="auto">
              <a:spcBef>
                <a:spcPts val="0"/>
              </a:spcBef>
              <a:spcAft>
                <a:spcPts val="0"/>
              </a:spcAft>
            </a:pPr>
            <a:r>
              <a:rPr lang="en-US" altLang="zh-CN" sz="1400" dirty="0" smtClean="0">
                <a:solidFill>
                  <a:prstClr val="black"/>
                </a:solidFill>
                <a:cs typeface="Courier New" panose="02070309020205020404" pitchFamily="49" charset="0"/>
              </a:rPr>
              <a:t>[R2-route-policy] if-match </a:t>
            </a:r>
            <a:r>
              <a:rPr lang="en-US" altLang="zh-CN" sz="1400" dirty="0" err="1" smtClean="0">
                <a:solidFill>
                  <a:prstClr val="black"/>
                </a:solidFill>
                <a:cs typeface="Courier New" panose="02070309020205020404" pitchFamily="49" charset="0"/>
              </a:rPr>
              <a:t>acl</a:t>
            </a:r>
            <a:r>
              <a:rPr lang="en-US" altLang="zh-CN" sz="1400" dirty="0" smtClean="0">
                <a:solidFill>
                  <a:prstClr val="black"/>
                </a:solidFill>
                <a:cs typeface="Courier New" panose="02070309020205020404" pitchFamily="49" charset="0"/>
              </a:rPr>
              <a:t> 2000</a:t>
            </a:r>
          </a:p>
          <a:p>
            <a:pPr fontAlgn="auto">
              <a:spcBef>
                <a:spcPts val="0"/>
              </a:spcBef>
              <a:spcAft>
                <a:spcPts val="0"/>
              </a:spcAft>
            </a:pPr>
            <a:r>
              <a:rPr lang="en-US" altLang="zh-CN" sz="1400" dirty="0" smtClean="0">
                <a:solidFill>
                  <a:prstClr val="black"/>
                </a:solidFill>
                <a:cs typeface="Courier New" panose="02070309020205020404" pitchFamily="49" charset="0"/>
              </a:rPr>
              <a:t>[R2-route-policy] </a:t>
            </a:r>
            <a:r>
              <a:rPr lang="en-US" altLang="zh-CN" sz="1400" dirty="0" smtClean="0">
                <a:solidFill>
                  <a:srgbClr val="C7000B"/>
                </a:solidFill>
                <a:cs typeface="Courier New" panose="02070309020205020404" pitchFamily="49" charset="0"/>
              </a:rPr>
              <a:t>apply cost 200</a:t>
            </a:r>
          </a:p>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R2-route-policy] quit</a:t>
            </a:r>
          </a:p>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R2] </a:t>
            </a:r>
            <a:r>
              <a:rPr lang="en-US" altLang="zh-CN" sz="1400" dirty="0">
                <a:solidFill>
                  <a:prstClr val="black"/>
                </a:solidFill>
                <a:cs typeface="Courier New" panose="02070309020205020404" pitchFamily="49" charset="0"/>
              </a:rPr>
              <a:t>route-policy static2ospf permit node </a:t>
            </a:r>
            <a:r>
              <a:rPr lang="en-US" altLang="zh-CN" sz="1400" dirty="0" smtClean="0">
                <a:solidFill>
                  <a:prstClr val="black"/>
                </a:solidFill>
                <a:cs typeface="Courier New" panose="02070309020205020404" pitchFamily="49" charset="0"/>
              </a:rPr>
              <a:t>20</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R2-route-policy] quit</a:t>
            </a:r>
          </a:p>
        </p:txBody>
      </p:sp>
      <p:sp>
        <p:nvSpPr>
          <p:cNvPr id="90" name="文本框 32"/>
          <p:cNvSpPr txBox="1"/>
          <p:nvPr/>
        </p:nvSpPr>
        <p:spPr bwMode="gray">
          <a:xfrm>
            <a:off x="6104766" y="4460705"/>
            <a:ext cx="5649913" cy="523220"/>
          </a:xfrm>
          <a:prstGeom prst="rect">
            <a:avLst/>
          </a:prstGeom>
          <a:solidFill>
            <a:schemeClr val="bg1">
              <a:lumMod val="85000"/>
            </a:schemeClr>
          </a:solidFill>
          <a:ln>
            <a:noFill/>
          </a:ln>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en-US" altLang="zh-CN" sz="1400" dirty="0" smtClean="0">
                <a:solidFill>
                  <a:prstClr val="black"/>
                </a:solidFill>
                <a:cs typeface="Courier New" panose="02070309020205020404" pitchFamily="49" charset="0"/>
              </a:rPr>
              <a:t>[R2] </a:t>
            </a:r>
            <a:r>
              <a:rPr lang="en-US" altLang="zh-CN" sz="1400" dirty="0" err="1" smtClean="0">
                <a:solidFill>
                  <a:prstClr val="black"/>
                </a:solidFill>
                <a:cs typeface="Courier New" panose="02070309020205020404" pitchFamily="49" charset="0"/>
              </a:rPr>
              <a:t>ospf</a:t>
            </a:r>
            <a:endParaRPr lang="en-US" altLang="zh-CN" sz="1400" dirty="0" smtClean="0">
              <a:solidFill>
                <a:prstClr val="black"/>
              </a:solidFill>
              <a:cs typeface="Courier New" panose="02070309020205020404" pitchFamily="49" charset="0"/>
            </a:endParaRPr>
          </a:p>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R2-ospf-1</a:t>
            </a:r>
            <a:r>
              <a:rPr lang="en-US" altLang="zh-CN" sz="1400" dirty="0">
                <a:solidFill>
                  <a:prstClr val="black"/>
                </a:solidFill>
                <a:cs typeface="Courier New" panose="02070309020205020404" pitchFamily="49" charset="0"/>
              </a:rPr>
              <a:t>] import-route static route-policy </a:t>
            </a:r>
            <a:r>
              <a:rPr lang="en-US" altLang="zh-CN" sz="1400" dirty="0" smtClean="0">
                <a:solidFill>
                  <a:prstClr val="black"/>
                </a:solidFill>
                <a:cs typeface="Courier New" panose="02070309020205020404" pitchFamily="49" charset="0"/>
              </a:rPr>
              <a:t>static2ospf </a:t>
            </a:r>
            <a:r>
              <a:rPr lang="en-US" altLang="zh-CN" sz="1400" dirty="0">
                <a:solidFill>
                  <a:prstClr val="black"/>
                </a:solidFill>
                <a:cs typeface="Courier New" panose="02070309020205020404" pitchFamily="49" charset="0"/>
              </a:rPr>
              <a:t>type </a:t>
            </a:r>
            <a:r>
              <a:rPr lang="en-US" altLang="zh-CN" sz="1400" dirty="0" smtClean="0">
                <a:solidFill>
                  <a:prstClr val="black"/>
                </a:solidFill>
                <a:cs typeface="Courier New" panose="02070309020205020404" pitchFamily="49" charset="0"/>
              </a:rPr>
              <a:t>2</a:t>
            </a:r>
          </a:p>
        </p:txBody>
      </p:sp>
      <p:sp>
        <p:nvSpPr>
          <p:cNvPr id="91" name="任意多边形 90"/>
          <p:cNvSpPr/>
          <p:nvPr/>
        </p:nvSpPr>
        <p:spPr bwMode="gray">
          <a:xfrm>
            <a:off x="1546538" y="1508213"/>
            <a:ext cx="2931080" cy="844070"/>
          </a:xfrm>
          <a:custGeom>
            <a:avLst/>
            <a:gdLst>
              <a:gd name="connsiteX0" fmla="*/ 542205 w 3497435"/>
              <a:gd name="connsiteY0" fmla="*/ 225383 h 2254153"/>
              <a:gd name="connsiteX1" fmla="*/ 3079343 w 3497435"/>
              <a:gd name="connsiteY1" fmla="*/ 225383 h 2254153"/>
              <a:gd name="connsiteX2" fmla="*/ 3208132 w 3497435"/>
              <a:gd name="connsiteY2" fmla="*/ 2015547 h 2254153"/>
              <a:gd name="connsiteX3" fmla="*/ 220233 w 3497435"/>
              <a:gd name="connsiteY3" fmla="*/ 2041304 h 2254153"/>
              <a:gd name="connsiteX4" fmla="*/ 542205 w 3497435"/>
              <a:gd name="connsiteY4" fmla="*/ 225383 h 2254153"/>
              <a:gd name="connsiteX0" fmla="*/ 372838 w 3649885"/>
              <a:gd name="connsiteY0" fmla="*/ 225383 h 2254153"/>
              <a:gd name="connsiteX1" fmla="*/ 3215617 w 3649885"/>
              <a:gd name="connsiteY1" fmla="*/ 225383 h 2254153"/>
              <a:gd name="connsiteX2" fmla="*/ 3344406 w 3649885"/>
              <a:gd name="connsiteY2" fmla="*/ 2015547 h 2254153"/>
              <a:gd name="connsiteX3" fmla="*/ 356507 w 3649885"/>
              <a:gd name="connsiteY3" fmla="*/ 2041304 h 2254153"/>
              <a:gd name="connsiteX4" fmla="*/ 372838 w 3649885"/>
              <a:gd name="connsiteY4" fmla="*/ 225383 h 2254153"/>
              <a:gd name="connsiteX0" fmla="*/ 379063 w 3701711"/>
              <a:gd name="connsiteY0" fmla="*/ 233122 h 2261892"/>
              <a:gd name="connsiteX1" fmla="*/ 3323722 w 3701711"/>
              <a:gd name="connsiteY1" fmla="*/ 219477 h 2261892"/>
              <a:gd name="connsiteX2" fmla="*/ 3350631 w 3701711"/>
              <a:gd name="connsiteY2" fmla="*/ 2023286 h 2261892"/>
              <a:gd name="connsiteX3" fmla="*/ 362732 w 3701711"/>
              <a:gd name="connsiteY3" fmla="*/ 2049043 h 2261892"/>
              <a:gd name="connsiteX4" fmla="*/ 379063 w 3701711"/>
              <a:gd name="connsiteY4" fmla="*/ 233122 h 2261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1711" h="2261892">
                <a:moveTo>
                  <a:pt x="379063" y="233122"/>
                </a:moveTo>
                <a:cubicBezTo>
                  <a:pt x="872561" y="-71806"/>
                  <a:pt x="2828461" y="-78884"/>
                  <a:pt x="3323722" y="219477"/>
                </a:cubicBezTo>
                <a:cubicBezTo>
                  <a:pt x="3818983" y="517838"/>
                  <a:pt x="3827149" y="1720633"/>
                  <a:pt x="3350631" y="2023286"/>
                </a:cubicBezTo>
                <a:cubicBezTo>
                  <a:pt x="2874113" y="2325939"/>
                  <a:pt x="857993" y="2347404"/>
                  <a:pt x="362732" y="2049043"/>
                </a:cubicBezTo>
                <a:cubicBezTo>
                  <a:pt x="-132529" y="1750682"/>
                  <a:pt x="-114435" y="538050"/>
                  <a:pt x="379063" y="233122"/>
                </a:cubicBezTo>
                <a:close/>
              </a:path>
            </a:pathLst>
          </a:custGeom>
          <a:solidFill>
            <a:schemeClr val="bg1">
              <a:lumMod val="95000"/>
            </a:schemeClr>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94" name="任意多边形 93"/>
          <p:cNvSpPr/>
          <p:nvPr/>
        </p:nvSpPr>
        <p:spPr bwMode="gray">
          <a:xfrm>
            <a:off x="1235289" y="4580849"/>
            <a:ext cx="1695037" cy="1605357"/>
          </a:xfrm>
          <a:custGeom>
            <a:avLst/>
            <a:gdLst>
              <a:gd name="connsiteX0" fmla="*/ 542205 w 3497435"/>
              <a:gd name="connsiteY0" fmla="*/ 225383 h 2254153"/>
              <a:gd name="connsiteX1" fmla="*/ 3079343 w 3497435"/>
              <a:gd name="connsiteY1" fmla="*/ 225383 h 2254153"/>
              <a:gd name="connsiteX2" fmla="*/ 3208132 w 3497435"/>
              <a:gd name="connsiteY2" fmla="*/ 2015547 h 2254153"/>
              <a:gd name="connsiteX3" fmla="*/ 220233 w 3497435"/>
              <a:gd name="connsiteY3" fmla="*/ 2041304 h 2254153"/>
              <a:gd name="connsiteX4" fmla="*/ 542205 w 3497435"/>
              <a:gd name="connsiteY4" fmla="*/ 225383 h 2254153"/>
              <a:gd name="connsiteX0" fmla="*/ 372838 w 3649885"/>
              <a:gd name="connsiteY0" fmla="*/ 225383 h 2254153"/>
              <a:gd name="connsiteX1" fmla="*/ 3215617 w 3649885"/>
              <a:gd name="connsiteY1" fmla="*/ 225383 h 2254153"/>
              <a:gd name="connsiteX2" fmla="*/ 3344406 w 3649885"/>
              <a:gd name="connsiteY2" fmla="*/ 2015547 h 2254153"/>
              <a:gd name="connsiteX3" fmla="*/ 356507 w 3649885"/>
              <a:gd name="connsiteY3" fmla="*/ 2041304 h 2254153"/>
              <a:gd name="connsiteX4" fmla="*/ 372838 w 3649885"/>
              <a:gd name="connsiteY4" fmla="*/ 225383 h 2254153"/>
              <a:gd name="connsiteX0" fmla="*/ 379063 w 3701711"/>
              <a:gd name="connsiteY0" fmla="*/ 233122 h 2261892"/>
              <a:gd name="connsiteX1" fmla="*/ 3323722 w 3701711"/>
              <a:gd name="connsiteY1" fmla="*/ 219477 h 2261892"/>
              <a:gd name="connsiteX2" fmla="*/ 3350631 w 3701711"/>
              <a:gd name="connsiteY2" fmla="*/ 2023286 h 2261892"/>
              <a:gd name="connsiteX3" fmla="*/ 362732 w 3701711"/>
              <a:gd name="connsiteY3" fmla="*/ 2049043 h 2261892"/>
              <a:gd name="connsiteX4" fmla="*/ 379063 w 3701711"/>
              <a:gd name="connsiteY4" fmla="*/ 233122 h 2261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1711" h="2261892">
                <a:moveTo>
                  <a:pt x="379063" y="233122"/>
                </a:moveTo>
                <a:cubicBezTo>
                  <a:pt x="872561" y="-71806"/>
                  <a:pt x="2828461" y="-78884"/>
                  <a:pt x="3323722" y="219477"/>
                </a:cubicBezTo>
                <a:cubicBezTo>
                  <a:pt x="3818983" y="517838"/>
                  <a:pt x="3827149" y="1720633"/>
                  <a:pt x="3350631" y="2023286"/>
                </a:cubicBezTo>
                <a:cubicBezTo>
                  <a:pt x="2874113" y="2325939"/>
                  <a:pt x="857993" y="2347404"/>
                  <a:pt x="362732" y="2049043"/>
                </a:cubicBezTo>
                <a:cubicBezTo>
                  <a:pt x="-132529" y="1750682"/>
                  <a:pt x="-114435" y="538050"/>
                  <a:pt x="379063" y="233122"/>
                </a:cubicBezTo>
                <a:close/>
              </a:path>
            </a:pathLst>
          </a:custGeom>
          <a:solidFill>
            <a:srgbClr val="F5FCFD"/>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任意多边形 116"/>
          <p:cNvSpPr/>
          <p:nvPr/>
        </p:nvSpPr>
        <p:spPr bwMode="gray">
          <a:xfrm>
            <a:off x="3024997" y="4580849"/>
            <a:ext cx="1695037" cy="1605357"/>
          </a:xfrm>
          <a:custGeom>
            <a:avLst/>
            <a:gdLst>
              <a:gd name="connsiteX0" fmla="*/ 542205 w 3497435"/>
              <a:gd name="connsiteY0" fmla="*/ 225383 h 2254153"/>
              <a:gd name="connsiteX1" fmla="*/ 3079343 w 3497435"/>
              <a:gd name="connsiteY1" fmla="*/ 225383 h 2254153"/>
              <a:gd name="connsiteX2" fmla="*/ 3208132 w 3497435"/>
              <a:gd name="connsiteY2" fmla="*/ 2015547 h 2254153"/>
              <a:gd name="connsiteX3" fmla="*/ 220233 w 3497435"/>
              <a:gd name="connsiteY3" fmla="*/ 2041304 h 2254153"/>
              <a:gd name="connsiteX4" fmla="*/ 542205 w 3497435"/>
              <a:gd name="connsiteY4" fmla="*/ 225383 h 2254153"/>
              <a:gd name="connsiteX0" fmla="*/ 372838 w 3649885"/>
              <a:gd name="connsiteY0" fmla="*/ 225383 h 2254153"/>
              <a:gd name="connsiteX1" fmla="*/ 3215617 w 3649885"/>
              <a:gd name="connsiteY1" fmla="*/ 225383 h 2254153"/>
              <a:gd name="connsiteX2" fmla="*/ 3344406 w 3649885"/>
              <a:gd name="connsiteY2" fmla="*/ 2015547 h 2254153"/>
              <a:gd name="connsiteX3" fmla="*/ 356507 w 3649885"/>
              <a:gd name="connsiteY3" fmla="*/ 2041304 h 2254153"/>
              <a:gd name="connsiteX4" fmla="*/ 372838 w 3649885"/>
              <a:gd name="connsiteY4" fmla="*/ 225383 h 2254153"/>
              <a:gd name="connsiteX0" fmla="*/ 379063 w 3701711"/>
              <a:gd name="connsiteY0" fmla="*/ 233122 h 2261892"/>
              <a:gd name="connsiteX1" fmla="*/ 3323722 w 3701711"/>
              <a:gd name="connsiteY1" fmla="*/ 219477 h 2261892"/>
              <a:gd name="connsiteX2" fmla="*/ 3350631 w 3701711"/>
              <a:gd name="connsiteY2" fmla="*/ 2023286 h 2261892"/>
              <a:gd name="connsiteX3" fmla="*/ 362732 w 3701711"/>
              <a:gd name="connsiteY3" fmla="*/ 2049043 h 2261892"/>
              <a:gd name="connsiteX4" fmla="*/ 379063 w 3701711"/>
              <a:gd name="connsiteY4" fmla="*/ 233122 h 2261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1711" h="2261892">
                <a:moveTo>
                  <a:pt x="379063" y="233122"/>
                </a:moveTo>
                <a:cubicBezTo>
                  <a:pt x="872561" y="-71806"/>
                  <a:pt x="2828461" y="-78884"/>
                  <a:pt x="3323722" y="219477"/>
                </a:cubicBezTo>
                <a:cubicBezTo>
                  <a:pt x="3818983" y="517838"/>
                  <a:pt x="3827149" y="1720633"/>
                  <a:pt x="3350631" y="2023286"/>
                </a:cubicBezTo>
                <a:cubicBezTo>
                  <a:pt x="2874113" y="2325939"/>
                  <a:pt x="857993" y="2347404"/>
                  <a:pt x="362732" y="2049043"/>
                </a:cubicBezTo>
                <a:cubicBezTo>
                  <a:pt x="-132529" y="1750682"/>
                  <a:pt x="-114435" y="538050"/>
                  <a:pt x="379063" y="233122"/>
                </a:cubicBezTo>
                <a:close/>
              </a:path>
            </a:pathLst>
          </a:custGeom>
          <a:solidFill>
            <a:srgbClr val="F5FCFD"/>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任意多边形 117"/>
          <p:cNvSpPr/>
          <p:nvPr/>
        </p:nvSpPr>
        <p:spPr bwMode="gray">
          <a:xfrm>
            <a:off x="1381717" y="2407522"/>
            <a:ext cx="3275578" cy="2072500"/>
          </a:xfrm>
          <a:custGeom>
            <a:avLst/>
            <a:gdLst>
              <a:gd name="connsiteX0" fmla="*/ 542205 w 3497435"/>
              <a:gd name="connsiteY0" fmla="*/ 225383 h 2254153"/>
              <a:gd name="connsiteX1" fmla="*/ 3079343 w 3497435"/>
              <a:gd name="connsiteY1" fmla="*/ 225383 h 2254153"/>
              <a:gd name="connsiteX2" fmla="*/ 3208132 w 3497435"/>
              <a:gd name="connsiteY2" fmla="*/ 2015547 h 2254153"/>
              <a:gd name="connsiteX3" fmla="*/ 220233 w 3497435"/>
              <a:gd name="connsiteY3" fmla="*/ 2041304 h 2254153"/>
              <a:gd name="connsiteX4" fmla="*/ 542205 w 3497435"/>
              <a:gd name="connsiteY4" fmla="*/ 225383 h 2254153"/>
              <a:gd name="connsiteX0" fmla="*/ 372838 w 3649885"/>
              <a:gd name="connsiteY0" fmla="*/ 225383 h 2254153"/>
              <a:gd name="connsiteX1" fmla="*/ 3215617 w 3649885"/>
              <a:gd name="connsiteY1" fmla="*/ 225383 h 2254153"/>
              <a:gd name="connsiteX2" fmla="*/ 3344406 w 3649885"/>
              <a:gd name="connsiteY2" fmla="*/ 2015547 h 2254153"/>
              <a:gd name="connsiteX3" fmla="*/ 356507 w 3649885"/>
              <a:gd name="connsiteY3" fmla="*/ 2041304 h 2254153"/>
              <a:gd name="connsiteX4" fmla="*/ 372838 w 3649885"/>
              <a:gd name="connsiteY4" fmla="*/ 225383 h 2254153"/>
              <a:gd name="connsiteX0" fmla="*/ 379063 w 3701711"/>
              <a:gd name="connsiteY0" fmla="*/ 233122 h 2261892"/>
              <a:gd name="connsiteX1" fmla="*/ 3323722 w 3701711"/>
              <a:gd name="connsiteY1" fmla="*/ 219477 h 2261892"/>
              <a:gd name="connsiteX2" fmla="*/ 3350631 w 3701711"/>
              <a:gd name="connsiteY2" fmla="*/ 2023286 h 2261892"/>
              <a:gd name="connsiteX3" fmla="*/ 362732 w 3701711"/>
              <a:gd name="connsiteY3" fmla="*/ 2049043 h 2261892"/>
              <a:gd name="connsiteX4" fmla="*/ 379063 w 3701711"/>
              <a:gd name="connsiteY4" fmla="*/ 233122 h 2261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1711" h="2261892">
                <a:moveTo>
                  <a:pt x="379063" y="233122"/>
                </a:moveTo>
                <a:cubicBezTo>
                  <a:pt x="872561" y="-71806"/>
                  <a:pt x="2828461" y="-78884"/>
                  <a:pt x="3323722" y="219477"/>
                </a:cubicBezTo>
                <a:cubicBezTo>
                  <a:pt x="3818983" y="517838"/>
                  <a:pt x="3827149" y="1720633"/>
                  <a:pt x="3350631" y="2023286"/>
                </a:cubicBezTo>
                <a:cubicBezTo>
                  <a:pt x="2874113" y="2325939"/>
                  <a:pt x="857993" y="2347404"/>
                  <a:pt x="362732" y="2049043"/>
                </a:cubicBezTo>
                <a:cubicBezTo>
                  <a:pt x="-132529" y="1750682"/>
                  <a:pt x="-114435" y="538050"/>
                  <a:pt x="379063" y="233122"/>
                </a:cubicBezTo>
                <a:close/>
              </a:path>
            </a:pathLst>
          </a:custGeom>
          <a:solidFill>
            <a:srgbClr val="F5FCFD"/>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9" name="直接连接符 118"/>
          <p:cNvCxnSpPr>
            <a:endCxn id="137" idx="2"/>
          </p:cNvCxnSpPr>
          <p:nvPr/>
        </p:nvCxnSpPr>
        <p:spPr bwMode="gray">
          <a:xfrm flipV="1">
            <a:off x="2229439" y="4736820"/>
            <a:ext cx="0" cy="32481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137" idx="0"/>
            <a:endCxn id="135" idx="2"/>
          </p:cNvCxnSpPr>
          <p:nvPr/>
        </p:nvCxnSpPr>
        <p:spPr bwMode="gray">
          <a:xfrm flipV="1">
            <a:off x="2250027" y="3747808"/>
            <a:ext cx="0" cy="54621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135" idx="0"/>
            <a:endCxn id="149" idx="2"/>
          </p:cNvCxnSpPr>
          <p:nvPr/>
        </p:nvCxnSpPr>
        <p:spPr bwMode="gray">
          <a:xfrm flipV="1">
            <a:off x="2250027" y="2758796"/>
            <a:ext cx="0" cy="54621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a:endCxn id="139" idx="2"/>
          </p:cNvCxnSpPr>
          <p:nvPr/>
        </p:nvCxnSpPr>
        <p:spPr bwMode="gray">
          <a:xfrm flipV="1">
            <a:off x="3793460" y="4736820"/>
            <a:ext cx="0" cy="35302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a:stCxn id="139" idx="0"/>
            <a:endCxn id="138" idx="2"/>
          </p:cNvCxnSpPr>
          <p:nvPr/>
        </p:nvCxnSpPr>
        <p:spPr bwMode="gray">
          <a:xfrm flipV="1">
            <a:off x="3793460" y="3747808"/>
            <a:ext cx="0" cy="54621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a:stCxn id="138" idx="0"/>
            <a:endCxn id="150" idx="2"/>
          </p:cNvCxnSpPr>
          <p:nvPr/>
        </p:nvCxnSpPr>
        <p:spPr bwMode="gray">
          <a:xfrm flipV="1">
            <a:off x="3793460" y="2758796"/>
            <a:ext cx="0" cy="54621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a:stCxn id="138" idx="1"/>
            <a:endCxn id="135" idx="3"/>
          </p:cNvCxnSpPr>
          <p:nvPr/>
        </p:nvCxnSpPr>
        <p:spPr bwMode="gray">
          <a:xfrm flipH="1">
            <a:off x="2520027" y="3526408"/>
            <a:ext cx="1003433"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bwMode="gray">
          <a:xfrm flipH="1" flipV="1">
            <a:off x="2250027" y="2497630"/>
            <a:ext cx="1543435" cy="99877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bwMode="gray">
          <a:xfrm flipH="1" flipV="1">
            <a:off x="2250027" y="3534390"/>
            <a:ext cx="1543432" cy="98102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bwMode="gray">
          <a:xfrm flipH="1">
            <a:off x="2229440" y="2531122"/>
            <a:ext cx="1564021" cy="100326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bwMode="gray">
          <a:xfrm flipH="1">
            <a:off x="2229439" y="3531224"/>
            <a:ext cx="1564022" cy="95551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35" name="图片 13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80027" y="3305008"/>
            <a:ext cx="540000" cy="442800"/>
          </a:xfrm>
          <a:prstGeom prst="rect">
            <a:avLst/>
          </a:prstGeom>
        </p:spPr>
      </p:pic>
      <p:pic>
        <p:nvPicPr>
          <p:cNvPr id="137" name="图片 13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980027" y="4294020"/>
            <a:ext cx="540000" cy="442800"/>
          </a:xfrm>
          <a:prstGeom prst="rect">
            <a:avLst/>
          </a:prstGeom>
        </p:spPr>
      </p:pic>
      <p:pic>
        <p:nvPicPr>
          <p:cNvPr id="138" name="图片 13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523460" y="3305008"/>
            <a:ext cx="540000" cy="442800"/>
          </a:xfrm>
          <a:prstGeom prst="rect">
            <a:avLst/>
          </a:prstGeom>
        </p:spPr>
      </p:pic>
      <p:pic>
        <p:nvPicPr>
          <p:cNvPr id="139" name="图片 13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523460" y="4294020"/>
            <a:ext cx="540000" cy="442800"/>
          </a:xfrm>
          <a:prstGeom prst="rect">
            <a:avLst/>
          </a:prstGeom>
        </p:spPr>
      </p:pic>
      <p:cxnSp>
        <p:nvCxnSpPr>
          <p:cNvPr id="140" name="直接连接符 139"/>
          <p:cNvCxnSpPr>
            <a:stCxn id="139" idx="1"/>
            <a:endCxn id="137" idx="3"/>
          </p:cNvCxnSpPr>
          <p:nvPr/>
        </p:nvCxnSpPr>
        <p:spPr bwMode="gray">
          <a:xfrm flipH="1">
            <a:off x="2520027" y="4515420"/>
            <a:ext cx="1003433"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1" name="文本框 140"/>
          <p:cNvSpPr txBox="1"/>
          <p:nvPr/>
        </p:nvSpPr>
        <p:spPr bwMode="gray">
          <a:xfrm>
            <a:off x="1330635" y="4232371"/>
            <a:ext cx="715260" cy="440254"/>
          </a:xfrm>
          <a:prstGeom prst="rect">
            <a:avLst/>
          </a:prstGeom>
          <a:noFill/>
        </p:spPr>
        <p:txBody>
          <a:bodyPr wrap="square" rtlCol="0">
            <a:noAutofit/>
          </a:bodyPr>
          <a:lstStyle/>
          <a:p>
            <a:pPr algn="ctr" fontAlgn="ctr"/>
            <a:r>
              <a:rPr sz="1200" dirty="0" smtClean="0">
                <a:latin typeface="Huawei Sans" panose="020C0503030203020204" pitchFamily="34" charset="0"/>
              </a:rPr>
              <a:t>AGG-1</a:t>
            </a:r>
            <a:endParaRPr lang="en-US" sz="1200" dirty="0" smtClean="0">
              <a:latin typeface="Huawei Sans" panose="020C0503030203020204" pitchFamily="34" charset="0"/>
            </a:endParaRPr>
          </a:p>
          <a:p>
            <a:pPr algn="ctr" fontAlgn="ctr"/>
            <a:r>
              <a:rPr lang="en-US" altLang="zh-CN" sz="1200" dirty="0">
                <a:latin typeface="Huawei Sans" panose="020C0503030203020204" pitchFamily="34" charset="0"/>
              </a:rPr>
              <a:t>S3</a:t>
            </a:r>
            <a:endParaRPr lang="zh-CN" altLang="en-US" sz="1200" dirty="0">
              <a:latin typeface="Huawei Sans" panose="020C0503030203020204" pitchFamily="34" charset="0"/>
            </a:endParaRPr>
          </a:p>
        </p:txBody>
      </p:sp>
      <p:sp>
        <p:nvSpPr>
          <p:cNvPr id="143" name="Freeform 159"/>
          <p:cNvSpPr/>
          <p:nvPr/>
        </p:nvSpPr>
        <p:spPr bwMode="gray">
          <a:xfrm flipH="1">
            <a:off x="1646137" y="1228020"/>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Freeform 159"/>
          <p:cNvSpPr/>
          <p:nvPr/>
        </p:nvSpPr>
        <p:spPr bwMode="gray">
          <a:xfrm flipH="1">
            <a:off x="3210156" y="1228020"/>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5" name="直接连接符 144"/>
          <p:cNvCxnSpPr>
            <a:stCxn id="149" idx="0"/>
          </p:cNvCxnSpPr>
          <p:nvPr/>
        </p:nvCxnSpPr>
        <p:spPr bwMode="gray">
          <a:xfrm flipV="1">
            <a:off x="2250027" y="1900525"/>
            <a:ext cx="0" cy="41547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bwMode="gray">
          <a:xfrm flipV="1">
            <a:off x="3793459" y="1900525"/>
            <a:ext cx="0" cy="41547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a:endCxn id="143" idx="9"/>
          </p:cNvCxnSpPr>
          <p:nvPr/>
        </p:nvCxnSpPr>
        <p:spPr bwMode="gray">
          <a:xfrm flipH="1" flipV="1">
            <a:off x="2640661" y="1899424"/>
            <a:ext cx="1152801" cy="63169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a:stCxn id="144" idx="15"/>
          </p:cNvCxnSpPr>
          <p:nvPr/>
        </p:nvCxnSpPr>
        <p:spPr bwMode="gray">
          <a:xfrm flipH="1">
            <a:off x="2250028" y="1900525"/>
            <a:ext cx="1140811" cy="62046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49" name="图片 148"/>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980027" y="2315996"/>
            <a:ext cx="540000" cy="442800"/>
          </a:xfrm>
          <a:prstGeom prst="rect">
            <a:avLst/>
          </a:prstGeom>
        </p:spPr>
      </p:pic>
      <p:pic>
        <p:nvPicPr>
          <p:cNvPr id="150" name="图片 149"/>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523460" y="2315996"/>
            <a:ext cx="540000" cy="442800"/>
          </a:xfrm>
          <a:prstGeom prst="rect">
            <a:avLst/>
          </a:prstGeom>
        </p:spPr>
      </p:pic>
      <p:sp>
        <p:nvSpPr>
          <p:cNvPr id="151" name="Freeform 159"/>
          <p:cNvSpPr/>
          <p:nvPr/>
        </p:nvSpPr>
        <p:spPr bwMode="gray">
          <a:xfrm flipH="1">
            <a:off x="1646137" y="4946778"/>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Freeform 159"/>
          <p:cNvSpPr/>
          <p:nvPr/>
        </p:nvSpPr>
        <p:spPr bwMode="gray">
          <a:xfrm flipH="1">
            <a:off x="3210156" y="4946778"/>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53" name="图片 152"/>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1978146" y="1125538"/>
            <a:ext cx="476396" cy="390645"/>
          </a:xfrm>
          <a:prstGeom prst="rect">
            <a:avLst/>
          </a:prstGeom>
        </p:spPr>
      </p:pic>
      <p:pic>
        <p:nvPicPr>
          <p:cNvPr id="154" name="图片 153" descr="PC.png"/>
          <p:cNvPicPr>
            <a:picLocks noChangeAspect="1"/>
          </p:cNvPicPr>
          <p:nvPr/>
        </p:nvPicPr>
        <p:blipFill>
          <a:blip r:embed="rId7" cstate="print"/>
          <a:stretch>
            <a:fillRect/>
          </a:stretch>
        </p:blipFill>
        <p:spPr bwMode="gray">
          <a:xfrm>
            <a:off x="1559771" y="5317638"/>
            <a:ext cx="539063" cy="414000"/>
          </a:xfrm>
          <a:prstGeom prst="rect">
            <a:avLst/>
          </a:prstGeom>
        </p:spPr>
      </p:pic>
      <p:pic>
        <p:nvPicPr>
          <p:cNvPr id="155" name="图片 154" descr="PC.png"/>
          <p:cNvPicPr>
            <a:picLocks noChangeAspect="1"/>
          </p:cNvPicPr>
          <p:nvPr/>
        </p:nvPicPr>
        <p:blipFill>
          <a:blip r:embed="rId7" cstate="print"/>
          <a:stretch>
            <a:fillRect/>
          </a:stretch>
        </p:blipFill>
        <p:spPr bwMode="gray">
          <a:xfrm>
            <a:off x="2308590" y="5061631"/>
            <a:ext cx="539063" cy="414000"/>
          </a:xfrm>
          <a:prstGeom prst="rect">
            <a:avLst/>
          </a:prstGeom>
        </p:spPr>
      </p:pic>
      <p:pic>
        <p:nvPicPr>
          <p:cNvPr id="156" name="图片 155" descr="PC.png"/>
          <p:cNvPicPr>
            <a:picLocks noChangeAspect="1"/>
          </p:cNvPicPr>
          <p:nvPr/>
        </p:nvPicPr>
        <p:blipFill>
          <a:blip r:embed="rId7" cstate="print"/>
          <a:stretch>
            <a:fillRect/>
          </a:stretch>
        </p:blipFill>
        <p:spPr bwMode="gray">
          <a:xfrm>
            <a:off x="3121307" y="5317638"/>
            <a:ext cx="539063" cy="414000"/>
          </a:xfrm>
          <a:prstGeom prst="rect">
            <a:avLst/>
          </a:prstGeom>
        </p:spPr>
      </p:pic>
      <p:pic>
        <p:nvPicPr>
          <p:cNvPr id="159" name="图片 158" descr="PC.png"/>
          <p:cNvPicPr>
            <a:picLocks noChangeAspect="1"/>
          </p:cNvPicPr>
          <p:nvPr/>
        </p:nvPicPr>
        <p:blipFill>
          <a:blip r:embed="rId7" cstate="print"/>
          <a:stretch>
            <a:fillRect/>
          </a:stretch>
        </p:blipFill>
        <p:spPr bwMode="gray">
          <a:xfrm>
            <a:off x="3870126" y="5061631"/>
            <a:ext cx="539063" cy="414000"/>
          </a:xfrm>
          <a:prstGeom prst="rect">
            <a:avLst/>
          </a:prstGeom>
        </p:spPr>
      </p:pic>
      <p:sp>
        <p:nvSpPr>
          <p:cNvPr id="160" name="文本框 159"/>
          <p:cNvSpPr txBox="1"/>
          <p:nvPr/>
        </p:nvSpPr>
        <p:spPr bwMode="gray">
          <a:xfrm>
            <a:off x="1356937" y="5706353"/>
            <a:ext cx="1510264" cy="449788"/>
          </a:xfrm>
          <a:prstGeom prst="rect">
            <a:avLst/>
          </a:prstGeom>
          <a:noFill/>
        </p:spPr>
        <p:txBody>
          <a:bodyPr wrap="square" rtlCol="0">
            <a:noAutofit/>
          </a:bodyPr>
          <a:lstStyle/>
          <a:p>
            <a:pPr algn="ctr" fontAlgn="ctr"/>
            <a:r>
              <a:rPr sz="1200" dirty="0">
                <a:latin typeface="Huawei Sans" panose="020C0503030203020204" pitchFamily="34" charset="0"/>
              </a:rPr>
              <a:t>Finance department client</a:t>
            </a:r>
            <a:endParaRPr lang="en-US" altLang="zh-CN" sz="1200" dirty="0" smtClean="0">
              <a:latin typeface="Huawei Sans" panose="020C0503030203020204" pitchFamily="34" charset="0"/>
            </a:endParaRPr>
          </a:p>
          <a:p>
            <a:pPr algn="ctr" fontAlgn="ctr"/>
            <a:r>
              <a:rPr sz="1200" dirty="0">
                <a:latin typeface="Huawei Sans" panose="020C0503030203020204" pitchFamily="34" charset="0"/>
              </a:rPr>
              <a:t> </a:t>
            </a:r>
            <a:endParaRPr lang="zh-CN" altLang="en-US" sz="1200" dirty="0">
              <a:latin typeface="Huawei Sans" panose="020C0503030203020204" pitchFamily="34" charset="0"/>
            </a:endParaRPr>
          </a:p>
        </p:txBody>
      </p:sp>
      <p:sp>
        <p:nvSpPr>
          <p:cNvPr id="161" name="文本框 160"/>
          <p:cNvSpPr txBox="1"/>
          <p:nvPr/>
        </p:nvSpPr>
        <p:spPr bwMode="gray">
          <a:xfrm>
            <a:off x="3102925" y="5725492"/>
            <a:ext cx="1592729" cy="430649"/>
          </a:xfrm>
          <a:prstGeom prst="rect">
            <a:avLst/>
          </a:prstGeom>
          <a:noFill/>
        </p:spPr>
        <p:txBody>
          <a:bodyPr wrap="square" rtlCol="0">
            <a:noAutofit/>
          </a:bodyPr>
          <a:lstStyle/>
          <a:p>
            <a:pPr algn="ctr" fontAlgn="ctr"/>
            <a:r>
              <a:rPr sz="1200" dirty="0">
                <a:latin typeface="Huawei Sans" panose="020C0503030203020204" pitchFamily="34" charset="0"/>
              </a:rPr>
              <a:t>Marketing department </a:t>
            </a:r>
            <a:r>
              <a:rPr sz="1200" dirty="0" smtClean="0">
                <a:latin typeface="Huawei Sans" panose="020C0503030203020204" pitchFamily="34" charset="0"/>
              </a:rPr>
              <a:t>client</a:t>
            </a:r>
            <a:endParaRPr lang="en-US" altLang="zh-CN" sz="1200" dirty="0" smtClean="0">
              <a:latin typeface="Huawei Sans" panose="020C0503030203020204" pitchFamily="34" charset="0"/>
            </a:endParaRPr>
          </a:p>
        </p:txBody>
      </p:sp>
      <p:pic>
        <p:nvPicPr>
          <p:cNvPr id="162" name="图片 161"/>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3526953" y="1125538"/>
            <a:ext cx="476396" cy="390645"/>
          </a:xfrm>
          <a:prstGeom prst="rect">
            <a:avLst/>
          </a:prstGeom>
        </p:spPr>
      </p:pic>
      <p:sp>
        <p:nvSpPr>
          <p:cNvPr id="163" name="文本框 162"/>
          <p:cNvSpPr txBox="1"/>
          <p:nvPr/>
        </p:nvSpPr>
        <p:spPr bwMode="gray">
          <a:xfrm>
            <a:off x="1330636" y="3372519"/>
            <a:ext cx="715260" cy="307777"/>
          </a:xfrm>
          <a:prstGeom prst="rect">
            <a:avLst/>
          </a:prstGeom>
          <a:noFill/>
        </p:spPr>
        <p:txBody>
          <a:bodyPr wrap="square" rtlCol="0">
            <a:noAutofit/>
          </a:bodyPr>
          <a:lstStyle/>
          <a:p>
            <a:pPr algn="ctr" fontAlgn="ctr"/>
            <a:r>
              <a:rPr sz="1200" dirty="0" smtClean="0">
                <a:latin typeface="Huawei Sans" panose="020C0503030203020204" pitchFamily="34" charset="0"/>
              </a:rPr>
              <a:t>Core-1</a:t>
            </a:r>
            <a:endParaRPr lang="en-US" sz="1200" dirty="0" smtClean="0">
              <a:latin typeface="Huawei Sans" panose="020C0503030203020204" pitchFamily="34" charset="0"/>
            </a:endParaRPr>
          </a:p>
          <a:p>
            <a:pPr algn="ctr" fontAlgn="ctr"/>
            <a:r>
              <a:rPr lang="en-US" altLang="zh-CN" sz="1200" dirty="0" smtClean="0">
                <a:latin typeface="Huawei Sans" panose="020C0503030203020204" pitchFamily="34" charset="0"/>
              </a:rPr>
              <a:t>S1</a:t>
            </a:r>
            <a:endParaRPr lang="zh-CN" altLang="en-US" sz="1200" dirty="0">
              <a:latin typeface="Huawei Sans" panose="020C0503030203020204" pitchFamily="34" charset="0"/>
            </a:endParaRPr>
          </a:p>
        </p:txBody>
      </p:sp>
      <p:sp>
        <p:nvSpPr>
          <p:cNvPr id="164" name="文本框 163"/>
          <p:cNvSpPr txBox="1"/>
          <p:nvPr/>
        </p:nvSpPr>
        <p:spPr bwMode="gray">
          <a:xfrm>
            <a:off x="1525413" y="2700607"/>
            <a:ext cx="826155" cy="418399"/>
          </a:xfrm>
          <a:prstGeom prst="rect">
            <a:avLst/>
          </a:prstGeom>
          <a:noFill/>
        </p:spPr>
        <p:txBody>
          <a:bodyPr wrap="square" rtlCol="0">
            <a:noAutofit/>
          </a:bodyPr>
          <a:lstStyle/>
          <a:p>
            <a:pPr algn="ctr" fontAlgn="ctr"/>
            <a:r>
              <a:rPr sz="1200" dirty="0" smtClean="0">
                <a:latin typeface="Huawei Sans" panose="020C0503030203020204" pitchFamily="34" charset="0"/>
              </a:rPr>
              <a:t>Border-1</a:t>
            </a:r>
            <a:endParaRPr lang="en-US" sz="1200" dirty="0" smtClean="0">
              <a:latin typeface="Huawei Sans" panose="020C0503030203020204" pitchFamily="34" charset="0"/>
            </a:endParaRPr>
          </a:p>
          <a:p>
            <a:pPr algn="ctr" fontAlgn="ctr"/>
            <a:r>
              <a:rPr lang="en-US" altLang="zh-CN" sz="1200" dirty="0">
                <a:latin typeface="Huawei Sans" panose="020C0503030203020204" pitchFamily="34" charset="0"/>
              </a:rPr>
              <a:t>R1</a:t>
            </a:r>
            <a:endParaRPr lang="zh-CN" altLang="en-US" sz="1200" dirty="0">
              <a:latin typeface="Huawei Sans" panose="020C0503030203020204" pitchFamily="34" charset="0"/>
            </a:endParaRPr>
          </a:p>
        </p:txBody>
      </p:sp>
      <p:sp>
        <p:nvSpPr>
          <p:cNvPr id="167" name="文本框 166"/>
          <p:cNvSpPr txBox="1"/>
          <p:nvPr/>
        </p:nvSpPr>
        <p:spPr bwMode="gray">
          <a:xfrm>
            <a:off x="3993995" y="4232371"/>
            <a:ext cx="715260" cy="440254"/>
          </a:xfrm>
          <a:prstGeom prst="rect">
            <a:avLst/>
          </a:prstGeom>
          <a:noFill/>
        </p:spPr>
        <p:txBody>
          <a:bodyPr wrap="square" rtlCol="0">
            <a:noAutofit/>
          </a:bodyPr>
          <a:lstStyle/>
          <a:p>
            <a:pPr algn="ctr" fontAlgn="ctr"/>
            <a:r>
              <a:rPr sz="1200" dirty="0" smtClean="0">
                <a:latin typeface="Huawei Sans" panose="020C0503030203020204" pitchFamily="34" charset="0"/>
              </a:rPr>
              <a:t>AGG-2</a:t>
            </a:r>
            <a:endParaRPr lang="en-US" sz="1200" dirty="0" smtClean="0">
              <a:latin typeface="Huawei Sans" panose="020C0503030203020204" pitchFamily="34" charset="0"/>
            </a:endParaRPr>
          </a:p>
          <a:p>
            <a:pPr algn="ctr" fontAlgn="ctr"/>
            <a:r>
              <a:rPr lang="en-US" altLang="zh-CN" sz="1200" dirty="0" smtClean="0">
                <a:latin typeface="Huawei Sans" panose="020C0503030203020204" pitchFamily="34" charset="0"/>
              </a:rPr>
              <a:t>S4</a:t>
            </a:r>
            <a:endParaRPr lang="zh-CN" altLang="en-US" sz="1200" dirty="0">
              <a:latin typeface="Huawei Sans" panose="020C0503030203020204" pitchFamily="34" charset="0"/>
            </a:endParaRPr>
          </a:p>
        </p:txBody>
      </p:sp>
      <p:sp>
        <p:nvSpPr>
          <p:cNvPr id="168" name="文本框 167"/>
          <p:cNvSpPr txBox="1"/>
          <p:nvPr/>
        </p:nvSpPr>
        <p:spPr bwMode="gray">
          <a:xfrm>
            <a:off x="3993995" y="3372519"/>
            <a:ext cx="715260" cy="307777"/>
          </a:xfrm>
          <a:prstGeom prst="rect">
            <a:avLst/>
          </a:prstGeom>
          <a:noFill/>
        </p:spPr>
        <p:txBody>
          <a:bodyPr wrap="square" rtlCol="0">
            <a:noAutofit/>
          </a:bodyPr>
          <a:lstStyle/>
          <a:p>
            <a:pPr algn="ctr" fontAlgn="ctr"/>
            <a:r>
              <a:rPr sz="1200" dirty="0" smtClean="0">
                <a:latin typeface="Huawei Sans" panose="020C0503030203020204" pitchFamily="34" charset="0"/>
              </a:rPr>
              <a:t>Core-2</a:t>
            </a:r>
            <a:endParaRPr lang="en-US" sz="1200" dirty="0" smtClean="0">
              <a:latin typeface="Huawei Sans" panose="020C0503030203020204" pitchFamily="34" charset="0"/>
            </a:endParaRPr>
          </a:p>
          <a:p>
            <a:pPr algn="ctr" fontAlgn="ctr"/>
            <a:r>
              <a:rPr lang="en-US" altLang="zh-CN" sz="1200" dirty="0">
                <a:latin typeface="Huawei Sans" panose="020C0503030203020204" pitchFamily="34" charset="0"/>
              </a:rPr>
              <a:t>S2</a:t>
            </a:r>
            <a:endParaRPr lang="zh-CN" altLang="en-US" sz="1200" dirty="0">
              <a:latin typeface="Huawei Sans" panose="020C0503030203020204" pitchFamily="34" charset="0"/>
            </a:endParaRPr>
          </a:p>
        </p:txBody>
      </p:sp>
      <p:sp>
        <p:nvSpPr>
          <p:cNvPr id="169" name="文本框 168"/>
          <p:cNvSpPr txBox="1"/>
          <p:nvPr/>
        </p:nvSpPr>
        <p:spPr bwMode="gray">
          <a:xfrm>
            <a:off x="3722305" y="2708644"/>
            <a:ext cx="834703" cy="418399"/>
          </a:xfrm>
          <a:prstGeom prst="rect">
            <a:avLst/>
          </a:prstGeom>
          <a:noFill/>
        </p:spPr>
        <p:txBody>
          <a:bodyPr wrap="square" rtlCol="0">
            <a:noAutofit/>
          </a:bodyPr>
          <a:lstStyle/>
          <a:p>
            <a:pPr algn="ctr" fontAlgn="ctr"/>
            <a:r>
              <a:rPr sz="1200" dirty="0" smtClean="0">
                <a:latin typeface="Huawei Sans" panose="020C0503030203020204" pitchFamily="34" charset="0"/>
              </a:rPr>
              <a:t>Border-2</a:t>
            </a:r>
            <a:endParaRPr lang="en-US" sz="1200" dirty="0" smtClean="0">
              <a:latin typeface="Huawei Sans" panose="020C0503030203020204" pitchFamily="34" charset="0"/>
            </a:endParaRPr>
          </a:p>
          <a:p>
            <a:pPr algn="ctr" fontAlgn="ctr"/>
            <a:r>
              <a:rPr lang="en-US" altLang="zh-CN" sz="1200" dirty="0">
                <a:latin typeface="Huawei Sans" panose="020C0503030203020204" pitchFamily="34" charset="0"/>
              </a:rPr>
              <a:t>R2</a:t>
            </a:r>
            <a:endParaRPr lang="zh-CN" altLang="en-US" sz="1200" dirty="0">
              <a:latin typeface="Huawei Sans" panose="020C0503030203020204" pitchFamily="34" charset="0"/>
            </a:endParaRPr>
          </a:p>
        </p:txBody>
      </p:sp>
      <p:sp>
        <p:nvSpPr>
          <p:cNvPr id="170" name="文本框 169"/>
          <p:cNvSpPr txBox="1"/>
          <p:nvPr/>
        </p:nvSpPr>
        <p:spPr bwMode="gray">
          <a:xfrm>
            <a:off x="3907973" y="4607930"/>
            <a:ext cx="729501" cy="427836"/>
          </a:xfrm>
          <a:prstGeom prst="rect">
            <a:avLst/>
          </a:prstGeom>
          <a:noFill/>
        </p:spPr>
        <p:txBody>
          <a:bodyPr wrap="square" rtlCol="0">
            <a:noAutofit/>
          </a:bodyPr>
          <a:lstStyle/>
          <a:p>
            <a:pPr algn="ctr" fontAlgn="ctr"/>
            <a:r>
              <a:rPr sz="1200" b="1" dirty="0">
                <a:solidFill>
                  <a:srgbClr val="C7000B"/>
                </a:solidFill>
                <a:latin typeface="Huawei Sans" panose="020C0503030203020204" pitchFamily="34" charset="0"/>
              </a:rPr>
              <a:t>OSPF</a:t>
            </a:r>
          </a:p>
          <a:p>
            <a:pPr algn="ctr" fontAlgn="ctr"/>
            <a:r>
              <a:rPr sz="1200" b="1" dirty="0">
                <a:solidFill>
                  <a:srgbClr val="C7000B"/>
                </a:solidFill>
                <a:latin typeface="Huawei Sans" panose="020C0503030203020204" pitchFamily="34" charset="0"/>
              </a:rPr>
              <a:t>Area 2</a:t>
            </a:r>
          </a:p>
        </p:txBody>
      </p:sp>
      <p:sp>
        <p:nvSpPr>
          <p:cNvPr id="171" name="文本框 170"/>
          <p:cNvSpPr txBox="1"/>
          <p:nvPr/>
        </p:nvSpPr>
        <p:spPr bwMode="gray">
          <a:xfrm>
            <a:off x="2531440" y="1899424"/>
            <a:ext cx="946763" cy="380373"/>
          </a:xfrm>
          <a:prstGeom prst="rect">
            <a:avLst/>
          </a:prstGeom>
          <a:noFill/>
        </p:spPr>
        <p:txBody>
          <a:bodyPr wrap="square" rtlCol="0">
            <a:noAutofit/>
          </a:bodyPr>
          <a:lstStyle/>
          <a:p>
            <a:pPr algn="ctr" fontAlgn="ctr"/>
            <a:r>
              <a:rPr sz="1200" b="1" dirty="0">
                <a:solidFill>
                  <a:srgbClr val="C7000B"/>
                </a:solidFill>
                <a:latin typeface="Huawei Sans" panose="020C0503030203020204" pitchFamily="34" charset="0"/>
              </a:rPr>
              <a:t>Static routing</a:t>
            </a:r>
            <a:endParaRPr lang="en-US" altLang="zh-CN" sz="1200" b="1" dirty="0" smtClean="0">
              <a:solidFill>
                <a:srgbClr val="C7000B"/>
              </a:solidFill>
              <a:latin typeface="Huawei Sans" panose="020C0503030203020204" pitchFamily="34" charset="0"/>
            </a:endParaRPr>
          </a:p>
        </p:txBody>
      </p:sp>
      <p:sp>
        <p:nvSpPr>
          <p:cNvPr id="174" name="文本框 173"/>
          <p:cNvSpPr txBox="1"/>
          <p:nvPr/>
        </p:nvSpPr>
        <p:spPr bwMode="gray">
          <a:xfrm>
            <a:off x="1330636" y="4607930"/>
            <a:ext cx="729501" cy="427836"/>
          </a:xfrm>
          <a:prstGeom prst="rect">
            <a:avLst/>
          </a:prstGeom>
          <a:noFill/>
        </p:spPr>
        <p:txBody>
          <a:bodyPr wrap="square" rtlCol="0">
            <a:noAutofit/>
          </a:bodyPr>
          <a:lstStyle/>
          <a:p>
            <a:pPr algn="ctr" fontAlgn="ctr"/>
            <a:r>
              <a:rPr sz="1200" b="1" dirty="0">
                <a:solidFill>
                  <a:srgbClr val="C7000B"/>
                </a:solidFill>
                <a:latin typeface="Huawei Sans" panose="020C0503030203020204" pitchFamily="34" charset="0"/>
              </a:rPr>
              <a:t>OSPF</a:t>
            </a:r>
          </a:p>
          <a:p>
            <a:pPr algn="ctr" fontAlgn="ctr"/>
            <a:r>
              <a:rPr sz="1200" b="1" dirty="0">
                <a:solidFill>
                  <a:srgbClr val="C7000B"/>
                </a:solidFill>
                <a:latin typeface="Huawei Sans" panose="020C0503030203020204" pitchFamily="34" charset="0"/>
              </a:rPr>
              <a:t>Area </a:t>
            </a:r>
            <a:r>
              <a:rPr lang="en-US" sz="1200" b="1" dirty="0" smtClean="0">
                <a:solidFill>
                  <a:srgbClr val="C7000B"/>
                </a:solidFill>
                <a:latin typeface="Huawei Sans" panose="020C0503030203020204" pitchFamily="34" charset="0"/>
              </a:rPr>
              <a:t>1</a:t>
            </a:r>
            <a:endParaRPr sz="1200" b="1" dirty="0">
              <a:solidFill>
                <a:srgbClr val="C7000B"/>
              </a:solidFill>
              <a:latin typeface="Huawei Sans" panose="020C0503030203020204" pitchFamily="34" charset="0"/>
            </a:endParaRPr>
          </a:p>
        </p:txBody>
      </p:sp>
      <p:sp>
        <p:nvSpPr>
          <p:cNvPr id="175" name="文本框 174"/>
          <p:cNvSpPr txBox="1"/>
          <p:nvPr/>
        </p:nvSpPr>
        <p:spPr bwMode="gray">
          <a:xfrm>
            <a:off x="2581126" y="3102128"/>
            <a:ext cx="833517" cy="361774"/>
          </a:xfrm>
          <a:prstGeom prst="rect">
            <a:avLst/>
          </a:prstGeom>
          <a:noFill/>
        </p:spPr>
        <p:txBody>
          <a:bodyPr wrap="square" rtlCol="0">
            <a:noAutofit/>
          </a:bodyPr>
          <a:lstStyle/>
          <a:p>
            <a:pPr algn="ctr" fontAlgn="ctr"/>
            <a:r>
              <a:rPr sz="1200" b="1" dirty="0">
                <a:solidFill>
                  <a:srgbClr val="C7000B"/>
                </a:solidFill>
                <a:latin typeface="Huawei Sans" panose="020C0503030203020204" pitchFamily="34" charset="0"/>
              </a:rPr>
              <a:t>OSPF</a:t>
            </a:r>
          </a:p>
          <a:p>
            <a:pPr algn="ctr" fontAlgn="ctr"/>
            <a:r>
              <a:rPr sz="1200" b="1" dirty="0">
                <a:solidFill>
                  <a:srgbClr val="C7000B"/>
                </a:solidFill>
                <a:latin typeface="Huawei Sans" panose="020C0503030203020204" pitchFamily="34" charset="0"/>
              </a:rPr>
              <a:t>Area 0</a:t>
            </a:r>
          </a:p>
        </p:txBody>
      </p:sp>
      <p:sp>
        <p:nvSpPr>
          <p:cNvPr id="176" name="文本框 175"/>
          <p:cNvSpPr txBox="1"/>
          <p:nvPr/>
        </p:nvSpPr>
        <p:spPr bwMode="gray">
          <a:xfrm>
            <a:off x="438903" y="1159497"/>
            <a:ext cx="1545616" cy="307777"/>
          </a:xfrm>
          <a:prstGeom prst="rect">
            <a:avLst/>
          </a:prstGeom>
          <a:noFill/>
        </p:spPr>
        <p:txBody>
          <a:bodyPr wrap="square" rtlCol="0">
            <a:noAutofit/>
          </a:bodyPr>
          <a:lstStyle/>
          <a:p>
            <a:pPr algn="ctr" fontAlgn="ctr"/>
            <a:r>
              <a:rPr sz="1200" b="1" dirty="0">
                <a:latin typeface="Huawei Sans" panose="020C0503030203020204" pitchFamily="34" charset="0"/>
              </a:rPr>
              <a:t>192.168.10.0/24</a:t>
            </a:r>
          </a:p>
        </p:txBody>
      </p:sp>
      <p:sp>
        <p:nvSpPr>
          <p:cNvPr id="177" name="文本框 176"/>
          <p:cNvSpPr txBox="1"/>
          <p:nvPr/>
        </p:nvSpPr>
        <p:spPr bwMode="gray">
          <a:xfrm>
            <a:off x="3990599" y="1159497"/>
            <a:ext cx="1545616" cy="307777"/>
          </a:xfrm>
          <a:prstGeom prst="rect">
            <a:avLst/>
          </a:prstGeom>
          <a:noFill/>
        </p:spPr>
        <p:txBody>
          <a:bodyPr wrap="square" rtlCol="0">
            <a:noAutofit/>
          </a:bodyPr>
          <a:lstStyle/>
          <a:p>
            <a:pPr algn="ctr" fontAlgn="ctr"/>
            <a:r>
              <a:rPr sz="1200" b="1" dirty="0">
                <a:latin typeface="Huawei Sans" panose="020C0503030203020204" pitchFamily="34" charset="0"/>
              </a:rPr>
              <a:t>192.168.20.0/24</a:t>
            </a:r>
          </a:p>
        </p:txBody>
      </p:sp>
      <p:sp>
        <p:nvSpPr>
          <p:cNvPr id="178" name="Freeform 3"/>
          <p:cNvSpPr>
            <a:spLocks/>
          </p:cNvSpPr>
          <p:nvPr/>
        </p:nvSpPr>
        <p:spPr bwMode="gray">
          <a:xfrm rot="691934">
            <a:off x="1805529" y="1974425"/>
            <a:ext cx="411937" cy="386968"/>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rgbClr val="C7000B"/>
          </a:solidFill>
          <a:ln w="19050">
            <a:noFill/>
          </a:ln>
          <a:extLst/>
        </p:spPr>
        <p:txBody>
          <a:bodyPr vert="horz" wrap="square" lIns="68580" tIns="34290" rIns="68580" bIns="34290" numCol="1"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9" name="Freeform 3"/>
          <p:cNvSpPr>
            <a:spLocks/>
          </p:cNvSpPr>
          <p:nvPr/>
        </p:nvSpPr>
        <p:spPr bwMode="gray">
          <a:xfrm rot="20908066" flipH="1">
            <a:off x="3730870" y="1990409"/>
            <a:ext cx="411937" cy="386968"/>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rgbClr val="C7000B"/>
          </a:solidFill>
          <a:ln w="19050">
            <a:noFill/>
          </a:ln>
          <a:extLst/>
        </p:spPr>
        <p:txBody>
          <a:bodyPr vert="horz" wrap="square" lIns="68580" tIns="34290" rIns="68580" bIns="34290" numCol="1"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0" name="矩形 179"/>
          <p:cNvSpPr/>
          <p:nvPr/>
        </p:nvSpPr>
        <p:spPr bwMode="gray">
          <a:xfrm>
            <a:off x="442913" y="1847065"/>
            <a:ext cx="1152529" cy="1090263"/>
          </a:xfrm>
          <a:prstGeom prst="rect">
            <a:avLst/>
          </a:prstGeom>
          <a:solidFill>
            <a:srgbClr val="FFF8E5"/>
          </a:solidFill>
          <a:ln>
            <a:solidFill>
              <a:srgbClr val="FDD3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dirty="0">
                <a:solidFill>
                  <a:schemeClr val="tx1"/>
                </a:solidFill>
              </a:rPr>
              <a:t>Imported finance department routes</a:t>
            </a:r>
          </a:p>
          <a:p>
            <a:r>
              <a:rPr lang="en-US" altLang="zh-CN" sz="1200" dirty="0">
                <a:solidFill>
                  <a:schemeClr val="tx1"/>
                </a:solidFill>
              </a:rPr>
              <a:t>Type: Type 2</a:t>
            </a:r>
          </a:p>
          <a:p>
            <a:r>
              <a:rPr lang="en-US" altLang="zh-CN" sz="1200" dirty="0">
                <a:solidFill>
                  <a:schemeClr val="tx1"/>
                </a:solidFill>
              </a:rPr>
              <a:t>Cost: 100</a:t>
            </a:r>
          </a:p>
        </p:txBody>
      </p:sp>
      <p:sp>
        <p:nvSpPr>
          <p:cNvPr id="181" name="矩形 180"/>
          <p:cNvSpPr/>
          <p:nvPr/>
        </p:nvSpPr>
        <p:spPr bwMode="gray">
          <a:xfrm>
            <a:off x="4359684" y="1885057"/>
            <a:ext cx="1513445" cy="789480"/>
          </a:xfrm>
          <a:prstGeom prst="rect">
            <a:avLst/>
          </a:prstGeom>
          <a:solidFill>
            <a:srgbClr val="FFF8E5"/>
          </a:solidFill>
          <a:ln>
            <a:solidFill>
              <a:srgbClr val="FDD3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dirty="0">
                <a:solidFill>
                  <a:schemeClr val="tx1"/>
                </a:solidFill>
              </a:rPr>
              <a:t>Imported finance department routes</a:t>
            </a:r>
          </a:p>
          <a:p>
            <a:r>
              <a:rPr lang="en-US" altLang="zh-CN" sz="1200" dirty="0">
                <a:solidFill>
                  <a:schemeClr val="tx1"/>
                </a:solidFill>
              </a:rPr>
              <a:t>Type: Type 2</a:t>
            </a:r>
          </a:p>
          <a:p>
            <a:r>
              <a:rPr lang="en-US" altLang="zh-CN" sz="1200" dirty="0">
                <a:solidFill>
                  <a:schemeClr val="tx1"/>
                </a:solidFill>
              </a:rPr>
              <a:t>Cost: </a:t>
            </a:r>
            <a:r>
              <a:rPr lang="en-US" altLang="zh-CN" sz="1200" dirty="0" smtClean="0">
                <a:solidFill>
                  <a:schemeClr val="tx1"/>
                </a:solidFill>
              </a:rPr>
              <a:t>200</a:t>
            </a:r>
            <a:endParaRPr lang="en-US" altLang="zh-CN" sz="1200" dirty="0">
              <a:solidFill>
                <a:schemeClr val="tx1"/>
              </a:solidFill>
            </a:endParaRPr>
          </a:p>
        </p:txBody>
      </p:sp>
      <p:sp>
        <p:nvSpPr>
          <p:cNvPr id="182" name="五边形 181"/>
          <p:cNvSpPr/>
          <p:nvPr/>
        </p:nvSpPr>
        <p:spPr bwMode="gray">
          <a:xfrm>
            <a:off x="7070178" y="70953"/>
            <a:ext cx="90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燕尾形 182"/>
          <p:cNvSpPr/>
          <p:nvPr/>
        </p:nvSpPr>
        <p:spPr bwMode="gray">
          <a:xfrm>
            <a:off x="7839121" y="70953"/>
            <a:ext cx="1135139"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Equal-Cost Route</a:t>
            </a:r>
          </a:p>
        </p:txBody>
      </p:sp>
      <p:sp>
        <p:nvSpPr>
          <p:cNvPr id="184" name="燕尾形 183"/>
          <p:cNvSpPr/>
          <p:nvPr/>
        </p:nvSpPr>
        <p:spPr bwMode="gray">
          <a:xfrm>
            <a:off x="8843203" y="70953"/>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Default Route</a:t>
            </a:r>
          </a:p>
        </p:txBody>
      </p:sp>
      <p:sp>
        <p:nvSpPr>
          <p:cNvPr id="185" name="燕尾形 184"/>
          <p:cNvSpPr/>
          <p:nvPr/>
        </p:nvSpPr>
        <p:spPr bwMode="gray">
          <a:xfrm>
            <a:off x="9612146" y="70953"/>
            <a:ext cx="936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7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LSA Filtering</a:t>
            </a:r>
          </a:p>
        </p:txBody>
      </p:sp>
      <p:sp>
        <p:nvSpPr>
          <p:cNvPr id="186" name="燕尾形 185"/>
          <p:cNvSpPr/>
          <p:nvPr/>
        </p:nvSpPr>
        <p:spPr bwMode="gray">
          <a:xfrm>
            <a:off x="10417088" y="70953"/>
            <a:ext cx="1332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Configuration Case</a:t>
            </a:r>
          </a:p>
        </p:txBody>
      </p:sp>
      <p:sp>
        <p:nvSpPr>
          <p:cNvPr id="68" name="文本框 67"/>
          <p:cNvSpPr txBox="1"/>
          <p:nvPr/>
        </p:nvSpPr>
        <p:spPr bwMode="gray">
          <a:xfrm>
            <a:off x="1484161" y="1513975"/>
            <a:ext cx="1485714" cy="315875"/>
          </a:xfrm>
          <a:prstGeom prst="rect">
            <a:avLst/>
          </a:prstGeom>
          <a:noFill/>
        </p:spPr>
        <p:txBody>
          <a:bodyPr wrap="square" rtlCol="0">
            <a:noAutofit/>
          </a:bodyPr>
          <a:lstStyle/>
          <a:p>
            <a:pPr algn="ctr" fontAlgn="ctr"/>
            <a:r>
              <a:rPr sz="1200" dirty="0">
                <a:latin typeface="Huawei Sans" panose="020C0503030203020204" pitchFamily="34" charset="0"/>
              </a:rPr>
              <a:t>Finance </a:t>
            </a:r>
            <a:r>
              <a:rPr sz="1200" dirty="0" smtClean="0">
                <a:latin typeface="Huawei Sans" panose="020C0503030203020204" pitchFamily="34" charset="0"/>
              </a:rPr>
              <a:t>server</a:t>
            </a:r>
            <a:endParaRPr lang="en-US" altLang="zh-CN" sz="1200" dirty="0" smtClean="0">
              <a:latin typeface="Huawei Sans" panose="020C0503030203020204" pitchFamily="34" charset="0"/>
            </a:endParaRPr>
          </a:p>
        </p:txBody>
      </p:sp>
      <p:sp>
        <p:nvSpPr>
          <p:cNvPr id="69" name="文本框 68"/>
          <p:cNvSpPr txBox="1"/>
          <p:nvPr/>
        </p:nvSpPr>
        <p:spPr bwMode="gray">
          <a:xfrm>
            <a:off x="3067958" y="1526312"/>
            <a:ext cx="1462773" cy="291201"/>
          </a:xfrm>
          <a:prstGeom prst="rect">
            <a:avLst/>
          </a:prstGeom>
          <a:noFill/>
        </p:spPr>
        <p:txBody>
          <a:bodyPr wrap="square" rtlCol="0">
            <a:noAutofit/>
          </a:bodyPr>
          <a:lstStyle/>
          <a:p>
            <a:pPr algn="ctr" fontAlgn="ctr"/>
            <a:r>
              <a:rPr sz="1200" dirty="0" smtClean="0">
                <a:solidFill>
                  <a:schemeClr val="bg1">
                    <a:lumMod val="50000"/>
                  </a:schemeClr>
                </a:solidFill>
                <a:latin typeface="Huawei Sans" panose="020C0503030203020204" pitchFamily="34" charset="0"/>
              </a:rPr>
              <a:t>Marketing</a:t>
            </a:r>
            <a:r>
              <a:rPr lang="en-US" sz="1200" dirty="0" smtClean="0">
                <a:solidFill>
                  <a:schemeClr val="bg1">
                    <a:lumMod val="50000"/>
                  </a:schemeClr>
                </a:solidFill>
                <a:latin typeface="Huawei Sans" panose="020C0503030203020204" pitchFamily="34" charset="0"/>
              </a:rPr>
              <a:t> </a:t>
            </a:r>
            <a:r>
              <a:rPr sz="1200" dirty="0" smtClean="0">
                <a:solidFill>
                  <a:schemeClr val="bg1">
                    <a:lumMod val="50000"/>
                  </a:schemeClr>
                </a:solidFill>
                <a:latin typeface="Huawei Sans" panose="020C0503030203020204" pitchFamily="34" charset="0"/>
              </a:rPr>
              <a:t>server</a:t>
            </a:r>
            <a:endParaRPr lang="en-US" altLang="zh-CN" sz="1200" dirty="0" smtClean="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427861287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Example for Configuring OSPF Route Control (3)</a:t>
            </a:r>
            <a:endParaRPr lang="en-US" altLang="zh-CN" dirty="0"/>
          </a:p>
        </p:txBody>
      </p:sp>
      <p:sp>
        <p:nvSpPr>
          <p:cNvPr id="74" name="文本占位符 39"/>
          <p:cNvSpPr txBox="1">
            <a:spLocks/>
          </p:cNvSpPr>
          <p:nvPr/>
        </p:nvSpPr>
        <p:spPr bwMode="gray">
          <a:xfrm>
            <a:off x="6083766" y="1281417"/>
            <a:ext cx="5670913" cy="78119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None/>
            </a:pPr>
            <a:r>
              <a:rPr lang="en-US" sz="1600" dirty="0">
                <a:latin typeface="Huawei Sans" panose="020C0503030203020204" pitchFamily="34" charset="0"/>
              </a:rPr>
              <a:t>Set the OSPF cost of an interface (GE0/0/1 of R1 is used as an example).</a:t>
            </a:r>
          </a:p>
        </p:txBody>
      </p:sp>
      <p:sp>
        <p:nvSpPr>
          <p:cNvPr id="98" name="文本框 32"/>
          <p:cNvSpPr txBox="1"/>
          <p:nvPr/>
        </p:nvSpPr>
        <p:spPr bwMode="gray">
          <a:xfrm>
            <a:off x="6104766" y="2073015"/>
            <a:ext cx="5649913" cy="523220"/>
          </a:xfrm>
          <a:prstGeom prst="rect">
            <a:avLst/>
          </a:prstGeom>
          <a:solidFill>
            <a:schemeClr val="bg1">
              <a:lumMod val="85000"/>
            </a:schemeClr>
          </a:solidFill>
          <a:ln>
            <a:noFill/>
          </a:ln>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R1] interface </a:t>
            </a:r>
            <a:r>
              <a:rPr lang="en-US" altLang="zh-CN" sz="1400" dirty="0" err="1">
                <a:solidFill>
                  <a:prstClr val="black"/>
                </a:solidFill>
                <a:cs typeface="Courier New" panose="02070309020205020404" pitchFamily="49" charset="0"/>
              </a:rPr>
              <a:t>GigabitEthernet</a:t>
            </a:r>
            <a:r>
              <a:rPr lang="en-US" altLang="zh-CN" sz="1400" dirty="0">
                <a:solidFill>
                  <a:prstClr val="black"/>
                </a:solidFill>
                <a:cs typeface="Courier New" panose="02070309020205020404" pitchFamily="49" charset="0"/>
              </a:rPr>
              <a:t> 0/0/1</a:t>
            </a:r>
          </a:p>
          <a:p>
            <a:pPr fontAlgn="auto">
              <a:spcBef>
                <a:spcPts val="0"/>
              </a:spcBef>
              <a:spcAft>
                <a:spcPts val="0"/>
              </a:spcAft>
            </a:pPr>
            <a:r>
              <a:rPr lang="en-US" altLang="zh-CN" sz="1400" dirty="0" smtClean="0">
                <a:solidFill>
                  <a:prstClr val="black"/>
                </a:solidFill>
                <a:cs typeface="Courier New" panose="02070309020205020404" pitchFamily="49" charset="0"/>
              </a:rPr>
              <a:t>[R1-GigabitEthernet0/0/1] </a:t>
            </a:r>
            <a:r>
              <a:rPr lang="en-US" altLang="zh-CN" sz="1400" dirty="0" err="1" smtClean="0">
                <a:solidFill>
                  <a:srgbClr val="C7000B"/>
                </a:solidFill>
                <a:cs typeface="Courier New" panose="02070309020205020404" pitchFamily="49" charset="0"/>
              </a:rPr>
              <a:t>ospf</a:t>
            </a:r>
            <a:r>
              <a:rPr lang="en-US" altLang="zh-CN" sz="1400" dirty="0" smtClean="0">
                <a:solidFill>
                  <a:srgbClr val="C7000B"/>
                </a:solidFill>
                <a:cs typeface="Courier New" panose="02070309020205020404" pitchFamily="49" charset="0"/>
              </a:rPr>
              <a:t> </a:t>
            </a:r>
            <a:r>
              <a:rPr lang="en-US" altLang="zh-CN" sz="1400" dirty="0">
                <a:solidFill>
                  <a:srgbClr val="C7000B"/>
                </a:solidFill>
                <a:cs typeface="Courier New" panose="02070309020205020404" pitchFamily="49" charset="0"/>
              </a:rPr>
              <a:t>cost 50</a:t>
            </a:r>
            <a:endParaRPr lang="en-US" altLang="zh-CN" sz="1400" dirty="0" smtClean="0">
              <a:solidFill>
                <a:srgbClr val="C7000B"/>
              </a:solidFill>
              <a:cs typeface="Courier New" panose="02070309020205020404" pitchFamily="49" charset="0"/>
            </a:endParaRPr>
          </a:p>
        </p:txBody>
      </p:sp>
      <p:sp>
        <p:nvSpPr>
          <p:cNvPr id="72" name="任意多边形 71"/>
          <p:cNvSpPr/>
          <p:nvPr/>
        </p:nvSpPr>
        <p:spPr bwMode="gray">
          <a:xfrm>
            <a:off x="1546538" y="1508213"/>
            <a:ext cx="2931080" cy="844070"/>
          </a:xfrm>
          <a:custGeom>
            <a:avLst/>
            <a:gdLst>
              <a:gd name="connsiteX0" fmla="*/ 542205 w 3497435"/>
              <a:gd name="connsiteY0" fmla="*/ 225383 h 2254153"/>
              <a:gd name="connsiteX1" fmla="*/ 3079343 w 3497435"/>
              <a:gd name="connsiteY1" fmla="*/ 225383 h 2254153"/>
              <a:gd name="connsiteX2" fmla="*/ 3208132 w 3497435"/>
              <a:gd name="connsiteY2" fmla="*/ 2015547 h 2254153"/>
              <a:gd name="connsiteX3" fmla="*/ 220233 w 3497435"/>
              <a:gd name="connsiteY3" fmla="*/ 2041304 h 2254153"/>
              <a:gd name="connsiteX4" fmla="*/ 542205 w 3497435"/>
              <a:gd name="connsiteY4" fmla="*/ 225383 h 2254153"/>
              <a:gd name="connsiteX0" fmla="*/ 372838 w 3649885"/>
              <a:gd name="connsiteY0" fmla="*/ 225383 h 2254153"/>
              <a:gd name="connsiteX1" fmla="*/ 3215617 w 3649885"/>
              <a:gd name="connsiteY1" fmla="*/ 225383 h 2254153"/>
              <a:gd name="connsiteX2" fmla="*/ 3344406 w 3649885"/>
              <a:gd name="connsiteY2" fmla="*/ 2015547 h 2254153"/>
              <a:gd name="connsiteX3" fmla="*/ 356507 w 3649885"/>
              <a:gd name="connsiteY3" fmla="*/ 2041304 h 2254153"/>
              <a:gd name="connsiteX4" fmla="*/ 372838 w 3649885"/>
              <a:gd name="connsiteY4" fmla="*/ 225383 h 2254153"/>
              <a:gd name="connsiteX0" fmla="*/ 379063 w 3701711"/>
              <a:gd name="connsiteY0" fmla="*/ 233122 h 2261892"/>
              <a:gd name="connsiteX1" fmla="*/ 3323722 w 3701711"/>
              <a:gd name="connsiteY1" fmla="*/ 219477 h 2261892"/>
              <a:gd name="connsiteX2" fmla="*/ 3350631 w 3701711"/>
              <a:gd name="connsiteY2" fmla="*/ 2023286 h 2261892"/>
              <a:gd name="connsiteX3" fmla="*/ 362732 w 3701711"/>
              <a:gd name="connsiteY3" fmla="*/ 2049043 h 2261892"/>
              <a:gd name="connsiteX4" fmla="*/ 379063 w 3701711"/>
              <a:gd name="connsiteY4" fmla="*/ 233122 h 2261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1711" h="2261892">
                <a:moveTo>
                  <a:pt x="379063" y="233122"/>
                </a:moveTo>
                <a:cubicBezTo>
                  <a:pt x="872561" y="-71806"/>
                  <a:pt x="2828461" y="-78884"/>
                  <a:pt x="3323722" y="219477"/>
                </a:cubicBezTo>
                <a:cubicBezTo>
                  <a:pt x="3818983" y="517838"/>
                  <a:pt x="3827149" y="1720633"/>
                  <a:pt x="3350631" y="2023286"/>
                </a:cubicBezTo>
                <a:cubicBezTo>
                  <a:pt x="2874113" y="2325939"/>
                  <a:pt x="857993" y="2347404"/>
                  <a:pt x="362732" y="2049043"/>
                </a:cubicBezTo>
                <a:cubicBezTo>
                  <a:pt x="-132529" y="1750682"/>
                  <a:pt x="-114435" y="538050"/>
                  <a:pt x="379063" y="233122"/>
                </a:cubicBezTo>
                <a:close/>
              </a:path>
            </a:pathLst>
          </a:custGeom>
          <a:solidFill>
            <a:schemeClr val="bg1">
              <a:lumMod val="95000"/>
            </a:schemeClr>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73" name="任意多边形 72"/>
          <p:cNvSpPr/>
          <p:nvPr/>
        </p:nvSpPr>
        <p:spPr bwMode="gray">
          <a:xfrm>
            <a:off x="1235289" y="4580849"/>
            <a:ext cx="1695037" cy="1605357"/>
          </a:xfrm>
          <a:custGeom>
            <a:avLst/>
            <a:gdLst>
              <a:gd name="connsiteX0" fmla="*/ 542205 w 3497435"/>
              <a:gd name="connsiteY0" fmla="*/ 225383 h 2254153"/>
              <a:gd name="connsiteX1" fmla="*/ 3079343 w 3497435"/>
              <a:gd name="connsiteY1" fmla="*/ 225383 h 2254153"/>
              <a:gd name="connsiteX2" fmla="*/ 3208132 w 3497435"/>
              <a:gd name="connsiteY2" fmla="*/ 2015547 h 2254153"/>
              <a:gd name="connsiteX3" fmla="*/ 220233 w 3497435"/>
              <a:gd name="connsiteY3" fmla="*/ 2041304 h 2254153"/>
              <a:gd name="connsiteX4" fmla="*/ 542205 w 3497435"/>
              <a:gd name="connsiteY4" fmla="*/ 225383 h 2254153"/>
              <a:gd name="connsiteX0" fmla="*/ 372838 w 3649885"/>
              <a:gd name="connsiteY0" fmla="*/ 225383 h 2254153"/>
              <a:gd name="connsiteX1" fmla="*/ 3215617 w 3649885"/>
              <a:gd name="connsiteY1" fmla="*/ 225383 h 2254153"/>
              <a:gd name="connsiteX2" fmla="*/ 3344406 w 3649885"/>
              <a:gd name="connsiteY2" fmla="*/ 2015547 h 2254153"/>
              <a:gd name="connsiteX3" fmla="*/ 356507 w 3649885"/>
              <a:gd name="connsiteY3" fmla="*/ 2041304 h 2254153"/>
              <a:gd name="connsiteX4" fmla="*/ 372838 w 3649885"/>
              <a:gd name="connsiteY4" fmla="*/ 225383 h 2254153"/>
              <a:gd name="connsiteX0" fmla="*/ 379063 w 3701711"/>
              <a:gd name="connsiteY0" fmla="*/ 233122 h 2261892"/>
              <a:gd name="connsiteX1" fmla="*/ 3323722 w 3701711"/>
              <a:gd name="connsiteY1" fmla="*/ 219477 h 2261892"/>
              <a:gd name="connsiteX2" fmla="*/ 3350631 w 3701711"/>
              <a:gd name="connsiteY2" fmla="*/ 2023286 h 2261892"/>
              <a:gd name="connsiteX3" fmla="*/ 362732 w 3701711"/>
              <a:gd name="connsiteY3" fmla="*/ 2049043 h 2261892"/>
              <a:gd name="connsiteX4" fmla="*/ 379063 w 3701711"/>
              <a:gd name="connsiteY4" fmla="*/ 233122 h 2261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1711" h="2261892">
                <a:moveTo>
                  <a:pt x="379063" y="233122"/>
                </a:moveTo>
                <a:cubicBezTo>
                  <a:pt x="872561" y="-71806"/>
                  <a:pt x="2828461" y="-78884"/>
                  <a:pt x="3323722" y="219477"/>
                </a:cubicBezTo>
                <a:cubicBezTo>
                  <a:pt x="3818983" y="517838"/>
                  <a:pt x="3827149" y="1720633"/>
                  <a:pt x="3350631" y="2023286"/>
                </a:cubicBezTo>
                <a:cubicBezTo>
                  <a:pt x="2874113" y="2325939"/>
                  <a:pt x="857993" y="2347404"/>
                  <a:pt x="362732" y="2049043"/>
                </a:cubicBezTo>
                <a:cubicBezTo>
                  <a:pt x="-132529" y="1750682"/>
                  <a:pt x="-114435" y="538050"/>
                  <a:pt x="379063" y="233122"/>
                </a:cubicBezTo>
                <a:close/>
              </a:path>
            </a:pathLst>
          </a:custGeom>
          <a:solidFill>
            <a:srgbClr val="F5FCFD"/>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任意多边形 98"/>
          <p:cNvSpPr/>
          <p:nvPr/>
        </p:nvSpPr>
        <p:spPr bwMode="gray">
          <a:xfrm>
            <a:off x="3024997" y="4580849"/>
            <a:ext cx="1695037" cy="1605357"/>
          </a:xfrm>
          <a:custGeom>
            <a:avLst/>
            <a:gdLst>
              <a:gd name="connsiteX0" fmla="*/ 542205 w 3497435"/>
              <a:gd name="connsiteY0" fmla="*/ 225383 h 2254153"/>
              <a:gd name="connsiteX1" fmla="*/ 3079343 w 3497435"/>
              <a:gd name="connsiteY1" fmla="*/ 225383 h 2254153"/>
              <a:gd name="connsiteX2" fmla="*/ 3208132 w 3497435"/>
              <a:gd name="connsiteY2" fmla="*/ 2015547 h 2254153"/>
              <a:gd name="connsiteX3" fmla="*/ 220233 w 3497435"/>
              <a:gd name="connsiteY3" fmla="*/ 2041304 h 2254153"/>
              <a:gd name="connsiteX4" fmla="*/ 542205 w 3497435"/>
              <a:gd name="connsiteY4" fmla="*/ 225383 h 2254153"/>
              <a:gd name="connsiteX0" fmla="*/ 372838 w 3649885"/>
              <a:gd name="connsiteY0" fmla="*/ 225383 h 2254153"/>
              <a:gd name="connsiteX1" fmla="*/ 3215617 w 3649885"/>
              <a:gd name="connsiteY1" fmla="*/ 225383 h 2254153"/>
              <a:gd name="connsiteX2" fmla="*/ 3344406 w 3649885"/>
              <a:gd name="connsiteY2" fmla="*/ 2015547 h 2254153"/>
              <a:gd name="connsiteX3" fmla="*/ 356507 w 3649885"/>
              <a:gd name="connsiteY3" fmla="*/ 2041304 h 2254153"/>
              <a:gd name="connsiteX4" fmla="*/ 372838 w 3649885"/>
              <a:gd name="connsiteY4" fmla="*/ 225383 h 2254153"/>
              <a:gd name="connsiteX0" fmla="*/ 379063 w 3701711"/>
              <a:gd name="connsiteY0" fmla="*/ 233122 h 2261892"/>
              <a:gd name="connsiteX1" fmla="*/ 3323722 w 3701711"/>
              <a:gd name="connsiteY1" fmla="*/ 219477 h 2261892"/>
              <a:gd name="connsiteX2" fmla="*/ 3350631 w 3701711"/>
              <a:gd name="connsiteY2" fmla="*/ 2023286 h 2261892"/>
              <a:gd name="connsiteX3" fmla="*/ 362732 w 3701711"/>
              <a:gd name="connsiteY3" fmla="*/ 2049043 h 2261892"/>
              <a:gd name="connsiteX4" fmla="*/ 379063 w 3701711"/>
              <a:gd name="connsiteY4" fmla="*/ 233122 h 2261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1711" h="2261892">
                <a:moveTo>
                  <a:pt x="379063" y="233122"/>
                </a:moveTo>
                <a:cubicBezTo>
                  <a:pt x="872561" y="-71806"/>
                  <a:pt x="2828461" y="-78884"/>
                  <a:pt x="3323722" y="219477"/>
                </a:cubicBezTo>
                <a:cubicBezTo>
                  <a:pt x="3818983" y="517838"/>
                  <a:pt x="3827149" y="1720633"/>
                  <a:pt x="3350631" y="2023286"/>
                </a:cubicBezTo>
                <a:cubicBezTo>
                  <a:pt x="2874113" y="2325939"/>
                  <a:pt x="857993" y="2347404"/>
                  <a:pt x="362732" y="2049043"/>
                </a:cubicBezTo>
                <a:cubicBezTo>
                  <a:pt x="-132529" y="1750682"/>
                  <a:pt x="-114435" y="538050"/>
                  <a:pt x="379063" y="233122"/>
                </a:cubicBezTo>
                <a:close/>
              </a:path>
            </a:pathLst>
          </a:custGeom>
          <a:solidFill>
            <a:srgbClr val="F5FCFD"/>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任意多边形 118"/>
          <p:cNvSpPr/>
          <p:nvPr/>
        </p:nvSpPr>
        <p:spPr bwMode="gray">
          <a:xfrm>
            <a:off x="1381717" y="2407522"/>
            <a:ext cx="3275578" cy="2072500"/>
          </a:xfrm>
          <a:custGeom>
            <a:avLst/>
            <a:gdLst>
              <a:gd name="connsiteX0" fmla="*/ 542205 w 3497435"/>
              <a:gd name="connsiteY0" fmla="*/ 225383 h 2254153"/>
              <a:gd name="connsiteX1" fmla="*/ 3079343 w 3497435"/>
              <a:gd name="connsiteY1" fmla="*/ 225383 h 2254153"/>
              <a:gd name="connsiteX2" fmla="*/ 3208132 w 3497435"/>
              <a:gd name="connsiteY2" fmla="*/ 2015547 h 2254153"/>
              <a:gd name="connsiteX3" fmla="*/ 220233 w 3497435"/>
              <a:gd name="connsiteY3" fmla="*/ 2041304 h 2254153"/>
              <a:gd name="connsiteX4" fmla="*/ 542205 w 3497435"/>
              <a:gd name="connsiteY4" fmla="*/ 225383 h 2254153"/>
              <a:gd name="connsiteX0" fmla="*/ 372838 w 3649885"/>
              <a:gd name="connsiteY0" fmla="*/ 225383 h 2254153"/>
              <a:gd name="connsiteX1" fmla="*/ 3215617 w 3649885"/>
              <a:gd name="connsiteY1" fmla="*/ 225383 h 2254153"/>
              <a:gd name="connsiteX2" fmla="*/ 3344406 w 3649885"/>
              <a:gd name="connsiteY2" fmla="*/ 2015547 h 2254153"/>
              <a:gd name="connsiteX3" fmla="*/ 356507 w 3649885"/>
              <a:gd name="connsiteY3" fmla="*/ 2041304 h 2254153"/>
              <a:gd name="connsiteX4" fmla="*/ 372838 w 3649885"/>
              <a:gd name="connsiteY4" fmla="*/ 225383 h 2254153"/>
              <a:gd name="connsiteX0" fmla="*/ 379063 w 3701711"/>
              <a:gd name="connsiteY0" fmla="*/ 233122 h 2261892"/>
              <a:gd name="connsiteX1" fmla="*/ 3323722 w 3701711"/>
              <a:gd name="connsiteY1" fmla="*/ 219477 h 2261892"/>
              <a:gd name="connsiteX2" fmla="*/ 3350631 w 3701711"/>
              <a:gd name="connsiteY2" fmla="*/ 2023286 h 2261892"/>
              <a:gd name="connsiteX3" fmla="*/ 362732 w 3701711"/>
              <a:gd name="connsiteY3" fmla="*/ 2049043 h 2261892"/>
              <a:gd name="connsiteX4" fmla="*/ 379063 w 3701711"/>
              <a:gd name="connsiteY4" fmla="*/ 233122 h 2261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1711" h="2261892">
                <a:moveTo>
                  <a:pt x="379063" y="233122"/>
                </a:moveTo>
                <a:cubicBezTo>
                  <a:pt x="872561" y="-71806"/>
                  <a:pt x="2828461" y="-78884"/>
                  <a:pt x="3323722" y="219477"/>
                </a:cubicBezTo>
                <a:cubicBezTo>
                  <a:pt x="3818983" y="517838"/>
                  <a:pt x="3827149" y="1720633"/>
                  <a:pt x="3350631" y="2023286"/>
                </a:cubicBezTo>
                <a:cubicBezTo>
                  <a:pt x="2874113" y="2325939"/>
                  <a:pt x="857993" y="2347404"/>
                  <a:pt x="362732" y="2049043"/>
                </a:cubicBezTo>
                <a:cubicBezTo>
                  <a:pt x="-132529" y="1750682"/>
                  <a:pt x="-114435" y="538050"/>
                  <a:pt x="379063" y="233122"/>
                </a:cubicBezTo>
                <a:close/>
              </a:path>
            </a:pathLst>
          </a:custGeom>
          <a:solidFill>
            <a:srgbClr val="F5FCFD"/>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1" name="直接连接符 120"/>
          <p:cNvCxnSpPr>
            <a:endCxn id="138" idx="2"/>
          </p:cNvCxnSpPr>
          <p:nvPr/>
        </p:nvCxnSpPr>
        <p:spPr bwMode="gray">
          <a:xfrm flipV="1">
            <a:off x="2229439" y="4736820"/>
            <a:ext cx="0" cy="32481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138" idx="0"/>
            <a:endCxn id="137" idx="2"/>
          </p:cNvCxnSpPr>
          <p:nvPr/>
        </p:nvCxnSpPr>
        <p:spPr bwMode="gray">
          <a:xfrm flipV="1">
            <a:off x="2250027" y="3747808"/>
            <a:ext cx="0" cy="54621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a:stCxn id="137" idx="0"/>
            <a:endCxn id="150" idx="2"/>
          </p:cNvCxnSpPr>
          <p:nvPr/>
        </p:nvCxnSpPr>
        <p:spPr bwMode="gray">
          <a:xfrm flipV="1">
            <a:off x="2250027" y="2758796"/>
            <a:ext cx="0" cy="54621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a:endCxn id="140" idx="2"/>
          </p:cNvCxnSpPr>
          <p:nvPr/>
        </p:nvCxnSpPr>
        <p:spPr bwMode="gray">
          <a:xfrm flipV="1">
            <a:off x="3793460" y="4736820"/>
            <a:ext cx="0" cy="35302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a:stCxn id="140" idx="0"/>
            <a:endCxn id="139" idx="2"/>
          </p:cNvCxnSpPr>
          <p:nvPr/>
        </p:nvCxnSpPr>
        <p:spPr bwMode="gray">
          <a:xfrm flipV="1">
            <a:off x="3793460" y="3747808"/>
            <a:ext cx="0" cy="54621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a:stCxn id="139" idx="0"/>
            <a:endCxn id="151" idx="2"/>
          </p:cNvCxnSpPr>
          <p:nvPr/>
        </p:nvCxnSpPr>
        <p:spPr bwMode="gray">
          <a:xfrm flipV="1">
            <a:off x="3793460" y="2758796"/>
            <a:ext cx="0" cy="54621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stCxn id="139" idx="1"/>
            <a:endCxn id="137" idx="3"/>
          </p:cNvCxnSpPr>
          <p:nvPr/>
        </p:nvCxnSpPr>
        <p:spPr bwMode="gray">
          <a:xfrm flipH="1">
            <a:off x="2520027" y="3526408"/>
            <a:ext cx="1003433"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bwMode="gray">
          <a:xfrm flipH="1" flipV="1">
            <a:off x="2250027" y="2497630"/>
            <a:ext cx="1543435" cy="99877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bwMode="gray">
          <a:xfrm flipH="1" flipV="1">
            <a:off x="2250027" y="3534390"/>
            <a:ext cx="1543432" cy="981029"/>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bwMode="gray">
          <a:xfrm flipH="1">
            <a:off x="2229440" y="2531122"/>
            <a:ext cx="1564021" cy="100326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bwMode="gray">
          <a:xfrm flipH="1">
            <a:off x="2229439" y="3531224"/>
            <a:ext cx="1564022" cy="95551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37" name="图片 13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80027" y="3305008"/>
            <a:ext cx="540000" cy="442800"/>
          </a:xfrm>
          <a:prstGeom prst="rect">
            <a:avLst/>
          </a:prstGeom>
        </p:spPr>
      </p:pic>
      <p:pic>
        <p:nvPicPr>
          <p:cNvPr id="138" name="图片 13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980027" y="4294020"/>
            <a:ext cx="540000" cy="442800"/>
          </a:xfrm>
          <a:prstGeom prst="rect">
            <a:avLst/>
          </a:prstGeom>
        </p:spPr>
      </p:pic>
      <p:pic>
        <p:nvPicPr>
          <p:cNvPr id="139" name="图片 13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523460" y="3305008"/>
            <a:ext cx="540000" cy="442800"/>
          </a:xfrm>
          <a:prstGeom prst="rect">
            <a:avLst/>
          </a:prstGeom>
        </p:spPr>
      </p:pic>
      <p:pic>
        <p:nvPicPr>
          <p:cNvPr id="140" name="图片 13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523460" y="4294020"/>
            <a:ext cx="540000" cy="442800"/>
          </a:xfrm>
          <a:prstGeom prst="rect">
            <a:avLst/>
          </a:prstGeom>
        </p:spPr>
      </p:pic>
      <p:cxnSp>
        <p:nvCxnSpPr>
          <p:cNvPr id="141" name="直接连接符 140"/>
          <p:cNvCxnSpPr>
            <a:stCxn id="140" idx="1"/>
            <a:endCxn id="138" idx="3"/>
          </p:cNvCxnSpPr>
          <p:nvPr/>
        </p:nvCxnSpPr>
        <p:spPr bwMode="gray">
          <a:xfrm flipH="1">
            <a:off x="2520027" y="4515420"/>
            <a:ext cx="1003433"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3" name="文本框 142"/>
          <p:cNvSpPr txBox="1"/>
          <p:nvPr/>
        </p:nvSpPr>
        <p:spPr bwMode="gray">
          <a:xfrm>
            <a:off x="1330635" y="4232371"/>
            <a:ext cx="715260" cy="440254"/>
          </a:xfrm>
          <a:prstGeom prst="rect">
            <a:avLst/>
          </a:prstGeom>
          <a:noFill/>
        </p:spPr>
        <p:txBody>
          <a:bodyPr wrap="square" rtlCol="0">
            <a:noAutofit/>
          </a:bodyPr>
          <a:lstStyle/>
          <a:p>
            <a:pPr algn="ctr" fontAlgn="ctr"/>
            <a:r>
              <a:rPr sz="1200" dirty="0" smtClean="0">
                <a:latin typeface="Huawei Sans" panose="020C0503030203020204" pitchFamily="34" charset="0"/>
              </a:rPr>
              <a:t>AGG-1</a:t>
            </a:r>
            <a:endParaRPr lang="en-US" sz="1200" dirty="0" smtClean="0">
              <a:latin typeface="Huawei Sans" panose="020C0503030203020204" pitchFamily="34" charset="0"/>
            </a:endParaRPr>
          </a:p>
          <a:p>
            <a:pPr algn="ctr" fontAlgn="ctr"/>
            <a:r>
              <a:rPr lang="en-US" altLang="zh-CN" sz="1200" dirty="0">
                <a:latin typeface="Huawei Sans" panose="020C0503030203020204" pitchFamily="34" charset="0"/>
              </a:rPr>
              <a:t>S3</a:t>
            </a:r>
            <a:endParaRPr lang="zh-CN" altLang="en-US" sz="1200" dirty="0">
              <a:latin typeface="Huawei Sans" panose="020C0503030203020204" pitchFamily="34" charset="0"/>
            </a:endParaRPr>
          </a:p>
        </p:txBody>
      </p:sp>
      <p:sp>
        <p:nvSpPr>
          <p:cNvPr id="144" name="Freeform 159"/>
          <p:cNvSpPr/>
          <p:nvPr/>
        </p:nvSpPr>
        <p:spPr bwMode="gray">
          <a:xfrm flipH="1">
            <a:off x="1646137" y="1228020"/>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Freeform 159"/>
          <p:cNvSpPr/>
          <p:nvPr/>
        </p:nvSpPr>
        <p:spPr bwMode="gray">
          <a:xfrm flipH="1">
            <a:off x="3210156" y="1228020"/>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6" name="直接连接符 145"/>
          <p:cNvCxnSpPr>
            <a:stCxn id="150" idx="0"/>
          </p:cNvCxnSpPr>
          <p:nvPr/>
        </p:nvCxnSpPr>
        <p:spPr bwMode="gray">
          <a:xfrm flipV="1">
            <a:off x="2250027" y="1900525"/>
            <a:ext cx="0" cy="41547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bwMode="gray">
          <a:xfrm flipV="1">
            <a:off x="3793459" y="1900525"/>
            <a:ext cx="0" cy="41547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a:endCxn id="144" idx="9"/>
          </p:cNvCxnSpPr>
          <p:nvPr/>
        </p:nvCxnSpPr>
        <p:spPr bwMode="gray">
          <a:xfrm flipH="1" flipV="1">
            <a:off x="2640661" y="1899424"/>
            <a:ext cx="1152801" cy="63169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a:stCxn id="145" idx="15"/>
          </p:cNvCxnSpPr>
          <p:nvPr/>
        </p:nvCxnSpPr>
        <p:spPr bwMode="gray">
          <a:xfrm flipH="1">
            <a:off x="2250028" y="1900525"/>
            <a:ext cx="1140811" cy="62046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50" name="图片 149"/>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980027" y="2315996"/>
            <a:ext cx="540000" cy="442800"/>
          </a:xfrm>
          <a:prstGeom prst="rect">
            <a:avLst/>
          </a:prstGeom>
        </p:spPr>
      </p:pic>
      <p:pic>
        <p:nvPicPr>
          <p:cNvPr id="151" name="图片 150"/>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523460" y="2315996"/>
            <a:ext cx="540000" cy="442800"/>
          </a:xfrm>
          <a:prstGeom prst="rect">
            <a:avLst/>
          </a:prstGeom>
        </p:spPr>
      </p:pic>
      <p:sp>
        <p:nvSpPr>
          <p:cNvPr id="152" name="Freeform 159"/>
          <p:cNvSpPr/>
          <p:nvPr/>
        </p:nvSpPr>
        <p:spPr bwMode="gray">
          <a:xfrm flipH="1">
            <a:off x="1646137" y="4946778"/>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Freeform 159"/>
          <p:cNvSpPr/>
          <p:nvPr/>
        </p:nvSpPr>
        <p:spPr bwMode="gray">
          <a:xfrm flipH="1">
            <a:off x="3210156" y="4946778"/>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54" name="图片 153"/>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1978146" y="1125538"/>
            <a:ext cx="476396" cy="390645"/>
          </a:xfrm>
          <a:prstGeom prst="rect">
            <a:avLst/>
          </a:prstGeom>
        </p:spPr>
      </p:pic>
      <p:pic>
        <p:nvPicPr>
          <p:cNvPr id="155" name="图片 154" descr="PC.png"/>
          <p:cNvPicPr>
            <a:picLocks noChangeAspect="1"/>
          </p:cNvPicPr>
          <p:nvPr/>
        </p:nvPicPr>
        <p:blipFill>
          <a:blip r:embed="rId7" cstate="print"/>
          <a:stretch>
            <a:fillRect/>
          </a:stretch>
        </p:blipFill>
        <p:spPr bwMode="gray">
          <a:xfrm>
            <a:off x="1559771" y="5317638"/>
            <a:ext cx="539063" cy="414000"/>
          </a:xfrm>
          <a:prstGeom prst="rect">
            <a:avLst/>
          </a:prstGeom>
        </p:spPr>
      </p:pic>
      <p:pic>
        <p:nvPicPr>
          <p:cNvPr id="156" name="图片 155" descr="PC.png"/>
          <p:cNvPicPr>
            <a:picLocks noChangeAspect="1"/>
          </p:cNvPicPr>
          <p:nvPr/>
        </p:nvPicPr>
        <p:blipFill>
          <a:blip r:embed="rId7" cstate="print"/>
          <a:stretch>
            <a:fillRect/>
          </a:stretch>
        </p:blipFill>
        <p:spPr bwMode="gray">
          <a:xfrm>
            <a:off x="2308590" y="5061631"/>
            <a:ext cx="539063" cy="414000"/>
          </a:xfrm>
          <a:prstGeom prst="rect">
            <a:avLst/>
          </a:prstGeom>
        </p:spPr>
      </p:pic>
      <p:pic>
        <p:nvPicPr>
          <p:cNvPr id="159" name="图片 158" descr="PC.png"/>
          <p:cNvPicPr>
            <a:picLocks noChangeAspect="1"/>
          </p:cNvPicPr>
          <p:nvPr/>
        </p:nvPicPr>
        <p:blipFill>
          <a:blip r:embed="rId7" cstate="print"/>
          <a:stretch>
            <a:fillRect/>
          </a:stretch>
        </p:blipFill>
        <p:spPr bwMode="gray">
          <a:xfrm>
            <a:off x="3121307" y="5317638"/>
            <a:ext cx="539063" cy="414000"/>
          </a:xfrm>
          <a:prstGeom prst="rect">
            <a:avLst/>
          </a:prstGeom>
        </p:spPr>
      </p:pic>
      <p:pic>
        <p:nvPicPr>
          <p:cNvPr id="160" name="图片 159" descr="PC.png"/>
          <p:cNvPicPr>
            <a:picLocks noChangeAspect="1"/>
          </p:cNvPicPr>
          <p:nvPr/>
        </p:nvPicPr>
        <p:blipFill>
          <a:blip r:embed="rId7" cstate="print"/>
          <a:stretch>
            <a:fillRect/>
          </a:stretch>
        </p:blipFill>
        <p:spPr bwMode="gray">
          <a:xfrm>
            <a:off x="3870126" y="5061631"/>
            <a:ext cx="539063" cy="414000"/>
          </a:xfrm>
          <a:prstGeom prst="rect">
            <a:avLst/>
          </a:prstGeom>
        </p:spPr>
      </p:pic>
      <p:sp>
        <p:nvSpPr>
          <p:cNvPr id="161" name="文本框 160"/>
          <p:cNvSpPr txBox="1"/>
          <p:nvPr/>
        </p:nvSpPr>
        <p:spPr bwMode="gray">
          <a:xfrm>
            <a:off x="1356937" y="5706353"/>
            <a:ext cx="1510264" cy="449788"/>
          </a:xfrm>
          <a:prstGeom prst="rect">
            <a:avLst/>
          </a:prstGeom>
          <a:noFill/>
        </p:spPr>
        <p:txBody>
          <a:bodyPr wrap="square" rtlCol="0">
            <a:noAutofit/>
          </a:bodyPr>
          <a:lstStyle/>
          <a:p>
            <a:pPr algn="ctr" fontAlgn="ctr"/>
            <a:r>
              <a:rPr sz="1200" dirty="0">
                <a:latin typeface="Huawei Sans" panose="020C0503030203020204" pitchFamily="34" charset="0"/>
              </a:rPr>
              <a:t>Finance department client</a:t>
            </a:r>
            <a:endParaRPr lang="en-US" altLang="zh-CN" sz="1200" dirty="0" smtClean="0">
              <a:latin typeface="Huawei Sans" panose="020C0503030203020204" pitchFamily="34" charset="0"/>
            </a:endParaRPr>
          </a:p>
          <a:p>
            <a:pPr algn="ctr" fontAlgn="ctr"/>
            <a:r>
              <a:rPr sz="1200" dirty="0">
                <a:latin typeface="Huawei Sans" panose="020C0503030203020204" pitchFamily="34" charset="0"/>
              </a:rPr>
              <a:t> </a:t>
            </a:r>
            <a:endParaRPr lang="zh-CN" altLang="en-US" sz="1200" dirty="0">
              <a:latin typeface="Huawei Sans" panose="020C0503030203020204" pitchFamily="34" charset="0"/>
            </a:endParaRPr>
          </a:p>
        </p:txBody>
      </p:sp>
      <p:sp>
        <p:nvSpPr>
          <p:cNvPr id="162" name="文本框 161"/>
          <p:cNvSpPr txBox="1"/>
          <p:nvPr/>
        </p:nvSpPr>
        <p:spPr bwMode="gray">
          <a:xfrm>
            <a:off x="3102925" y="5725492"/>
            <a:ext cx="1592729" cy="430649"/>
          </a:xfrm>
          <a:prstGeom prst="rect">
            <a:avLst/>
          </a:prstGeom>
          <a:noFill/>
        </p:spPr>
        <p:txBody>
          <a:bodyPr wrap="square" rtlCol="0">
            <a:noAutofit/>
          </a:bodyPr>
          <a:lstStyle/>
          <a:p>
            <a:pPr algn="ctr" fontAlgn="ctr"/>
            <a:r>
              <a:rPr sz="1200" dirty="0">
                <a:latin typeface="Huawei Sans" panose="020C0503030203020204" pitchFamily="34" charset="0"/>
              </a:rPr>
              <a:t>Marketing department </a:t>
            </a:r>
            <a:r>
              <a:rPr sz="1200" dirty="0" smtClean="0">
                <a:latin typeface="Huawei Sans" panose="020C0503030203020204" pitchFamily="34" charset="0"/>
              </a:rPr>
              <a:t>client</a:t>
            </a:r>
            <a:endParaRPr lang="en-US" altLang="zh-CN" sz="1200" dirty="0" smtClean="0">
              <a:latin typeface="Huawei Sans" panose="020C0503030203020204" pitchFamily="34" charset="0"/>
            </a:endParaRPr>
          </a:p>
        </p:txBody>
      </p:sp>
      <p:pic>
        <p:nvPicPr>
          <p:cNvPr id="163" name="图片 162"/>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3526953" y="1125538"/>
            <a:ext cx="476396" cy="390645"/>
          </a:xfrm>
          <a:prstGeom prst="rect">
            <a:avLst/>
          </a:prstGeom>
        </p:spPr>
      </p:pic>
      <p:sp>
        <p:nvSpPr>
          <p:cNvPr id="164" name="文本框 163"/>
          <p:cNvSpPr txBox="1"/>
          <p:nvPr/>
        </p:nvSpPr>
        <p:spPr bwMode="gray">
          <a:xfrm>
            <a:off x="1330636" y="3372519"/>
            <a:ext cx="715260" cy="307777"/>
          </a:xfrm>
          <a:prstGeom prst="rect">
            <a:avLst/>
          </a:prstGeom>
          <a:noFill/>
        </p:spPr>
        <p:txBody>
          <a:bodyPr wrap="square" rtlCol="0">
            <a:noAutofit/>
          </a:bodyPr>
          <a:lstStyle/>
          <a:p>
            <a:pPr algn="ctr" fontAlgn="ctr"/>
            <a:r>
              <a:rPr sz="1200" dirty="0" smtClean="0">
                <a:latin typeface="Huawei Sans" panose="020C0503030203020204" pitchFamily="34" charset="0"/>
              </a:rPr>
              <a:t>Core-1</a:t>
            </a:r>
            <a:endParaRPr lang="en-US" sz="1200" dirty="0" smtClean="0">
              <a:latin typeface="Huawei Sans" panose="020C0503030203020204" pitchFamily="34" charset="0"/>
            </a:endParaRPr>
          </a:p>
          <a:p>
            <a:pPr algn="ctr" fontAlgn="ctr"/>
            <a:r>
              <a:rPr lang="en-US" altLang="zh-CN" sz="1200" dirty="0" smtClean="0">
                <a:latin typeface="Huawei Sans" panose="020C0503030203020204" pitchFamily="34" charset="0"/>
              </a:rPr>
              <a:t>S1</a:t>
            </a:r>
            <a:endParaRPr lang="zh-CN" altLang="en-US" sz="1200" dirty="0">
              <a:latin typeface="Huawei Sans" panose="020C0503030203020204" pitchFamily="34" charset="0"/>
            </a:endParaRPr>
          </a:p>
        </p:txBody>
      </p:sp>
      <p:sp>
        <p:nvSpPr>
          <p:cNvPr id="165" name="文本框 164"/>
          <p:cNvSpPr txBox="1"/>
          <p:nvPr/>
        </p:nvSpPr>
        <p:spPr bwMode="gray">
          <a:xfrm>
            <a:off x="1525413" y="2700607"/>
            <a:ext cx="826155" cy="418399"/>
          </a:xfrm>
          <a:prstGeom prst="rect">
            <a:avLst/>
          </a:prstGeom>
          <a:noFill/>
        </p:spPr>
        <p:txBody>
          <a:bodyPr wrap="square" rtlCol="0">
            <a:noAutofit/>
          </a:bodyPr>
          <a:lstStyle/>
          <a:p>
            <a:pPr algn="ctr" fontAlgn="ctr"/>
            <a:r>
              <a:rPr sz="1200" dirty="0" smtClean="0">
                <a:latin typeface="Huawei Sans" panose="020C0503030203020204" pitchFamily="34" charset="0"/>
              </a:rPr>
              <a:t>Border-1</a:t>
            </a:r>
            <a:endParaRPr lang="en-US" sz="1200" dirty="0" smtClean="0">
              <a:latin typeface="Huawei Sans" panose="020C0503030203020204" pitchFamily="34" charset="0"/>
            </a:endParaRPr>
          </a:p>
          <a:p>
            <a:pPr algn="ctr" fontAlgn="ctr"/>
            <a:r>
              <a:rPr lang="en-US" altLang="zh-CN" sz="1200" dirty="0">
                <a:latin typeface="Huawei Sans" panose="020C0503030203020204" pitchFamily="34" charset="0"/>
              </a:rPr>
              <a:t>R1</a:t>
            </a:r>
            <a:endParaRPr lang="zh-CN" altLang="en-US" sz="1200" dirty="0">
              <a:latin typeface="Huawei Sans" panose="020C0503030203020204" pitchFamily="34" charset="0"/>
            </a:endParaRPr>
          </a:p>
        </p:txBody>
      </p:sp>
      <p:sp>
        <p:nvSpPr>
          <p:cNvPr id="167" name="文本框 166"/>
          <p:cNvSpPr txBox="1"/>
          <p:nvPr/>
        </p:nvSpPr>
        <p:spPr bwMode="gray">
          <a:xfrm>
            <a:off x="3993995" y="4232371"/>
            <a:ext cx="715260" cy="440254"/>
          </a:xfrm>
          <a:prstGeom prst="rect">
            <a:avLst/>
          </a:prstGeom>
          <a:noFill/>
        </p:spPr>
        <p:txBody>
          <a:bodyPr wrap="square" rtlCol="0">
            <a:noAutofit/>
          </a:bodyPr>
          <a:lstStyle/>
          <a:p>
            <a:pPr algn="ctr" fontAlgn="ctr"/>
            <a:r>
              <a:rPr sz="1200" dirty="0" smtClean="0">
                <a:latin typeface="Huawei Sans" panose="020C0503030203020204" pitchFamily="34" charset="0"/>
              </a:rPr>
              <a:t>AGG-2</a:t>
            </a:r>
            <a:endParaRPr lang="en-US" sz="1200" dirty="0" smtClean="0">
              <a:latin typeface="Huawei Sans" panose="020C0503030203020204" pitchFamily="34" charset="0"/>
            </a:endParaRPr>
          </a:p>
          <a:p>
            <a:pPr algn="ctr" fontAlgn="ctr"/>
            <a:r>
              <a:rPr lang="en-US" altLang="zh-CN" sz="1200" dirty="0" smtClean="0">
                <a:latin typeface="Huawei Sans" panose="020C0503030203020204" pitchFamily="34" charset="0"/>
              </a:rPr>
              <a:t>S4</a:t>
            </a:r>
            <a:endParaRPr lang="zh-CN" altLang="en-US" sz="1200" dirty="0">
              <a:latin typeface="Huawei Sans" panose="020C0503030203020204" pitchFamily="34" charset="0"/>
            </a:endParaRPr>
          </a:p>
        </p:txBody>
      </p:sp>
      <p:sp>
        <p:nvSpPr>
          <p:cNvPr id="168" name="文本框 167"/>
          <p:cNvSpPr txBox="1"/>
          <p:nvPr/>
        </p:nvSpPr>
        <p:spPr bwMode="gray">
          <a:xfrm>
            <a:off x="3993995" y="3372519"/>
            <a:ext cx="715260" cy="307777"/>
          </a:xfrm>
          <a:prstGeom prst="rect">
            <a:avLst/>
          </a:prstGeom>
          <a:noFill/>
        </p:spPr>
        <p:txBody>
          <a:bodyPr wrap="square" rtlCol="0">
            <a:noAutofit/>
          </a:bodyPr>
          <a:lstStyle/>
          <a:p>
            <a:pPr algn="ctr" fontAlgn="ctr"/>
            <a:r>
              <a:rPr sz="1200" dirty="0" smtClean="0">
                <a:latin typeface="Huawei Sans" panose="020C0503030203020204" pitchFamily="34" charset="0"/>
              </a:rPr>
              <a:t>Core-2</a:t>
            </a:r>
            <a:endParaRPr lang="en-US" sz="1200" dirty="0" smtClean="0">
              <a:latin typeface="Huawei Sans" panose="020C0503030203020204" pitchFamily="34" charset="0"/>
            </a:endParaRPr>
          </a:p>
          <a:p>
            <a:pPr algn="ctr" fontAlgn="ctr"/>
            <a:r>
              <a:rPr lang="en-US" altLang="zh-CN" sz="1200" dirty="0">
                <a:latin typeface="Huawei Sans" panose="020C0503030203020204" pitchFamily="34" charset="0"/>
              </a:rPr>
              <a:t>S2</a:t>
            </a:r>
            <a:endParaRPr lang="zh-CN" altLang="en-US" sz="1200" dirty="0">
              <a:latin typeface="Huawei Sans" panose="020C0503030203020204" pitchFamily="34" charset="0"/>
            </a:endParaRPr>
          </a:p>
        </p:txBody>
      </p:sp>
      <p:sp>
        <p:nvSpPr>
          <p:cNvPr id="170" name="文本框 169"/>
          <p:cNvSpPr txBox="1"/>
          <p:nvPr/>
        </p:nvSpPr>
        <p:spPr bwMode="gray">
          <a:xfrm>
            <a:off x="3722305" y="2708644"/>
            <a:ext cx="834703" cy="418399"/>
          </a:xfrm>
          <a:prstGeom prst="rect">
            <a:avLst/>
          </a:prstGeom>
          <a:noFill/>
        </p:spPr>
        <p:txBody>
          <a:bodyPr wrap="square" rtlCol="0">
            <a:noAutofit/>
          </a:bodyPr>
          <a:lstStyle/>
          <a:p>
            <a:pPr algn="ctr" fontAlgn="ctr"/>
            <a:r>
              <a:rPr sz="1200" dirty="0" smtClean="0">
                <a:latin typeface="Huawei Sans" panose="020C0503030203020204" pitchFamily="34" charset="0"/>
              </a:rPr>
              <a:t>Border-2</a:t>
            </a:r>
            <a:endParaRPr lang="en-US" sz="1200" dirty="0" smtClean="0">
              <a:latin typeface="Huawei Sans" panose="020C0503030203020204" pitchFamily="34" charset="0"/>
            </a:endParaRPr>
          </a:p>
          <a:p>
            <a:pPr algn="ctr" fontAlgn="ctr"/>
            <a:r>
              <a:rPr lang="en-US" altLang="zh-CN" sz="1200" dirty="0">
                <a:latin typeface="Huawei Sans" panose="020C0503030203020204" pitchFamily="34" charset="0"/>
              </a:rPr>
              <a:t>R2</a:t>
            </a:r>
            <a:endParaRPr lang="zh-CN" altLang="en-US" sz="1200" dirty="0">
              <a:latin typeface="Huawei Sans" panose="020C0503030203020204" pitchFamily="34" charset="0"/>
            </a:endParaRPr>
          </a:p>
        </p:txBody>
      </p:sp>
      <p:sp>
        <p:nvSpPr>
          <p:cNvPr id="171" name="文本框 170"/>
          <p:cNvSpPr txBox="1"/>
          <p:nvPr/>
        </p:nvSpPr>
        <p:spPr bwMode="gray">
          <a:xfrm>
            <a:off x="3907973" y="4607930"/>
            <a:ext cx="729501" cy="427836"/>
          </a:xfrm>
          <a:prstGeom prst="rect">
            <a:avLst/>
          </a:prstGeom>
          <a:noFill/>
        </p:spPr>
        <p:txBody>
          <a:bodyPr wrap="square" rtlCol="0">
            <a:noAutofit/>
          </a:bodyPr>
          <a:lstStyle/>
          <a:p>
            <a:pPr algn="ctr" fontAlgn="ctr"/>
            <a:r>
              <a:rPr sz="1200" b="1" dirty="0">
                <a:solidFill>
                  <a:srgbClr val="C7000B"/>
                </a:solidFill>
                <a:latin typeface="Huawei Sans" panose="020C0503030203020204" pitchFamily="34" charset="0"/>
              </a:rPr>
              <a:t>OSPF</a:t>
            </a:r>
          </a:p>
          <a:p>
            <a:pPr algn="ctr" fontAlgn="ctr"/>
            <a:r>
              <a:rPr sz="1200" b="1" dirty="0">
                <a:solidFill>
                  <a:srgbClr val="C7000B"/>
                </a:solidFill>
                <a:latin typeface="Huawei Sans" panose="020C0503030203020204" pitchFamily="34" charset="0"/>
              </a:rPr>
              <a:t>Area 2</a:t>
            </a:r>
          </a:p>
        </p:txBody>
      </p:sp>
      <p:sp>
        <p:nvSpPr>
          <p:cNvPr id="172" name="文本框 171"/>
          <p:cNvSpPr txBox="1"/>
          <p:nvPr/>
        </p:nvSpPr>
        <p:spPr bwMode="gray">
          <a:xfrm>
            <a:off x="2531440" y="1899424"/>
            <a:ext cx="946763" cy="380373"/>
          </a:xfrm>
          <a:prstGeom prst="rect">
            <a:avLst/>
          </a:prstGeom>
          <a:noFill/>
        </p:spPr>
        <p:txBody>
          <a:bodyPr wrap="square" rtlCol="0">
            <a:noAutofit/>
          </a:bodyPr>
          <a:lstStyle/>
          <a:p>
            <a:pPr algn="ctr" fontAlgn="ctr"/>
            <a:r>
              <a:rPr sz="1200" b="1" dirty="0">
                <a:solidFill>
                  <a:srgbClr val="C7000B"/>
                </a:solidFill>
                <a:latin typeface="Huawei Sans" panose="020C0503030203020204" pitchFamily="34" charset="0"/>
              </a:rPr>
              <a:t>Static routing</a:t>
            </a:r>
            <a:endParaRPr lang="en-US" altLang="zh-CN" sz="1200" b="1" dirty="0" smtClean="0">
              <a:solidFill>
                <a:srgbClr val="C7000B"/>
              </a:solidFill>
              <a:latin typeface="Huawei Sans" panose="020C0503030203020204" pitchFamily="34" charset="0"/>
            </a:endParaRPr>
          </a:p>
        </p:txBody>
      </p:sp>
      <p:sp>
        <p:nvSpPr>
          <p:cNvPr id="175" name="文本框 174"/>
          <p:cNvSpPr txBox="1"/>
          <p:nvPr/>
        </p:nvSpPr>
        <p:spPr bwMode="gray">
          <a:xfrm>
            <a:off x="1330636" y="4607930"/>
            <a:ext cx="729501" cy="427836"/>
          </a:xfrm>
          <a:prstGeom prst="rect">
            <a:avLst/>
          </a:prstGeom>
          <a:noFill/>
        </p:spPr>
        <p:txBody>
          <a:bodyPr wrap="square" rtlCol="0">
            <a:noAutofit/>
          </a:bodyPr>
          <a:lstStyle/>
          <a:p>
            <a:pPr algn="ctr" fontAlgn="ctr"/>
            <a:r>
              <a:rPr sz="1200" b="1" dirty="0">
                <a:solidFill>
                  <a:srgbClr val="C7000B"/>
                </a:solidFill>
                <a:latin typeface="Huawei Sans" panose="020C0503030203020204" pitchFamily="34" charset="0"/>
              </a:rPr>
              <a:t>OSPF</a:t>
            </a:r>
          </a:p>
          <a:p>
            <a:pPr algn="ctr" fontAlgn="ctr"/>
            <a:r>
              <a:rPr sz="1200" b="1" dirty="0">
                <a:solidFill>
                  <a:srgbClr val="C7000B"/>
                </a:solidFill>
                <a:latin typeface="Huawei Sans" panose="020C0503030203020204" pitchFamily="34" charset="0"/>
              </a:rPr>
              <a:t>Area </a:t>
            </a:r>
            <a:r>
              <a:rPr lang="en-US" sz="1200" b="1" dirty="0" smtClean="0">
                <a:solidFill>
                  <a:srgbClr val="C7000B"/>
                </a:solidFill>
                <a:latin typeface="Huawei Sans" panose="020C0503030203020204" pitchFamily="34" charset="0"/>
              </a:rPr>
              <a:t>1</a:t>
            </a:r>
            <a:endParaRPr sz="1200" b="1" dirty="0">
              <a:solidFill>
                <a:srgbClr val="C7000B"/>
              </a:solidFill>
              <a:latin typeface="Huawei Sans" panose="020C0503030203020204" pitchFamily="34" charset="0"/>
            </a:endParaRPr>
          </a:p>
        </p:txBody>
      </p:sp>
      <p:sp>
        <p:nvSpPr>
          <p:cNvPr id="176" name="文本框 175"/>
          <p:cNvSpPr txBox="1"/>
          <p:nvPr/>
        </p:nvSpPr>
        <p:spPr bwMode="gray">
          <a:xfrm>
            <a:off x="2581126" y="3120233"/>
            <a:ext cx="833517" cy="459707"/>
          </a:xfrm>
          <a:prstGeom prst="rect">
            <a:avLst/>
          </a:prstGeom>
          <a:noFill/>
        </p:spPr>
        <p:txBody>
          <a:bodyPr wrap="square" rtlCol="0">
            <a:noAutofit/>
          </a:bodyPr>
          <a:lstStyle/>
          <a:p>
            <a:pPr algn="ctr" fontAlgn="ctr"/>
            <a:r>
              <a:rPr sz="1200" b="1" dirty="0">
                <a:solidFill>
                  <a:srgbClr val="C7000B"/>
                </a:solidFill>
                <a:latin typeface="Huawei Sans" panose="020C0503030203020204" pitchFamily="34" charset="0"/>
              </a:rPr>
              <a:t>OSPF</a:t>
            </a:r>
          </a:p>
          <a:p>
            <a:pPr algn="ctr" fontAlgn="ctr"/>
            <a:r>
              <a:rPr sz="1200" b="1" dirty="0">
                <a:solidFill>
                  <a:srgbClr val="C7000B"/>
                </a:solidFill>
                <a:latin typeface="Huawei Sans" panose="020C0503030203020204" pitchFamily="34" charset="0"/>
              </a:rPr>
              <a:t>Area 0</a:t>
            </a:r>
          </a:p>
        </p:txBody>
      </p:sp>
      <p:sp>
        <p:nvSpPr>
          <p:cNvPr id="177" name="文本框 176"/>
          <p:cNvSpPr txBox="1"/>
          <p:nvPr/>
        </p:nvSpPr>
        <p:spPr bwMode="gray">
          <a:xfrm>
            <a:off x="438903" y="1159497"/>
            <a:ext cx="1545616" cy="307777"/>
          </a:xfrm>
          <a:prstGeom prst="rect">
            <a:avLst/>
          </a:prstGeom>
          <a:noFill/>
        </p:spPr>
        <p:txBody>
          <a:bodyPr wrap="square" rtlCol="0">
            <a:noAutofit/>
          </a:bodyPr>
          <a:lstStyle/>
          <a:p>
            <a:pPr algn="ctr" fontAlgn="ctr"/>
            <a:r>
              <a:rPr sz="1200" b="1" dirty="0">
                <a:latin typeface="Huawei Sans" panose="020C0503030203020204" pitchFamily="34" charset="0"/>
              </a:rPr>
              <a:t>192.168.10.0/24</a:t>
            </a:r>
          </a:p>
        </p:txBody>
      </p:sp>
      <p:sp>
        <p:nvSpPr>
          <p:cNvPr id="178" name="文本框 177"/>
          <p:cNvSpPr txBox="1"/>
          <p:nvPr/>
        </p:nvSpPr>
        <p:spPr bwMode="gray">
          <a:xfrm>
            <a:off x="3990599" y="1159497"/>
            <a:ext cx="1545616" cy="307777"/>
          </a:xfrm>
          <a:prstGeom prst="rect">
            <a:avLst/>
          </a:prstGeom>
          <a:noFill/>
        </p:spPr>
        <p:txBody>
          <a:bodyPr wrap="square" rtlCol="0">
            <a:noAutofit/>
          </a:bodyPr>
          <a:lstStyle/>
          <a:p>
            <a:pPr algn="ctr" fontAlgn="ctr"/>
            <a:r>
              <a:rPr sz="1200" b="1" dirty="0">
                <a:latin typeface="Huawei Sans" panose="020C0503030203020204" pitchFamily="34" charset="0"/>
              </a:rPr>
              <a:t>192.168.20.0/24</a:t>
            </a:r>
          </a:p>
        </p:txBody>
      </p:sp>
      <p:sp>
        <p:nvSpPr>
          <p:cNvPr id="183" name="文本框 182"/>
          <p:cNvSpPr txBox="1"/>
          <p:nvPr/>
        </p:nvSpPr>
        <p:spPr bwMode="gray">
          <a:xfrm>
            <a:off x="2640312" y="3498556"/>
            <a:ext cx="750526" cy="276999"/>
          </a:xfrm>
          <a:prstGeom prst="rect">
            <a:avLst/>
          </a:prstGeom>
          <a:noFill/>
        </p:spPr>
        <p:txBody>
          <a:bodyPr wrap="square" rtlCol="0">
            <a:noAutofit/>
          </a:bodyPr>
          <a:lstStyle/>
          <a:p>
            <a:pPr algn="ctr" fontAlgn="ctr"/>
            <a:r>
              <a:rPr sz="1200" dirty="0">
                <a:latin typeface="Huawei Sans" panose="020C0503030203020204" pitchFamily="34" charset="0"/>
              </a:rPr>
              <a:t>Cost=10</a:t>
            </a:r>
            <a:endParaRPr lang="zh-CN" altLang="en-US" sz="1200" dirty="0">
              <a:latin typeface="Huawei Sans" panose="020C0503030203020204" pitchFamily="34" charset="0"/>
            </a:endParaRPr>
          </a:p>
        </p:txBody>
      </p:sp>
      <p:sp>
        <p:nvSpPr>
          <p:cNvPr id="184" name="文本框 183"/>
          <p:cNvSpPr txBox="1"/>
          <p:nvPr/>
        </p:nvSpPr>
        <p:spPr bwMode="gray">
          <a:xfrm>
            <a:off x="1554011" y="3890274"/>
            <a:ext cx="750526" cy="276999"/>
          </a:xfrm>
          <a:prstGeom prst="rect">
            <a:avLst/>
          </a:prstGeom>
          <a:noFill/>
        </p:spPr>
        <p:txBody>
          <a:bodyPr wrap="square" rtlCol="0">
            <a:noAutofit/>
          </a:bodyPr>
          <a:lstStyle/>
          <a:p>
            <a:pPr algn="ctr" fontAlgn="ctr"/>
            <a:r>
              <a:rPr sz="1200" dirty="0">
                <a:latin typeface="Huawei Sans" panose="020C0503030203020204" pitchFamily="34" charset="0"/>
              </a:rPr>
              <a:t>Cost=10</a:t>
            </a:r>
            <a:endParaRPr lang="zh-CN" altLang="en-US" sz="1200" dirty="0">
              <a:latin typeface="Huawei Sans" panose="020C0503030203020204" pitchFamily="34" charset="0"/>
            </a:endParaRPr>
          </a:p>
        </p:txBody>
      </p:sp>
      <p:sp>
        <p:nvSpPr>
          <p:cNvPr id="185" name="文本框 184"/>
          <p:cNvSpPr txBox="1"/>
          <p:nvPr/>
        </p:nvSpPr>
        <p:spPr bwMode="gray">
          <a:xfrm rot="19753892">
            <a:off x="2589616" y="3944198"/>
            <a:ext cx="886087" cy="276999"/>
          </a:xfrm>
          <a:prstGeom prst="rect">
            <a:avLst/>
          </a:prstGeom>
          <a:noFill/>
        </p:spPr>
        <p:txBody>
          <a:bodyPr wrap="square" rtlCol="0">
            <a:noAutofit/>
          </a:bodyPr>
          <a:lstStyle/>
          <a:p>
            <a:pPr algn="ctr" fontAlgn="ctr"/>
            <a:r>
              <a:rPr sz="1200" dirty="0">
                <a:latin typeface="Huawei Sans" panose="020C0503030203020204" pitchFamily="34" charset="0"/>
              </a:rPr>
              <a:t>Cost=50</a:t>
            </a:r>
            <a:endParaRPr lang="zh-CN" altLang="en-US" sz="1200" dirty="0">
              <a:latin typeface="Huawei Sans" panose="020C0503030203020204" pitchFamily="34" charset="0"/>
            </a:endParaRPr>
          </a:p>
        </p:txBody>
      </p:sp>
      <p:sp>
        <p:nvSpPr>
          <p:cNvPr id="186" name="文本框 185"/>
          <p:cNvSpPr txBox="1"/>
          <p:nvPr/>
        </p:nvSpPr>
        <p:spPr bwMode="gray">
          <a:xfrm>
            <a:off x="1569187" y="3048017"/>
            <a:ext cx="750526" cy="276999"/>
          </a:xfrm>
          <a:prstGeom prst="rect">
            <a:avLst/>
          </a:prstGeom>
          <a:noFill/>
        </p:spPr>
        <p:txBody>
          <a:bodyPr wrap="square" rtlCol="0">
            <a:noAutofit/>
          </a:bodyPr>
          <a:lstStyle/>
          <a:p>
            <a:pPr algn="ctr" fontAlgn="ctr"/>
            <a:r>
              <a:rPr sz="1200" dirty="0">
                <a:latin typeface="Huawei Sans" panose="020C0503030203020204" pitchFamily="34" charset="0"/>
              </a:rPr>
              <a:t>Cost=10</a:t>
            </a:r>
            <a:endParaRPr lang="zh-CN" altLang="en-US" sz="1200" dirty="0">
              <a:latin typeface="Huawei Sans" panose="020C0503030203020204" pitchFamily="34" charset="0"/>
            </a:endParaRPr>
          </a:p>
        </p:txBody>
      </p:sp>
      <p:sp>
        <p:nvSpPr>
          <p:cNvPr id="187" name="文本框 186"/>
          <p:cNvSpPr txBox="1"/>
          <p:nvPr/>
        </p:nvSpPr>
        <p:spPr bwMode="gray">
          <a:xfrm rot="2007044">
            <a:off x="2997883" y="2966320"/>
            <a:ext cx="750526" cy="276999"/>
          </a:xfrm>
          <a:prstGeom prst="rect">
            <a:avLst/>
          </a:prstGeom>
          <a:noFill/>
        </p:spPr>
        <p:txBody>
          <a:bodyPr wrap="square" rtlCol="0">
            <a:noAutofit/>
          </a:bodyPr>
          <a:lstStyle/>
          <a:p>
            <a:pPr algn="ctr" fontAlgn="ctr"/>
            <a:r>
              <a:rPr sz="1200" dirty="0">
                <a:latin typeface="Huawei Sans" panose="020C0503030203020204" pitchFamily="34" charset="0"/>
              </a:rPr>
              <a:t>Cost=50</a:t>
            </a:r>
            <a:endParaRPr lang="zh-CN" altLang="en-US" sz="1200" dirty="0">
              <a:latin typeface="Huawei Sans" panose="020C0503030203020204" pitchFamily="34" charset="0"/>
            </a:endParaRPr>
          </a:p>
        </p:txBody>
      </p:sp>
      <p:sp>
        <p:nvSpPr>
          <p:cNvPr id="188" name="文本框 187"/>
          <p:cNvSpPr txBox="1"/>
          <p:nvPr/>
        </p:nvSpPr>
        <p:spPr bwMode="gray">
          <a:xfrm>
            <a:off x="2622621" y="4486899"/>
            <a:ext cx="750526" cy="276999"/>
          </a:xfrm>
          <a:prstGeom prst="rect">
            <a:avLst/>
          </a:prstGeom>
          <a:noFill/>
        </p:spPr>
        <p:txBody>
          <a:bodyPr wrap="square" rtlCol="0">
            <a:noAutofit/>
          </a:bodyPr>
          <a:lstStyle/>
          <a:p>
            <a:pPr algn="ctr" fontAlgn="ctr"/>
            <a:r>
              <a:rPr sz="1200" dirty="0">
                <a:latin typeface="Huawei Sans" panose="020C0503030203020204" pitchFamily="34" charset="0"/>
              </a:rPr>
              <a:t>Cost=50</a:t>
            </a:r>
            <a:endParaRPr lang="zh-CN" altLang="en-US" sz="1200" dirty="0">
              <a:latin typeface="Huawei Sans" panose="020C0503030203020204" pitchFamily="34" charset="0"/>
            </a:endParaRPr>
          </a:p>
        </p:txBody>
      </p:sp>
      <p:sp>
        <p:nvSpPr>
          <p:cNvPr id="189" name="文本框 188"/>
          <p:cNvSpPr txBox="1"/>
          <p:nvPr/>
        </p:nvSpPr>
        <p:spPr bwMode="gray">
          <a:xfrm rot="2007044">
            <a:off x="2483227" y="2583133"/>
            <a:ext cx="756938" cy="320630"/>
          </a:xfrm>
          <a:prstGeom prst="rect">
            <a:avLst/>
          </a:prstGeom>
          <a:noFill/>
        </p:spPr>
        <p:txBody>
          <a:bodyPr wrap="square" rtlCol="0">
            <a:noAutofit/>
          </a:bodyPr>
          <a:lstStyle/>
          <a:p>
            <a:pPr algn="ctr" fontAlgn="ctr"/>
            <a:r>
              <a:rPr sz="1200" dirty="0">
                <a:latin typeface="Huawei Sans" panose="020C0503030203020204" pitchFamily="34" charset="0"/>
              </a:rPr>
              <a:t>GE0/0/1</a:t>
            </a:r>
            <a:endParaRPr lang="zh-CN" altLang="en-US" sz="1200" dirty="0">
              <a:latin typeface="Huawei Sans" panose="020C0503030203020204" pitchFamily="34" charset="0"/>
            </a:endParaRPr>
          </a:p>
        </p:txBody>
      </p:sp>
      <p:sp>
        <p:nvSpPr>
          <p:cNvPr id="190" name="椭圆 189"/>
          <p:cNvSpPr/>
          <p:nvPr/>
        </p:nvSpPr>
        <p:spPr bwMode="gray">
          <a:xfrm>
            <a:off x="2460661" y="2622865"/>
            <a:ext cx="180000" cy="180000"/>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五边形 190"/>
          <p:cNvSpPr/>
          <p:nvPr/>
        </p:nvSpPr>
        <p:spPr bwMode="gray">
          <a:xfrm>
            <a:off x="7070178" y="70953"/>
            <a:ext cx="90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2" name="燕尾形 191"/>
          <p:cNvSpPr/>
          <p:nvPr/>
        </p:nvSpPr>
        <p:spPr bwMode="gray">
          <a:xfrm>
            <a:off x="7839121" y="70953"/>
            <a:ext cx="1135139"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Equal-Cost Route</a:t>
            </a:r>
          </a:p>
        </p:txBody>
      </p:sp>
      <p:sp>
        <p:nvSpPr>
          <p:cNvPr id="193" name="燕尾形 192"/>
          <p:cNvSpPr/>
          <p:nvPr/>
        </p:nvSpPr>
        <p:spPr bwMode="gray">
          <a:xfrm>
            <a:off x="8843203" y="70953"/>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Default Route</a:t>
            </a:r>
          </a:p>
        </p:txBody>
      </p:sp>
      <p:sp>
        <p:nvSpPr>
          <p:cNvPr id="194" name="燕尾形 193"/>
          <p:cNvSpPr/>
          <p:nvPr/>
        </p:nvSpPr>
        <p:spPr bwMode="gray">
          <a:xfrm>
            <a:off x="9612146" y="70953"/>
            <a:ext cx="936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7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LSA Filtering</a:t>
            </a:r>
          </a:p>
        </p:txBody>
      </p:sp>
      <p:sp>
        <p:nvSpPr>
          <p:cNvPr id="195" name="燕尾形 194"/>
          <p:cNvSpPr/>
          <p:nvPr/>
        </p:nvSpPr>
        <p:spPr bwMode="gray">
          <a:xfrm>
            <a:off x="10417088" y="70953"/>
            <a:ext cx="1332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Configuration Case</a:t>
            </a:r>
          </a:p>
        </p:txBody>
      </p:sp>
      <p:sp>
        <p:nvSpPr>
          <p:cNvPr id="70" name="文本框 69"/>
          <p:cNvSpPr txBox="1"/>
          <p:nvPr/>
        </p:nvSpPr>
        <p:spPr bwMode="gray">
          <a:xfrm>
            <a:off x="1484161" y="1513975"/>
            <a:ext cx="1485714" cy="315875"/>
          </a:xfrm>
          <a:prstGeom prst="rect">
            <a:avLst/>
          </a:prstGeom>
          <a:noFill/>
        </p:spPr>
        <p:txBody>
          <a:bodyPr wrap="square" rtlCol="0">
            <a:noAutofit/>
          </a:bodyPr>
          <a:lstStyle/>
          <a:p>
            <a:pPr algn="ctr" fontAlgn="ctr"/>
            <a:r>
              <a:rPr sz="1200" dirty="0">
                <a:latin typeface="Huawei Sans" panose="020C0503030203020204" pitchFamily="34" charset="0"/>
              </a:rPr>
              <a:t>Finance </a:t>
            </a:r>
            <a:r>
              <a:rPr sz="1200" dirty="0" smtClean="0">
                <a:latin typeface="Huawei Sans" panose="020C0503030203020204" pitchFamily="34" charset="0"/>
              </a:rPr>
              <a:t>server</a:t>
            </a:r>
            <a:endParaRPr lang="en-US" altLang="zh-CN" sz="1200" dirty="0" smtClean="0">
              <a:latin typeface="Huawei Sans" panose="020C0503030203020204" pitchFamily="34" charset="0"/>
            </a:endParaRPr>
          </a:p>
        </p:txBody>
      </p:sp>
      <p:sp>
        <p:nvSpPr>
          <p:cNvPr id="71" name="文本框 70"/>
          <p:cNvSpPr txBox="1"/>
          <p:nvPr/>
        </p:nvSpPr>
        <p:spPr bwMode="gray">
          <a:xfrm>
            <a:off x="3067958" y="1526312"/>
            <a:ext cx="1462773" cy="291201"/>
          </a:xfrm>
          <a:prstGeom prst="rect">
            <a:avLst/>
          </a:prstGeom>
          <a:noFill/>
        </p:spPr>
        <p:txBody>
          <a:bodyPr wrap="square" rtlCol="0">
            <a:noAutofit/>
          </a:bodyPr>
          <a:lstStyle/>
          <a:p>
            <a:pPr algn="ctr" fontAlgn="ctr"/>
            <a:r>
              <a:rPr sz="1200" dirty="0" smtClean="0">
                <a:latin typeface="Huawei Sans" panose="020C0503030203020204" pitchFamily="34" charset="0"/>
              </a:rPr>
              <a:t>Marketing</a:t>
            </a:r>
            <a:r>
              <a:rPr lang="en-US" sz="1200" dirty="0" smtClean="0">
                <a:latin typeface="Huawei Sans" panose="020C0503030203020204" pitchFamily="34" charset="0"/>
              </a:rPr>
              <a:t> </a:t>
            </a:r>
            <a:r>
              <a:rPr sz="1200" dirty="0" smtClean="0">
                <a:latin typeface="Huawei Sans" panose="020C0503030203020204" pitchFamily="34" charset="0"/>
              </a:rPr>
              <a:t>server</a:t>
            </a:r>
            <a:endParaRPr lang="en-US" altLang="zh-CN" sz="1200" dirty="0" smtClean="0">
              <a:latin typeface="Huawei Sans" panose="020C0503030203020204" pitchFamily="34" charset="0"/>
            </a:endParaRPr>
          </a:p>
        </p:txBody>
      </p:sp>
    </p:spTree>
    <p:extLst>
      <p:ext uri="{BB962C8B-B14F-4D97-AF65-F5344CB8AC3E}">
        <p14:creationId xmlns:p14="http://schemas.microsoft.com/office/powerpoint/2010/main" val="298316181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altLang="zh-CN" dirty="0">
                <a:solidFill>
                  <a:schemeClr val="bg1">
                    <a:lumMod val="50000"/>
                  </a:schemeClr>
                </a:solidFill>
              </a:rPr>
              <a:t>OSPF Fast Convergence</a:t>
            </a:r>
          </a:p>
          <a:p>
            <a:r>
              <a:rPr lang="en-US" altLang="zh-CN" dirty="0">
                <a:solidFill>
                  <a:schemeClr val="bg1">
                    <a:lumMod val="50000"/>
                  </a:schemeClr>
                </a:solidFill>
              </a:rPr>
              <a:t>OSPF Route Control</a:t>
            </a:r>
          </a:p>
          <a:p>
            <a:r>
              <a:rPr lang="en-US" altLang="zh-CN" b="1" dirty="0"/>
              <a:t>Other OSPF Features</a:t>
            </a:r>
          </a:p>
          <a:p>
            <a:r>
              <a:rPr lang="en-US" altLang="zh-CN" dirty="0">
                <a:solidFill>
                  <a:schemeClr val="bg1">
                    <a:lumMod val="50000"/>
                  </a:schemeClr>
                </a:solidFill>
              </a:rPr>
              <a:t>Advanced IS-IS </a:t>
            </a:r>
            <a:r>
              <a:rPr lang="en-US" altLang="zh-CN" dirty="0" smtClean="0">
                <a:solidFill>
                  <a:schemeClr val="bg1">
                    <a:lumMod val="50000"/>
                  </a:schemeClr>
                </a:solidFill>
              </a:rPr>
              <a:t>Features</a:t>
            </a:r>
            <a:endParaRPr lang="en-US" altLang="zh-CN" dirty="0">
              <a:solidFill>
                <a:schemeClr val="bg1">
                  <a:lumMod val="50000"/>
                </a:schemeClr>
              </a:solidFill>
            </a:endParaRPr>
          </a:p>
        </p:txBody>
      </p:sp>
    </p:spTree>
    <p:extLst>
      <p:ext uri="{BB962C8B-B14F-4D97-AF65-F5344CB8AC3E}">
        <p14:creationId xmlns:p14="http://schemas.microsoft.com/office/powerpoint/2010/main" val="217831833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OSPF Multi-Process</a:t>
            </a:r>
            <a:endParaRPr lang="en-US" dirty="0"/>
          </a:p>
        </p:txBody>
      </p:sp>
      <p:sp>
        <p:nvSpPr>
          <p:cNvPr id="4" name="文本占位符 3"/>
          <p:cNvSpPr>
            <a:spLocks noGrp="1"/>
          </p:cNvSpPr>
          <p:nvPr>
            <p:ph type="body" sz="quarter" idx="10"/>
          </p:nvPr>
        </p:nvSpPr>
        <p:spPr bwMode="gray">
          <a:xfrm>
            <a:off x="455612" y="1052514"/>
            <a:ext cx="11293476" cy="1681227"/>
          </a:xfrm>
        </p:spPr>
        <p:txBody>
          <a:bodyPr/>
          <a:lstStyle/>
          <a:p>
            <a:r>
              <a:rPr lang="en-US" sz="1800" dirty="0" smtClean="0"/>
              <a:t>OSPF supports multiple processes that can separately run on the same device and do not affect each other. Route exchange between different OSPF processes is similar to route exchange between different routing protocols.</a:t>
            </a:r>
          </a:p>
          <a:p>
            <a:r>
              <a:rPr lang="en-US" sz="1800" dirty="0" smtClean="0"/>
              <a:t>An interface on a router can belong to only one OSPF process.</a:t>
            </a:r>
            <a:endParaRPr lang="en-US" sz="1800" dirty="0"/>
          </a:p>
        </p:txBody>
      </p:sp>
      <p:sp>
        <p:nvSpPr>
          <p:cNvPr id="26" name="文本占位符 3"/>
          <p:cNvSpPr txBox="1">
            <a:spLocks/>
          </p:cNvSpPr>
          <p:nvPr/>
        </p:nvSpPr>
        <p:spPr bwMode="gray">
          <a:xfrm>
            <a:off x="468317" y="3069317"/>
            <a:ext cx="5627683" cy="2603529"/>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600" dirty="0" smtClean="0">
                <a:latin typeface="Huawei Sans" panose="020C0503030203020204" pitchFamily="34" charset="0"/>
              </a:rPr>
              <a:t>Usage scenario:</a:t>
            </a:r>
            <a:endParaRPr lang="en-US" sz="1600" dirty="0">
              <a:latin typeface="Huawei Sans" panose="020C0503030203020204" pitchFamily="34" charset="0"/>
            </a:endParaRPr>
          </a:p>
          <a:p>
            <a:pPr marL="581025" lvl="1" indent="-265113"/>
            <a:r>
              <a:rPr lang="en-US" sz="1400" dirty="0">
                <a:latin typeface="Huawei Sans" panose="020C0503030203020204" pitchFamily="34" charset="0"/>
              </a:rPr>
              <a:t>A typical application of OSPF multi-process is in the VPN scenario.</a:t>
            </a:r>
          </a:p>
          <a:p>
            <a:pPr marL="581025" lvl="1" indent="-265113"/>
            <a:r>
              <a:rPr lang="en-US" sz="1400" dirty="0">
                <a:latin typeface="Huawei Sans" panose="020C0503030203020204" pitchFamily="34" charset="0"/>
              </a:rPr>
              <a:t>As shown in the figure, a PE connects to two different VPN customers, and OSPF is deployed between the PE and CEs. Therefore, multiple processes can be deployed on the PE to isolate the VPN customers.</a:t>
            </a:r>
          </a:p>
        </p:txBody>
      </p:sp>
      <p:grpSp>
        <p:nvGrpSpPr>
          <p:cNvPr id="29" name="组合 28"/>
          <p:cNvGrpSpPr/>
          <p:nvPr/>
        </p:nvGrpSpPr>
        <p:grpSpPr bwMode="gray">
          <a:xfrm>
            <a:off x="6216180" y="3341770"/>
            <a:ext cx="3285826" cy="2085326"/>
            <a:chOff x="2794714" y="3838562"/>
            <a:chExt cx="3285826" cy="2085326"/>
          </a:xfrm>
        </p:grpSpPr>
        <p:sp>
          <p:nvSpPr>
            <p:cNvPr id="30" name="椭圆 29"/>
            <p:cNvSpPr/>
            <p:nvPr/>
          </p:nvSpPr>
          <p:spPr bwMode="gray">
            <a:xfrm rot="1524204">
              <a:off x="3906532" y="4093208"/>
              <a:ext cx="1332193" cy="827361"/>
            </a:xfrm>
            <a:prstGeom prst="ellipse">
              <a:avLst/>
            </a:prstGeom>
            <a:solidFill>
              <a:srgbClr val="F5FCFD"/>
            </a:solidFill>
            <a:ln>
              <a:solidFill>
                <a:srgbClr val="94DA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bwMode="gray">
            <a:xfrm rot="20075796" flipV="1">
              <a:off x="3906531" y="5096527"/>
              <a:ext cx="1332193" cy="827361"/>
            </a:xfrm>
            <a:prstGeom prst="ellipse">
              <a:avLst/>
            </a:prstGeom>
            <a:solidFill>
              <a:srgbClr val="F5FCFD"/>
            </a:solidFill>
            <a:ln>
              <a:solidFill>
                <a:srgbClr val="94DA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159"/>
            <p:cNvSpPr/>
            <p:nvPr/>
          </p:nvSpPr>
          <p:spPr bwMode="gray">
            <a:xfrm flipH="1">
              <a:off x="2794714" y="3951603"/>
              <a:ext cx="1187838" cy="63996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5" name="图片 3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712553" y="4092515"/>
              <a:ext cx="540000" cy="442800"/>
            </a:xfrm>
            <a:prstGeom prst="rect">
              <a:avLst/>
            </a:prstGeom>
          </p:spPr>
        </p:pic>
        <p:cxnSp>
          <p:nvCxnSpPr>
            <p:cNvPr id="36" name="直接连接符 35"/>
            <p:cNvCxnSpPr>
              <a:stCxn id="35" idx="3"/>
              <a:endCxn id="43" idx="0"/>
            </p:cNvCxnSpPr>
            <p:nvPr/>
          </p:nvCxnSpPr>
          <p:spPr bwMode="gray">
            <a:xfrm>
              <a:off x="4252553" y="4313915"/>
              <a:ext cx="917837" cy="4354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bwMode="gray">
            <a:xfrm>
              <a:off x="2933558" y="4052305"/>
              <a:ext cx="910150" cy="523220"/>
            </a:xfrm>
            <a:prstGeom prst="rect">
              <a:avLst/>
            </a:prstGeom>
          </p:spPr>
          <p:txBody>
            <a:bodyPr wrap="square">
              <a:spAutoFit/>
            </a:body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VPN1</a:t>
              </a:r>
            </a:p>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Site1</a:t>
              </a:r>
              <a:endParaRPr lang="zh-CN" alt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38" name="矩形 37"/>
            <p:cNvSpPr/>
            <p:nvPr/>
          </p:nvSpPr>
          <p:spPr bwMode="gray">
            <a:xfrm>
              <a:off x="3527477" y="3838562"/>
              <a:ext cx="910150" cy="307777"/>
            </a:xfrm>
            <a:prstGeom prst="rect">
              <a:avLst/>
            </a:prstGeom>
          </p:spPr>
          <p:txBody>
            <a:bodyPr wrap="square">
              <a:spAutoFit/>
            </a:body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CE1</a:t>
              </a:r>
              <a:endParaRPr lang="zh-CN" alt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39" name="Freeform 159"/>
            <p:cNvSpPr/>
            <p:nvPr/>
          </p:nvSpPr>
          <p:spPr bwMode="gray">
            <a:xfrm flipH="1">
              <a:off x="2794714" y="5248370"/>
              <a:ext cx="1187838" cy="6408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0" name="图片 3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712553" y="5406160"/>
              <a:ext cx="540000" cy="442800"/>
            </a:xfrm>
            <a:prstGeom prst="rect">
              <a:avLst/>
            </a:prstGeom>
          </p:spPr>
        </p:pic>
        <p:sp>
          <p:nvSpPr>
            <p:cNvPr id="41" name="矩形 40"/>
            <p:cNvSpPr/>
            <p:nvPr/>
          </p:nvSpPr>
          <p:spPr bwMode="gray">
            <a:xfrm>
              <a:off x="2933558" y="5365950"/>
              <a:ext cx="910150" cy="523220"/>
            </a:xfrm>
            <a:prstGeom prst="rect">
              <a:avLst/>
            </a:prstGeom>
          </p:spPr>
          <p:txBody>
            <a:bodyPr wrap="square">
              <a:spAutoFit/>
            </a:body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VPN2</a:t>
              </a:r>
            </a:p>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Site2</a:t>
              </a:r>
              <a:endParaRPr lang="zh-CN" alt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42" name="矩形 41"/>
            <p:cNvSpPr/>
            <p:nvPr/>
          </p:nvSpPr>
          <p:spPr bwMode="gray">
            <a:xfrm>
              <a:off x="3527477" y="5152207"/>
              <a:ext cx="910150" cy="307777"/>
            </a:xfrm>
            <a:prstGeom prst="rect">
              <a:avLst/>
            </a:prstGeom>
          </p:spPr>
          <p:txBody>
            <a:bodyPr wrap="square">
              <a:spAutoFit/>
            </a:body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CE2</a:t>
              </a:r>
              <a:endParaRPr lang="zh-CN" alt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pic>
          <p:nvPicPr>
            <p:cNvPr id="43" name="图片 4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900390" y="4749338"/>
              <a:ext cx="540000" cy="442800"/>
            </a:xfrm>
            <a:prstGeom prst="rect">
              <a:avLst/>
            </a:prstGeom>
          </p:spPr>
        </p:pic>
        <p:sp>
          <p:nvSpPr>
            <p:cNvPr id="44" name="矩形 43"/>
            <p:cNvSpPr/>
            <p:nvPr/>
          </p:nvSpPr>
          <p:spPr bwMode="gray">
            <a:xfrm>
              <a:off x="5170390" y="4816849"/>
              <a:ext cx="910150" cy="307777"/>
            </a:xfrm>
            <a:prstGeom prst="rect">
              <a:avLst/>
            </a:prstGeom>
          </p:spPr>
          <p:txBody>
            <a:bodyPr wrap="square">
              <a:spAutoFit/>
            </a:body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a:t>
              </a:r>
              <a:endParaRPr lang="zh-CN" alt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cxnSp>
          <p:nvCxnSpPr>
            <p:cNvPr id="45" name="直接连接符 44"/>
            <p:cNvCxnSpPr>
              <a:stCxn id="40" idx="3"/>
              <a:endCxn id="43" idx="2"/>
            </p:cNvCxnSpPr>
            <p:nvPr/>
          </p:nvCxnSpPr>
          <p:spPr bwMode="gray">
            <a:xfrm flipV="1">
              <a:off x="4252553" y="5192138"/>
              <a:ext cx="917837" cy="43542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矩形 45"/>
            <p:cNvSpPr/>
            <p:nvPr/>
          </p:nvSpPr>
          <p:spPr bwMode="gray">
            <a:xfrm rot="1666040">
              <a:off x="3943196" y="4295143"/>
              <a:ext cx="1562747" cy="461665"/>
            </a:xfrm>
            <a:prstGeom prst="rect">
              <a:avLst/>
            </a:prstGeom>
          </p:spPr>
          <p:txBody>
            <a:bodyPr wrap="square">
              <a:spAutoFit/>
            </a:bodyPr>
            <a:lstStyle/>
            <a:p>
              <a:pPr algn="ctr" fontAlgn="auto"/>
              <a:r>
                <a:rPr lang="en-US" altLang="zh-CN" sz="1200" b="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OSPF </a:t>
              </a:r>
              <a:r>
                <a:rPr lang="en-US" altLang="zh-CN" sz="1200" b="1" dirty="0" smtClean="0">
                  <a:solidFill>
                    <a:srgbClr val="C7000B"/>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100</a:t>
              </a:r>
              <a:r>
                <a:rPr lang="en-US" altLang="zh-CN" sz="1200" b="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VPN1</a:t>
              </a:r>
            </a:p>
            <a:p>
              <a:pPr algn="ctr"/>
              <a:r>
                <a:rPr lang="en-US" altLang="zh-CN" sz="1200" b="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Area0</a:t>
              </a:r>
              <a:endParaRPr lang="en-US" altLang="zh-CN" sz="12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47" name="矩形 46"/>
            <p:cNvSpPr/>
            <p:nvPr/>
          </p:nvSpPr>
          <p:spPr bwMode="gray">
            <a:xfrm rot="20073624">
              <a:off x="3948004" y="5188206"/>
              <a:ext cx="1562747" cy="461665"/>
            </a:xfrm>
            <a:prstGeom prst="rect">
              <a:avLst/>
            </a:prstGeom>
          </p:spPr>
          <p:txBody>
            <a:bodyPr wrap="square">
              <a:spAutoFit/>
            </a:bodyPr>
            <a:lstStyle/>
            <a:p>
              <a:pPr algn="ctr" fontAlgn="auto"/>
              <a:r>
                <a:rPr lang="en-US" altLang="zh-CN" sz="1200" b="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Area0</a:t>
              </a:r>
            </a:p>
            <a:p>
              <a:pPr algn="ctr" fontAlgn="auto"/>
              <a:r>
                <a:rPr lang="en-US" altLang="zh-CN" sz="1200" b="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OSPF </a:t>
              </a:r>
              <a:r>
                <a:rPr lang="en-US" altLang="zh-CN" sz="1200" b="1" dirty="0" smtClean="0">
                  <a:solidFill>
                    <a:srgbClr val="C7000B"/>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200</a:t>
              </a:r>
              <a:r>
                <a:rPr lang="en-US" altLang="zh-CN" sz="1200" b="1" dirty="0" smtClean="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altLang="zh-CN" sz="1200" b="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VPN2</a:t>
              </a:r>
              <a:endParaRPr lang="zh-CN" altLang="en-US" sz="12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grpSp>
      <p:sp>
        <p:nvSpPr>
          <p:cNvPr id="48" name="圆角矩形标注 47"/>
          <p:cNvSpPr/>
          <p:nvPr/>
        </p:nvSpPr>
        <p:spPr bwMode="gray">
          <a:xfrm>
            <a:off x="8591855" y="2729952"/>
            <a:ext cx="3154057" cy="1177362"/>
          </a:xfrm>
          <a:prstGeom prst="wedgeRoundRectCallout">
            <a:avLst>
              <a:gd name="adj1" fmla="val -41270"/>
              <a:gd name="adj2" fmla="val 76720"/>
              <a:gd name="adj3" fmla="val 16667"/>
            </a:avLst>
          </a:prstGeom>
          <a:solidFill>
            <a:srgbClr val="FFF8E5"/>
          </a:solidFill>
          <a:ln>
            <a:solidFill>
              <a:srgbClr val="FDD3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pPr>
            <a:r>
              <a:rPr lang="en-US" altLang="zh-CN" sz="1400" dirty="0">
                <a:solidFill>
                  <a:schemeClr val="tx1"/>
                </a:solidFill>
              </a:rPr>
              <a:t>[</a:t>
            </a:r>
            <a:r>
              <a:rPr lang="en-US" altLang="zh-CN" sz="1400" dirty="0" smtClean="0">
                <a:solidFill>
                  <a:schemeClr val="tx1"/>
                </a:solidFill>
              </a:rPr>
              <a:t>PE] </a:t>
            </a:r>
            <a:r>
              <a:rPr lang="en-US" altLang="zh-CN" sz="1400" b="1" dirty="0" err="1">
                <a:solidFill>
                  <a:schemeClr val="tx1"/>
                </a:solidFill>
              </a:rPr>
              <a:t>ospf</a:t>
            </a:r>
            <a:r>
              <a:rPr lang="en-US" altLang="zh-CN" sz="1400" b="1" dirty="0">
                <a:solidFill>
                  <a:schemeClr val="tx1"/>
                </a:solidFill>
              </a:rPr>
              <a:t> </a:t>
            </a:r>
            <a:r>
              <a:rPr lang="en-US" altLang="zh-CN" sz="1400" dirty="0">
                <a:solidFill>
                  <a:schemeClr val="tx1"/>
                </a:solidFill>
              </a:rPr>
              <a:t>100 </a:t>
            </a:r>
            <a:r>
              <a:rPr lang="en-US" altLang="zh-CN" sz="1400" b="1" dirty="0" err="1">
                <a:solidFill>
                  <a:schemeClr val="tx1"/>
                </a:solidFill>
              </a:rPr>
              <a:t>vpn</a:t>
            </a:r>
            <a:r>
              <a:rPr lang="en-US" altLang="zh-CN" sz="1400" b="1" dirty="0">
                <a:solidFill>
                  <a:schemeClr val="tx1"/>
                </a:solidFill>
              </a:rPr>
              <a:t>-instance</a:t>
            </a:r>
            <a:r>
              <a:rPr lang="en-US" altLang="zh-CN" sz="1400" dirty="0">
                <a:solidFill>
                  <a:schemeClr val="tx1"/>
                </a:solidFill>
              </a:rPr>
              <a:t> VPN1</a:t>
            </a:r>
          </a:p>
          <a:p>
            <a:pPr>
              <a:lnSpc>
                <a:spcPct val="125000"/>
              </a:lnSpc>
            </a:pPr>
            <a:r>
              <a:rPr lang="en-US" altLang="zh-CN" sz="1400" dirty="0">
                <a:solidFill>
                  <a:schemeClr val="tx1"/>
                </a:solidFill>
              </a:rPr>
              <a:t>[</a:t>
            </a:r>
            <a:r>
              <a:rPr lang="en-US" altLang="zh-CN" sz="1400" dirty="0" smtClean="0">
                <a:solidFill>
                  <a:schemeClr val="tx1"/>
                </a:solidFill>
              </a:rPr>
              <a:t>PE-ospf-100</a:t>
            </a:r>
            <a:r>
              <a:rPr lang="en-US" altLang="zh-CN" sz="1400" dirty="0">
                <a:solidFill>
                  <a:schemeClr val="tx1"/>
                </a:solidFill>
              </a:rPr>
              <a:t>] quit</a:t>
            </a:r>
          </a:p>
          <a:p>
            <a:pPr>
              <a:lnSpc>
                <a:spcPct val="125000"/>
              </a:lnSpc>
            </a:pPr>
            <a:r>
              <a:rPr lang="en-US" altLang="zh-CN" sz="1400" dirty="0">
                <a:solidFill>
                  <a:schemeClr val="tx1"/>
                </a:solidFill>
              </a:rPr>
              <a:t>[</a:t>
            </a:r>
            <a:r>
              <a:rPr lang="en-US" altLang="zh-CN" sz="1400" dirty="0" smtClean="0">
                <a:solidFill>
                  <a:schemeClr val="tx1"/>
                </a:solidFill>
              </a:rPr>
              <a:t>PE] </a:t>
            </a:r>
            <a:r>
              <a:rPr lang="en-US" altLang="zh-CN" sz="1400" b="1" dirty="0" err="1">
                <a:solidFill>
                  <a:schemeClr val="tx1"/>
                </a:solidFill>
              </a:rPr>
              <a:t>ospf</a:t>
            </a:r>
            <a:r>
              <a:rPr lang="en-US" altLang="zh-CN" sz="1400" dirty="0">
                <a:solidFill>
                  <a:schemeClr val="tx1"/>
                </a:solidFill>
              </a:rPr>
              <a:t> 200 </a:t>
            </a:r>
            <a:r>
              <a:rPr lang="en-US" altLang="zh-CN" sz="1400" b="1" dirty="0" err="1">
                <a:solidFill>
                  <a:schemeClr val="tx1"/>
                </a:solidFill>
              </a:rPr>
              <a:t>vpn</a:t>
            </a:r>
            <a:r>
              <a:rPr lang="en-US" altLang="zh-CN" sz="1400" b="1" dirty="0">
                <a:solidFill>
                  <a:schemeClr val="tx1"/>
                </a:solidFill>
              </a:rPr>
              <a:t>-instance</a:t>
            </a:r>
            <a:r>
              <a:rPr lang="en-US" altLang="zh-CN" sz="1400" dirty="0">
                <a:solidFill>
                  <a:schemeClr val="tx1"/>
                </a:solidFill>
              </a:rPr>
              <a:t> VPN2</a:t>
            </a:r>
          </a:p>
          <a:p>
            <a:pPr>
              <a:lnSpc>
                <a:spcPct val="125000"/>
              </a:lnSpc>
            </a:pPr>
            <a:r>
              <a:rPr lang="en-US" altLang="zh-CN" sz="1400" dirty="0">
                <a:solidFill>
                  <a:schemeClr val="tx1"/>
                </a:solidFill>
              </a:rPr>
              <a:t>[</a:t>
            </a:r>
            <a:r>
              <a:rPr lang="en-US" altLang="zh-CN" sz="1400" dirty="0" smtClean="0">
                <a:solidFill>
                  <a:schemeClr val="tx1"/>
                </a:solidFill>
              </a:rPr>
              <a:t>PE-ospf-200</a:t>
            </a:r>
            <a:r>
              <a:rPr lang="en-US" altLang="zh-CN" sz="1400" dirty="0">
                <a:solidFill>
                  <a:schemeClr val="tx1"/>
                </a:solidFill>
              </a:rPr>
              <a:t>] quit</a:t>
            </a:r>
            <a:endParaRPr lang="zh-CN" altLang="en-US" sz="1400" dirty="0">
              <a:solidFill>
                <a:schemeClr val="tx1"/>
              </a:solidFill>
            </a:endParaRPr>
          </a:p>
        </p:txBody>
      </p:sp>
      <p:sp>
        <p:nvSpPr>
          <p:cNvPr id="49" name="五边形 48"/>
          <p:cNvSpPr/>
          <p:nvPr/>
        </p:nvSpPr>
        <p:spPr bwMode="gray">
          <a:xfrm>
            <a:off x="7551838" y="48062"/>
            <a:ext cx="917146" cy="324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Multi-Process</a:t>
            </a:r>
          </a:p>
        </p:txBody>
      </p:sp>
      <p:sp>
        <p:nvSpPr>
          <p:cNvPr id="50" name="燕尾形 49"/>
          <p:cNvSpPr/>
          <p:nvPr/>
        </p:nvSpPr>
        <p:spPr bwMode="gray">
          <a:xfrm>
            <a:off x="8347378" y="48062"/>
            <a:ext cx="124135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smtClean="0">
                <a:latin typeface="Huawei Sans" panose="020C0503030203020204" pitchFamily="34" charset="0"/>
              </a:rPr>
              <a:t>Association with BGP</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燕尾形 50"/>
          <p:cNvSpPr/>
          <p:nvPr/>
        </p:nvSpPr>
        <p:spPr bwMode="gray">
          <a:xfrm>
            <a:off x="9467130" y="48062"/>
            <a:ext cx="119961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Forwarding Address</a:t>
            </a:r>
            <a:endParaRPr lang="en-US" altLang="zh-CN" sz="1200" dirty="0">
              <a:latin typeface="Huawei Sans" panose="020C0503030203020204" pitchFamily="34" charset="0"/>
              <a:sym typeface="Huawei Sans" panose="020C0503030203020204" pitchFamily="34" charset="0"/>
            </a:endParaRPr>
          </a:p>
        </p:txBody>
      </p:sp>
      <p:sp>
        <p:nvSpPr>
          <p:cNvPr id="52" name="燕尾形 51"/>
          <p:cNvSpPr/>
          <p:nvPr/>
        </p:nvSpPr>
        <p:spPr bwMode="gray">
          <a:xfrm>
            <a:off x="10545139" y="48062"/>
            <a:ext cx="66203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GR</a:t>
            </a:r>
          </a:p>
        </p:txBody>
      </p:sp>
      <p:sp>
        <p:nvSpPr>
          <p:cNvPr id="53" name="燕尾形 52"/>
          <p:cNvSpPr/>
          <p:nvPr/>
        </p:nvSpPr>
        <p:spPr bwMode="gray">
          <a:xfrm>
            <a:off x="11085567" y="48062"/>
            <a:ext cx="663521"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NSR</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87087047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Association Between OSPF and BGP (1)</a:t>
            </a:r>
            <a:endParaRPr lang="en-US" dirty="0"/>
          </a:p>
        </p:txBody>
      </p:sp>
      <p:sp>
        <p:nvSpPr>
          <p:cNvPr id="3" name="文本占位符 2"/>
          <p:cNvSpPr>
            <a:spLocks noGrp="1"/>
          </p:cNvSpPr>
          <p:nvPr>
            <p:ph type="body" sz="quarter" idx="10"/>
          </p:nvPr>
        </p:nvSpPr>
        <p:spPr bwMode="gray">
          <a:xfrm>
            <a:off x="455612" y="1052514"/>
            <a:ext cx="11293476" cy="897654"/>
          </a:xfrm>
        </p:spPr>
        <p:txBody>
          <a:bodyPr/>
          <a:lstStyle/>
          <a:p>
            <a:r>
              <a:rPr lang="en-US" sz="1800" dirty="0" smtClean="0"/>
              <a:t>When a new device is added or a device is restarted, network traffic may be lost during BGP convergence. This is because IGP route convergence is faster than BGP route convergence.</a:t>
            </a:r>
            <a:endParaRPr lang="en-US" sz="1800" dirty="0"/>
          </a:p>
        </p:txBody>
      </p:sp>
      <p:sp>
        <p:nvSpPr>
          <p:cNvPr id="59" name="文本占位符 2"/>
          <p:cNvSpPr txBox="1">
            <a:spLocks/>
          </p:cNvSpPr>
          <p:nvPr/>
        </p:nvSpPr>
        <p:spPr bwMode="gray">
          <a:xfrm>
            <a:off x="571332" y="4518502"/>
            <a:ext cx="5355203" cy="1472623"/>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buNone/>
            </a:pPr>
            <a:r>
              <a:rPr lang="en-US" sz="1400" dirty="0">
                <a:latin typeface="Huawei Sans" panose="020C0503030203020204" pitchFamily="34" charset="0"/>
              </a:rPr>
              <a:t>OSPF runs on R1, R2, R3, and R4 and full-mesh IBGP connections are established. R3 is the backup device of R2.</a:t>
            </a:r>
          </a:p>
          <a:p>
            <a:pPr marL="0" indent="0">
              <a:buNone/>
            </a:pPr>
            <a:r>
              <a:rPr lang="en-US" sz="1400" dirty="0">
                <a:latin typeface="Huawei Sans" panose="020C0503030203020204" pitchFamily="34" charset="0"/>
              </a:rPr>
              <a:t>When the network is stable, the traffic from R1 to 10.1.5.5/32 passes through the path R1 -&gt; R2 -&gt; R4 -&gt; R5.</a:t>
            </a:r>
          </a:p>
        </p:txBody>
      </p:sp>
      <p:sp>
        <p:nvSpPr>
          <p:cNvPr id="63" name="文本占位符 2"/>
          <p:cNvSpPr txBox="1">
            <a:spLocks/>
          </p:cNvSpPr>
          <p:nvPr/>
        </p:nvSpPr>
        <p:spPr bwMode="gray">
          <a:xfrm>
            <a:off x="6090840" y="2248171"/>
            <a:ext cx="5655072" cy="3500146"/>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342900" indent="-342900">
              <a:buFont typeface="+mj-lt"/>
              <a:buAutoNum type="arabicPeriod"/>
            </a:pPr>
            <a:r>
              <a:rPr lang="en-US" sz="1400" dirty="0">
                <a:latin typeface="Huawei Sans" panose="020C0503030203020204" pitchFamily="34" charset="0"/>
              </a:rPr>
              <a:t>If R2 fails, traffic is switched to the path R1 -&gt; R3 -&gt; R4 -&gt; R5.</a:t>
            </a:r>
          </a:p>
          <a:p>
            <a:pPr marL="342900" indent="-342900">
              <a:buFont typeface="+mj-lt"/>
              <a:buAutoNum type="arabicPeriod"/>
            </a:pPr>
            <a:r>
              <a:rPr lang="en-US" sz="1400" dirty="0">
                <a:latin typeface="Huawei Sans" panose="020C0503030203020204" pitchFamily="34" charset="0"/>
              </a:rPr>
              <a:t>After R2 recovers, OSPF converges first because IGP route convergence is faster than BGP route convergence. If R1 needs to access 10.1.5.5/32, it searches for a BGP route with the next hop being R5. R2 then searches for the IGP route and sends traffic to R2 over the route.</a:t>
            </a:r>
          </a:p>
          <a:p>
            <a:pPr marL="342900" indent="-342900">
              <a:buFont typeface="+mj-lt"/>
              <a:buAutoNum type="arabicPeriod"/>
            </a:pPr>
            <a:r>
              <a:rPr lang="en-US" sz="1400" dirty="0">
                <a:latin typeface="Huawei Sans" panose="020C0503030203020204" pitchFamily="34" charset="0"/>
              </a:rPr>
              <a:t>After receiving the traffic, R2 searches for the BGP route. Because BGP route convergence is not complete, </a:t>
            </a:r>
            <a:r>
              <a:rPr lang="en-US" sz="1400" dirty="0" smtClean="0">
                <a:latin typeface="Huawei Sans" panose="020C0503030203020204" pitchFamily="34" charset="0"/>
              </a:rPr>
              <a:t>R2 </a:t>
            </a:r>
            <a:r>
              <a:rPr lang="en-US" sz="1400" dirty="0">
                <a:latin typeface="Huawei Sans" panose="020C0503030203020204" pitchFamily="34" charset="0"/>
              </a:rPr>
              <a:t>does not find a route to 10.1.5.5/32 and therefore does not forward traffic. As a result, traffic is lost.</a:t>
            </a:r>
          </a:p>
        </p:txBody>
      </p:sp>
      <p:sp>
        <p:nvSpPr>
          <p:cNvPr id="58" name="矩形 57"/>
          <p:cNvSpPr/>
          <p:nvPr/>
        </p:nvSpPr>
        <p:spPr bwMode="gray">
          <a:xfrm>
            <a:off x="4617315" y="2244461"/>
            <a:ext cx="1309221" cy="2127290"/>
          </a:xfrm>
          <a:prstGeom prst="rect">
            <a:avLst/>
          </a:prstGeom>
          <a:solidFill>
            <a:srgbClr val="F5FCFD"/>
          </a:solid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endParaRPr lang="zh-CN" altLang="en-US" sz="1600" kern="0" dirty="0">
              <a:solidFill>
                <a:srgbClr val="1D1D1A"/>
              </a:solidFill>
              <a:latin typeface="Huawei Sans" panose="020C0503030203020204" pitchFamily="34" charset="0"/>
              <a:ea typeface="方正兰亭黑简体" panose="02000000000000000000" pitchFamily="2" charset="-122"/>
            </a:endParaRPr>
          </a:p>
        </p:txBody>
      </p:sp>
      <p:sp>
        <p:nvSpPr>
          <p:cNvPr id="70" name="矩形 69"/>
          <p:cNvSpPr/>
          <p:nvPr/>
        </p:nvSpPr>
        <p:spPr bwMode="gray">
          <a:xfrm>
            <a:off x="603161" y="2244461"/>
            <a:ext cx="3703354" cy="2127290"/>
          </a:xfrm>
          <a:prstGeom prst="rect">
            <a:avLst/>
          </a:prstGeom>
          <a:solidFill>
            <a:srgbClr val="F5FCFD"/>
          </a:solid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endParaRPr lang="zh-CN" altLang="en-US" sz="1600" kern="0" dirty="0">
              <a:solidFill>
                <a:srgbClr val="1D1D1A"/>
              </a:solidFill>
              <a:latin typeface="Huawei Sans" panose="020C0503030203020204" pitchFamily="34" charset="0"/>
              <a:ea typeface="方正兰亭黑简体" panose="02000000000000000000" pitchFamily="2" charset="-122"/>
            </a:endParaRPr>
          </a:p>
        </p:txBody>
      </p:sp>
      <p:sp>
        <p:nvSpPr>
          <p:cNvPr id="71" name="文本框 70"/>
          <p:cNvSpPr txBox="1"/>
          <p:nvPr/>
        </p:nvSpPr>
        <p:spPr bwMode="gray">
          <a:xfrm>
            <a:off x="571333" y="2273165"/>
            <a:ext cx="776175" cy="307777"/>
          </a:xfrm>
          <a:prstGeom prst="rect">
            <a:avLst/>
          </a:prstGeom>
          <a:noFill/>
        </p:spPr>
        <p:txBody>
          <a:bodyPr wrap="none" rtlCol="0">
            <a:spAutoFit/>
          </a:bodyPr>
          <a:lstStyle/>
          <a:p>
            <a:pPr algn="ctr"/>
            <a:r>
              <a:rPr lang="en-US" altLang="zh-CN" sz="1400" b="1" dirty="0" smtClean="0"/>
              <a:t>AS 100</a:t>
            </a:r>
            <a:endParaRPr lang="zh-CN" altLang="en-US" sz="1400" b="1" dirty="0"/>
          </a:p>
        </p:txBody>
      </p:sp>
      <p:sp>
        <p:nvSpPr>
          <p:cNvPr id="72" name="矩形 71"/>
          <p:cNvSpPr/>
          <p:nvPr/>
        </p:nvSpPr>
        <p:spPr bwMode="gray">
          <a:xfrm>
            <a:off x="603160" y="3402844"/>
            <a:ext cx="910150" cy="307777"/>
          </a:xfrm>
          <a:prstGeom prst="rect">
            <a:avLst/>
          </a:prstGeom>
        </p:spPr>
        <p:txBody>
          <a:bodyPr wrap="square">
            <a:spAutoFit/>
          </a:body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a:t>
            </a:r>
            <a:endParaRPr lang="zh-CN" alt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pic>
        <p:nvPicPr>
          <p:cNvPr id="73" name="图片 7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30669" y="3475200"/>
            <a:ext cx="540000" cy="442800"/>
          </a:xfrm>
          <a:prstGeom prst="rect">
            <a:avLst/>
          </a:prstGeom>
        </p:spPr>
      </p:pic>
      <p:sp>
        <p:nvSpPr>
          <p:cNvPr id="74" name="矩形 73"/>
          <p:cNvSpPr/>
          <p:nvPr/>
        </p:nvSpPr>
        <p:spPr bwMode="gray">
          <a:xfrm>
            <a:off x="2045594" y="3918000"/>
            <a:ext cx="910150" cy="307777"/>
          </a:xfrm>
          <a:prstGeom prst="rect">
            <a:avLst/>
          </a:prstGeom>
        </p:spPr>
        <p:txBody>
          <a:bodyPr wrap="square">
            <a:spAutoFit/>
          </a:body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R3</a:t>
            </a:r>
            <a:endParaRPr lang="zh-CN" alt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5" name="矩形 74"/>
          <p:cNvSpPr/>
          <p:nvPr/>
        </p:nvSpPr>
        <p:spPr bwMode="gray">
          <a:xfrm>
            <a:off x="3488028" y="3402844"/>
            <a:ext cx="910150" cy="307777"/>
          </a:xfrm>
          <a:prstGeom prst="rect">
            <a:avLst/>
          </a:prstGeom>
        </p:spPr>
        <p:txBody>
          <a:bodyPr wrap="square">
            <a:spAutoFit/>
          </a:body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R4</a:t>
            </a:r>
            <a:endParaRPr lang="zh-CN" alt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pic>
        <p:nvPicPr>
          <p:cNvPr id="76" name="图片 75"/>
          <p:cNvPicPr>
            <a:picLocks/>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230669" y="2527082"/>
            <a:ext cx="540000" cy="442800"/>
          </a:xfrm>
          <a:prstGeom prst="rect">
            <a:avLst/>
          </a:prstGeom>
        </p:spPr>
      </p:pic>
      <p:sp>
        <p:nvSpPr>
          <p:cNvPr id="77" name="矩形 76"/>
          <p:cNvSpPr/>
          <p:nvPr/>
        </p:nvSpPr>
        <p:spPr bwMode="gray">
          <a:xfrm>
            <a:off x="2045594" y="2248171"/>
            <a:ext cx="910150" cy="307777"/>
          </a:xfrm>
          <a:prstGeom prst="rect">
            <a:avLst/>
          </a:prstGeom>
        </p:spPr>
        <p:txBody>
          <a:bodyPr wrap="square">
            <a:spAutoFit/>
          </a:body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a:t>
            </a:r>
            <a:endParaRPr lang="zh-CN" alt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cxnSp>
        <p:nvCxnSpPr>
          <p:cNvPr id="78" name="直接连接符 77"/>
          <p:cNvCxnSpPr>
            <a:stCxn id="95" idx="1"/>
            <a:endCxn id="73" idx="1"/>
          </p:cNvCxnSpPr>
          <p:nvPr/>
        </p:nvCxnSpPr>
        <p:spPr bwMode="gray">
          <a:xfrm>
            <a:off x="788235" y="3222541"/>
            <a:ext cx="1442434" cy="4740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73" idx="3"/>
            <a:endCxn id="96" idx="3"/>
          </p:cNvCxnSpPr>
          <p:nvPr/>
        </p:nvCxnSpPr>
        <p:spPr bwMode="gray">
          <a:xfrm flipV="1">
            <a:off x="2770669" y="3220144"/>
            <a:ext cx="1442434" cy="4764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95" idx="1"/>
            <a:endCxn id="76" idx="1"/>
          </p:cNvCxnSpPr>
          <p:nvPr/>
        </p:nvCxnSpPr>
        <p:spPr bwMode="gray">
          <a:xfrm flipV="1">
            <a:off x="788235" y="2748482"/>
            <a:ext cx="1442434" cy="4740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76" idx="3"/>
            <a:endCxn id="96" idx="3"/>
          </p:cNvCxnSpPr>
          <p:nvPr/>
        </p:nvCxnSpPr>
        <p:spPr bwMode="gray">
          <a:xfrm>
            <a:off x="2770669" y="2748482"/>
            <a:ext cx="1442434" cy="4716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96" idx="3"/>
            <a:endCxn id="94" idx="1"/>
          </p:cNvCxnSpPr>
          <p:nvPr/>
        </p:nvCxnSpPr>
        <p:spPr bwMode="gray">
          <a:xfrm>
            <a:off x="4213103" y="3220144"/>
            <a:ext cx="84649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bwMode="gray">
          <a:xfrm flipV="1">
            <a:off x="5316716" y="2874290"/>
            <a:ext cx="0" cy="221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4" name="矩形 83"/>
          <p:cNvSpPr/>
          <p:nvPr/>
        </p:nvSpPr>
        <p:spPr bwMode="gray">
          <a:xfrm>
            <a:off x="4732654" y="2631492"/>
            <a:ext cx="1193882" cy="307777"/>
          </a:xfrm>
          <a:prstGeom prst="rect">
            <a:avLst/>
          </a:prstGeom>
        </p:spPr>
        <p:txBody>
          <a:bodyPr wrap="square">
            <a:spAutoFit/>
          </a:body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10.1.5.5/32</a:t>
            </a:r>
            <a:endParaRPr lang="zh-CN" alt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cxnSp>
        <p:nvCxnSpPr>
          <p:cNvPr id="85" name="直接箭头连接符 84"/>
          <p:cNvCxnSpPr/>
          <p:nvPr/>
        </p:nvCxnSpPr>
        <p:spPr bwMode="gray">
          <a:xfrm flipV="1">
            <a:off x="1328235" y="2621856"/>
            <a:ext cx="783245" cy="276696"/>
          </a:xfrm>
          <a:prstGeom prst="straightConnector1">
            <a:avLst/>
          </a:prstGeom>
          <a:ln w="1905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6" name="直接箭头连接符 85"/>
          <p:cNvCxnSpPr/>
          <p:nvPr/>
        </p:nvCxnSpPr>
        <p:spPr bwMode="gray">
          <a:xfrm flipH="1" flipV="1">
            <a:off x="2922964" y="2667169"/>
            <a:ext cx="774128" cy="281811"/>
          </a:xfrm>
          <a:prstGeom prst="straightConnector1">
            <a:avLst/>
          </a:prstGeom>
          <a:ln w="1905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7" name="直接箭头连接符 86"/>
          <p:cNvCxnSpPr/>
          <p:nvPr/>
        </p:nvCxnSpPr>
        <p:spPr bwMode="gray">
          <a:xfrm>
            <a:off x="1328235" y="3570985"/>
            <a:ext cx="783245" cy="250805"/>
          </a:xfrm>
          <a:prstGeom prst="straightConnector1">
            <a:avLst/>
          </a:prstGeom>
          <a:ln w="1905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8" name="直接箭头连接符 87"/>
          <p:cNvCxnSpPr/>
          <p:nvPr/>
        </p:nvCxnSpPr>
        <p:spPr bwMode="gray">
          <a:xfrm flipV="1">
            <a:off x="2832697" y="3509893"/>
            <a:ext cx="778378" cy="297407"/>
          </a:xfrm>
          <a:prstGeom prst="straightConnector1">
            <a:avLst/>
          </a:prstGeom>
          <a:ln w="1905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89" name="矩形 88"/>
          <p:cNvSpPr/>
          <p:nvPr/>
        </p:nvSpPr>
        <p:spPr bwMode="gray">
          <a:xfrm>
            <a:off x="3542860" y="4063974"/>
            <a:ext cx="910150" cy="307777"/>
          </a:xfrm>
          <a:prstGeom prst="rect">
            <a:avLst/>
          </a:prstGeom>
        </p:spPr>
        <p:txBody>
          <a:bodyPr wrap="square">
            <a:spAutoFit/>
          </a:body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IBGP</a:t>
            </a:r>
            <a:endParaRPr lang="zh-CN" alt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cxnSp>
        <p:nvCxnSpPr>
          <p:cNvPr id="90" name="直接连接符 89"/>
          <p:cNvCxnSpPr/>
          <p:nvPr/>
        </p:nvCxnSpPr>
        <p:spPr bwMode="gray">
          <a:xfrm>
            <a:off x="5209840" y="2874290"/>
            <a:ext cx="21375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直接箭头连接符 90"/>
          <p:cNvCxnSpPr/>
          <p:nvPr/>
        </p:nvCxnSpPr>
        <p:spPr bwMode="gray">
          <a:xfrm>
            <a:off x="4244575" y="3343296"/>
            <a:ext cx="778378" cy="0"/>
          </a:xfrm>
          <a:prstGeom prst="straightConnector1">
            <a:avLst/>
          </a:prstGeom>
          <a:ln w="19050">
            <a:solidFill>
              <a:schemeClr val="tx1"/>
            </a:solidFill>
            <a:prstDash val="dash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92" name="矩形 91"/>
          <p:cNvSpPr/>
          <p:nvPr/>
        </p:nvSpPr>
        <p:spPr bwMode="gray">
          <a:xfrm>
            <a:off x="4216432" y="3328806"/>
            <a:ext cx="910150" cy="307777"/>
          </a:xfrm>
          <a:prstGeom prst="rect">
            <a:avLst/>
          </a:prstGeom>
        </p:spPr>
        <p:txBody>
          <a:bodyPr wrap="square">
            <a:spAutoFit/>
          </a:bodyPr>
          <a:lstStyle/>
          <a:p>
            <a:pPr algn="ctr" fontAlgn="auto"/>
            <a:r>
              <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E</a:t>
            </a:r>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BGP</a:t>
            </a:r>
            <a:endParaRPr lang="zh-CN" alt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93" name="文本框 92"/>
          <p:cNvSpPr txBox="1"/>
          <p:nvPr/>
        </p:nvSpPr>
        <p:spPr bwMode="gray">
          <a:xfrm>
            <a:off x="4671507" y="2273165"/>
            <a:ext cx="776175" cy="307777"/>
          </a:xfrm>
          <a:prstGeom prst="rect">
            <a:avLst/>
          </a:prstGeom>
          <a:noFill/>
        </p:spPr>
        <p:txBody>
          <a:bodyPr wrap="none" rtlCol="0">
            <a:spAutoFit/>
          </a:bodyPr>
          <a:lstStyle/>
          <a:p>
            <a:pPr algn="ctr"/>
            <a:r>
              <a:rPr lang="en-US" altLang="zh-CN" sz="1400" b="1" dirty="0" smtClean="0"/>
              <a:t>AS 101</a:t>
            </a:r>
            <a:endParaRPr lang="zh-CN" altLang="en-US" sz="1400" b="1" dirty="0"/>
          </a:p>
        </p:txBody>
      </p:sp>
      <p:pic>
        <p:nvPicPr>
          <p:cNvPr id="94" name="图片 9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59595" y="2998744"/>
            <a:ext cx="540000" cy="442800"/>
          </a:xfrm>
          <a:prstGeom prst="rect">
            <a:avLst/>
          </a:prstGeom>
        </p:spPr>
      </p:pic>
      <p:pic>
        <p:nvPicPr>
          <p:cNvPr id="95" name="图片 9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88235" y="3001141"/>
            <a:ext cx="540000" cy="442800"/>
          </a:xfrm>
          <a:prstGeom prst="rect">
            <a:avLst/>
          </a:prstGeom>
        </p:spPr>
      </p:pic>
      <p:pic>
        <p:nvPicPr>
          <p:cNvPr id="96" name="图片 9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73103" y="2998744"/>
            <a:ext cx="540000" cy="442800"/>
          </a:xfrm>
          <a:prstGeom prst="rect">
            <a:avLst/>
          </a:prstGeom>
        </p:spPr>
      </p:pic>
      <p:cxnSp>
        <p:nvCxnSpPr>
          <p:cNvPr id="97" name="直接箭头连接符 96"/>
          <p:cNvCxnSpPr/>
          <p:nvPr/>
        </p:nvCxnSpPr>
        <p:spPr bwMode="gray">
          <a:xfrm>
            <a:off x="1405285" y="3232025"/>
            <a:ext cx="2174406" cy="0"/>
          </a:xfrm>
          <a:prstGeom prst="straightConnector1">
            <a:avLst/>
          </a:prstGeom>
          <a:ln w="1905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8" name="直接箭头连接符 97"/>
          <p:cNvCxnSpPr/>
          <p:nvPr/>
        </p:nvCxnSpPr>
        <p:spPr bwMode="gray">
          <a:xfrm flipV="1">
            <a:off x="2500669" y="3039779"/>
            <a:ext cx="0" cy="399220"/>
          </a:xfrm>
          <a:prstGeom prst="straightConnector1">
            <a:avLst/>
          </a:prstGeom>
          <a:ln w="1905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9" name="直接箭头连接符 98"/>
          <p:cNvCxnSpPr/>
          <p:nvPr/>
        </p:nvCxnSpPr>
        <p:spPr bwMode="gray">
          <a:xfrm>
            <a:off x="3232060" y="4225777"/>
            <a:ext cx="455075" cy="0"/>
          </a:xfrm>
          <a:prstGeom prst="straightConnector1">
            <a:avLst/>
          </a:prstGeom>
          <a:ln w="1905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100" name="矩形 99"/>
          <p:cNvSpPr/>
          <p:nvPr/>
        </p:nvSpPr>
        <p:spPr bwMode="gray">
          <a:xfrm>
            <a:off x="4868434" y="3402844"/>
            <a:ext cx="910150" cy="307777"/>
          </a:xfrm>
          <a:prstGeom prst="rect">
            <a:avLst/>
          </a:prstGeom>
        </p:spPr>
        <p:txBody>
          <a:bodyPr wrap="square">
            <a:spAutoFit/>
          </a:body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R5</a:t>
            </a:r>
            <a:endParaRPr lang="zh-CN" alt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grpSp>
        <p:nvGrpSpPr>
          <p:cNvPr id="101" name="组合 100"/>
          <p:cNvGrpSpPr/>
          <p:nvPr/>
        </p:nvGrpSpPr>
        <p:grpSpPr bwMode="gray">
          <a:xfrm>
            <a:off x="2426965" y="2648339"/>
            <a:ext cx="144000" cy="143999"/>
            <a:chOff x="6024000" y="3357001"/>
            <a:chExt cx="144000" cy="143999"/>
          </a:xfrm>
        </p:grpSpPr>
        <p:cxnSp>
          <p:nvCxnSpPr>
            <p:cNvPr id="102" name="直接连接符 101"/>
            <p:cNvCxnSpPr/>
            <p:nvPr/>
          </p:nvCxnSpPr>
          <p:spPr bwMode="gray">
            <a:xfrm flipV="1">
              <a:off x="6024000" y="3357001"/>
              <a:ext cx="144000" cy="143999"/>
            </a:xfrm>
            <a:prstGeom prst="line">
              <a:avLst/>
            </a:prstGeom>
            <a:solidFill>
              <a:srgbClr val="EC7061"/>
            </a:solidFill>
            <a:ln w="38100" cap="rnd">
              <a:solidFill>
                <a:srgbClr val="C7000B"/>
              </a:solidFill>
              <a:round/>
            </a:ln>
            <a:effectLst/>
          </p:spPr>
          <p:style>
            <a:lnRef idx="2">
              <a:schemeClr val="accent1"/>
            </a:lnRef>
            <a:fillRef idx="0">
              <a:schemeClr val="accent1"/>
            </a:fillRef>
            <a:effectRef idx="1">
              <a:schemeClr val="accent1"/>
            </a:effectRef>
            <a:fontRef idx="minor">
              <a:schemeClr val="tx1"/>
            </a:fontRef>
          </p:style>
        </p:cxnSp>
        <p:cxnSp>
          <p:nvCxnSpPr>
            <p:cNvPr id="103" name="直接连接符 102"/>
            <p:cNvCxnSpPr/>
            <p:nvPr/>
          </p:nvCxnSpPr>
          <p:spPr bwMode="gray">
            <a:xfrm>
              <a:off x="6024000" y="3357001"/>
              <a:ext cx="144000" cy="143999"/>
            </a:xfrm>
            <a:prstGeom prst="line">
              <a:avLst/>
            </a:prstGeom>
            <a:solidFill>
              <a:srgbClr val="EC7061"/>
            </a:solidFill>
            <a:ln w="38100" cap="rnd">
              <a:solidFill>
                <a:srgbClr val="C7000B"/>
              </a:solidFill>
              <a:round/>
            </a:ln>
            <a:effectLst/>
          </p:spPr>
          <p:style>
            <a:lnRef idx="2">
              <a:schemeClr val="accent1"/>
            </a:lnRef>
            <a:fillRef idx="0">
              <a:schemeClr val="accent1"/>
            </a:fillRef>
            <a:effectRef idx="1">
              <a:schemeClr val="accent1"/>
            </a:effectRef>
            <a:fontRef idx="minor">
              <a:schemeClr val="tx1"/>
            </a:fontRef>
          </p:style>
        </p:cxnSp>
      </p:grpSp>
      <p:sp>
        <p:nvSpPr>
          <p:cNvPr id="104" name="任意多边形 103"/>
          <p:cNvSpPr/>
          <p:nvPr/>
        </p:nvSpPr>
        <p:spPr bwMode="gray">
          <a:xfrm>
            <a:off x="1406821" y="3300528"/>
            <a:ext cx="2086378" cy="310028"/>
          </a:xfrm>
          <a:custGeom>
            <a:avLst/>
            <a:gdLst>
              <a:gd name="connsiteX0" fmla="*/ 0 w 2086378"/>
              <a:gd name="connsiteY0" fmla="*/ 0 h 310028"/>
              <a:gd name="connsiteX1" fmla="*/ 1017431 w 2086378"/>
              <a:gd name="connsiteY1" fmla="*/ 309093 h 310028"/>
              <a:gd name="connsiteX2" fmla="*/ 2086378 w 2086378"/>
              <a:gd name="connsiteY2" fmla="*/ 77273 h 310028"/>
            </a:gdLst>
            <a:ahLst/>
            <a:cxnLst>
              <a:cxn ang="0">
                <a:pos x="connsiteX0" y="connsiteY0"/>
              </a:cxn>
              <a:cxn ang="0">
                <a:pos x="connsiteX1" y="connsiteY1"/>
              </a:cxn>
              <a:cxn ang="0">
                <a:pos x="connsiteX2" y="connsiteY2"/>
              </a:cxn>
            </a:cxnLst>
            <a:rect l="l" t="t" r="r" b="b"/>
            <a:pathLst>
              <a:path w="2086378" h="310028">
                <a:moveTo>
                  <a:pt x="0" y="0"/>
                </a:moveTo>
                <a:cubicBezTo>
                  <a:pt x="334850" y="148107"/>
                  <a:pt x="669701" y="296214"/>
                  <a:pt x="1017431" y="309093"/>
                </a:cubicBezTo>
                <a:cubicBezTo>
                  <a:pt x="1365161" y="321972"/>
                  <a:pt x="1725769" y="199622"/>
                  <a:pt x="2086378" y="77273"/>
                </a:cubicBezTo>
              </a:path>
            </a:pathLst>
          </a:custGeom>
          <a:noFill/>
          <a:ln w="28575">
            <a:solidFill>
              <a:srgbClr val="62B23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Oval 4"/>
          <p:cNvSpPr>
            <a:spLocks noChangeAspect="1"/>
          </p:cNvSpPr>
          <p:nvPr/>
        </p:nvSpPr>
        <p:spPr bwMode="gray">
          <a:xfrm>
            <a:off x="1307041" y="3196263"/>
            <a:ext cx="180000" cy="180000"/>
          </a:xfrm>
          <a:prstGeom prst="ellipse">
            <a:avLst/>
          </a:prstGeom>
          <a:solidFill>
            <a:srgbClr val="62B23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任意多边形 105"/>
          <p:cNvSpPr/>
          <p:nvPr/>
        </p:nvSpPr>
        <p:spPr bwMode="gray">
          <a:xfrm rot="562458">
            <a:off x="1327121" y="2514516"/>
            <a:ext cx="798491" cy="386366"/>
          </a:xfrm>
          <a:custGeom>
            <a:avLst/>
            <a:gdLst>
              <a:gd name="connsiteX0" fmla="*/ 0 w 798491"/>
              <a:gd name="connsiteY0" fmla="*/ 386366 h 386366"/>
              <a:gd name="connsiteX1" fmla="*/ 321972 w 798491"/>
              <a:gd name="connsiteY1" fmla="*/ 115910 h 386366"/>
              <a:gd name="connsiteX2" fmla="*/ 798491 w 798491"/>
              <a:gd name="connsiteY2" fmla="*/ 0 h 386366"/>
            </a:gdLst>
            <a:ahLst/>
            <a:cxnLst>
              <a:cxn ang="0">
                <a:pos x="connsiteX0" y="connsiteY0"/>
              </a:cxn>
              <a:cxn ang="0">
                <a:pos x="connsiteX1" y="connsiteY1"/>
              </a:cxn>
              <a:cxn ang="0">
                <a:pos x="connsiteX2" y="connsiteY2"/>
              </a:cxn>
            </a:cxnLst>
            <a:rect l="l" t="t" r="r" b="b"/>
            <a:pathLst>
              <a:path w="798491" h="386366">
                <a:moveTo>
                  <a:pt x="0" y="386366"/>
                </a:moveTo>
                <a:cubicBezTo>
                  <a:pt x="94445" y="283335"/>
                  <a:pt x="188890" y="180304"/>
                  <a:pt x="321972" y="115910"/>
                </a:cubicBezTo>
                <a:cubicBezTo>
                  <a:pt x="455054" y="51516"/>
                  <a:pt x="626772" y="25758"/>
                  <a:pt x="798491" y="0"/>
                </a:cubicBezTo>
              </a:path>
            </a:pathLst>
          </a:custGeom>
          <a:noFill/>
          <a:ln w="28575">
            <a:solidFill>
              <a:srgbClr val="C7000B"/>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Oval 4"/>
          <p:cNvSpPr>
            <a:spLocks noChangeAspect="1"/>
          </p:cNvSpPr>
          <p:nvPr/>
        </p:nvSpPr>
        <p:spPr bwMode="gray">
          <a:xfrm>
            <a:off x="1191400" y="2758049"/>
            <a:ext cx="180000" cy="180000"/>
          </a:xfrm>
          <a:prstGeom prst="ellipse">
            <a:avLst/>
          </a:prstGeom>
          <a:solidFill>
            <a:srgbClr val="C7000B"/>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Oval 4"/>
          <p:cNvSpPr>
            <a:spLocks noChangeAspect="1"/>
          </p:cNvSpPr>
          <p:nvPr/>
        </p:nvSpPr>
        <p:spPr bwMode="gray">
          <a:xfrm>
            <a:off x="2596150" y="2487664"/>
            <a:ext cx="180000" cy="180000"/>
          </a:xfrm>
          <a:prstGeom prst="ellipse">
            <a:avLst/>
          </a:prstGeom>
          <a:solidFill>
            <a:srgbClr val="C7000B"/>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zh-CN" alt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五边形 108"/>
          <p:cNvSpPr/>
          <p:nvPr/>
        </p:nvSpPr>
        <p:spPr bwMode="gray">
          <a:xfrm>
            <a:off x="7551838" y="48062"/>
            <a:ext cx="917146"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Multi-Process</a:t>
            </a:r>
          </a:p>
        </p:txBody>
      </p:sp>
      <p:sp>
        <p:nvSpPr>
          <p:cNvPr id="110" name="燕尾形 109"/>
          <p:cNvSpPr/>
          <p:nvPr/>
        </p:nvSpPr>
        <p:spPr bwMode="gray">
          <a:xfrm>
            <a:off x="8347378" y="48062"/>
            <a:ext cx="124135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Association with BGP</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111" name="燕尾形 110"/>
          <p:cNvSpPr/>
          <p:nvPr/>
        </p:nvSpPr>
        <p:spPr bwMode="gray">
          <a:xfrm>
            <a:off x="9467130" y="48062"/>
            <a:ext cx="119961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Forwarding Address</a:t>
            </a:r>
            <a:endParaRPr lang="en-US" altLang="zh-CN" sz="1200" dirty="0">
              <a:latin typeface="Huawei Sans" panose="020C0503030203020204" pitchFamily="34" charset="0"/>
              <a:sym typeface="Huawei Sans" panose="020C0503030203020204" pitchFamily="34" charset="0"/>
            </a:endParaRPr>
          </a:p>
        </p:txBody>
      </p:sp>
      <p:sp>
        <p:nvSpPr>
          <p:cNvPr id="112" name="燕尾形 111"/>
          <p:cNvSpPr/>
          <p:nvPr/>
        </p:nvSpPr>
        <p:spPr bwMode="gray">
          <a:xfrm>
            <a:off x="10545139" y="48062"/>
            <a:ext cx="66203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GR</a:t>
            </a:r>
          </a:p>
        </p:txBody>
      </p:sp>
      <p:sp>
        <p:nvSpPr>
          <p:cNvPr id="113" name="燕尾形 112"/>
          <p:cNvSpPr/>
          <p:nvPr/>
        </p:nvSpPr>
        <p:spPr bwMode="gray">
          <a:xfrm>
            <a:off x="11085567" y="48062"/>
            <a:ext cx="663521"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NSR</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427661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3">
                                            <p:txEl>
                                              <p:pRg st="1" end="1"/>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3">
                                            <p:txEl>
                                              <p:pRg st="2" end="2"/>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animBg="1"/>
      <p:bldP spid="105" grpId="0" animBg="1"/>
      <p:bldP spid="106" grpId="0" animBg="1"/>
      <p:bldP spid="107" grpId="0" animBg="1"/>
      <p:bldP spid="108"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3"/>
          <p:cNvSpPr/>
          <p:nvPr/>
        </p:nvSpPr>
        <p:spPr bwMode="gray">
          <a:xfrm>
            <a:off x="4849137" y="3179044"/>
            <a:ext cx="1309221" cy="2127290"/>
          </a:xfrm>
          <a:prstGeom prst="rect">
            <a:avLst/>
          </a:prstGeom>
          <a:solidFill>
            <a:srgbClr val="F5FCFD"/>
          </a:solid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endParaRPr lang="zh-CN" altLang="en-US" sz="1600" kern="0" dirty="0">
              <a:solidFill>
                <a:srgbClr val="1D1D1A"/>
              </a:solidFill>
              <a:latin typeface="Huawei Sans" panose="020C0503030203020204" pitchFamily="34" charset="0"/>
              <a:ea typeface="方正兰亭黑简体" panose="02000000000000000000" pitchFamily="2" charset="-122"/>
            </a:endParaRPr>
          </a:p>
        </p:txBody>
      </p:sp>
      <p:sp>
        <p:nvSpPr>
          <p:cNvPr id="55" name="矩形 54"/>
          <p:cNvSpPr/>
          <p:nvPr/>
        </p:nvSpPr>
        <p:spPr bwMode="gray">
          <a:xfrm>
            <a:off x="834983" y="3179044"/>
            <a:ext cx="3703354" cy="2127290"/>
          </a:xfrm>
          <a:prstGeom prst="rect">
            <a:avLst/>
          </a:prstGeom>
          <a:solidFill>
            <a:srgbClr val="F5FCFD"/>
          </a:solid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endParaRPr lang="zh-CN" altLang="en-US" sz="1600" kern="0" dirty="0">
              <a:solidFill>
                <a:srgbClr val="1D1D1A"/>
              </a:solidFill>
              <a:latin typeface="Huawei Sans" panose="020C0503030203020204" pitchFamily="34" charset="0"/>
              <a:ea typeface="方正兰亭黑简体" panose="02000000000000000000" pitchFamily="2" charset="-122"/>
            </a:endParaRPr>
          </a:p>
        </p:txBody>
      </p:sp>
      <p:sp>
        <p:nvSpPr>
          <p:cNvPr id="56" name="文本框 55"/>
          <p:cNvSpPr txBox="1"/>
          <p:nvPr/>
        </p:nvSpPr>
        <p:spPr bwMode="gray">
          <a:xfrm>
            <a:off x="803155" y="3207748"/>
            <a:ext cx="776175" cy="307777"/>
          </a:xfrm>
          <a:prstGeom prst="rect">
            <a:avLst/>
          </a:prstGeom>
          <a:noFill/>
        </p:spPr>
        <p:txBody>
          <a:bodyPr wrap="none" rtlCol="0">
            <a:spAutoFit/>
          </a:bodyPr>
          <a:lstStyle/>
          <a:p>
            <a:pPr algn="ctr"/>
            <a:r>
              <a:rPr lang="en-US" altLang="zh-CN" sz="1400" b="1" dirty="0" smtClean="0"/>
              <a:t>AS 100</a:t>
            </a:r>
            <a:endParaRPr lang="zh-CN" altLang="en-US" sz="1400" b="1" dirty="0"/>
          </a:p>
        </p:txBody>
      </p:sp>
      <p:sp>
        <p:nvSpPr>
          <p:cNvPr id="57" name="矩形 56"/>
          <p:cNvSpPr/>
          <p:nvPr/>
        </p:nvSpPr>
        <p:spPr bwMode="gray">
          <a:xfrm>
            <a:off x="834982" y="4337427"/>
            <a:ext cx="910150" cy="307777"/>
          </a:xfrm>
          <a:prstGeom prst="rect">
            <a:avLst/>
          </a:prstGeom>
        </p:spPr>
        <p:txBody>
          <a:bodyPr wrap="square">
            <a:spAutoFit/>
          </a:body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a:t>
            </a:r>
            <a:endParaRPr lang="zh-CN" alt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pic>
        <p:nvPicPr>
          <p:cNvPr id="59" name="图片 5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462491" y="4409783"/>
            <a:ext cx="540000" cy="442800"/>
          </a:xfrm>
          <a:prstGeom prst="rect">
            <a:avLst/>
          </a:prstGeom>
        </p:spPr>
      </p:pic>
      <p:sp>
        <p:nvSpPr>
          <p:cNvPr id="60" name="矩形 59"/>
          <p:cNvSpPr/>
          <p:nvPr/>
        </p:nvSpPr>
        <p:spPr bwMode="gray">
          <a:xfrm>
            <a:off x="2277416" y="4852583"/>
            <a:ext cx="910150" cy="307777"/>
          </a:xfrm>
          <a:prstGeom prst="rect">
            <a:avLst/>
          </a:prstGeom>
        </p:spPr>
        <p:txBody>
          <a:bodyPr wrap="square">
            <a:spAutoFit/>
          </a:body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R3</a:t>
            </a:r>
            <a:endParaRPr lang="zh-CN" alt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61" name="矩形 60"/>
          <p:cNvSpPr/>
          <p:nvPr/>
        </p:nvSpPr>
        <p:spPr bwMode="gray">
          <a:xfrm>
            <a:off x="3719850" y="4337427"/>
            <a:ext cx="910150" cy="307777"/>
          </a:xfrm>
          <a:prstGeom prst="rect">
            <a:avLst/>
          </a:prstGeom>
        </p:spPr>
        <p:txBody>
          <a:bodyPr wrap="square">
            <a:spAutoFit/>
          </a:body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R4</a:t>
            </a:r>
            <a:endParaRPr lang="zh-CN" alt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pic>
        <p:nvPicPr>
          <p:cNvPr id="62" name="图片 61"/>
          <p:cNvPicPr>
            <a:picLocks/>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462491" y="3461665"/>
            <a:ext cx="540000" cy="442800"/>
          </a:xfrm>
          <a:prstGeom prst="rect">
            <a:avLst/>
          </a:prstGeom>
        </p:spPr>
      </p:pic>
      <p:sp>
        <p:nvSpPr>
          <p:cNvPr id="63" name="矩形 62"/>
          <p:cNvSpPr/>
          <p:nvPr/>
        </p:nvSpPr>
        <p:spPr bwMode="gray">
          <a:xfrm>
            <a:off x="2277416" y="3182754"/>
            <a:ext cx="910150" cy="307777"/>
          </a:xfrm>
          <a:prstGeom prst="rect">
            <a:avLst/>
          </a:prstGeom>
        </p:spPr>
        <p:txBody>
          <a:bodyPr wrap="square">
            <a:spAutoFit/>
          </a:body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a:t>
            </a:r>
            <a:endParaRPr lang="zh-CN" alt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cxnSp>
        <p:nvCxnSpPr>
          <p:cNvPr id="64" name="直接连接符 63"/>
          <p:cNvCxnSpPr>
            <a:stCxn id="114" idx="1"/>
            <a:endCxn id="59" idx="1"/>
          </p:cNvCxnSpPr>
          <p:nvPr/>
        </p:nvCxnSpPr>
        <p:spPr bwMode="gray">
          <a:xfrm>
            <a:off x="1020057" y="4157124"/>
            <a:ext cx="1442434" cy="4740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59" idx="3"/>
            <a:endCxn id="115" idx="3"/>
          </p:cNvCxnSpPr>
          <p:nvPr/>
        </p:nvCxnSpPr>
        <p:spPr bwMode="gray">
          <a:xfrm flipV="1">
            <a:off x="3002491" y="4154727"/>
            <a:ext cx="1442434" cy="4764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114" idx="1"/>
            <a:endCxn id="62" idx="1"/>
          </p:cNvCxnSpPr>
          <p:nvPr/>
        </p:nvCxnSpPr>
        <p:spPr bwMode="gray">
          <a:xfrm flipV="1">
            <a:off x="1020057" y="3683065"/>
            <a:ext cx="1442434" cy="4740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2" idx="3"/>
            <a:endCxn id="115" idx="3"/>
          </p:cNvCxnSpPr>
          <p:nvPr/>
        </p:nvCxnSpPr>
        <p:spPr bwMode="gray">
          <a:xfrm>
            <a:off x="3002491" y="3683065"/>
            <a:ext cx="1442434" cy="4716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115" idx="3"/>
            <a:endCxn id="113" idx="1"/>
          </p:cNvCxnSpPr>
          <p:nvPr/>
        </p:nvCxnSpPr>
        <p:spPr bwMode="gray">
          <a:xfrm>
            <a:off x="4444925" y="4154727"/>
            <a:ext cx="84649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bwMode="gray">
          <a:xfrm flipV="1">
            <a:off x="5548538" y="3808873"/>
            <a:ext cx="0" cy="221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3" name="矩形 72"/>
          <p:cNvSpPr/>
          <p:nvPr/>
        </p:nvSpPr>
        <p:spPr bwMode="gray">
          <a:xfrm>
            <a:off x="4964476" y="3566075"/>
            <a:ext cx="1193882" cy="307777"/>
          </a:xfrm>
          <a:prstGeom prst="rect">
            <a:avLst/>
          </a:prstGeom>
        </p:spPr>
        <p:txBody>
          <a:bodyPr wrap="square">
            <a:spAutoFit/>
          </a:body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10.1.5.5/32</a:t>
            </a:r>
            <a:endParaRPr lang="zh-CN" alt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cxnSp>
        <p:nvCxnSpPr>
          <p:cNvPr id="98" name="直接箭头连接符 97"/>
          <p:cNvCxnSpPr/>
          <p:nvPr/>
        </p:nvCxnSpPr>
        <p:spPr bwMode="gray">
          <a:xfrm flipV="1">
            <a:off x="1560057" y="3556439"/>
            <a:ext cx="783245" cy="276696"/>
          </a:xfrm>
          <a:prstGeom prst="straightConnector1">
            <a:avLst/>
          </a:prstGeom>
          <a:ln w="1905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9" name="直接箭头连接符 98"/>
          <p:cNvCxnSpPr/>
          <p:nvPr/>
        </p:nvCxnSpPr>
        <p:spPr bwMode="gray">
          <a:xfrm flipH="1" flipV="1">
            <a:off x="3154786" y="3601752"/>
            <a:ext cx="774128" cy="281811"/>
          </a:xfrm>
          <a:prstGeom prst="straightConnector1">
            <a:avLst/>
          </a:prstGeom>
          <a:ln w="1905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0" name="直接箭头连接符 99"/>
          <p:cNvCxnSpPr/>
          <p:nvPr/>
        </p:nvCxnSpPr>
        <p:spPr bwMode="gray">
          <a:xfrm>
            <a:off x="1560057" y="4505568"/>
            <a:ext cx="783245" cy="250805"/>
          </a:xfrm>
          <a:prstGeom prst="straightConnector1">
            <a:avLst/>
          </a:prstGeom>
          <a:ln w="1905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2" name="直接箭头连接符 101"/>
          <p:cNvCxnSpPr/>
          <p:nvPr/>
        </p:nvCxnSpPr>
        <p:spPr bwMode="gray">
          <a:xfrm flipV="1">
            <a:off x="3064519" y="4444476"/>
            <a:ext cx="778378" cy="297407"/>
          </a:xfrm>
          <a:prstGeom prst="straightConnector1">
            <a:avLst/>
          </a:prstGeom>
          <a:ln w="1905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103" name="矩形 102"/>
          <p:cNvSpPr/>
          <p:nvPr/>
        </p:nvSpPr>
        <p:spPr bwMode="gray">
          <a:xfrm>
            <a:off x="3774682" y="4998557"/>
            <a:ext cx="910150" cy="307777"/>
          </a:xfrm>
          <a:prstGeom prst="rect">
            <a:avLst/>
          </a:prstGeom>
        </p:spPr>
        <p:txBody>
          <a:bodyPr wrap="square">
            <a:spAutoFit/>
          </a:body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IBGP</a:t>
            </a:r>
            <a:endParaRPr lang="zh-CN" alt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cxnSp>
        <p:nvCxnSpPr>
          <p:cNvPr id="104" name="直接连接符 103"/>
          <p:cNvCxnSpPr/>
          <p:nvPr/>
        </p:nvCxnSpPr>
        <p:spPr bwMode="gray">
          <a:xfrm>
            <a:off x="5441662" y="3808873"/>
            <a:ext cx="21375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直接箭头连接符 104"/>
          <p:cNvCxnSpPr/>
          <p:nvPr/>
        </p:nvCxnSpPr>
        <p:spPr bwMode="gray">
          <a:xfrm>
            <a:off x="4476397" y="4277879"/>
            <a:ext cx="778378" cy="0"/>
          </a:xfrm>
          <a:prstGeom prst="straightConnector1">
            <a:avLst/>
          </a:prstGeom>
          <a:ln w="19050">
            <a:solidFill>
              <a:schemeClr val="tx1"/>
            </a:solidFill>
            <a:prstDash val="dash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106" name="矩形 105"/>
          <p:cNvSpPr/>
          <p:nvPr/>
        </p:nvSpPr>
        <p:spPr bwMode="gray">
          <a:xfrm>
            <a:off x="4448254" y="4263389"/>
            <a:ext cx="910150" cy="307777"/>
          </a:xfrm>
          <a:prstGeom prst="rect">
            <a:avLst/>
          </a:prstGeom>
        </p:spPr>
        <p:txBody>
          <a:bodyPr wrap="square">
            <a:spAutoFit/>
          </a:bodyPr>
          <a:lstStyle/>
          <a:p>
            <a:pPr algn="ctr" fontAlgn="auto"/>
            <a:r>
              <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E</a:t>
            </a:r>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BGP</a:t>
            </a:r>
            <a:endParaRPr lang="zh-CN" alt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12" name="文本框 111"/>
          <p:cNvSpPr txBox="1"/>
          <p:nvPr/>
        </p:nvSpPr>
        <p:spPr bwMode="gray">
          <a:xfrm>
            <a:off x="4903329" y="3207748"/>
            <a:ext cx="776175" cy="307777"/>
          </a:xfrm>
          <a:prstGeom prst="rect">
            <a:avLst/>
          </a:prstGeom>
          <a:noFill/>
        </p:spPr>
        <p:txBody>
          <a:bodyPr wrap="none" rtlCol="0">
            <a:spAutoFit/>
          </a:bodyPr>
          <a:lstStyle/>
          <a:p>
            <a:pPr algn="ctr"/>
            <a:r>
              <a:rPr lang="en-US" altLang="zh-CN" sz="1400" b="1" dirty="0" smtClean="0"/>
              <a:t>AS 101</a:t>
            </a:r>
            <a:endParaRPr lang="zh-CN" altLang="en-US" sz="1400" b="1" dirty="0"/>
          </a:p>
        </p:txBody>
      </p:sp>
      <p:pic>
        <p:nvPicPr>
          <p:cNvPr id="113" name="图片 11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91417" y="3933327"/>
            <a:ext cx="540000" cy="442800"/>
          </a:xfrm>
          <a:prstGeom prst="rect">
            <a:avLst/>
          </a:prstGeom>
        </p:spPr>
      </p:pic>
      <p:pic>
        <p:nvPicPr>
          <p:cNvPr id="114" name="图片 11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20057" y="3935724"/>
            <a:ext cx="540000" cy="442800"/>
          </a:xfrm>
          <a:prstGeom prst="rect">
            <a:avLst/>
          </a:prstGeom>
        </p:spPr>
      </p:pic>
      <p:pic>
        <p:nvPicPr>
          <p:cNvPr id="115" name="图片 11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04925" y="3933327"/>
            <a:ext cx="540000" cy="442800"/>
          </a:xfrm>
          <a:prstGeom prst="rect">
            <a:avLst/>
          </a:prstGeom>
        </p:spPr>
      </p:pic>
      <p:cxnSp>
        <p:nvCxnSpPr>
          <p:cNvPr id="116" name="直接箭头连接符 115"/>
          <p:cNvCxnSpPr/>
          <p:nvPr/>
        </p:nvCxnSpPr>
        <p:spPr bwMode="gray">
          <a:xfrm>
            <a:off x="1637107" y="4166608"/>
            <a:ext cx="2174406" cy="0"/>
          </a:xfrm>
          <a:prstGeom prst="straightConnector1">
            <a:avLst/>
          </a:prstGeom>
          <a:ln w="1905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7" name="直接箭头连接符 116"/>
          <p:cNvCxnSpPr/>
          <p:nvPr/>
        </p:nvCxnSpPr>
        <p:spPr bwMode="gray">
          <a:xfrm flipV="1">
            <a:off x="2732491" y="3974362"/>
            <a:ext cx="0" cy="399220"/>
          </a:xfrm>
          <a:prstGeom prst="straightConnector1">
            <a:avLst/>
          </a:prstGeom>
          <a:ln w="1905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8" name="直接箭头连接符 117"/>
          <p:cNvCxnSpPr/>
          <p:nvPr/>
        </p:nvCxnSpPr>
        <p:spPr bwMode="gray">
          <a:xfrm>
            <a:off x="3463882" y="5160360"/>
            <a:ext cx="455075" cy="0"/>
          </a:xfrm>
          <a:prstGeom prst="straightConnector1">
            <a:avLst/>
          </a:prstGeom>
          <a:ln w="1905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119" name="矩形 118"/>
          <p:cNvSpPr/>
          <p:nvPr/>
        </p:nvSpPr>
        <p:spPr bwMode="gray">
          <a:xfrm>
            <a:off x="5100256" y="4337427"/>
            <a:ext cx="910150" cy="307777"/>
          </a:xfrm>
          <a:prstGeom prst="rect">
            <a:avLst/>
          </a:prstGeom>
        </p:spPr>
        <p:txBody>
          <a:bodyPr wrap="square">
            <a:spAutoFit/>
          </a:body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R5</a:t>
            </a:r>
            <a:endParaRPr lang="zh-CN" alt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20" name="任意多边形 119"/>
          <p:cNvSpPr/>
          <p:nvPr/>
        </p:nvSpPr>
        <p:spPr bwMode="gray">
          <a:xfrm>
            <a:off x="1638643" y="4235111"/>
            <a:ext cx="2086378" cy="310028"/>
          </a:xfrm>
          <a:custGeom>
            <a:avLst/>
            <a:gdLst>
              <a:gd name="connsiteX0" fmla="*/ 0 w 2086378"/>
              <a:gd name="connsiteY0" fmla="*/ 0 h 310028"/>
              <a:gd name="connsiteX1" fmla="*/ 1017431 w 2086378"/>
              <a:gd name="connsiteY1" fmla="*/ 309093 h 310028"/>
              <a:gd name="connsiteX2" fmla="*/ 2086378 w 2086378"/>
              <a:gd name="connsiteY2" fmla="*/ 77273 h 310028"/>
            </a:gdLst>
            <a:ahLst/>
            <a:cxnLst>
              <a:cxn ang="0">
                <a:pos x="connsiteX0" y="connsiteY0"/>
              </a:cxn>
              <a:cxn ang="0">
                <a:pos x="connsiteX1" y="connsiteY1"/>
              </a:cxn>
              <a:cxn ang="0">
                <a:pos x="connsiteX2" y="connsiteY2"/>
              </a:cxn>
            </a:cxnLst>
            <a:rect l="l" t="t" r="r" b="b"/>
            <a:pathLst>
              <a:path w="2086378" h="310028">
                <a:moveTo>
                  <a:pt x="0" y="0"/>
                </a:moveTo>
                <a:cubicBezTo>
                  <a:pt x="334850" y="148107"/>
                  <a:pt x="669701" y="296214"/>
                  <a:pt x="1017431" y="309093"/>
                </a:cubicBezTo>
                <a:cubicBezTo>
                  <a:pt x="1365161" y="321972"/>
                  <a:pt x="1725769" y="199622"/>
                  <a:pt x="2086378" y="77273"/>
                </a:cubicBezTo>
              </a:path>
            </a:pathLst>
          </a:custGeom>
          <a:noFill/>
          <a:ln w="28575">
            <a:solidFill>
              <a:srgbClr val="62B23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bwMode="gray"/>
        <p:txBody>
          <a:bodyPr/>
          <a:lstStyle/>
          <a:p>
            <a:r>
              <a:rPr lang="en-US" smtClean="0"/>
              <a:t>Association Between OSPF and BGP (2)</a:t>
            </a:r>
            <a:endParaRPr lang="en-US" dirty="0"/>
          </a:p>
        </p:txBody>
      </p:sp>
      <p:sp>
        <p:nvSpPr>
          <p:cNvPr id="3" name="文本占位符 2"/>
          <p:cNvSpPr>
            <a:spLocks noGrp="1"/>
          </p:cNvSpPr>
          <p:nvPr>
            <p:ph type="body" sz="quarter" idx="10"/>
          </p:nvPr>
        </p:nvSpPr>
        <p:spPr bwMode="gray">
          <a:xfrm>
            <a:off x="455612" y="1052514"/>
            <a:ext cx="11293476" cy="1746772"/>
          </a:xfrm>
        </p:spPr>
        <p:txBody>
          <a:bodyPr/>
          <a:lstStyle/>
          <a:p>
            <a:r>
              <a:rPr lang="en-US" sz="1800" smtClean="0"/>
              <a:t>OSPF-BGP synchronization can be enabled to prevent traffic loss.</a:t>
            </a:r>
          </a:p>
          <a:p>
            <a:r>
              <a:rPr lang="en-US" sz="1800" smtClean="0"/>
              <a:t>After OSPF-BGP synchronization is enabled on a device, the device remains as a stub router within the set synchronization period. That is, the link metric in the LSA advertised by the device is the maximum value 65535. Therefore, the device instructs other OSPF devices not to use it for data forwarding.</a:t>
            </a:r>
            <a:endParaRPr lang="en-US" sz="1800" dirty="0"/>
          </a:p>
        </p:txBody>
      </p:sp>
      <p:sp>
        <p:nvSpPr>
          <p:cNvPr id="107" name="文本占位符 2"/>
          <p:cNvSpPr txBox="1">
            <a:spLocks/>
          </p:cNvSpPr>
          <p:nvPr/>
        </p:nvSpPr>
        <p:spPr bwMode="gray">
          <a:xfrm>
            <a:off x="747146" y="5303845"/>
            <a:ext cx="5411212" cy="82190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buNone/>
            </a:pPr>
            <a:r>
              <a:rPr lang="en-US" sz="1200" dirty="0">
                <a:latin typeface="Huawei Sans" panose="020C0503030203020204" pitchFamily="34" charset="0"/>
              </a:rPr>
              <a:t>Enable BGP association on R2. In this way, R1 continues to forward traffic through R3, but does not forward traffic to R2 until BGP route convergence on R2 is complete.</a:t>
            </a:r>
          </a:p>
        </p:txBody>
      </p:sp>
      <p:sp>
        <p:nvSpPr>
          <p:cNvPr id="108" name="文本占位符 2"/>
          <p:cNvSpPr txBox="1">
            <a:spLocks/>
          </p:cNvSpPr>
          <p:nvPr/>
        </p:nvSpPr>
        <p:spPr bwMode="gray">
          <a:xfrm>
            <a:off x="6273697" y="2799287"/>
            <a:ext cx="5355203" cy="392825"/>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buNone/>
            </a:pPr>
            <a:r>
              <a:rPr lang="en-US" sz="1600" b="1">
                <a:latin typeface="Huawei Sans" panose="020C0503030203020204" pitchFamily="34" charset="0"/>
              </a:rPr>
              <a:t>Configure the stub router.</a:t>
            </a:r>
          </a:p>
        </p:txBody>
      </p:sp>
      <p:sp>
        <p:nvSpPr>
          <p:cNvPr id="110" name="圆角矩形标注 109"/>
          <p:cNvSpPr/>
          <p:nvPr/>
        </p:nvSpPr>
        <p:spPr bwMode="gray">
          <a:xfrm>
            <a:off x="2944356" y="2753106"/>
            <a:ext cx="1532041" cy="519751"/>
          </a:xfrm>
          <a:prstGeom prst="wedgeRoundRectCallout">
            <a:avLst>
              <a:gd name="adj1" fmla="val -41543"/>
              <a:gd name="adj2" fmla="val 90648"/>
              <a:gd name="adj3" fmla="val 16667"/>
            </a:avLst>
          </a:prstGeom>
          <a:solidFill>
            <a:srgbClr val="FFFF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25000"/>
              </a:lnSpc>
            </a:pPr>
            <a:r>
              <a:rPr lang="en-US" sz="1400" dirty="0">
                <a:solidFill>
                  <a:schemeClr val="tx1"/>
                </a:solidFill>
                <a:latin typeface="Huawei Sans" panose="020C0503030203020204" pitchFamily="34" charset="0"/>
              </a:rPr>
              <a:t>Configure it as a stub router.</a:t>
            </a:r>
          </a:p>
        </p:txBody>
      </p:sp>
      <p:sp>
        <p:nvSpPr>
          <p:cNvPr id="111" name="文本占位符 2"/>
          <p:cNvSpPr txBox="1">
            <a:spLocks/>
          </p:cNvSpPr>
          <p:nvPr/>
        </p:nvSpPr>
        <p:spPr bwMode="gray">
          <a:xfrm>
            <a:off x="6373949" y="3554525"/>
            <a:ext cx="5371963" cy="2607740"/>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a:r>
              <a:rPr lang="en-US" sz="1400" dirty="0">
                <a:latin typeface="Huawei Sans" panose="020C0503030203020204" pitchFamily="34" charset="0"/>
              </a:rPr>
              <a:t>Configuring a stub router is a special route selection method. The path with a stub router configured is not preferred.</a:t>
            </a:r>
          </a:p>
          <a:p>
            <a:pPr algn="l"/>
            <a:r>
              <a:rPr lang="en-US" sz="1400" dirty="0">
                <a:latin typeface="Huawei Sans" panose="020C0503030203020204" pitchFamily="34" charset="0"/>
              </a:rPr>
              <a:t>The implementation is to set the </a:t>
            </a:r>
            <a:r>
              <a:rPr lang="en-US" sz="1400" dirty="0" smtClean="0">
                <a:latin typeface="Huawei Sans" panose="020C0503030203020204" pitchFamily="34" charset="0"/>
              </a:rPr>
              <a:t>metric </a:t>
            </a:r>
            <a:r>
              <a:rPr lang="en-US" sz="1400" dirty="0">
                <a:latin typeface="Huawei Sans" panose="020C0503030203020204" pitchFamily="34" charset="0"/>
              </a:rPr>
              <a:t>to the maximum value (65535) to prevent data from being forwarded through the router. It is used to protect the link of the router and is usually used in maintenance scenarios, such as upgrade.</a:t>
            </a:r>
          </a:p>
        </p:txBody>
      </p:sp>
      <p:sp>
        <p:nvSpPr>
          <p:cNvPr id="52" name="矩形 51"/>
          <p:cNvSpPr/>
          <p:nvPr/>
        </p:nvSpPr>
        <p:spPr bwMode="gray">
          <a:xfrm>
            <a:off x="6373950" y="3215971"/>
            <a:ext cx="5371963" cy="338554"/>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[Huawei-ospf-1] </a:t>
            </a:r>
            <a:r>
              <a:rPr lang="en-US" altLang="zh-CN" sz="1600" b="1" dirty="0"/>
              <a:t>stub-router</a:t>
            </a:r>
            <a:r>
              <a:rPr lang="en-US" altLang="zh-CN" sz="1600" dirty="0"/>
              <a:t> [ </a:t>
            </a:r>
            <a:r>
              <a:rPr lang="en-US" altLang="zh-CN" sz="1600" b="1" dirty="0"/>
              <a:t>on-startup</a:t>
            </a:r>
            <a:r>
              <a:rPr lang="en-US" altLang="zh-CN" sz="1600" dirty="0"/>
              <a:t> [ </a:t>
            </a:r>
            <a:r>
              <a:rPr lang="en-US" altLang="zh-CN" sz="1600" i="1" dirty="0"/>
              <a:t>interval</a:t>
            </a:r>
            <a:r>
              <a:rPr lang="en-US" altLang="zh-CN" sz="1600" dirty="0"/>
              <a:t> ] ]</a:t>
            </a:r>
            <a:endParaRPr lang="zh-CN" altLang="en-US" sz="1600" dirty="0">
              <a:cs typeface="Courier New" panose="02070309020205020404" pitchFamily="49" charset="0"/>
            </a:endParaRPr>
          </a:p>
        </p:txBody>
      </p:sp>
      <p:sp>
        <p:nvSpPr>
          <p:cNvPr id="121" name="五边形 120"/>
          <p:cNvSpPr/>
          <p:nvPr/>
        </p:nvSpPr>
        <p:spPr bwMode="gray">
          <a:xfrm>
            <a:off x="7551838" y="48062"/>
            <a:ext cx="917146"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Multi-Process</a:t>
            </a:r>
          </a:p>
        </p:txBody>
      </p:sp>
      <p:sp>
        <p:nvSpPr>
          <p:cNvPr id="122" name="燕尾形 121"/>
          <p:cNvSpPr/>
          <p:nvPr/>
        </p:nvSpPr>
        <p:spPr bwMode="gray">
          <a:xfrm>
            <a:off x="8347378" y="48062"/>
            <a:ext cx="124135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Association with BGP</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123" name="燕尾形 122"/>
          <p:cNvSpPr/>
          <p:nvPr/>
        </p:nvSpPr>
        <p:spPr bwMode="gray">
          <a:xfrm>
            <a:off x="9467130" y="48062"/>
            <a:ext cx="119961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Forwarding Address</a:t>
            </a:r>
            <a:endParaRPr lang="en-US" altLang="zh-CN" sz="1200" dirty="0">
              <a:latin typeface="Huawei Sans" panose="020C0503030203020204" pitchFamily="34" charset="0"/>
              <a:sym typeface="Huawei Sans" panose="020C0503030203020204" pitchFamily="34" charset="0"/>
            </a:endParaRPr>
          </a:p>
        </p:txBody>
      </p:sp>
      <p:sp>
        <p:nvSpPr>
          <p:cNvPr id="124" name="燕尾形 123"/>
          <p:cNvSpPr/>
          <p:nvPr/>
        </p:nvSpPr>
        <p:spPr bwMode="gray">
          <a:xfrm>
            <a:off x="10545139" y="48062"/>
            <a:ext cx="66203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GR</a:t>
            </a:r>
          </a:p>
        </p:txBody>
      </p:sp>
      <p:sp>
        <p:nvSpPr>
          <p:cNvPr id="125" name="燕尾形 124"/>
          <p:cNvSpPr/>
          <p:nvPr/>
        </p:nvSpPr>
        <p:spPr bwMode="gray">
          <a:xfrm>
            <a:off x="11085567" y="48062"/>
            <a:ext cx="663521"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NSR</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29877024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OSPF Forwarding Address</a:t>
            </a:r>
            <a:endParaRPr lang="en-US" dirty="0"/>
          </a:p>
        </p:txBody>
      </p:sp>
      <p:sp>
        <p:nvSpPr>
          <p:cNvPr id="3" name="文本占位符 2"/>
          <p:cNvSpPr>
            <a:spLocks noGrp="1"/>
          </p:cNvSpPr>
          <p:nvPr>
            <p:ph type="body" sz="quarter" idx="10"/>
          </p:nvPr>
        </p:nvSpPr>
        <p:spPr>
          <a:xfrm>
            <a:off x="455612" y="1052514"/>
            <a:ext cx="11293476" cy="1681977"/>
          </a:xfrm>
        </p:spPr>
        <p:txBody>
          <a:bodyPr/>
          <a:lstStyle/>
          <a:p>
            <a:r>
              <a:rPr lang="en-US" sz="1800" dirty="0" smtClean="0"/>
              <a:t>Forwarding address (FA):</a:t>
            </a:r>
          </a:p>
          <a:p>
            <a:pPr lvl="1"/>
            <a:r>
              <a:rPr lang="en-US" sz="1600" dirty="0" smtClean="0"/>
              <a:t>The FA is the address to which a data packet is forwarded before the packet reaches </a:t>
            </a:r>
            <a:r>
              <a:rPr lang="en-US" altLang="zh-CN" sz="1600" dirty="0" smtClean="0"/>
              <a:t>the advertised destination address</a:t>
            </a:r>
            <a:r>
              <a:rPr lang="en-US" sz="1600" dirty="0" smtClean="0"/>
              <a:t>. If the forwarding address is 0.0.0.0, the packet is forwarded to the originating ASBR.</a:t>
            </a:r>
          </a:p>
          <a:p>
            <a:pPr lvl="1"/>
            <a:r>
              <a:rPr lang="en-US" sz="1600" dirty="0" smtClean="0"/>
              <a:t>Type 5 AS-External LSAs and Type 7 NSSA LSAs:</a:t>
            </a:r>
            <a:endParaRPr lang="zh-CN" altLang="en-US" sz="1600" dirty="0"/>
          </a:p>
        </p:txBody>
      </p:sp>
      <p:sp>
        <p:nvSpPr>
          <p:cNvPr id="11" name="文本占位符 2"/>
          <p:cNvSpPr txBox="1">
            <a:spLocks/>
          </p:cNvSpPr>
          <p:nvPr/>
        </p:nvSpPr>
        <p:spPr bwMode="auto">
          <a:xfrm>
            <a:off x="6514134" y="4515129"/>
            <a:ext cx="4724924" cy="153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buNone/>
            </a:pPr>
            <a:r>
              <a:rPr lang="en-US" sz="1600" dirty="0">
                <a:latin typeface="Huawei Sans" panose="020C0503030203020204" pitchFamily="34" charset="0"/>
              </a:rPr>
              <a:t>OSPF Type 5 and Type 7 LSAs contain a special FA field. The introduction of FA enables OSPF to avoid the sub-optimal path problem in some special scenarios.</a:t>
            </a:r>
          </a:p>
        </p:txBody>
      </p:sp>
      <p:graphicFrame>
        <p:nvGraphicFramePr>
          <p:cNvPr id="14" name="表格 13"/>
          <p:cNvGraphicFramePr>
            <a:graphicFrameLocks noGrp="1"/>
          </p:cNvGraphicFramePr>
          <p:nvPr>
            <p:extLst>
              <p:ext uri="{D42A27DB-BD31-4B8C-83A1-F6EECF244321}">
                <p14:modId xmlns:p14="http://schemas.microsoft.com/office/powerpoint/2010/main" val="1068287679"/>
              </p:ext>
            </p:extLst>
          </p:nvPr>
        </p:nvGraphicFramePr>
        <p:xfrm>
          <a:off x="1268229" y="4515129"/>
          <a:ext cx="5040000" cy="1530000"/>
        </p:xfrm>
        <a:graphic>
          <a:graphicData uri="http://schemas.openxmlformats.org/drawingml/2006/table">
            <a:tbl>
              <a:tblPr firstRow="1" bandRow="1"/>
              <a:tblGrid>
                <a:gridCol w="315000"/>
                <a:gridCol w="945000"/>
                <a:gridCol w="3780000"/>
              </a:tblGrid>
              <a:tr h="306000">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Network Mask</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E</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0</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Metric</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r>
              <a:tr h="306000">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1" i="0" u="none" strike="noStrike" kern="1200" cap="none" normalizeH="0" baseline="0" dirty="0" smtClean="0">
                          <a:ln>
                            <a:noFill/>
                          </a:ln>
                          <a:solidFill>
                            <a:schemeClr val="tx1"/>
                          </a:solidFill>
                          <a:effectLst/>
                          <a:latin typeface="+mn-lt"/>
                          <a:ea typeface="+mn-ea"/>
                          <a:cs typeface="+mn-cs"/>
                        </a:rPr>
                        <a:t>Forwarding Address</a:t>
                      </a:r>
                      <a:endParaRPr kumimoji="0" lang="zh-CN" altLang="en-US" sz="1400" b="1" i="0" u="none" strike="noStrike" kern="1200" cap="none" normalizeH="0" baseline="0" dirty="0" smtClean="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7F7F9"/>
                    </a:solidFill>
                  </a:tcPr>
                </a:tc>
                <a:tc hMerge="1">
                  <a:txBody>
                    <a:bodyPr/>
                    <a:lstStyle/>
                    <a:p>
                      <a:endParaRPr lang="zh-CN" altLang="en-US"/>
                    </a:p>
                  </a:txBody>
                  <a:tcPr/>
                </a:tc>
                <a:tc hMerge="1">
                  <a:txBody>
                    <a:bodyPr/>
                    <a:lstStyle/>
                    <a:p>
                      <a:endParaRPr lang="zh-CN" altLang="en-US"/>
                    </a:p>
                  </a:txBody>
                  <a:tcPr/>
                </a:tc>
              </a:tr>
              <a:tr h="306000">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External Route Tag</a:t>
                      </a:r>
                      <a:endParaRPr kumimoji="0" lang="zh-CN" altLang="en-US" sz="1400" b="0" i="0" u="none" strike="noStrike" kern="1200" cap="none" normalizeH="0" baseline="0" dirty="0" smtClean="0">
                        <a:ln>
                          <a:noFill/>
                        </a:ln>
                        <a:solidFill>
                          <a:schemeClr val="bg1">
                            <a:lumMod val="50000"/>
                          </a:schemeClr>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r>
              <a:tr h="306000">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a:t>
                      </a:r>
                      <a:endParaRPr kumimoji="0" lang="zh-CN" altLang="en-US" sz="1400" b="0" i="0" u="none" strike="noStrike" kern="1200" cap="none" normalizeH="0" baseline="0" dirty="0" smtClean="0">
                        <a:ln>
                          <a:noFill/>
                        </a:ln>
                        <a:solidFill>
                          <a:schemeClr val="bg1">
                            <a:lumMod val="50000"/>
                          </a:schemeClr>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r>
            </a:tbl>
          </a:graphicData>
        </a:graphic>
      </p:graphicFrame>
      <p:graphicFrame>
        <p:nvGraphicFramePr>
          <p:cNvPr id="15" name="表格 14"/>
          <p:cNvGraphicFramePr>
            <a:graphicFrameLocks noGrp="1"/>
          </p:cNvGraphicFramePr>
          <p:nvPr>
            <p:extLst>
              <p:ext uri="{D42A27DB-BD31-4B8C-83A1-F6EECF244321}">
                <p14:modId xmlns:p14="http://schemas.microsoft.com/office/powerpoint/2010/main" val="2667395516"/>
              </p:ext>
            </p:extLst>
          </p:nvPr>
        </p:nvGraphicFramePr>
        <p:xfrm>
          <a:off x="1268229" y="2985129"/>
          <a:ext cx="5040000" cy="1530000"/>
        </p:xfrm>
        <a:graphic>
          <a:graphicData uri="http://schemas.openxmlformats.org/drawingml/2006/table">
            <a:tbl>
              <a:tblPr firstRow="1" bandRow="1"/>
              <a:tblGrid>
                <a:gridCol w="2520000"/>
                <a:gridCol w="1260000"/>
                <a:gridCol w="1260000"/>
              </a:tblGrid>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LS Age</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Options</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LS Type</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r>
              <a:tr h="306000">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u="none" strike="noStrike" kern="1200" cap="none" normalizeH="0" baseline="0" dirty="0" smtClean="0">
                          <a:ln>
                            <a:noFill/>
                          </a:ln>
                          <a:solidFill>
                            <a:schemeClr val="bg1">
                              <a:lumMod val="50000"/>
                            </a:schemeClr>
                          </a:solidFill>
                          <a:effectLst/>
                          <a:latin typeface="+mn-lt"/>
                          <a:ea typeface="+mn-ea"/>
                        </a:rPr>
                        <a:t>Link State ID</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r>
              <a:tr h="306000">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Advertising Router</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r>
              <a:tr h="306000">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u="none" strike="noStrike" kern="1200" cap="none" normalizeH="0" baseline="0" dirty="0" smtClean="0">
                          <a:ln>
                            <a:noFill/>
                          </a:ln>
                          <a:solidFill>
                            <a:schemeClr val="bg1">
                              <a:lumMod val="50000"/>
                            </a:schemeClr>
                          </a:solidFill>
                          <a:effectLst/>
                          <a:latin typeface="+mn-lt"/>
                          <a:ea typeface="+mn-ea"/>
                        </a:rPr>
                        <a:t>LS Sequence Number</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u="none" strike="noStrike" kern="1200" cap="none" normalizeH="0" baseline="0" dirty="0" smtClean="0">
                          <a:ln>
                            <a:noFill/>
                          </a:ln>
                          <a:solidFill>
                            <a:schemeClr val="bg1">
                              <a:lumMod val="50000"/>
                            </a:schemeClr>
                          </a:solidFill>
                          <a:effectLst/>
                          <a:latin typeface="+mn-lt"/>
                          <a:ea typeface="+mn-ea"/>
                        </a:rPr>
                        <a:t>LS Checksum</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c gridSpan="2">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Length</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c hMerge="1">
                  <a:txBody>
                    <a:bodyPr/>
                    <a:lstStyle/>
                    <a:p>
                      <a:endParaRPr lang="zh-CN" altLang="en-US"/>
                    </a:p>
                  </a:txBody>
                  <a:tcPr/>
                </a:tc>
              </a:tr>
            </a:tbl>
          </a:graphicData>
        </a:graphic>
      </p:graphicFrame>
      <p:sp>
        <p:nvSpPr>
          <p:cNvPr id="16" name="五边形 15"/>
          <p:cNvSpPr/>
          <p:nvPr/>
        </p:nvSpPr>
        <p:spPr bwMode="auto">
          <a:xfrm>
            <a:off x="7551838" y="48062"/>
            <a:ext cx="917146"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Multi-Process</a:t>
            </a:r>
          </a:p>
        </p:txBody>
      </p:sp>
      <p:sp>
        <p:nvSpPr>
          <p:cNvPr id="19" name="燕尾形 18"/>
          <p:cNvSpPr/>
          <p:nvPr/>
        </p:nvSpPr>
        <p:spPr bwMode="auto">
          <a:xfrm>
            <a:off x="8347378" y="48062"/>
            <a:ext cx="124135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Association with BGP</a:t>
            </a:r>
            <a:endParaRPr lang="en-US" altLang="zh-CN" sz="1200" dirty="0">
              <a:latin typeface="Huawei Sans" panose="020C0503030203020204" pitchFamily="34" charset="0"/>
              <a:sym typeface="Huawei Sans" panose="020C0503030203020204" pitchFamily="34" charset="0"/>
            </a:endParaRPr>
          </a:p>
        </p:txBody>
      </p:sp>
      <p:sp>
        <p:nvSpPr>
          <p:cNvPr id="20" name="燕尾形 19"/>
          <p:cNvSpPr/>
          <p:nvPr/>
        </p:nvSpPr>
        <p:spPr bwMode="auto">
          <a:xfrm>
            <a:off x="9467130" y="48062"/>
            <a:ext cx="1199615"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Forwarding Address</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21" name="燕尾形 20"/>
          <p:cNvSpPr/>
          <p:nvPr/>
        </p:nvSpPr>
        <p:spPr bwMode="auto">
          <a:xfrm>
            <a:off x="10545139" y="48062"/>
            <a:ext cx="66203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GR</a:t>
            </a:r>
          </a:p>
        </p:txBody>
      </p:sp>
      <p:sp>
        <p:nvSpPr>
          <p:cNvPr id="22" name="燕尾形 21"/>
          <p:cNvSpPr/>
          <p:nvPr/>
        </p:nvSpPr>
        <p:spPr bwMode="auto">
          <a:xfrm>
            <a:off x="11085567" y="48062"/>
            <a:ext cx="663521"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NSR</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36431742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smtClean="0"/>
              <a:t>Problem Occurring When No FA Is Used</a:t>
            </a:r>
            <a:endParaRPr lang="en-US" dirty="0"/>
          </a:p>
        </p:txBody>
      </p:sp>
      <p:sp>
        <p:nvSpPr>
          <p:cNvPr id="17" name="文本占位符 16"/>
          <p:cNvSpPr>
            <a:spLocks noGrp="1"/>
          </p:cNvSpPr>
          <p:nvPr>
            <p:ph type="body" sz="quarter" idx="10"/>
          </p:nvPr>
        </p:nvSpPr>
        <p:spPr bwMode="gray">
          <a:xfrm>
            <a:off x="6096000" y="1449387"/>
            <a:ext cx="5653088" cy="4751387"/>
          </a:xfrm>
        </p:spPr>
        <p:txBody>
          <a:bodyPr/>
          <a:lstStyle/>
          <a:p>
            <a:r>
              <a:rPr lang="en-US" sz="1400" dirty="0" smtClean="0"/>
              <a:t>OSPF runs on R2, R3, and R4 that are deployed in Area 0. OSPF is enabled on GE0/0/1 of R2 and GE0/0/1 of R3, and OSPF adjacencies are established between the two routers. However, no OSPF adjacencies are established between </a:t>
            </a:r>
            <a:r>
              <a:rPr lang="en-US" altLang="zh-CN" sz="1400" dirty="0" smtClean="0"/>
              <a:t>R1 and the two routers</a:t>
            </a:r>
            <a:r>
              <a:rPr lang="en-US" sz="1400" dirty="0" smtClean="0"/>
              <a:t>.</a:t>
            </a:r>
          </a:p>
          <a:p>
            <a:pPr lvl="1"/>
            <a:r>
              <a:rPr lang="en-US" sz="1200" dirty="0" smtClean="0"/>
              <a:t>Configure a static route destined for 10.1.1.1/32 on R2, with 10.1.123.1 as the next hop.</a:t>
            </a:r>
          </a:p>
          <a:p>
            <a:pPr lvl="1"/>
            <a:r>
              <a:rPr lang="en-US" sz="1200" dirty="0" smtClean="0"/>
              <a:t>R2 imports the static route to OSPF and generates a Type 5 LSA to be flooded in the area.</a:t>
            </a:r>
          </a:p>
          <a:p>
            <a:pPr lvl="1"/>
            <a:r>
              <a:rPr lang="en-US" sz="1200" dirty="0" smtClean="0"/>
              <a:t>After R3 receives the Type 5 LSA from R2, it calculates an external route to 10.1.1.1/32 and sets the next-hop address of the route to R2 (10.1.123.2). </a:t>
            </a:r>
          </a:p>
          <a:p>
            <a:r>
              <a:rPr lang="en-US" sz="1400" dirty="0" smtClean="0"/>
              <a:t>The path from a router (for example, R4) in the OSPF domain to 10.1.1.1/32 is R4 -&gt; R3 -&gt; R2 -&gt; R1, which is the sub-optimal path.</a:t>
            </a:r>
            <a:endParaRPr lang="en-US" sz="1400" dirty="0"/>
          </a:p>
        </p:txBody>
      </p:sp>
      <p:sp>
        <p:nvSpPr>
          <p:cNvPr id="57" name="矩形 56"/>
          <p:cNvSpPr/>
          <p:nvPr/>
        </p:nvSpPr>
        <p:spPr bwMode="gray">
          <a:xfrm>
            <a:off x="1667847" y="3485452"/>
            <a:ext cx="4158793" cy="2127290"/>
          </a:xfrm>
          <a:prstGeom prst="rect">
            <a:avLst/>
          </a:prstGeom>
          <a:solidFill>
            <a:srgbClr val="F5FCFD"/>
          </a:solid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endParaRPr lang="zh-CN" altLang="en-US" sz="1600" kern="0" dirty="0">
              <a:solidFill>
                <a:srgbClr val="1D1D1A"/>
              </a:solidFill>
              <a:latin typeface="Huawei Sans" panose="020C0503030203020204" pitchFamily="34" charset="0"/>
              <a:ea typeface="方正兰亭黑简体" panose="02000000000000000000" pitchFamily="2" charset="-122"/>
            </a:endParaRPr>
          </a:p>
        </p:txBody>
      </p:sp>
      <p:cxnSp>
        <p:nvCxnSpPr>
          <p:cNvPr id="46" name="直接连接符 45"/>
          <p:cNvCxnSpPr>
            <a:stCxn id="39" idx="0"/>
            <a:endCxn id="32" idx="2"/>
          </p:cNvCxnSpPr>
          <p:nvPr/>
        </p:nvCxnSpPr>
        <p:spPr bwMode="gray">
          <a:xfrm flipV="1">
            <a:off x="3732966" y="2263173"/>
            <a:ext cx="0" cy="7182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bwMode="gray">
          <a:xfrm flipH="1">
            <a:off x="2461490" y="3238988"/>
            <a:ext cx="1290150" cy="8900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bwMode="gray">
          <a:xfrm>
            <a:off x="3711226" y="3238988"/>
            <a:ext cx="1208489" cy="8900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bwMode="gray">
          <a:xfrm rot="10800000" flipH="1">
            <a:off x="3690602" y="4311587"/>
            <a:ext cx="1229113" cy="8279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bwMode="gray">
          <a:xfrm>
            <a:off x="3181326" y="1327278"/>
            <a:ext cx="1085555" cy="307777"/>
          </a:xfrm>
          <a:prstGeom prst="rect">
            <a:avLst/>
          </a:prstGeom>
          <a:noFill/>
        </p:spPr>
        <p:txBody>
          <a:bodyPr wrap="none" rtlCol="0">
            <a:noAutofit/>
          </a:bodyPr>
          <a:lstStyle/>
          <a:p>
            <a:pPr algn="ctr"/>
            <a:r>
              <a:rPr lang="en-US" sz="1400">
                <a:latin typeface="Huawei Sans" panose="020C0503030203020204" pitchFamily="34" charset="0"/>
              </a:rPr>
              <a:t>10.1.1.1/32</a:t>
            </a:r>
          </a:p>
        </p:txBody>
      </p:sp>
      <p:sp>
        <p:nvSpPr>
          <p:cNvPr id="53" name="文本框 52"/>
          <p:cNvSpPr txBox="1"/>
          <p:nvPr/>
        </p:nvSpPr>
        <p:spPr bwMode="gray">
          <a:xfrm>
            <a:off x="3078506" y="1850620"/>
            <a:ext cx="413896" cy="307777"/>
          </a:xfrm>
          <a:prstGeom prst="rect">
            <a:avLst/>
          </a:prstGeom>
          <a:noFill/>
        </p:spPr>
        <p:txBody>
          <a:bodyPr wrap="none" rtlCol="0">
            <a:noAutofit/>
          </a:bodyPr>
          <a:lstStyle/>
          <a:p>
            <a:pPr algn="ctr"/>
            <a:r>
              <a:rPr lang="en-US" sz="1400" b="1">
                <a:latin typeface="Huawei Sans" panose="020C0503030203020204" pitchFamily="34" charset="0"/>
              </a:rPr>
              <a:t>R1</a:t>
            </a:r>
          </a:p>
        </p:txBody>
      </p:sp>
      <p:sp>
        <p:nvSpPr>
          <p:cNvPr id="54" name="文本框 53"/>
          <p:cNvSpPr txBox="1"/>
          <p:nvPr/>
        </p:nvSpPr>
        <p:spPr bwMode="gray">
          <a:xfrm>
            <a:off x="1785970" y="4007637"/>
            <a:ext cx="413896" cy="307777"/>
          </a:xfrm>
          <a:prstGeom prst="rect">
            <a:avLst/>
          </a:prstGeom>
          <a:noFill/>
        </p:spPr>
        <p:txBody>
          <a:bodyPr wrap="none" rtlCol="0">
            <a:noAutofit/>
          </a:bodyPr>
          <a:lstStyle/>
          <a:p>
            <a:pPr algn="ctr"/>
            <a:r>
              <a:rPr lang="en-US" sz="1400" b="1" dirty="0">
                <a:latin typeface="Huawei Sans" panose="020C0503030203020204" pitchFamily="34" charset="0"/>
              </a:rPr>
              <a:t>R2</a:t>
            </a:r>
          </a:p>
        </p:txBody>
      </p:sp>
      <p:sp>
        <p:nvSpPr>
          <p:cNvPr id="55" name="文本框 54"/>
          <p:cNvSpPr txBox="1"/>
          <p:nvPr/>
        </p:nvSpPr>
        <p:spPr bwMode="gray">
          <a:xfrm>
            <a:off x="5398715" y="4007637"/>
            <a:ext cx="413896" cy="307777"/>
          </a:xfrm>
          <a:prstGeom prst="rect">
            <a:avLst/>
          </a:prstGeom>
          <a:noFill/>
        </p:spPr>
        <p:txBody>
          <a:bodyPr wrap="none" rtlCol="0">
            <a:noAutofit/>
          </a:bodyPr>
          <a:lstStyle/>
          <a:p>
            <a:pPr algn="ctr"/>
            <a:r>
              <a:rPr lang="en-US" sz="1400" b="1">
                <a:latin typeface="Huawei Sans" panose="020C0503030203020204" pitchFamily="34" charset="0"/>
              </a:rPr>
              <a:t>R3</a:t>
            </a:r>
          </a:p>
        </p:txBody>
      </p:sp>
      <p:sp>
        <p:nvSpPr>
          <p:cNvPr id="56" name="文本框 55"/>
          <p:cNvSpPr txBox="1"/>
          <p:nvPr/>
        </p:nvSpPr>
        <p:spPr bwMode="gray">
          <a:xfrm>
            <a:off x="3544692" y="5330861"/>
            <a:ext cx="413896" cy="307777"/>
          </a:xfrm>
          <a:prstGeom prst="rect">
            <a:avLst/>
          </a:prstGeom>
          <a:noFill/>
        </p:spPr>
        <p:txBody>
          <a:bodyPr wrap="none" rtlCol="0">
            <a:noAutofit/>
          </a:bodyPr>
          <a:lstStyle/>
          <a:p>
            <a:pPr algn="ctr"/>
            <a:r>
              <a:rPr lang="en-US" sz="1400" b="1">
                <a:latin typeface="Huawei Sans" panose="020C0503030203020204" pitchFamily="34" charset="0"/>
              </a:rPr>
              <a:t>R4</a:t>
            </a:r>
          </a:p>
        </p:txBody>
      </p:sp>
      <p:sp>
        <p:nvSpPr>
          <p:cNvPr id="59" name="文本框 58"/>
          <p:cNvSpPr txBox="1"/>
          <p:nvPr/>
        </p:nvSpPr>
        <p:spPr bwMode="gray">
          <a:xfrm>
            <a:off x="3672165" y="2244019"/>
            <a:ext cx="1016625" cy="523220"/>
          </a:xfrm>
          <a:prstGeom prst="rect">
            <a:avLst/>
          </a:prstGeom>
          <a:noFill/>
        </p:spPr>
        <p:txBody>
          <a:bodyPr wrap="none" rtlCol="0">
            <a:noAutofit/>
          </a:bodyPr>
          <a:lstStyle/>
          <a:p>
            <a:r>
              <a:rPr lang="en-US" sz="1400">
                <a:latin typeface="Huawei Sans" panose="020C0503030203020204" pitchFamily="34" charset="0"/>
              </a:rPr>
              <a:t>GE0/0/1</a:t>
            </a:r>
          </a:p>
          <a:p>
            <a:r>
              <a:rPr lang="en-US" sz="1400">
                <a:latin typeface="Huawei Sans" panose="020C0503030203020204" pitchFamily="34" charset="0"/>
              </a:rPr>
              <a:t>10.1.123.1</a:t>
            </a:r>
          </a:p>
        </p:txBody>
      </p:sp>
      <p:sp>
        <p:nvSpPr>
          <p:cNvPr id="60" name="文本框 59"/>
          <p:cNvSpPr txBox="1"/>
          <p:nvPr/>
        </p:nvSpPr>
        <p:spPr bwMode="gray">
          <a:xfrm>
            <a:off x="1855559" y="3466765"/>
            <a:ext cx="1016625" cy="523220"/>
          </a:xfrm>
          <a:prstGeom prst="rect">
            <a:avLst/>
          </a:prstGeom>
          <a:noFill/>
        </p:spPr>
        <p:txBody>
          <a:bodyPr wrap="none" rtlCol="0">
            <a:noAutofit/>
          </a:bodyPr>
          <a:lstStyle/>
          <a:p>
            <a:pPr algn="r"/>
            <a:r>
              <a:rPr lang="en-US" sz="1400">
                <a:latin typeface="Huawei Sans" panose="020C0503030203020204" pitchFamily="34" charset="0"/>
              </a:rPr>
              <a:t>10.1.123.2</a:t>
            </a:r>
          </a:p>
          <a:p>
            <a:pPr algn="r"/>
            <a:r>
              <a:rPr lang="en-US" sz="1400">
                <a:latin typeface="Huawei Sans" panose="020C0503030203020204" pitchFamily="34" charset="0"/>
              </a:rPr>
              <a:t>GE0/0/1</a:t>
            </a:r>
          </a:p>
        </p:txBody>
      </p:sp>
      <p:sp>
        <p:nvSpPr>
          <p:cNvPr id="61" name="文本框 60"/>
          <p:cNvSpPr txBox="1"/>
          <p:nvPr/>
        </p:nvSpPr>
        <p:spPr bwMode="gray">
          <a:xfrm>
            <a:off x="4588320" y="3466765"/>
            <a:ext cx="1016625" cy="523220"/>
          </a:xfrm>
          <a:prstGeom prst="rect">
            <a:avLst/>
          </a:prstGeom>
          <a:noFill/>
        </p:spPr>
        <p:txBody>
          <a:bodyPr wrap="none" rtlCol="0">
            <a:noAutofit/>
          </a:bodyPr>
          <a:lstStyle/>
          <a:p>
            <a:r>
              <a:rPr lang="en-US" sz="1400">
                <a:latin typeface="Huawei Sans" panose="020C0503030203020204" pitchFamily="34" charset="0"/>
              </a:rPr>
              <a:t>10.1.123.3</a:t>
            </a:r>
          </a:p>
          <a:p>
            <a:r>
              <a:rPr lang="en-US" sz="1400">
                <a:latin typeface="Huawei Sans" panose="020C0503030203020204" pitchFamily="34" charset="0"/>
              </a:rPr>
              <a:t>GE0/0/1</a:t>
            </a:r>
          </a:p>
        </p:txBody>
      </p:sp>
      <p:sp>
        <p:nvSpPr>
          <p:cNvPr id="62" name="文本框 61"/>
          <p:cNvSpPr txBox="1"/>
          <p:nvPr/>
        </p:nvSpPr>
        <p:spPr bwMode="gray">
          <a:xfrm>
            <a:off x="736843" y="2840514"/>
            <a:ext cx="2385589" cy="523220"/>
          </a:xfrm>
          <a:prstGeom prst="rect">
            <a:avLst/>
          </a:prstGeom>
          <a:noFill/>
        </p:spPr>
        <p:txBody>
          <a:bodyPr wrap="none" rtlCol="0">
            <a:noAutofit/>
          </a:bodyPr>
          <a:lstStyle/>
          <a:p>
            <a:pPr algn="r"/>
            <a:r>
              <a:rPr lang="en-US" sz="1400" b="1">
                <a:latin typeface="Huawei Sans" panose="020C0503030203020204" pitchFamily="34" charset="0"/>
              </a:rPr>
              <a:t>Static route to 10.1.1.1/32</a:t>
            </a:r>
          </a:p>
          <a:p>
            <a:pPr algn="r"/>
            <a:r>
              <a:rPr lang="en-US" sz="1400">
                <a:latin typeface="Huawei Sans" panose="020C0503030203020204" pitchFamily="34" charset="0"/>
              </a:rPr>
              <a:t>The next hop is 10.1.123.1.</a:t>
            </a:r>
          </a:p>
        </p:txBody>
      </p:sp>
      <p:cxnSp>
        <p:nvCxnSpPr>
          <p:cNvPr id="68" name="直接箭头连接符 67"/>
          <p:cNvCxnSpPr/>
          <p:nvPr/>
        </p:nvCxnSpPr>
        <p:spPr bwMode="gray">
          <a:xfrm flipH="1">
            <a:off x="4098993" y="4484473"/>
            <a:ext cx="828690" cy="582335"/>
          </a:xfrm>
          <a:prstGeom prst="straightConnector1">
            <a:avLst/>
          </a:prstGeom>
          <a:ln w="28575">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70" name="文本框 69"/>
          <p:cNvSpPr txBox="1"/>
          <p:nvPr/>
        </p:nvSpPr>
        <p:spPr bwMode="gray">
          <a:xfrm rot="19497967">
            <a:off x="4141717" y="4715650"/>
            <a:ext cx="1133644" cy="523220"/>
          </a:xfrm>
          <a:prstGeom prst="rect">
            <a:avLst/>
          </a:prstGeom>
          <a:noFill/>
        </p:spPr>
        <p:txBody>
          <a:bodyPr wrap="none" rtlCol="0">
            <a:noAutofit/>
          </a:bodyPr>
          <a:lstStyle/>
          <a:p>
            <a:r>
              <a:rPr lang="en-US" sz="1400" b="1" dirty="0">
                <a:latin typeface="Huawei Sans" panose="020C0503030203020204" pitchFamily="34" charset="0"/>
              </a:rPr>
              <a:t>Type 5 LSA</a:t>
            </a:r>
          </a:p>
          <a:p>
            <a:r>
              <a:rPr lang="en-US" sz="1400" dirty="0">
                <a:latin typeface="Huawei Sans" panose="020C0503030203020204" pitchFamily="34" charset="0"/>
              </a:rPr>
              <a:t>10.1.1.1/32</a:t>
            </a:r>
          </a:p>
        </p:txBody>
      </p:sp>
      <p:pic>
        <p:nvPicPr>
          <p:cNvPr id="32" name="图片 3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462966" y="1820373"/>
            <a:ext cx="540000" cy="442800"/>
          </a:xfrm>
          <a:prstGeom prst="rect">
            <a:avLst/>
          </a:prstGeom>
        </p:spPr>
      </p:pic>
      <p:pic>
        <p:nvPicPr>
          <p:cNvPr id="39" name="图片 38" descr="通用交换机.png"/>
          <p:cNvPicPr>
            <a:picLocks noChangeAspect="1"/>
          </p:cNvPicPr>
          <p:nvPr/>
        </p:nvPicPr>
        <p:blipFill>
          <a:blip r:embed="rId4" cstate="print"/>
          <a:stretch>
            <a:fillRect/>
          </a:stretch>
        </p:blipFill>
        <p:spPr bwMode="gray">
          <a:xfrm>
            <a:off x="3462966" y="2981386"/>
            <a:ext cx="540000" cy="441818"/>
          </a:xfrm>
          <a:prstGeom prst="rect">
            <a:avLst/>
          </a:prstGeom>
        </p:spPr>
      </p:pic>
      <p:pic>
        <p:nvPicPr>
          <p:cNvPr id="40" name="图片 3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118906" y="3946247"/>
            <a:ext cx="540000" cy="442800"/>
          </a:xfrm>
          <a:prstGeom prst="rect">
            <a:avLst/>
          </a:prstGeom>
        </p:spPr>
      </p:pic>
      <p:pic>
        <p:nvPicPr>
          <p:cNvPr id="42" name="图片 4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07026" y="3946247"/>
            <a:ext cx="540000" cy="442800"/>
          </a:xfrm>
          <a:prstGeom prst="rect">
            <a:avLst/>
          </a:prstGeom>
        </p:spPr>
      </p:pic>
      <p:pic>
        <p:nvPicPr>
          <p:cNvPr id="45" name="图片 4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462966" y="4888061"/>
            <a:ext cx="540000" cy="442800"/>
          </a:xfrm>
          <a:prstGeom prst="rect">
            <a:avLst/>
          </a:prstGeom>
        </p:spPr>
      </p:pic>
      <p:sp>
        <p:nvSpPr>
          <p:cNvPr id="29" name="文本框 28"/>
          <p:cNvSpPr txBox="1"/>
          <p:nvPr/>
        </p:nvSpPr>
        <p:spPr bwMode="gray">
          <a:xfrm>
            <a:off x="1725609" y="5241855"/>
            <a:ext cx="697627" cy="338554"/>
          </a:xfrm>
          <a:prstGeom prst="rect">
            <a:avLst/>
          </a:prstGeom>
          <a:noFill/>
        </p:spPr>
        <p:txBody>
          <a:bodyPr wrap="none" rtlCol="0">
            <a:noAutofit/>
          </a:bodyPr>
          <a:lstStyle/>
          <a:p>
            <a:pPr algn="ctr"/>
            <a:r>
              <a:rPr lang="en-US" sz="1600" b="1">
                <a:latin typeface="Huawei Sans" panose="020C0503030203020204" pitchFamily="34" charset="0"/>
              </a:rPr>
              <a:t>OSPF</a:t>
            </a:r>
          </a:p>
        </p:txBody>
      </p:sp>
      <p:cxnSp>
        <p:nvCxnSpPr>
          <p:cNvPr id="33" name="直接连接符 32"/>
          <p:cNvCxnSpPr>
            <a:stCxn id="32" idx="0"/>
          </p:cNvCxnSpPr>
          <p:nvPr/>
        </p:nvCxnSpPr>
        <p:spPr bwMode="gray">
          <a:xfrm flipV="1">
            <a:off x="3732966" y="1610420"/>
            <a:ext cx="0" cy="20995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bwMode="gray">
          <a:xfrm flipH="1">
            <a:off x="3518738" y="1611852"/>
            <a:ext cx="410733"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任意多边形 11"/>
          <p:cNvSpPr/>
          <p:nvPr/>
        </p:nvSpPr>
        <p:spPr bwMode="gray">
          <a:xfrm>
            <a:off x="2582493" y="2262706"/>
            <a:ext cx="785804" cy="1159099"/>
          </a:xfrm>
          <a:custGeom>
            <a:avLst/>
            <a:gdLst>
              <a:gd name="connsiteX0" fmla="*/ 0 w 785804"/>
              <a:gd name="connsiteY0" fmla="*/ 1159099 h 1159099"/>
              <a:gd name="connsiteX1" fmla="*/ 656822 w 785804"/>
              <a:gd name="connsiteY1" fmla="*/ 888642 h 1159099"/>
              <a:gd name="connsiteX2" fmla="*/ 785611 w 785804"/>
              <a:gd name="connsiteY2" fmla="*/ 0 h 1159099"/>
            </a:gdLst>
            <a:ahLst/>
            <a:cxnLst>
              <a:cxn ang="0">
                <a:pos x="connsiteX0" y="connsiteY0"/>
              </a:cxn>
              <a:cxn ang="0">
                <a:pos x="connsiteX1" y="connsiteY1"/>
              </a:cxn>
              <a:cxn ang="0">
                <a:pos x="connsiteX2" y="connsiteY2"/>
              </a:cxn>
            </a:cxnLst>
            <a:rect l="l" t="t" r="r" b="b"/>
            <a:pathLst>
              <a:path w="785804" h="1159099">
                <a:moveTo>
                  <a:pt x="0" y="1159099"/>
                </a:moveTo>
                <a:cubicBezTo>
                  <a:pt x="262943" y="1120462"/>
                  <a:pt x="525887" y="1081825"/>
                  <a:pt x="656822" y="888642"/>
                </a:cubicBezTo>
                <a:cubicBezTo>
                  <a:pt x="787757" y="695459"/>
                  <a:pt x="786684" y="347729"/>
                  <a:pt x="785611" y="0"/>
                </a:cubicBezTo>
              </a:path>
            </a:pathLst>
          </a:custGeom>
          <a:noFill/>
          <a:ln w="28575">
            <a:solidFill>
              <a:schemeClr val="tx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Huawei Sans" panose="020C0503030203020204" pitchFamily="34" charset="0"/>
            </a:endParaRPr>
          </a:p>
        </p:txBody>
      </p:sp>
      <p:sp>
        <p:nvSpPr>
          <p:cNvPr id="48" name="文本框 47"/>
          <p:cNvSpPr txBox="1"/>
          <p:nvPr/>
        </p:nvSpPr>
        <p:spPr bwMode="gray">
          <a:xfrm>
            <a:off x="726134" y="4115141"/>
            <a:ext cx="992578" cy="738664"/>
          </a:xfrm>
          <a:prstGeom prst="rect">
            <a:avLst/>
          </a:prstGeom>
          <a:noFill/>
        </p:spPr>
        <p:txBody>
          <a:bodyPr wrap="square" rtlCol="0">
            <a:spAutoFit/>
          </a:bodyPr>
          <a:lstStyle>
            <a:defPPr>
              <a:defRPr lang="en-US"/>
            </a:defPPr>
            <a:lvl1pPr>
              <a:defRPr sz="1400">
                <a:solidFill>
                  <a:srgbClr val="30B5C5"/>
                </a:solidFill>
              </a:defRPr>
            </a:lvl1pPr>
          </a:lstStyle>
          <a:p>
            <a:r>
              <a:rPr lang="en-US" dirty="0"/>
              <a:t>Imports the route to OSPF.</a:t>
            </a:r>
          </a:p>
        </p:txBody>
      </p:sp>
      <p:sp>
        <p:nvSpPr>
          <p:cNvPr id="51" name="Oval 4"/>
          <p:cNvSpPr>
            <a:spLocks noChangeAspect="1"/>
          </p:cNvSpPr>
          <p:nvPr/>
        </p:nvSpPr>
        <p:spPr bwMode="gray">
          <a:xfrm>
            <a:off x="587202" y="2891386"/>
            <a:ext cx="180000" cy="18000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auto">
              <a:spcBef>
                <a:spcPts val="0"/>
              </a:spcBef>
              <a:spcAft>
                <a:spcPts val="0"/>
              </a:spcAft>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58" name="Oval 4"/>
          <p:cNvSpPr>
            <a:spLocks noChangeAspect="1"/>
          </p:cNvSpPr>
          <p:nvPr/>
        </p:nvSpPr>
        <p:spPr bwMode="gray">
          <a:xfrm>
            <a:off x="566470" y="4182578"/>
            <a:ext cx="180000" cy="180000"/>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4" name="Oval 4"/>
          <p:cNvSpPr>
            <a:spLocks noChangeAspect="1"/>
          </p:cNvSpPr>
          <p:nvPr/>
        </p:nvSpPr>
        <p:spPr bwMode="gray">
          <a:xfrm>
            <a:off x="5112401" y="4420765"/>
            <a:ext cx="180000" cy="18000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auto">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cxnSp>
        <p:nvCxnSpPr>
          <p:cNvPr id="66" name="直接箭头连接符 65"/>
          <p:cNvCxnSpPr/>
          <p:nvPr/>
        </p:nvCxnSpPr>
        <p:spPr bwMode="gray">
          <a:xfrm>
            <a:off x="2802908" y="4134208"/>
            <a:ext cx="1800000" cy="0"/>
          </a:xfrm>
          <a:prstGeom prst="straightConnector1">
            <a:avLst/>
          </a:prstGeom>
          <a:ln w="28575">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9" name="文本框 68"/>
          <p:cNvSpPr txBox="1"/>
          <p:nvPr/>
        </p:nvSpPr>
        <p:spPr bwMode="gray">
          <a:xfrm>
            <a:off x="2695370" y="4147753"/>
            <a:ext cx="1133644" cy="523220"/>
          </a:xfrm>
          <a:prstGeom prst="rect">
            <a:avLst/>
          </a:prstGeom>
          <a:noFill/>
        </p:spPr>
        <p:txBody>
          <a:bodyPr wrap="none" rtlCol="0">
            <a:noAutofit/>
          </a:bodyPr>
          <a:lstStyle/>
          <a:p>
            <a:r>
              <a:rPr lang="en-US" sz="1400" b="1" dirty="0">
                <a:latin typeface="Huawei Sans" panose="020C0503030203020204" pitchFamily="34" charset="0"/>
              </a:rPr>
              <a:t>Type 5 LSA</a:t>
            </a:r>
          </a:p>
          <a:p>
            <a:r>
              <a:rPr lang="en-US" sz="1400" dirty="0">
                <a:latin typeface="Huawei Sans" panose="020C0503030203020204" pitchFamily="34" charset="0"/>
              </a:rPr>
              <a:t>10.1.1.1/32</a:t>
            </a:r>
          </a:p>
        </p:txBody>
      </p:sp>
      <p:sp>
        <p:nvSpPr>
          <p:cNvPr id="41" name="Freeform 3"/>
          <p:cNvSpPr>
            <a:spLocks/>
          </p:cNvSpPr>
          <p:nvPr/>
        </p:nvSpPr>
        <p:spPr bwMode="gray">
          <a:xfrm rot="20981214">
            <a:off x="1086695" y="3413978"/>
            <a:ext cx="631109" cy="822659"/>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a:gsLst>
              <a:gs pos="100000">
                <a:srgbClr val="F5FCFD"/>
              </a:gs>
              <a:gs pos="31000">
                <a:srgbClr val="BEE9EE"/>
              </a:gs>
            </a:gsLst>
            <a:lin ang="0" scaled="0"/>
          </a:gradFill>
          <a:ln w="19050">
            <a:gradFill>
              <a:gsLst>
                <a:gs pos="0">
                  <a:schemeClr val="bg2">
                    <a:alpha val="40000"/>
                  </a:schemeClr>
                </a:gs>
                <a:gs pos="100000">
                  <a:srgbClr val="94DAE2"/>
                </a:gs>
              </a:gsLst>
              <a:lin ang="0" scaled="0"/>
            </a:gradFill>
          </a:ln>
          <a:extLst/>
        </p:spPr>
        <p:txBody>
          <a:bodyPr vert="horz" wrap="square" lIns="68580" tIns="34290" rIns="68580" bIns="34290" numCol="1"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五边形 62"/>
          <p:cNvSpPr/>
          <p:nvPr/>
        </p:nvSpPr>
        <p:spPr bwMode="gray">
          <a:xfrm>
            <a:off x="7551838" y="48062"/>
            <a:ext cx="917146"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Multi-Process</a:t>
            </a:r>
          </a:p>
        </p:txBody>
      </p:sp>
      <p:sp>
        <p:nvSpPr>
          <p:cNvPr id="65" name="燕尾形 64"/>
          <p:cNvSpPr/>
          <p:nvPr/>
        </p:nvSpPr>
        <p:spPr bwMode="gray">
          <a:xfrm>
            <a:off x="8347378" y="48062"/>
            <a:ext cx="124135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Association with BGP</a:t>
            </a:r>
            <a:endParaRPr lang="en-US" altLang="zh-CN" sz="1200" dirty="0">
              <a:latin typeface="Huawei Sans" panose="020C0503030203020204" pitchFamily="34" charset="0"/>
              <a:sym typeface="Huawei Sans" panose="020C0503030203020204" pitchFamily="34" charset="0"/>
            </a:endParaRPr>
          </a:p>
        </p:txBody>
      </p:sp>
      <p:sp>
        <p:nvSpPr>
          <p:cNvPr id="67" name="燕尾形 66"/>
          <p:cNvSpPr/>
          <p:nvPr/>
        </p:nvSpPr>
        <p:spPr bwMode="gray">
          <a:xfrm>
            <a:off x="9467130" y="48062"/>
            <a:ext cx="1199615"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Forwarding Address</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74" name="燕尾形 73"/>
          <p:cNvSpPr/>
          <p:nvPr/>
        </p:nvSpPr>
        <p:spPr bwMode="gray">
          <a:xfrm>
            <a:off x="10545139" y="48062"/>
            <a:ext cx="66203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GR</a:t>
            </a:r>
          </a:p>
        </p:txBody>
      </p:sp>
      <p:sp>
        <p:nvSpPr>
          <p:cNvPr id="75" name="燕尾形 74"/>
          <p:cNvSpPr/>
          <p:nvPr/>
        </p:nvSpPr>
        <p:spPr bwMode="gray">
          <a:xfrm>
            <a:off x="11085567" y="48062"/>
            <a:ext cx="663521"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NSR</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28941012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smtClean="0"/>
              <a:t>Using FA to Solve the Suboptimal Path Problem</a:t>
            </a:r>
            <a:endParaRPr lang="en-US" dirty="0"/>
          </a:p>
        </p:txBody>
      </p:sp>
      <p:sp>
        <p:nvSpPr>
          <p:cNvPr id="17" name="文本占位符 16"/>
          <p:cNvSpPr>
            <a:spLocks noGrp="1"/>
          </p:cNvSpPr>
          <p:nvPr>
            <p:ph type="body" sz="quarter" idx="10"/>
          </p:nvPr>
        </p:nvSpPr>
        <p:spPr bwMode="gray">
          <a:xfrm>
            <a:off x="6096000" y="1449388"/>
            <a:ext cx="5653088" cy="4478168"/>
          </a:xfrm>
        </p:spPr>
        <p:txBody>
          <a:bodyPr/>
          <a:lstStyle/>
          <a:p>
            <a:r>
              <a:rPr lang="en-US" sz="1400" dirty="0" smtClean="0"/>
              <a:t>When advertising an external route destined for 10.1.1.1/32 in the OSPF area, R2 sets the FA of the corresponding Type 5 LSA to 10.1.123.1, which is the next hop of the external route.</a:t>
            </a:r>
          </a:p>
          <a:p>
            <a:r>
              <a:rPr lang="en-US" sz="1400" dirty="0" smtClean="0"/>
              <a:t>When R3 receives the LSA, it calculates the route to 10.1.1.1/32 and finds that the FA is not 0. Therefore, R3 considers that the next hop to 10.1.1.1/32 is the address specified by the FA, that is, 10.1.123.1.</a:t>
            </a:r>
            <a:endParaRPr lang="en-US" sz="1400" dirty="0"/>
          </a:p>
        </p:txBody>
      </p:sp>
      <p:sp>
        <p:nvSpPr>
          <p:cNvPr id="51" name="矩形 50"/>
          <p:cNvSpPr/>
          <p:nvPr/>
        </p:nvSpPr>
        <p:spPr bwMode="gray">
          <a:xfrm>
            <a:off x="1667847" y="3485452"/>
            <a:ext cx="4158793" cy="2127290"/>
          </a:xfrm>
          <a:prstGeom prst="rect">
            <a:avLst/>
          </a:prstGeom>
          <a:solidFill>
            <a:srgbClr val="F5FCFD"/>
          </a:solid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endParaRPr lang="zh-CN" altLang="en-US" sz="1600" kern="0" dirty="0">
              <a:solidFill>
                <a:srgbClr val="1D1D1A"/>
              </a:solidFill>
              <a:latin typeface="Huawei Sans" panose="020C0503030203020204" pitchFamily="34" charset="0"/>
              <a:ea typeface="方正兰亭黑简体" panose="02000000000000000000" pitchFamily="2" charset="-122"/>
            </a:endParaRPr>
          </a:p>
        </p:txBody>
      </p:sp>
      <p:cxnSp>
        <p:nvCxnSpPr>
          <p:cNvPr id="63" name="直接连接符 62"/>
          <p:cNvCxnSpPr>
            <a:stCxn id="89" idx="0"/>
            <a:endCxn id="88" idx="2"/>
          </p:cNvCxnSpPr>
          <p:nvPr/>
        </p:nvCxnSpPr>
        <p:spPr bwMode="gray">
          <a:xfrm flipV="1">
            <a:off x="3732966" y="2263173"/>
            <a:ext cx="0" cy="7182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bwMode="gray">
          <a:xfrm flipH="1">
            <a:off x="2461490" y="3238988"/>
            <a:ext cx="1290150" cy="8900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bwMode="gray">
          <a:xfrm>
            <a:off x="3711226" y="3238988"/>
            <a:ext cx="1208489" cy="8900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bwMode="gray">
          <a:xfrm rot="10800000" flipH="1">
            <a:off x="3690602" y="4311587"/>
            <a:ext cx="1229113" cy="8279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文本框 76"/>
          <p:cNvSpPr txBox="1"/>
          <p:nvPr/>
        </p:nvSpPr>
        <p:spPr bwMode="gray">
          <a:xfrm>
            <a:off x="3181326" y="1327278"/>
            <a:ext cx="1085555" cy="307777"/>
          </a:xfrm>
          <a:prstGeom prst="rect">
            <a:avLst/>
          </a:prstGeom>
          <a:noFill/>
        </p:spPr>
        <p:txBody>
          <a:bodyPr wrap="none" rtlCol="0">
            <a:noAutofit/>
          </a:bodyPr>
          <a:lstStyle/>
          <a:p>
            <a:pPr algn="ctr"/>
            <a:r>
              <a:rPr lang="en-US" sz="1400">
                <a:latin typeface="Huawei Sans" panose="020C0503030203020204" pitchFamily="34" charset="0"/>
              </a:rPr>
              <a:t>10.1.1.1/32</a:t>
            </a:r>
          </a:p>
        </p:txBody>
      </p:sp>
      <p:sp>
        <p:nvSpPr>
          <p:cNvPr id="78" name="文本框 77"/>
          <p:cNvSpPr txBox="1"/>
          <p:nvPr/>
        </p:nvSpPr>
        <p:spPr bwMode="gray">
          <a:xfrm>
            <a:off x="3078506" y="1850620"/>
            <a:ext cx="413896" cy="307777"/>
          </a:xfrm>
          <a:prstGeom prst="rect">
            <a:avLst/>
          </a:prstGeom>
          <a:noFill/>
        </p:spPr>
        <p:txBody>
          <a:bodyPr wrap="none" rtlCol="0">
            <a:noAutofit/>
          </a:bodyPr>
          <a:lstStyle/>
          <a:p>
            <a:pPr algn="ctr"/>
            <a:r>
              <a:rPr lang="en-US" sz="1400" b="1">
                <a:latin typeface="Huawei Sans" panose="020C0503030203020204" pitchFamily="34" charset="0"/>
              </a:rPr>
              <a:t>R1</a:t>
            </a:r>
          </a:p>
        </p:txBody>
      </p:sp>
      <p:sp>
        <p:nvSpPr>
          <p:cNvPr id="79" name="文本框 78"/>
          <p:cNvSpPr txBox="1"/>
          <p:nvPr/>
        </p:nvSpPr>
        <p:spPr bwMode="gray">
          <a:xfrm>
            <a:off x="1785970" y="4007637"/>
            <a:ext cx="413896" cy="307777"/>
          </a:xfrm>
          <a:prstGeom prst="rect">
            <a:avLst/>
          </a:prstGeom>
          <a:noFill/>
        </p:spPr>
        <p:txBody>
          <a:bodyPr wrap="none" rtlCol="0">
            <a:noAutofit/>
          </a:bodyPr>
          <a:lstStyle/>
          <a:p>
            <a:pPr algn="ctr"/>
            <a:r>
              <a:rPr lang="en-US" sz="1400" b="1" dirty="0">
                <a:latin typeface="Huawei Sans" panose="020C0503030203020204" pitchFamily="34" charset="0"/>
              </a:rPr>
              <a:t>R2</a:t>
            </a:r>
          </a:p>
        </p:txBody>
      </p:sp>
      <p:sp>
        <p:nvSpPr>
          <p:cNvPr id="80" name="文本框 79"/>
          <p:cNvSpPr txBox="1"/>
          <p:nvPr/>
        </p:nvSpPr>
        <p:spPr bwMode="gray">
          <a:xfrm>
            <a:off x="5398715" y="4007637"/>
            <a:ext cx="413896" cy="307777"/>
          </a:xfrm>
          <a:prstGeom prst="rect">
            <a:avLst/>
          </a:prstGeom>
          <a:noFill/>
        </p:spPr>
        <p:txBody>
          <a:bodyPr wrap="none" rtlCol="0">
            <a:noAutofit/>
          </a:bodyPr>
          <a:lstStyle/>
          <a:p>
            <a:pPr algn="ctr"/>
            <a:r>
              <a:rPr lang="en-US" sz="1400" b="1">
                <a:latin typeface="Huawei Sans" panose="020C0503030203020204" pitchFamily="34" charset="0"/>
              </a:rPr>
              <a:t>R3</a:t>
            </a:r>
          </a:p>
        </p:txBody>
      </p:sp>
      <p:sp>
        <p:nvSpPr>
          <p:cNvPr id="81" name="文本框 80"/>
          <p:cNvSpPr txBox="1"/>
          <p:nvPr/>
        </p:nvSpPr>
        <p:spPr bwMode="gray">
          <a:xfrm>
            <a:off x="3544692" y="5330861"/>
            <a:ext cx="413896" cy="307777"/>
          </a:xfrm>
          <a:prstGeom prst="rect">
            <a:avLst/>
          </a:prstGeom>
          <a:noFill/>
        </p:spPr>
        <p:txBody>
          <a:bodyPr wrap="none" rtlCol="0">
            <a:noAutofit/>
          </a:bodyPr>
          <a:lstStyle/>
          <a:p>
            <a:pPr algn="ctr"/>
            <a:r>
              <a:rPr lang="en-US" sz="1400" b="1">
                <a:latin typeface="Huawei Sans" panose="020C0503030203020204" pitchFamily="34" charset="0"/>
              </a:rPr>
              <a:t>R4</a:t>
            </a:r>
          </a:p>
        </p:txBody>
      </p:sp>
      <p:sp>
        <p:nvSpPr>
          <p:cNvPr id="82" name="文本框 81"/>
          <p:cNvSpPr txBox="1"/>
          <p:nvPr/>
        </p:nvSpPr>
        <p:spPr bwMode="gray">
          <a:xfrm>
            <a:off x="3672165" y="2244019"/>
            <a:ext cx="1016625" cy="523220"/>
          </a:xfrm>
          <a:prstGeom prst="rect">
            <a:avLst/>
          </a:prstGeom>
          <a:noFill/>
        </p:spPr>
        <p:txBody>
          <a:bodyPr wrap="none" rtlCol="0">
            <a:noAutofit/>
          </a:bodyPr>
          <a:lstStyle/>
          <a:p>
            <a:r>
              <a:rPr lang="en-US" sz="1400">
                <a:latin typeface="Huawei Sans" panose="020C0503030203020204" pitchFamily="34" charset="0"/>
              </a:rPr>
              <a:t>GE0/0/1</a:t>
            </a:r>
          </a:p>
          <a:p>
            <a:r>
              <a:rPr lang="en-US" sz="1400">
                <a:latin typeface="Huawei Sans" panose="020C0503030203020204" pitchFamily="34" charset="0"/>
              </a:rPr>
              <a:t>10.1.123.1</a:t>
            </a:r>
          </a:p>
        </p:txBody>
      </p:sp>
      <p:sp>
        <p:nvSpPr>
          <p:cNvPr id="83" name="文本框 82"/>
          <p:cNvSpPr txBox="1"/>
          <p:nvPr/>
        </p:nvSpPr>
        <p:spPr bwMode="gray">
          <a:xfrm>
            <a:off x="1855559" y="3466765"/>
            <a:ext cx="1016625" cy="523220"/>
          </a:xfrm>
          <a:prstGeom prst="rect">
            <a:avLst/>
          </a:prstGeom>
          <a:noFill/>
        </p:spPr>
        <p:txBody>
          <a:bodyPr wrap="none" rtlCol="0">
            <a:noAutofit/>
          </a:bodyPr>
          <a:lstStyle/>
          <a:p>
            <a:pPr algn="r"/>
            <a:r>
              <a:rPr lang="en-US" sz="1400">
                <a:latin typeface="Huawei Sans" panose="020C0503030203020204" pitchFamily="34" charset="0"/>
              </a:rPr>
              <a:t>10.1.123.2</a:t>
            </a:r>
          </a:p>
          <a:p>
            <a:pPr algn="r"/>
            <a:r>
              <a:rPr lang="en-US" sz="1400">
                <a:latin typeface="Huawei Sans" panose="020C0503030203020204" pitchFamily="34" charset="0"/>
              </a:rPr>
              <a:t>GE0/0/1</a:t>
            </a:r>
          </a:p>
        </p:txBody>
      </p:sp>
      <p:sp>
        <p:nvSpPr>
          <p:cNvPr id="84" name="文本框 83"/>
          <p:cNvSpPr txBox="1"/>
          <p:nvPr/>
        </p:nvSpPr>
        <p:spPr bwMode="gray">
          <a:xfrm>
            <a:off x="4588320" y="3466765"/>
            <a:ext cx="1016625" cy="523220"/>
          </a:xfrm>
          <a:prstGeom prst="rect">
            <a:avLst/>
          </a:prstGeom>
          <a:noFill/>
        </p:spPr>
        <p:txBody>
          <a:bodyPr wrap="none" rtlCol="0">
            <a:noAutofit/>
          </a:bodyPr>
          <a:lstStyle/>
          <a:p>
            <a:r>
              <a:rPr lang="en-US" sz="1400">
                <a:latin typeface="Huawei Sans" panose="020C0503030203020204" pitchFamily="34" charset="0"/>
              </a:rPr>
              <a:t>10.1.123.3</a:t>
            </a:r>
          </a:p>
          <a:p>
            <a:r>
              <a:rPr lang="en-US" sz="1400">
                <a:latin typeface="Huawei Sans" panose="020C0503030203020204" pitchFamily="34" charset="0"/>
              </a:rPr>
              <a:t>GE0/0/1</a:t>
            </a:r>
          </a:p>
        </p:txBody>
      </p:sp>
      <p:sp>
        <p:nvSpPr>
          <p:cNvPr id="85" name="文本框 84"/>
          <p:cNvSpPr txBox="1"/>
          <p:nvPr/>
        </p:nvSpPr>
        <p:spPr bwMode="gray">
          <a:xfrm>
            <a:off x="736843" y="2840514"/>
            <a:ext cx="2385589" cy="523220"/>
          </a:xfrm>
          <a:prstGeom prst="rect">
            <a:avLst/>
          </a:prstGeom>
          <a:noFill/>
        </p:spPr>
        <p:txBody>
          <a:bodyPr wrap="none" rtlCol="0">
            <a:noAutofit/>
          </a:bodyPr>
          <a:lstStyle/>
          <a:p>
            <a:pPr algn="r"/>
            <a:r>
              <a:rPr lang="en-US" sz="1400" b="1">
                <a:latin typeface="Huawei Sans" panose="020C0503030203020204" pitchFamily="34" charset="0"/>
              </a:rPr>
              <a:t>Static route to 10.1.1.1/32</a:t>
            </a:r>
          </a:p>
          <a:p>
            <a:pPr algn="r"/>
            <a:r>
              <a:rPr lang="en-US" sz="1400">
                <a:latin typeface="Huawei Sans" panose="020C0503030203020204" pitchFamily="34" charset="0"/>
              </a:rPr>
              <a:t>The next hop is 10.1.123.1.</a:t>
            </a:r>
          </a:p>
        </p:txBody>
      </p:sp>
      <p:cxnSp>
        <p:nvCxnSpPr>
          <p:cNvPr id="86" name="直接箭头连接符 85"/>
          <p:cNvCxnSpPr/>
          <p:nvPr/>
        </p:nvCxnSpPr>
        <p:spPr bwMode="gray">
          <a:xfrm flipH="1">
            <a:off x="4098993" y="4484473"/>
            <a:ext cx="828690" cy="582335"/>
          </a:xfrm>
          <a:prstGeom prst="straightConnector1">
            <a:avLst/>
          </a:prstGeom>
          <a:ln w="28575">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87" name="文本框 86"/>
          <p:cNvSpPr txBox="1"/>
          <p:nvPr/>
        </p:nvSpPr>
        <p:spPr bwMode="gray">
          <a:xfrm rot="19497967">
            <a:off x="4192509" y="4699619"/>
            <a:ext cx="1133644" cy="700176"/>
          </a:xfrm>
          <a:prstGeom prst="rect">
            <a:avLst/>
          </a:prstGeom>
          <a:noFill/>
        </p:spPr>
        <p:txBody>
          <a:bodyPr wrap="none" rtlCol="0">
            <a:noAutofit/>
          </a:bodyPr>
          <a:lstStyle/>
          <a:p>
            <a:r>
              <a:rPr lang="en-US" sz="1400" b="1" dirty="0">
                <a:latin typeface="Huawei Sans" panose="020C0503030203020204" pitchFamily="34" charset="0"/>
              </a:rPr>
              <a:t>Type 5 LSA</a:t>
            </a:r>
          </a:p>
          <a:p>
            <a:r>
              <a:rPr lang="en-US" sz="1400" dirty="0" smtClean="0">
                <a:latin typeface="Huawei Sans" panose="020C0503030203020204" pitchFamily="34" charset="0"/>
              </a:rPr>
              <a:t>10.1.1.1/32</a:t>
            </a:r>
          </a:p>
          <a:p>
            <a:r>
              <a:rPr lang="en-US" altLang="zh-CN" sz="1400" b="1" dirty="0" smtClean="0">
                <a:solidFill>
                  <a:srgbClr val="C7000B"/>
                </a:solidFill>
              </a:rPr>
              <a:t>FA=10.1.123.1</a:t>
            </a:r>
            <a:endParaRPr lang="en-US" altLang="zh-CN" sz="1400" b="1" dirty="0">
              <a:solidFill>
                <a:srgbClr val="C7000B"/>
              </a:solidFill>
            </a:endParaRPr>
          </a:p>
        </p:txBody>
      </p:sp>
      <p:pic>
        <p:nvPicPr>
          <p:cNvPr id="88" name="图片 8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462966" y="1820373"/>
            <a:ext cx="540000" cy="442800"/>
          </a:xfrm>
          <a:prstGeom prst="rect">
            <a:avLst/>
          </a:prstGeom>
        </p:spPr>
      </p:pic>
      <p:pic>
        <p:nvPicPr>
          <p:cNvPr id="89" name="图片 88" descr="通用交换机.png"/>
          <p:cNvPicPr>
            <a:picLocks noChangeAspect="1"/>
          </p:cNvPicPr>
          <p:nvPr/>
        </p:nvPicPr>
        <p:blipFill>
          <a:blip r:embed="rId4" cstate="print"/>
          <a:stretch>
            <a:fillRect/>
          </a:stretch>
        </p:blipFill>
        <p:spPr bwMode="gray">
          <a:xfrm>
            <a:off x="3462966" y="2981386"/>
            <a:ext cx="540000" cy="441818"/>
          </a:xfrm>
          <a:prstGeom prst="rect">
            <a:avLst/>
          </a:prstGeom>
        </p:spPr>
      </p:pic>
      <p:pic>
        <p:nvPicPr>
          <p:cNvPr id="90" name="图片 8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118906" y="3946247"/>
            <a:ext cx="540000" cy="442800"/>
          </a:xfrm>
          <a:prstGeom prst="rect">
            <a:avLst/>
          </a:prstGeom>
        </p:spPr>
      </p:pic>
      <p:pic>
        <p:nvPicPr>
          <p:cNvPr id="91" name="图片 9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07026" y="3946247"/>
            <a:ext cx="540000" cy="442800"/>
          </a:xfrm>
          <a:prstGeom prst="rect">
            <a:avLst/>
          </a:prstGeom>
        </p:spPr>
      </p:pic>
      <p:pic>
        <p:nvPicPr>
          <p:cNvPr id="92" name="图片 9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462966" y="4888061"/>
            <a:ext cx="540000" cy="442800"/>
          </a:xfrm>
          <a:prstGeom prst="rect">
            <a:avLst/>
          </a:prstGeom>
        </p:spPr>
      </p:pic>
      <p:sp>
        <p:nvSpPr>
          <p:cNvPr id="93" name="文本框 92"/>
          <p:cNvSpPr txBox="1"/>
          <p:nvPr/>
        </p:nvSpPr>
        <p:spPr bwMode="gray">
          <a:xfrm>
            <a:off x="1725609" y="5241855"/>
            <a:ext cx="697627" cy="338554"/>
          </a:xfrm>
          <a:prstGeom prst="rect">
            <a:avLst/>
          </a:prstGeom>
          <a:noFill/>
        </p:spPr>
        <p:txBody>
          <a:bodyPr wrap="none" rtlCol="0">
            <a:noAutofit/>
          </a:bodyPr>
          <a:lstStyle/>
          <a:p>
            <a:pPr algn="ctr"/>
            <a:r>
              <a:rPr lang="en-US" sz="1600" b="1">
                <a:latin typeface="Huawei Sans" panose="020C0503030203020204" pitchFamily="34" charset="0"/>
              </a:rPr>
              <a:t>OSPF</a:t>
            </a:r>
          </a:p>
        </p:txBody>
      </p:sp>
      <p:cxnSp>
        <p:nvCxnSpPr>
          <p:cNvPr id="94" name="直接连接符 93"/>
          <p:cNvCxnSpPr>
            <a:stCxn id="88" idx="0"/>
          </p:cNvCxnSpPr>
          <p:nvPr/>
        </p:nvCxnSpPr>
        <p:spPr bwMode="gray">
          <a:xfrm flipV="1">
            <a:off x="3732966" y="1610420"/>
            <a:ext cx="0" cy="20995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bwMode="gray">
          <a:xfrm flipH="1">
            <a:off x="3518738" y="1611852"/>
            <a:ext cx="410733"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6" name="任意多边形 95"/>
          <p:cNvSpPr/>
          <p:nvPr/>
        </p:nvSpPr>
        <p:spPr bwMode="gray">
          <a:xfrm>
            <a:off x="2582493" y="2262706"/>
            <a:ext cx="785804" cy="1159099"/>
          </a:xfrm>
          <a:custGeom>
            <a:avLst/>
            <a:gdLst>
              <a:gd name="connsiteX0" fmla="*/ 0 w 785804"/>
              <a:gd name="connsiteY0" fmla="*/ 1159099 h 1159099"/>
              <a:gd name="connsiteX1" fmla="*/ 656822 w 785804"/>
              <a:gd name="connsiteY1" fmla="*/ 888642 h 1159099"/>
              <a:gd name="connsiteX2" fmla="*/ 785611 w 785804"/>
              <a:gd name="connsiteY2" fmla="*/ 0 h 1159099"/>
            </a:gdLst>
            <a:ahLst/>
            <a:cxnLst>
              <a:cxn ang="0">
                <a:pos x="connsiteX0" y="connsiteY0"/>
              </a:cxn>
              <a:cxn ang="0">
                <a:pos x="connsiteX1" y="connsiteY1"/>
              </a:cxn>
              <a:cxn ang="0">
                <a:pos x="connsiteX2" y="connsiteY2"/>
              </a:cxn>
            </a:cxnLst>
            <a:rect l="l" t="t" r="r" b="b"/>
            <a:pathLst>
              <a:path w="785804" h="1159099">
                <a:moveTo>
                  <a:pt x="0" y="1159099"/>
                </a:moveTo>
                <a:cubicBezTo>
                  <a:pt x="262943" y="1120462"/>
                  <a:pt x="525887" y="1081825"/>
                  <a:pt x="656822" y="888642"/>
                </a:cubicBezTo>
                <a:cubicBezTo>
                  <a:pt x="787757" y="695459"/>
                  <a:pt x="786684" y="347729"/>
                  <a:pt x="785611" y="0"/>
                </a:cubicBezTo>
              </a:path>
            </a:pathLst>
          </a:custGeom>
          <a:noFill/>
          <a:ln w="28575">
            <a:solidFill>
              <a:schemeClr val="tx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Huawei Sans" panose="020C0503030203020204" pitchFamily="34" charset="0"/>
            </a:endParaRPr>
          </a:p>
        </p:txBody>
      </p:sp>
      <p:sp>
        <p:nvSpPr>
          <p:cNvPr id="97" name="文本框 96"/>
          <p:cNvSpPr txBox="1"/>
          <p:nvPr/>
        </p:nvSpPr>
        <p:spPr bwMode="gray">
          <a:xfrm>
            <a:off x="726134" y="4115141"/>
            <a:ext cx="992578" cy="738664"/>
          </a:xfrm>
          <a:prstGeom prst="rect">
            <a:avLst/>
          </a:prstGeom>
          <a:noFill/>
        </p:spPr>
        <p:txBody>
          <a:bodyPr wrap="square" rtlCol="0">
            <a:spAutoFit/>
          </a:bodyPr>
          <a:lstStyle>
            <a:defPPr>
              <a:defRPr lang="en-US"/>
            </a:defPPr>
            <a:lvl1pPr>
              <a:defRPr sz="1400">
                <a:solidFill>
                  <a:srgbClr val="30B5C5"/>
                </a:solidFill>
              </a:defRPr>
            </a:lvl1pPr>
          </a:lstStyle>
          <a:p>
            <a:r>
              <a:rPr lang="en-US" dirty="0"/>
              <a:t>Imports the route to OSPF.</a:t>
            </a:r>
          </a:p>
        </p:txBody>
      </p:sp>
      <p:sp>
        <p:nvSpPr>
          <p:cNvPr id="98" name="Oval 4"/>
          <p:cNvSpPr>
            <a:spLocks noChangeAspect="1"/>
          </p:cNvSpPr>
          <p:nvPr/>
        </p:nvSpPr>
        <p:spPr bwMode="gray">
          <a:xfrm>
            <a:off x="587202" y="2891386"/>
            <a:ext cx="180000" cy="18000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auto">
              <a:spcBef>
                <a:spcPts val="0"/>
              </a:spcBef>
              <a:spcAft>
                <a:spcPts val="0"/>
              </a:spcAft>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99" name="Oval 4"/>
          <p:cNvSpPr>
            <a:spLocks noChangeAspect="1"/>
          </p:cNvSpPr>
          <p:nvPr/>
        </p:nvSpPr>
        <p:spPr bwMode="gray">
          <a:xfrm>
            <a:off x="566470" y="4182578"/>
            <a:ext cx="180000" cy="180000"/>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00" name="Oval 4"/>
          <p:cNvSpPr>
            <a:spLocks noChangeAspect="1"/>
          </p:cNvSpPr>
          <p:nvPr/>
        </p:nvSpPr>
        <p:spPr bwMode="gray">
          <a:xfrm>
            <a:off x="5112401" y="4420765"/>
            <a:ext cx="180000" cy="18000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auto">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cxnSp>
        <p:nvCxnSpPr>
          <p:cNvPr id="101" name="直接箭头连接符 100"/>
          <p:cNvCxnSpPr/>
          <p:nvPr/>
        </p:nvCxnSpPr>
        <p:spPr bwMode="gray">
          <a:xfrm>
            <a:off x="2802908" y="4134208"/>
            <a:ext cx="1800000" cy="0"/>
          </a:xfrm>
          <a:prstGeom prst="straightConnector1">
            <a:avLst/>
          </a:prstGeom>
          <a:ln w="28575">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02" name="文本框 101"/>
          <p:cNvSpPr txBox="1"/>
          <p:nvPr/>
        </p:nvSpPr>
        <p:spPr bwMode="gray">
          <a:xfrm>
            <a:off x="2695370" y="4147753"/>
            <a:ext cx="1133644" cy="706052"/>
          </a:xfrm>
          <a:prstGeom prst="rect">
            <a:avLst/>
          </a:prstGeom>
          <a:noFill/>
        </p:spPr>
        <p:txBody>
          <a:bodyPr wrap="none" rtlCol="0">
            <a:noAutofit/>
          </a:bodyPr>
          <a:lstStyle/>
          <a:p>
            <a:r>
              <a:rPr lang="en-US" sz="1400" b="1" dirty="0">
                <a:latin typeface="Huawei Sans" panose="020C0503030203020204" pitchFamily="34" charset="0"/>
              </a:rPr>
              <a:t>Type 5 LSA</a:t>
            </a:r>
          </a:p>
          <a:p>
            <a:r>
              <a:rPr lang="en-US" sz="1400" dirty="0" smtClean="0">
                <a:latin typeface="Huawei Sans" panose="020C0503030203020204" pitchFamily="34" charset="0"/>
              </a:rPr>
              <a:t>10.1.1.1/32</a:t>
            </a:r>
          </a:p>
          <a:p>
            <a:r>
              <a:rPr lang="en-US" altLang="zh-CN" sz="1400" b="1" dirty="0" smtClean="0">
                <a:solidFill>
                  <a:srgbClr val="C7000B"/>
                </a:solidFill>
              </a:rPr>
              <a:t>FA=10.1.123.1</a:t>
            </a:r>
            <a:endParaRPr lang="en-US" altLang="zh-CN" sz="1400" b="1" dirty="0">
              <a:solidFill>
                <a:srgbClr val="C7000B"/>
              </a:solidFill>
            </a:endParaRPr>
          </a:p>
        </p:txBody>
      </p:sp>
      <p:sp>
        <p:nvSpPr>
          <p:cNvPr id="103" name="Freeform 3"/>
          <p:cNvSpPr>
            <a:spLocks/>
          </p:cNvSpPr>
          <p:nvPr/>
        </p:nvSpPr>
        <p:spPr bwMode="gray">
          <a:xfrm rot="20981214">
            <a:off x="1086695" y="3413978"/>
            <a:ext cx="631109" cy="822659"/>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a:gsLst>
              <a:gs pos="100000">
                <a:srgbClr val="F5FCFD"/>
              </a:gs>
              <a:gs pos="31000">
                <a:srgbClr val="BEE9EE"/>
              </a:gs>
            </a:gsLst>
            <a:lin ang="0" scaled="0"/>
          </a:gradFill>
          <a:ln w="19050">
            <a:gradFill>
              <a:gsLst>
                <a:gs pos="0">
                  <a:schemeClr val="bg2">
                    <a:alpha val="40000"/>
                  </a:schemeClr>
                </a:gs>
                <a:gs pos="100000">
                  <a:srgbClr val="94DAE2"/>
                </a:gs>
              </a:gsLst>
              <a:lin ang="0" scaled="0"/>
            </a:gradFill>
          </a:ln>
          <a:extLst/>
        </p:spPr>
        <p:txBody>
          <a:bodyPr vert="horz" wrap="square" lIns="68580" tIns="34290" rIns="68580" bIns="34290" numCol="1"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任意多边形 103"/>
          <p:cNvSpPr/>
          <p:nvPr/>
        </p:nvSpPr>
        <p:spPr bwMode="gray">
          <a:xfrm>
            <a:off x="3829436" y="2051913"/>
            <a:ext cx="938662" cy="2858646"/>
          </a:xfrm>
          <a:custGeom>
            <a:avLst/>
            <a:gdLst>
              <a:gd name="connsiteX0" fmla="*/ 0 w 1127395"/>
              <a:gd name="connsiteY0" fmla="*/ 2493818 h 2493818"/>
              <a:gd name="connsiteX1" fmla="*/ 1122218 w 1127395"/>
              <a:gd name="connsiteY1" fmla="*/ 1801091 h 2493818"/>
              <a:gd name="connsiteX2" fmla="*/ 415636 w 1127395"/>
              <a:gd name="connsiteY2" fmla="*/ 858982 h 2493818"/>
              <a:gd name="connsiteX3" fmla="*/ 346364 w 1127395"/>
              <a:gd name="connsiteY3" fmla="*/ 0 h 2493818"/>
            </a:gdLst>
            <a:ahLst/>
            <a:cxnLst>
              <a:cxn ang="0">
                <a:pos x="connsiteX0" y="connsiteY0"/>
              </a:cxn>
              <a:cxn ang="0">
                <a:pos x="connsiteX1" y="connsiteY1"/>
              </a:cxn>
              <a:cxn ang="0">
                <a:pos x="connsiteX2" y="connsiteY2"/>
              </a:cxn>
              <a:cxn ang="0">
                <a:pos x="connsiteX3" y="connsiteY3"/>
              </a:cxn>
            </a:cxnLst>
            <a:rect l="l" t="t" r="r" b="b"/>
            <a:pathLst>
              <a:path w="1127395" h="2493818">
                <a:moveTo>
                  <a:pt x="0" y="2493818"/>
                </a:moveTo>
                <a:cubicBezTo>
                  <a:pt x="526472" y="2283691"/>
                  <a:pt x="1052945" y="2073564"/>
                  <a:pt x="1122218" y="1801091"/>
                </a:cubicBezTo>
                <a:cubicBezTo>
                  <a:pt x="1191491" y="1528618"/>
                  <a:pt x="544945" y="1159164"/>
                  <a:pt x="415636" y="858982"/>
                </a:cubicBezTo>
                <a:cubicBezTo>
                  <a:pt x="286327" y="558800"/>
                  <a:pt x="316345" y="279400"/>
                  <a:pt x="346364" y="0"/>
                </a:cubicBezTo>
              </a:path>
            </a:pathLst>
          </a:custGeom>
          <a:noFill/>
          <a:ln w="28575">
            <a:solidFill>
              <a:srgbClr val="62B23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文本框 104"/>
          <p:cNvSpPr txBox="1"/>
          <p:nvPr/>
        </p:nvSpPr>
        <p:spPr bwMode="gray">
          <a:xfrm>
            <a:off x="4286910" y="2879744"/>
            <a:ext cx="1634399" cy="523220"/>
          </a:xfrm>
          <a:prstGeom prst="rect">
            <a:avLst/>
          </a:prstGeom>
          <a:noFill/>
        </p:spPr>
        <p:txBody>
          <a:bodyPr wrap="square" rtlCol="0">
            <a:spAutoFit/>
          </a:bodyPr>
          <a:lstStyle>
            <a:defPPr>
              <a:defRPr lang="en-US"/>
            </a:defPPr>
            <a:lvl1pPr>
              <a:defRPr sz="1400">
                <a:solidFill>
                  <a:srgbClr val="30B5C5"/>
                </a:solidFill>
              </a:defRPr>
            </a:lvl1pPr>
          </a:lstStyle>
          <a:p>
            <a:r>
              <a:rPr lang="en-US" altLang="zh-CN" dirty="0">
                <a:solidFill>
                  <a:srgbClr val="62B230"/>
                </a:solidFill>
              </a:rPr>
              <a:t>Data packets sent to 10.1.1.1/32</a:t>
            </a:r>
          </a:p>
        </p:txBody>
      </p:sp>
      <p:sp>
        <p:nvSpPr>
          <p:cNvPr id="106" name="五边形 105"/>
          <p:cNvSpPr/>
          <p:nvPr/>
        </p:nvSpPr>
        <p:spPr bwMode="gray">
          <a:xfrm>
            <a:off x="7551838" y="48062"/>
            <a:ext cx="917146"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Multi-Process</a:t>
            </a:r>
          </a:p>
        </p:txBody>
      </p:sp>
      <p:sp>
        <p:nvSpPr>
          <p:cNvPr id="107" name="燕尾形 106"/>
          <p:cNvSpPr/>
          <p:nvPr/>
        </p:nvSpPr>
        <p:spPr bwMode="gray">
          <a:xfrm>
            <a:off x="8347378" y="48062"/>
            <a:ext cx="124135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Association with BGP</a:t>
            </a:r>
            <a:endParaRPr lang="en-US" altLang="zh-CN" sz="1200" dirty="0">
              <a:latin typeface="Huawei Sans" panose="020C0503030203020204" pitchFamily="34" charset="0"/>
              <a:sym typeface="Huawei Sans" panose="020C0503030203020204" pitchFamily="34" charset="0"/>
            </a:endParaRPr>
          </a:p>
        </p:txBody>
      </p:sp>
      <p:sp>
        <p:nvSpPr>
          <p:cNvPr id="108" name="燕尾形 107"/>
          <p:cNvSpPr/>
          <p:nvPr/>
        </p:nvSpPr>
        <p:spPr bwMode="gray">
          <a:xfrm>
            <a:off x="9467130" y="48062"/>
            <a:ext cx="1199615"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Forwarding Address</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109" name="燕尾形 108"/>
          <p:cNvSpPr/>
          <p:nvPr/>
        </p:nvSpPr>
        <p:spPr bwMode="gray">
          <a:xfrm>
            <a:off x="10545139" y="48062"/>
            <a:ext cx="66203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GR</a:t>
            </a:r>
          </a:p>
        </p:txBody>
      </p:sp>
      <p:sp>
        <p:nvSpPr>
          <p:cNvPr id="110" name="燕尾形 109"/>
          <p:cNvSpPr/>
          <p:nvPr/>
        </p:nvSpPr>
        <p:spPr bwMode="gray">
          <a:xfrm>
            <a:off x="11085567" y="48062"/>
            <a:ext cx="663521"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NSR</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90642782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FA Values</a:t>
            </a:r>
            <a:endParaRPr lang="en-US"/>
          </a:p>
        </p:txBody>
      </p:sp>
      <p:sp>
        <p:nvSpPr>
          <p:cNvPr id="8" name="内容占位符 7"/>
          <p:cNvSpPr>
            <a:spLocks noGrp="1"/>
          </p:cNvSpPr>
          <p:nvPr>
            <p:ph type="body" sz="quarter" idx="10"/>
          </p:nvPr>
        </p:nvSpPr>
        <p:spPr/>
        <p:txBody>
          <a:bodyPr/>
          <a:lstStyle/>
          <a:p>
            <a:r>
              <a:rPr lang="en-US" sz="1600" dirty="0" smtClean="0"/>
              <a:t>When an ASBR imports external routes, if the FA field in the Type 5 LSA is 0, the router considers that the data packets destined for the destination network segment should be sent to the ASBR. If the FA field in a Type 5 LSA is not 0, the router considers that the data packet destined for the destination network segment should be sent to the device identified by the FA.</a:t>
            </a:r>
          </a:p>
          <a:p>
            <a:r>
              <a:rPr lang="en-US" sz="1600" dirty="0" smtClean="0"/>
              <a:t>The FA field can be set to a non-zero value only when all the following conditions are met:</a:t>
            </a:r>
          </a:p>
          <a:p>
            <a:pPr lvl="1"/>
            <a:r>
              <a:rPr lang="en-US" sz="1400" dirty="0" smtClean="0"/>
              <a:t>The ASBR activates OSPF on the interface (outbound interface of the external route) connected to the external network.</a:t>
            </a:r>
          </a:p>
          <a:p>
            <a:pPr lvl="1"/>
            <a:r>
              <a:rPr lang="en-US" sz="1400" dirty="0" smtClean="0"/>
              <a:t>The preceding interface is not configured as a silent interface.</a:t>
            </a:r>
          </a:p>
          <a:p>
            <a:pPr lvl="1"/>
            <a:r>
              <a:rPr lang="en-US" sz="1400" dirty="0" smtClean="0"/>
              <a:t>The OSPF network type of such an interface is broadcast or NBMA.</a:t>
            </a:r>
          </a:p>
          <a:p>
            <a:pPr lvl="1"/>
            <a:r>
              <a:rPr lang="en-US" sz="1400" dirty="0" smtClean="0"/>
              <a:t>The IP address of the interface is within the network segment specified by the network command in the OSPF configuration.</a:t>
            </a:r>
          </a:p>
          <a:p>
            <a:pPr lvl="1"/>
            <a:r>
              <a:rPr lang="en-US" sz="1400" dirty="0" smtClean="0"/>
              <a:t>The route to the FA must be an OSPF intra-area route or an inter-area route. In this manner, the router that receives the external LSA can add the LSA into the routing table. The next hop of the route generated using the loaded external LSA is the same as the next hop to the FA.</a:t>
            </a:r>
            <a:endParaRPr lang="en-US" sz="1400" dirty="0"/>
          </a:p>
        </p:txBody>
      </p:sp>
      <p:sp>
        <p:nvSpPr>
          <p:cNvPr id="10" name="五边形 9"/>
          <p:cNvSpPr/>
          <p:nvPr/>
        </p:nvSpPr>
        <p:spPr bwMode="auto">
          <a:xfrm>
            <a:off x="7551838" y="48062"/>
            <a:ext cx="917146"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Multi-Process</a:t>
            </a:r>
          </a:p>
        </p:txBody>
      </p:sp>
      <p:sp>
        <p:nvSpPr>
          <p:cNvPr id="15" name="燕尾形 14"/>
          <p:cNvSpPr/>
          <p:nvPr/>
        </p:nvSpPr>
        <p:spPr bwMode="auto">
          <a:xfrm>
            <a:off x="8347378" y="48062"/>
            <a:ext cx="124135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Association with BGP</a:t>
            </a:r>
            <a:endParaRPr lang="en-US" altLang="zh-CN" sz="1200" dirty="0">
              <a:latin typeface="Huawei Sans" panose="020C0503030203020204" pitchFamily="34" charset="0"/>
              <a:sym typeface="Huawei Sans" panose="020C0503030203020204" pitchFamily="34" charset="0"/>
            </a:endParaRPr>
          </a:p>
        </p:txBody>
      </p:sp>
      <p:sp>
        <p:nvSpPr>
          <p:cNvPr id="16" name="燕尾形 15"/>
          <p:cNvSpPr/>
          <p:nvPr/>
        </p:nvSpPr>
        <p:spPr bwMode="auto">
          <a:xfrm>
            <a:off x="9467130" y="48062"/>
            <a:ext cx="1199615"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Forwarding Address</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17" name="燕尾形 16"/>
          <p:cNvSpPr/>
          <p:nvPr/>
        </p:nvSpPr>
        <p:spPr bwMode="auto">
          <a:xfrm>
            <a:off x="10545139" y="48062"/>
            <a:ext cx="66203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GR</a:t>
            </a:r>
          </a:p>
        </p:txBody>
      </p:sp>
      <p:sp>
        <p:nvSpPr>
          <p:cNvPr id="18" name="燕尾形 17"/>
          <p:cNvSpPr/>
          <p:nvPr/>
        </p:nvSpPr>
        <p:spPr bwMode="auto">
          <a:xfrm>
            <a:off x="11085567" y="48062"/>
            <a:ext cx="663521"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NSR</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037457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b="1" dirty="0" smtClean="0"/>
              <a:t>OSPF Fast Convergence</a:t>
            </a:r>
          </a:p>
          <a:p>
            <a:r>
              <a:rPr lang="en-US" altLang="zh-CN" dirty="0" smtClean="0">
                <a:solidFill>
                  <a:schemeClr val="bg1">
                    <a:lumMod val="50000"/>
                  </a:schemeClr>
                </a:solidFill>
              </a:rPr>
              <a:t>OSPF Route Control</a:t>
            </a:r>
          </a:p>
          <a:p>
            <a:r>
              <a:rPr lang="en-US" altLang="zh-CN" dirty="0" smtClean="0">
                <a:solidFill>
                  <a:schemeClr val="bg1">
                    <a:lumMod val="50000"/>
                  </a:schemeClr>
                </a:solidFill>
              </a:rPr>
              <a:t>Other OSPF Features</a:t>
            </a:r>
          </a:p>
          <a:p>
            <a:r>
              <a:rPr lang="en-US" altLang="zh-CN" dirty="0" smtClean="0">
                <a:solidFill>
                  <a:schemeClr val="bg1">
                    <a:lumMod val="50000"/>
                  </a:schemeClr>
                </a:solidFill>
              </a:rPr>
              <a:t>Advanced IS-IS Features</a:t>
            </a:r>
          </a:p>
        </p:txBody>
      </p:sp>
    </p:spTree>
    <p:extLst>
      <p:ext uri="{BB962C8B-B14F-4D97-AF65-F5344CB8AC3E}">
        <p14:creationId xmlns:p14="http://schemas.microsoft.com/office/powerpoint/2010/main" val="130968474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smtClean="0"/>
              <a:t>Case: Typical FA Application in NSSA Scenarios</a:t>
            </a:r>
            <a:endParaRPr lang="en-US" dirty="0"/>
          </a:p>
        </p:txBody>
      </p:sp>
      <p:sp>
        <p:nvSpPr>
          <p:cNvPr id="5" name="内容占位符 4"/>
          <p:cNvSpPr>
            <a:spLocks noGrp="1"/>
          </p:cNvSpPr>
          <p:nvPr>
            <p:ph type="body" sz="quarter" idx="10"/>
          </p:nvPr>
        </p:nvSpPr>
        <p:spPr bwMode="gray">
          <a:xfrm>
            <a:off x="455612" y="1052514"/>
            <a:ext cx="11293476" cy="1883531"/>
          </a:xfrm>
        </p:spPr>
        <p:txBody>
          <a:bodyPr/>
          <a:lstStyle/>
          <a:p>
            <a:r>
              <a:rPr lang="en-US" sz="1600" dirty="0" smtClean="0"/>
              <a:t>When multiple ABRs exist in an NSSA, the system automatically selects an ABR as a translator to translate Type 7 LSAs into Type 5 LSAs. Other ABRs do not perform LSA translation.</a:t>
            </a:r>
          </a:p>
          <a:p>
            <a:r>
              <a:rPr lang="en-US" sz="1600" dirty="0" smtClean="0"/>
              <a:t>As shown in the figure, if the FA is not considered, R1 considers that the packet must pass through the ABR (R3) to reach the destination because the router ID of R3 is greater than that of R2. In this way, traffic is diverted to the low-bandwidth link R1 -&gt; R3 -&gt; R4 -&gt; R5.</a:t>
            </a:r>
          </a:p>
        </p:txBody>
      </p:sp>
      <p:sp>
        <p:nvSpPr>
          <p:cNvPr id="26" name="矩形 25"/>
          <p:cNvSpPr/>
          <p:nvPr/>
        </p:nvSpPr>
        <p:spPr bwMode="gray">
          <a:xfrm>
            <a:off x="2098028" y="3509380"/>
            <a:ext cx="2184612" cy="2119210"/>
          </a:xfrm>
          <a:prstGeom prst="rect">
            <a:avLst/>
          </a:prstGeom>
          <a:solidFill>
            <a:srgbClr val="F5FCFD"/>
          </a:solid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endParaRPr lang="zh-CN" altLang="en-US" sz="1200" kern="0">
              <a:solidFill>
                <a:srgbClr val="1D1D1A"/>
              </a:solidFill>
              <a:latin typeface="Huawei Sans" panose="020C0503030203020204" pitchFamily="34" charset="0"/>
              <a:ea typeface="方正兰亭黑简体" panose="02000000000000000000" pitchFamily="2" charset="-122"/>
            </a:endParaRPr>
          </a:p>
        </p:txBody>
      </p:sp>
      <p:sp>
        <p:nvSpPr>
          <p:cNvPr id="25" name="矩形 24"/>
          <p:cNvSpPr/>
          <p:nvPr/>
        </p:nvSpPr>
        <p:spPr bwMode="gray">
          <a:xfrm>
            <a:off x="4361185" y="3509380"/>
            <a:ext cx="3669668" cy="2119210"/>
          </a:xfrm>
          <a:prstGeom prst="rect">
            <a:avLst/>
          </a:prstGeom>
          <a:solidFill>
            <a:srgbClr val="F5FCFD"/>
          </a:solid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endParaRPr lang="zh-CN" altLang="en-US" sz="1200" kern="0">
              <a:solidFill>
                <a:srgbClr val="C7000B"/>
              </a:solidFill>
              <a:latin typeface="Huawei Sans" panose="020C0503030203020204" pitchFamily="34" charset="0"/>
              <a:ea typeface="方正兰亭黑简体" panose="02000000000000000000" pitchFamily="2" charset="-122"/>
            </a:endParaRPr>
          </a:p>
        </p:txBody>
      </p:sp>
      <p:grpSp>
        <p:nvGrpSpPr>
          <p:cNvPr id="15" name="组合 14"/>
          <p:cNvGrpSpPr/>
          <p:nvPr/>
        </p:nvGrpSpPr>
        <p:grpSpPr bwMode="gray">
          <a:xfrm rot="5400000">
            <a:off x="4115676" y="3858774"/>
            <a:ext cx="2122476" cy="1523820"/>
            <a:chOff x="6600056" y="4353447"/>
            <a:chExt cx="1296144" cy="833967"/>
          </a:xfrm>
        </p:grpSpPr>
        <p:cxnSp>
          <p:nvCxnSpPr>
            <p:cNvPr id="16" name="直接连接符 15"/>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bwMode="gray">
            <a:xfrm>
              <a:off x="7248128" y="4353447"/>
              <a:ext cx="648072" cy="833967"/>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bwMode="gray">
          <a:xfrm rot="16200000">
            <a:off x="2459492" y="3823197"/>
            <a:ext cx="2122476" cy="1523820"/>
            <a:chOff x="6600056" y="4353447"/>
            <a:chExt cx="1296144" cy="833967"/>
          </a:xfrm>
        </p:grpSpPr>
        <p:cxnSp>
          <p:nvCxnSpPr>
            <p:cNvPr id="13" name="直接连接符 12"/>
            <p:cNvCxnSpPr/>
            <p:nvPr/>
          </p:nvCxnSpPr>
          <p:spPr bwMode="gray">
            <a:xfrm flipH="1">
              <a:off x="6600056" y="4353447"/>
              <a:ext cx="648072" cy="833967"/>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bwMode="gray">
          <a:xfrm>
            <a:off x="2098028" y="4431218"/>
            <a:ext cx="413896" cy="307777"/>
          </a:xfrm>
          <a:prstGeom prst="rect">
            <a:avLst/>
          </a:prstGeom>
          <a:noFill/>
        </p:spPr>
        <p:txBody>
          <a:bodyPr wrap="none" rtlCol="0">
            <a:noAutofit/>
          </a:bodyPr>
          <a:lstStyle/>
          <a:p>
            <a:pPr algn="ctr"/>
            <a:r>
              <a:rPr lang="en-US" sz="1200" b="1">
                <a:latin typeface="Huawei Sans" panose="020C0503030203020204" pitchFamily="34" charset="0"/>
              </a:rPr>
              <a:t>R1</a:t>
            </a:r>
          </a:p>
        </p:txBody>
      </p:sp>
      <p:cxnSp>
        <p:nvCxnSpPr>
          <p:cNvPr id="18" name="直接连接符 17"/>
          <p:cNvCxnSpPr/>
          <p:nvPr/>
        </p:nvCxnSpPr>
        <p:spPr bwMode="gray">
          <a:xfrm>
            <a:off x="6213690" y="4585107"/>
            <a:ext cx="260545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bwMode="gray">
          <a:xfrm>
            <a:off x="3519782" y="2806097"/>
            <a:ext cx="1654620" cy="523220"/>
          </a:xfrm>
          <a:prstGeom prst="rect">
            <a:avLst/>
          </a:prstGeom>
          <a:noFill/>
        </p:spPr>
        <p:txBody>
          <a:bodyPr wrap="none" rtlCol="0">
            <a:noAutofit/>
          </a:bodyPr>
          <a:lstStyle/>
          <a:p>
            <a:pPr algn="ctr"/>
            <a:r>
              <a:rPr lang="en-US" sz="1200" dirty="0">
                <a:latin typeface="Huawei Sans" panose="020C0503030203020204" pitchFamily="34" charset="0"/>
              </a:rPr>
              <a:t>Router ID 10.1.3.3</a:t>
            </a:r>
          </a:p>
          <a:p>
            <a:pPr algn="ctr"/>
            <a:r>
              <a:rPr lang="en-US" sz="1200" b="1" dirty="0">
                <a:latin typeface="Huawei Sans" panose="020C0503030203020204" pitchFamily="34" charset="0"/>
              </a:rPr>
              <a:t>R3</a:t>
            </a:r>
          </a:p>
        </p:txBody>
      </p:sp>
      <p:sp>
        <p:nvSpPr>
          <p:cNvPr id="22" name="文本框 21"/>
          <p:cNvSpPr txBox="1"/>
          <p:nvPr/>
        </p:nvSpPr>
        <p:spPr bwMode="gray">
          <a:xfrm>
            <a:off x="3491293" y="5766770"/>
            <a:ext cx="1654620" cy="523220"/>
          </a:xfrm>
          <a:prstGeom prst="rect">
            <a:avLst/>
          </a:prstGeom>
          <a:noFill/>
        </p:spPr>
        <p:txBody>
          <a:bodyPr wrap="none" rtlCol="0">
            <a:noAutofit/>
          </a:bodyPr>
          <a:lstStyle/>
          <a:p>
            <a:pPr algn="ctr"/>
            <a:r>
              <a:rPr lang="en-US" sz="1200" b="1">
                <a:latin typeface="Huawei Sans" panose="020C0503030203020204" pitchFamily="34" charset="0"/>
              </a:rPr>
              <a:t>R2</a:t>
            </a:r>
          </a:p>
          <a:p>
            <a:pPr algn="ctr"/>
            <a:r>
              <a:rPr lang="en-US" sz="1200">
                <a:latin typeface="Huawei Sans" panose="020C0503030203020204" pitchFamily="34" charset="0"/>
              </a:rPr>
              <a:t>Router ID 10.1.2.2</a:t>
            </a:r>
          </a:p>
        </p:txBody>
      </p:sp>
      <p:sp>
        <p:nvSpPr>
          <p:cNvPr id="23" name="文本框 22"/>
          <p:cNvSpPr txBox="1"/>
          <p:nvPr/>
        </p:nvSpPr>
        <p:spPr bwMode="gray">
          <a:xfrm>
            <a:off x="5855709" y="4792377"/>
            <a:ext cx="413896" cy="307777"/>
          </a:xfrm>
          <a:prstGeom prst="rect">
            <a:avLst/>
          </a:prstGeom>
          <a:noFill/>
        </p:spPr>
        <p:txBody>
          <a:bodyPr wrap="none" rtlCol="0">
            <a:noAutofit/>
          </a:bodyPr>
          <a:lstStyle/>
          <a:p>
            <a:pPr algn="ctr"/>
            <a:r>
              <a:rPr lang="en-US" sz="1200" b="1">
                <a:latin typeface="Huawei Sans" panose="020C0503030203020204" pitchFamily="34" charset="0"/>
              </a:rPr>
              <a:t>R4</a:t>
            </a:r>
          </a:p>
        </p:txBody>
      </p:sp>
      <p:sp>
        <p:nvSpPr>
          <p:cNvPr id="24" name="文本框 23"/>
          <p:cNvSpPr txBox="1"/>
          <p:nvPr/>
        </p:nvSpPr>
        <p:spPr bwMode="gray">
          <a:xfrm>
            <a:off x="7806942" y="4792376"/>
            <a:ext cx="413896" cy="307777"/>
          </a:xfrm>
          <a:prstGeom prst="rect">
            <a:avLst/>
          </a:prstGeom>
          <a:noFill/>
        </p:spPr>
        <p:txBody>
          <a:bodyPr wrap="none" rtlCol="0">
            <a:noAutofit/>
          </a:bodyPr>
          <a:lstStyle/>
          <a:p>
            <a:pPr algn="ctr"/>
            <a:r>
              <a:rPr lang="en-US" sz="1200" b="1">
                <a:latin typeface="Huawei Sans" panose="020C0503030203020204" pitchFamily="34" charset="0"/>
              </a:rPr>
              <a:t>R5</a:t>
            </a:r>
          </a:p>
        </p:txBody>
      </p:sp>
      <p:sp>
        <p:nvSpPr>
          <p:cNvPr id="27" name="文本框 26"/>
          <p:cNvSpPr txBox="1"/>
          <p:nvPr/>
        </p:nvSpPr>
        <p:spPr bwMode="gray">
          <a:xfrm>
            <a:off x="6837606" y="4568985"/>
            <a:ext cx="930063" cy="307777"/>
          </a:xfrm>
          <a:prstGeom prst="rect">
            <a:avLst/>
          </a:prstGeom>
          <a:noFill/>
        </p:spPr>
        <p:txBody>
          <a:bodyPr wrap="none" rtlCol="0">
            <a:noAutofit/>
          </a:bodyPr>
          <a:lstStyle/>
          <a:p>
            <a:pPr algn="ctr"/>
            <a:r>
              <a:rPr lang="en-US" sz="1200">
                <a:latin typeface="Huawei Sans" panose="020C0503030203020204" pitchFamily="34" charset="0"/>
              </a:rPr>
              <a:t>10.1.45.5</a:t>
            </a:r>
          </a:p>
        </p:txBody>
      </p:sp>
      <p:cxnSp>
        <p:nvCxnSpPr>
          <p:cNvPr id="32" name="直接箭头连接符 31"/>
          <p:cNvCxnSpPr/>
          <p:nvPr/>
        </p:nvCxnSpPr>
        <p:spPr bwMode="gray">
          <a:xfrm flipH="1">
            <a:off x="6524054" y="4448991"/>
            <a:ext cx="1008361" cy="0"/>
          </a:xfrm>
          <a:prstGeom prst="straightConnector1">
            <a:avLst/>
          </a:prstGeom>
          <a:ln w="28575">
            <a:solidFill>
              <a:srgbClr val="C7000B"/>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bwMode="gray">
          <a:xfrm rot="2047596">
            <a:off x="4881321" y="3404499"/>
            <a:ext cx="1253613" cy="738664"/>
          </a:xfrm>
          <a:prstGeom prst="rect">
            <a:avLst/>
          </a:prstGeom>
          <a:noFill/>
        </p:spPr>
        <p:txBody>
          <a:bodyPr wrap="none" rtlCol="0">
            <a:noAutofit/>
          </a:bodyPr>
          <a:lstStyle/>
          <a:p>
            <a:pPr algn="r"/>
            <a:r>
              <a:rPr lang="en-US" sz="1200" b="1" dirty="0" smtClean="0">
                <a:latin typeface="Huawei Sans" panose="020C0503030203020204" pitchFamily="34" charset="0"/>
              </a:rPr>
              <a:t>Type 7 </a:t>
            </a:r>
            <a:r>
              <a:rPr lang="en-US" sz="1200" b="1" dirty="0">
                <a:latin typeface="Huawei Sans" panose="020C0503030203020204" pitchFamily="34" charset="0"/>
              </a:rPr>
              <a:t>LSA</a:t>
            </a:r>
          </a:p>
          <a:p>
            <a:pPr algn="r"/>
            <a:r>
              <a:rPr lang="en-US" sz="1200" dirty="0">
                <a:latin typeface="Huawei Sans" panose="020C0503030203020204" pitchFamily="34" charset="0"/>
              </a:rPr>
              <a:t>10.1.5.0/24</a:t>
            </a:r>
          </a:p>
          <a:p>
            <a:pPr algn="r"/>
            <a:r>
              <a:rPr lang="en-US" sz="1200" dirty="0">
                <a:solidFill>
                  <a:srgbClr val="C7000B"/>
                </a:solidFill>
                <a:latin typeface="Huawei Sans" panose="020C0503030203020204" pitchFamily="34" charset="0"/>
              </a:rPr>
              <a:t>FA=10.1.45.5</a:t>
            </a:r>
          </a:p>
        </p:txBody>
      </p:sp>
      <p:cxnSp>
        <p:nvCxnSpPr>
          <p:cNvPr id="37" name="直接箭头连接符 36"/>
          <p:cNvCxnSpPr/>
          <p:nvPr/>
        </p:nvCxnSpPr>
        <p:spPr bwMode="gray">
          <a:xfrm flipH="1">
            <a:off x="3037990" y="3602097"/>
            <a:ext cx="782333" cy="555466"/>
          </a:xfrm>
          <a:prstGeom prst="straightConnector1">
            <a:avLst/>
          </a:prstGeom>
          <a:ln w="28575">
            <a:solidFill>
              <a:srgbClr val="C7000B"/>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bwMode="gray">
          <a:xfrm rot="19619735">
            <a:off x="2503334" y="3353659"/>
            <a:ext cx="1253613" cy="738664"/>
          </a:xfrm>
          <a:prstGeom prst="rect">
            <a:avLst/>
          </a:prstGeom>
          <a:noFill/>
        </p:spPr>
        <p:txBody>
          <a:bodyPr wrap="none" rtlCol="0">
            <a:noAutofit/>
          </a:bodyPr>
          <a:lstStyle/>
          <a:p>
            <a:pPr algn="r"/>
            <a:r>
              <a:rPr lang="en-US" sz="1200" b="1" dirty="0">
                <a:latin typeface="Huawei Sans" panose="020C0503030203020204" pitchFamily="34" charset="0"/>
              </a:rPr>
              <a:t>Type 5 LSA</a:t>
            </a:r>
          </a:p>
          <a:p>
            <a:pPr algn="r"/>
            <a:r>
              <a:rPr lang="en-US" sz="1200" dirty="0">
                <a:latin typeface="Huawei Sans" panose="020C0503030203020204" pitchFamily="34" charset="0"/>
              </a:rPr>
              <a:t>10.1.5.0/24</a:t>
            </a:r>
          </a:p>
          <a:p>
            <a:pPr algn="r"/>
            <a:r>
              <a:rPr lang="en-US" sz="1200" dirty="0">
                <a:solidFill>
                  <a:srgbClr val="C7000B"/>
                </a:solidFill>
                <a:latin typeface="Huawei Sans" panose="020C0503030203020204" pitchFamily="34" charset="0"/>
              </a:rPr>
              <a:t>FA=10.1.45.5</a:t>
            </a:r>
          </a:p>
        </p:txBody>
      </p:sp>
      <p:sp>
        <p:nvSpPr>
          <p:cNvPr id="40" name="文本框 39"/>
          <p:cNvSpPr txBox="1"/>
          <p:nvPr/>
        </p:nvSpPr>
        <p:spPr bwMode="gray">
          <a:xfrm rot="19523156">
            <a:off x="3130986" y="4023018"/>
            <a:ext cx="1082348" cy="481452"/>
          </a:xfrm>
          <a:prstGeom prst="rect">
            <a:avLst/>
          </a:prstGeom>
          <a:noFill/>
        </p:spPr>
        <p:txBody>
          <a:bodyPr wrap="none" rtlCol="0">
            <a:noAutofit/>
          </a:bodyPr>
          <a:lstStyle/>
          <a:p>
            <a:pPr algn="ctr"/>
            <a:r>
              <a:rPr lang="en-US" sz="1200" dirty="0" smtClean="0">
                <a:latin typeface="Huawei Sans" panose="020C0503030203020204" pitchFamily="34" charset="0"/>
              </a:rPr>
              <a:t>Low-bandwidth</a:t>
            </a:r>
          </a:p>
          <a:p>
            <a:pPr algn="ctr"/>
            <a:r>
              <a:rPr lang="en-US" sz="1200" dirty="0" smtClean="0">
                <a:latin typeface="Huawei Sans" panose="020C0503030203020204" pitchFamily="34" charset="0"/>
              </a:rPr>
              <a:t>link</a:t>
            </a:r>
            <a:endParaRPr lang="en-US" sz="1200" dirty="0">
              <a:latin typeface="Huawei Sans" panose="020C0503030203020204" pitchFamily="34" charset="0"/>
            </a:endParaRPr>
          </a:p>
        </p:txBody>
      </p:sp>
      <p:sp>
        <p:nvSpPr>
          <p:cNvPr id="41" name="文本框 40"/>
          <p:cNvSpPr txBox="1"/>
          <p:nvPr/>
        </p:nvSpPr>
        <p:spPr bwMode="gray">
          <a:xfrm rot="2105217">
            <a:off x="4542564" y="4064159"/>
            <a:ext cx="1082348" cy="376054"/>
          </a:xfrm>
          <a:prstGeom prst="rect">
            <a:avLst/>
          </a:prstGeom>
          <a:noFill/>
        </p:spPr>
        <p:txBody>
          <a:bodyPr wrap="none" rtlCol="0">
            <a:noAutofit/>
          </a:bodyPr>
          <a:lstStyle/>
          <a:p>
            <a:pPr algn="ctr"/>
            <a:r>
              <a:rPr lang="en-US" sz="1200" dirty="0" smtClean="0">
                <a:latin typeface="Huawei Sans" panose="020C0503030203020204" pitchFamily="34" charset="0"/>
              </a:rPr>
              <a:t>Low-bandwidth</a:t>
            </a:r>
          </a:p>
          <a:p>
            <a:pPr algn="ctr"/>
            <a:r>
              <a:rPr lang="en-US" sz="1200" dirty="0" smtClean="0">
                <a:latin typeface="Huawei Sans" panose="020C0503030203020204" pitchFamily="34" charset="0"/>
              </a:rPr>
              <a:t>link</a:t>
            </a:r>
            <a:endParaRPr lang="en-US" sz="1200" dirty="0">
              <a:latin typeface="Huawei Sans" panose="020C0503030203020204" pitchFamily="34" charset="0"/>
            </a:endParaRPr>
          </a:p>
        </p:txBody>
      </p:sp>
      <p:sp>
        <p:nvSpPr>
          <p:cNvPr id="42" name="文本框 41"/>
          <p:cNvSpPr txBox="1"/>
          <p:nvPr/>
        </p:nvSpPr>
        <p:spPr bwMode="gray">
          <a:xfrm rot="2080328">
            <a:off x="3183044" y="4766295"/>
            <a:ext cx="1098947" cy="419116"/>
          </a:xfrm>
          <a:prstGeom prst="rect">
            <a:avLst/>
          </a:prstGeom>
          <a:noFill/>
        </p:spPr>
        <p:txBody>
          <a:bodyPr wrap="none" rtlCol="0">
            <a:noAutofit/>
          </a:bodyPr>
          <a:lstStyle/>
          <a:p>
            <a:pPr algn="ctr"/>
            <a:r>
              <a:rPr lang="en-US" sz="1200" dirty="0" smtClean="0">
                <a:latin typeface="Huawei Sans" panose="020C0503030203020204" pitchFamily="34" charset="0"/>
              </a:rPr>
              <a:t>High-bandwidth</a:t>
            </a:r>
          </a:p>
          <a:p>
            <a:pPr algn="ctr"/>
            <a:r>
              <a:rPr lang="en-US" sz="1200" dirty="0" smtClean="0">
                <a:latin typeface="Huawei Sans" panose="020C0503030203020204" pitchFamily="34" charset="0"/>
              </a:rPr>
              <a:t>link</a:t>
            </a:r>
            <a:endParaRPr lang="en-US" sz="1200" dirty="0">
              <a:latin typeface="Huawei Sans" panose="020C0503030203020204" pitchFamily="34" charset="0"/>
            </a:endParaRPr>
          </a:p>
        </p:txBody>
      </p:sp>
      <p:sp>
        <p:nvSpPr>
          <p:cNvPr id="43" name="文本框 42"/>
          <p:cNvSpPr txBox="1"/>
          <p:nvPr/>
        </p:nvSpPr>
        <p:spPr bwMode="gray">
          <a:xfrm rot="19614101">
            <a:off x="4456423" y="4786395"/>
            <a:ext cx="1082349" cy="443293"/>
          </a:xfrm>
          <a:prstGeom prst="rect">
            <a:avLst/>
          </a:prstGeom>
          <a:noFill/>
        </p:spPr>
        <p:txBody>
          <a:bodyPr wrap="none" rtlCol="0">
            <a:noAutofit/>
          </a:bodyPr>
          <a:lstStyle/>
          <a:p>
            <a:pPr algn="ctr"/>
            <a:r>
              <a:rPr lang="en-US" sz="1200" dirty="0" smtClean="0">
                <a:latin typeface="Huawei Sans" panose="020C0503030203020204" pitchFamily="34" charset="0"/>
              </a:rPr>
              <a:t>High-bandwidth</a:t>
            </a:r>
          </a:p>
          <a:p>
            <a:pPr algn="ctr"/>
            <a:r>
              <a:rPr lang="en-US" sz="1200" dirty="0" smtClean="0">
                <a:latin typeface="Huawei Sans" panose="020C0503030203020204" pitchFamily="34" charset="0"/>
              </a:rPr>
              <a:t>link</a:t>
            </a:r>
            <a:endParaRPr lang="en-US" sz="1200" dirty="0">
              <a:latin typeface="Huawei Sans" panose="020C0503030203020204" pitchFamily="34" charset="0"/>
            </a:endParaRPr>
          </a:p>
        </p:txBody>
      </p:sp>
      <p:sp>
        <p:nvSpPr>
          <p:cNvPr id="44" name="任意多边形 43"/>
          <p:cNvSpPr/>
          <p:nvPr/>
        </p:nvSpPr>
        <p:spPr bwMode="gray">
          <a:xfrm>
            <a:off x="2810915" y="4947920"/>
            <a:ext cx="5255581" cy="792608"/>
          </a:xfrm>
          <a:custGeom>
            <a:avLst/>
            <a:gdLst>
              <a:gd name="connsiteX0" fmla="*/ 50812 w 6842230"/>
              <a:gd name="connsiteY0" fmla="*/ 24101 h 1080952"/>
              <a:gd name="connsiteX1" fmla="*/ 104078 w 6842230"/>
              <a:gd name="connsiteY1" fmla="*/ 59612 h 1080952"/>
              <a:gd name="connsiteX2" fmla="*/ 2048288 w 6842230"/>
              <a:gd name="connsiteY2" fmla="*/ 1080544 h 1080952"/>
              <a:gd name="connsiteX3" fmla="*/ 4418626 w 6842230"/>
              <a:gd name="connsiteY3" fmla="*/ 183899 h 1080952"/>
              <a:gd name="connsiteX4" fmla="*/ 6842230 w 6842230"/>
              <a:gd name="connsiteY4" fmla="*/ 210532 h 1080952"/>
              <a:gd name="connsiteX0" fmla="*/ 0 w 6791418"/>
              <a:gd name="connsiteY0" fmla="*/ 0 h 1056851"/>
              <a:gd name="connsiteX1" fmla="*/ 1997476 w 6791418"/>
              <a:gd name="connsiteY1" fmla="*/ 1056443 h 1056851"/>
              <a:gd name="connsiteX2" fmla="*/ 4367814 w 6791418"/>
              <a:gd name="connsiteY2" fmla="*/ 159798 h 1056851"/>
              <a:gd name="connsiteX3" fmla="*/ 6791418 w 6791418"/>
              <a:gd name="connsiteY3" fmla="*/ 186431 h 1056851"/>
              <a:gd name="connsiteX0" fmla="*/ 0 w 6489577"/>
              <a:gd name="connsiteY0" fmla="*/ 40443 h 954851"/>
              <a:gd name="connsiteX1" fmla="*/ 1695635 w 6489577"/>
              <a:gd name="connsiteY1" fmla="*/ 954843 h 954851"/>
              <a:gd name="connsiteX2" fmla="*/ 4065973 w 6489577"/>
              <a:gd name="connsiteY2" fmla="*/ 58198 h 954851"/>
              <a:gd name="connsiteX3" fmla="*/ 6489577 w 6489577"/>
              <a:gd name="connsiteY3" fmla="*/ 84831 h 954851"/>
              <a:gd name="connsiteX0" fmla="*/ 0 w 6489577"/>
              <a:gd name="connsiteY0" fmla="*/ 40443 h 954851"/>
              <a:gd name="connsiteX1" fmla="*/ 1695635 w 6489577"/>
              <a:gd name="connsiteY1" fmla="*/ 954843 h 954851"/>
              <a:gd name="connsiteX2" fmla="*/ 4065973 w 6489577"/>
              <a:gd name="connsiteY2" fmla="*/ 58198 h 954851"/>
              <a:gd name="connsiteX3" fmla="*/ 6489577 w 6489577"/>
              <a:gd name="connsiteY3" fmla="*/ 84831 h 954851"/>
              <a:gd name="connsiteX0" fmla="*/ 0 w 6454066"/>
              <a:gd name="connsiteY0" fmla="*/ 4932 h 954920"/>
              <a:gd name="connsiteX1" fmla="*/ 1660124 w 6454066"/>
              <a:gd name="connsiteY1" fmla="*/ 954843 h 954920"/>
              <a:gd name="connsiteX2" fmla="*/ 4030462 w 6454066"/>
              <a:gd name="connsiteY2" fmla="*/ 58198 h 954920"/>
              <a:gd name="connsiteX3" fmla="*/ 6454066 w 6454066"/>
              <a:gd name="connsiteY3" fmla="*/ 84831 h 954920"/>
              <a:gd name="connsiteX0" fmla="*/ 0 w 6454066"/>
              <a:gd name="connsiteY0" fmla="*/ 0 h 951229"/>
              <a:gd name="connsiteX1" fmla="*/ 1660124 w 6454066"/>
              <a:gd name="connsiteY1" fmla="*/ 949911 h 951229"/>
              <a:gd name="connsiteX2" fmla="*/ 3266982 w 6454066"/>
              <a:gd name="connsiteY2" fmla="*/ 204187 h 951229"/>
              <a:gd name="connsiteX3" fmla="*/ 6454066 w 6454066"/>
              <a:gd name="connsiteY3" fmla="*/ 79899 h 951229"/>
              <a:gd name="connsiteX0" fmla="*/ 0 w 6454066"/>
              <a:gd name="connsiteY0" fmla="*/ 0 h 950391"/>
              <a:gd name="connsiteX1" fmla="*/ 1660124 w 6454066"/>
              <a:gd name="connsiteY1" fmla="*/ 949911 h 950391"/>
              <a:gd name="connsiteX2" fmla="*/ 3266982 w 6454066"/>
              <a:gd name="connsiteY2" fmla="*/ 204187 h 950391"/>
              <a:gd name="connsiteX3" fmla="*/ 6454066 w 6454066"/>
              <a:gd name="connsiteY3" fmla="*/ 79899 h 950391"/>
              <a:gd name="connsiteX0" fmla="*/ 0 w 6454066"/>
              <a:gd name="connsiteY0" fmla="*/ 0 h 950391"/>
              <a:gd name="connsiteX1" fmla="*/ 1509203 w 6454066"/>
              <a:gd name="connsiteY1" fmla="*/ 949911 h 950391"/>
              <a:gd name="connsiteX2" fmla="*/ 3266982 w 6454066"/>
              <a:gd name="connsiteY2" fmla="*/ 204187 h 950391"/>
              <a:gd name="connsiteX3" fmla="*/ 6454066 w 6454066"/>
              <a:gd name="connsiteY3" fmla="*/ 79899 h 950391"/>
              <a:gd name="connsiteX0" fmla="*/ 0 w 6454066"/>
              <a:gd name="connsiteY0" fmla="*/ 0 h 914911"/>
              <a:gd name="connsiteX1" fmla="*/ 1597980 w 6454066"/>
              <a:gd name="connsiteY1" fmla="*/ 914400 h 914911"/>
              <a:gd name="connsiteX2" fmla="*/ 3266982 w 6454066"/>
              <a:gd name="connsiteY2" fmla="*/ 204187 h 914911"/>
              <a:gd name="connsiteX3" fmla="*/ 6454066 w 6454066"/>
              <a:gd name="connsiteY3" fmla="*/ 79899 h 914911"/>
              <a:gd name="connsiteX0" fmla="*/ 0 w 6454066"/>
              <a:gd name="connsiteY0" fmla="*/ 0 h 790775"/>
              <a:gd name="connsiteX1" fmla="*/ 1553592 w 6454066"/>
              <a:gd name="connsiteY1" fmla="*/ 790113 h 790775"/>
              <a:gd name="connsiteX2" fmla="*/ 3266982 w 6454066"/>
              <a:gd name="connsiteY2" fmla="*/ 204187 h 790775"/>
              <a:gd name="connsiteX3" fmla="*/ 6454066 w 6454066"/>
              <a:gd name="connsiteY3" fmla="*/ 79899 h 790775"/>
              <a:gd name="connsiteX0" fmla="*/ 0 w 6454066"/>
              <a:gd name="connsiteY0" fmla="*/ 0 h 790642"/>
              <a:gd name="connsiteX1" fmla="*/ 1553592 w 6454066"/>
              <a:gd name="connsiteY1" fmla="*/ 790113 h 790642"/>
              <a:gd name="connsiteX2" fmla="*/ 3266982 w 6454066"/>
              <a:gd name="connsiteY2" fmla="*/ 204187 h 790642"/>
              <a:gd name="connsiteX3" fmla="*/ 6454066 w 6454066"/>
              <a:gd name="connsiteY3" fmla="*/ 79899 h 790642"/>
              <a:gd name="connsiteX0" fmla="*/ 0 w 6454066"/>
              <a:gd name="connsiteY0" fmla="*/ 0 h 790116"/>
              <a:gd name="connsiteX1" fmla="*/ 1553592 w 6454066"/>
              <a:gd name="connsiteY1" fmla="*/ 790113 h 790116"/>
              <a:gd name="connsiteX2" fmla="*/ 3266982 w 6454066"/>
              <a:gd name="connsiteY2" fmla="*/ 204187 h 790116"/>
              <a:gd name="connsiteX3" fmla="*/ 6454066 w 6454066"/>
              <a:gd name="connsiteY3" fmla="*/ 79899 h 790116"/>
              <a:gd name="connsiteX0" fmla="*/ 0 w 6454066"/>
              <a:gd name="connsiteY0" fmla="*/ 0 h 791765"/>
              <a:gd name="connsiteX1" fmla="*/ 1553592 w 6454066"/>
              <a:gd name="connsiteY1" fmla="*/ 790113 h 791765"/>
              <a:gd name="connsiteX2" fmla="*/ 3080551 w 6454066"/>
              <a:gd name="connsiteY2" fmla="*/ 204187 h 791765"/>
              <a:gd name="connsiteX3" fmla="*/ 6454066 w 6454066"/>
              <a:gd name="connsiteY3" fmla="*/ 79899 h 791765"/>
              <a:gd name="connsiteX0" fmla="*/ 0 w 6454066"/>
              <a:gd name="connsiteY0" fmla="*/ 0 h 791470"/>
              <a:gd name="connsiteX1" fmla="*/ 1553592 w 6454066"/>
              <a:gd name="connsiteY1" fmla="*/ 790113 h 791470"/>
              <a:gd name="connsiteX2" fmla="*/ 3080551 w 6454066"/>
              <a:gd name="connsiteY2" fmla="*/ 204187 h 791470"/>
              <a:gd name="connsiteX3" fmla="*/ 6454066 w 6454066"/>
              <a:gd name="connsiteY3" fmla="*/ 79899 h 791470"/>
              <a:gd name="connsiteX0" fmla="*/ 0 w 6454066"/>
              <a:gd name="connsiteY0" fmla="*/ 0 h 792231"/>
              <a:gd name="connsiteX1" fmla="*/ 1553592 w 6454066"/>
              <a:gd name="connsiteY1" fmla="*/ 790113 h 792231"/>
              <a:gd name="connsiteX2" fmla="*/ 3204838 w 6454066"/>
              <a:gd name="connsiteY2" fmla="*/ 248576 h 792231"/>
              <a:gd name="connsiteX3" fmla="*/ 6454066 w 6454066"/>
              <a:gd name="connsiteY3" fmla="*/ 79899 h 792231"/>
              <a:gd name="connsiteX0" fmla="*/ 0 w 5228948"/>
              <a:gd name="connsiteY0" fmla="*/ 0 h 792601"/>
              <a:gd name="connsiteX1" fmla="*/ 1553592 w 5228948"/>
              <a:gd name="connsiteY1" fmla="*/ 790113 h 792601"/>
              <a:gd name="connsiteX2" fmla="*/ 3204838 w 5228948"/>
              <a:gd name="connsiteY2" fmla="*/ 248576 h 792601"/>
              <a:gd name="connsiteX3" fmla="*/ 5228948 w 5228948"/>
              <a:gd name="connsiteY3" fmla="*/ 221941 h 792601"/>
              <a:gd name="connsiteX0" fmla="*/ 0 w 5255581"/>
              <a:gd name="connsiteY0" fmla="*/ 0 h 792608"/>
              <a:gd name="connsiteX1" fmla="*/ 1553592 w 5255581"/>
              <a:gd name="connsiteY1" fmla="*/ 790113 h 792608"/>
              <a:gd name="connsiteX2" fmla="*/ 3204838 w 5255581"/>
              <a:gd name="connsiteY2" fmla="*/ 248576 h 792608"/>
              <a:gd name="connsiteX3" fmla="*/ 5255581 w 5255581"/>
              <a:gd name="connsiteY3" fmla="*/ 213063 h 792608"/>
            </a:gdLst>
            <a:ahLst/>
            <a:cxnLst>
              <a:cxn ang="0">
                <a:pos x="connsiteX0" y="connsiteY0"/>
              </a:cxn>
              <a:cxn ang="0">
                <a:pos x="connsiteX1" y="connsiteY1"/>
              </a:cxn>
              <a:cxn ang="0">
                <a:pos x="connsiteX2" y="connsiteY2"/>
              </a:cxn>
              <a:cxn ang="0">
                <a:pos x="connsiteX3" y="connsiteY3"/>
              </a:cxn>
            </a:cxnLst>
            <a:rect l="l" t="t" r="r" b="b"/>
            <a:pathLst>
              <a:path w="5255581" h="792608">
                <a:moveTo>
                  <a:pt x="0" y="0"/>
                </a:moveTo>
                <a:cubicBezTo>
                  <a:pt x="389508" y="299990"/>
                  <a:pt x="1019452" y="748684"/>
                  <a:pt x="1553592" y="790113"/>
                </a:cubicBezTo>
                <a:cubicBezTo>
                  <a:pt x="2087732" y="831542"/>
                  <a:pt x="2587840" y="344751"/>
                  <a:pt x="3204838" y="248576"/>
                </a:cubicBezTo>
                <a:cubicBezTo>
                  <a:pt x="3821836" y="152401"/>
                  <a:pt x="5255581" y="213063"/>
                  <a:pt x="5255581" y="213063"/>
                </a:cubicBezTo>
              </a:path>
            </a:pathLst>
          </a:custGeom>
          <a:ln w="28575">
            <a:solidFill>
              <a:srgbClr val="62B230"/>
            </a:solidFill>
            <a:tailEnd type="triangle"/>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sz="1200">
              <a:latin typeface="Huawei Sans" panose="020C0503030203020204" pitchFamily="34" charset="0"/>
            </a:endParaRPr>
          </a:p>
        </p:txBody>
      </p:sp>
      <p:sp>
        <p:nvSpPr>
          <p:cNvPr id="45" name="文本框 44"/>
          <p:cNvSpPr txBox="1"/>
          <p:nvPr/>
        </p:nvSpPr>
        <p:spPr bwMode="gray">
          <a:xfrm>
            <a:off x="5849771" y="5200935"/>
            <a:ext cx="1983235" cy="307777"/>
          </a:xfrm>
          <a:prstGeom prst="rect">
            <a:avLst/>
          </a:prstGeom>
          <a:noFill/>
        </p:spPr>
        <p:txBody>
          <a:bodyPr wrap="none" rtlCol="0">
            <a:noAutofit/>
          </a:bodyPr>
          <a:lstStyle/>
          <a:p>
            <a:pPr algn="ctr"/>
            <a:r>
              <a:rPr lang="en-US" sz="1200" dirty="0">
                <a:solidFill>
                  <a:srgbClr val="62B230"/>
                </a:solidFill>
                <a:latin typeface="Huawei Sans" panose="020C0503030203020204" pitchFamily="34" charset="0"/>
              </a:rPr>
              <a:t>Data sent to 10.1.5.0/24</a:t>
            </a:r>
          </a:p>
        </p:txBody>
      </p:sp>
      <p:pic>
        <p:nvPicPr>
          <p:cNvPr id="39" name="图片 3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439307" y="4384695"/>
            <a:ext cx="540000" cy="442800"/>
          </a:xfrm>
          <a:prstGeom prst="rect">
            <a:avLst/>
          </a:prstGeom>
        </p:spPr>
      </p:pic>
      <p:pic>
        <p:nvPicPr>
          <p:cNvPr id="47" name="图片 4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36870" y="5325412"/>
            <a:ext cx="540000" cy="442800"/>
          </a:xfrm>
          <a:prstGeom prst="rect">
            <a:avLst/>
          </a:prstGeom>
        </p:spPr>
      </p:pic>
      <p:pic>
        <p:nvPicPr>
          <p:cNvPr id="46" name="图片 4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36870" y="3295225"/>
            <a:ext cx="540000" cy="442800"/>
          </a:xfrm>
          <a:prstGeom prst="rect">
            <a:avLst/>
          </a:prstGeom>
        </p:spPr>
      </p:pic>
      <p:pic>
        <p:nvPicPr>
          <p:cNvPr id="48" name="图片 4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794050" y="4384695"/>
            <a:ext cx="540000" cy="442800"/>
          </a:xfrm>
          <a:prstGeom prst="rect">
            <a:avLst/>
          </a:prstGeom>
        </p:spPr>
      </p:pic>
      <p:cxnSp>
        <p:nvCxnSpPr>
          <p:cNvPr id="35" name="直接箭头连接符 34"/>
          <p:cNvCxnSpPr/>
          <p:nvPr/>
        </p:nvCxnSpPr>
        <p:spPr bwMode="gray">
          <a:xfrm>
            <a:off x="8906403" y="5436150"/>
            <a:ext cx="794702" cy="0"/>
          </a:xfrm>
          <a:prstGeom prst="straightConnector1">
            <a:avLst/>
          </a:prstGeom>
          <a:ln w="28575">
            <a:solidFill>
              <a:srgbClr val="C7000B"/>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9" name="直接箭头连接符 48"/>
          <p:cNvCxnSpPr/>
          <p:nvPr/>
        </p:nvCxnSpPr>
        <p:spPr bwMode="gray">
          <a:xfrm>
            <a:off x="8906403" y="5771255"/>
            <a:ext cx="794702" cy="0"/>
          </a:xfrm>
          <a:prstGeom prst="straightConnector1">
            <a:avLst/>
          </a:prstGeom>
          <a:noFill/>
          <a:ln w="28575">
            <a:solidFill>
              <a:srgbClr val="ED6D00"/>
            </a:solidFill>
            <a:prstDash val="dash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3" name="文本框 2"/>
          <p:cNvSpPr txBox="1"/>
          <p:nvPr/>
        </p:nvSpPr>
        <p:spPr bwMode="gray">
          <a:xfrm>
            <a:off x="9701105" y="5210972"/>
            <a:ext cx="1191352" cy="337978"/>
          </a:xfrm>
          <a:prstGeom prst="rect">
            <a:avLst/>
          </a:prstGeom>
          <a:noFill/>
        </p:spPr>
        <p:txBody>
          <a:bodyPr wrap="none" rtlCol="0">
            <a:noAutofit/>
          </a:bodyPr>
          <a:lstStyle/>
          <a:p>
            <a:pPr>
              <a:lnSpc>
                <a:spcPct val="150000"/>
              </a:lnSpc>
            </a:pPr>
            <a:r>
              <a:rPr lang="en-US" sz="1200" dirty="0">
                <a:latin typeface="Huawei Sans" panose="020C0503030203020204" pitchFamily="34" charset="0"/>
              </a:rPr>
              <a:t>Route transfer</a:t>
            </a:r>
          </a:p>
        </p:txBody>
      </p:sp>
      <p:grpSp>
        <p:nvGrpSpPr>
          <p:cNvPr id="9" name="组合 8"/>
          <p:cNvGrpSpPr/>
          <p:nvPr/>
        </p:nvGrpSpPr>
        <p:grpSpPr bwMode="gray">
          <a:xfrm>
            <a:off x="8601522" y="4160937"/>
            <a:ext cx="1280486" cy="666558"/>
            <a:chOff x="8374893" y="4308080"/>
            <a:chExt cx="1280486" cy="666558"/>
          </a:xfrm>
        </p:grpSpPr>
        <p:sp>
          <p:nvSpPr>
            <p:cNvPr id="50" name="Freeform 159"/>
            <p:cNvSpPr/>
            <p:nvPr/>
          </p:nvSpPr>
          <p:spPr bwMode="gray">
            <a:xfrm flipH="1">
              <a:off x="8374893" y="4308080"/>
              <a:ext cx="1280486" cy="6665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bwMode="gray">
            <a:xfrm>
              <a:off x="8441695" y="4565612"/>
              <a:ext cx="1085555" cy="307777"/>
            </a:xfrm>
            <a:prstGeom prst="rect">
              <a:avLst/>
            </a:prstGeom>
            <a:noFill/>
          </p:spPr>
          <p:txBody>
            <a:bodyPr wrap="none" rtlCol="0">
              <a:noAutofit/>
            </a:bodyPr>
            <a:lstStyle/>
            <a:p>
              <a:pPr algn="ctr"/>
              <a:r>
                <a:rPr lang="en-US" sz="1200">
                  <a:latin typeface="Huawei Sans" panose="020C0503030203020204" pitchFamily="34" charset="0"/>
                </a:rPr>
                <a:t>10.1.5.0/24</a:t>
              </a:r>
            </a:p>
          </p:txBody>
        </p:sp>
      </p:grpSp>
      <p:pic>
        <p:nvPicPr>
          <p:cNvPr id="52" name="图片 5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745033" y="4384695"/>
            <a:ext cx="540000" cy="442800"/>
          </a:xfrm>
          <a:prstGeom prst="rect">
            <a:avLst/>
          </a:prstGeom>
        </p:spPr>
      </p:pic>
      <p:sp>
        <p:nvSpPr>
          <p:cNvPr id="55" name="Freeform 4"/>
          <p:cNvSpPr>
            <a:spLocks/>
          </p:cNvSpPr>
          <p:nvPr/>
        </p:nvSpPr>
        <p:spPr bwMode="gray">
          <a:xfrm rot="18094733" flipH="1" flipV="1">
            <a:off x="4065099" y="3157634"/>
            <a:ext cx="582177" cy="703492"/>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5000">
                <a:srgbClr val="FFF2CC"/>
              </a:gs>
            </a:gsLst>
            <a:lin ang="7200000" scaled="0"/>
            <a:tileRect/>
          </a:gradFill>
          <a:ln w="15875">
            <a:gradFill flip="none" rotWithShape="1">
              <a:gsLst>
                <a:gs pos="100000">
                  <a:schemeClr val="accent1">
                    <a:lumMod val="0"/>
                    <a:lumOff val="100000"/>
                    <a:alpha val="0"/>
                  </a:schemeClr>
                </a:gs>
                <a:gs pos="35000">
                  <a:srgbClr val="FFD17D"/>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文本框 55"/>
          <p:cNvSpPr txBox="1"/>
          <p:nvPr/>
        </p:nvSpPr>
        <p:spPr bwMode="gray">
          <a:xfrm rot="20695288">
            <a:off x="4486153" y="2892755"/>
            <a:ext cx="2373256" cy="307777"/>
          </a:xfrm>
          <a:prstGeom prst="rect">
            <a:avLst/>
          </a:prstGeom>
          <a:noFill/>
        </p:spPr>
        <p:txBody>
          <a:bodyPr wrap="none" rtlCol="0">
            <a:noAutofit/>
          </a:bodyPr>
          <a:lstStyle/>
          <a:p>
            <a:r>
              <a:rPr lang="en-US" sz="1200" dirty="0">
                <a:latin typeface="Huawei Sans" panose="020C0503030203020204" pitchFamily="34" charset="0"/>
              </a:rPr>
              <a:t>Type 7 </a:t>
            </a:r>
            <a:r>
              <a:rPr lang="en-US" sz="1200" dirty="0" smtClean="0">
                <a:latin typeface="Huawei Sans" panose="020C0503030203020204" pitchFamily="34" charset="0"/>
              </a:rPr>
              <a:t>to </a:t>
            </a:r>
            <a:r>
              <a:rPr lang="en-US" sz="1200" dirty="0">
                <a:latin typeface="Huawei Sans" panose="020C0503030203020204" pitchFamily="34" charset="0"/>
              </a:rPr>
              <a:t>Type 5</a:t>
            </a:r>
          </a:p>
        </p:txBody>
      </p:sp>
      <p:cxnSp>
        <p:nvCxnSpPr>
          <p:cNvPr id="57" name="直接箭头连接符 56"/>
          <p:cNvCxnSpPr/>
          <p:nvPr/>
        </p:nvCxnSpPr>
        <p:spPr bwMode="gray">
          <a:xfrm flipH="1" flipV="1">
            <a:off x="4914381" y="3710473"/>
            <a:ext cx="879669" cy="625200"/>
          </a:xfrm>
          <a:prstGeom prst="straightConnector1">
            <a:avLst/>
          </a:prstGeom>
          <a:ln w="28575">
            <a:solidFill>
              <a:srgbClr val="C7000B"/>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58" name="圆角矩形标注 57"/>
          <p:cNvSpPr/>
          <p:nvPr/>
        </p:nvSpPr>
        <p:spPr bwMode="gray">
          <a:xfrm>
            <a:off x="499656" y="5254203"/>
            <a:ext cx="2596411" cy="938360"/>
          </a:xfrm>
          <a:prstGeom prst="wedgeRoundRectCallout">
            <a:avLst>
              <a:gd name="adj1" fmla="val 35784"/>
              <a:gd name="adj2" fmla="val -66388"/>
              <a:gd name="adj3" fmla="val 16667"/>
            </a:avLst>
          </a:prstGeom>
          <a:solidFill>
            <a:srgbClr val="FFFF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25000"/>
              </a:lnSpc>
            </a:pPr>
            <a:r>
              <a:rPr lang="en-US" sz="1200" dirty="0">
                <a:solidFill>
                  <a:schemeClr val="tx1"/>
                </a:solidFill>
                <a:latin typeface="Huawei Sans" panose="020C0503030203020204" pitchFamily="34" charset="0"/>
              </a:rPr>
              <a:t>After the FA is introduced, traffic is transmitted to the destination network segment through a </a:t>
            </a:r>
            <a:r>
              <a:rPr lang="en-US" sz="1200" dirty="0" smtClean="0">
                <a:solidFill>
                  <a:schemeClr val="tx1"/>
                </a:solidFill>
                <a:latin typeface="Huawei Sans" panose="020C0503030203020204" pitchFamily="34" charset="0"/>
              </a:rPr>
              <a:t/>
            </a:r>
            <a:br>
              <a:rPr lang="en-US" sz="1200" dirty="0" smtClean="0">
                <a:solidFill>
                  <a:schemeClr val="tx1"/>
                </a:solidFill>
                <a:latin typeface="Huawei Sans" panose="020C0503030203020204" pitchFamily="34" charset="0"/>
              </a:rPr>
            </a:br>
            <a:r>
              <a:rPr lang="en-US" sz="1200" dirty="0" smtClean="0">
                <a:solidFill>
                  <a:schemeClr val="tx1"/>
                </a:solidFill>
                <a:latin typeface="Huawei Sans" panose="020C0503030203020204" pitchFamily="34" charset="0"/>
              </a:rPr>
              <a:t>high-bandwidth </a:t>
            </a:r>
            <a:r>
              <a:rPr lang="en-US" sz="1200" dirty="0">
                <a:solidFill>
                  <a:schemeClr val="tx1"/>
                </a:solidFill>
                <a:latin typeface="Huawei Sans" panose="020C0503030203020204" pitchFamily="34" charset="0"/>
              </a:rPr>
              <a:t>link.</a:t>
            </a:r>
          </a:p>
        </p:txBody>
      </p:sp>
      <p:sp>
        <p:nvSpPr>
          <p:cNvPr id="53" name="文本框 52"/>
          <p:cNvSpPr txBox="1"/>
          <p:nvPr/>
        </p:nvSpPr>
        <p:spPr bwMode="gray">
          <a:xfrm>
            <a:off x="7299334" y="3509380"/>
            <a:ext cx="878365" cy="307777"/>
          </a:xfrm>
          <a:prstGeom prst="rect">
            <a:avLst/>
          </a:prstGeom>
          <a:noFill/>
        </p:spPr>
        <p:txBody>
          <a:bodyPr wrap="square" rtlCol="0">
            <a:noAutofit/>
          </a:bodyPr>
          <a:lstStyle/>
          <a:p>
            <a:pPr algn="ctr"/>
            <a:r>
              <a:rPr lang="en-US" sz="1200" b="1">
                <a:latin typeface="Huawei Sans" panose="020C0503030203020204" pitchFamily="34" charset="0"/>
              </a:rPr>
              <a:t>NSSA</a:t>
            </a:r>
          </a:p>
        </p:txBody>
      </p:sp>
      <p:sp>
        <p:nvSpPr>
          <p:cNvPr id="54" name="文本框 53"/>
          <p:cNvSpPr txBox="1"/>
          <p:nvPr/>
        </p:nvSpPr>
        <p:spPr bwMode="gray">
          <a:xfrm>
            <a:off x="1952871" y="3509380"/>
            <a:ext cx="878365" cy="307777"/>
          </a:xfrm>
          <a:prstGeom prst="rect">
            <a:avLst/>
          </a:prstGeom>
          <a:noFill/>
        </p:spPr>
        <p:txBody>
          <a:bodyPr wrap="square" rtlCol="0">
            <a:noAutofit/>
          </a:bodyPr>
          <a:lstStyle/>
          <a:p>
            <a:pPr algn="ctr"/>
            <a:r>
              <a:rPr lang="en-US" sz="1200" b="1" dirty="0" smtClean="0">
                <a:latin typeface="Huawei Sans" panose="020C0503030203020204" pitchFamily="34" charset="0"/>
              </a:rPr>
              <a:t>Area 0</a:t>
            </a:r>
            <a:endParaRPr lang="en-US" sz="1200" b="1" dirty="0">
              <a:latin typeface="Huawei Sans" panose="020C0503030203020204" pitchFamily="34" charset="0"/>
            </a:endParaRPr>
          </a:p>
        </p:txBody>
      </p:sp>
      <p:sp>
        <p:nvSpPr>
          <p:cNvPr id="59" name="文本框 58"/>
          <p:cNvSpPr txBox="1"/>
          <p:nvPr/>
        </p:nvSpPr>
        <p:spPr bwMode="gray">
          <a:xfrm>
            <a:off x="8024699" y="3573427"/>
            <a:ext cx="1505297" cy="523220"/>
          </a:xfrm>
          <a:prstGeom prst="rect">
            <a:avLst/>
          </a:prstGeom>
          <a:noFill/>
        </p:spPr>
        <p:txBody>
          <a:bodyPr wrap="square" rtlCol="0">
            <a:noAutofit/>
          </a:bodyPr>
          <a:lstStyle/>
          <a:p>
            <a:pPr algn="ctr"/>
            <a:r>
              <a:rPr lang="en-US" sz="1200" dirty="0">
                <a:latin typeface="Huawei Sans" panose="020C0503030203020204" pitchFamily="34" charset="0"/>
              </a:rPr>
              <a:t>Import direct external routes.</a:t>
            </a:r>
          </a:p>
        </p:txBody>
      </p:sp>
      <p:sp>
        <p:nvSpPr>
          <p:cNvPr id="62" name="任意多边形 61"/>
          <p:cNvSpPr/>
          <p:nvPr/>
        </p:nvSpPr>
        <p:spPr bwMode="gray">
          <a:xfrm flipV="1">
            <a:off x="2810915" y="3708439"/>
            <a:ext cx="5255581" cy="792608"/>
          </a:xfrm>
          <a:custGeom>
            <a:avLst/>
            <a:gdLst>
              <a:gd name="connsiteX0" fmla="*/ 50812 w 6842230"/>
              <a:gd name="connsiteY0" fmla="*/ 24101 h 1080952"/>
              <a:gd name="connsiteX1" fmla="*/ 104078 w 6842230"/>
              <a:gd name="connsiteY1" fmla="*/ 59612 h 1080952"/>
              <a:gd name="connsiteX2" fmla="*/ 2048288 w 6842230"/>
              <a:gd name="connsiteY2" fmla="*/ 1080544 h 1080952"/>
              <a:gd name="connsiteX3" fmla="*/ 4418626 w 6842230"/>
              <a:gd name="connsiteY3" fmla="*/ 183899 h 1080952"/>
              <a:gd name="connsiteX4" fmla="*/ 6842230 w 6842230"/>
              <a:gd name="connsiteY4" fmla="*/ 210532 h 1080952"/>
              <a:gd name="connsiteX0" fmla="*/ 0 w 6791418"/>
              <a:gd name="connsiteY0" fmla="*/ 0 h 1056851"/>
              <a:gd name="connsiteX1" fmla="*/ 1997476 w 6791418"/>
              <a:gd name="connsiteY1" fmla="*/ 1056443 h 1056851"/>
              <a:gd name="connsiteX2" fmla="*/ 4367814 w 6791418"/>
              <a:gd name="connsiteY2" fmla="*/ 159798 h 1056851"/>
              <a:gd name="connsiteX3" fmla="*/ 6791418 w 6791418"/>
              <a:gd name="connsiteY3" fmla="*/ 186431 h 1056851"/>
              <a:gd name="connsiteX0" fmla="*/ 0 w 6489577"/>
              <a:gd name="connsiteY0" fmla="*/ 40443 h 954851"/>
              <a:gd name="connsiteX1" fmla="*/ 1695635 w 6489577"/>
              <a:gd name="connsiteY1" fmla="*/ 954843 h 954851"/>
              <a:gd name="connsiteX2" fmla="*/ 4065973 w 6489577"/>
              <a:gd name="connsiteY2" fmla="*/ 58198 h 954851"/>
              <a:gd name="connsiteX3" fmla="*/ 6489577 w 6489577"/>
              <a:gd name="connsiteY3" fmla="*/ 84831 h 954851"/>
              <a:gd name="connsiteX0" fmla="*/ 0 w 6489577"/>
              <a:gd name="connsiteY0" fmla="*/ 40443 h 954851"/>
              <a:gd name="connsiteX1" fmla="*/ 1695635 w 6489577"/>
              <a:gd name="connsiteY1" fmla="*/ 954843 h 954851"/>
              <a:gd name="connsiteX2" fmla="*/ 4065973 w 6489577"/>
              <a:gd name="connsiteY2" fmla="*/ 58198 h 954851"/>
              <a:gd name="connsiteX3" fmla="*/ 6489577 w 6489577"/>
              <a:gd name="connsiteY3" fmla="*/ 84831 h 954851"/>
              <a:gd name="connsiteX0" fmla="*/ 0 w 6454066"/>
              <a:gd name="connsiteY0" fmla="*/ 4932 h 954920"/>
              <a:gd name="connsiteX1" fmla="*/ 1660124 w 6454066"/>
              <a:gd name="connsiteY1" fmla="*/ 954843 h 954920"/>
              <a:gd name="connsiteX2" fmla="*/ 4030462 w 6454066"/>
              <a:gd name="connsiteY2" fmla="*/ 58198 h 954920"/>
              <a:gd name="connsiteX3" fmla="*/ 6454066 w 6454066"/>
              <a:gd name="connsiteY3" fmla="*/ 84831 h 954920"/>
              <a:gd name="connsiteX0" fmla="*/ 0 w 6454066"/>
              <a:gd name="connsiteY0" fmla="*/ 0 h 951229"/>
              <a:gd name="connsiteX1" fmla="*/ 1660124 w 6454066"/>
              <a:gd name="connsiteY1" fmla="*/ 949911 h 951229"/>
              <a:gd name="connsiteX2" fmla="*/ 3266982 w 6454066"/>
              <a:gd name="connsiteY2" fmla="*/ 204187 h 951229"/>
              <a:gd name="connsiteX3" fmla="*/ 6454066 w 6454066"/>
              <a:gd name="connsiteY3" fmla="*/ 79899 h 951229"/>
              <a:gd name="connsiteX0" fmla="*/ 0 w 6454066"/>
              <a:gd name="connsiteY0" fmla="*/ 0 h 950391"/>
              <a:gd name="connsiteX1" fmla="*/ 1660124 w 6454066"/>
              <a:gd name="connsiteY1" fmla="*/ 949911 h 950391"/>
              <a:gd name="connsiteX2" fmla="*/ 3266982 w 6454066"/>
              <a:gd name="connsiteY2" fmla="*/ 204187 h 950391"/>
              <a:gd name="connsiteX3" fmla="*/ 6454066 w 6454066"/>
              <a:gd name="connsiteY3" fmla="*/ 79899 h 950391"/>
              <a:gd name="connsiteX0" fmla="*/ 0 w 6454066"/>
              <a:gd name="connsiteY0" fmla="*/ 0 h 950391"/>
              <a:gd name="connsiteX1" fmla="*/ 1509203 w 6454066"/>
              <a:gd name="connsiteY1" fmla="*/ 949911 h 950391"/>
              <a:gd name="connsiteX2" fmla="*/ 3266982 w 6454066"/>
              <a:gd name="connsiteY2" fmla="*/ 204187 h 950391"/>
              <a:gd name="connsiteX3" fmla="*/ 6454066 w 6454066"/>
              <a:gd name="connsiteY3" fmla="*/ 79899 h 950391"/>
              <a:gd name="connsiteX0" fmla="*/ 0 w 6454066"/>
              <a:gd name="connsiteY0" fmla="*/ 0 h 914911"/>
              <a:gd name="connsiteX1" fmla="*/ 1597980 w 6454066"/>
              <a:gd name="connsiteY1" fmla="*/ 914400 h 914911"/>
              <a:gd name="connsiteX2" fmla="*/ 3266982 w 6454066"/>
              <a:gd name="connsiteY2" fmla="*/ 204187 h 914911"/>
              <a:gd name="connsiteX3" fmla="*/ 6454066 w 6454066"/>
              <a:gd name="connsiteY3" fmla="*/ 79899 h 914911"/>
              <a:gd name="connsiteX0" fmla="*/ 0 w 6454066"/>
              <a:gd name="connsiteY0" fmla="*/ 0 h 790775"/>
              <a:gd name="connsiteX1" fmla="*/ 1553592 w 6454066"/>
              <a:gd name="connsiteY1" fmla="*/ 790113 h 790775"/>
              <a:gd name="connsiteX2" fmla="*/ 3266982 w 6454066"/>
              <a:gd name="connsiteY2" fmla="*/ 204187 h 790775"/>
              <a:gd name="connsiteX3" fmla="*/ 6454066 w 6454066"/>
              <a:gd name="connsiteY3" fmla="*/ 79899 h 790775"/>
              <a:gd name="connsiteX0" fmla="*/ 0 w 6454066"/>
              <a:gd name="connsiteY0" fmla="*/ 0 h 790642"/>
              <a:gd name="connsiteX1" fmla="*/ 1553592 w 6454066"/>
              <a:gd name="connsiteY1" fmla="*/ 790113 h 790642"/>
              <a:gd name="connsiteX2" fmla="*/ 3266982 w 6454066"/>
              <a:gd name="connsiteY2" fmla="*/ 204187 h 790642"/>
              <a:gd name="connsiteX3" fmla="*/ 6454066 w 6454066"/>
              <a:gd name="connsiteY3" fmla="*/ 79899 h 790642"/>
              <a:gd name="connsiteX0" fmla="*/ 0 w 6454066"/>
              <a:gd name="connsiteY0" fmla="*/ 0 h 790116"/>
              <a:gd name="connsiteX1" fmla="*/ 1553592 w 6454066"/>
              <a:gd name="connsiteY1" fmla="*/ 790113 h 790116"/>
              <a:gd name="connsiteX2" fmla="*/ 3266982 w 6454066"/>
              <a:gd name="connsiteY2" fmla="*/ 204187 h 790116"/>
              <a:gd name="connsiteX3" fmla="*/ 6454066 w 6454066"/>
              <a:gd name="connsiteY3" fmla="*/ 79899 h 790116"/>
              <a:gd name="connsiteX0" fmla="*/ 0 w 6454066"/>
              <a:gd name="connsiteY0" fmla="*/ 0 h 791765"/>
              <a:gd name="connsiteX1" fmla="*/ 1553592 w 6454066"/>
              <a:gd name="connsiteY1" fmla="*/ 790113 h 791765"/>
              <a:gd name="connsiteX2" fmla="*/ 3080551 w 6454066"/>
              <a:gd name="connsiteY2" fmla="*/ 204187 h 791765"/>
              <a:gd name="connsiteX3" fmla="*/ 6454066 w 6454066"/>
              <a:gd name="connsiteY3" fmla="*/ 79899 h 791765"/>
              <a:gd name="connsiteX0" fmla="*/ 0 w 6454066"/>
              <a:gd name="connsiteY0" fmla="*/ 0 h 791470"/>
              <a:gd name="connsiteX1" fmla="*/ 1553592 w 6454066"/>
              <a:gd name="connsiteY1" fmla="*/ 790113 h 791470"/>
              <a:gd name="connsiteX2" fmla="*/ 3080551 w 6454066"/>
              <a:gd name="connsiteY2" fmla="*/ 204187 h 791470"/>
              <a:gd name="connsiteX3" fmla="*/ 6454066 w 6454066"/>
              <a:gd name="connsiteY3" fmla="*/ 79899 h 791470"/>
              <a:gd name="connsiteX0" fmla="*/ 0 w 6454066"/>
              <a:gd name="connsiteY0" fmla="*/ 0 h 792231"/>
              <a:gd name="connsiteX1" fmla="*/ 1553592 w 6454066"/>
              <a:gd name="connsiteY1" fmla="*/ 790113 h 792231"/>
              <a:gd name="connsiteX2" fmla="*/ 3204838 w 6454066"/>
              <a:gd name="connsiteY2" fmla="*/ 248576 h 792231"/>
              <a:gd name="connsiteX3" fmla="*/ 6454066 w 6454066"/>
              <a:gd name="connsiteY3" fmla="*/ 79899 h 792231"/>
              <a:gd name="connsiteX0" fmla="*/ 0 w 5228948"/>
              <a:gd name="connsiteY0" fmla="*/ 0 h 792601"/>
              <a:gd name="connsiteX1" fmla="*/ 1553592 w 5228948"/>
              <a:gd name="connsiteY1" fmla="*/ 790113 h 792601"/>
              <a:gd name="connsiteX2" fmla="*/ 3204838 w 5228948"/>
              <a:gd name="connsiteY2" fmla="*/ 248576 h 792601"/>
              <a:gd name="connsiteX3" fmla="*/ 5228948 w 5228948"/>
              <a:gd name="connsiteY3" fmla="*/ 221941 h 792601"/>
              <a:gd name="connsiteX0" fmla="*/ 0 w 5255581"/>
              <a:gd name="connsiteY0" fmla="*/ 0 h 792608"/>
              <a:gd name="connsiteX1" fmla="*/ 1553592 w 5255581"/>
              <a:gd name="connsiteY1" fmla="*/ 790113 h 792608"/>
              <a:gd name="connsiteX2" fmla="*/ 3204838 w 5255581"/>
              <a:gd name="connsiteY2" fmla="*/ 248576 h 792608"/>
              <a:gd name="connsiteX3" fmla="*/ 5255581 w 5255581"/>
              <a:gd name="connsiteY3" fmla="*/ 213063 h 792608"/>
            </a:gdLst>
            <a:ahLst/>
            <a:cxnLst>
              <a:cxn ang="0">
                <a:pos x="connsiteX0" y="connsiteY0"/>
              </a:cxn>
              <a:cxn ang="0">
                <a:pos x="connsiteX1" y="connsiteY1"/>
              </a:cxn>
              <a:cxn ang="0">
                <a:pos x="connsiteX2" y="connsiteY2"/>
              </a:cxn>
              <a:cxn ang="0">
                <a:pos x="connsiteX3" y="connsiteY3"/>
              </a:cxn>
            </a:cxnLst>
            <a:rect l="l" t="t" r="r" b="b"/>
            <a:pathLst>
              <a:path w="5255581" h="792608">
                <a:moveTo>
                  <a:pt x="0" y="0"/>
                </a:moveTo>
                <a:cubicBezTo>
                  <a:pt x="389508" y="299990"/>
                  <a:pt x="1019452" y="748684"/>
                  <a:pt x="1553592" y="790113"/>
                </a:cubicBezTo>
                <a:cubicBezTo>
                  <a:pt x="2087732" y="831542"/>
                  <a:pt x="2587840" y="344751"/>
                  <a:pt x="3204838" y="248576"/>
                </a:cubicBezTo>
                <a:cubicBezTo>
                  <a:pt x="3821836" y="152401"/>
                  <a:pt x="5255581" y="213063"/>
                  <a:pt x="5255581" y="213063"/>
                </a:cubicBezTo>
              </a:path>
            </a:pathLst>
          </a:custGeom>
          <a:noFill/>
          <a:ln w="28575">
            <a:solidFill>
              <a:srgbClr val="ED6D00"/>
            </a:solidFill>
            <a:prstDash val="dash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a:latin typeface="Huawei Sans" panose="020C0503030203020204" pitchFamily="34" charset="0"/>
            </a:endParaRPr>
          </a:p>
        </p:txBody>
      </p:sp>
      <p:cxnSp>
        <p:nvCxnSpPr>
          <p:cNvPr id="63" name="直接箭头连接符 62"/>
          <p:cNvCxnSpPr/>
          <p:nvPr/>
        </p:nvCxnSpPr>
        <p:spPr bwMode="gray">
          <a:xfrm>
            <a:off x="8906403" y="6106359"/>
            <a:ext cx="794702" cy="0"/>
          </a:xfrm>
          <a:prstGeom prst="straightConnector1">
            <a:avLst/>
          </a:prstGeom>
          <a:ln w="28575">
            <a:solidFill>
              <a:srgbClr val="62B230"/>
            </a:solidFill>
            <a:tailEnd type="triangle"/>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bwMode="gray">
          <a:xfrm>
            <a:off x="9701105" y="5560556"/>
            <a:ext cx="1970411" cy="359944"/>
          </a:xfrm>
          <a:prstGeom prst="rect">
            <a:avLst/>
          </a:prstGeom>
          <a:noFill/>
        </p:spPr>
        <p:txBody>
          <a:bodyPr wrap="none" rtlCol="0">
            <a:noAutofit/>
          </a:bodyPr>
          <a:lstStyle/>
          <a:p>
            <a:pPr>
              <a:lnSpc>
                <a:spcPct val="150000"/>
              </a:lnSpc>
            </a:pPr>
            <a:r>
              <a:rPr lang="en-US" sz="1200" dirty="0">
                <a:latin typeface="Huawei Sans" panose="020C0503030203020204" pitchFamily="34" charset="0"/>
              </a:rPr>
              <a:t>Path without the FA used</a:t>
            </a:r>
          </a:p>
        </p:txBody>
      </p:sp>
      <p:sp>
        <p:nvSpPr>
          <p:cNvPr id="65" name="文本框 64"/>
          <p:cNvSpPr txBox="1"/>
          <p:nvPr/>
        </p:nvSpPr>
        <p:spPr bwMode="gray">
          <a:xfrm>
            <a:off x="9701105" y="5854586"/>
            <a:ext cx="1736373" cy="337978"/>
          </a:xfrm>
          <a:prstGeom prst="rect">
            <a:avLst/>
          </a:prstGeom>
          <a:noFill/>
        </p:spPr>
        <p:txBody>
          <a:bodyPr wrap="none" rtlCol="0">
            <a:noAutofit/>
          </a:bodyPr>
          <a:lstStyle/>
          <a:p>
            <a:pPr>
              <a:lnSpc>
                <a:spcPct val="150000"/>
              </a:lnSpc>
            </a:pPr>
            <a:r>
              <a:rPr lang="en-US" sz="1200">
                <a:latin typeface="Huawei Sans" panose="020C0503030203020204" pitchFamily="34" charset="0"/>
              </a:rPr>
              <a:t>Path with the FA used</a:t>
            </a:r>
          </a:p>
        </p:txBody>
      </p:sp>
      <p:sp>
        <p:nvSpPr>
          <p:cNvPr id="60" name="文本框 59"/>
          <p:cNvSpPr txBox="1"/>
          <p:nvPr/>
        </p:nvSpPr>
        <p:spPr bwMode="gray">
          <a:xfrm>
            <a:off x="6362811" y="3703690"/>
            <a:ext cx="1253613" cy="738664"/>
          </a:xfrm>
          <a:prstGeom prst="rect">
            <a:avLst/>
          </a:prstGeom>
          <a:noFill/>
        </p:spPr>
        <p:txBody>
          <a:bodyPr wrap="none" rtlCol="0">
            <a:noAutofit/>
          </a:bodyPr>
          <a:lstStyle/>
          <a:p>
            <a:pPr algn="r"/>
            <a:r>
              <a:rPr lang="en-US" sz="1200" b="1" dirty="0">
                <a:latin typeface="Huawei Sans" panose="020C0503030203020204" pitchFamily="34" charset="0"/>
              </a:rPr>
              <a:t>Type7 LSA</a:t>
            </a:r>
          </a:p>
          <a:p>
            <a:pPr algn="r"/>
            <a:r>
              <a:rPr lang="en-US" sz="1200" dirty="0">
                <a:latin typeface="Huawei Sans" panose="020C0503030203020204" pitchFamily="34" charset="0"/>
              </a:rPr>
              <a:t>10.1.5.0/24</a:t>
            </a:r>
          </a:p>
          <a:p>
            <a:pPr algn="r"/>
            <a:r>
              <a:rPr lang="en-US" sz="1200" dirty="0">
                <a:solidFill>
                  <a:srgbClr val="C7000B"/>
                </a:solidFill>
                <a:latin typeface="Huawei Sans" panose="020C0503030203020204" pitchFamily="34" charset="0"/>
              </a:rPr>
              <a:t>FA=10.1.45.5</a:t>
            </a:r>
          </a:p>
        </p:txBody>
      </p:sp>
      <p:sp>
        <p:nvSpPr>
          <p:cNvPr id="61" name="Freeform 4"/>
          <p:cNvSpPr>
            <a:spLocks/>
          </p:cNvSpPr>
          <p:nvPr/>
        </p:nvSpPr>
        <p:spPr bwMode="gray">
          <a:xfrm rot="18094733" flipH="1" flipV="1">
            <a:off x="7976922" y="3964794"/>
            <a:ext cx="582177" cy="703492"/>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5000">
                <a:srgbClr val="FFF2CC"/>
              </a:gs>
            </a:gsLst>
            <a:lin ang="7200000" scaled="0"/>
            <a:tileRect/>
          </a:gradFill>
          <a:ln w="15875">
            <a:gradFill flip="none" rotWithShape="1">
              <a:gsLst>
                <a:gs pos="100000">
                  <a:schemeClr val="accent1">
                    <a:lumMod val="0"/>
                    <a:lumOff val="100000"/>
                    <a:alpha val="0"/>
                  </a:schemeClr>
                </a:gs>
                <a:gs pos="35000">
                  <a:srgbClr val="FFD17D"/>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五边形 68"/>
          <p:cNvSpPr/>
          <p:nvPr/>
        </p:nvSpPr>
        <p:spPr bwMode="gray">
          <a:xfrm>
            <a:off x="7551838" y="48062"/>
            <a:ext cx="917146"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Multi-Process</a:t>
            </a:r>
          </a:p>
        </p:txBody>
      </p:sp>
      <p:sp>
        <p:nvSpPr>
          <p:cNvPr id="70" name="燕尾形 69"/>
          <p:cNvSpPr/>
          <p:nvPr/>
        </p:nvSpPr>
        <p:spPr bwMode="gray">
          <a:xfrm>
            <a:off x="8347378" y="48062"/>
            <a:ext cx="124135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Association with BGP</a:t>
            </a:r>
            <a:endParaRPr lang="en-US" altLang="zh-CN" sz="1200" dirty="0">
              <a:latin typeface="Huawei Sans" panose="020C0503030203020204" pitchFamily="34" charset="0"/>
              <a:sym typeface="Huawei Sans" panose="020C0503030203020204" pitchFamily="34" charset="0"/>
            </a:endParaRPr>
          </a:p>
        </p:txBody>
      </p:sp>
      <p:sp>
        <p:nvSpPr>
          <p:cNvPr id="71" name="燕尾形 70"/>
          <p:cNvSpPr/>
          <p:nvPr/>
        </p:nvSpPr>
        <p:spPr bwMode="gray">
          <a:xfrm>
            <a:off x="9467130" y="48062"/>
            <a:ext cx="1199615"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Forwarding Address</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73" name="燕尾形 72"/>
          <p:cNvSpPr/>
          <p:nvPr/>
        </p:nvSpPr>
        <p:spPr bwMode="gray">
          <a:xfrm>
            <a:off x="10545139" y="48062"/>
            <a:ext cx="66203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GR</a:t>
            </a:r>
          </a:p>
        </p:txBody>
      </p:sp>
      <p:sp>
        <p:nvSpPr>
          <p:cNvPr id="74" name="燕尾形 73"/>
          <p:cNvSpPr/>
          <p:nvPr/>
        </p:nvSpPr>
        <p:spPr bwMode="gray">
          <a:xfrm>
            <a:off x="11085567" y="48062"/>
            <a:ext cx="663521"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NSR</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857358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8"/>
                                        </p:tgtEl>
                                        <p:attrNameLst>
                                          <p:attrName>style.visibility</p:attrName>
                                        </p:attrNameLst>
                                      </p:cBhvr>
                                      <p:to>
                                        <p:strVal val="visible"/>
                                      </p:to>
                                    </p:set>
                                  </p:childTnLst>
                                </p:cTn>
                              </p:par>
                              <p:par>
                                <p:cTn id="15" presetID="1" presetClass="exit" presetSubtype="0" fill="hold" grpId="1" nodeType="withEffect">
                                  <p:stCondLst>
                                    <p:cond delay="0"/>
                                  </p:stCondLst>
                                  <p:childTnLst>
                                    <p:set>
                                      <p:cBhvr>
                                        <p:cTn id="16" dur="1" fill="hold">
                                          <p:stCondLst>
                                            <p:cond delay="0"/>
                                          </p:stCondLst>
                                        </p:cTn>
                                        <p:tgtEl>
                                          <p:spTgt spid="6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p:bldP spid="58" grpId="0" animBg="1"/>
      <p:bldP spid="62" grpId="0" animBg="1"/>
      <p:bldP spid="62" grpId="1"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OSPF GR</a:t>
            </a:r>
            <a:endParaRPr lang="en-US" altLang="zh-CN" dirty="0"/>
          </a:p>
        </p:txBody>
      </p:sp>
      <p:sp>
        <p:nvSpPr>
          <p:cNvPr id="3" name="文本占位符 2"/>
          <p:cNvSpPr>
            <a:spLocks noGrp="1"/>
          </p:cNvSpPr>
          <p:nvPr>
            <p:ph type="body" sz="quarter" idx="10"/>
          </p:nvPr>
        </p:nvSpPr>
        <p:spPr>
          <a:xfrm>
            <a:off x="455612" y="1047750"/>
            <a:ext cx="11293475" cy="1384365"/>
          </a:xfrm>
        </p:spPr>
        <p:txBody>
          <a:bodyPr/>
          <a:lstStyle/>
          <a:p>
            <a:r>
              <a:rPr lang="en-US" sz="1600" dirty="0" smtClean="0"/>
              <a:t>During a device restart, GR ensures uninterrupted data forwarding in the forwarding plane and prevents actions such as neighbor relationship reestablishment and route calculation in the control plane from affecting functions in the forwarding plane. This prevents service interruption caused by route flapping, ensures the data forwarding of key services, and improves the reliability of the entire network.</a:t>
            </a:r>
            <a:endParaRPr lang="en-US" altLang="zh-CN" sz="1600" dirty="0" smtClean="0"/>
          </a:p>
        </p:txBody>
      </p:sp>
      <p:graphicFrame>
        <p:nvGraphicFramePr>
          <p:cNvPr id="4" name="表格 3"/>
          <p:cNvGraphicFramePr>
            <a:graphicFrameLocks noGrp="1"/>
          </p:cNvGraphicFramePr>
          <p:nvPr>
            <p:extLst/>
          </p:nvPr>
        </p:nvGraphicFramePr>
        <p:xfrm>
          <a:off x="1030059" y="4002854"/>
          <a:ext cx="4909188" cy="2042160"/>
        </p:xfrm>
        <a:graphic>
          <a:graphicData uri="http://schemas.openxmlformats.org/drawingml/2006/table">
            <a:tbl>
              <a:tblPr firstRow="1" bandRow="1"/>
              <a:tblGrid>
                <a:gridCol w="1227297"/>
                <a:gridCol w="1227297"/>
                <a:gridCol w="1227297"/>
                <a:gridCol w="1227297"/>
              </a:tblGrid>
              <a:tr h="209934">
                <a:tc gridSpan="2">
                  <a:txBody>
                    <a:bodyPr/>
                    <a:lstStyle/>
                    <a:p>
                      <a:pPr marL="0" marR="0" lvl="0" indent="0" algn="ctr" defTabSz="784225" rtl="0" eaLnBrk="1" fontAlgn="ctr" latinLnBrk="0" hangingPunct="1">
                        <a:lnSpc>
                          <a:spcPct val="100000"/>
                        </a:lnSpc>
                        <a:spcBef>
                          <a:spcPts val="0"/>
                        </a:spcBef>
                        <a:spcAft>
                          <a:spcPct val="0"/>
                        </a:spcAft>
                        <a:buClr>
                          <a:srgbClr val="808080"/>
                        </a:buClr>
                        <a:buSzPct val="60000"/>
                        <a:buFont typeface="Wingdings" pitchFamily="2" charset="2"/>
                        <a:buNone/>
                        <a:tabLst/>
                      </a:pPr>
                      <a:r>
                        <a:rPr lang="en-US" sz="1400" b="0" dirty="0" smtClean="0">
                          <a:solidFill>
                            <a:schemeClr val="tx1"/>
                          </a:solidFill>
                          <a:latin typeface="Huawei Sans" panose="020C0503030203020204" pitchFamily="34" charset="0"/>
                        </a:rPr>
                        <a:t>LS Age</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endParaRPr lang="zh-CN" altLang="en-US"/>
                    </a:p>
                  </a:txBody>
                  <a:tcPr/>
                </a:tc>
                <a:tc>
                  <a:txBody>
                    <a:bodyPr/>
                    <a:lstStyle/>
                    <a:p>
                      <a:pPr marL="0" marR="0" lvl="0" indent="0" algn="ctr" defTabSz="784225" rtl="0" eaLnBrk="1" fontAlgn="ctr" latinLnBrk="0" hangingPunct="1">
                        <a:lnSpc>
                          <a:spcPct val="100000"/>
                        </a:lnSpc>
                        <a:spcBef>
                          <a:spcPts val="0"/>
                        </a:spcBef>
                        <a:spcAft>
                          <a:spcPct val="0"/>
                        </a:spcAft>
                        <a:buClr>
                          <a:srgbClr val="808080"/>
                        </a:buClr>
                        <a:buSzPct val="60000"/>
                        <a:buFont typeface="Wingdings" pitchFamily="2" charset="2"/>
                        <a:buNone/>
                        <a:tabLst/>
                      </a:pPr>
                      <a:r>
                        <a:rPr lang="en-US" sz="1400" b="0" dirty="0" smtClean="0">
                          <a:solidFill>
                            <a:schemeClr val="tx1"/>
                          </a:solidFill>
                          <a:latin typeface="Huawei Sans" panose="020C0503030203020204" pitchFamily="34" charset="0"/>
                        </a:rPr>
                        <a:t>Options</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c>
                  <a:txBody>
                    <a:bodyPr/>
                    <a:lstStyle/>
                    <a:p>
                      <a:pPr marL="0" marR="0" lvl="0" indent="0" algn="ctr" defTabSz="784225" rtl="0" eaLnBrk="1" fontAlgn="ctr" latinLnBrk="0" hangingPunct="1">
                        <a:lnSpc>
                          <a:spcPct val="100000"/>
                        </a:lnSpc>
                        <a:spcBef>
                          <a:spcPts val="0"/>
                        </a:spcBef>
                        <a:spcAft>
                          <a:spcPct val="0"/>
                        </a:spcAft>
                        <a:buClr>
                          <a:srgbClr val="808080"/>
                        </a:buClr>
                        <a:buSzPct val="60000"/>
                        <a:buFont typeface="Wingdings" pitchFamily="2" charset="2"/>
                        <a:buNone/>
                        <a:tabLst/>
                      </a:pPr>
                      <a:r>
                        <a:rPr lang="en-US" sz="1400" b="1" dirty="0" smtClean="0">
                          <a:solidFill>
                            <a:schemeClr val="tx1"/>
                          </a:solidFill>
                          <a:latin typeface="Huawei Sans" panose="020C0503030203020204" pitchFamily="34" charset="0"/>
                        </a:rPr>
                        <a:t>LS Type=9</a:t>
                      </a:r>
                      <a:endParaRPr kumimoji="0" lang="en-US" altLang="zh-CN" sz="1400" b="1"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r>
              <a:tr h="209934">
                <a:tc>
                  <a:txBody>
                    <a:bodyPr/>
                    <a:lstStyle/>
                    <a:p>
                      <a:pPr marL="0" marR="0" lvl="0" indent="0" algn="ctr" defTabSz="784225" rtl="0" eaLnBrk="1" fontAlgn="ctr" latinLnBrk="0" hangingPunct="1">
                        <a:lnSpc>
                          <a:spcPct val="100000"/>
                        </a:lnSpc>
                        <a:spcBef>
                          <a:spcPts val="0"/>
                        </a:spcBef>
                        <a:spcAft>
                          <a:spcPct val="0"/>
                        </a:spcAft>
                        <a:buClr>
                          <a:srgbClr val="808080"/>
                        </a:buClr>
                        <a:buSzPct val="60000"/>
                        <a:buFont typeface="Wingdings" pitchFamily="2" charset="2"/>
                        <a:buNone/>
                        <a:tabLst/>
                      </a:pPr>
                      <a:r>
                        <a:rPr lang="en-US" sz="1400" b="0" dirty="0" smtClean="0">
                          <a:solidFill>
                            <a:schemeClr val="tx1"/>
                          </a:solidFill>
                          <a:latin typeface="Huawei Sans" panose="020C0503030203020204" pitchFamily="34" charset="0"/>
                        </a:rPr>
                        <a:t>Opaque Type=3</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gridSpan="3">
                  <a:txBody>
                    <a:bodyPr/>
                    <a:lstStyle/>
                    <a:p>
                      <a:pPr marL="0" marR="0" lvl="0" indent="0" algn="ctr" defTabSz="784225" rtl="0" eaLnBrk="1" fontAlgn="ctr" latinLnBrk="0" hangingPunct="1">
                        <a:lnSpc>
                          <a:spcPct val="100000"/>
                        </a:lnSpc>
                        <a:spcBef>
                          <a:spcPts val="0"/>
                        </a:spcBef>
                        <a:spcAft>
                          <a:spcPct val="0"/>
                        </a:spcAft>
                        <a:buClr>
                          <a:srgbClr val="808080"/>
                        </a:buClr>
                        <a:buSzPct val="60000"/>
                        <a:buFont typeface="Wingdings" pitchFamily="2" charset="2"/>
                        <a:buNone/>
                        <a:tabLst/>
                      </a:pPr>
                      <a:r>
                        <a:rPr lang="en-US" sz="1400" b="0" dirty="0" smtClean="0">
                          <a:solidFill>
                            <a:schemeClr val="tx1"/>
                          </a:solidFill>
                          <a:latin typeface="Huawei Sans" panose="020C0503030203020204" pitchFamily="34" charset="0"/>
                        </a:rPr>
                        <a:t>0</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endParaRPr kumimoji="0" lang="zh-CN" altLang="en-US" sz="1400" b="0" i="0" u="none" strike="noStrike" kern="1200" cap="none" normalizeH="0" baseline="0" dirty="0">
                        <a:ln>
                          <a:noFill/>
                        </a:ln>
                        <a:solidFill>
                          <a:schemeClr val="tx1"/>
                        </a:solidFill>
                        <a:effectLst/>
                        <a:latin typeface="Arial"/>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endParaRPr lang="zh-CN" altLang="en-US"/>
                    </a:p>
                  </a:txBody>
                  <a:tcPr/>
                </a:tc>
              </a:tr>
              <a:tr h="209934">
                <a:tc gridSpan="4">
                  <a:txBody>
                    <a:bodyPr/>
                    <a:lstStyle/>
                    <a:p>
                      <a:pPr marL="0" marR="0" lvl="0" indent="0" algn="ctr" defTabSz="784225" rtl="0" eaLnBrk="1" fontAlgn="ctr" latinLnBrk="0" hangingPunct="1">
                        <a:lnSpc>
                          <a:spcPct val="100000"/>
                        </a:lnSpc>
                        <a:spcBef>
                          <a:spcPts val="0"/>
                        </a:spcBef>
                        <a:spcAft>
                          <a:spcPct val="0"/>
                        </a:spcAft>
                        <a:buClr>
                          <a:srgbClr val="808080"/>
                        </a:buClr>
                        <a:buSzPct val="60000"/>
                        <a:buFont typeface="Wingdings" pitchFamily="2" charset="2"/>
                        <a:buNone/>
                        <a:tabLst/>
                      </a:pPr>
                      <a:r>
                        <a:rPr lang="en-US" sz="1400" b="0" dirty="0" smtClean="0">
                          <a:solidFill>
                            <a:schemeClr val="tx1"/>
                          </a:solidFill>
                          <a:latin typeface="Huawei Sans" panose="020C0503030203020204" pitchFamily="34" charset="0"/>
                        </a:rPr>
                        <a:t>Advertising Router</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09934">
                <a:tc gridSpan="4">
                  <a:txBody>
                    <a:bodyPr/>
                    <a:lstStyle/>
                    <a:p>
                      <a:pPr marL="0" marR="0" lvl="0" indent="0" algn="ctr" defTabSz="784225" rtl="0" eaLnBrk="1" fontAlgn="ctr" latinLnBrk="0" hangingPunct="1">
                        <a:lnSpc>
                          <a:spcPct val="100000"/>
                        </a:lnSpc>
                        <a:spcBef>
                          <a:spcPts val="0"/>
                        </a:spcBef>
                        <a:spcAft>
                          <a:spcPct val="0"/>
                        </a:spcAft>
                        <a:buClr>
                          <a:srgbClr val="808080"/>
                        </a:buClr>
                        <a:buSzPct val="60000"/>
                        <a:buFont typeface="Wingdings" pitchFamily="2" charset="2"/>
                        <a:buNone/>
                        <a:tabLst/>
                      </a:pPr>
                      <a:r>
                        <a:rPr lang="en-US" sz="1400" b="0" dirty="0" smtClean="0">
                          <a:solidFill>
                            <a:schemeClr val="tx1"/>
                          </a:solidFill>
                          <a:latin typeface="Huawei Sans" panose="020C0503030203020204" pitchFamily="34" charset="0"/>
                        </a:rPr>
                        <a:t>LS Sequence Number</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09934">
                <a:tc gridSpan="2">
                  <a:txBody>
                    <a:bodyPr/>
                    <a:lstStyle/>
                    <a:p>
                      <a:pPr marL="0" marR="0" lvl="0" indent="0" algn="ctr" defTabSz="784225" rtl="0" eaLnBrk="1" fontAlgn="ctr" latinLnBrk="0" hangingPunct="1">
                        <a:lnSpc>
                          <a:spcPct val="100000"/>
                        </a:lnSpc>
                        <a:spcBef>
                          <a:spcPts val="0"/>
                        </a:spcBef>
                        <a:spcAft>
                          <a:spcPct val="0"/>
                        </a:spcAft>
                        <a:buClr>
                          <a:srgbClr val="808080"/>
                        </a:buClr>
                        <a:buSzPct val="60000"/>
                        <a:buFont typeface="Wingdings" pitchFamily="2" charset="2"/>
                        <a:buNone/>
                        <a:tabLst/>
                      </a:pPr>
                      <a:r>
                        <a:rPr lang="en-US" sz="1400" b="0" dirty="0" smtClean="0">
                          <a:solidFill>
                            <a:schemeClr val="tx1"/>
                          </a:solidFill>
                          <a:latin typeface="Huawei Sans" panose="020C0503030203020204" pitchFamily="34" charset="0"/>
                        </a:rPr>
                        <a:t>LS Checksum</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endParaRPr lang="zh-CN" altLang="en-US"/>
                    </a:p>
                  </a:txBody>
                  <a:tcPr/>
                </a:tc>
                <a:tc gridSpan="2">
                  <a:txBody>
                    <a:bodyPr/>
                    <a:lstStyle/>
                    <a:p>
                      <a:pPr marL="0" marR="0" lvl="0" indent="0" algn="ctr" defTabSz="784225" rtl="0" eaLnBrk="1" fontAlgn="ctr" latinLnBrk="0" hangingPunct="1">
                        <a:lnSpc>
                          <a:spcPct val="100000"/>
                        </a:lnSpc>
                        <a:spcBef>
                          <a:spcPts val="0"/>
                        </a:spcBef>
                        <a:spcAft>
                          <a:spcPct val="0"/>
                        </a:spcAft>
                        <a:buClr>
                          <a:srgbClr val="808080"/>
                        </a:buClr>
                        <a:buSzPct val="60000"/>
                        <a:buFont typeface="Wingdings" pitchFamily="2" charset="2"/>
                        <a:buNone/>
                        <a:tabLst/>
                      </a:pPr>
                      <a:r>
                        <a:rPr lang="en-US" sz="1400" b="0" dirty="0" smtClean="0">
                          <a:solidFill>
                            <a:schemeClr val="tx1"/>
                          </a:solidFill>
                          <a:latin typeface="Huawei Sans" panose="020C0503030203020204" pitchFamily="34" charset="0"/>
                        </a:rPr>
                        <a:t>Length</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endParaRPr lang="zh-CN" altLang="en-US"/>
                    </a:p>
                  </a:txBody>
                  <a:tcPr/>
                </a:tc>
              </a:tr>
              <a:tr h="209934">
                <a:tc gridSpan="4">
                  <a:txBody>
                    <a:bodyPr/>
                    <a:lstStyle/>
                    <a:p>
                      <a:pPr marL="0" marR="0" lvl="0" indent="0" algn="ctr" defTabSz="784225" rtl="0" eaLnBrk="1" fontAlgn="ctr" latinLnBrk="0" hangingPunct="1">
                        <a:lnSpc>
                          <a:spcPct val="100000"/>
                        </a:lnSpc>
                        <a:spcBef>
                          <a:spcPts val="0"/>
                        </a:spcBef>
                        <a:spcAft>
                          <a:spcPct val="0"/>
                        </a:spcAft>
                        <a:buClr>
                          <a:srgbClr val="808080"/>
                        </a:buClr>
                        <a:buSzPct val="60000"/>
                        <a:buFont typeface="Wingdings" pitchFamily="2" charset="2"/>
                        <a:buNone/>
                        <a:tabLst/>
                      </a:pPr>
                      <a:r>
                        <a:rPr lang="en-US" sz="1400" b="1" dirty="0" smtClean="0">
                          <a:solidFill>
                            <a:schemeClr val="tx1"/>
                          </a:solidFill>
                          <a:latin typeface="Huawei Sans" panose="020C0503030203020204" pitchFamily="34" charset="0"/>
                        </a:rPr>
                        <a:t>TLVs (Type-Length-Value) </a:t>
                      </a:r>
                      <a:endParaRPr kumimoji="0" lang="en-US" altLang="zh-CN" sz="1400" b="1"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c hMerge="1">
                  <a:txBody>
                    <a:bodyPr/>
                    <a:lstStyle/>
                    <a:p>
                      <a:endParaRPr lang="zh-CN" altLang="en-US"/>
                    </a:p>
                  </a:txBody>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endParaRPr kumimoji="0" lang="zh-CN" altLang="en-US" sz="1400" b="0" i="0" u="none" strike="noStrike" kern="1200" cap="none" normalizeH="0" baseline="0" dirty="0">
                        <a:ln>
                          <a:noFill/>
                        </a:ln>
                        <a:solidFill>
                          <a:schemeClr val="tx1"/>
                        </a:solidFill>
                        <a:effectLst/>
                        <a:latin typeface="Arial"/>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endParaRPr lang="zh-CN" altLang="en-US"/>
                    </a:p>
                  </a:txBody>
                  <a:tcPr/>
                </a:tc>
              </a:tr>
            </a:tbl>
          </a:graphicData>
        </a:graphic>
      </p:graphicFrame>
      <p:sp>
        <p:nvSpPr>
          <p:cNvPr id="5" name="圆角矩形 75"/>
          <p:cNvSpPr/>
          <p:nvPr/>
        </p:nvSpPr>
        <p:spPr bwMode="gray">
          <a:xfrm>
            <a:off x="884737" y="2488667"/>
            <a:ext cx="5220788" cy="33882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Type 9 Opaque LSAs (Grace-LSAs) are added.</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75"/>
          <p:cNvSpPr/>
          <p:nvPr/>
        </p:nvSpPr>
        <p:spPr bwMode="gray">
          <a:xfrm>
            <a:off x="884737" y="2864971"/>
            <a:ext cx="5220788" cy="325302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75"/>
          <p:cNvSpPr/>
          <p:nvPr/>
        </p:nvSpPr>
        <p:spPr bwMode="gray">
          <a:xfrm>
            <a:off x="897894" y="2863408"/>
            <a:ext cx="5220788" cy="1162015"/>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spcBef>
                <a:spcPts val="0"/>
              </a:spcBef>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OSPF implements GR through Grace-LSAs.</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spcBef>
                <a:spcPts val="0"/>
              </a:spcBef>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Such LSAs are used to inform neighbors of information such as the GR time, reason, and interface address when the GR starts and exits.</a:t>
            </a:r>
            <a:endParaRPr lang="en-US" sz="1400" dirty="0">
              <a:solidFill>
                <a:prstClr val="black"/>
              </a:solidFill>
              <a:latin typeface="Huawei Sans" panose="020C0503030203020204" pitchFamily="34" charset="0"/>
            </a:endParaRPr>
          </a:p>
        </p:txBody>
      </p:sp>
      <p:sp>
        <p:nvSpPr>
          <p:cNvPr id="22" name="圆角矩形 75"/>
          <p:cNvSpPr/>
          <p:nvPr/>
        </p:nvSpPr>
        <p:spPr bwMode="gray">
          <a:xfrm>
            <a:off x="6256114" y="2488667"/>
            <a:ext cx="5492974" cy="3717458"/>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357188" indent="-244475" algn="just" defTabSz="914034" fontAlgn="ctr">
              <a:spcBef>
                <a:spcPts val="792"/>
              </a:spcBef>
              <a:buSzPct val="50000"/>
              <a:buFont typeface="Wingdings" panose="05000000000000000000" pitchFamily="2" charset="2"/>
              <a:buChar char="l"/>
            </a:pPr>
            <a:r>
              <a:rPr lang="en-US" sz="1200" dirty="0" smtClean="0">
                <a:solidFill>
                  <a:schemeClr val="tx1"/>
                </a:solidFill>
                <a:latin typeface="Huawei Sans" panose="020C0503030203020204" pitchFamily="34" charset="0"/>
              </a:rPr>
              <a:t>TLV types:</a:t>
            </a:r>
            <a:endParaRPr lang="en-US" altLang="zh-CN" sz="120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654938" lvl="1" indent="-251899" defTabSz="914034" fontAlgn="ctr">
              <a:buSzPct val="50000"/>
              <a:buFont typeface="Wingdings" panose="05000000000000000000" pitchFamily="2" charset="2"/>
              <a:buChar char="p"/>
            </a:pPr>
            <a:r>
              <a:rPr lang="en-US" sz="1200" b="1" dirty="0" smtClean="0">
                <a:solidFill>
                  <a:schemeClr val="tx1"/>
                </a:solidFill>
                <a:latin typeface="Huawei Sans" panose="020C0503030203020204" pitchFamily="34" charset="0"/>
              </a:rPr>
              <a:t>Grace Period TLV</a:t>
            </a:r>
            <a:r>
              <a:rPr lang="en-US" sz="1200" dirty="0" smtClean="0">
                <a:solidFill>
                  <a:schemeClr val="tx1"/>
                </a:solidFill>
                <a:latin typeface="Huawei Sans" panose="020C0503030203020204" pitchFamily="34" charset="0"/>
              </a:rPr>
              <a:t>: This TLV indicates the maximum hold time for a neighbor to remain in the GR Helper state. The Type value of the TLV is 1, and the length is 4 bytes. If the GR Restarter has not completed the GR process when the timer expires, the neighbor no longer functions as a GR Helper. (Mandatory)</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654938" lvl="1" indent="-251899" defTabSz="914034" fontAlgn="ctr">
              <a:buSzPct val="50000"/>
              <a:buFont typeface="Wingdings" panose="05000000000000000000" pitchFamily="2" charset="2"/>
              <a:buChar char="p"/>
            </a:pPr>
            <a:r>
              <a:rPr lang="en-US" sz="1200" b="1" dirty="0" smtClean="0">
                <a:solidFill>
                  <a:prstClr val="black"/>
                </a:solidFill>
                <a:latin typeface="Huawei Sans" panose="020C0503030203020204" pitchFamily="34" charset="0"/>
              </a:rPr>
              <a:t>Graceful Restart Reason TLV</a:t>
            </a:r>
            <a:r>
              <a:rPr lang="en-US" sz="1200" dirty="0" smtClean="0">
                <a:solidFill>
                  <a:prstClr val="black"/>
                </a:solidFill>
                <a:latin typeface="Huawei Sans" panose="020C0503030203020204" pitchFamily="34" charset="0"/>
              </a:rPr>
              <a:t>: This TLV notifies a neighbor of the GR Restarter's restart reason. The Type value of the TLV is 2, and the length is 1 byte. (Mandatory)</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827088" lvl="2" indent="-174625" defTabSz="914034" fontAlgn="ctr">
              <a:spcBef>
                <a:spcPts val="648"/>
              </a:spcBef>
              <a:buSzPct val="50000"/>
              <a:buFont typeface="Wingdings" panose="05000000000000000000" pitchFamily="2" charset="2"/>
              <a:buChar char="n"/>
            </a:pPr>
            <a:r>
              <a:rPr lang="en-US" sz="1200" dirty="0" smtClean="0">
                <a:solidFill>
                  <a:schemeClr val="tx1"/>
                </a:solidFill>
                <a:latin typeface="Huawei Sans" panose="020C0503030203020204" pitchFamily="34" charset="0"/>
              </a:rPr>
              <a:t>The value 0 indicates that the reason is unknown.</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827088" lvl="2" indent="-174625" defTabSz="914034" fontAlgn="ctr">
              <a:spcBef>
                <a:spcPts val="648"/>
              </a:spcBef>
              <a:buSzPct val="50000"/>
              <a:buFont typeface="Wingdings" panose="05000000000000000000" pitchFamily="2" charset="2"/>
              <a:buChar char="n"/>
            </a:pPr>
            <a:r>
              <a:rPr lang="en-US" sz="1200" dirty="0" smtClean="0">
                <a:solidFill>
                  <a:schemeClr val="tx1"/>
                </a:solidFill>
                <a:latin typeface="Huawei Sans" panose="020C0503030203020204" pitchFamily="34" charset="0"/>
              </a:rPr>
              <a:t>The value 1 indicates that the software is restarted.</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827088" lvl="2" indent="-174625" defTabSz="914034" fontAlgn="ctr">
              <a:spcBef>
                <a:spcPts val="648"/>
              </a:spcBef>
              <a:buSzPct val="50000"/>
              <a:buFont typeface="Wingdings" panose="05000000000000000000" pitchFamily="2" charset="2"/>
              <a:buChar char="n"/>
            </a:pPr>
            <a:r>
              <a:rPr lang="en-US" sz="1200" dirty="0" smtClean="0">
                <a:solidFill>
                  <a:schemeClr val="tx1"/>
                </a:solidFill>
                <a:latin typeface="Huawei Sans" panose="020C0503030203020204" pitchFamily="34" charset="0"/>
              </a:rPr>
              <a:t>The value 2 indicates that the software is reloaded or upgraded.</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827088" lvl="2" indent="-174625" defTabSz="914034" fontAlgn="ctr">
              <a:spcBef>
                <a:spcPts val="648"/>
              </a:spcBef>
              <a:buSzPct val="50000"/>
              <a:buFont typeface="Wingdings" panose="05000000000000000000" pitchFamily="2" charset="2"/>
              <a:buChar char="n"/>
            </a:pPr>
            <a:r>
              <a:rPr lang="en-US" sz="1200" dirty="0" smtClean="0">
                <a:solidFill>
                  <a:schemeClr val="tx1"/>
                </a:solidFill>
                <a:latin typeface="Huawei Sans" panose="020C0503030203020204" pitchFamily="34" charset="0"/>
              </a:rPr>
              <a:t>The value 3 indicates that the GR Restarter performs an active/standby switchover.</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654938" lvl="1" indent="-251899" defTabSz="914034" fontAlgn="ctr">
              <a:buSzPct val="50000"/>
              <a:buFont typeface="Wingdings" panose="05000000000000000000" pitchFamily="2" charset="2"/>
              <a:buChar char="p"/>
            </a:pPr>
            <a:r>
              <a:rPr lang="en-US" sz="1200" b="1" dirty="0" smtClean="0">
                <a:solidFill>
                  <a:prstClr val="black"/>
                </a:solidFill>
                <a:latin typeface="Huawei Sans" panose="020C0503030203020204" pitchFamily="34" charset="0"/>
              </a:rPr>
              <a:t>IP Interface Address TLV</a:t>
            </a:r>
            <a:r>
              <a:rPr lang="en-US" sz="1200" dirty="0" smtClean="0">
                <a:solidFill>
                  <a:prstClr val="black"/>
                </a:solidFill>
                <a:latin typeface="Huawei Sans" panose="020C0503030203020204" pitchFamily="34" charset="0"/>
              </a:rPr>
              <a:t>: This TLV is used to notify the IP address of the interface that sends Grace-LSAs. The IP address uniquely identifies a restarted device on the network. The Type value of the TLV is 3, and the length is 4 bytes.</a:t>
            </a:r>
            <a:endParaRPr lang="en-US" sz="1200" dirty="0">
              <a:solidFill>
                <a:prstClr val="black"/>
              </a:solidFill>
              <a:latin typeface="Huawei Sans" panose="020C0503030203020204" pitchFamily="34" charset="0"/>
            </a:endParaRPr>
          </a:p>
        </p:txBody>
      </p:sp>
      <p:sp>
        <p:nvSpPr>
          <p:cNvPr id="9" name="五边形 8"/>
          <p:cNvSpPr/>
          <p:nvPr/>
        </p:nvSpPr>
        <p:spPr bwMode="auto">
          <a:xfrm>
            <a:off x="7551838" y="48062"/>
            <a:ext cx="917146"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Multi-Process</a:t>
            </a:r>
          </a:p>
        </p:txBody>
      </p:sp>
      <p:sp>
        <p:nvSpPr>
          <p:cNvPr id="10" name="燕尾形 9"/>
          <p:cNvSpPr/>
          <p:nvPr/>
        </p:nvSpPr>
        <p:spPr bwMode="auto">
          <a:xfrm>
            <a:off x="8347378" y="48062"/>
            <a:ext cx="124135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Association with BGP</a:t>
            </a:r>
            <a:endParaRPr lang="en-US" altLang="zh-CN" sz="1200" dirty="0">
              <a:latin typeface="Huawei Sans" panose="020C0503030203020204" pitchFamily="34" charset="0"/>
              <a:sym typeface="Huawei Sans" panose="020C0503030203020204" pitchFamily="34" charset="0"/>
            </a:endParaRPr>
          </a:p>
        </p:txBody>
      </p:sp>
      <p:sp>
        <p:nvSpPr>
          <p:cNvPr id="11" name="燕尾形 10"/>
          <p:cNvSpPr/>
          <p:nvPr/>
        </p:nvSpPr>
        <p:spPr bwMode="auto">
          <a:xfrm>
            <a:off x="9467130" y="48062"/>
            <a:ext cx="119961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Forwarding Address</a:t>
            </a:r>
            <a:endParaRPr lang="en-US" altLang="zh-CN" sz="1200" dirty="0">
              <a:latin typeface="Huawei Sans" panose="020C0503030203020204" pitchFamily="34" charset="0"/>
              <a:sym typeface="Huawei Sans" panose="020C0503030203020204" pitchFamily="34" charset="0"/>
            </a:endParaRPr>
          </a:p>
        </p:txBody>
      </p:sp>
      <p:sp>
        <p:nvSpPr>
          <p:cNvPr id="12" name="燕尾形 11"/>
          <p:cNvSpPr/>
          <p:nvPr/>
        </p:nvSpPr>
        <p:spPr bwMode="auto">
          <a:xfrm>
            <a:off x="10545139" y="48062"/>
            <a:ext cx="662033"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GR</a:t>
            </a:r>
          </a:p>
        </p:txBody>
      </p:sp>
      <p:sp>
        <p:nvSpPr>
          <p:cNvPr id="13" name="燕尾形 12"/>
          <p:cNvSpPr/>
          <p:nvPr/>
        </p:nvSpPr>
        <p:spPr bwMode="auto">
          <a:xfrm>
            <a:off x="11085567" y="48062"/>
            <a:ext cx="663521"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NSR</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95678374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OSPF GR Process</a:t>
            </a:r>
            <a:endParaRPr lang="en-US" altLang="zh-CN" dirty="0"/>
          </a:p>
        </p:txBody>
      </p:sp>
      <p:sp>
        <p:nvSpPr>
          <p:cNvPr id="3" name="文本占位符 2"/>
          <p:cNvSpPr>
            <a:spLocks noGrp="1"/>
          </p:cNvSpPr>
          <p:nvPr>
            <p:ph type="body" sz="quarter" idx="10"/>
          </p:nvPr>
        </p:nvSpPr>
        <p:spPr>
          <a:xfrm>
            <a:off x="455612" y="1047751"/>
            <a:ext cx="11293475" cy="470042"/>
          </a:xfrm>
        </p:spPr>
        <p:txBody>
          <a:bodyPr/>
          <a:lstStyle/>
          <a:p>
            <a:r>
              <a:rPr lang="en-US" sz="1800" smtClean="0"/>
              <a:t>GR process:</a:t>
            </a:r>
            <a:endParaRPr lang="en-US" altLang="zh-CN" sz="1800" dirty="0" smtClean="0"/>
          </a:p>
        </p:txBody>
      </p:sp>
      <p:grpSp>
        <p:nvGrpSpPr>
          <p:cNvPr id="4" name="组合 3"/>
          <p:cNvGrpSpPr/>
          <p:nvPr/>
        </p:nvGrpSpPr>
        <p:grpSpPr>
          <a:xfrm>
            <a:off x="1863352" y="1484830"/>
            <a:ext cx="3631808" cy="1020127"/>
            <a:chOff x="1874790" y="1395473"/>
            <a:chExt cx="3631808" cy="1020127"/>
          </a:xfrm>
        </p:grpSpPr>
        <p:sp>
          <p:nvSpPr>
            <p:cNvPr id="5" name="文本框 4"/>
            <p:cNvSpPr txBox="1"/>
            <p:nvPr/>
          </p:nvSpPr>
          <p:spPr bwMode="gray">
            <a:xfrm>
              <a:off x="1874790" y="2107823"/>
              <a:ext cx="1285929" cy="307777"/>
            </a:xfrm>
            <a:prstGeom prst="rect">
              <a:avLst/>
            </a:prstGeom>
            <a:noFill/>
          </p:spPr>
          <p:txBody>
            <a:bodyPr wrap="square" rtlCol="0">
              <a:noAutofit/>
            </a:bodyPr>
            <a:lstStyle/>
            <a:p>
              <a:pPr algn="ctr" fontAlgn="ctr"/>
              <a:r>
                <a:rPr lang="en-US" sz="1400" b="1" dirty="0" smtClean="0">
                  <a:latin typeface="Huawei Sans" panose="020C0503030203020204" pitchFamily="34" charset="0"/>
                </a:rPr>
                <a:t>GR Restarter</a:t>
              </a:r>
              <a:endParaRPr lang="en-US" altLang="zh-CN" sz="1400" b="1" dirty="0">
                <a:latin typeface="Huawei Sans" panose="020C0503030203020204" pitchFamily="34" charset="0"/>
              </a:endParaRPr>
            </a:p>
          </p:txBody>
        </p:sp>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47754" y="1665023"/>
              <a:ext cx="540000" cy="442800"/>
            </a:xfrm>
            <a:prstGeom prst="rect">
              <a:avLst/>
            </a:prstGeom>
          </p:spPr>
        </p:pic>
        <p:cxnSp>
          <p:nvCxnSpPr>
            <p:cNvPr id="7" name="直接连接符 6"/>
            <p:cNvCxnSpPr>
              <a:stCxn id="6" idx="3"/>
              <a:endCxn id="8" idx="1"/>
            </p:cNvCxnSpPr>
            <p:nvPr/>
          </p:nvCxnSpPr>
          <p:spPr bwMode="gray">
            <a:xfrm>
              <a:off x="2787754" y="1886423"/>
              <a:ext cx="191408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01836" y="1665023"/>
              <a:ext cx="540000" cy="442800"/>
            </a:xfrm>
            <a:prstGeom prst="rect">
              <a:avLst/>
            </a:prstGeom>
          </p:spPr>
        </p:pic>
        <p:sp>
          <p:nvSpPr>
            <p:cNvPr id="9" name="文本框 8"/>
            <p:cNvSpPr txBox="1"/>
            <p:nvPr/>
          </p:nvSpPr>
          <p:spPr bwMode="gray">
            <a:xfrm>
              <a:off x="4437074" y="2107823"/>
              <a:ext cx="1069524" cy="307777"/>
            </a:xfrm>
            <a:prstGeom prst="rect">
              <a:avLst/>
            </a:prstGeom>
            <a:noFill/>
          </p:spPr>
          <p:txBody>
            <a:bodyPr wrap="square" rtlCol="0">
              <a:noAutofit/>
            </a:bodyPr>
            <a:lstStyle/>
            <a:p>
              <a:pPr algn="ctr" fontAlgn="ctr"/>
              <a:r>
                <a:rPr lang="en-US" sz="1400" b="1" dirty="0" smtClean="0">
                  <a:latin typeface="Huawei Sans" panose="020C0503030203020204" pitchFamily="34" charset="0"/>
                </a:rPr>
                <a:t>GR Helper</a:t>
              </a:r>
              <a:endParaRPr lang="en-US" altLang="zh-CN" sz="1400" b="1" dirty="0">
                <a:latin typeface="Huawei Sans" panose="020C0503030203020204" pitchFamily="34" charset="0"/>
              </a:endParaRPr>
            </a:p>
          </p:txBody>
        </p:sp>
        <p:sp>
          <p:nvSpPr>
            <p:cNvPr id="11" name="文本框 10"/>
            <p:cNvSpPr txBox="1"/>
            <p:nvPr/>
          </p:nvSpPr>
          <p:spPr bwMode="gray">
            <a:xfrm>
              <a:off x="2314814" y="1395473"/>
              <a:ext cx="405880" cy="307777"/>
            </a:xfrm>
            <a:prstGeom prst="rect">
              <a:avLst/>
            </a:prstGeom>
            <a:noFill/>
          </p:spPr>
          <p:txBody>
            <a:bodyPr wrap="square" rtlCol="0">
              <a:noAutofit/>
            </a:bodyPr>
            <a:lstStyle/>
            <a:p>
              <a:pPr algn="ctr" fontAlgn="ctr"/>
              <a:r>
                <a:rPr lang="en-US" sz="1400" dirty="0" smtClean="0">
                  <a:latin typeface="Huawei Sans" panose="020C0503030203020204" pitchFamily="34" charset="0"/>
                </a:rPr>
                <a:t>R1</a:t>
              </a:r>
              <a:endParaRPr lang="en-US" altLang="zh-CN" sz="1400" dirty="0">
                <a:latin typeface="Huawei Sans" panose="020C0503030203020204" pitchFamily="34" charset="0"/>
              </a:endParaRPr>
            </a:p>
          </p:txBody>
        </p:sp>
        <p:sp>
          <p:nvSpPr>
            <p:cNvPr id="12" name="文本框 11"/>
            <p:cNvSpPr txBox="1"/>
            <p:nvPr/>
          </p:nvSpPr>
          <p:spPr bwMode="gray">
            <a:xfrm>
              <a:off x="4768895" y="1395473"/>
              <a:ext cx="405880" cy="307777"/>
            </a:xfrm>
            <a:prstGeom prst="rect">
              <a:avLst/>
            </a:prstGeom>
            <a:noFill/>
          </p:spPr>
          <p:txBody>
            <a:bodyPr wrap="square" rtlCol="0">
              <a:noAutofit/>
            </a:bodyPr>
            <a:lstStyle/>
            <a:p>
              <a:pPr algn="ctr" fontAlgn="ctr"/>
              <a:r>
                <a:rPr lang="en-US" sz="1400" dirty="0" smtClean="0">
                  <a:latin typeface="Huawei Sans" panose="020C0503030203020204" pitchFamily="34" charset="0"/>
                </a:rPr>
                <a:t>R2</a:t>
              </a:r>
              <a:endParaRPr lang="en-US" altLang="zh-CN" sz="1400" dirty="0">
                <a:latin typeface="Huawei Sans" panose="020C0503030203020204" pitchFamily="34" charset="0"/>
              </a:endParaRPr>
            </a:p>
          </p:txBody>
        </p:sp>
        <p:sp>
          <p:nvSpPr>
            <p:cNvPr id="47" name="文本框 46"/>
            <p:cNvSpPr txBox="1"/>
            <p:nvPr/>
          </p:nvSpPr>
          <p:spPr bwMode="gray">
            <a:xfrm>
              <a:off x="3184386" y="1558300"/>
              <a:ext cx="1120820" cy="307777"/>
            </a:xfrm>
            <a:prstGeom prst="rect">
              <a:avLst/>
            </a:prstGeom>
            <a:noFill/>
          </p:spPr>
          <p:txBody>
            <a:bodyPr wrap="square" rtlCol="0">
              <a:noAutofit/>
            </a:bodyPr>
            <a:lstStyle/>
            <a:p>
              <a:pPr algn="ctr" fontAlgn="ctr"/>
              <a:r>
                <a:rPr lang="en-US" sz="1400" b="1" dirty="0" smtClean="0">
                  <a:latin typeface="Huawei Sans" panose="020C0503030203020204" pitchFamily="34" charset="0"/>
                </a:rPr>
                <a:t>GR Session</a:t>
              </a:r>
              <a:endParaRPr lang="en-US" altLang="zh-CN" sz="1400" b="1" dirty="0">
                <a:latin typeface="Huawei Sans" panose="020C0503030203020204" pitchFamily="34" charset="0"/>
              </a:endParaRPr>
            </a:p>
          </p:txBody>
        </p:sp>
      </p:grpSp>
      <p:cxnSp>
        <p:nvCxnSpPr>
          <p:cNvPr id="14" name="直接连接符 13"/>
          <p:cNvCxnSpPr/>
          <p:nvPr/>
        </p:nvCxnSpPr>
        <p:spPr bwMode="gray">
          <a:xfrm>
            <a:off x="2653261" y="2972717"/>
            <a:ext cx="2160000" cy="1"/>
          </a:xfrm>
          <a:prstGeom prst="line">
            <a:avLst/>
          </a:prstGeom>
          <a:ln w="19050">
            <a:solidFill>
              <a:schemeClr val="tx1"/>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bwMode="gray">
          <a:xfrm>
            <a:off x="2507713" y="2639980"/>
            <a:ext cx="0" cy="324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bwMode="gray">
          <a:xfrm>
            <a:off x="4955211" y="2639980"/>
            <a:ext cx="0" cy="324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bwMode="gray">
          <a:xfrm>
            <a:off x="2653261" y="3520277"/>
            <a:ext cx="2160000" cy="1"/>
          </a:xfrm>
          <a:prstGeom prst="line">
            <a:avLst/>
          </a:prstGeom>
          <a:ln w="12700">
            <a:solidFill>
              <a:schemeClr val="bg1">
                <a:lumMod val="50000"/>
              </a:schemeClr>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9" name="TextBox 120">
            <a:extLst>
              <a:ext uri="{FF2B5EF4-FFF2-40B4-BE49-F238E27FC236}">
                <a16:creationId xmlns="" xmlns:a16="http://schemas.microsoft.com/office/drawing/2014/main" id="{020D7A1D-EFAD-4C8C-B9DE-D0FAD269B77A}"/>
              </a:ext>
            </a:extLst>
          </p:cNvPr>
          <p:cNvSpPr txBox="1"/>
          <p:nvPr/>
        </p:nvSpPr>
        <p:spPr bwMode="gray">
          <a:xfrm>
            <a:off x="3062152" y="2695719"/>
            <a:ext cx="1342218" cy="276999"/>
          </a:xfrm>
          <a:prstGeom prst="rect">
            <a:avLst/>
          </a:prstGeom>
          <a:noFill/>
          <a:ln>
            <a:noFill/>
          </a:ln>
        </p:spPr>
        <p:txBody>
          <a:bodyPr wrap="square" rtlCol="0">
            <a:noAutofit/>
          </a:bodyPr>
          <a:lstStyle/>
          <a:p>
            <a:pPr algn="ctr" fontAlgn="ctr"/>
            <a:r>
              <a:rPr lang="en-US" sz="1200" dirty="0" smtClean="0">
                <a:latin typeface="Huawei Sans" panose="020C0503030203020204" pitchFamily="34" charset="0"/>
              </a:rPr>
              <a:t>Grace-LSA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TextBox 120">
            <a:extLst>
              <a:ext uri="{FF2B5EF4-FFF2-40B4-BE49-F238E27FC236}">
                <a16:creationId xmlns="" xmlns:a16="http://schemas.microsoft.com/office/drawing/2014/main" id="{020D7A1D-EFAD-4C8C-B9DE-D0FAD269B77A}"/>
              </a:ext>
            </a:extLst>
          </p:cNvPr>
          <p:cNvSpPr txBox="1"/>
          <p:nvPr/>
        </p:nvSpPr>
        <p:spPr bwMode="gray">
          <a:xfrm>
            <a:off x="3014652" y="3246496"/>
            <a:ext cx="1437219" cy="276999"/>
          </a:xfrm>
          <a:prstGeom prst="rect">
            <a:avLst/>
          </a:prstGeom>
          <a:noFill/>
          <a:ln>
            <a:noFill/>
          </a:ln>
        </p:spPr>
        <p:txBody>
          <a:bodyPr wrap="square" rtlCol="0">
            <a:noAutofit/>
          </a:bodyPr>
          <a:lstStyle/>
          <a:p>
            <a:pPr algn="ctr" fontAlgn="ctr"/>
            <a:r>
              <a:rPr lang="en-US" sz="1200" dirty="0" err="1" smtClean="0">
                <a:latin typeface="Huawei Sans" panose="020C0503030203020204" pitchFamily="34" charset="0"/>
              </a:rPr>
              <a:t>LSAck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7" name="直接连接符 26"/>
          <p:cNvCxnSpPr/>
          <p:nvPr/>
        </p:nvCxnSpPr>
        <p:spPr bwMode="gray">
          <a:xfrm>
            <a:off x="2653261" y="4067837"/>
            <a:ext cx="2160000" cy="1"/>
          </a:xfrm>
          <a:prstGeom prst="line">
            <a:avLst/>
          </a:prstGeom>
          <a:ln w="19050">
            <a:solidFill>
              <a:schemeClr val="tx1"/>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8" name="TextBox 120">
            <a:extLst>
              <a:ext uri="{FF2B5EF4-FFF2-40B4-BE49-F238E27FC236}">
                <a16:creationId xmlns="" xmlns:a16="http://schemas.microsoft.com/office/drawing/2014/main" id="{020D7A1D-EFAD-4C8C-B9DE-D0FAD269B77A}"/>
              </a:ext>
            </a:extLst>
          </p:cNvPr>
          <p:cNvSpPr txBox="1"/>
          <p:nvPr/>
        </p:nvSpPr>
        <p:spPr bwMode="gray">
          <a:xfrm>
            <a:off x="3062152" y="3798996"/>
            <a:ext cx="1342218" cy="276999"/>
          </a:xfrm>
          <a:prstGeom prst="rect">
            <a:avLst/>
          </a:prstGeom>
          <a:noFill/>
          <a:ln>
            <a:noFill/>
          </a:ln>
        </p:spPr>
        <p:txBody>
          <a:bodyPr wrap="square" rtlCol="0">
            <a:noAutofit/>
          </a:bodyPr>
          <a:lstStyle/>
          <a:p>
            <a:pPr algn="ctr" fontAlgn="ctr"/>
            <a:r>
              <a:rPr lang="en-US" sz="1200" dirty="0" smtClean="0">
                <a:latin typeface="Huawei Sans" panose="020C0503030203020204" pitchFamily="34" charset="0"/>
              </a:rPr>
              <a:t>Grace-LSA</a:t>
            </a:r>
            <a:endParaRPr lang="en-US" sz="1200" dirty="0">
              <a:latin typeface="Huawei Sans" panose="020C0503030203020204" pitchFamily="34" charset="0"/>
            </a:endParaRPr>
          </a:p>
        </p:txBody>
      </p:sp>
      <p:cxnSp>
        <p:nvCxnSpPr>
          <p:cNvPr id="29" name="直接连接符 28"/>
          <p:cNvCxnSpPr/>
          <p:nvPr/>
        </p:nvCxnSpPr>
        <p:spPr bwMode="gray">
          <a:xfrm>
            <a:off x="2653261" y="5415512"/>
            <a:ext cx="2160000" cy="1"/>
          </a:xfrm>
          <a:prstGeom prst="line">
            <a:avLst/>
          </a:prstGeom>
          <a:ln w="12700">
            <a:solidFill>
              <a:schemeClr val="bg1">
                <a:lumMod val="50000"/>
              </a:schemeClr>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0" name="TextBox 120">
            <a:extLst>
              <a:ext uri="{FF2B5EF4-FFF2-40B4-BE49-F238E27FC236}">
                <a16:creationId xmlns="" xmlns:a16="http://schemas.microsoft.com/office/drawing/2014/main" id="{020D7A1D-EFAD-4C8C-B9DE-D0FAD269B77A}"/>
              </a:ext>
            </a:extLst>
          </p:cNvPr>
          <p:cNvSpPr txBox="1"/>
          <p:nvPr/>
        </p:nvSpPr>
        <p:spPr bwMode="gray">
          <a:xfrm>
            <a:off x="2483322" y="4591556"/>
            <a:ext cx="2499877" cy="830997"/>
          </a:xfrm>
          <a:prstGeom prst="rect">
            <a:avLst/>
          </a:prstGeom>
          <a:noFill/>
          <a:ln>
            <a:noFill/>
          </a:ln>
        </p:spPr>
        <p:txBody>
          <a:bodyPr wrap="square" rtlCol="0">
            <a:noAutofit/>
          </a:bodyPr>
          <a:lstStyle/>
          <a:p>
            <a:pPr algn="ctr" fontAlgn="ctr"/>
            <a:r>
              <a:rPr lang="en-US" sz="1200" dirty="0" smtClean="0">
                <a:latin typeface="Huawei Sans" panose="020C0503030203020204" pitchFamily="34" charset="0"/>
              </a:rPr>
              <a:t>Hello packets are exchanged for neighbor negotiation, and DD packets are exchanged for LSDB synchronization.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3" name="直接连接符 22"/>
          <p:cNvCxnSpPr/>
          <p:nvPr/>
        </p:nvCxnSpPr>
        <p:spPr bwMode="gray">
          <a:xfrm>
            <a:off x="2653261" y="4615397"/>
            <a:ext cx="2160000" cy="1"/>
          </a:xfrm>
          <a:prstGeom prst="line">
            <a:avLst/>
          </a:prstGeom>
          <a:ln w="19050">
            <a:solidFill>
              <a:schemeClr val="tx1"/>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TextBox 120">
            <a:extLst>
              <a:ext uri="{FF2B5EF4-FFF2-40B4-BE49-F238E27FC236}">
                <a16:creationId xmlns="" xmlns:a16="http://schemas.microsoft.com/office/drawing/2014/main" id="{020D7A1D-EFAD-4C8C-B9DE-D0FAD269B77A}"/>
              </a:ext>
            </a:extLst>
          </p:cNvPr>
          <p:cNvSpPr txBox="1"/>
          <p:nvPr/>
        </p:nvSpPr>
        <p:spPr bwMode="gray">
          <a:xfrm>
            <a:off x="3062152" y="4328951"/>
            <a:ext cx="1342218" cy="276999"/>
          </a:xfrm>
          <a:prstGeom prst="rect">
            <a:avLst/>
          </a:prstGeom>
          <a:noFill/>
          <a:ln>
            <a:noFill/>
          </a:ln>
        </p:spPr>
        <p:txBody>
          <a:bodyPr wrap="square" rtlCol="0">
            <a:noAutofit/>
          </a:bodyPr>
          <a:lstStyle/>
          <a:p>
            <a:pPr algn="ctr" fontAlgn="ctr"/>
            <a:r>
              <a:rPr lang="en-US" sz="1200" dirty="0" smtClean="0">
                <a:latin typeface="Huawei Sans" panose="020C0503030203020204" pitchFamily="34" charset="0"/>
              </a:rPr>
              <a:t>Grace-LSAs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5" name="直接连接符 24"/>
          <p:cNvCxnSpPr/>
          <p:nvPr/>
        </p:nvCxnSpPr>
        <p:spPr bwMode="gray">
          <a:xfrm>
            <a:off x="2653261" y="5804789"/>
            <a:ext cx="2160000" cy="1"/>
          </a:xfrm>
          <a:prstGeom prst="line">
            <a:avLst/>
          </a:prstGeom>
          <a:ln w="19050">
            <a:solidFill>
              <a:schemeClr val="tx1"/>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6" name="TextBox 120">
            <a:extLst>
              <a:ext uri="{FF2B5EF4-FFF2-40B4-BE49-F238E27FC236}">
                <a16:creationId xmlns="" xmlns:a16="http://schemas.microsoft.com/office/drawing/2014/main" id="{020D7A1D-EFAD-4C8C-B9DE-D0FAD269B77A}"/>
              </a:ext>
            </a:extLst>
          </p:cNvPr>
          <p:cNvSpPr txBox="1"/>
          <p:nvPr/>
        </p:nvSpPr>
        <p:spPr bwMode="gray">
          <a:xfrm>
            <a:off x="3058555" y="5527791"/>
            <a:ext cx="1425307" cy="276999"/>
          </a:xfrm>
          <a:prstGeom prst="rect">
            <a:avLst/>
          </a:prstGeom>
          <a:noFill/>
          <a:ln>
            <a:noFill/>
          </a:ln>
        </p:spPr>
        <p:txBody>
          <a:bodyPr wrap="square" rtlCol="0">
            <a:noAutofit/>
          </a:bodyPr>
          <a:lstStyle/>
          <a:p>
            <a:pPr algn="ctr" fontAlgn="ctr"/>
            <a:r>
              <a:rPr lang="en-US" sz="1200" dirty="0" smtClean="0">
                <a:latin typeface="Huawei Sans" panose="020C0503030203020204" pitchFamily="34" charset="0"/>
              </a:rPr>
              <a:t>Flush Grace-LSAs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TextBox 120">
            <a:extLst>
              <a:ext uri="{FF2B5EF4-FFF2-40B4-BE49-F238E27FC236}">
                <a16:creationId xmlns="" xmlns:a16="http://schemas.microsoft.com/office/drawing/2014/main" id="{020D7A1D-EFAD-4C8C-B9DE-D0FAD269B77A}"/>
              </a:ext>
            </a:extLst>
          </p:cNvPr>
          <p:cNvSpPr txBox="1"/>
          <p:nvPr/>
        </p:nvSpPr>
        <p:spPr bwMode="gray">
          <a:xfrm>
            <a:off x="503593" y="2720400"/>
            <a:ext cx="2005061" cy="411929"/>
          </a:xfrm>
          <a:prstGeom prst="rect">
            <a:avLst/>
          </a:prstGeom>
          <a:noFill/>
          <a:ln>
            <a:noFill/>
          </a:ln>
        </p:spPr>
        <p:txBody>
          <a:bodyPr wrap="square" rtlCol="0">
            <a:noAutofit/>
          </a:bodyPr>
          <a:lstStyle/>
          <a:p>
            <a:pPr algn="r" fontAlgn="ctr"/>
            <a:r>
              <a:rPr lang="en-US" sz="1200" dirty="0" smtClean="0">
                <a:latin typeface="Huawei Sans" panose="020C0503030203020204" pitchFamily="34" charset="0"/>
              </a:rPr>
              <a:t>Before an active/standby switchover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TextBox 120">
            <a:extLst>
              <a:ext uri="{FF2B5EF4-FFF2-40B4-BE49-F238E27FC236}">
                <a16:creationId xmlns="" xmlns:a16="http://schemas.microsoft.com/office/drawing/2014/main" id="{020D7A1D-EFAD-4C8C-B9DE-D0FAD269B77A}"/>
              </a:ext>
            </a:extLst>
          </p:cNvPr>
          <p:cNvSpPr txBox="1"/>
          <p:nvPr/>
        </p:nvSpPr>
        <p:spPr bwMode="gray">
          <a:xfrm>
            <a:off x="4951151" y="3278790"/>
            <a:ext cx="1741879" cy="622955"/>
          </a:xfrm>
          <a:prstGeom prst="rect">
            <a:avLst/>
          </a:prstGeom>
          <a:noFill/>
          <a:ln>
            <a:noFill/>
          </a:ln>
        </p:spPr>
        <p:txBody>
          <a:bodyPr wrap="square" rtlCol="0">
            <a:noAutofit/>
          </a:bodyPr>
          <a:lstStyle/>
          <a:p>
            <a:pPr fontAlgn="ctr"/>
            <a:r>
              <a:rPr lang="en-US" sz="1200" dirty="0" err="1" smtClean="0">
                <a:latin typeface="Huawei Sans" panose="020C0503030203020204" pitchFamily="34" charset="0"/>
              </a:rPr>
              <a:t>LSAcks</a:t>
            </a:r>
            <a:r>
              <a:rPr lang="en-US" sz="1200" dirty="0" smtClean="0">
                <a:latin typeface="Huawei Sans" panose="020C0503030203020204" pitchFamily="34" charset="0"/>
              </a:rPr>
              <a:t> are sent to acknowledge received LSAs.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TextBox 120">
            <a:extLst>
              <a:ext uri="{FF2B5EF4-FFF2-40B4-BE49-F238E27FC236}">
                <a16:creationId xmlns="" xmlns:a16="http://schemas.microsoft.com/office/drawing/2014/main" id="{020D7A1D-EFAD-4C8C-B9DE-D0FAD269B77A}"/>
              </a:ext>
            </a:extLst>
          </p:cNvPr>
          <p:cNvSpPr txBox="1"/>
          <p:nvPr/>
        </p:nvSpPr>
        <p:spPr bwMode="gray">
          <a:xfrm>
            <a:off x="503593" y="3132331"/>
            <a:ext cx="2005061" cy="257240"/>
          </a:xfrm>
          <a:prstGeom prst="rect">
            <a:avLst/>
          </a:prstGeom>
          <a:noFill/>
          <a:ln>
            <a:noFill/>
          </a:ln>
        </p:spPr>
        <p:txBody>
          <a:bodyPr wrap="square" rtlCol="0">
            <a:noAutofit/>
          </a:bodyPr>
          <a:lstStyle/>
          <a:p>
            <a:pPr algn="r" fontAlgn="ctr"/>
            <a:r>
              <a:rPr lang="en-US" sz="1200" dirty="0" smtClean="0">
                <a:latin typeface="Huawei Sans" panose="020C0503030203020204" pitchFamily="34" charset="0"/>
              </a:rPr>
              <a:t>Active/standby switchover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Box 120">
            <a:extLst>
              <a:ext uri="{FF2B5EF4-FFF2-40B4-BE49-F238E27FC236}">
                <a16:creationId xmlns="" xmlns:a16="http://schemas.microsoft.com/office/drawing/2014/main" id="{020D7A1D-EFAD-4C8C-B9DE-D0FAD269B77A}"/>
              </a:ext>
            </a:extLst>
          </p:cNvPr>
          <p:cNvSpPr txBox="1"/>
          <p:nvPr/>
        </p:nvSpPr>
        <p:spPr bwMode="gray">
          <a:xfrm>
            <a:off x="173907" y="3396635"/>
            <a:ext cx="2334747" cy="410005"/>
          </a:xfrm>
          <a:prstGeom prst="rect">
            <a:avLst/>
          </a:prstGeom>
          <a:noFill/>
          <a:ln>
            <a:noFill/>
          </a:ln>
        </p:spPr>
        <p:txBody>
          <a:bodyPr wrap="square" rtlCol="0">
            <a:noAutofit/>
          </a:bodyPr>
          <a:lstStyle/>
          <a:p>
            <a:pPr algn="r" fontAlgn="ctr"/>
            <a:r>
              <a:rPr lang="en-US" sz="1200" dirty="0" smtClean="0">
                <a:latin typeface="Huawei Sans" panose="020C0503030203020204" pitchFamily="34" charset="0"/>
              </a:rPr>
              <a:t>End of the active/standby switchover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Box 120">
            <a:extLst>
              <a:ext uri="{FF2B5EF4-FFF2-40B4-BE49-F238E27FC236}">
                <a16:creationId xmlns="" xmlns:a16="http://schemas.microsoft.com/office/drawing/2014/main" id="{020D7A1D-EFAD-4C8C-B9DE-D0FAD269B77A}"/>
              </a:ext>
            </a:extLst>
          </p:cNvPr>
          <p:cNvSpPr txBox="1"/>
          <p:nvPr/>
        </p:nvSpPr>
        <p:spPr bwMode="gray">
          <a:xfrm>
            <a:off x="173907" y="3815823"/>
            <a:ext cx="2334747" cy="666818"/>
          </a:xfrm>
          <a:prstGeom prst="rect">
            <a:avLst/>
          </a:prstGeom>
          <a:noFill/>
          <a:ln>
            <a:noFill/>
          </a:ln>
        </p:spPr>
        <p:txBody>
          <a:bodyPr wrap="square" rtlCol="0">
            <a:noAutofit/>
          </a:bodyPr>
          <a:lstStyle/>
          <a:p>
            <a:pPr algn="r" fontAlgn="ctr"/>
            <a:r>
              <a:rPr lang="en-US" sz="1200" dirty="0" smtClean="0">
                <a:latin typeface="Huawei Sans" panose="020C0503030203020204" pitchFamily="34" charset="0"/>
              </a:rPr>
              <a:t>The original standby main control board goes up.</a:t>
            </a:r>
          </a:p>
          <a:p>
            <a:pPr algn="r" fontAlgn="ctr"/>
            <a:r>
              <a:rPr lang="en-US" sz="1200" dirty="0" smtClean="0">
                <a:latin typeface="Huawei Sans" panose="020C0503030203020204" pitchFamily="34" charset="0"/>
              </a:rPr>
              <a:t>Enter GR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TextBox 120">
            <a:extLst>
              <a:ext uri="{FF2B5EF4-FFF2-40B4-BE49-F238E27FC236}">
                <a16:creationId xmlns="" xmlns:a16="http://schemas.microsoft.com/office/drawing/2014/main" id="{020D7A1D-EFAD-4C8C-B9DE-D0FAD269B77A}"/>
              </a:ext>
            </a:extLst>
          </p:cNvPr>
          <p:cNvSpPr txBox="1"/>
          <p:nvPr/>
        </p:nvSpPr>
        <p:spPr bwMode="gray">
          <a:xfrm>
            <a:off x="4951151" y="4189711"/>
            <a:ext cx="1831321" cy="670869"/>
          </a:xfrm>
          <a:prstGeom prst="rect">
            <a:avLst/>
          </a:prstGeom>
          <a:noFill/>
          <a:ln>
            <a:noFill/>
          </a:ln>
        </p:spPr>
        <p:txBody>
          <a:bodyPr wrap="square" rtlCol="0">
            <a:noAutofit/>
          </a:bodyPr>
          <a:lstStyle/>
          <a:p>
            <a:pPr fontAlgn="ctr"/>
            <a:r>
              <a:rPr lang="en-US" sz="1200" dirty="0" smtClean="0">
                <a:latin typeface="Huawei Sans" panose="020C0503030203020204" pitchFamily="34" charset="0"/>
              </a:rPr>
              <a:t>After other Grace LSAs are received, only the GR period is updated.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TextBox 120">
            <a:extLst>
              <a:ext uri="{FF2B5EF4-FFF2-40B4-BE49-F238E27FC236}">
                <a16:creationId xmlns="" xmlns:a16="http://schemas.microsoft.com/office/drawing/2014/main" id="{020D7A1D-EFAD-4C8C-B9DE-D0FAD269B77A}"/>
              </a:ext>
            </a:extLst>
          </p:cNvPr>
          <p:cNvSpPr txBox="1"/>
          <p:nvPr/>
        </p:nvSpPr>
        <p:spPr bwMode="gray">
          <a:xfrm>
            <a:off x="1139509" y="5170805"/>
            <a:ext cx="1369145" cy="315375"/>
          </a:xfrm>
          <a:prstGeom prst="rect">
            <a:avLst/>
          </a:prstGeom>
          <a:noFill/>
          <a:ln>
            <a:noFill/>
          </a:ln>
        </p:spPr>
        <p:txBody>
          <a:bodyPr wrap="square" rtlCol="0">
            <a:noAutofit/>
          </a:bodyPr>
          <a:lstStyle/>
          <a:p>
            <a:pPr algn="r" fontAlgn="ctr"/>
            <a:r>
              <a:rPr lang="en-US" sz="1200" dirty="0" smtClean="0">
                <a:latin typeface="Huawei Sans" panose="020C0503030203020204" pitchFamily="34" charset="0"/>
              </a:rPr>
              <a:t>Adjacency: Full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TextBox 120">
            <a:extLst>
              <a:ext uri="{FF2B5EF4-FFF2-40B4-BE49-F238E27FC236}">
                <a16:creationId xmlns="" xmlns:a16="http://schemas.microsoft.com/office/drawing/2014/main" id="{020D7A1D-EFAD-4C8C-B9DE-D0FAD269B77A}"/>
              </a:ext>
            </a:extLst>
          </p:cNvPr>
          <p:cNvSpPr txBox="1"/>
          <p:nvPr/>
        </p:nvSpPr>
        <p:spPr bwMode="gray">
          <a:xfrm>
            <a:off x="442633" y="5487804"/>
            <a:ext cx="2066021" cy="609274"/>
          </a:xfrm>
          <a:prstGeom prst="rect">
            <a:avLst/>
          </a:prstGeom>
          <a:noFill/>
          <a:ln>
            <a:noFill/>
          </a:ln>
        </p:spPr>
        <p:txBody>
          <a:bodyPr wrap="square" rtlCol="0">
            <a:noAutofit/>
          </a:bodyPr>
          <a:lstStyle/>
          <a:p>
            <a:pPr algn="r" fontAlgn="ctr"/>
            <a:r>
              <a:rPr lang="en-US" sz="1200" dirty="0" smtClean="0">
                <a:latin typeface="Huawei Sans" panose="020C0503030203020204" pitchFamily="34" charset="0"/>
              </a:rPr>
              <a:t>GR exits normally, routes are calculated, and LSAs are generated.</a:t>
            </a:r>
            <a:endParaRPr lang="en-US" sz="1200" dirty="0">
              <a:latin typeface="Huawei Sans" panose="020C0503030203020204" pitchFamily="34" charset="0"/>
            </a:endParaRPr>
          </a:p>
        </p:txBody>
      </p:sp>
      <p:sp>
        <p:nvSpPr>
          <p:cNvPr id="42" name="TextBox 120">
            <a:extLst>
              <a:ext uri="{FF2B5EF4-FFF2-40B4-BE49-F238E27FC236}">
                <a16:creationId xmlns="" xmlns:a16="http://schemas.microsoft.com/office/drawing/2014/main" id="{020D7A1D-EFAD-4C8C-B9DE-D0FAD269B77A}"/>
              </a:ext>
            </a:extLst>
          </p:cNvPr>
          <p:cNvSpPr txBox="1"/>
          <p:nvPr/>
        </p:nvSpPr>
        <p:spPr bwMode="gray">
          <a:xfrm>
            <a:off x="4951151" y="5602818"/>
            <a:ext cx="2113025" cy="457989"/>
          </a:xfrm>
          <a:prstGeom prst="rect">
            <a:avLst/>
          </a:prstGeom>
          <a:noFill/>
          <a:ln>
            <a:noFill/>
          </a:ln>
        </p:spPr>
        <p:txBody>
          <a:bodyPr wrap="square" rtlCol="0">
            <a:noAutofit/>
          </a:bodyPr>
          <a:lstStyle/>
          <a:p>
            <a:pPr fontAlgn="ctr"/>
            <a:r>
              <a:rPr lang="en-US" sz="1200" dirty="0" smtClean="0">
                <a:latin typeface="Huawei Sans" panose="020C0503030203020204" pitchFamily="34" charset="0"/>
              </a:rPr>
              <a:t>Helper exits normally, and Router-LSAs are generated.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TextBox 120">
            <a:extLst>
              <a:ext uri="{FF2B5EF4-FFF2-40B4-BE49-F238E27FC236}">
                <a16:creationId xmlns="" xmlns:a16="http://schemas.microsoft.com/office/drawing/2014/main" id="{020D7A1D-EFAD-4C8C-B9DE-D0FAD269B77A}"/>
              </a:ext>
            </a:extLst>
          </p:cNvPr>
          <p:cNvSpPr txBox="1"/>
          <p:nvPr/>
        </p:nvSpPr>
        <p:spPr bwMode="gray">
          <a:xfrm>
            <a:off x="4951152" y="2822584"/>
            <a:ext cx="1517812" cy="276999"/>
          </a:xfrm>
          <a:prstGeom prst="rect">
            <a:avLst/>
          </a:prstGeom>
          <a:noFill/>
          <a:ln>
            <a:noFill/>
          </a:ln>
        </p:spPr>
        <p:txBody>
          <a:bodyPr wrap="square" rtlCol="0">
            <a:noAutofit/>
          </a:bodyPr>
          <a:lstStyle/>
          <a:p>
            <a:pPr fontAlgn="ctr"/>
            <a:r>
              <a:rPr lang="en-US" sz="1200" dirty="0" smtClean="0">
                <a:latin typeface="Huawei Sans" panose="020C0503030203020204" pitchFamily="34" charset="0"/>
              </a:rPr>
              <a:t>Enter Helper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TextBox 120">
            <a:extLst>
              <a:ext uri="{FF2B5EF4-FFF2-40B4-BE49-F238E27FC236}">
                <a16:creationId xmlns="" xmlns:a16="http://schemas.microsoft.com/office/drawing/2014/main" id="{020D7A1D-EFAD-4C8C-B9DE-D0FAD269B77A}"/>
              </a:ext>
            </a:extLst>
          </p:cNvPr>
          <p:cNvSpPr txBox="1"/>
          <p:nvPr/>
        </p:nvSpPr>
        <p:spPr bwMode="gray">
          <a:xfrm>
            <a:off x="4951152" y="4966316"/>
            <a:ext cx="1586819" cy="674210"/>
          </a:xfrm>
          <a:prstGeom prst="rect">
            <a:avLst/>
          </a:prstGeom>
          <a:noFill/>
          <a:ln>
            <a:noFill/>
          </a:ln>
        </p:spPr>
        <p:txBody>
          <a:bodyPr wrap="square" rtlCol="0">
            <a:noAutofit/>
          </a:bodyPr>
          <a:lstStyle/>
          <a:p>
            <a:pPr fontAlgn="ctr"/>
            <a:r>
              <a:rPr lang="en-US" sz="1200" dirty="0" smtClean="0">
                <a:latin typeface="Huawei Sans" panose="020C0503030203020204" pitchFamily="34" charset="0"/>
              </a:rPr>
              <a:t>Helps the Restarter complete LSDB synchronization.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圆角矩形 75"/>
          <p:cNvSpPr/>
          <p:nvPr/>
        </p:nvSpPr>
        <p:spPr bwMode="gray">
          <a:xfrm>
            <a:off x="7015746" y="1128075"/>
            <a:ext cx="4687463" cy="33882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Concepts related to GR</a:t>
            </a:r>
            <a:endParaRPr lang="en-US" sz="1600" dirty="0">
              <a:solidFill>
                <a:srgbClr val="30B5C5"/>
              </a:solidFill>
              <a:latin typeface="Huawei Sans" panose="020C0503030203020204" pitchFamily="34" charset="0"/>
            </a:endParaRPr>
          </a:p>
        </p:txBody>
      </p:sp>
      <p:sp>
        <p:nvSpPr>
          <p:cNvPr id="45" name="圆角矩形 75"/>
          <p:cNvSpPr/>
          <p:nvPr/>
        </p:nvSpPr>
        <p:spPr bwMode="gray">
          <a:xfrm>
            <a:off x="7015746" y="1504379"/>
            <a:ext cx="4687463" cy="455642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ctr" anchorCtr="0">
            <a:noAutofit/>
          </a:bodyPr>
          <a:lstStyle/>
          <a:p>
            <a:pPr marL="177800" indent="-177800" fontAlgn="ctr">
              <a:spcBef>
                <a:spcPts val="0"/>
              </a:spcBef>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GR Restarter: indicates a device that performs a protocol restart triggered by the administrator or a fault. A GR Restarter must support GR. A device can be configured to support totally GR or partial GR.</a:t>
            </a:r>
          </a:p>
          <a:p>
            <a:pPr marL="177800" indent="-177800" fontAlgn="ctr">
              <a:spcBef>
                <a:spcPts val="0"/>
              </a:spcBef>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GR Helper: indicates a neighbor of the GR Restarter. A GR Helper helps the GR Restarter maintain a stable routing relationship. Therefore, the GR Helper must support GR. The Helper can be configured to support planned GR or unplanned GR or selectively support GR through policies.</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spcBef>
                <a:spcPts val="0"/>
              </a:spcBef>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GR session: indicates a session, through which a GR </a:t>
            </a:r>
            <a:r>
              <a:rPr lang="en-US" sz="1400" dirty="0" err="1" smtClean="0">
                <a:solidFill>
                  <a:prstClr val="black"/>
                </a:solidFill>
                <a:latin typeface="Huawei Sans" panose="020C0503030203020204" pitchFamily="34" charset="0"/>
              </a:rPr>
              <a:t>Restarter</a:t>
            </a:r>
            <a:r>
              <a:rPr lang="en-US" sz="1400" dirty="0" smtClean="0">
                <a:solidFill>
                  <a:prstClr val="black"/>
                </a:solidFill>
                <a:latin typeface="Huawei Sans" panose="020C0503030203020204" pitchFamily="34" charset="0"/>
              </a:rPr>
              <a:t> and a GR Helper learn each other's GR capabilities and negotiate GR capabilities. A GR session involves implementations such as protocol restart notification and information exchanges during a protocol restart.</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spcBef>
                <a:spcPts val="0"/>
              </a:spcBef>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GR duration: The maximum GR duration is 1800s. A device can exit GR regardless of whether GR succeeds or fails, without waiting for GR to expire.</a:t>
            </a:r>
            <a:endParaRPr lang="en-US" sz="1400" dirty="0">
              <a:solidFill>
                <a:prstClr val="black"/>
              </a:solidFill>
              <a:latin typeface="Huawei Sans" panose="020C0503030203020204" pitchFamily="34" charset="0"/>
            </a:endParaRPr>
          </a:p>
        </p:txBody>
      </p:sp>
      <p:sp>
        <p:nvSpPr>
          <p:cNvPr id="46" name="五边形 45"/>
          <p:cNvSpPr/>
          <p:nvPr/>
        </p:nvSpPr>
        <p:spPr bwMode="auto">
          <a:xfrm>
            <a:off x="7551838" y="48062"/>
            <a:ext cx="917146"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Multi-Process</a:t>
            </a:r>
          </a:p>
        </p:txBody>
      </p:sp>
      <p:sp>
        <p:nvSpPr>
          <p:cNvPr id="48" name="燕尾形 47"/>
          <p:cNvSpPr/>
          <p:nvPr/>
        </p:nvSpPr>
        <p:spPr bwMode="auto">
          <a:xfrm>
            <a:off x="8347378" y="48062"/>
            <a:ext cx="124135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Association with BGP</a:t>
            </a:r>
            <a:endParaRPr lang="en-US" altLang="zh-CN" sz="1200" dirty="0">
              <a:latin typeface="Huawei Sans" panose="020C0503030203020204" pitchFamily="34" charset="0"/>
              <a:sym typeface="Huawei Sans" panose="020C0503030203020204" pitchFamily="34" charset="0"/>
            </a:endParaRPr>
          </a:p>
        </p:txBody>
      </p:sp>
      <p:sp>
        <p:nvSpPr>
          <p:cNvPr id="49" name="燕尾形 48"/>
          <p:cNvSpPr/>
          <p:nvPr/>
        </p:nvSpPr>
        <p:spPr bwMode="auto">
          <a:xfrm>
            <a:off x="9467130" y="48062"/>
            <a:ext cx="119961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Forwarding Address</a:t>
            </a:r>
            <a:endParaRPr lang="en-US" altLang="zh-CN" sz="1200" dirty="0">
              <a:latin typeface="Huawei Sans" panose="020C0503030203020204" pitchFamily="34" charset="0"/>
              <a:sym typeface="Huawei Sans" panose="020C0503030203020204" pitchFamily="34" charset="0"/>
            </a:endParaRPr>
          </a:p>
        </p:txBody>
      </p:sp>
      <p:sp>
        <p:nvSpPr>
          <p:cNvPr id="50" name="燕尾形 49"/>
          <p:cNvSpPr/>
          <p:nvPr/>
        </p:nvSpPr>
        <p:spPr bwMode="auto">
          <a:xfrm>
            <a:off x="10545139" y="48062"/>
            <a:ext cx="662033"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GR</a:t>
            </a:r>
          </a:p>
        </p:txBody>
      </p:sp>
      <p:sp>
        <p:nvSpPr>
          <p:cNvPr id="51" name="燕尾形 50"/>
          <p:cNvSpPr/>
          <p:nvPr/>
        </p:nvSpPr>
        <p:spPr bwMode="auto">
          <a:xfrm>
            <a:off x="11085567" y="48062"/>
            <a:ext cx="663521"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NSR</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69217084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57242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OSPF GR Exit</a:t>
            </a:r>
            <a:endParaRPr lang="en-US" altLang="zh-CN" dirty="0"/>
          </a:p>
        </p:txBody>
      </p:sp>
      <p:sp>
        <p:nvSpPr>
          <p:cNvPr id="3" name="文本占位符 2"/>
          <p:cNvSpPr>
            <a:spLocks noGrp="1"/>
          </p:cNvSpPr>
          <p:nvPr>
            <p:ph type="body" sz="quarter" idx="10"/>
          </p:nvPr>
        </p:nvSpPr>
        <p:spPr>
          <a:xfrm>
            <a:off x="455612" y="1047750"/>
            <a:ext cx="11293475" cy="436563"/>
          </a:xfrm>
        </p:spPr>
        <p:txBody>
          <a:bodyPr/>
          <a:lstStyle/>
          <a:p>
            <a:r>
              <a:rPr lang="en-US" sz="1800" dirty="0" smtClean="0"/>
              <a:t>Reasons why a device exits GR:</a:t>
            </a:r>
            <a:endParaRPr lang="en-US" altLang="zh-CN" sz="1800" dirty="0"/>
          </a:p>
        </p:txBody>
      </p:sp>
      <p:graphicFrame>
        <p:nvGraphicFramePr>
          <p:cNvPr id="4" name="表格 3"/>
          <p:cNvGraphicFramePr>
            <a:graphicFrameLocks noGrp="1"/>
          </p:cNvGraphicFramePr>
          <p:nvPr>
            <p:extLst/>
          </p:nvPr>
        </p:nvGraphicFramePr>
        <p:xfrm>
          <a:off x="864921" y="1580877"/>
          <a:ext cx="10621689" cy="4114800"/>
        </p:xfrm>
        <a:graphic>
          <a:graphicData uri="http://schemas.openxmlformats.org/drawingml/2006/table">
            <a:tbl>
              <a:tblPr/>
              <a:tblGrid>
                <a:gridCol w="1512523"/>
                <a:gridCol w="4554583"/>
                <a:gridCol w="4554583"/>
              </a:tblGrid>
              <a:tr h="319008">
                <a:tc>
                  <a:txBody>
                    <a:bodyPr/>
                    <a:lstStyle/>
                    <a:p>
                      <a:pPr algn="ctr" fontAlgn="ctr"/>
                      <a:r>
                        <a:rPr lang="en-US" sz="1400" b="1" dirty="0" smtClean="0">
                          <a:latin typeface="Huawei Sans" panose="020C0503030203020204" pitchFamily="34" charset="0"/>
                        </a:rPr>
                        <a:t>GR Execution Result</a:t>
                      </a:r>
                      <a:endParaRPr lang="en-US" sz="14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latin typeface="Huawei Sans" panose="020C0503030203020204" pitchFamily="34" charset="0"/>
                        </a:rPr>
                        <a:t>GR Restarter</a:t>
                      </a:r>
                      <a:endParaRPr lang="en-US" sz="1400" b="1" dirty="0">
                        <a:effectLst/>
                        <a:latin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latin typeface="Huawei Sans" panose="020C0503030203020204" pitchFamily="34" charset="0"/>
                        </a:rPr>
                        <a:t>GR Helper</a:t>
                      </a:r>
                      <a:endParaRPr lang="en-US" sz="1400" b="1" dirty="0">
                        <a:effectLst/>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555769">
                <a:tc>
                  <a:txBody>
                    <a:bodyPr/>
                    <a:lstStyle/>
                    <a:p>
                      <a:pPr algn="ctr" fontAlgn="ctr"/>
                      <a:r>
                        <a:rPr lang="en-US" sz="1400" dirty="0" smtClean="0">
                          <a:latin typeface="Huawei Sans" panose="020C0503030203020204" pitchFamily="34" charset="0"/>
                        </a:rPr>
                        <a:t>GR succeeds.</a:t>
                      </a:r>
                      <a:endParaRPr lang="en-US" sz="14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285750" indent="-285750" algn="l" fontAlgn="ctr">
                        <a:buFont typeface="Arial" panose="020B0604020202020204" pitchFamily="34" charset="0"/>
                        <a:buChar char="•"/>
                      </a:pPr>
                      <a:r>
                        <a:rPr lang="en-US" sz="1400" dirty="0" smtClean="0">
                          <a:latin typeface="Huawei Sans" panose="020C0503030203020204" pitchFamily="34" charset="0"/>
                        </a:rPr>
                        <a:t>Before GR expires, the Restarter re-establishes neighbor relationships with all its pre-active/standby switchover neighbors.</a:t>
                      </a:r>
                      <a:endParaRPr lang="en-US" sz="1400" dirty="0">
                        <a:latin typeface="Huawei Sans" panose="020C0503030203020204" pitchFamily="34" charset="0"/>
                      </a:endParaRPr>
                    </a:p>
                  </a:txBody>
                  <a:tcPr anchor="ctr"/>
                </a:tc>
                <a:tc>
                  <a:txBody>
                    <a:bodyPr/>
                    <a:lstStyle/>
                    <a:p>
                      <a:pPr marL="285750" indent="-285750" algn="l" fontAlgn="ctr">
                        <a:buFont typeface="Arial" panose="020B0604020202020204" pitchFamily="34" charset="0"/>
                        <a:buChar char="•"/>
                      </a:pPr>
                      <a:r>
                        <a:rPr lang="en-US" sz="1400" dirty="0" smtClean="0">
                          <a:latin typeface="Huawei Sans" panose="020C0503030203020204" pitchFamily="34" charset="0"/>
                        </a:rPr>
                        <a:t>When the GR Helper receives the Grace-LSA with the age being 3600s from the Restarter, the neighbor relationship with the Restarter is Full.</a:t>
                      </a:r>
                      <a:endParaRPr lang="en-US" sz="1400"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213097">
                <a:tc>
                  <a:txBody>
                    <a:bodyPr/>
                    <a:lstStyle/>
                    <a:p>
                      <a:pPr algn="ctr" fontAlgn="ctr"/>
                      <a:r>
                        <a:rPr lang="en-US" sz="1400" dirty="0" smtClean="0">
                          <a:latin typeface="Huawei Sans" panose="020C0503030203020204" pitchFamily="34" charset="0"/>
                        </a:rPr>
                        <a:t>GR fails.</a:t>
                      </a:r>
                      <a:endParaRPr lang="en-US" sz="14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285750" indent="-285750" algn="l" fontAlgn="ctr">
                        <a:buFont typeface="Arial" panose="020B0604020202020204" pitchFamily="34" charset="0"/>
                        <a:buChar char="•"/>
                      </a:pPr>
                      <a:r>
                        <a:rPr lang="en-US" sz="1400" dirty="0" smtClean="0">
                          <a:latin typeface="Huawei Sans" panose="020C0503030203020204" pitchFamily="34" charset="0"/>
                        </a:rPr>
                        <a:t>GR expires, and neighbor relationships have not recovered completely.</a:t>
                      </a:r>
                    </a:p>
                    <a:p>
                      <a:pPr marL="285750" indent="-285750" algn="l" fontAlgn="ctr">
                        <a:buFont typeface="Arial" panose="020B0604020202020204" pitchFamily="34" charset="0"/>
                        <a:buChar char="•"/>
                      </a:pPr>
                      <a:r>
                        <a:rPr lang="en-US" sz="1400" dirty="0" smtClean="0">
                          <a:latin typeface="Huawei Sans" panose="020C0503030203020204" pitchFamily="34" charset="0"/>
                        </a:rPr>
                        <a:t>The Router-LSA or Network-LSA sent by the Helper causes a failure in the bidirectional check on the Restarter.</a:t>
                      </a:r>
                    </a:p>
                    <a:p>
                      <a:pPr marL="285750" indent="-285750" algn="l" fontAlgn="ctr">
                        <a:buFont typeface="Arial" panose="020B0604020202020204" pitchFamily="34" charset="0"/>
                        <a:buChar char="•"/>
                      </a:pPr>
                      <a:r>
                        <a:rPr lang="en-US" sz="1400" dirty="0" smtClean="0">
                          <a:latin typeface="Huawei Sans" panose="020C0503030203020204" pitchFamily="34" charset="0"/>
                        </a:rPr>
                        <a:t>The status of the GR Restarter's interface changes.</a:t>
                      </a:r>
                    </a:p>
                    <a:p>
                      <a:pPr marL="285750" indent="-285750" algn="l" fontAlgn="ctr">
                        <a:buFont typeface="Arial" panose="020B0604020202020204" pitchFamily="34" charset="0"/>
                        <a:buChar char="•"/>
                      </a:pPr>
                      <a:r>
                        <a:rPr lang="en-US" sz="1400" dirty="0" smtClean="0">
                          <a:latin typeface="Huawei Sans" panose="020C0503030203020204" pitchFamily="34" charset="0"/>
                        </a:rPr>
                        <a:t>The Restarter receives a Grace-LSA generated by another router on the same network segment. Only one router can perform a GR on the same network segment at the same time.</a:t>
                      </a:r>
                    </a:p>
                    <a:p>
                      <a:pPr marL="285750" indent="-285750" algn="l" fontAlgn="ctr">
                        <a:buFont typeface="Arial" panose="020B0604020202020204" pitchFamily="34" charset="0"/>
                        <a:buChar char="•"/>
                      </a:pPr>
                      <a:r>
                        <a:rPr lang="en-US" sz="1400" dirty="0" smtClean="0">
                          <a:latin typeface="Huawei Sans" panose="020C0503030203020204" pitchFamily="34" charset="0"/>
                        </a:rPr>
                        <a:t>The topology of neighbors on the same network segment with the Restarter changes.</a:t>
                      </a:r>
                      <a:endParaRPr lang="en-US" sz="1400" dirty="0">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marL="285750" indent="-285750" algn="l" fontAlgn="ctr">
                        <a:buFont typeface="Arial" panose="020B0604020202020204" pitchFamily="34" charset="0"/>
                        <a:buChar char="•"/>
                      </a:pPr>
                      <a:r>
                        <a:rPr lang="en-US" sz="1400" dirty="0" smtClean="0">
                          <a:latin typeface="Huawei Sans" panose="020C0503030203020204" pitchFamily="34" charset="0"/>
                        </a:rPr>
                        <a:t>The GR Helper has not received any Grace-LSA from the Restarter when the neighbor relationship expires.</a:t>
                      </a:r>
                    </a:p>
                    <a:p>
                      <a:pPr marL="285750" indent="-285750" algn="l" fontAlgn="ctr">
                        <a:buFont typeface="Arial" panose="020B0604020202020204" pitchFamily="34" charset="0"/>
                        <a:buChar char="•"/>
                      </a:pPr>
                      <a:r>
                        <a:rPr lang="en-US" sz="1400" dirty="0" smtClean="0">
                          <a:latin typeface="Huawei Sans" panose="020C0503030203020204" pitchFamily="34" charset="0"/>
                        </a:rPr>
                        <a:t>The status of the Helper's interface changes.</a:t>
                      </a:r>
                    </a:p>
                    <a:p>
                      <a:pPr marL="285750" indent="-285750" algn="l" fontAlgn="ctr">
                        <a:buFont typeface="Arial" panose="020B0604020202020204" pitchFamily="34" charset="0"/>
                        <a:buChar char="•"/>
                      </a:pPr>
                      <a:r>
                        <a:rPr lang="en-US" sz="1400" dirty="0" smtClean="0">
                          <a:latin typeface="Huawei Sans" panose="020C0503030203020204" pitchFamily="34" charset="0"/>
                        </a:rPr>
                        <a:t>The GR Helper receives LSAs, which are different from the LSAs in its own LSDB, from other routers. You can configure the GR Helper not to perform a strict LSA check to avoid this issue.</a:t>
                      </a:r>
                    </a:p>
                    <a:p>
                      <a:pPr marL="285750" indent="-285750" algn="l" fontAlgn="ctr">
                        <a:buFont typeface="Arial" panose="020B0604020202020204" pitchFamily="34" charset="0"/>
                        <a:buChar char="•"/>
                      </a:pPr>
                      <a:r>
                        <a:rPr lang="en-US" sz="1400" dirty="0" smtClean="0">
                          <a:latin typeface="Huawei Sans" panose="020C0503030203020204" pitchFamily="34" charset="0"/>
                        </a:rPr>
                        <a:t>On the same network segment, the GR Helper receives Grace-LSAs from two routers at the same time.</a:t>
                      </a:r>
                    </a:p>
                    <a:p>
                      <a:pPr marL="285750" indent="-285750" algn="l" fontAlgn="ctr">
                        <a:buFont typeface="Arial" panose="020B0604020202020204" pitchFamily="34" charset="0"/>
                        <a:buChar char="•"/>
                      </a:pPr>
                      <a:r>
                        <a:rPr lang="en-US" sz="1400" dirty="0" smtClean="0">
                          <a:latin typeface="Huawei Sans" panose="020C0503030203020204" pitchFamily="34" charset="0"/>
                        </a:rPr>
                        <a:t>The neighbor relationships between the GR Helper and other routers change.</a:t>
                      </a:r>
                      <a:endParaRPr lang="en-US" sz="1400"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11" name="五边形 10"/>
          <p:cNvSpPr/>
          <p:nvPr/>
        </p:nvSpPr>
        <p:spPr bwMode="auto">
          <a:xfrm>
            <a:off x="7551838" y="48062"/>
            <a:ext cx="917146"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Multi-Process</a:t>
            </a:r>
          </a:p>
        </p:txBody>
      </p:sp>
      <p:sp>
        <p:nvSpPr>
          <p:cNvPr id="12" name="燕尾形 11"/>
          <p:cNvSpPr/>
          <p:nvPr/>
        </p:nvSpPr>
        <p:spPr bwMode="auto">
          <a:xfrm>
            <a:off x="8347378" y="48062"/>
            <a:ext cx="124135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Association with BGP</a:t>
            </a:r>
            <a:endParaRPr lang="en-US" altLang="zh-CN" sz="1200" dirty="0">
              <a:latin typeface="Huawei Sans" panose="020C0503030203020204" pitchFamily="34" charset="0"/>
              <a:sym typeface="Huawei Sans" panose="020C0503030203020204" pitchFamily="34" charset="0"/>
            </a:endParaRPr>
          </a:p>
        </p:txBody>
      </p:sp>
      <p:sp>
        <p:nvSpPr>
          <p:cNvPr id="13" name="燕尾形 12"/>
          <p:cNvSpPr/>
          <p:nvPr/>
        </p:nvSpPr>
        <p:spPr bwMode="auto">
          <a:xfrm>
            <a:off x="9467130" y="48062"/>
            <a:ext cx="119961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Forwarding Address</a:t>
            </a:r>
            <a:endParaRPr lang="en-US" altLang="zh-CN" sz="1200" dirty="0">
              <a:latin typeface="Huawei Sans" panose="020C0503030203020204" pitchFamily="34" charset="0"/>
              <a:sym typeface="Huawei Sans" panose="020C0503030203020204" pitchFamily="34" charset="0"/>
            </a:endParaRPr>
          </a:p>
        </p:txBody>
      </p:sp>
      <p:sp>
        <p:nvSpPr>
          <p:cNvPr id="14" name="燕尾形 13"/>
          <p:cNvSpPr/>
          <p:nvPr/>
        </p:nvSpPr>
        <p:spPr bwMode="auto">
          <a:xfrm>
            <a:off x="10545139" y="48062"/>
            <a:ext cx="662033"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GR</a:t>
            </a:r>
          </a:p>
        </p:txBody>
      </p:sp>
      <p:sp>
        <p:nvSpPr>
          <p:cNvPr id="15" name="燕尾形 14"/>
          <p:cNvSpPr/>
          <p:nvPr/>
        </p:nvSpPr>
        <p:spPr bwMode="auto">
          <a:xfrm>
            <a:off x="11085567" y="48062"/>
            <a:ext cx="663521"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NSR</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44604568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Configuring OSPF GR (1)</a:t>
            </a:r>
            <a:endParaRPr lang="en-US" altLang="zh-CN" dirty="0"/>
          </a:p>
        </p:txBody>
      </p:sp>
      <p:sp>
        <p:nvSpPr>
          <p:cNvPr id="4" name="矩形 3"/>
          <p:cNvSpPr/>
          <p:nvPr/>
        </p:nvSpPr>
        <p:spPr bwMode="gray">
          <a:xfrm>
            <a:off x="1031917" y="1604954"/>
            <a:ext cx="10608699"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[Huawei-ospf-1] </a:t>
            </a:r>
            <a:r>
              <a:rPr lang="en-US" sz="1600" b="1" dirty="0" smtClean="0">
                <a:latin typeface="Huawei Sans" panose="020C0503030203020204" pitchFamily="34" charset="0"/>
              </a:rPr>
              <a:t>opaque-capability enable</a:t>
            </a:r>
            <a:endParaRPr lang="en-US" altLang="zh-CN" sz="1600" dirty="0">
              <a:latin typeface="Huawei Sans" panose="020C0503030203020204" pitchFamily="34" charset="0"/>
              <a:cs typeface="Courier New" panose="02070309020205020404" pitchFamily="49" charset="0"/>
            </a:endParaRPr>
          </a:p>
        </p:txBody>
      </p:sp>
      <p:sp>
        <p:nvSpPr>
          <p:cNvPr id="5" name="矩形 4"/>
          <p:cNvSpPr/>
          <p:nvPr/>
        </p:nvSpPr>
        <p:spPr bwMode="gray">
          <a:xfrm>
            <a:off x="551384" y="1172807"/>
            <a:ext cx="11089232" cy="338554"/>
          </a:xfrm>
          <a:prstGeom prst="rect">
            <a:avLst/>
          </a:prstGeom>
        </p:spPr>
        <p:txBody>
          <a:bodyPr wrap="square">
            <a:noAutofit/>
          </a:bodyPr>
          <a:lstStyle/>
          <a:p>
            <a:pPr marL="342900" indent="-342900" fontAlgn="ctr">
              <a:buFont typeface="+mj-lt"/>
              <a:buAutoNum type="arabicPeriod"/>
            </a:pPr>
            <a:r>
              <a:rPr lang="en-US" sz="1600" dirty="0" smtClean="0">
                <a:latin typeface="Huawei Sans" panose="020C0503030203020204" pitchFamily="34" charset="0"/>
              </a:rPr>
              <a:t>Enable the opaque LSA capability.</a:t>
            </a:r>
            <a:endParaRPr lang="en-US" sz="1600" dirty="0">
              <a:latin typeface="Huawei Sans" panose="020C0503030203020204" pitchFamily="34" charset="0"/>
            </a:endParaRPr>
          </a:p>
        </p:txBody>
      </p:sp>
      <p:sp>
        <p:nvSpPr>
          <p:cNvPr id="6" name="矩形 5"/>
          <p:cNvSpPr/>
          <p:nvPr/>
        </p:nvSpPr>
        <p:spPr bwMode="gray">
          <a:xfrm>
            <a:off x="1031917" y="1952918"/>
            <a:ext cx="10608699" cy="1015663"/>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This command enables the opaque LSA capability so that the OSPF process can generate opaque LSAs and receive opaque LSAs from neighbors. To use the OSPF GR function, which is implemented through Type 9 LSAs, the opaque LSA capability must be enabled first.</a:t>
            </a:r>
            <a:endParaRPr lang="en-US" altLang="zh-CN" sz="16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矩形 6"/>
          <p:cNvSpPr/>
          <p:nvPr/>
        </p:nvSpPr>
        <p:spPr bwMode="gray">
          <a:xfrm>
            <a:off x="1031917" y="3574289"/>
            <a:ext cx="10608699"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[Huawei-ospf-1] </a:t>
            </a:r>
            <a:r>
              <a:rPr lang="en-US" sz="1600" b="1" dirty="0" smtClean="0">
                <a:latin typeface="Huawei Sans" panose="020C0503030203020204" pitchFamily="34" charset="0"/>
              </a:rPr>
              <a:t>graceful-restart</a:t>
            </a:r>
            <a:r>
              <a:rPr lang="en-US" sz="1600" dirty="0" smtClean="0">
                <a:latin typeface="Huawei Sans" panose="020C0503030203020204" pitchFamily="34" charset="0"/>
              </a:rPr>
              <a:t> [ </a:t>
            </a:r>
            <a:r>
              <a:rPr lang="en-US" sz="1600" b="1" dirty="0" smtClean="0">
                <a:latin typeface="Huawei Sans" panose="020C0503030203020204" pitchFamily="34" charset="0"/>
              </a:rPr>
              <a:t>period</a:t>
            </a:r>
            <a:r>
              <a:rPr lang="en-US" sz="1600" dirty="0" smtClean="0">
                <a:latin typeface="Huawei Sans" panose="020C0503030203020204" pitchFamily="34" charset="0"/>
              </a:rPr>
              <a:t> </a:t>
            </a:r>
            <a:r>
              <a:rPr lang="en-US" sz="1600" i="1" dirty="0" err="1" smtClean="0">
                <a:latin typeface="Huawei Sans" panose="020C0503030203020204" pitchFamily="34" charset="0"/>
              </a:rPr>
              <a:t>period</a:t>
            </a:r>
            <a:r>
              <a:rPr lang="en-US" sz="1600" dirty="0" smtClean="0">
                <a:latin typeface="Huawei Sans" panose="020C0503030203020204" pitchFamily="34" charset="0"/>
              </a:rPr>
              <a:t> | </a:t>
            </a:r>
            <a:r>
              <a:rPr lang="en-US" sz="1600" b="1" dirty="0" smtClean="0">
                <a:latin typeface="Huawei Sans" panose="020C0503030203020204" pitchFamily="34" charset="0"/>
              </a:rPr>
              <a:t>planned-only</a:t>
            </a:r>
            <a:r>
              <a:rPr lang="en-US" sz="1600" dirty="0" smtClean="0">
                <a:latin typeface="Huawei Sans" panose="020C0503030203020204" pitchFamily="34" charset="0"/>
              </a:rPr>
              <a:t> | </a:t>
            </a:r>
            <a:r>
              <a:rPr lang="en-US" sz="1600" b="1" dirty="0" smtClean="0">
                <a:latin typeface="Huawei Sans" panose="020C0503030203020204" pitchFamily="34" charset="0"/>
              </a:rPr>
              <a:t>partial</a:t>
            </a:r>
            <a:r>
              <a:rPr lang="en-US" sz="1600" dirty="0" smtClean="0">
                <a:latin typeface="Huawei Sans" panose="020C0503030203020204" pitchFamily="34" charset="0"/>
              </a:rPr>
              <a:t> ] </a:t>
            </a:r>
            <a:endParaRPr lang="en-US" altLang="zh-CN" sz="1600" i="1" dirty="0">
              <a:latin typeface="Huawei Sans" panose="020C0503030203020204" pitchFamily="34" charset="0"/>
              <a:cs typeface="Courier New" panose="02070309020205020404" pitchFamily="49" charset="0"/>
            </a:endParaRPr>
          </a:p>
        </p:txBody>
      </p:sp>
      <p:sp>
        <p:nvSpPr>
          <p:cNvPr id="8" name="矩形 7"/>
          <p:cNvSpPr/>
          <p:nvPr/>
        </p:nvSpPr>
        <p:spPr bwMode="gray">
          <a:xfrm>
            <a:off x="551384" y="3142142"/>
            <a:ext cx="11089232" cy="338554"/>
          </a:xfrm>
          <a:prstGeom prst="rect">
            <a:avLst/>
          </a:prstGeom>
        </p:spPr>
        <p:txBody>
          <a:bodyPr wrap="square">
            <a:noAutofit/>
          </a:bodyPr>
          <a:lstStyle/>
          <a:p>
            <a:pPr marL="342900" indent="-342900" fontAlgn="ctr">
              <a:buFont typeface="+mj-lt"/>
              <a:buAutoNum type="arabicPeriod" startAt="2"/>
            </a:pPr>
            <a:r>
              <a:rPr lang="en-US" sz="1600" dirty="0" smtClean="0">
                <a:latin typeface="Huawei Sans" panose="020C0503030203020204" pitchFamily="34" charset="0"/>
              </a:rPr>
              <a:t>Enable OSPF GR and configure GR session parameters on the Restarter.</a:t>
            </a:r>
            <a:endParaRPr lang="en-US" altLang="zh-CN" sz="1600" dirty="0">
              <a:latin typeface="Huawei Sans" panose="020C0503030203020204" pitchFamily="34" charset="0"/>
              <a:cs typeface="Courier New" panose="02070309020205020404" pitchFamily="49" charset="0"/>
            </a:endParaRPr>
          </a:p>
        </p:txBody>
      </p:sp>
      <p:sp>
        <p:nvSpPr>
          <p:cNvPr id="9" name="矩形 8"/>
          <p:cNvSpPr/>
          <p:nvPr/>
        </p:nvSpPr>
        <p:spPr bwMode="gray">
          <a:xfrm>
            <a:off x="1031917" y="3923957"/>
            <a:ext cx="10608699" cy="1631216"/>
          </a:xfrm>
          <a:prstGeom prst="rect">
            <a:avLst/>
          </a:prstGeom>
        </p:spPr>
        <p:txBody>
          <a:bodyPr wrap="square">
            <a:noAutofit/>
          </a:bodyPr>
          <a:lstStyle/>
          <a:p>
            <a:pPr fontAlgn="ctr">
              <a:lnSpc>
                <a:spcPts val="2400"/>
              </a:lnSpc>
            </a:pPr>
            <a:r>
              <a:rPr lang="en-US" sz="1600" b="1" dirty="0" smtClean="0">
                <a:latin typeface="Huawei Sans" panose="020C0503030203020204" pitchFamily="34" charset="0"/>
              </a:rPr>
              <a:t>period</a:t>
            </a:r>
            <a:r>
              <a:rPr lang="en-US" sz="1600" dirty="0" smtClean="0">
                <a:latin typeface="Huawei Sans" panose="020C0503030203020204" pitchFamily="34" charset="0"/>
              </a:rPr>
              <a:t> </a:t>
            </a:r>
            <a:r>
              <a:rPr lang="en-US" sz="1600" i="1" dirty="0" err="1" smtClean="0">
                <a:latin typeface="Huawei Sans" panose="020C0503030203020204" pitchFamily="34" charset="0"/>
              </a:rPr>
              <a:t>period</a:t>
            </a:r>
            <a:r>
              <a:rPr lang="en-US" sz="1600" dirty="0" smtClean="0">
                <a:latin typeface="Huawei Sans" panose="020C0503030203020204" pitchFamily="34" charset="0"/>
              </a:rPr>
              <a:t>: specifies a GR period. The value is an integer ranging from 1 to 1800, in seconds. The default value is 120.</a:t>
            </a:r>
            <a:endParaRPr lang="en-US" altLang="zh-CN" sz="1600" dirty="0" smtClean="0">
              <a:latin typeface="Huawei Sans" panose="020C0503030203020204" pitchFamily="34" charset="0"/>
            </a:endParaRPr>
          </a:p>
          <a:p>
            <a:pPr fontAlgn="ctr">
              <a:lnSpc>
                <a:spcPts val="2400"/>
              </a:lnSpc>
            </a:pPr>
            <a:r>
              <a:rPr lang="en-US" sz="1600" b="1" dirty="0" smtClean="0">
                <a:latin typeface="Huawei Sans" panose="020C0503030203020204" pitchFamily="34" charset="0"/>
              </a:rPr>
              <a:t>planned-only</a:t>
            </a:r>
            <a:r>
              <a:rPr lang="en-US" sz="1600" dirty="0" smtClean="0">
                <a:latin typeface="Huawei Sans" panose="020C0503030203020204" pitchFamily="34" charset="0"/>
              </a:rPr>
              <a:t>: indicates that the router supports only planned GR. By default, a router supports both planned GR and unplanned GR.</a:t>
            </a:r>
            <a:endParaRPr lang="en-US" altLang="zh-CN" sz="16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600" b="1" dirty="0" smtClean="0">
                <a:latin typeface="Huawei Sans" panose="020C0503030203020204" pitchFamily="34" charset="0"/>
              </a:rPr>
              <a:t>partial</a:t>
            </a:r>
            <a:r>
              <a:rPr lang="en-US" sz="1600" dirty="0" smtClean="0">
                <a:latin typeface="Huawei Sans" panose="020C0503030203020204" pitchFamily="34" charset="0"/>
              </a:rPr>
              <a:t>: indicates that the router supports partial GR. By default, a router supports totally GR.</a:t>
            </a:r>
            <a:endParaRPr lang="en-US" sz="1600" dirty="0">
              <a:latin typeface="Huawei Sans" panose="020C0503030203020204" pitchFamily="34" charset="0"/>
            </a:endParaRPr>
          </a:p>
        </p:txBody>
      </p:sp>
      <p:sp>
        <p:nvSpPr>
          <p:cNvPr id="20" name="五边形 19"/>
          <p:cNvSpPr/>
          <p:nvPr/>
        </p:nvSpPr>
        <p:spPr bwMode="gray">
          <a:xfrm>
            <a:off x="7551838" y="48062"/>
            <a:ext cx="917146"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Multi-Process</a:t>
            </a:r>
          </a:p>
        </p:txBody>
      </p:sp>
      <p:sp>
        <p:nvSpPr>
          <p:cNvPr id="21" name="燕尾形 20"/>
          <p:cNvSpPr/>
          <p:nvPr/>
        </p:nvSpPr>
        <p:spPr bwMode="gray">
          <a:xfrm>
            <a:off x="8347378" y="48062"/>
            <a:ext cx="124135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Association with BGP</a:t>
            </a:r>
            <a:endParaRPr lang="en-US" altLang="zh-CN" sz="1200" dirty="0">
              <a:latin typeface="Huawei Sans" panose="020C0503030203020204" pitchFamily="34" charset="0"/>
              <a:sym typeface="Huawei Sans" panose="020C0503030203020204" pitchFamily="34" charset="0"/>
            </a:endParaRPr>
          </a:p>
        </p:txBody>
      </p:sp>
      <p:sp>
        <p:nvSpPr>
          <p:cNvPr id="22" name="燕尾形 21"/>
          <p:cNvSpPr/>
          <p:nvPr/>
        </p:nvSpPr>
        <p:spPr bwMode="gray">
          <a:xfrm>
            <a:off x="9467130" y="48062"/>
            <a:ext cx="119961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Forwarding Address</a:t>
            </a:r>
            <a:endParaRPr lang="en-US" altLang="zh-CN" sz="1200" dirty="0">
              <a:latin typeface="Huawei Sans" panose="020C0503030203020204" pitchFamily="34" charset="0"/>
              <a:sym typeface="Huawei Sans" panose="020C0503030203020204" pitchFamily="34" charset="0"/>
            </a:endParaRPr>
          </a:p>
        </p:txBody>
      </p:sp>
      <p:sp>
        <p:nvSpPr>
          <p:cNvPr id="23" name="燕尾形 22"/>
          <p:cNvSpPr/>
          <p:nvPr/>
        </p:nvSpPr>
        <p:spPr bwMode="gray">
          <a:xfrm>
            <a:off x="10545139" y="48062"/>
            <a:ext cx="662033"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GR</a:t>
            </a:r>
          </a:p>
        </p:txBody>
      </p:sp>
      <p:sp>
        <p:nvSpPr>
          <p:cNvPr id="24" name="燕尾形 23"/>
          <p:cNvSpPr/>
          <p:nvPr/>
        </p:nvSpPr>
        <p:spPr bwMode="gray">
          <a:xfrm>
            <a:off x="11085567" y="48062"/>
            <a:ext cx="663521"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NSR</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57304923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Configuring OSPF GR (2)</a:t>
            </a:r>
            <a:endParaRPr lang="en-US" altLang="zh-CN" dirty="0"/>
          </a:p>
        </p:txBody>
      </p:sp>
      <p:sp>
        <p:nvSpPr>
          <p:cNvPr id="3" name="矩形 2"/>
          <p:cNvSpPr/>
          <p:nvPr/>
        </p:nvSpPr>
        <p:spPr bwMode="gray">
          <a:xfrm>
            <a:off x="1031917" y="1604954"/>
            <a:ext cx="10608699" cy="584775"/>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[Huawei-ospf-1] </a:t>
            </a:r>
            <a:r>
              <a:rPr lang="en-US" sz="1600" b="1" dirty="0" smtClean="0">
                <a:latin typeface="Huawei Sans" panose="020C0503030203020204" pitchFamily="34" charset="0"/>
              </a:rPr>
              <a:t>graceful-restart</a:t>
            </a:r>
            <a:r>
              <a:rPr lang="en-US" sz="1600" dirty="0" smtClean="0">
                <a:latin typeface="Huawei Sans" panose="020C0503030203020204" pitchFamily="34" charset="0"/>
              </a:rPr>
              <a:t> [ </a:t>
            </a:r>
            <a:r>
              <a:rPr lang="en-US" sz="1600" b="1" dirty="0" smtClean="0">
                <a:latin typeface="Huawei Sans" panose="020C0503030203020204" pitchFamily="34" charset="0"/>
              </a:rPr>
              <a:t>period</a:t>
            </a:r>
            <a:r>
              <a:rPr lang="en-US" sz="1600" dirty="0" smtClean="0">
                <a:latin typeface="Huawei Sans" panose="020C0503030203020204" pitchFamily="34" charset="0"/>
              </a:rPr>
              <a:t> </a:t>
            </a:r>
            <a:r>
              <a:rPr lang="en-US" sz="1600" i="1" dirty="0" err="1" smtClean="0">
                <a:latin typeface="Huawei Sans" panose="020C0503030203020204" pitchFamily="34" charset="0"/>
              </a:rPr>
              <a:t>period</a:t>
            </a:r>
            <a:r>
              <a:rPr lang="en-US" sz="1600" dirty="0" smtClean="0">
                <a:latin typeface="Huawei Sans" panose="020C0503030203020204" pitchFamily="34" charset="0"/>
              </a:rPr>
              <a:t> | </a:t>
            </a:r>
            <a:r>
              <a:rPr lang="en-US" sz="1600" b="1" dirty="0" smtClean="0">
                <a:latin typeface="Huawei Sans" panose="020C0503030203020204" pitchFamily="34" charset="0"/>
              </a:rPr>
              <a:t>partial</a:t>
            </a:r>
            <a:r>
              <a:rPr lang="en-US" sz="1600" dirty="0" smtClean="0">
                <a:latin typeface="Huawei Sans" panose="020C0503030203020204" pitchFamily="34" charset="0"/>
              </a:rPr>
              <a:t> | </a:t>
            </a:r>
            <a:r>
              <a:rPr lang="en-US" sz="1600" b="1" dirty="0" smtClean="0">
                <a:latin typeface="Huawei Sans" panose="020C0503030203020204" pitchFamily="34" charset="0"/>
              </a:rPr>
              <a:t>planned-only</a:t>
            </a:r>
            <a:r>
              <a:rPr lang="en-US" sz="1600" dirty="0" smtClean="0">
                <a:latin typeface="Huawei Sans" panose="020C0503030203020204" pitchFamily="34" charset="0"/>
              </a:rPr>
              <a:t> ] </a:t>
            </a:r>
            <a:r>
              <a:rPr lang="en-US" sz="1600" baseline="30000" dirty="0" smtClean="0">
                <a:latin typeface="Huawei Sans" panose="020C0503030203020204" pitchFamily="34" charset="0"/>
              </a:rPr>
              <a:t>*</a:t>
            </a:r>
            <a:r>
              <a:rPr lang="en-US" sz="1600" dirty="0" smtClean="0">
                <a:latin typeface="Huawei Sans" panose="020C0503030203020204" pitchFamily="34" charset="0"/>
              </a:rPr>
              <a:t> </a:t>
            </a:r>
            <a:r>
              <a:rPr lang="en-US" sz="1600" b="1" dirty="0" smtClean="0">
                <a:latin typeface="Huawei Sans" panose="020C0503030203020204" pitchFamily="34" charset="0"/>
              </a:rPr>
              <a:t>helper-role</a:t>
            </a:r>
            <a:r>
              <a:rPr lang="en-US" sz="1600" dirty="0" smtClean="0">
                <a:latin typeface="Huawei Sans" panose="020C0503030203020204" pitchFamily="34" charset="0"/>
              </a:rPr>
              <a:t> { { [ </a:t>
            </a:r>
            <a:r>
              <a:rPr lang="en-US" sz="1600" b="1" dirty="0" err="1" smtClean="0">
                <a:latin typeface="Huawei Sans" panose="020C0503030203020204" pitchFamily="34" charset="0"/>
              </a:rPr>
              <a:t>ip</a:t>
            </a:r>
            <a:r>
              <a:rPr lang="en-US" sz="1600" b="1" dirty="0" smtClean="0">
                <a:latin typeface="Huawei Sans" panose="020C0503030203020204" pitchFamily="34" charset="0"/>
              </a:rPr>
              <a:t>-prefix </a:t>
            </a:r>
            <a:r>
              <a:rPr lang="en-US" sz="1600" i="1" dirty="0" err="1" smtClean="0">
                <a:latin typeface="Huawei Sans" panose="020C0503030203020204" pitchFamily="34" charset="0"/>
              </a:rPr>
              <a:t>ip</a:t>
            </a:r>
            <a:r>
              <a:rPr lang="en-US" sz="1600" i="1" dirty="0" smtClean="0">
                <a:latin typeface="Huawei Sans" panose="020C0503030203020204" pitchFamily="34" charset="0"/>
              </a:rPr>
              <a:t>-prefix-name</a:t>
            </a:r>
            <a:r>
              <a:rPr lang="en-US" sz="1600" dirty="0" smtClean="0">
                <a:latin typeface="Huawei Sans" panose="020C0503030203020204" pitchFamily="34" charset="0"/>
              </a:rPr>
              <a:t> | </a:t>
            </a:r>
            <a:r>
              <a:rPr lang="en-US" sz="1600" b="1" dirty="0" err="1" smtClean="0">
                <a:latin typeface="Huawei Sans" panose="020C0503030203020204" pitchFamily="34" charset="0"/>
              </a:rPr>
              <a:t>acl</a:t>
            </a:r>
            <a:r>
              <a:rPr lang="en-US" sz="1600" b="1" dirty="0" smtClean="0">
                <a:latin typeface="Huawei Sans" panose="020C0503030203020204" pitchFamily="34" charset="0"/>
              </a:rPr>
              <a:t>-number</a:t>
            </a:r>
            <a:r>
              <a:rPr lang="en-US" sz="1600" dirty="0" smtClean="0">
                <a:latin typeface="Huawei Sans" panose="020C0503030203020204" pitchFamily="34" charset="0"/>
              </a:rPr>
              <a:t> </a:t>
            </a:r>
            <a:r>
              <a:rPr lang="en-US" sz="1600" i="1" dirty="0" err="1" smtClean="0">
                <a:latin typeface="Huawei Sans" panose="020C0503030203020204" pitchFamily="34" charset="0"/>
              </a:rPr>
              <a:t>acl</a:t>
            </a:r>
            <a:r>
              <a:rPr lang="en-US" sz="1600" i="1" dirty="0" smtClean="0">
                <a:latin typeface="Huawei Sans" panose="020C0503030203020204" pitchFamily="34" charset="0"/>
              </a:rPr>
              <a:t>-number</a:t>
            </a:r>
            <a:r>
              <a:rPr lang="en-US" sz="1600" dirty="0" smtClean="0">
                <a:latin typeface="Huawei Sans" panose="020C0503030203020204" pitchFamily="34" charset="0"/>
              </a:rPr>
              <a:t> | </a:t>
            </a:r>
            <a:r>
              <a:rPr lang="en-US" sz="1600" b="1" dirty="0" err="1" smtClean="0">
                <a:latin typeface="Huawei Sans" panose="020C0503030203020204" pitchFamily="34" charset="0"/>
              </a:rPr>
              <a:t>acl</a:t>
            </a:r>
            <a:r>
              <a:rPr lang="en-US" sz="1600" b="1" dirty="0" smtClean="0">
                <a:latin typeface="Huawei Sans" panose="020C0503030203020204" pitchFamily="34" charset="0"/>
              </a:rPr>
              <a:t>-name</a:t>
            </a:r>
            <a:r>
              <a:rPr lang="en-US" sz="1600" dirty="0" smtClean="0">
                <a:latin typeface="Huawei Sans" panose="020C0503030203020204" pitchFamily="34" charset="0"/>
              </a:rPr>
              <a:t> </a:t>
            </a:r>
            <a:r>
              <a:rPr lang="en-US" sz="1600" i="1" dirty="0" err="1" smtClean="0">
                <a:latin typeface="Huawei Sans" panose="020C0503030203020204" pitchFamily="34" charset="0"/>
              </a:rPr>
              <a:t>acl</a:t>
            </a:r>
            <a:r>
              <a:rPr lang="en-US" sz="1600" i="1" dirty="0" smtClean="0">
                <a:latin typeface="Huawei Sans" panose="020C0503030203020204" pitchFamily="34" charset="0"/>
              </a:rPr>
              <a:t>-name</a:t>
            </a:r>
            <a:r>
              <a:rPr lang="en-US" sz="1600" dirty="0" smtClean="0">
                <a:latin typeface="Huawei Sans" panose="020C0503030203020204" pitchFamily="34" charset="0"/>
              </a:rPr>
              <a:t> ] | </a:t>
            </a:r>
            <a:r>
              <a:rPr lang="en-US" sz="1600" b="1" dirty="0" smtClean="0">
                <a:latin typeface="Huawei Sans" panose="020C0503030203020204" pitchFamily="34" charset="0"/>
              </a:rPr>
              <a:t>ignore-external-</a:t>
            </a:r>
            <a:r>
              <a:rPr lang="en-US" sz="1600" b="1" dirty="0" err="1" smtClean="0">
                <a:latin typeface="Huawei Sans" panose="020C0503030203020204" pitchFamily="34" charset="0"/>
              </a:rPr>
              <a:t>lsa</a:t>
            </a:r>
            <a:r>
              <a:rPr lang="en-US" sz="1600" dirty="0" smtClean="0">
                <a:latin typeface="Huawei Sans" panose="020C0503030203020204" pitchFamily="34" charset="0"/>
              </a:rPr>
              <a:t> | </a:t>
            </a:r>
            <a:r>
              <a:rPr lang="en-US" sz="1600" b="1" dirty="0" smtClean="0">
                <a:latin typeface="Huawei Sans" panose="020C0503030203020204" pitchFamily="34" charset="0"/>
              </a:rPr>
              <a:t>planned-only</a:t>
            </a:r>
            <a:r>
              <a:rPr lang="en-US" sz="1600" dirty="0" smtClean="0">
                <a:latin typeface="Huawei Sans" panose="020C0503030203020204" pitchFamily="34" charset="0"/>
              </a:rPr>
              <a:t> } </a:t>
            </a:r>
            <a:r>
              <a:rPr lang="en-US" sz="1600" baseline="30000" dirty="0" smtClean="0">
                <a:latin typeface="Huawei Sans" panose="020C0503030203020204" pitchFamily="34" charset="0"/>
              </a:rPr>
              <a:t>*</a:t>
            </a:r>
            <a:r>
              <a:rPr lang="en-US" sz="1600" dirty="0" smtClean="0">
                <a:latin typeface="Huawei Sans" panose="020C0503030203020204" pitchFamily="34" charset="0"/>
              </a:rPr>
              <a:t> | </a:t>
            </a:r>
            <a:r>
              <a:rPr lang="en-US" sz="1600" b="1" dirty="0" smtClean="0">
                <a:latin typeface="Huawei Sans" panose="020C0503030203020204" pitchFamily="34" charset="0"/>
              </a:rPr>
              <a:t>never</a:t>
            </a:r>
            <a:r>
              <a:rPr lang="en-US" sz="1600" dirty="0" smtClean="0">
                <a:latin typeface="Huawei Sans" panose="020C0503030203020204" pitchFamily="34" charset="0"/>
              </a:rPr>
              <a:t> }</a:t>
            </a:r>
            <a:endParaRPr lang="en-US" altLang="zh-CN" sz="1600" i="1" dirty="0">
              <a:latin typeface="Huawei Sans" panose="020C0503030203020204" pitchFamily="34" charset="0"/>
              <a:cs typeface="Courier New" panose="02070309020205020404" pitchFamily="49" charset="0"/>
            </a:endParaRPr>
          </a:p>
        </p:txBody>
      </p:sp>
      <p:sp>
        <p:nvSpPr>
          <p:cNvPr id="4" name="矩形 3"/>
          <p:cNvSpPr/>
          <p:nvPr/>
        </p:nvSpPr>
        <p:spPr bwMode="gray">
          <a:xfrm>
            <a:off x="551384" y="1172807"/>
            <a:ext cx="11089232" cy="338554"/>
          </a:xfrm>
          <a:prstGeom prst="rect">
            <a:avLst/>
          </a:prstGeom>
        </p:spPr>
        <p:txBody>
          <a:bodyPr wrap="square">
            <a:noAutofit/>
          </a:bodyPr>
          <a:lstStyle/>
          <a:p>
            <a:pPr marL="342900" indent="-342900" fontAlgn="ctr">
              <a:buFont typeface="+mj-lt"/>
              <a:buAutoNum type="arabicPeriod" startAt="3"/>
            </a:pPr>
            <a:r>
              <a:rPr lang="en-US" sz="1600" dirty="0" smtClean="0">
                <a:latin typeface="Huawei Sans" panose="020C0503030203020204" pitchFamily="34" charset="0"/>
              </a:rPr>
              <a:t>(Optional) Configure the GR Helper mode and set GR session parameters on the Helper.</a:t>
            </a:r>
            <a:endParaRPr lang="en-US" sz="1600" dirty="0">
              <a:latin typeface="Huawei Sans" panose="020C0503030203020204" pitchFamily="34" charset="0"/>
            </a:endParaRPr>
          </a:p>
        </p:txBody>
      </p:sp>
      <p:sp>
        <p:nvSpPr>
          <p:cNvPr id="5" name="矩形 4"/>
          <p:cNvSpPr/>
          <p:nvPr/>
        </p:nvSpPr>
        <p:spPr bwMode="gray">
          <a:xfrm>
            <a:off x="1031917" y="2189729"/>
            <a:ext cx="10608699" cy="2669654"/>
          </a:xfrm>
          <a:prstGeom prst="rect">
            <a:avLst/>
          </a:prstGeom>
        </p:spPr>
        <p:txBody>
          <a:bodyPr wrap="square">
            <a:noAutofit/>
          </a:bodyPr>
          <a:lstStyle/>
          <a:p>
            <a:pPr fontAlgn="ctr">
              <a:lnSpc>
                <a:spcPct val="120000"/>
              </a:lnSpc>
            </a:pPr>
            <a:r>
              <a:rPr lang="en-US" sz="1400" b="1" dirty="0" smtClean="0">
                <a:latin typeface="Huawei Sans" panose="020C0503030203020204" pitchFamily="34" charset="0"/>
              </a:rPr>
              <a:t>period </a:t>
            </a:r>
            <a:r>
              <a:rPr lang="en-US" sz="1400" i="1" dirty="0" err="1" smtClean="0">
                <a:latin typeface="Huawei Sans" panose="020C0503030203020204" pitchFamily="34" charset="0"/>
              </a:rPr>
              <a:t>period</a:t>
            </a:r>
            <a:r>
              <a:rPr lang="en-US" sz="1400" dirty="0" smtClean="0">
                <a:latin typeface="Huawei Sans" panose="020C0503030203020204" pitchFamily="34" charset="0"/>
              </a:rPr>
              <a:t>: specifies a GR period. The value is an integer ranging from 1 to 1800, in seconds. The default value is 120.</a:t>
            </a:r>
            <a:endParaRPr lang="en-US" altLang="zh-CN" sz="1400" dirty="0" smtClean="0">
              <a:latin typeface="Huawei Sans" panose="020C0503030203020204" pitchFamily="34" charset="0"/>
            </a:endParaRPr>
          </a:p>
          <a:p>
            <a:pPr fontAlgn="ctr">
              <a:lnSpc>
                <a:spcPct val="120000"/>
              </a:lnSpc>
            </a:pPr>
            <a:r>
              <a:rPr lang="en-US" sz="1400" b="1" dirty="0" smtClean="0">
                <a:latin typeface="Huawei Sans" panose="020C0503030203020204" pitchFamily="34" charset="0"/>
              </a:rPr>
              <a:t>planned-only</a:t>
            </a:r>
            <a:r>
              <a:rPr lang="en-US" sz="1400" dirty="0" smtClean="0">
                <a:latin typeface="Huawei Sans" panose="020C0503030203020204" pitchFamily="34" charset="0"/>
              </a:rPr>
              <a:t>: indicates that the device supports only planned GR. By default, a device supports both planned GR and unplanned GR.</a:t>
            </a:r>
            <a:endParaRPr lang="en-US" altLang="zh-CN" sz="1400" dirty="0" smtClean="0">
              <a:latin typeface="Huawei Sans" panose="020C0503030203020204" pitchFamily="34" charset="0"/>
            </a:endParaRPr>
          </a:p>
          <a:p>
            <a:pPr fontAlgn="ctr">
              <a:lnSpc>
                <a:spcPct val="120000"/>
              </a:lnSpc>
            </a:pPr>
            <a:r>
              <a:rPr lang="en-US" sz="1400" b="1" dirty="0" smtClean="0">
                <a:latin typeface="Huawei Sans" panose="020C0503030203020204" pitchFamily="34" charset="0"/>
              </a:rPr>
              <a:t>partial</a:t>
            </a:r>
            <a:r>
              <a:rPr lang="en-US" sz="1400" dirty="0" smtClean="0">
                <a:latin typeface="Huawei Sans" panose="020C0503030203020204" pitchFamily="34" charset="0"/>
              </a:rPr>
              <a:t>: indicates that the device supports partial GR. By default, the device supports totally GR.</a:t>
            </a:r>
            <a:endParaRPr lang="en-US" altLang="zh-CN" sz="1400" dirty="0" smtClean="0">
              <a:latin typeface="Huawei Sans" panose="020C0503030203020204" pitchFamily="34" charset="0"/>
            </a:endParaRPr>
          </a:p>
          <a:p>
            <a:pPr fontAlgn="ctr">
              <a:lnSpc>
                <a:spcPct val="120000"/>
              </a:lnSpc>
            </a:pPr>
            <a:r>
              <a:rPr lang="en-US" sz="1400" b="1" dirty="0" err="1" smtClean="0">
                <a:latin typeface="Huawei Sans" panose="020C0503030203020204" pitchFamily="34" charset="0"/>
              </a:rPr>
              <a:t>ip</a:t>
            </a:r>
            <a:r>
              <a:rPr lang="en-US" sz="1400" b="1" dirty="0" smtClean="0">
                <a:latin typeface="Huawei Sans" panose="020C0503030203020204" pitchFamily="34" charset="0"/>
              </a:rPr>
              <a:t>-prefix </a:t>
            </a:r>
            <a:r>
              <a:rPr lang="en-US" sz="1400" i="1" dirty="0" err="1" smtClean="0">
                <a:latin typeface="Huawei Sans" panose="020C0503030203020204" pitchFamily="34" charset="0"/>
              </a:rPr>
              <a:t>ip</a:t>
            </a:r>
            <a:r>
              <a:rPr lang="en-US" sz="1400" i="1" dirty="0" smtClean="0">
                <a:latin typeface="Huawei Sans" panose="020C0503030203020204" pitchFamily="34" charset="0"/>
              </a:rPr>
              <a:t>-prefix-name</a:t>
            </a:r>
            <a:r>
              <a:rPr lang="en-US" sz="1400" dirty="0" smtClean="0">
                <a:latin typeface="Huawei Sans" panose="020C0503030203020204" pitchFamily="34" charset="0"/>
              </a:rPr>
              <a:t>: specifies the name of an IP prefix list.</a:t>
            </a:r>
            <a:endParaRPr lang="en-US" altLang="zh-CN" sz="1400" dirty="0" smtClean="0">
              <a:latin typeface="Huawei Sans" panose="020C0503030203020204" pitchFamily="34" charset="0"/>
            </a:endParaRPr>
          </a:p>
          <a:p>
            <a:pPr fontAlgn="ctr">
              <a:lnSpc>
                <a:spcPct val="120000"/>
              </a:lnSpc>
            </a:pPr>
            <a:r>
              <a:rPr lang="en-US" sz="1400" b="1" dirty="0" err="1" smtClean="0">
                <a:latin typeface="Huawei Sans" panose="020C0503030203020204" pitchFamily="34" charset="0"/>
              </a:rPr>
              <a:t>acl</a:t>
            </a:r>
            <a:r>
              <a:rPr lang="en-US" sz="1400" b="1" dirty="0" smtClean="0">
                <a:latin typeface="Huawei Sans" panose="020C0503030203020204" pitchFamily="34" charset="0"/>
              </a:rPr>
              <a:t>-number</a:t>
            </a:r>
            <a:r>
              <a:rPr lang="en-US" sz="1400" dirty="0" smtClean="0">
                <a:latin typeface="Huawei Sans" panose="020C0503030203020204" pitchFamily="34" charset="0"/>
              </a:rPr>
              <a:t> </a:t>
            </a:r>
            <a:r>
              <a:rPr lang="en-US" sz="1400" i="1" dirty="0" err="1" smtClean="0">
                <a:latin typeface="Huawei Sans" panose="020C0503030203020204" pitchFamily="34" charset="0"/>
              </a:rPr>
              <a:t>acl</a:t>
            </a:r>
            <a:r>
              <a:rPr lang="en-US" sz="1400" i="1" dirty="0" smtClean="0">
                <a:latin typeface="Huawei Sans" panose="020C0503030203020204" pitchFamily="34" charset="0"/>
              </a:rPr>
              <a:t>-number</a:t>
            </a:r>
            <a:r>
              <a:rPr lang="en-US" sz="1400" dirty="0" smtClean="0">
                <a:latin typeface="Huawei Sans" panose="020C0503030203020204" pitchFamily="34" charset="0"/>
              </a:rPr>
              <a:t>: specifies the number of a basic ACL. An ACL can be used to configure a filtering policy, and the device enters the Helper mode only after received packets match the filtering policy.</a:t>
            </a:r>
          </a:p>
          <a:p>
            <a:pPr fontAlgn="ctr">
              <a:lnSpc>
                <a:spcPct val="120000"/>
              </a:lnSpc>
            </a:pPr>
            <a:r>
              <a:rPr lang="en-US" sz="1400" b="1" dirty="0" err="1" smtClean="0">
                <a:latin typeface="Huawei Sans" panose="020C0503030203020204" pitchFamily="34" charset="0"/>
              </a:rPr>
              <a:t>acl</a:t>
            </a:r>
            <a:r>
              <a:rPr lang="en-US" sz="1400" b="1" dirty="0" smtClean="0">
                <a:latin typeface="Huawei Sans" panose="020C0503030203020204" pitchFamily="34" charset="0"/>
              </a:rPr>
              <a:t>-name </a:t>
            </a:r>
            <a:r>
              <a:rPr lang="en-US" sz="1400" i="1" dirty="0" err="1" smtClean="0">
                <a:latin typeface="Huawei Sans" panose="020C0503030203020204" pitchFamily="34" charset="0"/>
              </a:rPr>
              <a:t>acl</a:t>
            </a:r>
            <a:r>
              <a:rPr lang="en-US" sz="1400" i="1" dirty="0" smtClean="0">
                <a:latin typeface="Huawei Sans" panose="020C0503030203020204" pitchFamily="34" charset="0"/>
              </a:rPr>
              <a:t>-name</a:t>
            </a:r>
            <a:r>
              <a:rPr lang="en-US" sz="1400" dirty="0" smtClean="0">
                <a:latin typeface="Huawei Sans" panose="020C0503030203020204" pitchFamily="34" charset="0"/>
              </a:rPr>
              <a:t>: specifies the name of an ACL.</a:t>
            </a:r>
            <a:endParaRPr lang="en-US" altLang="zh-CN" sz="1400" dirty="0" smtClean="0">
              <a:latin typeface="Huawei Sans" panose="020C0503030203020204" pitchFamily="34" charset="0"/>
            </a:endParaRPr>
          </a:p>
          <a:p>
            <a:pPr fontAlgn="ctr">
              <a:lnSpc>
                <a:spcPct val="120000"/>
              </a:lnSpc>
            </a:pPr>
            <a:r>
              <a:rPr lang="en-US" sz="1400" b="1" dirty="0" smtClean="0">
                <a:latin typeface="Huawei Sans" panose="020C0503030203020204" pitchFamily="34" charset="0"/>
              </a:rPr>
              <a:t>ignore-external-</a:t>
            </a:r>
            <a:r>
              <a:rPr lang="en-US" sz="1400" b="1" dirty="0" err="1" smtClean="0">
                <a:latin typeface="Huawei Sans" panose="020C0503030203020204" pitchFamily="34" charset="0"/>
              </a:rPr>
              <a:t>lsa</a:t>
            </a:r>
            <a:r>
              <a:rPr lang="en-US" sz="1400" dirty="0" smtClean="0">
                <a:latin typeface="Huawei Sans" panose="020C0503030203020204" pitchFamily="34" charset="0"/>
              </a:rPr>
              <a:t>: configures the Helper not to check Type 5 LSAs or Type 7 LSAs. By default, a Helper checks external LSAs.</a:t>
            </a:r>
          </a:p>
          <a:p>
            <a:pPr fontAlgn="ctr">
              <a:lnSpc>
                <a:spcPct val="120000"/>
              </a:lnSpc>
            </a:pPr>
            <a:r>
              <a:rPr lang="en-US" sz="1400" b="1" dirty="0" smtClean="0">
                <a:latin typeface="Huawei Sans" panose="020C0503030203020204" pitchFamily="34" charset="0"/>
              </a:rPr>
              <a:t>never</a:t>
            </a:r>
            <a:r>
              <a:rPr lang="en-US" sz="1400" dirty="0" smtClean="0">
                <a:latin typeface="Huawei Sans" panose="020C0503030203020204" pitchFamily="34" charset="0"/>
              </a:rPr>
              <a:t>: indicates that the device does not support the Helper mode.</a:t>
            </a:r>
            <a:endParaRPr lang="en-US" sz="1400" dirty="0">
              <a:latin typeface="Huawei Sans" panose="020C0503030203020204" pitchFamily="34" charset="0"/>
            </a:endParaRPr>
          </a:p>
        </p:txBody>
      </p:sp>
      <p:sp>
        <p:nvSpPr>
          <p:cNvPr id="6" name="矩形 5"/>
          <p:cNvSpPr/>
          <p:nvPr/>
        </p:nvSpPr>
        <p:spPr bwMode="gray">
          <a:xfrm>
            <a:off x="1031917" y="5427119"/>
            <a:ext cx="10608699" cy="338554"/>
          </a:xfrm>
          <a:prstGeom prst="rect">
            <a:avLst/>
          </a:prstGeom>
          <a:solidFill>
            <a:schemeClr val="bg1">
              <a:lumMod val="85000"/>
            </a:schemeClr>
          </a:solidFill>
          <a:ln>
            <a:noFill/>
          </a:ln>
        </p:spPr>
        <p:txBody>
          <a:bodyPr wrap="square">
            <a:noAutofit/>
          </a:bodyPr>
          <a:lstStyle/>
          <a:p>
            <a:pPr fontAlgn="ctr"/>
            <a:r>
              <a:rPr lang="en-US" sz="1600" dirty="0">
                <a:latin typeface="Huawei Sans" panose="020C0503030203020204" pitchFamily="34" charset="0"/>
              </a:rPr>
              <a:t>[Huawei] </a:t>
            </a:r>
            <a:r>
              <a:rPr lang="en-US" sz="1600" b="1" dirty="0">
                <a:latin typeface="Huawei Sans" panose="020C0503030203020204" pitchFamily="34" charset="0"/>
              </a:rPr>
              <a:t>display </a:t>
            </a:r>
            <a:r>
              <a:rPr lang="en-US" sz="1600" b="1" dirty="0" err="1" smtClean="0">
                <a:latin typeface="Huawei Sans" panose="020C0503030203020204" pitchFamily="34" charset="0"/>
              </a:rPr>
              <a:t>ospf</a:t>
            </a:r>
            <a:r>
              <a:rPr lang="en-US" sz="1600" dirty="0" smtClean="0">
                <a:latin typeface="Huawei Sans" panose="020C0503030203020204" pitchFamily="34" charset="0"/>
              </a:rPr>
              <a:t> [ </a:t>
            </a:r>
            <a:r>
              <a:rPr lang="en-US" sz="1600" i="1" dirty="0" smtClean="0">
                <a:latin typeface="Huawei Sans" panose="020C0503030203020204" pitchFamily="34" charset="0"/>
              </a:rPr>
              <a:t>process-id</a:t>
            </a:r>
            <a:r>
              <a:rPr lang="en-US" sz="1600" dirty="0" smtClean="0">
                <a:latin typeface="Huawei Sans" panose="020C0503030203020204" pitchFamily="34" charset="0"/>
              </a:rPr>
              <a:t> ] </a:t>
            </a:r>
            <a:r>
              <a:rPr lang="en-US" sz="1600" b="1" dirty="0" smtClean="0">
                <a:latin typeface="Huawei Sans" panose="020C0503030203020204" pitchFamily="34" charset="0"/>
              </a:rPr>
              <a:t>graceful-restart</a:t>
            </a:r>
            <a:r>
              <a:rPr lang="en-US" sz="1600" dirty="0" smtClean="0">
                <a:latin typeface="Huawei Sans" panose="020C0503030203020204" pitchFamily="34" charset="0"/>
              </a:rPr>
              <a:t> [ </a:t>
            </a:r>
            <a:r>
              <a:rPr lang="en-US" sz="1600" b="1" dirty="0" smtClean="0">
                <a:latin typeface="Huawei Sans" panose="020C0503030203020204" pitchFamily="34" charset="0"/>
              </a:rPr>
              <a:t>verbose</a:t>
            </a:r>
            <a:r>
              <a:rPr lang="en-US" sz="1600" dirty="0" smtClean="0">
                <a:latin typeface="Huawei Sans" panose="020C0503030203020204" pitchFamily="34" charset="0"/>
              </a:rPr>
              <a:t> ]</a:t>
            </a:r>
            <a:endParaRPr lang="en-US" altLang="zh-CN" sz="1600" i="1" dirty="0">
              <a:latin typeface="Huawei Sans" panose="020C0503030203020204" pitchFamily="34" charset="0"/>
              <a:cs typeface="Courier New" panose="02070309020205020404" pitchFamily="49" charset="0"/>
            </a:endParaRPr>
          </a:p>
        </p:txBody>
      </p:sp>
      <p:sp>
        <p:nvSpPr>
          <p:cNvPr id="7" name="矩形 6"/>
          <p:cNvSpPr/>
          <p:nvPr/>
        </p:nvSpPr>
        <p:spPr bwMode="gray">
          <a:xfrm>
            <a:off x="551384" y="4994972"/>
            <a:ext cx="11089232" cy="338554"/>
          </a:xfrm>
          <a:prstGeom prst="rect">
            <a:avLst/>
          </a:prstGeom>
        </p:spPr>
        <p:txBody>
          <a:bodyPr wrap="square">
            <a:noAutofit/>
          </a:bodyPr>
          <a:lstStyle/>
          <a:p>
            <a:pPr marL="342900" indent="-342900" fontAlgn="ctr">
              <a:buFont typeface="+mj-lt"/>
              <a:buAutoNum type="arabicPeriod" startAt="4"/>
            </a:pPr>
            <a:r>
              <a:rPr lang="en-US" sz="1600" dirty="0" smtClean="0">
                <a:latin typeface="Huawei Sans" panose="020C0503030203020204" pitchFamily="34" charset="0"/>
              </a:rPr>
              <a:t>Check OSPF GR configurations and OSPF GR information.</a:t>
            </a:r>
            <a:endParaRPr lang="en-US" altLang="zh-CN" sz="1600" dirty="0">
              <a:latin typeface="Huawei Sans" panose="020C0503030203020204" pitchFamily="34" charset="0"/>
              <a:cs typeface="Courier New" panose="02070309020205020404" pitchFamily="49" charset="0"/>
            </a:endParaRPr>
          </a:p>
        </p:txBody>
      </p:sp>
      <p:sp>
        <p:nvSpPr>
          <p:cNvPr id="19" name="五边形 18"/>
          <p:cNvSpPr/>
          <p:nvPr/>
        </p:nvSpPr>
        <p:spPr bwMode="gray">
          <a:xfrm>
            <a:off x="7551838" y="48062"/>
            <a:ext cx="917146"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Multi-Process</a:t>
            </a:r>
          </a:p>
        </p:txBody>
      </p:sp>
      <p:sp>
        <p:nvSpPr>
          <p:cNvPr id="20" name="燕尾形 19"/>
          <p:cNvSpPr/>
          <p:nvPr/>
        </p:nvSpPr>
        <p:spPr bwMode="gray">
          <a:xfrm>
            <a:off x="8347378" y="48062"/>
            <a:ext cx="124135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Association with BGP</a:t>
            </a:r>
            <a:endParaRPr lang="en-US" altLang="zh-CN" sz="1200" dirty="0">
              <a:latin typeface="Huawei Sans" panose="020C0503030203020204" pitchFamily="34" charset="0"/>
              <a:sym typeface="Huawei Sans" panose="020C0503030203020204" pitchFamily="34" charset="0"/>
            </a:endParaRPr>
          </a:p>
        </p:txBody>
      </p:sp>
      <p:sp>
        <p:nvSpPr>
          <p:cNvPr id="21" name="燕尾形 20"/>
          <p:cNvSpPr/>
          <p:nvPr/>
        </p:nvSpPr>
        <p:spPr bwMode="gray">
          <a:xfrm>
            <a:off x="9467130" y="48062"/>
            <a:ext cx="119961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Forwarding Address</a:t>
            </a:r>
            <a:endParaRPr lang="en-US" altLang="zh-CN" sz="1200" dirty="0">
              <a:latin typeface="Huawei Sans" panose="020C0503030203020204" pitchFamily="34" charset="0"/>
              <a:sym typeface="Huawei Sans" panose="020C0503030203020204" pitchFamily="34" charset="0"/>
            </a:endParaRPr>
          </a:p>
        </p:txBody>
      </p:sp>
      <p:sp>
        <p:nvSpPr>
          <p:cNvPr id="22" name="燕尾形 21"/>
          <p:cNvSpPr/>
          <p:nvPr/>
        </p:nvSpPr>
        <p:spPr bwMode="gray">
          <a:xfrm>
            <a:off x="10545139" y="48062"/>
            <a:ext cx="662033"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GR</a:t>
            </a:r>
          </a:p>
        </p:txBody>
      </p:sp>
      <p:sp>
        <p:nvSpPr>
          <p:cNvPr id="23" name="燕尾形 22"/>
          <p:cNvSpPr/>
          <p:nvPr/>
        </p:nvSpPr>
        <p:spPr bwMode="gray">
          <a:xfrm>
            <a:off x="11085567" y="48062"/>
            <a:ext cx="663521"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NSR</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72727671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椭圆 35"/>
          <p:cNvSpPr/>
          <p:nvPr/>
        </p:nvSpPr>
        <p:spPr bwMode="gray">
          <a:xfrm rot="16200000">
            <a:off x="837278" y="2099085"/>
            <a:ext cx="1447990" cy="1195614"/>
          </a:xfrm>
          <a:prstGeom prst="ellipse">
            <a:avLst/>
          </a:prstGeom>
          <a:solidFill>
            <a:srgbClr val="F5FCFD"/>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 name="标题 1"/>
          <p:cNvSpPr>
            <a:spLocks noGrp="1"/>
          </p:cNvSpPr>
          <p:nvPr>
            <p:ph type="title"/>
          </p:nvPr>
        </p:nvSpPr>
        <p:spPr bwMode="gray"/>
        <p:txBody>
          <a:bodyPr/>
          <a:lstStyle/>
          <a:p>
            <a:r>
              <a:rPr lang="en-US" smtClean="0"/>
              <a:t>Example for Configuring OSPF GR (1)</a:t>
            </a:r>
            <a:endParaRPr lang="en-US" altLang="zh-CN" dirty="0"/>
          </a:p>
        </p:txBody>
      </p:sp>
      <p:sp>
        <p:nvSpPr>
          <p:cNvPr id="44" name="文本占位符 43"/>
          <p:cNvSpPr>
            <a:spLocks noGrp="1"/>
          </p:cNvSpPr>
          <p:nvPr>
            <p:ph type="body" sz="quarter" idx="10"/>
          </p:nvPr>
        </p:nvSpPr>
        <p:spPr bwMode="gray">
          <a:xfrm>
            <a:off x="455613" y="4124715"/>
            <a:ext cx="5640386" cy="2076060"/>
          </a:xfrm>
        </p:spPr>
        <p:txBody>
          <a:bodyPr/>
          <a:lstStyle/>
          <a:p>
            <a:r>
              <a:rPr lang="en-US" sz="1400" dirty="0" smtClean="0"/>
              <a:t>Routers R1, R2, and R3 each are equipped with two main control boards, which back up each other. The routers interwork through OSPF and support GR.</a:t>
            </a:r>
          </a:p>
          <a:p>
            <a:r>
              <a:rPr lang="en-US" sz="1400" dirty="0" smtClean="0"/>
              <a:t>It is required that traffic forwarding be not interrupted when R1 restarts an OSPF process or performs an active/standby switchover in GR mode.</a:t>
            </a:r>
            <a:endParaRPr lang="en-US" altLang="zh-CN" sz="1400" dirty="0"/>
          </a:p>
        </p:txBody>
      </p:sp>
      <p:sp>
        <p:nvSpPr>
          <p:cNvPr id="4" name="椭圆 3"/>
          <p:cNvSpPr/>
          <p:nvPr/>
        </p:nvSpPr>
        <p:spPr bwMode="gray">
          <a:xfrm>
            <a:off x="1807135" y="1169736"/>
            <a:ext cx="2347003" cy="1195614"/>
          </a:xfrm>
          <a:prstGeom prst="ellipse">
            <a:avLst/>
          </a:prstGeom>
          <a:solidFill>
            <a:srgbClr val="F5FCFD"/>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5" name="矩形 4"/>
          <p:cNvSpPr/>
          <p:nvPr/>
        </p:nvSpPr>
        <p:spPr bwMode="gray">
          <a:xfrm>
            <a:off x="2289838" y="1901319"/>
            <a:ext cx="1385176" cy="446388"/>
          </a:xfrm>
          <a:prstGeom prst="rect">
            <a:avLst/>
          </a:prstGeom>
        </p:spPr>
        <p:txBody>
          <a:bodyPr wrap="square">
            <a:noAutofit/>
          </a:bodyPr>
          <a:lstStyle/>
          <a:p>
            <a:pPr algn="ctr" fontAlgn="ctr">
              <a:lnSpc>
                <a:spcPts val="2400"/>
              </a:lnSpc>
            </a:pPr>
            <a:r>
              <a:rPr lang="en-US" sz="1400" b="1" dirty="0" smtClean="0">
                <a:latin typeface="Huawei Sans" panose="020C0503030203020204" pitchFamily="34" charset="0"/>
              </a:rPr>
              <a:t>OSPF area 0</a:t>
            </a:r>
            <a:endParaRPr lang="en-US" altLang="zh-CN" sz="14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291273" y="1537321"/>
            <a:ext cx="540000" cy="442800"/>
          </a:xfrm>
          <a:prstGeom prst="rect">
            <a:avLst/>
          </a:prstGeom>
        </p:spPr>
      </p:pic>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154138" y="1537321"/>
            <a:ext cx="540000" cy="442800"/>
          </a:xfrm>
          <a:prstGeom prst="rect">
            <a:avLst/>
          </a:prstGeom>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291273" y="3420885"/>
            <a:ext cx="540000" cy="442800"/>
          </a:xfrm>
          <a:prstGeom prst="rect">
            <a:avLst/>
          </a:prstGeom>
        </p:spPr>
      </p:pic>
      <p:cxnSp>
        <p:nvCxnSpPr>
          <p:cNvPr id="10" name="直接连接符 9"/>
          <p:cNvCxnSpPr>
            <a:stCxn id="7" idx="3"/>
            <a:endCxn id="8" idx="1"/>
          </p:cNvCxnSpPr>
          <p:nvPr/>
        </p:nvCxnSpPr>
        <p:spPr bwMode="gray">
          <a:xfrm>
            <a:off x="1831273" y="1758721"/>
            <a:ext cx="23228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7" idx="2"/>
            <a:endCxn id="9" idx="0"/>
          </p:cNvCxnSpPr>
          <p:nvPr/>
        </p:nvCxnSpPr>
        <p:spPr bwMode="gray">
          <a:xfrm>
            <a:off x="1561273" y="1980121"/>
            <a:ext cx="0" cy="144076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bwMode="gray">
          <a:xfrm>
            <a:off x="1315411" y="1297056"/>
            <a:ext cx="491724" cy="307777"/>
          </a:xfrm>
          <a:prstGeom prst="rect">
            <a:avLst/>
          </a:prstGeom>
        </p:spPr>
        <p:txBody>
          <a:bodyPr wrap="square">
            <a:noAutofit/>
          </a:bodyPr>
          <a:lstStyle/>
          <a:p>
            <a:pPr algn="ctr" fontAlgn="ctr"/>
            <a:r>
              <a:rPr lang="en-US" sz="1400" dirty="0" smtClean="0">
                <a:latin typeface="Huawei Sans" panose="020C0503030203020204" pitchFamily="34" charset="0"/>
              </a:rPr>
              <a:t>R1</a:t>
            </a:r>
            <a:endParaRPr lang="en-US" sz="1400" dirty="0">
              <a:latin typeface="Huawei Sans" panose="020C0503030203020204" pitchFamily="34" charset="0"/>
            </a:endParaRPr>
          </a:p>
        </p:txBody>
      </p:sp>
      <p:sp>
        <p:nvSpPr>
          <p:cNvPr id="14" name="矩形 13"/>
          <p:cNvSpPr/>
          <p:nvPr/>
        </p:nvSpPr>
        <p:spPr bwMode="gray">
          <a:xfrm>
            <a:off x="2347677" y="1484700"/>
            <a:ext cx="1265120" cy="307777"/>
          </a:xfrm>
          <a:prstGeom prst="rect">
            <a:avLst/>
          </a:prstGeom>
        </p:spPr>
        <p:txBody>
          <a:bodyPr wrap="square">
            <a:noAutofit/>
          </a:bodyPr>
          <a:lstStyle/>
          <a:p>
            <a:pPr algn="ctr" fontAlgn="ctr"/>
            <a:r>
              <a:rPr lang="en-US" sz="1400" dirty="0" smtClean="0">
                <a:latin typeface="Huawei Sans" panose="020C0503030203020204" pitchFamily="34" charset="0"/>
              </a:rPr>
              <a:t>10.1.13.0/30</a:t>
            </a:r>
            <a:endParaRPr lang="en-US" sz="1400" dirty="0">
              <a:latin typeface="Huawei Sans" panose="020C0503030203020204" pitchFamily="34" charset="0"/>
            </a:endParaRPr>
          </a:p>
        </p:txBody>
      </p:sp>
      <p:sp>
        <p:nvSpPr>
          <p:cNvPr id="17" name="矩形 16"/>
          <p:cNvSpPr/>
          <p:nvPr/>
        </p:nvSpPr>
        <p:spPr bwMode="gray">
          <a:xfrm>
            <a:off x="4179180" y="1297056"/>
            <a:ext cx="491724" cy="307777"/>
          </a:xfrm>
          <a:prstGeom prst="rect">
            <a:avLst/>
          </a:prstGeom>
        </p:spPr>
        <p:txBody>
          <a:bodyPr wrap="square">
            <a:noAutofit/>
          </a:bodyPr>
          <a:lstStyle/>
          <a:p>
            <a:pPr algn="ctr" fontAlgn="ctr"/>
            <a:r>
              <a:rPr lang="en-US" sz="1400" dirty="0" smtClean="0">
                <a:latin typeface="Huawei Sans" panose="020C0503030203020204" pitchFamily="34" charset="0"/>
              </a:rPr>
              <a:t>R3</a:t>
            </a:r>
            <a:endParaRPr lang="en-US" sz="1400" dirty="0">
              <a:latin typeface="Huawei Sans" panose="020C0503030203020204" pitchFamily="34" charset="0"/>
            </a:endParaRPr>
          </a:p>
        </p:txBody>
      </p:sp>
      <p:sp>
        <p:nvSpPr>
          <p:cNvPr id="18" name="矩形 17"/>
          <p:cNvSpPr/>
          <p:nvPr/>
        </p:nvSpPr>
        <p:spPr bwMode="gray">
          <a:xfrm>
            <a:off x="2536761" y="1717946"/>
            <a:ext cx="887750" cy="276999"/>
          </a:xfrm>
          <a:prstGeom prst="rect">
            <a:avLst/>
          </a:prstGeom>
        </p:spPr>
        <p:txBody>
          <a:bodyPr wrap="square">
            <a:noAutofit/>
          </a:bodyPr>
          <a:lstStyle/>
          <a:p>
            <a:pPr algn="ctr" fontAlgn="ctr"/>
            <a:r>
              <a:rPr lang="en-US" sz="1200" dirty="0" smtClean="0">
                <a:latin typeface="Huawei Sans" panose="020C0503030203020204" pitchFamily="34" charset="0"/>
              </a:rPr>
              <a:t>GE0/0/0</a:t>
            </a:r>
            <a:endParaRPr lang="en-US" sz="1200" dirty="0">
              <a:latin typeface="Huawei Sans" panose="020C0503030203020204" pitchFamily="34" charset="0"/>
            </a:endParaRPr>
          </a:p>
        </p:txBody>
      </p:sp>
      <p:sp>
        <p:nvSpPr>
          <p:cNvPr id="21" name="矩形 20"/>
          <p:cNvSpPr/>
          <p:nvPr/>
        </p:nvSpPr>
        <p:spPr bwMode="gray">
          <a:xfrm>
            <a:off x="1315411" y="3838550"/>
            <a:ext cx="491724" cy="307777"/>
          </a:xfrm>
          <a:prstGeom prst="rect">
            <a:avLst/>
          </a:prstGeom>
        </p:spPr>
        <p:txBody>
          <a:bodyPr wrap="square">
            <a:noAutofit/>
          </a:bodyPr>
          <a:lstStyle/>
          <a:p>
            <a:pPr algn="ctr" fontAlgn="ctr"/>
            <a:r>
              <a:rPr lang="en-US" sz="1400" dirty="0" smtClean="0">
                <a:latin typeface="Huawei Sans" panose="020C0503030203020204" pitchFamily="34" charset="0"/>
              </a:rPr>
              <a:t>R2</a:t>
            </a:r>
            <a:endParaRPr lang="en-US" sz="1400" dirty="0">
              <a:latin typeface="Huawei Sans" panose="020C0503030203020204" pitchFamily="34" charset="0"/>
            </a:endParaRPr>
          </a:p>
        </p:txBody>
      </p:sp>
      <p:sp>
        <p:nvSpPr>
          <p:cNvPr id="23" name="文本框 31"/>
          <p:cNvSpPr txBox="1"/>
          <p:nvPr/>
        </p:nvSpPr>
        <p:spPr bwMode="gray">
          <a:xfrm>
            <a:off x="6095999" y="1332884"/>
            <a:ext cx="5653086" cy="530957"/>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spcBef>
                <a:spcPts val="0"/>
              </a:spcBef>
              <a:spcAft>
                <a:spcPts val="0"/>
              </a:spcAft>
            </a:pPr>
            <a:r>
              <a:rPr lang="en-US" sz="1400" dirty="0" smtClean="0">
                <a:solidFill>
                  <a:prstClr val="black"/>
                </a:solidFill>
                <a:latin typeface="Huawei Sans" panose="020C0503030203020204" pitchFamily="34" charset="0"/>
              </a:rPr>
              <a:t>1. Assign an IP address to each involved interface and configure OSPF on each device. The configuration details are omitted.</a:t>
            </a:r>
            <a:endParaRPr lang="en-US" altLang="zh-CN" sz="1400" dirty="0">
              <a:solidFill>
                <a:prstClr val="black"/>
              </a:solidFill>
              <a:latin typeface="Huawei Sans" panose="020C0503030203020204" pitchFamily="34" charset="0"/>
            </a:endParaRPr>
          </a:p>
        </p:txBody>
      </p:sp>
      <p:sp>
        <p:nvSpPr>
          <p:cNvPr id="26" name="文本框 32"/>
          <p:cNvSpPr txBox="1"/>
          <p:nvPr/>
        </p:nvSpPr>
        <p:spPr bwMode="gray">
          <a:xfrm>
            <a:off x="6214188" y="2377941"/>
            <a:ext cx="5534900" cy="738664"/>
          </a:xfrm>
          <a:prstGeom prst="rect">
            <a:avLst/>
          </a:prstGeom>
          <a:solidFill>
            <a:schemeClr val="bg1">
              <a:lumMod val="85000"/>
            </a:schemeClr>
          </a:solidFill>
          <a:ln>
            <a:noFill/>
          </a:ln>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spcBef>
                <a:spcPts val="0"/>
              </a:spcBef>
              <a:spcAft>
                <a:spcPts val="0"/>
              </a:spcAft>
            </a:pPr>
            <a:r>
              <a:rPr lang="en-US" sz="1400" dirty="0" smtClean="0">
                <a:solidFill>
                  <a:prstClr val="black"/>
                </a:solidFill>
                <a:latin typeface="Huawei Sans" panose="020C0503030203020204" pitchFamily="34" charset="0"/>
              </a:rPr>
              <a:t>[R1] </a:t>
            </a:r>
            <a:r>
              <a:rPr lang="en-US" sz="1400" dirty="0" err="1" smtClean="0">
                <a:solidFill>
                  <a:prstClr val="black"/>
                </a:solidFill>
                <a:latin typeface="Huawei Sans" panose="020C0503030203020204" pitchFamily="34" charset="0"/>
              </a:rPr>
              <a:t>ospf</a:t>
            </a:r>
            <a:r>
              <a:rPr lang="en-US" sz="1400" dirty="0" smtClean="0">
                <a:solidFill>
                  <a:prstClr val="black"/>
                </a:solidFill>
                <a:latin typeface="Huawei Sans" panose="020C0503030203020204" pitchFamily="34" charset="0"/>
              </a:rPr>
              <a:t> 1</a:t>
            </a:r>
          </a:p>
          <a:p>
            <a:pPr fontAlgn="ctr">
              <a:spcBef>
                <a:spcPts val="0"/>
              </a:spcBef>
              <a:spcAft>
                <a:spcPts val="0"/>
              </a:spcAft>
            </a:pPr>
            <a:r>
              <a:rPr lang="en-US" sz="1400" dirty="0" smtClean="0">
                <a:solidFill>
                  <a:prstClr val="black"/>
                </a:solidFill>
                <a:latin typeface="Huawei Sans" panose="020C0503030203020204" pitchFamily="34" charset="0"/>
              </a:rPr>
              <a:t>[R1-ospf-1] opaque-capability enable</a:t>
            </a:r>
          </a:p>
          <a:p>
            <a:pPr fontAlgn="ctr">
              <a:spcBef>
                <a:spcPts val="0"/>
              </a:spcBef>
              <a:spcAft>
                <a:spcPts val="0"/>
              </a:spcAft>
            </a:pPr>
            <a:r>
              <a:rPr lang="en-US" sz="1400" dirty="0" smtClean="0">
                <a:solidFill>
                  <a:prstClr val="black"/>
                </a:solidFill>
                <a:latin typeface="Huawei Sans" panose="020C0503030203020204" pitchFamily="34" charset="0"/>
              </a:rPr>
              <a:t>[R1-ospf-1] graceful-restart</a:t>
            </a:r>
            <a:endParaRPr lang="en-US" sz="1400" dirty="0">
              <a:solidFill>
                <a:prstClr val="black"/>
              </a:solidFill>
              <a:latin typeface="Huawei Sans" panose="020C0503030203020204" pitchFamily="34" charset="0"/>
            </a:endParaRPr>
          </a:p>
        </p:txBody>
      </p:sp>
      <p:sp>
        <p:nvSpPr>
          <p:cNvPr id="27" name="文本框 33"/>
          <p:cNvSpPr txBox="1"/>
          <p:nvPr/>
        </p:nvSpPr>
        <p:spPr bwMode="gray">
          <a:xfrm>
            <a:off x="6095999" y="2032582"/>
            <a:ext cx="4730450" cy="338554"/>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spcBef>
                <a:spcPts val="0"/>
              </a:spcBef>
              <a:spcAft>
                <a:spcPts val="0"/>
              </a:spcAft>
            </a:pPr>
            <a:r>
              <a:rPr lang="en-US" sz="1400" dirty="0" smtClean="0">
                <a:solidFill>
                  <a:prstClr val="black"/>
                </a:solidFill>
                <a:latin typeface="Huawei Sans" panose="020C0503030203020204" pitchFamily="34" charset="0"/>
              </a:rPr>
              <a:t>2. Enable OSPF GR on R1, R2, and R3.</a:t>
            </a:r>
            <a:endParaRPr lang="en-US" sz="1400" dirty="0">
              <a:solidFill>
                <a:prstClr val="black"/>
              </a:solidFill>
              <a:latin typeface="Huawei Sans" panose="020C0503030203020204" pitchFamily="34" charset="0"/>
            </a:endParaRPr>
          </a:p>
        </p:txBody>
      </p:sp>
      <p:sp>
        <p:nvSpPr>
          <p:cNvPr id="33" name="矩形 32"/>
          <p:cNvSpPr/>
          <p:nvPr/>
        </p:nvSpPr>
        <p:spPr bwMode="gray">
          <a:xfrm>
            <a:off x="1765124" y="1702556"/>
            <a:ext cx="386422" cy="307777"/>
          </a:xfrm>
          <a:prstGeom prst="rect">
            <a:avLst/>
          </a:prstGeom>
        </p:spPr>
        <p:txBody>
          <a:bodyPr wrap="square">
            <a:noAutofit/>
          </a:bodyPr>
          <a:lstStyle/>
          <a:p>
            <a:pPr algn="ctr" fontAlgn="ctr"/>
            <a:r>
              <a:rPr lang="en-US" sz="1400" dirty="0" smtClean="0">
                <a:latin typeface="Huawei Sans" panose="020C0503030203020204" pitchFamily="34" charset="0"/>
              </a:rPr>
              <a:t>.1</a:t>
            </a:r>
            <a:endParaRPr lang="en-US" sz="1400" dirty="0">
              <a:latin typeface="Huawei Sans" panose="020C0503030203020204" pitchFamily="34" charset="0"/>
            </a:endParaRPr>
          </a:p>
        </p:txBody>
      </p:sp>
      <p:sp>
        <p:nvSpPr>
          <p:cNvPr id="34" name="矩形 33"/>
          <p:cNvSpPr/>
          <p:nvPr/>
        </p:nvSpPr>
        <p:spPr bwMode="gray">
          <a:xfrm>
            <a:off x="3842425" y="1702556"/>
            <a:ext cx="386422" cy="307777"/>
          </a:xfrm>
          <a:prstGeom prst="rect">
            <a:avLst/>
          </a:prstGeom>
        </p:spPr>
        <p:txBody>
          <a:bodyPr wrap="square">
            <a:noAutofit/>
          </a:bodyPr>
          <a:lstStyle/>
          <a:p>
            <a:pPr algn="ctr" fontAlgn="ctr"/>
            <a:r>
              <a:rPr lang="en-US" sz="1400" dirty="0" smtClean="0">
                <a:latin typeface="Huawei Sans" panose="020C0503030203020204" pitchFamily="34" charset="0"/>
              </a:rPr>
              <a:t>.3</a:t>
            </a:r>
            <a:endParaRPr lang="en-US" sz="1400" dirty="0">
              <a:latin typeface="Huawei Sans" panose="020C0503030203020204" pitchFamily="34" charset="0"/>
            </a:endParaRPr>
          </a:p>
        </p:txBody>
      </p:sp>
      <p:sp>
        <p:nvSpPr>
          <p:cNvPr id="38" name="矩形 37"/>
          <p:cNvSpPr/>
          <p:nvPr/>
        </p:nvSpPr>
        <p:spPr bwMode="gray">
          <a:xfrm rot="16200000">
            <a:off x="736935" y="2555588"/>
            <a:ext cx="1283336" cy="307777"/>
          </a:xfrm>
          <a:prstGeom prst="rect">
            <a:avLst/>
          </a:prstGeom>
        </p:spPr>
        <p:txBody>
          <a:bodyPr wrap="square">
            <a:noAutofit/>
          </a:bodyPr>
          <a:lstStyle/>
          <a:p>
            <a:pPr algn="ctr" fontAlgn="ctr"/>
            <a:r>
              <a:rPr lang="en-US" sz="1400" dirty="0" smtClean="0">
                <a:latin typeface="Huawei Sans" panose="020C0503030203020204" pitchFamily="34" charset="0"/>
              </a:rPr>
              <a:t>10.1.12.0/30</a:t>
            </a:r>
            <a:endParaRPr lang="en-US" sz="1400" dirty="0">
              <a:latin typeface="Huawei Sans" panose="020C0503030203020204" pitchFamily="34" charset="0"/>
            </a:endParaRPr>
          </a:p>
        </p:txBody>
      </p:sp>
      <p:sp>
        <p:nvSpPr>
          <p:cNvPr id="39" name="矩形 38"/>
          <p:cNvSpPr/>
          <p:nvPr/>
        </p:nvSpPr>
        <p:spPr bwMode="gray">
          <a:xfrm rot="16200000">
            <a:off x="1240331" y="2534230"/>
            <a:ext cx="887750" cy="276999"/>
          </a:xfrm>
          <a:prstGeom prst="rect">
            <a:avLst/>
          </a:prstGeom>
        </p:spPr>
        <p:txBody>
          <a:bodyPr wrap="square">
            <a:noAutofit/>
          </a:bodyPr>
          <a:lstStyle/>
          <a:p>
            <a:pPr algn="ctr" fontAlgn="ctr"/>
            <a:r>
              <a:rPr lang="en-US" sz="1200" dirty="0" smtClean="0">
                <a:latin typeface="Huawei Sans" panose="020C0503030203020204" pitchFamily="34" charset="0"/>
              </a:rPr>
              <a:t>GE0/0/1</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40" name="矩形 39"/>
          <p:cNvSpPr/>
          <p:nvPr/>
        </p:nvSpPr>
        <p:spPr bwMode="gray">
          <a:xfrm rot="16200000">
            <a:off x="1481324" y="1930089"/>
            <a:ext cx="386422" cy="307777"/>
          </a:xfrm>
          <a:prstGeom prst="rect">
            <a:avLst/>
          </a:prstGeom>
        </p:spPr>
        <p:txBody>
          <a:bodyPr wrap="square">
            <a:noAutofit/>
          </a:bodyPr>
          <a:lstStyle/>
          <a:p>
            <a:pPr algn="ctr" fontAlgn="ctr"/>
            <a:r>
              <a:rPr lang="en-US" sz="1400" dirty="0" smtClean="0">
                <a:latin typeface="Huawei Sans" panose="020C0503030203020204" pitchFamily="34" charset="0"/>
              </a:rPr>
              <a:t>.1</a:t>
            </a:r>
            <a:endParaRPr lang="en-US" sz="1400" dirty="0">
              <a:latin typeface="Huawei Sans" panose="020C0503030203020204" pitchFamily="34" charset="0"/>
            </a:endParaRPr>
          </a:p>
        </p:txBody>
      </p:sp>
      <p:sp>
        <p:nvSpPr>
          <p:cNvPr id="41" name="矩形 40"/>
          <p:cNvSpPr/>
          <p:nvPr/>
        </p:nvSpPr>
        <p:spPr bwMode="gray">
          <a:xfrm rot="16200000">
            <a:off x="1481324" y="3155917"/>
            <a:ext cx="386422" cy="307777"/>
          </a:xfrm>
          <a:prstGeom prst="rect">
            <a:avLst/>
          </a:prstGeom>
        </p:spPr>
        <p:txBody>
          <a:bodyPr wrap="square">
            <a:noAutofit/>
          </a:bodyPr>
          <a:lstStyle/>
          <a:p>
            <a:pPr algn="ctr" fontAlgn="ctr"/>
            <a:r>
              <a:rPr lang="en-US" sz="1400" dirty="0" smtClean="0">
                <a:latin typeface="Huawei Sans" panose="020C0503030203020204" pitchFamily="34" charset="0"/>
              </a:rPr>
              <a:t>.2</a:t>
            </a:r>
            <a:endParaRPr lang="en-US" sz="1400" dirty="0">
              <a:latin typeface="Huawei Sans" panose="020C0503030203020204" pitchFamily="34" charset="0"/>
            </a:endParaRPr>
          </a:p>
        </p:txBody>
      </p:sp>
      <p:sp>
        <p:nvSpPr>
          <p:cNvPr id="42" name="矩形 41"/>
          <p:cNvSpPr/>
          <p:nvPr/>
        </p:nvSpPr>
        <p:spPr bwMode="gray">
          <a:xfrm rot="16200000">
            <a:off x="1212113" y="2470692"/>
            <a:ext cx="1385124" cy="472623"/>
          </a:xfrm>
          <a:prstGeom prst="rect">
            <a:avLst/>
          </a:prstGeom>
        </p:spPr>
        <p:txBody>
          <a:bodyPr wrap="square">
            <a:noAutofit/>
          </a:bodyPr>
          <a:lstStyle/>
          <a:p>
            <a:pPr algn="ctr" fontAlgn="ctr">
              <a:lnSpc>
                <a:spcPts val="2400"/>
              </a:lnSpc>
            </a:pPr>
            <a:r>
              <a:rPr lang="en-US" sz="1400" b="1" dirty="0" smtClean="0">
                <a:latin typeface="Huawei Sans" panose="020C0503030203020204" pitchFamily="34" charset="0"/>
              </a:rPr>
              <a:t>OSPF area 1</a:t>
            </a:r>
            <a:endParaRPr lang="en-US" altLang="zh-CN" sz="14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46" name="文本框 32"/>
          <p:cNvSpPr txBox="1"/>
          <p:nvPr/>
        </p:nvSpPr>
        <p:spPr bwMode="gray">
          <a:xfrm>
            <a:off x="6214188" y="3282701"/>
            <a:ext cx="5534900" cy="738664"/>
          </a:xfrm>
          <a:prstGeom prst="rect">
            <a:avLst/>
          </a:prstGeom>
          <a:solidFill>
            <a:schemeClr val="bg1">
              <a:lumMod val="85000"/>
            </a:schemeClr>
          </a:solidFill>
          <a:ln>
            <a:noFill/>
          </a:ln>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spcBef>
                <a:spcPts val="0"/>
              </a:spcBef>
              <a:spcAft>
                <a:spcPts val="0"/>
              </a:spcAft>
            </a:pPr>
            <a:r>
              <a:rPr lang="en-US" sz="1400" dirty="0" smtClean="0">
                <a:solidFill>
                  <a:prstClr val="black"/>
                </a:solidFill>
                <a:latin typeface="Huawei Sans" panose="020C0503030203020204" pitchFamily="34" charset="0"/>
              </a:rPr>
              <a:t>[R2] </a:t>
            </a:r>
            <a:r>
              <a:rPr lang="en-US" sz="1400" dirty="0" err="1" smtClean="0">
                <a:solidFill>
                  <a:prstClr val="black"/>
                </a:solidFill>
                <a:latin typeface="Huawei Sans" panose="020C0503030203020204" pitchFamily="34" charset="0"/>
              </a:rPr>
              <a:t>ospf</a:t>
            </a:r>
            <a:r>
              <a:rPr lang="en-US" sz="1400" dirty="0" smtClean="0">
                <a:solidFill>
                  <a:prstClr val="black"/>
                </a:solidFill>
                <a:latin typeface="Huawei Sans" panose="020C0503030203020204" pitchFamily="34" charset="0"/>
              </a:rPr>
              <a:t> 1</a:t>
            </a:r>
          </a:p>
          <a:p>
            <a:pPr fontAlgn="ctr">
              <a:spcBef>
                <a:spcPts val="0"/>
              </a:spcBef>
              <a:spcAft>
                <a:spcPts val="0"/>
              </a:spcAft>
            </a:pPr>
            <a:r>
              <a:rPr lang="en-US" sz="1400" dirty="0" smtClean="0">
                <a:solidFill>
                  <a:prstClr val="black"/>
                </a:solidFill>
                <a:latin typeface="Huawei Sans" panose="020C0503030203020204" pitchFamily="34" charset="0"/>
              </a:rPr>
              <a:t>[R2-ospf-1] opaque-capability enable</a:t>
            </a:r>
          </a:p>
          <a:p>
            <a:pPr fontAlgn="ctr">
              <a:spcBef>
                <a:spcPts val="0"/>
              </a:spcBef>
              <a:spcAft>
                <a:spcPts val="0"/>
              </a:spcAft>
            </a:pPr>
            <a:r>
              <a:rPr lang="en-US" sz="1400" dirty="0" smtClean="0">
                <a:solidFill>
                  <a:prstClr val="black"/>
                </a:solidFill>
                <a:latin typeface="Huawei Sans" panose="020C0503030203020204" pitchFamily="34" charset="0"/>
              </a:rPr>
              <a:t>[R2-ospf-1] graceful-restart</a:t>
            </a:r>
            <a:endParaRPr lang="en-US" sz="1400" dirty="0">
              <a:solidFill>
                <a:prstClr val="black"/>
              </a:solidFill>
              <a:latin typeface="Huawei Sans" panose="020C0503030203020204" pitchFamily="34" charset="0"/>
            </a:endParaRPr>
          </a:p>
        </p:txBody>
      </p:sp>
      <p:sp>
        <p:nvSpPr>
          <p:cNvPr id="47" name="文本框 32"/>
          <p:cNvSpPr txBox="1"/>
          <p:nvPr/>
        </p:nvSpPr>
        <p:spPr bwMode="gray">
          <a:xfrm>
            <a:off x="6214188" y="4187461"/>
            <a:ext cx="5534900" cy="738664"/>
          </a:xfrm>
          <a:prstGeom prst="rect">
            <a:avLst/>
          </a:prstGeom>
          <a:solidFill>
            <a:schemeClr val="bg1">
              <a:lumMod val="85000"/>
            </a:schemeClr>
          </a:solidFill>
          <a:ln>
            <a:noFill/>
          </a:ln>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spcBef>
                <a:spcPts val="0"/>
              </a:spcBef>
              <a:spcAft>
                <a:spcPts val="0"/>
              </a:spcAft>
            </a:pPr>
            <a:r>
              <a:rPr lang="en-US" sz="1400" dirty="0" smtClean="0">
                <a:solidFill>
                  <a:prstClr val="black"/>
                </a:solidFill>
                <a:latin typeface="Huawei Sans" panose="020C0503030203020204" pitchFamily="34" charset="0"/>
              </a:rPr>
              <a:t>[R3] </a:t>
            </a:r>
            <a:r>
              <a:rPr lang="en-US" sz="1400" dirty="0" err="1" smtClean="0">
                <a:solidFill>
                  <a:prstClr val="black"/>
                </a:solidFill>
                <a:latin typeface="Huawei Sans" panose="020C0503030203020204" pitchFamily="34" charset="0"/>
              </a:rPr>
              <a:t>ospf</a:t>
            </a:r>
            <a:r>
              <a:rPr lang="en-US" sz="1400" dirty="0" smtClean="0">
                <a:solidFill>
                  <a:prstClr val="black"/>
                </a:solidFill>
                <a:latin typeface="Huawei Sans" panose="020C0503030203020204" pitchFamily="34" charset="0"/>
              </a:rPr>
              <a:t> 1</a:t>
            </a:r>
          </a:p>
          <a:p>
            <a:pPr fontAlgn="ctr">
              <a:spcBef>
                <a:spcPts val="0"/>
              </a:spcBef>
              <a:spcAft>
                <a:spcPts val="0"/>
              </a:spcAft>
            </a:pPr>
            <a:r>
              <a:rPr lang="en-US" sz="1400" dirty="0" smtClean="0">
                <a:solidFill>
                  <a:prstClr val="black"/>
                </a:solidFill>
                <a:latin typeface="Huawei Sans" panose="020C0503030203020204" pitchFamily="34" charset="0"/>
              </a:rPr>
              <a:t>[R3-ospf-1] opaque-capability enable</a:t>
            </a:r>
          </a:p>
          <a:p>
            <a:pPr fontAlgn="ctr">
              <a:spcBef>
                <a:spcPts val="0"/>
              </a:spcBef>
              <a:spcAft>
                <a:spcPts val="0"/>
              </a:spcAft>
            </a:pPr>
            <a:r>
              <a:rPr lang="en-US" sz="1400" dirty="0" smtClean="0">
                <a:solidFill>
                  <a:prstClr val="black"/>
                </a:solidFill>
                <a:latin typeface="Huawei Sans" panose="020C0503030203020204" pitchFamily="34" charset="0"/>
              </a:rPr>
              <a:t>[R3-ospf-1] graceful-restart</a:t>
            </a:r>
            <a:endParaRPr lang="en-US" sz="1400" dirty="0">
              <a:solidFill>
                <a:prstClr val="black"/>
              </a:solidFill>
              <a:latin typeface="Huawei Sans" panose="020C0503030203020204" pitchFamily="34" charset="0"/>
            </a:endParaRPr>
          </a:p>
        </p:txBody>
      </p:sp>
      <p:sp>
        <p:nvSpPr>
          <p:cNvPr id="37" name="五边形 36"/>
          <p:cNvSpPr/>
          <p:nvPr/>
        </p:nvSpPr>
        <p:spPr bwMode="gray">
          <a:xfrm>
            <a:off x="7551838" y="48062"/>
            <a:ext cx="917146"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Multi-Process</a:t>
            </a:r>
          </a:p>
        </p:txBody>
      </p:sp>
      <p:sp>
        <p:nvSpPr>
          <p:cNvPr id="43" name="燕尾形 42"/>
          <p:cNvSpPr/>
          <p:nvPr/>
        </p:nvSpPr>
        <p:spPr bwMode="gray">
          <a:xfrm>
            <a:off x="8347378" y="48062"/>
            <a:ext cx="124135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Association with BGP</a:t>
            </a:r>
            <a:endParaRPr lang="en-US" altLang="zh-CN" sz="1200" dirty="0">
              <a:latin typeface="Huawei Sans" panose="020C0503030203020204" pitchFamily="34" charset="0"/>
              <a:sym typeface="Huawei Sans" panose="020C0503030203020204" pitchFamily="34" charset="0"/>
            </a:endParaRPr>
          </a:p>
        </p:txBody>
      </p:sp>
      <p:sp>
        <p:nvSpPr>
          <p:cNvPr id="52" name="燕尾形 51"/>
          <p:cNvSpPr/>
          <p:nvPr/>
        </p:nvSpPr>
        <p:spPr bwMode="gray">
          <a:xfrm>
            <a:off x="9467130" y="48062"/>
            <a:ext cx="119961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Forwarding Address</a:t>
            </a:r>
            <a:endParaRPr lang="en-US" altLang="zh-CN" sz="1200" dirty="0">
              <a:latin typeface="Huawei Sans" panose="020C0503030203020204" pitchFamily="34" charset="0"/>
              <a:sym typeface="Huawei Sans" panose="020C0503030203020204" pitchFamily="34" charset="0"/>
            </a:endParaRPr>
          </a:p>
        </p:txBody>
      </p:sp>
      <p:sp>
        <p:nvSpPr>
          <p:cNvPr id="53" name="燕尾形 52"/>
          <p:cNvSpPr/>
          <p:nvPr/>
        </p:nvSpPr>
        <p:spPr bwMode="gray">
          <a:xfrm>
            <a:off x="10545139" y="48062"/>
            <a:ext cx="662033"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GR</a:t>
            </a:r>
          </a:p>
        </p:txBody>
      </p:sp>
      <p:sp>
        <p:nvSpPr>
          <p:cNvPr id="54" name="燕尾形 53"/>
          <p:cNvSpPr/>
          <p:nvPr/>
        </p:nvSpPr>
        <p:spPr bwMode="gray">
          <a:xfrm>
            <a:off x="11085567" y="48062"/>
            <a:ext cx="663521"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NSR</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70519365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椭圆 35"/>
          <p:cNvSpPr/>
          <p:nvPr/>
        </p:nvSpPr>
        <p:spPr bwMode="gray">
          <a:xfrm rot="16200000">
            <a:off x="837278" y="2099085"/>
            <a:ext cx="1447990" cy="1195614"/>
          </a:xfrm>
          <a:prstGeom prst="ellipse">
            <a:avLst/>
          </a:prstGeom>
          <a:solidFill>
            <a:srgbClr val="F5FCFD"/>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 name="标题 1"/>
          <p:cNvSpPr>
            <a:spLocks noGrp="1"/>
          </p:cNvSpPr>
          <p:nvPr>
            <p:ph type="title"/>
          </p:nvPr>
        </p:nvSpPr>
        <p:spPr bwMode="gray"/>
        <p:txBody>
          <a:bodyPr/>
          <a:lstStyle/>
          <a:p>
            <a:r>
              <a:rPr lang="en-US" dirty="0" smtClean="0"/>
              <a:t>Example for Configuring OSPF GR (2)</a:t>
            </a:r>
            <a:endParaRPr lang="en-US" altLang="zh-CN" dirty="0"/>
          </a:p>
        </p:txBody>
      </p:sp>
      <p:sp>
        <p:nvSpPr>
          <p:cNvPr id="44" name="文本占位符 43"/>
          <p:cNvSpPr>
            <a:spLocks noGrp="1"/>
          </p:cNvSpPr>
          <p:nvPr>
            <p:ph type="body" sz="quarter" idx="10"/>
          </p:nvPr>
        </p:nvSpPr>
        <p:spPr bwMode="gray">
          <a:xfrm>
            <a:off x="455613" y="4124715"/>
            <a:ext cx="5640386" cy="2076060"/>
          </a:xfrm>
        </p:spPr>
        <p:txBody>
          <a:bodyPr/>
          <a:lstStyle/>
          <a:p>
            <a:r>
              <a:rPr lang="en-US" sz="1400" dirty="0" smtClean="0"/>
              <a:t>Routers R1, R2, and R3 each are equipped with two main control boards, which back up each other. The routers interwork through OSPF and support GR.</a:t>
            </a:r>
          </a:p>
          <a:p>
            <a:r>
              <a:rPr lang="en-US" sz="1400" dirty="0" smtClean="0"/>
              <a:t>It is required that traffic forwarding be not interrupted when R1 restarts an OSPF process or performs an active/standby switchover in GR mode.</a:t>
            </a:r>
            <a:endParaRPr lang="en-US" altLang="zh-CN" sz="1400" dirty="0"/>
          </a:p>
        </p:txBody>
      </p:sp>
      <p:sp>
        <p:nvSpPr>
          <p:cNvPr id="4" name="椭圆 3"/>
          <p:cNvSpPr/>
          <p:nvPr/>
        </p:nvSpPr>
        <p:spPr bwMode="gray">
          <a:xfrm>
            <a:off x="1807135" y="1169736"/>
            <a:ext cx="2347003" cy="1195614"/>
          </a:xfrm>
          <a:prstGeom prst="ellipse">
            <a:avLst/>
          </a:prstGeom>
          <a:solidFill>
            <a:srgbClr val="F5FCFD"/>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5" name="矩形 4"/>
          <p:cNvSpPr/>
          <p:nvPr/>
        </p:nvSpPr>
        <p:spPr bwMode="gray">
          <a:xfrm>
            <a:off x="2289838" y="1901319"/>
            <a:ext cx="1385176" cy="446388"/>
          </a:xfrm>
          <a:prstGeom prst="rect">
            <a:avLst/>
          </a:prstGeom>
        </p:spPr>
        <p:txBody>
          <a:bodyPr wrap="square">
            <a:noAutofit/>
          </a:bodyPr>
          <a:lstStyle/>
          <a:p>
            <a:pPr algn="ctr" fontAlgn="ctr">
              <a:lnSpc>
                <a:spcPts val="2400"/>
              </a:lnSpc>
            </a:pPr>
            <a:r>
              <a:rPr lang="en-US" sz="1400" b="1" dirty="0" smtClean="0">
                <a:latin typeface="Huawei Sans" panose="020C0503030203020204" pitchFamily="34" charset="0"/>
              </a:rPr>
              <a:t>OSPF area 0</a:t>
            </a:r>
            <a:endParaRPr lang="en-US" altLang="zh-CN" sz="14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291273" y="1537321"/>
            <a:ext cx="540000" cy="442800"/>
          </a:xfrm>
          <a:prstGeom prst="rect">
            <a:avLst/>
          </a:prstGeom>
        </p:spPr>
      </p:pic>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154138" y="1537321"/>
            <a:ext cx="540000" cy="442800"/>
          </a:xfrm>
          <a:prstGeom prst="rect">
            <a:avLst/>
          </a:prstGeom>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291273" y="3420885"/>
            <a:ext cx="540000" cy="442800"/>
          </a:xfrm>
          <a:prstGeom prst="rect">
            <a:avLst/>
          </a:prstGeom>
        </p:spPr>
      </p:pic>
      <p:cxnSp>
        <p:nvCxnSpPr>
          <p:cNvPr id="10" name="直接连接符 9"/>
          <p:cNvCxnSpPr>
            <a:stCxn id="7" idx="3"/>
            <a:endCxn id="8" idx="1"/>
          </p:cNvCxnSpPr>
          <p:nvPr/>
        </p:nvCxnSpPr>
        <p:spPr bwMode="gray">
          <a:xfrm>
            <a:off x="1831273" y="1758721"/>
            <a:ext cx="23228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7" idx="2"/>
            <a:endCxn id="9" idx="0"/>
          </p:cNvCxnSpPr>
          <p:nvPr/>
        </p:nvCxnSpPr>
        <p:spPr bwMode="gray">
          <a:xfrm>
            <a:off x="1561273" y="1980121"/>
            <a:ext cx="0" cy="144076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bwMode="gray">
          <a:xfrm>
            <a:off x="1315411" y="1297056"/>
            <a:ext cx="491724" cy="307777"/>
          </a:xfrm>
          <a:prstGeom prst="rect">
            <a:avLst/>
          </a:prstGeom>
        </p:spPr>
        <p:txBody>
          <a:bodyPr wrap="square">
            <a:noAutofit/>
          </a:bodyPr>
          <a:lstStyle/>
          <a:p>
            <a:pPr algn="ctr" fontAlgn="ctr"/>
            <a:r>
              <a:rPr lang="en-US" sz="1400" dirty="0" smtClean="0">
                <a:latin typeface="Huawei Sans" panose="020C0503030203020204" pitchFamily="34" charset="0"/>
              </a:rPr>
              <a:t>R1</a:t>
            </a:r>
            <a:endParaRPr lang="en-US" sz="1400" dirty="0">
              <a:latin typeface="Huawei Sans" panose="020C0503030203020204" pitchFamily="34" charset="0"/>
            </a:endParaRPr>
          </a:p>
        </p:txBody>
      </p:sp>
      <p:sp>
        <p:nvSpPr>
          <p:cNvPr id="14" name="矩形 13"/>
          <p:cNvSpPr/>
          <p:nvPr/>
        </p:nvSpPr>
        <p:spPr bwMode="gray">
          <a:xfrm>
            <a:off x="2347677" y="1484700"/>
            <a:ext cx="1265120" cy="307777"/>
          </a:xfrm>
          <a:prstGeom prst="rect">
            <a:avLst/>
          </a:prstGeom>
        </p:spPr>
        <p:txBody>
          <a:bodyPr wrap="square">
            <a:noAutofit/>
          </a:bodyPr>
          <a:lstStyle/>
          <a:p>
            <a:pPr algn="ctr" fontAlgn="ctr"/>
            <a:r>
              <a:rPr lang="en-US" sz="1400" dirty="0" smtClean="0">
                <a:latin typeface="Huawei Sans" panose="020C0503030203020204" pitchFamily="34" charset="0"/>
              </a:rPr>
              <a:t>10.1.13.0/30</a:t>
            </a:r>
            <a:endParaRPr lang="en-US" sz="1400" dirty="0">
              <a:latin typeface="Huawei Sans" panose="020C0503030203020204" pitchFamily="34" charset="0"/>
            </a:endParaRPr>
          </a:p>
        </p:txBody>
      </p:sp>
      <p:sp>
        <p:nvSpPr>
          <p:cNvPr id="17" name="矩形 16"/>
          <p:cNvSpPr/>
          <p:nvPr/>
        </p:nvSpPr>
        <p:spPr bwMode="gray">
          <a:xfrm>
            <a:off x="4179180" y="1297056"/>
            <a:ext cx="491724" cy="307777"/>
          </a:xfrm>
          <a:prstGeom prst="rect">
            <a:avLst/>
          </a:prstGeom>
        </p:spPr>
        <p:txBody>
          <a:bodyPr wrap="square">
            <a:noAutofit/>
          </a:bodyPr>
          <a:lstStyle/>
          <a:p>
            <a:pPr algn="ctr" fontAlgn="ctr"/>
            <a:r>
              <a:rPr lang="en-US" sz="1400" dirty="0" smtClean="0">
                <a:latin typeface="Huawei Sans" panose="020C0503030203020204" pitchFamily="34" charset="0"/>
              </a:rPr>
              <a:t>R3</a:t>
            </a:r>
            <a:endParaRPr lang="en-US" sz="1400" dirty="0">
              <a:latin typeface="Huawei Sans" panose="020C0503030203020204" pitchFamily="34" charset="0"/>
            </a:endParaRPr>
          </a:p>
        </p:txBody>
      </p:sp>
      <p:sp>
        <p:nvSpPr>
          <p:cNvPr id="18" name="矩形 17"/>
          <p:cNvSpPr/>
          <p:nvPr/>
        </p:nvSpPr>
        <p:spPr bwMode="gray">
          <a:xfrm>
            <a:off x="2536761" y="1717946"/>
            <a:ext cx="887750" cy="276999"/>
          </a:xfrm>
          <a:prstGeom prst="rect">
            <a:avLst/>
          </a:prstGeom>
        </p:spPr>
        <p:txBody>
          <a:bodyPr wrap="square">
            <a:noAutofit/>
          </a:bodyPr>
          <a:lstStyle/>
          <a:p>
            <a:pPr algn="ctr" fontAlgn="ctr"/>
            <a:r>
              <a:rPr lang="en-US" sz="1200" dirty="0" smtClean="0">
                <a:latin typeface="Huawei Sans" panose="020C0503030203020204" pitchFamily="34" charset="0"/>
              </a:rPr>
              <a:t>GE0/0/0</a:t>
            </a:r>
            <a:endParaRPr lang="en-US" sz="1200" dirty="0">
              <a:latin typeface="Huawei Sans" panose="020C0503030203020204" pitchFamily="34" charset="0"/>
            </a:endParaRPr>
          </a:p>
        </p:txBody>
      </p:sp>
      <p:sp>
        <p:nvSpPr>
          <p:cNvPr id="21" name="矩形 20"/>
          <p:cNvSpPr/>
          <p:nvPr/>
        </p:nvSpPr>
        <p:spPr bwMode="gray">
          <a:xfrm>
            <a:off x="1315411" y="3838550"/>
            <a:ext cx="491724" cy="307777"/>
          </a:xfrm>
          <a:prstGeom prst="rect">
            <a:avLst/>
          </a:prstGeom>
        </p:spPr>
        <p:txBody>
          <a:bodyPr wrap="square">
            <a:noAutofit/>
          </a:bodyPr>
          <a:lstStyle/>
          <a:p>
            <a:pPr algn="ctr" fontAlgn="ctr"/>
            <a:r>
              <a:rPr lang="en-US" sz="1400" dirty="0" smtClean="0">
                <a:latin typeface="Huawei Sans" panose="020C0503030203020204" pitchFamily="34" charset="0"/>
              </a:rPr>
              <a:t>R2</a:t>
            </a:r>
            <a:endParaRPr lang="en-US" sz="1400" dirty="0">
              <a:latin typeface="Huawei Sans" panose="020C0503030203020204" pitchFamily="34" charset="0"/>
            </a:endParaRPr>
          </a:p>
        </p:txBody>
      </p:sp>
      <p:sp>
        <p:nvSpPr>
          <p:cNvPr id="23" name="文本框 31"/>
          <p:cNvSpPr txBox="1"/>
          <p:nvPr/>
        </p:nvSpPr>
        <p:spPr bwMode="gray">
          <a:xfrm>
            <a:off x="6095999" y="1052513"/>
            <a:ext cx="5653086" cy="530957"/>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spcBef>
                <a:spcPts val="0"/>
              </a:spcBef>
              <a:spcAft>
                <a:spcPts val="0"/>
              </a:spcAft>
            </a:pPr>
            <a:r>
              <a:rPr lang="en-US" sz="1400" dirty="0" smtClean="0">
                <a:solidFill>
                  <a:prstClr val="black"/>
                </a:solidFill>
                <a:latin typeface="Huawei Sans" panose="020C0503030203020204" pitchFamily="34" charset="0"/>
              </a:rPr>
              <a:t>3. Check </a:t>
            </a:r>
            <a:r>
              <a:rPr lang="en-US" sz="1400" dirty="0">
                <a:solidFill>
                  <a:prstClr val="black"/>
                </a:solidFill>
                <a:latin typeface="Huawei Sans" panose="020C0503030203020204" pitchFamily="34" charset="0"/>
              </a:rPr>
              <a:t>the OSPF GR status on each router. The following example uses the command output on R1.</a:t>
            </a:r>
          </a:p>
        </p:txBody>
      </p:sp>
      <p:sp>
        <p:nvSpPr>
          <p:cNvPr id="33" name="矩形 32"/>
          <p:cNvSpPr/>
          <p:nvPr/>
        </p:nvSpPr>
        <p:spPr bwMode="gray">
          <a:xfrm>
            <a:off x="1765124" y="1702556"/>
            <a:ext cx="386422" cy="307777"/>
          </a:xfrm>
          <a:prstGeom prst="rect">
            <a:avLst/>
          </a:prstGeom>
        </p:spPr>
        <p:txBody>
          <a:bodyPr wrap="square">
            <a:noAutofit/>
          </a:bodyPr>
          <a:lstStyle/>
          <a:p>
            <a:pPr algn="ctr" fontAlgn="ctr"/>
            <a:r>
              <a:rPr lang="en-US" sz="1400" dirty="0" smtClean="0">
                <a:latin typeface="Huawei Sans" panose="020C0503030203020204" pitchFamily="34" charset="0"/>
              </a:rPr>
              <a:t>.1</a:t>
            </a:r>
            <a:endParaRPr lang="en-US" sz="1400" dirty="0">
              <a:latin typeface="Huawei Sans" panose="020C0503030203020204" pitchFamily="34" charset="0"/>
            </a:endParaRPr>
          </a:p>
        </p:txBody>
      </p:sp>
      <p:sp>
        <p:nvSpPr>
          <p:cNvPr id="34" name="矩形 33"/>
          <p:cNvSpPr/>
          <p:nvPr/>
        </p:nvSpPr>
        <p:spPr bwMode="gray">
          <a:xfrm>
            <a:off x="3842425" y="1702556"/>
            <a:ext cx="386422" cy="307777"/>
          </a:xfrm>
          <a:prstGeom prst="rect">
            <a:avLst/>
          </a:prstGeom>
        </p:spPr>
        <p:txBody>
          <a:bodyPr wrap="square">
            <a:noAutofit/>
          </a:bodyPr>
          <a:lstStyle/>
          <a:p>
            <a:pPr algn="ctr" fontAlgn="ctr"/>
            <a:r>
              <a:rPr lang="en-US" sz="1400" dirty="0" smtClean="0">
                <a:latin typeface="Huawei Sans" panose="020C0503030203020204" pitchFamily="34" charset="0"/>
              </a:rPr>
              <a:t>.3</a:t>
            </a:r>
            <a:endParaRPr lang="en-US" sz="1400" dirty="0">
              <a:latin typeface="Huawei Sans" panose="020C0503030203020204" pitchFamily="34" charset="0"/>
            </a:endParaRPr>
          </a:p>
        </p:txBody>
      </p:sp>
      <p:sp>
        <p:nvSpPr>
          <p:cNvPr id="38" name="矩形 37"/>
          <p:cNvSpPr/>
          <p:nvPr/>
        </p:nvSpPr>
        <p:spPr bwMode="gray">
          <a:xfrm rot="16200000">
            <a:off x="736935" y="2555588"/>
            <a:ext cx="1283336" cy="307777"/>
          </a:xfrm>
          <a:prstGeom prst="rect">
            <a:avLst/>
          </a:prstGeom>
        </p:spPr>
        <p:txBody>
          <a:bodyPr wrap="square">
            <a:noAutofit/>
          </a:bodyPr>
          <a:lstStyle/>
          <a:p>
            <a:pPr algn="ctr" fontAlgn="ctr"/>
            <a:r>
              <a:rPr lang="en-US" sz="1400" dirty="0" smtClean="0">
                <a:latin typeface="Huawei Sans" panose="020C0503030203020204" pitchFamily="34" charset="0"/>
              </a:rPr>
              <a:t>10.1.12.0/30</a:t>
            </a:r>
            <a:endParaRPr lang="en-US" sz="1400" dirty="0">
              <a:latin typeface="Huawei Sans" panose="020C0503030203020204" pitchFamily="34" charset="0"/>
            </a:endParaRPr>
          </a:p>
        </p:txBody>
      </p:sp>
      <p:sp>
        <p:nvSpPr>
          <p:cNvPr id="39" name="矩形 38"/>
          <p:cNvSpPr/>
          <p:nvPr/>
        </p:nvSpPr>
        <p:spPr bwMode="gray">
          <a:xfrm rot="16200000">
            <a:off x="1240331" y="2534230"/>
            <a:ext cx="887750" cy="276999"/>
          </a:xfrm>
          <a:prstGeom prst="rect">
            <a:avLst/>
          </a:prstGeom>
        </p:spPr>
        <p:txBody>
          <a:bodyPr wrap="square">
            <a:noAutofit/>
          </a:bodyPr>
          <a:lstStyle/>
          <a:p>
            <a:pPr algn="ctr" fontAlgn="ctr"/>
            <a:r>
              <a:rPr lang="en-US" sz="1200" dirty="0" smtClean="0">
                <a:latin typeface="Huawei Sans" panose="020C0503030203020204" pitchFamily="34" charset="0"/>
              </a:rPr>
              <a:t>GE0/0/1</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40" name="矩形 39"/>
          <p:cNvSpPr/>
          <p:nvPr/>
        </p:nvSpPr>
        <p:spPr bwMode="gray">
          <a:xfrm rot="16200000">
            <a:off x="1481324" y="1930089"/>
            <a:ext cx="386422" cy="307777"/>
          </a:xfrm>
          <a:prstGeom prst="rect">
            <a:avLst/>
          </a:prstGeom>
        </p:spPr>
        <p:txBody>
          <a:bodyPr wrap="square">
            <a:noAutofit/>
          </a:bodyPr>
          <a:lstStyle/>
          <a:p>
            <a:pPr algn="ctr" fontAlgn="ctr"/>
            <a:r>
              <a:rPr lang="en-US" sz="1400" dirty="0" smtClean="0">
                <a:latin typeface="Huawei Sans" panose="020C0503030203020204" pitchFamily="34" charset="0"/>
              </a:rPr>
              <a:t>.1</a:t>
            </a:r>
            <a:endParaRPr lang="en-US" sz="1400" dirty="0">
              <a:latin typeface="Huawei Sans" panose="020C0503030203020204" pitchFamily="34" charset="0"/>
            </a:endParaRPr>
          </a:p>
        </p:txBody>
      </p:sp>
      <p:sp>
        <p:nvSpPr>
          <p:cNvPr id="41" name="矩形 40"/>
          <p:cNvSpPr/>
          <p:nvPr/>
        </p:nvSpPr>
        <p:spPr bwMode="gray">
          <a:xfrm rot="16200000">
            <a:off x="1481324" y="3155917"/>
            <a:ext cx="386422" cy="307777"/>
          </a:xfrm>
          <a:prstGeom prst="rect">
            <a:avLst/>
          </a:prstGeom>
        </p:spPr>
        <p:txBody>
          <a:bodyPr wrap="square">
            <a:noAutofit/>
          </a:bodyPr>
          <a:lstStyle/>
          <a:p>
            <a:pPr algn="ctr" fontAlgn="ctr"/>
            <a:r>
              <a:rPr lang="en-US" sz="1400" dirty="0" smtClean="0">
                <a:latin typeface="Huawei Sans" panose="020C0503030203020204" pitchFamily="34" charset="0"/>
              </a:rPr>
              <a:t>.2</a:t>
            </a:r>
            <a:endParaRPr lang="en-US" sz="1400" dirty="0">
              <a:latin typeface="Huawei Sans" panose="020C0503030203020204" pitchFamily="34" charset="0"/>
            </a:endParaRPr>
          </a:p>
        </p:txBody>
      </p:sp>
      <p:sp>
        <p:nvSpPr>
          <p:cNvPr id="42" name="矩形 41"/>
          <p:cNvSpPr/>
          <p:nvPr/>
        </p:nvSpPr>
        <p:spPr bwMode="gray">
          <a:xfrm rot="16200000">
            <a:off x="1212113" y="2470692"/>
            <a:ext cx="1385124" cy="472623"/>
          </a:xfrm>
          <a:prstGeom prst="rect">
            <a:avLst/>
          </a:prstGeom>
        </p:spPr>
        <p:txBody>
          <a:bodyPr wrap="square">
            <a:noAutofit/>
          </a:bodyPr>
          <a:lstStyle/>
          <a:p>
            <a:pPr algn="ctr" fontAlgn="ctr">
              <a:lnSpc>
                <a:spcPts val="2400"/>
              </a:lnSpc>
            </a:pPr>
            <a:r>
              <a:rPr lang="en-US" sz="1400" b="1" dirty="0" smtClean="0">
                <a:latin typeface="Huawei Sans" panose="020C0503030203020204" pitchFamily="34" charset="0"/>
              </a:rPr>
              <a:t>OSPF area 1</a:t>
            </a:r>
            <a:endParaRPr lang="en-US" altLang="zh-CN" sz="14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37" name="五边形 36"/>
          <p:cNvSpPr/>
          <p:nvPr/>
        </p:nvSpPr>
        <p:spPr bwMode="gray">
          <a:xfrm>
            <a:off x="7551838" y="48062"/>
            <a:ext cx="917146"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Multi-Process</a:t>
            </a:r>
          </a:p>
        </p:txBody>
      </p:sp>
      <p:sp>
        <p:nvSpPr>
          <p:cNvPr id="43" name="燕尾形 42"/>
          <p:cNvSpPr/>
          <p:nvPr/>
        </p:nvSpPr>
        <p:spPr bwMode="gray">
          <a:xfrm>
            <a:off x="8347378" y="48062"/>
            <a:ext cx="124135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Association with BGP</a:t>
            </a:r>
            <a:endParaRPr lang="en-US" altLang="zh-CN" sz="1200" dirty="0">
              <a:latin typeface="Huawei Sans" panose="020C0503030203020204" pitchFamily="34" charset="0"/>
              <a:sym typeface="Huawei Sans" panose="020C0503030203020204" pitchFamily="34" charset="0"/>
            </a:endParaRPr>
          </a:p>
        </p:txBody>
      </p:sp>
      <p:sp>
        <p:nvSpPr>
          <p:cNvPr id="52" name="燕尾形 51"/>
          <p:cNvSpPr/>
          <p:nvPr/>
        </p:nvSpPr>
        <p:spPr bwMode="gray">
          <a:xfrm>
            <a:off x="9467130" y="48062"/>
            <a:ext cx="119961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Forwarding Address</a:t>
            </a:r>
            <a:endParaRPr lang="en-US" altLang="zh-CN" sz="1200" dirty="0">
              <a:latin typeface="Huawei Sans" panose="020C0503030203020204" pitchFamily="34" charset="0"/>
              <a:sym typeface="Huawei Sans" panose="020C0503030203020204" pitchFamily="34" charset="0"/>
            </a:endParaRPr>
          </a:p>
        </p:txBody>
      </p:sp>
      <p:sp>
        <p:nvSpPr>
          <p:cNvPr id="53" name="燕尾形 52"/>
          <p:cNvSpPr/>
          <p:nvPr/>
        </p:nvSpPr>
        <p:spPr bwMode="gray">
          <a:xfrm>
            <a:off x="10545139" y="48062"/>
            <a:ext cx="662033"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GR</a:t>
            </a:r>
          </a:p>
        </p:txBody>
      </p:sp>
      <p:sp>
        <p:nvSpPr>
          <p:cNvPr id="54" name="燕尾形 53"/>
          <p:cNvSpPr/>
          <p:nvPr/>
        </p:nvSpPr>
        <p:spPr bwMode="gray">
          <a:xfrm>
            <a:off x="11085567" y="48062"/>
            <a:ext cx="663521"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NSR</a:t>
            </a:r>
            <a:endParaRPr lang="en-US" altLang="zh-CN" sz="1200" dirty="0">
              <a:latin typeface="Huawei Sans" panose="020C0503030203020204" pitchFamily="34" charset="0"/>
              <a:sym typeface="Huawei Sans" panose="020C0503030203020204" pitchFamily="34" charset="0"/>
            </a:endParaRPr>
          </a:p>
        </p:txBody>
      </p:sp>
      <p:sp>
        <p:nvSpPr>
          <p:cNvPr id="35" name="文本框 32"/>
          <p:cNvSpPr txBox="1"/>
          <p:nvPr/>
        </p:nvSpPr>
        <p:spPr bwMode="gray">
          <a:xfrm>
            <a:off x="6154916" y="1567917"/>
            <a:ext cx="5580888" cy="4616648"/>
          </a:xfrm>
          <a:prstGeom prst="rect">
            <a:avLst/>
          </a:prstGeom>
          <a:solidFill>
            <a:schemeClr val="bg1">
              <a:lumMod val="85000"/>
            </a:schemeClr>
          </a:solidFill>
          <a:ln>
            <a:noFill/>
          </a:ln>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dirty="0" smtClean="0">
                <a:latin typeface="Huawei Sans" panose="020C0503030203020204" pitchFamily="34" charset="0"/>
              </a:rPr>
              <a:t>&lt;R1&gt; display </a:t>
            </a:r>
            <a:r>
              <a:rPr lang="en-US" sz="1400" dirty="0" err="1" smtClean="0">
                <a:latin typeface="Huawei Sans" panose="020C0503030203020204" pitchFamily="34" charset="0"/>
              </a:rPr>
              <a:t>ospf</a:t>
            </a:r>
            <a:r>
              <a:rPr lang="en-US" sz="1400" dirty="0" smtClean="0">
                <a:latin typeface="Huawei Sans" panose="020C0503030203020204" pitchFamily="34" charset="0"/>
              </a:rPr>
              <a:t> 1 graceful-restart </a:t>
            </a:r>
            <a:endParaRPr lang="en-US" altLang="zh-CN" sz="1400" dirty="0" smtClean="0">
              <a:latin typeface="Huawei Sans" panose="020C0503030203020204" pitchFamily="34" charset="0"/>
            </a:endParaRPr>
          </a:p>
          <a:p>
            <a:pPr fontAlgn="ct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	 OSPF Process 1 with Router ID 10.1.13.1</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 Graceful-restart capability     : </a:t>
            </a:r>
            <a:r>
              <a:rPr lang="en-US" sz="1400" b="1" dirty="0" smtClean="0">
                <a:solidFill>
                  <a:srgbClr val="C7000B"/>
                </a:solidFill>
                <a:latin typeface="Huawei Sans" panose="020C0503030203020204" pitchFamily="34" charset="0"/>
              </a:rPr>
              <a:t>enabled</a:t>
            </a:r>
            <a:endParaRPr lang="en-US" altLang="zh-CN" sz="1400" b="1" dirty="0" smtClean="0">
              <a:solidFill>
                <a:srgbClr val="C7000B"/>
              </a:solidFill>
              <a:latin typeface="Huawei Sans" panose="020C0503030203020204" pitchFamily="34" charset="0"/>
            </a:endParaRPr>
          </a:p>
          <a:p>
            <a:pPr fontAlgn="ctr"/>
            <a:r>
              <a:rPr lang="en-US" sz="1400" dirty="0" smtClean="0">
                <a:latin typeface="Huawei Sans" panose="020C0503030203020204" pitchFamily="34" charset="0"/>
              </a:rPr>
              <a:t> Graceful-restart support        : planned and un-planned, totally</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 Helper-policy support  : planned and un-planned, strict </a:t>
            </a:r>
            <a:r>
              <a:rPr lang="en-US" sz="1400" dirty="0" err="1" smtClean="0">
                <a:latin typeface="Huawei Sans" panose="020C0503030203020204" pitchFamily="34" charset="0"/>
              </a:rPr>
              <a:t>lsa</a:t>
            </a:r>
            <a:r>
              <a:rPr lang="en-US" sz="1400" dirty="0" smtClean="0">
                <a:latin typeface="Huawei Sans" panose="020C0503030203020204" pitchFamily="34" charset="0"/>
              </a:rPr>
              <a:t> check</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 Current GR state                   : normal</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 Graceful-restart period          : 120 seconds</a:t>
            </a:r>
            <a:endParaRPr lang="en-US" altLang="zh-CN" sz="1400" dirty="0" smtClean="0">
              <a:latin typeface="Huawei Sans" panose="020C0503030203020204" pitchFamily="34" charset="0"/>
            </a:endParaRPr>
          </a:p>
          <a:p>
            <a:pPr fontAlgn="ct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 Number of neighbors under helper:</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  Normal neighbors     : 0</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  Virtual neighbors      : 0</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  Sham-link neighbors : 0</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  Total neighbors        : 0</a:t>
            </a:r>
            <a:endParaRPr lang="en-US" altLang="zh-CN" sz="1400" dirty="0" smtClean="0">
              <a:latin typeface="Huawei Sans" panose="020C0503030203020204" pitchFamily="34" charset="0"/>
            </a:endParaRPr>
          </a:p>
          <a:p>
            <a:pPr fontAlgn="ct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 Number of restarting neighbors : 0</a:t>
            </a:r>
            <a:endParaRPr lang="en-US" altLang="zh-CN" sz="1400" dirty="0" smtClean="0">
              <a:latin typeface="Huawei Sans" panose="020C0503030203020204" pitchFamily="34" charset="0"/>
            </a:endParaRPr>
          </a:p>
          <a:p>
            <a:pPr fontAlgn="ct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 Last exit reason:</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  On graceful restart : none</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  On Helper              : none</a:t>
            </a:r>
            <a:endParaRPr lang="en-US" altLang="zh-CN" sz="1400" dirty="0">
              <a:latin typeface="Huawei Sans" panose="020C0503030203020204" pitchFamily="34" charset="0"/>
            </a:endParaRPr>
          </a:p>
        </p:txBody>
      </p:sp>
    </p:spTree>
    <p:extLst>
      <p:ext uri="{BB962C8B-B14F-4D97-AF65-F5344CB8AC3E}">
        <p14:creationId xmlns:p14="http://schemas.microsoft.com/office/powerpoint/2010/main" val="296593773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椭圆 35"/>
          <p:cNvSpPr/>
          <p:nvPr/>
        </p:nvSpPr>
        <p:spPr bwMode="gray">
          <a:xfrm rot="16200000">
            <a:off x="837278" y="2099085"/>
            <a:ext cx="1447990" cy="1195614"/>
          </a:xfrm>
          <a:prstGeom prst="ellipse">
            <a:avLst/>
          </a:prstGeom>
          <a:solidFill>
            <a:srgbClr val="F5FCFD"/>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 name="标题 1"/>
          <p:cNvSpPr>
            <a:spLocks noGrp="1"/>
          </p:cNvSpPr>
          <p:nvPr>
            <p:ph type="title"/>
          </p:nvPr>
        </p:nvSpPr>
        <p:spPr bwMode="gray"/>
        <p:txBody>
          <a:bodyPr/>
          <a:lstStyle/>
          <a:p>
            <a:r>
              <a:rPr lang="en-US" dirty="0" smtClean="0"/>
              <a:t>Example for Configuring OSPF GR (3)</a:t>
            </a:r>
            <a:endParaRPr lang="en-US" altLang="zh-CN" dirty="0"/>
          </a:p>
        </p:txBody>
      </p:sp>
      <p:sp>
        <p:nvSpPr>
          <p:cNvPr id="44" name="文本占位符 43"/>
          <p:cNvSpPr>
            <a:spLocks noGrp="1"/>
          </p:cNvSpPr>
          <p:nvPr>
            <p:ph type="body" sz="quarter" idx="10"/>
          </p:nvPr>
        </p:nvSpPr>
        <p:spPr bwMode="gray">
          <a:xfrm>
            <a:off x="455613" y="4124715"/>
            <a:ext cx="5640386" cy="2076060"/>
          </a:xfrm>
        </p:spPr>
        <p:txBody>
          <a:bodyPr/>
          <a:lstStyle/>
          <a:p>
            <a:r>
              <a:rPr lang="en-US" sz="1400" dirty="0" smtClean="0"/>
              <a:t>Routers R1, R2, and R3 each are equipped with two main control boards, which back up each other. The routers interwork through OSPF and support GR.</a:t>
            </a:r>
          </a:p>
          <a:p>
            <a:r>
              <a:rPr lang="en-US" sz="1400" dirty="0" smtClean="0"/>
              <a:t>It is required that traffic forwarding be not interrupted when R1 restarts an OSPF process or performs an active/standby switchover in GR mode.</a:t>
            </a:r>
            <a:endParaRPr lang="en-US" altLang="zh-CN" sz="1400" dirty="0"/>
          </a:p>
        </p:txBody>
      </p:sp>
      <p:sp>
        <p:nvSpPr>
          <p:cNvPr id="4" name="椭圆 3"/>
          <p:cNvSpPr/>
          <p:nvPr/>
        </p:nvSpPr>
        <p:spPr bwMode="gray">
          <a:xfrm>
            <a:off x="1807135" y="1169736"/>
            <a:ext cx="2347003" cy="1195614"/>
          </a:xfrm>
          <a:prstGeom prst="ellipse">
            <a:avLst/>
          </a:prstGeom>
          <a:solidFill>
            <a:srgbClr val="F5FCFD"/>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5" name="矩形 4"/>
          <p:cNvSpPr/>
          <p:nvPr/>
        </p:nvSpPr>
        <p:spPr bwMode="gray">
          <a:xfrm>
            <a:off x="2289838" y="1901319"/>
            <a:ext cx="1385176" cy="446388"/>
          </a:xfrm>
          <a:prstGeom prst="rect">
            <a:avLst/>
          </a:prstGeom>
        </p:spPr>
        <p:txBody>
          <a:bodyPr wrap="square">
            <a:noAutofit/>
          </a:bodyPr>
          <a:lstStyle/>
          <a:p>
            <a:pPr algn="ctr" fontAlgn="ctr">
              <a:lnSpc>
                <a:spcPts val="2400"/>
              </a:lnSpc>
            </a:pPr>
            <a:r>
              <a:rPr lang="en-US" sz="1400" b="1" dirty="0" smtClean="0">
                <a:latin typeface="Huawei Sans" panose="020C0503030203020204" pitchFamily="34" charset="0"/>
              </a:rPr>
              <a:t>OSPF area 0</a:t>
            </a:r>
            <a:endParaRPr lang="en-US" altLang="zh-CN" sz="14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291273" y="1537321"/>
            <a:ext cx="540000" cy="442800"/>
          </a:xfrm>
          <a:prstGeom prst="rect">
            <a:avLst/>
          </a:prstGeom>
        </p:spPr>
      </p:pic>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154138" y="1537321"/>
            <a:ext cx="540000" cy="442800"/>
          </a:xfrm>
          <a:prstGeom prst="rect">
            <a:avLst/>
          </a:prstGeom>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291273" y="3420885"/>
            <a:ext cx="540000" cy="442800"/>
          </a:xfrm>
          <a:prstGeom prst="rect">
            <a:avLst/>
          </a:prstGeom>
        </p:spPr>
      </p:pic>
      <p:cxnSp>
        <p:nvCxnSpPr>
          <p:cNvPr id="10" name="直接连接符 9"/>
          <p:cNvCxnSpPr>
            <a:stCxn id="7" idx="3"/>
            <a:endCxn id="8" idx="1"/>
          </p:cNvCxnSpPr>
          <p:nvPr/>
        </p:nvCxnSpPr>
        <p:spPr bwMode="gray">
          <a:xfrm>
            <a:off x="1831273" y="1758721"/>
            <a:ext cx="23228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7" idx="2"/>
            <a:endCxn id="9" idx="0"/>
          </p:cNvCxnSpPr>
          <p:nvPr/>
        </p:nvCxnSpPr>
        <p:spPr bwMode="gray">
          <a:xfrm>
            <a:off x="1561273" y="1980121"/>
            <a:ext cx="0" cy="144076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bwMode="gray">
          <a:xfrm>
            <a:off x="1315411" y="1297056"/>
            <a:ext cx="491724" cy="307777"/>
          </a:xfrm>
          <a:prstGeom prst="rect">
            <a:avLst/>
          </a:prstGeom>
        </p:spPr>
        <p:txBody>
          <a:bodyPr wrap="square">
            <a:noAutofit/>
          </a:bodyPr>
          <a:lstStyle/>
          <a:p>
            <a:pPr algn="ctr" fontAlgn="ctr"/>
            <a:r>
              <a:rPr lang="en-US" sz="1400" dirty="0" smtClean="0">
                <a:latin typeface="Huawei Sans" panose="020C0503030203020204" pitchFamily="34" charset="0"/>
              </a:rPr>
              <a:t>R1</a:t>
            </a:r>
            <a:endParaRPr lang="en-US" sz="1400" dirty="0">
              <a:latin typeface="Huawei Sans" panose="020C0503030203020204" pitchFamily="34" charset="0"/>
            </a:endParaRPr>
          </a:p>
        </p:txBody>
      </p:sp>
      <p:sp>
        <p:nvSpPr>
          <p:cNvPr id="14" name="矩形 13"/>
          <p:cNvSpPr/>
          <p:nvPr/>
        </p:nvSpPr>
        <p:spPr bwMode="gray">
          <a:xfrm>
            <a:off x="2347677" y="1484700"/>
            <a:ext cx="1265120" cy="307777"/>
          </a:xfrm>
          <a:prstGeom prst="rect">
            <a:avLst/>
          </a:prstGeom>
        </p:spPr>
        <p:txBody>
          <a:bodyPr wrap="square">
            <a:noAutofit/>
          </a:bodyPr>
          <a:lstStyle/>
          <a:p>
            <a:pPr algn="ctr" fontAlgn="ctr"/>
            <a:r>
              <a:rPr lang="en-US" sz="1400" dirty="0" smtClean="0">
                <a:latin typeface="Huawei Sans" panose="020C0503030203020204" pitchFamily="34" charset="0"/>
              </a:rPr>
              <a:t>10.1.13.0/30</a:t>
            </a:r>
            <a:endParaRPr lang="en-US" sz="1400" dirty="0">
              <a:latin typeface="Huawei Sans" panose="020C0503030203020204" pitchFamily="34" charset="0"/>
            </a:endParaRPr>
          </a:p>
        </p:txBody>
      </p:sp>
      <p:sp>
        <p:nvSpPr>
          <p:cNvPr id="17" name="矩形 16"/>
          <p:cNvSpPr/>
          <p:nvPr/>
        </p:nvSpPr>
        <p:spPr bwMode="gray">
          <a:xfrm>
            <a:off x="4179180" y="1297056"/>
            <a:ext cx="491724" cy="307777"/>
          </a:xfrm>
          <a:prstGeom prst="rect">
            <a:avLst/>
          </a:prstGeom>
        </p:spPr>
        <p:txBody>
          <a:bodyPr wrap="square">
            <a:noAutofit/>
          </a:bodyPr>
          <a:lstStyle/>
          <a:p>
            <a:pPr algn="ctr" fontAlgn="ctr"/>
            <a:r>
              <a:rPr lang="en-US" sz="1400" dirty="0" smtClean="0">
                <a:latin typeface="Huawei Sans" panose="020C0503030203020204" pitchFamily="34" charset="0"/>
              </a:rPr>
              <a:t>R3</a:t>
            </a:r>
            <a:endParaRPr lang="en-US" sz="1400" dirty="0">
              <a:latin typeface="Huawei Sans" panose="020C0503030203020204" pitchFamily="34" charset="0"/>
            </a:endParaRPr>
          </a:p>
        </p:txBody>
      </p:sp>
      <p:sp>
        <p:nvSpPr>
          <p:cNvPr id="18" name="矩形 17"/>
          <p:cNvSpPr/>
          <p:nvPr/>
        </p:nvSpPr>
        <p:spPr bwMode="gray">
          <a:xfrm>
            <a:off x="2536761" y="1717946"/>
            <a:ext cx="887750" cy="276999"/>
          </a:xfrm>
          <a:prstGeom prst="rect">
            <a:avLst/>
          </a:prstGeom>
        </p:spPr>
        <p:txBody>
          <a:bodyPr wrap="square">
            <a:noAutofit/>
          </a:bodyPr>
          <a:lstStyle/>
          <a:p>
            <a:pPr algn="ctr" fontAlgn="ctr"/>
            <a:r>
              <a:rPr lang="en-US" sz="1200" dirty="0" smtClean="0">
                <a:latin typeface="Huawei Sans" panose="020C0503030203020204" pitchFamily="34" charset="0"/>
              </a:rPr>
              <a:t>GE0/0/0</a:t>
            </a:r>
            <a:endParaRPr lang="en-US" sz="1200" dirty="0">
              <a:latin typeface="Huawei Sans" panose="020C0503030203020204" pitchFamily="34" charset="0"/>
            </a:endParaRPr>
          </a:p>
        </p:txBody>
      </p:sp>
      <p:sp>
        <p:nvSpPr>
          <p:cNvPr id="21" name="矩形 20"/>
          <p:cNvSpPr/>
          <p:nvPr/>
        </p:nvSpPr>
        <p:spPr bwMode="gray">
          <a:xfrm>
            <a:off x="1315411" y="3838550"/>
            <a:ext cx="491724" cy="307777"/>
          </a:xfrm>
          <a:prstGeom prst="rect">
            <a:avLst/>
          </a:prstGeom>
        </p:spPr>
        <p:txBody>
          <a:bodyPr wrap="square">
            <a:noAutofit/>
          </a:bodyPr>
          <a:lstStyle/>
          <a:p>
            <a:pPr algn="ctr" fontAlgn="ctr"/>
            <a:r>
              <a:rPr lang="en-US" sz="1400" dirty="0" smtClean="0">
                <a:latin typeface="Huawei Sans" panose="020C0503030203020204" pitchFamily="34" charset="0"/>
              </a:rPr>
              <a:t>R2</a:t>
            </a:r>
            <a:endParaRPr lang="en-US" sz="1400" dirty="0">
              <a:latin typeface="Huawei Sans" panose="020C0503030203020204" pitchFamily="34" charset="0"/>
            </a:endParaRPr>
          </a:p>
        </p:txBody>
      </p:sp>
      <p:sp>
        <p:nvSpPr>
          <p:cNvPr id="23" name="文本框 31"/>
          <p:cNvSpPr txBox="1"/>
          <p:nvPr/>
        </p:nvSpPr>
        <p:spPr bwMode="gray">
          <a:xfrm>
            <a:off x="6095999" y="1052512"/>
            <a:ext cx="5653086" cy="942433"/>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spcBef>
                <a:spcPts val="0"/>
              </a:spcBef>
              <a:spcAft>
                <a:spcPts val="0"/>
              </a:spcAft>
            </a:pPr>
            <a:r>
              <a:rPr lang="en-US" sz="1400" dirty="0" smtClean="0">
                <a:solidFill>
                  <a:prstClr val="black"/>
                </a:solidFill>
                <a:latin typeface="Huawei Sans" panose="020C0503030203020204" pitchFamily="34" charset="0"/>
              </a:rPr>
              <a:t>4</a:t>
            </a:r>
            <a:r>
              <a:rPr lang="en-US" sz="1400" dirty="0">
                <a:solidFill>
                  <a:prstClr val="black"/>
                </a:solidFill>
                <a:latin typeface="Huawei Sans" panose="020C0503030203020204" pitchFamily="34" charset="0"/>
              </a:rPr>
              <a:t>. Run the </a:t>
            </a:r>
            <a:r>
              <a:rPr lang="en-US" sz="1400" b="1" dirty="0">
                <a:solidFill>
                  <a:prstClr val="black"/>
                </a:solidFill>
                <a:latin typeface="Huawei Sans" panose="020C0503030203020204" pitchFamily="34" charset="0"/>
              </a:rPr>
              <a:t>reset </a:t>
            </a:r>
            <a:r>
              <a:rPr lang="en-US" sz="1400" b="1" dirty="0" err="1">
                <a:solidFill>
                  <a:prstClr val="black"/>
                </a:solidFill>
                <a:latin typeface="Huawei Sans" panose="020C0503030203020204" pitchFamily="34" charset="0"/>
              </a:rPr>
              <a:t>ospf</a:t>
            </a:r>
            <a:r>
              <a:rPr lang="en-US" sz="1400" b="1" dirty="0">
                <a:solidFill>
                  <a:prstClr val="black"/>
                </a:solidFill>
                <a:latin typeface="Huawei Sans" panose="020C0503030203020204" pitchFamily="34" charset="0"/>
              </a:rPr>
              <a:t> process graceful-restart </a:t>
            </a:r>
            <a:r>
              <a:rPr lang="en-US" sz="1400" dirty="0">
                <a:solidFill>
                  <a:prstClr val="black"/>
                </a:solidFill>
                <a:latin typeface="Huawei Sans" panose="020C0503030203020204" pitchFamily="34" charset="0"/>
              </a:rPr>
              <a:t>command in the user view of R1 to restart OSPF process 1, and run the </a:t>
            </a:r>
            <a:r>
              <a:rPr lang="en-US" sz="1400" b="1" dirty="0">
                <a:solidFill>
                  <a:prstClr val="black"/>
                </a:solidFill>
                <a:latin typeface="Huawei Sans" panose="020C0503030203020204" pitchFamily="34" charset="0"/>
              </a:rPr>
              <a:t>display </a:t>
            </a:r>
            <a:r>
              <a:rPr lang="en-US" sz="1400" b="1" dirty="0" err="1">
                <a:solidFill>
                  <a:prstClr val="black"/>
                </a:solidFill>
                <a:latin typeface="Huawei Sans" panose="020C0503030203020204" pitchFamily="34" charset="0"/>
              </a:rPr>
              <a:t>ospf</a:t>
            </a:r>
            <a:r>
              <a:rPr lang="en-US" sz="1400" b="1" dirty="0">
                <a:solidFill>
                  <a:prstClr val="black"/>
                </a:solidFill>
                <a:latin typeface="Huawei Sans" panose="020C0503030203020204" pitchFamily="34" charset="0"/>
              </a:rPr>
              <a:t> peer</a:t>
            </a:r>
            <a:r>
              <a:rPr lang="en-US" sz="1400" dirty="0">
                <a:solidFill>
                  <a:prstClr val="black"/>
                </a:solidFill>
                <a:latin typeface="Huawei Sans" panose="020C0503030203020204" pitchFamily="34" charset="0"/>
              </a:rPr>
              <a:t> command on R2 to check the OSPF neighbor relationship with R1.</a:t>
            </a:r>
          </a:p>
        </p:txBody>
      </p:sp>
      <p:sp>
        <p:nvSpPr>
          <p:cNvPr id="33" name="矩形 32"/>
          <p:cNvSpPr/>
          <p:nvPr/>
        </p:nvSpPr>
        <p:spPr bwMode="gray">
          <a:xfrm>
            <a:off x="1765124" y="1702556"/>
            <a:ext cx="386422" cy="307777"/>
          </a:xfrm>
          <a:prstGeom prst="rect">
            <a:avLst/>
          </a:prstGeom>
        </p:spPr>
        <p:txBody>
          <a:bodyPr wrap="square">
            <a:noAutofit/>
          </a:bodyPr>
          <a:lstStyle/>
          <a:p>
            <a:pPr algn="ctr" fontAlgn="ctr"/>
            <a:r>
              <a:rPr lang="en-US" sz="1400" dirty="0" smtClean="0">
                <a:latin typeface="Huawei Sans" panose="020C0503030203020204" pitchFamily="34" charset="0"/>
              </a:rPr>
              <a:t>.1</a:t>
            </a:r>
            <a:endParaRPr lang="en-US" sz="1400" dirty="0">
              <a:latin typeface="Huawei Sans" panose="020C0503030203020204" pitchFamily="34" charset="0"/>
            </a:endParaRPr>
          </a:p>
        </p:txBody>
      </p:sp>
      <p:sp>
        <p:nvSpPr>
          <p:cNvPr id="34" name="矩形 33"/>
          <p:cNvSpPr/>
          <p:nvPr/>
        </p:nvSpPr>
        <p:spPr bwMode="gray">
          <a:xfrm>
            <a:off x="3842425" y="1702556"/>
            <a:ext cx="386422" cy="307777"/>
          </a:xfrm>
          <a:prstGeom prst="rect">
            <a:avLst/>
          </a:prstGeom>
        </p:spPr>
        <p:txBody>
          <a:bodyPr wrap="square">
            <a:noAutofit/>
          </a:bodyPr>
          <a:lstStyle/>
          <a:p>
            <a:pPr algn="ctr" fontAlgn="ctr"/>
            <a:r>
              <a:rPr lang="en-US" sz="1400" dirty="0" smtClean="0">
                <a:latin typeface="Huawei Sans" panose="020C0503030203020204" pitchFamily="34" charset="0"/>
              </a:rPr>
              <a:t>.3</a:t>
            </a:r>
            <a:endParaRPr lang="en-US" sz="1400" dirty="0">
              <a:latin typeface="Huawei Sans" panose="020C0503030203020204" pitchFamily="34" charset="0"/>
            </a:endParaRPr>
          </a:p>
        </p:txBody>
      </p:sp>
      <p:sp>
        <p:nvSpPr>
          <p:cNvPr id="38" name="矩形 37"/>
          <p:cNvSpPr/>
          <p:nvPr/>
        </p:nvSpPr>
        <p:spPr bwMode="gray">
          <a:xfrm rot="16200000">
            <a:off x="736935" y="2555588"/>
            <a:ext cx="1283336" cy="307777"/>
          </a:xfrm>
          <a:prstGeom prst="rect">
            <a:avLst/>
          </a:prstGeom>
        </p:spPr>
        <p:txBody>
          <a:bodyPr wrap="square">
            <a:noAutofit/>
          </a:bodyPr>
          <a:lstStyle/>
          <a:p>
            <a:pPr algn="ctr" fontAlgn="ctr"/>
            <a:r>
              <a:rPr lang="en-US" sz="1400" dirty="0" smtClean="0">
                <a:latin typeface="Huawei Sans" panose="020C0503030203020204" pitchFamily="34" charset="0"/>
              </a:rPr>
              <a:t>10.1.12.0/30</a:t>
            </a:r>
            <a:endParaRPr lang="en-US" sz="1400" dirty="0">
              <a:latin typeface="Huawei Sans" panose="020C0503030203020204" pitchFamily="34" charset="0"/>
            </a:endParaRPr>
          </a:p>
        </p:txBody>
      </p:sp>
      <p:sp>
        <p:nvSpPr>
          <p:cNvPr id="39" name="矩形 38"/>
          <p:cNvSpPr/>
          <p:nvPr/>
        </p:nvSpPr>
        <p:spPr bwMode="gray">
          <a:xfrm rot="16200000">
            <a:off x="1240331" y="2534230"/>
            <a:ext cx="887750" cy="276999"/>
          </a:xfrm>
          <a:prstGeom prst="rect">
            <a:avLst/>
          </a:prstGeom>
        </p:spPr>
        <p:txBody>
          <a:bodyPr wrap="square">
            <a:noAutofit/>
          </a:bodyPr>
          <a:lstStyle/>
          <a:p>
            <a:pPr algn="ctr" fontAlgn="ctr"/>
            <a:r>
              <a:rPr lang="en-US" sz="1200" dirty="0" smtClean="0">
                <a:latin typeface="Huawei Sans" panose="020C0503030203020204" pitchFamily="34" charset="0"/>
              </a:rPr>
              <a:t>GE0/0/1</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40" name="矩形 39"/>
          <p:cNvSpPr/>
          <p:nvPr/>
        </p:nvSpPr>
        <p:spPr bwMode="gray">
          <a:xfrm rot="16200000">
            <a:off x="1481324" y="1930089"/>
            <a:ext cx="386422" cy="307777"/>
          </a:xfrm>
          <a:prstGeom prst="rect">
            <a:avLst/>
          </a:prstGeom>
        </p:spPr>
        <p:txBody>
          <a:bodyPr wrap="square">
            <a:noAutofit/>
          </a:bodyPr>
          <a:lstStyle/>
          <a:p>
            <a:pPr algn="ctr" fontAlgn="ctr"/>
            <a:r>
              <a:rPr lang="en-US" sz="1400" dirty="0" smtClean="0">
                <a:latin typeface="Huawei Sans" panose="020C0503030203020204" pitchFamily="34" charset="0"/>
              </a:rPr>
              <a:t>.1</a:t>
            </a:r>
            <a:endParaRPr lang="en-US" sz="1400" dirty="0">
              <a:latin typeface="Huawei Sans" panose="020C0503030203020204" pitchFamily="34" charset="0"/>
            </a:endParaRPr>
          </a:p>
        </p:txBody>
      </p:sp>
      <p:sp>
        <p:nvSpPr>
          <p:cNvPr id="41" name="矩形 40"/>
          <p:cNvSpPr/>
          <p:nvPr/>
        </p:nvSpPr>
        <p:spPr bwMode="gray">
          <a:xfrm rot="16200000">
            <a:off x="1481324" y="3155917"/>
            <a:ext cx="386422" cy="307777"/>
          </a:xfrm>
          <a:prstGeom prst="rect">
            <a:avLst/>
          </a:prstGeom>
        </p:spPr>
        <p:txBody>
          <a:bodyPr wrap="square">
            <a:noAutofit/>
          </a:bodyPr>
          <a:lstStyle/>
          <a:p>
            <a:pPr algn="ctr" fontAlgn="ctr"/>
            <a:r>
              <a:rPr lang="en-US" sz="1400" dirty="0" smtClean="0">
                <a:latin typeface="Huawei Sans" panose="020C0503030203020204" pitchFamily="34" charset="0"/>
              </a:rPr>
              <a:t>.2</a:t>
            </a:r>
            <a:endParaRPr lang="en-US" sz="1400" dirty="0">
              <a:latin typeface="Huawei Sans" panose="020C0503030203020204" pitchFamily="34" charset="0"/>
            </a:endParaRPr>
          </a:p>
        </p:txBody>
      </p:sp>
      <p:sp>
        <p:nvSpPr>
          <p:cNvPr id="42" name="矩形 41"/>
          <p:cNvSpPr/>
          <p:nvPr/>
        </p:nvSpPr>
        <p:spPr bwMode="gray">
          <a:xfrm rot="16200000">
            <a:off x="1212113" y="2470692"/>
            <a:ext cx="1385124" cy="472623"/>
          </a:xfrm>
          <a:prstGeom prst="rect">
            <a:avLst/>
          </a:prstGeom>
        </p:spPr>
        <p:txBody>
          <a:bodyPr wrap="square">
            <a:noAutofit/>
          </a:bodyPr>
          <a:lstStyle/>
          <a:p>
            <a:pPr algn="ctr" fontAlgn="ctr">
              <a:lnSpc>
                <a:spcPts val="2400"/>
              </a:lnSpc>
            </a:pPr>
            <a:r>
              <a:rPr lang="en-US" sz="1400" b="1" dirty="0" smtClean="0">
                <a:latin typeface="Huawei Sans" panose="020C0503030203020204" pitchFamily="34" charset="0"/>
              </a:rPr>
              <a:t>OSPF area 1</a:t>
            </a:r>
            <a:endParaRPr lang="en-US" altLang="zh-CN" sz="14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37" name="五边形 36"/>
          <p:cNvSpPr/>
          <p:nvPr/>
        </p:nvSpPr>
        <p:spPr bwMode="gray">
          <a:xfrm>
            <a:off x="7551838" y="48062"/>
            <a:ext cx="917146"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Multi-Process</a:t>
            </a:r>
          </a:p>
        </p:txBody>
      </p:sp>
      <p:sp>
        <p:nvSpPr>
          <p:cNvPr id="43" name="燕尾形 42"/>
          <p:cNvSpPr/>
          <p:nvPr/>
        </p:nvSpPr>
        <p:spPr bwMode="gray">
          <a:xfrm>
            <a:off x="8347378" y="48062"/>
            <a:ext cx="124135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Association with BGP</a:t>
            </a:r>
            <a:endParaRPr lang="en-US" altLang="zh-CN" sz="1200" dirty="0">
              <a:latin typeface="Huawei Sans" panose="020C0503030203020204" pitchFamily="34" charset="0"/>
              <a:sym typeface="Huawei Sans" panose="020C0503030203020204" pitchFamily="34" charset="0"/>
            </a:endParaRPr>
          </a:p>
        </p:txBody>
      </p:sp>
      <p:sp>
        <p:nvSpPr>
          <p:cNvPr id="52" name="燕尾形 51"/>
          <p:cNvSpPr/>
          <p:nvPr/>
        </p:nvSpPr>
        <p:spPr bwMode="gray">
          <a:xfrm>
            <a:off x="9467130" y="48062"/>
            <a:ext cx="119961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Forwarding Address</a:t>
            </a:r>
            <a:endParaRPr lang="en-US" altLang="zh-CN" sz="1200" dirty="0">
              <a:latin typeface="Huawei Sans" panose="020C0503030203020204" pitchFamily="34" charset="0"/>
              <a:sym typeface="Huawei Sans" panose="020C0503030203020204" pitchFamily="34" charset="0"/>
            </a:endParaRPr>
          </a:p>
        </p:txBody>
      </p:sp>
      <p:sp>
        <p:nvSpPr>
          <p:cNvPr id="53" name="燕尾形 52"/>
          <p:cNvSpPr/>
          <p:nvPr/>
        </p:nvSpPr>
        <p:spPr bwMode="gray">
          <a:xfrm>
            <a:off x="10545139" y="48062"/>
            <a:ext cx="662033"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GR</a:t>
            </a:r>
          </a:p>
        </p:txBody>
      </p:sp>
      <p:sp>
        <p:nvSpPr>
          <p:cNvPr id="54" name="燕尾形 53"/>
          <p:cNvSpPr/>
          <p:nvPr/>
        </p:nvSpPr>
        <p:spPr bwMode="gray">
          <a:xfrm>
            <a:off x="11085567" y="48062"/>
            <a:ext cx="663521"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NSR</a:t>
            </a:r>
            <a:endParaRPr lang="en-US" altLang="zh-CN" sz="1200" dirty="0">
              <a:latin typeface="Huawei Sans" panose="020C0503030203020204" pitchFamily="34" charset="0"/>
              <a:sym typeface="Huawei Sans" panose="020C0503030203020204" pitchFamily="34" charset="0"/>
            </a:endParaRPr>
          </a:p>
        </p:txBody>
      </p:sp>
      <p:sp>
        <p:nvSpPr>
          <p:cNvPr id="48" name="文本框 32"/>
          <p:cNvSpPr txBox="1"/>
          <p:nvPr/>
        </p:nvSpPr>
        <p:spPr bwMode="gray">
          <a:xfrm>
            <a:off x="6164060" y="1980121"/>
            <a:ext cx="5580888" cy="307777"/>
          </a:xfrm>
          <a:prstGeom prst="rect">
            <a:avLst/>
          </a:prstGeom>
          <a:solidFill>
            <a:schemeClr val="bg1">
              <a:lumMod val="85000"/>
            </a:schemeClr>
          </a:solidFill>
          <a:ln>
            <a:noFill/>
          </a:ln>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r>
              <a:rPr lang="en-US" altLang="zh-CN" sz="1400" kern="0" dirty="0">
                <a:cs typeface="Courier New" panose="02070309020205020404" pitchFamily="49" charset="0"/>
              </a:rPr>
              <a:t>&lt;</a:t>
            </a:r>
            <a:r>
              <a:rPr lang="en-US" altLang="zh-CN" sz="1400" kern="0" dirty="0" smtClean="0">
                <a:cs typeface="Courier New" panose="02070309020205020404" pitchFamily="49" charset="0"/>
              </a:rPr>
              <a:t>R1&gt; </a:t>
            </a:r>
            <a:r>
              <a:rPr lang="en-US" altLang="zh-CN" sz="1400" kern="0" dirty="0">
                <a:cs typeface="Courier New" panose="02070309020205020404" pitchFamily="49" charset="0"/>
              </a:rPr>
              <a:t>reset </a:t>
            </a:r>
            <a:r>
              <a:rPr lang="en-US" altLang="zh-CN" sz="1400" kern="0" dirty="0" err="1">
                <a:cs typeface="Courier New" panose="02070309020205020404" pitchFamily="49" charset="0"/>
              </a:rPr>
              <a:t>ospf</a:t>
            </a:r>
            <a:r>
              <a:rPr lang="en-US" altLang="zh-CN" sz="1400" kern="0" dirty="0">
                <a:cs typeface="Courier New" panose="02070309020205020404" pitchFamily="49" charset="0"/>
              </a:rPr>
              <a:t> 1 process </a:t>
            </a:r>
            <a:r>
              <a:rPr lang="en-US" altLang="zh-CN" sz="1400" kern="0" dirty="0" smtClean="0">
                <a:cs typeface="Courier New" panose="02070309020205020404" pitchFamily="49" charset="0"/>
              </a:rPr>
              <a:t>graceful-restart</a:t>
            </a:r>
            <a:endParaRPr lang="en-US" altLang="zh-CN" sz="1400" kern="0" dirty="0">
              <a:cs typeface="Courier New" panose="02070309020205020404" pitchFamily="49" charset="0"/>
            </a:endParaRPr>
          </a:p>
        </p:txBody>
      </p:sp>
      <p:sp>
        <p:nvSpPr>
          <p:cNvPr id="49" name="文本框 32"/>
          <p:cNvSpPr txBox="1"/>
          <p:nvPr/>
        </p:nvSpPr>
        <p:spPr bwMode="gray">
          <a:xfrm>
            <a:off x="6164060" y="2337361"/>
            <a:ext cx="5580888" cy="2893100"/>
          </a:xfrm>
          <a:prstGeom prst="rect">
            <a:avLst/>
          </a:prstGeom>
          <a:solidFill>
            <a:schemeClr val="bg1">
              <a:lumMod val="85000"/>
            </a:schemeClr>
          </a:solidFill>
          <a:ln>
            <a:noFill/>
          </a:ln>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r>
              <a:rPr lang="en-US" altLang="zh-CN" sz="1400" dirty="0"/>
              <a:t>&lt;R2</a:t>
            </a:r>
            <a:r>
              <a:rPr lang="en-US" altLang="zh-CN" sz="1400" dirty="0" smtClean="0"/>
              <a:t>&gt; display </a:t>
            </a:r>
            <a:r>
              <a:rPr lang="en-US" altLang="zh-CN" sz="1400" dirty="0" err="1"/>
              <a:t>ospf</a:t>
            </a:r>
            <a:r>
              <a:rPr lang="en-US" altLang="zh-CN" sz="1400" dirty="0"/>
              <a:t> 1 peer </a:t>
            </a:r>
            <a:endParaRPr lang="zh-CN" altLang="en-US" sz="1400" dirty="0"/>
          </a:p>
          <a:p>
            <a:endParaRPr lang="zh-CN" altLang="en-US" sz="1400" dirty="0"/>
          </a:p>
          <a:p>
            <a:r>
              <a:rPr lang="zh-CN" altLang="en-US" sz="1400" dirty="0"/>
              <a:t>	 </a:t>
            </a:r>
            <a:r>
              <a:rPr lang="en-US" altLang="zh-CN" sz="1400" dirty="0"/>
              <a:t>OSPF Process 1 with Router ID 10.1.12.2</a:t>
            </a:r>
            <a:endParaRPr lang="zh-CN" altLang="en-US" sz="1400" dirty="0"/>
          </a:p>
          <a:p>
            <a:r>
              <a:rPr lang="zh-CN" altLang="en-US" sz="1400" dirty="0"/>
              <a:t>		 </a:t>
            </a:r>
            <a:r>
              <a:rPr lang="en-US" altLang="zh-CN" sz="1400" dirty="0"/>
              <a:t>Neighbors </a:t>
            </a:r>
            <a:endParaRPr lang="zh-CN" altLang="en-US" sz="1400" dirty="0"/>
          </a:p>
          <a:p>
            <a:endParaRPr lang="zh-CN" altLang="en-US" sz="1400" dirty="0"/>
          </a:p>
          <a:p>
            <a:r>
              <a:rPr lang="zh-CN" altLang="en-US" sz="1400" dirty="0"/>
              <a:t> </a:t>
            </a:r>
            <a:r>
              <a:rPr lang="en-US" altLang="zh-CN" sz="1400" dirty="0"/>
              <a:t>Area 0.0.0.1 interface 10.1.12.2(GigabitEthernet0/0/0)'s neighbors</a:t>
            </a:r>
            <a:endParaRPr lang="zh-CN" altLang="en-US" sz="1400" dirty="0"/>
          </a:p>
          <a:p>
            <a:r>
              <a:rPr lang="zh-CN" altLang="en-US" sz="1400" dirty="0"/>
              <a:t> </a:t>
            </a:r>
            <a:r>
              <a:rPr lang="en-US" altLang="zh-CN" sz="1400" dirty="0"/>
              <a:t>Router ID: 10.1.13.1    </a:t>
            </a:r>
            <a:r>
              <a:rPr lang="en-US" altLang="zh-CN" sz="1400" dirty="0" smtClean="0"/>
              <a:t>Address</a:t>
            </a:r>
            <a:r>
              <a:rPr lang="en-US" altLang="zh-CN" sz="1400" dirty="0"/>
              <a:t>: 10.1.12.1      </a:t>
            </a:r>
            <a:r>
              <a:rPr lang="en-US" altLang="zh-CN" sz="1400" dirty="0" smtClean="0"/>
              <a:t> GR </a:t>
            </a:r>
            <a:r>
              <a:rPr lang="en-US" altLang="zh-CN" sz="1400" dirty="0"/>
              <a:t>State: </a:t>
            </a:r>
            <a:r>
              <a:rPr lang="en-US" altLang="zh-CN" sz="1400" b="1" dirty="0">
                <a:solidFill>
                  <a:srgbClr val="C7000B"/>
                </a:solidFill>
              </a:rPr>
              <a:t>Doing GR   </a:t>
            </a:r>
            <a:endParaRPr lang="zh-CN" altLang="en-US" sz="1400" b="1" dirty="0">
              <a:solidFill>
                <a:srgbClr val="C7000B"/>
              </a:solidFill>
            </a:endParaRPr>
          </a:p>
          <a:p>
            <a:r>
              <a:rPr lang="zh-CN" altLang="en-US" sz="1400" dirty="0"/>
              <a:t>   </a:t>
            </a:r>
            <a:r>
              <a:rPr lang="en-US" altLang="zh-CN" sz="1400" dirty="0"/>
              <a:t>State: </a:t>
            </a:r>
            <a:r>
              <a:rPr lang="en-US" altLang="zh-CN" sz="1400" b="1" dirty="0">
                <a:solidFill>
                  <a:srgbClr val="C7000B"/>
                </a:solidFill>
              </a:rPr>
              <a:t>Full</a:t>
            </a:r>
            <a:r>
              <a:rPr lang="en-US" altLang="zh-CN" sz="1400" dirty="0"/>
              <a:t>  </a:t>
            </a:r>
            <a:r>
              <a:rPr lang="en-US" altLang="zh-CN" sz="1400" dirty="0" smtClean="0"/>
              <a:t>              Mode: </a:t>
            </a:r>
            <a:r>
              <a:rPr lang="en-US" altLang="zh-CN" sz="1400" dirty="0" err="1" smtClean="0"/>
              <a:t>Nbr</a:t>
            </a:r>
            <a:r>
              <a:rPr lang="en-US" altLang="zh-CN" sz="1400" dirty="0" smtClean="0"/>
              <a:t> </a:t>
            </a:r>
            <a:r>
              <a:rPr lang="en-US" altLang="zh-CN" sz="1400" dirty="0"/>
              <a:t>is  Master  Priority: 1</a:t>
            </a:r>
            <a:endParaRPr lang="zh-CN" altLang="en-US" sz="1400" dirty="0"/>
          </a:p>
          <a:p>
            <a:r>
              <a:rPr lang="zh-CN" altLang="en-US" sz="1400" dirty="0"/>
              <a:t>   </a:t>
            </a:r>
            <a:r>
              <a:rPr lang="en-US" altLang="zh-CN" sz="1400" dirty="0"/>
              <a:t>DR: 10.1.12.1  </a:t>
            </a:r>
            <a:r>
              <a:rPr lang="en-US" altLang="zh-CN" sz="1400" dirty="0" smtClean="0"/>
              <a:t>          BDR</a:t>
            </a:r>
            <a:r>
              <a:rPr lang="en-US" altLang="zh-CN" sz="1400" dirty="0"/>
              <a:t>: 10.1.12.2  </a:t>
            </a:r>
            <a:r>
              <a:rPr lang="en-US" altLang="zh-CN" sz="1400" dirty="0" smtClean="0"/>
              <a:t>          MTU</a:t>
            </a:r>
            <a:r>
              <a:rPr lang="en-US" altLang="zh-CN" sz="1400" dirty="0"/>
              <a:t>: 0    </a:t>
            </a:r>
            <a:endParaRPr lang="zh-CN" altLang="en-US" sz="1400" dirty="0"/>
          </a:p>
          <a:p>
            <a:r>
              <a:rPr lang="zh-CN" altLang="en-US" sz="1400" dirty="0"/>
              <a:t>   </a:t>
            </a:r>
            <a:r>
              <a:rPr lang="en-US" altLang="zh-CN" sz="1400" dirty="0"/>
              <a:t>Dead timer due in 32  sec </a:t>
            </a:r>
            <a:endParaRPr lang="zh-CN" altLang="en-US" sz="1400" dirty="0"/>
          </a:p>
          <a:p>
            <a:r>
              <a:rPr lang="zh-CN" altLang="en-US" sz="1400" dirty="0"/>
              <a:t>   </a:t>
            </a:r>
            <a:r>
              <a:rPr lang="en-US" altLang="zh-CN" sz="1400" dirty="0" err="1"/>
              <a:t>Retrans</a:t>
            </a:r>
            <a:r>
              <a:rPr lang="en-US" altLang="zh-CN" sz="1400" dirty="0"/>
              <a:t> timer interval: 5 </a:t>
            </a:r>
            <a:endParaRPr lang="zh-CN" altLang="en-US" sz="1400" dirty="0"/>
          </a:p>
          <a:p>
            <a:r>
              <a:rPr lang="zh-CN" altLang="en-US" sz="1400" dirty="0"/>
              <a:t>   </a:t>
            </a:r>
            <a:r>
              <a:rPr lang="en-US" altLang="zh-CN" sz="1400" dirty="0"/>
              <a:t>Neighbor is up for 00:00:13     </a:t>
            </a:r>
            <a:endParaRPr lang="zh-CN" altLang="en-US" sz="1400" dirty="0"/>
          </a:p>
          <a:p>
            <a:r>
              <a:rPr lang="zh-CN" altLang="en-US" sz="1400" dirty="0"/>
              <a:t>   </a:t>
            </a:r>
            <a:r>
              <a:rPr lang="en-US" altLang="zh-CN" sz="1400" dirty="0"/>
              <a:t>Authentication Sequence: [ 0 ] </a:t>
            </a:r>
            <a:endParaRPr lang="zh-CN" altLang="en-US" sz="1400" dirty="0"/>
          </a:p>
        </p:txBody>
      </p:sp>
      <p:sp>
        <p:nvSpPr>
          <p:cNvPr id="50" name="矩形 49"/>
          <p:cNvSpPr/>
          <p:nvPr/>
        </p:nvSpPr>
        <p:spPr bwMode="gray">
          <a:xfrm>
            <a:off x="7707086" y="5258455"/>
            <a:ext cx="3990924" cy="919308"/>
          </a:xfrm>
          <a:prstGeom prst="rect">
            <a:avLst/>
          </a:prstGeom>
          <a:solidFill>
            <a:srgbClr val="FFF8E5"/>
          </a:solidFill>
          <a:ln w="19050">
            <a:solidFill>
              <a:srgbClr val="FDD35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400" dirty="0" smtClean="0">
                <a:solidFill>
                  <a:schemeClr val="tx1"/>
                </a:solidFill>
                <a:latin typeface="Huawei Sans" panose="020C0503030203020204" pitchFamily="34" charset="0"/>
              </a:rPr>
              <a:t>The OSPF neighbor state on R2 is Full, indicating that the neighbor relationship between R1 and R2 is not interrupted when R1 restarts the OSPF process in GR mode.</a:t>
            </a:r>
            <a:endParaRPr lang="en-US" sz="1400" dirty="0">
              <a:solidFill>
                <a:schemeClr val="tx1"/>
              </a:solidFill>
              <a:latin typeface="Huawei Sans" panose="020C0503030203020204" pitchFamily="34" charset="0"/>
            </a:endParaRPr>
          </a:p>
        </p:txBody>
      </p:sp>
      <p:cxnSp>
        <p:nvCxnSpPr>
          <p:cNvPr id="51" name="肘形连接符 50"/>
          <p:cNvCxnSpPr>
            <a:stCxn id="50" idx="1"/>
          </p:cNvCxnSpPr>
          <p:nvPr/>
        </p:nvCxnSpPr>
        <p:spPr bwMode="gray">
          <a:xfrm rot="10800000">
            <a:off x="7287208" y="5230461"/>
            <a:ext cx="419878" cy="487648"/>
          </a:xfrm>
          <a:prstGeom prst="bentConnector2">
            <a:avLst/>
          </a:prstGeom>
          <a:solidFill>
            <a:srgbClr val="FFF8E5"/>
          </a:solidFill>
          <a:ln w="19050">
            <a:solidFill>
              <a:srgbClr val="FDD35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7202740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dirty="0" smtClean="0"/>
              <a:t>Overview of OSPF Fast Convergence</a:t>
            </a:r>
            <a:endParaRPr lang="en-US" dirty="0"/>
          </a:p>
        </p:txBody>
      </p:sp>
      <p:sp>
        <p:nvSpPr>
          <p:cNvPr id="4" name="文本占位符 3"/>
          <p:cNvSpPr>
            <a:spLocks noGrp="1"/>
          </p:cNvSpPr>
          <p:nvPr>
            <p:ph type="body" sz="quarter" idx="10"/>
          </p:nvPr>
        </p:nvSpPr>
        <p:spPr bwMode="gray"/>
        <p:txBody>
          <a:bodyPr/>
          <a:lstStyle/>
          <a:p>
            <a:r>
              <a:rPr lang="en-US" sz="1800" dirty="0" smtClean="0"/>
              <a:t>OSPF fast convergence is an extended feature of OSPF to speed up route convergence. It features partial route calculation (PRC) and the intelligent timer.</a:t>
            </a:r>
          </a:p>
          <a:p>
            <a:r>
              <a:rPr lang="en-US" sz="1800" dirty="0" smtClean="0"/>
              <a:t>In addition, OSPF supports fast convergence upon fault rectification. For example, OSPF IP fast reroute (FRR) can be used to implement fast traffic switchover to a backup link, and OSPF can also be associated with BFD to implement fast fault detection.</a:t>
            </a:r>
            <a:endParaRPr lang="en-US" sz="1800" dirty="0"/>
          </a:p>
        </p:txBody>
      </p:sp>
      <p:sp>
        <p:nvSpPr>
          <p:cNvPr id="16" name="五边形 15"/>
          <p:cNvSpPr/>
          <p:nvPr/>
        </p:nvSpPr>
        <p:spPr bwMode="gray">
          <a:xfrm>
            <a:off x="7683923" y="70953"/>
            <a:ext cx="900000" cy="288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燕尾形 16"/>
          <p:cNvSpPr/>
          <p:nvPr/>
        </p:nvSpPr>
        <p:spPr bwMode="gray">
          <a:xfrm>
            <a:off x="8448214" y="70953"/>
            <a:ext cx="72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PRC</a:t>
            </a:r>
          </a:p>
        </p:txBody>
      </p:sp>
      <p:sp>
        <p:nvSpPr>
          <p:cNvPr id="18" name="燕尾形 17"/>
          <p:cNvSpPr/>
          <p:nvPr/>
        </p:nvSpPr>
        <p:spPr bwMode="gray">
          <a:xfrm>
            <a:off x="9032505" y="70953"/>
            <a:ext cx="108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Intelligent Timer</a:t>
            </a:r>
          </a:p>
        </p:txBody>
      </p:sp>
      <p:sp>
        <p:nvSpPr>
          <p:cNvPr id="19" name="燕尾形 18"/>
          <p:cNvSpPr/>
          <p:nvPr/>
        </p:nvSpPr>
        <p:spPr bwMode="gray">
          <a:xfrm>
            <a:off x="9976796" y="70953"/>
            <a:ext cx="72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FRR</a:t>
            </a:r>
          </a:p>
        </p:txBody>
      </p:sp>
      <p:sp>
        <p:nvSpPr>
          <p:cNvPr id="20" name="燕尾形 19"/>
          <p:cNvSpPr/>
          <p:nvPr/>
        </p:nvSpPr>
        <p:spPr bwMode="gray">
          <a:xfrm>
            <a:off x="10561087" y="70953"/>
            <a:ext cx="1188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 Association</a:t>
            </a:r>
          </a:p>
        </p:txBody>
      </p:sp>
    </p:spTree>
    <p:extLst>
      <p:ext uri="{BB962C8B-B14F-4D97-AF65-F5344CB8AC3E}">
        <p14:creationId xmlns:p14="http://schemas.microsoft.com/office/powerpoint/2010/main" val="37919558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Example for Configuring OSPF GR (4)</a:t>
            </a:r>
            <a:endParaRPr lang="en-US" altLang="zh-CN" dirty="0"/>
          </a:p>
        </p:txBody>
      </p:sp>
      <p:sp>
        <p:nvSpPr>
          <p:cNvPr id="23" name="文本框 31"/>
          <p:cNvSpPr txBox="1"/>
          <p:nvPr/>
        </p:nvSpPr>
        <p:spPr bwMode="gray">
          <a:xfrm>
            <a:off x="452438" y="1169965"/>
            <a:ext cx="10407152" cy="584775"/>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indent="-182563" fontAlgn="ctr"/>
            <a:r>
              <a:rPr lang="en-US" sz="1400" dirty="0">
                <a:solidFill>
                  <a:prstClr val="black"/>
                </a:solidFill>
                <a:latin typeface="Huawei Sans" panose="020C0503030203020204" pitchFamily="34" charset="0"/>
              </a:rPr>
              <a:t>5. Check the OSPF GR state on the routers. According to the following command outputs, R1 has exited the GR state normally, and R2 has exited from the Helper state normally.</a:t>
            </a:r>
            <a:endParaRPr lang="en-US" altLang="zh-CN" sz="1400" dirty="0">
              <a:solidFill>
                <a:prstClr val="black"/>
              </a:solidFill>
              <a:latin typeface="Huawei Sans" panose="020C0503030203020204" pitchFamily="34" charset="0"/>
            </a:endParaRPr>
          </a:p>
        </p:txBody>
      </p:sp>
      <p:sp>
        <p:nvSpPr>
          <p:cNvPr id="27" name="文本框 32"/>
          <p:cNvSpPr txBox="1"/>
          <p:nvPr/>
        </p:nvSpPr>
        <p:spPr bwMode="gray">
          <a:xfrm>
            <a:off x="442913" y="1784351"/>
            <a:ext cx="5580888" cy="3877985"/>
          </a:xfrm>
          <a:prstGeom prst="rect">
            <a:avLst/>
          </a:prstGeom>
          <a:solidFill>
            <a:schemeClr val="bg1">
              <a:lumMod val="85000"/>
            </a:schemeClr>
          </a:solidFill>
          <a:ln>
            <a:noFill/>
          </a:ln>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200" dirty="0" smtClean="0">
                <a:latin typeface="Huawei Sans" panose="020C0503030203020204" pitchFamily="34" charset="0"/>
              </a:rPr>
              <a:t>&lt;R1&gt; display </a:t>
            </a:r>
            <a:r>
              <a:rPr lang="en-US" sz="1200" dirty="0" err="1" smtClean="0">
                <a:latin typeface="Huawei Sans" panose="020C0503030203020204" pitchFamily="34" charset="0"/>
              </a:rPr>
              <a:t>ospf</a:t>
            </a:r>
            <a:r>
              <a:rPr lang="en-US" sz="1200" dirty="0" smtClean="0">
                <a:latin typeface="Huawei Sans" panose="020C0503030203020204" pitchFamily="34" charset="0"/>
              </a:rPr>
              <a:t> 1 graceful-restart</a:t>
            </a:r>
            <a:endParaRPr lang="en-US" altLang="zh-CN" sz="1200" dirty="0" smtClean="0">
              <a:latin typeface="Huawei Sans" panose="020C0503030203020204" pitchFamily="34" charset="0"/>
            </a:endParaRPr>
          </a:p>
          <a:p>
            <a:pPr fontAlgn="ct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OSPF Process 1 with Router ID 10.1.13.1</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Graceful-restart capability     : enabled</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Graceful-restart support        : planned and un-planned, totally</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Helper-policy support            : planned and un-planned, strict </a:t>
            </a:r>
            <a:r>
              <a:rPr lang="en-US" sz="1200" dirty="0" err="1" smtClean="0">
                <a:latin typeface="Huawei Sans" panose="020C0503030203020204" pitchFamily="34" charset="0"/>
              </a:rPr>
              <a:t>lsa</a:t>
            </a:r>
            <a:r>
              <a:rPr lang="en-US" sz="1200" dirty="0" smtClean="0">
                <a:latin typeface="Huawei Sans" panose="020C0503030203020204" pitchFamily="34" charset="0"/>
              </a:rPr>
              <a:t> check</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Current GR state                   : normal</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Graceful-restart period          : 120 seconds</a:t>
            </a:r>
            <a:endParaRPr lang="en-US" altLang="zh-CN" sz="1200" dirty="0" smtClean="0">
              <a:latin typeface="Huawei Sans" panose="020C0503030203020204" pitchFamily="34" charset="0"/>
            </a:endParaRPr>
          </a:p>
          <a:p>
            <a:pPr fontAlgn="ct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Number of neighbors under helper:</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Normal neighbors     : 0</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Virtual neighbors      : 0</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Sham-link neighbors : 0</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Total neighbors        : 0</a:t>
            </a:r>
            <a:endParaRPr lang="en-US" altLang="zh-CN" sz="1200" dirty="0" smtClean="0">
              <a:latin typeface="Huawei Sans" panose="020C0503030203020204" pitchFamily="34" charset="0"/>
            </a:endParaRPr>
          </a:p>
          <a:p>
            <a:pPr fontAlgn="ct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Number of restarting neighbors : 0</a:t>
            </a:r>
            <a:endParaRPr lang="en-US" altLang="zh-CN" sz="1200" dirty="0" smtClean="0">
              <a:latin typeface="Huawei Sans" panose="020C0503030203020204" pitchFamily="34" charset="0"/>
            </a:endParaRPr>
          </a:p>
          <a:p>
            <a:pPr fontAlgn="ct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Last exit reason:</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On graceful restart : </a:t>
            </a:r>
            <a:r>
              <a:rPr lang="en-US" sz="1200" b="1" dirty="0" smtClean="0">
                <a:solidFill>
                  <a:srgbClr val="C7000B"/>
                </a:solidFill>
                <a:latin typeface="Huawei Sans" panose="020C0503030203020204" pitchFamily="34" charset="0"/>
              </a:rPr>
              <a:t>successful exit</a:t>
            </a:r>
            <a:endParaRPr lang="en-US" altLang="zh-CN" sz="1200" b="1" dirty="0" smtClean="0">
              <a:solidFill>
                <a:srgbClr val="C7000B"/>
              </a:solidFill>
              <a:latin typeface="Huawei Sans" panose="020C0503030203020204" pitchFamily="34" charset="0"/>
            </a:endParaRPr>
          </a:p>
          <a:p>
            <a:pPr fontAlgn="ctr"/>
            <a:r>
              <a:rPr lang="en-US" sz="1200" dirty="0" smtClean="0">
                <a:latin typeface="Huawei Sans" panose="020C0503030203020204" pitchFamily="34" charset="0"/>
              </a:rPr>
              <a:t>  On Helper             : none</a:t>
            </a:r>
            <a:endParaRPr lang="en-US" altLang="zh-CN" sz="1200" dirty="0">
              <a:latin typeface="Huawei Sans" panose="020C0503030203020204" pitchFamily="34" charset="0"/>
            </a:endParaRPr>
          </a:p>
        </p:txBody>
      </p:sp>
      <p:sp>
        <p:nvSpPr>
          <p:cNvPr id="29" name="文本框 32"/>
          <p:cNvSpPr txBox="1"/>
          <p:nvPr/>
        </p:nvSpPr>
        <p:spPr bwMode="gray">
          <a:xfrm>
            <a:off x="6091237" y="1784351"/>
            <a:ext cx="5580888" cy="3877985"/>
          </a:xfrm>
          <a:prstGeom prst="rect">
            <a:avLst/>
          </a:prstGeom>
          <a:solidFill>
            <a:schemeClr val="bg1">
              <a:lumMod val="85000"/>
            </a:schemeClr>
          </a:solidFill>
          <a:ln>
            <a:noFill/>
          </a:ln>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200" dirty="0" smtClean="0">
                <a:latin typeface="Huawei Sans" panose="020C0503030203020204" pitchFamily="34" charset="0"/>
              </a:rPr>
              <a:t>&lt;R2&gt; display </a:t>
            </a:r>
            <a:r>
              <a:rPr lang="en-US" sz="1200" dirty="0" err="1" smtClean="0">
                <a:latin typeface="Huawei Sans" panose="020C0503030203020204" pitchFamily="34" charset="0"/>
              </a:rPr>
              <a:t>ospf</a:t>
            </a:r>
            <a:r>
              <a:rPr lang="en-US" sz="1200" dirty="0" smtClean="0">
                <a:latin typeface="Huawei Sans" panose="020C0503030203020204" pitchFamily="34" charset="0"/>
              </a:rPr>
              <a:t> 1 graceful-restart </a:t>
            </a:r>
            <a:endParaRPr lang="en-US" altLang="zh-CN" sz="1200" dirty="0" smtClean="0">
              <a:latin typeface="Huawei Sans" panose="020C0503030203020204" pitchFamily="34" charset="0"/>
            </a:endParaRPr>
          </a:p>
          <a:p>
            <a:pPr fontAlgn="ct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OSPF Process 1 with Router ID 10.1.12.2</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Graceful-restart capability     : enabled</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Graceful-restart support        : planned and un-planned, totally</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Helper-policy support            : planned and un-planned, strict </a:t>
            </a:r>
            <a:r>
              <a:rPr lang="en-US" sz="1200" dirty="0" err="1" smtClean="0">
                <a:latin typeface="Huawei Sans" panose="020C0503030203020204" pitchFamily="34" charset="0"/>
              </a:rPr>
              <a:t>lsa</a:t>
            </a:r>
            <a:r>
              <a:rPr lang="en-US" sz="1200" dirty="0" smtClean="0">
                <a:latin typeface="Huawei Sans" panose="020C0503030203020204" pitchFamily="34" charset="0"/>
              </a:rPr>
              <a:t> check</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Current GR state                   : normal</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Graceful-restart period          : 120 seconds</a:t>
            </a:r>
            <a:endParaRPr lang="en-US" altLang="zh-CN" sz="1200" dirty="0" smtClean="0">
              <a:latin typeface="Huawei Sans" panose="020C0503030203020204" pitchFamily="34" charset="0"/>
            </a:endParaRPr>
          </a:p>
          <a:p>
            <a:pPr fontAlgn="ct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Number of neighbors under helper:</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Normal neighbors      : 0</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Virtual neighbors       : 0</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Sham-link neighbors  : 0</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Total neighbors         : 0</a:t>
            </a:r>
            <a:endParaRPr lang="en-US" altLang="zh-CN" sz="1200" dirty="0" smtClean="0">
              <a:latin typeface="Huawei Sans" panose="020C0503030203020204" pitchFamily="34" charset="0"/>
            </a:endParaRPr>
          </a:p>
          <a:p>
            <a:pPr fontAlgn="ct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Number of restarting neighbors : 0</a:t>
            </a:r>
            <a:endParaRPr lang="en-US" altLang="zh-CN" sz="1200" dirty="0" smtClean="0">
              <a:latin typeface="Huawei Sans" panose="020C0503030203020204" pitchFamily="34" charset="0"/>
            </a:endParaRPr>
          </a:p>
          <a:p>
            <a:pPr fontAlgn="ct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Last exit reason:</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On graceful restart : none</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On Helper              : </a:t>
            </a:r>
            <a:r>
              <a:rPr lang="en-US" sz="1200" b="1" dirty="0" smtClean="0">
                <a:solidFill>
                  <a:srgbClr val="C7000B"/>
                </a:solidFill>
                <a:latin typeface="Huawei Sans" panose="020C0503030203020204" pitchFamily="34" charset="0"/>
              </a:rPr>
              <a:t>successful exit</a:t>
            </a:r>
            <a:endParaRPr lang="en-US" altLang="zh-CN" sz="1200" b="1" dirty="0">
              <a:solidFill>
                <a:srgbClr val="C7000B"/>
              </a:solidFill>
              <a:latin typeface="Huawei Sans" panose="020C0503030203020204" pitchFamily="34" charset="0"/>
            </a:endParaRPr>
          </a:p>
        </p:txBody>
      </p:sp>
      <p:sp>
        <p:nvSpPr>
          <p:cNvPr id="17" name="五边形 16"/>
          <p:cNvSpPr/>
          <p:nvPr/>
        </p:nvSpPr>
        <p:spPr bwMode="gray">
          <a:xfrm>
            <a:off x="7551838" y="48062"/>
            <a:ext cx="917146"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Multi-Process</a:t>
            </a:r>
          </a:p>
        </p:txBody>
      </p:sp>
      <p:sp>
        <p:nvSpPr>
          <p:cNvPr id="18" name="燕尾形 17"/>
          <p:cNvSpPr/>
          <p:nvPr/>
        </p:nvSpPr>
        <p:spPr bwMode="gray">
          <a:xfrm>
            <a:off x="8347378" y="48062"/>
            <a:ext cx="124135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Association with BGP</a:t>
            </a:r>
            <a:endParaRPr lang="en-US" altLang="zh-CN" sz="1200" dirty="0">
              <a:latin typeface="Huawei Sans" panose="020C0503030203020204" pitchFamily="34" charset="0"/>
              <a:sym typeface="Huawei Sans" panose="020C0503030203020204" pitchFamily="34" charset="0"/>
            </a:endParaRPr>
          </a:p>
        </p:txBody>
      </p:sp>
      <p:sp>
        <p:nvSpPr>
          <p:cNvPr id="19" name="燕尾形 18"/>
          <p:cNvSpPr/>
          <p:nvPr/>
        </p:nvSpPr>
        <p:spPr bwMode="gray">
          <a:xfrm>
            <a:off x="9467130" y="48062"/>
            <a:ext cx="119961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Forwarding Address</a:t>
            </a:r>
            <a:endParaRPr lang="en-US" altLang="zh-CN" sz="1200" dirty="0">
              <a:latin typeface="Huawei Sans" panose="020C0503030203020204" pitchFamily="34" charset="0"/>
              <a:sym typeface="Huawei Sans" panose="020C0503030203020204" pitchFamily="34" charset="0"/>
            </a:endParaRPr>
          </a:p>
        </p:txBody>
      </p:sp>
      <p:sp>
        <p:nvSpPr>
          <p:cNvPr id="20" name="燕尾形 19"/>
          <p:cNvSpPr/>
          <p:nvPr/>
        </p:nvSpPr>
        <p:spPr bwMode="gray">
          <a:xfrm>
            <a:off x="10545139" y="48062"/>
            <a:ext cx="662033"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GR</a:t>
            </a:r>
          </a:p>
        </p:txBody>
      </p:sp>
      <p:sp>
        <p:nvSpPr>
          <p:cNvPr id="21" name="燕尾形 20"/>
          <p:cNvSpPr/>
          <p:nvPr/>
        </p:nvSpPr>
        <p:spPr bwMode="gray">
          <a:xfrm>
            <a:off x="11085567" y="48062"/>
            <a:ext cx="663521"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NSR</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8219683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NSR</a:t>
            </a:r>
            <a:endParaRPr lang="en-US" altLang="zh-CN" dirty="0"/>
          </a:p>
        </p:txBody>
      </p:sp>
      <p:sp>
        <p:nvSpPr>
          <p:cNvPr id="3" name="文本占位符 2"/>
          <p:cNvSpPr>
            <a:spLocks noGrp="1"/>
          </p:cNvSpPr>
          <p:nvPr>
            <p:ph type="body" sz="quarter" idx="10"/>
          </p:nvPr>
        </p:nvSpPr>
        <p:spPr bwMode="gray">
          <a:xfrm>
            <a:off x="455612" y="1047750"/>
            <a:ext cx="11293475" cy="463809"/>
          </a:xfrm>
        </p:spPr>
        <p:txBody>
          <a:bodyPr/>
          <a:lstStyle/>
          <a:p>
            <a:r>
              <a:rPr lang="en-US" sz="1800" dirty="0" smtClean="0"/>
              <a:t>High-reliability solutions </a:t>
            </a:r>
            <a:r>
              <a:rPr lang="en-US" sz="1800" smtClean="0"/>
              <a:t>include </a:t>
            </a:r>
            <a:r>
              <a:rPr lang="en-US" altLang="zh-CN" sz="1800"/>
              <a:t>non-stop forwarding (NSF</a:t>
            </a:r>
            <a:r>
              <a:rPr lang="en-US" altLang="zh-CN" sz="1800" smtClean="0"/>
              <a:t>) and </a:t>
            </a:r>
            <a:r>
              <a:rPr lang="en-US" altLang="zh-CN" sz="1800"/>
              <a:t>non-stop routing (NSR</a:t>
            </a:r>
            <a:r>
              <a:rPr lang="en-US" altLang="zh-CN" sz="1800" smtClean="0"/>
              <a:t>).</a:t>
            </a:r>
            <a:endParaRPr lang="en-US" altLang="zh-CN" sz="1800" dirty="0" smtClean="0"/>
          </a:p>
        </p:txBody>
      </p:sp>
      <p:sp>
        <p:nvSpPr>
          <p:cNvPr id="5" name="圆角矩形 75"/>
          <p:cNvSpPr/>
          <p:nvPr/>
        </p:nvSpPr>
        <p:spPr bwMode="gray">
          <a:xfrm>
            <a:off x="884737" y="1550127"/>
            <a:ext cx="5063217" cy="338820"/>
          </a:xfrm>
          <a:prstGeom prst="roundRect">
            <a:avLst>
              <a:gd name="adj" fmla="val 10604"/>
            </a:avLst>
          </a:prstGeom>
          <a:gradFill>
            <a:gsLst>
              <a:gs pos="0">
                <a:schemeClr val="bg1"/>
              </a:gs>
              <a:gs pos="100000">
                <a:schemeClr val="bg1">
                  <a:lumMod val="85000"/>
                </a:schemeClr>
              </a:gs>
            </a:gsLst>
            <a:lin ang="5400000" scaled="1"/>
          </a:gra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chemeClr val="bg1">
                    <a:lumMod val="50000"/>
                  </a:schemeClr>
                </a:solidFill>
                <a:latin typeface="Huawei Sans" panose="020C0503030203020204" pitchFamily="34" charset="0"/>
              </a:rPr>
              <a:t>NSF</a:t>
            </a:r>
            <a:endParaRPr lang="en-US" altLang="zh-CN" sz="16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75"/>
          <p:cNvSpPr/>
          <p:nvPr/>
        </p:nvSpPr>
        <p:spPr bwMode="gray">
          <a:xfrm>
            <a:off x="884737" y="1926431"/>
            <a:ext cx="5063217" cy="362092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ct val="120000"/>
              </a:lnSpc>
              <a:spcBef>
                <a:spcPts val="0"/>
              </a:spcBef>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The GR mechanism ensures that </a:t>
            </a:r>
            <a:r>
              <a:rPr lang="en-US" sz="1400" u="sng" dirty="0" smtClean="0">
                <a:solidFill>
                  <a:prstClr val="black"/>
                </a:solidFill>
                <a:latin typeface="Huawei Sans" panose="020C0503030203020204" pitchFamily="34" charset="0"/>
              </a:rPr>
              <a:t>service forwarding</a:t>
            </a:r>
            <a:r>
              <a:rPr lang="en-US" sz="1400" dirty="0" smtClean="0">
                <a:solidFill>
                  <a:prstClr val="black"/>
                </a:solidFill>
                <a:latin typeface="Huawei Sans" panose="020C0503030203020204" pitchFamily="34" charset="0"/>
              </a:rPr>
              <a:t> is not interrupted during an active/standby switchover.</a:t>
            </a:r>
          </a:p>
          <a:p>
            <a:pPr marL="360000" indent="-176400" fontAlgn="ctr">
              <a:lnSpc>
                <a:spcPct val="120000"/>
              </a:lnSpc>
              <a:spcBef>
                <a:spcPts val="0"/>
              </a:spcBef>
              <a:spcAft>
                <a:spcPts val="600"/>
              </a:spcAft>
              <a:buFont typeface="Huawei Sans" panose="020C0503030203020204" pitchFamily="34" charset="0"/>
              <a:buChar char="▫"/>
            </a:pPr>
            <a:r>
              <a:rPr lang="en-US" sz="1400" dirty="0" smtClean="0">
                <a:solidFill>
                  <a:prstClr val="black"/>
                </a:solidFill>
                <a:latin typeface="Huawei Sans" panose="020C0503030203020204" pitchFamily="34" charset="0"/>
              </a:rPr>
              <a:t>If a fault occurs in the system, services in the forwarding plane are not interrupted during a system restart.</a:t>
            </a:r>
          </a:p>
          <a:p>
            <a:pPr marL="360000" indent="-176400" fontAlgn="ctr">
              <a:lnSpc>
                <a:spcPct val="120000"/>
              </a:lnSpc>
              <a:spcBef>
                <a:spcPts val="0"/>
              </a:spcBef>
              <a:spcAft>
                <a:spcPts val="600"/>
              </a:spcAft>
              <a:buFont typeface="Huawei Sans" panose="020C0503030203020204" pitchFamily="34" charset="0"/>
              <a:buChar char="▫"/>
            </a:pPr>
            <a:r>
              <a:rPr lang="en-US" sz="1400" dirty="0" smtClean="0">
                <a:solidFill>
                  <a:prstClr val="black"/>
                </a:solidFill>
                <a:latin typeface="Huawei Sans" panose="020C0503030203020204" pitchFamily="34" charset="0"/>
              </a:rPr>
              <a:t>After the system recovers, it re-establishes neighbor relationships, obtains routing information from neighbors, and rebuilds its routing table.</a:t>
            </a:r>
            <a:endParaRPr lang="en-US" sz="1400" dirty="0">
              <a:solidFill>
                <a:prstClr val="black"/>
              </a:solidFill>
              <a:latin typeface="Huawei Sans" panose="020C0503030203020204" pitchFamily="34" charset="0"/>
            </a:endParaRPr>
          </a:p>
        </p:txBody>
      </p:sp>
      <p:sp>
        <p:nvSpPr>
          <p:cNvPr id="9" name="圆角矩形 75"/>
          <p:cNvSpPr/>
          <p:nvPr/>
        </p:nvSpPr>
        <p:spPr bwMode="gray">
          <a:xfrm>
            <a:off x="6110651" y="1550127"/>
            <a:ext cx="5063217" cy="33882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NSR</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75"/>
          <p:cNvSpPr/>
          <p:nvPr/>
        </p:nvSpPr>
        <p:spPr bwMode="gray">
          <a:xfrm>
            <a:off x="6110651" y="1926430"/>
            <a:ext cx="5063217" cy="362092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ct val="120000"/>
              </a:lnSpc>
              <a:spcBef>
                <a:spcPts val="0"/>
              </a:spcBef>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The protocol backup mechanism ensures that </a:t>
            </a:r>
            <a:r>
              <a:rPr lang="en-US" sz="1400" u="sng" dirty="0" smtClean="0">
                <a:solidFill>
                  <a:prstClr val="black"/>
                </a:solidFill>
                <a:latin typeface="Huawei Sans" panose="020C0503030203020204" pitchFamily="34" charset="0"/>
              </a:rPr>
              <a:t>routing in the control plane</a:t>
            </a:r>
            <a:r>
              <a:rPr lang="en-US" sz="1400" dirty="0" smtClean="0">
                <a:solidFill>
                  <a:prstClr val="black"/>
                </a:solidFill>
                <a:latin typeface="Huawei Sans" panose="020C0503030203020204" pitchFamily="34" charset="0"/>
              </a:rPr>
              <a:t> and </a:t>
            </a:r>
            <a:r>
              <a:rPr lang="en-US" sz="1400" u="sng" dirty="0" smtClean="0">
                <a:solidFill>
                  <a:prstClr val="black"/>
                </a:solidFill>
                <a:latin typeface="Huawei Sans" panose="020C0503030203020204" pitchFamily="34" charset="0"/>
              </a:rPr>
              <a:t>services in the forwarding plane</a:t>
            </a:r>
            <a:r>
              <a:rPr lang="en-US" sz="1400" dirty="0" smtClean="0">
                <a:solidFill>
                  <a:prstClr val="black"/>
                </a:solidFill>
                <a:latin typeface="Huawei Sans" panose="020C0503030203020204" pitchFamily="34" charset="0"/>
              </a:rPr>
              <a:t> are not interrupted during an </a:t>
            </a:r>
            <a:r>
              <a:rPr lang="en-US" altLang="zh-CN" sz="1400" dirty="0">
                <a:solidFill>
                  <a:schemeClr val="tx1"/>
                </a:solidFill>
              </a:rPr>
              <a:t>active main board (AMB</a:t>
            </a:r>
            <a:r>
              <a:rPr lang="en-US" altLang="zh-CN" sz="1400" dirty="0" smtClean="0">
                <a:solidFill>
                  <a:schemeClr val="tx1"/>
                </a:solidFill>
              </a:rPr>
              <a:t>)</a:t>
            </a:r>
            <a:r>
              <a:rPr lang="en-US" sz="1400" dirty="0" smtClean="0">
                <a:solidFill>
                  <a:schemeClr val="tx1"/>
                </a:solidFill>
                <a:latin typeface="Huawei Sans" panose="020C0503030203020204" pitchFamily="34" charset="0"/>
              </a:rPr>
              <a:t>/</a:t>
            </a:r>
            <a:r>
              <a:rPr lang="en-US" sz="1400" dirty="0">
                <a:solidFill>
                  <a:schemeClr val="tx1"/>
                </a:solidFill>
              </a:rPr>
              <a:t>s</a:t>
            </a:r>
            <a:r>
              <a:rPr lang="en-US" altLang="zh-CN" sz="1400" dirty="0" smtClean="0">
                <a:solidFill>
                  <a:schemeClr val="tx1"/>
                </a:solidFill>
              </a:rPr>
              <a:t>tandby </a:t>
            </a:r>
            <a:r>
              <a:rPr lang="en-US" altLang="zh-CN" sz="1400" dirty="0">
                <a:solidFill>
                  <a:schemeClr val="tx1"/>
                </a:solidFill>
              </a:rPr>
              <a:t>m</a:t>
            </a:r>
            <a:r>
              <a:rPr lang="en-US" altLang="zh-CN" sz="1400" dirty="0" smtClean="0">
                <a:solidFill>
                  <a:schemeClr val="tx1"/>
                </a:solidFill>
              </a:rPr>
              <a:t>ain </a:t>
            </a:r>
            <a:r>
              <a:rPr lang="en-US" altLang="zh-CN" sz="1400" dirty="0">
                <a:solidFill>
                  <a:schemeClr val="tx1"/>
                </a:solidFill>
              </a:rPr>
              <a:t>b</a:t>
            </a:r>
            <a:r>
              <a:rPr lang="en-US" altLang="zh-CN" sz="1400" dirty="0" smtClean="0">
                <a:solidFill>
                  <a:schemeClr val="tx1"/>
                </a:solidFill>
              </a:rPr>
              <a:t>oard </a:t>
            </a:r>
            <a:r>
              <a:rPr lang="en-US" altLang="zh-CN" sz="1400" dirty="0">
                <a:solidFill>
                  <a:schemeClr val="tx1"/>
                </a:solidFill>
              </a:rPr>
              <a:t>(</a:t>
            </a:r>
            <a:r>
              <a:rPr lang="en-US" altLang="zh-CN" sz="1400" dirty="0" smtClean="0">
                <a:solidFill>
                  <a:schemeClr val="tx1"/>
                </a:solidFill>
              </a:rPr>
              <a:t>SMB)</a:t>
            </a:r>
            <a:r>
              <a:rPr lang="en-US" sz="1400" dirty="0" smtClean="0">
                <a:solidFill>
                  <a:schemeClr val="tx1"/>
                </a:solidFill>
                <a:latin typeface="Huawei Sans" panose="020C0503030203020204" pitchFamily="34" charset="0"/>
              </a:rPr>
              <a:t> switchover</a:t>
            </a:r>
            <a:r>
              <a:rPr lang="en-US" sz="1400" dirty="0" smtClean="0">
                <a:solidFill>
                  <a:prstClr val="black"/>
                </a:solidFill>
                <a:latin typeface="Huawei Sans" panose="020C0503030203020204" pitchFamily="34" charset="0"/>
              </a:rPr>
              <a:t>.</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ct val="120000"/>
              </a:lnSpc>
              <a:spcBef>
                <a:spcPts val="0"/>
              </a:spcBef>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Routing is not interrupted during the AMB/SMB switchover because:</a:t>
            </a:r>
          </a:p>
          <a:p>
            <a:pPr marL="360000" indent="-176400" fontAlgn="ctr">
              <a:lnSpc>
                <a:spcPct val="120000"/>
              </a:lnSpc>
              <a:spcBef>
                <a:spcPts val="0"/>
              </a:spcBef>
              <a:spcAft>
                <a:spcPts val="600"/>
              </a:spcAft>
              <a:buFont typeface="Huawei Sans" panose="020C0503030203020204" pitchFamily="34" charset="0"/>
              <a:buChar char="▫"/>
            </a:pPr>
            <a:r>
              <a:rPr lang="en-US" sz="1400" dirty="0" smtClean="0">
                <a:solidFill>
                  <a:prstClr val="black"/>
                </a:solidFill>
                <a:latin typeface="Huawei Sans" panose="020C0503030203020204" pitchFamily="34" charset="0"/>
              </a:rPr>
              <a:t>Neighbor and topology information is not lost.</a:t>
            </a:r>
          </a:p>
          <a:p>
            <a:pPr marL="360000" indent="-176400" fontAlgn="ctr">
              <a:lnSpc>
                <a:spcPct val="120000"/>
              </a:lnSpc>
              <a:spcBef>
                <a:spcPts val="0"/>
              </a:spcBef>
              <a:spcAft>
                <a:spcPts val="600"/>
              </a:spcAft>
              <a:buFont typeface="Huawei Sans" panose="020C0503030203020204" pitchFamily="34" charset="0"/>
              <a:buChar char="▫"/>
            </a:pPr>
            <a:r>
              <a:rPr lang="en-US" sz="1400" dirty="0" smtClean="0">
                <a:solidFill>
                  <a:prstClr val="black"/>
                </a:solidFill>
                <a:latin typeface="Huawei Sans" panose="020C0503030203020204" pitchFamily="34" charset="0"/>
              </a:rPr>
              <a:t>Neighbor relationships are not interrupted.</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ct val="120000"/>
              </a:lnSpc>
              <a:spcBef>
                <a:spcPts val="0"/>
              </a:spcBef>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Advantages:</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76400" fontAlgn="ctr">
              <a:lnSpc>
                <a:spcPct val="120000"/>
              </a:lnSpc>
              <a:spcBef>
                <a:spcPts val="0"/>
              </a:spcBef>
              <a:spcAft>
                <a:spcPts val="600"/>
              </a:spcAft>
              <a:buFont typeface="Huawei Sans" panose="020C0503030203020204" pitchFamily="34" charset="0"/>
              <a:buChar char="▫"/>
            </a:pPr>
            <a:r>
              <a:rPr lang="en-US" sz="1400" dirty="0" smtClean="0">
                <a:solidFill>
                  <a:prstClr val="black"/>
                </a:solidFill>
                <a:latin typeface="Huawei Sans" panose="020C0503030203020204" pitchFamily="34" charset="0"/>
              </a:rPr>
              <a:t>This solution does not depend on or affect the peer device. Therefore, there is no interworking problem.</a:t>
            </a:r>
          </a:p>
          <a:p>
            <a:pPr marL="360000" indent="-176400" fontAlgn="ctr">
              <a:lnSpc>
                <a:spcPct val="120000"/>
              </a:lnSpc>
              <a:spcBef>
                <a:spcPts val="0"/>
              </a:spcBef>
              <a:spcAft>
                <a:spcPts val="600"/>
              </a:spcAft>
              <a:buFont typeface="Huawei Sans" panose="020C0503030203020204" pitchFamily="34" charset="0"/>
              <a:buChar char="▫"/>
            </a:pPr>
            <a:r>
              <a:rPr lang="en-US" sz="1400" dirty="0" smtClean="0">
                <a:solidFill>
                  <a:prstClr val="black"/>
                </a:solidFill>
                <a:latin typeface="Huawei Sans" panose="020C0503030203020204" pitchFamily="34" charset="0"/>
              </a:rPr>
              <a:t>Route convergence in NSR is faster than that in NSF.</a:t>
            </a:r>
            <a:endParaRPr lang="en-US" sz="1400" dirty="0">
              <a:solidFill>
                <a:prstClr val="black"/>
              </a:solidFill>
              <a:latin typeface="Huawei Sans" panose="020C0503030203020204" pitchFamily="34" charset="0"/>
            </a:endParaRPr>
          </a:p>
        </p:txBody>
      </p:sp>
      <p:sp>
        <p:nvSpPr>
          <p:cNvPr id="11" name="文本占位符 2"/>
          <p:cNvSpPr txBox="1">
            <a:spLocks/>
          </p:cNvSpPr>
          <p:nvPr/>
        </p:nvSpPr>
        <p:spPr bwMode="gray">
          <a:xfrm>
            <a:off x="455613" y="5430414"/>
            <a:ext cx="10795892" cy="70504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r>
              <a:rPr lang="en-US" sz="1600" dirty="0">
                <a:latin typeface="+mn-lt"/>
                <a:ea typeface="+mn-ea"/>
              </a:rPr>
              <a:t>NSR is a reliability technology used on a device with an AMB and SMB. It ensures that neighbor relationships are not affected when the AMB fails.</a:t>
            </a:r>
          </a:p>
        </p:txBody>
      </p:sp>
      <p:sp>
        <p:nvSpPr>
          <p:cNvPr id="15" name="五边形 14"/>
          <p:cNvSpPr/>
          <p:nvPr/>
        </p:nvSpPr>
        <p:spPr bwMode="gray">
          <a:xfrm>
            <a:off x="7551838" y="48062"/>
            <a:ext cx="917146"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Multi-Process</a:t>
            </a:r>
          </a:p>
        </p:txBody>
      </p:sp>
      <p:sp>
        <p:nvSpPr>
          <p:cNvPr id="16" name="燕尾形 15"/>
          <p:cNvSpPr/>
          <p:nvPr/>
        </p:nvSpPr>
        <p:spPr bwMode="gray">
          <a:xfrm>
            <a:off x="8347378" y="48062"/>
            <a:ext cx="124135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Association with BGP</a:t>
            </a:r>
            <a:endParaRPr lang="en-US" altLang="zh-CN" sz="1200" dirty="0">
              <a:latin typeface="Huawei Sans" panose="020C0503030203020204" pitchFamily="34" charset="0"/>
              <a:sym typeface="Huawei Sans" panose="020C0503030203020204" pitchFamily="34" charset="0"/>
            </a:endParaRPr>
          </a:p>
        </p:txBody>
      </p:sp>
      <p:sp>
        <p:nvSpPr>
          <p:cNvPr id="22" name="燕尾形 21"/>
          <p:cNvSpPr/>
          <p:nvPr/>
        </p:nvSpPr>
        <p:spPr bwMode="gray">
          <a:xfrm>
            <a:off x="9467130" y="48062"/>
            <a:ext cx="119961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Forwarding Address</a:t>
            </a:r>
            <a:endParaRPr lang="en-US" altLang="zh-CN" sz="1200" dirty="0">
              <a:latin typeface="Huawei Sans" panose="020C0503030203020204" pitchFamily="34" charset="0"/>
              <a:sym typeface="Huawei Sans" panose="020C0503030203020204" pitchFamily="34" charset="0"/>
            </a:endParaRPr>
          </a:p>
        </p:txBody>
      </p:sp>
      <p:sp>
        <p:nvSpPr>
          <p:cNvPr id="23" name="燕尾形 22"/>
          <p:cNvSpPr/>
          <p:nvPr/>
        </p:nvSpPr>
        <p:spPr bwMode="gray">
          <a:xfrm>
            <a:off x="10545139" y="48062"/>
            <a:ext cx="66203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GR</a:t>
            </a:r>
          </a:p>
        </p:txBody>
      </p:sp>
      <p:sp>
        <p:nvSpPr>
          <p:cNvPr id="24" name="燕尾形 23"/>
          <p:cNvSpPr/>
          <p:nvPr/>
        </p:nvSpPr>
        <p:spPr bwMode="gray">
          <a:xfrm>
            <a:off x="11085567" y="48062"/>
            <a:ext cx="663521"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NSR</a:t>
            </a:r>
            <a:endParaRPr lang="en-US" altLang="zh-CN" sz="1200" b="1" dirty="0">
              <a:solidFill>
                <a:srgbClr val="FFFFFF"/>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417783250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NSR Fundamentals</a:t>
            </a:r>
            <a:endParaRPr lang="en-US" altLang="zh-CN" dirty="0"/>
          </a:p>
        </p:txBody>
      </p:sp>
      <p:sp>
        <p:nvSpPr>
          <p:cNvPr id="3" name="文本占位符 2"/>
          <p:cNvSpPr>
            <a:spLocks noGrp="1"/>
          </p:cNvSpPr>
          <p:nvPr>
            <p:ph type="body" sz="quarter" idx="10"/>
          </p:nvPr>
        </p:nvSpPr>
        <p:spPr bwMode="gray">
          <a:xfrm>
            <a:off x="6087288" y="1256679"/>
            <a:ext cx="5661799" cy="4670876"/>
          </a:xfrm>
        </p:spPr>
        <p:txBody>
          <a:bodyPr/>
          <a:lstStyle/>
          <a:p>
            <a:r>
              <a:rPr lang="en-US" sz="1400" dirty="0" smtClean="0"/>
              <a:t>NSR is implemented in three phases: </a:t>
            </a:r>
          </a:p>
          <a:p>
            <a:pPr lvl="1"/>
            <a:r>
              <a:rPr lang="en-US" sz="1200" dirty="0" smtClean="0"/>
              <a:t>Batch backup: After NSR is enabled and the SMB restarts, the AMB sends routing and forwarding information in batches to the SMB for backup. Batch backup is performed before real-time backup. An AMB/SMB switchover cannot be performed during batch backup in NSR.</a:t>
            </a:r>
          </a:p>
          <a:p>
            <a:pPr lvl="1"/>
            <a:r>
              <a:rPr lang="en-US" sz="1200" dirty="0" smtClean="0"/>
              <a:t>Real-time backup: Real-time backup starts after batch backup is complete. All updates in the control and forwarding planes are backed up from the AMB to the SMB in real time. In this phase, the SMB can take over services from the AMB at any time.</a:t>
            </a:r>
          </a:p>
          <a:p>
            <a:pPr lvl="1"/>
            <a:r>
              <a:rPr lang="en-US" sz="1200" dirty="0" smtClean="0"/>
              <a:t>AMB/SMB switchover: If the AMB fails in the NSR system in which backup has been completed, the SMB detects the failure through hardware status detection and becomes the new AMB. The new AMB instructs LPUs to send packets to itself. The AMB/SMB switchover is completed rapidly, with routing between the local node and its neighbor nodes uninterrupted.</a:t>
            </a:r>
            <a:endParaRPr lang="en-US" sz="1200" dirty="0"/>
          </a:p>
        </p:txBody>
      </p:sp>
      <p:sp>
        <p:nvSpPr>
          <p:cNvPr id="4" name="矩形 3"/>
          <p:cNvSpPr/>
          <p:nvPr/>
        </p:nvSpPr>
        <p:spPr bwMode="gray">
          <a:xfrm>
            <a:off x="667426" y="1593990"/>
            <a:ext cx="2190576" cy="1532414"/>
          </a:xfrm>
          <a:prstGeom prst="rect">
            <a:avLst/>
          </a:prstGeom>
          <a:solidFill>
            <a:srgbClr val="F5FCFD"/>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53463" y="3573175"/>
            <a:ext cx="540000" cy="442800"/>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069127" y="3573175"/>
            <a:ext cx="540000" cy="442800"/>
          </a:xfrm>
          <a:prstGeom prst="rect">
            <a:avLst/>
          </a:prstGeom>
        </p:spPr>
      </p:pic>
      <p:sp>
        <p:nvSpPr>
          <p:cNvPr id="13" name="矩形 12"/>
          <p:cNvSpPr/>
          <p:nvPr/>
        </p:nvSpPr>
        <p:spPr bwMode="gray">
          <a:xfrm>
            <a:off x="1193479" y="3996884"/>
            <a:ext cx="1166924" cy="523220"/>
          </a:xfrm>
          <a:prstGeom prst="rect">
            <a:avLst/>
          </a:prstGeom>
        </p:spPr>
        <p:txBody>
          <a:bodyPr wrap="square">
            <a:noAutofit/>
          </a:bodyPr>
          <a:lstStyle/>
          <a:p>
            <a:pPr algn="ctr" fontAlgn="ctr"/>
            <a:r>
              <a:rPr lang="en-US" sz="1400" dirty="0" smtClean="0">
                <a:latin typeface="Huawei Sans" panose="020C0503030203020204" pitchFamily="34" charset="0"/>
              </a:rPr>
              <a:t>Neighbor node</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2" name="矩形 21"/>
          <p:cNvSpPr/>
          <p:nvPr/>
        </p:nvSpPr>
        <p:spPr bwMode="gray">
          <a:xfrm>
            <a:off x="859120" y="1793991"/>
            <a:ext cx="634343" cy="29609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smtClean="0">
                <a:latin typeface="Huawei Sans" panose="020C0503030203020204" pitchFamily="34" charset="0"/>
              </a:rPr>
              <a:t>AMB</a:t>
            </a:r>
            <a:endParaRPr lang="en-US" altLang="zh-CN" sz="1400" dirty="0">
              <a:latin typeface="Huawei Sans" panose="020C0503030203020204" pitchFamily="34" charset="0"/>
            </a:endParaRPr>
          </a:p>
        </p:txBody>
      </p:sp>
      <p:sp>
        <p:nvSpPr>
          <p:cNvPr id="23" name="矩形 22"/>
          <p:cNvSpPr/>
          <p:nvPr/>
        </p:nvSpPr>
        <p:spPr bwMode="gray">
          <a:xfrm>
            <a:off x="2069127" y="1793991"/>
            <a:ext cx="634343" cy="29609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smtClean="0">
                <a:latin typeface="Huawei Sans" panose="020C0503030203020204" pitchFamily="34" charset="0"/>
              </a:rPr>
              <a:t>SMB</a:t>
            </a:r>
            <a:endParaRPr lang="en-US" altLang="zh-CN" sz="1400" dirty="0">
              <a:latin typeface="Huawei Sans" panose="020C0503030203020204" pitchFamily="34" charset="0"/>
            </a:endParaRPr>
          </a:p>
        </p:txBody>
      </p:sp>
      <p:sp>
        <p:nvSpPr>
          <p:cNvPr id="24" name="矩形 23"/>
          <p:cNvSpPr/>
          <p:nvPr/>
        </p:nvSpPr>
        <p:spPr bwMode="gray">
          <a:xfrm>
            <a:off x="859120" y="2663056"/>
            <a:ext cx="1844350" cy="29609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smtClean="0">
                <a:latin typeface="Huawei Sans" panose="020C0503030203020204" pitchFamily="34" charset="0"/>
              </a:rPr>
              <a:t>LPU</a:t>
            </a:r>
            <a:endParaRPr lang="en-US" altLang="zh-CN" sz="1400" dirty="0">
              <a:latin typeface="Huawei Sans" panose="020C0503030203020204" pitchFamily="34" charset="0"/>
            </a:endParaRPr>
          </a:p>
        </p:txBody>
      </p:sp>
      <p:cxnSp>
        <p:nvCxnSpPr>
          <p:cNvPr id="26" name="直接箭头连接符 25"/>
          <p:cNvCxnSpPr>
            <a:stCxn id="22" idx="3"/>
            <a:endCxn id="23" idx="1"/>
          </p:cNvCxnSpPr>
          <p:nvPr/>
        </p:nvCxnSpPr>
        <p:spPr bwMode="gray">
          <a:xfrm>
            <a:off x="1493463" y="1942037"/>
            <a:ext cx="575664" cy="0"/>
          </a:xfrm>
          <a:prstGeom prst="straightConnector1">
            <a:avLst/>
          </a:prstGeom>
          <a:ln w="19050">
            <a:solidFill>
              <a:srgbClr val="56C4D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a:stCxn id="22" idx="2"/>
          </p:cNvCxnSpPr>
          <p:nvPr/>
        </p:nvCxnSpPr>
        <p:spPr bwMode="gray">
          <a:xfrm>
            <a:off x="1176292" y="2090082"/>
            <a:ext cx="0" cy="572974"/>
          </a:xfrm>
          <a:prstGeom prst="straightConnector1">
            <a:avLst/>
          </a:prstGeom>
          <a:ln w="19050">
            <a:solidFill>
              <a:srgbClr val="56C4D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1" name="矩形 30"/>
          <p:cNvSpPr/>
          <p:nvPr/>
        </p:nvSpPr>
        <p:spPr bwMode="gray">
          <a:xfrm>
            <a:off x="1111160" y="2245254"/>
            <a:ext cx="1466576" cy="523220"/>
          </a:xfrm>
          <a:prstGeom prst="rect">
            <a:avLst/>
          </a:prstGeom>
        </p:spPr>
        <p:txBody>
          <a:bodyPr wrap="square">
            <a:noAutofit/>
          </a:bodyPr>
          <a:lstStyle/>
          <a:p>
            <a:pPr algn="ctr" fontAlgn="ctr"/>
            <a:r>
              <a:rPr lang="en-US" sz="1400" dirty="0" smtClean="0">
                <a:latin typeface="Huawei Sans" panose="020C0503030203020204" pitchFamily="34" charset="0"/>
              </a:rPr>
              <a:t>Packet sending</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33" name="矩形 32"/>
          <p:cNvSpPr/>
          <p:nvPr/>
        </p:nvSpPr>
        <p:spPr bwMode="gray">
          <a:xfrm>
            <a:off x="3817364" y="1593990"/>
            <a:ext cx="2190576" cy="1532414"/>
          </a:xfrm>
          <a:prstGeom prst="rect">
            <a:avLst/>
          </a:prstGeom>
          <a:solidFill>
            <a:srgbClr val="F5FCFD"/>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34" name="矩形 33"/>
          <p:cNvSpPr/>
          <p:nvPr/>
        </p:nvSpPr>
        <p:spPr bwMode="gray">
          <a:xfrm>
            <a:off x="4009058" y="1793991"/>
            <a:ext cx="634343" cy="29609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smtClean="0">
                <a:latin typeface="Huawei Sans" panose="020C0503030203020204" pitchFamily="34" charset="0"/>
              </a:rPr>
              <a:t>AMB</a:t>
            </a:r>
            <a:endParaRPr lang="en-US" altLang="zh-CN" sz="1400" dirty="0">
              <a:latin typeface="Huawei Sans" panose="020C0503030203020204" pitchFamily="34" charset="0"/>
            </a:endParaRPr>
          </a:p>
        </p:txBody>
      </p:sp>
      <p:sp>
        <p:nvSpPr>
          <p:cNvPr id="35" name="矩形 34"/>
          <p:cNvSpPr/>
          <p:nvPr/>
        </p:nvSpPr>
        <p:spPr bwMode="gray">
          <a:xfrm>
            <a:off x="5219065" y="1793991"/>
            <a:ext cx="634343" cy="29609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smtClean="0">
                <a:latin typeface="Huawei Sans" panose="020C0503030203020204" pitchFamily="34" charset="0"/>
              </a:rPr>
              <a:t>SMB</a:t>
            </a:r>
            <a:endParaRPr lang="en-US" altLang="zh-CN" sz="1400" dirty="0">
              <a:latin typeface="Huawei Sans" panose="020C0503030203020204" pitchFamily="34" charset="0"/>
            </a:endParaRPr>
          </a:p>
        </p:txBody>
      </p:sp>
      <p:sp>
        <p:nvSpPr>
          <p:cNvPr id="36" name="矩形 35"/>
          <p:cNvSpPr/>
          <p:nvPr/>
        </p:nvSpPr>
        <p:spPr bwMode="gray">
          <a:xfrm>
            <a:off x="4009058" y="2663056"/>
            <a:ext cx="1844350" cy="29609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smtClean="0">
                <a:latin typeface="Huawei Sans" panose="020C0503030203020204" pitchFamily="34" charset="0"/>
              </a:rPr>
              <a:t>LPU</a:t>
            </a:r>
            <a:endParaRPr lang="en-US" altLang="zh-CN" sz="1400" dirty="0">
              <a:latin typeface="Huawei Sans" panose="020C0503030203020204" pitchFamily="34" charset="0"/>
            </a:endParaRPr>
          </a:p>
        </p:txBody>
      </p:sp>
      <p:cxnSp>
        <p:nvCxnSpPr>
          <p:cNvPr id="37" name="直接箭头连接符 36"/>
          <p:cNvCxnSpPr>
            <a:stCxn id="34" idx="3"/>
            <a:endCxn id="35" idx="1"/>
          </p:cNvCxnSpPr>
          <p:nvPr/>
        </p:nvCxnSpPr>
        <p:spPr bwMode="gray">
          <a:xfrm>
            <a:off x="4643401" y="1942037"/>
            <a:ext cx="575664" cy="0"/>
          </a:xfrm>
          <a:prstGeom prst="straightConnector1">
            <a:avLst/>
          </a:prstGeom>
          <a:ln w="19050">
            <a:solidFill>
              <a:srgbClr val="56C4D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bwMode="gray">
          <a:xfrm>
            <a:off x="5528013" y="2090082"/>
            <a:ext cx="0" cy="572974"/>
          </a:xfrm>
          <a:prstGeom prst="straightConnector1">
            <a:avLst/>
          </a:prstGeom>
          <a:ln w="19050">
            <a:solidFill>
              <a:srgbClr val="56C4D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9" name="矩形 38"/>
          <p:cNvSpPr/>
          <p:nvPr/>
        </p:nvSpPr>
        <p:spPr bwMode="gray">
          <a:xfrm>
            <a:off x="4127322" y="2245254"/>
            <a:ext cx="1520157" cy="523220"/>
          </a:xfrm>
          <a:prstGeom prst="rect">
            <a:avLst/>
          </a:prstGeom>
        </p:spPr>
        <p:txBody>
          <a:bodyPr wrap="square">
            <a:noAutofit/>
          </a:bodyPr>
          <a:lstStyle/>
          <a:p>
            <a:pPr algn="ctr" fontAlgn="ctr"/>
            <a:r>
              <a:rPr lang="en-US" sz="1400" dirty="0" smtClean="0">
                <a:latin typeface="Huawei Sans" panose="020C0503030203020204" pitchFamily="34" charset="0"/>
              </a:rPr>
              <a:t>Packet sending</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cxnSp>
        <p:nvCxnSpPr>
          <p:cNvPr id="42" name="直接箭头连接符 41"/>
          <p:cNvCxnSpPr>
            <a:stCxn id="33" idx="1"/>
            <a:endCxn id="4" idx="3"/>
          </p:cNvCxnSpPr>
          <p:nvPr/>
        </p:nvCxnSpPr>
        <p:spPr bwMode="gray">
          <a:xfrm flipH="1">
            <a:off x="2858002" y="2360197"/>
            <a:ext cx="959362" cy="0"/>
          </a:xfrm>
          <a:prstGeom prst="straightConnector1">
            <a:avLst/>
          </a:prstGeom>
          <a:ln w="19050">
            <a:solidFill>
              <a:srgbClr val="56C4D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45" name="矩形 44"/>
          <p:cNvSpPr/>
          <p:nvPr/>
        </p:nvSpPr>
        <p:spPr bwMode="gray">
          <a:xfrm>
            <a:off x="2764662" y="2099650"/>
            <a:ext cx="1090634" cy="523220"/>
          </a:xfrm>
          <a:prstGeom prst="rect">
            <a:avLst/>
          </a:prstGeom>
        </p:spPr>
        <p:txBody>
          <a:bodyPr wrap="square">
            <a:noAutofit/>
          </a:bodyPr>
          <a:lstStyle/>
          <a:p>
            <a:pPr algn="ctr" fontAlgn="ctr"/>
            <a:r>
              <a:rPr lang="en-US" sz="1400" dirty="0" smtClean="0">
                <a:latin typeface="Huawei Sans" panose="020C0503030203020204" pitchFamily="34" charset="0"/>
              </a:rPr>
              <a:t>NSR switchover</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pic>
        <p:nvPicPr>
          <p:cNvPr id="48" name="图片 4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103401" y="3573175"/>
            <a:ext cx="540000" cy="442800"/>
          </a:xfrm>
          <a:prstGeom prst="rect">
            <a:avLst/>
          </a:prstGeom>
        </p:spPr>
      </p:pic>
      <p:pic>
        <p:nvPicPr>
          <p:cNvPr id="49" name="图片 4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19065" y="3592896"/>
            <a:ext cx="540000" cy="442800"/>
          </a:xfrm>
          <a:prstGeom prst="rect">
            <a:avLst/>
          </a:prstGeom>
        </p:spPr>
      </p:pic>
      <p:cxnSp>
        <p:nvCxnSpPr>
          <p:cNvPr id="50" name="直接箭头连接符 49"/>
          <p:cNvCxnSpPr>
            <a:stCxn id="6" idx="0"/>
          </p:cNvCxnSpPr>
          <p:nvPr/>
        </p:nvCxnSpPr>
        <p:spPr bwMode="gray">
          <a:xfrm flipV="1">
            <a:off x="1223463" y="3138148"/>
            <a:ext cx="270000" cy="435027"/>
          </a:xfrm>
          <a:prstGeom prst="straightConnector1">
            <a:avLst/>
          </a:prstGeom>
          <a:ln w="19050">
            <a:solidFill>
              <a:srgbClr val="1163AB"/>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3" name="直接箭头连接符 52"/>
          <p:cNvCxnSpPr/>
          <p:nvPr/>
        </p:nvCxnSpPr>
        <p:spPr bwMode="gray">
          <a:xfrm flipV="1">
            <a:off x="4373164" y="3138148"/>
            <a:ext cx="270000" cy="435027"/>
          </a:xfrm>
          <a:prstGeom prst="straightConnector1">
            <a:avLst/>
          </a:prstGeom>
          <a:ln w="19050">
            <a:solidFill>
              <a:srgbClr val="1163AB"/>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p:nvPr/>
        </p:nvCxnSpPr>
        <p:spPr bwMode="gray">
          <a:xfrm flipH="1" flipV="1">
            <a:off x="2065456" y="3138148"/>
            <a:ext cx="270000" cy="435027"/>
          </a:xfrm>
          <a:prstGeom prst="straightConnector1">
            <a:avLst/>
          </a:prstGeom>
          <a:ln w="19050">
            <a:solidFill>
              <a:srgbClr val="1163AB"/>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p:nvPr/>
        </p:nvCxnSpPr>
        <p:spPr bwMode="gray">
          <a:xfrm flipH="1" flipV="1">
            <a:off x="5210356" y="3138148"/>
            <a:ext cx="270000" cy="435027"/>
          </a:xfrm>
          <a:prstGeom prst="straightConnector1">
            <a:avLst/>
          </a:prstGeom>
          <a:ln w="19050">
            <a:solidFill>
              <a:srgbClr val="1163AB"/>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6" name="矩形 55"/>
          <p:cNvSpPr/>
          <p:nvPr/>
        </p:nvSpPr>
        <p:spPr bwMode="gray">
          <a:xfrm>
            <a:off x="4344700" y="3996884"/>
            <a:ext cx="1166924" cy="523220"/>
          </a:xfrm>
          <a:prstGeom prst="rect">
            <a:avLst/>
          </a:prstGeom>
        </p:spPr>
        <p:txBody>
          <a:bodyPr wrap="square">
            <a:noAutofit/>
          </a:bodyPr>
          <a:lstStyle/>
          <a:p>
            <a:pPr algn="ctr" fontAlgn="ctr"/>
            <a:r>
              <a:rPr lang="en-US" sz="1400" dirty="0" smtClean="0">
                <a:latin typeface="Huawei Sans" panose="020C0503030203020204" pitchFamily="34" charset="0"/>
              </a:rPr>
              <a:t>Neighbor node</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7" name="乘号 56"/>
          <p:cNvSpPr/>
          <p:nvPr/>
        </p:nvSpPr>
        <p:spPr bwMode="gray">
          <a:xfrm>
            <a:off x="4151034" y="1619802"/>
            <a:ext cx="364106" cy="365244"/>
          </a:xfrm>
          <a:prstGeom prst="mathMultiply">
            <a:avLst>
              <a:gd name="adj1" fmla="val 7834"/>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58" name="流程图: 联系 57"/>
          <p:cNvSpPr/>
          <p:nvPr/>
        </p:nvSpPr>
        <p:spPr bwMode="gray">
          <a:xfrm>
            <a:off x="1671628" y="1398807"/>
            <a:ext cx="182172" cy="170316"/>
          </a:xfrm>
          <a:prstGeom prst="flowChartConnector">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smtClean="0">
                <a:latin typeface="Huawei Sans" panose="020C0503030203020204" pitchFamily="34" charset="0"/>
              </a:rPr>
              <a:t>1</a:t>
            </a:r>
            <a:endParaRPr lang="en-US" altLang="zh-CN" sz="1200" dirty="0">
              <a:latin typeface="Huawei Sans" panose="020C0503030203020204" pitchFamily="34" charset="0"/>
            </a:endParaRPr>
          </a:p>
        </p:txBody>
      </p:sp>
      <p:sp>
        <p:nvSpPr>
          <p:cNvPr id="59" name="流程图: 联系 58"/>
          <p:cNvSpPr/>
          <p:nvPr/>
        </p:nvSpPr>
        <p:spPr bwMode="gray">
          <a:xfrm>
            <a:off x="4837076" y="1398807"/>
            <a:ext cx="182172" cy="170316"/>
          </a:xfrm>
          <a:prstGeom prst="flowChartConnector">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smtClean="0">
                <a:latin typeface="Huawei Sans" panose="020C0503030203020204" pitchFamily="34" charset="0"/>
              </a:rPr>
              <a:t>2</a:t>
            </a:r>
            <a:endParaRPr lang="en-US" altLang="zh-CN" sz="1200" dirty="0">
              <a:latin typeface="Huawei Sans" panose="020C0503030203020204" pitchFamily="34" charset="0"/>
            </a:endParaRPr>
          </a:p>
        </p:txBody>
      </p:sp>
      <p:sp>
        <p:nvSpPr>
          <p:cNvPr id="60" name="矩形 59"/>
          <p:cNvSpPr/>
          <p:nvPr/>
        </p:nvSpPr>
        <p:spPr bwMode="gray">
          <a:xfrm>
            <a:off x="1215642" y="4638977"/>
            <a:ext cx="4264714" cy="455176"/>
          </a:xfrm>
          <a:prstGeom prst="rect">
            <a:avLst/>
          </a:prstGeom>
        </p:spPr>
        <p:txBody>
          <a:bodyPr wrap="square">
            <a:noAutofit/>
          </a:bodyPr>
          <a:lstStyle/>
          <a:p>
            <a:pPr fontAlgn="ctr"/>
            <a:r>
              <a:rPr lang="en-US" sz="1200" dirty="0" smtClean="0">
                <a:latin typeface="Huawei Sans" panose="020C0503030203020204" pitchFamily="34" charset="0"/>
              </a:rPr>
              <a:t>The routing protocols in the control plane back up routing information in real time.</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61" name="流程图: 联系 60"/>
          <p:cNvSpPr/>
          <p:nvPr/>
        </p:nvSpPr>
        <p:spPr bwMode="gray">
          <a:xfrm>
            <a:off x="1033470" y="4707707"/>
            <a:ext cx="182172" cy="170316"/>
          </a:xfrm>
          <a:prstGeom prst="flowChartConnector">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smtClean="0">
                <a:latin typeface="Huawei Sans" panose="020C0503030203020204" pitchFamily="34" charset="0"/>
              </a:rPr>
              <a:t>1</a:t>
            </a:r>
            <a:endParaRPr lang="en-US" altLang="zh-CN" sz="1200" dirty="0">
              <a:latin typeface="Huawei Sans" panose="020C0503030203020204" pitchFamily="34" charset="0"/>
            </a:endParaRPr>
          </a:p>
        </p:txBody>
      </p:sp>
      <p:sp>
        <p:nvSpPr>
          <p:cNvPr id="62" name="矩形 61"/>
          <p:cNvSpPr/>
          <p:nvPr/>
        </p:nvSpPr>
        <p:spPr bwMode="gray">
          <a:xfrm>
            <a:off x="1215642" y="5094154"/>
            <a:ext cx="4312371" cy="691732"/>
          </a:xfrm>
          <a:prstGeom prst="rect">
            <a:avLst/>
          </a:prstGeom>
        </p:spPr>
        <p:txBody>
          <a:bodyPr wrap="square">
            <a:noAutofit/>
          </a:bodyPr>
          <a:lstStyle/>
          <a:p>
            <a:pPr fontAlgn="ctr"/>
            <a:r>
              <a:rPr lang="en-US" sz="1200" dirty="0" smtClean="0">
                <a:latin typeface="Huawei Sans" panose="020C0503030203020204" pitchFamily="34" charset="0"/>
              </a:rPr>
              <a:t>The hardware channel detects the exception on the AMB, the SMB is instructed to become the new AMB, and LPUs are instructed to send packets to the new AMB.</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63" name="流程图: 联系 62"/>
          <p:cNvSpPr/>
          <p:nvPr/>
        </p:nvSpPr>
        <p:spPr bwMode="gray">
          <a:xfrm>
            <a:off x="1033470" y="5162883"/>
            <a:ext cx="182172" cy="170316"/>
          </a:xfrm>
          <a:prstGeom prst="flowChartConnector">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smtClean="0">
                <a:latin typeface="Huawei Sans" panose="020C0503030203020204" pitchFamily="34" charset="0"/>
              </a:rPr>
              <a:t>2</a:t>
            </a:r>
            <a:endParaRPr lang="en-US" altLang="zh-CN" sz="1200" dirty="0">
              <a:latin typeface="Huawei Sans" panose="020C0503030203020204" pitchFamily="34" charset="0"/>
            </a:endParaRPr>
          </a:p>
        </p:txBody>
      </p:sp>
      <p:sp>
        <p:nvSpPr>
          <p:cNvPr id="43" name="五边形 42"/>
          <p:cNvSpPr/>
          <p:nvPr/>
        </p:nvSpPr>
        <p:spPr bwMode="gray">
          <a:xfrm>
            <a:off x="7551838" y="48062"/>
            <a:ext cx="917146"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Multi-Process</a:t>
            </a:r>
          </a:p>
        </p:txBody>
      </p:sp>
      <p:sp>
        <p:nvSpPr>
          <p:cNvPr id="44" name="燕尾形 43"/>
          <p:cNvSpPr/>
          <p:nvPr/>
        </p:nvSpPr>
        <p:spPr bwMode="gray">
          <a:xfrm>
            <a:off x="8347378" y="48062"/>
            <a:ext cx="124135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Association with BGP</a:t>
            </a:r>
            <a:endParaRPr lang="en-US" altLang="zh-CN" sz="1200" dirty="0">
              <a:latin typeface="Huawei Sans" panose="020C0503030203020204" pitchFamily="34" charset="0"/>
              <a:sym typeface="Huawei Sans" panose="020C0503030203020204" pitchFamily="34" charset="0"/>
            </a:endParaRPr>
          </a:p>
        </p:txBody>
      </p:sp>
      <p:sp>
        <p:nvSpPr>
          <p:cNvPr id="46" name="燕尾形 45"/>
          <p:cNvSpPr/>
          <p:nvPr/>
        </p:nvSpPr>
        <p:spPr bwMode="gray">
          <a:xfrm>
            <a:off x="9467130" y="48062"/>
            <a:ext cx="119961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Forwarding Address</a:t>
            </a:r>
            <a:endParaRPr lang="en-US" altLang="zh-CN" sz="1200" dirty="0">
              <a:latin typeface="Huawei Sans" panose="020C0503030203020204" pitchFamily="34" charset="0"/>
              <a:sym typeface="Huawei Sans" panose="020C0503030203020204" pitchFamily="34" charset="0"/>
            </a:endParaRPr>
          </a:p>
        </p:txBody>
      </p:sp>
      <p:sp>
        <p:nvSpPr>
          <p:cNvPr id="66" name="燕尾形 65"/>
          <p:cNvSpPr/>
          <p:nvPr/>
        </p:nvSpPr>
        <p:spPr bwMode="gray">
          <a:xfrm>
            <a:off x="10545139" y="48062"/>
            <a:ext cx="66203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GR</a:t>
            </a:r>
          </a:p>
        </p:txBody>
      </p:sp>
      <p:sp>
        <p:nvSpPr>
          <p:cNvPr id="67" name="燕尾形 66"/>
          <p:cNvSpPr/>
          <p:nvPr/>
        </p:nvSpPr>
        <p:spPr bwMode="gray">
          <a:xfrm>
            <a:off x="11085567" y="48062"/>
            <a:ext cx="663521"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NSR</a:t>
            </a:r>
            <a:endParaRPr lang="en-US" altLang="zh-CN" sz="1200" b="1" dirty="0">
              <a:solidFill>
                <a:srgbClr val="FFFFFF"/>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84410500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NSR Switchover Phase: Batch Backup</a:t>
            </a:r>
            <a:endParaRPr lang="en-US" altLang="zh-CN" dirty="0"/>
          </a:p>
        </p:txBody>
      </p:sp>
      <p:sp>
        <p:nvSpPr>
          <p:cNvPr id="3" name="文本占位符 2"/>
          <p:cNvSpPr>
            <a:spLocks noGrp="1"/>
          </p:cNvSpPr>
          <p:nvPr>
            <p:ph type="body" sz="quarter" idx="10"/>
          </p:nvPr>
        </p:nvSpPr>
        <p:spPr bwMode="gray">
          <a:xfrm>
            <a:off x="6096000" y="1324947"/>
            <a:ext cx="5653088" cy="4602608"/>
          </a:xfrm>
        </p:spPr>
        <p:txBody>
          <a:bodyPr/>
          <a:lstStyle/>
          <a:p>
            <a:r>
              <a:rPr lang="en-US" sz="1600" dirty="0" smtClean="0"/>
              <a:t>After NSR is enabled and the SMB restarts, the service process on the AMB receives a message indicating that the SMB goes online. Service processes then start to back up internal data in batches.</a:t>
            </a:r>
            <a:endParaRPr lang="en-US" altLang="zh-CN" sz="1600" dirty="0" smtClean="0"/>
          </a:p>
          <a:p>
            <a:pPr lvl="1"/>
            <a:r>
              <a:rPr lang="en-US" sz="1400" dirty="0" smtClean="0"/>
              <a:t>After batch backup is complete, the device enters the redundancy protection state. If the AMB fails in this case, the SMB becomes the new AMB based on the data backed up from the original AMB and restores services.</a:t>
            </a:r>
          </a:p>
          <a:p>
            <a:pPr lvl="1"/>
            <a:r>
              <a:rPr lang="en-US" sz="1400" dirty="0" smtClean="0"/>
              <a:t>If the AMB fails before batch backup is complete, the SMB may fail to become the new AMB due to incomplete service data. As a result, an NSR switchover cannot be performed; in this case, the device restarts and restores the pre-fault status.</a:t>
            </a:r>
            <a:endParaRPr lang="en-US" sz="1400" dirty="0"/>
          </a:p>
        </p:txBody>
      </p:sp>
      <p:sp>
        <p:nvSpPr>
          <p:cNvPr id="4" name="矩形 3"/>
          <p:cNvSpPr/>
          <p:nvPr/>
        </p:nvSpPr>
        <p:spPr bwMode="gray">
          <a:xfrm>
            <a:off x="1406534" y="1497739"/>
            <a:ext cx="3399475" cy="2612250"/>
          </a:xfrm>
          <a:prstGeom prst="rect">
            <a:avLst/>
          </a:prstGeom>
          <a:solidFill>
            <a:srgbClr val="F5FCFD"/>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2" name="矩形 21"/>
          <p:cNvSpPr/>
          <p:nvPr/>
        </p:nvSpPr>
        <p:spPr bwMode="gray">
          <a:xfrm>
            <a:off x="1598229" y="1697740"/>
            <a:ext cx="1080000" cy="1333012"/>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r>
              <a:rPr lang="en-US" sz="1400" dirty="0" smtClean="0">
                <a:latin typeface="Huawei Sans" panose="020C0503030203020204" pitchFamily="34" charset="0"/>
              </a:rPr>
              <a:t>AMB</a:t>
            </a:r>
            <a:endParaRPr lang="en-US" altLang="zh-CN" sz="1400" dirty="0">
              <a:latin typeface="Huawei Sans" panose="020C0503030203020204" pitchFamily="34" charset="0"/>
            </a:endParaRPr>
          </a:p>
        </p:txBody>
      </p:sp>
      <p:sp>
        <p:nvSpPr>
          <p:cNvPr id="23" name="矩形 22"/>
          <p:cNvSpPr/>
          <p:nvPr/>
        </p:nvSpPr>
        <p:spPr bwMode="gray">
          <a:xfrm>
            <a:off x="3554769" y="1697740"/>
            <a:ext cx="1080000" cy="133301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r>
              <a:rPr lang="en-US" sz="1400" dirty="0" smtClean="0">
                <a:latin typeface="Huawei Sans" panose="020C0503030203020204" pitchFamily="34" charset="0"/>
              </a:rPr>
              <a:t>SMB</a:t>
            </a:r>
            <a:endParaRPr lang="en-US" altLang="zh-CN" sz="1400" dirty="0">
              <a:latin typeface="Huawei Sans" panose="020C0503030203020204" pitchFamily="34" charset="0"/>
            </a:endParaRPr>
          </a:p>
        </p:txBody>
      </p:sp>
      <p:sp>
        <p:nvSpPr>
          <p:cNvPr id="24" name="矩形 23"/>
          <p:cNvSpPr/>
          <p:nvPr/>
        </p:nvSpPr>
        <p:spPr bwMode="gray">
          <a:xfrm>
            <a:off x="1598229" y="3566930"/>
            <a:ext cx="3036540" cy="29609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smtClean="0">
                <a:latin typeface="Huawei Sans" panose="020C0503030203020204" pitchFamily="34" charset="0"/>
              </a:rPr>
              <a:t>LPU</a:t>
            </a:r>
            <a:endParaRPr lang="en-US" altLang="zh-CN" sz="1400" dirty="0">
              <a:latin typeface="Huawei Sans" panose="020C0503030203020204" pitchFamily="34" charset="0"/>
            </a:endParaRPr>
          </a:p>
        </p:txBody>
      </p:sp>
      <p:cxnSp>
        <p:nvCxnSpPr>
          <p:cNvPr id="26" name="直接箭头连接符 25"/>
          <p:cNvCxnSpPr/>
          <p:nvPr/>
        </p:nvCxnSpPr>
        <p:spPr bwMode="gray">
          <a:xfrm>
            <a:off x="2678229" y="1838049"/>
            <a:ext cx="876540" cy="0"/>
          </a:xfrm>
          <a:prstGeom prst="straightConnector1">
            <a:avLst/>
          </a:prstGeom>
          <a:ln w="19050">
            <a:solidFill>
              <a:srgbClr val="56C4D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bwMode="gray">
          <a:xfrm>
            <a:off x="1915401" y="3030752"/>
            <a:ext cx="0" cy="572974"/>
          </a:xfrm>
          <a:prstGeom prst="straightConnector1">
            <a:avLst/>
          </a:prstGeom>
          <a:ln w="19050">
            <a:solidFill>
              <a:srgbClr val="56C4D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1" name="矩形 30"/>
          <p:cNvSpPr/>
          <p:nvPr/>
        </p:nvSpPr>
        <p:spPr bwMode="gray">
          <a:xfrm>
            <a:off x="1789306" y="3185924"/>
            <a:ext cx="1589619" cy="523220"/>
          </a:xfrm>
          <a:prstGeom prst="rect">
            <a:avLst/>
          </a:prstGeom>
        </p:spPr>
        <p:txBody>
          <a:bodyPr wrap="square">
            <a:noAutofit/>
          </a:bodyPr>
          <a:lstStyle/>
          <a:p>
            <a:pPr algn="ctr" fontAlgn="ctr"/>
            <a:r>
              <a:rPr lang="en-US" sz="1400" dirty="0" smtClean="0">
                <a:latin typeface="Huawei Sans" panose="020C0503030203020204" pitchFamily="34" charset="0"/>
              </a:rPr>
              <a:t>Packet sending</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43" name="矩形 42"/>
          <p:cNvSpPr/>
          <p:nvPr/>
        </p:nvSpPr>
        <p:spPr bwMode="gray">
          <a:xfrm>
            <a:off x="1722345" y="1968678"/>
            <a:ext cx="794432" cy="216000"/>
          </a:xfrm>
          <a:prstGeom prst="rect">
            <a:avLst/>
          </a:prstGeom>
          <a:solidFill>
            <a:schemeClr val="bg1"/>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smtClean="0">
                <a:solidFill>
                  <a:schemeClr val="tx1"/>
                </a:solidFill>
                <a:latin typeface="Huawei Sans" panose="020C0503030203020204" pitchFamily="34" charset="0"/>
              </a:rPr>
              <a:t>OSPF</a:t>
            </a:r>
            <a:endParaRPr lang="en-US" altLang="zh-CN" sz="1200" dirty="0">
              <a:solidFill>
                <a:schemeClr val="tx1"/>
              </a:solidFill>
              <a:latin typeface="Huawei Sans" panose="020C0503030203020204" pitchFamily="34" charset="0"/>
            </a:endParaRPr>
          </a:p>
        </p:txBody>
      </p:sp>
      <p:sp>
        <p:nvSpPr>
          <p:cNvPr id="44" name="矩形 43"/>
          <p:cNvSpPr/>
          <p:nvPr/>
        </p:nvSpPr>
        <p:spPr bwMode="gray">
          <a:xfrm>
            <a:off x="1722345" y="2215640"/>
            <a:ext cx="794432" cy="216000"/>
          </a:xfrm>
          <a:prstGeom prst="rect">
            <a:avLst/>
          </a:prstGeom>
          <a:solidFill>
            <a:schemeClr val="bg1"/>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smtClean="0">
                <a:solidFill>
                  <a:schemeClr val="tx1"/>
                </a:solidFill>
                <a:latin typeface="Huawei Sans" panose="020C0503030203020204" pitchFamily="34" charset="0"/>
              </a:rPr>
              <a:t>BGP</a:t>
            </a:r>
            <a:endParaRPr lang="en-US" altLang="zh-CN" sz="1200" dirty="0">
              <a:solidFill>
                <a:schemeClr val="tx1"/>
              </a:solidFill>
              <a:latin typeface="Huawei Sans" panose="020C0503030203020204" pitchFamily="34" charset="0"/>
            </a:endParaRPr>
          </a:p>
        </p:txBody>
      </p:sp>
      <p:sp>
        <p:nvSpPr>
          <p:cNvPr id="46" name="矩形 45"/>
          <p:cNvSpPr/>
          <p:nvPr/>
        </p:nvSpPr>
        <p:spPr bwMode="gray">
          <a:xfrm>
            <a:off x="1722345" y="2462602"/>
            <a:ext cx="794432" cy="216000"/>
          </a:xfrm>
          <a:prstGeom prst="rect">
            <a:avLst/>
          </a:prstGeom>
          <a:solidFill>
            <a:schemeClr val="bg1"/>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smtClean="0">
                <a:solidFill>
                  <a:schemeClr val="tx1"/>
                </a:solidFill>
                <a:latin typeface="Huawei Sans" panose="020C0503030203020204" pitchFamily="34" charset="0"/>
              </a:rPr>
              <a:t>APPCFG</a:t>
            </a:r>
            <a:endParaRPr lang="en-US" altLang="zh-CN" sz="1200" dirty="0">
              <a:solidFill>
                <a:schemeClr val="tx1"/>
              </a:solidFill>
              <a:latin typeface="Huawei Sans" panose="020C0503030203020204" pitchFamily="34" charset="0"/>
            </a:endParaRPr>
          </a:p>
        </p:txBody>
      </p:sp>
      <p:sp>
        <p:nvSpPr>
          <p:cNvPr id="47" name="矩形 46"/>
          <p:cNvSpPr/>
          <p:nvPr/>
        </p:nvSpPr>
        <p:spPr bwMode="gray">
          <a:xfrm>
            <a:off x="1722345" y="2709564"/>
            <a:ext cx="794432" cy="216000"/>
          </a:xfrm>
          <a:prstGeom prst="rect">
            <a:avLst/>
          </a:prstGeom>
          <a:solidFill>
            <a:schemeClr val="bg1"/>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smtClean="0">
                <a:solidFill>
                  <a:schemeClr val="tx1"/>
                </a:solidFill>
                <a:latin typeface="Huawei Sans" panose="020C0503030203020204" pitchFamily="34" charset="0"/>
              </a:rPr>
              <a:t>Packet</a:t>
            </a:r>
            <a:endParaRPr lang="en-US" altLang="zh-CN" sz="1200" dirty="0">
              <a:solidFill>
                <a:schemeClr val="tx1"/>
              </a:solidFill>
              <a:latin typeface="Huawei Sans" panose="020C0503030203020204" pitchFamily="34" charset="0"/>
            </a:endParaRPr>
          </a:p>
        </p:txBody>
      </p:sp>
      <p:sp>
        <p:nvSpPr>
          <p:cNvPr id="51" name="矩形 50"/>
          <p:cNvSpPr/>
          <p:nvPr/>
        </p:nvSpPr>
        <p:spPr bwMode="gray">
          <a:xfrm>
            <a:off x="3700040" y="1994805"/>
            <a:ext cx="792000" cy="216000"/>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smtClean="0">
                <a:solidFill>
                  <a:schemeClr val="tx1"/>
                </a:solidFill>
                <a:latin typeface="Huawei Sans" panose="020C0503030203020204" pitchFamily="34" charset="0"/>
              </a:rPr>
              <a:t>OSPF</a:t>
            </a:r>
            <a:endParaRPr lang="en-US" altLang="zh-CN" sz="1200" dirty="0">
              <a:solidFill>
                <a:schemeClr val="tx1"/>
              </a:solidFill>
              <a:latin typeface="Huawei Sans" panose="020C0503030203020204" pitchFamily="34" charset="0"/>
            </a:endParaRPr>
          </a:p>
        </p:txBody>
      </p:sp>
      <p:sp>
        <p:nvSpPr>
          <p:cNvPr id="52" name="矩形 51"/>
          <p:cNvSpPr/>
          <p:nvPr/>
        </p:nvSpPr>
        <p:spPr bwMode="gray">
          <a:xfrm>
            <a:off x="3700040" y="2241767"/>
            <a:ext cx="792000" cy="216000"/>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smtClean="0">
                <a:solidFill>
                  <a:schemeClr val="tx1"/>
                </a:solidFill>
                <a:latin typeface="Huawei Sans" panose="020C0503030203020204" pitchFamily="34" charset="0"/>
              </a:rPr>
              <a:t>BGP</a:t>
            </a:r>
            <a:endParaRPr lang="en-US" altLang="zh-CN" sz="1200" dirty="0">
              <a:solidFill>
                <a:schemeClr val="tx1"/>
              </a:solidFill>
              <a:latin typeface="Huawei Sans" panose="020C0503030203020204" pitchFamily="34" charset="0"/>
            </a:endParaRPr>
          </a:p>
        </p:txBody>
      </p:sp>
      <p:sp>
        <p:nvSpPr>
          <p:cNvPr id="64" name="矩形 63"/>
          <p:cNvSpPr/>
          <p:nvPr/>
        </p:nvSpPr>
        <p:spPr bwMode="gray">
          <a:xfrm>
            <a:off x="3700040" y="2488729"/>
            <a:ext cx="792000" cy="216000"/>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smtClean="0">
                <a:solidFill>
                  <a:schemeClr val="tx1"/>
                </a:solidFill>
                <a:latin typeface="Huawei Sans" panose="020C0503030203020204" pitchFamily="34" charset="0"/>
              </a:rPr>
              <a:t>APPCFG</a:t>
            </a:r>
            <a:endParaRPr lang="en-US" altLang="zh-CN" sz="1200" dirty="0">
              <a:solidFill>
                <a:schemeClr val="tx1"/>
              </a:solidFill>
              <a:latin typeface="Huawei Sans" panose="020C0503030203020204" pitchFamily="34" charset="0"/>
            </a:endParaRPr>
          </a:p>
        </p:txBody>
      </p:sp>
      <p:sp>
        <p:nvSpPr>
          <p:cNvPr id="65" name="矩形 64"/>
          <p:cNvSpPr/>
          <p:nvPr/>
        </p:nvSpPr>
        <p:spPr bwMode="gray">
          <a:xfrm>
            <a:off x="3700040" y="2735691"/>
            <a:ext cx="792000" cy="216000"/>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smtClean="0">
                <a:solidFill>
                  <a:schemeClr val="tx1"/>
                </a:solidFill>
                <a:latin typeface="Huawei Sans" panose="020C0503030203020204" pitchFamily="34" charset="0"/>
              </a:rPr>
              <a:t>Packet</a:t>
            </a:r>
            <a:endParaRPr lang="en-US" altLang="zh-CN" sz="1200" dirty="0">
              <a:solidFill>
                <a:schemeClr val="tx1"/>
              </a:solidFill>
              <a:latin typeface="Huawei Sans" panose="020C0503030203020204" pitchFamily="34" charset="0"/>
            </a:endParaRPr>
          </a:p>
        </p:txBody>
      </p:sp>
      <p:cxnSp>
        <p:nvCxnSpPr>
          <p:cNvPr id="66" name="直接箭头连接符 65"/>
          <p:cNvCxnSpPr/>
          <p:nvPr/>
        </p:nvCxnSpPr>
        <p:spPr bwMode="gray">
          <a:xfrm>
            <a:off x="2678229" y="2406582"/>
            <a:ext cx="876540" cy="0"/>
          </a:xfrm>
          <a:prstGeom prst="straightConnector1">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7" name="直接箭头连接符 66"/>
          <p:cNvCxnSpPr/>
          <p:nvPr/>
        </p:nvCxnSpPr>
        <p:spPr bwMode="gray">
          <a:xfrm>
            <a:off x="2678229" y="2822117"/>
            <a:ext cx="876540" cy="0"/>
          </a:xfrm>
          <a:prstGeom prst="straightConnector1">
            <a:avLst/>
          </a:prstGeom>
          <a:ln w="19050">
            <a:solidFill>
              <a:srgbClr val="56C4D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9" name="矩形 68"/>
          <p:cNvSpPr/>
          <p:nvPr/>
        </p:nvSpPr>
        <p:spPr bwMode="gray">
          <a:xfrm>
            <a:off x="2957364" y="1583240"/>
            <a:ext cx="338771" cy="307777"/>
          </a:xfrm>
          <a:prstGeom prst="rect">
            <a:avLst/>
          </a:prstGeom>
        </p:spPr>
        <p:txBody>
          <a:bodyPr wrap="square">
            <a:noAutofit/>
          </a:bodyPr>
          <a:lstStyle/>
          <a:p>
            <a:pPr algn="ctr" fontAlgn="ctr"/>
            <a:r>
              <a:rPr lang="en-US" sz="1400" dirty="0" smtClean="0">
                <a:latin typeface="Huawei Sans" panose="020C0503030203020204" pitchFamily="34" charset="0"/>
              </a:rPr>
              <a:t>1</a:t>
            </a:r>
            <a:endParaRPr lang="en-US" sz="1400" dirty="0">
              <a:latin typeface="Huawei Sans" panose="020C0503030203020204" pitchFamily="34" charset="0"/>
            </a:endParaRPr>
          </a:p>
        </p:txBody>
      </p:sp>
      <p:sp>
        <p:nvSpPr>
          <p:cNvPr id="70" name="矩形 69"/>
          <p:cNvSpPr/>
          <p:nvPr/>
        </p:nvSpPr>
        <p:spPr bwMode="gray">
          <a:xfrm>
            <a:off x="2957364" y="2150534"/>
            <a:ext cx="338771" cy="307777"/>
          </a:xfrm>
          <a:prstGeom prst="rect">
            <a:avLst/>
          </a:prstGeom>
        </p:spPr>
        <p:txBody>
          <a:bodyPr wrap="square">
            <a:noAutofit/>
          </a:bodyPr>
          <a:lstStyle/>
          <a:p>
            <a:pPr algn="ctr" fontAlgn="ctr"/>
            <a:r>
              <a:rPr lang="en-US" sz="1400" dirty="0" smtClean="0">
                <a:latin typeface="Huawei Sans" panose="020C0503030203020204" pitchFamily="34" charset="0"/>
              </a:rPr>
              <a:t>2</a:t>
            </a:r>
            <a:endParaRPr lang="en-US" sz="1400" dirty="0">
              <a:latin typeface="Huawei Sans" panose="020C0503030203020204" pitchFamily="34" charset="0"/>
            </a:endParaRPr>
          </a:p>
        </p:txBody>
      </p:sp>
      <p:sp>
        <p:nvSpPr>
          <p:cNvPr id="71" name="矩形 70"/>
          <p:cNvSpPr/>
          <p:nvPr/>
        </p:nvSpPr>
        <p:spPr bwMode="gray">
          <a:xfrm>
            <a:off x="2957364" y="2563939"/>
            <a:ext cx="338771" cy="307777"/>
          </a:xfrm>
          <a:prstGeom prst="rect">
            <a:avLst/>
          </a:prstGeom>
        </p:spPr>
        <p:txBody>
          <a:bodyPr wrap="square">
            <a:noAutofit/>
          </a:bodyPr>
          <a:lstStyle/>
          <a:p>
            <a:pPr algn="ctr" fontAlgn="ctr"/>
            <a:r>
              <a:rPr lang="en-US" sz="1400" dirty="0" smtClean="0">
                <a:latin typeface="Huawei Sans" panose="020C0503030203020204" pitchFamily="34" charset="0"/>
              </a:rPr>
              <a:t>3</a:t>
            </a:r>
            <a:endParaRPr lang="en-US" sz="1400" dirty="0">
              <a:latin typeface="Huawei Sans" panose="020C0503030203020204" pitchFamily="34" charset="0"/>
            </a:endParaRPr>
          </a:p>
        </p:txBody>
      </p:sp>
      <p:sp>
        <p:nvSpPr>
          <p:cNvPr id="72" name="圆角矩形 75"/>
          <p:cNvSpPr/>
          <p:nvPr/>
        </p:nvSpPr>
        <p:spPr bwMode="gray">
          <a:xfrm>
            <a:off x="897894" y="4057864"/>
            <a:ext cx="4832346" cy="2142911"/>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342900" indent="-342900" algn="just" fontAlgn="ctr">
              <a:lnSpc>
                <a:spcPts val="2600"/>
              </a:lnSpc>
              <a:spcBef>
                <a:spcPts val="0"/>
              </a:spcBef>
              <a:buFont typeface="+mj-lt"/>
              <a:buAutoNum type="arabicPeriod"/>
            </a:pPr>
            <a:r>
              <a:rPr lang="en-US" sz="1400" dirty="0" smtClean="0">
                <a:solidFill>
                  <a:prstClr val="black"/>
                </a:solidFill>
                <a:latin typeface="Huawei Sans" panose="020C0503030203020204" pitchFamily="34" charset="0"/>
              </a:rPr>
              <a:t>The SMB completes startup.</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algn="just" fontAlgn="ctr">
              <a:lnSpc>
                <a:spcPts val="2600"/>
              </a:lnSpc>
              <a:spcBef>
                <a:spcPts val="0"/>
              </a:spcBef>
              <a:buFont typeface="+mj-lt"/>
              <a:buAutoNum type="arabicPeriod"/>
            </a:pPr>
            <a:r>
              <a:rPr lang="en-US" sz="1400" dirty="0" smtClean="0">
                <a:solidFill>
                  <a:prstClr val="black"/>
                </a:solidFill>
                <a:latin typeface="Huawei Sans" panose="020C0503030203020204" pitchFamily="34" charset="0"/>
              </a:rPr>
              <a:t>Service processes start backing up service data such as routes in batches through the HA channel. The system enters the batch backup phase.</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algn="just" fontAlgn="ctr">
              <a:lnSpc>
                <a:spcPts val="2600"/>
              </a:lnSpc>
              <a:spcBef>
                <a:spcPts val="0"/>
              </a:spcBef>
              <a:buFont typeface="+mj-lt"/>
              <a:buAutoNum type="arabicPeriod"/>
            </a:pPr>
            <a:r>
              <a:rPr lang="en-US" sz="1400" dirty="0" smtClean="0">
                <a:solidFill>
                  <a:prstClr val="black"/>
                </a:solidFill>
                <a:latin typeface="Huawei Sans" panose="020C0503030203020204" pitchFamily="34" charset="0"/>
              </a:rPr>
              <a:t>After service processes complete batch backup, the system enters the redundancy protection state.</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五边形 31"/>
          <p:cNvSpPr/>
          <p:nvPr/>
        </p:nvSpPr>
        <p:spPr bwMode="gray">
          <a:xfrm>
            <a:off x="7551838" y="48062"/>
            <a:ext cx="917146"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Multi-Process</a:t>
            </a:r>
          </a:p>
        </p:txBody>
      </p:sp>
      <p:sp>
        <p:nvSpPr>
          <p:cNvPr id="38" name="燕尾形 37"/>
          <p:cNvSpPr/>
          <p:nvPr/>
        </p:nvSpPr>
        <p:spPr bwMode="gray">
          <a:xfrm>
            <a:off x="8347378" y="48062"/>
            <a:ext cx="124135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Association with BGP</a:t>
            </a:r>
            <a:endParaRPr lang="en-US" altLang="zh-CN" sz="1200" dirty="0">
              <a:latin typeface="Huawei Sans" panose="020C0503030203020204" pitchFamily="34" charset="0"/>
              <a:sym typeface="Huawei Sans" panose="020C0503030203020204" pitchFamily="34" charset="0"/>
            </a:endParaRPr>
          </a:p>
        </p:txBody>
      </p:sp>
      <p:sp>
        <p:nvSpPr>
          <p:cNvPr id="39" name="燕尾形 38"/>
          <p:cNvSpPr/>
          <p:nvPr/>
        </p:nvSpPr>
        <p:spPr bwMode="gray">
          <a:xfrm>
            <a:off x="9467130" y="48062"/>
            <a:ext cx="119961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Forwarding Address</a:t>
            </a:r>
            <a:endParaRPr lang="en-US" altLang="zh-CN" sz="1200" dirty="0">
              <a:latin typeface="Huawei Sans" panose="020C0503030203020204" pitchFamily="34" charset="0"/>
              <a:sym typeface="Huawei Sans" panose="020C0503030203020204" pitchFamily="34" charset="0"/>
            </a:endParaRPr>
          </a:p>
        </p:txBody>
      </p:sp>
      <p:sp>
        <p:nvSpPr>
          <p:cNvPr id="40" name="燕尾形 39"/>
          <p:cNvSpPr/>
          <p:nvPr/>
        </p:nvSpPr>
        <p:spPr bwMode="gray">
          <a:xfrm>
            <a:off x="10545139" y="48062"/>
            <a:ext cx="66203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GR</a:t>
            </a:r>
          </a:p>
        </p:txBody>
      </p:sp>
      <p:sp>
        <p:nvSpPr>
          <p:cNvPr id="41" name="燕尾形 40"/>
          <p:cNvSpPr/>
          <p:nvPr/>
        </p:nvSpPr>
        <p:spPr bwMode="gray">
          <a:xfrm>
            <a:off x="11085567" y="48062"/>
            <a:ext cx="663521"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NSR</a:t>
            </a:r>
            <a:endParaRPr lang="en-US" altLang="zh-CN" sz="1200" b="1" dirty="0">
              <a:solidFill>
                <a:srgbClr val="FFFFFF"/>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51059796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NSR Switchover Phase: Real-Time Backup</a:t>
            </a:r>
            <a:endParaRPr lang="en-US" altLang="zh-CN" dirty="0"/>
          </a:p>
        </p:txBody>
      </p:sp>
      <p:sp>
        <p:nvSpPr>
          <p:cNvPr id="3" name="文本占位符 2"/>
          <p:cNvSpPr>
            <a:spLocks noGrp="1"/>
          </p:cNvSpPr>
          <p:nvPr>
            <p:ph type="body" sz="quarter" idx="10"/>
          </p:nvPr>
        </p:nvSpPr>
        <p:spPr bwMode="gray">
          <a:xfrm>
            <a:off x="6096000" y="1343608"/>
            <a:ext cx="5653087" cy="4583947"/>
          </a:xfrm>
        </p:spPr>
        <p:txBody>
          <a:bodyPr/>
          <a:lstStyle/>
          <a:p>
            <a:r>
              <a:rPr lang="en-US" sz="1600" dirty="0" smtClean="0"/>
              <a:t>After batch backup is complete, the device enters the real-time backup phase. If the neighbor status or routing information changes in this phase, the AMB backs up the updated information to the SMB in real time.</a:t>
            </a:r>
            <a:endParaRPr lang="en-US" altLang="zh-CN" sz="1600" dirty="0"/>
          </a:p>
        </p:txBody>
      </p:sp>
      <p:sp>
        <p:nvSpPr>
          <p:cNvPr id="4" name="矩形 3"/>
          <p:cNvSpPr/>
          <p:nvPr/>
        </p:nvSpPr>
        <p:spPr bwMode="gray">
          <a:xfrm>
            <a:off x="1406534" y="1501613"/>
            <a:ext cx="3399475" cy="2612250"/>
          </a:xfrm>
          <a:prstGeom prst="rect">
            <a:avLst/>
          </a:prstGeom>
          <a:solidFill>
            <a:srgbClr val="F5FCFD"/>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2" name="矩形 21"/>
          <p:cNvSpPr/>
          <p:nvPr/>
        </p:nvSpPr>
        <p:spPr bwMode="gray">
          <a:xfrm>
            <a:off x="1598229" y="1701614"/>
            <a:ext cx="1080000" cy="1333012"/>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r>
              <a:rPr lang="en-US" sz="1400" dirty="0" smtClean="0">
                <a:latin typeface="Huawei Sans" panose="020C0503030203020204" pitchFamily="34" charset="0"/>
              </a:rPr>
              <a:t>AMB</a:t>
            </a:r>
            <a:endParaRPr lang="en-US" altLang="zh-CN" sz="1400" dirty="0">
              <a:latin typeface="Huawei Sans" panose="020C0503030203020204" pitchFamily="34" charset="0"/>
            </a:endParaRPr>
          </a:p>
        </p:txBody>
      </p:sp>
      <p:sp>
        <p:nvSpPr>
          <p:cNvPr id="23" name="矩形 22"/>
          <p:cNvSpPr/>
          <p:nvPr/>
        </p:nvSpPr>
        <p:spPr bwMode="gray">
          <a:xfrm>
            <a:off x="3554769" y="1701614"/>
            <a:ext cx="1080000" cy="133301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r>
              <a:rPr lang="en-US" sz="1400" dirty="0" smtClean="0">
                <a:latin typeface="Huawei Sans" panose="020C0503030203020204" pitchFamily="34" charset="0"/>
              </a:rPr>
              <a:t>SMB</a:t>
            </a:r>
            <a:endParaRPr lang="en-US" altLang="zh-CN" sz="1400" dirty="0">
              <a:latin typeface="Huawei Sans" panose="020C0503030203020204" pitchFamily="34" charset="0"/>
            </a:endParaRPr>
          </a:p>
        </p:txBody>
      </p:sp>
      <p:sp>
        <p:nvSpPr>
          <p:cNvPr id="24" name="矩形 23"/>
          <p:cNvSpPr/>
          <p:nvPr/>
        </p:nvSpPr>
        <p:spPr bwMode="gray">
          <a:xfrm>
            <a:off x="1598229" y="3570804"/>
            <a:ext cx="3036540" cy="296091"/>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smtClean="0">
                <a:latin typeface="Huawei Sans" panose="020C0503030203020204" pitchFamily="34" charset="0"/>
              </a:rPr>
              <a:t>LPU</a:t>
            </a:r>
            <a:endParaRPr lang="en-US" altLang="zh-CN" sz="1400" dirty="0">
              <a:latin typeface="Huawei Sans" panose="020C0503030203020204" pitchFamily="34" charset="0"/>
            </a:endParaRPr>
          </a:p>
        </p:txBody>
      </p:sp>
      <p:cxnSp>
        <p:nvCxnSpPr>
          <p:cNvPr id="28" name="直接箭头连接符 27"/>
          <p:cNvCxnSpPr/>
          <p:nvPr/>
        </p:nvCxnSpPr>
        <p:spPr bwMode="gray">
          <a:xfrm>
            <a:off x="1915401" y="3034626"/>
            <a:ext cx="0" cy="572974"/>
          </a:xfrm>
          <a:prstGeom prst="straightConnector1">
            <a:avLst/>
          </a:prstGeom>
          <a:ln w="19050">
            <a:solidFill>
              <a:srgbClr val="56C4D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1" name="矩形 30"/>
          <p:cNvSpPr/>
          <p:nvPr/>
        </p:nvSpPr>
        <p:spPr bwMode="gray">
          <a:xfrm>
            <a:off x="1919937" y="3189798"/>
            <a:ext cx="1415447" cy="523220"/>
          </a:xfrm>
          <a:prstGeom prst="rect">
            <a:avLst/>
          </a:prstGeom>
        </p:spPr>
        <p:txBody>
          <a:bodyPr wrap="square">
            <a:noAutofit/>
          </a:bodyPr>
          <a:lstStyle/>
          <a:p>
            <a:pPr algn="ctr" fontAlgn="ctr"/>
            <a:r>
              <a:rPr lang="en-US" sz="1400" dirty="0" smtClean="0">
                <a:latin typeface="Huawei Sans" panose="020C0503030203020204" pitchFamily="34" charset="0"/>
              </a:rPr>
              <a:t>Packet sending</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43" name="矩形 42"/>
          <p:cNvSpPr/>
          <p:nvPr/>
        </p:nvSpPr>
        <p:spPr bwMode="gray">
          <a:xfrm>
            <a:off x="1722344" y="1972552"/>
            <a:ext cx="792000" cy="216000"/>
          </a:xfrm>
          <a:prstGeom prst="rect">
            <a:avLst/>
          </a:prstGeom>
          <a:solidFill>
            <a:schemeClr val="bg1"/>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smtClean="0">
                <a:solidFill>
                  <a:schemeClr val="tx1"/>
                </a:solidFill>
                <a:latin typeface="Huawei Sans" panose="020C0503030203020204" pitchFamily="34" charset="0"/>
              </a:rPr>
              <a:t>OSPF</a:t>
            </a:r>
            <a:endParaRPr lang="en-US" altLang="zh-CN" sz="1200" dirty="0">
              <a:solidFill>
                <a:schemeClr val="tx1"/>
              </a:solidFill>
              <a:latin typeface="Huawei Sans" panose="020C0503030203020204" pitchFamily="34" charset="0"/>
            </a:endParaRPr>
          </a:p>
        </p:txBody>
      </p:sp>
      <p:sp>
        <p:nvSpPr>
          <p:cNvPr id="44" name="矩形 43"/>
          <p:cNvSpPr/>
          <p:nvPr/>
        </p:nvSpPr>
        <p:spPr bwMode="gray">
          <a:xfrm>
            <a:off x="1722344" y="2342995"/>
            <a:ext cx="792000" cy="216000"/>
          </a:xfrm>
          <a:prstGeom prst="rect">
            <a:avLst/>
          </a:prstGeom>
          <a:solidFill>
            <a:schemeClr val="bg1"/>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smtClean="0">
                <a:solidFill>
                  <a:schemeClr val="tx1"/>
                </a:solidFill>
                <a:latin typeface="Huawei Sans" panose="020C0503030203020204" pitchFamily="34" charset="0"/>
              </a:rPr>
              <a:t>BGP</a:t>
            </a:r>
            <a:endParaRPr lang="en-US" altLang="zh-CN" sz="1200" dirty="0">
              <a:solidFill>
                <a:schemeClr val="tx1"/>
              </a:solidFill>
              <a:latin typeface="Huawei Sans" panose="020C0503030203020204" pitchFamily="34" charset="0"/>
            </a:endParaRPr>
          </a:p>
        </p:txBody>
      </p:sp>
      <p:sp>
        <p:nvSpPr>
          <p:cNvPr id="47" name="矩形 46"/>
          <p:cNvSpPr/>
          <p:nvPr/>
        </p:nvSpPr>
        <p:spPr bwMode="gray">
          <a:xfrm>
            <a:off x="1722344" y="2713438"/>
            <a:ext cx="792000" cy="216000"/>
          </a:xfrm>
          <a:prstGeom prst="rect">
            <a:avLst/>
          </a:prstGeom>
          <a:solidFill>
            <a:schemeClr val="bg1"/>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smtClean="0">
                <a:solidFill>
                  <a:schemeClr val="tx1"/>
                </a:solidFill>
                <a:latin typeface="Huawei Sans" panose="020C0503030203020204" pitchFamily="34" charset="0"/>
              </a:rPr>
              <a:t>Packet</a:t>
            </a:r>
            <a:endParaRPr lang="en-US" altLang="zh-CN" sz="1200" dirty="0">
              <a:solidFill>
                <a:schemeClr val="tx1"/>
              </a:solidFill>
              <a:latin typeface="Huawei Sans" panose="020C0503030203020204" pitchFamily="34" charset="0"/>
            </a:endParaRPr>
          </a:p>
        </p:txBody>
      </p:sp>
      <p:sp>
        <p:nvSpPr>
          <p:cNvPr id="51" name="矩形 50"/>
          <p:cNvSpPr/>
          <p:nvPr/>
        </p:nvSpPr>
        <p:spPr bwMode="gray">
          <a:xfrm>
            <a:off x="3673913" y="1972552"/>
            <a:ext cx="792000" cy="216000"/>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smtClean="0">
                <a:solidFill>
                  <a:schemeClr val="tx1"/>
                </a:solidFill>
                <a:latin typeface="Huawei Sans" panose="020C0503030203020204" pitchFamily="34" charset="0"/>
              </a:rPr>
              <a:t>OSPF</a:t>
            </a:r>
            <a:endParaRPr lang="en-US" altLang="zh-CN" sz="1200" dirty="0">
              <a:solidFill>
                <a:schemeClr val="tx1"/>
              </a:solidFill>
              <a:latin typeface="Huawei Sans" panose="020C0503030203020204" pitchFamily="34" charset="0"/>
            </a:endParaRPr>
          </a:p>
        </p:txBody>
      </p:sp>
      <p:sp>
        <p:nvSpPr>
          <p:cNvPr id="52" name="矩形 51"/>
          <p:cNvSpPr/>
          <p:nvPr/>
        </p:nvSpPr>
        <p:spPr bwMode="gray">
          <a:xfrm>
            <a:off x="3673913" y="2342995"/>
            <a:ext cx="792000" cy="216000"/>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smtClean="0">
                <a:solidFill>
                  <a:schemeClr val="tx1"/>
                </a:solidFill>
                <a:latin typeface="Huawei Sans" panose="020C0503030203020204" pitchFamily="34" charset="0"/>
              </a:rPr>
              <a:t>BGP</a:t>
            </a:r>
            <a:endParaRPr lang="en-US" altLang="zh-CN" sz="1200" dirty="0">
              <a:solidFill>
                <a:schemeClr val="tx1"/>
              </a:solidFill>
              <a:latin typeface="Huawei Sans" panose="020C0503030203020204" pitchFamily="34" charset="0"/>
            </a:endParaRPr>
          </a:p>
        </p:txBody>
      </p:sp>
      <p:sp>
        <p:nvSpPr>
          <p:cNvPr id="65" name="矩形 64"/>
          <p:cNvSpPr/>
          <p:nvPr/>
        </p:nvSpPr>
        <p:spPr bwMode="gray">
          <a:xfrm>
            <a:off x="3673913" y="2713438"/>
            <a:ext cx="792000" cy="216000"/>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smtClean="0">
                <a:solidFill>
                  <a:schemeClr val="tx1"/>
                </a:solidFill>
                <a:latin typeface="Huawei Sans" panose="020C0503030203020204" pitchFamily="34" charset="0"/>
              </a:rPr>
              <a:t>Packet</a:t>
            </a:r>
            <a:endParaRPr lang="en-US" altLang="zh-CN" sz="1200" dirty="0">
              <a:solidFill>
                <a:schemeClr val="tx1"/>
              </a:solidFill>
              <a:latin typeface="Huawei Sans" panose="020C0503030203020204" pitchFamily="34" charset="0"/>
            </a:endParaRPr>
          </a:p>
        </p:txBody>
      </p:sp>
      <p:cxnSp>
        <p:nvCxnSpPr>
          <p:cNvPr id="66" name="直接箭头连接符 65"/>
          <p:cNvCxnSpPr/>
          <p:nvPr/>
        </p:nvCxnSpPr>
        <p:spPr bwMode="gray">
          <a:xfrm>
            <a:off x="2678229" y="2184813"/>
            <a:ext cx="876540" cy="0"/>
          </a:xfrm>
          <a:prstGeom prst="straightConnector1">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7" name="直接箭头连接符 66"/>
          <p:cNvCxnSpPr/>
          <p:nvPr/>
        </p:nvCxnSpPr>
        <p:spPr bwMode="gray">
          <a:xfrm>
            <a:off x="2678229" y="2689959"/>
            <a:ext cx="876540" cy="0"/>
          </a:xfrm>
          <a:prstGeom prst="straightConnector1">
            <a:avLst/>
          </a:prstGeom>
          <a:ln w="19050">
            <a:solidFill>
              <a:srgbClr val="56C4D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70" name="矩形 69"/>
          <p:cNvSpPr/>
          <p:nvPr/>
        </p:nvSpPr>
        <p:spPr bwMode="gray">
          <a:xfrm>
            <a:off x="2957364" y="1928765"/>
            <a:ext cx="338771" cy="307777"/>
          </a:xfrm>
          <a:prstGeom prst="rect">
            <a:avLst/>
          </a:prstGeom>
        </p:spPr>
        <p:txBody>
          <a:bodyPr wrap="square">
            <a:noAutofit/>
          </a:bodyPr>
          <a:lstStyle/>
          <a:p>
            <a:pPr algn="ctr" fontAlgn="ctr"/>
            <a:r>
              <a:rPr lang="en-US" sz="1400" dirty="0" smtClean="0">
                <a:latin typeface="Huawei Sans" panose="020C0503030203020204" pitchFamily="34" charset="0"/>
              </a:rPr>
              <a:t>2</a:t>
            </a:r>
            <a:endParaRPr lang="en-US" sz="1400" dirty="0">
              <a:latin typeface="Huawei Sans" panose="020C0503030203020204" pitchFamily="34" charset="0"/>
            </a:endParaRPr>
          </a:p>
        </p:txBody>
      </p:sp>
      <p:sp>
        <p:nvSpPr>
          <p:cNvPr id="71" name="矩形 70"/>
          <p:cNvSpPr/>
          <p:nvPr/>
        </p:nvSpPr>
        <p:spPr bwMode="gray">
          <a:xfrm>
            <a:off x="2957364" y="2431781"/>
            <a:ext cx="338771" cy="307777"/>
          </a:xfrm>
          <a:prstGeom prst="rect">
            <a:avLst/>
          </a:prstGeom>
        </p:spPr>
        <p:txBody>
          <a:bodyPr wrap="square">
            <a:noAutofit/>
          </a:bodyPr>
          <a:lstStyle/>
          <a:p>
            <a:pPr algn="ctr" fontAlgn="ctr"/>
            <a:r>
              <a:rPr lang="en-US" sz="1400" dirty="0" smtClean="0">
                <a:latin typeface="Huawei Sans" panose="020C0503030203020204" pitchFamily="34" charset="0"/>
              </a:rPr>
              <a:t>3</a:t>
            </a:r>
            <a:endParaRPr lang="en-US" sz="1400" dirty="0">
              <a:latin typeface="Huawei Sans" panose="020C0503030203020204" pitchFamily="34" charset="0"/>
            </a:endParaRPr>
          </a:p>
        </p:txBody>
      </p:sp>
      <p:pic>
        <p:nvPicPr>
          <p:cNvPr id="25" name="图片 2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40272" y="4451681"/>
            <a:ext cx="540000" cy="442800"/>
          </a:xfrm>
          <a:prstGeom prst="rect">
            <a:avLst/>
          </a:prstGeom>
        </p:spPr>
      </p:pic>
      <p:pic>
        <p:nvPicPr>
          <p:cNvPr id="27" name="图片 2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802157" y="4451681"/>
            <a:ext cx="540000" cy="442800"/>
          </a:xfrm>
          <a:prstGeom prst="rect">
            <a:avLst/>
          </a:prstGeom>
        </p:spPr>
      </p:pic>
      <p:cxnSp>
        <p:nvCxnSpPr>
          <p:cNvPr id="30" name="直接箭头连接符 29"/>
          <p:cNvCxnSpPr>
            <a:stCxn id="25" idx="0"/>
          </p:cNvCxnSpPr>
          <p:nvPr/>
        </p:nvCxnSpPr>
        <p:spPr bwMode="gray">
          <a:xfrm flipV="1">
            <a:off x="2210272" y="4130224"/>
            <a:ext cx="343841" cy="321457"/>
          </a:xfrm>
          <a:prstGeom prst="straightConnector1">
            <a:avLst/>
          </a:prstGeom>
          <a:ln w="19050">
            <a:solidFill>
              <a:srgbClr val="1163AB"/>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p:nvPr/>
        </p:nvCxnSpPr>
        <p:spPr bwMode="gray">
          <a:xfrm flipH="1" flipV="1">
            <a:off x="3729667" y="4130224"/>
            <a:ext cx="343841" cy="321457"/>
          </a:xfrm>
          <a:prstGeom prst="straightConnector1">
            <a:avLst/>
          </a:prstGeom>
          <a:ln w="19050">
            <a:solidFill>
              <a:srgbClr val="1163AB"/>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4" name="矩形 33"/>
          <p:cNvSpPr/>
          <p:nvPr/>
        </p:nvSpPr>
        <p:spPr bwMode="gray">
          <a:xfrm>
            <a:off x="2452140" y="4165209"/>
            <a:ext cx="338771" cy="307777"/>
          </a:xfrm>
          <a:prstGeom prst="rect">
            <a:avLst/>
          </a:prstGeom>
        </p:spPr>
        <p:txBody>
          <a:bodyPr wrap="square">
            <a:noAutofit/>
          </a:bodyPr>
          <a:lstStyle/>
          <a:p>
            <a:pPr algn="ctr" fontAlgn="ctr"/>
            <a:r>
              <a:rPr lang="en-US" sz="1400" dirty="0" smtClean="0">
                <a:latin typeface="Huawei Sans" panose="020C0503030203020204" pitchFamily="34" charset="0"/>
              </a:rPr>
              <a:t>1</a:t>
            </a:r>
            <a:endParaRPr lang="en-US" sz="1400" dirty="0">
              <a:latin typeface="Huawei Sans" panose="020C0503030203020204" pitchFamily="34" charset="0"/>
            </a:endParaRPr>
          </a:p>
        </p:txBody>
      </p:sp>
      <p:sp>
        <p:nvSpPr>
          <p:cNvPr id="35" name="矩形 34"/>
          <p:cNvSpPr/>
          <p:nvPr/>
        </p:nvSpPr>
        <p:spPr bwMode="gray">
          <a:xfrm>
            <a:off x="3520382" y="4165209"/>
            <a:ext cx="338771" cy="307777"/>
          </a:xfrm>
          <a:prstGeom prst="rect">
            <a:avLst/>
          </a:prstGeom>
        </p:spPr>
        <p:txBody>
          <a:bodyPr wrap="square">
            <a:noAutofit/>
          </a:bodyPr>
          <a:lstStyle/>
          <a:p>
            <a:pPr algn="ctr" fontAlgn="ctr"/>
            <a:r>
              <a:rPr lang="en-US" sz="1400" dirty="0" smtClean="0">
                <a:latin typeface="Huawei Sans" panose="020C0503030203020204" pitchFamily="34" charset="0"/>
              </a:rPr>
              <a:t>1</a:t>
            </a:r>
            <a:endParaRPr lang="en-US" sz="1400" dirty="0">
              <a:latin typeface="Huawei Sans" panose="020C0503030203020204" pitchFamily="34" charset="0"/>
            </a:endParaRPr>
          </a:p>
        </p:txBody>
      </p:sp>
      <p:sp>
        <p:nvSpPr>
          <p:cNvPr id="36" name="圆角矩形 75"/>
          <p:cNvSpPr/>
          <p:nvPr/>
        </p:nvSpPr>
        <p:spPr bwMode="gray">
          <a:xfrm>
            <a:off x="897894" y="4786173"/>
            <a:ext cx="4832346" cy="1135654"/>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342900" indent="-342900" algn="just" fontAlgn="ctr">
              <a:lnSpc>
                <a:spcPts val="2600"/>
              </a:lnSpc>
              <a:spcBef>
                <a:spcPts val="0"/>
              </a:spcBef>
              <a:buFont typeface="+mj-lt"/>
              <a:buAutoNum type="arabicPeriod"/>
            </a:pPr>
            <a:r>
              <a:rPr lang="en-US" sz="1400" dirty="0" smtClean="0">
                <a:solidFill>
                  <a:prstClr val="black"/>
                </a:solidFill>
                <a:latin typeface="Huawei Sans" panose="020C0503030203020204" pitchFamily="34" charset="0"/>
              </a:rPr>
              <a:t>The neighbor status or routing information changes.</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algn="just" fontAlgn="ctr">
              <a:lnSpc>
                <a:spcPts val="2600"/>
              </a:lnSpc>
              <a:spcBef>
                <a:spcPts val="0"/>
              </a:spcBef>
              <a:buFont typeface="+mj-lt"/>
              <a:buAutoNum type="arabicPeriod"/>
            </a:pPr>
            <a:r>
              <a:rPr lang="en-US" sz="1400" dirty="0" smtClean="0">
                <a:solidFill>
                  <a:prstClr val="black"/>
                </a:solidFill>
                <a:latin typeface="Huawei Sans" panose="020C0503030203020204" pitchFamily="34" charset="0"/>
              </a:rPr>
              <a:t>The AMB backs up updated information to the SMB through the HA channel.</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algn="just" fontAlgn="ctr">
              <a:lnSpc>
                <a:spcPts val="2600"/>
              </a:lnSpc>
              <a:spcBef>
                <a:spcPts val="0"/>
              </a:spcBef>
              <a:buFont typeface="+mj-lt"/>
              <a:buAutoNum type="arabicPeriod"/>
            </a:pPr>
            <a:r>
              <a:rPr lang="en-US" sz="1400" dirty="0" smtClean="0">
                <a:solidFill>
                  <a:prstClr val="black"/>
                </a:solidFill>
                <a:latin typeface="Huawei Sans" panose="020C0503030203020204" pitchFamily="34" charset="0"/>
              </a:rPr>
              <a:t>The SMB sends an acknowledgement to the AMB.</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五边形 36"/>
          <p:cNvSpPr/>
          <p:nvPr/>
        </p:nvSpPr>
        <p:spPr bwMode="gray">
          <a:xfrm>
            <a:off x="7551838" y="48062"/>
            <a:ext cx="917146"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Multi-Process</a:t>
            </a:r>
          </a:p>
        </p:txBody>
      </p:sp>
      <p:sp>
        <p:nvSpPr>
          <p:cNvPr id="38" name="燕尾形 37"/>
          <p:cNvSpPr/>
          <p:nvPr/>
        </p:nvSpPr>
        <p:spPr bwMode="gray">
          <a:xfrm>
            <a:off x="8347378" y="48062"/>
            <a:ext cx="124135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Association with BGP</a:t>
            </a:r>
            <a:endParaRPr lang="en-US" altLang="zh-CN" sz="1200" dirty="0">
              <a:latin typeface="Huawei Sans" panose="020C0503030203020204" pitchFamily="34" charset="0"/>
              <a:sym typeface="Huawei Sans" panose="020C0503030203020204" pitchFamily="34" charset="0"/>
            </a:endParaRPr>
          </a:p>
        </p:txBody>
      </p:sp>
      <p:sp>
        <p:nvSpPr>
          <p:cNvPr id="39" name="燕尾形 38"/>
          <p:cNvSpPr/>
          <p:nvPr/>
        </p:nvSpPr>
        <p:spPr bwMode="gray">
          <a:xfrm>
            <a:off x="9467130" y="48062"/>
            <a:ext cx="119961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Forwarding Address</a:t>
            </a:r>
            <a:endParaRPr lang="en-US" altLang="zh-CN" sz="1200" dirty="0">
              <a:latin typeface="Huawei Sans" panose="020C0503030203020204" pitchFamily="34" charset="0"/>
              <a:sym typeface="Huawei Sans" panose="020C0503030203020204" pitchFamily="34" charset="0"/>
            </a:endParaRPr>
          </a:p>
        </p:txBody>
      </p:sp>
      <p:sp>
        <p:nvSpPr>
          <p:cNvPr id="48" name="燕尾形 47"/>
          <p:cNvSpPr/>
          <p:nvPr/>
        </p:nvSpPr>
        <p:spPr bwMode="gray">
          <a:xfrm>
            <a:off x="10545139" y="48062"/>
            <a:ext cx="66203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GR</a:t>
            </a:r>
          </a:p>
        </p:txBody>
      </p:sp>
      <p:sp>
        <p:nvSpPr>
          <p:cNvPr id="49" name="燕尾形 48"/>
          <p:cNvSpPr/>
          <p:nvPr/>
        </p:nvSpPr>
        <p:spPr bwMode="gray">
          <a:xfrm>
            <a:off x="11085567" y="48062"/>
            <a:ext cx="663521"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NSR</a:t>
            </a:r>
            <a:endParaRPr lang="en-US" altLang="zh-CN" sz="1200" b="1" dirty="0">
              <a:solidFill>
                <a:srgbClr val="FFFFFF"/>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80700581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NSR Switchover Phase: AMB/SMB Switchover</a:t>
            </a:r>
            <a:endParaRPr lang="en-US" altLang="zh-CN" dirty="0"/>
          </a:p>
        </p:txBody>
      </p:sp>
      <p:sp>
        <p:nvSpPr>
          <p:cNvPr id="3" name="文本占位符 2"/>
          <p:cNvSpPr>
            <a:spLocks noGrp="1"/>
          </p:cNvSpPr>
          <p:nvPr>
            <p:ph type="body" sz="quarter" idx="10"/>
          </p:nvPr>
        </p:nvSpPr>
        <p:spPr bwMode="gray">
          <a:xfrm>
            <a:off x="6096000" y="1337001"/>
            <a:ext cx="5653087" cy="3710859"/>
          </a:xfrm>
        </p:spPr>
        <p:txBody>
          <a:bodyPr/>
          <a:lstStyle/>
          <a:p>
            <a:r>
              <a:rPr lang="en-US" sz="1600" dirty="0" smtClean="0"/>
              <a:t>After the batch backup is complete, the system enters the redundancy protection state. If a software or hardware fault occurs on the AMB, the SMB detects the fault on the AMB through underlying hardware detection and automatically becomes the new AMB.</a:t>
            </a:r>
            <a:endParaRPr lang="en-US" altLang="zh-CN" sz="1600" dirty="0" smtClean="0"/>
          </a:p>
          <a:p>
            <a:r>
              <a:rPr lang="en-US" sz="1600" dirty="0" smtClean="0"/>
              <a:t>The new AMB uses the data backed up from the original AMB to process services. At the same time, LPUs send the information updated during the switchover to the new AMB. Routing and traffic forwarding are not interrupted in this case.</a:t>
            </a:r>
            <a:endParaRPr lang="en-US" altLang="zh-CN" sz="1600" dirty="0"/>
          </a:p>
        </p:txBody>
      </p:sp>
      <p:sp>
        <p:nvSpPr>
          <p:cNvPr id="4" name="矩形 3"/>
          <p:cNvSpPr/>
          <p:nvPr/>
        </p:nvSpPr>
        <p:spPr bwMode="gray">
          <a:xfrm>
            <a:off x="1072003" y="1497739"/>
            <a:ext cx="4484127" cy="3093512"/>
          </a:xfrm>
          <a:prstGeom prst="rect">
            <a:avLst/>
          </a:prstGeom>
          <a:solidFill>
            <a:srgbClr val="F5FCFD"/>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2" name="矩形 21"/>
          <p:cNvSpPr/>
          <p:nvPr/>
        </p:nvSpPr>
        <p:spPr bwMode="gray">
          <a:xfrm>
            <a:off x="1277602" y="1697740"/>
            <a:ext cx="1080000" cy="1488184"/>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r>
              <a:rPr lang="en-US" sz="1400" dirty="0" smtClean="0">
                <a:latin typeface="Huawei Sans" panose="020C0503030203020204" pitchFamily="34" charset="0"/>
              </a:rPr>
              <a:t>AMB</a:t>
            </a:r>
            <a:endParaRPr lang="en-US" altLang="zh-CN" sz="1400" dirty="0">
              <a:latin typeface="Huawei Sans" panose="020C0503030203020204" pitchFamily="34" charset="0"/>
            </a:endParaRPr>
          </a:p>
        </p:txBody>
      </p:sp>
      <p:sp>
        <p:nvSpPr>
          <p:cNvPr id="23" name="矩形 22"/>
          <p:cNvSpPr/>
          <p:nvPr/>
        </p:nvSpPr>
        <p:spPr bwMode="gray">
          <a:xfrm>
            <a:off x="4281450" y="1697740"/>
            <a:ext cx="1080000" cy="1488184"/>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r>
              <a:rPr lang="en-US" sz="1400" dirty="0" smtClean="0">
                <a:latin typeface="Huawei Sans" panose="020C0503030203020204" pitchFamily="34" charset="0"/>
              </a:rPr>
              <a:t>SMB</a:t>
            </a:r>
            <a:endParaRPr lang="en-US" altLang="zh-CN" sz="1400" dirty="0">
              <a:latin typeface="Huawei Sans" panose="020C0503030203020204" pitchFamily="34" charset="0"/>
            </a:endParaRPr>
          </a:p>
        </p:txBody>
      </p:sp>
      <p:sp>
        <p:nvSpPr>
          <p:cNvPr id="24" name="矩形 23"/>
          <p:cNvSpPr/>
          <p:nvPr/>
        </p:nvSpPr>
        <p:spPr bwMode="gray">
          <a:xfrm>
            <a:off x="1277602" y="3566930"/>
            <a:ext cx="4083848" cy="869940"/>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fontAlgn="ctr"/>
            <a:r>
              <a:rPr lang="en-US" sz="1400" dirty="0" smtClean="0">
                <a:latin typeface="Huawei Sans" panose="020C0503030203020204" pitchFamily="34" charset="0"/>
              </a:rPr>
              <a:t>LPU</a:t>
            </a:r>
            <a:endParaRPr lang="en-US" altLang="zh-CN" sz="1400" dirty="0">
              <a:latin typeface="Huawei Sans" panose="020C0503030203020204" pitchFamily="34" charset="0"/>
            </a:endParaRPr>
          </a:p>
        </p:txBody>
      </p:sp>
      <p:cxnSp>
        <p:nvCxnSpPr>
          <p:cNvPr id="28" name="直接箭头连接符 27"/>
          <p:cNvCxnSpPr/>
          <p:nvPr/>
        </p:nvCxnSpPr>
        <p:spPr bwMode="gray">
          <a:xfrm>
            <a:off x="3735748" y="3185924"/>
            <a:ext cx="0" cy="381006"/>
          </a:xfrm>
          <a:prstGeom prst="straightConnector1">
            <a:avLst/>
          </a:prstGeom>
          <a:ln w="19050">
            <a:solidFill>
              <a:srgbClr val="56C4D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1" name="矩形 30"/>
          <p:cNvSpPr/>
          <p:nvPr/>
        </p:nvSpPr>
        <p:spPr bwMode="gray">
          <a:xfrm>
            <a:off x="3726555" y="3222538"/>
            <a:ext cx="1505808" cy="523220"/>
          </a:xfrm>
          <a:prstGeom prst="rect">
            <a:avLst/>
          </a:prstGeom>
        </p:spPr>
        <p:txBody>
          <a:bodyPr wrap="square">
            <a:noAutofit/>
          </a:bodyPr>
          <a:lstStyle/>
          <a:p>
            <a:pPr algn="ctr" fontAlgn="ctr"/>
            <a:r>
              <a:rPr lang="en-US" sz="1400" dirty="0" smtClean="0">
                <a:latin typeface="Huawei Sans" panose="020C0503030203020204" pitchFamily="34" charset="0"/>
              </a:rPr>
              <a:t>Packet sending</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43" name="矩形 42"/>
          <p:cNvSpPr/>
          <p:nvPr/>
        </p:nvSpPr>
        <p:spPr bwMode="gray">
          <a:xfrm>
            <a:off x="1317753" y="1968678"/>
            <a:ext cx="1000800" cy="201534"/>
          </a:xfrm>
          <a:prstGeom prst="rect">
            <a:avLst/>
          </a:prstGeom>
          <a:solidFill>
            <a:schemeClr val="bg1"/>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smtClean="0">
                <a:solidFill>
                  <a:schemeClr val="tx1"/>
                </a:solidFill>
                <a:latin typeface="Huawei Sans" panose="020C0503030203020204" pitchFamily="34" charset="0"/>
              </a:rPr>
              <a:t>OSPF</a:t>
            </a:r>
            <a:endParaRPr lang="en-US" altLang="zh-CN" sz="1200" dirty="0">
              <a:solidFill>
                <a:schemeClr val="tx1"/>
              </a:solidFill>
              <a:latin typeface="Huawei Sans" panose="020C0503030203020204" pitchFamily="34" charset="0"/>
            </a:endParaRPr>
          </a:p>
        </p:txBody>
      </p:sp>
      <p:sp>
        <p:nvSpPr>
          <p:cNvPr id="44" name="矩形 43"/>
          <p:cNvSpPr/>
          <p:nvPr/>
        </p:nvSpPr>
        <p:spPr bwMode="gray">
          <a:xfrm>
            <a:off x="1317753" y="2215618"/>
            <a:ext cx="1000800" cy="201534"/>
          </a:xfrm>
          <a:prstGeom prst="rect">
            <a:avLst/>
          </a:prstGeom>
          <a:solidFill>
            <a:schemeClr val="bg1"/>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smtClean="0">
                <a:solidFill>
                  <a:schemeClr val="tx1"/>
                </a:solidFill>
                <a:latin typeface="Huawei Sans" panose="020C0503030203020204" pitchFamily="34" charset="0"/>
              </a:rPr>
              <a:t>BGP</a:t>
            </a:r>
            <a:endParaRPr lang="en-US" altLang="zh-CN" sz="1200" dirty="0">
              <a:solidFill>
                <a:schemeClr val="tx1"/>
              </a:solidFill>
              <a:latin typeface="Huawei Sans" panose="020C0503030203020204" pitchFamily="34" charset="0"/>
            </a:endParaRPr>
          </a:p>
        </p:txBody>
      </p:sp>
      <p:sp>
        <p:nvSpPr>
          <p:cNvPr id="46" name="矩形 45"/>
          <p:cNvSpPr/>
          <p:nvPr/>
        </p:nvSpPr>
        <p:spPr bwMode="gray">
          <a:xfrm>
            <a:off x="1317753" y="2462558"/>
            <a:ext cx="1000800" cy="201600"/>
          </a:xfrm>
          <a:prstGeom prst="rect">
            <a:avLst/>
          </a:prstGeom>
          <a:solidFill>
            <a:schemeClr val="bg1"/>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smtClean="0">
                <a:solidFill>
                  <a:schemeClr val="tx1"/>
                </a:solidFill>
                <a:latin typeface="Huawei Sans" panose="020C0503030203020204" pitchFamily="34" charset="0"/>
              </a:rPr>
              <a:t>IFNET</a:t>
            </a:r>
            <a:endParaRPr lang="en-US" altLang="zh-CN" sz="1200" dirty="0">
              <a:solidFill>
                <a:schemeClr val="tx1"/>
              </a:solidFill>
              <a:latin typeface="Huawei Sans" panose="020C0503030203020204" pitchFamily="34" charset="0"/>
            </a:endParaRPr>
          </a:p>
        </p:txBody>
      </p:sp>
      <p:sp>
        <p:nvSpPr>
          <p:cNvPr id="47" name="矩形 46"/>
          <p:cNvSpPr/>
          <p:nvPr/>
        </p:nvSpPr>
        <p:spPr bwMode="gray">
          <a:xfrm>
            <a:off x="1317753" y="2709563"/>
            <a:ext cx="1000800" cy="403131"/>
          </a:xfrm>
          <a:prstGeom prst="rect">
            <a:avLst/>
          </a:prstGeom>
          <a:solidFill>
            <a:schemeClr val="bg1"/>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smtClean="0">
                <a:solidFill>
                  <a:schemeClr val="tx1"/>
                </a:solidFill>
                <a:latin typeface="Huawei Sans" panose="020C0503030203020204" pitchFamily="34" charset="0"/>
              </a:rPr>
              <a:t>Forwarding Plane</a:t>
            </a:r>
            <a:endParaRPr lang="en-US" altLang="zh-CN" sz="1200" dirty="0">
              <a:solidFill>
                <a:schemeClr val="tx1"/>
              </a:solidFill>
              <a:latin typeface="Huawei Sans" panose="020C0503030203020204" pitchFamily="34" charset="0"/>
            </a:endParaRPr>
          </a:p>
        </p:txBody>
      </p:sp>
      <p:sp>
        <p:nvSpPr>
          <p:cNvPr id="51" name="矩形 50"/>
          <p:cNvSpPr/>
          <p:nvPr/>
        </p:nvSpPr>
        <p:spPr bwMode="gray">
          <a:xfrm>
            <a:off x="4326525" y="1968678"/>
            <a:ext cx="1000800" cy="201534"/>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smtClean="0">
                <a:solidFill>
                  <a:schemeClr val="tx1"/>
                </a:solidFill>
                <a:latin typeface="Huawei Sans" panose="020C0503030203020204" pitchFamily="34" charset="0"/>
              </a:rPr>
              <a:t>OSPF</a:t>
            </a:r>
            <a:endParaRPr lang="en-US" altLang="zh-CN" sz="1200" dirty="0">
              <a:solidFill>
                <a:schemeClr val="tx1"/>
              </a:solidFill>
              <a:latin typeface="Huawei Sans" panose="020C0503030203020204" pitchFamily="34" charset="0"/>
            </a:endParaRPr>
          </a:p>
        </p:txBody>
      </p:sp>
      <p:sp>
        <p:nvSpPr>
          <p:cNvPr id="52" name="矩形 51"/>
          <p:cNvSpPr/>
          <p:nvPr/>
        </p:nvSpPr>
        <p:spPr bwMode="gray">
          <a:xfrm>
            <a:off x="4326525" y="2215618"/>
            <a:ext cx="1000800" cy="201534"/>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smtClean="0">
                <a:solidFill>
                  <a:schemeClr val="tx1"/>
                </a:solidFill>
                <a:latin typeface="Huawei Sans" panose="020C0503030203020204" pitchFamily="34" charset="0"/>
              </a:rPr>
              <a:t>BGP</a:t>
            </a:r>
            <a:endParaRPr lang="en-US" altLang="zh-CN" sz="1200" dirty="0">
              <a:solidFill>
                <a:schemeClr val="tx1"/>
              </a:solidFill>
              <a:latin typeface="Huawei Sans" panose="020C0503030203020204" pitchFamily="34" charset="0"/>
            </a:endParaRPr>
          </a:p>
        </p:txBody>
      </p:sp>
      <p:cxnSp>
        <p:nvCxnSpPr>
          <p:cNvPr id="66" name="直接箭头连接符 65"/>
          <p:cNvCxnSpPr/>
          <p:nvPr/>
        </p:nvCxnSpPr>
        <p:spPr bwMode="gray">
          <a:xfrm>
            <a:off x="2337243" y="2069445"/>
            <a:ext cx="438270" cy="0"/>
          </a:xfrm>
          <a:prstGeom prst="straightConnector1">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9" name="矩形 68"/>
          <p:cNvSpPr/>
          <p:nvPr/>
        </p:nvSpPr>
        <p:spPr bwMode="gray">
          <a:xfrm>
            <a:off x="2394421" y="1761913"/>
            <a:ext cx="338771" cy="307777"/>
          </a:xfrm>
          <a:prstGeom prst="rect">
            <a:avLst/>
          </a:prstGeom>
        </p:spPr>
        <p:txBody>
          <a:bodyPr wrap="square">
            <a:noAutofit/>
          </a:bodyPr>
          <a:lstStyle/>
          <a:p>
            <a:pPr algn="ctr" fontAlgn="ctr"/>
            <a:r>
              <a:rPr lang="en-US" sz="1400" dirty="0" smtClean="0">
                <a:latin typeface="Huawei Sans" panose="020C0503030203020204" pitchFamily="34" charset="0"/>
              </a:rPr>
              <a:t>1</a:t>
            </a:r>
            <a:endParaRPr lang="en-US" sz="1400" dirty="0">
              <a:latin typeface="Huawei Sans" panose="020C0503030203020204" pitchFamily="34" charset="0"/>
            </a:endParaRPr>
          </a:p>
        </p:txBody>
      </p:sp>
      <p:sp>
        <p:nvSpPr>
          <p:cNvPr id="70" name="矩形 69"/>
          <p:cNvSpPr/>
          <p:nvPr/>
        </p:nvSpPr>
        <p:spPr bwMode="gray">
          <a:xfrm>
            <a:off x="3440268" y="3215718"/>
            <a:ext cx="338771" cy="307777"/>
          </a:xfrm>
          <a:prstGeom prst="rect">
            <a:avLst/>
          </a:prstGeom>
        </p:spPr>
        <p:txBody>
          <a:bodyPr wrap="square">
            <a:noAutofit/>
          </a:bodyPr>
          <a:lstStyle/>
          <a:p>
            <a:pPr algn="ctr" fontAlgn="ctr"/>
            <a:r>
              <a:rPr lang="en-US" sz="1400" dirty="0" smtClean="0">
                <a:latin typeface="Huawei Sans" panose="020C0503030203020204" pitchFamily="34" charset="0"/>
              </a:rPr>
              <a:t>2</a:t>
            </a:r>
            <a:endParaRPr lang="en-US" sz="1400" dirty="0">
              <a:latin typeface="Huawei Sans" panose="020C0503030203020204" pitchFamily="34" charset="0"/>
            </a:endParaRPr>
          </a:p>
        </p:txBody>
      </p:sp>
      <p:sp>
        <p:nvSpPr>
          <p:cNvPr id="71" name="矩形 70"/>
          <p:cNvSpPr/>
          <p:nvPr/>
        </p:nvSpPr>
        <p:spPr bwMode="gray">
          <a:xfrm>
            <a:off x="3905262" y="2415030"/>
            <a:ext cx="338771" cy="307777"/>
          </a:xfrm>
          <a:prstGeom prst="rect">
            <a:avLst/>
          </a:prstGeom>
        </p:spPr>
        <p:txBody>
          <a:bodyPr wrap="square">
            <a:noAutofit/>
          </a:bodyPr>
          <a:lstStyle/>
          <a:p>
            <a:pPr algn="ctr" fontAlgn="ctr"/>
            <a:r>
              <a:rPr lang="en-US" sz="1400" dirty="0" smtClean="0">
                <a:latin typeface="Huawei Sans" panose="020C0503030203020204" pitchFamily="34" charset="0"/>
              </a:rPr>
              <a:t>3</a:t>
            </a:r>
            <a:endParaRPr lang="en-US" sz="1400" dirty="0">
              <a:latin typeface="Huawei Sans" panose="020C0503030203020204" pitchFamily="34" charset="0"/>
            </a:endParaRPr>
          </a:p>
        </p:txBody>
      </p:sp>
      <p:sp>
        <p:nvSpPr>
          <p:cNvPr id="25" name="矩形 24"/>
          <p:cNvSpPr/>
          <p:nvPr/>
        </p:nvSpPr>
        <p:spPr bwMode="gray">
          <a:xfrm>
            <a:off x="2775513" y="1697740"/>
            <a:ext cx="1080000" cy="1488184"/>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r>
              <a:rPr lang="en-US" sz="1400" dirty="0" smtClean="0">
                <a:latin typeface="Huawei Sans" panose="020C0503030203020204" pitchFamily="34" charset="0"/>
              </a:rPr>
              <a:t>AMB</a:t>
            </a:r>
            <a:endParaRPr lang="en-US" altLang="zh-CN" sz="1400" dirty="0">
              <a:latin typeface="Huawei Sans" panose="020C0503030203020204" pitchFamily="34" charset="0"/>
            </a:endParaRPr>
          </a:p>
        </p:txBody>
      </p:sp>
      <p:sp>
        <p:nvSpPr>
          <p:cNvPr id="27" name="矩形 26"/>
          <p:cNvSpPr/>
          <p:nvPr/>
        </p:nvSpPr>
        <p:spPr bwMode="gray">
          <a:xfrm>
            <a:off x="2814217" y="1968678"/>
            <a:ext cx="1000800" cy="201534"/>
          </a:xfrm>
          <a:prstGeom prst="rect">
            <a:avLst/>
          </a:prstGeom>
          <a:solidFill>
            <a:schemeClr val="bg1"/>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smtClean="0">
                <a:solidFill>
                  <a:schemeClr val="tx1"/>
                </a:solidFill>
                <a:latin typeface="Huawei Sans" panose="020C0503030203020204" pitchFamily="34" charset="0"/>
              </a:rPr>
              <a:t>OSPF</a:t>
            </a:r>
            <a:endParaRPr lang="en-US" altLang="zh-CN" sz="1200" dirty="0">
              <a:solidFill>
                <a:schemeClr val="tx1"/>
              </a:solidFill>
              <a:latin typeface="Huawei Sans" panose="020C0503030203020204" pitchFamily="34" charset="0"/>
            </a:endParaRPr>
          </a:p>
        </p:txBody>
      </p:sp>
      <p:sp>
        <p:nvSpPr>
          <p:cNvPr id="29" name="矩形 28"/>
          <p:cNvSpPr/>
          <p:nvPr/>
        </p:nvSpPr>
        <p:spPr bwMode="gray">
          <a:xfrm>
            <a:off x="2814217" y="2215618"/>
            <a:ext cx="1000800" cy="201534"/>
          </a:xfrm>
          <a:prstGeom prst="rect">
            <a:avLst/>
          </a:prstGeom>
          <a:solidFill>
            <a:schemeClr val="bg1"/>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smtClean="0">
                <a:solidFill>
                  <a:schemeClr val="tx1"/>
                </a:solidFill>
                <a:latin typeface="Huawei Sans" panose="020C0503030203020204" pitchFamily="34" charset="0"/>
              </a:rPr>
              <a:t>BGP</a:t>
            </a:r>
            <a:endParaRPr lang="en-US" altLang="zh-CN" sz="1200" dirty="0">
              <a:solidFill>
                <a:schemeClr val="tx1"/>
              </a:solidFill>
              <a:latin typeface="Huawei Sans" panose="020C0503030203020204" pitchFamily="34" charset="0"/>
            </a:endParaRPr>
          </a:p>
        </p:txBody>
      </p:sp>
      <p:sp>
        <p:nvSpPr>
          <p:cNvPr id="33" name="矩形 32"/>
          <p:cNvSpPr/>
          <p:nvPr/>
        </p:nvSpPr>
        <p:spPr bwMode="gray">
          <a:xfrm>
            <a:off x="2814217" y="2709563"/>
            <a:ext cx="1000800" cy="403131"/>
          </a:xfrm>
          <a:prstGeom prst="rect">
            <a:avLst/>
          </a:prstGeom>
          <a:solidFill>
            <a:schemeClr val="bg1"/>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smtClean="0">
                <a:solidFill>
                  <a:schemeClr val="tx1"/>
                </a:solidFill>
                <a:latin typeface="Huawei Sans" panose="020C0503030203020204" pitchFamily="34" charset="0"/>
              </a:rPr>
              <a:t>Forwarding Plane</a:t>
            </a:r>
            <a:endParaRPr lang="en-US" altLang="zh-CN" sz="1200" dirty="0">
              <a:solidFill>
                <a:schemeClr val="tx1"/>
              </a:solidFill>
              <a:latin typeface="Huawei Sans" panose="020C0503030203020204" pitchFamily="34" charset="0"/>
            </a:endParaRPr>
          </a:p>
        </p:txBody>
      </p:sp>
      <p:sp>
        <p:nvSpPr>
          <p:cNvPr id="34" name="矩形 33"/>
          <p:cNvSpPr/>
          <p:nvPr/>
        </p:nvSpPr>
        <p:spPr bwMode="gray">
          <a:xfrm>
            <a:off x="4326525" y="2709563"/>
            <a:ext cx="1000800" cy="403131"/>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smtClean="0">
                <a:solidFill>
                  <a:schemeClr val="tx1"/>
                </a:solidFill>
                <a:latin typeface="Huawei Sans" panose="020C0503030203020204" pitchFamily="34" charset="0"/>
              </a:rPr>
              <a:t>Forwarding Plane</a:t>
            </a:r>
            <a:endParaRPr lang="en-US" altLang="zh-CN" sz="1200" dirty="0">
              <a:solidFill>
                <a:schemeClr val="tx1"/>
              </a:solidFill>
              <a:latin typeface="Huawei Sans" panose="020C0503030203020204" pitchFamily="34" charset="0"/>
            </a:endParaRPr>
          </a:p>
        </p:txBody>
      </p:sp>
      <p:sp>
        <p:nvSpPr>
          <p:cNvPr id="35" name="矩形 34"/>
          <p:cNvSpPr/>
          <p:nvPr/>
        </p:nvSpPr>
        <p:spPr bwMode="gray">
          <a:xfrm>
            <a:off x="2814217" y="2462558"/>
            <a:ext cx="1000800" cy="201600"/>
          </a:xfrm>
          <a:prstGeom prst="rect">
            <a:avLst/>
          </a:prstGeom>
          <a:solidFill>
            <a:schemeClr val="bg1"/>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smtClean="0">
                <a:solidFill>
                  <a:schemeClr val="tx1"/>
                </a:solidFill>
                <a:latin typeface="Huawei Sans" panose="020C0503030203020204" pitchFamily="34" charset="0"/>
              </a:rPr>
              <a:t>IFNET</a:t>
            </a:r>
            <a:endParaRPr lang="en-US" altLang="zh-CN" sz="1200" dirty="0">
              <a:solidFill>
                <a:schemeClr val="tx1"/>
              </a:solidFill>
              <a:latin typeface="Huawei Sans" panose="020C0503030203020204" pitchFamily="34" charset="0"/>
            </a:endParaRPr>
          </a:p>
        </p:txBody>
      </p:sp>
      <p:sp>
        <p:nvSpPr>
          <p:cNvPr id="36" name="矩形 35"/>
          <p:cNvSpPr/>
          <p:nvPr/>
        </p:nvSpPr>
        <p:spPr bwMode="gray">
          <a:xfrm>
            <a:off x="4326525" y="2462558"/>
            <a:ext cx="1000800" cy="201600"/>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smtClean="0">
                <a:solidFill>
                  <a:schemeClr val="tx1"/>
                </a:solidFill>
                <a:latin typeface="Huawei Sans" panose="020C0503030203020204" pitchFamily="34" charset="0"/>
              </a:rPr>
              <a:t>IFNET</a:t>
            </a:r>
            <a:endParaRPr lang="en-US" altLang="zh-CN" sz="1200" dirty="0">
              <a:solidFill>
                <a:schemeClr val="tx1"/>
              </a:solidFill>
              <a:latin typeface="Huawei Sans" panose="020C0503030203020204" pitchFamily="34" charset="0"/>
            </a:endParaRPr>
          </a:p>
        </p:txBody>
      </p:sp>
      <p:sp>
        <p:nvSpPr>
          <p:cNvPr id="37" name="乘号 36"/>
          <p:cNvSpPr/>
          <p:nvPr/>
        </p:nvSpPr>
        <p:spPr bwMode="gray">
          <a:xfrm>
            <a:off x="1604378" y="1530204"/>
            <a:ext cx="364106" cy="365244"/>
          </a:xfrm>
          <a:prstGeom prst="mathMultiply">
            <a:avLst>
              <a:gd name="adj1" fmla="val 7834"/>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38" name="直接箭头连接符 37"/>
          <p:cNvCxnSpPr/>
          <p:nvPr/>
        </p:nvCxnSpPr>
        <p:spPr bwMode="gray">
          <a:xfrm>
            <a:off x="3855513" y="2699210"/>
            <a:ext cx="438270" cy="0"/>
          </a:xfrm>
          <a:prstGeom prst="straightConnector1">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9" name="圆角矩形 75"/>
          <p:cNvSpPr/>
          <p:nvPr/>
        </p:nvSpPr>
        <p:spPr bwMode="gray">
          <a:xfrm>
            <a:off x="897894" y="4627491"/>
            <a:ext cx="4658236" cy="1573283"/>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342900" indent="-342900" fontAlgn="ctr">
              <a:spcBef>
                <a:spcPts val="0"/>
              </a:spcBef>
              <a:buFont typeface="+mj-lt"/>
              <a:buAutoNum type="arabicPeriod"/>
            </a:pPr>
            <a:r>
              <a:rPr lang="en-US" sz="1400" dirty="0" smtClean="0">
                <a:solidFill>
                  <a:prstClr val="black"/>
                </a:solidFill>
                <a:latin typeface="Huawei Sans" panose="020C0503030203020204" pitchFamily="34" charset="0"/>
              </a:rPr>
              <a:t>The hardware channel detects the exception on the AMB, the SMB is instructed to become the new AMB, and LPUs are instructed to send packets to the new AMB.</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spcBef>
                <a:spcPts val="0"/>
              </a:spcBef>
              <a:buFont typeface="+mj-lt"/>
              <a:buAutoNum type="arabicPeriod"/>
            </a:pPr>
            <a:r>
              <a:rPr lang="en-US" sz="1400" dirty="0" smtClean="0">
                <a:solidFill>
                  <a:prstClr val="black"/>
                </a:solidFill>
                <a:latin typeface="Huawei Sans" panose="020C0503030203020204" pitchFamily="34" charset="0"/>
              </a:rPr>
              <a:t>After the original SMB becomes the new AMB, LPUs send the information updated during the switchover to the new AMB.</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矩形 39"/>
          <p:cNvSpPr/>
          <p:nvPr/>
        </p:nvSpPr>
        <p:spPr bwMode="gray">
          <a:xfrm>
            <a:off x="1539133" y="3651697"/>
            <a:ext cx="999693" cy="201600"/>
          </a:xfrm>
          <a:prstGeom prst="rect">
            <a:avLst/>
          </a:prstGeom>
          <a:solidFill>
            <a:schemeClr val="bg1"/>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smtClean="0">
                <a:solidFill>
                  <a:schemeClr val="tx1"/>
                </a:solidFill>
                <a:latin typeface="Huawei Sans" panose="020C0503030203020204" pitchFamily="34" charset="0"/>
              </a:rPr>
              <a:t>IFNET</a:t>
            </a:r>
            <a:endParaRPr lang="en-US" altLang="zh-CN" sz="1200" dirty="0">
              <a:solidFill>
                <a:schemeClr val="tx1"/>
              </a:solidFill>
              <a:latin typeface="Huawei Sans" panose="020C0503030203020204" pitchFamily="34" charset="0"/>
            </a:endParaRPr>
          </a:p>
        </p:txBody>
      </p:sp>
      <p:sp>
        <p:nvSpPr>
          <p:cNvPr id="41" name="矩形 40"/>
          <p:cNvSpPr/>
          <p:nvPr/>
        </p:nvSpPr>
        <p:spPr bwMode="gray">
          <a:xfrm>
            <a:off x="1997199" y="3922951"/>
            <a:ext cx="999693" cy="403131"/>
          </a:xfrm>
          <a:prstGeom prst="rect">
            <a:avLst/>
          </a:prstGeom>
          <a:solidFill>
            <a:schemeClr val="bg1"/>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smtClean="0">
                <a:solidFill>
                  <a:schemeClr val="tx1"/>
                </a:solidFill>
                <a:latin typeface="Huawei Sans" panose="020C0503030203020204" pitchFamily="34" charset="0"/>
              </a:rPr>
              <a:t>Forwarding Plane</a:t>
            </a:r>
            <a:endParaRPr lang="en-US" altLang="zh-CN" sz="1200" dirty="0">
              <a:solidFill>
                <a:schemeClr val="tx1"/>
              </a:solidFill>
              <a:latin typeface="Huawei Sans" panose="020C0503030203020204" pitchFamily="34" charset="0"/>
            </a:endParaRPr>
          </a:p>
        </p:txBody>
      </p:sp>
      <p:cxnSp>
        <p:nvCxnSpPr>
          <p:cNvPr id="26" name="直接箭头连接符 25"/>
          <p:cNvCxnSpPr>
            <a:endCxn id="40" idx="0"/>
          </p:cNvCxnSpPr>
          <p:nvPr/>
        </p:nvCxnSpPr>
        <p:spPr bwMode="gray">
          <a:xfrm flipH="1">
            <a:off x="2038980" y="2602880"/>
            <a:ext cx="725489" cy="1048817"/>
          </a:xfrm>
          <a:prstGeom prst="straightConnector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8" name="直接箭头连接符 47"/>
          <p:cNvCxnSpPr/>
          <p:nvPr/>
        </p:nvCxnSpPr>
        <p:spPr bwMode="gray">
          <a:xfrm flipH="1">
            <a:off x="2574046" y="3200239"/>
            <a:ext cx="456802" cy="722712"/>
          </a:xfrm>
          <a:prstGeom prst="straightConnector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0" name="圆角矩形 75"/>
          <p:cNvSpPr/>
          <p:nvPr/>
        </p:nvSpPr>
        <p:spPr bwMode="gray">
          <a:xfrm>
            <a:off x="6018260" y="5496391"/>
            <a:ext cx="4658236" cy="506205"/>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342900" indent="-342900" algn="just" fontAlgn="ctr">
              <a:spcBef>
                <a:spcPts val="0"/>
              </a:spcBef>
              <a:buFont typeface="+mj-lt"/>
              <a:buAutoNum type="arabicPeriod" startAt="3"/>
            </a:pPr>
            <a:r>
              <a:rPr lang="en-US" sz="1400" dirty="0" smtClean="0">
                <a:solidFill>
                  <a:prstClr val="black"/>
                </a:solidFill>
                <a:latin typeface="Huawei Sans" panose="020C0503030203020204" pitchFamily="34" charset="0"/>
              </a:rPr>
              <a:t>After the switchover is complete, the new AMB performs NSR backup to the new SMB.</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五边形 41"/>
          <p:cNvSpPr/>
          <p:nvPr/>
        </p:nvSpPr>
        <p:spPr bwMode="gray">
          <a:xfrm>
            <a:off x="7551838" y="48062"/>
            <a:ext cx="917146"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Multi-Process</a:t>
            </a:r>
          </a:p>
        </p:txBody>
      </p:sp>
      <p:sp>
        <p:nvSpPr>
          <p:cNvPr id="45" name="燕尾形 44"/>
          <p:cNvSpPr/>
          <p:nvPr/>
        </p:nvSpPr>
        <p:spPr bwMode="gray">
          <a:xfrm>
            <a:off x="8347378" y="48062"/>
            <a:ext cx="124135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Association with BGP</a:t>
            </a:r>
            <a:endParaRPr lang="en-US" altLang="zh-CN" sz="1200" dirty="0">
              <a:latin typeface="Huawei Sans" panose="020C0503030203020204" pitchFamily="34" charset="0"/>
              <a:sym typeface="Huawei Sans" panose="020C0503030203020204" pitchFamily="34" charset="0"/>
            </a:endParaRPr>
          </a:p>
        </p:txBody>
      </p:sp>
      <p:sp>
        <p:nvSpPr>
          <p:cNvPr id="49" name="燕尾形 48"/>
          <p:cNvSpPr/>
          <p:nvPr/>
        </p:nvSpPr>
        <p:spPr bwMode="gray">
          <a:xfrm>
            <a:off x="9467130" y="48062"/>
            <a:ext cx="119961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Forwarding Address</a:t>
            </a:r>
            <a:endParaRPr lang="en-US" altLang="zh-CN" sz="1200" dirty="0">
              <a:latin typeface="Huawei Sans" panose="020C0503030203020204" pitchFamily="34" charset="0"/>
              <a:sym typeface="Huawei Sans" panose="020C0503030203020204" pitchFamily="34" charset="0"/>
            </a:endParaRPr>
          </a:p>
        </p:txBody>
      </p:sp>
      <p:sp>
        <p:nvSpPr>
          <p:cNvPr id="53" name="燕尾形 52"/>
          <p:cNvSpPr/>
          <p:nvPr/>
        </p:nvSpPr>
        <p:spPr bwMode="gray">
          <a:xfrm>
            <a:off x="10545139" y="48062"/>
            <a:ext cx="66203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GR</a:t>
            </a:r>
          </a:p>
        </p:txBody>
      </p:sp>
      <p:sp>
        <p:nvSpPr>
          <p:cNvPr id="54" name="燕尾形 53"/>
          <p:cNvSpPr/>
          <p:nvPr/>
        </p:nvSpPr>
        <p:spPr bwMode="gray">
          <a:xfrm>
            <a:off x="11085567" y="48062"/>
            <a:ext cx="663521"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NSR</a:t>
            </a:r>
            <a:endParaRPr lang="en-US" altLang="zh-CN" sz="1200" b="1" dirty="0">
              <a:solidFill>
                <a:srgbClr val="FFFFFF"/>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93076925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Configuring NSR</a:t>
            </a:r>
            <a:endParaRPr lang="en-US" altLang="zh-CN" dirty="0"/>
          </a:p>
        </p:txBody>
      </p:sp>
      <p:sp>
        <p:nvSpPr>
          <p:cNvPr id="4" name="矩形 3"/>
          <p:cNvSpPr/>
          <p:nvPr/>
        </p:nvSpPr>
        <p:spPr bwMode="gray">
          <a:xfrm>
            <a:off x="1031917" y="1491741"/>
            <a:ext cx="10608699"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switchover mode</a:t>
            </a:r>
            <a:r>
              <a:rPr lang="en-US" sz="1600" dirty="0" smtClean="0">
                <a:latin typeface="Huawei Sans" panose="020C0503030203020204" pitchFamily="34" charset="0"/>
              </a:rPr>
              <a:t> { </a:t>
            </a:r>
            <a:r>
              <a:rPr lang="en-US" sz="1600" b="1" dirty="0" smtClean="0">
                <a:latin typeface="Huawei Sans" panose="020C0503030203020204" pitchFamily="34" charset="0"/>
              </a:rPr>
              <a:t>nonstop-routing</a:t>
            </a:r>
            <a:r>
              <a:rPr lang="en-US" sz="1600" dirty="0" smtClean="0">
                <a:latin typeface="Huawei Sans" panose="020C0503030203020204" pitchFamily="34" charset="0"/>
              </a:rPr>
              <a:t> | </a:t>
            </a:r>
            <a:r>
              <a:rPr lang="en-US" sz="1600" b="1" dirty="0" smtClean="0">
                <a:latin typeface="Huawei Sans" panose="020C0503030203020204" pitchFamily="34" charset="0"/>
              </a:rPr>
              <a:t>nonstop-forwarding</a:t>
            </a:r>
            <a:r>
              <a:rPr lang="en-US" sz="1600" dirty="0" smtClean="0">
                <a:latin typeface="Huawei Sans" panose="020C0503030203020204" pitchFamily="34" charset="0"/>
              </a:rPr>
              <a:t> }</a:t>
            </a:r>
            <a:endParaRPr lang="en-US" altLang="zh-CN" sz="1600" dirty="0">
              <a:latin typeface="Huawei Sans" panose="020C0503030203020204" pitchFamily="34" charset="0"/>
              <a:cs typeface="Courier New" panose="02070309020205020404" pitchFamily="49" charset="0"/>
            </a:endParaRPr>
          </a:p>
        </p:txBody>
      </p:sp>
      <p:sp>
        <p:nvSpPr>
          <p:cNvPr id="5" name="矩形 4"/>
          <p:cNvSpPr/>
          <p:nvPr/>
        </p:nvSpPr>
        <p:spPr bwMode="gray">
          <a:xfrm>
            <a:off x="551384" y="1059594"/>
            <a:ext cx="11089232" cy="338554"/>
          </a:xfrm>
          <a:prstGeom prst="rect">
            <a:avLst/>
          </a:prstGeom>
        </p:spPr>
        <p:txBody>
          <a:bodyPr wrap="square">
            <a:noAutofit/>
          </a:bodyPr>
          <a:lstStyle/>
          <a:p>
            <a:pPr marL="342900" indent="-342900" fontAlgn="ctr">
              <a:buFont typeface="+mj-lt"/>
              <a:buAutoNum type="arabicPeriod"/>
            </a:pPr>
            <a:r>
              <a:rPr lang="en-US" sz="1600" dirty="0" smtClean="0">
                <a:latin typeface="Huawei Sans" panose="020C0503030203020204" pitchFamily="34" charset="0"/>
              </a:rPr>
              <a:t>Enable NSR.</a:t>
            </a:r>
            <a:endParaRPr lang="en-US" altLang="zh-CN" sz="1600" dirty="0">
              <a:latin typeface="Huawei Sans" panose="020C0503030203020204" pitchFamily="34" charset="0"/>
              <a:cs typeface="Courier New" panose="02070309020205020404" pitchFamily="49" charset="0"/>
            </a:endParaRPr>
          </a:p>
        </p:txBody>
      </p:sp>
      <p:sp>
        <p:nvSpPr>
          <p:cNvPr id="6" name="矩形 5"/>
          <p:cNvSpPr/>
          <p:nvPr/>
        </p:nvSpPr>
        <p:spPr bwMode="gray">
          <a:xfrm>
            <a:off x="1031917" y="1839705"/>
            <a:ext cx="10608699" cy="1631216"/>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This command is used to set an HA working mode. The default HA working mode is NSF.</a:t>
            </a:r>
            <a:endParaRPr lang="en-US" altLang="zh-CN" sz="16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600" b="1" dirty="0" smtClean="0">
                <a:latin typeface="Huawei Sans" panose="020C0503030203020204" pitchFamily="34" charset="0"/>
              </a:rPr>
              <a:t>nonstop-routing</a:t>
            </a:r>
            <a:r>
              <a:rPr lang="en-US" sz="1600" dirty="0" smtClean="0">
                <a:latin typeface="Huawei Sans" panose="020C0503030203020204" pitchFamily="34" charset="0"/>
              </a:rPr>
              <a:t>: sets the HA working mode to NSR. In NSR mode, the system can process routes and forward services without interruption.</a:t>
            </a:r>
          </a:p>
          <a:p>
            <a:pPr fontAlgn="ctr">
              <a:lnSpc>
                <a:spcPts val="2400"/>
              </a:lnSpc>
            </a:pPr>
            <a:r>
              <a:rPr lang="en-US" sz="1600" b="1" dirty="0" smtClean="0">
                <a:latin typeface="Huawei Sans" panose="020C0503030203020204" pitchFamily="34" charset="0"/>
              </a:rPr>
              <a:t>nonstop-forwarding</a:t>
            </a:r>
            <a:r>
              <a:rPr lang="en-US" sz="1600" dirty="0" smtClean="0">
                <a:latin typeface="Huawei Sans" panose="020C0503030203020204" pitchFamily="34" charset="0"/>
              </a:rPr>
              <a:t>: sets the HA working mode to NSF. The NSF mode greatly reduces the service interruption time.</a:t>
            </a:r>
            <a:endParaRPr lang="en-US" altLang="zh-CN" sz="16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0" name="矩形 9"/>
          <p:cNvSpPr/>
          <p:nvPr/>
        </p:nvSpPr>
        <p:spPr bwMode="gray">
          <a:xfrm>
            <a:off x="1031917" y="4057627"/>
            <a:ext cx="10608699"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display switchover mode</a:t>
            </a:r>
            <a:endParaRPr lang="en-US" altLang="zh-CN" sz="1600" dirty="0">
              <a:latin typeface="Huawei Sans" panose="020C0503030203020204" pitchFamily="34" charset="0"/>
              <a:cs typeface="Courier New" panose="02070309020205020404" pitchFamily="49" charset="0"/>
            </a:endParaRPr>
          </a:p>
        </p:txBody>
      </p:sp>
      <p:sp>
        <p:nvSpPr>
          <p:cNvPr id="11" name="矩形 10"/>
          <p:cNvSpPr/>
          <p:nvPr/>
        </p:nvSpPr>
        <p:spPr bwMode="gray">
          <a:xfrm>
            <a:off x="551384" y="3625480"/>
            <a:ext cx="11089232" cy="338554"/>
          </a:xfrm>
          <a:prstGeom prst="rect">
            <a:avLst/>
          </a:prstGeom>
        </p:spPr>
        <p:txBody>
          <a:bodyPr wrap="square">
            <a:noAutofit/>
          </a:bodyPr>
          <a:lstStyle/>
          <a:p>
            <a:pPr marL="342900" indent="-342900" fontAlgn="ctr">
              <a:buFont typeface="+mj-lt"/>
              <a:buAutoNum type="arabicPeriod" startAt="2"/>
            </a:pPr>
            <a:r>
              <a:rPr lang="en-US" sz="1600" dirty="0" smtClean="0">
                <a:latin typeface="Huawei Sans" panose="020C0503030203020204" pitchFamily="34" charset="0"/>
              </a:rPr>
              <a:t>Verify the configuration. </a:t>
            </a:r>
            <a:endParaRPr lang="en-US" altLang="zh-CN" sz="1600" dirty="0">
              <a:latin typeface="Huawei Sans" panose="020C0503030203020204" pitchFamily="34" charset="0"/>
              <a:cs typeface="Courier New" panose="02070309020205020404" pitchFamily="49" charset="0"/>
            </a:endParaRPr>
          </a:p>
        </p:txBody>
      </p:sp>
      <p:sp>
        <p:nvSpPr>
          <p:cNvPr id="12" name="矩形 11"/>
          <p:cNvSpPr/>
          <p:nvPr/>
        </p:nvSpPr>
        <p:spPr bwMode="gray">
          <a:xfrm>
            <a:off x="1031917" y="4344845"/>
            <a:ext cx="10608699" cy="400110"/>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Check the HA working mode of the current system.</a:t>
            </a:r>
            <a:endParaRPr lang="en-US" altLang="zh-CN" sz="16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p:cNvSpPr/>
          <p:nvPr/>
        </p:nvSpPr>
        <p:spPr bwMode="gray">
          <a:xfrm>
            <a:off x="1031917" y="4798127"/>
            <a:ext cx="10608699"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display </a:t>
            </a:r>
            <a:r>
              <a:rPr lang="en-US" sz="1600" b="1" dirty="0" err="1" smtClean="0">
                <a:latin typeface="Huawei Sans" panose="020C0503030203020204" pitchFamily="34" charset="0"/>
              </a:rPr>
              <a:t>ip</a:t>
            </a:r>
            <a:r>
              <a:rPr lang="en-US" sz="1600" b="1" dirty="0" smtClean="0">
                <a:latin typeface="Huawei Sans" panose="020C0503030203020204" pitchFamily="34" charset="0"/>
              </a:rPr>
              <a:t> routing-table</a:t>
            </a:r>
            <a:r>
              <a:rPr lang="en-US" sz="1600" dirty="0" smtClean="0">
                <a:latin typeface="Huawei Sans" panose="020C0503030203020204" pitchFamily="34" charset="0"/>
              </a:rPr>
              <a:t> [ </a:t>
            </a:r>
            <a:r>
              <a:rPr lang="en-US" sz="1600" b="1" dirty="0" err="1" smtClean="0">
                <a:latin typeface="Huawei Sans" panose="020C0503030203020204" pitchFamily="34" charset="0"/>
              </a:rPr>
              <a:t>vpn</a:t>
            </a:r>
            <a:r>
              <a:rPr lang="en-US" sz="1600" b="1" dirty="0" smtClean="0">
                <a:latin typeface="Huawei Sans" panose="020C0503030203020204" pitchFamily="34" charset="0"/>
              </a:rPr>
              <a:t>-instance</a:t>
            </a:r>
            <a:r>
              <a:rPr lang="en-US" sz="1600" dirty="0" smtClean="0">
                <a:latin typeface="Huawei Sans" panose="020C0503030203020204" pitchFamily="34" charset="0"/>
              </a:rPr>
              <a:t> </a:t>
            </a:r>
            <a:r>
              <a:rPr lang="en-US" sz="1600" i="1" dirty="0" err="1" smtClean="0">
                <a:latin typeface="Huawei Sans" panose="020C0503030203020204" pitchFamily="34" charset="0"/>
              </a:rPr>
              <a:t>vpn</a:t>
            </a:r>
            <a:r>
              <a:rPr lang="en-US" sz="1600" i="1" dirty="0" smtClean="0">
                <a:latin typeface="Huawei Sans" panose="020C0503030203020204" pitchFamily="34" charset="0"/>
              </a:rPr>
              <a:t>-instance-name</a:t>
            </a:r>
            <a:r>
              <a:rPr lang="en-US" sz="1600" dirty="0" smtClean="0">
                <a:latin typeface="Huawei Sans" panose="020C0503030203020204" pitchFamily="34" charset="0"/>
              </a:rPr>
              <a:t> ] [ </a:t>
            </a:r>
            <a:r>
              <a:rPr lang="en-US" sz="1600" b="1" dirty="0" smtClean="0">
                <a:latin typeface="Huawei Sans" panose="020C0503030203020204" pitchFamily="34" charset="0"/>
              </a:rPr>
              <a:t>verbose</a:t>
            </a:r>
            <a:r>
              <a:rPr lang="en-US" sz="1600" dirty="0" smtClean="0">
                <a:latin typeface="Huawei Sans" panose="020C0503030203020204" pitchFamily="34" charset="0"/>
              </a:rPr>
              <a:t> ]</a:t>
            </a:r>
            <a:endParaRPr lang="en-US" altLang="zh-CN" sz="1600" dirty="0">
              <a:latin typeface="Huawei Sans" panose="020C0503030203020204" pitchFamily="34" charset="0"/>
              <a:cs typeface="Courier New" panose="02070309020205020404" pitchFamily="49" charset="0"/>
            </a:endParaRPr>
          </a:p>
        </p:txBody>
      </p:sp>
      <p:sp>
        <p:nvSpPr>
          <p:cNvPr id="14" name="矩形 13"/>
          <p:cNvSpPr/>
          <p:nvPr/>
        </p:nvSpPr>
        <p:spPr bwMode="gray">
          <a:xfrm>
            <a:off x="1031917" y="5085345"/>
            <a:ext cx="10608699" cy="400110"/>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Check post-AMB/SMB switchover routing information.</a:t>
            </a:r>
            <a:endParaRPr lang="en-US" altLang="zh-CN" sz="16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p:cNvSpPr/>
          <p:nvPr/>
        </p:nvSpPr>
        <p:spPr bwMode="gray">
          <a:xfrm>
            <a:off x="1031917" y="5538627"/>
            <a:ext cx="10608699"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display fib</a:t>
            </a:r>
            <a:r>
              <a:rPr lang="en-US" sz="1600" dirty="0" smtClean="0">
                <a:latin typeface="Huawei Sans" panose="020C0503030203020204" pitchFamily="34" charset="0"/>
              </a:rPr>
              <a:t> [ </a:t>
            </a:r>
            <a:r>
              <a:rPr lang="en-US" sz="1600" i="1" dirty="0" smtClean="0">
                <a:latin typeface="Huawei Sans" panose="020C0503030203020204" pitchFamily="34" charset="0"/>
              </a:rPr>
              <a:t>slot-id</a:t>
            </a:r>
            <a:r>
              <a:rPr lang="en-US" sz="1600" dirty="0" smtClean="0">
                <a:latin typeface="Huawei Sans" panose="020C0503030203020204" pitchFamily="34" charset="0"/>
              </a:rPr>
              <a:t> ] [ </a:t>
            </a:r>
            <a:r>
              <a:rPr lang="en-US" sz="1600" b="1" dirty="0" err="1" smtClean="0">
                <a:latin typeface="Huawei Sans" panose="020C0503030203020204" pitchFamily="34" charset="0"/>
              </a:rPr>
              <a:t>vpn</a:t>
            </a:r>
            <a:r>
              <a:rPr lang="en-US" sz="1600" b="1" dirty="0" smtClean="0">
                <a:latin typeface="Huawei Sans" panose="020C0503030203020204" pitchFamily="34" charset="0"/>
              </a:rPr>
              <a:t>-instance</a:t>
            </a:r>
            <a:r>
              <a:rPr lang="en-US" sz="1600" dirty="0" smtClean="0">
                <a:latin typeface="Huawei Sans" panose="020C0503030203020204" pitchFamily="34" charset="0"/>
              </a:rPr>
              <a:t> </a:t>
            </a:r>
            <a:r>
              <a:rPr lang="en-US" sz="1600" i="1" dirty="0" err="1" smtClean="0">
                <a:latin typeface="Huawei Sans" panose="020C0503030203020204" pitchFamily="34" charset="0"/>
              </a:rPr>
              <a:t>vpn</a:t>
            </a:r>
            <a:r>
              <a:rPr lang="en-US" sz="1600" i="1" dirty="0" smtClean="0">
                <a:latin typeface="Huawei Sans" panose="020C0503030203020204" pitchFamily="34" charset="0"/>
              </a:rPr>
              <a:t>-instance-name</a:t>
            </a:r>
            <a:r>
              <a:rPr lang="en-US" sz="1600" dirty="0" smtClean="0">
                <a:latin typeface="Huawei Sans" panose="020C0503030203020204" pitchFamily="34" charset="0"/>
              </a:rPr>
              <a:t> ] [ </a:t>
            </a:r>
            <a:r>
              <a:rPr lang="en-US" sz="1600" b="1" dirty="0" smtClean="0">
                <a:latin typeface="Huawei Sans" panose="020C0503030203020204" pitchFamily="34" charset="0"/>
              </a:rPr>
              <a:t>verbose</a:t>
            </a:r>
            <a:r>
              <a:rPr lang="en-US" sz="1600" dirty="0" smtClean="0">
                <a:latin typeface="Huawei Sans" panose="020C0503030203020204" pitchFamily="34" charset="0"/>
              </a:rPr>
              <a:t> ]</a:t>
            </a:r>
            <a:endParaRPr lang="en-US" altLang="zh-CN" sz="1600" dirty="0">
              <a:latin typeface="Huawei Sans" panose="020C0503030203020204" pitchFamily="34" charset="0"/>
              <a:cs typeface="Courier New" panose="02070309020205020404" pitchFamily="49" charset="0"/>
            </a:endParaRPr>
          </a:p>
        </p:txBody>
      </p:sp>
      <p:sp>
        <p:nvSpPr>
          <p:cNvPr id="16" name="矩形 15"/>
          <p:cNvSpPr/>
          <p:nvPr/>
        </p:nvSpPr>
        <p:spPr bwMode="gray">
          <a:xfrm>
            <a:off x="1031917" y="5825844"/>
            <a:ext cx="10608699" cy="400110"/>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Check post-AMB/SMB switchover forwarding information.</a:t>
            </a:r>
            <a:endParaRPr lang="en-US" altLang="zh-CN" sz="16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9" name="五边形 18"/>
          <p:cNvSpPr/>
          <p:nvPr/>
        </p:nvSpPr>
        <p:spPr bwMode="gray">
          <a:xfrm>
            <a:off x="7551838" y="48062"/>
            <a:ext cx="917146"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Multi-Process</a:t>
            </a:r>
          </a:p>
        </p:txBody>
      </p:sp>
      <p:sp>
        <p:nvSpPr>
          <p:cNvPr id="20" name="燕尾形 19"/>
          <p:cNvSpPr/>
          <p:nvPr/>
        </p:nvSpPr>
        <p:spPr bwMode="gray">
          <a:xfrm>
            <a:off x="8347378" y="48062"/>
            <a:ext cx="124135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Association with BGP</a:t>
            </a:r>
            <a:endParaRPr lang="en-US" altLang="zh-CN" sz="1200" dirty="0">
              <a:latin typeface="Huawei Sans" panose="020C0503030203020204" pitchFamily="34" charset="0"/>
              <a:sym typeface="Huawei Sans" panose="020C0503030203020204" pitchFamily="34" charset="0"/>
            </a:endParaRPr>
          </a:p>
        </p:txBody>
      </p:sp>
      <p:sp>
        <p:nvSpPr>
          <p:cNvPr id="21" name="燕尾形 20"/>
          <p:cNvSpPr/>
          <p:nvPr/>
        </p:nvSpPr>
        <p:spPr bwMode="gray">
          <a:xfrm>
            <a:off x="9467130" y="48062"/>
            <a:ext cx="1199615"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Forwarding Address</a:t>
            </a:r>
            <a:endParaRPr lang="en-US" altLang="zh-CN" sz="1200" dirty="0">
              <a:latin typeface="Huawei Sans" panose="020C0503030203020204" pitchFamily="34" charset="0"/>
              <a:sym typeface="Huawei Sans" panose="020C0503030203020204" pitchFamily="34" charset="0"/>
            </a:endParaRPr>
          </a:p>
        </p:txBody>
      </p:sp>
      <p:sp>
        <p:nvSpPr>
          <p:cNvPr id="27" name="燕尾形 26"/>
          <p:cNvSpPr/>
          <p:nvPr/>
        </p:nvSpPr>
        <p:spPr bwMode="gray">
          <a:xfrm>
            <a:off x="10545139" y="48062"/>
            <a:ext cx="66203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GR</a:t>
            </a:r>
          </a:p>
        </p:txBody>
      </p:sp>
      <p:sp>
        <p:nvSpPr>
          <p:cNvPr id="28" name="燕尾形 27"/>
          <p:cNvSpPr/>
          <p:nvPr/>
        </p:nvSpPr>
        <p:spPr bwMode="gray">
          <a:xfrm>
            <a:off x="11085567" y="48062"/>
            <a:ext cx="663521"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NSR</a:t>
            </a:r>
            <a:endParaRPr lang="en-US" altLang="zh-CN" sz="1200" b="1" dirty="0">
              <a:solidFill>
                <a:srgbClr val="FFFFFF"/>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95401302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altLang="zh-CN" dirty="0">
                <a:solidFill>
                  <a:schemeClr val="bg1">
                    <a:lumMod val="50000"/>
                  </a:schemeClr>
                </a:solidFill>
              </a:rPr>
              <a:t>OSPF Fast Convergence</a:t>
            </a:r>
          </a:p>
          <a:p>
            <a:r>
              <a:rPr lang="en-US" altLang="zh-CN" dirty="0">
                <a:solidFill>
                  <a:schemeClr val="bg1">
                    <a:lumMod val="50000"/>
                  </a:schemeClr>
                </a:solidFill>
              </a:rPr>
              <a:t>OSPF Route Control</a:t>
            </a:r>
          </a:p>
          <a:p>
            <a:r>
              <a:rPr lang="en-US" altLang="zh-CN" dirty="0">
                <a:solidFill>
                  <a:schemeClr val="bg1">
                    <a:lumMod val="50000"/>
                  </a:schemeClr>
                </a:solidFill>
              </a:rPr>
              <a:t>Other OSPF Features</a:t>
            </a:r>
          </a:p>
          <a:p>
            <a:r>
              <a:rPr lang="en-US" altLang="zh-CN" b="1" dirty="0"/>
              <a:t>Advanced IS-IS Features</a:t>
            </a:r>
          </a:p>
        </p:txBody>
      </p:sp>
    </p:spTree>
    <p:extLst>
      <p:ext uri="{BB962C8B-B14F-4D97-AF65-F5344CB8AC3E}">
        <p14:creationId xmlns:p14="http://schemas.microsoft.com/office/powerpoint/2010/main" val="78962807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Overview of IS-IS Fast Convergence</a:t>
            </a:r>
            <a:endParaRPr lang="en-US" dirty="0"/>
          </a:p>
        </p:txBody>
      </p:sp>
      <p:sp>
        <p:nvSpPr>
          <p:cNvPr id="4" name="文本占位符 3"/>
          <p:cNvSpPr>
            <a:spLocks noGrp="1"/>
          </p:cNvSpPr>
          <p:nvPr>
            <p:ph type="body" sz="quarter" idx="10"/>
          </p:nvPr>
        </p:nvSpPr>
        <p:spPr bwMode="gray">
          <a:xfrm>
            <a:off x="455612" y="1052514"/>
            <a:ext cx="11293476" cy="1816192"/>
          </a:xfrm>
        </p:spPr>
        <p:txBody>
          <a:bodyPr/>
          <a:lstStyle/>
          <a:p>
            <a:r>
              <a:rPr lang="en-US" sz="1800" smtClean="0"/>
              <a:t>IS-IS fast convergence is an extended feature designed to speed up route convergence. It provides a series of functions, covering incremental SPF (I-SPF), PRC, intelligent timer, and LSP fast flooding.</a:t>
            </a:r>
          </a:p>
          <a:p>
            <a:r>
              <a:rPr lang="en-US" sz="1800" smtClean="0"/>
              <a:t>IS-IS supports fast convergence after a fault is rectified. For example, IS-IS auto FRR can be used to quickly switch traffic to a backup link, and IS-IS can be associated with BFD to quickly detect faults.</a:t>
            </a:r>
            <a:endParaRPr lang="en-US" sz="1800" dirty="0"/>
          </a:p>
        </p:txBody>
      </p:sp>
      <p:sp>
        <p:nvSpPr>
          <p:cNvPr id="13" name="五边形 12"/>
          <p:cNvSpPr/>
          <p:nvPr/>
        </p:nvSpPr>
        <p:spPr bwMode="gray">
          <a:xfrm>
            <a:off x="8823490" y="49619"/>
            <a:ext cx="1148807" cy="324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Fast Convergence</a:t>
            </a:r>
          </a:p>
        </p:txBody>
      </p:sp>
      <p:sp>
        <p:nvSpPr>
          <p:cNvPr id="14" name="燕尾形 13"/>
          <p:cNvSpPr/>
          <p:nvPr/>
        </p:nvSpPr>
        <p:spPr bwMode="gray">
          <a:xfrm>
            <a:off x="9836823" y="49619"/>
            <a:ext cx="98229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smtClean="0">
                <a:latin typeface="Huawei Sans" panose="020C0503030203020204" pitchFamily="34" charset="0"/>
              </a:rPr>
              <a:t>Routing Control</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燕尾形 14"/>
          <p:cNvSpPr/>
          <p:nvPr/>
        </p:nvSpPr>
        <p:spPr bwMode="gray">
          <a:xfrm>
            <a:off x="10683647" y="49619"/>
            <a:ext cx="1065441"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Other Features</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18851845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I-SPF</a:t>
            </a:r>
            <a:endParaRPr lang="en-US" dirty="0"/>
          </a:p>
        </p:txBody>
      </p:sp>
      <p:sp>
        <p:nvSpPr>
          <p:cNvPr id="4" name="文本占位符 3"/>
          <p:cNvSpPr>
            <a:spLocks noGrp="1"/>
          </p:cNvSpPr>
          <p:nvPr>
            <p:ph type="body" sz="quarter" idx="10"/>
          </p:nvPr>
        </p:nvSpPr>
        <p:spPr bwMode="gray">
          <a:xfrm>
            <a:off x="455612" y="1052514"/>
            <a:ext cx="11293476" cy="1034389"/>
          </a:xfrm>
        </p:spPr>
        <p:txBody>
          <a:bodyPr/>
          <a:lstStyle/>
          <a:p>
            <a:r>
              <a:rPr lang="en-US" sz="1800" smtClean="0"/>
              <a:t>I-SPF implementation: When the network topology changes, I-SPF recalculates routes only for affected nodes instead of all nodes, speeding up route calculation.</a:t>
            </a:r>
            <a:endParaRPr lang="en-US" sz="1800" dirty="0"/>
          </a:p>
        </p:txBody>
      </p:sp>
      <p:sp>
        <p:nvSpPr>
          <p:cNvPr id="9" name="文本占位符 3"/>
          <p:cNvSpPr txBox="1">
            <a:spLocks/>
          </p:cNvSpPr>
          <p:nvPr/>
        </p:nvSpPr>
        <p:spPr bwMode="gray">
          <a:xfrm>
            <a:off x="562588" y="5402775"/>
            <a:ext cx="4144696" cy="676579"/>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fontAlgn="ctr">
              <a:lnSpc>
                <a:spcPct val="100000"/>
              </a:lnSpc>
              <a:buNone/>
            </a:pPr>
            <a:r>
              <a:rPr lang="en-US" sz="1400" dirty="0">
                <a:latin typeface="Huawei Sans" panose="020C0503030203020204" pitchFamily="34" charset="0"/>
              </a:rPr>
              <a:t>In route calculation, a node represents a router, and a leaf represents a route. I-SPF processes the information of only changed nodes.</a:t>
            </a:r>
          </a:p>
        </p:txBody>
      </p:sp>
      <p:sp>
        <p:nvSpPr>
          <p:cNvPr id="46" name="文本占位符 3"/>
          <p:cNvSpPr txBox="1">
            <a:spLocks/>
          </p:cNvSpPr>
          <p:nvPr/>
        </p:nvSpPr>
        <p:spPr bwMode="gray">
          <a:xfrm>
            <a:off x="4623954" y="2170978"/>
            <a:ext cx="7120545" cy="3966166"/>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lnSpc>
                <a:spcPct val="100000"/>
              </a:lnSpc>
            </a:pPr>
            <a:r>
              <a:rPr lang="en-US" sz="1600" dirty="0">
                <a:latin typeface="Huawei Sans" panose="020C0503030203020204" pitchFamily="34" charset="0"/>
              </a:rPr>
              <a:t>Scenario description:</a:t>
            </a:r>
          </a:p>
          <a:p>
            <a:pPr lvl="1" fontAlgn="ctr">
              <a:lnSpc>
                <a:spcPct val="100000"/>
              </a:lnSpc>
            </a:pPr>
            <a:r>
              <a:rPr lang="en-US" sz="1400" dirty="0">
                <a:latin typeface="Huawei Sans" panose="020C0503030203020204" pitchFamily="34" charset="0"/>
              </a:rPr>
              <a:t>On an IS-IS network, an SPT with R1 as the root is calculated after route convergence, as shown in the left figure. When R1 accesses R5, the traffic of R1 is forwarded to R5 based on [</a:t>
            </a:r>
            <a:r>
              <a:rPr lang="en-US" sz="1400" dirty="0">
                <a:solidFill>
                  <a:srgbClr val="C7000B"/>
                </a:solidFill>
                <a:latin typeface="Huawei Sans" panose="020C0503030203020204" pitchFamily="34" charset="0"/>
              </a:rPr>
              <a:t>the outbound interface of R1's downlink and the IP address of the inbound interface of R3's uplink</a:t>
            </a:r>
            <a:r>
              <a:rPr lang="en-US" sz="1400" dirty="0">
                <a:latin typeface="Huawei Sans" panose="020C0503030203020204" pitchFamily="34" charset="0"/>
              </a:rPr>
              <a:t>].</a:t>
            </a:r>
          </a:p>
          <a:p>
            <a:pPr lvl="1" fontAlgn="ctr">
              <a:lnSpc>
                <a:spcPct val="100000"/>
              </a:lnSpc>
            </a:pPr>
            <a:r>
              <a:rPr lang="en-US" sz="1400" dirty="0">
                <a:latin typeface="Huawei Sans" panose="020C0503030203020204" pitchFamily="34" charset="0"/>
              </a:rPr>
              <a:t>R6 is added as a downstream device of R5. IS-IS is enabled on R6, meaning that there is a new network node on the IS-IS network.</a:t>
            </a:r>
          </a:p>
          <a:p>
            <a:pPr fontAlgn="ctr">
              <a:lnSpc>
                <a:spcPct val="100000"/>
              </a:lnSpc>
            </a:pPr>
            <a:r>
              <a:rPr lang="en-US" sz="1600" dirty="0">
                <a:latin typeface="Huawei Sans" panose="020C0503030203020204" pitchFamily="34" charset="0"/>
              </a:rPr>
              <a:t>I-SPF calculation:</a:t>
            </a:r>
          </a:p>
          <a:p>
            <a:pPr lvl="1" fontAlgn="ctr">
              <a:lnSpc>
                <a:spcPct val="100000"/>
              </a:lnSpc>
            </a:pPr>
            <a:r>
              <a:rPr lang="en-US" sz="1400" dirty="0">
                <a:latin typeface="Huawei Sans" panose="020C0503030203020204" pitchFamily="34" charset="0"/>
              </a:rPr>
              <a:t>R5 and R6 both flood LSPs carrying information about their neighbor relationship on the entire network.</a:t>
            </a:r>
          </a:p>
          <a:p>
            <a:pPr lvl="1" fontAlgn="ctr">
              <a:lnSpc>
                <a:spcPct val="100000"/>
              </a:lnSpc>
            </a:pPr>
            <a:r>
              <a:rPr lang="en-US" sz="1400" dirty="0">
                <a:latin typeface="Huawei Sans" panose="020C0503030203020204" pitchFamily="34" charset="0"/>
              </a:rPr>
              <a:t>After receiving such an LSP, R1 performs I-SPF calculation only for R5 and R6 to generate a new SPT.</a:t>
            </a:r>
          </a:p>
          <a:p>
            <a:pPr lvl="1" fontAlgn="ctr">
              <a:lnSpc>
                <a:spcPct val="100000"/>
              </a:lnSpc>
            </a:pPr>
            <a:r>
              <a:rPr lang="en-US" sz="1400" dirty="0">
                <a:latin typeface="Huawei Sans" panose="020C0503030203020204" pitchFamily="34" charset="0"/>
              </a:rPr>
              <a:t>Therefore, when R1 accesses R5 and R6, the traffic of R1 is forwarded to R5 and R6 based on [</a:t>
            </a:r>
            <a:r>
              <a:rPr lang="en-US" sz="1400" dirty="0">
                <a:solidFill>
                  <a:srgbClr val="C7000B"/>
                </a:solidFill>
                <a:latin typeface="Huawei Sans" panose="020C0503030203020204" pitchFamily="34" charset="0"/>
              </a:rPr>
              <a:t>the outbound interface of R1's downlink and the IP address of the inbound interface of R3's uplink</a:t>
            </a:r>
            <a:r>
              <a:rPr lang="en-US" sz="1400" dirty="0">
                <a:latin typeface="Huawei Sans" panose="020C0503030203020204" pitchFamily="34" charset="0"/>
              </a:rPr>
              <a:t>].</a:t>
            </a:r>
          </a:p>
        </p:txBody>
      </p:sp>
      <p:pic>
        <p:nvPicPr>
          <p:cNvPr id="33" name="图片 3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222847" y="3304713"/>
            <a:ext cx="540000" cy="442800"/>
          </a:xfrm>
          <a:prstGeom prst="rect">
            <a:avLst/>
          </a:prstGeom>
        </p:spPr>
      </p:pic>
      <p:cxnSp>
        <p:nvCxnSpPr>
          <p:cNvPr id="50" name="直接连接符 49"/>
          <p:cNvCxnSpPr>
            <a:endCxn id="33" idx="0"/>
          </p:cNvCxnSpPr>
          <p:nvPr/>
        </p:nvCxnSpPr>
        <p:spPr bwMode="gray">
          <a:xfrm flipH="1">
            <a:off x="1492847" y="2703944"/>
            <a:ext cx="570822" cy="6007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endCxn id="66" idx="0"/>
          </p:cNvCxnSpPr>
          <p:nvPr/>
        </p:nvCxnSpPr>
        <p:spPr bwMode="gray">
          <a:xfrm>
            <a:off x="2032671" y="2703944"/>
            <a:ext cx="602265" cy="6007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bwMode="gray">
          <a:xfrm>
            <a:off x="1632706" y="2244883"/>
            <a:ext cx="939681" cy="307777"/>
          </a:xfrm>
          <a:prstGeom prst="rect">
            <a:avLst/>
          </a:prstGeom>
          <a:noFill/>
        </p:spPr>
        <p:txBody>
          <a:bodyPr wrap="none" rtlCol="0">
            <a:spAutoFit/>
          </a:bodyPr>
          <a:lstStyle/>
          <a:p>
            <a:pPr algn="ctr"/>
            <a:r>
              <a:rPr lang="en-US" altLang="zh-CN" sz="1400" dirty="0" smtClean="0"/>
              <a:t>R1</a:t>
            </a:r>
            <a:r>
              <a:rPr lang="zh-CN" altLang="en-US" sz="1400" dirty="0"/>
              <a:t> </a:t>
            </a:r>
            <a:r>
              <a:rPr lang="en-US" altLang="zh-CN" sz="1400" dirty="0" smtClean="0"/>
              <a:t>(root)</a:t>
            </a:r>
            <a:endParaRPr lang="zh-CN" altLang="en-US" sz="1400" dirty="0"/>
          </a:p>
        </p:txBody>
      </p:sp>
      <p:sp>
        <p:nvSpPr>
          <p:cNvPr id="53" name="文本框 52"/>
          <p:cNvSpPr txBox="1"/>
          <p:nvPr/>
        </p:nvSpPr>
        <p:spPr bwMode="gray">
          <a:xfrm>
            <a:off x="1192598" y="3033998"/>
            <a:ext cx="394660" cy="307777"/>
          </a:xfrm>
          <a:prstGeom prst="rect">
            <a:avLst/>
          </a:prstGeom>
          <a:noFill/>
        </p:spPr>
        <p:txBody>
          <a:bodyPr wrap="none" rtlCol="0">
            <a:spAutoFit/>
          </a:bodyPr>
          <a:lstStyle/>
          <a:p>
            <a:pPr algn="ctr"/>
            <a:r>
              <a:rPr lang="en-US" altLang="zh-CN" sz="1400" dirty="0" smtClean="0"/>
              <a:t>R2</a:t>
            </a:r>
            <a:endParaRPr lang="zh-CN" altLang="en-US" sz="1400" dirty="0"/>
          </a:p>
        </p:txBody>
      </p:sp>
      <p:sp>
        <p:nvSpPr>
          <p:cNvPr id="54" name="文本框 53"/>
          <p:cNvSpPr txBox="1"/>
          <p:nvPr/>
        </p:nvSpPr>
        <p:spPr bwMode="gray">
          <a:xfrm>
            <a:off x="2699816" y="3039652"/>
            <a:ext cx="394660" cy="307777"/>
          </a:xfrm>
          <a:prstGeom prst="rect">
            <a:avLst/>
          </a:prstGeom>
          <a:noFill/>
        </p:spPr>
        <p:txBody>
          <a:bodyPr wrap="none" rtlCol="0">
            <a:spAutoFit/>
          </a:bodyPr>
          <a:lstStyle/>
          <a:p>
            <a:pPr algn="ctr"/>
            <a:r>
              <a:rPr lang="en-US" altLang="zh-CN" sz="1400" dirty="0" smtClean="0"/>
              <a:t>R3</a:t>
            </a:r>
            <a:endParaRPr lang="zh-CN" altLang="en-US" sz="1400" dirty="0"/>
          </a:p>
        </p:txBody>
      </p:sp>
      <p:sp>
        <p:nvSpPr>
          <p:cNvPr id="55" name="文本框 54"/>
          <p:cNvSpPr txBox="1"/>
          <p:nvPr/>
        </p:nvSpPr>
        <p:spPr bwMode="gray">
          <a:xfrm>
            <a:off x="1759211" y="3846285"/>
            <a:ext cx="455574" cy="307777"/>
          </a:xfrm>
          <a:prstGeom prst="rect">
            <a:avLst/>
          </a:prstGeom>
          <a:noFill/>
        </p:spPr>
        <p:txBody>
          <a:bodyPr wrap="square" rtlCol="0">
            <a:spAutoFit/>
          </a:bodyPr>
          <a:lstStyle/>
          <a:p>
            <a:pPr algn="ctr"/>
            <a:r>
              <a:rPr lang="en-US" altLang="zh-CN" sz="1400" dirty="0" smtClean="0"/>
              <a:t>R4</a:t>
            </a:r>
            <a:endParaRPr lang="zh-CN" altLang="en-US" sz="1400" dirty="0"/>
          </a:p>
        </p:txBody>
      </p:sp>
      <p:sp>
        <p:nvSpPr>
          <p:cNvPr id="61" name="文本框 60"/>
          <p:cNvSpPr txBox="1"/>
          <p:nvPr/>
        </p:nvSpPr>
        <p:spPr bwMode="gray">
          <a:xfrm>
            <a:off x="3271002" y="3846284"/>
            <a:ext cx="394660" cy="307777"/>
          </a:xfrm>
          <a:prstGeom prst="rect">
            <a:avLst/>
          </a:prstGeom>
          <a:noFill/>
        </p:spPr>
        <p:txBody>
          <a:bodyPr wrap="none" rtlCol="0">
            <a:spAutoFit/>
          </a:bodyPr>
          <a:lstStyle/>
          <a:p>
            <a:pPr algn="ctr"/>
            <a:r>
              <a:rPr lang="en-US" altLang="zh-CN" sz="1400" dirty="0" smtClean="0"/>
              <a:t>R5</a:t>
            </a:r>
            <a:endParaRPr lang="zh-CN" altLang="en-US" sz="1400" dirty="0"/>
          </a:p>
        </p:txBody>
      </p:sp>
      <p:pic>
        <p:nvPicPr>
          <p:cNvPr id="62" name="图片 6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793892" y="2495937"/>
            <a:ext cx="540000" cy="442800"/>
          </a:xfrm>
          <a:prstGeom prst="rect">
            <a:avLst/>
          </a:prstGeom>
        </p:spPr>
      </p:pic>
      <p:pic>
        <p:nvPicPr>
          <p:cNvPr id="63" name="图片 6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793669" y="4101939"/>
            <a:ext cx="540000" cy="442800"/>
          </a:xfrm>
          <a:prstGeom prst="rect">
            <a:avLst/>
          </a:prstGeom>
        </p:spPr>
      </p:pic>
      <p:cxnSp>
        <p:nvCxnSpPr>
          <p:cNvPr id="64" name="直接连接符 63"/>
          <p:cNvCxnSpPr>
            <a:endCxn id="63" idx="0"/>
          </p:cNvCxnSpPr>
          <p:nvPr/>
        </p:nvCxnSpPr>
        <p:spPr bwMode="gray">
          <a:xfrm flipH="1">
            <a:off x="2063669" y="3528191"/>
            <a:ext cx="607303" cy="5737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endCxn id="67" idx="0"/>
          </p:cNvCxnSpPr>
          <p:nvPr/>
        </p:nvCxnSpPr>
        <p:spPr bwMode="gray">
          <a:xfrm>
            <a:off x="2634936" y="3528191"/>
            <a:ext cx="570822" cy="5737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6" name="图片 6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364936" y="3304713"/>
            <a:ext cx="540000" cy="442800"/>
          </a:xfrm>
          <a:prstGeom prst="rect">
            <a:avLst/>
          </a:prstGeom>
        </p:spPr>
      </p:pic>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35758" y="4101939"/>
            <a:ext cx="540000" cy="442800"/>
          </a:xfrm>
          <a:prstGeom prst="rect">
            <a:avLst/>
          </a:prstGeom>
        </p:spPr>
      </p:pic>
      <p:pic>
        <p:nvPicPr>
          <p:cNvPr id="68" name="图片 67"/>
          <p:cNvPicPr>
            <a:picLocks/>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935758" y="4925628"/>
            <a:ext cx="540000" cy="442800"/>
          </a:xfrm>
          <a:prstGeom prst="rect">
            <a:avLst/>
          </a:prstGeom>
        </p:spPr>
      </p:pic>
      <p:cxnSp>
        <p:nvCxnSpPr>
          <p:cNvPr id="69" name="直接连接符 68"/>
          <p:cNvCxnSpPr>
            <a:stCxn id="67" idx="2"/>
            <a:endCxn id="68" idx="0"/>
          </p:cNvCxnSpPr>
          <p:nvPr/>
        </p:nvCxnSpPr>
        <p:spPr bwMode="gray">
          <a:xfrm>
            <a:off x="3205758" y="4544739"/>
            <a:ext cx="0" cy="380889"/>
          </a:xfrm>
          <a:prstGeom prst="line">
            <a:avLst/>
          </a:prstGeom>
          <a:ln w="28575">
            <a:solidFill>
              <a:srgbClr val="C7000B"/>
            </a:solidFill>
          </a:ln>
        </p:spPr>
        <p:style>
          <a:lnRef idx="1">
            <a:schemeClr val="accent1"/>
          </a:lnRef>
          <a:fillRef idx="0">
            <a:schemeClr val="accent1"/>
          </a:fillRef>
          <a:effectRef idx="0">
            <a:schemeClr val="accent1"/>
          </a:effectRef>
          <a:fontRef idx="minor">
            <a:schemeClr val="tx1"/>
          </a:fontRef>
        </p:style>
      </p:cxnSp>
      <p:sp>
        <p:nvSpPr>
          <p:cNvPr id="70" name="文本框 69"/>
          <p:cNvSpPr txBox="1"/>
          <p:nvPr/>
        </p:nvSpPr>
        <p:spPr bwMode="gray">
          <a:xfrm>
            <a:off x="2232612" y="4644212"/>
            <a:ext cx="992580" cy="307777"/>
          </a:xfrm>
          <a:prstGeom prst="rect">
            <a:avLst/>
          </a:prstGeom>
          <a:noFill/>
        </p:spPr>
        <p:txBody>
          <a:bodyPr wrap="none" rtlCol="0">
            <a:spAutoFit/>
          </a:bodyPr>
          <a:lstStyle/>
          <a:p>
            <a:pPr algn="ctr"/>
            <a:r>
              <a:rPr lang="en-US" altLang="zh-CN" sz="1400" b="1" dirty="0" smtClean="0">
                <a:solidFill>
                  <a:srgbClr val="C7000B"/>
                </a:solidFill>
              </a:rPr>
              <a:t>R6</a:t>
            </a:r>
            <a:r>
              <a:rPr lang="zh-CN" altLang="en-US" sz="1400" b="1" dirty="0">
                <a:solidFill>
                  <a:srgbClr val="C7000B"/>
                </a:solidFill>
              </a:rPr>
              <a:t> </a:t>
            </a:r>
            <a:r>
              <a:rPr lang="en-US" altLang="zh-CN" sz="1400" b="1" dirty="0" smtClean="0">
                <a:solidFill>
                  <a:srgbClr val="C7000B"/>
                </a:solidFill>
              </a:rPr>
              <a:t>(new)</a:t>
            </a:r>
            <a:endParaRPr lang="zh-CN" altLang="en-US" sz="1400" b="1" dirty="0">
              <a:solidFill>
                <a:srgbClr val="C7000B"/>
              </a:solidFill>
            </a:endParaRPr>
          </a:p>
        </p:txBody>
      </p:sp>
      <p:sp>
        <p:nvSpPr>
          <p:cNvPr id="71" name="椭圆 70"/>
          <p:cNvSpPr/>
          <p:nvPr/>
        </p:nvSpPr>
        <p:spPr bwMode="gray">
          <a:xfrm>
            <a:off x="2143439" y="2805728"/>
            <a:ext cx="180000" cy="180000"/>
          </a:xfrm>
          <a:prstGeom prst="ellipse">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bwMode="gray">
          <a:xfrm>
            <a:off x="2513427" y="3186379"/>
            <a:ext cx="180000" cy="180000"/>
          </a:xfrm>
          <a:prstGeom prst="ellipse">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72"/>
          <p:cNvSpPr/>
          <p:nvPr/>
        </p:nvSpPr>
        <p:spPr bwMode="gray">
          <a:xfrm>
            <a:off x="2300056" y="2703944"/>
            <a:ext cx="1207062" cy="2248045"/>
          </a:xfrm>
          <a:custGeom>
            <a:avLst/>
            <a:gdLst>
              <a:gd name="connsiteX0" fmla="*/ 0 w 1071844"/>
              <a:gd name="connsiteY0" fmla="*/ 0 h 1698171"/>
              <a:gd name="connsiteX1" fmla="*/ 570016 w 1071844"/>
              <a:gd name="connsiteY1" fmla="*/ 593766 h 1698171"/>
              <a:gd name="connsiteX2" fmla="*/ 997527 w 1071844"/>
              <a:gd name="connsiteY2" fmla="*/ 1175657 h 1698171"/>
              <a:gd name="connsiteX3" fmla="*/ 1068779 w 1071844"/>
              <a:gd name="connsiteY3" fmla="*/ 1698171 h 1698171"/>
            </a:gdLst>
            <a:ahLst/>
            <a:cxnLst>
              <a:cxn ang="0">
                <a:pos x="connsiteX0" y="connsiteY0"/>
              </a:cxn>
              <a:cxn ang="0">
                <a:pos x="connsiteX1" y="connsiteY1"/>
              </a:cxn>
              <a:cxn ang="0">
                <a:pos x="connsiteX2" y="connsiteY2"/>
              </a:cxn>
              <a:cxn ang="0">
                <a:pos x="connsiteX3" y="connsiteY3"/>
              </a:cxn>
            </a:cxnLst>
            <a:rect l="l" t="t" r="r" b="b"/>
            <a:pathLst>
              <a:path w="1071844" h="1698171">
                <a:moveTo>
                  <a:pt x="0" y="0"/>
                </a:moveTo>
                <a:cubicBezTo>
                  <a:pt x="201881" y="198911"/>
                  <a:pt x="403762" y="397823"/>
                  <a:pt x="570016" y="593766"/>
                </a:cubicBezTo>
                <a:cubicBezTo>
                  <a:pt x="736270" y="789709"/>
                  <a:pt x="914400" y="991590"/>
                  <a:pt x="997527" y="1175657"/>
                </a:cubicBezTo>
                <a:cubicBezTo>
                  <a:pt x="1080654" y="1359725"/>
                  <a:pt x="1074716" y="1528948"/>
                  <a:pt x="1068779" y="1698171"/>
                </a:cubicBezTo>
              </a:path>
            </a:pathLst>
          </a:custGeom>
          <a:noFill/>
          <a:ln w="38100">
            <a:solidFill>
              <a:srgbClr val="ED6D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五边形 73"/>
          <p:cNvSpPr/>
          <p:nvPr/>
        </p:nvSpPr>
        <p:spPr bwMode="gray">
          <a:xfrm>
            <a:off x="8823490" y="49619"/>
            <a:ext cx="1148807" cy="324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Fast Convergence</a:t>
            </a:r>
          </a:p>
        </p:txBody>
      </p:sp>
      <p:sp>
        <p:nvSpPr>
          <p:cNvPr id="75" name="燕尾形 74"/>
          <p:cNvSpPr/>
          <p:nvPr/>
        </p:nvSpPr>
        <p:spPr bwMode="gray">
          <a:xfrm>
            <a:off x="9836823" y="49619"/>
            <a:ext cx="98229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smtClean="0">
                <a:latin typeface="Huawei Sans" panose="020C0503030203020204" pitchFamily="34" charset="0"/>
              </a:rPr>
              <a:t>Routing Control</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燕尾形 75"/>
          <p:cNvSpPr/>
          <p:nvPr/>
        </p:nvSpPr>
        <p:spPr bwMode="gray">
          <a:xfrm>
            <a:off x="10683647" y="49619"/>
            <a:ext cx="1065441"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Other Features</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4172515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6">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6">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6">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6">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PRC</a:t>
            </a:r>
            <a:endParaRPr lang="en-US" dirty="0"/>
          </a:p>
        </p:txBody>
      </p:sp>
      <p:sp>
        <p:nvSpPr>
          <p:cNvPr id="4" name="文本占位符 3"/>
          <p:cNvSpPr>
            <a:spLocks noGrp="1"/>
          </p:cNvSpPr>
          <p:nvPr>
            <p:ph type="body" sz="quarter" idx="10"/>
          </p:nvPr>
        </p:nvSpPr>
        <p:spPr bwMode="gray">
          <a:xfrm>
            <a:off x="455612" y="1052514"/>
            <a:ext cx="11293476" cy="1370590"/>
          </a:xfrm>
        </p:spPr>
        <p:txBody>
          <a:bodyPr/>
          <a:lstStyle/>
          <a:p>
            <a:r>
              <a:rPr lang="en-US" sz="1800" dirty="0" smtClean="0"/>
              <a:t>PRC only calculates routes that have been changed on a network.</a:t>
            </a:r>
          </a:p>
          <a:p>
            <a:r>
              <a:rPr lang="en-US" sz="1800" dirty="0" smtClean="0"/>
              <a:t>PRC does not calculate nodes. Instead, it updates routes based on the shortest path tree (SPT) calculated using the SPF algorithm.</a:t>
            </a:r>
            <a:endParaRPr lang="en-US" sz="1800" dirty="0"/>
          </a:p>
        </p:txBody>
      </p:sp>
      <p:sp>
        <p:nvSpPr>
          <p:cNvPr id="9" name="文本占位符 3"/>
          <p:cNvSpPr txBox="1">
            <a:spLocks/>
          </p:cNvSpPr>
          <p:nvPr/>
        </p:nvSpPr>
        <p:spPr bwMode="gray">
          <a:xfrm>
            <a:off x="825232" y="5569912"/>
            <a:ext cx="3425368" cy="6308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a:lnSpc>
                <a:spcPct val="100000"/>
              </a:lnSpc>
              <a:buFont typeface="Arial" panose="020B0604020202020204" pitchFamily="34" charset="0"/>
              <a:buNone/>
            </a:pPr>
            <a:r>
              <a:rPr lang="en-US" sz="1200" dirty="0">
                <a:solidFill>
                  <a:prstClr val="black"/>
                </a:solidFill>
              </a:rPr>
              <a:t>In route calculation, a node represents a router, and a leaf represents a route. PRC processes only the changed leaf information.</a:t>
            </a:r>
          </a:p>
        </p:txBody>
      </p:sp>
      <p:sp>
        <p:nvSpPr>
          <p:cNvPr id="46" name="文本占位符 3"/>
          <p:cNvSpPr txBox="1">
            <a:spLocks/>
          </p:cNvSpPr>
          <p:nvPr/>
        </p:nvSpPr>
        <p:spPr bwMode="gray">
          <a:xfrm>
            <a:off x="4623954" y="2332720"/>
            <a:ext cx="7120545" cy="3868055"/>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a:lnSpc>
                <a:spcPct val="100000"/>
              </a:lnSpc>
              <a:spcBef>
                <a:spcPts val="600"/>
              </a:spcBef>
            </a:pPr>
            <a:r>
              <a:rPr lang="en-US" sz="1400" dirty="0">
                <a:solidFill>
                  <a:prstClr val="black"/>
                </a:solidFill>
              </a:rPr>
              <a:t>Scenario description:</a:t>
            </a:r>
          </a:p>
          <a:p>
            <a:pPr lvl="1">
              <a:lnSpc>
                <a:spcPct val="100000"/>
              </a:lnSpc>
              <a:spcBef>
                <a:spcPts val="600"/>
              </a:spcBef>
            </a:pPr>
            <a:r>
              <a:rPr lang="en-US" sz="1200" dirty="0">
                <a:solidFill>
                  <a:prstClr val="black"/>
                </a:solidFill>
              </a:rPr>
              <a:t>OSPF runs on a network. The figure shows the SPT with R1 as the root after network convergence. When R1 accesses R5, traffic is sent to the destination </a:t>
            </a:r>
            <a:r>
              <a:rPr lang="en-US" sz="1200" dirty="0" smtClean="0">
                <a:solidFill>
                  <a:prstClr val="black"/>
                </a:solidFill>
              </a:rPr>
              <a:t>based on </a:t>
            </a:r>
            <a:r>
              <a:rPr lang="en-US" sz="1200" dirty="0" smtClean="0">
                <a:solidFill>
                  <a:srgbClr val="C7000B"/>
                </a:solidFill>
              </a:rPr>
              <a:t>[outbound interface of R1's downlink, IP address of R3's uplink interface]</a:t>
            </a:r>
            <a:r>
              <a:rPr lang="en-US" sz="1200" dirty="0" smtClean="0">
                <a:solidFill>
                  <a:prstClr val="black"/>
                </a:solidFill>
              </a:rPr>
              <a:t>.</a:t>
            </a:r>
            <a:endParaRPr lang="en-US" sz="1200" dirty="0">
              <a:solidFill>
                <a:prstClr val="black"/>
              </a:solidFill>
            </a:endParaRPr>
          </a:p>
          <a:p>
            <a:pPr lvl="1">
              <a:lnSpc>
                <a:spcPct val="100000"/>
              </a:lnSpc>
              <a:spcBef>
                <a:spcPts val="600"/>
              </a:spcBef>
            </a:pPr>
            <a:r>
              <a:rPr lang="en-US" sz="1200" dirty="0">
                <a:solidFill>
                  <a:prstClr val="black"/>
                </a:solidFill>
              </a:rPr>
              <a:t>OSPF is enabled on Loopback0 of R5. This means that a new network segment is added to the OSPF network.</a:t>
            </a:r>
          </a:p>
          <a:p>
            <a:pPr algn="l">
              <a:lnSpc>
                <a:spcPct val="100000"/>
              </a:lnSpc>
              <a:spcBef>
                <a:spcPts val="600"/>
              </a:spcBef>
            </a:pPr>
            <a:r>
              <a:rPr lang="en-US" sz="1400" dirty="0">
                <a:solidFill>
                  <a:prstClr val="black"/>
                </a:solidFill>
              </a:rPr>
              <a:t>PRC:</a:t>
            </a:r>
          </a:p>
          <a:p>
            <a:pPr lvl="1">
              <a:lnSpc>
                <a:spcPct val="100000"/>
              </a:lnSpc>
              <a:spcBef>
                <a:spcPts val="600"/>
              </a:spcBef>
            </a:pPr>
            <a:r>
              <a:rPr lang="en-US" sz="1200" dirty="0">
                <a:solidFill>
                  <a:prstClr val="black"/>
                </a:solidFill>
              </a:rPr>
              <a:t>R5 floods a new LSA on the entire network.</a:t>
            </a:r>
          </a:p>
          <a:p>
            <a:pPr lvl="1">
              <a:lnSpc>
                <a:spcPct val="100000"/>
              </a:lnSpc>
              <a:spcBef>
                <a:spcPts val="600"/>
              </a:spcBef>
            </a:pPr>
            <a:r>
              <a:rPr lang="en-US" sz="1200" dirty="0">
                <a:solidFill>
                  <a:prstClr val="black"/>
                </a:solidFill>
              </a:rPr>
              <a:t>After receiving the LSA, R1 creates a new route that inherits the original path and next hop used when R1 accesses R5. In this case, the SPT remains unchanged, and only a leaf is added to R5.</a:t>
            </a:r>
          </a:p>
          <a:p>
            <a:pPr lvl="1">
              <a:lnSpc>
                <a:spcPct val="100000"/>
              </a:lnSpc>
              <a:spcBef>
                <a:spcPts val="600"/>
              </a:spcBef>
            </a:pPr>
            <a:r>
              <a:rPr lang="en-US" sz="1200" dirty="0">
                <a:solidFill>
                  <a:prstClr val="black"/>
                </a:solidFill>
              </a:rPr>
              <a:t>Therefore, when R1 accesses Loopback0 of R5, traffic is sent to the destination based on </a:t>
            </a:r>
            <a:r>
              <a:rPr lang="en-US" sz="1200" dirty="0">
                <a:solidFill>
                  <a:srgbClr val="C7000B"/>
                </a:solidFill>
              </a:rPr>
              <a:t>[outbound interface of R1's downlink, IP address of R3's uplink interface]</a:t>
            </a:r>
            <a:r>
              <a:rPr lang="en-US" sz="1200" dirty="0">
                <a:solidFill>
                  <a:prstClr val="black"/>
                </a:solidFill>
              </a:rPr>
              <a:t>.</a:t>
            </a:r>
          </a:p>
          <a:p>
            <a:pPr algn="l">
              <a:lnSpc>
                <a:spcPct val="100000"/>
              </a:lnSpc>
              <a:spcBef>
                <a:spcPts val="600"/>
              </a:spcBef>
            </a:pPr>
            <a:r>
              <a:rPr lang="en-US" sz="1400" dirty="0">
                <a:solidFill>
                  <a:prstClr val="black"/>
                </a:solidFill>
              </a:rPr>
              <a:t>Benefits:</a:t>
            </a:r>
          </a:p>
          <a:p>
            <a:pPr lvl="1">
              <a:lnSpc>
                <a:spcPct val="100000"/>
              </a:lnSpc>
              <a:spcBef>
                <a:spcPts val="600"/>
              </a:spcBef>
            </a:pPr>
            <a:r>
              <a:rPr lang="en-US" sz="1200" dirty="0">
                <a:solidFill>
                  <a:prstClr val="black"/>
                </a:solidFill>
              </a:rPr>
              <a:t>PRC focuses only on routes that are changed due to the addition of network segments to an OSPF network, thereby speeding up route calculation.</a:t>
            </a:r>
          </a:p>
        </p:txBody>
      </p:sp>
      <p:sp>
        <p:nvSpPr>
          <p:cNvPr id="49" name="文本框 48"/>
          <p:cNvSpPr txBox="1"/>
          <p:nvPr/>
        </p:nvSpPr>
        <p:spPr bwMode="gray">
          <a:xfrm>
            <a:off x="1548811" y="5026129"/>
            <a:ext cx="2802079" cy="461665"/>
          </a:xfrm>
          <a:prstGeom prst="rect">
            <a:avLst/>
          </a:prstGeom>
          <a:noFill/>
        </p:spPr>
        <p:txBody>
          <a:bodyPr wrap="square" rtlCol="0">
            <a:spAutoFit/>
          </a:bodyPr>
          <a:lstStyle/>
          <a:p>
            <a:pPr algn="ctr"/>
            <a:r>
              <a:rPr lang="en-US" sz="1200" b="1" dirty="0">
                <a:solidFill>
                  <a:srgbClr val="C7000B"/>
                </a:solidFill>
              </a:rPr>
              <a:t>Loopback0: A directly connected network segment is added.</a:t>
            </a:r>
          </a:p>
        </p:txBody>
      </p:sp>
      <p:pic>
        <p:nvPicPr>
          <p:cNvPr id="56" name="图片 5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181350" y="3625730"/>
            <a:ext cx="540000" cy="442800"/>
          </a:xfrm>
          <a:prstGeom prst="rect">
            <a:avLst/>
          </a:prstGeom>
        </p:spPr>
      </p:pic>
      <p:cxnSp>
        <p:nvCxnSpPr>
          <p:cNvPr id="57" name="直接连接符 56"/>
          <p:cNvCxnSpPr>
            <a:endCxn id="56" idx="0"/>
          </p:cNvCxnSpPr>
          <p:nvPr/>
        </p:nvCxnSpPr>
        <p:spPr bwMode="gray">
          <a:xfrm flipH="1">
            <a:off x="1451350" y="3024961"/>
            <a:ext cx="570822" cy="6007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endCxn id="70" idx="0"/>
          </p:cNvCxnSpPr>
          <p:nvPr/>
        </p:nvCxnSpPr>
        <p:spPr bwMode="gray">
          <a:xfrm>
            <a:off x="1991174" y="3024961"/>
            <a:ext cx="602265" cy="6007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文本框 60"/>
          <p:cNvSpPr txBox="1"/>
          <p:nvPr/>
        </p:nvSpPr>
        <p:spPr bwMode="gray">
          <a:xfrm>
            <a:off x="1591209" y="2565900"/>
            <a:ext cx="939681" cy="307777"/>
          </a:xfrm>
          <a:prstGeom prst="rect">
            <a:avLst/>
          </a:prstGeom>
          <a:noFill/>
        </p:spPr>
        <p:txBody>
          <a:bodyPr wrap="none" rtlCol="0">
            <a:spAutoFit/>
          </a:bodyPr>
          <a:lstStyle/>
          <a:p>
            <a:pPr algn="ctr"/>
            <a:r>
              <a:rPr lang="en-US" altLang="zh-CN" sz="1400" dirty="0" smtClean="0"/>
              <a:t>R1</a:t>
            </a:r>
            <a:r>
              <a:rPr lang="zh-CN" altLang="en-US" sz="1400" dirty="0"/>
              <a:t> </a:t>
            </a:r>
            <a:r>
              <a:rPr lang="en-US" altLang="zh-CN" sz="1400" dirty="0" smtClean="0"/>
              <a:t>(root)</a:t>
            </a:r>
            <a:endParaRPr lang="zh-CN" altLang="en-US" sz="1400" dirty="0"/>
          </a:p>
        </p:txBody>
      </p:sp>
      <p:sp>
        <p:nvSpPr>
          <p:cNvPr id="62" name="文本框 61"/>
          <p:cNvSpPr txBox="1"/>
          <p:nvPr/>
        </p:nvSpPr>
        <p:spPr bwMode="gray">
          <a:xfrm>
            <a:off x="1151101" y="3355015"/>
            <a:ext cx="394660" cy="307777"/>
          </a:xfrm>
          <a:prstGeom prst="rect">
            <a:avLst/>
          </a:prstGeom>
          <a:noFill/>
        </p:spPr>
        <p:txBody>
          <a:bodyPr wrap="none" rtlCol="0">
            <a:spAutoFit/>
          </a:bodyPr>
          <a:lstStyle/>
          <a:p>
            <a:pPr algn="ctr"/>
            <a:r>
              <a:rPr lang="en-US" altLang="zh-CN" sz="1400" dirty="0" smtClean="0"/>
              <a:t>R2</a:t>
            </a:r>
            <a:endParaRPr lang="zh-CN" altLang="en-US" sz="1400" dirty="0"/>
          </a:p>
        </p:txBody>
      </p:sp>
      <p:sp>
        <p:nvSpPr>
          <p:cNvPr id="63" name="文本框 62"/>
          <p:cNvSpPr txBox="1"/>
          <p:nvPr/>
        </p:nvSpPr>
        <p:spPr bwMode="gray">
          <a:xfrm>
            <a:off x="2703876" y="3360669"/>
            <a:ext cx="394660" cy="307777"/>
          </a:xfrm>
          <a:prstGeom prst="rect">
            <a:avLst/>
          </a:prstGeom>
          <a:noFill/>
        </p:spPr>
        <p:txBody>
          <a:bodyPr wrap="none" rtlCol="0">
            <a:spAutoFit/>
          </a:bodyPr>
          <a:lstStyle/>
          <a:p>
            <a:pPr algn="ctr"/>
            <a:r>
              <a:rPr lang="en-US" altLang="zh-CN" sz="1400" dirty="0" smtClean="0"/>
              <a:t>R3</a:t>
            </a:r>
            <a:endParaRPr lang="zh-CN" altLang="en-US" sz="1400" dirty="0"/>
          </a:p>
        </p:txBody>
      </p:sp>
      <p:sp>
        <p:nvSpPr>
          <p:cNvPr id="64" name="文本框 63"/>
          <p:cNvSpPr txBox="1"/>
          <p:nvPr/>
        </p:nvSpPr>
        <p:spPr bwMode="gray">
          <a:xfrm>
            <a:off x="1717714" y="4167302"/>
            <a:ext cx="455574" cy="307777"/>
          </a:xfrm>
          <a:prstGeom prst="rect">
            <a:avLst/>
          </a:prstGeom>
          <a:noFill/>
        </p:spPr>
        <p:txBody>
          <a:bodyPr wrap="square" rtlCol="0">
            <a:spAutoFit/>
          </a:bodyPr>
          <a:lstStyle/>
          <a:p>
            <a:pPr algn="ctr"/>
            <a:r>
              <a:rPr lang="en-US" altLang="zh-CN" sz="1400" dirty="0" smtClean="0"/>
              <a:t>R4</a:t>
            </a:r>
            <a:endParaRPr lang="zh-CN" altLang="en-US" sz="1400" dirty="0"/>
          </a:p>
        </p:txBody>
      </p:sp>
      <p:sp>
        <p:nvSpPr>
          <p:cNvPr id="65" name="文本框 64"/>
          <p:cNvSpPr txBox="1"/>
          <p:nvPr/>
        </p:nvSpPr>
        <p:spPr bwMode="gray">
          <a:xfrm>
            <a:off x="3211856" y="4167301"/>
            <a:ext cx="394660" cy="307777"/>
          </a:xfrm>
          <a:prstGeom prst="rect">
            <a:avLst/>
          </a:prstGeom>
          <a:noFill/>
        </p:spPr>
        <p:txBody>
          <a:bodyPr wrap="none" rtlCol="0">
            <a:spAutoFit/>
          </a:bodyPr>
          <a:lstStyle/>
          <a:p>
            <a:pPr algn="ctr"/>
            <a:r>
              <a:rPr lang="en-US" altLang="zh-CN" sz="1400" dirty="0" smtClean="0"/>
              <a:t>R5</a:t>
            </a:r>
            <a:endParaRPr lang="zh-CN" altLang="en-US" sz="1400" dirty="0"/>
          </a:p>
        </p:txBody>
      </p:sp>
      <p:pic>
        <p:nvPicPr>
          <p:cNvPr id="66" name="图片 6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752395" y="2816954"/>
            <a:ext cx="540000" cy="442800"/>
          </a:xfrm>
          <a:prstGeom prst="rect">
            <a:avLst/>
          </a:prstGeom>
        </p:spPr>
      </p:pic>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752172" y="4422956"/>
            <a:ext cx="540000" cy="442800"/>
          </a:xfrm>
          <a:prstGeom prst="rect">
            <a:avLst/>
          </a:prstGeom>
        </p:spPr>
      </p:pic>
      <p:cxnSp>
        <p:nvCxnSpPr>
          <p:cNvPr id="68" name="直接连接符 67"/>
          <p:cNvCxnSpPr>
            <a:endCxn id="67" idx="0"/>
          </p:cNvCxnSpPr>
          <p:nvPr/>
        </p:nvCxnSpPr>
        <p:spPr bwMode="gray">
          <a:xfrm flipH="1">
            <a:off x="2022172" y="3849208"/>
            <a:ext cx="607303" cy="5737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endCxn id="74" idx="0"/>
          </p:cNvCxnSpPr>
          <p:nvPr/>
        </p:nvCxnSpPr>
        <p:spPr bwMode="gray">
          <a:xfrm>
            <a:off x="2593439" y="3849208"/>
            <a:ext cx="570822" cy="5737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0" name="图片 6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323439" y="3625730"/>
            <a:ext cx="540000" cy="442800"/>
          </a:xfrm>
          <a:prstGeom prst="rect">
            <a:avLst/>
          </a:prstGeom>
        </p:spPr>
      </p:pic>
      <p:grpSp>
        <p:nvGrpSpPr>
          <p:cNvPr id="71" name="组合 70"/>
          <p:cNvGrpSpPr/>
          <p:nvPr/>
        </p:nvGrpSpPr>
        <p:grpSpPr bwMode="gray">
          <a:xfrm>
            <a:off x="3031868" y="4814240"/>
            <a:ext cx="264786" cy="160462"/>
            <a:chOff x="3205758" y="5142192"/>
            <a:chExt cx="264786" cy="160462"/>
          </a:xfrm>
        </p:grpSpPr>
        <p:cxnSp>
          <p:nvCxnSpPr>
            <p:cNvPr id="72" name="直接连接符 71"/>
            <p:cNvCxnSpPr/>
            <p:nvPr/>
          </p:nvCxnSpPr>
          <p:spPr bwMode="gray">
            <a:xfrm>
              <a:off x="3205758" y="5302654"/>
              <a:ext cx="264786" cy="0"/>
            </a:xfrm>
            <a:prstGeom prst="line">
              <a:avLst/>
            </a:prstGeom>
            <a:ln w="38100">
              <a:solidFill>
                <a:srgbClr val="C7000B"/>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bwMode="gray">
            <a:xfrm flipV="1">
              <a:off x="3338151" y="5142192"/>
              <a:ext cx="0" cy="160462"/>
            </a:xfrm>
            <a:prstGeom prst="line">
              <a:avLst/>
            </a:prstGeom>
            <a:ln w="38100">
              <a:solidFill>
                <a:srgbClr val="C7000B"/>
              </a:solidFill>
            </a:ln>
          </p:spPr>
          <p:style>
            <a:lnRef idx="1">
              <a:schemeClr val="accent1"/>
            </a:lnRef>
            <a:fillRef idx="0">
              <a:schemeClr val="accent1"/>
            </a:fillRef>
            <a:effectRef idx="0">
              <a:schemeClr val="accent1"/>
            </a:effectRef>
            <a:fontRef idx="minor">
              <a:schemeClr val="tx1"/>
            </a:fontRef>
          </p:style>
        </p:cxnSp>
      </p:grpSp>
      <p:pic>
        <p:nvPicPr>
          <p:cNvPr id="74" name="图片 7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894261" y="4422956"/>
            <a:ext cx="540000" cy="442800"/>
          </a:xfrm>
          <a:prstGeom prst="rect">
            <a:avLst/>
          </a:prstGeom>
        </p:spPr>
      </p:pic>
      <p:sp>
        <p:nvSpPr>
          <p:cNvPr id="75" name="椭圆 74"/>
          <p:cNvSpPr/>
          <p:nvPr/>
        </p:nvSpPr>
        <p:spPr bwMode="gray">
          <a:xfrm>
            <a:off x="2101942" y="3161911"/>
            <a:ext cx="180000" cy="180000"/>
          </a:xfrm>
          <a:prstGeom prst="ellipse">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bwMode="gray">
          <a:xfrm>
            <a:off x="2471930" y="3542562"/>
            <a:ext cx="180000" cy="180000"/>
          </a:xfrm>
          <a:prstGeom prst="ellipse">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76"/>
          <p:cNvSpPr/>
          <p:nvPr/>
        </p:nvSpPr>
        <p:spPr bwMode="gray">
          <a:xfrm>
            <a:off x="2060402" y="2892792"/>
            <a:ext cx="1207062" cy="1918551"/>
          </a:xfrm>
          <a:custGeom>
            <a:avLst/>
            <a:gdLst>
              <a:gd name="connsiteX0" fmla="*/ 0 w 1071844"/>
              <a:gd name="connsiteY0" fmla="*/ 0 h 1698171"/>
              <a:gd name="connsiteX1" fmla="*/ 570016 w 1071844"/>
              <a:gd name="connsiteY1" fmla="*/ 593766 h 1698171"/>
              <a:gd name="connsiteX2" fmla="*/ 997527 w 1071844"/>
              <a:gd name="connsiteY2" fmla="*/ 1175657 h 1698171"/>
              <a:gd name="connsiteX3" fmla="*/ 1068779 w 1071844"/>
              <a:gd name="connsiteY3" fmla="*/ 1698171 h 1698171"/>
            </a:gdLst>
            <a:ahLst/>
            <a:cxnLst>
              <a:cxn ang="0">
                <a:pos x="connsiteX0" y="connsiteY0"/>
              </a:cxn>
              <a:cxn ang="0">
                <a:pos x="connsiteX1" y="connsiteY1"/>
              </a:cxn>
              <a:cxn ang="0">
                <a:pos x="connsiteX2" y="connsiteY2"/>
              </a:cxn>
              <a:cxn ang="0">
                <a:pos x="connsiteX3" y="connsiteY3"/>
              </a:cxn>
            </a:cxnLst>
            <a:rect l="l" t="t" r="r" b="b"/>
            <a:pathLst>
              <a:path w="1071844" h="1698171">
                <a:moveTo>
                  <a:pt x="0" y="0"/>
                </a:moveTo>
                <a:cubicBezTo>
                  <a:pt x="201881" y="198911"/>
                  <a:pt x="403762" y="397823"/>
                  <a:pt x="570016" y="593766"/>
                </a:cubicBezTo>
                <a:cubicBezTo>
                  <a:pt x="736270" y="789709"/>
                  <a:pt x="914400" y="991590"/>
                  <a:pt x="997527" y="1175657"/>
                </a:cubicBezTo>
                <a:cubicBezTo>
                  <a:pt x="1080654" y="1359725"/>
                  <a:pt x="1074716" y="1528948"/>
                  <a:pt x="1068779" y="1698171"/>
                </a:cubicBezTo>
              </a:path>
            </a:pathLst>
          </a:custGeom>
          <a:noFill/>
          <a:ln w="38100">
            <a:solidFill>
              <a:srgbClr val="ED6D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五边形 77"/>
          <p:cNvSpPr/>
          <p:nvPr/>
        </p:nvSpPr>
        <p:spPr bwMode="gray">
          <a:xfrm>
            <a:off x="7683923" y="70953"/>
            <a:ext cx="90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燕尾形 78"/>
          <p:cNvSpPr/>
          <p:nvPr/>
        </p:nvSpPr>
        <p:spPr bwMode="gray">
          <a:xfrm>
            <a:off x="8448214" y="70953"/>
            <a:ext cx="720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PRC</a:t>
            </a:r>
          </a:p>
        </p:txBody>
      </p:sp>
      <p:sp>
        <p:nvSpPr>
          <p:cNvPr id="80" name="燕尾形 79"/>
          <p:cNvSpPr/>
          <p:nvPr/>
        </p:nvSpPr>
        <p:spPr bwMode="gray">
          <a:xfrm>
            <a:off x="9032505" y="70953"/>
            <a:ext cx="108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Intelligent Timer</a:t>
            </a:r>
          </a:p>
        </p:txBody>
      </p:sp>
      <p:sp>
        <p:nvSpPr>
          <p:cNvPr id="81" name="燕尾形 80"/>
          <p:cNvSpPr/>
          <p:nvPr/>
        </p:nvSpPr>
        <p:spPr bwMode="gray">
          <a:xfrm>
            <a:off x="9976796" y="70953"/>
            <a:ext cx="72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FRR</a:t>
            </a:r>
          </a:p>
        </p:txBody>
      </p:sp>
      <p:sp>
        <p:nvSpPr>
          <p:cNvPr id="82" name="燕尾形 81"/>
          <p:cNvSpPr/>
          <p:nvPr/>
        </p:nvSpPr>
        <p:spPr bwMode="gray">
          <a:xfrm>
            <a:off x="10561087" y="70953"/>
            <a:ext cx="1188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 Association</a:t>
            </a:r>
          </a:p>
        </p:txBody>
      </p:sp>
    </p:spTree>
    <p:extLst>
      <p:ext uri="{BB962C8B-B14F-4D97-AF65-F5344CB8AC3E}">
        <p14:creationId xmlns:p14="http://schemas.microsoft.com/office/powerpoint/2010/main" val="26322060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6">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6">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6">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6">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6">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6">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77"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LSP Fast Flooding</a:t>
            </a:r>
            <a:endParaRPr lang="en-US" dirty="0"/>
          </a:p>
        </p:txBody>
      </p:sp>
      <p:sp>
        <p:nvSpPr>
          <p:cNvPr id="4" name="文本占位符 3"/>
          <p:cNvSpPr>
            <a:spLocks noGrp="1"/>
          </p:cNvSpPr>
          <p:nvPr>
            <p:ph type="body" sz="quarter" idx="10"/>
          </p:nvPr>
        </p:nvSpPr>
        <p:spPr bwMode="gray">
          <a:xfrm>
            <a:off x="455612" y="1052514"/>
            <a:ext cx="11293476" cy="2878512"/>
          </a:xfrm>
        </p:spPr>
        <p:txBody>
          <a:bodyPr/>
          <a:lstStyle/>
          <a:p>
            <a:r>
              <a:rPr lang="en-US" sz="1800" dirty="0" smtClean="0"/>
              <a:t>LSP fast flooding: speeds up the flooding of LSPs.</a:t>
            </a:r>
          </a:p>
          <a:p>
            <a:pPr lvl="1"/>
            <a:r>
              <a:rPr lang="en-US" sz="1600" dirty="0" smtClean="0"/>
              <a:t>Generally, when an IS-IS router receives new or updated LSPs from other routers, it updates the local LSDB and periodically floods the involved LSPs.</a:t>
            </a:r>
          </a:p>
          <a:p>
            <a:pPr lvl="1"/>
            <a:r>
              <a:rPr lang="en-US" sz="1600" dirty="0" smtClean="0"/>
              <a:t>LSP fast flooding speeds up LSDB synchronization because it allows a device to flood a number of LSPs (not exceeding the upper limit) before route calculation when the device receives one or more new or updated LSPs. This flooding mode significantly speeds up the network-wide convergence speed.</a:t>
            </a:r>
          </a:p>
          <a:p>
            <a:pPr lvl="1"/>
            <a:r>
              <a:rPr lang="en-US" altLang="zh-CN" sz="1600" dirty="0" smtClean="0"/>
              <a:t>Enable LSP fast flooding.</a:t>
            </a:r>
            <a:endParaRPr lang="en-US" altLang="zh-CN" sz="1800" dirty="0" smtClean="0"/>
          </a:p>
          <a:p>
            <a:endParaRPr lang="zh-CN" altLang="en-US" sz="1800" dirty="0"/>
          </a:p>
        </p:txBody>
      </p:sp>
      <p:sp>
        <p:nvSpPr>
          <p:cNvPr id="6" name="文本占位符 3"/>
          <p:cNvSpPr txBox="1">
            <a:spLocks/>
          </p:cNvSpPr>
          <p:nvPr/>
        </p:nvSpPr>
        <p:spPr bwMode="gray">
          <a:xfrm>
            <a:off x="813240" y="4255609"/>
            <a:ext cx="10935848" cy="95405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fontAlgn="ctr">
              <a:lnSpc>
                <a:spcPct val="120000"/>
              </a:lnSpc>
              <a:buNone/>
            </a:pPr>
            <a:r>
              <a:rPr lang="en-US" sz="1600" dirty="0">
                <a:latin typeface="Huawei Sans" panose="020C0503030203020204" pitchFamily="34" charset="0"/>
              </a:rPr>
              <a:t>Note: You can specify the </a:t>
            </a:r>
            <a:r>
              <a:rPr lang="en-US" sz="1600" dirty="0" smtClean="0">
                <a:latin typeface="Huawei Sans" panose="020C0503030203020204" pitchFamily="34" charset="0"/>
              </a:rPr>
              <a:t>maximum number </a:t>
            </a:r>
            <a:r>
              <a:rPr lang="en-US" sz="1600" dirty="0">
                <a:latin typeface="Huawei Sans" panose="020C0503030203020204" pitchFamily="34" charset="0"/>
              </a:rPr>
              <a:t>of LSPs to be flooded at a time. Once specified, the number takes effect on all IS-IS </a:t>
            </a:r>
            <a:r>
              <a:rPr lang="en-US" sz="1600" dirty="0" smtClean="0">
                <a:latin typeface="Huawei Sans" panose="020C0503030203020204" pitchFamily="34" charset="0"/>
              </a:rPr>
              <a:t>interfaces. </a:t>
            </a:r>
            <a:r>
              <a:rPr lang="en-US" altLang="zh-CN" sz="1600" dirty="0" smtClean="0">
                <a:latin typeface="Huawei Sans" panose="020C0503030203020204" pitchFamily="34" charset="0"/>
              </a:rPr>
              <a:t>The </a:t>
            </a:r>
            <a:r>
              <a:rPr lang="en-US" altLang="zh-CN" sz="1600" dirty="0">
                <a:latin typeface="Huawei Sans" panose="020C0503030203020204" pitchFamily="34" charset="0"/>
              </a:rPr>
              <a:t>actual number of LSPs that can be sent at a time is limited to the number specified by </a:t>
            </a:r>
            <a:r>
              <a:rPr lang="en-US" altLang="zh-CN" sz="1600" i="1" dirty="0">
                <a:latin typeface="Huawei Sans" panose="020C0503030203020204" pitchFamily="34" charset="0"/>
              </a:rPr>
              <a:t>lsp-count</a:t>
            </a:r>
            <a:r>
              <a:rPr lang="en-US" altLang="zh-CN" sz="1600" i="1" dirty="0" smtClean="0">
                <a:latin typeface="Huawei Sans" panose="020C0503030203020204" pitchFamily="34" charset="0"/>
              </a:rPr>
              <a:t>.</a:t>
            </a:r>
            <a:endParaRPr lang="en-US" sz="1600" dirty="0">
              <a:latin typeface="Huawei Sans" panose="020C0503030203020204" pitchFamily="34" charset="0"/>
            </a:endParaRPr>
          </a:p>
        </p:txBody>
      </p:sp>
      <p:sp>
        <p:nvSpPr>
          <p:cNvPr id="12" name="矩形 11"/>
          <p:cNvSpPr/>
          <p:nvPr/>
        </p:nvSpPr>
        <p:spPr bwMode="gray">
          <a:xfrm>
            <a:off x="866296" y="3931026"/>
            <a:ext cx="10608699" cy="338554"/>
          </a:xfrm>
          <a:prstGeom prst="rect">
            <a:avLst/>
          </a:prstGeom>
          <a:solidFill>
            <a:schemeClr val="bg1">
              <a:lumMod val="85000"/>
            </a:schemeClr>
          </a:solidFill>
          <a:ln>
            <a:noFill/>
          </a:ln>
        </p:spPr>
        <p:txBody>
          <a:bodyPr wrap="square">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base"/>
            <a:r>
              <a:rPr lang="en-US" altLang="zh-CN" sz="1600" dirty="0">
                <a:cs typeface="Courier New" panose="02070309020205020404" pitchFamily="49" charset="0"/>
              </a:rPr>
              <a:t>[</a:t>
            </a:r>
            <a:r>
              <a:rPr lang="en-US" altLang="zh-CN" sz="1600" dirty="0" smtClean="0">
                <a:cs typeface="Courier New" panose="02070309020205020404" pitchFamily="49" charset="0"/>
              </a:rPr>
              <a:t>Huawei-isis-1</a:t>
            </a:r>
            <a:r>
              <a:rPr lang="en-US" altLang="zh-CN" sz="1600" dirty="0">
                <a:cs typeface="Courier New" panose="02070309020205020404" pitchFamily="49" charset="0"/>
              </a:rPr>
              <a:t>] </a:t>
            </a:r>
            <a:r>
              <a:rPr lang="en-US" altLang="zh-CN" sz="1600" b="1" dirty="0"/>
              <a:t>flash-flood</a:t>
            </a:r>
            <a:r>
              <a:rPr lang="en-US" altLang="zh-CN" sz="1600" dirty="0"/>
              <a:t> [ </a:t>
            </a:r>
            <a:r>
              <a:rPr lang="en-US" altLang="zh-CN" sz="1600" i="1" dirty="0" err="1"/>
              <a:t>lsp</a:t>
            </a:r>
            <a:r>
              <a:rPr lang="en-US" altLang="zh-CN" sz="1600" i="1" dirty="0"/>
              <a:t>-count</a:t>
            </a:r>
            <a:r>
              <a:rPr lang="en-US" altLang="zh-CN" sz="1600" dirty="0"/>
              <a:t> | </a:t>
            </a:r>
            <a:r>
              <a:rPr lang="en-US" altLang="zh-CN" sz="1600" b="1" dirty="0"/>
              <a:t>max-timer-interval</a:t>
            </a:r>
            <a:r>
              <a:rPr lang="en-US" altLang="zh-CN" sz="1600" dirty="0"/>
              <a:t> </a:t>
            </a:r>
            <a:r>
              <a:rPr lang="en-US" altLang="zh-CN" sz="1600" i="1" dirty="0"/>
              <a:t>interval</a:t>
            </a:r>
            <a:r>
              <a:rPr lang="en-US" altLang="zh-CN" sz="1600" dirty="0"/>
              <a:t> | [ </a:t>
            </a:r>
            <a:r>
              <a:rPr lang="en-US" altLang="zh-CN" sz="1600" b="1" dirty="0"/>
              <a:t>level-1</a:t>
            </a:r>
            <a:r>
              <a:rPr lang="en-US" altLang="zh-CN" sz="1600" dirty="0"/>
              <a:t> | </a:t>
            </a:r>
            <a:r>
              <a:rPr lang="en-US" altLang="zh-CN" sz="1600" b="1" dirty="0"/>
              <a:t>level-2</a:t>
            </a:r>
            <a:r>
              <a:rPr lang="en-US" altLang="zh-CN" sz="1600" dirty="0"/>
              <a:t> ] ]</a:t>
            </a:r>
            <a:endParaRPr lang="zh-CN" altLang="en-US" sz="1600" dirty="0">
              <a:cs typeface="Courier New" panose="02070309020205020404" pitchFamily="49" charset="0"/>
            </a:endParaRPr>
          </a:p>
        </p:txBody>
      </p:sp>
      <p:sp>
        <p:nvSpPr>
          <p:cNvPr id="13" name="五边形 12"/>
          <p:cNvSpPr/>
          <p:nvPr/>
        </p:nvSpPr>
        <p:spPr bwMode="gray">
          <a:xfrm>
            <a:off x="8823490" y="49619"/>
            <a:ext cx="1148807" cy="324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Fast Convergence</a:t>
            </a:r>
          </a:p>
        </p:txBody>
      </p:sp>
      <p:sp>
        <p:nvSpPr>
          <p:cNvPr id="18" name="燕尾形 17"/>
          <p:cNvSpPr/>
          <p:nvPr/>
        </p:nvSpPr>
        <p:spPr bwMode="gray">
          <a:xfrm>
            <a:off x="9836823" y="49619"/>
            <a:ext cx="98229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smtClean="0">
                <a:latin typeface="Huawei Sans" panose="020C0503030203020204" pitchFamily="34" charset="0"/>
              </a:rPr>
              <a:t>Routing Control</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燕尾形 18"/>
          <p:cNvSpPr/>
          <p:nvPr/>
        </p:nvSpPr>
        <p:spPr bwMode="gray">
          <a:xfrm>
            <a:off x="10683647" y="49619"/>
            <a:ext cx="1065441"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Other Features</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54887159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Overview of IS-IS Route Control</a:t>
            </a:r>
            <a:endParaRPr lang="en-US" dirty="0"/>
          </a:p>
        </p:txBody>
      </p:sp>
      <p:sp>
        <p:nvSpPr>
          <p:cNvPr id="4" name="文本占位符 3"/>
          <p:cNvSpPr>
            <a:spLocks noGrp="1"/>
          </p:cNvSpPr>
          <p:nvPr>
            <p:ph type="body" sz="quarter" idx="10"/>
          </p:nvPr>
        </p:nvSpPr>
        <p:spPr bwMode="gray">
          <a:xfrm>
            <a:off x="455612" y="1052513"/>
            <a:ext cx="11293476" cy="5060903"/>
          </a:xfrm>
        </p:spPr>
        <p:txBody>
          <a:bodyPr/>
          <a:lstStyle/>
          <a:p>
            <a:r>
              <a:rPr lang="en-US" sz="1800" dirty="0" smtClean="0"/>
              <a:t>In real-world applications, IS-IS routes calculated using SPF sometimes cannot meet network planning and traffic management requirements, which may lead to various problems, such as slow table lookup due to a large number of routing entries in routing tables and unbalanced link usage on a network. To optimize IS-IS networks and facilitate traffic management, more precise route control is required. You can use any of the following methods to implement the control:</a:t>
            </a:r>
          </a:p>
          <a:p>
            <a:pPr lvl="1"/>
            <a:r>
              <a:rPr lang="en-US" altLang="zh-CN" sz="1600" dirty="0" smtClean="0"/>
              <a:t>Adjusting the </a:t>
            </a:r>
            <a:r>
              <a:rPr lang="en-US" sz="1600" dirty="0" smtClean="0"/>
              <a:t>IS-IS preference</a:t>
            </a:r>
          </a:p>
          <a:p>
            <a:pPr lvl="1"/>
            <a:r>
              <a:rPr lang="en-US" altLang="zh-CN" sz="1600" dirty="0" smtClean="0"/>
              <a:t>Adjusting the </a:t>
            </a:r>
            <a:r>
              <a:rPr lang="en-US" sz="1600" dirty="0" smtClean="0"/>
              <a:t>IS-IS interface cost</a:t>
            </a:r>
          </a:p>
          <a:p>
            <a:pPr lvl="1"/>
            <a:r>
              <a:rPr lang="en-US" sz="1600" dirty="0" smtClean="0"/>
              <a:t>Configur</a:t>
            </a:r>
            <a:r>
              <a:rPr lang="en-US" altLang="zh-CN" sz="1600" dirty="0" smtClean="0"/>
              <a:t>ing </a:t>
            </a:r>
            <a:r>
              <a:rPr lang="en-US" sz="1600" dirty="0" smtClean="0"/>
              <a:t>equal-cost routes</a:t>
            </a:r>
          </a:p>
          <a:p>
            <a:pPr lvl="1"/>
            <a:r>
              <a:rPr lang="en-US" sz="1600" dirty="0" smtClean="0"/>
              <a:t>Configuring IS-IS route leaking</a:t>
            </a:r>
          </a:p>
          <a:p>
            <a:pPr lvl="1"/>
            <a:r>
              <a:rPr lang="en-US" altLang="zh-CN" sz="1600" dirty="0" smtClean="0"/>
              <a:t>Configuring default route advertisement</a:t>
            </a:r>
          </a:p>
          <a:p>
            <a:pPr lvl="1"/>
            <a:r>
              <a:rPr lang="en-US" sz="1600" dirty="0" smtClean="0"/>
              <a:t>Importing external routes</a:t>
            </a:r>
          </a:p>
          <a:p>
            <a:pPr lvl="1"/>
            <a:r>
              <a:rPr lang="en-US" altLang="zh-CN" sz="1600" dirty="0" smtClean="0"/>
              <a:t>Configuring filter-policies</a:t>
            </a:r>
            <a:endParaRPr lang="en-US" altLang="zh-CN" sz="1600" dirty="0"/>
          </a:p>
        </p:txBody>
      </p:sp>
      <p:sp>
        <p:nvSpPr>
          <p:cNvPr id="12" name="五边形 11"/>
          <p:cNvSpPr/>
          <p:nvPr/>
        </p:nvSpPr>
        <p:spPr bwMode="gray">
          <a:xfrm>
            <a:off x="8823490" y="49619"/>
            <a:ext cx="1148807"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Fast Convergence</a:t>
            </a:r>
          </a:p>
        </p:txBody>
      </p:sp>
      <p:sp>
        <p:nvSpPr>
          <p:cNvPr id="13" name="燕尾形 12"/>
          <p:cNvSpPr/>
          <p:nvPr/>
        </p:nvSpPr>
        <p:spPr bwMode="gray">
          <a:xfrm>
            <a:off x="9836823" y="49619"/>
            <a:ext cx="98229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Routing Control</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14" name="燕尾形 13"/>
          <p:cNvSpPr/>
          <p:nvPr/>
        </p:nvSpPr>
        <p:spPr bwMode="gray">
          <a:xfrm>
            <a:off x="10683647" y="49619"/>
            <a:ext cx="1065441"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Other Features</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02307589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Equal-Cost Route</a:t>
            </a:r>
            <a:endParaRPr lang="en-US" dirty="0"/>
          </a:p>
        </p:txBody>
      </p:sp>
      <p:sp>
        <p:nvSpPr>
          <p:cNvPr id="3" name="文本占位符 2"/>
          <p:cNvSpPr>
            <a:spLocks noGrp="1"/>
          </p:cNvSpPr>
          <p:nvPr>
            <p:ph type="body" sz="quarter" idx="10"/>
          </p:nvPr>
        </p:nvSpPr>
        <p:spPr bwMode="gray"/>
        <p:txBody>
          <a:bodyPr/>
          <a:lstStyle/>
          <a:p>
            <a:r>
              <a:rPr lang="en-US" sz="1800" dirty="0" smtClean="0"/>
              <a:t>If there are multiple redundant links on an IS-IS network, multiple equal-cost routes to the same destination may exist. In this case, you can use either of the following methods to configure equal-cost routes:</a:t>
            </a:r>
          </a:p>
          <a:p>
            <a:pPr lvl="1"/>
            <a:r>
              <a:rPr lang="en-US" sz="1600" dirty="0" smtClean="0"/>
              <a:t>Configure load balancing so that traffic is evenly distributed to relevant links.</a:t>
            </a:r>
          </a:p>
          <a:p>
            <a:pPr lvl="2"/>
            <a:r>
              <a:rPr lang="en-US" sz="1400" dirty="0" smtClean="0"/>
              <a:t>This method improves link utilization and reduces the possibility of congestion caused by overloaded links. However, because traffic will be randomly forwarded, this method may make traffic management difficult.</a:t>
            </a:r>
          </a:p>
          <a:p>
            <a:pPr lvl="1"/>
            <a:r>
              <a:rPr lang="en-US" sz="1600" dirty="0" smtClean="0"/>
              <a:t>Configure a preference for each equal-cost route so that the route with the highest preference is preferentially selected and the others function as backups.</a:t>
            </a:r>
          </a:p>
          <a:p>
            <a:pPr lvl="2"/>
            <a:r>
              <a:rPr lang="en-US" sz="1400" dirty="0" smtClean="0"/>
              <a:t>This method is used to specify the preferred route among multiple equal-cost routes, without the need to modify original configurations. It facilitates traffic management and improves network reliability.</a:t>
            </a:r>
          </a:p>
          <a:p>
            <a:pPr lvl="2"/>
            <a:r>
              <a:rPr lang="en-US" sz="1400" dirty="0" smtClean="0"/>
              <a:t>Note: After preferences are configured for equal-cost routes, IS-IS devices forward traffic to the next hop with the highest preference, instead of forwarding traffic in load balancing mode.</a:t>
            </a:r>
            <a:endParaRPr lang="en-US" sz="1400" dirty="0"/>
          </a:p>
        </p:txBody>
      </p:sp>
      <p:sp>
        <p:nvSpPr>
          <p:cNvPr id="10" name="五边形 9"/>
          <p:cNvSpPr/>
          <p:nvPr/>
        </p:nvSpPr>
        <p:spPr bwMode="gray">
          <a:xfrm>
            <a:off x="8823490" y="49619"/>
            <a:ext cx="1148807"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Fast Convergence</a:t>
            </a:r>
          </a:p>
        </p:txBody>
      </p:sp>
      <p:sp>
        <p:nvSpPr>
          <p:cNvPr id="15" name="燕尾形 14"/>
          <p:cNvSpPr/>
          <p:nvPr/>
        </p:nvSpPr>
        <p:spPr bwMode="gray">
          <a:xfrm>
            <a:off x="9836823" y="49619"/>
            <a:ext cx="98229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Routing Control</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16" name="燕尾形 15"/>
          <p:cNvSpPr/>
          <p:nvPr/>
        </p:nvSpPr>
        <p:spPr bwMode="gray">
          <a:xfrm>
            <a:off x="10683647" y="49619"/>
            <a:ext cx="1065441"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Other Features</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91484577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Configuration of Equal-Cost IS-IS Routes</a:t>
            </a:r>
            <a:endParaRPr lang="en-US" dirty="0"/>
          </a:p>
        </p:txBody>
      </p:sp>
      <p:sp>
        <p:nvSpPr>
          <p:cNvPr id="3" name="文本占位符 2"/>
          <p:cNvSpPr>
            <a:spLocks noGrp="1"/>
          </p:cNvSpPr>
          <p:nvPr>
            <p:ph type="body" sz="quarter" idx="10"/>
          </p:nvPr>
        </p:nvSpPr>
        <p:spPr bwMode="gray">
          <a:xfrm>
            <a:off x="455612" y="3716338"/>
            <a:ext cx="11293476" cy="2484437"/>
          </a:xfrm>
        </p:spPr>
        <p:txBody>
          <a:bodyPr/>
          <a:lstStyle/>
          <a:p>
            <a:r>
              <a:rPr lang="en-US" sz="1600" dirty="0" smtClean="0"/>
              <a:t>If the number of equal-cost routes is greater than the number specified using the maximum load-balancing command, routes are selected for load balancing according to the following rules in sequence:</a:t>
            </a:r>
          </a:p>
          <a:p>
            <a:pPr lvl="1"/>
            <a:r>
              <a:rPr lang="en-US" sz="1400" dirty="0" smtClean="0"/>
              <a:t>Route preference: Routes with smaller preference values (higher preferences) are selected for load balancing.</a:t>
            </a:r>
          </a:p>
          <a:p>
            <a:pPr lvl="1"/>
            <a:r>
              <a:rPr lang="en-US" sz="1400" dirty="0" smtClean="0"/>
              <a:t>Next-hop system ID: If all equal-cost routes have the same preference, routes with smaller next-hop system IDs are selected for load balancing.</a:t>
            </a:r>
          </a:p>
          <a:p>
            <a:pPr lvl="1"/>
            <a:r>
              <a:rPr lang="en-US" sz="1400" dirty="0" smtClean="0"/>
              <a:t>Local outbound interface index: If all equal-cost routes have the same preference and next-hop system ID, routes with smaller local outbound interface indexes are selected for load balancing.</a:t>
            </a:r>
            <a:endParaRPr lang="en-US" sz="1400" dirty="0"/>
          </a:p>
        </p:txBody>
      </p:sp>
      <p:sp>
        <p:nvSpPr>
          <p:cNvPr id="8" name="矩形 7"/>
          <p:cNvSpPr/>
          <p:nvPr/>
        </p:nvSpPr>
        <p:spPr bwMode="gray">
          <a:xfrm>
            <a:off x="551384" y="1069197"/>
            <a:ext cx="11089232" cy="338554"/>
          </a:xfrm>
          <a:prstGeom prst="rect">
            <a:avLst/>
          </a:prstGeom>
        </p:spPr>
        <p:txBody>
          <a:bodyPr wrap="square">
            <a:noAutofit/>
          </a:bodyPr>
          <a:lstStyle/>
          <a:p>
            <a:pPr marL="342900" indent="-342900" fontAlgn="ctr">
              <a:buFont typeface="+mj-lt"/>
              <a:buAutoNum type="arabicPeriod"/>
            </a:pPr>
            <a:r>
              <a:rPr lang="en-US" sz="1600" dirty="0">
                <a:latin typeface="Huawei Sans" panose="020C0503030203020204" pitchFamily="34" charset="0"/>
                <a:cs typeface="Courier New" panose="02070309020205020404" pitchFamily="49" charset="0"/>
              </a:rPr>
              <a:t>Configure load balancing among equal-cost IS-IS routes.</a:t>
            </a:r>
          </a:p>
        </p:txBody>
      </p:sp>
      <p:sp>
        <p:nvSpPr>
          <p:cNvPr id="9" name="矩形 8"/>
          <p:cNvSpPr/>
          <p:nvPr/>
        </p:nvSpPr>
        <p:spPr bwMode="gray">
          <a:xfrm>
            <a:off x="1022773" y="1728080"/>
            <a:ext cx="10608699" cy="400110"/>
          </a:xfrm>
          <a:prstGeom prst="rect">
            <a:avLst/>
          </a:prstGeom>
        </p:spPr>
        <p:txBody>
          <a:bodyPr wrap="square">
            <a:noAutofit/>
          </a:bodyPr>
          <a:lstStyle/>
          <a:p>
            <a:pPr fontAlgn="ctr">
              <a:lnSpc>
                <a:spcPts val="2400"/>
              </a:lnSpc>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Configure the maximum number of equal-cost routes that participate in load balancing.</a:t>
            </a:r>
          </a:p>
        </p:txBody>
      </p:sp>
      <p:sp>
        <p:nvSpPr>
          <p:cNvPr id="13" name="矩形 12"/>
          <p:cNvSpPr/>
          <p:nvPr/>
        </p:nvSpPr>
        <p:spPr bwMode="gray">
          <a:xfrm>
            <a:off x="551384" y="2299587"/>
            <a:ext cx="11089232" cy="338554"/>
          </a:xfrm>
          <a:prstGeom prst="rect">
            <a:avLst/>
          </a:prstGeom>
        </p:spPr>
        <p:txBody>
          <a:bodyPr wrap="square">
            <a:noAutofit/>
          </a:bodyPr>
          <a:lstStyle/>
          <a:p>
            <a:pPr marL="342900" indent="-342900" fontAlgn="ctr">
              <a:buFont typeface="+mj-lt"/>
              <a:buAutoNum type="arabicPeriod" startAt="2"/>
            </a:pPr>
            <a:r>
              <a:rPr lang="en-US" sz="1600" dirty="0">
                <a:latin typeface="Huawei Sans" panose="020C0503030203020204" pitchFamily="34" charset="0"/>
                <a:cs typeface="Courier New" panose="02070309020205020404" pitchFamily="49" charset="0"/>
              </a:rPr>
              <a:t>Configure preferences for equal-cost IS-IS routes.</a:t>
            </a:r>
          </a:p>
        </p:txBody>
      </p:sp>
      <p:sp>
        <p:nvSpPr>
          <p:cNvPr id="10" name="矩形 9"/>
          <p:cNvSpPr/>
          <p:nvPr/>
        </p:nvSpPr>
        <p:spPr bwMode="gray">
          <a:xfrm>
            <a:off x="1022773" y="2950590"/>
            <a:ext cx="10608699" cy="687958"/>
          </a:xfrm>
          <a:prstGeom prst="rect">
            <a:avLst/>
          </a:prstGeom>
        </p:spPr>
        <p:txBody>
          <a:bodyPr wrap="square">
            <a:noAutofit/>
          </a:bodyPr>
          <a:lstStyle/>
          <a:p>
            <a:pPr fontAlgn="ctr">
              <a:lnSpc>
                <a:spcPts val="2400"/>
              </a:lnSpc>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By default, no preferences are configured for equal-cost IS-IS routes. A smaller value indicates a higher preference.</a:t>
            </a:r>
          </a:p>
        </p:txBody>
      </p:sp>
      <p:sp>
        <p:nvSpPr>
          <p:cNvPr id="16" name="矩形 15"/>
          <p:cNvSpPr/>
          <p:nvPr/>
        </p:nvSpPr>
        <p:spPr bwMode="gray">
          <a:xfrm>
            <a:off x="1031917" y="1457290"/>
            <a:ext cx="10608699" cy="338554"/>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a:t>
            </a:r>
            <a:r>
              <a:rPr lang="en-US" altLang="zh-CN" sz="1600" dirty="0" smtClean="0">
                <a:cs typeface="Courier New" panose="02070309020205020404" pitchFamily="49" charset="0"/>
              </a:rPr>
              <a:t>Huawei-isis-1] </a:t>
            </a:r>
            <a:r>
              <a:rPr lang="en-US" altLang="zh-CN" sz="1600" b="1" dirty="0"/>
              <a:t>maximum load-balancing</a:t>
            </a:r>
            <a:r>
              <a:rPr lang="en-US" altLang="zh-CN" sz="1600" dirty="0"/>
              <a:t> </a:t>
            </a:r>
            <a:r>
              <a:rPr lang="en-US" altLang="zh-CN" sz="1600" i="1" dirty="0"/>
              <a:t>number</a:t>
            </a:r>
            <a:endParaRPr lang="zh-CN" altLang="en-US" sz="1600" dirty="0">
              <a:cs typeface="Courier New" panose="02070309020205020404" pitchFamily="49" charset="0"/>
            </a:endParaRPr>
          </a:p>
        </p:txBody>
      </p:sp>
      <p:sp>
        <p:nvSpPr>
          <p:cNvPr id="17" name="矩形 16"/>
          <p:cNvSpPr/>
          <p:nvPr/>
        </p:nvSpPr>
        <p:spPr bwMode="gray">
          <a:xfrm>
            <a:off x="1031917" y="2666678"/>
            <a:ext cx="10608699" cy="338554"/>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a:t>
            </a:r>
            <a:r>
              <a:rPr lang="en-US" altLang="zh-CN" sz="1600" dirty="0" smtClean="0">
                <a:cs typeface="Courier New" panose="02070309020205020404" pitchFamily="49" charset="0"/>
              </a:rPr>
              <a:t>Huawei-isis-1] </a:t>
            </a:r>
            <a:r>
              <a:rPr lang="en-US" altLang="zh-CN" sz="1600" b="1" dirty="0" err="1"/>
              <a:t>nexthop</a:t>
            </a:r>
            <a:r>
              <a:rPr lang="en-US" altLang="zh-CN" sz="1600" b="1" dirty="0"/>
              <a:t> </a:t>
            </a:r>
            <a:r>
              <a:rPr lang="en-US" altLang="zh-CN" sz="1600" i="1" dirty="0" err="1"/>
              <a:t>ip</a:t>
            </a:r>
            <a:r>
              <a:rPr lang="en-US" altLang="zh-CN" sz="1600" i="1" dirty="0"/>
              <a:t>-address</a:t>
            </a:r>
            <a:r>
              <a:rPr lang="en-US" altLang="zh-CN" sz="1600" b="1" dirty="0"/>
              <a:t> weight </a:t>
            </a:r>
            <a:r>
              <a:rPr lang="en-US" altLang="zh-CN" sz="1600" i="1" dirty="0"/>
              <a:t>value</a:t>
            </a:r>
            <a:endParaRPr lang="zh-CN" altLang="en-US" sz="1600" i="1" dirty="0">
              <a:cs typeface="Courier New" panose="02070309020205020404" pitchFamily="49" charset="0"/>
            </a:endParaRPr>
          </a:p>
        </p:txBody>
      </p:sp>
      <p:sp>
        <p:nvSpPr>
          <p:cNvPr id="18" name="五边形 17"/>
          <p:cNvSpPr/>
          <p:nvPr/>
        </p:nvSpPr>
        <p:spPr bwMode="gray">
          <a:xfrm>
            <a:off x="8823490" y="49619"/>
            <a:ext cx="1148807"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Fast Convergence</a:t>
            </a:r>
          </a:p>
        </p:txBody>
      </p:sp>
      <p:sp>
        <p:nvSpPr>
          <p:cNvPr id="19" name="燕尾形 18"/>
          <p:cNvSpPr/>
          <p:nvPr/>
        </p:nvSpPr>
        <p:spPr bwMode="gray">
          <a:xfrm>
            <a:off x="9836823" y="49619"/>
            <a:ext cx="98229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Routing Control</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22" name="燕尾形 21"/>
          <p:cNvSpPr/>
          <p:nvPr/>
        </p:nvSpPr>
        <p:spPr bwMode="gray">
          <a:xfrm>
            <a:off x="10683647" y="49619"/>
            <a:ext cx="1065441"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Other Features</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4139562945"/>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Example for Configuring Equal-Cost Routes (1)</a:t>
            </a:r>
            <a:endParaRPr lang="en-US" dirty="0"/>
          </a:p>
        </p:txBody>
      </p:sp>
      <p:sp>
        <p:nvSpPr>
          <p:cNvPr id="3" name="文本占位符 2"/>
          <p:cNvSpPr>
            <a:spLocks noGrp="1"/>
          </p:cNvSpPr>
          <p:nvPr>
            <p:ph type="body" sz="quarter" idx="10"/>
          </p:nvPr>
        </p:nvSpPr>
        <p:spPr bwMode="gray">
          <a:xfrm>
            <a:off x="4991587" y="1052514"/>
            <a:ext cx="6757501" cy="1363820"/>
          </a:xfrm>
        </p:spPr>
        <p:txBody>
          <a:bodyPr/>
          <a:lstStyle/>
          <a:p>
            <a:r>
              <a:rPr lang="en-US" sz="1600" dirty="0" smtClean="0"/>
              <a:t>On the network shown in the figure, IS-IS runs on R1, R2, and R3. It is required that R1 be able to access the loopback interface address of R3 through path R1 -&gt; R3 or R1 -&gt; R2 -&gt; R3.</a:t>
            </a:r>
            <a:endParaRPr lang="en-US" sz="1600" dirty="0"/>
          </a:p>
        </p:txBody>
      </p:sp>
      <p:graphicFrame>
        <p:nvGraphicFramePr>
          <p:cNvPr id="23" name="表格 22"/>
          <p:cNvGraphicFramePr>
            <a:graphicFrameLocks noGrp="1"/>
          </p:cNvGraphicFramePr>
          <p:nvPr>
            <p:extLst>
              <p:ext uri="{D42A27DB-BD31-4B8C-83A1-F6EECF244321}">
                <p14:modId xmlns:p14="http://schemas.microsoft.com/office/powerpoint/2010/main" val="3098942528"/>
              </p:ext>
            </p:extLst>
          </p:nvPr>
        </p:nvGraphicFramePr>
        <p:xfrm>
          <a:off x="1087839" y="3514829"/>
          <a:ext cx="3809731" cy="2438400"/>
        </p:xfrm>
        <a:graphic>
          <a:graphicData uri="http://schemas.openxmlformats.org/drawingml/2006/table">
            <a:tbl>
              <a:tblPr firstRow="1" bandRow="1"/>
              <a:tblGrid>
                <a:gridCol w="786083"/>
                <a:gridCol w="1511824"/>
                <a:gridCol w="1511824"/>
              </a:tblGrid>
              <a:tr h="283456">
                <a:tc>
                  <a:txBody>
                    <a:bodyPr/>
                    <a:lstStyle/>
                    <a:p>
                      <a:pPr algn="ctr" fontAlgn="ctr"/>
                      <a:r>
                        <a:rPr lang="en-US" sz="1400" b="1" dirty="0"/>
                        <a:t>Device</a:t>
                      </a:r>
                      <a:endParaRPr lang="en-US" sz="1400" b="1" dirty="0">
                        <a:solidFill>
                          <a:schemeClr val="bg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a:t>Interface</a:t>
                      </a:r>
                      <a:endParaRPr lang="en-US" sz="1400" b="1" dirty="0">
                        <a:solidFill>
                          <a:schemeClr val="bg1"/>
                        </a:solidFill>
                        <a:latin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a:t>IP Address</a:t>
                      </a:r>
                      <a:endParaRPr lang="en-US" sz="1400" b="1" dirty="0">
                        <a:solidFill>
                          <a:schemeClr val="bg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283456">
                <a:tc rowSpan="2">
                  <a:txBody>
                    <a:bodyPr/>
                    <a:lstStyle/>
                    <a:p>
                      <a:pPr algn="ctr" fontAlgn="ctr"/>
                      <a:r>
                        <a:rPr lang="en-US" sz="1400"/>
                        <a:t>R1</a:t>
                      </a:r>
                      <a:endParaRPr lang="en-US" sz="140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r>
                        <a:rPr lang="en-US" sz="1400" dirty="0"/>
                        <a:t>GE0/0/0</a:t>
                      </a:r>
                      <a:endParaRPr lang="en-US" sz="1400" dirty="0">
                        <a:solidFill>
                          <a:schemeClr val="tx1"/>
                        </a:solidFill>
                        <a:latin typeface="Huawei Sans" panose="020C0503030203020204" pitchFamily="34" charset="0"/>
                      </a:endParaRPr>
                    </a:p>
                  </a:txBody>
                  <a:tcPr anchor="ctr"/>
                </a:tc>
                <a:tc>
                  <a:txBody>
                    <a:bodyPr/>
                    <a:lstStyle/>
                    <a:p>
                      <a:pPr algn="l" fontAlgn="ctr"/>
                      <a:r>
                        <a:rPr lang="en-US" sz="1400"/>
                        <a:t>10.1.13.1/24</a:t>
                      </a:r>
                      <a:endParaRPr lang="en-US" sz="140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vMerge="1">
                  <a:txBody>
                    <a:bodyPr/>
                    <a:lstStyle/>
                    <a:p>
                      <a:pPr algn="l" rtl="0"/>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a:t>GE0/0/1</a:t>
                      </a:r>
                      <a:endParaRPr lang="en-US" sz="140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a:t>10.1.12.1/24</a:t>
                      </a:r>
                      <a:endParaRPr lang="en-US" sz="140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rowSpan="2">
                  <a:txBody>
                    <a:bodyPr/>
                    <a:lstStyle/>
                    <a:p>
                      <a:pPr algn="ctr" fontAlgn="ctr"/>
                      <a:r>
                        <a:rPr lang="en-US" sz="1400"/>
                        <a:t>R2</a:t>
                      </a:r>
                      <a:endParaRPr lang="en-US" sz="140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a:t>GE0/0/1</a:t>
                      </a:r>
                      <a:endParaRPr lang="en-US" sz="140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a:t>10.1.12.2/24</a:t>
                      </a:r>
                      <a:endParaRPr lang="en-US" sz="140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vMerge="1">
                  <a:txBody>
                    <a:bodyPr/>
                    <a:lstStyle/>
                    <a:p>
                      <a:pPr algn="l" rtl="0"/>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a:t>GE0/0/2</a:t>
                      </a:r>
                      <a:endParaRPr lang="en-US" sz="140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a:t>10.1.23.2/24</a:t>
                      </a:r>
                      <a:endParaRPr lang="en-US" sz="140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rowSpan="3">
                  <a:txBody>
                    <a:bodyPr/>
                    <a:lstStyle/>
                    <a:p>
                      <a:pPr algn="ctr" fontAlgn="ctr"/>
                      <a:r>
                        <a:rPr lang="en-US" sz="1400"/>
                        <a:t>R3</a:t>
                      </a:r>
                      <a:endParaRPr lang="en-US" sz="140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400"/>
                        <a:t>Loopback0</a:t>
                      </a:r>
                      <a:endParaRPr lang="en-US" sz="140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a:t>10.1.3.3/32</a:t>
                      </a:r>
                      <a:endParaRPr lang="en-US" sz="140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vMerge="1">
                  <a:txBody>
                    <a:bodyPr/>
                    <a:lstStyle/>
                    <a:p>
                      <a:pPr algn="l" rtl="0"/>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a:t>GE0/0/0</a:t>
                      </a:r>
                      <a:endParaRPr lang="en-US" sz="140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a:t>10.1.13.3/24</a:t>
                      </a:r>
                      <a:endParaRPr lang="en-US" sz="140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vMerge="1">
                  <a:txBody>
                    <a:bodyPr/>
                    <a:lstStyle/>
                    <a:p>
                      <a:pPr algn="l" rtl="0"/>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a:t>GE0/0/2</a:t>
                      </a:r>
                      <a:endParaRPr lang="en-US" sz="1400">
                        <a:solidFill>
                          <a:schemeClr val="tx1"/>
                        </a:solidFill>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t>10.1.23.3/24</a:t>
                      </a:r>
                      <a:endParaRPr lang="en-US" sz="14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26" name="文本框 31"/>
          <p:cNvSpPr txBox="1"/>
          <p:nvPr/>
        </p:nvSpPr>
        <p:spPr bwMode="gray">
          <a:xfrm>
            <a:off x="5085503" y="2405805"/>
            <a:ext cx="6639572" cy="558357"/>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193675" indent="-193675" fontAlgn="ctr">
              <a:spcBef>
                <a:spcPts val="0"/>
              </a:spcBef>
              <a:spcAft>
                <a:spcPts val="0"/>
              </a:spcAft>
            </a:pPr>
            <a:r>
              <a:rPr lang="en-US" sz="1400" dirty="0">
                <a:solidFill>
                  <a:prstClr val="black"/>
                </a:solidFill>
                <a:latin typeface="Huawei Sans" panose="020C0503030203020204" pitchFamily="34" charset="0"/>
              </a:rPr>
              <a:t>1. Assign IP addresses to device interfaces and configure IS-IS on each device</a:t>
            </a:r>
            <a:r>
              <a:rPr lang="en-US" sz="1400" dirty="0" smtClean="0">
                <a:solidFill>
                  <a:prstClr val="black"/>
                </a:solidFill>
                <a:latin typeface="Huawei Sans" panose="020C0503030203020204" pitchFamily="34" charset="0"/>
              </a:rPr>
              <a:t>. (Omitted)</a:t>
            </a:r>
            <a:endParaRPr lang="en-US" sz="1400" dirty="0">
              <a:solidFill>
                <a:prstClr val="black"/>
              </a:solidFill>
              <a:latin typeface="Huawei Sans" panose="020C0503030203020204" pitchFamily="34" charset="0"/>
            </a:endParaRPr>
          </a:p>
        </p:txBody>
      </p:sp>
      <p:sp>
        <p:nvSpPr>
          <p:cNvPr id="28" name="文本框 33"/>
          <p:cNvSpPr txBox="1"/>
          <p:nvPr/>
        </p:nvSpPr>
        <p:spPr bwMode="gray">
          <a:xfrm>
            <a:off x="5076203" y="2972871"/>
            <a:ext cx="6639572" cy="292418"/>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193675" indent="-193675" fontAlgn="ctr">
              <a:spcBef>
                <a:spcPts val="0"/>
              </a:spcBef>
              <a:spcAft>
                <a:spcPts val="0"/>
              </a:spcAft>
            </a:pPr>
            <a:r>
              <a:rPr lang="en-US" sz="1400" dirty="0">
                <a:solidFill>
                  <a:prstClr val="black"/>
                </a:solidFill>
                <a:latin typeface="Huawei Sans" panose="020C0503030203020204" pitchFamily="34" charset="0"/>
              </a:rPr>
              <a:t>2. Configure the number of IS-IS equal-cost routes for load balancing on R1.</a:t>
            </a:r>
          </a:p>
        </p:txBody>
      </p:sp>
      <p:sp>
        <p:nvSpPr>
          <p:cNvPr id="30" name="文本框 33"/>
          <p:cNvSpPr txBox="1"/>
          <p:nvPr/>
        </p:nvSpPr>
        <p:spPr bwMode="gray">
          <a:xfrm>
            <a:off x="5085503" y="3938306"/>
            <a:ext cx="6639572" cy="338554"/>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ctr">
              <a:spcBef>
                <a:spcPts val="0"/>
              </a:spcBef>
              <a:spcAft>
                <a:spcPts val="0"/>
              </a:spcAft>
            </a:pPr>
            <a:r>
              <a:rPr lang="en-US" sz="1400" dirty="0">
                <a:solidFill>
                  <a:prstClr val="black"/>
                </a:solidFill>
                <a:latin typeface="Huawei Sans" panose="020C0503030203020204" pitchFamily="34" charset="0"/>
              </a:rPr>
              <a:t>3. Verify the configuration.</a:t>
            </a:r>
          </a:p>
        </p:txBody>
      </p:sp>
      <p:sp>
        <p:nvSpPr>
          <p:cNvPr id="34" name="矩形 33"/>
          <p:cNvSpPr/>
          <p:nvPr/>
        </p:nvSpPr>
        <p:spPr bwMode="gray">
          <a:xfrm>
            <a:off x="1075439" y="1297056"/>
            <a:ext cx="3843503" cy="2027547"/>
          </a:xfrm>
          <a:prstGeom prst="rect">
            <a:avLst/>
          </a:prstGeom>
          <a:solidFill>
            <a:srgbClr val="F5FCFD"/>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bwMode="gray">
          <a:xfrm>
            <a:off x="1066468" y="2933496"/>
            <a:ext cx="910150" cy="367473"/>
          </a:xfrm>
          <a:prstGeom prst="rect">
            <a:avLst/>
          </a:prstGeom>
        </p:spPr>
        <p:txBody>
          <a:bodyPr wrap="square">
            <a:spAutoFit/>
          </a:bodyPr>
          <a:lstStyle/>
          <a:p>
            <a:pPr algn="ctr" fontAlgn="auto">
              <a:lnSpc>
                <a:spcPts val="2400"/>
              </a:lnSpc>
            </a:pPr>
            <a:r>
              <a:rPr lang="en-US" altLang="zh-CN" sz="1400" b="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IS-IS</a:t>
            </a:r>
            <a:endParaRPr lang="zh-CN" altLang="en-US" sz="14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grpSp>
        <p:nvGrpSpPr>
          <p:cNvPr id="36" name="组合 35"/>
          <p:cNvGrpSpPr/>
          <p:nvPr/>
        </p:nvGrpSpPr>
        <p:grpSpPr bwMode="gray">
          <a:xfrm>
            <a:off x="1291273" y="1297056"/>
            <a:ext cx="3402865" cy="1984387"/>
            <a:chOff x="1407560" y="3964964"/>
            <a:chExt cx="3402865" cy="1984387"/>
          </a:xfrm>
        </p:grpSpPr>
        <p:pic>
          <p:nvPicPr>
            <p:cNvPr id="37" name="图片 3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407560" y="4205229"/>
              <a:ext cx="540000" cy="442800"/>
            </a:xfrm>
            <a:prstGeom prst="rect">
              <a:avLst/>
            </a:prstGeom>
          </p:spPr>
        </p:pic>
        <p:pic>
          <p:nvPicPr>
            <p:cNvPr id="40" name="图片 3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270425" y="4205229"/>
              <a:ext cx="540000" cy="442800"/>
            </a:xfrm>
            <a:prstGeom prst="rect">
              <a:avLst/>
            </a:prstGeom>
          </p:spPr>
        </p:pic>
        <p:pic>
          <p:nvPicPr>
            <p:cNvPr id="41" name="图片 4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838993" y="5244320"/>
              <a:ext cx="540000" cy="442800"/>
            </a:xfrm>
            <a:prstGeom prst="rect">
              <a:avLst/>
            </a:prstGeom>
          </p:spPr>
        </p:pic>
        <p:cxnSp>
          <p:nvCxnSpPr>
            <p:cNvPr id="42" name="直接连接符 41"/>
            <p:cNvCxnSpPr>
              <a:stCxn id="37" idx="3"/>
              <a:endCxn id="40" idx="1"/>
            </p:cNvCxnSpPr>
            <p:nvPr/>
          </p:nvCxnSpPr>
          <p:spPr bwMode="gray">
            <a:xfrm>
              <a:off x="1947560" y="4426629"/>
              <a:ext cx="23228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37" idx="2"/>
              <a:endCxn id="41" idx="1"/>
            </p:cNvCxnSpPr>
            <p:nvPr/>
          </p:nvCxnSpPr>
          <p:spPr bwMode="gray">
            <a:xfrm>
              <a:off x="1677560" y="4648029"/>
              <a:ext cx="1161433" cy="8176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41" idx="3"/>
              <a:endCxn id="40" idx="2"/>
            </p:cNvCxnSpPr>
            <p:nvPr/>
          </p:nvCxnSpPr>
          <p:spPr bwMode="gray">
            <a:xfrm flipV="1">
              <a:off x="3378993" y="4648029"/>
              <a:ext cx="1161432" cy="8176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矩形 44"/>
            <p:cNvSpPr/>
            <p:nvPr/>
          </p:nvSpPr>
          <p:spPr bwMode="gray">
            <a:xfrm>
              <a:off x="1431698" y="3964964"/>
              <a:ext cx="491724" cy="307777"/>
            </a:xfrm>
            <a:prstGeom prst="rect">
              <a:avLst/>
            </a:prstGeom>
          </p:spPr>
          <p:txBody>
            <a:bodyPr wrap="square">
              <a:spAutoFit/>
            </a:body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a:t>
              </a:r>
            </a:p>
          </p:txBody>
        </p:sp>
        <p:sp>
          <p:nvSpPr>
            <p:cNvPr id="46" name="矩形 45"/>
            <p:cNvSpPr/>
            <p:nvPr/>
          </p:nvSpPr>
          <p:spPr bwMode="gray">
            <a:xfrm>
              <a:off x="2589010" y="4152608"/>
              <a:ext cx="887750" cy="307777"/>
            </a:xfrm>
            <a:prstGeom prst="rect">
              <a:avLst/>
            </a:prstGeom>
          </p:spPr>
          <p:txBody>
            <a:bodyPr wrap="square">
              <a:spAutoFit/>
            </a:body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Cost=10</a:t>
              </a:r>
            </a:p>
          </p:txBody>
        </p:sp>
        <p:sp>
          <p:nvSpPr>
            <p:cNvPr id="47" name="矩形 46"/>
            <p:cNvSpPr/>
            <p:nvPr/>
          </p:nvSpPr>
          <p:spPr bwMode="gray">
            <a:xfrm rot="2181066">
              <a:off x="1717839" y="4957508"/>
              <a:ext cx="887750" cy="307777"/>
            </a:xfrm>
            <a:prstGeom prst="rect">
              <a:avLst/>
            </a:prstGeom>
          </p:spPr>
          <p:txBody>
            <a:bodyPr wrap="square">
              <a:spAutoFit/>
            </a:body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Cost=5</a:t>
              </a:r>
            </a:p>
          </p:txBody>
        </p:sp>
        <p:sp>
          <p:nvSpPr>
            <p:cNvPr id="48" name="矩形 47"/>
            <p:cNvSpPr/>
            <p:nvPr/>
          </p:nvSpPr>
          <p:spPr bwMode="gray">
            <a:xfrm rot="19527687">
              <a:off x="3529820" y="5044108"/>
              <a:ext cx="887750" cy="307777"/>
            </a:xfrm>
            <a:prstGeom prst="rect">
              <a:avLst/>
            </a:prstGeom>
          </p:spPr>
          <p:txBody>
            <a:bodyPr wrap="square">
              <a:spAutoFit/>
            </a:body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Cost=5</a:t>
              </a:r>
            </a:p>
          </p:txBody>
        </p:sp>
        <p:sp>
          <p:nvSpPr>
            <p:cNvPr id="49" name="矩形 48"/>
            <p:cNvSpPr/>
            <p:nvPr/>
          </p:nvSpPr>
          <p:spPr bwMode="gray">
            <a:xfrm>
              <a:off x="4295467" y="3964964"/>
              <a:ext cx="491724" cy="307777"/>
            </a:xfrm>
            <a:prstGeom prst="rect">
              <a:avLst/>
            </a:prstGeom>
          </p:spPr>
          <p:txBody>
            <a:bodyPr wrap="square">
              <a:spAutoFit/>
            </a:body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R3</a:t>
              </a:r>
            </a:p>
          </p:txBody>
        </p:sp>
        <p:sp>
          <p:nvSpPr>
            <p:cNvPr id="50" name="矩形 49"/>
            <p:cNvSpPr/>
            <p:nvPr/>
          </p:nvSpPr>
          <p:spPr bwMode="gray">
            <a:xfrm>
              <a:off x="2589675" y="4385854"/>
              <a:ext cx="887750" cy="276999"/>
            </a:xfrm>
            <a:prstGeom prst="rect">
              <a:avLst/>
            </a:prstGeom>
          </p:spPr>
          <p:txBody>
            <a:bodyPr wrap="square">
              <a:spAutoFit/>
            </a:bodyPr>
            <a:lstStyle/>
            <a:p>
              <a:pPr algn="ctr" fontAlgn="auto"/>
              <a:r>
                <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GE0/0/0</a:t>
              </a:r>
            </a:p>
          </p:txBody>
        </p:sp>
        <p:sp>
          <p:nvSpPr>
            <p:cNvPr id="51" name="矩形 50"/>
            <p:cNvSpPr/>
            <p:nvPr/>
          </p:nvSpPr>
          <p:spPr bwMode="gray">
            <a:xfrm rot="2148243">
              <a:off x="1876705" y="4815303"/>
              <a:ext cx="887750" cy="276999"/>
            </a:xfrm>
            <a:prstGeom prst="rect">
              <a:avLst/>
            </a:prstGeom>
          </p:spPr>
          <p:txBody>
            <a:bodyPr wrap="square">
              <a:spAutoFit/>
            </a:bodyPr>
            <a:lstStyle/>
            <a:p>
              <a:pPr algn="ctr" fontAlgn="auto"/>
              <a:r>
                <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GE0/0/1</a:t>
              </a:r>
            </a:p>
          </p:txBody>
        </p:sp>
        <p:sp>
          <p:nvSpPr>
            <p:cNvPr id="52" name="矩形 51"/>
            <p:cNvSpPr/>
            <p:nvPr/>
          </p:nvSpPr>
          <p:spPr bwMode="gray">
            <a:xfrm rot="19479832">
              <a:off x="3404773" y="4869478"/>
              <a:ext cx="887750" cy="276999"/>
            </a:xfrm>
            <a:prstGeom prst="rect">
              <a:avLst/>
            </a:prstGeom>
          </p:spPr>
          <p:txBody>
            <a:bodyPr wrap="square">
              <a:spAutoFit/>
            </a:bodyPr>
            <a:lstStyle/>
            <a:p>
              <a:pPr algn="ctr" fontAlgn="auto"/>
              <a:r>
                <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GE0/0/2</a:t>
              </a:r>
            </a:p>
          </p:txBody>
        </p:sp>
        <p:sp>
          <p:nvSpPr>
            <p:cNvPr id="53" name="矩形 52"/>
            <p:cNvSpPr/>
            <p:nvPr/>
          </p:nvSpPr>
          <p:spPr bwMode="gray">
            <a:xfrm>
              <a:off x="2863130" y="5641574"/>
              <a:ext cx="491724" cy="307777"/>
            </a:xfrm>
            <a:prstGeom prst="rect">
              <a:avLst/>
            </a:prstGeom>
          </p:spPr>
          <p:txBody>
            <a:bodyPr wrap="square">
              <a:spAutoFit/>
            </a:body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a:t>
              </a:r>
            </a:p>
          </p:txBody>
        </p:sp>
      </p:grpSp>
      <p:sp>
        <p:nvSpPr>
          <p:cNvPr id="54" name="文本框 32"/>
          <p:cNvSpPr txBox="1"/>
          <p:nvPr/>
        </p:nvSpPr>
        <p:spPr bwMode="gray">
          <a:xfrm>
            <a:off x="5138102" y="3299685"/>
            <a:ext cx="4642749" cy="523220"/>
          </a:xfrm>
          <a:prstGeom prst="rect">
            <a:avLst/>
          </a:prstGeom>
          <a:solidFill>
            <a:schemeClr val="bg1">
              <a:lumMod val="85000"/>
            </a:schemeClr>
          </a:solidFill>
          <a:ln>
            <a:noFill/>
          </a:ln>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R1] isis</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R1-isis-1] </a:t>
            </a:r>
            <a:r>
              <a:rPr lang="en-US" altLang="zh-CN" sz="1400" b="1" dirty="0">
                <a:solidFill>
                  <a:prstClr val="black"/>
                </a:solidFill>
                <a:cs typeface="Courier New" panose="02070309020205020404" pitchFamily="49" charset="0"/>
              </a:rPr>
              <a:t>maximum </a:t>
            </a:r>
            <a:r>
              <a:rPr lang="en-US" altLang="zh-CN" sz="1400" b="1" dirty="0" smtClean="0">
                <a:solidFill>
                  <a:prstClr val="black"/>
                </a:solidFill>
                <a:cs typeface="Courier New" panose="02070309020205020404" pitchFamily="49" charset="0"/>
              </a:rPr>
              <a:t>load-balancing </a:t>
            </a:r>
            <a:r>
              <a:rPr lang="en-US" altLang="zh-CN" sz="1400" dirty="0" smtClean="0">
                <a:solidFill>
                  <a:prstClr val="black"/>
                </a:solidFill>
                <a:cs typeface="Courier New" panose="02070309020205020404" pitchFamily="49" charset="0"/>
              </a:rPr>
              <a:t>2</a:t>
            </a:r>
            <a:r>
              <a:rPr lang="en-US" altLang="zh-CN" sz="1400" dirty="0">
                <a:solidFill>
                  <a:prstClr val="black"/>
                </a:solidFill>
                <a:cs typeface="Courier New" panose="02070309020205020404" pitchFamily="49" charset="0"/>
              </a:rPr>
              <a:t>	</a:t>
            </a:r>
          </a:p>
        </p:txBody>
      </p:sp>
      <p:sp>
        <p:nvSpPr>
          <p:cNvPr id="55" name="文本框 32"/>
          <p:cNvSpPr txBox="1"/>
          <p:nvPr/>
        </p:nvSpPr>
        <p:spPr bwMode="gray">
          <a:xfrm>
            <a:off x="5138102" y="4230724"/>
            <a:ext cx="6610986" cy="1600438"/>
          </a:xfrm>
          <a:prstGeom prst="rect">
            <a:avLst/>
          </a:prstGeom>
          <a:solidFill>
            <a:schemeClr val="bg1">
              <a:lumMod val="85000"/>
            </a:schemeClr>
          </a:solidFill>
          <a:ln>
            <a:noFill/>
          </a:ln>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R1]display </a:t>
            </a:r>
            <a:r>
              <a:rPr lang="en-US" altLang="zh-CN" sz="1400" dirty="0" err="1">
                <a:solidFill>
                  <a:prstClr val="black"/>
                </a:solidFill>
                <a:cs typeface="Courier New" panose="02070309020205020404" pitchFamily="49" charset="0"/>
              </a:rPr>
              <a:t>ip</a:t>
            </a:r>
            <a:r>
              <a:rPr lang="en-US" altLang="zh-CN" sz="1400" dirty="0">
                <a:solidFill>
                  <a:prstClr val="black"/>
                </a:solidFill>
                <a:cs typeface="Courier New" panose="02070309020205020404" pitchFamily="49" charset="0"/>
              </a:rPr>
              <a:t> routing-table </a:t>
            </a:r>
          </a:p>
          <a:p>
            <a:pPr fontAlgn="auto">
              <a:spcBef>
                <a:spcPts val="0"/>
              </a:spcBef>
              <a:spcAft>
                <a:spcPts val="0"/>
              </a:spcAft>
            </a:pPr>
            <a:r>
              <a:rPr lang="en-US" altLang="zh-CN" sz="1400" dirty="0">
                <a:solidFill>
                  <a:prstClr val="black"/>
                </a:solidFill>
                <a:cs typeface="Courier New" panose="02070309020205020404" pitchFamily="49" charset="0"/>
              </a:rPr>
              <a:t>Route Flags: R - relay, D - download to fib</a:t>
            </a:r>
          </a:p>
          <a:p>
            <a:pPr fontAlgn="auto">
              <a:spcBef>
                <a:spcPts val="0"/>
              </a:spcBef>
              <a:spcAft>
                <a:spcPts val="0"/>
              </a:spcAft>
            </a:pPr>
            <a:r>
              <a:rPr lang="en-US" altLang="zh-CN" sz="1400" dirty="0" smtClean="0">
                <a:solidFill>
                  <a:prstClr val="black"/>
                </a:solidFill>
                <a:cs typeface="Courier New" panose="02070309020205020404" pitchFamily="49" charset="0"/>
              </a:rPr>
              <a:t>-------------------------------------------------------------------------------------------</a:t>
            </a:r>
            <a:endParaRPr lang="en-US" altLang="zh-CN" sz="1400" dirty="0">
              <a:solidFill>
                <a:prstClr val="black"/>
              </a:solidFill>
              <a:cs typeface="Courier New" panose="02070309020205020404" pitchFamily="49" charset="0"/>
            </a:endParaRPr>
          </a:p>
          <a:p>
            <a:pPr fontAlgn="auto">
              <a:spcBef>
                <a:spcPts val="0"/>
              </a:spcBef>
              <a:spcAft>
                <a:spcPts val="0"/>
              </a:spcAft>
            </a:pPr>
            <a:endParaRPr lang="en-US" altLang="zh-CN" sz="1400" dirty="0" smtClean="0">
              <a:solidFill>
                <a:prstClr val="black"/>
              </a:solidFill>
              <a:cs typeface="Courier New" panose="02070309020205020404" pitchFamily="49" charset="0"/>
            </a:endParaRPr>
          </a:p>
          <a:p>
            <a:pPr fontAlgn="auto">
              <a:spcBef>
                <a:spcPts val="0"/>
              </a:spcBef>
              <a:spcAft>
                <a:spcPts val="0"/>
              </a:spcAft>
            </a:pPr>
            <a:r>
              <a:rPr lang="en-US" altLang="zh-CN" sz="1400" dirty="0" smtClean="0">
                <a:solidFill>
                  <a:prstClr val="black"/>
                </a:solidFill>
                <a:cs typeface="Courier New" panose="02070309020205020404" pitchFamily="49" charset="0"/>
              </a:rPr>
              <a:t>Destination/Mask 	Proto   </a:t>
            </a:r>
            <a:r>
              <a:rPr lang="en-US" altLang="zh-CN" sz="1400" dirty="0">
                <a:solidFill>
                  <a:prstClr val="black"/>
                </a:solidFill>
                <a:cs typeface="Courier New" panose="02070309020205020404" pitchFamily="49" charset="0"/>
              </a:rPr>
              <a:t>Pre  Cost   </a:t>
            </a:r>
            <a:r>
              <a:rPr lang="en-US" altLang="zh-CN" sz="1400" dirty="0" smtClean="0">
                <a:solidFill>
                  <a:prstClr val="black"/>
                </a:solidFill>
                <a:cs typeface="Courier New" panose="02070309020205020404" pitchFamily="49" charset="0"/>
              </a:rPr>
              <a:t>Flags </a:t>
            </a:r>
            <a:r>
              <a:rPr lang="en-US" altLang="zh-CN" sz="1400" dirty="0" err="1">
                <a:solidFill>
                  <a:prstClr val="black"/>
                </a:solidFill>
                <a:cs typeface="Courier New" panose="02070309020205020404" pitchFamily="49" charset="0"/>
              </a:rPr>
              <a:t>NextHop</a:t>
            </a:r>
            <a:r>
              <a:rPr lang="en-US" altLang="zh-CN" sz="1400" dirty="0">
                <a:solidFill>
                  <a:prstClr val="black"/>
                </a:solidFill>
                <a:cs typeface="Courier New" panose="02070309020205020404" pitchFamily="49" charset="0"/>
              </a:rPr>
              <a:t>   </a:t>
            </a:r>
            <a:r>
              <a:rPr lang="en-US" altLang="zh-CN" sz="1400" dirty="0" smtClean="0">
                <a:solidFill>
                  <a:prstClr val="black"/>
                </a:solidFill>
                <a:cs typeface="Courier New" panose="02070309020205020404" pitchFamily="49" charset="0"/>
              </a:rPr>
              <a:t>Interface</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smtClean="0">
                <a:solidFill>
                  <a:prstClr val="black"/>
                </a:solidFill>
                <a:cs typeface="Courier New" panose="02070309020205020404" pitchFamily="49" charset="0"/>
              </a:rPr>
              <a:t>10.1.3.3/32		ISIS-L2 </a:t>
            </a:r>
            <a:r>
              <a:rPr lang="en-US" altLang="zh-CN" sz="1400" dirty="0">
                <a:solidFill>
                  <a:prstClr val="black"/>
                </a:solidFill>
                <a:cs typeface="Courier New" panose="02070309020205020404" pitchFamily="49" charset="0"/>
              </a:rPr>
              <a:t>15   10        </a:t>
            </a:r>
            <a:r>
              <a:rPr lang="en-US" altLang="zh-CN" sz="1400" dirty="0" smtClean="0">
                <a:solidFill>
                  <a:prstClr val="black"/>
                </a:solidFill>
                <a:cs typeface="Courier New" panose="02070309020205020404" pitchFamily="49" charset="0"/>
              </a:rPr>
              <a:t> D   </a:t>
            </a:r>
            <a:r>
              <a:rPr lang="en-US" altLang="zh-CN" sz="1400" dirty="0">
                <a:solidFill>
                  <a:prstClr val="black"/>
                </a:solidFill>
                <a:cs typeface="Courier New" panose="02070309020205020404" pitchFamily="49" charset="0"/>
              </a:rPr>
              <a:t>10.1.13.3   </a:t>
            </a:r>
            <a:r>
              <a:rPr lang="en-US" altLang="zh-CN" sz="1400" dirty="0" smtClean="0">
                <a:solidFill>
                  <a:prstClr val="black"/>
                </a:solidFill>
                <a:cs typeface="Courier New" panose="02070309020205020404" pitchFamily="49" charset="0"/>
              </a:rPr>
              <a:t>GigabitEthernet0/0/0</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a:solidFill>
                  <a:prstClr val="black"/>
                </a:solidFill>
                <a:cs typeface="Courier New" panose="02070309020205020404" pitchFamily="49" charset="0"/>
              </a:rPr>
              <a:t>                    </a:t>
            </a:r>
            <a:r>
              <a:rPr lang="en-US" altLang="zh-CN" sz="1400" dirty="0" smtClean="0">
                <a:solidFill>
                  <a:prstClr val="black"/>
                </a:solidFill>
                <a:cs typeface="Courier New" panose="02070309020205020404" pitchFamily="49" charset="0"/>
              </a:rPr>
              <a:t>	ISIS-L2 </a:t>
            </a:r>
            <a:r>
              <a:rPr lang="en-US" altLang="zh-CN" sz="1400" dirty="0">
                <a:solidFill>
                  <a:prstClr val="black"/>
                </a:solidFill>
                <a:cs typeface="Courier New" panose="02070309020205020404" pitchFamily="49" charset="0"/>
              </a:rPr>
              <a:t>15   10         </a:t>
            </a:r>
            <a:r>
              <a:rPr lang="en-US" altLang="zh-CN" sz="1400" dirty="0" smtClean="0">
                <a:solidFill>
                  <a:prstClr val="black"/>
                </a:solidFill>
                <a:cs typeface="Courier New" panose="02070309020205020404" pitchFamily="49" charset="0"/>
              </a:rPr>
              <a:t>D   </a:t>
            </a:r>
            <a:r>
              <a:rPr lang="en-US" altLang="zh-CN" sz="1400" dirty="0">
                <a:solidFill>
                  <a:prstClr val="black"/>
                </a:solidFill>
                <a:cs typeface="Courier New" panose="02070309020205020404" pitchFamily="49" charset="0"/>
              </a:rPr>
              <a:t>10.1.12.2   </a:t>
            </a:r>
            <a:r>
              <a:rPr lang="en-US" altLang="zh-CN" sz="1400" dirty="0" smtClean="0">
                <a:solidFill>
                  <a:prstClr val="black"/>
                </a:solidFill>
                <a:cs typeface="Courier New" panose="02070309020205020404" pitchFamily="49" charset="0"/>
              </a:rPr>
              <a:t>GigabitEthernet0/0/1</a:t>
            </a:r>
            <a:endParaRPr lang="en-US" altLang="zh-CN" sz="1400" dirty="0">
              <a:solidFill>
                <a:prstClr val="black"/>
              </a:solidFill>
              <a:cs typeface="Courier New" panose="02070309020205020404" pitchFamily="49" charset="0"/>
            </a:endParaRPr>
          </a:p>
        </p:txBody>
      </p:sp>
      <p:sp>
        <p:nvSpPr>
          <p:cNvPr id="57" name="五边形 56"/>
          <p:cNvSpPr/>
          <p:nvPr/>
        </p:nvSpPr>
        <p:spPr bwMode="gray">
          <a:xfrm>
            <a:off x="8823490" y="49619"/>
            <a:ext cx="1148807"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Fast Convergence</a:t>
            </a:r>
          </a:p>
        </p:txBody>
      </p:sp>
      <p:sp>
        <p:nvSpPr>
          <p:cNvPr id="58" name="燕尾形 57"/>
          <p:cNvSpPr/>
          <p:nvPr/>
        </p:nvSpPr>
        <p:spPr bwMode="gray">
          <a:xfrm>
            <a:off x="9836823" y="49619"/>
            <a:ext cx="98229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Routing Control</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59" name="燕尾形 58"/>
          <p:cNvSpPr/>
          <p:nvPr/>
        </p:nvSpPr>
        <p:spPr bwMode="gray">
          <a:xfrm>
            <a:off x="10683647" y="49619"/>
            <a:ext cx="1065441"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Other Features</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725319679"/>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Example for Configuring Equal-Cost Routes (2)</a:t>
            </a:r>
            <a:endParaRPr lang="en-US" dirty="0"/>
          </a:p>
        </p:txBody>
      </p:sp>
      <p:sp>
        <p:nvSpPr>
          <p:cNvPr id="3" name="文本占位符 2"/>
          <p:cNvSpPr>
            <a:spLocks noGrp="1"/>
          </p:cNvSpPr>
          <p:nvPr>
            <p:ph type="body" sz="quarter" idx="10"/>
          </p:nvPr>
        </p:nvSpPr>
        <p:spPr bwMode="gray">
          <a:xfrm>
            <a:off x="4991587" y="1052514"/>
            <a:ext cx="6757501" cy="1363820"/>
          </a:xfrm>
        </p:spPr>
        <p:txBody>
          <a:bodyPr/>
          <a:lstStyle/>
          <a:p>
            <a:r>
              <a:rPr lang="en-US" sz="1600" dirty="0" smtClean="0"/>
              <a:t>On the network shown in the figure, IS-IS runs on R1, R2, and R3. It is required that R1 be able to access the loopback interface address of R3 through path R1 -&gt; R3 or R1 -&gt; R2 -&gt; R3.</a:t>
            </a:r>
            <a:endParaRPr lang="en-US" sz="1600" dirty="0"/>
          </a:p>
        </p:txBody>
      </p:sp>
      <p:graphicFrame>
        <p:nvGraphicFramePr>
          <p:cNvPr id="23" name="表格 22"/>
          <p:cNvGraphicFramePr>
            <a:graphicFrameLocks noGrp="1"/>
          </p:cNvGraphicFramePr>
          <p:nvPr>
            <p:extLst/>
          </p:nvPr>
        </p:nvGraphicFramePr>
        <p:xfrm>
          <a:off x="1087839" y="3514829"/>
          <a:ext cx="3809731" cy="2438400"/>
        </p:xfrm>
        <a:graphic>
          <a:graphicData uri="http://schemas.openxmlformats.org/drawingml/2006/table">
            <a:tbl>
              <a:tblPr firstRow="1" bandRow="1"/>
              <a:tblGrid>
                <a:gridCol w="786083"/>
                <a:gridCol w="1511824"/>
                <a:gridCol w="1511824"/>
              </a:tblGrid>
              <a:tr h="283456">
                <a:tc>
                  <a:txBody>
                    <a:bodyPr/>
                    <a:lstStyle/>
                    <a:p>
                      <a:pPr algn="ctr" fontAlgn="ctr"/>
                      <a:r>
                        <a:rPr lang="en-US" sz="1400" b="1" dirty="0"/>
                        <a:t>Device</a:t>
                      </a:r>
                      <a:endParaRPr lang="en-US" sz="1400" b="1" dirty="0">
                        <a:solidFill>
                          <a:schemeClr val="bg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a:t>Interface</a:t>
                      </a:r>
                      <a:endParaRPr lang="en-US" sz="1400" b="1" dirty="0">
                        <a:solidFill>
                          <a:schemeClr val="bg1"/>
                        </a:solidFill>
                        <a:latin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a:t>IP Address</a:t>
                      </a:r>
                      <a:endParaRPr lang="en-US" sz="1400" b="1" dirty="0">
                        <a:solidFill>
                          <a:schemeClr val="bg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283456">
                <a:tc rowSpan="2">
                  <a:txBody>
                    <a:bodyPr/>
                    <a:lstStyle/>
                    <a:p>
                      <a:pPr algn="ctr" fontAlgn="ctr"/>
                      <a:r>
                        <a:rPr lang="en-US" sz="1400"/>
                        <a:t>R1</a:t>
                      </a:r>
                      <a:endParaRPr lang="en-US" sz="140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r>
                        <a:rPr lang="en-US" sz="1400" dirty="0"/>
                        <a:t>GE0/0/0</a:t>
                      </a:r>
                      <a:endParaRPr lang="en-US" sz="1400" dirty="0">
                        <a:solidFill>
                          <a:schemeClr val="tx1"/>
                        </a:solidFill>
                        <a:latin typeface="Huawei Sans" panose="020C0503030203020204" pitchFamily="34" charset="0"/>
                      </a:endParaRPr>
                    </a:p>
                  </a:txBody>
                  <a:tcPr anchor="ctr"/>
                </a:tc>
                <a:tc>
                  <a:txBody>
                    <a:bodyPr/>
                    <a:lstStyle/>
                    <a:p>
                      <a:pPr algn="l" fontAlgn="ctr"/>
                      <a:r>
                        <a:rPr lang="en-US" sz="1400"/>
                        <a:t>10.1.13.1/24</a:t>
                      </a:r>
                      <a:endParaRPr lang="en-US" sz="140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vMerge="1">
                  <a:txBody>
                    <a:bodyPr/>
                    <a:lstStyle/>
                    <a:p>
                      <a:pPr algn="l" rtl="0"/>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a:t>GE0/0/1</a:t>
                      </a:r>
                      <a:endParaRPr lang="en-US" sz="140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a:t>10.1.12.1/24</a:t>
                      </a:r>
                      <a:endParaRPr lang="en-US" sz="140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rowSpan="2">
                  <a:txBody>
                    <a:bodyPr/>
                    <a:lstStyle/>
                    <a:p>
                      <a:pPr algn="ctr" fontAlgn="ctr"/>
                      <a:r>
                        <a:rPr lang="en-US" sz="1400"/>
                        <a:t>R2</a:t>
                      </a:r>
                      <a:endParaRPr lang="en-US" sz="140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a:t>GE0/0/1</a:t>
                      </a:r>
                      <a:endParaRPr lang="en-US" sz="140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a:t>10.1.12.2/24</a:t>
                      </a:r>
                      <a:endParaRPr lang="en-US" sz="140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vMerge="1">
                  <a:txBody>
                    <a:bodyPr/>
                    <a:lstStyle/>
                    <a:p>
                      <a:pPr algn="l" rtl="0"/>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a:t>GE0/0/2</a:t>
                      </a:r>
                      <a:endParaRPr lang="en-US" sz="140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a:t>10.1.23.2/24</a:t>
                      </a:r>
                      <a:endParaRPr lang="en-US" sz="140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rowSpan="3">
                  <a:txBody>
                    <a:bodyPr/>
                    <a:lstStyle/>
                    <a:p>
                      <a:pPr algn="ctr" fontAlgn="ctr"/>
                      <a:r>
                        <a:rPr lang="en-US" sz="1400"/>
                        <a:t>R3</a:t>
                      </a:r>
                      <a:endParaRPr lang="en-US" sz="140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400"/>
                        <a:t>Loopback0</a:t>
                      </a:r>
                      <a:endParaRPr lang="en-US" sz="140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a:t>10.1.3.3/32</a:t>
                      </a:r>
                      <a:endParaRPr lang="en-US" sz="140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vMerge="1">
                  <a:txBody>
                    <a:bodyPr/>
                    <a:lstStyle/>
                    <a:p>
                      <a:pPr algn="l" rtl="0"/>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a:t>GE0/0/0</a:t>
                      </a:r>
                      <a:endParaRPr lang="en-US" sz="140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a:t>10.1.13.3/24</a:t>
                      </a:r>
                      <a:endParaRPr lang="en-US" sz="140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vMerge="1">
                  <a:txBody>
                    <a:bodyPr/>
                    <a:lstStyle/>
                    <a:p>
                      <a:pPr algn="l" rtl="0"/>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a:t>GE0/0/2</a:t>
                      </a:r>
                      <a:endParaRPr lang="en-US" sz="1400">
                        <a:solidFill>
                          <a:schemeClr val="tx1"/>
                        </a:solidFill>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t>10.1.23.3/24</a:t>
                      </a:r>
                      <a:endParaRPr lang="en-US" sz="14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26" name="文本框 31"/>
          <p:cNvSpPr txBox="1"/>
          <p:nvPr/>
        </p:nvSpPr>
        <p:spPr bwMode="gray">
          <a:xfrm>
            <a:off x="5085503" y="2405805"/>
            <a:ext cx="6639572" cy="558357"/>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193675" indent="-193675" fontAlgn="ctr">
              <a:spcBef>
                <a:spcPts val="0"/>
              </a:spcBef>
              <a:spcAft>
                <a:spcPts val="0"/>
              </a:spcAft>
            </a:pPr>
            <a:r>
              <a:rPr lang="en-US" sz="1400" dirty="0">
                <a:solidFill>
                  <a:prstClr val="black"/>
                </a:solidFill>
                <a:latin typeface="Huawei Sans" panose="020C0503030203020204" pitchFamily="34" charset="0"/>
              </a:rPr>
              <a:t>1. Assign IP addresses to device interfaces and configure IS-IS on each device. (Omitted)</a:t>
            </a:r>
          </a:p>
        </p:txBody>
      </p:sp>
      <p:sp>
        <p:nvSpPr>
          <p:cNvPr id="28" name="文本框 33"/>
          <p:cNvSpPr txBox="1"/>
          <p:nvPr/>
        </p:nvSpPr>
        <p:spPr bwMode="gray">
          <a:xfrm>
            <a:off x="5076203" y="2972871"/>
            <a:ext cx="6639572" cy="292418"/>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193675" indent="-193675" fontAlgn="ctr">
              <a:spcBef>
                <a:spcPts val="0"/>
              </a:spcBef>
              <a:spcAft>
                <a:spcPts val="0"/>
              </a:spcAft>
            </a:pPr>
            <a:r>
              <a:rPr lang="en-US" sz="1400" dirty="0">
                <a:solidFill>
                  <a:prstClr val="black"/>
                </a:solidFill>
                <a:latin typeface="Huawei Sans" panose="020C0503030203020204" pitchFamily="34" charset="0"/>
              </a:rPr>
              <a:t>2. (Optional) Configure preference for equal-cost routes on R1.</a:t>
            </a:r>
          </a:p>
        </p:txBody>
      </p:sp>
      <p:sp>
        <p:nvSpPr>
          <p:cNvPr id="30" name="文本框 33"/>
          <p:cNvSpPr txBox="1"/>
          <p:nvPr/>
        </p:nvSpPr>
        <p:spPr bwMode="gray">
          <a:xfrm>
            <a:off x="5085503" y="4146535"/>
            <a:ext cx="6639572" cy="338554"/>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ctr">
              <a:spcBef>
                <a:spcPts val="0"/>
              </a:spcBef>
              <a:spcAft>
                <a:spcPts val="0"/>
              </a:spcAft>
            </a:pPr>
            <a:r>
              <a:rPr lang="en-US" sz="1400" dirty="0">
                <a:solidFill>
                  <a:prstClr val="black"/>
                </a:solidFill>
                <a:latin typeface="Huawei Sans" panose="020C0503030203020204" pitchFamily="34" charset="0"/>
              </a:rPr>
              <a:t>3. Verify the configuration.</a:t>
            </a:r>
          </a:p>
        </p:txBody>
      </p:sp>
      <p:sp>
        <p:nvSpPr>
          <p:cNvPr id="34" name="矩形 33"/>
          <p:cNvSpPr/>
          <p:nvPr/>
        </p:nvSpPr>
        <p:spPr bwMode="gray">
          <a:xfrm>
            <a:off x="1075439" y="1297056"/>
            <a:ext cx="3843503" cy="2027547"/>
          </a:xfrm>
          <a:prstGeom prst="rect">
            <a:avLst/>
          </a:prstGeom>
          <a:solidFill>
            <a:srgbClr val="F5FCFD"/>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bwMode="gray">
          <a:xfrm>
            <a:off x="1066468" y="2933496"/>
            <a:ext cx="910150" cy="367473"/>
          </a:xfrm>
          <a:prstGeom prst="rect">
            <a:avLst/>
          </a:prstGeom>
        </p:spPr>
        <p:txBody>
          <a:bodyPr wrap="square">
            <a:spAutoFit/>
          </a:bodyPr>
          <a:lstStyle/>
          <a:p>
            <a:pPr algn="ctr" fontAlgn="auto">
              <a:lnSpc>
                <a:spcPts val="2400"/>
              </a:lnSpc>
            </a:pPr>
            <a:r>
              <a:rPr lang="en-US" altLang="zh-CN" sz="1400" b="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IS-IS</a:t>
            </a:r>
            <a:endParaRPr lang="zh-CN" altLang="en-US" sz="14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grpSp>
        <p:nvGrpSpPr>
          <p:cNvPr id="36" name="组合 35"/>
          <p:cNvGrpSpPr/>
          <p:nvPr/>
        </p:nvGrpSpPr>
        <p:grpSpPr bwMode="gray">
          <a:xfrm>
            <a:off x="1291273" y="1297056"/>
            <a:ext cx="3402865" cy="1984387"/>
            <a:chOff x="1407560" y="3964964"/>
            <a:chExt cx="3402865" cy="1984387"/>
          </a:xfrm>
        </p:grpSpPr>
        <p:pic>
          <p:nvPicPr>
            <p:cNvPr id="37" name="图片 3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407560" y="4205229"/>
              <a:ext cx="540000" cy="442800"/>
            </a:xfrm>
            <a:prstGeom prst="rect">
              <a:avLst/>
            </a:prstGeom>
          </p:spPr>
        </p:pic>
        <p:pic>
          <p:nvPicPr>
            <p:cNvPr id="40" name="图片 3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270425" y="4205229"/>
              <a:ext cx="540000" cy="442800"/>
            </a:xfrm>
            <a:prstGeom prst="rect">
              <a:avLst/>
            </a:prstGeom>
          </p:spPr>
        </p:pic>
        <p:pic>
          <p:nvPicPr>
            <p:cNvPr id="41" name="图片 4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838993" y="5244320"/>
              <a:ext cx="540000" cy="442800"/>
            </a:xfrm>
            <a:prstGeom prst="rect">
              <a:avLst/>
            </a:prstGeom>
          </p:spPr>
        </p:pic>
        <p:cxnSp>
          <p:nvCxnSpPr>
            <p:cNvPr id="42" name="直接连接符 41"/>
            <p:cNvCxnSpPr>
              <a:stCxn id="37" idx="3"/>
              <a:endCxn id="40" idx="1"/>
            </p:cNvCxnSpPr>
            <p:nvPr/>
          </p:nvCxnSpPr>
          <p:spPr bwMode="gray">
            <a:xfrm>
              <a:off x="1947560" y="4426629"/>
              <a:ext cx="23228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37" idx="2"/>
              <a:endCxn id="41" idx="1"/>
            </p:cNvCxnSpPr>
            <p:nvPr/>
          </p:nvCxnSpPr>
          <p:spPr bwMode="gray">
            <a:xfrm>
              <a:off x="1677560" y="4648029"/>
              <a:ext cx="1161433" cy="8176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41" idx="3"/>
              <a:endCxn id="40" idx="2"/>
            </p:cNvCxnSpPr>
            <p:nvPr/>
          </p:nvCxnSpPr>
          <p:spPr bwMode="gray">
            <a:xfrm flipV="1">
              <a:off x="3378993" y="4648029"/>
              <a:ext cx="1161432" cy="8176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矩形 44"/>
            <p:cNvSpPr/>
            <p:nvPr/>
          </p:nvSpPr>
          <p:spPr bwMode="gray">
            <a:xfrm>
              <a:off x="1431698" y="3964964"/>
              <a:ext cx="491724" cy="307777"/>
            </a:xfrm>
            <a:prstGeom prst="rect">
              <a:avLst/>
            </a:prstGeom>
          </p:spPr>
          <p:txBody>
            <a:bodyPr wrap="square">
              <a:spAutoFit/>
            </a:body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a:t>
              </a:r>
            </a:p>
          </p:txBody>
        </p:sp>
        <p:sp>
          <p:nvSpPr>
            <p:cNvPr id="46" name="矩形 45"/>
            <p:cNvSpPr/>
            <p:nvPr/>
          </p:nvSpPr>
          <p:spPr bwMode="gray">
            <a:xfrm>
              <a:off x="2589010" y="4152608"/>
              <a:ext cx="887750" cy="307777"/>
            </a:xfrm>
            <a:prstGeom prst="rect">
              <a:avLst/>
            </a:prstGeom>
          </p:spPr>
          <p:txBody>
            <a:bodyPr wrap="square">
              <a:spAutoFit/>
            </a:body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Cost=10</a:t>
              </a:r>
            </a:p>
          </p:txBody>
        </p:sp>
        <p:sp>
          <p:nvSpPr>
            <p:cNvPr id="47" name="矩形 46"/>
            <p:cNvSpPr/>
            <p:nvPr/>
          </p:nvSpPr>
          <p:spPr bwMode="gray">
            <a:xfrm rot="2181066">
              <a:off x="1717839" y="4957508"/>
              <a:ext cx="887750" cy="307777"/>
            </a:xfrm>
            <a:prstGeom prst="rect">
              <a:avLst/>
            </a:prstGeom>
          </p:spPr>
          <p:txBody>
            <a:bodyPr wrap="square">
              <a:spAutoFit/>
            </a:body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Cost=5</a:t>
              </a:r>
            </a:p>
          </p:txBody>
        </p:sp>
        <p:sp>
          <p:nvSpPr>
            <p:cNvPr id="48" name="矩形 47"/>
            <p:cNvSpPr/>
            <p:nvPr/>
          </p:nvSpPr>
          <p:spPr bwMode="gray">
            <a:xfrm rot="19527687">
              <a:off x="3529820" y="5044108"/>
              <a:ext cx="887750" cy="307777"/>
            </a:xfrm>
            <a:prstGeom prst="rect">
              <a:avLst/>
            </a:prstGeom>
          </p:spPr>
          <p:txBody>
            <a:bodyPr wrap="square">
              <a:spAutoFit/>
            </a:body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Cost=5</a:t>
              </a:r>
            </a:p>
          </p:txBody>
        </p:sp>
        <p:sp>
          <p:nvSpPr>
            <p:cNvPr id="49" name="矩形 48"/>
            <p:cNvSpPr/>
            <p:nvPr/>
          </p:nvSpPr>
          <p:spPr bwMode="gray">
            <a:xfrm>
              <a:off x="4295467" y="3964964"/>
              <a:ext cx="491724" cy="307777"/>
            </a:xfrm>
            <a:prstGeom prst="rect">
              <a:avLst/>
            </a:prstGeom>
          </p:spPr>
          <p:txBody>
            <a:bodyPr wrap="square">
              <a:spAutoFit/>
            </a:body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R3</a:t>
              </a:r>
            </a:p>
          </p:txBody>
        </p:sp>
        <p:sp>
          <p:nvSpPr>
            <p:cNvPr id="50" name="矩形 49"/>
            <p:cNvSpPr/>
            <p:nvPr/>
          </p:nvSpPr>
          <p:spPr bwMode="gray">
            <a:xfrm>
              <a:off x="2589675" y="4385854"/>
              <a:ext cx="887750" cy="276999"/>
            </a:xfrm>
            <a:prstGeom prst="rect">
              <a:avLst/>
            </a:prstGeom>
          </p:spPr>
          <p:txBody>
            <a:bodyPr wrap="square">
              <a:spAutoFit/>
            </a:bodyPr>
            <a:lstStyle/>
            <a:p>
              <a:pPr algn="ctr" fontAlgn="auto"/>
              <a:r>
                <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GE0/0/0</a:t>
              </a:r>
            </a:p>
          </p:txBody>
        </p:sp>
        <p:sp>
          <p:nvSpPr>
            <p:cNvPr id="51" name="矩形 50"/>
            <p:cNvSpPr/>
            <p:nvPr/>
          </p:nvSpPr>
          <p:spPr bwMode="gray">
            <a:xfrm rot="2148243">
              <a:off x="1876705" y="4815303"/>
              <a:ext cx="887750" cy="276999"/>
            </a:xfrm>
            <a:prstGeom prst="rect">
              <a:avLst/>
            </a:prstGeom>
          </p:spPr>
          <p:txBody>
            <a:bodyPr wrap="square">
              <a:spAutoFit/>
            </a:bodyPr>
            <a:lstStyle/>
            <a:p>
              <a:pPr algn="ctr" fontAlgn="auto"/>
              <a:r>
                <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GE0/0/1</a:t>
              </a:r>
            </a:p>
          </p:txBody>
        </p:sp>
        <p:sp>
          <p:nvSpPr>
            <p:cNvPr id="52" name="矩形 51"/>
            <p:cNvSpPr/>
            <p:nvPr/>
          </p:nvSpPr>
          <p:spPr bwMode="gray">
            <a:xfrm rot="19479832">
              <a:off x="3404773" y="4869478"/>
              <a:ext cx="887750" cy="276999"/>
            </a:xfrm>
            <a:prstGeom prst="rect">
              <a:avLst/>
            </a:prstGeom>
          </p:spPr>
          <p:txBody>
            <a:bodyPr wrap="square">
              <a:spAutoFit/>
            </a:bodyPr>
            <a:lstStyle/>
            <a:p>
              <a:pPr algn="ctr" fontAlgn="auto"/>
              <a:r>
                <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GE0/0/2</a:t>
              </a:r>
            </a:p>
          </p:txBody>
        </p:sp>
        <p:sp>
          <p:nvSpPr>
            <p:cNvPr id="53" name="矩形 52"/>
            <p:cNvSpPr/>
            <p:nvPr/>
          </p:nvSpPr>
          <p:spPr bwMode="gray">
            <a:xfrm>
              <a:off x="2863130" y="5641574"/>
              <a:ext cx="491724" cy="307777"/>
            </a:xfrm>
            <a:prstGeom prst="rect">
              <a:avLst/>
            </a:prstGeom>
          </p:spPr>
          <p:txBody>
            <a:bodyPr wrap="square">
              <a:spAutoFit/>
            </a:body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a:t>
              </a:r>
            </a:p>
          </p:txBody>
        </p:sp>
      </p:grpSp>
      <p:sp>
        <p:nvSpPr>
          <p:cNvPr id="54" name="文本框 32"/>
          <p:cNvSpPr txBox="1"/>
          <p:nvPr/>
        </p:nvSpPr>
        <p:spPr bwMode="gray">
          <a:xfrm>
            <a:off x="5138102" y="3299685"/>
            <a:ext cx="4642749" cy="738664"/>
          </a:xfrm>
          <a:prstGeom prst="rect">
            <a:avLst/>
          </a:prstGeom>
          <a:solidFill>
            <a:schemeClr val="bg1">
              <a:lumMod val="85000"/>
            </a:schemeClr>
          </a:solidFill>
          <a:ln>
            <a:noFill/>
          </a:ln>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ctr">
              <a:spcBef>
                <a:spcPts val="0"/>
              </a:spcBef>
              <a:spcAft>
                <a:spcPts val="0"/>
              </a:spcAft>
            </a:pPr>
            <a:r>
              <a:rPr lang="en-US" altLang="zh-CN" sz="1400" dirty="0">
                <a:solidFill>
                  <a:prstClr val="black"/>
                </a:solidFill>
                <a:latin typeface="Huawei Sans" panose="020C0503030203020204" pitchFamily="34" charset="0"/>
                <a:cs typeface="Courier New" panose="02070309020205020404" pitchFamily="49" charset="0"/>
              </a:rPr>
              <a:t>[R1] </a:t>
            </a:r>
            <a:r>
              <a:rPr lang="en-US" altLang="zh-CN" sz="1400" dirty="0" err="1">
                <a:solidFill>
                  <a:prstClr val="black"/>
                </a:solidFill>
                <a:latin typeface="Huawei Sans" panose="020C0503030203020204" pitchFamily="34" charset="0"/>
                <a:cs typeface="Courier New" panose="02070309020205020404" pitchFamily="49" charset="0"/>
              </a:rPr>
              <a:t>isis</a:t>
            </a:r>
            <a:endParaRPr lang="en-US" altLang="zh-CN" sz="1400" dirty="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altLang="zh-CN" sz="1400" dirty="0">
                <a:solidFill>
                  <a:prstClr val="black"/>
                </a:solidFill>
                <a:latin typeface="Huawei Sans" panose="020C0503030203020204" pitchFamily="34" charset="0"/>
                <a:cs typeface="Courier New" panose="02070309020205020404" pitchFamily="49" charset="0"/>
              </a:rPr>
              <a:t>[R1-isis-1] </a:t>
            </a:r>
            <a:r>
              <a:rPr lang="en-US" altLang="zh-CN" sz="1400" b="1" dirty="0" err="1">
                <a:solidFill>
                  <a:prstClr val="black"/>
                </a:solidFill>
                <a:latin typeface="Huawei Sans" panose="020C0503030203020204" pitchFamily="34" charset="0"/>
                <a:cs typeface="Courier New" panose="02070309020205020404" pitchFamily="49" charset="0"/>
              </a:rPr>
              <a:t>nexthop</a:t>
            </a:r>
            <a:r>
              <a:rPr lang="en-US" altLang="zh-CN" sz="1400" dirty="0">
                <a:solidFill>
                  <a:prstClr val="black"/>
                </a:solidFill>
                <a:latin typeface="Huawei Sans" panose="020C0503030203020204" pitchFamily="34" charset="0"/>
                <a:cs typeface="Courier New" panose="02070309020205020404" pitchFamily="49" charset="0"/>
              </a:rPr>
              <a:t> 10.1.13.3 </a:t>
            </a:r>
            <a:r>
              <a:rPr lang="en-US" altLang="zh-CN" sz="1400" b="1" dirty="0">
                <a:solidFill>
                  <a:prstClr val="black"/>
                </a:solidFill>
                <a:latin typeface="Huawei Sans" panose="020C0503030203020204" pitchFamily="34" charset="0"/>
                <a:cs typeface="Courier New" panose="02070309020205020404" pitchFamily="49" charset="0"/>
              </a:rPr>
              <a:t>weight</a:t>
            </a:r>
            <a:r>
              <a:rPr lang="en-US" altLang="zh-CN" sz="1400" dirty="0">
                <a:solidFill>
                  <a:prstClr val="black"/>
                </a:solidFill>
                <a:latin typeface="Huawei Sans" panose="020C0503030203020204" pitchFamily="34" charset="0"/>
                <a:cs typeface="Courier New" panose="02070309020205020404" pitchFamily="49" charset="0"/>
              </a:rPr>
              <a:t> 1</a:t>
            </a:r>
          </a:p>
          <a:p>
            <a:pPr fontAlgn="ctr">
              <a:spcBef>
                <a:spcPts val="0"/>
              </a:spcBef>
              <a:spcAft>
                <a:spcPts val="0"/>
              </a:spcAft>
            </a:pPr>
            <a:r>
              <a:rPr lang="en-US" altLang="zh-CN" sz="1400" dirty="0">
                <a:solidFill>
                  <a:prstClr val="black"/>
                </a:solidFill>
                <a:latin typeface="Huawei Sans" panose="020C0503030203020204" pitchFamily="34" charset="0"/>
                <a:cs typeface="Courier New" panose="02070309020205020404" pitchFamily="49" charset="0"/>
              </a:rPr>
              <a:t>[R1-isis-1] </a:t>
            </a:r>
            <a:r>
              <a:rPr lang="en-US" altLang="zh-CN" sz="1400" b="1" dirty="0" err="1">
                <a:solidFill>
                  <a:prstClr val="black"/>
                </a:solidFill>
                <a:latin typeface="Huawei Sans" panose="020C0503030203020204" pitchFamily="34" charset="0"/>
                <a:cs typeface="Courier New" panose="02070309020205020404" pitchFamily="49" charset="0"/>
              </a:rPr>
              <a:t>nexthop</a:t>
            </a:r>
            <a:r>
              <a:rPr lang="en-US" altLang="zh-CN" sz="1400" dirty="0">
                <a:solidFill>
                  <a:prstClr val="black"/>
                </a:solidFill>
                <a:latin typeface="Huawei Sans" panose="020C0503030203020204" pitchFamily="34" charset="0"/>
                <a:cs typeface="Courier New" panose="02070309020205020404" pitchFamily="49" charset="0"/>
              </a:rPr>
              <a:t> 10.1.12.2 </a:t>
            </a:r>
            <a:r>
              <a:rPr lang="en-US" altLang="zh-CN" sz="1400" b="1" dirty="0">
                <a:solidFill>
                  <a:prstClr val="black"/>
                </a:solidFill>
                <a:latin typeface="Huawei Sans" panose="020C0503030203020204" pitchFamily="34" charset="0"/>
                <a:cs typeface="Courier New" panose="02070309020205020404" pitchFamily="49" charset="0"/>
              </a:rPr>
              <a:t>weight</a:t>
            </a:r>
            <a:r>
              <a:rPr lang="en-US" altLang="zh-CN" sz="1400" dirty="0">
                <a:solidFill>
                  <a:prstClr val="black"/>
                </a:solidFill>
                <a:latin typeface="Huawei Sans" panose="020C0503030203020204" pitchFamily="34" charset="0"/>
                <a:cs typeface="Courier New" panose="02070309020205020404" pitchFamily="49" charset="0"/>
              </a:rPr>
              <a:t> 2	</a:t>
            </a:r>
          </a:p>
        </p:txBody>
      </p:sp>
      <p:sp>
        <p:nvSpPr>
          <p:cNvPr id="55" name="文本框 32"/>
          <p:cNvSpPr txBox="1"/>
          <p:nvPr/>
        </p:nvSpPr>
        <p:spPr bwMode="gray">
          <a:xfrm>
            <a:off x="5138102" y="4438953"/>
            <a:ext cx="6610986" cy="1384995"/>
          </a:xfrm>
          <a:prstGeom prst="rect">
            <a:avLst/>
          </a:prstGeom>
          <a:solidFill>
            <a:schemeClr val="bg1">
              <a:lumMod val="85000"/>
            </a:schemeClr>
          </a:solidFill>
          <a:ln>
            <a:noFill/>
          </a:ln>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ctr">
              <a:spcBef>
                <a:spcPts val="0"/>
              </a:spcBef>
              <a:spcAft>
                <a:spcPts val="0"/>
              </a:spcAft>
            </a:pPr>
            <a:r>
              <a:rPr lang="en-US" altLang="zh-CN" sz="1400" dirty="0">
                <a:solidFill>
                  <a:prstClr val="black"/>
                </a:solidFill>
                <a:latin typeface="Huawei Sans" panose="020C0503030203020204" pitchFamily="34" charset="0"/>
                <a:cs typeface="Courier New" panose="02070309020205020404" pitchFamily="49" charset="0"/>
              </a:rPr>
              <a:t>[R1]display </a:t>
            </a:r>
            <a:r>
              <a:rPr lang="en-US" altLang="zh-CN" sz="1400" dirty="0" err="1">
                <a:solidFill>
                  <a:prstClr val="black"/>
                </a:solidFill>
                <a:latin typeface="Huawei Sans" panose="020C0503030203020204" pitchFamily="34" charset="0"/>
                <a:cs typeface="Courier New" panose="02070309020205020404" pitchFamily="49" charset="0"/>
              </a:rPr>
              <a:t>ip</a:t>
            </a:r>
            <a:r>
              <a:rPr lang="en-US" altLang="zh-CN" sz="1400" dirty="0">
                <a:solidFill>
                  <a:prstClr val="black"/>
                </a:solidFill>
                <a:latin typeface="Huawei Sans" panose="020C0503030203020204" pitchFamily="34" charset="0"/>
                <a:cs typeface="Courier New" panose="02070309020205020404" pitchFamily="49" charset="0"/>
              </a:rPr>
              <a:t> routing-table </a:t>
            </a:r>
          </a:p>
          <a:p>
            <a:pPr fontAlgn="ctr">
              <a:spcBef>
                <a:spcPts val="0"/>
              </a:spcBef>
              <a:spcAft>
                <a:spcPts val="0"/>
              </a:spcAft>
            </a:pPr>
            <a:r>
              <a:rPr lang="en-US" altLang="zh-CN" sz="1400" dirty="0">
                <a:solidFill>
                  <a:prstClr val="black"/>
                </a:solidFill>
                <a:latin typeface="Huawei Sans" panose="020C0503030203020204" pitchFamily="34" charset="0"/>
                <a:cs typeface="Courier New" panose="02070309020205020404" pitchFamily="49" charset="0"/>
              </a:rPr>
              <a:t>Route Flags: R - relay, D - download to fib</a:t>
            </a:r>
          </a:p>
          <a:p>
            <a:pPr fontAlgn="ctr">
              <a:spcBef>
                <a:spcPts val="0"/>
              </a:spcBef>
              <a:spcAft>
                <a:spcPts val="0"/>
              </a:spcAft>
            </a:pPr>
            <a:r>
              <a:rPr lang="en-US" altLang="zh-CN" sz="1400" dirty="0">
                <a:solidFill>
                  <a:prstClr val="black"/>
                </a:solidFill>
                <a:latin typeface="Huawei Sans" panose="020C0503030203020204" pitchFamily="34" charset="0"/>
                <a:cs typeface="Courier New" panose="02070309020205020404" pitchFamily="49" charset="0"/>
              </a:rPr>
              <a:t>-------------------------------------------------------------------------------------------</a:t>
            </a:r>
          </a:p>
          <a:p>
            <a:pPr fontAlgn="ctr">
              <a:spcBef>
                <a:spcPts val="0"/>
              </a:spcBef>
              <a:spcAft>
                <a:spcPts val="0"/>
              </a:spcAft>
            </a:pPr>
            <a:endParaRPr lang="en-US" altLang="zh-CN" sz="1400" dirty="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altLang="zh-CN" sz="1400" dirty="0">
                <a:solidFill>
                  <a:prstClr val="black"/>
                </a:solidFill>
                <a:latin typeface="Huawei Sans" panose="020C0503030203020204" pitchFamily="34" charset="0"/>
                <a:cs typeface="Courier New" panose="02070309020205020404" pitchFamily="49" charset="0"/>
              </a:rPr>
              <a:t>Destination/Mask 	Proto   Pre  Cost   Flags </a:t>
            </a:r>
            <a:r>
              <a:rPr lang="en-US" altLang="zh-CN" sz="1400" dirty="0" err="1">
                <a:solidFill>
                  <a:prstClr val="black"/>
                </a:solidFill>
                <a:latin typeface="Huawei Sans" panose="020C0503030203020204" pitchFamily="34" charset="0"/>
                <a:cs typeface="Courier New" panose="02070309020205020404" pitchFamily="49" charset="0"/>
              </a:rPr>
              <a:t>NextHop</a:t>
            </a:r>
            <a:r>
              <a:rPr lang="en-US" altLang="zh-CN" sz="1400" dirty="0">
                <a:solidFill>
                  <a:prstClr val="black"/>
                </a:solidFill>
                <a:latin typeface="Huawei Sans" panose="020C0503030203020204" pitchFamily="34" charset="0"/>
                <a:cs typeface="Courier New" panose="02070309020205020404" pitchFamily="49" charset="0"/>
              </a:rPr>
              <a:t>   Interface</a:t>
            </a:r>
          </a:p>
          <a:p>
            <a:pPr fontAlgn="ctr">
              <a:spcBef>
                <a:spcPts val="0"/>
              </a:spcBef>
              <a:spcAft>
                <a:spcPts val="0"/>
              </a:spcAft>
            </a:pPr>
            <a:r>
              <a:rPr lang="en-US" altLang="zh-CN" sz="1400" dirty="0">
                <a:solidFill>
                  <a:prstClr val="black"/>
                </a:solidFill>
                <a:latin typeface="Huawei Sans" panose="020C0503030203020204" pitchFamily="34" charset="0"/>
                <a:cs typeface="Courier New" panose="02070309020205020404" pitchFamily="49" charset="0"/>
              </a:rPr>
              <a:t>10.1.3.3/32		ISIS-L2 15   10         D   10.1.13.3   GigabitEthernet0/0/0</a:t>
            </a:r>
          </a:p>
        </p:txBody>
      </p:sp>
      <p:sp>
        <p:nvSpPr>
          <p:cNvPr id="56" name="五边形 55"/>
          <p:cNvSpPr/>
          <p:nvPr/>
        </p:nvSpPr>
        <p:spPr bwMode="gray">
          <a:xfrm>
            <a:off x="8823490" y="49619"/>
            <a:ext cx="1148807"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Fast Convergence</a:t>
            </a:r>
          </a:p>
        </p:txBody>
      </p:sp>
      <p:sp>
        <p:nvSpPr>
          <p:cNvPr id="57" name="燕尾形 56"/>
          <p:cNvSpPr/>
          <p:nvPr/>
        </p:nvSpPr>
        <p:spPr bwMode="gray">
          <a:xfrm>
            <a:off x="9836823" y="49619"/>
            <a:ext cx="98229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Routing Control</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58" name="燕尾形 57"/>
          <p:cNvSpPr/>
          <p:nvPr/>
        </p:nvSpPr>
        <p:spPr bwMode="gray">
          <a:xfrm>
            <a:off x="10683647" y="49619"/>
            <a:ext cx="1065441"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Other Features</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8444487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Default Route</a:t>
            </a:r>
            <a:endParaRPr lang="en-US"/>
          </a:p>
        </p:txBody>
      </p:sp>
      <p:sp>
        <p:nvSpPr>
          <p:cNvPr id="3" name="文本占位符 2"/>
          <p:cNvSpPr>
            <a:spLocks noGrp="1"/>
          </p:cNvSpPr>
          <p:nvPr>
            <p:ph type="body" sz="quarter" idx="10"/>
          </p:nvPr>
        </p:nvSpPr>
        <p:spPr>
          <a:xfrm>
            <a:off x="455612" y="1052514"/>
            <a:ext cx="11293476" cy="3155338"/>
          </a:xfrm>
        </p:spPr>
        <p:txBody>
          <a:bodyPr/>
          <a:lstStyle/>
          <a:p>
            <a:r>
              <a:rPr lang="en-US" sz="1600" smtClean="0"/>
              <a:t>IS-IS allows you to control the generation and advertisement of default routes using the following methods:</a:t>
            </a:r>
          </a:p>
          <a:p>
            <a:pPr lvl="1"/>
            <a:r>
              <a:rPr lang="en-US" sz="1400" smtClean="0"/>
              <a:t>On Level-1-2 devices, configure a rule for setting the attached (ATT) bit in Level-1 LSPs.</a:t>
            </a:r>
          </a:p>
          <a:p>
            <a:pPr lvl="1"/>
            <a:r>
              <a:rPr lang="en-US" sz="1400" smtClean="0"/>
              <a:t>Configure Level-1 devices not to automatically generate default routes even if they receive Level-1 LSPs with the ATT bit set to 1.</a:t>
            </a:r>
          </a:p>
          <a:p>
            <a:pPr lvl="1"/>
            <a:r>
              <a:rPr lang="en-US" sz="1400" smtClean="0"/>
              <a:t>Configure devices to advertise default routes to the IS-IS routing domain.</a:t>
            </a:r>
          </a:p>
          <a:p>
            <a:r>
              <a:rPr lang="en-US" sz="1600" smtClean="0"/>
              <a:t>LSP packet format:</a:t>
            </a:r>
          </a:p>
          <a:p>
            <a:pPr lvl="1"/>
            <a:r>
              <a:rPr lang="en-US" sz="1400" smtClean="0"/>
              <a:t>The ATT bit is generated by a Level-1-2 router to identify whether the originating router connects to other areas. Note that the ATT field has four bits, and Huawei datacom products use only one of the four bits.</a:t>
            </a:r>
          </a:p>
          <a:p>
            <a:pPr lvl="1"/>
            <a:endParaRPr lang="en-US" altLang="zh-CN" sz="1400" dirty="0" smtClean="0"/>
          </a:p>
        </p:txBody>
      </p:sp>
      <p:graphicFrame>
        <p:nvGraphicFramePr>
          <p:cNvPr id="14" name="表格 13"/>
          <p:cNvGraphicFramePr>
            <a:graphicFrameLocks noGrp="1"/>
          </p:cNvGraphicFramePr>
          <p:nvPr>
            <p:extLst>
              <p:ext uri="{D42A27DB-BD31-4B8C-83A1-F6EECF244321}">
                <p14:modId xmlns:p14="http://schemas.microsoft.com/office/powerpoint/2010/main" val="316411051"/>
              </p:ext>
            </p:extLst>
          </p:nvPr>
        </p:nvGraphicFramePr>
        <p:xfrm>
          <a:off x="1749351" y="4700644"/>
          <a:ext cx="3600000" cy="918000"/>
        </p:xfrm>
        <a:graphic>
          <a:graphicData uri="http://schemas.openxmlformats.org/drawingml/2006/table">
            <a:tbl>
              <a:tblPr firstRow="1" bandRow="1"/>
              <a:tblGrid>
                <a:gridCol w="3600000"/>
              </a:tblGrid>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PDU</a:t>
                      </a:r>
                      <a:r>
                        <a:rPr kumimoji="0" lang="zh-CN" altLang="en-US" sz="1400" b="0" i="0" u="none" strike="noStrike" kern="1200" cap="none" normalizeH="0" baseline="0" dirty="0" smtClean="0">
                          <a:ln>
                            <a:noFill/>
                          </a:ln>
                          <a:solidFill>
                            <a:schemeClr val="tx1"/>
                          </a:solidFill>
                          <a:effectLst/>
                          <a:latin typeface="+mn-lt"/>
                          <a:ea typeface="+mn-ea"/>
                          <a:cs typeface="+mn-cs"/>
                        </a:rPr>
                        <a:t> </a:t>
                      </a:r>
                      <a:r>
                        <a:rPr kumimoji="0" lang="en-US" altLang="zh-CN" sz="1400" b="0" i="0" u="none" strike="noStrike" kern="1200" cap="none" normalizeH="0" baseline="0" dirty="0" smtClean="0">
                          <a:ln>
                            <a:noFill/>
                          </a:ln>
                          <a:solidFill>
                            <a:schemeClr val="tx1"/>
                          </a:solidFill>
                          <a:effectLst/>
                          <a:latin typeface="+mn-lt"/>
                          <a:ea typeface="+mn-ea"/>
                          <a:cs typeface="+mn-cs"/>
                        </a:rPr>
                        <a:t>Common Header</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rgbClr val="C7000B"/>
                          </a:solidFill>
                          <a:effectLst/>
                          <a:latin typeface="+mn-lt"/>
                          <a:ea typeface="+mn-ea"/>
                          <a:cs typeface="+mn-cs"/>
                        </a:rPr>
                        <a:t>PDU Specific Header</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F5FCFD"/>
                    </a:solidFill>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Variable Length Fields</a:t>
                      </a:r>
                      <a:r>
                        <a:rPr kumimoji="0" lang="zh-CN" altLang="en-US" sz="1400" b="0" i="0" u="none" strike="noStrike" kern="1200" cap="none" normalizeH="0" baseline="0" dirty="0" smtClean="0">
                          <a:ln>
                            <a:noFill/>
                          </a:ln>
                          <a:solidFill>
                            <a:schemeClr val="tx1"/>
                          </a:solidFill>
                          <a:effectLst/>
                          <a:latin typeface="+mn-lt"/>
                          <a:ea typeface="+mn-ea"/>
                          <a:cs typeface="+mn-cs"/>
                        </a:rPr>
                        <a:t>（</a:t>
                      </a:r>
                      <a:r>
                        <a:rPr kumimoji="0" lang="en-US" altLang="zh-CN" sz="1400" b="0" i="0" u="none" strike="noStrike" kern="1200" cap="none" normalizeH="0" baseline="0" dirty="0" smtClean="0">
                          <a:ln>
                            <a:noFill/>
                          </a:ln>
                          <a:solidFill>
                            <a:schemeClr val="tx1"/>
                          </a:solidFill>
                          <a:effectLst/>
                          <a:latin typeface="+mn-lt"/>
                          <a:ea typeface="+mn-ea"/>
                          <a:cs typeface="+mn-cs"/>
                        </a:rPr>
                        <a:t>TLV</a:t>
                      </a:r>
                      <a:r>
                        <a:rPr kumimoji="0" lang="zh-CN" altLang="en-US" sz="1400" b="0" i="0" u="none" strike="noStrike" kern="1200" cap="none" normalizeH="0" baseline="0" dirty="0" smtClean="0">
                          <a:ln>
                            <a:noFill/>
                          </a:ln>
                          <a:solidFill>
                            <a:schemeClr val="tx1"/>
                          </a:solidFill>
                          <a:effectLst/>
                          <a:latin typeface="+mn-lt"/>
                          <a:ea typeface="+mn-ea"/>
                          <a:cs typeface="+mn-cs"/>
                        </a:rPr>
                        <a:t>）</a:t>
                      </a:r>
                      <a:endParaRPr kumimoji="0" lang="en-US" altLang="zh-CN" sz="1400" b="0" i="0" u="none" strike="noStrike" kern="1200" cap="none" normalizeH="0" baseline="0" dirty="0" smtClean="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r>
            </a:tbl>
          </a:graphicData>
        </a:graphic>
      </p:graphicFrame>
      <p:sp>
        <p:nvSpPr>
          <p:cNvPr id="15" name="Right Arrow 157"/>
          <p:cNvSpPr/>
          <p:nvPr/>
        </p:nvSpPr>
        <p:spPr bwMode="gray">
          <a:xfrm>
            <a:off x="5526171" y="4981523"/>
            <a:ext cx="43593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BEE9EE"/>
              </a:gs>
            </a:gsLst>
            <a:lin ang="0" scaled="1"/>
            <a:tileRect/>
          </a:gradFill>
          <a:ln w="15875">
            <a:gradFill flip="none" rotWithShape="1">
              <a:gsLst>
                <a:gs pos="0">
                  <a:schemeClr val="accent1">
                    <a:lumMod val="5000"/>
                    <a:lumOff val="95000"/>
                  </a:schemeClr>
                </a:gs>
                <a:gs pos="100000">
                  <a:srgbClr val="94DAE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6" name="表格 15"/>
          <p:cNvGraphicFramePr>
            <a:graphicFrameLocks noGrp="1"/>
          </p:cNvGraphicFramePr>
          <p:nvPr>
            <p:extLst>
              <p:ext uri="{D42A27DB-BD31-4B8C-83A1-F6EECF244321}">
                <p14:modId xmlns:p14="http://schemas.microsoft.com/office/powerpoint/2010/main" val="3235768303"/>
              </p:ext>
            </p:extLst>
          </p:nvPr>
        </p:nvGraphicFramePr>
        <p:xfrm>
          <a:off x="6138925" y="4241644"/>
          <a:ext cx="3600000" cy="1836000"/>
        </p:xfrm>
        <a:graphic>
          <a:graphicData uri="http://schemas.openxmlformats.org/drawingml/2006/table">
            <a:tbl>
              <a:tblPr firstRow="1" bandRow="1"/>
              <a:tblGrid>
                <a:gridCol w="450000"/>
                <a:gridCol w="1800000"/>
                <a:gridCol w="450000"/>
                <a:gridCol w="900000"/>
              </a:tblGrid>
              <a:tr h="306000">
                <a:tc gridSpan="4">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PDU Length</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F5FCFD"/>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6000">
                <a:tc gridSpan="4">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Remaining Lifetime</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F5FCFD"/>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6000">
                <a:tc gridSpan="4">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LSP ID</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F5FCFD"/>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6000">
                <a:tc gridSpan="4">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Sequence Number</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F5FCFD"/>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6000">
                <a:tc gridSpan="4">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Checksum</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F5FCFD"/>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P</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F5FCFD"/>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1" i="0" u="none" strike="noStrike" kern="1200" cap="none" normalizeH="0" baseline="0" dirty="0" smtClean="0">
                          <a:ln>
                            <a:noFill/>
                          </a:ln>
                          <a:solidFill>
                            <a:srgbClr val="C7000B"/>
                          </a:solidFill>
                          <a:effectLst/>
                          <a:latin typeface="+mn-lt"/>
                          <a:ea typeface="+mn-ea"/>
                          <a:cs typeface="+mn-cs"/>
                        </a:rPr>
                        <a:t>ATT</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F5FCFD"/>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OL</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F5FCFD"/>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IS Type</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F5FCFD"/>
                    </a:solidFill>
                  </a:tcPr>
                </a:tc>
              </a:tr>
            </a:tbl>
          </a:graphicData>
        </a:graphic>
      </p:graphicFrame>
      <p:sp>
        <p:nvSpPr>
          <p:cNvPr id="17" name="五边形 16"/>
          <p:cNvSpPr/>
          <p:nvPr/>
        </p:nvSpPr>
        <p:spPr bwMode="auto">
          <a:xfrm>
            <a:off x="8823490" y="49619"/>
            <a:ext cx="1148807"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Fast Convergence</a:t>
            </a:r>
          </a:p>
        </p:txBody>
      </p:sp>
      <p:sp>
        <p:nvSpPr>
          <p:cNvPr id="22" name="燕尾形 21"/>
          <p:cNvSpPr/>
          <p:nvPr/>
        </p:nvSpPr>
        <p:spPr bwMode="auto">
          <a:xfrm>
            <a:off x="9836823" y="49619"/>
            <a:ext cx="98229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Routing Control</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23" name="燕尾形 22"/>
          <p:cNvSpPr/>
          <p:nvPr/>
        </p:nvSpPr>
        <p:spPr bwMode="auto">
          <a:xfrm>
            <a:off x="10683647" y="49619"/>
            <a:ext cx="1065441"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Other Features</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50162766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dirty="0" smtClean="0"/>
              <a:t>Setting the ATT Bit to Control the Generation of Default Routes</a:t>
            </a:r>
            <a:endParaRPr lang="en-US" dirty="0"/>
          </a:p>
        </p:txBody>
      </p:sp>
      <p:sp>
        <p:nvSpPr>
          <p:cNvPr id="3" name="文本占位符 2"/>
          <p:cNvSpPr>
            <a:spLocks noGrp="1"/>
          </p:cNvSpPr>
          <p:nvPr>
            <p:ph type="body" sz="quarter" idx="10"/>
          </p:nvPr>
        </p:nvSpPr>
        <p:spPr>
          <a:xfrm>
            <a:off x="455613" y="1484313"/>
            <a:ext cx="11293476" cy="2127722"/>
          </a:xfrm>
        </p:spPr>
        <p:txBody>
          <a:bodyPr/>
          <a:lstStyle/>
          <a:p>
            <a:r>
              <a:rPr lang="en-US" sz="1800" dirty="0" smtClean="0"/>
              <a:t>In IS-IS, if a Level-1-2 device determines based on LSDB information that it can reach more areas through a Level-2 area than through a Level-1 area, the device sets the ATT bit to 1 in Level-1 LSPs before advertising these LSPs. Upon receipt, Level-1 devices generate default routes destined for this Level-1-2 device.</a:t>
            </a:r>
          </a:p>
          <a:p>
            <a:r>
              <a:rPr lang="en-US" sz="1800" dirty="0" smtClean="0"/>
              <a:t>The preceding rules are applied by default. The ATT bit can be set as required on a live network.</a:t>
            </a:r>
            <a:endParaRPr lang="en-US" sz="1800" dirty="0"/>
          </a:p>
        </p:txBody>
      </p:sp>
      <p:sp>
        <p:nvSpPr>
          <p:cNvPr id="5" name="矩形 4"/>
          <p:cNvSpPr/>
          <p:nvPr/>
        </p:nvSpPr>
        <p:spPr>
          <a:xfrm>
            <a:off x="445879" y="3746076"/>
            <a:ext cx="11089232" cy="338554"/>
          </a:xfrm>
          <a:prstGeom prst="rect">
            <a:avLst/>
          </a:prstGeom>
        </p:spPr>
        <p:txBody>
          <a:bodyPr wrap="square">
            <a:noAutofit/>
          </a:bodyPr>
          <a:lstStyle/>
          <a:p>
            <a:pPr marL="342900" indent="-342900" fontAlgn="ctr">
              <a:buFont typeface="+mj-lt"/>
              <a:buAutoNum type="arabicPeriod"/>
            </a:pPr>
            <a:r>
              <a:rPr lang="en-US" sz="1600">
                <a:latin typeface="Huawei Sans" panose="020C0503030203020204" pitchFamily="34" charset="0"/>
                <a:cs typeface="Courier New" panose="02070309020205020404" pitchFamily="49" charset="0"/>
              </a:rPr>
              <a:t>(Level-1-2 device) Configure a rule for setting the ATT bit in LSPs.</a:t>
            </a:r>
          </a:p>
        </p:txBody>
      </p:sp>
      <p:sp>
        <p:nvSpPr>
          <p:cNvPr id="6" name="矩形 5"/>
          <p:cNvSpPr/>
          <p:nvPr/>
        </p:nvSpPr>
        <p:spPr>
          <a:xfrm>
            <a:off x="926412" y="4366700"/>
            <a:ext cx="10608699" cy="400110"/>
          </a:xfrm>
          <a:prstGeom prst="rect">
            <a:avLst/>
          </a:prstGeom>
        </p:spPr>
        <p:txBody>
          <a:bodyPr wrap="square">
            <a:noAutofit/>
          </a:bodyPr>
          <a:lstStyle/>
          <a:p>
            <a:pPr fontAlgn="ctr">
              <a:lnSpc>
                <a:spcPts val="2400"/>
              </a:lnSpc>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By default, the Level-1-2 device sets the ATT bit in LSPs following the default rules.</a:t>
            </a:r>
          </a:p>
        </p:txBody>
      </p:sp>
      <p:sp>
        <p:nvSpPr>
          <p:cNvPr id="8" name="矩形 7"/>
          <p:cNvSpPr/>
          <p:nvPr/>
        </p:nvSpPr>
        <p:spPr>
          <a:xfrm>
            <a:off x="445879" y="4878591"/>
            <a:ext cx="11089232" cy="338554"/>
          </a:xfrm>
          <a:prstGeom prst="rect">
            <a:avLst/>
          </a:prstGeom>
        </p:spPr>
        <p:txBody>
          <a:bodyPr wrap="square">
            <a:noAutofit/>
          </a:bodyPr>
          <a:lstStyle/>
          <a:p>
            <a:pPr marL="342900" indent="-342900" fontAlgn="ctr">
              <a:buFont typeface="+mj-lt"/>
              <a:buAutoNum type="arabicPeriod" startAt="2"/>
            </a:pPr>
            <a:r>
              <a:rPr lang="en-US" sz="1600" dirty="0">
                <a:latin typeface="Huawei Sans" panose="020C0503030203020204" pitchFamily="34" charset="0"/>
                <a:cs typeface="Courier New" panose="02070309020205020404" pitchFamily="49" charset="0"/>
              </a:rPr>
              <a:t>(Level-1 device) Configure the device not to generate a default route after it receives LSPs carrying ATT bit 1.</a:t>
            </a:r>
          </a:p>
        </p:txBody>
      </p:sp>
      <p:sp>
        <p:nvSpPr>
          <p:cNvPr id="9" name="矩形 8"/>
          <p:cNvSpPr/>
          <p:nvPr/>
        </p:nvSpPr>
        <p:spPr>
          <a:xfrm>
            <a:off x="926412" y="5535427"/>
            <a:ext cx="10608699" cy="400110"/>
          </a:xfrm>
          <a:prstGeom prst="rect">
            <a:avLst/>
          </a:prstGeom>
        </p:spPr>
        <p:txBody>
          <a:bodyPr wrap="square">
            <a:noAutofit/>
          </a:bodyPr>
          <a:lstStyle/>
          <a:p>
            <a:pPr fontAlgn="ctr">
              <a:lnSpc>
                <a:spcPts val="2400"/>
              </a:lnSpc>
            </a:pP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By default, a Level-1 device generates a default route after it receives LSPs carrying ATT bit 1.</a:t>
            </a:r>
          </a:p>
        </p:txBody>
      </p:sp>
      <p:sp>
        <p:nvSpPr>
          <p:cNvPr id="17" name="矩形 16"/>
          <p:cNvSpPr/>
          <p:nvPr/>
        </p:nvSpPr>
        <p:spPr>
          <a:xfrm>
            <a:off x="1031917" y="4105519"/>
            <a:ext cx="10608699" cy="338554"/>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a:t>
            </a:r>
            <a:r>
              <a:rPr lang="en-US" altLang="zh-CN" sz="1600" dirty="0" smtClean="0">
                <a:cs typeface="Courier New" panose="02070309020205020404" pitchFamily="49" charset="0"/>
              </a:rPr>
              <a:t>Huawei-isis-1] </a:t>
            </a:r>
            <a:r>
              <a:rPr lang="en-US" altLang="zh-CN" sz="1600" b="1" dirty="0"/>
              <a:t>attached-bit advertise</a:t>
            </a:r>
            <a:r>
              <a:rPr lang="en-US" altLang="zh-CN" sz="1600" dirty="0"/>
              <a:t> { </a:t>
            </a:r>
            <a:r>
              <a:rPr lang="en-US" altLang="zh-CN" sz="1600" b="1" dirty="0"/>
              <a:t>always</a:t>
            </a:r>
            <a:r>
              <a:rPr lang="en-US" altLang="zh-CN" sz="1600" dirty="0"/>
              <a:t> | </a:t>
            </a:r>
            <a:r>
              <a:rPr lang="en-US" altLang="zh-CN" sz="1600" b="1" dirty="0"/>
              <a:t>never</a:t>
            </a:r>
            <a:r>
              <a:rPr lang="en-US" altLang="zh-CN" sz="1600" dirty="0"/>
              <a:t> }</a:t>
            </a:r>
            <a:endParaRPr lang="zh-CN" altLang="en-US" sz="1600" dirty="0">
              <a:cs typeface="Courier New" panose="02070309020205020404" pitchFamily="49" charset="0"/>
            </a:endParaRPr>
          </a:p>
        </p:txBody>
      </p:sp>
      <p:sp>
        <p:nvSpPr>
          <p:cNvPr id="18" name="矩形 17"/>
          <p:cNvSpPr/>
          <p:nvPr/>
        </p:nvSpPr>
        <p:spPr>
          <a:xfrm>
            <a:off x="1031917" y="5237902"/>
            <a:ext cx="10608699" cy="338554"/>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a:t>
            </a:r>
            <a:r>
              <a:rPr lang="en-US" altLang="zh-CN" sz="1600" dirty="0" smtClean="0">
                <a:cs typeface="Courier New" panose="02070309020205020404" pitchFamily="49" charset="0"/>
              </a:rPr>
              <a:t>Huawei-isis-1] </a:t>
            </a:r>
            <a:r>
              <a:rPr lang="en-US" altLang="zh-CN" sz="1600" b="1" dirty="0"/>
              <a:t>attached-bit avoid-learning</a:t>
            </a:r>
            <a:endParaRPr lang="zh-CN" altLang="en-US" sz="1600" dirty="0">
              <a:cs typeface="Courier New" panose="02070309020205020404" pitchFamily="49" charset="0"/>
            </a:endParaRPr>
          </a:p>
        </p:txBody>
      </p:sp>
      <p:sp>
        <p:nvSpPr>
          <p:cNvPr id="19" name="五边形 18"/>
          <p:cNvSpPr/>
          <p:nvPr/>
        </p:nvSpPr>
        <p:spPr bwMode="auto">
          <a:xfrm>
            <a:off x="8823490" y="49619"/>
            <a:ext cx="1148807"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Fast Convergence</a:t>
            </a:r>
          </a:p>
        </p:txBody>
      </p:sp>
      <p:sp>
        <p:nvSpPr>
          <p:cNvPr id="20" name="燕尾形 19"/>
          <p:cNvSpPr/>
          <p:nvPr/>
        </p:nvSpPr>
        <p:spPr bwMode="auto">
          <a:xfrm>
            <a:off x="9836823" y="49619"/>
            <a:ext cx="98229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Routing Control</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22" name="燕尾形 21"/>
          <p:cNvSpPr/>
          <p:nvPr/>
        </p:nvSpPr>
        <p:spPr bwMode="auto">
          <a:xfrm>
            <a:off x="10683647" y="49619"/>
            <a:ext cx="1065441"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Other Features</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575711856"/>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dirty="0" smtClean="0"/>
              <a:t>Configuring Devices to Advertise Default Routes to the IS-IS Routing Domain</a:t>
            </a:r>
            <a:endParaRPr lang="en-US" dirty="0"/>
          </a:p>
        </p:txBody>
      </p:sp>
      <p:sp>
        <p:nvSpPr>
          <p:cNvPr id="3" name="文本占位符 2"/>
          <p:cNvSpPr>
            <a:spLocks noGrp="1"/>
          </p:cNvSpPr>
          <p:nvPr>
            <p:ph type="body" sz="quarter" idx="10"/>
          </p:nvPr>
        </p:nvSpPr>
        <p:spPr>
          <a:xfrm>
            <a:off x="455613" y="1484312"/>
            <a:ext cx="11293476" cy="3042421"/>
          </a:xfrm>
        </p:spPr>
        <p:txBody>
          <a:bodyPr/>
          <a:lstStyle/>
          <a:p>
            <a:r>
              <a:rPr lang="en-US" sz="1600" dirty="0" smtClean="0"/>
              <a:t>After the default-route-advertise command is run on a boundary device in the IS-IS domain, the device advertises default route 0.0.0.0/0 to the IS-IS routing domain. After that, all traffic destined for other routing domains is forwarded to this boundary device first, and the device then forwards the traffic outside the IS-IS routing domain.</a:t>
            </a:r>
          </a:p>
          <a:p>
            <a:r>
              <a:rPr lang="en-US" sz="1600" dirty="0" smtClean="0"/>
              <a:t>Generally, if other routing protocols are configured in addition to IS-IS, use the following two methods to forward traffic in the IS-IS routing domain to other routing domains:</a:t>
            </a:r>
          </a:p>
          <a:p>
            <a:pPr lvl="1"/>
            <a:r>
              <a:rPr lang="en-US" sz="1400" dirty="0" smtClean="0"/>
              <a:t>Configure boundary devices to advertise default routes to the IS-IS routing domain. This method is simple and does not require external route learning.</a:t>
            </a:r>
          </a:p>
          <a:p>
            <a:pPr lvl="1"/>
            <a:r>
              <a:rPr lang="en-US" sz="1400" dirty="0" smtClean="0"/>
              <a:t>Configure boundary devices to import routes of other routing protocols into IS-IS.</a:t>
            </a:r>
            <a:endParaRPr lang="en-US" sz="1400" dirty="0"/>
          </a:p>
        </p:txBody>
      </p:sp>
      <p:sp>
        <p:nvSpPr>
          <p:cNvPr id="8" name="矩形 7"/>
          <p:cNvSpPr/>
          <p:nvPr/>
        </p:nvSpPr>
        <p:spPr>
          <a:xfrm>
            <a:off x="915018" y="4590151"/>
            <a:ext cx="10751974" cy="338554"/>
          </a:xfrm>
          <a:prstGeom prst="rect">
            <a:avLst/>
          </a:prstGeom>
        </p:spPr>
        <p:txBody>
          <a:bodyPr wrap="square">
            <a:noAutofit/>
          </a:bodyPr>
          <a:lstStyle/>
          <a:p>
            <a:pPr fontAlgn="ctr"/>
            <a:r>
              <a:rPr lang="en-US" sz="1600" dirty="0">
                <a:latin typeface="Huawei Sans" panose="020C0503030203020204" pitchFamily="34" charset="0"/>
                <a:cs typeface="Courier New" panose="02070309020205020404" pitchFamily="49" charset="0"/>
              </a:rPr>
              <a:t>Configure an IS-IS device to generate a default route.</a:t>
            </a:r>
          </a:p>
        </p:txBody>
      </p:sp>
      <p:sp>
        <p:nvSpPr>
          <p:cNvPr id="9" name="矩形 8"/>
          <p:cNvSpPr/>
          <p:nvPr/>
        </p:nvSpPr>
        <p:spPr>
          <a:xfrm>
            <a:off x="891238" y="5431632"/>
            <a:ext cx="10608699" cy="377732"/>
          </a:xfrm>
          <a:prstGeom prst="rect">
            <a:avLst/>
          </a:prstGeom>
        </p:spPr>
        <p:txBody>
          <a:bodyPr wrap="square">
            <a:noAutofit/>
          </a:bodyPr>
          <a:lstStyle/>
          <a:p>
            <a:pPr fontAlgn="ctr">
              <a:lnSpc>
                <a:spcPts val="2400"/>
              </a:lnSpc>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By default, an IS-IS device does not generate the default route.</a:t>
            </a:r>
          </a:p>
        </p:txBody>
      </p:sp>
      <p:sp>
        <p:nvSpPr>
          <p:cNvPr id="14" name="矩形 13"/>
          <p:cNvSpPr/>
          <p:nvPr/>
        </p:nvSpPr>
        <p:spPr bwMode="gray">
          <a:xfrm>
            <a:off x="988372" y="4946939"/>
            <a:ext cx="10608699" cy="584775"/>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a:t>
            </a:r>
            <a:r>
              <a:rPr lang="en-US" altLang="zh-CN" sz="1600" dirty="0" smtClean="0">
                <a:cs typeface="Courier New" panose="02070309020205020404" pitchFamily="49" charset="0"/>
              </a:rPr>
              <a:t>Huawei-isis-1] </a:t>
            </a:r>
            <a:r>
              <a:rPr lang="en-US" altLang="zh-CN" sz="1600" b="1" dirty="0"/>
              <a:t>default-route-advertise</a:t>
            </a:r>
            <a:r>
              <a:rPr lang="en-US" altLang="zh-CN" sz="1600" dirty="0"/>
              <a:t> [ </a:t>
            </a:r>
            <a:r>
              <a:rPr lang="en-US" altLang="zh-CN" sz="1600" b="1" dirty="0"/>
              <a:t>always</a:t>
            </a:r>
            <a:r>
              <a:rPr lang="en-US" altLang="zh-CN" sz="1600" dirty="0"/>
              <a:t> | </a:t>
            </a:r>
            <a:r>
              <a:rPr lang="en-US" altLang="zh-CN" sz="1600" b="1" dirty="0"/>
              <a:t>match default</a:t>
            </a:r>
            <a:r>
              <a:rPr lang="en-US" altLang="zh-CN" sz="1600" dirty="0"/>
              <a:t> | </a:t>
            </a:r>
            <a:r>
              <a:rPr lang="en-US" altLang="zh-CN" sz="1600" b="1" dirty="0"/>
              <a:t>route-policy</a:t>
            </a:r>
            <a:r>
              <a:rPr lang="en-US" altLang="zh-CN" sz="1600" dirty="0"/>
              <a:t> </a:t>
            </a:r>
            <a:r>
              <a:rPr lang="en-US" altLang="zh-CN" sz="1600" i="1" dirty="0"/>
              <a:t>route-policy-name</a:t>
            </a:r>
            <a:r>
              <a:rPr lang="en-US" altLang="zh-CN" sz="1600" dirty="0"/>
              <a:t> ] [ </a:t>
            </a:r>
            <a:r>
              <a:rPr lang="en-US" altLang="zh-CN" sz="1600" b="1" dirty="0"/>
              <a:t>cost</a:t>
            </a:r>
            <a:r>
              <a:rPr lang="en-US" altLang="zh-CN" sz="1600" dirty="0"/>
              <a:t> </a:t>
            </a:r>
            <a:r>
              <a:rPr lang="en-US" altLang="zh-CN" sz="1600" i="1" dirty="0" err="1"/>
              <a:t>cost</a:t>
            </a:r>
            <a:r>
              <a:rPr lang="en-US" altLang="zh-CN" sz="1600" dirty="0"/>
              <a:t> | </a:t>
            </a:r>
            <a:r>
              <a:rPr lang="en-US" altLang="zh-CN" sz="1600" b="1" dirty="0"/>
              <a:t>tag</a:t>
            </a:r>
            <a:r>
              <a:rPr lang="en-US" altLang="zh-CN" sz="1600" dirty="0"/>
              <a:t> </a:t>
            </a:r>
            <a:r>
              <a:rPr lang="en-US" altLang="zh-CN" sz="1600" i="1" dirty="0" err="1"/>
              <a:t>tag</a:t>
            </a:r>
            <a:r>
              <a:rPr lang="en-US" altLang="zh-CN" sz="1600" dirty="0"/>
              <a:t> | [ </a:t>
            </a:r>
            <a:r>
              <a:rPr lang="en-US" altLang="zh-CN" sz="1600" b="1" dirty="0"/>
              <a:t>level-1</a:t>
            </a:r>
            <a:r>
              <a:rPr lang="en-US" altLang="zh-CN" sz="1600" dirty="0"/>
              <a:t> | </a:t>
            </a:r>
            <a:r>
              <a:rPr lang="en-US" altLang="zh-CN" sz="1600" b="1" dirty="0"/>
              <a:t>level-1-2</a:t>
            </a:r>
            <a:r>
              <a:rPr lang="en-US" altLang="zh-CN" sz="1600" dirty="0"/>
              <a:t> | </a:t>
            </a:r>
            <a:r>
              <a:rPr lang="en-US" altLang="zh-CN" sz="1600" b="1" dirty="0"/>
              <a:t>level-2</a:t>
            </a:r>
            <a:r>
              <a:rPr lang="en-US" altLang="zh-CN" sz="1600" dirty="0"/>
              <a:t> ] ] </a:t>
            </a:r>
            <a:r>
              <a:rPr lang="en-US" altLang="zh-CN" sz="1600" dirty="0" smtClean="0"/>
              <a:t>[</a:t>
            </a:r>
            <a:r>
              <a:rPr lang="en-US" altLang="zh-CN" sz="1600" dirty="0"/>
              <a:t> </a:t>
            </a:r>
            <a:r>
              <a:rPr lang="en-US" altLang="zh-CN" sz="1600" b="1" dirty="0"/>
              <a:t>avoid-learning</a:t>
            </a:r>
            <a:r>
              <a:rPr lang="en-US" altLang="zh-CN" sz="1600" dirty="0"/>
              <a:t> ]</a:t>
            </a:r>
            <a:endParaRPr lang="zh-CN" altLang="en-US" sz="1600" dirty="0">
              <a:cs typeface="Courier New" panose="02070309020205020404" pitchFamily="49" charset="0"/>
            </a:endParaRPr>
          </a:p>
        </p:txBody>
      </p:sp>
      <p:sp>
        <p:nvSpPr>
          <p:cNvPr id="15" name="五边形 14"/>
          <p:cNvSpPr/>
          <p:nvPr/>
        </p:nvSpPr>
        <p:spPr bwMode="auto">
          <a:xfrm>
            <a:off x="8823490" y="49619"/>
            <a:ext cx="1148807"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Fast Convergence</a:t>
            </a:r>
          </a:p>
        </p:txBody>
      </p:sp>
      <p:sp>
        <p:nvSpPr>
          <p:cNvPr id="16" name="燕尾形 15"/>
          <p:cNvSpPr/>
          <p:nvPr/>
        </p:nvSpPr>
        <p:spPr bwMode="auto">
          <a:xfrm>
            <a:off x="9836823" y="49619"/>
            <a:ext cx="98229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Routing Control</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17" name="燕尾形 16"/>
          <p:cNvSpPr/>
          <p:nvPr/>
        </p:nvSpPr>
        <p:spPr bwMode="auto">
          <a:xfrm>
            <a:off x="10683647" y="49619"/>
            <a:ext cx="1065441"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Other Features</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87116675"/>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01706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Intelligent Timer</a:t>
            </a:r>
            <a:endParaRPr lang="en-US" dirty="0"/>
          </a:p>
        </p:txBody>
      </p:sp>
      <p:sp>
        <p:nvSpPr>
          <p:cNvPr id="13" name="文本占位符 12"/>
          <p:cNvSpPr>
            <a:spLocks noGrp="1"/>
          </p:cNvSpPr>
          <p:nvPr>
            <p:ph type="body" sz="quarter" idx="10"/>
          </p:nvPr>
        </p:nvSpPr>
        <p:spPr bwMode="gray">
          <a:xfrm>
            <a:off x="455612" y="1052514"/>
            <a:ext cx="11293476" cy="1141517"/>
          </a:xfrm>
        </p:spPr>
        <p:txBody>
          <a:bodyPr/>
          <a:lstStyle/>
          <a:p>
            <a:r>
              <a:rPr lang="en-US" sz="1800" smtClean="0"/>
              <a:t>The intelligent timer is used for SPF calculation and LSA generation.</a:t>
            </a:r>
          </a:p>
          <a:p>
            <a:r>
              <a:rPr lang="en-US" sz="1800" smtClean="0"/>
              <a:t>It can quickly respond to a small number of external incidents and prevent excessive CPU consumption.</a:t>
            </a:r>
            <a:endParaRPr lang="en-US" sz="1800"/>
          </a:p>
        </p:txBody>
      </p:sp>
      <p:sp>
        <p:nvSpPr>
          <p:cNvPr id="4" name="圆角矩形 75"/>
          <p:cNvSpPr/>
          <p:nvPr/>
        </p:nvSpPr>
        <p:spPr bwMode="gray">
          <a:xfrm>
            <a:off x="742690" y="2355027"/>
            <a:ext cx="5137633" cy="39402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Controlling LSA Generation and Reception</a:t>
            </a:r>
          </a:p>
        </p:txBody>
      </p:sp>
      <p:sp>
        <p:nvSpPr>
          <p:cNvPr id="5" name="圆角矩形 75"/>
          <p:cNvSpPr/>
          <p:nvPr/>
        </p:nvSpPr>
        <p:spPr bwMode="gray">
          <a:xfrm>
            <a:off x="742690" y="2786532"/>
            <a:ext cx="5137633" cy="310388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spcAft>
                <a:spcPts val="600"/>
              </a:spcAft>
              <a:buFont typeface="Arial" panose="020B0604020202020204" pitchFamily="34" charset="0"/>
              <a:buChar char="•"/>
            </a:pPr>
            <a:r>
              <a:rPr lang="en-US" sz="1400" dirty="0">
                <a:solidFill>
                  <a:prstClr val="black"/>
                </a:solidFill>
                <a:sym typeface="Huawei Sans" panose="020C0503030203020204" pitchFamily="34" charset="0"/>
              </a:rPr>
              <a:t>To prevent network connections or frequent route flapping from consuming excessive device resources, OSPF complies with the following rules:</a:t>
            </a:r>
          </a:p>
          <a:p>
            <a:pPr marL="468000" indent="-180000">
              <a:spcAft>
                <a:spcPts val="600"/>
              </a:spcAft>
              <a:buFont typeface="Huawei Sans" panose="020C0503030203020204" pitchFamily="34" charset="0"/>
              <a:buChar char="▫"/>
            </a:pPr>
            <a:r>
              <a:rPr lang="en-US" sz="1400" dirty="0">
                <a:solidFill>
                  <a:prstClr val="black"/>
                </a:solidFill>
                <a:sym typeface="Huawei Sans" panose="020C0503030203020204" pitchFamily="34" charset="0"/>
              </a:rPr>
              <a:t>After an LSA is generated, it cannot be generated again within 1s. The interval for updating LSAs is 5s.</a:t>
            </a:r>
          </a:p>
          <a:p>
            <a:pPr marL="468000" indent="-180000">
              <a:spcAft>
                <a:spcPts val="600"/>
              </a:spcAft>
              <a:buFont typeface="Huawei Sans" panose="020C0503030203020204" pitchFamily="34" charset="0"/>
              <a:buChar char="▫"/>
            </a:pPr>
            <a:r>
              <a:rPr lang="en-US" sz="1400" dirty="0">
                <a:solidFill>
                  <a:prstClr val="black"/>
                </a:solidFill>
                <a:sym typeface="Huawei Sans" panose="020C0503030203020204" pitchFamily="34" charset="0"/>
              </a:rPr>
              <a:t>The interval for receiving LSAs is 1s.</a:t>
            </a:r>
          </a:p>
          <a:p>
            <a:pPr marL="177800" indent="-177800">
              <a:spcAft>
                <a:spcPts val="600"/>
              </a:spcAft>
              <a:buFont typeface="Arial" panose="020B0604020202020204" pitchFamily="34" charset="0"/>
              <a:buChar char="•"/>
            </a:pPr>
            <a:r>
              <a:rPr lang="en-US" sz="1400" dirty="0">
                <a:solidFill>
                  <a:prstClr val="black"/>
                </a:solidFill>
                <a:sym typeface="Huawei Sans" panose="020C0503030203020204" pitchFamily="34" charset="0"/>
              </a:rPr>
              <a:t>On a stable network where routes need to be fast converged, the intelligent timer can be used to set the interval for updating LSAs to 0s in order to cancel this interval. In this manner, topology or route changes can be immediately advertised to the network through LSAs or be immediately detected, thereby speeding up route convergence on the network.</a:t>
            </a:r>
          </a:p>
        </p:txBody>
      </p:sp>
      <p:sp>
        <p:nvSpPr>
          <p:cNvPr id="6" name="圆角矩形 75"/>
          <p:cNvSpPr/>
          <p:nvPr/>
        </p:nvSpPr>
        <p:spPr bwMode="gray">
          <a:xfrm>
            <a:off x="6405010" y="2355027"/>
            <a:ext cx="5137633" cy="39402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Controlling Route Calculation</a:t>
            </a:r>
          </a:p>
        </p:txBody>
      </p:sp>
      <p:sp>
        <p:nvSpPr>
          <p:cNvPr id="7" name="圆角矩形 75"/>
          <p:cNvSpPr/>
          <p:nvPr/>
        </p:nvSpPr>
        <p:spPr bwMode="gray">
          <a:xfrm>
            <a:off x="6405010" y="2786532"/>
            <a:ext cx="5137633" cy="310388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spcAft>
                <a:spcPts val="600"/>
              </a:spcAft>
              <a:buFont typeface="Arial" panose="020B0604020202020204" pitchFamily="34" charset="0"/>
              <a:buChar char="•"/>
            </a:pPr>
            <a:r>
              <a:rPr lang="en-US" sz="1400">
                <a:solidFill>
                  <a:prstClr val="black"/>
                </a:solidFill>
                <a:sym typeface="Huawei Sans" panose="020C0503030203020204" pitchFamily="34" charset="0"/>
              </a:rPr>
              <a:t>When a network changes, the OSPF LSDB changes, and the shortest path needs to be recalculated. If a network changes frequently, the shortest path is calculated accordingly, which results in excessive consumption of system resources and compromises device efficiency.</a:t>
            </a:r>
          </a:p>
          <a:p>
            <a:pPr marL="177800" indent="-177800">
              <a:spcAft>
                <a:spcPts val="600"/>
              </a:spcAft>
              <a:buFont typeface="Arial" panose="020B0604020202020204" pitchFamily="34" charset="0"/>
              <a:buChar char="•"/>
            </a:pPr>
            <a:r>
              <a:rPr lang="en-US" sz="1400">
                <a:solidFill>
                  <a:prstClr val="black"/>
                </a:solidFill>
                <a:sym typeface="Huawei Sans" panose="020C0503030203020204" pitchFamily="34" charset="0"/>
              </a:rPr>
              <a:t>You can configure the intelligent timer to set a proper interval for SPF calculation in order to prevent excessive consumption of a router's memory and bandwidth resources.</a:t>
            </a:r>
          </a:p>
        </p:txBody>
      </p:sp>
      <p:sp>
        <p:nvSpPr>
          <p:cNvPr id="19" name="五边形 18"/>
          <p:cNvSpPr/>
          <p:nvPr/>
        </p:nvSpPr>
        <p:spPr bwMode="gray">
          <a:xfrm>
            <a:off x="7683923" y="70953"/>
            <a:ext cx="90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燕尾形 19"/>
          <p:cNvSpPr/>
          <p:nvPr/>
        </p:nvSpPr>
        <p:spPr bwMode="gray">
          <a:xfrm>
            <a:off x="8448214" y="70953"/>
            <a:ext cx="72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PRC</a:t>
            </a:r>
          </a:p>
        </p:txBody>
      </p:sp>
      <p:sp>
        <p:nvSpPr>
          <p:cNvPr id="21" name="燕尾形 20"/>
          <p:cNvSpPr/>
          <p:nvPr/>
        </p:nvSpPr>
        <p:spPr bwMode="gray">
          <a:xfrm>
            <a:off x="9032505" y="70953"/>
            <a:ext cx="1080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Intelligent Timer</a:t>
            </a:r>
          </a:p>
        </p:txBody>
      </p:sp>
      <p:sp>
        <p:nvSpPr>
          <p:cNvPr id="22" name="燕尾形 21"/>
          <p:cNvSpPr/>
          <p:nvPr/>
        </p:nvSpPr>
        <p:spPr bwMode="gray">
          <a:xfrm>
            <a:off x="9976796" y="70953"/>
            <a:ext cx="72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FRR</a:t>
            </a:r>
          </a:p>
        </p:txBody>
      </p:sp>
      <p:sp>
        <p:nvSpPr>
          <p:cNvPr id="23" name="燕尾形 22"/>
          <p:cNvSpPr/>
          <p:nvPr/>
        </p:nvSpPr>
        <p:spPr bwMode="gray">
          <a:xfrm>
            <a:off x="10561087" y="70953"/>
            <a:ext cx="1188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 Association</a:t>
            </a:r>
          </a:p>
        </p:txBody>
      </p:sp>
    </p:spTree>
    <p:extLst>
      <p:ext uri="{BB962C8B-B14F-4D97-AF65-F5344CB8AC3E}">
        <p14:creationId xmlns:p14="http://schemas.microsoft.com/office/powerpoint/2010/main" val="410060405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Example for Configuring Default Routes</a:t>
            </a:r>
            <a:endParaRPr lang="en-US"/>
          </a:p>
        </p:txBody>
      </p:sp>
      <p:sp>
        <p:nvSpPr>
          <p:cNvPr id="3" name="文本占位符 2"/>
          <p:cNvSpPr>
            <a:spLocks noGrp="1"/>
          </p:cNvSpPr>
          <p:nvPr>
            <p:ph type="body" sz="quarter" idx="10"/>
          </p:nvPr>
        </p:nvSpPr>
        <p:spPr bwMode="gray">
          <a:xfrm>
            <a:off x="455612" y="3101659"/>
            <a:ext cx="5626697" cy="3099116"/>
          </a:xfrm>
        </p:spPr>
        <p:txBody>
          <a:bodyPr/>
          <a:lstStyle/>
          <a:p>
            <a:r>
              <a:rPr lang="en-US" sz="1600" dirty="0" smtClean="0"/>
              <a:t>As shown in the figure, OSPF runs on GE0/0/1 and Loopback0 of R1 and </a:t>
            </a:r>
            <a:r>
              <a:rPr lang="en-US" altLang="zh-CN" sz="1600" dirty="0" smtClean="0"/>
              <a:t>GE0/0/1 of </a:t>
            </a:r>
            <a:r>
              <a:rPr lang="en-US" sz="1600" dirty="0" smtClean="0"/>
              <a:t>R2, and IS-IS runs on GE0/0/2 of R2 and R3.</a:t>
            </a:r>
          </a:p>
          <a:p>
            <a:r>
              <a:rPr lang="en-US" sz="1600" dirty="0" smtClean="0"/>
              <a:t>To enable R3 to access the OSPF network, configure R2 to advertise the default route to the IS-IS routing domain.</a:t>
            </a:r>
          </a:p>
          <a:p>
            <a:r>
              <a:rPr lang="en-US" sz="1600" dirty="0" smtClean="0"/>
              <a:t>Similarly, R2 also needs to advertise the default route to the OSPF routing domain.</a:t>
            </a:r>
            <a:endParaRPr lang="en-US" sz="1600" dirty="0"/>
          </a:p>
        </p:txBody>
      </p:sp>
      <p:sp>
        <p:nvSpPr>
          <p:cNvPr id="41" name="文本框 31"/>
          <p:cNvSpPr txBox="1"/>
          <p:nvPr/>
        </p:nvSpPr>
        <p:spPr bwMode="gray">
          <a:xfrm>
            <a:off x="6082309" y="1403731"/>
            <a:ext cx="5392823" cy="338554"/>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184150" indent="-184150" fontAlgn="ctr">
              <a:spcBef>
                <a:spcPts val="0"/>
              </a:spcBef>
              <a:spcAft>
                <a:spcPts val="0"/>
              </a:spcAft>
            </a:pPr>
            <a:r>
              <a:rPr lang="en-US" sz="1400" dirty="0">
                <a:solidFill>
                  <a:prstClr val="black"/>
                </a:solidFill>
                <a:latin typeface="Huawei Sans" panose="020C0503030203020204" pitchFamily="34" charset="0"/>
              </a:rPr>
              <a:t>1. Assign an IP address to each interface and configure OSPF/IS-IS on each device.</a:t>
            </a:r>
          </a:p>
        </p:txBody>
      </p:sp>
      <p:sp>
        <p:nvSpPr>
          <p:cNvPr id="43" name="文本框 33"/>
          <p:cNvSpPr txBox="1"/>
          <p:nvPr/>
        </p:nvSpPr>
        <p:spPr bwMode="gray">
          <a:xfrm>
            <a:off x="6082309" y="1925982"/>
            <a:ext cx="5268560" cy="338554"/>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184150" indent="-184150" fontAlgn="ctr">
              <a:spcBef>
                <a:spcPts val="0"/>
              </a:spcBef>
              <a:spcAft>
                <a:spcPts val="0"/>
              </a:spcAft>
            </a:pPr>
            <a:r>
              <a:rPr lang="en-US" sz="1400" dirty="0">
                <a:solidFill>
                  <a:prstClr val="black"/>
                </a:solidFill>
                <a:latin typeface="Huawei Sans" panose="020C0503030203020204" pitchFamily="34" charset="0"/>
              </a:rPr>
              <a:t>2. Configure R2 to advertise the default route to the IS-IS routing domain.</a:t>
            </a:r>
          </a:p>
        </p:txBody>
      </p:sp>
      <p:sp>
        <p:nvSpPr>
          <p:cNvPr id="45" name="文本框 44"/>
          <p:cNvSpPr txBox="1"/>
          <p:nvPr/>
        </p:nvSpPr>
        <p:spPr bwMode="gray">
          <a:xfrm>
            <a:off x="6082309" y="3057501"/>
            <a:ext cx="5268560" cy="338554"/>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184150" indent="-184150" fontAlgn="ctr">
              <a:spcBef>
                <a:spcPts val="0"/>
              </a:spcBef>
              <a:spcAft>
                <a:spcPts val="0"/>
              </a:spcAft>
            </a:pPr>
            <a:r>
              <a:rPr lang="en-US" sz="1400" dirty="0">
                <a:solidFill>
                  <a:prstClr val="black"/>
                </a:solidFill>
                <a:latin typeface="Huawei Sans" panose="020C0503030203020204" pitchFamily="34" charset="0"/>
              </a:rPr>
              <a:t>3. Configure R2 to advertise the default route to the OSPF routing domain.</a:t>
            </a:r>
          </a:p>
        </p:txBody>
      </p:sp>
      <p:sp>
        <p:nvSpPr>
          <p:cNvPr id="47" name="文本框 46"/>
          <p:cNvSpPr txBox="1"/>
          <p:nvPr/>
        </p:nvSpPr>
        <p:spPr bwMode="gray">
          <a:xfrm>
            <a:off x="6082309" y="4209050"/>
            <a:ext cx="5642766" cy="338554"/>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184150" indent="-184150" fontAlgn="ctr">
              <a:spcBef>
                <a:spcPts val="0"/>
              </a:spcBef>
              <a:spcAft>
                <a:spcPts val="0"/>
              </a:spcAft>
            </a:pPr>
            <a:r>
              <a:rPr lang="en-US" sz="1400" dirty="0">
                <a:solidFill>
                  <a:prstClr val="black"/>
                </a:solidFill>
                <a:latin typeface="Huawei Sans" panose="020C0503030203020204" pitchFamily="34" charset="0"/>
              </a:rPr>
              <a:t>4. Check routing entries on R3.</a:t>
            </a:r>
          </a:p>
        </p:txBody>
      </p:sp>
      <p:sp>
        <p:nvSpPr>
          <p:cNvPr id="49" name="矩形 48"/>
          <p:cNvSpPr/>
          <p:nvPr/>
        </p:nvSpPr>
        <p:spPr bwMode="gray">
          <a:xfrm>
            <a:off x="638529" y="1375837"/>
            <a:ext cx="2866542" cy="1439159"/>
          </a:xfrm>
          <a:prstGeom prst="rect">
            <a:avLst/>
          </a:prstGeom>
          <a:solidFill>
            <a:srgbClr val="F5FCFD"/>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bwMode="gray">
          <a:xfrm>
            <a:off x="515661" y="2447464"/>
            <a:ext cx="910150" cy="367473"/>
          </a:xfrm>
          <a:prstGeom prst="rect">
            <a:avLst/>
          </a:prstGeom>
        </p:spPr>
        <p:txBody>
          <a:bodyPr wrap="square">
            <a:spAutoFit/>
          </a:bodyPr>
          <a:lstStyle/>
          <a:p>
            <a:pPr algn="ctr" fontAlgn="auto">
              <a:lnSpc>
                <a:spcPts val="2400"/>
              </a:lnSpc>
            </a:pPr>
            <a:r>
              <a:rPr lang="en-US" altLang="zh-CN" sz="1400" b="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OSPF</a:t>
            </a:r>
            <a:endParaRPr lang="zh-CN" altLang="en-US" sz="14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1" name="矩形 50"/>
          <p:cNvSpPr/>
          <p:nvPr/>
        </p:nvSpPr>
        <p:spPr bwMode="gray">
          <a:xfrm>
            <a:off x="3570189" y="1375837"/>
            <a:ext cx="2319046" cy="1439159"/>
          </a:xfrm>
          <a:prstGeom prst="rect">
            <a:avLst/>
          </a:prstGeom>
          <a:solidFill>
            <a:srgbClr val="FFF8E5"/>
          </a:solidFill>
          <a:ln>
            <a:solidFill>
              <a:srgbClr val="FDD3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bwMode="gray">
          <a:xfrm>
            <a:off x="3456687" y="2447464"/>
            <a:ext cx="910150" cy="367473"/>
          </a:xfrm>
          <a:prstGeom prst="rect">
            <a:avLst/>
          </a:prstGeom>
        </p:spPr>
        <p:txBody>
          <a:bodyPr wrap="square">
            <a:spAutoFit/>
          </a:bodyPr>
          <a:lstStyle/>
          <a:p>
            <a:pPr algn="ctr" fontAlgn="auto">
              <a:lnSpc>
                <a:spcPts val="2400"/>
              </a:lnSpc>
            </a:pPr>
            <a:r>
              <a:rPr lang="en-US" altLang="zh-CN" sz="1400" b="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IS-IS</a:t>
            </a:r>
            <a:endParaRPr lang="zh-CN" altLang="en-US" sz="14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664099" y="1817083"/>
            <a:ext cx="540000" cy="442800"/>
          </a:xfrm>
          <a:prstGeom prst="rect">
            <a:avLst/>
          </a:prstGeom>
        </p:spPr>
      </p:pic>
      <p:cxnSp>
        <p:nvCxnSpPr>
          <p:cNvPr id="54" name="直接连接符 53"/>
          <p:cNvCxnSpPr>
            <a:stCxn id="53" idx="3"/>
            <a:endCxn id="56" idx="1"/>
          </p:cNvCxnSpPr>
          <p:nvPr/>
        </p:nvCxnSpPr>
        <p:spPr bwMode="gray">
          <a:xfrm>
            <a:off x="2204099" y="2038483"/>
            <a:ext cx="106252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矩形 54"/>
          <p:cNvSpPr/>
          <p:nvPr/>
        </p:nvSpPr>
        <p:spPr bwMode="gray">
          <a:xfrm>
            <a:off x="1532798" y="1576818"/>
            <a:ext cx="797389" cy="307777"/>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a:t>
            </a:r>
          </a:p>
        </p:txBody>
      </p:sp>
      <p:pic>
        <p:nvPicPr>
          <p:cNvPr id="56" name="图片 5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266625" y="1817083"/>
            <a:ext cx="540000" cy="442800"/>
          </a:xfrm>
          <a:prstGeom prst="rect">
            <a:avLst/>
          </a:prstGeom>
        </p:spPr>
      </p:pic>
      <p:sp>
        <p:nvSpPr>
          <p:cNvPr id="57" name="矩形 56"/>
          <p:cNvSpPr/>
          <p:nvPr/>
        </p:nvSpPr>
        <p:spPr bwMode="gray">
          <a:xfrm>
            <a:off x="3080475" y="1576818"/>
            <a:ext cx="912300" cy="307777"/>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  L2</a:t>
            </a:r>
          </a:p>
        </p:txBody>
      </p:sp>
      <p:cxnSp>
        <p:nvCxnSpPr>
          <p:cNvPr id="58" name="直接连接符 57"/>
          <p:cNvCxnSpPr>
            <a:stCxn id="56" idx="3"/>
            <a:endCxn id="59" idx="1"/>
          </p:cNvCxnSpPr>
          <p:nvPr/>
        </p:nvCxnSpPr>
        <p:spPr bwMode="gray">
          <a:xfrm>
            <a:off x="3806625" y="2038483"/>
            <a:ext cx="106252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9" name="图片 5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69151" y="1817083"/>
            <a:ext cx="540000" cy="442800"/>
          </a:xfrm>
          <a:prstGeom prst="rect">
            <a:avLst/>
          </a:prstGeom>
        </p:spPr>
      </p:pic>
      <p:sp>
        <p:nvSpPr>
          <p:cNvPr id="60" name="矩形 59"/>
          <p:cNvSpPr/>
          <p:nvPr/>
        </p:nvSpPr>
        <p:spPr bwMode="gray">
          <a:xfrm>
            <a:off x="4758881" y="1576818"/>
            <a:ext cx="760540" cy="307777"/>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R3 L2</a:t>
            </a:r>
          </a:p>
        </p:txBody>
      </p:sp>
      <p:sp>
        <p:nvSpPr>
          <p:cNvPr id="61" name="矩形 60"/>
          <p:cNvSpPr/>
          <p:nvPr/>
        </p:nvSpPr>
        <p:spPr bwMode="gray">
          <a:xfrm>
            <a:off x="2307718" y="1826679"/>
            <a:ext cx="797389" cy="276999"/>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auto"/>
            <a:r>
              <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GE0/0/1</a:t>
            </a:r>
          </a:p>
        </p:txBody>
      </p:sp>
      <p:sp>
        <p:nvSpPr>
          <p:cNvPr id="62" name="矩形 61"/>
          <p:cNvSpPr/>
          <p:nvPr/>
        </p:nvSpPr>
        <p:spPr bwMode="gray">
          <a:xfrm>
            <a:off x="3968143" y="1826679"/>
            <a:ext cx="797389" cy="276999"/>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auto"/>
            <a:r>
              <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GE0/0/2</a:t>
            </a:r>
          </a:p>
        </p:txBody>
      </p:sp>
      <p:sp>
        <p:nvSpPr>
          <p:cNvPr id="63" name="矩形 62"/>
          <p:cNvSpPr/>
          <p:nvPr/>
        </p:nvSpPr>
        <p:spPr bwMode="gray">
          <a:xfrm>
            <a:off x="2216342" y="2043838"/>
            <a:ext cx="1038699" cy="276999"/>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auto"/>
            <a:r>
              <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10.1.12.0/24</a:t>
            </a:r>
          </a:p>
        </p:txBody>
      </p:sp>
      <p:sp>
        <p:nvSpPr>
          <p:cNvPr id="64" name="矩形 63"/>
          <p:cNvSpPr/>
          <p:nvPr/>
        </p:nvSpPr>
        <p:spPr bwMode="gray">
          <a:xfrm>
            <a:off x="3847487" y="2043838"/>
            <a:ext cx="1038699" cy="276999"/>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auto"/>
            <a:r>
              <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10.1.23.0/24</a:t>
            </a:r>
          </a:p>
        </p:txBody>
      </p:sp>
      <p:cxnSp>
        <p:nvCxnSpPr>
          <p:cNvPr id="65" name="直接连接符 64"/>
          <p:cNvCxnSpPr>
            <a:endCxn id="53" idx="1"/>
          </p:cNvCxnSpPr>
          <p:nvPr/>
        </p:nvCxnSpPr>
        <p:spPr bwMode="gray">
          <a:xfrm>
            <a:off x="1545469" y="2038483"/>
            <a:ext cx="11863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bwMode="gray">
          <a:xfrm rot="5400000">
            <a:off x="1416453" y="2038483"/>
            <a:ext cx="24742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bwMode="gray">
          <a:xfrm>
            <a:off x="619278" y="1831910"/>
            <a:ext cx="1038699" cy="461665"/>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auto"/>
            <a:r>
              <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Loopback0</a:t>
            </a:r>
            <a:r>
              <a:rPr lang="zh-CN" altLang="en-US"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algn="ctr" fontAlgn="auto"/>
            <a:r>
              <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10.1.1.1/32</a:t>
            </a:r>
          </a:p>
        </p:txBody>
      </p:sp>
      <p:sp>
        <p:nvSpPr>
          <p:cNvPr id="68" name="文本框 32"/>
          <p:cNvSpPr txBox="1"/>
          <p:nvPr/>
        </p:nvSpPr>
        <p:spPr bwMode="gray">
          <a:xfrm>
            <a:off x="6105427" y="2439576"/>
            <a:ext cx="4642749" cy="523220"/>
          </a:xfrm>
          <a:prstGeom prst="rect">
            <a:avLst/>
          </a:prstGeom>
          <a:solidFill>
            <a:schemeClr val="bg1">
              <a:lumMod val="85000"/>
            </a:schemeClr>
          </a:solidFill>
          <a:ln>
            <a:noFill/>
          </a:ln>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en-US" altLang="zh-CN" sz="1400" dirty="0">
                <a:solidFill>
                  <a:prstClr val="black"/>
                </a:solidFill>
                <a:cs typeface="Courier New" panose="02070309020205020404" pitchFamily="49" charset="0"/>
              </a:rPr>
              <a:t>[R2] isis</a:t>
            </a:r>
          </a:p>
          <a:p>
            <a:pPr fontAlgn="auto">
              <a:spcBef>
                <a:spcPts val="0"/>
              </a:spcBef>
              <a:spcAft>
                <a:spcPts val="0"/>
              </a:spcAft>
            </a:pPr>
            <a:r>
              <a:rPr lang="en-US" altLang="zh-CN" sz="1400" dirty="0">
                <a:solidFill>
                  <a:prstClr val="black"/>
                </a:solidFill>
                <a:cs typeface="Courier New" panose="02070309020205020404" pitchFamily="49" charset="0"/>
              </a:rPr>
              <a:t>[R2-isis-1] </a:t>
            </a:r>
            <a:r>
              <a:rPr lang="en-US" altLang="zh-CN" sz="1400" b="1" dirty="0">
                <a:solidFill>
                  <a:prstClr val="black"/>
                </a:solidFill>
                <a:cs typeface="Courier New" panose="02070309020205020404" pitchFamily="49" charset="0"/>
              </a:rPr>
              <a:t>default-route-advertise </a:t>
            </a:r>
            <a:r>
              <a:rPr lang="en-US" altLang="zh-CN" sz="1400" b="1" dirty="0" smtClean="0">
                <a:solidFill>
                  <a:prstClr val="black"/>
                </a:solidFill>
                <a:cs typeface="Courier New" panose="02070309020205020404" pitchFamily="49" charset="0"/>
              </a:rPr>
              <a:t>always</a:t>
            </a:r>
            <a:endParaRPr lang="en-US" altLang="zh-CN" sz="1400" dirty="0">
              <a:solidFill>
                <a:prstClr val="black"/>
              </a:solidFill>
              <a:cs typeface="Courier New" panose="02070309020205020404" pitchFamily="49" charset="0"/>
            </a:endParaRPr>
          </a:p>
        </p:txBody>
      </p:sp>
      <p:sp>
        <p:nvSpPr>
          <p:cNvPr id="69" name="文本框 68"/>
          <p:cNvSpPr txBox="1"/>
          <p:nvPr/>
        </p:nvSpPr>
        <p:spPr bwMode="gray">
          <a:xfrm>
            <a:off x="6105427" y="3562562"/>
            <a:ext cx="4642749" cy="523220"/>
          </a:xfrm>
          <a:prstGeom prst="rect">
            <a:avLst/>
          </a:prstGeom>
          <a:solidFill>
            <a:schemeClr val="bg1">
              <a:lumMod val="85000"/>
            </a:schemeClr>
          </a:solidFill>
          <a:ln>
            <a:noFill/>
          </a:ln>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en-US" altLang="zh-CN" sz="1400" dirty="0">
                <a:solidFill>
                  <a:prstClr val="black"/>
                </a:solidFill>
                <a:cs typeface="Courier New" panose="02070309020205020404" pitchFamily="49" charset="0"/>
              </a:rPr>
              <a:t>[R2] </a:t>
            </a:r>
            <a:r>
              <a:rPr lang="en-US" altLang="zh-CN" sz="1400" dirty="0" err="1">
                <a:solidFill>
                  <a:prstClr val="black"/>
                </a:solidFill>
                <a:cs typeface="Courier New" panose="02070309020205020404" pitchFamily="49" charset="0"/>
              </a:rPr>
              <a:t>ospf</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R2-ospf-1</a:t>
            </a:r>
            <a:r>
              <a:rPr lang="en-US" altLang="zh-CN" sz="1400" dirty="0">
                <a:solidFill>
                  <a:prstClr val="black"/>
                </a:solidFill>
                <a:cs typeface="Courier New" panose="02070309020205020404" pitchFamily="49" charset="0"/>
              </a:rPr>
              <a:t>] default-route-advertise always   </a:t>
            </a:r>
            <a:r>
              <a:rPr lang="en-US" altLang="zh-CN" sz="1400" dirty="0" smtClean="0">
                <a:solidFill>
                  <a:prstClr val="black"/>
                </a:solidFill>
                <a:cs typeface="Courier New" panose="02070309020205020404" pitchFamily="49" charset="0"/>
              </a:rPr>
              <a:t>	</a:t>
            </a:r>
            <a:endParaRPr lang="en-US" altLang="zh-CN" sz="1400" dirty="0">
              <a:solidFill>
                <a:prstClr val="black"/>
              </a:solidFill>
              <a:cs typeface="Courier New" panose="02070309020205020404" pitchFamily="49" charset="0"/>
            </a:endParaRPr>
          </a:p>
        </p:txBody>
      </p:sp>
      <p:sp>
        <p:nvSpPr>
          <p:cNvPr id="70" name="文本框 69"/>
          <p:cNvSpPr txBox="1"/>
          <p:nvPr/>
        </p:nvSpPr>
        <p:spPr bwMode="gray">
          <a:xfrm>
            <a:off x="6105428" y="4519119"/>
            <a:ext cx="5619648" cy="1569660"/>
          </a:xfrm>
          <a:prstGeom prst="rect">
            <a:avLst/>
          </a:prstGeom>
          <a:solidFill>
            <a:schemeClr val="bg1">
              <a:lumMod val="85000"/>
            </a:schemeClr>
          </a:solidFill>
          <a:ln>
            <a:noFill/>
          </a:ln>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en-US" altLang="zh-CN" sz="1200" dirty="0">
                <a:solidFill>
                  <a:prstClr val="black"/>
                </a:solidFill>
                <a:cs typeface="Courier New" panose="02070309020205020404" pitchFamily="49" charset="0"/>
              </a:rPr>
              <a:t>[R3]display </a:t>
            </a:r>
            <a:r>
              <a:rPr lang="en-US" altLang="zh-CN" sz="1200" dirty="0" err="1">
                <a:solidFill>
                  <a:prstClr val="black"/>
                </a:solidFill>
                <a:cs typeface="Courier New" panose="02070309020205020404" pitchFamily="49" charset="0"/>
              </a:rPr>
              <a:t>ip</a:t>
            </a:r>
            <a:r>
              <a:rPr lang="en-US" altLang="zh-CN" sz="1200" dirty="0">
                <a:solidFill>
                  <a:prstClr val="black"/>
                </a:solidFill>
                <a:cs typeface="Courier New" panose="02070309020205020404" pitchFamily="49" charset="0"/>
              </a:rPr>
              <a:t> routing-table </a:t>
            </a:r>
          </a:p>
          <a:p>
            <a:pPr fontAlgn="auto">
              <a:spcBef>
                <a:spcPts val="0"/>
              </a:spcBef>
              <a:spcAft>
                <a:spcPts val="0"/>
              </a:spcAft>
            </a:pPr>
            <a:r>
              <a:rPr lang="en-US" altLang="zh-CN" sz="1200" dirty="0">
                <a:solidFill>
                  <a:prstClr val="black"/>
                </a:solidFill>
                <a:cs typeface="Courier New" panose="02070309020205020404" pitchFamily="49" charset="0"/>
              </a:rPr>
              <a:t>Route Flags: R - relay, D - download to fib</a:t>
            </a:r>
          </a:p>
          <a:p>
            <a:pPr fontAlgn="auto">
              <a:spcBef>
                <a:spcPts val="0"/>
              </a:spcBef>
              <a:spcAft>
                <a:spcPts val="0"/>
              </a:spcAft>
            </a:pPr>
            <a:r>
              <a:rPr lang="en-US" altLang="zh-CN" sz="1200" dirty="0" smtClean="0">
                <a:solidFill>
                  <a:prstClr val="black"/>
                </a:solidFill>
                <a:cs typeface="Courier New" panose="02070309020205020404" pitchFamily="49" charset="0"/>
              </a:rPr>
              <a:t>---------------------------------------------------------------------------------------</a:t>
            </a:r>
            <a:endParaRPr lang="en-US" altLang="zh-CN" sz="1200" dirty="0">
              <a:solidFill>
                <a:prstClr val="black"/>
              </a:solidFill>
              <a:cs typeface="Courier New" panose="02070309020205020404" pitchFamily="49" charset="0"/>
            </a:endParaRPr>
          </a:p>
          <a:p>
            <a:pPr fontAlgn="auto">
              <a:spcBef>
                <a:spcPts val="0"/>
              </a:spcBef>
              <a:spcAft>
                <a:spcPts val="0"/>
              </a:spcAft>
            </a:pPr>
            <a:r>
              <a:rPr lang="en-US" altLang="zh-CN" sz="1200" dirty="0">
                <a:solidFill>
                  <a:prstClr val="black"/>
                </a:solidFill>
                <a:cs typeface="Courier New" panose="02070309020205020404" pitchFamily="49" charset="0"/>
              </a:rPr>
              <a:t>Routing Tables: Public</a:t>
            </a:r>
          </a:p>
          <a:p>
            <a:pPr fontAlgn="auto">
              <a:spcBef>
                <a:spcPts val="0"/>
              </a:spcBef>
              <a:spcAft>
                <a:spcPts val="0"/>
              </a:spcAft>
            </a:pPr>
            <a:r>
              <a:rPr lang="en-US" altLang="zh-CN" sz="1200" dirty="0">
                <a:solidFill>
                  <a:prstClr val="black"/>
                </a:solidFill>
                <a:cs typeface="Courier New" panose="02070309020205020404" pitchFamily="49" charset="0"/>
              </a:rPr>
              <a:t>         Destinations : 8        Routes : 8        </a:t>
            </a:r>
          </a:p>
          <a:p>
            <a:pPr fontAlgn="auto">
              <a:spcBef>
                <a:spcPts val="0"/>
              </a:spcBef>
              <a:spcAft>
                <a:spcPts val="0"/>
              </a:spcAft>
            </a:pPr>
            <a:r>
              <a:rPr lang="en-US" altLang="zh-CN" sz="1200" dirty="0" smtClean="0">
                <a:solidFill>
                  <a:prstClr val="black"/>
                </a:solidFill>
                <a:cs typeface="Courier New" panose="02070309020205020404" pitchFamily="49" charset="0"/>
              </a:rPr>
              <a:t>Destination/Mask    Proto    Pre  </a:t>
            </a:r>
            <a:r>
              <a:rPr lang="en-US" altLang="zh-CN" sz="1200" dirty="0">
                <a:solidFill>
                  <a:prstClr val="black"/>
                </a:solidFill>
                <a:cs typeface="Courier New" panose="02070309020205020404" pitchFamily="49" charset="0"/>
              </a:rPr>
              <a:t>Cost  </a:t>
            </a:r>
            <a:r>
              <a:rPr lang="en-US" altLang="zh-CN" sz="1200" dirty="0" smtClean="0">
                <a:solidFill>
                  <a:prstClr val="black"/>
                </a:solidFill>
                <a:cs typeface="Courier New" panose="02070309020205020404" pitchFamily="49" charset="0"/>
              </a:rPr>
              <a:t>Flags  </a:t>
            </a:r>
            <a:r>
              <a:rPr lang="en-US" altLang="zh-CN" sz="1200" dirty="0" err="1" smtClean="0">
                <a:solidFill>
                  <a:prstClr val="black"/>
                </a:solidFill>
                <a:cs typeface="Courier New" panose="02070309020205020404" pitchFamily="49" charset="0"/>
              </a:rPr>
              <a:t>NextHop</a:t>
            </a:r>
            <a:r>
              <a:rPr lang="en-US" altLang="zh-CN" sz="1200" dirty="0" smtClean="0">
                <a:solidFill>
                  <a:prstClr val="black"/>
                </a:solidFill>
                <a:cs typeface="Courier New" panose="02070309020205020404" pitchFamily="49" charset="0"/>
              </a:rPr>
              <a:t>   Interface</a:t>
            </a:r>
            <a:endParaRPr lang="en-US" altLang="zh-CN" sz="1200" dirty="0">
              <a:solidFill>
                <a:prstClr val="black"/>
              </a:solidFill>
              <a:cs typeface="Courier New" panose="02070309020205020404" pitchFamily="49" charset="0"/>
            </a:endParaRPr>
          </a:p>
          <a:p>
            <a:pPr fontAlgn="auto">
              <a:spcBef>
                <a:spcPts val="0"/>
              </a:spcBef>
              <a:spcAft>
                <a:spcPts val="0"/>
              </a:spcAft>
            </a:pPr>
            <a:r>
              <a:rPr lang="en-US" altLang="zh-CN" sz="1200" dirty="0" smtClean="0">
                <a:solidFill>
                  <a:srgbClr val="C7000B"/>
                </a:solidFill>
                <a:cs typeface="Courier New" panose="02070309020205020404" pitchFamily="49" charset="0"/>
              </a:rPr>
              <a:t>0.0.0.0/0	           ISIS-L2 </a:t>
            </a:r>
            <a:r>
              <a:rPr lang="en-US" altLang="zh-CN" sz="1200" dirty="0">
                <a:solidFill>
                  <a:srgbClr val="C7000B"/>
                </a:solidFill>
                <a:cs typeface="Courier New" panose="02070309020205020404" pitchFamily="49" charset="0"/>
              </a:rPr>
              <a:t>15   </a:t>
            </a:r>
            <a:r>
              <a:rPr lang="en-US" altLang="zh-CN" sz="1200" dirty="0" smtClean="0">
                <a:solidFill>
                  <a:srgbClr val="C7000B"/>
                </a:solidFill>
                <a:cs typeface="Courier New" panose="02070309020205020404" pitchFamily="49" charset="0"/>
              </a:rPr>
              <a:t> 10     D      10.1.23.2   GigabitEthernet0/0/2</a:t>
            </a:r>
          </a:p>
          <a:p>
            <a:pPr fontAlgn="auto">
              <a:spcBef>
                <a:spcPts val="0"/>
              </a:spcBef>
              <a:spcAft>
                <a:spcPts val="0"/>
              </a:spcAft>
            </a:pPr>
            <a:r>
              <a:rPr lang="en-US" altLang="zh-CN" sz="1200" dirty="0" smtClean="0">
                <a:solidFill>
                  <a:prstClr val="black"/>
                </a:solidFill>
                <a:cs typeface="Courier New" panose="02070309020205020404" pitchFamily="49" charset="0"/>
              </a:rPr>
              <a:t>……</a:t>
            </a:r>
            <a:endParaRPr lang="en-US" altLang="zh-CN" sz="1200" dirty="0">
              <a:solidFill>
                <a:prstClr val="black"/>
              </a:solidFill>
              <a:cs typeface="Courier New" panose="02070309020205020404" pitchFamily="49" charset="0"/>
            </a:endParaRPr>
          </a:p>
        </p:txBody>
      </p:sp>
      <p:sp>
        <p:nvSpPr>
          <p:cNvPr id="71" name="五边形 70"/>
          <p:cNvSpPr/>
          <p:nvPr/>
        </p:nvSpPr>
        <p:spPr bwMode="gray">
          <a:xfrm>
            <a:off x="8823490" y="49619"/>
            <a:ext cx="1148807"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Fast Convergence</a:t>
            </a:r>
          </a:p>
        </p:txBody>
      </p:sp>
      <p:sp>
        <p:nvSpPr>
          <p:cNvPr id="72" name="燕尾形 71"/>
          <p:cNvSpPr/>
          <p:nvPr/>
        </p:nvSpPr>
        <p:spPr bwMode="gray">
          <a:xfrm>
            <a:off x="9836823" y="49619"/>
            <a:ext cx="982298"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Routing Control</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73" name="燕尾形 72"/>
          <p:cNvSpPr/>
          <p:nvPr/>
        </p:nvSpPr>
        <p:spPr bwMode="gray">
          <a:xfrm>
            <a:off x="10683647" y="49619"/>
            <a:ext cx="1065441"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Other Features</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33171122"/>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IS-IS Multi-Instance and Multi-Process</a:t>
            </a:r>
            <a:endParaRPr lang="en-US"/>
          </a:p>
        </p:txBody>
      </p:sp>
      <p:sp>
        <p:nvSpPr>
          <p:cNvPr id="4" name="文本占位符 3"/>
          <p:cNvSpPr>
            <a:spLocks noGrp="1"/>
          </p:cNvSpPr>
          <p:nvPr>
            <p:ph type="body" sz="quarter" idx="10"/>
          </p:nvPr>
        </p:nvSpPr>
        <p:spPr bwMode="gray">
          <a:xfrm>
            <a:off x="455612" y="1052514"/>
            <a:ext cx="11293476" cy="2606630"/>
          </a:xfrm>
        </p:spPr>
        <p:txBody>
          <a:bodyPr/>
          <a:lstStyle/>
          <a:p>
            <a:r>
              <a:rPr lang="en-US" sz="1600" smtClean="0"/>
              <a:t>In IS-IS multi-instance, multiple IS-IS processes are created on the same router, with each process associated with one VPN instance.</a:t>
            </a:r>
          </a:p>
          <a:p>
            <a:r>
              <a:rPr lang="en-US" sz="1600" smtClean="0"/>
              <a:t>In IS-IS multi-process, multiple IS-IS processes are created in the same VPN instance (or in the same public network in</a:t>
            </a:r>
            <a:r>
              <a:rPr lang="en-US" altLang="zh-CN" sz="1600" smtClean="0"/>
              <a:t>s</a:t>
            </a:r>
            <a:r>
              <a:rPr lang="en-US" sz="1600" smtClean="0"/>
              <a:t>tance). These IS-IS processes are independent of each other. IS-IS processes function similarly to different routing protocols in route exchange.</a:t>
            </a:r>
          </a:p>
          <a:p>
            <a:r>
              <a:rPr lang="en-US" sz="1600" smtClean="0"/>
              <a:t>A network may carry different services, which need to be isolated for security. You can bind each IS-IS process to a different VPN instance.</a:t>
            </a:r>
            <a:endParaRPr lang="en-US" sz="1600" dirty="0"/>
          </a:p>
        </p:txBody>
      </p:sp>
      <p:sp>
        <p:nvSpPr>
          <p:cNvPr id="47" name="文本占位符 3"/>
          <p:cNvSpPr txBox="1">
            <a:spLocks/>
          </p:cNvSpPr>
          <p:nvPr/>
        </p:nvSpPr>
        <p:spPr bwMode="gray">
          <a:xfrm>
            <a:off x="441941" y="3791688"/>
            <a:ext cx="5627683" cy="239428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buSzPct val="50000"/>
              <a:buFont typeface="Wingdings" panose="05000000000000000000" pitchFamily="2" charset="2"/>
              <a:buChar char="l"/>
            </a:pPr>
            <a:r>
              <a:rPr lang="en-US" sz="1600" dirty="0">
                <a:latin typeface="Huawei Sans" panose="020C0503030203020204" pitchFamily="34" charset="0"/>
              </a:rPr>
              <a:t>Application scenarios:</a:t>
            </a:r>
          </a:p>
          <a:p>
            <a:pPr lvl="1"/>
            <a:r>
              <a:rPr lang="en-US" sz="1400" dirty="0">
                <a:latin typeface="Huawei Sans" panose="020C0503030203020204" pitchFamily="34" charset="0"/>
              </a:rPr>
              <a:t>IS-IS multi-instance and multi-process are typically used in VPN scenarios.</a:t>
            </a:r>
          </a:p>
          <a:p>
            <a:pPr lvl="1"/>
            <a:r>
              <a:rPr lang="en-US" sz="1400" dirty="0">
                <a:latin typeface="Huawei Sans" panose="020C0503030203020204" pitchFamily="34" charset="0"/>
              </a:rPr>
              <a:t>As the figure shown, a PE is connected to two </a:t>
            </a:r>
            <a:r>
              <a:rPr lang="en-US" sz="1400" dirty="0" smtClean="0">
                <a:latin typeface="Huawei Sans" panose="020C0503030203020204" pitchFamily="34" charset="0"/>
              </a:rPr>
              <a:t>VPNs, each belonging to a different customer, </a:t>
            </a:r>
            <a:r>
              <a:rPr lang="en-US" sz="1400" dirty="0">
                <a:latin typeface="Huawei Sans" panose="020C0503030203020204" pitchFamily="34" charset="0"/>
              </a:rPr>
              <a:t>and IS-IS is deployed between the PE and CEs. You can configure multiple IS-IS processes on the PE to isolate the VPN customers.</a:t>
            </a:r>
          </a:p>
        </p:txBody>
      </p:sp>
      <p:grpSp>
        <p:nvGrpSpPr>
          <p:cNvPr id="29" name="组合 28"/>
          <p:cNvGrpSpPr/>
          <p:nvPr/>
        </p:nvGrpSpPr>
        <p:grpSpPr bwMode="gray">
          <a:xfrm>
            <a:off x="6216180" y="3993986"/>
            <a:ext cx="3285826" cy="2085326"/>
            <a:chOff x="2794714" y="3838562"/>
            <a:chExt cx="3285826" cy="2085326"/>
          </a:xfrm>
        </p:grpSpPr>
        <p:sp>
          <p:nvSpPr>
            <p:cNvPr id="53" name="椭圆 52"/>
            <p:cNvSpPr/>
            <p:nvPr/>
          </p:nvSpPr>
          <p:spPr bwMode="gray">
            <a:xfrm rot="1524204">
              <a:off x="3906532" y="4093208"/>
              <a:ext cx="1332193" cy="827361"/>
            </a:xfrm>
            <a:prstGeom prst="ellipse">
              <a:avLst/>
            </a:prstGeom>
            <a:solidFill>
              <a:srgbClr val="F5FCFD"/>
            </a:solidFill>
            <a:ln>
              <a:solidFill>
                <a:srgbClr val="94DA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bwMode="gray">
            <a:xfrm rot="20075796" flipV="1">
              <a:off x="3906531" y="5096527"/>
              <a:ext cx="1332193" cy="827361"/>
            </a:xfrm>
            <a:prstGeom prst="ellipse">
              <a:avLst/>
            </a:prstGeom>
            <a:solidFill>
              <a:srgbClr val="F5FCFD"/>
            </a:solidFill>
            <a:ln>
              <a:solidFill>
                <a:srgbClr val="94DA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159"/>
            <p:cNvSpPr/>
            <p:nvPr/>
          </p:nvSpPr>
          <p:spPr bwMode="gray">
            <a:xfrm flipH="1">
              <a:off x="2794714" y="3951603"/>
              <a:ext cx="1187838" cy="63996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6" name="图片 5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712553" y="4092515"/>
              <a:ext cx="540000" cy="442800"/>
            </a:xfrm>
            <a:prstGeom prst="rect">
              <a:avLst/>
            </a:prstGeom>
          </p:spPr>
        </p:pic>
        <p:cxnSp>
          <p:nvCxnSpPr>
            <p:cNvPr id="57" name="直接连接符 56"/>
            <p:cNvCxnSpPr>
              <a:stCxn id="56" idx="3"/>
              <a:endCxn id="64" idx="0"/>
            </p:cNvCxnSpPr>
            <p:nvPr/>
          </p:nvCxnSpPr>
          <p:spPr bwMode="gray">
            <a:xfrm>
              <a:off x="4252553" y="4313915"/>
              <a:ext cx="917837" cy="4354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矩形 57"/>
            <p:cNvSpPr/>
            <p:nvPr/>
          </p:nvSpPr>
          <p:spPr bwMode="gray">
            <a:xfrm>
              <a:off x="2933558" y="4052305"/>
              <a:ext cx="910150" cy="523220"/>
            </a:xfrm>
            <a:prstGeom prst="rect">
              <a:avLst/>
            </a:prstGeom>
          </p:spPr>
          <p:txBody>
            <a:bodyPr wrap="square">
              <a:spAutoFit/>
            </a:body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VPN1</a:t>
              </a:r>
            </a:p>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Site1</a:t>
              </a:r>
              <a:endParaRPr lang="zh-CN" alt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9" name="矩形 58"/>
            <p:cNvSpPr/>
            <p:nvPr/>
          </p:nvSpPr>
          <p:spPr bwMode="gray">
            <a:xfrm>
              <a:off x="3527477" y="3838562"/>
              <a:ext cx="910150" cy="307777"/>
            </a:xfrm>
            <a:prstGeom prst="rect">
              <a:avLst/>
            </a:prstGeom>
          </p:spPr>
          <p:txBody>
            <a:bodyPr wrap="square">
              <a:spAutoFit/>
            </a:body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CE1</a:t>
              </a:r>
              <a:endParaRPr lang="zh-CN" alt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60" name="Freeform 159"/>
            <p:cNvSpPr/>
            <p:nvPr/>
          </p:nvSpPr>
          <p:spPr bwMode="gray">
            <a:xfrm flipH="1">
              <a:off x="2794714" y="5248370"/>
              <a:ext cx="1187838" cy="6408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1" name="图片 6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712553" y="5406160"/>
              <a:ext cx="540000" cy="442800"/>
            </a:xfrm>
            <a:prstGeom prst="rect">
              <a:avLst/>
            </a:prstGeom>
          </p:spPr>
        </p:pic>
        <p:sp>
          <p:nvSpPr>
            <p:cNvPr id="62" name="矩形 61"/>
            <p:cNvSpPr/>
            <p:nvPr/>
          </p:nvSpPr>
          <p:spPr bwMode="gray">
            <a:xfrm>
              <a:off x="2933558" y="5365950"/>
              <a:ext cx="910150" cy="523220"/>
            </a:xfrm>
            <a:prstGeom prst="rect">
              <a:avLst/>
            </a:prstGeom>
          </p:spPr>
          <p:txBody>
            <a:bodyPr wrap="square">
              <a:spAutoFit/>
            </a:body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VPN2</a:t>
              </a:r>
            </a:p>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Site2</a:t>
              </a:r>
              <a:endParaRPr lang="zh-CN" alt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63" name="矩形 62"/>
            <p:cNvSpPr/>
            <p:nvPr/>
          </p:nvSpPr>
          <p:spPr bwMode="gray">
            <a:xfrm>
              <a:off x="3527477" y="5152207"/>
              <a:ext cx="910150" cy="307777"/>
            </a:xfrm>
            <a:prstGeom prst="rect">
              <a:avLst/>
            </a:prstGeom>
          </p:spPr>
          <p:txBody>
            <a:bodyPr wrap="square">
              <a:spAutoFit/>
            </a:body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CE2</a:t>
              </a:r>
              <a:endParaRPr lang="zh-CN" alt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pic>
          <p:nvPicPr>
            <p:cNvPr id="64" name="图片 6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900390" y="4749338"/>
              <a:ext cx="540000" cy="442800"/>
            </a:xfrm>
            <a:prstGeom prst="rect">
              <a:avLst/>
            </a:prstGeom>
          </p:spPr>
        </p:pic>
        <p:sp>
          <p:nvSpPr>
            <p:cNvPr id="65" name="矩形 64"/>
            <p:cNvSpPr/>
            <p:nvPr/>
          </p:nvSpPr>
          <p:spPr bwMode="gray">
            <a:xfrm>
              <a:off x="5170390" y="4816849"/>
              <a:ext cx="910150" cy="307777"/>
            </a:xfrm>
            <a:prstGeom prst="rect">
              <a:avLst/>
            </a:prstGeom>
          </p:spPr>
          <p:txBody>
            <a:bodyPr wrap="square">
              <a:spAutoFit/>
            </a:bodyPr>
            <a:lstStyle/>
            <a:p>
              <a:pPr algn="ctr" fontAlgn="auto"/>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a:t>
              </a:r>
              <a:endParaRPr lang="zh-CN" alt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cxnSp>
          <p:nvCxnSpPr>
            <p:cNvPr id="66" name="直接连接符 65"/>
            <p:cNvCxnSpPr>
              <a:stCxn id="61" idx="3"/>
              <a:endCxn id="64" idx="2"/>
            </p:cNvCxnSpPr>
            <p:nvPr/>
          </p:nvCxnSpPr>
          <p:spPr bwMode="gray">
            <a:xfrm flipV="1">
              <a:off x="4252553" y="5192138"/>
              <a:ext cx="917837" cy="43542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bwMode="gray">
            <a:xfrm rot="1534608">
              <a:off x="3994712" y="4284732"/>
              <a:ext cx="1562747" cy="276999"/>
            </a:xfrm>
            <a:prstGeom prst="rect">
              <a:avLst/>
            </a:prstGeom>
          </p:spPr>
          <p:txBody>
            <a:bodyPr wrap="square">
              <a:spAutoFit/>
            </a:bodyPr>
            <a:lstStyle/>
            <a:p>
              <a:pPr algn="ctr" fontAlgn="auto"/>
              <a:r>
                <a:rPr lang="en-US" altLang="zh-CN" sz="1200" b="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isis </a:t>
              </a:r>
              <a:r>
                <a:rPr lang="en-US" altLang="zh-CN" sz="1200" b="1" dirty="0" smtClean="0">
                  <a:solidFill>
                    <a:srgbClr val="C7000B"/>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100 </a:t>
              </a:r>
              <a:r>
                <a:rPr lang="en-US" altLang="zh-CN" sz="1200" b="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VPN1</a:t>
              </a:r>
            </a:p>
          </p:txBody>
        </p:sp>
        <p:sp>
          <p:nvSpPr>
            <p:cNvPr id="68" name="矩形 67"/>
            <p:cNvSpPr/>
            <p:nvPr/>
          </p:nvSpPr>
          <p:spPr bwMode="gray">
            <a:xfrm rot="20073624">
              <a:off x="3997141" y="5371820"/>
              <a:ext cx="1562747" cy="276999"/>
            </a:xfrm>
            <a:prstGeom prst="rect">
              <a:avLst/>
            </a:prstGeom>
          </p:spPr>
          <p:txBody>
            <a:bodyPr wrap="square">
              <a:spAutoFit/>
            </a:bodyPr>
            <a:lstStyle/>
            <a:p>
              <a:pPr algn="ctr" fontAlgn="auto"/>
              <a:r>
                <a:rPr lang="en-US" altLang="zh-CN" sz="1200" b="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Isis </a:t>
              </a:r>
              <a:r>
                <a:rPr lang="en-US" altLang="zh-CN" sz="1200" b="1" dirty="0" smtClean="0">
                  <a:solidFill>
                    <a:srgbClr val="C7000B"/>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200</a:t>
              </a:r>
              <a:r>
                <a:rPr lang="en-US" altLang="zh-CN" sz="1200" b="1" dirty="0" smtClean="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altLang="zh-CN" sz="1200" b="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VPN2</a:t>
              </a:r>
              <a:endParaRPr lang="zh-CN" altLang="en-US" sz="12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grpSp>
      <p:sp>
        <p:nvSpPr>
          <p:cNvPr id="69" name="圆角矩形标注 68"/>
          <p:cNvSpPr/>
          <p:nvPr/>
        </p:nvSpPr>
        <p:spPr bwMode="gray">
          <a:xfrm>
            <a:off x="8522956" y="3365335"/>
            <a:ext cx="3024888" cy="1177362"/>
          </a:xfrm>
          <a:prstGeom prst="wedgeRoundRectCallout">
            <a:avLst>
              <a:gd name="adj1" fmla="val -41270"/>
              <a:gd name="adj2" fmla="val 76720"/>
              <a:gd name="adj3" fmla="val 16667"/>
            </a:avLst>
          </a:prstGeom>
          <a:solidFill>
            <a:srgbClr val="FFF8E5"/>
          </a:solidFill>
          <a:ln>
            <a:solidFill>
              <a:srgbClr val="FDD3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pPr>
            <a:r>
              <a:rPr lang="en-US" altLang="zh-CN" sz="1400" dirty="0">
                <a:solidFill>
                  <a:schemeClr val="tx1"/>
                </a:solidFill>
              </a:rPr>
              <a:t>[</a:t>
            </a:r>
            <a:r>
              <a:rPr lang="en-US" altLang="zh-CN" sz="1400" dirty="0" smtClean="0">
                <a:solidFill>
                  <a:schemeClr val="tx1"/>
                </a:solidFill>
              </a:rPr>
              <a:t>PE] </a:t>
            </a:r>
            <a:r>
              <a:rPr lang="en-US" altLang="zh-CN" sz="1400" b="1" dirty="0" smtClean="0">
                <a:solidFill>
                  <a:schemeClr val="tx1"/>
                </a:solidFill>
              </a:rPr>
              <a:t>isis</a:t>
            </a:r>
            <a:r>
              <a:rPr lang="en-US" altLang="zh-CN" sz="1400" dirty="0" smtClean="0">
                <a:solidFill>
                  <a:schemeClr val="tx1"/>
                </a:solidFill>
              </a:rPr>
              <a:t> </a:t>
            </a:r>
            <a:r>
              <a:rPr lang="en-US" altLang="zh-CN" sz="1400" dirty="0">
                <a:solidFill>
                  <a:schemeClr val="tx1"/>
                </a:solidFill>
              </a:rPr>
              <a:t>100 </a:t>
            </a:r>
            <a:r>
              <a:rPr lang="en-US" altLang="zh-CN" sz="1400" b="1" dirty="0" err="1">
                <a:solidFill>
                  <a:schemeClr val="tx1"/>
                </a:solidFill>
              </a:rPr>
              <a:t>vpn</a:t>
            </a:r>
            <a:r>
              <a:rPr lang="en-US" altLang="zh-CN" sz="1400" b="1" dirty="0">
                <a:solidFill>
                  <a:schemeClr val="tx1"/>
                </a:solidFill>
              </a:rPr>
              <a:t>-instance</a:t>
            </a:r>
            <a:r>
              <a:rPr lang="en-US" altLang="zh-CN" sz="1400" dirty="0">
                <a:solidFill>
                  <a:schemeClr val="tx1"/>
                </a:solidFill>
              </a:rPr>
              <a:t> VPN1</a:t>
            </a:r>
          </a:p>
          <a:p>
            <a:pPr>
              <a:lnSpc>
                <a:spcPct val="125000"/>
              </a:lnSpc>
            </a:pPr>
            <a:r>
              <a:rPr lang="en-US" altLang="zh-CN" sz="1400" dirty="0">
                <a:solidFill>
                  <a:schemeClr val="tx1"/>
                </a:solidFill>
              </a:rPr>
              <a:t>[</a:t>
            </a:r>
            <a:r>
              <a:rPr lang="en-US" altLang="zh-CN" sz="1400" dirty="0" smtClean="0">
                <a:solidFill>
                  <a:schemeClr val="tx1"/>
                </a:solidFill>
              </a:rPr>
              <a:t>PE-isis-100</a:t>
            </a:r>
            <a:r>
              <a:rPr lang="en-US" altLang="zh-CN" sz="1400" dirty="0">
                <a:solidFill>
                  <a:schemeClr val="tx1"/>
                </a:solidFill>
              </a:rPr>
              <a:t>] quit</a:t>
            </a:r>
          </a:p>
          <a:p>
            <a:pPr>
              <a:lnSpc>
                <a:spcPct val="125000"/>
              </a:lnSpc>
            </a:pPr>
            <a:r>
              <a:rPr lang="en-US" altLang="zh-CN" sz="1400" dirty="0">
                <a:solidFill>
                  <a:schemeClr val="tx1"/>
                </a:solidFill>
              </a:rPr>
              <a:t>[</a:t>
            </a:r>
            <a:r>
              <a:rPr lang="en-US" altLang="zh-CN" sz="1400" dirty="0" smtClean="0">
                <a:solidFill>
                  <a:schemeClr val="tx1"/>
                </a:solidFill>
              </a:rPr>
              <a:t>PE] </a:t>
            </a:r>
            <a:r>
              <a:rPr lang="en-US" altLang="zh-CN" sz="1400" b="1" dirty="0" smtClean="0">
                <a:solidFill>
                  <a:schemeClr val="tx1"/>
                </a:solidFill>
              </a:rPr>
              <a:t>isis</a:t>
            </a:r>
            <a:r>
              <a:rPr lang="en-US" altLang="zh-CN" sz="1400" dirty="0" smtClean="0">
                <a:solidFill>
                  <a:schemeClr val="tx1"/>
                </a:solidFill>
              </a:rPr>
              <a:t> </a:t>
            </a:r>
            <a:r>
              <a:rPr lang="en-US" altLang="zh-CN" sz="1400" dirty="0">
                <a:solidFill>
                  <a:schemeClr val="tx1"/>
                </a:solidFill>
              </a:rPr>
              <a:t>200 </a:t>
            </a:r>
            <a:r>
              <a:rPr lang="en-US" altLang="zh-CN" sz="1400" b="1" dirty="0" err="1">
                <a:solidFill>
                  <a:schemeClr val="tx1"/>
                </a:solidFill>
              </a:rPr>
              <a:t>vpn</a:t>
            </a:r>
            <a:r>
              <a:rPr lang="en-US" altLang="zh-CN" sz="1400" b="1" dirty="0">
                <a:solidFill>
                  <a:schemeClr val="tx1"/>
                </a:solidFill>
              </a:rPr>
              <a:t>-instance</a:t>
            </a:r>
            <a:r>
              <a:rPr lang="en-US" altLang="zh-CN" sz="1400" dirty="0">
                <a:solidFill>
                  <a:schemeClr val="tx1"/>
                </a:solidFill>
              </a:rPr>
              <a:t> </a:t>
            </a:r>
            <a:r>
              <a:rPr lang="en-US" altLang="zh-CN" sz="1400" dirty="0" smtClean="0">
                <a:solidFill>
                  <a:schemeClr val="tx1"/>
                </a:solidFill>
              </a:rPr>
              <a:t>VPN2</a:t>
            </a:r>
            <a:endParaRPr lang="en-US" altLang="zh-CN" sz="1400" dirty="0">
              <a:solidFill>
                <a:schemeClr val="tx1"/>
              </a:solidFill>
            </a:endParaRPr>
          </a:p>
          <a:p>
            <a:pPr>
              <a:lnSpc>
                <a:spcPct val="125000"/>
              </a:lnSpc>
            </a:pPr>
            <a:r>
              <a:rPr lang="en-US" altLang="zh-CN" sz="1400" dirty="0">
                <a:solidFill>
                  <a:schemeClr val="tx1"/>
                </a:solidFill>
              </a:rPr>
              <a:t>[</a:t>
            </a:r>
            <a:r>
              <a:rPr lang="en-US" altLang="zh-CN" sz="1400" dirty="0" smtClean="0">
                <a:solidFill>
                  <a:schemeClr val="tx1"/>
                </a:solidFill>
              </a:rPr>
              <a:t>PE-isis-200</a:t>
            </a:r>
            <a:r>
              <a:rPr lang="en-US" altLang="zh-CN" sz="1400" dirty="0">
                <a:solidFill>
                  <a:schemeClr val="tx1"/>
                </a:solidFill>
              </a:rPr>
              <a:t>] quit</a:t>
            </a:r>
            <a:endParaRPr lang="zh-CN" altLang="en-US" sz="1400" dirty="0">
              <a:solidFill>
                <a:schemeClr val="tx1"/>
              </a:solidFill>
            </a:endParaRPr>
          </a:p>
        </p:txBody>
      </p:sp>
      <p:sp>
        <p:nvSpPr>
          <p:cNvPr id="70" name="五边形 69"/>
          <p:cNvSpPr/>
          <p:nvPr/>
        </p:nvSpPr>
        <p:spPr bwMode="gray">
          <a:xfrm>
            <a:off x="8823490" y="49619"/>
            <a:ext cx="1148807"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Fast Convergence</a:t>
            </a:r>
          </a:p>
        </p:txBody>
      </p:sp>
      <p:sp>
        <p:nvSpPr>
          <p:cNvPr id="71" name="燕尾形 70"/>
          <p:cNvSpPr/>
          <p:nvPr/>
        </p:nvSpPr>
        <p:spPr bwMode="gray">
          <a:xfrm>
            <a:off x="9836823" y="49619"/>
            <a:ext cx="98229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Routing Control</a:t>
            </a:r>
            <a:endParaRPr lang="en-US" altLang="zh-CN" sz="1200" dirty="0">
              <a:latin typeface="Huawei Sans" panose="020C0503030203020204" pitchFamily="34" charset="0"/>
              <a:sym typeface="Huawei Sans" panose="020C0503030203020204" pitchFamily="34" charset="0"/>
            </a:endParaRPr>
          </a:p>
        </p:txBody>
      </p:sp>
      <p:sp>
        <p:nvSpPr>
          <p:cNvPr id="72" name="燕尾形 71"/>
          <p:cNvSpPr/>
          <p:nvPr/>
        </p:nvSpPr>
        <p:spPr bwMode="gray">
          <a:xfrm>
            <a:off x="10683647" y="49619"/>
            <a:ext cx="1065441"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Other Features</a:t>
            </a:r>
            <a:endParaRPr lang="en-US" altLang="zh-CN" sz="1200" b="1" dirty="0">
              <a:solidFill>
                <a:srgbClr val="FFFFFF"/>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549451680"/>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LSP Fragment</a:t>
            </a:r>
            <a:endParaRPr lang="en-US"/>
          </a:p>
        </p:txBody>
      </p:sp>
      <p:sp>
        <p:nvSpPr>
          <p:cNvPr id="3" name="文本占位符 2"/>
          <p:cNvSpPr>
            <a:spLocks noGrp="1"/>
          </p:cNvSpPr>
          <p:nvPr>
            <p:ph type="body" sz="quarter" idx="10"/>
          </p:nvPr>
        </p:nvSpPr>
        <p:spPr/>
        <p:txBody>
          <a:bodyPr/>
          <a:lstStyle/>
          <a:p>
            <a:r>
              <a:rPr lang="en-US" sz="1800" dirty="0" smtClean="0"/>
              <a:t>When a PDU to be advertised by IS-IS contains too much information, an IS-IS router generates LSP fragments to carry the information.</a:t>
            </a:r>
          </a:p>
          <a:p>
            <a:r>
              <a:rPr lang="en-US" sz="1800" dirty="0" smtClean="0"/>
              <a:t>LSP packet format</a:t>
            </a:r>
          </a:p>
          <a:p>
            <a:endParaRPr lang="en-US" altLang="zh-CN" sz="1800" dirty="0" smtClean="0"/>
          </a:p>
          <a:p>
            <a:endParaRPr lang="en-US" altLang="zh-CN" sz="1800" dirty="0" smtClean="0"/>
          </a:p>
          <a:p>
            <a:endParaRPr lang="en-US" altLang="zh-CN" sz="1800" dirty="0" smtClean="0"/>
          </a:p>
          <a:p>
            <a:endParaRPr lang="en-US" altLang="zh-CN" sz="1800" dirty="0" smtClean="0"/>
          </a:p>
          <a:p>
            <a:endParaRPr lang="en-US" altLang="zh-CN" sz="1800" dirty="0" smtClean="0"/>
          </a:p>
          <a:p>
            <a:r>
              <a:rPr lang="en-US" sz="1800" dirty="0" smtClean="0"/>
              <a:t>An IS-IS LSP fragment is identified by the 1-byte LSP Number field in LSP ID. So, an IS-IS process can generate a maximum of 256 LSP fragments, which means only limited information can be carried.</a:t>
            </a:r>
          </a:p>
          <a:p>
            <a:endParaRPr lang="en-US" altLang="zh-CN" sz="1800" dirty="0" smtClean="0"/>
          </a:p>
        </p:txBody>
      </p:sp>
      <p:graphicFrame>
        <p:nvGraphicFramePr>
          <p:cNvPr id="22" name="表格 21"/>
          <p:cNvGraphicFramePr>
            <a:graphicFrameLocks noGrp="1"/>
          </p:cNvGraphicFramePr>
          <p:nvPr>
            <p:extLst>
              <p:ext uri="{D42A27DB-BD31-4B8C-83A1-F6EECF244321}">
                <p14:modId xmlns:p14="http://schemas.microsoft.com/office/powerpoint/2010/main" val="4068130521"/>
              </p:ext>
            </p:extLst>
          </p:nvPr>
        </p:nvGraphicFramePr>
        <p:xfrm>
          <a:off x="874721" y="2720912"/>
          <a:ext cx="3600000" cy="918000"/>
        </p:xfrm>
        <a:graphic>
          <a:graphicData uri="http://schemas.openxmlformats.org/drawingml/2006/table">
            <a:tbl>
              <a:tblPr firstRow="1" bandRow="1"/>
              <a:tblGrid>
                <a:gridCol w="3600000"/>
              </a:tblGrid>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PDU</a:t>
                      </a:r>
                      <a:r>
                        <a:rPr kumimoji="0" lang="zh-CN" altLang="en-US" sz="1400" b="0" i="0" u="none" strike="noStrike" kern="1200" cap="none" normalizeH="0" baseline="0" dirty="0" smtClean="0">
                          <a:ln>
                            <a:noFill/>
                          </a:ln>
                          <a:solidFill>
                            <a:schemeClr val="tx1"/>
                          </a:solidFill>
                          <a:effectLst/>
                          <a:latin typeface="+mn-lt"/>
                          <a:ea typeface="+mn-ea"/>
                          <a:cs typeface="+mn-cs"/>
                        </a:rPr>
                        <a:t> </a:t>
                      </a:r>
                      <a:r>
                        <a:rPr kumimoji="0" lang="en-US" altLang="zh-CN" sz="1400" b="0" i="0" u="none" strike="noStrike" kern="1200" cap="none" normalizeH="0" baseline="0" dirty="0" smtClean="0">
                          <a:ln>
                            <a:noFill/>
                          </a:ln>
                          <a:solidFill>
                            <a:schemeClr val="tx1"/>
                          </a:solidFill>
                          <a:effectLst/>
                          <a:latin typeface="+mn-lt"/>
                          <a:ea typeface="+mn-ea"/>
                          <a:cs typeface="+mn-cs"/>
                        </a:rPr>
                        <a:t>Common Header</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rgbClr val="C7000B"/>
                          </a:solidFill>
                          <a:effectLst/>
                          <a:latin typeface="+mn-lt"/>
                          <a:ea typeface="+mn-ea"/>
                          <a:cs typeface="+mn-cs"/>
                        </a:rPr>
                        <a:t>PDU Specific Header</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F5FCFD"/>
                    </a:solidFill>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Variable Length Fields</a:t>
                      </a:r>
                      <a:r>
                        <a:rPr kumimoji="0" lang="zh-CN" altLang="en-US" sz="1400" b="0" i="0" u="none" strike="noStrike" kern="1200" cap="none" normalizeH="0" baseline="0" dirty="0" smtClean="0">
                          <a:ln>
                            <a:noFill/>
                          </a:ln>
                          <a:solidFill>
                            <a:schemeClr val="tx1"/>
                          </a:solidFill>
                          <a:effectLst/>
                          <a:latin typeface="+mn-lt"/>
                          <a:ea typeface="+mn-ea"/>
                          <a:cs typeface="+mn-cs"/>
                        </a:rPr>
                        <a:t>（</a:t>
                      </a:r>
                      <a:r>
                        <a:rPr kumimoji="0" lang="en-US" altLang="zh-CN" sz="1400" b="0" i="0" u="none" strike="noStrike" kern="1200" cap="none" normalizeH="0" baseline="0" dirty="0" smtClean="0">
                          <a:ln>
                            <a:noFill/>
                          </a:ln>
                          <a:solidFill>
                            <a:schemeClr val="tx1"/>
                          </a:solidFill>
                          <a:effectLst/>
                          <a:latin typeface="+mn-lt"/>
                          <a:ea typeface="+mn-ea"/>
                          <a:cs typeface="+mn-cs"/>
                        </a:rPr>
                        <a:t>TLV</a:t>
                      </a:r>
                      <a:r>
                        <a:rPr kumimoji="0" lang="zh-CN" altLang="en-US" sz="1400" b="0" i="0" u="none" strike="noStrike" kern="1200" cap="none" normalizeH="0" baseline="0" dirty="0" smtClean="0">
                          <a:ln>
                            <a:noFill/>
                          </a:ln>
                          <a:solidFill>
                            <a:schemeClr val="tx1"/>
                          </a:solidFill>
                          <a:effectLst/>
                          <a:latin typeface="+mn-lt"/>
                          <a:ea typeface="+mn-ea"/>
                          <a:cs typeface="+mn-cs"/>
                        </a:rPr>
                        <a:t>）</a:t>
                      </a:r>
                      <a:endParaRPr kumimoji="0" lang="en-US" altLang="zh-CN" sz="1400" b="0" i="0" u="none" strike="noStrike" kern="1200" cap="none" normalizeH="0" baseline="0" dirty="0" smtClean="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r>
            </a:tbl>
          </a:graphicData>
        </a:graphic>
      </p:graphicFrame>
      <p:graphicFrame>
        <p:nvGraphicFramePr>
          <p:cNvPr id="23" name="表格 22"/>
          <p:cNvGraphicFramePr>
            <a:graphicFrameLocks noGrp="1"/>
          </p:cNvGraphicFramePr>
          <p:nvPr>
            <p:extLst>
              <p:ext uri="{D42A27DB-BD31-4B8C-83A1-F6EECF244321}">
                <p14:modId xmlns:p14="http://schemas.microsoft.com/office/powerpoint/2010/main" val="3797766223"/>
              </p:ext>
            </p:extLst>
          </p:nvPr>
        </p:nvGraphicFramePr>
        <p:xfrm>
          <a:off x="4942748" y="2720912"/>
          <a:ext cx="3600000" cy="1836000"/>
        </p:xfrm>
        <a:graphic>
          <a:graphicData uri="http://schemas.openxmlformats.org/drawingml/2006/table">
            <a:tbl>
              <a:tblPr firstRow="1" bandRow="1"/>
              <a:tblGrid>
                <a:gridCol w="450000"/>
                <a:gridCol w="1800000"/>
                <a:gridCol w="450000"/>
                <a:gridCol w="900000"/>
              </a:tblGrid>
              <a:tr h="306000">
                <a:tc gridSpan="4">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PDU Length</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F5FCFD"/>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6000">
                <a:tc gridSpan="4">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Remaining Lifetime</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F5FCFD"/>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6000">
                <a:tc gridSpan="4">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rgbClr val="C7000B"/>
                          </a:solidFill>
                          <a:effectLst/>
                          <a:latin typeface="+mn-lt"/>
                          <a:ea typeface="+mn-ea"/>
                          <a:cs typeface="+mn-cs"/>
                        </a:rPr>
                        <a:t>LSP ID</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F5FCFD"/>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6000">
                <a:tc gridSpan="4">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Sequence Number</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F5FCFD"/>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6000">
                <a:tc gridSpan="4">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Checksum</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F5FCFD"/>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P</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F5FCFD"/>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ATT</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F5FCFD"/>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OL</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F5FCFD"/>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IS Type</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F5FCFD"/>
                    </a:solidFill>
                  </a:tcPr>
                </a:tc>
              </a:tr>
            </a:tbl>
          </a:graphicData>
        </a:graphic>
      </p:graphicFrame>
      <p:graphicFrame>
        <p:nvGraphicFramePr>
          <p:cNvPr id="24" name="表格 23"/>
          <p:cNvGraphicFramePr>
            <a:graphicFrameLocks noGrp="1"/>
          </p:cNvGraphicFramePr>
          <p:nvPr>
            <p:extLst>
              <p:ext uri="{D42A27DB-BD31-4B8C-83A1-F6EECF244321}">
                <p14:modId xmlns:p14="http://schemas.microsoft.com/office/powerpoint/2010/main" val="623691231"/>
              </p:ext>
            </p:extLst>
          </p:nvPr>
        </p:nvGraphicFramePr>
        <p:xfrm>
          <a:off x="9037934" y="2720912"/>
          <a:ext cx="2160000" cy="918000"/>
        </p:xfrm>
        <a:graphic>
          <a:graphicData uri="http://schemas.openxmlformats.org/drawingml/2006/table">
            <a:tbl>
              <a:tblPr firstRow="1" bandRow="1"/>
              <a:tblGrid>
                <a:gridCol w="2160000"/>
              </a:tblGrid>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sz="1400" b="0" i="0" u="none" strike="noStrike" cap="none" normalizeH="0" baseline="0" dirty="0" smtClean="0">
                          <a:ln>
                            <a:noFill/>
                          </a:ln>
                          <a:solidFill>
                            <a:schemeClr val="tx1"/>
                          </a:solidFill>
                          <a:latin typeface="Huawei Sans" panose="020C0503030203020204" pitchFamily="34" charset="0"/>
                          <a:ea typeface="+mn-ea"/>
                          <a:cs typeface="+mn-cs"/>
                        </a:rPr>
                        <a:t>System </a:t>
                      </a:r>
                      <a:r>
                        <a:rPr kumimoji="0" lang="en-US" sz="1400" b="0" i="0" u="none" strike="noStrike" cap="none" normalizeH="0" baseline="0" dirty="0">
                          <a:ln>
                            <a:noFill/>
                          </a:ln>
                          <a:solidFill>
                            <a:schemeClr val="tx1"/>
                          </a:solidFill>
                          <a:latin typeface="Huawei Sans" panose="020C0503030203020204" pitchFamily="34" charset="0"/>
                          <a:ea typeface="+mn-ea"/>
                          <a:cs typeface="+mn-cs"/>
                        </a:rPr>
                        <a:t>ID (6 bytes)</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F5FCFD"/>
                    </a:solidFill>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sz="1400" b="0" i="0" u="none" strike="noStrike" cap="none" normalizeH="0" baseline="0" dirty="0" err="1">
                          <a:ln>
                            <a:noFill/>
                          </a:ln>
                          <a:solidFill>
                            <a:schemeClr val="tx1"/>
                          </a:solidFill>
                          <a:latin typeface="Huawei Sans" panose="020C0503030203020204" pitchFamily="34" charset="0"/>
                          <a:ea typeface="+mn-ea"/>
                          <a:cs typeface="+mn-cs"/>
                        </a:rPr>
                        <a:t>Pseudonode</a:t>
                      </a:r>
                      <a:r>
                        <a:rPr kumimoji="0" lang="en-US" sz="1400" b="0" i="0" u="none" strike="noStrike" cap="none" normalizeH="0" baseline="0" dirty="0">
                          <a:ln>
                            <a:noFill/>
                          </a:ln>
                          <a:solidFill>
                            <a:schemeClr val="tx1"/>
                          </a:solidFill>
                          <a:latin typeface="Huawei Sans" panose="020C0503030203020204" pitchFamily="34" charset="0"/>
                          <a:ea typeface="+mn-ea"/>
                          <a:cs typeface="+mn-cs"/>
                        </a:rPr>
                        <a:t> ID (1 byte)</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F5FCFD"/>
                    </a:solidFill>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sz="1400" b="0" i="0" u="none" strike="noStrike" cap="none" normalizeH="0" baseline="0" dirty="0">
                          <a:ln>
                            <a:noFill/>
                          </a:ln>
                          <a:solidFill>
                            <a:srgbClr val="C7000B"/>
                          </a:solidFill>
                          <a:latin typeface="Huawei Sans" panose="020C0503030203020204" pitchFamily="34" charset="0"/>
                          <a:ea typeface="+mn-ea"/>
                          <a:cs typeface="+mn-cs"/>
                        </a:rPr>
                        <a:t>LSP Number (1 byte)</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F5FCFD"/>
                    </a:solidFill>
                  </a:tcPr>
                </a:tc>
              </a:tr>
            </a:tbl>
          </a:graphicData>
        </a:graphic>
      </p:graphicFrame>
      <p:sp>
        <p:nvSpPr>
          <p:cNvPr id="25" name="Right Arrow 157"/>
          <p:cNvSpPr/>
          <p:nvPr/>
        </p:nvSpPr>
        <p:spPr bwMode="gray">
          <a:xfrm>
            <a:off x="4490767" y="3001791"/>
            <a:ext cx="43593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BEE9EE"/>
              </a:gs>
            </a:gsLst>
            <a:lin ang="0" scaled="1"/>
            <a:tileRect/>
          </a:gradFill>
          <a:ln w="15875">
            <a:gradFill flip="none" rotWithShape="1">
              <a:gsLst>
                <a:gs pos="0">
                  <a:schemeClr val="accent1">
                    <a:lumMod val="5000"/>
                    <a:lumOff val="95000"/>
                  </a:schemeClr>
                </a:gs>
                <a:gs pos="100000">
                  <a:srgbClr val="94DAE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Right Arrow 157"/>
          <p:cNvSpPr/>
          <p:nvPr/>
        </p:nvSpPr>
        <p:spPr bwMode="gray">
          <a:xfrm>
            <a:off x="8621486" y="3282670"/>
            <a:ext cx="373242" cy="356242"/>
          </a:xfrm>
          <a:prstGeom prst="rightArrow">
            <a:avLst>
              <a:gd name="adj1" fmla="val 40000"/>
              <a:gd name="adj2" fmla="val 50000"/>
            </a:avLst>
          </a:prstGeom>
          <a:gradFill flip="none" rotWithShape="1">
            <a:gsLst>
              <a:gs pos="15000">
                <a:schemeClr val="accent1">
                  <a:lumMod val="5000"/>
                  <a:lumOff val="95000"/>
                  <a:alpha val="0"/>
                </a:schemeClr>
              </a:gs>
              <a:gs pos="81000">
                <a:srgbClr val="BEE9EE"/>
              </a:gs>
            </a:gsLst>
            <a:lin ang="0" scaled="1"/>
            <a:tileRect/>
          </a:gradFill>
          <a:ln w="15875">
            <a:gradFill flip="none" rotWithShape="1">
              <a:gsLst>
                <a:gs pos="0">
                  <a:schemeClr val="accent1">
                    <a:lumMod val="5000"/>
                    <a:lumOff val="95000"/>
                  </a:schemeClr>
                </a:gs>
                <a:gs pos="100000">
                  <a:srgbClr val="94DAE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五边形 26"/>
          <p:cNvSpPr/>
          <p:nvPr/>
        </p:nvSpPr>
        <p:spPr bwMode="auto">
          <a:xfrm>
            <a:off x="8823490" y="49619"/>
            <a:ext cx="1148807"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Fast Convergence</a:t>
            </a:r>
          </a:p>
        </p:txBody>
      </p:sp>
      <p:sp>
        <p:nvSpPr>
          <p:cNvPr id="28" name="燕尾形 27"/>
          <p:cNvSpPr/>
          <p:nvPr/>
        </p:nvSpPr>
        <p:spPr bwMode="auto">
          <a:xfrm>
            <a:off x="9836823" y="49619"/>
            <a:ext cx="98229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Routing Control</a:t>
            </a:r>
            <a:endParaRPr lang="en-US" altLang="zh-CN" sz="1200" dirty="0">
              <a:latin typeface="Huawei Sans" panose="020C0503030203020204" pitchFamily="34" charset="0"/>
              <a:sym typeface="Huawei Sans" panose="020C0503030203020204" pitchFamily="34" charset="0"/>
            </a:endParaRPr>
          </a:p>
        </p:txBody>
      </p:sp>
      <p:sp>
        <p:nvSpPr>
          <p:cNvPr id="29" name="燕尾形 28"/>
          <p:cNvSpPr/>
          <p:nvPr/>
        </p:nvSpPr>
        <p:spPr bwMode="auto">
          <a:xfrm>
            <a:off x="10683647" y="49619"/>
            <a:ext cx="1065441"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Other Features</a:t>
            </a:r>
            <a:endParaRPr lang="en-US" altLang="zh-CN" sz="1200" b="1" dirty="0">
              <a:solidFill>
                <a:srgbClr val="FFFFFF"/>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77241899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Basic Concepts of LSP Fragment Extension</a:t>
            </a:r>
            <a:endParaRPr lang="en-US"/>
          </a:p>
        </p:txBody>
      </p:sp>
      <p:sp>
        <p:nvSpPr>
          <p:cNvPr id="3" name="文本占位符 2"/>
          <p:cNvSpPr>
            <a:spLocks noGrp="1"/>
          </p:cNvSpPr>
          <p:nvPr>
            <p:ph type="body" sz="quarter" idx="10"/>
          </p:nvPr>
        </p:nvSpPr>
        <p:spPr/>
        <p:txBody>
          <a:bodyPr/>
          <a:lstStyle/>
          <a:p>
            <a:r>
              <a:rPr lang="en-US" sz="1600" dirty="0" smtClean="0"/>
              <a:t>You can configure a virtual system ID for IS-IS to generate virtual IS-IS LSPs to carry routing information.</a:t>
            </a:r>
          </a:p>
          <a:p>
            <a:pPr lvl="1"/>
            <a:r>
              <a:rPr lang="en-US" sz="1400" dirty="0" smtClean="0"/>
              <a:t>Originating system: a router that actually runs IS-IS. A single IS-IS process can advertise LSPs like multiple virtual routers, and the originating system refers to the "actual" (not virtual) IS-IS process.</a:t>
            </a:r>
          </a:p>
          <a:p>
            <a:pPr lvl="1"/>
            <a:r>
              <a:rPr lang="en-US" sz="1400" dirty="0" smtClean="0"/>
              <a:t>Normal system ID: system ID of the originating system.</a:t>
            </a:r>
          </a:p>
          <a:p>
            <a:pPr lvl="1"/>
            <a:r>
              <a:rPr lang="en-US" sz="1400" dirty="0" smtClean="0"/>
              <a:t>Virtual system: system identified by an additional system ID to generate extended LSP fragments. These fragments carry additional system IDs in their LSP IDs.</a:t>
            </a:r>
          </a:p>
          <a:p>
            <a:pPr lvl="1"/>
            <a:r>
              <a:rPr lang="en-US" sz="1400" dirty="0" smtClean="0"/>
              <a:t>Additional system ID: system ID of a virtual system. It is assigned by a network administrator to identify a virtual system. A maximum of 256 extended LSP fragments can be generated for each additional system ID.</a:t>
            </a:r>
          </a:p>
          <a:p>
            <a:pPr lvl="1"/>
            <a:r>
              <a:rPr lang="en-US" sz="1400" dirty="0" smtClean="0"/>
              <a:t>TLV 24 (IS Alias ID TLV): carried in LSP fragments and describes the relationship between the originating and virtual systems.</a:t>
            </a:r>
          </a:p>
        </p:txBody>
      </p:sp>
      <p:graphicFrame>
        <p:nvGraphicFramePr>
          <p:cNvPr id="11" name="表格 10"/>
          <p:cNvGraphicFramePr>
            <a:graphicFrameLocks noGrp="1"/>
          </p:cNvGraphicFramePr>
          <p:nvPr>
            <p:extLst>
              <p:ext uri="{D42A27DB-BD31-4B8C-83A1-F6EECF244321}">
                <p14:modId xmlns:p14="http://schemas.microsoft.com/office/powerpoint/2010/main" val="203161311"/>
              </p:ext>
            </p:extLst>
          </p:nvPr>
        </p:nvGraphicFramePr>
        <p:xfrm>
          <a:off x="8363970" y="4344951"/>
          <a:ext cx="2067846" cy="1194168"/>
        </p:xfrm>
        <a:graphic>
          <a:graphicData uri="http://schemas.openxmlformats.org/drawingml/2006/table">
            <a:tbl>
              <a:tblPr firstRow="1" bandRow="1"/>
              <a:tblGrid>
                <a:gridCol w="2067846"/>
              </a:tblGrid>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Type=24</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Length</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Value</a:t>
                      </a:r>
                      <a:r>
                        <a:rPr kumimoji="0" lang="zh-CN" altLang="en-US" sz="1400" b="0" i="0" u="none" strike="noStrike" kern="1200" cap="none" normalizeH="0" baseline="0" dirty="0" smtClean="0">
                          <a:ln>
                            <a:noFill/>
                          </a:ln>
                          <a:solidFill>
                            <a:schemeClr val="tx1"/>
                          </a:solidFill>
                          <a:effectLst/>
                          <a:latin typeface="+mn-lt"/>
                          <a:ea typeface="+mn-ea"/>
                          <a:cs typeface="+mn-cs"/>
                        </a:rPr>
                        <a:t>：</a:t>
                      </a:r>
                      <a:endParaRPr kumimoji="0" lang="en-US" altLang="zh-CN" sz="1400" b="0" i="0" u="none" strike="noStrike" kern="1200" cap="none" normalizeH="0" baseline="0" dirty="0" smtClean="0">
                        <a:ln>
                          <a:noFill/>
                        </a:ln>
                        <a:solidFill>
                          <a:schemeClr val="tx1"/>
                        </a:solidFill>
                        <a:effectLst/>
                        <a:latin typeface="+mn-lt"/>
                        <a:ea typeface="+mn-ea"/>
                        <a:cs typeface="+mn-cs"/>
                      </a:endParaRPr>
                    </a:p>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1" i="0" u="none" strike="noStrike" kern="1200" cap="none" normalizeH="0" baseline="0" dirty="0" smtClean="0">
                          <a:ln>
                            <a:noFill/>
                          </a:ln>
                          <a:solidFill>
                            <a:schemeClr val="tx1"/>
                          </a:solidFill>
                          <a:effectLst/>
                          <a:latin typeface="+mn-lt"/>
                          <a:ea typeface="+mn-ea"/>
                          <a:cs typeface="+mn-cs"/>
                        </a:rPr>
                        <a:t>Normal System-ID</a:t>
                      </a:r>
                      <a:endParaRPr kumimoji="0" lang="zh-CN" altLang="en-US" sz="1400" b="1"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F5FCFD"/>
                    </a:solidFill>
                  </a:tcPr>
                </a:tc>
              </a:tr>
            </a:tbl>
          </a:graphicData>
        </a:graphic>
      </p:graphicFrame>
      <p:sp>
        <p:nvSpPr>
          <p:cNvPr id="12" name="五边形 11"/>
          <p:cNvSpPr/>
          <p:nvPr/>
        </p:nvSpPr>
        <p:spPr bwMode="auto">
          <a:xfrm>
            <a:off x="8823490" y="49619"/>
            <a:ext cx="1148807"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Fast Convergence</a:t>
            </a:r>
          </a:p>
        </p:txBody>
      </p:sp>
      <p:sp>
        <p:nvSpPr>
          <p:cNvPr id="17" name="燕尾形 16"/>
          <p:cNvSpPr/>
          <p:nvPr/>
        </p:nvSpPr>
        <p:spPr bwMode="auto">
          <a:xfrm>
            <a:off x="9836823" y="49619"/>
            <a:ext cx="98229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Routing Control</a:t>
            </a:r>
            <a:endParaRPr lang="en-US" altLang="zh-CN" sz="1200" dirty="0">
              <a:latin typeface="Huawei Sans" panose="020C0503030203020204" pitchFamily="34" charset="0"/>
              <a:sym typeface="Huawei Sans" panose="020C0503030203020204" pitchFamily="34" charset="0"/>
            </a:endParaRPr>
          </a:p>
        </p:txBody>
      </p:sp>
      <p:sp>
        <p:nvSpPr>
          <p:cNvPr id="18" name="燕尾形 17"/>
          <p:cNvSpPr/>
          <p:nvPr/>
        </p:nvSpPr>
        <p:spPr bwMode="auto">
          <a:xfrm>
            <a:off x="10683647" y="49619"/>
            <a:ext cx="1065441"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Other Features</a:t>
            </a:r>
            <a:endParaRPr lang="en-US" altLang="zh-CN" sz="1200" b="1" dirty="0">
              <a:solidFill>
                <a:srgbClr val="FFFFFF"/>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300245194"/>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图片 74"/>
          <p:cNvPicPr>
            <a:picLocks noChangeAspect="1"/>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393296" y="3771303"/>
            <a:ext cx="439024" cy="360000"/>
          </a:xfrm>
          <a:prstGeom prst="rect">
            <a:avLst/>
          </a:prstGeom>
        </p:spPr>
      </p:pic>
      <p:sp>
        <p:nvSpPr>
          <p:cNvPr id="2" name="标题 1"/>
          <p:cNvSpPr>
            <a:spLocks noGrp="1"/>
          </p:cNvSpPr>
          <p:nvPr>
            <p:ph type="title"/>
          </p:nvPr>
        </p:nvSpPr>
        <p:spPr bwMode="gray"/>
        <p:txBody>
          <a:bodyPr/>
          <a:lstStyle/>
          <a:p>
            <a:r>
              <a:rPr lang="en-US" smtClean="0"/>
              <a:t>Implementation of LSP Fragment Extension</a:t>
            </a:r>
            <a:endParaRPr lang="en-US" dirty="0"/>
          </a:p>
        </p:txBody>
      </p:sp>
      <p:sp>
        <p:nvSpPr>
          <p:cNvPr id="3" name="文本占位符 2"/>
          <p:cNvSpPr>
            <a:spLocks noGrp="1"/>
          </p:cNvSpPr>
          <p:nvPr>
            <p:ph type="body" sz="quarter" idx="10"/>
          </p:nvPr>
        </p:nvSpPr>
        <p:spPr bwMode="gray">
          <a:xfrm>
            <a:off x="455612" y="1052514"/>
            <a:ext cx="11293476" cy="1521545"/>
          </a:xfrm>
        </p:spPr>
        <p:txBody>
          <a:bodyPr/>
          <a:lstStyle/>
          <a:p>
            <a:r>
              <a:rPr lang="en-US" sz="1600" dirty="0" smtClean="0"/>
              <a:t>In IS-IS, each normal system ID identifies a system, which can generate a maximum of 256 LSP fragments. With additional system IDs, up to 50 virtual systems can be configured, and an IS-IS process can then generate a maximum of 13,056 LSP fragments.</a:t>
            </a:r>
          </a:p>
          <a:p>
            <a:r>
              <a:rPr lang="en-US" sz="1600" dirty="0" smtClean="0"/>
              <a:t>LSP fragment extension can work in two modes.</a:t>
            </a:r>
            <a:endParaRPr lang="en-US" sz="1600" dirty="0"/>
          </a:p>
        </p:txBody>
      </p:sp>
      <p:sp>
        <p:nvSpPr>
          <p:cNvPr id="24" name="圆角矩形 75"/>
          <p:cNvSpPr/>
          <p:nvPr/>
        </p:nvSpPr>
        <p:spPr bwMode="gray">
          <a:xfrm>
            <a:off x="875212" y="2579942"/>
            <a:ext cx="5220788" cy="307982"/>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Mode-1</a:t>
            </a:r>
          </a:p>
        </p:txBody>
      </p:sp>
      <p:sp>
        <p:nvSpPr>
          <p:cNvPr id="25" name="圆角矩形 75"/>
          <p:cNvSpPr/>
          <p:nvPr/>
        </p:nvSpPr>
        <p:spPr bwMode="gray">
          <a:xfrm>
            <a:off x="875212" y="2925408"/>
            <a:ext cx="5220788" cy="327527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auto">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圆角矩形 75"/>
          <p:cNvSpPr/>
          <p:nvPr/>
        </p:nvSpPr>
        <p:spPr bwMode="gray">
          <a:xfrm>
            <a:off x="888369" y="2918718"/>
            <a:ext cx="5220788" cy="390031"/>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auto">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Used when some routers on the network do not support LSP fragment extension.</a:t>
            </a:r>
          </a:p>
        </p:txBody>
      </p:sp>
      <p:sp>
        <p:nvSpPr>
          <p:cNvPr id="29" name="圆角矩形 75"/>
          <p:cNvSpPr/>
          <p:nvPr/>
        </p:nvSpPr>
        <p:spPr bwMode="gray">
          <a:xfrm>
            <a:off x="888369" y="4797917"/>
            <a:ext cx="5220788" cy="1402857"/>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auto">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As the figure shown, R1 loads some routing information to the LSPs of R1-1 and R1-2 for transmission. When R2 receives the LSPs from R1, R1-1, and R1-2, it considers that there are three independent routers at the peer end and calculates routes as normal. The costs of the routes from R1 to R1-1 and from R1 to R1-2 are both 0, meaning that the routes from R2 to R1 and from R2 to R1-1/R1-2 share the same cost.</a:t>
            </a:r>
          </a:p>
        </p:txBody>
      </p:sp>
      <p:sp>
        <p:nvSpPr>
          <p:cNvPr id="55" name="圆角矩形 75"/>
          <p:cNvSpPr/>
          <p:nvPr/>
        </p:nvSpPr>
        <p:spPr bwMode="gray">
          <a:xfrm>
            <a:off x="6441475" y="2579942"/>
            <a:ext cx="5220788" cy="307982"/>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sz="140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Mode-2</a:t>
            </a:r>
          </a:p>
        </p:txBody>
      </p:sp>
      <p:sp>
        <p:nvSpPr>
          <p:cNvPr id="56" name="圆角矩形 75"/>
          <p:cNvSpPr/>
          <p:nvPr/>
        </p:nvSpPr>
        <p:spPr bwMode="gray">
          <a:xfrm>
            <a:off x="6441475" y="2925408"/>
            <a:ext cx="5220788" cy="327527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auto">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圆角矩形 75"/>
          <p:cNvSpPr/>
          <p:nvPr/>
        </p:nvSpPr>
        <p:spPr bwMode="gray">
          <a:xfrm>
            <a:off x="6454632" y="2918718"/>
            <a:ext cx="5220788" cy="403415"/>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auto">
              <a:spcBef>
                <a:spcPts val="0"/>
              </a:spcBef>
              <a:spcAft>
                <a:spcPts val="600"/>
              </a:spcAft>
              <a:buFont typeface="Arial" panose="020B0604020202020204" pitchFamily="34" charset="0"/>
              <a:buChar char="•"/>
            </a:pPr>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Used when all the routers on the network support LSP fragment extension.</a:t>
            </a:r>
          </a:p>
        </p:txBody>
      </p:sp>
      <p:sp>
        <p:nvSpPr>
          <p:cNvPr id="58" name="圆角矩形 75"/>
          <p:cNvSpPr/>
          <p:nvPr/>
        </p:nvSpPr>
        <p:spPr bwMode="gray">
          <a:xfrm>
            <a:off x="6454632" y="4797917"/>
            <a:ext cx="5220788" cy="1059675"/>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auto">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As the figure shown, R1 loads some routing information to the LSPs of R1-1 and R1-2 for transmission. When R2 receives LSPs from R1-1 and R1-2, it knows that their originating system is R1 based on TLV 24. R2 then considers information advertised by R1-1 and R1-2 as information of R1.</a:t>
            </a:r>
          </a:p>
        </p:txBody>
      </p:sp>
      <p:grpSp>
        <p:nvGrpSpPr>
          <p:cNvPr id="68" name="组合 67"/>
          <p:cNvGrpSpPr/>
          <p:nvPr/>
        </p:nvGrpSpPr>
        <p:grpSpPr bwMode="gray">
          <a:xfrm>
            <a:off x="1624364" y="3337860"/>
            <a:ext cx="4680371" cy="1202464"/>
            <a:chOff x="973193" y="3518928"/>
            <a:chExt cx="4680371" cy="1202464"/>
          </a:xfrm>
        </p:grpSpPr>
        <p:sp>
          <p:nvSpPr>
            <p:cNvPr id="5" name="矩形 4"/>
            <p:cNvSpPr/>
            <p:nvPr/>
          </p:nvSpPr>
          <p:spPr bwMode="gray">
            <a:xfrm>
              <a:off x="973193" y="4259727"/>
              <a:ext cx="1943310" cy="461665"/>
            </a:xfrm>
            <a:prstGeom prst="rect">
              <a:avLst/>
            </a:prstGeom>
          </p:spPr>
          <p:txBody>
            <a:bodyPr wrap="square">
              <a:noAutofit/>
            </a:bodyPr>
            <a:lstStyle/>
            <a:p>
              <a:pPr algn="ctr" fontAlgn="auto"/>
              <a:r>
                <a:rPr lang="en-US"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a:t>
              </a:r>
            </a:p>
            <a:p>
              <a:pPr algn="ctr" fontAlgn="auto"/>
              <a:r>
                <a:rPr lang="en-US"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Does not support LSP fragment extension.</a:t>
              </a:r>
            </a:p>
          </p:txBody>
        </p:sp>
        <p:sp>
          <p:nvSpPr>
            <p:cNvPr id="7" name="矩形 6"/>
            <p:cNvSpPr/>
            <p:nvPr/>
          </p:nvSpPr>
          <p:spPr bwMode="gray">
            <a:xfrm>
              <a:off x="2800938" y="4255209"/>
              <a:ext cx="627741" cy="276999"/>
            </a:xfrm>
            <a:prstGeom prst="rect">
              <a:avLst/>
            </a:prstGeom>
          </p:spPr>
          <p:txBody>
            <a:bodyPr wrap="square">
              <a:noAutofit/>
            </a:bodyPr>
            <a:lstStyle/>
            <a:p>
              <a:pPr algn="ctr" fontAlgn="auto"/>
              <a:r>
                <a:rPr lang="en-US" sz="12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a:t>
              </a:r>
            </a:p>
          </p:txBody>
        </p:sp>
        <p:sp>
          <p:nvSpPr>
            <p:cNvPr id="10" name="矩形 9"/>
            <p:cNvSpPr/>
            <p:nvPr/>
          </p:nvSpPr>
          <p:spPr bwMode="gray">
            <a:xfrm>
              <a:off x="4457881" y="3518928"/>
              <a:ext cx="1195683" cy="461665"/>
            </a:xfrm>
            <a:prstGeom prst="rect">
              <a:avLst/>
            </a:prstGeom>
          </p:spPr>
          <p:txBody>
            <a:bodyPr wrap="square">
              <a:noAutofit/>
            </a:bodyPr>
            <a:lstStyle/>
            <a:p>
              <a:pPr fontAlgn="auto"/>
              <a:r>
                <a:rPr lang="en-US"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R1-1</a:t>
              </a:r>
            </a:p>
            <a:p>
              <a:pPr fontAlgn="auto"/>
              <a:r>
                <a:rPr lang="en-US"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 virtual system</a:t>
              </a:r>
            </a:p>
          </p:txBody>
        </p:sp>
        <p:sp>
          <p:nvSpPr>
            <p:cNvPr id="11" name="矩形 10"/>
            <p:cNvSpPr/>
            <p:nvPr/>
          </p:nvSpPr>
          <p:spPr bwMode="gray">
            <a:xfrm>
              <a:off x="4434547" y="4247843"/>
              <a:ext cx="1195683" cy="461665"/>
            </a:xfrm>
            <a:prstGeom prst="rect">
              <a:avLst/>
            </a:prstGeom>
          </p:spPr>
          <p:txBody>
            <a:bodyPr wrap="square">
              <a:noAutofit/>
            </a:bodyPr>
            <a:lstStyle/>
            <a:p>
              <a:pPr fontAlgn="auto"/>
              <a:r>
                <a:rPr lang="en-US" sz="12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R1-2</a:t>
              </a:r>
            </a:p>
            <a:p>
              <a:pPr fontAlgn="auto"/>
              <a:r>
                <a:rPr lang="en-US" sz="12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 virtual system</a:t>
              </a:r>
            </a:p>
          </p:txBody>
        </p:sp>
        <p:cxnSp>
          <p:nvCxnSpPr>
            <p:cNvPr id="13" name="直接连接符 12"/>
            <p:cNvCxnSpPr>
              <a:endCxn id="6" idx="1"/>
            </p:cNvCxnSpPr>
            <p:nvPr/>
          </p:nvCxnSpPr>
          <p:spPr bwMode="gray">
            <a:xfrm>
              <a:off x="2171624" y="4115116"/>
              <a:ext cx="72367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6" idx="1"/>
            </p:cNvCxnSpPr>
            <p:nvPr/>
          </p:nvCxnSpPr>
          <p:spPr bwMode="gray">
            <a:xfrm flipV="1">
              <a:off x="2895297" y="3749761"/>
              <a:ext cx="1137275" cy="365355"/>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6" idx="1"/>
            </p:cNvCxnSpPr>
            <p:nvPr/>
          </p:nvCxnSpPr>
          <p:spPr bwMode="gray">
            <a:xfrm>
              <a:off x="2895297" y="4115116"/>
              <a:ext cx="1137275" cy="36356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895297" y="3935116"/>
              <a:ext cx="439024" cy="360000"/>
            </a:xfrm>
            <a:prstGeom prst="rect">
              <a:avLst/>
            </a:prstGeom>
          </p:spPr>
        </p:pic>
        <p:cxnSp>
          <p:nvCxnSpPr>
            <p:cNvPr id="32" name="直接箭头连接符 31"/>
            <p:cNvCxnSpPr/>
            <p:nvPr/>
          </p:nvCxnSpPr>
          <p:spPr bwMode="gray">
            <a:xfrm flipH="1">
              <a:off x="3320606" y="3627630"/>
              <a:ext cx="597396" cy="234064"/>
            </a:xfrm>
            <a:prstGeom prst="straightConnector1">
              <a:avLst/>
            </a:prstGeom>
            <a:ln w="19050">
              <a:solidFill>
                <a:srgbClr val="C7000B"/>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bwMode="gray">
            <a:xfrm flipH="1" flipV="1">
              <a:off x="3334461" y="4361676"/>
              <a:ext cx="591887" cy="210020"/>
            </a:xfrm>
            <a:prstGeom prst="straightConnector1">
              <a:avLst/>
            </a:prstGeom>
            <a:ln w="19050">
              <a:solidFill>
                <a:srgbClr val="C7000B"/>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bwMode="gray">
            <a:xfrm flipH="1" flipV="1">
              <a:off x="2243108" y="4014202"/>
              <a:ext cx="553952" cy="0"/>
            </a:xfrm>
            <a:prstGeom prst="straightConnector1">
              <a:avLst/>
            </a:prstGeom>
            <a:ln w="19050">
              <a:solidFill>
                <a:srgbClr val="C7000B"/>
              </a:solidFill>
              <a:tailEnd type="triangle"/>
            </a:ln>
          </p:spPr>
          <p:style>
            <a:lnRef idx="1">
              <a:schemeClr val="accent1"/>
            </a:lnRef>
            <a:fillRef idx="0">
              <a:schemeClr val="accent1"/>
            </a:fillRef>
            <a:effectRef idx="0">
              <a:schemeClr val="accent1"/>
            </a:effectRef>
            <a:fontRef idx="minor">
              <a:schemeClr val="tx1"/>
            </a:fontRef>
          </p:style>
        </p:cxnSp>
        <p:sp>
          <p:nvSpPr>
            <p:cNvPr id="62" name="矩形 61"/>
            <p:cNvSpPr/>
            <p:nvPr/>
          </p:nvSpPr>
          <p:spPr bwMode="gray">
            <a:xfrm>
              <a:off x="2232301" y="3730265"/>
              <a:ext cx="627741" cy="276999"/>
            </a:xfrm>
            <a:prstGeom prst="rect">
              <a:avLst/>
            </a:prstGeom>
          </p:spPr>
          <p:txBody>
            <a:bodyPr wrap="square">
              <a:noAutofit/>
            </a:bodyPr>
            <a:lstStyle/>
            <a:p>
              <a:pPr algn="ctr" fontAlgn="auto"/>
              <a:r>
                <a:rPr lang="en-US" sz="12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LSP</a:t>
              </a:r>
            </a:p>
          </p:txBody>
        </p:sp>
        <p:sp>
          <p:nvSpPr>
            <p:cNvPr id="63" name="矩形 62"/>
            <p:cNvSpPr/>
            <p:nvPr/>
          </p:nvSpPr>
          <p:spPr bwMode="gray">
            <a:xfrm rot="20252774">
              <a:off x="3281540" y="3523321"/>
              <a:ext cx="627741" cy="276999"/>
            </a:xfrm>
            <a:prstGeom prst="rect">
              <a:avLst/>
            </a:prstGeom>
          </p:spPr>
          <p:txBody>
            <a:bodyPr wrap="square">
              <a:noAutofit/>
            </a:bodyPr>
            <a:lstStyle/>
            <a:p>
              <a:pPr algn="ctr" fontAlgn="auto"/>
              <a:r>
                <a:rPr lang="en-US" sz="12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LSP-1</a:t>
              </a:r>
            </a:p>
          </p:txBody>
        </p:sp>
        <p:sp>
          <p:nvSpPr>
            <p:cNvPr id="64" name="矩形 63"/>
            <p:cNvSpPr/>
            <p:nvPr/>
          </p:nvSpPr>
          <p:spPr bwMode="gray">
            <a:xfrm rot="1269121">
              <a:off x="3267633" y="4436526"/>
              <a:ext cx="627741" cy="276999"/>
            </a:xfrm>
            <a:prstGeom prst="rect">
              <a:avLst/>
            </a:prstGeom>
          </p:spPr>
          <p:txBody>
            <a:bodyPr wrap="square">
              <a:noAutofit/>
            </a:bodyPr>
            <a:lstStyle/>
            <a:p>
              <a:pPr algn="ctr" fontAlgn="auto"/>
              <a:r>
                <a:rPr lang="en-US" sz="12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LSP-2</a:t>
              </a:r>
            </a:p>
          </p:txBody>
        </p:sp>
      </p:grpSp>
      <p:grpSp>
        <p:nvGrpSpPr>
          <p:cNvPr id="69" name="组合 68"/>
          <p:cNvGrpSpPr/>
          <p:nvPr/>
        </p:nvGrpSpPr>
        <p:grpSpPr bwMode="gray">
          <a:xfrm>
            <a:off x="7641515" y="3337860"/>
            <a:ext cx="4033905" cy="1194597"/>
            <a:chOff x="6962638" y="3518928"/>
            <a:chExt cx="4033905" cy="1194597"/>
          </a:xfrm>
        </p:grpSpPr>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7298863" y="3935116"/>
              <a:ext cx="439024" cy="360000"/>
            </a:xfrm>
            <a:prstGeom prst="rect">
              <a:avLst/>
            </a:prstGeom>
          </p:spPr>
        </p:pic>
        <p:sp>
          <p:nvSpPr>
            <p:cNvPr id="45" name="矩形 44"/>
            <p:cNvSpPr/>
            <p:nvPr/>
          </p:nvSpPr>
          <p:spPr bwMode="gray">
            <a:xfrm>
              <a:off x="6962638" y="4259727"/>
              <a:ext cx="1096947" cy="276999"/>
            </a:xfrm>
            <a:prstGeom prst="rect">
              <a:avLst/>
            </a:prstGeom>
          </p:spPr>
          <p:txBody>
            <a:bodyPr wrap="square">
              <a:noAutofit/>
            </a:bodyPr>
            <a:lstStyle/>
            <a:p>
              <a:pPr algn="ctr" fontAlgn="auto"/>
              <a:r>
                <a:rPr lang="en-US" sz="12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a:t>
              </a:r>
            </a:p>
          </p:txBody>
        </p:sp>
        <p:sp>
          <p:nvSpPr>
            <p:cNvPr id="46" name="矩形 45"/>
            <p:cNvSpPr/>
            <p:nvPr/>
          </p:nvSpPr>
          <p:spPr bwMode="gray">
            <a:xfrm>
              <a:off x="8367201" y="4255209"/>
              <a:ext cx="627741" cy="276999"/>
            </a:xfrm>
            <a:prstGeom prst="rect">
              <a:avLst/>
            </a:prstGeom>
          </p:spPr>
          <p:txBody>
            <a:bodyPr wrap="square">
              <a:noAutofit/>
            </a:bodyPr>
            <a:lstStyle/>
            <a:p>
              <a:pPr algn="ctr" fontAlgn="auto"/>
              <a:r>
                <a:rPr lang="en-US" sz="12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a:t>
              </a:r>
            </a:p>
          </p:txBody>
        </p:sp>
        <p:sp>
          <p:nvSpPr>
            <p:cNvPr id="49" name="矩形 48"/>
            <p:cNvSpPr/>
            <p:nvPr/>
          </p:nvSpPr>
          <p:spPr bwMode="gray">
            <a:xfrm>
              <a:off x="10024144" y="3518928"/>
              <a:ext cx="972399" cy="461665"/>
            </a:xfrm>
            <a:prstGeom prst="rect">
              <a:avLst/>
            </a:prstGeom>
          </p:spPr>
          <p:txBody>
            <a:bodyPr wrap="square">
              <a:noAutofit/>
            </a:bodyPr>
            <a:lstStyle/>
            <a:p>
              <a:pPr fontAlgn="auto"/>
              <a:r>
                <a:rPr lang="en-US" sz="12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R1-1</a:t>
              </a:r>
            </a:p>
            <a:p>
              <a:pPr fontAlgn="auto"/>
              <a:r>
                <a:rPr lang="en-US" sz="12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 virtual system</a:t>
              </a:r>
            </a:p>
          </p:txBody>
        </p:sp>
        <p:sp>
          <p:nvSpPr>
            <p:cNvPr id="50" name="矩形 49"/>
            <p:cNvSpPr/>
            <p:nvPr/>
          </p:nvSpPr>
          <p:spPr bwMode="gray">
            <a:xfrm>
              <a:off x="10000811" y="4247843"/>
              <a:ext cx="982576" cy="461665"/>
            </a:xfrm>
            <a:prstGeom prst="rect">
              <a:avLst/>
            </a:prstGeom>
          </p:spPr>
          <p:txBody>
            <a:bodyPr wrap="square">
              <a:noAutofit/>
            </a:bodyPr>
            <a:lstStyle/>
            <a:p>
              <a:pPr fontAlgn="auto"/>
              <a:r>
                <a:rPr lang="en-US" sz="12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R1-2</a:t>
              </a:r>
            </a:p>
            <a:p>
              <a:pPr fontAlgn="auto"/>
              <a:r>
                <a:rPr lang="en-US" sz="12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 virtual system</a:t>
              </a:r>
            </a:p>
          </p:txBody>
        </p:sp>
        <p:cxnSp>
          <p:nvCxnSpPr>
            <p:cNvPr id="51" name="直接连接符 50"/>
            <p:cNvCxnSpPr>
              <a:stCxn id="44" idx="3"/>
              <a:endCxn id="54" idx="1"/>
            </p:cNvCxnSpPr>
            <p:nvPr/>
          </p:nvCxnSpPr>
          <p:spPr bwMode="gray">
            <a:xfrm>
              <a:off x="7737887" y="4115116"/>
              <a:ext cx="72367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54" idx="1"/>
            </p:cNvCxnSpPr>
            <p:nvPr/>
          </p:nvCxnSpPr>
          <p:spPr bwMode="gray">
            <a:xfrm flipV="1">
              <a:off x="8461560" y="3749761"/>
              <a:ext cx="1137275" cy="365355"/>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4" idx="1"/>
            </p:cNvCxnSpPr>
            <p:nvPr/>
          </p:nvCxnSpPr>
          <p:spPr bwMode="gray">
            <a:xfrm>
              <a:off x="8461560" y="4115116"/>
              <a:ext cx="1137275" cy="36356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pic>
          <p:nvPicPr>
            <p:cNvPr id="54" name="图片 5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461560" y="3935116"/>
              <a:ext cx="439024" cy="360000"/>
            </a:xfrm>
            <a:prstGeom prst="rect">
              <a:avLst/>
            </a:prstGeom>
          </p:spPr>
        </p:pic>
        <p:cxnSp>
          <p:nvCxnSpPr>
            <p:cNvPr id="59" name="直接箭头连接符 58"/>
            <p:cNvCxnSpPr/>
            <p:nvPr/>
          </p:nvCxnSpPr>
          <p:spPr bwMode="gray">
            <a:xfrm flipH="1">
              <a:off x="8886869" y="3627630"/>
              <a:ext cx="597396" cy="234064"/>
            </a:xfrm>
            <a:prstGeom prst="straightConnector1">
              <a:avLst/>
            </a:prstGeom>
            <a:ln w="19050">
              <a:solidFill>
                <a:srgbClr val="C7000B"/>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p:nvPr/>
          </p:nvCxnSpPr>
          <p:spPr bwMode="gray">
            <a:xfrm flipH="1" flipV="1">
              <a:off x="8900724" y="4361676"/>
              <a:ext cx="591887" cy="210020"/>
            </a:xfrm>
            <a:prstGeom prst="straightConnector1">
              <a:avLst/>
            </a:prstGeom>
            <a:ln w="19050">
              <a:solidFill>
                <a:srgbClr val="C7000B"/>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1" name="直接箭头连接符 60"/>
            <p:cNvCxnSpPr/>
            <p:nvPr/>
          </p:nvCxnSpPr>
          <p:spPr bwMode="gray">
            <a:xfrm flipH="1" flipV="1">
              <a:off x="7809371" y="4014202"/>
              <a:ext cx="553952" cy="0"/>
            </a:xfrm>
            <a:prstGeom prst="straightConnector1">
              <a:avLst/>
            </a:prstGeom>
            <a:ln w="19050">
              <a:solidFill>
                <a:srgbClr val="C7000B"/>
              </a:solidFill>
              <a:tailEnd type="triangle"/>
            </a:ln>
          </p:spPr>
          <p:style>
            <a:lnRef idx="1">
              <a:schemeClr val="accent1"/>
            </a:lnRef>
            <a:fillRef idx="0">
              <a:schemeClr val="accent1"/>
            </a:fillRef>
            <a:effectRef idx="0">
              <a:schemeClr val="accent1"/>
            </a:effectRef>
            <a:fontRef idx="minor">
              <a:schemeClr val="tx1"/>
            </a:fontRef>
          </p:style>
        </p:cxnSp>
        <p:sp>
          <p:nvSpPr>
            <p:cNvPr id="65" name="矩形 64"/>
            <p:cNvSpPr/>
            <p:nvPr/>
          </p:nvSpPr>
          <p:spPr bwMode="gray">
            <a:xfrm>
              <a:off x="7787377" y="3730265"/>
              <a:ext cx="627741" cy="276999"/>
            </a:xfrm>
            <a:prstGeom prst="rect">
              <a:avLst/>
            </a:prstGeom>
          </p:spPr>
          <p:txBody>
            <a:bodyPr wrap="square">
              <a:noAutofit/>
            </a:bodyPr>
            <a:lstStyle/>
            <a:p>
              <a:pPr algn="ctr" fontAlgn="auto"/>
              <a:r>
                <a:rPr lang="en-US" sz="12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LSP</a:t>
              </a:r>
            </a:p>
          </p:txBody>
        </p:sp>
        <p:sp>
          <p:nvSpPr>
            <p:cNvPr id="66" name="矩形 65"/>
            <p:cNvSpPr/>
            <p:nvPr/>
          </p:nvSpPr>
          <p:spPr bwMode="gray">
            <a:xfrm rot="20252774">
              <a:off x="8836616" y="3523321"/>
              <a:ext cx="627741" cy="276999"/>
            </a:xfrm>
            <a:prstGeom prst="rect">
              <a:avLst/>
            </a:prstGeom>
          </p:spPr>
          <p:txBody>
            <a:bodyPr wrap="square">
              <a:noAutofit/>
            </a:bodyPr>
            <a:lstStyle/>
            <a:p>
              <a:pPr algn="ctr" fontAlgn="auto"/>
              <a:r>
                <a:rPr lang="en-US" sz="12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LSP-1</a:t>
              </a:r>
            </a:p>
          </p:txBody>
        </p:sp>
        <p:sp>
          <p:nvSpPr>
            <p:cNvPr id="67" name="矩形 66"/>
            <p:cNvSpPr/>
            <p:nvPr/>
          </p:nvSpPr>
          <p:spPr bwMode="gray">
            <a:xfrm rot="1269121">
              <a:off x="8822709" y="4436526"/>
              <a:ext cx="627741" cy="276999"/>
            </a:xfrm>
            <a:prstGeom prst="rect">
              <a:avLst/>
            </a:prstGeom>
          </p:spPr>
          <p:txBody>
            <a:bodyPr wrap="square">
              <a:noAutofit/>
            </a:bodyPr>
            <a:lstStyle/>
            <a:p>
              <a:pPr algn="ctr" fontAlgn="auto"/>
              <a:r>
                <a:rPr lang="en-US" sz="12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LSP-2</a:t>
              </a:r>
            </a:p>
          </p:txBody>
        </p:sp>
      </p:grpSp>
      <p:sp>
        <p:nvSpPr>
          <p:cNvPr id="70" name="圆角矩形标注 69"/>
          <p:cNvSpPr/>
          <p:nvPr/>
        </p:nvSpPr>
        <p:spPr bwMode="gray">
          <a:xfrm>
            <a:off x="449902" y="3366530"/>
            <a:ext cx="1892241" cy="592464"/>
          </a:xfrm>
          <a:prstGeom prst="wedgeRoundRectCallout">
            <a:avLst>
              <a:gd name="adj1" fmla="val 56319"/>
              <a:gd name="adj2" fmla="val 32360"/>
              <a:gd name="adj3" fmla="val 16667"/>
            </a:avLst>
          </a:prstGeom>
          <a:solidFill>
            <a:srgbClr val="FFFF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r>
              <a:rPr lang="en-US" sz="1200" dirty="0">
                <a:solidFill>
                  <a:schemeClr val="tx1"/>
                </a:solidFill>
                <a:latin typeface="Huawei Sans" panose="020C0503030203020204" pitchFamily="34" charset="0"/>
              </a:rPr>
              <a:t>Calculates routes separately for the received LSP-1 and LSP-2.</a:t>
            </a:r>
          </a:p>
        </p:txBody>
      </p:sp>
      <p:sp>
        <p:nvSpPr>
          <p:cNvPr id="71" name="圆角矩形标注 70"/>
          <p:cNvSpPr/>
          <p:nvPr/>
        </p:nvSpPr>
        <p:spPr bwMode="gray">
          <a:xfrm>
            <a:off x="6157825" y="3366530"/>
            <a:ext cx="1797128" cy="953996"/>
          </a:xfrm>
          <a:prstGeom prst="wedgeRoundRectCallout">
            <a:avLst>
              <a:gd name="adj1" fmla="val 55734"/>
              <a:gd name="adj2" fmla="val 13430"/>
              <a:gd name="adj3" fmla="val 16667"/>
            </a:avLst>
          </a:prstGeom>
          <a:solidFill>
            <a:srgbClr val="FFFF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r>
              <a:rPr lang="en-US" sz="1200" dirty="0">
                <a:solidFill>
                  <a:schemeClr val="tx1"/>
                </a:solidFill>
                <a:latin typeface="Huawei Sans" panose="020C0503030203020204" pitchFamily="34" charset="0"/>
              </a:rPr>
              <a:t>Considers received LSP-1 and LSP-2 both the routing information of R1 and calculates routes uniformly.</a:t>
            </a:r>
          </a:p>
        </p:txBody>
      </p:sp>
      <p:pic>
        <p:nvPicPr>
          <p:cNvPr id="83" name="图片 82"/>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4683743" y="3388693"/>
            <a:ext cx="439024" cy="360000"/>
          </a:xfrm>
          <a:prstGeom prst="rect">
            <a:avLst/>
          </a:prstGeom>
        </p:spPr>
      </p:pic>
      <p:pic>
        <p:nvPicPr>
          <p:cNvPr id="84" name="图片 83"/>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4683743" y="4117608"/>
            <a:ext cx="439024" cy="360000"/>
          </a:xfrm>
          <a:prstGeom prst="rect">
            <a:avLst/>
          </a:prstGeom>
        </p:spPr>
      </p:pic>
      <p:pic>
        <p:nvPicPr>
          <p:cNvPr id="87" name="图片 86"/>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0277712" y="3388693"/>
            <a:ext cx="439024" cy="360000"/>
          </a:xfrm>
          <a:prstGeom prst="rect">
            <a:avLst/>
          </a:prstGeom>
        </p:spPr>
      </p:pic>
      <p:pic>
        <p:nvPicPr>
          <p:cNvPr id="88" name="图片 87"/>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0277712" y="4117608"/>
            <a:ext cx="439024" cy="360000"/>
          </a:xfrm>
          <a:prstGeom prst="rect">
            <a:avLst/>
          </a:prstGeom>
        </p:spPr>
      </p:pic>
      <p:sp>
        <p:nvSpPr>
          <p:cNvPr id="76" name="五边形 75"/>
          <p:cNvSpPr/>
          <p:nvPr/>
        </p:nvSpPr>
        <p:spPr bwMode="gray">
          <a:xfrm>
            <a:off x="8823490" y="49619"/>
            <a:ext cx="1148807"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Fast Convergence</a:t>
            </a:r>
          </a:p>
        </p:txBody>
      </p:sp>
      <p:sp>
        <p:nvSpPr>
          <p:cNvPr id="77" name="燕尾形 76"/>
          <p:cNvSpPr/>
          <p:nvPr/>
        </p:nvSpPr>
        <p:spPr bwMode="gray">
          <a:xfrm>
            <a:off x="9836823" y="49619"/>
            <a:ext cx="98229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Routing Control</a:t>
            </a:r>
            <a:endParaRPr lang="en-US" altLang="zh-CN" sz="1200" dirty="0">
              <a:latin typeface="Huawei Sans" panose="020C0503030203020204" pitchFamily="34" charset="0"/>
              <a:sym typeface="Huawei Sans" panose="020C0503030203020204" pitchFamily="34" charset="0"/>
            </a:endParaRPr>
          </a:p>
        </p:txBody>
      </p:sp>
      <p:sp>
        <p:nvSpPr>
          <p:cNvPr id="78" name="燕尾形 77"/>
          <p:cNvSpPr/>
          <p:nvPr/>
        </p:nvSpPr>
        <p:spPr bwMode="gray">
          <a:xfrm>
            <a:off x="10683647" y="49619"/>
            <a:ext cx="1065441"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Other Features</a:t>
            </a:r>
            <a:endParaRPr lang="en-US" altLang="zh-CN" sz="1200" b="1" dirty="0">
              <a:solidFill>
                <a:srgbClr val="FFFFFF"/>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413279005"/>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dirty="0" smtClean="0"/>
              <a:t>Basic Configuration Commands of LSP Fragment Extension</a:t>
            </a:r>
            <a:endParaRPr lang="en-US" dirty="0"/>
          </a:p>
        </p:txBody>
      </p:sp>
      <p:sp>
        <p:nvSpPr>
          <p:cNvPr id="18" name="文本占位符 17"/>
          <p:cNvSpPr>
            <a:spLocks noGrp="1"/>
          </p:cNvSpPr>
          <p:nvPr>
            <p:ph type="body" sz="quarter" idx="10"/>
          </p:nvPr>
        </p:nvSpPr>
        <p:spPr>
          <a:xfrm>
            <a:off x="455612" y="5218401"/>
            <a:ext cx="11293476" cy="772526"/>
          </a:xfrm>
        </p:spPr>
        <p:txBody>
          <a:bodyPr/>
          <a:lstStyle/>
          <a:p>
            <a:r>
              <a:rPr lang="en-US" sz="1600" dirty="0" smtClean="0"/>
              <a:t>Note: The preceding two commands must be used together. The configured virtual system ID takes effect only after LSP fragment extension is enabled and the IS-IS process is restarted using the reset </a:t>
            </a:r>
            <a:r>
              <a:rPr lang="en-US" sz="1600" dirty="0" err="1" smtClean="0"/>
              <a:t>isis</a:t>
            </a:r>
            <a:r>
              <a:rPr lang="en-US" sz="1600" dirty="0" smtClean="0"/>
              <a:t> all command.</a:t>
            </a:r>
            <a:endParaRPr lang="en-US" sz="1600" dirty="0"/>
          </a:p>
        </p:txBody>
      </p:sp>
      <p:sp>
        <p:nvSpPr>
          <p:cNvPr id="11" name="矩形 10"/>
          <p:cNvSpPr/>
          <p:nvPr/>
        </p:nvSpPr>
        <p:spPr>
          <a:xfrm>
            <a:off x="551384" y="1062492"/>
            <a:ext cx="11089232" cy="338554"/>
          </a:xfrm>
          <a:prstGeom prst="rect">
            <a:avLst/>
          </a:prstGeom>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342900" indent="-342900" fontAlgn="auto">
              <a:buFont typeface="+mj-lt"/>
              <a:buAutoNum type="arabicPeriod"/>
            </a:pPr>
            <a:r>
              <a:rPr lang="en-US" sz="1600" dirty="0">
                <a:latin typeface="Huawei Sans" panose="020C0503030203020204" pitchFamily="34" charset="0"/>
                <a:cs typeface="Courier New" panose="02070309020205020404" pitchFamily="49" charset="0"/>
              </a:rPr>
              <a:t>Enable LSP fragment extension for an IS-IS process.</a:t>
            </a:r>
          </a:p>
        </p:txBody>
      </p:sp>
      <p:sp>
        <p:nvSpPr>
          <p:cNvPr id="12" name="矩形 11"/>
          <p:cNvSpPr/>
          <p:nvPr/>
        </p:nvSpPr>
        <p:spPr>
          <a:xfrm>
            <a:off x="1031917" y="1802586"/>
            <a:ext cx="10608699" cy="1044774"/>
          </a:xfrm>
          <a:prstGeom prst="rect">
            <a:avLst/>
          </a:prstGeom>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auto">
              <a:lnSpc>
                <a:spcPts val="2400"/>
              </a:lnSpc>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By default, LSP fragment extension is disabled for IS-IS processes.</a:t>
            </a:r>
          </a:p>
          <a:p>
            <a:pPr fontAlgn="auto">
              <a:lnSpc>
                <a:spcPts val="2400"/>
              </a:lnSpc>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If no mode or level is specified during the configuration of LSP fragment extension, mode-1 and level-1-2 are used by default.</a:t>
            </a:r>
          </a:p>
        </p:txBody>
      </p:sp>
      <p:sp>
        <p:nvSpPr>
          <p:cNvPr id="16" name="矩形 15"/>
          <p:cNvSpPr/>
          <p:nvPr/>
        </p:nvSpPr>
        <p:spPr>
          <a:xfrm>
            <a:off x="551384" y="2997594"/>
            <a:ext cx="11089232" cy="338554"/>
          </a:xfrm>
          <a:prstGeom prst="rect">
            <a:avLst/>
          </a:prstGeom>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342900" indent="-342900" fontAlgn="auto">
              <a:buFont typeface="+mj-lt"/>
              <a:buAutoNum type="arabicPeriod" startAt="2"/>
            </a:pPr>
            <a:r>
              <a:rPr lang="en-US" sz="1600" dirty="0">
                <a:latin typeface="Huawei Sans" panose="020C0503030203020204" pitchFamily="34" charset="0"/>
                <a:cs typeface="Courier New" panose="02070309020205020404" pitchFamily="49" charset="0"/>
              </a:rPr>
              <a:t>Configure a virtual system.</a:t>
            </a:r>
          </a:p>
        </p:txBody>
      </p:sp>
      <p:sp>
        <p:nvSpPr>
          <p:cNvPr id="17" name="矩形 16"/>
          <p:cNvSpPr/>
          <p:nvPr/>
        </p:nvSpPr>
        <p:spPr>
          <a:xfrm>
            <a:off x="1031917" y="3704360"/>
            <a:ext cx="10608699" cy="1450670"/>
          </a:xfrm>
          <a:prstGeom prst="rect">
            <a:avLst/>
          </a:prstGeom>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auto">
              <a:lnSpc>
                <a:spcPts val="2400"/>
              </a:lnSpc>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By default, no virtual system is configured.</a:t>
            </a:r>
          </a:p>
          <a:p>
            <a:pPr fontAlgn="auto">
              <a:lnSpc>
                <a:spcPts val="2400"/>
              </a:lnSpc>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To enable a device to generate extended LSP fragments, you must configure at least one virtual system ID. This ID must be unique throughout a routing domain.</a:t>
            </a:r>
          </a:p>
          <a:p>
            <a:pPr fontAlgn="auto">
              <a:lnSpc>
                <a:spcPts val="2400"/>
              </a:lnSpc>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An IS-IS process can be configured with up to 50 virtual system IDs.</a:t>
            </a:r>
          </a:p>
        </p:txBody>
      </p:sp>
      <p:sp>
        <p:nvSpPr>
          <p:cNvPr id="20" name="矩形 19"/>
          <p:cNvSpPr/>
          <p:nvPr/>
        </p:nvSpPr>
        <p:spPr>
          <a:xfrm>
            <a:off x="1031917" y="1495707"/>
            <a:ext cx="10608699" cy="338554"/>
          </a:xfrm>
          <a:prstGeom prst="rect">
            <a:avLst/>
          </a:prstGeom>
          <a:solidFill>
            <a:schemeClr val="bg1">
              <a:lumMod val="85000"/>
            </a:schemeClr>
          </a:solidFill>
          <a:ln>
            <a:noFill/>
          </a:ln>
        </p:spPr>
        <p:txBody>
          <a:bodyPr wrap="square">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base"/>
            <a:r>
              <a:rPr lang="en-US" altLang="zh-CN" sz="1600" dirty="0">
                <a:cs typeface="Courier New" panose="02070309020205020404" pitchFamily="49" charset="0"/>
              </a:rPr>
              <a:t>[</a:t>
            </a:r>
            <a:r>
              <a:rPr lang="en-US" altLang="zh-CN" sz="1600" dirty="0" smtClean="0">
                <a:cs typeface="Courier New" panose="02070309020205020404" pitchFamily="49" charset="0"/>
              </a:rPr>
              <a:t>Huawei-isis-1] </a:t>
            </a:r>
            <a:r>
              <a:rPr lang="en-US" altLang="zh-CN" sz="1600" b="1" dirty="0" err="1"/>
              <a:t>lsp</a:t>
            </a:r>
            <a:r>
              <a:rPr lang="en-US" altLang="zh-CN" sz="1600" b="1" dirty="0"/>
              <a:t>-fragments-extend</a:t>
            </a:r>
            <a:r>
              <a:rPr lang="en-US" altLang="zh-CN" sz="1600" dirty="0"/>
              <a:t> [ [ </a:t>
            </a:r>
            <a:r>
              <a:rPr lang="en-US" altLang="zh-CN" sz="1600" b="1" dirty="0"/>
              <a:t>level-1</a:t>
            </a:r>
            <a:r>
              <a:rPr lang="en-US" altLang="zh-CN" sz="1600" dirty="0"/>
              <a:t> | </a:t>
            </a:r>
            <a:r>
              <a:rPr lang="en-US" altLang="zh-CN" sz="1600" b="1" dirty="0"/>
              <a:t>level-2</a:t>
            </a:r>
            <a:r>
              <a:rPr lang="en-US" altLang="zh-CN" sz="1600" dirty="0"/>
              <a:t> | </a:t>
            </a:r>
            <a:r>
              <a:rPr lang="en-US" altLang="zh-CN" sz="1600" b="1" dirty="0"/>
              <a:t>level-1-2</a:t>
            </a:r>
            <a:r>
              <a:rPr lang="en-US" altLang="zh-CN" sz="1600" dirty="0"/>
              <a:t> ] | [ </a:t>
            </a:r>
            <a:r>
              <a:rPr lang="en-US" altLang="zh-CN" sz="1600" b="1" dirty="0"/>
              <a:t>mode-1</a:t>
            </a:r>
            <a:r>
              <a:rPr lang="en-US" altLang="zh-CN" sz="1600" dirty="0"/>
              <a:t> | </a:t>
            </a:r>
            <a:r>
              <a:rPr lang="en-US" altLang="zh-CN" sz="1600" b="1" dirty="0"/>
              <a:t>mode-2</a:t>
            </a:r>
            <a:r>
              <a:rPr lang="en-US" altLang="zh-CN" sz="1600" dirty="0"/>
              <a:t> ] ] </a:t>
            </a:r>
            <a:endParaRPr lang="zh-CN" altLang="en-US" sz="1600" dirty="0">
              <a:cs typeface="Courier New" panose="02070309020205020404" pitchFamily="49" charset="0"/>
            </a:endParaRPr>
          </a:p>
        </p:txBody>
      </p:sp>
      <p:sp>
        <p:nvSpPr>
          <p:cNvPr id="21" name="矩形 20"/>
          <p:cNvSpPr/>
          <p:nvPr/>
        </p:nvSpPr>
        <p:spPr>
          <a:xfrm>
            <a:off x="1031917" y="3397481"/>
            <a:ext cx="10608699" cy="338554"/>
          </a:xfrm>
          <a:prstGeom prst="rect">
            <a:avLst/>
          </a:prstGeom>
          <a:solidFill>
            <a:schemeClr val="bg1">
              <a:lumMod val="85000"/>
            </a:schemeClr>
          </a:solidFill>
          <a:ln>
            <a:noFill/>
          </a:ln>
        </p:spPr>
        <p:txBody>
          <a:bodyPr wrap="square">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base"/>
            <a:r>
              <a:rPr lang="en-US" altLang="zh-CN" sz="1600" dirty="0">
                <a:cs typeface="Courier New" panose="02070309020205020404" pitchFamily="49" charset="0"/>
              </a:rPr>
              <a:t>[</a:t>
            </a:r>
            <a:r>
              <a:rPr lang="en-US" altLang="zh-CN" sz="1600" dirty="0" smtClean="0">
                <a:cs typeface="Courier New" panose="02070309020205020404" pitchFamily="49" charset="0"/>
              </a:rPr>
              <a:t>Huawei-isis-1] </a:t>
            </a:r>
            <a:r>
              <a:rPr lang="en-US" altLang="zh-CN" sz="1600" b="1" dirty="0"/>
              <a:t>virtual-system</a:t>
            </a:r>
            <a:r>
              <a:rPr lang="en-US" altLang="zh-CN" sz="1600" dirty="0"/>
              <a:t> </a:t>
            </a:r>
            <a:r>
              <a:rPr lang="en-US" altLang="zh-CN" sz="1600" i="1" dirty="0"/>
              <a:t>virtual-system-id</a:t>
            </a:r>
            <a:r>
              <a:rPr lang="en-US" altLang="zh-CN" sz="1600" dirty="0"/>
              <a:t> </a:t>
            </a:r>
            <a:endParaRPr lang="zh-CN" altLang="en-US" sz="1600" dirty="0">
              <a:cs typeface="Courier New" panose="02070309020205020404" pitchFamily="49" charset="0"/>
            </a:endParaRPr>
          </a:p>
        </p:txBody>
      </p:sp>
      <p:sp>
        <p:nvSpPr>
          <p:cNvPr id="22" name="五边形 21"/>
          <p:cNvSpPr/>
          <p:nvPr/>
        </p:nvSpPr>
        <p:spPr bwMode="auto">
          <a:xfrm>
            <a:off x="8823490" y="49619"/>
            <a:ext cx="1148807"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Fast Convergence</a:t>
            </a:r>
          </a:p>
        </p:txBody>
      </p:sp>
      <p:sp>
        <p:nvSpPr>
          <p:cNvPr id="23" name="燕尾形 22"/>
          <p:cNvSpPr/>
          <p:nvPr/>
        </p:nvSpPr>
        <p:spPr bwMode="auto">
          <a:xfrm>
            <a:off x="9836823" y="49619"/>
            <a:ext cx="98229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Routing Control</a:t>
            </a:r>
            <a:endParaRPr lang="en-US" altLang="zh-CN" sz="1200" dirty="0">
              <a:latin typeface="Huawei Sans" panose="020C0503030203020204" pitchFamily="34" charset="0"/>
              <a:sym typeface="Huawei Sans" panose="020C0503030203020204" pitchFamily="34" charset="0"/>
            </a:endParaRPr>
          </a:p>
        </p:txBody>
      </p:sp>
      <p:sp>
        <p:nvSpPr>
          <p:cNvPr id="26" name="燕尾形 25"/>
          <p:cNvSpPr/>
          <p:nvPr/>
        </p:nvSpPr>
        <p:spPr bwMode="auto">
          <a:xfrm>
            <a:off x="10683647" y="49619"/>
            <a:ext cx="1065441"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Other Features</a:t>
            </a:r>
            <a:endParaRPr lang="en-US" altLang="zh-CN" sz="1200" b="1" dirty="0">
              <a:solidFill>
                <a:srgbClr val="FFFFFF"/>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4120493343"/>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IS-IS GR</a:t>
            </a:r>
            <a:endParaRPr lang="en-US" altLang="zh-CN" dirty="0"/>
          </a:p>
        </p:txBody>
      </p:sp>
      <p:sp>
        <p:nvSpPr>
          <p:cNvPr id="3" name="文本占位符 2"/>
          <p:cNvSpPr>
            <a:spLocks noGrp="1"/>
          </p:cNvSpPr>
          <p:nvPr>
            <p:ph type="body" sz="quarter" idx="10"/>
          </p:nvPr>
        </p:nvSpPr>
        <p:spPr>
          <a:xfrm>
            <a:off x="455612" y="1047751"/>
            <a:ext cx="11293475" cy="895788"/>
          </a:xfrm>
        </p:spPr>
        <p:txBody>
          <a:bodyPr/>
          <a:lstStyle/>
          <a:p>
            <a:r>
              <a:rPr lang="en-US" sz="1600" dirty="0" smtClean="0"/>
              <a:t>IS-IS GR is a high-reliability technology that supports GR and can ensure non-stop data forwarding.</a:t>
            </a:r>
            <a:endParaRPr lang="en-US" altLang="zh-CN" sz="1600" dirty="0" smtClean="0"/>
          </a:p>
          <a:p>
            <a:r>
              <a:rPr lang="en-US" sz="1600" dirty="0" smtClean="0"/>
              <a:t>To implement GR, IS-IS uses the TLV (Restart TLV) with the Type value 211 and three timers: T1, T2, and T3.</a:t>
            </a:r>
            <a:endParaRPr lang="en-US" sz="1600" dirty="0"/>
          </a:p>
        </p:txBody>
      </p:sp>
      <p:graphicFrame>
        <p:nvGraphicFramePr>
          <p:cNvPr id="4" name="表格 3"/>
          <p:cNvGraphicFramePr>
            <a:graphicFrameLocks noGrp="1"/>
          </p:cNvGraphicFramePr>
          <p:nvPr>
            <p:extLst/>
          </p:nvPr>
        </p:nvGraphicFramePr>
        <p:xfrm>
          <a:off x="909711" y="3435845"/>
          <a:ext cx="4483286" cy="1242828"/>
        </p:xfrm>
        <a:graphic>
          <a:graphicData uri="http://schemas.openxmlformats.org/drawingml/2006/table">
            <a:tbl>
              <a:tblPr firstRow="1" bandRow="1"/>
              <a:tblGrid>
                <a:gridCol w="2802053"/>
                <a:gridCol w="560411"/>
                <a:gridCol w="560411"/>
                <a:gridCol w="560411"/>
              </a:tblGrid>
              <a:tr h="209934">
                <a:tc gridSpan="4">
                  <a:txBody>
                    <a:bodyPr/>
                    <a:lstStyle/>
                    <a:p>
                      <a:pPr marL="0" marR="0" lvl="0" indent="0" algn="ctr" defTabSz="784225" rtl="0" eaLnBrk="1" fontAlgn="ctr" latinLnBrk="0" hangingPunct="1">
                        <a:lnSpc>
                          <a:spcPct val="100000"/>
                        </a:lnSpc>
                        <a:spcBef>
                          <a:spcPts val="0"/>
                        </a:spcBef>
                        <a:spcAft>
                          <a:spcPct val="0"/>
                        </a:spcAft>
                        <a:buClr>
                          <a:srgbClr val="808080"/>
                        </a:buClr>
                        <a:buSzPct val="60000"/>
                        <a:buFont typeface="Wingdings" pitchFamily="2" charset="2"/>
                        <a:buNone/>
                        <a:tabLst/>
                      </a:pPr>
                      <a:r>
                        <a:rPr lang="en-US" sz="1200" b="0" dirty="0" smtClean="0">
                          <a:solidFill>
                            <a:schemeClr val="tx1"/>
                          </a:solidFill>
                          <a:latin typeface="Huawei Sans" panose="020C0503030203020204" pitchFamily="34" charset="0"/>
                        </a:rPr>
                        <a:t>Type = 211</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09934">
                <a:tc gridSpan="4">
                  <a:txBody>
                    <a:bodyPr/>
                    <a:lstStyle/>
                    <a:p>
                      <a:pPr marL="0" marR="0" lvl="0" indent="0" algn="ctr" defTabSz="784225" rtl="0" eaLnBrk="1" fontAlgn="ctr" latinLnBrk="0" hangingPunct="1">
                        <a:lnSpc>
                          <a:spcPct val="100000"/>
                        </a:lnSpc>
                        <a:spcBef>
                          <a:spcPts val="0"/>
                        </a:spcBef>
                        <a:spcAft>
                          <a:spcPct val="0"/>
                        </a:spcAft>
                        <a:buClr>
                          <a:srgbClr val="808080"/>
                        </a:buClr>
                        <a:buSzPct val="60000"/>
                        <a:buFont typeface="Wingdings" pitchFamily="2" charset="2"/>
                        <a:buNone/>
                        <a:tabLst/>
                      </a:pPr>
                      <a:r>
                        <a:rPr lang="en-US" sz="1200" b="0" dirty="0" smtClean="0">
                          <a:solidFill>
                            <a:schemeClr val="tx1"/>
                          </a:solidFill>
                          <a:latin typeface="Huawei Sans" panose="020C0503030203020204" pitchFamily="34" charset="0"/>
                        </a:rPr>
                        <a:t>Length</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09934">
                <a:tc>
                  <a:txBody>
                    <a:bodyPr/>
                    <a:lstStyle/>
                    <a:p>
                      <a:pPr marL="0" marR="0" lvl="0" indent="0" algn="ctr" defTabSz="784225" rtl="0" eaLnBrk="1" fontAlgn="ctr" latinLnBrk="0" hangingPunct="1">
                        <a:lnSpc>
                          <a:spcPct val="100000"/>
                        </a:lnSpc>
                        <a:spcBef>
                          <a:spcPts val="0"/>
                        </a:spcBef>
                        <a:spcAft>
                          <a:spcPct val="0"/>
                        </a:spcAft>
                        <a:buClr>
                          <a:srgbClr val="808080"/>
                        </a:buClr>
                        <a:buSzPct val="60000"/>
                        <a:buFont typeface="Wingdings" pitchFamily="2" charset="2"/>
                        <a:buNone/>
                        <a:tabLst/>
                      </a:pPr>
                      <a:r>
                        <a:rPr lang="en-US" sz="1200" b="0" dirty="0" smtClean="0">
                          <a:solidFill>
                            <a:schemeClr val="tx1"/>
                          </a:solidFill>
                          <a:latin typeface="Huawei Sans" panose="020C0503030203020204" pitchFamily="34" charset="0"/>
                        </a:rPr>
                        <a:t>Reserved</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ts val="0"/>
                        </a:spcBef>
                        <a:spcAft>
                          <a:spcPct val="0"/>
                        </a:spcAft>
                        <a:buClr>
                          <a:srgbClr val="808080"/>
                        </a:buClr>
                        <a:buSzPct val="60000"/>
                        <a:buFont typeface="Wingdings" pitchFamily="2" charset="2"/>
                        <a:buNone/>
                        <a:tabLst/>
                      </a:pPr>
                      <a:r>
                        <a:rPr lang="en-US" sz="1200" b="0" dirty="0" smtClean="0">
                          <a:solidFill>
                            <a:schemeClr val="tx1"/>
                          </a:solidFill>
                          <a:latin typeface="Huawei Sans" panose="020C0503030203020204" pitchFamily="34" charset="0"/>
                        </a:rPr>
                        <a:t>SA</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c>
                  <a:txBody>
                    <a:bodyPr/>
                    <a:lstStyle/>
                    <a:p>
                      <a:pPr marL="0" marR="0" lvl="0" indent="0" algn="ctr" defTabSz="784225" rtl="0" eaLnBrk="1" fontAlgn="ctr" latinLnBrk="0" hangingPunct="1">
                        <a:lnSpc>
                          <a:spcPct val="100000"/>
                        </a:lnSpc>
                        <a:spcBef>
                          <a:spcPts val="0"/>
                        </a:spcBef>
                        <a:spcAft>
                          <a:spcPct val="0"/>
                        </a:spcAft>
                        <a:buClr>
                          <a:srgbClr val="808080"/>
                        </a:buClr>
                        <a:buSzPct val="60000"/>
                        <a:buFont typeface="Wingdings" pitchFamily="2" charset="2"/>
                        <a:buNone/>
                        <a:tabLst/>
                      </a:pPr>
                      <a:r>
                        <a:rPr lang="en-US" sz="1200" b="0" dirty="0" smtClean="0">
                          <a:solidFill>
                            <a:schemeClr val="tx1"/>
                          </a:solidFill>
                          <a:latin typeface="Huawei Sans" panose="020C0503030203020204" pitchFamily="34" charset="0"/>
                        </a:rPr>
                        <a:t>RA</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c>
                  <a:txBody>
                    <a:bodyPr/>
                    <a:lstStyle/>
                    <a:p>
                      <a:pPr marL="0" marR="0" lvl="0" indent="0" algn="ctr" defTabSz="784225" rtl="0" eaLnBrk="1" fontAlgn="ctr" latinLnBrk="0" hangingPunct="1">
                        <a:lnSpc>
                          <a:spcPct val="100000"/>
                        </a:lnSpc>
                        <a:spcBef>
                          <a:spcPts val="0"/>
                        </a:spcBef>
                        <a:spcAft>
                          <a:spcPct val="0"/>
                        </a:spcAft>
                        <a:buClr>
                          <a:srgbClr val="808080"/>
                        </a:buClr>
                        <a:buSzPct val="60000"/>
                        <a:buFont typeface="Wingdings" pitchFamily="2" charset="2"/>
                        <a:buNone/>
                        <a:tabLst/>
                      </a:pPr>
                      <a:r>
                        <a:rPr lang="en-US" sz="1200" b="0" dirty="0" smtClean="0">
                          <a:solidFill>
                            <a:schemeClr val="tx1"/>
                          </a:solidFill>
                          <a:latin typeface="Huawei Sans" panose="020C0503030203020204" pitchFamily="34" charset="0"/>
                        </a:rPr>
                        <a:t>RR</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r>
              <a:tr h="419868">
                <a:tc gridSpan="4">
                  <a:txBody>
                    <a:bodyPr/>
                    <a:lstStyle/>
                    <a:p>
                      <a:pPr marL="0" marR="0" lvl="0" indent="0" algn="ctr" defTabSz="784225" rtl="0" eaLnBrk="1" fontAlgn="ctr" latinLnBrk="0" hangingPunct="1">
                        <a:lnSpc>
                          <a:spcPct val="100000"/>
                        </a:lnSpc>
                        <a:spcBef>
                          <a:spcPts val="0"/>
                        </a:spcBef>
                        <a:spcAft>
                          <a:spcPct val="0"/>
                        </a:spcAft>
                        <a:buClr>
                          <a:srgbClr val="808080"/>
                        </a:buClr>
                        <a:buSzPct val="60000"/>
                        <a:buFont typeface="Wingdings" pitchFamily="2" charset="2"/>
                        <a:buNone/>
                        <a:tabLst/>
                      </a:pPr>
                      <a:r>
                        <a:rPr lang="en-US" sz="1200" b="0" dirty="0" smtClean="0">
                          <a:solidFill>
                            <a:schemeClr val="tx1"/>
                          </a:solidFill>
                          <a:latin typeface="Huawei Sans" panose="020C0503030203020204" pitchFamily="34" charset="0"/>
                        </a:rPr>
                        <a:t>Remaining Time</a:t>
                      </a:r>
                      <a:endParaRPr kumimoji="0" lang="en-US" altLang="zh-CN" sz="12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
        <p:nvSpPr>
          <p:cNvPr id="5" name="圆角矩形 75"/>
          <p:cNvSpPr/>
          <p:nvPr/>
        </p:nvSpPr>
        <p:spPr bwMode="gray">
          <a:xfrm>
            <a:off x="657496" y="1967882"/>
            <a:ext cx="5440273" cy="33882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Restart TLV</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75"/>
          <p:cNvSpPr/>
          <p:nvPr/>
        </p:nvSpPr>
        <p:spPr bwMode="gray">
          <a:xfrm>
            <a:off x="657496" y="2344186"/>
            <a:ext cx="5440273" cy="364661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75"/>
          <p:cNvSpPr/>
          <p:nvPr/>
        </p:nvSpPr>
        <p:spPr bwMode="gray">
          <a:xfrm>
            <a:off x="655727" y="2357171"/>
            <a:ext cx="5440273" cy="1032281"/>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ct val="1300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The Restart TLV is included in the extension part of an IS-to-IS Hello (IIH) PDU. All IIH packets of a device that supports IS-IS GR contain the Restart TLV. The Restart TLV carries some parameters for the protocol restart.</a:t>
            </a:r>
            <a:endParaRPr lang="en-US" sz="1200" dirty="0">
              <a:solidFill>
                <a:schemeClr val="tx1"/>
              </a:solidFill>
              <a:latin typeface="Huawei Sans" panose="020C0503030203020204" pitchFamily="34" charset="0"/>
            </a:endParaRPr>
          </a:p>
        </p:txBody>
      </p:sp>
      <p:sp>
        <p:nvSpPr>
          <p:cNvPr id="8" name="圆角矩形 75"/>
          <p:cNvSpPr/>
          <p:nvPr/>
        </p:nvSpPr>
        <p:spPr bwMode="gray">
          <a:xfrm>
            <a:off x="6328545" y="1967882"/>
            <a:ext cx="5220788" cy="33882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Timers</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75"/>
          <p:cNvSpPr/>
          <p:nvPr/>
        </p:nvSpPr>
        <p:spPr bwMode="gray">
          <a:xfrm>
            <a:off x="6328545" y="2344186"/>
            <a:ext cx="5220788" cy="364661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75"/>
          <p:cNvSpPr/>
          <p:nvPr/>
        </p:nvSpPr>
        <p:spPr bwMode="gray">
          <a:xfrm>
            <a:off x="6326776" y="2331046"/>
            <a:ext cx="5220788" cy="3593893"/>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ct val="130000"/>
              </a:lnSpc>
              <a:spcBef>
                <a:spcPts val="0"/>
              </a:spcBef>
              <a:spcAft>
                <a:spcPts val="600"/>
              </a:spcAft>
              <a:buFont typeface="Arial" panose="020B0604020202020204" pitchFamily="34" charset="0"/>
              <a:buChar char="•"/>
            </a:pPr>
            <a:r>
              <a:rPr lang="en-US" sz="1200" b="1" dirty="0" smtClean="0">
                <a:solidFill>
                  <a:prstClr val="black"/>
                </a:solidFill>
                <a:latin typeface="Huawei Sans" panose="020C0503030203020204" pitchFamily="34" charset="0"/>
              </a:rPr>
              <a:t>T1 timer</a:t>
            </a:r>
            <a:r>
              <a:rPr lang="en-US" sz="1200" dirty="0" smtClean="0">
                <a:solidFill>
                  <a:prstClr val="black"/>
                </a:solidFill>
                <a:latin typeface="Huawei Sans" panose="020C0503030203020204" pitchFamily="34" charset="0"/>
              </a:rPr>
              <a:t>: If the GR Restarter has sent an IIH packet with RR being set but has not received any IIH packet in which the Restart TLV is carried and RA is set from the GR Helper when the T1 timer expires, the GR Restarter resets the T1 timer and continues to send IIH packets with the Restart TLV. If an acknowledgement packet is received or the T1 timer expires three times, the T1 timer is canceled. The default value of the T1 timer is 3s.</a:t>
            </a:r>
          </a:p>
          <a:p>
            <a:pPr marL="177800" indent="-177800" fontAlgn="ctr">
              <a:lnSpc>
                <a:spcPct val="130000"/>
              </a:lnSpc>
              <a:spcBef>
                <a:spcPts val="0"/>
              </a:spcBef>
              <a:spcAft>
                <a:spcPts val="600"/>
              </a:spcAft>
              <a:buFont typeface="Arial" panose="020B0604020202020204" pitchFamily="34" charset="0"/>
              <a:buChar char="•"/>
            </a:pPr>
            <a:r>
              <a:rPr lang="en-US" sz="1200" b="1" dirty="0" smtClean="0">
                <a:solidFill>
                  <a:prstClr val="black"/>
                </a:solidFill>
                <a:latin typeface="Huawei Sans" panose="020C0503030203020204" pitchFamily="34" charset="0"/>
              </a:rPr>
              <a:t>T2 timer</a:t>
            </a:r>
            <a:r>
              <a:rPr lang="en-US" sz="1200" dirty="0" smtClean="0">
                <a:solidFill>
                  <a:prstClr val="black"/>
                </a:solidFill>
                <a:latin typeface="Huawei Sans" panose="020C0503030203020204" pitchFamily="34" charset="0"/>
              </a:rPr>
              <a:t>: It indicates the period from the time when the GR Restarter restarts to the time when the LSDBs of all devices of the same level are synchronized. T2 is the maximum time that the system waits for synchronization of all LSDBs. T2 is generally 60 seconds.</a:t>
            </a:r>
          </a:p>
          <a:p>
            <a:pPr marL="177800" indent="-177800" fontAlgn="ctr">
              <a:lnSpc>
                <a:spcPct val="130000"/>
              </a:lnSpc>
              <a:spcBef>
                <a:spcPts val="0"/>
              </a:spcBef>
              <a:spcAft>
                <a:spcPts val="600"/>
              </a:spcAft>
              <a:buFont typeface="Arial" panose="020B0604020202020204" pitchFamily="34" charset="0"/>
              <a:buChar char="•"/>
            </a:pPr>
            <a:r>
              <a:rPr lang="en-US" sz="1200" b="1" dirty="0" smtClean="0">
                <a:solidFill>
                  <a:prstClr val="black"/>
                </a:solidFill>
                <a:latin typeface="Huawei Sans" panose="020C0503030203020204" pitchFamily="34" charset="0"/>
              </a:rPr>
              <a:t>T3 timer</a:t>
            </a:r>
            <a:r>
              <a:rPr lang="en-US" sz="1200" dirty="0" smtClean="0">
                <a:solidFill>
                  <a:prstClr val="black"/>
                </a:solidFill>
                <a:latin typeface="Huawei Sans" panose="020C0503030203020204" pitchFamily="34" charset="0"/>
              </a:rPr>
              <a:t>: It indicates the maximum time allowed for the GR Restarter to complete GR successfully. The initial value of the T3 timer is 65535s. If the T3 timer expires, GR fails.</a:t>
            </a:r>
            <a:endParaRPr lang="en-US" sz="1200" dirty="0">
              <a:solidFill>
                <a:prstClr val="black"/>
              </a:solidFill>
              <a:latin typeface="Huawei Sans" panose="020C0503030203020204" pitchFamily="34" charset="0"/>
            </a:endParaRPr>
          </a:p>
        </p:txBody>
      </p:sp>
      <p:sp>
        <p:nvSpPr>
          <p:cNvPr id="11" name="圆角矩形 75"/>
          <p:cNvSpPr/>
          <p:nvPr/>
        </p:nvSpPr>
        <p:spPr bwMode="gray">
          <a:xfrm>
            <a:off x="655727" y="4725067"/>
            <a:ext cx="5440273" cy="1265737"/>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ct val="130000"/>
              </a:lnSpc>
              <a:buFont typeface="Arial" panose="020B0604020202020204" pitchFamily="34" charset="0"/>
              <a:buChar char="•"/>
            </a:pPr>
            <a:r>
              <a:rPr lang="en-US" sz="1200" dirty="0">
                <a:solidFill>
                  <a:schemeClr val="tx1"/>
                </a:solidFill>
                <a:latin typeface="Huawei Sans" panose="020C0503030203020204" pitchFamily="34" charset="0"/>
              </a:rPr>
              <a:t>SA: is short for Suppress Adjacency Advertisement.</a:t>
            </a:r>
            <a:endParaRPr lang="en-US" altLang="zh-CN" sz="1200" dirty="0">
              <a:solidFill>
                <a:schemeClr val="tx1"/>
              </a:solidFill>
              <a:latin typeface="Huawei Sans" panose="020C0503030203020204" pitchFamily="34" charset="0"/>
              <a:sym typeface="Huawei Sans" panose="020C0503030203020204" pitchFamily="34" charset="0"/>
            </a:endParaRPr>
          </a:p>
          <a:p>
            <a:pPr marL="177800" indent="-177800" fontAlgn="ctr">
              <a:lnSpc>
                <a:spcPct val="130000"/>
              </a:lnSpc>
              <a:buFont typeface="Arial" panose="020B0604020202020204" pitchFamily="34" charset="0"/>
              <a:buChar char="•"/>
            </a:pPr>
            <a:r>
              <a:rPr lang="en-US" sz="1200" dirty="0">
                <a:solidFill>
                  <a:schemeClr val="tx1"/>
                </a:solidFill>
                <a:latin typeface="Huawei Sans" panose="020C0503030203020204" pitchFamily="34" charset="0"/>
              </a:rPr>
              <a:t>RA: is short for Restart Acknowledgment.</a:t>
            </a:r>
            <a:endParaRPr lang="en-US" altLang="zh-CN" sz="1200" dirty="0">
              <a:solidFill>
                <a:schemeClr val="tx1"/>
              </a:solidFill>
              <a:latin typeface="Huawei Sans" panose="020C0503030203020204" pitchFamily="34" charset="0"/>
              <a:sym typeface="Huawei Sans" panose="020C0503030203020204" pitchFamily="34" charset="0"/>
            </a:endParaRPr>
          </a:p>
          <a:p>
            <a:pPr marL="177800" indent="-177800" fontAlgn="ctr">
              <a:lnSpc>
                <a:spcPct val="130000"/>
              </a:lnSpc>
              <a:buFont typeface="Arial" panose="020B0604020202020204" pitchFamily="34" charset="0"/>
              <a:buChar char="•"/>
            </a:pPr>
            <a:r>
              <a:rPr lang="en-US" sz="1200" dirty="0">
                <a:solidFill>
                  <a:schemeClr val="tx1"/>
                </a:solidFill>
                <a:latin typeface="Huawei Sans" panose="020C0503030203020204" pitchFamily="34" charset="0"/>
              </a:rPr>
              <a:t>RR: is short for Restart Request.</a:t>
            </a:r>
            <a:endParaRPr lang="en-US" altLang="zh-CN" sz="1200" dirty="0">
              <a:solidFill>
                <a:schemeClr val="tx1"/>
              </a:solidFill>
              <a:latin typeface="Huawei Sans" panose="020C0503030203020204" pitchFamily="34" charset="0"/>
              <a:sym typeface="Huawei Sans" panose="020C0503030203020204" pitchFamily="34" charset="0"/>
            </a:endParaRPr>
          </a:p>
          <a:p>
            <a:pPr marL="177800" indent="-177800" fontAlgn="ctr">
              <a:lnSpc>
                <a:spcPct val="130000"/>
              </a:lnSpc>
              <a:buFont typeface="Arial" panose="020B0604020202020204" pitchFamily="34" charset="0"/>
              <a:buChar char="•"/>
            </a:pPr>
            <a:r>
              <a:rPr lang="en-US" sz="1200" dirty="0">
                <a:solidFill>
                  <a:schemeClr val="tx1"/>
                </a:solidFill>
                <a:latin typeface="Huawei Sans" panose="020C0503030203020204" pitchFamily="34" charset="0"/>
              </a:rPr>
              <a:t>Remaining Time: indicates the remaining time before the neighbor resets the adjacency.</a:t>
            </a:r>
            <a:endParaRPr lang="en-US" altLang="zh-CN" sz="1200" dirty="0">
              <a:solidFill>
                <a:schemeClr val="tx1"/>
              </a:solidFill>
              <a:latin typeface="Huawei Sans" panose="020C0503030203020204" pitchFamily="34" charset="0"/>
              <a:sym typeface="Huawei Sans" panose="020C0503030203020204" pitchFamily="34" charset="0"/>
            </a:endParaRPr>
          </a:p>
        </p:txBody>
      </p:sp>
      <p:sp>
        <p:nvSpPr>
          <p:cNvPr id="18" name="五边形 17"/>
          <p:cNvSpPr/>
          <p:nvPr/>
        </p:nvSpPr>
        <p:spPr bwMode="auto">
          <a:xfrm>
            <a:off x="8823490" y="49619"/>
            <a:ext cx="1148807"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Fast Convergence</a:t>
            </a:r>
          </a:p>
        </p:txBody>
      </p:sp>
      <p:sp>
        <p:nvSpPr>
          <p:cNvPr id="19" name="燕尾形 18"/>
          <p:cNvSpPr/>
          <p:nvPr/>
        </p:nvSpPr>
        <p:spPr bwMode="auto">
          <a:xfrm>
            <a:off x="9836823" y="49619"/>
            <a:ext cx="98229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Routing Control</a:t>
            </a:r>
            <a:endParaRPr lang="en-US" altLang="zh-CN" sz="1200" dirty="0">
              <a:latin typeface="Huawei Sans" panose="020C0503030203020204" pitchFamily="34" charset="0"/>
              <a:sym typeface="Huawei Sans" panose="020C0503030203020204" pitchFamily="34" charset="0"/>
            </a:endParaRPr>
          </a:p>
        </p:txBody>
      </p:sp>
      <p:sp>
        <p:nvSpPr>
          <p:cNvPr id="20" name="燕尾形 19"/>
          <p:cNvSpPr/>
          <p:nvPr/>
        </p:nvSpPr>
        <p:spPr bwMode="auto">
          <a:xfrm>
            <a:off x="10683647" y="49619"/>
            <a:ext cx="1065441"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Other Features</a:t>
            </a:r>
            <a:endParaRPr lang="en-US" altLang="zh-CN" sz="1200" b="1" dirty="0">
              <a:solidFill>
                <a:srgbClr val="FFFFFF"/>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739744319"/>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60606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IS-IS GR Process (Restarting) (1)</a:t>
            </a:r>
            <a:endParaRPr lang="en-US" altLang="zh-CN" dirty="0"/>
          </a:p>
        </p:txBody>
      </p:sp>
      <p:sp>
        <p:nvSpPr>
          <p:cNvPr id="3" name="文本占位符 2"/>
          <p:cNvSpPr>
            <a:spLocks noGrp="1"/>
          </p:cNvSpPr>
          <p:nvPr>
            <p:ph type="body" sz="quarter" idx="10"/>
          </p:nvPr>
        </p:nvSpPr>
        <p:spPr>
          <a:xfrm>
            <a:off x="455612" y="1047750"/>
            <a:ext cx="11293475" cy="701801"/>
          </a:xfrm>
        </p:spPr>
        <p:txBody>
          <a:bodyPr/>
          <a:lstStyle/>
          <a:p>
            <a:r>
              <a:rPr lang="en-US" sz="1600" dirty="0" smtClean="0"/>
              <a:t>The GR process triggered by an active/standby switchover or the restart of an IS-IS process is referred to as restarting, in which the FIB remains unchanged.</a:t>
            </a:r>
            <a:endParaRPr lang="en-US" sz="1600" dirty="0"/>
          </a:p>
        </p:txBody>
      </p:sp>
      <p:grpSp>
        <p:nvGrpSpPr>
          <p:cNvPr id="5" name="组合 4"/>
          <p:cNvGrpSpPr/>
          <p:nvPr/>
        </p:nvGrpSpPr>
        <p:grpSpPr>
          <a:xfrm>
            <a:off x="1577478" y="1756364"/>
            <a:ext cx="3631808" cy="1020127"/>
            <a:chOff x="1874790" y="1395473"/>
            <a:chExt cx="3631808" cy="1020127"/>
          </a:xfrm>
        </p:grpSpPr>
        <p:sp>
          <p:nvSpPr>
            <p:cNvPr id="31" name="文本框 30"/>
            <p:cNvSpPr txBox="1"/>
            <p:nvPr/>
          </p:nvSpPr>
          <p:spPr bwMode="gray">
            <a:xfrm>
              <a:off x="1874790" y="2107823"/>
              <a:ext cx="1285929" cy="307777"/>
            </a:xfrm>
            <a:prstGeom prst="rect">
              <a:avLst/>
            </a:prstGeom>
            <a:noFill/>
          </p:spPr>
          <p:txBody>
            <a:bodyPr wrap="square" rtlCol="0">
              <a:noAutofit/>
            </a:bodyPr>
            <a:lstStyle/>
            <a:p>
              <a:pPr algn="ctr" fontAlgn="ctr"/>
              <a:r>
                <a:rPr lang="en-US" sz="1400" b="1" dirty="0" smtClean="0">
                  <a:latin typeface="Huawei Sans" panose="020C0503030203020204" pitchFamily="34" charset="0"/>
                </a:rPr>
                <a:t>GR Restarter</a:t>
              </a:r>
              <a:endParaRPr lang="en-US" altLang="zh-CN" sz="1400" b="1" dirty="0">
                <a:latin typeface="Huawei Sans" panose="020C0503030203020204" pitchFamily="34" charset="0"/>
              </a:endParaRPr>
            </a:p>
          </p:txBody>
        </p:sp>
        <p:pic>
          <p:nvPicPr>
            <p:cNvPr id="32" name="图片 3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47754" y="1665023"/>
              <a:ext cx="540000" cy="442800"/>
            </a:xfrm>
            <a:prstGeom prst="rect">
              <a:avLst/>
            </a:prstGeom>
          </p:spPr>
        </p:pic>
        <p:cxnSp>
          <p:nvCxnSpPr>
            <p:cNvPr id="33" name="直接连接符 32"/>
            <p:cNvCxnSpPr>
              <a:stCxn id="32" idx="3"/>
              <a:endCxn id="34" idx="1"/>
            </p:cNvCxnSpPr>
            <p:nvPr/>
          </p:nvCxnSpPr>
          <p:spPr bwMode="gray">
            <a:xfrm>
              <a:off x="2787754" y="1886423"/>
              <a:ext cx="191408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4" name="图片 3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01836" y="1665023"/>
              <a:ext cx="540000" cy="442800"/>
            </a:xfrm>
            <a:prstGeom prst="rect">
              <a:avLst/>
            </a:prstGeom>
          </p:spPr>
        </p:pic>
        <p:sp>
          <p:nvSpPr>
            <p:cNvPr id="35" name="文本框 34"/>
            <p:cNvSpPr txBox="1"/>
            <p:nvPr/>
          </p:nvSpPr>
          <p:spPr bwMode="gray">
            <a:xfrm>
              <a:off x="4437074" y="2107823"/>
              <a:ext cx="1069524" cy="307777"/>
            </a:xfrm>
            <a:prstGeom prst="rect">
              <a:avLst/>
            </a:prstGeom>
            <a:noFill/>
          </p:spPr>
          <p:txBody>
            <a:bodyPr wrap="square" rtlCol="0">
              <a:noAutofit/>
            </a:bodyPr>
            <a:lstStyle/>
            <a:p>
              <a:pPr algn="ctr" fontAlgn="ctr"/>
              <a:r>
                <a:rPr lang="en-US" sz="1400" b="1" dirty="0" smtClean="0">
                  <a:latin typeface="Huawei Sans" panose="020C0503030203020204" pitchFamily="34" charset="0"/>
                </a:rPr>
                <a:t>GR Helper</a:t>
              </a:r>
              <a:endParaRPr lang="en-US" altLang="zh-CN" sz="1400" b="1" dirty="0">
                <a:latin typeface="Huawei Sans" panose="020C0503030203020204" pitchFamily="34" charset="0"/>
              </a:endParaRPr>
            </a:p>
          </p:txBody>
        </p:sp>
        <p:sp>
          <p:nvSpPr>
            <p:cNvPr id="36" name="文本框 35"/>
            <p:cNvSpPr txBox="1"/>
            <p:nvPr/>
          </p:nvSpPr>
          <p:spPr bwMode="gray">
            <a:xfrm>
              <a:off x="2314814" y="1395473"/>
              <a:ext cx="405880" cy="307777"/>
            </a:xfrm>
            <a:prstGeom prst="rect">
              <a:avLst/>
            </a:prstGeom>
            <a:noFill/>
          </p:spPr>
          <p:txBody>
            <a:bodyPr wrap="square" rtlCol="0">
              <a:noAutofit/>
            </a:bodyPr>
            <a:lstStyle/>
            <a:p>
              <a:pPr algn="ctr" fontAlgn="ctr"/>
              <a:r>
                <a:rPr lang="en-US" sz="1400" dirty="0" smtClean="0">
                  <a:latin typeface="Huawei Sans" panose="020C0503030203020204" pitchFamily="34" charset="0"/>
                </a:rPr>
                <a:t>R1</a:t>
              </a:r>
              <a:endParaRPr lang="en-US" altLang="zh-CN" sz="1400" dirty="0">
                <a:latin typeface="Huawei Sans" panose="020C0503030203020204" pitchFamily="34" charset="0"/>
              </a:endParaRPr>
            </a:p>
          </p:txBody>
        </p:sp>
        <p:sp>
          <p:nvSpPr>
            <p:cNvPr id="37" name="文本框 36"/>
            <p:cNvSpPr txBox="1"/>
            <p:nvPr/>
          </p:nvSpPr>
          <p:spPr bwMode="gray">
            <a:xfrm>
              <a:off x="4768895" y="1395473"/>
              <a:ext cx="405880" cy="307777"/>
            </a:xfrm>
            <a:prstGeom prst="rect">
              <a:avLst/>
            </a:prstGeom>
            <a:noFill/>
          </p:spPr>
          <p:txBody>
            <a:bodyPr wrap="square" rtlCol="0">
              <a:noAutofit/>
            </a:bodyPr>
            <a:lstStyle/>
            <a:p>
              <a:pPr algn="ctr" fontAlgn="ctr"/>
              <a:r>
                <a:rPr lang="en-US" sz="1400" dirty="0" smtClean="0">
                  <a:latin typeface="Huawei Sans" panose="020C0503030203020204" pitchFamily="34" charset="0"/>
                </a:rPr>
                <a:t>R2</a:t>
              </a:r>
              <a:endParaRPr lang="en-US" altLang="zh-CN" sz="1400" dirty="0">
                <a:latin typeface="Huawei Sans" panose="020C0503030203020204" pitchFamily="34" charset="0"/>
              </a:endParaRPr>
            </a:p>
          </p:txBody>
        </p:sp>
        <p:sp>
          <p:nvSpPr>
            <p:cNvPr id="38" name="文本框 37"/>
            <p:cNvSpPr txBox="1"/>
            <p:nvPr/>
          </p:nvSpPr>
          <p:spPr bwMode="gray">
            <a:xfrm>
              <a:off x="3184386" y="1558300"/>
              <a:ext cx="1120820" cy="307777"/>
            </a:xfrm>
            <a:prstGeom prst="rect">
              <a:avLst/>
            </a:prstGeom>
            <a:noFill/>
          </p:spPr>
          <p:txBody>
            <a:bodyPr wrap="square" rtlCol="0">
              <a:noAutofit/>
            </a:bodyPr>
            <a:lstStyle/>
            <a:p>
              <a:pPr algn="ctr" fontAlgn="ctr"/>
              <a:r>
                <a:rPr lang="en-US" sz="1400" b="1" dirty="0" smtClean="0">
                  <a:latin typeface="Huawei Sans" panose="020C0503030203020204" pitchFamily="34" charset="0"/>
                </a:rPr>
                <a:t>GR Session</a:t>
              </a:r>
              <a:endParaRPr lang="en-US" altLang="zh-CN" sz="1400" b="1" dirty="0">
                <a:latin typeface="Huawei Sans" panose="020C0503030203020204" pitchFamily="34" charset="0"/>
              </a:endParaRPr>
            </a:p>
          </p:txBody>
        </p:sp>
      </p:grpSp>
      <p:cxnSp>
        <p:nvCxnSpPr>
          <p:cNvPr id="6" name="直接连接符 5"/>
          <p:cNvCxnSpPr/>
          <p:nvPr/>
        </p:nvCxnSpPr>
        <p:spPr bwMode="gray">
          <a:xfrm>
            <a:off x="2367387" y="3592597"/>
            <a:ext cx="2160000" cy="1"/>
          </a:xfrm>
          <a:prstGeom prst="line">
            <a:avLst/>
          </a:prstGeom>
          <a:ln w="19050">
            <a:solidFill>
              <a:schemeClr val="tx1"/>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gray">
          <a:xfrm>
            <a:off x="2221839" y="2911514"/>
            <a:ext cx="0" cy="324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gray">
          <a:xfrm>
            <a:off x="4669337" y="2911514"/>
            <a:ext cx="0" cy="324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bwMode="gray">
          <a:xfrm>
            <a:off x="2367387" y="4140157"/>
            <a:ext cx="2160000" cy="1"/>
          </a:xfrm>
          <a:prstGeom prst="line">
            <a:avLst/>
          </a:prstGeom>
          <a:ln w="19050">
            <a:solidFill>
              <a:schemeClr val="tx1"/>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TextBox 120">
            <a:extLst>
              <a:ext uri="{FF2B5EF4-FFF2-40B4-BE49-F238E27FC236}">
                <a16:creationId xmlns="" xmlns:a16="http://schemas.microsoft.com/office/drawing/2014/main" id="{020D7A1D-EFAD-4C8C-B9DE-D0FAD269B77A}"/>
              </a:ext>
            </a:extLst>
          </p:cNvPr>
          <p:cNvSpPr txBox="1"/>
          <p:nvPr/>
        </p:nvSpPr>
        <p:spPr bwMode="gray">
          <a:xfrm>
            <a:off x="2536497" y="3123834"/>
            <a:ext cx="1695114" cy="461665"/>
          </a:xfrm>
          <a:prstGeom prst="rect">
            <a:avLst/>
          </a:prstGeom>
          <a:noFill/>
          <a:ln>
            <a:noFill/>
          </a:ln>
        </p:spPr>
        <p:txBody>
          <a:bodyPr wrap="square" rtlCol="0">
            <a:noAutofit/>
          </a:bodyPr>
          <a:lstStyle/>
          <a:p>
            <a:pPr algn="ctr" fontAlgn="ctr"/>
            <a:r>
              <a:rPr lang="en-US" sz="1200" dirty="0" smtClean="0">
                <a:latin typeface="Huawei Sans" panose="020C0503030203020204" pitchFamily="34" charset="0"/>
              </a:rPr>
              <a:t>IIH (Restart TLV: RR=1, RA=0, SA=0)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 name="直接连接符 11"/>
          <p:cNvCxnSpPr/>
          <p:nvPr/>
        </p:nvCxnSpPr>
        <p:spPr bwMode="gray">
          <a:xfrm>
            <a:off x="2367387" y="4687717"/>
            <a:ext cx="2160000" cy="1"/>
          </a:xfrm>
          <a:prstGeom prst="line">
            <a:avLst/>
          </a:prstGeom>
          <a:ln w="19050">
            <a:solidFill>
              <a:schemeClr val="tx1"/>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TextBox 120">
            <a:extLst>
              <a:ext uri="{FF2B5EF4-FFF2-40B4-BE49-F238E27FC236}">
                <a16:creationId xmlns="" xmlns:a16="http://schemas.microsoft.com/office/drawing/2014/main" id="{020D7A1D-EFAD-4C8C-B9DE-D0FAD269B77A}"/>
              </a:ext>
            </a:extLst>
          </p:cNvPr>
          <p:cNvSpPr txBox="1"/>
          <p:nvPr/>
        </p:nvSpPr>
        <p:spPr bwMode="gray">
          <a:xfrm>
            <a:off x="2776278" y="4418876"/>
            <a:ext cx="1342218" cy="276999"/>
          </a:xfrm>
          <a:prstGeom prst="rect">
            <a:avLst/>
          </a:prstGeom>
          <a:noFill/>
          <a:ln>
            <a:noFill/>
          </a:ln>
        </p:spPr>
        <p:txBody>
          <a:bodyPr wrap="square" rtlCol="0">
            <a:noAutofit/>
          </a:bodyPr>
          <a:lstStyle/>
          <a:p>
            <a:pPr algn="ctr" fontAlgn="ctr"/>
            <a:r>
              <a:rPr lang="en-US" sz="1200" dirty="0" smtClean="0">
                <a:latin typeface="Huawei Sans" panose="020C0503030203020204" pitchFamily="34" charset="0"/>
              </a:rPr>
              <a:t>CSNP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 name="直接连接符 13"/>
          <p:cNvCxnSpPr/>
          <p:nvPr/>
        </p:nvCxnSpPr>
        <p:spPr bwMode="gray">
          <a:xfrm>
            <a:off x="2367387" y="5782837"/>
            <a:ext cx="2160000" cy="1"/>
          </a:xfrm>
          <a:prstGeom prst="line">
            <a:avLst/>
          </a:prstGeom>
          <a:ln w="19050">
            <a:solidFill>
              <a:schemeClr val="tx1"/>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 name="TextBox 120">
            <a:extLst>
              <a:ext uri="{FF2B5EF4-FFF2-40B4-BE49-F238E27FC236}">
                <a16:creationId xmlns="" xmlns:a16="http://schemas.microsoft.com/office/drawing/2014/main" id="{020D7A1D-EFAD-4C8C-B9DE-D0FAD269B77A}"/>
              </a:ext>
            </a:extLst>
          </p:cNvPr>
          <p:cNvSpPr txBox="1"/>
          <p:nvPr/>
        </p:nvSpPr>
        <p:spPr bwMode="gray">
          <a:xfrm>
            <a:off x="2743434" y="5506397"/>
            <a:ext cx="1407905" cy="276999"/>
          </a:xfrm>
          <a:prstGeom prst="rect">
            <a:avLst/>
          </a:prstGeom>
          <a:noFill/>
          <a:ln>
            <a:noFill/>
          </a:ln>
        </p:spPr>
        <p:txBody>
          <a:bodyPr wrap="square" rtlCol="0">
            <a:noAutofit/>
          </a:bodyPr>
          <a:lstStyle/>
          <a:p>
            <a:pPr algn="ctr" fontAlgn="ctr"/>
            <a:r>
              <a:rPr lang="en-US" sz="1200" dirty="0" smtClean="0">
                <a:latin typeface="Huawei Sans" panose="020C0503030203020204" pitchFamily="34" charset="0"/>
              </a:rPr>
              <a:t>LSP flooding</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 name="直接连接符 15"/>
          <p:cNvCxnSpPr/>
          <p:nvPr/>
        </p:nvCxnSpPr>
        <p:spPr bwMode="gray">
          <a:xfrm>
            <a:off x="2367387" y="5235277"/>
            <a:ext cx="2160000" cy="1"/>
          </a:xfrm>
          <a:prstGeom prst="line">
            <a:avLst/>
          </a:prstGeom>
          <a:ln w="19050">
            <a:solidFill>
              <a:schemeClr val="tx1"/>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TextBox 120">
            <a:extLst>
              <a:ext uri="{FF2B5EF4-FFF2-40B4-BE49-F238E27FC236}">
                <a16:creationId xmlns="" xmlns:a16="http://schemas.microsoft.com/office/drawing/2014/main" id="{020D7A1D-EFAD-4C8C-B9DE-D0FAD269B77A}"/>
              </a:ext>
            </a:extLst>
          </p:cNvPr>
          <p:cNvSpPr txBox="1"/>
          <p:nvPr/>
        </p:nvSpPr>
        <p:spPr bwMode="gray">
          <a:xfrm>
            <a:off x="2776278" y="4948831"/>
            <a:ext cx="1342218" cy="276999"/>
          </a:xfrm>
          <a:prstGeom prst="rect">
            <a:avLst/>
          </a:prstGeom>
          <a:noFill/>
          <a:ln>
            <a:noFill/>
          </a:ln>
        </p:spPr>
        <p:txBody>
          <a:bodyPr wrap="square" rtlCol="0">
            <a:noAutofit/>
          </a:bodyPr>
          <a:lstStyle/>
          <a:p>
            <a:pPr algn="ctr" fontAlgn="ctr"/>
            <a:r>
              <a:rPr lang="en-US" sz="1200" dirty="0" smtClean="0">
                <a:latin typeface="Huawei Sans" panose="020C0503030203020204" pitchFamily="34" charset="0"/>
              </a:rPr>
              <a:t>LSPs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TextBox 120">
            <a:extLst>
              <a:ext uri="{FF2B5EF4-FFF2-40B4-BE49-F238E27FC236}">
                <a16:creationId xmlns="" xmlns:a16="http://schemas.microsoft.com/office/drawing/2014/main" id="{020D7A1D-EFAD-4C8C-B9DE-D0FAD269B77A}"/>
              </a:ext>
            </a:extLst>
          </p:cNvPr>
          <p:cNvSpPr txBox="1"/>
          <p:nvPr/>
        </p:nvSpPr>
        <p:spPr bwMode="gray">
          <a:xfrm>
            <a:off x="853635" y="2942292"/>
            <a:ext cx="1369145" cy="461665"/>
          </a:xfrm>
          <a:prstGeom prst="rect">
            <a:avLst/>
          </a:prstGeom>
          <a:noFill/>
          <a:ln>
            <a:noFill/>
          </a:ln>
        </p:spPr>
        <p:txBody>
          <a:bodyPr wrap="square" rtlCol="0">
            <a:noAutofit/>
          </a:bodyPr>
          <a:lstStyle/>
          <a:p>
            <a:pPr algn="r" fontAlgn="ctr"/>
            <a:r>
              <a:rPr lang="en-US" sz="1200" dirty="0" smtClean="0">
                <a:latin typeface="Huawei Sans" panose="020C0503030203020204" pitchFamily="34" charset="0"/>
              </a:rPr>
              <a:t>Active/standby switchover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TextBox 120">
            <a:extLst>
              <a:ext uri="{FF2B5EF4-FFF2-40B4-BE49-F238E27FC236}">
                <a16:creationId xmlns="" xmlns:a16="http://schemas.microsoft.com/office/drawing/2014/main" id="{020D7A1D-EFAD-4C8C-B9DE-D0FAD269B77A}"/>
              </a:ext>
            </a:extLst>
          </p:cNvPr>
          <p:cNvSpPr txBox="1"/>
          <p:nvPr/>
        </p:nvSpPr>
        <p:spPr bwMode="gray">
          <a:xfrm>
            <a:off x="444141" y="3447732"/>
            <a:ext cx="1778639" cy="461665"/>
          </a:xfrm>
          <a:prstGeom prst="rect">
            <a:avLst/>
          </a:prstGeom>
          <a:noFill/>
          <a:ln>
            <a:noFill/>
          </a:ln>
        </p:spPr>
        <p:txBody>
          <a:bodyPr wrap="square" rtlCol="0">
            <a:noAutofit/>
          </a:bodyPr>
          <a:lstStyle/>
          <a:p>
            <a:pPr algn="r" fontAlgn="ctr"/>
            <a:r>
              <a:rPr lang="en-US" sz="1200" dirty="0" smtClean="0">
                <a:latin typeface="Huawei Sans" panose="020C0503030203020204" pitchFamily="34" charset="0"/>
              </a:rPr>
              <a:t>Starts T1, T2, and T3 timers.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TextBox 120">
            <a:extLst>
              <a:ext uri="{FF2B5EF4-FFF2-40B4-BE49-F238E27FC236}">
                <a16:creationId xmlns="" xmlns:a16="http://schemas.microsoft.com/office/drawing/2014/main" id="{020D7A1D-EFAD-4C8C-B9DE-D0FAD269B77A}"/>
              </a:ext>
            </a:extLst>
          </p:cNvPr>
          <p:cNvSpPr txBox="1"/>
          <p:nvPr/>
        </p:nvSpPr>
        <p:spPr bwMode="gray">
          <a:xfrm>
            <a:off x="4665278" y="5644337"/>
            <a:ext cx="1517812" cy="276999"/>
          </a:xfrm>
          <a:prstGeom prst="rect">
            <a:avLst/>
          </a:prstGeom>
          <a:noFill/>
          <a:ln>
            <a:noFill/>
          </a:ln>
        </p:spPr>
        <p:txBody>
          <a:bodyPr wrap="square" rtlCol="0">
            <a:noAutofit/>
          </a:bodyPr>
          <a:lstStyle/>
          <a:p>
            <a:pPr fontAlgn="ctr"/>
            <a:r>
              <a:rPr lang="en-US" sz="1200" dirty="0" smtClean="0">
                <a:latin typeface="Huawei Sans" panose="020C0503030203020204" pitchFamily="34" charset="0"/>
              </a:rPr>
              <a:t>Updates the FIB.</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TextBox 120">
            <a:extLst>
              <a:ext uri="{FF2B5EF4-FFF2-40B4-BE49-F238E27FC236}">
                <a16:creationId xmlns="" xmlns:a16="http://schemas.microsoft.com/office/drawing/2014/main" id="{020D7A1D-EFAD-4C8C-B9DE-D0FAD269B77A}"/>
              </a:ext>
            </a:extLst>
          </p:cNvPr>
          <p:cNvSpPr txBox="1"/>
          <p:nvPr/>
        </p:nvSpPr>
        <p:spPr bwMode="gray">
          <a:xfrm>
            <a:off x="2536497" y="3672396"/>
            <a:ext cx="1695114" cy="461665"/>
          </a:xfrm>
          <a:prstGeom prst="rect">
            <a:avLst/>
          </a:prstGeom>
          <a:noFill/>
          <a:ln>
            <a:noFill/>
          </a:ln>
        </p:spPr>
        <p:txBody>
          <a:bodyPr wrap="square" rtlCol="0">
            <a:noAutofit/>
          </a:bodyPr>
          <a:lstStyle/>
          <a:p>
            <a:pPr algn="ctr" fontAlgn="ctr"/>
            <a:r>
              <a:rPr lang="en-US" sz="1200" dirty="0" smtClean="0">
                <a:latin typeface="Huawei Sans" panose="020C0503030203020204" pitchFamily="34" charset="0"/>
              </a:rPr>
              <a:t>IIH (Restart TLV: RR=0, RA=1, SA=0)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TextBox 120">
            <a:extLst>
              <a:ext uri="{FF2B5EF4-FFF2-40B4-BE49-F238E27FC236}">
                <a16:creationId xmlns="" xmlns:a16="http://schemas.microsoft.com/office/drawing/2014/main" id="{020D7A1D-EFAD-4C8C-B9DE-D0FAD269B77A}"/>
              </a:ext>
            </a:extLst>
          </p:cNvPr>
          <p:cNvSpPr txBox="1"/>
          <p:nvPr/>
        </p:nvSpPr>
        <p:spPr bwMode="gray">
          <a:xfrm>
            <a:off x="444141" y="3995561"/>
            <a:ext cx="1778639" cy="276999"/>
          </a:xfrm>
          <a:prstGeom prst="rect">
            <a:avLst/>
          </a:prstGeom>
          <a:noFill/>
          <a:ln>
            <a:noFill/>
          </a:ln>
        </p:spPr>
        <p:txBody>
          <a:bodyPr wrap="square" rtlCol="0">
            <a:noAutofit/>
          </a:bodyPr>
          <a:lstStyle/>
          <a:p>
            <a:pPr algn="r" fontAlgn="ctr"/>
            <a:r>
              <a:rPr lang="en-US" sz="1200" dirty="0" smtClean="0">
                <a:latin typeface="Huawei Sans" panose="020C0503030203020204" pitchFamily="34" charset="0"/>
              </a:rPr>
              <a:t>Resets the T3 timer.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TextBox 120">
            <a:extLst>
              <a:ext uri="{FF2B5EF4-FFF2-40B4-BE49-F238E27FC236}">
                <a16:creationId xmlns="" xmlns:a16="http://schemas.microsoft.com/office/drawing/2014/main" id="{020D7A1D-EFAD-4C8C-B9DE-D0FAD269B77A}"/>
              </a:ext>
            </a:extLst>
          </p:cNvPr>
          <p:cNvSpPr txBox="1"/>
          <p:nvPr/>
        </p:nvSpPr>
        <p:spPr bwMode="gray">
          <a:xfrm>
            <a:off x="444141" y="4553043"/>
            <a:ext cx="1778639" cy="276999"/>
          </a:xfrm>
          <a:prstGeom prst="rect">
            <a:avLst/>
          </a:prstGeom>
          <a:noFill/>
          <a:ln>
            <a:noFill/>
          </a:ln>
        </p:spPr>
        <p:txBody>
          <a:bodyPr wrap="square" rtlCol="0">
            <a:noAutofit/>
          </a:bodyPr>
          <a:lstStyle/>
          <a:p>
            <a:pPr algn="r" fontAlgn="ctr"/>
            <a:r>
              <a:rPr lang="en-US" sz="1200" dirty="0" smtClean="0">
                <a:latin typeface="Huawei Sans" panose="020C0503030203020204" pitchFamily="34" charset="0"/>
              </a:rPr>
              <a:t>Cancels the T1 timer.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TextBox 120">
            <a:extLst>
              <a:ext uri="{FF2B5EF4-FFF2-40B4-BE49-F238E27FC236}">
                <a16:creationId xmlns="" xmlns:a16="http://schemas.microsoft.com/office/drawing/2014/main" id="{020D7A1D-EFAD-4C8C-B9DE-D0FAD269B77A}"/>
              </a:ext>
            </a:extLst>
          </p:cNvPr>
          <p:cNvSpPr txBox="1"/>
          <p:nvPr/>
        </p:nvSpPr>
        <p:spPr bwMode="gray">
          <a:xfrm>
            <a:off x="444141" y="5082867"/>
            <a:ext cx="1778639" cy="276999"/>
          </a:xfrm>
          <a:prstGeom prst="rect">
            <a:avLst/>
          </a:prstGeom>
          <a:noFill/>
          <a:ln>
            <a:noFill/>
          </a:ln>
        </p:spPr>
        <p:txBody>
          <a:bodyPr wrap="square" rtlCol="0">
            <a:noAutofit/>
          </a:bodyPr>
          <a:lstStyle/>
          <a:p>
            <a:pPr algn="r" fontAlgn="ctr"/>
            <a:r>
              <a:rPr lang="en-US" sz="1200" dirty="0" smtClean="0">
                <a:latin typeface="Huawei Sans" panose="020C0503030203020204" pitchFamily="34" charset="0"/>
              </a:rPr>
              <a:t>Cancels the T2 timer.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TextBox 120">
            <a:extLst>
              <a:ext uri="{FF2B5EF4-FFF2-40B4-BE49-F238E27FC236}">
                <a16:creationId xmlns="" xmlns:a16="http://schemas.microsoft.com/office/drawing/2014/main" id="{020D7A1D-EFAD-4C8C-B9DE-D0FAD269B77A}"/>
              </a:ext>
            </a:extLst>
          </p:cNvPr>
          <p:cNvSpPr txBox="1"/>
          <p:nvPr/>
        </p:nvSpPr>
        <p:spPr bwMode="gray">
          <a:xfrm>
            <a:off x="444141" y="5552563"/>
            <a:ext cx="1778639" cy="461665"/>
          </a:xfrm>
          <a:prstGeom prst="rect">
            <a:avLst/>
          </a:prstGeom>
          <a:noFill/>
          <a:ln>
            <a:noFill/>
          </a:ln>
        </p:spPr>
        <p:txBody>
          <a:bodyPr wrap="square" rtlCol="0">
            <a:noAutofit/>
          </a:bodyPr>
          <a:lstStyle/>
          <a:p>
            <a:pPr algn="r" fontAlgn="ctr"/>
            <a:r>
              <a:rPr lang="en-US" sz="1200" dirty="0" smtClean="0">
                <a:latin typeface="Huawei Sans" panose="020C0503030203020204" pitchFamily="34" charset="0"/>
              </a:rPr>
              <a:t>Cancels the T3 timer.</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r" fontAlgn="ctr"/>
            <a:r>
              <a:rPr lang="en-US" sz="1200" dirty="0" smtClean="0">
                <a:latin typeface="Huawei Sans" panose="020C0503030203020204" pitchFamily="34" charset="0"/>
              </a:rPr>
              <a:t>Updates the FIB.</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占位符 2"/>
          <p:cNvSpPr txBox="1">
            <a:spLocks/>
          </p:cNvSpPr>
          <p:nvPr/>
        </p:nvSpPr>
        <p:spPr bwMode="auto">
          <a:xfrm>
            <a:off x="5723225" y="1697054"/>
            <a:ext cx="6025862" cy="449847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400050" indent="-242888">
              <a:lnSpc>
                <a:spcPct val="110000"/>
              </a:lnSpc>
              <a:spcBef>
                <a:spcPts val="0"/>
              </a:spcBef>
              <a:buSzPct val="100000"/>
              <a:buFont typeface="+mj-lt"/>
              <a:buAutoNum type="arabicPeriod"/>
            </a:pPr>
            <a:r>
              <a:rPr lang="en-US" sz="1200" dirty="0" smtClean="0">
                <a:latin typeface="Huawei Sans" panose="020C0503030203020204" pitchFamily="34" charset="0"/>
              </a:rPr>
              <a:t>After performing a protocol restart, the GR Restarter performs the following actions:</a:t>
            </a:r>
          </a:p>
          <a:p>
            <a:pPr lvl="1">
              <a:lnSpc>
                <a:spcPct val="110000"/>
              </a:lnSpc>
              <a:spcBef>
                <a:spcPts val="0"/>
              </a:spcBef>
            </a:pPr>
            <a:r>
              <a:rPr lang="en-US" sz="1200" dirty="0" smtClean="0">
                <a:latin typeface="Huawei Sans" panose="020C0503030203020204" pitchFamily="34" charset="0"/>
              </a:rPr>
              <a:t>Starts T1, T2, and T3 timers.</a:t>
            </a:r>
          </a:p>
          <a:p>
            <a:pPr lvl="1">
              <a:lnSpc>
                <a:spcPct val="110000"/>
              </a:lnSpc>
              <a:spcBef>
                <a:spcPts val="0"/>
              </a:spcBef>
            </a:pPr>
            <a:r>
              <a:rPr lang="en-US" sz="1200" dirty="0" smtClean="0">
                <a:latin typeface="Huawei Sans" panose="020C0503030203020204" pitchFamily="34" charset="0"/>
              </a:rPr>
              <a:t>Sends IIH packets that contain the Restart TLV through all interfaces. In the packets, RR is set, and RA and SA are cleared.</a:t>
            </a:r>
            <a:endParaRPr lang="en-US" altLang="zh-CN" sz="1200" dirty="0" smtClean="0">
              <a:latin typeface="Huawei Sans" panose="020C0503030203020204" pitchFamily="34" charset="0"/>
            </a:endParaRPr>
          </a:p>
          <a:p>
            <a:pPr marL="400050" indent="-242888">
              <a:lnSpc>
                <a:spcPct val="110000"/>
              </a:lnSpc>
              <a:spcBef>
                <a:spcPts val="0"/>
              </a:spcBef>
              <a:buSzPct val="100000"/>
              <a:buFont typeface="+mj-lt"/>
              <a:buAutoNum type="arabicPeriod"/>
            </a:pPr>
            <a:r>
              <a:rPr lang="en-US" sz="1200" dirty="0" smtClean="0">
                <a:latin typeface="Huawei Sans" panose="020C0503030203020204" pitchFamily="34" charset="0"/>
              </a:rPr>
              <a:t>After receiving an IIH packet, the GR Helper performs the following actions:</a:t>
            </a:r>
          </a:p>
          <a:p>
            <a:pPr lvl="1">
              <a:lnSpc>
                <a:spcPct val="110000"/>
              </a:lnSpc>
              <a:spcBef>
                <a:spcPts val="0"/>
              </a:spcBef>
            </a:pPr>
            <a:r>
              <a:rPr lang="en-US" sz="1200" dirty="0" smtClean="0">
                <a:latin typeface="Huawei Sans" panose="020C0503030203020204" pitchFamily="34" charset="0"/>
              </a:rPr>
              <a:t>Maintains the neighbor relationship and updates the current </a:t>
            </a:r>
            <a:r>
              <a:rPr lang="en-US" sz="1200" dirty="0" err="1" smtClean="0">
                <a:latin typeface="Huawei Sans" panose="020C0503030203020204" pitchFamily="34" charset="0"/>
              </a:rPr>
              <a:t>Holdtime</a:t>
            </a:r>
            <a:r>
              <a:rPr lang="en-US" sz="1200" dirty="0" smtClean="0">
                <a:latin typeface="Huawei Sans" panose="020C0503030203020204" pitchFamily="34" charset="0"/>
              </a:rPr>
              <a:t>.</a:t>
            </a:r>
          </a:p>
          <a:p>
            <a:pPr lvl="1">
              <a:lnSpc>
                <a:spcPct val="110000"/>
              </a:lnSpc>
              <a:spcBef>
                <a:spcPts val="0"/>
              </a:spcBef>
            </a:pPr>
            <a:r>
              <a:rPr lang="en-US" sz="1200" dirty="0" smtClean="0">
                <a:latin typeface="Huawei Sans" panose="020C0503030203020204" pitchFamily="34" charset="0"/>
              </a:rPr>
              <a:t>Replies with an IIH packet containing the Restart TLV. In the packet, RR is cleared, RA is set, and Remaining Time indicates the period from the current moment to the timeout of the </a:t>
            </a:r>
            <a:r>
              <a:rPr lang="en-US" sz="1200" dirty="0" err="1" smtClean="0">
                <a:latin typeface="Huawei Sans" panose="020C0503030203020204" pitchFamily="34" charset="0"/>
              </a:rPr>
              <a:t>Holdtime</a:t>
            </a:r>
            <a:r>
              <a:rPr lang="en-US" sz="1200" dirty="0" smtClean="0">
                <a:latin typeface="Huawei Sans" panose="020C0503030203020204" pitchFamily="34" charset="0"/>
              </a:rPr>
              <a:t>.</a:t>
            </a:r>
          </a:p>
          <a:p>
            <a:pPr lvl="1">
              <a:lnSpc>
                <a:spcPct val="110000"/>
              </a:lnSpc>
              <a:spcBef>
                <a:spcPts val="0"/>
              </a:spcBef>
            </a:pPr>
            <a:r>
              <a:rPr lang="en-US" sz="1200" dirty="0" smtClean="0">
                <a:latin typeface="Huawei Sans" panose="020C0503030203020204" pitchFamily="34" charset="0"/>
              </a:rPr>
              <a:t>Sends CSNPs and all LSPs to the GR restarter.</a:t>
            </a:r>
            <a:endParaRPr lang="en-US" altLang="zh-CN" sz="1200" dirty="0" smtClean="0">
              <a:latin typeface="Huawei Sans" panose="020C0503030203020204" pitchFamily="34" charset="0"/>
            </a:endParaRPr>
          </a:p>
          <a:p>
            <a:pPr marL="400050" indent="-242888">
              <a:lnSpc>
                <a:spcPct val="110000"/>
              </a:lnSpc>
              <a:spcBef>
                <a:spcPts val="0"/>
              </a:spcBef>
              <a:buSzPct val="100000"/>
              <a:buFont typeface="+mj-lt"/>
              <a:buAutoNum type="arabicPeriod"/>
            </a:pPr>
            <a:r>
              <a:rPr lang="en-US" sz="1200" dirty="0" smtClean="0">
                <a:latin typeface="Huawei Sans" panose="020C0503030203020204" pitchFamily="34" charset="0"/>
              </a:rPr>
              <a:t>After receiving the IIH packet, in which RR is </a:t>
            </a:r>
            <a:r>
              <a:rPr lang="en-US" sz="1200" dirty="0">
                <a:latin typeface="Huawei Sans" panose="020C0503030203020204" pitchFamily="34" charset="0"/>
              </a:rPr>
              <a:t>0</a:t>
            </a:r>
            <a:r>
              <a:rPr lang="en-US" sz="1200" dirty="0" smtClean="0">
                <a:latin typeface="Huawei Sans" panose="020C0503030203020204" pitchFamily="34" charset="0"/>
              </a:rPr>
              <a:t> and RA is </a:t>
            </a:r>
            <a:r>
              <a:rPr lang="en-US" sz="1200" dirty="0">
                <a:latin typeface="Huawei Sans" panose="020C0503030203020204" pitchFamily="34" charset="0"/>
              </a:rPr>
              <a:t>1</a:t>
            </a:r>
            <a:r>
              <a:rPr lang="en-US" sz="1200" dirty="0" smtClean="0">
                <a:latin typeface="Huawei Sans" panose="020C0503030203020204" pitchFamily="34" charset="0"/>
              </a:rPr>
              <a:t>, from the neighbor, the GR Restarter performs the following actions:</a:t>
            </a:r>
          </a:p>
          <a:p>
            <a:pPr lvl="1">
              <a:lnSpc>
                <a:spcPct val="110000"/>
              </a:lnSpc>
              <a:spcBef>
                <a:spcPts val="0"/>
              </a:spcBef>
            </a:pPr>
            <a:r>
              <a:rPr lang="en-US" sz="1200" dirty="0" smtClean="0">
                <a:latin typeface="Huawei Sans" panose="020C0503030203020204" pitchFamily="34" charset="0"/>
              </a:rPr>
              <a:t>Compares the current value of the T3 timer with the value of Remaining Time in the packet. The smaller value is used as the value of the T3 timer.</a:t>
            </a:r>
          </a:p>
          <a:p>
            <a:pPr lvl="1">
              <a:lnSpc>
                <a:spcPct val="110000"/>
              </a:lnSpc>
              <a:spcBef>
                <a:spcPts val="0"/>
              </a:spcBef>
            </a:pPr>
            <a:r>
              <a:rPr lang="en-US" sz="1200" dirty="0" smtClean="0">
                <a:latin typeface="Huawei Sans" panose="020C0503030203020204" pitchFamily="34" charset="0"/>
              </a:rPr>
              <a:t>Cancels the T1 timer maintained by the interface when the interface receives an acknowledgement and CSNPs.</a:t>
            </a:r>
          </a:p>
          <a:p>
            <a:pPr lvl="1">
              <a:lnSpc>
                <a:spcPct val="110000"/>
              </a:lnSpc>
              <a:spcBef>
                <a:spcPts val="0"/>
              </a:spcBef>
            </a:pPr>
            <a:r>
              <a:rPr lang="en-US" sz="1200" dirty="0" smtClean="0">
                <a:latin typeface="Huawei Sans" panose="020C0503030203020204" pitchFamily="34" charset="0"/>
              </a:rPr>
              <a:t>Resets the T1 timer and resends the IIH packet that contains the Restart TLV when the T1 timer expires but the interface has not received any acknowledgement or CSNPs. The reset may be performed multiple times. If the expiry count of the T1 timer exceeds the threshold value, the GR Restarter forcibly cancels the T1 timer and starts normal IS-IS processing.</a:t>
            </a:r>
            <a:endParaRPr lang="en-US" sz="1200" dirty="0">
              <a:latin typeface="Huawei Sans" panose="020C0503030203020204" pitchFamily="34" charset="0"/>
            </a:endParaRPr>
          </a:p>
        </p:txBody>
      </p:sp>
      <p:sp>
        <p:nvSpPr>
          <p:cNvPr id="48" name="五边形 47"/>
          <p:cNvSpPr/>
          <p:nvPr/>
        </p:nvSpPr>
        <p:spPr bwMode="auto">
          <a:xfrm>
            <a:off x="8823490" y="49619"/>
            <a:ext cx="1148807"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Fast Convergence</a:t>
            </a:r>
          </a:p>
        </p:txBody>
      </p:sp>
      <p:sp>
        <p:nvSpPr>
          <p:cNvPr id="49" name="燕尾形 48"/>
          <p:cNvSpPr/>
          <p:nvPr/>
        </p:nvSpPr>
        <p:spPr bwMode="auto">
          <a:xfrm>
            <a:off x="9836823" y="49619"/>
            <a:ext cx="98229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Routing Control</a:t>
            </a:r>
            <a:endParaRPr lang="en-US" altLang="zh-CN" sz="1200" dirty="0">
              <a:latin typeface="Huawei Sans" panose="020C0503030203020204" pitchFamily="34" charset="0"/>
              <a:sym typeface="Huawei Sans" panose="020C0503030203020204" pitchFamily="34" charset="0"/>
            </a:endParaRPr>
          </a:p>
        </p:txBody>
      </p:sp>
      <p:sp>
        <p:nvSpPr>
          <p:cNvPr id="50" name="燕尾形 49"/>
          <p:cNvSpPr/>
          <p:nvPr/>
        </p:nvSpPr>
        <p:spPr bwMode="auto">
          <a:xfrm>
            <a:off x="10683647" y="49619"/>
            <a:ext cx="1065441"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Other Features</a:t>
            </a:r>
            <a:endParaRPr lang="en-US" altLang="zh-CN" sz="1200" b="1" dirty="0">
              <a:solidFill>
                <a:srgbClr val="FFFFFF"/>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989517655"/>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IS-IS GR Process (Restarting) (2)</a:t>
            </a:r>
            <a:endParaRPr lang="en-US" altLang="zh-CN" dirty="0"/>
          </a:p>
        </p:txBody>
      </p:sp>
      <p:sp>
        <p:nvSpPr>
          <p:cNvPr id="3" name="文本占位符 2"/>
          <p:cNvSpPr>
            <a:spLocks noGrp="1"/>
          </p:cNvSpPr>
          <p:nvPr>
            <p:ph type="body" sz="quarter" idx="10"/>
          </p:nvPr>
        </p:nvSpPr>
        <p:spPr>
          <a:xfrm>
            <a:off x="455612" y="1047750"/>
            <a:ext cx="11293475" cy="688377"/>
          </a:xfrm>
        </p:spPr>
        <p:txBody>
          <a:bodyPr/>
          <a:lstStyle/>
          <a:p>
            <a:r>
              <a:rPr lang="en-US" sz="1600" dirty="0" smtClean="0"/>
              <a:t>The GR process triggered by an active/standby switchover or the restart of an IS-IS process is referred to </a:t>
            </a:r>
            <a:r>
              <a:rPr lang="en-US" sz="1600" smtClean="0"/>
              <a:t>as restarting, in which the </a:t>
            </a:r>
            <a:r>
              <a:rPr lang="en-US" sz="1600" dirty="0" smtClean="0"/>
              <a:t>FIB remains unchanged.</a:t>
            </a:r>
            <a:endParaRPr lang="en-US" sz="1600" dirty="0"/>
          </a:p>
        </p:txBody>
      </p:sp>
      <p:sp>
        <p:nvSpPr>
          <p:cNvPr id="44" name="文本占位符 2"/>
          <p:cNvSpPr txBox="1">
            <a:spLocks/>
          </p:cNvSpPr>
          <p:nvPr/>
        </p:nvSpPr>
        <p:spPr bwMode="auto">
          <a:xfrm>
            <a:off x="5859728" y="1904196"/>
            <a:ext cx="5889359" cy="360220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algn="l">
              <a:lnSpc>
                <a:spcPct val="100000"/>
              </a:lnSpc>
              <a:buSzPct val="100000"/>
              <a:buFont typeface="+mj-lt"/>
              <a:buAutoNum type="arabicPeriod" startAt="4"/>
            </a:pPr>
            <a:r>
              <a:rPr lang="en-US" sz="1200" dirty="0" smtClean="0">
                <a:latin typeface="Huawei Sans" panose="020C0503030203020204" pitchFamily="34" charset="0"/>
              </a:rPr>
              <a:t>After the GR Restarter cancels the T1 timers on all interfaces, clears the CSNP list, and collects all LSPs, it considers the synchronization with all neighbors complete and cancels the T2 timer.</a:t>
            </a:r>
            <a:endParaRPr lang="en-US" altLang="zh-CN" sz="1200" dirty="0" smtClean="0">
              <a:latin typeface="Huawei Sans" panose="020C0503030203020204" pitchFamily="34" charset="0"/>
            </a:endParaRPr>
          </a:p>
          <a:p>
            <a:pPr marL="342900" indent="-342900" algn="l">
              <a:lnSpc>
                <a:spcPct val="100000"/>
              </a:lnSpc>
              <a:buSzPct val="100000"/>
              <a:buFont typeface="+mj-lt"/>
              <a:buAutoNum type="arabicPeriod" startAt="4"/>
            </a:pPr>
            <a:r>
              <a:rPr lang="en-US" sz="1200" dirty="0" smtClean="0">
                <a:latin typeface="Huawei Sans" panose="020C0503030203020204" pitchFamily="34" charset="0"/>
              </a:rPr>
              <a:t>The cancellation of the T2 timer indicates that LSDBs of the corresponding level are synchronous.</a:t>
            </a:r>
            <a:endParaRPr lang="en-US" altLang="zh-CN" sz="1200" dirty="0" smtClean="0">
              <a:latin typeface="Huawei Sans" panose="020C0503030203020204" pitchFamily="34" charset="0"/>
            </a:endParaRPr>
          </a:p>
          <a:p>
            <a:pPr marL="592138" lvl="1" indent="-234950">
              <a:lnSpc>
                <a:spcPct val="100000"/>
              </a:lnSpc>
            </a:pPr>
            <a:r>
              <a:rPr lang="en-US" sz="1200" dirty="0" smtClean="0">
                <a:latin typeface="Huawei Sans" panose="020C0503030203020204" pitchFamily="34" charset="0"/>
              </a:rPr>
              <a:t>In the case of a single-level device, the SPF calculation is triggered directly.</a:t>
            </a:r>
          </a:p>
          <a:p>
            <a:pPr marL="592138" lvl="1" indent="-234950">
              <a:lnSpc>
                <a:spcPct val="100000"/>
              </a:lnSpc>
            </a:pPr>
            <a:r>
              <a:rPr lang="en-US" sz="1200" dirty="0" smtClean="0">
                <a:latin typeface="Huawei Sans" panose="020C0503030203020204" pitchFamily="34" charset="0"/>
              </a:rPr>
              <a:t>In the case of a Level-1-2 device, the device checks whether the T2 timer of the other level is also canceled. If the T2 timers of both levels are canceled, SPF calculation is triggered. Otherwise, the device waits for the T2 timer of the other level to expire.</a:t>
            </a:r>
            <a:endParaRPr lang="en-US" altLang="zh-CN" sz="1200" dirty="0" smtClean="0">
              <a:latin typeface="Huawei Sans" panose="020C0503030203020204" pitchFamily="34" charset="0"/>
            </a:endParaRPr>
          </a:p>
          <a:p>
            <a:pPr marL="342900" indent="-342900" algn="l">
              <a:lnSpc>
                <a:spcPct val="100000"/>
              </a:lnSpc>
              <a:buSzPct val="100000"/>
              <a:buFont typeface="+mj-lt"/>
              <a:buAutoNum type="arabicPeriod" startAt="4"/>
            </a:pPr>
            <a:r>
              <a:rPr lang="en-US" sz="1200" dirty="0" smtClean="0">
                <a:latin typeface="Huawei Sans" panose="020C0503030203020204" pitchFamily="34" charset="0"/>
              </a:rPr>
              <a:t>After the T2 timers of both levels are canceled, the GR Restarter cancels the T3 timer and updates its FIB. The GR Restarter re-generates the LSPs of each level and floods them. During synchronization, if the GR Restarter receives the LSPs that were generated by itself before the restarting, it deletes them.</a:t>
            </a:r>
          </a:p>
          <a:p>
            <a:pPr marL="342900" indent="-342900" algn="l">
              <a:lnSpc>
                <a:spcPct val="100000"/>
              </a:lnSpc>
              <a:buSzPct val="100000"/>
              <a:buFont typeface="+mj-lt"/>
              <a:buAutoNum type="arabicPeriod" startAt="4"/>
            </a:pPr>
            <a:r>
              <a:rPr lang="en-US" sz="1200" dirty="0" smtClean="0">
                <a:latin typeface="Huawei Sans" panose="020C0503030203020204" pitchFamily="34" charset="0"/>
              </a:rPr>
              <a:t>At this point, the IS-IS restarting of the GR Restarter is complete.</a:t>
            </a:r>
            <a:endParaRPr lang="en-US" altLang="zh-CN" sz="1200" dirty="0">
              <a:latin typeface="Huawei Sans" panose="020C0503030203020204" pitchFamily="34" charset="0"/>
            </a:endParaRPr>
          </a:p>
        </p:txBody>
      </p:sp>
      <p:grpSp>
        <p:nvGrpSpPr>
          <p:cNvPr id="51" name="组合 50"/>
          <p:cNvGrpSpPr/>
          <p:nvPr/>
        </p:nvGrpSpPr>
        <p:grpSpPr>
          <a:xfrm>
            <a:off x="1577478" y="1756364"/>
            <a:ext cx="3631808" cy="1020127"/>
            <a:chOff x="1874790" y="1395473"/>
            <a:chExt cx="3631808" cy="1020127"/>
          </a:xfrm>
        </p:grpSpPr>
        <p:sp>
          <p:nvSpPr>
            <p:cNvPr id="52" name="文本框 51"/>
            <p:cNvSpPr txBox="1"/>
            <p:nvPr/>
          </p:nvSpPr>
          <p:spPr bwMode="gray">
            <a:xfrm>
              <a:off x="1874790" y="2107823"/>
              <a:ext cx="1285929" cy="307777"/>
            </a:xfrm>
            <a:prstGeom prst="rect">
              <a:avLst/>
            </a:prstGeom>
            <a:noFill/>
          </p:spPr>
          <p:txBody>
            <a:bodyPr wrap="square" rtlCol="0">
              <a:noAutofit/>
            </a:bodyPr>
            <a:lstStyle/>
            <a:p>
              <a:pPr algn="ctr" fontAlgn="ctr"/>
              <a:r>
                <a:rPr lang="en-US" sz="1400" b="1" dirty="0" smtClean="0">
                  <a:latin typeface="Huawei Sans" panose="020C0503030203020204" pitchFamily="34" charset="0"/>
                </a:rPr>
                <a:t>GR Restarter</a:t>
              </a:r>
              <a:endParaRPr lang="en-US" altLang="zh-CN" sz="1400" b="1" dirty="0">
                <a:latin typeface="Huawei Sans" panose="020C0503030203020204" pitchFamily="34" charset="0"/>
              </a:endParaRPr>
            </a:p>
          </p:txBody>
        </p:sp>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47754" y="1665023"/>
              <a:ext cx="540000" cy="442800"/>
            </a:xfrm>
            <a:prstGeom prst="rect">
              <a:avLst/>
            </a:prstGeom>
          </p:spPr>
        </p:pic>
        <p:cxnSp>
          <p:nvCxnSpPr>
            <p:cNvPr id="54" name="直接连接符 53"/>
            <p:cNvCxnSpPr>
              <a:stCxn id="53" idx="3"/>
              <a:endCxn id="55" idx="1"/>
            </p:cNvCxnSpPr>
            <p:nvPr/>
          </p:nvCxnSpPr>
          <p:spPr bwMode="gray">
            <a:xfrm>
              <a:off x="2787754" y="1886423"/>
              <a:ext cx="191408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5" name="图片 5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01836" y="1665023"/>
              <a:ext cx="540000" cy="442800"/>
            </a:xfrm>
            <a:prstGeom prst="rect">
              <a:avLst/>
            </a:prstGeom>
          </p:spPr>
        </p:pic>
        <p:sp>
          <p:nvSpPr>
            <p:cNvPr id="56" name="文本框 55"/>
            <p:cNvSpPr txBox="1"/>
            <p:nvPr/>
          </p:nvSpPr>
          <p:spPr bwMode="gray">
            <a:xfrm>
              <a:off x="4437074" y="2107823"/>
              <a:ext cx="1069524" cy="307777"/>
            </a:xfrm>
            <a:prstGeom prst="rect">
              <a:avLst/>
            </a:prstGeom>
            <a:noFill/>
          </p:spPr>
          <p:txBody>
            <a:bodyPr wrap="square" rtlCol="0">
              <a:noAutofit/>
            </a:bodyPr>
            <a:lstStyle/>
            <a:p>
              <a:pPr algn="ctr" fontAlgn="ctr"/>
              <a:r>
                <a:rPr lang="en-US" sz="1400" b="1" dirty="0" smtClean="0">
                  <a:latin typeface="Huawei Sans" panose="020C0503030203020204" pitchFamily="34" charset="0"/>
                </a:rPr>
                <a:t>GR Helper</a:t>
              </a:r>
              <a:endParaRPr lang="en-US" altLang="zh-CN" sz="1400" b="1" dirty="0">
                <a:latin typeface="Huawei Sans" panose="020C0503030203020204" pitchFamily="34" charset="0"/>
              </a:endParaRPr>
            </a:p>
          </p:txBody>
        </p:sp>
        <p:sp>
          <p:nvSpPr>
            <p:cNvPr id="57" name="文本框 56"/>
            <p:cNvSpPr txBox="1"/>
            <p:nvPr/>
          </p:nvSpPr>
          <p:spPr bwMode="gray">
            <a:xfrm>
              <a:off x="2314814" y="1395473"/>
              <a:ext cx="405880" cy="307777"/>
            </a:xfrm>
            <a:prstGeom prst="rect">
              <a:avLst/>
            </a:prstGeom>
            <a:noFill/>
          </p:spPr>
          <p:txBody>
            <a:bodyPr wrap="square" rtlCol="0">
              <a:noAutofit/>
            </a:bodyPr>
            <a:lstStyle/>
            <a:p>
              <a:pPr algn="ctr" fontAlgn="ctr"/>
              <a:r>
                <a:rPr lang="en-US" sz="1400" dirty="0" smtClean="0">
                  <a:latin typeface="Huawei Sans" panose="020C0503030203020204" pitchFamily="34" charset="0"/>
                </a:rPr>
                <a:t>R1</a:t>
              </a:r>
              <a:endParaRPr lang="en-US" altLang="zh-CN" sz="1400" dirty="0">
                <a:latin typeface="Huawei Sans" panose="020C0503030203020204" pitchFamily="34" charset="0"/>
              </a:endParaRPr>
            </a:p>
          </p:txBody>
        </p:sp>
        <p:sp>
          <p:nvSpPr>
            <p:cNvPr id="58" name="文本框 57"/>
            <p:cNvSpPr txBox="1"/>
            <p:nvPr/>
          </p:nvSpPr>
          <p:spPr bwMode="gray">
            <a:xfrm>
              <a:off x="4768895" y="1395473"/>
              <a:ext cx="405880" cy="307777"/>
            </a:xfrm>
            <a:prstGeom prst="rect">
              <a:avLst/>
            </a:prstGeom>
            <a:noFill/>
          </p:spPr>
          <p:txBody>
            <a:bodyPr wrap="square" rtlCol="0">
              <a:noAutofit/>
            </a:bodyPr>
            <a:lstStyle/>
            <a:p>
              <a:pPr algn="ctr" fontAlgn="ctr"/>
              <a:r>
                <a:rPr lang="en-US" sz="1400" dirty="0" smtClean="0">
                  <a:latin typeface="Huawei Sans" panose="020C0503030203020204" pitchFamily="34" charset="0"/>
                </a:rPr>
                <a:t>R2</a:t>
              </a:r>
              <a:endParaRPr lang="en-US" altLang="zh-CN" sz="1400" dirty="0">
                <a:latin typeface="Huawei Sans" panose="020C0503030203020204" pitchFamily="34" charset="0"/>
              </a:endParaRPr>
            </a:p>
          </p:txBody>
        </p:sp>
        <p:sp>
          <p:nvSpPr>
            <p:cNvPr id="59" name="文本框 58"/>
            <p:cNvSpPr txBox="1"/>
            <p:nvPr/>
          </p:nvSpPr>
          <p:spPr bwMode="gray">
            <a:xfrm>
              <a:off x="3184386" y="1558300"/>
              <a:ext cx="1120820" cy="307777"/>
            </a:xfrm>
            <a:prstGeom prst="rect">
              <a:avLst/>
            </a:prstGeom>
            <a:noFill/>
          </p:spPr>
          <p:txBody>
            <a:bodyPr wrap="square" rtlCol="0">
              <a:noAutofit/>
            </a:bodyPr>
            <a:lstStyle/>
            <a:p>
              <a:pPr algn="ctr" fontAlgn="ctr"/>
              <a:r>
                <a:rPr lang="en-US" sz="1400" b="1" dirty="0" smtClean="0">
                  <a:latin typeface="Huawei Sans" panose="020C0503030203020204" pitchFamily="34" charset="0"/>
                </a:rPr>
                <a:t>GR Session</a:t>
              </a:r>
              <a:endParaRPr lang="en-US" altLang="zh-CN" sz="1400" b="1" dirty="0">
                <a:latin typeface="Huawei Sans" panose="020C0503030203020204" pitchFamily="34" charset="0"/>
              </a:endParaRPr>
            </a:p>
          </p:txBody>
        </p:sp>
      </p:grpSp>
      <p:cxnSp>
        <p:nvCxnSpPr>
          <p:cNvPr id="60" name="直接连接符 59"/>
          <p:cNvCxnSpPr/>
          <p:nvPr/>
        </p:nvCxnSpPr>
        <p:spPr bwMode="gray">
          <a:xfrm>
            <a:off x="2367387" y="3592597"/>
            <a:ext cx="2160000" cy="1"/>
          </a:xfrm>
          <a:prstGeom prst="line">
            <a:avLst/>
          </a:prstGeom>
          <a:ln w="19050">
            <a:solidFill>
              <a:schemeClr val="tx1"/>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bwMode="gray">
          <a:xfrm>
            <a:off x="2221839" y="2911514"/>
            <a:ext cx="0" cy="324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bwMode="gray">
          <a:xfrm>
            <a:off x="4669337" y="2911514"/>
            <a:ext cx="0" cy="324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bwMode="gray">
          <a:xfrm>
            <a:off x="2367387" y="4140157"/>
            <a:ext cx="2160000" cy="1"/>
          </a:xfrm>
          <a:prstGeom prst="line">
            <a:avLst/>
          </a:prstGeom>
          <a:ln w="19050">
            <a:solidFill>
              <a:schemeClr val="tx1"/>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4" name="TextBox 120">
            <a:extLst>
              <a:ext uri="{FF2B5EF4-FFF2-40B4-BE49-F238E27FC236}">
                <a16:creationId xmlns="" xmlns:a16="http://schemas.microsoft.com/office/drawing/2014/main" id="{020D7A1D-EFAD-4C8C-B9DE-D0FAD269B77A}"/>
              </a:ext>
            </a:extLst>
          </p:cNvPr>
          <p:cNvSpPr txBox="1"/>
          <p:nvPr/>
        </p:nvSpPr>
        <p:spPr bwMode="gray">
          <a:xfrm>
            <a:off x="2536497" y="3123834"/>
            <a:ext cx="1695114" cy="461665"/>
          </a:xfrm>
          <a:prstGeom prst="rect">
            <a:avLst/>
          </a:prstGeom>
          <a:noFill/>
          <a:ln>
            <a:noFill/>
          </a:ln>
        </p:spPr>
        <p:txBody>
          <a:bodyPr wrap="square" rtlCol="0">
            <a:noAutofit/>
          </a:bodyPr>
          <a:lstStyle/>
          <a:p>
            <a:pPr algn="ctr" fontAlgn="ctr"/>
            <a:r>
              <a:rPr lang="en-US" sz="1200" dirty="0" smtClean="0">
                <a:latin typeface="Huawei Sans" panose="020C0503030203020204" pitchFamily="34" charset="0"/>
              </a:rPr>
              <a:t>IIH (Restart TLV: RR=1, RA=0, SA=0)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5" name="直接连接符 64"/>
          <p:cNvCxnSpPr/>
          <p:nvPr/>
        </p:nvCxnSpPr>
        <p:spPr bwMode="gray">
          <a:xfrm>
            <a:off x="2367387" y="4687717"/>
            <a:ext cx="2160000" cy="1"/>
          </a:xfrm>
          <a:prstGeom prst="line">
            <a:avLst/>
          </a:prstGeom>
          <a:ln w="19050">
            <a:solidFill>
              <a:schemeClr val="tx1"/>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6" name="TextBox 120">
            <a:extLst>
              <a:ext uri="{FF2B5EF4-FFF2-40B4-BE49-F238E27FC236}">
                <a16:creationId xmlns="" xmlns:a16="http://schemas.microsoft.com/office/drawing/2014/main" id="{020D7A1D-EFAD-4C8C-B9DE-D0FAD269B77A}"/>
              </a:ext>
            </a:extLst>
          </p:cNvPr>
          <p:cNvSpPr txBox="1"/>
          <p:nvPr/>
        </p:nvSpPr>
        <p:spPr bwMode="gray">
          <a:xfrm>
            <a:off x="2776278" y="4418876"/>
            <a:ext cx="1342218" cy="276999"/>
          </a:xfrm>
          <a:prstGeom prst="rect">
            <a:avLst/>
          </a:prstGeom>
          <a:noFill/>
          <a:ln>
            <a:noFill/>
          </a:ln>
        </p:spPr>
        <p:txBody>
          <a:bodyPr wrap="square" rtlCol="0">
            <a:noAutofit/>
          </a:bodyPr>
          <a:lstStyle/>
          <a:p>
            <a:pPr algn="ctr" fontAlgn="ctr"/>
            <a:r>
              <a:rPr lang="en-US" sz="1200" dirty="0" smtClean="0">
                <a:latin typeface="Huawei Sans" panose="020C0503030203020204" pitchFamily="34" charset="0"/>
              </a:rPr>
              <a:t>CSNP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7" name="直接连接符 66"/>
          <p:cNvCxnSpPr/>
          <p:nvPr/>
        </p:nvCxnSpPr>
        <p:spPr bwMode="gray">
          <a:xfrm>
            <a:off x="2367387" y="5782837"/>
            <a:ext cx="2160000" cy="1"/>
          </a:xfrm>
          <a:prstGeom prst="line">
            <a:avLst/>
          </a:prstGeom>
          <a:ln w="19050">
            <a:solidFill>
              <a:schemeClr val="tx1"/>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8" name="TextBox 120">
            <a:extLst>
              <a:ext uri="{FF2B5EF4-FFF2-40B4-BE49-F238E27FC236}">
                <a16:creationId xmlns="" xmlns:a16="http://schemas.microsoft.com/office/drawing/2014/main" id="{020D7A1D-EFAD-4C8C-B9DE-D0FAD269B77A}"/>
              </a:ext>
            </a:extLst>
          </p:cNvPr>
          <p:cNvSpPr txBox="1"/>
          <p:nvPr/>
        </p:nvSpPr>
        <p:spPr bwMode="gray">
          <a:xfrm>
            <a:off x="2743434" y="5506397"/>
            <a:ext cx="1407905" cy="276999"/>
          </a:xfrm>
          <a:prstGeom prst="rect">
            <a:avLst/>
          </a:prstGeom>
          <a:noFill/>
          <a:ln>
            <a:noFill/>
          </a:ln>
        </p:spPr>
        <p:txBody>
          <a:bodyPr wrap="square" rtlCol="0">
            <a:noAutofit/>
          </a:bodyPr>
          <a:lstStyle/>
          <a:p>
            <a:pPr algn="ctr" fontAlgn="ctr"/>
            <a:r>
              <a:rPr lang="en-US" sz="1200" dirty="0" smtClean="0">
                <a:latin typeface="Huawei Sans" panose="020C0503030203020204" pitchFamily="34" charset="0"/>
              </a:rPr>
              <a:t>LSP flooding</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9" name="直接连接符 68"/>
          <p:cNvCxnSpPr/>
          <p:nvPr/>
        </p:nvCxnSpPr>
        <p:spPr bwMode="gray">
          <a:xfrm>
            <a:off x="2367387" y="5235277"/>
            <a:ext cx="2160000" cy="1"/>
          </a:xfrm>
          <a:prstGeom prst="line">
            <a:avLst/>
          </a:prstGeom>
          <a:ln w="19050">
            <a:solidFill>
              <a:schemeClr val="tx1"/>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70" name="TextBox 120">
            <a:extLst>
              <a:ext uri="{FF2B5EF4-FFF2-40B4-BE49-F238E27FC236}">
                <a16:creationId xmlns="" xmlns:a16="http://schemas.microsoft.com/office/drawing/2014/main" id="{020D7A1D-EFAD-4C8C-B9DE-D0FAD269B77A}"/>
              </a:ext>
            </a:extLst>
          </p:cNvPr>
          <p:cNvSpPr txBox="1"/>
          <p:nvPr/>
        </p:nvSpPr>
        <p:spPr bwMode="gray">
          <a:xfrm>
            <a:off x="2776278" y="4948831"/>
            <a:ext cx="1342218" cy="276999"/>
          </a:xfrm>
          <a:prstGeom prst="rect">
            <a:avLst/>
          </a:prstGeom>
          <a:noFill/>
          <a:ln>
            <a:noFill/>
          </a:ln>
        </p:spPr>
        <p:txBody>
          <a:bodyPr wrap="square" rtlCol="0">
            <a:noAutofit/>
          </a:bodyPr>
          <a:lstStyle/>
          <a:p>
            <a:pPr algn="ctr" fontAlgn="ctr"/>
            <a:r>
              <a:rPr lang="en-US" sz="1200" dirty="0" smtClean="0">
                <a:latin typeface="Huawei Sans" panose="020C0503030203020204" pitchFamily="34" charset="0"/>
              </a:rPr>
              <a:t>LSPs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TextBox 120">
            <a:extLst>
              <a:ext uri="{FF2B5EF4-FFF2-40B4-BE49-F238E27FC236}">
                <a16:creationId xmlns="" xmlns:a16="http://schemas.microsoft.com/office/drawing/2014/main" id="{020D7A1D-EFAD-4C8C-B9DE-D0FAD269B77A}"/>
              </a:ext>
            </a:extLst>
          </p:cNvPr>
          <p:cNvSpPr txBox="1"/>
          <p:nvPr/>
        </p:nvSpPr>
        <p:spPr bwMode="gray">
          <a:xfrm>
            <a:off x="853635" y="2942292"/>
            <a:ext cx="1369145" cy="461665"/>
          </a:xfrm>
          <a:prstGeom prst="rect">
            <a:avLst/>
          </a:prstGeom>
          <a:noFill/>
          <a:ln>
            <a:noFill/>
          </a:ln>
        </p:spPr>
        <p:txBody>
          <a:bodyPr wrap="square" rtlCol="0">
            <a:noAutofit/>
          </a:bodyPr>
          <a:lstStyle/>
          <a:p>
            <a:pPr algn="r" fontAlgn="ctr"/>
            <a:r>
              <a:rPr lang="en-US" sz="1200" dirty="0" smtClean="0">
                <a:latin typeface="Huawei Sans" panose="020C0503030203020204" pitchFamily="34" charset="0"/>
              </a:rPr>
              <a:t>Active/standby switchover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TextBox 120">
            <a:extLst>
              <a:ext uri="{FF2B5EF4-FFF2-40B4-BE49-F238E27FC236}">
                <a16:creationId xmlns="" xmlns:a16="http://schemas.microsoft.com/office/drawing/2014/main" id="{020D7A1D-EFAD-4C8C-B9DE-D0FAD269B77A}"/>
              </a:ext>
            </a:extLst>
          </p:cNvPr>
          <p:cNvSpPr txBox="1"/>
          <p:nvPr/>
        </p:nvSpPr>
        <p:spPr bwMode="gray">
          <a:xfrm>
            <a:off x="444141" y="3447732"/>
            <a:ext cx="1778639" cy="461665"/>
          </a:xfrm>
          <a:prstGeom prst="rect">
            <a:avLst/>
          </a:prstGeom>
          <a:noFill/>
          <a:ln>
            <a:noFill/>
          </a:ln>
        </p:spPr>
        <p:txBody>
          <a:bodyPr wrap="square" rtlCol="0">
            <a:noAutofit/>
          </a:bodyPr>
          <a:lstStyle/>
          <a:p>
            <a:pPr algn="r" fontAlgn="ctr"/>
            <a:r>
              <a:rPr lang="en-US" sz="1200" dirty="0" smtClean="0">
                <a:latin typeface="Huawei Sans" panose="020C0503030203020204" pitchFamily="34" charset="0"/>
              </a:rPr>
              <a:t>Starts T1, T2, and T3 timers.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TextBox 120">
            <a:extLst>
              <a:ext uri="{FF2B5EF4-FFF2-40B4-BE49-F238E27FC236}">
                <a16:creationId xmlns="" xmlns:a16="http://schemas.microsoft.com/office/drawing/2014/main" id="{020D7A1D-EFAD-4C8C-B9DE-D0FAD269B77A}"/>
              </a:ext>
            </a:extLst>
          </p:cNvPr>
          <p:cNvSpPr txBox="1"/>
          <p:nvPr/>
        </p:nvSpPr>
        <p:spPr bwMode="gray">
          <a:xfrm>
            <a:off x="4665278" y="5644337"/>
            <a:ext cx="1517812" cy="276999"/>
          </a:xfrm>
          <a:prstGeom prst="rect">
            <a:avLst/>
          </a:prstGeom>
          <a:noFill/>
          <a:ln>
            <a:noFill/>
          </a:ln>
        </p:spPr>
        <p:txBody>
          <a:bodyPr wrap="square" rtlCol="0">
            <a:noAutofit/>
          </a:bodyPr>
          <a:lstStyle/>
          <a:p>
            <a:pPr fontAlgn="ctr"/>
            <a:r>
              <a:rPr lang="en-US" sz="1200" dirty="0" smtClean="0">
                <a:latin typeface="Huawei Sans" panose="020C0503030203020204" pitchFamily="34" charset="0"/>
              </a:rPr>
              <a:t>Updates the FIB.</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TextBox 120">
            <a:extLst>
              <a:ext uri="{FF2B5EF4-FFF2-40B4-BE49-F238E27FC236}">
                <a16:creationId xmlns="" xmlns:a16="http://schemas.microsoft.com/office/drawing/2014/main" id="{020D7A1D-EFAD-4C8C-B9DE-D0FAD269B77A}"/>
              </a:ext>
            </a:extLst>
          </p:cNvPr>
          <p:cNvSpPr txBox="1"/>
          <p:nvPr/>
        </p:nvSpPr>
        <p:spPr bwMode="gray">
          <a:xfrm>
            <a:off x="2536497" y="3672396"/>
            <a:ext cx="1695114" cy="461665"/>
          </a:xfrm>
          <a:prstGeom prst="rect">
            <a:avLst/>
          </a:prstGeom>
          <a:noFill/>
          <a:ln>
            <a:noFill/>
          </a:ln>
        </p:spPr>
        <p:txBody>
          <a:bodyPr wrap="square" rtlCol="0">
            <a:noAutofit/>
          </a:bodyPr>
          <a:lstStyle/>
          <a:p>
            <a:pPr algn="ctr" fontAlgn="ctr"/>
            <a:r>
              <a:rPr lang="en-US" sz="1200" dirty="0" smtClean="0">
                <a:latin typeface="Huawei Sans" panose="020C0503030203020204" pitchFamily="34" charset="0"/>
              </a:rPr>
              <a:t>IIH (Restart TLV: RR=0, RA=1, SA=0)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TextBox 120">
            <a:extLst>
              <a:ext uri="{FF2B5EF4-FFF2-40B4-BE49-F238E27FC236}">
                <a16:creationId xmlns="" xmlns:a16="http://schemas.microsoft.com/office/drawing/2014/main" id="{020D7A1D-EFAD-4C8C-B9DE-D0FAD269B77A}"/>
              </a:ext>
            </a:extLst>
          </p:cNvPr>
          <p:cNvSpPr txBox="1"/>
          <p:nvPr/>
        </p:nvSpPr>
        <p:spPr bwMode="gray">
          <a:xfrm>
            <a:off x="444141" y="3995561"/>
            <a:ext cx="1778639" cy="276999"/>
          </a:xfrm>
          <a:prstGeom prst="rect">
            <a:avLst/>
          </a:prstGeom>
          <a:noFill/>
          <a:ln>
            <a:noFill/>
          </a:ln>
        </p:spPr>
        <p:txBody>
          <a:bodyPr wrap="square" rtlCol="0">
            <a:noAutofit/>
          </a:bodyPr>
          <a:lstStyle/>
          <a:p>
            <a:pPr algn="r" fontAlgn="ctr"/>
            <a:r>
              <a:rPr lang="en-US" sz="1200" dirty="0" smtClean="0">
                <a:latin typeface="Huawei Sans" panose="020C0503030203020204" pitchFamily="34" charset="0"/>
              </a:rPr>
              <a:t>Resets the T3 timer.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TextBox 120">
            <a:extLst>
              <a:ext uri="{FF2B5EF4-FFF2-40B4-BE49-F238E27FC236}">
                <a16:creationId xmlns="" xmlns:a16="http://schemas.microsoft.com/office/drawing/2014/main" id="{020D7A1D-EFAD-4C8C-B9DE-D0FAD269B77A}"/>
              </a:ext>
            </a:extLst>
          </p:cNvPr>
          <p:cNvSpPr txBox="1"/>
          <p:nvPr/>
        </p:nvSpPr>
        <p:spPr bwMode="gray">
          <a:xfrm>
            <a:off x="444141" y="4553043"/>
            <a:ext cx="1778639" cy="276999"/>
          </a:xfrm>
          <a:prstGeom prst="rect">
            <a:avLst/>
          </a:prstGeom>
          <a:noFill/>
          <a:ln>
            <a:noFill/>
          </a:ln>
        </p:spPr>
        <p:txBody>
          <a:bodyPr wrap="square" rtlCol="0">
            <a:noAutofit/>
          </a:bodyPr>
          <a:lstStyle/>
          <a:p>
            <a:pPr algn="r" fontAlgn="ctr"/>
            <a:r>
              <a:rPr lang="en-US" sz="1200" dirty="0" smtClean="0">
                <a:latin typeface="Huawei Sans" panose="020C0503030203020204" pitchFamily="34" charset="0"/>
              </a:rPr>
              <a:t>Cancels the T1 timer.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TextBox 120">
            <a:extLst>
              <a:ext uri="{FF2B5EF4-FFF2-40B4-BE49-F238E27FC236}">
                <a16:creationId xmlns="" xmlns:a16="http://schemas.microsoft.com/office/drawing/2014/main" id="{020D7A1D-EFAD-4C8C-B9DE-D0FAD269B77A}"/>
              </a:ext>
            </a:extLst>
          </p:cNvPr>
          <p:cNvSpPr txBox="1"/>
          <p:nvPr/>
        </p:nvSpPr>
        <p:spPr bwMode="gray">
          <a:xfrm>
            <a:off x="444141" y="5082867"/>
            <a:ext cx="1778639" cy="276999"/>
          </a:xfrm>
          <a:prstGeom prst="rect">
            <a:avLst/>
          </a:prstGeom>
          <a:noFill/>
          <a:ln>
            <a:noFill/>
          </a:ln>
        </p:spPr>
        <p:txBody>
          <a:bodyPr wrap="square" rtlCol="0">
            <a:noAutofit/>
          </a:bodyPr>
          <a:lstStyle/>
          <a:p>
            <a:pPr algn="r" fontAlgn="ctr"/>
            <a:r>
              <a:rPr lang="en-US" sz="1200" dirty="0" smtClean="0">
                <a:latin typeface="Huawei Sans" panose="020C0503030203020204" pitchFamily="34" charset="0"/>
              </a:rPr>
              <a:t>Cancels the T2 timer.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TextBox 120">
            <a:extLst>
              <a:ext uri="{FF2B5EF4-FFF2-40B4-BE49-F238E27FC236}">
                <a16:creationId xmlns="" xmlns:a16="http://schemas.microsoft.com/office/drawing/2014/main" id="{020D7A1D-EFAD-4C8C-B9DE-D0FAD269B77A}"/>
              </a:ext>
            </a:extLst>
          </p:cNvPr>
          <p:cNvSpPr txBox="1"/>
          <p:nvPr/>
        </p:nvSpPr>
        <p:spPr bwMode="gray">
          <a:xfrm>
            <a:off x="444141" y="5552563"/>
            <a:ext cx="1778639" cy="461665"/>
          </a:xfrm>
          <a:prstGeom prst="rect">
            <a:avLst/>
          </a:prstGeom>
          <a:noFill/>
          <a:ln>
            <a:noFill/>
          </a:ln>
        </p:spPr>
        <p:txBody>
          <a:bodyPr wrap="square" rtlCol="0">
            <a:noAutofit/>
          </a:bodyPr>
          <a:lstStyle/>
          <a:p>
            <a:pPr algn="r" fontAlgn="ctr"/>
            <a:r>
              <a:rPr lang="en-US" sz="1200" dirty="0" smtClean="0">
                <a:latin typeface="Huawei Sans" panose="020C0503030203020204" pitchFamily="34" charset="0"/>
              </a:rPr>
              <a:t>Cancels the T3 timer.</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r" fontAlgn="ctr"/>
            <a:r>
              <a:rPr lang="en-US" sz="1200" dirty="0" smtClean="0">
                <a:latin typeface="Huawei Sans" panose="020C0503030203020204" pitchFamily="34" charset="0"/>
              </a:rPr>
              <a:t>Updates the FIB.</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五边形 36"/>
          <p:cNvSpPr/>
          <p:nvPr/>
        </p:nvSpPr>
        <p:spPr bwMode="auto">
          <a:xfrm>
            <a:off x="8823490" y="49619"/>
            <a:ext cx="1148807"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Fast Convergence</a:t>
            </a:r>
          </a:p>
        </p:txBody>
      </p:sp>
      <p:sp>
        <p:nvSpPr>
          <p:cNvPr id="38" name="燕尾形 37"/>
          <p:cNvSpPr/>
          <p:nvPr/>
        </p:nvSpPr>
        <p:spPr bwMode="auto">
          <a:xfrm>
            <a:off x="9836823" y="49619"/>
            <a:ext cx="98229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Routing Control</a:t>
            </a:r>
            <a:endParaRPr lang="en-US" altLang="zh-CN" sz="1200" dirty="0">
              <a:latin typeface="Huawei Sans" panose="020C0503030203020204" pitchFamily="34" charset="0"/>
              <a:sym typeface="Huawei Sans" panose="020C0503030203020204" pitchFamily="34" charset="0"/>
            </a:endParaRPr>
          </a:p>
        </p:txBody>
      </p:sp>
      <p:sp>
        <p:nvSpPr>
          <p:cNvPr id="39" name="燕尾形 38"/>
          <p:cNvSpPr/>
          <p:nvPr/>
        </p:nvSpPr>
        <p:spPr bwMode="auto">
          <a:xfrm>
            <a:off x="10683647" y="49619"/>
            <a:ext cx="1065441"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Other Features</a:t>
            </a:r>
            <a:endParaRPr lang="en-US" altLang="zh-CN" sz="1200" b="1" dirty="0">
              <a:solidFill>
                <a:srgbClr val="FFFFFF"/>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9390106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Basic Intelligent Timer Configuration Commands (1)</a:t>
            </a:r>
            <a:endParaRPr lang="en-US" dirty="0"/>
          </a:p>
        </p:txBody>
      </p:sp>
      <p:sp>
        <p:nvSpPr>
          <p:cNvPr id="3" name="文本占位符 2"/>
          <p:cNvSpPr>
            <a:spLocks noGrp="1"/>
          </p:cNvSpPr>
          <p:nvPr>
            <p:ph type="body" sz="quarter" idx="10"/>
          </p:nvPr>
        </p:nvSpPr>
        <p:spPr bwMode="gray">
          <a:xfrm>
            <a:off x="455612" y="3716337"/>
            <a:ext cx="11293476" cy="2484437"/>
          </a:xfrm>
        </p:spPr>
        <p:txBody>
          <a:bodyPr/>
          <a:lstStyle/>
          <a:p>
            <a:r>
              <a:rPr lang="en-US" sz="1800" dirty="0" smtClean="0"/>
              <a:t>After the intelligent timer is used:</a:t>
            </a:r>
          </a:p>
          <a:p>
            <a:pPr lvl="1"/>
            <a:r>
              <a:rPr lang="en-US" sz="1600" dirty="0" smtClean="0"/>
              <a:t>The initial interval for updating LSAs is specified by </a:t>
            </a:r>
            <a:r>
              <a:rPr lang="en-US" sz="1600" i="1" dirty="0" smtClean="0"/>
              <a:t>start-interval</a:t>
            </a:r>
            <a:r>
              <a:rPr lang="en-US" sz="1600" dirty="0" smtClean="0"/>
              <a:t>.</a:t>
            </a:r>
          </a:p>
          <a:p>
            <a:pPr lvl="1"/>
            <a:r>
              <a:rPr lang="en-US" sz="1600" dirty="0" smtClean="0"/>
              <a:t>The interval at which LSAs are updated for the </a:t>
            </a:r>
            <a:r>
              <a:rPr lang="en-US" sz="1600" i="1" dirty="0" smtClean="0"/>
              <a:t>n</a:t>
            </a:r>
            <a:r>
              <a:rPr lang="en-US" sz="1600" dirty="0" smtClean="0"/>
              <a:t>th (</a:t>
            </a:r>
            <a:r>
              <a:rPr lang="en-US" sz="1600" i="1" dirty="0" smtClean="0"/>
              <a:t>n</a:t>
            </a:r>
            <a:r>
              <a:rPr lang="en-US" sz="1600" dirty="0" smtClean="0"/>
              <a:t> ≥ 2) time equals </a:t>
            </a:r>
            <a:r>
              <a:rPr lang="en-US" altLang="zh-CN" sz="1600" i="1" dirty="0"/>
              <a:t>hold-interval</a:t>
            </a:r>
            <a:r>
              <a:rPr lang="en-US" altLang="zh-CN" sz="1600" dirty="0"/>
              <a:t> x 2</a:t>
            </a:r>
            <a:r>
              <a:rPr lang="en-US" altLang="zh-CN" sz="1600" baseline="30000" dirty="0"/>
              <a:t>(</a:t>
            </a:r>
            <a:r>
              <a:rPr lang="en-US" altLang="zh-CN" sz="1600" i="1" baseline="30000" dirty="0"/>
              <a:t>n</a:t>
            </a:r>
            <a:r>
              <a:rPr lang="en-US" altLang="zh-CN" sz="1600" baseline="30000" dirty="0"/>
              <a:t> – 2)</a:t>
            </a:r>
            <a:r>
              <a:rPr lang="en-US" sz="1600" dirty="0" smtClean="0"/>
              <a:t>.</a:t>
            </a:r>
          </a:p>
          <a:p>
            <a:pPr lvl="1"/>
            <a:r>
              <a:rPr lang="en-US" sz="1600" dirty="0" smtClean="0"/>
              <a:t>When the interval specified by </a:t>
            </a:r>
            <a:r>
              <a:rPr lang="en-US" altLang="zh-CN" sz="1600" i="1" dirty="0"/>
              <a:t>hold-interval</a:t>
            </a:r>
            <a:r>
              <a:rPr lang="en-US" altLang="zh-CN" sz="1600" dirty="0"/>
              <a:t> x 2</a:t>
            </a:r>
            <a:r>
              <a:rPr lang="en-US" altLang="zh-CN" sz="1600" baseline="30000" dirty="0"/>
              <a:t>(</a:t>
            </a:r>
            <a:r>
              <a:rPr lang="en-US" altLang="zh-CN" sz="1600" i="1" baseline="30000" dirty="0"/>
              <a:t>n</a:t>
            </a:r>
            <a:r>
              <a:rPr lang="en-US" altLang="zh-CN" sz="1600" baseline="30000" dirty="0"/>
              <a:t> – 2)</a:t>
            </a:r>
            <a:r>
              <a:rPr lang="en-US" altLang="zh-CN" sz="1600" dirty="0"/>
              <a:t> </a:t>
            </a:r>
            <a:r>
              <a:rPr lang="en-US" sz="1600" dirty="0" smtClean="0"/>
              <a:t>reaches the maximum interval specified by </a:t>
            </a:r>
            <a:r>
              <a:rPr lang="en-US" sz="1600" i="1" dirty="0" smtClean="0"/>
              <a:t>max-interval</a:t>
            </a:r>
            <a:r>
              <a:rPr lang="en-US" sz="1600" dirty="0" smtClean="0"/>
              <a:t>, OSPF updates LSAs at the maximum interval for three consecutive times. Then, OSPF returns to the first step and updates LSAs at the initial interval specified by </a:t>
            </a:r>
            <a:r>
              <a:rPr lang="en-US" sz="1600" i="1" dirty="0" smtClean="0"/>
              <a:t>start-interval</a:t>
            </a:r>
            <a:r>
              <a:rPr lang="en-US" sz="1600" dirty="0" smtClean="0"/>
              <a:t>.</a:t>
            </a:r>
            <a:endParaRPr lang="en-US" sz="1600" dirty="0"/>
          </a:p>
        </p:txBody>
      </p:sp>
      <p:sp>
        <p:nvSpPr>
          <p:cNvPr id="4" name="矩形 3"/>
          <p:cNvSpPr/>
          <p:nvPr/>
        </p:nvSpPr>
        <p:spPr bwMode="gray">
          <a:xfrm>
            <a:off x="877913" y="1788494"/>
            <a:ext cx="10608699" cy="584775"/>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[Huawei-ospf-1] </a:t>
            </a:r>
            <a:r>
              <a:rPr lang="en-US" altLang="zh-CN" sz="1600" b="1" dirty="0" err="1"/>
              <a:t>lsa</a:t>
            </a:r>
            <a:r>
              <a:rPr lang="en-US" altLang="zh-CN" sz="1600" b="1" dirty="0"/>
              <a:t>-originate-interval</a:t>
            </a:r>
            <a:r>
              <a:rPr lang="en-US" altLang="zh-CN" sz="1600" dirty="0"/>
              <a:t> { </a:t>
            </a:r>
            <a:r>
              <a:rPr lang="en-US" altLang="zh-CN" sz="1600" b="1" dirty="0"/>
              <a:t>0</a:t>
            </a:r>
            <a:r>
              <a:rPr lang="en-US" altLang="zh-CN" sz="1600" dirty="0"/>
              <a:t> | { </a:t>
            </a:r>
            <a:r>
              <a:rPr lang="en-US" altLang="zh-CN" sz="1600" b="1" dirty="0"/>
              <a:t>intelligent-timer</a:t>
            </a:r>
            <a:r>
              <a:rPr lang="en-US" altLang="zh-CN" sz="1600" dirty="0"/>
              <a:t> </a:t>
            </a:r>
            <a:r>
              <a:rPr lang="en-US" altLang="zh-CN" sz="1600" i="1" dirty="0"/>
              <a:t>max-interval</a:t>
            </a:r>
            <a:r>
              <a:rPr lang="en-US" altLang="zh-CN" sz="1600" dirty="0"/>
              <a:t> </a:t>
            </a:r>
            <a:r>
              <a:rPr lang="en-US" altLang="zh-CN" sz="1600" i="1" dirty="0"/>
              <a:t>start-interval</a:t>
            </a:r>
            <a:r>
              <a:rPr lang="en-US" altLang="zh-CN" sz="1600" dirty="0"/>
              <a:t> </a:t>
            </a:r>
            <a:r>
              <a:rPr lang="en-US" altLang="zh-CN" sz="1600" i="1" dirty="0"/>
              <a:t>hold-interval</a:t>
            </a:r>
            <a:r>
              <a:rPr lang="en-US" altLang="zh-CN" sz="1600" dirty="0"/>
              <a:t> | </a:t>
            </a:r>
            <a:r>
              <a:rPr lang="en-US" altLang="zh-CN" sz="1600" b="1" dirty="0"/>
              <a:t>other-type</a:t>
            </a:r>
            <a:r>
              <a:rPr lang="en-US" altLang="zh-CN" sz="1600" dirty="0"/>
              <a:t> </a:t>
            </a:r>
            <a:r>
              <a:rPr lang="en-US" altLang="zh-CN" sz="1600" i="1" dirty="0"/>
              <a:t>interval</a:t>
            </a:r>
            <a:r>
              <a:rPr lang="en-US" altLang="zh-CN" sz="1600" dirty="0"/>
              <a:t> } }</a:t>
            </a:r>
            <a:endParaRPr lang="zh-CN" altLang="en-US" sz="1600" dirty="0">
              <a:cs typeface="Courier New" panose="02070309020205020404" pitchFamily="49" charset="0"/>
            </a:endParaRPr>
          </a:p>
        </p:txBody>
      </p:sp>
      <p:sp>
        <p:nvSpPr>
          <p:cNvPr id="5" name="矩形 4"/>
          <p:cNvSpPr/>
          <p:nvPr/>
        </p:nvSpPr>
        <p:spPr bwMode="gray">
          <a:xfrm>
            <a:off x="442913" y="1244099"/>
            <a:ext cx="11197703" cy="461665"/>
          </a:xfrm>
          <a:prstGeom prst="rect">
            <a:avLst/>
          </a:prstGeom>
        </p:spPr>
        <p:txBody>
          <a:bodyPr wrap="square">
            <a:spAutoFit/>
          </a:bodyPr>
          <a:lstStyle/>
          <a:p>
            <a:pPr marL="342900" indent="-342900">
              <a:lnSpc>
                <a:spcPct val="150000"/>
              </a:lnSpc>
              <a:buFont typeface="+mj-lt"/>
              <a:buAutoNum type="arabicPeriod"/>
            </a:pPr>
            <a:r>
              <a:rPr lang="en-US" sz="1600" dirty="0">
                <a:solidFill>
                  <a:prstClr val="black"/>
                </a:solidFill>
                <a:cs typeface="Courier New" panose="02070309020205020404" pitchFamily="49" charset="0"/>
              </a:rPr>
              <a:t>Set an interval for updating OSPF LSAs.</a:t>
            </a:r>
          </a:p>
        </p:txBody>
      </p:sp>
      <p:sp>
        <p:nvSpPr>
          <p:cNvPr id="11" name="矩形 10"/>
          <p:cNvSpPr/>
          <p:nvPr/>
        </p:nvSpPr>
        <p:spPr bwMode="gray">
          <a:xfrm>
            <a:off x="877913" y="2448213"/>
            <a:ext cx="10608699" cy="707886"/>
          </a:xfrm>
          <a:prstGeom prst="rect">
            <a:avLst/>
          </a:prstGeom>
        </p:spPr>
        <p:txBody>
          <a:bodyPr wrap="square">
            <a:spAutoFit/>
          </a:bodyPr>
          <a:lstStyle/>
          <a:p>
            <a:pPr>
              <a:lnSpc>
                <a:spcPts val="2400"/>
              </a:lnSpc>
            </a:pPr>
            <a:r>
              <a:rPr lang="en-US" sz="1600" dirty="0">
                <a:solidFill>
                  <a:prstClr val="black"/>
                </a:solidFill>
              </a:rPr>
              <a:t>By default, the intelligent timer is enabled; the maximum interval, initial interval, and hold interval at which LSAs are updated are 5000 </a:t>
            </a:r>
            <a:r>
              <a:rPr lang="en-US" sz="1600" dirty="0" err="1">
                <a:solidFill>
                  <a:prstClr val="black"/>
                </a:solidFill>
              </a:rPr>
              <a:t>ms</a:t>
            </a:r>
            <a:r>
              <a:rPr lang="en-US" sz="1600" dirty="0">
                <a:solidFill>
                  <a:prstClr val="black"/>
                </a:solidFill>
              </a:rPr>
              <a:t>, 500 </a:t>
            </a:r>
            <a:r>
              <a:rPr lang="en-US" sz="1600" dirty="0" err="1">
                <a:solidFill>
                  <a:prstClr val="black"/>
                </a:solidFill>
              </a:rPr>
              <a:t>ms</a:t>
            </a:r>
            <a:r>
              <a:rPr lang="en-US" sz="1600" dirty="0">
                <a:solidFill>
                  <a:prstClr val="black"/>
                </a:solidFill>
              </a:rPr>
              <a:t>, and 1000 </a:t>
            </a:r>
            <a:r>
              <a:rPr lang="en-US" sz="1600" dirty="0" err="1">
                <a:solidFill>
                  <a:prstClr val="black"/>
                </a:solidFill>
              </a:rPr>
              <a:t>ms</a:t>
            </a:r>
            <a:r>
              <a:rPr lang="en-US" sz="1600" dirty="0">
                <a:solidFill>
                  <a:prstClr val="black"/>
                </a:solidFill>
              </a:rPr>
              <a:t>, respectively.</a:t>
            </a:r>
          </a:p>
        </p:txBody>
      </p:sp>
      <p:sp>
        <p:nvSpPr>
          <p:cNvPr id="15" name="五边形 14"/>
          <p:cNvSpPr/>
          <p:nvPr/>
        </p:nvSpPr>
        <p:spPr bwMode="gray">
          <a:xfrm>
            <a:off x="7683923" y="70953"/>
            <a:ext cx="90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Overview</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燕尾形 15"/>
          <p:cNvSpPr/>
          <p:nvPr/>
        </p:nvSpPr>
        <p:spPr bwMode="gray">
          <a:xfrm>
            <a:off x="8448214" y="70953"/>
            <a:ext cx="72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PRC</a:t>
            </a:r>
          </a:p>
        </p:txBody>
      </p:sp>
      <p:sp>
        <p:nvSpPr>
          <p:cNvPr id="23" name="燕尾形 22"/>
          <p:cNvSpPr/>
          <p:nvPr/>
        </p:nvSpPr>
        <p:spPr bwMode="gray">
          <a:xfrm>
            <a:off x="9032505" y="70953"/>
            <a:ext cx="1080000" cy="288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Intelligent Timer</a:t>
            </a:r>
          </a:p>
        </p:txBody>
      </p:sp>
      <p:sp>
        <p:nvSpPr>
          <p:cNvPr id="24" name="燕尾形 23"/>
          <p:cNvSpPr/>
          <p:nvPr/>
        </p:nvSpPr>
        <p:spPr bwMode="gray">
          <a:xfrm>
            <a:off x="9976796" y="70953"/>
            <a:ext cx="72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FRR</a:t>
            </a:r>
          </a:p>
        </p:txBody>
      </p:sp>
      <p:sp>
        <p:nvSpPr>
          <p:cNvPr id="25" name="燕尾形 24"/>
          <p:cNvSpPr/>
          <p:nvPr/>
        </p:nvSpPr>
        <p:spPr bwMode="gray">
          <a:xfrm>
            <a:off x="10561087" y="70953"/>
            <a:ext cx="1188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lnSpc>
                <a:spcPct val="80000"/>
              </a:lnSpc>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BFD Association</a:t>
            </a:r>
          </a:p>
        </p:txBody>
      </p:sp>
    </p:spTree>
    <p:extLst>
      <p:ext uri="{BB962C8B-B14F-4D97-AF65-F5344CB8AC3E}">
        <p14:creationId xmlns:p14="http://schemas.microsoft.com/office/powerpoint/2010/main" val="3930495149"/>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IS-IS GR Process (Starting) (1)</a:t>
            </a:r>
            <a:endParaRPr lang="en-US" altLang="zh-CN" dirty="0"/>
          </a:p>
        </p:txBody>
      </p:sp>
      <p:sp>
        <p:nvSpPr>
          <p:cNvPr id="3" name="文本占位符 2"/>
          <p:cNvSpPr>
            <a:spLocks noGrp="1"/>
          </p:cNvSpPr>
          <p:nvPr>
            <p:ph type="body" sz="quarter" idx="10"/>
          </p:nvPr>
        </p:nvSpPr>
        <p:spPr>
          <a:xfrm>
            <a:off x="455612" y="1047751"/>
            <a:ext cx="11293475" cy="467030"/>
          </a:xfrm>
        </p:spPr>
        <p:txBody>
          <a:bodyPr/>
          <a:lstStyle/>
          <a:p>
            <a:r>
              <a:rPr lang="en-US" sz="1600" smtClean="0"/>
              <a:t>The GR process triggered by a device restart is referred to as starting, in which the FIB is updated.</a:t>
            </a:r>
            <a:endParaRPr lang="en-US" sz="1600" dirty="0"/>
          </a:p>
        </p:txBody>
      </p:sp>
      <p:grpSp>
        <p:nvGrpSpPr>
          <p:cNvPr id="5" name="组合 4"/>
          <p:cNvGrpSpPr/>
          <p:nvPr/>
        </p:nvGrpSpPr>
        <p:grpSpPr>
          <a:xfrm>
            <a:off x="1577478" y="1560068"/>
            <a:ext cx="3631808" cy="1020127"/>
            <a:chOff x="1874790" y="1395473"/>
            <a:chExt cx="3631808" cy="1020127"/>
          </a:xfrm>
        </p:grpSpPr>
        <p:sp>
          <p:nvSpPr>
            <p:cNvPr id="31" name="文本框 30"/>
            <p:cNvSpPr txBox="1"/>
            <p:nvPr/>
          </p:nvSpPr>
          <p:spPr bwMode="gray">
            <a:xfrm>
              <a:off x="1874790" y="2107823"/>
              <a:ext cx="1285929" cy="307777"/>
            </a:xfrm>
            <a:prstGeom prst="rect">
              <a:avLst/>
            </a:prstGeom>
            <a:noFill/>
          </p:spPr>
          <p:txBody>
            <a:bodyPr wrap="square" rtlCol="0">
              <a:noAutofit/>
            </a:bodyPr>
            <a:lstStyle/>
            <a:p>
              <a:pPr algn="ctr" fontAlgn="ctr"/>
              <a:r>
                <a:rPr lang="en-US" sz="1400" b="1" dirty="0" smtClean="0">
                  <a:latin typeface="Huawei Sans" panose="020C0503030203020204" pitchFamily="34" charset="0"/>
                </a:rPr>
                <a:t>GR Restarter</a:t>
              </a:r>
              <a:endParaRPr lang="en-US" altLang="zh-CN" sz="1400" b="1" dirty="0">
                <a:latin typeface="Huawei Sans" panose="020C0503030203020204" pitchFamily="34" charset="0"/>
              </a:endParaRPr>
            </a:p>
          </p:txBody>
        </p:sp>
        <p:pic>
          <p:nvPicPr>
            <p:cNvPr id="32" name="图片 3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47754" y="1665023"/>
              <a:ext cx="540000" cy="442800"/>
            </a:xfrm>
            <a:prstGeom prst="rect">
              <a:avLst/>
            </a:prstGeom>
          </p:spPr>
        </p:pic>
        <p:cxnSp>
          <p:nvCxnSpPr>
            <p:cNvPr id="33" name="直接连接符 32"/>
            <p:cNvCxnSpPr>
              <a:stCxn id="32" idx="3"/>
              <a:endCxn id="34" idx="1"/>
            </p:cNvCxnSpPr>
            <p:nvPr/>
          </p:nvCxnSpPr>
          <p:spPr bwMode="gray">
            <a:xfrm>
              <a:off x="2787754" y="1886423"/>
              <a:ext cx="191408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4" name="图片 3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01836" y="1665023"/>
              <a:ext cx="540000" cy="442800"/>
            </a:xfrm>
            <a:prstGeom prst="rect">
              <a:avLst/>
            </a:prstGeom>
          </p:spPr>
        </p:pic>
        <p:sp>
          <p:nvSpPr>
            <p:cNvPr id="35" name="文本框 34"/>
            <p:cNvSpPr txBox="1"/>
            <p:nvPr/>
          </p:nvSpPr>
          <p:spPr bwMode="gray">
            <a:xfrm>
              <a:off x="4437074" y="2107823"/>
              <a:ext cx="1069524" cy="307777"/>
            </a:xfrm>
            <a:prstGeom prst="rect">
              <a:avLst/>
            </a:prstGeom>
            <a:noFill/>
          </p:spPr>
          <p:txBody>
            <a:bodyPr wrap="square" rtlCol="0">
              <a:noAutofit/>
            </a:bodyPr>
            <a:lstStyle/>
            <a:p>
              <a:pPr algn="ctr" fontAlgn="ctr"/>
              <a:r>
                <a:rPr lang="en-US" sz="1400" b="1" dirty="0" smtClean="0">
                  <a:latin typeface="Huawei Sans" panose="020C0503030203020204" pitchFamily="34" charset="0"/>
                </a:rPr>
                <a:t>GR Helper</a:t>
              </a:r>
              <a:endParaRPr lang="en-US" altLang="zh-CN" sz="1400" b="1" dirty="0">
                <a:latin typeface="Huawei Sans" panose="020C0503030203020204" pitchFamily="34" charset="0"/>
              </a:endParaRPr>
            </a:p>
          </p:txBody>
        </p:sp>
        <p:sp>
          <p:nvSpPr>
            <p:cNvPr id="36" name="文本框 35"/>
            <p:cNvSpPr txBox="1"/>
            <p:nvPr/>
          </p:nvSpPr>
          <p:spPr bwMode="gray">
            <a:xfrm>
              <a:off x="2314814" y="1395473"/>
              <a:ext cx="405880" cy="307777"/>
            </a:xfrm>
            <a:prstGeom prst="rect">
              <a:avLst/>
            </a:prstGeom>
            <a:noFill/>
          </p:spPr>
          <p:txBody>
            <a:bodyPr wrap="square" rtlCol="0">
              <a:noAutofit/>
            </a:bodyPr>
            <a:lstStyle/>
            <a:p>
              <a:pPr algn="ctr" fontAlgn="ctr"/>
              <a:r>
                <a:rPr lang="en-US" sz="1400" dirty="0" smtClean="0">
                  <a:latin typeface="Huawei Sans" panose="020C0503030203020204" pitchFamily="34" charset="0"/>
                </a:rPr>
                <a:t>R1</a:t>
              </a:r>
              <a:endParaRPr lang="en-US" altLang="zh-CN" sz="1400" dirty="0">
                <a:latin typeface="Huawei Sans" panose="020C0503030203020204" pitchFamily="34" charset="0"/>
              </a:endParaRPr>
            </a:p>
          </p:txBody>
        </p:sp>
        <p:sp>
          <p:nvSpPr>
            <p:cNvPr id="37" name="文本框 36"/>
            <p:cNvSpPr txBox="1"/>
            <p:nvPr/>
          </p:nvSpPr>
          <p:spPr bwMode="gray">
            <a:xfrm>
              <a:off x="4768895" y="1395473"/>
              <a:ext cx="405880" cy="307777"/>
            </a:xfrm>
            <a:prstGeom prst="rect">
              <a:avLst/>
            </a:prstGeom>
            <a:noFill/>
          </p:spPr>
          <p:txBody>
            <a:bodyPr wrap="square" rtlCol="0">
              <a:noAutofit/>
            </a:bodyPr>
            <a:lstStyle/>
            <a:p>
              <a:pPr algn="ctr" fontAlgn="ctr"/>
              <a:r>
                <a:rPr lang="en-US" sz="1400" dirty="0" smtClean="0">
                  <a:latin typeface="Huawei Sans" panose="020C0503030203020204" pitchFamily="34" charset="0"/>
                </a:rPr>
                <a:t>R2</a:t>
              </a:r>
              <a:endParaRPr lang="en-US" altLang="zh-CN" sz="1400" dirty="0">
                <a:latin typeface="Huawei Sans" panose="020C0503030203020204" pitchFamily="34" charset="0"/>
              </a:endParaRPr>
            </a:p>
          </p:txBody>
        </p:sp>
        <p:sp>
          <p:nvSpPr>
            <p:cNvPr id="38" name="文本框 37"/>
            <p:cNvSpPr txBox="1"/>
            <p:nvPr/>
          </p:nvSpPr>
          <p:spPr bwMode="gray">
            <a:xfrm>
              <a:off x="3184386" y="1558300"/>
              <a:ext cx="1120820" cy="307777"/>
            </a:xfrm>
            <a:prstGeom prst="rect">
              <a:avLst/>
            </a:prstGeom>
            <a:noFill/>
          </p:spPr>
          <p:txBody>
            <a:bodyPr wrap="square" rtlCol="0">
              <a:noAutofit/>
            </a:bodyPr>
            <a:lstStyle/>
            <a:p>
              <a:pPr algn="ctr" fontAlgn="ctr"/>
              <a:r>
                <a:rPr lang="en-US" sz="1400" b="1" dirty="0" smtClean="0">
                  <a:latin typeface="Huawei Sans" panose="020C0503030203020204" pitchFamily="34" charset="0"/>
                </a:rPr>
                <a:t>GR Session</a:t>
              </a:r>
              <a:endParaRPr lang="en-US" altLang="zh-CN" sz="1400" b="1" dirty="0">
                <a:latin typeface="Huawei Sans" panose="020C0503030203020204" pitchFamily="34" charset="0"/>
              </a:endParaRPr>
            </a:p>
          </p:txBody>
        </p:sp>
      </p:grpSp>
      <p:cxnSp>
        <p:nvCxnSpPr>
          <p:cNvPr id="6" name="直接连接符 5"/>
          <p:cNvCxnSpPr/>
          <p:nvPr/>
        </p:nvCxnSpPr>
        <p:spPr bwMode="gray">
          <a:xfrm>
            <a:off x="2367387" y="3035462"/>
            <a:ext cx="2160000" cy="1"/>
          </a:xfrm>
          <a:prstGeom prst="line">
            <a:avLst/>
          </a:prstGeom>
          <a:ln w="19050">
            <a:solidFill>
              <a:schemeClr val="tx1"/>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gray">
          <a:xfrm>
            <a:off x="2221839" y="2566699"/>
            <a:ext cx="0" cy="3492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gray">
          <a:xfrm>
            <a:off x="4669337" y="2566699"/>
            <a:ext cx="0" cy="3492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bwMode="gray">
          <a:xfrm>
            <a:off x="2367387" y="3495935"/>
            <a:ext cx="2160000" cy="1"/>
          </a:xfrm>
          <a:prstGeom prst="line">
            <a:avLst/>
          </a:prstGeom>
          <a:ln w="19050">
            <a:solidFill>
              <a:schemeClr val="tx1"/>
            </a:solidFill>
            <a:prstDash val="dash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 name="TextBox 120">
            <a:extLst>
              <a:ext uri="{FF2B5EF4-FFF2-40B4-BE49-F238E27FC236}">
                <a16:creationId xmlns="" xmlns:a16="http://schemas.microsoft.com/office/drawing/2014/main" id="{020D7A1D-EFAD-4C8C-B9DE-D0FAD269B77A}"/>
              </a:ext>
            </a:extLst>
          </p:cNvPr>
          <p:cNvSpPr txBox="1"/>
          <p:nvPr/>
        </p:nvSpPr>
        <p:spPr bwMode="gray">
          <a:xfrm>
            <a:off x="2599830" y="2566699"/>
            <a:ext cx="1695114" cy="461665"/>
          </a:xfrm>
          <a:prstGeom prst="rect">
            <a:avLst/>
          </a:prstGeom>
          <a:noFill/>
          <a:ln>
            <a:noFill/>
          </a:ln>
        </p:spPr>
        <p:txBody>
          <a:bodyPr wrap="square" rtlCol="0">
            <a:noAutofit/>
          </a:bodyPr>
          <a:lstStyle/>
          <a:p>
            <a:pPr algn="ctr" fontAlgn="ctr"/>
            <a:r>
              <a:rPr lang="en-US" sz="1200" dirty="0" smtClean="0">
                <a:latin typeface="Huawei Sans" panose="020C0503030203020204" pitchFamily="34" charset="0"/>
              </a:rPr>
              <a:t>IIH (Restart TLV: RR=0, RA=0, SA=1)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 name="直接连接符 11"/>
          <p:cNvCxnSpPr/>
          <p:nvPr/>
        </p:nvCxnSpPr>
        <p:spPr bwMode="gray">
          <a:xfrm>
            <a:off x="2367387" y="4043495"/>
            <a:ext cx="2160000" cy="1"/>
          </a:xfrm>
          <a:prstGeom prst="line">
            <a:avLst/>
          </a:prstGeom>
          <a:ln w="19050">
            <a:solidFill>
              <a:schemeClr val="tx1"/>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bwMode="gray">
          <a:xfrm>
            <a:off x="2367387" y="5901993"/>
            <a:ext cx="2160000" cy="1"/>
          </a:xfrm>
          <a:prstGeom prst="line">
            <a:avLst/>
          </a:prstGeom>
          <a:ln w="19050">
            <a:solidFill>
              <a:schemeClr val="tx1"/>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 name="TextBox 120">
            <a:extLst>
              <a:ext uri="{FF2B5EF4-FFF2-40B4-BE49-F238E27FC236}">
                <a16:creationId xmlns="" xmlns:a16="http://schemas.microsoft.com/office/drawing/2014/main" id="{020D7A1D-EFAD-4C8C-B9DE-D0FAD269B77A}"/>
              </a:ext>
            </a:extLst>
          </p:cNvPr>
          <p:cNvSpPr txBox="1"/>
          <p:nvPr/>
        </p:nvSpPr>
        <p:spPr bwMode="gray">
          <a:xfrm>
            <a:off x="2743435" y="5625553"/>
            <a:ext cx="1407905" cy="276999"/>
          </a:xfrm>
          <a:prstGeom prst="rect">
            <a:avLst/>
          </a:prstGeom>
          <a:noFill/>
          <a:ln>
            <a:noFill/>
          </a:ln>
        </p:spPr>
        <p:txBody>
          <a:bodyPr wrap="square" rtlCol="0">
            <a:noAutofit/>
          </a:bodyPr>
          <a:lstStyle/>
          <a:p>
            <a:pPr algn="ctr" fontAlgn="ctr"/>
            <a:r>
              <a:rPr lang="en-US" sz="1200" dirty="0" smtClean="0">
                <a:latin typeface="Huawei Sans" panose="020C0503030203020204" pitchFamily="34" charset="0"/>
              </a:rPr>
              <a:t>LSP flooding</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 name="直接连接符 15"/>
          <p:cNvCxnSpPr/>
          <p:nvPr/>
        </p:nvCxnSpPr>
        <p:spPr bwMode="gray">
          <a:xfrm>
            <a:off x="2367387" y="4544400"/>
            <a:ext cx="2160000" cy="1"/>
          </a:xfrm>
          <a:prstGeom prst="line">
            <a:avLst/>
          </a:prstGeom>
          <a:ln w="19050">
            <a:solidFill>
              <a:schemeClr val="tx1"/>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22" name="TextBox 120">
            <a:extLst>
              <a:ext uri="{FF2B5EF4-FFF2-40B4-BE49-F238E27FC236}">
                <a16:creationId xmlns="" xmlns:a16="http://schemas.microsoft.com/office/drawing/2014/main" id="{020D7A1D-EFAD-4C8C-B9DE-D0FAD269B77A}"/>
              </a:ext>
            </a:extLst>
          </p:cNvPr>
          <p:cNvSpPr txBox="1"/>
          <p:nvPr/>
        </p:nvSpPr>
        <p:spPr bwMode="gray">
          <a:xfrm>
            <a:off x="444141" y="2892770"/>
            <a:ext cx="1778639" cy="276999"/>
          </a:xfrm>
          <a:prstGeom prst="rect">
            <a:avLst/>
          </a:prstGeom>
          <a:noFill/>
          <a:ln>
            <a:noFill/>
          </a:ln>
        </p:spPr>
        <p:txBody>
          <a:bodyPr wrap="square" rtlCol="0">
            <a:noAutofit/>
          </a:bodyPr>
          <a:lstStyle/>
          <a:p>
            <a:pPr algn="r" fontAlgn="ctr"/>
            <a:r>
              <a:rPr lang="en-US" sz="1200" dirty="0" smtClean="0">
                <a:latin typeface="Huawei Sans" panose="020C0503030203020204" pitchFamily="34" charset="0"/>
              </a:rPr>
              <a:t>Starts the T2 timer.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TextBox 120">
            <a:extLst>
              <a:ext uri="{FF2B5EF4-FFF2-40B4-BE49-F238E27FC236}">
                <a16:creationId xmlns="" xmlns:a16="http://schemas.microsoft.com/office/drawing/2014/main" id="{020D7A1D-EFAD-4C8C-B9DE-D0FAD269B77A}"/>
              </a:ext>
            </a:extLst>
          </p:cNvPr>
          <p:cNvSpPr txBox="1"/>
          <p:nvPr/>
        </p:nvSpPr>
        <p:spPr bwMode="gray">
          <a:xfrm>
            <a:off x="4665278" y="5763494"/>
            <a:ext cx="1362298" cy="295206"/>
          </a:xfrm>
          <a:prstGeom prst="rect">
            <a:avLst/>
          </a:prstGeom>
          <a:noFill/>
          <a:ln>
            <a:noFill/>
          </a:ln>
        </p:spPr>
        <p:txBody>
          <a:bodyPr wrap="square" rtlCol="0">
            <a:noAutofit/>
          </a:bodyPr>
          <a:lstStyle/>
          <a:p>
            <a:pPr fontAlgn="ctr"/>
            <a:r>
              <a:rPr lang="en-US" sz="1200" dirty="0" smtClean="0">
                <a:latin typeface="Huawei Sans" panose="020C0503030203020204" pitchFamily="34" charset="0"/>
              </a:rPr>
              <a:t>Updates the FIB.</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TextBox 120">
            <a:extLst>
              <a:ext uri="{FF2B5EF4-FFF2-40B4-BE49-F238E27FC236}">
                <a16:creationId xmlns="" xmlns:a16="http://schemas.microsoft.com/office/drawing/2014/main" id="{020D7A1D-EFAD-4C8C-B9DE-D0FAD269B77A}"/>
              </a:ext>
            </a:extLst>
          </p:cNvPr>
          <p:cNvSpPr txBox="1"/>
          <p:nvPr/>
        </p:nvSpPr>
        <p:spPr bwMode="gray">
          <a:xfrm>
            <a:off x="2367387" y="3193290"/>
            <a:ext cx="2160000" cy="279249"/>
          </a:xfrm>
          <a:prstGeom prst="rect">
            <a:avLst/>
          </a:prstGeom>
          <a:noFill/>
          <a:ln>
            <a:noFill/>
          </a:ln>
        </p:spPr>
        <p:txBody>
          <a:bodyPr wrap="square" rtlCol="0">
            <a:noAutofit/>
          </a:bodyPr>
          <a:lstStyle/>
          <a:p>
            <a:pPr algn="ctr" fontAlgn="ctr"/>
            <a:r>
              <a:rPr lang="en-US" sz="1200" dirty="0" smtClean="0">
                <a:latin typeface="Huawei Sans" panose="020C0503030203020204" pitchFamily="34" charset="0"/>
              </a:rPr>
              <a:t>Adjacency reestablishment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TextBox 120">
            <a:extLst>
              <a:ext uri="{FF2B5EF4-FFF2-40B4-BE49-F238E27FC236}">
                <a16:creationId xmlns="" xmlns:a16="http://schemas.microsoft.com/office/drawing/2014/main" id="{020D7A1D-EFAD-4C8C-B9DE-D0FAD269B77A}"/>
              </a:ext>
            </a:extLst>
          </p:cNvPr>
          <p:cNvSpPr txBox="1"/>
          <p:nvPr/>
        </p:nvSpPr>
        <p:spPr bwMode="gray">
          <a:xfrm>
            <a:off x="444141" y="5234262"/>
            <a:ext cx="1778639" cy="276999"/>
          </a:xfrm>
          <a:prstGeom prst="rect">
            <a:avLst/>
          </a:prstGeom>
          <a:noFill/>
          <a:ln>
            <a:noFill/>
          </a:ln>
        </p:spPr>
        <p:txBody>
          <a:bodyPr wrap="square" rtlCol="0">
            <a:noAutofit/>
          </a:bodyPr>
          <a:lstStyle/>
          <a:p>
            <a:pPr algn="r" fontAlgn="ctr"/>
            <a:r>
              <a:rPr lang="en-US" sz="1200" dirty="0" smtClean="0">
                <a:latin typeface="Huawei Sans" panose="020C0503030203020204" pitchFamily="34" charset="0"/>
              </a:rPr>
              <a:t>Cancels the T2 timer.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TextBox 120">
            <a:extLst>
              <a:ext uri="{FF2B5EF4-FFF2-40B4-BE49-F238E27FC236}">
                <a16:creationId xmlns="" xmlns:a16="http://schemas.microsoft.com/office/drawing/2014/main" id="{020D7A1D-EFAD-4C8C-B9DE-D0FAD269B77A}"/>
              </a:ext>
            </a:extLst>
          </p:cNvPr>
          <p:cNvSpPr txBox="1"/>
          <p:nvPr/>
        </p:nvSpPr>
        <p:spPr bwMode="gray">
          <a:xfrm>
            <a:off x="757647" y="5764052"/>
            <a:ext cx="1465134" cy="461665"/>
          </a:xfrm>
          <a:prstGeom prst="rect">
            <a:avLst/>
          </a:prstGeom>
          <a:noFill/>
          <a:ln>
            <a:noFill/>
          </a:ln>
        </p:spPr>
        <p:txBody>
          <a:bodyPr wrap="square" rtlCol="0">
            <a:noAutofit/>
          </a:bodyPr>
          <a:lstStyle/>
          <a:p>
            <a:pPr algn="r" fontAlgn="ctr"/>
            <a:r>
              <a:rPr lang="en-US" sz="1200" dirty="0" smtClean="0">
                <a:latin typeface="Huawei Sans" panose="020C0503030203020204" pitchFamily="34" charset="0"/>
              </a:rPr>
              <a:t>Updates the FIB.</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占位符 2"/>
          <p:cNvSpPr txBox="1">
            <a:spLocks/>
          </p:cNvSpPr>
          <p:nvPr/>
        </p:nvSpPr>
        <p:spPr bwMode="auto">
          <a:xfrm>
            <a:off x="5756067" y="1629081"/>
            <a:ext cx="5993020" cy="442961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a:lnSpc>
                <a:spcPct val="120000"/>
              </a:lnSpc>
              <a:buNone/>
            </a:pPr>
            <a:r>
              <a:rPr lang="en-US" sz="1400" dirty="0" smtClean="0">
                <a:latin typeface="Huawei Sans" panose="020C0503030203020204" pitchFamily="34" charset="0"/>
              </a:rPr>
              <a:t>As a starting device does not retain its FIB, it wants the neighbors with which the adjacencies are up before the device starts, to reset the adjacencies and suppress advertisement of the adjacencies in a period.</a:t>
            </a:r>
            <a:endParaRPr lang="en-US" altLang="zh-CN" sz="1400" dirty="0" smtClean="0">
              <a:latin typeface="Huawei Sans" panose="020C0503030203020204" pitchFamily="34" charset="0"/>
            </a:endParaRPr>
          </a:p>
          <a:p>
            <a:pPr marL="400050" indent="-287338" algn="l">
              <a:lnSpc>
                <a:spcPct val="120000"/>
              </a:lnSpc>
              <a:buSzPct val="100000"/>
              <a:buFont typeface="+mj-lt"/>
              <a:buAutoNum type="arabicPeriod"/>
            </a:pPr>
            <a:r>
              <a:rPr lang="en-US" sz="1200" dirty="0" smtClean="0">
                <a:latin typeface="Huawei Sans" panose="020C0503030203020204" pitchFamily="34" charset="0"/>
              </a:rPr>
              <a:t>After the GR Restarter starts, it performs the following actions:</a:t>
            </a:r>
          </a:p>
          <a:p>
            <a:pPr lvl="1">
              <a:lnSpc>
                <a:spcPct val="120000"/>
              </a:lnSpc>
            </a:pPr>
            <a:r>
              <a:rPr lang="en-US" sz="1200" dirty="0" smtClean="0">
                <a:latin typeface="Huawei Sans" panose="020C0503030203020204" pitchFamily="34" charset="0"/>
              </a:rPr>
              <a:t>Starts one T2 timer for synchronization of LSDBs at each level.</a:t>
            </a:r>
          </a:p>
          <a:p>
            <a:pPr lvl="1">
              <a:lnSpc>
                <a:spcPct val="120000"/>
              </a:lnSpc>
            </a:pPr>
            <a:r>
              <a:rPr lang="en-US" sz="1200" dirty="0" smtClean="0">
                <a:latin typeface="Huawei Sans" panose="020C0503030203020204" pitchFamily="34" charset="0"/>
              </a:rPr>
              <a:t>Sends IIH packets that contain the Restart TLV through all interfaces. In the packets, RR is cleared, and SA is set.</a:t>
            </a:r>
            <a:endParaRPr lang="en-US" altLang="zh-CN" sz="1200" dirty="0" smtClean="0">
              <a:latin typeface="Huawei Sans" panose="020C0503030203020204" pitchFamily="34" charset="0"/>
            </a:endParaRPr>
          </a:p>
          <a:p>
            <a:pPr marL="400050" indent="-287338" algn="l">
              <a:lnSpc>
                <a:spcPct val="120000"/>
              </a:lnSpc>
              <a:buSzPct val="100000"/>
              <a:buFont typeface="+mj-lt"/>
              <a:buAutoNum type="arabicPeriod"/>
            </a:pPr>
            <a:r>
              <a:rPr lang="en-US" sz="1200" dirty="0" smtClean="0">
                <a:latin typeface="Huawei Sans" panose="020C0503030203020204" pitchFamily="34" charset="0"/>
              </a:rPr>
              <a:t>After receiving an IIH packet that carries the Restart TLV, a neighbor performs the following actions based on whether GR is supported:</a:t>
            </a:r>
          </a:p>
          <a:p>
            <a:pPr lvl="1">
              <a:lnSpc>
                <a:spcPct val="120000"/>
              </a:lnSpc>
            </a:pPr>
            <a:r>
              <a:rPr lang="en-US" sz="1200" b="1" dirty="0" smtClean="0">
                <a:latin typeface="Huawei Sans" panose="020C0503030203020204" pitchFamily="34" charset="0"/>
              </a:rPr>
              <a:t>If GR is supported</a:t>
            </a:r>
            <a:r>
              <a:rPr lang="en-US" sz="1200" dirty="0" smtClean="0">
                <a:latin typeface="Huawei Sans" panose="020C0503030203020204" pitchFamily="34" charset="0"/>
              </a:rPr>
              <a:t>, the neighbor re-initiates the adjacency.</a:t>
            </a:r>
            <a:endParaRPr lang="en-US" altLang="zh-CN" sz="1200" dirty="0" smtClean="0">
              <a:latin typeface="Huawei Sans" panose="020C0503030203020204" pitchFamily="34" charset="0"/>
            </a:endParaRPr>
          </a:p>
          <a:p>
            <a:pPr lvl="1">
              <a:lnSpc>
                <a:spcPct val="120000"/>
              </a:lnSpc>
            </a:pPr>
            <a:r>
              <a:rPr lang="en-US" sz="1200" b="1" dirty="0" smtClean="0">
                <a:latin typeface="Huawei Sans" panose="020C0503030203020204" pitchFamily="34" charset="0"/>
              </a:rPr>
              <a:t>If GR is not supported</a:t>
            </a:r>
            <a:r>
              <a:rPr lang="en-US" sz="1200" dirty="0" smtClean="0">
                <a:latin typeface="Huawei Sans" panose="020C0503030203020204" pitchFamily="34" charset="0"/>
              </a:rPr>
              <a:t>, the neighbor ignores the Restart TLV and resets the adjacency with the GR Restarter.</a:t>
            </a:r>
            <a:endParaRPr lang="en-US" altLang="zh-CN" sz="1200" dirty="0" smtClean="0">
              <a:latin typeface="Huawei Sans" panose="020C0503030203020204" pitchFamily="34" charset="0"/>
            </a:endParaRPr>
          </a:p>
          <a:p>
            <a:pPr marL="400050" indent="-287338" algn="l">
              <a:lnSpc>
                <a:spcPct val="120000"/>
              </a:lnSpc>
              <a:buSzPct val="100000"/>
              <a:buFont typeface="+mj-lt"/>
              <a:buAutoNum type="arabicPeriod"/>
            </a:pPr>
            <a:r>
              <a:rPr lang="en-US" sz="1200" dirty="0" smtClean="0">
                <a:latin typeface="Huawei Sans" panose="020C0503030203020204" pitchFamily="34" charset="0"/>
              </a:rPr>
              <a:t>After adjacencies are re-initiated, the GR Restarter re-establishes them with neighbors on each interface. When an adjacency goes up, the GR Restarter starts the T1 timer for the interface.</a:t>
            </a:r>
            <a:endParaRPr lang="en-US" sz="1200" dirty="0">
              <a:latin typeface="Huawei Sans" panose="020C0503030203020204" pitchFamily="34" charset="0"/>
            </a:endParaRPr>
          </a:p>
        </p:txBody>
      </p:sp>
      <p:sp>
        <p:nvSpPr>
          <p:cNvPr id="45" name="TextBox 120">
            <a:extLst>
              <a:ext uri="{FF2B5EF4-FFF2-40B4-BE49-F238E27FC236}">
                <a16:creationId xmlns="" xmlns:a16="http://schemas.microsoft.com/office/drawing/2014/main" id="{020D7A1D-EFAD-4C8C-B9DE-D0FAD269B77A}"/>
              </a:ext>
            </a:extLst>
          </p:cNvPr>
          <p:cNvSpPr txBox="1"/>
          <p:nvPr/>
        </p:nvSpPr>
        <p:spPr bwMode="gray">
          <a:xfrm>
            <a:off x="2599830" y="3577106"/>
            <a:ext cx="1695114" cy="461665"/>
          </a:xfrm>
          <a:prstGeom prst="rect">
            <a:avLst/>
          </a:prstGeom>
          <a:noFill/>
          <a:ln>
            <a:noFill/>
          </a:ln>
        </p:spPr>
        <p:txBody>
          <a:bodyPr wrap="square" rtlCol="0">
            <a:noAutofit/>
          </a:bodyPr>
          <a:lstStyle/>
          <a:p>
            <a:pPr algn="ctr" fontAlgn="ctr"/>
            <a:r>
              <a:rPr lang="en-US" sz="1200" dirty="0" smtClean="0">
                <a:latin typeface="Huawei Sans" panose="020C0503030203020204" pitchFamily="34" charset="0"/>
              </a:rPr>
              <a:t>IIH (Restart TLV: RR=1, RA=0, SA=1)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TextBox 120">
            <a:extLst>
              <a:ext uri="{FF2B5EF4-FFF2-40B4-BE49-F238E27FC236}">
                <a16:creationId xmlns="" xmlns:a16="http://schemas.microsoft.com/office/drawing/2014/main" id="{020D7A1D-EFAD-4C8C-B9DE-D0FAD269B77A}"/>
              </a:ext>
            </a:extLst>
          </p:cNvPr>
          <p:cNvSpPr txBox="1"/>
          <p:nvPr/>
        </p:nvSpPr>
        <p:spPr bwMode="gray">
          <a:xfrm>
            <a:off x="2599830" y="4082736"/>
            <a:ext cx="1695114" cy="461665"/>
          </a:xfrm>
          <a:prstGeom prst="rect">
            <a:avLst/>
          </a:prstGeom>
          <a:noFill/>
          <a:ln>
            <a:noFill/>
          </a:ln>
        </p:spPr>
        <p:txBody>
          <a:bodyPr wrap="square" rtlCol="0">
            <a:noAutofit/>
          </a:bodyPr>
          <a:lstStyle/>
          <a:p>
            <a:pPr algn="ctr" fontAlgn="ctr"/>
            <a:r>
              <a:rPr lang="en-US" sz="1200" dirty="0" smtClean="0">
                <a:latin typeface="Huawei Sans" panose="020C0503030203020204" pitchFamily="34" charset="0"/>
              </a:rPr>
              <a:t>IIH (Restart TLV: RR=0, RA=1, SA=0)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TextBox 120">
            <a:extLst>
              <a:ext uri="{FF2B5EF4-FFF2-40B4-BE49-F238E27FC236}">
                <a16:creationId xmlns="" xmlns:a16="http://schemas.microsoft.com/office/drawing/2014/main" id="{020D7A1D-EFAD-4C8C-B9DE-D0FAD269B77A}"/>
              </a:ext>
            </a:extLst>
          </p:cNvPr>
          <p:cNvSpPr txBox="1"/>
          <p:nvPr/>
        </p:nvSpPr>
        <p:spPr bwMode="gray">
          <a:xfrm>
            <a:off x="853635" y="2579518"/>
            <a:ext cx="1369145" cy="276999"/>
          </a:xfrm>
          <a:prstGeom prst="rect">
            <a:avLst/>
          </a:prstGeom>
          <a:noFill/>
          <a:ln>
            <a:noFill/>
          </a:ln>
        </p:spPr>
        <p:txBody>
          <a:bodyPr wrap="square" rtlCol="0">
            <a:noAutofit/>
          </a:bodyPr>
          <a:lstStyle/>
          <a:p>
            <a:pPr algn="r" fontAlgn="ctr"/>
            <a:r>
              <a:rPr lang="en-US" sz="1200" dirty="0" smtClean="0">
                <a:latin typeface="Huawei Sans" panose="020C0503030203020204" pitchFamily="34" charset="0"/>
              </a:rPr>
              <a:t>Starting</a:t>
            </a:r>
            <a:endParaRPr lang="en-US" sz="1200" dirty="0">
              <a:latin typeface="Huawei Sans" panose="020C0503030203020204" pitchFamily="34" charset="0"/>
            </a:endParaRPr>
          </a:p>
        </p:txBody>
      </p:sp>
      <p:cxnSp>
        <p:nvCxnSpPr>
          <p:cNvPr id="48" name="直接连接符 47"/>
          <p:cNvCxnSpPr/>
          <p:nvPr/>
        </p:nvCxnSpPr>
        <p:spPr bwMode="gray">
          <a:xfrm>
            <a:off x="2367387" y="4939190"/>
            <a:ext cx="2160000" cy="1"/>
          </a:xfrm>
          <a:prstGeom prst="line">
            <a:avLst/>
          </a:prstGeom>
          <a:ln w="19050">
            <a:solidFill>
              <a:schemeClr val="tx1"/>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49" name="TextBox 120">
            <a:extLst>
              <a:ext uri="{FF2B5EF4-FFF2-40B4-BE49-F238E27FC236}">
                <a16:creationId xmlns="" xmlns:a16="http://schemas.microsoft.com/office/drawing/2014/main" id="{020D7A1D-EFAD-4C8C-B9DE-D0FAD269B77A}"/>
              </a:ext>
            </a:extLst>
          </p:cNvPr>
          <p:cNvSpPr txBox="1"/>
          <p:nvPr/>
        </p:nvSpPr>
        <p:spPr bwMode="gray">
          <a:xfrm>
            <a:off x="2599830" y="4661633"/>
            <a:ext cx="1695114" cy="276999"/>
          </a:xfrm>
          <a:prstGeom prst="rect">
            <a:avLst/>
          </a:prstGeom>
          <a:noFill/>
          <a:ln>
            <a:noFill/>
          </a:ln>
        </p:spPr>
        <p:txBody>
          <a:bodyPr wrap="square" rtlCol="0">
            <a:noAutofit/>
          </a:bodyPr>
          <a:lstStyle/>
          <a:p>
            <a:pPr algn="ctr" fontAlgn="ctr"/>
            <a:r>
              <a:rPr lang="en-US" sz="1200" dirty="0" smtClean="0">
                <a:latin typeface="Huawei Sans" panose="020C0503030203020204" pitchFamily="34" charset="0"/>
              </a:rPr>
              <a:t>CSNP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0" name="直接连接符 49"/>
          <p:cNvCxnSpPr/>
          <p:nvPr/>
        </p:nvCxnSpPr>
        <p:spPr bwMode="gray">
          <a:xfrm>
            <a:off x="2367387" y="5364677"/>
            <a:ext cx="2160000" cy="1"/>
          </a:xfrm>
          <a:prstGeom prst="line">
            <a:avLst/>
          </a:prstGeom>
          <a:ln w="19050">
            <a:solidFill>
              <a:schemeClr val="tx1"/>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1" name="TextBox 120">
            <a:extLst>
              <a:ext uri="{FF2B5EF4-FFF2-40B4-BE49-F238E27FC236}">
                <a16:creationId xmlns="" xmlns:a16="http://schemas.microsoft.com/office/drawing/2014/main" id="{020D7A1D-EFAD-4C8C-B9DE-D0FAD269B77A}"/>
              </a:ext>
            </a:extLst>
          </p:cNvPr>
          <p:cNvSpPr txBox="1"/>
          <p:nvPr/>
        </p:nvSpPr>
        <p:spPr bwMode="gray">
          <a:xfrm>
            <a:off x="2599830" y="5087120"/>
            <a:ext cx="1695114" cy="276999"/>
          </a:xfrm>
          <a:prstGeom prst="rect">
            <a:avLst/>
          </a:prstGeom>
          <a:noFill/>
          <a:ln>
            <a:noFill/>
          </a:ln>
        </p:spPr>
        <p:txBody>
          <a:bodyPr wrap="square" rtlCol="0">
            <a:noAutofit/>
          </a:bodyPr>
          <a:lstStyle/>
          <a:p>
            <a:pPr algn="ctr" fontAlgn="ctr"/>
            <a:r>
              <a:rPr lang="en-US" sz="1200" dirty="0" smtClean="0">
                <a:latin typeface="Huawei Sans" panose="020C0503030203020204" pitchFamily="34" charset="0"/>
              </a:rPr>
              <a:t>LSPs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TextBox 120">
            <a:extLst>
              <a:ext uri="{FF2B5EF4-FFF2-40B4-BE49-F238E27FC236}">
                <a16:creationId xmlns="" xmlns:a16="http://schemas.microsoft.com/office/drawing/2014/main" id="{020D7A1D-EFAD-4C8C-B9DE-D0FAD269B77A}"/>
              </a:ext>
            </a:extLst>
          </p:cNvPr>
          <p:cNvSpPr txBox="1"/>
          <p:nvPr/>
        </p:nvSpPr>
        <p:spPr bwMode="gray">
          <a:xfrm>
            <a:off x="3354330" y="5335926"/>
            <a:ext cx="186115" cy="369332"/>
          </a:xfrm>
          <a:prstGeom prst="rect">
            <a:avLst/>
          </a:prstGeom>
          <a:noFill/>
          <a:ln>
            <a:noFill/>
          </a:ln>
        </p:spPr>
        <p:txBody>
          <a:bodyPr wrap="square" rtlCol="0">
            <a:noAutofit/>
          </a:bodyPr>
          <a:lstStyle/>
          <a:p>
            <a:pPr fontAlgn="ctr">
              <a:lnSpc>
                <a:spcPct val="50000"/>
              </a:lnSpc>
            </a:pPr>
            <a:r>
              <a:rPr lang="en-US" sz="1200" b="1" dirty="0" smtClean="0">
                <a:latin typeface="Huawei Sans" panose="020C0503030203020204" pitchFamily="34" charset="0"/>
              </a:rPr>
              <a:t>.</a:t>
            </a:r>
          </a:p>
          <a:p>
            <a:pPr fontAlgn="ctr">
              <a:lnSpc>
                <a:spcPct val="50000"/>
              </a:lnSpc>
            </a:pPr>
            <a:r>
              <a:rPr lang="en-US" sz="1200" b="1" dirty="0" smtClean="0">
                <a:latin typeface="Huawei Sans" panose="020C0503030203020204" pitchFamily="34" charset="0"/>
              </a:rPr>
              <a:t>.</a:t>
            </a:r>
          </a:p>
          <a:p>
            <a:pPr fontAlgn="ctr">
              <a:lnSpc>
                <a:spcPct val="50000"/>
              </a:lnSpc>
            </a:pPr>
            <a:r>
              <a:rPr lang="en-US" sz="1200" b="1" dirty="0" smtClean="0">
                <a:latin typeface="Huawei Sans" panose="020C0503030203020204" pitchFamily="34" charset="0"/>
              </a:rPr>
              <a:t>.</a:t>
            </a:r>
            <a:endParaRPr lang="en-US" sz="1200" b="1" dirty="0">
              <a:latin typeface="Huawei Sans" panose="020C0503030203020204" pitchFamily="34" charset="0"/>
            </a:endParaRPr>
          </a:p>
        </p:txBody>
      </p:sp>
      <p:sp>
        <p:nvSpPr>
          <p:cNvPr id="53" name="TextBox 120">
            <a:extLst>
              <a:ext uri="{FF2B5EF4-FFF2-40B4-BE49-F238E27FC236}">
                <a16:creationId xmlns="" xmlns:a16="http://schemas.microsoft.com/office/drawing/2014/main" id="{020D7A1D-EFAD-4C8C-B9DE-D0FAD269B77A}"/>
              </a:ext>
            </a:extLst>
          </p:cNvPr>
          <p:cNvSpPr txBox="1"/>
          <p:nvPr/>
        </p:nvSpPr>
        <p:spPr bwMode="gray">
          <a:xfrm>
            <a:off x="444141" y="3343520"/>
            <a:ext cx="1778639" cy="276999"/>
          </a:xfrm>
          <a:prstGeom prst="rect">
            <a:avLst/>
          </a:prstGeom>
          <a:noFill/>
          <a:ln>
            <a:noFill/>
          </a:ln>
        </p:spPr>
        <p:txBody>
          <a:bodyPr wrap="square" rtlCol="0">
            <a:noAutofit/>
          </a:bodyPr>
          <a:lstStyle/>
          <a:p>
            <a:pPr algn="r" fontAlgn="ctr"/>
            <a:r>
              <a:rPr lang="en-US" sz="1200" dirty="0" smtClean="0">
                <a:latin typeface="Huawei Sans" panose="020C0503030203020204" pitchFamily="34" charset="0"/>
              </a:rPr>
              <a:t>Starts the T1 timer.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TextBox 120">
            <a:extLst>
              <a:ext uri="{FF2B5EF4-FFF2-40B4-BE49-F238E27FC236}">
                <a16:creationId xmlns="" xmlns:a16="http://schemas.microsoft.com/office/drawing/2014/main" id="{020D7A1D-EFAD-4C8C-B9DE-D0FAD269B77A}"/>
              </a:ext>
            </a:extLst>
          </p:cNvPr>
          <p:cNvSpPr txBox="1"/>
          <p:nvPr/>
        </p:nvSpPr>
        <p:spPr bwMode="gray">
          <a:xfrm>
            <a:off x="444141" y="4579288"/>
            <a:ext cx="1778639" cy="646331"/>
          </a:xfrm>
          <a:prstGeom prst="rect">
            <a:avLst/>
          </a:prstGeom>
          <a:noFill/>
          <a:ln>
            <a:noFill/>
          </a:ln>
        </p:spPr>
        <p:txBody>
          <a:bodyPr wrap="square" rtlCol="0">
            <a:noAutofit/>
          </a:bodyPr>
          <a:lstStyle/>
          <a:p>
            <a:pPr algn="r" fontAlgn="ctr"/>
            <a:r>
              <a:rPr lang="en-US" sz="1200" dirty="0" smtClean="0">
                <a:latin typeface="Huawei Sans" panose="020C0503030203020204" pitchFamily="34" charset="0"/>
              </a:rPr>
              <a:t>Cancels the T1 timer.</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r" fontAlgn="ctr"/>
            <a:r>
              <a:rPr lang="en-US" sz="1200" dirty="0" smtClean="0">
                <a:latin typeface="Huawei Sans" panose="020C0503030203020204" pitchFamily="34" charset="0"/>
              </a:rPr>
              <a:t>Starts to synchronize LSDBs.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五边形 57"/>
          <p:cNvSpPr/>
          <p:nvPr/>
        </p:nvSpPr>
        <p:spPr bwMode="auto">
          <a:xfrm>
            <a:off x="8823490" y="49619"/>
            <a:ext cx="1148807"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Fast Convergence</a:t>
            </a:r>
          </a:p>
        </p:txBody>
      </p:sp>
      <p:sp>
        <p:nvSpPr>
          <p:cNvPr id="59" name="燕尾形 58"/>
          <p:cNvSpPr/>
          <p:nvPr/>
        </p:nvSpPr>
        <p:spPr bwMode="auto">
          <a:xfrm>
            <a:off x="9836823" y="49619"/>
            <a:ext cx="98229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Routing Control</a:t>
            </a:r>
            <a:endParaRPr lang="en-US" altLang="zh-CN" sz="1200" dirty="0">
              <a:latin typeface="Huawei Sans" panose="020C0503030203020204" pitchFamily="34" charset="0"/>
              <a:sym typeface="Huawei Sans" panose="020C0503030203020204" pitchFamily="34" charset="0"/>
            </a:endParaRPr>
          </a:p>
        </p:txBody>
      </p:sp>
      <p:sp>
        <p:nvSpPr>
          <p:cNvPr id="60" name="燕尾形 59"/>
          <p:cNvSpPr/>
          <p:nvPr/>
        </p:nvSpPr>
        <p:spPr bwMode="auto">
          <a:xfrm>
            <a:off x="10683647" y="49619"/>
            <a:ext cx="1065441"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Other Features</a:t>
            </a:r>
            <a:endParaRPr lang="en-US" altLang="zh-CN" sz="1200" b="1" dirty="0">
              <a:solidFill>
                <a:srgbClr val="FFFFFF"/>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568145445"/>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IS-IS GR Process (Starting) (2)</a:t>
            </a:r>
            <a:endParaRPr lang="en-US" altLang="zh-CN" dirty="0"/>
          </a:p>
        </p:txBody>
      </p:sp>
      <p:sp>
        <p:nvSpPr>
          <p:cNvPr id="3" name="文本占位符 2"/>
          <p:cNvSpPr>
            <a:spLocks noGrp="1"/>
          </p:cNvSpPr>
          <p:nvPr>
            <p:ph type="body" sz="quarter" idx="10"/>
          </p:nvPr>
        </p:nvSpPr>
        <p:spPr>
          <a:xfrm>
            <a:off x="455612" y="1047751"/>
            <a:ext cx="11293475" cy="442016"/>
          </a:xfrm>
        </p:spPr>
        <p:txBody>
          <a:bodyPr/>
          <a:lstStyle/>
          <a:p>
            <a:r>
              <a:rPr lang="en-US" sz="1600" smtClean="0"/>
              <a:t>The GR process triggered by a device restart is referred to as starting, in which the FIB is updated.</a:t>
            </a:r>
            <a:endParaRPr lang="en-US" sz="1600" dirty="0"/>
          </a:p>
        </p:txBody>
      </p:sp>
      <p:sp>
        <p:nvSpPr>
          <p:cNvPr id="44" name="文本占位符 2"/>
          <p:cNvSpPr txBox="1">
            <a:spLocks/>
          </p:cNvSpPr>
          <p:nvPr/>
        </p:nvSpPr>
        <p:spPr bwMode="auto">
          <a:xfrm>
            <a:off x="5861563" y="1669686"/>
            <a:ext cx="5887523" cy="413113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a:lnSpc>
                <a:spcPct val="110000"/>
              </a:lnSpc>
              <a:spcBef>
                <a:spcPts val="100"/>
              </a:spcBef>
              <a:buSzPct val="100000"/>
              <a:buFont typeface="+mj-lt"/>
              <a:buAutoNum type="arabicPeriod" startAt="4"/>
            </a:pPr>
            <a:r>
              <a:rPr lang="en-US" sz="1200" dirty="0" smtClean="0">
                <a:latin typeface="Huawei Sans" panose="020C0503030203020204" pitchFamily="34" charset="0"/>
              </a:rPr>
              <a:t>When the T1 timer expires, the GR Restarter sends an IIH packet in which both RR and SA are set.</a:t>
            </a:r>
          </a:p>
          <a:p>
            <a:pPr marL="342900" indent="-342900">
              <a:lnSpc>
                <a:spcPct val="110000"/>
              </a:lnSpc>
              <a:spcBef>
                <a:spcPts val="100"/>
              </a:spcBef>
              <a:buSzPct val="100000"/>
              <a:buFont typeface="+mj-lt"/>
              <a:buAutoNum type="arabicPeriod" startAt="4"/>
            </a:pPr>
            <a:r>
              <a:rPr lang="en-US" sz="1200" dirty="0" smtClean="0">
                <a:latin typeface="Huawei Sans" panose="020C0503030203020204" pitchFamily="34" charset="0"/>
              </a:rPr>
              <a:t>After the neighbor receives the IIH packet in which both RR and SA are set, it replies with an IIH packet, in which RR is cleared and RA is set, and sends a CSNP.</a:t>
            </a:r>
          </a:p>
          <a:p>
            <a:pPr marL="342900" indent="-342900">
              <a:lnSpc>
                <a:spcPct val="110000"/>
              </a:lnSpc>
              <a:spcBef>
                <a:spcPts val="100"/>
              </a:spcBef>
              <a:buSzPct val="100000"/>
              <a:buFont typeface="+mj-lt"/>
              <a:buAutoNum type="arabicPeriod" startAt="4"/>
            </a:pPr>
            <a:r>
              <a:rPr lang="en-US" sz="1200" dirty="0" smtClean="0">
                <a:latin typeface="Huawei Sans" panose="020C0503030203020204" pitchFamily="34" charset="0"/>
              </a:rPr>
              <a:t>After receiving the IIH packet used for acknowledgement and CSNP from the neighbor, the GR Restarter cancels the T1 timer.</a:t>
            </a:r>
          </a:p>
          <a:p>
            <a:pPr marL="342900" indent="-342900">
              <a:lnSpc>
                <a:spcPct val="110000"/>
              </a:lnSpc>
              <a:spcBef>
                <a:spcPts val="100"/>
              </a:spcBef>
              <a:buSzPct val="100000"/>
              <a:buFont typeface="+mj-lt"/>
              <a:buAutoNum type="arabicPeriod" startAt="4"/>
            </a:pPr>
            <a:r>
              <a:rPr lang="en-US" sz="1200" dirty="0" smtClean="0">
                <a:latin typeface="Huawei Sans" panose="020C0503030203020204" pitchFamily="34" charset="0"/>
              </a:rPr>
              <a:t>If the GR Restarter does not receive an IIH packet or CSNP, it constantly resets the T1 timer and resends the IIH packet in which RR and SA are set. If the expiry count of the T1 timer exceeds the threshold value, the GR Restarter forcibly cancels the T1 timer and starts normal IS-IS processing to perform LSDB synchronization.</a:t>
            </a:r>
          </a:p>
          <a:p>
            <a:pPr marL="342900" indent="-342900">
              <a:lnSpc>
                <a:spcPct val="110000"/>
              </a:lnSpc>
              <a:spcBef>
                <a:spcPts val="100"/>
              </a:spcBef>
              <a:buSzPct val="100000"/>
              <a:buFont typeface="+mj-lt"/>
              <a:buAutoNum type="arabicPeriod" startAt="4"/>
            </a:pPr>
            <a:r>
              <a:rPr lang="en-US" sz="1200" dirty="0" smtClean="0">
                <a:latin typeface="Huawei Sans" panose="020C0503030203020204" pitchFamily="34" charset="0"/>
              </a:rPr>
              <a:t>After receiving the CSNP from the Helper, the GR Restarter starts LSDB synchronization.</a:t>
            </a:r>
          </a:p>
          <a:p>
            <a:pPr marL="342900" indent="-342900">
              <a:lnSpc>
                <a:spcPct val="110000"/>
              </a:lnSpc>
              <a:spcBef>
                <a:spcPts val="100"/>
              </a:spcBef>
              <a:buSzPct val="100000"/>
              <a:buFont typeface="+mj-lt"/>
              <a:buAutoNum type="arabicPeriod" startAt="4"/>
            </a:pPr>
            <a:r>
              <a:rPr lang="en-US" sz="1200" dirty="0" smtClean="0">
                <a:latin typeface="Huawei Sans" panose="020C0503030203020204" pitchFamily="34" charset="0"/>
              </a:rPr>
              <a:t>After LSDBs of a level are synchronized, the GR Restarter cancels the corresponding T2 timer.</a:t>
            </a:r>
          </a:p>
          <a:p>
            <a:pPr marL="342900" indent="-342900">
              <a:lnSpc>
                <a:spcPct val="110000"/>
              </a:lnSpc>
              <a:spcBef>
                <a:spcPts val="100"/>
              </a:spcBef>
              <a:buSzPct val="100000"/>
              <a:buFont typeface="+mj-lt"/>
              <a:buAutoNum type="arabicPeriod" startAt="4"/>
            </a:pPr>
            <a:r>
              <a:rPr lang="en-US" sz="1200" dirty="0" smtClean="0">
                <a:latin typeface="Huawei Sans" panose="020C0503030203020204" pitchFamily="34" charset="0"/>
              </a:rPr>
              <a:t>After all T2 timers are canceled, SPF calculation is started and LSPs are regenerated and flooded.</a:t>
            </a:r>
          </a:p>
          <a:p>
            <a:pPr marL="342900" indent="-342900">
              <a:lnSpc>
                <a:spcPct val="110000"/>
              </a:lnSpc>
              <a:spcBef>
                <a:spcPts val="100"/>
              </a:spcBef>
              <a:buSzPct val="100000"/>
              <a:buFont typeface="+mj-lt"/>
              <a:buAutoNum type="arabicPeriod" startAt="4"/>
            </a:pPr>
            <a:r>
              <a:rPr lang="en-US" sz="1200" dirty="0" smtClean="0">
                <a:latin typeface="Huawei Sans" panose="020C0503030203020204" pitchFamily="34" charset="0"/>
              </a:rPr>
              <a:t>At this point, the IS-IS starting of the GR Restarter is complete.</a:t>
            </a:r>
            <a:endParaRPr lang="en-US" altLang="zh-CN" sz="1100" dirty="0" smtClean="0">
              <a:latin typeface="Huawei Sans" panose="020C0503030203020204" pitchFamily="34" charset="0"/>
            </a:endParaRPr>
          </a:p>
        </p:txBody>
      </p:sp>
      <p:grpSp>
        <p:nvGrpSpPr>
          <p:cNvPr id="93" name="组合 92"/>
          <p:cNvGrpSpPr/>
          <p:nvPr/>
        </p:nvGrpSpPr>
        <p:grpSpPr>
          <a:xfrm>
            <a:off x="1577478" y="1560068"/>
            <a:ext cx="3631808" cy="1020127"/>
            <a:chOff x="1874790" y="1395473"/>
            <a:chExt cx="3631808" cy="1020127"/>
          </a:xfrm>
        </p:grpSpPr>
        <p:sp>
          <p:nvSpPr>
            <p:cNvPr id="94" name="文本框 93"/>
            <p:cNvSpPr txBox="1"/>
            <p:nvPr/>
          </p:nvSpPr>
          <p:spPr bwMode="gray">
            <a:xfrm>
              <a:off x="1874790" y="2107823"/>
              <a:ext cx="1285929" cy="307777"/>
            </a:xfrm>
            <a:prstGeom prst="rect">
              <a:avLst/>
            </a:prstGeom>
            <a:noFill/>
          </p:spPr>
          <p:txBody>
            <a:bodyPr wrap="square" rtlCol="0">
              <a:noAutofit/>
            </a:bodyPr>
            <a:lstStyle/>
            <a:p>
              <a:pPr algn="ctr" fontAlgn="ctr"/>
              <a:r>
                <a:rPr lang="en-US" sz="1400" b="1" dirty="0" smtClean="0">
                  <a:latin typeface="Huawei Sans" panose="020C0503030203020204" pitchFamily="34" charset="0"/>
                </a:rPr>
                <a:t>GR Restarter</a:t>
              </a:r>
              <a:endParaRPr lang="en-US" altLang="zh-CN" sz="1400" b="1" dirty="0">
                <a:latin typeface="Huawei Sans" panose="020C0503030203020204" pitchFamily="34" charset="0"/>
              </a:endParaRPr>
            </a:p>
          </p:txBody>
        </p:sp>
        <p:pic>
          <p:nvPicPr>
            <p:cNvPr id="95" name="图片 9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47754" y="1665023"/>
              <a:ext cx="540000" cy="442800"/>
            </a:xfrm>
            <a:prstGeom prst="rect">
              <a:avLst/>
            </a:prstGeom>
          </p:spPr>
        </p:pic>
        <p:cxnSp>
          <p:nvCxnSpPr>
            <p:cNvPr id="96" name="直接连接符 95"/>
            <p:cNvCxnSpPr>
              <a:stCxn id="95" idx="3"/>
              <a:endCxn id="97" idx="1"/>
            </p:cNvCxnSpPr>
            <p:nvPr/>
          </p:nvCxnSpPr>
          <p:spPr bwMode="gray">
            <a:xfrm>
              <a:off x="2787754" y="1886423"/>
              <a:ext cx="191408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7" name="图片 9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01836" y="1665023"/>
              <a:ext cx="540000" cy="442800"/>
            </a:xfrm>
            <a:prstGeom prst="rect">
              <a:avLst/>
            </a:prstGeom>
          </p:spPr>
        </p:pic>
        <p:sp>
          <p:nvSpPr>
            <p:cNvPr id="98" name="文本框 97"/>
            <p:cNvSpPr txBox="1"/>
            <p:nvPr/>
          </p:nvSpPr>
          <p:spPr bwMode="gray">
            <a:xfrm>
              <a:off x="4437074" y="2107823"/>
              <a:ext cx="1069524" cy="307777"/>
            </a:xfrm>
            <a:prstGeom prst="rect">
              <a:avLst/>
            </a:prstGeom>
            <a:noFill/>
          </p:spPr>
          <p:txBody>
            <a:bodyPr wrap="square" rtlCol="0">
              <a:noAutofit/>
            </a:bodyPr>
            <a:lstStyle/>
            <a:p>
              <a:pPr algn="ctr" fontAlgn="ctr"/>
              <a:r>
                <a:rPr lang="en-US" sz="1400" b="1" dirty="0" smtClean="0">
                  <a:latin typeface="Huawei Sans" panose="020C0503030203020204" pitchFamily="34" charset="0"/>
                </a:rPr>
                <a:t>GR Helper</a:t>
              </a:r>
              <a:endParaRPr lang="en-US" altLang="zh-CN" sz="1400" b="1" dirty="0">
                <a:latin typeface="Huawei Sans" panose="020C0503030203020204" pitchFamily="34" charset="0"/>
              </a:endParaRPr>
            </a:p>
          </p:txBody>
        </p:sp>
        <p:sp>
          <p:nvSpPr>
            <p:cNvPr id="99" name="文本框 98"/>
            <p:cNvSpPr txBox="1"/>
            <p:nvPr/>
          </p:nvSpPr>
          <p:spPr bwMode="gray">
            <a:xfrm>
              <a:off x="2314814" y="1395473"/>
              <a:ext cx="405880" cy="307777"/>
            </a:xfrm>
            <a:prstGeom prst="rect">
              <a:avLst/>
            </a:prstGeom>
            <a:noFill/>
          </p:spPr>
          <p:txBody>
            <a:bodyPr wrap="square" rtlCol="0">
              <a:noAutofit/>
            </a:bodyPr>
            <a:lstStyle/>
            <a:p>
              <a:pPr algn="ctr" fontAlgn="ctr"/>
              <a:r>
                <a:rPr lang="en-US" sz="1400" dirty="0" smtClean="0">
                  <a:latin typeface="Huawei Sans" panose="020C0503030203020204" pitchFamily="34" charset="0"/>
                </a:rPr>
                <a:t>R1</a:t>
              </a:r>
              <a:endParaRPr lang="en-US" altLang="zh-CN" sz="1400" dirty="0">
                <a:latin typeface="Huawei Sans" panose="020C0503030203020204" pitchFamily="34" charset="0"/>
              </a:endParaRPr>
            </a:p>
          </p:txBody>
        </p:sp>
        <p:sp>
          <p:nvSpPr>
            <p:cNvPr id="100" name="文本框 99"/>
            <p:cNvSpPr txBox="1"/>
            <p:nvPr/>
          </p:nvSpPr>
          <p:spPr bwMode="gray">
            <a:xfrm>
              <a:off x="4768895" y="1395473"/>
              <a:ext cx="405880" cy="307777"/>
            </a:xfrm>
            <a:prstGeom prst="rect">
              <a:avLst/>
            </a:prstGeom>
            <a:noFill/>
          </p:spPr>
          <p:txBody>
            <a:bodyPr wrap="square" rtlCol="0">
              <a:noAutofit/>
            </a:bodyPr>
            <a:lstStyle/>
            <a:p>
              <a:pPr algn="ctr" fontAlgn="ctr"/>
              <a:r>
                <a:rPr lang="en-US" sz="1400" dirty="0" smtClean="0">
                  <a:latin typeface="Huawei Sans" panose="020C0503030203020204" pitchFamily="34" charset="0"/>
                </a:rPr>
                <a:t>R2</a:t>
              </a:r>
              <a:endParaRPr lang="en-US" altLang="zh-CN" sz="1400" dirty="0">
                <a:latin typeface="Huawei Sans" panose="020C0503030203020204" pitchFamily="34" charset="0"/>
              </a:endParaRPr>
            </a:p>
          </p:txBody>
        </p:sp>
        <p:sp>
          <p:nvSpPr>
            <p:cNvPr id="101" name="文本框 100"/>
            <p:cNvSpPr txBox="1"/>
            <p:nvPr/>
          </p:nvSpPr>
          <p:spPr bwMode="gray">
            <a:xfrm>
              <a:off x="3184386" y="1558300"/>
              <a:ext cx="1120820" cy="307777"/>
            </a:xfrm>
            <a:prstGeom prst="rect">
              <a:avLst/>
            </a:prstGeom>
            <a:noFill/>
          </p:spPr>
          <p:txBody>
            <a:bodyPr wrap="square" rtlCol="0">
              <a:noAutofit/>
            </a:bodyPr>
            <a:lstStyle/>
            <a:p>
              <a:pPr algn="ctr" fontAlgn="ctr"/>
              <a:r>
                <a:rPr lang="en-US" sz="1400" b="1" dirty="0" smtClean="0">
                  <a:latin typeface="Huawei Sans" panose="020C0503030203020204" pitchFamily="34" charset="0"/>
                </a:rPr>
                <a:t>GR Session</a:t>
              </a:r>
              <a:endParaRPr lang="en-US" altLang="zh-CN" sz="1400" b="1" dirty="0">
                <a:latin typeface="Huawei Sans" panose="020C0503030203020204" pitchFamily="34" charset="0"/>
              </a:endParaRPr>
            </a:p>
          </p:txBody>
        </p:sp>
      </p:grpSp>
      <p:cxnSp>
        <p:nvCxnSpPr>
          <p:cNvPr id="102" name="直接连接符 101"/>
          <p:cNvCxnSpPr/>
          <p:nvPr/>
        </p:nvCxnSpPr>
        <p:spPr bwMode="gray">
          <a:xfrm>
            <a:off x="2367387" y="3035462"/>
            <a:ext cx="2160000" cy="1"/>
          </a:xfrm>
          <a:prstGeom prst="line">
            <a:avLst/>
          </a:prstGeom>
          <a:ln w="19050">
            <a:solidFill>
              <a:schemeClr val="tx1"/>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bwMode="gray">
          <a:xfrm>
            <a:off x="2221839" y="2566699"/>
            <a:ext cx="0" cy="3492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bwMode="gray">
          <a:xfrm>
            <a:off x="4669337" y="2566699"/>
            <a:ext cx="0" cy="3492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bwMode="gray">
          <a:xfrm>
            <a:off x="2367387" y="3495935"/>
            <a:ext cx="2160000" cy="1"/>
          </a:xfrm>
          <a:prstGeom prst="line">
            <a:avLst/>
          </a:prstGeom>
          <a:ln w="19050">
            <a:solidFill>
              <a:schemeClr val="tx1"/>
            </a:solidFill>
            <a:prstDash val="dash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6" name="TextBox 120">
            <a:extLst>
              <a:ext uri="{FF2B5EF4-FFF2-40B4-BE49-F238E27FC236}">
                <a16:creationId xmlns="" xmlns:a16="http://schemas.microsoft.com/office/drawing/2014/main" id="{020D7A1D-EFAD-4C8C-B9DE-D0FAD269B77A}"/>
              </a:ext>
            </a:extLst>
          </p:cNvPr>
          <p:cNvSpPr txBox="1"/>
          <p:nvPr/>
        </p:nvSpPr>
        <p:spPr bwMode="gray">
          <a:xfrm>
            <a:off x="2599830" y="2566699"/>
            <a:ext cx="1695114" cy="461665"/>
          </a:xfrm>
          <a:prstGeom prst="rect">
            <a:avLst/>
          </a:prstGeom>
          <a:noFill/>
          <a:ln>
            <a:noFill/>
          </a:ln>
        </p:spPr>
        <p:txBody>
          <a:bodyPr wrap="square" rtlCol="0">
            <a:noAutofit/>
          </a:bodyPr>
          <a:lstStyle/>
          <a:p>
            <a:pPr algn="ctr" fontAlgn="ctr"/>
            <a:r>
              <a:rPr lang="en-US" sz="1200" dirty="0" smtClean="0">
                <a:latin typeface="Huawei Sans" panose="020C0503030203020204" pitchFamily="34" charset="0"/>
              </a:rPr>
              <a:t>IIH (Restart TLV: RR=0, RA=0, SA=1)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7" name="直接连接符 106"/>
          <p:cNvCxnSpPr/>
          <p:nvPr/>
        </p:nvCxnSpPr>
        <p:spPr bwMode="gray">
          <a:xfrm>
            <a:off x="2367387" y="4043495"/>
            <a:ext cx="2160000" cy="1"/>
          </a:xfrm>
          <a:prstGeom prst="line">
            <a:avLst/>
          </a:prstGeom>
          <a:ln w="19050">
            <a:solidFill>
              <a:schemeClr val="tx1"/>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bwMode="gray">
          <a:xfrm>
            <a:off x="2367387" y="5901993"/>
            <a:ext cx="2160000" cy="1"/>
          </a:xfrm>
          <a:prstGeom prst="line">
            <a:avLst/>
          </a:prstGeom>
          <a:ln w="19050">
            <a:solidFill>
              <a:schemeClr val="tx1"/>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9" name="TextBox 120">
            <a:extLst>
              <a:ext uri="{FF2B5EF4-FFF2-40B4-BE49-F238E27FC236}">
                <a16:creationId xmlns="" xmlns:a16="http://schemas.microsoft.com/office/drawing/2014/main" id="{020D7A1D-EFAD-4C8C-B9DE-D0FAD269B77A}"/>
              </a:ext>
            </a:extLst>
          </p:cNvPr>
          <p:cNvSpPr txBox="1"/>
          <p:nvPr/>
        </p:nvSpPr>
        <p:spPr bwMode="gray">
          <a:xfrm>
            <a:off x="2743435" y="5625553"/>
            <a:ext cx="1407905" cy="276999"/>
          </a:xfrm>
          <a:prstGeom prst="rect">
            <a:avLst/>
          </a:prstGeom>
          <a:noFill/>
          <a:ln>
            <a:noFill/>
          </a:ln>
        </p:spPr>
        <p:txBody>
          <a:bodyPr wrap="square" rtlCol="0">
            <a:noAutofit/>
          </a:bodyPr>
          <a:lstStyle/>
          <a:p>
            <a:pPr algn="ctr" fontAlgn="ctr"/>
            <a:r>
              <a:rPr lang="en-US" sz="1200" dirty="0" smtClean="0">
                <a:latin typeface="Huawei Sans" panose="020C0503030203020204" pitchFamily="34" charset="0"/>
              </a:rPr>
              <a:t>LSP flooding</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0" name="直接连接符 109"/>
          <p:cNvCxnSpPr/>
          <p:nvPr/>
        </p:nvCxnSpPr>
        <p:spPr bwMode="gray">
          <a:xfrm>
            <a:off x="2367387" y="4544400"/>
            <a:ext cx="2160000" cy="1"/>
          </a:xfrm>
          <a:prstGeom prst="line">
            <a:avLst/>
          </a:prstGeom>
          <a:ln w="19050">
            <a:solidFill>
              <a:schemeClr val="tx1"/>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11" name="TextBox 120">
            <a:extLst>
              <a:ext uri="{FF2B5EF4-FFF2-40B4-BE49-F238E27FC236}">
                <a16:creationId xmlns="" xmlns:a16="http://schemas.microsoft.com/office/drawing/2014/main" id="{020D7A1D-EFAD-4C8C-B9DE-D0FAD269B77A}"/>
              </a:ext>
            </a:extLst>
          </p:cNvPr>
          <p:cNvSpPr txBox="1"/>
          <p:nvPr/>
        </p:nvSpPr>
        <p:spPr bwMode="gray">
          <a:xfrm>
            <a:off x="444141" y="2892770"/>
            <a:ext cx="1778639" cy="276999"/>
          </a:xfrm>
          <a:prstGeom prst="rect">
            <a:avLst/>
          </a:prstGeom>
          <a:noFill/>
          <a:ln>
            <a:noFill/>
          </a:ln>
        </p:spPr>
        <p:txBody>
          <a:bodyPr wrap="square" rtlCol="0">
            <a:noAutofit/>
          </a:bodyPr>
          <a:lstStyle/>
          <a:p>
            <a:pPr algn="r" fontAlgn="ctr"/>
            <a:r>
              <a:rPr lang="en-US" sz="1200" dirty="0" smtClean="0">
                <a:latin typeface="Huawei Sans" panose="020C0503030203020204" pitchFamily="34" charset="0"/>
              </a:rPr>
              <a:t>Starts the T2 timer.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TextBox 120">
            <a:extLst>
              <a:ext uri="{FF2B5EF4-FFF2-40B4-BE49-F238E27FC236}">
                <a16:creationId xmlns="" xmlns:a16="http://schemas.microsoft.com/office/drawing/2014/main" id="{020D7A1D-EFAD-4C8C-B9DE-D0FAD269B77A}"/>
              </a:ext>
            </a:extLst>
          </p:cNvPr>
          <p:cNvSpPr txBox="1"/>
          <p:nvPr/>
        </p:nvSpPr>
        <p:spPr bwMode="gray">
          <a:xfrm>
            <a:off x="4665278" y="5763494"/>
            <a:ext cx="1362298" cy="295206"/>
          </a:xfrm>
          <a:prstGeom prst="rect">
            <a:avLst/>
          </a:prstGeom>
          <a:noFill/>
          <a:ln>
            <a:noFill/>
          </a:ln>
        </p:spPr>
        <p:txBody>
          <a:bodyPr wrap="square" rtlCol="0">
            <a:noAutofit/>
          </a:bodyPr>
          <a:lstStyle/>
          <a:p>
            <a:pPr fontAlgn="ctr"/>
            <a:r>
              <a:rPr lang="en-US" sz="1200" dirty="0" smtClean="0">
                <a:latin typeface="Huawei Sans" panose="020C0503030203020204" pitchFamily="34" charset="0"/>
              </a:rPr>
              <a:t>Updates the FIB.</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TextBox 120">
            <a:extLst>
              <a:ext uri="{FF2B5EF4-FFF2-40B4-BE49-F238E27FC236}">
                <a16:creationId xmlns="" xmlns:a16="http://schemas.microsoft.com/office/drawing/2014/main" id="{020D7A1D-EFAD-4C8C-B9DE-D0FAD269B77A}"/>
              </a:ext>
            </a:extLst>
          </p:cNvPr>
          <p:cNvSpPr txBox="1"/>
          <p:nvPr/>
        </p:nvSpPr>
        <p:spPr bwMode="gray">
          <a:xfrm>
            <a:off x="2367387" y="3193290"/>
            <a:ext cx="2160000" cy="279249"/>
          </a:xfrm>
          <a:prstGeom prst="rect">
            <a:avLst/>
          </a:prstGeom>
          <a:noFill/>
          <a:ln>
            <a:noFill/>
          </a:ln>
        </p:spPr>
        <p:txBody>
          <a:bodyPr wrap="square" rtlCol="0">
            <a:noAutofit/>
          </a:bodyPr>
          <a:lstStyle/>
          <a:p>
            <a:pPr algn="ctr" fontAlgn="ctr"/>
            <a:r>
              <a:rPr lang="en-US" sz="1200" dirty="0" smtClean="0">
                <a:latin typeface="Huawei Sans" panose="020C0503030203020204" pitchFamily="34" charset="0"/>
              </a:rPr>
              <a:t>Adjacency reestablishment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TextBox 120">
            <a:extLst>
              <a:ext uri="{FF2B5EF4-FFF2-40B4-BE49-F238E27FC236}">
                <a16:creationId xmlns="" xmlns:a16="http://schemas.microsoft.com/office/drawing/2014/main" id="{020D7A1D-EFAD-4C8C-B9DE-D0FAD269B77A}"/>
              </a:ext>
            </a:extLst>
          </p:cNvPr>
          <p:cNvSpPr txBox="1"/>
          <p:nvPr/>
        </p:nvSpPr>
        <p:spPr bwMode="gray">
          <a:xfrm>
            <a:off x="444141" y="5234262"/>
            <a:ext cx="1778639" cy="276999"/>
          </a:xfrm>
          <a:prstGeom prst="rect">
            <a:avLst/>
          </a:prstGeom>
          <a:noFill/>
          <a:ln>
            <a:noFill/>
          </a:ln>
        </p:spPr>
        <p:txBody>
          <a:bodyPr wrap="square" rtlCol="0">
            <a:noAutofit/>
          </a:bodyPr>
          <a:lstStyle/>
          <a:p>
            <a:pPr algn="r" fontAlgn="ctr"/>
            <a:r>
              <a:rPr lang="en-US" sz="1200" dirty="0" smtClean="0">
                <a:latin typeface="Huawei Sans" panose="020C0503030203020204" pitchFamily="34" charset="0"/>
              </a:rPr>
              <a:t>Cancels the T2 timer.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TextBox 120">
            <a:extLst>
              <a:ext uri="{FF2B5EF4-FFF2-40B4-BE49-F238E27FC236}">
                <a16:creationId xmlns="" xmlns:a16="http://schemas.microsoft.com/office/drawing/2014/main" id="{020D7A1D-EFAD-4C8C-B9DE-D0FAD269B77A}"/>
              </a:ext>
            </a:extLst>
          </p:cNvPr>
          <p:cNvSpPr txBox="1"/>
          <p:nvPr/>
        </p:nvSpPr>
        <p:spPr bwMode="gray">
          <a:xfrm>
            <a:off x="757647" y="5764052"/>
            <a:ext cx="1465134" cy="461665"/>
          </a:xfrm>
          <a:prstGeom prst="rect">
            <a:avLst/>
          </a:prstGeom>
          <a:noFill/>
          <a:ln>
            <a:noFill/>
          </a:ln>
        </p:spPr>
        <p:txBody>
          <a:bodyPr wrap="square" rtlCol="0">
            <a:noAutofit/>
          </a:bodyPr>
          <a:lstStyle/>
          <a:p>
            <a:pPr algn="r" fontAlgn="ctr"/>
            <a:r>
              <a:rPr lang="en-US" sz="1200" dirty="0" smtClean="0">
                <a:latin typeface="Huawei Sans" panose="020C0503030203020204" pitchFamily="34" charset="0"/>
              </a:rPr>
              <a:t>Updates the FIB.</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TextBox 120">
            <a:extLst>
              <a:ext uri="{FF2B5EF4-FFF2-40B4-BE49-F238E27FC236}">
                <a16:creationId xmlns="" xmlns:a16="http://schemas.microsoft.com/office/drawing/2014/main" id="{020D7A1D-EFAD-4C8C-B9DE-D0FAD269B77A}"/>
              </a:ext>
            </a:extLst>
          </p:cNvPr>
          <p:cNvSpPr txBox="1"/>
          <p:nvPr/>
        </p:nvSpPr>
        <p:spPr bwMode="gray">
          <a:xfrm>
            <a:off x="2599830" y="3577106"/>
            <a:ext cx="1695114" cy="461665"/>
          </a:xfrm>
          <a:prstGeom prst="rect">
            <a:avLst/>
          </a:prstGeom>
          <a:noFill/>
          <a:ln>
            <a:noFill/>
          </a:ln>
        </p:spPr>
        <p:txBody>
          <a:bodyPr wrap="square" rtlCol="0">
            <a:noAutofit/>
          </a:bodyPr>
          <a:lstStyle/>
          <a:p>
            <a:pPr algn="ctr" fontAlgn="ctr"/>
            <a:r>
              <a:rPr lang="en-US" sz="1200" dirty="0" smtClean="0">
                <a:latin typeface="Huawei Sans" panose="020C0503030203020204" pitchFamily="34" charset="0"/>
              </a:rPr>
              <a:t>IIH (Restart TLV: RR=1, RA=0, SA=1)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TextBox 120">
            <a:extLst>
              <a:ext uri="{FF2B5EF4-FFF2-40B4-BE49-F238E27FC236}">
                <a16:creationId xmlns="" xmlns:a16="http://schemas.microsoft.com/office/drawing/2014/main" id="{020D7A1D-EFAD-4C8C-B9DE-D0FAD269B77A}"/>
              </a:ext>
            </a:extLst>
          </p:cNvPr>
          <p:cNvSpPr txBox="1"/>
          <p:nvPr/>
        </p:nvSpPr>
        <p:spPr bwMode="gray">
          <a:xfrm>
            <a:off x="2599830" y="4082736"/>
            <a:ext cx="1695114" cy="461665"/>
          </a:xfrm>
          <a:prstGeom prst="rect">
            <a:avLst/>
          </a:prstGeom>
          <a:noFill/>
          <a:ln>
            <a:noFill/>
          </a:ln>
        </p:spPr>
        <p:txBody>
          <a:bodyPr wrap="square" rtlCol="0">
            <a:noAutofit/>
          </a:bodyPr>
          <a:lstStyle/>
          <a:p>
            <a:pPr algn="ctr" fontAlgn="ctr"/>
            <a:r>
              <a:rPr lang="en-US" sz="1200" dirty="0" smtClean="0">
                <a:latin typeface="Huawei Sans" panose="020C0503030203020204" pitchFamily="34" charset="0"/>
              </a:rPr>
              <a:t>IIH (Restart TLV: RR=0, RA=1, SA=0)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TextBox 120">
            <a:extLst>
              <a:ext uri="{FF2B5EF4-FFF2-40B4-BE49-F238E27FC236}">
                <a16:creationId xmlns="" xmlns:a16="http://schemas.microsoft.com/office/drawing/2014/main" id="{020D7A1D-EFAD-4C8C-B9DE-D0FAD269B77A}"/>
              </a:ext>
            </a:extLst>
          </p:cNvPr>
          <p:cNvSpPr txBox="1"/>
          <p:nvPr/>
        </p:nvSpPr>
        <p:spPr bwMode="gray">
          <a:xfrm>
            <a:off x="853635" y="2579518"/>
            <a:ext cx="1369145" cy="276999"/>
          </a:xfrm>
          <a:prstGeom prst="rect">
            <a:avLst/>
          </a:prstGeom>
          <a:noFill/>
          <a:ln>
            <a:noFill/>
          </a:ln>
        </p:spPr>
        <p:txBody>
          <a:bodyPr wrap="square" rtlCol="0">
            <a:noAutofit/>
          </a:bodyPr>
          <a:lstStyle/>
          <a:p>
            <a:pPr algn="r" fontAlgn="ctr"/>
            <a:r>
              <a:rPr lang="en-US" sz="1200" dirty="0" smtClean="0">
                <a:latin typeface="Huawei Sans" panose="020C0503030203020204" pitchFamily="34" charset="0"/>
              </a:rPr>
              <a:t>Starting</a:t>
            </a:r>
            <a:endParaRPr lang="en-US" sz="1200" dirty="0">
              <a:latin typeface="Huawei Sans" panose="020C0503030203020204" pitchFamily="34" charset="0"/>
            </a:endParaRPr>
          </a:p>
        </p:txBody>
      </p:sp>
      <p:cxnSp>
        <p:nvCxnSpPr>
          <p:cNvPr id="119" name="直接连接符 118"/>
          <p:cNvCxnSpPr/>
          <p:nvPr/>
        </p:nvCxnSpPr>
        <p:spPr bwMode="gray">
          <a:xfrm>
            <a:off x="2367387" y="4939190"/>
            <a:ext cx="2160000" cy="1"/>
          </a:xfrm>
          <a:prstGeom prst="line">
            <a:avLst/>
          </a:prstGeom>
          <a:ln w="19050">
            <a:solidFill>
              <a:schemeClr val="tx1"/>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20" name="TextBox 120">
            <a:extLst>
              <a:ext uri="{FF2B5EF4-FFF2-40B4-BE49-F238E27FC236}">
                <a16:creationId xmlns="" xmlns:a16="http://schemas.microsoft.com/office/drawing/2014/main" id="{020D7A1D-EFAD-4C8C-B9DE-D0FAD269B77A}"/>
              </a:ext>
            </a:extLst>
          </p:cNvPr>
          <p:cNvSpPr txBox="1"/>
          <p:nvPr/>
        </p:nvSpPr>
        <p:spPr bwMode="gray">
          <a:xfrm>
            <a:off x="2599830" y="4661633"/>
            <a:ext cx="1695114" cy="276999"/>
          </a:xfrm>
          <a:prstGeom prst="rect">
            <a:avLst/>
          </a:prstGeom>
          <a:noFill/>
          <a:ln>
            <a:noFill/>
          </a:ln>
        </p:spPr>
        <p:txBody>
          <a:bodyPr wrap="square" rtlCol="0">
            <a:noAutofit/>
          </a:bodyPr>
          <a:lstStyle/>
          <a:p>
            <a:pPr algn="ctr" fontAlgn="ctr"/>
            <a:r>
              <a:rPr lang="en-US" sz="1200" dirty="0" smtClean="0">
                <a:latin typeface="Huawei Sans" panose="020C0503030203020204" pitchFamily="34" charset="0"/>
              </a:rPr>
              <a:t>CSNP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1" name="直接连接符 120"/>
          <p:cNvCxnSpPr/>
          <p:nvPr/>
        </p:nvCxnSpPr>
        <p:spPr bwMode="gray">
          <a:xfrm>
            <a:off x="2367387" y="5364677"/>
            <a:ext cx="2160000" cy="1"/>
          </a:xfrm>
          <a:prstGeom prst="line">
            <a:avLst/>
          </a:prstGeom>
          <a:ln w="19050">
            <a:solidFill>
              <a:schemeClr val="tx1"/>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22" name="TextBox 120">
            <a:extLst>
              <a:ext uri="{FF2B5EF4-FFF2-40B4-BE49-F238E27FC236}">
                <a16:creationId xmlns="" xmlns:a16="http://schemas.microsoft.com/office/drawing/2014/main" id="{020D7A1D-EFAD-4C8C-B9DE-D0FAD269B77A}"/>
              </a:ext>
            </a:extLst>
          </p:cNvPr>
          <p:cNvSpPr txBox="1"/>
          <p:nvPr/>
        </p:nvSpPr>
        <p:spPr bwMode="gray">
          <a:xfrm>
            <a:off x="2599830" y="5087120"/>
            <a:ext cx="1695114" cy="276999"/>
          </a:xfrm>
          <a:prstGeom prst="rect">
            <a:avLst/>
          </a:prstGeom>
          <a:noFill/>
          <a:ln>
            <a:noFill/>
          </a:ln>
        </p:spPr>
        <p:txBody>
          <a:bodyPr wrap="square" rtlCol="0">
            <a:noAutofit/>
          </a:bodyPr>
          <a:lstStyle/>
          <a:p>
            <a:pPr algn="ctr" fontAlgn="ctr"/>
            <a:r>
              <a:rPr lang="en-US" sz="1200" dirty="0" smtClean="0">
                <a:latin typeface="Huawei Sans" panose="020C0503030203020204" pitchFamily="34" charset="0"/>
              </a:rPr>
              <a:t>LSPs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TextBox 120">
            <a:extLst>
              <a:ext uri="{FF2B5EF4-FFF2-40B4-BE49-F238E27FC236}">
                <a16:creationId xmlns="" xmlns:a16="http://schemas.microsoft.com/office/drawing/2014/main" id="{020D7A1D-EFAD-4C8C-B9DE-D0FAD269B77A}"/>
              </a:ext>
            </a:extLst>
          </p:cNvPr>
          <p:cNvSpPr txBox="1"/>
          <p:nvPr/>
        </p:nvSpPr>
        <p:spPr bwMode="gray">
          <a:xfrm>
            <a:off x="3354330" y="5335926"/>
            <a:ext cx="186115" cy="369332"/>
          </a:xfrm>
          <a:prstGeom prst="rect">
            <a:avLst/>
          </a:prstGeom>
          <a:noFill/>
          <a:ln>
            <a:noFill/>
          </a:ln>
        </p:spPr>
        <p:txBody>
          <a:bodyPr wrap="square" rtlCol="0">
            <a:noAutofit/>
          </a:bodyPr>
          <a:lstStyle/>
          <a:p>
            <a:pPr fontAlgn="ctr">
              <a:lnSpc>
                <a:spcPct val="50000"/>
              </a:lnSpc>
            </a:pPr>
            <a:r>
              <a:rPr lang="en-US" sz="1200" b="1" dirty="0" smtClean="0">
                <a:latin typeface="Huawei Sans" panose="020C0503030203020204" pitchFamily="34" charset="0"/>
              </a:rPr>
              <a:t>.</a:t>
            </a:r>
          </a:p>
          <a:p>
            <a:pPr fontAlgn="ctr">
              <a:lnSpc>
                <a:spcPct val="50000"/>
              </a:lnSpc>
            </a:pPr>
            <a:r>
              <a:rPr lang="en-US" sz="1200" b="1" dirty="0" smtClean="0">
                <a:latin typeface="Huawei Sans" panose="020C0503030203020204" pitchFamily="34" charset="0"/>
              </a:rPr>
              <a:t>.</a:t>
            </a:r>
          </a:p>
          <a:p>
            <a:pPr fontAlgn="ctr">
              <a:lnSpc>
                <a:spcPct val="50000"/>
              </a:lnSpc>
            </a:pPr>
            <a:r>
              <a:rPr lang="en-US" sz="1200" b="1" dirty="0" smtClean="0">
                <a:latin typeface="Huawei Sans" panose="020C0503030203020204" pitchFamily="34" charset="0"/>
              </a:rPr>
              <a:t>.</a:t>
            </a:r>
            <a:endParaRPr lang="en-US" sz="1200" b="1" dirty="0">
              <a:latin typeface="Huawei Sans" panose="020C0503030203020204" pitchFamily="34" charset="0"/>
            </a:endParaRPr>
          </a:p>
        </p:txBody>
      </p:sp>
      <p:sp>
        <p:nvSpPr>
          <p:cNvPr id="124" name="TextBox 120">
            <a:extLst>
              <a:ext uri="{FF2B5EF4-FFF2-40B4-BE49-F238E27FC236}">
                <a16:creationId xmlns="" xmlns:a16="http://schemas.microsoft.com/office/drawing/2014/main" id="{020D7A1D-EFAD-4C8C-B9DE-D0FAD269B77A}"/>
              </a:ext>
            </a:extLst>
          </p:cNvPr>
          <p:cNvSpPr txBox="1"/>
          <p:nvPr/>
        </p:nvSpPr>
        <p:spPr bwMode="gray">
          <a:xfrm>
            <a:off x="444141" y="3343520"/>
            <a:ext cx="1778639" cy="276999"/>
          </a:xfrm>
          <a:prstGeom prst="rect">
            <a:avLst/>
          </a:prstGeom>
          <a:noFill/>
          <a:ln>
            <a:noFill/>
          </a:ln>
        </p:spPr>
        <p:txBody>
          <a:bodyPr wrap="square" rtlCol="0">
            <a:noAutofit/>
          </a:bodyPr>
          <a:lstStyle/>
          <a:p>
            <a:pPr algn="r" fontAlgn="ctr"/>
            <a:r>
              <a:rPr lang="en-US" sz="1200" dirty="0" smtClean="0">
                <a:latin typeface="Huawei Sans" panose="020C0503030203020204" pitchFamily="34" charset="0"/>
              </a:rPr>
              <a:t>Starts the T1 timer.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TextBox 120">
            <a:extLst>
              <a:ext uri="{FF2B5EF4-FFF2-40B4-BE49-F238E27FC236}">
                <a16:creationId xmlns="" xmlns:a16="http://schemas.microsoft.com/office/drawing/2014/main" id="{020D7A1D-EFAD-4C8C-B9DE-D0FAD269B77A}"/>
              </a:ext>
            </a:extLst>
          </p:cNvPr>
          <p:cNvSpPr txBox="1"/>
          <p:nvPr/>
        </p:nvSpPr>
        <p:spPr bwMode="gray">
          <a:xfrm>
            <a:off x="444141" y="4579288"/>
            <a:ext cx="1778639" cy="646331"/>
          </a:xfrm>
          <a:prstGeom prst="rect">
            <a:avLst/>
          </a:prstGeom>
          <a:noFill/>
          <a:ln>
            <a:noFill/>
          </a:ln>
        </p:spPr>
        <p:txBody>
          <a:bodyPr wrap="square" rtlCol="0">
            <a:noAutofit/>
          </a:bodyPr>
          <a:lstStyle/>
          <a:p>
            <a:pPr algn="r" fontAlgn="ctr"/>
            <a:r>
              <a:rPr lang="en-US" sz="1200" dirty="0" smtClean="0">
                <a:latin typeface="Huawei Sans" panose="020C0503030203020204" pitchFamily="34" charset="0"/>
              </a:rPr>
              <a:t>Cancels the T1 timer.</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r" fontAlgn="ctr"/>
            <a:r>
              <a:rPr lang="en-US" sz="1200" dirty="0" smtClean="0">
                <a:latin typeface="Huawei Sans" panose="020C0503030203020204" pitchFamily="34" charset="0"/>
              </a:rPr>
              <a:t>Starts to synchronize LSDBs.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五边形 41"/>
          <p:cNvSpPr/>
          <p:nvPr/>
        </p:nvSpPr>
        <p:spPr bwMode="auto">
          <a:xfrm>
            <a:off x="8823490" y="49619"/>
            <a:ext cx="1148807"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Fast Convergence</a:t>
            </a:r>
          </a:p>
        </p:txBody>
      </p:sp>
      <p:sp>
        <p:nvSpPr>
          <p:cNvPr id="43" name="燕尾形 42"/>
          <p:cNvSpPr/>
          <p:nvPr/>
        </p:nvSpPr>
        <p:spPr bwMode="auto">
          <a:xfrm>
            <a:off x="9836823" y="49619"/>
            <a:ext cx="98229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Routing Control</a:t>
            </a:r>
            <a:endParaRPr lang="en-US" altLang="zh-CN" sz="1200" dirty="0">
              <a:latin typeface="Huawei Sans" panose="020C0503030203020204" pitchFamily="34" charset="0"/>
              <a:sym typeface="Huawei Sans" panose="020C0503030203020204" pitchFamily="34" charset="0"/>
            </a:endParaRPr>
          </a:p>
        </p:txBody>
      </p:sp>
      <p:sp>
        <p:nvSpPr>
          <p:cNvPr id="45" name="燕尾形 44"/>
          <p:cNvSpPr/>
          <p:nvPr/>
        </p:nvSpPr>
        <p:spPr bwMode="auto">
          <a:xfrm>
            <a:off x="10683647" y="49619"/>
            <a:ext cx="1065441"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Other Features</a:t>
            </a:r>
            <a:endParaRPr lang="en-US" altLang="zh-CN" sz="1200" b="1" dirty="0">
              <a:solidFill>
                <a:srgbClr val="FFFFFF"/>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24457426"/>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Configuring IS-IS GR (1)</a:t>
            </a:r>
            <a:endParaRPr lang="en-US" altLang="zh-CN" dirty="0"/>
          </a:p>
        </p:txBody>
      </p:sp>
      <p:sp>
        <p:nvSpPr>
          <p:cNvPr id="4" name="矩形 3"/>
          <p:cNvSpPr/>
          <p:nvPr/>
        </p:nvSpPr>
        <p:spPr>
          <a:xfrm>
            <a:off x="1031917" y="1558299"/>
            <a:ext cx="10608699"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[Huawei-isis-1] </a:t>
            </a:r>
            <a:r>
              <a:rPr lang="en-US" sz="1600" b="1" dirty="0" smtClean="0">
                <a:latin typeface="Huawei Sans" panose="020C0503030203020204" pitchFamily="34" charset="0"/>
              </a:rPr>
              <a:t>graceful-restart</a:t>
            </a:r>
            <a:endParaRPr lang="en-US" altLang="zh-CN" sz="1600" dirty="0">
              <a:latin typeface="Huawei Sans" panose="020C0503030203020204" pitchFamily="34" charset="0"/>
              <a:cs typeface="Courier New" panose="02070309020205020404" pitchFamily="49" charset="0"/>
            </a:endParaRPr>
          </a:p>
        </p:txBody>
      </p:sp>
      <p:sp>
        <p:nvSpPr>
          <p:cNvPr id="5" name="矩形 4"/>
          <p:cNvSpPr/>
          <p:nvPr/>
        </p:nvSpPr>
        <p:spPr>
          <a:xfrm>
            <a:off x="551384" y="1172807"/>
            <a:ext cx="11089232" cy="338554"/>
          </a:xfrm>
          <a:prstGeom prst="rect">
            <a:avLst/>
          </a:prstGeom>
        </p:spPr>
        <p:txBody>
          <a:bodyPr wrap="square">
            <a:noAutofit/>
          </a:bodyPr>
          <a:lstStyle/>
          <a:p>
            <a:pPr marL="342900" indent="-342900" fontAlgn="ctr">
              <a:buFont typeface="+mj-lt"/>
              <a:buAutoNum type="arabicPeriod"/>
            </a:pPr>
            <a:r>
              <a:rPr lang="en-US" sz="1600" dirty="0" smtClean="0">
                <a:latin typeface="Huawei Sans" panose="020C0503030203020204" pitchFamily="34" charset="0"/>
              </a:rPr>
              <a:t>Enable IS-IS GR.</a:t>
            </a:r>
            <a:endParaRPr lang="en-US" sz="1600" dirty="0">
              <a:latin typeface="Huawei Sans" panose="020C0503030203020204" pitchFamily="34" charset="0"/>
            </a:endParaRPr>
          </a:p>
        </p:txBody>
      </p:sp>
      <p:sp>
        <p:nvSpPr>
          <p:cNvPr id="7" name="矩形 6"/>
          <p:cNvSpPr/>
          <p:nvPr/>
        </p:nvSpPr>
        <p:spPr>
          <a:xfrm>
            <a:off x="1031917" y="2551075"/>
            <a:ext cx="10608699"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[Huawei-isis-1] </a:t>
            </a:r>
            <a:r>
              <a:rPr lang="en-US" sz="1600" b="1" dirty="0" smtClean="0">
                <a:latin typeface="Huawei Sans" panose="020C0503030203020204" pitchFamily="34" charset="0"/>
              </a:rPr>
              <a:t>graceful-restart no-impact-</a:t>
            </a:r>
            <a:r>
              <a:rPr lang="en-US" sz="1600" b="1" dirty="0" err="1" smtClean="0">
                <a:latin typeface="Huawei Sans" panose="020C0503030203020204" pitchFamily="34" charset="0"/>
              </a:rPr>
              <a:t>holdtime</a:t>
            </a:r>
            <a:endParaRPr lang="en-US" altLang="zh-CN" sz="1600" i="1" dirty="0">
              <a:latin typeface="Huawei Sans" panose="020C0503030203020204" pitchFamily="34" charset="0"/>
              <a:cs typeface="Courier New" panose="02070309020205020404" pitchFamily="49" charset="0"/>
            </a:endParaRPr>
          </a:p>
        </p:txBody>
      </p:sp>
      <p:sp>
        <p:nvSpPr>
          <p:cNvPr id="8" name="矩形 7"/>
          <p:cNvSpPr/>
          <p:nvPr/>
        </p:nvSpPr>
        <p:spPr>
          <a:xfrm>
            <a:off x="551384" y="2172970"/>
            <a:ext cx="11089232" cy="338554"/>
          </a:xfrm>
          <a:prstGeom prst="rect">
            <a:avLst/>
          </a:prstGeom>
        </p:spPr>
        <p:txBody>
          <a:bodyPr wrap="square">
            <a:noAutofit/>
          </a:bodyPr>
          <a:lstStyle/>
          <a:p>
            <a:pPr marL="342900" indent="-342900" fontAlgn="ctr">
              <a:buFont typeface="+mj-lt"/>
              <a:buAutoNum type="arabicPeriod" startAt="2"/>
            </a:pPr>
            <a:r>
              <a:rPr lang="en-US" sz="1600" dirty="0" smtClean="0">
                <a:latin typeface="Huawei Sans" panose="020C0503030203020204" pitchFamily="34" charset="0"/>
              </a:rPr>
              <a:t>Configure the device to remain the IS-IS </a:t>
            </a:r>
            <a:r>
              <a:rPr lang="en-US" sz="1600" smtClean="0">
                <a:latin typeface="Huawei Sans" panose="020C0503030203020204" pitchFamily="34" charset="0"/>
              </a:rPr>
              <a:t>neighbor Holdtime </a:t>
            </a:r>
            <a:r>
              <a:rPr lang="en-US" sz="1600" dirty="0" smtClean="0">
                <a:latin typeface="Huawei Sans" panose="020C0503030203020204" pitchFamily="34" charset="0"/>
              </a:rPr>
              <a:t>unchanged in GR scenarios.</a:t>
            </a:r>
            <a:endParaRPr lang="en-US" altLang="zh-CN" sz="1600" dirty="0">
              <a:latin typeface="Huawei Sans" panose="020C0503030203020204" pitchFamily="34" charset="0"/>
              <a:cs typeface="Courier New" panose="02070309020205020404" pitchFamily="49" charset="0"/>
            </a:endParaRPr>
          </a:p>
        </p:txBody>
      </p:sp>
      <p:sp>
        <p:nvSpPr>
          <p:cNvPr id="9" name="矩形 8"/>
          <p:cNvSpPr/>
          <p:nvPr/>
        </p:nvSpPr>
        <p:spPr>
          <a:xfrm>
            <a:off x="1031917" y="2900743"/>
            <a:ext cx="10608699" cy="707886"/>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By default, after IS-IS GR is enabled, the IS-IS </a:t>
            </a:r>
            <a:r>
              <a:rPr lang="en-US" sz="1600" smtClean="0">
                <a:latin typeface="Huawei Sans" panose="020C0503030203020204" pitchFamily="34" charset="0"/>
              </a:rPr>
              <a:t>neighbor Holdtime </a:t>
            </a:r>
            <a:r>
              <a:rPr lang="en-US" sz="1600" dirty="0" smtClean="0">
                <a:latin typeface="Huawei Sans" panose="020C0503030203020204" pitchFamily="34" charset="0"/>
              </a:rPr>
              <a:t>is automatically changed to 60s if it is less than 60s, and </a:t>
            </a:r>
            <a:r>
              <a:rPr lang="en-US" sz="1600" smtClean="0">
                <a:latin typeface="Huawei Sans" panose="020C0503030203020204" pitchFamily="34" charset="0"/>
              </a:rPr>
              <a:t>the Holdtime </a:t>
            </a:r>
            <a:r>
              <a:rPr lang="en-US" sz="1600" dirty="0" smtClean="0">
                <a:latin typeface="Huawei Sans" panose="020C0503030203020204" pitchFamily="34" charset="0"/>
              </a:rPr>
              <a:t>remains unchanged if it is greater than or equal to 60s.</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p:cNvSpPr/>
          <p:nvPr/>
        </p:nvSpPr>
        <p:spPr>
          <a:xfrm>
            <a:off x="1031914" y="4171263"/>
            <a:ext cx="10608699"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[Huawei-isis-1] </a:t>
            </a:r>
            <a:r>
              <a:rPr lang="en-US" sz="1600" b="1" dirty="0" smtClean="0">
                <a:latin typeface="Huawei Sans" panose="020C0503030203020204" pitchFamily="34" charset="0"/>
              </a:rPr>
              <a:t>graceful-restart interval</a:t>
            </a:r>
            <a:r>
              <a:rPr lang="en-US" sz="1600" dirty="0" smtClean="0">
                <a:latin typeface="Huawei Sans" panose="020C0503030203020204" pitchFamily="34" charset="0"/>
              </a:rPr>
              <a:t> </a:t>
            </a:r>
            <a:r>
              <a:rPr lang="en-US" sz="1600" i="1" dirty="0" smtClean="0">
                <a:latin typeface="Huawei Sans" panose="020C0503030203020204" pitchFamily="34" charset="0"/>
              </a:rPr>
              <a:t>interval-value</a:t>
            </a:r>
            <a:endParaRPr lang="en-US" altLang="zh-CN" sz="1600" i="1" dirty="0">
              <a:latin typeface="Huawei Sans" panose="020C0503030203020204" pitchFamily="34" charset="0"/>
              <a:cs typeface="Courier New" panose="02070309020205020404" pitchFamily="49" charset="0"/>
            </a:endParaRPr>
          </a:p>
        </p:txBody>
      </p:sp>
      <p:sp>
        <p:nvSpPr>
          <p:cNvPr id="14" name="矩形 13"/>
          <p:cNvSpPr/>
          <p:nvPr/>
        </p:nvSpPr>
        <p:spPr>
          <a:xfrm>
            <a:off x="551382" y="3811066"/>
            <a:ext cx="11089232" cy="338554"/>
          </a:xfrm>
          <a:prstGeom prst="rect">
            <a:avLst/>
          </a:prstGeom>
        </p:spPr>
        <p:txBody>
          <a:bodyPr wrap="square">
            <a:noAutofit/>
          </a:bodyPr>
          <a:lstStyle/>
          <a:p>
            <a:pPr marL="342900" indent="-342900" fontAlgn="ctr">
              <a:buFont typeface="+mj-lt"/>
              <a:buAutoNum type="arabicPeriod" startAt="3"/>
            </a:pPr>
            <a:r>
              <a:rPr lang="en-US" sz="1600" dirty="0" smtClean="0">
                <a:latin typeface="Huawei Sans" panose="020C0503030203020204" pitchFamily="34" charset="0"/>
              </a:rPr>
              <a:t>(Optional) Configure a value for the T3 timer used in an IS-IS GR.</a:t>
            </a:r>
            <a:endParaRPr lang="en-US" altLang="zh-CN" sz="1600" dirty="0">
              <a:latin typeface="Huawei Sans" panose="020C0503030203020204" pitchFamily="34" charset="0"/>
              <a:cs typeface="Courier New" panose="02070309020205020404" pitchFamily="49" charset="0"/>
            </a:endParaRPr>
          </a:p>
        </p:txBody>
      </p:sp>
      <p:sp>
        <p:nvSpPr>
          <p:cNvPr id="15" name="矩形 14"/>
          <p:cNvSpPr/>
          <p:nvPr/>
        </p:nvSpPr>
        <p:spPr>
          <a:xfrm>
            <a:off x="1031917" y="4520821"/>
            <a:ext cx="10608699" cy="494182"/>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By default, the GR T3 timer is </a:t>
            </a:r>
            <a:r>
              <a:rPr lang="en-US" sz="1600" smtClean="0">
                <a:latin typeface="Huawei Sans" panose="020C0503030203020204" pitchFamily="34" charset="0"/>
              </a:rPr>
              <a:t>300s.</a:t>
            </a:r>
            <a:endParaRPr lang="en-US" altLang="zh-CN" sz="1600" dirty="0" smtClean="0">
              <a:latin typeface="Huawei Sans" panose="020C0503030203020204" pitchFamily="34" charset="0"/>
            </a:endParaRPr>
          </a:p>
        </p:txBody>
      </p:sp>
      <p:sp>
        <p:nvSpPr>
          <p:cNvPr id="18" name="矩形 17"/>
          <p:cNvSpPr/>
          <p:nvPr/>
        </p:nvSpPr>
        <p:spPr>
          <a:xfrm>
            <a:off x="551384" y="5110608"/>
            <a:ext cx="11089232" cy="338554"/>
          </a:xfrm>
          <a:prstGeom prst="rect">
            <a:avLst/>
          </a:prstGeom>
        </p:spPr>
        <p:txBody>
          <a:bodyPr wrap="square">
            <a:noAutofit/>
          </a:bodyPr>
          <a:lstStyle/>
          <a:p>
            <a:pPr marL="342900" indent="-342900" fontAlgn="ctr">
              <a:buFont typeface="+mj-lt"/>
              <a:buAutoNum type="arabicPeriod" startAt="4"/>
            </a:pPr>
            <a:r>
              <a:rPr lang="en-US" sz="1600" smtClean="0">
                <a:latin typeface="Huawei Sans" panose="020C0503030203020204" pitchFamily="34" charset="0"/>
              </a:rPr>
              <a:t>(Optional</a:t>
            </a:r>
            <a:r>
              <a:rPr lang="en-US" sz="1600" dirty="0">
                <a:latin typeface="Huawei Sans" panose="020C0503030203020204" pitchFamily="34" charset="0"/>
              </a:rPr>
              <a:t>) Configure a value for </a:t>
            </a:r>
            <a:r>
              <a:rPr lang="en-US" sz="1600">
                <a:latin typeface="Huawei Sans" panose="020C0503030203020204" pitchFamily="34" charset="0"/>
              </a:rPr>
              <a:t>the T2 </a:t>
            </a:r>
            <a:r>
              <a:rPr lang="en-US" sz="1600" dirty="0">
                <a:latin typeface="Huawei Sans" panose="020C0503030203020204" pitchFamily="34" charset="0"/>
              </a:rPr>
              <a:t>timer used in an IS-IS GR.</a:t>
            </a:r>
            <a:endParaRPr lang="en-US" altLang="zh-CN" sz="1600" dirty="0">
              <a:latin typeface="Huawei Sans" panose="020C0503030203020204" pitchFamily="34" charset="0"/>
            </a:endParaRPr>
          </a:p>
        </p:txBody>
      </p:sp>
      <p:sp>
        <p:nvSpPr>
          <p:cNvPr id="19" name="矩形 18"/>
          <p:cNvSpPr/>
          <p:nvPr/>
        </p:nvSpPr>
        <p:spPr>
          <a:xfrm>
            <a:off x="1031913" y="5460852"/>
            <a:ext cx="10608699" cy="338554"/>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[Huawei-isis-1] </a:t>
            </a:r>
            <a:r>
              <a:rPr lang="en-US" altLang="zh-CN" sz="1600" b="1" dirty="0"/>
              <a:t>graceful-restart t2-interval</a:t>
            </a:r>
            <a:r>
              <a:rPr lang="en-US" altLang="zh-CN" sz="1600" dirty="0"/>
              <a:t> </a:t>
            </a:r>
            <a:r>
              <a:rPr lang="en-US" altLang="zh-CN" sz="1600" i="1" dirty="0"/>
              <a:t>interval-value</a:t>
            </a:r>
            <a:endParaRPr lang="zh-CN" altLang="en-US" sz="1600" i="1" dirty="0">
              <a:cs typeface="Courier New" panose="02070309020205020404" pitchFamily="49" charset="0"/>
            </a:endParaRPr>
          </a:p>
        </p:txBody>
      </p:sp>
      <p:sp>
        <p:nvSpPr>
          <p:cNvPr id="20" name="矩形 19"/>
          <p:cNvSpPr/>
          <p:nvPr/>
        </p:nvSpPr>
        <p:spPr>
          <a:xfrm>
            <a:off x="1031912" y="5799406"/>
            <a:ext cx="10608699" cy="494182"/>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By default, the </a:t>
            </a:r>
            <a:r>
              <a:rPr lang="en-US" sz="1600" smtClean="0">
                <a:latin typeface="Huawei Sans" panose="020C0503030203020204" pitchFamily="34" charset="0"/>
              </a:rPr>
              <a:t>GR T2 </a:t>
            </a:r>
            <a:r>
              <a:rPr lang="en-US" sz="1600" dirty="0" smtClean="0">
                <a:latin typeface="Huawei Sans" panose="020C0503030203020204" pitchFamily="34" charset="0"/>
              </a:rPr>
              <a:t>timer </a:t>
            </a:r>
            <a:r>
              <a:rPr lang="en-US" sz="1600" smtClean="0">
                <a:latin typeface="Huawei Sans" panose="020C0503030203020204" pitchFamily="34" charset="0"/>
              </a:rPr>
              <a:t>is </a:t>
            </a:r>
            <a:r>
              <a:rPr lang="en-US" sz="1600">
                <a:latin typeface="Huawei Sans" panose="020C0503030203020204" pitchFamily="34" charset="0"/>
              </a:rPr>
              <a:t>6</a:t>
            </a:r>
            <a:r>
              <a:rPr lang="en-US" sz="1600" smtClean="0">
                <a:latin typeface="Huawei Sans" panose="020C0503030203020204" pitchFamily="34" charset="0"/>
              </a:rPr>
              <a:t>0s.</a:t>
            </a:r>
            <a:endParaRPr lang="en-US" altLang="zh-CN" sz="1600" dirty="0" smtClean="0">
              <a:latin typeface="Huawei Sans" panose="020C0503030203020204" pitchFamily="34" charset="0"/>
            </a:endParaRPr>
          </a:p>
        </p:txBody>
      </p:sp>
      <p:sp>
        <p:nvSpPr>
          <p:cNvPr id="21" name="五边形 20"/>
          <p:cNvSpPr/>
          <p:nvPr/>
        </p:nvSpPr>
        <p:spPr bwMode="auto">
          <a:xfrm>
            <a:off x="8823490" y="49619"/>
            <a:ext cx="1148807"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Fast Convergence</a:t>
            </a:r>
          </a:p>
        </p:txBody>
      </p:sp>
      <p:sp>
        <p:nvSpPr>
          <p:cNvPr id="25" name="燕尾形 24"/>
          <p:cNvSpPr/>
          <p:nvPr/>
        </p:nvSpPr>
        <p:spPr bwMode="auto">
          <a:xfrm>
            <a:off x="9836823" y="49619"/>
            <a:ext cx="98229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Routing Control</a:t>
            </a:r>
            <a:endParaRPr lang="en-US" altLang="zh-CN" sz="1200" dirty="0">
              <a:latin typeface="Huawei Sans" panose="020C0503030203020204" pitchFamily="34" charset="0"/>
              <a:sym typeface="Huawei Sans" panose="020C0503030203020204" pitchFamily="34" charset="0"/>
            </a:endParaRPr>
          </a:p>
        </p:txBody>
      </p:sp>
      <p:sp>
        <p:nvSpPr>
          <p:cNvPr id="26" name="燕尾形 25"/>
          <p:cNvSpPr/>
          <p:nvPr/>
        </p:nvSpPr>
        <p:spPr bwMode="auto">
          <a:xfrm>
            <a:off x="10683647" y="49619"/>
            <a:ext cx="1065441"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Other Features</a:t>
            </a:r>
            <a:endParaRPr lang="en-US" altLang="zh-CN" sz="1200" b="1" dirty="0">
              <a:solidFill>
                <a:srgbClr val="FFFFFF"/>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212310349"/>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Configuring IS-IS GR (2)</a:t>
            </a:r>
            <a:endParaRPr lang="en-US" altLang="zh-CN" dirty="0"/>
          </a:p>
        </p:txBody>
      </p:sp>
      <p:sp>
        <p:nvSpPr>
          <p:cNvPr id="4" name="矩形 3"/>
          <p:cNvSpPr/>
          <p:nvPr/>
        </p:nvSpPr>
        <p:spPr>
          <a:xfrm>
            <a:off x="1031917" y="1558299"/>
            <a:ext cx="10608699"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[Huawei-isis-1] </a:t>
            </a:r>
            <a:r>
              <a:rPr lang="en-US" sz="1600" b="1" dirty="0" smtClean="0">
                <a:latin typeface="Huawei Sans" panose="020C0503030203020204" pitchFamily="34" charset="0"/>
              </a:rPr>
              <a:t>graceful-restart suppress-</a:t>
            </a:r>
            <a:r>
              <a:rPr lang="en-US" sz="1600" b="1" dirty="0" err="1" smtClean="0">
                <a:latin typeface="Huawei Sans" panose="020C0503030203020204" pitchFamily="34" charset="0"/>
              </a:rPr>
              <a:t>sa</a:t>
            </a:r>
            <a:endParaRPr lang="en-US" altLang="zh-CN" sz="1600" i="1" dirty="0">
              <a:latin typeface="Huawei Sans" panose="020C0503030203020204" pitchFamily="34" charset="0"/>
              <a:cs typeface="Courier New" panose="02070309020205020404" pitchFamily="49" charset="0"/>
            </a:endParaRPr>
          </a:p>
        </p:txBody>
      </p:sp>
      <p:sp>
        <p:nvSpPr>
          <p:cNvPr id="5" name="矩形 4"/>
          <p:cNvSpPr/>
          <p:nvPr/>
        </p:nvSpPr>
        <p:spPr>
          <a:xfrm>
            <a:off x="551384" y="1172807"/>
            <a:ext cx="11089232" cy="338554"/>
          </a:xfrm>
          <a:prstGeom prst="rect">
            <a:avLst/>
          </a:prstGeom>
        </p:spPr>
        <p:txBody>
          <a:bodyPr wrap="square">
            <a:noAutofit/>
          </a:bodyPr>
          <a:lstStyle/>
          <a:p>
            <a:pPr marL="342900" indent="-342900" fontAlgn="ctr">
              <a:buFont typeface="+mj-lt"/>
              <a:buAutoNum type="arabicPeriod" startAt="5"/>
            </a:pPr>
            <a:r>
              <a:rPr lang="en-US" sz="1600" dirty="0" smtClean="0">
                <a:latin typeface="Huawei Sans" panose="020C0503030203020204" pitchFamily="34" charset="0"/>
              </a:rPr>
              <a:t>(Optional) Configure the GR Restarter to suppress the SA bit in the Restart TLV.</a:t>
            </a:r>
            <a:endParaRPr lang="en-US" altLang="zh-CN" sz="1600" dirty="0">
              <a:latin typeface="Huawei Sans" panose="020C0503030203020204" pitchFamily="34" charset="0"/>
              <a:cs typeface="Courier New" panose="02070309020205020404" pitchFamily="49" charset="0"/>
            </a:endParaRPr>
          </a:p>
        </p:txBody>
      </p:sp>
      <p:sp>
        <p:nvSpPr>
          <p:cNvPr id="18" name="矩形 17"/>
          <p:cNvSpPr/>
          <p:nvPr/>
        </p:nvSpPr>
        <p:spPr>
          <a:xfrm>
            <a:off x="1031917" y="2619713"/>
            <a:ext cx="10608699"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display </a:t>
            </a:r>
            <a:r>
              <a:rPr lang="en-US" sz="1600" b="1" dirty="0" err="1" smtClean="0">
                <a:latin typeface="Huawei Sans" panose="020C0503030203020204" pitchFamily="34" charset="0"/>
              </a:rPr>
              <a:t>isis</a:t>
            </a:r>
            <a:r>
              <a:rPr lang="en-US" sz="1600" b="1" dirty="0" smtClean="0">
                <a:latin typeface="Huawei Sans" panose="020C0503030203020204" pitchFamily="34" charset="0"/>
              </a:rPr>
              <a:t> </a:t>
            </a:r>
            <a:r>
              <a:rPr lang="en-US" sz="1600" i="1" dirty="0" smtClean="0">
                <a:latin typeface="Huawei Sans" panose="020C0503030203020204" pitchFamily="34" charset="0"/>
              </a:rPr>
              <a:t>process-id</a:t>
            </a:r>
            <a:r>
              <a:rPr lang="en-US" sz="1600" dirty="0" smtClean="0">
                <a:latin typeface="Huawei Sans" panose="020C0503030203020204" pitchFamily="34" charset="0"/>
              </a:rPr>
              <a:t> </a:t>
            </a:r>
            <a:r>
              <a:rPr lang="en-US" sz="1600" b="1" dirty="0" smtClean="0">
                <a:latin typeface="Huawei Sans" panose="020C0503030203020204" pitchFamily="34" charset="0"/>
              </a:rPr>
              <a:t>graceful-restart status</a:t>
            </a:r>
            <a:r>
              <a:rPr lang="en-US" sz="1600" dirty="0" smtClean="0">
                <a:latin typeface="Huawei Sans" panose="020C0503030203020204" pitchFamily="34" charset="0"/>
              </a:rPr>
              <a:t> [ </a:t>
            </a:r>
            <a:r>
              <a:rPr lang="en-US" sz="1600" b="1" dirty="0" smtClean="0">
                <a:latin typeface="Huawei Sans" panose="020C0503030203020204" pitchFamily="34" charset="0"/>
              </a:rPr>
              <a:t>level-1</a:t>
            </a:r>
            <a:r>
              <a:rPr lang="en-US" sz="1600" dirty="0" smtClean="0">
                <a:latin typeface="Huawei Sans" panose="020C0503030203020204" pitchFamily="34" charset="0"/>
              </a:rPr>
              <a:t> | </a:t>
            </a:r>
            <a:r>
              <a:rPr lang="en-US" sz="1600" b="1" dirty="0" smtClean="0">
                <a:latin typeface="Huawei Sans" panose="020C0503030203020204" pitchFamily="34" charset="0"/>
              </a:rPr>
              <a:t>level-2</a:t>
            </a:r>
            <a:r>
              <a:rPr lang="en-US" sz="1600" dirty="0" smtClean="0">
                <a:latin typeface="Huawei Sans" panose="020C0503030203020204" pitchFamily="34" charset="0"/>
              </a:rPr>
              <a:t> ]</a:t>
            </a:r>
            <a:endParaRPr lang="en-US" altLang="zh-CN" sz="1600" i="1" dirty="0">
              <a:latin typeface="Huawei Sans" panose="020C0503030203020204" pitchFamily="34" charset="0"/>
              <a:cs typeface="Courier New" panose="02070309020205020404" pitchFamily="49" charset="0"/>
            </a:endParaRPr>
          </a:p>
        </p:txBody>
      </p:sp>
      <p:sp>
        <p:nvSpPr>
          <p:cNvPr id="19" name="矩形 18"/>
          <p:cNvSpPr/>
          <p:nvPr/>
        </p:nvSpPr>
        <p:spPr>
          <a:xfrm>
            <a:off x="551384" y="2234221"/>
            <a:ext cx="11089232" cy="338554"/>
          </a:xfrm>
          <a:prstGeom prst="rect">
            <a:avLst/>
          </a:prstGeom>
        </p:spPr>
        <p:txBody>
          <a:bodyPr wrap="square">
            <a:noAutofit/>
          </a:bodyPr>
          <a:lstStyle/>
          <a:p>
            <a:pPr marL="342900" indent="-342900" fontAlgn="ctr">
              <a:buFont typeface="+mj-lt"/>
              <a:buAutoNum type="arabicPeriod" startAt="6"/>
            </a:pPr>
            <a:r>
              <a:rPr lang="en-US" sz="1600" dirty="0" smtClean="0">
                <a:latin typeface="Huawei Sans" panose="020C0503030203020204" pitchFamily="34" charset="0"/>
              </a:rPr>
              <a:t>Display the IS-IS GR status.</a:t>
            </a:r>
            <a:endParaRPr lang="en-US" altLang="zh-CN" sz="1600" dirty="0">
              <a:latin typeface="Huawei Sans" panose="020C0503030203020204" pitchFamily="34" charset="0"/>
              <a:cs typeface="Courier New" panose="02070309020205020404" pitchFamily="49" charset="0"/>
            </a:endParaRPr>
          </a:p>
        </p:txBody>
      </p:sp>
      <p:sp>
        <p:nvSpPr>
          <p:cNvPr id="21" name="矩形 20"/>
          <p:cNvSpPr/>
          <p:nvPr/>
        </p:nvSpPr>
        <p:spPr>
          <a:xfrm>
            <a:off x="1031917" y="3064557"/>
            <a:ext cx="10608699" cy="584775"/>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display </a:t>
            </a:r>
            <a:r>
              <a:rPr lang="en-US" sz="1600" b="1" dirty="0" err="1" smtClean="0">
                <a:latin typeface="Huawei Sans" panose="020C0503030203020204" pitchFamily="34" charset="0"/>
              </a:rPr>
              <a:t>isis</a:t>
            </a:r>
            <a:r>
              <a:rPr lang="en-US" sz="1600" b="1" dirty="0" smtClean="0">
                <a:latin typeface="Huawei Sans" panose="020C0503030203020204" pitchFamily="34" charset="0"/>
              </a:rPr>
              <a:t> graceful-restart status</a:t>
            </a:r>
            <a:r>
              <a:rPr lang="en-US" sz="1600" dirty="0" smtClean="0">
                <a:latin typeface="Huawei Sans" panose="020C0503030203020204" pitchFamily="34" charset="0"/>
              </a:rPr>
              <a:t> [ </a:t>
            </a:r>
            <a:r>
              <a:rPr lang="en-US" sz="1600" b="1" dirty="0" smtClean="0">
                <a:latin typeface="Huawei Sans" panose="020C0503030203020204" pitchFamily="34" charset="0"/>
              </a:rPr>
              <a:t>level-1</a:t>
            </a:r>
            <a:r>
              <a:rPr lang="en-US" sz="1600" dirty="0" smtClean="0">
                <a:latin typeface="Huawei Sans" panose="020C0503030203020204" pitchFamily="34" charset="0"/>
              </a:rPr>
              <a:t> | </a:t>
            </a:r>
            <a:r>
              <a:rPr lang="en-US" sz="1600" b="1" dirty="0" smtClean="0">
                <a:latin typeface="Huawei Sans" panose="020C0503030203020204" pitchFamily="34" charset="0"/>
              </a:rPr>
              <a:t>level-2</a:t>
            </a:r>
            <a:r>
              <a:rPr lang="en-US" sz="1600" dirty="0" smtClean="0">
                <a:latin typeface="Huawei Sans" panose="020C0503030203020204" pitchFamily="34" charset="0"/>
              </a:rPr>
              <a:t> ] [ </a:t>
            </a:r>
            <a:r>
              <a:rPr lang="en-US" sz="1600" i="1" dirty="0" smtClean="0">
                <a:latin typeface="Huawei Sans" panose="020C0503030203020204" pitchFamily="34" charset="0"/>
              </a:rPr>
              <a:t>process-id</a:t>
            </a:r>
            <a:r>
              <a:rPr lang="en-US" sz="1600" dirty="0" smtClean="0">
                <a:latin typeface="Huawei Sans" panose="020C0503030203020204" pitchFamily="34" charset="0"/>
              </a:rPr>
              <a:t> | </a:t>
            </a:r>
            <a:r>
              <a:rPr lang="en-US" sz="1600" b="1" dirty="0" err="1" smtClean="0">
                <a:latin typeface="Huawei Sans" panose="020C0503030203020204" pitchFamily="34" charset="0"/>
              </a:rPr>
              <a:t>vpn</a:t>
            </a:r>
            <a:r>
              <a:rPr lang="en-US" sz="1600" b="1" dirty="0" smtClean="0">
                <a:latin typeface="Huawei Sans" panose="020C0503030203020204" pitchFamily="34" charset="0"/>
              </a:rPr>
              <a:t>-instance</a:t>
            </a:r>
            <a:r>
              <a:rPr lang="en-US" sz="1600" dirty="0" smtClean="0">
                <a:latin typeface="Huawei Sans" panose="020C0503030203020204" pitchFamily="34" charset="0"/>
              </a:rPr>
              <a:t> </a:t>
            </a:r>
            <a:r>
              <a:rPr lang="en-US" sz="1600" i="1" dirty="0" err="1" smtClean="0">
                <a:latin typeface="Huawei Sans" panose="020C0503030203020204" pitchFamily="34" charset="0"/>
              </a:rPr>
              <a:t>vpn</a:t>
            </a:r>
            <a:r>
              <a:rPr lang="en-US" sz="1600" i="1" dirty="0" smtClean="0">
                <a:latin typeface="Huawei Sans" panose="020C0503030203020204" pitchFamily="34" charset="0"/>
              </a:rPr>
              <a:t>-instance-name</a:t>
            </a:r>
            <a:r>
              <a:rPr lang="en-US" sz="1600" dirty="0" smtClean="0">
                <a:latin typeface="Huawei Sans" panose="020C0503030203020204" pitchFamily="34" charset="0"/>
              </a:rPr>
              <a:t> ]</a:t>
            </a:r>
            <a:endParaRPr lang="en-US" altLang="zh-CN" sz="1600" i="1" dirty="0">
              <a:latin typeface="Huawei Sans" panose="020C0503030203020204" pitchFamily="34" charset="0"/>
              <a:cs typeface="Courier New" panose="02070309020205020404" pitchFamily="49" charset="0"/>
            </a:endParaRPr>
          </a:p>
        </p:txBody>
      </p:sp>
      <p:sp>
        <p:nvSpPr>
          <p:cNvPr id="22" name="矩形 21"/>
          <p:cNvSpPr/>
          <p:nvPr/>
        </p:nvSpPr>
        <p:spPr>
          <a:xfrm>
            <a:off x="1031917" y="3678979"/>
            <a:ext cx="10608699" cy="2246769"/>
          </a:xfrm>
          <a:prstGeom prst="rect">
            <a:avLst/>
          </a:prstGeom>
        </p:spPr>
        <p:txBody>
          <a:bodyPr wrap="square">
            <a:noAutofit/>
          </a:bodyPr>
          <a:lstStyle/>
          <a:p>
            <a:pPr fontAlgn="ctr">
              <a:lnSpc>
                <a:spcPts val="2400"/>
              </a:lnSpc>
            </a:pPr>
            <a:r>
              <a:rPr lang="en-US" sz="1600" b="1" dirty="0" smtClean="0">
                <a:latin typeface="Huawei Sans" panose="020C0503030203020204" pitchFamily="34" charset="0"/>
              </a:rPr>
              <a:t>level-1</a:t>
            </a:r>
            <a:r>
              <a:rPr lang="en-US" sz="1600" dirty="0" smtClean="0">
                <a:latin typeface="Huawei Sans" panose="020C0503030203020204" pitchFamily="34" charset="0"/>
              </a:rPr>
              <a:t>: displays the Level-1 IS-IS GR status.</a:t>
            </a:r>
            <a:endParaRPr lang="en-US" altLang="zh-CN" sz="1600" dirty="0" smtClean="0">
              <a:latin typeface="Huawei Sans" panose="020C0503030203020204" pitchFamily="34" charset="0"/>
            </a:endParaRPr>
          </a:p>
          <a:p>
            <a:pPr fontAlgn="ctr">
              <a:lnSpc>
                <a:spcPts val="2400"/>
              </a:lnSpc>
            </a:pPr>
            <a:r>
              <a:rPr lang="en-US" sz="1600" b="1" dirty="0" smtClean="0">
                <a:latin typeface="Huawei Sans" panose="020C0503030203020204" pitchFamily="34" charset="0"/>
              </a:rPr>
              <a:t>level-2</a:t>
            </a:r>
            <a:r>
              <a:rPr lang="en-US" sz="1600" dirty="0" smtClean="0">
                <a:latin typeface="Huawei Sans" panose="020C0503030203020204" pitchFamily="34" charset="0"/>
              </a:rPr>
              <a:t>: displays the Level-2 IS-IS GR status.</a:t>
            </a:r>
            <a:endParaRPr lang="en-US" altLang="zh-CN" sz="1600" dirty="0" smtClean="0">
              <a:latin typeface="Huawei Sans" panose="020C0503030203020204" pitchFamily="34" charset="0"/>
            </a:endParaRPr>
          </a:p>
          <a:p>
            <a:pPr fontAlgn="ctr">
              <a:lnSpc>
                <a:spcPts val="2400"/>
              </a:lnSpc>
            </a:pPr>
            <a:r>
              <a:rPr lang="en-US" sz="1600" i="1" dirty="0" smtClean="0">
                <a:latin typeface="Huawei Sans" panose="020C0503030203020204" pitchFamily="34" charset="0"/>
              </a:rPr>
              <a:t>process-id</a:t>
            </a:r>
            <a:r>
              <a:rPr lang="en-US" sz="1600" dirty="0" smtClean="0">
                <a:latin typeface="Huawei Sans" panose="020C0503030203020204" pitchFamily="34" charset="0"/>
              </a:rPr>
              <a:t>: displays the IS-IS GR status of a specified IS-IS process. The value is an integer ranging from 1 to 65535.</a:t>
            </a:r>
            <a:endParaRPr lang="en-US" altLang="zh-CN" sz="16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600" b="1" dirty="0" err="1" smtClean="0">
                <a:latin typeface="Huawei Sans" panose="020C0503030203020204" pitchFamily="34" charset="0"/>
              </a:rPr>
              <a:t>vpn</a:t>
            </a:r>
            <a:r>
              <a:rPr lang="en-US" sz="1600" b="1" dirty="0" smtClean="0">
                <a:latin typeface="Huawei Sans" panose="020C0503030203020204" pitchFamily="34" charset="0"/>
              </a:rPr>
              <a:t>-instance</a:t>
            </a:r>
            <a:r>
              <a:rPr lang="en-US" sz="1600" dirty="0" smtClean="0">
                <a:latin typeface="Huawei Sans" panose="020C0503030203020204" pitchFamily="34" charset="0"/>
              </a:rPr>
              <a:t> </a:t>
            </a:r>
            <a:r>
              <a:rPr lang="en-US" sz="1600" i="1" dirty="0" err="1" smtClean="0">
                <a:latin typeface="Huawei Sans" panose="020C0503030203020204" pitchFamily="34" charset="0"/>
              </a:rPr>
              <a:t>vpn</a:t>
            </a:r>
            <a:r>
              <a:rPr lang="en-US" sz="1600" i="1" dirty="0" smtClean="0">
                <a:latin typeface="Huawei Sans" panose="020C0503030203020204" pitchFamily="34" charset="0"/>
              </a:rPr>
              <a:t>-instance-name</a:t>
            </a:r>
            <a:r>
              <a:rPr lang="en-US" sz="1600" dirty="0" smtClean="0">
                <a:latin typeface="Huawei Sans" panose="020C0503030203020204" pitchFamily="34" charset="0"/>
              </a:rPr>
              <a:t>: displays the IS-IS GR status of a specified VPN instance in an IS-IS multi-instance process. The value is a string of 1 to 31 case-sensitive characters. It cannot contain spaces. The character string can contain spaces if it is enclosed with double quotation marks (").</a:t>
            </a:r>
            <a:endParaRPr lang="en-US" sz="1600" dirty="0">
              <a:latin typeface="Huawei Sans" panose="020C0503030203020204" pitchFamily="34" charset="0"/>
            </a:endParaRPr>
          </a:p>
        </p:txBody>
      </p:sp>
      <p:sp>
        <p:nvSpPr>
          <p:cNvPr id="13" name="五边形 12"/>
          <p:cNvSpPr/>
          <p:nvPr/>
        </p:nvSpPr>
        <p:spPr bwMode="auto">
          <a:xfrm>
            <a:off x="8823490" y="49619"/>
            <a:ext cx="1148807"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Fast Convergence</a:t>
            </a:r>
          </a:p>
        </p:txBody>
      </p:sp>
      <p:sp>
        <p:nvSpPr>
          <p:cNvPr id="14" name="燕尾形 13"/>
          <p:cNvSpPr/>
          <p:nvPr/>
        </p:nvSpPr>
        <p:spPr bwMode="auto">
          <a:xfrm>
            <a:off x="9836823" y="49619"/>
            <a:ext cx="98229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Routing Control</a:t>
            </a:r>
            <a:endParaRPr lang="en-US" altLang="zh-CN" sz="1200" dirty="0">
              <a:latin typeface="Huawei Sans" panose="020C0503030203020204" pitchFamily="34" charset="0"/>
              <a:sym typeface="Huawei Sans" panose="020C0503030203020204" pitchFamily="34" charset="0"/>
            </a:endParaRPr>
          </a:p>
        </p:txBody>
      </p:sp>
      <p:sp>
        <p:nvSpPr>
          <p:cNvPr id="15" name="燕尾形 14"/>
          <p:cNvSpPr/>
          <p:nvPr/>
        </p:nvSpPr>
        <p:spPr bwMode="auto">
          <a:xfrm>
            <a:off x="10683647" y="49619"/>
            <a:ext cx="1065441"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Other Features</a:t>
            </a:r>
            <a:endParaRPr lang="en-US" altLang="zh-CN" sz="1200" b="1" dirty="0">
              <a:solidFill>
                <a:srgbClr val="FFFFFF"/>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726202229"/>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Example for Configuring IS-IS GR (1)</a:t>
            </a:r>
            <a:endParaRPr lang="en-US" altLang="zh-CN" dirty="0"/>
          </a:p>
        </p:txBody>
      </p:sp>
      <p:sp>
        <p:nvSpPr>
          <p:cNvPr id="44" name="文本占位符 43"/>
          <p:cNvSpPr>
            <a:spLocks noGrp="1"/>
          </p:cNvSpPr>
          <p:nvPr>
            <p:ph type="body" sz="quarter" idx="10"/>
          </p:nvPr>
        </p:nvSpPr>
        <p:spPr>
          <a:xfrm>
            <a:off x="442914" y="3040624"/>
            <a:ext cx="5653086" cy="2021691"/>
          </a:xfrm>
        </p:spPr>
        <p:txBody>
          <a:bodyPr/>
          <a:lstStyle/>
          <a:p>
            <a:r>
              <a:rPr lang="en-US" sz="1400" dirty="0" smtClean="0"/>
              <a:t>Routers R1 and R2 each are equipped with two main control boards, which back up each other. The routers interwork through IS-IS and support GR.</a:t>
            </a:r>
          </a:p>
          <a:p>
            <a:r>
              <a:rPr lang="en-US" sz="1400" dirty="0" smtClean="0"/>
              <a:t>It is required that traffic forwarding be not interrupted when R1 restarts an IS-IS process or performs an active/standby switchover in GR mode.</a:t>
            </a:r>
            <a:endParaRPr lang="en-US" altLang="zh-CN" sz="1400" dirty="0"/>
          </a:p>
        </p:txBody>
      </p:sp>
      <p:sp>
        <p:nvSpPr>
          <p:cNvPr id="4" name="椭圆 3"/>
          <p:cNvSpPr/>
          <p:nvPr/>
        </p:nvSpPr>
        <p:spPr bwMode="gray">
          <a:xfrm>
            <a:off x="1738989" y="1436368"/>
            <a:ext cx="2717847" cy="1195614"/>
          </a:xfrm>
          <a:prstGeom prst="ellipse">
            <a:avLst/>
          </a:prstGeom>
          <a:solidFill>
            <a:srgbClr val="F5FCFD"/>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5" name="矩形 4"/>
          <p:cNvSpPr/>
          <p:nvPr/>
        </p:nvSpPr>
        <p:spPr bwMode="gray">
          <a:xfrm>
            <a:off x="2310099" y="2177068"/>
            <a:ext cx="1489749" cy="400110"/>
          </a:xfrm>
          <a:prstGeom prst="rect">
            <a:avLst/>
          </a:prstGeom>
        </p:spPr>
        <p:txBody>
          <a:bodyPr wrap="square">
            <a:noAutofit/>
          </a:bodyPr>
          <a:lstStyle/>
          <a:p>
            <a:pPr algn="ctr" fontAlgn="ctr">
              <a:lnSpc>
                <a:spcPts val="2400"/>
              </a:lnSpc>
            </a:pPr>
            <a:r>
              <a:rPr lang="en-US" sz="1400" b="1" dirty="0" smtClean="0">
                <a:latin typeface="Huawei Sans" panose="020C0503030203020204" pitchFamily="34" charset="0"/>
              </a:rPr>
              <a:t>IS-IS area 10</a:t>
            </a:r>
            <a:endParaRPr lang="en-US" altLang="zh-CN" sz="14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174851" y="1803953"/>
            <a:ext cx="540000" cy="442800"/>
          </a:xfrm>
          <a:prstGeom prst="rect">
            <a:avLst/>
          </a:prstGeom>
        </p:spPr>
      </p:pic>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56836" y="1803953"/>
            <a:ext cx="540000" cy="442800"/>
          </a:xfrm>
          <a:prstGeom prst="rect">
            <a:avLst/>
          </a:prstGeom>
        </p:spPr>
      </p:pic>
      <p:cxnSp>
        <p:nvCxnSpPr>
          <p:cNvPr id="10" name="直接连接符 9"/>
          <p:cNvCxnSpPr>
            <a:stCxn id="7" idx="3"/>
            <a:endCxn id="8" idx="1"/>
          </p:cNvCxnSpPr>
          <p:nvPr/>
        </p:nvCxnSpPr>
        <p:spPr bwMode="gray">
          <a:xfrm>
            <a:off x="1714851" y="2025353"/>
            <a:ext cx="27419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bwMode="gray">
          <a:xfrm>
            <a:off x="1198989" y="1563688"/>
            <a:ext cx="491724" cy="307777"/>
          </a:xfrm>
          <a:prstGeom prst="rect">
            <a:avLst/>
          </a:prstGeom>
        </p:spPr>
        <p:txBody>
          <a:bodyPr wrap="square">
            <a:noAutofit/>
          </a:bodyPr>
          <a:lstStyle/>
          <a:p>
            <a:pPr algn="ctr" fontAlgn="ctr"/>
            <a:r>
              <a:rPr lang="en-US" sz="1400" dirty="0" smtClean="0">
                <a:latin typeface="Huawei Sans" panose="020C0503030203020204" pitchFamily="34" charset="0"/>
              </a:rPr>
              <a:t>R1</a:t>
            </a:r>
            <a:endParaRPr lang="en-US" sz="1400" dirty="0">
              <a:latin typeface="Huawei Sans" panose="020C0503030203020204" pitchFamily="34" charset="0"/>
            </a:endParaRPr>
          </a:p>
        </p:txBody>
      </p:sp>
      <p:sp>
        <p:nvSpPr>
          <p:cNvPr id="14" name="矩形 13"/>
          <p:cNvSpPr/>
          <p:nvPr/>
        </p:nvSpPr>
        <p:spPr bwMode="gray">
          <a:xfrm>
            <a:off x="2422198" y="1751332"/>
            <a:ext cx="1283336" cy="307777"/>
          </a:xfrm>
          <a:prstGeom prst="rect">
            <a:avLst/>
          </a:prstGeom>
        </p:spPr>
        <p:txBody>
          <a:bodyPr wrap="square">
            <a:noAutofit/>
          </a:bodyPr>
          <a:lstStyle/>
          <a:p>
            <a:pPr algn="ctr" fontAlgn="ctr"/>
            <a:r>
              <a:rPr lang="en-US" sz="1400" dirty="0" smtClean="0">
                <a:latin typeface="Huawei Sans" panose="020C0503030203020204" pitchFamily="34" charset="0"/>
              </a:rPr>
              <a:t>10.1.12.0/30</a:t>
            </a:r>
            <a:endParaRPr lang="en-US" sz="1400" dirty="0">
              <a:latin typeface="Huawei Sans" panose="020C0503030203020204" pitchFamily="34" charset="0"/>
            </a:endParaRPr>
          </a:p>
        </p:txBody>
      </p:sp>
      <p:sp>
        <p:nvSpPr>
          <p:cNvPr id="17" name="矩形 16"/>
          <p:cNvSpPr/>
          <p:nvPr/>
        </p:nvSpPr>
        <p:spPr bwMode="gray">
          <a:xfrm>
            <a:off x="4481878" y="1563688"/>
            <a:ext cx="491724" cy="307777"/>
          </a:xfrm>
          <a:prstGeom prst="rect">
            <a:avLst/>
          </a:prstGeom>
        </p:spPr>
        <p:txBody>
          <a:bodyPr wrap="square">
            <a:noAutofit/>
          </a:bodyPr>
          <a:lstStyle/>
          <a:p>
            <a:pPr algn="ctr" fontAlgn="ctr"/>
            <a:r>
              <a:rPr lang="en-US" sz="1400" dirty="0" smtClean="0">
                <a:latin typeface="Huawei Sans" panose="020C0503030203020204" pitchFamily="34" charset="0"/>
              </a:rPr>
              <a:t>R2</a:t>
            </a:r>
            <a:endParaRPr lang="en-US" sz="1400" dirty="0">
              <a:latin typeface="Huawei Sans" panose="020C0503030203020204" pitchFamily="34" charset="0"/>
            </a:endParaRPr>
          </a:p>
        </p:txBody>
      </p:sp>
      <p:sp>
        <p:nvSpPr>
          <p:cNvPr id="18" name="矩形 17"/>
          <p:cNvSpPr/>
          <p:nvPr/>
        </p:nvSpPr>
        <p:spPr bwMode="gray">
          <a:xfrm>
            <a:off x="2619991" y="1984578"/>
            <a:ext cx="887750" cy="276999"/>
          </a:xfrm>
          <a:prstGeom prst="rect">
            <a:avLst/>
          </a:prstGeom>
        </p:spPr>
        <p:txBody>
          <a:bodyPr wrap="square">
            <a:noAutofit/>
          </a:bodyPr>
          <a:lstStyle/>
          <a:p>
            <a:pPr algn="ctr" fontAlgn="ctr"/>
            <a:r>
              <a:rPr lang="en-US" sz="1200" dirty="0" smtClean="0">
                <a:latin typeface="Huawei Sans" panose="020C0503030203020204" pitchFamily="34" charset="0"/>
              </a:rPr>
              <a:t>GE0/0/0</a:t>
            </a:r>
            <a:endParaRPr lang="en-US" sz="1200" dirty="0">
              <a:latin typeface="Huawei Sans" panose="020C0503030203020204" pitchFamily="34" charset="0"/>
            </a:endParaRPr>
          </a:p>
        </p:txBody>
      </p:sp>
      <p:sp>
        <p:nvSpPr>
          <p:cNvPr id="23" name="文本框 31"/>
          <p:cNvSpPr txBox="1"/>
          <p:nvPr/>
        </p:nvSpPr>
        <p:spPr>
          <a:xfrm>
            <a:off x="6096000" y="1621033"/>
            <a:ext cx="5653086" cy="830997"/>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spcBef>
                <a:spcPts val="0"/>
              </a:spcBef>
              <a:spcAft>
                <a:spcPts val="0"/>
              </a:spcAft>
            </a:pPr>
            <a:r>
              <a:rPr lang="en-US" sz="1600" dirty="0" smtClean="0">
                <a:solidFill>
                  <a:prstClr val="black"/>
                </a:solidFill>
                <a:latin typeface="Huawei Sans" panose="020C0503030203020204" pitchFamily="34" charset="0"/>
              </a:rPr>
              <a:t>1. Assign an IP address to each involved interface and configure IS-IS on each device. The configuration details are omitted.</a:t>
            </a:r>
          </a:p>
        </p:txBody>
      </p:sp>
      <p:sp>
        <p:nvSpPr>
          <p:cNvPr id="26" name="文本框 32"/>
          <p:cNvSpPr txBox="1"/>
          <p:nvPr/>
        </p:nvSpPr>
        <p:spPr>
          <a:xfrm>
            <a:off x="6206958" y="3198617"/>
            <a:ext cx="5542130" cy="738664"/>
          </a:xfrm>
          <a:prstGeom prst="rect">
            <a:avLst/>
          </a:prstGeom>
          <a:solidFill>
            <a:schemeClr val="bg1">
              <a:lumMod val="85000"/>
            </a:schemeClr>
          </a:solidFill>
          <a:ln>
            <a:noFill/>
          </a:ln>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spcBef>
                <a:spcPts val="0"/>
              </a:spcBef>
              <a:spcAft>
                <a:spcPts val="0"/>
              </a:spcAft>
            </a:pPr>
            <a:r>
              <a:rPr lang="en-US" sz="1400" dirty="0" smtClean="0">
                <a:solidFill>
                  <a:prstClr val="black"/>
                </a:solidFill>
                <a:latin typeface="Huawei Sans" panose="020C0503030203020204" pitchFamily="34" charset="0"/>
              </a:rPr>
              <a:t>[R1] </a:t>
            </a:r>
            <a:r>
              <a:rPr lang="en-US" sz="1400" dirty="0" err="1" smtClean="0">
                <a:solidFill>
                  <a:prstClr val="black"/>
                </a:solidFill>
                <a:latin typeface="Huawei Sans" panose="020C0503030203020204" pitchFamily="34" charset="0"/>
              </a:rPr>
              <a:t>isis</a:t>
            </a:r>
            <a:r>
              <a:rPr lang="en-US" sz="1400" dirty="0" smtClean="0">
                <a:solidFill>
                  <a:prstClr val="black"/>
                </a:solidFill>
                <a:latin typeface="Huawei Sans" panose="020C0503030203020204" pitchFamily="34" charset="0"/>
              </a:rPr>
              <a:t> 1</a:t>
            </a:r>
          </a:p>
          <a:p>
            <a:pPr fontAlgn="ctr">
              <a:spcBef>
                <a:spcPts val="0"/>
              </a:spcBef>
              <a:spcAft>
                <a:spcPts val="0"/>
              </a:spcAft>
            </a:pPr>
            <a:r>
              <a:rPr lang="en-US" sz="1400" dirty="0" smtClean="0">
                <a:solidFill>
                  <a:prstClr val="black"/>
                </a:solidFill>
                <a:latin typeface="Huawei Sans" panose="020C0503030203020204" pitchFamily="34" charset="0"/>
              </a:rPr>
              <a:t>[R1-isis-1] graceful-restart</a:t>
            </a:r>
          </a:p>
          <a:p>
            <a:pPr fontAlgn="ctr">
              <a:spcBef>
                <a:spcPts val="0"/>
              </a:spcBef>
              <a:spcAft>
                <a:spcPts val="0"/>
              </a:spcAft>
            </a:pPr>
            <a:r>
              <a:rPr lang="en-US" sz="1400" dirty="0" smtClean="0">
                <a:solidFill>
                  <a:prstClr val="black"/>
                </a:solidFill>
                <a:latin typeface="Huawei Sans" panose="020C0503030203020204" pitchFamily="34" charset="0"/>
              </a:rPr>
              <a:t>[R1-isis-1] graceful-restart no-impact-</a:t>
            </a:r>
            <a:r>
              <a:rPr lang="en-US" sz="1400" dirty="0" err="1" smtClean="0">
                <a:solidFill>
                  <a:prstClr val="black"/>
                </a:solidFill>
                <a:latin typeface="Huawei Sans" panose="020C0503030203020204" pitchFamily="34" charset="0"/>
              </a:rPr>
              <a:t>holdtime</a:t>
            </a:r>
            <a:endParaRPr lang="en-US" altLang="zh-CN" sz="1400" dirty="0">
              <a:solidFill>
                <a:prstClr val="black"/>
              </a:solidFill>
              <a:latin typeface="Huawei Sans" panose="020C0503030203020204" pitchFamily="34" charset="0"/>
              <a:cs typeface="Courier New" panose="02070309020205020404" pitchFamily="49" charset="0"/>
            </a:endParaRPr>
          </a:p>
        </p:txBody>
      </p:sp>
      <p:sp>
        <p:nvSpPr>
          <p:cNvPr id="33" name="矩形 32"/>
          <p:cNvSpPr/>
          <p:nvPr/>
        </p:nvSpPr>
        <p:spPr bwMode="gray">
          <a:xfrm>
            <a:off x="1648702" y="1969188"/>
            <a:ext cx="386422" cy="307777"/>
          </a:xfrm>
          <a:prstGeom prst="rect">
            <a:avLst/>
          </a:prstGeom>
        </p:spPr>
        <p:txBody>
          <a:bodyPr wrap="square">
            <a:noAutofit/>
          </a:bodyPr>
          <a:lstStyle/>
          <a:p>
            <a:pPr algn="ctr" fontAlgn="ctr"/>
            <a:r>
              <a:rPr lang="en-US" sz="1400" dirty="0" smtClean="0">
                <a:latin typeface="Huawei Sans" panose="020C0503030203020204" pitchFamily="34" charset="0"/>
              </a:rPr>
              <a:t>.1</a:t>
            </a:r>
            <a:endParaRPr lang="en-US" sz="1400" dirty="0">
              <a:latin typeface="Huawei Sans" panose="020C0503030203020204" pitchFamily="34" charset="0"/>
            </a:endParaRPr>
          </a:p>
        </p:txBody>
      </p:sp>
      <p:sp>
        <p:nvSpPr>
          <p:cNvPr id="34" name="矩形 33"/>
          <p:cNvSpPr/>
          <p:nvPr/>
        </p:nvSpPr>
        <p:spPr bwMode="gray">
          <a:xfrm>
            <a:off x="4145123" y="1969188"/>
            <a:ext cx="386422" cy="307777"/>
          </a:xfrm>
          <a:prstGeom prst="rect">
            <a:avLst/>
          </a:prstGeom>
        </p:spPr>
        <p:txBody>
          <a:bodyPr wrap="square">
            <a:noAutofit/>
          </a:bodyPr>
          <a:lstStyle/>
          <a:p>
            <a:pPr algn="ctr" fontAlgn="ctr"/>
            <a:r>
              <a:rPr lang="en-US" sz="1400" dirty="0" smtClean="0">
                <a:latin typeface="Huawei Sans" panose="020C0503030203020204" pitchFamily="34" charset="0"/>
              </a:rPr>
              <a:t>.2</a:t>
            </a:r>
            <a:endParaRPr lang="en-US" sz="1400" dirty="0">
              <a:latin typeface="Huawei Sans" panose="020C0503030203020204" pitchFamily="34" charset="0"/>
            </a:endParaRPr>
          </a:p>
        </p:txBody>
      </p:sp>
      <p:sp>
        <p:nvSpPr>
          <p:cNvPr id="31" name="文本框 32"/>
          <p:cNvSpPr txBox="1"/>
          <p:nvPr/>
        </p:nvSpPr>
        <p:spPr>
          <a:xfrm>
            <a:off x="6206958" y="4051863"/>
            <a:ext cx="5542130" cy="738664"/>
          </a:xfrm>
          <a:prstGeom prst="rect">
            <a:avLst/>
          </a:prstGeom>
          <a:solidFill>
            <a:schemeClr val="bg1">
              <a:lumMod val="85000"/>
            </a:schemeClr>
          </a:solidFill>
          <a:ln>
            <a:noFill/>
          </a:ln>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spcBef>
                <a:spcPts val="0"/>
              </a:spcBef>
              <a:spcAft>
                <a:spcPts val="0"/>
              </a:spcAft>
            </a:pPr>
            <a:r>
              <a:rPr lang="en-US" sz="1400" dirty="0" smtClean="0">
                <a:solidFill>
                  <a:prstClr val="black"/>
                </a:solidFill>
                <a:latin typeface="Huawei Sans" panose="020C0503030203020204" pitchFamily="34" charset="0"/>
              </a:rPr>
              <a:t>[R2] </a:t>
            </a:r>
            <a:r>
              <a:rPr lang="en-US" sz="1400" dirty="0" err="1" smtClean="0">
                <a:solidFill>
                  <a:prstClr val="black"/>
                </a:solidFill>
                <a:latin typeface="Huawei Sans" panose="020C0503030203020204" pitchFamily="34" charset="0"/>
              </a:rPr>
              <a:t>isis</a:t>
            </a:r>
            <a:r>
              <a:rPr lang="en-US" sz="1400" dirty="0" smtClean="0">
                <a:solidFill>
                  <a:prstClr val="black"/>
                </a:solidFill>
                <a:latin typeface="Huawei Sans" panose="020C0503030203020204" pitchFamily="34" charset="0"/>
              </a:rPr>
              <a:t> 1</a:t>
            </a:r>
          </a:p>
          <a:p>
            <a:pPr fontAlgn="ctr">
              <a:spcBef>
                <a:spcPts val="0"/>
              </a:spcBef>
              <a:spcAft>
                <a:spcPts val="0"/>
              </a:spcAft>
            </a:pPr>
            <a:r>
              <a:rPr lang="en-US" sz="1400" dirty="0" smtClean="0">
                <a:solidFill>
                  <a:prstClr val="black"/>
                </a:solidFill>
                <a:latin typeface="Huawei Sans" panose="020C0503030203020204" pitchFamily="34" charset="0"/>
              </a:rPr>
              <a:t>[R2-isis-1] graceful-restart</a:t>
            </a:r>
          </a:p>
          <a:p>
            <a:pPr fontAlgn="ctr">
              <a:spcBef>
                <a:spcPts val="0"/>
              </a:spcBef>
              <a:spcAft>
                <a:spcPts val="0"/>
              </a:spcAft>
            </a:pPr>
            <a:r>
              <a:rPr lang="en-US" sz="1400" dirty="0" smtClean="0">
                <a:solidFill>
                  <a:prstClr val="black"/>
                </a:solidFill>
                <a:latin typeface="Huawei Sans" panose="020C0503030203020204" pitchFamily="34" charset="0"/>
              </a:rPr>
              <a:t>[R2-isis-1] graceful-restart no-impact-</a:t>
            </a:r>
            <a:r>
              <a:rPr lang="en-US" sz="1400" dirty="0" err="1" smtClean="0">
                <a:solidFill>
                  <a:prstClr val="black"/>
                </a:solidFill>
                <a:latin typeface="Huawei Sans" panose="020C0503030203020204" pitchFamily="34" charset="0"/>
              </a:rPr>
              <a:t>holdtime</a:t>
            </a:r>
            <a:endParaRPr lang="en-US" altLang="zh-CN" sz="1400" dirty="0">
              <a:solidFill>
                <a:prstClr val="black"/>
              </a:solidFill>
              <a:latin typeface="Huawei Sans" panose="020C0503030203020204" pitchFamily="34" charset="0"/>
              <a:cs typeface="Courier New" panose="02070309020205020404" pitchFamily="49" charset="0"/>
            </a:endParaRPr>
          </a:p>
        </p:txBody>
      </p:sp>
      <p:sp>
        <p:nvSpPr>
          <p:cNvPr id="30" name="文本框 31"/>
          <p:cNvSpPr txBox="1"/>
          <p:nvPr/>
        </p:nvSpPr>
        <p:spPr>
          <a:xfrm>
            <a:off x="6096000" y="2813657"/>
            <a:ext cx="5653086" cy="344970"/>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altLang="zh-CN" sz="1600" dirty="0" smtClean="0">
                <a:solidFill>
                  <a:prstClr val="black"/>
                </a:solidFill>
                <a:latin typeface="Huawei Sans" panose="020C0503030203020204" pitchFamily="34" charset="0"/>
              </a:rPr>
              <a:t>2. Enable </a:t>
            </a:r>
            <a:r>
              <a:rPr lang="en-US" altLang="zh-CN" sz="1600" dirty="0">
                <a:solidFill>
                  <a:prstClr val="black"/>
                </a:solidFill>
                <a:latin typeface="Huawei Sans" panose="020C0503030203020204" pitchFamily="34" charset="0"/>
              </a:rPr>
              <a:t>IS-IS GR on R1 and R2</a:t>
            </a:r>
            <a:r>
              <a:rPr lang="en-US" altLang="zh-CN" sz="1600" dirty="0" smtClean="0">
                <a:solidFill>
                  <a:prstClr val="black"/>
                </a:solidFill>
                <a:latin typeface="Huawei Sans" panose="020C0503030203020204" pitchFamily="34" charset="0"/>
              </a:rPr>
              <a:t>.</a:t>
            </a:r>
            <a:endParaRPr lang="en-US" altLang="zh-CN" sz="1600" dirty="0">
              <a:solidFill>
                <a:prstClr val="black"/>
              </a:solidFill>
              <a:latin typeface="Huawei Sans" panose="020C0503030203020204" pitchFamily="34" charset="0"/>
            </a:endParaRPr>
          </a:p>
        </p:txBody>
      </p:sp>
      <p:sp>
        <p:nvSpPr>
          <p:cNvPr id="32" name="五边形 31"/>
          <p:cNvSpPr/>
          <p:nvPr/>
        </p:nvSpPr>
        <p:spPr bwMode="auto">
          <a:xfrm>
            <a:off x="8823490" y="49619"/>
            <a:ext cx="1148807"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Fast Convergence</a:t>
            </a:r>
          </a:p>
        </p:txBody>
      </p:sp>
      <p:sp>
        <p:nvSpPr>
          <p:cNvPr id="35" name="燕尾形 34"/>
          <p:cNvSpPr/>
          <p:nvPr/>
        </p:nvSpPr>
        <p:spPr bwMode="auto">
          <a:xfrm>
            <a:off x="9836823" y="49619"/>
            <a:ext cx="98229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Routing Control</a:t>
            </a:r>
            <a:endParaRPr lang="en-US" altLang="zh-CN" sz="1200" dirty="0">
              <a:latin typeface="Huawei Sans" panose="020C0503030203020204" pitchFamily="34" charset="0"/>
              <a:sym typeface="Huawei Sans" panose="020C0503030203020204" pitchFamily="34" charset="0"/>
            </a:endParaRPr>
          </a:p>
        </p:txBody>
      </p:sp>
      <p:sp>
        <p:nvSpPr>
          <p:cNvPr id="36" name="燕尾形 35"/>
          <p:cNvSpPr/>
          <p:nvPr/>
        </p:nvSpPr>
        <p:spPr bwMode="auto">
          <a:xfrm>
            <a:off x="10683647" y="49619"/>
            <a:ext cx="1065441"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Other Features</a:t>
            </a:r>
            <a:endParaRPr lang="en-US" altLang="zh-CN" sz="1200" b="1" dirty="0">
              <a:solidFill>
                <a:srgbClr val="FFFFFF"/>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592594023"/>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Example for Configuring IS-IS GR (2)</a:t>
            </a:r>
            <a:endParaRPr lang="en-US" altLang="zh-CN" dirty="0"/>
          </a:p>
        </p:txBody>
      </p:sp>
      <p:sp>
        <p:nvSpPr>
          <p:cNvPr id="44" name="文本占位符 43"/>
          <p:cNvSpPr>
            <a:spLocks noGrp="1"/>
          </p:cNvSpPr>
          <p:nvPr>
            <p:ph type="body" sz="quarter" idx="10"/>
          </p:nvPr>
        </p:nvSpPr>
        <p:spPr>
          <a:xfrm>
            <a:off x="442914" y="3040624"/>
            <a:ext cx="5653086" cy="2021691"/>
          </a:xfrm>
        </p:spPr>
        <p:txBody>
          <a:bodyPr/>
          <a:lstStyle/>
          <a:p>
            <a:r>
              <a:rPr lang="en-US" sz="1400" dirty="0" smtClean="0"/>
              <a:t>Routers R1 and R2 each are equipped with two main control boards, which back up each other. The routers interwork through IS-IS and support GR.</a:t>
            </a:r>
          </a:p>
          <a:p>
            <a:r>
              <a:rPr lang="en-US" sz="1400" dirty="0" smtClean="0"/>
              <a:t>It is required that traffic forwarding be not interrupted when R1 restarts an IS-IS process or performs an active/standby switchover in GR mode.</a:t>
            </a:r>
            <a:endParaRPr lang="en-US" altLang="zh-CN" sz="1400" dirty="0"/>
          </a:p>
        </p:txBody>
      </p:sp>
      <p:sp>
        <p:nvSpPr>
          <p:cNvPr id="4" name="椭圆 3"/>
          <p:cNvSpPr/>
          <p:nvPr/>
        </p:nvSpPr>
        <p:spPr bwMode="gray">
          <a:xfrm>
            <a:off x="1738989" y="1436368"/>
            <a:ext cx="2717847" cy="1195614"/>
          </a:xfrm>
          <a:prstGeom prst="ellipse">
            <a:avLst/>
          </a:prstGeom>
          <a:solidFill>
            <a:srgbClr val="F5FCFD"/>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5" name="矩形 4"/>
          <p:cNvSpPr/>
          <p:nvPr/>
        </p:nvSpPr>
        <p:spPr bwMode="gray">
          <a:xfrm>
            <a:off x="2310099" y="2177068"/>
            <a:ext cx="1489749" cy="400110"/>
          </a:xfrm>
          <a:prstGeom prst="rect">
            <a:avLst/>
          </a:prstGeom>
        </p:spPr>
        <p:txBody>
          <a:bodyPr wrap="square">
            <a:noAutofit/>
          </a:bodyPr>
          <a:lstStyle/>
          <a:p>
            <a:pPr algn="ctr" fontAlgn="ctr">
              <a:lnSpc>
                <a:spcPts val="2400"/>
              </a:lnSpc>
            </a:pPr>
            <a:r>
              <a:rPr lang="en-US" sz="1400" b="1" dirty="0" smtClean="0">
                <a:latin typeface="Huawei Sans" panose="020C0503030203020204" pitchFamily="34" charset="0"/>
              </a:rPr>
              <a:t>IS-IS area 10</a:t>
            </a:r>
            <a:endParaRPr lang="en-US" altLang="zh-CN" sz="14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174851" y="1803953"/>
            <a:ext cx="540000" cy="442800"/>
          </a:xfrm>
          <a:prstGeom prst="rect">
            <a:avLst/>
          </a:prstGeom>
        </p:spPr>
      </p:pic>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56836" y="1803953"/>
            <a:ext cx="540000" cy="442800"/>
          </a:xfrm>
          <a:prstGeom prst="rect">
            <a:avLst/>
          </a:prstGeom>
        </p:spPr>
      </p:pic>
      <p:cxnSp>
        <p:nvCxnSpPr>
          <p:cNvPr id="10" name="直接连接符 9"/>
          <p:cNvCxnSpPr>
            <a:stCxn id="7" idx="3"/>
            <a:endCxn id="8" idx="1"/>
          </p:cNvCxnSpPr>
          <p:nvPr/>
        </p:nvCxnSpPr>
        <p:spPr bwMode="gray">
          <a:xfrm>
            <a:off x="1714851" y="2025353"/>
            <a:ext cx="27419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bwMode="gray">
          <a:xfrm>
            <a:off x="1198989" y="1563688"/>
            <a:ext cx="491724" cy="307777"/>
          </a:xfrm>
          <a:prstGeom prst="rect">
            <a:avLst/>
          </a:prstGeom>
        </p:spPr>
        <p:txBody>
          <a:bodyPr wrap="square">
            <a:noAutofit/>
          </a:bodyPr>
          <a:lstStyle/>
          <a:p>
            <a:pPr algn="ctr" fontAlgn="ctr"/>
            <a:r>
              <a:rPr lang="en-US" sz="1400" dirty="0" smtClean="0">
                <a:latin typeface="Huawei Sans" panose="020C0503030203020204" pitchFamily="34" charset="0"/>
              </a:rPr>
              <a:t>R1</a:t>
            </a:r>
            <a:endParaRPr lang="en-US" sz="1400" dirty="0">
              <a:latin typeface="Huawei Sans" panose="020C0503030203020204" pitchFamily="34" charset="0"/>
            </a:endParaRPr>
          </a:p>
        </p:txBody>
      </p:sp>
      <p:sp>
        <p:nvSpPr>
          <p:cNvPr id="14" name="矩形 13"/>
          <p:cNvSpPr/>
          <p:nvPr/>
        </p:nvSpPr>
        <p:spPr bwMode="gray">
          <a:xfrm>
            <a:off x="2422198" y="1751332"/>
            <a:ext cx="1283336" cy="307777"/>
          </a:xfrm>
          <a:prstGeom prst="rect">
            <a:avLst/>
          </a:prstGeom>
        </p:spPr>
        <p:txBody>
          <a:bodyPr wrap="square">
            <a:noAutofit/>
          </a:bodyPr>
          <a:lstStyle/>
          <a:p>
            <a:pPr algn="ctr" fontAlgn="ctr"/>
            <a:r>
              <a:rPr lang="en-US" sz="1400" dirty="0" smtClean="0">
                <a:latin typeface="Huawei Sans" panose="020C0503030203020204" pitchFamily="34" charset="0"/>
              </a:rPr>
              <a:t>10.1.12.0/30</a:t>
            </a:r>
            <a:endParaRPr lang="en-US" sz="1400" dirty="0">
              <a:latin typeface="Huawei Sans" panose="020C0503030203020204" pitchFamily="34" charset="0"/>
            </a:endParaRPr>
          </a:p>
        </p:txBody>
      </p:sp>
      <p:sp>
        <p:nvSpPr>
          <p:cNvPr id="17" name="矩形 16"/>
          <p:cNvSpPr/>
          <p:nvPr/>
        </p:nvSpPr>
        <p:spPr bwMode="gray">
          <a:xfrm>
            <a:off x="4481878" y="1563688"/>
            <a:ext cx="491724" cy="307777"/>
          </a:xfrm>
          <a:prstGeom prst="rect">
            <a:avLst/>
          </a:prstGeom>
        </p:spPr>
        <p:txBody>
          <a:bodyPr wrap="square">
            <a:noAutofit/>
          </a:bodyPr>
          <a:lstStyle/>
          <a:p>
            <a:pPr algn="ctr" fontAlgn="ctr"/>
            <a:r>
              <a:rPr lang="en-US" sz="1400" dirty="0" smtClean="0">
                <a:latin typeface="Huawei Sans" panose="020C0503030203020204" pitchFamily="34" charset="0"/>
              </a:rPr>
              <a:t>R2</a:t>
            </a:r>
            <a:endParaRPr lang="en-US" sz="1400" dirty="0">
              <a:latin typeface="Huawei Sans" panose="020C0503030203020204" pitchFamily="34" charset="0"/>
            </a:endParaRPr>
          </a:p>
        </p:txBody>
      </p:sp>
      <p:sp>
        <p:nvSpPr>
          <p:cNvPr id="18" name="矩形 17"/>
          <p:cNvSpPr/>
          <p:nvPr/>
        </p:nvSpPr>
        <p:spPr bwMode="gray">
          <a:xfrm>
            <a:off x="2619991" y="1984578"/>
            <a:ext cx="887750" cy="276999"/>
          </a:xfrm>
          <a:prstGeom prst="rect">
            <a:avLst/>
          </a:prstGeom>
        </p:spPr>
        <p:txBody>
          <a:bodyPr wrap="square">
            <a:noAutofit/>
          </a:bodyPr>
          <a:lstStyle/>
          <a:p>
            <a:pPr algn="ctr" fontAlgn="ctr"/>
            <a:r>
              <a:rPr lang="en-US" sz="1200" dirty="0" smtClean="0">
                <a:latin typeface="Huawei Sans" panose="020C0503030203020204" pitchFamily="34" charset="0"/>
              </a:rPr>
              <a:t>GE0/0/0</a:t>
            </a:r>
            <a:endParaRPr lang="en-US" sz="1200" dirty="0">
              <a:latin typeface="Huawei Sans" panose="020C0503030203020204" pitchFamily="34" charset="0"/>
            </a:endParaRPr>
          </a:p>
        </p:txBody>
      </p:sp>
      <p:sp>
        <p:nvSpPr>
          <p:cNvPr id="23" name="文本框 31"/>
          <p:cNvSpPr txBox="1"/>
          <p:nvPr/>
        </p:nvSpPr>
        <p:spPr>
          <a:xfrm>
            <a:off x="6096000" y="1621033"/>
            <a:ext cx="5653086" cy="363545"/>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spcBef>
                <a:spcPts val="0"/>
              </a:spcBef>
              <a:spcAft>
                <a:spcPts val="0"/>
              </a:spcAft>
            </a:pPr>
            <a:r>
              <a:rPr lang="en-US" sz="1600" dirty="0">
                <a:solidFill>
                  <a:prstClr val="black"/>
                </a:solidFill>
                <a:latin typeface="Huawei Sans" panose="020C0503030203020204" pitchFamily="34" charset="0"/>
              </a:rPr>
              <a:t>3. Check the IS-IS GR status on R2.</a:t>
            </a:r>
          </a:p>
        </p:txBody>
      </p:sp>
      <p:sp>
        <p:nvSpPr>
          <p:cNvPr id="33" name="矩形 32"/>
          <p:cNvSpPr/>
          <p:nvPr/>
        </p:nvSpPr>
        <p:spPr bwMode="gray">
          <a:xfrm>
            <a:off x="1648702" y="1969188"/>
            <a:ext cx="386422" cy="307777"/>
          </a:xfrm>
          <a:prstGeom prst="rect">
            <a:avLst/>
          </a:prstGeom>
        </p:spPr>
        <p:txBody>
          <a:bodyPr wrap="square">
            <a:noAutofit/>
          </a:bodyPr>
          <a:lstStyle/>
          <a:p>
            <a:pPr algn="ctr" fontAlgn="ctr"/>
            <a:r>
              <a:rPr lang="en-US" sz="1400" dirty="0" smtClean="0">
                <a:latin typeface="Huawei Sans" panose="020C0503030203020204" pitchFamily="34" charset="0"/>
              </a:rPr>
              <a:t>.1</a:t>
            </a:r>
            <a:endParaRPr lang="en-US" sz="1400" dirty="0">
              <a:latin typeface="Huawei Sans" panose="020C0503030203020204" pitchFamily="34" charset="0"/>
            </a:endParaRPr>
          </a:p>
        </p:txBody>
      </p:sp>
      <p:sp>
        <p:nvSpPr>
          <p:cNvPr id="34" name="矩形 33"/>
          <p:cNvSpPr/>
          <p:nvPr/>
        </p:nvSpPr>
        <p:spPr bwMode="gray">
          <a:xfrm>
            <a:off x="4145123" y="1969188"/>
            <a:ext cx="386422" cy="307777"/>
          </a:xfrm>
          <a:prstGeom prst="rect">
            <a:avLst/>
          </a:prstGeom>
        </p:spPr>
        <p:txBody>
          <a:bodyPr wrap="square">
            <a:noAutofit/>
          </a:bodyPr>
          <a:lstStyle/>
          <a:p>
            <a:pPr algn="ctr" fontAlgn="ctr"/>
            <a:r>
              <a:rPr lang="en-US" sz="1400" dirty="0" smtClean="0">
                <a:latin typeface="Huawei Sans" panose="020C0503030203020204" pitchFamily="34" charset="0"/>
              </a:rPr>
              <a:t>.2</a:t>
            </a:r>
            <a:endParaRPr lang="en-US" sz="1400" dirty="0">
              <a:latin typeface="Huawei Sans" panose="020C0503030203020204" pitchFamily="34" charset="0"/>
            </a:endParaRPr>
          </a:p>
        </p:txBody>
      </p:sp>
      <p:sp>
        <p:nvSpPr>
          <p:cNvPr id="24" name="文本框 32"/>
          <p:cNvSpPr txBox="1"/>
          <p:nvPr/>
        </p:nvSpPr>
        <p:spPr>
          <a:xfrm>
            <a:off x="6206958" y="2025813"/>
            <a:ext cx="5542130" cy="3600986"/>
          </a:xfrm>
          <a:prstGeom prst="rect">
            <a:avLst/>
          </a:prstGeom>
          <a:solidFill>
            <a:schemeClr val="bg1">
              <a:lumMod val="85000"/>
            </a:schemeClr>
          </a:solidFill>
          <a:ln>
            <a:noFill/>
          </a:ln>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dirty="0" smtClean="0">
                <a:latin typeface="Huawei Sans" panose="020C0503030203020204" pitchFamily="34" charset="0"/>
              </a:rPr>
              <a:t>&lt;R2&gt; display </a:t>
            </a:r>
            <a:r>
              <a:rPr lang="en-US" sz="1400" dirty="0" err="1" smtClean="0">
                <a:latin typeface="Huawei Sans" panose="020C0503030203020204" pitchFamily="34" charset="0"/>
              </a:rPr>
              <a:t>isis</a:t>
            </a:r>
            <a:r>
              <a:rPr lang="en-US" sz="1400" dirty="0" smtClean="0">
                <a:latin typeface="Huawei Sans" panose="020C0503030203020204" pitchFamily="34" charset="0"/>
              </a:rPr>
              <a:t> 1 graceful-restart status </a:t>
            </a:r>
            <a:endParaRPr lang="en-US" altLang="zh-CN" sz="1400" dirty="0" smtClean="0">
              <a:latin typeface="Huawei Sans" panose="020C0503030203020204" pitchFamily="34" charset="0"/>
            </a:endParaRPr>
          </a:p>
          <a:p>
            <a:pPr fontAlgn="ct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                        Restart information for ISIS(1)</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                        -------------------------------</a:t>
            </a:r>
            <a:endParaRPr lang="en-US" altLang="zh-CN" sz="1400" dirty="0" smtClean="0">
              <a:latin typeface="Huawei Sans" panose="020C0503030203020204" pitchFamily="34" charset="0"/>
            </a:endParaRPr>
          </a:p>
          <a:p>
            <a:pPr fontAlgn="ct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IS-IS(1) Level-1 Restart Status</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Restart Interval: 300 </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SA Bit Supported </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  Total Number of Interfaces = 1</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  Restart Status: RESTART COMPLETE </a:t>
            </a:r>
            <a:endParaRPr lang="en-US" altLang="zh-CN" sz="1400" dirty="0" smtClean="0">
              <a:latin typeface="Huawei Sans" panose="020C0503030203020204" pitchFamily="34" charset="0"/>
            </a:endParaRPr>
          </a:p>
          <a:p>
            <a:pPr fontAlgn="ct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IS-IS(1) Level-2 Restart Status</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Restart Interval: 300 </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SA Bit Supported </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  Total Number of Interfaces = 1</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  Restart Status: RESTART COMPLETE </a:t>
            </a:r>
            <a:endParaRPr lang="en-US" altLang="zh-CN" sz="1400" dirty="0">
              <a:solidFill>
                <a:prstClr val="black"/>
              </a:solidFill>
              <a:latin typeface="Huawei Sans" panose="020C0503030203020204" pitchFamily="34" charset="0"/>
              <a:cs typeface="Courier New" panose="02070309020205020404" pitchFamily="49" charset="0"/>
            </a:endParaRPr>
          </a:p>
        </p:txBody>
      </p:sp>
      <p:sp>
        <p:nvSpPr>
          <p:cNvPr id="21" name="五边形 20"/>
          <p:cNvSpPr/>
          <p:nvPr/>
        </p:nvSpPr>
        <p:spPr bwMode="auto">
          <a:xfrm>
            <a:off x="8823490" y="49619"/>
            <a:ext cx="1148807"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Fast Convergence</a:t>
            </a:r>
          </a:p>
        </p:txBody>
      </p:sp>
      <p:sp>
        <p:nvSpPr>
          <p:cNvPr id="25" name="燕尾形 24"/>
          <p:cNvSpPr/>
          <p:nvPr/>
        </p:nvSpPr>
        <p:spPr bwMode="auto">
          <a:xfrm>
            <a:off x="9836823" y="49619"/>
            <a:ext cx="98229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Routing Control</a:t>
            </a:r>
            <a:endParaRPr lang="en-US" altLang="zh-CN" sz="1200" dirty="0">
              <a:latin typeface="Huawei Sans" panose="020C0503030203020204" pitchFamily="34" charset="0"/>
              <a:sym typeface="Huawei Sans" panose="020C0503030203020204" pitchFamily="34" charset="0"/>
            </a:endParaRPr>
          </a:p>
        </p:txBody>
      </p:sp>
      <p:sp>
        <p:nvSpPr>
          <p:cNvPr id="26" name="燕尾形 25"/>
          <p:cNvSpPr/>
          <p:nvPr/>
        </p:nvSpPr>
        <p:spPr bwMode="auto">
          <a:xfrm>
            <a:off x="10683647" y="49619"/>
            <a:ext cx="1065441"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Other Features</a:t>
            </a:r>
            <a:endParaRPr lang="en-US" altLang="zh-CN" sz="1200" b="1" dirty="0">
              <a:solidFill>
                <a:srgbClr val="FFFFFF"/>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542496431"/>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Example for Configuring IS-IS GR (3)</a:t>
            </a:r>
            <a:endParaRPr lang="en-US" altLang="zh-CN" dirty="0"/>
          </a:p>
        </p:txBody>
      </p:sp>
      <p:sp>
        <p:nvSpPr>
          <p:cNvPr id="44" name="文本占位符 43"/>
          <p:cNvSpPr>
            <a:spLocks noGrp="1"/>
          </p:cNvSpPr>
          <p:nvPr>
            <p:ph type="body" sz="quarter" idx="10"/>
          </p:nvPr>
        </p:nvSpPr>
        <p:spPr>
          <a:xfrm>
            <a:off x="442914" y="3040624"/>
            <a:ext cx="5653086" cy="2021691"/>
          </a:xfrm>
        </p:spPr>
        <p:txBody>
          <a:bodyPr/>
          <a:lstStyle/>
          <a:p>
            <a:r>
              <a:rPr lang="en-US" sz="1400" dirty="0" smtClean="0"/>
              <a:t>Routers R1 and R2 each are equipped with two main control boards, which back up each other. The routers interwork through IS-IS and support GR.</a:t>
            </a:r>
          </a:p>
          <a:p>
            <a:r>
              <a:rPr lang="en-US" sz="1400" dirty="0" smtClean="0"/>
              <a:t>It is required that traffic forwarding be not interrupted when R1 restarts an IS-IS process or performs an active/standby switchover in GR mode.</a:t>
            </a:r>
            <a:endParaRPr lang="en-US" altLang="zh-CN" sz="1400" dirty="0"/>
          </a:p>
        </p:txBody>
      </p:sp>
      <p:sp>
        <p:nvSpPr>
          <p:cNvPr id="4" name="椭圆 3"/>
          <p:cNvSpPr/>
          <p:nvPr/>
        </p:nvSpPr>
        <p:spPr bwMode="gray">
          <a:xfrm>
            <a:off x="1738989" y="1436368"/>
            <a:ext cx="2717847" cy="1195614"/>
          </a:xfrm>
          <a:prstGeom prst="ellipse">
            <a:avLst/>
          </a:prstGeom>
          <a:solidFill>
            <a:srgbClr val="F5FCFD"/>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5" name="矩形 4"/>
          <p:cNvSpPr/>
          <p:nvPr/>
        </p:nvSpPr>
        <p:spPr bwMode="gray">
          <a:xfrm>
            <a:off x="2310099" y="2177068"/>
            <a:ext cx="1489749" cy="400110"/>
          </a:xfrm>
          <a:prstGeom prst="rect">
            <a:avLst/>
          </a:prstGeom>
        </p:spPr>
        <p:txBody>
          <a:bodyPr wrap="square">
            <a:noAutofit/>
          </a:bodyPr>
          <a:lstStyle/>
          <a:p>
            <a:pPr algn="ctr" fontAlgn="ctr">
              <a:lnSpc>
                <a:spcPts val="2400"/>
              </a:lnSpc>
            </a:pPr>
            <a:r>
              <a:rPr lang="en-US" sz="1400" b="1" dirty="0" smtClean="0">
                <a:latin typeface="Huawei Sans" panose="020C0503030203020204" pitchFamily="34" charset="0"/>
              </a:rPr>
              <a:t>IS-IS area 10</a:t>
            </a:r>
            <a:endParaRPr lang="en-US" altLang="zh-CN" sz="14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174851" y="1803953"/>
            <a:ext cx="540000" cy="442800"/>
          </a:xfrm>
          <a:prstGeom prst="rect">
            <a:avLst/>
          </a:prstGeom>
        </p:spPr>
      </p:pic>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56836" y="1803953"/>
            <a:ext cx="540000" cy="442800"/>
          </a:xfrm>
          <a:prstGeom prst="rect">
            <a:avLst/>
          </a:prstGeom>
        </p:spPr>
      </p:pic>
      <p:cxnSp>
        <p:nvCxnSpPr>
          <p:cNvPr id="10" name="直接连接符 9"/>
          <p:cNvCxnSpPr>
            <a:stCxn id="7" idx="3"/>
            <a:endCxn id="8" idx="1"/>
          </p:cNvCxnSpPr>
          <p:nvPr/>
        </p:nvCxnSpPr>
        <p:spPr bwMode="gray">
          <a:xfrm>
            <a:off x="1714851" y="2025353"/>
            <a:ext cx="27419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bwMode="gray">
          <a:xfrm>
            <a:off x="1198989" y="1563688"/>
            <a:ext cx="491724" cy="307777"/>
          </a:xfrm>
          <a:prstGeom prst="rect">
            <a:avLst/>
          </a:prstGeom>
        </p:spPr>
        <p:txBody>
          <a:bodyPr wrap="square">
            <a:noAutofit/>
          </a:bodyPr>
          <a:lstStyle/>
          <a:p>
            <a:pPr algn="ctr" fontAlgn="ctr"/>
            <a:r>
              <a:rPr lang="en-US" sz="1400" dirty="0" smtClean="0">
                <a:latin typeface="Huawei Sans" panose="020C0503030203020204" pitchFamily="34" charset="0"/>
              </a:rPr>
              <a:t>R1</a:t>
            </a:r>
            <a:endParaRPr lang="en-US" sz="1400" dirty="0">
              <a:latin typeface="Huawei Sans" panose="020C0503030203020204" pitchFamily="34" charset="0"/>
            </a:endParaRPr>
          </a:p>
        </p:txBody>
      </p:sp>
      <p:sp>
        <p:nvSpPr>
          <p:cNvPr id="14" name="矩形 13"/>
          <p:cNvSpPr/>
          <p:nvPr/>
        </p:nvSpPr>
        <p:spPr bwMode="gray">
          <a:xfrm>
            <a:off x="2422198" y="1751332"/>
            <a:ext cx="1283336" cy="307777"/>
          </a:xfrm>
          <a:prstGeom prst="rect">
            <a:avLst/>
          </a:prstGeom>
        </p:spPr>
        <p:txBody>
          <a:bodyPr wrap="square">
            <a:noAutofit/>
          </a:bodyPr>
          <a:lstStyle/>
          <a:p>
            <a:pPr algn="ctr" fontAlgn="ctr"/>
            <a:r>
              <a:rPr lang="en-US" sz="1400" dirty="0" smtClean="0">
                <a:latin typeface="Huawei Sans" panose="020C0503030203020204" pitchFamily="34" charset="0"/>
              </a:rPr>
              <a:t>10.1.12.0/30</a:t>
            </a:r>
            <a:endParaRPr lang="en-US" sz="1400" dirty="0">
              <a:latin typeface="Huawei Sans" panose="020C0503030203020204" pitchFamily="34" charset="0"/>
            </a:endParaRPr>
          </a:p>
        </p:txBody>
      </p:sp>
      <p:sp>
        <p:nvSpPr>
          <p:cNvPr id="17" name="矩形 16"/>
          <p:cNvSpPr/>
          <p:nvPr/>
        </p:nvSpPr>
        <p:spPr bwMode="gray">
          <a:xfrm>
            <a:off x="4481878" y="1563688"/>
            <a:ext cx="491724" cy="307777"/>
          </a:xfrm>
          <a:prstGeom prst="rect">
            <a:avLst/>
          </a:prstGeom>
        </p:spPr>
        <p:txBody>
          <a:bodyPr wrap="square">
            <a:noAutofit/>
          </a:bodyPr>
          <a:lstStyle/>
          <a:p>
            <a:pPr algn="ctr" fontAlgn="ctr"/>
            <a:r>
              <a:rPr lang="en-US" sz="1400" dirty="0" smtClean="0">
                <a:latin typeface="Huawei Sans" panose="020C0503030203020204" pitchFamily="34" charset="0"/>
              </a:rPr>
              <a:t>R2</a:t>
            </a:r>
            <a:endParaRPr lang="en-US" sz="1400" dirty="0">
              <a:latin typeface="Huawei Sans" panose="020C0503030203020204" pitchFamily="34" charset="0"/>
            </a:endParaRPr>
          </a:p>
        </p:txBody>
      </p:sp>
      <p:sp>
        <p:nvSpPr>
          <p:cNvPr id="18" name="矩形 17"/>
          <p:cNvSpPr/>
          <p:nvPr/>
        </p:nvSpPr>
        <p:spPr bwMode="gray">
          <a:xfrm>
            <a:off x="2619991" y="1984578"/>
            <a:ext cx="887750" cy="276999"/>
          </a:xfrm>
          <a:prstGeom prst="rect">
            <a:avLst/>
          </a:prstGeom>
        </p:spPr>
        <p:txBody>
          <a:bodyPr wrap="square">
            <a:noAutofit/>
          </a:bodyPr>
          <a:lstStyle/>
          <a:p>
            <a:pPr algn="ctr" fontAlgn="ctr"/>
            <a:r>
              <a:rPr lang="en-US" sz="1200" dirty="0" smtClean="0">
                <a:latin typeface="Huawei Sans" panose="020C0503030203020204" pitchFamily="34" charset="0"/>
              </a:rPr>
              <a:t>GE0/0/0</a:t>
            </a:r>
            <a:endParaRPr lang="en-US" sz="1200" dirty="0">
              <a:latin typeface="Huawei Sans" panose="020C0503030203020204" pitchFamily="34" charset="0"/>
            </a:endParaRPr>
          </a:p>
        </p:txBody>
      </p:sp>
      <p:sp>
        <p:nvSpPr>
          <p:cNvPr id="23" name="文本框 31"/>
          <p:cNvSpPr txBox="1"/>
          <p:nvPr/>
        </p:nvSpPr>
        <p:spPr>
          <a:xfrm>
            <a:off x="6096000" y="1401732"/>
            <a:ext cx="5653086" cy="1070876"/>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spcBef>
                <a:spcPts val="0"/>
              </a:spcBef>
              <a:spcAft>
                <a:spcPts val="0"/>
              </a:spcAft>
            </a:pPr>
            <a:r>
              <a:rPr lang="en-US" sz="1600" dirty="0">
                <a:solidFill>
                  <a:prstClr val="black"/>
                </a:solidFill>
                <a:latin typeface="Huawei Sans" panose="020C0503030203020204" pitchFamily="34" charset="0"/>
              </a:rPr>
              <a:t>4. Run the </a:t>
            </a:r>
            <a:r>
              <a:rPr lang="en-US" sz="1600" b="1" dirty="0">
                <a:solidFill>
                  <a:prstClr val="black"/>
                </a:solidFill>
                <a:latin typeface="Huawei Sans" panose="020C0503030203020204" pitchFamily="34" charset="0"/>
              </a:rPr>
              <a:t>reset </a:t>
            </a:r>
            <a:r>
              <a:rPr lang="en-US" sz="1600" b="1" dirty="0" err="1">
                <a:solidFill>
                  <a:prstClr val="black"/>
                </a:solidFill>
                <a:latin typeface="Huawei Sans" panose="020C0503030203020204" pitchFamily="34" charset="0"/>
              </a:rPr>
              <a:t>isis</a:t>
            </a:r>
            <a:r>
              <a:rPr lang="en-US" sz="1600" b="1" dirty="0">
                <a:solidFill>
                  <a:prstClr val="black"/>
                </a:solidFill>
                <a:latin typeface="Huawei Sans" panose="020C0503030203020204" pitchFamily="34" charset="0"/>
              </a:rPr>
              <a:t> all graceful-restart </a:t>
            </a:r>
            <a:r>
              <a:rPr lang="en-US" sz="1600" dirty="0">
                <a:solidFill>
                  <a:prstClr val="black"/>
                </a:solidFill>
                <a:latin typeface="Huawei Sans" panose="020C0503030203020204" pitchFamily="34" charset="0"/>
              </a:rPr>
              <a:t>command in the user view of R1 to restart IS-IS process 1, and run the </a:t>
            </a:r>
            <a:r>
              <a:rPr lang="en-US" sz="1600" b="1" dirty="0">
                <a:solidFill>
                  <a:prstClr val="black"/>
                </a:solidFill>
                <a:latin typeface="Huawei Sans" panose="020C0503030203020204" pitchFamily="34" charset="0"/>
              </a:rPr>
              <a:t>display </a:t>
            </a:r>
            <a:r>
              <a:rPr lang="en-US" sz="1600" b="1" dirty="0" err="1">
                <a:solidFill>
                  <a:prstClr val="black"/>
                </a:solidFill>
                <a:latin typeface="Huawei Sans" panose="020C0503030203020204" pitchFamily="34" charset="0"/>
              </a:rPr>
              <a:t>isis</a:t>
            </a:r>
            <a:r>
              <a:rPr lang="en-US" sz="1600" b="1" dirty="0">
                <a:solidFill>
                  <a:prstClr val="black"/>
                </a:solidFill>
                <a:latin typeface="Huawei Sans" panose="020C0503030203020204" pitchFamily="34" charset="0"/>
              </a:rPr>
              <a:t> peer </a:t>
            </a:r>
            <a:r>
              <a:rPr lang="en-US" sz="1600" dirty="0">
                <a:solidFill>
                  <a:prstClr val="black"/>
                </a:solidFill>
                <a:latin typeface="Huawei Sans" panose="020C0503030203020204" pitchFamily="34" charset="0"/>
              </a:rPr>
              <a:t>command on R2 to check the IS-IS adjacency with R1.</a:t>
            </a:r>
          </a:p>
        </p:txBody>
      </p:sp>
      <p:sp>
        <p:nvSpPr>
          <p:cNvPr id="33" name="矩形 32"/>
          <p:cNvSpPr/>
          <p:nvPr/>
        </p:nvSpPr>
        <p:spPr bwMode="gray">
          <a:xfrm>
            <a:off x="1648702" y="1969188"/>
            <a:ext cx="386422" cy="307777"/>
          </a:xfrm>
          <a:prstGeom prst="rect">
            <a:avLst/>
          </a:prstGeom>
        </p:spPr>
        <p:txBody>
          <a:bodyPr wrap="square">
            <a:noAutofit/>
          </a:bodyPr>
          <a:lstStyle/>
          <a:p>
            <a:pPr algn="ctr" fontAlgn="ctr"/>
            <a:r>
              <a:rPr lang="en-US" sz="1400" dirty="0" smtClean="0">
                <a:latin typeface="Huawei Sans" panose="020C0503030203020204" pitchFamily="34" charset="0"/>
              </a:rPr>
              <a:t>.1</a:t>
            </a:r>
            <a:endParaRPr lang="en-US" sz="1400" dirty="0">
              <a:latin typeface="Huawei Sans" panose="020C0503030203020204" pitchFamily="34" charset="0"/>
            </a:endParaRPr>
          </a:p>
        </p:txBody>
      </p:sp>
      <p:sp>
        <p:nvSpPr>
          <p:cNvPr id="34" name="矩形 33"/>
          <p:cNvSpPr/>
          <p:nvPr/>
        </p:nvSpPr>
        <p:spPr bwMode="gray">
          <a:xfrm>
            <a:off x="4145123" y="1969188"/>
            <a:ext cx="386422" cy="307777"/>
          </a:xfrm>
          <a:prstGeom prst="rect">
            <a:avLst/>
          </a:prstGeom>
        </p:spPr>
        <p:txBody>
          <a:bodyPr wrap="square">
            <a:noAutofit/>
          </a:bodyPr>
          <a:lstStyle/>
          <a:p>
            <a:pPr algn="ctr" fontAlgn="ctr"/>
            <a:r>
              <a:rPr lang="en-US" sz="1400" dirty="0" smtClean="0">
                <a:latin typeface="Huawei Sans" panose="020C0503030203020204" pitchFamily="34" charset="0"/>
              </a:rPr>
              <a:t>.2</a:t>
            </a:r>
            <a:endParaRPr lang="en-US" sz="1400" dirty="0">
              <a:latin typeface="Huawei Sans" panose="020C0503030203020204" pitchFamily="34" charset="0"/>
            </a:endParaRPr>
          </a:p>
        </p:txBody>
      </p:sp>
      <p:sp>
        <p:nvSpPr>
          <p:cNvPr id="25" name="文本框 32"/>
          <p:cNvSpPr txBox="1"/>
          <p:nvPr/>
        </p:nvSpPr>
        <p:spPr>
          <a:xfrm>
            <a:off x="6206958" y="2543306"/>
            <a:ext cx="5542130" cy="307777"/>
          </a:xfrm>
          <a:prstGeom prst="rect">
            <a:avLst/>
          </a:prstGeom>
          <a:solidFill>
            <a:schemeClr val="bg1">
              <a:lumMod val="85000"/>
            </a:schemeClr>
          </a:solidFill>
          <a:ln>
            <a:noFill/>
          </a:ln>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dirty="0" smtClean="0">
                <a:latin typeface="Huawei Sans" panose="020C0503030203020204" pitchFamily="34" charset="0"/>
              </a:rPr>
              <a:t>&lt;R1&gt; reset </a:t>
            </a:r>
            <a:r>
              <a:rPr lang="en-US" sz="1400" dirty="0" err="1" smtClean="0">
                <a:latin typeface="Huawei Sans" panose="020C0503030203020204" pitchFamily="34" charset="0"/>
              </a:rPr>
              <a:t>isis</a:t>
            </a:r>
            <a:r>
              <a:rPr lang="en-US" sz="1400" dirty="0" smtClean="0">
                <a:latin typeface="Huawei Sans" panose="020C0503030203020204" pitchFamily="34" charset="0"/>
              </a:rPr>
              <a:t> 1 all graceful-restart</a:t>
            </a:r>
            <a:endParaRPr lang="en-US" altLang="zh-CN" sz="1400" dirty="0">
              <a:solidFill>
                <a:prstClr val="black"/>
              </a:solidFill>
              <a:latin typeface="Huawei Sans" panose="020C0503030203020204" pitchFamily="34" charset="0"/>
              <a:cs typeface="Courier New" panose="02070309020205020404" pitchFamily="49" charset="0"/>
            </a:endParaRPr>
          </a:p>
        </p:txBody>
      </p:sp>
      <p:sp>
        <p:nvSpPr>
          <p:cNvPr id="26" name="文本框 32"/>
          <p:cNvSpPr txBox="1"/>
          <p:nvPr/>
        </p:nvSpPr>
        <p:spPr>
          <a:xfrm>
            <a:off x="6206958" y="3015208"/>
            <a:ext cx="5542130" cy="3170099"/>
          </a:xfrm>
          <a:prstGeom prst="rect">
            <a:avLst/>
          </a:prstGeom>
          <a:solidFill>
            <a:schemeClr val="bg1">
              <a:lumMod val="85000"/>
            </a:schemeClr>
          </a:solidFill>
          <a:ln>
            <a:noFill/>
          </a:ln>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dirty="0" smtClean="0">
                <a:latin typeface="Huawei Sans" panose="020C0503030203020204" pitchFamily="34" charset="0"/>
              </a:rPr>
              <a:t>&lt;R2&gt; display fib</a:t>
            </a:r>
            <a:endParaRPr lang="en-US" altLang="zh-CN" sz="1400" dirty="0" smtClean="0">
              <a:latin typeface="Huawei Sans" panose="020C0503030203020204" pitchFamily="34" charset="0"/>
            </a:endParaRPr>
          </a:p>
          <a:p>
            <a:pPr fontAlgn="ctr"/>
            <a:r>
              <a:rPr lang="en-US" sz="1200" dirty="0" smtClean="0">
                <a:latin typeface="Huawei Sans" panose="020C0503030203020204" pitchFamily="34" charset="0"/>
              </a:rPr>
              <a:t>Route Flags: G - Gateway Route, H - Host Route,    U - Up Route</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S - Static Route,  D - Dynamic Route, B - Black Hole Route</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L - </a:t>
            </a:r>
            <a:r>
              <a:rPr lang="en-US" sz="1200" dirty="0" err="1" smtClean="0">
                <a:latin typeface="Huawei Sans" panose="020C0503030203020204" pitchFamily="34" charset="0"/>
              </a:rPr>
              <a:t>Vlink</a:t>
            </a:r>
            <a:r>
              <a:rPr lang="en-US" sz="1200" dirty="0" smtClean="0">
                <a:latin typeface="Huawei Sans" panose="020C0503030203020204" pitchFamily="34" charset="0"/>
              </a:rPr>
              <a:t> Route</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FIB Table:</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Total number of Routes : 7 </a:t>
            </a:r>
            <a:endParaRPr lang="en-US" altLang="zh-CN" sz="1200" dirty="0" smtClean="0">
              <a:latin typeface="Huawei Sans" panose="020C0503030203020204" pitchFamily="34" charset="0"/>
            </a:endParaRPr>
          </a:p>
          <a:p>
            <a:pPr fontAlgn="ctr"/>
            <a:r>
              <a:rPr lang="en-US" dirty="0" smtClean="0">
                <a:latin typeface="Huawei Sans" panose="020C0503030203020204" pitchFamily="34" charset="0"/>
              </a:rPr>
              <a:t> </a:t>
            </a:r>
          </a:p>
          <a:p>
            <a:pPr fontAlgn="ctr"/>
            <a:r>
              <a:rPr lang="en-US" sz="1200" dirty="0" smtClean="0">
                <a:latin typeface="Huawei Sans" panose="020C0503030203020204" pitchFamily="34" charset="0"/>
              </a:rPr>
              <a:t>Destination/Mask   </a:t>
            </a:r>
            <a:r>
              <a:rPr lang="en-US" sz="1200" dirty="0" err="1" smtClean="0">
                <a:latin typeface="Huawei Sans" panose="020C0503030203020204" pitchFamily="34" charset="0"/>
              </a:rPr>
              <a:t>Nexthop</a:t>
            </a:r>
            <a:r>
              <a:rPr lang="en-US" sz="1200" dirty="0" smtClean="0">
                <a:latin typeface="Huawei Sans" panose="020C0503030203020204" pitchFamily="34" charset="0"/>
              </a:rPr>
              <a:t>         Flag	</a:t>
            </a:r>
            <a:r>
              <a:rPr lang="en-US" sz="1200" dirty="0" err="1" smtClean="0">
                <a:latin typeface="Huawei Sans" panose="020C0503030203020204" pitchFamily="34" charset="0"/>
              </a:rPr>
              <a:t>TimeStamp</a:t>
            </a:r>
            <a:r>
              <a:rPr lang="en-US" sz="1200" dirty="0" smtClean="0">
                <a:latin typeface="Huawei Sans" panose="020C0503030203020204" pitchFamily="34" charset="0"/>
              </a:rPr>
              <a:t>	Interface      </a:t>
            </a:r>
            <a:r>
              <a:rPr lang="en-US" sz="1200" dirty="0" err="1" smtClean="0">
                <a:latin typeface="Huawei Sans" panose="020C0503030203020204" pitchFamily="34" charset="0"/>
              </a:rPr>
              <a:t>TunnelID</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10.1.12.3/32            127.0.0.1       HU	t[15]	InLoop0        0x0</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10.1.12.2/32            127.0.0.1       HU 	t[15]     	InLoop0        0x0</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255.255.255.255/32 127.0.0.1       HU 	t[3]         	InLoop0        0x0</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127.255.255.255/32 127.0.0.1       HU 	t[3]        	InLoop0        0x0</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127.0.0.1/32            127.0.0.1       HU	t[3]    	InLoop0        0x0</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127.0.0.0/8              127.0.0.1       U  	t[3]    	InLoop0        0x0</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10.1.12.0/30             10.1.12.2       U 	t[15]   	GE0/0/0        0x0</a:t>
            </a:r>
            <a:endParaRPr lang="en-US" altLang="zh-CN" sz="1200" dirty="0">
              <a:latin typeface="Huawei Sans" panose="020C0503030203020204" pitchFamily="34" charset="0"/>
            </a:endParaRPr>
          </a:p>
        </p:txBody>
      </p:sp>
      <p:sp>
        <p:nvSpPr>
          <p:cNvPr id="30" name="矩形 29"/>
          <p:cNvSpPr/>
          <p:nvPr/>
        </p:nvSpPr>
        <p:spPr bwMode="gray">
          <a:xfrm>
            <a:off x="2035124" y="5144273"/>
            <a:ext cx="3705912" cy="879281"/>
          </a:xfrm>
          <a:prstGeom prst="rect">
            <a:avLst/>
          </a:prstGeom>
          <a:solidFill>
            <a:srgbClr val="FFF8E5"/>
          </a:solidFill>
          <a:ln w="19050">
            <a:solidFill>
              <a:srgbClr val="FDD35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400" dirty="0" smtClean="0">
                <a:solidFill>
                  <a:schemeClr val="tx1"/>
                </a:solidFill>
                <a:latin typeface="Huawei Sans" panose="020C0503030203020204" pitchFamily="34" charset="0"/>
              </a:rPr>
              <a:t>When R1 restarts the IS-IS process in GR mode, the FIB remains unchanged, ensuring uninterrupted data forwarding.</a:t>
            </a:r>
            <a:endParaRPr lang="en-US" altLang="zh-CN" sz="1400" dirty="0">
              <a:solidFill>
                <a:schemeClr val="tx1"/>
              </a:solidFill>
              <a:latin typeface="Huawei Sans" panose="020C0503030203020204" pitchFamily="34" charset="0"/>
            </a:endParaRPr>
          </a:p>
        </p:txBody>
      </p:sp>
      <p:cxnSp>
        <p:nvCxnSpPr>
          <p:cNvPr id="31" name="肘形连接符 30"/>
          <p:cNvCxnSpPr>
            <a:stCxn id="30" idx="3"/>
          </p:cNvCxnSpPr>
          <p:nvPr/>
        </p:nvCxnSpPr>
        <p:spPr bwMode="gray">
          <a:xfrm flipV="1">
            <a:off x="5741036" y="5299590"/>
            <a:ext cx="465922" cy="284324"/>
          </a:xfrm>
          <a:prstGeom prst="bentConnector3">
            <a:avLst>
              <a:gd name="adj1" fmla="val 50000"/>
            </a:avLst>
          </a:prstGeom>
          <a:solidFill>
            <a:srgbClr val="FFF8E5"/>
          </a:solidFill>
          <a:ln w="19050">
            <a:solidFill>
              <a:srgbClr val="FDD35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24" name="五边形 23"/>
          <p:cNvSpPr/>
          <p:nvPr/>
        </p:nvSpPr>
        <p:spPr bwMode="auto">
          <a:xfrm>
            <a:off x="8823490" y="49619"/>
            <a:ext cx="1148807"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Fast Convergence</a:t>
            </a:r>
          </a:p>
        </p:txBody>
      </p:sp>
      <p:sp>
        <p:nvSpPr>
          <p:cNvPr id="28" name="燕尾形 27"/>
          <p:cNvSpPr/>
          <p:nvPr/>
        </p:nvSpPr>
        <p:spPr bwMode="auto">
          <a:xfrm>
            <a:off x="9836823" y="49619"/>
            <a:ext cx="982298"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dirty="0">
                <a:latin typeface="Huawei Sans" panose="020C0503030203020204" pitchFamily="34" charset="0"/>
              </a:rPr>
              <a:t>Routing Control</a:t>
            </a:r>
            <a:endParaRPr lang="en-US" altLang="zh-CN" sz="1200" dirty="0">
              <a:latin typeface="Huawei Sans" panose="020C0503030203020204" pitchFamily="34" charset="0"/>
              <a:sym typeface="Huawei Sans" panose="020C0503030203020204" pitchFamily="34" charset="0"/>
            </a:endParaRPr>
          </a:p>
        </p:txBody>
      </p:sp>
      <p:sp>
        <p:nvSpPr>
          <p:cNvPr id="32" name="燕尾形 31"/>
          <p:cNvSpPr/>
          <p:nvPr/>
        </p:nvSpPr>
        <p:spPr bwMode="auto">
          <a:xfrm>
            <a:off x="10683647" y="49619"/>
            <a:ext cx="1065441" cy="324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80000"/>
              </a:lnSpc>
            </a:pPr>
            <a:r>
              <a:rPr lang="en-US" sz="1200" b="1" dirty="0">
                <a:solidFill>
                  <a:srgbClr val="FFFFFF"/>
                </a:solidFill>
                <a:latin typeface="Huawei Sans" panose="020C0503030203020204" pitchFamily="34" charset="0"/>
              </a:rPr>
              <a:t>Other Features</a:t>
            </a:r>
            <a:endParaRPr lang="en-US" altLang="zh-CN" sz="1200" b="1" dirty="0">
              <a:solidFill>
                <a:srgbClr val="FFFFFF"/>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694154659"/>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zh-CN" dirty="0" smtClean="0"/>
              <a:t>(Multiple-answer question) Which of the following fast convergence mechanisms are supported by OSPF? (     )</a:t>
            </a:r>
          </a:p>
          <a:p>
            <a:pPr lvl="1"/>
            <a:r>
              <a:rPr lang="en-US" altLang="zh-CN" dirty="0" smtClean="0"/>
              <a:t>PRC</a:t>
            </a:r>
          </a:p>
          <a:p>
            <a:pPr lvl="1"/>
            <a:r>
              <a:rPr lang="en-US" altLang="zh-CN" dirty="0" smtClean="0"/>
              <a:t>LSP fast flooding</a:t>
            </a:r>
          </a:p>
          <a:p>
            <a:pPr lvl="1"/>
            <a:r>
              <a:rPr lang="en-US" altLang="zh-CN" dirty="0" smtClean="0"/>
              <a:t>Intelligent timer</a:t>
            </a:r>
          </a:p>
          <a:p>
            <a:pPr lvl="1"/>
            <a:r>
              <a:rPr lang="en-US" altLang="zh-CN" dirty="0" smtClean="0"/>
              <a:t>OSPF IP FRR</a:t>
            </a:r>
          </a:p>
          <a:p>
            <a:r>
              <a:rPr lang="en-US" altLang="zh-CN" dirty="0" smtClean="0"/>
              <a:t>(True or false) The FA field in Type 5 LSAs of OSPF must be 0.0.0.0. (     )</a:t>
            </a:r>
          </a:p>
          <a:p>
            <a:pPr lvl="1"/>
            <a:r>
              <a:rPr lang="en-US" altLang="zh-CN" dirty="0" smtClean="0"/>
              <a:t>True</a:t>
            </a:r>
          </a:p>
          <a:p>
            <a:pPr lvl="1"/>
            <a:r>
              <a:rPr lang="en-US" altLang="zh-CN" dirty="0" smtClean="0"/>
              <a:t>False</a:t>
            </a:r>
          </a:p>
        </p:txBody>
      </p:sp>
    </p:spTree>
    <p:extLst>
      <p:ext uri="{BB962C8B-B14F-4D97-AF65-F5344CB8AC3E}">
        <p14:creationId xmlns:p14="http://schemas.microsoft.com/office/powerpoint/2010/main" val="3051181198"/>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pPr>
              <a:buFont typeface="+mj-lt"/>
              <a:buAutoNum type="arabicPeriod" startAt="3"/>
            </a:pPr>
            <a:r>
              <a:rPr lang="en-US" altLang="zh-CN" dirty="0" smtClean="0"/>
              <a:t>(True or false) On an IS-IS network, if a device runs mode-2 LSP fragment extension, virtual systems do not participate in SPF calculation. All routers on the network know that the LSPs generated by the virtual systems actually belong to the originating system. (     )</a:t>
            </a:r>
          </a:p>
          <a:p>
            <a:pPr lvl="1"/>
            <a:r>
              <a:rPr lang="en-US" altLang="zh-CN" dirty="0" smtClean="0"/>
              <a:t>True</a:t>
            </a:r>
          </a:p>
          <a:p>
            <a:pPr lvl="1"/>
            <a:r>
              <a:rPr lang="en-US" altLang="zh-CN" dirty="0" smtClean="0"/>
              <a:t>False</a:t>
            </a:r>
          </a:p>
        </p:txBody>
      </p:sp>
    </p:spTree>
    <p:extLst>
      <p:ext uri="{BB962C8B-B14F-4D97-AF65-F5344CB8AC3E}">
        <p14:creationId xmlns:p14="http://schemas.microsoft.com/office/powerpoint/2010/main" val="7998281"/>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lstStyle/>
          <a:p>
            <a:r>
              <a:rPr lang="en-US" altLang="zh-CN" sz="1400" dirty="0" smtClean="0"/>
              <a:t>To better adapt to network topology changes, OSPF and IS-IS support multiple fast convergence modes. I-SPF and PRC algorithms speed up route calculation; FRR enables fast traffic switching to the backup link; and intelligent timers allow you to control the speeds at which link state information is generated and routes are calculated.</a:t>
            </a:r>
          </a:p>
          <a:p>
            <a:r>
              <a:rPr lang="en-US" altLang="zh-CN" sz="1400" dirty="0" smtClean="0"/>
              <a:t>To control the size of routing tables and improve network performance, OSPF and IS-IS support route filtering, equal-cost routes, and delivery of default routes. To isolate protocol routing tables, OSPF and IS-IS support multi-process deployment on the same device. Routing tables of different processes are independent of each other.</a:t>
            </a:r>
          </a:p>
          <a:p>
            <a:r>
              <a:rPr lang="en-US" altLang="zh-CN" sz="1400" dirty="0" smtClean="0"/>
              <a:t>To prevent a suboptimal route from being selected when external routes are imported, OSPF uses the FA in Type 5 or Type 7 LSAs to guide data packet forwarding. To carry more routing information, IS-IS supports LSP fragment extension.</a:t>
            </a:r>
          </a:p>
          <a:p>
            <a:r>
              <a:rPr lang="en-US" altLang="zh-CN" sz="1400" dirty="0" smtClean="0"/>
              <a:t>To ensure that key services are not interrupted during a device restart, OSPF and IS-IS also support GR and NSR.</a:t>
            </a:r>
          </a:p>
          <a:p>
            <a:r>
              <a:rPr lang="en-US" altLang="zh-CN" sz="1400" dirty="0" smtClean="0"/>
              <a:t>Thanks to the preceding features, OSPF and IS-IS are widely and flexibly used on live networks.</a:t>
            </a:r>
          </a:p>
          <a:p>
            <a:endParaRPr lang="zh-CN" altLang="en-US" sz="1400" dirty="0"/>
          </a:p>
        </p:txBody>
      </p:sp>
    </p:spTree>
    <p:extLst>
      <p:ext uri="{BB962C8B-B14F-4D97-AF65-F5344CB8AC3E}">
        <p14:creationId xmlns:p14="http://schemas.microsoft.com/office/powerpoint/2010/main" val="359620646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10EFEAE-CE38-4782-874C-F0C04452BAF1}">
  <ds:schemaRefs>
    <ds:schemaRef ds:uri="http://schemas.microsoft.com/sharepoint/v3/contenttype/forms"/>
  </ds:schemaRefs>
</ds:datastoreItem>
</file>

<file path=customXml/itemProps2.xml><?xml version="1.0" encoding="utf-8"?>
<ds:datastoreItem xmlns:ds="http://schemas.openxmlformats.org/officeDocument/2006/customXml" ds:itemID="{12296AD3-5121-4DF6-8150-62C25C031437}">
  <ds:schemaRefs>
    <ds:schemaRef ds:uri="http://purl.org/dc/dcmitype/"/>
    <ds:schemaRef ds:uri="http://schemas.microsoft.com/office/infopath/2007/PartnerControls"/>
    <ds:schemaRef ds:uri="http://schemas.microsoft.com/office/2006/documentManagement/types"/>
    <ds:schemaRef ds:uri="http://purl.org/dc/terms/"/>
    <ds:schemaRef ds:uri="http://www.w3.org/XML/1998/namespace"/>
    <ds:schemaRef ds:uri="475f1e55-3009-46d8-9566-5d569a2b3a98"/>
    <ds:schemaRef ds:uri="http://schemas.openxmlformats.org/package/2006/metadata/core-properties"/>
    <ds:schemaRef ds:uri="http://purl.org/dc/elements/1.1/"/>
    <ds:schemaRef ds:uri="http://schemas.microsoft.com/office/2006/metadata/properties"/>
  </ds:schemaRefs>
</ds:datastoreItem>
</file>

<file path=customXml/itemProps3.xml><?xml version="1.0" encoding="utf-8"?>
<ds:datastoreItem xmlns:ds="http://schemas.openxmlformats.org/officeDocument/2006/customXml" ds:itemID="{C141A452-4054-4155-92A1-E346D98FF5D6}"/>
</file>

<file path=docProps/app.xml><?xml version="1.0" encoding="utf-8"?>
<Properties xmlns="http://schemas.openxmlformats.org/officeDocument/2006/extended-properties" xmlns:vt="http://schemas.openxmlformats.org/officeDocument/2006/docPropsVTypes">
  <Template/>
  <TotalTime>1088</TotalTime>
  <Words>23096</Words>
  <Application>Microsoft Office PowerPoint</Application>
  <PresentationFormat>宽屏</PresentationFormat>
  <Paragraphs>2511</Paragraphs>
  <Slides>100</Slides>
  <Notes>100</Notes>
  <HiddenSlides>6</HiddenSlides>
  <MMClips>0</MMClips>
  <ScaleCrop>false</ScaleCrop>
  <HeadingPairs>
    <vt:vector size="6" baseType="variant">
      <vt:variant>
        <vt:lpstr>已用的字体</vt:lpstr>
      </vt:variant>
      <vt:variant>
        <vt:i4>7</vt:i4>
      </vt:variant>
      <vt:variant>
        <vt:lpstr>主题</vt:lpstr>
      </vt:variant>
      <vt:variant>
        <vt:i4>4</vt:i4>
      </vt:variant>
      <vt:variant>
        <vt:lpstr>幻灯片标题</vt:lpstr>
      </vt:variant>
      <vt:variant>
        <vt:i4>100</vt:i4>
      </vt:variant>
    </vt:vector>
  </HeadingPairs>
  <TitlesOfParts>
    <vt:vector size="111" baseType="lpstr">
      <vt:lpstr>方正兰亭黑简体</vt:lpstr>
      <vt:lpstr>微软雅黑</vt:lpstr>
      <vt:lpstr>微软雅黑</vt:lpstr>
      <vt:lpstr>Arial</vt:lpstr>
      <vt:lpstr>Courier New</vt:lpstr>
      <vt:lpstr>Huawei Sans</vt:lpstr>
      <vt:lpstr>Wingdings</vt:lpstr>
      <vt:lpstr>1_标题页模板</vt:lpstr>
      <vt:lpstr>2_自功能页模板</vt:lpstr>
      <vt:lpstr>3_内容页模板</vt:lpstr>
      <vt:lpstr>4_感谢页模板</vt:lpstr>
      <vt:lpstr>PowerPoint 演示文稿</vt:lpstr>
      <vt:lpstr>Advanced IGP Features</vt:lpstr>
      <vt:lpstr>PowerPoint 演示文稿</vt:lpstr>
      <vt:lpstr>PowerPoint 演示文稿</vt:lpstr>
      <vt:lpstr>PowerPoint 演示文稿</vt:lpstr>
      <vt:lpstr>Overview of OSPF Fast Convergence</vt:lpstr>
      <vt:lpstr>PRC</vt:lpstr>
      <vt:lpstr>Intelligent Timer</vt:lpstr>
      <vt:lpstr>Basic Intelligent Timer Configuration Commands (1)</vt:lpstr>
      <vt:lpstr>Basic Intelligent Timer Configuration Commands (2)</vt:lpstr>
      <vt:lpstr>Basic Intelligent Timer Configuration Commands (3)</vt:lpstr>
      <vt:lpstr>OSPF IP FRR</vt:lpstr>
      <vt:lpstr>Networking of OSPF IP FRR</vt:lpstr>
      <vt:lpstr>Basic OSPF IP FRR Configuration Commands</vt:lpstr>
      <vt:lpstr>Example for Configuring OSPF IP FRR</vt:lpstr>
      <vt:lpstr>Checking the OSPF IP FRR Configuration</vt:lpstr>
      <vt:lpstr>BFD for OSPF</vt:lpstr>
      <vt:lpstr>Basic BFD for OSPF Configuration Commands</vt:lpstr>
      <vt:lpstr>PowerPoint 演示文稿</vt:lpstr>
      <vt:lpstr>Overview of OSPF Route Control</vt:lpstr>
      <vt:lpstr>Equal-Cost Route</vt:lpstr>
      <vt:lpstr>Example for Configuring the Number of Equal-Cost Routes for Load Balancing</vt:lpstr>
      <vt:lpstr>Default Route</vt:lpstr>
      <vt:lpstr>PowerPoint 演示文稿</vt:lpstr>
      <vt:lpstr>Configuring Default Route Advertisement to OSPF Areas</vt:lpstr>
      <vt:lpstr>PowerPoint 演示文稿</vt:lpstr>
      <vt:lpstr>Configuring OSPF to Filter Outgoing LSAs</vt:lpstr>
      <vt:lpstr>Configuring OSPF to Filter ABR Type 3 LSAs</vt:lpstr>
      <vt:lpstr>Overview of OSPF Database Overflow</vt:lpstr>
      <vt:lpstr>Preventive Measures for OSPF Database Overflows</vt:lpstr>
      <vt:lpstr>Example for Configuring OSPF Route Control (1)</vt:lpstr>
      <vt:lpstr>Example for Configuring OSPF Route Control (2)</vt:lpstr>
      <vt:lpstr>OSPF Route Control Case Analysis</vt:lpstr>
      <vt:lpstr>Requirement Analysis</vt:lpstr>
      <vt:lpstr>Traffic Egress Control</vt:lpstr>
      <vt:lpstr>Controlling Internal Paths</vt:lpstr>
      <vt:lpstr>Controlling Internal Paths: Adjusting the Cost Between Aggregation Devices and Core Devices</vt:lpstr>
      <vt:lpstr>Controlling the Internal Path: Adjusting the Cost Between Core Devices and Boundary Devices</vt:lpstr>
      <vt:lpstr>Example for Configuring OSPF Route Control (1)</vt:lpstr>
      <vt:lpstr>Example for Configuring OSPF Route Control (2)</vt:lpstr>
      <vt:lpstr>Example for Configuring OSPF Route Control (3)</vt:lpstr>
      <vt:lpstr>PowerPoint 演示文稿</vt:lpstr>
      <vt:lpstr>OSPF Multi-Process</vt:lpstr>
      <vt:lpstr>Association Between OSPF and BGP (1)</vt:lpstr>
      <vt:lpstr>Association Between OSPF and BGP (2)</vt:lpstr>
      <vt:lpstr>OSPF Forwarding Address</vt:lpstr>
      <vt:lpstr>Problem Occurring When No FA Is Used</vt:lpstr>
      <vt:lpstr>Using FA to Solve the Suboptimal Path Problem</vt:lpstr>
      <vt:lpstr>FA Values</vt:lpstr>
      <vt:lpstr>Case: Typical FA Application in NSSA Scenarios</vt:lpstr>
      <vt:lpstr>OSPF GR</vt:lpstr>
      <vt:lpstr>OSPF GR Process</vt:lpstr>
      <vt:lpstr>PowerPoint 演示文稿</vt:lpstr>
      <vt:lpstr>OSPF GR Exit</vt:lpstr>
      <vt:lpstr>Configuring OSPF GR (1)</vt:lpstr>
      <vt:lpstr>Configuring OSPF GR (2)</vt:lpstr>
      <vt:lpstr>Example for Configuring OSPF GR (1)</vt:lpstr>
      <vt:lpstr>Example for Configuring OSPF GR (2)</vt:lpstr>
      <vt:lpstr>Example for Configuring OSPF GR (3)</vt:lpstr>
      <vt:lpstr>Example for Configuring OSPF GR (4)</vt:lpstr>
      <vt:lpstr>NSR</vt:lpstr>
      <vt:lpstr>NSR Fundamentals</vt:lpstr>
      <vt:lpstr>NSR Switchover Phase: Batch Backup</vt:lpstr>
      <vt:lpstr>NSR Switchover Phase: Real-Time Backup</vt:lpstr>
      <vt:lpstr>NSR Switchover Phase: AMB/SMB Switchover</vt:lpstr>
      <vt:lpstr>Configuring NSR</vt:lpstr>
      <vt:lpstr>PowerPoint 演示文稿</vt:lpstr>
      <vt:lpstr>Overview of IS-IS Fast Convergence</vt:lpstr>
      <vt:lpstr>I-SPF</vt:lpstr>
      <vt:lpstr>LSP Fast Flooding</vt:lpstr>
      <vt:lpstr>Overview of IS-IS Route Control</vt:lpstr>
      <vt:lpstr>Equal-Cost Route</vt:lpstr>
      <vt:lpstr>Configuration of Equal-Cost IS-IS Routes</vt:lpstr>
      <vt:lpstr>Example for Configuring Equal-Cost Routes (1)</vt:lpstr>
      <vt:lpstr>Example for Configuring Equal-Cost Routes (2)</vt:lpstr>
      <vt:lpstr>Default Route</vt:lpstr>
      <vt:lpstr>Setting the ATT Bit to Control the Generation of Default Routes</vt:lpstr>
      <vt:lpstr>Configuring Devices to Advertise Default Routes to the IS-IS Routing Domain</vt:lpstr>
      <vt:lpstr>PowerPoint 演示文稿</vt:lpstr>
      <vt:lpstr>Example for Configuring Default Routes</vt:lpstr>
      <vt:lpstr>IS-IS Multi-Instance and Multi-Process</vt:lpstr>
      <vt:lpstr>LSP Fragment</vt:lpstr>
      <vt:lpstr>Basic Concepts of LSP Fragment Extension</vt:lpstr>
      <vt:lpstr>Implementation of LSP Fragment Extension</vt:lpstr>
      <vt:lpstr>Basic Configuration Commands of LSP Fragment Extension</vt:lpstr>
      <vt:lpstr>IS-IS GR</vt:lpstr>
      <vt:lpstr>PowerPoint 演示文稿</vt:lpstr>
      <vt:lpstr>IS-IS GR Process (Restarting) (1)</vt:lpstr>
      <vt:lpstr>IS-IS GR Process (Restarting) (2)</vt:lpstr>
      <vt:lpstr>IS-IS GR Process (Starting) (1)</vt:lpstr>
      <vt:lpstr>IS-IS GR Process (Starting) (2)</vt:lpstr>
      <vt:lpstr>Configuring IS-IS GR (1)</vt:lpstr>
      <vt:lpstr>Configuring IS-IS GR (2)</vt:lpstr>
      <vt:lpstr>Example for Configuring IS-IS GR (1)</vt:lpstr>
      <vt:lpstr>Example for Configuring IS-IS GR (2)</vt:lpstr>
      <vt:lpstr>Example for Configuring IS-IS GR (3)</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322</cp:revision>
  <dcterms:created xsi:type="dcterms:W3CDTF">2018-11-29T10:16:29Z</dcterms:created>
  <dcterms:modified xsi:type="dcterms:W3CDTF">2021-11-01T08:30:17Z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(3)EyMJvUtt5BZlOxyNpVVyxiXmzot83JAudtP8FKAajBZEkvrMC6ihXwLU1vvcFjj4Aq1WLYBn
l3uKdbeh3M1NQ33OBRiZf8fnnioyb+tvvNwfkaYwzTz+JCHg7rNJ/xEV+5Fe1NiVNHGzxVf3
Tsqo6dl2dcROZczbAy+z02FKYQYm8MG42ujO3APVrH1A8C1M28bO5jrZ/pCHuKTilA+ZEQgb
J8i6ljYMHKoM3k+eRE</vt:lpwstr>
  </property>
  <property fmtid="{D5CDD505-2E9C-101B-9397-08002B2CF9AE}" pid="3" name="_2015_ms_pID_7253431">
    <vt:lpwstr>KAMTUCfhLIKZSi+syTOmJt2VQsgB7OP3iENdCNv4uT4FzI7rC501Dy
Osu6r5KsXuzsv96mKUrbfAXvPhySdmcxuYdRzSVWsde/X+9ARhJy6hwvAYo/G5+ze8QseE5L
noHZhXCWGXu9b7+GEMRnlqnn1U49jEhsHNcGPtRfnx9ydwhcZMC/xYFnb+VqsNtjsToq2XZc
lZT9QkWOy1K2lBnX2IgX2m7EVH+Xt5PqFkOt</vt:lpwstr>
  </property>
  <property fmtid="{D5CDD505-2E9C-101B-9397-08002B2CF9AE}" pid="4" name="_2015_ms_pID_7253432">
    <vt:lpwstr>yH79tkdSYS2Ne/Hyqf3XcmI=</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1635498702</vt:lpwstr>
  </property>
</Properties>
</file>