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8"/>
  </p:notesMasterIdLst>
  <p:handoutMasterIdLst>
    <p:handoutMasterId r:id="rId89"/>
  </p:handoutMasterIdLst>
  <p:sldIdLst>
    <p:sldId id="271" r:id="rId8"/>
    <p:sldId id="272" r:id="rId9"/>
    <p:sldId id="273" r:id="rId10"/>
    <p:sldId id="274" r:id="rId11"/>
    <p:sldId id="275" r:id="rId12"/>
    <p:sldId id="283" r:id="rId13"/>
    <p:sldId id="284" r:id="rId14"/>
    <p:sldId id="285" r:id="rId15"/>
    <p:sldId id="276" r:id="rId16"/>
    <p:sldId id="288" r:id="rId17"/>
    <p:sldId id="289" r:id="rId18"/>
    <p:sldId id="290" r:id="rId19"/>
    <p:sldId id="317"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1" r:id="rId39"/>
    <p:sldId id="312" r:id="rId40"/>
    <p:sldId id="314" r:id="rId41"/>
    <p:sldId id="315" r:id="rId42"/>
    <p:sldId id="316" r:id="rId43"/>
    <p:sldId id="286" r:id="rId44"/>
    <p:sldId id="319" r:id="rId45"/>
    <p:sldId id="320" r:id="rId46"/>
    <p:sldId id="321" r:id="rId47"/>
    <p:sldId id="322" r:id="rId48"/>
    <p:sldId id="323" r:id="rId49"/>
    <p:sldId id="324" r:id="rId50"/>
    <p:sldId id="325" r:id="rId51"/>
    <p:sldId id="326" r:id="rId52"/>
    <p:sldId id="327" r:id="rId53"/>
    <p:sldId id="328" r:id="rId54"/>
    <p:sldId id="329" r:id="rId55"/>
    <p:sldId id="330" r:id="rId56"/>
    <p:sldId id="277" r:id="rId57"/>
    <p:sldId id="332" r:id="rId58"/>
    <p:sldId id="333" r:id="rId59"/>
    <p:sldId id="334" r:id="rId60"/>
    <p:sldId id="335" r:id="rId61"/>
    <p:sldId id="336" r:id="rId62"/>
    <p:sldId id="337" r:id="rId63"/>
    <p:sldId id="338" r:id="rId64"/>
    <p:sldId id="339" r:id="rId65"/>
    <p:sldId id="340" r:id="rId66"/>
    <p:sldId id="341" r:id="rId67"/>
    <p:sldId id="342" r:id="rId68"/>
    <p:sldId id="343" r:id="rId69"/>
    <p:sldId id="344" r:id="rId70"/>
    <p:sldId id="345" r:id="rId71"/>
    <p:sldId id="278" r:id="rId72"/>
    <p:sldId id="347" r:id="rId73"/>
    <p:sldId id="359" r:id="rId74"/>
    <p:sldId id="360" r:id="rId75"/>
    <p:sldId id="350" r:id="rId76"/>
    <p:sldId id="351" r:id="rId77"/>
    <p:sldId id="352" r:id="rId78"/>
    <p:sldId id="353" r:id="rId79"/>
    <p:sldId id="354" r:id="rId80"/>
    <p:sldId id="355" r:id="rId81"/>
    <p:sldId id="356" r:id="rId82"/>
    <p:sldId id="357" r:id="rId83"/>
    <p:sldId id="358" r:id="rId84"/>
    <p:sldId id="279" r:id="rId85"/>
    <p:sldId id="280" r:id="rId86"/>
    <p:sldId id="281" r:id="rId8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C7000B"/>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18" autoAdjust="0"/>
    <p:restoredTop sz="62399" autoAdjust="0"/>
  </p:normalViewPr>
  <p:slideViewPr>
    <p:cSldViewPr snapToGrid="0" snapToObjects="1">
      <p:cViewPr varScale="1">
        <p:scale>
          <a:sx n="109" d="100"/>
          <a:sy n="109" d="100"/>
        </p:scale>
        <p:origin x="78" y="132"/>
      </p:cViewPr>
      <p:guideLst>
        <p:guide orient="horz" pos="731"/>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184" y="108"/>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handoutMaster" Target="handoutMasters/handoutMaster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commentAuthors" Target="commentAuthor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1"/>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11/1/2021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5"/>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5"/>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50888" y="742950"/>
            <a:ext cx="5540375" cy="3117850"/>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8" y="4300484"/>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77591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Similarities also include support for special areas, support for virtual links, and multi-process support.</a:t>
            </a:r>
            <a:endParaRPr lang="en-US" altLang="zh-CN" smtClean="0"/>
          </a:p>
          <a:p>
            <a:r>
              <a:rPr lang="en-US" smtClean="0"/>
              <a:t>For details, see the "HCIP-Datacom-Core Technology" course.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6280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7435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1218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970884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On broadcast, NBMA, P2P, and P2MP networks, OSPFv2 uses IPv4 interface addresses to identify neighbors. On virtual-link networks, however, OSPFv2 uses router IDs to identify neighbors.</a:t>
            </a:r>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4865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IPv6 emphasizes the link concept. Multiple IPv6 prefixes that indicate different IP subnets can be allocated to the same link. Different from IPv4, IPv6 allows two nodes on the same link to communicate even if they do not have the same IPv6 prefix. This greatly changes the OSPF behavior.</a:t>
            </a:r>
          </a:p>
          <a:p>
            <a:r>
              <a:rPr lang="en-US" dirty="0" smtClean="0"/>
              <a:t>In OSPFv3, the concepts "link" and "prefix" are frequently used, which however are independent of each other. The terms "network" and "subnet" used in OSPFv2 should be replaced with the term "link" when OSPFv3 is discussed.</a:t>
            </a:r>
            <a:endParaRPr lang="en-US" altLang="zh-CN" dirty="0"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608841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multi-instance, each instance is differentiated by adding a specific instance ID to the OSPFv3 packet header. If an instance is assigned a specific instance ID, the OSPFv3 packets that do not match the instance ID are discarded.</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87387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IPv6 implements neighbor discovery and automatic configuration using link-local addresses. Routers running IPv6 do not forward IPv6 packets whose destination addresses are link-local addresses. Such packets are valid only on the local link. </a:t>
            </a:r>
          </a:p>
          <a:p>
            <a:r>
              <a:rPr lang="en-US" dirty="0" smtClean="0"/>
              <a:t>OSPFv3 is a routing protocol running on IPv6 and uses link-local addresses to send OSPFv3 packets.</a:t>
            </a:r>
            <a:endParaRPr lang="en-US" altLang="zh-CN" dirty="0" smtClean="0"/>
          </a:p>
          <a:p>
            <a:pPr lvl="1"/>
            <a:r>
              <a:rPr lang="en-US" dirty="0" smtClean="0"/>
              <a:t>OSPFv3 assumes that each router has been assigned a link-local address on each link. All OSPFv3 interfaces except virtual-link interfaces use the associated link-local addresses as the source addresses to send OSPFv3 packets.</a:t>
            </a:r>
            <a:endParaRPr lang="en-US" altLang="zh-CN" dirty="0" smtClean="0"/>
          </a:p>
          <a:p>
            <a:pPr lvl="1"/>
            <a:r>
              <a:rPr lang="en-US" dirty="0" smtClean="0"/>
              <a:t>A router learns the link-local addresses of all the other routers attached to the same link and uses these addresses as the next-hop addresses to forward packets.</a:t>
            </a:r>
            <a:endParaRPr lang="en-US" altLang="zh-CN" dirty="0" smtClean="0"/>
          </a:p>
          <a:p>
            <a:pPr lvl="1"/>
            <a:r>
              <a:rPr lang="en-US" dirty="0" smtClean="0"/>
              <a:t>Note: Description of link-local addresses is only contained in link-LSAs (new type of LSA supported in OSPFv3).</a:t>
            </a:r>
          </a:p>
          <a:p>
            <a:pPr lvl="0"/>
            <a:r>
              <a:rPr lang="en-US" altLang="zh-CN" dirty="0" smtClean="0"/>
              <a:t>Note: On a virtual link, the global unicast address or a site's local address must be used as the source address of OSPFv3 packets.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86585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OSPFv3 packets have the following functions:</a:t>
            </a:r>
            <a:endParaRPr lang="en-US" altLang="zh-CN" smtClean="0"/>
          </a:p>
          <a:p>
            <a:pPr lvl="1"/>
            <a:r>
              <a:rPr lang="en-US" smtClean="0"/>
              <a:t>Hello packet: Hello packets are sent periodically to discover, establish, and maintain OSPFv3 neighbor relationships.</a:t>
            </a:r>
            <a:endParaRPr lang="en-US" altLang="zh-CN" smtClean="0"/>
          </a:p>
          <a:p>
            <a:pPr lvl="1"/>
            <a:r>
              <a:rPr lang="en-US" smtClean="0"/>
              <a:t>DD packet: A DD packet describes the summary of a local LSDB and is used for LSDB synchronization between two devices.</a:t>
            </a:r>
            <a:endParaRPr lang="en-US" altLang="zh-CN" smtClean="0">
              <a:sym typeface="Wingdings" panose="05000000000000000000" pitchFamily="2" charset="2"/>
            </a:endParaRPr>
          </a:p>
          <a:p>
            <a:pPr lvl="1"/>
            <a:r>
              <a:rPr lang="en-US" smtClean="0"/>
              <a:t>LSR packet: An LSR packet is used to request the required LSAs from a neighbor. An OSPFv3 device sends LSR packets to its neighbor only after DD packets have been successfully exchanged between them.</a:t>
            </a:r>
            <a:endParaRPr lang="en-US" altLang="zh-CN" smtClean="0">
              <a:sym typeface="Wingdings" panose="05000000000000000000" pitchFamily="2" charset="2"/>
            </a:endParaRPr>
          </a:p>
          <a:p>
            <a:pPr lvl="1"/>
            <a:r>
              <a:rPr lang="en-US" smtClean="0"/>
              <a:t>LSU packet: An LSU packet is sent to a neighbor to provide required LSAs.</a:t>
            </a:r>
            <a:endParaRPr lang="en-US" altLang="zh-CN" smtClean="0">
              <a:sym typeface="Wingdings" panose="05000000000000000000" pitchFamily="2" charset="2"/>
            </a:endParaRPr>
          </a:p>
          <a:p>
            <a:pPr lvl="1"/>
            <a:r>
              <a:rPr lang="en-US" smtClean="0"/>
              <a:t>LSAck packet: An LSAck packet is used to acknowledge the received LSAs.</a:t>
            </a:r>
            <a:endParaRPr lang="en-US" altLang="zh-CN" smtClean="0"/>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3421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Version: indicates the OSPF version, and occupies 1 byte. For OSPFv3, the value is 3.</a:t>
            </a:r>
          </a:p>
          <a:p>
            <a:r>
              <a:rPr lang="en-US" dirty="0" smtClean="0"/>
              <a:t>Type: indicates the type of an OSPFv3 packet and occupies 1 byte. The following types are available:</a:t>
            </a:r>
          </a:p>
          <a:p>
            <a:pPr lvl="1"/>
            <a:r>
              <a:rPr lang="en-US" dirty="0" smtClean="0"/>
              <a:t>1: Hello packet</a:t>
            </a:r>
          </a:p>
          <a:p>
            <a:pPr lvl="1"/>
            <a:r>
              <a:rPr lang="en-US" dirty="0" smtClean="0"/>
              <a:t>2: DD packet</a:t>
            </a:r>
          </a:p>
          <a:p>
            <a:pPr lvl="1"/>
            <a:r>
              <a:rPr lang="en-US" dirty="0" smtClean="0"/>
              <a:t>3: LSR packet</a:t>
            </a:r>
          </a:p>
          <a:p>
            <a:pPr lvl="1"/>
            <a:r>
              <a:rPr lang="en-US" dirty="0" smtClean="0"/>
              <a:t>4: LSU packet</a:t>
            </a:r>
          </a:p>
          <a:p>
            <a:pPr lvl="1"/>
            <a:r>
              <a:rPr lang="en-US" dirty="0" smtClean="0"/>
              <a:t>5: </a:t>
            </a:r>
            <a:r>
              <a:rPr lang="en-US" dirty="0" err="1" smtClean="0"/>
              <a:t>LSAck</a:t>
            </a:r>
            <a:r>
              <a:rPr lang="en-US" dirty="0" smtClean="0"/>
              <a:t> packet</a:t>
            </a:r>
          </a:p>
          <a:p>
            <a:r>
              <a:rPr lang="en-US" dirty="0" smtClean="0"/>
              <a:t>Packet length: indicates the total length of an OSPFv3 packet, including the packet header. The field occupies 2 bytes.</a:t>
            </a:r>
          </a:p>
          <a:p>
            <a:r>
              <a:rPr lang="en-US" dirty="0" smtClean="0"/>
              <a:t>Router ID: indicates the router ID of the router that originates the packet, and occupies 4 bytes.</a:t>
            </a:r>
          </a:p>
          <a:p>
            <a:r>
              <a:rPr lang="en-US" dirty="0" smtClean="0"/>
              <a:t>Area ID: indicates the area in which the packet is sent, and occupies 4 bytes.</a:t>
            </a:r>
          </a:p>
          <a:p>
            <a:r>
              <a:rPr lang="en-US" dirty="0" smtClean="0"/>
              <a:t>Checksum: indicates the standard 16-bit IPv6 checksum and occupies 2 bytes.</a:t>
            </a:r>
            <a:endParaRPr lang="en-US" altLang="zh-CN" dirty="0" smtClean="0"/>
          </a:p>
          <a:p>
            <a:r>
              <a:rPr lang="en-US" dirty="0" smtClean="0"/>
              <a:t>0: Occupying 1 byte, this field is reserved and must be set to 0.</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52334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Rot </a:t>
            </a:r>
            <a:r>
              <a:rPr lang="en-US" dirty="0" err="1" smtClean="0"/>
              <a:t>Pri</a:t>
            </a:r>
            <a:r>
              <a:rPr lang="en-US" dirty="0" smtClean="0"/>
              <a:t>: indicates the router's router priority, which is used for DR election. This field occupies 1 byte, and the default value is 1. If it is set to 0, the router cannot participate in DR or BDR election.</a:t>
            </a:r>
            <a:endParaRPr lang="en-US" altLang="zh-CN" dirty="0" smtClean="0"/>
          </a:p>
          <a:p>
            <a:r>
              <a:rPr lang="en-US" dirty="0" smtClean="0"/>
              <a:t>Options: indicates the optional capabilities supported by the router and occupies 3 bytes.</a:t>
            </a:r>
            <a:endParaRPr lang="en-US" altLang="zh-CN" dirty="0" smtClean="0"/>
          </a:p>
          <a:p>
            <a:pPr lvl="1"/>
            <a:r>
              <a:rPr lang="en-US" dirty="0" smtClean="0"/>
              <a:t>AT: indicates whether OSPFv3 authentication is supported. This option occupies 1 bit. If the AT bit is 1, an authentication tail field containing authentication information is added to the OSPFv3 packet.</a:t>
            </a:r>
            <a:endParaRPr lang="en-US" altLang="zh-CN" dirty="0" smtClean="0"/>
          </a:p>
          <a:p>
            <a:pPr lvl="1"/>
            <a:r>
              <a:rPr lang="en-US" dirty="0" smtClean="0"/>
              <a:t>DC: indicates whether the capability of processing demand circuits is supported. This option occupies 1 bit.</a:t>
            </a:r>
          </a:p>
          <a:p>
            <a:pPr lvl="1"/>
            <a:r>
              <a:rPr lang="en-US" dirty="0" smtClean="0"/>
              <a:t>R: indicates whether the originator is a valid router. This option occupies 1 bit.</a:t>
            </a:r>
          </a:p>
          <a:p>
            <a:pPr lvl="1"/>
            <a:r>
              <a:rPr lang="en-US" dirty="0" smtClean="0"/>
              <a:t>N</a:t>
            </a:r>
            <a:r>
              <a:rPr lang="en-US" altLang="zh-CN" dirty="0" smtClean="0"/>
              <a:t>P</a:t>
            </a:r>
            <a:r>
              <a:rPr lang="en-US" dirty="0" smtClean="0"/>
              <a:t>: indicates whether the area to which the originating router interface belongs is a not-so-stubby area (NSSA). This option occupies 1 bit.</a:t>
            </a:r>
          </a:p>
          <a:p>
            <a:pPr lvl="1"/>
            <a:r>
              <a:rPr lang="en-US" dirty="0" smtClean="0"/>
              <a:t>MC: indicates whether multicast data packets can be forwarded. This option occupies 1 bit.</a:t>
            </a:r>
          </a:p>
          <a:p>
            <a:pPr lvl="1"/>
            <a:r>
              <a:rPr lang="en-US" dirty="0" smtClean="0"/>
              <a:t>E: indicates whether external routes are supported. This option occupies 1 bit.</a:t>
            </a:r>
          </a:p>
          <a:p>
            <a:pPr lvl="1"/>
            <a:r>
              <a:rPr lang="en-US" dirty="0" smtClean="0"/>
              <a:t>V6: indicates whether the router or link can participate in route calculation. This option occupies 1 bit. If it is set to 0, the router or link does not participate in IPv6 route calculation.</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3824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4"/>
            <a:ext cx="5580063" cy="8990778"/>
          </a:xfrm>
        </p:spPr>
        <p:txBody>
          <a:bodyPr/>
          <a:lstStyle/>
          <a:p>
            <a:r>
              <a:rPr lang="en-US" altLang="zh-CN" dirty="0" err="1"/>
              <a:t>HelloInterval</a:t>
            </a:r>
            <a:r>
              <a:rPr lang="en-US" altLang="zh-CN" dirty="0"/>
              <a:t>: indicates the interval at which Hello packets are sent. This field occupies 2 bytes.</a:t>
            </a:r>
          </a:p>
          <a:p>
            <a:pPr lvl="0"/>
            <a:r>
              <a:rPr lang="en-US" altLang="zh-CN" dirty="0" err="1" smtClean="0"/>
              <a:t>RouterDeadInterval</a:t>
            </a:r>
            <a:r>
              <a:rPr lang="en-US" altLang="zh-CN" dirty="0" smtClean="0"/>
              <a:t>: indicates a Dead interval. This field occupies 2 bytes. If a device does not receive any Hello packets from its neighbors within a specified Dead interval, the neighbors are considered to be down.</a:t>
            </a:r>
          </a:p>
          <a:p>
            <a:pPr lvl="0"/>
            <a:r>
              <a:rPr lang="en-US" altLang="zh-CN" dirty="0" smtClean="0"/>
              <a:t>Designated Router ID: indicates the router ID of the DR. This field occupies 4 bytes.</a:t>
            </a:r>
          </a:p>
          <a:p>
            <a:pPr lvl="0"/>
            <a:r>
              <a:rPr lang="en-US" altLang="zh-CN" dirty="0" smtClean="0"/>
              <a:t>Backup Designated Router ID: indicates the router ID of the BDR. This field occupies 4 bytes.</a:t>
            </a:r>
          </a:p>
          <a:p>
            <a:pPr lvl="0"/>
            <a:r>
              <a:rPr lang="en-US" altLang="zh-CN" dirty="0" smtClean="0"/>
              <a:t>Neighbor ID: indicates the router ID of a neighbor. This field occupies 4 bytes.</a:t>
            </a:r>
          </a:p>
          <a:p>
            <a:pPr lvl="0"/>
            <a:r>
              <a:rPr lang="en-US" altLang="zh-CN" dirty="0" smtClean="0"/>
              <a:t>Note: The formats of DD, LSR, LSU, and </a:t>
            </a:r>
            <a:r>
              <a:rPr lang="en-US" altLang="zh-CN" dirty="0" err="1" smtClean="0"/>
              <a:t>LSAck</a:t>
            </a:r>
            <a:r>
              <a:rPr lang="en-US" altLang="zh-CN" dirty="0" smtClean="0"/>
              <a:t> packets are similar to those of OSPFv2, and therefore are not provided in this course.</a:t>
            </a:r>
          </a:p>
          <a:p>
            <a:endParaRPr lang="zh-CN" altLang="en-US" dirty="0"/>
          </a:p>
        </p:txBody>
      </p:sp>
    </p:spTree>
    <p:extLst>
      <p:ext uri="{BB962C8B-B14F-4D97-AF65-F5344CB8AC3E}">
        <p14:creationId xmlns:p14="http://schemas.microsoft.com/office/powerpoint/2010/main" val="2898999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LS Age: indicates the time elapsed since the LSA was generated, in seconds. This field occupies 2 bytes. The value of this field continually increases regardless of whether the LSA is transmitted over a link or saved in an LSDB.</a:t>
            </a:r>
            <a:endParaRPr lang="en-US" altLang="zh-CN" dirty="0" smtClean="0"/>
          </a:p>
          <a:p>
            <a:r>
              <a:rPr lang="en-US" dirty="0" smtClean="0"/>
              <a:t>LS Type: indicates the LSA type. This field occupies 2 bytes. The high-order three bits of this field identify generic properties of the LSA, whereas the remaining bits identify the LSA's specific function.</a:t>
            </a:r>
            <a:endParaRPr lang="en-US" altLang="zh-CN" dirty="0" smtClean="0"/>
          </a:p>
          <a:p>
            <a:pPr lvl="1"/>
            <a:r>
              <a:rPr lang="en-US" dirty="0" smtClean="0"/>
              <a:t>The U-bit indicates how to process an unknown LSA, that is, how a router that does not recognize an LSA's function code should process this LSA.</a:t>
            </a:r>
            <a:endParaRPr lang="en-US" altLang="zh-CN" dirty="0" smtClean="0"/>
          </a:p>
          <a:p>
            <a:pPr lvl="2"/>
            <a:r>
              <a:rPr lang="en-US" dirty="0" smtClean="0"/>
              <a:t>0: The LSA is treated as if it had the link-local flooding scope.</a:t>
            </a:r>
          </a:p>
          <a:p>
            <a:pPr lvl="2"/>
            <a:r>
              <a:rPr lang="en-US" dirty="0" smtClean="0"/>
              <a:t>1: The LSA is stored and flooded as if its type had been understood.</a:t>
            </a:r>
          </a:p>
          <a:p>
            <a:pPr lvl="1"/>
            <a:r>
              <a:rPr lang="en-US" dirty="0" smtClean="0"/>
              <a:t>The S2 and S1 bits indicate the flooding scope of the LSA.</a:t>
            </a:r>
            <a:endParaRPr lang="en-US" altLang="zh-CN" dirty="0" smtClean="0"/>
          </a:p>
          <a:p>
            <a:pPr lvl="2"/>
            <a:r>
              <a:rPr lang="en-US" dirty="0" smtClean="0"/>
              <a:t>S2 S1 = 0 0: link-local flooding scope. The LSA is flooded only on the originating link.</a:t>
            </a:r>
            <a:endParaRPr lang="en-US" altLang="zh-CN" dirty="0" smtClean="0"/>
          </a:p>
          <a:p>
            <a:pPr lvl="2"/>
            <a:r>
              <a:rPr lang="en-US" dirty="0" smtClean="0"/>
              <a:t>S2 S1 = 0 1: area flooding scope. The LSA is flooded to all routers in the originating area.</a:t>
            </a:r>
            <a:endParaRPr lang="en-US" altLang="zh-CN" dirty="0" smtClean="0"/>
          </a:p>
          <a:p>
            <a:pPr lvl="2"/>
            <a:r>
              <a:rPr lang="en-US" dirty="0" smtClean="0"/>
              <a:t>S2 S1 = 1 0: AS flooding scope. The LSA is flooded to all routers in the local AS.</a:t>
            </a:r>
            <a:endParaRPr lang="en-US" altLang="zh-CN" dirty="0" smtClean="0"/>
          </a:p>
          <a:p>
            <a:pPr lvl="2"/>
            <a:r>
              <a:rPr lang="en-US" dirty="0" smtClean="0"/>
              <a:t>S2 S1 = 1 1: reserved.</a:t>
            </a:r>
            <a:endParaRPr lang="en-US" altLang="zh-CN" dirty="0" smtClean="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839492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r>
              <a:rPr lang="en-US" altLang="zh-CN" dirty="0" smtClean="0"/>
              <a:t>Link State ID: indicates a local 32-bit identifier, which is irrelevant to an IPv6 address, and occupies 4 bytes. This field, together with the LS Type and Advertising Router fields, describes an LSA in the OSPFv3 domain. Compared with OSPFv2, OSPFv3 does not contain address information in the Link State ID field.</a:t>
            </a:r>
          </a:p>
          <a:p>
            <a:pPr lvl="0"/>
            <a:r>
              <a:rPr lang="en-US" altLang="zh-CN" dirty="0" smtClean="0"/>
              <a:t>Advertising Router: indicates the router ID of the router that generates the LSA. This field occupies 4 bytes.</a:t>
            </a:r>
          </a:p>
          <a:p>
            <a:pPr lvl="0"/>
            <a:r>
              <a:rPr lang="en-US" altLang="zh-CN" dirty="0" smtClean="0"/>
              <a:t>LS Sequence Number: indicates the sequence number of the LSA. This field occupies 4 bytes. Neighbors can use this field to identify the latest LSA.</a:t>
            </a:r>
          </a:p>
          <a:p>
            <a:pPr lvl="0"/>
            <a:r>
              <a:rPr lang="en-US" altLang="zh-CN" dirty="0" smtClean="0"/>
              <a:t>LS Checksum: checksum of all fields except the LS Age field. The LS Checksum field occupies 2 bytes.</a:t>
            </a:r>
          </a:p>
          <a:p>
            <a:pPr lvl="0"/>
            <a:r>
              <a:rPr lang="en-US" altLang="zh-CN" dirty="0" smtClean="0"/>
              <a:t>Length: indicates the total length of the LSA, including the LSA header. This field occupies 2 bytes.</a:t>
            </a:r>
          </a:p>
          <a:p>
            <a:endParaRPr lang="zh-CN" altLang="en-US" dirty="0"/>
          </a:p>
        </p:txBody>
      </p:sp>
    </p:spTree>
    <p:extLst>
      <p:ext uri="{BB962C8B-B14F-4D97-AF65-F5344CB8AC3E}">
        <p14:creationId xmlns:p14="http://schemas.microsoft.com/office/powerpoint/2010/main" val="1244982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As shown in the figure, the U-bit in the LS Type field of the OSPFv3 LSA header is 0 by default. Except the Type 5</a:t>
            </a:r>
            <a:r>
              <a:rPr lang="en-US" altLang="zh-CN" dirty="0" smtClean="0"/>
              <a:t> and </a:t>
            </a:r>
            <a:r>
              <a:rPr lang="en-US" dirty="0" smtClean="0"/>
              <a:t>Type 8 LSAs, the other types of LSAs all have the area flooding scope (S2 S1 = 0 1).</a:t>
            </a:r>
            <a:endParaRPr lang="en-US" altLang="zh-CN" dirty="0" smtClean="0"/>
          </a:p>
          <a:p>
            <a:pPr lvl="1"/>
            <a:r>
              <a:rPr lang="en-US" dirty="0" smtClean="0"/>
              <a:t>Link-local flooding scope: LSAs, including link-LSAs, are flooded only on the local link.</a:t>
            </a:r>
          </a:p>
          <a:p>
            <a:pPr lvl="1"/>
            <a:r>
              <a:rPr lang="en-US" dirty="0" smtClean="0"/>
              <a:t>Area flooding scope: The following types of LSAs are flooded in a single OSPF area: router-LSA, network-LSA, inter-area-prefix-LSA, inter-area-router-LSA, NSSA-LSA, and intra-area-prefix-LSA.</a:t>
            </a:r>
          </a:p>
          <a:p>
            <a:pPr lvl="1"/>
            <a:r>
              <a:rPr lang="en-US" dirty="0" smtClean="0"/>
              <a:t>AS flooding scope: LSAs, including AS-external-LSAs, are flooded in an entire routing domain (AS).</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216423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fields in an OSPFv3 router-LSA are described as follows:</a:t>
            </a:r>
            <a:endParaRPr lang="en-US" altLang="zh-CN" dirty="0" smtClean="0"/>
          </a:p>
          <a:p>
            <a:pPr lvl="1"/>
            <a:r>
              <a:rPr lang="en-US" dirty="0" smtClean="0"/>
              <a:t>W: wildcard receiver. The value 1 indicates that the router supports multicast routes.</a:t>
            </a:r>
            <a:endParaRPr lang="en-US" altLang="zh-CN" dirty="0" smtClean="0"/>
          </a:p>
          <a:p>
            <a:pPr lvl="1"/>
            <a:r>
              <a:rPr lang="en-US" dirty="0" smtClean="0"/>
              <a:t>V: virtual link. The value 1 indicates that the router that generates the LSA is at one end of the virtual link.</a:t>
            </a:r>
            <a:endParaRPr lang="en-US" altLang="zh-CN" dirty="0" smtClean="0"/>
          </a:p>
          <a:p>
            <a:pPr lvl="1"/>
            <a:r>
              <a:rPr lang="en-US" dirty="0" smtClean="0"/>
              <a:t>E: external. The value 1 indicates that the router that generates the LSA is an ASBR.</a:t>
            </a:r>
            <a:endParaRPr lang="en-US" altLang="zh-CN" dirty="0" smtClean="0"/>
          </a:p>
          <a:p>
            <a:pPr lvl="1"/>
            <a:r>
              <a:rPr lang="en-US" dirty="0" smtClean="0"/>
              <a:t>B: border. The value 1 indicates that the router that generates the LSA is an ABR.</a:t>
            </a:r>
          </a:p>
          <a:p>
            <a:pPr lvl="1"/>
            <a:r>
              <a:rPr lang="en-US" dirty="0" smtClean="0"/>
              <a:t>Options: indicates the optional capabilities supported by the router and occupies 3 bytes.</a:t>
            </a:r>
          </a:p>
          <a:p>
            <a:pPr lvl="2"/>
            <a:r>
              <a:rPr lang="en-US" dirty="0" smtClean="0"/>
              <a:t>DC: indicates whether the capability of processing demand circuits is supported. This option occupies 1 bit.</a:t>
            </a:r>
          </a:p>
          <a:p>
            <a:pPr lvl="2"/>
            <a:r>
              <a:rPr lang="en-US" dirty="0" smtClean="0"/>
              <a:t>R: indicates whether the originator is a valid router. This option occupies 1 bit.</a:t>
            </a:r>
          </a:p>
          <a:p>
            <a:pPr lvl="2"/>
            <a:r>
              <a:rPr lang="en-US" dirty="0" smtClean="0"/>
              <a:t>NP: indicates whether the area to which the originating router interface belongs is a not-so-stubby area (NSSA). This option occupies 1 bit.</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075826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pPr lvl="2"/>
            <a:r>
              <a:rPr lang="en-US" altLang="zh-CN" dirty="0" smtClean="0"/>
              <a:t>MC: indicates whether multicast data packets can be forwarded. This option occupies 1 bit.</a:t>
            </a:r>
          </a:p>
          <a:p>
            <a:pPr lvl="2"/>
            <a:r>
              <a:rPr lang="en-US" altLang="zh-CN" dirty="0" smtClean="0"/>
              <a:t>E: indicates whether external routes are supported. This option occupies 1 bit.</a:t>
            </a:r>
          </a:p>
          <a:p>
            <a:pPr lvl="2"/>
            <a:r>
              <a:rPr lang="en-US" altLang="zh-CN" dirty="0" smtClean="0"/>
              <a:t>V6: indicates whether the router or link can participate in route calculation. This option occupies 1 bit. If it is set to 0, the router or link does not participate in IPv6 route calculation.</a:t>
            </a:r>
          </a:p>
          <a:p>
            <a:pPr lvl="1"/>
            <a:r>
              <a:rPr lang="en-US" altLang="zh-CN" dirty="0" smtClean="0"/>
              <a:t>Link Type: indicates the link type and occupies 1 byte.</a:t>
            </a:r>
          </a:p>
          <a:p>
            <a:pPr lvl="2"/>
            <a:r>
              <a:rPr lang="en-US" altLang="zh-CN" dirty="0" smtClean="0"/>
              <a:t>1: The router is connected to another router in P2P mode.</a:t>
            </a:r>
          </a:p>
          <a:p>
            <a:pPr lvl="2"/>
            <a:r>
              <a:rPr lang="en-US" altLang="zh-CN" dirty="0" smtClean="0"/>
              <a:t>2: The router is connected to a transit network.</a:t>
            </a:r>
          </a:p>
          <a:p>
            <a:pPr lvl="2"/>
            <a:r>
              <a:rPr lang="en-US" altLang="zh-CN" dirty="0" smtClean="0"/>
              <a:t>3: reserved.</a:t>
            </a:r>
          </a:p>
          <a:p>
            <a:pPr lvl="2"/>
            <a:r>
              <a:rPr lang="en-US" altLang="zh-CN" dirty="0" smtClean="0"/>
              <a:t>4: virtual link.</a:t>
            </a:r>
          </a:p>
          <a:p>
            <a:pPr lvl="1"/>
            <a:r>
              <a:rPr lang="en-US" altLang="zh-CN" dirty="0" smtClean="0"/>
              <a:t>Metric: indicates the cost of the traffic outbound interface and occupies 2 bytes.</a:t>
            </a:r>
          </a:p>
          <a:p>
            <a:endParaRPr lang="zh-CN" altLang="en-US" dirty="0"/>
          </a:p>
        </p:txBody>
      </p:sp>
    </p:spTree>
    <p:extLst>
      <p:ext uri="{BB962C8B-B14F-4D97-AF65-F5344CB8AC3E}">
        <p14:creationId xmlns:p14="http://schemas.microsoft.com/office/powerpoint/2010/main" val="37961049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fields in an OSPFv3 network-LSA are described as follows:</a:t>
            </a:r>
            <a:endParaRPr lang="en-US" altLang="zh-CN" smtClean="0"/>
          </a:p>
          <a:p>
            <a:pPr lvl="1"/>
            <a:r>
              <a:rPr lang="en-US" smtClean="0"/>
              <a:t>Options: same as the Options field in a </a:t>
            </a:r>
            <a:r>
              <a:rPr lang="en-US" altLang="zh-CN" smtClean="0"/>
              <a:t>router-LSA</a:t>
            </a:r>
            <a:r>
              <a:rPr lang="en-US" smtClean="0"/>
              <a:t>.</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901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fields in an OSPFv3 inter-area-prefix-LSA are described as follows:</a:t>
            </a:r>
            <a:endParaRPr lang="en-US" altLang="zh-CN" dirty="0" smtClean="0"/>
          </a:p>
          <a:p>
            <a:pPr lvl="1"/>
            <a:r>
              <a:rPr lang="en-US" dirty="0" smtClean="0"/>
              <a:t>Metric: indicates the cost of the route to the destination address and occupies 3 bytes.</a:t>
            </a:r>
            <a:endParaRPr lang="en-US" altLang="zh-CN" dirty="0" smtClean="0"/>
          </a:p>
          <a:p>
            <a:pPr lvl="1"/>
            <a:r>
              <a:rPr lang="en-US" dirty="0" err="1" smtClean="0"/>
              <a:t>PrefixOptions</a:t>
            </a:r>
            <a:r>
              <a:rPr lang="en-US" dirty="0" smtClean="0"/>
              <a:t>: Each prefix advertised by an LSA has its own </a:t>
            </a:r>
            <a:r>
              <a:rPr lang="en-US" dirty="0" err="1" smtClean="0"/>
              <a:t>PrefixOptions</a:t>
            </a:r>
            <a:r>
              <a:rPr lang="en-US" dirty="0" smtClean="0"/>
              <a:t> field.</a:t>
            </a:r>
            <a:endParaRPr lang="en-US" altLang="zh-CN" dirty="0" smtClean="0"/>
          </a:p>
          <a:p>
            <a:pPr lvl="2"/>
            <a:r>
              <a:rPr lang="en-US" dirty="0" smtClean="0"/>
              <a:t>P-bit: propagate bit. This bit needs to be set to 1 if the prefix of an NSSA needs to be advertised by an ABR.</a:t>
            </a:r>
          </a:p>
          <a:p>
            <a:pPr lvl="2"/>
            <a:r>
              <a:rPr lang="en-US" dirty="0" smtClean="0"/>
              <a:t>MC-bit: multicast bit. If this bit is set to 1, the prefix is used for multicast route calculation. Otherwise, the prefix is not used for multicast route calculation.</a:t>
            </a:r>
          </a:p>
          <a:p>
            <a:pPr lvl="2"/>
            <a:r>
              <a:rPr lang="en-US" dirty="0" smtClean="0"/>
              <a:t>LA-bit: local address capability bit. If this bit is set to 1, the prefix is an interface address of the router.</a:t>
            </a:r>
          </a:p>
          <a:p>
            <a:pPr lvl="2"/>
            <a:r>
              <a:rPr lang="en-US" dirty="0" smtClean="0"/>
              <a:t>NU-bit: no unicast capability bit. If this bit is set to 1, the prefix is not used for IPv6 unicast route calculation.</a:t>
            </a:r>
          </a:p>
          <a:p>
            <a:r>
              <a:rPr lang="en-US" dirty="0" smtClean="0"/>
              <a:t>Note: The prefix length of the default route is 0. An ABR can also originate an inter-area Type 3 LSA to advertise a default route to a stub area.</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73081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fields in an OSPFv3 inter-area-router-LSA are described as follows:</a:t>
            </a:r>
            <a:endParaRPr lang="en-US" altLang="zh-CN" smtClean="0"/>
          </a:p>
          <a:p>
            <a:pPr lvl="1"/>
            <a:r>
              <a:rPr lang="en-US" smtClean="0"/>
              <a:t>Options: This field describes the optional capabilities supported by the destination router instead of those supported by the source router. Therefore, the value of this field should equal that of the Options field in the router-LSA generated by the destination router.</a:t>
            </a:r>
          </a:p>
          <a:p>
            <a:pPr lvl="1"/>
            <a:r>
              <a:rPr lang="en-US" smtClean="0"/>
              <a:t>Metric: indicates the cost of the route to the destination address and occupies 3 bytes.</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526497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The fields in an OSPFv3 AS-external-LSA are described as follows:</a:t>
            </a:r>
            <a:endParaRPr lang="en-US" altLang="zh-CN" dirty="0" smtClean="0"/>
          </a:p>
          <a:p>
            <a:pPr lvl="1">
              <a:lnSpc>
                <a:spcPct val="100000"/>
              </a:lnSpc>
            </a:pPr>
            <a:r>
              <a:rPr lang="en-US" dirty="0" smtClean="0"/>
              <a:t>Bit E: indicates the cost type of an AS external route and occupies 1 bit.</a:t>
            </a:r>
            <a:endParaRPr lang="en-US" altLang="zh-CN" dirty="0" smtClean="0"/>
          </a:p>
          <a:p>
            <a:pPr lvl="2">
              <a:lnSpc>
                <a:spcPct val="100000"/>
              </a:lnSpc>
            </a:pPr>
            <a:r>
              <a:rPr lang="en-US" dirty="0" smtClean="0"/>
              <a:t>The value 1 indicates the cost of a Type 2 external route. This cost does not increase during route transmission.</a:t>
            </a:r>
            <a:endParaRPr lang="en-US" altLang="zh-CN" dirty="0" smtClean="0"/>
          </a:p>
          <a:p>
            <a:pPr lvl="2">
              <a:lnSpc>
                <a:spcPct val="100000"/>
              </a:lnSpc>
            </a:pPr>
            <a:r>
              <a:rPr lang="en-US" dirty="0" smtClean="0"/>
              <a:t>The value 0 indicates the cost of a Type 1 external route. This cost increases during route transmission.</a:t>
            </a:r>
          </a:p>
          <a:p>
            <a:pPr lvl="1">
              <a:lnSpc>
                <a:spcPct val="100000"/>
              </a:lnSpc>
            </a:pPr>
            <a:r>
              <a:rPr lang="en-US" dirty="0" smtClean="0"/>
              <a:t>Bit F: occupies 1 bit. The value 1 indicates that the Forwarding Address field (optional) is included.</a:t>
            </a:r>
          </a:p>
          <a:p>
            <a:pPr lvl="1">
              <a:lnSpc>
                <a:spcPct val="100000"/>
              </a:lnSpc>
            </a:pPr>
            <a:r>
              <a:rPr lang="en-US" dirty="0" smtClean="0"/>
              <a:t>Bit T: occupies 1 bit. The value 1 indicates that the External Route Tag field (optional) is included.</a:t>
            </a:r>
          </a:p>
          <a:p>
            <a:pPr lvl="1">
              <a:lnSpc>
                <a:spcPct val="100000"/>
              </a:lnSpc>
            </a:pPr>
            <a:r>
              <a:rPr lang="en-US" dirty="0" smtClean="0"/>
              <a:t>Metric: indicates the cost of the route to the destination address and occupies 3 bytes.</a:t>
            </a:r>
            <a:endParaRPr lang="en-US" altLang="zh-CN" dirty="0" smtClean="0"/>
          </a:p>
          <a:p>
            <a:pPr lvl="1">
              <a:lnSpc>
                <a:spcPct val="100000"/>
              </a:lnSpc>
            </a:pPr>
            <a:r>
              <a:rPr lang="en-US" dirty="0" err="1" smtClean="0"/>
              <a:t>PrefixLength</a:t>
            </a:r>
            <a:r>
              <a:rPr lang="en-US" dirty="0" smtClean="0"/>
              <a:t>, </a:t>
            </a:r>
            <a:r>
              <a:rPr lang="en-US" dirty="0" err="1" smtClean="0"/>
              <a:t>PrefixOptions</a:t>
            </a:r>
            <a:r>
              <a:rPr lang="en-US" dirty="0" smtClean="0"/>
              <a:t>, and Address Prefix are triplets that describe a prefix and have the same meanings as those in an inter-area-prefix-LSA.</a:t>
            </a:r>
            <a:endParaRPr lang="en-US" altLang="zh-CN" dirty="0" smtClean="0"/>
          </a:p>
          <a:p>
            <a:pPr lvl="1">
              <a:lnSpc>
                <a:spcPct val="100000"/>
              </a:lnSpc>
            </a:pPr>
            <a:r>
              <a:rPr lang="en-US" dirty="0" smtClean="0"/>
              <a:t>Forwarding Address: is an optional 128-bit IPv6 address and occupies 4 bytes. This field is included if bit F is 1. In this case, a data packet needs to be forwarded to this address before reaching its destination.</a:t>
            </a:r>
          </a:p>
          <a:p>
            <a:pPr lvl="1">
              <a:lnSpc>
                <a:spcPct val="100000"/>
              </a:lnSpc>
            </a:pPr>
            <a:r>
              <a:rPr lang="en-US" altLang="zh-CN" dirty="0" smtClean="0"/>
              <a:t>External Route Tag: an optional flag, which occupies 4 bytes. It can be used for communication between ASBRs. In a typical scenario where each of two ASBRs imports an AS external route, the imported routes can be tagged differently to facilitate route filtering.</a:t>
            </a:r>
          </a:p>
          <a:p>
            <a:pPr lvl="1">
              <a:lnSpc>
                <a:spcPct val="100000"/>
              </a:lnSpc>
            </a:pPr>
            <a:r>
              <a:rPr lang="en-US" altLang="zh-CN" dirty="0" smtClean="0"/>
              <a:t>Referenced Link State ID: occupies 4 bytes. This field is included if the Referenced LS Type field is not 0, indicating the link state ID of the referenced LSA.</a:t>
            </a:r>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15507057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fields in an OSPFv3 link-LSA are described as follows:</a:t>
            </a:r>
            <a:endParaRPr lang="en-US" altLang="zh-CN" dirty="0" smtClean="0"/>
          </a:p>
          <a:p>
            <a:pPr lvl="1"/>
            <a:r>
              <a:rPr lang="en-US" dirty="0" err="1" smtClean="0"/>
              <a:t>Rtr</a:t>
            </a:r>
            <a:r>
              <a:rPr lang="en-US" dirty="0" smtClean="0"/>
              <a:t> </a:t>
            </a:r>
            <a:r>
              <a:rPr lang="en-US" dirty="0" err="1" smtClean="0"/>
              <a:t>Pri</a:t>
            </a:r>
            <a:r>
              <a:rPr lang="en-US" dirty="0" smtClean="0"/>
              <a:t>: indicates the router priority of the interface attaching the originating router to the link and occupies 1 byte.</a:t>
            </a:r>
          </a:p>
          <a:p>
            <a:pPr lvl="1"/>
            <a:r>
              <a:rPr lang="en-US" dirty="0" smtClean="0"/>
              <a:t>Options: indicates a collection of Options bits that the router sets in the network-LSA and occupies 3 bytes. </a:t>
            </a:r>
          </a:p>
          <a:p>
            <a:pPr lvl="1"/>
            <a:r>
              <a:rPr lang="en-US" dirty="0" smtClean="0"/>
              <a:t>Number of Prefixes: indicates the number of IPv6 address prefixes carried in the LSA, and occupies 4 bytes.</a:t>
            </a:r>
            <a:endParaRPr lang="en-US" altLang="zh-CN" dirty="0" smtClean="0"/>
          </a:p>
          <a:p>
            <a:pPr lvl="1"/>
            <a:r>
              <a:rPr lang="en-US" dirty="0" err="1" smtClean="0"/>
              <a:t>PrefixLength</a:t>
            </a:r>
            <a:r>
              <a:rPr lang="en-US" dirty="0" smtClean="0"/>
              <a:t>, </a:t>
            </a:r>
            <a:r>
              <a:rPr lang="en-US" dirty="0" err="1" smtClean="0"/>
              <a:t>PrefixOptions</a:t>
            </a:r>
            <a:r>
              <a:rPr lang="en-US" dirty="0" smtClean="0"/>
              <a:t>, and Address Prefix are triplets that describe a prefix and have the same meanings as those in an inter-area-prefix-LSA.</a:t>
            </a:r>
          </a:p>
          <a:p>
            <a:pPr lvl="1"/>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15049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The fields in an OSPFv3 intra-area-prefix-LSA are described as follows:</a:t>
            </a:r>
            <a:endParaRPr lang="en-US" altLang="zh-CN" dirty="0" smtClean="0"/>
          </a:p>
          <a:p>
            <a:pPr lvl="1">
              <a:lnSpc>
                <a:spcPct val="100000"/>
              </a:lnSpc>
            </a:pPr>
            <a:r>
              <a:rPr lang="en-US" dirty="0" smtClean="0"/>
              <a:t>Number of Prefixes: indicates the number of IPv6 address prefixes carried in the LSA, and occupies 4 bytes. If necessary, prefixes can be carried in multiple intra-area-prefix-LSAs to limit the size of each Type 9 LSA.</a:t>
            </a:r>
          </a:p>
          <a:p>
            <a:pPr lvl="1">
              <a:lnSpc>
                <a:spcPct val="100000"/>
              </a:lnSpc>
            </a:pPr>
            <a:r>
              <a:rPr lang="en-US" dirty="0" smtClean="0"/>
              <a:t>Referenced LS </a:t>
            </a:r>
            <a:r>
              <a:rPr lang="en-US" dirty="0" smtClean="0"/>
              <a:t>Type</a:t>
            </a:r>
            <a:r>
              <a:rPr lang="en-US" dirty="0" smtClean="0"/>
              <a:t>: indicates whether the LSA references a router-LSA or a network-LSA, and occupies 4 bytes.</a:t>
            </a:r>
            <a:endParaRPr lang="en-US" altLang="zh-CN" dirty="0" smtClean="0"/>
          </a:p>
          <a:p>
            <a:pPr lvl="2">
              <a:lnSpc>
                <a:spcPct val="100000"/>
              </a:lnSpc>
            </a:pPr>
            <a:r>
              <a:rPr lang="en-US" dirty="0" smtClean="0"/>
              <a:t>Type=1</a:t>
            </a:r>
            <a:r>
              <a:rPr lang="en-US" dirty="0" smtClean="0"/>
              <a:t>: A router-LSA is referenced.</a:t>
            </a:r>
          </a:p>
          <a:p>
            <a:pPr lvl="2">
              <a:lnSpc>
                <a:spcPct val="100000"/>
              </a:lnSpc>
            </a:pPr>
            <a:r>
              <a:rPr lang="en-US" dirty="0" smtClean="0"/>
              <a:t>Type=2</a:t>
            </a:r>
            <a:r>
              <a:rPr lang="en-US" dirty="0" smtClean="0"/>
              <a:t>: A network-LSA is referenced.</a:t>
            </a:r>
          </a:p>
          <a:p>
            <a:pPr lvl="1">
              <a:lnSpc>
                <a:spcPct val="100000"/>
              </a:lnSpc>
            </a:pPr>
            <a:r>
              <a:rPr lang="en-US" dirty="0" smtClean="0"/>
              <a:t>Referenced Link State ID: 4 bytes.</a:t>
            </a:r>
            <a:endParaRPr lang="en-US" altLang="zh-CN" dirty="0" smtClean="0"/>
          </a:p>
          <a:p>
            <a:pPr lvl="2">
              <a:lnSpc>
                <a:spcPct val="100000"/>
              </a:lnSpc>
            </a:pPr>
            <a:r>
              <a:rPr lang="en-US" dirty="0" smtClean="0"/>
              <a:t>If the LSA references a router-LSA, this field is set to 0.</a:t>
            </a:r>
            <a:endParaRPr lang="en-US" altLang="zh-CN" dirty="0" smtClean="0"/>
          </a:p>
          <a:p>
            <a:pPr lvl="2">
              <a:lnSpc>
                <a:spcPct val="100000"/>
              </a:lnSpc>
            </a:pPr>
            <a:r>
              <a:rPr lang="en-US" dirty="0" smtClean="0"/>
              <a:t>If the LSA references a network-LSA, this field is set to the interface ID of the DR on the attached link.</a:t>
            </a:r>
          </a:p>
          <a:p>
            <a:pPr lvl="1">
              <a:lnSpc>
                <a:spcPct val="100000"/>
              </a:lnSpc>
            </a:pPr>
            <a:r>
              <a:rPr lang="en-US" dirty="0" smtClean="0"/>
              <a:t>Referenced Advertising Router: 4 bytes.</a:t>
            </a:r>
            <a:endParaRPr lang="en-US" altLang="zh-CN" dirty="0" smtClean="0"/>
          </a:p>
          <a:p>
            <a:pPr lvl="2">
              <a:lnSpc>
                <a:spcPct val="100000"/>
              </a:lnSpc>
            </a:pPr>
            <a:r>
              <a:rPr lang="en-US" dirty="0" smtClean="0"/>
              <a:t>If the LSA references a router-LSA, this field is set to the router ID of the associated router.</a:t>
            </a:r>
            <a:endParaRPr lang="en-US" altLang="zh-CN" dirty="0" smtClean="0"/>
          </a:p>
          <a:p>
            <a:pPr lvl="2">
              <a:lnSpc>
                <a:spcPct val="100000"/>
              </a:lnSpc>
            </a:pPr>
            <a:r>
              <a:rPr lang="en-US" dirty="0" smtClean="0"/>
              <a:t>If the LSA references a network-LSA, this field is set to the router ID of the DR on the attached link.</a:t>
            </a:r>
          </a:p>
          <a:p>
            <a:pPr lvl="1">
              <a:lnSpc>
                <a:spcPct val="100000"/>
              </a:lnSpc>
            </a:pPr>
            <a:r>
              <a:rPr lang="en-US" altLang="zh-CN" dirty="0" err="1" smtClean="0"/>
              <a:t>PrefixLength</a:t>
            </a:r>
            <a:r>
              <a:rPr lang="en-US" altLang="zh-CN" dirty="0" smtClean="0"/>
              <a:t>, </a:t>
            </a:r>
            <a:r>
              <a:rPr lang="en-US" altLang="zh-CN" dirty="0" err="1" smtClean="0"/>
              <a:t>PrefixOptions</a:t>
            </a:r>
            <a:r>
              <a:rPr lang="en-US" altLang="zh-CN" dirty="0" smtClean="0"/>
              <a:t>, and Address Prefix are triplets that describe a prefix and have the same meanings as those in an inter-area-prefix-LSA.</a:t>
            </a:r>
          </a:p>
          <a:p>
            <a:pPr lvl="1">
              <a:lnSpc>
                <a:spcPct val="100000"/>
              </a:lnSpc>
            </a:pPr>
            <a:r>
              <a:rPr lang="en-US" altLang="zh-CN" dirty="0" smtClean="0"/>
              <a:t>Metric: indicates the prefix cost and occupies 2 bytes. This field has the same unit as the interface cost of a router-LSA.</a:t>
            </a:r>
          </a:p>
          <a:p>
            <a:pPr lvl="0">
              <a:lnSpc>
                <a:spcPct val="100000"/>
              </a:lnSpc>
            </a:pPr>
            <a:r>
              <a:rPr lang="en-US" altLang="zh-CN" dirty="0" smtClean="0"/>
              <a:t>In OSPFv3, when a link or its prefix changes, the attached router sends an intra-area-prefix-LSA, which however does not trigger SPF calculation.</a:t>
            </a:r>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2455892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As shown in the figure, R1, R2, R3, and R4 run OSPFv3 and are all deployed in the backbone area.</a:t>
            </a:r>
            <a:endParaRPr lang="en-US" altLang="zh-CN" dirty="0" smtClean="0"/>
          </a:p>
          <a:p>
            <a:r>
              <a:rPr lang="en-US" dirty="0" smtClean="0"/>
              <a:t>After the network becomes stable, check the LSDB of R2. The command output shows information about the following types of LSAs: router-LSA (Type 1), network-LSA (Type 2), Link-LSA (Type 8), and intra-area-prefix-LSA (Type 9).</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128694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command output is described as follows:</a:t>
            </a:r>
            <a:endParaRPr lang="en-US" altLang="zh-CN" dirty="0" smtClean="0"/>
          </a:p>
          <a:p>
            <a:pPr lvl="1"/>
            <a:r>
              <a:rPr lang="en-US" dirty="0" smtClean="0"/>
              <a:t>LS Age: aging time of the LSA.</a:t>
            </a:r>
          </a:p>
          <a:p>
            <a:pPr lvl="1"/>
            <a:r>
              <a:rPr lang="en-US" dirty="0" smtClean="0"/>
              <a:t>LS Type: LSA type, which can be any of the following:</a:t>
            </a:r>
          </a:p>
          <a:p>
            <a:pPr lvl="2"/>
            <a:r>
              <a:rPr lang="en-US" dirty="0" smtClean="0"/>
              <a:t>Router-LSA, Network-LSA, Inter-Area-Prefix-LSA, Inter-Area-Router-LSA, AS-external-LSA, NSSA-LSA, Link-LSA, or Intra-Area-Prefix-LSA</a:t>
            </a:r>
          </a:p>
          <a:p>
            <a:pPr lvl="1"/>
            <a:r>
              <a:rPr lang="en-US" dirty="0" smtClean="0"/>
              <a:t>Link State ID: link state ID in the LSA header.</a:t>
            </a:r>
            <a:endParaRPr lang="en-US" altLang="zh-CN" dirty="0" smtClean="0"/>
          </a:p>
          <a:p>
            <a:pPr lvl="1"/>
            <a:r>
              <a:rPr lang="en-US" dirty="0" smtClean="0"/>
              <a:t>Originating Router: router that generates the LSA.</a:t>
            </a:r>
          </a:p>
          <a:p>
            <a:pPr lvl="1"/>
            <a:r>
              <a:rPr lang="en-US" dirty="0" smtClean="0"/>
              <a:t>LS </a:t>
            </a:r>
            <a:r>
              <a:rPr lang="en-US" dirty="0" err="1" smtClean="0"/>
              <a:t>Seq</a:t>
            </a:r>
            <a:r>
              <a:rPr lang="en-US" dirty="0" smtClean="0"/>
              <a:t> Number: sequence number of the LSA. This field is carried in the LSA header.</a:t>
            </a:r>
          </a:p>
          <a:p>
            <a:pPr lvl="1"/>
            <a:r>
              <a:rPr lang="en-US" dirty="0" smtClean="0"/>
              <a:t>Checksum: checksum of the LSA.</a:t>
            </a:r>
          </a:p>
          <a:p>
            <a:pPr lvl="1"/>
            <a:r>
              <a:rPr lang="en-US" dirty="0" smtClean="0"/>
              <a:t>Length: length of the LSA.</a:t>
            </a:r>
          </a:p>
          <a:p>
            <a:pPr lvl="1"/>
            <a:r>
              <a:rPr lang="en-US" dirty="0" smtClean="0"/>
              <a:t>Priority: priority of the interface attached to the link.</a:t>
            </a:r>
          </a:p>
          <a:p>
            <a:pPr lvl="1"/>
            <a:r>
              <a:rPr lang="en-US" dirty="0" smtClean="0"/>
              <a:t>Options: optional capabilities of the link.</a:t>
            </a:r>
          </a:p>
          <a:p>
            <a:pPr lvl="1"/>
            <a:r>
              <a:rPr lang="en-US" dirty="0" smtClean="0"/>
              <a:t>Link-Local Address: link-local address.</a:t>
            </a:r>
          </a:p>
          <a:p>
            <a:pPr lvl="1"/>
            <a:r>
              <a:rPr lang="en-US" dirty="0" smtClean="0"/>
              <a:t>Number of Prefixes: number of IPv6 prefixes contained in the LSA.</a:t>
            </a:r>
          </a:p>
          <a:p>
            <a:pPr lvl="1"/>
            <a:r>
              <a:rPr lang="en-US" dirty="0" smtClean="0"/>
              <a:t>Prefix: IPv6 prefix.</a:t>
            </a:r>
          </a:p>
          <a:p>
            <a:pPr lvl="1"/>
            <a:r>
              <a:rPr lang="en-US" dirty="0" smtClean="0"/>
              <a:t>Prefix Options: optional capabilities associated with the prefix.</a:t>
            </a:r>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9905329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63681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0927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configuration commands and methods of OSPFv3 are similar to those of OSPFv2. For details, see the "HCIP-Datacom-Core Technology" course.</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6874154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917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[Huawei] </a:t>
            </a:r>
            <a:r>
              <a:rPr lang="en-US" altLang="zh-CN" b="1" dirty="0"/>
              <a:t>display ospfv3</a:t>
            </a:r>
            <a:r>
              <a:rPr lang="en-US" altLang="zh-CN" dirty="0"/>
              <a:t> [ </a:t>
            </a:r>
            <a:r>
              <a:rPr lang="en-US" altLang="zh-CN" i="1" dirty="0"/>
              <a:t>process-id</a:t>
            </a:r>
            <a:r>
              <a:rPr lang="en-US" altLang="zh-CN" dirty="0"/>
              <a:t> ] </a:t>
            </a:r>
            <a:r>
              <a:rPr lang="en-US" altLang="zh-CN" b="1" dirty="0" err="1"/>
              <a:t>lsdb</a:t>
            </a:r>
            <a:r>
              <a:rPr lang="en-US" altLang="zh-CN" dirty="0"/>
              <a:t> [ </a:t>
            </a:r>
            <a:r>
              <a:rPr lang="en-US" altLang="zh-CN" b="1" dirty="0"/>
              <a:t>area</a:t>
            </a:r>
            <a:r>
              <a:rPr lang="en-US" altLang="zh-CN" dirty="0"/>
              <a:t> </a:t>
            </a:r>
            <a:r>
              <a:rPr lang="en-US" altLang="zh-CN" i="1" dirty="0"/>
              <a:t>area-id</a:t>
            </a:r>
            <a:r>
              <a:rPr lang="en-US" altLang="zh-CN" dirty="0"/>
              <a:t> ] [ </a:t>
            </a:r>
            <a:r>
              <a:rPr lang="en-US" altLang="zh-CN" b="1" dirty="0"/>
              <a:t>originate-router</a:t>
            </a:r>
            <a:r>
              <a:rPr lang="en-US" altLang="zh-CN" dirty="0"/>
              <a:t> </a:t>
            </a:r>
            <a:r>
              <a:rPr lang="en-US" altLang="zh-CN" i="1" dirty="0"/>
              <a:t>advertising-router-id</a:t>
            </a:r>
            <a:r>
              <a:rPr lang="en-US" altLang="zh-CN" dirty="0"/>
              <a:t> | </a:t>
            </a:r>
            <a:r>
              <a:rPr lang="en-US" altLang="zh-CN" b="1" dirty="0"/>
              <a:t>self-originate</a:t>
            </a:r>
            <a:r>
              <a:rPr lang="en-US" altLang="zh-CN" dirty="0"/>
              <a:t> ] [ { </a:t>
            </a:r>
            <a:r>
              <a:rPr lang="en-US" altLang="zh-CN" b="1" dirty="0"/>
              <a:t>router</a:t>
            </a:r>
            <a:r>
              <a:rPr lang="en-US" altLang="zh-CN" dirty="0"/>
              <a:t> | </a:t>
            </a:r>
            <a:r>
              <a:rPr lang="en-US" altLang="zh-CN" b="1" dirty="0"/>
              <a:t>network</a:t>
            </a:r>
            <a:r>
              <a:rPr lang="en-US" altLang="zh-CN" dirty="0"/>
              <a:t> | </a:t>
            </a:r>
            <a:r>
              <a:rPr lang="en-US" altLang="zh-CN" b="1" dirty="0"/>
              <a:t>inter-router</a:t>
            </a:r>
            <a:r>
              <a:rPr lang="en-US" altLang="zh-CN" dirty="0"/>
              <a:t> [ </a:t>
            </a:r>
            <a:r>
              <a:rPr lang="en-US" altLang="zh-CN" b="1" dirty="0" err="1"/>
              <a:t>asbr</a:t>
            </a:r>
            <a:r>
              <a:rPr lang="en-US" altLang="zh-CN" b="1" dirty="0"/>
              <a:t>-router</a:t>
            </a:r>
            <a:r>
              <a:rPr lang="en-US" altLang="zh-CN" dirty="0"/>
              <a:t> </a:t>
            </a:r>
            <a:r>
              <a:rPr lang="en-US" altLang="zh-CN" i="1" dirty="0" err="1"/>
              <a:t>asbr</a:t>
            </a:r>
            <a:r>
              <a:rPr lang="en-US" altLang="zh-CN" i="1" dirty="0"/>
              <a:t>-router-id</a:t>
            </a:r>
            <a:r>
              <a:rPr lang="en-US" altLang="zh-CN" dirty="0"/>
              <a:t> ] | { </a:t>
            </a:r>
            <a:r>
              <a:rPr lang="en-US" altLang="zh-CN" b="1" dirty="0"/>
              <a:t>inter-prefix</a:t>
            </a:r>
            <a:r>
              <a:rPr lang="en-US" altLang="zh-CN" dirty="0"/>
              <a:t> | </a:t>
            </a:r>
            <a:r>
              <a:rPr lang="en-US" altLang="zh-CN" b="1" dirty="0" err="1"/>
              <a:t>nssa</a:t>
            </a:r>
            <a:r>
              <a:rPr lang="en-US" altLang="zh-CN" dirty="0"/>
              <a:t> } [ </a:t>
            </a:r>
            <a:r>
              <a:rPr lang="en-US" altLang="zh-CN" i="1" dirty="0"/>
              <a:t>ipv6-address</a:t>
            </a:r>
            <a:r>
              <a:rPr lang="en-US" altLang="zh-CN" dirty="0"/>
              <a:t> </a:t>
            </a:r>
            <a:r>
              <a:rPr lang="en-US" altLang="zh-CN" i="1" dirty="0"/>
              <a:t>prefix-length</a:t>
            </a:r>
            <a:r>
              <a:rPr lang="en-US" altLang="zh-CN" dirty="0"/>
              <a:t> ] | </a:t>
            </a:r>
            <a:r>
              <a:rPr lang="en-US" altLang="zh-CN" b="1" dirty="0"/>
              <a:t>link</a:t>
            </a:r>
            <a:r>
              <a:rPr lang="en-US" altLang="zh-CN" dirty="0"/>
              <a:t> | </a:t>
            </a:r>
            <a:r>
              <a:rPr lang="en-US" altLang="zh-CN" b="1" dirty="0"/>
              <a:t>intra-prefix</a:t>
            </a:r>
            <a:r>
              <a:rPr lang="en-US" altLang="zh-CN" dirty="0"/>
              <a:t> | </a:t>
            </a:r>
            <a:r>
              <a:rPr lang="en-US" altLang="zh-CN" b="1" dirty="0"/>
              <a:t>grace</a:t>
            </a:r>
            <a:r>
              <a:rPr lang="en-US" altLang="zh-CN" dirty="0"/>
              <a:t> } [ </a:t>
            </a:r>
            <a:r>
              <a:rPr lang="en-US" altLang="zh-CN" i="1" dirty="0"/>
              <a:t>link-state-id</a:t>
            </a:r>
            <a:r>
              <a:rPr lang="en-US" altLang="zh-CN" dirty="0"/>
              <a:t> </a:t>
            </a:r>
            <a:r>
              <a:rPr lang="en-US" altLang="zh-CN" dirty="0" smtClean="0"/>
              <a:t>]</a:t>
            </a:r>
            <a:r>
              <a:rPr lang="en-US" dirty="0" smtClean="0"/>
              <a:t>]</a:t>
            </a:r>
          </a:p>
          <a:p>
            <a:pPr lvl="1"/>
            <a:r>
              <a:rPr lang="en-US" i="1" dirty="0" smtClean="0"/>
              <a:t>process-id:</a:t>
            </a:r>
            <a:r>
              <a:rPr lang="en-US" dirty="0" smtClean="0"/>
              <a:t> specifies the ID of an OSPFv3 process. The value is an integer ranging from 1 to 65535.</a:t>
            </a:r>
          </a:p>
          <a:p>
            <a:pPr lvl="1"/>
            <a:r>
              <a:rPr lang="en-US" b="1" dirty="0" smtClean="0"/>
              <a:t>area </a:t>
            </a:r>
            <a:r>
              <a:rPr lang="en-US" i="1" dirty="0" smtClean="0"/>
              <a:t>area-id: </a:t>
            </a:r>
            <a:r>
              <a:rPr lang="en-US" dirty="0" smtClean="0"/>
              <a:t>specifies the ID of an area. The area ID can be a decimal integer or in the IPv4 address format. For a decimal integer, the value ranges from 0 to 4294967295. For the IPv4 address format, the value is in dotted decimal notation.</a:t>
            </a:r>
          </a:p>
          <a:p>
            <a:pPr lvl="1"/>
            <a:r>
              <a:rPr lang="en-US" b="1" dirty="0" smtClean="0"/>
              <a:t>external: </a:t>
            </a:r>
            <a:r>
              <a:rPr lang="en-US" dirty="0" smtClean="0"/>
              <a:t>displays information about AS-external LSAs in the LSDB.</a:t>
            </a:r>
            <a:endParaRPr lang="en-US" altLang="zh-CN" dirty="0" smtClean="0"/>
          </a:p>
          <a:p>
            <a:pPr lvl="1"/>
            <a:r>
              <a:rPr lang="en-US" b="1" dirty="0" smtClean="0"/>
              <a:t>inter-prefix:</a:t>
            </a:r>
            <a:r>
              <a:rPr lang="en-US" dirty="0" smtClean="0"/>
              <a:t> displays information about inter-area-prefix LSAs in the LSDB.</a:t>
            </a:r>
            <a:endParaRPr lang="en-US" altLang="zh-CN" dirty="0" smtClean="0"/>
          </a:p>
          <a:p>
            <a:pPr lvl="1"/>
            <a:r>
              <a:rPr lang="en-US" b="1" dirty="0" smtClean="0"/>
              <a:t>inter-router:</a:t>
            </a:r>
            <a:r>
              <a:rPr lang="en-US" dirty="0" smtClean="0"/>
              <a:t> displays information about inter-area-router LSAs in the LSDB.</a:t>
            </a:r>
            <a:endParaRPr lang="en-US" altLang="zh-CN" dirty="0" smtClean="0"/>
          </a:p>
          <a:p>
            <a:pPr lvl="1"/>
            <a:r>
              <a:rPr lang="en-US" b="1" dirty="0" smtClean="0"/>
              <a:t>intra-prefix: </a:t>
            </a:r>
            <a:r>
              <a:rPr lang="en-US" dirty="0" smtClean="0"/>
              <a:t>displays information about intra-area-prefix LSAs in the LSDB.</a:t>
            </a:r>
            <a:endParaRPr lang="en-US" altLang="zh-CN" dirty="0" smtClean="0"/>
          </a:p>
          <a:p>
            <a:pPr lvl="1"/>
            <a:r>
              <a:rPr lang="en-US" b="1" dirty="0" err="1" smtClean="0"/>
              <a:t>nssa</a:t>
            </a:r>
            <a:r>
              <a:rPr lang="en-US" b="1" dirty="0" smtClean="0"/>
              <a:t>:</a:t>
            </a:r>
            <a:r>
              <a:rPr lang="en-US" dirty="0" smtClean="0"/>
              <a:t> displays information about NSSA LSAs in the LSDB.</a:t>
            </a:r>
            <a:endParaRPr lang="en-US" altLang="zh-CN" dirty="0" smtClean="0"/>
          </a:p>
          <a:p>
            <a:pPr lvl="1"/>
            <a:r>
              <a:rPr lang="en-US" b="1" dirty="0" smtClean="0"/>
              <a:t>link:</a:t>
            </a:r>
            <a:r>
              <a:rPr lang="en-US" dirty="0" smtClean="0"/>
              <a:t> displays information about link-LSAs in the LSDB.</a:t>
            </a:r>
            <a:endParaRPr lang="en-US" altLang="zh-CN" dirty="0" smtClean="0"/>
          </a:p>
          <a:p>
            <a:pPr lvl="1"/>
            <a:r>
              <a:rPr lang="en-US" b="1" dirty="0" smtClean="0"/>
              <a:t>network: </a:t>
            </a:r>
            <a:r>
              <a:rPr lang="en-US" dirty="0" smtClean="0"/>
              <a:t>displays information about network-LSAs in the LSDB.</a:t>
            </a:r>
            <a:endParaRPr lang="en-US" altLang="zh-CN" dirty="0" smtClean="0"/>
          </a:p>
          <a:p>
            <a:pPr lvl="1"/>
            <a:r>
              <a:rPr lang="en-US" b="1" dirty="0" smtClean="0"/>
              <a:t>router: </a:t>
            </a:r>
            <a:r>
              <a:rPr lang="en-US" dirty="0" smtClean="0"/>
              <a:t>displays information about router-LSAs in the LSDB.</a:t>
            </a:r>
            <a:endParaRPr lang="en-US" altLang="zh-CN" dirty="0" smtClean="0"/>
          </a:p>
          <a:p>
            <a:pPr lvl="1"/>
            <a:r>
              <a:rPr lang="en-US" i="1" dirty="0" smtClean="0"/>
              <a:t>link-state-id:</a:t>
            </a:r>
            <a:r>
              <a:rPr lang="en-US" dirty="0" smtClean="0"/>
              <a:t> specifies a link state ID. The value is in dotted decimal notation.</a:t>
            </a:r>
            <a:endParaRPr lang="en-US" dirty="0"/>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1221462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pPr lvl="1"/>
            <a:r>
              <a:rPr lang="en-US" b="1" dirty="0" smtClean="0"/>
              <a:t>originate-router</a:t>
            </a:r>
            <a:r>
              <a:rPr lang="en-US" dirty="0" smtClean="0"/>
              <a:t> </a:t>
            </a:r>
            <a:r>
              <a:rPr lang="en-US" i="1" dirty="0" smtClean="0"/>
              <a:t>advertising-router-id</a:t>
            </a:r>
            <a:r>
              <a:rPr lang="en-US" dirty="0" smtClean="0"/>
              <a:t>: specifies the router ID of the router that advertises LSAs. The value is in dotted decimal notation.</a:t>
            </a:r>
          </a:p>
          <a:p>
            <a:pPr lvl="1"/>
            <a:r>
              <a:rPr lang="en-US" b="1" dirty="0" err="1" smtClean="0"/>
              <a:t>asbr</a:t>
            </a:r>
            <a:r>
              <a:rPr lang="en-US" b="1" dirty="0" smtClean="0"/>
              <a:t>-router</a:t>
            </a:r>
            <a:r>
              <a:rPr lang="en-US" dirty="0" smtClean="0"/>
              <a:t> </a:t>
            </a:r>
            <a:r>
              <a:rPr lang="en-US" i="1" dirty="0" err="1" smtClean="0"/>
              <a:t>asbr</a:t>
            </a:r>
            <a:r>
              <a:rPr lang="en-US" i="1" dirty="0" smtClean="0"/>
              <a:t>-router-id:</a:t>
            </a:r>
            <a:r>
              <a:rPr lang="en-US" dirty="0" smtClean="0"/>
              <a:t> specifies the router ID of an ASBR. The value is in dotted decimal notation.</a:t>
            </a:r>
          </a:p>
          <a:p>
            <a:pPr lvl="1"/>
            <a:r>
              <a:rPr lang="en-US" b="1" dirty="0" smtClean="0"/>
              <a:t>self-originate:</a:t>
            </a:r>
            <a:r>
              <a:rPr lang="en-US" dirty="0" smtClean="0"/>
              <a:t> displays information about the LSAs advertised by the local router in the LSDB.</a:t>
            </a:r>
            <a:endParaRPr lang="en-US" altLang="zh-CN" dirty="0" smtClean="0"/>
          </a:p>
          <a:p>
            <a:pPr lvl="1"/>
            <a:r>
              <a:rPr lang="en-US" i="1" dirty="0" smtClean="0"/>
              <a:t>ipv6-address prefix-length</a:t>
            </a:r>
            <a:r>
              <a:rPr lang="en-US" dirty="0" smtClean="0"/>
              <a:t>: specifies the destination IPv6 address and prefix length.</a:t>
            </a:r>
            <a:endParaRPr lang="en-US" altLang="zh-CN" dirty="0" smtClean="0"/>
          </a:p>
          <a:p>
            <a:pPr lvl="2"/>
            <a:r>
              <a:rPr lang="en-US" i="1" dirty="0" smtClean="0"/>
              <a:t>ipv6-address:</a:t>
            </a:r>
            <a:r>
              <a:rPr lang="en-US" dirty="0" smtClean="0"/>
              <a:t> The value is a 32-digit hexadecimal number, in the format of X:X:X:X:X:X:X:X.</a:t>
            </a:r>
            <a:endParaRPr lang="en-US" altLang="zh-CN" dirty="0" smtClean="0"/>
          </a:p>
          <a:p>
            <a:pPr lvl="2"/>
            <a:r>
              <a:rPr lang="en-US" i="1" dirty="0" smtClean="0"/>
              <a:t>prefix-length:</a:t>
            </a:r>
            <a:r>
              <a:rPr lang="en-US" dirty="0" smtClean="0"/>
              <a:t> The value is an integer ranging from 0 to 128.</a:t>
            </a:r>
            <a:endParaRPr lang="en-US" altLang="zh-CN" dirty="0" smtClean="0"/>
          </a:p>
          <a:p>
            <a:r>
              <a:rPr lang="en-US" dirty="0" smtClean="0"/>
              <a:t>[Huawei] </a:t>
            </a:r>
            <a:r>
              <a:rPr lang="en-US" b="1" dirty="0" smtClean="0"/>
              <a:t>display ospfv3 </a:t>
            </a:r>
            <a:r>
              <a:rPr lang="en-US" dirty="0" smtClean="0"/>
              <a:t>[ </a:t>
            </a:r>
            <a:r>
              <a:rPr lang="en-US" i="1" dirty="0" smtClean="0"/>
              <a:t>process-id</a:t>
            </a:r>
            <a:r>
              <a:rPr lang="en-US" dirty="0" smtClean="0"/>
              <a:t> ] </a:t>
            </a:r>
            <a:r>
              <a:rPr lang="en-US" b="1" dirty="0" smtClean="0"/>
              <a:t>routing</a:t>
            </a:r>
            <a:r>
              <a:rPr lang="en-US" dirty="0" smtClean="0"/>
              <a:t> [ </a:t>
            </a:r>
            <a:r>
              <a:rPr lang="en-US" i="1" dirty="0" smtClean="0"/>
              <a:t>ipv6-address prefix-length</a:t>
            </a:r>
            <a:r>
              <a:rPr lang="en-US" dirty="0" smtClean="0"/>
              <a:t> | </a:t>
            </a:r>
            <a:r>
              <a:rPr lang="en-US" b="1" dirty="0" err="1" smtClean="0"/>
              <a:t>abr</a:t>
            </a:r>
            <a:r>
              <a:rPr lang="en-US" b="1" dirty="0" smtClean="0"/>
              <a:t>-routes | </a:t>
            </a:r>
            <a:r>
              <a:rPr lang="en-US" b="1" dirty="0" err="1" smtClean="0"/>
              <a:t>asbr</a:t>
            </a:r>
            <a:r>
              <a:rPr lang="en-US" b="1" dirty="0" smtClean="0"/>
              <a:t>-routes | intra-routes | inter-routes | </a:t>
            </a:r>
            <a:r>
              <a:rPr lang="en-US" b="1" dirty="0" err="1" smtClean="0"/>
              <a:t>ase</a:t>
            </a:r>
            <a:r>
              <a:rPr lang="en-US" b="1" dirty="0" smtClean="0"/>
              <a:t>-routes | </a:t>
            </a:r>
            <a:r>
              <a:rPr lang="en-US" b="1" dirty="0" err="1" smtClean="0"/>
              <a:t>nssa</a:t>
            </a:r>
            <a:r>
              <a:rPr lang="en-US" b="1" dirty="0" smtClean="0"/>
              <a:t>-routes | [ statistics </a:t>
            </a:r>
            <a:r>
              <a:rPr lang="en-US" dirty="0" smtClean="0"/>
              <a:t>] ]</a:t>
            </a:r>
          </a:p>
          <a:p>
            <a:pPr lvl="1"/>
            <a:r>
              <a:rPr lang="en-US" i="1" dirty="0" smtClean="0"/>
              <a:t>process-id: </a:t>
            </a:r>
            <a:r>
              <a:rPr lang="en-US" dirty="0" smtClean="0"/>
              <a:t>specifies the ID of an OSPFv3 process. The value is an integer ranging from 1 to 65535.</a:t>
            </a:r>
          </a:p>
          <a:p>
            <a:pPr lvl="1"/>
            <a:r>
              <a:rPr lang="en-US" i="1" dirty="0" smtClean="0"/>
              <a:t>ipv6-address: </a:t>
            </a:r>
            <a:r>
              <a:rPr lang="en-US" dirty="0" smtClean="0"/>
              <a:t>specifies an IPv6 address. The value is a 32-digit hexadecimal number, in the format of X:X:X:X:X:X:X:X.</a:t>
            </a:r>
          </a:p>
          <a:p>
            <a:pPr lvl="1"/>
            <a:r>
              <a:rPr lang="en-US" i="1" dirty="0" smtClean="0"/>
              <a:t>prefix-length: </a:t>
            </a:r>
            <a:r>
              <a:rPr lang="en-US" dirty="0" smtClean="0"/>
              <a:t>specifies a prefix length. The value is an integer ranging from 0 to 128.</a:t>
            </a:r>
          </a:p>
          <a:p>
            <a:pPr lvl="1"/>
            <a:r>
              <a:rPr lang="en-US" b="1" dirty="0" err="1" smtClean="0"/>
              <a:t>abr</a:t>
            </a:r>
            <a:r>
              <a:rPr lang="en-US" b="1" dirty="0" smtClean="0"/>
              <a:t>-routes:</a:t>
            </a:r>
            <a:r>
              <a:rPr lang="en-US" dirty="0" smtClean="0"/>
              <a:t> displays information about routes of all ABRs in the OSPFv3 process.</a:t>
            </a:r>
            <a:endParaRPr lang="en-US" altLang="zh-CN" dirty="0" smtClean="0"/>
          </a:p>
          <a:p>
            <a:pPr lvl="1"/>
            <a:r>
              <a:rPr lang="en-US" b="1" dirty="0" err="1" smtClean="0"/>
              <a:t>asbr</a:t>
            </a:r>
            <a:r>
              <a:rPr lang="en-US" b="1" dirty="0" smtClean="0"/>
              <a:t>-routes: </a:t>
            </a:r>
            <a:r>
              <a:rPr lang="en-US" dirty="0" smtClean="0"/>
              <a:t>displays information about routes of all ASBRs in the OSPFv3 process.</a:t>
            </a:r>
            <a:endParaRPr lang="en-US" altLang="zh-CN" dirty="0" smtClean="0"/>
          </a:p>
          <a:p>
            <a:pPr lvl="1"/>
            <a:r>
              <a:rPr lang="en-US" b="1" dirty="0" smtClean="0"/>
              <a:t>intra-routes: </a:t>
            </a:r>
            <a:r>
              <a:rPr lang="en-US" dirty="0" smtClean="0"/>
              <a:t>displays statistics about intra-area routes in the OSPFv3 process.</a:t>
            </a:r>
            <a:endParaRPr lang="en-US" altLang="zh-CN" dirty="0" smtClean="0"/>
          </a:p>
          <a:p>
            <a:pPr lvl="1"/>
            <a:r>
              <a:rPr lang="en-US" b="1" dirty="0" smtClean="0"/>
              <a:t>inter-routes:</a:t>
            </a:r>
            <a:r>
              <a:rPr lang="en-US" dirty="0" smtClean="0"/>
              <a:t> displays statistics about inter-area routes in the OSPFv3 process.</a:t>
            </a:r>
            <a:endParaRPr lang="en-US" altLang="zh-CN" dirty="0" smtClean="0"/>
          </a:p>
          <a:p>
            <a:pPr lvl="1"/>
            <a:r>
              <a:rPr lang="en-US" b="1" dirty="0" err="1" smtClean="0"/>
              <a:t>ase</a:t>
            </a:r>
            <a:r>
              <a:rPr lang="en-US" b="1" dirty="0" smtClean="0"/>
              <a:t>-routes: </a:t>
            </a:r>
            <a:r>
              <a:rPr lang="en-US" dirty="0" smtClean="0"/>
              <a:t>displays statistics about AS external routes in the OSPFv3 process.</a:t>
            </a:r>
            <a:endParaRPr lang="en-US" altLang="zh-CN" dirty="0" smtClean="0"/>
          </a:p>
          <a:p>
            <a:pPr lvl="1"/>
            <a:r>
              <a:rPr lang="en-US" b="1" dirty="0" err="1" smtClean="0"/>
              <a:t>nssa</a:t>
            </a:r>
            <a:r>
              <a:rPr lang="en-US" b="1" dirty="0" smtClean="0"/>
              <a:t>-routes: </a:t>
            </a:r>
            <a:r>
              <a:rPr lang="en-US" dirty="0" smtClean="0"/>
              <a:t>displays statistics about NSSA routes in the OSPFv3 process.</a:t>
            </a:r>
            <a:endParaRPr lang="en-US" altLang="zh-CN" dirty="0" smtClean="0"/>
          </a:p>
          <a:p>
            <a:pPr lvl="1"/>
            <a:r>
              <a:rPr lang="en-US" dirty="0" smtClean="0"/>
              <a:t>statistics: displays statistics of all </a:t>
            </a:r>
            <a:r>
              <a:rPr lang="en-US" altLang="zh-CN" dirty="0" smtClean="0"/>
              <a:t>OSPFv3 </a:t>
            </a:r>
            <a:r>
              <a:rPr lang="en-US" dirty="0" smtClean="0"/>
              <a:t>routing tables.</a:t>
            </a:r>
          </a:p>
          <a:p>
            <a:endParaRPr lang="en-US" altLang="zh-CN" dirty="0"/>
          </a:p>
        </p:txBody>
      </p:sp>
    </p:spTree>
    <p:extLst>
      <p:ext uri="{BB962C8B-B14F-4D97-AF65-F5344CB8AC3E}">
        <p14:creationId xmlns:p14="http://schemas.microsoft.com/office/powerpoint/2010/main" val="40036900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01956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23125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68153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90505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727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You can run the </a:t>
            </a:r>
            <a:r>
              <a:rPr lang="en-US" b="1" dirty="0" smtClean="0"/>
              <a:t>display </a:t>
            </a:r>
            <a:r>
              <a:rPr lang="en-US" b="1" dirty="0" err="1" smtClean="0"/>
              <a:t>ospf</a:t>
            </a:r>
            <a:r>
              <a:rPr lang="en-US" b="1" dirty="0" smtClean="0"/>
              <a:t> peer</a:t>
            </a:r>
            <a:r>
              <a:rPr lang="en-US" dirty="0" smtClean="0"/>
              <a:t> command to check OSPFv2 neighbor information.</a:t>
            </a:r>
            <a:endParaRPr lang="en-US" altLang="zh-CN" dirty="0" smtClean="0"/>
          </a:p>
          <a:p>
            <a:r>
              <a:rPr lang="en-US" dirty="0" smtClean="0"/>
              <a:t>By comparing OSPFv2 neighbor information and OSPFv3 neighbor information, you will find that the elected DR and BDR are the same, indicating that the DR election modes between OSPFv2 and OSPFv3 are the same.</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2210131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You can run the </a:t>
            </a:r>
            <a:r>
              <a:rPr lang="en-US" b="1" dirty="0" smtClean="0"/>
              <a:t>display </a:t>
            </a:r>
            <a:r>
              <a:rPr lang="en-US" b="1" dirty="0" err="1" smtClean="0"/>
              <a:t>ospf</a:t>
            </a:r>
            <a:r>
              <a:rPr lang="en-US" b="1" dirty="0" smtClean="0"/>
              <a:t> routing </a:t>
            </a:r>
            <a:r>
              <a:rPr lang="en-US" dirty="0" smtClean="0"/>
              <a:t>command to check the routing information on the OSPFv2 network.</a:t>
            </a:r>
            <a:endParaRPr lang="en-US" altLang="zh-CN" dirty="0" smtClean="0"/>
          </a:p>
          <a:p>
            <a:r>
              <a:rPr lang="en-US" dirty="0" smtClean="0"/>
              <a:t>By comparing OSPFv2 routing information and OSPFv3 routing information, you will find that the paths to the same network segment are the same, indicating that the route calculation methods between OSPFv2 and OSPFv3 are the same.</a:t>
            </a:r>
          </a:p>
          <a:p>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62873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You can run the </a:t>
            </a:r>
            <a:r>
              <a:rPr lang="en-US" b="1" dirty="0" smtClean="0"/>
              <a:t>display </a:t>
            </a:r>
            <a:r>
              <a:rPr lang="en-US" b="1" dirty="0" err="1" smtClean="0"/>
              <a:t>ospf</a:t>
            </a:r>
            <a:r>
              <a:rPr lang="en-US" b="1" dirty="0" smtClean="0"/>
              <a:t> </a:t>
            </a:r>
            <a:r>
              <a:rPr lang="en-US" b="1" dirty="0" err="1" smtClean="0"/>
              <a:t>lsdb</a:t>
            </a:r>
            <a:r>
              <a:rPr lang="en-US" b="1" dirty="0" smtClean="0"/>
              <a:t> </a:t>
            </a:r>
            <a:r>
              <a:rPr lang="en-US" dirty="0" smtClean="0"/>
              <a:t>command to check the OSPFv2 LSDB. You will find that the LSDB contains the Type 1, Type 2, and Type 3 LSAs.</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359698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07109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5441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Fields in TLV 232 (IPv6 Interface Address) are described as follows:</a:t>
            </a:r>
            <a:endParaRPr lang="en-US" altLang="zh-CN" dirty="0" smtClean="0"/>
          </a:p>
          <a:p>
            <a:pPr lvl="1">
              <a:lnSpc>
                <a:spcPct val="114000"/>
              </a:lnSpc>
            </a:pPr>
            <a:r>
              <a:rPr lang="en-US" dirty="0" smtClean="0"/>
              <a:t>Type: indicates the TLV type and occupies 8 bits. The value is 232 (0xE8).</a:t>
            </a:r>
            <a:endParaRPr lang="en-US" altLang="zh-CN" dirty="0" smtClean="0"/>
          </a:p>
          <a:p>
            <a:pPr lvl="1">
              <a:lnSpc>
                <a:spcPct val="114000"/>
              </a:lnSpc>
            </a:pPr>
            <a:r>
              <a:rPr lang="en-US" dirty="0" smtClean="0"/>
              <a:t>Length: indicates the length of the Value field in the TLV and occupies 8 bits.</a:t>
            </a:r>
            <a:endParaRPr lang="en-US" altLang="zh-CN" dirty="0" smtClean="0"/>
          </a:p>
          <a:p>
            <a:pPr lvl="1">
              <a:lnSpc>
                <a:spcPct val="114000"/>
              </a:lnSpc>
            </a:pPr>
            <a:r>
              <a:rPr lang="en-US" dirty="0" smtClean="0"/>
              <a:t>Interface Address: indicates a 128-bit IPv6 address.</a:t>
            </a:r>
          </a:p>
          <a:p>
            <a:pPr>
              <a:lnSpc>
                <a:spcPct val="114000"/>
              </a:lnSpc>
            </a:pPr>
            <a:r>
              <a:rPr lang="en-US" dirty="0" smtClean="0"/>
              <a:t>Fields in TLV 236 (IPv6 Reachability) are described as follows:</a:t>
            </a:r>
            <a:endParaRPr lang="en-US" altLang="zh-CN" dirty="0" smtClean="0"/>
          </a:p>
          <a:p>
            <a:pPr lvl="1">
              <a:lnSpc>
                <a:spcPct val="114000"/>
              </a:lnSpc>
            </a:pPr>
            <a:r>
              <a:rPr lang="en-US" dirty="0" smtClean="0"/>
              <a:t>Type: indicates the TLV type and occupies 8 bits. The value is 236 (0xEC).</a:t>
            </a:r>
            <a:endParaRPr lang="en-US" altLang="zh-CN" dirty="0" smtClean="0"/>
          </a:p>
          <a:p>
            <a:pPr lvl="1">
              <a:lnSpc>
                <a:spcPct val="114000"/>
              </a:lnSpc>
            </a:pPr>
            <a:r>
              <a:rPr lang="en-US" dirty="0" smtClean="0"/>
              <a:t>Length: indicates the length of the Value field in the TLV and occupies 8 bits.</a:t>
            </a:r>
            <a:endParaRPr lang="en-US" altLang="zh-CN" dirty="0" smtClean="0"/>
          </a:p>
          <a:p>
            <a:pPr lvl="1">
              <a:lnSpc>
                <a:spcPct val="114000"/>
              </a:lnSpc>
            </a:pPr>
            <a:r>
              <a:rPr lang="en-US" dirty="0" smtClean="0"/>
              <a:t>Metric: a 32-bit field indicating the cost.</a:t>
            </a:r>
            <a:endParaRPr lang="en-US" altLang="zh-CN" dirty="0" smtClean="0"/>
          </a:p>
          <a:p>
            <a:pPr lvl="1">
              <a:lnSpc>
                <a:spcPct val="114000"/>
              </a:lnSpc>
            </a:pPr>
            <a:r>
              <a:rPr lang="en-US" dirty="0" smtClean="0"/>
              <a:t>U: up/down bit. This 1-bit field indicates whether the prefix is advertised from a higher level to a lower level. </a:t>
            </a:r>
          </a:p>
          <a:p>
            <a:pPr lvl="1">
              <a:lnSpc>
                <a:spcPct val="114000"/>
              </a:lnSpc>
            </a:pPr>
            <a:r>
              <a:rPr lang="en-US" dirty="0" smtClean="0"/>
              <a:t>X: external original bit. This 1-bit field indicates whether the prefix was imported into IS-IS from another routing protocol.</a:t>
            </a:r>
          </a:p>
          <a:p>
            <a:pPr lvl="1">
              <a:lnSpc>
                <a:spcPct val="114000"/>
              </a:lnSpc>
            </a:pPr>
            <a:r>
              <a:rPr lang="en-US" dirty="0" smtClean="0"/>
              <a:t>S: sub-TLV present bit. This 1-bit field is optional.</a:t>
            </a:r>
            <a:endParaRPr lang="en-US" altLang="zh-CN" dirty="0" smtClean="0"/>
          </a:p>
          <a:p>
            <a:pPr lvl="1">
              <a:lnSpc>
                <a:spcPct val="114000"/>
              </a:lnSpc>
            </a:pPr>
            <a:r>
              <a:rPr lang="en-US" dirty="0" smtClean="0"/>
              <a:t>R: This 5-bit field is reserved.</a:t>
            </a:r>
            <a:endParaRPr lang="en-US" altLang="zh-CN" dirty="0" smtClean="0"/>
          </a:p>
          <a:p>
            <a:pPr lvl="1">
              <a:lnSpc>
                <a:spcPct val="114000"/>
              </a:lnSpc>
            </a:pPr>
            <a:r>
              <a:rPr lang="en-US" dirty="0" smtClean="0"/>
              <a:t>Prefix Length: indicate the prefix length and occupies 8 bits.</a:t>
            </a:r>
            <a:endParaRPr lang="en-US" altLang="zh-CN" dirty="0" smtClean="0"/>
          </a:p>
          <a:p>
            <a:pPr lvl="1">
              <a:lnSpc>
                <a:spcPct val="114000"/>
              </a:lnSpc>
            </a:pPr>
            <a:r>
              <a:rPr lang="en-US" dirty="0" smtClean="0"/>
              <a:t>Prefix: indicates an IPv6 address prefix.</a:t>
            </a:r>
            <a:endParaRPr lang="en-US" altLang="zh-CN" dirty="0" smtClean="0"/>
          </a:p>
          <a:p>
            <a:pPr lvl="1">
              <a:lnSpc>
                <a:spcPct val="114000"/>
              </a:lnSpc>
            </a:pPr>
            <a:r>
              <a:rPr lang="en-US" dirty="0" smtClean="0"/>
              <a:t>Sub-TLV Length: indicates the length of a sub-TLV and occupies 8 bits. If the S-bit is set to 1, this field is included.</a:t>
            </a:r>
            <a:endParaRPr lang="en-US" altLang="zh-CN" dirty="0" smtClean="0"/>
          </a:p>
          <a:p>
            <a:pPr lvl="1">
              <a:lnSpc>
                <a:spcPct val="114000"/>
              </a:lnSpc>
            </a:pPr>
            <a:r>
              <a:rPr lang="en-US" dirty="0" smtClean="0"/>
              <a:t>Sub-TLV: If the S-bit is set to 1, this field is included.</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8255809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16360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IS-IS single-topology has the following disadvantages:</a:t>
            </a:r>
            <a:endParaRPr lang="en-US" altLang="zh-CN" smtClean="0"/>
          </a:p>
          <a:p>
            <a:pPr lvl="1"/>
            <a:r>
              <a:rPr lang="en-US" smtClean="0"/>
              <a:t>Network deployment is not suitable for topology separation.</a:t>
            </a:r>
            <a:endParaRPr lang="en-US" altLang="zh-CN" smtClean="0"/>
          </a:p>
          <a:p>
            <a:pPr lvl="1"/>
            <a:r>
              <a:rPr lang="en-US" smtClean="0"/>
              <a:t>To maintain the same topology, each interface must run both IS-IS (IPv4) and IS-IS (IPv6), which is not flexible.</a:t>
            </a:r>
            <a:endParaRPr lang="en-US" altLang="zh-CN" smtClean="0"/>
          </a:p>
          <a:p>
            <a:pPr lvl="1"/>
            <a:r>
              <a:rPr lang="en-US" smtClean="0"/>
              <a:t>IPv4 areas cannot be used to connect different IPv6 areas. That is, IPv4 networks cannot be used to address IPv6 network isolation.</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541079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IS-IS MT feature can overcome the disadvantages of IS-IS single topology.</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222882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To support MT, IS-IS defines multiple types of TLVs, including Multi-Topology TLV, MT Intermediate Systems TLV, Multi-Topology Reachable IPv4 Prefixes TLV, and Multi-Topology Reachable IPv6 Prefixes TLV. This course focuses on the Multi-Topology TLV and does not elaborate on the other ones.</a:t>
            </a:r>
            <a:endParaRPr lang="en-US" altLang="zh-CN" dirty="0" smtClean="0"/>
          </a:p>
          <a:p>
            <a:r>
              <a:rPr lang="en-US" dirty="0" smtClean="0"/>
              <a:t>Multi-Topology TLV:</a:t>
            </a:r>
            <a:endParaRPr lang="en-US" altLang="zh-CN" dirty="0" smtClean="0"/>
          </a:p>
          <a:p>
            <a:pPr lvl="1"/>
            <a:r>
              <a:rPr lang="en-US" dirty="0" smtClean="0"/>
              <a:t>This TLV is contained only in IIH PDUs and fragment zero LSPs.</a:t>
            </a:r>
            <a:endParaRPr lang="en-US" altLang="zh-CN" dirty="0" smtClean="0"/>
          </a:p>
          <a:p>
            <a:pPr lvl="1"/>
            <a:r>
              <a:rPr lang="en-US" dirty="0" smtClean="0"/>
              <a:t>Reserved MT IDs:</a:t>
            </a:r>
            <a:endParaRPr lang="en-US" altLang="zh-CN" dirty="0" smtClean="0"/>
          </a:p>
          <a:p>
            <a:pPr lvl="2"/>
            <a:r>
              <a:rPr lang="en-US" dirty="0" smtClean="0"/>
              <a:t>MT ID=0, equivalent to the standard IPv4 topology.</a:t>
            </a:r>
            <a:endParaRPr lang="en-US" altLang="zh-CN" dirty="0" smtClean="0"/>
          </a:p>
          <a:p>
            <a:pPr lvl="2"/>
            <a:r>
              <a:rPr lang="en-US" dirty="0" smtClean="0"/>
              <a:t>MT ID=2, reserved for the IPv6 routing topology.</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142605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basic configuration commands and methods of IS-IS (IPv6) are the same as those of IS-IS (IPv4). For details, see the "HCIP-</a:t>
            </a:r>
            <a:r>
              <a:rPr lang="en-US" dirty="0" err="1" smtClean="0"/>
              <a:t>Datacom</a:t>
            </a:r>
            <a:r>
              <a:rPr lang="en-US" dirty="0" smtClean="0"/>
              <a:t>-Core Technology" course.</a:t>
            </a:r>
            <a:endParaRPr lang="en-US" altLang="zh-CN" dirty="0" smtClean="0"/>
          </a:p>
          <a:p>
            <a:r>
              <a:rPr lang="en-US" dirty="0" smtClean="0"/>
              <a:t>[Huawei-isis-1] </a:t>
            </a:r>
            <a:r>
              <a:rPr lang="en-US" b="1" dirty="0" smtClean="0"/>
              <a:t>ipv6 enable [ topology { ipv6 | standard } ]</a:t>
            </a:r>
          </a:p>
          <a:p>
            <a:pPr lvl="1"/>
            <a:r>
              <a:rPr lang="en-US" b="1" dirty="0" smtClean="0"/>
              <a:t>topology: </a:t>
            </a:r>
            <a:r>
              <a:rPr lang="en-US" dirty="0" smtClean="0"/>
              <a:t>sets a network topology type.</a:t>
            </a:r>
            <a:endParaRPr lang="en-US" altLang="zh-CN" dirty="0" smtClean="0"/>
          </a:p>
          <a:p>
            <a:pPr lvl="1"/>
            <a:r>
              <a:rPr lang="en-US" b="1" dirty="0" smtClean="0"/>
              <a:t>ipv6: </a:t>
            </a:r>
            <a:r>
              <a:rPr lang="en-US" dirty="0" smtClean="0"/>
              <a:t>sets the topology type to IPv6. That is, the IPv6 capability for the IS-IS process is enabled in an IPv6 topology. Links on the network can be configured as IPv4 or IPv6 links. SPF calculation is performed separately in IPv4 and IPv6 topologies.</a:t>
            </a:r>
            <a:endParaRPr lang="en-US" altLang="zh-CN" dirty="0" smtClean="0"/>
          </a:p>
          <a:p>
            <a:pPr lvl="1"/>
            <a:r>
              <a:rPr lang="en-US" b="1" dirty="0" smtClean="0"/>
              <a:t>standard:</a:t>
            </a:r>
            <a:r>
              <a:rPr lang="en-US" dirty="0" smtClean="0"/>
              <a:t> sets the topology type to standard. That is, the IPv6 capability for the IS-IS process is enabled in an integrated topology. A network administrator must ensure that all links on the network support the same topology type. By default, the standard type is used when the IPv6 capability is enabled for an IS-IS process.</a:t>
            </a:r>
          </a:p>
          <a:p>
            <a:endParaRPr lang="zh-CN" altLang="en-US" dirty="0"/>
          </a:p>
          <a:p>
            <a:pPr lvl="2"/>
            <a:endParaRPr lang="en-US"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929823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8990779"/>
          </a:xfrm>
        </p:spPr>
        <p:txBody>
          <a:bodyPr/>
          <a:lstStyle/>
          <a:p>
            <a:r>
              <a:rPr lang="en-US" altLang="zh-CN" dirty="0"/>
              <a:t>[ Huawei-GigabitEthernet0/0/1] </a:t>
            </a:r>
            <a:r>
              <a:rPr lang="en-US" altLang="zh-CN" b="1" dirty="0" err="1"/>
              <a:t>isis</a:t>
            </a:r>
            <a:r>
              <a:rPr lang="en-US" altLang="zh-CN" b="1" dirty="0"/>
              <a:t> ipv6 cost </a:t>
            </a:r>
            <a:r>
              <a:rPr lang="en-US" altLang="zh-CN" dirty="0"/>
              <a:t>{ </a:t>
            </a:r>
            <a:r>
              <a:rPr lang="en-US" altLang="zh-CN" i="1" dirty="0"/>
              <a:t>cost </a:t>
            </a:r>
            <a:r>
              <a:rPr lang="en-US" altLang="zh-CN" dirty="0"/>
              <a:t>| </a:t>
            </a:r>
            <a:r>
              <a:rPr lang="en-US" altLang="zh-CN" b="1" dirty="0"/>
              <a:t>maximum </a:t>
            </a:r>
            <a:r>
              <a:rPr lang="en-US" altLang="zh-CN" dirty="0"/>
              <a:t>} [ </a:t>
            </a:r>
            <a:r>
              <a:rPr lang="en-US" altLang="zh-CN" b="1" dirty="0"/>
              <a:t>level-1</a:t>
            </a:r>
            <a:r>
              <a:rPr lang="en-US" altLang="zh-CN" dirty="0"/>
              <a:t> | </a:t>
            </a:r>
            <a:r>
              <a:rPr lang="en-US" altLang="zh-CN" b="1" dirty="0"/>
              <a:t>level-2 </a:t>
            </a:r>
            <a:r>
              <a:rPr lang="en-US" altLang="zh-CN" dirty="0"/>
              <a:t>]</a:t>
            </a:r>
          </a:p>
          <a:p>
            <a:pPr lvl="1"/>
            <a:r>
              <a:rPr lang="en-US" altLang="zh-CN" i="1" dirty="0"/>
              <a:t>cost: </a:t>
            </a:r>
            <a:r>
              <a:rPr lang="en-US" altLang="zh-CN" dirty="0"/>
              <a:t>specifies the link cost of an IPv6 interface. The value is an integer that varies according to the following cost styles:</a:t>
            </a:r>
          </a:p>
          <a:p>
            <a:pPr lvl="2"/>
            <a:r>
              <a:rPr lang="en-US" altLang="zh-CN" dirty="0"/>
              <a:t>If the cost style is narrow, narrow-compatible, or compatible, the value ranges from 1 to 63.</a:t>
            </a:r>
          </a:p>
          <a:p>
            <a:pPr lvl="2"/>
            <a:r>
              <a:rPr lang="en-US" altLang="zh-CN" dirty="0"/>
              <a:t>If the cost style is wide or wide-compatible, the value ranges from 1 to 16777214.</a:t>
            </a:r>
          </a:p>
          <a:p>
            <a:pPr lvl="2"/>
            <a:r>
              <a:rPr lang="en-US" altLang="zh-CN" dirty="0"/>
              <a:t>The default value is 10.</a:t>
            </a:r>
          </a:p>
          <a:p>
            <a:pPr lvl="1"/>
            <a:r>
              <a:rPr lang="en-US" altLang="zh-CN" b="1" dirty="0"/>
              <a:t>maximum:</a:t>
            </a:r>
            <a:r>
              <a:rPr lang="en-US" altLang="zh-CN" dirty="0"/>
              <a:t> sets the link cost of an interface to 16777215.</a:t>
            </a:r>
          </a:p>
          <a:p>
            <a:pPr lvl="1"/>
            <a:r>
              <a:rPr lang="en-US" altLang="zh-CN" b="1" dirty="0"/>
              <a:t>level-1: </a:t>
            </a:r>
            <a:r>
              <a:rPr lang="en-US" altLang="zh-CN" dirty="0"/>
              <a:t>sets a cost for a Level-1 link. If no interface level is specified, the link cost set for the interface takes effect for both Level-1 and Level-2.</a:t>
            </a:r>
          </a:p>
          <a:p>
            <a:pPr lvl="1"/>
            <a:r>
              <a:rPr lang="en-US" altLang="zh-CN" b="1" dirty="0"/>
              <a:t>level-2: </a:t>
            </a:r>
            <a:r>
              <a:rPr lang="en-US" altLang="zh-CN" dirty="0"/>
              <a:t>sets a cost for a Level-2 link. If no interface level is specified, the link cost set for the interface takes effect for both Level-1 and Level-2.</a:t>
            </a:r>
          </a:p>
        </p:txBody>
      </p:sp>
    </p:spTree>
    <p:extLst>
      <p:ext uri="{BB962C8B-B14F-4D97-AF65-F5344CB8AC3E}">
        <p14:creationId xmlns:p14="http://schemas.microsoft.com/office/powerpoint/2010/main" val="27866886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5688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IPv6 static routes and IPv4 static routes differ mainly in destination and next-hop IP addresses. IPv6 static routes use IPv6 addresses, whereas IPv4 static routes use IPv4 addresses.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90752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41118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64037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90253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07845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14027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63275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To support IPv6, BGP needs to map IPv6 routing information to the NLRI attributes.</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5933208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85826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Update message:</a:t>
            </a:r>
            <a:endParaRPr lang="en-US" altLang="zh-CN" smtClean="0"/>
          </a:p>
          <a:p>
            <a:pPr lvl="1"/>
            <a:r>
              <a:rPr lang="en-US" smtClean="0"/>
              <a:t>An Update message can be used to advertise multiple routes with the same path attribute. These routes are stored in the NLRI attribute. An Update message can also carry multiple unreachable routes, which are stored in the Withdrawn Routes field, to instruct peers to withdraw these routes.</a:t>
            </a:r>
          </a:p>
          <a:p>
            <a:pPr lvl="1"/>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35693410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Fields in the MP_REACH_NLRI attribute are described as follows:</a:t>
            </a:r>
          </a:p>
          <a:p>
            <a:pPr lvl="1"/>
            <a:r>
              <a:rPr lang="en-US" dirty="0" smtClean="0"/>
              <a:t>Address Family Information: consists of a 2-byte address family identifier (AFI) and a 1-byte subsequent address family identifier (SAFI).</a:t>
            </a:r>
          </a:p>
          <a:p>
            <a:pPr lvl="1"/>
            <a:r>
              <a:rPr lang="en-US" dirty="0" smtClean="0"/>
              <a:t>Length of Next Hop Network Address: indicates the length of the next-hop address and occupies 1 byte. Generally, the value is 16.</a:t>
            </a:r>
          </a:p>
          <a:p>
            <a:pPr lvl="1"/>
            <a:r>
              <a:rPr lang="en-US" dirty="0" smtClean="0"/>
              <a:t>Network Address of Next Hop: The length is variable and depends on the preceding field. Generally, the value is a global unicast address.</a:t>
            </a:r>
          </a:p>
          <a:p>
            <a:pPr lvl="1"/>
            <a:r>
              <a:rPr lang="en-US" dirty="0" smtClean="0"/>
              <a:t>Reserved: 1 byte. The value must be 0.</a:t>
            </a:r>
            <a:endParaRPr lang="en-US" altLang="zh-CN" dirty="0" smtClean="0"/>
          </a:p>
          <a:p>
            <a:pPr lvl="1"/>
            <a:r>
              <a:rPr lang="en-US" dirty="0" smtClean="0"/>
              <a:t>Network Layer Reachability Information: contains information about the routes with the same attributes. The value 0 indicates the default route.</a:t>
            </a:r>
          </a:p>
          <a:p>
            <a:pPr lvl="0"/>
            <a:r>
              <a:rPr lang="en-US" dirty="0" smtClean="0"/>
              <a:t>Fields in the MP_UNREACH_NLRI field are described as follows:</a:t>
            </a:r>
            <a:endParaRPr lang="en-US" altLang="zh-CN" dirty="0" smtClean="0"/>
          </a:p>
          <a:p>
            <a:pPr lvl="1"/>
            <a:r>
              <a:rPr lang="en-US" dirty="0" smtClean="0"/>
              <a:t>Withdrawn Routes: indicates the routes to be withdrawn. The value is in the &lt;mask length, route prefix&gt; format. If the mask length is 0, the associated route is a default route.</a:t>
            </a:r>
          </a:p>
          <a:p>
            <a:pPr lvl="1"/>
            <a:endParaRPr lang="en-US" altLang="zh-CN" dirty="0"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8310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[Huawei] </a:t>
            </a:r>
            <a:r>
              <a:rPr lang="en-US" altLang="zh-CN" b="1" dirty="0"/>
              <a:t>ipv6 route-static</a:t>
            </a:r>
            <a:r>
              <a:rPr lang="en-US" altLang="zh-CN" dirty="0"/>
              <a:t> </a:t>
            </a:r>
            <a:r>
              <a:rPr lang="en-US" altLang="zh-CN" i="1" dirty="0"/>
              <a:t>dest-ipv6-address</a:t>
            </a:r>
            <a:r>
              <a:rPr lang="en-US" altLang="zh-CN" dirty="0"/>
              <a:t> </a:t>
            </a:r>
            <a:r>
              <a:rPr lang="en-US" altLang="zh-CN" i="1" dirty="0"/>
              <a:t>prefix-length</a:t>
            </a:r>
            <a:r>
              <a:rPr lang="en-US" altLang="zh-CN" dirty="0"/>
              <a:t> { </a:t>
            </a:r>
            <a:r>
              <a:rPr lang="en-US" altLang="zh-CN" i="1" dirty="0"/>
              <a:t>interface-type</a:t>
            </a:r>
            <a:r>
              <a:rPr lang="en-US" altLang="zh-CN" dirty="0"/>
              <a:t> </a:t>
            </a:r>
            <a:r>
              <a:rPr lang="en-US" altLang="zh-CN" i="1" dirty="0"/>
              <a:t>interface-number</a:t>
            </a:r>
            <a:r>
              <a:rPr lang="en-US" altLang="zh-CN" dirty="0"/>
              <a:t> [ </a:t>
            </a:r>
            <a:r>
              <a:rPr lang="en-US" altLang="zh-CN" i="1" dirty="0"/>
              <a:t>nexthop-ipv6-address</a:t>
            </a:r>
            <a:r>
              <a:rPr lang="en-US" altLang="zh-CN" dirty="0"/>
              <a:t> ] | </a:t>
            </a:r>
            <a:r>
              <a:rPr lang="en-US" altLang="zh-CN" i="1" dirty="0"/>
              <a:t>nexthop-ipv6-address</a:t>
            </a:r>
            <a:r>
              <a:rPr lang="en-US" altLang="zh-CN" dirty="0"/>
              <a:t> | </a:t>
            </a:r>
            <a:r>
              <a:rPr lang="en-US" altLang="zh-CN" b="1" dirty="0" err="1"/>
              <a:t>vpn</a:t>
            </a:r>
            <a:r>
              <a:rPr lang="en-US" altLang="zh-CN" b="1" dirty="0"/>
              <a:t>-instance</a:t>
            </a:r>
            <a:r>
              <a:rPr lang="en-US" altLang="zh-CN" dirty="0"/>
              <a:t> </a:t>
            </a:r>
            <a:r>
              <a:rPr lang="en-US" altLang="zh-CN" i="1" dirty="0" err="1"/>
              <a:t>vpn</a:t>
            </a:r>
            <a:r>
              <a:rPr lang="en-US" altLang="zh-CN" i="1" dirty="0"/>
              <a:t>-destination-name</a:t>
            </a:r>
            <a:r>
              <a:rPr lang="en-US" altLang="zh-CN" dirty="0"/>
              <a:t> </a:t>
            </a:r>
            <a:r>
              <a:rPr lang="en-US" altLang="zh-CN" i="1" dirty="0"/>
              <a:t>nexthop-ipv6-address</a:t>
            </a:r>
            <a:r>
              <a:rPr lang="en-US" altLang="zh-CN" dirty="0"/>
              <a:t> } [ </a:t>
            </a:r>
            <a:r>
              <a:rPr lang="en-US" altLang="zh-CN" b="1" dirty="0"/>
              <a:t>preference</a:t>
            </a:r>
            <a:r>
              <a:rPr lang="en-US" altLang="zh-CN" dirty="0"/>
              <a:t> </a:t>
            </a:r>
            <a:r>
              <a:rPr lang="en-US" altLang="zh-CN" i="1" dirty="0"/>
              <a:t>preference</a:t>
            </a:r>
            <a:r>
              <a:rPr lang="en-US" altLang="zh-CN" dirty="0"/>
              <a:t>][ </a:t>
            </a:r>
            <a:r>
              <a:rPr lang="en-US" altLang="zh-CN" b="1" dirty="0"/>
              <a:t>permanent</a:t>
            </a:r>
            <a:r>
              <a:rPr lang="en-US" altLang="zh-CN" dirty="0"/>
              <a:t> | </a:t>
            </a:r>
            <a:r>
              <a:rPr lang="en-US" altLang="zh-CN" b="1" dirty="0"/>
              <a:t>inherit-cost</a:t>
            </a:r>
            <a:r>
              <a:rPr lang="en-US" altLang="zh-CN" dirty="0"/>
              <a:t> ] [ </a:t>
            </a:r>
            <a:r>
              <a:rPr lang="en-US" altLang="zh-CN" b="1" dirty="0"/>
              <a:t>description</a:t>
            </a:r>
            <a:r>
              <a:rPr lang="en-US" altLang="zh-CN" dirty="0"/>
              <a:t> </a:t>
            </a:r>
            <a:r>
              <a:rPr lang="en-US" altLang="zh-CN" i="1" dirty="0"/>
              <a:t>text</a:t>
            </a:r>
            <a:r>
              <a:rPr lang="en-US" altLang="zh-CN" dirty="0"/>
              <a:t> ]</a:t>
            </a:r>
          </a:p>
          <a:p>
            <a:pPr lvl="1"/>
            <a:r>
              <a:rPr lang="en-US" altLang="zh-CN" b="1" dirty="0"/>
              <a:t>preference</a:t>
            </a:r>
            <a:r>
              <a:rPr lang="en-US" altLang="zh-CN" dirty="0"/>
              <a:t> </a:t>
            </a:r>
            <a:r>
              <a:rPr lang="en-US" altLang="zh-CN" i="1" dirty="0" err="1"/>
              <a:t>preference</a:t>
            </a:r>
            <a:r>
              <a:rPr lang="en-US" altLang="zh-CN" dirty="0"/>
              <a:t>: specifies a preference value for the route. The value is an integer ranging from 1 to 255. The default value is 60.</a:t>
            </a:r>
          </a:p>
          <a:p>
            <a:pPr lvl="1"/>
            <a:r>
              <a:rPr lang="en-US" altLang="zh-CN" b="1" dirty="0"/>
              <a:t>permanent</a:t>
            </a:r>
            <a:r>
              <a:rPr lang="en-US" altLang="zh-CN" dirty="0"/>
              <a:t>: enables the function of permanently advertising the IPv6 static route.</a:t>
            </a:r>
          </a:p>
          <a:p>
            <a:pPr lvl="1"/>
            <a:r>
              <a:rPr lang="en-US" altLang="zh-CN" b="1" dirty="0"/>
              <a:t>inherit-cost</a:t>
            </a:r>
            <a:r>
              <a:rPr lang="en-US" altLang="zh-CN" dirty="0"/>
              <a:t>: enables the static route to inherit the cost of the recursive route.</a:t>
            </a:r>
          </a:p>
          <a:p>
            <a:pPr lvl="1"/>
            <a:r>
              <a:rPr lang="en-US" altLang="zh-CN" b="1" dirty="0"/>
              <a:t>description</a:t>
            </a:r>
            <a:r>
              <a:rPr lang="en-US" altLang="zh-CN" dirty="0"/>
              <a:t> </a:t>
            </a:r>
            <a:r>
              <a:rPr lang="en-US" altLang="zh-CN" i="1" dirty="0"/>
              <a:t>text</a:t>
            </a:r>
            <a:r>
              <a:rPr lang="en-US" altLang="zh-CN" dirty="0"/>
              <a:t>: specifies a description for the static route. The value is a string of 1 to 80 characters and can contain spaces.</a:t>
            </a:r>
          </a:p>
          <a:p>
            <a:r>
              <a:rPr lang="en-US" altLang="zh-CN" dirty="0"/>
              <a:t>[Huawei] </a:t>
            </a:r>
            <a:r>
              <a:rPr lang="en-US" altLang="zh-CN" b="1" dirty="0"/>
              <a:t>ipv6 route-static </a:t>
            </a:r>
            <a:r>
              <a:rPr lang="en-US" altLang="zh-CN" b="1" dirty="0" err="1"/>
              <a:t>vpn</a:t>
            </a:r>
            <a:r>
              <a:rPr lang="en-US" altLang="zh-CN" b="1" dirty="0"/>
              <a:t>-instance</a:t>
            </a:r>
            <a:r>
              <a:rPr lang="en-US" altLang="zh-CN" dirty="0"/>
              <a:t> </a:t>
            </a:r>
            <a:r>
              <a:rPr lang="en-US" altLang="zh-CN" i="1" dirty="0" err="1"/>
              <a:t>vpn</a:t>
            </a:r>
            <a:r>
              <a:rPr lang="en-US" altLang="zh-CN" i="1" dirty="0"/>
              <a:t>-instance-name</a:t>
            </a:r>
            <a:r>
              <a:rPr lang="en-US" altLang="zh-CN" dirty="0"/>
              <a:t> </a:t>
            </a:r>
            <a:r>
              <a:rPr lang="en-US" altLang="zh-CN" i="1" dirty="0"/>
              <a:t>dest-ipv6-address</a:t>
            </a:r>
            <a:r>
              <a:rPr lang="en-US" altLang="zh-CN" dirty="0"/>
              <a:t> </a:t>
            </a:r>
            <a:r>
              <a:rPr lang="en-US" altLang="zh-CN" i="1" dirty="0"/>
              <a:t>prefix-length</a:t>
            </a:r>
            <a:r>
              <a:rPr lang="en-US" altLang="zh-CN" dirty="0"/>
              <a:t> { [ </a:t>
            </a:r>
            <a:r>
              <a:rPr lang="en-US" altLang="zh-CN" i="1" dirty="0"/>
              <a:t>interface-type</a:t>
            </a:r>
            <a:r>
              <a:rPr lang="en-US" altLang="zh-CN" dirty="0"/>
              <a:t> </a:t>
            </a:r>
            <a:r>
              <a:rPr lang="en-US" altLang="zh-CN" i="1" dirty="0"/>
              <a:t>interface-number</a:t>
            </a:r>
            <a:r>
              <a:rPr lang="en-US" altLang="zh-CN" dirty="0"/>
              <a:t> [ </a:t>
            </a:r>
            <a:r>
              <a:rPr lang="en-US" altLang="zh-CN" i="1" dirty="0"/>
              <a:t>nexthop-ipv6-address</a:t>
            </a:r>
            <a:r>
              <a:rPr lang="en-US" altLang="zh-CN" dirty="0"/>
              <a:t> ] ] | </a:t>
            </a:r>
            <a:r>
              <a:rPr lang="en-US" altLang="zh-CN" i="1" dirty="0"/>
              <a:t>nexthop-ipv6-address</a:t>
            </a:r>
            <a:r>
              <a:rPr lang="en-US" altLang="zh-CN" dirty="0"/>
              <a:t> [ </a:t>
            </a:r>
            <a:r>
              <a:rPr lang="en-US" altLang="zh-CN" b="1" dirty="0"/>
              <a:t>public</a:t>
            </a:r>
            <a:r>
              <a:rPr lang="en-US" altLang="zh-CN" dirty="0"/>
              <a:t> ] | </a:t>
            </a:r>
            <a:r>
              <a:rPr lang="en-US" altLang="zh-CN" b="1" dirty="0" err="1"/>
              <a:t>vpn</a:t>
            </a:r>
            <a:r>
              <a:rPr lang="en-US" altLang="zh-CN" b="1" dirty="0"/>
              <a:t>-instance</a:t>
            </a:r>
            <a:r>
              <a:rPr lang="en-US" altLang="zh-CN" dirty="0"/>
              <a:t> </a:t>
            </a:r>
            <a:r>
              <a:rPr lang="en-US" altLang="zh-CN" i="1" dirty="0" err="1"/>
              <a:t>vpn</a:t>
            </a:r>
            <a:r>
              <a:rPr lang="en-US" altLang="zh-CN" i="1" dirty="0"/>
              <a:t>-destination-name</a:t>
            </a:r>
            <a:r>
              <a:rPr lang="en-US" altLang="zh-CN" dirty="0"/>
              <a:t> </a:t>
            </a:r>
            <a:r>
              <a:rPr lang="en-US" altLang="zh-CN" i="1" dirty="0"/>
              <a:t>nexthop-ipv6-address</a:t>
            </a:r>
            <a:r>
              <a:rPr lang="en-US" altLang="zh-CN" dirty="0"/>
              <a:t> } [ </a:t>
            </a:r>
            <a:r>
              <a:rPr lang="en-US" altLang="zh-CN" b="1" dirty="0"/>
              <a:t>preference</a:t>
            </a:r>
            <a:r>
              <a:rPr lang="en-US" altLang="zh-CN" dirty="0"/>
              <a:t> </a:t>
            </a:r>
            <a:r>
              <a:rPr lang="en-US" altLang="zh-CN" i="1" dirty="0" err="1"/>
              <a:t>preference</a:t>
            </a:r>
            <a:r>
              <a:rPr lang="en-US" altLang="zh-CN" dirty="0"/>
              <a:t> ] [ </a:t>
            </a:r>
            <a:r>
              <a:rPr lang="en-US" altLang="zh-CN" b="1" dirty="0"/>
              <a:t>permanent</a:t>
            </a:r>
            <a:r>
              <a:rPr lang="en-US" altLang="zh-CN" dirty="0"/>
              <a:t> | </a:t>
            </a:r>
            <a:r>
              <a:rPr lang="en-US" altLang="zh-CN" b="1" dirty="0"/>
              <a:t>inherit-cost</a:t>
            </a:r>
            <a:r>
              <a:rPr lang="en-US" altLang="zh-CN" dirty="0"/>
              <a:t> ] [ </a:t>
            </a:r>
            <a:r>
              <a:rPr lang="en-US" altLang="zh-CN" b="1" dirty="0"/>
              <a:t>description</a:t>
            </a:r>
            <a:r>
              <a:rPr lang="en-US" altLang="zh-CN" dirty="0"/>
              <a:t> </a:t>
            </a:r>
            <a:r>
              <a:rPr lang="en-US" altLang="zh-CN" i="1" dirty="0"/>
              <a:t>text</a:t>
            </a:r>
            <a:r>
              <a:rPr lang="en-US" altLang="zh-CN" dirty="0"/>
              <a:t> ]</a:t>
            </a:r>
          </a:p>
          <a:p>
            <a:pPr lvl="1"/>
            <a:r>
              <a:rPr lang="en-US" altLang="zh-CN" b="1" dirty="0"/>
              <a:t>public</a:t>
            </a:r>
            <a:r>
              <a:rPr lang="en-US" altLang="zh-CN" dirty="0"/>
              <a:t>: indicates that </a:t>
            </a:r>
            <a:r>
              <a:rPr lang="en-US" altLang="zh-CN" i="1" dirty="0"/>
              <a:t>nexthop-ipv6-address</a:t>
            </a:r>
            <a:r>
              <a:rPr lang="en-US" altLang="zh-CN" dirty="0"/>
              <a:t> is a public network address instead of an address in the source VPN instance.</a:t>
            </a:r>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309046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a:t>The basic configuration commands and methods of BGP4+ are the same as those of BGP. For details, see the "HCIP-</a:t>
            </a:r>
            <a:r>
              <a:rPr lang="en-US" altLang="zh-CN" dirty="0" err="1"/>
              <a:t>Datacom</a:t>
            </a:r>
            <a:r>
              <a:rPr lang="en-US" altLang="zh-CN" dirty="0"/>
              <a:t>-Core Technology" course.</a:t>
            </a:r>
          </a:p>
          <a:p>
            <a:r>
              <a:rPr lang="en-US" altLang="zh-CN" dirty="0"/>
              <a:t>[Huawei-</a:t>
            </a:r>
            <a:r>
              <a:rPr lang="en-US" altLang="zh-CN" dirty="0" err="1"/>
              <a:t>bgp</a:t>
            </a:r>
            <a:r>
              <a:rPr lang="en-US" altLang="zh-CN" dirty="0"/>
              <a:t>] </a:t>
            </a:r>
            <a:r>
              <a:rPr lang="en-US" altLang="zh-CN" b="1" dirty="0"/>
              <a:t>ipv6-family</a:t>
            </a:r>
            <a:r>
              <a:rPr lang="en-US" altLang="zh-CN" dirty="0"/>
              <a:t> [ </a:t>
            </a:r>
            <a:r>
              <a:rPr lang="en-US" altLang="zh-CN" b="1" dirty="0"/>
              <a:t>unicast</a:t>
            </a:r>
            <a:r>
              <a:rPr lang="en-US" altLang="zh-CN" dirty="0"/>
              <a:t> | </a:t>
            </a:r>
            <a:r>
              <a:rPr lang="en-US" altLang="zh-CN" b="1" dirty="0"/>
              <a:t>vpnv6</a:t>
            </a:r>
            <a:r>
              <a:rPr lang="en-US" altLang="zh-CN" dirty="0"/>
              <a:t> | </a:t>
            </a:r>
            <a:r>
              <a:rPr lang="en-US" altLang="zh-CN" b="1" dirty="0" err="1"/>
              <a:t>vpn</a:t>
            </a:r>
            <a:r>
              <a:rPr lang="en-US" altLang="zh-CN" b="1" dirty="0"/>
              <a:t>-instance</a:t>
            </a:r>
            <a:r>
              <a:rPr lang="en-US" altLang="zh-CN" dirty="0"/>
              <a:t> </a:t>
            </a:r>
            <a:r>
              <a:rPr lang="en-US" altLang="zh-CN" i="1" dirty="0" err="1"/>
              <a:t>vpn</a:t>
            </a:r>
            <a:r>
              <a:rPr lang="en-US" altLang="zh-CN" i="1" dirty="0"/>
              <a:t>-instance-name</a:t>
            </a:r>
            <a:r>
              <a:rPr lang="en-US" altLang="zh-CN" dirty="0"/>
              <a:t> ]</a:t>
            </a:r>
          </a:p>
          <a:p>
            <a:pPr lvl="1"/>
            <a:r>
              <a:rPr lang="en-US" altLang="zh-CN" b="1" dirty="0"/>
              <a:t>unicast</a:t>
            </a:r>
            <a:r>
              <a:rPr lang="en-US" altLang="zh-CN" dirty="0"/>
              <a:t>: enters the IPv6 unicast address family view.</a:t>
            </a:r>
          </a:p>
          <a:p>
            <a:pPr lvl="1"/>
            <a:r>
              <a:rPr lang="en-US" altLang="zh-CN" b="1" dirty="0"/>
              <a:t>vpnv6</a:t>
            </a:r>
            <a:r>
              <a:rPr lang="en-US" altLang="zh-CN" dirty="0"/>
              <a:t>: enters the BGP-VPNv6 address family view.</a:t>
            </a:r>
          </a:p>
          <a:p>
            <a:pPr lvl="1"/>
            <a:r>
              <a:rPr lang="en-US" altLang="zh-CN" b="1" dirty="0" err="1"/>
              <a:t>vpn</a:t>
            </a:r>
            <a:r>
              <a:rPr lang="en-US" altLang="zh-CN" b="1" dirty="0"/>
              <a:t>-instance</a:t>
            </a:r>
            <a:r>
              <a:rPr lang="en-US" altLang="zh-CN" dirty="0"/>
              <a:t> </a:t>
            </a:r>
            <a:r>
              <a:rPr lang="en-US" altLang="zh-CN" i="1" dirty="0" err="1"/>
              <a:t>vpn</a:t>
            </a:r>
            <a:r>
              <a:rPr lang="en-US" altLang="zh-CN" i="1" dirty="0"/>
              <a:t>-instance-name</a:t>
            </a:r>
            <a:r>
              <a:rPr lang="en-US" altLang="zh-CN" dirty="0"/>
              <a:t>: associates a specified VPN instance with the IPv6 address family and enters the BGP-VPN instance IPv6 address family view. The value is a string of 1 to 31 case-sensitive characters. If spaces are used, the string must start and end with double quotation marks (").</a:t>
            </a:r>
          </a:p>
          <a:p>
            <a:r>
              <a:rPr lang="en-US" altLang="zh-CN" dirty="0"/>
              <a:t>[Huawei-bgp-af-ipv6] </a:t>
            </a:r>
            <a:r>
              <a:rPr lang="en-US" altLang="zh-CN" b="1" dirty="0"/>
              <a:t>network</a:t>
            </a:r>
            <a:r>
              <a:rPr lang="en-US" altLang="zh-CN" dirty="0"/>
              <a:t> </a:t>
            </a:r>
            <a:r>
              <a:rPr lang="en-US" altLang="zh-CN" i="1" dirty="0"/>
              <a:t>ipv6-address</a:t>
            </a:r>
            <a:r>
              <a:rPr lang="en-US" altLang="zh-CN" dirty="0"/>
              <a:t> </a:t>
            </a:r>
            <a:r>
              <a:rPr lang="en-US" altLang="zh-CN" i="1" dirty="0"/>
              <a:t>prefix-length</a:t>
            </a:r>
            <a:r>
              <a:rPr lang="en-US" altLang="zh-CN" dirty="0"/>
              <a:t> [ </a:t>
            </a:r>
            <a:r>
              <a:rPr lang="en-US" altLang="zh-CN" b="1" dirty="0"/>
              <a:t>route-policy</a:t>
            </a:r>
            <a:r>
              <a:rPr lang="en-US" altLang="zh-CN" dirty="0"/>
              <a:t> </a:t>
            </a:r>
            <a:r>
              <a:rPr lang="en-US" altLang="zh-CN" i="1" dirty="0"/>
              <a:t>route-policy-name</a:t>
            </a:r>
            <a:r>
              <a:rPr lang="en-US" altLang="zh-CN" dirty="0"/>
              <a:t> ]</a:t>
            </a:r>
          </a:p>
          <a:p>
            <a:pPr lvl="1"/>
            <a:r>
              <a:rPr lang="en-US" altLang="zh-CN" i="1" dirty="0"/>
              <a:t>ipv6-address</a:t>
            </a:r>
            <a:r>
              <a:rPr lang="en-US" altLang="zh-CN" dirty="0"/>
              <a:t>: specifies the IPv6 address advertised by BGP. The value is a 32-digit hexadecimal number, in the format of </a:t>
            </a:r>
            <a:r>
              <a:rPr lang="en-US" altLang="zh-CN" i="1" dirty="0"/>
              <a:t>X:X:X:X:X:X:X:X</a:t>
            </a:r>
            <a:r>
              <a:rPr lang="en-US" altLang="zh-CN" dirty="0"/>
              <a:t>.</a:t>
            </a:r>
          </a:p>
          <a:p>
            <a:pPr lvl="1"/>
            <a:r>
              <a:rPr lang="en-US" altLang="zh-CN" i="1" dirty="0"/>
              <a:t>prefix-length</a:t>
            </a:r>
            <a:r>
              <a:rPr lang="en-US" altLang="zh-CN" dirty="0"/>
              <a:t>: specifies the prefix length of the IPv6 address advertised by BGP. The value is an integer ranging from 0 to 128.</a:t>
            </a:r>
          </a:p>
          <a:p>
            <a:pPr lvl="1"/>
            <a:r>
              <a:rPr lang="en-US" altLang="zh-CN" b="1" dirty="0"/>
              <a:t>route-policy </a:t>
            </a:r>
            <a:r>
              <a:rPr lang="en-US" altLang="zh-CN" i="1" dirty="0"/>
              <a:t>route-policy-name</a:t>
            </a:r>
            <a:r>
              <a:rPr lang="en-US" altLang="zh-CN" dirty="0"/>
              <a:t>: specifies the name of the route-policy applied to route advertisement. The value is a string of 1 to 40 case-sensitive characters. If spaces are used, the string must start and end with double quotation marks (").</a:t>
            </a:r>
          </a:p>
        </p:txBody>
      </p:sp>
      <p:sp>
        <p:nvSpPr>
          <p:cNvPr id="6" name="幻灯片图像占位符 5"/>
          <p:cNvSpPr>
            <a:spLocks noGrp="1" noRot="1" noChangeAspect="1"/>
          </p:cNvSpPr>
          <p:nvPr>
            <p:ph type="sldImg"/>
          </p:nvPr>
        </p:nvSpPr>
        <p:spPr/>
      </p:sp>
    </p:spTree>
    <p:extLst>
      <p:ext uri="{BB962C8B-B14F-4D97-AF65-F5344CB8AC3E}">
        <p14:creationId xmlns:p14="http://schemas.microsoft.com/office/powerpoint/2010/main" val="9729046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09718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7896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268823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802089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692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21241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09389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ABD</a:t>
            </a:r>
          </a:p>
          <a:p>
            <a:pPr marL="228600" indent="-228600">
              <a:buFont typeface="+mj-lt"/>
              <a:buAutoNum type="arabicPeriod"/>
            </a:pPr>
            <a:r>
              <a:rPr lang="en-US" altLang="zh-CN" dirty="0" smtClean="0"/>
              <a:t>A</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705140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8790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76442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8816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66223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 name="文本占位符 57"/>
          <p:cNvSpPr>
            <a:spLocks noGrp="1"/>
          </p:cNvSpPr>
          <p:nvPr>
            <p:ph type="body" sz="quarter" idx="17"/>
          </p:nvPr>
        </p:nvSpPr>
        <p:spPr/>
        <p:txBody>
          <a:bodyPr/>
          <a:lstStyle/>
          <a:p>
            <a:endParaRPr lang="zh-CN" altLang="en-US"/>
          </a:p>
        </p:txBody>
      </p:sp>
      <p:sp>
        <p:nvSpPr>
          <p:cNvPr id="59" name="文本占位符 58"/>
          <p:cNvSpPr>
            <a:spLocks noGrp="1"/>
          </p:cNvSpPr>
          <p:nvPr>
            <p:ph type="body" sz="quarter" idx="18"/>
          </p:nvPr>
        </p:nvSpPr>
        <p:spPr/>
        <p:txBody>
          <a:bodyPr/>
          <a:lstStyle/>
          <a:p>
            <a:r>
              <a:rPr lang="en-US" altLang="zh-CN" dirty="0" err="1" smtClean="0"/>
              <a:t>Datacom</a:t>
            </a:r>
            <a:endParaRPr lang="zh-CN" altLang="en-US" dirty="0"/>
          </a:p>
        </p:txBody>
      </p:sp>
      <p:sp>
        <p:nvSpPr>
          <p:cNvPr id="60" name="文本占位符 59"/>
          <p:cNvSpPr>
            <a:spLocks noGrp="1"/>
          </p:cNvSpPr>
          <p:nvPr>
            <p:ph type="body" sz="quarter" idx="19"/>
          </p:nvPr>
        </p:nvSpPr>
        <p:spPr/>
        <p:txBody>
          <a:bodyPr/>
          <a:lstStyle/>
          <a:p>
            <a:r>
              <a:rPr lang="en-US" altLang="zh-CN" dirty="0" smtClean="0"/>
              <a:t>General</a:t>
            </a:r>
            <a:endParaRPr lang="zh-CN" altLang="en-US" dirty="0"/>
          </a:p>
        </p:txBody>
      </p:sp>
      <p:sp>
        <p:nvSpPr>
          <p:cNvPr id="61" name="文本占位符 60"/>
          <p:cNvSpPr>
            <a:spLocks noGrp="1"/>
          </p:cNvSpPr>
          <p:nvPr>
            <p:ph type="body" sz="quarter" idx="20"/>
          </p:nvPr>
        </p:nvSpPr>
        <p:spPr/>
        <p:txBody>
          <a:bodyPr/>
          <a:lstStyle/>
          <a:p>
            <a:r>
              <a:rPr lang="en-US" altLang="zh-CN" dirty="0" smtClean="0"/>
              <a:t>V1.0</a:t>
            </a:r>
            <a:endParaRPr lang="zh-CN" altLang="en-US" dirty="0"/>
          </a:p>
        </p:txBody>
      </p:sp>
      <p:sp>
        <p:nvSpPr>
          <p:cNvPr id="26" name="文本占位符 25"/>
          <p:cNvSpPr>
            <a:spLocks noGrp="1"/>
          </p:cNvSpPr>
          <p:nvPr>
            <p:ph type="body" sz="quarter" idx="13"/>
          </p:nvPr>
        </p:nvSpPr>
        <p:spPr/>
        <p:txBody>
          <a:bodyPr/>
          <a:lstStyle/>
          <a:p>
            <a:r>
              <a:rPr lang="en-US" altLang="zh-CN" dirty="0" smtClean="0"/>
              <a:t>Lu </a:t>
            </a:r>
            <a:r>
              <a:rPr lang="en-US" altLang="zh-CN" dirty="0" err="1" smtClean="0"/>
              <a:t>Yueyue</a:t>
            </a:r>
            <a:r>
              <a:rPr lang="en-US" altLang="zh-CN" dirty="0" smtClean="0"/>
              <a:t>/WX445705</a:t>
            </a:r>
            <a:endParaRPr lang="en-US" altLang="zh-CN" dirty="0"/>
          </a:p>
        </p:txBody>
      </p:sp>
      <p:sp>
        <p:nvSpPr>
          <p:cNvPr id="27" name="文本占位符 26"/>
          <p:cNvSpPr>
            <a:spLocks noGrp="1"/>
          </p:cNvSpPr>
          <p:nvPr>
            <p:ph type="body" sz="quarter" idx="14"/>
          </p:nvPr>
        </p:nvSpPr>
        <p:spPr/>
        <p:txBody>
          <a:bodyPr/>
          <a:lstStyle/>
          <a:p>
            <a:r>
              <a:rPr lang="en-US" altLang="zh-CN" dirty="0" smtClean="0"/>
              <a:t>2020.07.15</a:t>
            </a:r>
            <a:endParaRPr lang="zh-CN" altLang="en-US" dirty="0"/>
          </a:p>
        </p:txBody>
      </p:sp>
      <p:sp>
        <p:nvSpPr>
          <p:cNvPr id="28" name="文本占位符 27"/>
          <p:cNvSpPr>
            <a:spLocks noGrp="1"/>
          </p:cNvSpPr>
          <p:nvPr>
            <p:ph type="body" sz="quarter" idx="15"/>
          </p:nvPr>
        </p:nvSpPr>
        <p:spPr/>
        <p:txBody>
          <a:bodyPr/>
          <a:lstStyle/>
          <a:p>
            <a:r>
              <a:rPr lang="en-US" altLang="zh-CN" dirty="0" smtClean="0"/>
              <a:t>Li </a:t>
            </a:r>
            <a:r>
              <a:rPr lang="en-US" altLang="zh-CN" dirty="0" err="1" smtClean="0"/>
              <a:t>Xianzhi</a:t>
            </a:r>
            <a:r>
              <a:rPr lang="en-US" altLang="zh-CN" dirty="0" smtClean="0"/>
              <a:t>/00354681</a:t>
            </a:r>
            <a:endParaRPr lang="zh-CN" altLang="en-US" dirty="0"/>
          </a:p>
        </p:txBody>
      </p:sp>
      <p:sp>
        <p:nvSpPr>
          <p:cNvPr id="29" name="文本占位符 28"/>
          <p:cNvSpPr>
            <a:spLocks noGrp="1"/>
          </p:cNvSpPr>
          <p:nvPr>
            <p:ph type="body" sz="quarter" idx="16"/>
          </p:nvPr>
        </p:nvSpPr>
        <p:spPr/>
        <p:txBody>
          <a:bodyPr/>
          <a:lstStyle/>
          <a:p>
            <a:r>
              <a:rPr lang="en-US" altLang="zh-CN" smtClean="0"/>
              <a:t>New</a:t>
            </a:r>
            <a:endParaRPr lang="zh-CN" altLang="en-US" dirty="0"/>
          </a:p>
        </p:txBody>
      </p:sp>
      <p:sp>
        <p:nvSpPr>
          <p:cNvPr id="34" name="文本占位符 33"/>
          <p:cNvSpPr>
            <a:spLocks noGrp="1"/>
          </p:cNvSpPr>
          <p:nvPr>
            <p:ph type="body" sz="quarter" idx="21"/>
          </p:nvPr>
        </p:nvSpPr>
        <p:spPr/>
        <p:txBody>
          <a:bodyPr/>
          <a:lstStyle/>
          <a:p>
            <a:r>
              <a:rPr lang="en-US" altLang="zh-CN" dirty="0" smtClean="0"/>
              <a:t>Lu </a:t>
            </a:r>
            <a:r>
              <a:rPr lang="en-US" altLang="zh-CN" dirty="0" err="1" smtClean="0"/>
              <a:t>Yueyue</a:t>
            </a:r>
            <a:r>
              <a:rPr lang="en-US" altLang="zh-CN" dirty="0" smtClean="0"/>
              <a:t>/WX445705</a:t>
            </a:r>
            <a:endParaRPr lang="en-US" altLang="zh-CN" dirty="0"/>
          </a:p>
        </p:txBody>
      </p:sp>
      <p:sp>
        <p:nvSpPr>
          <p:cNvPr id="35" name="文本占位符 34"/>
          <p:cNvSpPr>
            <a:spLocks noGrp="1"/>
          </p:cNvSpPr>
          <p:nvPr>
            <p:ph type="body" sz="quarter" idx="22"/>
          </p:nvPr>
        </p:nvSpPr>
        <p:spPr/>
        <p:txBody>
          <a:bodyPr/>
          <a:lstStyle/>
          <a:p>
            <a:r>
              <a:rPr lang="en-US" altLang="zh-CN" smtClean="0"/>
              <a:t>2021.10.15</a:t>
            </a:r>
            <a:endParaRPr lang="zh-CN" altLang="en-US"/>
          </a:p>
        </p:txBody>
      </p:sp>
      <p:sp>
        <p:nvSpPr>
          <p:cNvPr id="36" name="文本占位符 35"/>
          <p:cNvSpPr>
            <a:spLocks noGrp="1"/>
          </p:cNvSpPr>
          <p:nvPr>
            <p:ph type="body" sz="quarter" idx="23"/>
          </p:nvPr>
        </p:nvSpPr>
        <p:spPr/>
        <p:txBody>
          <a:bodyPr/>
          <a:lstStyle/>
          <a:p>
            <a:r>
              <a:rPr lang="en-US" altLang="zh-CN" dirty="0" smtClean="0"/>
              <a:t>He </a:t>
            </a:r>
            <a:r>
              <a:rPr lang="en-US" altLang="zh-CN" dirty="0" err="1" smtClean="0"/>
              <a:t>Junjian</a:t>
            </a:r>
            <a:r>
              <a:rPr lang="en-US" altLang="zh-CN" dirty="0" smtClean="0"/>
              <a:t>/WX580230</a:t>
            </a:r>
            <a:endParaRPr lang="zh-CN" altLang="en-US" dirty="0"/>
          </a:p>
        </p:txBody>
      </p:sp>
      <p:sp>
        <p:nvSpPr>
          <p:cNvPr id="37" name="文本占位符 36"/>
          <p:cNvSpPr>
            <a:spLocks noGrp="1"/>
          </p:cNvSpPr>
          <p:nvPr>
            <p:ph type="body" sz="quarter" idx="24"/>
          </p:nvPr>
        </p:nvSpPr>
        <p:spPr/>
        <p:txBody>
          <a:bodyPr/>
          <a:lstStyle/>
          <a:p>
            <a:r>
              <a:rPr lang="en-US" altLang="zh-CN" smtClean="0"/>
              <a:t>Update</a:t>
            </a:r>
            <a:endParaRPr lang="zh-CN" altLang="en-US" dirty="0"/>
          </a:p>
        </p:txBody>
      </p:sp>
      <p:sp>
        <p:nvSpPr>
          <p:cNvPr id="62" name="文本占位符 61"/>
          <p:cNvSpPr>
            <a:spLocks noGrp="1"/>
          </p:cNvSpPr>
          <p:nvPr>
            <p:ph type="body" sz="quarter" idx="25"/>
          </p:nvPr>
        </p:nvSpPr>
        <p:spPr/>
        <p:txBody>
          <a:bodyPr/>
          <a:lstStyle/>
          <a:p>
            <a:endParaRPr lang="zh-CN" altLang="en-US"/>
          </a:p>
        </p:txBody>
      </p:sp>
      <p:sp>
        <p:nvSpPr>
          <p:cNvPr id="63" name="文本占位符 62"/>
          <p:cNvSpPr>
            <a:spLocks noGrp="1"/>
          </p:cNvSpPr>
          <p:nvPr>
            <p:ph type="body" sz="quarter" idx="26"/>
          </p:nvPr>
        </p:nvSpPr>
        <p:spPr/>
        <p:txBody>
          <a:bodyPr/>
          <a:lstStyle/>
          <a:p>
            <a:endParaRPr lang="zh-CN" altLang="en-US"/>
          </a:p>
        </p:txBody>
      </p:sp>
      <p:sp>
        <p:nvSpPr>
          <p:cNvPr id="64" name="文本占位符 63"/>
          <p:cNvSpPr>
            <a:spLocks noGrp="1"/>
          </p:cNvSpPr>
          <p:nvPr>
            <p:ph type="body" sz="quarter" idx="27"/>
          </p:nvPr>
        </p:nvSpPr>
        <p:spPr/>
        <p:txBody>
          <a:bodyPr/>
          <a:lstStyle/>
          <a:p>
            <a:endParaRPr lang="zh-CN" altLang="en-US"/>
          </a:p>
        </p:txBody>
      </p:sp>
      <p:sp>
        <p:nvSpPr>
          <p:cNvPr id="65" name="文本占位符 64"/>
          <p:cNvSpPr>
            <a:spLocks noGrp="1"/>
          </p:cNvSpPr>
          <p:nvPr>
            <p:ph type="body" sz="quarter" idx="28"/>
          </p:nvPr>
        </p:nvSpPr>
        <p:spPr/>
        <p:txBody>
          <a:bodyPr/>
          <a:lstStyle/>
          <a:p>
            <a:endParaRPr lang="zh-CN" altLang="en-US"/>
          </a:p>
        </p:txBody>
      </p:sp>
      <p:sp>
        <p:nvSpPr>
          <p:cNvPr id="66" name="文本占位符 65"/>
          <p:cNvSpPr>
            <a:spLocks noGrp="1"/>
          </p:cNvSpPr>
          <p:nvPr>
            <p:ph type="body" sz="quarter" idx="29"/>
          </p:nvPr>
        </p:nvSpPr>
        <p:spPr/>
        <p:txBody>
          <a:bodyPr/>
          <a:lstStyle/>
          <a:p>
            <a:endParaRPr lang="zh-CN" altLang="en-US"/>
          </a:p>
        </p:txBody>
      </p:sp>
      <p:sp>
        <p:nvSpPr>
          <p:cNvPr id="67" name="文本占位符 66"/>
          <p:cNvSpPr>
            <a:spLocks noGrp="1"/>
          </p:cNvSpPr>
          <p:nvPr>
            <p:ph type="body" sz="quarter" idx="30"/>
          </p:nvPr>
        </p:nvSpPr>
        <p:spPr/>
        <p:txBody>
          <a:bodyPr/>
          <a:lstStyle/>
          <a:p>
            <a:endParaRPr lang="zh-CN" altLang="en-US"/>
          </a:p>
        </p:txBody>
      </p:sp>
      <p:sp>
        <p:nvSpPr>
          <p:cNvPr id="68" name="文本占位符 67"/>
          <p:cNvSpPr>
            <a:spLocks noGrp="1"/>
          </p:cNvSpPr>
          <p:nvPr>
            <p:ph type="body" sz="quarter" idx="31"/>
          </p:nvPr>
        </p:nvSpPr>
        <p:spPr/>
        <p:txBody>
          <a:bodyPr/>
          <a:lstStyle/>
          <a:p>
            <a:endParaRPr lang="zh-CN" altLang="en-US"/>
          </a:p>
        </p:txBody>
      </p:sp>
      <p:sp>
        <p:nvSpPr>
          <p:cNvPr id="69" name="文本占位符 68"/>
          <p:cNvSpPr>
            <a:spLocks noGrp="1"/>
          </p:cNvSpPr>
          <p:nvPr>
            <p:ph type="body" sz="quarter" idx="32"/>
          </p:nvPr>
        </p:nvSpPr>
        <p:spPr/>
        <p:txBody>
          <a:bodyPr/>
          <a:lstStyle/>
          <a:p>
            <a:endParaRPr lang="zh-CN" altLang="en-US"/>
          </a:p>
        </p:txBody>
      </p:sp>
      <p:sp>
        <p:nvSpPr>
          <p:cNvPr id="70" name="文本占位符 69"/>
          <p:cNvSpPr>
            <a:spLocks noGrp="1"/>
          </p:cNvSpPr>
          <p:nvPr>
            <p:ph type="body" sz="quarter" idx="33"/>
          </p:nvPr>
        </p:nvSpPr>
        <p:spPr/>
        <p:txBody>
          <a:bodyPr/>
          <a:lstStyle/>
          <a:p>
            <a:endParaRPr lang="zh-CN" altLang="en-US"/>
          </a:p>
        </p:txBody>
      </p:sp>
      <p:sp>
        <p:nvSpPr>
          <p:cNvPr id="71" name="文本占位符 70"/>
          <p:cNvSpPr>
            <a:spLocks noGrp="1"/>
          </p:cNvSpPr>
          <p:nvPr>
            <p:ph type="body" sz="quarter" idx="34"/>
          </p:nvPr>
        </p:nvSpPr>
        <p:spPr/>
        <p:txBody>
          <a:bodyPr/>
          <a:lstStyle/>
          <a:p>
            <a:endParaRPr lang="zh-CN" altLang="en-US"/>
          </a:p>
        </p:txBody>
      </p:sp>
      <p:sp>
        <p:nvSpPr>
          <p:cNvPr id="72" name="文本占位符 71"/>
          <p:cNvSpPr>
            <a:spLocks noGrp="1"/>
          </p:cNvSpPr>
          <p:nvPr>
            <p:ph type="body" sz="quarter" idx="35"/>
          </p:nvPr>
        </p:nvSpPr>
        <p:spPr/>
        <p:txBody>
          <a:bodyPr/>
          <a:lstStyle/>
          <a:p>
            <a:endParaRPr lang="zh-CN" altLang="en-US"/>
          </a:p>
        </p:txBody>
      </p:sp>
      <p:sp>
        <p:nvSpPr>
          <p:cNvPr id="73" name="文本占位符 72"/>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OSPFv3 Overview</a:t>
            </a:r>
            <a:endParaRPr lang="en-US" altLang="zh-CN" dirty="0"/>
          </a:p>
        </p:txBody>
      </p:sp>
      <p:sp>
        <p:nvSpPr>
          <p:cNvPr id="3" name="文本占位符 2"/>
          <p:cNvSpPr>
            <a:spLocks noGrp="1"/>
          </p:cNvSpPr>
          <p:nvPr>
            <p:ph type="body" sz="quarter" idx="10"/>
          </p:nvPr>
        </p:nvSpPr>
        <p:spPr bwMode="gray">
          <a:xfrm>
            <a:off x="455612" y="1052514"/>
            <a:ext cx="11293476" cy="1751646"/>
          </a:xfrm>
        </p:spPr>
        <p:txBody>
          <a:bodyPr/>
          <a:lstStyle/>
          <a:p>
            <a:r>
              <a:rPr lang="en-US" sz="1800" smtClean="0"/>
              <a:t>OSPF is a link-state Interior Gateway Protocol (IGP) defined by the IETF. Currently, OSPF version 2 (OSPFv2) is intended for IPv4, and OSPF version 3 (OSPFv3) is intended for IPv6.</a:t>
            </a:r>
          </a:p>
          <a:p>
            <a:r>
              <a:rPr lang="en-US" sz="1800" smtClean="0"/>
              <a:t>OSPFv3 is mainly developed as a routing protocol independent of any specific network layer. The internal routing information of OSPFv3 has been redesigned to serve this purpose.</a:t>
            </a:r>
            <a:endParaRPr lang="en-US" altLang="zh-CN" sz="1800" dirty="0"/>
          </a:p>
        </p:txBody>
      </p:sp>
      <p:sp>
        <p:nvSpPr>
          <p:cNvPr id="18" name="文本占位符 2"/>
          <p:cNvSpPr txBox="1">
            <a:spLocks/>
          </p:cNvSpPr>
          <p:nvPr/>
        </p:nvSpPr>
        <p:spPr bwMode="gray">
          <a:xfrm>
            <a:off x="6321432" y="4782063"/>
            <a:ext cx="4479918" cy="10787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600" dirty="0" smtClean="0">
                <a:latin typeface="Huawei Sans" panose="020C0503030203020204" pitchFamily="34" charset="0"/>
              </a:rPr>
              <a:t>OSPFv2 is an IGP running over IPv4, whereas OSPFv3 is an IGP running over IPv6. They are not compatible.</a:t>
            </a:r>
            <a:endParaRPr lang="en-US" sz="1600" dirty="0">
              <a:latin typeface="Huawei Sans" panose="020C0503030203020204" pitchFamily="34" charset="0"/>
            </a:endParaRPr>
          </a:p>
        </p:txBody>
      </p:sp>
      <p:sp>
        <p:nvSpPr>
          <p:cNvPr id="19" name="五边形 18"/>
          <p:cNvSpPr/>
          <p:nvPr/>
        </p:nvSpPr>
        <p:spPr bwMode="gray">
          <a:xfrm>
            <a:off x="8231246" y="94809"/>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20" name="燕尾形 19"/>
          <p:cNvSpPr/>
          <p:nvPr/>
        </p:nvSpPr>
        <p:spPr bwMode="gray">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grpSp>
        <p:nvGrpSpPr>
          <p:cNvPr id="23" name="组合 22"/>
          <p:cNvGrpSpPr/>
          <p:nvPr/>
        </p:nvGrpSpPr>
        <p:grpSpPr bwMode="gray">
          <a:xfrm>
            <a:off x="6398288" y="3244104"/>
            <a:ext cx="4032448" cy="1537959"/>
            <a:chOff x="2135560" y="3789040"/>
            <a:chExt cx="4032448" cy="1537959"/>
          </a:xfrm>
        </p:grpSpPr>
        <p:sp>
          <p:nvSpPr>
            <p:cNvPr id="24" name="文本框 23"/>
            <p:cNvSpPr txBox="1"/>
            <p:nvPr/>
          </p:nvSpPr>
          <p:spPr bwMode="gray">
            <a:xfrm>
              <a:off x="2135560" y="4941168"/>
              <a:ext cx="4032448" cy="385831"/>
            </a:xfrm>
            <a:prstGeom prst="rect">
              <a:avLst/>
            </a:prstGeom>
            <a:solidFill>
              <a:schemeClr val="bg1">
                <a:lumMod val="95000"/>
              </a:schemeClr>
            </a:solidFill>
            <a:ln w="19050">
              <a:solidFill>
                <a:schemeClr val="bg1">
                  <a:lumMod val="75000"/>
                </a:schemeClr>
              </a:solidFill>
            </a:ln>
          </p:spPr>
          <p:txBody>
            <a:bodyPr wrap="none" lIns="0" tIns="0" rIns="0" bIns="0" rtlCol="0" anchor="ctr" anchorCtr="0">
              <a:noAutofit/>
            </a:bodyPr>
            <a:lstStyle>
              <a:defPPr>
                <a:defRPr lang="en-US"/>
              </a:defPPr>
              <a:lvl1pPr algn="ctr">
                <a:defRPr sz="1600"/>
              </a:lvl1pPr>
            </a:lstStyle>
            <a:p>
              <a:r>
                <a:rPr lang="en-US" altLang="zh-CN" dirty="0">
                  <a:solidFill>
                    <a:schemeClr val="bg1">
                      <a:lumMod val="50000"/>
                    </a:schemeClr>
                  </a:solidFill>
                </a:rPr>
                <a:t>Data link layer</a:t>
              </a:r>
            </a:p>
          </p:txBody>
        </p:sp>
        <p:sp>
          <p:nvSpPr>
            <p:cNvPr id="25" name="文本框 24"/>
            <p:cNvSpPr txBox="1"/>
            <p:nvPr/>
          </p:nvSpPr>
          <p:spPr bwMode="gray">
            <a:xfrm>
              <a:off x="2135560" y="4365104"/>
              <a:ext cx="1944216" cy="385831"/>
            </a:xfrm>
            <a:prstGeom prst="rect">
              <a:avLst/>
            </a:prstGeom>
            <a:solidFill>
              <a:srgbClr val="ECF9FA"/>
            </a:solidFill>
            <a:ln w="19050">
              <a:solidFill>
                <a:srgbClr val="94DAE2"/>
              </a:solidFill>
            </a:ln>
          </p:spPr>
          <p:txBody>
            <a:bodyPr wrap="none" lIns="0" tIns="0" rIns="0" bIns="0" rtlCol="0" anchor="ctr" anchorCtr="0">
              <a:noAutofit/>
            </a:bodyPr>
            <a:lstStyle>
              <a:defPPr>
                <a:defRPr lang="en-US"/>
              </a:defPPr>
              <a:lvl1pPr algn="ctr">
                <a:defRPr sz="1600"/>
              </a:lvl1pPr>
            </a:lstStyle>
            <a:p>
              <a:r>
                <a:rPr lang="en-US" altLang="zh-CN">
                  <a:solidFill>
                    <a:schemeClr val="bg1">
                      <a:lumMod val="50000"/>
                    </a:schemeClr>
                  </a:solidFill>
                </a:rPr>
                <a:t>IPv4</a:t>
              </a:r>
              <a:endParaRPr lang="zh-CN" altLang="en-US">
                <a:solidFill>
                  <a:schemeClr val="bg1">
                    <a:lumMod val="50000"/>
                  </a:schemeClr>
                </a:solidFill>
              </a:endParaRPr>
            </a:p>
          </p:txBody>
        </p:sp>
        <p:sp>
          <p:nvSpPr>
            <p:cNvPr id="26" name="文本框 25"/>
            <p:cNvSpPr txBox="1"/>
            <p:nvPr/>
          </p:nvSpPr>
          <p:spPr bwMode="gray">
            <a:xfrm>
              <a:off x="4223792" y="4365104"/>
              <a:ext cx="1944216" cy="385831"/>
            </a:xfrm>
            <a:prstGeom prst="rect">
              <a:avLst/>
            </a:prstGeom>
            <a:solidFill>
              <a:srgbClr val="FEF5DA"/>
            </a:solidFill>
            <a:ln w="19050">
              <a:solidFill>
                <a:srgbClr val="FDE397"/>
              </a:solidFill>
            </a:ln>
          </p:spPr>
          <p:txBody>
            <a:bodyPr wrap="none" lIns="0" tIns="0" rIns="0" bIns="0" rtlCol="0" anchor="ctr" anchorCtr="0">
              <a:noAutofit/>
            </a:bodyPr>
            <a:lstStyle>
              <a:defPPr>
                <a:defRPr lang="en-US"/>
              </a:defPPr>
              <a:lvl1pPr algn="ctr">
                <a:defRPr sz="1600"/>
              </a:lvl1pPr>
            </a:lstStyle>
            <a:p>
              <a:r>
                <a:rPr lang="en-US" altLang="zh-CN"/>
                <a:t>IPv6</a:t>
              </a:r>
              <a:endParaRPr lang="zh-CN" altLang="en-US"/>
            </a:p>
          </p:txBody>
        </p:sp>
        <p:sp>
          <p:nvSpPr>
            <p:cNvPr id="27" name="文本框 26"/>
            <p:cNvSpPr txBox="1"/>
            <p:nvPr/>
          </p:nvSpPr>
          <p:spPr bwMode="gray">
            <a:xfrm>
              <a:off x="2135560" y="3789040"/>
              <a:ext cx="1944216" cy="385831"/>
            </a:xfrm>
            <a:prstGeom prst="rect">
              <a:avLst/>
            </a:prstGeom>
            <a:solidFill>
              <a:srgbClr val="ECF9FA"/>
            </a:solidFill>
            <a:ln w="19050">
              <a:solidFill>
                <a:srgbClr val="94DAE2"/>
              </a:solidFill>
            </a:ln>
          </p:spPr>
          <p:txBody>
            <a:bodyPr wrap="none" lIns="0" tIns="0" rIns="0" bIns="0" rtlCol="0" anchor="ctr" anchorCtr="0">
              <a:noAutofit/>
            </a:bodyPr>
            <a:lstStyle/>
            <a:p>
              <a:pPr algn="ctr"/>
              <a:r>
                <a:rPr lang="en-US" altLang="zh-CN" sz="1600" dirty="0" smtClean="0">
                  <a:solidFill>
                    <a:schemeClr val="bg1">
                      <a:lumMod val="50000"/>
                    </a:schemeClr>
                  </a:solidFill>
                </a:rPr>
                <a:t>OSPFv2</a:t>
              </a:r>
              <a:endParaRPr lang="zh-CN" altLang="en-US" sz="1600" dirty="0">
                <a:solidFill>
                  <a:schemeClr val="bg1">
                    <a:lumMod val="50000"/>
                  </a:schemeClr>
                </a:solidFill>
              </a:endParaRPr>
            </a:p>
          </p:txBody>
        </p:sp>
        <p:sp>
          <p:nvSpPr>
            <p:cNvPr id="28" name="文本框 27"/>
            <p:cNvSpPr txBox="1"/>
            <p:nvPr/>
          </p:nvSpPr>
          <p:spPr bwMode="gray">
            <a:xfrm>
              <a:off x="4223792" y="3789040"/>
              <a:ext cx="1944216" cy="385831"/>
            </a:xfrm>
            <a:prstGeom prst="rect">
              <a:avLst/>
            </a:prstGeom>
            <a:solidFill>
              <a:srgbClr val="FEF5DA"/>
            </a:solidFill>
            <a:ln w="19050">
              <a:solidFill>
                <a:srgbClr val="FDE397"/>
              </a:solidFill>
            </a:ln>
          </p:spPr>
          <p:txBody>
            <a:bodyPr wrap="none" lIns="0" tIns="0" rIns="0" bIns="0" rtlCol="0" anchor="ctr" anchorCtr="0">
              <a:noAutofit/>
            </a:bodyPr>
            <a:lstStyle>
              <a:defPPr>
                <a:defRPr lang="en-US"/>
              </a:defPPr>
              <a:lvl1pPr algn="ctr">
                <a:defRPr sz="1600"/>
              </a:lvl1pPr>
            </a:lstStyle>
            <a:p>
              <a:r>
                <a:rPr lang="en-US" altLang="zh-CN" b="1"/>
                <a:t>OSPFv3</a:t>
              </a:r>
              <a:endParaRPr lang="zh-CN" altLang="en-US" b="1"/>
            </a:p>
          </p:txBody>
        </p:sp>
      </p:grpSp>
    </p:spTree>
    <p:extLst>
      <p:ext uri="{BB962C8B-B14F-4D97-AF65-F5344CB8AC3E}">
        <p14:creationId xmlns:p14="http://schemas.microsoft.com/office/powerpoint/2010/main" val="40675612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Similarities Between OSPFv3 and OSPFv2</a:t>
            </a:r>
            <a:endParaRPr lang="en-US" altLang="zh-CN" dirty="0"/>
          </a:p>
        </p:txBody>
      </p:sp>
      <p:sp>
        <p:nvSpPr>
          <p:cNvPr id="3" name="文本占位符 2"/>
          <p:cNvSpPr>
            <a:spLocks noGrp="1"/>
          </p:cNvSpPr>
          <p:nvPr>
            <p:ph type="body" sz="quarter" idx="10"/>
          </p:nvPr>
        </p:nvSpPr>
        <p:spPr/>
        <p:txBody>
          <a:bodyPr/>
          <a:lstStyle/>
          <a:p>
            <a:r>
              <a:rPr lang="en-US" sz="1800" dirty="0" smtClean="0"/>
              <a:t>OSPF's basic running mechanisms remain unchanged, including:</a:t>
            </a:r>
            <a:endParaRPr lang="en-US" altLang="zh-CN" sz="1800" dirty="0" smtClean="0"/>
          </a:p>
          <a:p>
            <a:pPr lvl="1"/>
            <a:r>
              <a:rPr lang="en-US" sz="1600" dirty="0" smtClean="0"/>
              <a:t>Basic concepts:</a:t>
            </a:r>
            <a:endParaRPr lang="en-US" altLang="zh-CN" sz="1600" dirty="0" smtClean="0"/>
          </a:p>
          <a:p>
            <a:pPr lvl="2"/>
            <a:r>
              <a:rPr lang="en-US" sz="1400" dirty="0" smtClean="0"/>
              <a:t>Area division and router types</a:t>
            </a:r>
            <a:endParaRPr lang="en-US" altLang="zh-CN" sz="1400" dirty="0" smtClean="0"/>
          </a:p>
          <a:p>
            <a:pPr lvl="2"/>
            <a:r>
              <a:rPr lang="en-US" sz="1400" dirty="0" smtClean="0"/>
              <a:t>Parameters that affect route calculation: preference and cost</a:t>
            </a:r>
            <a:endParaRPr lang="en-US" altLang="zh-CN" sz="1400" dirty="0" smtClean="0"/>
          </a:p>
          <a:p>
            <a:pPr lvl="2"/>
            <a:r>
              <a:rPr lang="en-US" sz="1400" dirty="0" smtClean="0"/>
              <a:t>Supported network types: broadcast, non-broadcast multiple access (NBMA), P2P, and point-to-multipoint (P2MP)</a:t>
            </a:r>
            <a:endParaRPr lang="en-US" altLang="zh-CN" sz="1400" dirty="0" smtClean="0"/>
          </a:p>
          <a:p>
            <a:pPr lvl="2"/>
            <a:r>
              <a:rPr lang="en-US" sz="1400" dirty="0" smtClean="0"/>
              <a:t>Packet types: Hello, database description (DD), link state request (LSR), link state update (LSU), and link state acknowledgment (</a:t>
            </a:r>
            <a:r>
              <a:rPr lang="en-US" sz="1400" dirty="0" err="1" smtClean="0"/>
              <a:t>LSAck</a:t>
            </a:r>
            <a:r>
              <a:rPr lang="en-US" sz="1400" dirty="0" smtClean="0"/>
              <a:t>)</a:t>
            </a:r>
          </a:p>
          <a:p>
            <a:pPr lvl="1"/>
            <a:r>
              <a:rPr lang="en-US" sz="1600" dirty="0" smtClean="0"/>
              <a:t>Working mechanisms:</a:t>
            </a:r>
            <a:endParaRPr lang="en-US" altLang="zh-CN" sz="1600" dirty="0" smtClean="0"/>
          </a:p>
          <a:p>
            <a:pPr lvl="2"/>
            <a:r>
              <a:rPr lang="en-US" sz="1400" dirty="0" smtClean="0"/>
              <a:t>Establishment of neighbor relationships and transition of the neighbor relationship status</a:t>
            </a:r>
            <a:endParaRPr lang="en-US" altLang="zh-CN" sz="1400" dirty="0" smtClean="0"/>
          </a:p>
          <a:p>
            <a:pPr lvl="2"/>
            <a:r>
              <a:rPr lang="en-US" sz="1400" dirty="0" smtClean="0"/>
              <a:t>Election of the Designated router (DR) and backup DR (BDR)</a:t>
            </a:r>
            <a:endParaRPr lang="en-US" altLang="zh-CN" sz="1400" dirty="0" smtClean="0"/>
          </a:p>
          <a:p>
            <a:pPr lvl="2"/>
            <a:r>
              <a:rPr lang="en-US" sz="1400" dirty="0" smtClean="0"/>
              <a:t>Link state advertisement (LSA) flooding</a:t>
            </a:r>
            <a:endParaRPr lang="en-US" altLang="zh-CN" sz="1400" dirty="0" smtClean="0"/>
          </a:p>
          <a:p>
            <a:pPr lvl="2"/>
            <a:r>
              <a:rPr lang="en-US" sz="1400" dirty="0" smtClean="0"/>
              <a:t>Route calculation process</a:t>
            </a:r>
            <a:endParaRPr lang="en-US" altLang="zh-CN" sz="1400" dirty="0" smtClean="0"/>
          </a:p>
        </p:txBody>
      </p:sp>
      <p:sp>
        <p:nvSpPr>
          <p:cNvPr id="14" name="五边形 13"/>
          <p:cNvSpPr/>
          <p:nvPr/>
        </p:nvSpPr>
        <p:spPr bwMode="auto">
          <a:xfrm>
            <a:off x="8231246" y="94809"/>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15" name="燕尾形 14"/>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15"/>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auto">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35292034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圆角矩形 97"/>
          <p:cNvSpPr/>
          <p:nvPr/>
        </p:nvSpPr>
        <p:spPr bwMode="gray">
          <a:xfrm>
            <a:off x="477284" y="1085980"/>
            <a:ext cx="9111340" cy="1363422"/>
          </a:xfrm>
          <a:prstGeom prst="roundRect">
            <a:avLst>
              <a:gd name="adj" fmla="val 3978"/>
            </a:avLst>
          </a:prstGeom>
          <a:solidFill>
            <a:srgbClr val="FEF5DA"/>
          </a:solidFill>
          <a:ln w="19050">
            <a:solidFill>
              <a:srgbClr val="FDE397"/>
            </a:solidFill>
          </a:ln>
        </p:spPr>
        <p:txBody>
          <a:bodyPr wrap="none" lIns="0" tIns="0" rIns="0" bIns="0" rtlCol="0" anchor="ctr" anchorCtr="0">
            <a:noAutofit/>
          </a:bodyPr>
          <a:lstStyle/>
          <a:p>
            <a:pPr algn="ctr"/>
            <a:endParaRPr lang="en-US" altLang="zh-CN" sz="1600" dirty="0">
              <a:solidFill>
                <a:schemeClr val="tx1"/>
              </a:solidFill>
            </a:endParaRPr>
          </a:p>
        </p:txBody>
      </p:sp>
      <p:sp>
        <p:nvSpPr>
          <p:cNvPr id="101" name="圆角矩形 100"/>
          <p:cNvSpPr/>
          <p:nvPr/>
        </p:nvSpPr>
        <p:spPr bwMode="gray">
          <a:xfrm>
            <a:off x="6628082" y="3716338"/>
            <a:ext cx="2960541" cy="2135819"/>
          </a:xfrm>
          <a:prstGeom prst="roundRect">
            <a:avLst>
              <a:gd name="adj" fmla="val 357"/>
            </a:avLst>
          </a:prstGeom>
          <a:solidFill>
            <a:srgbClr val="ECF9FA"/>
          </a:solidFill>
          <a:ln w="19050">
            <a:solidFill>
              <a:srgbClr val="94DAE2"/>
            </a:solidFill>
          </a:ln>
        </p:spPr>
        <p:txBody>
          <a:bodyPr wrap="none" lIns="0" tIns="0" rIns="0" bIns="0" rtlCol="0" anchor="ctr" anchorCtr="0">
            <a:noAutofit/>
          </a:bodyPr>
          <a:lstStyle/>
          <a:p>
            <a:pPr algn="ctr"/>
            <a:endParaRPr lang="en-US" altLang="zh-CN" sz="1600" dirty="0">
              <a:solidFill>
                <a:schemeClr val="bg1">
                  <a:lumMod val="50000"/>
                </a:schemeClr>
              </a:solidFill>
            </a:endParaRPr>
          </a:p>
        </p:txBody>
      </p:sp>
      <p:sp>
        <p:nvSpPr>
          <p:cNvPr id="100" name="圆角矩形 99"/>
          <p:cNvSpPr/>
          <p:nvPr/>
        </p:nvSpPr>
        <p:spPr bwMode="gray">
          <a:xfrm>
            <a:off x="3542809" y="3716338"/>
            <a:ext cx="2960541" cy="2135819"/>
          </a:xfrm>
          <a:prstGeom prst="roundRect">
            <a:avLst>
              <a:gd name="adj" fmla="val 357"/>
            </a:avLst>
          </a:prstGeom>
          <a:solidFill>
            <a:srgbClr val="ECF9FA"/>
          </a:solidFill>
          <a:ln w="19050">
            <a:solidFill>
              <a:srgbClr val="94DAE2"/>
            </a:solidFill>
          </a:ln>
        </p:spPr>
        <p:txBody>
          <a:bodyPr wrap="none" lIns="0" tIns="0" rIns="0" bIns="0" rtlCol="0" anchor="ctr" anchorCtr="0">
            <a:noAutofit/>
          </a:bodyPr>
          <a:lstStyle/>
          <a:p>
            <a:pPr algn="ctr"/>
            <a:endParaRPr lang="en-US" altLang="zh-CN" sz="1600" dirty="0">
              <a:solidFill>
                <a:schemeClr val="bg1">
                  <a:lumMod val="50000"/>
                </a:schemeClr>
              </a:solidFill>
            </a:endParaRPr>
          </a:p>
        </p:txBody>
      </p:sp>
      <p:sp>
        <p:nvSpPr>
          <p:cNvPr id="99" name="圆角矩形 98"/>
          <p:cNvSpPr/>
          <p:nvPr/>
        </p:nvSpPr>
        <p:spPr bwMode="gray">
          <a:xfrm>
            <a:off x="477284" y="3716338"/>
            <a:ext cx="2960541" cy="2135819"/>
          </a:xfrm>
          <a:prstGeom prst="roundRect">
            <a:avLst>
              <a:gd name="adj" fmla="val 357"/>
            </a:avLst>
          </a:prstGeom>
          <a:solidFill>
            <a:srgbClr val="ECF9FA"/>
          </a:solidFill>
          <a:ln w="19050">
            <a:solidFill>
              <a:srgbClr val="94DAE2"/>
            </a:solidFill>
          </a:ln>
        </p:spPr>
        <p:txBody>
          <a:bodyPr wrap="none" lIns="0" tIns="0" rIns="0" bIns="0" rtlCol="0" anchor="ctr" anchorCtr="0">
            <a:noAutofit/>
          </a:bodyPr>
          <a:lstStyle/>
          <a:p>
            <a:pPr algn="ctr"/>
            <a:endParaRPr lang="en-US" altLang="zh-CN" sz="1600" dirty="0">
              <a:solidFill>
                <a:schemeClr val="bg1">
                  <a:lumMod val="50000"/>
                </a:schemeClr>
              </a:solidFill>
            </a:endParaRPr>
          </a:p>
        </p:txBody>
      </p:sp>
      <p:sp>
        <p:nvSpPr>
          <p:cNvPr id="96" name="圆角矩形 95"/>
          <p:cNvSpPr/>
          <p:nvPr/>
        </p:nvSpPr>
        <p:spPr bwMode="gray">
          <a:xfrm>
            <a:off x="477284" y="2549438"/>
            <a:ext cx="9111339" cy="1067219"/>
          </a:xfrm>
          <a:prstGeom prst="roundRect">
            <a:avLst>
              <a:gd name="adj" fmla="val 2036"/>
            </a:avLst>
          </a:prstGeom>
          <a:solidFill>
            <a:srgbClr val="ECF9FA"/>
          </a:solidFill>
          <a:ln w="19050">
            <a:solidFill>
              <a:srgbClr val="94DAE2"/>
            </a:solidFill>
          </a:ln>
        </p:spPr>
        <p:txBody>
          <a:bodyPr wrap="none" lIns="0" tIns="0" rIns="0" bIns="0" rtlCol="0" anchor="ctr" anchorCtr="0">
            <a:noAutofit/>
          </a:bodyPr>
          <a:lstStyle/>
          <a:p>
            <a:pPr algn="ctr"/>
            <a:endParaRPr lang="en-US" altLang="zh-CN" sz="1600" dirty="0">
              <a:solidFill>
                <a:schemeClr val="bg1">
                  <a:lumMod val="50000"/>
                </a:schemeClr>
              </a:solidFill>
            </a:endParaRPr>
          </a:p>
        </p:txBody>
      </p:sp>
      <p:sp>
        <p:nvSpPr>
          <p:cNvPr id="2" name="标题 1"/>
          <p:cNvSpPr>
            <a:spLocks noGrp="1"/>
          </p:cNvSpPr>
          <p:nvPr>
            <p:ph type="title"/>
          </p:nvPr>
        </p:nvSpPr>
        <p:spPr bwMode="gray"/>
        <p:txBody>
          <a:bodyPr/>
          <a:lstStyle/>
          <a:p>
            <a:r>
              <a:rPr lang="en-US" dirty="0" smtClean="0"/>
              <a:t>OSPFv3 Topology and Router Types</a:t>
            </a:r>
            <a:endParaRPr lang="en-US" altLang="zh-CN" dirty="0"/>
          </a:p>
        </p:txBody>
      </p:sp>
      <p:sp>
        <p:nvSpPr>
          <p:cNvPr id="9" name="Rectangle 312"/>
          <p:cNvSpPr>
            <a:spLocks noChangeArrowheads="1"/>
          </p:cNvSpPr>
          <p:nvPr/>
        </p:nvSpPr>
        <p:spPr bwMode="gray">
          <a:xfrm>
            <a:off x="443864" y="2551372"/>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0</a:t>
            </a:r>
            <a:endParaRPr lang="en-US" altLang="zh-CN" sz="1400" b="1" dirty="0">
              <a:latin typeface="Huawei Sans" panose="020C0503030203020204" pitchFamily="34" charset="0"/>
            </a:endParaRPr>
          </a:p>
        </p:txBody>
      </p:sp>
      <p:pic>
        <p:nvPicPr>
          <p:cNvPr id="1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92611" y="4283473"/>
            <a:ext cx="541201" cy="442800"/>
          </a:xfrm>
          <a:prstGeom prst="rect">
            <a:avLst/>
          </a:prstGeom>
          <a:noFill/>
        </p:spPr>
      </p:pic>
      <p:pic>
        <p:nvPicPr>
          <p:cNvPr id="1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709788" y="4283473"/>
            <a:ext cx="541201" cy="442800"/>
          </a:xfrm>
          <a:prstGeom prst="rect">
            <a:avLst/>
          </a:prstGeom>
          <a:noFill/>
        </p:spPr>
      </p:pic>
      <p:pic>
        <p:nvPicPr>
          <p:cNvPr id="1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626965" y="4283473"/>
            <a:ext cx="541201" cy="442800"/>
          </a:xfrm>
          <a:prstGeom prst="rect">
            <a:avLst/>
          </a:prstGeom>
          <a:noFill/>
        </p:spPr>
      </p:pic>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884349" y="4283473"/>
            <a:ext cx="541201" cy="442800"/>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94702" y="4283473"/>
            <a:ext cx="541201" cy="442800"/>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718703" y="4283473"/>
            <a:ext cx="541201" cy="442800"/>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997663" y="4283473"/>
            <a:ext cx="541201" cy="442800"/>
          </a:xfrm>
          <a:prstGeom prst="rect">
            <a:avLst/>
          </a:prstGeom>
          <a:noFill/>
        </p:spPr>
      </p:pic>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904472" y="4283473"/>
            <a:ext cx="541201" cy="442800"/>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832017" y="4283473"/>
            <a:ext cx="541201" cy="442800"/>
          </a:xfrm>
          <a:prstGeom prst="rect">
            <a:avLst/>
          </a:prstGeom>
          <a:noFill/>
        </p:spPr>
      </p:pic>
      <p:pic>
        <p:nvPicPr>
          <p:cNvPr id="26" name="图片 2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93812" y="5246313"/>
            <a:ext cx="540000" cy="442800"/>
          </a:xfrm>
          <a:prstGeom prst="rect">
            <a:avLst/>
          </a:prstGeom>
        </p:spPr>
      </p:pic>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709788" y="5246313"/>
            <a:ext cx="540000" cy="442800"/>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28166" y="5246313"/>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885550" y="5246313"/>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95302" y="5246313"/>
            <a:ext cx="540000" cy="442800"/>
          </a:xfrm>
          <a:prstGeom prst="rect">
            <a:avLst/>
          </a:prstGeom>
        </p:spPr>
      </p:pic>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719904" y="5246313"/>
            <a:ext cx="540000" cy="442800"/>
          </a:xfrm>
          <a:prstGeom prst="rect">
            <a:avLst/>
          </a:prstGeom>
        </p:spPr>
      </p:pic>
      <p:pic>
        <p:nvPicPr>
          <p:cNvPr id="32" name="图片 3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997663" y="5246313"/>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904472" y="5246313"/>
            <a:ext cx="540000" cy="442800"/>
          </a:xfrm>
          <a:prstGeom prst="rect">
            <a:avLst/>
          </a:prstGeom>
        </p:spPr>
      </p:pic>
      <p:pic>
        <p:nvPicPr>
          <p:cNvPr id="34" name="图片 3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832617" y="5246313"/>
            <a:ext cx="540000" cy="442800"/>
          </a:xfrm>
          <a:prstGeom prst="rect">
            <a:avLst/>
          </a:prstGeom>
        </p:spPr>
      </p:pic>
      <p:cxnSp>
        <p:nvCxnSpPr>
          <p:cNvPr id="36" name="直接连接符 35"/>
          <p:cNvCxnSpPr>
            <a:stCxn id="15" idx="2"/>
            <a:endCxn id="18" idx="0"/>
          </p:cNvCxnSpPr>
          <p:nvPr/>
        </p:nvCxnSpPr>
        <p:spPr bwMode="gray">
          <a:xfrm flipH="1">
            <a:off x="1980389" y="3839168"/>
            <a:ext cx="1" cy="444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4" idx="2"/>
            <a:endCxn id="21" idx="0"/>
          </p:cNvCxnSpPr>
          <p:nvPr/>
        </p:nvCxnSpPr>
        <p:spPr bwMode="gray">
          <a:xfrm>
            <a:off x="5065303" y="3839168"/>
            <a:ext cx="0" cy="444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6" idx="2"/>
            <a:endCxn id="24" idx="0"/>
          </p:cNvCxnSpPr>
          <p:nvPr/>
        </p:nvCxnSpPr>
        <p:spPr bwMode="gray">
          <a:xfrm>
            <a:off x="8175073" y="3839168"/>
            <a:ext cx="0" cy="444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17" idx="0"/>
          </p:cNvCxnSpPr>
          <p:nvPr/>
        </p:nvCxnSpPr>
        <p:spPr bwMode="gray">
          <a:xfrm flipH="1">
            <a:off x="1063212" y="3616657"/>
            <a:ext cx="894431"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endCxn id="20" idx="0"/>
          </p:cNvCxnSpPr>
          <p:nvPr/>
        </p:nvCxnSpPr>
        <p:spPr bwMode="gray">
          <a:xfrm flipH="1">
            <a:off x="4154950" y="3616657"/>
            <a:ext cx="894049"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endCxn id="23" idx="0"/>
          </p:cNvCxnSpPr>
          <p:nvPr/>
        </p:nvCxnSpPr>
        <p:spPr bwMode="gray">
          <a:xfrm flipH="1">
            <a:off x="7268264" y="3616657"/>
            <a:ext cx="890253"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19" idx="0"/>
          </p:cNvCxnSpPr>
          <p:nvPr/>
        </p:nvCxnSpPr>
        <p:spPr bwMode="gray">
          <a:xfrm>
            <a:off x="1980390" y="3616657"/>
            <a:ext cx="917176"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endCxn id="22" idx="0"/>
          </p:cNvCxnSpPr>
          <p:nvPr/>
        </p:nvCxnSpPr>
        <p:spPr bwMode="gray">
          <a:xfrm>
            <a:off x="5071333" y="3616657"/>
            <a:ext cx="917971"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25" idx="0"/>
          </p:cNvCxnSpPr>
          <p:nvPr/>
        </p:nvCxnSpPr>
        <p:spPr bwMode="gray">
          <a:xfrm>
            <a:off x="8191630" y="3616657"/>
            <a:ext cx="910988"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17" idx="2"/>
            <a:endCxn id="26" idx="0"/>
          </p:cNvCxnSpPr>
          <p:nvPr/>
        </p:nvCxnSpPr>
        <p:spPr bwMode="gray">
          <a:xfrm>
            <a:off x="1063212" y="4726273"/>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18" idx="2"/>
            <a:endCxn id="27" idx="0"/>
          </p:cNvCxnSpPr>
          <p:nvPr/>
        </p:nvCxnSpPr>
        <p:spPr bwMode="gray">
          <a:xfrm flipH="1">
            <a:off x="1979788" y="4726273"/>
            <a:ext cx="60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19" idx="2"/>
            <a:endCxn id="28" idx="0"/>
          </p:cNvCxnSpPr>
          <p:nvPr/>
        </p:nvCxnSpPr>
        <p:spPr bwMode="gray">
          <a:xfrm>
            <a:off x="2897566" y="4726273"/>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0" idx="2"/>
            <a:endCxn id="29" idx="0"/>
          </p:cNvCxnSpPr>
          <p:nvPr/>
        </p:nvCxnSpPr>
        <p:spPr bwMode="gray">
          <a:xfrm>
            <a:off x="4154950" y="4726273"/>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21" idx="2"/>
            <a:endCxn id="30" idx="0"/>
          </p:cNvCxnSpPr>
          <p:nvPr/>
        </p:nvCxnSpPr>
        <p:spPr bwMode="gray">
          <a:xfrm flipH="1">
            <a:off x="5065302" y="4726273"/>
            <a:ext cx="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22" idx="2"/>
            <a:endCxn id="31" idx="0"/>
          </p:cNvCxnSpPr>
          <p:nvPr/>
        </p:nvCxnSpPr>
        <p:spPr bwMode="gray">
          <a:xfrm>
            <a:off x="5989304" y="4726273"/>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3" idx="2"/>
            <a:endCxn id="32" idx="0"/>
          </p:cNvCxnSpPr>
          <p:nvPr/>
        </p:nvCxnSpPr>
        <p:spPr bwMode="gray">
          <a:xfrm flipH="1">
            <a:off x="7267663" y="4726273"/>
            <a:ext cx="60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24" idx="2"/>
            <a:endCxn id="33" idx="0"/>
          </p:cNvCxnSpPr>
          <p:nvPr/>
        </p:nvCxnSpPr>
        <p:spPr bwMode="gray">
          <a:xfrm flipH="1">
            <a:off x="8174472" y="4726273"/>
            <a:ext cx="60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25" idx="2"/>
            <a:endCxn id="34" idx="0"/>
          </p:cNvCxnSpPr>
          <p:nvPr/>
        </p:nvCxnSpPr>
        <p:spPr bwMode="gray">
          <a:xfrm flipH="1">
            <a:off x="9102617" y="4726273"/>
            <a:ext cx="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 idx="3"/>
            <a:endCxn id="15" idx="0"/>
          </p:cNvCxnSpPr>
          <p:nvPr/>
        </p:nvCxnSpPr>
        <p:spPr bwMode="gray">
          <a:xfrm flipH="1">
            <a:off x="1980390" y="2648008"/>
            <a:ext cx="3355513" cy="7483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8" idx="2"/>
            <a:endCxn id="14" idx="0"/>
          </p:cNvCxnSpPr>
          <p:nvPr/>
        </p:nvCxnSpPr>
        <p:spPr bwMode="gray">
          <a:xfrm>
            <a:off x="5065303" y="2869408"/>
            <a:ext cx="0" cy="5269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6" idx="0"/>
            <a:endCxn id="8" idx="1"/>
          </p:cNvCxnSpPr>
          <p:nvPr/>
        </p:nvCxnSpPr>
        <p:spPr bwMode="gray">
          <a:xfrm flipH="1" flipV="1">
            <a:off x="4794702" y="2648008"/>
            <a:ext cx="3380371" cy="7483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94702" y="2426608"/>
            <a:ext cx="541201" cy="442800"/>
          </a:xfrm>
          <a:prstGeom prst="rect">
            <a:avLst/>
          </a:prstGeom>
          <a:noFill/>
        </p:spPr>
      </p:pic>
      <p:pic>
        <p:nvPicPr>
          <p:cNvPr id="1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94702" y="3396368"/>
            <a:ext cx="541201" cy="442800"/>
          </a:xfrm>
          <a:prstGeom prst="rect">
            <a:avLst/>
          </a:prstGeom>
          <a:noFill/>
        </p:spPr>
      </p:pic>
      <p:pic>
        <p:nvPicPr>
          <p:cNvPr id="1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709789" y="3396368"/>
            <a:ext cx="541201" cy="442800"/>
          </a:xfrm>
          <a:prstGeom prst="rect">
            <a:avLst/>
          </a:prstGeom>
          <a:noFill/>
        </p:spPr>
      </p:pic>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904472" y="3396368"/>
            <a:ext cx="541201" cy="442800"/>
          </a:xfrm>
          <a:prstGeom prst="rect">
            <a:avLst/>
          </a:prstGeom>
          <a:noFill/>
        </p:spPr>
      </p:pic>
      <p:pic>
        <p:nvPicPr>
          <p:cNvPr id="10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794702" y="1136727"/>
            <a:ext cx="541201" cy="442800"/>
          </a:xfrm>
          <a:prstGeom prst="rect">
            <a:avLst/>
          </a:prstGeom>
          <a:noFill/>
        </p:spPr>
      </p:pic>
      <p:cxnSp>
        <p:nvCxnSpPr>
          <p:cNvPr id="106" name="直接连接符 105"/>
          <p:cNvCxnSpPr>
            <a:stCxn id="105" idx="2"/>
            <a:endCxn id="8" idx="0"/>
          </p:cNvCxnSpPr>
          <p:nvPr/>
        </p:nvCxnSpPr>
        <p:spPr bwMode="gray">
          <a:xfrm>
            <a:off x="5065303" y="1579527"/>
            <a:ext cx="0" cy="8470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Rectangle 312"/>
          <p:cNvSpPr>
            <a:spLocks noChangeArrowheads="1"/>
          </p:cNvSpPr>
          <p:nvPr/>
        </p:nvSpPr>
        <p:spPr bwMode="gray">
          <a:xfrm>
            <a:off x="443864" y="3726016"/>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1</a:t>
            </a:r>
            <a:endParaRPr lang="en-US" altLang="zh-CN" sz="1400" b="1" dirty="0">
              <a:latin typeface="Huawei Sans" panose="020C0503030203020204" pitchFamily="34" charset="0"/>
            </a:endParaRPr>
          </a:p>
        </p:txBody>
      </p:sp>
      <p:sp>
        <p:nvSpPr>
          <p:cNvPr id="110" name="Rectangle 312"/>
          <p:cNvSpPr>
            <a:spLocks noChangeArrowheads="1"/>
          </p:cNvSpPr>
          <p:nvPr/>
        </p:nvSpPr>
        <p:spPr bwMode="gray">
          <a:xfrm>
            <a:off x="3489089" y="3726016"/>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2</a:t>
            </a:r>
            <a:endParaRPr lang="en-US" altLang="zh-CN" sz="1400" b="1" dirty="0">
              <a:latin typeface="Huawei Sans" panose="020C0503030203020204" pitchFamily="34" charset="0"/>
            </a:endParaRPr>
          </a:p>
        </p:txBody>
      </p:sp>
      <p:sp>
        <p:nvSpPr>
          <p:cNvPr id="111" name="Rectangle 312"/>
          <p:cNvSpPr>
            <a:spLocks noChangeArrowheads="1"/>
          </p:cNvSpPr>
          <p:nvPr/>
        </p:nvSpPr>
        <p:spPr bwMode="gray">
          <a:xfrm>
            <a:off x="6587859" y="3726016"/>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3</a:t>
            </a:r>
            <a:endParaRPr lang="en-US" altLang="zh-CN" sz="1400" b="1" dirty="0">
              <a:latin typeface="Huawei Sans" panose="020C0503030203020204" pitchFamily="34" charset="0"/>
            </a:endParaRPr>
          </a:p>
        </p:txBody>
      </p:sp>
      <p:sp>
        <p:nvSpPr>
          <p:cNvPr id="112" name="Rectangle 312"/>
          <p:cNvSpPr>
            <a:spLocks noChangeArrowheads="1"/>
          </p:cNvSpPr>
          <p:nvPr/>
        </p:nvSpPr>
        <p:spPr bwMode="gray">
          <a:xfrm>
            <a:off x="5223687" y="2519132"/>
            <a:ext cx="862787"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ASBR</a:t>
            </a:r>
            <a:endParaRPr lang="en-US" altLang="zh-CN" sz="1600" b="1" dirty="0">
              <a:solidFill>
                <a:srgbClr val="C7000B"/>
              </a:solidFill>
            </a:endParaRPr>
          </a:p>
        </p:txBody>
      </p:sp>
      <p:sp>
        <p:nvSpPr>
          <p:cNvPr id="113" name="Rectangle 312"/>
          <p:cNvSpPr>
            <a:spLocks noChangeArrowheads="1"/>
          </p:cNvSpPr>
          <p:nvPr/>
        </p:nvSpPr>
        <p:spPr bwMode="gray">
          <a:xfrm>
            <a:off x="2160493" y="3325730"/>
            <a:ext cx="723972"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ABR</a:t>
            </a:r>
            <a:endParaRPr lang="en-US" altLang="zh-CN" sz="1600" b="1" dirty="0">
              <a:solidFill>
                <a:srgbClr val="C7000B"/>
              </a:solidFill>
            </a:endParaRPr>
          </a:p>
        </p:txBody>
      </p:sp>
      <p:sp>
        <p:nvSpPr>
          <p:cNvPr id="114" name="Rectangle 312"/>
          <p:cNvSpPr>
            <a:spLocks noChangeArrowheads="1"/>
          </p:cNvSpPr>
          <p:nvPr/>
        </p:nvSpPr>
        <p:spPr bwMode="gray">
          <a:xfrm>
            <a:off x="5226791" y="3325730"/>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ABR</a:t>
            </a:r>
            <a:endParaRPr lang="en-US" altLang="zh-CN" sz="1600" b="1" dirty="0">
              <a:solidFill>
                <a:srgbClr val="C7000B"/>
              </a:solidFill>
            </a:endParaRPr>
          </a:p>
        </p:txBody>
      </p:sp>
      <p:sp>
        <p:nvSpPr>
          <p:cNvPr id="115" name="Rectangle 312"/>
          <p:cNvSpPr>
            <a:spLocks noChangeArrowheads="1"/>
          </p:cNvSpPr>
          <p:nvPr/>
        </p:nvSpPr>
        <p:spPr bwMode="gray">
          <a:xfrm>
            <a:off x="8328049" y="3325730"/>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ABR</a:t>
            </a:r>
            <a:endParaRPr lang="en-US" altLang="zh-CN" sz="1600" b="1" dirty="0">
              <a:solidFill>
                <a:srgbClr val="C7000B"/>
              </a:solidFill>
            </a:endParaRPr>
          </a:p>
        </p:txBody>
      </p:sp>
      <p:sp>
        <p:nvSpPr>
          <p:cNvPr id="116" name="Rectangle 312"/>
          <p:cNvSpPr>
            <a:spLocks noChangeArrowheads="1"/>
          </p:cNvSpPr>
          <p:nvPr/>
        </p:nvSpPr>
        <p:spPr bwMode="gray">
          <a:xfrm>
            <a:off x="5032806" y="2893055"/>
            <a:ext cx="1302395" cy="31997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ct val="90000"/>
              </a:lnSpc>
            </a:pPr>
            <a:r>
              <a:rPr lang="en-US" sz="1400" dirty="0" smtClean="0">
                <a:latin typeface="Huawei Sans" panose="020C0503030203020204" pitchFamily="34" charset="0"/>
              </a:rPr>
              <a:t>Metro network core</a:t>
            </a:r>
            <a:endParaRPr lang="en-US" altLang="zh-CN" sz="1400" dirty="0">
              <a:latin typeface="Huawei Sans" panose="020C0503030203020204" pitchFamily="34" charset="0"/>
            </a:endParaRPr>
          </a:p>
        </p:txBody>
      </p:sp>
      <p:sp>
        <p:nvSpPr>
          <p:cNvPr id="117" name="Rectangle 312"/>
          <p:cNvSpPr>
            <a:spLocks noChangeArrowheads="1"/>
          </p:cNvSpPr>
          <p:nvPr/>
        </p:nvSpPr>
        <p:spPr bwMode="gray">
          <a:xfrm>
            <a:off x="357941" y="3200729"/>
            <a:ext cx="1546042" cy="4240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District-county aggregation</a:t>
            </a:r>
            <a:endParaRPr lang="en-US" altLang="zh-CN" sz="1400" dirty="0">
              <a:latin typeface="Huawei Sans" panose="020C0503030203020204" pitchFamily="34" charset="0"/>
            </a:endParaRPr>
          </a:p>
        </p:txBody>
      </p:sp>
      <p:sp>
        <p:nvSpPr>
          <p:cNvPr id="118" name="Rectangle 312"/>
          <p:cNvSpPr>
            <a:spLocks noChangeArrowheads="1"/>
          </p:cNvSpPr>
          <p:nvPr/>
        </p:nvSpPr>
        <p:spPr bwMode="gray">
          <a:xfrm>
            <a:off x="3335435" y="3200728"/>
            <a:ext cx="1647138" cy="3939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District-county aggregation</a:t>
            </a:r>
            <a:endParaRPr lang="en-US" altLang="zh-CN" sz="1400" dirty="0">
              <a:latin typeface="Huawei Sans" panose="020C0503030203020204" pitchFamily="34" charset="0"/>
            </a:endParaRPr>
          </a:p>
        </p:txBody>
      </p:sp>
      <p:sp>
        <p:nvSpPr>
          <p:cNvPr id="119" name="Rectangle 312"/>
          <p:cNvSpPr>
            <a:spLocks noChangeArrowheads="1"/>
          </p:cNvSpPr>
          <p:nvPr/>
        </p:nvSpPr>
        <p:spPr bwMode="gray">
          <a:xfrm>
            <a:off x="7713390" y="2948231"/>
            <a:ext cx="1558459" cy="3968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District-county aggregation</a:t>
            </a:r>
            <a:endParaRPr lang="en-US" altLang="zh-CN" sz="1400" dirty="0">
              <a:latin typeface="Huawei Sans" panose="020C0503030203020204" pitchFamily="34" charset="0"/>
            </a:endParaRPr>
          </a:p>
        </p:txBody>
      </p:sp>
      <p:sp>
        <p:nvSpPr>
          <p:cNvPr id="120" name="Rectangle 312"/>
          <p:cNvSpPr>
            <a:spLocks noChangeArrowheads="1"/>
          </p:cNvSpPr>
          <p:nvPr/>
        </p:nvSpPr>
        <p:spPr bwMode="gray">
          <a:xfrm>
            <a:off x="1074345"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21" name="Rectangle 312"/>
          <p:cNvSpPr>
            <a:spLocks noChangeArrowheads="1"/>
          </p:cNvSpPr>
          <p:nvPr/>
        </p:nvSpPr>
        <p:spPr bwMode="gray">
          <a:xfrm>
            <a:off x="1990756"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22" name="Rectangle 312"/>
          <p:cNvSpPr>
            <a:spLocks noChangeArrowheads="1"/>
          </p:cNvSpPr>
          <p:nvPr/>
        </p:nvSpPr>
        <p:spPr bwMode="gray">
          <a:xfrm>
            <a:off x="2905654"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27" name="Rectangle 312"/>
          <p:cNvSpPr>
            <a:spLocks noChangeArrowheads="1"/>
          </p:cNvSpPr>
          <p:nvPr/>
        </p:nvSpPr>
        <p:spPr bwMode="gray">
          <a:xfrm>
            <a:off x="4154950"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28" name="Rectangle 312"/>
          <p:cNvSpPr>
            <a:spLocks noChangeArrowheads="1"/>
          </p:cNvSpPr>
          <p:nvPr/>
        </p:nvSpPr>
        <p:spPr bwMode="gray">
          <a:xfrm>
            <a:off x="5071361"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29" name="Rectangle 312"/>
          <p:cNvSpPr>
            <a:spLocks noChangeArrowheads="1"/>
          </p:cNvSpPr>
          <p:nvPr/>
        </p:nvSpPr>
        <p:spPr bwMode="gray">
          <a:xfrm>
            <a:off x="5986259"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30" name="Rectangle 312"/>
          <p:cNvSpPr>
            <a:spLocks noChangeArrowheads="1"/>
          </p:cNvSpPr>
          <p:nvPr/>
        </p:nvSpPr>
        <p:spPr bwMode="gray">
          <a:xfrm>
            <a:off x="7309934"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31" name="Rectangle 312"/>
          <p:cNvSpPr>
            <a:spLocks noChangeArrowheads="1"/>
          </p:cNvSpPr>
          <p:nvPr/>
        </p:nvSpPr>
        <p:spPr bwMode="gray">
          <a:xfrm>
            <a:off x="8226345"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sp>
        <p:nvSpPr>
          <p:cNvPr id="132" name="Rectangle 312"/>
          <p:cNvSpPr>
            <a:spLocks noChangeArrowheads="1"/>
          </p:cNvSpPr>
          <p:nvPr/>
        </p:nvSpPr>
        <p:spPr bwMode="gray">
          <a:xfrm>
            <a:off x="9108125" y="4084966"/>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IR</a:t>
            </a:r>
            <a:endParaRPr lang="en-US" altLang="zh-CN" sz="1600" b="1" dirty="0">
              <a:solidFill>
                <a:srgbClr val="C7000B"/>
              </a:solidFill>
            </a:endParaRPr>
          </a:p>
        </p:txBody>
      </p:sp>
      <p:cxnSp>
        <p:nvCxnSpPr>
          <p:cNvPr id="134" name="直接箭头连接符 133"/>
          <p:cNvCxnSpPr/>
          <p:nvPr/>
        </p:nvCxnSpPr>
        <p:spPr bwMode="gray">
          <a:xfrm>
            <a:off x="5233213" y="1579527"/>
            <a:ext cx="0" cy="820459"/>
          </a:xfrm>
          <a:prstGeom prst="straightConnector1">
            <a:avLst/>
          </a:pr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6" name="Rectangle 312"/>
          <p:cNvSpPr>
            <a:spLocks noChangeArrowheads="1"/>
          </p:cNvSpPr>
          <p:nvPr/>
        </p:nvSpPr>
        <p:spPr bwMode="gray">
          <a:xfrm>
            <a:off x="5128513" y="1724552"/>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BGP</a:t>
            </a:r>
            <a:endParaRPr lang="en-US" altLang="zh-CN" sz="1400" b="1" dirty="0">
              <a:latin typeface="Huawei Sans" panose="020C0503030203020204" pitchFamily="34" charset="0"/>
            </a:endParaRPr>
          </a:p>
        </p:txBody>
      </p:sp>
      <p:sp>
        <p:nvSpPr>
          <p:cNvPr id="139" name="Rectangle 312"/>
          <p:cNvSpPr>
            <a:spLocks noChangeArrowheads="1"/>
          </p:cNvSpPr>
          <p:nvPr/>
        </p:nvSpPr>
        <p:spPr bwMode="gray">
          <a:xfrm>
            <a:off x="6052821" y="1991981"/>
            <a:ext cx="1586229" cy="2688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Import of external routes</a:t>
            </a:r>
            <a:endParaRPr lang="en-US" altLang="zh-CN" sz="1400" dirty="0">
              <a:latin typeface="Huawei Sans" panose="020C0503030203020204" pitchFamily="34" charset="0"/>
            </a:endParaRPr>
          </a:p>
        </p:txBody>
      </p:sp>
      <p:sp>
        <p:nvSpPr>
          <p:cNvPr id="140" name="文本占位符 2"/>
          <p:cNvSpPr txBox="1">
            <a:spLocks/>
          </p:cNvSpPr>
          <p:nvPr/>
        </p:nvSpPr>
        <p:spPr bwMode="gray">
          <a:xfrm>
            <a:off x="9616578" y="4406383"/>
            <a:ext cx="2132510" cy="31989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Internal router (IR)</a:t>
            </a:r>
            <a:endParaRPr lang="en-US" altLang="zh-CN" sz="1600" dirty="0" smtClean="0">
              <a:latin typeface="Huawei Sans" panose="020C0503030203020204" pitchFamily="34" charset="0"/>
            </a:endParaRPr>
          </a:p>
        </p:txBody>
      </p:sp>
      <p:sp>
        <p:nvSpPr>
          <p:cNvPr id="141" name="文本占位符 2"/>
          <p:cNvSpPr txBox="1">
            <a:spLocks/>
          </p:cNvSpPr>
          <p:nvPr/>
        </p:nvSpPr>
        <p:spPr bwMode="gray">
          <a:xfrm>
            <a:off x="9595949" y="2946424"/>
            <a:ext cx="2132510" cy="5769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Area border router (ABR)</a:t>
            </a:r>
            <a:endParaRPr lang="en-US" altLang="zh-CN" sz="1600" dirty="0" smtClean="0">
              <a:latin typeface="Huawei Sans" panose="020C0503030203020204" pitchFamily="34" charset="0"/>
            </a:endParaRPr>
          </a:p>
        </p:txBody>
      </p:sp>
      <p:sp>
        <p:nvSpPr>
          <p:cNvPr id="142" name="文本占位符 2"/>
          <p:cNvSpPr txBox="1">
            <a:spLocks/>
          </p:cNvSpPr>
          <p:nvPr/>
        </p:nvSpPr>
        <p:spPr bwMode="gray">
          <a:xfrm>
            <a:off x="9595949" y="1989755"/>
            <a:ext cx="2132510" cy="7991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Autonomous system boundary router (ASBR)</a:t>
            </a:r>
            <a:endParaRPr lang="en-US" altLang="zh-CN" sz="1600" dirty="0" smtClean="0">
              <a:latin typeface="Huawei Sans" panose="020C0503030203020204" pitchFamily="34" charset="0"/>
            </a:endParaRPr>
          </a:p>
        </p:txBody>
      </p:sp>
      <p:sp>
        <p:nvSpPr>
          <p:cNvPr id="143" name="Rectangle 312"/>
          <p:cNvSpPr>
            <a:spLocks noChangeArrowheads="1"/>
          </p:cNvSpPr>
          <p:nvPr/>
        </p:nvSpPr>
        <p:spPr bwMode="gray">
          <a:xfrm>
            <a:off x="2090052" y="3520699"/>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BR</a:t>
            </a:r>
            <a:endParaRPr lang="en-US" altLang="zh-CN" sz="1600" b="1" dirty="0">
              <a:solidFill>
                <a:srgbClr val="C7000B"/>
              </a:solidFill>
            </a:endParaRPr>
          </a:p>
        </p:txBody>
      </p:sp>
      <p:sp>
        <p:nvSpPr>
          <p:cNvPr id="144" name="Rectangle 312"/>
          <p:cNvSpPr>
            <a:spLocks noChangeArrowheads="1"/>
          </p:cNvSpPr>
          <p:nvPr/>
        </p:nvSpPr>
        <p:spPr bwMode="gray">
          <a:xfrm>
            <a:off x="5153631" y="3520699"/>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BR</a:t>
            </a:r>
            <a:endParaRPr lang="en-US" altLang="zh-CN" sz="1600" b="1" dirty="0">
              <a:solidFill>
                <a:srgbClr val="C7000B"/>
              </a:solidFill>
            </a:endParaRPr>
          </a:p>
        </p:txBody>
      </p:sp>
      <p:sp>
        <p:nvSpPr>
          <p:cNvPr id="145" name="Rectangle 312"/>
          <p:cNvSpPr>
            <a:spLocks noChangeArrowheads="1"/>
          </p:cNvSpPr>
          <p:nvPr/>
        </p:nvSpPr>
        <p:spPr bwMode="gray">
          <a:xfrm>
            <a:off x="8260989" y="3520699"/>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BR</a:t>
            </a:r>
            <a:endParaRPr lang="en-US" altLang="zh-CN" sz="1600" b="1" dirty="0">
              <a:solidFill>
                <a:srgbClr val="C7000B"/>
              </a:solidFill>
            </a:endParaRPr>
          </a:p>
        </p:txBody>
      </p:sp>
      <p:sp>
        <p:nvSpPr>
          <p:cNvPr id="146" name="Rectangle 312"/>
          <p:cNvSpPr>
            <a:spLocks noChangeArrowheads="1"/>
          </p:cNvSpPr>
          <p:nvPr/>
        </p:nvSpPr>
        <p:spPr bwMode="gray">
          <a:xfrm>
            <a:off x="4241347" y="2482462"/>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sz="1600" b="1" dirty="0">
                <a:solidFill>
                  <a:srgbClr val="C7000B"/>
                </a:solidFill>
              </a:rPr>
              <a:t>BR</a:t>
            </a:r>
            <a:endParaRPr lang="en-US" altLang="zh-CN" sz="1600" b="1" dirty="0">
              <a:solidFill>
                <a:srgbClr val="C7000B"/>
              </a:solidFill>
            </a:endParaRPr>
          </a:p>
        </p:txBody>
      </p:sp>
      <p:sp>
        <p:nvSpPr>
          <p:cNvPr id="147" name="文本占位符 2"/>
          <p:cNvSpPr txBox="1">
            <a:spLocks/>
          </p:cNvSpPr>
          <p:nvPr/>
        </p:nvSpPr>
        <p:spPr bwMode="gray">
          <a:xfrm>
            <a:off x="9595949" y="3680903"/>
            <a:ext cx="2132510" cy="5679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Backbone router (BR)</a:t>
            </a:r>
            <a:endParaRPr lang="en-US" altLang="zh-CN" sz="1600" dirty="0" smtClean="0">
              <a:latin typeface="Huawei Sans" panose="020C0503030203020204" pitchFamily="34" charset="0"/>
            </a:endParaRPr>
          </a:p>
        </p:txBody>
      </p:sp>
      <p:sp>
        <p:nvSpPr>
          <p:cNvPr id="102" name="Freeform 3"/>
          <p:cNvSpPr>
            <a:spLocks/>
          </p:cNvSpPr>
          <p:nvPr/>
        </p:nvSpPr>
        <p:spPr bwMode="gray">
          <a:xfrm rot="17884841" flipH="1">
            <a:off x="5572529" y="1905307"/>
            <a:ext cx="582856" cy="704171"/>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a:gsLst>
              <a:gs pos="100000">
                <a:srgbClr val="ECF9FA"/>
              </a:gs>
              <a:gs pos="31000">
                <a:srgbClr val="94DAE2"/>
              </a:gs>
            </a:gsLst>
            <a:lin ang="0" scaled="0"/>
          </a:gradFill>
          <a:ln w="19050">
            <a:gradFill>
              <a:gsLst>
                <a:gs pos="0">
                  <a:schemeClr val="bg2">
                    <a:alpha val="40000"/>
                  </a:schemeClr>
                </a:gs>
                <a:gs pos="100000">
                  <a:srgbClr val="94DAE2"/>
                </a:gs>
              </a:gsLst>
              <a:lin ang="0" scaled="0"/>
            </a:gradFill>
          </a:ln>
          <a:extLst/>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五边形 93"/>
          <p:cNvSpPr/>
          <p:nvPr/>
        </p:nvSpPr>
        <p:spPr bwMode="gray">
          <a:xfrm>
            <a:off x="8231246" y="94809"/>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95" name="燕尾形 94"/>
          <p:cNvSpPr/>
          <p:nvPr/>
        </p:nvSpPr>
        <p:spPr bwMode="gray">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燕尾形 96"/>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102"/>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41236004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OSPFv3 and OSPFv2 Have Similar Working Mechanisms</a:t>
            </a:r>
            <a:endParaRPr lang="en-US" altLang="zh-CN" dirty="0"/>
          </a:p>
        </p:txBody>
      </p:sp>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5115" y="1404459"/>
            <a:ext cx="540000" cy="442800"/>
          </a:xfrm>
          <a:prstGeom prst="rect">
            <a:avLst/>
          </a:prstGeom>
        </p:spPr>
      </p:pic>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79284" y="1404459"/>
            <a:ext cx="540000" cy="442800"/>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51709" y="2612436"/>
            <a:ext cx="540000" cy="442800"/>
          </a:xfrm>
          <a:prstGeom prst="rect">
            <a:avLst/>
          </a:prstGeom>
        </p:spPr>
      </p:pic>
      <p:cxnSp>
        <p:nvCxnSpPr>
          <p:cNvPr id="116" name="直接连接符 115"/>
          <p:cNvCxnSpPr>
            <a:stCxn id="115" idx="1"/>
            <a:endCxn id="113" idx="2"/>
          </p:cNvCxnSpPr>
          <p:nvPr/>
        </p:nvCxnSpPr>
        <p:spPr bwMode="gray">
          <a:xfrm flipH="1" flipV="1">
            <a:off x="7755115" y="1847259"/>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5" idx="3"/>
            <a:endCxn id="114" idx="2"/>
          </p:cNvCxnSpPr>
          <p:nvPr/>
        </p:nvCxnSpPr>
        <p:spPr bwMode="gray">
          <a:xfrm flipV="1">
            <a:off x="9291709" y="1847259"/>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14" idx="1"/>
            <a:endCxn id="113" idx="3"/>
          </p:cNvCxnSpPr>
          <p:nvPr/>
        </p:nvCxnSpPr>
        <p:spPr bwMode="gray">
          <a:xfrm flipH="1">
            <a:off x="8025115" y="1625859"/>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p:nvPr/>
        </p:nvCxnSpPr>
        <p:spPr bwMode="gray">
          <a:xfrm>
            <a:off x="8253412" y="1503268"/>
            <a:ext cx="1517084" cy="0"/>
          </a:xfrm>
          <a:prstGeom prst="straightConnector1">
            <a:avLst/>
          </a:prstGeom>
          <a:ln w="25400">
            <a:solidFill>
              <a:srgbClr val="30B5C5"/>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a:off x="7026985" y="1431283"/>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10543835" y="1418849"/>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8806289" y="3046420"/>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7" name="直接箭头连接符 126"/>
          <p:cNvCxnSpPr/>
          <p:nvPr/>
        </p:nvCxnSpPr>
        <p:spPr bwMode="gray">
          <a:xfrm>
            <a:off x="7755115" y="1995497"/>
            <a:ext cx="868296" cy="889221"/>
          </a:xfrm>
          <a:prstGeom prst="straightConnector1">
            <a:avLst/>
          </a:prstGeom>
          <a:ln w="25400">
            <a:solidFill>
              <a:srgbClr val="30B5C5"/>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p:nvPr/>
        </p:nvCxnSpPr>
        <p:spPr bwMode="gray">
          <a:xfrm flipH="1">
            <a:off x="9438764" y="1995497"/>
            <a:ext cx="810520" cy="838339"/>
          </a:xfrm>
          <a:prstGeom prst="straightConnector1">
            <a:avLst/>
          </a:prstGeom>
          <a:ln w="25400">
            <a:solidFill>
              <a:srgbClr val="30B5C5"/>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29" name="文本框 128"/>
          <p:cNvSpPr txBox="1"/>
          <p:nvPr/>
        </p:nvSpPr>
        <p:spPr bwMode="gray">
          <a:xfrm>
            <a:off x="8435649" y="1169932"/>
            <a:ext cx="1200444" cy="307777"/>
          </a:xfrm>
          <a:prstGeom prst="rect">
            <a:avLst/>
          </a:prstGeom>
          <a:noFill/>
        </p:spPr>
        <p:txBody>
          <a:bodyPr wrap="square" rtlCol="0">
            <a:sp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altLang="zh-CN" dirty="0" smtClean="0">
                <a:sym typeface="Huawei Sans" panose="020C0503030203020204" pitchFamily="34" charset="0"/>
              </a:rPr>
              <a:t>LSA</a:t>
            </a:r>
            <a:endParaRPr lang="zh-CN" altLang="en-US" dirty="0">
              <a:sym typeface="Huawei Sans" panose="020C0503030203020204" pitchFamily="34" charset="0"/>
            </a:endParaRPr>
          </a:p>
        </p:txBody>
      </p:sp>
      <p:sp>
        <p:nvSpPr>
          <p:cNvPr id="130" name="文本框 129"/>
          <p:cNvSpPr txBox="1"/>
          <p:nvPr/>
        </p:nvSpPr>
        <p:spPr bwMode="gray">
          <a:xfrm rot="2682494">
            <a:off x="7612188" y="2393019"/>
            <a:ext cx="989693" cy="307777"/>
          </a:xfrm>
          <a:prstGeom prst="rect">
            <a:avLst/>
          </a:prstGeom>
          <a:noFill/>
        </p:spPr>
        <p:txBody>
          <a:bodyPr wrap="square" rtlCol="0">
            <a:sp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altLang="zh-CN" dirty="0" smtClean="0">
                <a:sym typeface="Huawei Sans" panose="020C0503030203020204" pitchFamily="34" charset="0"/>
              </a:rPr>
              <a:t>LSA</a:t>
            </a:r>
            <a:endParaRPr lang="zh-CN" altLang="en-US" dirty="0">
              <a:sym typeface="Huawei Sans" panose="020C0503030203020204" pitchFamily="34" charset="0"/>
            </a:endParaRPr>
          </a:p>
        </p:txBody>
      </p:sp>
      <p:sp>
        <p:nvSpPr>
          <p:cNvPr id="131" name="文本框 130"/>
          <p:cNvSpPr txBox="1"/>
          <p:nvPr/>
        </p:nvSpPr>
        <p:spPr bwMode="gray">
          <a:xfrm rot="18884879">
            <a:off x="9541193" y="2314244"/>
            <a:ext cx="965434" cy="307777"/>
          </a:xfrm>
          <a:prstGeom prst="rect">
            <a:avLst/>
          </a:prstGeom>
          <a:noFill/>
        </p:spPr>
        <p:txBody>
          <a:bodyPr wrap="square" rtlCol="0">
            <a:sp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altLang="zh-CN" dirty="0" smtClean="0">
                <a:sym typeface="Huawei Sans" panose="020C0503030203020204" pitchFamily="34" charset="0"/>
              </a:rPr>
              <a:t>LSA</a:t>
            </a:r>
            <a:endParaRPr lang="zh-CN" altLang="en-US" dirty="0">
              <a:sym typeface="Huawei Sans" panose="020C0503030203020204" pitchFamily="34" charset="0"/>
            </a:endParaRPr>
          </a:p>
        </p:txBody>
      </p:sp>
      <p:pic>
        <p:nvPicPr>
          <p:cNvPr id="132" name="图片 1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38976" y="1404459"/>
            <a:ext cx="540000" cy="442800"/>
          </a:xfrm>
          <a:prstGeom prst="rect">
            <a:avLst/>
          </a:prstGeom>
        </p:spPr>
      </p:pic>
      <p:pic>
        <p:nvPicPr>
          <p:cNvPr id="133" name="图片 13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3145" y="1404459"/>
            <a:ext cx="540000" cy="442800"/>
          </a:xfrm>
          <a:prstGeom prst="rect">
            <a:avLst/>
          </a:prstGeom>
        </p:spPr>
      </p:pic>
      <p:pic>
        <p:nvPicPr>
          <p:cNvPr id="134" name="图片 1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05570" y="2612436"/>
            <a:ext cx="540000" cy="442800"/>
          </a:xfrm>
          <a:prstGeom prst="rect">
            <a:avLst/>
          </a:prstGeom>
        </p:spPr>
      </p:pic>
      <p:cxnSp>
        <p:nvCxnSpPr>
          <p:cNvPr id="135" name="直接连接符 134"/>
          <p:cNvCxnSpPr>
            <a:stCxn id="134" idx="1"/>
            <a:endCxn id="132" idx="2"/>
          </p:cNvCxnSpPr>
          <p:nvPr/>
        </p:nvCxnSpPr>
        <p:spPr bwMode="gray">
          <a:xfrm flipH="1" flipV="1">
            <a:off x="2008976" y="1847259"/>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34" idx="3"/>
            <a:endCxn id="133" idx="2"/>
          </p:cNvCxnSpPr>
          <p:nvPr/>
        </p:nvCxnSpPr>
        <p:spPr bwMode="gray">
          <a:xfrm flipV="1">
            <a:off x="3545570" y="1847259"/>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stCxn id="133" idx="1"/>
            <a:endCxn id="132" idx="3"/>
          </p:cNvCxnSpPr>
          <p:nvPr/>
        </p:nvCxnSpPr>
        <p:spPr bwMode="gray">
          <a:xfrm flipH="1">
            <a:off x="2278976" y="1625859"/>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p:nvPr/>
        </p:nvCxnSpPr>
        <p:spPr bwMode="gray">
          <a:xfrm>
            <a:off x="2507273" y="1552696"/>
            <a:ext cx="1517084" cy="0"/>
          </a:xfrm>
          <a:prstGeom prst="straightConnector1">
            <a:avLst/>
          </a:prstGeom>
          <a:ln w="25400">
            <a:solidFill>
              <a:srgbClr val="30B5C5"/>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bwMode="gray">
          <a:xfrm>
            <a:off x="1280846" y="1431283"/>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gray">
          <a:xfrm>
            <a:off x="4797696" y="1418849"/>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bwMode="gray">
          <a:xfrm>
            <a:off x="3060150" y="3046420"/>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箭头连接符 141"/>
          <p:cNvCxnSpPr/>
          <p:nvPr/>
        </p:nvCxnSpPr>
        <p:spPr bwMode="gray">
          <a:xfrm>
            <a:off x="2008976" y="1995497"/>
            <a:ext cx="868296" cy="889221"/>
          </a:xfrm>
          <a:prstGeom prst="straightConnector1">
            <a:avLst/>
          </a:prstGeom>
          <a:ln w="25400">
            <a:solidFill>
              <a:srgbClr val="30B5C5"/>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bwMode="gray">
          <a:xfrm flipH="1">
            <a:off x="3692625" y="1995497"/>
            <a:ext cx="810520" cy="838339"/>
          </a:xfrm>
          <a:prstGeom prst="straightConnector1">
            <a:avLst/>
          </a:prstGeom>
          <a:ln w="25400">
            <a:solidFill>
              <a:srgbClr val="30B5C5"/>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44" name="文本框 143"/>
          <p:cNvSpPr txBox="1"/>
          <p:nvPr/>
        </p:nvSpPr>
        <p:spPr bwMode="gray">
          <a:xfrm>
            <a:off x="2278976" y="1039064"/>
            <a:ext cx="2048564" cy="523220"/>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Neighbor relationship establishment</a:t>
            </a:r>
          </a:p>
        </p:txBody>
      </p:sp>
      <p:sp>
        <p:nvSpPr>
          <p:cNvPr id="145" name="文本框 144"/>
          <p:cNvSpPr txBox="1"/>
          <p:nvPr/>
        </p:nvSpPr>
        <p:spPr bwMode="gray">
          <a:xfrm rot="2682494">
            <a:off x="1281047" y="2408057"/>
            <a:ext cx="2079058" cy="523220"/>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Neighbor relationship establishment</a:t>
            </a:r>
          </a:p>
        </p:txBody>
      </p:sp>
      <p:sp>
        <p:nvSpPr>
          <p:cNvPr id="146" name="文本框 145"/>
          <p:cNvSpPr txBox="1"/>
          <p:nvPr/>
        </p:nvSpPr>
        <p:spPr bwMode="gray">
          <a:xfrm rot="18884879">
            <a:off x="3317461" y="2311140"/>
            <a:ext cx="1989001" cy="523220"/>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Neighbor relationship establishment</a:t>
            </a:r>
          </a:p>
        </p:txBody>
      </p:sp>
      <p:pic>
        <p:nvPicPr>
          <p:cNvPr id="147" name="图片 14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85115" y="4074529"/>
            <a:ext cx="540000" cy="442800"/>
          </a:xfrm>
          <a:prstGeom prst="rect">
            <a:avLst/>
          </a:prstGeom>
        </p:spPr>
      </p:pic>
      <p:pic>
        <p:nvPicPr>
          <p:cNvPr id="148" name="图片 14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979284" y="4074529"/>
            <a:ext cx="540000" cy="442800"/>
          </a:xfrm>
          <a:prstGeom prst="rect">
            <a:avLst/>
          </a:prstGeom>
        </p:spPr>
      </p:pic>
      <p:pic>
        <p:nvPicPr>
          <p:cNvPr id="149" name="图片 1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51709" y="5282506"/>
            <a:ext cx="540000" cy="442800"/>
          </a:xfrm>
          <a:prstGeom prst="rect">
            <a:avLst/>
          </a:prstGeom>
        </p:spPr>
      </p:pic>
      <p:cxnSp>
        <p:nvCxnSpPr>
          <p:cNvPr id="150" name="直接连接符 149"/>
          <p:cNvCxnSpPr>
            <a:stCxn id="149" idx="1"/>
            <a:endCxn id="147" idx="2"/>
          </p:cNvCxnSpPr>
          <p:nvPr/>
        </p:nvCxnSpPr>
        <p:spPr bwMode="gray">
          <a:xfrm flipH="1" flipV="1">
            <a:off x="7755115" y="4517329"/>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49" idx="3"/>
            <a:endCxn id="148" idx="2"/>
          </p:cNvCxnSpPr>
          <p:nvPr/>
        </p:nvCxnSpPr>
        <p:spPr bwMode="gray">
          <a:xfrm flipV="1">
            <a:off x="9291709" y="4517329"/>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48" idx="1"/>
            <a:endCxn id="147" idx="3"/>
          </p:cNvCxnSpPr>
          <p:nvPr/>
        </p:nvCxnSpPr>
        <p:spPr bwMode="gray">
          <a:xfrm flipH="1">
            <a:off x="8025115" y="4295929"/>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文本框 152"/>
          <p:cNvSpPr txBox="1"/>
          <p:nvPr/>
        </p:nvSpPr>
        <p:spPr bwMode="gray">
          <a:xfrm>
            <a:off x="7026985" y="4101353"/>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10543835" y="4088919"/>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文本框 154"/>
          <p:cNvSpPr txBox="1"/>
          <p:nvPr/>
        </p:nvSpPr>
        <p:spPr bwMode="gray">
          <a:xfrm>
            <a:off x="8806289" y="5716490"/>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6" name="图片 15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38976" y="4074529"/>
            <a:ext cx="540000" cy="442800"/>
          </a:xfrm>
          <a:prstGeom prst="rect">
            <a:avLst/>
          </a:prstGeom>
        </p:spPr>
      </p:pic>
      <p:pic>
        <p:nvPicPr>
          <p:cNvPr id="157" name="图片 1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33145" y="4074529"/>
            <a:ext cx="540000" cy="442800"/>
          </a:xfrm>
          <a:prstGeom prst="rect">
            <a:avLst/>
          </a:prstGeom>
        </p:spPr>
      </p:pic>
      <p:pic>
        <p:nvPicPr>
          <p:cNvPr id="158" name="图片 1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05570" y="5282506"/>
            <a:ext cx="540000" cy="442800"/>
          </a:xfrm>
          <a:prstGeom prst="rect">
            <a:avLst/>
          </a:prstGeom>
        </p:spPr>
      </p:pic>
      <p:cxnSp>
        <p:nvCxnSpPr>
          <p:cNvPr id="159" name="直接连接符 158"/>
          <p:cNvCxnSpPr>
            <a:stCxn id="158" idx="1"/>
            <a:endCxn id="156" idx="2"/>
          </p:cNvCxnSpPr>
          <p:nvPr/>
        </p:nvCxnSpPr>
        <p:spPr bwMode="gray">
          <a:xfrm flipH="1" flipV="1">
            <a:off x="2008976" y="4517329"/>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58" idx="3"/>
            <a:endCxn id="157" idx="2"/>
          </p:cNvCxnSpPr>
          <p:nvPr/>
        </p:nvCxnSpPr>
        <p:spPr bwMode="gray">
          <a:xfrm flipV="1">
            <a:off x="3545570" y="4517329"/>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7" idx="1"/>
            <a:endCxn id="156" idx="3"/>
          </p:cNvCxnSpPr>
          <p:nvPr/>
        </p:nvCxnSpPr>
        <p:spPr bwMode="gray">
          <a:xfrm flipH="1">
            <a:off x="2278976" y="4295929"/>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文本框 161"/>
          <p:cNvSpPr txBox="1"/>
          <p:nvPr/>
        </p:nvSpPr>
        <p:spPr bwMode="gray">
          <a:xfrm>
            <a:off x="1280846" y="4101353"/>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框 162"/>
          <p:cNvSpPr txBox="1"/>
          <p:nvPr/>
        </p:nvSpPr>
        <p:spPr bwMode="gray">
          <a:xfrm>
            <a:off x="4797696" y="4088919"/>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文本框 163"/>
          <p:cNvSpPr txBox="1"/>
          <p:nvPr/>
        </p:nvSpPr>
        <p:spPr bwMode="gray">
          <a:xfrm>
            <a:off x="3060150" y="5716490"/>
            <a:ext cx="485420" cy="338554"/>
          </a:xfrm>
          <a:prstGeom prst="rect">
            <a:avLst/>
          </a:prstGeom>
          <a:noFill/>
        </p:spPr>
        <p:txBody>
          <a:bodyPr wrap="square" rtlCol="0">
            <a:spAutoFit/>
          </a:bodyPr>
          <a:lstStyle/>
          <a:p>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文本框 164"/>
          <p:cNvSpPr txBox="1"/>
          <p:nvPr/>
        </p:nvSpPr>
        <p:spPr bwMode="gray">
          <a:xfrm>
            <a:off x="1117448" y="3748523"/>
            <a:ext cx="1759824" cy="307777"/>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Path computation</a:t>
            </a:r>
          </a:p>
        </p:txBody>
      </p:sp>
      <p:sp>
        <p:nvSpPr>
          <p:cNvPr id="168" name="梯形 12"/>
          <p:cNvSpPr/>
          <p:nvPr/>
        </p:nvSpPr>
        <p:spPr bwMode="gray">
          <a:xfrm rot="5400000">
            <a:off x="3467159" y="5191997"/>
            <a:ext cx="972237" cy="815415"/>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0 w 2310221"/>
              <a:gd name="connsiteY0" fmla="*/ 661945 h 707665"/>
              <a:gd name="connsiteX1" fmla="*/ 501351 w 2310221"/>
              <a:gd name="connsiteY1" fmla="*/ 0 h 707665"/>
              <a:gd name="connsiteX2" fmla="*/ 2310221 w 2310221"/>
              <a:gd name="connsiteY2" fmla="*/ 0 h 707665"/>
              <a:gd name="connsiteX3" fmla="*/ 1599992 w 2310221"/>
              <a:gd name="connsiteY3" fmla="*/ 707665 h 707665"/>
              <a:gd name="connsiteX4" fmla="*/ 0 w 2310221"/>
              <a:gd name="connsiteY4" fmla="*/ 661945 h 707665"/>
              <a:gd name="connsiteX0" fmla="*/ 580689 w 1808870"/>
              <a:gd name="connsiteY0" fmla="*/ 753385 h 753385"/>
              <a:gd name="connsiteX1" fmla="*/ 0 w 1808870"/>
              <a:gd name="connsiteY1" fmla="*/ 0 h 753385"/>
              <a:gd name="connsiteX2" fmla="*/ 1808870 w 1808870"/>
              <a:gd name="connsiteY2" fmla="*/ 0 h 753385"/>
              <a:gd name="connsiteX3" fmla="*/ 1098641 w 1808870"/>
              <a:gd name="connsiteY3" fmla="*/ 707665 h 753385"/>
              <a:gd name="connsiteX4" fmla="*/ 580689 w 1808870"/>
              <a:gd name="connsiteY4" fmla="*/ 753385 h 753385"/>
              <a:gd name="connsiteX0" fmla="*/ 580689 w 1808870"/>
              <a:gd name="connsiteY0" fmla="*/ 715285 h 715285"/>
              <a:gd name="connsiteX1" fmla="*/ 0 w 1808870"/>
              <a:gd name="connsiteY1" fmla="*/ 0 h 715285"/>
              <a:gd name="connsiteX2" fmla="*/ 1808870 w 1808870"/>
              <a:gd name="connsiteY2" fmla="*/ 0 h 715285"/>
              <a:gd name="connsiteX3" fmla="*/ 1098641 w 1808870"/>
              <a:gd name="connsiteY3" fmla="*/ 707665 h 715285"/>
              <a:gd name="connsiteX4" fmla="*/ 580689 w 1808870"/>
              <a:gd name="connsiteY4" fmla="*/ 715285 h 715285"/>
              <a:gd name="connsiteX0" fmla="*/ 1152189 w 2380370"/>
              <a:gd name="connsiteY0" fmla="*/ 890545 h 890545"/>
              <a:gd name="connsiteX1" fmla="*/ 0 w 2380370"/>
              <a:gd name="connsiteY1" fmla="*/ 0 h 890545"/>
              <a:gd name="connsiteX2" fmla="*/ 2380370 w 2380370"/>
              <a:gd name="connsiteY2" fmla="*/ 175260 h 890545"/>
              <a:gd name="connsiteX3" fmla="*/ 1670141 w 2380370"/>
              <a:gd name="connsiteY3" fmla="*/ 882925 h 890545"/>
              <a:gd name="connsiteX4" fmla="*/ 1152189 w 2380370"/>
              <a:gd name="connsiteY4" fmla="*/ 890545 h 890545"/>
              <a:gd name="connsiteX0" fmla="*/ 1152189 w 2890910"/>
              <a:gd name="connsiteY0" fmla="*/ 905785 h 905785"/>
              <a:gd name="connsiteX1" fmla="*/ 0 w 2890910"/>
              <a:gd name="connsiteY1" fmla="*/ 15240 h 905785"/>
              <a:gd name="connsiteX2" fmla="*/ 2890910 w 2890910"/>
              <a:gd name="connsiteY2" fmla="*/ 0 h 905785"/>
              <a:gd name="connsiteX3" fmla="*/ 1670141 w 2890910"/>
              <a:gd name="connsiteY3" fmla="*/ 898165 h 905785"/>
              <a:gd name="connsiteX4" fmla="*/ 1152189 w 2890910"/>
              <a:gd name="connsiteY4" fmla="*/ 905785 h 905785"/>
              <a:gd name="connsiteX0" fmla="*/ 1272945 w 2890910"/>
              <a:gd name="connsiteY0" fmla="*/ 1035489 h 1035489"/>
              <a:gd name="connsiteX1" fmla="*/ 0 w 2890910"/>
              <a:gd name="connsiteY1" fmla="*/ 15240 h 1035489"/>
              <a:gd name="connsiteX2" fmla="*/ 2890910 w 2890910"/>
              <a:gd name="connsiteY2" fmla="*/ 0 h 1035489"/>
              <a:gd name="connsiteX3" fmla="*/ 1670141 w 2890910"/>
              <a:gd name="connsiteY3" fmla="*/ 898165 h 1035489"/>
              <a:gd name="connsiteX4" fmla="*/ 1272945 w 2890910"/>
              <a:gd name="connsiteY4" fmla="*/ 1035489 h 1035489"/>
              <a:gd name="connsiteX0" fmla="*/ 1272945 w 2890910"/>
              <a:gd name="connsiteY0" fmla="*/ 1035489 h 1044082"/>
              <a:gd name="connsiteX1" fmla="*/ 0 w 2890910"/>
              <a:gd name="connsiteY1" fmla="*/ 15240 h 1044082"/>
              <a:gd name="connsiteX2" fmla="*/ 2890910 w 2890910"/>
              <a:gd name="connsiteY2" fmla="*/ 0 h 1044082"/>
              <a:gd name="connsiteX3" fmla="*/ 1750646 w 2890910"/>
              <a:gd name="connsiteY3" fmla="*/ 1044082 h 1044082"/>
              <a:gd name="connsiteX4" fmla="*/ 1272945 w 2890910"/>
              <a:gd name="connsiteY4" fmla="*/ 1035489 h 1044082"/>
              <a:gd name="connsiteX0" fmla="*/ 1161926 w 2890910"/>
              <a:gd name="connsiteY0" fmla="*/ 1130128 h 1130128"/>
              <a:gd name="connsiteX1" fmla="*/ 0 w 2890910"/>
              <a:gd name="connsiteY1" fmla="*/ 15240 h 1130128"/>
              <a:gd name="connsiteX2" fmla="*/ 2890910 w 2890910"/>
              <a:gd name="connsiteY2" fmla="*/ 0 h 1130128"/>
              <a:gd name="connsiteX3" fmla="*/ 1750646 w 2890910"/>
              <a:gd name="connsiteY3" fmla="*/ 1044082 h 1130128"/>
              <a:gd name="connsiteX4" fmla="*/ 1161926 w 2890910"/>
              <a:gd name="connsiteY4" fmla="*/ 1130128 h 1130128"/>
              <a:gd name="connsiteX0" fmla="*/ 1161926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161926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073109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883879 w 2890910"/>
              <a:gd name="connsiteY3" fmla="*/ 1128205 h 1130128"/>
              <a:gd name="connsiteX4" fmla="*/ 1073109 w 2890910"/>
              <a:gd name="connsiteY4" fmla="*/ 1130128 h 1130128"/>
              <a:gd name="connsiteX0" fmla="*/ 1961299 w 3779100"/>
              <a:gd name="connsiteY0" fmla="*/ 1968608 h 1968608"/>
              <a:gd name="connsiteX1" fmla="*/ 0 w 3779100"/>
              <a:gd name="connsiteY1" fmla="*/ 0 h 1968608"/>
              <a:gd name="connsiteX2" fmla="*/ 3779100 w 3779100"/>
              <a:gd name="connsiteY2" fmla="*/ 838480 h 1968608"/>
              <a:gd name="connsiteX3" fmla="*/ 2772069 w 3779100"/>
              <a:gd name="connsiteY3" fmla="*/ 1966685 h 1968608"/>
              <a:gd name="connsiteX4" fmla="*/ 1961299 w 3779100"/>
              <a:gd name="connsiteY4" fmla="*/ 1968608 h 1968608"/>
              <a:gd name="connsiteX0" fmla="*/ 1961299 w 4800518"/>
              <a:gd name="connsiteY0" fmla="*/ 2021791 h 2021791"/>
              <a:gd name="connsiteX1" fmla="*/ 0 w 4800518"/>
              <a:gd name="connsiteY1" fmla="*/ 53183 h 2021791"/>
              <a:gd name="connsiteX2" fmla="*/ 4800518 w 4800518"/>
              <a:gd name="connsiteY2" fmla="*/ 0 h 2021791"/>
              <a:gd name="connsiteX3" fmla="*/ 2772069 w 4800518"/>
              <a:gd name="connsiteY3" fmla="*/ 2019868 h 2021791"/>
              <a:gd name="connsiteX4" fmla="*/ 1961299 w 4800518"/>
              <a:gd name="connsiteY4" fmla="*/ 2021791 h 2021791"/>
              <a:gd name="connsiteX0" fmla="*/ 1961299 w 4800518"/>
              <a:gd name="connsiteY0" fmla="*/ 2021791 h 2021791"/>
              <a:gd name="connsiteX1" fmla="*/ 0 w 4800518"/>
              <a:gd name="connsiteY1" fmla="*/ 15240 h 2021791"/>
              <a:gd name="connsiteX2" fmla="*/ 4800518 w 4800518"/>
              <a:gd name="connsiteY2" fmla="*/ 0 h 2021791"/>
              <a:gd name="connsiteX3" fmla="*/ 2772069 w 4800518"/>
              <a:gd name="connsiteY3" fmla="*/ 2019868 h 2021791"/>
              <a:gd name="connsiteX4" fmla="*/ 1961299 w 4800518"/>
              <a:gd name="connsiteY4" fmla="*/ 2021791 h 2021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518" h="2021791">
                <a:moveTo>
                  <a:pt x="1961299" y="2021791"/>
                </a:moveTo>
                <a:lnTo>
                  <a:pt x="0" y="15240"/>
                </a:lnTo>
                <a:lnTo>
                  <a:pt x="4800518" y="0"/>
                </a:lnTo>
                <a:lnTo>
                  <a:pt x="2772069" y="2019868"/>
                </a:lnTo>
                <a:lnTo>
                  <a:pt x="1961299" y="2021791"/>
                </a:lnTo>
                <a:close/>
              </a:path>
            </a:pathLst>
          </a:custGeom>
          <a:gradFill flip="none" rotWithShape="1">
            <a:gsLst>
              <a:gs pos="0">
                <a:schemeClr val="bg1"/>
              </a:gs>
              <a:gs pos="100000">
                <a:srgbClr val="94DAE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椭圆 168"/>
          <p:cNvSpPr/>
          <p:nvPr/>
        </p:nvSpPr>
        <p:spPr bwMode="gray">
          <a:xfrm>
            <a:off x="4123256" y="4890990"/>
            <a:ext cx="1299778" cy="1277787"/>
          </a:xfrm>
          <a:prstGeom prst="ellipse">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sym typeface="Huawei Sans" panose="020C0503030203020204" pitchFamily="34" charset="0"/>
            </a:endParaRPr>
          </a:p>
        </p:txBody>
      </p:sp>
      <p:sp>
        <p:nvSpPr>
          <p:cNvPr id="170" name="Oval 4"/>
          <p:cNvSpPr>
            <a:spLocks noChangeAspect="1"/>
          </p:cNvSpPr>
          <p:nvPr/>
        </p:nvSpPr>
        <p:spPr bwMode="gray">
          <a:xfrm>
            <a:off x="4237252" y="5125178"/>
            <a:ext cx="282142" cy="2821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4"/>
          <p:cNvSpPr>
            <a:spLocks noChangeAspect="1"/>
          </p:cNvSpPr>
          <p:nvPr/>
        </p:nvSpPr>
        <p:spPr bwMode="gray">
          <a:xfrm>
            <a:off x="5020927" y="5131062"/>
            <a:ext cx="282142" cy="2821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Oval 4"/>
          <p:cNvSpPr>
            <a:spLocks noChangeAspect="1"/>
          </p:cNvSpPr>
          <p:nvPr/>
        </p:nvSpPr>
        <p:spPr bwMode="gray">
          <a:xfrm>
            <a:off x="4632074" y="5819564"/>
            <a:ext cx="282142" cy="2821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3" name="组合 172"/>
          <p:cNvGrpSpPr/>
          <p:nvPr/>
        </p:nvGrpSpPr>
        <p:grpSpPr bwMode="gray">
          <a:xfrm>
            <a:off x="4528285" y="5168944"/>
            <a:ext cx="492642" cy="168920"/>
            <a:chOff x="5928528" y="1911781"/>
            <a:chExt cx="538143" cy="205252"/>
          </a:xfrm>
        </p:grpSpPr>
        <p:cxnSp>
          <p:nvCxnSpPr>
            <p:cNvPr id="174" name="直接箭头连接符 173"/>
            <p:cNvCxnSpPr/>
            <p:nvPr/>
          </p:nvCxnSpPr>
          <p:spPr bwMode="gray">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直接箭头连接符 174"/>
            <p:cNvCxnSpPr/>
            <p:nvPr/>
          </p:nvCxnSpPr>
          <p:spPr bwMode="gray">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6" name="组合 175"/>
          <p:cNvGrpSpPr/>
          <p:nvPr/>
        </p:nvGrpSpPr>
        <p:grpSpPr bwMode="gray">
          <a:xfrm rot="2959008">
            <a:off x="4185745" y="5597912"/>
            <a:ext cx="492642" cy="168920"/>
            <a:chOff x="5928528" y="1911781"/>
            <a:chExt cx="538143" cy="205252"/>
          </a:xfrm>
        </p:grpSpPr>
        <p:cxnSp>
          <p:nvCxnSpPr>
            <p:cNvPr id="177" name="直接箭头连接符 176"/>
            <p:cNvCxnSpPr/>
            <p:nvPr/>
          </p:nvCxnSpPr>
          <p:spPr bwMode="gray">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直接箭头连接符 177"/>
            <p:cNvCxnSpPr/>
            <p:nvPr/>
          </p:nvCxnSpPr>
          <p:spPr bwMode="gray">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9" name="组合 178"/>
          <p:cNvGrpSpPr/>
          <p:nvPr/>
        </p:nvGrpSpPr>
        <p:grpSpPr bwMode="gray">
          <a:xfrm rot="17691156">
            <a:off x="4865969" y="5584131"/>
            <a:ext cx="492642" cy="168920"/>
            <a:chOff x="5928528" y="1911781"/>
            <a:chExt cx="538143" cy="205252"/>
          </a:xfrm>
        </p:grpSpPr>
        <p:cxnSp>
          <p:nvCxnSpPr>
            <p:cNvPr id="180" name="直接箭头连接符 179"/>
            <p:cNvCxnSpPr/>
            <p:nvPr/>
          </p:nvCxnSpPr>
          <p:spPr bwMode="gray">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81" name="直接箭头连接符 180"/>
            <p:cNvCxnSpPr/>
            <p:nvPr/>
          </p:nvCxnSpPr>
          <p:spPr bwMode="gray">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182" name="矩形 181"/>
          <p:cNvSpPr/>
          <p:nvPr/>
        </p:nvSpPr>
        <p:spPr bwMode="gray">
          <a:xfrm>
            <a:off x="7343080" y="1041895"/>
            <a:ext cx="775633" cy="330460"/>
          </a:xfrm>
          <a:prstGeom prst="rect">
            <a:avLst/>
          </a:prstGeom>
          <a:solidFill>
            <a:srgbClr val="ECF9FA"/>
          </a:solidFill>
          <a:ln w="12700">
            <a:solidFill>
              <a:srgbClr val="94DAE2"/>
            </a:solidFill>
          </a:ln>
        </p:spPr>
        <p:txBody>
          <a:bodyPr wrap="none" lIns="0" tIns="0" rIns="0" bIns="0" rtlCol="0" anchor="ctr" anchorCtr="0">
            <a:noAutofit/>
          </a:bodyPr>
          <a:lstStyle/>
          <a:p>
            <a:pPr algn="ctr"/>
            <a:r>
              <a:rPr lang="en-US" altLang="zh-CN" sz="1600" dirty="0">
                <a:sym typeface="Huawei Sans" panose="020C0503030203020204" pitchFamily="34" charset="0"/>
              </a:rPr>
              <a:t>LSDB</a:t>
            </a:r>
            <a:endParaRPr lang="zh-CN" altLang="en-US" sz="1600" dirty="0">
              <a:sym typeface="Huawei Sans" panose="020C0503030203020204" pitchFamily="34" charset="0"/>
            </a:endParaRPr>
          </a:p>
        </p:txBody>
      </p:sp>
      <p:sp>
        <p:nvSpPr>
          <p:cNvPr id="183" name="矩形 182"/>
          <p:cNvSpPr/>
          <p:nvPr/>
        </p:nvSpPr>
        <p:spPr bwMode="gray">
          <a:xfrm>
            <a:off x="9861467" y="1041895"/>
            <a:ext cx="775633" cy="330460"/>
          </a:xfrm>
          <a:prstGeom prst="rect">
            <a:avLst/>
          </a:prstGeom>
          <a:solidFill>
            <a:srgbClr val="ECF9FA"/>
          </a:solidFill>
          <a:ln w="12700">
            <a:solidFill>
              <a:srgbClr val="94DAE2"/>
            </a:solidFill>
          </a:ln>
        </p:spPr>
        <p:txBody>
          <a:bodyPr wrap="none" lIns="0" tIns="0" rIns="0" bIns="0" rtlCol="0" anchor="ctr" anchorCtr="0">
            <a:noAutofit/>
          </a:bodyPr>
          <a:lstStyle/>
          <a:p>
            <a:pPr algn="ctr"/>
            <a:r>
              <a:rPr lang="en-US" altLang="zh-CN" sz="1600" dirty="0">
                <a:solidFill>
                  <a:schemeClr val="tx1"/>
                </a:solidFill>
                <a:sym typeface="Huawei Sans" panose="020C0503030203020204" pitchFamily="34" charset="0"/>
              </a:rPr>
              <a:t>LSDB</a:t>
            </a:r>
            <a:endParaRPr lang="zh-CN" altLang="en-US" sz="1600" dirty="0">
              <a:solidFill>
                <a:schemeClr val="tx1"/>
              </a:solidFill>
              <a:sym typeface="Huawei Sans" panose="020C0503030203020204" pitchFamily="34" charset="0"/>
            </a:endParaRPr>
          </a:p>
        </p:txBody>
      </p:sp>
      <p:sp>
        <p:nvSpPr>
          <p:cNvPr id="184" name="矩形 183"/>
          <p:cNvSpPr/>
          <p:nvPr/>
        </p:nvSpPr>
        <p:spPr bwMode="gray">
          <a:xfrm>
            <a:off x="9248277" y="3121874"/>
            <a:ext cx="775633" cy="330460"/>
          </a:xfrm>
          <a:prstGeom prst="rect">
            <a:avLst/>
          </a:prstGeom>
          <a:solidFill>
            <a:srgbClr val="ECF9FA"/>
          </a:solidFill>
          <a:ln w="12700">
            <a:solidFill>
              <a:srgbClr val="94DAE2"/>
            </a:solidFill>
          </a:ln>
        </p:spPr>
        <p:txBody>
          <a:bodyPr wrap="none" lIns="0" tIns="0" rIns="0" bIns="0" rtlCol="0" anchor="ctr" anchorCtr="0">
            <a:noAutofit/>
          </a:bodyPr>
          <a:lstStyle/>
          <a:p>
            <a:pPr algn="ctr"/>
            <a:r>
              <a:rPr lang="en-US" altLang="zh-CN" sz="1600" dirty="0">
                <a:solidFill>
                  <a:schemeClr val="tx1"/>
                </a:solidFill>
                <a:sym typeface="Huawei Sans" panose="020C0503030203020204" pitchFamily="34" charset="0"/>
              </a:rPr>
              <a:t>LSDB</a:t>
            </a:r>
            <a:endParaRPr lang="zh-CN" altLang="en-US" sz="1600" dirty="0">
              <a:solidFill>
                <a:schemeClr val="tx1"/>
              </a:solidFill>
              <a:sym typeface="Huawei Sans" panose="020C0503030203020204" pitchFamily="34" charset="0"/>
            </a:endParaRPr>
          </a:p>
        </p:txBody>
      </p:sp>
      <p:sp>
        <p:nvSpPr>
          <p:cNvPr id="185" name="矩形 184"/>
          <p:cNvSpPr/>
          <p:nvPr/>
        </p:nvSpPr>
        <p:spPr bwMode="gray">
          <a:xfrm>
            <a:off x="7059980" y="3634891"/>
            <a:ext cx="1341831" cy="294654"/>
          </a:xfrm>
          <a:prstGeom prst="rect">
            <a:avLst/>
          </a:prstGeom>
          <a:solidFill>
            <a:srgbClr val="ECF9FA"/>
          </a:solidFill>
          <a:ln w="12700">
            <a:solidFill>
              <a:srgbClr val="94DAE2"/>
            </a:solidFill>
          </a:ln>
        </p:spPr>
        <p:txBody>
          <a:bodyPr wrap="none" lIns="0" tIns="0" rIns="0" bIns="0" rtlCol="0" anchor="ctr" anchorCtr="0">
            <a:noAutofit/>
          </a:bodyPr>
          <a:lstStyle/>
          <a:p>
            <a:pPr algn="ctr"/>
            <a:r>
              <a:rPr lang="en-US" altLang="zh-CN" sz="1600" dirty="0">
                <a:sym typeface="Huawei Sans" panose="020C0503030203020204" pitchFamily="34" charset="0"/>
              </a:rPr>
              <a:t>Routing table</a:t>
            </a:r>
          </a:p>
        </p:txBody>
      </p:sp>
      <p:sp>
        <p:nvSpPr>
          <p:cNvPr id="188" name="文本框 187"/>
          <p:cNvSpPr txBox="1"/>
          <p:nvPr/>
        </p:nvSpPr>
        <p:spPr bwMode="gray">
          <a:xfrm>
            <a:off x="8213936" y="3810536"/>
            <a:ext cx="1548729" cy="523220"/>
          </a:xfrm>
          <a:prstGeom prst="rect">
            <a:avLst/>
          </a:prstGeom>
          <a:noFill/>
        </p:spPr>
        <p:txBody>
          <a:bodyPr wrap="square" rtlCol="0">
            <a:spAutoFit/>
          </a:bodyPr>
          <a:lstStyle>
            <a:defPPr>
              <a:defRPr lang="en-US"/>
            </a:defPPr>
            <a:lvl1pPr algn="ctr">
              <a:defRPr sz="1400">
                <a:latin typeface="Huawei Sans" panose="020C0503030203020204" pitchFamily="34" charset="0"/>
                <a:ea typeface="方正兰亭黑简体" panose="02000000000000000000" pitchFamily="2" charset="-122"/>
              </a:defRPr>
            </a:lvl1pPr>
          </a:lstStyle>
          <a:p>
            <a:r>
              <a:rPr lang="en-US" altLang="zh-CN" dirty="0">
                <a:sym typeface="Huawei Sans" panose="020C0503030203020204" pitchFamily="34" charset="0"/>
              </a:rPr>
              <a:t>Routing entry generation</a:t>
            </a:r>
          </a:p>
        </p:txBody>
      </p:sp>
      <p:sp>
        <p:nvSpPr>
          <p:cNvPr id="189" name="Oval 4">
            <a:extLst>
              <a:ext uri="{FF2B5EF4-FFF2-40B4-BE49-F238E27FC236}">
                <a16:creationId xmlns:a16="http://schemas.microsoft.com/office/drawing/2014/main" xmlns="" id="{4DEBE282-43A3-4DC8-A9B7-860558EEB12A}"/>
              </a:ext>
            </a:extLst>
          </p:cNvPr>
          <p:cNvSpPr>
            <a:spLocks noChangeAspect="1"/>
          </p:cNvSpPr>
          <p:nvPr/>
        </p:nvSpPr>
        <p:spPr bwMode="gray">
          <a:xfrm>
            <a:off x="5699929" y="3168055"/>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4">
            <a:extLst>
              <a:ext uri="{FF2B5EF4-FFF2-40B4-BE49-F238E27FC236}">
                <a16:creationId xmlns:a16="http://schemas.microsoft.com/office/drawing/2014/main" xmlns="" id="{CC69469B-46E6-41BD-A4BA-86BCDBCFF0DE}"/>
              </a:ext>
            </a:extLst>
          </p:cNvPr>
          <p:cNvSpPr>
            <a:spLocks noChangeAspect="1"/>
          </p:cNvSpPr>
          <p:nvPr/>
        </p:nvSpPr>
        <p:spPr bwMode="gray">
          <a:xfrm>
            <a:off x="6228991" y="3168055"/>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4">
            <a:extLst>
              <a:ext uri="{FF2B5EF4-FFF2-40B4-BE49-F238E27FC236}">
                <a16:creationId xmlns:a16="http://schemas.microsoft.com/office/drawing/2014/main" xmlns="" id="{2564C9D7-DCA5-4A86-AD85-9DD63BA1B57B}"/>
              </a:ext>
            </a:extLst>
          </p:cNvPr>
          <p:cNvSpPr>
            <a:spLocks noChangeAspect="1"/>
          </p:cNvSpPr>
          <p:nvPr/>
        </p:nvSpPr>
        <p:spPr bwMode="gray">
          <a:xfrm>
            <a:off x="5699929" y="3635588"/>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Oval 4">
            <a:extLst>
              <a:ext uri="{FF2B5EF4-FFF2-40B4-BE49-F238E27FC236}">
                <a16:creationId xmlns:a16="http://schemas.microsoft.com/office/drawing/2014/main" xmlns="" id="{3DC7F9DF-54E1-48D4-BA4B-FF6453433052}"/>
              </a:ext>
            </a:extLst>
          </p:cNvPr>
          <p:cNvSpPr>
            <a:spLocks noChangeAspect="1"/>
          </p:cNvSpPr>
          <p:nvPr/>
        </p:nvSpPr>
        <p:spPr bwMode="gray">
          <a:xfrm>
            <a:off x="6228991" y="3635588"/>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3" name="直接连接符 192">
            <a:extLst>
              <a:ext uri="{FF2B5EF4-FFF2-40B4-BE49-F238E27FC236}">
                <a16:creationId xmlns:a16="http://schemas.microsoft.com/office/drawing/2014/main" xmlns="" id="{98B5B032-CA2A-4257-BDF8-A8205342552F}"/>
              </a:ext>
            </a:extLst>
          </p:cNvPr>
          <p:cNvCxnSpPr>
            <a:cxnSpLocks/>
          </p:cNvCxnSpPr>
          <p:nvPr/>
        </p:nvCxnSpPr>
        <p:spPr bwMode="gray">
          <a:xfrm>
            <a:off x="927100" y="3512045"/>
            <a:ext cx="102235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D9B5E335-298D-435F-A224-B3A46674161A}"/>
              </a:ext>
            </a:extLst>
          </p:cNvPr>
          <p:cNvCxnSpPr>
            <a:cxnSpLocks/>
          </p:cNvCxnSpPr>
          <p:nvPr/>
        </p:nvCxnSpPr>
        <p:spPr bwMode="gray">
          <a:xfrm>
            <a:off x="6096000" y="1045362"/>
            <a:ext cx="0" cy="508129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5" name="文本框 194"/>
          <p:cNvSpPr txBox="1"/>
          <p:nvPr/>
        </p:nvSpPr>
        <p:spPr bwMode="gray">
          <a:xfrm>
            <a:off x="3613870" y="3748523"/>
            <a:ext cx="1759824" cy="307777"/>
          </a:xfrm>
          <a:prstGeom prst="rect">
            <a:avLst/>
          </a:prstGeom>
          <a:noFill/>
        </p:spPr>
        <p:txBody>
          <a:bodyPr wrap="square" rtlCol="0">
            <a:spAutoFit/>
          </a:bodyPr>
          <a:lstStyle/>
          <a:p>
            <a:pPr algn="ct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Path computation</a:t>
            </a:r>
          </a:p>
        </p:txBody>
      </p:sp>
      <p:sp>
        <p:nvSpPr>
          <p:cNvPr id="196" name="文本框 195"/>
          <p:cNvSpPr txBox="1"/>
          <p:nvPr/>
        </p:nvSpPr>
        <p:spPr bwMode="gray">
          <a:xfrm>
            <a:off x="1741384" y="5364940"/>
            <a:ext cx="1255295" cy="523220"/>
          </a:xfrm>
          <a:prstGeom prst="rect">
            <a:avLst/>
          </a:prstGeom>
          <a:noFill/>
        </p:spPr>
        <p:txBody>
          <a:bodyPr wrap="square" rtlCol="0">
            <a:spAutoFit/>
          </a:bodyPr>
          <a:lstStyle/>
          <a:p>
            <a:pPr algn="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Path computation</a:t>
            </a:r>
          </a:p>
        </p:txBody>
      </p:sp>
      <p:sp>
        <p:nvSpPr>
          <p:cNvPr id="197" name="矩形 196"/>
          <p:cNvSpPr/>
          <p:nvPr/>
        </p:nvSpPr>
        <p:spPr bwMode="gray">
          <a:xfrm>
            <a:off x="9574789" y="3634891"/>
            <a:ext cx="1341831" cy="294654"/>
          </a:xfrm>
          <a:prstGeom prst="rect">
            <a:avLst/>
          </a:prstGeom>
          <a:solidFill>
            <a:srgbClr val="ECF9FA"/>
          </a:solidFill>
          <a:ln w="12700">
            <a:solidFill>
              <a:srgbClr val="94DAE2"/>
            </a:solidFill>
          </a:ln>
        </p:spPr>
        <p:txBody>
          <a:bodyPr wrap="none" lIns="0" tIns="0" rIns="0" bIns="0" rtlCol="0" anchor="ctr" anchorCtr="0">
            <a:noAutofit/>
          </a:bodyPr>
          <a:lstStyle/>
          <a:p>
            <a:pPr algn="ctr"/>
            <a:r>
              <a:rPr lang="en-US" altLang="zh-CN" sz="1600" dirty="0">
                <a:sym typeface="Huawei Sans" panose="020C0503030203020204" pitchFamily="34" charset="0"/>
              </a:rPr>
              <a:t>Routing table</a:t>
            </a:r>
          </a:p>
        </p:txBody>
      </p:sp>
      <p:sp>
        <p:nvSpPr>
          <p:cNvPr id="198" name="矩形 197"/>
          <p:cNvSpPr/>
          <p:nvPr/>
        </p:nvSpPr>
        <p:spPr bwMode="gray">
          <a:xfrm>
            <a:off x="9346289" y="5558983"/>
            <a:ext cx="1341831" cy="294654"/>
          </a:xfrm>
          <a:prstGeom prst="rect">
            <a:avLst/>
          </a:prstGeom>
          <a:solidFill>
            <a:srgbClr val="ECF9FA"/>
          </a:solidFill>
          <a:ln w="12700">
            <a:solidFill>
              <a:srgbClr val="94DAE2"/>
            </a:solidFill>
          </a:ln>
        </p:spPr>
        <p:txBody>
          <a:bodyPr wrap="none" lIns="0" tIns="0" rIns="0" bIns="0" rtlCol="0" anchor="ctr" anchorCtr="0">
            <a:noAutofit/>
          </a:bodyPr>
          <a:lstStyle/>
          <a:p>
            <a:pPr algn="ctr"/>
            <a:r>
              <a:rPr lang="en-US" altLang="zh-CN" sz="1600" dirty="0">
                <a:sym typeface="Huawei Sans" panose="020C0503030203020204" pitchFamily="34" charset="0"/>
              </a:rPr>
              <a:t>Routing table</a:t>
            </a:r>
          </a:p>
        </p:txBody>
      </p:sp>
      <p:sp>
        <p:nvSpPr>
          <p:cNvPr id="199" name="五边形 198"/>
          <p:cNvSpPr/>
          <p:nvPr/>
        </p:nvSpPr>
        <p:spPr bwMode="gray">
          <a:xfrm>
            <a:off x="8231246" y="94809"/>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200" name="燕尾形 199"/>
          <p:cNvSpPr/>
          <p:nvPr/>
        </p:nvSpPr>
        <p:spPr bwMode="gray">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燕尾形 200"/>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燕尾形 201"/>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7409334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Differences Between OSPFv3 and OSPFv2</a:t>
            </a:r>
            <a:endParaRPr lang="en-US" altLang="zh-CN" dirty="0"/>
          </a:p>
        </p:txBody>
      </p:sp>
      <p:sp>
        <p:nvSpPr>
          <p:cNvPr id="3" name="文本占位符 2"/>
          <p:cNvSpPr>
            <a:spLocks noGrp="1"/>
          </p:cNvSpPr>
          <p:nvPr>
            <p:ph type="body" sz="quarter" idx="10"/>
          </p:nvPr>
        </p:nvSpPr>
        <p:spPr/>
        <p:txBody>
          <a:bodyPr/>
          <a:lstStyle/>
          <a:p>
            <a:r>
              <a:rPr lang="en-US" sz="1800" dirty="0" smtClean="0"/>
              <a:t>OSPFv3 runs and performs topology calculation based on links instead of network segments.</a:t>
            </a:r>
            <a:endParaRPr lang="en-US" altLang="zh-CN" sz="1800" dirty="0" smtClean="0"/>
          </a:p>
          <a:p>
            <a:r>
              <a:rPr lang="en-US" sz="1800" dirty="0" smtClean="0"/>
              <a:t>OSPFv3 supports multiple instances per link.</a:t>
            </a:r>
            <a:endParaRPr lang="en-US" altLang="zh-CN" sz="1800" dirty="0" smtClean="0"/>
          </a:p>
          <a:p>
            <a:r>
              <a:rPr lang="en-US" sz="1800" dirty="0" smtClean="0"/>
              <a:t>OSPFv3 packets and LSAs do not contain IP addresses, and the packet and LSA formats are reconstructed.</a:t>
            </a:r>
            <a:endParaRPr lang="en-US" altLang="zh-CN" sz="1800" dirty="0" smtClean="0"/>
          </a:p>
          <a:p>
            <a:pPr lvl="1"/>
            <a:r>
              <a:rPr lang="en-US" sz="1600" dirty="0" smtClean="0"/>
              <a:t>OSPFv3 packets and router</a:t>
            </a:r>
            <a:r>
              <a:rPr lang="en-US" altLang="zh-CN" sz="1600" dirty="0" smtClean="0"/>
              <a:t>-</a:t>
            </a:r>
            <a:r>
              <a:rPr lang="en-US" sz="1600" dirty="0" smtClean="0"/>
              <a:t>LSAs/network</a:t>
            </a:r>
            <a:r>
              <a:rPr lang="en-US" altLang="zh-CN" sz="1600" dirty="0" smtClean="0"/>
              <a:t>-</a:t>
            </a:r>
            <a:r>
              <a:rPr lang="en-US" sz="1600" dirty="0" smtClean="0"/>
              <a:t>LSAs do not contain IP addresses.</a:t>
            </a:r>
            <a:endParaRPr lang="en-US" altLang="zh-CN" sz="1600" dirty="0" smtClean="0"/>
          </a:p>
          <a:p>
            <a:pPr lvl="1"/>
            <a:r>
              <a:rPr lang="en-US" sz="1600" dirty="0" smtClean="0"/>
              <a:t>OSPFv3 LSAs define the flooding scopes of LSAs.</a:t>
            </a:r>
            <a:endParaRPr lang="en-US" altLang="zh-CN" sz="1600" dirty="0" smtClean="0"/>
          </a:p>
          <a:p>
            <a:pPr lvl="1"/>
            <a:r>
              <a:rPr lang="en-US" sz="1600" dirty="0" smtClean="0"/>
              <a:t>OSPFv3 has new types of LSAs defined to carry IPv6 addresses and prefixes.</a:t>
            </a:r>
            <a:endParaRPr lang="en-US" altLang="zh-CN" sz="1600" dirty="0" smtClean="0"/>
          </a:p>
          <a:p>
            <a:pPr lvl="1"/>
            <a:r>
              <a:rPr lang="en-US" sz="1600" dirty="0" smtClean="0"/>
              <a:t>OSPFv3 neighbors are identified only by router IDs, not by IP addresses.</a:t>
            </a:r>
            <a:endParaRPr lang="en-US" altLang="zh-CN" sz="1600" dirty="0" smtClean="0"/>
          </a:p>
        </p:txBody>
      </p:sp>
      <p:sp>
        <p:nvSpPr>
          <p:cNvPr id="10" name="五边形 9"/>
          <p:cNvSpPr/>
          <p:nvPr/>
        </p:nvSpPr>
        <p:spPr bwMode="auto">
          <a:xfrm>
            <a:off x="8231246" y="94809"/>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11" name="燕尾形 10"/>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2187792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Unique Neighbor ID: Router ID</a:t>
            </a:r>
            <a:endParaRPr lang="en-US" altLang="zh-CN" dirty="0"/>
          </a:p>
        </p:txBody>
      </p:sp>
      <p:sp>
        <p:nvSpPr>
          <p:cNvPr id="3" name="文本占位符 2"/>
          <p:cNvSpPr>
            <a:spLocks noGrp="1"/>
          </p:cNvSpPr>
          <p:nvPr>
            <p:ph type="body" sz="quarter" idx="10"/>
          </p:nvPr>
        </p:nvSpPr>
        <p:spPr bwMode="gray">
          <a:xfrm>
            <a:off x="455612" y="1052514"/>
            <a:ext cx="11293476" cy="714700"/>
          </a:xfrm>
        </p:spPr>
        <p:txBody>
          <a:bodyPr/>
          <a:lstStyle/>
          <a:p>
            <a:r>
              <a:rPr lang="en-US" sz="1800" smtClean="0"/>
              <a:t>OSPFv3 uses router IDs to identify network devices.</a:t>
            </a:r>
            <a:endParaRPr lang="en-US" altLang="zh-CN" sz="1800" dirty="0"/>
          </a:p>
        </p:txBody>
      </p:sp>
      <p:sp>
        <p:nvSpPr>
          <p:cNvPr id="4" name="圆角矩形 3"/>
          <p:cNvSpPr/>
          <p:nvPr/>
        </p:nvSpPr>
        <p:spPr bwMode="gray">
          <a:xfrm>
            <a:off x="465052" y="2073388"/>
            <a:ext cx="5652304" cy="2776910"/>
          </a:xfrm>
          <a:prstGeom prst="roundRect">
            <a:avLst>
              <a:gd name="adj" fmla="val 750"/>
            </a:avLst>
          </a:prstGeom>
          <a:solidFill>
            <a:srgbClr val="ECF9FA"/>
          </a:solidFill>
          <a:ln w="12700">
            <a:solidFill>
              <a:srgbClr val="94DAE2"/>
            </a:solidFill>
          </a:ln>
        </p:spPr>
        <p:txBody>
          <a:bodyPr wrap="none" lIns="0" tIns="0" rIns="0" bIns="0" rtlCol="0" anchor="ctr" anchorCtr="0">
            <a:noAutofit/>
          </a:bodyPr>
          <a:lstStyle/>
          <a:p>
            <a:pPr algn="ctr"/>
            <a:endParaRPr lang="en-US" altLang="zh-CN" sz="1600" dirty="0">
              <a:solidFill>
                <a:schemeClr val="tx1"/>
              </a:solidFill>
            </a:endParaRPr>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82106" y="4082199"/>
            <a:ext cx="541201" cy="442800"/>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29767" y="4082199"/>
            <a:ext cx="541201" cy="442800"/>
          </a:xfrm>
          <a:prstGeom prst="rect">
            <a:avLst/>
          </a:prstGeom>
          <a:noFill/>
        </p:spPr>
      </p:pic>
      <p:cxnSp>
        <p:nvCxnSpPr>
          <p:cNvPr id="10" name="直接连接符 9"/>
          <p:cNvCxnSpPr>
            <a:stCxn id="41" idx="2"/>
            <a:endCxn id="28" idx="3"/>
          </p:cNvCxnSpPr>
          <p:nvPr/>
        </p:nvCxnSpPr>
        <p:spPr bwMode="gray">
          <a:xfrm>
            <a:off x="2352707" y="2906796"/>
            <a:ext cx="1193830" cy="5877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4" idx="2"/>
            <a:endCxn id="28" idx="1"/>
          </p:cNvCxnSpPr>
          <p:nvPr/>
        </p:nvCxnSpPr>
        <p:spPr bwMode="gray">
          <a:xfrm flipH="1">
            <a:off x="3006537" y="2907808"/>
            <a:ext cx="1193831" cy="586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7" idx="0"/>
          </p:cNvCxnSpPr>
          <p:nvPr/>
        </p:nvCxnSpPr>
        <p:spPr bwMode="gray">
          <a:xfrm flipH="1">
            <a:off x="2352707" y="3494498"/>
            <a:ext cx="1193830" cy="5877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8" idx="1"/>
            <a:endCxn id="8" idx="0"/>
          </p:cNvCxnSpPr>
          <p:nvPr/>
        </p:nvCxnSpPr>
        <p:spPr bwMode="gray">
          <a:xfrm>
            <a:off x="3006537" y="3494498"/>
            <a:ext cx="1193831" cy="5877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312"/>
          <p:cNvSpPr>
            <a:spLocks noChangeArrowheads="1"/>
          </p:cNvSpPr>
          <p:nvPr/>
        </p:nvSpPr>
        <p:spPr bwMode="gray">
          <a:xfrm>
            <a:off x="158843" y="2904330"/>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2001:DB8:2345:1::1/64</a:t>
            </a:r>
            <a:endParaRPr lang="en-US" altLang="zh-CN" sz="1400" dirty="0">
              <a:latin typeface="Huawei Sans" panose="020C0503030203020204" pitchFamily="34" charset="0"/>
            </a:endParaRPr>
          </a:p>
        </p:txBody>
      </p:sp>
      <p:sp>
        <p:nvSpPr>
          <p:cNvPr id="15" name="Rectangle 312"/>
          <p:cNvSpPr>
            <a:spLocks noChangeArrowheads="1"/>
          </p:cNvSpPr>
          <p:nvPr/>
        </p:nvSpPr>
        <p:spPr bwMode="gray">
          <a:xfrm>
            <a:off x="3782521" y="2894805"/>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2001:DB8:2345:2::1/64</a:t>
            </a:r>
            <a:endParaRPr lang="en-US" altLang="zh-CN" sz="1400" dirty="0">
              <a:latin typeface="Huawei Sans" panose="020C0503030203020204" pitchFamily="34" charset="0"/>
            </a:endParaRPr>
          </a:p>
        </p:txBody>
      </p:sp>
      <p:sp>
        <p:nvSpPr>
          <p:cNvPr id="16" name="Rectangle 312"/>
          <p:cNvSpPr>
            <a:spLocks noChangeArrowheads="1"/>
          </p:cNvSpPr>
          <p:nvPr/>
        </p:nvSpPr>
        <p:spPr bwMode="gray">
          <a:xfrm>
            <a:off x="158843" y="3802114"/>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2001:DB8:2345:3::1/64</a:t>
            </a:r>
            <a:endParaRPr lang="en-US" altLang="zh-CN" sz="1400" dirty="0">
              <a:latin typeface="Huawei Sans" panose="020C0503030203020204" pitchFamily="34" charset="0"/>
            </a:endParaRPr>
          </a:p>
        </p:txBody>
      </p:sp>
      <p:sp>
        <p:nvSpPr>
          <p:cNvPr id="17" name="Rectangle 312"/>
          <p:cNvSpPr>
            <a:spLocks noChangeArrowheads="1"/>
          </p:cNvSpPr>
          <p:nvPr/>
        </p:nvSpPr>
        <p:spPr bwMode="gray">
          <a:xfrm>
            <a:off x="3782521" y="3811639"/>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2001:DB8:2345:4::1/64</a:t>
            </a:r>
            <a:endParaRPr lang="en-US" altLang="zh-CN" sz="1400" dirty="0">
              <a:latin typeface="Huawei Sans" panose="020C0503030203020204" pitchFamily="34" charset="0"/>
            </a:endParaRPr>
          </a:p>
        </p:txBody>
      </p:sp>
      <p:sp>
        <p:nvSpPr>
          <p:cNvPr id="18" name="Rectangle 312"/>
          <p:cNvSpPr>
            <a:spLocks noChangeArrowheads="1"/>
          </p:cNvSpPr>
          <p:nvPr/>
        </p:nvSpPr>
        <p:spPr bwMode="gray">
          <a:xfrm>
            <a:off x="342255" y="2127741"/>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dirty="0" smtClean="0">
                <a:latin typeface="Huawei Sans" panose="020C0503030203020204" pitchFamily="34" charset="0"/>
              </a:rPr>
              <a:t>OSPFv3</a:t>
            </a:r>
            <a:endParaRPr lang="en-US" altLang="zh-CN" sz="1600" dirty="0">
              <a:latin typeface="Huawei Sans" panose="020C0503030203020204" pitchFamily="34" charset="0"/>
            </a:endParaRPr>
          </a:p>
        </p:txBody>
      </p:sp>
      <p:sp>
        <p:nvSpPr>
          <p:cNvPr id="20" name="Rectangle 312"/>
          <p:cNvSpPr>
            <a:spLocks noChangeArrowheads="1"/>
          </p:cNvSpPr>
          <p:nvPr/>
        </p:nvSpPr>
        <p:spPr bwMode="gray">
          <a:xfrm>
            <a:off x="1287271" y="2228061"/>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10.1.1.1</a:t>
            </a:r>
            <a:endParaRPr lang="en-US" altLang="zh-CN" sz="1400" b="1" dirty="0">
              <a:latin typeface="Huawei Sans" panose="020C0503030203020204" pitchFamily="34" charset="0"/>
            </a:endParaRPr>
          </a:p>
        </p:txBody>
      </p:sp>
      <p:sp>
        <p:nvSpPr>
          <p:cNvPr id="21" name="Rectangle 312"/>
          <p:cNvSpPr>
            <a:spLocks noChangeArrowheads="1"/>
          </p:cNvSpPr>
          <p:nvPr/>
        </p:nvSpPr>
        <p:spPr bwMode="gray">
          <a:xfrm>
            <a:off x="3276905" y="2237586"/>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10.1.2.2</a:t>
            </a:r>
            <a:endParaRPr lang="en-US" altLang="zh-CN" sz="1400" b="1" dirty="0">
              <a:latin typeface="Huawei Sans" panose="020C0503030203020204" pitchFamily="34" charset="0"/>
            </a:endParaRPr>
          </a:p>
        </p:txBody>
      </p:sp>
      <p:sp>
        <p:nvSpPr>
          <p:cNvPr id="22" name="Rectangle 312"/>
          <p:cNvSpPr>
            <a:spLocks noChangeArrowheads="1"/>
          </p:cNvSpPr>
          <p:nvPr/>
        </p:nvSpPr>
        <p:spPr bwMode="gray">
          <a:xfrm>
            <a:off x="1272706" y="4541295"/>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10.1.3.3</a:t>
            </a:r>
            <a:endParaRPr lang="en-US" altLang="zh-CN" sz="1400" b="1" dirty="0">
              <a:latin typeface="Huawei Sans" panose="020C0503030203020204" pitchFamily="34" charset="0"/>
            </a:endParaRPr>
          </a:p>
        </p:txBody>
      </p:sp>
      <p:sp>
        <p:nvSpPr>
          <p:cNvPr id="23" name="Rectangle 312"/>
          <p:cNvSpPr>
            <a:spLocks noChangeArrowheads="1"/>
          </p:cNvSpPr>
          <p:nvPr/>
        </p:nvSpPr>
        <p:spPr bwMode="gray">
          <a:xfrm>
            <a:off x="3276905" y="4531770"/>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10.1.4.4</a:t>
            </a:r>
            <a:endParaRPr lang="en-US" altLang="zh-CN" sz="1400" b="1" dirty="0">
              <a:latin typeface="Huawei Sans" panose="020C0503030203020204" pitchFamily="34" charset="0"/>
            </a:endParaRPr>
          </a:p>
        </p:txBody>
      </p:sp>
      <p:sp>
        <p:nvSpPr>
          <p:cNvPr id="24" name="文本占位符 2"/>
          <p:cNvSpPr txBox="1">
            <a:spLocks/>
          </p:cNvSpPr>
          <p:nvPr/>
        </p:nvSpPr>
        <p:spPr bwMode="gray">
          <a:xfrm>
            <a:off x="6173352" y="1927439"/>
            <a:ext cx="5575735" cy="304380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rPr>
              <a:t>A router ID uniquely identifies an OSPFv3 device in an AS. If no router ID is configured, an OSPFv3 process cannot run.</a:t>
            </a:r>
          </a:p>
          <a:p>
            <a:pPr algn="l" fontAlgn="ctr"/>
            <a:r>
              <a:rPr lang="en-US" sz="1600" dirty="0" smtClean="0">
                <a:latin typeface="Huawei Sans" panose="020C0503030203020204" pitchFamily="34" charset="0"/>
              </a:rPr>
              <a:t>When you configure a router ID for a device, ensure that the router ID in an AS is unique.</a:t>
            </a:r>
            <a:endParaRPr lang="en-US" altLang="zh-CN" sz="1600" dirty="0" smtClean="0">
              <a:latin typeface="Huawei Sans" panose="020C0503030203020204" pitchFamily="34" charset="0"/>
            </a:endParaRPr>
          </a:p>
          <a:p>
            <a:pPr algn="l" fontAlgn="ctr"/>
            <a:r>
              <a:rPr lang="en-US" sz="1600" dirty="0" smtClean="0">
                <a:latin typeface="Huawei Sans" panose="020C0503030203020204" pitchFamily="34" charset="0"/>
              </a:rPr>
              <a:t>A router ID is a 32-bit local identifier, which is not related to IPv6 addresses and is expressed in dotted decimal notation.</a:t>
            </a:r>
            <a:endParaRPr lang="en-US" altLang="zh-CN" sz="1600" dirty="0">
              <a:latin typeface="Huawei Sans" panose="020C0503030203020204" pitchFamily="34" charset="0"/>
            </a:endParaRPr>
          </a:p>
        </p:txBody>
      </p:sp>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06537" y="3273098"/>
            <a:ext cx="540000" cy="442800"/>
          </a:xfrm>
          <a:prstGeom prst="rect">
            <a:avLst/>
          </a:prstGeom>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82106" y="2463996"/>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29767" y="2465008"/>
            <a:ext cx="541201" cy="442800"/>
          </a:xfrm>
          <a:prstGeom prst="rect">
            <a:avLst/>
          </a:prstGeom>
          <a:noFill/>
        </p:spPr>
      </p:pic>
      <p:sp>
        <p:nvSpPr>
          <p:cNvPr id="34" name="五边形 33"/>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35" name="燕尾形 34"/>
          <p:cNvSpPr/>
          <p:nvPr/>
        </p:nvSpPr>
        <p:spPr bwMode="gray">
          <a:xfrm>
            <a:off x="8936152" y="94809"/>
            <a:ext cx="1476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6" name="燕尾形 35"/>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764330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OSPFv3 Operation Based on Links</a:t>
            </a:r>
            <a:endParaRPr lang="en-US" altLang="zh-CN" dirty="0"/>
          </a:p>
        </p:txBody>
      </p:sp>
      <p:sp>
        <p:nvSpPr>
          <p:cNvPr id="3" name="文本占位符 2"/>
          <p:cNvSpPr>
            <a:spLocks noGrp="1"/>
          </p:cNvSpPr>
          <p:nvPr>
            <p:ph type="body" sz="quarter" idx="10"/>
          </p:nvPr>
        </p:nvSpPr>
        <p:spPr bwMode="gray">
          <a:xfrm>
            <a:off x="455612" y="1052514"/>
            <a:ext cx="11293476" cy="873647"/>
          </a:xfrm>
        </p:spPr>
        <p:txBody>
          <a:bodyPr/>
          <a:lstStyle/>
          <a:p>
            <a:r>
              <a:rPr lang="en-US" sz="1800" smtClean="0"/>
              <a:t>OSPFv3 operates based on links. Devices can establish a neighbor relationship as long as they are on the same link.</a:t>
            </a:r>
            <a:endParaRPr lang="en-US" altLang="zh-CN" sz="1800" dirty="0"/>
          </a:p>
        </p:txBody>
      </p:sp>
      <p:sp>
        <p:nvSpPr>
          <p:cNvPr id="31" name="圆角矩形 75"/>
          <p:cNvSpPr/>
          <p:nvPr/>
        </p:nvSpPr>
        <p:spPr bwMode="gray">
          <a:xfrm>
            <a:off x="680224" y="1975932"/>
            <a:ext cx="5252985" cy="394020"/>
          </a:xfrm>
          <a:prstGeom prst="roundRect">
            <a:avLst>
              <a:gd name="adj" fmla="val 10604"/>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dirty="0">
                <a:solidFill>
                  <a:schemeClr val="bg1">
                    <a:lumMod val="50000"/>
                  </a:schemeClr>
                </a:solidFill>
                <a:latin typeface="Huawei Sans" panose="020C0503030203020204" pitchFamily="34" charset="0"/>
                <a:ea typeface="方正兰亭黑简体" panose="02000000000000000000" pitchFamily="2" charset="-122"/>
              </a:rPr>
              <a:t>OSPFv2 operation based on network segments</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684180" y="2407437"/>
            <a:ext cx="5244075" cy="367304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bwMode="gray">
          <a:xfrm>
            <a:off x="6313718" y="1975932"/>
            <a:ext cx="5252985"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dirty="0">
                <a:solidFill>
                  <a:srgbClr val="30B5C5"/>
                </a:solidFill>
                <a:latin typeface="Huawei Sans" panose="020C0503030203020204" pitchFamily="34" charset="0"/>
                <a:ea typeface="方正兰亭黑简体" panose="02000000000000000000" pitchFamily="2" charset="-122"/>
              </a:rPr>
              <a:t>OSPFv3 operation based on links</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6313718" y="2407437"/>
            <a:ext cx="5252985" cy="36730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bwMode="gray">
          <a:xfrm>
            <a:off x="6325859" y="4072179"/>
            <a:ext cx="5252985" cy="1823524"/>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OSPFv3 runs between R1 and R2.</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GE0/0/1 of R1 and that of R2 </a:t>
            </a:r>
            <a:r>
              <a:rPr lang="en-US" sz="1600" dirty="0" smtClean="0">
                <a:solidFill>
                  <a:srgbClr val="C7000B"/>
                </a:solidFill>
                <a:latin typeface="Huawei Sans" panose="020C0503030203020204" pitchFamily="34" charset="0"/>
              </a:rPr>
              <a:t>reside on different network segments</a:t>
            </a:r>
            <a:r>
              <a:rPr lang="en-US" sz="1600" dirty="0" smtClean="0">
                <a:solidFill>
                  <a:schemeClr val="tx1"/>
                </a:solidFill>
                <a:latin typeface="Huawei Sans" panose="020C0503030203020204" pitchFamily="34" charset="0"/>
              </a:rPr>
              <a:t>, but R1 and R2 can still establish an OSPFv3 neighbor relationship.</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When OSPFv3 is running, two neighbors only need to be on the same direct link.</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6498353" y="2534847"/>
            <a:ext cx="4882375" cy="1298713"/>
            <a:chOff x="6280635" y="3322601"/>
            <a:chExt cx="4882375" cy="1298713"/>
          </a:xfrm>
        </p:grpSpPr>
        <p:sp>
          <p:nvSpPr>
            <p:cNvPr id="27" name="圆角矩形 26"/>
            <p:cNvSpPr/>
            <p:nvPr/>
          </p:nvSpPr>
          <p:spPr bwMode="gray">
            <a:xfrm>
              <a:off x="6385499" y="3322601"/>
              <a:ext cx="4777511" cy="1298713"/>
            </a:xfrm>
            <a:prstGeom prst="roundRect">
              <a:avLst>
                <a:gd name="adj" fmla="val 2103"/>
              </a:avLst>
            </a:prstGeom>
            <a:solidFill>
              <a:srgbClr val="ECF9FA"/>
            </a:solidFill>
            <a:ln w="12700">
              <a:solidFill>
                <a:srgbClr val="94DAE2"/>
              </a:solidFill>
            </a:ln>
          </p:spPr>
          <p:txBody>
            <a:bodyPr wrap="none" lIns="0" tIns="0" rIns="0" bIns="0" rtlCol="0" anchor="ctr" anchorCtr="0">
              <a:noAutofit/>
            </a:bodyPr>
            <a:lstStyle/>
            <a:p>
              <a:pPr algn="ctr"/>
              <a:endParaRPr lang="en-US" altLang="zh-CN" sz="1600" dirty="0">
                <a:solidFill>
                  <a:schemeClr val="tx1"/>
                </a:solidFill>
              </a:endParaRPr>
            </a:p>
          </p:txBody>
        </p:sp>
        <p:pic>
          <p:nvPicPr>
            <p:cNvPr id="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294524" y="3747518"/>
              <a:ext cx="541201" cy="442800"/>
            </a:xfrm>
            <a:prstGeom prst="rect">
              <a:avLst/>
            </a:prstGeom>
            <a:noFill/>
          </p:spPr>
        </p:pic>
        <p:pic>
          <p:nvPicPr>
            <p:cNvPr id="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66249" y="3747518"/>
              <a:ext cx="541201" cy="442800"/>
            </a:xfrm>
            <a:prstGeom prst="rect">
              <a:avLst/>
            </a:prstGeom>
            <a:noFill/>
          </p:spPr>
        </p:pic>
        <p:cxnSp>
          <p:nvCxnSpPr>
            <p:cNvPr id="9" name="直接连接符 8"/>
            <p:cNvCxnSpPr>
              <a:stCxn id="4" idx="3"/>
              <a:endCxn id="5" idx="1"/>
            </p:cNvCxnSpPr>
            <p:nvPr/>
          </p:nvCxnSpPr>
          <p:spPr bwMode="gray">
            <a:xfrm>
              <a:off x="7835725" y="3968918"/>
              <a:ext cx="17305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312"/>
            <p:cNvSpPr>
              <a:spLocks noChangeArrowheads="1"/>
            </p:cNvSpPr>
            <p:nvPr/>
          </p:nvSpPr>
          <p:spPr bwMode="gray">
            <a:xfrm>
              <a:off x="6280635" y="3371847"/>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b="1" dirty="0" smtClean="0">
                  <a:latin typeface="Huawei Sans" panose="020C0503030203020204" pitchFamily="34" charset="0"/>
                </a:rPr>
                <a:t>OSPFv3</a:t>
              </a:r>
              <a:endParaRPr lang="en-US" altLang="zh-CN" sz="1600" b="1" dirty="0">
                <a:latin typeface="Huawei Sans" panose="020C0503030203020204" pitchFamily="34" charset="0"/>
              </a:endParaRPr>
            </a:p>
          </p:txBody>
        </p:sp>
        <p:sp>
          <p:nvSpPr>
            <p:cNvPr id="36" name="Rectangle 312"/>
            <p:cNvSpPr>
              <a:spLocks noChangeArrowheads="1"/>
            </p:cNvSpPr>
            <p:nvPr/>
          </p:nvSpPr>
          <p:spPr bwMode="gray">
            <a:xfrm>
              <a:off x="7315986"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37" name="Rectangle 312"/>
            <p:cNvSpPr>
              <a:spLocks noChangeArrowheads="1"/>
            </p:cNvSpPr>
            <p:nvPr/>
          </p:nvSpPr>
          <p:spPr bwMode="gray">
            <a:xfrm>
              <a:off x="9581763"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grpSp>
      <p:grpSp>
        <p:nvGrpSpPr>
          <p:cNvPr id="38" name="组合 37"/>
          <p:cNvGrpSpPr/>
          <p:nvPr/>
        </p:nvGrpSpPr>
        <p:grpSpPr bwMode="gray">
          <a:xfrm>
            <a:off x="917461" y="2534847"/>
            <a:ext cx="4777511" cy="1298713"/>
            <a:chOff x="6385499" y="3322601"/>
            <a:chExt cx="4777511" cy="1298713"/>
          </a:xfrm>
        </p:grpSpPr>
        <p:sp>
          <p:nvSpPr>
            <p:cNvPr id="43" name="圆角矩形 42"/>
            <p:cNvSpPr/>
            <p:nvPr/>
          </p:nvSpPr>
          <p:spPr bwMode="gray">
            <a:xfrm>
              <a:off x="6385499" y="3322601"/>
              <a:ext cx="4777511" cy="1298713"/>
            </a:xfrm>
            <a:prstGeom prst="roundRect">
              <a:avLst>
                <a:gd name="adj" fmla="val 2103"/>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294524" y="3747518"/>
              <a:ext cx="541201" cy="442800"/>
            </a:xfrm>
            <a:prstGeom prst="rect">
              <a:avLst/>
            </a:prstGeom>
            <a:noFill/>
          </p:spPr>
        </p:pic>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566249" y="3747518"/>
              <a:ext cx="541201" cy="442800"/>
            </a:xfrm>
            <a:prstGeom prst="rect">
              <a:avLst/>
            </a:prstGeom>
            <a:noFill/>
          </p:spPr>
        </p:pic>
        <p:cxnSp>
          <p:nvCxnSpPr>
            <p:cNvPr id="46" name="直接连接符 45"/>
            <p:cNvCxnSpPr>
              <a:stCxn id="44" idx="3"/>
              <a:endCxn id="45" idx="1"/>
            </p:cNvCxnSpPr>
            <p:nvPr/>
          </p:nvCxnSpPr>
          <p:spPr bwMode="gray">
            <a:xfrm>
              <a:off x="7835725" y="3968918"/>
              <a:ext cx="1730524"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Rectangle 312"/>
            <p:cNvSpPr>
              <a:spLocks noChangeArrowheads="1"/>
            </p:cNvSpPr>
            <p:nvPr/>
          </p:nvSpPr>
          <p:spPr bwMode="gray">
            <a:xfrm>
              <a:off x="6385499" y="3371847"/>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dirty="0" smtClean="0">
                  <a:solidFill>
                    <a:schemeClr val="bg1">
                      <a:lumMod val="50000"/>
                    </a:schemeClr>
                  </a:solidFill>
                  <a:latin typeface="Huawei Sans" panose="020C0503030203020204" pitchFamily="34" charset="0"/>
                </a:rPr>
                <a:t>OSPFv2</a:t>
              </a:r>
              <a:endParaRPr lang="en-US" altLang="zh-CN" sz="1600" dirty="0">
                <a:solidFill>
                  <a:schemeClr val="bg1">
                    <a:lumMod val="50000"/>
                  </a:schemeClr>
                </a:solidFill>
                <a:latin typeface="Huawei Sans" panose="020C0503030203020204" pitchFamily="34" charset="0"/>
              </a:endParaRPr>
            </a:p>
          </p:txBody>
        </p:sp>
        <p:sp>
          <p:nvSpPr>
            <p:cNvPr id="51" name="Rectangle 312"/>
            <p:cNvSpPr>
              <a:spLocks noChangeArrowheads="1"/>
            </p:cNvSpPr>
            <p:nvPr/>
          </p:nvSpPr>
          <p:spPr bwMode="gray">
            <a:xfrm>
              <a:off x="7315986"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52" name="Rectangle 312"/>
            <p:cNvSpPr>
              <a:spLocks noChangeArrowheads="1"/>
            </p:cNvSpPr>
            <p:nvPr/>
          </p:nvSpPr>
          <p:spPr bwMode="gray">
            <a:xfrm>
              <a:off x="9581763"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grpSp>
      <p:sp>
        <p:nvSpPr>
          <p:cNvPr id="53" name="圆角矩形 75"/>
          <p:cNvSpPr/>
          <p:nvPr/>
        </p:nvSpPr>
        <p:spPr bwMode="gray">
          <a:xfrm>
            <a:off x="687411" y="4072179"/>
            <a:ext cx="5252985" cy="200830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OSPFv2 runs between R1 and R2.</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The OSPFv2 neighbor relationship can be established between R1 and R2 only when the IP addresses of GE0/0/1 on R1 and that on R2 </a:t>
            </a:r>
            <a:r>
              <a:rPr lang="en-US" sz="1600" dirty="0" smtClean="0">
                <a:solidFill>
                  <a:srgbClr val="C7000B"/>
                </a:solidFill>
                <a:latin typeface="Huawei Sans" panose="020C0503030203020204" pitchFamily="34" charset="0"/>
              </a:rPr>
              <a:t>belong to the same network segment</a:t>
            </a:r>
            <a:r>
              <a:rPr lang="en-US" sz="1600" dirty="0" smtClean="0">
                <a:solidFill>
                  <a:schemeClr val="tx1"/>
                </a:solidFill>
                <a:latin typeface="Huawei Sans" panose="020C0503030203020204" pitchFamily="34" charset="0"/>
              </a:rPr>
              <a:t>.</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When OSPFv2 is running, two neighbors must be on the same network segment.</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Rectangle 312"/>
          <p:cNvSpPr>
            <a:spLocks noChangeArrowheads="1"/>
          </p:cNvSpPr>
          <p:nvPr/>
        </p:nvSpPr>
        <p:spPr bwMode="gray">
          <a:xfrm>
            <a:off x="1887449" y="3194738"/>
            <a:ext cx="1260535" cy="44641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r"/>
            <a:r>
              <a:rPr lang="en-US" altLang="zh-CN" sz="1400" dirty="0" smtClean="0"/>
              <a:t>GE0/0/1</a:t>
            </a:r>
          </a:p>
          <a:p>
            <a:pPr algn="r"/>
            <a:r>
              <a:rPr lang="en-US" altLang="zh-CN" sz="1400" dirty="0" smtClean="0">
                <a:solidFill>
                  <a:srgbClr val="C7000B"/>
                </a:solidFill>
              </a:rPr>
              <a:t>10.1.12.</a:t>
            </a:r>
            <a:r>
              <a:rPr lang="en-US" altLang="zh-CN" sz="1400" dirty="0" smtClean="0"/>
              <a:t>1/24</a:t>
            </a:r>
            <a:endParaRPr lang="en-US" altLang="zh-CN" sz="1400" dirty="0"/>
          </a:p>
        </p:txBody>
      </p:sp>
      <p:sp>
        <p:nvSpPr>
          <p:cNvPr id="54" name="Rectangle 312"/>
          <p:cNvSpPr>
            <a:spLocks noChangeArrowheads="1"/>
          </p:cNvSpPr>
          <p:nvPr/>
        </p:nvSpPr>
        <p:spPr bwMode="gray">
          <a:xfrm>
            <a:off x="3280091" y="3210685"/>
            <a:ext cx="1691665" cy="4136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r>
              <a:rPr lang="en-US" altLang="zh-CN" sz="1400" dirty="0" smtClean="0"/>
              <a:t>GE0/0/1</a:t>
            </a:r>
          </a:p>
          <a:p>
            <a:r>
              <a:rPr lang="en-US" altLang="zh-CN" sz="1400" dirty="0" smtClean="0">
                <a:solidFill>
                  <a:srgbClr val="C7000B"/>
                </a:solidFill>
              </a:rPr>
              <a:t>10.1.12.</a:t>
            </a:r>
            <a:r>
              <a:rPr lang="en-US" altLang="zh-CN" sz="1400" dirty="0" smtClean="0"/>
              <a:t>2/24</a:t>
            </a:r>
            <a:endParaRPr lang="en-US" altLang="zh-CN" sz="1400" dirty="0"/>
          </a:p>
        </p:txBody>
      </p:sp>
      <p:sp>
        <p:nvSpPr>
          <p:cNvPr id="55" name="Rectangle 312"/>
          <p:cNvSpPr>
            <a:spLocks noChangeArrowheads="1"/>
          </p:cNvSpPr>
          <p:nvPr/>
        </p:nvSpPr>
        <p:spPr bwMode="gray">
          <a:xfrm>
            <a:off x="6590623" y="3194741"/>
            <a:ext cx="2256649" cy="44641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r"/>
            <a:r>
              <a:rPr lang="en-US" altLang="zh-CN" sz="1400" dirty="0" smtClean="0"/>
              <a:t>GE0/0/1</a:t>
            </a:r>
          </a:p>
          <a:p>
            <a:pPr algn="r"/>
            <a:r>
              <a:rPr lang="en-US" altLang="zh-CN" sz="1400" dirty="0" smtClean="0">
                <a:solidFill>
                  <a:srgbClr val="C7000B"/>
                </a:solidFill>
              </a:rPr>
              <a:t>2001:DB8:2345:1::</a:t>
            </a:r>
            <a:r>
              <a:rPr lang="en-US" altLang="zh-CN" sz="1400" dirty="0" smtClean="0"/>
              <a:t>1/64</a:t>
            </a:r>
            <a:endParaRPr lang="en-US" altLang="zh-CN" sz="1400" dirty="0"/>
          </a:p>
        </p:txBody>
      </p:sp>
      <p:sp>
        <p:nvSpPr>
          <p:cNvPr id="56" name="Rectangle 312"/>
          <p:cNvSpPr>
            <a:spLocks noChangeArrowheads="1"/>
          </p:cNvSpPr>
          <p:nvPr/>
        </p:nvSpPr>
        <p:spPr bwMode="gray">
          <a:xfrm>
            <a:off x="8979379" y="3210688"/>
            <a:ext cx="2388756" cy="4136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r>
              <a:rPr lang="en-US" altLang="zh-CN" sz="1400" dirty="0" smtClean="0"/>
              <a:t>GE0/0/1</a:t>
            </a:r>
          </a:p>
          <a:p>
            <a:r>
              <a:rPr lang="en-US" altLang="zh-CN" sz="1400" dirty="0" smtClean="0">
                <a:solidFill>
                  <a:srgbClr val="C7000B"/>
                </a:solidFill>
              </a:rPr>
              <a:t>2001:DB8:2345:2::</a:t>
            </a:r>
            <a:r>
              <a:rPr lang="en-US" altLang="zh-CN" sz="1400" dirty="0" smtClean="0"/>
              <a:t>1/64</a:t>
            </a:r>
            <a:endParaRPr lang="en-US" altLang="zh-CN" sz="1400" dirty="0"/>
          </a:p>
        </p:txBody>
      </p:sp>
      <p:sp>
        <p:nvSpPr>
          <p:cNvPr id="57" name="五边形 56"/>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58" name="燕尾形 57"/>
          <p:cNvSpPr/>
          <p:nvPr/>
        </p:nvSpPr>
        <p:spPr bwMode="gray">
          <a:xfrm>
            <a:off x="8936152" y="94809"/>
            <a:ext cx="1476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9" name="燕尾形 58"/>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燕尾形 59"/>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20383729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Multi-Instance Support by Links</a:t>
            </a:r>
            <a:endParaRPr lang="en-US" altLang="zh-CN" dirty="0"/>
          </a:p>
        </p:txBody>
      </p:sp>
      <p:sp>
        <p:nvSpPr>
          <p:cNvPr id="3" name="文本占位符 2"/>
          <p:cNvSpPr>
            <a:spLocks noGrp="1"/>
          </p:cNvSpPr>
          <p:nvPr>
            <p:ph type="body" sz="quarter" idx="10"/>
          </p:nvPr>
        </p:nvSpPr>
        <p:spPr bwMode="gray">
          <a:xfrm>
            <a:off x="455612" y="1052514"/>
            <a:ext cx="11293476" cy="1968737"/>
          </a:xfrm>
        </p:spPr>
        <p:txBody>
          <a:bodyPr/>
          <a:lstStyle/>
          <a:p>
            <a:r>
              <a:rPr lang="en-US" sz="1800" dirty="0" smtClean="0"/>
              <a:t>An OSPFv3 physical interface can be bound to multiple instances, which are identified by different instance IDs. A single physical link can run multiple OSPFv3 instances.</a:t>
            </a:r>
            <a:endParaRPr lang="en-US" altLang="zh-CN" sz="1800" dirty="0" smtClean="0"/>
          </a:p>
          <a:p>
            <a:r>
              <a:rPr lang="en-US" sz="1800" dirty="0" smtClean="0"/>
              <a:t>These OSPFv3 instances can each establish a neighbor relationship with the device at the remote end of the link, send packets to the remote device, and do not interfere with each other, thereby fully sharing resources on the same link.</a:t>
            </a:r>
            <a:endParaRPr lang="en-US" sz="1800" dirty="0"/>
          </a:p>
        </p:txBody>
      </p:sp>
      <p:sp>
        <p:nvSpPr>
          <p:cNvPr id="118" name="圆角矩形 75"/>
          <p:cNvSpPr/>
          <p:nvPr/>
        </p:nvSpPr>
        <p:spPr bwMode="gray">
          <a:xfrm>
            <a:off x="3875108" y="5296573"/>
            <a:ext cx="4450509" cy="738930"/>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smtClean="0">
                <a:solidFill>
                  <a:prstClr val="black"/>
                </a:solidFill>
                <a:latin typeface="Huawei Sans" panose="020C0503030203020204" pitchFamily="34" charset="0"/>
              </a:rPr>
              <a:t>By using instance IDs, R2 and R3 can establish an OSPFv3 neighbor relationship, and R1 and R4 can also establish an OSPFv3 neighbor relationship.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3875108" y="3190534"/>
            <a:ext cx="4450509" cy="2095006"/>
          </a:xfrm>
          <a:prstGeom prst="rect">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2" name="Rectangle 312"/>
          <p:cNvSpPr>
            <a:spLocks noChangeArrowheads="1"/>
          </p:cNvSpPr>
          <p:nvPr/>
        </p:nvSpPr>
        <p:spPr bwMode="gray">
          <a:xfrm>
            <a:off x="4415436" y="3409417"/>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smtClean="0"/>
              <a:t>R1</a:t>
            </a:r>
            <a:endParaRPr lang="en-US" altLang="zh-CN" sz="1400" b="1" dirty="0"/>
          </a:p>
        </p:txBody>
      </p:sp>
      <p:sp>
        <p:nvSpPr>
          <p:cNvPr id="74" name="Rectangle 312"/>
          <p:cNvSpPr>
            <a:spLocks noChangeArrowheads="1"/>
          </p:cNvSpPr>
          <p:nvPr/>
        </p:nvSpPr>
        <p:spPr bwMode="gray">
          <a:xfrm>
            <a:off x="6980098" y="3410020"/>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smtClean="0"/>
              <a:t>R2</a:t>
            </a:r>
            <a:endParaRPr lang="en-US" altLang="zh-CN" sz="1400" b="1" dirty="0"/>
          </a:p>
        </p:txBody>
      </p:sp>
      <p:sp>
        <p:nvSpPr>
          <p:cNvPr id="78" name="Rectangle 312"/>
          <p:cNvSpPr>
            <a:spLocks noChangeArrowheads="1"/>
          </p:cNvSpPr>
          <p:nvPr/>
        </p:nvSpPr>
        <p:spPr bwMode="gray">
          <a:xfrm>
            <a:off x="4415436" y="4864370"/>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smtClean="0"/>
              <a:t>R3</a:t>
            </a:r>
            <a:endParaRPr lang="en-US" altLang="zh-CN" sz="1400" b="1" dirty="0"/>
          </a:p>
        </p:txBody>
      </p:sp>
      <p:sp>
        <p:nvSpPr>
          <p:cNvPr id="79" name="Rectangle 312"/>
          <p:cNvSpPr>
            <a:spLocks noChangeArrowheads="1"/>
          </p:cNvSpPr>
          <p:nvPr/>
        </p:nvSpPr>
        <p:spPr bwMode="gray">
          <a:xfrm>
            <a:off x="6977855" y="4864370"/>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smtClean="0"/>
              <a:t>R4</a:t>
            </a:r>
            <a:endParaRPr lang="en-US" altLang="zh-CN" sz="1400" b="1" dirty="0"/>
          </a:p>
        </p:txBody>
      </p:sp>
      <p:sp>
        <p:nvSpPr>
          <p:cNvPr id="80" name="Rectangle 312"/>
          <p:cNvSpPr>
            <a:spLocks noChangeArrowheads="1"/>
          </p:cNvSpPr>
          <p:nvPr/>
        </p:nvSpPr>
        <p:spPr bwMode="gray">
          <a:xfrm>
            <a:off x="4309773" y="3784870"/>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dirty="0" smtClean="0"/>
              <a:t>GE0/0/1</a:t>
            </a:r>
            <a:endParaRPr lang="en-US" altLang="zh-CN" sz="1400" dirty="0"/>
          </a:p>
        </p:txBody>
      </p:sp>
      <p:sp>
        <p:nvSpPr>
          <p:cNvPr id="84" name="Rectangle 312"/>
          <p:cNvSpPr>
            <a:spLocks noChangeArrowheads="1"/>
          </p:cNvSpPr>
          <p:nvPr/>
        </p:nvSpPr>
        <p:spPr bwMode="gray">
          <a:xfrm>
            <a:off x="6763426" y="3784870"/>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dirty="0" smtClean="0"/>
              <a:t>GE0/0/1</a:t>
            </a:r>
            <a:endParaRPr lang="en-US" altLang="zh-CN" sz="1400" dirty="0"/>
          </a:p>
        </p:txBody>
      </p:sp>
      <p:sp>
        <p:nvSpPr>
          <p:cNvPr id="86" name="Rectangle 312"/>
          <p:cNvSpPr>
            <a:spLocks noChangeArrowheads="1"/>
          </p:cNvSpPr>
          <p:nvPr/>
        </p:nvSpPr>
        <p:spPr bwMode="gray">
          <a:xfrm>
            <a:off x="4309773" y="4508052"/>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dirty="0" smtClean="0"/>
              <a:t>GE0/0/1</a:t>
            </a:r>
            <a:endParaRPr lang="en-US" altLang="zh-CN" sz="1400" dirty="0"/>
          </a:p>
        </p:txBody>
      </p:sp>
      <p:sp>
        <p:nvSpPr>
          <p:cNvPr id="87" name="Rectangle 312"/>
          <p:cNvSpPr>
            <a:spLocks noChangeArrowheads="1"/>
          </p:cNvSpPr>
          <p:nvPr/>
        </p:nvSpPr>
        <p:spPr bwMode="gray">
          <a:xfrm>
            <a:off x="6758834" y="4508052"/>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dirty="0" smtClean="0"/>
              <a:t>GE0/0/1</a:t>
            </a:r>
            <a:endParaRPr lang="en-US" altLang="zh-CN" sz="1400" dirty="0"/>
          </a:p>
        </p:txBody>
      </p: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829388" y="4732832"/>
            <a:ext cx="541201" cy="442800"/>
          </a:xfrm>
          <a:prstGeom prst="rect">
            <a:avLst/>
          </a:prstGeom>
          <a:noFill/>
        </p:spPr>
      </p:pic>
      <p:pic>
        <p:nvPicPr>
          <p:cNvPr id="9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531277" y="4732832"/>
            <a:ext cx="541201" cy="442800"/>
          </a:xfrm>
          <a:prstGeom prst="rect">
            <a:avLst/>
          </a:prstGeom>
          <a:noFill/>
        </p:spPr>
      </p:pic>
      <p:pic>
        <p:nvPicPr>
          <p:cNvPr id="9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829388" y="3300157"/>
            <a:ext cx="541201" cy="442800"/>
          </a:xfrm>
          <a:prstGeom prst="rect">
            <a:avLst/>
          </a:prstGeom>
          <a:noFill/>
        </p:spPr>
      </p:pic>
      <p:pic>
        <p:nvPicPr>
          <p:cNvPr id="9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531277" y="3301169"/>
            <a:ext cx="541201" cy="442800"/>
          </a:xfrm>
          <a:prstGeom prst="rect">
            <a:avLst/>
          </a:prstGeom>
          <a:noFill/>
        </p:spPr>
      </p:pic>
      <p:cxnSp>
        <p:nvCxnSpPr>
          <p:cNvPr id="95" name="直接连接符 94"/>
          <p:cNvCxnSpPr>
            <a:stCxn id="92" idx="2"/>
            <a:endCxn id="103" idx="3"/>
          </p:cNvCxnSpPr>
          <p:nvPr/>
        </p:nvCxnSpPr>
        <p:spPr bwMode="gray">
          <a:xfrm>
            <a:off x="5099989" y="3742957"/>
            <a:ext cx="1120944" cy="4949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9" idx="0"/>
            <a:endCxn id="103" idx="3"/>
          </p:cNvCxnSpPr>
          <p:nvPr/>
        </p:nvCxnSpPr>
        <p:spPr bwMode="gray">
          <a:xfrm flipV="1">
            <a:off x="5099989" y="4237895"/>
            <a:ext cx="1120944" cy="494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03" idx="1"/>
            <a:endCxn id="93" idx="2"/>
          </p:cNvCxnSpPr>
          <p:nvPr/>
        </p:nvCxnSpPr>
        <p:spPr bwMode="gray">
          <a:xfrm flipV="1">
            <a:off x="5680933" y="3743969"/>
            <a:ext cx="1120945" cy="493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03" idx="1"/>
            <a:endCxn id="90" idx="0"/>
          </p:cNvCxnSpPr>
          <p:nvPr/>
        </p:nvCxnSpPr>
        <p:spPr bwMode="gray">
          <a:xfrm>
            <a:off x="5680933" y="4237895"/>
            <a:ext cx="1120945" cy="494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 name="图片 10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680933" y="4016495"/>
            <a:ext cx="540000" cy="442800"/>
          </a:xfrm>
          <a:prstGeom prst="rect">
            <a:avLst/>
          </a:prstGeom>
        </p:spPr>
      </p:pic>
      <p:cxnSp>
        <p:nvCxnSpPr>
          <p:cNvPr id="106" name="直接连接符 105"/>
          <p:cNvCxnSpPr/>
          <p:nvPr/>
        </p:nvCxnSpPr>
        <p:spPr bwMode="gray">
          <a:xfrm flipH="1">
            <a:off x="5068617" y="3784870"/>
            <a:ext cx="1818452" cy="849748"/>
          </a:xfrm>
          <a:prstGeom prst="line">
            <a:avLst/>
          </a:prstGeom>
          <a:ln w="28575">
            <a:solidFill>
              <a:srgbClr val="ED6D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bwMode="gray">
          <a:xfrm>
            <a:off x="5068617" y="3806908"/>
            <a:ext cx="1750598" cy="861973"/>
          </a:xfrm>
          <a:prstGeom prst="line">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bwMode="gray">
          <a:xfrm>
            <a:off x="9119520" y="5175632"/>
            <a:ext cx="1018228" cy="665919"/>
            <a:chOff x="415068" y="5610812"/>
            <a:chExt cx="1018228" cy="665919"/>
          </a:xfrm>
        </p:grpSpPr>
        <p:cxnSp>
          <p:nvCxnSpPr>
            <p:cNvPr id="109" name="直接连接符 108">
              <a:extLst>
                <a:ext uri="{FF2B5EF4-FFF2-40B4-BE49-F238E27FC236}">
                  <a16:creationId xmlns="" xmlns:a16="http://schemas.microsoft.com/office/drawing/2014/main" id="{53F6C620-8FD2-48CE-8EA9-FD15D8766901}"/>
                </a:ext>
              </a:extLst>
            </p:cNvPr>
            <p:cNvCxnSpPr>
              <a:cxnSpLocks/>
            </p:cNvCxnSpPr>
            <p:nvPr/>
          </p:nvCxnSpPr>
          <p:spPr bwMode="gray">
            <a:xfrm flipH="1">
              <a:off x="446088" y="5940297"/>
              <a:ext cx="855711" cy="0"/>
            </a:xfrm>
            <a:prstGeom prst="line">
              <a:avLst/>
            </a:prstGeom>
            <a:ln w="28575">
              <a:solidFill>
                <a:srgbClr val="ED6D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Rectangle 29">
              <a:extLst>
                <a:ext uri="{FF2B5EF4-FFF2-40B4-BE49-F238E27FC236}">
                  <a16:creationId xmlns="" xmlns:a16="http://schemas.microsoft.com/office/drawing/2014/main" id="{B546FFE7-31D2-496E-8500-1CFAB1057566}"/>
                </a:ext>
              </a:extLst>
            </p:cNvPr>
            <p:cNvSpPr>
              <a:spLocks noChangeArrowheads="1"/>
            </p:cNvSpPr>
            <p:nvPr/>
          </p:nvSpPr>
          <p:spPr bwMode="gray">
            <a:xfrm>
              <a:off x="415069" y="5610812"/>
              <a:ext cx="101822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r>
                <a:rPr kumimoji="1" lang="en-US" altLang="zh-CN" sz="1400" dirty="0"/>
                <a:t>Instance 1</a:t>
              </a:r>
            </a:p>
          </p:txBody>
        </p:sp>
        <p:cxnSp>
          <p:nvCxnSpPr>
            <p:cNvPr id="120" name="直接连接符 119">
              <a:extLst>
                <a:ext uri="{FF2B5EF4-FFF2-40B4-BE49-F238E27FC236}">
                  <a16:creationId xmlns="" xmlns:a16="http://schemas.microsoft.com/office/drawing/2014/main" id="{01C3C8C2-BBB1-4CDB-95BE-9BE3AAACBA93}"/>
                </a:ext>
              </a:extLst>
            </p:cNvPr>
            <p:cNvCxnSpPr>
              <a:cxnSpLocks/>
            </p:cNvCxnSpPr>
            <p:nvPr/>
          </p:nvCxnSpPr>
          <p:spPr bwMode="gray">
            <a:xfrm flipH="1">
              <a:off x="446088" y="6276731"/>
              <a:ext cx="855711" cy="0"/>
            </a:xfrm>
            <a:prstGeom prst="line">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1" name="Rectangle 29">
              <a:extLst>
                <a:ext uri="{FF2B5EF4-FFF2-40B4-BE49-F238E27FC236}">
                  <a16:creationId xmlns="" xmlns:a16="http://schemas.microsoft.com/office/drawing/2014/main" id="{9F2D2DC7-4A7D-4360-BBBD-6EF3C066165B}"/>
                </a:ext>
              </a:extLst>
            </p:cNvPr>
            <p:cNvSpPr>
              <a:spLocks noChangeArrowheads="1"/>
            </p:cNvSpPr>
            <p:nvPr/>
          </p:nvSpPr>
          <p:spPr bwMode="gray">
            <a:xfrm>
              <a:off x="415068" y="5962006"/>
              <a:ext cx="101822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r>
                <a:rPr kumimoji="1" lang="en-US" altLang="zh-CN" sz="1400" dirty="0"/>
                <a:t>Instance 2</a:t>
              </a:r>
            </a:p>
          </p:txBody>
        </p:sp>
      </p:grpSp>
      <p:sp>
        <p:nvSpPr>
          <p:cNvPr id="122" name="五边形 121"/>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3" name="燕尾形 122"/>
          <p:cNvSpPr/>
          <p:nvPr/>
        </p:nvSpPr>
        <p:spPr bwMode="gray">
          <a:xfrm>
            <a:off x="8936152" y="94809"/>
            <a:ext cx="1476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24" name="燕尾形 123"/>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燕尾形 124"/>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1330145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Use of Link-local Addresses by OSPFv3</a:t>
            </a:r>
            <a:endParaRPr lang="en-US" altLang="zh-CN" dirty="0"/>
          </a:p>
        </p:txBody>
      </p:sp>
      <p:sp>
        <p:nvSpPr>
          <p:cNvPr id="3" name="文本占位符 2"/>
          <p:cNvSpPr>
            <a:spLocks noGrp="1"/>
          </p:cNvSpPr>
          <p:nvPr>
            <p:ph type="body" sz="quarter" idx="10"/>
          </p:nvPr>
        </p:nvSpPr>
        <p:spPr bwMode="gray">
          <a:xfrm>
            <a:off x="455612" y="1052513"/>
            <a:ext cx="11293476" cy="3027345"/>
          </a:xfrm>
        </p:spPr>
        <p:txBody>
          <a:bodyPr/>
          <a:lstStyle/>
          <a:p>
            <a:r>
              <a:rPr lang="en-US" sz="1800" dirty="0" smtClean="0"/>
              <a:t>OSPFv3 uses the link-local address (FE80::/10) as the source address of packets to be sent and the next-hop address of OSPFv3 routes.</a:t>
            </a:r>
            <a:endParaRPr lang="en-US" altLang="zh-CN" sz="1800" dirty="0" smtClean="0"/>
          </a:p>
          <a:p>
            <a:pPr lvl="1"/>
            <a:r>
              <a:rPr lang="en-US" sz="1600" dirty="0" smtClean="0"/>
              <a:t>Link-local addresses are used to maintain neighbor relationships and synchronize link state databases (LSDBs).</a:t>
            </a:r>
            <a:endParaRPr lang="en-US" altLang="zh-CN" sz="1600" dirty="0" smtClean="0"/>
          </a:p>
          <a:p>
            <a:r>
              <a:rPr lang="en-US" sz="1800" dirty="0" smtClean="0"/>
              <a:t>Advantages:</a:t>
            </a:r>
            <a:endParaRPr lang="en-US" altLang="zh-CN" sz="1800" dirty="0" smtClean="0"/>
          </a:p>
          <a:p>
            <a:pPr lvl="1"/>
            <a:r>
              <a:rPr lang="en-US" sz="1600" dirty="0" smtClean="0"/>
              <a:t>OSPFv3 can calculate topologies without global IPv6 unicast addresses, separating topologies from addresses.</a:t>
            </a:r>
          </a:p>
          <a:p>
            <a:pPr lvl="1"/>
            <a:r>
              <a:rPr lang="en-US" sz="1600" dirty="0" smtClean="0"/>
              <a:t>OSPFv3 packets are not forwarded beyond the originating link, reducing unnecessary packet flooding and saving bandwidth.</a:t>
            </a:r>
            <a:endParaRPr lang="en-US" sz="1600" dirty="0"/>
          </a:p>
        </p:txBody>
      </p:sp>
      <p:sp>
        <p:nvSpPr>
          <p:cNvPr id="28" name="圆角矩形 27"/>
          <p:cNvSpPr/>
          <p:nvPr/>
        </p:nvSpPr>
        <p:spPr bwMode="gray">
          <a:xfrm>
            <a:off x="525600" y="4283477"/>
            <a:ext cx="5345111" cy="1298713"/>
          </a:xfrm>
          <a:prstGeom prst="roundRect">
            <a:avLst>
              <a:gd name="adj" fmla="val 210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p>
        </p:txBody>
      </p:sp>
      <p:pic>
        <p:nvPicPr>
          <p:cNvPr id="29"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1309779" y="4708394"/>
            <a:ext cx="541201" cy="442800"/>
          </a:xfrm>
          <a:prstGeom prst="rect">
            <a:avLst/>
          </a:prstGeom>
          <a:noFill/>
        </p:spPr>
      </p:pic>
      <p:pic>
        <p:nvPicPr>
          <p:cNvPr id="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581504" y="4708394"/>
            <a:ext cx="541201" cy="442800"/>
          </a:xfrm>
          <a:prstGeom prst="rect">
            <a:avLst/>
          </a:prstGeom>
          <a:noFill/>
        </p:spPr>
      </p:pic>
      <p:cxnSp>
        <p:nvCxnSpPr>
          <p:cNvPr id="31" name="直接连接符 30"/>
          <p:cNvCxnSpPr>
            <a:stCxn id="29" idx="3"/>
            <a:endCxn id="30" idx="1"/>
          </p:cNvCxnSpPr>
          <p:nvPr/>
        </p:nvCxnSpPr>
        <p:spPr bwMode="gray">
          <a:xfrm>
            <a:off x="1850980" y="4929794"/>
            <a:ext cx="17305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12"/>
          <p:cNvSpPr>
            <a:spLocks noChangeArrowheads="1"/>
          </p:cNvSpPr>
          <p:nvPr/>
        </p:nvSpPr>
        <p:spPr bwMode="gray">
          <a:xfrm>
            <a:off x="2789510" y="4953092"/>
            <a:ext cx="2388756" cy="4136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r>
              <a:rPr lang="en-US" altLang="zh-CN" sz="1400" dirty="0" smtClean="0"/>
              <a:t>GE0/0/1</a:t>
            </a:r>
          </a:p>
          <a:p>
            <a:r>
              <a:rPr lang="en-US" altLang="zh-CN" sz="1400" dirty="0" smtClean="0"/>
              <a:t>2001:DB8:2345:12::</a:t>
            </a:r>
            <a:r>
              <a:rPr lang="en-US" altLang="zh-CN" sz="1400" dirty="0"/>
              <a:t>2</a:t>
            </a:r>
            <a:r>
              <a:rPr lang="en-US" altLang="zh-CN" sz="1400" dirty="0" smtClean="0"/>
              <a:t>/64</a:t>
            </a:r>
            <a:endParaRPr lang="en-US" altLang="zh-CN" sz="1400" dirty="0"/>
          </a:p>
        </p:txBody>
      </p:sp>
      <p:sp>
        <p:nvSpPr>
          <p:cNvPr id="38" name="Rectangle 312"/>
          <p:cNvSpPr>
            <a:spLocks noChangeArrowheads="1"/>
          </p:cNvSpPr>
          <p:nvPr/>
        </p:nvSpPr>
        <p:spPr bwMode="gray">
          <a:xfrm>
            <a:off x="456311" y="4319481"/>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600" b="1" dirty="0" smtClean="0"/>
              <a:t>OSPFv3</a:t>
            </a:r>
            <a:endParaRPr lang="en-US" altLang="zh-CN" sz="1600" b="1" dirty="0"/>
          </a:p>
        </p:txBody>
      </p:sp>
      <p:sp>
        <p:nvSpPr>
          <p:cNvPr id="39" name="Rectangle 312"/>
          <p:cNvSpPr>
            <a:spLocks noChangeArrowheads="1"/>
          </p:cNvSpPr>
          <p:nvPr/>
        </p:nvSpPr>
        <p:spPr bwMode="gray">
          <a:xfrm>
            <a:off x="1331241" y="4445397"/>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smtClean="0"/>
              <a:t>R1</a:t>
            </a:r>
            <a:endParaRPr lang="en-US" altLang="zh-CN" sz="1400" b="1" dirty="0"/>
          </a:p>
        </p:txBody>
      </p:sp>
      <p:sp>
        <p:nvSpPr>
          <p:cNvPr id="40" name="Rectangle 312"/>
          <p:cNvSpPr>
            <a:spLocks noChangeArrowheads="1"/>
          </p:cNvSpPr>
          <p:nvPr/>
        </p:nvSpPr>
        <p:spPr bwMode="gray">
          <a:xfrm>
            <a:off x="3386183" y="4445397"/>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smtClean="0"/>
              <a:t>R2</a:t>
            </a:r>
            <a:endParaRPr lang="en-US" altLang="zh-CN" sz="1400" b="1" dirty="0"/>
          </a:p>
        </p:txBody>
      </p:sp>
      <p:cxnSp>
        <p:nvCxnSpPr>
          <p:cNvPr id="41" name="直接连接符 40"/>
          <p:cNvCxnSpPr>
            <a:stCxn id="30" idx="3"/>
          </p:cNvCxnSpPr>
          <p:nvPr/>
        </p:nvCxnSpPr>
        <p:spPr bwMode="gray">
          <a:xfrm>
            <a:off x="4122705" y="4929794"/>
            <a:ext cx="1709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bwMode="gray">
          <a:xfrm flipH="1">
            <a:off x="4304887" y="4774983"/>
            <a:ext cx="2073" cy="32320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312"/>
          <p:cNvSpPr>
            <a:spLocks noChangeArrowheads="1"/>
          </p:cNvSpPr>
          <p:nvPr/>
        </p:nvSpPr>
        <p:spPr bwMode="gray">
          <a:xfrm>
            <a:off x="3621260" y="4468520"/>
            <a:ext cx="2388756" cy="55487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lnSpc>
                <a:spcPct val="140000"/>
              </a:lnSpc>
            </a:pPr>
            <a:r>
              <a:rPr lang="en-US" altLang="zh-CN" sz="1400" dirty="0" smtClean="0"/>
              <a:t>2001:DB8:2345:2::2/128</a:t>
            </a:r>
          </a:p>
          <a:p>
            <a:pPr algn="ctr">
              <a:lnSpc>
                <a:spcPct val="140000"/>
              </a:lnSpc>
            </a:pPr>
            <a:r>
              <a:rPr lang="en-US" altLang="zh-CN" sz="1400" dirty="0" smtClean="0"/>
              <a:t>Loopback0</a:t>
            </a:r>
            <a:endParaRPr lang="en-US" altLang="zh-CN" sz="1400" dirty="0"/>
          </a:p>
        </p:txBody>
      </p:sp>
      <p:sp>
        <p:nvSpPr>
          <p:cNvPr id="44" name="文本框 3"/>
          <p:cNvSpPr txBox="1"/>
          <p:nvPr/>
        </p:nvSpPr>
        <p:spPr bwMode="gray">
          <a:xfrm>
            <a:off x="5919489" y="3983564"/>
            <a:ext cx="5815315" cy="2031325"/>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t>[R1]display ipv6 routing-table </a:t>
            </a:r>
          </a:p>
          <a:p>
            <a:r>
              <a:rPr lang="en-US" altLang="zh-CN" sz="1400" dirty="0" smtClean="0"/>
              <a:t>……</a:t>
            </a:r>
          </a:p>
          <a:p>
            <a:endParaRPr lang="en-US" altLang="zh-CN" sz="1400" dirty="0"/>
          </a:p>
          <a:p>
            <a:r>
              <a:rPr lang="en-US" altLang="zh-CN" sz="1400" dirty="0"/>
              <a:t> </a:t>
            </a:r>
            <a:r>
              <a:rPr lang="en-US" altLang="zh-CN" sz="1400" dirty="0" smtClean="0"/>
              <a:t>Destination:      2001:DB8:2345:2</a:t>
            </a:r>
            <a:r>
              <a:rPr lang="en-US" altLang="zh-CN" sz="1400" dirty="0"/>
              <a:t>::2              </a:t>
            </a:r>
            <a:r>
              <a:rPr lang="en-US" altLang="zh-CN" sz="1400" dirty="0" smtClean="0"/>
              <a:t>  </a:t>
            </a:r>
            <a:r>
              <a:rPr lang="en-US" altLang="zh-CN" sz="1400" dirty="0" err="1" smtClean="0"/>
              <a:t>PrefixLength</a:t>
            </a:r>
            <a:r>
              <a:rPr lang="en-US" altLang="zh-CN" sz="1400" dirty="0" smtClean="0"/>
              <a:t> : 128</a:t>
            </a:r>
            <a:endParaRPr lang="en-US" altLang="zh-CN" sz="1400" dirty="0"/>
          </a:p>
          <a:p>
            <a:r>
              <a:rPr lang="en-US" altLang="zh-CN" sz="1400" dirty="0"/>
              <a:t> </a:t>
            </a:r>
            <a:r>
              <a:rPr lang="en-US" altLang="zh-CN" sz="1400" dirty="0" err="1" smtClean="0"/>
              <a:t>NextHop</a:t>
            </a:r>
            <a:r>
              <a:rPr lang="en-US" altLang="zh-CN" sz="1400" dirty="0" smtClean="0"/>
              <a:t>:          </a:t>
            </a:r>
            <a:r>
              <a:rPr lang="en-US" altLang="zh-CN" sz="1400" dirty="0" smtClean="0">
                <a:solidFill>
                  <a:srgbClr val="C7000B"/>
                </a:solidFill>
              </a:rPr>
              <a:t>FE80</a:t>
            </a:r>
            <a:r>
              <a:rPr lang="en-US" altLang="zh-CN" sz="1400" dirty="0">
                <a:solidFill>
                  <a:srgbClr val="C7000B"/>
                </a:solidFill>
              </a:rPr>
              <a:t>::2E0:FCFF:FE82:522B      </a:t>
            </a:r>
            <a:r>
              <a:rPr lang="en-US" altLang="zh-CN" sz="1400" dirty="0" smtClean="0"/>
              <a:t>Preference :    10</a:t>
            </a:r>
            <a:endParaRPr lang="en-US" altLang="zh-CN" sz="1400" dirty="0"/>
          </a:p>
          <a:p>
            <a:r>
              <a:rPr lang="en-US" altLang="zh-CN" sz="1400" dirty="0"/>
              <a:t> </a:t>
            </a:r>
            <a:r>
              <a:rPr lang="en-US" altLang="zh-CN" sz="1400" dirty="0" smtClean="0"/>
              <a:t>Cost:                1                                          Protocol  </a:t>
            </a:r>
            <a:r>
              <a:rPr lang="en-US" altLang="zh-CN" sz="1400" dirty="0"/>
              <a:t>: </a:t>
            </a:r>
            <a:r>
              <a:rPr lang="en-US" altLang="zh-CN" sz="1400" dirty="0" smtClean="0"/>
              <a:t>      OSPFv3</a:t>
            </a:r>
            <a:endParaRPr lang="en-US" altLang="zh-CN" sz="1400" dirty="0"/>
          </a:p>
          <a:p>
            <a:r>
              <a:rPr lang="en-US" altLang="zh-CN" sz="1400" dirty="0"/>
              <a:t> </a:t>
            </a:r>
            <a:r>
              <a:rPr lang="en-US" altLang="zh-CN" sz="1400" dirty="0" err="1" smtClean="0"/>
              <a:t>RelayNextHop</a:t>
            </a:r>
            <a:r>
              <a:rPr lang="en-US" altLang="zh-CN" sz="1400" dirty="0" smtClean="0"/>
              <a:t>:  ::                                          </a:t>
            </a:r>
            <a:r>
              <a:rPr lang="en-US" altLang="zh-CN" sz="1400" dirty="0" err="1" smtClean="0"/>
              <a:t>TunnelID</a:t>
            </a:r>
            <a:r>
              <a:rPr lang="en-US" altLang="zh-CN" sz="1400" dirty="0" smtClean="0"/>
              <a:t> :       0x0</a:t>
            </a:r>
            <a:endParaRPr lang="en-US" altLang="zh-CN" sz="1400" dirty="0"/>
          </a:p>
          <a:p>
            <a:r>
              <a:rPr lang="en-US" altLang="zh-CN" sz="1400" dirty="0"/>
              <a:t> </a:t>
            </a:r>
            <a:r>
              <a:rPr lang="en-US" altLang="zh-CN" sz="1400" dirty="0" smtClean="0"/>
              <a:t>Interface:          GigabitEthernet0/0/1             Flags :             D</a:t>
            </a:r>
            <a:endParaRPr lang="en-US" altLang="zh-CN" sz="1400" dirty="0"/>
          </a:p>
          <a:p>
            <a:r>
              <a:rPr lang="en-US" altLang="zh-CN" sz="1400" dirty="0" smtClean="0"/>
              <a:t>……</a:t>
            </a:r>
            <a:endParaRPr lang="en-US" altLang="zh-CN" sz="1400" dirty="0"/>
          </a:p>
        </p:txBody>
      </p:sp>
      <p:sp>
        <p:nvSpPr>
          <p:cNvPr id="45" name="Rectangle 312"/>
          <p:cNvSpPr>
            <a:spLocks noChangeArrowheads="1"/>
          </p:cNvSpPr>
          <p:nvPr/>
        </p:nvSpPr>
        <p:spPr bwMode="gray">
          <a:xfrm>
            <a:off x="398074" y="4937145"/>
            <a:ext cx="2256649" cy="44641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r"/>
            <a:r>
              <a:rPr lang="en-US" altLang="zh-CN" sz="1400" dirty="0" smtClean="0"/>
              <a:t>GE0/0/1</a:t>
            </a:r>
          </a:p>
          <a:p>
            <a:pPr algn="r"/>
            <a:r>
              <a:rPr lang="en-US" altLang="zh-CN" sz="1400" dirty="0" smtClean="0"/>
              <a:t>2001:DB8:2345:12::1/64</a:t>
            </a:r>
            <a:endParaRPr lang="en-US" altLang="zh-CN" sz="1400" dirty="0"/>
          </a:p>
        </p:txBody>
      </p:sp>
      <p:sp>
        <p:nvSpPr>
          <p:cNvPr id="46" name="五边形 45"/>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47" name="燕尾形 46"/>
          <p:cNvSpPr/>
          <p:nvPr/>
        </p:nvSpPr>
        <p:spPr bwMode="gray">
          <a:xfrm>
            <a:off x="8936152" y="94809"/>
            <a:ext cx="1476997"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8" name="燕尾形 47"/>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gray">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34230736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OSPFv3 Packets</a:t>
            </a:r>
            <a:endParaRPr lang="en-US" altLang="zh-CN" dirty="0"/>
          </a:p>
        </p:txBody>
      </p:sp>
      <p:sp>
        <p:nvSpPr>
          <p:cNvPr id="7" name="文本占位符 6"/>
          <p:cNvSpPr>
            <a:spLocks noGrp="1"/>
          </p:cNvSpPr>
          <p:nvPr>
            <p:ph type="body" sz="quarter" idx="10"/>
          </p:nvPr>
        </p:nvSpPr>
        <p:spPr/>
        <p:txBody>
          <a:bodyPr/>
          <a:lstStyle/>
          <a:p>
            <a:r>
              <a:rPr lang="en-US" sz="1800" dirty="0" smtClean="0"/>
              <a:t>OSPFv3 and OSPFv2 have the same types of packets:</a:t>
            </a:r>
            <a:endParaRPr lang="en-US" altLang="zh-CN" sz="1800" dirty="0" smtClean="0"/>
          </a:p>
          <a:p>
            <a:pPr lvl="1"/>
            <a:r>
              <a:rPr lang="en-US" sz="1600" dirty="0" smtClean="0"/>
              <a:t>Hello, DD, LSR, LSU, and </a:t>
            </a:r>
            <a:r>
              <a:rPr lang="en-US" sz="1600" dirty="0" err="1" smtClean="0"/>
              <a:t>LSAck</a:t>
            </a:r>
            <a:r>
              <a:rPr lang="en-US" sz="1600" dirty="0" smtClean="0"/>
              <a:t> packets</a:t>
            </a:r>
          </a:p>
          <a:p>
            <a:r>
              <a:rPr lang="en-US" sz="1800" dirty="0" smtClean="0"/>
              <a:t>OSPFv3 and OSPFv2 use the same protocol number 89.</a:t>
            </a:r>
            <a:endParaRPr lang="en-US" altLang="zh-CN" sz="1800" dirty="0" smtClean="0"/>
          </a:p>
          <a:p>
            <a:pPr lvl="1"/>
            <a:r>
              <a:rPr lang="en-US" sz="1600" dirty="0" smtClean="0"/>
              <a:t>OSPFv2: The Protocol in the IPv4 packet header is 89.</a:t>
            </a:r>
            <a:endParaRPr lang="en-US" altLang="zh-CN" sz="1600" dirty="0" smtClean="0"/>
          </a:p>
          <a:p>
            <a:pPr lvl="1"/>
            <a:r>
              <a:rPr lang="en-US" sz="1600" dirty="0" smtClean="0"/>
              <a:t>OSPFv3: The Next Header in the IPv6 packet header is 89.</a:t>
            </a:r>
            <a:endParaRPr lang="en-US" altLang="zh-CN" sz="1600" dirty="0" smtClean="0"/>
          </a:p>
          <a:p>
            <a:r>
              <a:rPr lang="en-US" sz="1800" dirty="0" smtClean="0"/>
              <a:t>Similar to OSPFv2, OSPFv3 uses a multicast address as the destination address of OSPF packets.</a:t>
            </a:r>
            <a:endParaRPr lang="en-US" altLang="zh-CN" sz="1800" dirty="0" smtClean="0"/>
          </a:p>
          <a:p>
            <a:pPr lvl="1"/>
            <a:r>
              <a:rPr lang="en-US" sz="1600" dirty="0" smtClean="0"/>
              <a:t>OSPFv2 uses IPv4 multicast addresses:</a:t>
            </a:r>
          </a:p>
          <a:p>
            <a:pPr lvl="2"/>
            <a:r>
              <a:rPr lang="en-US" sz="1400" dirty="0" smtClean="0"/>
              <a:t>OSPF IGP routers use 224.0.0.5, whereas the OSPF IGP DR uses 224.0.0.6.</a:t>
            </a:r>
            <a:endParaRPr lang="en-US" altLang="zh-CN" sz="1400" dirty="0" smtClean="0"/>
          </a:p>
          <a:p>
            <a:pPr lvl="1"/>
            <a:r>
              <a:rPr lang="en-US" sz="1600" dirty="0" smtClean="0"/>
              <a:t>OSPFv3 uses IPv6 multicast addresses:</a:t>
            </a:r>
            <a:endParaRPr lang="en-US" altLang="zh-CN" sz="1600" dirty="0" smtClean="0"/>
          </a:p>
          <a:p>
            <a:pPr lvl="2"/>
            <a:r>
              <a:rPr lang="en-US" sz="1400" dirty="0" smtClean="0"/>
              <a:t>OSPF IGP routers use FF02::5, whereas the OSPF IGP DR uses FF02::6.</a:t>
            </a:r>
            <a:endParaRPr lang="en-US" altLang="zh-CN" sz="1400" dirty="0" smtClean="0"/>
          </a:p>
        </p:txBody>
      </p:sp>
      <p:sp>
        <p:nvSpPr>
          <p:cNvPr id="10" name="五边形 9"/>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1" name="燕尾形 10"/>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auto">
          <a:xfrm>
            <a:off x="10336855" y="94809"/>
            <a:ext cx="84960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Packets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7" name="燕尾形 16"/>
          <p:cNvSpPr/>
          <p:nvPr/>
        </p:nvSpPr>
        <p:spPr bwMode="auto">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2266864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IPv6 Routing</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OSPFv3 Packet Header</a:t>
            </a:r>
            <a:endParaRPr lang="en-US" altLang="zh-CN" dirty="0"/>
          </a:p>
        </p:txBody>
      </p:sp>
      <p:sp>
        <p:nvSpPr>
          <p:cNvPr id="3" name="文本占位符 2"/>
          <p:cNvSpPr>
            <a:spLocks noGrp="1"/>
          </p:cNvSpPr>
          <p:nvPr>
            <p:ph type="body" sz="quarter" idx="10"/>
          </p:nvPr>
        </p:nvSpPr>
        <p:spPr>
          <a:xfrm>
            <a:off x="455612" y="1052514"/>
            <a:ext cx="5640388" cy="4875042"/>
          </a:xfrm>
        </p:spPr>
        <p:txBody>
          <a:bodyPr/>
          <a:lstStyle/>
          <a:p>
            <a:r>
              <a:rPr lang="en-US" sz="1800" dirty="0" smtClean="0"/>
              <a:t>OSPFv2 packet header:</a:t>
            </a:r>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r>
              <a:rPr lang="en-US" sz="1800" dirty="0" smtClean="0"/>
              <a:t>OSPFv3 packet header:</a:t>
            </a:r>
            <a:endParaRPr lang="en-US" altLang="zh-CN" sz="1800" dirty="0"/>
          </a:p>
        </p:txBody>
      </p:sp>
      <p:sp>
        <p:nvSpPr>
          <p:cNvPr id="12" name="文本占位符 2"/>
          <p:cNvSpPr txBox="1">
            <a:spLocks/>
          </p:cNvSpPr>
          <p:nvPr/>
        </p:nvSpPr>
        <p:spPr bwMode="auto">
          <a:xfrm>
            <a:off x="6104964" y="1160463"/>
            <a:ext cx="5627683" cy="504062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20000"/>
              </a:lnSpc>
              <a:spcBef>
                <a:spcPts val="200"/>
              </a:spcBef>
              <a:spcAft>
                <a:spcPts val="200"/>
              </a:spcAft>
            </a:pPr>
            <a:r>
              <a:rPr lang="en-US" sz="1600" dirty="0">
                <a:latin typeface="Huawei Sans" panose="020C0503030203020204" pitchFamily="34" charset="0"/>
              </a:rPr>
              <a:t>Similar to OSPFv2, OSPFv3 defines the same packet header for its five types of packets. However, some fields in the OSPFv3 packet header differ from those in the OSPFv2 packet </a:t>
            </a:r>
            <a:r>
              <a:rPr lang="en-US" sz="1600" dirty="0" smtClean="0">
                <a:latin typeface="Huawei Sans" panose="020C0503030203020204" pitchFamily="34" charset="0"/>
              </a:rPr>
              <a:t>header.</a:t>
            </a:r>
          </a:p>
          <a:p>
            <a:pPr algn="l" fontAlgn="ctr">
              <a:lnSpc>
                <a:spcPct val="120000"/>
              </a:lnSpc>
              <a:spcBef>
                <a:spcPts val="200"/>
              </a:spcBef>
              <a:spcAft>
                <a:spcPts val="200"/>
              </a:spcAft>
            </a:pPr>
            <a:r>
              <a:rPr lang="en-US" sz="1600" dirty="0" smtClean="0">
                <a:latin typeface="Huawei Sans" panose="020C0503030203020204" pitchFamily="34" charset="0"/>
              </a:rPr>
              <a:t>Changes:</a:t>
            </a:r>
          </a:p>
          <a:p>
            <a:pPr lvl="1" fontAlgn="ctr">
              <a:lnSpc>
                <a:spcPct val="120000"/>
              </a:lnSpc>
              <a:spcBef>
                <a:spcPts val="200"/>
              </a:spcBef>
              <a:spcAft>
                <a:spcPts val="200"/>
              </a:spcAft>
            </a:pPr>
            <a:r>
              <a:rPr lang="en-US" sz="1400" b="1" dirty="0" smtClean="0">
                <a:latin typeface="Huawei Sans" panose="020C0503030203020204" pitchFamily="34" charset="0"/>
              </a:rPr>
              <a:t>Instance ID</a:t>
            </a:r>
            <a:r>
              <a:rPr lang="en-US" sz="1400" dirty="0" smtClean="0">
                <a:latin typeface="Huawei Sans" panose="020C0503030203020204" pitchFamily="34" charset="0"/>
              </a:rPr>
              <a:t>: 1 byte. The default value is 0. This field allows multiple OSPFv3 instances to be run on a link. Each instance has a unique instance ID. The instance ID is valid only on the local link.</a:t>
            </a:r>
            <a:endParaRPr lang="en-US" altLang="zh-CN" sz="1400" dirty="0" smtClean="0">
              <a:latin typeface="Huawei Sans" panose="020C0503030203020204" pitchFamily="34" charset="0"/>
            </a:endParaRPr>
          </a:p>
          <a:p>
            <a:pPr lvl="1" fontAlgn="ctr">
              <a:lnSpc>
                <a:spcPct val="120000"/>
              </a:lnSpc>
              <a:spcBef>
                <a:spcPts val="200"/>
              </a:spcBef>
              <a:spcAft>
                <a:spcPts val="200"/>
              </a:spcAft>
            </a:pPr>
            <a:r>
              <a:rPr lang="en-US" sz="1400" b="1" dirty="0" smtClean="0">
                <a:latin typeface="Huawei Sans" panose="020C0503030203020204" pitchFamily="34" charset="0"/>
              </a:rPr>
              <a:t>All authentication fields are removed from the OSPFv3 packet header</a:t>
            </a:r>
            <a:r>
              <a:rPr lang="en-US" sz="1400" dirty="0" smtClean="0">
                <a:latin typeface="Huawei Sans" panose="020C0503030203020204" pitchFamily="34" charset="0"/>
              </a:rPr>
              <a:t>: OSPFv3 authentication can be implemented using IPv6's authentication and security processing mechanism. In addition, OSPFv3 packets can be authenticated using OSPFv3's own mechanism.</a:t>
            </a:r>
            <a:endParaRPr lang="en-US" altLang="zh-CN" sz="1400" dirty="0">
              <a:latin typeface="Huawei Sans" panose="020C0503030203020204" pitchFamily="34" charset="0"/>
            </a:endParaRPr>
          </a:p>
        </p:txBody>
      </p:sp>
      <p:graphicFrame>
        <p:nvGraphicFramePr>
          <p:cNvPr id="17" name="表格 16"/>
          <p:cNvGraphicFramePr>
            <a:graphicFrameLocks noGrp="1"/>
          </p:cNvGraphicFramePr>
          <p:nvPr>
            <p:extLst>
              <p:ext uri="{D42A27DB-BD31-4B8C-83A1-F6EECF244321}">
                <p14:modId xmlns:p14="http://schemas.microsoft.com/office/powerpoint/2010/main" val="3750619247"/>
              </p:ext>
            </p:extLst>
          </p:nvPr>
        </p:nvGraphicFramePr>
        <p:xfrm>
          <a:off x="845778" y="4025933"/>
          <a:ext cx="5040000" cy="1489328"/>
        </p:xfrm>
        <a:graphic>
          <a:graphicData uri="http://schemas.openxmlformats.org/drawingml/2006/table">
            <a:tbl>
              <a:tblPr firstRow="1" bandRow="1"/>
              <a:tblGrid>
                <a:gridCol w="1260000"/>
                <a:gridCol w="1260000"/>
                <a:gridCol w="1260000"/>
                <a:gridCol w="1260000"/>
              </a:tblGrid>
              <a:tr h="359664">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Version=3</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Type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Packet 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r>
              <a:tr h="406242">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Router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tr>
              <a:tr h="31718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Area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tr>
              <a:tr h="406242">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Checksum</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sz="1400" dirty="0"/>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u="none" strike="noStrike" kern="1200" cap="none" normalizeH="0" baseline="0" dirty="0" smtClean="0">
                          <a:ln>
                            <a:noFill/>
                          </a:ln>
                          <a:solidFill>
                            <a:schemeClr val="tx1"/>
                          </a:solidFill>
                          <a:effectLst/>
                          <a:latin typeface="+mn-lt"/>
                          <a:ea typeface="+mn-ea"/>
                        </a:rPr>
                        <a:t>Instance ID</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graphicFrame>
        <p:nvGraphicFramePr>
          <p:cNvPr id="18" name="表格 17"/>
          <p:cNvGraphicFramePr>
            <a:graphicFrameLocks noGrp="1"/>
          </p:cNvGraphicFramePr>
          <p:nvPr>
            <p:extLst>
              <p:ext uri="{D42A27DB-BD31-4B8C-83A1-F6EECF244321}">
                <p14:modId xmlns:p14="http://schemas.microsoft.com/office/powerpoint/2010/main" val="759770950"/>
              </p:ext>
            </p:extLst>
          </p:nvPr>
        </p:nvGraphicFramePr>
        <p:xfrm>
          <a:off x="845778" y="1567746"/>
          <a:ext cx="5040000" cy="1895570"/>
        </p:xfrm>
        <a:graphic>
          <a:graphicData uri="http://schemas.openxmlformats.org/drawingml/2006/table">
            <a:tbl>
              <a:tblPr firstRow="1" bandRow="1"/>
              <a:tblGrid>
                <a:gridCol w="1260000"/>
                <a:gridCol w="1260000"/>
                <a:gridCol w="2520000"/>
              </a:tblGrid>
              <a:tr h="359664">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Version=2</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Type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Packet Length</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r>
              <a:tr h="406242">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Router ID</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r>
              <a:tr h="31718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Area ID</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r>
              <a:tr h="406242">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Checksum</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sz="1400" dirty="0"/>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bg1">
                              <a:lumMod val="50000"/>
                            </a:schemeClr>
                          </a:solidFill>
                          <a:effectLst/>
                          <a:latin typeface="+mn-lt"/>
                          <a:ea typeface="+mn-ea"/>
                          <a:cs typeface="+mn-cs"/>
                        </a:rPr>
                        <a:t>Auth</a:t>
                      </a: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 Type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06242">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Authentication</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r>
            </a:tbl>
          </a:graphicData>
        </a:graphic>
      </p:graphicFrame>
      <p:sp>
        <p:nvSpPr>
          <p:cNvPr id="19" name="五边形 18"/>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20" name="燕尾形 19"/>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auto">
          <a:xfrm>
            <a:off x="10336855" y="94809"/>
            <a:ext cx="84960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Packets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34187780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Hello Packet</a:t>
            </a:r>
            <a:endParaRPr lang="en-US" altLang="zh-CN" dirty="0"/>
          </a:p>
        </p:txBody>
      </p:sp>
      <p:sp>
        <p:nvSpPr>
          <p:cNvPr id="3" name="文本占位符 2"/>
          <p:cNvSpPr>
            <a:spLocks noGrp="1"/>
          </p:cNvSpPr>
          <p:nvPr>
            <p:ph type="body" sz="quarter" idx="10"/>
          </p:nvPr>
        </p:nvSpPr>
        <p:spPr>
          <a:xfrm>
            <a:off x="455612" y="1052514"/>
            <a:ext cx="5640388" cy="4875042"/>
          </a:xfrm>
        </p:spPr>
        <p:txBody>
          <a:bodyPr/>
          <a:lstStyle/>
          <a:p>
            <a:r>
              <a:rPr lang="en-US" sz="1800" smtClean="0"/>
              <a:t>OSPFv2 Hello packet format</a:t>
            </a:r>
            <a:endParaRPr lang="en-US" altLang="zh-CN" sz="1800" smtClean="0"/>
          </a:p>
          <a:p>
            <a:endParaRPr lang="en-US" altLang="zh-CN" sz="1800" smtClean="0"/>
          </a:p>
          <a:p>
            <a:endParaRPr lang="en-US" altLang="zh-CN" sz="1800" smtClean="0"/>
          </a:p>
          <a:p>
            <a:endParaRPr lang="en-US" altLang="zh-CN" sz="1800" smtClean="0"/>
          </a:p>
          <a:p>
            <a:endParaRPr lang="en-US" altLang="zh-CN" sz="1800" smtClean="0"/>
          </a:p>
          <a:p>
            <a:r>
              <a:rPr lang="en-US" sz="1800" smtClean="0"/>
              <a:t>OSPFv3 Hello packet format</a:t>
            </a:r>
            <a:endParaRPr lang="en-US" altLang="zh-CN" sz="1800" smtClean="0"/>
          </a:p>
          <a:p>
            <a:endParaRPr lang="en-US" altLang="zh-CN" sz="1800" dirty="0"/>
          </a:p>
        </p:txBody>
      </p:sp>
      <p:sp>
        <p:nvSpPr>
          <p:cNvPr id="7" name="文本占位符 2"/>
          <p:cNvSpPr txBox="1">
            <a:spLocks/>
          </p:cNvSpPr>
          <p:nvPr/>
        </p:nvSpPr>
        <p:spPr bwMode="auto">
          <a:xfrm>
            <a:off x="6118230" y="1233488"/>
            <a:ext cx="5627683" cy="401778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600" dirty="0" smtClean="0">
                <a:latin typeface="Huawei Sans" panose="020C0503030203020204" pitchFamily="34" charset="0"/>
              </a:rPr>
              <a:t>Compared with OSPFv2 Hello packets, OSPFv3 Hello packets do not contain the Network Mask field but newly contain the Interface ID field, which identifies the interface that sends the Hello packets.</a:t>
            </a:r>
            <a:endParaRPr lang="en-US" altLang="zh-CN" sz="1600" dirty="0" smtClean="0">
              <a:latin typeface="Huawei Sans" panose="020C0503030203020204" pitchFamily="34" charset="0"/>
            </a:endParaRPr>
          </a:p>
          <a:p>
            <a:pPr fontAlgn="ctr">
              <a:lnSpc>
                <a:spcPct val="100000"/>
              </a:lnSpc>
            </a:pPr>
            <a:r>
              <a:rPr lang="en-US" sz="1600" dirty="0" smtClean="0">
                <a:latin typeface="Huawei Sans" panose="020C0503030203020204" pitchFamily="34" charset="0"/>
              </a:rPr>
              <a:t>Changes:</a:t>
            </a:r>
          </a:p>
          <a:p>
            <a:pPr lvl="1" fontAlgn="ctr">
              <a:lnSpc>
                <a:spcPct val="100000"/>
              </a:lnSpc>
            </a:pPr>
            <a:r>
              <a:rPr lang="en-US" sz="1400" b="1" dirty="0" smtClean="0">
                <a:latin typeface="Huawei Sans" panose="020C0503030203020204" pitchFamily="34" charset="0"/>
              </a:rPr>
              <a:t>Interface ID</a:t>
            </a:r>
            <a:r>
              <a:rPr lang="en-US" sz="1400" dirty="0" smtClean="0">
                <a:latin typeface="Huawei Sans" panose="020C0503030203020204" pitchFamily="34" charset="0"/>
              </a:rPr>
              <a:t>: uniquely identifies the interface that sends Hello packets to establish a connection, and occupies 4 bytes.</a:t>
            </a:r>
            <a:endParaRPr lang="en-US" altLang="zh-CN" sz="1400" dirty="0" smtClean="0">
              <a:latin typeface="Huawei Sans" panose="020C0503030203020204" pitchFamily="34" charset="0"/>
            </a:endParaRPr>
          </a:p>
          <a:p>
            <a:pPr lvl="1" fontAlgn="ctr">
              <a:lnSpc>
                <a:spcPct val="100000"/>
              </a:lnSpc>
            </a:pPr>
            <a:r>
              <a:rPr lang="en-US" sz="1400" b="1" dirty="0" smtClean="0">
                <a:latin typeface="Huawei Sans" panose="020C0503030203020204" pitchFamily="34" charset="0"/>
              </a:rPr>
              <a:t>Options</a:t>
            </a:r>
            <a:r>
              <a:rPr lang="en-US" sz="1400" dirty="0" smtClean="0">
                <a:latin typeface="Huawei Sans" panose="020C0503030203020204" pitchFamily="34" charset="0"/>
              </a:rPr>
              <a:t>: indicates the optional capabilities supported by a device. This field is extended to 3 bytes. Compared with OSPFv2, OSPFv3 adds the R bit and the V6 bit.</a:t>
            </a:r>
            <a:endParaRPr lang="en-US" altLang="zh-CN" sz="14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AT</a:t>
            </a:r>
            <a:r>
              <a:rPr lang="en-US" sz="1200" dirty="0">
                <a:latin typeface="Huawei Sans" panose="020C0503030203020204" pitchFamily="34" charset="0"/>
              </a:rPr>
              <a:t>: indicates whether OSPFv3 authentication is supported. </a:t>
            </a:r>
            <a:endParaRPr lang="en-US"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R: indicates whether the originating router has the forwarding capability.</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V6: If the V6 bit is set to 0, the router or link does not participate in IPv6 route calculation.</a:t>
            </a:r>
          </a:p>
        </p:txBody>
      </p:sp>
      <p:graphicFrame>
        <p:nvGraphicFramePr>
          <p:cNvPr id="23" name="表格 22"/>
          <p:cNvGraphicFramePr>
            <a:graphicFrameLocks noGrp="1"/>
          </p:cNvGraphicFramePr>
          <p:nvPr>
            <p:extLst>
              <p:ext uri="{D42A27DB-BD31-4B8C-83A1-F6EECF244321}">
                <p14:modId xmlns:p14="http://schemas.microsoft.com/office/powerpoint/2010/main" val="1810633433"/>
              </p:ext>
            </p:extLst>
          </p:nvPr>
        </p:nvGraphicFramePr>
        <p:xfrm>
          <a:off x="815110" y="1518616"/>
          <a:ext cx="5040000" cy="1880312"/>
        </p:xfrm>
        <a:graphic>
          <a:graphicData uri="http://schemas.openxmlformats.org/drawingml/2006/table">
            <a:tbl>
              <a:tblPr firstRow="1" bandRow="1"/>
              <a:tblGrid>
                <a:gridCol w="2520000"/>
                <a:gridCol w="1260000"/>
                <a:gridCol w="1260000"/>
              </a:tblGrid>
              <a:tr h="281255">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Network Mask</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bg1">
                            <a:lumMod val="65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r>
              <a:tr h="317678">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bg1">
                              <a:lumMod val="50000"/>
                            </a:schemeClr>
                          </a:solidFill>
                          <a:effectLst/>
                          <a:latin typeface="+mn-lt"/>
                          <a:ea typeface="+mn-ea"/>
                          <a:cs typeface="+mn-cs"/>
                        </a:rPr>
                        <a:t>HelloInterval</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Options</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Rtr </a:t>
                      </a:r>
                      <a:r>
                        <a:rPr kumimoji="0" lang="en-US" altLang="zh-CN" sz="1400" b="0" i="0" u="none" strike="noStrike" kern="1200" cap="none" normalizeH="0" baseline="0" dirty="0" err="1" smtClean="0">
                          <a:ln>
                            <a:noFill/>
                          </a:ln>
                          <a:solidFill>
                            <a:schemeClr val="bg1">
                              <a:lumMod val="50000"/>
                            </a:schemeClr>
                          </a:solidFill>
                          <a:effectLst/>
                          <a:latin typeface="+mn-lt"/>
                          <a:ea typeface="+mn-ea"/>
                          <a:cs typeface="+mn-cs"/>
                        </a:rPr>
                        <a:t>Pri</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r>
              <a:tr h="248032">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bg1">
                              <a:lumMod val="50000"/>
                            </a:schemeClr>
                          </a:solidFill>
                          <a:effectLst/>
                          <a:latin typeface="+mn-lt"/>
                          <a:ea typeface="+mn-ea"/>
                          <a:cs typeface="+mn-cs"/>
                        </a:rPr>
                        <a:t>RouterDeadInterval</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Designated Router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bg1">
                            <a:lumMod val="65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Backup Designated Router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hMerge="1">
                  <a:txBody>
                    <a:bodyPr/>
                    <a:lstStyle/>
                    <a:p>
                      <a:endParaRPr lang="zh-CN" altLang="en-US"/>
                    </a:p>
                  </a:txBody>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Neighbor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24" name="表格 23"/>
          <p:cNvGraphicFramePr>
            <a:graphicFrameLocks noGrp="1"/>
          </p:cNvGraphicFramePr>
          <p:nvPr>
            <p:extLst>
              <p:ext uri="{D42A27DB-BD31-4B8C-83A1-F6EECF244321}">
                <p14:modId xmlns:p14="http://schemas.microsoft.com/office/powerpoint/2010/main" val="394682788"/>
              </p:ext>
            </p:extLst>
          </p:nvPr>
        </p:nvGraphicFramePr>
        <p:xfrm>
          <a:off x="815110" y="3975569"/>
          <a:ext cx="5040000" cy="1880312"/>
        </p:xfrm>
        <a:graphic>
          <a:graphicData uri="http://schemas.openxmlformats.org/drawingml/2006/table">
            <a:tbl>
              <a:tblPr firstRow="1" bandRow="1"/>
              <a:tblGrid>
                <a:gridCol w="1260000"/>
                <a:gridCol w="1260000"/>
                <a:gridCol w="2520000"/>
              </a:tblGrid>
              <a:tr h="281255">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Interface ID</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r>
              <a:tr h="317678">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Rtr </a:t>
                      </a:r>
                      <a:r>
                        <a:rPr kumimoji="0" lang="en-US" altLang="zh-CN" sz="1400" b="0" i="0" u="none" strike="noStrike" kern="1200" cap="none" normalizeH="0" baseline="0" dirty="0" err="1" smtClean="0">
                          <a:ln>
                            <a:noFill/>
                          </a:ln>
                          <a:solidFill>
                            <a:schemeClr val="tx1"/>
                          </a:solidFill>
                          <a:effectLst/>
                          <a:latin typeface="+mn-lt"/>
                          <a:ea typeface="+mn-ea"/>
                          <a:cs typeface="+mn-cs"/>
                        </a:rPr>
                        <a:t>Pri</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Options</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r>
              <a:tr h="248032">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tx1"/>
                          </a:solidFill>
                          <a:effectLst/>
                          <a:latin typeface="+mn-lt"/>
                          <a:ea typeface="+mn-ea"/>
                          <a:cs typeface="+mn-cs"/>
                        </a:rPr>
                        <a:t>HelloInterval</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err="1" smtClean="0">
                          <a:ln>
                            <a:noFill/>
                          </a:ln>
                          <a:solidFill>
                            <a:schemeClr val="tx1"/>
                          </a:solidFill>
                          <a:effectLst/>
                          <a:latin typeface="+mn-lt"/>
                          <a:ea typeface="+mn-ea"/>
                          <a:cs typeface="+mn-cs"/>
                        </a:rPr>
                        <a:t>RouterDeadInterval</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Designated Router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Backup Designated Router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17678">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Neighbor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25" name="表格 24"/>
          <p:cNvGraphicFramePr>
            <a:graphicFrameLocks noGrp="1"/>
          </p:cNvGraphicFramePr>
          <p:nvPr>
            <p:extLst>
              <p:ext uri="{D42A27DB-BD31-4B8C-83A1-F6EECF244321}">
                <p14:modId xmlns:p14="http://schemas.microsoft.com/office/powerpoint/2010/main" val="880609111"/>
              </p:ext>
            </p:extLst>
          </p:nvPr>
        </p:nvGraphicFramePr>
        <p:xfrm>
          <a:off x="6377686" y="5709173"/>
          <a:ext cx="5275782" cy="304800"/>
        </p:xfrm>
        <a:graphic>
          <a:graphicData uri="http://schemas.openxmlformats.org/drawingml/2006/table">
            <a:tbl>
              <a:tblPr firstRow="1" bandRow="1"/>
              <a:tblGrid>
                <a:gridCol w="540000"/>
                <a:gridCol w="470826"/>
                <a:gridCol w="360000"/>
                <a:gridCol w="360000"/>
                <a:gridCol w="360000"/>
                <a:gridCol w="360000"/>
                <a:gridCol w="470826"/>
                <a:gridCol w="470826"/>
                <a:gridCol w="470826"/>
                <a:gridCol w="470826"/>
                <a:gridCol w="470826"/>
                <a:gridCol w="470826"/>
              </a:tblGrid>
              <a:tr h="281255">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0</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AT</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DC</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R</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NP</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MC</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E</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V6</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sp>
        <p:nvSpPr>
          <p:cNvPr id="26" name="文本框 25">
            <a:extLst>
              <a:ext uri="{FF2B5EF4-FFF2-40B4-BE49-F238E27FC236}">
                <a16:creationId xmlns="" xmlns:a16="http://schemas.microsoft.com/office/drawing/2014/main" id="{A20CFF6E-63E9-4A2B-AAB0-36CA4D9013C0}"/>
              </a:ext>
            </a:extLst>
          </p:cNvPr>
          <p:cNvSpPr txBox="1"/>
          <p:nvPr/>
        </p:nvSpPr>
        <p:spPr bwMode="auto">
          <a:xfrm>
            <a:off x="6215890" y="5435183"/>
            <a:ext cx="360040"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a:solidFill>
                  <a:srgbClr val="000000"/>
                </a:solidFill>
                <a:cs typeface="Arial" pitchFamily="34" charset="0"/>
              </a:rPr>
              <a:t>0</a:t>
            </a:r>
            <a:endParaRPr lang="zh-CN" altLang="en-US" sz="1400" dirty="0">
              <a:solidFill>
                <a:srgbClr val="000000"/>
              </a:solidFill>
              <a:cs typeface="Arial" pitchFamily="34" charset="0"/>
            </a:endParaRPr>
          </a:p>
        </p:txBody>
      </p:sp>
      <p:sp>
        <p:nvSpPr>
          <p:cNvPr id="27" name="文本框 26">
            <a:extLst>
              <a:ext uri="{FF2B5EF4-FFF2-40B4-BE49-F238E27FC236}">
                <a16:creationId xmlns="" xmlns:a16="http://schemas.microsoft.com/office/drawing/2014/main" id="{89CD38C6-D772-4F4F-849A-7B1BD37852F0}"/>
              </a:ext>
            </a:extLst>
          </p:cNvPr>
          <p:cNvSpPr txBox="1"/>
          <p:nvPr/>
        </p:nvSpPr>
        <p:spPr bwMode="auto">
          <a:xfrm>
            <a:off x="8555115" y="5435183"/>
            <a:ext cx="538302"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a:solidFill>
                  <a:srgbClr val="000000"/>
                </a:solidFill>
                <a:cs typeface="Arial" pitchFamily="34" charset="0"/>
              </a:rPr>
              <a:t>18</a:t>
            </a:r>
            <a:endParaRPr lang="zh-CN" altLang="en-US" sz="1400" dirty="0">
              <a:solidFill>
                <a:srgbClr val="000000"/>
              </a:solidFill>
              <a:cs typeface="Arial" pitchFamily="34" charset="0"/>
            </a:endParaRPr>
          </a:p>
        </p:txBody>
      </p:sp>
      <p:sp>
        <p:nvSpPr>
          <p:cNvPr id="28" name="文本框 27">
            <a:extLst>
              <a:ext uri="{FF2B5EF4-FFF2-40B4-BE49-F238E27FC236}">
                <a16:creationId xmlns="" xmlns:a16="http://schemas.microsoft.com/office/drawing/2014/main" id="{230C8DA5-1596-4164-8C20-2154B6D0A4DB}"/>
              </a:ext>
            </a:extLst>
          </p:cNvPr>
          <p:cNvSpPr txBox="1"/>
          <p:nvPr/>
        </p:nvSpPr>
        <p:spPr bwMode="auto">
          <a:xfrm>
            <a:off x="11347036" y="5435183"/>
            <a:ext cx="538302"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smtClean="0">
                <a:solidFill>
                  <a:srgbClr val="000000"/>
                </a:solidFill>
                <a:cs typeface="Arial" pitchFamily="34" charset="0"/>
              </a:rPr>
              <a:t>24</a:t>
            </a:r>
            <a:endParaRPr lang="zh-CN" altLang="en-US" sz="1400" dirty="0">
              <a:solidFill>
                <a:srgbClr val="000000"/>
              </a:solidFill>
              <a:cs typeface="Arial" pitchFamily="34" charset="0"/>
            </a:endParaRPr>
          </a:p>
        </p:txBody>
      </p:sp>
      <p:sp>
        <p:nvSpPr>
          <p:cNvPr id="29" name="文本框 28">
            <a:extLst>
              <a:ext uri="{FF2B5EF4-FFF2-40B4-BE49-F238E27FC236}">
                <a16:creationId xmlns="" xmlns:a16="http://schemas.microsoft.com/office/drawing/2014/main" id="{89CD38C6-D772-4F4F-849A-7B1BD37852F0}"/>
              </a:ext>
            </a:extLst>
          </p:cNvPr>
          <p:cNvSpPr txBox="1"/>
          <p:nvPr/>
        </p:nvSpPr>
        <p:spPr bwMode="auto">
          <a:xfrm>
            <a:off x="6575930" y="5435183"/>
            <a:ext cx="538302" cy="316392"/>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altLang="zh-CN" sz="1400" dirty="0" smtClean="0">
                <a:solidFill>
                  <a:srgbClr val="000000"/>
                </a:solidFill>
                <a:cs typeface="Arial" pitchFamily="34" charset="0"/>
              </a:rPr>
              <a:t>13</a:t>
            </a:r>
            <a:endParaRPr lang="zh-CN" altLang="en-US" sz="1400" dirty="0">
              <a:solidFill>
                <a:srgbClr val="000000"/>
              </a:solidFill>
              <a:cs typeface="Arial" pitchFamily="34" charset="0"/>
            </a:endParaRPr>
          </a:p>
        </p:txBody>
      </p:sp>
      <p:sp>
        <p:nvSpPr>
          <p:cNvPr id="30" name="任意多边形 29"/>
          <p:cNvSpPr/>
          <p:nvPr/>
        </p:nvSpPr>
        <p:spPr bwMode="gray">
          <a:xfrm>
            <a:off x="5853017" y="4590917"/>
            <a:ext cx="516193" cy="1247546"/>
          </a:xfrm>
          <a:custGeom>
            <a:avLst/>
            <a:gdLst>
              <a:gd name="connsiteX0" fmla="*/ 0 w 516193"/>
              <a:gd name="connsiteY0" fmla="*/ 0 h 1445342"/>
              <a:gd name="connsiteX1" fmla="*/ 235974 w 516193"/>
              <a:gd name="connsiteY1" fmla="*/ 0 h 1445342"/>
              <a:gd name="connsiteX2" fmla="*/ 235974 w 516193"/>
              <a:gd name="connsiteY2" fmla="*/ 1445342 h 1445342"/>
              <a:gd name="connsiteX3" fmla="*/ 516193 w 516193"/>
              <a:gd name="connsiteY3" fmla="*/ 1445342 h 1445342"/>
            </a:gdLst>
            <a:ahLst/>
            <a:cxnLst>
              <a:cxn ang="0">
                <a:pos x="connsiteX0" y="connsiteY0"/>
              </a:cxn>
              <a:cxn ang="0">
                <a:pos x="connsiteX1" y="connsiteY1"/>
              </a:cxn>
              <a:cxn ang="0">
                <a:pos x="connsiteX2" y="connsiteY2"/>
              </a:cxn>
              <a:cxn ang="0">
                <a:pos x="connsiteX3" y="connsiteY3"/>
              </a:cxn>
            </a:cxnLst>
            <a:rect l="l" t="t" r="r" b="b"/>
            <a:pathLst>
              <a:path w="516193" h="1445342">
                <a:moveTo>
                  <a:pt x="0" y="0"/>
                </a:moveTo>
                <a:lnTo>
                  <a:pt x="235974" y="0"/>
                </a:lnTo>
                <a:lnTo>
                  <a:pt x="235974" y="1445342"/>
                </a:lnTo>
                <a:lnTo>
                  <a:pt x="516193" y="1445342"/>
                </a:lnTo>
              </a:path>
            </a:pathLst>
          </a:custGeom>
          <a:noFill/>
          <a:ln>
            <a:solidFill>
              <a:srgbClr val="94DAE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五边形 3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32" name="燕尾形 3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33" name="燕尾形 32"/>
          <p:cNvSpPr/>
          <p:nvPr/>
        </p:nvSpPr>
        <p:spPr bwMode="auto">
          <a:xfrm>
            <a:off x="10336855" y="94809"/>
            <a:ext cx="849608"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Packets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4" name="燕尾形 33"/>
          <p:cNvSpPr/>
          <p:nvPr/>
        </p:nvSpPr>
        <p:spPr bwMode="auto">
          <a:xfrm>
            <a:off x="11110168" y="94809"/>
            <a:ext cx="63892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10142989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517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OSPFv3 LSA Header</a:t>
            </a:r>
            <a:endParaRPr lang="en-US" altLang="zh-CN" dirty="0"/>
          </a:p>
        </p:txBody>
      </p:sp>
      <p:sp>
        <p:nvSpPr>
          <p:cNvPr id="3" name="文本占位符 2"/>
          <p:cNvSpPr>
            <a:spLocks noGrp="1"/>
          </p:cNvSpPr>
          <p:nvPr>
            <p:ph type="body" sz="quarter" idx="10"/>
          </p:nvPr>
        </p:nvSpPr>
        <p:spPr>
          <a:xfrm>
            <a:off x="455612" y="1052514"/>
            <a:ext cx="5640388" cy="4875042"/>
          </a:xfrm>
        </p:spPr>
        <p:txBody>
          <a:bodyPr/>
          <a:lstStyle/>
          <a:p>
            <a:r>
              <a:rPr lang="en-US" sz="1800" smtClean="0"/>
              <a:t>OSPFv2</a:t>
            </a:r>
          </a:p>
          <a:p>
            <a:endParaRPr lang="en-US" altLang="zh-CN" sz="1800" smtClean="0"/>
          </a:p>
          <a:p>
            <a:endParaRPr lang="en-US" altLang="zh-CN" sz="1800" smtClean="0"/>
          </a:p>
          <a:p>
            <a:endParaRPr lang="en-US" altLang="zh-CN" sz="1800" smtClean="0"/>
          </a:p>
          <a:p>
            <a:endParaRPr lang="en-US" altLang="zh-CN" sz="1800" smtClean="0"/>
          </a:p>
          <a:p>
            <a:r>
              <a:rPr lang="en-US" sz="1800" smtClean="0"/>
              <a:t>OSPFv3</a:t>
            </a:r>
            <a:endParaRPr lang="en-US" altLang="zh-CN" sz="1800" smtClean="0"/>
          </a:p>
          <a:p>
            <a:endParaRPr lang="en-US" altLang="zh-CN" sz="1800" dirty="0"/>
          </a:p>
        </p:txBody>
      </p:sp>
      <p:sp>
        <p:nvSpPr>
          <p:cNvPr id="12" name="文本占位符 2"/>
          <p:cNvSpPr txBox="1">
            <a:spLocks/>
          </p:cNvSpPr>
          <p:nvPr/>
        </p:nvSpPr>
        <p:spPr bwMode="auto">
          <a:xfrm>
            <a:off x="6118231" y="1233488"/>
            <a:ext cx="5502270" cy="371298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600" dirty="0" smtClean="0">
                <a:latin typeface="Huawei Sans" panose="020C0503030203020204" pitchFamily="34" charset="0"/>
              </a:rPr>
              <a:t>Compared with the OSPFv2 LSA header, the OSPFv3 LSA header does not contain the Options field but has the LS Type field expanded. OSPFv3 also uses the LS Type, Link State ID, and Advertising Router fields to uniquely identify an LSA.</a:t>
            </a:r>
          </a:p>
          <a:p>
            <a:pPr algn="l" fontAlgn="ctr">
              <a:lnSpc>
                <a:spcPct val="100000"/>
              </a:lnSpc>
            </a:pPr>
            <a:r>
              <a:rPr lang="en-US" sz="1600" dirty="0" smtClean="0">
                <a:latin typeface="Huawei Sans" panose="020C0503030203020204" pitchFamily="34" charset="0"/>
              </a:rPr>
              <a:t>Changes:</a:t>
            </a:r>
          </a:p>
          <a:p>
            <a:pPr lvl="1" fontAlgn="ctr">
              <a:lnSpc>
                <a:spcPct val="100000"/>
              </a:lnSpc>
            </a:pPr>
            <a:r>
              <a:rPr lang="en-US" sz="1400" b="1" dirty="0" smtClean="0">
                <a:latin typeface="Huawei Sans" panose="020C0503030203020204" pitchFamily="34" charset="0"/>
              </a:rPr>
              <a:t>LS Type</a:t>
            </a:r>
            <a:r>
              <a:rPr lang="en-US" sz="1400" dirty="0" smtClean="0">
                <a:latin typeface="Huawei Sans" panose="020C0503030203020204" pitchFamily="34" charset="0"/>
              </a:rPr>
              <a:t>: indicates the link state type. This field is extended to 2 bytes.</a:t>
            </a:r>
            <a:endParaRPr lang="en-US" altLang="zh-CN" sz="1400" dirty="0" smtClean="0">
              <a:latin typeface="Huawei Sans" panose="020C0503030203020204" pitchFamily="34" charset="0"/>
            </a:endParaRPr>
          </a:p>
          <a:p>
            <a:pPr lvl="2" fontAlgn="ctr">
              <a:lnSpc>
                <a:spcPct val="100000"/>
              </a:lnSpc>
            </a:pPr>
            <a:r>
              <a:rPr lang="en-US" sz="1200" dirty="0" smtClean="0">
                <a:solidFill>
                  <a:srgbClr val="C7000B"/>
                </a:solidFill>
                <a:latin typeface="Huawei Sans" panose="020C0503030203020204" pitchFamily="34" charset="0"/>
              </a:rPr>
              <a:t>U: indicates how to process unknown LSAs. This field occupies 1 bit.</a:t>
            </a:r>
            <a:endParaRPr lang="en-US" altLang="zh-CN" sz="1200" dirty="0" smtClean="0">
              <a:solidFill>
                <a:srgbClr val="C7000B"/>
              </a:solidFill>
              <a:latin typeface="Huawei Sans" panose="020C0503030203020204" pitchFamily="34" charset="0"/>
            </a:endParaRPr>
          </a:p>
          <a:p>
            <a:pPr lvl="2" fontAlgn="ctr">
              <a:lnSpc>
                <a:spcPct val="100000"/>
              </a:lnSpc>
            </a:pPr>
            <a:r>
              <a:rPr lang="en-US" sz="1200" dirty="0" smtClean="0">
                <a:solidFill>
                  <a:srgbClr val="C7000B"/>
                </a:solidFill>
                <a:latin typeface="Huawei Sans" panose="020C0503030203020204" pitchFamily="34" charset="0"/>
              </a:rPr>
              <a:t>S2/S1: indicates the LSA flooding scope. This field occupies 2 bits.</a:t>
            </a:r>
            <a:endParaRPr lang="en-US" altLang="zh-CN" sz="1200" dirty="0" smtClean="0">
              <a:solidFill>
                <a:srgbClr val="C7000B"/>
              </a:solidFill>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LSA Function Code: identifies the LSA type. This field occupies 13 bits.</a:t>
            </a:r>
            <a:endParaRPr lang="en-US" altLang="zh-CN" sz="1200" dirty="0" smtClean="0">
              <a:latin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1399685032"/>
              </p:ext>
            </p:extLst>
          </p:nvPr>
        </p:nvGraphicFramePr>
        <p:xfrm>
          <a:off x="817203" y="1549544"/>
          <a:ext cx="5040000" cy="1530000"/>
        </p:xfrm>
        <a:graphic>
          <a:graphicData uri="http://schemas.openxmlformats.org/drawingml/2006/table">
            <a:tbl>
              <a:tblPr firstRow="1" bandRow="1"/>
              <a:tblGrid>
                <a:gridCol w="2520000"/>
                <a:gridCol w="1260000"/>
                <a:gridCol w="126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LS Age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Options</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LS Type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Link State ID</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Advertising Router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LS Sequence Number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LS Checksum</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Length</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graphicFrame>
        <p:nvGraphicFramePr>
          <p:cNvPr id="18" name="表格 17"/>
          <p:cNvGraphicFramePr>
            <a:graphicFrameLocks noGrp="1"/>
          </p:cNvGraphicFramePr>
          <p:nvPr>
            <p:extLst>
              <p:ext uri="{D42A27DB-BD31-4B8C-83A1-F6EECF244321}">
                <p14:modId xmlns:p14="http://schemas.microsoft.com/office/powerpoint/2010/main" val="2123520270"/>
              </p:ext>
            </p:extLst>
          </p:nvPr>
        </p:nvGraphicFramePr>
        <p:xfrm>
          <a:off x="7187304" y="5775156"/>
          <a:ext cx="3456000" cy="304800"/>
        </p:xfrm>
        <a:graphic>
          <a:graphicData uri="http://schemas.openxmlformats.org/drawingml/2006/table">
            <a:tbl>
              <a:tblPr firstRow="1" bandRow="1"/>
              <a:tblGrid>
                <a:gridCol w="432000"/>
                <a:gridCol w="432000"/>
                <a:gridCol w="432000"/>
                <a:gridCol w="2160000"/>
              </a:tblGrid>
              <a:tr h="281255">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U</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S2</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S1</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LSA Function Code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cxnSp>
        <p:nvCxnSpPr>
          <p:cNvPr id="23" name="肘形连接符 22"/>
          <p:cNvCxnSpPr>
            <a:endCxn id="18" idx="1"/>
          </p:cNvCxnSpPr>
          <p:nvPr/>
        </p:nvCxnSpPr>
        <p:spPr bwMode="gray">
          <a:xfrm>
            <a:off x="5233851" y="4145279"/>
            <a:ext cx="1953453" cy="1782277"/>
          </a:xfrm>
          <a:prstGeom prst="bentConnector3">
            <a:avLst>
              <a:gd name="adj1" fmla="val 50000"/>
            </a:avLst>
          </a:prstGeom>
          <a:ln w="19050">
            <a:solidFill>
              <a:srgbClr val="94DAE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7" name="表格 16"/>
          <p:cNvGraphicFramePr>
            <a:graphicFrameLocks noGrp="1"/>
          </p:cNvGraphicFramePr>
          <p:nvPr>
            <p:extLst>
              <p:ext uri="{D42A27DB-BD31-4B8C-83A1-F6EECF244321}">
                <p14:modId xmlns:p14="http://schemas.microsoft.com/office/powerpoint/2010/main" val="3543823779"/>
              </p:ext>
            </p:extLst>
          </p:nvPr>
        </p:nvGraphicFramePr>
        <p:xfrm>
          <a:off x="817203" y="3998107"/>
          <a:ext cx="5040000" cy="1530000"/>
        </p:xfrm>
        <a:graphic>
          <a:graphicData uri="http://schemas.openxmlformats.org/drawingml/2006/table">
            <a:tbl>
              <a:tblPr firstRow="1" bandRow="1"/>
              <a:tblGrid>
                <a:gridCol w="2520000"/>
                <a:gridCol w="252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LS Age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1" i="0" u="none" strike="noStrike" kern="1200" cap="none" normalizeH="0" baseline="0" dirty="0" smtClean="0">
                          <a:ln>
                            <a:noFill/>
                          </a:ln>
                          <a:solidFill>
                            <a:schemeClr val="tx1"/>
                          </a:solidFill>
                          <a:effectLst/>
                          <a:latin typeface="+mn-lt"/>
                          <a:ea typeface="+mn-ea"/>
                          <a:cs typeface="+mn-cs"/>
                        </a:rPr>
                        <a:t>LS Type</a:t>
                      </a: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Link State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Advertising Router</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LS Sequence Number</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tx1"/>
                          </a:solidFill>
                          <a:effectLst/>
                          <a:latin typeface="+mn-lt"/>
                          <a:ea typeface="+mn-ea"/>
                        </a:rPr>
                        <a:t>LS Checksum</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sp>
        <p:nvSpPr>
          <p:cNvPr id="24" name="五边形 23"/>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25" name="燕尾形 24"/>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26" name="燕尾形 25"/>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27" name="燕尾形 26"/>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22065975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2331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OSPFv3 LSA Types</a:t>
            </a:r>
            <a:endParaRPr lang="en-US" altLang="zh-CN" dirty="0"/>
          </a:p>
        </p:txBody>
      </p:sp>
      <p:sp>
        <p:nvSpPr>
          <p:cNvPr id="3" name="文本占位符 2"/>
          <p:cNvSpPr>
            <a:spLocks noGrp="1"/>
          </p:cNvSpPr>
          <p:nvPr>
            <p:ph type="body" sz="quarter" idx="10"/>
          </p:nvPr>
        </p:nvSpPr>
        <p:spPr>
          <a:xfrm>
            <a:off x="455612" y="1052514"/>
            <a:ext cx="11293476" cy="994000"/>
          </a:xfrm>
        </p:spPr>
        <p:txBody>
          <a:bodyPr/>
          <a:lstStyle/>
          <a:p>
            <a:r>
              <a:rPr lang="en-US" sz="1800" dirty="0" smtClean="0"/>
              <a:t>Compared with OSPFv2, OSPFv3 LSAs have similar names but slightly different functions.</a:t>
            </a:r>
            <a:endParaRPr lang="en-US" altLang="zh-CN" sz="1800" dirty="0" smtClean="0"/>
          </a:p>
          <a:p>
            <a:r>
              <a:rPr lang="en-US" sz="1800" dirty="0" smtClean="0"/>
              <a:t>OSPFv3 supports two new types of LSAs: link-LSA and intra-area-prefix-LSA.</a:t>
            </a:r>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smtClean="0"/>
          </a:p>
          <a:p>
            <a:endParaRPr lang="en-US" altLang="zh-CN" sz="1800" dirty="0"/>
          </a:p>
        </p:txBody>
      </p:sp>
      <p:graphicFrame>
        <p:nvGraphicFramePr>
          <p:cNvPr id="9" name="表格 8"/>
          <p:cNvGraphicFramePr>
            <a:graphicFrameLocks noGrp="1"/>
          </p:cNvGraphicFramePr>
          <p:nvPr>
            <p:extLst>
              <p:ext uri="{D42A27DB-BD31-4B8C-83A1-F6EECF244321}">
                <p14:modId xmlns:p14="http://schemas.microsoft.com/office/powerpoint/2010/main" val="1798546655"/>
              </p:ext>
            </p:extLst>
          </p:nvPr>
        </p:nvGraphicFramePr>
        <p:xfrm>
          <a:off x="858144" y="2154465"/>
          <a:ext cx="10692000" cy="3475792"/>
        </p:xfrm>
        <a:graphic>
          <a:graphicData uri="http://schemas.openxmlformats.org/drawingml/2006/table">
            <a:tbl>
              <a:tblPr firstRow="1" bandRow="1"/>
              <a:tblGrid>
                <a:gridCol w="720000"/>
                <a:gridCol w="2431881"/>
                <a:gridCol w="1238250"/>
                <a:gridCol w="2924175"/>
                <a:gridCol w="3377694"/>
              </a:tblGrid>
              <a:tr h="205143">
                <a:tc gridSpan="2">
                  <a:txBody>
                    <a:bodyPr/>
                    <a:lstStyle/>
                    <a:p>
                      <a:pPr algn="ctr" fontAlgn="ctr"/>
                      <a:r>
                        <a:rPr lang="en-US" sz="1600" b="1" dirty="0" smtClean="0"/>
                        <a:t>OSPFv2 LSAs</a:t>
                      </a:r>
                      <a:endParaRPr lang="en-US" altLang="zh-CN" sz="1600" b="1"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hMerge="1">
                  <a:txBody>
                    <a:bodyPr/>
                    <a:lstStyle/>
                    <a:p>
                      <a:pPr algn="ctr"/>
                      <a:endParaRPr lang="zh-CN" altLang="en-US"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gridSpan="2">
                  <a:txBody>
                    <a:bodyPr/>
                    <a:lstStyle/>
                    <a:p>
                      <a:pPr algn="ctr" fontAlgn="ctr"/>
                      <a:r>
                        <a:rPr lang="en-US" sz="1600" b="1" dirty="0" smtClean="0"/>
                        <a:t>OSPFv3 LSAs</a:t>
                      </a:r>
                      <a:endParaRPr lang="en-US" altLang="zh-CN" sz="1600" b="1" dirty="0">
                        <a:solidFill>
                          <a:schemeClr val="tx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hMerge="1">
                  <a:txBody>
                    <a:bodyPr/>
                    <a:lstStyle/>
                    <a:p>
                      <a:pPr algn="ctr"/>
                      <a:endParaRPr lang="zh-CN" altLang="en-US"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rowSpan="2">
                  <a:txBody>
                    <a:bodyPr/>
                    <a:lstStyle/>
                    <a:p>
                      <a:pPr algn="ctr" fontAlgn="ctr"/>
                      <a:r>
                        <a:rPr lang="en-US" sz="1600" b="1" dirty="0" smtClean="0"/>
                        <a:t>Similarities and Differences</a:t>
                      </a:r>
                      <a:endParaRPr lang="en-US" altLang="zh-CN" sz="1600" b="1"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05143">
                <a:tc>
                  <a:txBody>
                    <a:bodyPr/>
                    <a:lstStyle/>
                    <a:p>
                      <a:pPr algn="ctr" fontAlgn="ctr"/>
                      <a:r>
                        <a:rPr lang="en-US" sz="1600" b="0" dirty="0" smtClean="0"/>
                        <a:t>Type</a:t>
                      </a:r>
                      <a:endParaRPr lang="en-US" altLang="zh-CN" sz="1600" b="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solidFill>
                      <a:schemeClr val="bg1">
                        <a:lumMod val="85000"/>
                      </a:schemeClr>
                    </a:solidFill>
                  </a:tcPr>
                </a:tc>
                <a:tc>
                  <a:txBody>
                    <a:bodyPr/>
                    <a:lstStyle/>
                    <a:p>
                      <a:pPr algn="ctr" fontAlgn="ctr"/>
                      <a:r>
                        <a:rPr lang="en-US" sz="1600" b="0" dirty="0" smtClean="0"/>
                        <a:t>Name</a:t>
                      </a:r>
                      <a:endParaRPr lang="en-US" altLang="zh-CN" sz="1600" b="0" dirty="0">
                        <a:solidFill>
                          <a:schemeClr val="bg1">
                            <a:lumMod val="50000"/>
                          </a:schemeClr>
                        </a:solidFill>
                        <a:latin typeface="Huawei Sans" panose="020C0503030203020204" pitchFamily="34" charset="0"/>
                      </a:endParaRPr>
                    </a:p>
                  </a:txBody>
                  <a:tcPr anchor="ctr">
                    <a:solidFill>
                      <a:schemeClr val="bg1">
                        <a:lumMod val="85000"/>
                      </a:schemeClr>
                    </a:solidFill>
                  </a:tcPr>
                </a:tc>
                <a:tc>
                  <a:txBody>
                    <a:bodyPr/>
                    <a:lstStyle/>
                    <a:p>
                      <a:pPr algn="ctr" fontAlgn="ctr"/>
                      <a:r>
                        <a:rPr lang="en-US" sz="1600" b="0" dirty="0" smtClean="0"/>
                        <a:t>Type</a:t>
                      </a:r>
                      <a:endParaRPr lang="en-US" altLang="zh-CN" sz="1600" b="0" dirty="0">
                        <a:solidFill>
                          <a:schemeClr val="tx1"/>
                        </a:solidFill>
                        <a:latin typeface="Huawei Sans" panose="020C0503030203020204" pitchFamily="34" charset="0"/>
                      </a:endParaRPr>
                    </a:p>
                  </a:txBody>
                  <a:tcPr anchor="ctr">
                    <a:solidFill>
                      <a:schemeClr val="bg1">
                        <a:lumMod val="85000"/>
                      </a:schemeClr>
                    </a:solidFill>
                  </a:tcPr>
                </a:tc>
                <a:tc>
                  <a:txBody>
                    <a:bodyPr/>
                    <a:lstStyle/>
                    <a:p>
                      <a:pPr algn="ctr" fontAlgn="ctr"/>
                      <a:r>
                        <a:rPr lang="en-US" sz="1600" b="0" dirty="0" smtClean="0"/>
                        <a:t>Name</a:t>
                      </a:r>
                      <a:endParaRPr lang="en-US" altLang="zh-CN" sz="1600" b="0" dirty="0">
                        <a:solidFill>
                          <a:schemeClr val="tx1"/>
                        </a:solidFill>
                        <a:latin typeface="Huawei Sans" panose="020C0503030203020204" pitchFamily="34" charset="0"/>
                      </a:endParaRPr>
                    </a:p>
                  </a:txBody>
                  <a:tcPr anchor="ctr">
                    <a:solidFill>
                      <a:schemeClr val="bg1">
                        <a:lumMod val="85000"/>
                      </a:schemeClr>
                    </a:solidFill>
                  </a:tcPr>
                </a:tc>
                <a:tc vMerge="1">
                  <a:txBody>
                    <a:bodyPr/>
                    <a:lstStyle/>
                    <a:p>
                      <a:pPr algn="ctr"/>
                      <a:endParaRPr lang="zh-CN" altLang="en-US" sz="1600" dirty="0">
                        <a:solidFill>
                          <a:schemeClr val="bg1">
                            <a:lumMod val="50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88216">
                <a:tc>
                  <a:txBody>
                    <a:bodyPr/>
                    <a:lstStyle/>
                    <a:p>
                      <a:pPr algn="ctr" fontAlgn="ctr"/>
                      <a:r>
                        <a:rPr lang="en-US" sz="1400" dirty="0" smtClean="0"/>
                        <a:t>1</a:t>
                      </a:r>
                      <a:endParaRPr lang="en-US" altLang="zh-CN" sz="140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r>
                        <a:rPr lang="en-US" sz="1400" dirty="0" smtClean="0"/>
                        <a:t>Router-LSA</a:t>
                      </a:r>
                      <a:endParaRPr lang="en-US" altLang="zh-CN" sz="1400" dirty="0">
                        <a:solidFill>
                          <a:schemeClr val="bg1">
                            <a:lumMod val="50000"/>
                          </a:schemeClr>
                        </a:solidFill>
                        <a:latin typeface="Huawei Sans" panose="020C0503030203020204" pitchFamily="34" charset="0"/>
                      </a:endParaRPr>
                    </a:p>
                  </a:txBody>
                  <a:tcPr anchor="ctr"/>
                </a:tc>
                <a:tc>
                  <a:txBody>
                    <a:bodyPr/>
                    <a:lstStyle/>
                    <a:p>
                      <a:pPr algn="ctr" fontAlgn="ctr"/>
                      <a:r>
                        <a:rPr lang="en-US" sz="1400" dirty="0" smtClean="0"/>
                        <a:t>0x2001</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Router-LSA</a:t>
                      </a:r>
                      <a:endParaRPr lang="en-US" altLang="zh-CN" sz="1400" dirty="0">
                        <a:solidFill>
                          <a:schemeClr val="tx1"/>
                        </a:solidFill>
                        <a:latin typeface="Huawei Sans" panose="020C0503030203020204" pitchFamily="34" charset="0"/>
                      </a:endParaRPr>
                    </a:p>
                  </a:txBody>
                  <a:tcPr anchor="ctr"/>
                </a:tc>
                <a:tc rowSpan="2">
                  <a:txBody>
                    <a:bodyPr/>
                    <a:lstStyle/>
                    <a:p>
                      <a:pPr algn="l" fontAlgn="ctr"/>
                      <a:r>
                        <a:rPr lang="en-US" sz="1400" dirty="0" smtClean="0"/>
                        <a:t>The functions are similar, but the OSPFv3 LSAs no longer describe address information. Instead, they only describe topology structures.</a:t>
                      </a:r>
                      <a:endParaRPr lang="en-US" altLang="zh-CN"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488216">
                <a:tc>
                  <a:txBody>
                    <a:bodyPr/>
                    <a:lstStyle/>
                    <a:p>
                      <a:pPr algn="ctr" fontAlgn="ctr"/>
                      <a:r>
                        <a:rPr lang="en-US" sz="1400" dirty="0" smtClean="0"/>
                        <a:t>2</a:t>
                      </a:r>
                      <a:endParaRPr lang="en-US" altLang="zh-CN" sz="140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r>
                        <a:rPr lang="en-US" sz="1400" dirty="0" smtClean="0"/>
                        <a:t>Network-LSA</a:t>
                      </a:r>
                      <a:endParaRPr lang="en-US" altLang="zh-CN" sz="1400" dirty="0">
                        <a:solidFill>
                          <a:schemeClr val="bg1">
                            <a:lumMod val="50000"/>
                          </a:schemeClr>
                        </a:solidFill>
                        <a:latin typeface="Huawei Sans" panose="020C0503030203020204" pitchFamily="34" charset="0"/>
                      </a:endParaRPr>
                    </a:p>
                  </a:txBody>
                  <a:tcPr anchor="ctr"/>
                </a:tc>
                <a:tc>
                  <a:txBody>
                    <a:bodyPr/>
                    <a:lstStyle/>
                    <a:p>
                      <a:pPr algn="ctr" fontAlgn="ctr"/>
                      <a:r>
                        <a:rPr lang="en-US" sz="1400" dirty="0" smtClean="0"/>
                        <a:t>0x2002</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Network-LSA</a:t>
                      </a:r>
                      <a:endParaRPr lang="en-US" altLang="zh-CN" sz="1400" dirty="0">
                        <a:solidFill>
                          <a:schemeClr val="tx1"/>
                        </a:solidFill>
                        <a:latin typeface="Huawei Sans" panose="020C0503030203020204" pitchFamily="34" charset="0"/>
                      </a:endParaRPr>
                    </a:p>
                  </a:txBody>
                  <a:tcPr anchor="ctr"/>
                </a:tc>
                <a:tc vMerge="1">
                  <a:txBody>
                    <a:bodyPr/>
                    <a:lstStyle/>
                    <a:p>
                      <a:pPr algn="l"/>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r>
                        <a:rPr lang="en-US" sz="1400" dirty="0" smtClean="0"/>
                        <a:t>3</a:t>
                      </a:r>
                      <a:endParaRPr lang="en-US" altLang="zh-CN" sz="140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r>
                        <a:rPr lang="en-US" sz="1400" dirty="0" smtClean="0"/>
                        <a:t>Network-summary-LSA</a:t>
                      </a:r>
                      <a:endParaRPr lang="en-US" altLang="zh-CN" sz="1400" dirty="0">
                        <a:solidFill>
                          <a:schemeClr val="bg1">
                            <a:lumMod val="50000"/>
                          </a:schemeClr>
                        </a:solidFill>
                        <a:latin typeface="Huawei Sans" panose="020C0503030203020204" pitchFamily="34" charset="0"/>
                      </a:endParaRPr>
                    </a:p>
                  </a:txBody>
                  <a:tcPr anchor="ctr"/>
                </a:tc>
                <a:tc>
                  <a:txBody>
                    <a:bodyPr/>
                    <a:lstStyle/>
                    <a:p>
                      <a:pPr algn="ctr" fontAlgn="ctr"/>
                      <a:r>
                        <a:rPr lang="en-US" sz="1400" dirty="0" smtClean="0"/>
                        <a:t>0x2003</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Inter-area-prefix-LSA</a:t>
                      </a:r>
                      <a:endParaRPr lang="en-US" altLang="zh-CN" sz="1400" dirty="0">
                        <a:solidFill>
                          <a:schemeClr val="tx1"/>
                        </a:solidFill>
                        <a:latin typeface="Huawei Sans" panose="020C0503030203020204" pitchFamily="34" charset="0"/>
                      </a:endParaRPr>
                    </a:p>
                  </a:txBody>
                  <a:tcPr anchor="ctr"/>
                </a:tc>
                <a:tc rowSpan="2">
                  <a:txBody>
                    <a:bodyPr/>
                    <a:lstStyle/>
                    <a:p>
                      <a:pPr algn="l" fontAlgn="ctr"/>
                      <a:r>
                        <a:rPr lang="en-US" sz="1400" dirty="0" smtClean="0"/>
                        <a:t>The functions are similar, but the names are different.</a:t>
                      </a:r>
                      <a:endParaRPr lang="en-US" altLang="zh-CN"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05143">
                <a:tc>
                  <a:txBody>
                    <a:bodyPr/>
                    <a:lstStyle/>
                    <a:p>
                      <a:pPr algn="ctr" fontAlgn="ctr"/>
                      <a:r>
                        <a:rPr lang="en-US" sz="1400" dirty="0" smtClean="0"/>
                        <a:t>4</a:t>
                      </a:r>
                      <a:endParaRPr lang="en-US" altLang="zh-CN" sz="140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r>
                        <a:rPr lang="en-US" sz="1400" dirty="0" smtClean="0"/>
                        <a:t>ASBR-summary-LSA</a:t>
                      </a:r>
                      <a:endParaRPr lang="en-US" altLang="zh-CN" sz="1400" dirty="0">
                        <a:solidFill>
                          <a:schemeClr val="bg1">
                            <a:lumMod val="50000"/>
                          </a:schemeClr>
                        </a:solidFill>
                        <a:latin typeface="Huawei Sans" panose="020C0503030203020204" pitchFamily="34" charset="0"/>
                      </a:endParaRPr>
                    </a:p>
                  </a:txBody>
                  <a:tcPr anchor="ctr"/>
                </a:tc>
                <a:tc>
                  <a:txBody>
                    <a:bodyPr/>
                    <a:lstStyle/>
                    <a:p>
                      <a:pPr algn="ctr" fontAlgn="ctr"/>
                      <a:r>
                        <a:rPr lang="en-US" sz="1400" dirty="0" smtClean="0"/>
                        <a:t>0x2004</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Inter-area-router-LSA</a:t>
                      </a:r>
                      <a:endParaRPr lang="en-US" altLang="zh-CN" sz="1400" dirty="0">
                        <a:solidFill>
                          <a:schemeClr val="tx1"/>
                        </a:solidFill>
                        <a:latin typeface="Huawei Sans" panose="020C0503030203020204" pitchFamily="34" charset="0"/>
                      </a:endParaRPr>
                    </a:p>
                  </a:txBody>
                  <a:tcPr anchor="ctr"/>
                </a:tc>
                <a:tc vMerge="1">
                  <a:txBody>
                    <a:bodyPr/>
                    <a:lstStyle/>
                    <a:p>
                      <a:pPr algn="l"/>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r>
                        <a:rPr lang="en-US" sz="1400" dirty="0" smtClean="0"/>
                        <a:t>5</a:t>
                      </a:r>
                      <a:endParaRPr lang="en-US" altLang="zh-CN" sz="140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r>
                        <a:rPr lang="en-US" sz="1400" dirty="0" smtClean="0"/>
                        <a:t>AS-external-LSA</a:t>
                      </a:r>
                      <a:endParaRPr lang="en-US" altLang="zh-CN" sz="1400" dirty="0">
                        <a:solidFill>
                          <a:schemeClr val="bg1">
                            <a:lumMod val="50000"/>
                          </a:schemeClr>
                        </a:solidFill>
                        <a:latin typeface="Huawei Sans" panose="020C0503030203020204" pitchFamily="34" charset="0"/>
                      </a:endParaRPr>
                    </a:p>
                  </a:txBody>
                  <a:tcPr anchor="ctr"/>
                </a:tc>
                <a:tc>
                  <a:txBody>
                    <a:bodyPr/>
                    <a:lstStyle/>
                    <a:p>
                      <a:pPr algn="ctr" fontAlgn="ctr"/>
                      <a:r>
                        <a:rPr lang="en-US" sz="1400" dirty="0" smtClean="0"/>
                        <a:t>0x4005</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AS-external-LSA</a:t>
                      </a:r>
                      <a:endParaRPr lang="en-US" altLang="zh-CN" sz="1400" dirty="0">
                        <a:solidFill>
                          <a:schemeClr val="tx1"/>
                        </a:solidFill>
                        <a:latin typeface="Huawei Sans" panose="020C0503030203020204" pitchFamily="34" charset="0"/>
                      </a:endParaRPr>
                    </a:p>
                  </a:txBody>
                  <a:tcPr anchor="ctr"/>
                </a:tc>
                <a:tc rowSpan="2">
                  <a:txBody>
                    <a:bodyPr/>
                    <a:lstStyle/>
                    <a:p>
                      <a:pPr algn="l" fontAlgn="ctr"/>
                      <a:r>
                        <a:rPr lang="en-US" sz="1400" dirty="0" smtClean="0"/>
                        <a:t>The functions and names are the same.</a:t>
                      </a:r>
                      <a:endParaRPr lang="en-US" altLang="zh-CN"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05143">
                <a:tc>
                  <a:txBody>
                    <a:bodyPr/>
                    <a:lstStyle/>
                    <a:p>
                      <a:pPr algn="ctr" fontAlgn="ctr"/>
                      <a:r>
                        <a:rPr lang="en-US" sz="1400" dirty="0" smtClean="0"/>
                        <a:t>7</a:t>
                      </a:r>
                      <a:endParaRPr lang="en-US" altLang="zh-CN" sz="1400" dirty="0">
                        <a:solidFill>
                          <a:schemeClr val="bg1">
                            <a:lumMod val="50000"/>
                          </a:schemeClr>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r>
                        <a:rPr lang="en-US" sz="1400" dirty="0" smtClean="0"/>
                        <a:t>NSSA-LSA</a:t>
                      </a:r>
                      <a:endParaRPr lang="en-US" altLang="zh-CN" sz="1400" dirty="0">
                        <a:solidFill>
                          <a:schemeClr val="bg1">
                            <a:lumMod val="50000"/>
                          </a:schemeClr>
                        </a:solidFill>
                        <a:latin typeface="Huawei Sans" panose="020C0503030203020204" pitchFamily="34" charset="0"/>
                      </a:endParaRPr>
                    </a:p>
                  </a:txBody>
                  <a:tcPr anchor="ctr"/>
                </a:tc>
                <a:tc>
                  <a:txBody>
                    <a:bodyPr/>
                    <a:lstStyle/>
                    <a:p>
                      <a:pPr algn="ctr" fontAlgn="ctr"/>
                      <a:r>
                        <a:rPr lang="en-US" sz="1400" dirty="0" smtClean="0"/>
                        <a:t>0x2007</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NSSA-LSA</a:t>
                      </a:r>
                      <a:endParaRPr lang="en-US" altLang="zh-CN" sz="1400" dirty="0">
                        <a:solidFill>
                          <a:schemeClr val="tx1"/>
                        </a:solidFill>
                        <a:latin typeface="Huawei Sans" panose="020C0503030203020204" pitchFamily="34" charset="0"/>
                      </a:endParaRPr>
                    </a:p>
                  </a:txBody>
                  <a:tcPr anchor="ctr"/>
                </a:tc>
                <a:tc vMerge="1">
                  <a:txBody>
                    <a:bodyPr/>
                    <a:lstStyle/>
                    <a:p>
                      <a:pPr algn="l"/>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l" fontAlgn="ct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0x0008</a:t>
                      </a:r>
                      <a:endParaRPr lang="en-US" altLang="zh-CN" sz="1400" b="0" dirty="0">
                        <a:solidFill>
                          <a:srgbClr val="EC7061"/>
                        </a:solidFill>
                        <a:latin typeface="Huawei Sans" panose="020C0503030203020204" pitchFamily="34" charset="0"/>
                      </a:endParaRPr>
                    </a:p>
                  </a:txBody>
                  <a:tcPr anchor="ctr"/>
                </a:tc>
                <a:tc>
                  <a:txBody>
                    <a:bodyPr/>
                    <a:lstStyle/>
                    <a:p>
                      <a:pPr algn="l" fontAlgn="ctr"/>
                      <a:r>
                        <a:rPr lang="en-US" sz="1400" dirty="0" smtClean="0"/>
                        <a:t>Link-LSA</a:t>
                      </a:r>
                      <a:endParaRPr lang="en-US" altLang="zh-CN" sz="1400" b="0" dirty="0">
                        <a:solidFill>
                          <a:srgbClr val="EC7061"/>
                        </a:solidFill>
                        <a:latin typeface="Huawei Sans" panose="020C0503030203020204" pitchFamily="34" charset="0"/>
                      </a:endParaRPr>
                    </a:p>
                  </a:txBody>
                  <a:tcPr anchor="ctr"/>
                </a:tc>
                <a:tc rowSpan="2">
                  <a:txBody>
                    <a:bodyPr/>
                    <a:lstStyle/>
                    <a:p>
                      <a:pPr algn="l" fontAlgn="ctr"/>
                      <a:r>
                        <a:rPr lang="en-US" sz="1400" dirty="0" smtClean="0"/>
                        <a:t>New in OSPFv3</a:t>
                      </a:r>
                      <a:endParaRPr lang="en-US" altLang="zh-CN"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r h="205143">
                <a:tc>
                  <a:txBody>
                    <a:bodyPr/>
                    <a:lstStyle/>
                    <a:p>
                      <a:pPr algn="ctr" fontAlgn="ct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l" fontAlgn="ct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0x2009</a:t>
                      </a:r>
                      <a:endParaRPr lang="en-US" altLang="zh-CN" sz="1400" b="0" dirty="0">
                        <a:solidFill>
                          <a:srgbClr val="EC706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r>
                        <a:rPr lang="en-US" sz="1400" dirty="0" smtClean="0"/>
                        <a:t>Intra-area-prefix-LSA</a:t>
                      </a:r>
                      <a:endParaRPr lang="en-US" altLang="zh-CN" sz="1400" b="0" dirty="0">
                        <a:solidFill>
                          <a:srgbClr val="EC706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11" name="五边形 1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 name="燕尾形 1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8" name="燕尾形 17"/>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3426875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1: Router-LSA</a:t>
            </a:r>
            <a:endParaRPr lang="en-US" altLang="zh-CN" dirty="0"/>
          </a:p>
        </p:txBody>
      </p:sp>
      <p:sp>
        <p:nvSpPr>
          <p:cNvPr id="3" name="文本占位符 2"/>
          <p:cNvSpPr>
            <a:spLocks noGrp="1"/>
          </p:cNvSpPr>
          <p:nvPr>
            <p:ph type="body" sz="quarter" idx="10"/>
          </p:nvPr>
        </p:nvSpPr>
        <p:spPr>
          <a:xfrm>
            <a:off x="455612" y="1052514"/>
            <a:ext cx="5640388" cy="4875042"/>
          </a:xfrm>
        </p:spPr>
        <p:txBody>
          <a:bodyPr/>
          <a:lstStyle/>
          <a:p>
            <a:r>
              <a:rPr lang="en-US" sz="1800" smtClean="0"/>
              <a:t>OSPFv2</a:t>
            </a:r>
          </a:p>
          <a:p>
            <a:endParaRPr lang="en-US" altLang="zh-CN" sz="1800" smtClean="0"/>
          </a:p>
          <a:p>
            <a:endParaRPr lang="en-US" altLang="zh-CN" sz="1800" smtClean="0"/>
          </a:p>
          <a:p>
            <a:endParaRPr lang="en-US" altLang="zh-CN" sz="1800" smtClean="0"/>
          </a:p>
          <a:p>
            <a:r>
              <a:rPr lang="en-US" sz="1800" smtClean="0"/>
              <a:t>OSPFv3</a:t>
            </a:r>
            <a:endParaRPr lang="en-US" altLang="zh-CN" sz="1800" dirty="0"/>
          </a:p>
        </p:txBody>
      </p:sp>
      <p:sp>
        <p:nvSpPr>
          <p:cNvPr id="8" name="文本占位符 2"/>
          <p:cNvSpPr txBox="1">
            <a:spLocks/>
          </p:cNvSpPr>
          <p:nvPr/>
        </p:nvSpPr>
        <p:spPr bwMode="auto">
          <a:xfrm>
            <a:off x="6118230" y="1233487"/>
            <a:ext cx="5627683" cy="464412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600" dirty="0" smtClean="0">
                <a:latin typeface="Huawei Sans" panose="020C0503030203020204" pitchFamily="34" charset="0"/>
              </a:rPr>
              <a:t>In OSPFv2, the Link Type, Link ID, and Link Data fields are used to describe an interface. In OSPFv3, a device generates an LSA for each area where OSPFv3 interfaces reside. The LSA describes the link state information (Link Type, Interface ID, Neighbor Interface ID, and Neighbor Router ID) and link cost of the device and is flooded in the area where the device resides.</a:t>
            </a:r>
            <a:endParaRPr lang="en-US" altLang="zh-CN" sz="1600" dirty="0" smtClean="0">
              <a:latin typeface="Huawei Sans" panose="020C0503030203020204" pitchFamily="34" charset="0"/>
            </a:endParaRPr>
          </a:p>
          <a:p>
            <a:pPr algn="l" fontAlgn="ctr">
              <a:lnSpc>
                <a:spcPct val="100000"/>
              </a:lnSpc>
            </a:pPr>
            <a:r>
              <a:rPr lang="en-US" sz="1600" dirty="0" smtClean="0">
                <a:latin typeface="Huawei Sans" panose="020C0503030203020204" pitchFamily="34" charset="0"/>
              </a:rPr>
              <a:t>Description of key fields:</a:t>
            </a:r>
            <a:endParaRPr lang="en-US" altLang="zh-CN" sz="16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Link Type: indicates the link type and occupies 1 byte.</a:t>
            </a:r>
            <a:endParaRPr lang="en-US" altLang="zh-CN" sz="14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Interface ID: indicates the interface ID and occupies 4 bytes.</a:t>
            </a:r>
            <a:endParaRPr lang="en-US" altLang="zh-CN" sz="14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Neighbor Interface ID: indicates the interface ID of a neighbor and occupies 4 bytes.</a:t>
            </a:r>
            <a:endParaRPr lang="en-US" altLang="zh-CN" sz="14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Neighbor Router ID: indicates the router ID of a neighbor and occupies 4 bytes.</a:t>
            </a:r>
            <a:endParaRPr lang="en-US" altLang="zh-CN" sz="1400"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81349803"/>
              </p:ext>
            </p:extLst>
          </p:nvPr>
        </p:nvGraphicFramePr>
        <p:xfrm>
          <a:off x="817203" y="1538036"/>
          <a:ext cx="5040000" cy="1224000"/>
        </p:xfrm>
        <a:graphic>
          <a:graphicData uri="http://schemas.openxmlformats.org/drawingml/2006/table">
            <a:tbl>
              <a:tblPr firstRow="1" bandRow="1"/>
              <a:tblGrid>
                <a:gridCol w="420000"/>
                <a:gridCol w="280000"/>
                <a:gridCol w="280000"/>
                <a:gridCol w="280000"/>
                <a:gridCol w="1260000"/>
                <a:gridCol w="252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0</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V</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B</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0</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 Links</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Link ID</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Link Data</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u="none" strike="noStrike" kern="1200" cap="none" normalizeH="0" baseline="0" dirty="0" smtClean="0">
                          <a:ln>
                            <a:noFill/>
                          </a:ln>
                          <a:solidFill>
                            <a:schemeClr val="bg1">
                              <a:lumMod val="50000"/>
                            </a:schemeClr>
                          </a:solidFill>
                          <a:effectLst/>
                          <a:latin typeface="+mn-lt"/>
                          <a:ea typeface="+mn-ea"/>
                        </a:rPr>
                        <a:t>Link Type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 </a:t>
                      </a:r>
                      <a:r>
                        <a:rPr kumimoji="0" lang="en-US" altLang="zh-CN" sz="1400" b="0" i="0" u="none" strike="noStrike" kern="1200" cap="none" normalizeH="0" baseline="0" dirty="0" err="1" smtClean="0">
                          <a:ln>
                            <a:noFill/>
                          </a:ln>
                          <a:solidFill>
                            <a:schemeClr val="bg1">
                              <a:lumMod val="50000"/>
                            </a:schemeClr>
                          </a:solidFill>
                          <a:effectLst/>
                          <a:latin typeface="+mn-lt"/>
                          <a:ea typeface="+mn-ea"/>
                          <a:cs typeface="+mn-cs"/>
                        </a:rPr>
                        <a:t>Tos</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Metric</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1649186038"/>
              </p:ext>
            </p:extLst>
          </p:nvPr>
        </p:nvGraphicFramePr>
        <p:xfrm>
          <a:off x="817203" y="3490035"/>
          <a:ext cx="5040000" cy="1530000"/>
        </p:xfrm>
        <a:graphic>
          <a:graphicData uri="http://schemas.openxmlformats.org/drawingml/2006/table">
            <a:tbl>
              <a:tblPr firstRow="1" bandRow="1"/>
              <a:tblGrid>
                <a:gridCol w="420000"/>
                <a:gridCol w="280000"/>
                <a:gridCol w="280000"/>
                <a:gridCol w="280000"/>
                <a:gridCol w="280000"/>
                <a:gridCol w="980000"/>
                <a:gridCol w="252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W</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V</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B</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Options</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1"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Link Type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Metric</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7">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Interface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7">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Neighbor Interface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7">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Neighbor Router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11" name="五边形 1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 name="燕尾形 1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36649644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426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2: Network-LSA</a:t>
            </a:r>
            <a:endParaRPr lang="en-US" altLang="zh-CN" dirty="0"/>
          </a:p>
        </p:txBody>
      </p:sp>
      <p:sp>
        <p:nvSpPr>
          <p:cNvPr id="3" name="文本占位符 2"/>
          <p:cNvSpPr>
            <a:spLocks noGrp="1"/>
          </p:cNvSpPr>
          <p:nvPr>
            <p:ph type="body" sz="quarter" idx="10"/>
          </p:nvPr>
        </p:nvSpPr>
        <p:spPr>
          <a:xfrm>
            <a:off x="455612" y="1052514"/>
            <a:ext cx="5662618" cy="4875042"/>
          </a:xfrm>
        </p:spPr>
        <p:txBody>
          <a:bodyPr/>
          <a:lstStyle/>
          <a:p>
            <a:r>
              <a:rPr lang="en-US" sz="1800" smtClean="0"/>
              <a:t>OSPFv2</a:t>
            </a:r>
          </a:p>
          <a:p>
            <a:endParaRPr lang="en-US" altLang="zh-CN" sz="1800" smtClean="0"/>
          </a:p>
          <a:p>
            <a:endParaRPr lang="en-US" altLang="zh-CN" sz="1800" smtClean="0"/>
          </a:p>
          <a:p>
            <a:endParaRPr lang="en-US" altLang="zh-CN" sz="1800" smtClean="0"/>
          </a:p>
          <a:p>
            <a:endParaRPr lang="en-US" altLang="zh-CN" sz="1800" smtClean="0"/>
          </a:p>
          <a:p>
            <a:r>
              <a:rPr lang="en-US" sz="1800" smtClean="0"/>
              <a:t>OSPFv3</a:t>
            </a:r>
            <a:endParaRPr lang="en-US" altLang="zh-CN" sz="1800" dirty="0"/>
          </a:p>
        </p:txBody>
      </p:sp>
      <p:sp>
        <p:nvSpPr>
          <p:cNvPr id="8" name="文本占位符 2"/>
          <p:cNvSpPr txBox="1">
            <a:spLocks/>
          </p:cNvSpPr>
          <p:nvPr/>
        </p:nvSpPr>
        <p:spPr bwMode="auto">
          <a:xfrm>
            <a:off x="6118230" y="1233487"/>
            <a:ext cx="5627683" cy="464412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smtClean="0">
                <a:latin typeface="Huawei Sans" panose="020C0503030203020204" pitchFamily="34" charset="0"/>
              </a:rPr>
              <a:t>Compared with OSPFv2, OSPFv3 network-LSAs do not contain the Network Mask field. Instead, OSPFv3 network-LSAs describe the link state of the local network segment only by using the router IDs of the attached routers. Network-LSAs are generated by the DR and flooded in the area to which the DR belongs.</a:t>
            </a:r>
            <a:endParaRPr lang="en-US" altLang="zh-CN" sz="1600" dirty="0" smtClean="0">
              <a:latin typeface="Huawei Sans" panose="020C0503030203020204" pitchFamily="34" charset="0"/>
            </a:endParaRPr>
          </a:p>
          <a:p>
            <a:pPr fontAlgn="ctr"/>
            <a:r>
              <a:rPr lang="en-US" sz="1600" dirty="0" smtClean="0">
                <a:latin typeface="Huawei Sans" panose="020C0503030203020204" pitchFamily="34" charset="0"/>
              </a:rPr>
              <a:t>Description of key fields:</a:t>
            </a:r>
            <a:endParaRPr lang="en-US" altLang="zh-CN" sz="1600" dirty="0" smtClean="0">
              <a:latin typeface="Huawei Sans" panose="020C0503030203020204" pitchFamily="34" charset="0"/>
            </a:endParaRPr>
          </a:p>
          <a:p>
            <a:pPr lvl="1" fontAlgn="ctr"/>
            <a:r>
              <a:rPr lang="en-US" sz="1400" dirty="0" smtClean="0">
                <a:latin typeface="Huawei Sans" panose="020C0503030203020204" pitchFamily="34" charset="0"/>
              </a:rPr>
              <a:t>Attached Router: indicates the router ID of each router connected to the same network segment, including the router ID of the DR, and occupies 4 bytes.</a:t>
            </a:r>
            <a:endParaRPr lang="en-US" sz="1400"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414249233"/>
              </p:ext>
            </p:extLst>
          </p:nvPr>
        </p:nvGraphicFramePr>
        <p:xfrm>
          <a:off x="817203" y="1555456"/>
          <a:ext cx="5040000" cy="1224000"/>
        </p:xfrm>
        <a:graphic>
          <a:graphicData uri="http://schemas.openxmlformats.org/drawingml/2006/table">
            <a:tbl>
              <a:tblPr firstRow="1" bandRow="1"/>
              <a:tblGrid>
                <a:gridCol w="504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Network Mask</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Attached Router</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Attached Router</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3121917147"/>
              </p:ext>
            </p:extLst>
          </p:nvPr>
        </p:nvGraphicFramePr>
        <p:xfrm>
          <a:off x="817203" y="3990557"/>
          <a:ext cx="5040000" cy="1224000"/>
        </p:xfrm>
        <a:graphic>
          <a:graphicData uri="http://schemas.openxmlformats.org/drawingml/2006/table">
            <a:tbl>
              <a:tblPr firstRow="1" bandRow="1"/>
              <a:tblGrid>
                <a:gridCol w="1260000"/>
                <a:gridCol w="378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Options</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Attached Router</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Attached Router</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sp>
        <p:nvSpPr>
          <p:cNvPr id="11" name="五边形 1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 name="燕尾形 1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7430730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3: Inter-Area-Prefix-LSA</a:t>
            </a:r>
            <a:endParaRPr lang="en-US" altLang="zh-CN" dirty="0"/>
          </a:p>
        </p:txBody>
      </p:sp>
      <p:sp>
        <p:nvSpPr>
          <p:cNvPr id="3" name="文本占位符 2"/>
          <p:cNvSpPr>
            <a:spLocks noGrp="1"/>
          </p:cNvSpPr>
          <p:nvPr>
            <p:ph type="body" sz="quarter" idx="10"/>
          </p:nvPr>
        </p:nvSpPr>
        <p:spPr>
          <a:xfrm>
            <a:off x="455612" y="1052514"/>
            <a:ext cx="5640388" cy="4875042"/>
          </a:xfrm>
        </p:spPr>
        <p:txBody>
          <a:bodyPr/>
          <a:lstStyle/>
          <a:p>
            <a:r>
              <a:rPr lang="en-US" sz="1800" dirty="0" smtClean="0"/>
              <a:t>OSPFv2: network-summary-LSA</a:t>
            </a:r>
          </a:p>
          <a:p>
            <a:endParaRPr lang="en-US" altLang="zh-CN" sz="1800" dirty="0" smtClean="0"/>
          </a:p>
          <a:p>
            <a:endParaRPr lang="en-US" altLang="zh-CN" sz="1800" dirty="0" smtClean="0"/>
          </a:p>
          <a:p>
            <a:r>
              <a:rPr lang="en-US" sz="1800" dirty="0" smtClean="0"/>
              <a:t>OSPFv3</a:t>
            </a:r>
          </a:p>
          <a:p>
            <a:endParaRPr lang="en-US" altLang="zh-CN" sz="1800" dirty="0" smtClean="0"/>
          </a:p>
          <a:p>
            <a:endParaRPr lang="en-US" altLang="zh-CN" sz="1800" dirty="0" smtClean="0"/>
          </a:p>
          <a:p>
            <a:endParaRPr lang="en-US" altLang="zh-CN" sz="1800" dirty="0" smtClean="0"/>
          </a:p>
          <a:p>
            <a:r>
              <a:rPr lang="en-US" sz="1800" dirty="0" err="1" smtClean="0"/>
              <a:t>PrefixOptions</a:t>
            </a:r>
            <a:r>
              <a:rPr lang="en-US" sz="1800" dirty="0" smtClean="0"/>
              <a:t>:</a:t>
            </a:r>
            <a:endParaRPr lang="en-US" altLang="zh-CN" sz="1800" dirty="0"/>
          </a:p>
        </p:txBody>
      </p:sp>
      <p:sp>
        <p:nvSpPr>
          <p:cNvPr id="8" name="文本占位符 2"/>
          <p:cNvSpPr txBox="1">
            <a:spLocks/>
          </p:cNvSpPr>
          <p:nvPr/>
        </p:nvSpPr>
        <p:spPr bwMode="auto">
          <a:xfrm>
            <a:off x="5930538" y="1233486"/>
            <a:ext cx="5818550" cy="496728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600" dirty="0" smtClean="0">
                <a:latin typeface="Huawei Sans" panose="020C0503030203020204" pitchFamily="34" charset="0"/>
              </a:rPr>
              <a:t>Similar to a network-summary-LSA in OSPFv2, an inter-area-prefix-LSA in OSPFv3 is generated by an ABR to describe routes with an IPv6 address prefix in an area and is advertised to the other related areas. An ABR sends a Type 3 LSA for each IPv6 address prefix.</a:t>
            </a:r>
            <a:endParaRPr lang="en-US" altLang="zh-CN" sz="1600" dirty="0" smtClean="0">
              <a:latin typeface="Huawei Sans" panose="020C0503030203020204" pitchFamily="34" charset="0"/>
            </a:endParaRPr>
          </a:p>
          <a:p>
            <a:pPr algn="l" fontAlgn="ctr">
              <a:lnSpc>
                <a:spcPct val="100000"/>
              </a:lnSpc>
            </a:pPr>
            <a:r>
              <a:rPr lang="en-US" sz="1600" dirty="0" smtClean="0">
                <a:latin typeface="Huawei Sans" panose="020C0503030203020204" pitchFamily="34" charset="0"/>
              </a:rPr>
              <a:t>Description of key fields (triplet of a prefix):</a:t>
            </a:r>
            <a:endParaRPr lang="en-US" altLang="zh-CN" sz="1600" dirty="0" smtClean="0">
              <a:latin typeface="Huawei Sans" panose="020C0503030203020204" pitchFamily="34" charset="0"/>
            </a:endParaRPr>
          </a:p>
          <a:p>
            <a:pPr lvl="1" fontAlgn="ctr">
              <a:lnSpc>
                <a:spcPct val="100000"/>
              </a:lnSpc>
            </a:pPr>
            <a:r>
              <a:rPr lang="en-US" sz="1400" dirty="0" err="1" smtClean="0">
                <a:latin typeface="Huawei Sans" panose="020C0503030203020204" pitchFamily="34" charset="0"/>
              </a:rPr>
              <a:t>PrefixLength</a:t>
            </a:r>
            <a:r>
              <a:rPr lang="en-US" sz="1400" dirty="0" smtClean="0">
                <a:latin typeface="Huawei Sans" panose="020C0503030203020204" pitchFamily="34" charset="0"/>
              </a:rPr>
              <a:t>: indicates the number of bits in the prefix and occupies 1 byte.</a:t>
            </a:r>
          </a:p>
          <a:p>
            <a:pPr lvl="1" fontAlgn="ctr">
              <a:lnSpc>
                <a:spcPct val="100000"/>
              </a:lnSpc>
            </a:pPr>
            <a:r>
              <a:rPr lang="en-US" sz="1400" dirty="0" err="1" smtClean="0">
                <a:latin typeface="Huawei Sans" panose="020C0503030203020204" pitchFamily="34" charset="0"/>
              </a:rPr>
              <a:t>PrefixOptions</a:t>
            </a:r>
            <a:r>
              <a:rPr lang="en-US" sz="1400" dirty="0" smtClean="0">
                <a:latin typeface="Huawei Sans" panose="020C0503030203020204" pitchFamily="34" charset="0"/>
              </a:rPr>
              <a:t>: describes some capabilities associated with the prefix so that specific judgment and processing can be performed during various routing calculations. This field occupies 1 byte. Format of the </a:t>
            </a:r>
            <a:r>
              <a:rPr lang="en-US" sz="1400" dirty="0" err="1" smtClean="0">
                <a:latin typeface="Huawei Sans" panose="020C0503030203020204" pitchFamily="34" charset="0"/>
              </a:rPr>
              <a:t>PrefixOptions</a:t>
            </a:r>
            <a:r>
              <a:rPr lang="en-US" sz="1400" dirty="0" smtClean="0">
                <a:latin typeface="Huawei Sans" panose="020C0503030203020204" pitchFamily="34" charset="0"/>
              </a:rPr>
              <a:t> field:</a:t>
            </a:r>
            <a:endParaRPr lang="en-US" altLang="zh-CN" sz="14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P-bit: indicates the propagate bit and occupies 1 bit.</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MC-bit: indicates the multicast bit and occupies 1 bit.</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LA-bit: indicates the "local address" capability bit and occupies 1 bit.</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NU-bit: indicates the "no unicast" capability bit and occupies 1 bit.</a:t>
            </a:r>
            <a:endParaRPr lang="en-US" altLang="zh-CN" sz="12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Address Prefix: indicates the IPv6 address prefix with a variable length.</a:t>
            </a:r>
            <a:endParaRPr lang="en-US" sz="1400" dirty="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028038763"/>
              </p:ext>
            </p:extLst>
          </p:nvPr>
        </p:nvGraphicFramePr>
        <p:xfrm>
          <a:off x="817203" y="1555459"/>
          <a:ext cx="5040000" cy="918000"/>
        </p:xfrm>
        <a:graphic>
          <a:graphicData uri="http://schemas.openxmlformats.org/drawingml/2006/table">
            <a:tbl>
              <a:tblPr firstRow="1" bandRow="1"/>
              <a:tblGrid>
                <a:gridCol w="2520000"/>
                <a:gridCol w="2520000"/>
              </a:tblGrid>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Network Mask</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0</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Metric</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3355530563"/>
              </p:ext>
            </p:extLst>
          </p:nvPr>
        </p:nvGraphicFramePr>
        <p:xfrm>
          <a:off x="817203" y="3026205"/>
          <a:ext cx="5040001" cy="1224000"/>
        </p:xfrm>
        <a:graphic>
          <a:graphicData uri="http://schemas.openxmlformats.org/drawingml/2006/table">
            <a:tbl>
              <a:tblPr firstRow="1" bandRow="1"/>
              <a:tblGrid>
                <a:gridCol w="1251064"/>
                <a:gridCol w="1286809"/>
                <a:gridCol w="2502128"/>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Metric</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PrefixLength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tx1"/>
                          </a:solidFill>
                          <a:effectLst/>
                          <a:latin typeface="+mn-lt"/>
                          <a:ea typeface="+mn-ea"/>
                          <a:cs typeface="+mn-cs"/>
                        </a:rPr>
                        <a:t>PrefixOptions</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Prefix</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61594766"/>
              </p:ext>
            </p:extLst>
          </p:nvPr>
        </p:nvGraphicFramePr>
        <p:xfrm>
          <a:off x="2335813" y="5004227"/>
          <a:ext cx="2988000" cy="304800"/>
        </p:xfrm>
        <a:graphic>
          <a:graphicData uri="http://schemas.openxmlformats.org/drawingml/2006/table">
            <a:tbl>
              <a:tblPr firstRow="1" bandRow="1"/>
              <a:tblGrid>
                <a:gridCol w="1080000"/>
                <a:gridCol w="468000"/>
                <a:gridCol w="468000"/>
                <a:gridCol w="468000"/>
                <a:gridCol w="504000"/>
              </a:tblGrid>
              <a:tr h="281255">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P</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MC</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LA</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MU</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sp>
        <p:nvSpPr>
          <p:cNvPr id="13" name="五边形 12"/>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4" name="燕尾形 13"/>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3418296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dirty="0" smtClean="0"/>
              <a:t>With the advent of the Internet of Everything (IoE), IPv4 address space is running out. It is imperative that we replace IPv4 with IPv6. How do we enable reachability between nodes on an IPv6 network? Similar to an IPv4 network, an IPv6 network also supports static routes and dynamic routing protocols.</a:t>
            </a:r>
          </a:p>
          <a:p>
            <a:r>
              <a:rPr lang="en-US" altLang="zh-CN" sz="1800" dirty="0" smtClean="0"/>
              <a:t>IPv6 static routes and IPv4 static routes are configured in a similar way. To support IPv6 networks, the Internet Engineering Task Force (IETF) defines Open Shortest Path First version 3 (OSPFv3) and extends Intermediate System to Intermediate System (IS-IS) and Border Gateway Protocol (BGP).</a:t>
            </a:r>
          </a:p>
          <a:p>
            <a:r>
              <a:rPr lang="en-US" altLang="zh-CN" sz="1800" dirty="0" smtClean="0"/>
              <a:t>This course describes the concepts and configurations of IPv6 static routes and common IPv6 dynamic routing protocols, including OSPFv3, IS-IS (IPv6), and BGP4+.</a:t>
            </a:r>
          </a:p>
          <a:p>
            <a:endParaRPr lang="zh-CN" altLang="en-US" sz="18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4: Inter-Area-Router-LSA</a:t>
            </a:r>
            <a:endParaRPr lang="en-US" altLang="zh-CN" dirty="0"/>
          </a:p>
        </p:txBody>
      </p:sp>
      <p:sp>
        <p:nvSpPr>
          <p:cNvPr id="3" name="文本占位符 2"/>
          <p:cNvSpPr>
            <a:spLocks noGrp="1"/>
          </p:cNvSpPr>
          <p:nvPr>
            <p:ph type="body" sz="quarter" idx="10"/>
          </p:nvPr>
        </p:nvSpPr>
        <p:spPr>
          <a:xfrm>
            <a:off x="455612" y="1052514"/>
            <a:ext cx="5640388" cy="2944720"/>
          </a:xfrm>
        </p:spPr>
        <p:txBody>
          <a:bodyPr/>
          <a:lstStyle/>
          <a:p>
            <a:r>
              <a:rPr lang="en-US" sz="1800" smtClean="0"/>
              <a:t>OSPFv2: ASBR-summary-LSA</a:t>
            </a:r>
          </a:p>
          <a:p>
            <a:endParaRPr lang="en-US" altLang="zh-CN" sz="1800" smtClean="0"/>
          </a:p>
          <a:p>
            <a:endParaRPr lang="en-US" altLang="zh-CN" sz="1800" smtClean="0"/>
          </a:p>
          <a:p>
            <a:endParaRPr lang="en-US" altLang="zh-CN" sz="1800" smtClean="0"/>
          </a:p>
          <a:p>
            <a:endParaRPr lang="en-US" altLang="zh-CN" sz="1800" smtClean="0"/>
          </a:p>
          <a:p>
            <a:r>
              <a:rPr lang="en-US" sz="1800" smtClean="0"/>
              <a:t>OSPFv3</a:t>
            </a:r>
            <a:endParaRPr lang="en-US" altLang="zh-CN" sz="1800" dirty="0"/>
          </a:p>
        </p:txBody>
      </p:sp>
      <p:sp>
        <p:nvSpPr>
          <p:cNvPr id="8" name="文本占位符 2"/>
          <p:cNvSpPr txBox="1">
            <a:spLocks/>
          </p:cNvSpPr>
          <p:nvPr/>
        </p:nvSpPr>
        <p:spPr bwMode="auto">
          <a:xfrm>
            <a:off x="6118230" y="1233486"/>
            <a:ext cx="5627683" cy="45751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smtClean="0">
                <a:latin typeface="Huawei Sans" panose="020C0503030203020204" pitchFamily="34" charset="0"/>
              </a:rPr>
              <a:t>Similar to a Type 4 LSA in OSPFv2, a Type 4 LSA in OSPFv3 is generated by an ABR, describes the route to an ASBR, and is advertised to areas excluding that to which the ASBR belongs. An ABR sends a Type 4 LSA to describe each ASBR.</a:t>
            </a:r>
            <a:endParaRPr lang="en-US" altLang="zh-CN" sz="1600" dirty="0" smtClean="0">
              <a:latin typeface="Huawei Sans" panose="020C0503030203020204" pitchFamily="34" charset="0"/>
            </a:endParaRPr>
          </a:p>
          <a:p>
            <a:pPr fontAlgn="ctr"/>
            <a:r>
              <a:rPr lang="en-US" sz="1600" dirty="0" smtClean="0">
                <a:latin typeface="Huawei Sans" panose="020C0503030203020204" pitchFamily="34" charset="0"/>
              </a:rPr>
              <a:t>Description of key fields:</a:t>
            </a:r>
            <a:endParaRPr lang="en-US" altLang="zh-CN" sz="1600" dirty="0" smtClean="0">
              <a:latin typeface="Huawei Sans" panose="020C0503030203020204" pitchFamily="34" charset="0"/>
            </a:endParaRPr>
          </a:p>
          <a:p>
            <a:pPr lvl="1" fontAlgn="ctr"/>
            <a:r>
              <a:rPr lang="en-US" sz="1400" dirty="0" smtClean="0">
                <a:latin typeface="Huawei Sans" panose="020C0503030203020204" pitchFamily="34" charset="0"/>
              </a:rPr>
              <a:t>Destination Router ID: indicates the router ID of the destination router being described by the LSA, that is, the router ID of an ASBR. This field occupies 4 bytes.</a:t>
            </a:r>
            <a:endParaRPr lang="en-US" altLang="zh-CN" sz="1400"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1524222370"/>
              </p:ext>
            </p:extLst>
          </p:nvPr>
        </p:nvGraphicFramePr>
        <p:xfrm>
          <a:off x="817203" y="1555459"/>
          <a:ext cx="5040000" cy="918000"/>
        </p:xfrm>
        <a:graphic>
          <a:graphicData uri="http://schemas.openxmlformats.org/drawingml/2006/table">
            <a:tbl>
              <a:tblPr firstRow="1" bandRow="1"/>
              <a:tblGrid>
                <a:gridCol w="2520000"/>
                <a:gridCol w="2520000"/>
              </a:tblGrid>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Network Mask</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0</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Metric</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922858103"/>
              </p:ext>
            </p:extLst>
          </p:nvPr>
        </p:nvGraphicFramePr>
        <p:xfrm>
          <a:off x="817203" y="3985451"/>
          <a:ext cx="5040000" cy="918000"/>
        </p:xfrm>
        <a:graphic>
          <a:graphicData uri="http://schemas.openxmlformats.org/drawingml/2006/table">
            <a:tbl>
              <a:tblPr firstRow="1" bandRow="1"/>
              <a:tblGrid>
                <a:gridCol w="1251064"/>
                <a:gridCol w="378893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Options</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Metric</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Destination Router ID</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r>
            </a:tbl>
          </a:graphicData>
        </a:graphic>
      </p:graphicFrame>
      <p:sp>
        <p:nvSpPr>
          <p:cNvPr id="11" name="五边形 1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 name="燕尾形 1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10863384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5: AS-External-LSA</a:t>
            </a:r>
            <a:endParaRPr lang="en-US" altLang="zh-CN" dirty="0"/>
          </a:p>
        </p:txBody>
      </p:sp>
      <p:sp>
        <p:nvSpPr>
          <p:cNvPr id="3" name="文本占位符 2"/>
          <p:cNvSpPr>
            <a:spLocks noGrp="1"/>
          </p:cNvSpPr>
          <p:nvPr>
            <p:ph type="body" sz="quarter" idx="10"/>
          </p:nvPr>
        </p:nvSpPr>
        <p:spPr>
          <a:xfrm>
            <a:off x="455612" y="1052514"/>
            <a:ext cx="5662618" cy="4875042"/>
          </a:xfrm>
        </p:spPr>
        <p:txBody>
          <a:bodyPr/>
          <a:lstStyle/>
          <a:p>
            <a:r>
              <a:rPr lang="en-US" sz="1800" dirty="0" smtClean="0"/>
              <a:t>OSPFv2</a:t>
            </a:r>
          </a:p>
          <a:p>
            <a:endParaRPr lang="en-US" altLang="zh-CN" sz="1800" dirty="0" smtClean="0"/>
          </a:p>
          <a:p>
            <a:endParaRPr lang="en-US" altLang="zh-CN" sz="1800" dirty="0" smtClean="0"/>
          </a:p>
          <a:p>
            <a:endParaRPr lang="en-US" altLang="zh-CN" sz="1800" dirty="0" smtClean="0"/>
          </a:p>
          <a:p>
            <a:r>
              <a:rPr lang="en-US" sz="1800" dirty="0" smtClean="0"/>
              <a:t>OSPFv3</a:t>
            </a:r>
            <a:endParaRPr lang="en-US" altLang="zh-CN" sz="1800" dirty="0"/>
          </a:p>
        </p:txBody>
      </p:sp>
      <p:sp>
        <p:nvSpPr>
          <p:cNvPr id="9" name="文本占位符 2"/>
          <p:cNvSpPr txBox="1">
            <a:spLocks/>
          </p:cNvSpPr>
          <p:nvPr/>
        </p:nvSpPr>
        <p:spPr bwMode="auto">
          <a:xfrm>
            <a:off x="6118230" y="1243011"/>
            <a:ext cx="5630858" cy="36947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rPr>
              <a:t>Similar to a Type 5 LSA in OSPFv2, a Type 5 LSA in OSPFv3 is generated by an ASBR, describes the route with a prefix outside the local AS, and is advertised to all areas except the stub area and NSSA.</a:t>
            </a:r>
            <a:endParaRPr lang="en-US" altLang="zh-CN" sz="1600" dirty="0" smtClean="0">
              <a:latin typeface="Huawei Sans" panose="020C0503030203020204" pitchFamily="34" charset="0"/>
            </a:endParaRPr>
          </a:p>
          <a:p>
            <a:pPr algn="l" fontAlgn="ctr"/>
            <a:r>
              <a:rPr lang="en-US" sz="1600" dirty="0" smtClean="0">
                <a:latin typeface="Huawei Sans" panose="020C0503030203020204" pitchFamily="34" charset="0"/>
              </a:rPr>
              <a:t>Description of key fields:</a:t>
            </a:r>
            <a:endParaRPr lang="en-US" altLang="zh-CN" sz="1600" dirty="0" smtClean="0">
              <a:latin typeface="Huawei Sans" panose="020C0503030203020204" pitchFamily="34" charset="0"/>
            </a:endParaRPr>
          </a:p>
          <a:p>
            <a:pPr lvl="1" fontAlgn="ctr"/>
            <a:r>
              <a:rPr lang="en-US" sz="1400" dirty="0" smtClean="0">
                <a:latin typeface="Huawei Sans" panose="020C0503030203020204" pitchFamily="34" charset="0"/>
              </a:rPr>
              <a:t>Referenced LS Type: indicates whether the LSA needs to reference another LSA and occupies 2 bytes.</a:t>
            </a:r>
            <a:endParaRPr lang="en-US" altLang="zh-CN" sz="1400" dirty="0" smtClean="0">
              <a:latin typeface="Huawei Sans" panose="020C0503030203020204" pitchFamily="34" charset="0"/>
            </a:endParaRPr>
          </a:p>
          <a:p>
            <a:pPr lvl="2" fontAlgn="ctr"/>
            <a:r>
              <a:rPr lang="en-US" sz="1200" dirty="0" smtClean="0">
                <a:latin typeface="Huawei Sans" panose="020C0503030203020204" pitchFamily="34" charset="0"/>
              </a:rPr>
              <a:t>0: does not reference any other LSA.</a:t>
            </a:r>
          </a:p>
          <a:p>
            <a:pPr lvl="2" fontAlgn="ctr"/>
            <a:r>
              <a:rPr lang="en-US" sz="1200" dirty="0" smtClean="0">
                <a:latin typeface="Huawei Sans" panose="020C0503030203020204" pitchFamily="34" charset="0"/>
              </a:rPr>
              <a:t>1: references a router-LSA.</a:t>
            </a:r>
          </a:p>
          <a:p>
            <a:pPr lvl="2" fontAlgn="ctr"/>
            <a:r>
              <a:rPr lang="en-US" sz="1200" dirty="0" smtClean="0">
                <a:latin typeface="Huawei Sans" panose="020C0503030203020204" pitchFamily="34" charset="0"/>
              </a:rPr>
              <a:t>2: references a network-LSA.</a:t>
            </a:r>
            <a:endParaRPr lang="en-US" sz="1200" dirty="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963305626"/>
              </p:ext>
            </p:extLst>
          </p:nvPr>
        </p:nvGraphicFramePr>
        <p:xfrm>
          <a:off x="817203" y="1555459"/>
          <a:ext cx="5040000" cy="1530000"/>
        </p:xfrm>
        <a:graphic>
          <a:graphicData uri="http://schemas.openxmlformats.org/drawingml/2006/table">
            <a:tbl>
              <a:tblPr firstRow="1" bandRow="1"/>
              <a:tblGrid>
                <a:gridCol w="315000"/>
                <a:gridCol w="945000"/>
                <a:gridCol w="3780000"/>
              </a:tblGrid>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Network Mask</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E</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0</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Metric</a:t>
                      </a:r>
                      <a:endParaRPr kumimoji="0" lang="zh-CN" altLang="en-US" sz="1400" b="0" i="0" u="none" strike="noStrike" kern="1200" cap="none" normalizeH="0" baseline="0" dirty="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Forwarding Address</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External Route Tag</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bg1">
                              <a:lumMod val="50000"/>
                            </a:schemeClr>
                          </a:solidFill>
                          <a:effectLst/>
                          <a:latin typeface="+mn-lt"/>
                          <a:ea typeface="+mn-ea"/>
                          <a:cs typeface="+mn-cs"/>
                        </a:rPr>
                        <a:t>……</a:t>
                      </a:r>
                      <a:endParaRPr kumimoji="0" lang="zh-CN" altLang="en-US" sz="1400" b="0" i="0" u="none" strike="noStrike" kern="1200" cap="none" normalizeH="0" baseline="0" dirty="0" smtClean="0">
                        <a:ln>
                          <a:noFill/>
                        </a:ln>
                        <a:solidFill>
                          <a:schemeClr val="bg1">
                            <a:lumMod val="50000"/>
                          </a:schemeClr>
                        </a:solidFill>
                        <a:effectLst/>
                        <a:latin typeface="+mn-lt"/>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3449061334"/>
              </p:ext>
            </p:extLst>
          </p:nvPr>
        </p:nvGraphicFramePr>
        <p:xfrm>
          <a:off x="817203" y="3490035"/>
          <a:ext cx="5043379" cy="1836000"/>
        </p:xfrm>
        <a:graphic>
          <a:graphicData uri="http://schemas.openxmlformats.org/drawingml/2006/table">
            <a:tbl>
              <a:tblPr firstRow="1" bandRow="1"/>
              <a:tblGrid>
                <a:gridCol w="621460"/>
                <a:gridCol w="208280"/>
                <a:gridCol w="208280"/>
                <a:gridCol w="208280"/>
                <a:gridCol w="1287564"/>
                <a:gridCol w="2509515"/>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F</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Metric</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PrefixLength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tx1"/>
                          </a:solidFill>
                          <a:effectLst/>
                          <a:latin typeface="+mn-lt"/>
                          <a:ea typeface="+mn-ea"/>
                          <a:cs typeface="+mn-cs"/>
                        </a:rPr>
                        <a:t>PrefixOptions</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Referenced LS Type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Prefix</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Forwarding Address (Optional)</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External Route Tag (Optional)</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Referenced Link State ID (Optional)</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2" name="五边形 11"/>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3" name="燕尾形 12"/>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639896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8: Link-LSA (Added in OSPFv3)</a:t>
            </a:r>
            <a:endParaRPr lang="en-US" altLang="zh-CN" dirty="0"/>
          </a:p>
        </p:txBody>
      </p:sp>
      <p:sp>
        <p:nvSpPr>
          <p:cNvPr id="3" name="文本占位符 2"/>
          <p:cNvSpPr>
            <a:spLocks noGrp="1"/>
          </p:cNvSpPr>
          <p:nvPr>
            <p:ph type="body" sz="quarter" idx="10"/>
          </p:nvPr>
        </p:nvSpPr>
        <p:spPr>
          <a:xfrm>
            <a:off x="455612" y="1052514"/>
            <a:ext cx="4708571" cy="689200"/>
          </a:xfrm>
        </p:spPr>
        <p:txBody>
          <a:bodyPr/>
          <a:lstStyle/>
          <a:p>
            <a:r>
              <a:rPr lang="en-US" sz="1800" smtClean="0"/>
              <a:t>Link-LSA format</a:t>
            </a:r>
            <a:endParaRPr lang="en-US" altLang="zh-CN" sz="1800" dirty="0" smtClean="0"/>
          </a:p>
        </p:txBody>
      </p:sp>
      <p:sp>
        <p:nvSpPr>
          <p:cNvPr id="8" name="文本占位符 2"/>
          <p:cNvSpPr txBox="1">
            <a:spLocks/>
          </p:cNvSpPr>
          <p:nvPr/>
        </p:nvSpPr>
        <p:spPr bwMode="auto">
          <a:xfrm>
            <a:off x="6096000" y="1395412"/>
            <a:ext cx="5649914" cy="48053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600" dirty="0" smtClean="0">
                <a:latin typeface="Huawei Sans" panose="020C0503030203020204" pitchFamily="34" charset="0"/>
              </a:rPr>
              <a:t>Each device generates a link-LSA for each attached link and floods the link-LSA only on the originating link.</a:t>
            </a:r>
            <a:endParaRPr lang="en-US" altLang="zh-CN" sz="1600" dirty="0" smtClean="0">
              <a:latin typeface="Huawei Sans" panose="020C0503030203020204" pitchFamily="34" charset="0"/>
            </a:endParaRPr>
          </a:p>
          <a:p>
            <a:pPr fontAlgn="ctr">
              <a:lnSpc>
                <a:spcPct val="100000"/>
              </a:lnSpc>
            </a:pPr>
            <a:r>
              <a:rPr lang="en-US" sz="1600" dirty="0" smtClean="0">
                <a:latin typeface="Huawei Sans" panose="020C0503030203020204" pitchFamily="34" charset="0"/>
              </a:rPr>
              <a:t>Link-LSA functions:</a:t>
            </a:r>
          </a:p>
          <a:p>
            <a:pPr lvl="1" fontAlgn="ctr">
              <a:lnSpc>
                <a:spcPct val="100000"/>
              </a:lnSpc>
            </a:pPr>
            <a:r>
              <a:rPr lang="en-US" sz="1400" dirty="0" smtClean="0">
                <a:latin typeface="Huawei Sans" panose="020C0503030203020204" pitchFamily="34" charset="0"/>
              </a:rPr>
              <a:t>Advertises the link-local address of the local interface to other routers attached to the originating link.</a:t>
            </a:r>
            <a:endParaRPr lang="en-US" altLang="zh-CN" sz="14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Advertises a list of IPv6 prefixes of the local interface to other routers attached to the originating link.</a:t>
            </a:r>
            <a:endParaRPr lang="en-US" altLang="zh-CN" sz="14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Advertises a collection of Options bits in the network-LSA originated on the local link to other routers attached to the originating link.</a:t>
            </a:r>
            <a:endParaRPr lang="en-US" altLang="zh-CN" sz="1400" dirty="0" smtClean="0">
              <a:latin typeface="Huawei Sans" panose="020C0503030203020204" pitchFamily="34" charset="0"/>
            </a:endParaRPr>
          </a:p>
          <a:p>
            <a:pPr fontAlgn="ctr">
              <a:lnSpc>
                <a:spcPct val="100000"/>
              </a:lnSpc>
            </a:pPr>
            <a:r>
              <a:rPr lang="en-US" sz="1600" dirty="0" smtClean="0">
                <a:latin typeface="Huawei Sans" panose="020C0503030203020204" pitchFamily="34" charset="0"/>
              </a:rPr>
              <a:t>Description of key fields:</a:t>
            </a:r>
            <a:endParaRPr lang="en-US" altLang="zh-CN" sz="16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Link-Local Interface Address: indicates the link-local address of the interface that connects the originating router to the link, and occupies 16 bytes. This address is contained only in the Link-LSA.</a:t>
            </a:r>
            <a:endParaRPr lang="en-US" altLang="zh-CN" sz="1400" dirty="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127181490"/>
              </p:ext>
            </p:extLst>
          </p:nvPr>
        </p:nvGraphicFramePr>
        <p:xfrm>
          <a:off x="817203" y="1628611"/>
          <a:ext cx="5076000" cy="3672000"/>
        </p:xfrm>
        <a:graphic>
          <a:graphicData uri="http://schemas.openxmlformats.org/drawingml/2006/table">
            <a:tbl>
              <a:tblPr firstRow="1" bandRow="1"/>
              <a:tblGrid>
                <a:gridCol w="1260000"/>
                <a:gridCol w="1296000"/>
                <a:gridCol w="252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Rtr </a:t>
                      </a:r>
                      <a:r>
                        <a:rPr kumimoji="0" lang="en-US" altLang="zh-CN" sz="1400" b="0" i="0" u="none" strike="noStrike" kern="1200" cap="none" normalizeH="0" baseline="0" dirty="0" err="1" smtClean="0">
                          <a:ln>
                            <a:noFill/>
                          </a:ln>
                          <a:solidFill>
                            <a:schemeClr val="tx1"/>
                          </a:solidFill>
                          <a:effectLst/>
                          <a:latin typeface="+mn-lt"/>
                          <a:ea typeface="+mn-ea"/>
                          <a:cs typeface="+mn-cs"/>
                        </a:rPr>
                        <a:t>Pri</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Options</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r>
              <a:tr h="918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Link-Local Interface Address</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Number of prefixes</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PrefixLength</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err="1" smtClean="0">
                          <a:ln>
                            <a:noFill/>
                          </a:ln>
                          <a:solidFill>
                            <a:schemeClr val="tx1"/>
                          </a:solidFill>
                          <a:effectLst/>
                          <a:latin typeface="+mn-lt"/>
                          <a:ea typeface="+mn-ea"/>
                          <a:cs typeface="+mn-cs"/>
                        </a:rPr>
                        <a:t>PrefixOptions</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612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Prefix</a:t>
                      </a:r>
                    </a:p>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PrefixLength</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err="1" smtClean="0">
                          <a:ln>
                            <a:noFill/>
                          </a:ln>
                          <a:solidFill>
                            <a:schemeClr val="tx1"/>
                          </a:solidFill>
                          <a:effectLst/>
                          <a:latin typeface="+mn-lt"/>
                          <a:ea typeface="+mn-ea"/>
                          <a:cs typeface="+mn-cs"/>
                        </a:rPr>
                        <a:t>PrefixOptions</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0</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612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Prefix</a:t>
                      </a:r>
                    </a:p>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11" name="五边形 1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 name="燕尾形 1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5282593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Type 9: Intra-Area-Prefix-LSA (Added in OSPFv3)</a:t>
            </a:r>
            <a:endParaRPr lang="en-US" altLang="zh-CN" dirty="0"/>
          </a:p>
        </p:txBody>
      </p:sp>
      <p:sp>
        <p:nvSpPr>
          <p:cNvPr id="3" name="文本占位符 2"/>
          <p:cNvSpPr>
            <a:spLocks noGrp="1"/>
          </p:cNvSpPr>
          <p:nvPr>
            <p:ph type="body" sz="quarter" idx="10"/>
          </p:nvPr>
        </p:nvSpPr>
        <p:spPr>
          <a:xfrm>
            <a:off x="455612" y="1052514"/>
            <a:ext cx="4943702" cy="575989"/>
          </a:xfrm>
        </p:spPr>
        <p:txBody>
          <a:bodyPr/>
          <a:lstStyle/>
          <a:p>
            <a:r>
              <a:rPr lang="en-US" sz="1800" smtClean="0"/>
              <a:t>Intra-area-prefix-LSA format</a:t>
            </a:r>
            <a:endParaRPr lang="en-US" altLang="zh-CN" sz="1800" dirty="0" smtClean="0"/>
          </a:p>
        </p:txBody>
      </p:sp>
      <p:sp>
        <p:nvSpPr>
          <p:cNvPr id="8" name="文本占位符 2"/>
          <p:cNvSpPr txBox="1">
            <a:spLocks/>
          </p:cNvSpPr>
          <p:nvPr/>
        </p:nvSpPr>
        <p:spPr bwMode="auto">
          <a:xfrm>
            <a:off x="6118230" y="1233486"/>
            <a:ext cx="5627683" cy="444450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10000"/>
              </a:lnSpc>
            </a:pPr>
            <a:r>
              <a:rPr lang="en-US" sz="1600" dirty="0" smtClean="0">
                <a:latin typeface="Huawei Sans" panose="020C0503030203020204" pitchFamily="34" charset="0"/>
              </a:rPr>
              <a:t>In OSPFv2, Type 1 and Type 2 LSAs can be used to describe topology and network segment information. In OSPFv3, however, these two types of LSAs contain only topology information. How does OSPFv3 describe network segment information?</a:t>
            </a:r>
            <a:endParaRPr lang="en-US" altLang="zh-CN" sz="1600" dirty="0" smtClean="0">
              <a:latin typeface="Huawei Sans" panose="020C0503030203020204" pitchFamily="34" charset="0"/>
            </a:endParaRPr>
          </a:p>
          <a:p>
            <a:pPr algn="l" fontAlgn="ctr">
              <a:lnSpc>
                <a:spcPct val="110000"/>
              </a:lnSpc>
            </a:pPr>
            <a:r>
              <a:rPr lang="en-US" sz="1600" dirty="0" smtClean="0">
                <a:latin typeface="Huawei Sans" panose="020C0503030203020204" pitchFamily="34" charset="0"/>
              </a:rPr>
              <a:t>Type 9 LSAs describe network segment information and are flooded only in the area to which the originating router belongs. OSPFv3 depends on both Type 9 LSAs and topology information to calculate OSPFv3 routes. Type 9 LSAs have the following two functions:</a:t>
            </a:r>
            <a:endParaRPr lang="en-US" altLang="zh-CN" sz="1600" dirty="0" smtClean="0">
              <a:latin typeface="Huawei Sans" panose="020C0503030203020204" pitchFamily="34" charset="0"/>
            </a:endParaRPr>
          </a:p>
          <a:p>
            <a:pPr lvl="1" fontAlgn="ctr">
              <a:lnSpc>
                <a:spcPct val="110000"/>
              </a:lnSpc>
            </a:pPr>
            <a:r>
              <a:rPr lang="en-US" sz="1400" dirty="0" smtClean="0">
                <a:latin typeface="Huawei Sans" panose="020C0503030203020204" pitchFamily="34" charset="0"/>
              </a:rPr>
              <a:t>Type 9 LSAs generated by each device describe the IPv6 address prefixes associated with router-LSAs.</a:t>
            </a:r>
            <a:endParaRPr lang="en-US" altLang="zh-CN" sz="1400" dirty="0" smtClean="0">
              <a:latin typeface="Huawei Sans" panose="020C0503030203020204" pitchFamily="34" charset="0"/>
            </a:endParaRPr>
          </a:p>
          <a:p>
            <a:pPr lvl="1" fontAlgn="ctr">
              <a:lnSpc>
                <a:spcPct val="110000"/>
              </a:lnSpc>
            </a:pPr>
            <a:r>
              <a:rPr lang="en-US" sz="1400" dirty="0" smtClean="0">
                <a:latin typeface="Huawei Sans" panose="020C0503030203020204" pitchFamily="34" charset="0"/>
              </a:rPr>
              <a:t>Type 9 LSAs generated by a DR describe the IPv6 address prefixes associated with network-LSAs.</a:t>
            </a:r>
            <a:endParaRPr lang="en-US" altLang="zh-CN" sz="1600" dirty="0" smtClean="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3649174848"/>
              </p:ext>
            </p:extLst>
          </p:nvPr>
        </p:nvGraphicFramePr>
        <p:xfrm>
          <a:off x="794973" y="1628611"/>
          <a:ext cx="5041141" cy="2142000"/>
        </p:xfrm>
        <a:graphic>
          <a:graphicData uri="http://schemas.openxmlformats.org/drawingml/2006/table">
            <a:tbl>
              <a:tblPr firstRow="1" bandRow="1"/>
              <a:tblGrid>
                <a:gridCol w="1214443"/>
                <a:gridCol w="1397809"/>
                <a:gridCol w="2428889"/>
              </a:tblGrid>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Number of Prefixes</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Referenced LS Type</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Referenced Link State ID</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Referenced Advertising Router</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PrefixLength</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err="1" smtClean="0">
                          <a:ln>
                            <a:noFill/>
                          </a:ln>
                          <a:solidFill>
                            <a:schemeClr val="tx1"/>
                          </a:solidFill>
                          <a:effectLst/>
                          <a:latin typeface="+mn-lt"/>
                          <a:ea typeface="+mn-ea"/>
                          <a:cs typeface="+mn-cs"/>
                        </a:rPr>
                        <a:t>PrefixOptions</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Metric</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612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Prefix</a:t>
                      </a:r>
                    </a:p>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11" name="五边形 10"/>
          <p:cNvSpPr/>
          <p:nvPr/>
        </p:nvSpPr>
        <p:spPr bwMode="auto">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2" name="燕尾形 11"/>
          <p:cNvSpPr/>
          <p:nvPr/>
        </p:nvSpPr>
        <p:spPr bwMode="auto">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3" name="燕尾形 12"/>
          <p:cNvSpPr/>
          <p:nvPr/>
        </p:nvSpPr>
        <p:spPr bwMode="auto">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13838552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Examples of OSPFv3 LSAs</a:t>
            </a:r>
            <a:endParaRPr lang="en-US" altLang="zh-CN" dirty="0"/>
          </a:p>
        </p:txBody>
      </p:sp>
      <p:graphicFrame>
        <p:nvGraphicFramePr>
          <p:cNvPr id="56" name="表格 55"/>
          <p:cNvGraphicFramePr>
            <a:graphicFrameLocks noGrp="1"/>
          </p:cNvGraphicFramePr>
          <p:nvPr>
            <p:extLst>
              <p:ext uri="{D42A27DB-BD31-4B8C-83A1-F6EECF244321}">
                <p14:modId xmlns:p14="http://schemas.microsoft.com/office/powerpoint/2010/main" val="179615223"/>
              </p:ext>
            </p:extLst>
          </p:nvPr>
        </p:nvGraphicFramePr>
        <p:xfrm>
          <a:off x="552451" y="3681110"/>
          <a:ext cx="5377713" cy="2225040"/>
        </p:xfrm>
        <a:graphic>
          <a:graphicData uri="http://schemas.openxmlformats.org/drawingml/2006/table">
            <a:tbl>
              <a:tblPr firstRow="1" bandRow="1"/>
              <a:tblGrid>
                <a:gridCol w="800099"/>
                <a:gridCol w="1054285"/>
                <a:gridCol w="1112630"/>
                <a:gridCol w="2410699"/>
              </a:tblGrid>
              <a:tr h="370840">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0840">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32" name="组合 31"/>
          <p:cNvGrpSpPr/>
          <p:nvPr/>
        </p:nvGrpSpPr>
        <p:grpSpPr bwMode="gray">
          <a:xfrm>
            <a:off x="981306" y="1630446"/>
            <a:ext cx="4195259" cy="1790729"/>
            <a:chOff x="952555" y="1544744"/>
            <a:chExt cx="4195259" cy="1790729"/>
          </a:xfrm>
        </p:grpSpPr>
        <p:pic>
          <p:nvPicPr>
            <p:cNvPr id="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81306" y="2327231"/>
              <a:ext cx="541201" cy="442800"/>
            </a:xfrm>
            <a:prstGeom prst="rect">
              <a:avLst/>
            </a:prstGeom>
            <a:noFill/>
          </p:spPr>
        </p:pic>
        <p:pic>
          <p:nvPicPr>
            <p:cNvPr id="35"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2411438" y="2327231"/>
              <a:ext cx="541201" cy="442800"/>
            </a:xfrm>
            <a:prstGeom prst="rect">
              <a:avLst/>
            </a:prstGeom>
            <a:noFill/>
          </p:spPr>
        </p:pic>
        <p:pic>
          <p:nvPicPr>
            <p:cNvPr id="3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79838" y="1797641"/>
              <a:ext cx="541201" cy="442800"/>
            </a:xfrm>
            <a:prstGeom prst="rect">
              <a:avLst/>
            </a:prstGeom>
            <a:noFill/>
          </p:spPr>
        </p:pic>
        <p:cxnSp>
          <p:nvCxnSpPr>
            <p:cNvPr id="38" name="直接连接符 37"/>
            <p:cNvCxnSpPr>
              <a:stCxn id="34" idx="3"/>
              <a:endCxn id="35" idx="1"/>
            </p:cNvCxnSpPr>
            <p:nvPr/>
          </p:nvCxnSpPr>
          <p:spPr bwMode="gray">
            <a:xfrm>
              <a:off x="1522507" y="2548631"/>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5" idx="3"/>
              <a:endCxn id="60" idx="1"/>
            </p:cNvCxnSpPr>
            <p:nvPr/>
          </p:nvCxnSpPr>
          <p:spPr bwMode="gray">
            <a:xfrm>
              <a:off x="2952639" y="2548631"/>
              <a:ext cx="695257" cy="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60" idx="1"/>
              <a:endCxn id="36" idx="1"/>
            </p:cNvCxnSpPr>
            <p:nvPr/>
          </p:nvCxnSpPr>
          <p:spPr bwMode="gray">
            <a:xfrm flipV="1">
              <a:off x="3647896" y="2019041"/>
              <a:ext cx="931942" cy="53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312"/>
            <p:cNvSpPr>
              <a:spLocks noChangeArrowheads="1"/>
            </p:cNvSpPr>
            <p:nvPr/>
          </p:nvSpPr>
          <p:spPr bwMode="gray">
            <a:xfrm>
              <a:off x="952555" y="20864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42" name="Rectangle 312"/>
            <p:cNvSpPr>
              <a:spLocks noChangeArrowheads="1"/>
            </p:cNvSpPr>
            <p:nvPr/>
          </p:nvSpPr>
          <p:spPr bwMode="gray">
            <a:xfrm>
              <a:off x="2383986" y="20865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3" name="Rectangle 312"/>
            <p:cNvSpPr>
              <a:spLocks noChangeArrowheads="1"/>
            </p:cNvSpPr>
            <p:nvPr/>
          </p:nvSpPr>
          <p:spPr bwMode="gray">
            <a:xfrm>
              <a:off x="4553062" y="154474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44" name="Rectangle 312"/>
            <p:cNvSpPr>
              <a:spLocks noChangeArrowheads="1"/>
            </p:cNvSpPr>
            <p:nvPr/>
          </p:nvSpPr>
          <p:spPr bwMode="gray">
            <a:xfrm>
              <a:off x="4544884" y="266702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45" name="Rectangle 312"/>
            <p:cNvSpPr>
              <a:spLocks noChangeArrowheads="1"/>
            </p:cNvSpPr>
            <p:nvPr/>
          </p:nvSpPr>
          <p:spPr bwMode="gray">
            <a:xfrm>
              <a:off x="1343654"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1" name="Rectangle 312"/>
            <p:cNvSpPr>
              <a:spLocks noChangeArrowheads="1"/>
            </p:cNvSpPr>
            <p:nvPr/>
          </p:nvSpPr>
          <p:spPr bwMode="gray">
            <a:xfrm>
              <a:off x="1638329" y="25157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2" name="Rectangle 312"/>
            <p:cNvSpPr>
              <a:spLocks noChangeArrowheads="1"/>
            </p:cNvSpPr>
            <p:nvPr/>
          </p:nvSpPr>
          <p:spPr bwMode="gray">
            <a:xfrm>
              <a:off x="2799885"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53" name="Rectangle 312"/>
            <p:cNvSpPr>
              <a:spLocks noChangeArrowheads="1"/>
            </p:cNvSpPr>
            <p:nvPr/>
          </p:nvSpPr>
          <p:spPr bwMode="gray">
            <a:xfrm>
              <a:off x="3792328" y="181872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7" name="Rectangle 312"/>
            <p:cNvSpPr>
              <a:spLocks noChangeArrowheads="1"/>
            </p:cNvSpPr>
            <p:nvPr/>
          </p:nvSpPr>
          <p:spPr bwMode="gray">
            <a:xfrm>
              <a:off x="3792328" y="305840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79838" y="2892673"/>
              <a:ext cx="541201" cy="442800"/>
            </a:xfrm>
            <a:prstGeom prst="rect">
              <a:avLst/>
            </a:prstGeom>
            <a:noFill/>
          </p:spPr>
        </p:pic>
        <p:cxnSp>
          <p:nvCxnSpPr>
            <p:cNvPr id="59" name="直接连接符 58"/>
            <p:cNvCxnSpPr>
              <a:stCxn id="60" idx="1"/>
              <a:endCxn id="58" idx="1"/>
            </p:cNvCxnSpPr>
            <p:nvPr/>
          </p:nvCxnSpPr>
          <p:spPr bwMode="gray">
            <a:xfrm>
              <a:off x="3647896" y="2549509"/>
              <a:ext cx="931942" cy="5645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5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47896" y="2328109"/>
              <a:ext cx="540000" cy="442800"/>
            </a:xfrm>
            <a:prstGeom prst="rect">
              <a:avLst/>
            </a:prstGeom>
          </p:spPr>
        </p:pic>
      </p:grpSp>
      <p:sp>
        <p:nvSpPr>
          <p:cNvPr id="61" name="文本框 60"/>
          <p:cNvSpPr txBox="1"/>
          <p:nvPr/>
        </p:nvSpPr>
        <p:spPr bwMode="gray">
          <a:xfrm>
            <a:off x="6069305" y="1049890"/>
            <a:ext cx="5641772" cy="5078313"/>
          </a:xfrm>
          <a:prstGeom prst="rect">
            <a:avLst/>
          </a:prstGeom>
          <a:solidFill>
            <a:schemeClr val="bg1">
              <a:lumMod val="85000"/>
            </a:schemeClr>
          </a:solidFill>
          <a:ln>
            <a:noFill/>
          </a:ln>
        </p:spPr>
        <p:txBody>
          <a:bodyPr wrap="square" rtlCol="0">
            <a:spAutoFit/>
          </a:bodyPr>
          <a:lstStyle/>
          <a:p>
            <a:r>
              <a:rPr lang="en-US" altLang="zh-CN" sz="1200" dirty="0"/>
              <a:t>[R2]display ospfv3 </a:t>
            </a:r>
            <a:r>
              <a:rPr lang="en-US" altLang="zh-CN" sz="1200" dirty="0" err="1"/>
              <a:t>lsdb</a:t>
            </a:r>
            <a:endParaRPr lang="en-US" altLang="zh-CN" sz="1200" dirty="0"/>
          </a:p>
          <a:p>
            <a:r>
              <a:rPr lang="en-US" altLang="zh-CN" sz="1200" dirty="0"/>
              <a:t> </a:t>
            </a:r>
            <a:r>
              <a:rPr lang="en-US" altLang="zh-CN" sz="1200" dirty="0" smtClean="0"/>
              <a:t>     * indicates </a:t>
            </a:r>
            <a:r>
              <a:rPr lang="en-US" altLang="zh-CN" sz="1200" dirty="0"/>
              <a:t>STALE </a:t>
            </a:r>
            <a:r>
              <a:rPr lang="en-US" altLang="zh-CN" sz="1200" dirty="0" smtClean="0"/>
              <a:t>LSA</a:t>
            </a:r>
          </a:p>
          <a:p>
            <a:endParaRPr lang="en-US" altLang="zh-CN" sz="1200" dirty="0"/>
          </a:p>
          <a:p>
            <a:r>
              <a:rPr lang="en-US" altLang="zh-CN" sz="1200" dirty="0" smtClean="0"/>
              <a:t>           </a:t>
            </a:r>
            <a:r>
              <a:rPr lang="en-US" altLang="zh-CN" sz="1200" dirty="0"/>
              <a:t>OSPFv3 Router with ID (10.1.2.2) (Process 1</a:t>
            </a:r>
            <a:r>
              <a:rPr lang="en-US" altLang="zh-CN" sz="1200" dirty="0" smtClean="0"/>
              <a:t>)</a:t>
            </a:r>
          </a:p>
          <a:p>
            <a:endParaRPr lang="en-US" altLang="zh-CN" sz="1200" dirty="0"/>
          </a:p>
          <a:p>
            <a:r>
              <a:rPr lang="en-US" altLang="zh-CN" sz="1200" dirty="0"/>
              <a:t>               Link-LSA (Interface GigabitEthernet0/0/0)</a:t>
            </a:r>
          </a:p>
          <a:p>
            <a:r>
              <a:rPr lang="en-US" altLang="zh-CN" sz="1200" dirty="0"/>
              <a:t>Link State ID   Origin Router    Age   </a:t>
            </a:r>
            <a:r>
              <a:rPr lang="en-US" altLang="zh-CN" sz="1200" dirty="0" err="1" smtClean="0"/>
              <a:t>Seq</a:t>
            </a:r>
            <a:r>
              <a:rPr lang="en-US" altLang="zh-CN" sz="1200" dirty="0" smtClean="0"/>
              <a:t>#            </a:t>
            </a:r>
            <a:r>
              <a:rPr lang="en-US" altLang="zh-CN" sz="1200" dirty="0" err="1" smtClean="0"/>
              <a:t>CkSum</a:t>
            </a:r>
            <a:r>
              <a:rPr lang="en-US" altLang="zh-CN" sz="1200" dirty="0" smtClean="0"/>
              <a:t>  </a:t>
            </a:r>
            <a:r>
              <a:rPr lang="en-US" altLang="zh-CN" sz="1200" dirty="0"/>
              <a:t>Prefix</a:t>
            </a:r>
          </a:p>
          <a:p>
            <a:r>
              <a:rPr lang="en-US" altLang="zh-CN" sz="1200" dirty="0" smtClean="0"/>
              <a:t>0.0.0.3	   10.1.2.2            0080  </a:t>
            </a:r>
            <a:r>
              <a:rPr lang="en-US" altLang="zh-CN" sz="1200" dirty="0"/>
              <a:t>0x80000002 0x1c52      1</a:t>
            </a:r>
          </a:p>
          <a:p>
            <a:r>
              <a:rPr lang="en-US" altLang="zh-CN" sz="1200" dirty="0" smtClean="0"/>
              <a:t>0.0.0.4	   10.1.3.3            0075  </a:t>
            </a:r>
            <a:r>
              <a:rPr lang="en-US" altLang="zh-CN" sz="1200" dirty="0"/>
              <a:t>0x80000002 0x2a59      1</a:t>
            </a:r>
          </a:p>
          <a:p>
            <a:r>
              <a:rPr lang="en-US" altLang="zh-CN" sz="1200" dirty="0" smtClean="0">
                <a:solidFill>
                  <a:srgbClr val="C7000B"/>
                </a:solidFill>
              </a:rPr>
              <a:t>0.0.0.5	   10.1.4.4            0089  </a:t>
            </a:r>
            <a:r>
              <a:rPr lang="en-US" altLang="zh-CN" sz="1200" dirty="0">
                <a:solidFill>
                  <a:srgbClr val="C7000B"/>
                </a:solidFill>
              </a:rPr>
              <a:t>0x80000002 0xe2a3      </a:t>
            </a:r>
            <a:r>
              <a:rPr lang="en-US" altLang="zh-CN" sz="1200" dirty="0" smtClean="0">
                <a:solidFill>
                  <a:srgbClr val="C7000B"/>
                </a:solidFill>
              </a:rPr>
              <a:t>1</a:t>
            </a:r>
          </a:p>
          <a:p>
            <a:endParaRPr lang="en-US" altLang="zh-CN" sz="1200" dirty="0"/>
          </a:p>
          <a:p>
            <a:r>
              <a:rPr lang="en-US" altLang="zh-CN" sz="1200" dirty="0" smtClean="0"/>
              <a:t>               </a:t>
            </a:r>
            <a:r>
              <a:rPr lang="en-US" altLang="zh-CN" sz="1200" dirty="0"/>
              <a:t>Link-LSA (Interface GigabitEthernet0/0/1)</a:t>
            </a:r>
          </a:p>
          <a:p>
            <a:r>
              <a:rPr lang="en-US" altLang="zh-CN" sz="1200" dirty="0"/>
              <a:t>Link State ID   Origin Router    Age   </a:t>
            </a:r>
            <a:r>
              <a:rPr lang="en-US" altLang="zh-CN" sz="1200" dirty="0" err="1"/>
              <a:t>Seq</a:t>
            </a:r>
            <a:r>
              <a:rPr lang="en-US" altLang="zh-CN" sz="1200" dirty="0"/>
              <a:t>#       </a:t>
            </a:r>
            <a:r>
              <a:rPr lang="en-US" altLang="zh-CN" sz="1200" dirty="0" smtClean="0"/>
              <a:t>     </a:t>
            </a:r>
            <a:r>
              <a:rPr lang="en-US" altLang="zh-CN" sz="1200" dirty="0" err="1" smtClean="0"/>
              <a:t>CkSum</a:t>
            </a:r>
            <a:r>
              <a:rPr lang="en-US" altLang="zh-CN" sz="1200" dirty="0" smtClean="0"/>
              <a:t>  </a:t>
            </a:r>
            <a:r>
              <a:rPr lang="en-US" altLang="zh-CN" sz="1200" dirty="0"/>
              <a:t>Prefix</a:t>
            </a:r>
          </a:p>
          <a:p>
            <a:r>
              <a:rPr lang="en-US" altLang="zh-CN" sz="1200" dirty="0"/>
              <a:t>0.0.0.4         </a:t>
            </a:r>
            <a:r>
              <a:rPr lang="en-US" altLang="zh-CN" sz="1200" dirty="0" smtClean="0"/>
              <a:t>	   10.1.1.1            0070  </a:t>
            </a:r>
            <a:r>
              <a:rPr lang="en-US" altLang="zh-CN" sz="1200" dirty="0"/>
              <a:t>0x80000002 0xe971      1</a:t>
            </a:r>
          </a:p>
          <a:p>
            <a:r>
              <a:rPr lang="en-US" altLang="zh-CN" sz="1200" dirty="0"/>
              <a:t>0.0.0.4         </a:t>
            </a:r>
            <a:r>
              <a:rPr lang="en-US" altLang="zh-CN" sz="1200" dirty="0" smtClean="0"/>
              <a:t>	   10.1.2.2            0069  </a:t>
            </a:r>
            <a:r>
              <a:rPr lang="en-US" altLang="zh-CN" sz="1200" dirty="0"/>
              <a:t>0x80000002 0x9fdd      </a:t>
            </a:r>
            <a:r>
              <a:rPr lang="en-US" altLang="zh-CN" sz="1200" dirty="0" smtClean="0"/>
              <a:t> 1</a:t>
            </a:r>
          </a:p>
          <a:p>
            <a:endParaRPr lang="en-US" altLang="zh-CN" sz="1200" dirty="0"/>
          </a:p>
          <a:p>
            <a:r>
              <a:rPr lang="en-US" altLang="zh-CN" sz="1200" dirty="0"/>
              <a:t>               Router-LSA (Area 0.0.0.0)</a:t>
            </a:r>
          </a:p>
          <a:p>
            <a:r>
              <a:rPr lang="en-US" altLang="zh-CN" sz="1200" dirty="0" smtClean="0"/>
              <a:t>……</a:t>
            </a:r>
            <a:endParaRPr lang="en-US" altLang="zh-CN" sz="1200" dirty="0"/>
          </a:p>
          <a:p>
            <a:r>
              <a:rPr lang="en-US" altLang="zh-CN" sz="1200" dirty="0" smtClean="0"/>
              <a:t>               </a:t>
            </a:r>
            <a:r>
              <a:rPr lang="en-US" altLang="zh-CN" sz="1200" dirty="0"/>
              <a:t>Network-LSA (Area 0.0.0.0)</a:t>
            </a:r>
          </a:p>
          <a:p>
            <a:r>
              <a:rPr lang="en-US" altLang="zh-CN" sz="1200" dirty="0" smtClean="0"/>
              <a:t>Link </a:t>
            </a:r>
            <a:r>
              <a:rPr lang="en-US" altLang="zh-CN" sz="1200" dirty="0"/>
              <a:t>State ID   Origin Router    Age   </a:t>
            </a:r>
            <a:r>
              <a:rPr lang="en-US" altLang="zh-CN" sz="1200" dirty="0" err="1"/>
              <a:t>Seq</a:t>
            </a:r>
            <a:r>
              <a:rPr lang="en-US" altLang="zh-CN" sz="1200" dirty="0"/>
              <a:t>#      </a:t>
            </a:r>
            <a:r>
              <a:rPr lang="en-US" altLang="zh-CN" sz="1200" dirty="0" smtClean="0"/>
              <a:t>      </a:t>
            </a:r>
            <a:r>
              <a:rPr lang="en-US" altLang="zh-CN" sz="1200" dirty="0" err="1"/>
              <a:t>CkSum</a:t>
            </a:r>
            <a:endParaRPr lang="en-US" altLang="zh-CN" sz="1200" dirty="0"/>
          </a:p>
          <a:p>
            <a:r>
              <a:rPr lang="en-US" altLang="zh-CN" sz="1200" dirty="0"/>
              <a:t>0.0.0.4         </a:t>
            </a:r>
            <a:r>
              <a:rPr lang="en-US" altLang="zh-CN" sz="1200" dirty="0" smtClean="0"/>
              <a:t>    10.1.2.2            0030  </a:t>
            </a:r>
            <a:r>
              <a:rPr lang="en-US" altLang="zh-CN" sz="1200" dirty="0"/>
              <a:t>0x80000001 0x9564</a:t>
            </a:r>
          </a:p>
          <a:p>
            <a:r>
              <a:rPr lang="en-US" altLang="zh-CN" sz="1200" dirty="0"/>
              <a:t>0.0.0.5         </a:t>
            </a:r>
            <a:r>
              <a:rPr lang="en-US" altLang="zh-CN" sz="1200" dirty="0" smtClean="0"/>
              <a:t>    10.1.4.4            0036  </a:t>
            </a:r>
            <a:r>
              <a:rPr lang="en-US" altLang="zh-CN" sz="1200" dirty="0"/>
              <a:t>0x80000002 0xc810</a:t>
            </a:r>
          </a:p>
          <a:p>
            <a:endParaRPr lang="en-US" altLang="zh-CN" sz="1200" dirty="0"/>
          </a:p>
          <a:p>
            <a:r>
              <a:rPr lang="en-US" altLang="zh-CN" sz="1200" dirty="0"/>
              <a:t>               Intra-Area-Prefix-LSA (Area 0.0.0.0)</a:t>
            </a:r>
          </a:p>
          <a:p>
            <a:r>
              <a:rPr lang="en-US" altLang="zh-CN" sz="1200" dirty="0" smtClean="0"/>
              <a:t>Link </a:t>
            </a:r>
            <a:r>
              <a:rPr lang="en-US" altLang="zh-CN" sz="1200" dirty="0"/>
              <a:t>State ID   Origin Router    Age   </a:t>
            </a:r>
            <a:r>
              <a:rPr lang="en-US" altLang="zh-CN" sz="1200" dirty="0" err="1"/>
              <a:t>Seq</a:t>
            </a:r>
            <a:r>
              <a:rPr lang="en-US" altLang="zh-CN" sz="1200" dirty="0"/>
              <a:t>#       </a:t>
            </a:r>
            <a:r>
              <a:rPr lang="en-US" altLang="zh-CN" sz="1200" dirty="0" smtClean="0"/>
              <a:t>     </a:t>
            </a:r>
            <a:r>
              <a:rPr lang="en-US" altLang="zh-CN" sz="1200" dirty="0" err="1" smtClean="0"/>
              <a:t>CkSum</a:t>
            </a:r>
            <a:r>
              <a:rPr lang="en-US" altLang="zh-CN" sz="1200" dirty="0" smtClean="0"/>
              <a:t>  </a:t>
            </a:r>
            <a:r>
              <a:rPr lang="en-US" altLang="zh-CN" sz="1200" dirty="0"/>
              <a:t>Prefix </a:t>
            </a:r>
            <a:r>
              <a:rPr lang="en-US" altLang="zh-CN" sz="1200" dirty="0" smtClean="0"/>
              <a:t>Reference</a:t>
            </a:r>
            <a:endParaRPr lang="en-US" altLang="zh-CN" sz="1200" dirty="0"/>
          </a:p>
          <a:p>
            <a:r>
              <a:rPr lang="en-US" altLang="zh-CN" sz="1200" dirty="0"/>
              <a:t>0.0.0.1         </a:t>
            </a:r>
            <a:r>
              <a:rPr lang="en-US" altLang="zh-CN" sz="1200" dirty="0" smtClean="0"/>
              <a:t>	   10.1.2.2            0028  </a:t>
            </a:r>
            <a:r>
              <a:rPr lang="en-US" altLang="zh-CN" sz="1200" dirty="0"/>
              <a:t>0x80000006 0x1527      1  </a:t>
            </a:r>
            <a:r>
              <a:rPr lang="en-US" altLang="zh-CN" sz="1200" dirty="0" smtClean="0"/>
              <a:t> Network-LSA</a:t>
            </a:r>
            <a:endParaRPr lang="en-US" altLang="zh-CN" sz="1200" dirty="0"/>
          </a:p>
          <a:p>
            <a:r>
              <a:rPr lang="en-US" altLang="zh-CN" sz="1200" dirty="0">
                <a:solidFill>
                  <a:srgbClr val="C7000B"/>
                </a:solidFill>
              </a:rPr>
              <a:t>0.0.0.1         </a:t>
            </a:r>
            <a:r>
              <a:rPr lang="en-US" altLang="zh-CN" sz="1200" dirty="0" smtClean="0">
                <a:solidFill>
                  <a:srgbClr val="C7000B"/>
                </a:solidFill>
              </a:rPr>
              <a:t>	   10.1.4.4            0034  </a:t>
            </a:r>
            <a:r>
              <a:rPr lang="en-US" altLang="zh-CN" sz="1200" dirty="0">
                <a:solidFill>
                  <a:srgbClr val="C7000B"/>
                </a:solidFill>
              </a:rPr>
              <a:t>0x80000003 0xfc28      </a:t>
            </a:r>
            <a:r>
              <a:rPr lang="en-US" altLang="zh-CN" sz="1200" dirty="0" smtClean="0">
                <a:solidFill>
                  <a:srgbClr val="C7000B"/>
                </a:solidFill>
              </a:rPr>
              <a:t> 1   Network-LSA</a:t>
            </a:r>
            <a:endParaRPr lang="en-US" altLang="zh-CN" sz="1200" dirty="0">
              <a:solidFill>
                <a:srgbClr val="C7000B"/>
              </a:solidFill>
            </a:endParaRPr>
          </a:p>
        </p:txBody>
      </p:sp>
      <p:sp>
        <p:nvSpPr>
          <p:cNvPr id="62" name="矩形 61"/>
          <p:cNvSpPr/>
          <p:nvPr/>
        </p:nvSpPr>
        <p:spPr bwMode="gray">
          <a:xfrm>
            <a:off x="6060596" y="1993429"/>
            <a:ext cx="5655627" cy="1971341"/>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bwMode="gray">
          <a:xfrm>
            <a:off x="6060596" y="5251894"/>
            <a:ext cx="5655627" cy="876309"/>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bwMode="gray">
          <a:xfrm>
            <a:off x="10483273" y="1692334"/>
            <a:ext cx="1249504" cy="30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rgbClr val="C7000B"/>
                </a:solidFill>
              </a:rPr>
              <a:t>Type 8 </a:t>
            </a:r>
            <a:r>
              <a:rPr lang="en-US" altLang="zh-CN" sz="1400" b="1" dirty="0" smtClean="0">
                <a:solidFill>
                  <a:srgbClr val="C7000B"/>
                </a:solidFill>
              </a:rPr>
              <a:t>LSA</a:t>
            </a:r>
            <a:endParaRPr lang="zh-CN" altLang="en-US" sz="1400" b="1" dirty="0">
              <a:solidFill>
                <a:srgbClr val="C7000B"/>
              </a:solidFill>
            </a:endParaRPr>
          </a:p>
        </p:txBody>
      </p:sp>
      <p:sp>
        <p:nvSpPr>
          <p:cNvPr id="65" name="矩形 64"/>
          <p:cNvSpPr/>
          <p:nvPr/>
        </p:nvSpPr>
        <p:spPr bwMode="gray">
          <a:xfrm>
            <a:off x="10483273" y="4949900"/>
            <a:ext cx="1249504" cy="30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rgbClr val="C7000B"/>
                </a:solidFill>
              </a:rPr>
              <a:t>Type 9 </a:t>
            </a:r>
            <a:r>
              <a:rPr lang="en-US" altLang="zh-CN" sz="1400" b="1" dirty="0">
                <a:solidFill>
                  <a:srgbClr val="C7000B"/>
                </a:solidFill>
              </a:rPr>
              <a:t>LSA</a:t>
            </a:r>
            <a:endParaRPr lang="zh-CN" altLang="en-US" sz="1400" b="1" dirty="0">
              <a:solidFill>
                <a:srgbClr val="C7000B"/>
              </a:solidFill>
            </a:endParaRPr>
          </a:p>
        </p:txBody>
      </p:sp>
      <p:sp>
        <p:nvSpPr>
          <p:cNvPr id="66" name="五边形 65"/>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67" name="燕尾形 66"/>
          <p:cNvSpPr/>
          <p:nvPr/>
        </p:nvSpPr>
        <p:spPr bwMode="gray">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68" name="燕尾形 67"/>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69" name="燕尾形 68"/>
          <p:cNvSpPr/>
          <p:nvPr/>
        </p:nvSpPr>
        <p:spPr bwMode="gray">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10412912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Link-LSA Example</a:t>
            </a:r>
            <a:endParaRPr lang="en-US" altLang="zh-CN" dirty="0"/>
          </a:p>
        </p:txBody>
      </p:sp>
      <p:sp>
        <p:nvSpPr>
          <p:cNvPr id="3" name="文本占位符 2"/>
          <p:cNvSpPr>
            <a:spLocks noGrp="1"/>
          </p:cNvSpPr>
          <p:nvPr>
            <p:ph type="body" sz="quarter" idx="10"/>
          </p:nvPr>
        </p:nvSpPr>
        <p:spPr bwMode="gray">
          <a:xfrm>
            <a:off x="6088856" y="1160463"/>
            <a:ext cx="5660231" cy="821983"/>
          </a:xfrm>
        </p:spPr>
        <p:txBody>
          <a:bodyPr/>
          <a:lstStyle/>
          <a:p>
            <a:r>
              <a:rPr lang="en-US" sz="1600" dirty="0" smtClean="0"/>
              <a:t>Check the link-LSA with the Link State ID of 0.0.0.5 on R2. The command output is as follows:</a:t>
            </a:r>
          </a:p>
          <a:p>
            <a:endParaRPr lang="en-US" altLang="zh-CN" sz="1600" dirty="0"/>
          </a:p>
        </p:txBody>
      </p:sp>
      <p:graphicFrame>
        <p:nvGraphicFramePr>
          <p:cNvPr id="35" name="表格 34"/>
          <p:cNvGraphicFramePr>
            <a:graphicFrameLocks noGrp="1"/>
          </p:cNvGraphicFramePr>
          <p:nvPr>
            <p:extLst>
              <p:ext uri="{D42A27DB-BD31-4B8C-83A1-F6EECF244321}">
                <p14:modId xmlns:p14="http://schemas.microsoft.com/office/powerpoint/2010/main" val="1876017603"/>
              </p:ext>
            </p:extLst>
          </p:nvPr>
        </p:nvGraphicFramePr>
        <p:xfrm>
          <a:off x="552451" y="3681110"/>
          <a:ext cx="5377713" cy="2225040"/>
        </p:xfrm>
        <a:graphic>
          <a:graphicData uri="http://schemas.openxmlformats.org/drawingml/2006/table">
            <a:tbl>
              <a:tblPr firstRow="1" bandRow="1"/>
              <a:tblGrid>
                <a:gridCol w="800099"/>
                <a:gridCol w="1054285"/>
                <a:gridCol w="1112630"/>
                <a:gridCol w="2410699"/>
              </a:tblGrid>
              <a:tr h="370840">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0840">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37" name="组合 36"/>
          <p:cNvGrpSpPr/>
          <p:nvPr/>
        </p:nvGrpSpPr>
        <p:grpSpPr bwMode="gray">
          <a:xfrm>
            <a:off x="981306" y="1630446"/>
            <a:ext cx="4195259" cy="1790729"/>
            <a:chOff x="952555" y="1544744"/>
            <a:chExt cx="4195259" cy="1790729"/>
          </a:xfrm>
        </p:grpSpPr>
        <p:pic>
          <p:nvPicPr>
            <p:cNvPr id="3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81306" y="2327231"/>
              <a:ext cx="541201" cy="442800"/>
            </a:xfrm>
            <a:prstGeom prst="rect">
              <a:avLst/>
            </a:prstGeom>
            <a:noFill/>
          </p:spPr>
        </p:pic>
        <p:pic>
          <p:nvPicPr>
            <p:cNvPr id="55"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2411438" y="2327231"/>
              <a:ext cx="541201" cy="442800"/>
            </a:xfrm>
            <a:prstGeom prst="rect">
              <a:avLst/>
            </a:prstGeom>
            <a:noFill/>
          </p:spPr>
        </p:pic>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79838" y="1797641"/>
              <a:ext cx="541201" cy="442800"/>
            </a:xfrm>
            <a:prstGeom prst="rect">
              <a:avLst/>
            </a:prstGeom>
            <a:noFill/>
          </p:spPr>
        </p:pic>
        <p:cxnSp>
          <p:nvCxnSpPr>
            <p:cNvPr id="57" name="直接连接符 56"/>
            <p:cNvCxnSpPr>
              <a:stCxn id="39" idx="3"/>
              <a:endCxn id="55" idx="1"/>
            </p:cNvCxnSpPr>
            <p:nvPr/>
          </p:nvCxnSpPr>
          <p:spPr bwMode="gray">
            <a:xfrm>
              <a:off x="1522507" y="2548631"/>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5" idx="3"/>
              <a:endCxn id="72" idx="1"/>
            </p:cNvCxnSpPr>
            <p:nvPr/>
          </p:nvCxnSpPr>
          <p:spPr bwMode="gray">
            <a:xfrm>
              <a:off x="2952639" y="2548631"/>
              <a:ext cx="695257" cy="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72" idx="1"/>
              <a:endCxn id="56" idx="1"/>
            </p:cNvCxnSpPr>
            <p:nvPr/>
          </p:nvCxnSpPr>
          <p:spPr bwMode="gray">
            <a:xfrm flipV="1">
              <a:off x="3647896" y="2019041"/>
              <a:ext cx="931942" cy="53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312"/>
            <p:cNvSpPr>
              <a:spLocks noChangeArrowheads="1"/>
            </p:cNvSpPr>
            <p:nvPr/>
          </p:nvSpPr>
          <p:spPr bwMode="gray">
            <a:xfrm>
              <a:off x="952555" y="20864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61" name="Rectangle 312"/>
            <p:cNvSpPr>
              <a:spLocks noChangeArrowheads="1"/>
            </p:cNvSpPr>
            <p:nvPr/>
          </p:nvSpPr>
          <p:spPr bwMode="gray">
            <a:xfrm>
              <a:off x="2383986" y="20865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62" name="Rectangle 312"/>
            <p:cNvSpPr>
              <a:spLocks noChangeArrowheads="1"/>
            </p:cNvSpPr>
            <p:nvPr/>
          </p:nvSpPr>
          <p:spPr bwMode="gray">
            <a:xfrm>
              <a:off x="4553062" y="154474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63" name="Rectangle 312"/>
            <p:cNvSpPr>
              <a:spLocks noChangeArrowheads="1"/>
            </p:cNvSpPr>
            <p:nvPr/>
          </p:nvSpPr>
          <p:spPr bwMode="gray">
            <a:xfrm>
              <a:off x="4544884" y="266702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64" name="Rectangle 312"/>
            <p:cNvSpPr>
              <a:spLocks noChangeArrowheads="1"/>
            </p:cNvSpPr>
            <p:nvPr/>
          </p:nvSpPr>
          <p:spPr bwMode="gray">
            <a:xfrm>
              <a:off x="1343654"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65" name="Rectangle 312"/>
            <p:cNvSpPr>
              <a:spLocks noChangeArrowheads="1"/>
            </p:cNvSpPr>
            <p:nvPr/>
          </p:nvSpPr>
          <p:spPr bwMode="gray">
            <a:xfrm>
              <a:off x="1638329" y="25157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66" name="Rectangle 312"/>
            <p:cNvSpPr>
              <a:spLocks noChangeArrowheads="1"/>
            </p:cNvSpPr>
            <p:nvPr/>
          </p:nvSpPr>
          <p:spPr bwMode="gray">
            <a:xfrm>
              <a:off x="2799885"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67" name="Rectangle 312"/>
            <p:cNvSpPr>
              <a:spLocks noChangeArrowheads="1"/>
            </p:cNvSpPr>
            <p:nvPr/>
          </p:nvSpPr>
          <p:spPr bwMode="gray">
            <a:xfrm>
              <a:off x="3792328" y="181872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68" name="Rectangle 312"/>
            <p:cNvSpPr>
              <a:spLocks noChangeArrowheads="1"/>
            </p:cNvSpPr>
            <p:nvPr/>
          </p:nvSpPr>
          <p:spPr bwMode="gray">
            <a:xfrm>
              <a:off x="3792328" y="305840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6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79838" y="2892673"/>
              <a:ext cx="541201" cy="442800"/>
            </a:xfrm>
            <a:prstGeom prst="rect">
              <a:avLst/>
            </a:prstGeom>
            <a:noFill/>
          </p:spPr>
        </p:pic>
        <p:cxnSp>
          <p:nvCxnSpPr>
            <p:cNvPr id="70" name="直接连接符 69"/>
            <p:cNvCxnSpPr>
              <a:stCxn id="72" idx="1"/>
              <a:endCxn id="69" idx="1"/>
            </p:cNvCxnSpPr>
            <p:nvPr/>
          </p:nvCxnSpPr>
          <p:spPr bwMode="gray">
            <a:xfrm>
              <a:off x="3647896" y="2549509"/>
              <a:ext cx="931942" cy="5645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图片 7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47896" y="2328109"/>
              <a:ext cx="540000" cy="442800"/>
            </a:xfrm>
            <a:prstGeom prst="rect">
              <a:avLst/>
            </a:prstGeom>
          </p:spPr>
        </p:pic>
      </p:grpSp>
      <p:sp>
        <p:nvSpPr>
          <p:cNvPr id="73" name="文本框 72"/>
          <p:cNvSpPr txBox="1"/>
          <p:nvPr/>
        </p:nvSpPr>
        <p:spPr bwMode="gray">
          <a:xfrm>
            <a:off x="6088857" y="2036421"/>
            <a:ext cx="5639637" cy="3970318"/>
          </a:xfrm>
          <a:prstGeom prst="rect">
            <a:avLst/>
          </a:prstGeom>
          <a:solidFill>
            <a:schemeClr val="bg1">
              <a:lumMod val="85000"/>
            </a:schemeClr>
          </a:solidFill>
          <a:ln>
            <a:noFill/>
          </a:ln>
        </p:spPr>
        <p:txBody>
          <a:bodyPr wrap="square" rtlCol="0">
            <a:spAutoFit/>
          </a:bodyPr>
          <a:lstStyle/>
          <a:p>
            <a:r>
              <a:rPr lang="en-US" altLang="zh-CN" sz="1200" dirty="0"/>
              <a:t>[R2]display ospfv3 </a:t>
            </a:r>
            <a:r>
              <a:rPr lang="en-US" altLang="zh-CN" sz="1200" dirty="0" err="1"/>
              <a:t>lsdb</a:t>
            </a:r>
            <a:r>
              <a:rPr lang="en-US" altLang="zh-CN" sz="1200" dirty="0"/>
              <a:t> </a:t>
            </a:r>
            <a:r>
              <a:rPr lang="en-US" altLang="zh-CN" sz="1200" dirty="0">
                <a:solidFill>
                  <a:srgbClr val="C7000B"/>
                </a:solidFill>
              </a:rPr>
              <a:t>link 0.0.0.5</a:t>
            </a:r>
          </a:p>
          <a:p>
            <a:endParaRPr lang="en-US" altLang="zh-CN" sz="1200" dirty="0"/>
          </a:p>
          <a:p>
            <a:r>
              <a:rPr lang="en-US" altLang="zh-CN" sz="1200" dirty="0" smtClean="0"/>
              <a:t>           </a:t>
            </a:r>
            <a:r>
              <a:rPr lang="en-US" altLang="zh-CN" sz="1200" dirty="0"/>
              <a:t>OSPFv3 Router with ID (10.1.2.2) (Process 1)</a:t>
            </a:r>
          </a:p>
          <a:p>
            <a:endParaRPr lang="en-US" altLang="zh-CN" sz="1200" dirty="0"/>
          </a:p>
          <a:p>
            <a:r>
              <a:rPr lang="en-US" altLang="zh-CN" sz="1200" dirty="0" smtClean="0"/>
              <a:t>               </a:t>
            </a:r>
            <a:r>
              <a:rPr lang="en-US" altLang="zh-CN" sz="1200" dirty="0"/>
              <a:t>Link-LSA (Interface GigabitEthernet0/0/0)</a:t>
            </a:r>
          </a:p>
          <a:p>
            <a:endParaRPr lang="en-US" altLang="zh-CN" sz="1200" dirty="0"/>
          </a:p>
          <a:p>
            <a:r>
              <a:rPr lang="en-US" altLang="zh-CN" sz="1200" dirty="0"/>
              <a:t>  LS Age: 446</a:t>
            </a:r>
          </a:p>
          <a:p>
            <a:r>
              <a:rPr lang="en-US" altLang="zh-CN" sz="1200" dirty="0"/>
              <a:t>  LS Type: Link-LSA</a:t>
            </a:r>
          </a:p>
          <a:p>
            <a:r>
              <a:rPr lang="en-US" altLang="zh-CN" sz="1200" dirty="0"/>
              <a:t>  Link State ID: 0.0.0.5 </a:t>
            </a:r>
          </a:p>
          <a:p>
            <a:r>
              <a:rPr lang="en-US" altLang="zh-CN" sz="1200" dirty="0"/>
              <a:t>  Originating Router: 10.1.4.4</a:t>
            </a:r>
          </a:p>
          <a:p>
            <a:r>
              <a:rPr lang="en-US" altLang="zh-CN" sz="1200" dirty="0"/>
              <a:t>  LS </a:t>
            </a:r>
            <a:r>
              <a:rPr lang="en-US" altLang="zh-CN" sz="1200" dirty="0" err="1"/>
              <a:t>Seq</a:t>
            </a:r>
            <a:r>
              <a:rPr lang="en-US" altLang="zh-CN" sz="1200" dirty="0"/>
              <a:t> Number: 0x80000002</a:t>
            </a:r>
          </a:p>
          <a:p>
            <a:r>
              <a:rPr lang="en-US" altLang="zh-CN" sz="1200" dirty="0"/>
              <a:t>  Retransmit Count: 0</a:t>
            </a:r>
          </a:p>
          <a:p>
            <a:r>
              <a:rPr lang="en-US" altLang="zh-CN" sz="1200" dirty="0"/>
              <a:t>  Checksum: 0xE2A3</a:t>
            </a:r>
          </a:p>
          <a:p>
            <a:r>
              <a:rPr lang="en-US" altLang="zh-CN" sz="1200" dirty="0"/>
              <a:t>  Length: </a:t>
            </a:r>
            <a:r>
              <a:rPr lang="en-US" altLang="zh-CN" sz="1200" dirty="0" smtClean="0"/>
              <a:t>56</a:t>
            </a:r>
          </a:p>
          <a:p>
            <a:r>
              <a:rPr lang="en-US" altLang="zh-CN" sz="1200" dirty="0" smtClean="0"/>
              <a:t>  </a:t>
            </a:r>
            <a:r>
              <a:rPr lang="en-US" altLang="zh-CN" sz="1200" dirty="0"/>
              <a:t>Priority: 1</a:t>
            </a:r>
          </a:p>
          <a:p>
            <a:r>
              <a:rPr lang="en-US" altLang="zh-CN" sz="1200" dirty="0"/>
              <a:t>  Options: 0x000013 (-|R|-|-|E|V6)</a:t>
            </a:r>
          </a:p>
          <a:p>
            <a:r>
              <a:rPr lang="en-US" altLang="zh-CN" sz="1200" dirty="0">
                <a:solidFill>
                  <a:srgbClr val="C7000B"/>
                </a:solidFill>
              </a:rPr>
              <a:t>  Link-Local Address: FE80::2E0:FCFF:FEAC:6C5</a:t>
            </a:r>
          </a:p>
          <a:p>
            <a:r>
              <a:rPr lang="en-US" altLang="zh-CN" sz="1200" dirty="0"/>
              <a:t>  Number of Prefixes: 1</a:t>
            </a:r>
          </a:p>
          <a:p>
            <a:endParaRPr lang="en-US" altLang="zh-CN" sz="1200" dirty="0"/>
          </a:p>
          <a:p>
            <a:r>
              <a:rPr lang="en-US" altLang="zh-CN" sz="1200" dirty="0">
                <a:solidFill>
                  <a:srgbClr val="C7000B"/>
                </a:solidFill>
              </a:rPr>
              <a:t>   Prefix: 2001:DB8:2345:23::/64</a:t>
            </a:r>
          </a:p>
          <a:p>
            <a:r>
              <a:rPr lang="en-US" altLang="zh-CN" sz="1200" dirty="0"/>
              <a:t>    Prefix Options: 0 (-|-|-|-|-)</a:t>
            </a:r>
          </a:p>
        </p:txBody>
      </p:sp>
      <p:sp>
        <p:nvSpPr>
          <p:cNvPr id="74" name="矩形 73"/>
          <p:cNvSpPr/>
          <p:nvPr/>
        </p:nvSpPr>
        <p:spPr bwMode="gray">
          <a:xfrm>
            <a:off x="9451802" y="4934098"/>
            <a:ext cx="1444798" cy="301994"/>
          </a:xfrm>
          <a:prstGeom prst="rect">
            <a:avLst/>
          </a:prstGeom>
          <a:solidFill>
            <a:srgbClr val="FEF5DA"/>
          </a:solidFill>
          <a:ln w="12700">
            <a:solidFill>
              <a:srgbClr val="FDE397"/>
            </a:solidFill>
          </a:ln>
        </p:spPr>
        <p:txBody>
          <a:bodyPr wrap="none" lIns="0" tIns="0" rIns="0" bIns="0" rtlCol="0" anchor="ctr" anchorCtr="0">
            <a:noAutofit/>
          </a:bodyPr>
          <a:lstStyle/>
          <a:p>
            <a:pPr algn="ctr"/>
            <a:r>
              <a:rPr lang="en-US" altLang="zh-CN" sz="1200" dirty="0"/>
              <a:t>Link-local address</a:t>
            </a:r>
          </a:p>
        </p:txBody>
      </p:sp>
      <p:sp>
        <p:nvSpPr>
          <p:cNvPr id="75" name="矩形 74"/>
          <p:cNvSpPr/>
          <p:nvPr/>
        </p:nvSpPr>
        <p:spPr bwMode="gray">
          <a:xfrm>
            <a:off x="6203274" y="4635350"/>
            <a:ext cx="5396052" cy="1337864"/>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bwMode="gray">
          <a:xfrm>
            <a:off x="10413150" y="4326904"/>
            <a:ext cx="1186176" cy="30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rgbClr val="C7000B"/>
                </a:solidFill>
              </a:rPr>
              <a:t>Type 8 </a:t>
            </a:r>
            <a:r>
              <a:rPr lang="en-US" altLang="zh-CN" sz="1400" b="1" dirty="0">
                <a:solidFill>
                  <a:srgbClr val="C7000B"/>
                </a:solidFill>
              </a:rPr>
              <a:t>LSA</a:t>
            </a:r>
            <a:endParaRPr lang="zh-CN" altLang="en-US" sz="1400" b="1" dirty="0">
              <a:solidFill>
                <a:srgbClr val="C7000B"/>
              </a:solidFill>
            </a:endParaRPr>
          </a:p>
        </p:txBody>
      </p:sp>
      <p:sp>
        <p:nvSpPr>
          <p:cNvPr id="77" name="矩形 76"/>
          <p:cNvSpPr/>
          <p:nvPr/>
        </p:nvSpPr>
        <p:spPr bwMode="gray">
          <a:xfrm>
            <a:off x="8411935" y="5493432"/>
            <a:ext cx="3141126" cy="369332"/>
          </a:xfrm>
          <a:prstGeom prst="rect">
            <a:avLst/>
          </a:prstGeom>
          <a:solidFill>
            <a:srgbClr val="FEF5DA"/>
          </a:solidFill>
          <a:ln w="12700">
            <a:solidFill>
              <a:srgbClr val="FDE397"/>
            </a:solidFill>
          </a:ln>
        </p:spPr>
        <p:txBody>
          <a:bodyPr wrap="square" lIns="0" tIns="0" rIns="0" bIns="0" rtlCol="0" anchor="ctr" anchorCtr="0">
            <a:spAutoFit/>
          </a:bodyPr>
          <a:lstStyle/>
          <a:p>
            <a:pPr algn="ctr"/>
            <a:r>
              <a:rPr lang="en-US" altLang="zh-CN" sz="1200" dirty="0"/>
              <a:t>IPv6 address prefix of the network segment where the physical interface resides</a:t>
            </a:r>
          </a:p>
        </p:txBody>
      </p:sp>
      <p:sp>
        <p:nvSpPr>
          <p:cNvPr id="78" name="五边形 77"/>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79" name="燕尾形 78"/>
          <p:cNvSpPr/>
          <p:nvPr/>
        </p:nvSpPr>
        <p:spPr bwMode="gray">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80" name="燕尾形 79"/>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81" name="燕尾形 80"/>
          <p:cNvSpPr/>
          <p:nvPr/>
        </p:nvSpPr>
        <p:spPr bwMode="gray">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31839004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Intra-Area-Prefix-LSA Example</a:t>
            </a:r>
            <a:endParaRPr lang="en-US" altLang="zh-CN" dirty="0"/>
          </a:p>
        </p:txBody>
      </p:sp>
      <p:sp>
        <p:nvSpPr>
          <p:cNvPr id="21" name="文本占位符 20"/>
          <p:cNvSpPr>
            <a:spLocks noGrp="1"/>
          </p:cNvSpPr>
          <p:nvPr>
            <p:ph type="body" sz="quarter" idx="10"/>
          </p:nvPr>
        </p:nvSpPr>
        <p:spPr bwMode="gray">
          <a:xfrm>
            <a:off x="6106270" y="1065213"/>
            <a:ext cx="5642818" cy="797798"/>
          </a:xfrm>
        </p:spPr>
        <p:txBody>
          <a:bodyPr/>
          <a:lstStyle/>
          <a:p>
            <a:r>
              <a:rPr lang="en-US" sz="1600" dirty="0" smtClean="0"/>
              <a:t>Check the intra-area-prefix-LSA on R2. The command output is as follows:</a:t>
            </a:r>
            <a:endParaRPr lang="en-US" altLang="zh-CN" sz="1600" dirty="0"/>
          </a:p>
        </p:txBody>
      </p:sp>
      <p:graphicFrame>
        <p:nvGraphicFramePr>
          <p:cNvPr id="35" name="表格 34"/>
          <p:cNvGraphicFramePr>
            <a:graphicFrameLocks noGrp="1"/>
          </p:cNvGraphicFramePr>
          <p:nvPr>
            <p:extLst>
              <p:ext uri="{D42A27DB-BD31-4B8C-83A1-F6EECF244321}">
                <p14:modId xmlns:p14="http://schemas.microsoft.com/office/powerpoint/2010/main" val="3902428548"/>
              </p:ext>
            </p:extLst>
          </p:nvPr>
        </p:nvGraphicFramePr>
        <p:xfrm>
          <a:off x="552451" y="3681110"/>
          <a:ext cx="5377713" cy="2225040"/>
        </p:xfrm>
        <a:graphic>
          <a:graphicData uri="http://schemas.openxmlformats.org/drawingml/2006/table">
            <a:tbl>
              <a:tblPr firstRow="1" bandRow="1"/>
              <a:tblGrid>
                <a:gridCol w="800099"/>
                <a:gridCol w="1054285"/>
                <a:gridCol w="1112630"/>
                <a:gridCol w="2410699"/>
              </a:tblGrid>
              <a:tr h="370840">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70840">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70840">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37" name="组合 36"/>
          <p:cNvGrpSpPr/>
          <p:nvPr/>
        </p:nvGrpSpPr>
        <p:grpSpPr bwMode="gray">
          <a:xfrm>
            <a:off x="981306" y="1630446"/>
            <a:ext cx="4195259" cy="1790729"/>
            <a:chOff x="952555" y="1544744"/>
            <a:chExt cx="4195259" cy="1790729"/>
          </a:xfrm>
        </p:grpSpPr>
        <p:pic>
          <p:nvPicPr>
            <p:cNvPr id="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81306" y="2327231"/>
              <a:ext cx="541201" cy="442800"/>
            </a:xfrm>
            <a:prstGeom prst="rect">
              <a:avLst/>
            </a:prstGeom>
            <a:noFill/>
          </p:spPr>
        </p:pic>
        <p:pic>
          <p:nvPicPr>
            <p:cNvPr id="39"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2411438" y="2327231"/>
              <a:ext cx="541201" cy="442800"/>
            </a:xfrm>
            <a:prstGeom prst="rect">
              <a:avLst/>
            </a:prstGeom>
            <a:noFill/>
          </p:spPr>
        </p:pic>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79838" y="1797641"/>
              <a:ext cx="541201" cy="442800"/>
            </a:xfrm>
            <a:prstGeom prst="rect">
              <a:avLst/>
            </a:prstGeom>
            <a:noFill/>
          </p:spPr>
        </p:pic>
        <p:cxnSp>
          <p:nvCxnSpPr>
            <p:cNvPr id="41" name="直接连接符 40"/>
            <p:cNvCxnSpPr>
              <a:stCxn id="38" idx="3"/>
              <a:endCxn id="39" idx="1"/>
            </p:cNvCxnSpPr>
            <p:nvPr/>
          </p:nvCxnSpPr>
          <p:spPr bwMode="gray">
            <a:xfrm>
              <a:off x="1522507" y="2548631"/>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9" idx="3"/>
              <a:endCxn id="73" idx="1"/>
            </p:cNvCxnSpPr>
            <p:nvPr/>
          </p:nvCxnSpPr>
          <p:spPr bwMode="gray">
            <a:xfrm>
              <a:off x="2952639" y="2548631"/>
              <a:ext cx="695257" cy="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73" idx="1"/>
              <a:endCxn id="40" idx="1"/>
            </p:cNvCxnSpPr>
            <p:nvPr/>
          </p:nvCxnSpPr>
          <p:spPr bwMode="gray">
            <a:xfrm flipV="1">
              <a:off x="3647896" y="2019041"/>
              <a:ext cx="931942" cy="53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312"/>
            <p:cNvSpPr>
              <a:spLocks noChangeArrowheads="1"/>
            </p:cNvSpPr>
            <p:nvPr/>
          </p:nvSpPr>
          <p:spPr bwMode="gray">
            <a:xfrm>
              <a:off x="952555" y="20864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45" name="Rectangle 312"/>
            <p:cNvSpPr>
              <a:spLocks noChangeArrowheads="1"/>
            </p:cNvSpPr>
            <p:nvPr/>
          </p:nvSpPr>
          <p:spPr bwMode="gray">
            <a:xfrm>
              <a:off x="2383986" y="20865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6" name="Rectangle 312"/>
            <p:cNvSpPr>
              <a:spLocks noChangeArrowheads="1"/>
            </p:cNvSpPr>
            <p:nvPr/>
          </p:nvSpPr>
          <p:spPr bwMode="gray">
            <a:xfrm>
              <a:off x="4553062" y="154474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47" name="Rectangle 312"/>
            <p:cNvSpPr>
              <a:spLocks noChangeArrowheads="1"/>
            </p:cNvSpPr>
            <p:nvPr/>
          </p:nvSpPr>
          <p:spPr bwMode="gray">
            <a:xfrm>
              <a:off x="4544884" y="266702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48" name="Rectangle 312"/>
            <p:cNvSpPr>
              <a:spLocks noChangeArrowheads="1"/>
            </p:cNvSpPr>
            <p:nvPr/>
          </p:nvSpPr>
          <p:spPr bwMode="gray">
            <a:xfrm>
              <a:off x="1343654"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49" name="Rectangle 312"/>
            <p:cNvSpPr>
              <a:spLocks noChangeArrowheads="1"/>
            </p:cNvSpPr>
            <p:nvPr/>
          </p:nvSpPr>
          <p:spPr bwMode="gray">
            <a:xfrm>
              <a:off x="1638329" y="25157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0" name="Rectangle 312"/>
            <p:cNvSpPr>
              <a:spLocks noChangeArrowheads="1"/>
            </p:cNvSpPr>
            <p:nvPr/>
          </p:nvSpPr>
          <p:spPr bwMode="gray">
            <a:xfrm>
              <a:off x="2799885"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51" name="Rectangle 312"/>
            <p:cNvSpPr>
              <a:spLocks noChangeArrowheads="1"/>
            </p:cNvSpPr>
            <p:nvPr/>
          </p:nvSpPr>
          <p:spPr bwMode="gray">
            <a:xfrm>
              <a:off x="3792328" y="181872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2" name="Rectangle 312"/>
            <p:cNvSpPr>
              <a:spLocks noChangeArrowheads="1"/>
            </p:cNvSpPr>
            <p:nvPr/>
          </p:nvSpPr>
          <p:spPr bwMode="gray">
            <a:xfrm>
              <a:off x="3792328" y="305840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79838" y="2892673"/>
              <a:ext cx="541201" cy="442800"/>
            </a:xfrm>
            <a:prstGeom prst="rect">
              <a:avLst/>
            </a:prstGeom>
            <a:noFill/>
          </p:spPr>
        </p:pic>
        <p:cxnSp>
          <p:nvCxnSpPr>
            <p:cNvPr id="56" name="直接连接符 55"/>
            <p:cNvCxnSpPr>
              <a:stCxn id="73" idx="1"/>
              <a:endCxn id="53" idx="1"/>
            </p:cNvCxnSpPr>
            <p:nvPr/>
          </p:nvCxnSpPr>
          <p:spPr bwMode="gray">
            <a:xfrm>
              <a:off x="3647896" y="2549509"/>
              <a:ext cx="931942" cy="5645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647896" y="2328109"/>
              <a:ext cx="540000" cy="442800"/>
            </a:xfrm>
            <a:prstGeom prst="rect">
              <a:avLst/>
            </a:prstGeom>
          </p:spPr>
        </p:pic>
      </p:grpSp>
      <p:sp>
        <p:nvSpPr>
          <p:cNvPr id="74" name="文本框 73"/>
          <p:cNvSpPr txBox="1"/>
          <p:nvPr/>
        </p:nvSpPr>
        <p:spPr bwMode="gray">
          <a:xfrm>
            <a:off x="6088852" y="1840572"/>
            <a:ext cx="5637601" cy="4339650"/>
          </a:xfrm>
          <a:prstGeom prst="rect">
            <a:avLst/>
          </a:prstGeom>
          <a:solidFill>
            <a:schemeClr val="bg1">
              <a:lumMod val="85000"/>
            </a:schemeClr>
          </a:solidFill>
          <a:ln>
            <a:noFill/>
          </a:ln>
        </p:spPr>
        <p:txBody>
          <a:bodyPr wrap="square" rtlCol="0">
            <a:spAutoFit/>
          </a:bodyPr>
          <a:lstStyle/>
          <a:p>
            <a:r>
              <a:rPr lang="en-US" altLang="zh-CN" sz="1200" dirty="0"/>
              <a:t>[R2]display ospfv3 </a:t>
            </a:r>
            <a:r>
              <a:rPr lang="en-US" altLang="zh-CN" sz="1200" dirty="0" err="1"/>
              <a:t>lsdb</a:t>
            </a:r>
            <a:r>
              <a:rPr lang="en-US" altLang="zh-CN" sz="1200" dirty="0"/>
              <a:t> </a:t>
            </a:r>
            <a:r>
              <a:rPr lang="en-US" altLang="zh-CN" sz="1200" dirty="0">
                <a:solidFill>
                  <a:srgbClr val="C7000B"/>
                </a:solidFill>
              </a:rPr>
              <a:t>intra-prefix </a:t>
            </a:r>
          </a:p>
          <a:p>
            <a:endParaRPr lang="en-US" altLang="zh-CN" sz="1200" dirty="0"/>
          </a:p>
          <a:p>
            <a:r>
              <a:rPr lang="en-US" altLang="zh-CN" sz="1200" dirty="0" smtClean="0"/>
              <a:t>           </a:t>
            </a:r>
            <a:r>
              <a:rPr lang="en-US" altLang="zh-CN" sz="1200" dirty="0"/>
              <a:t>OSPFv3 Router with ID (10.1.2.2) (Process 1)</a:t>
            </a:r>
          </a:p>
          <a:p>
            <a:endParaRPr lang="en-US" altLang="zh-CN" sz="1200" dirty="0"/>
          </a:p>
          <a:p>
            <a:r>
              <a:rPr lang="en-US" altLang="zh-CN" sz="1200" dirty="0"/>
              <a:t>               Intra-Area-Prefix-LSA (Area 0.0.0.0)</a:t>
            </a:r>
          </a:p>
          <a:p>
            <a:r>
              <a:rPr lang="en-US" altLang="zh-CN" sz="1200" dirty="0" smtClean="0"/>
              <a:t>……</a:t>
            </a:r>
            <a:endParaRPr lang="en-US" altLang="zh-CN" sz="1200" dirty="0"/>
          </a:p>
          <a:p>
            <a:endParaRPr lang="en-US" altLang="zh-CN" sz="1200" dirty="0"/>
          </a:p>
          <a:p>
            <a:r>
              <a:rPr lang="en-US" altLang="zh-CN" sz="1200" dirty="0" smtClean="0"/>
              <a:t>  </a:t>
            </a:r>
            <a:r>
              <a:rPr lang="en-US" altLang="zh-CN" sz="1200" dirty="0"/>
              <a:t>LS Age: 556</a:t>
            </a:r>
          </a:p>
          <a:p>
            <a:r>
              <a:rPr lang="en-US" altLang="zh-CN" sz="1200" dirty="0"/>
              <a:t>  LS Type: Intra-Area-Prefix-LSA</a:t>
            </a:r>
          </a:p>
          <a:p>
            <a:r>
              <a:rPr lang="en-US" altLang="zh-CN" sz="1200" dirty="0"/>
              <a:t>  Link State ID: 0.0.0.1 </a:t>
            </a:r>
          </a:p>
          <a:p>
            <a:r>
              <a:rPr lang="en-US" altLang="zh-CN" sz="1200" dirty="0"/>
              <a:t>  Originating Router: 10.1.4.4</a:t>
            </a:r>
          </a:p>
          <a:p>
            <a:r>
              <a:rPr lang="en-US" altLang="zh-CN" sz="1200" dirty="0"/>
              <a:t>  LS </a:t>
            </a:r>
            <a:r>
              <a:rPr lang="en-US" altLang="zh-CN" sz="1200" dirty="0" err="1"/>
              <a:t>Seq</a:t>
            </a:r>
            <a:r>
              <a:rPr lang="en-US" altLang="zh-CN" sz="1200" dirty="0"/>
              <a:t> Number: 0x80000003</a:t>
            </a:r>
          </a:p>
          <a:p>
            <a:r>
              <a:rPr lang="en-US" altLang="zh-CN" sz="1200" dirty="0"/>
              <a:t>  Retransmit Count: 0</a:t>
            </a:r>
          </a:p>
          <a:p>
            <a:r>
              <a:rPr lang="en-US" altLang="zh-CN" sz="1200" dirty="0"/>
              <a:t>  Checksum: 0xFC28</a:t>
            </a:r>
          </a:p>
          <a:p>
            <a:r>
              <a:rPr lang="en-US" altLang="zh-CN" sz="1200" dirty="0"/>
              <a:t>  Length: 44</a:t>
            </a:r>
          </a:p>
          <a:p>
            <a:r>
              <a:rPr lang="en-US" altLang="zh-CN" sz="1200" dirty="0"/>
              <a:t>  Number of Prefixes: 1</a:t>
            </a:r>
          </a:p>
          <a:p>
            <a:r>
              <a:rPr lang="en-US" altLang="zh-CN" sz="1200" dirty="0"/>
              <a:t>  </a:t>
            </a:r>
            <a:r>
              <a:rPr lang="en-US" altLang="zh-CN" sz="1200" dirty="0">
                <a:solidFill>
                  <a:srgbClr val="C7000B"/>
                </a:solidFill>
              </a:rPr>
              <a:t>Referenced LS Type: 0x2002</a:t>
            </a:r>
          </a:p>
          <a:p>
            <a:r>
              <a:rPr lang="en-US" altLang="zh-CN" sz="1200" dirty="0">
                <a:solidFill>
                  <a:srgbClr val="C7000B"/>
                </a:solidFill>
              </a:rPr>
              <a:t>  Referenced Link State ID: 0.0.0.5</a:t>
            </a:r>
          </a:p>
          <a:p>
            <a:r>
              <a:rPr lang="en-US" altLang="zh-CN" sz="1200" dirty="0">
                <a:solidFill>
                  <a:srgbClr val="C7000B"/>
                </a:solidFill>
              </a:rPr>
              <a:t>  Referenced Originating Router: 10.1.4.4</a:t>
            </a:r>
          </a:p>
          <a:p>
            <a:endParaRPr lang="en-US" altLang="zh-CN" sz="1200" dirty="0">
              <a:solidFill>
                <a:srgbClr val="C7000B"/>
              </a:solidFill>
            </a:endParaRPr>
          </a:p>
          <a:p>
            <a:r>
              <a:rPr lang="en-US" altLang="zh-CN" sz="1200" dirty="0">
                <a:solidFill>
                  <a:srgbClr val="C7000B"/>
                </a:solidFill>
              </a:rPr>
              <a:t>   Prefix: 2001:DB8:2345:23::/64</a:t>
            </a:r>
          </a:p>
          <a:p>
            <a:r>
              <a:rPr lang="en-US" altLang="zh-CN" sz="1200" dirty="0"/>
              <a:t>    Prefix Options: 0 (-|-|-|-|-)</a:t>
            </a:r>
          </a:p>
          <a:p>
            <a:r>
              <a:rPr lang="en-US" altLang="zh-CN" sz="1200" dirty="0"/>
              <a:t>      Metric: 0</a:t>
            </a:r>
          </a:p>
        </p:txBody>
      </p:sp>
      <p:sp>
        <p:nvSpPr>
          <p:cNvPr id="75" name="矩形 74"/>
          <p:cNvSpPr/>
          <p:nvPr/>
        </p:nvSpPr>
        <p:spPr bwMode="gray">
          <a:xfrm>
            <a:off x="9466395" y="4677853"/>
            <a:ext cx="2076450" cy="442035"/>
          </a:xfrm>
          <a:prstGeom prst="rect">
            <a:avLst/>
          </a:prstGeom>
          <a:solidFill>
            <a:srgbClr val="FEF5DA"/>
          </a:solidFill>
          <a:ln w="12700">
            <a:solidFill>
              <a:srgbClr val="FDE397"/>
            </a:solidFill>
          </a:ln>
        </p:spPr>
        <p:txBody>
          <a:bodyPr wrap="square" lIns="36000" tIns="36000" rIns="36000" bIns="36000" rtlCol="0" anchor="ctr" anchorCtr="0">
            <a:spAutoFit/>
          </a:bodyPr>
          <a:lstStyle/>
          <a:p>
            <a:r>
              <a:rPr lang="en-US" altLang="zh-CN" sz="1200" dirty="0"/>
              <a:t>Reference the </a:t>
            </a:r>
            <a:r>
              <a:rPr lang="en-US" altLang="zh-CN" sz="1200" dirty="0" smtClean="0"/>
              <a:t>network-LSA </a:t>
            </a:r>
            <a:r>
              <a:rPr lang="en-US" altLang="zh-CN" sz="1200" dirty="0"/>
              <a:t>generated by the DR (R4)</a:t>
            </a:r>
          </a:p>
        </p:txBody>
      </p:sp>
      <p:sp>
        <p:nvSpPr>
          <p:cNvPr id="76" name="矩形 75"/>
          <p:cNvSpPr/>
          <p:nvPr/>
        </p:nvSpPr>
        <p:spPr bwMode="gray">
          <a:xfrm>
            <a:off x="10413148" y="4343612"/>
            <a:ext cx="1186177" cy="30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rgbClr val="C7000B"/>
                </a:solidFill>
              </a:rPr>
              <a:t>Type 9 </a:t>
            </a:r>
            <a:r>
              <a:rPr lang="en-US" altLang="zh-CN" sz="1400" b="1" dirty="0">
                <a:solidFill>
                  <a:srgbClr val="C7000B"/>
                </a:solidFill>
              </a:rPr>
              <a:t>LSA</a:t>
            </a:r>
            <a:endParaRPr lang="zh-CN" altLang="en-US" sz="1400" b="1" dirty="0">
              <a:solidFill>
                <a:srgbClr val="C7000B"/>
              </a:solidFill>
            </a:endParaRPr>
          </a:p>
        </p:txBody>
      </p:sp>
      <p:sp>
        <p:nvSpPr>
          <p:cNvPr id="78" name="矩形 77"/>
          <p:cNvSpPr/>
          <p:nvPr/>
        </p:nvSpPr>
        <p:spPr bwMode="gray">
          <a:xfrm>
            <a:off x="6203274" y="4645606"/>
            <a:ext cx="5396052" cy="1464462"/>
          </a:xfrm>
          <a:prstGeom prst="rect">
            <a:avLst/>
          </a:prstGeom>
          <a:noFill/>
          <a:ln w="285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bwMode="gray">
          <a:xfrm>
            <a:off x="8382000" y="5389196"/>
            <a:ext cx="3160845" cy="626701"/>
          </a:xfrm>
          <a:prstGeom prst="rect">
            <a:avLst/>
          </a:prstGeom>
          <a:solidFill>
            <a:srgbClr val="FEF5DA"/>
          </a:solidFill>
          <a:ln w="12700">
            <a:solidFill>
              <a:srgbClr val="FDE397"/>
            </a:solidFill>
          </a:ln>
        </p:spPr>
        <p:txBody>
          <a:bodyPr wrap="square" lIns="36000" tIns="36000" rIns="36000" bIns="36000" rtlCol="0" anchor="ctr" anchorCtr="0">
            <a:spAutoFit/>
          </a:bodyPr>
          <a:lstStyle/>
          <a:p>
            <a:r>
              <a:rPr lang="en-US" altLang="zh-CN" sz="1200" dirty="0"/>
              <a:t>IPv6 address prefix of the transit network segment to which the local router is directly connected. This LSA is generated by the DR.</a:t>
            </a:r>
          </a:p>
        </p:txBody>
      </p:sp>
      <p:sp>
        <p:nvSpPr>
          <p:cNvPr id="80" name="五边形 79"/>
          <p:cNvSpPr/>
          <p:nvPr/>
        </p:nvSpPr>
        <p:spPr bwMode="gray">
          <a:xfrm>
            <a:off x="8231246" y="9480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81" name="燕尾形 80"/>
          <p:cNvSpPr/>
          <p:nvPr/>
        </p:nvSpPr>
        <p:spPr bwMode="gray">
          <a:xfrm>
            <a:off x="8936152" y="94809"/>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82" name="燕尾形 81"/>
          <p:cNvSpPr/>
          <p:nvPr/>
        </p:nvSpPr>
        <p:spPr bwMode="gray">
          <a:xfrm>
            <a:off x="10336855" y="94809"/>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83" name="燕尾形 82"/>
          <p:cNvSpPr/>
          <p:nvPr/>
        </p:nvSpPr>
        <p:spPr bwMode="gray">
          <a:xfrm>
            <a:off x="11110168" y="94809"/>
            <a:ext cx="63892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17564193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IPv6 Static Routes</a:t>
            </a:r>
          </a:p>
          <a:p>
            <a:r>
              <a:rPr lang="en-US" altLang="zh-CN" b="1" dirty="0"/>
              <a:t>OSPFv3 Implementation and Configurations</a:t>
            </a:r>
          </a:p>
          <a:p>
            <a:pPr lvl="1"/>
            <a:r>
              <a:rPr lang="en-US" altLang="zh-CN" dirty="0">
                <a:solidFill>
                  <a:schemeClr val="bg1">
                    <a:lumMod val="50000"/>
                  </a:schemeClr>
                </a:solidFill>
              </a:rPr>
              <a:t>OSPFv3 Implementation</a:t>
            </a:r>
          </a:p>
          <a:p>
            <a:pPr lvl="1">
              <a:buSzPct val="60000"/>
              <a:buFont typeface="Wingdings" panose="05000000000000000000" pitchFamily="2" charset="2"/>
              <a:buChar char="n"/>
            </a:pPr>
            <a:r>
              <a:rPr lang="en-US" altLang="zh-CN" dirty="0"/>
              <a:t>Basic OSPFv3 Configurations</a:t>
            </a:r>
          </a:p>
          <a:p>
            <a:r>
              <a:rPr lang="en-US" altLang="zh-CN" dirty="0">
                <a:solidFill>
                  <a:schemeClr val="bg1">
                    <a:lumMod val="50000"/>
                  </a:schemeClr>
                </a:solidFill>
              </a:rPr>
              <a:t>IS-IS (IPv6) Implementation and Configurations</a:t>
            </a:r>
          </a:p>
          <a:p>
            <a:r>
              <a:rPr lang="en-US" altLang="zh-CN" dirty="0">
                <a:solidFill>
                  <a:schemeClr val="bg1">
                    <a:lumMod val="50000"/>
                  </a:schemeClr>
                </a:solidFill>
              </a:rPr>
              <a:t>BGP4+ Implementation and </a:t>
            </a:r>
            <a:r>
              <a:rPr lang="en-US" altLang="zh-CN" dirty="0" smtClean="0">
                <a:solidFill>
                  <a:schemeClr val="bg1">
                    <a:lumMod val="50000"/>
                  </a:schemeClr>
                </a:solidFill>
              </a:rPr>
              <a:t>Configurations</a:t>
            </a:r>
            <a:endParaRPr lang="en-US" altLang="zh-CN" dirty="0">
              <a:solidFill>
                <a:schemeClr val="bg1">
                  <a:lumMod val="50000"/>
                </a:schemeClr>
              </a:solidFill>
            </a:endParaRPr>
          </a:p>
        </p:txBody>
      </p:sp>
    </p:spTree>
    <p:extLst>
      <p:ext uri="{BB962C8B-B14F-4D97-AF65-F5344CB8AC3E}">
        <p14:creationId xmlns:p14="http://schemas.microsoft.com/office/powerpoint/2010/main" val="26577962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OSPFv3 Configuration Commands (1)</a:t>
            </a:r>
            <a:endParaRPr lang="en-US" altLang="zh-CN" dirty="0"/>
          </a:p>
        </p:txBody>
      </p:sp>
      <p:sp>
        <p:nvSpPr>
          <p:cNvPr id="5" name="矩形 4"/>
          <p:cNvSpPr/>
          <p:nvPr/>
        </p:nvSpPr>
        <p:spPr>
          <a:xfrm>
            <a:off x="551384" y="1165011"/>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Start OSPFv3.</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1815341"/>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An OSPFv3 process is created and runs, and (optional) the process is bound to a VPN instance.</a:t>
            </a:r>
            <a:endParaRPr lang="en-US" altLang="zh-CN" sz="1600" dirty="0">
              <a:latin typeface="Huawei Sans" panose="020C0503030203020204" pitchFamily="34" charset="0"/>
              <a:cs typeface="Courier New" panose="02070309020205020404" pitchFamily="49" charset="0"/>
            </a:endParaRPr>
          </a:p>
        </p:txBody>
      </p:sp>
      <p:sp>
        <p:nvSpPr>
          <p:cNvPr id="8" name="矩形 7"/>
          <p:cNvSpPr/>
          <p:nvPr/>
        </p:nvSpPr>
        <p:spPr>
          <a:xfrm>
            <a:off x="1031917" y="2728725"/>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 router ID is configured for the local device in this OSPFv3 process.</a:t>
            </a:r>
            <a:endParaRPr lang="en-US" altLang="zh-CN" sz="1600" dirty="0" smtClean="0">
              <a:latin typeface="Huawei Sans" panose="020C0503030203020204" pitchFamily="34" charset="0"/>
              <a:cs typeface="Courier New" panose="02070309020205020404" pitchFamily="49" charset="0"/>
            </a:endParaRPr>
          </a:p>
          <a:p>
            <a:pPr fontAlgn="ctr">
              <a:lnSpc>
                <a:spcPts val="2400"/>
              </a:lnSpc>
            </a:pPr>
            <a:r>
              <a:rPr lang="en-US" sz="1600" dirty="0" smtClean="0">
                <a:latin typeface="Huawei Sans" panose="020C0503030203020204" pitchFamily="34" charset="0"/>
              </a:rPr>
              <a:t>Note: If no router ID is configured, the OSPFv3 process cannot run.</a:t>
            </a:r>
            <a:endParaRPr lang="en-US" sz="1600" dirty="0">
              <a:latin typeface="Huawei Sans" panose="020C0503030203020204" pitchFamily="34" charset="0"/>
            </a:endParaRPr>
          </a:p>
        </p:txBody>
      </p:sp>
      <p:sp>
        <p:nvSpPr>
          <p:cNvPr id="10" name="矩形 9"/>
          <p:cNvSpPr/>
          <p:nvPr/>
        </p:nvSpPr>
        <p:spPr>
          <a:xfrm>
            <a:off x="551384" y="3943812"/>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Enable OSPFv3 on an interface.</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4588886"/>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interface is enabled in the specified OSPFv3 process, and the area to which the interface belongs is specified. You can also specify the ID of the instance to which the interface belongs.</a:t>
            </a:r>
            <a:endParaRPr lang="en-US" altLang="zh-CN" sz="1600" dirty="0" smtClean="0">
              <a:latin typeface="Huawei Sans" panose="020C0503030203020204" pitchFamily="34" charset="0"/>
              <a:cs typeface="Courier New" panose="02070309020205020404" pitchFamily="49" charset="0"/>
            </a:endParaRPr>
          </a:p>
          <a:p>
            <a:pPr fontAlgn="ctr">
              <a:lnSpc>
                <a:spcPts val="2400"/>
              </a:lnSpc>
            </a:pPr>
            <a:r>
              <a:rPr lang="en-US" sz="1600" dirty="0" smtClean="0">
                <a:latin typeface="Huawei Sans" panose="020C0503030203020204" pitchFamily="34" charset="0"/>
              </a:rPr>
              <a:t>Note: Before running this command, you must create an OSPFv3 process and enable the IPv6 function.</a:t>
            </a:r>
            <a:endParaRPr lang="en-US" sz="1600" dirty="0">
              <a:latin typeface="Huawei Sans" panose="020C0503030203020204" pitchFamily="34" charset="0"/>
            </a:endParaRPr>
          </a:p>
        </p:txBody>
      </p:sp>
      <p:sp>
        <p:nvSpPr>
          <p:cNvPr id="12" name="矩形 11"/>
          <p:cNvSpPr/>
          <p:nvPr/>
        </p:nvSpPr>
        <p:spPr>
          <a:xfrm>
            <a:off x="1031917" y="1527490"/>
            <a:ext cx="10608699" cy="338554"/>
          </a:xfrm>
          <a:prstGeom prst="rect">
            <a:avLst/>
          </a:prstGeom>
          <a:solidFill>
            <a:schemeClr val="bg1">
              <a:lumMod val="85000"/>
            </a:schemeClr>
          </a:solidFill>
          <a:ln>
            <a:noFill/>
          </a:ln>
        </p:spPr>
        <p:txBody>
          <a:bodyPr wrap="square">
            <a:spAutoFit/>
          </a:bodyPr>
          <a:lstStyle/>
          <a:p>
            <a:pPr fontAlgn="base"/>
            <a:r>
              <a:rPr lang="en-US" altLang="zh-CN" sz="1600" dirty="0" smtClean="0">
                <a:cs typeface="Courier New" panose="02070309020205020404" pitchFamily="49" charset="0"/>
              </a:rPr>
              <a:t>[Huawei] </a:t>
            </a:r>
            <a:r>
              <a:rPr lang="en-US" altLang="zh-CN" sz="1600" b="1" dirty="0">
                <a:cs typeface="Courier New" panose="02070309020205020404" pitchFamily="49" charset="0"/>
              </a:rPr>
              <a:t>ospfv3 </a:t>
            </a:r>
            <a:r>
              <a:rPr lang="en-US" altLang="zh-CN" sz="1600" dirty="0">
                <a:cs typeface="Courier New" panose="02070309020205020404" pitchFamily="49" charset="0"/>
              </a:rPr>
              <a:t>[ </a:t>
            </a:r>
            <a:r>
              <a:rPr lang="en-US" altLang="zh-CN" sz="1600" i="1" dirty="0">
                <a:cs typeface="Courier New" panose="02070309020205020404" pitchFamily="49" charset="0"/>
              </a:rPr>
              <a:t>process-id </a:t>
            </a:r>
            <a:r>
              <a:rPr lang="en-US" altLang="zh-CN" sz="1600" dirty="0">
                <a:cs typeface="Courier New" panose="02070309020205020404" pitchFamily="49" charset="0"/>
              </a:rPr>
              <a:t>] [ </a:t>
            </a:r>
            <a:r>
              <a:rPr lang="en-US" altLang="zh-CN" sz="1600" b="1" dirty="0" err="1">
                <a:cs typeface="Courier New" panose="02070309020205020404" pitchFamily="49" charset="0"/>
              </a:rPr>
              <a:t>vpn</a:t>
            </a:r>
            <a:r>
              <a:rPr lang="en-US" altLang="zh-CN" sz="1600" b="1" dirty="0">
                <a:cs typeface="Courier New" panose="02070309020205020404" pitchFamily="49" charset="0"/>
              </a:rPr>
              <a:t>-instance</a:t>
            </a:r>
            <a:r>
              <a:rPr lang="en-US" altLang="zh-CN" sz="1600" dirty="0">
                <a:cs typeface="Courier New" panose="02070309020205020404" pitchFamily="49" charset="0"/>
              </a:rPr>
              <a:t> </a:t>
            </a:r>
            <a:r>
              <a:rPr lang="en-US" altLang="zh-CN" sz="1600" i="1" dirty="0" err="1">
                <a:cs typeface="Courier New" panose="02070309020205020404" pitchFamily="49" charset="0"/>
              </a:rPr>
              <a:t>vpn</a:t>
            </a:r>
            <a:r>
              <a:rPr lang="en-US" altLang="zh-CN" sz="1600" i="1" dirty="0">
                <a:cs typeface="Courier New" panose="02070309020205020404" pitchFamily="49" charset="0"/>
              </a:rPr>
              <a:t>-instance-name </a:t>
            </a:r>
            <a:r>
              <a:rPr lang="en-US" altLang="zh-CN" sz="1600" dirty="0">
                <a:cs typeface="Courier New" panose="02070309020205020404" pitchFamily="49" charset="0"/>
              </a:rPr>
              <a:t>]</a:t>
            </a:r>
            <a:endParaRPr lang="zh-CN" altLang="en-US" sz="1600" dirty="0">
              <a:cs typeface="Courier New" panose="02070309020205020404" pitchFamily="49" charset="0"/>
            </a:endParaRPr>
          </a:p>
        </p:txBody>
      </p:sp>
      <p:sp>
        <p:nvSpPr>
          <p:cNvPr id="13" name="矩形 12"/>
          <p:cNvSpPr/>
          <p:nvPr/>
        </p:nvSpPr>
        <p:spPr>
          <a:xfrm>
            <a:off x="1031917" y="2440874"/>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[Huawei-ospfv3-1] </a:t>
            </a:r>
            <a:r>
              <a:rPr lang="en-US" altLang="zh-CN" sz="1600" b="1" dirty="0"/>
              <a:t>router-id</a:t>
            </a:r>
            <a:r>
              <a:rPr lang="en-US" altLang="zh-CN" sz="1600" dirty="0"/>
              <a:t> </a:t>
            </a:r>
            <a:r>
              <a:rPr lang="en-US" altLang="zh-CN" sz="1600" i="1" dirty="0" err="1"/>
              <a:t>router-id</a:t>
            </a:r>
            <a:endParaRPr lang="zh-CN" altLang="en-US" sz="1600" dirty="0">
              <a:cs typeface="Courier New" panose="02070309020205020404" pitchFamily="49" charset="0"/>
            </a:endParaRPr>
          </a:p>
        </p:txBody>
      </p:sp>
      <p:sp>
        <p:nvSpPr>
          <p:cNvPr id="14" name="矩形 13"/>
          <p:cNvSpPr/>
          <p:nvPr/>
        </p:nvSpPr>
        <p:spPr>
          <a:xfrm>
            <a:off x="1031917" y="4306291"/>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Huawei-GigabitEthernet0/0/1] </a:t>
            </a:r>
            <a:r>
              <a:rPr lang="en-US" altLang="zh-CN" sz="1600" b="1" dirty="0"/>
              <a:t>ospfv3</a:t>
            </a:r>
            <a:r>
              <a:rPr lang="en-US" altLang="zh-CN" sz="1600" dirty="0"/>
              <a:t> </a:t>
            </a:r>
            <a:r>
              <a:rPr lang="en-US" altLang="zh-CN" sz="1600" i="1" dirty="0"/>
              <a:t>process-id</a:t>
            </a:r>
            <a:r>
              <a:rPr lang="en-US" altLang="zh-CN" sz="1600" dirty="0"/>
              <a:t> </a:t>
            </a:r>
            <a:r>
              <a:rPr lang="en-US" altLang="zh-CN" sz="1600" b="1" dirty="0"/>
              <a:t>area</a:t>
            </a:r>
            <a:r>
              <a:rPr lang="en-US" altLang="zh-CN" sz="1600" dirty="0"/>
              <a:t> </a:t>
            </a:r>
            <a:r>
              <a:rPr lang="en-US" altLang="zh-CN" sz="1600" i="1" dirty="0"/>
              <a:t>area-id</a:t>
            </a:r>
            <a:r>
              <a:rPr lang="en-US" altLang="zh-CN" sz="1600" dirty="0"/>
              <a:t> [ </a:t>
            </a:r>
            <a:r>
              <a:rPr lang="en-US" altLang="zh-CN" sz="1600" b="1" dirty="0"/>
              <a:t>instance</a:t>
            </a:r>
            <a:r>
              <a:rPr lang="en-US" altLang="zh-CN" sz="1600" dirty="0"/>
              <a:t> </a:t>
            </a:r>
            <a:r>
              <a:rPr lang="en-US" altLang="zh-CN" sz="1600" i="1" dirty="0"/>
              <a:t>instance-id</a:t>
            </a:r>
            <a:r>
              <a:rPr lang="en-US" altLang="zh-CN" sz="1600" dirty="0"/>
              <a:t> ]</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8036979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OSPFv3 Configuration Commands (2)</a:t>
            </a:r>
            <a:endParaRPr lang="en-US" altLang="zh-CN" dirty="0"/>
          </a:p>
        </p:txBody>
      </p:sp>
      <p:sp>
        <p:nvSpPr>
          <p:cNvPr id="5" name="矩形 4"/>
          <p:cNvSpPr/>
          <p:nvPr/>
        </p:nvSpPr>
        <p:spPr>
          <a:xfrm>
            <a:off x="546525" y="1165257"/>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(Optional) Configure an OSPFv3 network type for the interface.</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2057299"/>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the OSPFv3 network type of a physical interface depends on the data link layer encapsulation of the interface. The default network type of an Ethernet interface is broadcast, whereas that of a serial interface (encapsulated with PPP or HDLC) is P2P.</a:t>
            </a:r>
            <a:endParaRPr lang="en-US" altLang="zh-CN" sz="1600" dirty="0" smtClean="0">
              <a:latin typeface="Huawei Sans" panose="020C0503030203020204" pitchFamily="34" charset="0"/>
              <a:cs typeface="Courier New" panose="02070309020205020404" pitchFamily="49" charset="0"/>
            </a:endParaRPr>
          </a:p>
        </p:txBody>
      </p:sp>
      <p:sp>
        <p:nvSpPr>
          <p:cNvPr id="10" name="矩形 9"/>
          <p:cNvSpPr/>
          <p:nvPr/>
        </p:nvSpPr>
        <p:spPr>
          <a:xfrm>
            <a:off x="551384" y="3591633"/>
            <a:ext cx="11089232"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Enter the OSPFv3 area view.</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4226218"/>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specified area ID can be a decimal integer or in the IPv4 address format. Regardless of the specified format, the area ID is displayed as an IPv4 address.</a:t>
            </a:r>
            <a:endParaRPr lang="en-US" altLang="zh-CN" sz="1600" dirty="0">
              <a:latin typeface="Huawei Sans" panose="020C0503030203020204" pitchFamily="34" charset="0"/>
              <a:cs typeface="Courier New" panose="02070309020205020404" pitchFamily="49" charset="0"/>
            </a:endParaRPr>
          </a:p>
        </p:txBody>
      </p:sp>
      <p:sp>
        <p:nvSpPr>
          <p:cNvPr id="12" name="矩形 11"/>
          <p:cNvSpPr/>
          <p:nvPr/>
        </p:nvSpPr>
        <p:spPr>
          <a:xfrm>
            <a:off x="1031917" y="1544912"/>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[Huawei-GigabitEthernet0/0/1] </a:t>
            </a:r>
            <a:r>
              <a:rPr lang="en-US" altLang="zh-CN" sz="1600" b="1" dirty="0"/>
              <a:t>ospfv3</a:t>
            </a:r>
            <a:r>
              <a:rPr lang="en-US" altLang="zh-CN" sz="1600" dirty="0"/>
              <a:t> </a:t>
            </a:r>
            <a:r>
              <a:rPr lang="en-US" altLang="zh-CN" sz="1600" b="1" dirty="0"/>
              <a:t>network-type</a:t>
            </a:r>
            <a:r>
              <a:rPr lang="en-US" altLang="zh-CN" sz="1600" dirty="0"/>
              <a:t> { </a:t>
            </a:r>
            <a:r>
              <a:rPr lang="en-US" altLang="zh-CN" sz="1600" b="1" dirty="0"/>
              <a:t>broadcast</a:t>
            </a:r>
            <a:r>
              <a:rPr lang="en-US" altLang="zh-CN" sz="1600" dirty="0"/>
              <a:t> | </a:t>
            </a:r>
            <a:r>
              <a:rPr lang="en-US" altLang="zh-CN" sz="1600" b="1" dirty="0" err="1"/>
              <a:t>nbma</a:t>
            </a:r>
            <a:r>
              <a:rPr lang="en-US" altLang="zh-CN" sz="1600" dirty="0"/>
              <a:t> | </a:t>
            </a:r>
            <a:r>
              <a:rPr lang="en-US" altLang="zh-CN" sz="1600" b="1" dirty="0"/>
              <a:t>p2mp</a:t>
            </a:r>
            <a:r>
              <a:rPr lang="en-US" altLang="zh-CN" sz="1600" dirty="0"/>
              <a:t> [ </a:t>
            </a:r>
            <a:r>
              <a:rPr lang="en-US" altLang="zh-CN" sz="1600" b="1" dirty="0"/>
              <a:t>non-broadcast</a:t>
            </a:r>
            <a:r>
              <a:rPr lang="en-US" altLang="zh-CN" sz="1600" dirty="0"/>
              <a:t> ] | </a:t>
            </a:r>
            <a:r>
              <a:rPr lang="en-US" altLang="zh-CN" sz="1600" b="1" dirty="0"/>
              <a:t>p2p</a:t>
            </a:r>
            <a:r>
              <a:rPr lang="en-US" altLang="zh-CN" sz="1600" dirty="0"/>
              <a:t> } [ </a:t>
            </a:r>
            <a:r>
              <a:rPr lang="en-US" altLang="zh-CN" sz="1600" b="1" dirty="0"/>
              <a:t>instance</a:t>
            </a:r>
            <a:r>
              <a:rPr lang="en-US" altLang="zh-CN" sz="1600" dirty="0"/>
              <a:t> </a:t>
            </a:r>
            <a:r>
              <a:rPr lang="en-US" altLang="zh-CN" sz="1600" i="1" dirty="0"/>
              <a:t>instance-id</a:t>
            </a:r>
            <a:r>
              <a:rPr lang="en-US" altLang="zh-CN" sz="1600" dirty="0"/>
              <a:t> ]</a:t>
            </a:r>
            <a:endParaRPr lang="zh-CN" altLang="en-US" sz="1600" dirty="0">
              <a:cs typeface="Courier New" panose="02070309020205020404" pitchFamily="49" charset="0"/>
            </a:endParaRPr>
          </a:p>
        </p:txBody>
      </p:sp>
      <p:sp>
        <p:nvSpPr>
          <p:cNvPr id="13" name="矩形 12"/>
          <p:cNvSpPr/>
          <p:nvPr/>
        </p:nvSpPr>
        <p:spPr>
          <a:xfrm>
            <a:off x="1031917" y="3951866"/>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[Huawei-ospfv3-1</a:t>
            </a:r>
            <a:r>
              <a:rPr lang="en-US" altLang="zh-CN" sz="1600" dirty="0" smtClean="0">
                <a:cs typeface="Courier New" panose="02070309020205020404" pitchFamily="49" charset="0"/>
              </a:rPr>
              <a:t>] </a:t>
            </a:r>
            <a:r>
              <a:rPr lang="en-US" altLang="zh-CN" sz="1600" b="1" dirty="0"/>
              <a:t>area</a:t>
            </a:r>
            <a:r>
              <a:rPr lang="en-US" altLang="zh-CN" sz="1600" dirty="0"/>
              <a:t> </a:t>
            </a:r>
            <a:r>
              <a:rPr lang="en-US" altLang="zh-CN" sz="1600" i="1" dirty="0"/>
              <a:t>area-id</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1722201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4" y="1844675"/>
            <a:ext cx="10153651" cy="4356100"/>
          </a:xfrm>
        </p:spPr>
        <p:txBody>
          <a:bodyPr/>
          <a:lstStyle/>
          <a:p>
            <a:pPr marL="302279" indent="-302279">
              <a:buFont typeface="Wingdings" panose="05000000000000000000" pitchFamily="2" charset="2"/>
              <a:buChar char="l"/>
            </a:pPr>
            <a:r>
              <a:rPr lang="en-US" altLang="zh-CN" sz="2000" kern="1200" dirty="0">
                <a:solidFill>
                  <a:schemeClr val="tx1"/>
                </a:solidFill>
                <a:cs typeface="Huawei Sans" panose="020C0503030203020204" pitchFamily="34" charset="0"/>
              </a:rPr>
              <a:t>On completion of this course, you will be able to:</a:t>
            </a:r>
          </a:p>
          <a:p>
            <a:pPr lvl="1"/>
            <a:r>
              <a:rPr lang="en-US" altLang="zh-CN" sz="1800" dirty="0" smtClean="0"/>
              <a:t>Configure IPv6 static routes.</a:t>
            </a:r>
          </a:p>
          <a:p>
            <a:pPr lvl="1"/>
            <a:r>
              <a:rPr lang="en-US" altLang="zh-CN" sz="1800" dirty="0" smtClean="0"/>
              <a:t>Analyze the differences between OSPFv3 and OSPFv2.</a:t>
            </a:r>
          </a:p>
          <a:p>
            <a:pPr lvl="1"/>
            <a:r>
              <a:rPr lang="en-US" altLang="zh-CN" sz="1800" dirty="0" smtClean="0"/>
              <a:t>Configure basic OSPFv3 functions.</a:t>
            </a:r>
          </a:p>
          <a:p>
            <a:pPr lvl="1"/>
            <a:r>
              <a:rPr lang="en-US" altLang="zh-CN" sz="1800" dirty="0" smtClean="0"/>
              <a:t>Describe the IS-IS extensions for IPv6.</a:t>
            </a:r>
          </a:p>
          <a:p>
            <a:pPr lvl="1"/>
            <a:r>
              <a:rPr lang="en-US" altLang="zh-CN" sz="1800" dirty="0" smtClean="0"/>
              <a:t>Configure basic IS-IS (IPv6) functions.</a:t>
            </a:r>
          </a:p>
          <a:p>
            <a:pPr lvl="1"/>
            <a:r>
              <a:rPr lang="en-US" altLang="zh-CN" sz="1800" dirty="0" smtClean="0"/>
              <a:t>Describe the BGP extensions for IPv6.</a:t>
            </a:r>
          </a:p>
          <a:p>
            <a:pPr lvl="1"/>
            <a:r>
              <a:rPr lang="en-US" altLang="zh-CN" sz="1800" dirty="0" smtClean="0"/>
              <a:t>Configure basic BGP4+ functions.</a:t>
            </a:r>
          </a:p>
          <a:p>
            <a:endParaRPr lang="zh-CN" altLang="en-US" sz="2000" dirty="0"/>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Verifying the Configuration of Basic OSPFv3 Functions</a:t>
            </a:r>
            <a:endParaRPr lang="en-US" dirty="0"/>
          </a:p>
        </p:txBody>
      </p:sp>
      <p:sp>
        <p:nvSpPr>
          <p:cNvPr id="5" name="矩形 4"/>
          <p:cNvSpPr/>
          <p:nvPr/>
        </p:nvSpPr>
        <p:spPr>
          <a:xfrm>
            <a:off x="551384" y="1165013"/>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Check the OSPFv3 interface information.</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2141520"/>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Check the OSPFv3 neighbor information.</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2981467"/>
            <a:ext cx="10608699" cy="400110"/>
          </a:xfrm>
          <a:prstGeom prst="rect">
            <a:avLst/>
          </a:prstGeom>
        </p:spPr>
        <p:txBody>
          <a:bodyPr wrap="square">
            <a:noAutofit/>
          </a:bodyPr>
          <a:lstStyle/>
          <a:p>
            <a:pPr fontAlgn="ctr">
              <a:lnSpc>
                <a:spcPts val="2400"/>
              </a:lnSpc>
            </a:pPr>
            <a:r>
              <a:rPr lang="en-US" sz="1600" i="1" dirty="0" smtClean="0">
                <a:latin typeface="Huawei Sans" panose="020C0503030203020204" pitchFamily="34" charset="0"/>
              </a:rPr>
              <a:t>neighbor-id</a:t>
            </a:r>
            <a:r>
              <a:rPr lang="en-US" sz="1600" dirty="0" smtClean="0">
                <a:latin typeface="Huawei Sans" panose="020C0503030203020204" pitchFamily="34" charset="0"/>
              </a:rPr>
              <a:t>: specifies the router ID of a neighbor.</a:t>
            </a:r>
            <a:endParaRPr lang="en-US" sz="1600" dirty="0">
              <a:latin typeface="Huawei Sans" panose="020C0503030203020204" pitchFamily="34" charset="0"/>
            </a:endParaRPr>
          </a:p>
        </p:txBody>
      </p:sp>
      <p:sp>
        <p:nvSpPr>
          <p:cNvPr id="13" name="矩形 12"/>
          <p:cNvSpPr/>
          <p:nvPr/>
        </p:nvSpPr>
        <p:spPr>
          <a:xfrm>
            <a:off x="551384" y="3665522"/>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Check the OSPFv3 LSDB.</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551384" y="5163393"/>
            <a:ext cx="11089232"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Check the OSPFv3 routing table.</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a:xfrm>
            <a:off x="1031917" y="1492654"/>
            <a:ext cx="10608699" cy="338554"/>
          </a:xfrm>
          <a:prstGeom prst="rect">
            <a:avLst/>
          </a:prstGeom>
          <a:solidFill>
            <a:schemeClr val="bg1">
              <a:lumMod val="85000"/>
            </a:schemeClr>
          </a:solidFill>
          <a:ln>
            <a:noFill/>
          </a:ln>
        </p:spPr>
        <p:txBody>
          <a:bodyPr wrap="square">
            <a:spAutoFit/>
          </a:bodyPr>
          <a:lstStyle/>
          <a:p>
            <a:pPr fontAlgn="base"/>
            <a:r>
              <a:rPr lang="en-US" altLang="zh-CN" sz="1600" dirty="0" smtClean="0">
                <a:cs typeface="Courier New" panose="02070309020205020404" pitchFamily="49" charset="0"/>
              </a:rPr>
              <a:t>[Huawei] </a:t>
            </a:r>
            <a:r>
              <a:rPr lang="en-US" altLang="zh-CN" sz="1600" b="1" dirty="0"/>
              <a:t>display ospfv3</a:t>
            </a:r>
            <a:r>
              <a:rPr lang="en-US" altLang="zh-CN" sz="1600" dirty="0"/>
              <a:t> [ </a:t>
            </a:r>
            <a:r>
              <a:rPr lang="en-US" altLang="zh-CN" sz="1600" i="1" dirty="0"/>
              <a:t>process-id</a:t>
            </a:r>
            <a:r>
              <a:rPr lang="en-US" altLang="zh-CN" sz="1600" dirty="0"/>
              <a:t> ] </a:t>
            </a:r>
            <a:r>
              <a:rPr lang="en-US" altLang="zh-CN" sz="1600" b="1" dirty="0"/>
              <a:t>interface</a:t>
            </a:r>
            <a:r>
              <a:rPr lang="en-US" altLang="zh-CN" sz="1600" dirty="0"/>
              <a:t> [ </a:t>
            </a:r>
            <a:r>
              <a:rPr lang="en-US" altLang="zh-CN" sz="1600" b="1" dirty="0"/>
              <a:t>area</a:t>
            </a:r>
            <a:r>
              <a:rPr lang="en-US" altLang="zh-CN" sz="1600" dirty="0"/>
              <a:t> </a:t>
            </a:r>
            <a:r>
              <a:rPr lang="en-US" altLang="zh-CN" sz="1600" i="1" dirty="0"/>
              <a:t>area-id</a:t>
            </a:r>
            <a:r>
              <a:rPr lang="en-US" altLang="zh-CN" sz="1600" dirty="0"/>
              <a:t> ] [ </a:t>
            </a:r>
            <a:r>
              <a:rPr lang="en-US" altLang="zh-CN" sz="1600" i="1" dirty="0"/>
              <a:t>interface-type</a:t>
            </a:r>
            <a:r>
              <a:rPr lang="en-US" altLang="zh-CN" sz="1600" dirty="0"/>
              <a:t> </a:t>
            </a:r>
            <a:r>
              <a:rPr lang="en-US" altLang="zh-CN" sz="1600" i="1" dirty="0"/>
              <a:t>interface-number</a:t>
            </a:r>
            <a:r>
              <a:rPr lang="en-US" altLang="zh-CN" sz="1600" dirty="0"/>
              <a:t> ]</a:t>
            </a:r>
            <a:endParaRPr lang="zh-CN" altLang="en-US" sz="1600" dirty="0">
              <a:cs typeface="Courier New" panose="02070309020205020404" pitchFamily="49" charset="0"/>
            </a:endParaRPr>
          </a:p>
        </p:txBody>
      </p:sp>
      <p:sp>
        <p:nvSpPr>
          <p:cNvPr id="17" name="矩形 16"/>
          <p:cNvSpPr/>
          <p:nvPr/>
        </p:nvSpPr>
        <p:spPr>
          <a:xfrm>
            <a:off x="1031917" y="2469161"/>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a:t>display ospfv3</a:t>
            </a:r>
            <a:r>
              <a:rPr lang="en-US" altLang="zh-CN" sz="1600" dirty="0"/>
              <a:t> [ </a:t>
            </a:r>
            <a:r>
              <a:rPr lang="en-US" altLang="zh-CN" sz="1600" i="1" dirty="0"/>
              <a:t>process-id</a:t>
            </a:r>
            <a:r>
              <a:rPr lang="en-US" altLang="zh-CN" sz="1600" dirty="0"/>
              <a:t> ] [ </a:t>
            </a:r>
            <a:r>
              <a:rPr lang="en-US" altLang="zh-CN" sz="1600" b="1" dirty="0"/>
              <a:t>area</a:t>
            </a:r>
            <a:r>
              <a:rPr lang="en-US" altLang="zh-CN" sz="1600" dirty="0"/>
              <a:t> </a:t>
            </a:r>
            <a:r>
              <a:rPr lang="en-US" altLang="zh-CN" sz="1600" i="1" dirty="0"/>
              <a:t>area-id</a:t>
            </a:r>
            <a:r>
              <a:rPr lang="en-US" altLang="zh-CN" sz="1600" dirty="0"/>
              <a:t> ] </a:t>
            </a:r>
            <a:r>
              <a:rPr lang="en-US" altLang="zh-CN" sz="1600" b="1" dirty="0"/>
              <a:t>peer</a:t>
            </a:r>
            <a:r>
              <a:rPr lang="en-US" altLang="zh-CN" sz="1600" dirty="0"/>
              <a:t> [ </a:t>
            </a:r>
            <a:r>
              <a:rPr lang="en-US" altLang="zh-CN" sz="1600" i="1" dirty="0"/>
              <a:t>interface-type</a:t>
            </a:r>
            <a:r>
              <a:rPr lang="en-US" altLang="zh-CN" sz="1600" dirty="0"/>
              <a:t> </a:t>
            </a:r>
            <a:r>
              <a:rPr lang="en-US" altLang="zh-CN" sz="1600" i="1" dirty="0"/>
              <a:t>interface-number</a:t>
            </a:r>
            <a:r>
              <a:rPr lang="en-US" altLang="zh-CN" sz="1600" dirty="0"/>
              <a:t> | </a:t>
            </a:r>
            <a:r>
              <a:rPr lang="en-US" altLang="zh-CN" sz="1600" i="1" dirty="0"/>
              <a:t>neighbor-id</a:t>
            </a:r>
            <a:r>
              <a:rPr lang="en-US" altLang="zh-CN" sz="1600" dirty="0"/>
              <a:t> ] [ </a:t>
            </a:r>
            <a:r>
              <a:rPr lang="en-US" altLang="zh-CN" sz="1600" b="1" dirty="0"/>
              <a:t>verbose</a:t>
            </a:r>
            <a:r>
              <a:rPr lang="en-US" altLang="zh-CN" sz="1600" dirty="0"/>
              <a:t> </a:t>
            </a:r>
            <a:r>
              <a:rPr lang="en-US" altLang="zh-CN" sz="1600" dirty="0" smtClean="0"/>
              <a:t>]</a:t>
            </a:r>
            <a:endParaRPr lang="zh-CN" altLang="en-US" sz="1600" dirty="0">
              <a:cs typeface="Courier New" panose="02070309020205020404" pitchFamily="49" charset="0"/>
            </a:endParaRPr>
          </a:p>
        </p:txBody>
      </p:sp>
      <p:sp>
        <p:nvSpPr>
          <p:cNvPr id="18" name="矩形 17"/>
          <p:cNvSpPr/>
          <p:nvPr/>
        </p:nvSpPr>
        <p:spPr>
          <a:xfrm>
            <a:off x="1031917" y="3993163"/>
            <a:ext cx="10608699" cy="830997"/>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a:t>display ospfv3</a:t>
            </a:r>
            <a:r>
              <a:rPr lang="en-US" altLang="zh-CN" sz="1600" dirty="0"/>
              <a:t> [ </a:t>
            </a:r>
            <a:r>
              <a:rPr lang="en-US" altLang="zh-CN" sz="1600" i="1" dirty="0"/>
              <a:t>process-id</a:t>
            </a:r>
            <a:r>
              <a:rPr lang="en-US" altLang="zh-CN" sz="1600" dirty="0"/>
              <a:t> ] </a:t>
            </a:r>
            <a:r>
              <a:rPr lang="en-US" altLang="zh-CN" sz="1600" b="1" dirty="0" err="1"/>
              <a:t>lsdb</a:t>
            </a:r>
            <a:r>
              <a:rPr lang="en-US" altLang="zh-CN" sz="1600" dirty="0"/>
              <a:t> [ </a:t>
            </a:r>
            <a:r>
              <a:rPr lang="en-US" altLang="zh-CN" sz="1600" b="1" dirty="0"/>
              <a:t>area</a:t>
            </a:r>
            <a:r>
              <a:rPr lang="en-US" altLang="zh-CN" sz="1600" dirty="0"/>
              <a:t> </a:t>
            </a:r>
            <a:r>
              <a:rPr lang="en-US" altLang="zh-CN" sz="1600" i="1" dirty="0"/>
              <a:t>area-id</a:t>
            </a:r>
            <a:r>
              <a:rPr lang="en-US" altLang="zh-CN" sz="1600" dirty="0"/>
              <a:t> ] [ </a:t>
            </a:r>
            <a:r>
              <a:rPr lang="en-US" altLang="zh-CN" sz="1600" b="1" dirty="0"/>
              <a:t>originate-router</a:t>
            </a:r>
            <a:r>
              <a:rPr lang="en-US" altLang="zh-CN" sz="1600" dirty="0"/>
              <a:t> </a:t>
            </a:r>
            <a:r>
              <a:rPr lang="en-US" altLang="zh-CN" sz="1600" i="1" dirty="0"/>
              <a:t>advertising-router-id</a:t>
            </a:r>
            <a:r>
              <a:rPr lang="en-US" altLang="zh-CN" sz="1600" dirty="0"/>
              <a:t> | </a:t>
            </a:r>
            <a:r>
              <a:rPr lang="en-US" altLang="zh-CN" sz="1600" b="1" dirty="0"/>
              <a:t>self-originate</a:t>
            </a:r>
            <a:r>
              <a:rPr lang="en-US" altLang="zh-CN" sz="1600" dirty="0"/>
              <a:t> ] [ { </a:t>
            </a:r>
            <a:r>
              <a:rPr lang="en-US" altLang="zh-CN" sz="1600" b="1" dirty="0"/>
              <a:t>router</a:t>
            </a:r>
            <a:r>
              <a:rPr lang="en-US" altLang="zh-CN" sz="1600" dirty="0"/>
              <a:t> | </a:t>
            </a:r>
            <a:r>
              <a:rPr lang="en-US" altLang="zh-CN" sz="1600" b="1" dirty="0"/>
              <a:t>network</a:t>
            </a:r>
            <a:r>
              <a:rPr lang="en-US" altLang="zh-CN" sz="1600" dirty="0"/>
              <a:t> | </a:t>
            </a:r>
            <a:r>
              <a:rPr lang="en-US" altLang="zh-CN" sz="1600" b="1" dirty="0"/>
              <a:t>inter-router</a:t>
            </a:r>
            <a:r>
              <a:rPr lang="en-US" altLang="zh-CN" sz="1600" dirty="0"/>
              <a:t> [ </a:t>
            </a:r>
            <a:r>
              <a:rPr lang="en-US" altLang="zh-CN" sz="1600" b="1" dirty="0" err="1"/>
              <a:t>asbr</a:t>
            </a:r>
            <a:r>
              <a:rPr lang="en-US" altLang="zh-CN" sz="1600" b="1" dirty="0"/>
              <a:t>-router</a:t>
            </a:r>
            <a:r>
              <a:rPr lang="en-US" altLang="zh-CN" sz="1600" dirty="0"/>
              <a:t> </a:t>
            </a:r>
            <a:r>
              <a:rPr lang="en-US" altLang="zh-CN" sz="1600" i="1" dirty="0" err="1"/>
              <a:t>asbr</a:t>
            </a:r>
            <a:r>
              <a:rPr lang="en-US" altLang="zh-CN" sz="1600" i="1" dirty="0"/>
              <a:t>-router-id</a:t>
            </a:r>
            <a:r>
              <a:rPr lang="en-US" altLang="zh-CN" sz="1600" dirty="0"/>
              <a:t> ] | { </a:t>
            </a:r>
            <a:r>
              <a:rPr lang="en-US" altLang="zh-CN" sz="1600" b="1" dirty="0"/>
              <a:t>inter-prefix</a:t>
            </a:r>
            <a:r>
              <a:rPr lang="en-US" altLang="zh-CN" sz="1600" dirty="0"/>
              <a:t> | </a:t>
            </a:r>
            <a:r>
              <a:rPr lang="en-US" altLang="zh-CN" sz="1600" b="1" dirty="0" err="1"/>
              <a:t>nssa</a:t>
            </a:r>
            <a:r>
              <a:rPr lang="en-US" altLang="zh-CN" sz="1600" dirty="0"/>
              <a:t> } [ </a:t>
            </a:r>
            <a:r>
              <a:rPr lang="en-US" altLang="zh-CN" sz="1600" i="1" dirty="0"/>
              <a:t>ipv6-address</a:t>
            </a:r>
            <a:r>
              <a:rPr lang="en-US" altLang="zh-CN" sz="1600" dirty="0"/>
              <a:t> </a:t>
            </a:r>
            <a:r>
              <a:rPr lang="en-US" altLang="zh-CN" sz="1600" i="1" dirty="0"/>
              <a:t>prefix-length</a:t>
            </a:r>
            <a:r>
              <a:rPr lang="en-US" altLang="zh-CN" sz="1600" dirty="0"/>
              <a:t> ] | </a:t>
            </a:r>
            <a:r>
              <a:rPr lang="en-US" altLang="zh-CN" sz="1600" b="1" dirty="0"/>
              <a:t>link</a:t>
            </a:r>
            <a:r>
              <a:rPr lang="en-US" altLang="zh-CN" sz="1600" dirty="0"/>
              <a:t> | </a:t>
            </a:r>
            <a:r>
              <a:rPr lang="en-US" altLang="zh-CN" sz="1600" b="1" dirty="0"/>
              <a:t>intra-prefix</a:t>
            </a:r>
            <a:r>
              <a:rPr lang="en-US" altLang="zh-CN" sz="1600" dirty="0"/>
              <a:t> </a:t>
            </a:r>
            <a:r>
              <a:rPr lang="en-US" altLang="zh-CN" sz="1600" dirty="0" smtClean="0"/>
              <a:t>} </a:t>
            </a:r>
            <a:r>
              <a:rPr lang="en-US" altLang="zh-CN" sz="1600" dirty="0"/>
              <a:t>[ </a:t>
            </a:r>
            <a:r>
              <a:rPr lang="en-US" altLang="zh-CN" sz="1600" i="1" dirty="0"/>
              <a:t>link-state-id</a:t>
            </a:r>
            <a:r>
              <a:rPr lang="en-US" altLang="zh-CN" sz="1600" dirty="0"/>
              <a:t> ] ]</a:t>
            </a:r>
            <a:endParaRPr lang="zh-CN" altLang="en-US" sz="1600" dirty="0">
              <a:cs typeface="Courier New" panose="02070309020205020404" pitchFamily="49" charset="0"/>
            </a:endParaRPr>
          </a:p>
        </p:txBody>
      </p:sp>
      <p:sp>
        <p:nvSpPr>
          <p:cNvPr id="19" name="矩形 18"/>
          <p:cNvSpPr/>
          <p:nvPr/>
        </p:nvSpPr>
        <p:spPr>
          <a:xfrm>
            <a:off x="1031917" y="5491034"/>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a:t>display ospfv3</a:t>
            </a:r>
            <a:r>
              <a:rPr lang="en-US" altLang="zh-CN" sz="1600" dirty="0"/>
              <a:t> [ </a:t>
            </a:r>
            <a:r>
              <a:rPr lang="en-US" altLang="zh-CN" sz="1600" i="1" dirty="0"/>
              <a:t>process-id</a:t>
            </a:r>
            <a:r>
              <a:rPr lang="en-US" altLang="zh-CN" sz="1600" dirty="0"/>
              <a:t> ] </a:t>
            </a:r>
            <a:r>
              <a:rPr lang="en-US" altLang="zh-CN" sz="1600" b="1" dirty="0"/>
              <a:t>routing</a:t>
            </a:r>
            <a:r>
              <a:rPr lang="en-US" altLang="zh-CN" sz="1600" dirty="0"/>
              <a:t> [ </a:t>
            </a:r>
            <a:r>
              <a:rPr lang="en-US" altLang="zh-CN" sz="1600" i="1" dirty="0"/>
              <a:t>ipv6-address</a:t>
            </a:r>
            <a:r>
              <a:rPr lang="en-US" altLang="zh-CN" sz="1600" dirty="0"/>
              <a:t> </a:t>
            </a:r>
            <a:r>
              <a:rPr lang="en-US" altLang="zh-CN" sz="1600" i="1" dirty="0"/>
              <a:t>prefix-length</a:t>
            </a:r>
            <a:r>
              <a:rPr lang="en-US" altLang="zh-CN" sz="1600" dirty="0"/>
              <a:t> | </a:t>
            </a:r>
            <a:r>
              <a:rPr lang="en-US" altLang="zh-CN" sz="1600" b="1" dirty="0" err="1"/>
              <a:t>abr</a:t>
            </a:r>
            <a:r>
              <a:rPr lang="en-US" altLang="zh-CN" sz="1600" b="1" dirty="0"/>
              <a:t>-routes</a:t>
            </a:r>
            <a:r>
              <a:rPr lang="en-US" altLang="zh-CN" sz="1600" dirty="0"/>
              <a:t> | </a:t>
            </a:r>
            <a:r>
              <a:rPr lang="en-US" altLang="zh-CN" sz="1600" b="1" dirty="0" err="1"/>
              <a:t>asbr</a:t>
            </a:r>
            <a:r>
              <a:rPr lang="en-US" altLang="zh-CN" sz="1600" b="1" dirty="0"/>
              <a:t>-routes</a:t>
            </a:r>
            <a:r>
              <a:rPr lang="en-US" altLang="zh-CN" sz="1600" dirty="0"/>
              <a:t> | </a:t>
            </a:r>
            <a:r>
              <a:rPr lang="en-US" altLang="zh-CN" sz="1600" b="1" dirty="0"/>
              <a:t>intra-routes</a:t>
            </a:r>
            <a:r>
              <a:rPr lang="en-US" altLang="zh-CN" sz="1600" dirty="0"/>
              <a:t> | </a:t>
            </a:r>
            <a:r>
              <a:rPr lang="en-US" altLang="zh-CN" sz="1600" b="1" dirty="0"/>
              <a:t>inter-routes</a:t>
            </a:r>
            <a:r>
              <a:rPr lang="en-US" altLang="zh-CN" sz="1600" dirty="0"/>
              <a:t> | </a:t>
            </a:r>
            <a:r>
              <a:rPr lang="en-US" altLang="zh-CN" sz="1600" b="1" dirty="0" err="1"/>
              <a:t>ase</a:t>
            </a:r>
            <a:r>
              <a:rPr lang="en-US" altLang="zh-CN" sz="1600" b="1" dirty="0"/>
              <a:t>-routes</a:t>
            </a:r>
            <a:r>
              <a:rPr lang="en-US" altLang="zh-CN" sz="1600" dirty="0"/>
              <a:t> | </a:t>
            </a:r>
            <a:r>
              <a:rPr lang="en-US" altLang="zh-CN" sz="1600" b="1" dirty="0" err="1"/>
              <a:t>nssa</a:t>
            </a:r>
            <a:r>
              <a:rPr lang="en-US" altLang="zh-CN" sz="1600" b="1" dirty="0"/>
              <a:t>-routes</a:t>
            </a:r>
            <a:r>
              <a:rPr lang="en-US" altLang="zh-CN" sz="1600" dirty="0"/>
              <a:t> | [ </a:t>
            </a:r>
            <a:r>
              <a:rPr lang="en-US" altLang="zh-CN" sz="1600" b="1" dirty="0"/>
              <a:t>statistics</a:t>
            </a:r>
            <a:r>
              <a:rPr lang="en-US" altLang="zh-CN" sz="1600" dirty="0"/>
              <a:t> ] </a:t>
            </a:r>
            <a:r>
              <a:rPr lang="en-US" altLang="zh-CN" sz="1600" dirty="0" smtClean="0"/>
              <a:t>]</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22863336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8866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Example for Configuring OSPF IPv4/IPv6 Dual Stack</a:t>
            </a:r>
            <a:endParaRPr lang="en-US" altLang="zh-CN" dirty="0"/>
          </a:p>
        </p:txBody>
      </p:sp>
      <p:sp>
        <p:nvSpPr>
          <p:cNvPr id="36" name="文本占位符 2"/>
          <p:cNvSpPr txBox="1">
            <a:spLocks/>
          </p:cNvSpPr>
          <p:nvPr/>
        </p:nvSpPr>
        <p:spPr bwMode="gray">
          <a:xfrm>
            <a:off x="6175380" y="1387152"/>
            <a:ext cx="5627683" cy="474368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800" dirty="0">
                <a:latin typeface="Huawei Sans" panose="020C0503030203020204" pitchFamily="34" charset="0"/>
                <a:ea typeface="方正兰亭黑简体" panose="02000000000000000000" pitchFamily="2" charset="-122"/>
                <a:cs typeface="Huawei Sans" panose="020C0503030203020204" pitchFamily="34" charset="0"/>
              </a:rPr>
              <a:t>Scenario description:</a:t>
            </a:r>
            <a:endParaRPr lang="en-US" altLang="zh-CN" sz="1800" dirty="0">
              <a:latin typeface="Huawei Sans" panose="020C0503030203020204" pitchFamily="34" charset="0"/>
              <a:ea typeface="方正兰亭黑简体" panose="02000000000000000000" pitchFamily="2" charset="-122"/>
              <a:cs typeface="Huawei Sans" panose="020C0503030203020204" pitchFamily="34" charset="0"/>
            </a:endParaRPr>
          </a:p>
          <a:p>
            <a:pPr lvl="1" fontAlgn="ctr">
              <a:spcBef>
                <a:spcPts val="792"/>
              </a:spcBef>
            </a:pPr>
            <a:r>
              <a:rPr lang="en-US" sz="1600" dirty="0">
                <a:latin typeface="Huawei Sans" panose="020C0503030203020204" pitchFamily="34" charset="0"/>
              </a:rPr>
              <a:t>A company has OSPFv2 deployed over an IPv4 network to implement interconnection and communication. To ensure future service development, the company has an IPv6 network deployed for service testing. OSPFv3 runs on the IPv6 network to implement IPv6 interconnection and communication.</a:t>
            </a:r>
            <a:endParaRPr lang="en-US" altLang="zh-CN" sz="1600" dirty="0">
              <a:latin typeface="Huawei Sans" panose="020C0503030203020204" pitchFamily="34" charset="0"/>
            </a:endParaRPr>
          </a:p>
          <a:p>
            <a:pPr lvl="1" fontAlgn="ctr">
              <a:spcBef>
                <a:spcPts val="792"/>
              </a:spcBef>
            </a:pPr>
            <a:r>
              <a:rPr lang="en-US" sz="1600" dirty="0">
                <a:latin typeface="Huawei Sans" panose="020C0503030203020204" pitchFamily="34" charset="0"/>
              </a:rPr>
              <a:t>Each router runs both OSPFv2 and OSPFv3, and the entire AS is divided into three areas. After the configuration is complete, each router should learn the IPv4 and IPv6 routes to all network segments in the AS.</a:t>
            </a:r>
            <a:endParaRPr lang="en-US" altLang="zh-CN" sz="1600" dirty="0">
              <a:latin typeface="Huawei Sans" panose="020C0503030203020204" pitchFamily="34" charset="0"/>
            </a:endParaRPr>
          </a:p>
        </p:txBody>
      </p:sp>
      <p:graphicFrame>
        <p:nvGraphicFramePr>
          <p:cNvPr id="37" name="表格 36"/>
          <p:cNvGraphicFramePr>
            <a:graphicFrameLocks noGrp="1"/>
          </p:cNvGraphicFramePr>
          <p:nvPr>
            <p:extLst>
              <p:ext uri="{D42A27DB-BD31-4B8C-83A1-F6EECF244321}">
                <p14:modId xmlns:p14="http://schemas.microsoft.com/office/powerpoint/2010/main" val="2450132385"/>
              </p:ext>
            </p:extLst>
          </p:nvPr>
        </p:nvGraphicFramePr>
        <p:xfrm>
          <a:off x="472216" y="3661458"/>
          <a:ext cx="5672142" cy="2267648"/>
        </p:xfrm>
        <a:graphic>
          <a:graphicData uri="http://schemas.openxmlformats.org/drawingml/2006/table">
            <a:tbl>
              <a:tblPr firstRow="1" bandRow="1"/>
              <a:tblGrid>
                <a:gridCol w="639761"/>
                <a:gridCol w="937140"/>
                <a:gridCol w="811670"/>
                <a:gridCol w="1176423"/>
                <a:gridCol w="2107148"/>
              </a:tblGrid>
              <a:tr h="283456">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10.1.23.2/24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10.1.23.4/24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R5</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10.1.5.5</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10.1.35.5/24</a:t>
                      </a:r>
                      <a:endParaRPr lang="en-US"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2001:DB8:2345:35::5/64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8" name="圆角矩形 37"/>
          <p:cNvSpPr/>
          <p:nvPr/>
        </p:nvSpPr>
        <p:spPr bwMode="gray">
          <a:xfrm>
            <a:off x="4248122" y="1396863"/>
            <a:ext cx="1719465"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39" name="圆角矩形 38"/>
          <p:cNvSpPr/>
          <p:nvPr/>
        </p:nvSpPr>
        <p:spPr bwMode="gray">
          <a:xfrm>
            <a:off x="550603" y="1396863"/>
            <a:ext cx="171946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40" name="圆角矩形 39"/>
          <p:cNvSpPr/>
          <p:nvPr/>
        </p:nvSpPr>
        <p:spPr bwMode="gray">
          <a:xfrm>
            <a:off x="2316117" y="1396863"/>
            <a:ext cx="1875110"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50"/>
            <a:ext cx="541201" cy="44280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21442" y="2179350"/>
            <a:ext cx="541201" cy="44280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1649760"/>
            <a:ext cx="541201" cy="442800"/>
          </a:xfrm>
          <a:prstGeom prst="rect">
            <a:avLst/>
          </a:prstGeom>
          <a:noFill/>
        </p:spPr>
      </p:pic>
      <p:cxnSp>
        <p:nvCxnSpPr>
          <p:cNvPr id="44" name="直接连接符 43"/>
          <p:cNvCxnSpPr>
            <a:stCxn id="41" idx="3"/>
            <a:endCxn id="42" idx="1"/>
          </p:cNvCxnSpPr>
          <p:nvPr/>
        </p:nvCxnSpPr>
        <p:spPr bwMode="gray">
          <a:xfrm>
            <a:off x="1132511" y="2400750"/>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3"/>
            <a:endCxn id="63" idx="1"/>
          </p:cNvCxnSpPr>
          <p:nvPr/>
        </p:nvCxnSpPr>
        <p:spPr bwMode="gray">
          <a:xfrm>
            <a:off x="2562643" y="2400750"/>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3" idx="1"/>
            <a:endCxn id="43" idx="1"/>
          </p:cNvCxnSpPr>
          <p:nvPr/>
        </p:nvCxnSpPr>
        <p:spPr bwMode="gray">
          <a:xfrm flipV="1">
            <a:off x="3171277" y="1871160"/>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312"/>
          <p:cNvSpPr>
            <a:spLocks noChangeArrowheads="1"/>
          </p:cNvSpPr>
          <p:nvPr/>
        </p:nvSpPr>
        <p:spPr bwMode="gray">
          <a:xfrm>
            <a:off x="562559" y="193856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48" name="Rectangle 312"/>
          <p:cNvSpPr>
            <a:spLocks noChangeArrowheads="1"/>
          </p:cNvSpPr>
          <p:nvPr/>
        </p:nvSpPr>
        <p:spPr bwMode="gray">
          <a:xfrm>
            <a:off x="1993990" y="193863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9" name="Rectangle 312"/>
          <p:cNvSpPr>
            <a:spLocks noChangeArrowheads="1"/>
          </p:cNvSpPr>
          <p:nvPr/>
        </p:nvSpPr>
        <p:spPr bwMode="gray">
          <a:xfrm>
            <a:off x="953658"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0" name="Rectangle 312"/>
          <p:cNvSpPr>
            <a:spLocks noChangeArrowheads="1"/>
          </p:cNvSpPr>
          <p:nvPr/>
        </p:nvSpPr>
        <p:spPr bwMode="gray">
          <a:xfrm>
            <a:off x="1248333" y="236787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1" name="Rectangle 312"/>
          <p:cNvSpPr>
            <a:spLocks noChangeArrowheads="1"/>
          </p:cNvSpPr>
          <p:nvPr/>
        </p:nvSpPr>
        <p:spPr bwMode="gray">
          <a:xfrm>
            <a:off x="2369550"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52" name="Rectangle 312"/>
          <p:cNvSpPr>
            <a:spLocks noChangeArrowheads="1"/>
          </p:cNvSpPr>
          <p:nvPr/>
        </p:nvSpPr>
        <p:spPr bwMode="gray">
          <a:xfrm>
            <a:off x="3213864" y="163304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53" name="Rectangle 312"/>
          <p:cNvSpPr>
            <a:spLocks noChangeArrowheads="1"/>
          </p:cNvSpPr>
          <p:nvPr/>
        </p:nvSpPr>
        <p:spPr bwMode="gray">
          <a:xfrm>
            <a:off x="3198791" y="292640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2744792"/>
            <a:ext cx="541201" cy="442800"/>
          </a:xfrm>
          <a:prstGeom prst="rect">
            <a:avLst/>
          </a:prstGeom>
          <a:noFill/>
        </p:spPr>
      </p:pic>
      <p:cxnSp>
        <p:nvCxnSpPr>
          <p:cNvPr id="55" name="直接连接符 54"/>
          <p:cNvCxnSpPr>
            <a:stCxn id="63" idx="1"/>
            <a:endCxn id="54" idx="1"/>
          </p:cNvCxnSpPr>
          <p:nvPr/>
        </p:nvCxnSpPr>
        <p:spPr bwMode="gray">
          <a:xfrm>
            <a:off x="3171277" y="2400750"/>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31513" y="1649760"/>
            <a:ext cx="541201" cy="442800"/>
          </a:xfrm>
          <a:prstGeom prst="rect">
            <a:avLst/>
          </a:prstGeom>
          <a:noFill/>
        </p:spPr>
      </p:pic>
      <p:cxnSp>
        <p:nvCxnSpPr>
          <p:cNvPr id="57" name="直接连接符 56"/>
          <p:cNvCxnSpPr>
            <a:stCxn id="43" idx="3"/>
            <a:endCxn id="56" idx="1"/>
          </p:cNvCxnSpPr>
          <p:nvPr/>
        </p:nvCxnSpPr>
        <p:spPr bwMode="gray">
          <a:xfrm>
            <a:off x="4532263" y="1871160"/>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312"/>
          <p:cNvSpPr>
            <a:spLocks noChangeArrowheads="1"/>
          </p:cNvSpPr>
          <p:nvPr/>
        </p:nvSpPr>
        <p:spPr bwMode="gray">
          <a:xfrm>
            <a:off x="4413671" y="161731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59" name="Rectangle 312"/>
          <p:cNvSpPr>
            <a:spLocks noChangeArrowheads="1"/>
          </p:cNvSpPr>
          <p:nvPr/>
        </p:nvSpPr>
        <p:spPr bwMode="gray">
          <a:xfrm>
            <a:off x="5204737"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60" name="Rectangle 312"/>
          <p:cNvSpPr>
            <a:spLocks noChangeArrowheads="1"/>
          </p:cNvSpPr>
          <p:nvPr/>
        </p:nvSpPr>
        <p:spPr bwMode="gray">
          <a:xfrm>
            <a:off x="600821"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1</a:t>
            </a:r>
          </a:p>
        </p:txBody>
      </p:sp>
      <p:sp>
        <p:nvSpPr>
          <p:cNvPr id="61" name="Rectangle 312"/>
          <p:cNvSpPr>
            <a:spLocks noChangeArrowheads="1"/>
          </p:cNvSpPr>
          <p:nvPr/>
        </p:nvSpPr>
        <p:spPr bwMode="gray">
          <a:xfrm>
            <a:off x="2335679"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0</a:t>
            </a:r>
          </a:p>
        </p:txBody>
      </p:sp>
      <p:sp>
        <p:nvSpPr>
          <p:cNvPr id="62" name="Rectangle 312"/>
          <p:cNvSpPr>
            <a:spLocks noChangeArrowheads="1"/>
          </p:cNvSpPr>
          <p:nvPr/>
        </p:nvSpPr>
        <p:spPr bwMode="gray">
          <a:xfrm>
            <a:off x="4443242" y="215321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63" name="图片 6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71277" y="2179350"/>
            <a:ext cx="540000" cy="442800"/>
          </a:xfrm>
          <a:prstGeom prst="rect">
            <a:avLst/>
          </a:prstGeom>
        </p:spPr>
      </p:pic>
      <p:sp>
        <p:nvSpPr>
          <p:cNvPr id="64" name="Rectangle 312"/>
          <p:cNvSpPr>
            <a:spLocks noChangeArrowheads="1"/>
          </p:cNvSpPr>
          <p:nvPr/>
        </p:nvSpPr>
        <p:spPr bwMode="gray">
          <a:xfrm>
            <a:off x="3964286"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65" name="Rectangle 312"/>
          <p:cNvSpPr>
            <a:spLocks noChangeArrowheads="1"/>
          </p:cNvSpPr>
          <p:nvPr/>
        </p:nvSpPr>
        <p:spPr bwMode="gray">
          <a:xfrm>
            <a:off x="3956108" y="25191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Tree>
    <p:extLst>
      <p:ext uri="{BB962C8B-B14F-4D97-AF65-F5344CB8AC3E}">
        <p14:creationId xmlns:p14="http://schemas.microsoft.com/office/powerpoint/2010/main" val="3665610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IPv4 Network (1)</a:t>
            </a:r>
            <a:endParaRPr lang="en-US" altLang="zh-CN" dirty="0"/>
          </a:p>
        </p:txBody>
      </p:sp>
      <p:sp>
        <p:nvSpPr>
          <p:cNvPr id="38" name="文本框 37"/>
          <p:cNvSpPr txBox="1"/>
          <p:nvPr/>
        </p:nvSpPr>
        <p:spPr bwMode="gray">
          <a:xfrm>
            <a:off x="6373091" y="1176004"/>
            <a:ext cx="5053309" cy="586350"/>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IPv4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bwMode="gray">
          <a:xfrm>
            <a:off x="6373091" y="1848000"/>
            <a:ext cx="3390672"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OSPF functions.</a:t>
            </a:r>
            <a:endParaRPr lang="en-US" sz="1600" dirty="0">
              <a:solidFill>
                <a:prstClr val="black"/>
              </a:solidFill>
              <a:latin typeface="Huawei Sans" panose="020C0503030203020204" pitchFamily="34" charset="0"/>
            </a:endParaRPr>
          </a:p>
        </p:txBody>
      </p:sp>
      <p:graphicFrame>
        <p:nvGraphicFramePr>
          <p:cNvPr id="71" name="表格 70"/>
          <p:cNvGraphicFramePr>
            <a:graphicFrameLocks noGrp="1"/>
          </p:cNvGraphicFramePr>
          <p:nvPr>
            <p:extLst>
              <p:ext uri="{D42A27DB-BD31-4B8C-83A1-F6EECF244321}">
                <p14:modId xmlns:p14="http://schemas.microsoft.com/office/powerpoint/2010/main" val="3641974450"/>
              </p:ext>
            </p:extLst>
          </p:nvPr>
        </p:nvGraphicFramePr>
        <p:xfrm>
          <a:off x="472216" y="3661458"/>
          <a:ext cx="5672142" cy="2267648"/>
        </p:xfrm>
        <a:graphic>
          <a:graphicData uri="http://schemas.openxmlformats.org/drawingml/2006/table">
            <a:tbl>
              <a:tblPr firstRow="1" bandRow="1"/>
              <a:tblGrid>
                <a:gridCol w="639761"/>
                <a:gridCol w="937140"/>
                <a:gridCol w="811670"/>
                <a:gridCol w="1176423"/>
                <a:gridCol w="2107148"/>
              </a:tblGrid>
              <a:tr h="283456">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10.1.23.2/24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10.1.23.4/24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R5</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10.1.5.5</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10.1.35.5/24</a:t>
                      </a:r>
                      <a:endParaRPr lang="en-US"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2001:DB8:2345:35::5/64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2" name="圆角矩形 71"/>
          <p:cNvSpPr/>
          <p:nvPr/>
        </p:nvSpPr>
        <p:spPr bwMode="gray">
          <a:xfrm>
            <a:off x="4248122" y="1396863"/>
            <a:ext cx="1719465"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3" name="圆角矩形 72"/>
          <p:cNvSpPr/>
          <p:nvPr/>
        </p:nvSpPr>
        <p:spPr bwMode="gray">
          <a:xfrm>
            <a:off x="550603" y="1396863"/>
            <a:ext cx="171946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4" name="圆角矩形 73"/>
          <p:cNvSpPr/>
          <p:nvPr/>
        </p:nvSpPr>
        <p:spPr bwMode="gray">
          <a:xfrm>
            <a:off x="2316117" y="1396863"/>
            <a:ext cx="1875110"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7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50"/>
            <a:ext cx="541201" cy="442800"/>
          </a:xfrm>
          <a:prstGeom prst="rect">
            <a:avLst/>
          </a:prstGeom>
          <a:noFill/>
        </p:spPr>
      </p:pic>
      <p:pic>
        <p:nvPicPr>
          <p:cNvPr id="7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21442" y="2179350"/>
            <a:ext cx="541201" cy="442800"/>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1649760"/>
            <a:ext cx="541201" cy="442800"/>
          </a:xfrm>
          <a:prstGeom prst="rect">
            <a:avLst/>
          </a:prstGeom>
          <a:noFill/>
        </p:spPr>
      </p:pic>
      <p:cxnSp>
        <p:nvCxnSpPr>
          <p:cNvPr id="78" name="直接连接符 77"/>
          <p:cNvCxnSpPr>
            <a:stCxn id="75" idx="3"/>
            <a:endCxn id="76" idx="1"/>
          </p:cNvCxnSpPr>
          <p:nvPr/>
        </p:nvCxnSpPr>
        <p:spPr bwMode="gray">
          <a:xfrm>
            <a:off x="1132511" y="2400750"/>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6" idx="3"/>
            <a:endCxn id="97" idx="1"/>
          </p:cNvCxnSpPr>
          <p:nvPr/>
        </p:nvCxnSpPr>
        <p:spPr bwMode="gray">
          <a:xfrm>
            <a:off x="2562643" y="2400750"/>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97" idx="1"/>
            <a:endCxn id="77" idx="1"/>
          </p:cNvCxnSpPr>
          <p:nvPr/>
        </p:nvCxnSpPr>
        <p:spPr bwMode="gray">
          <a:xfrm flipV="1">
            <a:off x="3171277" y="1871160"/>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Rectangle 312"/>
          <p:cNvSpPr>
            <a:spLocks noChangeArrowheads="1"/>
          </p:cNvSpPr>
          <p:nvPr/>
        </p:nvSpPr>
        <p:spPr bwMode="gray">
          <a:xfrm>
            <a:off x="562559" y="193856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82" name="Rectangle 312"/>
          <p:cNvSpPr>
            <a:spLocks noChangeArrowheads="1"/>
          </p:cNvSpPr>
          <p:nvPr/>
        </p:nvSpPr>
        <p:spPr bwMode="gray">
          <a:xfrm>
            <a:off x="1993990" y="193863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83" name="Rectangle 312"/>
          <p:cNvSpPr>
            <a:spLocks noChangeArrowheads="1"/>
          </p:cNvSpPr>
          <p:nvPr/>
        </p:nvSpPr>
        <p:spPr bwMode="gray">
          <a:xfrm>
            <a:off x="953658"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4" name="Rectangle 312"/>
          <p:cNvSpPr>
            <a:spLocks noChangeArrowheads="1"/>
          </p:cNvSpPr>
          <p:nvPr/>
        </p:nvSpPr>
        <p:spPr bwMode="gray">
          <a:xfrm>
            <a:off x="1248333" y="236787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5" name="Rectangle 312"/>
          <p:cNvSpPr>
            <a:spLocks noChangeArrowheads="1"/>
          </p:cNvSpPr>
          <p:nvPr/>
        </p:nvSpPr>
        <p:spPr bwMode="gray">
          <a:xfrm>
            <a:off x="2369550"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86" name="Rectangle 312"/>
          <p:cNvSpPr>
            <a:spLocks noChangeArrowheads="1"/>
          </p:cNvSpPr>
          <p:nvPr/>
        </p:nvSpPr>
        <p:spPr bwMode="gray">
          <a:xfrm>
            <a:off x="3213864" y="163304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7" name="Rectangle 312"/>
          <p:cNvSpPr>
            <a:spLocks noChangeArrowheads="1"/>
          </p:cNvSpPr>
          <p:nvPr/>
        </p:nvSpPr>
        <p:spPr bwMode="gray">
          <a:xfrm>
            <a:off x="3198791" y="292640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8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2744792"/>
            <a:ext cx="541201" cy="442800"/>
          </a:xfrm>
          <a:prstGeom prst="rect">
            <a:avLst/>
          </a:prstGeom>
          <a:noFill/>
        </p:spPr>
      </p:pic>
      <p:cxnSp>
        <p:nvCxnSpPr>
          <p:cNvPr id="89" name="直接连接符 88"/>
          <p:cNvCxnSpPr>
            <a:stCxn id="97" idx="1"/>
            <a:endCxn id="88" idx="1"/>
          </p:cNvCxnSpPr>
          <p:nvPr/>
        </p:nvCxnSpPr>
        <p:spPr bwMode="gray">
          <a:xfrm>
            <a:off x="3171277" y="2400750"/>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31513" y="1649760"/>
            <a:ext cx="541201" cy="442800"/>
          </a:xfrm>
          <a:prstGeom prst="rect">
            <a:avLst/>
          </a:prstGeom>
          <a:noFill/>
        </p:spPr>
      </p:pic>
      <p:cxnSp>
        <p:nvCxnSpPr>
          <p:cNvPr id="91" name="直接连接符 90"/>
          <p:cNvCxnSpPr>
            <a:stCxn id="77" idx="3"/>
            <a:endCxn id="90" idx="1"/>
          </p:cNvCxnSpPr>
          <p:nvPr/>
        </p:nvCxnSpPr>
        <p:spPr bwMode="gray">
          <a:xfrm>
            <a:off x="4532263" y="1871160"/>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Rectangle 312"/>
          <p:cNvSpPr>
            <a:spLocks noChangeArrowheads="1"/>
          </p:cNvSpPr>
          <p:nvPr/>
        </p:nvSpPr>
        <p:spPr bwMode="gray">
          <a:xfrm>
            <a:off x="4413671" y="161731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93" name="Rectangle 312"/>
          <p:cNvSpPr>
            <a:spLocks noChangeArrowheads="1"/>
          </p:cNvSpPr>
          <p:nvPr/>
        </p:nvSpPr>
        <p:spPr bwMode="gray">
          <a:xfrm>
            <a:off x="5204737"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94" name="Rectangle 312"/>
          <p:cNvSpPr>
            <a:spLocks noChangeArrowheads="1"/>
          </p:cNvSpPr>
          <p:nvPr/>
        </p:nvSpPr>
        <p:spPr bwMode="gray">
          <a:xfrm>
            <a:off x="600821"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1</a:t>
            </a:r>
          </a:p>
        </p:txBody>
      </p:sp>
      <p:sp>
        <p:nvSpPr>
          <p:cNvPr id="95" name="Rectangle 312"/>
          <p:cNvSpPr>
            <a:spLocks noChangeArrowheads="1"/>
          </p:cNvSpPr>
          <p:nvPr/>
        </p:nvSpPr>
        <p:spPr bwMode="gray">
          <a:xfrm>
            <a:off x="2335679"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0</a:t>
            </a:r>
          </a:p>
        </p:txBody>
      </p:sp>
      <p:sp>
        <p:nvSpPr>
          <p:cNvPr id="96" name="Rectangle 312"/>
          <p:cNvSpPr>
            <a:spLocks noChangeArrowheads="1"/>
          </p:cNvSpPr>
          <p:nvPr/>
        </p:nvSpPr>
        <p:spPr bwMode="gray">
          <a:xfrm>
            <a:off x="4443242" y="215321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97" name="图片 9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71277" y="2179350"/>
            <a:ext cx="540000" cy="442800"/>
          </a:xfrm>
          <a:prstGeom prst="rect">
            <a:avLst/>
          </a:prstGeom>
        </p:spPr>
      </p:pic>
      <p:sp>
        <p:nvSpPr>
          <p:cNvPr id="98" name="Rectangle 312"/>
          <p:cNvSpPr>
            <a:spLocks noChangeArrowheads="1"/>
          </p:cNvSpPr>
          <p:nvPr/>
        </p:nvSpPr>
        <p:spPr bwMode="gray">
          <a:xfrm>
            <a:off x="3964286"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99" name="Rectangle 312"/>
          <p:cNvSpPr>
            <a:spLocks noChangeArrowheads="1"/>
          </p:cNvSpPr>
          <p:nvPr/>
        </p:nvSpPr>
        <p:spPr bwMode="gray">
          <a:xfrm>
            <a:off x="3956108" y="25191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100" name="文本框 99"/>
          <p:cNvSpPr txBox="1"/>
          <p:nvPr/>
        </p:nvSpPr>
        <p:spPr bwMode="gray">
          <a:xfrm>
            <a:off x="6697736" y="2190167"/>
            <a:ext cx="4642748"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a:t>
            </a:r>
            <a:r>
              <a:rPr lang="en-US" altLang="zh-CN" sz="1400" dirty="0" smtClean="0">
                <a:solidFill>
                  <a:prstClr val="black"/>
                </a:solidFill>
                <a:cs typeface="Courier New" panose="02070309020205020404" pitchFamily="49" charset="0"/>
              </a:rPr>
              <a:t>1] ospf 1 router-id 10.1.1.1</a:t>
            </a:r>
          </a:p>
          <a:p>
            <a:pPr fontAlgn="auto">
              <a:spcBef>
                <a:spcPts val="0"/>
              </a:spcBef>
              <a:spcAft>
                <a:spcPts val="0"/>
              </a:spcAft>
            </a:pPr>
            <a:r>
              <a:rPr lang="en-US" altLang="zh-CN" sz="1400" dirty="0" smtClean="0">
                <a:solidFill>
                  <a:prstClr val="black"/>
                </a:solidFill>
                <a:cs typeface="Courier New" panose="02070309020205020404" pitchFamily="49" charset="0"/>
              </a:rPr>
              <a:t>[R1-ospf-1] area 1</a:t>
            </a:r>
          </a:p>
          <a:p>
            <a:pPr fontAlgn="auto">
              <a:spcBef>
                <a:spcPts val="0"/>
              </a:spcBef>
              <a:spcAft>
                <a:spcPts val="0"/>
              </a:spcAft>
            </a:pPr>
            <a:r>
              <a:rPr lang="en-US" altLang="zh-CN" sz="1400" dirty="0" smtClean="0">
                <a:solidFill>
                  <a:prstClr val="black"/>
                </a:solidFill>
                <a:cs typeface="Courier New" panose="02070309020205020404" pitchFamily="49" charset="0"/>
              </a:rPr>
              <a:t>[R1-ospf-1-area-0.0.0.1] network 10.1.12.1 0.0.0.0</a:t>
            </a:r>
            <a:endParaRPr lang="en-US" altLang="zh-CN" sz="1400" dirty="0">
              <a:solidFill>
                <a:prstClr val="black"/>
              </a:solidFill>
              <a:cs typeface="Courier New" panose="02070309020205020404" pitchFamily="49" charset="0"/>
            </a:endParaRPr>
          </a:p>
        </p:txBody>
      </p:sp>
      <p:sp>
        <p:nvSpPr>
          <p:cNvPr id="101" name="文本框 100"/>
          <p:cNvSpPr txBox="1"/>
          <p:nvPr/>
        </p:nvSpPr>
        <p:spPr bwMode="gray">
          <a:xfrm>
            <a:off x="6697736" y="3069261"/>
            <a:ext cx="4642748" cy="138499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a:t>
            </a:r>
            <a:r>
              <a:rPr lang="en-US" altLang="zh-CN" sz="1400" dirty="0">
                <a:solidFill>
                  <a:prstClr val="black"/>
                </a:solidFill>
                <a:cs typeface="Courier New" panose="02070309020205020404" pitchFamily="49" charset="0"/>
              </a:rPr>
              <a:t>2</a:t>
            </a:r>
            <a:r>
              <a:rPr lang="en-US" altLang="zh-CN" sz="1400" dirty="0" smtClean="0">
                <a:solidFill>
                  <a:prstClr val="black"/>
                </a:solidFill>
                <a:cs typeface="Courier New" panose="02070309020205020404" pitchFamily="49" charset="0"/>
              </a:rPr>
              <a:t>] ospf 1 router-id 10.1.2.2</a:t>
            </a:r>
          </a:p>
          <a:p>
            <a:pPr fontAlgn="auto">
              <a:spcBef>
                <a:spcPts val="0"/>
              </a:spcBef>
              <a:spcAft>
                <a:spcPts val="0"/>
              </a:spcAft>
            </a:pPr>
            <a:r>
              <a:rPr lang="en-US" altLang="zh-CN" sz="1400" dirty="0" smtClean="0">
                <a:solidFill>
                  <a:prstClr val="black"/>
                </a:solidFill>
                <a:cs typeface="Courier New" panose="02070309020205020404" pitchFamily="49" charset="0"/>
              </a:rPr>
              <a:t>[R2-ospf-1] area 1</a:t>
            </a:r>
          </a:p>
          <a:p>
            <a:pPr fontAlgn="auto">
              <a:spcBef>
                <a:spcPts val="0"/>
              </a:spcBef>
              <a:spcAft>
                <a:spcPts val="0"/>
              </a:spcAft>
            </a:pPr>
            <a:r>
              <a:rPr lang="en-US" altLang="zh-CN" sz="1400" dirty="0" smtClean="0">
                <a:solidFill>
                  <a:prstClr val="black"/>
                </a:solidFill>
                <a:cs typeface="Courier New" panose="02070309020205020404" pitchFamily="49" charset="0"/>
              </a:rPr>
              <a:t>[R2-ospf-1-area-0.0.0.1] network 10.1.12.2 0.0.0.0</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R2-ospf-1-area-0.0.0.1] quit</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R2-ospf-1</a:t>
            </a:r>
            <a:r>
              <a:rPr lang="en-US" altLang="zh-CN" sz="1400" dirty="0">
                <a:solidFill>
                  <a:prstClr val="black"/>
                </a:solidFill>
                <a:cs typeface="Courier New" panose="02070309020205020404" pitchFamily="49" charset="0"/>
              </a:rPr>
              <a:t>] area </a:t>
            </a:r>
            <a:r>
              <a:rPr lang="en-US" altLang="zh-CN" sz="1400" dirty="0" smtClean="0">
                <a:solidFill>
                  <a:prstClr val="black"/>
                </a:solidFill>
                <a:cs typeface="Courier New" panose="02070309020205020404" pitchFamily="49" charset="0"/>
              </a:rPr>
              <a:t>0</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R2-ospf-1-area-0.0.0.0] network 10.1.23.2 0.0.0.0</a:t>
            </a:r>
            <a:endParaRPr lang="en-US" altLang="zh-CN" sz="1400" dirty="0">
              <a:solidFill>
                <a:prstClr val="black"/>
              </a:solidFill>
              <a:cs typeface="Courier New" panose="02070309020205020404" pitchFamily="49" charset="0"/>
            </a:endParaRPr>
          </a:p>
        </p:txBody>
      </p:sp>
      <p:sp>
        <p:nvSpPr>
          <p:cNvPr id="102" name="文本框 101"/>
          <p:cNvSpPr txBox="1"/>
          <p:nvPr/>
        </p:nvSpPr>
        <p:spPr bwMode="gray">
          <a:xfrm>
            <a:off x="6697736" y="4594686"/>
            <a:ext cx="4642748" cy="1384995"/>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[R3] ospf 1 router-id 10.1.3.3</a:t>
            </a:r>
          </a:p>
          <a:p>
            <a:r>
              <a:rPr lang="en-US" altLang="zh-CN" dirty="0"/>
              <a:t>[R3-ospf-1] area 0</a:t>
            </a:r>
          </a:p>
          <a:p>
            <a:r>
              <a:rPr lang="en-US" altLang="zh-CN" dirty="0"/>
              <a:t>[R3-ospf-1-area-0.0.0.0] network 10.1.23.3 0.0.0.0</a:t>
            </a:r>
          </a:p>
          <a:p>
            <a:r>
              <a:rPr lang="en-US" altLang="zh-CN" dirty="0"/>
              <a:t>[R3-ospf-1-area-0.0.0.0] quit</a:t>
            </a:r>
          </a:p>
          <a:p>
            <a:r>
              <a:rPr lang="en-US" altLang="zh-CN" dirty="0"/>
              <a:t>[R3-ospf-1] area 2</a:t>
            </a:r>
          </a:p>
          <a:p>
            <a:r>
              <a:rPr lang="en-US" altLang="zh-CN" dirty="0"/>
              <a:t>[R3-ospf-1-area-0.0.0.2] network 10.1.35.3 0.0.0.0</a:t>
            </a:r>
          </a:p>
        </p:txBody>
      </p:sp>
    </p:spTree>
    <p:extLst>
      <p:ext uri="{BB962C8B-B14F-4D97-AF65-F5344CB8AC3E}">
        <p14:creationId xmlns:p14="http://schemas.microsoft.com/office/powerpoint/2010/main" val="8058817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IPv4 Network (2)</a:t>
            </a:r>
            <a:endParaRPr lang="en-US" altLang="zh-CN" dirty="0"/>
          </a:p>
        </p:txBody>
      </p:sp>
      <p:graphicFrame>
        <p:nvGraphicFramePr>
          <p:cNvPr id="35" name="表格 34"/>
          <p:cNvGraphicFramePr>
            <a:graphicFrameLocks noGrp="1"/>
          </p:cNvGraphicFramePr>
          <p:nvPr>
            <p:extLst>
              <p:ext uri="{D42A27DB-BD31-4B8C-83A1-F6EECF244321}">
                <p14:modId xmlns:p14="http://schemas.microsoft.com/office/powerpoint/2010/main" val="3995948493"/>
              </p:ext>
            </p:extLst>
          </p:nvPr>
        </p:nvGraphicFramePr>
        <p:xfrm>
          <a:off x="472216" y="3661458"/>
          <a:ext cx="5672142" cy="2267648"/>
        </p:xfrm>
        <a:graphic>
          <a:graphicData uri="http://schemas.openxmlformats.org/drawingml/2006/table">
            <a:tbl>
              <a:tblPr firstRow="1" bandRow="1"/>
              <a:tblGrid>
                <a:gridCol w="639761"/>
                <a:gridCol w="937140"/>
                <a:gridCol w="811670"/>
                <a:gridCol w="1176423"/>
                <a:gridCol w="2107148"/>
              </a:tblGrid>
              <a:tr h="283456">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10.1.23.2/24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10.1.23.4/24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R5</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10.1.5.5</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10.1.35.5/24</a:t>
                      </a:r>
                      <a:endParaRPr lang="en-US"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2001:DB8:2345:35::5/64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67" name="圆角矩形 66"/>
          <p:cNvSpPr/>
          <p:nvPr/>
        </p:nvSpPr>
        <p:spPr bwMode="gray">
          <a:xfrm>
            <a:off x="4248122" y="1396863"/>
            <a:ext cx="1719465"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68" name="圆角矩形 67"/>
          <p:cNvSpPr/>
          <p:nvPr/>
        </p:nvSpPr>
        <p:spPr bwMode="gray">
          <a:xfrm>
            <a:off x="550603" y="1396863"/>
            <a:ext cx="171946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69" name="圆角矩形 68"/>
          <p:cNvSpPr/>
          <p:nvPr/>
        </p:nvSpPr>
        <p:spPr bwMode="gray">
          <a:xfrm>
            <a:off x="2316117" y="1396863"/>
            <a:ext cx="1875110"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7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50"/>
            <a:ext cx="541201" cy="442800"/>
          </a:xfrm>
          <a:prstGeom prst="rect">
            <a:avLst/>
          </a:prstGeom>
          <a:noFill/>
        </p:spPr>
      </p:pic>
      <p:pic>
        <p:nvPicPr>
          <p:cNvPr id="7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21442" y="2179350"/>
            <a:ext cx="541201" cy="442800"/>
          </a:xfrm>
          <a:prstGeom prst="rect">
            <a:avLst/>
          </a:prstGeom>
          <a:noFill/>
        </p:spPr>
      </p:pic>
      <p:pic>
        <p:nvPicPr>
          <p:cNvPr id="7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1649760"/>
            <a:ext cx="541201" cy="442800"/>
          </a:xfrm>
          <a:prstGeom prst="rect">
            <a:avLst/>
          </a:prstGeom>
          <a:noFill/>
        </p:spPr>
      </p:pic>
      <p:cxnSp>
        <p:nvCxnSpPr>
          <p:cNvPr id="73" name="直接连接符 72"/>
          <p:cNvCxnSpPr>
            <a:stCxn id="70" idx="3"/>
            <a:endCxn id="71" idx="1"/>
          </p:cNvCxnSpPr>
          <p:nvPr/>
        </p:nvCxnSpPr>
        <p:spPr bwMode="gray">
          <a:xfrm>
            <a:off x="1132511" y="2400750"/>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1" idx="3"/>
            <a:endCxn id="92" idx="1"/>
          </p:cNvCxnSpPr>
          <p:nvPr/>
        </p:nvCxnSpPr>
        <p:spPr bwMode="gray">
          <a:xfrm>
            <a:off x="2562643" y="2400750"/>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92" idx="1"/>
            <a:endCxn id="72" idx="1"/>
          </p:cNvCxnSpPr>
          <p:nvPr/>
        </p:nvCxnSpPr>
        <p:spPr bwMode="gray">
          <a:xfrm flipV="1">
            <a:off x="3171277" y="1871160"/>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Rectangle 312"/>
          <p:cNvSpPr>
            <a:spLocks noChangeArrowheads="1"/>
          </p:cNvSpPr>
          <p:nvPr/>
        </p:nvSpPr>
        <p:spPr bwMode="gray">
          <a:xfrm>
            <a:off x="562559" y="193856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77" name="Rectangle 312"/>
          <p:cNvSpPr>
            <a:spLocks noChangeArrowheads="1"/>
          </p:cNvSpPr>
          <p:nvPr/>
        </p:nvSpPr>
        <p:spPr bwMode="gray">
          <a:xfrm>
            <a:off x="1993990" y="193863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78" name="Rectangle 312"/>
          <p:cNvSpPr>
            <a:spLocks noChangeArrowheads="1"/>
          </p:cNvSpPr>
          <p:nvPr/>
        </p:nvSpPr>
        <p:spPr bwMode="gray">
          <a:xfrm>
            <a:off x="953658"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79" name="Rectangle 312"/>
          <p:cNvSpPr>
            <a:spLocks noChangeArrowheads="1"/>
          </p:cNvSpPr>
          <p:nvPr/>
        </p:nvSpPr>
        <p:spPr bwMode="gray">
          <a:xfrm>
            <a:off x="1248333" y="236787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0" name="Rectangle 312"/>
          <p:cNvSpPr>
            <a:spLocks noChangeArrowheads="1"/>
          </p:cNvSpPr>
          <p:nvPr/>
        </p:nvSpPr>
        <p:spPr bwMode="gray">
          <a:xfrm>
            <a:off x="2369550"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81" name="Rectangle 312"/>
          <p:cNvSpPr>
            <a:spLocks noChangeArrowheads="1"/>
          </p:cNvSpPr>
          <p:nvPr/>
        </p:nvSpPr>
        <p:spPr bwMode="gray">
          <a:xfrm>
            <a:off x="3213864" y="163304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2" name="Rectangle 312"/>
          <p:cNvSpPr>
            <a:spLocks noChangeArrowheads="1"/>
          </p:cNvSpPr>
          <p:nvPr/>
        </p:nvSpPr>
        <p:spPr bwMode="gray">
          <a:xfrm>
            <a:off x="3198791" y="292640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8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2744792"/>
            <a:ext cx="541201" cy="442800"/>
          </a:xfrm>
          <a:prstGeom prst="rect">
            <a:avLst/>
          </a:prstGeom>
          <a:noFill/>
        </p:spPr>
      </p:pic>
      <p:cxnSp>
        <p:nvCxnSpPr>
          <p:cNvPr id="84" name="直接连接符 83"/>
          <p:cNvCxnSpPr>
            <a:stCxn id="92" idx="1"/>
            <a:endCxn id="83" idx="1"/>
          </p:cNvCxnSpPr>
          <p:nvPr/>
        </p:nvCxnSpPr>
        <p:spPr bwMode="gray">
          <a:xfrm>
            <a:off x="3171277" y="2400750"/>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31513" y="1649760"/>
            <a:ext cx="541201" cy="442800"/>
          </a:xfrm>
          <a:prstGeom prst="rect">
            <a:avLst/>
          </a:prstGeom>
          <a:noFill/>
        </p:spPr>
      </p:pic>
      <p:cxnSp>
        <p:nvCxnSpPr>
          <p:cNvPr id="86" name="直接连接符 85"/>
          <p:cNvCxnSpPr>
            <a:stCxn id="72" idx="3"/>
            <a:endCxn id="85" idx="1"/>
          </p:cNvCxnSpPr>
          <p:nvPr/>
        </p:nvCxnSpPr>
        <p:spPr bwMode="gray">
          <a:xfrm>
            <a:off x="4532263" y="1871160"/>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Rectangle 312"/>
          <p:cNvSpPr>
            <a:spLocks noChangeArrowheads="1"/>
          </p:cNvSpPr>
          <p:nvPr/>
        </p:nvSpPr>
        <p:spPr bwMode="gray">
          <a:xfrm>
            <a:off x="4413671" y="161731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88" name="Rectangle 312"/>
          <p:cNvSpPr>
            <a:spLocks noChangeArrowheads="1"/>
          </p:cNvSpPr>
          <p:nvPr/>
        </p:nvSpPr>
        <p:spPr bwMode="gray">
          <a:xfrm>
            <a:off x="5204737"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89" name="Rectangle 312"/>
          <p:cNvSpPr>
            <a:spLocks noChangeArrowheads="1"/>
          </p:cNvSpPr>
          <p:nvPr/>
        </p:nvSpPr>
        <p:spPr bwMode="gray">
          <a:xfrm>
            <a:off x="600821"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1</a:t>
            </a:r>
          </a:p>
        </p:txBody>
      </p:sp>
      <p:sp>
        <p:nvSpPr>
          <p:cNvPr id="90" name="Rectangle 312"/>
          <p:cNvSpPr>
            <a:spLocks noChangeArrowheads="1"/>
          </p:cNvSpPr>
          <p:nvPr/>
        </p:nvSpPr>
        <p:spPr bwMode="gray">
          <a:xfrm>
            <a:off x="2335679"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0</a:t>
            </a:r>
          </a:p>
        </p:txBody>
      </p:sp>
      <p:sp>
        <p:nvSpPr>
          <p:cNvPr id="91" name="Rectangle 312"/>
          <p:cNvSpPr>
            <a:spLocks noChangeArrowheads="1"/>
          </p:cNvSpPr>
          <p:nvPr/>
        </p:nvSpPr>
        <p:spPr bwMode="gray">
          <a:xfrm>
            <a:off x="4443242" y="215321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92" name="图片 9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71277" y="2179350"/>
            <a:ext cx="540000" cy="442800"/>
          </a:xfrm>
          <a:prstGeom prst="rect">
            <a:avLst/>
          </a:prstGeom>
        </p:spPr>
      </p:pic>
      <p:sp>
        <p:nvSpPr>
          <p:cNvPr id="93" name="Rectangle 312"/>
          <p:cNvSpPr>
            <a:spLocks noChangeArrowheads="1"/>
          </p:cNvSpPr>
          <p:nvPr/>
        </p:nvSpPr>
        <p:spPr bwMode="gray">
          <a:xfrm>
            <a:off x="3964286"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94" name="Rectangle 312"/>
          <p:cNvSpPr>
            <a:spLocks noChangeArrowheads="1"/>
          </p:cNvSpPr>
          <p:nvPr/>
        </p:nvSpPr>
        <p:spPr bwMode="gray">
          <a:xfrm>
            <a:off x="3956108" y="25191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95" name="文本框 94"/>
          <p:cNvSpPr txBox="1"/>
          <p:nvPr/>
        </p:nvSpPr>
        <p:spPr bwMode="gray">
          <a:xfrm>
            <a:off x="6780944" y="1543435"/>
            <a:ext cx="4642748"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[R4] ospf 1 router-id 10.1.4.4</a:t>
            </a:r>
          </a:p>
          <a:p>
            <a:pPr fontAlgn="auto">
              <a:spcBef>
                <a:spcPts val="0"/>
              </a:spcBef>
              <a:spcAft>
                <a:spcPts val="0"/>
              </a:spcAft>
            </a:pPr>
            <a:r>
              <a:rPr lang="en-US" altLang="zh-CN" sz="1400" dirty="0" smtClean="0">
                <a:solidFill>
                  <a:prstClr val="black"/>
                </a:solidFill>
                <a:cs typeface="Courier New" panose="02070309020205020404" pitchFamily="49" charset="0"/>
              </a:rPr>
              <a:t>[R4-ospf-1] area 0</a:t>
            </a:r>
          </a:p>
          <a:p>
            <a:pPr fontAlgn="auto">
              <a:spcBef>
                <a:spcPts val="0"/>
              </a:spcBef>
              <a:spcAft>
                <a:spcPts val="0"/>
              </a:spcAft>
            </a:pPr>
            <a:r>
              <a:rPr lang="en-US" altLang="zh-CN" sz="1400" dirty="0" smtClean="0">
                <a:solidFill>
                  <a:prstClr val="black"/>
                </a:solidFill>
                <a:cs typeface="Courier New" panose="02070309020205020404" pitchFamily="49" charset="0"/>
              </a:rPr>
              <a:t>[R4-ospf-1-area-0.0.0.0] network 10.1.23.4 0.0.0.0</a:t>
            </a:r>
          </a:p>
        </p:txBody>
      </p:sp>
      <p:sp>
        <p:nvSpPr>
          <p:cNvPr id="96" name="文本框 95"/>
          <p:cNvSpPr txBox="1"/>
          <p:nvPr/>
        </p:nvSpPr>
        <p:spPr bwMode="gray">
          <a:xfrm>
            <a:off x="6780944" y="2773162"/>
            <a:ext cx="4642748" cy="738664"/>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[R5] ospf 1 router-id 10.1.5.5</a:t>
            </a:r>
          </a:p>
          <a:p>
            <a:r>
              <a:rPr lang="en-US" altLang="zh-CN" dirty="0"/>
              <a:t>[R5-ospf-1] area 2</a:t>
            </a:r>
          </a:p>
          <a:p>
            <a:r>
              <a:rPr lang="en-US" altLang="zh-CN" dirty="0"/>
              <a:t>[R5-ospf-1-area-0.0.0.2] network 10.1.35.5 0.0.0.0</a:t>
            </a:r>
          </a:p>
        </p:txBody>
      </p:sp>
    </p:spTree>
    <p:extLst>
      <p:ext uri="{BB962C8B-B14F-4D97-AF65-F5344CB8AC3E}">
        <p14:creationId xmlns:p14="http://schemas.microsoft.com/office/powerpoint/2010/main" val="21613227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IPv6 Network (1)</a:t>
            </a:r>
            <a:endParaRPr lang="en-US" altLang="zh-CN" dirty="0"/>
          </a:p>
        </p:txBody>
      </p:sp>
      <p:sp>
        <p:nvSpPr>
          <p:cNvPr id="38" name="文本框 37"/>
          <p:cNvSpPr txBox="1"/>
          <p:nvPr/>
        </p:nvSpPr>
        <p:spPr bwMode="gray">
          <a:xfrm>
            <a:off x="6415725" y="1167808"/>
            <a:ext cx="4985940" cy="830997"/>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Enable IPv6 globally and on interfaces, and assign IPv6 addresses to interfaces on each router.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bwMode="gray">
          <a:xfrm>
            <a:off x="6415725" y="2018778"/>
            <a:ext cx="1867819"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Enable OSPFv3.</a:t>
            </a:r>
            <a:endParaRPr lang="en-US" altLang="zh-CN" sz="1600" dirty="0">
              <a:solidFill>
                <a:prstClr val="black"/>
              </a:solidFill>
              <a:latin typeface="Huawei Sans" panose="020C0503030203020204" pitchFamily="34" charset="0"/>
            </a:endParaRPr>
          </a:p>
        </p:txBody>
      </p:sp>
      <p:graphicFrame>
        <p:nvGraphicFramePr>
          <p:cNvPr id="43" name="表格 42"/>
          <p:cNvGraphicFramePr>
            <a:graphicFrameLocks noGrp="1"/>
          </p:cNvGraphicFramePr>
          <p:nvPr>
            <p:extLst>
              <p:ext uri="{D42A27DB-BD31-4B8C-83A1-F6EECF244321}">
                <p14:modId xmlns:p14="http://schemas.microsoft.com/office/powerpoint/2010/main" val="2722646583"/>
              </p:ext>
            </p:extLst>
          </p:nvPr>
        </p:nvGraphicFramePr>
        <p:xfrm>
          <a:off x="472216" y="3661458"/>
          <a:ext cx="5672142" cy="2267648"/>
        </p:xfrm>
        <a:graphic>
          <a:graphicData uri="http://schemas.openxmlformats.org/drawingml/2006/table">
            <a:tbl>
              <a:tblPr firstRow="1" bandRow="1"/>
              <a:tblGrid>
                <a:gridCol w="639761"/>
                <a:gridCol w="937140"/>
                <a:gridCol w="811670"/>
                <a:gridCol w="1176423"/>
                <a:gridCol w="2107148"/>
              </a:tblGrid>
              <a:tr h="283456">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10.1.23.2/24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10.1.23.4/24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R5</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10.1.5.5</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10.1.35.5/24</a:t>
                      </a:r>
                      <a:endParaRPr lang="en-US"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2001:DB8:2345:35::5/64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3" name="圆角矩形 72"/>
          <p:cNvSpPr/>
          <p:nvPr/>
        </p:nvSpPr>
        <p:spPr bwMode="gray">
          <a:xfrm>
            <a:off x="4248122" y="1396863"/>
            <a:ext cx="1719465"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4" name="圆角矩形 73"/>
          <p:cNvSpPr/>
          <p:nvPr/>
        </p:nvSpPr>
        <p:spPr bwMode="gray">
          <a:xfrm>
            <a:off x="550603" y="1396863"/>
            <a:ext cx="171946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5" name="圆角矩形 74"/>
          <p:cNvSpPr/>
          <p:nvPr/>
        </p:nvSpPr>
        <p:spPr bwMode="gray">
          <a:xfrm>
            <a:off x="2316117" y="1396863"/>
            <a:ext cx="1875110"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7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50"/>
            <a:ext cx="541201" cy="442800"/>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21442" y="2179350"/>
            <a:ext cx="541201" cy="442800"/>
          </a:xfrm>
          <a:prstGeom prst="rect">
            <a:avLst/>
          </a:prstGeom>
          <a:noFill/>
        </p:spPr>
      </p:pic>
      <p:pic>
        <p:nvPicPr>
          <p:cNvPr id="7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1649760"/>
            <a:ext cx="541201" cy="442800"/>
          </a:xfrm>
          <a:prstGeom prst="rect">
            <a:avLst/>
          </a:prstGeom>
          <a:noFill/>
        </p:spPr>
      </p:pic>
      <p:cxnSp>
        <p:nvCxnSpPr>
          <p:cNvPr id="79" name="直接连接符 78"/>
          <p:cNvCxnSpPr>
            <a:stCxn id="76" idx="3"/>
            <a:endCxn id="77" idx="1"/>
          </p:cNvCxnSpPr>
          <p:nvPr/>
        </p:nvCxnSpPr>
        <p:spPr bwMode="gray">
          <a:xfrm>
            <a:off x="1132511" y="2400750"/>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7" idx="3"/>
            <a:endCxn id="98" idx="1"/>
          </p:cNvCxnSpPr>
          <p:nvPr/>
        </p:nvCxnSpPr>
        <p:spPr bwMode="gray">
          <a:xfrm>
            <a:off x="2562643" y="2400750"/>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98" idx="1"/>
            <a:endCxn id="78" idx="1"/>
          </p:cNvCxnSpPr>
          <p:nvPr/>
        </p:nvCxnSpPr>
        <p:spPr bwMode="gray">
          <a:xfrm flipV="1">
            <a:off x="3171277" y="1871160"/>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Rectangle 312"/>
          <p:cNvSpPr>
            <a:spLocks noChangeArrowheads="1"/>
          </p:cNvSpPr>
          <p:nvPr/>
        </p:nvSpPr>
        <p:spPr bwMode="gray">
          <a:xfrm>
            <a:off x="562559" y="193856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83" name="Rectangle 312"/>
          <p:cNvSpPr>
            <a:spLocks noChangeArrowheads="1"/>
          </p:cNvSpPr>
          <p:nvPr/>
        </p:nvSpPr>
        <p:spPr bwMode="gray">
          <a:xfrm>
            <a:off x="1993990" y="193863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84" name="Rectangle 312"/>
          <p:cNvSpPr>
            <a:spLocks noChangeArrowheads="1"/>
          </p:cNvSpPr>
          <p:nvPr/>
        </p:nvSpPr>
        <p:spPr bwMode="gray">
          <a:xfrm>
            <a:off x="953658"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5" name="Rectangle 312"/>
          <p:cNvSpPr>
            <a:spLocks noChangeArrowheads="1"/>
          </p:cNvSpPr>
          <p:nvPr/>
        </p:nvSpPr>
        <p:spPr bwMode="gray">
          <a:xfrm>
            <a:off x="1248333" y="236787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6" name="Rectangle 312"/>
          <p:cNvSpPr>
            <a:spLocks noChangeArrowheads="1"/>
          </p:cNvSpPr>
          <p:nvPr/>
        </p:nvSpPr>
        <p:spPr bwMode="gray">
          <a:xfrm>
            <a:off x="2369550"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87" name="Rectangle 312"/>
          <p:cNvSpPr>
            <a:spLocks noChangeArrowheads="1"/>
          </p:cNvSpPr>
          <p:nvPr/>
        </p:nvSpPr>
        <p:spPr bwMode="gray">
          <a:xfrm>
            <a:off x="3213864" y="163304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8" name="Rectangle 312"/>
          <p:cNvSpPr>
            <a:spLocks noChangeArrowheads="1"/>
          </p:cNvSpPr>
          <p:nvPr/>
        </p:nvSpPr>
        <p:spPr bwMode="gray">
          <a:xfrm>
            <a:off x="3198791" y="292640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2744792"/>
            <a:ext cx="541201" cy="442800"/>
          </a:xfrm>
          <a:prstGeom prst="rect">
            <a:avLst/>
          </a:prstGeom>
          <a:noFill/>
        </p:spPr>
      </p:pic>
      <p:cxnSp>
        <p:nvCxnSpPr>
          <p:cNvPr id="90" name="直接连接符 89"/>
          <p:cNvCxnSpPr>
            <a:stCxn id="98" idx="1"/>
            <a:endCxn id="89" idx="1"/>
          </p:cNvCxnSpPr>
          <p:nvPr/>
        </p:nvCxnSpPr>
        <p:spPr bwMode="gray">
          <a:xfrm>
            <a:off x="3171277" y="2400750"/>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31513" y="1649760"/>
            <a:ext cx="541201" cy="442800"/>
          </a:xfrm>
          <a:prstGeom prst="rect">
            <a:avLst/>
          </a:prstGeom>
          <a:noFill/>
        </p:spPr>
      </p:pic>
      <p:cxnSp>
        <p:nvCxnSpPr>
          <p:cNvPr id="92" name="直接连接符 91"/>
          <p:cNvCxnSpPr>
            <a:stCxn id="78" idx="3"/>
            <a:endCxn id="91" idx="1"/>
          </p:cNvCxnSpPr>
          <p:nvPr/>
        </p:nvCxnSpPr>
        <p:spPr bwMode="gray">
          <a:xfrm>
            <a:off x="4532263" y="1871160"/>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Rectangle 312"/>
          <p:cNvSpPr>
            <a:spLocks noChangeArrowheads="1"/>
          </p:cNvSpPr>
          <p:nvPr/>
        </p:nvSpPr>
        <p:spPr bwMode="gray">
          <a:xfrm>
            <a:off x="4413671" y="161731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94" name="Rectangle 312"/>
          <p:cNvSpPr>
            <a:spLocks noChangeArrowheads="1"/>
          </p:cNvSpPr>
          <p:nvPr/>
        </p:nvSpPr>
        <p:spPr bwMode="gray">
          <a:xfrm>
            <a:off x="5204737"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95" name="Rectangle 312"/>
          <p:cNvSpPr>
            <a:spLocks noChangeArrowheads="1"/>
          </p:cNvSpPr>
          <p:nvPr/>
        </p:nvSpPr>
        <p:spPr bwMode="gray">
          <a:xfrm>
            <a:off x="600821"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1</a:t>
            </a:r>
          </a:p>
        </p:txBody>
      </p:sp>
      <p:sp>
        <p:nvSpPr>
          <p:cNvPr id="96" name="Rectangle 312"/>
          <p:cNvSpPr>
            <a:spLocks noChangeArrowheads="1"/>
          </p:cNvSpPr>
          <p:nvPr/>
        </p:nvSpPr>
        <p:spPr bwMode="gray">
          <a:xfrm>
            <a:off x="2335679"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0</a:t>
            </a:r>
          </a:p>
        </p:txBody>
      </p:sp>
      <p:sp>
        <p:nvSpPr>
          <p:cNvPr id="97" name="Rectangle 312"/>
          <p:cNvSpPr>
            <a:spLocks noChangeArrowheads="1"/>
          </p:cNvSpPr>
          <p:nvPr/>
        </p:nvSpPr>
        <p:spPr bwMode="gray">
          <a:xfrm>
            <a:off x="4443242" y="215321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98" name="图片 9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71277" y="2179350"/>
            <a:ext cx="540000" cy="442800"/>
          </a:xfrm>
          <a:prstGeom prst="rect">
            <a:avLst/>
          </a:prstGeom>
        </p:spPr>
      </p:pic>
      <p:sp>
        <p:nvSpPr>
          <p:cNvPr id="99" name="Rectangle 312"/>
          <p:cNvSpPr>
            <a:spLocks noChangeArrowheads="1"/>
          </p:cNvSpPr>
          <p:nvPr/>
        </p:nvSpPr>
        <p:spPr bwMode="gray">
          <a:xfrm>
            <a:off x="3964286"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100" name="Rectangle 312"/>
          <p:cNvSpPr>
            <a:spLocks noChangeArrowheads="1"/>
          </p:cNvSpPr>
          <p:nvPr/>
        </p:nvSpPr>
        <p:spPr bwMode="gray">
          <a:xfrm>
            <a:off x="3956108" y="25191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101" name="文本框 100"/>
          <p:cNvSpPr txBox="1"/>
          <p:nvPr/>
        </p:nvSpPr>
        <p:spPr bwMode="gray">
          <a:xfrm>
            <a:off x="6758917" y="2383270"/>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[R1] ospfv3 1</a:t>
            </a:r>
          </a:p>
          <a:p>
            <a:r>
              <a:rPr lang="en-US" altLang="zh-CN" dirty="0"/>
              <a:t>[R1-ospfv3-1] router-id 10.1.1.1</a:t>
            </a:r>
          </a:p>
        </p:txBody>
      </p:sp>
      <p:sp>
        <p:nvSpPr>
          <p:cNvPr id="102" name="文本框 101"/>
          <p:cNvSpPr txBox="1"/>
          <p:nvPr/>
        </p:nvSpPr>
        <p:spPr bwMode="gray">
          <a:xfrm>
            <a:off x="6758917" y="3173339"/>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pt-BR" altLang="zh-CN" dirty="0"/>
              <a:t>[R2] ospfv3 1</a:t>
            </a:r>
          </a:p>
          <a:p>
            <a:r>
              <a:rPr lang="pt-BR" altLang="zh-CN" dirty="0"/>
              <a:t>[R2-ospfv3-1] router-id 10.1.2.2</a:t>
            </a:r>
          </a:p>
        </p:txBody>
      </p:sp>
      <p:sp>
        <p:nvSpPr>
          <p:cNvPr id="103" name="文本框 102"/>
          <p:cNvSpPr txBox="1"/>
          <p:nvPr/>
        </p:nvSpPr>
        <p:spPr bwMode="gray">
          <a:xfrm>
            <a:off x="6758917" y="3963408"/>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pt-BR" altLang="zh-CN" dirty="0"/>
              <a:t>[R3] ospfv3 1</a:t>
            </a:r>
          </a:p>
          <a:p>
            <a:r>
              <a:rPr lang="pt-BR" altLang="zh-CN" dirty="0"/>
              <a:t>[R3-ospfv3-1] router-id 10.1.3.3</a:t>
            </a:r>
          </a:p>
        </p:txBody>
      </p:sp>
      <p:sp>
        <p:nvSpPr>
          <p:cNvPr id="104" name="文本框 103"/>
          <p:cNvSpPr txBox="1"/>
          <p:nvPr/>
        </p:nvSpPr>
        <p:spPr bwMode="gray">
          <a:xfrm>
            <a:off x="6758917" y="4753477"/>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pt-BR" altLang="zh-CN" dirty="0"/>
              <a:t>[R4] ospfv3 1</a:t>
            </a:r>
          </a:p>
          <a:p>
            <a:r>
              <a:rPr lang="pt-BR" altLang="zh-CN" dirty="0"/>
              <a:t>[R4-ospfv3-1] router-id 10.1.4.4</a:t>
            </a:r>
          </a:p>
        </p:txBody>
      </p:sp>
      <p:sp>
        <p:nvSpPr>
          <p:cNvPr id="105" name="文本框 104"/>
          <p:cNvSpPr txBox="1"/>
          <p:nvPr/>
        </p:nvSpPr>
        <p:spPr bwMode="gray">
          <a:xfrm>
            <a:off x="6758917" y="5543546"/>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pt-BR" altLang="zh-CN" dirty="0"/>
              <a:t>[R5] ospfv3 1</a:t>
            </a:r>
          </a:p>
          <a:p>
            <a:r>
              <a:rPr lang="pt-BR" altLang="zh-CN" dirty="0"/>
              <a:t>[R5-ospfv3-1] router-id 10.1.5.5</a:t>
            </a:r>
          </a:p>
        </p:txBody>
      </p:sp>
    </p:spTree>
    <p:extLst>
      <p:ext uri="{BB962C8B-B14F-4D97-AF65-F5344CB8AC3E}">
        <p14:creationId xmlns:p14="http://schemas.microsoft.com/office/powerpoint/2010/main" val="23770481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IPv6 Network (2)</a:t>
            </a:r>
            <a:endParaRPr lang="en-US" altLang="zh-CN" dirty="0"/>
          </a:p>
        </p:txBody>
      </p:sp>
      <p:sp>
        <p:nvSpPr>
          <p:cNvPr id="38" name="文本框 37"/>
          <p:cNvSpPr txBox="1"/>
          <p:nvPr/>
        </p:nvSpPr>
        <p:spPr bwMode="gray">
          <a:xfrm>
            <a:off x="6340831" y="1163186"/>
            <a:ext cx="498594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3. Enable OSPFv3 on interfaces.</a:t>
            </a:r>
            <a:endParaRPr lang="en-US" altLang="zh-CN" sz="1600" dirty="0">
              <a:solidFill>
                <a:prstClr val="black"/>
              </a:solidFill>
              <a:latin typeface="Huawei Sans" panose="020C0503030203020204" pitchFamily="34" charset="0"/>
            </a:endParaRPr>
          </a:p>
        </p:txBody>
      </p:sp>
      <p:graphicFrame>
        <p:nvGraphicFramePr>
          <p:cNvPr id="72" name="表格 71"/>
          <p:cNvGraphicFramePr>
            <a:graphicFrameLocks noGrp="1"/>
          </p:cNvGraphicFramePr>
          <p:nvPr>
            <p:extLst>
              <p:ext uri="{D42A27DB-BD31-4B8C-83A1-F6EECF244321}">
                <p14:modId xmlns:p14="http://schemas.microsoft.com/office/powerpoint/2010/main" val="1614510142"/>
              </p:ext>
            </p:extLst>
          </p:nvPr>
        </p:nvGraphicFramePr>
        <p:xfrm>
          <a:off x="472216" y="3661458"/>
          <a:ext cx="5672142" cy="2267648"/>
        </p:xfrm>
        <a:graphic>
          <a:graphicData uri="http://schemas.openxmlformats.org/drawingml/2006/table">
            <a:tbl>
              <a:tblPr firstRow="1" bandRow="1"/>
              <a:tblGrid>
                <a:gridCol w="639761"/>
                <a:gridCol w="937140"/>
                <a:gridCol w="811670"/>
                <a:gridCol w="1176423"/>
                <a:gridCol w="2107148"/>
              </a:tblGrid>
              <a:tr h="283456">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Router ID</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10.1.1.1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10.1.2.2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GE0/0/0</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10.1.23.2/24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l" fontAlgn="ctr"/>
                      <a:r>
                        <a:rPr lang="en-US" sz="1400" dirty="0" smtClean="0"/>
                        <a:t>2001:DB8:2345:23::2/64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R3</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rowSpan="2">
                  <a:txBody>
                    <a:bodyPr/>
                    <a:lstStyle/>
                    <a:p>
                      <a:pPr algn="ctr" fontAlgn="ctr"/>
                      <a:r>
                        <a:rPr lang="en-US" sz="1400" dirty="0" smtClean="0"/>
                        <a:t>10.1.3.3</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10.1.35.3/24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2001:DB8:2345:35::3/64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R4</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10.1.4.4</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10.1.23.4/24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2001:DB8:2345:23::4/64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283456">
                <a:tc>
                  <a:txBody>
                    <a:bodyPr/>
                    <a:lstStyle/>
                    <a:p>
                      <a:pPr algn="ctr" fontAlgn="ctr"/>
                      <a:r>
                        <a:rPr lang="en-US" sz="1400" dirty="0" smtClean="0"/>
                        <a:t>R5</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10.1.5.5</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GE0/0/2</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10.1.35.5/24</a:t>
                      </a:r>
                      <a:endParaRPr lang="en-US"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2001:DB8:2345:35::5/64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3" name="圆角矩形 72"/>
          <p:cNvSpPr/>
          <p:nvPr/>
        </p:nvSpPr>
        <p:spPr bwMode="gray">
          <a:xfrm>
            <a:off x="4248122" y="1396863"/>
            <a:ext cx="1719465"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4" name="圆角矩形 73"/>
          <p:cNvSpPr/>
          <p:nvPr/>
        </p:nvSpPr>
        <p:spPr bwMode="gray">
          <a:xfrm>
            <a:off x="550603" y="1396863"/>
            <a:ext cx="171946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5" name="圆角矩形 74"/>
          <p:cNvSpPr/>
          <p:nvPr/>
        </p:nvSpPr>
        <p:spPr bwMode="gray">
          <a:xfrm>
            <a:off x="2316117" y="1396863"/>
            <a:ext cx="1875110"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7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50"/>
            <a:ext cx="541201" cy="442800"/>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21442" y="2179350"/>
            <a:ext cx="541201" cy="442800"/>
          </a:xfrm>
          <a:prstGeom prst="rect">
            <a:avLst/>
          </a:prstGeom>
          <a:noFill/>
        </p:spPr>
      </p:pic>
      <p:pic>
        <p:nvPicPr>
          <p:cNvPr id="7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1649760"/>
            <a:ext cx="541201" cy="442800"/>
          </a:xfrm>
          <a:prstGeom prst="rect">
            <a:avLst/>
          </a:prstGeom>
          <a:noFill/>
        </p:spPr>
      </p:pic>
      <p:cxnSp>
        <p:nvCxnSpPr>
          <p:cNvPr id="79" name="直接连接符 78"/>
          <p:cNvCxnSpPr>
            <a:stCxn id="76" idx="3"/>
            <a:endCxn id="77" idx="1"/>
          </p:cNvCxnSpPr>
          <p:nvPr/>
        </p:nvCxnSpPr>
        <p:spPr bwMode="gray">
          <a:xfrm>
            <a:off x="1132511" y="2400750"/>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7" idx="3"/>
            <a:endCxn id="98" idx="1"/>
          </p:cNvCxnSpPr>
          <p:nvPr/>
        </p:nvCxnSpPr>
        <p:spPr bwMode="gray">
          <a:xfrm>
            <a:off x="2562643" y="2400750"/>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98" idx="1"/>
            <a:endCxn id="78" idx="1"/>
          </p:cNvCxnSpPr>
          <p:nvPr/>
        </p:nvCxnSpPr>
        <p:spPr bwMode="gray">
          <a:xfrm flipV="1">
            <a:off x="3171277" y="1871160"/>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Rectangle 312"/>
          <p:cNvSpPr>
            <a:spLocks noChangeArrowheads="1"/>
          </p:cNvSpPr>
          <p:nvPr/>
        </p:nvSpPr>
        <p:spPr bwMode="gray">
          <a:xfrm>
            <a:off x="562559" y="193856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83" name="Rectangle 312"/>
          <p:cNvSpPr>
            <a:spLocks noChangeArrowheads="1"/>
          </p:cNvSpPr>
          <p:nvPr/>
        </p:nvSpPr>
        <p:spPr bwMode="gray">
          <a:xfrm>
            <a:off x="1993990" y="193863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84" name="Rectangle 312"/>
          <p:cNvSpPr>
            <a:spLocks noChangeArrowheads="1"/>
          </p:cNvSpPr>
          <p:nvPr/>
        </p:nvSpPr>
        <p:spPr bwMode="gray">
          <a:xfrm>
            <a:off x="953658"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5" name="Rectangle 312"/>
          <p:cNvSpPr>
            <a:spLocks noChangeArrowheads="1"/>
          </p:cNvSpPr>
          <p:nvPr/>
        </p:nvSpPr>
        <p:spPr bwMode="gray">
          <a:xfrm>
            <a:off x="1248333" y="236787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6" name="Rectangle 312"/>
          <p:cNvSpPr>
            <a:spLocks noChangeArrowheads="1"/>
          </p:cNvSpPr>
          <p:nvPr/>
        </p:nvSpPr>
        <p:spPr bwMode="gray">
          <a:xfrm>
            <a:off x="2369550"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87" name="Rectangle 312"/>
          <p:cNvSpPr>
            <a:spLocks noChangeArrowheads="1"/>
          </p:cNvSpPr>
          <p:nvPr/>
        </p:nvSpPr>
        <p:spPr bwMode="gray">
          <a:xfrm>
            <a:off x="3213864" y="163304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8" name="Rectangle 312"/>
          <p:cNvSpPr>
            <a:spLocks noChangeArrowheads="1"/>
          </p:cNvSpPr>
          <p:nvPr/>
        </p:nvSpPr>
        <p:spPr bwMode="gray">
          <a:xfrm>
            <a:off x="3198791" y="292640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2744792"/>
            <a:ext cx="541201" cy="442800"/>
          </a:xfrm>
          <a:prstGeom prst="rect">
            <a:avLst/>
          </a:prstGeom>
          <a:noFill/>
        </p:spPr>
      </p:pic>
      <p:cxnSp>
        <p:nvCxnSpPr>
          <p:cNvPr id="90" name="直接连接符 89"/>
          <p:cNvCxnSpPr>
            <a:stCxn id="98" idx="1"/>
            <a:endCxn id="89" idx="1"/>
          </p:cNvCxnSpPr>
          <p:nvPr/>
        </p:nvCxnSpPr>
        <p:spPr bwMode="gray">
          <a:xfrm>
            <a:off x="3171277" y="2400750"/>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31513" y="1649760"/>
            <a:ext cx="541201" cy="442800"/>
          </a:xfrm>
          <a:prstGeom prst="rect">
            <a:avLst/>
          </a:prstGeom>
          <a:noFill/>
        </p:spPr>
      </p:pic>
      <p:cxnSp>
        <p:nvCxnSpPr>
          <p:cNvPr id="92" name="直接连接符 91"/>
          <p:cNvCxnSpPr>
            <a:stCxn id="78" idx="3"/>
            <a:endCxn id="91" idx="1"/>
          </p:cNvCxnSpPr>
          <p:nvPr/>
        </p:nvCxnSpPr>
        <p:spPr bwMode="gray">
          <a:xfrm>
            <a:off x="4532263" y="1871160"/>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Rectangle 312"/>
          <p:cNvSpPr>
            <a:spLocks noChangeArrowheads="1"/>
          </p:cNvSpPr>
          <p:nvPr/>
        </p:nvSpPr>
        <p:spPr bwMode="gray">
          <a:xfrm>
            <a:off x="4413671" y="161731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94" name="Rectangle 312"/>
          <p:cNvSpPr>
            <a:spLocks noChangeArrowheads="1"/>
          </p:cNvSpPr>
          <p:nvPr/>
        </p:nvSpPr>
        <p:spPr bwMode="gray">
          <a:xfrm>
            <a:off x="5204737"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95" name="Rectangle 312"/>
          <p:cNvSpPr>
            <a:spLocks noChangeArrowheads="1"/>
          </p:cNvSpPr>
          <p:nvPr/>
        </p:nvSpPr>
        <p:spPr bwMode="gray">
          <a:xfrm>
            <a:off x="600821"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1</a:t>
            </a:r>
          </a:p>
        </p:txBody>
      </p:sp>
      <p:sp>
        <p:nvSpPr>
          <p:cNvPr id="96" name="Rectangle 312"/>
          <p:cNvSpPr>
            <a:spLocks noChangeArrowheads="1"/>
          </p:cNvSpPr>
          <p:nvPr/>
        </p:nvSpPr>
        <p:spPr bwMode="gray">
          <a:xfrm>
            <a:off x="2335679"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0</a:t>
            </a:r>
          </a:p>
        </p:txBody>
      </p:sp>
      <p:sp>
        <p:nvSpPr>
          <p:cNvPr id="97" name="Rectangle 312"/>
          <p:cNvSpPr>
            <a:spLocks noChangeArrowheads="1"/>
          </p:cNvSpPr>
          <p:nvPr/>
        </p:nvSpPr>
        <p:spPr bwMode="gray">
          <a:xfrm>
            <a:off x="4443242" y="215321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98" name="图片 9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71277" y="2179350"/>
            <a:ext cx="540000" cy="442800"/>
          </a:xfrm>
          <a:prstGeom prst="rect">
            <a:avLst/>
          </a:prstGeom>
        </p:spPr>
      </p:pic>
      <p:sp>
        <p:nvSpPr>
          <p:cNvPr id="99" name="Rectangle 312"/>
          <p:cNvSpPr>
            <a:spLocks noChangeArrowheads="1"/>
          </p:cNvSpPr>
          <p:nvPr/>
        </p:nvSpPr>
        <p:spPr bwMode="gray">
          <a:xfrm>
            <a:off x="3964286"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100" name="Rectangle 312"/>
          <p:cNvSpPr>
            <a:spLocks noChangeArrowheads="1"/>
          </p:cNvSpPr>
          <p:nvPr/>
        </p:nvSpPr>
        <p:spPr bwMode="gray">
          <a:xfrm>
            <a:off x="3956108" y="25191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101" name="文本框 100"/>
          <p:cNvSpPr txBox="1"/>
          <p:nvPr/>
        </p:nvSpPr>
        <p:spPr bwMode="gray">
          <a:xfrm>
            <a:off x="6684023" y="1506514"/>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[R1] interface </a:t>
            </a:r>
            <a:r>
              <a:rPr lang="en-US" altLang="zh-CN" dirty="0" err="1"/>
              <a:t>gigabitethernet</a:t>
            </a:r>
            <a:r>
              <a:rPr lang="en-US" altLang="zh-CN" dirty="0"/>
              <a:t> 0/0/1</a:t>
            </a:r>
          </a:p>
          <a:p>
            <a:r>
              <a:rPr lang="en-US" altLang="zh-CN" dirty="0"/>
              <a:t>[R1-GigabitEthernet0/0/1] ospfv3 1 area 1</a:t>
            </a:r>
          </a:p>
        </p:txBody>
      </p:sp>
      <p:sp>
        <p:nvSpPr>
          <p:cNvPr id="102" name="文本框 101"/>
          <p:cNvSpPr txBox="1"/>
          <p:nvPr/>
        </p:nvSpPr>
        <p:spPr bwMode="gray">
          <a:xfrm>
            <a:off x="6684023" y="2137498"/>
            <a:ext cx="4642748" cy="1169551"/>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pt-BR" altLang="zh-CN" dirty="0"/>
              <a:t>[R2] interface gigabitethernet 0/0/1</a:t>
            </a:r>
          </a:p>
          <a:p>
            <a:r>
              <a:rPr lang="pt-BR" altLang="zh-CN" dirty="0"/>
              <a:t>[R2-GigabitEthernet0/0/1] ospfv3 1 area 1</a:t>
            </a:r>
          </a:p>
          <a:p>
            <a:r>
              <a:rPr lang="pt-BR" altLang="zh-CN" dirty="0"/>
              <a:t>[R2-GigabitEthernet0/0/1] quit</a:t>
            </a:r>
          </a:p>
          <a:p>
            <a:r>
              <a:rPr lang="pt-BR" altLang="zh-CN" dirty="0"/>
              <a:t>[R2] interface gigabitethernet 0/0/0</a:t>
            </a:r>
          </a:p>
          <a:p>
            <a:r>
              <a:rPr lang="pt-BR" altLang="zh-CN" dirty="0"/>
              <a:t>[R2-GigabitEthernet0/0/0] ospfv3 1 area 0</a:t>
            </a:r>
          </a:p>
        </p:txBody>
      </p:sp>
      <p:sp>
        <p:nvSpPr>
          <p:cNvPr id="103" name="文本框 102"/>
          <p:cNvSpPr txBox="1"/>
          <p:nvPr/>
        </p:nvSpPr>
        <p:spPr bwMode="gray">
          <a:xfrm>
            <a:off x="6684023" y="3414813"/>
            <a:ext cx="4642748" cy="1169551"/>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pt-BR" altLang="zh-CN" dirty="0"/>
              <a:t>[R3] interface gigabitethernet 0/0/1</a:t>
            </a:r>
          </a:p>
          <a:p>
            <a:r>
              <a:rPr lang="pt-BR" altLang="zh-CN" dirty="0"/>
              <a:t>[R3-GigabitEthernet0/0/1] ospfv3 1 area 0</a:t>
            </a:r>
          </a:p>
          <a:p>
            <a:r>
              <a:rPr lang="pt-BR" altLang="zh-CN" dirty="0"/>
              <a:t>[R3-GigabitEthernet0/0/1] quit</a:t>
            </a:r>
          </a:p>
          <a:p>
            <a:r>
              <a:rPr lang="pt-BR" altLang="zh-CN" dirty="0"/>
              <a:t>[R3] interface gigabitethernet 0/0/2</a:t>
            </a:r>
          </a:p>
          <a:p>
            <a:r>
              <a:rPr lang="pt-BR" altLang="zh-CN" dirty="0"/>
              <a:t>[R3-GigabitEthernet0/0/2] ospfv3 1 area 2</a:t>
            </a:r>
          </a:p>
        </p:txBody>
      </p:sp>
      <p:sp>
        <p:nvSpPr>
          <p:cNvPr id="104" name="文本框 103"/>
          <p:cNvSpPr txBox="1"/>
          <p:nvPr/>
        </p:nvSpPr>
        <p:spPr bwMode="gray">
          <a:xfrm>
            <a:off x="6684023" y="4692128"/>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[R4] interface </a:t>
            </a:r>
            <a:r>
              <a:rPr lang="en-US" altLang="zh-CN" dirty="0" err="1"/>
              <a:t>gigabitethernet</a:t>
            </a:r>
            <a:r>
              <a:rPr lang="en-US" altLang="zh-CN" dirty="0"/>
              <a:t> 0/0/2</a:t>
            </a:r>
          </a:p>
          <a:p>
            <a:r>
              <a:rPr lang="en-US" altLang="zh-CN" dirty="0"/>
              <a:t>[R4-GigabitEthernet0/0/2] ospfv3 1 area 0</a:t>
            </a:r>
          </a:p>
        </p:txBody>
      </p:sp>
      <p:sp>
        <p:nvSpPr>
          <p:cNvPr id="105" name="文本框 104"/>
          <p:cNvSpPr txBox="1"/>
          <p:nvPr/>
        </p:nvSpPr>
        <p:spPr bwMode="gray">
          <a:xfrm>
            <a:off x="6684023" y="5323114"/>
            <a:ext cx="4642748" cy="523220"/>
          </a:xfrm>
          <a:prstGeom prst="rect">
            <a:avLst/>
          </a:prstGeom>
          <a:solidFill>
            <a:schemeClr val="bg1">
              <a:lumMod val="85000"/>
            </a:schemeClr>
          </a:solidFill>
          <a:ln>
            <a:noFill/>
          </a:ln>
        </p:spPr>
        <p:txBody>
          <a:bodyPr wrap="square" rtlCol="0">
            <a:sp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r>
              <a:rPr lang="en-US" altLang="zh-CN" dirty="0"/>
              <a:t>[R5] interface </a:t>
            </a:r>
            <a:r>
              <a:rPr lang="en-US" altLang="zh-CN" dirty="0" err="1"/>
              <a:t>gigabitethernet</a:t>
            </a:r>
            <a:r>
              <a:rPr lang="en-US" altLang="zh-CN" dirty="0"/>
              <a:t> 0/0/2</a:t>
            </a:r>
          </a:p>
          <a:p>
            <a:r>
              <a:rPr lang="en-US" altLang="zh-CN" dirty="0"/>
              <a:t>[R5-GigabitEthernet0/0/2] ospfv3 1 area 2</a:t>
            </a:r>
          </a:p>
        </p:txBody>
      </p:sp>
    </p:spTree>
    <p:extLst>
      <p:ext uri="{BB962C8B-B14F-4D97-AF65-F5344CB8AC3E}">
        <p14:creationId xmlns:p14="http://schemas.microsoft.com/office/powerpoint/2010/main" val="3025222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Neighbor Information on the OSPFv3 Network</a:t>
            </a:r>
            <a:endParaRPr lang="en-US" altLang="zh-CN" dirty="0"/>
          </a:p>
        </p:txBody>
      </p:sp>
      <p:sp>
        <p:nvSpPr>
          <p:cNvPr id="43" name="文本框 42"/>
          <p:cNvSpPr txBox="1"/>
          <p:nvPr/>
        </p:nvSpPr>
        <p:spPr bwMode="gray">
          <a:xfrm>
            <a:off x="562559" y="3988739"/>
            <a:ext cx="6039342" cy="203132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a:t>
            </a:r>
            <a:r>
              <a:rPr lang="en-US" altLang="zh-CN" sz="1400" b="1" dirty="0" smtClean="0">
                <a:solidFill>
                  <a:prstClr val="black"/>
                </a:solidFill>
                <a:cs typeface="Courier New" panose="02070309020205020404" pitchFamily="49" charset="0"/>
              </a:rPr>
              <a:t>display ospfv3 peer</a:t>
            </a:r>
          </a:p>
          <a:p>
            <a:pPr fontAlgn="auto">
              <a:spcBef>
                <a:spcPts val="0"/>
              </a:spcBef>
              <a:spcAft>
                <a:spcPts val="0"/>
              </a:spcAft>
            </a:pPr>
            <a:r>
              <a:rPr lang="en-US" altLang="zh-CN" sz="1400" dirty="0" smtClean="0">
                <a:solidFill>
                  <a:prstClr val="black"/>
                </a:solidFill>
                <a:cs typeface="Courier New" panose="02070309020205020404" pitchFamily="49" charset="0"/>
              </a:rPr>
              <a:t>OSPFv3 Process (1)</a:t>
            </a:r>
          </a:p>
          <a:p>
            <a:pPr fontAlgn="auto">
              <a:spcBef>
                <a:spcPts val="0"/>
              </a:spcBef>
              <a:spcAft>
                <a:spcPts val="0"/>
              </a:spcAft>
            </a:pPr>
            <a:r>
              <a:rPr lang="en-US" altLang="zh-CN" sz="1400" dirty="0" smtClean="0">
                <a:solidFill>
                  <a:prstClr val="black"/>
                </a:solidFill>
                <a:cs typeface="Courier New" panose="02070309020205020404" pitchFamily="49" charset="0"/>
              </a:rPr>
              <a:t>OSPFv3 Area (0.0.0.0)</a:t>
            </a:r>
          </a:p>
          <a:p>
            <a:pPr fontAlgn="auto">
              <a:spcBef>
                <a:spcPts val="0"/>
              </a:spcBef>
              <a:spcAft>
                <a:spcPts val="0"/>
              </a:spcAft>
            </a:pPr>
            <a:r>
              <a:rPr lang="en-US" altLang="zh-CN" sz="1400" dirty="0" smtClean="0">
                <a:solidFill>
                  <a:prstClr val="black"/>
                </a:solidFill>
                <a:cs typeface="Courier New" panose="02070309020205020404" pitchFamily="49" charset="0"/>
              </a:rPr>
              <a:t>Neighbor ID     </a:t>
            </a:r>
            <a:r>
              <a:rPr lang="en-US" altLang="zh-CN" sz="1400" dirty="0" err="1" smtClean="0">
                <a:solidFill>
                  <a:prstClr val="black"/>
                </a:solidFill>
                <a:cs typeface="Courier New" panose="02070309020205020404" pitchFamily="49" charset="0"/>
              </a:rPr>
              <a:t>Pri</a:t>
            </a:r>
            <a:r>
              <a:rPr lang="en-US" altLang="zh-CN" sz="1400" dirty="0" smtClean="0">
                <a:solidFill>
                  <a:prstClr val="black"/>
                </a:solidFill>
                <a:cs typeface="Courier New" panose="02070309020205020404" pitchFamily="49" charset="0"/>
              </a:rPr>
              <a:t>  State                Dead Time Interface     Instance ID</a:t>
            </a:r>
          </a:p>
          <a:p>
            <a:pPr fontAlgn="auto">
              <a:spcBef>
                <a:spcPts val="0"/>
              </a:spcBef>
              <a:spcAft>
                <a:spcPts val="0"/>
              </a:spcAft>
            </a:pPr>
            <a:r>
              <a:rPr lang="en-US" altLang="zh-CN" sz="1400" dirty="0" smtClean="0">
                <a:cs typeface="Courier New" panose="02070309020205020404" pitchFamily="49" charset="0"/>
              </a:rPr>
              <a:t>10.1.3.3             1   Full/Backup	   00:00:31     GE0/0/0  </a:t>
            </a:r>
            <a:r>
              <a:rPr lang="en-US" altLang="zh-CN" sz="1400" dirty="0" smtClean="0">
                <a:solidFill>
                  <a:srgbClr val="C7000B"/>
                </a:solidFill>
                <a:cs typeface="Courier New" panose="02070309020205020404" pitchFamily="49" charset="0"/>
              </a:rPr>
              <a:t>      0</a:t>
            </a:r>
          </a:p>
          <a:p>
            <a:pPr fontAlgn="auto">
              <a:spcBef>
                <a:spcPts val="0"/>
              </a:spcBef>
              <a:spcAft>
                <a:spcPts val="0"/>
              </a:spcAft>
            </a:pPr>
            <a:r>
              <a:rPr lang="en-US" altLang="zh-CN" sz="1400" dirty="0" smtClean="0">
                <a:cs typeface="Courier New" panose="02070309020205020404" pitchFamily="49" charset="0"/>
              </a:rPr>
              <a:t>10.1.4.4             1   Full/DR	   00:00:36     GE0/0/0  </a:t>
            </a:r>
            <a:r>
              <a:rPr lang="en-US" altLang="zh-CN" sz="1400" dirty="0" smtClean="0">
                <a:solidFill>
                  <a:srgbClr val="C7000B"/>
                </a:solidFill>
                <a:cs typeface="Courier New" panose="02070309020205020404" pitchFamily="49" charset="0"/>
              </a:rPr>
              <a:t>      0</a:t>
            </a:r>
          </a:p>
          <a:p>
            <a:pPr fontAlgn="auto">
              <a:spcBef>
                <a:spcPts val="0"/>
              </a:spcBef>
              <a:spcAft>
                <a:spcPts val="0"/>
              </a:spcAft>
            </a:pPr>
            <a:r>
              <a:rPr lang="en-US" altLang="zh-CN" sz="1400" dirty="0" smtClean="0">
                <a:cs typeface="Courier New" panose="02070309020205020404" pitchFamily="49" charset="0"/>
              </a:rPr>
              <a:t>OSPFv3 Area (0.0.0.1)</a:t>
            </a:r>
          </a:p>
          <a:p>
            <a:pPr fontAlgn="auto">
              <a:spcBef>
                <a:spcPts val="0"/>
              </a:spcBef>
              <a:spcAft>
                <a:spcPts val="0"/>
              </a:spcAft>
            </a:pPr>
            <a:r>
              <a:rPr lang="en-US" altLang="zh-CN" sz="1400" dirty="0" smtClean="0">
                <a:cs typeface="Courier New" panose="02070309020205020404" pitchFamily="49" charset="0"/>
              </a:rPr>
              <a:t>Neighbor ID     </a:t>
            </a:r>
            <a:r>
              <a:rPr lang="en-US" altLang="zh-CN" sz="1400" dirty="0" err="1" smtClean="0">
                <a:cs typeface="Courier New" panose="02070309020205020404" pitchFamily="49" charset="0"/>
              </a:rPr>
              <a:t>Pri</a:t>
            </a:r>
            <a:r>
              <a:rPr lang="en-US" altLang="zh-CN" sz="1400" dirty="0" smtClean="0">
                <a:cs typeface="Courier New" panose="02070309020205020404" pitchFamily="49" charset="0"/>
              </a:rPr>
              <a:t>  State                Dead Time Interface     Instance ID</a:t>
            </a:r>
          </a:p>
          <a:p>
            <a:pPr fontAlgn="auto">
              <a:spcBef>
                <a:spcPts val="0"/>
              </a:spcBef>
              <a:spcAft>
                <a:spcPts val="0"/>
              </a:spcAft>
            </a:pPr>
            <a:r>
              <a:rPr lang="en-US" altLang="zh-CN" sz="1400" dirty="0" smtClean="0">
                <a:cs typeface="Courier New" panose="02070309020205020404" pitchFamily="49" charset="0"/>
              </a:rPr>
              <a:t>10.1.1.1             </a:t>
            </a:r>
            <a:r>
              <a:rPr lang="en-US" altLang="zh-CN" sz="1400" dirty="0" smtClean="0">
                <a:solidFill>
                  <a:prstClr val="black"/>
                </a:solidFill>
                <a:cs typeface="Courier New" panose="02070309020205020404" pitchFamily="49" charset="0"/>
              </a:rPr>
              <a:t>1   Full/Backup      00:00:37     GE0/0/1   </a:t>
            </a:r>
            <a:r>
              <a:rPr lang="en-US" altLang="zh-CN" sz="1400" dirty="0" smtClean="0">
                <a:solidFill>
                  <a:srgbClr val="C7000B"/>
                </a:solidFill>
                <a:cs typeface="Courier New" panose="02070309020205020404" pitchFamily="49" charset="0"/>
              </a:rPr>
              <a:t>     0</a:t>
            </a:r>
            <a:endParaRPr lang="en-US" altLang="zh-CN" sz="1400" dirty="0">
              <a:solidFill>
                <a:srgbClr val="C7000B"/>
              </a:solidFill>
              <a:cs typeface="Courier New" panose="02070309020205020404" pitchFamily="49" charset="0"/>
            </a:endParaRPr>
          </a:p>
        </p:txBody>
      </p:sp>
      <p:sp>
        <p:nvSpPr>
          <p:cNvPr id="68" name="矩形 67"/>
          <p:cNvSpPr/>
          <p:nvPr/>
        </p:nvSpPr>
        <p:spPr bwMode="invGray">
          <a:xfrm>
            <a:off x="5366357" y="4621840"/>
            <a:ext cx="1202459" cy="1344751"/>
          </a:xfrm>
          <a:prstGeom prst="rect">
            <a:avLst/>
          </a:prstGeom>
          <a:solidFill>
            <a:srgbClr val="FFD17D">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69" name="矩形 68"/>
          <p:cNvSpPr/>
          <p:nvPr/>
        </p:nvSpPr>
        <p:spPr bwMode="gray">
          <a:xfrm>
            <a:off x="7358481" y="4252142"/>
            <a:ext cx="3595270" cy="1401716"/>
          </a:xfrm>
          <a:prstGeom prst="rect">
            <a:avLst/>
          </a:prstGeom>
          <a:solidFill>
            <a:srgbClr val="FEF5DA"/>
          </a:solidFill>
          <a:ln w="19050">
            <a:solidFill>
              <a:srgbClr val="FDE397"/>
            </a:solidFill>
          </a:ln>
        </p:spPr>
        <p:txBody>
          <a:bodyPr wrap="square" lIns="54000" tIns="54000" rIns="54000" bIns="54000" rtlCol="0" anchor="ctr" anchorCtr="0">
            <a:spAutoFit/>
          </a:bodyPr>
          <a:lstStyle/>
          <a:p>
            <a:r>
              <a:rPr lang="en-US" altLang="zh-CN" sz="1400" dirty="0"/>
              <a:t>If no instance ID is specified, the default value 0 is used.</a:t>
            </a:r>
          </a:p>
          <a:p>
            <a:r>
              <a:rPr lang="en-US" altLang="zh-CN" sz="1400" dirty="0"/>
              <a:t>The instance IDs of the directly connected interfaces on the two devices must be the same. Otherwise, the OSPFv3 neighbor relationship cannot be established.</a:t>
            </a:r>
          </a:p>
        </p:txBody>
      </p:sp>
      <p:cxnSp>
        <p:nvCxnSpPr>
          <p:cNvPr id="70" name="直接箭头连接符 69"/>
          <p:cNvCxnSpPr>
            <a:stCxn id="69" idx="1"/>
            <a:endCxn id="68" idx="3"/>
          </p:cNvCxnSpPr>
          <p:nvPr/>
        </p:nvCxnSpPr>
        <p:spPr bwMode="gray">
          <a:xfrm flipH="1">
            <a:off x="6568816" y="4953000"/>
            <a:ext cx="789665" cy="341216"/>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71" name="圆角矩形 70"/>
          <p:cNvSpPr/>
          <p:nvPr/>
        </p:nvSpPr>
        <p:spPr bwMode="gray">
          <a:xfrm>
            <a:off x="4248122" y="1396863"/>
            <a:ext cx="1719465"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2" name="圆角矩形 71"/>
          <p:cNvSpPr/>
          <p:nvPr/>
        </p:nvSpPr>
        <p:spPr bwMode="gray">
          <a:xfrm>
            <a:off x="550603" y="1396863"/>
            <a:ext cx="171946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3" name="圆角矩形 72"/>
          <p:cNvSpPr/>
          <p:nvPr/>
        </p:nvSpPr>
        <p:spPr bwMode="gray">
          <a:xfrm>
            <a:off x="2316117" y="1396863"/>
            <a:ext cx="1875110"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7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50"/>
            <a:ext cx="541201" cy="442800"/>
          </a:xfrm>
          <a:prstGeom prst="rect">
            <a:avLst/>
          </a:prstGeom>
          <a:noFill/>
        </p:spPr>
      </p:pic>
      <p:pic>
        <p:nvPicPr>
          <p:cNvPr id="75"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2021442" y="2179350"/>
            <a:ext cx="541201" cy="442800"/>
          </a:xfrm>
          <a:prstGeom prst="rect">
            <a:avLst/>
          </a:prstGeom>
          <a:noFill/>
        </p:spPr>
      </p:pic>
      <p:pic>
        <p:nvPicPr>
          <p:cNvPr id="7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1649760"/>
            <a:ext cx="541201" cy="442800"/>
          </a:xfrm>
          <a:prstGeom prst="rect">
            <a:avLst/>
          </a:prstGeom>
          <a:noFill/>
        </p:spPr>
      </p:pic>
      <p:cxnSp>
        <p:nvCxnSpPr>
          <p:cNvPr id="77" name="直接连接符 76"/>
          <p:cNvCxnSpPr>
            <a:stCxn id="74" idx="3"/>
            <a:endCxn id="75" idx="1"/>
          </p:cNvCxnSpPr>
          <p:nvPr/>
        </p:nvCxnSpPr>
        <p:spPr bwMode="gray">
          <a:xfrm>
            <a:off x="1132511" y="2400750"/>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5" idx="3"/>
            <a:endCxn id="98" idx="1"/>
          </p:cNvCxnSpPr>
          <p:nvPr/>
        </p:nvCxnSpPr>
        <p:spPr bwMode="gray">
          <a:xfrm>
            <a:off x="2562643" y="2400750"/>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98" idx="1"/>
            <a:endCxn id="76" idx="1"/>
          </p:cNvCxnSpPr>
          <p:nvPr/>
        </p:nvCxnSpPr>
        <p:spPr bwMode="gray">
          <a:xfrm flipV="1">
            <a:off x="3171277" y="1871160"/>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Rectangle 312"/>
          <p:cNvSpPr>
            <a:spLocks noChangeArrowheads="1"/>
          </p:cNvSpPr>
          <p:nvPr/>
        </p:nvSpPr>
        <p:spPr bwMode="gray">
          <a:xfrm>
            <a:off x="562559" y="193856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81" name="Rectangle 312"/>
          <p:cNvSpPr>
            <a:spLocks noChangeArrowheads="1"/>
          </p:cNvSpPr>
          <p:nvPr/>
        </p:nvSpPr>
        <p:spPr bwMode="gray">
          <a:xfrm>
            <a:off x="1993990" y="193863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82" name="Rectangle 312"/>
          <p:cNvSpPr>
            <a:spLocks noChangeArrowheads="1"/>
          </p:cNvSpPr>
          <p:nvPr/>
        </p:nvSpPr>
        <p:spPr bwMode="gray">
          <a:xfrm>
            <a:off x="3964286"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83" name="Rectangle 312"/>
          <p:cNvSpPr>
            <a:spLocks noChangeArrowheads="1"/>
          </p:cNvSpPr>
          <p:nvPr/>
        </p:nvSpPr>
        <p:spPr bwMode="gray">
          <a:xfrm>
            <a:off x="3956108" y="25191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84" name="Rectangle 312"/>
          <p:cNvSpPr>
            <a:spLocks noChangeArrowheads="1"/>
          </p:cNvSpPr>
          <p:nvPr/>
        </p:nvSpPr>
        <p:spPr bwMode="gray">
          <a:xfrm>
            <a:off x="953658"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5" name="Rectangle 312"/>
          <p:cNvSpPr>
            <a:spLocks noChangeArrowheads="1"/>
          </p:cNvSpPr>
          <p:nvPr/>
        </p:nvSpPr>
        <p:spPr bwMode="gray">
          <a:xfrm>
            <a:off x="1248333" y="236787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6" name="Rectangle 312"/>
          <p:cNvSpPr>
            <a:spLocks noChangeArrowheads="1"/>
          </p:cNvSpPr>
          <p:nvPr/>
        </p:nvSpPr>
        <p:spPr bwMode="gray">
          <a:xfrm>
            <a:off x="2369550" y="21532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87" name="Rectangle 312"/>
          <p:cNvSpPr>
            <a:spLocks noChangeArrowheads="1"/>
          </p:cNvSpPr>
          <p:nvPr/>
        </p:nvSpPr>
        <p:spPr bwMode="gray">
          <a:xfrm>
            <a:off x="3213864" y="163304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88" name="Rectangle 312"/>
          <p:cNvSpPr>
            <a:spLocks noChangeArrowheads="1"/>
          </p:cNvSpPr>
          <p:nvPr/>
        </p:nvSpPr>
        <p:spPr bwMode="gray">
          <a:xfrm>
            <a:off x="3198791" y="292640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91062" y="2744792"/>
            <a:ext cx="541201" cy="442800"/>
          </a:xfrm>
          <a:prstGeom prst="rect">
            <a:avLst/>
          </a:prstGeom>
          <a:noFill/>
        </p:spPr>
      </p:pic>
      <p:cxnSp>
        <p:nvCxnSpPr>
          <p:cNvPr id="90" name="直接连接符 89"/>
          <p:cNvCxnSpPr>
            <a:stCxn id="98" idx="1"/>
            <a:endCxn id="89" idx="1"/>
          </p:cNvCxnSpPr>
          <p:nvPr/>
        </p:nvCxnSpPr>
        <p:spPr bwMode="gray">
          <a:xfrm>
            <a:off x="3171277" y="2400750"/>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231513" y="1649760"/>
            <a:ext cx="541201" cy="442800"/>
          </a:xfrm>
          <a:prstGeom prst="rect">
            <a:avLst/>
          </a:prstGeom>
          <a:noFill/>
        </p:spPr>
      </p:pic>
      <p:cxnSp>
        <p:nvCxnSpPr>
          <p:cNvPr id="92" name="直接连接符 91"/>
          <p:cNvCxnSpPr>
            <a:stCxn id="76" idx="3"/>
            <a:endCxn id="91" idx="1"/>
          </p:cNvCxnSpPr>
          <p:nvPr/>
        </p:nvCxnSpPr>
        <p:spPr bwMode="gray">
          <a:xfrm>
            <a:off x="4532263" y="1871160"/>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Rectangle 312"/>
          <p:cNvSpPr>
            <a:spLocks noChangeArrowheads="1"/>
          </p:cNvSpPr>
          <p:nvPr/>
        </p:nvSpPr>
        <p:spPr bwMode="gray">
          <a:xfrm>
            <a:off x="4413671" y="161731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94" name="Rectangle 312"/>
          <p:cNvSpPr>
            <a:spLocks noChangeArrowheads="1"/>
          </p:cNvSpPr>
          <p:nvPr/>
        </p:nvSpPr>
        <p:spPr bwMode="gray">
          <a:xfrm>
            <a:off x="5204737" y="139686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95" name="Rectangle 312"/>
          <p:cNvSpPr>
            <a:spLocks noChangeArrowheads="1"/>
          </p:cNvSpPr>
          <p:nvPr/>
        </p:nvSpPr>
        <p:spPr bwMode="gray">
          <a:xfrm>
            <a:off x="600821"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1</a:t>
            </a:r>
          </a:p>
        </p:txBody>
      </p:sp>
      <p:sp>
        <p:nvSpPr>
          <p:cNvPr id="96" name="Rectangle 312"/>
          <p:cNvSpPr>
            <a:spLocks noChangeArrowheads="1"/>
          </p:cNvSpPr>
          <p:nvPr/>
        </p:nvSpPr>
        <p:spPr bwMode="gray">
          <a:xfrm>
            <a:off x="2335679" y="1491870"/>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1400" b="1" dirty="0"/>
              <a:t>Area 0</a:t>
            </a:r>
          </a:p>
        </p:txBody>
      </p:sp>
      <p:sp>
        <p:nvSpPr>
          <p:cNvPr id="97" name="Rectangle 312"/>
          <p:cNvSpPr>
            <a:spLocks noChangeArrowheads="1"/>
          </p:cNvSpPr>
          <p:nvPr/>
        </p:nvSpPr>
        <p:spPr bwMode="gray">
          <a:xfrm>
            <a:off x="4443242" y="215321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98" name="图片 9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71277" y="2179350"/>
            <a:ext cx="540000" cy="442800"/>
          </a:xfrm>
          <a:prstGeom prst="rect">
            <a:avLst/>
          </a:prstGeom>
        </p:spPr>
      </p:pic>
    </p:spTree>
    <p:extLst>
      <p:ext uri="{BB962C8B-B14F-4D97-AF65-F5344CB8AC3E}">
        <p14:creationId xmlns:p14="http://schemas.microsoft.com/office/powerpoint/2010/main" val="35902634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the Routing Information on the OSPFv3 Network</a:t>
            </a:r>
            <a:endParaRPr lang="en-US" altLang="zh-CN" dirty="0"/>
          </a:p>
        </p:txBody>
      </p:sp>
      <p:sp>
        <p:nvSpPr>
          <p:cNvPr id="48" name="文本框 47"/>
          <p:cNvSpPr txBox="1"/>
          <p:nvPr/>
        </p:nvSpPr>
        <p:spPr bwMode="gray">
          <a:xfrm>
            <a:off x="562559" y="4000204"/>
            <a:ext cx="8235077" cy="203132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[R2]</a:t>
            </a:r>
            <a:r>
              <a:rPr lang="en-US" altLang="zh-CN" sz="1400" b="1" dirty="0">
                <a:solidFill>
                  <a:prstClr val="black"/>
                </a:solidFill>
                <a:cs typeface="Courier New" panose="02070309020205020404" pitchFamily="49" charset="0"/>
              </a:rPr>
              <a:t>display ospfv3 routing </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Codes : E2 - Type 2 External, E1 - Type 1 External, IA - </a:t>
            </a:r>
            <a:r>
              <a:rPr lang="en-US" altLang="zh-CN" sz="1400" dirty="0" smtClean="0">
                <a:solidFill>
                  <a:prstClr val="black"/>
                </a:solidFill>
                <a:cs typeface="Courier New" panose="02070309020205020404" pitchFamily="49" charset="0"/>
              </a:rPr>
              <a:t>Inter-Area, N </a:t>
            </a:r>
            <a:r>
              <a:rPr lang="en-US" altLang="zh-CN" sz="1400" dirty="0">
                <a:solidFill>
                  <a:prstClr val="black"/>
                </a:solidFill>
                <a:cs typeface="Courier New" panose="02070309020205020404" pitchFamily="49" charset="0"/>
              </a:rPr>
              <a:t>- NSSA, U - Uninstalled</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OSPFv3 Process (1)</a:t>
            </a: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Destination		Metric	Next-hop</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a:cs typeface="Courier New" panose="02070309020205020404" pitchFamily="49" charset="0"/>
              </a:rPr>
              <a:t>2001:DB8:2345:12::/</a:t>
            </a:r>
            <a:r>
              <a:rPr lang="en-US" altLang="zh-CN" sz="1400" dirty="0" smtClean="0">
                <a:cs typeface="Courier New" panose="02070309020205020404" pitchFamily="49" charset="0"/>
              </a:rPr>
              <a:t>64	1	directly </a:t>
            </a:r>
            <a:r>
              <a:rPr lang="en-US" altLang="zh-CN" sz="1400" dirty="0">
                <a:cs typeface="Courier New" panose="02070309020205020404" pitchFamily="49" charset="0"/>
              </a:rPr>
              <a:t>connected, GigabitEthernet0/0/1</a:t>
            </a:r>
          </a:p>
          <a:p>
            <a:pPr fontAlgn="auto">
              <a:spcBef>
                <a:spcPts val="0"/>
              </a:spcBef>
              <a:spcAft>
                <a:spcPts val="0"/>
              </a:spcAft>
            </a:pPr>
            <a:r>
              <a:rPr lang="en-US" altLang="zh-CN" sz="1400" dirty="0">
                <a:cs typeface="Courier New" panose="02070309020205020404" pitchFamily="49" charset="0"/>
              </a:rPr>
              <a:t>     2001:DB8:2345:23::/</a:t>
            </a:r>
            <a:r>
              <a:rPr lang="en-US" altLang="zh-CN" sz="1400" dirty="0" smtClean="0">
                <a:cs typeface="Courier New" panose="02070309020205020404" pitchFamily="49" charset="0"/>
              </a:rPr>
              <a:t>64	1	directly </a:t>
            </a:r>
            <a:r>
              <a:rPr lang="en-US" altLang="zh-CN" sz="1400" dirty="0">
                <a:cs typeface="Courier New" panose="02070309020205020404" pitchFamily="49" charset="0"/>
              </a:rPr>
              <a:t>connected, GigabitEthernet0/0/0</a:t>
            </a:r>
            <a:endParaRPr lang="en-US" altLang="zh-CN" sz="1400" dirty="0">
              <a:solidFill>
                <a:srgbClr val="C7000B"/>
              </a:solidFill>
              <a:cs typeface="Courier New" panose="02070309020205020404" pitchFamily="49" charset="0"/>
            </a:endParaRPr>
          </a:p>
          <a:p>
            <a:pPr fontAlgn="auto">
              <a:spcBef>
                <a:spcPts val="0"/>
              </a:spcBef>
              <a:spcAft>
                <a:spcPts val="0"/>
              </a:spcAft>
            </a:pPr>
            <a:r>
              <a:rPr lang="en-US" altLang="zh-CN" sz="1400" dirty="0" smtClean="0">
                <a:solidFill>
                  <a:srgbClr val="C7000B"/>
                </a:solidFill>
                <a:cs typeface="Courier New" panose="02070309020205020404" pitchFamily="49" charset="0"/>
              </a:rPr>
              <a:t> </a:t>
            </a:r>
            <a:r>
              <a:rPr lang="en-US" altLang="zh-CN" sz="1400" dirty="0">
                <a:solidFill>
                  <a:srgbClr val="C7000B"/>
                </a:solidFill>
                <a:cs typeface="Courier New" panose="02070309020205020404" pitchFamily="49" charset="0"/>
              </a:rPr>
              <a:t>IA 2001:DB8:2345:35::/</a:t>
            </a:r>
            <a:r>
              <a:rPr lang="en-US" altLang="zh-CN" sz="1400" dirty="0" smtClean="0">
                <a:solidFill>
                  <a:srgbClr val="C7000B"/>
                </a:solidFill>
                <a:cs typeface="Courier New" panose="02070309020205020404" pitchFamily="49" charset="0"/>
              </a:rPr>
              <a:t>64	2	via </a:t>
            </a:r>
            <a:r>
              <a:rPr lang="en-US" altLang="zh-CN" sz="1400" dirty="0">
                <a:solidFill>
                  <a:srgbClr val="C7000B"/>
                </a:solidFill>
                <a:cs typeface="Courier New" panose="02070309020205020404" pitchFamily="49" charset="0"/>
              </a:rPr>
              <a:t>FE80::2E0:FCFF:FE38:50A0, </a:t>
            </a:r>
            <a:r>
              <a:rPr lang="en-US" altLang="zh-CN" sz="1400" dirty="0" smtClean="0">
                <a:solidFill>
                  <a:srgbClr val="C7000B"/>
                </a:solidFill>
                <a:cs typeface="Courier New" panose="02070309020205020404" pitchFamily="49" charset="0"/>
              </a:rPr>
              <a:t>GigabitEthernet0/0/0</a:t>
            </a:r>
            <a:endParaRPr lang="en-US" altLang="zh-CN" sz="1400" dirty="0">
              <a:solidFill>
                <a:srgbClr val="C7000B"/>
              </a:solidFill>
              <a:cs typeface="Courier New" panose="02070309020205020404" pitchFamily="49" charset="0"/>
            </a:endParaRPr>
          </a:p>
        </p:txBody>
      </p:sp>
      <p:sp>
        <p:nvSpPr>
          <p:cNvPr id="72" name="矩形 71"/>
          <p:cNvSpPr/>
          <p:nvPr/>
        </p:nvSpPr>
        <p:spPr bwMode="invGray">
          <a:xfrm>
            <a:off x="674440" y="5726952"/>
            <a:ext cx="7864566" cy="257163"/>
          </a:xfrm>
          <a:prstGeom prst="rect">
            <a:avLst/>
          </a:prstGeom>
          <a:solidFill>
            <a:srgbClr val="FFD17D">
              <a:alpha val="2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74" name="矩形 73"/>
          <p:cNvSpPr/>
          <p:nvPr/>
        </p:nvSpPr>
        <p:spPr bwMode="gray">
          <a:xfrm>
            <a:off x="8863348" y="4568133"/>
            <a:ext cx="2882566" cy="1186273"/>
          </a:xfrm>
          <a:prstGeom prst="rect">
            <a:avLst/>
          </a:prstGeom>
          <a:solidFill>
            <a:srgbClr val="FEF5DA"/>
          </a:solidFill>
          <a:ln w="19050">
            <a:solidFill>
              <a:srgbClr val="FDE397"/>
            </a:solidFill>
          </a:ln>
        </p:spPr>
        <p:txBody>
          <a:bodyPr wrap="square" lIns="54000" tIns="54000" rIns="54000" bIns="54000" rtlCol="0" anchor="ctr" anchorCtr="0">
            <a:spAutoFit/>
          </a:bodyPr>
          <a:lstStyle/>
          <a:p>
            <a:r>
              <a:rPr lang="en-US" altLang="zh-CN" sz="1400" dirty="0"/>
              <a:t>In OSPFv3, the next-hop address of a route is a link-local address.</a:t>
            </a:r>
          </a:p>
          <a:p>
            <a:r>
              <a:rPr lang="en-US" altLang="zh-CN" sz="1400" dirty="0"/>
              <a:t>The next-hop address of this route is the link-local address of R3's GE0/0/1.</a:t>
            </a:r>
          </a:p>
        </p:txBody>
      </p:sp>
      <p:cxnSp>
        <p:nvCxnSpPr>
          <p:cNvPr id="75" name="直接箭头连接符 74"/>
          <p:cNvCxnSpPr>
            <a:stCxn id="74" idx="1"/>
            <a:endCxn id="72" idx="3"/>
          </p:cNvCxnSpPr>
          <p:nvPr/>
        </p:nvCxnSpPr>
        <p:spPr bwMode="gray">
          <a:xfrm flipH="1">
            <a:off x="8539006" y="5161270"/>
            <a:ext cx="324342" cy="694264"/>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76" name="圆角矩形 75"/>
          <p:cNvSpPr/>
          <p:nvPr/>
        </p:nvSpPr>
        <p:spPr bwMode="gray">
          <a:xfrm>
            <a:off x="5242033" y="1396862"/>
            <a:ext cx="2484063" cy="1033427"/>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7" name="圆角矩形 76"/>
          <p:cNvSpPr/>
          <p:nvPr/>
        </p:nvSpPr>
        <p:spPr bwMode="gray">
          <a:xfrm>
            <a:off x="550603" y="1396862"/>
            <a:ext cx="2234219"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78" name="圆角矩形 77"/>
          <p:cNvSpPr/>
          <p:nvPr/>
        </p:nvSpPr>
        <p:spPr bwMode="gray">
          <a:xfrm>
            <a:off x="2846205" y="1396862"/>
            <a:ext cx="2337775" cy="1975624"/>
          </a:xfrm>
          <a:prstGeom prst="roundRect">
            <a:avLst>
              <a:gd name="adj" fmla="val 5934"/>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7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91310" y="2179349"/>
            <a:ext cx="541201" cy="442800"/>
          </a:xfrm>
          <a:prstGeom prst="rect">
            <a:avLst/>
          </a:prstGeom>
          <a:noFill/>
        </p:spPr>
      </p:pic>
      <p:pic>
        <p:nvPicPr>
          <p:cNvPr id="80"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2551531" y="2179349"/>
            <a:ext cx="541201" cy="442800"/>
          </a:xfrm>
          <a:prstGeom prst="rect">
            <a:avLst/>
          </a:prstGeom>
          <a:noFill/>
        </p:spPr>
      </p:pic>
      <p:pic>
        <p:nvPicPr>
          <p:cNvPr id="8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984973" y="1649759"/>
            <a:ext cx="541201" cy="442800"/>
          </a:xfrm>
          <a:prstGeom prst="rect">
            <a:avLst/>
          </a:prstGeom>
          <a:noFill/>
        </p:spPr>
      </p:pic>
      <p:cxnSp>
        <p:nvCxnSpPr>
          <p:cNvPr id="82" name="直接连接符 81"/>
          <p:cNvCxnSpPr>
            <a:stCxn id="79" idx="3"/>
            <a:endCxn id="80" idx="1"/>
          </p:cNvCxnSpPr>
          <p:nvPr/>
        </p:nvCxnSpPr>
        <p:spPr bwMode="gray">
          <a:xfrm>
            <a:off x="1132511" y="2400749"/>
            <a:ext cx="14190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80" idx="3"/>
            <a:endCxn id="103" idx="1"/>
          </p:cNvCxnSpPr>
          <p:nvPr/>
        </p:nvCxnSpPr>
        <p:spPr bwMode="gray">
          <a:xfrm>
            <a:off x="3092732" y="2400749"/>
            <a:ext cx="7279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03" idx="1"/>
            <a:endCxn id="81" idx="1"/>
          </p:cNvCxnSpPr>
          <p:nvPr/>
        </p:nvCxnSpPr>
        <p:spPr bwMode="gray">
          <a:xfrm flipV="1">
            <a:off x="3820634" y="1871159"/>
            <a:ext cx="1164339"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Rectangle 312"/>
          <p:cNvSpPr>
            <a:spLocks noChangeArrowheads="1"/>
          </p:cNvSpPr>
          <p:nvPr/>
        </p:nvSpPr>
        <p:spPr bwMode="gray">
          <a:xfrm>
            <a:off x="562559" y="193856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86" name="Rectangle 312"/>
          <p:cNvSpPr>
            <a:spLocks noChangeArrowheads="1"/>
          </p:cNvSpPr>
          <p:nvPr/>
        </p:nvSpPr>
        <p:spPr bwMode="gray">
          <a:xfrm>
            <a:off x="2524755" y="193863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87" name="Rectangle 312"/>
          <p:cNvSpPr>
            <a:spLocks noChangeArrowheads="1"/>
          </p:cNvSpPr>
          <p:nvPr/>
        </p:nvSpPr>
        <p:spPr bwMode="gray">
          <a:xfrm>
            <a:off x="4958197" y="139686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88" name="Rectangle 312"/>
          <p:cNvSpPr>
            <a:spLocks noChangeArrowheads="1"/>
          </p:cNvSpPr>
          <p:nvPr/>
        </p:nvSpPr>
        <p:spPr bwMode="gray">
          <a:xfrm>
            <a:off x="4950019" y="251914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89" name="Rectangle 312"/>
          <p:cNvSpPr>
            <a:spLocks noChangeArrowheads="1"/>
          </p:cNvSpPr>
          <p:nvPr/>
        </p:nvSpPr>
        <p:spPr bwMode="gray">
          <a:xfrm>
            <a:off x="953658" y="21532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90" name="Rectangle 312"/>
          <p:cNvSpPr>
            <a:spLocks noChangeArrowheads="1"/>
          </p:cNvSpPr>
          <p:nvPr/>
        </p:nvSpPr>
        <p:spPr bwMode="gray">
          <a:xfrm>
            <a:off x="1248333" y="236787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91" name="Rectangle 312"/>
          <p:cNvSpPr>
            <a:spLocks noChangeArrowheads="1"/>
          </p:cNvSpPr>
          <p:nvPr/>
        </p:nvSpPr>
        <p:spPr bwMode="gray">
          <a:xfrm>
            <a:off x="2952647" y="21532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GE0/0/0</a:t>
            </a:r>
            <a:endParaRPr lang="en-US" altLang="zh-CN" sz="1200" dirty="0"/>
          </a:p>
        </p:txBody>
      </p:sp>
      <p:sp>
        <p:nvSpPr>
          <p:cNvPr id="92" name="Rectangle 312"/>
          <p:cNvSpPr>
            <a:spLocks noChangeArrowheads="1"/>
          </p:cNvSpPr>
          <p:nvPr/>
        </p:nvSpPr>
        <p:spPr bwMode="gray">
          <a:xfrm>
            <a:off x="4194843" y="16598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GE0/0/1</a:t>
            </a:r>
            <a:endParaRPr lang="en-US" altLang="zh-CN" sz="1200" dirty="0"/>
          </a:p>
        </p:txBody>
      </p:sp>
      <p:sp>
        <p:nvSpPr>
          <p:cNvPr id="93" name="Rectangle 312"/>
          <p:cNvSpPr>
            <a:spLocks noChangeArrowheads="1"/>
          </p:cNvSpPr>
          <p:nvPr/>
        </p:nvSpPr>
        <p:spPr bwMode="gray">
          <a:xfrm>
            <a:off x="4194843" y="292640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pic>
        <p:nvPicPr>
          <p:cNvPr id="9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984973" y="2744791"/>
            <a:ext cx="541201" cy="442800"/>
          </a:xfrm>
          <a:prstGeom prst="rect">
            <a:avLst/>
          </a:prstGeom>
          <a:noFill/>
        </p:spPr>
      </p:pic>
      <p:cxnSp>
        <p:nvCxnSpPr>
          <p:cNvPr id="95" name="直接连接符 94"/>
          <p:cNvCxnSpPr>
            <a:stCxn id="103" idx="1"/>
            <a:endCxn id="94" idx="1"/>
          </p:cNvCxnSpPr>
          <p:nvPr/>
        </p:nvCxnSpPr>
        <p:spPr bwMode="gray">
          <a:xfrm>
            <a:off x="3820634" y="2400749"/>
            <a:ext cx="1164339"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7100068" y="1649759"/>
            <a:ext cx="541201" cy="442800"/>
          </a:xfrm>
          <a:prstGeom prst="rect">
            <a:avLst/>
          </a:prstGeom>
          <a:noFill/>
        </p:spPr>
      </p:pic>
      <p:cxnSp>
        <p:nvCxnSpPr>
          <p:cNvPr id="97" name="直接连接符 96"/>
          <p:cNvCxnSpPr>
            <a:stCxn id="81" idx="3"/>
            <a:endCxn id="96" idx="1"/>
          </p:cNvCxnSpPr>
          <p:nvPr/>
        </p:nvCxnSpPr>
        <p:spPr bwMode="gray">
          <a:xfrm>
            <a:off x="5526174" y="1871159"/>
            <a:ext cx="15738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Rectangle 312"/>
          <p:cNvSpPr>
            <a:spLocks noChangeArrowheads="1"/>
          </p:cNvSpPr>
          <p:nvPr/>
        </p:nvSpPr>
        <p:spPr bwMode="gray">
          <a:xfrm>
            <a:off x="5884705" y="163033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dirty="0" smtClean="0"/>
              <a:t>GE0/0/2</a:t>
            </a:r>
            <a:endParaRPr lang="en-US" altLang="zh-CN" sz="1200" dirty="0"/>
          </a:p>
        </p:txBody>
      </p:sp>
      <p:sp>
        <p:nvSpPr>
          <p:cNvPr id="99" name="Rectangle 312"/>
          <p:cNvSpPr>
            <a:spLocks noChangeArrowheads="1"/>
          </p:cNvSpPr>
          <p:nvPr/>
        </p:nvSpPr>
        <p:spPr bwMode="gray">
          <a:xfrm>
            <a:off x="7073292" y="139686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R5</a:t>
            </a:r>
            <a:endParaRPr lang="en-US" altLang="zh-CN" sz="1400" b="1" dirty="0"/>
          </a:p>
        </p:txBody>
      </p:sp>
      <p:sp>
        <p:nvSpPr>
          <p:cNvPr id="100" name="Rectangle 312"/>
          <p:cNvSpPr>
            <a:spLocks noChangeArrowheads="1"/>
          </p:cNvSpPr>
          <p:nvPr/>
        </p:nvSpPr>
        <p:spPr bwMode="gray">
          <a:xfrm>
            <a:off x="600821" y="3068232"/>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1</a:t>
            </a:r>
            <a:endParaRPr lang="en-US" altLang="zh-CN" sz="1400" b="1" dirty="0"/>
          </a:p>
        </p:txBody>
      </p:sp>
      <p:sp>
        <p:nvSpPr>
          <p:cNvPr id="101" name="Rectangle 312"/>
          <p:cNvSpPr>
            <a:spLocks noChangeArrowheads="1"/>
          </p:cNvSpPr>
          <p:nvPr/>
        </p:nvSpPr>
        <p:spPr bwMode="gray">
          <a:xfrm>
            <a:off x="2865768" y="3068232"/>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0</a:t>
            </a:r>
            <a:endParaRPr lang="en-US" altLang="zh-CN" sz="1400" b="1" dirty="0"/>
          </a:p>
        </p:txBody>
      </p:sp>
      <p:sp>
        <p:nvSpPr>
          <p:cNvPr id="102" name="Rectangle 312"/>
          <p:cNvSpPr>
            <a:spLocks noChangeArrowheads="1"/>
          </p:cNvSpPr>
          <p:nvPr/>
        </p:nvSpPr>
        <p:spPr bwMode="gray">
          <a:xfrm>
            <a:off x="5437153" y="215321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Area 2</a:t>
            </a:r>
            <a:endParaRPr lang="en-US" altLang="zh-CN" sz="1400" b="1" dirty="0"/>
          </a:p>
        </p:txBody>
      </p:sp>
      <p:pic>
        <p:nvPicPr>
          <p:cNvPr id="103" name="图片 10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820634" y="2179349"/>
            <a:ext cx="540000" cy="442800"/>
          </a:xfrm>
          <a:prstGeom prst="rect">
            <a:avLst/>
          </a:prstGeom>
        </p:spPr>
      </p:pic>
      <p:sp>
        <p:nvSpPr>
          <p:cNvPr id="104" name="Rectangle 312"/>
          <p:cNvSpPr>
            <a:spLocks noChangeArrowheads="1"/>
          </p:cNvSpPr>
          <p:nvPr/>
        </p:nvSpPr>
        <p:spPr bwMode="gray">
          <a:xfrm>
            <a:off x="934193" y="1864300"/>
            <a:ext cx="1804136" cy="26084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t>2001:D88:2345:12::/</a:t>
            </a:r>
            <a:r>
              <a:rPr lang="en-US" altLang="zh-CN" sz="1200" b="1" dirty="0"/>
              <a:t>64</a:t>
            </a:r>
          </a:p>
        </p:txBody>
      </p:sp>
      <p:sp>
        <p:nvSpPr>
          <p:cNvPr id="105" name="Rectangle 312"/>
          <p:cNvSpPr>
            <a:spLocks noChangeArrowheads="1"/>
          </p:cNvSpPr>
          <p:nvPr/>
        </p:nvSpPr>
        <p:spPr bwMode="gray">
          <a:xfrm>
            <a:off x="2965722" y="1474228"/>
            <a:ext cx="1846182"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t>2001:D88:2345:23::/</a:t>
            </a:r>
            <a:r>
              <a:rPr lang="en-US" altLang="zh-CN" sz="1200" b="1" dirty="0"/>
              <a:t>64</a:t>
            </a:r>
          </a:p>
        </p:txBody>
      </p:sp>
      <p:sp>
        <p:nvSpPr>
          <p:cNvPr id="106" name="Rectangle 312"/>
          <p:cNvSpPr>
            <a:spLocks noChangeArrowheads="1"/>
          </p:cNvSpPr>
          <p:nvPr/>
        </p:nvSpPr>
        <p:spPr bwMode="gray">
          <a:xfrm>
            <a:off x="5319596" y="1469383"/>
            <a:ext cx="1882938" cy="233463"/>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200" b="1" dirty="0" smtClean="0">
                <a:solidFill>
                  <a:srgbClr val="C7000B"/>
                </a:solidFill>
              </a:rPr>
              <a:t>2001:D88:2345:35::/</a:t>
            </a:r>
            <a:r>
              <a:rPr lang="en-US" altLang="zh-CN" sz="1200" b="1" dirty="0">
                <a:solidFill>
                  <a:srgbClr val="C7000B"/>
                </a:solidFill>
              </a:rPr>
              <a:t>64</a:t>
            </a:r>
          </a:p>
        </p:txBody>
      </p:sp>
    </p:spTree>
    <p:extLst>
      <p:ext uri="{BB962C8B-B14F-4D97-AF65-F5344CB8AC3E}">
        <p14:creationId xmlns:p14="http://schemas.microsoft.com/office/powerpoint/2010/main" val="34683893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the LSDB on the OSPFv3 Network</a:t>
            </a:r>
            <a:endParaRPr lang="en-US" altLang="zh-CN" dirty="0"/>
          </a:p>
        </p:txBody>
      </p:sp>
      <p:sp>
        <p:nvSpPr>
          <p:cNvPr id="3" name="文本占位符 2"/>
          <p:cNvSpPr>
            <a:spLocks noGrp="1"/>
          </p:cNvSpPr>
          <p:nvPr>
            <p:ph type="body" sz="quarter" idx="10"/>
          </p:nvPr>
        </p:nvSpPr>
        <p:spPr bwMode="gray">
          <a:xfrm>
            <a:off x="6096000" y="4720046"/>
            <a:ext cx="5653088" cy="1207510"/>
          </a:xfrm>
        </p:spPr>
        <p:txBody>
          <a:bodyPr/>
          <a:lstStyle/>
          <a:p>
            <a:r>
              <a:rPr lang="en-US" sz="1600" dirty="0" smtClean="0"/>
              <a:t>The LSDB on R2 contains the Type 1, Type 2, Type 3, Type 8, and Type 9 LSAs.</a:t>
            </a:r>
            <a:endParaRPr lang="en-US" altLang="zh-CN" sz="1600" dirty="0"/>
          </a:p>
        </p:txBody>
      </p:sp>
      <p:sp>
        <p:nvSpPr>
          <p:cNvPr id="9" name="文本框 8"/>
          <p:cNvSpPr txBox="1"/>
          <p:nvPr/>
        </p:nvSpPr>
        <p:spPr bwMode="gray">
          <a:xfrm>
            <a:off x="463506" y="1082631"/>
            <a:ext cx="5539076" cy="5037859"/>
          </a:xfrm>
          <a:prstGeom prst="rect">
            <a:avLst/>
          </a:prstGeom>
          <a:solidFill>
            <a:schemeClr val="bg1">
              <a:lumMod val="85000"/>
            </a:schemeClr>
          </a:solidFill>
          <a:ln>
            <a:noFill/>
          </a:ln>
        </p:spPr>
        <p:txBody>
          <a:bodyPr wrap="square" lIns="54000" rIns="54000" rtlCol="0" anchor="ctr" anchorCtr="0">
            <a:noAutofit/>
          </a:bodyPr>
          <a:lstStyle>
            <a:defPPr>
              <a:defRPr lang="en-US"/>
            </a:defPPr>
            <a:lvl1pPr fontAlgn="auto">
              <a:spcBef>
                <a:spcPts val="0"/>
              </a:spcBef>
              <a:spcAft>
                <a:spcPts val="0"/>
              </a:spcAft>
              <a:defRPr sz="1200">
                <a:solidFill>
                  <a:prstClr val="black"/>
                </a:solidFill>
                <a:cs typeface="Courier New" panose="02070309020205020404" pitchFamily="49" charset="0"/>
              </a:defRPr>
            </a:lvl1pPr>
          </a:lstStyle>
          <a:p>
            <a:r>
              <a:rPr lang="en-US" altLang="zh-CN" dirty="0"/>
              <a:t>[R2]display ospfv3 </a:t>
            </a:r>
            <a:r>
              <a:rPr lang="en-US" altLang="zh-CN" dirty="0" err="1"/>
              <a:t>lsdb</a:t>
            </a:r>
            <a:r>
              <a:rPr lang="en-US" altLang="zh-CN" dirty="0"/>
              <a:t> </a:t>
            </a:r>
          </a:p>
          <a:p>
            <a:r>
              <a:rPr lang="en-US" altLang="zh-CN" dirty="0" smtClean="0"/>
              <a:t>* </a:t>
            </a:r>
            <a:r>
              <a:rPr lang="en-US" altLang="zh-CN" dirty="0"/>
              <a:t>indicates STALE LSA</a:t>
            </a:r>
          </a:p>
          <a:p>
            <a:r>
              <a:rPr lang="en-US" altLang="zh-CN" dirty="0" smtClean="0"/>
              <a:t>           </a:t>
            </a:r>
            <a:r>
              <a:rPr lang="en-US" altLang="zh-CN" dirty="0"/>
              <a:t>OSPFv3 Router with ID (10.1.2.2) (Process 1)</a:t>
            </a:r>
          </a:p>
          <a:p>
            <a:r>
              <a:rPr lang="en-US" altLang="zh-CN" dirty="0">
                <a:solidFill>
                  <a:srgbClr val="EC7061"/>
                </a:solidFill>
              </a:rPr>
              <a:t>               </a:t>
            </a:r>
            <a:r>
              <a:rPr lang="en-US" altLang="zh-CN" dirty="0">
                <a:solidFill>
                  <a:srgbClr val="C7000B"/>
                </a:solidFill>
              </a:rPr>
              <a:t>Link-LSA</a:t>
            </a:r>
            <a:r>
              <a:rPr lang="en-US" altLang="zh-CN" dirty="0">
                <a:solidFill>
                  <a:srgbClr val="EC7061"/>
                </a:solidFill>
              </a:rPr>
              <a:t> </a:t>
            </a:r>
            <a:r>
              <a:rPr lang="en-US" altLang="zh-CN" dirty="0"/>
              <a:t>(Interface GigabitEthernet0/0/0)</a:t>
            </a:r>
          </a:p>
          <a:p>
            <a:r>
              <a:rPr lang="en-US" altLang="zh-CN" dirty="0" smtClean="0"/>
              <a:t>Link </a:t>
            </a:r>
            <a:r>
              <a:rPr lang="en-US" altLang="zh-CN" dirty="0"/>
              <a:t>State </a:t>
            </a:r>
            <a:r>
              <a:rPr lang="en-US" altLang="zh-CN" dirty="0" smtClean="0"/>
              <a:t>ID	 Origin Router    Age   </a:t>
            </a:r>
            <a:r>
              <a:rPr lang="en-US" altLang="zh-CN" dirty="0" err="1" smtClean="0"/>
              <a:t>Seq</a:t>
            </a:r>
            <a:r>
              <a:rPr lang="en-US" altLang="zh-CN" dirty="0" smtClean="0"/>
              <a:t>#              </a:t>
            </a:r>
            <a:r>
              <a:rPr lang="en-US" altLang="zh-CN" dirty="0" err="1" smtClean="0"/>
              <a:t>CkSum</a:t>
            </a:r>
            <a:r>
              <a:rPr lang="en-US" altLang="zh-CN" dirty="0" smtClean="0"/>
              <a:t>  Prefix</a:t>
            </a:r>
            <a:endParaRPr lang="en-US" altLang="zh-CN" dirty="0"/>
          </a:p>
          <a:p>
            <a:r>
              <a:rPr lang="en-US" altLang="zh-CN" dirty="0"/>
              <a:t>0.0.0.3         </a:t>
            </a:r>
            <a:r>
              <a:rPr lang="en-US" altLang="zh-CN" dirty="0" smtClean="0"/>
              <a:t>	 10.1.2.2            0862  </a:t>
            </a:r>
            <a:r>
              <a:rPr lang="en-US" altLang="zh-CN" dirty="0"/>
              <a:t>0x80000003 </a:t>
            </a:r>
            <a:r>
              <a:rPr lang="en-US" altLang="zh-CN" dirty="0" smtClean="0"/>
              <a:t>   0x486d   1</a:t>
            </a:r>
            <a:endParaRPr lang="en-US" altLang="zh-CN" dirty="0"/>
          </a:p>
          <a:p>
            <a:r>
              <a:rPr lang="en-US" altLang="zh-CN" dirty="0"/>
              <a:t>0.0.0.4         </a:t>
            </a:r>
            <a:r>
              <a:rPr lang="en-US" altLang="zh-CN" dirty="0" smtClean="0"/>
              <a:t>	 10.1.3.3            0854  </a:t>
            </a:r>
            <a:r>
              <a:rPr lang="en-US" altLang="zh-CN" dirty="0"/>
              <a:t>0x80000003 </a:t>
            </a:r>
            <a:r>
              <a:rPr lang="en-US" altLang="zh-CN" dirty="0" smtClean="0"/>
              <a:t>   0xc512   1</a:t>
            </a:r>
            <a:endParaRPr lang="en-US" altLang="zh-CN" dirty="0"/>
          </a:p>
          <a:p>
            <a:r>
              <a:rPr lang="en-US" altLang="zh-CN" dirty="0"/>
              <a:t>0.0.0.5         </a:t>
            </a:r>
            <a:r>
              <a:rPr lang="en-US" altLang="zh-CN" dirty="0" smtClean="0"/>
              <a:t>	 10.1.4.4            0840  </a:t>
            </a:r>
            <a:r>
              <a:rPr lang="en-US" altLang="zh-CN" dirty="0"/>
              <a:t>0x80000003 </a:t>
            </a:r>
            <a:r>
              <a:rPr lang="en-US" altLang="zh-CN" dirty="0" smtClean="0"/>
              <a:t>   0x4e3c   1</a:t>
            </a:r>
          </a:p>
          <a:p>
            <a:r>
              <a:rPr lang="en-US" altLang="zh-CN" dirty="0" smtClean="0"/>
              <a:t>               </a:t>
            </a:r>
            <a:r>
              <a:rPr lang="en-US" altLang="zh-CN" dirty="0">
                <a:solidFill>
                  <a:srgbClr val="C7000B"/>
                </a:solidFill>
              </a:rPr>
              <a:t>Link-LSA</a:t>
            </a:r>
            <a:r>
              <a:rPr lang="en-US" altLang="zh-CN" dirty="0"/>
              <a:t> (Interface GigabitEthernet0/0/1)</a:t>
            </a:r>
          </a:p>
          <a:p>
            <a:r>
              <a:rPr lang="en-US" altLang="zh-CN" dirty="0" smtClean="0"/>
              <a:t>Link </a:t>
            </a:r>
            <a:r>
              <a:rPr lang="en-US" altLang="zh-CN" dirty="0"/>
              <a:t>State </a:t>
            </a:r>
            <a:r>
              <a:rPr lang="en-US" altLang="zh-CN" dirty="0" smtClean="0"/>
              <a:t>ID	 Origin </a:t>
            </a:r>
            <a:r>
              <a:rPr lang="en-US" altLang="zh-CN" dirty="0"/>
              <a:t>Router    Age   </a:t>
            </a:r>
            <a:r>
              <a:rPr lang="en-US" altLang="zh-CN" dirty="0" err="1"/>
              <a:t>Seq</a:t>
            </a:r>
            <a:r>
              <a:rPr lang="en-US" altLang="zh-CN" dirty="0" smtClean="0"/>
              <a:t>#              </a:t>
            </a:r>
            <a:r>
              <a:rPr lang="en-US" altLang="zh-CN" dirty="0" err="1" smtClean="0"/>
              <a:t>CkSum</a:t>
            </a:r>
            <a:r>
              <a:rPr lang="en-US" altLang="zh-CN" dirty="0" smtClean="0"/>
              <a:t>  Prefix</a:t>
            </a:r>
            <a:endParaRPr lang="en-US" altLang="zh-CN" dirty="0"/>
          </a:p>
          <a:p>
            <a:r>
              <a:rPr lang="en-US" altLang="zh-CN" dirty="0"/>
              <a:t>0.0.0.4         	</a:t>
            </a:r>
            <a:r>
              <a:rPr lang="en-US" altLang="zh-CN" dirty="0" smtClean="0"/>
              <a:t> 10.1.1.1            0878  </a:t>
            </a:r>
            <a:r>
              <a:rPr lang="en-US" altLang="zh-CN" dirty="0"/>
              <a:t>0x80000003 </a:t>
            </a:r>
            <a:r>
              <a:rPr lang="en-US" altLang="zh-CN" dirty="0" smtClean="0"/>
              <a:t>   0x9d8f    1</a:t>
            </a:r>
            <a:endParaRPr lang="en-US" altLang="zh-CN" dirty="0"/>
          </a:p>
          <a:p>
            <a:r>
              <a:rPr lang="en-US" altLang="zh-CN" dirty="0"/>
              <a:t>0.0.0.4         </a:t>
            </a:r>
            <a:r>
              <a:rPr lang="en-US" altLang="zh-CN" dirty="0" smtClean="0"/>
              <a:t>	 10.1.2.2            0868  </a:t>
            </a:r>
            <a:r>
              <a:rPr lang="en-US" altLang="zh-CN" dirty="0"/>
              <a:t>0x80000003 </a:t>
            </a:r>
            <a:r>
              <a:rPr lang="en-US" altLang="zh-CN" dirty="0" smtClean="0"/>
              <a:t>   0xcbf8    1               </a:t>
            </a:r>
          </a:p>
          <a:p>
            <a:r>
              <a:rPr lang="en-US" altLang="zh-CN" dirty="0"/>
              <a:t> </a:t>
            </a:r>
            <a:r>
              <a:rPr lang="en-US" altLang="zh-CN" dirty="0" smtClean="0"/>
              <a:t>              </a:t>
            </a:r>
            <a:r>
              <a:rPr lang="en-US" altLang="zh-CN" dirty="0"/>
              <a:t>Router-LSA (Area 0.0.0.0)</a:t>
            </a:r>
          </a:p>
          <a:p>
            <a:r>
              <a:rPr lang="en-US" altLang="zh-CN" dirty="0" smtClean="0"/>
              <a:t>Link </a:t>
            </a:r>
            <a:r>
              <a:rPr lang="en-US" altLang="zh-CN" dirty="0"/>
              <a:t>State </a:t>
            </a:r>
            <a:r>
              <a:rPr lang="en-US" altLang="zh-CN" dirty="0" smtClean="0"/>
              <a:t>ID	 Origin </a:t>
            </a:r>
            <a:r>
              <a:rPr lang="en-US" altLang="zh-CN" dirty="0"/>
              <a:t>Router    Age   </a:t>
            </a:r>
            <a:r>
              <a:rPr lang="en-US" altLang="zh-CN" dirty="0" err="1" smtClean="0"/>
              <a:t>Seq</a:t>
            </a:r>
            <a:r>
              <a:rPr lang="en-US" altLang="zh-CN" dirty="0" smtClean="0"/>
              <a:t>#              </a:t>
            </a:r>
            <a:r>
              <a:rPr lang="en-US" altLang="zh-CN" dirty="0" err="1" smtClean="0"/>
              <a:t>CkSum</a:t>
            </a:r>
            <a:r>
              <a:rPr lang="en-US" altLang="zh-CN" dirty="0"/>
              <a:t> </a:t>
            </a:r>
            <a:r>
              <a:rPr lang="en-US" altLang="zh-CN" dirty="0" smtClean="0"/>
              <a:t> Link</a:t>
            </a:r>
            <a:endParaRPr lang="en-US" altLang="zh-CN" dirty="0"/>
          </a:p>
          <a:p>
            <a:r>
              <a:rPr lang="en-US" altLang="zh-CN" dirty="0" smtClean="0"/>
              <a:t>0.0.0.0	 10.1.2.2            0567  </a:t>
            </a:r>
            <a:r>
              <a:rPr lang="en-US" altLang="zh-CN" dirty="0"/>
              <a:t>0x8000000f </a:t>
            </a:r>
            <a:r>
              <a:rPr lang="en-US" altLang="zh-CN" dirty="0" smtClean="0"/>
              <a:t>   0xd411   1</a:t>
            </a:r>
            <a:endParaRPr lang="en-US" altLang="zh-CN" dirty="0"/>
          </a:p>
          <a:p>
            <a:r>
              <a:rPr lang="en-US" altLang="zh-CN" dirty="0" smtClean="0"/>
              <a:t>0.0.0.0	 10.1.3.3            0576  </a:t>
            </a:r>
            <a:r>
              <a:rPr lang="en-US" altLang="zh-CN" dirty="0"/>
              <a:t>0x8000000e </a:t>
            </a:r>
            <a:r>
              <a:rPr lang="en-US" altLang="zh-CN" dirty="0" smtClean="0"/>
              <a:t>   0xd70c   1</a:t>
            </a:r>
            <a:endParaRPr lang="en-US" altLang="zh-CN" dirty="0"/>
          </a:p>
          <a:p>
            <a:r>
              <a:rPr lang="en-US" altLang="zh-CN" dirty="0" smtClean="0"/>
              <a:t>0.0.0.0	 10.1.4.4            0577  </a:t>
            </a:r>
            <a:r>
              <a:rPr lang="en-US" altLang="zh-CN" dirty="0"/>
              <a:t>0x8000000a </a:t>
            </a:r>
            <a:r>
              <a:rPr lang="en-US" altLang="zh-CN" dirty="0" smtClean="0"/>
              <a:t>   0xdd08   1</a:t>
            </a:r>
            <a:endParaRPr lang="en-US" altLang="zh-CN" dirty="0"/>
          </a:p>
          <a:p>
            <a:r>
              <a:rPr lang="en-US" altLang="zh-CN" dirty="0" smtClean="0"/>
              <a:t>               </a:t>
            </a:r>
            <a:r>
              <a:rPr lang="en-US" altLang="zh-CN" dirty="0"/>
              <a:t>Network-LSA (Area 0.0.0.0)</a:t>
            </a:r>
          </a:p>
          <a:p>
            <a:r>
              <a:rPr lang="en-US" altLang="zh-CN" dirty="0" smtClean="0"/>
              <a:t>Link </a:t>
            </a:r>
            <a:r>
              <a:rPr lang="en-US" altLang="zh-CN" dirty="0"/>
              <a:t>State </a:t>
            </a:r>
            <a:r>
              <a:rPr lang="en-US" altLang="zh-CN" dirty="0" smtClean="0"/>
              <a:t>ID	 Origin </a:t>
            </a:r>
            <a:r>
              <a:rPr lang="en-US" altLang="zh-CN" dirty="0"/>
              <a:t>Router    Age   </a:t>
            </a:r>
            <a:r>
              <a:rPr lang="en-US" altLang="zh-CN" dirty="0" err="1"/>
              <a:t>Seq</a:t>
            </a:r>
            <a:r>
              <a:rPr lang="en-US" altLang="zh-CN" dirty="0"/>
              <a:t>#       </a:t>
            </a:r>
            <a:r>
              <a:rPr lang="en-US" altLang="zh-CN" dirty="0" smtClean="0"/>
              <a:t>       </a:t>
            </a:r>
            <a:r>
              <a:rPr lang="en-US" altLang="zh-CN" dirty="0" err="1" smtClean="0"/>
              <a:t>CkSum</a:t>
            </a:r>
            <a:endParaRPr lang="en-US" altLang="zh-CN" dirty="0"/>
          </a:p>
          <a:p>
            <a:r>
              <a:rPr lang="en-US" altLang="zh-CN" dirty="0" smtClean="0"/>
              <a:t>0.0.0.5	 10.1.4.4            0577  </a:t>
            </a:r>
            <a:r>
              <a:rPr lang="en-US" altLang="zh-CN" dirty="0"/>
              <a:t>0x80000006 </a:t>
            </a:r>
            <a:r>
              <a:rPr lang="en-US" altLang="zh-CN" dirty="0" smtClean="0"/>
              <a:t>   0xc014</a:t>
            </a:r>
            <a:endParaRPr lang="en-US" altLang="zh-CN" dirty="0"/>
          </a:p>
          <a:p>
            <a:r>
              <a:rPr lang="en-US" altLang="zh-CN" dirty="0" smtClean="0"/>
              <a:t>               </a:t>
            </a:r>
            <a:r>
              <a:rPr lang="en-US" altLang="zh-CN" dirty="0"/>
              <a:t>Inter-Area-Prefix-LSA (Area 0.0.0.0)</a:t>
            </a:r>
          </a:p>
          <a:p>
            <a:r>
              <a:rPr lang="en-US" altLang="zh-CN" dirty="0" smtClean="0"/>
              <a:t>Link </a:t>
            </a:r>
            <a:r>
              <a:rPr lang="en-US" altLang="zh-CN" dirty="0"/>
              <a:t>State </a:t>
            </a:r>
            <a:r>
              <a:rPr lang="en-US" altLang="zh-CN" dirty="0" smtClean="0"/>
              <a:t>ID	 Origin </a:t>
            </a:r>
            <a:r>
              <a:rPr lang="en-US" altLang="zh-CN" dirty="0"/>
              <a:t>Router    Age   </a:t>
            </a:r>
            <a:r>
              <a:rPr lang="en-US" altLang="zh-CN" dirty="0" err="1"/>
              <a:t>Seq</a:t>
            </a:r>
            <a:r>
              <a:rPr lang="en-US" altLang="zh-CN" dirty="0"/>
              <a:t>#       </a:t>
            </a:r>
            <a:r>
              <a:rPr lang="en-US" altLang="zh-CN" dirty="0" smtClean="0"/>
              <a:t>       </a:t>
            </a:r>
            <a:r>
              <a:rPr lang="en-US" altLang="zh-CN" dirty="0" err="1" smtClean="0"/>
              <a:t>CkSum</a:t>
            </a:r>
            <a:endParaRPr lang="en-US" altLang="zh-CN" dirty="0"/>
          </a:p>
          <a:p>
            <a:r>
              <a:rPr lang="en-US" altLang="zh-CN" dirty="0" smtClean="0"/>
              <a:t>0.0.0.1	 10.1.2.2            0862  </a:t>
            </a:r>
            <a:r>
              <a:rPr lang="en-US" altLang="zh-CN" dirty="0"/>
              <a:t>0x80000003 </a:t>
            </a:r>
            <a:r>
              <a:rPr lang="en-US" altLang="zh-CN" dirty="0" smtClean="0"/>
              <a:t>   0xceb3</a:t>
            </a:r>
            <a:endParaRPr lang="en-US" altLang="zh-CN" dirty="0"/>
          </a:p>
          <a:p>
            <a:r>
              <a:rPr lang="en-US" altLang="zh-CN" dirty="0" smtClean="0"/>
              <a:t>0.0.0.1	 10.1.3.3            0782  </a:t>
            </a:r>
            <a:r>
              <a:rPr lang="en-US" altLang="zh-CN" dirty="0"/>
              <a:t>0x80000004 </a:t>
            </a:r>
            <a:r>
              <a:rPr lang="en-US" altLang="zh-CN" dirty="0" smtClean="0"/>
              <a:t>   0x3824</a:t>
            </a:r>
            <a:endParaRPr lang="en-US" altLang="zh-CN" dirty="0"/>
          </a:p>
          <a:p>
            <a:r>
              <a:rPr lang="en-US" altLang="zh-CN" dirty="0" smtClean="0"/>
              <a:t>               </a:t>
            </a:r>
            <a:r>
              <a:rPr lang="en-US" altLang="zh-CN" dirty="0">
                <a:solidFill>
                  <a:srgbClr val="C7000B"/>
                </a:solidFill>
              </a:rPr>
              <a:t>Intra-Area-Prefix-LSA</a:t>
            </a:r>
            <a:r>
              <a:rPr lang="en-US" altLang="zh-CN" dirty="0"/>
              <a:t> (Area 0.0.0.0)</a:t>
            </a:r>
          </a:p>
          <a:p>
            <a:r>
              <a:rPr lang="en-US" altLang="zh-CN" dirty="0" smtClean="0"/>
              <a:t>Link </a:t>
            </a:r>
            <a:r>
              <a:rPr lang="en-US" altLang="zh-CN" dirty="0"/>
              <a:t>State </a:t>
            </a:r>
            <a:r>
              <a:rPr lang="en-US" altLang="zh-CN" dirty="0" smtClean="0"/>
              <a:t>ID	 Origin </a:t>
            </a:r>
            <a:r>
              <a:rPr lang="en-US" altLang="zh-CN" dirty="0"/>
              <a:t>Router    Age   </a:t>
            </a:r>
            <a:r>
              <a:rPr lang="en-US" altLang="zh-CN" dirty="0" err="1"/>
              <a:t>Seq</a:t>
            </a:r>
            <a:r>
              <a:rPr lang="en-US" altLang="zh-CN" dirty="0"/>
              <a:t>#       </a:t>
            </a:r>
            <a:r>
              <a:rPr lang="en-US" altLang="zh-CN" dirty="0" smtClean="0"/>
              <a:t>       </a:t>
            </a:r>
            <a:r>
              <a:rPr lang="en-US" altLang="zh-CN" dirty="0" err="1" smtClean="0"/>
              <a:t>CkSum</a:t>
            </a:r>
            <a:r>
              <a:rPr lang="en-US" altLang="zh-CN" dirty="0" smtClean="0"/>
              <a:t> Prefix Reference</a:t>
            </a:r>
            <a:endParaRPr lang="en-US" altLang="zh-CN" dirty="0"/>
          </a:p>
          <a:p>
            <a:r>
              <a:rPr lang="en-US" altLang="zh-CN" dirty="0" smtClean="0"/>
              <a:t>0.0.0.1	 10.1.4.4            0576  </a:t>
            </a:r>
            <a:r>
              <a:rPr lang="en-US" altLang="zh-CN" dirty="0"/>
              <a:t>0x8000000a </a:t>
            </a:r>
            <a:r>
              <a:rPr lang="en-US" altLang="zh-CN" dirty="0" smtClean="0"/>
              <a:t>   0xee2f     1   Network-LSA</a:t>
            </a:r>
            <a:endParaRPr lang="en-US" altLang="zh-CN" dirty="0"/>
          </a:p>
        </p:txBody>
      </p:sp>
      <p:sp>
        <p:nvSpPr>
          <p:cNvPr id="10" name="文本框 9"/>
          <p:cNvSpPr txBox="1"/>
          <p:nvPr/>
        </p:nvSpPr>
        <p:spPr bwMode="gray">
          <a:xfrm>
            <a:off x="6065793" y="1082631"/>
            <a:ext cx="5672369" cy="2729345"/>
          </a:xfrm>
          <a:prstGeom prst="rect">
            <a:avLst/>
          </a:prstGeom>
          <a:solidFill>
            <a:schemeClr val="bg1">
              <a:lumMod val="85000"/>
            </a:schemeClr>
          </a:solidFill>
          <a:ln>
            <a:noFill/>
          </a:ln>
        </p:spPr>
        <p:txBody>
          <a:bodyPr wrap="square" lIns="54000" rIns="54000" rtlCol="0" anchor="ctr" anchorCtr="0">
            <a:noAutofit/>
          </a:bodyPr>
          <a:lstStyle>
            <a:defPPr>
              <a:defRPr lang="en-US"/>
            </a:defPPr>
            <a:lvl1pPr fontAlgn="auto">
              <a:spcBef>
                <a:spcPts val="0"/>
              </a:spcBef>
              <a:spcAft>
                <a:spcPts val="0"/>
              </a:spcAft>
              <a:defRPr sz="1200">
                <a:solidFill>
                  <a:prstClr val="black"/>
                </a:solidFill>
                <a:cs typeface="Courier New" panose="02070309020205020404" pitchFamily="49" charset="0"/>
              </a:defRPr>
            </a:lvl1pPr>
          </a:lstStyle>
          <a:p>
            <a:r>
              <a:rPr lang="en-US" altLang="zh-CN" dirty="0"/>
              <a:t>               Router-LSA (Area 0.0.0.1)</a:t>
            </a:r>
          </a:p>
          <a:p>
            <a:r>
              <a:rPr lang="en-US" altLang="zh-CN" dirty="0" smtClean="0"/>
              <a:t>Link </a:t>
            </a:r>
            <a:r>
              <a:rPr lang="en-US" altLang="zh-CN" dirty="0"/>
              <a:t>State </a:t>
            </a:r>
            <a:r>
              <a:rPr lang="en-US" altLang="zh-CN" dirty="0" smtClean="0"/>
              <a:t>ID	 Origin </a:t>
            </a:r>
            <a:r>
              <a:rPr lang="en-US" altLang="zh-CN" dirty="0"/>
              <a:t>Router    Age  </a:t>
            </a:r>
            <a:r>
              <a:rPr lang="en-US" altLang="zh-CN" dirty="0" smtClean="0"/>
              <a:t>  </a:t>
            </a:r>
            <a:r>
              <a:rPr lang="en-US" altLang="zh-CN" dirty="0" err="1"/>
              <a:t>Seq</a:t>
            </a:r>
            <a:r>
              <a:rPr lang="en-US" altLang="zh-CN" dirty="0"/>
              <a:t>#       </a:t>
            </a:r>
            <a:r>
              <a:rPr lang="en-US" altLang="zh-CN" dirty="0" smtClean="0"/>
              <a:t>    </a:t>
            </a:r>
            <a:r>
              <a:rPr lang="en-US" altLang="zh-CN" dirty="0" err="1" smtClean="0"/>
              <a:t>CkSum</a:t>
            </a:r>
            <a:r>
              <a:rPr lang="en-US" altLang="zh-CN" dirty="0" smtClean="0"/>
              <a:t>    </a:t>
            </a:r>
            <a:r>
              <a:rPr lang="en-US" altLang="zh-CN" dirty="0"/>
              <a:t>Link</a:t>
            </a:r>
          </a:p>
          <a:p>
            <a:r>
              <a:rPr lang="en-US" altLang="zh-CN" dirty="0" smtClean="0"/>
              <a:t>0.0.0.0	 10.1.1.1             </a:t>
            </a:r>
            <a:r>
              <a:rPr lang="en-US" altLang="zh-CN" dirty="0"/>
              <a:t>0819  0x80000007 0x9460      1</a:t>
            </a:r>
          </a:p>
          <a:p>
            <a:r>
              <a:rPr lang="en-US" altLang="zh-CN" dirty="0" smtClean="0"/>
              <a:t>0.0.0.0	 10.1.2.2             0827  </a:t>
            </a:r>
            <a:r>
              <a:rPr lang="en-US" altLang="zh-CN" dirty="0"/>
              <a:t>0x80000007 0x8a67      1</a:t>
            </a:r>
          </a:p>
          <a:p>
            <a:r>
              <a:rPr lang="en-US" altLang="zh-CN" dirty="0" smtClean="0"/>
              <a:t>               </a:t>
            </a:r>
            <a:r>
              <a:rPr lang="en-US" altLang="zh-CN" dirty="0"/>
              <a:t>Network-LSA (Area 0.0.0.1)</a:t>
            </a:r>
          </a:p>
          <a:p>
            <a:r>
              <a:rPr lang="en-US" altLang="zh-CN" dirty="0" smtClean="0"/>
              <a:t>Link </a:t>
            </a:r>
            <a:r>
              <a:rPr lang="en-US" altLang="zh-CN" dirty="0"/>
              <a:t>State </a:t>
            </a:r>
            <a:r>
              <a:rPr lang="en-US" altLang="zh-CN" dirty="0" smtClean="0"/>
              <a:t>ID	 Origin </a:t>
            </a:r>
            <a:r>
              <a:rPr lang="en-US" altLang="zh-CN" dirty="0"/>
              <a:t>Router    Age   </a:t>
            </a:r>
            <a:r>
              <a:rPr lang="en-US" altLang="zh-CN" dirty="0" smtClean="0"/>
              <a:t> </a:t>
            </a:r>
            <a:r>
              <a:rPr lang="en-US" altLang="zh-CN" dirty="0" err="1" smtClean="0"/>
              <a:t>Seq</a:t>
            </a:r>
            <a:r>
              <a:rPr lang="en-US" altLang="zh-CN" dirty="0"/>
              <a:t>#       </a:t>
            </a:r>
            <a:r>
              <a:rPr lang="en-US" altLang="zh-CN" dirty="0" smtClean="0"/>
              <a:t>    </a:t>
            </a:r>
            <a:r>
              <a:rPr lang="en-US" altLang="zh-CN" dirty="0" err="1" smtClean="0"/>
              <a:t>CkSum</a:t>
            </a:r>
            <a:endParaRPr lang="en-US" altLang="zh-CN" dirty="0"/>
          </a:p>
          <a:p>
            <a:r>
              <a:rPr lang="en-US" altLang="zh-CN" dirty="0" smtClean="0"/>
              <a:t>0.0.0.4	 10.1.2.2             0828  </a:t>
            </a:r>
            <a:r>
              <a:rPr lang="en-US" altLang="zh-CN" dirty="0"/>
              <a:t>0x80000003 0x9166</a:t>
            </a:r>
          </a:p>
          <a:p>
            <a:r>
              <a:rPr lang="en-US" altLang="zh-CN" dirty="0" smtClean="0"/>
              <a:t>               </a:t>
            </a:r>
            <a:r>
              <a:rPr lang="en-US" altLang="zh-CN" dirty="0"/>
              <a:t>Inter-Area-Prefix-LSA (Area 0.0.0.1)</a:t>
            </a:r>
          </a:p>
          <a:p>
            <a:r>
              <a:rPr lang="en-US" altLang="zh-CN" dirty="0" smtClean="0"/>
              <a:t>Link </a:t>
            </a:r>
            <a:r>
              <a:rPr lang="en-US" altLang="zh-CN" dirty="0"/>
              <a:t>State </a:t>
            </a:r>
            <a:r>
              <a:rPr lang="en-US" altLang="zh-CN" dirty="0" smtClean="0"/>
              <a:t>ID	 Origin </a:t>
            </a:r>
            <a:r>
              <a:rPr lang="en-US" altLang="zh-CN" dirty="0"/>
              <a:t>Router    Age   </a:t>
            </a:r>
            <a:r>
              <a:rPr lang="en-US" altLang="zh-CN" dirty="0" smtClean="0"/>
              <a:t> </a:t>
            </a:r>
            <a:r>
              <a:rPr lang="en-US" altLang="zh-CN" dirty="0" err="1" smtClean="0"/>
              <a:t>Seq</a:t>
            </a:r>
            <a:r>
              <a:rPr lang="en-US" altLang="zh-CN" dirty="0"/>
              <a:t>#       </a:t>
            </a:r>
            <a:r>
              <a:rPr lang="en-US" altLang="zh-CN" dirty="0" smtClean="0"/>
              <a:t>    </a:t>
            </a:r>
            <a:r>
              <a:rPr lang="en-US" altLang="zh-CN" dirty="0" err="1" smtClean="0"/>
              <a:t>CkSum</a:t>
            </a:r>
            <a:endParaRPr lang="en-US" altLang="zh-CN" dirty="0"/>
          </a:p>
          <a:p>
            <a:r>
              <a:rPr lang="en-US" altLang="zh-CN" dirty="0" smtClean="0"/>
              <a:t>0.0.0.1	 10.1.2.2             0570  </a:t>
            </a:r>
            <a:r>
              <a:rPr lang="en-US" altLang="zh-CN" dirty="0"/>
              <a:t>0x80000001 0x510f</a:t>
            </a:r>
          </a:p>
          <a:p>
            <a:r>
              <a:rPr lang="en-US" altLang="zh-CN" dirty="0"/>
              <a:t>0.0.0.2 </a:t>
            </a:r>
            <a:r>
              <a:rPr lang="en-US" altLang="zh-CN" dirty="0" smtClean="0"/>
              <a:t>	 10.1.2.2             0596  </a:t>
            </a:r>
            <a:r>
              <a:rPr lang="en-US" altLang="zh-CN" dirty="0"/>
              <a:t>0x80000001 0xfb76</a:t>
            </a:r>
          </a:p>
          <a:p>
            <a:r>
              <a:rPr lang="en-US" altLang="zh-CN" dirty="0" smtClean="0">
                <a:solidFill>
                  <a:srgbClr val="C7000B"/>
                </a:solidFill>
              </a:rPr>
              <a:t>               </a:t>
            </a:r>
            <a:r>
              <a:rPr lang="en-US" altLang="zh-CN" dirty="0">
                <a:solidFill>
                  <a:srgbClr val="C7000B"/>
                </a:solidFill>
              </a:rPr>
              <a:t>Intra-Area-Prefix-LSA </a:t>
            </a:r>
            <a:r>
              <a:rPr lang="en-US" altLang="zh-CN" dirty="0"/>
              <a:t>(Area 0.0.0.1)</a:t>
            </a:r>
          </a:p>
          <a:p>
            <a:r>
              <a:rPr lang="en-US" altLang="zh-CN" dirty="0" smtClean="0"/>
              <a:t>Link </a:t>
            </a:r>
            <a:r>
              <a:rPr lang="en-US" altLang="zh-CN" dirty="0"/>
              <a:t>State </a:t>
            </a:r>
            <a:r>
              <a:rPr lang="en-US" altLang="zh-CN" dirty="0" smtClean="0"/>
              <a:t>ID	 Origin </a:t>
            </a:r>
            <a:r>
              <a:rPr lang="en-US" altLang="zh-CN" dirty="0"/>
              <a:t>Router    Age   </a:t>
            </a:r>
            <a:r>
              <a:rPr lang="en-US" altLang="zh-CN" dirty="0" smtClean="0"/>
              <a:t> </a:t>
            </a:r>
            <a:r>
              <a:rPr lang="en-US" altLang="zh-CN" dirty="0" err="1" smtClean="0"/>
              <a:t>Seq</a:t>
            </a:r>
            <a:r>
              <a:rPr lang="en-US" altLang="zh-CN" dirty="0"/>
              <a:t>#       </a:t>
            </a:r>
            <a:r>
              <a:rPr lang="en-US" altLang="zh-CN" dirty="0" smtClean="0"/>
              <a:t>    </a:t>
            </a:r>
            <a:r>
              <a:rPr lang="en-US" altLang="zh-CN" dirty="0" err="1" smtClean="0"/>
              <a:t>CkSum</a:t>
            </a:r>
            <a:r>
              <a:rPr lang="en-US" altLang="zh-CN" dirty="0" smtClean="0"/>
              <a:t>  </a:t>
            </a:r>
            <a:r>
              <a:rPr lang="en-US" altLang="zh-CN" dirty="0"/>
              <a:t>Prefix  </a:t>
            </a:r>
            <a:r>
              <a:rPr lang="en-US" altLang="zh-CN" dirty="0" smtClean="0"/>
              <a:t> Reference</a:t>
            </a:r>
            <a:endParaRPr lang="en-US" altLang="zh-CN" dirty="0"/>
          </a:p>
          <a:p>
            <a:r>
              <a:rPr lang="en-US" altLang="zh-CN" dirty="0"/>
              <a:t>0.0.0.1         </a:t>
            </a:r>
            <a:r>
              <a:rPr lang="en-US" altLang="zh-CN" dirty="0" smtClean="0"/>
              <a:t>	 10.1.2.2             0826  </a:t>
            </a:r>
            <a:r>
              <a:rPr lang="en-US" altLang="zh-CN" dirty="0"/>
              <a:t>0x80000004 0x1925      1 </a:t>
            </a:r>
            <a:r>
              <a:rPr lang="en-US" altLang="zh-CN" dirty="0" smtClean="0"/>
              <a:t>    Network-LSA</a:t>
            </a:r>
            <a:endParaRPr lang="en-US" altLang="zh-CN" dirty="0"/>
          </a:p>
        </p:txBody>
      </p:sp>
    </p:spTree>
    <p:extLst>
      <p:ext uri="{BB962C8B-B14F-4D97-AF65-F5344CB8AC3E}">
        <p14:creationId xmlns:p14="http://schemas.microsoft.com/office/powerpoint/2010/main" val="2658802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IPv6 Static Routes</a:t>
            </a:r>
          </a:p>
          <a:p>
            <a:r>
              <a:rPr lang="en-US" altLang="zh-CN" dirty="0" smtClean="0">
                <a:solidFill>
                  <a:schemeClr val="bg1">
                    <a:lumMod val="50000"/>
                  </a:schemeClr>
                </a:solidFill>
              </a:rPr>
              <a:t>OSPFv3 Implementation and Configurations</a:t>
            </a:r>
          </a:p>
          <a:p>
            <a:r>
              <a:rPr lang="en-US" altLang="zh-CN" dirty="0" smtClean="0">
                <a:solidFill>
                  <a:schemeClr val="bg1">
                    <a:lumMod val="50000"/>
                  </a:schemeClr>
                </a:solidFill>
              </a:rPr>
              <a:t>IS-IS (IPv6) Implementation and Configurations</a:t>
            </a:r>
          </a:p>
          <a:p>
            <a:r>
              <a:rPr lang="en-US" altLang="zh-CN" dirty="0" smtClean="0">
                <a:solidFill>
                  <a:schemeClr val="bg1">
                    <a:lumMod val="50000"/>
                  </a:schemeClr>
                </a:solidFill>
              </a:rPr>
              <a:t>BGP4+ Implementation and Configurations</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IPv6 Static Routes</a:t>
            </a:r>
          </a:p>
          <a:p>
            <a:r>
              <a:rPr lang="en-US" altLang="zh-CN" dirty="0">
                <a:solidFill>
                  <a:schemeClr val="bg1">
                    <a:lumMod val="50000"/>
                  </a:schemeClr>
                </a:solidFill>
              </a:rPr>
              <a:t>OSPFv3 Implementation and Configurations</a:t>
            </a:r>
          </a:p>
          <a:p>
            <a:r>
              <a:rPr lang="en-US" altLang="zh-CN" b="1" dirty="0"/>
              <a:t>IS-IS (IPv6) Implementation and Configurations</a:t>
            </a:r>
          </a:p>
          <a:p>
            <a:r>
              <a:rPr lang="en-US" altLang="zh-CN" dirty="0">
                <a:solidFill>
                  <a:schemeClr val="bg1">
                    <a:lumMod val="50000"/>
                  </a:schemeClr>
                </a:solidFill>
              </a:rPr>
              <a:t>BGP4+ Implementation and Configurations</a:t>
            </a:r>
          </a:p>
        </p:txBody>
      </p:sp>
    </p:spTree>
    <p:extLst>
      <p:ext uri="{BB962C8B-B14F-4D97-AF65-F5344CB8AC3E}">
        <p14:creationId xmlns:p14="http://schemas.microsoft.com/office/powerpoint/2010/main" val="250243383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IS-IS (IPv6) Overview</a:t>
            </a:r>
            <a:endParaRPr lang="en-US" altLang="zh-CN" dirty="0"/>
          </a:p>
        </p:txBody>
      </p:sp>
      <p:sp>
        <p:nvSpPr>
          <p:cNvPr id="4" name="文本占位符 3"/>
          <p:cNvSpPr>
            <a:spLocks noGrp="1"/>
          </p:cNvSpPr>
          <p:nvPr>
            <p:ph type="body" sz="quarter" idx="10"/>
          </p:nvPr>
        </p:nvSpPr>
        <p:spPr/>
        <p:txBody>
          <a:bodyPr/>
          <a:lstStyle/>
          <a:p>
            <a:r>
              <a:rPr lang="en-US" sz="1600" dirty="0" smtClean="0"/>
              <a:t>IS-IS is a link-state dynamic routing protocol, which was initially designed for the OSI network. Later, to support IPv4 routing, extensions were made to apply IS-IS to IPv4 networks. This is called integrated IS-IS.</a:t>
            </a:r>
            <a:endParaRPr lang="en-US" altLang="zh-CN" sz="1600" dirty="0" smtClean="0"/>
          </a:p>
          <a:p>
            <a:r>
              <a:rPr lang="en-US" sz="1600" dirty="0" smtClean="0"/>
              <a:t>IS-IS packets are classified into Hello protocol data units (PDUs), link state PDUs (LSPs), and sequence number PDUs (SNPs).</a:t>
            </a:r>
            <a:endParaRPr lang="en-US" altLang="zh-CN" sz="1600" dirty="0" smtClean="0"/>
          </a:p>
          <a:p>
            <a:pPr lvl="1"/>
            <a:r>
              <a:rPr lang="en-US" sz="1400" dirty="0" smtClean="0"/>
              <a:t>Packet format</a:t>
            </a:r>
          </a:p>
          <a:p>
            <a:pPr lvl="1"/>
            <a:endParaRPr lang="en-US" altLang="zh-CN" sz="1400" dirty="0" smtClean="0"/>
          </a:p>
          <a:p>
            <a:endParaRPr lang="en-US" altLang="zh-CN" sz="1600" dirty="0" smtClean="0"/>
          </a:p>
          <a:p>
            <a:endParaRPr lang="en-US" altLang="zh-CN" sz="1600" dirty="0" smtClean="0"/>
          </a:p>
          <a:p>
            <a:pPr lvl="1"/>
            <a:r>
              <a:rPr lang="en-US" sz="1400" dirty="0" smtClean="0"/>
              <a:t>The Variable Length Fields (TLV) part consists of multiple TLV triplets. Using the TLV structure to construct packets improves the flexibility and scalability of IS-IS. To support new features, only new TLVs need to be added.</a:t>
            </a:r>
            <a:endParaRPr lang="en-US" altLang="zh-CN" sz="1400" dirty="0" smtClean="0"/>
          </a:p>
          <a:p>
            <a:r>
              <a:rPr lang="en-US" sz="1600" dirty="0" smtClean="0"/>
              <a:t>To support the processing and calculation of IPv6 routes, </a:t>
            </a:r>
            <a:r>
              <a:rPr lang="en-US" altLang="zh-CN" sz="1600" dirty="0" smtClean="0"/>
              <a:t>two TLVs and one network layer protocol identifier (NLPID) are added to </a:t>
            </a:r>
            <a:r>
              <a:rPr lang="en-US" sz="1600" dirty="0" smtClean="0"/>
              <a:t>IS-IS.</a:t>
            </a:r>
            <a:endParaRPr lang="en-US" altLang="zh-CN" sz="1600" dirty="0"/>
          </a:p>
        </p:txBody>
      </p:sp>
      <p:graphicFrame>
        <p:nvGraphicFramePr>
          <p:cNvPr id="11" name="表格 10"/>
          <p:cNvGraphicFramePr>
            <a:graphicFrameLocks noGrp="1"/>
          </p:cNvGraphicFramePr>
          <p:nvPr>
            <p:extLst>
              <p:ext uri="{D42A27DB-BD31-4B8C-83A1-F6EECF244321}">
                <p14:modId xmlns:p14="http://schemas.microsoft.com/office/powerpoint/2010/main" val="1683010090"/>
              </p:ext>
            </p:extLst>
          </p:nvPr>
        </p:nvGraphicFramePr>
        <p:xfrm>
          <a:off x="1259035" y="3091872"/>
          <a:ext cx="5040000" cy="918000"/>
        </p:xfrm>
        <a:graphic>
          <a:graphicData uri="http://schemas.openxmlformats.org/drawingml/2006/table">
            <a:tbl>
              <a:tblPr firstRow="1" bandRow="1"/>
              <a:tblGrid>
                <a:gridCol w="504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PDU</a:t>
                      </a:r>
                      <a:r>
                        <a:rPr kumimoji="0" lang="zh-CN" altLang="en-US" sz="1400" b="0" i="0" u="none" strike="noStrike" kern="1200" cap="none" normalizeH="0" baseline="0" dirty="0" smtClean="0">
                          <a:ln>
                            <a:noFill/>
                          </a:ln>
                          <a:solidFill>
                            <a:schemeClr val="tx1"/>
                          </a:solidFill>
                          <a:effectLst/>
                          <a:latin typeface="+mn-lt"/>
                          <a:ea typeface="+mn-ea"/>
                          <a:cs typeface="+mn-cs"/>
                        </a:rPr>
                        <a:t> </a:t>
                      </a:r>
                      <a:r>
                        <a:rPr kumimoji="0" lang="en-US" altLang="zh-CN" sz="1400" b="0" i="0" u="none" strike="noStrike" kern="1200" cap="none" normalizeH="0" baseline="0" dirty="0" smtClean="0">
                          <a:ln>
                            <a:noFill/>
                          </a:ln>
                          <a:solidFill>
                            <a:schemeClr val="tx1"/>
                          </a:solidFill>
                          <a:effectLst/>
                          <a:latin typeface="+mn-lt"/>
                          <a:ea typeface="+mn-ea"/>
                          <a:cs typeface="+mn-cs"/>
                        </a:rPr>
                        <a:t>Common Header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PDU Specific Header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1" i="0" u="none" strike="noStrike" kern="1200" cap="none" normalizeH="0" baseline="0" dirty="0" smtClean="0">
                          <a:ln>
                            <a:noFill/>
                          </a:ln>
                          <a:solidFill>
                            <a:srgbClr val="C7000B"/>
                          </a:solidFill>
                          <a:effectLst/>
                          <a:latin typeface="+mn-lt"/>
                          <a:ea typeface="+mn-ea"/>
                          <a:cs typeface="+mn-cs"/>
                        </a:rPr>
                        <a:t>Variable Length Fields</a:t>
                      </a:r>
                      <a:r>
                        <a:rPr kumimoji="0" lang="zh-CN" altLang="en-US" sz="1400" b="1" i="0" u="none" strike="noStrike" kern="1200" cap="none" normalizeH="0" baseline="0" dirty="0" smtClean="0">
                          <a:ln>
                            <a:noFill/>
                          </a:ln>
                          <a:solidFill>
                            <a:srgbClr val="C7000B"/>
                          </a:solidFill>
                          <a:effectLst/>
                          <a:latin typeface="+mn-lt"/>
                          <a:ea typeface="+mn-ea"/>
                          <a:cs typeface="+mn-cs"/>
                        </a:rPr>
                        <a:t> </a:t>
                      </a:r>
                      <a:r>
                        <a:rPr kumimoji="0" lang="en-US" altLang="zh-CN" sz="1400" b="1" i="0" u="none" strike="noStrike" kern="1200" cap="none" normalizeH="0" baseline="0" dirty="0" smtClean="0">
                          <a:ln>
                            <a:noFill/>
                          </a:ln>
                          <a:solidFill>
                            <a:srgbClr val="C7000B"/>
                          </a:solidFill>
                          <a:effectLst/>
                          <a:latin typeface="+mn-lt"/>
                          <a:ea typeface="+mn-ea"/>
                          <a:cs typeface="+mn-cs"/>
                        </a:rPr>
                        <a:t>(TLV)</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047882307"/>
              </p:ext>
            </p:extLst>
          </p:nvPr>
        </p:nvGraphicFramePr>
        <p:xfrm>
          <a:off x="7132141" y="2779399"/>
          <a:ext cx="2520000" cy="918000"/>
        </p:xfrm>
        <a:graphic>
          <a:graphicData uri="http://schemas.openxmlformats.org/drawingml/2006/table">
            <a:tbl>
              <a:tblPr firstRow="1" bandRow="1"/>
              <a:tblGrid>
                <a:gridCol w="252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1" i="0" u="none" strike="noStrike" kern="1200" cap="none" normalizeH="0" baseline="0" dirty="0" smtClean="0">
                          <a:ln>
                            <a:noFill/>
                          </a:ln>
                          <a:solidFill>
                            <a:schemeClr val="tx1"/>
                          </a:solidFill>
                          <a:effectLst/>
                          <a:latin typeface="+mn-lt"/>
                          <a:ea typeface="+mn-ea"/>
                          <a:cs typeface="+mn-cs"/>
                        </a:rPr>
                        <a:t>Type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1" i="0" u="none" strike="noStrike" kern="1200" cap="none" normalizeH="0" baseline="0" dirty="0" smtClean="0">
                          <a:ln>
                            <a:noFill/>
                          </a:ln>
                          <a:solidFill>
                            <a:schemeClr val="tx1"/>
                          </a:solidFill>
                          <a:effectLst/>
                          <a:latin typeface="+mn-lt"/>
                          <a:ea typeface="+mn-ea"/>
                          <a:cs typeface="+mn-cs"/>
                        </a:rPr>
                        <a:t>Length</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1" i="0" u="none" strike="noStrike" kern="1200" cap="none" normalizeH="0" baseline="0" dirty="0" smtClean="0">
                          <a:ln>
                            <a:noFill/>
                          </a:ln>
                          <a:solidFill>
                            <a:schemeClr val="tx1"/>
                          </a:solidFill>
                          <a:effectLst/>
                          <a:latin typeface="+mn-lt"/>
                          <a:ea typeface="+mn-ea"/>
                          <a:cs typeface="+mn-cs"/>
                        </a:rPr>
                        <a:t>Value</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sp>
        <p:nvSpPr>
          <p:cNvPr id="13" name="Freeform 9"/>
          <p:cNvSpPr>
            <a:spLocks/>
          </p:cNvSpPr>
          <p:nvPr/>
        </p:nvSpPr>
        <p:spPr bwMode="gray">
          <a:xfrm rot="313144">
            <a:off x="6326868" y="3516102"/>
            <a:ext cx="747944" cy="362594"/>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ECF9FA"/>
              </a:gs>
              <a:gs pos="31000">
                <a:srgbClr val="94DAE2"/>
              </a:gs>
            </a:gsLst>
            <a:lin ang="16200000" scaled="1"/>
          </a:gradFill>
          <a:ln w="19050" cap="flat" cmpd="sng">
            <a:gradFill>
              <a:gsLst>
                <a:gs pos="0">
                  <a:schemeClr val="bg2">
                    <a:alpha val="40000"/>
                  </a:schemeClr>
                </a:gs>
                <a:gs pos="100000">
                  <a:srgbClr val="94DAE2"/>
                </a:gs>
              </a:gsLst>
              <a:lin ang="0" scaled="0"/>
            </a:gradFill>
          </a:ln>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389380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New TLVs</a:t>
            </a:r>
            <a:endParaRPr lang="en-US" altLang="zh-CN" dirty="0"/>
          </a:p>
        </p:txBody>
      </p:sp>
      <p:sp>
        <p:nvSpPr>
          <p:cNvPr id="7" name="圆角矩形 75"/>
          <p:cNvSpPr/>
          <p:nvPr/>
        </p:nvSpPr>
        <p:spPr bwMode="gray">
          <a:xfrm>
            <a:off x="587899" y="1160463"/>
            <a:ext cx="5403597"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dirty="0">
                <a:solidFill>
                  <a:srgbClr val="30B5C5"/>
                </a:solidFill>
                <a:latin typeface="Huawei Sans" panose="020C0503030203020204" pitchFamily="34" charset="0"/>
                <a:ea typeface="方正兰亭黑简体" panose="02000000000000000000" pitchFamily="2" charset="-122"/>
              </a:rPr>
              <a:t>TLV 232 (IPv6 Interface Address)</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bwMode="gray">
          <a:xfrm>
            <a:off x="587899" y="1591969"/>
            <a:ext cx="5403597" cy="44956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400" dirty="0" smtClean="0">
                <a:solidFill>
                  <a:prstClr val="black"/>
                </a:solidFill>
                <a:latin typeface="Huawei Sans" panose="020C0503030203020204" pitchFamily="34" charset="0"/>
              </a:rPr>
              <a:t>It is equivalent to TLV 132 (used to describe IPv4 interface addresses). The only difference is that TLV 232 describes 128-bit IPv6 addresses instead of 32-bit IPv4 addresses.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bwMode="gray">
          <a:xfrm>
            <a:off x="587899" y="4485671"/>
            <a:ext cx="5403597" cy="16019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200" dirty="0" smtClean="0">
                <a:solidFill>
                  <a:prstClr val="black"/>
                </a:solidFill>
                <a:latin typeface="Huawei Sans" panose="020C0503030203020204" pitchFamily="34" charset="0"/>
              </a:rPr>
              <a:t>The content of the Interface Address field varies according to different types of PDUs: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spcBef>
                <a:spcPts val="0"/>
              </a:spcBef>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rPr>
              <a:t>For Hello PDUs, the Interface Address TLVs can contain only the link-local IPv6 addresses assigned to the interfaces that send the Hello PDUs.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spcBef>
                <a:spcPts val="0"/>
              </a:spcBef>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rPr>
              <a:t>For LSPs, the Interface Address TLVs can contain only the non-link-local IPv6 addresses assigned to the device interfaces.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6237813" y="1160463"/>
            <a:ext cx="5403597"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dirty="0">
                <a:solidFill>
                  <a:srgbClr val="30B5C5"/>
                </a:solidFill>
                <a:latin typeface="Huawei Sans" panose="020C0503030203020204" pitchFamily="34" charset="0"/>
                <a:ea typeface="方正兰亭黑简体" panose="02000000000000000000" pitchFamily="2" charset="-122"/>
              </a:rPr>
              <a:t>TLV 236 (IPv6 Reachability)</a:t>
            </a:r>
            <a:endParaRPr lang="en-US" altLang="zh-CN"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bwMode="gray">
          <a:xfrm>
            <a:off x="6237813" y="1591969"/>
            <a:ext cx="5403597" cy="44956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400" dirty="0" smtClean="0">
                <a:solidFill>
                  <a:prstClr val="black"/>
                </a:solidFill>
                <a:latin typeface="Huawei Sans" panose="020C0503030203020204" pitchFamily="34" charset="0"/>
              </a:rPr>
              <a:t>It is equivalent to TLVs 128 and 130, and uses the X-bit to identify internal or external reachability information.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75"/>
          <p:cNvSpPr/>
          <p:nvPr/>
        </p:nvSpPr>
        <p:spPr bwMode="gray">
          <a:xfrm>
            <a:off x="6237813" y="4485671"/>
            <a:ext cx="5403597" cy="913643"/>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altLang="zh-CN" sz="1200" dirty="0">
                <a:solidFill>
                  <a:prstClr val="black"/>
                </a:solidFill>
                <a:latin typeface="Huawei Sans" panose="020C0503030203020204" pitchFamily="34" charset="0"/>
              </a:rPr>
              <a:t>The IPv6 Reachability TLV </a:t>
            </a:r>
            <a:r>
              <a:rPr lang="en-US" sz="1200" dirty="0" smtClean="0">
                <a:solidFill>
                  <a:prstClr val="black"/>
                </a:solidFill>
                <a:latin typeface="Huawei Sans" panose="020C0503030203020204" pitchFamily="34" charset="0"/>
              </a:rPr>
              <a:t>describes </a:t>
            </a:r>
            <a:r>
              <a:rPr lang="en-US" sz="1200" dirty="0">
                <a:solidFill>
                  <a:prstClr val="black"/>
                </a:solidFill>
                <a:latin typeface="Huawei Sans" panose="020C0503030203020204" pitchFamily="34" charset="0"/>
              </a:rPr>
              <a:t>the IPv6 network prefix and path cost that are reachable to the source router.</a:t>
            </a:r>
          </a:p>
          <a:p>
            <a:pPr algn="just" fontAlgn="ctr">
              <a:spcBef>
                <a:spcPts val="0"/>
              </a:spcBef>
              <a:spcAft>
                <a:spcPts val="600"/>
              </a:spcAft>
            </a:pPr>
            <a:r>
              <a:rPr lang="en-US" sz="1200" dirty="0" smtClean="0">
                <a:solidFill>
                  <a:prstClr val="black"/>
                </a:solidFill>
                <a:latin typeface="Huawei Sans" panose="020C0503030203020204" pitchFamily="34" charset="0"/>
              </a:rPr>
              <a:t>The IPv6 Reachability TLV may appear any number of times (including 0) within an LSP. Link-local prefixes are not advertised using this TLV.</a:t>
            </a: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3107965128"/>
              </p:ext>
            </p:extLst>
          </p:nvPr>
        </p:nvGraphicFramePr>
        <p:xfrm>
          <a:off x="820177" y="2479430"/>
          <a:ext cx="5040057" cy="1836000"/>
        </p:xfrm>
        <a:graphic>
          <a:graphicData uri="http://schemas.openxmlformats.org/drawingml/2006/table">
            <a:tbl>
              <a:tblPr firstRow="1" bandRow="1"/>
              <a:tblGrid>
                <a:gridCol w="1219550"/>
                <a:gridCol w="1248016"/>
                <a:gridCol w="2572491"/>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Type=232</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Interface Address 1</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Interface Address 1</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Interface Address 1</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Interface Address 1</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Interface Address 1</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Interface Address 2</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en-US" altLang="zh-CN"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927890179"/>
              </p:ext>
            </p:extLst>
          </p:nvPr>
        </p:nvGraphicFramePr>
        <p:xfrm>
          <a:off x="6524085" y="2479577"/>
          <a:ext cx="5040058" cy="1224000"/>
        </p:xfrm>
        <a:graphic>
          <a:graphicData uri="http://schemas.openxmlformats.org/drawingml/2006/table">
            <a:tbl>
              <a:tblPr firstRow="1" bandRow="1"/>
              <a:tblGrid>
                <a:gridCol w="1219550"/>
                <a:gridCol w="1248016"/>
                <a:gridCol w="257249"/>
                <a:gridCol w="257249"/>
                <a:gridCol w="257250"/>
                <a:gridCol w="514498"/>
                <a:gridCol w="128624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Type=236</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5">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Metric</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Metric</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U</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X</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S</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Prefix Length</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06000">
                <a:tc gridSpan="7">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Prefix</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en-US" altLang="zh-CN"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Sub-TLV Len</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a:r>
                        <a:rPr lang="en-US" altLang="zh-CN" sz="1400" dirty="0" smtClean="0"/>
                        <a:t>Sub-TLV</a:t>
                      </a:r>
                      <a:endParaRPr lang="zh-CN" altLang="en-US" sz="1400" dirty="0"/>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9867179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New NLPID in TLV 129</a:t>
            </a:r>
            <a:endParaRPr lang="en-US" altLang="zh-CN" dirty="0"/>
          </a:p>
        </p:txBody>
      </p:sp>
      <p:sp>
        <p:nvSpPr>
          <p:cNvPr id="4" name="文本占位符 3"/>
          <p:cNvSpPr>
            <a:spLocks noGrp="1"/>
          </p:cNvSpPr>
          <p:nvPr>
            <p:ph type="body" sz="quarter" idx="10"/>
          </p:nvPr>
        </p:nvSpPr>
        <p:spPr>
          <a:xfrm>
            <a:off x="455612" y="1052514"/>
            <a:ext cx="11293476" cy="1046252"/>
          </a:xfrm>
        </p:spPr>
        <p:txBody>
          <a:bodyPr/>
          <a:lstStyle/>
          <a:p>
            <a:r>
              <a:rPr lang="en-US" sz="1800" smtClean="0"/>
              <a:t>To support the processing and calculation of IPv6 routes, </a:t>
            </a:r>
            <a:r>
              <a:rPr lang="en-US" altLang="zh-CN" sz="1800" smtClean="0"/>
              <a:t>IS-IS adds </a:t>
            </a:r>
            <a:r>
              <a:rPr lang="en-US" sz="1800" smtClean="0"/>
              <a:t>an NLPID to TLV 129.</a:t>
            </a:r>
            <a:endParaRPr lang="en-US" altLang="zh-CN" sz="1800" smtClean="0"/>
          </a:p>
          <a:p>
            <a:r>
              <a:rPr lang="en-US" sz="1800" smtClean="0"/>
              <a:t>TLV 129 (Protocol Supported)</a:t>
            </a:r>
            <a:endParaRPr lang="en-US" sz="1800" dirty="0"/>
          </a:p>
        </p:txBody>
      </p:sp>
      <p:sp>
        <p:nvSpPr>
          <p:cNvPr id="6" name="圆角矩形 75"/>
          <p:cNvSpPr/>
          <p:nvPr/>
        </p:nvSpPr>
        <p:spPr>
          <a:xfrm>
            <a:off x="814713" y="2778732"/>
            <a:ext cx="10452545" cy="171418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lnSpc>
                <a:spcPct val="125000"/>
              </a:lnSpc>
              <a:spcBef>
                <a:spcPts val="0"/>
              </a:spcBef>
              <a:spcAft>
                <a:spcPts val="600"/>
              </a:spcAft>
            </a:pPr>
            <a:r>
              <a:rPr lang="en-US" sz="1400" dirty="0" smtClean="0">
                <a:solidFill>
                  <a:prstClr val="black"/>
                </a:solidFill>
                <a:latin typeface="Huawei Sans" panose="020C0503030203020204" pitchFamily="34" charset="0"/>
              </a:rPr>
              <a:t>Field description: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Type: indicates the TLV type and occupies 8 bits. The value is 129 (0x81), indicating the Protocol Supported TLV.</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Length: indicates the length of the Value field in the TLV and occupies 8 bits.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NLPID: indicates the network layer protocol identifier and occupies 8 bits. If IPv4 is supported, the value is 204 (0xCC). If IPv6 is supported, the value is 142 (0x8E).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3"/>
          <p:cNvSpPr txBox="1">
            <a:spLocks/>
          </p:cNvSpPr>
          <p:nvPr/>
        </p:nvSpPr>
        <p:spPr bwMode="auto">
          <a:xfrm>
            <a:off x="468317" y="4758566"/>
            <a:ext cx="11276183" cy="5536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If IS-IS supports IPv6, the IPv6 routing information that it advertises must carry the NLPID.</a:t>
            </a:r>
            <a:endParaRPr lang="en-US" sz="1800" dirty="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13738651"/>
              </p:ext>
            </p:extLst>
          </p:nvPr>
        </p:nvGraphicFramePr>
        <p:xfrm>
          <a:off x="938527" y="2166732"/>
          <a:ext cx="5040058" cy="612000"/>
        </p:xfrm>
        <a:graphic>
          <a:graphicData uri="http://schemas.openxmlformats.org/drawingml/2006/table">
            <a:tbl>
              <a:tblPr firstRow="1" bandRow="1"/>
              <a:tblGrid>
                <a:gridCol w="1219550"/>
                <a:gridCol w="1248016"/>
                <a:gridCol w="1286246"/>
                <a:gridCol w="128624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Type=129</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NLPID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NLPID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8918723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IS-IS Multi-Topology Background</a:t>
            </a:r>
            <a:endParaRPr lang="en-US" altLang="zh-CN" dirty="0"/>
          </a:p>
        </p:txBody>
      </p:sp>
      <p:sp>
        <p:nvSpPr>
          <p:cNvPr id="3" name="文本占位符 2"/>
          <p:cNvSpPr>
            <a:spLocks noGrp="1"/>
          </p:cNvSpPr>
          <p:nvPr>
            <p:ph type="body" sz="quarter" idx="10"/>
          </p:nvPr>
        </p:nvSpPr>
        <p:spPr bwMode="gray">
          <a:xfrm>
            <a:off x="455612" y="1052514"/>
            <a:ext cx="11293476" cy="898127"/>
          </a:xfrm>
        </p:spPr>
        <p:txBody>
          <a:bodyPr/>
          <a:lstStyle/>
          <a:p>
            <a:r>
              <a:rPr lang="en-US" sz="1800" dirty="0" smtClean="0"/>
              <a:t>By default, on an IS-IS network, a mix of IPv4 and IPv6 topologies is considered as an integrated topology, and IS-IS calculates the same SPT for IPv4 and IPv6.</a:t>
            </a:r>
            <a:endParaRPr lang="en-US" altLang="zh-CN" sz="1800" dirty="0" smtClean="0"/>
          </a:p>
        </p:txBody>
      </p:sp>
      <p:sp>
        <p:nvSpPr>
          <p:cNvPr id="152" name="文本占位符 2"/>
          <p:cNvSpPr txBox="1">
            <a:spLocks/>
          </p:cNvSpPr>
          <p:nvPr/>
        </p:nvSpPr>
        <p:spPr bwMode="gray">
          <a:xfrm>
            <a:off x="7475019" y="2513605"/>
            <a:ext cx="4274068" cy="362250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rPr>
              <a:t>IS-IS single-topology has the following problems: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lvl="1" fontAlgn="ctr">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rPr>
              <a:t>In a mixed topology, routers that support the IPv4/IPv6 dual stack cannot detect the routers or links that do not support IPv6 and may still forward IPv6 packets to them. As a result, the IPv6 packets are discarded due to a forwarding failure.</a:t>
            </a:r>
            <a:endParaRPr lang="en-US" altLang="zh-CN" sz="1400" dirty="0">
              <a:latin typeface="Huawei Sans" panose="020C0503030203020204" pitchFamily="34" charset="0"/>
              <a:ea typeface="方正兰亭黑简体" panose="02000000000000000000" pitchFamily="2" charset="-122"/>
            </a:endParaRPr>
          </a:p>
          <a:p>
            <a:pPr lvl="1" fontAlgn="ctr">
              <a:buSzPct val="50000"/>
              <a:buFont typeface="Wingdings" panose="05000000000000000000" pitchFamily="2" charset="2"/>
              <a:buChar char="p"/>
            </a:pPr>
            <a:r>
              <a:rPr lang="en-US" sz="1400" dirty="0">
                <a:latin typeface="Huawei Sans" panose="020C0503030203020204" pitchFamily="34" charset="0"/>
                <a:ea typeface="方正兰亭黑简体" panose="02000000000000000000" pitchFamily="2" charset="-122"/>
              </a:rPr>
              <a:t>Similarly, if routers and links that do not support IPv4 exist in the topology, IPv4 packets are discarded.</a:t>
            </a:r>
            <a:endParaRPr lang="en-US" altLang="zh-CN" sz="1400" dirty="0">
              <a:latin typeface="Huawei Sans" panose="020C0503030203020204" pitchFamily="34" charset="0"/>
              <a:ea typeface="方正兰亭黑简体" panose="02000000000000000000" pitchFamily="2" charset="-122"/>
            </a:endParaRPr>
          </a:p>
        </p:txBody>
      </p:sp>
      <p:sp>
        <p:nvSpPr>
          <p:cNvPr id="85" name="圆角矩形 84"/>
          <p:cNvSpPr/>
          <p:nvPr/>
        </p:nvSpPr>
        <p:spPr bwMode="gray">
          <a:xfrm>
            <a:off x="548985" y="2415256"/>
            <a:ext cx="2959669" cy="3609490"/>
          </a:xfrm>
          <a:prstGeom prst="roundRect">
            <a:avLst>
              <a:gd name="adj" fmla="val 755"/>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8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683859" y="2966332"/>
            <a:ext cx="541201" cy="442800"/>
          </a:xfrm>
          <a:prstGeom prst="rect">
            <a:avLst/>
          </a:prstGeom>
          <a:noFill/>
        </p:spPr>
      </p:pic>
      <p:pic>
        <p:nvPicPr>
          <p:cNvPr id="8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77353" y="3825314"/>
            <a:ext cx="541201" cy="442800"/>
          </a:xfrm>
          <a:prstGeom prst="rect">
            <a:avLst/>
          </a:prstGeom>
          <a:noFill/>
        </p:spPr>
      </p:pic>
      <p:pic>
        <p:nvPicPr>
          <p:cNvPr id="8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390366" y="4840016"/>
            <a:ext cx="541201" cy="442800"/>
          </a:xfrm>
          <a:prstGeom prst="rect">
            <a:avLst/>
          </a:prstGeom>
          <a:noFill/>
        </p:spPr>
      </p:pic>
      <p:cxnSp>
        <p:nvCxnSpPr>
          <p:cNvPr id="93" name="直接连接符 92"/>
          <p:cNvCxnSpPr>
            <a:stCxn id="86" idx="1"/>
            <a:endCxn id="87" idx="0"/>
          </p:cNvCxnSpPr>
          <p:nvPr/>
        </p:nvCxnSpPr>
        <p:spPr bwMode="gray">
          <a:xfrm flipH="1">
            <a:off x="1247954" y="3187732"/>
            <a:ext cx="435905" cy="63758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86" idx="3"/>
            <a:endCxn id="105" idx="0"/>
          </p:cNvCxnSpPr>
          <p:nvPr/>
        </p:nvCxnSpPr>
        <p:spPr bwMode="gray">
          <a:xfrm>
            <a:off x="2225060" y="3187732"/>
            <a:ext cx="435907" cy="63758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87" idx="2"/>
            <a:endCxn id="106" idx="0"/>
          </p:cNvCxnSpPr>
          <p:nvPr/>
        </p:nvCxnSpPr>
        <p:spPr bwMode="gray">
          <a:xfrm>
            <a:off x="1247954" y="4268114"/>
            <a:ext cx="0" cy="57190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05" idx="2"/>
            <a:endCxn id="88" idx="0"/>
          </p:cNvCxnSpPr>
          <p:nvPr/>
        </p:nvCxnSpPr>
        <p:spPr bwMode="gray">
          <a:xfrm>
            <a:off x="2660967" y="4268114"/>
            <a:ext cx="0" cy="57190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106" idx="3"/>
            <a:endCxn id="88" idx="1"/>
          </p:cNvCxnSpPr>
          <p:nvPr/>
        </p:nvCxnSpPr>
        <p:spPr bwMode="gray">
          <a:xfrm>
            <a:off x="1518554" y="5061416"/>
            <a:ext cx="87181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flipV="1">
            <a:off x="1247953" y="4029752"/>
            <a:ext cx="1413013" cy="101671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5" name="Picture 2" descr="G:\做的项目\公共\扁平图标切换\更新2015_01_21\oss扁平图标库2015_01_21更新-04.png"/>
          <p:cNvPicPr>
            <a:picLocks noChangeAspect="1" noChangeArrowheads="1"/>
          </p:cNvPicPr>
          <p:nvPr/>
        </p:nvPicPr>
        <p:blipFill>
          <a:blip r:embed="rId3" cstate="print">
            <a:duotone>
              <a:schemeClr val="accent4">
                <a:shade val="45000"/>
                <a:satMod val="135000"/>
              </a:schemeClr>
              <a:prstClr val="white"/>
            </a:duotone>
          </a:blip>
          <a:stretch>
            <a:fillRect/>
          </a:stretch>
        </p:blipFill>
        <p:spPr bwMode="gray">
          <a:xfrm>
            <a:off x="2390366" y="3825314"/>
            <a:ext cx="541201" cy="442800"/>
          </a:xfrm>
          <a:prstGeom prst="rect">
            <a:avLst/>
          </a:prstGeom>
          <a:noFill/>
        </p:spPr>
      </p:pic>
      <p:pic>
        <p:nvPicPr>
          <p:cNvPr id="10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977353" y="4840016"/>
            <a:ext cx="541201" cy="442800"/>
          </a:xfrm>
          <a:prstGeom prst="rect">
            <a:avLst/>
          </a:prstGeom>
          <a:noFill/>
        </p:spPr>
      </p:pic>
      <p:sp>
        <p:nvSpPr>
          <p:cNvPr id="109" name="Rectangle 312"/>
          <p:cNvSpPr>
            <a:spLocks noChangeArrowheads="1"/>
          </p:cNvSpPr>
          <p:nvPr/>
        </p:nvSpPr>
        <p:spPr bwMode="gray">
          <a:xfrm>
            <a:off x="1067687" y="5655114"/>
            <a:ext cx="1773541"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a:t>Physical topology</a:t>
            </a:r>
          </a:p>
        </p:txBody>
      </p:sp>
      <p:sp>
        <p:nvSpPr>
          <p:cNvPr id="110" name="Oval 4"/>
          <p:cNvSpPr>
            <a:spLocks noChangeAspect="1"/>
          </p:cNvSpPr>
          <p:nvPr/>
        </p:nvSpPr>
        <p:spPr bwMode="gray">
          <a:xfrm>
            <a:off x="5663118" y="5765386"/>
            <a:ext cx="252000" cy="252000"/>
          </a:xfrm>
          <a:prstGeom prst="ellipse">
            <a:avLst/>
          </a:prstGeom>
          <a:solidFill>
            <a:srgbClr val="ED6D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110"/>
          <p:cNvSpPr/>
          <p:nvPr/>
        </p:nvSpPr>
        <p:spPr bwMode="gray">
          <a:xfrm>
            <a:off x="5790483" y="5646665"/>
            <a:ext cx="2038208" cy="489442"/>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IPv6 is not supported.</a:t>
            </a:r>
          </a:p>
        </p:txBody>
      </p:sp>
      <p:sp>
        <p:nvSpPr>
          <p:cNvPr id="113" name="Rectangle 312"/>
          <p:cNvSpPr>
            <a:spLocks noChangeArrowheads="1"/>
          </p:cNvSpPr>
          <p:nvPr/>
        </p:nvSpPr>
        <p:spPr bwMode="gray">
          <a:xfrm>
            <a:off x="1261443" y="2683497"/>
            <a:ext cx="1386031" cy="32579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R1 (IPv4/IPv6)</a:t>
            </a:r>
            <a:endParaRPr lang="en-US" altLang="zh-CN" sz="1400" dirty="0"/>
          </a:p>
        </p:txBody>
      </p:sp>
      <p:grpSp>
        <p:nvGrpSpPr>
          <p:cNvPr id="114" name="组合 113"/>
          <p:cNvGrpSpPr/>
          <p:nvPr/>
        </p:nvGrpSpPr>
        <p:grpSpPr bwMode="gray">
          <a:xfrm>
            <a:off x="4186390" y="2581275"/>
            <a:ext cx="1375056" cy="1563061"/>
            <a:chOff x="4222542" y="2913584"/>
            <a:chExt cx="1375056" cy="1563061"/>
          </a:xfrm>
        </p:grpSpPr>
        <p:sp>
          <p:nvSpPr>
            <p:cNvPr id="115" name="圆角矩形 114"/>
            <p:cNvSpPr/>
            <p:nvPr/>
          </p:nvSpPr>
          <p:spPr bwMode="gray">
            <a:xfrm>
              <a:off x="4222542" y="2913584"/>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Oval 4"/>
            <p:cNvSpPr>
              <a:spLocks noChangeAspect="1"/>
            </p:cNvSpPr>
            <p:nvPr/>
          </p:nvSpPr>
          <p:spPr bwMode="gray">
            <a:xfrm>
              <a:off x="4418958" y="3344614"/>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2</a:t>
              </a:r>
              <a:endParaRPr lang="zh-CN" altLang="en-US" sz="1400" dirty="0">
                <a:solidFill>
                  <a:schemeClr val="tx1"/>
                </a:solidFill>
                <a:sym typeface="Huawei Sans" panose="020C0503030203020204" pitchFamily="34" charset="0"/>
              </a:endParaRPr>
            </a:p>
          </p:txBody>
        </p:sp>
        <p:sp>
          <p:nvSpPr>
            <p:cNvPr id="118" name="Oval 4"/>
            <p:cNvSpPr>
              <a:spLocks noChangeAspect="1"/>
            </p:cNvSpPr>
            <p:nvPr/>
          </p:nvSpPr>
          <p:spPr bwMode="gray">
            <a:xfrm>
              <a:off x="5107755" y="3344614"/>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3</a:t>
              </a:r>
              <a:endParaRPr lang="zh-CN" altLang="en-US" sz="1400" dirty="0">
                <a:solidFill>
                  <a:schemeClr val="tx1"/>
                </a:solidFill>
                <a:sym typeface="Huawei Sans" panose="020C0503030203020204" pitchFamily="34" charset="0"/>
              </a:endParaRPr>
            </a:p>
          </p:txBody>
        </p:sp>
        <p:cxnSp>
          <p:nvCxnSpPr>
            <p:cNvPr id="119" name="直接连接符 118"/>
            <p:cNvCxnSpPr>
              <a:stCxn id="127" idx="7"/>
              <a:endCxn id="116" idx="0"/>
            </p:cNvCxnSpPr>
            <p:nvPr/>
          </p:nvCxnSpPr>
          <p:spPr bwMode="gray">
            <a:xfrm flipH="1">
              <a:off x="4544958" y="3032974"/>
              <a:ext cx="440421" cy="311640"/>
            </a:xfrm>
            <a:prstGeom prst="line">
              <a:avLst/>
            </a:prstGeom>
            <a:noFill/>
            <a:ln w="19050" cap="flat" cmpd="sng" algn="ctr">
              <a:solidFill>
                <a:schemeClr val="bg1">
                  <a:lumMod val="65000"/>
                </a:schemeClr>
              </a:solidFill>
              <a:prstDash val="solid"/>
              <a:miter lim="800000"/>
            </a:ln>
            <a:effectLst/>
          </p:spPr>
        </p:cxnSp>
        <p:cxnSp>
          <p:nvCxnSpPr>
            <p:cNvPr id="120" name="直接连接符 119"/>
            <p:cNvCxnSpPr>
              <a:stCxn id="116" idx="4"/>
              <a:endCxn id="122" idx="0"/>
            </p:cNvCxnSpPr>
            <p:nvPr/>
          </p:nvCxnSpPr>
          <p:spPr bwMode="gray">
            <a:xfrm>
              <a:off x="4544958" y="3596614"/>
              <a:ext cx="0" cy="170598"/>
            </a:xfrm>
            <a:prstGeom prst="line">
              <a:avLst/>
            </a:prstGeom>
            <a:noFill/>
            <a:ln w="19050" cap="flat" cmpd="sng" algn="ctr">
              <a:solidFill>
                <a:schemeClr val="bg1">
                  <a:lumMod val="65000"/>
                </a:schemeClr>
              </a:solidFill>
              <a:prstDash val="solid"/>
              <a:miter lim="800000"/>
            </a:ln>
            <a:effectLst/>
          </p:spPr>
        </p:cxnSp>
        <p:sp>
          <p:nvSpPr>
            <p:cNvPr id="121" name="圆角矩形 120"/>
            <p:cNvSpPr/>
            <p:nvPr/>
          </p:nvSpPr>
          <p:spPr bwMode="gray">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IPv4 logical topology</a:t>
              </a:r>
            </a:p>
          </p:txBody>
        </p:sp>
        <p:sp>
          <p:nvSpPr>
            <p:cNvPr id="122" name="Oval 4"/>
            <p:cNvSpPr>
              <a:spLocks noChangeAspect="1"/>
            </p:cNvSpPr>
            <p:nvPr/>
          </p:nvSpPr>
          <p:spPr bwMode="gray">
            <a:xfrm>
              <a:off x="4418958"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4</a:t>
              </a:r>
              <a:endParaRPr lang="zh-CN" altLang="en-US" sz="1400" dirty="0">
                <a:solidFill>
                  <a:schemeClr val="tx1"/>
                </a:solidFill>
                <a:sym typeface="Huawei Sans" panose="020C0503030203020204" pitchFamily="34" charset="0"/>
              </a:endParaRPr>
            </a:p>
          </p:txBody>
        </p:sp>
        <p:sp>
          <p:nvSpPr>
            <p:cNvPr id="123" name="Oval 4"/>
            <p:cNvSpPr>
              <a:spLocks noChangeAspect="1"/>
            </p:cNvSpPr>
            <p:nvPr/>
          </p:nvSpPr>
          <p:spPr bwMode="gray">
            <a:xfrm>
              <a:off x="5107755"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5</a:t>
              </a:r>
              <a:endParaRPr lang="zh-CN" altLang="en-US" sz="1400" dirty="0">
                <a:solidFill>
                  <a:schemeClr val="tx1"/>
                </a:solidFill>
                <a:sym typeface="Huawei Sans" panose="020C0503030203020204" pitchFamily="34" charset="0"/>
              </a:endParaRPr>
            </a:p>
          </p:txBody>
        </p:sp>
        <p:cxnSp>
          <p:nvCxnSpPr>
            <p:cNvPr id="124" name="直接连接符 123"/>
            <p:cNvCxnSpPr>
              <a:stCxn id="118" idx="0"/>
              <a:endCxn id="127" idx="1"/>
            </p:cNvCxnSpPr>
            <p:nvPr/>
          </p:nvCxnSpPr>
          <p:spPr bwMode="gray">
            <a:xfrm flipH="1" flipV="1">
              <a:off x="4807189" y="3032974"/>
              <a:ext cx="426566" cy="311640"/>
            </a:xfrm>
            <a:prstGeom prst="line">
              <a:avLst/>
            </a:prstGeom>
            <a:noFill/>
            <a:ln w="19050" cap="flat" cmpd="sng" algn="ctr">
              <a:solidFill>
                <a:schemeClr val="bg1">
                  <a:lumMod val="65000"/>
                </a:schemeClr>
              </a:solidFill>
              <a:prstDash val="solid"/>
              <a:miter lim="800000"/>
            </a:ln>
            <a:effectLst/>
          </p:spPr>
        </p:cxnSp>
        <p:cxnSp>
          <p:nvCxnSpPr>
            <p:cNvPr id="126" name="直接连接符 125"/>
            <p:cNvCxnSpPr>
              <a:stCxn id="118" idx="4"/>
              <a:endCxn id="123" idx="0"/>
            </p:cNvCxnSpPr>
            <p:nvPr/>
          </p:nvCxnSpPr>
          <p:spPr bwMode="gray">
            <a:xfrm>
              <a:off x="5233755" y="3596614"/>
              <a:ext cx="0" cy="170598"/>
            </a:xfrm>
            <a:prstGeom prst="line">
              <a:avLst/>
            </a:prstGeom>
            <a:noFill/>
            <a:ln w="19050" cap="flat" cmpd="sng" algn="ctr">
              <a:solidFill>
                <a:schemeClr val="bg1">
                  <a:lumMod val="65000"/>
                </a:schemeClr>
              </a:solidFill>
              <a:prstDash val="solid"/>
              <a:miter lim="800000"/>
            </a:ln>
            <a:effectLst/>
          </p:spPr>
        </p:cxnSp>
        <p:sp>
          <p:nvSpPr>
            <p:cNvPr id="127" name="椭圆 126"/>
            <p:cNvSpPr>
              <a:spLocks noChangeAspect="1"/>
            </p:cNvSpPr>
            <p:nvPr/>
          </p:nvSpPr>
          <p:spPr bwMode="gray">
            <a:xfrm>
              <a:off x="4770284" y="2996069"/>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1</a:t>
              </a:r>
              <a:endParaRPr lang="zh-CN" altLang="en-US" sz="1400" dirty="0">
                <a:solidFill>
                  <a:schemeClr val="tx1"/>
                </a:solidFill>
                <a:sym typeface="Huawei Sans" panose="020C0503030203020204" pitchFamily="34" charset="0"/>
              </a:endParaRPr>
            </a:p>
          </p:txBody>
        </p:sp>
      </p:grpSp>
      <p:grpSp>
        <p:nvGrpSpPr>
          <p:cNvPr id="128" name="组合 127"/>
          <p:cNvGrpSpPr/>
          <p:nvPr/>
        </p:nvGrpSpPr>
        <p:grpSpPr bwMode="gray">
          <a:xfrm>
            <a:off x="4186390" y="4400180"/>
            <a:ext cx="1375056" cy="1563061"/>
            <a:chOff x="4222542" y="2913584"/>
            <a:chExt cx="1375056" cy="1563061"/>
          </a:xfrm>
        </p:grpSpPr>
        <p:sp>
          <p:nvSpPr>
            <p:cNvPr id="129" name="圆角矩形 128"/>
            <p:cNvSpPr/>
            <p:nvPr/>
          </p:nvSpPr>
          <p:spPr bwMode="gray">
            <a:xfrm>
              <a:off x="4222542" y="2913584"/>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Oval 4"/>
            <p:cNvSpPr>
              <a:spLocks noChangeAspect="1"/>
            </p:cNvSpPr>
            <p:nvPr/>
          </p:nvSpPr>
          <p:spPr bwMode="gray">
            <a:xfrm>
              <a:off x="4418958" y="3344614"/>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2</a:t>
              </a:r>
              <a:endParaRPr lang="zh-CN" altLang="en-US" sz="1400" dirty="0">
                <a:solidFill>
                  <a:schemeClr val="tx1"/>
                </a:solidFill>
                <a:sym typeface="Huawei Sans" panose="020C0503030203020204" pitchFamily="34" charset="0"/>
              </a:endParaRPr>
            </a:p>
          </p:txBody>
        </p:sp>
        <p:sp>
          <p:nvSpPr>
            <p:cNvPr id="131" name="Oval 4"/>
            <p:cNvSpPr>
              <a:spLocks noChangeAspect="1"/>
            </p:cNvSpPr>
            <p:nvPr/>
          </p:nvSpPr>
          <p:spPr bwMode="gray">
            <a:xfrm>
              <a:off x="5107755" y="3344614"/>
              <a:ext cx="252000" cy="252000"/>
            </a:xfrm>
            <a:prstGeom prst="ellipse">
              <a:avLst/>
            </a:prstGeom>
            <a:solidFill>
              <a:srgbClr val="ED6D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2" name="直接连接符 131"/>
            <p:cNvCxnSpPr>
              <a:stCxn id="151" idx="7"/>
              <a:endCxn id="130" idx="0"/>
            </p:cNvCxnSpPr>
            <p:nvPr/>
          </p:nvCxnSpPr>
          <p:spPr bwMode="gray">
            <a:xfrm flipH="1">
              <a:off x="4544958" y="3032974"/>
              <a:ext cx="440421" cy="311640"/>
            </a:xfrm>
            <a:prstGeom prst="line">
              <a:avLst/>
            </a:prstGeom>
            <a:noFill/>
            <a:ln w="19050" cap="flat" cmpd="sng" algn="ctr">
              <a:solidFill>
                <a:schemeClr val="bg1">
                  <a:lumMod val="65000"/>
                </a:schemeClr>
              </a:solidFill>
              <a:prstDash val="solid"/>
              <a:miter lim="800000"/>
            </a:ln>
            <a:effectLst/>
          </p:spPr>
        </p:cxnSp>
        <p:cxnSp>
          <p:nvCxnSpPr>
            <p:cNvPr id="133" name="直接连接符 132"/>
            <p:cNvCxnSpPr>
              <a:stCxn id="130" idx="4"/>
              <a:endCxn id="135" idx="0"/>
            </p:cNvCxnSpPr>
            <p:nvPr/>
          </p:nvCxnSpPr>
          <p:spPr bwMode="gray">
            <a:xfrm>
              <a:off x="4544958" y="3596614"/>
              <a:ext cx="0" cy="170598"/>
            </a:xfrm>
            <a:prstGeom prst="line">
              <a:avLst/>
            </a:prstGeom>
            <a:noFill/>
            <a:ln w="19050" cap="flat" cmpd="sng" algn="ctr">
              <a:solidFill>
                <a:schemeClr val="bg1">
                  <a:lumMod val="65000"/>
                </a:schemeClr>
              </a:solidFill>
              <a:prstDash val="solid"/>
              <a:miter lim="800000"/>
            </a:ln>
            <a:effectLst/>
          </p:spPr>
        </p:cxnSp>
        <p:sp>
          <p:nvSpPr>
            <p:cNvPr id="134" name="圆角矩形 133"/>
            <p:cNvSpPr/>
            <p:nvPr/>
          </p:nvSpPr>
          <p:spPr bwMode="gray">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IPv6 logical topology</a:t>
              </a:r>
            </a:p>
          </p:txBody>
        </p:sp>
        <p:sp>
          <p:nvSpPr>
            <p:cNvPr id="135" name="Oval 4"/>
            <p:cNvSpPr>
              <a:spLocks noChangeAspect="1"/>
            </p:cNvSpPr>
            <p:nvPr/>
          </p:nvSpPr>
          <p:spPr bwMode="gray">
            <a:xfrm>
              <a:off x="4418958"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4</a:t>
              </a:r>
              <a:endParaRPr lang="zh-CN" altLang="en-US" sz="1400" dirty="0">
                <a:solidFill>
                  <a:schemeClr val="tx1"/>
                </a:solidFill>
                <a:sym typeface="Huawei Sans" panose="020C0503030203020204" pitchFamily="34" charset="0"/>
              </a:endParaRPr>
            </a:p>
          </p:txBody>
        </p:sp>
        <p:sp>
          <p:nvSpPr>
            <p:cNvPr id="136" name="Oval 4"/>
            <p:cNvSpPr>
              <a:spLocks noChangeAspect="1"/>
            </p:cNvSpPr>
            <p:nvPr/>
          </p:nvSpPr>
          <p:spPr bwMode="gray">
            <a:xfrm>
              <a:off x="5107755"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5</a:t>
              </a:r>
              <a:endParaRPr lang="zh-CN" altLang="en-US" sz="1400" dirty="0">
                <a:solidFill>
                  <a:schemeClr val="tx1"/>
                </a:solidFill>
                <a:sym typeface="Huawei Sans" panose="020C0503030203020204" pitchFamily="34" charset="0"/>
              </a:endParaRPr>
            </a:p>
          </p:txBody>
        </p:sp>
        <p:cxnSp>
          <p:nvCxnSpPr>
            <p:cNvPr id="137" name="直接连接符 136"/>
            <p:cNvCxnSpPr>
              <a:stCxn id="131" idx="0"/>
              <a:endCxn id="151" idx="1"/>
            </p:cNvCxnSpPr>
            <p:nvPr/>
          </p:nvCxnSpPr>
          <p:spPr bwMode="gray">
            <a:xfrm flipH="1" flipV="1">
              <a:off x="4807189" y="3032974"/>
              <a:ext cx="426566" cy="311640"/>
            </a:xfrm>
            <a:prstGeom prst="line">
              <a:avLst/>
            </a:prstGeom>
            <a:noFill/>
            <a:ln w="19050" cap="flat" cmpd="sng" algn="ctr">
              <a:solidFill>
                <a:schemeClr val="bg1">
                  <a:lumMod val="65000"/>
                </a:schemeClr>
              </a:solidFill>
              <a:prstDash val="solid"/>
              <a:miter lim="800000"/>
            </a:ln>
            <a:effectLst/>
          </p:spPr>
        </p:cxnSp>
        <p:cxnSp>
          <p:nvCxnSpPr>
            <p:cNvPr id="141" name="直接连接符 140"/>
            <p:cNvCxnSpPr>
              <a:stCxn id="131" idx="4"/>
              <a:endCxn id="136" idx="0"/>
            </p:cNvCxnSpPr>
            <p:nvPr/>
          </p:nvCxnSpPr>
          <p:spPr bwMode="gray">
            <a:xfrm>
              <a:off x="5233755" y="3596614"/>
              <a:ext cx="0" cy="170598"/>
            </a:xfrm>
            <a:prstGeom prst="line">
              <a:avLst/>
            </a:prstGeom>
            <a:noFill/>
            <a:ln w="19050" cap="flat" cmpd="sng" algn="ctr">
              <a:solidFill>
                <a:schemeClr val="bg1">
                  <a:lumMod val="65000"/>
                </a:schemeClr>
              </a:solidFill>
              <a:prstDash val="solid"/>
              <a:miter lim="800000"/>
            </a:ln>
            <a:effectLst/>
          </p:spPr>
        </p:cxnSp>
        <p:sp>
          <p:nvSpPr>
            <p:cNvPr id="151" name="椭圆 150"/>
            <p:cNvSpPr>
              <a:spLocks noChangeAspect="1"/>
            </p:cNvSpPr>
            <p:nvPr/>
          </p:nvSpPr>
          <p:spPr bwMode="gray">
            <a:xfrm>
              <a:off x="4770284" y="2996069"/>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1</a:t>
              </a:r>
              <a:endParaRPr lang="zh-CN" altLang="en-US" sz="1400" dirty="0">
                <a:solidFill>
                  <a:schemeClr val="tx1"/>
                </a:solidFill>
                <a:sym typeface="Huawei Sans" panose="020C0503030203020204" pitchFamily="34" charset="0"/>
              </a:endParaRPr>
            </a:p>
          </p:txBody>
        </p:sp>
      </p:grpSp>
      <p:sp>
        <p:nvSpPr>
          <p:cNvPr id="156" name="下箭头 63"/>
          <p:cNvSpPr/>
          <p:nvPr/>
        </p:nvSpPr>
        <p:spPr bwMode="gray">
          <a:xfrm rot="5400000" flipV="1">
            <a:off x="3508837" y="3938107"/>
            <a:ext cx="588864" cy="50025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ECF9FA"/>
              </a:gs>
              <a:gs pos="100000">
                <a:schemeClr val="bg1">
                  <a:alpha val="0"/>
                </a:schemeClr>
              </a:gs>
            </a:gsLst>
            <a:lin ang="16200000" scaled="1"/>
            <a:tileRect/>
          </a:gradFill>
          <a:ln w="19050">
            <a:gradFill flip="none" rotWithShape="1">
              <a:gsLst>
                <a:gs pos="100000">
                  <a:srgbClr val="F4FBFE"/>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Rectangle 312"/>
          <p:cNvSpPr>
            <a:spLocks noChangeArrowheads="1"/>
          </p:cNvSpPr>
          <p:nvPr/>
        </p:nvSpPr>
        <p:spPr bwMode="gray">
          <a:xfrm>
            <a:off x="435322" y="2425746"/>
            <a:ext cx="89858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600" b="1" dirty="0" smtClean="0">
                <a:solidFill>
                  <a:srgbClr val="30B5C5"/>
                </a:solidFill>
              </a:rPr>
              <a:t>IS-IS</a:t>
            </a:r>
            <a:endParaRPr lang="en-US" altLang="zh-CN" sz="1600" b="1" dirty="0">
              <a:solidFill>
                <a:srgbClr val="30B5C5"/>
              </a:solidFill>
            </a:endParaRPr>
          </a:p>
        </p:txBody>
      </p:sp>
      <p:sp>
        <p:nvSpPr>
          <p:cNvPr id="158" name="圆角矩形标注 157"/>
          <p:cNvSpPr/>
          <p:nvPr/>
        </p:nvSpPr>
        <p:spPr bwMode="gray">
          <a:xfrm>
            <a:off x="5634400" y="4442177"/>
            <a:ext cx="2358753" cy="835746"/>
          </a:xfrm>
          <a:prstGeom prst="wedgeRoundRectCallout">
            <a:avLst>
              <a:gd name="adj1" fmla="val -61581"/>
              <a:gd name="adj2" fmla="val 9901"/>
              <a:gd name="adj3" fmla="val 16667"/>
            </a:avLst>
          </a:prstGeom>
          <a:solidFill>
            <a:srgbClr val="FEF5DA"/>
          </a:solidFill>
          <a:ln w="19050">
            <a:solidFill>
              <a:srgbClr val="FDE397"/>
            </a:solidFill>
          </a:ln>
        </p:spPr>
        <p:txBody>
          <a:bodyPr wrap="square" lIns="54000" tIns="54000" rIns="54000" bIns="54000" rtlCol="0" anchor="ctr" anchorCtr="0">
            <a:spAutoFit/>
          </a:bodyPr>
          <a:lstStyle/>
          <a:p>
            <a:r>
              <a:rPr lang="en-US" altLang="zh-CN" sz="1400" dirty="0"/>
              <a:t>R3 does not support IPv6 and discards the IPv6 packets received from R1.</a:t>
            </a:r>
          </a:p>
        </p:txBody>
      </p:sp>
      <p:sp>
        <p:nvSpPr>
          <p:cNvPr id="159" name="Rectangle 312"/>
          <p:cNvSpPr>
            <a:spLocks noChangeArrowheads="1"/>
          </p:cNvSpPr>
          <p:nvPr/>
        </p:nvSpPr>
        <p:spPr bwMode="gray">
          <a:xfrm>
            <a:off x="2258095" y="3497626"/>
            <a:ext cx="1296640"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400" dirty="0" smtClean="0"/>
              <a:t>R3 (IPv4)</a:t>
            </a:r>
            <a:endParaRPr lang="en-US" altLang="zh-CN" sz="1400" dirty="0"/>
          </a:p>
        </p:txBody>
      </p:sp>
      <p:sp>
        <p:nvSpPr>
          <p:cNvPr id="160" name="Rectangle 312"/>
          <p:cNvSpPr>
            <a:spLocks noChangeArrowheads="1"/>
          </p:cNvSpPr>
          <p:nvPr/>
        </p:nvSpPr>
        <p:spPr bwMode="gray">
          <a:xfrm>
            <a:off x="548985" y="5205715"/>
            <a:ext cx="1296640"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400" dirty="0" smtClean="0"/>
              <a:t>R4 (IPv4/IPv6</a:t>
            </a:r>
            <a:r>
              <a:rPr lang="en-US" altLang="zh-CN" sz="1400" dirty="0"/>
              <a:t>)</a:t>
            </a:r>
          </a:p>
        </p:txBody>
      </p:sp>
      <p:sp>
        <p:nvSpPr>
          <p:cNvPr id="161" name="Rectangle 312"/>
          <p:cNvSpPr>
            <a:spLocks noChangeArrowheads="1"/>
          </p:cNvSpPr>
          <p:nvPr/>
        </p:nvSpPr>
        <p:spPr bwMode="gray">
          <a:xfrm>
            <a:off x="2166448" y="5205715"/>
            <a:ext cx="1386887"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400" dirty="0" smtClean="0"/>
              <a:t>R5 (IPv4/IPv6</a:t>
            </a:r>
            <a:r>
              <a:rPr lang="en-US" altLang="zh-CN" sz="1400" dirty="0"/>
              <a:t>)</a:t>
            </a:r>
          </a:p>
        </p:txBody>
      </p:sp>
      <p:sp>
        <p:nvSpPr>
          <p:cNvPr id="162" name="Rectangle 312"/>
          <p:cNvSpPr>
            <a:spLocks noChangeArrowheads="1"/>
          </p:cNvSpPr>
          <p:nvPr/>
        </p:nvSpPr>
        <p:spPr bwMode="gray">
          <a:xfrm>
            <a:off x="548985" y="3497626"/>
            <a:ext cx="1296640"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400" dirty="0" smtClean="0"/>
              <a:t>R2 (IPv4/IPv6</a:t>
            </a:r>
            <a:r>
              <a:rPr lang="en-US" altLang="zh-CN" sz="1400" dirty="0"/>
              <a:t>)</a:t>
            </a:r>
          </a:p>
        </p:txBody>
      </p:sp>
    </p:spTree>
    <p:extLst>
      <p:ext uri="{BB962C8B-B14F-4D97-AF65-F5344CB8AC3E}">
        <p14:creationId xmlns:p14="http://schemas.microsoft.com/office/powerpoint/2010/main" val="999800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IS-IS Multi-Topology Overview</a:t>
            </a:r>
            <a:endParaRPr lang="en-US" altLang="zh-CN" dirty="0"/>
          </a:p>
        </p:txBody>
      </p:sp>
      <p:sp>
        <p:nvSpPr>
          <p:cNvPr id="3" name="文本占位符 2"/>
          <p:cNvSpPr>
            <a:spLocks noGrp="1"/>
          </p:cNvSpPr>
          <p:nvPr>
            <p:ph type="body" sz="quarter" idx="10"/>
          </p:nvPr>
        </p:nvSpPr>
        <p:spPr/>
        <p:txBody>
          <a:bodyPr/>
          <a:lstStyle/>
          <a:p>
            <a:r>
              <a:rPr lang="en-US" sz="1800" smtClean="0"/>
              <a:t>The IS-IS multi-topology (MT) feature indicates that multiple independent IP topologies run in an IS-IS domain. For example, IPv4 and IPv6 topologies are not considered as a single integrated topology. This ensures that IS-IS routes are calculated for both IPv4 and IPv6 networks. Based on the IP versions supported by links, separate SPF calculation is performed in each topology to shield networks from each other.</a:t>
            </a:r>
            <a:endParaRPr lang="en-US" altLang="zh-CN" sz="1800" smtClean="0"/>
          </a:p>
          <a:p>
            <a:r>
              <a:rPr lang="en-US" sz="1800" smtClean="0"/>
              <a:t>IS-IS MT implementation</a:t>
            </a:r>
          </a:p>
          <a:p>
            <a:pPr lvl="1"/>
            <a:r>
              <a:rPr lang="en-US" sz="1600" smtClean="0"/>
              <a:t>Topology establishment: Neighbor relationships are established through packet exchange to set up multiple topologies.</a:t>
            </a:r>
          </a:p>
          <a:p>
            <a:pPr lvl="1"/>
            <a:r>
              <a:rPr lang="en-US" sz="1600" smtClean="0"/>
              <a:t>SPF calculation: SPF calculation is performed in each topology.</a:t>
            </a:r>
          </a:p>
          <a:p>
            <a:endParaRPr lang="en-US" altLang="zh-CN" sz="1800" smtClean="0"/>
          </a:p>
          <a:p>
            <a:endParaRPr lang="en-US" altLang="zh-CN" sz="1800" dirty="0"/>
          </a:p>
        </p:txBody>
      </p:sp>
    </p:spTree>
    <p:extLst>
      <p:ext uri="{BB962C8B-B14F-4D97-AF65-F5344CB8AC3E}">
        <p14:creationId xmlns:p14="http://schemas.microsoft.com/office/powerpoint/2010/main" val="262749935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IS-IS MT Implementation</a:t>
            </a:r>
            <a:endParaRPr lang="en-US" altLang="zh-CN" dirty="0"/>
          </a:p>
        </p:txBody>
      </p:sp>
      <p:sp>
        <p:nvSpPr>
          <p:cNvPr id="3" name="文本占位符 2"/>
          <p:cNvSpPr>
            <a:spLocks noGrp="1"/>
          </p:cNvSpPr>
          <p:nvPr>
            <p:ph type="body" sz="quarter" idx="10"/>
          </p:nvPr>
        </p:nvSpPr>
        <p:spPr bwMode="gray">
          <a:xfrm>
            <a:off x="455612" y="1052514"/>
            <a:ext cx="11293476" cy="1745620"/>
          </a:xfrm>
        </p:spPr>
        <p:txBody>
          <a:bodyPr/>
          <a:lstStyle/>
          <a:p>
            <a:r>
              <a:rPr lang="en-US" sz="1800" smtClean="0"/>
              <a:t>IS-IS defines new TLVs, which contain MT information, that is, information about the topologies to which interfaces belong. The advertisement of MT information enables the network to perform separate SPF calculations for different topologies, implementing topology separation.</a:t>
            </a:r>
          </a:p>
          <a:p>
            <a:r>
              <a:rPr lang="en-US" sz="1800" smtClean="0"/>
              <a:t>Multi-Topology TLV 229</a:t>
            </a:r>
            <a:endParaRPr lang="en-US" altLang="zh-CN" sz="1800" dirty="0" smtClean="0"/>
          </a:p>
        </p:txBody>
      </p:sp>
      <p:sp>
        <p:nvSpPr>
          <p:cNvPr id="54" name="圆角矩形 75"/>
          <p:cNvSpPr/>
          <p:nvPr/>
        </p:nvSpPr>
        <p:spPr bwMode="gray">
          <a:xfrm>
            <a:off x="730424" y="3496874"/>
            <a:ext cx="5275824" cy="2406340"/>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marL="177800" indent="-177800" algn="just" fontAlgn="ctr">
              <a:lnSpc>
                <a:spcPct val="125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Key fields are described as follows: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Type: indicates the TLV type and occupies 8 bits. The value is 229 (0xE5), indicating support for MT.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O: Overload bit, which occupies 1 bit.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A: Attach bit, which occupies 1 bit.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MT ID: indicates the topology to which the interface belongs, and occupies 12 bits.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bwMode="gray">
          <a:xfrm>
            <a:off x="5399314" y="5890907"/>
            <a:ext cx="6355661" cy="36580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fontAlgn="ctr">
              <a:lnSpc>
                <a:spcPct val="125000"/>
              </a:lnSpc>
              <a:spcBef>
                <a:spcPts val="0"/>
              </a:spcBef>
              <a:spcAft>
                <a:spcPts val="600"/>
              </a:spcAft>
            </a:pPr>
            <a:r>
              <a:rPr lang="en-US" sz="1400" dirty="0" smtClean="0">
                <a:solidFill>
                  <a:prstClr val="black"/>
                </a:solidFill>
                <a:latin typeface="Huawei Sans" panose="020C0503030203020204" pitchFamily="34" charset="0"/>
              </a:rPr>
              <a:t>IS-IS calculates a separate topology for each of the IPv4 and IPv6 networks.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5" name="表格 34"/>
          <p:cNvGraphicFramePr>
            <a:graphicFrameLocks noGrp="1"/>
          </p:cNvGraphicFramePr>
          <p:nvPr>
            <p:extLst>
              <p:ext uri="{D42A27DB-BD31-4B8C-83A1-F6EECF244321}">
                <p14:modId xmlns:p14="http://schemas.microsoft.com/office/powerpoint/2010/main" val="4208039051"/>
              </p:ext>
            </p:extLst>
          </p:nvPr>
        </p:nvGraphicFramePr>
        <p:xfrm>
          <a:off x="820177" y="2801015"/>
          <a:ext cx="5040060" cy="612000"/>
        </p:xfrm>
        <a:graphic>
          <a:graphicData uri="http://schemas.openxmlformats.org/drawingml/2006/table">
            <a:tbl>
              <a:tblPr firstRow="1" bandRow="1"/>
              <a:tblGrid>
                <a:gridCol w="1219550"/>
                <a:gridCol w="1248016"/>
                <a:gridCol w="321562"/>
                <a:gridCol w="321562"/>
                <a:gridCol w="551249"/>
                <a:gridCol w="1378121"/>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Type=229</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O</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A</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R</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MT ID</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gridSpan="6">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36" name="椭圆 35"/>
          <p:cNvSpPr/>
          <p:nvPr/>
        </p:nvSpPr>
        <p:spPr bwMode="gray">
          <a:xfrm>
            <a:off x="6823754" y="2279685"/>
            <a:ext cx="3898492" cy="3696576"/>
          </a:xfrm>
          <a:prstGeom prst="ellipse">
            <a:avLst/>
          </a:prstGeom>
          <a:solidFill>
            <a:srgbClr val="ECF9FA"/>
          </a:solidFill>
          <a:ln w="28575"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组合 36"/>
          <p:cNvGrpSpPr/>
          <p:nvPr/>
        </p:nvGrpSpPr>
        <p:grpSpPr bwMode="gray">
          <a:xfrm>
            <a:off x="8085145" y="2431694"/>
            <a:ext cx="1375056" cy="1563061"/>
            <a:chOff x="4222542" y="2913584"/>
            <a:chExt cx="1375056" cy="1563061"/>
          </a:xfrm>
        </p:grpSpPr>
        <p:sp>
          <p:nvSpPr>
            <p:cNvPr id="38" name="圆角矩形 37"/>
            <p:cNvSpPr/>
            <p:nvPr/>
          </p:nvSpPr>
          <p:spPr bwMode="gray">
            <a:xfrm>
              <a:off x="4222542" y="2913584"/>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4"/>
            <p:cNvSpPr>
              <a:spLocks noChangeAspect="1"/>
            </p:cNvSpPr>
            <p:nvPr/>
          </p:nvSpPr>
          <p:spPr bwMode="gray">
            <a:xfrm>
              <a:off x="4418958" y="3344614"/>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2</a:t>
              </a:r>
              <a:endParaRPr lang="zh-CN" altLang="en-US" sz="1400" dirty="0">
                <a:solidFill>
                  <a:schemeClr val="tx1"/>
                </a:solidFill>
                <a:sym typeface="Huawei Sans" panose="020C0503030203020204" pitchFamily="34" charset="0"/>
              </a:endParaRPr>
            </a:p>
          </p:txBody>
        </p:sp>
        <p:sp>
          <p:nvSpPr>
            <p:cNvPr id="40" name="Oval 4"/>
            <p:cNvSpPr>
              <a:spLocks noChangeAspect="1"/>
            </p:cNvSpPr>
            <p:nvPr/>
          </p:nvSpPr>
          <p:spPr bwMode="gray">
            <a:xfrm>
              <a:off x="5107755" y="3344614"/>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3</a:t>
              </a:r>
              <a:endParaRPr lang="zh-CN" altLang="en-US" sz="1400" dirty="0">
                <a:solidFill>
                  <a:schemeClr val="tx1"/>
                </a:solidFill>
                <a:sym typeface="Huawei Sans" panose="020C0503030203020204" pitchFamily="34" charset="0"/>
              </a:endParaRPr>
            </a:p>
          </p:txBody>
        </p:sp>
        <p:cxnSp>
          <p:nvCxnSpPr>
            <p:cNvPr id="41" name="直接连接符 40"/>
            <p:cNvCxnSpPr>
              <a:stCxn id="48" idx="7"/>
              <a:endCxn id="39" idx="0"/>
            </p:cNvCxnSpPr>
            <p:nvPr/>
          </p:nvCxnSpPr>
          <p:spPr bwMode="gray">
            <a:xfrm flipH="1">
              <a:off x="4544958" y="3032974"/>
              <a:ext cx="440421" cy="311640"/>
            </a:xfrm>
            <a:prstGeom prst="line">
              <a:avLst/>
            </a:prstGeom>
            <a:noFill/>
            <a:ln w="19050" cap="flat" cmpd="sng" algn="ctr">
              <a:solidFill>
                <a:schemeClr val="bg1">
                  <a:lumMod val="65000"/>
                </a:schemeClr>
              </a:solidFill>
              <a:prstDash val="solid"/>
              <a:miter lim="800000"/>
            </a:ln>
            <a:effectLst/>
          </p:spPr>
        </p:cxnSp>
        <p:cxnSp>
          <p:nvCxnSpPr>
            <p:cNvPr id="42" name="直接连接符 41"/>
            <p:cNvCxnSpPr>
              <a:stCxn id="39" idx="4"/>
              <a:endCxn id="44" idx="0"/>
            </p:cNvCxnSpPr>
            <p:nvPr/>
          </p:nvCxnSpPr>
          <p:spPr bwMode="gray">
            <a:xfrm>
              <a:off x="4544958" y="3596614"/>
              <a:ext cx="0" cy="170598"/>
            </a:xfrm>
            <a:prstGeom prst="line">
              <a:avLst/>
            </a:prstGeom>
            <a:noFill/>
            <a:ln w="19050" cap="flat" cmpd="sng" algn="ctr">
              <a:solidFill>
                <a:schemeClr val="bg1">
                  <a:lumMod val="65000"/>
                </a:schemeClr>
              </a:solidFill>
              <a:prstDash val="solid"/>
              <a:miter lim="800000"/>
            </a:ln>
            <a:effectLst/>
          </p:spPr>
        </p:cxnSp>
        <p:sp>
          <p:nvSpPr>
            <p:cNvPr id="43" name="圆角矩形 42"/>
            <p:cNvSpPr/>
            <p:nvPr/>
          </p:nvSpPr>
          <p:spPr bwMode="gray">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rPr>
                <a:t>IPv4 logical topology</a:t>
              </a:r>
            </a:p>
          </p:txBody>
        </p:sp>
        <p:sp>
          <p:nvSpPr>
            <p:cNvPr id="44" name="Oval 4"/>
            <p:cNvSpPr>
              <a:spLocks noChangeAspect="1"/>
            </p:cNvSpPr>
            <p:nvPr/>
          </p:nvSpPr>
          <p:spPr bwMode="gray">
            <a:xfrm>
              <a:off x="4418958"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4</a:t>
              </a:r>
              <a:endParaRPr lang="zh-CN" altLang="en-US" sz="1400" dirty="0">
                <a:solidFill>
                  <a:schemeClr val="tx1"/>
                </a:solidFill>
                <a:sym typeface="Huawei Sans" panose="020C0503030203020204" pitchFamily="34" charset="0"/>
              </a:endParaRPr>
            </a:p>
          </p:txBody>
        </p:sp>
        <p:sp>
          <p:nvSpPr>
            <p:cNvPr id="45" name="Oval 4"/>
            <p:cNvSpPr>
              <a:spLocks noChangeAspect="1"/>
            </p:cNvSpPr>
            <p:nvPr/>
          </p:nvSpPr>
          <p:spPr bwMode="gray">
            <a:xfrm>
              <a:off x="5107755"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5</a:t>
              </a:r>
              <a:endParaRPr lang="zh-CN" altLang="en-US" sz="1400" dirty="0">
                <a:solidFill>
                  <a:schemeClr val="tx1"/>
                </a:solidFill>
                <a:sym typeface="Huawei Sans" panose="020C0503030203020204" pitchFamily="34" charset="0"/>
              </a:endParaRPr>
            </a:p>
          </p:txBody>
        </p:sp>
        <p:cxnSp>
          <p:nvCxnSpPr>
            <p:cNvPr id="46" name="直接连接符 45"/>
            <p:cNvCxnSpPr>
              <a:stCxn id="40" idx="0"/>
              <a:endCxn id="48" idx="1"/>
            </p:cNvCxnSpPr>
            <p:nvPr/>
          </p:nvCxnSpPr>
          <p:spPr bwMode="gray">
            <a:xfrm flipH="1" flipV="1">
              <a:off x="4807189" y="3032974"/>
              <a:ext cx="426566" cy="311640"/>
            </a:xfrm>
            <a:prstGeom prst="line">
              <a:avLst/>
            </a:prstGeom>
            <a:noFill/>
            <a:ln w="19050" cap="flat" cmpd="sng" algn="ctr">
              <a:solidFill>
                <a:schemeClr val="bg1">
                  <a:lumMod val="65000"/>
                </a:schemeClr>
              </a:solidFill>
              <a:prstDash val="solid"/>
              <a:miter lim="800000"/>
            </a:ln>
            <a:effectLst/>
          </p:spPr>
        </p:cxnSp>
        <p:cxnSp>
          <p:nvCxnSpPr>
            <p:cNvPr id="47" name="直接连接符 46"/>
            <p:cNvCxnSpPr>
              <a:stCxn id="40" idx="4"/>
              <a:endCxn id="45" idx="0"/>
            </p:cNvCxnSpPr>
            <p:nvPr/>
          </p:nvCxnSpPr>
          <p:spPr bwMode="gray">
            <a:xfrm>
              <a:off x="5233755" y="3596614"/>
              <a:ext cx="0" cy="170598"/>
            </a:xfrm>
            <a:prstGeom prst="line">
              <a:avLst/>
            </a:prstGeom>
            <a:noFill/>
            <a:ln w="19050" cap="flat" cmpd="sng" algn="ctr">
              <a:solidFill>
                <a:schemeClr val="bg1">
                  <a:lumMod val="65000"/>
                </a:schemeClr>
              </a:solidFill>
              <a:prstDash val="solid"/>
              <a:miter lim="800000"/>
            </a:ln>
            <a:effectLst/>
          </p:spPr>
        </p:cxnSp>
        <p:sp>
          <p:nvSpPr>
            <p:cNvPr id="48" name="椭圆 47"/>
            <p:cNvSpPr>
              <a:spLocks noChangeAspect="1"/>
            </p:cNvSpPr>
            <p:nvPr/>
          </p:nvSpPr>
          <p:spPr bwMode="gray">
            <a:xfrm>
              <a:off x="4770284" y="2996069"/>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1</a:t>
              </a:r>
              <a:endParaRPr lang="zh-CN" altLang="en-US" sz="1400" dirty="0">
                <a:solidFill>
                  <a:schemeClr val="tx1"/>
                </a:solidFill>
                <a:sym typeface="Huawei Sans" panose="020C0503030203020204" pitchFamily="34" charset="0"/>
              </a:endParaRPr>
            </a:p>
          </p:txBody>
        </p:sp>
      </p:grpSp>
      <p:grpSp>
        <p:nvGrpSpPr>
          <p:cNvPr id="49" name="组合 48"/>
          <p:cNvGrpSpPr/>
          <p:nvPr/>
        </p:nvGrpSpPr>
        <p:grpSpPr bwMode="gray">
          <a:xfrm>
            <a:off x="8085145" y="4250599"/>
            <a:ext cx="1375056" cy="1563061"/>
            <a:chOff x="4222542" y="2913584"/>
            <a:chExt cx="1375056" cy="1563061"/>
          </a:xfrm>
        </p:grpSpPr>
        <p:sp>
          <p:nvSpPr>
            <p:cNvPr id="50" name="圆角矩形 49"/>
            <p:cNvSpPr/>
            <p:nvPr/>
          </p:nvSpPr>
          <p:spPr bwMode="gray">
            <a:xfrm>
              <a:off x="4222542" y="2913584"/>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4"/>
            <p:cNvSpPr>
              <a:spLocks noChangeAspect="1"/>
            </p:cNvSpPr>
            <p:nvPr/>
          </p:nvSpPr>
          <p:spPr bwMode="gray">
            <a:xfrm>
              <a:off x="4418958" y="3344614"/>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2</a:t>
              </a:r>
              <a:endParaRPr lang="zh-CN" altLang="en-US" sz="1400" dirty="0">
                <a:solidFill>
                  <a:schemeClr val="tx1"/>
                </a:solidFill>
                <a:sym typeface="Huawei Sans" panose="020C0503030203020204" pitchFamily="34" charset="0"/>
              </a:endParaRPr>
            </a:p>
          </p:txBody>
        </p:sp>
        <p:cxnSp>
          <p:nvCxnSpPr>
            <p:cNvPr id="53" name="直接连接符 52"/>
            <p:cNvCxnSpPr>
              <a:stCxn id="85" idx="7"/>
              <a:endCxn id="51" idx="0"/>
            </p:cNvCxnSpPr>
            <p:nvPr/>
          </p:nvCxnSpPr>
          <p:spPr bwMode="gray">
            <a:xfrm flipH="1">
              <a:off x="4544958" y="3032974"/>
              <a:ext cx="440421" cy="311640"/>
            </a:xfrm>
            <a:prstGeom prst="line">
              <a:avLst/>
            </a:prstGeom>
            <a:noFill/>
            <a:ln w="19050" cap="flat" cmpd="sng" algn="ctr">
              <a:solidFill>
                <a:schemeClr val="bg1">
                  <a:lumMod val="65000"/>
                </a:schemeClr>
              </a:solidFill>
              <a:prstDash val="solid"/>
              <a:miter lim="800000"/>
            </a:ln>
            <a:effectLst/>
          </p:spPr>
        </p:cxnSp>
        <p:cxnSp>
          <p:nvCxnSpPr>
            <p:cNvPr id="55" name="直接连接符 54"/>
            <p:cNvCxnSpPr>
              <a:stCxn id="51" idx="4"/>
              <a:endCxn id="58" idx="0"/>
            </p:cNvCxnSpPr>
            <p:nvPr/>
          </p:nvCxnSpPr>
          <p:spPr bwMode="gray">
            <a:xfrm>
              <a:off x="4544958" y="3596614"/>
              <a:ext cx="0" cy="170598"/>
            </a:xfrm>
            <a:prstGeom prst="line">
              <a:avLst/>
            </a:prstGeom>
            <a:noFill/>
            <a:ln w="19050" cap="flat" cmpd="sng" algn="ctr">
              <a:solidFill>
                <a:schemeClr val="bg1">
                  <a:lumMod val="65000"/>
                </a:schemeClr>
              </a:solidFill>
              <a:prstDash val="solid"/>
              <a:miter lim="800000"/>
            </a:ln>
            <a:effectLst/>
          </p:spPr>
        </p:cxnSp>
        <p:sp>
          <p:nvSpPr>
            <p:cNvPr id="56" name="圆角矩形 55"/>
            <p:cNvSpPr/>
            <p:nvPr/>
          </p:nvSpPr>
          <p:spPr bwMode="gray">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tx1"/>
                  </a:solidFill>
                </a:rPr>
                <a:t>IPv6 </a:t>
              </a:r>
              <a:r>
                <a:rPr lang="en-US" altLang="zh-CN" sz="1400" dirty="0">
                  <a:solidFill>
                    <a:schemeClr val="tx1"/>
                  </a:solidFill>
                </a:rPr>
                <a:t>logical topology</a:t>
              </a:r>
            </a:p>
          </p:txBody>
        </p:sp>
        <p:sp>
          <p:nvSpPr>
            <p:cNvPr id="58" name="Oval 4"/>
            <p:cNvSpPr>
              <a:spLocks noChangeAspect="1"/>
            </p:cNvSpPr>
            <p:nvPr/>
          </p:nvSpPr>
          <p:spPr bwMode="gray">
            <a:xfrm>
              <a:off x="4418958"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4</a:t>
              </a:r>
              <a:endParaRPr lang="zh-CN" altLang="en-US" sz="1400" dirty="0">
                <a:solidFill>
                  <a:schemeClr val="tx1"/>
                </a:solidFill>
                <a:sym typeface="Huawei Sans" panose="020C0503030203020204" pitchFamily="34" charset="0"/>
              </a:endParaRPr>
            </a:p>
          </p:txBody>
        </p:sp>
        <p:sp>
          <p:nvSpPr>
            <p:cNvPr id="59" name="Oval 4"/>
            <p:cNvSpPr>
              <a:spLocks noChangeAspect="1"/>
            </p:cNvSpPr>
            <p:nvPr/>
          </p:nvSpPr>
          <p:spPr bwMode="gray">
            <a:xfrm>
              <a:off x="5107755" y="3767212"/>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5</a:t>
              </a:r>
              <a:endParaRPr lang="zh-CN" altLang="en-US" sz="1400" dirty="0">
                <a:solidFill>
                  <a:schemeClr val="tx1"/>
                </a:solidFill>
                <a:sym typeface="Huawei Sans" panose="020C0503030203020204" pitchFamily="34" charset="0"/>
              </a:endParaRPr>
            </a:p>
          </p:txBody>
        </p:sp>
        <p:cxnSp>
          <p:nvCxnSpPr>
            <p:cNvPr id="68" name="直接连接符 67"/>
            <p:cNvCxnSpPr>
              <a:endCxn id="85" idx="1"/>
            </p:cNvCxnSpPr>
            <p:nvPr/>
          </p:nvCxnSpPr>
          <p:spPr bwMode="gray">
            <a:xfrm flipH="1" flipV="1">
              <a:off x="4807189" y="3032974"/>
              <a:ext cx="426566" cy="311640"/>
            </a:xfrm>
            <a:prstGeom prst="line">
              <a:avLst/>
            </a:prstGeom>
            <a:noFill/>
            <a:ln w="19050" cap="flat" cmpd="sng" algn="ctr">
              <a:solidFill>
                <a:schemeClr val="bg1">
                  <a:lumMod val="65000"/>
                </a:schemeClr>
              </a:solidFill>
              <a:prstDash val="solid"/>
              <a:miter lim="800000"/>
            </a:ln>
            <a:effectLst/>
          </p:spPr>
        </p:cxnSp>
        <p:cxnSp>
          <p:nvCxnSpPr>
            <p:cNvPr id="76" name="直接连接符 75"/>
            <p:cNvCxnSpPr>
              <a:stCxn id="58" idx="6"/>
              <a:endCxn id="59" idx="2"/>
            </p:cNvCxnSpPr>
            <p:nvPr/>
          </p:nvCxnSpPr>
          <p:spPr bwMode="gray">
            <a:xfrm>
              <a:off x="4670958" y="3893212"/>
              <a:ext cx="436797" cy="0"/>
            </a:xfrm>
            <a:prstGeom prst="line">
              <a:avLst/>
            </a:prstGeom>
            <a:noFill/>
            <a:ln w="19050" cap="flat" cmpd="sng" algn="ctr">
              <a:solidFill>
                <a:schemeClr val="bg1">
                  <a:lumMod val="65000"/>
                </a:schemeClr>
              </a:solidFill>
              <a:prstDash val="solid"/>
              <a:miter lim="800000"/>
            </a:ln>
            <a:effectLst/>
          </p:spPr>
        </p:cxnSp>
        <p:sp>
          <p:nvSpPr>
            <p:cNvPr id="85" name="椭圆 84"/>
            <p:cNvSpPr>
              <a:spLocks noChangeAspect="1"/>
            </p:cNvSpPr>
            <p:nvPr/>
          </p:nvSpPr>
          <p:spPr bwMode="gray">
            <a:xfrm>
              <a:off x="4770284" y="2996069"/>
              <a:ext cx="252000" cy="252000"/>
            </a:xfrm>
            <a:prstGeom prst="ellipse">
              <a:avLst/>
            </a:prstGeom>
            <a:solidFill>
              <a:srgbClr val="ECF9FA"/>
            </a:solidFill>
            <a:ln w="12700">
              <a:solidFill>
                <a:srgbClr val="94DAE2"/>
              </a:solidFill>
            </a:ln>
          </p:spPr>
          <p:txBody>
            <a:bodyPr wrap="none" lIns="0" tIns="0" rIns="0" bIns="0" rtlCol="0" anchor="ctr" anchorCtr="0">
              <a:noAutofit/>
            </a:bodyPr>
            <a:lstStyle/>
            <a:p>
              <a:pPr algn="ctr"/>
              <a:r>
                <a:rPr lang="en-US" altLang="zh-CN" sz="1400" dirty="0">
                  <a:solidFill>
                    <a:schemeClr val="tx1"/>
                  </a:solidFill>
                  <a:sym typeface="Huawei Sans" panose="020C0503030203020204" pitchFamily="34" charset="0"/>
                </a:rPr>
                <a:t>1</a:t>
              </a:r>
              <a:endParaRPr lang="zh-CN" altLang="en-US" sz="1400" dirty="0">
                <a:solidFill>
                  <a:schemeClr val="tx1"/>
                </a:solidFill>
                <a:sym typeface="Huawei Sans" panose="020C0503030203020204" pitchFamily="34" charset="0"/>
              </a:endParaRPr>
            </a:p>
          </p:txBody>
        </p:sp>
      </p:grpSp>
      <p:sp>
        <p:nvSpPr>
          <p:cNvPr id="87" name="圆角矩形标注 86"/>
          <p:cNvSpPr/>
          <p:nvPr/>
        </p:nvSpPr>
        <p:spPr bwMode="gray">
          <a:xfrm>
            <a:off x="9639467" y="4770978"/>
            <a:ext cx="1874488" cy="1074109"/>
          </a:xfrm>
          <a:prstGeom prst="wedgeRoundRectCallout">
            <a:avLst>
              <a:gd name="adj1" fmla="val -67553"/>
              <a:gd name="adj2" fmla="val -42249"/>
              <a:gd name="adj3" fmla="val 16667"/>
            </a:avLst>
          </a:prstGeom>
          <a:solidFill>
            <a:srgbClr val="FEF5DA"/>
          </a:solidFill>
          <a:ln w="19050">
            <a:solidFill>
              <a:srgbClr val="FDE397"/>
            </a:solidFill>
          </a:ln>
        </p:spPr>
        <p:txBody>
          <a:bodyPr wrap="square" lIns="54000" tIns="54000" rIns="54000" bIns="54000" rtlCol="0" anchor="ctr" anchorCtr="0">
            <a:spAutoFit/>
          </a:bodyPr>
          <a:lstStyle/>
          <a:p>
            <a:r>
              <a:rPr lang="en-US" altLang="zh-CN" sz="1400" dirty="0"/>
              <a:t>R3 does not support IPv6 and therefore does not exist in the IPv6 SPT.</a:t>
            </a:r>
          </a:p>
        </p:txBody>
      </p:sp>
    </p:spTree>
    <p:extLst>
      <p:ext uri="{BB962C8B-B14F-4D97-AF65-F5344CB8AC3E}">
        <p14:creationId xmlns:p14="http://schemas.microsoft.com/office/powerpoint/2010/main" val="28905513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IS-IS (IPv6) Configuration Commands</a:t>
            </a:r>
            <a:endParaRPr lang="en-US" altLang="zh-CN" dirty="0"/>
          </a:p>
        </p:txBody>
      </p:sp>
      <p:sp>
        <p:nvSpPr>
          <p:cNvPr id="5" name="矩形 4"/>
          <p:cNvSpPr/>
          <p:nvPr/>
        </p:nvSpPr>
        <p:spPr>
          <a:xfrm>
            <a:off x="551384" y="1165011"/>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 IS-IS (IPv6).</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1759263"/>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IPv6 capability is enabled in the IS-IS process.</a:t>
            </a:r>
            <a:endParaRPr lang="en-US" altLang="zh-CN" sz="1600" dirty="0">
              <a:latin typeface="Huawei Sans" panose="020C0503030203020204" pitchFamily="34" charset="0"/>
              <a:cs typeface="Courier New" panose="02070309020205020404" pitchFamily="49" charset="0"/>
            </a:endParaRPr>
          </a:p>
        </p:txBody>
      </p:sp>
      <p:sp>
        <p:nvSpPr>
          <p:cNvPr id="13" name="矩形 12"/>
          <p:cNvSpPr/>
          <p:nvPr/>
        </p:nvSpPr>
        <p:spPr>
          <a:xfrm>
            <a:off x="1031917" y="2672322"/>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IS-IS IPv6 is enabled on the interface, and the ID of the IS-IS process to be associated with the interface is specified.</a:t>
            </a:r>
            <a:endParaRPr lang="en-US" altLang="zh-CN" sz="1600" dirty="0" smtClean="0">
              <a:latin typeface="Huawei Sans" panose="020C0503030203020204" pitchFamily="34" charset="0"/>
              <a:cs typeface="Courier New" panose="02070309020205020404" pitchFamily="49" charset="0"/>
            </a:endParaRPr>
          </a:p>
          <a:p>
            <a:pPr fontAlgn="ctr">
              <a:lnSpc>
                <a:spcPts val="2400"/>
              </a:lnSpc>
            </a:pPr>
            <a:r>
              <a:rPr lang="en-US" sz="1600" dirty="0" smtClean="0">
                <a:latin typeface="Huawei Sans" panose="020C0503030203020204" pitchFamily="34" charset="0"/>
              </a:rPr>
              <a:t>Note: Before running this command, you must enable the IPv6 function on the interface.</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551384" y="4143738"/>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Set a cost for the IS-IS interface on the IPv6 network.</a:t>
            </a:r>
            <a:endParaRPr lang="en-US" sz="1600" dirty="0">
              <a:latin typeface="Huawei Sans" panose="020C0503030203020204" pitchFamily="34" charset="0"/>
            </a:endParaRPr>
          </a:p>
        </p:txBody>
      </p:sp>
      <p:sp>
        <p:nvSpPr>
          <p:cNvPr id="16" name="矩形 15"/>
          <p:cNvSpPr/>
          <p:nvPr/>
        </p:nvSpPr>
        <p:spPr>
          <a:xfrm>
            <a:off x="1031917" y="4729282"/>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the link cost of an IS-IS interface in an IPv6 topology is 10.</a:t>
            </a:r>
            <a:endParaRPr lang="en-US" sz="1600" dirty="0">
              <a:latin typeface="Huawei Sans" panose="020C0503030203020204" pitchFamily="34" charset="0"/>
            </a:endParaRPr>
          </a:p>
        </p:txBody>
      </p:sp>
      <p:sp>
        <p:nvSpPr>
          <p:cNvPr id="17" name="矩形 16"/>
          <p:cNvSpPr/>
          <p:nvPr/>
        </p:nvSpPr>
        <p:spPr>
          <a:xfrm>
            <a:off x="1031917" y="1488561"/>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[Huawei-isis-1] </a:t>
            </a:r>
            <a:r>
              <a:rPr lang="en-US" altLang="zh-CN" sz="1600" b="1" dirty="0"/>
              <a:t>ipv6 enable</a:t>
            </a:r>
            <a:r>
              <a:rPr lang="en-US" altLang="zh-CN" sz="1600" dirty="0"/>
              <a:t> [ </a:t>
            </a:r>
            <a:r>
              <a:rPr lang="en-US" altLang="zh-CN" sz="1600" b="1" dirty="0"/>
              <a:t>topology</a:t>
            </a:r>
            <a:r>
              <a:rPr lang="en-US" altLang="zh-CN" sz="1600" dirty="0"/>
              <a:t> </a:t>
            </a:r>
            <a:r>
              <a:rPr lang="en-US" altLang="zh-CN" sz="1600" dirty="0" smtClean="0"/>
              <a:t>{</a:t>
            </a:r>
            <a:r>
              <a:rPr lang="en-US" altLang="zh-CN" sz="1600" dirty="0"/>
              <a:t> </a:t>
            </a:r>
            <a:r>
              <a:rPr lang="en-US" altLang="zh-CN" sz="1600" b="1" dirty="0"/>
              <a:t>ipv6</a:t>
            </a:r>
            <a:r>
              <a:rPr lang="en-US" altLang="zh-CN" sz="1600" dirty="0"/>
              <a:t> | </a:t>
            </a:r>
            <a:r>
              <a:rPr lang="en-US" altLang="zh-CN" sz="1600" b="1" dirty="0"/>
              <a:t>standard</a:t>
            </a:r>
            <a:r>
              <a:rPr lang="en-US" altLang="zh-CN" sz="1600" dirty="0"/>
              <a:t> } ]</a:t>
            </a:r>
            <a:endParaRPr lang="zh-CN" altLang="en-US" sz="1600" dirty="0">
              <a:cs typeface="Courier New" panose="02070309020205020404" pitchFamily="49" charset="0"/>
            </a:endParaRPr>
          </a:p>
        </p:txBody>
      </p:sp>
      <p:sp>
        <p:nvSpPr>
          <p:cNvPr id="18" name="矩形 17"/>
          <p:cNvSpPr/>
          <p:nvPr/>
        </p:nvSpPr>
        <p:spPr>
          <a:xfrm>
            <a:off x="1031917" y="241184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Huawei-GigabitEthernet0/0/1] </a:t>
            </a:r>
            <a:r>
              <a:rPr lang="en-US" altLang="zh-CN" sz="1600" b="1" dirty="0" err="1"/>
              <a:t>isis</a:t>
            </a:r>
            <a:r>
              <a:rPr lang="en-US" altLang="zh-CN" sz="1600" b="1" dirty="0"/>
              <a:t> ipv6 enable</a:t>
            </a:r>
            <a:r>
              <a:rPr lang="en-US" altLang="zh-CN" sz="1600" dirty="0"/>
              <a:t> [ </a:t>
            </a:r>
            <a:r>
              <a:rPr lang="en-US" altLang="zh-CN" sz="1600" i="1" dirty="0"/>
              <a:t>process-id</a:t>
            </a:r>
            <a:r>
              <a:rPr lang="en-US" altLang="zh-CN" sz="1600" dirty="0"/>
              <a:t> ]</a:t>
            </a:r>
            <a:endParaRPr lang="zh-CN" altLang="en-US" sz="1600" dirty="0">
              <a:cs typeface="Courier New" panose="02070309020205020404" pitchFamily="49" charset="0"/>
            </a:endParaRPr>
          </a:p>
        </p:txBody>
      </p:sp>
      <p:sp>
        <p:nvSpPr>
          <p:cNvPr id="19" name="矩形 18"/>
          <p:cNvSpPr/>
          <p:nvPr/>
        </p:nvSpPr>
        <p:spPr>
          <a:xfrm>
            <a:off x="1031917" y="446728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[Huawei-GigabitEthernet0/0/1] </a:t>
            </a:r>
            <a:r>
              <a:rPr lang="en-US" altLang="zh-CN" sz="1600" b="1" dirty="0" err="1"/>
              <a:t>isis</a:t>
            </a:r>
            <a:r>
              <a:rPr lang="en-US" altLang="zh-CN" sz="1600" b="1" dirty="0"/>
              <a:t> ipv6</a:t>
            </a:r>
            <a:r>
              <a:rPr lang="en-US" altLang="zh-CN" sz="1600" dirty="0"/>
              <a:t> </a:t>
            </a:r>
            <a:r>
              <a:rPr lang="en-US" altLang="zh-CN" sz="1600" b="1" dirty="0"/>
              <a:t>cost</a:t>
            </a:r>
            <a:r>
              <a:rPr lang="en-US" altLang="zh-CN" sz="1600" dirty="0"/>
              <a:t> { </a:t>
            </a:r>
            <a:r>
              <a:rPr lang="en-US" altLang="zh-CN" sz="1600" i="1" dirty="0"/>
              <a:t>cost</a:t>
            </a:r>
            <a:r>
              <a:rPr lang="en-US" altLang="zh-CN" sz="1600" dirty="0"/>
              <a:t> | </a:t>
            </a:r>
            <a:r>
              <a:rPr lang="en-US" altLang="zh-CN" sz="1600" b="1" dirty="0"/>
              <a:t>maximum</a:t>
            </a:r>
            <a:r>
              <a:rPr lang="en-US" altLang="zh-CN" sz="1600" dirty="0"/>
              <a:t> } [ </a:t>
            </a:r>
            <a:r>
              <a:rPr lang="en-US" altLang="zh-CN" sz="1600" b="1" dirty="0"/>
              <a:t>level-1</a:t>
            </a:r>
            <a:r>
              <a:rPr lang="en-US" altLang="zh-CN" sz="1600" dirty="0"/>
              <a:t> | </a:t>
            </a:r>
            <a:r>
              <a:rPr lang="en-US" altLang="zh-CN" sz="1600" b="1" dirty="0"/>
              <a:t>level-2</a:t>
            </a:r>
            <a:r>
              <a:rPr lang="en-US" altLang="zh-CN" sz="1600" dirty="0"/>
              <a:t> ]</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965526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1102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Verifying the Configuration of Basic IS-IS (IPv6) Functions</a:t>
            </a:r>
            <a:endParaRPr lang="en-US" dirty="0"/>
          </a:p>
        </p:txBody>
      </p:sp>
      <p:sp>
        <p:nvSpPr>
          <p:cNvPr id="5" name="矩形 4"/>
          <p:cNvSpPr/>
          <p:nvPr/>
        </p:nvSpPr>
        <p:spPr>
          <a:xfrm>
            <a:off x="551384" y="1165010"/>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Check information about the interface with IS-IS (IPv6) enabled.</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2141517"/>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Check IS-IS (IPv6) neighbor information.</a:t>
            </a:r>
            <a:endParaRPr lang="en-US" altLang="zh-CN" sz="1600" dirty="0">
              <a:latin typeface="Huawei Sans" panose="020C0503030203020204" pitchFamily="34" charset="0"/>
              <a:cs typeface="Courier New" panose="02070309020205020404" pitchFamily="49" charset="0"/>
            </a:endParaRPr>
          </a:p>
        </p:txBody>
      </p:sp>
      <p:sp>
        <p:nvSpPr>
          <p:cNvPr id="13" name="矩形 12"/>
          <p:cNvSpPr/>
          <p:nvPr/>
        </p:nvSpPr>
        <p:spPr>
          <a:xfrm>
            <a:off x="551384" y="3180607"/>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Check IS-IS (IPv6) routing information.</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1505071"/>
            <a:ext cx="10608699" cy="338554"/>
          </a:xfrm>
          <a:prstGeom prst="rect">
            <a:avLst/>
          </a:prstGeom>
          <a:solidFill>
            <a:schemeClr val="bg1">
              <a:lumMod val="85000"/>
            </a:schemeClr>
          </a:solidFill>
          <a:ln>
            <a:noFill/>
          </a:ln>
        </p:spPr>
        <p:txBody>
          <a:bodyPr wrap="square">
            <a:spAutoFit/>
          </a:bodyPr>
          <a:lstStyle/>
          <a:p>
            <a:pPr fontAlgn="base"/>
            <a:r>
              <a:rPr lang="en-US" altLang="zh-CN" sz="1600" dirty="0" smtClean="0">
                <a:cs typeface="Courier New" panose="02070309020205020404" pitchFamily="49" charset="0"/>
              </a:rPr>
              <a:t>[Huawei] </a:t>
            </a:r>
            <a:r>
              <a:rPr lang="en-US" altLang="zh-CN" sz="1600" b="1" dirty="0"/>
              <a:t>display </a:t>
            </a:r>
            <a:r>
              <a:rPr lang="en-US" altLang="zh-CN" sz="1600" b="1" dirty="0" err="1"/>
              <a:t>isis</a:t>
            </a:r>
            <a:r>
              <a:rPr lang="en-US" altLang="zh-CN" sz="1600" b="1" dirty="0"/>
              <a:t> interface</a:t>
            </a:r>
            <a:r>
              <a:rPr lang="en-US" altLang="zh-CN" sz="1600" dirty="0"/>
              <a:t> </a:t>
            </a:r>
            <a:r>
              <a:rPr lang="en-US" altLang="zh-CN" sz="1600" i="1" dirty="0"/>
              <a:t>interface-type interface-number</a:t>
            </a:r>
            <a:r>
              <a:rPr lang="en-US" altLang="zh-CN" sz="1600" dirty="0"/>
              <a:t> [ </a:t>
            </a:r>
            <a:r>
              <a:rPr lang="en-US" altLang="zh-CN" sz="1600" b="1" dirty="0"/>
              <a:t>verbose</a:t>
            </a:r>
            <a:r>
              <a:rPr lang="en-US" altLang="zh-CN" sz="1600" dirty="0"/>
              <a:t> ]</a:t>
            </a:r>
            <a:endParaRPr lang="zh-CN" altLang="en-US" sz="1600" dirty="0">
              <a:cs typeface="Courier New" panose="02070309020205020404" pitchFamily="49" charset="0"/>
            </a:endParaRPr>
          </a:p>
        </p:txBody>
      </p:sp>
      <p:sp>
        <p:nvSpPr>
          <p:cNvPr id="14" name="矩形 13"/>
          <p:cNvSpPr/>
          <p:nvPr/>
        </p:nvSpPr>
        <p:spPr>
          <a:xfrm>
            <a:off x="1031917" y="248157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a:t>display </a:t>
            </a:r>
            <a:r>
              <a:rPr lang="en-US" altLang="zh-CN" sz="1600" b="1" dirty="0" err="1"/>
              <a:t>isis</a:t>
            </a:r>
            <a:r>
              <a:rPr lang="en-US" altLang="zh-CN" sz="1600" dirty="0"/>
              <a:t> </a:t>
            </a:r>
            <a:r>
              <a:rPr lang="en-US" altLang="zh-CN" sz="1600" i="1" dirty="0"/>
              <a:t>process-id</a:t>
            </a:r>
            <a:r>
              <a:rPr lang="en-US" altLang="zh-CN" sz="1600" dirty="0"/>
              <a:t> </a:t>
            </a:r>
            <a:r>
              <a:rPr lang="en-US" altLang="zh-CN" sz="1600" b="1" dirty="0"/>
              <a:t>peer</a:t>
            </a:r>
            <a:r>
              <a:rPr lang="en-US" altLang="zh-CN" sz="1600" dirty="0"/>
              <a:t> [ </a:t>
            </a:r>
            <a:r>
              <a:rPr lang="en-US" altLang="zh-CN" sz="1600" b="1" dirty="0"/>
              <a:t>verbose</a:t>
            </a:r>
            <a:r>
              <a:rPr lang="en-US" altLang="zh-CN" sz="1600" dirty="0"/>
              <a:t> ]</a:t>
            </a:r>
            <a:endParaRPr lang="zh-CN" altLang="en-US" sz="1600" dirty="0">
              <a:cs typeface="Courier New" panose="02070309020205020404" pitchFamily="49" charset="0"/>
            </a:endParaRPr>
          </a:p>
        </p:txBody>
      </p:sp>
      <p:sp>
        <p:nvSpPr>
          <p:cNvPr id="15" name="矩形 14"/>
          <p:cNvSpPr/>
          <p:nvPr/>
        </p:nvSpPr>
        <p:spPr>
          <a:xfrm>
            <a:off x="1031917" y="3520668"/>
            <a:ext cx="10608699" cy="584775"/>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a:t>display </a:t>
            </a:r>
            <a:r>
              <a:rPr lang="en-US" altLang="zh-CN" sz="1600" b="1" dirty="0" err="1"/>
              <a:t>isis</a:t>
            </a:r>
            <a:r>
              <a:rPr lang="en-US" altLang="zh-CN" sz="1600" b="1" dirty="0"/>
              <a:t> route</a:t>
            </a:r>
            <a:r>
              <a:rPr lang="en-US" altLang="zh-CN" sz="1600" dirty="0"/>
              <a:t> [ </a:t>
            </a:r>
            <a:r>
              <a:rPr lang="en-US" altLang="zh-CN" sz="1600" i="1" dirty="0"/>
              <a:t>process-id</a:t>
            </a:r>
            <a:r>
              <a:rPr lang="en-US" altLang="zh-CN" sz="1600" dirty="0"/>
              <a:t> | </a:t>
            </a:r>
            <a:r>
              <a:rPr lang="en-US" altLang="zh-CN" sz="1600" b="1" dirty="0" err="1"/>
              <a:t>vpn</a:t>
            </a:r>
            <a:r>
              <a:rPr lang="en-US" altLang="zh-CN" sz="1600" b="1" dirty="0"/>
              <a:t>-instance</a:t>
            </a:r>
            <a:r>
              <a:rPr lang="en-US" altLang="zh-CN" sz="1600" dirty="0"/>
              <a:t> </a:t>
            </a:r>
            <a:r>
              <a:rPr lang="en-US" altLang="zh-CN" sz="1600" i="1" dirty="0" err="1"/>
              <a:t>vpn</a:t>
            </a:r>
            <a:r>
              <a:rPr lang="en-US" altLang="zh-CN" sz="1600" i="1" dirty="0"/>
              <a:t>-instance-name</a:t>
            </a:r>
            <a:r>
              <a:rPr lang="en-US" altLang="zh-CN" sz="1600" dirty="0"/>
              <a:t> ] </a:t>
            </a:r>
            <a:r>
              <a:rPr lang="en-US" altLang="zh-CN" sz="1600" b="1" dirty="0"/>
              <a:t>ipv6</a:t>
            </a:r>
            <a:r>
              <a:rPr lang="en-US" altLang="zh-CN" sz="1600" dirty="0"/>
              <a:t> [ </a:t>
            </a:r>
            <a:r>
              <a:rPr lang="en-US" altLang="zh-CN" sz="1600" b="1" dirty="0"/>
              <a:t>verbose</a:t>
            </a:r>
            <a:r>
              <a:rPr lang="en-US" altLang="zh-CN" sz="1600" dirty="0"/>
              <a:t> | [ </a:t>
            </a:r>
            <a:r>
              <a:rPr lang="en-US" altLang="zh-CN" sz="1600" b="1" dirty="0"/>
              <a:t>level-1</a:t>
            </a:r>
            <a:r>
              <a:rPr lang="en-US" altLang="zh-CN" sz="1600" dirty="0"/>
              <a:t> | </a:t>
            </a:r>
            <a:r>
              <a:rPr lang="en-US" altLang="zh-CN" sz="1600" b="1" dirty="0"/>
              <a:t>level-2</a:t>
            </a:r>
            <a:r>
              <a:rPr lang="en-US" altLang="zh-CN" sz="1600" dirty="0"/>
              <a:t> ] | </a:t>
            </a:r>
            <a:r>
              <a:rPr lang="en-US" altLang="zh-CN" sz="1600" i="1" dirty="0"/>
              <a:t>ipv6-address</a:t>
            </a:r>
            <a:r>
              <a:rPr lang="en-US" altLang="zh-CN" sz="1600" dirty="0"/>
              <a:t> [ </a:t>
            </a:r>
            <a:r>
              <a:rPr lang="en-US" altLang="zh-CN" sz="1600" i="1" dirty="0"/>
              <a:t>prefix-length </a:t>
            </a:r>
            <a:r>
              <a:rPr lang="en-US" altLang="zh-CN" sz="1600" dirty="0"/>
              <a:t>] ]</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8396430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IPv6 Static Routes</a:t>
            </a:r>
            <a:endParaRPr lang="en-US" altLang="zh-CN" dirty="0"/>
          </a:p>
        </p:txBody>
      </p:sp>
      <p:sp>
        <p:nvSpPr>
          <p:cNvPr id="3" name="文本占位符 2"/>
          <p:cNvSpPr>
            <a:spLocks noGrp="1"/>
          </p:cNvSpPr>
          <p:nvPr>
            <p:ph type="body" sz="quarter" idx="10"/>
          </p:nvPr>
        </p:nvSpPr>
        <p:spPr/>
        <p:txBody>
          <a:bodyPr/>
          <a:lstStyle/>
          <a:p>
            <a:r>
              <a:rPr lang="en-US" sz="1800" smtClean="0"/>
              <a:t>Similar to IPv4 static routes, IPv6 static routes are configured by the administrator and are applicable to IPv6 networks with simple structures.</a:t>
            </a:r>
            <a:endParaRPr lang="en-US" altLang="zh-CN" sz="1800" smtClean="0"/>
          </a:p>
          <a:p>
            <a:r>
              <a:rPr lang="en-US" sz="1800" smtClean="0"/>
              <a:t>When creating an IPv6 static route, you can specify both the outbound interface and next hop, or specify only the outbound interface or next hop.</a:t>
            </a:r>
          </a:p>
          <a:p>
            <a:pPr lvl="1"/>
            <a:r>
              <a:rPr lang="en-US" sz="1600" smtClean="0"/>
              <a:t>Point-to-point (P2P) interface: specify the outbound interface.</a:t>
            </a:r>
          </a:p>
          <a:p>
            <a:pPr lvl="1"/>
            <a:r>
              <a:rPr lang="en-US" sz="1600" smtClean="0"/>
              <a:t>Broadcast interface: specify the next hop.</a:t>
            </a:r>
            <a:endParaRPr lang="en-US" altLang="zh-CN" sz="1600" smtClean="0"/>
          </a:p>
          <a:p>
            <a:r>
              <a:rPr lang="en-US" sz="1800" smtClean="0"/>
              <a:t>Load balancing and backup:</a:t>
            </a:r>
            <a:endParaRPr lang="en-US" altLang="zh-CN" sz="1800" smtClean="0"/>
          </a:p>
          <a:p>
            <a:pPr lvl="1"/>
            <a:r>
              <a:rPr lang="en-US" sz="1600" smtClean="0"/>
              <a:t>Setting the same preference value for IPv6 static routes to the same destination implements load balancing among these routes, whereas setting different preference values for such routes implements route backup.</a:t>
            </a:r>
          </a:p>
          <a:p>
            <a:endParaRPr lang="en-US" altLang="zh-CN" sz="1800" dirty="0"/>
          </a:p>
        </p:txBody>
      </p:sp>
    </p:spTree>
    <p:extLst>
      <p:ext uri="{BB962C8B-B14F-4D97-AF65-F5344CB8AC3E}">
        <p14:creationId xmlns:p14="http://schemas.microsoft.com/office/powerpoint/2010/main" val="247336399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IS-IS IPv4/IPv6 Dual Stack</a:t>
            </a:r>
            <a:endParaRPr lang="en-US" altLang="zh-CN" dirty="0"/>
          </a:p>
        </p:txBody>
      </p:sp>
      <p:sp>
        <p:nvSpPr>
          <p:cNvPr id="4" name="文本占位符 3"/>
          <p:cNvSpPr>
            <a:spLocks noGrp="1"/>
          </p:cNvSpPr>
          <p:nvPr>
            <p:ph type="body" sz="quarter" idx="10"/>
          </p:nvPr>
        </p:nvSpPr>
        <p:spPr bwMode="gray">
          <a:xfrm>
            <a:off x="5591174" y="1160462"/>
            <a:ext cx="6157914" cy="4767093"/>
          </a:xfrm>
        </p:spPr>
        <p:txBody>
          <a:bodyPr/>
          <a:lstStyle/>
          <a:p>
            <a:r>
              <a:rPr lang="en-US" altLang="zh-CN" sz="1600" dirty="0" smtClean="0"/>
              <a:t>Scenario description:</a:t>
            </a:r>
          </a:p>
          <a:p>
            <a:pPr lvl="1"/>
            <a:r>
              <a:rPr lang="en-US" altLang="zh-CN" sz="1400" dirty="0" smtClean="0"/>
              <a:t>A company has IS-IS deployed over an IPv4 network to implement IPv4 network interconnection. To ensure future service development, the company has an IPv6 network deployed for service testing. In this case, the IPv6 function needs to be enabled in the IS-IS process on the network.</a:t>
            </a:r>
          </a:p>
          <a:p>
            <a:pPr lvl="1"/>
            <a:r>
              <a:rPr lang="en-US" altLang="zh-CN" sz="1400" dirty="0" smtClean="0"/>
              <a:t>As device performance varies, link cost modification is required to ensure that IPv4 and IPv6 services are routed through different paths, and IS-IS MT is required to ensure that a separate topology is calculated for the IPv6 network.</a:t>
            </a:r>
          </a:p>
          <a:p>
            <a:pPr lvl="1"/>
            <a:r>
              <a:rPr lang="en-US" altLang="zh-CN" sz="1400" dirty="0" smtClean="0"/>
              <a:t>All routers run IS-IS and are all Level-2 routers. The entire network is in area 49.0001. After the configuration is complete, each router should learn the IPv4 and IPv6 routes to all network segments in the AS.</a:t>
            </a:r>
          </a:p>
          <a:p>
            <a:pPr lvl="1"/>
            <a:endParaRPr lang="en-US" altLang="zh-CN" sz="1400" dirty="0" smtClean="0"/>
          </a:p>
          <a:p>
            <a:endParaRPr lang="zh-CN" altLang="en-US" sz="1600" dirty="0"/>
          </a:p>
        </p:txBody>
      </p:sp>
      <p:graphicFrame>
        <p:nvGraphicFramePr>
          <p:cNvPr id="53" name="表格 52"/>
          <p:cNvGraphicFramePr>
            <a:graphicFrameLocks noGrp="1"/>
          </p:cNvGraphicFramePr>
          <p:nvPr>
            <p:extLst>
              <p:ext uri="{D42A27DB-BD31-4B8C-83A1-F6EECF244321}">
                <p14:modId xmlns:p14="http://schemas.microsoft.com/office/powerpoint/2010/main" val="791751931"/>
              </p:ext>
            </p:extLst>
          </p:nvPr>
        </p:nvGraphicFramePr>
        <p:xfrm>
          <a:off x="685543" y="3557531"/>
          <a:ext cx="4707911" cy="2551104"/>
        </p:xfrm>
        <a:graphic>
          <a:graphicData uri="http://schemas.openxmlformats.org/drawingml/2006/table">
            <a:tbl>
              <a:tblPr firstRow="1" bandRow="1"/>
              <a:tblGrid>
                <a:gridCol w="772296"/>
                <a:gridCol w="864110"/>
                <a:gridCol w="1138202"/>
                <a:gridCol w="1933303"/>
              </a:tblGrid>
              <a:tr h="283456">
                <a:tc>
                  <a:txBody>
                    <a:bodyPr/>
                    <a:lstStyle/>
                    <a:p>
                      <a:pPr algn="ctr" fontAlgn="ctr"/>
                      <a:r>
                        <a:rPr lang="en-US" sz="1200" b="1" dirty="0" smtClean="0"/>
                        <a:t>Device</a:t>
                      </a:r>
                      <a:endParaRPr lang="en-US" altLang="zh-CN" sz="12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Interface</a:t>
                      </a:r>
                      <a:endParaRPr lang="en-US" altLang="zh-CN"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IPv4 Address</a:t>
                      </a:r>
                      <a:endParaRPr lang="en-US" altLang="zh-CN"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IPv6 Address</a:t>
                      </a:r>
                      <a:endParaRPr lang="en-US" altLang="zh-CN" sz="12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lang="en-US" sz="1200" dirty="0" smtClean="0"/>
                        <a:t>R1</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10.1.12.1/24</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2001:DB8:2345:12::1/64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10.1.13.1/24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2001:DB8:2345:13::1/64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R2</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10.1.12.2/24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2001:DB8:2345:12::2/64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tc>
                <a:tc>
                  <a:txBody>
                    <a:bodyPr/>
                    <a:lstStyle/>
                    <a:p>
                      <a:pPr algn="l" fontAlgn="ctr"/>
                      <a:r>
                        <a:rPr lang="en-US" sz="1200" dirty="0" smtClean="0"/>
                        <a:t>10.1.24.2/24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2001:DB8:2345:24::2/64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R3</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10.1.34.3/24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2001:DB8:2345:34::3/64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10.1.13.3/24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2001:DB8:2345:13::3/64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R4</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10.1.34.4/24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2001:DB8:2345:34::4/64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10.1.24.4/24</a:t>
                      </a:r>
                      <a:endParaRPr 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2001:DB8:2345:24::4/64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4" name="圆角矩形 23"/>
          <p:cNvSpPr/>
          <p:nvPr/>
        </p:nvSpPr>
        <p:spPr bwMode="gray">
          <a:xfrm>
            <a:off x="685543" y="1063748"/>
            <a:ext cx="4606892" cy="230606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5946" y="1305256"/>
            <a:ext cx="541201" cy="442800"/>
          </a:xfrm>
          <a:prstGeom prst="rect">
            <a:avLst/>
          </a:prstGeom>
          <a:noFill/>
        </p:spPr>
      </p:pic>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17134" y="1305256"/>
            <a:ext cx="541201" cy="442800"/>
          </a:xfrm>
          <a:prstGeom prst="rect">
            <a:avLst/>
          </a:prstGeom>
          <a:noFill/>
        </p:spPr>
      </p:pic>
      <p:cxnSp>
        <p:nvCxnSpPr>
          <p:cNvPr id="27" name="直接连接符 26"/>
          <p:cNvCxnSpPr>
            <a:stCxn id="25" idx="3"/>
            <a:endCxn id="26" idx="1"/>
          </p:cNvCxnSpPr>
          <p:nvPr/>
        </p:nvCxnSpPr>
        <p:spPr bwMode="gray">
          <a:xfrm>
            <a:off x="2557147" y="1526656"/>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312"/>
          <p:cNvSpPr>
            <a:spLocks noChangeArrowheads="1"/>
          </p:cNvSpPr>
          <p:nvPr/>
        </p:nvSpPr>
        <p:spPr bwMode="gray">
          <a:xfrm>
            <a:off x="1989170" y="1063749"/>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29" name="Rectangle 312"/>
          <p:cNvSpPr>
            <a:spLocks noChangeArrowheads="1"/>
          </p:cNvSpPr>
          <p:nvPr/>
        </p:nvSpPr>
        <p:spPr bwMode="gray">
          <a:xfrm>
            <a:off x="2806705" y="128406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0" name="Rectangle 312"/>
          <p:cNvSpPr>
            <a:spLocks noChangeArrowheads="1"/>
          </p:cNvSpPr>
          <p:nvPr/>
        </p:nvSpPr>
        <p:spPr bwMode="gray">
          <a:xfrm rot="16200000">
            <a:off x="1731335" y="20953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31" name="Rectangle 312"/>
          <p:cNvSpPr>
            <a:spLocks noChangeArrowheads="1"/>
          </p:cNvSpPr>
          <p:nvPr/>
        </p:nvSpPr>
        <p:spPr bwMode="gray">
          <a:xfrm>
            <a:off x="711344" y="1294974"/>
            <a:ext cx="1304602"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IS-IS</a:t>
            </a:r>
          </a:p>
          <a:p>
            <a:pPr algn="ctr"/>
            <a:r>
              <a:rPr lang="en-US" altLang="zh-CN" sz="1400" b="1" dirty="0" smtClean="0"/>
              <a:t>Area 49.0001</a:t>
            </a:r>
            <a:endParaRPr lang="en-US" altLang="zh-CN" sz="1400" b="1" dirty="0"/>
          </a:p>
        </p:txBody>
      </p:sp>
      <p:pic>
        <p:nvPicPr>
          <p:cNvPr id="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5946" y="2711054"/>
            <a:ext cx="541201" cy="442800"/>
          </a:xfrm>
          <a:prstGeom prst="rect">
            <a:avLst/>
          </a:prstGeom>
          <a:noFill/>
        </p:spPr>
      </p:pic>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17134" y="2711054"/>
            <a:ext cx="541201" cy="442800"/>
          </a:xfrm>
          <a:prstGeom prst="rect">
            <a:avLst/>
          </a:prstGeom>
          <a:noFill/>
        </p:spPr>
      </p:pic>
      <p:cxnSp>
        <p:nvCxnSpPr>
          <p:cNvPr id="34" name="直接连接符 33"/>
          <p:cNvCxnSpPr>
            <a:stCxn id="25" idx="2"/>
            <a:endCxn id="32" idx="0"/>
          </p:cNvCxnSpPr>
          <p:nvPr/>
        </p:nvCxnSpPr>
        <p:spPr bwMode="gray">
          <a:xfrm>
            <a:off x="2286547" y="1748056"/>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6" idx="2"/>
            <a:endCxn id="33" idx="0"/>
          </p:cNvCxnSpPr>
          <p:nvPr/>
        </p:nvCxnSpPr>
        <p:spPr bwMode="gray">
          <a:xfrm>
            <a:off x="4187735" y="1748056"/>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2" idx="3"/>
            <a:endCxn id="33" idx="1"/>
          </p:cNvCxnSpPr>
          <p:nvPr/>
        </p:nvCxnSpPr>
        <p:spPr bwMode="gray">
          <a:xfrm>
            <a:off x="2557147" y="2932454"/>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12"/>
          <p:cNvSpPr>
            <a:spLocks noChangeArrowheads="1"/>
          </p:cNvSpPr>
          <p:nvPr/>
        </p:nvSpPr>
        <p:spPr bwMode="gray">
          <a:xfrm>
            <a:off x="3890358" y="1063749"/>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39" name="Rectangle 312"/>
          <p:cNvSpPr>
            <a:spLocks noChangeArrowheads="1"/>
          </p:cNvSpPr>
          <p:nvPr/>
        </p:nvSpPr>
        <p:spPr bwMode="gray">
          <a:xfrm>
            <a:off x="1989170" y="31536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40" name="Rectangle 312"/>
          <p:cNvSpPr>
            <a:spLocks noChangeArrowheads="1"/>
          </p:cNvSpPr>
          <p:nvPr/>
        </p:nvSpPr>
        <p:spPr bwMode="gray">
          <a:xfrm>
            <a:off x="3890358" y="31536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41" name="Rectangle 312"/>
          <p:cNvSpPr>
            <a:spLocks noChangeArrowheads="1"/>
          </p:cNvSpPr>
          <p:nvPr/>
        </p:nvSpPr>
        <p:spPr bwMode="gray">
          <a:xfrm rot="16200000">
            <a:off x="3877623" y="209537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42" name="Rectangle 312"/>
          <p:cNvSpPr>
            <a:spLocks noChangeArrowheads="1"/>
          </p:cNvSpPr>
          <p:nvPr/>
        </p:nvSpPr>
        <p:spPr bwMode="gray">
          <a:xfrm>
            <a:off x="2806705" y="293245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Tree>
    <p:extLst>
      <p:ext uri="{BB962C8B-B14F-4D97-AF65-F5344CB8AC3E}">
        <p14:creationId xmlns:p14="http://schemas.microsoft.com/office/powerpoint/2010/main" val="18540063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IPv4 Network</a:t>
            </a:r>
            <a:endParaRPr lang="en-US" altLang="zh-CN" dirty="0"/>
          </a:p>
        </p:txBody>
      </p:sp>
      <p:sp>
        <p:nvSpPr>
          <p:cNvPr id="38" name="文本框 37"/>
          <p:cNvSpPr txBox="1"/>
          <p:nvPr/>
        </p:nvSpPr>
        <p:spPr bwMode="gray">
          <a:xfrm>
            <a:off x="6103149" y="1164942"/>
            <a:ext cx="5187152" cy="58311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IPv4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bwMode="gray">
          <a:xfrm>
            <a:off x="6103148" y="1804757"/>
            <a:ext cx="3307316"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IS-IS functions.</a:t>
            </a:r>
            <a:endParaRPr lang="en-US" sz="1600" dirty="0">
              <a:solidFill>
                <a:prstClr val="black"/>
              </a:solidFill>
              <a:latin typeface="Huawei Sans" panose="020C0503030203020204" pitchFamily="34" charset="0"/>
            </a:endParaRPr>
          </a:p>
        </p:txBody>
      </p:sp>
      <p:sp>
        <p:nvSpPr>
          <p:cNvPr id="83" name="文本框 82"/>
          <p:cNvSpPr txBox="1"/>
          <p:nvPr/>
        </p:nvSpPr>
        <p:spPr bwMode="gray">
          <a:xfrm>
            <a:off x="6428757" y="4400040"/>
            <a:ext cx="4861544" cy="1708595"/>
          </a:xfrm>
          <a:prstGeom prst="rect">
            <a:avLst/>
          </a:prstGeom>
          <a:noFill/>
        </p:spPr>
        <p:txBody>
          <a:bodyPr wrap="square" rtlCol="0">
            <a:noAutofit/>
          </a:bodyPr>
          <a:lstStyle/>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The configurations of R2, R3, and R4 are similar to the configuration of R1, and are not provided here.</a:t>
            </a:r>
            <a:endParaRPr lang="en-US" altLang="zh-CN" sz="1400" dirty="0" smtClean="0">
              <a:solidFill>
                <a:prstClr val="black"/>
              </a:solidFill>
              <a:latin typeface="Huawei Sans" panose="020C0503030203020204" pitchFamily="34" charset="0"/>
            </a:endParaRPr>
          </a:p>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The network entity titles (NETs) are as follows:</a:t>
            </a:r>
            <a:endParaRPr lang="en-US" altLang="zh-CN" sz="1400" dirty="0" smtClean="0">
              <a:solidFill>
                <a:prstClr val="black"/>
              </a:solidFill>
              <a:latin typeface="Huawei Sans" panose="020C0503030203020204" pitchFamily="34" charset="0"/>
            </a:endParaRPr>
          </a:p>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R2: 49.0001.0000.0000.0002.00</a:t>
            </a:r>
            <a:endParaRPr lang="en-US" altLang="zh-CN" sz="1400" dirty="0" smtClean="0">
              <a:solidFill>
                <a:prstClr val="black"/>
              </a:solidFill>
              <a:latin typeface="Huawei Sans" panose="020C0503030203020204" pitchFamily="34" charset="0"/>
            </a:endParaRPr>
          </a:p>
          <a:p>
            <a:pPr fontAlgn="ctr">
              <a:lnSpc>
                <a:spcPct val="125000"/>
              </a:lnSpc>
            </a:pPr>
            <a:r>
              <a:rPr lang="en-US" sz="1400" dirty="0" smtClean="0">
                <a:solidFill>
                  <a:prstClr val="black"/>
                </a:solidFill>
                <a:latin typeface="Huawei Sans" panose="020C0503030203020204" pitchFamily="34" charset="0"/>
              </a:rPr>
              <a:t>R3: 49.0001.0000.0000.0003.00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lnSpc>
                <a:spcPct val="125000"/>
              </a:lnSpc>
            </a:pPr>
            <a:r>
              <a:rPr lang="en-US" sz="1400" dirty="0" smtClean="0">
                <a:solidFill>
                  <a:prstClr val="black"/>
                </a:solidFill>
                <a:latin typeface="Huawei Sans" panose="020C0503030203020204" pitchFamily="34" charset="0"/>
              </a:rPr>
              <a:t>R4: 49.0001.0000.0000.0004.00</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1" name="圆角矩形 30"/>
          <p:cNvSpPr/>
          <p:nvPr/>
        </p:nvSpPr>
        <p:spPr bwMode="gray">
          <a:xfrm>
            <a:off x="685543" y="1063748"/>
            <a:ext cx="4606892" cy="230606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5946" y="1305256"/>
            <a:ext cx="541201" cy="442800"/>
          </a:xfrm>
          <a:prstGeom prst="rect">
            <a:avLst/>
          </a:prstGeom>
          <a:noFill/>
        </p:spPr>
      </p:pic>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17134" y="1305256"/>
            <a:ext cx="541201" cy="442800"/>
          </a:xfrm>
          <a:prstGeom prst="rect">
            <a:avLst/>
          </a:prstGeom>
          <a:noFill/>
        </p:spPr>
      </p:pic>
      <p:cxnSp>
        <p:nvCxnSpPr>
          <p:cNvPr id="34" name="直接连接符 33"/>
          <p:cNvCxnSpPr>
            <a:stCxn id="32" idx="3"/>
            <a:endCxn id="33" idx="1"/>
          </p:cNvCxnSpPr>
          <p:nvPr/>
        </p:nvCxnSpPr>
        <p:spPr bwMode="gray">
          <a:xfrm>
            <a:off x="2557147" y="1526656"/>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12"/>
          <p:cNvSpPr>
            <a:spLocks noChangeArrowheads="1"/>
          </p:cNvSpPr>
          <p:nvPr/>
        </p:nvSpPr>
        <p:spPr bwMode="gray">
          <a:xfrm>
            <a:off x="1989170" y="1063749"/>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36" name="Rectangle 312"/>
          <p:cNvSpPr>
            <a:spLocks noChangeArrowheads="1"/>
          </p:cNvSpPr>
          <p:nvPr/>
        </p:nvSpPr>
        <p:spPr bwMode="gray">
          <a:xfrm>
            <a:off x="2806705" y="128406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40" name="Rectangle 312"/>
          <p:cNvSpPr>
            <a:spLocks noChangeArrowheads="1"/>
          </p:cNvSpPr>
          <p:nvPr/>
        </p:nvSpPr>
        <p:spPr bwMode="gray">
          <a:xfrm rot="16200000">
            <a:off x="1731335" y="20953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41" name="Rectangle 312"/>
          <p:cNvSpPr>
            <a:spLocks noChangeArrowheads="1"/>
          </p:cNvSpPr>
          <p:nvPr/>
        </p:nvSpPr>
        <p:spPr bwMode="gray">
          <a:xfrm>
            <a:off x="711344" y="1294974"/>
            <a:ext cx="1304602"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IS-IS (IPv4)</a:t>
            </a:r>
          </a:p>
          <a:p>
            <a:pPr algn="ctr"/>
            <a:r>
              <a:rPr lang="en-US" altLang="zh-CN" sz="1400" b="1" dirty="0" smtClean="0"/>
              <a:t>Area 49.0001</a:t>
            </a:r>
            <a:endParaRPr lang="en-US" altLang="zh-CN" sz="1400" b="1" dirty="0"/>
          </a:p>
        </p:txBody>
      </p:sp>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5946" y="2711054"/>
            <a:ext cx="541201" cy="44280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17134" y="2711054"/>
            <a:ext cx="541201" cy="442800"/>
          </a:xfrm>
          <a:prstGeom prst="rect">
            <a:avLst/>
          </a:prstGeom>
          <a:noFill/>
        </p:spPr>
      </p:pic>
      <p:cxnSp>
        <p:nvCxnSpPr>
          <p:cNvPr id="44" name="直接连接符 43"/>
          <p:cNvCxnSpPr>
            <a:stCxn id="32" idx="2"/>
            <a:endCxn id="42" idx="0"/>
          </p:cNvCxnSpPr>
          <p:nvPr/>
        </p:nvCxnSpPr>
        <p:spPr bwMode="gray">
          <a:xfrm>
            <a:off x="2286547" y="1748056"/>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3" idx="2"/>
            <a:endCxn id="43" idx="0"/>
          </p:cNvCxnSpPr>
          <p:nvPr/>
        </p:nvCxnSpPr>
        <p:spPr bwMode="gray">
          <a:xfrm>
            <a:off x="4187735" y="1748056"/>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2" idx="3"/>
            <a:endCxn id="43" idx="1"/>
          </p:cNvCxnSpPr>
          <p:nvPr/>
        </p:nvCxnSpPr>
        <p:spPr bwMode="gray">
          <a:xfrm>
            <a:off x="2557147" y="2932454"/>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312"/>
          <p:cNvSpPr>
            <a:spLocks noChangeArrowheads="1"/>
          </p:cNvSpPr>
          <p:nvPr/>
        </p:nvSpPr>
        <p:spPr bwMode="gray">
          <a:xfrm>
            <a:off x="3890358" y="1063749"/>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8" name="Rectangle 312"/>
          <p:cNvSpPr>
            <a:spLocks noChangeArrowheads="1"/>
          </p:cNvSpPr>
          <p:nvPr/>
        </p:nvSpPr>
        <p:spPr bwMode="gray">
          <a:xfrm>
            <a:off x="1989170" y="31536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49" name="Rectangle 312"/>
          <p:cNvSpPr>
            <a:spLocks noChangeArrowheads="1"/>
          </p:cNvSpPr>
          <p:nvPr/>
        </p:nvSpPr>
        <p:spPr bwMode="gray">
          <a:xfrm>
            <a:off x="3890358" y="31536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50" name="Rectangle 312"/>
          <p:cNvSpPr>
            <a:spLocks noChangeArrowheads="1"/>
          </p:cNvSpPr>
          <p:nvPr/>
        </p:nvSpPr>
        <p:spPr bwMode="gray">
          <a:xfrm rot="16200000">
            <a:off x="3877623" y="209537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51" name="Rectangle 312"/>
          <p:cNvSpPr>
            <a:spLocks noChangeArrowheads="1"/>
          </p:cNvSpPr>
          <p:nvPr/>
        </p:nvSpPr>
        <p:spPr bwMode="gray">
          <a:xfrm>
            <a:off x="2806705" y="150553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solidFill>
                  <a:srgbClr val="C7000B"/>
                </a:solidFill>
              </a:rPr>
              <a:t>Cost=10</a:t>
            </a:r>
            <a:endParaRPr lang="en-US" altLang="zh-CN" sz="1200" dirty="0">
              <a:solidFill>
                <a:srgbClr val="C7000B"/>
              </a:solidFill>
            </a:endParaRPr>
          </a:p>
        </p:txBody>
      </p:sp>
      <p:sp>
        <p:nvSpPr>
          <p:cNvPr id="52" name="Rectangle 312"/>
          <p:cNvSpPr>
            <a:spLocks noChangeArrowheads="1"/>
          </p:cNvSpPr>
          <p:nvPr/>
        </p:nvSpPr>
        <p:spPr bwMode="gray">
          <a:xfrm>
            <a:off x="2806705" y="293245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53" name="Rectangle 312"/>
          <p:cNvSpPr>
            <a:spLocks noChangeArrowheads="1"/>
          </p:cNvSpPr>
          <p:nvPr/>
        </p:nvSpPr>
        <p:spPr bwMode="gray">
          <a:xfrm>
            <a:off x="2806705" y="265538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solidFill>
                  <a:srgbClr val="C7000B"/>
                </a:solidFill>
              </a:rPr>
              <a:t>Cost=10</a:t>
            </a:r>
            <a:endParaRPr lang="en-US" altLang="zh-CN" sz="1200" dirty="0">
              <a:solidFill>
                <a:srgbClr val="C7000B"/>
              </a:solidFill>
            </a:endParaRPr>
          </a:p>
        </p:txBody>
      </p:sp>
      <p:sp>
        <p:nvSpPr>
          <p:cNvPr id="54" name="Rectangle 312"/>
          <p:cNvSpPr>
            <a:spLocks noChangeArrowheads="1"/>
          </p:cNvSpPr>
          <p:nvPr/>
        </p:nvSpPr>
        <p:spPr bwMode="gray">
          <a:xfrm rot="16200000">
            <a:off x="1988177" y="210444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solidFill>
                  <a:srgbClr val="C7000B"/>
                </a:solidFill>
              </a:rPr>
              <a:t>Cost=40</a:t>
            </a:r>
            <a:endParaRPr lang="en-US" altLang="zh-CN" sz="1200" b="1" dirty="0">
              <a:solidFill>
                <a:srgbClr val="C7000B"/>
              </a:solidFill>
            </a:endParaRPr>
          </a:p>
        </p:txBody>
      </p:sp>
      <p:sp>
        <p:nvSpPr>
          <p:cNvPr id="55" name="Rectangle 312"/>
          <p:cNvSpPr>
            <a:spLocks noChangeArrowheads="1"/>
          </p:cNvSpPr>
          <p:nvPr/>
        </p:nvSpPr>
        <p:spPr bwMode="gray">
          <a:xfrm rot="16200000">
            <a:off x="3650976" y="21044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solidFill>
                  <a:srgbClr val="C7000B"/>
                </a:solidFill>
              </a:rPr>
              <a:t>Cost=10</a:t>
            </a:r>
            <a:endParaRPr lang="en-US" altLang="zh-CN" sz="1200" dirty="0">
              <a:solidFill>
                <a:srgbClr val="C7000B"/>
              </a:solidFill>
            </a:endParaRPr>
          </a:p>
        </p:txBody>
      </p:sp>
      <p:graphicFrame>
        <p:nvGraphicFramePr>
          <p:cNvPr id="56" name="表格 55"/>
          <p:cNvGraphicFramePr>
            <a:graphicFrameLocks noGrp="1"/>
          </p:cNvGraphicFramePr>
          <p:nvPr>
            <p:extLst>
              <p:ext uri="{D42A27DB-BD31-4B8C-83A1-F6EECF244321}">
                <p14:modId xmlns:p14="http://schemas.microsoft.com/office/powerpoint/2010/main" val="2853243349"/>
              </p:ext>
            </p:extLst>
          </p:nvPr>
        </p:nvGraphicFramePr>
        <p:xfrm>
          <a:off x="685543" y="3557531"/>
          <a:ext cx="4707911" cy="2551104"/>
        </p:xfrm>
        <a:graphic>
          <a:graphicData uri="http://schemas.openxmlformats.org/drawingml/2006/table">
            <a:tbl>
              <a:tblPr firstRow="1" bandRow="1"/>
              <a:tblGrid>
                <a:gridCol w="772296"/>
                <a:gridCol w="864110"/>
                <a:gridCol w="1138202"/>
                <a:gridCol w="1933303"/>
              </a:tblGrid>
              <a:tr h="283456">
                <a:tc>
                  <a:txBody>
                    <a:bodyPr/>
                    <a:lstStyle/>
                    <a:p>
                      <a:pPr algn="ctr" fontAlgn="ctr"/>
                      <a:r>
                        <a:rPr lang="en-US" sz="1200" b="1" dirty="0" smtClean="0"/>
                        <a:t>Device</a:t>
                      </a:r>
                      <a:endParaRPr lang="en-US" altLang="zh-CN" sz="12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Interface</a:t>
                      </a:r>
                      <a:endParaRPr lang="en-US" altLang="zh-CN"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IPv4 Address</a:t>
                      </a:r>
                      <a:endParaRPr lang="en-US" altLang="zh-CN"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IPv6 Address</a:t>
                      </a:r>
                      <a:endParaRPr lang="en-US" altLang="zh-CN" sz="12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lang="en-US" sz="1200" dirty="0" smtClean="0"/>
                        <a:t>R1</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10.1.12.1/24</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2001:DB8:2345:12::1/64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10.1.13.1/24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2001:DB8:2345:13::1/64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R2</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10.1.12.2/24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2001:DB8:2345:12::2/64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tc>
                <a:tc>
                  <a:txBody>
                    <a:bodyPr/>
                    <a:lstStyle/>
                    <a:p>
                      <a:pPr algn="l" fontAlgn="ctr"/>
                      <a:r>
                        <a:rPr lang="en-US" sz="1200" dirty="0" smtClean="0"/>
                        <a:t>10.1.24.2/24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2001:DB8:2345:24::2/64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R3</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10.1.34.3/24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2001:DB8:2345:34::3/64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10.1.13.3/24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2001:DB8:2345:13::3/64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R4</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10.1.34.4/24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2001:DB8:2345:34::4/64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10.1.24.4/24</a:t>
                      </a:r>
                      <a:endParaRPr 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2001:DB8:2345:24::4/64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57" name="文本框 56"/>
          <p:cNvSpPr txBox="1"/>
          <p:nvPr/>
        </p:nvSpPr>
        <p:spPr bwMode="gray">
          <a:xfrm>
            <a:off x="6428757" y="2143311"/>
            <a:ext cx="4642748" cy="2246769"/>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a:t>
            </a:r>
            <a:r>
              <a:rPr lang="en-US" altLang="zh-CN" sz="1400" dirty="0" smtClean="0">
                <a:solidFill>
                  <a:prstClr val="black"/>
                </a:solidFill>
                <a:cs typeface="Courier New" panose="02070309020205020404" pitchFamily="49" charset="0"/>
              </a:rPr>
              <a:t>1] </a:t>
            </a:r>
            <a:r>
              <a:rPr lang="en-US" altLang="zh-CN" sz="1400" dirty="0" err="1" smtClean="0">
                <a:solidFill>
                  <a:prstClr val="black"/>
                </a:solidFill>
                <a:cs typeface="Courier New" panose="02070309020205020404" pitchFamily="49" charset="0"/>
              </a:rPr>
              <a:t>isis</a:t>
            </a:r>
            <a:r>
              <a:rPr lang="en-US" altLang="zh-CN" sz="1400" dirty="0" smtClean="0">
                <a:solidFill>
                  <a:prstClr val="black"/>
                </a:solidFill>
                <a:cs typeface="Courier New" panose="02070309020205020404" pitchFamily="49" charset="0"/>
              </a:rPr>
              <a:t> 1</a:t>
            </a:r>
          </a:p>
          <a:p>
            <a:pPr fontAlgn="auto">
              <a:spcBef>
                <a:spcPts val="0"/>
              </a:spcBef>
              <a:spcAft>
                <a:spcPts val="0"/>
              </a:spcAft>
            </a:pPr>
            <a:r>
              <a:rPr lang="en-US" altLang="zh-CN" sz="1400" dirty="0" smtClean="0">
                <a:solidFill>
                  <a:prstClr val="black"/>
                </a:solidFill>
                <a:cs typeface="Courier New" panose="02070309020205020404" pitchFamily="49" charset="0"/>
              </a:rPr>
              <a:t>[R1-isis-1] is-level level-2</a:t>
            </a:r>
          </a:p>
          <a:p>
            <a:pPr fontAlgn="auto">
              <a:spcBef>
                <a:spcPts val="0"/>
              </a:spcBef>
              <a:spcAft>
                <a:spcPts val="0"/>
              </a:spcAft>
            </a:pPr>
            <a:r>
              <a:rPr lang="en-US" altLang="zh-CN" sz="1400" dirty="0" smtClean="0">
                <a:solidFill>
                  <a:prstClr val="black"/>
                </a:solidFill>
                <a:cs typeface="Courier New" panose="02070309020205020404" pitchFamily="49" charset="0"/>
              </a:rPr>
              <a:t>[R1-isis-1] network-entity 49.0001.0000.0000.0001.00</a:t>
            </a:r>
          </a:p>
          <a:p>
            <a:pPr fontAlgn="auto">
              <a:spcBef>
                <a:spcPts val="0"/>
              </a:spcBef>
              <a:spcAft>
                <a:spcPts val="0"/>
              </a:spcAft>
            </a:pPr>
            <a:r>
              <a:rPr lang="en-US" altLang="zh-CN" sz="1400" dirty="0" smtClean="0">
                <a:solidFill>
                  <a:prstClr val="black"/>
                </a:solidFill>
                <a:cs typeface="Courier New" panose="02070309020205020404" pitchFamily="49" charset="0"/>
              </a:rPr>
              <a:t>#</a:t>
            </a:r>
          </a:p>
          <a:p>
            <a:r>
              <a:rPr lang="en-US" altLang="zh-CN" sz="1400" dirty="0"/>
              <a:t>[R1] interface </a:t>
            </a:r>
            <a:r>
              <a:rPr lang="en-US" altLang="zh-CN" sz="1400" dirty="0" err="1"/>
              <a:t>gigabitethernet</a:t>
            </a:r>
            <a:r>
              <a:rPr lang="en-US" altLang="zh-CN" sz="1400" dirty="0"/>
              <a:t> 0/0/1</a:t>
            </a:r>
          </a:p>
          <a:p>
            <a:r>
              <a:rPr lang="en-US" altLang="zh-CN" sz="1400" dirty="0"/>
              <a:t>[R1-GigabitEthernet0/0/1</a:t>
            </a:r>
            <a:r>
              <a:rPr lang="en-US" altLang="zh-CN" sz="1400" dirty="0" smtClean="0"/>
              <a:t>] </a:t>
            </a:r>
            <a:r>
              <a:rPr lang="en-US" altLang="zh-CN" sz="1400" dirty="0" err="1" smtClean="0"/>
              <a:t>isis</a:t>
            </a:r>
            <a:r>
              <a:rPr lang="en-US" altLang="zh-CN" sz="1400" dirty="0" smtClean="0"/>
              <a:t> enable 1</a:t>
            </a:r>
          </a:p>
          <a:p>
            <a:r>
              <a:rPr lang="en-US" altLang="zh-CN" sz="1400" dirty="0"/>
              <a:t>[R1-GigabitEthernet0/0/1</a:t>
            </a:r>
            <a:r>
              <a:rPr lang="en-US" altLang="zh-CN" sz="1400" dirty="0" smtClean="0"/>
              <a:t>] quit</a:t>
            </a:r>
          </a:p>
          <a:p>
            <a:r>
              <a:rPr lang="en-US" altLang="zh-CN" sz="1400" dirty="0"/>
              <a:t>[R1] interface </a:t>
            </a:r>
            <a:r>
              <a:rPr lang="en-US" altLang="zh-CN" sz="1400" dirty="0" err="1"/>
              <a:t>gigabitethernet</a:t>
            </a:r>
            <a:r>
              <a:rPr lang="en-US" altLang="zh-CN" sz="1400" dirty="0"/>
              <a:t> </a:t>
            </a:r>
            <a:r>
              <a:rPr lang="en-US" altLang="zh-CN" sz="1400" dirty="0" smtClean="0"/>
              <a:t>0/0/2</a:t>
            </a:r>
            <a:endParaRPr lang="en-US" altLang="zh-CN" sz="1400" dirty="0"/>
          </a:p>
          <a:p>
            <a:r>
              <a:rPr lang="en-US" altLang="zh-CN" sz="1400" dirty="0"/>
              <a:t>[</a:t>
            </a:r>
            <a:r>
              <a:rPr lang="en-US" altLang="zh-CN" sz="1400" dirty="0" smtClean="0"/>
              <a:t>R1-GigabitEthernet0/0/2] </a:t>
            </a:r>
            <a:r>
              <a:rPr lang="en-US" altLang="zh-CN" sz="1400" dirty="0" err="1" smtClean="0"/>
              <a:t>isis</a:t>
            </a:r>
            <a:r>
              <a:rPr lang="en-US" altLang="zh-CN" sz="1400" dirty="0" smtClean="0"/>
              <a:t> enable 1</a:t>
            </a:r>
          </a:p>
          <a:p>
            <a:r>
              <a:rPr lang="en-US" altLang="zh-CN" sz="1400" dirty="0"/>
              <a:t>[R1-GigabitEthernet0/0/2] </a:t>
            </a:r>
            <a:r>
              <a:rPr lang="en-US" altLang="zh-CN" sz="1400" b="1" dirty="0" err="1">
                <a:solidFill>
                  <a:srgbClr val="C7000B"/>
                </a:solidFill>
              </a:rPr>
              <a:t>isis</a:t>
            </a:r>
            <a:r>
              <a:rPr lang="en-US" altLang="zh-CN" sz="1400" b="1" dirty="0">
                <a:solidFill>
                  <a:srgbClr val="C7000B"/>
                </a:solidFill>
              </a:rPr>
              <a:t> </a:t>
            </a:r>
            <a:r>
              <a:rPr lang="en-US" altLang="zh-CN" sz="1400" b="1" dirty="0" smtClean="0">
                <a:solidFill>
                  <a:srgbClr val="C7000B"/>
                </a:solidFill>
              </a:rPr>
              <a:t>cost 40 level-2</a:t>
            </a:r>
            <a:endParaRPr lang="en-US" altLang="zh-CN" sz="1400" b="1" dirty="0">
              <a:solidFill>
                <a:srgbClr val="C7000B"/>
              </a:solidFill>
              <a:cs typeface="Courier New" panose="02070309020205020404" pitchFamily="49" charset="0"/>
            </a:endParaRPr>
          </a:p>
        </p:txBody>
      </p:sp>
    </p:spTree>
    <p:extLst>
      <p:ext uri="{BB962C8B-B14F-4D97-AF65-F5344CB8AC3E}">
        <p14:creationId xmlns:p14="http://schemas.microsoft.com/office/powerpoint/2010/main" val="95572728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IPv6 Network</a:t>
            </a:r>
            <a:endParaRPr lang="en-US" altLang="zh-CN" dirty="0"/>
          </a:p>
        </p:txBody>
      </p:sp>
      <p:sp>
        <p:nvSpPr>
          <p:cNvPr id="38" name="文本框 37"/>
          <p:cNvSpPr txBox="1"/>
          <p:nvPr/>
        </p:nvSpPr>
        <p:spPr bwMode="gray">
          <a:xfrm>
            <a:off x="6103155" y="1167168"/>
            <a:ext cx="4985940" cy="615445"/>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IPv6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bwMode="gray">
          <a:xfrm>
            <a:off x="6103154" y="1862808"/>
            <a:ext cx="2193229"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Enable IS-IS (IPv6).</a:t>
            </a:r>
            <a:endParaRPr lang="en-US" sz="1600" dirty="0">
              <a:solidFill>
                <a:prstClr val="black"/>
              </a:solidFill>
              <a:latin typeface="Huawei Sans" panose="020C0503030203020204" pitchFamily="34" charset="0"/>
            </a:endParaRPr>
          </a:p>
        </p:txBody>
      </p:sp>
      <p:sp>
        <p:nvSpPr>
          <p:cNvPr id="83" name="文本框 82"/>
          <p:cNvSpPr txBox="1"/>
          <p:nvPr/>
        </p:nvSpPr>
        <p:spPr bwMode="gray">
          <a:xfrm>
            <a:off x="6446346" y="4263531"/>
            <a:ext cx="4642749" cy="639395"/>
          </a:xfrm>
          <a:prstGeom prst="rect">
            <a:avLst/>
          </a:prstGeom>
          <a:noFill/>
        </p:spPr>
        <p:txBody>
          <a:bodyPr wrap="square" rtlCol="0">
            <a:noAutofit/>
          </a:bodyPr>
          <a:lstStyle/>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The configurations of R2, R3, and R4 are similar to the configuration of R1, and are not provided here.</a:t>
            </a:r>
            <a:endParaRPr lang="en-US" altLang="zh-CN" sz="1400" dirty="0" smtClean="0">
              <a:solidFill>
                <a:prstClr val="black"/>
              </a:solidFill>
              <a:latin typeface="Huawei Sans" panose="020C0503030203020204" pitchFamily="34" charset="0"/>
            </a:endParaRPr>
          </a:p>
        </p:txBody>
      </p:sp>
      <p:sp>
        <p:nvSpPr>
          <p:cNvPr id="51" name="圆角矩形 50"/>
          <p:cNvSpPr/>
          <p:nvPr/>
        </p:nvSpPr>
        <p:spPr bwMode="gray">
          <a:xfrm>
            <a:off x="685543" y="1063752"/>
            <a:ext cx="4606892" cy="230606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5946" y="1305260"/>
            <a:ext cx="541201" cy="442800"/>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17134" y="1305260"/>
            <a:ext cx="541201" cy="442800"/>
          </a:xfrm>
          <a:prstGeom prst="rect">
            <a:avLst/>
          </a:prstGeom>
          <a:noFill/>
        </p:spPr>
      </p:pic>
      <p:cxnSp>
        <p:nvCxnSpPr>
          <p:cNvPr id="54" name="直接连接符 53"/>
          <p:cNvCxnSpPr>
            <a:stCxn id="52" idx="3"/>
            <a:endCxn id="53" idx="1"/>
          </p:cNvCxnSpPr>
          <p:nvPr/>
        </p:nvCxnSpPr>
        <p:spPr bwMode="gray">
          <a:xfrm>
            <a:off x="2557147" y="1526660"/>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312"/>
          <p:cNvSpPr>
            <a:spLocks noChangeArrowheads="1"/>
          </p:cNvSpPr>
          <p:nvPr/>
        </p:nvSpPr>
        <p:spPr bwMode="gray">
          <a:xfrm>
            <a:off x="1989170" y="106375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56" name="Rectangle 312"/>
          <p:cNvSpPr>
            <a:spLocks noChangeArrowheads="1"/>
          </p:cNvSpPr>
          <p:nvPr/>
        </p:nvSpPr>
        <p:spPr bwMode="gray">
          <a:xfrm>
            <a:off x="2806705" y="128407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57" name="Rectangle 312"/>
          <p:cNvSpPr>
            <a:spLocks noChangeArrowheads="1"/>
          </p:cNvSpPr>
          <p:nvPr/>
        </p:nvSpPr>
        <p:spPr bwMode="gray">
          <a:xfrm rot="16200000">
            <a:off x="1731335" y="209537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58" name="Rectangle 312"/>
          <p:cNvSpPr>
            <a:spLocks noChangeArrowheads="1"/>
          </p:cNvSpPr>
          <p:nvPr/>
        </p:nvSpPr>
        <p:spPr bwMode="gray">
          <a:xfrm>
            <a:off x="711344" y="1294978"/>
            <a:ext cx="1304602"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IS-IS (IPv6)</a:t>
            </a:r>
          </a:p>
          <a:p>
            <a:pPr algn="ctr"/>
            <a:r>
              <a:rPr lang="en-US" altLang="zh-CN" sz="1400" b="1" dirty="0" smtClean="0"/>
              <a:t>Area 49.0001</a:t>
            </a:r>
            <a:endParaRPr lang="en-US" altLang="zh-CN" sz="1400" b="1" dirty="0"/>
          </a:p>
        </p:txBody>
      </p:sp>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15946" y="2711058"/>
            <a:ext cx="541201" cy="442800"/>
          </a:xfrm>
          <a:prstGeom prst="rect">
            <a:avLst/>
          </a:prstGeom>
          <a:noFill/>
        </p:spPr>
      </p:pic>
      <p:pic>
        <p:nvPicPr>
          <p:cNvPr id="6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3917134" y="2711058"/>
            <a:ext cx="541201" cy="442800"/>
          </a:xfrm>
          <a:prstGeom prst="rect">
            <a:avLst/>
          </a:prstGeom>
          <a:noFill/>
        </p:spPr>
      </p:pic>
      <p:cxnSp>
        <p:nvCxnSpPr>
          <p:cNvPr id="61" name="直接连接符 60"/>
          <p:cNvCxnSpPr>
            <a:stCxn id="52" idx="2"/>
            <a:endCxn id="59" idx="0"/>
          </p:cNvCxnSpPr>
          <p:nvPr/>
        </p:nvCxnSpPr>
        <p:spPr bwMode="gray">
          <a:xfrm>
            <a:off x="2286547" y="1748060"/>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3" idx="2"/>
            <a:endCxn id="60" idx="0"/>
          </p:cNvCxnSpPr>
          <p:nvPr/>
        </p:nvCxnSpPr>
        <p:spPr bwMode="gray">
          <a:xfrm>
            <a:off x="4187735" y="1748060"/>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9" idx="3"/>
            <a:endCxn id="60" idx="1"/>
          </p:cNvCxnSpPr>
          <p:nvPr/>
        </p:nvCxnSpPr>
        <p:spPr bwMode="gray">
          <a:xfrm>
            <a:off x="2557147" y="2932458"/>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Rectangle 312"/>
          <p:cNvSpPr>
            <a:spLocks noChangeArrowheads="1"/>
          </p:cNvSpPr>
          <p:nvPr/>
        </p:nvSpPr>
        <p:spPr bwMode="gray">
          <a:xfrm>
            <a:off x="3890358" y="106375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65" name="Rectangle 312"/>
          <p:cNvSpPr>
            <a:spLocks noChangeArrowheads="1"/>
          </p:cNvSpPr>
          <p:nvPr/>
        </p:nvSpPr>
        <p:spPr bwMode="gray">
          <a:xfrm>
            <a:off x="1989170" y="315363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66" name="Rectangle 312"/>
          <p:cNvSpPr>
            <a:spLocks noChangeArrowheads="1"/>
          </p:cNvSpPr>
          <p:nvPr/>
        </p:nvSpPr>
        <p:spPr bwMode="gray">
          <a:xfrm>
            <a:off x="3890358" y="315363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67" name="Rectangle 312"/>
          <p:cNvSpPr>
            <a:spLocks noChangeArrowheads="1"/>
          </p:cNvSpPr>
          <p:nvPr/>
        </p:nvSpPr>
        <p:spPr bwMode="gray">
          <a:xfrm rot="16200000">
            <a:off x="3877623" y="209538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68" name="Rectangle 312"/>
          <p:cNvSpPr>
            <a:spLocks noChangeArrowheads="1"/>
          </p:cNvSpPr>
          <p:nvPr/>
        </p:nvSpPr>
        <p:spPr bwMode="gray">
          <a:xfrm>
            <a:off x="2806705" y="15055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solidFill>
                  <a:srgbClr val="C7000B"/>
                </a:solidFill>
              </a:rPr>
              <a:t>Cost=40</a:t>
            </a:r>
            <a:endParaRPr lang="en-US" altLang="zh-CN" sz="1200" b="1" dirty="0">
              <a:solidFill>
                <a:srgbClr val="C7000B"/>
              </a:solidFill>
            </a:endParaRPr>
          </a:p>
        </p:txBody>
      </p:sp>
      <p:sp>
        <p:nvSpPr>
          <p:cNvPr id="69" name="Rectangle 312"/>
          <p:cNvSpPr>
            <a:spLocks noChangeArrowheads="1"/>
          </p:cNvSpPr>
          <p:nvPr/>
        </p:nvSpPr>
        <p:spPr bwMode="gray">
          <a:xfrm>
            <a:off x="2806705" y="29324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70" name="Rectangle 312"/>
          <p:cNvSpPr>
            <a:spLocks noChangeArrowheads="1"/>
          </p:cNvSpPr>
          <p:nvPr/>
        </p:nvSpPr>
        <p:spPr bwMode="gray">
          <a:xfrm>
            <a:off x="2806705" y="265538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solidFill>
                  <a:srgbClr val="C7000B"/>
                </a:solidFill>
              </a:rPr>
              <a:t>Cost=10</a:t>
            </a:r>
            <a:endParaRPr lang="en-US" altLang="zh-CN" sz="1200" dirty="0">
              <a:solidFill>
                <a:srgbClr val="C7000B"/>
              </a:solidFill>
            </a:endParaRPr>
          </a:p>
        </p:txBody>
      </p:sp>
      <p:sp>
        <p:nvSpPr>
          <p:cNvPr id="71" name="Rectangle 312"/>
          <p:cNvSpPr>
            <a:spLocks noChangeArrowheads="1"/>
          </p:cNvSpPr>
          <p:nvPr/>
        </p:nvSpPr>
        <p:spPr bwMode="gray">
          <a:xfrm rot="16200000">
            <a:off x="1988177" y="210444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solidFill>
                  <a:srgbClr val="C7000B"/>
                </a:solidFill>
              </a:rPr>
              <a:t>Cost=10</a:t>
            </a:r>
            <a:endParaRPr lang="en-US" altLang="zh-CN" sz="1200" dirty="0">
              <a:solidFill>
                <a:srgbClr val="C7000B"/>
              </a:solidFill>
            </a:endParaRPr>
          </a:p>
        </p:txBody>
      </p:sp>
      <p:sp>
        <p:nvSpPr>
          <p:cNvPr id="72" name="Rectangle 312"/>
          <p:cNvSpPr>
            <a:spLocks noChangeArrowheads="1"/>
          </p:cNvSpPr>
          <p:nvPr/>
        </p:nvSpPr>
        <p:spPr bwMode="gray">
          <a:xfrm rot="16200000">
            <a:off x="3650976" y="210444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solidFill>
                  <a:srgbClr val="C7000B"/>
                </a:solidFill>
              </a:rPr>
              <a:t>Cost=10</a:t>
            </a:r>
            <a:endParaRPr lang="en-US" altLang="zh-CN" sz="1200" dirty="0">
              <a:solidFill>
                <a:srgbClr val="C7000B"/>
              </a:solidFill>
            </a:endParaRPr>
          </a:p>
        </p:txBody>
      </p:sp>
      <p:graphicFrame>
        <p:nvGraphicFramePr>
          <p:cNvPr id="73" name="表格 72"/>
          <p:cNvGraphicFramePr>
            <a:graphicFrameLocks noGrp="1"/>
          </p:cNvGraphicFramePr>
          <p:nvPr>
            <p:extLst>
              <p:ext uri="{D42A27DB-BD31-4B8C-83A1-F6EECF244321}">
                <p14:modId xmlns:p14="http://schemas.microsoft.com/office/powerpoint/2010/main" val="2853243349"/>
              </p:ext>
            </p:extLst>
          </p:nvPr>
        </p:nvGraphicFramePr>
        <p:xfrm>
          <a:off x="685543" y="3557531"/>
          <a:ext cx="4707911" cy="2551104"/>
        </p:xfrm>
        <a:graphic>
          <a:graphicData uri="http://schemas.openxmlformats.org/drawingml/2006/table">
            <a:tbl>
              <a:tblPr firstRow="1" bandRow="1"/>
              <a:tblGrid>
                <a:gridCol w="772296"/>
                <a:gridCol w="864110"/>
                <a:gridCol w="1138202"/>
                <a:gridCol w="1933303"/>
              </a:tblGrid>
              <a:tr h="283456">
                <a:tc>
                  <a:txBody>
                    <a:bodyPr/>
                    <a:lstStyle/>
                    <a:p>
                      <a:pPr algn="ctr" fontAlgn="ctr"/>
                      <a:r>
                        <a:rPr lang="en-US" sz="1200" b="1" dirty="0" smtClean="0"/>
                        <a:t>Device</a:t>
                      </a:r>
                      <a:endParaRPr lang="en-US" altLang="zh-CN" sz="12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Interface</a:t>
                      </a:r>
                      <a:endParaRPr lang="en-US" altLang="zh-CN"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IPv4 Address</a:t>
                      </a:r>
                      <a:endParaRPr lang="en-US" altLang="zh-CN" sz="12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t>IPv6 Address</a:t>
                      </a:r>
                      <a:endParaRPr lang="en-US" altLang="zh-CN" sz="12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lang="en-US" sz="1200" dirty="0" smtClean="0"/>
                        <a:t>R1</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10.1.12.1/24</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2001:DB8:2345:12::1/64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sz="1200" dirty="0">
                        <a:solidFill>
                          <a:schemeClr val="tx1"/>
                        </a:solidFill>
                        <a:latin typeface="Huawei Sans" panose="020C0503030203020204" pitchFamily="34" charset="0"/>
                      </a:endParaRPr>
                    </a:p>
                  </a:txBody>
                  <a:tcPr anchor="ctr"/>
                </a:tc>
                <a:tc>
                  <a:txBody>
                    <a:bodyPr/>
                    <a:lstStyle/>
                    <a:p>
                      <a:pPr algn="l" fontAlgn="ctr"/>
                      <a:r>
                        <a:rPr lang="en-US" sz="1200" dirty="0" smtClean="0"/>
                        <a:t>10.1.13.1/24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2001:DB8:2345:13::1/64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R2</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10.1.12.2/24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2001:DB8:2345:12::2/64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tc>
                <a:tc>
                  <a:txBody>
                    <a:bodyPr/>
                    <a:lstStyle/>
                    <a:p>
                      <a:pPr algn="l" fontAlgn="ctr"/>
                      <a:r>
                        <a:rPr lang="en-US" sz="1200" dirty="0" smtClean="0"/>
                        <a:t>10.1.24.2/24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2001:DB8:2345:24::2/64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R3</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10.1.34.3/24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2001:DB8:2345:34::3/64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10.1.13.3/24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2001:DB8:2345:13::3/64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200" dirty="0" smtClean="0"/>
                        <a:t>R4</a:t>
                      </a:r>
                      <a:endParaRPr lang="en-US" altLang="zh-CN" sz="12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t>GE0/0/1</a:t>
                      </a:r>
                      <a:endParaRPr lang="en-US" altLang="zh-CN"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10.1.34.4/24</a:t>
                      </a:r>
                      <a:endParaRPr lang="en-US" sz="12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2001:DB8:2345:34::4/64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smtClean="0"/>
                        <a:t>GE0/0/2</a:t>
                      </a:r>
                      <a:endParaRPr lang="en-US" altLang="zh-CN"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10.1.24.4/24</a:t>
                      </a:r>
                      <a:endParaRPr lang="en-US" sz="12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dirty="0" smtClean="0"/>
                        <a:t>2001:DB8:2345:24::4/64</a:t>
                      </a:r>
                      <a:endParaRPr lang="en-US" sz="12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74" name="文本框 73"/>
          <p:cNvSpPr txBox="1"/>
          <p:nvPr/>
        </p:nvSpPr>
        <p:spPr bwMode="gray">
          <a:xfrm>
            <a:off x="6446347" y="2216784"/>
            <a:ext cx="4642748" cy="2031325"/>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a:t>
            </a:r>
            <a:r>
              <a:rPr lang="en-US" altLang="zh-CN" sz="1400" dirty="0" smtClean="0">
                <a:solidFill>
                  <a:prstClr val="black"/>
                </a:solidFill>
                <a:cs typeface="Courier New" panose="02070309020205020404" pitchFamily="49" charset="0"/>
              </a:rPr>
              <a:t>1] </a:t>
            </a:r>
            <a:r>
              <a:rPr lang="en-US" altLang="zh-CN" sz="1400" dirty="0" err="1" smtClean="0">
                <a:solidFill>
                  <a:prstClr val="black"/>
                </a:solidFill>
                <a:cs typeface="Courier New" panose="02070309020205020404" pitchFamily="49" charset="0"/>
              </a:rPr>
              <a:t>isis</a:t>
            </a:r>
            <a:r>
              <a:rPr lang="en-US" altLang="zh-CN" sz="1400" dirty="0" smtClean="0">
                <a:solidFill>
                  <a:prstClr val="black"/>
                </a:solidFill>
                <a:cs typeface="Courier New" panose="02070309020205020404" pitchFamily="49" charset="0"/>
              </a:rPr>
              <a:t> 1</a:t>
            </a:r>
          </a:p>
          <a:p>
            <a:pPr fontAlgn="auto">
              <a:spcBef>
                <a:spcPts val="0"/>
              </a:spcBef>
              <a:spcAft>
                <a:spcPts val="0"/>
              </a:spcAft>
            </a:pPr>
            <a:r>
              <a:rPr lang="en-US" altLang="zh-CN" sz="1400" dirty="0" smtClean="0">
                <a:solidFill>
                  <a:prstClr val="black"/>
                </a:solidFill>
                <a:cs typeface="Courier New" panose="02070309020205020404" pitchFamily="49" charset="0"/>
              </a:rPr>
              <a:t>[R1-isis-1] </a:t>
            </a:r>
            <a:r>
              <a:rPr lang="en-US" altLang="zh-CN" sz="1400" b="1" dirty="0">
                <a:solidFill>
                  <a:srgbClr val="C7000B"/>
                </a:solidFill>
                <a:cs typeface="Courier New" panose="02070309020205020404" pitchFamily="49" charset="0"/>
              </a:rPr>
              <a:t>ipv6 enable </a:t>
            </a:r>
            <a:r>
              <a:rPr lang="en-US" altLang="zh-CN" sz="1400" b="1" dirty="0" smtClean="0">
                <a:solidFill>
                  <a:srgbClr val="C7000B"/>
                </a:solidFill>
                <a:cs typeface="Courier New" panose="02070309020205020404" pitchFamily="49" charset="0"/>
              </a:rPr>
              <a:t>topology ipv6</a:t>
            </a:r>
          </a:p>
          <a:p>
            <a:pPr fontAlgn="auto">
              <a:spcBef>
                <a:spcPts val="0"/>
              </a:spcBef>
              <a:spcAft>
                <a:spcPts val="0"/>
              </a:spcAft>
            </a:pPr>
            <a:r>
              <a:rPr lang="en-US" altLang="zh-CN" sz="1400" dirty="0" smtClean="0">
                <a:solidFill>
                  <a:prstClr val="black"/>
                </a:solidFill>
                <a:cs typeface="Courier New" panose="02070309020205020404" pitchFamily="49" charset="0"/>
              </a:rPr>
              <a:t>#</a:t>
            </a:r>
          </a:p>
          <a:p>
            <a:r>
              <a:rPr lang="en-US" altLang="zh-CN" sz="1400" dirty="0"/>
              <a:t>[R1] interface </a:t>
            </a:r>
            <a:r>
              <a:rPr lang="en-US" altLang="zh-CN" sz="1400" dirty="0" err="1"/>
              <a:t>gigabitethernet</a:t>
            </a:r>
            <a:r>
              <a:rPr lang="en-US" altLang="zh-CN" sz="1400" dirty="0"/>
              <a:t> 0/0/1</a:t>
            </a:r>
          </a:p>
          <a:p>
            <a:r>
              <a:rPr lang="en-US" altLang="zh-CN" sz="1400" dirty="0"/>
              <a:t>[R1-GigabitEthernet0/0/1</a:t>
            </a:r>
            <a:r>
              <a:rPr lang="en-US" altLang="zh-CN" sz="1400" dirty="0" smtClean="0"/>
              <a:t>] </a:t>
            </a:r>
            <a:r>
              <a:rPr lang="en-US" altLang="zh-CN" sz="1400" dirty="0" err="1" smtClean="0"/>
              <a:t>isis</a:t>
            </a:r>
            <a:r>
              <a:rPr lang="en-US" altLang="zh-CN" sz="1400" dirty="0" smtClean="0"/>
              <a:t> ipv6 enable 1</a:t>
            </a:r>
          </a:p>
          <a:p>
            <a:r>
              <a:rPr lang="en-US" altLang="zh-CN" sz="1400" dirty="0"/>
              <a:t>[R1-GigabitEthernet0/0/1] </a:t>
            </a:r>
            <a:r>
              <a:rPr lang="en-US" altLang="zh-CN" sz="1400" b="1" dirty="0" err="1">
                <a:solidFill>
                  <a:srgbClr val="C7000B"/>
                </a:solidFill>
              </a:rPr>
              <a:t>isis</a:t>
            </a:r>
            <a:r>
              <a:rPr lang="en-US" altLang="zh-CN" sz="1400" b="1" dirty="0">
                <a:solidFill>
                  <a:srgbClr val="C7000B"/>
                </a:solidFill>
              </a:rPr>
              <a:t> ipv6 </a:t>
            </a:r>
            <a:r>
              <a:rPr lang="en-US" altLang="zh-CN" sz="1400" b="1" dirty="0" smtClean="0">
                <a:solidFill>
                  <a:srgbClr val="C7000B"/>
                </a:solidFill>
              </a:rPr>
              <a:t>cost 40 level-2</a:t>
            </a:r>
            <a:endParaRPr lang="en-US" altLang="zh-CN" sz="1400" b="1" dirty="0">
              <a:solidFill>
                <a:srgbClr val="C7000B"/>
              </a:solidFill>
            </a:endParaRPr>
          </a:p>
          <a:p>
            <a:r>
              <a:rPr lang="en-US" altLang="zh-CN" sz="1400" dirty="0" smtClean="0"/>
              <a:t>[</a:t>
            </a:r>
            <a:r>
              <a:rPr lang="en-US" altLang="zh-CN" sz="1400" dirty="0"/>
              <a:t>R1-GigabitEthernet0/0/1</a:t>
            </a:r>
            <a:r>
              <a:rPr lang="en-US" altLang="zh-CN" sz="1400" dirty="0" smtClean="0"/>
              <a:t>] quit</a:t>
            </a:r>
          </a:p>
          <a:p>
            <a:r>
              <a:rPr lang="en-US" altLang="zh-CN" sz="1400" dirty="0"/>
              <a:t>[R1] interface </a:t>
            </a:r>
            <a:r>
              <a:rPr lang="en-US" altLang="zh-CN" sz="1400" dirty="0" err="1"/>
              <a:t>gigabitethernet</a:t>
            </a:r>
            <a:r>
              <a:rPr lang="en-US" altLang="zh-CN" sz="1400" dirty="0"/>
              <a:t> </a:t>
            </a:r>
            <a:r>
              <a:rPr lang="en-US" altLang="zh-CN" sz="1400" dirty="0" smtClean="0"/>
              <a:t>0/0/2</a:t>
            </a:r>
            <a:endParaRPr lang="en-US" altLang="zh-CN" sz="1400" dirty="0"/>
          </a:p>
          <a:p>
            <a:r>
              <a:rPr lang="en-US" altLang="zh-CN" sz="1400" dirty="0"/>
              <a:t>[</a:t>
            </a:r>
            <a:r>
              <a:rPr lang="en-US" altLang="zh-CN" sz="1400" dirty="0" smtClean="0"/>
              <a:t>R1-GigabitEthernet0/0/2] </a:t>
            </a:r>
            <a:r>
              <a:rPr lang="en-US" altLang="zh-CN" sz="1400" dirty="0" err="1" smtClean="0"/>
              <a:t>isis</a:t>
            </a:r>
            <a:r>
              <a:rPr lang="en-US" altLang="zh-CN" sz="1400" dirty="0" smtClean="0"/>
              <a:t> ipv6 enable 1</a:t>
            </a:r>
            <a:endParaRPr lang="en-US" altLang="zh-CN" sz="1400" dirty="0">
              <a:solidFill>
                <a:prstClr val="black"/>
              </a:solidFill>
              <a:cs typeface="Courier New" panose="02070309020205020404" pitchFamily="49" charset="0"/>
            </a:endParaRPr>
          </a:p>
        </p:txBody>
      </p:sp>
    </p:spTree>
    <p:extLst>
      <p:ext uri="{BB962C8B-B14F-4D97-AF65-F5344CB8AC3E}">
        <p14:creationId xmlns:p14="http://schemas.microsoft.com/office/powerpoint/2010/main" val="19024189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Check the Routing Information on the IS-IS (IPv4) Network</a:t>
            </a:r>
            <a:endParaRPr lang="en-US" altLang="zh-CN" dirty="0"/>
          </a:p>
        </p:txBody>
      </p:sp>
      <p:sp>
        <p:nvSpPr>
          <p:cNvPr id="4" name="文本占位符 3"/>
          <p:cNvSpPr>
            <a:spLocks noGrp="1"/>
          </p:cNvSpPr>
          <p:nvPr>
            <p:ph type="body" sz="quarter" idx="10"/>
          </p:nvPr>
        </p:nvSpPr>
        <p:spPr bwMode="gray">
          <a:xfrm>
            <a:off x="455612" y="1052514"/>
            <a:ext cx="11293476" cy="908701"/>
          </a:xfrm>
        </p:spPr>
        <p:txBody>
          <a:bodyPr/>
          <a:lstStyle/>
          <a:p>
            <a:r>
              <a:rPr lang="en-US" sz="1800" smtClean="0"/>
              <a:t>The following example uses R1 as the root to calculate the SPT. The IS-IS (IPv4) logical topology is shown in the right figure.</a:t>
            </a:r>
            <a:endParaRPr lang="en-US" altLang="zh-CN" sz="1800" dirty="0"/>
          </a:p>
        </p:txBody>
      </p:sp>
      <p:sp>
        <p:nvSpPr>
          <p:cNvPr id="15" name="Rectangle 312"/>
          <p:cNvSpPr>
            <a:spLocks noChangeArrowheads="1"/>
          </p:cNvSpPr>
          <p:nvPr/>
        </p:nvSpPr>
        <p:spPr bwMode="gray">
          <a:xfrm>
            <a:off x="8311796" y="1752148"/>
            <a:ext cx="3184047"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IS-IS (IPv4) logical topology</a:t>
            </a:r>
            <a:endParaRPr lang="en-US" altLang="zh-CN" sz="1600" b="1" dirty="0">
              <a:latin typeface="Huawei Sans" panose="020C0503030203020204" pitchFamily="34" charset="0"/>
            </a:endParaRPr>
          </a:p>
        </p:txBody>
      </p:sp>
      <p:pic>
        <p:nvPicPr>
          <p:cNvPr id="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289640" y="2554781"/>
            <a:ext cx="541201" cy="442800"/>
          </a:xfrm>
          <a:prstGeom prst="rect">
            <a:avLst/>
          </a:prstGeom>
          <a:noFill/>
        </p:spPr>
      </p:pic>
      <p:pic>
        <p:nvPicPr>
          <p:cNvPr id="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745458" y="2554781"/>
            <a:ext cx="541201" cy="442800"/>
          </a:xfrm>
          <a:prstGeom prst="rect">
            <a:avLst/>
          </a:prstGeom>
          <a:noFill/>
        </p:spPr>
      </p:pic>
      <p:cxnSp>
        <p:nvCxnSpPr>
          <p:cNvPr id="39" name="直接连接符 38"/>
          <p:cNvCxnSpPr>
            <a:stCxn id="37" idx="3"/>
            <a:endCxn id="38" idx="1"/>
          </p:cNvCxnSpPr>
          <p:nvPr/>
        </p:nvCxnSpPr>
        <p:spPr bwMode="gray">
          <a:xfrm>
            <a:off x="8830841" y="2776181"/>
            <a:ext cx="19146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12"/>
          <p:cNvSpPr>
            <a:spLocks noChangeArrowheads="1"/>
          </p:cNvSpPr>
          <p:nvPr/>
        </p:nvSpPr>
        <p:spPr bwMode="gray">
          <a:xfrm>
            <a:off x="8262864" y="231327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41" name="Rectangle 312"/>
          <p:cNvSpPr>
            <a:spLocks noChangeArrowheads="1"/>
          </p:cNvSpPr>
          <p:nvPr/>
        </p:nvSpPr>
        <p:spPr bwMode="gray">
          <a:xfrm>
            <a:off x="8707121" y="27257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42" name="Rectangle 312"/>
          <p:cNvSpPr>
            <a:spLocks noChangeArrowheads="1"/>
          </p:cNvSpPr>
          <p:nvPr/>
        </p:nvSpPr>
        <p:spPr bwMode="gray">
          <a:xfrm rot="16200000">
            <a:off x="8232347" y="317671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289640" y="4620139"/>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745458" y="4620139"/>
            <a:ext cx="541201" cy="442800"/>
          </a:xfrm>
          <a:prstGeom prst="rect">
            <a:avLst/>
          </a:prstGeom>
          <a:noFill/>
        </p:spPr>
      </p:pic>
      <p:cxnSp>
        <p:nvCxnSpPr>
          <p:cNvPr id="45" name="直接连接符 44"/>
          <p:cNvCxnSpPr>
            <a:stCxn id="37" idx="2"/>
            <a:endCxn id="43" idx="0"/>
          </p:cNvCxnSpPr>
          <p:nvPr/>
        </p:nvCxnSpPr>
        <p:spPr bwMode="gray">
          <a:xfrm>
            <a:off x="8560241" y="2997581"/>
            <a:ext cx="0" cy="16225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8" idx="2"/>
            <a:endCxn id="44" idx="0"/>
          </p:cNvCxnSpPr>
          <p:nvPr/>
        </p:nvCxnSpPr>
        <p:spPr bwMode="gray">
          <a:xfrm>
            <a:off x="11016059" y="2997581"/>
            <a:ext cx="0" cy="16225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44" idx="1"/>
          </p:cNvCxnSpPr>
          <p:nvPr/>
        </p:nvCxnSpPr>
        <p:spPr bwMode="gray">
          <a:xfrm>
            <a:off x="10495899" y="4841539"/>
            <a:ext cx="2495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312"/>
          <p:cNvSpPr>
            <a:spLocks noChangeArrowheads="1"/>
          </p:cNvSpPr>
          <p:nvPr/>
        </p:nvSpPr>
        <p:spPr bwMode="gray">
          <a:xfrm>
            <a:off x="10718682" y="231327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9" name="Rectangle 312"/>
          <p:cNvSpPr>
            <a:spLocks noChangeArrowheads="1"/>
          </p:cNvSpPr>
          <p:nvPr/>
        </p:nvSpPr>
        <p:spPr bwMode="gray">
          <a:xfrm>
            <a:off x="8262864" y="506271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50" name="Rectangle 312"/>
          <p:cNvSpPr>
            <a:spLocks noChangeArrowheads="1"/>
          </p:cNvSpPr>
          <p:nvPr/>
        </p:nvSpPr>
        <p:spPr bwMode="gray">
          <a:xfrm>
            <a:off x="10718682" y="506271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51" name="Rectangle 312"/>
          <p:cNvSpPr>
            <a:spLocks noChangeArrowheads="1"/>
          </p:cNvSpPr>
          <p:nvPr/>
        </p:nvSpPr>
        <p:spPr bwMode="gray">
          <a:xfrm rot="16200000">
            <a:off x="10469069" y="318797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52" name="Rectangle 312"/>
          <p:cNvSpPr>
            <a:spLocks noChangeArrowheads="1"/>
          </p:cNvSpPr>
          <p:nvPr/>
        </p:nvSpPr>
        <p:spPr bwMode="gray">
          <a:xfrm>
            <a:off x="10073571" y="501287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cxnSp>
        <p:nvCxnSpPr>
          <p:cNvPr id="53" name="直接连接符 52"/>
          <p:cNvCxnSpPr/>
          <p:nvPr/>
        </p:nvCxnSpPr>
        <p:spPr bwMode="gray">
          <a:xfrm>
            <a:off x="10504067" y="4681094"/>
            <a:ext cx="0" cy="3345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任意多边形 53"/>
          <p:cNvSpPr/>
          <p:nvPr/>
        </p:nvSpPr>
        <p:spPr bwMode="gray">
          <a:xfrm>
            <a:off x="8874651" y="3089657"/>
            <a:ext cx="1812983" cy="1113873"/>
          </a:xfrm>
          <a:custGeom>
            <a:avLst/>
            <a:gdLst>
              <a:gd name="connsiteX0" fmla="*/ 0 w 1139253"/>
              <a:gd name="connsiteY0" fmla="*/ 0 h 779488"/>
              <a:gd name="connsiteX1" fmla="*/ 1139253 w 1139253"/>
              <a:gd name="connsiteY1" fmla="*/ 0 h 779488"/>
              <a:gd name="connsiteX2" fmla="*/ 1139253 w 1139253"/>
              <a:gd name="connsiteY2" fmla="*/ 779488 h 779488"/>
              <a:gd name="connsiteX3" fmla="*/ 704538 w 1139253"/>
              <a:gd name="connsiteY3" fmla="*/ 779488 h 779488"/>
            </a:gdLst>
            <a:ahLst/>
            <a:cxnLst>
              <a:cxn ang="0">
                <a:pos x="connsiteX0" y="connsiteY0"/>
              </a:cxn>
              <a:cxn ang="0">
                <a:pos x="connsiteX1" y="connsiteY1"/>
              </a:cxn>
              <a:cxn ang="0">
                <a:pos x="connsiteX2" y="connsiteY2"/>
              </a:cxn>
              <a:cxn ang="0">
                <a:pos x="connsiteX3" y="connsiteY3"/>
              </a:cxn>
            </a:cxnLst>
            <a:rect l="l" t="t" r="r" b="b"/>
            <a:pathLst>
              <a:path w="1139253" h="779488">
                <a:moveTo>
                  <a:pt x="0" y="0"/>
                </a:moveTo>
                <a:lnTo>
                  <a:pt x="1139253" y="0"/>
                </a:lnTo>
                <a:lnTo>
                  <a:pt x="1139253" y="779488"/>
                </a:lnTo>
                <a:lnTo>
                  <a:pt x="704538" y="779488"/>
                </a:lnTo>
              </a:path>
            </a:pathLst>
          </a:custGeom>
          <a:noFill/>
          <a:ln w="28575">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箭头连接符 54"/>
          <p:cNvCxnSpPr/>
          <p:nvPr/>
        </p:nvCxnSpPr>
        <p:spPr bwMode="gray">
          <a:xfrm>
            <a:off x="9026153" y="5829073"/>
            <a:ext cx="517216" cy="0"/>
          </a:xfrm>
          <a:prstGeom prst="straightConnector1">
            <a:avLst/>
          </a:prstGeom>
          <a:ln w="28575">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56" name="Rectangle 312"/>
          <p:cNvSpPr>
            <a:spLocks noChangeArrowheads="1"/>
          </p:cNvSpPr>
          <p:nvPr/>
        </p:nvSpPr>
        <p:spPr bwMode="gray">
          <a:xfrm>
            <a:off x="9544100" y="5510653"/>
            <a:ext cx="2204987" cy="644473"/>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t>Traffic path from R1 to access the 10.1.34.0/24 network segment</a:t>
            </a:r>
          </a:p>
        </p:txBody>
      </p:sp>
      <p:sp>
        <p:nvSpPr>
          <p:cNvPr id="57" name="文本框 56"/>
          <p:cNvSpPr txBox="1"/>
          <p:nvPr/>
        </p:nvSpPr>
        <p:spPr bwMode="gray">
          <a:xfrm>
            <a:off x="554655" y="1946549"/>
            <a:ext cx="6937400" cy="353943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R1]dis </a:t>
            </a:r>
            <a:r>
              <a:rPr lang="en-US" altLang="zh-CN" sz="1400" dirty="0" err="1">
                <a:solidFill>
                  <a:prstClr val="black"/>
                </a:solidFill>
                <a:cs typeface="Courier New" panose="02070309020205020404" pitchFamily="49" charset="0"/>
              </a:rPr>
              <a:t>ip</a:t>
            </a:r>
            <a:r>
              <a:rPr lang="en-US" altLang="zh-CN" sz="1400" dirty="0">
                <a:solidFill>
                  <a:prstClr val="black"/>
                </a:solidFill>
                <a:cs typeface="Courier New" panose="02070309020205020404" pitchFamily="49" charset="0"/>
              </a:rPr>
              <a:t> routing-table protocol </a:t>
            </a:r>
            <a:r>
              <a:rPr lang="en-US" altLang="zh-CN" sz="1400" dirty="0" err="1">
                <a:solidFill>
                  <a:prstClr val="black"/>
                </a:solidFill>
                <a:cs typeface="Courier New" panose="02070309020205020404" pitchFamily="49" charset="0"/>
              </a:rPr>
              <a:t>isis</a:t>
            </a:r>
            <a:r>
              <a:rPr lang="en-US" altLang="zh-CN" sz="1400" dirty="0">
                <a:solidFill>
                  <a:prstClr val="black"/>
                </a:solidFill>
                <a:cs typeface="Courier New" panose="02070309020205020404" pitchFamily="49" charset="0"/>
              </a:rPr>
              <a:t> </a:t>
            </a:r>
          </a:p>
          <a:p>
            <a:pPr fontAlgn="auto">
              <a:spcBef>
                <a:spcPts val="0"/>
              </a:spcBef>
              <a:spcAft>
                <a:spcPts val="0"/>
              </a:spcAft>
            </a:pPr>
            <a:r>
              <a:rPr lang="en-US" altLang="zh-CN" sz="1400" dirty="0">
                <a:solidFill>
                  <a:prstClr val="black"/>
                </a:solidFill>
                <a:cs typeface="Courier New" panose="02070309020205020404" pitchFamily="49" charset="0"/>
              </a:rPr>
              <a:t>Route Flags: R - relay, D - download to fib</a:t>
            </a:r>
          </a:p>
          <a:p>
            <a:pPr fontAlgn="auto">
              <a:spcBef>
                <a:spcPts val="0"/>
              </a:spcBef>
              <a:spcAft>
                <a:spcPts val="0"/>
              </a:spcAft>
            </a:pPr>
            <a:r>
              <a:rPr lang="en-US" altLang="zh-CN" sz="1400" dirty="0" smtClean="0">
                <a:solidFill>
                  <a:prstClr val="black"/>
                </a:solidFill>
                <a:cs typeface="Courier New" panose="02070309020205020404" pitchFamily="49" charset="0"/>
              </a:rPr>
              <a:t>------------------------------------------------------------------------------------------------</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Public routing table : ISIS</a:t>
            </a:r>
          </a:p>
          <a:p>
            <a:pPr fontAlgn="auto">
              <a:spcBef>
                <a:spcPts val="0"/>
              </a:spcBef>
              <a:spcAft>
                <a:spcPts val="0"/>
              </a:spcAft>
            </a:pPr>
            <a:r>
              <a:rPr lang="en-US" altLang="zh-CN" sz="1400" dirty="0">
                <a:solidFill>
                  <a:prstClr val="black"/>
                </a:solidFill>
                <a:cs typeface="Courier New" panose="02070309020205020404" pitchFamily="49" charset="0"/>
              </a:rPr>
              <a:t>         Destinations : 2        Routes : 2        </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ISIS routing table status : &lt;Active&gt;</a:t>
            </a:r>
          </a:p>
          <a:p>
            <a:pPr fontAlgn="auto">
              <a:spcBef>
                <a:spcPts val="0"/>
              </a:spcBef>
              <a:spcAft>
                <a:spcPts val="0"/>
              </a:spcAft>
            </a:pPr>
            <a:r>
              <a:rPr lang="en-US" altLang="zh-CN" sz="1400" dirty="0">
                <a:solidFill>
                  <a:prstClr val="black"/>
                </a:solidFill>
                <a:cs typeface="Courier New" panose="02070309020205020404" pitchFamily="49" charset="0"/>
              </a:rPr>
              <a:t>         Destinations : 2        Routes : 2</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Destination/Mask    Proto    Pre  </a:t>
            </a:r>
            <a:r>
              <a:rPr lang="en-US" altLang="zh-CN" sz="1400" dirty="0">
                <a:solidFill>
                  <a:prstClr val="black"/>
                </a:solidFill>
                <a:cs typeface="Courier New" panose="02070309020205020404" pitchFamily="49" charset="0"/>
              </a:rPr>
              <a:t>Cost      Flags </a:t>
            </a:r>
            <a:r>
              <a:rPr lang="en-US" altLang="zh-CN" sz="1400" dirty="0" err="1">
                <a:solidFill>
                  <a:prstClr val="black"/>
                </a:solidFill>
                <a:cs typeface="Courier New" panose="02070309020205020404" pitchFamily="49" charset="0"/>
              </a:rPr>
              <a:t>NextHop</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Interface</a:t>
            </a:r>
            <a:endParaRPr lang="en-US" altLang="zh-CN" sz="1400" dirty="0">
              <a:solidFill>
                <a:prstClr val="black"/>
              </a:solidFill>
              <a:cs typeface="Courier New" panose="02070309020205020404" pitchFamily="49" charset="0"/>
            </a:endParaRP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10.1.24.0/24  </a:t>
            </a:r>
            <a:r>
              <a:rPr lang="en-US" altLang="zh-CN" sz="1400" dirty="0" smtClean="0">
                <a:solidFill>
                  <a:prstClr val="black"/>
                </a:solidFill>
                <a:cs typeface="Courier New" panose="02070309020205020404" pitchFamily="49" charset="0"/>
              </a:rPr>
              <a:t>    ISIS-L2  15   </a:t>
            </a:r>
            <a:r>
              <a:rPr lang="en-US" altLang="zh-CN" sz="1400" dirty="0">
                <a:solidFill>
                  <a:prstClr val="black"/>
                </a:solidFill>
                <a:cs typeface="Courier New" panose="02070309020205020404" pitchFamily="49" charset="0"/>
              </a:rPr>
              <a:t>20          D   </a:t>
            </a:r>
            <a:r>
              <a:rPr lang="en-US" altLang="zh-CN" sz="1400" dirty="0" smtClean="0">
                <a:solidFill>
                  <a:prstClr val="black"/>
                </a:solidFill>
                <a:cs typeface="Courier New" panose="02070309020205020404" pitchFamily="49" charset="0"/>
              </a:rPr>
              <a:t>  10.1.12.2       GigabitEthernet0/0/1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a:solidFill>
                  <a:srgbClr val="C7000B"/>
                </a:solidFill>
                <a:cs typeface="Courier New" panose="02070309020205020404" pitchFamily="49" charset="0"/>
              </a:rPr>
              <a:t>10.1.34.0/24  </a:t>
            </a:r>
            <a:r>
              <a:rPr lang="en-US" altLang="zh-CN" sz="1400" dirty="0" smtClean="0">
                <a:solidFill>
                  <a:srgbClr val="C7000B"/>
                </a:solidFill>
                <a:cs typeface="Courier New" panose="02070309020205020404" pitchFamily="49" charset="0"/>
              </a:rPr>
              <a:t>    ISIS-L2  15   </a:t>
            </a:r>
            <a:r>
              <a:rPr lang="en-US" altLang="zh-CN" sz="1400" dirty="0">
                <a:solidFill>
                  <a:srgbClr val="C7000B"/>
                </a:solidFill>
                <a:cs typeface="Courier New" panose="02070309020205020404" pitchFamily="49" charset="0"/>
              </a:rPr>
              <a:t>30          D   </a:t>
            </a:r>
            <a:r>
              <a:rPr lang="en-US" altLang="zh-CN" sz="1400" dirty="0" smtClean="0">
                <a:solidFill>
                  <a:srgbClr val="C7000B"/>
                </a:solidFill>
                <a:cs typeface="Courier New" panose="02070309020205020404" pitchFamily="49" charset="0"/>
              </a:rPr>
              <a:t>  10.1.12.2       GigabitEthernet0/0/1</a:t>
            </a:r>
            <a:endParaRPr lang="en-US" altLang="zh-CN" sz="1400" dirty="0">
              <a:solidFill>
                <a:srgbClr val="C7000B"/>
              </a:solidFill>
              <a:cs typeface="Courier New" panose="02070309020205020404" pitchFamily="49" charset="0"/>
            </a:endParaRP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ISIS routing table status : &lt;Inactive&gt;</a:t>
            </a:r>
          </a:p>
          <a:p>
            <a:pPr fontAlgn="auto">
              <a:spcBef>
                <a:spcPts val="0"/>
              </a:spcBef>
              <a:spcAft>
                <a:spcPts val="0"/>
              </a:spcAft>
            </a:pPr>
            <a:r>
              <a:rPr lang="en-US" altLang="zh-CN" sz="1400" dirty="0">
                <a:solidFill>
                  <a:prstClr val="black"/>
                </a:solidFill>
                <a:cs typeface="Courier New" panose="02070309020205020404" pitchFamily="49" charset="0"/>
              </a:rPr>
              <a:t>         Destinations : 0        Routes : 0</a:t>
            </a:r>
          </a:p>
        </p:txBody>
      </p:sp>
      <p:sp>
        <p:nvSpPr>
          <p:cNvPr id="58" name="Rectangle 312"/>
          <p:cNvSpPr>
            <a:spLocks noChangeArrowheads="1"/>
          </p:cNvSpPr>
          <p:nvPr/>
        </p:nvSpPr>
        <p:spPr bwMode="gray">
          <a:xfrm rot="16200000">
            <a:off x="7631981" y="3589654"/>
            <a:ext cx="1350378" cy="44642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10.1.13.0/24</a:t>
            </a:r>
          </a:p>
          <a:p>
            <a:pPr algn="ctr"/>
            <a:r>
              <a:rPr lang="en-US" altLang="zh-CN" sz="1400" b="1" dirty="0" smtClean="0">
                <a:solidFill>
                  <a:srgbClr val="C7000B"/>
                </a:solidFill>
              </a:rPr>
              <a:t>Cost:40</a:t>
            </a:r>
            <a:endParaRPr lang="en-US" altLang="zh-CN" sz="1400" b="1" dirty="0">
              <a:solidFill>
                <a:srgbClr val="C7000B"/>
              </a:solidFill>
            </a:endParaRPr>
          </a:p>
        </p:txBody>
      </p:sp>
      <p:sp>
        <p:nvSpPr>
          <p:cNvPr id="59" name="Rectangle 312"/>
          <p:cNvSpPr>
            <a:spLocks noChangeArrowheads="1"/>
          </p:cNvSpPr>
          <p:nvPr/>
        </p:nvSpPr>
        <p:spPr bwMode="gray">
          <a:xfrm rot="16200000">
            <a:off x="10597456" y="3571188"/>
            <a:ext cx="1350378" cy="48335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a:solidFill>
                  <a:srgbClr val="C7000B"/>
                </a:solidFill>
              </a:rPr>
              <a:t>Cost:10</a:t>
            </a:r>
          </a:p>
          <a:p>
            <a:pPr algn="ctr"/>
            <a:r>
              <a:rPr lang="en-US" altLang="zh-CN" sz="1400" dirty="0" smtClean="0"/>
              <a:t>10.1.24.0/24</a:t>
            </a:r>
          </a:p>
        </p:txBody>
      </p:sp>
      <p:sp>
        <p:nvSpPr>
          <p:cNvPr id="60" name="Rectangle 312"/>
          <p:cNvSpPr>
            <a:spLocks noChangeArrowheads="1"/>
          </p:cNvSpPr>
          <p:nvPr/>
        </p:nvSpPr>
        <p:spPr bwMode="gray">
          <a:xfrm>
            <a:off x="9108418" y="2287928"/>
            <a:ext cx="1350378" cy="46219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10.1.12.0/24</a:t>
            </a:r>
          </a:p>
          <a:p>
            <a:pPr algn="ctr"/>
            <a:r>
              <a:rPr lang="en-US" altLang="zh-CN" sz="1400" dirty="0" smtClean="0">
                <a:solidFill>
                  <a:srgbClr val="C7000B"/>
                </a:solidFill>
              </a:rPr>
              <a:t>Cost:10</a:t>
            </a:r>
            <a:endParaRPr lang="en-US" altLang="zh-CN" sz="1400" dirty="0">
              <a:solidFill>
                <a:srgbClr val="C7000B"/>
              </a:solidFill>
            </a:endParaRPr>
          </a:p>
        </p:txBody>
      </p:sp>
      <p:sp>
        <p:nvSpPr>
          <p:cNvPr id="61" name="Rectangle 312"/>
          <p:cNvSpPr>
            <a:spLocks noChangeArrowheads="1"/>
          </p:cNvSpPr>
          <p:nvPr/>
        </p:nvSpPr>
        <p:spPr bwMode="gray">
          <a:xfrm>
            <a:off x="9141541" y="4655822"/>
            <a:ext cx="1350378" cy="42081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r"/>
            <a:r>
              <a:rPr lang="en-US" altLang="zh-CN" sz="1400" dirty="0">
                <a:solidFill>
                  <a:srgbClr val="C7000B"/>
                </a:solidFill>
              </a:rPr>
              <a:t>Cost:10</a:t>
            </a:r>
          </a:p>
          <a:p>
            <a:pPr algn="r"/>
            <a:r>
              <a:rPr lang="en-US" altLang="zh-CN" sz="1400" dirty="0" smtClean="0"/>
              <a:t>10.1.34.0/24</a:t>
            </a:r>
          </a:p>
        </p:txBody>
      </p:sp>
      <p:sp>
        <p:nvSpPr>
          <p:cNvPr id="62" name="Rectangle 312"/>
          <p:cNvSpPr>
            <a:spLocks noChangeArrowheads="1"/>
          </p:cNvSpPr>
          <p:nvPr/>
        </p:nvSpPr>
        <p:spPr bwMode="gray">
          <a:xfrm>
            <a:off x="10011858" y="27257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63" name="Rectangle 312"/>
          <p:cNvSpPr>
            <a:spLocks noChangeArrowheads="1"/>
          </p:cNvSpPr>
          <p:nvPr/>
        </p:nvSpPr>
        <p:spPr bwMode="gray">
          <a:xfrm rot="16200000">
            <a:off x="10469069" y="415792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64" name="Rectangle 312"/>
          <p:cNvSpPr>
            <a:spLocks noChangeArrowheads="1"/>
          </p:cNvSpPr>
          <p:nvPr/>
        </p:nvSpPr>
        <p:spPr bwMode="gray">
          <a:xfrm rot="16200000">
            <a:off x="8232347" y="412283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Tree>
    <p:extLst>
      <p:ext uri="{BB962C8B-B14F-4D97-AF65-F5344CB8AC3E}">
        <p14:creationId xmlns:p14="http://schemas.microsoft.com/office/powerpoint/2010/main" val="24059453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 the Routing Information on the IS-IS (IPv6) Network</a:t>
            </a:r>
            <a:endParaRPr lang="en-US" altLang="zh-CN" dirty="0"/>
          </a:p>
        </p:txBody>
      </p:sp>
      <p:sp>
        <p:nvSpPr>
          <p:cNvPr id="21" name="文本占位符 20"/>
          <p:cNvSpPr>
            <a:spLocks noGrp="1"/>
          </p:cNvSpPr>
          <p:nvPr>
            <p:ph type="body" sz="quarter" idx="10"/>
          </p:nvPr>
        </p:nvSpPr>
        <p:spPr bwMode="gray">
          <a:xfrm>
            <a:off x="455612" y="1052514"/>
            <a:ext cx="11293476" cy="792508"/>
          </a:xfrm>
        </p:spPr>
        <p:txBody>
          <a:bodyPr/>
          <a:lstStyle/>
          <a:p>
            <a:r>
              <a:rPr lang="en-US" sz="1800" dirty="0" smtClean="0"/>
              <a:t>The following example uses R1 as the root to calculate the SPT. The IS-IS (IPv6) logical topology is shown in the right figure.</a:t>
            </a:r>
          </a:p>
          <a:p>
            <a:endParaRPr lang="en-US" altLang="zh-CN" sz="1800" dirty="0"/>
          </a:p>
        </p:txBody>
      </p:sp>
      <p:sp>
        <p:nvSpPr>
          <p:cNvPr id="36" name="文本框 35"/>
          <p:cNvSpPr txBox="1"/>
          <p:nvPr/>
        </p:nvSpPr>
        <p:spPr bwMode="gray">
          <a:xfrm>
            <a:off x="561534" y="1868118"/>
            <a:ext cx="6937400" cy="3970318"/>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200" dirty="0">
                <a:solidFill>
                  <a:prstClr val="black"/>
                </a:solidFill>
                <a:cs typeface="Courier New" panose="02070309020205020404" pitchFamily="49" charset="0"/>
              </a:rPr>
              <a:t>[</a:t>
            </a:r>
            <a:r>
              <a:rPr lang="en-US" altLang="zh-CN" sz="1200" dirty="0" smtClean="0">
                <a:solidFill>
                  <a:prstClr val="black"/>
                </a:solidFill>
                <a:cs typeface="Courier New" panose="02070309020205020404" pitchFamily="49" charset="0"/>
              </a:rPr>
              <a:t>R1]dis </a:t>
            </a:r>
            <a:r>
              <a:rPr lang="en-US" altLang="zh-CN" sz="1200" dirty="0">
                <a:solidFill>
                  <a:prstClr val="black"/>
                </a:solidFill>
                <a:cs typeface="Courier New" panose="02070309020205020404" pitchFamily="49" charset="0"/>
              </a:rPr>
              <a:t>ipv6 routing-table protocol </a:t>
            </a:r>
            <a:r>
              <a:rPr lang="en-US" altLang="zh-CN" sz="1200" dirty="0" err="1">
                <a:solidFill>
                  <a:prstClr val="black"/>
                </a:solidFill>
                <a:cs typeface="Courier New" panose="02070309020205020404" pitchFamily="49" charset="0"/>
              </a:rPr>
              <a:t>isis</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Public Routing Table : ISIS</a:t>
            </a:r>
          </a:p>
          <a:p>
            <a:pPr fontAlgn="auto">
              <a:spcBef>
                <a:spcPts val="0"/>
              </a:spcBef>
              <a:spcAft>
                <a:spcPts val="0"/>
              </a:spcAft>
            </a:pPr>
            <a:r>
              <a:rPr lang="en-US" altLang="zh-CN" sz="1200" dirty="0">
                <a:solidFill>
                  <a:prstClr val="black"/>
                </a:solidFill>
                <a:cs typeface="Courier New" panose="02070309020205020404" pitchFamily="49" charset="0"/>
              </a:rPr>
              <a:t>Summary Count : 2</a:t>
            </a:r>
          </a:p>
          <a:p>
            <a:pPr fontAlgn="auto">
              <a:spcBef>
                <a:spcPts val="0"/>
              </a:spcBef>
              <a:spcAft>
                <a:spcPts val="0"/>
              </a:spcAft>
            </a:pP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ISIS Routing Table's Status : &lt; Active &gt;</a:t>
            </a:r>
          </a:p>
          <a:p>
            <a:pPr fontAlgn="auto">
              <a:spcBef>
                <a:spcPts val="0"/>
              </a:spcBef>
              <a:spcAft>
                <a:spcPts val="0"/>
              </a:spcAft>
            </a:pPr>
            <a:r>
              <a:rPr lang="en-US" altLang="zh-CN" sz="1200" dirty="0">
                <a:solidFill>
                  <a:prstClr val="black"/>
                </a:solidFill>
                <a:cs typeface="Courier New" panose="02070309020205020404" pitchFamily="49" charset="0"/>
              </a:rPr>
              <a:t>Summary Count : 2 </a:t>
            </a:r>
          </a:p>
          <a:p>
            <a:pPr fontAlgn="auto">
              <a:spcBef>
                <a:spcPts val="0"/>
              </a:spcBef>
              <a:spcAft>
                <a:spcPts val="0"/>
              </a:spcAft>
            </a:pP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srgbClr val="C7000B"/>
                </a:solidFill>
                <a:cs typeface="Courier New" panose="02070309020205020404" pitchFamily="49" charset="0"/>
              </a:rPr>
              <a:t>Destination :	2001:DB8:2345:24</a:t>
            </a:r>
            <a:r>
              <a:rPr lang="en-US" altLang="zh-CN" sz="1200" dirty="0">
                <a:solidFill>
                  <a:srgbClr val="C7000B"/>
                </a:solidFill>
                <a:cs typeface="Courier New" panose="02070309020205020404" pitchFamily="49" charset="0"/>
              </a:rPr>
              <a:t>::              </a:t>
            </a:r>
            <a:r>
              <a:rPr lang="en-US" altLang="zh-CN" sz="1200" dirty="0" smtClean="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PrefixLength</a:t>
            </a: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 64</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NextHop</a:t>
            </a:r>
            <a:r>
              <a:rPr lang="en-US" altLang="zh-CN" sz="1200" dirty="0" smtClean="0">
                <a:solidFill>
                  <a:prstClr val="black"/>
                </a:solidFill>
                <a:cs typeface="Courier New" panose="02070309020205020404" pitchFamily="49" charset="0"/>
              </a:rPr>
              <a:t> :		FE80</a:t>
            </a:r>
            <a:r>
              <a:rPr lang="en-US" altLang="zh-CN" sz="1200" dirty="0">
                <a:solidFill>
                  <a:prstClr val="black"/>
                </a:solidFill>
                <a:cs typeface="Courier New" panose="02070309020205020404" pitchFamily="49" charset="0"/>
              </a:rPr>
              <a:t>::2E0:FCFF:FE90:3D3A   </a:t>
            </a:r>
            <a:r>
              <a:rPr lang="en-US" altLang="zh-CN" sz="1200" dirty="0" smtClean="0">
                <a:solidFill>
                  <a:prstClr val="black"/>
                </a:solidFill>
                <a:cs typeface="Courier New" panose="02070309020205020404" pitchFamily="49" charset="0"/>
              </a:rPr>
              <a:t> 	Preference    : </a:t>
            </a:r>
            <a:r>
              <a:rPr lang="en-US" altLang="zh-CN" sz="1200" dirty="0">
                <a:solidFill>
                  <a:prstClr val="black"/>
                </a:solidFill>
                <a:cs typeface="Courier New" panose="02070309020205020404" pitchFamily="49" charset="0"/>
              </a:rPr>
              <a:t>15</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Cost :		30                                      	Protocol       : </a:t>
            </a:r>
            <a:r>
              <a:rPr lang="en-US" altLang="zh-CN" sz="1200" dirty="0">
                <a:solidFill>
                  <a:prstClr val="black"/>
                </a:solidFill>
                <a:cs typeface="Courier New" panose="02070309020205020404" pitchFamily="49" charset="0"/>
              </a:rPr>
              <a:t>ISIS-L2</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RelayNextHop</a:t>
            </a:r>
            <a:r>
              <a:rPr lang="en-US" altLang="zh-CN" sz="1200" dirty="0" smtClean="0">
                <a:solidFill>
                  <a:prstClr val="black"/>
                </a:solidFill>
                <a:cs typeface="Courier New" panose="02070309020205020404" pitchFamily="49" charset="0"/>
              </a:rPr>
              <a:t> :	::                              		</a:t>
            </a:r>
            <a:r>
              <a:rPr lang="en-US" altLang="zh-CN" sz="1200" dirty="0" err="1" smtClean="0">
                <a:solidFill>
                  <a:prstClr val="black"/>
                </a:solidFill>
                <a:cs typeface="Courier New" panose="02070309020205020404" pitchFamily="49" charset="0"/>
              </a:rPr>
              <a:t>TunnelID</a:t>
            </a:r>
            <a:r>
              <a:rPr lang="en-US" altLang="zh-CN" sz="1200" dirty="0" smtClean="0">
                <a:solidFill>
                  <a:prstClr val="black"/>
                </a:solidFill>
                <a:cs typeface="Courier New" panose="02070309020205020404" pitchFamily="49" charset="0"/>
              </a:rPr>
              <a:t>      : </a:t>
            </a:r>
            <a:r>
              <a:rPr lang="en-US" altLang="zh-CN" sz="1200" dirty="0">
                <a:solidFill>
                  <a:prstClr val="black"/>
                </a:solidFill>
                <a:cs typeface="Courier New" panose="02070309020205020404" pitchFamily="49" charset="0"/>
              </a:rPr>
              <a:t>0x0</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Interface : 	GigabitEthernet0/0/2            	Flags            : </a:t>
            </a:r>
            <a:r>
              <a:rPr lang="en-US" altLang="zh-CN" sz="1200" dirty="0">
                <a:solidFill>
                  <a:prstClr val="black"/>
                </a:solidFill>
                <a:cs typeface="Courier New" panose="02070309020205020404" pitchFamily="49" charset="0"/>
              </a:rPr>
              <a:t>D</a:t>
            </a:r>
          </a:p>
          <a:p>
            <a:pPr fontAlgn="auto">
              <a:spcBef>
                <a:spcPts val="0"/>
              </a:spcBef>
              <a:spcAft>
                <a:spcPts val="0"/>
              </a:spcAft>
            </a:pP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cs typeface="Courier New" panose="02070309020205020404" pitchFamily="49" charset="0"/>
              </a:rPr>
              <a:t> </a:t>
            </a:r>
            <a:r>
              <a:rPr lang="en-US" altLang="zh-CN" sz="1200" dirty="0" smtClean="0">
                <a:cs typeface="Courier New" panose="02070309020205020404" pitchFamily="49" charset="0"/>
              </a:rPr>
              <a:t>Destination :	2001:DB8:2345:34</a:t>
            </a:r>
            <a:r>
              <a:rPr lang="en-US" altLang="zh-CN" sz="1200" dirty="0">
                <a:cs typeface="Courier New" panose="02070309020205020404" pitchFamily="49" charset="0"/>
              </a:rPr>
              <a:t>::              </a:t>
            </a:r>
            <a:r>
              <a:rPr lang="en-US" altLang="zh-CN" sz="1200" dirty="0" smtClean="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PrefixLength</a:t>
            </a: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 64</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NextHop</a:t>
            </a:r>
            <a:r>
              <a:rPr lang="en-US" altLang="zh-CN" sz="1200" dirty="0" smtClean="0">
                <a:solidFill>
                  <a:prstClr val="black"/>
                </a:solidFill>
                <a:cs typeface="Courier New" panose="02070309020205020404" pitchFamily="49" charset="0"/>
              </a:rPr>
              <a:t> : 	FE80</a:t>
            </a:r>
            <a:r>
              <a:rPr lang="en-US" altLang="zh-CN" sz="1200" dirty="0">
                <a:solidFill>
                  <a:prstClr val="black"/>
                </a:solidFill>
                <a:cs typeface="Courier New" panose="02070309020205020404" pitchFamily="49" charset="0"/>
              </a:rPr>
              <a:t>::2E0:FCFF:FE90:3D3A   </a:t>
            </a:r>
            <a:r>
              <a:rPr lang="en-US" altLang="zh-CN" sz="1200" dirty="0" smtClean="0">
                <a:solidFill>
                  <a:prstClr val="black"/>
                </a:solidFill>
                <a:cs typeface="Courier New" panose="02070309020205020404" pitchFamily="49" charset="0"/>
              </a:rPr>
              <a:t>	Preference    : </a:t>
            </a:r>
            <a:r>
              <a:rPr lang="en-US" altLang="zh-CN" sz="1200" dirty="0">
                <a:solidFill>
                  <a:prstClr val="black"/>
                </a:solidFill>
                <a:cs typeface="Courier New" panose="02070309020205020404" pitchFamily="49" charset="0"/>
              </a:rPr>
              <a:t>15</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Cost : 		20                              	Protocol       : </a:t>
            </a:r>
            <a:r>
              <a:rPr lang="en-US" altLang="zh-CN" sz="1200" dirty="0">
                <a:solidFill>
                  <a:prstClr val="black"/>
                </a:solidFill>
                <a:cs typeface="Courier New" panose="02070309020205020404" pitchFamily="49" charset="0"/>
              </a:rPr>
              <a:t>ISIS-L2</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RelayNextHop</a:t>
            </a:r>
            <a:r>
              <a:rPr lang="en-US" altLang="zh-CN" sz="1200" dirty="0" smtClean="0">
                <a:solidFill>
                  <a:prstClr val="black"/>
                </a:solidFill>
                <a:cs typeface="Courier New" panose="02070309020205020404" pitchFamily="49" charset="0"/>
              </a:rPr>
              <a:t> : 	::                              		</a:t>
            </a:r>
            <a:r>
              <a:rPr lang="en-US" altLang="zh-CN" sz="1200" dirty="0" err="1" smtClean="0">
                <a:solidFill>
                  <a:prstClr val="black"/>
                </a:solidFill>
                <a:cs typeface="Courier New" panose="02070309020205020404" pitchFamily="49" charset="0"/>
              </a:rPr>
              <a:t>TunnelID</a:t>
            </a:r>
            <a:r>
              <a:rPr lang="en-US" altLang="zh-CN" sz="1200" dirty="0" smtClean="0">
                <a:solidFill>
                  <a:prstClr val="black"/>
                </a:solidFill>
                <a:cs typeface="Courier New" panose="02070309020205020404" pitchFamily="49" charset="0"/>
              </a:rPr>
              <a:t>      : </a:t>
            </a:r>
            <a:r>
              <a:rPr lang="en-US" altLang="zh-CN" sz="1200" dirty="0">
                <a:solidFill>
                  <a:prstClr val="black"/>
                </a:solidFill>
                <a:cs typeface="Courier New" panose="02070309020205020404" pitchFamily="49" charset="0"/>
              </a:rPr>
              <a:t>0x0</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Interface : 	GigabitEthernet0/0/2            	Flags            </a:t>
            </a:r>
            <a:r>
              <a:rPr lang="en-US" altLang="zh-CN" sz="1200" dirty="0">
                <a:solidFill>
                  <a:prstClr val="black"/>
                </a:solidFill>
                <a:cs typeface="Courier New" panose="02070309020205020404" pitchFamily="49" charset="0"/>
              </a:rPr>
              <a:t>: D</a:t>
            </a:r>
          </a:p>
          <a:p>
            <a:pPr fontAlgn="auto">
              <a:spcBef>
                <a:spcPts val="0"/>
              </a:spcBef>
              <a:spcAft>
                <a:spcPts val="0"/>
              </a:spcAft>
            </a:pP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ISIS Routing Table's Status : &lt; Inactive &gt;</a:t>
            </a:r>
          </a:p>
          <a:p>
            <a:pPr fontAlgn="auto">
              <a:spcBef>
                <a:spcPts val="0"/>
              </a:spcBef>
              <a:spcAft>
                <a:spcPts val="0"/>
              </a:spcAft>
            </a:pPr>
            <a:r>
              <a:rPr lang="en-US" altLang="zh-CN" sz="1200" dirty="0">
                <a:solidFill>
                  <a:prstClr val="black"/>
                </a:solidFill>
                <a:cs typeface="Courier New" panose="02070309020205020404" pitchFamily="49" charset="0"/>
              </a:rPr>
              <a:t>Summary Count : 0</a:t>
            </a:r>
          </a:p>
        </p:txBody>
      </p:sp>
      <p:pic>
        <p:nvPicPr>
          <p:cNvPr id="3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289640" y="2554781"/>
            <a:ext cx="541201" cy="442800"/>
          </a:xfrm>
          <a:prstGeom prst="rect">
            <a:avLst/>
          </a:prstGeom>
          <a:noFill/>
        </p:spPr>
      </p:pic>
      <p:pic>
        <p:nvPicPr>
          <p:cNvPr id="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745458" y="2554781"/>
            <a:ext cx="541201" cy="442800"/>
          </a:xfrm>
          <a:prstGeom prst="rect">
            <a:avLst/>
          </a:prstGeom>
          <a:noFill/>
        </p:spPr>
      </p:pic>
      <p:cxnSp>
        <p:nvCxnSpPr>
          <p:cNvPr id="39" name="直接连接符 38"/>
          <p:cNvCxnSpPr>
            <a:stCxn id="37" idx="3"/>
            <a:endCxn id="38" idx="1"/>
          </p:cNvCxnSpPr>
          <p:nvPr/>
        </p:nvCxnSpPr>
        <p:spPr bwMode="gray">
          <a:xfrm>
            <a:off x="8830841" y="2776181"/>
            <a:ext cx="19146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12"/>
          <p:cNvSpPr>
            <a:spLocks noChangeArrowheads="1"/>
          </p:cNvSpPr>
          <p:nvPr/>
        </p:nvSpPr>
        <p:spPr bwMode="gray">
          <a:xfrm>
            <a:off x="8262864" y="231327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41" name="Rectangle 312"/>
          <p:cNvSpPr>
            <a:spLocks noChangeArrowheads="1"/>
          </p:cNvSpPr>
          <p:nvPr/>
        </p:nvSpPr>
        <p:spPr bwMode="gray">
          <a:xfrm>
            <a:off x="8707121" y="27257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42" name="Rectangle 312"/>
          <p:cNvSpPr>
            <a:spLocks noChangeArrowheads="1"/>
          </p:cNvSpPr>
          <p:nvPr/>
        </p:nvSpPr>
        <p:spPr bwMode="gray">
          <a:xfrm rot="16200000">
            <a:off x="8232347" y="317671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289640" y="4620139"/>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745458" y="4620139"/>
            <a:ext cx="541201" cy="442800"/>
          </a:xfrm>
          <a:prstGeom prst="rect">
            <a:avLst/>
          </a:prstGeom>
          <a:noFill/>
        </p:spPr>
      </p:pic>
      <p:cxnSp>
        <p:nvCxnSpPr>
          <p:cNvPr id="45" name="直接连接符 44"/>
          <p:cNvCxnSpPr>
            <a:stCxn id="37" idx="2"/>
            <a:endCxn id="43" idx="0"/>
          </p:cNvCxnSpPr>
          <p:nvPr/>
        </p:nvCxnSpPr>
        <p:spPr bwMode="gray">
          <a:xfrm>
            <a:off x="8560241" y="2997581"/>
            <a:ext cx="0" cy="16225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312"/>
          <p:cNvSpPr>
            <a:spLocks noChangeArrowheads="1"/>
          </p:cNvSpPr>
          <p:nvPr/>
        </p:nvSpPr>
        <p:spPr bwMode="gray">
          <a:xfrm>
            <a:off x="10718682" y="231327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50" name="Rectangle 312"/>
          <p:cNvSpPr>
            <a:spLocks noChangeArrowheads="1"/>
          </p:cNvSpPr>
          <p:nvPr/>
        </p:nvSpPr>
        <p:spPr bwMode="gray">
          <a:xfrm>
            <a:off x="8262864" y="506271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R3</a:t>
            </a:r>
            <a:endParaRPr lang="en-US" altLang="zh-CN" sz="1400" b="1" dirty="0"/>
          </a:p>
        </p:txBody>
      </p:sp>
      <p:sp>
        <p:nvSpPr>
          <p:cNvPr id="58" name="Rectangle 312"/>
          <p:cNvSpPr>
            <a:spLocks noChangeArrowheads="1"/>
          </p:cNvSpPr>
          <p:nvPr/>
        </p:nvSpPr>
        <p:spPr bwMode="gray">
          <a:xfrm>
            <a:off x="10718682" y="506271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R4</a:t>
            </a:r>
            <a:endParaRPr lang="en-US" altLang="zh-CN" sz="1400" b="1" dirty="0"/>
          </a:p>
        </p:txBody>
      </p:sp>
      <p:sp>
        <p:nvSpPr>
          <p:cNvPr id="59" name="Rectangle 312"/>
          <p:cNvSpPr>
            <a:spLocks noChangeArrowheads="1"/>
          </p:cNvSpPr>
          <p:nvPr/>
        </p:nvSpPr>
        <p:spPr bwMode="gray">
          <a:xfrm>
            <a:off x="8693722" y="457828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cxnSp>
        <p:nvCxnSpPr>
          <p:cNvPr id="63" name="直接箭头连接符 62"/>
          <p:cNvCxnSpPr/>
          <p:nvPr/>
        </p:nvCxnSpPr>
        <p:spPr bwMode="gray">
          <a:xfrm>
            <a:off x="8606334" y="5860268"/>
            <a:ext cx="517216" cy="0"/>
          </a:xfrm>
          <a:prstGeom prst="straightConnector1">
            <a:avLst/>
          </a:prstGeom>
          <a:ln w="28575">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312"/>
          <p:cNvSpPr>
            <a:spLocks noChangeArrowheads="1"/>
          </p:cNvSpPr>
          <p:nvPr/>
        </p:nvSpPr>
        <p:spPr bwMode="gray">
          <a:xfrm>
            <a:off x="9123550" y="5527821"/>
            <a:ext cx="2637486" cy="66303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altLang="zh-CN" sz="1400" dirty="0"/>
              <a:t>Traffic path from R1 to access the 2001:DB8:2345:24::/64</a:t>
            </a:r>
          </a:p>
          <a:p>
            <a:r>
              <a:rPr lang="en-US" altLang="zh-CN" sz="1400" dirty="0"/>
              <a:t>network segment</a:t>
            </a:r>
          </a:p>
        </p:txBody>
      </p:sp>
      <p:sp>
        <p:nvSpPr>
          <p:cNvPr id="66" name="Rectangle 312"/>
          <p:cNvSpPr>
            <a:spLocks noChangeArrowheads="1"/>
          </p:cNvSpPr>
          <p:nvPr/>
        </p:nvSpPr>
        <p:spPr bwMode="gray">
          <a:xfrm rot="16200000">
            <a:off x="7173641" y="3601376"/>
            <a:ext cx="2178447" cy="44642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2001:DB8:2345:13::/</a:t>
            </a:r>
            <a:r>
              <a:rPr lang="en-US" altLang="zh-CN" sz="1400" dirty="0"/>
              <a:t>64</a:t>
            </a:r>
          </a:p>
          <a:p>
            <a:pPr algn="ctr"/>
            <a:r>
              <a:rPr lang="en-US" altLang="zh-CN" sz="1400" dirty="0" smtClean="0">
                <a:solidFill>
                  <a:srgbClr val="C7000B"/>
                </a:solidFill>
              </a:rPr>
              <a:t>Cost:10</a:t>
            </a:r>
            <a:endParaRPr lang="en-US" altLang="zh-CN" sz="1400" dirty="0">
              <a:solidFill>
                <a:srgbClr val="C7000B"/>
              </a:solidFill>
            </a:endParaRPr>
          </a:p>
        </p:txBody>
      </p:sp>
      <p:sp>
        <p:nvSpPr>
          <p:cNvPr id="72" name="Rectangle 312"/>
          <p:cNvSpPr>
            <a:spLocks noChangeArrowheads="1"/>
          </p:cNvSpPr>
          <p:nvPr/>
        </p:nvSpPr>
        <p:spPr bwMode="gray">
          <a:xfrm rot="16200000">
            <a:off x="10246290" y="3582910"/>
            <a:ext cx="2056628" cy="48335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a:solidFill>
                  <a:srgbClr val="C7000B"/>
                </a:solidFill>
              </a:rPr>
              <a:t>Cost:10</a:t>
            </a:r>
          </a:p>
          <a:p>
            <a:pPr algn="ctr"/>
            <a:r>
              <a:rPr lang="en-US" altLang="zh-CN" sz="1400" dirty="0"/>
              <a:t>2001:DB8:2345:24</a:t>
            </a:r>
            <a:r>
              <a:rPr lang="en-US" altLang="zh-CN" sz="1400" dirty="0" smtClean="0"/>
              <a:t>::/64</a:t>
            </a:r>
          </a:p>
        </p:txBody>
      </p:sp>
      <p:sp>
        <p:nvSpPr>
          <p:cNvPr id="82" name="Rectangle 312"/>
          <p:cNvSpPr>
            <a:spLocks noChangeArrowheads="1"/>
          </p:cNvSpPr>
          <p:nvPr/>
        </p:nvSpPr>
        <p:spPr bwMode="gray">
          <a:xfrm>
            <a:off x="8730160" y="2273168"/>
            <a:ext cx="2184247" cy="46219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2001:DB8:2345:12::/64</a:t>
            </a:r>
          </a:p>
          <a:p>
            <a:pPr algn="ctr"/>
            <a:r>
              <a:rPr lang="en-US" altLang="zh-CN" sz="1400" b="1" dirty="0" smtClean="0">
                <a:solidFill>
                  <a:srgbClr val="C7000B"/>
                </a:solidFill>
              </a:rPr>
              <a:t>Cost:40</a:t>
            </a:r>
            <a:endParaRPr lang="en-US" altLang="zh-CN" sz="1400" b="1" dirty="0">
              <a:solidFill>
                <a:srgbClr val="C7000B"/>
              </a:solidFill>
            </a:endParaRPr>
          </a:p>
        </p:txBody>
      </p:sp>
      <p:sp>
        <p:nvSpPr>
          <p:cNvPr id="83" name="Rectangle 312"/>
          <p:cNvSpPr>
            <a:spLocks noChangeArrowheads="1"/>
          </p:cNvSpPr>
          <p:nvPr/>
        </p:nvSpPr>
        <p:spPr bwMode="gray">
          <a:xfrm>
            <a:off x="10011858" y="27257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84" name="Rectangle 312"/>
          <p:cNvSpPr>
            <a:spLocks noChangeArrowheads="1"/>
          </p:cNvSpPr>
          <p:nvPr/>
        </p:nvSpPr>
        <p:spPr bwMode="gray">
          <a:xfrm rot="16200000">
            <a:off x="10263555" y="420422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sp>
        <p:nvSpPr>
          <p:cNvPr id="85" name="Rectangle 312"/>
          <p:cNvSpPr>
            <a:spLocks noChangeArrowheads="1"/>
          </p:cNvSpPr>
          <p:nvPr/>
        </p:nvSpPr>
        <p:spPr bwMode="gray">
          <a:xfrm rot="16200000">
            <a:off x="8232347" y="412283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GE0/0/2</a:t>
            </a:r>
            <a:endParaRPr lang="en-US" altLang="zh-CN" sz="1200" dirty="0"/>
          </a:p>
        </p:txBody>
      </p:sp>
      <p:cxnSp>
        <p:nvCxnSpPr>
          <p:cNvPr id="86" name="直接连接符 85"/>
          <p:cNvCxnSpPr>
            <a:stCxn id="43" idx="3"/>
            <a:endCxn id="44" idx="1"/>
          </p:cNvCxnSpPr>
          <p:nvPr/>
        </p:nvCxnSpPr>
        <p:spPr bwMode="gray">
          <a:xfrm>
            <a:off x="8830841" y="4841539"/>
            <a:ext cx="19146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bwMode="gray">
          <a:xfrm>
            <a:off x="11004193" y="4420594"/>
            <a:ext cx="1" cy="196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bwMode="gray">
          <a:xfrm>
            <a:off x="10821108" y="4420594"/>
            <a:ext cx="3661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Rectangle 312"/>
          <p:cNvSpPr>
            <a:spLocks noChangeArrowheads="1"/>
          </p:cNvSpPr>
          <p:nvPr/>
        </p:nvSpPr>
        <p:spPr bwMode="gray">
          <a:xfrm>
            <a:off x="9969867" y="457828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90" name="Rectangle 312"/>
          <p:cNvSpPr>
            <a:spLocks noChangeArrowheads="1"/>
          </p:cNvSpPr>
          <p:nvPr/>
        </p:nvSpPr>
        <p:spPr bwMode="gray">
          <a:xfrm>
            <a:off x="8730160" y="4853927"/>
            <a:ext cx="2184247" cy="46219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solidFill>
                  <a:srgbClr val="C7000B"/>
                </a:solidFill>
              </a:rPr>
              <a:t>Cost:10</a:t>
            </a:r>
            <a:endParaRPr lang="en-US" altLang="zh-CN" sz="1400" dirty="0">
              <a:solidFill>
                <a:srgbClr val="C7000B"/>
              </a:solidFill>
            </a:endParaRPr>
          </a:p>
          <a:p>
            <a:pPr algn="ctr"/>
            <a:r>
              <a:rPr lang="en-US" altLang="zh-CN" sz="1400" dirty="0" smtClean="0"/>
              <a:t>2001:DB8:2345:34::/64</a:t>
            </a:r>
          </a:p>
        </p:txBody>
      </p:sp>
      <p:sp>
        <p:nvSpPr>
          <p:cNvPr id="91" name="任意多边形 90"/>
          <p:cNvSpPr/>
          <p:nvPr/>
        </p:nvSpPr>
        <p:spPr bwMode="gray">
          <a:xfrm>
            <a:off x="8921999" y="3170631"/>
            <a:ext cx="1633455" cy="1200297"/>
          </a:xfrm>
          <a:custGeom>
            <a:avLst/>
            <a:gdLst>
              <a:gd name="connsiteX0" fmla="*/ 0 w 1274163"/>
              <a:gd name="connsiteY0" fmla="*/ 0 h 614597"/>
              <a:gd name="connsiteX1" fmla="*/ 0 w 1274163"/>
              <a:gd name="connsiteY1" fmla="*/ 614597 h 614597"/>
              <a:gd name="connsiteX2" fmla="*/ 1274163 w 1274163"/>
              <a:gd name="connsiteY2" fmla="*/ 614597 h 614597"/>
              <a:gd name="connsiteX3" fmla="*/ 1274163 w 1274163"/>
              <a:gd name="connsiteY3" fmla="*/ 224853 h 614597"/>
            </a:gdLst>
            <a:ahLst/>
            <a:cxnLst>
              <a:cxn ang="0">
                <a:pos x="connsiteX0" y="connsiteY0"/>
              </a:cxn>
              <a:cxn ang="0">
                <a:pos x="connsiteX1" y="connsiteY1"/>
              </a:cxn>
              <a:cxn ang="0">
                <a:pos x="connsiteX2" y="connsiteY2"/>
              </a:cxn>
              <a:cxn ang="0">
                <a:pos x="connsiteX3" y="connsiteY3"/>
              </a:cxn>
            </a:cxnLst>
            <a:rect l="l" t="t" r="r" b="b"/>
            <a:pathLst>
              <a:path w="1274163" h="614597">
                <a:moveTo>
                  <a:pt x="0" y="0"/>
                </a:moveTo>
                <a:lnTo>
                  <a:pt x="0" y="614597"/>
                </a:lnTo>
                <a:lnTo>
                  <a:pt x="1274163" y="614597"/>
                </a:lnTo>
                <a:lnTo>
                  <a:pt x="1274163" y="224853"/>
                </a:lnTo>
              </a:path>
            </a:pathLst>
          </a:custGeom>
          <a:noFill/>
          <a:ln w="28575">
            <a:solidFill>
              <a:srgbClr val="C7000B"/>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7000B"/>
              </a:solidFill>
            </a:endParaRPr>
          </a:p>
        </p:txBody>
      </p:sp>
      <p:sp>
        <p:nvSpPr>
          <p:cNvPr id="92" name="Rectangle 312"/>
          <p:cNvSpPr>
            <a:spLocks noChangeArrowheads="1"/>
          </p:cNvSpPr>
          <p:nvPr/>
        </p:nvSpPr>
        <p:spPr bwMode="gray">
          <a:xfrm>
            <a:off x="8311796" y="1752148"/>
            <a:ext cx="3184047"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IS-IS (IPv6) logical topology</a:t>
            </a:r>
            <a:endParaRPr lang="en-US" altLang="zh-CN" sz="1600" b="1" dirty="0">
              <a:latin typeface="Huawei Sans" panose="020C0503030203020204" pitchFamily="34" charset="0"/>
            </a:endParaRPr>
          </a:p>
        </p:txBody>
      </p:sp>
    </p:spTree>
    <p:extLst>
      <p:ext uri="{BB962C8B-B14F-4D97-AF65-F5344CB8AC3E}">
        <p14:creationId xmlns:p14="http://schemas.microsoft.com/office/powerpoint/2010/main" val="35182544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IPv6 Static Routes</a:t>
            </a:r>
          </a:p>
          <a:p>
            <a:r>
              <a:rPr lang="en-US" altLang="zh-CN" dirty="0">
                <a:solidFill>
                  <a:schemeClr val="bg1">
                    <a:lumMod val="50000"/>
                  </a:schemeClr>
                </a:solidFill>
              </a:rPr>
              <a:t>OSPFv3 Implementation and Configurations</a:t>
            </a:r>
          </a:p>
          <a:p>
            <a:r>
              <a:rPr lang="en-US" altLang="zh-CN" dirty="0">
                <a:solidFill>
                  <a:schemeClr val="bg1">
                    <a:lumMod val="50000"/>
                  </a:schemeClr>
                </a:solidFill>
              </a:rPr>
              <a:t>IS-IS (IPv6) Implementation and Configurations</a:t>
            </a:r>
          </a:p>
          <a:p>
            <a:r>
              <a:rPr lang="en-US" altLang="zh-CN" b="1" dirty="0"/>
              <a:t>BGP4+ Implementation and Configurations</a:t>
            </a:r>
          </a:p>
        </p:txBody>
      </p:sp>
    </p:spTree>
    <p:extLst>
      <p:ext uri="{BB962C8B-B14F-4D97-AF65-F5344CB8AC3E}">
        <p14:creationId xmlns:p14="http://schemas.microsoft.com/office/powerpoint/2010/main" val="71240007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BGP4+ Overview</a:t>
            </a:r>
            <a:endParaRPr lang="en-US" altLang="zh-CN" dirty="0"/>
          </a:p>
        </p:txBody>
      </p:sp>
      <p:sp>
        <p:nvSpPr>
          <p:cNvPr id="4" name="文本占位符 3"/>
          <p:cNvSpPr>
            <a:spLocks noGrp="1"/>
          </p:cNvSpPr>
          <p:nvPr>
            <p:ph type="body" sz="quarter" idx="10"/>
          </p:nvPr>
        </p:nvSpPr>
        <p:spPr/>
        <p:txBody>
          <a:bodyPr/>
          <a:lstStyle/>
          <a:p>
            <a:r>
              <a:rPr lang="en-US" sz="1800" smtClean="0"/>
              <a:t>Traditional BGP-4 can manage only IPv4 unicast routing information. Multiprotocol Extensions for BGP (MP-BGP) can carry routing information for multiple network layer protocols. Currently, MP-BGP uses extended attributes and address families to support IPv6, multicast, and VPN, without changing the messaging and routing mechanisms of BGP-4.</a:t>
            </a:r>
          </a:p>
          <a:p>
            <a:r>
              <a:rPr lang="en-US" sz="1800" smtClean="0"/>
              <a:t>MP-BGP for IPv6 unicast networks is called BGP4+. BGP4+ establishes an independent topology for an IPv6 unicast network and stores routing information in an independent routing table. This ensures that routing information on an IPv4 unicast network is isolated from that on an IPv6 unicast network.</a:t>
            </a:r>
            <a:endParaRPr lang="en-US" altLang="zh-CN" sz="1800" dirty="0" smtClean="0"/>
          </a:p>
        </p:txBody>
      </p:sp>
    </p:spTree>
    <p:extLst>
      <p:ext uri="{BB962C8B-B14F-4D97-AF65-F5344CB8AC3E}">
        <p14:creationId xmlns:p14="http://schemas.microsoft.com/office/powerpoint/2010/main" val="8881007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Address Families That MP-BGP Supports</a:t>
            </a:r>
            <a:endParaRPr lang="en-US" altLang="zh-CN" dirty="0"/>
          </a:p>
        </p:txBody>
      </p:sp>
      <p:sp>
        <p:nvSpPr>
          <p:cNvPr id="3" name="文本占位符 2"/>
          <p:cNvSpPr>
            <a:spLocks noGrp="1"/>
          </p:cNvSpPr>
          <p:nvPr>
            <p:ph type="body" sz="quarter" idx="10"/>
          </p:nvPr>
        </p:nvSpPr>
        <p:spPr bwMode="gray"/>
        <p:txBody>
          <a:bodyPr/>
          <a:lstStyle/>
          <a:p>
            <a:r>
              <a:rPr lang="en-US" sz="1800" dirty="0" smtClean="0"/>
              <a:t>MP-BGP uses address families to differentiate network layer protocols. To enable BGP peers to exchange different types of routing information, activating the peers and advertising BGP routes need to be performed in the correct address families.</a:t>
            </a:r>
            <a:endParaRPr lang="en-US" altLang="zh-CN" sz="1800" dirty="0" smtClean="0"/>
          </a:p>
          <a:p>
            <a:r>
              <a:rPr lang="en-US" sz="1800" dirty="0" smtClean="0"/>
              <a:t>MP-BGP supports the following address families:</a:t>
            </a:r>
            <a:endParaRPr lang="en-US" altLang="zh-CN" sz="1800" dirty="0" smtClean="0"/>
          </a:p>
          <a:p>
            <a:pPr lvl="1"/>
            <a:r>
              <a:rPr lang="en-US" sz="1600" dirty="0" smtClean="0"/>
              <a:t>IPv4 unicast address family</a:t>
            </a:r>
            <a:endParaRPr lang="en-US" altLang="zh-CN" sz="1600" dirty="0" smtClean="0"/>
          </a:p>
          <a:p>
            <a:pPr lvl="1"/>
            <a:r>
              <a:rPr lang="en-US" sz="1600" dirty="0" smtClean="0"/>
              <a:t>IPv4 multicast address family</a:t>
            </a:r>
            <a:endParaRPr lang="en-US" altLang="zh-CN" sz="1600" dirty="0" smtClean="0"/>
          </a:p>
          <a:p>
            <a:pPr lvl="1"/>
            <a:r>
              <a:rPr lang="en-US" sz="1600" dirty="0" smtClean="0"/>
              <a:t>IPv6 unicast address family</a:t>
            </a:r>
            <a:endParaRPr lang="en-US" altLang="zh-CN" sz="1600" dirty="0" smtClean="0"/>
          </a:p>
          <a:p>
            <a:pPr lvl="1"/>
            <a:r>
              <a:rPr lang="en-US" sz="1600" dirty="0" smtClean="0"/>
              <a:t>VPNv4 address family</a:t>
            </a:r>
            <a:endParaRPr lang="en-US" altLang="zh-CN" sz="1600" dirty="0" smtClean="0"/>
          </a:p>
          <a:p>
            <a:pPr lvl="1"/>
            <a:r>
              <a:rPr lang="en-US" sz="1600" dirty="0" smtClean="0"/>
              <a:t>VPNv6 address family</a:t>
            </a:r>
            <a:endParaRPr lang="en-US" altLang="zh-CN" sz="1600" dirty="0" smtClean="0"/>
          </a:p>
          <a:p>
            <a:pPr lvl="1"/>
            <a:r>
              <a:rPr lang="en-US" sz="1600" dirty="0" smtClean="0"/>
              <a:t>...</a:t>
            </a:r>
            <a:endParaRPr lang="en-US" altLang="zh-CN" sz="1600" dirty="0"/>
          </a:p>
        </p:txBody>
      </p:sp>
      <p:sp>
        <p:nvSpPr>
          <p:cNvPr id="52" name="矩形 51"/>
          <p:cNvSpPr/>
          <p:nvPr/>
        </p:nvSpPr>
        <p:spPr bwMode="gray">
          <a:xfrm>
            <a:off x="10186874" y="4037332"/>
            <a:ext cx="1296137" cy="937305"/>
          </a:xfrm>
          <a:prstGeom prst="rect">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200">
              <a:solidFill>
                <a:schemeClr val="tx1"/>
              </a:solidFill>
            </a:endParaRPr>
          </a:p>
        </p:txBody>
      </p:sp>
      <p:sp>
        <p:nvSpPr>
          <p:cNvPr id="53" name="矩形 52"/>
          <p:cNvSpPr/>
          <p:nvPr/>
        </p:nvSpPr>
        <p:spPr bwMode="gray">
          <a:xfrm>
            <a:off x="5470277" y="4037332"/>
            <a:ext cx="1268853" cy="937305"/>
          </a:xfrm>
          <a:prstGeom prst="rect">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200">
              <a:solidFill>
                <a:schemeClr val="tx1"/>
              </a:solidFill>
            </a:endParaRPr>
          </a:p>
        </p:txBody>
      </p:sp>
      <p:sp>
        <p:nvSpPr>
          <p:cNvPr id="54" name="矩形 53"/>
          <p:cNvSpPr/>
          <p:nvPr/>
        </p:nvSpPr>
        <p:spPr bwMode="gray">
          <a:xfrm>
            <a:off x="10186874" y="2814745"/>
            <a:ext cx="1296137" cy="937305"/>
          </a:xfrm>
          <a:prstGeom prst="rect">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200">
              <a:solidFill>
                <a:schemeClr val="tx1"/>
              </a:solidFill>
            </a:endParaRPr>
          </a:p>
        </p:txBody>
      </p:sp>
      <p:sp>
        <p:nvSpPr>
          <p:cNvPr id="55" name="矩形 54"/>
          <p:cNvSpPr/>
          <p:nvPr/>
        </p:nvSpPr>
        <p:spPr bwMode="gray">
          <a:xfrm>
            <a:off x="5470277" y="2814745"/>
            <a:ext cx="1268853" cy="937305"/>
          </a:xfrm>
          <a:prstGeom prst="rect">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200">
              <a:solidFill>
                <a:schemeClr val="tx1"/>
              </a:solidFill>
            </a:endParaRPr>
          </a:p>
        </p:txBody>
      </p:sp>
      <p:sp>
        <p:nvSpPr>
          <p:cNvPr id="56" name="矩形 55"/>
          <p:cNvSpPr/>
          <p:nvPr/>
        </p:nvSpPr>
        <p:spPr bwMode="gray">
          <a:xfrm>
            <a:off x="6927649" y="2814745"/>
            <a:ext cx="3043747" cy="2189950"/>
          </a:xfrm>
          <a:prstGeom prst="rect">
            <a:avLst/>
          </a:prstGeom>
          <a:solidFill>
            <a:srgbClr val="FEF5DA"/>
          </a:solidFill>
          <a:ln>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57" name="组合 56"/>
          <p:cNvGrpSpPr/>
          <p:nvPr/>
        </p:nvGrpSpPr>
        <p:grpSpPr bwMode="gray">
          <a:xfrm>
            <a:off x="5457545" y="2918046"/>
            <a:ext cx="6113668" cy="1988703"/>
            <a:chOff x="5090726" y="3118745"/>
            <a:chExt cx="6113668" cy="1988703"/>
          </a:xfrm>
        </p:grpSpPr>
        <p:cxnSp>
          <p:nvCxnSpPr>
            <p:cNvPr id="58" name="直接连接符 57"/>
            <p:cNvCxnSpPr>
              <a:stCxn id="77" idx="0"/>
            </p:cNvCxnSpPr>
            <p:nvPr/>
          </p:nvCxnSpPr>
          <p:spPr bwMode="gray">
            <a:xfrm flipH="1" flipV="1">
              <a:off x="6110124" y="3460679"/>
              <a:ext cx="1087018" cy="432926"/>
            </a:xfrm>
            <a:prstGeom prst="line">
              <a:avLst/>
            </a:prstGeom>
            <a:ln w="28575">
              <a:solidFill>
                <a:srgbClr val="ED6D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flipH="1" flipV="1">
              <a:off x="7419752" y="3997331"/>
              <a:ext cx="1396301" cy="6078"/>
            </a:xfrm>
            <a:prstGeom prst="line">
              <a:avLst/>
            </a:prstGeom>
            <a:ln w="28575">
              <a:solidFill>
                <a:srgbClr val="ED6D0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bwMode="gray">
            <a:xfrm flipH="1">
              <a:off x="8961503" y="3458963"/>
              <a:ext cx="1140784" cy="475918"/>
            </a:xfrm>
            <a:prstGeom prst="line">
              <a:avLst/>
            </a:prstGeom>
            <a:ln w="28575">
              <a:solidFill>
                <a:srgbClr val="ED6D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flipH="1" flipV="1">
              <a:off x="7264472" y="4248693"/>
              <a:ext cx="1726080" cy="6078"/>
            </a:xfrm>
            <a:prstGeom prst="line">
              <a:avLst/>
            </a:prstGeom>
            <a:ln w="28575">
              <a:solidFill>
                <a:srgbClr val="62B230"/>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77" idx="2"/>
            </p:cNvCxnSpPr>
            <p:nvPr/>
          </p:nvCxnSpPr>
          <p:spPr bwMode="gray">
            <a:xfrm flipH="1">
              <a:off x="6172925" y="4336405"/>
              <a:ext cx="1024217" cy="412890"/>
            </a:xfrm>
            <a:prstGeom prst="line">
              <a:avLst/>
            </a:prstGeom>
            <a:ln w="28575">
              <a:solidFill>
                <a:srgbClr val="62B23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bwMode="gray">
            <a:xfrm flipH="1" flipV="1">
              <a:off x="9031609" y="4336406"/>
              <a:ext cx="1151167" cy="457882"/>
            </a:xfrm>
            <a:prstGeom prst="line">
              <a:avLst/>
            </a:prstGeom>
            <a:ln w="28575">
              <a:solidFill>
                <a:srgbClr val="62B23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76" idx="3"/>
              <a:endCxn id="77" idx="3"/>
            </p:cNvCxnSpPr>
            <p:nvPr/>
          </p:nvCxnSpPr>
          <p:spPr bwMode="gray">
            <a:xfrm>
              <a:off x="6009874" y="3554192"/>
              <a:ext cx="1457868" cy="56081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68672" y="4441628"/>
              <a:ext cx="541201" cy="442800"/>
            </a:xfrm>
            <a:prstGeom prst="rect">
              <a:avLst/>
            </a:prstGeom>
            <a:noFill/>
          </p:spPr>
        </p:pic>
        <p:cxnSp>
          <p:nvCxnSpPr>
            <p:cNvPr id="72" name="直接连接符 71"/>
            <p:cNvCxnSpPr>
              <a:stCxn id="71" idx="3"/>
              <a:endCxn id="77" idx="3"/>
            </p:cNvCxnSpPr>
            <p:nvPr/>
          </p:nvCxnSpPr>
          <p:spPr bwMode="gray">
            <a:xfrm flipV="1">
              <a:off x="6009873" y="4115005"/>
              <a:ext cx="1457869" cy="54802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7" idx="3"/>
              <a:endCxn id="85" idx="1"/>
            </p:cNvCxnSpPr>
            <p:nvPr/>
          </p:nvCxnSpPr>
          <p:spPr bwMode="gray">
            <a:xfrm>
              <a:off x="7467742" y="4115005"/>
              <a:ext cx="1307332"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85" idx="1"/>
              <a:endCxn id="78" idx="1"/>
            </p:cNvCxnSpPr>
            <p:nvPr/>
          </p:nvCxnSpPr>
          <p:spPr bwMode="gray">
            <a:xfrm flipV="1">
              <a:off x="8775074" y="3554192"/>
              <a:ext cx="1471937" cy="56081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85" idx="1"/>
              <a:endCxn id="79" idx="1"/>
            </p:cNvCxnSpPr>
            <p:nvPr/>
          </p:nvCxnSpPr>
          <p:spPr bwMode="gray">
            <a:xfrm>
              <a:off x="8775074" y="4115005"/>
              <a:ext cx="1471936" cy="54802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5468673" y="3332792"/>
              <a:ext cx="541201" cy="442800"/>
            </a:xfrm>
            <a:prstGeom prst="rect">
              <a:avLst/>
            </a:prstGeom>
            <a:noFill/>
          </p:spPr>
        </p:pic>
        <p:pic>
          <p:nvPicPr>
            <p:cNvPr id="7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6926541" y="3893605"/>
              <a:ext cx="541201" cy="442800"/>
            </a:xfrm>
            <a:prstGeom prst="rect">
              <a:avLst/>
            </a:prstGeom>
            <a:noFill/>
          </p:spPr>
        </p:pic>
        <p:pic>
          <p:nvPicPr>
            <p:cNvPr id="7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247011" y="3332792"/>
              <a:ext cx="541201" cy="442800"/>
            </a:xfrm>
            <a:prstGeom prst="rect">
              <a:avLst/>
            </a:prstGeom>
            <a:noFill/>
          </p:spPr>
        </p:pic>
        <p:pic>
          <p:nvPicPr>
            <p:cNvPr id="7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0247010" y="4441628"/>
              <a:ext cx="541201" cy="442800"/>
            </a:xfrm>
            <a:prstGeom prst="rect">
              <a:avLst/>
            </a:prstGeom>
            <a:noFill/>
          </p:spPr>
        </p:pic>
        <p:pic>
          <p:nvPicPr>
            <p:cNvPr id="8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8775074" y="3893605"/>
              <a:ext cx="541201" cy="442800"/>
            </a:xfrm>
            <a:prstGeom prst="rect">
              <a:avLst/>
            </a:prstGeom>
            <a:noFill/>
          </p:spPr>
        </p:pic>
        <p:sp>
          <p:nvSpPr>
            <p:cNvPr id="86" name="Rectangle 312"/>
            <p:cNvSpPr>
              <a:spLocks noChangeArrowheads="1"/>
            </p:cNvSpPr>
            <p:nvPr/>
          </p:nvSpPr>
          <p:spPr bwMode="gray">
            <a:xfrm>
              <a:off x="5090726" y="3460679"/>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R1</a:t>
              </a:r>
              <a:endParaRPr lang="en-US" altLang="zh-CN" sz="1200" dirty="0"/>
            </a:p>
          </p:txBody>
        </p:sp>
        <p:sp>
          <p:nvSpPr>
            <p:cNvPr id="87" name="Rectangle 312"/>
            <p:cNvSpPr>
              <a:spLocks noChangeArrowheads="1"/>
            </p:cNvSpPr>
            <p:nvPr/>
          </p:nvSpPr>
          <p:spPr bwMode="gray">
            <a:xfrm>
              <a:off x="5090726" y="4536464"/>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R2</a:t>
              </a:r>
              <a:endParaRPr lang="en-US" altLang="zh-CN" sz="1200" dirty="0"/>
            </a:p>
          </p:txBody>
        </p:sp>
        <p:sp>
          <p:nvSpPr>
            <p:cNvPr id="92" name="Rectangle 312"/>
            <p:cNvSpPr>
              <a:spLocks noChangeArrowheads="1"/>
            </p:cNvSpPr>
            <p:nvPr/>
          </p:nvSpPr>
          <p:spPr bwMode="gray">
            <a:xfrm>
              <a:off x="10711319" y="3460679"/>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R5</a:t>
              </a:r>
              <a:endParaRPr lang="en-US" altLang="zh-CN" sz="1200" dirty="0"/>
            </a:p>
          </p:txBody>
        </p:sp>
        <p:sp>
          <p:nvSpPr>
            <p:cNvPr id="93" name="Rectangle 312"/>
            <p:cNvSpPr>
              <a:spLocks noChangeArrowheads="1"/>
            </p:cNvSpPr>
            <p:nvPr/>
          </p:nvSpPr>
          <p:spPr bwMode="gray">
            <a:xfrm>
              <a:off x="10689275" y="4566460"/>
              <a:ext cx="515119" cy="2189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R6</a:t>
              </a:r>
              <a:endParaRPr lang="en-US" altLang="zh-CN" sz="1200" dirty="0"/>
            </a:p>
          </p:txBody>
        </p:sp>
        <p:sp>
          <p:nvSpPr>
            <p:cNvPr id="94" name="Rectangle 312"/>
            <p:cNvSpPr>
              <a:spLocks noChangeArrowheads="1"/>
            </p:cNvSpPr>
            <p:nvPr/>
          </p:nvSpPr>
          <p:spPr bwMode="gray">
            <a:xfrm>
              <a:off x="7177939" y="4332744"/>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R3</a:t>
              </a:r>
              <a:endParaRPr lang="en-US" altLang="zh-CN" sz="1200" dirty="0"/>
            </a:p>
          </p:txBody>
        </p:sp>
        <p:sp>
          <p:nvSpPr>
            <p:cNvPr id="95" name="Rectangle 312"/>
            <p:cNvSpPr>
              <a:spLocks noChangeArrowheads="1"/>
            </p:cNvSpPr>
            <p:nvPr/>
          </p:nvSpPr>
          <p:spPr bwMode="gray">
            <a:xfrm>
              <a:off x="8706050" y="4332744"/>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R4</a:t>
              </a:r>
              <a:endParaRPr lang="en-US" altLang="zh-CN" sz="1200" dirty="0"/>
            </a:p>
          </p:txBody>
        </p:sp>
        <p:sp>
          <p:nvSpPr>
            <p:cNvPr id="96" name="Rectangle 312"/>
            <p:cNvSpPr>
              <a:spLocks noChangeArrowheads="1"/>
            </p:cNvSpPr>
            <p:nvPr/>
          </p:nvSpPr>
          <p:spPr bwMode="gray">
            <a:xfrm>
              <a:off x="5416420" y="4890950"/>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IPv6</a:t>
              </a:r>
              <a:endParaRPr lang="en-US" altLang="zh-CN" sz="1200" dirty="0"/>
            </a:p>
          </p:txBody>
        </p:sp>
        <p:sp>
          <p:nvSpPr>
            <p:cNvPr id="97" name="Rectangle 312"/>
            <p:cNvSpPr>
              <a:spLocks noChangeArrowheads="1"/>
            </p:cNvSpPr>
            <p:nvPr/>
          </p:nvSpPr>
          <p:spPr bwMode="gray">
            <a:xfrm>
              <a:off x="10213624" y="4890950"/>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IPv6</a:t>
              </a:r>
              <a:endParaRPr lang="en-US" altLang="zh-CN" sz="1200" dirty="0"/>
            </a:p>
          </p:txBody>
        </p:sp>
        <p:sp>
          <p:nvSpPr>
            <p:cNvPr id="98" name="Rectangle 312"/>
            <p:cNvSpPr>
              <a:spLocks noChangeArrowheads="1"/>
            </p:cNvSpPr>
            <p:nvPr/>
          </p:nvSpPr>
          <p:spPr bwMode="gray">
            <a:xfrm>
              <a:off x="5416420" y="3118745"/>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IPv4</a:t>
              </a:r>
              <a:endParaRPr lang="en-US" altLang="zh-CN" sz="1200" dirty="0"/>
            </a:p>
          </p:txBody>
        </p:sp>
        <p:sp>
          <p:nvSpPr>
            <p:cNvPr id="99" name="Rectangle 312"/>
            <p:cNvSpPr>
              <a:spLocks noChangeArrowheads="1"/>
            </p:cNvSpPr>
            <p:nvPr/>
          </p:nvSpPr>
          <p:spPr bwMode="gray">
            <a:xfrm>
              <a:off x="10199500" y="3118745"/>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IPv4</a:t>
              </a:r>
              <a:endParaRPr lang="en-US" altLang="zh-CN" sz="1200" dirty="0"/>
            </a:p>
          </p:txBody>
        </p:sp>
        <p:sp>
          <p:nvSpPr>
            <p:cNvPr id="100" name="Rectangle 312"/>
            <p:cNvSpPr>
              <a:spLocks noChangeArrowheads="1"/>
            </p:cNvSpPr>
            <p:nvPr/>
          </p:nvSpPr>
          <p:spPr bwMode="gray">
            <a:xfrm>
              <a:off x="7447862" y="3652730"/>
              <a:ext cx="1347093" cy="24087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a:t>IPv4 unicast address family</a:t>
              </a:r>
            </a:p>
          </p:txBody>
        </p:sp>
        <p:sp>
          <p:nvSpPr>
            <p:cNvPr id="101" name="Rectangle 312"/>
            <p:cNvSpPr>
              <a:spLocks noChangeArrowheads="1"/>
            </p:cNvSpPr>
            <p:nvPr/>
          </p:nvSpPr>
          <p:spPr bwMode="gray">
            <a:xfrm rot="1330703">
              <a:off x="5931973" y="3283184"/>
              <a:ext cx="1476955" cy="29813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a:t>IPv4 unicast address family</a:t>
              </a:r>
            </a:p>
          </p:txBody>
        </p:sp>
        <p:sp>
          <p:nvSpPr>
            <p:cNvPr id="102" name="Rectangle 312"/>
            <p:cNvSpPr>
              <a:spLocks noChangeArrowheads="1"/>
            </p:cNvSpPr>
            <p:nvPr/>
          </p:nvSpPr>
          <p:spPr bwMode="gray">
            <a:xfrm rot="20385305">
              <a:off x="8748543" y="3318980"/>
              <a:ext cx="1476955" cy="29813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a:t>IPv4 unicast address family</a:t>
              </a:r>
            </a:p>
          </p:txBody>
        </p:sp>
        <p:sp>
          <p:nvSpPr>
            <p:cNvPr id="103" name="Rectangle 312"/>
            <p:cNvSpPr>
              <a:spLocks noChangeArrowheads="1"/>
            </p:cNvSpPr>
            <p:nvPr/>
          </p:nvSpPr>
          <p:spPr bwMode="gray">
            <a:xfrm>
              <a:off x="7447862" y="4470092"/>
              <a:ext cx="1347093" cy="24087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a:t>IPv6 unicast address family</a:t>
              </a:r>
            </a:p>
          </p:txBody>
        </p:sp>
        <p:sp>
          <p:nvSpPr>
            <p:cNvPr id="104" name="Rectangle 312"/>
            <p:cNvSpPr>
              <a:spLocks noChangeArrowheads="1"/>
            </p:cNvSpPr>
            <p:nvPr/>
          </p:nvSpPr>
          <p:spPr bwMode="gray">
            <a:xfrm>
              <a:off x="7664375" y="4013516"/>
              <a:ext cx="881395" cy="216498"/>
            </a:xfrm>
            <a:prstGeom prst="rect">
              <a:avLst/>
            </a:prstGeom>
            <a:solidFill>
              <a:schemeClr val="bg1">
                <a:alpha val="49000"/>
              </a:schemeClr>
            </a:solidFill>
            <a:ln w="7938">
              <a:solidFill>
                <a:schemeClr val="bg1">
                  <a:alpha val="0"/>
                </a:schemeClr>
              </a:solid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smtClean="0"/>
                <a:t>IBGP</a:t>
              </a:r>
              <a:endParaRPr lang="en-US" altLang="zh-CN" sz="1200" b="1" dirty="0"/>
            </a:p>
          </p:txBody>
        </p:sp>
        <p:sp>
          <p:nvSpPr>
            <p:cNvPr id="105" name="Rectangle 312"/>
            <p:cNvSpPr>
              <a:spLocks noChangeArrowheads="1"/>
            </p:cNvSpPr>
            <p:nvPr/>
          </p:nvSpPr>
          <p:spPr bwMode="gray">
            <a:xfrm>
              <a:off x="5875049" y="4014426"/>
              <a:ext cx="88139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a:t>E</a:t>
              </a:r>
              <a:r>
                <a:rPr lang="en-US" altLang="zh-CN" sz="1200" b="1" dirty="0" smtClean="0"/>
                <a:t>BGP</a:t>
              </a:r>
              <a:endParaRPr lang="en-US" altLang="zh-CN" sz="1200" b="1" dirty="0"/>
            </a:p>
          </p:txBody>
        </p:sp>
        <p:sp>
          <p:nvSpPr>
            <p:cNvPr id="106" name="Rectangle 312"/>
            <p:cNvSpPr>
              <a:spLocks noChangeArrowheads="1"/>
            </p:cNvSpPr>
            <p:nvPr/>
          </p:nvSpPr>
          <p:spPr bwMode="gray">
            <a:xfrm>
              <a:off x="9412404" y="4014426"/>
              <a:ext cx="88139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b="1" dirty="0"/>
                <a:t>E</a:t>
              </a:r>
              <a:r>
                <a:rPr lang="en-US" altLang="zh-CN" sz="1200" b="1" dirty="0" smtClean="0"/>
                <a:t>BGP</a:t>
              </a:r>
              <a:endParaRPr lang="en-US" altLang="zh-CN" sz="1200" b="1" dirty="0"/>
            </a:p>
          </p:txBody>
        </p:sp>
        <p:sp>
          <p:nvSpPr>
            <p:cNvPr id="107" name="Rectangle 312"/>
            <p:cNvSpPr>
              <a:spLocks noChangeArrowheads="1"/>
            </p:cNvSpPr>
            <p:nvPr/>
          </p:nvSpPr>
          <p:spPr bwMode="gray">
            <a:xfrm rot="1434691">
              <a:off x="8882106" y="4644695"/>
              <a:ext cx="1476955" cy="29813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a:t>IPv6 unicast address family</a:t>
              </a:r>
            </a:p>
          </p:txBody>
        </p:sp>
        <p:sp>
          <p:nvSpPr>
            <p:cNvPr id="108" name="Rectangle 312"/>
            <p:cNvSpPr>
              <a:spLocks noChangeArrowheads="1"/>
            </p:cNvSpPr>
            <p:nvPr/>
          </p:nvSpPr>
          <p:spPr bwMode="gray">
            <a:xfrm rot="20332573">
              <a:off x="6042306" y="4582310"/>
              <a:ext cx="1476955" cy="315013"/>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a:t>IPv6 unicast address family</a:t>
              </a:r>
            </a:p>
          </p:txBody>
        </p:sp>
      </p:grpSp>
      <p:sp>
        <p:nvSpPr>
          <p:cNvPr id="109" name="文本占位符 2"/>
          <p:cNvSpPr txBox="1">
            <a:spLocks/>
          </p:cNvSpPr>
          <p:nvPr/>
        </p:nvSpPr>
        <p:spPr bwMode="gray">
          <a:xfrm>
            <a:off x="5457545" y="5116291"/>
            <a:ext cx="6025466" cy="94495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25000"/>
              </a:lnSpc>
              <a:buNone/>
            </a:pPr>
            <a:r>
              <a:rPr lang="en-US" altLang="zh-CN" sz="1600" dirty="0"/>
              <a:t>Peers on the IPv4 network must be activated in the IPv4 unicast address family, whereas peers on the IPv6 network must be activated in the IPv6 unicast address family.</a:t>
            </a:r>
          </a:p>
        </p:txBody>
      </p:sp>
    </p:spTree>
    <p:extLst>
      <p:ext uri="{BB962C8B-B14F-4D97-AF65-F5344CB8AC3E}">
        <p14:creationId xmlns:p14="http://schemas.microsoft.com/office/powerpoint/2010/main" val="26829154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BGP Path Attributes</a:t>
            </a:r>
            <a:endParaRPr lang="en-US" altLang="zh-CN" dirty="0"/>
          </a:p>
        </p:txBody>
      </p:sp>
      <p:sp>
        <p:nvSpPr>
          <p:cNvPr id="3" name="文本占位符 2"/>
          <p:cNvSpPr>
            <a:spLocks noGrp="1"/>
          </p:cNvSpPr>
          <p:nvPr>
            <p:ph type="body" sz="quarter" idx="10"/>
          </p:nvPr>
        </p:nvSpPr>
        <p:spPr/>
        <p:txBody>
          <a:bodyPr/>
          <a:lstStyle/>
          <a:p>
            <a:r>
              <a:rPr lang="en-US" sz="1800" dirty="0" smtClean="0"/>
              <a:t>BGP Update messages are used to transmit routing information between peers as well as advertise and withdraw routes.</a:t>
            </a:r>
          </a:p>
          <a:p>
            <a:r>
              <a:rPr lang="en-US" sz="1800" dirty="0" smtClean="0"/>
              <a:t>Update message format:</a:t>
            </a:r>
            <a:endParaRPr lang="en-US" altLang="zh-CN" sz="1800" dirty="0" smtClean="0"/>
          </a:p>
          <a:p>
            <a:endParaRPr lang="en-US" altLang="zh-CN" sz="1800" dirty="0" smtClean="0"/>
          </a:p>
          <a:p>
            <a:endParaRPr lang="en-US" altLang="zh-CN" sz="1800" dirty="0" smtClean="0"/>
          </a:p>
          <a:p>
            <a:endParaRPr lang="en-US" altLang="zh-CN" sz="1800" dirty="0" smtClean="0"/>
          </a:p>
          <a:p>
            <a:r>
              <a:rPr lang="en-US" sz="1800" dirty="0" smtClean="0"/>
              <a:t>BGP4+ introduces two NLRI attributes:</a:t>
            </a:r>
          </a:p>
          <a:p>
            <a:pPr lvl="1"/>
            <a:r>
              <a:rPr lang="en-US" sz="1600" dirty="0" smtClean="0"/>
              <a:t>MP_REACH_NLRI: indicates the multiprotocol reachable NLRI, which is used to advertise reachable routes and next hop information.</a:t>
            </a:r>
          </a:p>
          <a:p>
            <a:pPr lvl="1"/>
            <a:r>
              <a:rPr lang="en-US" sz="1600" dirty="0" smtClean="0"/>
              <a:t>MP_UNREACH_NLRI: indicates the multiprotocol unreachable NLRI, which is used to withdraw unreachable routes.</a:t>
            </a:r>
          </a:p>
        </p:txBody>
      </p:sp>
      <p:sp>
        <p:nvSpPr>
          <p:cNvPr id="10" name="下箭头 63"/>
          <p:cNvSpPr/>
          <p:nvPr/>
        </p:nvSpPr>
        <p:spPr bwMode="gray">
          <a:xfrm rot="10800000" flipV="1">
            <a:off x="7329621" y="2628063"/>
            <a:ext cx="829759" cy="35467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ECF9FA"/>
              </a:gs>
              <a:gs pos="100000">
                <a:schemeClr val="bg1">
                  <a:alpha val="0"/>
                </a:schemeClr>
              </a:gs>
            </a:gsLst>
            <a:lin ang="16200000" scaled="1"/>
            <a:tileRect/>
          </a:gradFill>
          <a:ln w="19050">
            <a:gradFill flip="none" rotWithShape="1">
              <a:gsLst>
                <a:gs pos="100000">
                  <a:schemeClr val="bg1">
                    <a:lumMod val="100000"/>
                    <a:alpha val="0"/>
                  </a:schemeClr>
                </a:gs>
                <a:gs pos="31000">
                  <a:srgbClr val="94DAE2"/>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3879974005"/>
              </p:ext>
            </p:extLst>
          </p:nvPr>
        </p:nvGraphicFramePr>
        <p:xfrm>
          <a:off x="6538429" y="2982738"/>
          <a:ext cx="2467566" cy="306000"/>
        </p:xfrm>
        <a:graphic>
          <a:graphicData uri="http://schemas.openxmlformats.org/drawingml/2006/table">
            <a:tbl>
              <a:tblPr firstRow="1" bandRow="1"/>
              <a:tblGrid>
                <a:gridCol w="1219550"/>
                <a:gridCol w="124801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Flags</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Type Code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574134029"/>
              </p:ext>
            </p:extLst>
          </p:nvPr>
        </p:nvGraphicFramePr>
        <p:xfrm>
          <a:off x="904973" y="2369170"/>
          <a:ext cx="5040057" cy="1530000"/>
        </p:xfrm>
        <a:graphic>
          <a:graphicData uri="http://schemas.openxmlformats.org/drawingml/2006/table">
            <a:tbl>
              <a:tblPr firstRow="1" bandRow="1"/>
              <a:tblGrid>
                <a:gridCol w="5040057"/>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Withdrawn Routes Length (2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Withdrawn Routes (</a:t>
                      </a:r>
                      <a:r>
                        <a:rPr lang="en-US" sz="1400" i="1" dirty="0" smtClean="0">
                          <a:solidFill>
                            <a:schemeClr val="tx1"/>
                          </a:solidFill>
                          <a:latin typeface="Huawei Sans" panose="020C0503030203020204" pitchFamily="34" charset="0"/>
                        </a:rPr>
                        <a:t>N</a:t>
                      </a:r>
                      <a:r>
                        <a:rPr lang="en-US" sz="1400" dirty="0" smtClean="0">
                          <a:solidFill>
                            <a:schemeClr val="tx1"/>
                          </a:solidFill>
                          <a:latin typeface="Huawei Sans" panose="020C0503030203020204" pitchFamily="34" charset="0"/>
                        </a:rPr>
                        <a:t>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Total Path Attribute Length (2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Path Attributes (</a:t>
                      </a:r>
                      <a:r>
                        <a:rPr lang="en-US" sz="1400" i="1" dirty="0" smtClean="0">
                          <a:solidFill>
                            <a:schemeClr val="tx1"/>
                          </a:solidFill>
                          <a:latin typeface="Huawei Sans" panose="020C0503030203020204" pitchFamily="34" charset="0"/>
                        </a:rPr>
                        <a:t>N</a:t>
                      </a:r>
                      <a:r>
                        <a:rPr lang="en-US" sz="1400" dirty="0" smtClean="0">
                          <a:solidFill>
                            <a:schemeClr val="tx1"/>
                          </a:solidFill>
                          <a:latin typeface="Huawei Sans" panose="020C0503030203020204" pitchFamily="34" charset="0"/>
                        </a:rPr>
                        <a:t>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Network Layer Reachability Information</a:t>
                      </a:r>
                      <a:r>
                        <a:rPr lang="en-US" sz="1400" baseline="0" dirty="0" smtClean="0">
                          <a:solidFill>
                            <a:schemeClr val="tx1"/>
                          </a:solidFill>
                          <a:latin typeface="Huawei Sans" panose="020C0503030203020204" pitchFamily="34" charset="0"/>
                        </a:rPr>
                        <a:t> </a:t>
                      </a:r>
                      <a:r>
                        <a:rPr lang="en-US" sz="1400" dirty="0" smtClean="0">
                          <a:solidFill>
                            <a:schemeClr val="tx1"/>
                          </a:solidFill>
                          <a:latin typeface="Huawei Sans" panose="020C0503030203020204" pitchFamily="34" charset="0"/>
                        </a:rPr>
                        <a:t>(</a:t>
                      </a:r>
                      <a:r>
                        <a:rPr lang="en-US" sz="1400" i="1" dirty="0" smtClean="0">
                          <a:solidFill>
                            <a:schemeClr val="tx1"/>
                          </a:solidFill>
                          <a:latin typeface="Huawei Sans" panose="020C0503030203020204" pitchFamily="34" charset="0"/>
                        </a:rPr>
                        <a:t>N</a:t>
                      </a:r>
                      <a:r>
                        <a:rPr lang="en-US" sz="1400" dirty="0" smtClean="0">
                          <a:solidFill>
                            <a:schemeClr val="tx1"/>
                          </a:solidFill>
                          <a:latin typeface="Huawei Sans" panose="020C0503030203020204" pitchFamily="34" charset="0"/>
                        </a:rPr>
                        <a:t>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758098177"/>
              </p:ext>
            </p:extLst>
          </p:nvPr>
        </p:nvGraphicFramePr>
        <p:xfrm>
          <a:off x="6538429" y="2383972"/>
          <a:ext cx="5040058" cy="306000"/>
        </p:xfrm>
        <a:graphic>
          <a:graphicData uri="http://schemas.openxmlformats.org/drawingml/2006/table">
            <a:tbl>
              <a:tblPr firstRow="1" bandRow="1"/>
              <a:tblGrid>
                <a:gridCol w="2467566"/>
                <a:gridCol w="1286246"/>
                <a:gridCol w="128624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tx1"/>
                          </a:solidFill>
                          <a:effectLst/>
                          <a:latin typeface="+mn-lt"/>
                          <a:ea typeface="+mn-ea"/>
                          <a:cs typeface="+mn-cs"/>
                        </a:rPr>
                        <a:t>Attr</a:t>
                      </a:r>
                      <a:r>
                        <a:rPr kumimoji="0" lang="en-US" altLang="zh-CN" sz="1400" b="0" i="0" u="none" strike="noStrike" kern="1200" cap="none" normalizeH="0" baseline="0" dirty="0" smtClean="0">
                          <a:ln>
                            <a:noFill/>
                          </a:ln>
                          <a:solidFill>
                            <a:schemeClr val="tx1"/>
                          </a:solidFill>
                          <a:effectLst/>
                          <a:latin typeface="+mn-lt"/>
                          <a:ea typeface="+mn-ea"/>
                          <a:cs typeface="+mn-cs"/>
                        </a:rPr>
                        <a:t>. Type</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ECF9FA"/>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err="1" smtClean="0">
                          <a:ln>
                            <a:noFill/>
                          </a:ln>
                          <a:solidFill>
                            <a:schemeClr val="tx1"/>
                          </a:solidFill>
                          <a:effectLst/>
                          <a:latin typeface="+mn-lt"/>
                          <a:ea typeface="+mn-ea"/>
                          <a:cs typeface="+mn-cs"/>
                        </a:rPr>
                        <a:t>Attr</a:t>
                      </a:r>
                      <a:r>
                        <a:rPr kumimoji="0" lang="en-US" altLang="zh-CN" sz="1400" b="0" i="0" u="none" strike="noStrike" kern="1200" cap="none" normalizeH="0" baseline="0" dirty="0" smtClean="0">
                          <a:ln>
                            <a:noFill/>
                          </a:ln>
                          <a:solidFill>
                            <a:schemeClr val="tx1"/>
                          </a:solidFill>
                          <a:effectLst/>
                          <a:latin typeface="+mn-lt"/>
                          <a:ea typeface="+mn-ea"/>
                          <a:cs typeface="+mn-cs"/>
                        </a:rPr>
                        <a:t>. Length</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err="1" smtClean="0">
                          <a:ln>
                            <a:noFill/>
                          </a:ln>
                          <a:solidFill>
                            <a:schemeClr val="tx1"/>
                          </a:solidFill>
                          <a:effectLst/>
                          <a:latin typeface="+mn-lt"/>
                          <a:ea typeface="+mn-ea"/>
                          <a:cs typeface="+mn-cs"/>
                        </a:rPr>
                        <a:t>Attr</a:t>
                      </a:r>
                      <a:r>
                        <a:rPr kumimoji="0" lang="en-US" altLang="zh-CN" sz="1400" b="0" i="0" u="none" strike="noStrike" kern="1200" cap="none" normalizeH="0" baseline="0" dirty="0" smtClean="0">
                          <a:ln>
                            <a:noFill/>
                          </a:ln>
                          <a:solidFill>
                            <a:schemeClr val="tx1"/>
                          </a:solidFill>
                          <a:effectLst/>
                          <a:latin typeface="+mn-lt"/>
                          <a:ea typeface="+mn-ea"/>
                          <a:cs typeface="+mn-cs"/>
                        </a:rPr>
                        <a:t>. Value</a:t>
                      </a:r>
                      <a:endParaRPr kumimoji="0" lang="zh-CN" altLang="en-US" sz="1400" b="0" i="0" u="none" strike="noStrike" kern="1200" cap="none" normalizeH="0" baseline="0" dirty="0" smtClean="0">
                        <a:ln>
                          <a:noFill/>
                        </a:ln>
                        <a:solidFill>
                          <a:schemeClr val="tx1"/>
                        </a:solidFill>
                        <a:effectLst/>
                        <a:latin typeface="+mn-lt"/>
                        <a:ea typeface="+mn-ea"/>
                        <a:cs typeface="+mn-cs"/>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1647456346"/>
              </p:ext>
            </p:extLst>
          </p:nvPr>
        </p:nvGraphicFramePr>
        <p:xfrm>
          <a:off x="7772211" y="3354322"/>
          <a:ext cx="3853732" cy="612000"/>
        </p:xfrm>
        <a:graphic>
          <a:graphicData uri="http://schemas.openxmlformats.org/drawingml/2006/table">
            <a:tbl>
              <a:tblPr firstRow="1" bandRow="1"/>
              <a:tblGrid>
                <a:gridCol w="3853732"/>
              </a:tblGrid>
              <a:tr h="306000">
                <a:tc>
                  <a:txBody>
                    <a:bodyPr/>
                    <a:lstStyle/>
                    <a:p>
                      <a:pPr marL="0" marR="0" lvl="0" indent="0" algn="l"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14: MP_REACH_NLRI</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06000">
                <a:tc>
                  <a:txBody>
                    <a:bodyPr/>
                    <a:lstStyle/>
                    <a:p>
                      <a:pPr marL="0" marR="0" lvl="0" indent="0" algn="l"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altLang="zh-CN" sz="1400" b="0" i="0" u="none" strike="noStrike" kern="1200" cap="none" normalizeH="0" baseline="0" dirty="0" smtClean="0">
                          <a:ln>
                            <a:noFill/>
                          </a:ln>
                          <a:solidFill>
                            <a:schemeClr val="tx1"/>
                          </a:solidFill>
                          <a:effectLst/>
                          <a:latin typeface="+mn-lt"/>
                          <a:ea typeface="+mn-ea"/>
                          <a:cs typeface="+mn-cs"/>
                        </a:rPr>
                        <a:t>15: MP_UNREACH_NLRI</a:t>
                      </a:r>
                      <a:endParaRPr kumimoji="0" lang="zh-CN" altLang="en-US" sz="1400" b="0" i="0" u="none" strike="noStrike" kern="1200" cap="none" normalizeH="0" baseline="0" dirty="0">
                        <a:ln>
                          <a:noFill/>
                        </a:ln>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7" name="Freeform 9"/>
          <p:cNvSpPr>
            <a:spLocks/>
          </p:cNvSpPr>
          <p:nvPr/>
        </p:nvSpPr>
        <p:spPr bwMode="gray">
          <a:xfrm rot="20902682">
            <a:off x="5951026" y="2817021"/>
            <a:ext cx="536907" cy="42933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F4FBFE"/>
              </a:gs>
              <a:gs pos="31000">
                <a:srgbClr val="94DAE2"/>
              </a:gs>
            </a:gsLst>
            <a:lin ang="16200000" scaled="1"/>
          </a:gradFill>
          <a:ln w="19050" cap="flat" cmpd="sng">
            <a:gradFill>
              <a:gsLst>
                <a:gs pos="0">
                  <a:schemeClr val="bg2">
                    <a:alpha val="40000"/>
                  </a:schemeClr>
                </a:gs>
                <a:gs pos="100000">
                  <a:srgbClr val="94DAE2"/>
                </a:gs>
              </a:gsLst>
              <a:lin ang="0" scaled="0"/>
            </a:gradFill>
          </a:ln>
        </p:spPr>
        <p:txBody>
          <a:bodyPr vert="horz" wrap="square" lIns="68580" tIns="34290" rIns="68580" bIns="34290" numCol="1" anchor="t" anchorCtr="0" compatLnSpc="1">
            <a:prstTxWarp prst="textNoShape">
              <a:avLst/>
            </a:prstTxWarp>
          </a:bodyP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1568776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lstStyle/>
          <a:p>
            <a:r>
              <a:rPr lang="en-US" smtClean="0"/>
              <a:t>NLRI Attributes</a:t>
            </a:r>
            <a:endParaRPr lang="en-US" altLang="zh-CN" dirty="0"/>
          </a:p>
        </p:txBody>
      </p:sp>
      <p:sp>
        <p:nvSpPr>
          <p:cNvPr id="3" name="文本占位符 2"/>
          <p:cNvSpPr>
            <a:spLocks noGrp="1"/>
          </p:cNvSpPr>
          <p:nvPr>
            <p:ph type="body" sz="quarter" idx="10"/>
          </p:nvPr>
        </p:nvSpPr>
        <p:spPr bwMode="gray">
          <a:xfrm>
            <a:off x="455612" y="1052514"/>
            <a:ext cx="4874034" cy="593406"/>
          </a:xfrm>
        </p:spPr>
        <p:txBody>
          <a:bodyPr/>
          <a:lstStyle/>
          <a:p>
            <a:r>
              <a:rPr lang="en-US" sz="1800" dirty="0" smtClean="0"/>
              <a:t>MP_REACH_NLRI format:</a:t>
            </a:r>
            <a:endParaRPr lang="en-US" altLang="zh-CN" sz="1800" dirty="0"/>
          </a:p>
        </p:txBody>
      </p:sp>
      <p:sp>
        <p:nvSpPr>
          <p:cNvPr id="12" name="文本占位符 2"/>
          <p:cNvSpPr txBox="1">
            <a:spLocks/>
          </p:cNvSpPr>
          <p:nvPr/>
        </p:nvSpPr>
        <p:spPr bwMode="gray">
          <a:xfrm>
            <a:off x="5486401" y="1163678"/>
            <a:ext cx="6271651" cy="266119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800" dirty="0" smtClean="0">
                <a:latin typeface="Huawei Sans" panose="020C0503030203020204" pitchFamily="34" charset="0"/>
              </a:rPr>
              <a:t>To advertise IPv6 routes:</a:t>
            </a:r>
          </a:p>
          <a:p>
            <a:pPr lvl="1" fontAlgn="ctr">
              <a:lnSpc>
                <a:spcPct val="100000"/>
              </a:lnSpc>
            </a:pPr>
            <a:r>
              <a:rPr lang="en-US" sz="1600" dirty="0" smtClean="0">
                <a:latin typeface="Huawei Sans" panose="020C0503030203020204" pitchFamily="34" charset="0"/>
              </a:rPr>
              <a:t>AFI = 2, SAFI = 1 (unicast), SAFI = 2 (multicast)</a:t>
            </a:r>
            <a:endParaRPr lang="en-US" altLang="zh-CN" sz="1600" dirty="0" smtClean="0">
              <a:latin typeface="Huawei Sans" panose="020C0503030203020204" pitchFamily="34" charset="0"/>
            </a:endParaRPr>
          </a:p>
          <a:p>
            <a:pPr lvl="1" fontAlgn="ctr">
              <a:lnSpc>
                <a:spcPct val="100000"/>
              </a:lnSpc>
            </a:pPr>
            <a:r>
              <a:rPr lang="en-US" sz="1600" dirty="0">
                <a:latin typeface="Huawei Sans" panose="020C0503030203020204" pitchFamily="34" charset="0"/>
              </a:rPr>
              <a:t>Length of Next Hop Network Address field. Generally, the value is 16, indicating that the next-hop address is the global unicast address of the next hop </a:t>
            </a:r>
            <a:r>
              <a:rPr lang="en-US" sz="1600" dirty="0" smtClean="0">
                <a:latin typeface="Huawei Sans" panose="020C0503030203020204" pitchFamily="34" charset="0"/>
              </a:rPr>
              <a:t>router.</a:t>
            </a:r>
            <a:endParaRPr lang="en-US" altLang="zh-CN" sz="14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Reserved: The field value is fixed at 0.</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Network Layer Reachability Information: length-variable field, which indicates the route prefix and mask information.</a:t>
            </a:r>
            <a:endParaRPr lang="en-US" sz="1600" dirty="0">
              <a:latin typeface="Huawei Sans" panose="020C0503030203020204" pitchFamily="34" charset="0"/>
            </a:endParaRPr>
          </a:p>
        </p:txBody>
      </p:sp>
      <p:sp>
        <p:nvSpPr>
          <p:cNvPr id="13" name="文本占位符 2"/>
          <p:cNvSpPr txBox="1">
            <a:spLocks/>
          </p:cNvSpPr>
          <p:nvPr/>
        </p:nvSpPr>
        <p:spPr bwMode="gray">
          <a:xfrm>
            <a:off x="468317" y="4103436"/>
            <a:ext cx="4425655" cy="55667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MP_UNREACH_NLRI format:</a:t>
            </a:r>
            <a:endParaRPr lang="en-US" altLang="zh-CN" sz="1800" dirty="0">
              <a:latin typeface="Huawei Sans" panose="020C0503030203020204" pitchFamily="34" charset="0"/>
            </a:endParaRPr>
          </a:p>
        </p:txBody>
      </p:sp>
      <p:sp>
        <p:nvSpPr>
          <p:cNvPr id="15" name="文本占位符 2"/>
          <p:cNvSpPr txBox="1">
            <a:spLocks/>
          </p:cNvSpPr>
          <p:nvPr/>
        </p:nvSpPr>
        <p:spPr bwMode="gray">
          <a:xfrm>
            <a:off x="5486401" y="4292287"/>
            <a:ext cx="6262687" cy="12521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800" dirty="0" smtClean="0">
                <a:latin typeface="Huawei Sans" panose="020C0503030203020204" pitchFamily="34" charset="0"/>
              </a:rPr>
              <a:t>To withdraw IPv6 routes:</a:t>
            </a:r>
            <a:endParaRPr lang="en-US" altLang="zh-CN" sz="18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AFI = 2, SAFI = 1 (unicast), SAFI = 2 (multicast)</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The Withdrawn Routes field indicates the prefix and mask information of the routes to be withdrawn.</a:t>
            </a:r>
            <a:endParaRPr lang="en-US" altLang="zh-CN" sz="1600" dirty="0">
              <a:latin typeface="Huawei Sans" panose="020C0503030203020204" pitchFamily="34"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971261195"/>
              </p:ext>
            </p:extLst>
          </p:nvPr>
        </p:nvGraphicFramePr>
        <p:xfrm>
          <a:off x="1226945" y="1594462"/>
          <a:ext cx="3667027" cy="1836000"/>
        </p:xfrm>
        <a:graphic>
          <a:graphicData uri="http://schemas.openxmlformats.org/drawingml/2006/table">
            <a:tbl>
              <a:tblPr firstRow="1" bandRow="1"/>
              <a:tblGrid>
                <a:gridCol w="3667027"/>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Family Identifier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Subsequent Address Family Identifier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Length of Next Hop Network Address</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Network Address of Next Hop</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Reserved</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Network Layer Reachability Information</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4067652950"/>
              </p:ext>
            </p:extLst>
          </p:nvPr>
        </p:nvGraphicFramePr>
        <p:xfrm>
          <a:off x="1226945" y="4577623"/>
          <a:ext cx="3667027" cy="918000"/>
        </p:xfrm>
        <a:graphic>
          <a:graphicData uri="http://schemas.openxmlformats.org/drawingml/2006/table">
            <a:tbl>
              <a:tblPr firstRow="1" bandRow="1"/>
              <a:tblGrid>
                <a:gridCol w="3667027"/>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Address Family Identifier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Subsequent Address Family Identifier</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altLang="zh-CN" sz="1400" b="0" i="0" u="none" strike="noStrike" kern="1200" cap="none" normalizeH="0" baseline="0" dirty="0" smtClean="0">
                          <a:ln>
                            <a:noFill/>
                          </a:ln>
                          <a:solidFill>
                            <a:schemeClr val="tx1"/>
                          </a:solidFill>
                          <a:effectLst/>
                          <a:latin typeface="+mn-lt"/>
                          <a:ea typeface="+mn-ea"/>
                          <a:cs typeface="+mn-cs"/>
                        </a:rPr>
                        <a:t>Withdrawn Routes</a:t>
                      </a: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solidFill>
                  </a:tcPr>
                </a:tc>
              </a:tr>
            </a:tbl>
          </a:graphicData>
        </a:graphic>
      </p:graphicFrame>
      <p:sp>
        <p:nvSpPr>
          <p:cNvPr id="20" name="Right Arrow 157"/>
          <p:cNvSpPr/>
          <p:nvPr/>
        </p:nvSpPr>
        <p:spPr bwMode="gray">
          <a:xfrm>
            <a:off x="5029131" y="1803470"/>
            <a:ext cx="45727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ECF9FA"/>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ight Arrow 157"/>
          <p:cNvSpPr/>
          <p:nvPr/>
        </p:nvSpPr>
        <p:spPr bwMode="gray">
          <a:xfrm>
            <a:off x="5029131" y="4771068"/>
            <a:ext cx="45727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ECF9FA"/>
              </a:gs>
            </a:gsLst>
            <a:lin ang="0" scaled="1"/>
            <a:tileRect/>
          </a:gradFill>
          <a:ln w="15875">
            <a:gradFill flip="none" rotWithShape="1">
              <a:gsLst>
                <a:gs pos="0">
                  <a:schemeClr val="accent1">
                    <a:lumMod val="5000"/>
                    <a:lumOff val="95000"/>
                  </a:schemeClr>
                </a:gs>
                <a:gs pos="100000">
                  <a:srgbClr val="94DA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612294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Commands for Configuring IPv6 Static Routes</a:t>
            </a:r>
            <a:endParaRPr lang="en-US" altLang="zh-CN" dirty="0"/>
          </a:p>
        </p:txBody>
      </p:sp>
      <p:sp>
        <p:nvSpPr>
          <p:cNvPr id="2" name="文本占位符 1"/>
          <p:cNvSpPr>
            <a:spLocks noGrp="1"/>
          </p:cNvSpPr>
          <p:nvPr>
            <p:ph type="body" sz="quarter" idx="10"/>
          </p:nvPr>
        </p:nvSpPr>
        <p:spPr>
          <a:xfrm>
            <a:off x="455612" y="4117875"/>
            <a:ext cx="11293476" cy="2082900"/>
          </a:xfrm>
        </p:spPr>
        <p:txBody>
          <a:bodyPr/>
          <a:lstStyle/>
          <a:p>
            <a:r>
              <a:rPr lang="en-US" sz="1800" dirty="0" smtClean="0"/>
              <a:t>Precautions:</a:t>
            </a:r>
            <a:endParaRPr lang="en-US" altLang="zh-CN" sz="1800" dirty="0" smtClean="0"/>
          </a:p>
          <a:p>
            <a:pPr lvl="1"/>
            <a:r>
              <a:rPr lang="en-US" sz="1600" dirty="0" smtClean="0"/>
              <a:t>If no preference is set for a static route, the static route uses the default preference 60.</a:t>
            </a:r>
          </a:p>
          <a:p>
            <a:pPr lvl="1"/>
            <a:r>
              <a:rPr lang="en-US" sz="1600" dirty="0" smtClean="0"/>
              <a:t>If both the destination address and prefix length are set to all </a:t>
            </a:r>
            <a:r>
              <a:rPr lang="en-US" sz="1600" dirty="0" err="1" smtClean="0"/>
              <a:t>zeros</a:t>
            </a:r>
            <a:r>
              <a:rPr lang="en-US" sz="1600" dirty="0" smtClean="0"/>
              <a:t> (:: 0), the default route (::/0) is configured.</a:t>
            </a:r>
            <a:endParaRPr lang="en-US" altLang="zh-CN" sz="1600" dirty="0" smtClean="0"/>
          </a:p>
          <a:p>
            <a:pPr lvl="1"/>
            <a:r>
              <a:rPr lang="en-US" sz="1600" dirty="0" smtClean="0"/>
              <a:t>If permanent is specified in a command of the undo form, permanent advertisement is disabled for the IPv6 static route, but this route is not deleted.</a:t>
            </a:r>
            <a:endParaRPr lang="en-US" sz="1600" dirty="0"/>
          </a:p>
        </p:txBody>
      </p:sp>
      <p:sp>
        <p:nvSpPr>
          <p:cNvPr id="5" name="矩形 4"/>
          <p:cNvSpPr/>
          <p:nvPr/>
        </p:nvSpPr>
        <p:spPr>
          <a:xfrm>
            <a:off x="451469" y="1171188"/>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Configure an IPv6 static route on the public network:</a:t>
            </a:r>
            <a:endParaRPr lang="en-US" sz="1600" dirty="0">
              <a:latin typeface="Huawei Sans" panose="020C0503030203020204" pitchFamily="34" charset="0"/>
            </a:endParaRPr>
          </a:p>
        </p:txBody>
      </p:sp>
      <p:sp>
        <p:nvSpPr>
          <p:cNvPr id="15" name="矩形 14"/>
          <p:cNvSpPr/>
          <p:nvPr/>
        </p:nvSpPr>
        <p:spPr>
          <a:xfrm>
            <a:off x="442677" y="2705497"/>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IPv6 static route in a VPN instance:</a:t>
            </a:r>
            <a:endParaRPr lang="en-US" sz="1600" dirty="0">
              <a:latin typeface="Huawei Sans" panose="020C0503030203020204" pitchFamily="34" charset="0"/>
            </a:endParaRPr>
          </a:p>
        </p:txBody>
      </p:sp>
      <p:sp>
        <p:nvSpPr>
          <p:cNvPr id="10" name="矩形 9"/>
          <p:cNvSpPr/>
          <p:nvPr/>
        </p:nvSpPr>
        <p:spPr>
          <a:xfrm>
            <a:off x="791650" y="1530018"/>
            <a:ext cx="10608699" cy="861774"/>
          </a:xfrm>
          <a:prstGeom prst="rect">
            <a:avLst/>
          </a:prstGeom>
          <a:solidFill>
            <a:schemeClr val="bg1">
              <a:lumMod val="85000"/>
            </a:schemeClr>
          </a:solidFill>
          <a:ln>
            <a:noFill/>
          </a:ln>
        </p:spPr>
        <p:txBody>
          <a:bodyPr wrap="square">
            <a:spAutoFit/>
          </a:bodyPr>
          <a:lstStyle/>
          <a:p>
            <a:r>
              <a:rPr lang="en-US" altLang="zh-CN" sz="1600" dirty="0" smtClean="0">
                <a:cs typeface="Courier New" panose="02070309020205020404" pitchFamily="49" charset="0"/>
              </a:rPr>
              <a:t>[Huawei] </a:t>
            </a:r>
            <a:r>
              <a:rPr lang="en-US" altLang="zh-CN" sz="1600" b="1" dirty="0"/>
              <a:t>ipv6 route-static</a:t>
            </a:r>
            <a:r>
              <a:rPr lang="en-US" altLang="zh-CN" sz="1600" dirty="0"/>
              <a:t> </a:t>
            </a:r>
            <a:r>
              <a:rPr lang="en-US" altLang="zh-CN" sz="1600" i="1" dirty="0"/>
              <a:t>dest-ipv6-address</a:t>
            </a:r>
            <a:r>
              <a:rPr lang="en-US" altLang="zh-CN" sz="1600" dirty="0"/>
              <a:t> </a:t>
            </a:r>
            <a:r>
              <a:rPr lang="en-US" altLang="zh-CN" sz="1600" i="1" dirty="0"/>
              <a:t>prefix-length</a:t>
            </a:r>
            <a:r>
              <a:rPr lang="en-US" altLang="zh-CN" sz="1600" dirty="0"/>
              <a:t> { </a:t>
            </a:r>
            <a:r>
              <a:rPr lang="en-US" altLang="zh-CN" sz="1600" i="1" dirty="0"/>
              <a:t>interface-type</a:t>
            </a:r>
            <a:r>
              <a:rPr lang="en-US" altLang="zh-CN" sz="1600" dirty="0"/>
              <a:t> </a:t>
            </a:r>
            <a:r>
              <a:rPr lang="en-US" altLang="zh-CN" sz="1600" i="1" dirty="0"/>
              <a:t>interface-number</a:t>
            </a:r>
            <a:r>
              <a:rPr lang="en-US" altLang="zh-CN" sz="1600" dirty="0"/>
              <a:t> [ </a:t>
            </a:r>
            <a:r>
              <a:rPr lang="en-US" altLang="zh-CN" sz="1600" i="1" dirty="0"/>
              <a:t>nexthop-ipv6-address</a:t>
            </a:r>
            <a:r>
              <a:rPr lang="en-US" altLang="zh-CN" sz="1600" dirty="0"/>
              <a:t> ] | </a:t>
            </a:r>
            <a:r>
              <a:rPr lang="en-US" altLang="zh-CN" sz="1600" i="1" dirty="0"/>
              <a:t>nexthop-ipv6-address</a:t>
            </a:r>
            <a:r>
              <a:rPr lang="en-US" altLang="zh-CN" sz="1600" dirty="0"/>
              <a:t> | </a:t>
            </a:r>
            <a:r>
              <a:rPr lang="en-US" altLang="zh-CN" sz="1600" b="1" dirty="0" err="1"/>
              <a:t>vpn</a:t>
            </a:r>
            <a:r>
              <a:rPr lang="en-US" altLang="zh-CN" sz="1600" b="1" dirty="0"/>
              <a:t>-instance</a:t>
            </a:r>
            <a:r>
              <a:rPr lang="en-US" altLang="zh-CN" sz="1600" dirty="0"/>
              <a:t> </a:t>
            </a:r>
            <a:r>
              <a:rPr lang="en-US" altLang="zh-CN" sz="1600" i="1" dirty="0" err="1"/>
              <a:t>vpn</a:t>
            </a:r>
            <a:r>
              <a:rPr lang="en-US" altLang="zh-CN" sz="1600" i="1" dirty="0"/>
              <a:t>-destination-name</a:t>
            </a:r>
            <a:r>
              <a:rPr lang="en-US" altLang="zh-CN" sz="1600" dirty="0"/>
              <a:t> </a:t>
            </a:r>
            <a:r>
              <a:rPr lang="en-US" altLang="zh-CN" sz="1600" i="1" dirty="0"/>
              <a:t>nexthop-ipv6-address</a:t>
            </a:r>
            <a:r>
              <a:rPr lang="en-US" altLang="zh-CN" sz="1600" dirty="0"/>
              <a:t> } [ </a:t>
            </a:r>
            <a:r>
              <a:rPr lang="en-US" altLang="zh-CN" sz="1600" b="1" dirty="0"/>
              <a:t>preference</a:t>
            </a:r>
            <a:r>
              <a:rPr lang="en-US" altLang="zh-CN" sz="1600" dirty="0"/>
              <a:t> </a:t>
            </a:r>
            <a:r>
              <a:rPr lang="en-US" altLang="zh-CN" sz="1600" i="1" dirty="0" smtClean="0"/>
              <a:t>preference</a:t>
            </a:r>
            <a:r>
              <a:rPr lang="en-US" altLang="zh-CN" sz="1600" dirty="0" smtClean="0"/>
              <a:t>][</a:t>
            </a:r>
            <a:r>
              <a:rPr lang="en-US" altLang="zh-CN" sz="1600" dirty="0"/>
              <a:t> </a:t>
            </a:r>
            <a:r>
              <a:rPr lang="en-US" altLang="zh-CN" sz="1600" b="1" dirty="0"/>
              <a:t>permanent</a:t>
            </a:r>
            <a:r>
              <a:rPr lang="en-US" altLang="zh-CN" sz="1600" dirty="0"/>
              <a:t> | </a:t>
            </a:r>
            <a:r>
              <a:rPr lang="en-US" altLang="zh-CN" sz="1600" b="1" dirty="0"/>
              <a:t>inherit-cost</a:t>
            </a:r>
            <a:r>
              <a:rPr lang="en-US" altLang="zh-CN" sz="1600" dirty="0"/>
              <a:t> </a:t>
            </a:r>
            <a:r>
              <a:rPr lang="en-US" altLang="zh-CN" sz="1600" dirty="0" smtClean="0"/>
              <a:t>]</a:t>
            </a:r>
            <a:r>
              <a:rPr lang="en-US" altLang="zh-CN" sz="1600" dirty="0"/>
              <a:t> </a:t>
            </a:r>
            <a:r>
              <a:rPr lang="en-US" altLang="zh-CN" sz="1600" dirty="0" smtClean="0"/>
              <a:t>[</a:t>
            </a:r>
            <a:r>
              <a:rPr lang="en-US" altLang="zh-CN" sz="1600" dirty="0"/>
              <a:t> </a:t>
            </a:r>
            <a:r>
              <a:rPr lang="en-US" altLang="zh-CN" sz="1600" b="1" dirty="0"/>
              <a:t>description</a:t>
            </a:r>
            <a:r>
              <a:rPr lang="en-US" altLang="zh-CN" sz="1600" dirty="0"/>
              <a:t> </a:t>
            </a:r>
            <a:r>
              <a:rPr lang="en-US" altLang="zh-CN" sz="1600" i="1" dirty="0"/>
              <a:t>text</a:t>
            </a:r>
            <a:r>
              <a:rPr lang="en-US" altLang="zh-CN" sz="1600" dirty="0"/>
              <a:t> ]</a:t>
            </a:r>
          </a:p>
        </p:txBody>
      </p:sp>
      <p:sp>
        <p:nvSpPr>
          <p:cNvPr id="11" name="矩形 10"/>
          <p:cNvSpPr/>
          <p:nvPr/>
        </p:nvSpPr>
        <p:spPr>
          <a:xfrm>
            <a:off x="791650" y="3053355"/>
            <a:ext cx="10608699" cy="1077218"/>
          </a:xfrm>
          <a:prstGeom prst="rect">
            <a:avLst/>
          </a:prstGeom>
          <a:solidFill>
            <a:schemeClr val="bg1">
              <a:lumMod val="85000"/>
            </a:schemeClr>
          </a:solidFill>
          <a:ln>
            <a:noFill/>
          </a:ln>
        </p:spPr>
        <p:txBody>
          <a:bodyPr wrap="square">
            <a:spAutoFit/>
          </a:bodyPr>
          <a:lstStyle/>
          <a:p>
            <a:r>
              <a:rPr lang="en-US" altLang="zh-CN" sz="1600" dirty="0">
                <a:cs typeface="Courier New" panose="02070309020205020404" pitchFamily="49" charset="0"/>
              </a:rPr>
              <a:t>[Huawei] </a:t>
            </a:r>
            <a:r>
              <a:rPr lang="en-US" altLang="zh-CN" sz="1600" b="1" dirty="0"/>
              <a:t>ipv6 route-static </a:t>
            </a:r>
            <a:r>
              <a:rPr lang="en-US" altLang="zh-CN" sz="1600" b="1" dirty="0" err="1"/>
              <a:t>vpn</a:t>
            </a:r>
            <a:r>
              <a:rPr lang="en-US" altLang="zh-CN" sz="1600" b="1" dirty="0"/>
              <a:t>-instance</a:t>
            </a:r>
            <a:r>
              <a:rPr lang="en-US" altLang="zh-CN" sz="1600" dirty="0"/>
              <a:t> </a:t>
            </a:r>
            <a:r>
              <a:rPr lang="en-US" altLang="zh-CN" sz="1600" i="1" dirty="0" err="1"/>
              <a:t>vpn</a:t>
            </a:r>
            <a:r>
              <a:rPr lang="en-US" altLang="zh-CN" sz="1600" i="1" dirty="0"/>
              <a:t>-instance-name</a:t>
            </a:r>
            <a:r>
              <a:rPr lang="en-US" altLang="zh-CN" sz="1600" dirty="0"/>
              <a:t> </a:t>
            </a:r>
            <a:r>
              <a:rPr lang="en-US" altLang="zh-CN" sz="1600" i="1" dirty="0"/>
              <a:t>dest-ipv6-address</a:t>
            </a:r>
            <a:r>
              <a:rPr lang="en-US" altLang="zh-CN" sz="1600" dirty="0"/>
              <a:t> </a:t>
            </a:r>
            <a:r>
              <a:rPr lang="en-US" altLang="zh-CN" sz="1600" i="1" dirty="0"/>
              <a:t>prefix-length</a:t>
            </a:r>
            <a:r>
              <a:rPr lang="en-US" altLang="zh-CN" sz="1600" dirty="0"/>
              <a:t> { [ </a:t>
            </a:r>
            <a:r>
              <a:rPr lang="en-US" altLang="zh-CN" sz="1600" i="1" dirty="0"/>
              <a:t>interface-type</a:t>
            </a:r>
            <a:r>
              <a:rPr lang="en-US" altLang="zh-CN" sz="1600" dirty="0"/>
              <a:t> </a:t>
            </a:r>
            <a:r>
              <a:rPr lang="en-US" altLang="zh-CN" sz="1600" i="1" dirty="0"/>
              <a:t>interface-number</a:t>
            </a:r>
            <a:r>
              <a:rPr lang="en-US" altLang="zh-CN" sz="1600" dirty="0"/>
              <a:t> [ </a:t>
            </a:r>
            <a:r>
              <a:rPr lang="en-US" altLang="zh-CN" sz="1600" i="1" dirty="0"/>
              <a:t>nexthop-ipv6-address</a:t>
            </a:r>
            <a:r>
              <a:rPr lang="en-US" altLang="zh-CN" sz="1600" dirty="0"/>
              <a:t> ] ] | </a:t>
            </a:r>
            <a:r>
              <a:rPr lang="en-US" altLang="zh-CN" sz="1600" i="1" dirty="0"/>
              <a:t>nexthop-ipv6-address</a:t>
            </a:r>
            <a:r>
              <a:rPr lang="en-US" altLang="zh-CN" sz="1600" dirty="0"/>
              <a:t> [ </a:t>
            </a:r>
            <a:r>
              <a:rPr lang="en-US" altLang="zh-CN" sz="1600" b="1" dirty="0"/>
              <a:t>public</a:t>
            </a:r>
            <a:r>
              <a:rPr lang="en-US" altLang="zh-CN" sz="1600" dirty="0"/>
              <a:t> ] | </a:t>
            </a:r>
            <a:r>
              <a:rPr lang="en-US" altLang="zh-CN" sz="1600" b="1" dirty="0" err="1"/>
              <a:t>vpn</a:t>
            </a:r>
            <a:r>
              <a:rPr lang="en-US" altLang="zh-CN" sz="1600" b="1" dirty="0"/>
              <a:t>-instance</a:t>
            </a:r>
            <a:r>
              <a:rPr lang="en-US" altLang="zh-CN" sz="1600" dirty="0"/>
              <a:t> </a:t>
            </a:r>
            <a:r>
              <a:rPr lang="en-US" altLang="zh-CN" sz="1600" i="1" dirty="0" err="1"/>
              <a:t>vpn</a:t>
            </a:r>
            <a:r>
              <a:rPr lang="en-US" altLang="zh-CN" sz="1600" i="1" dirty="0"/>
              <a:t>-destination-name</a:t>
            </a:r>
            <a:r>
              <a:rPr lang="en-US" altLang="zh-CN" sz="1600" dirty="0"/>
              <a:t> </a:t>
            </a:r>
            <a:r>
              <a:rPr lang="en-US" altLang="zh-CN" sz="1600" i="1" dirty="0"/>
              <a:t>nexthop-ipv6-address</a:t>
            </a:r>
            <a:r>
              <a:rPr lang="en-US" altLang="zh-CN" sz="1600" dirty="0"/>
              <a:t> } [ </a:t>
            </a:r>
            <a:r>
              <a:rPr lang="en-US" altLang="zh-CN" sz="1600" b="1" dirty="0"/>
              <a:t>preference</a:t>
            </a:r>
            <a:r>
              <a:rPr lang="en-US" altLang="zh-CN" sz="1600" dirty="0"/>
              <a:t> </a:t>
            </a:r>
            <a:r>
              <a:rPr lang="en-US" altLang="zh-CN" sz="1600" i="1" dirty="0" err="1"/>
              <a:t>preference</a:t>
            </a:r>
            <a:r>
              <a:rPr lang="en-US" altLang="zh-CN" sz="1600" dirty="0"/>
              <a:t> ] [</a:t>
            </a:r>
            <a:r>
              <a:rPr lang="en-US" altLang="zh-CN" sz="1600" b="1" dirty="0"/>
              <a:t>permanent</a:t>
            </a:r>
            <a:r>
              <a:rPr lang="en-US" altLang="zh-CN" sz="1600" dirty="0"/>
              <a:t> | </a:t>
            </a:r>
            <a:r>
              <a:rPr lang="en-US" altLang="zh-CN" sz="1600" b="1" dirty="0"/>
              <a:t>inherit-cost</a:t>
            </a:r>
            <a:r>
              <a:rPr lang="en-US" altLang="zh-CN" sz="1600" dirty="0"/>
              <a:t> ] [ </a:t>
            </a:r>
            <a:r>
              <a:rPr lang="en-US" altLang="zh-CN" sz="1600" b="1" dirty="0"/>
              <a:t>description</a:t>
            </a:r>
            <a:r>
              <a:rPr lang="en-US" altLang="zh-CN" sz="1600" dirty="0"/>
              <a:t> </a:t>
            </a:r>
            <a:r>
              <a:rPr lang="en-US" altLang="zh-CN" sz="1600" i="1" dirty="0"/>
              <a:t>text</a:t>
            </a:r>
            <a:r>
              <a:rPr lang="en-US" altLang="zh-CN" sz="1600" dirty="0"/>
              <a:t> ]</a:t>
            </a:r>
          </a:p>
        </p:txBody>
      </p:sp>
    </p:spTree>
    <p:extLst>
      <p:ext uri="{BB962C8B-B14F-4D97-AF65-F5344CB8AC3E}">
        <p14:creationId xmlns:p14="http://schemas.microsoft.com/office/powerpoint/2010/main" val="390768776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Basic BGP4+ Configuration Commands</a:t>
            </a:r>
            <a:endParaRPr lang="en-US" altLang="zh-CN" dirty="0"/>
          </a:p>
        </p:txBody>
      </p:sp>
      <p:sp>
        <p:nvSpPr>
          <p:cNvPr id="5" name="矩形 4"/>
          <p:cNvSpPr/>
          <p:nvPr/>
        </p:nvSpPr>
        <p:spPr>
          <a:xfrm>
            <a:off x="551384" y="1169908"/>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Configure a BGP peer.</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1771806"/>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An IPv6 peer is created in the BGP view.</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551384" y="2569892"/>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Enable the local device to exchange routing information with a specified peer in a BGP-IPv6 address family.</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a:xfrm>
            <a:off x="1031917" y="3171266"/>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 specified BGP-IPv6 address family is enabled, and its view is displayed.</a:t>
            </a:r>
            <a:endParaRPr lang="en-US" sz="1600" dirty="0">
              <a:latin typeface="Huawei Sans" panose="020C0503030203020204" pitchFamily="34" charset="0"/>
            </a:endParaRPr>
          </a:p>
        </p:txBody>
      </p:sp>
      <p:sp>
        <p:nvSpPr>
          <p:cNvPr id="17" name="矩形 16"/>
          <p:cNvSpPr/>
          <p:nvPr/>
        </p:nvSpPr>
        <p:spPr>
          <a:xfrm>
            <a:off x="1031917" y="3934688"/>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local device is enabled to exchange routing information with the specified peer in the BGP-IPv6 address family view.</a:t>
            </a:r>
            <a:endParaRPr lang="en-US" sz="1600" dirty="0">
              <a:latin typeface="Huawei Sans" panose="020C0503030203020204" pitchFamily="34" charset="0"/>
            </a:endParaRPr>
          </a:p>
        </p:txBody>
      </p:sp>
      <p:sp>
        <p:nvSpPr>
          <p:cNvPr id="19" name="矩形 18"/>
          <p:cNvSpPr/>
          <p:nvPr/>
        </p:nvSpPr>
        <p:spPr>
          <a:xfrm>
            <a:off x="551384" y="5013297"/>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BGP to import routes.</a:t>
            </a:r>
            <a:endParaRPr lang="en-US" sz="1600" dirty="0">
              <a:latin typeface="Huawei Sans" panose="020C0503030203020204" pitchFamily="34" charset="0"/>
            </a:endParaRPr>
          </a:p>
        </p:txBody>
      </p:sp>
      <p:sp>
        <p:nvSpPr>
          <p:cNvPr id="20" name="矩形 19"/>
          <p:cNvSpPr/>
          <p:nvPr/>
        </p:nvSpPr>
        <p:spPr>
          <a:xfrm>
            <a:off x="1031917" y="5598024"/>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BGP is configured to import specified routes in the IPv6 routing table to the BGP routing table.</a:t>
            </a:r>
            <a:endParaRPr lang="en-US" altLang="zh-CN" sz="1600" dirty="0">
              <a:latin typeface="Huawei Sans" panose="020C0503030203020204" pitchFamily="34" charset="0"/>
              <a:cs typeface="Courier New" panose="02070309020205020404" pitchFamily="49" charset="0"/>
            </a:endParaRPr>
          </a:p>
        </p:txBody>
      </p:sp>
      <p:sp>
        <p:nvSpPr>
          <p:cNvPr id="21" name="矩形 20"/>
          <p:cNvSpPr/>
          <p:nvPr/>
        </p:nvSpPr>
        <p:spPr>
          <a:xfrm>
            <a:off x="1031917" y="1492658"/>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a:t>
            </a:r>
            <a:r>
              <a:rPr lang="en-US" altLang="zh-CN" sz="1600" dirty="0" err="1">
                <a:cs typeface="Courier New" panose="02070309020205020404" pitchFamily="49" charset="0"/>
              </a:rPr>
              <a:t>bgp</a:t>
            </a:r>
            <a:r>
              <a:rPr lang="en-US" altLang="zh-CN" sz="1600" dirty="0" smtClean="0">
                <a:cs typeface="Courier New" panose="02070309020205020404" pitchFamily="49" charset="0"/>
              </a:rPr>
              <a:t>] </a:t>
            </a:r>
            <a:r>
              <a:rPr lang="en-US" altLang="zh-CN" sz="1600" b="1" dirty="0"/>
              <a:t>peer</a:t>
            </a:r>
            <a:r>
              <a:rPr lang="en-US" altLang="zh-CN" sz="1600" dirty="0"/>
              <a:t> </a:t>
            </a:r>
            <a:r>
              <a:rPr lang="en-US" altLang="zh-CN" sz="1600" i="1" dirty="0" smtClean="0"/>
              <a:t>ipv6-address</a:t>
            </a:r>
            <a:r>
              <a:rPr lang="en-US" altLang="zh-CN" sz="1600" dirty="0"/>
              <a:t> </a:t>
            </a:r>
            <a:r>
              <a:rPr lang="en-US" altLang="zh-CN" sz="1600" b="1" dirty="0" smtClean="0"/>
              <a:t>as-number</a:t>
            </a:r>
            <a:r>
              <a:rPr lang="en-US" altLang="zh-CN" sz="1600" dirty="0"/>
              <a:t> { </a:t>
            </a:r>
            <a:r>
              <a:rPr lang="en-US" altLang="zh-CN" sz="1600" i="1" dirty="0"/>
              <a:t>as-number-plain</a:t>
            </a:r>
            <a:r>
              <a:rPr lang="en-US" altLang="zh-CN" sz="1600" dirty="0"/>
              <a:t> | </a:t>
            </a:r>
            <a:r>
              <a:rPr lang="en-US" altLang="zh-CN" sz="1600" i="1" dirty="0"/>
              <a:t>as-number-dot</a:t>
            </a:r>
            <a:r>
              <a:rPr lang="en-US" altLang="zh-CN" sz="1600" dirty="0"/>
              <a:t> }</a:t>
            </a:r>
            <a:endParaRPr lang="zh-CN" altLang="en-US" sz="1600" dirty="0">
              <a:cs typeface="Courier New" panose="02070309020205020404" pitchFamily="49" charset="0"/>
            </a:endParaRPr>
          </a:p>
        </p:txBody>
      </p:sp>
      <p:sp>
        <p:nvSpPr>
          <p:cNvPr id="22" name="矩形 21"/>
          <p:cNvSpPr/>
          <p:nvPr/>
        </p:nvSpPr>
        <p:spPr>
          <a:xfrm>
            <a:off x="1031917" y="2892642"/>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a:t>
            </a:r>
            <a:r>
              <a:rPr lang="en-US" altLang="zh-CN" sz="1600" dirty="0" err="1" smtClean="0">
                <a:cs typeface="Courier New" panose="02070309020205020404" pitchFamily="49" charset="0"/>
              </a:rPr>
              <a:t>bgp</a:t>
            </a:r>
            <a:r>
              <a:rPr lang="en-US" altLang="zh-CN" sz="1600" dirty="0" smtClean="0">
                <a:cs typeface="Courier New" panose="02070309020205020404" pitchFamily="49" charset="0"/>
              </a:rPr>
              <a:t>] </a:t>
            </a:r>
            <a:r>
              <a:rPr lang="en-US" altLang="zh-CN" sz="1600" b="1" dirty="0"/>
              <a:t>ipv6-family</a:t>
            </a:r>
            <a:r>
              <a:rPr lang="en-US" altLang="zh-CN" sz="1600" dirty="0"/>
              <a:t> [ </a:t>
            </a:r>
            <a:r>
              <a:rPr lang="en-US" altLang="zh-CN" sz="1600" b="1" dirty="0"/>
              <a:t>unicast</a:t>
            </a:r>
            <a:r>
              <a:rPr lang="en-US" altLang="zh-CN" sz="1600" dirty="0"/>
              <a:t> | </a:t>
            </a:r>
            <a:r>
              <a:rPr lang="en-US" altLang="zh-CN" sz="1600" b="1" dirty="0"/>
              <a:t>vpnv6</a:t>
            </a:r>
            <a:r>
              <a:rPr lang="en-US" altLang="zh-CN" sz="1600" dirty="0"/>
              <a:t> | </a:t>
            </a:r>
            <a:r>
              <a:rPr lang="en-US" altLang="zh-CN" sz="1600" b="1" dirty="0" err="1"/>
              <a:t>vpn</a:t>
            </a:r>
            <a:r>
              <a:rPr lang="en-US" altLang="zh-CN" sz="1600" b="1" dirty="0"/>
              <a:t>-instance</a:t>
            </a:r>
            <a:r>
              <a:rPr lang="en-US" altLang="zh-CN" sz="1600" dirty="0"/>
              <a:t> </a:t>
            </a:r>
            <a:r>
              <a:rPr lang="en-US" altLang="zh-CN" sz="1600" i="1" dirty="0" err="1"/>
              <a:t>vpn</a:t>
            </a:r>
            <a:r>
              <a:rPr lang="en-US" altLang="zh-CN" sz="1600" i="1" dirty="0"/>
              <a:t>-instance-name</a:t>
            </a:r>
            <a:r>
              <a:rPr lang="en-US" altLang="zh-CN" sz="1600" dirty="0"/>
              <a:t> ]</a:t>
            </a:r>
            <a:endParaRPr lang="zh-CN" altLang="en-US" sz="1600" dirty="0">
              <a:cs typeface="Courier New" panose="02070309020205020404" pitchFamily="49" charset="0"/>
            </a:endParaRPr>
          </a:p>
        </p:txBody>
      </p:sp>
      <p:sp>
        <p:nvSpPr>
          <p:cNvPr id="23" name="矩形 22"/>
          <p:cNvSpPr/>
          <p:nvPr/>
        </p:nvSpPr>
        <p:spPr>
          <a:xfrm>
            <a:off x="1031917" y="3686702"/>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Huawei-bgp-af-ipv6] </a:t>
            </a:r>
            <a:r>
              <a:rPr lang="en-US" altLang="zh-CN" sz="1600" b="1" dirty="0"/>
              <a:t>peer</a:t>
            </a:r>
            <a:r>
              <a:rPr lang="en-US" altLang="zh-CN" sz="1600" dirty="0"/>
              <a:t> </a:t>
            </a:r>
            <a:r>
              <a:rPr lang="en-US" altLang="zh-CN" sz="1600" i="1" dirty="0" smtClean="0"/>
              <a:t>ipv6-address</a:t>
            </a:r>
            <a:r>
              <a:rPr lang="en-US" altLang="zh-CN" sz="1600" dirty="0"/>
              <a:t> </a:t>
            </a:r>
            <a:r>
              <a:rPr lang="en-US" altLang="zh-CN" sz="1600" b="1" dirty="0" smtClean="0"/>
              <a:t>enable</a:t>
            </a:r>
            <a:endParaRPr lang="zh-CN" altLang="en-US" sz="1600" dirty="0">
              <a:cs typeface="Courier New" panose="02070309020205020404" pitchFamily="49" charset="0"/>
            </a:endParaRPr>
          </a:p>
        </p:txBody>
      </p:sp>
      <p:sp>
        <p:nvSpPr>
          <p:cNvPr id="24" name="矩形 23"/>
          <p:cNvSpPr/>
          <p:nvPr/>
        </p:nvSpPr>
        <p:spPr>
          <a:xfrm>
            <a:off x="1031917" y="5336047"/>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Huawei-bgp-af-ipv6] </a:t>
            </a:r>
            <a:r>
              <a:rPr lang="en-US" altLang="zh-CN" sz="1600" b="1" dirty="0" smtClean="0"/>
              <a:t>network</a:t>
            </a:r>
            <a:r>
              <a:rPr lang="en-US" altLang="zh-CN" sz="1600" dirty="0"/>
              <a:t> </a:t>
            </a:r>
            <a:r>
              <a:rPr lang="en-US" altLang="zh-CN" sz="1600" i="1" dirty="0"/>
              <a:t>ipv6-address</a:t>
            </a:r>
            <a:r>
              <a:rPr lang="en-US" altLang="zh-CN" sz="1600" dirty="0"/>
              <a:t> </a:t>
            </a:r>
            <a:r>
              <a:rPr lang="en-US" altLang="zh-CN" sz="1600" i="1" dirty="0"/>
              <a:t>prefix-length</a:t>
            </a:r>
            <a:r>
              <a:rPr lang="en-US" altLang="zh-CN" sz="1600" dirty="0"/>
              <a:t> </a:t>
            </a:r>
            <a:r>
              <a:rPr lang="en-US" altLang="zh-CN" sz="1600" dirty="0" smtClean="0"/>
              <a:t>[</a:t>
            </a:r>
            <a:r>
              <a:rPr lang="en-US" altLang="zh-CN" sz="1600" dirty="0"/>
              <a:t> </a:t>
            </a:r>
            <a:r>
              <a:rPr lang="en-US" altLang="zh-CN" sz="1600" b="1" dirty="0"/>
              <a:t>route-policy</a:t>
            </a:r>
            <a:r>
              <a:rPr lang="en-US" altLang="zh-CN" sz="1600" dirty="0"/>
              <a:t> </a:t>
            </a:r>
            <a:r>
              <a:rPr lang="en-US" altLang="zh-CN" sz="1600" i="1" dirty="0"/>
              <a:t>route-policy-name</a:t>
            </a:r>
            <a:r>
              <a:rPr lang="en-US" altLang="zh-CN" sz="1600" dirty="0"/>
              <a:t> ]</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70323248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Verifying the Configuration of Basic BGP4+ Functions</a:t>
            </a:r>
            <a:endParaRPr lang="en-US" dirty="0"/>
          </a:p>
        </p:txBody>
      </p:sp>
      <p:sp>
        <p:nvSpPr>
          <p:cNvPr id="5" name="矩形 4"/>
          <p:cNvSpPr/>
          <p:nvPr/>
        </p:nvSpPr>
        <p:spPr>
          <a:xfrm>
            <a:off x="551384" y="1165011"/>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Check BGP4+ peer information.</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2423905"/>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Check BGP4+ routing information.</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1492654"/>
            <a:ext cx="10608699" cy="338554"/>
          </a:xfrm>
          <a:prstGeom prst="rect">
            <a:avLst/>
          </a:prstGeom>
          <a:solidFill>
            <a:schemeClr val="bg1">
              <a:lumMod val="85000"/>
            </a:schemeClr>
          </a:solidFill>
          <a:ln>
            <a:noFill/>
          </a:ln>
        </p:spPr>
        <p:txBody>
          <a:bodyPr wrap="square">
            <a:spAutoFit/>
          </a:bodyPr>
          <a:lstStyle/>
          <a:p>
            <a:pPr fontAlgn="base"/>
            <a:r>
              <a:rPr lang="en-US" altLang="zh-CN" sz="1600" dirty="0" smtClean="0">
                <a:cs typeface="Courier New" panose="02070309020205020404" pitchFamily="49" charset="0"/>
              </a:rPr>
              <a:t>[Huawei] </a:t>
            </a:r>
            <a:r>
              <a:rPr lang="en-US" altLang="zh-CN" sz="1600" b="1" dirty="0"/>
              <a:t>display </a:t>
            </a:r>
            <a:r>
              <a:rPr lang="en-US" altLang="zh-CN" sz="1600" b="1" dirty="0" err="1" smtClean="0"/>
              <a:t>bgp</a:t>
            </a:r>
            <a:r>
              <a:rPr lang="en-US" altLang="zh-CN" sz="1600" b="1" dirty="0" smtClean="0"/>
              <a:t> ipv6 peer </a:t>
            </a:r>
            <a:r>
              <a:rPr lang="en-US" altLang="zh-CN" sz="1600" i="1" dirty="0" smtClean="0"/>
              <a:t>ipv6-address</a:t>
            </a:r>
            <a:r>
              <a:rPr lang="en-US" altLang="zh-CN" sz="1600" b="1" dirty="0" smtClean="0"/>
              <a:t> </a:t>
            </a:r>
            <a:r>
              <a:rPr lang="en-US" altLang="zh-CN" sz="1600" dirty="0" smtClean="0"/>
              <a:t>[</a:t>
            </a:r>
            <a:r>
              <a:rPr lang="en-US" altLang="zh-CN" sz="1600" dirty="0"/>
              <a:t> </a:t>
            </a:r>
            <a:r>
              <a:rPr lang="en-US" altLang="zh-CN" sz="1600" b="1" dirty="0"/>
              <a:t>verbose</a:t>
            </a:r>
            <a:r>
              <a:rPr lang="en-US" altLang="zh-CN" sz="1600" dirty="0"/>
              <a:t> ]</a:t>
            </a:r>
            <a:endParaRPr lang="zh-CN" altLang="en-US" sz="1600" dirty="0">
              <a:cs typeface="Courier New" panose="02070309020205020404" pitchFamily="49" charset="0"/>
            </a:endParaRPr>
          </a:p>
        </p:txBody>
      </p:sp>
      <p:sp>
        <p:nvSpPr>
          <p:cNvPr id="12" name="矩形 11"/>
          <p:cNvSpPr/>
          <p:nvPr/>
        </p:nvSpPr>
        <p:spPr>
          <a:xfrm>
            <a:off x="1031917" y="2760257"/>
            <a:ext cx="10608699" cy="338554"/>
          </a:xfrm>
          <a:prstGeom prst="rect">
            <a:avLst/>
          </a:prstGeom>
          <a:solidFill>
            <a:schemeClr val="bg1">
              <a:lumMod val="85000"/>
            </a:schemeClr>
          </a:solidFill>
          <a:ln>
            <a:noFill/>
          </a:ln>
        </p:spPr>
        <p:txBody>
          <a:bodyPr wrap="square">
            <a:spAutoFit/>
          </a:bodyPr>
          <a:lstStyle/>
          <a:p>
            <a:pPr fontAlgn="base"/>
            <a:r>
              <a:rPr lang="en-US" altLang="zh-CN" sz="1600" dirty="0">
                <a:cs typeface="Courier New" panose="02070309020205020404" pitchFamily="49" charset="0"/>
              </a:rPr>
              <a:t>[</a:t>
            </a:r>
            <a:r>
              <a:rPr lang="en-US" altLang="zh-CN" sz="1600" dirty="0" smtClean="0">
                <a:cs typeface="Courier New" panose="02070309020205020404" pitchFamily="49" charset="0"/>
              </a:rPr>
              <a:t>Huawei] </a:t>
            </a:r>
            <a:r>
              <a:rPr lang="en-US" altLang="zh-CN" sz="1600" b="1" dirty="0"/>
              <a:t>display </a:t>
            </a:r>
            <a:r>
              <a:rPr lang="en-US" altLang="zh-CN" sz="1600" b="1" dirty="0" err="1" smtClean="0"/>
              <a:t>bgp</a:t>
            </a:r>
            <a:r>
              <a:rPr lang="en-US" altLang="zh-CN" sz="1600" b="1" dirty="0" smtClean="0"/>
              <a:t> ipv6</a:t>
            </a:r>
            <a:r>
              <a:rPr lang="en-US" altLang="zh-CN" sz="1600" dirty="0"/>
              <a:t> </a:t>
            </a:r>
            <a:r>
              <a:rPr lang="en-US" altLang="zh-CN" sz="1600" b="1" dirty="0"/>
              <a:t>routing-table</a:t>
            </a:r>
            <a:endParaRPr lang="zh-CN" altLang="en-US" sz="1600" dirty="0">
              <a:cs typeface="Courier New" panose="02070309020205020404" pitchFamily="49" charset="0"/>
            </a:endParaRPr>
          </a:p>
        </p:txBody>
      </p:sp>
    </p:spTree>
    <p:extLst>
      <p:ext uri="{BB962C8B-B14F-4D97-AF65-F5344CB8AC3E}">
        <p14:creationId xmlns:p14="http://schemas.microsoft.com/office/powerpoint/2010/main" val="217363095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Example for Configuring BGP IPv4/IPv6 Dual Stack</a:t>
            </a:r>
            <a:endParaRPr lang="en-US" altLang="zh-CN" dirty="0"/>
          </a:p>
        </p:txBody>
      </p:sp>
      <p:sp>
        <p:nvSpPr>
          <p:cNvPr id="7" name="文本占位符 6"/>
          <p:cNvSpPr>
            <a:spLocks noGrp="1"/>
          </p:cNvSpPr>
          <p:nvPr>
            <p:ph type="body" sz="quarter" idx="10"/>
          </p:nvPr>
        </p:nvSpPr>
        <p:spPr bwMode="gray">
          <a:xfrm>
            <a:off x="6096000" y="1160462"/>
            <a:ext cx="5653088" cy="4767093"/>
          </a:xfrm>
        </p:spPr>
        <p:txBody>
          <a:bodyPr/>
          <a:lstStyle/>
          <a:p>
            <a:r>
              <a:rPr lang="en-US" altLang="zh-CN" sz="1800" dirty="0" smtClean="0"/>
              <a:t>Scenario description:</a:t>
            </a:r>
          </a:p>
          <a:p>
            <a:pPr lvl="1"/>
            <a:r>
              <a:rPr lang="en-US" altLang="zh-CN" sz="1600" dirty="0" smtClean="0"/>
              <a:t>Two branches of a company communicate with each other through BGP. To ensure future service development, an IPv6 network is deployed in each branch for service testing. In this case, BGP4+ needs to be deployed to implement IPv6 network interworking.</a:t>
            </a:r>
          </a:p>
          <a:p>
            <a:endParaRPr lang="zh-CN" altLang="en-US" sz="1800" dirty="0"/>
          </a:p>
        </p:txBody>
      </p:sp>
      <p:graphicFrame>
        <p:nvGraphicFramePr>
          <p:cNvPr id="53" name="表格 52"/>
          <p:cNvGraphicFramePr>
            <a:graphicFrameLocks noGrp="1"/>
          </p:cNvGraphicFramePr>
          <p:nvPr>
            <p:extLst>
              <p:ext uri="{D42A27DB-BD31-4B8C-83A1-F6EECF244321}">
                <p14:modId xmlns:p14="http://schemas.microsoft.com/office/powerpoint/2010/main" val="59288387"/>
              </p:ext>
            </p:extLst>
          </p:nvPr>
        </p:nvGraphicFramePr>
        <p:xfrm>
          <a:off x="528602" y="3464882"/>
          <a:ext cx="5567397" cy="1836735"/>
        </p:xfrm>
        <a:graphic>
          <a:graphicData uri="http://schemas.openxmlformats.org/drawingml/2006/table">
            <a:tbl>
              <a:tblPr firstRow="1" bandRow="1"/>
              <a:tblGrid>
                <a:gridCol w="751748"/>
                <a:gridCol w="1163994"/>
                <a:gridCol w="1357994"/>
                <a:gridCol w="2293661"/>
              </a:tblGrid>
              <a:tr h="367347">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7347">
                <a:tc rowSpan="2">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10.1.1.1/32</a:t>
                      </a:r>
                      <a:endParaRPr lang="en-US"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2001:DB8:2345:1::1/128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r>
                        <a:rPr lang="en-US" sz="1400" dirty="0" smtClean="0"/>
                        <a:t>10.1.2.2/32</a:t>
                      </a:r>
                      <a:endParaRPr lang="en-US"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2001:DB8:2345:2::2/128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3" name="圆角矩形 22"/>
          <p:cNvSpPr/>
          <p:nvPr/>
        </p:nvSpPr>
        <p:spPr bwMode="gray">
          <a:xfrm>
            <a:off x="3494908" y="1410273"/>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27" name="圆角矩形 26"/>
          <p:cNvSpPr/>
          <p:nvPr/>
        </p:nvSpPr>
        <p:spPr bwMode="gray">
          <a:xfrm>
            <a:off x="1020756" y="1410273"/>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421194" y="2010852"/>
            <a:ext cx="541201" cy="442800"/>
          </a:xfrm>
          <a:prstGeom prst="rect">
            <a:avLst/>
          </a:prstGeom>
          <a:noFill/>
        </p:spPr>
      </p:pic>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250642" y="2010852"/>
            <a:ext cx="541201" cy="442800"/>
          </a:xfrm>
          <a:prstGeom prst="rect">
            <a:avLst/>
          </a:prstGeom>
          <a:noFill/>
        </p:spPr>
      </p:pic>
      <p:cxnSp>
        <p:nvCxnSpPr>
          <p:cNvPr id="30" name="直接连接符 29"/>
          <p:cNvCxnSpPr>
            <a:stCxn id="28" idx="3"/>
            <a:endCxn id="29" idx="1"/>
          </p:cNvCxnSpPr>
          <p:nvPr/>
        </p:nvCxnSpPr>
        <p:spPr bwMode="gray">
          <a:xfrm>
            <a:off x="1962395" y="2232252"/>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Rectangle 312"/>
          <p:cNvSpPr>
            <a:spLocks noChangeArrowheads="1"/>
          </p:cNvSpPr>
          <p:nvPr/>
        </p:nvSpPr>
        <p:spPr bwMode="gray">
          <a:xfrm>
            <a:off x="1394418"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32" name="Rectangle 312"/>
          <p:cNvSpPr>
            <a:spLocks noChangeArrowheads="1"/>
          </p:cNvSpPr>
          <p:nvPr/>
        </p:nvSpPr>
        <p:spPr bwMode="gray">
          <a:xfrm>
            <a:off x="1903679"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3" name="Rectangle 312"/>
          <p:cNvSpPr>
            <a:spLocks noChangeArrowheads="1"/>
          </p:cNvSpPr>
          <p:nvPr/>
        </p:nvSpPr>
        <p:spPr bwMode="gray">
          <a:xfrm>
            <a:off x="1688146"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65001</a:t>
            </a:r>
            <a:endParaRPr lang="en-US" altLang="zh-CN" sz="1400" b="1" dirty="0"/>
          </a:p>
        </p:txBody>
      </p:sp>
      <p:sp>
        <p:nvSpPr>
          <p:cNvPr id="34" name="Rectangle 312"/>
          <p:cNvSpPr>
            <a:spLocks noChangeArrowheads="1"/>
          </p:cNvSpPr>
          <p:nvPr/>
        </p:nvSpPr>
        <p:spPr bwMode="gray">
          <a:xfrm>
            <a:off x="4223866"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35" name="Rectangle 312"/>
          <p:cNvSpPr>
            <a:spLocks noChangeArrowheads="1"/>
          </p:cNvSpPr>
          <p:nvPr/>
        </p:nvSpPr>
        <p:spPr bwMode="gray">
          <a:xfrm>
            <a:off x="2735829" y="222545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EBGP</a:t>
            </a:r>
            <a:endParaRPr lang="en-US" altLang="zh-CN" sz="1400" b="1" dirty="0"/>
          </a:p>
        </p:txBody>
      </p:sp>
      <p:sp>
        <p:nvSpPr>
          <p:cNvPr id="37" name="Rectangle 312"/>
          <p:cNvSpPr>
            <a:spLocks noChangeArrowheads="1"/>
          </p:cNvSpPr>
          <p:nvPr/>
        </p:nvSpPr>
        <p:spPr bwMode="gray">
          <a:xfrm>
            <a:off x="3522013"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8" name="Rectangle 312"/>
          <p:cNvSpPr>
            <a:spLocks noChangeArrowheads="1"/>
          </p:cNvSpPr>
          <p:nvPr/>
        </p:nvSpPr>
        <p:spPr bwMode="gray">
          <a:xfrm>
            <a:off x="3343050"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65002</a:t>
            </a:r>
            <a:endParaRPr lang="en-US" altLang="zh-CN" sz="1400" b="1" dirty="0"/>
          </a:p>
        </p:txBody>
      </p:sp>
      <p:sp>
        <p:nvSpPr>
          <p:cNvPr id="39" name="Rectangle 312"/>
          <p:cNvSpPr>
            <a:spLocks noChangeArrowheads="1"/>
          </p:cNvSpPr>
          <p:nvPr/>
        </p:nvSpPr>
        <p:spPr bwMode="gray">
          <a:xfrm>
            <a:off x="1048391"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10.1.1.1</a:t>
            </a:r>
            <a:endParaRPr lang="en-US" altLang="zh-CN" sz="1400" dirty="0"/>
          </a:p>
        </p:txBody>
      </p:sp>
      <p:sp>
        <p:nvSpPr>
          <p:cNvPr id="40" name="Rectangle 312"/>
          <p:cNvSpPr>
            <a:spLocks noChangeArrowheads="1"/>
          </p:cNvSpPr>
          <p:nvPr/>
        </p:nvSpPr>
        <p:spPr bwMode="gray">
          <a:xfrm>
            <a:off x="3510918"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10.1.2.2</a:t>
            </a:r>
            <a:endParaRPr lang="en-US" altLang="zh-CN" sz="1400" dirty="0"/>
          </a:p>
        </p:txBody>
      </p:sp>
    </p:spTree>
    <p:extLst>
      <p:ext uri="{BB962C8B-B14F-4D97-AF65-F5344CB8AC3E}">
        <p14:creationId xmlns:p14="http://schemas.microsoft.com/office/powerpoint/2010/main" val="376849873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IPv4 Network</a:t>
            </a:r>
            <a:endParaRPr lang="en-US" altLang="zh-CN" dirty="0"/>
          </a:p>
        </p:txBody>
      </p:sp>
      <p:sp>
        <p:nvSpPr>
          <p:cNvPr id="38" name="文本框 37"/>
          <p:cNvSpPr txBox="1"/>
          <p:nvPr/>
        </p:nvSpPr>
        <p:spPr bwMode="gray">
          <a:xfrm>
            <a:off x="6103149" y="1173091"/>
            <a:ext cx="5136351" cy="596253"/>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IPv4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bwMode="gray">
          <a:xfrm>
            <a:off x="6103149" y="1793984"/>
            <a:ext cx="4755351" cy="55771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BGP functions: establish an EBGP peer relationship.</a:t>
            </a:r>
            <a:endParaRPr lang="en-US" altLang="zh-CN" sz="1600" dirty="0">
              <a:solidFill>
                <a:prstClr val="black"/>
              </a:solidFill>
              <a:latin typeface="Huawei Sans" panose="020C0503030203020204" pitchFamily="34" charset="0"/>
            </a:endParaRPr>
          </a:p>
        </p:txBody>
      </p:sp>
      <p:sp>
        <p:nvSpPr>
          <p:cNvPr id="24" name="文本框 23"/>
          <p:cNvSpPr txBox="1"/>
          <p:nvPr/>
        </p:nvSpPr>
        <p:spPr bwMode="gray">
          <a:xfrm>
            <a:off x="6103149" y="4252642"/>
            <a:ext cx="4095993"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3. Configure BGP to advertise IPv4 routes.</a:t>
            </a:r>
            <a:endParaRPr lang="en-US" altLang="zh-CN" sz="1600" dirty="0">
              <a:solidFill>
                <a:prstClr val="black"/>
              </a:solidFill>
              <a:latin typeface="Huawei Sans" panose="020C0503030203020204" pitchFamily="34" charset="0"/>
            </a:endParaRPr>
          </a:p>
        </p:txBody>
      </p:sp>
      <p:sp>
        <p:nvSpPr>
          <p:cNvPr id="30" name="圆角矩形 29"/>
          <p:cNvSpPr/>
          <p:nvPr/>
        </p:nvSpPr>
        <p:spPr bwMode="gray">
          <a:xfrm>
            <a:off x="3494908" y="1410273"/>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31" name="圆角矩形 30"/>
          <p:cNvSpPr/>
          <p:nvPr/>
        </p:nvSpPr>
        <p:spPr bwMode="gray">
          <a:xfrm>
            <a:off x="1020756" y="1410273"/>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421194" y="2010852"/>
            <a:ext cx="541201" cy="442800"/>
          </a:xfrm>
          <a:prstGeom prst="rect">
            <a:avLst/>
          </a:prstGeom>
          <a:noFill/>
        </p:spPr>
      </p:pic>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250642" y="2010852"/>
            <a:ext cx="541201" cy="442800"/>
          </a:xfrm>
          <a:prstGeom prst="rect">
            <a:avLst/>
          </a:prstGeom>
          <a:noFill/>
        </p:spPr>
      </p:pic>
      <p:cxnSp>
        <p:nvCxnSpPr>
          <p:cNvPr id="34" name="直接连接符 33"/>
          <p:cNvCxnSpPr>
            <a:stCxn id="32" idx="3"/>
            <a:endCxn id="33" idx="1"/>
          </p:cNvCxnSpPr>
          <p:nvPr/>
        </p:nvCxnSpPr>
        <p:spPr bwMode="gray">
          <a:xfrm>
            <a:off x="1962395" y="2232252"/>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12"/>
          <p:cNvSpPr>
            <a:spLocks noChangeArrowheads="1"/>
          </p:cNvSpPr>
          <p:nvPr/>
        </p:nvSpPr>
        <p:spPr bwMode="gray">
          <a:xfrm>
            <a:off x="1394418"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36" name="Rectangle 312"/>
          <p:cNvSpPr>
            <a:spLocks noChangeArrowheads="1"/>
          </p:cNvSpPr>
          <p:nvPr/>
        </p:nvSpPr>
        <p:spPr bwMode="gray">
          <a:xfrm>
            <a:off x="1903679"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40" name="Rectangle 312"/>
          <p:cNvSpPr>
            <a:spLocks noChangeArrowheads="1"/>
          </p:cNvSpPr>
          <p:nvPr/>
        </p:nvSpPr>
        <p:spPr bwMode="gray">
          <a:xfrm>
            <a:off x="1688146"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65001</a:t>
            </a:r>
            <a:endParaRPr lang="en-US" altLang="zh-CN" sz="1400" b="1" dirty="0"/>
          </a:p>
        </p:txBody>
      </p:sp>
      <p:sp>
        <p:nvSpPr>
          <p:cNvPr id="41" name="Rectangle 312"/>
          <p:cNvSpPr>
            <a:spLocks noChangeArrowheads="1"/>
          </p:cNvSpPr>
          <p:nvPr/>
        </p:nvSpPr>
        <p:spPr bwMode="gray">
          <a:xfrm>
            <a:off x="4223866"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2" name="Rectangle 312"/>
          <p:cNvSpPr>
            <a:spLocks noChangeArrowheads="1"/>
          </p:cNvSpPr>
          <p:nvPr/>
        </p:nvSpPr>
        <p:spPr bwMode="gray">
          <a:xfrm>
            <a:off x="2735829" y="222545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EBGP</a:t>
            </a:r>
            <a:endParaRPr lang="en-US" altLang="zh-CN" sz="1400" b="1" dirty="0"/>
          </a:p>
        </p:txBody>
      </p:sp>
      <p:sp>
        <p:nvSpPr>
          <p:cNvPr id="43" name="Rectangle 312"/>
          <p:cNvSpPr>
            <a:spLocks noChangeArrowheads="1"/>
          </p:cNvSpPr>
          <p:nvPr/>
        </p:nvSpPr>
        <p:spPr bwMode="gray">
          <a:xfrm>
            <a:off x="3522013"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44" name="Rectangle 312"/>
          <p:cNvSpPr>
            <a:spLocks noChangeArrowheads="1"/>
          </p:cNvSpPr>
          <p:nvPr/>
        </p:nvSpPr>
        <p:spPr bwMode="gray">
          <a:xfrm>
            <a:off x="3343050"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65002</a:t>
            </a:r>
            <a:endParaRPr lang="en-US" altLang="zh-CN" sz="1400" b="1" dirty="0"/>
          </a:p>
        </p:txBody>
      </p:sp>
      <p:sp>
        <p:nvSpPr>
          <p:cNvPr id="45" name="Rectangle 312"/>
          <p:cNvSpPr>
            <a:spLocks noChangeArrowheads="1"/>
          </p:cNvSpPr>
          <p:nvPr/>
        </p:nvSpPr>
        <p:spPr bwMode="gray">
          <a:xfrm>
            <a:off x="1048391"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10.1.1.1</a:t>
            </a:r>
            <a:endParaRPr lang="en-US" altLang="zh-CN" sz="1400" dirty="0"/>
          </a:p>
        </p:txBody>
      </p:sp>
      <p:sp>
        <p:nvSpPr>
          <p:cNvPr id="46" name="Rectangle 312"/>
          <p:cNvSpPr>
            <a:spLocks noChangeArrowheads="1"/>
          </p:cNvSpPr>
          <p:nvPr/>
        </p:nvSpPr>
        <p:spPr bwMode="gray">
          <a:xfrm>
            <a:off x="3510918"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10.1.2.2</a:t>
            </a:r>
            <a:endParaRPr lang="en-US" altLang="zh-CN" sz="1400" dirty="0"/>
          </a:p>
        </p:txBody>
      </p:sp>
      <p:graphicFrame>
        <p:nvGraphicFramePr>
          <p:cNvPr id="47" name="表格 46"/>
          <p:cNvGraphicFramePr>
            <a:graphicFrameLocks noGrp="1"/>
          </p:cNvGraphicFramePr>
          <p:nvPr>
            <p:extLst>
              <p:ext uri="{D42A27DB-BD31-4B8C-83A1-F6EECF244321}">
                <p14:modId xmlns:p14="http://schemas.microsoft.com/office/powerpoint/2010/main" val="4072553992"/>
              </p:ext>
            </p:extLst>
          </p:nvPr>
        </p:nvGraphicFramePr>
        <p:xfrm>
          <a:off x="528602" y="3464882"/>
          <a:ext cx="5567397" cy="1836735"/>
        </p:xfrm>
        <a:graphic>
          <a:graphicData uri="http://schemas.openxmlformats.org/drawingml/2006/table">
            <a:tbl>
              <a:tblPr firstRow="1" bandRow="1"/>
              <a:tblGrid>
                <a:gridCol w="751748"/>
                <a:gridCol w="1163994"/>
                <a:gridCol w="1357994"/>
                <a:gridCol w="2293661"/>
              </a:tblGrid>
              <a:tr h="367347">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7347">
                <a:tc rowSpan="2">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10.1.1.1/32</a:t>
                      </a:r>
                      <a:endParaRPr lang="en-US"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2001:DB8:2345:1::1/128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r>
                        <a:rPr lang="en-US" sz="1400" dirty="0" smtClean="0"/>
                        <a:t>10.1.2.2/32</a:t>
                      </a:r>
                      <a:endParaRPr lang="en-US"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2001:DB8:2345:2::2/128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8" name="文本框 47"/>
          <p:cNvSpPr txBox="1"/>
          <p:nvPr/>
        </p:nvSpPr>
        <p:spPr bwMode="gray">
          <a:xfrm>
            <a:off x="6446341" y="2391845"/>
            <a:ext cx="4642748"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a:t>
            </a:r>
            <a:r>
              <a:rPr lang="en-US" altLang="zh-CN" sz="1400" dirty="0" smtClean="0">
                <a:solidFill>
                  <a:prstClr val="black"/>
                </a:solidFill>
                <a:cs typeface="Courier New" panose="02070309020205020404" pitchFamily="49" charset="0"/>
              </a:rPr>
              <a:t>1] </a:t>
            </a:r>
            <a:r>
              <a:rPr lang="en-US" altLang="zh-CN" sz="1400" dirty="0" err="1" smtClean="0">
                <a:solidFill>
                  <a:prstClr val="black"/>
                </a:solidFill>
                <a:cs typeface="Courier New" panose="02070309020205020404" pitchFamily="49" charset="0"/>
              </a:rPr>
              <a:t>bgp</a:t>
            </a:r>
            <a:r>
              <a:rPr lang="en-US" altLang="zh-CN" sz="1400" dirty="0" smtClean="0">
                <a:solidFill>
                  <a:prstClr val="black"/>
                </a:solidFill>
                <a:cs typeface="Courier New" panose="02070309020205020404" pitchFamily="49" charset="0"/>
              </a:rPr>
              <a:t> 65001</a:t>
            </a:r>
          </a:p>
          <a:p>
            <a:pPr fontAlgn="auto">
              <a:spcBef>
                <a:spcPts val="0"/>
              </a:spcBef>
              <a:spcAft>
                <a:spcPts val="0"/>
              </a:spcAft>
            </a:pPr>
            <a:r>
              <a:rPr lang="en-US" altLang="zh-CN" sz="1400" dirty="0" smtClean="0">
                <a:solidFill>
                  <a:prstClr val="black"/>
                </a:solidFill>
                <a:cs typeface="Courier New" panose="02070309020205020404" pitchFamily="49" charset="0"/>
              </a:rPr>
              <a:t>[R1-bgp] router-id 10.1.1.1</a:t>
            </a:r>
          </a:p>
          <a:p>
            <a:pPr fontAlgn="auto">
              <a:spcBef>
                <a:spcPts val="0"/>
              </a:spcBef>
              <a:spcAft>
                <a:spcPts val="0"/>
              </a:spcAft>
            </a:pPr>
            <a:r>
              <a:rPr lang="en-US" altLang="zh-CN" sz="1400" dirty="0" smtClean="0">
                <a:solidFill>
                  <a:prstClr val="black"/>
                </a:solidFill>
                <a:cs typeface="Courier New" panose="02070309020205020404" pitchFamily="49" charset="0"/>
              </a:rPr>
              <a:t>[R1-bgp] peer 10.1.12.2 as-number 65002</a:t>
            </a:r>
          </a:p>
        </p:txBody>
      </p:sp>
      <p:sp>
        <p:nvSpPr>
          <p:cNvPr id="49" name="文本框 48"/>
          <p:cNvSpPr txBox="1"/>
          <p:nvPr/>
        </p:nvSpPr>
        <p:spPr bwMode="gray">
          <a:xfrm>
            <a:off x="6446341" y="3227685"/>
            <a:ext cx="4642748" cy="738664"/>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a:t>
            </a:r>
            <a:r>
              <a:rPr lang="en-US" altLang="zh-CN" sz="1400" dirty="0">
                <a:solidFill>
                  <a:prstClr val="black"/>
                </a:solidFill>
                <a:cs typeface="Courier New" panose="02070309020205020404" pitchFamily="49" charset="0"/>
              </a:rPr>
              <a:t>2</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bgp</a:t>
            </a:r>
            <a:r>
              <a:rPr lang="en-US" altLang="zh-CN" sz="1400" dirty="0" smtClean="0">
                <a:solidFill>
                  <a:prstClr val="black"/>
                </a:solidFill>
                <a:cs typeface="Courier New" panose="02070309020205020404" pitchFamily="49" charset="0"/>
              </a:rPr>
              <a:t> 65002</a:t>
            </a:r>
          </a:p>
          <a:p>
            <a:pPr fontAlgn="auto">
              <a:spcBef>
                <a:spcPts val="0"/>
              </a:spcBef>
              <a:spcAft>
                <a:spcPts val="0"/>
              </a:spcAft>
            </a:pPr>
            <a:r>
              <a:rPr lang="en-US" altLang="zh-CN" sz="1400" dirty="0" smtClean="0">
                <a:solidFill>
                  <a:prstClr val="black"/>
                </a:solidFill>
                <a:cs typeface="Courier New" panose="02070309020205020404" pitchFamily="49" charset="0"/>
              </a:rPr>
              <a:t>[R2-bgp] router-id 10.1.2.2</a:t>
            </a:r>
          </a:p>
          <a:p>
            <a:pPr fontAlgn="auto">
              <a:spcBef>
                <a:spcPts val="0"/>
              </a:spcBef>
              <a:spcAft>
                <a:spcPts val="0"/>
              </a:spcAft>
            </a:pPr>
            <a:r>
              <a:rPr lang="en-US" altLang="zh-CN" sz="1400" dirty="0" smtClean="0">
                <a:solidFill>
                  <a:prstClr val="black"/>
                </a:solidFill>
                <a:cs typeface="Courier New" panose="02070309020205020404" pitchFamily="49" charset="0"/>
              </a:rPr>
              <a:t>[R2-bgp] peer 10.1.12.1 as-number 65001</a:t>
            </a:r>
          </a:p>
        </p:txBody>
      </p:sp>
      <p:sp>
        <p:nvSpPr>
          <p:cNvPr id="50" name="文本框 49"/>
          <p:cNvSpPr txBox="1"/>
          <p:nvPr/>
        </p:nvSpPr>
        <p:spPr bwMode="gray">
          <a:xfrm>
            <a:off x="6446341" y="4591196"/>
            <a:ext cx="4642748" cy="52322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[R1-bgp] iPv4-family unicast</a:t>
            </a:r>
          </a:p>
          <a:p>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R1-bgp-af-ipv4] network </a:t>
            </a:r>
            <a:r>
              <a:rPr lang="en-US" altLang="zh-CN" sz="1400" dirty="0" smtClean="0">
                <a:solidFill>
                  <a:prstClr val="black"/>
                </a:solidFill>
                <a:cs typeface="Courier New" panose="02070309020205020404" pitchFamily="49" charset="0"/>
              </a:rPr>
              <a:t>10.1.1.1 32</a:t>
            </a:r>
            <a:endParaRPr lang="en-US" altLang="zh-CN" sz="1400" dirty="0">
              <a:solidFill>
                <a:prstClr val="black"/>
              </a:solidFill>
              <a:cs typeface="Courier New" panose="02070309020205020404" pitchFamily="49" charset="0"/>
            </a:endParaRPr>
          </a:p>
        </p:txBody>
      </p:sp>
      <p:sp>
        <p:nvSpPr>
          <p:cNvPr id="51" name="文本框 50"/>
          <p:cNvSpPr txBox="1"/>
          <p:nvPr/>
        </p:nvSpPr>
        <p:spPr bwMode="gray">
          <a:xfrm>
            <a:off x="6446341" y="5253620"/>
            <a:ext cx="4642748" cy="523220"/>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iPv4-family unicast</a:t>
            </a:r>
          </a:p>
          <a:p>
            <a:r>
              <a:rPr lang="en-US" altLang="zh-CN" sz="1400" dirty="0" smtClean="0">
                <a:solidFill>
                  <a:prstClr val="black"/>
                </a:solidFill>
                <a:cs typeface="Courier New" panose="02070309020205020404" pitchFamily="49" charset="0"/>
              </a:rPr>
              <a:t>[R2-bgp-af-ipv4</a:t>
            </a:r>
            <a:r>
              <a:rPr lang="en-US" altLang="zh-CN" sz="1400" dirty="0">
                <a:solidFill>
                  <a:prstClr val="black"/>
                </a:solidFill>
                <a:cs typeface="Courier New" panose="02070309020205020404" pitchFamily="49" charset="0"/>
              </a:rPr>
              <a:t>] network </a:t>
            </a:r>
            <a:r>
              <a:rPr lang="en-US" altLang="zh-CN" sz="1400" dirty="0" smtClean="0">
                <a:solidFill>
                  <a:prstClr val="black"/>
                </a:solidFill>
                <a:cs typeface="Courier New" panose="02070309020205020404" pitchFamily="49" charset="0"/>
              </a:rPr>
              <a:t>10.1.2.2 </a:t>
            </a:r>
            <a:r>
              <a:rPr lang="en-US" altLang="zh-CN" sz="1400" dirty="0">
                <a:solidFill>
                  <a:prstClr val="black"/>
                </a:solidFill>
                <a:cs typeface="Courier New" panose="02070309020205020404" pitchFamily="49" charset="0"/>
              </a:rPr>
              <a:t>32</a:t>
            </a:r>
          </a:p>
        </p:txBody>
      </p:sp>
    </p:spTree>
    <p:extLst>
      <p:ext uri="{BB962C8B-B14F-4D97-AF65-F5344CB8AC3E}">
        <p14:creationId xmlns:p14="http://schemas.microsoft.com/office/powerpoint/2010/main" val="305189611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Deploying the IPv6 Network</a:t>
            </a:r>
            <a:endParaRPr lang="en-US" altLang="zh-CN" dirty="0"/>
          </a:p>
        </p:txBody>
      </p:sp>
      <p:sp>
        <p:nvSpPr>
          <p:cNvPr id="38" name="文本框 37"/>
          <p:cNvSpPr txBox="1"/>
          <p:nvPr/>
        </p:nvSpPr>
        <p:spPr bwMode="gray">
          <a:xfrm>
            <a:off x="6103148" y="1169075"/>
            <a:ext cx="4985940" cy="546660"/>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IPv6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58" name="文本框 57"/>
          <p:cNvSpPr txBox="1"/>
          <p:nvPr/>
        </p:nvSpPr>
        <p:spPr bwMode="gray">
          <a:xfrm>
            <a:off x="6103147" y="1852516"/>
            <a:ext cx="5642766" cy="830997"/>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BGP4+ functions: establish an EBGP peer relationship and enable the local device to exchange routing information with the EBGP peer.</a:t>
            </a:r>
            <a:endParaRPr lang="en-US" altLang="zh-CN" sz="1600" dirty="0">
              <a:solidFill>
                <a:prstClr val="black"/>
              </a:solidFill>
              <a:latin typeface="Huawei Sans" panose="020C0503030203020204" pitchFamily="34" charset="0"/>
            </a:endParaRPr>
          </a:p>
        </p:txBody>
      </p:sp>
      <p:sp>
        <p:nvSpPr>
          <p:cNvPr id="85" name="文本框 84"/>
          <p:cNvSpPr txBox="1"/>
          <p:nvPr/>
        </p:nvSpPr>
        <p:spPr bwMode="gray">
          <a:xfrm>
            <a:off x="6103147" y="4846863"/>
            <a:ext cx="4330032"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3. Configure BGP4+ to advertise IPv6 routes.</a:t>
            </a:r>
            <a:endParaRPr lang="en-US" altLang="zh-CN" sz="1600" dirty="0">
              <a:solidFill>
                <a:prstClr val="black"/>
              </a:solidFill>
              <a:latin typeface="Huawei Sans" panose="020C0503030203020204" pitchFamily="34" charset="0"/>
            </a:endParaRPr>
          </a:p>
        </p:txBody>
      </p:sp>
      <p:sp>
        <p:nvSpPr>
          <p:cNvPr id="30" name="圆角矩形 29"/>
          <p:cNvSpPr/>
          <p:nvPr/>
        </p:nvSpPr>
        <p:spPr bwMode="gray">
          <a:xfrm>
            <a:off x="3494908" y="1410273"/>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31" name="圆角矩形 30"/>
          <p:cNvSpPr/>
          <p:nvPr/>
        </p:nvSpPr>
        <p:spPr bwMode="gray">
          <a:xfrm>
            <a:off x="1020756" y="1410273"/>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3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421194" y="2010852"/>
            <a:ext cx="541201" cy="442800"/>
          </a:xfrm>
          <a:prstGeom prst="rect">
            <a:avLst/>
          </a:prstGeom>
          <a:noFill/>
        </p:spPr>
      </p:pic>
      <p:pic>
        <p:nvPicPr>
          <p:cNvPr id="3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250642" y="2010852"/>
            <a:ext cx="541201" cy="442800"/>
          </a:xfrm>
          <a:prstGeom prst="rect">
            <a:avLst/>
          </a:prstGeom>
          <a:noFill/>
        </p:spPr>
      </p:pic>
      <p:cxnSp>
        <p:nvCxnSpPr>
          <p:cNvPr id="34" name="直接连接符 33"/>
          <p:cNvCxnSpPr>
            <a:stCxn id="32" idx="3"/>
            <a:endCxn id="33" idx="1"/>
          </p:cNvCxnSpPr>
          <p:nvPr/>
        </p:nvCxnSpPr>
        <p:spPr bwMode="gray">
          <a:xfrm>
            <a:off x="1962395" y="2232252"/>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12"/>
          <p:cNvSpPr>
            <a:spLocks noChangeArrowheads="1"/>
          </p:cNvSpPr>
          <p:nvPr/>
        </p:nvSpPr>
        <p:spPr bwMode="gray">
          <a:xfrm>
            <a:off x="1394418"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36" name="Rectangle 312"/>
          <p:cNvSpPr>
            <a:spLocks noChangeArrowheads="1"/>
          </p:cNvSpPr>
          <p:nvPr/>
        </p:nvSpPr>
        <p:spPr bwMode="gray">
          <a:xfrm>
            <a:off x="1903679"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7" name="Rectangle 312"/>
          <p:cNvSpPr>
            <a:spLocks noChangeArrowheads="1"/>
          </p:cNvSpPr>
          <p:nvPr/>
        </p:nvSpPr>
        <p:spPr bwMode="gray">
          <a:xfrm>
            <a:off x="1688146"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65001</a:t>
            </a:r>
            <a:endParaRPr lang="en-US" altLang="zh-CN" sz="1400" b="1" dirty="0"/>
          </a:p>
        </p:txBody>
      </p:sp>
      <p:sp>
        <p:nvSpPr>
          <p:cNvPr id="39" name="Rectangle 312"/>
          <p:cNvSpPr>
            <a:spLocks noChangeArrowheads="1"/>
          </p:cNvSpPr>
          <p:nvPr/>
        </p:nvSpPr>
        <p:spPr bwMode="gray">
          <a:xfrm>
            <a:off x="4223866"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40" name="Rectangle 312"/>
          <p:cNvSpPr>
            <a:spLocks noChangeArrowheads="1"/>
          </p:cNvSpPr>
          <p:nvPr/>
        </p:nvSpPr>
        <p:spPr bwMode="gray">
          <a:xfrm>
            <a:off x="2735829" y="222545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EBGP</a:t>
            </a:r>
            <a:endParaRPr lang="en-US" altLang="zh-CN" sz="1400" b="1" dirty="0"/>
          </a:p>
        </p:txBody>
      </p:sp>
      <p:sp>
        <p:nvSpPr>
          <p:cNvPr id="41" name="Rectangle 312"/>
          <p:cNvSpPr>
            <a:spLocks noChangeArrowheads="1"/>
          </p:cNvSpPr>
          <p:nvPr/>
        </p:nvSpPr>
        <p:spPr bwMode="gray">
          <a:xfrm>
            <a:off x="3522013"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42" name="Rectangle 312"/>
          <p:cNvSpPr>
            <a:spLocks noChangeArrowheads="1"/>
          </p:cNvSpPr>
          <p:nvPr/>
        </p:nvSpPr>
        <p:spPr bwMode="gray">
          <a:xfrm>
            <a:off x="3343050"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65002</a:t>
            </a:r>
            <a:endParaRPr lang="en-US" altLang="zh-CN" sz="1400" b="1" dirty="0"/>
          </a:p>
        </p:txBody>
      </p:sp>
      <p:sp>
        <p:nvSpPr>
          <p:cNvPr id="43" name="Rectangle 312"/>
          <p:cNvSpPr>
            <a:spLocks noChangeArrowheads="1"/>
          </p:cNvSpPr>
          <p:nvPr/>
        </p:nvSpPr>
        <p:spPr bwMode="gray">
          <a:xfrm>
            <a:off x="1048391"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10.1.1.1</a:t>
            </a:r>
            <a:endParaRPr lang="en-US" altLang="zh-CN" sz="1400" dirty="0"/>
          </a:p>
        </p:txBody>
      </p:sp>
      <p:sp>
        <p:nvSpPr>
          <p:cNvPr id="44" name="Rectangle 312"/>
          <p:cNvSpPr>
            <a:spLocks noChangeArrowheads="1"/>
          </p:cNvSpPr>
          <p:nvPr/>
        </p:nvSpPr>
        <p:spPr bwMode="gray">
          <a:xfrm>
            <a:off x="3510918"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10.1.2.2</a:t>
            </a:r>
            <a:endParaRPr lang="en-US" altLang="zh-CN" sz="1400" dirty="0"/>
          </a:p>
        </p:txBody>
      </p:sp>
      <p:graphicFrame>
        <p:nvGraphicFramePr>
          <p:cNvPr id="45" name="表格 44"/>
          <p:cNvGraphicFramePr>
            <a:graphicFrameLocks noGrp="1"/>
          </p:cNvGraphicFramePr>
          <p:nvPr>
            <p:extLst>
              <p:ext uri="{D42A27DB-BD31-4B8C-83A1-F6EECF244321}">
                <p14:modId xmlns:p14="http://schemas.microsoft.com/office/powerpoint/2010/main" val="4072553992"/>
              </p:ext>
            </p:extLst>
          </p:nvPr>
        </p:nvGraphicFramePr>
        <p:xfrm>
          <a:off x="528602" y="3464882"/>
          <a:ext cx="5567397" cy="1836735"/>
        </p:xfrm>
        <a:graphic>
          <a:graphicData uri="http://schemas.openxmlformats.org/drawingml/2006/table">
            <a:tbl>
              <a:tblPr firstRow="1" bandRow="1"/>
              <a:tblGrid>
                <a:gridCol w="751748"/>
                <a:gridCol w="1163994"/>
                <a:gridCol w="1357994"/>
                <a:gridCol w="2293661"/>
              </a:tblGrid>
              <a:tr h="367347">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67347">
                <a:tc rowSpan="2">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10.1.12.1/24</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algn="l" fontAlgn="ctr"/>
                      <a:r>
                        <a:rPr lang="en-US" sz="1400" dirty="0" smtClean="0"/>
                        <a:t>10.1.1.1/32</a:t>
                      </a:r>
                      <a:endParaRPr lang="en-US"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2001:DB8:2345:1::1/128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anchor="ct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l" fontAlgn="ctr"/>
                      <a:r>
                        <a:rPr lang="en-US" sz="1400" dirty="0" smtClean="0"/>
                        <a:t>10.1.2.2/32</a:t>
                      </a:r>
                      <a:endParaRPr lang="en-US"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t>2001:DB8:2345:2::2/128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6" name="文本框 45"/>
          <p:cNvSpPr txBox="1"/>
          <p:nvPr/>
        </p:nvSpPr>
        <p:spPr bwMode="gray">
          <a:xfrm>
            <a:off x="6446338" y="2683513"/>
            <a:ext cx="4642749" cy="95410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a:t>
            </a:r>
            <a:r>
              <a:rPr lang="en-US" altLang="zh-CN" sz="1400" dirty="0" smtClean="0">
                <a:solidFill>
                  <a:prstClr val="black"/>
                </a:solidFill>
                <a:cs typeface="Courier New" panose="02070309020205020404" pitchFamily="49" charset="0"/>
              </a:rPr>
              <a:t>1] </a:t>
            </a:r>
            <a:r>
              <a:rPr lang="en-US" altLang="zh-CN" sz="1400" dirty="0" err="1" smtClean="0">
                <a:solidFill>
                  <a:prstClr val="black"/>
                </a:solidFill>
                <a:cs typeface="Courier New" panose="02070309020205020404" pitchFamily="49" charset="0"/>
              </a:rPr>
              <a:t>bgp</a:t>
            </a:r>
            <a:r>
              <a:rPr lang="en-US" altLang="zh-CN" sz="1400" dirty="0" smtClean="0">
                <a:solidFill>
                  <a:prstClr val="black"/>
                </a:solidFill>
                <a:cs typeface="Courier New" panose="02070309020205020404" pitchFamily="49" charset="0"/>
              </a:rPr>
              <a:t> 65001</a:t>
            </a:r>
          </a:p>
          <a:p>
            <a:pPr fontAlgn="auto">
              <a:spcBef>
                <a:spcPts val="0"/>
              </a:spcBef>
              <a:spcAft>
                <a:spcPts val="0"/>
              </a:spcAft>
            </a:pPr>
            <a:r>
              <a:rPr lang="en-US" altLang="zh-CN" sz="1400" dirty="0" smtClean="0">
                <a:solidFill>
                  <a:prstClr val="black"/>
                </a:solidFill>
                <a:cs typeface="Courier New" panose="02070309020205020404" pitchFamily="49" charset="0"/>
              </a:rPr>
              <a:t>[R1-bgp] </a:t>
            </a:r>
            <a:r>
              <a:rPr lang="en-US" altLang="zh-CN" sz="1400" dirty="0">
                <a:solidFill>
                  <a:prstClr val="black"/>
                </a:solidFill>
                <a:cs typeface="Courier New" panose="02070309020205020404" pitchFamily="49" charset="0"/>
              </a:rPr>
              <a:t>peer </a:t>
            </a:r>
            <a:r>
              <a:rPr lang="en-US" altLang="zh-CN" sz="1400" dirty="0" smtClean="0">
                <a:solidFill>
                  <a:prstClr val="black"/>
                </a:solidFill>
                <a:cs typeface="Courier New" panose="02070309020205020404" pitchFamily="49" charset="0"/>
              </a:rPr>
              <a:t>2001:DB8:2345:12</a:t>
            </a: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2 as-number 65002</a:t>
            </a:r>
          </a:p>
          <a:p>
            <a:pPr fontAlgn="auto">
              <a:spcBef>
                <a:spcPts val="0"/>
              </a:spcBef>
              <a:spcAft>
                <a:spcPts val="0"/>
              </a:spcAft>
            </a:pPr>
            <a:r>
              <a:rPr lang="en-US" altLang="zh-CN" sz="1400" dirty="0">
                <a:solidFill>
                  <a:prstClr val="black"/>
                </a:solidFill>
                <a:cs typeface="Courier New" panose="02070309020205020404" pitchFamily="49" charset="0"/>
              </a:rPr>
              <a:t>[R1-bgp] </a:t>
            </a:r>
            <a:r>
              <a:rPr lang="en-US" altLang="zh-CN" sz="1400" dirty="0" smtClean="0">
                <a:solidFill>
                  <a:prstClr val="black"/>
                </a:solidFill>
                <a:cs typeface="Courier New" panose="02070309020205020404" pitchFamily="49" charset="0"/>
              </a:rPr>
              <a:t>iPv6-family </a:t>
            </a:r>
            <a:r>
              <a:rPr lang="en-US" altLang="zh-CN" sz="1400" dirty="0">
                <a:solidFill>
                  <a:prstClr val="black"/>
                </a:solidFill>
                <a:cs typeface="Courier New" panose="02070309020205020404" pitchFamily="49" charset="0"/>
              </a:rPr>
              <a:t>unicast</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R1-bgp-af-ipv6] </a:t>
            </a:r>
            <a:r>
              <a:rPr lang="en-US" altLang="zh-CN" sz="1400" dirty="0">
                <a:solidFill>
                  <a:prstClr val="black"/>
                </a:solidFill>
                <a:cs typeface="Courier New" panose="02070309020205020404" pitchFamily="49" charset="0"/>
              </a:rPr>
              <a:t>peer </a:t>
            </a:r>
            <a:r>
              <a:rPr lang="en-US" altLang="zh-CN" sz="1400" dirty="0" smtClean="0">
                <a:solidFill>
                  <a:prstClr val="black"/>
                </a:solidFill>
                <a:cs typeface="Courier New" panose="02070309020205020404" pitchFamily="49" charset="0"/>
              </a:rPr>
              <a:t>2001:DB8:2345:12</a:t>
            </a:r>
            <a:r>
              <a:rPr lang="en-US" altLang="zh-CN" sz="1400" dirty="0">
                <a:solidFill>
                  <a:prstClr val="black"/>
                </a:solidFill>
                <a:cs typeface="Courier New" panose="02070309020205020404" pitchFamily="49" charset="0"/>
              </a:rPr>
              <a:t>::2 </a:t>
            </a:r>
            <a:r>
              <a:rPr lang="en-US" altLang="zh-CN" sz="1400" dirty="0" smtClean="0">
                <a:solidFill>
                  <a:prstClr val="black"/>
                </a:solidFill>
                <a:cs typeface="Courier New" panose="02070309020205020404" pitchFamily="49" charset="0"/>
              </a:rPr>
              <a:t>enable</a:t>
            </a:r>
          </a:p>
        </p:txBody>
      </p:sp>
      <p:sp>
        <p:nvSpPr>
          <p:cNvPr id="47" name="文本框 46"/>
          <p:cNvSpPr txBox="1"/>
          <p:nvPr/>
        </p:nvSpPr>
        <p:spPr bwMode="gray">
          <a:xfrm>
            <a:off x="6446339" y="3734796"/>
            <a:ext cx="4642748" cy="95410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a:t>
            </a:r>
            <a:r>
              <a:rPr lang="en-US" altLang="zh-CN" sz="1400" dirty="0">
                <a:solidFill>
                  <a:prstClr val="black"/>
                </a:solidFill>
                <a:cs typeface="Courier New" panose="02070309020205020404" pitchFamily="49" charset="0"/>
              </a:rPr>
              <a:t>2</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bgp</a:t>
            </a:r>
            <a:r>
              <a:rPr lang="en-US" altLang="zh-CN" sz="1400" dirty="0" smtClean="0">
                <a:solidFill>
                  <a:prstClr val="black"/>
                </a:solidFill>
                <a:cs typeface="Courier New" panose="02070309020205020404" pitchFamily="49" charset="0"/>
              </a:rPr>
              <a:t> 65002</a:t>
            </a:r>
          </a:p>
          <a:p>
            <a:pPr fontAlgn="auto">
              <a:spcBef>
                <a:spcPts val="0"/>
              </a:spcBef>
              <a:spcAft>
                <a:spcPts val="0"/>
              </a:spcAft>
            </a:pPr>
            <a:r>
              <a:rPr lang="en-US" altLang="zh-CN" sz="1400" dirty="0" smtClean="0">
                <a:solidFill>
                  <a:prstClr val="black"/>
                </a:solidFill>
                <a:cs typeface="Courier New" panose="02070309020205020404" pitchFamily="49" charset="0"/>
              </a:rPr>
              <a:t>[R2-bgp] </a:t>
            </a:r>
            <a:r>
              <a:rPr lang="en-US" altLang="zh-CN" sz="1400" dirty="0">
                <a:solidFill>
                  <a:prstClr val="black"/>
                </a:solidFill>
                <a:cs typeface="Courier New" panose="02070309020205020404" pitchFamily="49" charset="0"/>
              </a:rPr>
              <a:t>peer </a:t>
            </a:r>
            <a:r>
              <a:rPr lang="en-US" altLang="zh-CN" sz="1400" dirty="0" smtClean="0">
                <a:solidFill>
                  <a:prstClr val="black"/>
                </a:solidFill>
                <a:cs typeface="Courier New" panose="02070309020205020404" pitchFamily="49" charset="0"/>
              </a:rPr>
              <a:t>2001:DB8:2345:12</a:t>
            </a:r>
            <a:r>
              <a:rPr lang="en-US" altLang="zh-CN" sz="1400" dirty="0">
                <a:solidFill>
                  <a:prstClr val="black"/>
                </a:solidFill>
                <a:cs typeface="Courier New" panose="02070309020205020404" pitchFamily="49" charset="0"/>
              </a:rPr>
              <a:t>::1 </a:t>
            </a:r>
            <a:r>
              <a:rPr lang="en-US" altLang="zh-CN" sz="1400" dirty="0" smtClean="0">
                <a:solidFill>
                  <a:prstClr val="black"/>
                </a:solidFill>
                <a:cs typeface="Courier New" panose="02070309020205020404" pitchFamily="49" charset="0"/>
              </a:rPr>
              <a:t>as-number 65001</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t>
            </a:r>
            <a:r>
              <a:rPr lang="en-US" altLang="zh-CN" sz="1400" dirty="0">
                <a:solidFill>
                  <a:prstClr val="black"/>
                </a:solidFill>
                <a:cs typeface="Courier New" panose="02070309020205020404" pitchFamily="49" charset="0"/>
              </a:rPr>
              <a:t>] iPv6-family unicast</a:t>
            </a:r>
          </a:p>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R2-bgp-af-ipv6</a:t>
            </a:r>
            <a:r>
              <a:rPr lang="en-US" altLang="zh-CN" sz="1400" dirty="0">
                <a:solidFill>
                  <a:prstClr val="black"/>
                </a:solidFill>
                <a:cs typeface="Courier New" panose="02070309020205020404" pitchFamily="49" charset="0"/>
              </a:rPr>
              <a:t>] peer </a:t>
            </a:r>
            <a:r>
              <a:rPr lang="en-US" altLang="zh-CN" sz="1400" dirty="0" smtClean="0">
                <a:solidFill>
                  <a:prstClr val="black"/>
                </a:solidFill>
                <a:cs typeface="Courier New" panose="02070309020205020404" pitchFamily="49" charset="0"/>
              </a:rPr>
              <a:t>2001:DB8:2345:12::1 enable</a:t>
            </a:r>
            <a:endParaRPr lang="en-US" altLang="zh-CN" sz="1400" dirty="0">
              <a:solidFill>
                <a:prstClr val="black"/>
              </a:solidFill>
              <a:cs typeface="Courier New" panose="02070309020205020404" pitchFamily="49" charset="0"/>
            </a:endParaRPr>
          </a:p>
        </p:txBody>
      </p:sp>
      <p:sp>
        <p:nvSpPr>
          <p:cNvPr id="48" name="文本框 47"/>
          <p:cNvSpPr txBox="1"/>
          <p:nvPr/>
        </p:nvSpPr>
        <p:spPr bwMode="gray">
          <a:xfrm>
            <a:off x="6446339" y="5197398"/>
            <a:ext cx="4642748"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[R1-bgp-af-ipv6] </a:t>
            </a:r>
            <a:r>
              <a:rPr lang="en-US" altLang="zh-CN" sz="1400" dirty="0">
                <a:solidFill>
                  <a:prstClr val="black"/>
                </a:solidFill>
                <a:cs typeface="Courier New" panose="02070309020205020404" pitchFamily="49" charset="0"/>
              </a:rPr>
              <a:t>network </a:t>
            </a:r>
            <a:r>
              <a:rPr lang="en-US" altLang="zh-CN" sz="1400" dirty="0" smtClean="0"/>
              <a:t>2001:DB8:2345:1::1 128</a:t>
            </a:r>
            <a:endParaRPr lang="en-US" altLang="zh-CN" sz="1400" dirty="0">
              <a:solidFill>
                <a:prstClr val="black"/>
              </a:solidFill>
              <a:cs typeface="Courier New" panose="02070309020205020404" pitchFamily="49" charset="0"/>
            </a:endParaRPr>
          </a:p>
        </p:txBody>
      </p:sp>
      <p:sp>
        <p:nvSpPr>
          <p:cNvPr id="49" name="文本框 48"/>
          <p:cNvSpPr txBox="1"/>
          <p:nvPr/>
        </p:nvSpPr>
        <p:spPr bwMode="gray">
          <a:xfrm>
            <a:off x="6446339" y="5614506"/>
            <a:ext cx="4642748" cy="307777"/>
          </a:xfrm>
          <a:prstGeom prst="rect">
            <a:avLst/>
          </a:prstGeom>
          <a:solidFill>
            <a:schemeClr val="bg1">
              <a:lumMod val="85000"/>
            </a:schemeClr>
          </a:solidFill>
          <a:ln>
            <a:noFill/>
          </a:ln>
        </p:spPr>
        <p:txBody>
          <a:bodyPr wrap="square" rtlCol="0">
            <a:spAutoFit/>
          </a:bodyPr>
          <a:lstStyle/>
          <a:p>
            <a:pPr fontAlgn="auto">
              <a:spcBef>
                <a:spcPts val="0"/>
              </a:spcBef>
              <a:spcAft>
                <a:spcPts val="0"/>
              </a:spcAft>
            </a:pPr>
            <a:r>
              <a:rPr lang="en-US" altLang="zh-CN" sz="1400" dirty="0" smtClean="0">
                <a:solidFill>
                  <a:prstClr val="black"/>
                </a:solidFill>
                <a:cs typeface="Courier New" panose="02070309020205020404" pitchFamily="49" charset="0"/>
              </a:rPr>
              <a:t>[R2-bgp-af-ipv6] </a:t>
            </a:r>
            <a:r>
              <a:rPr lang="en-US" altLang="zh-CN" sz="1400" dirty="0">
                <a:solidFill>
                  <a:prstClr val="black"/>
                </a:solidFill>
                <a:cs typeface="Courier New" panose="02070309020205020404" pitchFamily="49" charset="0"/>
              </a:rPr>
              <a:t>network </a:t>
            </a:r>
            <a:r>
              <a:rPr lang="en-US" altLang="zh-CN" sz="1400" dirty="0" smtClean="0"/>
              <a:t>2001:DB8:2345:2::2 128</a:t>
            </a:r>
            <a:endParaRPr lang="en-US" altLang="zh-CN" sz="1400" dirty="0">
              <a:solidFill>
                <a:prstClr val="black"/>
              </a:solidFill>
              <a:cs typeface="Courier New" panose="02070309020205020404" pitchFamily="49" charset="0"/>
            </a:endParaRPr>
          </a:p>
        </p:txBody>
      </p:sp>
    </p:spTree>
    <p:extLst>
      <p:ext uri="{BB962C8B-B14F-4D97-AF65-F5344CB8AC3E}">
        <p14:creationId xmlns:p14="http://schemas.microsoft.com/office/powerpoint/2010/main" val="29449963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the BGP Peer Information</a:t>
            </a:r>
            <a:endParaRPr lang="en-US" altLang="zh-CN" dirty="0"/>
          </a:p>
        </p:txBody>
      </p:sp>
      <p:sp>
        <p:nvSpPr>
          <p:cNvPr id="5" name="文本占位符 4"/>
          <p:cNvSpPr>
            <a:spLocks noGrp="1"/>
          </p:cNvSpPr>
          <p:nvPr>
            <p:ph type="body" sz="quarter" idx="10"/>
          </p:nvPr>
        </p:nvSpPr>
        <p:spPr bwMode="gray">
          <a:xfrm>
            <a:off x="455612" y="1052514"/>
            <a:ext cx="11293476" cy="1246549"/>
          </a:xfrm>
        </p:spPr>
        <p:txBody>
          <a:bodyPr/>
          <a:lstStyle/>
          <a:p>
            <a:r>
              <a:rPr lang="en-US" sz="1800" dirty="0" smtClean="0"/>
              <a:t>Run the </a:t>
            </a:r>
            <a:r>
              <a:rPr lang="en-US" sz="1800" b="1" dirty="0" smtClean="0"/>
              <a:t>display </a:t>
            </a:r>
            <a:r>
              <a:rPr lang="en-US" sz="1800" b="1" dirty="0" err="1" smtClean="0"/>
              <a:t>bgp</a:t>
            </a:r>
            <a:r>
              <a:rPr lang="en-US" sz="1800" b="1" dirty="0" smtClean="0"/>
              <a:t> [ipv6] peer </a:t>
            </a:r>
            <a:r>
              <a:rPr lang="en-US" sz="1800" dirty="0" smtClean="0"/>
              <a:t>command to check information about the peers on the IPv4 and IPv6 networks.</a:t>
            </a:r>
            <a:r>
              <a:rPr lang="en-US" sz="1800" dirty="0"/>
              <a:t> </a:t>
            </a:r>
            <a:r>
              <a:rPr lang="en-US" sz="1800" dirty="0" smtClean="0"/>
              <a:t>By comparing the command outputs, you will find that the peer information is basically the same except for the addresses used to establish the peer relationships.</a:t>
            </a:r>
            <a:endParaRPr lang="en-US" altLang="zh-CN" sz="1800" dirty="0"/>
          </a:p>
        </p:txBody>
      </p:sp>
      <p:sp>
        <p:nvSpPr>
          <p:cNvPr id="10" name="文本框 2"/>
          <p:cNvSpPr txBox="1"/>
          <p:nvPr/>
        </p:nvSpPr>
        <p:spPr bwMode="gray">
          <a:xfrm>
            <a:off x="837797" y="2342037"/>
            <a:ext cx="9812713" cy="1815882"/>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a:t>
            </a:r>
            <a:r>
              <a:rPr lang="en-US" altLang="zh-CN" sz="1400" dirty="0" smtClean="0">
                <a:solidFill>
                  <a:prstClr val="black"/>
                </a:solidFill>
                <a:cs typeface="Courier New" panose="02070309020205020404" pitchFamily="49" charset="0"/>
              </a:rPr>
              <a:t>R1]display </a:t>
            </a:r>
            <a:r>
              <a:rPr lang="en-US" altLang="zh-CN" sz="1400" dirty="0" err="1">
                <a:solidFill>
                  <a:prstClr val="black"/>
                </a:solidFill>
                <a:cs typeface="Courier New" panose="02070309020205020404" pitchFamily="49" charset="0"/>
              </a:rPr>
              <a:t>bgp</a:t>
            </a:r>
            <a:r>
              <a:rPr lang="en-US" altLang="zh-CN" sz="1400" dirty="0">
                <a:solidFill>
                  <a:prstClr val="black"/>
                </a:solidFill>
                <a:cs typeface="Courier New" panose="02070309020205020404" pitchFamily="49" charset="0"/>
              </a:rPr>
              <a:t> peer</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BGP local router ID </a:t>
            </a:r>
            <a:r>
              <a:rPr lang="en-US" altLang="zh-CN" sz="1400" dirty="0" smtClean="0">
                <a:solidFill>
                  <a:prstClr val="black"/>
                </a:solidFill>
                <a:cs typeface="Courier New" panose="02070309020205020404" pitchFamily="49" charset="0"/>
              </a:rPr>
              <a:t>:	10.1.1.1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Local AS </a:t>
            </a:r>
            <a:r>
              <a:rPr lang="en-US" altLang="zh-CN" sz="1400" dirty="0" smtClean="0">
                <a:solidFill>
                  <a:prstClr val="black"/>
                </a:solidFill>
                <a:cs typeface="Courier New" panose="02070309020205020404" pitchFamily="49" charset="0"/>
              </a:rPr>
              <a:t>number:	65001</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Total number of </a:t>
            </a:r>
            <a:r>
              <a:rPr lang="en-US" altLang="zh-CN" sz="1400" dirty="0" smtClean="0">
                <a:solidFill>
                  <a:prstClr val="black"/>
                </a:solidFill>
                <a:cs typeface="Courier New" panose="02070309020205020404" pitchFamily="49" charset="0"/>
              </a:rPr>
              <a:t>peers:  1</a:t>
            </a:r>
            <a:r>
              <a:rPr lang="en-US" altLang="zh-CN" sz="1400" dirty="0">
                <a:solidFill>
                  <a:prstClr val="black"/>
                </a:solidFill>
                <a:cs typeface="Courier New" panose="02070309020205020404" pitchFamily="49" charset="0"/>
              </a:rPr>
              <a:t>		  Peers in established state : 1</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Peer	                	  V	AS	</a:t>
            </a:r>
            <a:r>
              <a:rPr lang="en-US" altLang="zh-CN" sz="1400" dirty="0" err="1" smtClean="0">
                <a:solidFill>
                  <a:prstClr val="black"/>
                </a:solidFill>
                <a:cs typeface="Courier New" panose="02070309020205020404" pitchFamily="49" charset="0"/>
              </a:rPr>
              <a:t>MsgRcvd</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MsgSent</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OutQ</a:t>
            </a:r>
            <a:r>
              <a:rPr lang="en-US" altLang="zh-CN" sz="1400" dirty="0" smtClean="0">
                <a:solidFill>
                  <a:prstClr val="black"/>
                </a:solidFill>
                <a:cs typeface="Courier New" panose="02070309020205020404" pitchFamily="49" charset="0"/>
              </a:rPr>
              <a:t>	Up/Down	State	</a:t>
            </a:r>
            <a:r>
              <a:rPr lang="en-US" altLang="zh-CN" sz="1400" dirty="0" err="1" smtClean="0">
                <a:solidFill>
                  <a:prstClr val="black"/>
                </a:solidFill>
                <a:cs typeface="Courier New" panose="02070309020205020404" pitchFamily="49" charset="0"/>
              </a:rPr>
              <a:t>PrefRcv</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  10.1.12.2	    	  4	65002	11	12	0	00:06:49	Established     1</a:t>
            </a:r>
            <a:endParaRPr lang="en-US" altLang="zh-CN" sz="1400" dirty="0">
              <a:solidFill>
                <a:prstClr val="black"/>
              </a:solidFill>
              <a:cs typeface="Courier New" panose="02070309020205020404" pitchFamily="49" charset="0"/>
            </a:endParaRPr>
          </a:p>
        </p:txBody>
      </p:sp>
      <p:sp>
        <p:nvSpPr>
          <p:cNvPr id="11" name="矩形 10"/>
          <p:cNvSpPr/>
          <p:nvPr/>
        </p:nvSpPr>
        <p:spPr bwMode="gray">
          <a:xfrm>
            <a:off x="9877552" y="2239163"/>
            <a:ext cx="880533" cy="30199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smtClean="0">
                <a:solidFill>
                  <a:schemeClr val="bg1"/>
                </a:solidFill>
              </a:rPr>
              <a:t>BGP</a:t>
            </a:r>
            <a:endParaRPr lang="zh-CN" altLang="en-US" sz="1400" b="1" dirty="0">
              <a:solidFill>
                <a:schemeClr val="bg1"/>
              </a:solidFill>
            </a:endParaRPr>
          </a:p>
        </p:txBody>
      </p:sp>
      <p:sp>
        <p:nvSpPr>
          <p:cNvPr id="12" name="文本框 2"/>
          <p:cNvSpPr txBox="1"/>
          <p:nvPr/>
        </p:nvSpPr>
        <p:spPr bwMode="gray">
          <a:xfrm>
            <a:off x="837797" y="4303767"/>
            <a:ext cx="9812713" cy="1815882"/>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a:solidFill>
                  <a:prstClr val="black"/>
                </a:solidFill>
                <a:cs typeface="Courier New" panose="02070309020205020404" pitchFamily="49" charset="0"/>
              </a:rPr>
              <a:t>[R1]display </a:t>
            </a:r>
            <a:r>
              <a:rPr lang="en-US" altLang="zh-CN" sz="1400" dirty="0" err="1">
                <a:solidFill>
                  <a:prstClr val="black"/>
                </a:solidFill>
                <a:cs typeface="Courier New" panose="02070309020205020404" pitchFamily="49" charset="0"/>
              </a:rPr>
              <a:t>bgp</a:t>
            </a:r>
            <a:r>
              <a:rPr lang="en-US" altLang="zh-CN" sz="1400" dirty="0">
                <a:solidFill>
                  <a:prstClr val="black"/>
                </a:solidFill>
                <a:cs typeface="Courier New" panose="02070309020205020404" pitchFamily="49" charset="0"/>
              </a:rPr>
              <a:t> ipv6 peer </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BGP local router ID : 10.1.1.1</a:t>
            </a:r>
          </a:p>
          <a:p>
            <a:pPr fontAlgn="auto">
              <a:spcBef>
                <a:spcPts val="0"/>
              </a:spcBef>
              <a:spcAft>
                <a:spcPts val="0"/>
              </a:spcAft>
            </a:pPr>
            <a:r>
              <a:rPr lang="en-US" altLang="zh-CN" sz="1400" dirty="0">
                <a:solidFill>
                  <a:prstClr val="black"/>
                </a:solidFill>
                <a:cs typeface="Courier New" panose="02070309020205020404" pitchFamily="49" charset="0"/>
              </a:rPr>
              <a:t> Local AS number : 65001</a:t>
            </a:r>
          </a:p>
          <a:p>
            <a:pPr fontAlgn="auto">
              <a:spcBef>
                <a:spcPts val="0"/>
              </a:spcBef>
              <a:spcAft>
                <a:spcPts val="0"/>
              </a:spcAft>
            </a:pPr>
            <a:r>
              <a:rPr lang="en-US" altLang="zh-CN" sz="1400" dirty="0">
                <a:solidFill>
                  <a:prstClr val="black"/>
                </a:solidFill>
                <a:cs typeface="Courier New" panose="02070309020205020404" pitchFamily="49" charset="0"/>
              </a:rPr>
              <a:t> Total number of peers : 1		  Peers in established state : 1</a:t>
            </a:r>
          </a:p>
          <a:p>
            <a:pPr fontAlgn="auto">
              <a:spcBef>
                <a:spcPts val="0"/>
              </a:spcBef>
              <a:spcAft>
                <a:spcPts val="0"/>
              </a:spcAft>
            </a:pP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Peer		   V	AS	</a:t>
            </a:r>
            <a:r>
              <a:rPr lang="en-US" altLang="zh-CN" sz="1400" dirty="0" err="1" smtClean="0">
                <a:solidFill>
                  <a:prstClr val="black"/>
                </a:solidFill>
                <a:cs typeface="Courier New" panose="02070309020205020404" pitchFamily="49" charset="0"/>
              </a:rPr>
              <a:t>MsgRcvd</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MsgSent</a:t>
            </a:r>
            <a:r>
              <a:rPr lang="en-US" altLang="zh-CN" sz="1400" dirty="0" smtClean="0">
                <a:solidFill>
                  <a:prstClr val="black"/>
                </a:solidFill>
                <a:cs typeface="Courier New" panose="02070309020205020404" pitchFamily="49" charset="0"/>
              </a:rPr>
              <a:t>	</a:t>
            </a:r>
            <a:r>
              <a:rPr lang="en-US" altLang="zh-CN" sz="1400" dirty="0" err="1" smtClean="0">
                <a:solidFill>
                  <a:prstClr val="black"/>
                </a:solidFill>
                <a:cs typeface="Courier New" panose="02070309020205020404" pitchFamily="49" charset="0"/>
              </a:rPr>
              <a:t>OutQ</a:t>
            </a:r>
            <a:r>
              <a:rPr lang="en-US" altLang="zh-CN" sz="1400" dirty="0" smtClean="0">
                <a:solidFill>
                  <a:prstClr val="black"/>
                </a:solidFill>
                <a:cs typeface="Courier New" panose="02070309020205020404" pitchFamily="49" charset="0"/>
              </a:rPr>
              <a:t>	Up/Down	State	</a:t>
            </a:r>
            <a:r>
              <a:rPr lang="en-US" altLang="zh-CN" sz="1400" dirty="0" err="1" smtClean="0">
                <a:solidFill>
                  <a:prstClr val="black"/>
                </a:solidFill>
                <a:cs typeface="Courier New" panose="02070309020205020404" pitchFamily="49" charset="0"/>
              </a:rPr>
              <a:t>PrefRcv</a:t>
            </a:r>
            <a:endParaRPr lang="en-US" altLang="zh-CN" sz="1400" dirty="0">
              <a:solidFill>
                <a:prstClr val="black"/>
              </a:solidFill>
              <a:cs typeface="Courier New" panose="02070309020205020404" pitchFamily="49" charset="0"/>
            </a:endParaRPr>
          </a:p>
          <a:p>
            <a:pPr fontAlgn="auto">
              <a:spcBef>
                <a:spcPts val="0"/>
              </a:spcBef>
              <a:spcAft>
                <a:spcPts val="0"/>
              </a:spcAft>
            </a:pP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2001:DB8:2345:12::</a:t>
            </a:r>
            <a:r>
              <a:rPr lang="en-US" altLang="zh-CN" sz="1400" dirty="0" smtClean="0">
                <a:solidFill>
                  <a:prstClr val="black"/>
                </a:solidFill>
                <a:cs typeface="Courier New" panose="02070309020205020404" pitchFamily="49" charset="0"/>
              </a:rPr>
              <a:t>2     4	65002	14	15	0	00:07:35	Established	      1</a:t>
            </a:r>
            <a:endParaRPr lang="en-US" altLang="zh-CN" sz="1400" dirty="0">
              <a:solidFill>
                <a:prstClr val="black"/>
              </a:solidFill>
              <a:cs typeface="Courier New" panose="02070309020205020404" pitchFamily="49" charset="0"/>
            </a:endParaRPr>
          </a:p>
        </p:txBody>
      </p:sp>
      <p:sp>
        <p:nvSpPr>
          <p:cNvPr id="13" name="矩形 12"/>
          <p:cNvSpPr/>
          <p:nvPr/>
        </p:nvSpPr>
        <p:spPr bwMode="gray">
          <a:xfrm>
            <a:off x="9877552" y="4200893"/>
            <a:ext cx="880533" cy="301994"/>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ltLang="zh-CN" sz="1400" b="1" dirty="0" smtClean="0">
                <a:solidFill>
                  <a:schemeClr val="bg1"/>
                </a:solidFill>
              </a:rPr>
              <a:t>BGP4+</a:t>
            </a:r>
            <a:endParaRPr lang="zh-CN" altLang="en-US" sz="1400" b="1" dirty="0">
              <a:solidFill>
                <a:schemeClr val="bg1"/>
              </a:solidFill>
            </a:endParaRPr>
          </a:p>
        </p:txBody>
      </p:sp>
    </p:spTree>
    <p:extLst>
      <p:ext uri="{BB962C8B-B14F-4D97-AF65-F5344CB8AC3E}">
        <p14:creationId xmlns:p14="http://schemas.microsoft.com/office/powerpoint/2010/main" val="309381643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the BGP4+ Routing Information</a:t>
            </a:r>
            <a:endParaRPr lang="en-US" altLang="zh-CN" dirty="0"/>
          </a:p>
        </p:txBody>
      </p:sp>
      <p:graphicFrame>
        <p:nvGraphicFramePr>
          <p:cNvPr id="21" name="表格 20"/>
          <p:cNvGraphicFramePr>
            <a:graphicFrameLocks noGrp="1"/>
          </p:cNvGraphicFramePr>
          <p:nvPr>
            <p:extLst>
              <p:ext uri="{D42A27DB-BD31-4B8C-83A1-F6EECF244321}">
                <p14:modId xmlns:p14="http://schemas.microsoft.com/office/powerpoint/2010/main" val="3422447654"/>
              </p:ext>
            </p:extLst>
          </p:nvPr>
        </p:nvGraphicFramePr>
        <p:xfrm>
          <a:off x="491421" y="3231355"/>
          <a:ext cx="5224348" cy="1764010"/>
        </p:xfrm>
        <a:graphic>
          <a:graphicData uri="http://schemas.openxmlformats.org/drawingml/2006/table">
            <a:tbl>
              <a:tblPr firstRow="1" bandRow="1"/>
              <a:tblGrid>
                <a:gridCol w="613862"/>
                <a:gridCol w="1111286"/>
                <a:gridCol w="1231200"/>
                <a:gridCol w="2268000"/>
              </a:tblGrid>
              <a:tr h="352802">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IPv4 Address</a:t>
                      </a:r>
                      <a:endParaRPr lang="en-US" altLang="zh-CN" sz="1400" b="1" dirty="0">
                        <a:solidFill>
                          <a:schemeClr val="bg1"/>
                        </a:solidFill>
                        <a:latin typeface="Huawei Sans" panose="020C0503030203020204" pitchFamily="34" charset="0"/>
                      </a:endParaRPr>
                    </a:p>
                  </a:txBody>
                  <a:tcPr marL="18000" marR="18000" marT="18000" marB="18000"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52802">
                <a:tc rowSpan="2">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10.1.12.1/24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2001:DB8:2345:12::1/64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352802">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marL="18000" marR="18000" marT="18000" marB="18000" anchor="ctr"/>
                </a:tc>
                <a:tc>
                  <a:txBody>
                    <a:bodyPr/>
                    <a:lstStyle/>
                    <a:p>
                      <a:pPr algn="ctr" fontAlgn="ctr"/>
                      <a:r>
                        <a:rPr lang="en-US" sz="1400" dirty="0" smtClean="0"/>
                        <a:t>10.1.1.1/32</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2001:DB8:2345:1::1/128</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352802">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marL="18000" marR="18000" marT="18000" marB="18000"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10.1.12.2/24</a:t>
                      </a:r>
                      <a:endParaRPr lang="en-US" sz="1400" dirty="0">
                        <a:solidFill>
                          <a:schemeClr val="tx1"/>
                        </a:solidFill>
                        <a:latin typeface="Huawei Sans" panose="020C0503030203020204" pitchFamily="34" charset="0"/>
                      </a:endParaRPr>
                    </a:p>
                  </a:txBody>
                  <a:tcPr marL="18000" marR="18000" marT="18000" marB="18000"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tcPr>
                </a:tc>
              </a:tr>
              <a:tr h="352802">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altLang="zh-CN"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algn="ctr" fontAlgn="ctr"/>
                      <a:r>
                        <a:rPr lang="en-US" sz="1400" dirty="0" smtClean="0"/>
                        <a:t>10.1.2.2/32</a:t>
                      </a:r>
                      <a:endParaRPr lang="en-US" sz="1400" dirty="0">
                        <a:solidFill>
                          <a:schemeClr val="tx1"/>
                        </a:solidFill>
                        <a:latin typeface="Huawei Sans" panose="020C0503030203020204" pitchFamily="34" charset="0"/>
                      </a:endParaRPr>
                    </a:p>
                  </a:txBody>
                  <a:tcPr marL="18000" marR="18000" marT="18000" marB="18000" anchor="ctr">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2001:DB8:2345:2::2/128</a:t>
                      </a:r>
                      <a:endParaRPr lang="en-US" sz="1400" dirty="0">
                        <a:solidFill>
                          <a:schemeClr val="tx1"/>
                        </a:solidFill>
                        <a:latin typeface="Huawei Sans" panose="020C0503030203020204" pitchFamily="34" charset="0"/>
                      </a:endParaRPr>
                    </a:p>
                  </a:txBody>
                  <a:tcPr marL="18000" marR="18000" marT="18000" marB="1800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5" name="文本占位符 2"/>
          <p:cNvSpPr txBox="1">
            <a:spLocks/>
          </p:cNvSpPr>
          <p:nvPr/>
        </p:nvSpPr>
        <p:spPr bwMode="gray">
          <a:xfrm>
            <a:off x="2753293" y="5160379"/>
            <a:ext cx="2962476" cy="1013918"/>
          </a:xfrm>
          <a:prstGeom prst="rect">
            <a:avLst/>
          </a:prstGeom>
          <a:solidFill>
            <a:srgbClr val="FEF5DA"/>
          </a:solidFill>
          <a:ln w="19050">
            <a:solidFill>
              <a:srgbClr val="FDE397"/>
            </a:solidFill>
            <a:miter lim="800000"/>
            <a:headEnd/>
            <a:tailEnd/>
          </a:ln>
        </p:spPr>
        <p:txBody>
          <a:bodyPr vert="horz" wrap="square" lIns="54000" tIns="54000" rIns="54000" bIns="54000" numCol="1" rtlCol="0" anchor="ctr" anchorCtr="0" compatLnSpc="1">
            <a:prstTxWarp prst="textNoShape">
              <a:avLst/>
            </a:prstTxWarp>
            <a:sp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defTabSz="914478">
              <a:buNone/>
            </a:pPr>
            <a:r>
              <a:rPr lang="en-US" altLang="zh-CN" sz="1400" dirty="0">
                <a:latin typeface="+mn-lt"/>
                <a:ea typeface="+mn-ea"/>
              </a:rPr>
              <a:t>Check the BGP4+ routing table. The command output shows that a total of two valid routes exist.</a:t>
            </a:r>
          </a:p>
        </p:txBody>
      </p:sp>
      <p:sp>
        <p:nvSpPr>
          <p:cNvPr id="26" name="文本框 2"/>
          <p:cNvSpPr txBox="1"/>
          <p:nvPr/>
        </p:nvSpPr>
        <p:spPr bwMode="gray">
          <a:xfrm>
            <a:off x="5863531" y="1556913"/>
            <a:ext cx="5882382" cy="3577795"/>
          </a:xfrm>
          <a:prstGeom prst="rect">
            <a:avLst/>
          </a:prstGeom>
          <a:solidFill>
            <a:schemeClr val="bg1">
              <a:lumMod val="85000"/>
            </a:schemeClr>
          </a:solidFill>
          <a:ln>
            <a:noFill/>
          </a:ln>
        </p:spPr>
        <p:txBody>
          <a:bodyPr wrap="square" rtlCol="0" anchor="ctr" anchorCtr="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200" dirty="0">
                <a:solidFill>
                  <a:prstClr val="black"/>
                </a:solidFill>
                <a:cs typeface="Courier New" panose="02070309020205020404" pitchFamily="49" charset="0"/>
              </a:rPr>
              <a:t>[R1]display </a:t>
            </a:r>
            <a:r>
              <a:rPr lang="en-US" altLang="zh-CN" sz="1200" dirty="0" err="1">
                <a:solidFill>
                  <a:prstClr val="black"/>
                </a:solidFill>
                <a:cs typeface="Courier New" panose="02070309020205020404" pitchFamily="49" charset="0"/>
              </a:rPr>
              <a:t>bgp</a:t>
            </a:r>
            <a:r>
              <a:rPr lang="en-US" altLang="zh-CN" sz="1200" dirty="0">
                <a:solidFill>
                  <a:prstClr val="black"/>
                </a:solidFill>
                <a:cs typeface="Courier New" panose="02070309020205020404" pitchFamily="49" charset="0"/>
              </a:rPr>
              <a:t> ipv6 routing-table </a:t>
            </a:r>
          </a:p>
          <a:p>
            <a:pPr fontAlgn="auto">
              <a:spcBef>
                <a:spcPts val="0"/>
              </a:spcBef>
              <a:spcAft>
                <a:spcPts val="0"/>
              </a:spcAft>
            </a:pPr>
            <a:endParaRPr lang="en-US" altLang="zh-CN" sz="1200" dirty="0" smtClean="0">
              <a:solidFill>
                <a:prstClr val="black"/>
              </a:solidFill>
              <a:cs typeface="Courier New" panose="02070309020205020404" pitchFamily="49" charset="0"/>
            </a:endParaRPr>
          </a:p>
          <a:p>
            <a:pPr fontAlgn="auto">
              <a:spcBef>
                <a:spcPts val="0"/>
              </a:spcBef>
              <a:spcAft>
                <a:spcPts val="0"/>
              </a:spcAft>
            </a:pP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BGP Local router ID is 10.1.1.1 </a:t>
            </a:r>
          </a:p>
          <a:p>
            <a:pPr fontAlgn="auto">
              <a:spcBef>
                <a:spcPts val="0"/>
              </a:spcBef>
              <a:spcAft>
                <a:spcPts val="0"/>
              </a:spcAft>
            </a:pPr>
            <a:r>
              <a:rPr lang="en-US" altLang="zh-CN" sz="1200" dirty="0">
                <a:solidFill>
                  <a:prstClr val="black"/>
                </a:solidFill>
                <a:cs typeface="Courier New" panose="02070309020205020404" pitchFamily="49" charset="0"/>
              </a:rPr>
              <a:t> Status codes: * - valid, &gt; - best, d - damped,</a:t>
            </a:r>
          </a:p>
          <a:p>
            <a:pPr fontAlgn="auto">
              <a:spcBef>
                <a:spcPts val="0"/>
              </a:spcBef>
              <a:spcAft>
                <a:spcPts val="0"/>
              </a:spcAft>
            </a:pPr>
            <a:r>
              <a:rPr lang="en-US" altLang="zh-CN" sz="1200" dirty="0">
                <a:solidFill>
                  <a:prstClr val="black"/>
                </a:solidFill>
                <a:cs typeface="Courier New" panose="02070309020205020404" pitchFamily="49" charset="0"/>
              </a:rPr>
              <a:t>               h - history,  </a:t>
            </a:r>
            <a:r>
              <a:rPr lang="en-US" altLang="zh-CN" sz="1200" dirty="0" err="1">
                <a:solidFill>
                  <a:prstClr val="black"/>
                </a:solidFill>
                <a:cs typeface="Courier New" panose="02070309020205020404" pitchFamily="49" charset="0"/>
              </a:rPr>
              <a:t>i</a:t>
            </a:r>
            <a:r>
              <a:rPr lang="en-US" altLang="zh-CN" sz="1200" dirty="0">
                <a:solidFill>
                  <a:prstClr val="black"/>
                </a:solidFill>
                <a:cs typeface="Courier New" panose="02070309020205020404" pitchFamily="49" charset="0"/>
              </a:rPr>
              <a:t> - internal, s - suppressed, S - Stale</a:t>
            </a:r>
          </a:p>
          <a:p>
            <a:pPr fontAlgn="auto">
              <a:spcBef>
                <a:spcPts val="0"/>
              </a:spcBef>
              <a:spcAft>
                <a:spcPts val="0"/>
              </a:spcAft>
            </a:pPr>
            <a:r>
              <a:rPr lang="en-US" altLang="zh-CN" sz="1200" dirty="0">
                <a:solidFill>
                  <a:prstClr val="black"/>
                </a:solidFill>
                <a:cs typeface="Courier New" panose="02070309020205020404" pitchFamily="49" charset="0"/>
              </a:rPr>
              <a:t>               Origin : </a:t>
            </a:r>
            <a:r>
              <a:rPr lang="en-US" altLang="zh-CN" sz="1200" dirty="0" err="1">
                <a:solidFill>
                  <a:prstClr val="black"/>
                </a:solidFill>
                <a:cs typeface="Courier New" panose="02070309020205020404" pitchFamily="49" charset="0"/>
              </a:rPr>
              <a:t>i</a:t>
            </a:r>
            <a:r>
              <a:rPr lang="en-US" altLang="zh-CN" sz="1200" dirty="0">
                <a:solidFill>
                  <a:prstClr val="black"/>
                </a:solidFill>
                <a:cs typeface="Courier New" panose="02070309020205020404" pitchFamily="49" charset="0"/>
              </a:rPr>
              <a:t> - IGP, e - EGP, ? - incomplete</a:t>
            </a:r>
          </a:p>
          <a:p>
            <a:pPr fontAlgn="auto">
              <a:spcBef>
                <a:spcPts val="0"/>
              </a:spcBef>
              <a:spcAft>
                <a:spcPts val="0"/>
              </a:spcAft>
            </a:pP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Total Number of Routes: 2</a:t>
            </a:r>
          </a:p>
          <a:p>
            <a:pPr fontAlgn="auto">
              <a:spcBef>
                <a:spcPts val="0"/>
              </a:spcBef>
              <a:spcAft>
                <a:spcPts val="0"/>
              </a:spcAft>
            </a:pPr>
            <a:r>
              <a:rPr lang="en-US" altLang="zh-CN" sz="1200" dirty="0" smtClean="0">
                <a:solidFill>
                  <a:prstClr val="black"/>
                </a:solidFill>
                <a:cs typeface="Courier New" panose="02070309020205020404" pitchFamily="49" charset="0"/>
              </a:rPr>
              <a:t>*&gt;  Network : 	2001:DB8:2345:1</a:t>
            </a:r>
            <a:r>
              <a:rPr lang="en-US" altLang="zh-CN" sz="1200" dirty="0">
                <a:solidFill>
                  <a:prstClr val="black"/>
                </a:solidFill>
                <a:cs typeface="Courier New" panose="02070309020205020404" pitchFamily="49" charset="0"/>
              </a:rPr>
              <a:t>::</a:t>
            </a:r>
            <a:r>
              <a:rPr lang="en-US" altLang="zh-CN" sz="1200" dirty="0" smtClean="0">
                <a:solidFill>
                  <a:prstClr val="black"/>
                </a:solidFill>
                <a:cs typeface="Courier New" panose="02070309020205020404" pitchFamily="49" charset="0"/>
              </a:rPr>
              <a:t>1	</a:t>
            </a:r>
            <a:r>
              <a:rPr lang="en-US" altLang="zh-CN" sz="1200" dirty="0" err="1" smtClean="0">
                <a:solidFill>
                  <a:prstClr val="black"/>
                </a:solidFill>
                <a:cs typeface="Courier New" panose="02070309020205020404" pitchFamily="49" charset="0"/>
              </a:rPr>
              <a:t>PrefixLen</a:t>
            </a:r>
            <a:r>
              <a:rPr lang="en-US" altLang="zh-CN" sz="1200" dirty="0" smtClean="0">
                <a:solidFill>
                  <a:prstClr val="black"/>
                </a:solidFill>
                <a:cs typeface="Courier New" panose="02070309020205020404" pitchFamily="49" charset="0"/>
              </a:rPr>
              <a:t> : 	128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NextHop</a:t>
            </a:r>
            <a:r>
              <a:rPr lang="en-US" altLang="zh-CN" sz="1200" dirty="0" smtClean="0">
                <a:solidFill>
                  <a:prstClr val="black"/>
                </a:solidFill>
                <a:cs typeface="Courier New" panose="02070309020205020404" pitchFamily="49" charset="0"/>
              </a:rPr>
              <a:t> : 	::  		</a:t>
            </a:r>
            <a:r>
              <a:rPr lang="en-US" altLang="zh-CN" sz="1200" dirty="0" err="1" smtClean="0">
                <a:solidFill>
                  <a:prstClr val="black"/>
                </a:solidFill>
                <a:cs typeface="Courier New" panose="02070309020205020404" pitchFamily="49" charset="0"/>
              </a:rPr>
              <a:t>LocPrf</a:t>
            </a:r>
            <a:r>
              <a:rPr lang="en-US" altLang="zh-CN" sz="1200" dirty="0" smtClean="0">
                <a:solidFill>
                  <a:prstClr val="black"/>
                </a:solidFill>
                <a:cs typeface="Courier New" panose="02070309020205020404" pitchFamily="49" charset="0"/>
              </a:rPr>
              <a:t>  :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MED : 		0                		</a:t>
            </a:r>
            <a:r>
              <a:rPr lang="en-US" altLang="zh-CN" sz="1200" dirty="0" err="1" smtClean="0">
                <a:solidFill>
                  <a:prstClr val="black"/>
                </a:solidFill>
                <a:cs typeface="Courier New" panose="02070309020205020404" pitchFamily="49" charset="0"/>
              </a:rPr>
              <a:t>PrefVal</a:t>
            </a:r>
            <a:r>
              <a:rPr lang="en-US" altLang="zh-CN" sz="1200" dirty="0" smtClean="0">
                <a:solidFill>
                  <a:prstClr val="black"/>
                </a:solidFill>
                <a:cs typeface="Courier New" panose="02070309020205020404" pitchFamily="49" charset="0"/>
              </a:rPr>
              <a:t> : 	0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Label  </a:t>
            </a:r>
            <a:r>
              <a:rPr lang="en-US" altLang="zh-CN" sz="1200" dirty="0">
                <a:solidFill>
                  <a:prstClr val="black"/>
                </a:solidFill>
                <a:cs typeface="Courier New" panose="02070309020205020404" pitchFamily="49" charset="0"/>
              </a:rPr>
              <a:t>: </a:t>
            </a: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Path/</a:t>
            </a:r>
            <a:r>
              <a:rPr lang="en-US" altLang="zh-CN" sz="1200" dirty="0" err="1" smtClean="0">
                <a:solidFill>
                  <a:prstClr val="black"/>
                </a:solidFill>
                <a:cs typeface="Courier New" panose="02070309020205020404" pitchFamily="49" charset="0"/>
              </a:rPr>
              <a:t>Ogn</a:t>
            </a:r>
            <a:r>
              <a:rPr lang="en-US" altLang="zh-CN" sz="1200" dirty="0" smtClean="0">
                <a:solidFill>
                  <a:prstClr val="black"/>
                </a:solidFill>
                <a:cs typeface="Courier New" panose="02070309020205020404" pitchFamily="49" charset="0"/>
              </a:rPr>
              <a:t> : 	</a:t>
            </a:r>
            <a:r>
              <a:rPr lang="en-US" altLang="zh-CN" sz="1200" dirty="0" err="1" smtClean="0">
                <a:solidFill>
                  <a:prstClr val="black"/>
                </a:solidFill>
                <a:cs typeface="Courier New" panose="02070309020205020404" pitchFamily="49" charset="0"/>
              </a:rPr>
              <a:t>i</a:t>
            </a:r>
            <a:endParaRPr lang="en-US" altLang="zh-CN" sz="1200" dirty="0" smtClean="0">
              <a:solidFill>
                <a:prstClr val="black"/>
              </a:solidFill>
              <a:cs typeface="Courier New" panose="02070309020205020404" pitchFamily="49" charset="0"/>
            </a:endParaRPr>
          </a:p>
          <a:p>
            <a:pPr fontAlgn="auto">
              <a:spcBef>
                <a:spcPts val="0"/>
              </a:spcBef>
              <a:spcAft>
                <a:spcPts val="0"/>
              </a:spcAft>
            </a:pPr>
            <a:r>
              <a:rPr lang="en-US" altLang="zh-CN" sz="1200" dirty="0" smtClean="0">
                <a:solidFill>
                  <a:prstClr val="black"/>
                </a:solidFill>
                <a:cs typeface="Courier New" panose="02070309020205020404" pitchFamily="49" charset="0"/>
              </a:rPr>
              <a:t>*&gt;  Network : 	2001:DB8:2345:2::2      	</a:t>
            </a:r>
            <a:r>
              <a:rPr lang="en-US" altLang="zh-CN" sz="1200" dirty="0" err="1" smtClean="0">
                <a:solidFill>
                  <a:prstClr val="black"/>
                </a:solidFill>
                <a:cs typeface="Courier New" panose="02070309020205020404" pitchFamily="49" charset="0"/>
              </a:rPr>
              <a:t>PrefixLen</a:t>
            </a:r>
            <a:r>
              <a:rPr lang="en-US" altLang="zh-CN" sz="1200" dirty="0" smtClean="0">
                <a:solidFill>
                  <a:prstClr val="black"/>
                </a:solidFill>
                <a:cs typeface="Courier New" panose="02070309020205020404" pitchFamily="49" charset="0"/>
              </a:rPr>
              <a:t> : 	128    </a:t>
            </a:r>
          </a:p>
          <a:p>
            <a:pPr fontAlgn="auto">
              <a:spcBef>
                <a:spcPts val="0"/>
              </a:spcBef>
              <a:spcAft>
                <a:spcPts val="0"/>
              </a:spcAft>
            </a:pPr>
            <a:r>
              <a:rPr lang="en-US" altLang="zh-CN" sz="1200" dirty="0" smtClean="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NextHop</a:t>
            </a:r>
            <a:r>
              <a:rPr lang="en-US" altLang="zh-CN" sz="1200" dirty="0" smtClean="0">
                <a:solidFill>
                  <a:prstClr val="black"/>
                </a:solidFill>
                <a:cs typeface="Courier New" panose="02070309020205020404" pitchFamily="49" charset="0"/>
              </a:rPr>
              <a:t> : 	2001:DB8:2345:12</a:t>
            </a:r>
            <a:r>
              <a:rPr lang="en-US" altLang="zh-CN" sz="1200" dirty="0">
                <a:solidFill>
                  <a:prstClr val="black"/>
                </a:solidFill>
                <a:cs typeface="Courier New" panose="02070309020205020404" pitchFamily="49" charset="0"/>
              </a:rPr>
              <a:t>::2      </a:t>
            </a:r>
            <a:r>
              <a:rPr lang="en-US" altLang="zh-CN" sz="1200" dirty="0" smtClean="0">
                <a:solidFill>
                  <a:prstClr val="black"/>
                </a:solidFill>
                <a:cs typeface="Courier New" panose="02070309020205020404" pitchFamily="49" charset="0"/>
              </a:rPr>
              <a:t>	</a:t>
            </a:r>
            <a:r>
              <a:rPr lang="en-US" altLang="zh-CN" sz="1200" dirty="0" err="1" smtClean="0">
                <a:solidFill>
                  <a:prstClr val="black"/>
                </a:solidFill>
                <a:cs typeface="Courier New" panose="02070309020205020404" pitchFamily="49" charset="0"/>
              </a:rPr>
              <a:t>LocPrf</a:t>
            </a:r>
            <a:r>
              <a:rPr lang="en-US" altLang="zh-CN" sz="1200" dirty="0" smtClean="0">
                <a:solidFill>
                  <a:prstClr val="black"/>
                </a:solidFill>
                <a:cs typeface="Courier New" panose="02070309020205020404" pitchFamily="49" charset="0"/>
              </a:rPr>
              <a:t> :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MED : 		0                               	</a:t>
            </a:r>
            <a:r>
              <a:rPr lang="en-US" altLang="zh-CN" sz="1200" dirty="0" err="1" smtClean="0">
                <a:solidFill>
                  <a:prstClr val="black"/>
                </a:solidFill>
                <a:cs typeface="Courier New" panose="02070309020205020404" pitchFamily="49" charset="0"/>
              </a:rPr>
              <a:t>PrefVal</a:t>
            </a:r>
            <a:r>
              <a:rPr lang="en-US" altLang="zh-CN" sz="1200" dirty="0" smtClean="0">
                <a:solidFill>
                  <a:prstClr val="black"/>
                </a:solidFill>
                <a:cs typeface="Courier New" panose="02070309020205020404" pitchFamily="49" charset="0"/>
              </a:rPr>
              <a:t> : 	0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Label </a:t>
            </a:r>
            <a:r>
              <a:rPr lang="en-US" altLang="zh-CN" sz="1200" dirty="0" smtClean="0">
                <a:solidFill>
                  <a:prstClr val="black"/>
                </a:solidFill>
                <a:cs typeface="Courier New" panose="02070309020205020404" pitchFamily="49" charset="0"/>
              </a:rPr>
              <a:t>: </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Path/</a:t>
            </a:r>
            <a:r>
              <a:rPr lang="en-US" altLang="zh-CN" sz="1200" dirty="0" err="1">
                <a:solidFill>
                  <a:prstClr val="black"/>
                </a:solidFill>
                <a:cs typeface="Courier New" panose="02070309020205020404" pitchFamily="49" charset="0"/>
              </a:rPr>
              <a:t>Ogn</a:t>
            </a:r>
            <a:r>
              <a:rPr lang="en-US" altLang="zh-CN" sz="1200" dirty="0">
                <a:solidFill>
                  <a:prstClr val="black"/>
                </a:solidFill>
                <a:cs typeface="Courier New" panose="02070309020205020404" pitchFamily="49" charset="0"/>
              </a:rPr>
              <a:t> : </a:t>
            </a:r>
            <a:r>
              <a:rPr lang="en-US" altLang="zh-CN" sz="1200" smtClean="0">
                <a:solidFill>
                  <a:prstClr val="black"/>
                </a:solidFill>
                <a:cs typeface="Courier New" panose="02070309020205020404" pitchFamily="49" charset="0"/>
              </a:rPr>
              <a:t>	65002  </a:t>
            </a:r>
            <a:r>
              <a:rPr lang="en-US" altLang="zh-CN" sz="1200" dirty="0" err="1">
                <a:solidFill>
                  <a:prstClr val="black"/>
                </a:solidFill>
                <a:cs typeface="Courier New" panose="02070309020205020404" pitchFamily="49" charset="0"/>
              </a:rPr>
              <a:t>i</a:t>
            </a:r>
            <a:endParaRPr lang="en-US" altLang="zh-CN" sz="1200" dirty="0">
              <a:solidFill>
                <a:prstClr val="black"/>
              </a:solidFill>
              <a:cs typeface="Courier New" panose="02070309020205020404" pitchFamily="49" charset="0"/>
            </a:endParaRPr>
          </a:p>
        </p:txBody>
      </p:sp>
      <p:sp>
        <p:nvSpPr>
          <p:cNvPr id="27" name="圆角矩形 26"/>
          <p:cNvSpPr/>
          <p:nvPr/>
        </p:nvSpPr>
        <p:spPr bwMode="gray">
          <a:xfrm>
            <a:off x="3255453" y="1536882"/>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29" name="圆角矩形 28"/>
          <p:cNvSpPr/>
          <p:nvPr/>
        </p:nvSpPr>
        <p:spPr bwMode="gray">
          <a:xfrm>
            <a:off x="781301" y="1536882"/>
            <a:ext cx="1800000"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181739" y="2137461"/>
            <a:ext cx="541201" cy="442800"/>
          </a:xfrm>
          <a:prstGeom prst="rect">
            <a:avLst/>
          </a:prstGeom>
          <a:noFill/>
        </p:spPr>
      </p:pic>
      <p:pic>
        <p:nvPicPr>
          <p:cNvPr id="3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011187" y="2137461"/>
            <a:ext cx="541201" cy="442800"/>
          </a:xfrm>
          <a:prstGeom prst="rect">
            <a:avLst/>
          </a:prstGeom>
          <a:noFill/>
        </p:spPr>
      </p:pic>
      <p:cxnSp>
        <p:nvCxnSpPr>
          <p:cNvPr id="32" name="直接连接符 31"/>
          <p:cNvCxnSpPr>
            <a:stCxn id="30" idx="3"/>
            <a:endCxn id="31" idx="1"/>
          </p:cNvCxnSpPr>
          <p:nvPr/>
        </p:nvCxnSpPr>
        <p:spPr bwMode="gray">
          <a:xfrm>
            <a:off x="1722940" y="2358861"/>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12"/>
          <p:cNvSpPr>
            <a:spLocks noChangeArrowheads="1"/>
          </p:cNvSpPr>
          <p:nvPr/>
        </p:nvSpPr>
        <p:spPr bwMode="gray">
          <a:xfrm>
            <a:off x="1154963"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34" name="Rectangle 312"/>
          <p:cNvSpPr>
            <a:spLocks noChangeArrowheads="1"/>
          </p:cNvSpPr>
          <p:nvPr/>
        </p:nvSpPr>
        <p:spPr bwMode="gray">
          <a:xfrm>
            <a:off x="1664224" y="210192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5" name="Rectangle 312"/>
          <p:cNvSpPr>
            <a:spLocks noChangeArrowheads="1"/>
          </p:cNvSpPr>
          <p:nvPr/>
        </p:nvSpPr>
        <p:spPr bwMode="gray">
          <a:xfrm>
            <a:off x="1448691"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65001</a:t>
            </a:r>
            <a:endParaRPr lang="en-US" altLang="zh-CN" sz="1400" b="1" dirty="0"/>
          </a:p>
        </p:txBody>
      </p:sp>
      <p:sp>
        <p:nvSpPr>
          <p:cNvPr id="36" name="Rectangle 312"/>
          <p:cNvSpPr>
            <a:spLocks noChangeArrowheads="1"/>
          </p:cNvSpPr>
          <p:nvPr/>
        </p:nvSpPr>
        <p:spPr bwMode="gray">
          <a:xfrm>
            <a:off x="3984411"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37" name="Rectangle 312"/>
          <p:cNvSpPr>
            <a:spLocks noChangeArrowheads="1"/>
          </p:cNvSpPr>
          <p:nvPr/>
        </p:nvSpPr>
        <p:spPr bwMode="gray">
          <a:xfrm>
            <a:off x="2496374" y="235206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EBGP</a:t>
            </a:r>
            <a:endParaRPr lang="en-US" altLang="zh-CN" sz="1400" b="1" dirty="0"/>
          </a:p>
        </p:txBody>
      </p:sp>
      <p:sp>
        <p:nvSpPr>
          <p:cNvPr id="38" name="Rectangle 312"/>
          <p:cNvSpPr>
            <a:spLocks noChangeArrowheads="1"/>
          </p:cNvSpPr>
          <p:nvPr/>
        </p:nvSpPr>
        <p:spPr bwMode="gray">
          <a:xfrm>
            <a:off x="3282558" y="210192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9" name="Rectangle 312"/>
          <p:cNvSpPr>
            <a:spLocks noChangeArrowheads="1"/>
          </p:cNvSpPr>
          <p:nvPr/>
        </p:nvSpPr>
        <p:spPr bwMode="gray">
          <a:xfrm>
            <a:off x="3103595"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65002</a:t>
            </a:r>
            <a:endParaRPr lang="en-US" altLang="zh-CN" sz="1400" b="1" dirty="0"/>
          </a:p>
        </p:txBody>
      </p:sp>
      <p:sp>
        <p:nvSpPr>
          <p:cNvPr id="40" name="Rectangle 312"/>
          <p:cNvSpPr>
            <a:spLocks noChangeArrowheads="1"/>
          </p:cNvSpPr>
          <p:nvPr/>
        </p:nvSpPr>
        <p:spPr bwMode="gray">
          <a:xfrm>
            <a:off x="808936" y="2578889"/>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10.1.1.1</a:t>
            </a:r>
            <a:endParaRPr lang="en-US" altLang="zh-CN" sz="1400" dirty="0"/>
          </a:p>
        </p:txBody>
      </p:sp>
      <p:sp>
        <p:nvSpPr>
          <p:cNvPr id="41" name="Rectangle 312"/>
          <p:cNvSpPr>
            <a:spLocks noChangeArrowheads="1"/>
          </p:cNvSpPr>
          <p:nvPr/>
        </p:nvSpPr>
        <p:spPr bwMode="gray">
          <a:xfrm>
            <a:off x="3271463" y="2578889"/>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Router ID</a:t>
            </a:r>
            <a:r>
              <a:rPr lang="zh-CN" altLang="en-US" sz="1400" dirty="0" smtClean="0"/>
              <a:t>：</a:t>
            </a:r>
            <a:r>
              <a:rPr lang="en-US" altLang="zh-CN" sz="1400" dirty="0" smtClean="0"/>
              <a:t>10.1.2.2</a:t>
            </a:r>
            <a:endParaRPr lang="en-US" altLang="zh-CN" sz="1400" dirty="0"/>
          </a:p>
        </p:txBody>
      </p:sp>
      <p:cxnSp>
        <p:nvCxnSpPr>
          <p:cNvPr id="42" name="直接箭头连接符 41"/>
          <p:cNvCxnSpPr>
            <a:stCxn id="25" idx="3"/>
          </p:cNvCxnSpPr>
          <p:nvPr/>
        </p:nvCxnSpPr>
        <p:spPr bwMode="gray">
          <a:xfrm flipV="1">
            <a:off x="5715769" y="5091166"/>
            <a:ext cx="1184714" cy="576172"/>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550218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Checking the NLRI Attributes of BGP4+</a:t>
            </a:r>
            <a:endParaRPr lang="en-US" altLang="zh-CN" dirty="0"/>
          </a:p>
        </p:txBody>
      </p:sp>
      <p:sp>
        <p:nvSpPr>
          <p:cNvPr id="3" name="文本占位符 2"/>
          <p:cNvSpPr>
            <a:spLocks noGrp="1"/>
          </p:cNvSpPr>
          <p:nvPr>
            <p:ph type="body" sz="quarter" idx="10"/>
          </p:nvPr>
        </p:nvSpPr>
        <p:spPr bwMode="gray">
          <a:xfrm>
            <a:off x="455612" y="3561978"/>
            <a:ext cx="4825404" cy="2560147"/>
          </a:xfrm>
        </p:spPr>
        <p:txBody>
          <a:bodyPr/>
          <a:lstStyle/>
          <a:p>
            <a:r>
              <a:rPr lang="en-US" sz="1600" dirty="0" smtClean="0"/>
              <a:t>By analyzing the Update message sent by R1, you can check information about the MP_REACH_NLRI attribute. In the attribute:</a:t>
            </a:r>
            <a:endParaRPr lang="en-US" altLang="zh-CN" sz="1600" dirty="0" smtClean="0"/>
          </a:p>
          <a:p>
            <a:pPr lvl="1"/>
            <a:r>
              <a:rPr lang="en-US" sz="1400" dirty="0" smtClean="0"/>
              <a:t>Next-hop address of the reachable route: 2001:db8:2345:12::1</a:t>
            </a:r>
          </a:p>
          <a:p>
            <a:pPr lvl="1"/>
            <a:r>
              <a:rPr lang="en-US" sz="1400" dirty="0" smtClean="0"/>
              <a:t>Prefix and prefix length of the reachable route: 2001:db8:2345:1::1/128</a:t>
            </a:r>
            <a:endParaRPr lang="en-US" altLang="zh-CN" sz="1400" dirty="0"/>
          </a:p>
        </p:txBody>
      </p:sp>
      <p:sp>
        <p:nvSpPr>
          <p:cNvPr id="27" name="文本框 26"/>
          <p:cNvSpPr txBox="1"/>
          <p:nvPr/>
        </p:nvSpPr>
        <p:spPr bwMode="gray">
          <a:xfrm>
            <a:off x="6030606" y="1436209"/>
            <a:ext cx="5623655" cy="4524315"/>
          </a:xfrm>
          <a:prstGeom prst="rect">
            <a:avLst/>
          </a:prstGeom>
          <a:solidFill>
            <a:schemeClr val="bg1">
              <a:lumMod val="85000"/>
            </a:schemeClr>
          </a:solidFill>
          <a:ln>
            <a:noFill/>
          </a:ln>
        </p:spPr>
        <p:txBody>
          <a:bodyPr wrap="none" rtlCol="0">
            <a:spAutoFit/>
          </a:bodyPr>
          <a:lstStyle/>
          <a:p>
            <a:r>
              <a:rPr lang="en-US" altLang="zh-CN" sz="1200" b="1" dirty="0"/>
              <a:t>UPDATE </a:t>
            </a:r>
            <a:r>
              <a:rPr lang="en-US" altLang="zh-CN" sz="1200" b="1" dirty="0" smtClean="0"/>
              <a:t>Message-Border </a:t>
            </a:r>
            <a:r>
              <a:rPr lang="en-US" altLang="zh-CN" sz="1200" b="1" dirty="0"/>
              <a:t>Gateway Protocol</a:t>
            </a:r>
          </a:p>
          <a:p>
            <a:r>
              <a:rPr lang="en-US" altLang="zh-CN" sz="1200" dirty="0"/>
              <a:t>    UPDATE Message</a:t>
            </a:r>
          </a:p>
          <a:p>
            <a:r>
              <a:rPr lang="en-US" altLang="zh-CN" sz="1200" dirty="0"/>
              <a:t>        Marker: 16 bytes</a:t>
            </a:r>
          </a:p>
          <a:p>
            <a:r>
              <a:rPr lang="en-US" altLang="zh-CN" sz="1200" dirty="0"/>
              <a:t>        Length: 85 bytes</a:t>
            </a:r>
          </a:p>
          <a:p>
            <a:r>
              <a:rPr lang="en-US" altLang="zh-CN" sz="1200" dirty="0"/>
              <a:t>        Type: UPDATE Message (2)</a:t>
            </a:r>
          </a:p>
          <a:p>
            <a:r>
              <a:rPr lang="en-US" altLang="zh-CN" sz="1200" dirty="0"/>
              <a:t>        Unfeasible routes length: 0 bytes</a:t>
            </a:r>
          </a:p>
          <a:p>
            <a:r>
              <a:rPr lang="en-US" altLang="zh-CN" sz="1200" dirty="0"/>
              <a:t>        Total path attribute length: 62 bytes</a:t>
            </a:r>
          </a:p>
          <a:p>
            <a:r>
              <a:rPr lang="en-US" altLang="zh-CN" sz="1200" dirty="0"/>
              <a:t>        Path attributes</a:t>
            </a:r>
          </a:p>
          <a:p>
            <a:r>
              <a:rPr lang="en-US" altLang="zh-CN" sz="1200" dirty="0"/>
              <a:t>            ORIGIN: IGP (4 bytes)</a:t>
            </a:r>
          </a:p>
          <a:p>
            <a:r>
              <a:rPr lang="en-US" altLang="zh-CN" sz="1200" dirty="0"/>
              <a:t> </a:t>
            </a:r>
            <a:r>
              <a:rPr lang="en-US" altLang="zh-CN" sz="1200" dirty="0" smtClean="0"/>
              <a:t>           AS_PATH</a:t>
            </a:r>
            <a:r>
              <a:rPr lang="en-US" altLang="zh-CN" sz="1200" dirty="0"/>
              <a:t>: 65001 (9 bytes)</a:t>
            </a:r>
          </a:p>
          <a:p>
            <a:r>
              <a:rPr lang="en-US" altLang="zh-CN" sz="1200" dirty="0" smtClean="0"/>
              <a:t>            MULTI_EXIT_DISC</a:t>
            </a:r>
            <a:r>
              <a:rPr lang="en-US" altLang="zh-CN" sz="1200" dirty="0"/>
              <a:t>: 0 (7 bytes)</a:t>
            </a:r>
          </a:p>
          <a:p>
            <a:r>
              <a:rPr lang="en-US" altLang="zh-CN" sz="1200" dirty="0" smtClean="0"/>
              <a:t>            </a:t>
            </a:r>
            <a:r>
              <a:rPr lang="en-US" altLang="zh-CN" sz="1200" b="1" dirty="0" smtClean="0">
                <a:solidFill>
                  <a:srgbClr val="C7000B"/>
                </a:solidFill>
              </a:rPr>
              <a:t>MP_REACH_NLRI</a:t>
            </a:r>
            <a:r>
              <a:rPr lang="en-US" altLang="zh-CN" sz="1200" dirty="0" smtClean="0"/>
              <a:t> </a:t>
            </a:r>
            <a:r>
              <a:rPr lang="en-US" altLang="zh-CN" sz="1200" dirty="0"/>
              <a:t>(42 bytes)</a:t>
            </a:r>
          </a:p>
          <a:p>
            <a:r>
              <a:rPr lang="en-US" altLang="zh-CN" sz="1200" dirty="0"/>
              <a:t>                Flags: 0x90 (Optional, Non-transitive, Complete, Extended Length)</a:t>
            </a:r>
          </a:p>
          <a:p>
            <a:r>
              <a:rPr lang="en-US" altLang="zh-CN" sz="1200" dirty="0"/>
              <a:t>                Type code: MP_REACH_NLRI (14)</a:t>
            </a:r>
          </a:p>
          <a:p>
            <a:r>
              <a:rPr lang="en-US" altLang="zh-CN" sz="1200" dirty="0"/>
              <a:t>                Length: 38 bytes</a:t>
            </a:r>
          </a:p>
          <a:p>
            <a:r>
              <a:rPr lang="en-US" altLang="zh-CN" sz="1200" dirty="0"/>
              <a:t>                </a:t>
            </a:r>
            <a:r>
              <a:rPr lang="en-US" altLang="zh-CN" sz="1200" dirty="0">
                <a:solidFill>
                  <a:srgbClr val="C7000B"/>
                </a:solidFill>
              </a:rPr>
              <a:t>Address family: IPv6 (2)</a:t>
            </a:r>
          </a:p>
          <a:p>
            <a:r>
              <a:rPr lang="en-US" altLang="zh-CN" sz="1200" dirty="0"/>
              <a:t>                Subsequent address family identifier: Unicast (1)</a:t>
            </a:r>
          </a:p>
          <a:p>
            <a:r>
              <a:rPr lang="en-US" altLang="zh-CN" sz="1200" dirty="0"/>
              <a:t>                Next hop network address (16 bytes)</a:t>
            </a:r>
          </a:p>
          <a:p>
            <a:r>
              <a:rPr lang="en-US" altLang="zh-CN" sz="1200" dirty="0"/>
              <a:t>                    </a:t>
            </a:r>
            <a:r>
              <a:rPr lang="en-US" altLang="zh-CN" sz="1200" dirty="0">
                <a:solidFill>
                  <a:srgbClr val="C7000B"/>
                </a:solidFill>
              </a:rPr>
              <a:t>Next hop: 2001:db8:2345:12::1 (16)</a:t>
            </a:r>
          </a:p>
          <a:p>
            <a:r>
              <a:rPr lang="en-US" altLang="zh-CN" sz="1200" dirty="0"/>
              <a:t>                </a:t>
            </a:r>
            <a:r>
              <a:rPr lang="en-US" altLang="zh-CN" sz="1200" dirty="0" err="1"/>
              <a:t>Subnetwork</a:t>
            </a:r>
            <a:r>
              <a:rPr lang="en-US" altLang="zh-CN" sz="1200" dirty="0"/>
              <a:t> points of attachment: 0</a:t>
            </a:r>
          </a:p>
          <a:p>
            <a:r>
              <a:rPr lang="en-US" altLang="zh-CN" sz="1200" dirty="0"/>
              <a:t>                Network layer reachability information (17 bytes)</a:t>
            </a:r>
          </a:p>
          <a:p>
            <a:r>
              <a:rPr lang="en-US" altLang="zh-CN" sz="1200" dirty="0"/>
              <a:t>                    2001:db8:2345:1::1/128</a:t>
            </a:r>
          </a:p>
          <a:p>
            <a:r>
              <a:rPr lang="en-US" altLang="zh-CN" sz="1200" dirty="0">
                <a:solidFill>
                  <a:srgbClr val="C7000B"/>
                </a:solidFill>
              </a:rPr>
              <a:t>                        MP Reach NLRI prefix length: 128</a:t>
            </a:r>
          </a:p>
          <a:p>
            <a:r>
              <a:rPr lang="en-US" altLang="zh-CN" sz="1200" dirty="0">
                <a:solidFill>
                  <a:srgbClr val="C7000B"/>
                </a:solidFill>
              </a:rPr>
              <a:t>                        MP Reach NLRI prefix: 2001:db8:2345:1::1</a:t>
            </a:r>
            <a:endParaRPr lang="en-US" altLang="zh-CN" sz="1200" dirty="0" smtClean="0">
              <a:solidFill>
                <a:srgbClr val="C7000B"/>
              </a:solidFill>
            </a:endParaRPr>
          </a:p>
        </p:txBody>
      </p:sp>
      <p:sp>
        <p:nvSpPr>
          <p:cNvPr id="28" name="圆角矩形 27"/>
          <p:cNvSpPr/>
          <p:nvPr/>
        </p:nvSpPr>
        <p:spPr bwMode="gray">
          <a:xfrm>
            <a:off x="3841828" y="1536882"/>
            <a:ext cx="1487696"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sp>
        <p:nvSpPr>
          <p:cNvPr id="29" name="圆角矩形 28"/>
          <p:cNvSpPr/>
          <p:nvPr/>
        </p:nvSpPr>
        <p:spPr bwMode="gray">
          <a:xfrm>
            <a:off x="649611" y="1536882"/>
            <a:ext cx="2712935" cy="1529335"/>
          </a:xfrm>
          <a:prstGeom prst="roundRect">
            <a:avLst>
              <a:gd name="adj" fmla="val 3573"/>
            </a:avLst>
          </a:prstGeom>
          <a:solidFill>
            <a:srgbClr val="ECF9FA"/>
          </a:solidFill>
          <a:ln w="12700">
            <a:solidFill>
              <a:srgbClr val="94DAE2"/>
            </a:solidFill>
          </a:ln>
        </p:spPr>
        <p:txBody>
          <a:bodyPr wrap="none" lIns="0" tIns="0" rIns="0" bIns="0" rtlCol="0" anchor="ctr" anchorCtr="0">
            <a:noAutofit/>
          </a:bodyPr>
          <a:lstStyle/>
          <a:p>
            <a:pPr algn="ctr"/>
            <a:endParaRPr lang="zh-CN" altLang="en-US" sz="1600">
              <a:solidFill>
                <a:schemeClr val="tx1"/>
              </a:solidFill>
            </a:endParaRPr>
          </a:p>
        </p:txBody>
      </p:sp>
      <p:pic>
        <p:nvPicPr>
          <p:cNvPr id="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1962984" y="2137461"/>
            <a:ext cx="541201" cy="442800"/>
          </a:xfrm>
          <a:prstGeom prst="rect">
            <a:avLst/>
          </a:prstGeom>
          <a:noFill/>
        </p:spPr>
      </p:pic>
      <p:pic>
        <p:nvPicPr>
          <p:cNvPr id="3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4597562" y="2137461"/>
            <a:ext cx="541201" cy="442800"/>
          </a:xfrm>
          <a:prstGeom prst="rect">
            <a:avLst/>
          </a:prstGeom>
          <a:noFill/>
        </p:spPr>
      </p:pic>
      <p:cxnSp>
        <p:nvCxnSpPr>
          <p:cNvPr id="32" name="直接连接符 31"/>
          <p:cNvCxnSpPr>
            <a:stCxn id="30" idx="3"/>
            <a:endCxn id="31" idx="1"/>
          </p:cNvCxnSpPr>
          <p:nvPr/>
        </p:nvCxnSpPr>
        <p:spPr bwMode="gray">
          <a:xfrm>
            <a:off x="2504185" y="2358861"/>
            <a:ext cx="2093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12"/>
          <p:cNvSpPr>
            <a:spLocks noChangeArrowheads="1"/>
          </p:cNvSpPr>
          <p:nvPr/>
        </p:nvSpPr>
        <p:spPr bwMode="gray">
          <a:xfrm>
            <a:off x="1936208"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R1</a:t>
            </a:r>
            <a:endParaRPr lang="en-US" altLang="zh-CN" sz="1400" b="1" dirty="0"/>
          </a:p>
        </p:txBody>
      </p:sp>
      <p:sp>
        <p:nvSpPr>
          <p:cNvPr id="34" name="Rectangle 312"/>
          <p:cNvSpPr>
            <a:spLocks noChangeArrowheads="1"/>
          </p:cNvSpPr>
          <p:nvPr/>
        </p:nvSpPr>
        <p:spPr bwMode="gray">
          <a:xfrm>
            <a:off x="2445469" y="23381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5" name="Rectangle 312"/>
          <p:cNvSpPr>
            <a:spLocks noChangeArrowheads="1"/>
          </p:cNvSpPr>
          <p:nvPr/>
        </p:nvSpPr>
        <p:spPr bwMode="gray">
          <a:xfrm>
            <a:off x="470556"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65001</a:t>
            </a:r>
            <a:endParaRPr lang="en-US" altLang="zh-CN" sz="1400" b="1" dirty="0"/>
          </a:p>
        </p:txBody>
      </p:sp>
      <p:sp>
        <p:nvSpPr>
          <p:cNvPr id="36" name="Rectangle 312"/>
          <p:cNvSpPr>
            <a:spLocks noChangeArrowheads="1"/>
          </p:cNvSpPr>
          <p:nvPr/>
        </p:nvSpPr>
        <p:spPr bwMode="gray">
          <a:xfrm>
            <a:off x="4570786"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R2</a:t>
            </a:r>
            <a:endParaRPr lang="en-US" altLang="zh-CN" sz="1400" b="1" dirty="0"/>
          </a:p>
        </p:txBody>
      </p:sp>
      <p:sp>
        <p:nvSpPr>
          <p:cNvPr id="37" name="Rectangle 312"/>
          <p:cNvSpPr>
            <a:spLocks noChangeArrowheads="1"/>
          </p:cNvSpPr>
          <p:nvPr/>
        </p:nvSpPr>
        <p:spPr bwMode="gray">
          <a:xfrm>
            <a:off x="3068052" y="236586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EBGP</a:t>
            </a:r>
            <a:endParaRPr lang="en-US" altLang="zh-CN" sz="1400" b="1" dirty="0"/>
          </a:p>
        </p:txBody>
      </p:sp>
      <p:sp>
        <p:nvSpPr>
          <p:cNvPr id="38" name="Rectangle 312"/>
          <p:cNvSpPr>
            <a:spLocks noChangeArrowheads="1"/>
          </p:cNvSpPr>
          <p:nvPr/>
        </p:nvSpPr>
        <p:spPr bwMode="gray">
          <a:xfrm>
            <a:off x="3868933" y="23381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200" dirty="0" smtClean="0"/>
              <a:t>GE0/0/1</a:t>
            </a:r>
            <a:endParaRPr lang="en-US" altLang="zh-CN" sz="1200" dirty="0"/>
          </a:p>
        </p:txBody>
      </p:sp>
      <p:sp>
        <p:nvSpPr>
          <p:cNvPr id="39" name="Rectangle 312"/>
          <p:cNvSpPr>
            <a:spLocks noChangeArrowheads="1"/>
          </p:cNvSpPr>
          <p:nvPr/>
        </p:nvSpPr>
        <p:spPr bwMode="gray">
          <a:xfrm>
            <a:off x="3689970"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b="1" dirty="0" smtClean="0"/>
              <a:t>AS 65002</a:t>
            </a:r>
            <a:endParaRPr lang="en-US" altLang="zh-CN" sz="1400" b="1" dirty="0"/>
          </a:p>
        </p:txBody>
      </p:sp>
      <p:sp>
        <p:nvSpPr>
          <p:cNvPr id="40" name="Rectangle 312"/>
          <p:cNvSpPr>
            <a:spLocks noChangeArrowheads="1"/>
          </p:cNvSpPr>
          <p:nvPr/>
        </p:nvSpPr>
        <p:spPr bwMode="gray">
          <a:xfrm>
            <a:off x="2420685" y="1895954"/>
            <a:ext cx="2253639" cy="26203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2001:DB8:2345:12::/64</a:t>
            </a:r>
            <a:endParaRPr lang="en-US" altLang="zh-CN" sz="1400" dirty="0"/>
          </a:p>
        </p:txBody>
      </p:sp>
      <p:sp>
        <p:nvSpPr>
          <p:cNvPr id="41" name="Rectangle 312"/>
          <p:cNvSpPr>
            <a:spLocks noChangeArrowheads="1"/>
          </p:cNvSpPr>
          <p:nvPr/>
        </p:nvSpPr>
        <p:spPr bwMode="gray">
          <a:xfrm>
            <a:off x="2394482" y="2061729"/>
            <a:ext cx="453152" cy="38024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::1</a:t>
            </a:r>
            <a:endParaRPr lang="en-US" altLang="zh-CN" sz="1400" dirty="0"/>
          </a:p>
        </p:txBody>
      </p:sp>
      <p:sp>
        <p:nvSpPr>
          <p:cNvPr id="42" name="Rectangle 312"/>
          <p:cNvSpPr>
            <a:spLocks noChangeArrowheads="1"/>
          </p:cNvSpPr>
          <p:nvPr/>
        </p:nvSpPr>
        <p:spPr bwMode="gray">
          <a:xfrm>
            <a:off x="4238766" y="2061729"/>
            <a:ext cx="453152" cy="38024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altLang="zh-CN" sz="1400" dirty="0" smtClean="0"/>
              <a:t>::2</a:t>
            </a:r>
            <a:endParaRPr lang="en-US" altLang="zh-CN" sz="1400" dirty="0"/>
          </a:p>
        </p:txBody>
      </p:sp>
      <p:cxnSp>
        <p:nvCxnSpPr>
          <p:cNvPr id="43" name="直接连接符 42"/>
          <p:cNvCxnSpPr>
            <a:endCxn id="30" idx="1"/>
          </p:cNvCxnSpPr>
          <p:nvPr/>
        </p:nvCxnSpPr>
        <p:spPr bwMode="gray">
          <a:xfrm>
            <a:off x="1775158" y="2358861"/>
            <a:ext cx="1878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1775158" y="2230394"/>
            <a:ext cx="0" cy="2569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312"/>
          <p:cNvSpPr>
            <a:spLocks noChangeArrowheads="1"/>
          </p:cNvSpPr>
          <p:nvPr/>
        </p:nvSpPr>
        <p:spPr bwMode="gray">
          <a:xfrm>
            <a:off x="649611" y="2338106"/>
            <a:ext cx="2441319" cy="49192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nSpc>
                <a:spcPct val="150000"/>
              </a:lnSpc>
            </a:pPr>
            <a:r>
              <a:rPr lang="en-US" altLang="zh-CN" sz="1400" b="1" dirty="0" smtClean="0"/>
              <a:t>Loopback0</a:t>
            </a:r>
            <a:r>
              <a:rPr lang="zh-CN" altLang="en-US" sz="1400" b="1" dirty="0" smtClean="0"/>
              <a:t>：</a:t>
            </a:r>
            <a:endParaRPr lang="en-US" altLang="zh-CN" sz="1400" b="1" dirty="0" smtClean="0"/>
          </a:p>
          <a:p>
            <a:pPr>
              <a:lnSpc>
                <a:spcPct val="150000"/>
              </a:lnSpc>
            </a:pPr>
            <a:r>
              <a:rPr lang="en-US" altLang="zh-CN" sz="1400" b="1" dirty="0" smtClean="0"/>
              <a:t>2001:DB8:2345:1::1/128</a:t>
            </a:r>
            <a:endParaRPr lang="en-US" altLang="zh-CN" sz="1400" b="1" dirty="0"/>
          </a:p>
        </p:txBody>
      </p:sp>
    </p:spTree>
    <p:extLst>
      <p:ext uri="{BB962C8B-B14F-4D97-AF65-F5344CB8AC3E}">
        <p14:creationId xmlns:p14="http://schemas.microsoft.com/office/powerpoint/2010/main" val="322635143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dirty="0" smtClean="0"/>
              <a:t>(Multiple-answer question) Which of the following types of LSAs belong to OSPFv3? (     )</a:t>
            </a:r>
          </a:p>
          <a:p>
            <a:pPr lvl="1"/>
            <a:r>
              <a:rPr lang="en-US" altLang="zh-CN" sz="1600" dirty="0" smtClean="0"/>
              <a:t>Router-LSA</a:t>
            </a:r>
          </a:p>
          <a:p>
            <a:pPr lvl="1"/>
            <a:r>
              <a:rPr lang="en-US" altLang="zh-CN" sz="1600" dirty="0" smtClean="0"/>
              <a:t>Network-LSA</a:t>
            </a:r>
          </a:p>
          <a:p>
            <a:pPr lvl="1"/>
            <a:r>
              <a:rPr lang="en-US" altLang="zh-CN" sz="1600" dirty="0" smtClean="0"/>
              <a:t>Network-summary-LSA</a:t>
            </a:r>
          </a:p>
          <a:p>
            <a:pPr lvl="1"/>
            <a:r>
              <a:rPr lang="en-US" altLang="zh-CN" sz="1600" dirty="0" smtClean="0"/>
              <a:t>Link-LSA</a:t>
            </a:r>
          </a:p>
          <a:p>
            <a:r>
              <a:rPr lang="en-US" altLang="zh-CN" sz="1800" dirty="0" smtClean="0"/>
              <a:t>(True or false) IS-IS can calculate the SPTs for IPv4 and IPv6 networks separately. (     )</a:t>
            </a:r>
          </a:p>
          <a:p>
            <a:pPr lvl="1"/>
            <a:r>
              <a:rPr lang="en-US" altLang="zh-CN" sz="1600" dirty="0" smtClean="0"/>
              <a:t>True</a:t>
            </a:r>
          </a:p>
          <a:p>
            <a:pPr lvl="1"/>
            <a:r>
              <a:rPr lang="en-US" altLang="zh-CN" sz="1600" dirty="0" smtClean="0"/>
              <a:t>False</a:t>
            </a:r>
            <a:endParaRPr lang="en-US" altLang="zh-CN" sz="1600" dirty="0"/>
          </a:p>
        </p:txBody>
      </p:sp>
    </p:spTree>
    <p:extLst>
      <p:ext uri="{BB962C8B-B14F-4D97-AF65-F5344CB8AC3E}">
        <p14:creationId xmlns:p14="http://schemas.microsoft.com/office/powerpoint/2010/main" val="50365257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1019175" y="1844674"/>
            <a:ext cx="10153650" cy="4248307"/>
          </a:xfrm>
        </p:spPr>
        <p:txBody>
          <a:bodyPr/>
          <a:lstStyle/>
          <a:p>
            <a:r>
              <a:rPr lang="en-US" altLang="zh-CN" sz="2000" dirty="0" smtClean="0"/>
              <a:t>IPv6 static routes can meet network interconnection requirements. However, as the network scale expands, dynamic routing protocols need to be leveraged. Dynamic routing protocols are required to support IPv6 and carry IPv6 addresses for route advertisement.</a:t>
            </a:r>
          </a:p>
          <a:p>
            <a:r>
              <a:rPr lang="en-US" altLang="zh-CN" sz="2000" dirty="0" smtClean="0"/>
              <a:t>To support IPv6 networks, the IETF enhanced and improved OSPFv2 and finally developed the new protocol, OSPFv3.</a:t>
            </a:r>
          </a:p>
          <a:p>
            <a:r>
              <a:rPr lang="en-US" altLang="zh-CN" sz="2000" dirty="0" smtClean="0"/>
              <a:t>IS-IS features high scalability and supports IPv6 through new TLVs.</a:t>
            </a:r>
          </a:p>
          <a:p>
            <a:r>
              <a:rPr lang="en-US" altLang="zh-CN" sz="2000" dirty="0" smtClean="0"/>
              <a:t>Similarly, BGP supports IPv6 by using its own extended path attributes and multi-protocol address families.</a:t>
            </a:r>
            <a:endParaRPr lang="zh-CN" altLang="en-US" sz="2000" dirty="0"/>
          </a:p>
        </p:txBody>
      </p:sp>
    </p:spTree>
    <p:extLst>
      <p:ext uri="{BB962C8B-B14F-4D97-AF65-F5344CB8AC3E}">
        <p14:creationId xmlns:p14="http://schemas.microsoft.com/office/powerpoint/2010/main" val="15197511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for Configuring IPv6 Static Routes</a:t>
            </a:r>
            <a:endParaRPr lang="en-US" altLang="zh-CN" dirty="0"/>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571922" y="1379593"/>
            <a:ext cx="541201" cy="442800"/>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05850" y="1379593"/>
            <a:ext cx="541201" cy="442800"/>
          </a:xfrm>
          <a:prstGeom prst="rect">
            <a:avLst/>
          </a:prstGeom>
          <a:noFill/>
        </p:spPr>
      </p:pic>
      <p:cxnSp>
        <p:nvCxnSpPr>
          <p:cNvPr id="11" name="直接连接符 10"/>
          <p:cNvCxnSpPr>
            <a:stCxn id="7" idx="3"/>
            <a:endCxn id="8" idx="1"/>
          </p:cNvCxnSpPr>
          <p:nvPr/>
        </p:nvCxnSpPr>
        <p:spPr>
          <a:xfrm>
            <a:off x="2113123" y="1600993"/>
            <a:ext cx="22927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312"/>
          <p:cNvSpPr>
            <a:spLocks noChangeArrowheads="1"/>
          </p:cNvSpPr>
          <p:nvPr/>
        </p:nvSpPr>
        <p:spPr bwMode="auto">
          <a:xfrm>
            <a:off x="1543171" y="113880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5" name="Rectangle 312"/>
          <p:cNvSpPr>
            <a:spLocks noChangeArrowheads="1"/>
          </p:cNvSpPr>
          <p:nvPr/>
        </p:nvSpPr>
        <p:spPr bwMode="auto">
          <a:xfrm>
            <a:off x="4378398" y="113887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18" name="Rectangle 312"/>
          <p:cNvSpPr>
            <a:spLocks noChangeArrowheads="1"/>
          </p:cNvSpPr>
          <p:nvPr/>
        </p:nvSpPr>
        <p:spPr bwMode="auto">
          <a:xfrm>
            <a:off x="1981895" y="135346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9" name="Rectangle 312"/>
          <p:cNvSpPr>
            <a:spLocks noChangeArrowheads="1"/>
          </p:cNvSpPr>
          <p:nvPr/>
        </p:nvSpPr>
        <p:spPr bwMode="auto">
          <a:xfrm>
            <a:off x="3609675" y="156812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graphicFrame>
        <p:nvGraphicFramePr>
          <p:cNvPr id="32" name="表格 31"/>
          <p:cNvGraphicFramePr>
            <a:graphicFrameLocks noGrp="1"/>
          </p:cNvGraphicFramePr>
          <p:nvPr>
            <p:extLst>
              <p:ext uri="{D42A27DB-BD31-4B8C-83A1-F6EECF244321}">
                <p14:modId xmlns:p14="http://schemas.microsoft.com/office/powerpoint/2010/main" val="2898697047"/>
              </p:ext>
            </p:extLst>
          </p:nvPr>
        </p:nvGraphicFramePr>
        <p:xfrm>
          <a:off x="943568" y="2124185"/>
          <a:ext cx="4680000" cy="1524000"/>
        </p:xfrm>
        <a:graphic>
          <a:graphicData uri="http://schemas.openxmlformats.org/drawingml/2006/table">
            <a:tbl>
              <a:tblPr firstRow="1" bandRow="1"/>
              <a:tblGrid>
                <a:gridCol w="822909"/>
                <a:gridCol w="1157091"/>
                <a:gridCol w="2700000"/>
              </a:tblGrid>
              <a:tr h="283456">
                <a:tc>
                  <a:txBody>
                    <a:bodyPr/>
                    <a:lstStyle/>
                    <a:p>
                      <a:pPr algn="ctr" fontAlgn="ctr"/>
                      <a:r>
                        <a:rPr lang="en-US" sz="1400" b="1" dirty="0" smtClean="0"/>
                        <a:t>Device</a:t>
                      </a:r>
                      <a:endParaRPr lang="en-US" altLang="zh-CN" sz="1400" b="1" dirty="0">
                        <a:solidFill>
                          <a:schemeClr val="bg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Interface</a:t>
                      </a:r>
                      <a:endParaRPr lang="en-US" altLang="zh-CN" sz="1400" b="1" dirty="0">
                        <a:solidFill>
                          <a:schemeClr val="bg1"/>
                        </a:solidFill>
                        <a:latin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400" b="1" dirty="0" smtClean="0"/>
                        <a:t>IPv6 Address</a:t>
                      </a:r>
                      <a:endParaRPr lang="en-US" altLang="zh-CN" sz="1400" b="1" dirty="0">
                        <a:solidFill>
                          <a:schemeClr val="bg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83456">
                <a:tc rowSpan="2">
                  <a:txBody>
                    <a:bodyPr/>
                    <a:lstStyle/>
                    <a:p>
                      <a:pPr algn="ctr" fontAlgn="ctr"/>
                      <a:r>
                        <a:rPr lang="en-US" sz="1400" dirty="0" smtClean="0"/>
                        <a:t>R1</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400" dirty="0" smtClean="0"/>
                        <a:t>GE0/0/1</a:t>
                      </a:r>
                      <a:endParaRPr lang="en-US" sz="1400" dirty="0">
                        <a:solidFill>
                          <a:schemeClr val="tx1"/>
                        </a:solidFill>
                        <a:latin typeface="Huawei Sans" panose="020C0503030203020204" pitchFamily="34" charset="0"/>
                      </a:endParaRPr>
                    </a:p>
                  </a:txBody>
                  <a:tcPr anchor="ctr"/>
                </a:tc>
                <a:tc>
                  <a:txBody>
                    <a:bodyPr/>
                    <a:lstStyle/>
                    <a:p>
                      <a:pPr algn="ctr" fontAlgn="ctr"/>
                      <a:r>
                        <a:rPr lang="en-US" sz="1400" dirty="0" smtClean="0"/>
                        <a:t>2001:DB8:2345:12::1/64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sz="1400" dirty="0">
                        <a:solidFill>
                          <a:schemeClr val="tx1"/>
                        </a:solidFill>
                        <a:latin typeface="Huawei Sans" panose="020C0503030203020204" pitchFamily="34" charset="0"/>
                      </a:endParaRPr>
                    </a:p>
                  </a:txBody>
                  <a:tcPr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2001:DB8:2345:1::1/128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rowSpan="2">
                  <a:txBody>
                    <a:bodyPr/>
                    <a:lstStyle/>
                    <a:p>
                      <a:pPr algn="ctr" fontAlgn="ctr"/>
                      <a:r>
                        <a:rPr lang="en-US" sz="1400" dirty="0" smtClean="0"/>
                        <a:t>R2</a:t>
                      </a:r>
                      <a:endParaRPr lang="en-US" altLang="zh-CN"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400" dirty="0" smtClean="0"/>
                        <a:t>GE0/0/1</a:t>
                      </a:r>
                      <a:endParaRPr lang="en-US" altLang="zh-CN" sz="1400" dirty="0">
                        <a:solidFill>
                          <a:schemeClr val="tx1"/>
                        </a:solidFill>
                        <a:latin typeface="Huawei Sans" panose="020C0503030203020204" pitchFamily="34" charset="0"/>
                      </a:endParaRPr>
                    </a:p>
                  </a:txBody>
                  <a:tcPr anchor="ct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2001:DB8:2345:12::2/64</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t>Loopback0</a:t>
                      </a:r>
                      <a:endParaRPr lang="en-US" altLang="zh-CN" sz="1400" dirty="0">
                        <a:solidFill>
                          <a:schemeClr val="tx1"/>
                        </a:solidFill>
                        <a:latin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t>2001:DB8:2345:2::2/128</a:t>
                      </a:r>
                      <a:endParaRPr lang="en-US" sz="1400" dirty="0">
                        <a:solidFill>
                          <a:schemeClr val="tx1"/>
                        </a:solidFill>
                        <a:latin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3" name="文本占位符 2"/>
          <p:cNvSpPr txBox="1">
            <a:spLocks/>
          </p:cNvSpPr>
          <p:nvPr/>
        </p:nvSpPr>
        <p:spPr bwMode="auto">
          <a:xfrm>
            <a:off x="445644" y="3986914"/>
            <a:ext cx="5627683" cy="182170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sz="1600" dirty="0" smtClean="0">
                <a:latin typeface="Huawei Sans" panose="020C0503030203020204" pitchFamily="34" charset="0"/>
              </a:rPr>
              <a:t>Scenario description:</a:t>
            </a:r>
            <a:endParaRPr lang="en-US" altLang="zh-CN" sz="1600" dirty="0" smtClean="0">
              <a:latin typeface="Huawei Sans" panose="020C0503030203020204" pitchFamily="34" charset="0"/>
            </a:endParaRPr>
          </a:p>
          <a:p>
            <a:pPr marL="180975" lvl="1" indent="-180975" fontAlgn="ctr">
              <a:lnSpc>
                <a:spcPct val="100000"/>
              </a:lnSpc>
            </a:pPr>
            <a:r>
              <a:rPr lang="en-US" sz="1400" dirty="0" smtClean="0">
                <a:latin typeface="Huawei Sans" panose="020C0503030203020204" pitchFamily="34" charset="0"/>
              </a:rPr>
              <a:t>A company has an IPv6 network deployed for service testing. In the initial deployment phase, static routes are used to implement interconnection and communication over the IPv6 network.</a:t>
            </a:r>
            <a:endParaRPr lang="en-US" altLang="zh-CN" sz="1400" dirty="0" smtClean="0">
              <a:latin typeface="Huawei Sans" panose="020C0503030203020204" pitchFamily="34" charset="0"/>
            </a:endParaRPr>
          </a:p>
          <a:p>
            <a:pPr marL="180975" lvl="1" indent="-180975" fontAlgn="ctr">
              <a:lnSpc>
                <a:spcPct val="100000"/>
              </a:lnSpc>
            </a:pPr>
            <a:r>
              <a:rPr lang="en-US" sz="1400" dirty="0" smtClean="0">
                <a:latin typeface="Huawei Sans" panose="020C0503030203020204" pitchFamily="34" charset="0"/>
              </a:rPr>
              <a:t>Specifically, static routes are used to enable communication between loopback0 interfaces of R1 and R2.</a:t>
            </a:r>
            <a:endParaRPr lang="en-US" altLang="zh-CN" sz="1400" dirty="0" smtClean="0">
              <a:latin typeface="Huawei Sans" panose="020C0503030203020204" pitchFamily="34" charset="0"/>
            </a:endParaRPr>
          </a:p>
        </p:txBody>
      </p:sp>
      <p:sp>
        <p:nvSpPr>
          <p:cNvPr id="35" name="文本框 37"/>
          <p:cNvSpPr txBox="1"/>
          <p:nvPr/>
        </p:nvSpPr>
        <p:spPr>
          <a:xfrm>
            <a:off x="6101224" y="946987"/>
            <a:ext cx="5147802" cy="573016"/>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1. Assign an IPv6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6" name="文本框 38"/>
          <p:cNvSpPr txBox="1"/>
          <p:nvPr/>
        </p:nvSpPr>
        <p:spPr>
          <a:xfrm>
            <a:off x="6101223" y="1563349"/>
            <a:ext cx="3042821"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2. Configure IPv6 static routes.</a:t>
            </a:r>
            <a:endParaRPr lang="en-US" altLang="zh-CN" sz="1600" dirty="0">
              <a:solidFill>
                <a:prstClr val="black"/>
              </a:solidFill>
              <a:latin typeface="Huawei Sans" panose="020C0503030203020204" pitchFamily="34" charset="0"/>
            </a:endParaRPr>
          </a:p>
        </p:txBody>
      </p:sp>
      <p:sp>
        <p:nvSpPr>
          <p:cNvPr id="39" name="文本框 38"/>
          <p:cNvSpPr txBox="1"/>
          <p:nvPr/>
        </p:nvSpPr>
        <p:spPr>
          <a:xfrm>
            <a:off x="6101223" y="2616356"/>
            <a:ext cx="3685624"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3. Test the IPv6 network connectivity.</a:t>
            </a:r>
            <a:endParaRPr lang="en-US" altLang="zh-CN" sz="1600" dirty="0">
              <a:solidFill>
                <a:prstClr val="black"/>
              </a:solidFill>
              <a:latin typeface="Huawei Sans" panose="020C0503030203020204" pitchFamily="34" charset="0"/>
            </a:endParaRPr>
          </a:p>
        </p:txBody>
      </p:sp>
      <p:sp>
        <p:nvSpPr>
          <p:cNvPr id="21" name="文本框 36"/>
          <p:cNvSpPr txBox="1"/>
          <p:nvPr/>
        </p:nvSpPr>
        <p:spPr>
          <a:xfrm>
            <a:off x="6095999" y="1870178"/>
            <a:ext cx="5640805" cy="30777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smtClean="0">
                <a:solidFill>
                  <a:prstClr val="black"/>
                </a:solidFill>
                <a:cs typeface="Courier New" panose="02070309020205020404" pitchFamily="49" charset="0"/>
              </a:rPr>
              <a:t>[</a:t>
            </a:r>
            <a:r>
              <a:rPr lang="en-US" altLang="zh-CN" sz="1400" dirty="0">
                <a:solidFill>
                  <a:prstClr val="black"/>
                </a:solidFill>
                <a:cs typeface="Courier New" panose="02070309020205020404" pitchFamily="49" charset="0"/>
              </a:rPr>
              <a:t>R</a:t>
            </a:r>
            <a:r>
              <a:rPr lang="en-US" altLang="zh-CN" sz="1400" dirty="0" smtClean="0">
                <a:solidFill>
                  <a:prstClr val="black"/>
                </a:solidFill>
                <a:cs typeface="Courier New" panose="02070309020205020404" pitchFamily="49" charset="0"/>
              </a:rPr>
              <a:t>1] </a:t>
            </a:r>
            <a:r>
              <a:rPr lang="en-US" altLang="zh-CN" sz="1400" dirty="0">
                <a:solidFill>
                  <a:prstClr val="black"/>
                </a:solidFill>
                <a:cs typeface="Courier New" panose="02070309020205020404" pitchFamily="49" charset="0"/>
              </a:rPr>
              <a:t>ipv6 route-static </a:t>
            </a:r>
            <a:r>
              <a:rPr lang="en-US" altLang="zh-CN" sz="1400" dirty="0" smtClean="0">
                <a:solidFill>
                  <a:prstClr val="black"/>
                </a:solidFill>
                <a:cs typeface="Courier New" panose="02070309020205020404" pitchFamily="49" charset="0"/>
              </a:rPr>
              <a:t>2001:DB8:2345:2::2 128</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2001:DB8:2345:12::2</a:t>
            </a:r>
            <a:endParaRPr lang="en-US" altLang="zh-CN" sz="1400" dirty="0">
              <a:solidFill>
                <a:prstClr val="black"/>
              </a:solidFill>
              <a:cs typeface="Courier New" panose="02070309020205020404" pitchFamily="49" charset="0"/>
            </a:endParaRPr>
          </a:p>
        </p:txBody>
      </p:sp>
      <p:sp>
        <p:nvSpPr>
          <p:cNvPr id="22" name="文本框 21"/>
          <p:cNvSpPr txBox="1"/>
          <p:nvPr/>
        </p:nvSpPr>
        <p:spPr>
          <a:xfrm>
            <a:off x="6095999" y="2221886"/>
            <a:ext cx="5640805" cy="307777"/>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400" dirty="0" smtClean="0">
                <a:solidFill>
                  <a:prstClr val="black"/>
                </a:solidFill>
                <a:cs typeface="Courier New" panose="02070309020205020404" pitchFamily="49" charset="0"/>
              </a:rPr>
              <a:t>[R</a:t>
            </a:r>
            <a:r>
              <a:rPr lang="en-US" altLang="zh-CN" sz="1400" dirty="0">
                <a:solidFill>
                  <a:prstClr val="black"/>
                </a:solidFill>
                <a:cs typeface="Courier New" panose="02070309020205020404" pitchFamily="49" charset="0"/>
              </a:rPr>
              <a:t>2</a:t>
            </a:r>
            <a:r>
              <a:rPr lang="en-US" altLang="zh-CN" sz="1400" dirty="0" smtClean="0">
                <a:solidFill>
                  <a:prstClr val="black"/>
                </a:solidFill>
                <a:cs typeface="Courier New" panose="02070309020205020404" pitchFamily="49" charset="0"/>
              </a:rPr>
              <a:t>] </a:t>
            </a:r>
            <a:r>
              <a:rPr lang="en-US" altLang="zh-CN" sz="1400" dirty="0">
                <a:solidFill>
                  <a:prstClr val="black"/>
                </a:solidFill>
                <a:cs typeface="Courier New" panose="02070309020205020404" pitchFamily="49" charset="0"/>
              </a:rPr>
              <a:t>ipv6 route-static </a:t>
            </a:r>
            <a:r>
              <a:rPr lang="en-US" altLang="zh-CN" sz="1400" dirty="0" smtClean="0">
                <a:solidFill>
                  <a:prstClr val="black"/>
                </a:solidFill>
                <a:cs typeface="Courier New" panose="02070309020205020404" pitchFamily="49" charset="0"/>
              </a:rPr>
              <a:t>2001:DB8:2345:1::1 128</a:t>
            </a:r>
            <a:r>
              <a:rPr lang="en-US" altLang="zh-CN" sz="1400" dirty="0">
                <a:solidFill>
                  <a:prstClr val="black"/>
                </a:solidFill>
                <a:cs typeface="Courier New" panose="02070309020205020404" pitchFamily="49" charset="0"/>
              </a:rPr>
              <a:t> </a:t>
            </a:r>
            <a:r>
              <a:rPr lang="en-US" altLang="zh-CN" sz="1400" dirty="0" smtClean="0">
                <a:solidFill>
                  <a:prstClr val="black"/>
                </a:solidFill>
                <a:cs typeface="Courier New" panose="02070309020205020404" pitchFamily="49" charset="0"/>
              </a:rPr>
              <a:t>2001:DB8:2345:12::1</a:t>
            </a:r>
            <a:endParaRPr lang="en-US" altLang="zh-CN" sz="1400" dirty="0">
              <a:solidFill>
                <a:prstClr val="black"/>
              </a:solidFill>
              <a:cs typeface="Courier New" panose="02070309020205020404" pitchFamily="49" charset="0"/>
            </a:endParaRPr>
          </a:p>
        </p:txBody>
      </p:sp>
      <p:sp>
        <p:nvSpPr>
          <p:cNvPr id="23" name="文本框 36"/>
          <p:cNvSpPr txBox="1"/>
          <p:nvPr/>
        </p:nvSpPr>
        <p:spPr>
          <a:xfrm>
            <a:off x="6101223" y="2954910"/>
            <a:ext cx="5644690" cy="3231654"/>
          </a:xfrm>
          <a:prstGeom prst="rect">
            <a:avLst/>
          </a:prstGeom>
          <a:solidFill>
            <a:schemeClr val="bg1">
              <a:lumMod val="85000"/>
            </a:schemeClr>
          </a:solidFill>
          <a:ln>
            <a:no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altLang="zh-CN" sz="1200" dirty="0">
                <a:solidFill>
                  <a:prstClr val="black"/>
                </a:solidFill>
                <a:cs typeface="Courier New" panose="02070309020205020404" pitchFamily="49" charset="0"/>
              </a:rPr>
              <a:t>[R1] </a:t>
            </a:r>
            <a:r>
              <a:rPr lang="en-US" altLang="zh-CN" sz="1200" dirty="0">
                <a:solidFill>
                  <a:srgbClr val="C7000B"/>
                </a:solidFill>
                <a:cs typeface="Courier New" panose="02070309020205020404" pitchFamily="49" charset="0"/>
              </a:rPr>
              <a:t>ping ipv6 </a:t>
            </a:r>
            <a:r>
              <a:rPr lang="en-US" altLang="zh-CN" sz="1200" dirty="0" smtClean="0">
                <a:solidFill>
                  <a:srgbClr val="C7000B"/>
                </a:solidFill>
                <a:cs typeface="Courier New" panose="02070309020205020404" pitchFamily="49" charset="0"/>
              </a:rPr>
              <a:t>2001:DB8:2345:2</a:t>
            </a:r>
            <a:r>
              <a:rPr lang="en-US" altLang="zh-CN" sz="1200" dirty="0">
                <a:solidFill>
                  <a:srgbClr val="C7000B"/>
                </a:solidFill>
                <a:cs typeface="Courier New" panose="02070309020205020404" pitchFamily="49" charset="0"/>
              </a:rPr>
              <a:t>::2</a:t>
            </a:r>
          </a:p>
          <a:p>
            <a:pPr fontAlgn="auto">
              <a:spcBef>
                <a:spcPts val="0"/>
              </a:spcBef>
              <a:spcAft>
                <a:spcPts val="0"/>
              </a:spcAft>
            </a:pPr>
            <a:r>
              <a:rPr lang="en-US" altLang="zh-CN" sz="1200" dirty="0">
                <a:solidFill>
                  <a:prstClr val="black"/>
                </a:solidFill>
                <a:cs typeface="Courier New" panose="02070309020205020404" pitchFamily="49" charset="0"/>
              </a:rPr>
              <a:t>  PING </a:t>
            </a:r>
            <a:r>
              <a:rPr lang="en-US" altLang="zh-CN" sz="1200" dirty="0" smtClean="0">
                <a:solidFill>
                  <a:prstClr val="black"/>
                </a:solidFill>
                <a:cs typeface="Courier New" panose="02070309020205020404" pitchFamily="49" charset="0"/>
              </a:rPr>
              <a:t>2001:DB8:2345:2</a:t>
            </a:r>
            <a:r>
              <a:rPr lang="en-US" altLang="zh-CN" sz="1200" dirty="0">
                <a:solidFill>
                  <a:prstClr val="black"/>
                </a:solidFill>
                <a:cs typeface="Courier New" panose="02070309020205020404" pitchFamily="49" charset="0"/>
              </a:rPr>
              <a:t>::2 : 56  data bytes, press CTRL_C to break</a:t>
            </a:r>
          </a:p>
          <a:p>
            <a:pPr fontAlgn="auto">
              <a:spcBef>
                <a:spcPts val="0"/>
              </a:spcBef>
              <a:spcAft>
                <a:spcPts val="0"/>
              </a:spcAft>
            </a:pPr>
            <a:r>
              <a:rPr lang="en-US" altLang="zh-CN" sz="1200" dirty="0">
                <a:solidFill>
                  <a:prstClr val="black"/>
                </a:solidFill>
                <a:cs typeface="Courier New" panose="02070309020205020404" pitchFamily="49" charset="0"/>
              </a:rPr>
              <a:t>    Reply from 2001:DB8:2345:2::2 </a:t>
            </a:r>
          </a:p>
          <a:p>
            <a:pPr fontAlgn="auto">
              <a:spcBef>
                <a:spcPts val="0"/>
              </a:spcBef>
              <a:spcAft>
                <a:spcPts val="0"/>
              </a:spcAft>
            </a:pPr>
            <a:r>
              <a:rPr lang="en-US" altLang="zh-CN" sz="1200" dirty="0">
                <a:solidFill>
                  <a:prstClr val="black"/>
                </a:solidFill>
                <a:cs typeface="Courier New" panose="02070309020205020404" pitchFamily="49" charset="0"/>
              </a:rPr>
              <a:t>    bytes=56 Sequence=1 hop limit=64  time = 90 </a:t>
            </a:r>
            <a:r>
              <a:rPr lang="en-US" altLang="zh-CN" sz="1200" dirty="0" err="1">
                <a:solidFill>
                  <a:prstClr val="black"/>
                </a:solidFill>
                <a:cs typeface="Courier New" panose="02070309020205020404" pitchFamily="49" charset="0"/>
              </a:rPr>
              <a:t>ms</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Reply from 2001:DB8:2345:2::2 </a:t>
            </a:r>
          </a:p>
          <a:p>
            <a:pPr fontAlgn="auto">
              <a:spcBef>
                <a:spcPts val="0"/>
              </a:spcBef>
              <a:spcAft>
                <a:spcPts val="0"/>
              </a:spcAft>
            </a:pPr>
            <a:r>
              <a:rPr lang="en-US" altLang="zh-CN" sz="1200" dirty="0">
                <a:solidFill>
                  <a:prstClr val="black"/>
                </a:solidFill>
                <a:cs typeface="Courier New" panose="02070309020205020404" pitchFamily="49" charset="0"/>
              </a:rPr>
              <a:t>    bytes=56 Sequence=2 hop limit=64  time = 20 </a:t>
            </a:r>
            <a:r>
              <a:rPr lang="en-US" altLang="zh-CN" sz="1200" dirty="0" err="1">
                <a:solidFill>
                  <a:prstClr val="black"/>
                </a:solidFill>
                <a:cs typeface="Courier New" panose="02070309020205020404" pitchFamily="49" charset="0"/>
              </a:rPr>
              <a:t>ms</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Reply from 2001:DB8:2345:2::2 </a:t>
            </a:r>
          </a:p>
          <a:p>
            <a:pPr fontAlgn="auto">
              <a:spcBef>
                <a:spcPts val="0"/>
              </a:spcBef>
              <a:spcAft>
                <a:spcPts val="0"/>
              </a:spcAft>
            </a:pPr>
            <a:r>
              <a:rPr lang="en-US" altLang="zh-CN" sz="1200" dirty="0">
                <a:solidFill>
                  <a:prstClr val="black"/>
                </a:solidFill>
                <a:cs typeface="Courier New" panose="02070309020205020404" pitchFamily="49" charset="0"/>
              </a:rPr>
              <a:t>    bytes=56 Sequence=3 hop limit=64  time = 20 </a:t>
            </a:r>
            <a:r>
              <a:rPr lang="en-US" altLang="zh-CN" sz="1200" dirty="0" err="1">
                <a:solidFill>
                  <a:prstClr val="black"/>
                </a:solidFill>
                <a:cs typeface="Courier New" panose="02070309020205020404" pitchFamily="49" charset="0"/>
              </a:rPr>
              <a:t>ms</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Reply from 2001:DB8:2345:2::2 </a:t>
            </a:r>
          </a:p>
          <a:p>
            <a:pPr fontAlgn="auto">
              <a:spcBef>
                <a:spcPts val="0"/>
              </a:spcBef>
              <a:spcAft>
                <a:spcPts val="0"/>
              </a:spcAft>
            </a:pPr>
            <a:r>
              <a:rPr lang="en-US" altLang="zh-CN" sz="1200" dirty="0">
                <a:solidFill>
                  <a:prstClr val="black"/>
                </a:solidFill>
                <a:cs typeface="Courier New" panose="02070309020205020404" pitchFamily="49" charset="0"/>
              </a:rPr>
              <a:t>    bytes=56 Sequence=4 hop limit=64  time = 20 </a:t>
            </a:r>
            <a:r>
              <a:rPr lang="en-US" altLang="zh-CN" sz="1200" dirty="0" err="1">
                <a:solidFill>
                  <a:prstClr val="black"/>
                </a:solidFill>
                <a:cs typeface="Courier New" panose="02070309020205020404" pitchFamily="49" charset="0"/>
              </a:rPr>
              <a:t>ms</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a:solidFill>
                  <a:prstClr val="black"/>
                </a:solidFill>
                <a:cs typeface="Courier New" panose="02070309020205020404" pitchFamily="49" charset="0"/>
              </a:rPr>
              <a:t>    Reply from 2001:DB8:2345:2::2 </a:t>
            </a:r>
          </a:p>
          <a:p>
            <a:pPr fontAlgn="auto">
              <a:spcBef>
                <a:spcPts val="0"/>
              </a:spcBef>
              <a:spcAft>
                <a:spcPts val="0"/>
              </a:spcAft>
            </a:pPr>
            <a:r>
              <a:rPr lang="en-US" altLang="zh-CN" sz="1200" dirty="0">
                <a:solidFill>
                  <a:prstClr val="black"/>
                </a:solidFill>
                <a:cs typeface="Courier New" panose="02070309020205020404" pitchFamily="49" charset="0"/>
              </a:rPr>
              <a:t>    bytes=56 Sequence=5 hop limit=64  time = 20 </a:t>
            </a:r>
            <a:r>
              <a:rPr lang="en-US" altLang="zh-CN" sz="1200" dirty="0" err="1">
                <a:solidFill>
                  <a:prstClr val="black"/>
                </a:solidFill>
                <a:cs typeface="Courier New" panose="02070309020205020404" pitchFamily="49" charset="0"/>
              </a:rPr>
              <a:t>ms</a:t>
            </a:r>
            <a:endParaRPr lang="en-US" altLang="zh-CN" sz="1200" dirty="0">
              <a:solidFill>
                <a:prstClr val="black"/>
              </a:solidFill>
              <a:cs typeface="Courier New" panose="02070309020205020404" pitchFamily="49" charset="0"/>
            </a:endParaRPr>
          </a:p>
          <a:p>
            <a:pPr fontAlgn="auto">
              <a:spcBef>
                <a:spcPts val="0"/>
              </a:spcBef>
              <a:spcAft>
                <a:spcPts val="0"/>
              </a:spcAft>
            </a:pPr>
            <a:r>
              <a:rPr lang="en-US" altLang="zh-CN" sz="1200" dirty="0" smtClean="0">
                <a:solidFill>
                  <a:prstClr val="black"/>
                </a:solidFill>
                <a:cs typeface="Courier New" panose="02070309020205020404" pitchFamily="49" charset="0"/>
              </a:rPr>
              <a:t>  </a:t>
            </a:r>
            <a:r>
              <a:rPr lang="en-US" altLang="zh-CN" sz="1200" dirty="0">
                <a:solidFill>
                  <a:prstClr val="black"/>
                </a:solidFill>
                <a:cs typeface="Courier New" panose="02070309020205020404" pitchFamily="49" charset="0"/>
              </a:rPr>
              <a:t>--- </a:t>
            </a:r>
            <a:r>
              <a:rPr lang="en-US" altLang="zh-CN" sz="1200" dirty="0" smtClean="0">
                <a:solidFill>
                  <a:prstClr val="black"/>
                </a:solidFill>
                <a:cs typeface="Courier New" panose="02070309020205020404" pitchFamily="49" charset="0"/>
              </a:rPr>
              <a:t>2001:DB8:2345:2</a:t>
            </a:r>
            <a:r>
              <a:rPr lang="en-US" altLang="zh-CN" sz="1200" dirty="0">
                <a:solidFill>
                  <a:prstClr val="black"/>
                </a:solidFill>
                <a:cs typeface="Courier New" panose="02070309020205020404" pitchFamily="49" charset="0"/>
              </a:rPr>
              <a:t>::2 ping statistics ---</a:t>
            </a:r>
          </a:p>
          <a:p>
            <a:pPr fontAlgn="auto">
              <a:spcBef>
                <a:spcPts val="0"/>
              </a:spcBef>
              <a:spcAft>
                <a:spcPts val="0"/>
              </a:spcAft>
            </a:pPr>
            <a:r>
              <a:rPr lang="en-US" altLang="zh-CN" sz="1200" dirty="0">
                <a:solidFill>
                  <a:prstClr val="black"/>
                </a:solidFill>
                <a:cs typeface="Courier New" panose="02070309020205020404" pitchFamily="49" charset="0"/>
              </a:rPr>
              <a:t>    5 packet(s) transmitted</a:t>
            </a:r>
          </a:p>
          <a:p>
            <a:pPr fontAlgn="auto">
              <a:spcBef>
                <a:spcPts val="0"/>
              </a:spcBef>
              <a:spcAft>
                <a:spcPts val="0"/>
              </a:spcAft>
            </a:pPr>
            <a:r>
              <a:rPr lang="en-US" altLang="zh-CN" sz="1200" dirty="0">
                <a:solidFill>
                  <a:prstClr val="black"/>
                </a:solidFill>
                <a:cs typeface="Courier New" panose="02070309020205020404" pitchFamily="49" charset="0"/>
              </a:rPr>
              <a:t>    5 packet(s) received</a:t>
            </a:r>
          </a:p>
          <a:p>
            <a:pPr fontAlgn="auto">
              <a:spcBef>
                <a:spcPts val="0"/>
              </a:spcBef>
              <a:spcAft>
                <a:spcPts val="0"/>
              </a:spcAft>
            </a:pPr>
            <a:r>
              <a:rPr lang="en-US" altLang="zh-CN" sz="1200" dirty="0">
                <a:solidFill>
                  <a:prstClr val="black"/>
                </a:solidFill>
                <a:cs typeface="Courier New" panose="02070309020205020404" pitchFamily="49" charset="0"/>
              </a:rPr>
              <a:t>    0.00% packet loss</a:t>
            </a:r>
          </a:p>
          <a:p>
            <a:pPr fontAlgn="auto">
              <a:spcBef>
                <a:spcPts val="0"/>
              </a:spcBef>
              <a:spcAft>
                <a:spcPts val="0"/>
              </a:spcAft>
            </a:pPr>
            <a:r>
              <a:rPr lang="en-US" altLang="zh-CN" sz="1200" dirty="0">
                <a:solidFill>
                  <a:prstClr val="black"/>
                </a:solidFill>
                <a:cs typeface="Courier New" panose="02070309020205020404" pitchFamily="49" charset="0"/>
              </a:rPr>
              <a:t>    round-trip min/</a:t>
            </a:r>
            <a:r>
              <a:rPr lang="en-US" altLang="zh-CN" sz="1200" dirty="0" err="1">
                <a:solidFill>
                  <a:prstClr val="black"/>
                </a:solidFill>
                <a:cs typeface="Courier New" panose="02070309020205020404" pitchFamily="49" charset="0"/>
              </a:rPr>
              <a:t>avg</a:t>
            </a:r>
            <a:r>
              <a:rPr lang="en-US" altLang="zh-CN" sz="1200" dirty="0">
                <a:solidFill>
                  <a:prstClr val="black"/>
                </a:solidFill>
                <a:cs typeface="Courier New" panose="02070309020205020404" pitchFamily="49" charset="0"/>
              </a:rPr>
              <a:t>/max = 20/34/90 </a:t>
            </a:r>
            <a:r>
              <a:rPr lang="en-US" altLang="zh-CN" sz="1200" dirty="0" err="1">
                <a:solidFill>
                  <a:prstClr val="black"/>
                </a:solidFill>
                <a:cs typeface="Courier New" panose="02070309020205020404" pitchFamily="49" charset="0"/>
              </a:rPr>
              <a:t>ms</a:t>
            </a:r>
            <a:endParaRPr lang="en-US" altLang="zh-CN" sz="1200" dirty="0">
              <a:solidFill>
                <a:prstClr val="black"/>
              </a:solidFill>
              <a:cs typeface="Courier New" panose="02070309020205020404" pitchFamily="49" charset="0"/>
            </a:endParaRPr>
          </a:p>
        </p:txBody>
      </p:sp>
    </p:spTree>
    <p:extLst>
      <p:ext uri="{BB962C8B-B14F-4D97-AF65-F5344CB8AC3E}">
        <p14:creationId xmlns:p14="http://schemas.microsoft.com/office/powerpoint/2010/main" val="22276617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566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IPv6 Static Routes</a:t>
            </a:r>
          </a:p>
          <a:p>
            <a:r>
              <a:rPr lang="en-US" altLang="zh-CN" b="1" dirty="0"/>
              <a:t>OSPFv3 Implementation and </a:t>
            </a:r>
            <a:r>
              <a:rPr lang="en-US" altLang="zh-CN" b="1" dirty="0" smtClean="0"/>
              <a:t>Configurations</a:t>
            </a:r>
          </a:p>
          <a:p>
            <a:pPr lvl="1">
              <a:buSzPct val="60000"/>
              <a:buFont typeface="Wingdings" panose="05000000000000000000" pitchFamily="2" charset="2"/>
              <a:buChar char="n"/>
            </a:pPr>
            <a:r>
              <a:rPr lang="en-US" altLang="zh-CN" dirty="0"/>
              <a:t>OSPFv3 Implementation</a:t>
            </a:r>
          </a:p>
          <a:p>
            <a:pPr lvl="1"/>
            <a:r>
              <a:rPr lang="en-US" altLang="zh-CN" dirty="0">
                <a:solidFill>
                  <a:schemeClr val="bg1">
                    <a:lumMod val="50000"/>
                  </a:schemeClr>
                </a:solidFill>
              </a:rPr>
              <a:t>Basic OSPFv3 </a:t>
            </a:r>
            <a:r>
              <a:rPr lang="en-US" altLang="zh-CN" dirty="0" smtClean="0">
                <a:solidFill>
                  <a:schemeClr val="bg1">
                    <a:lumMod val="50000"/>
                  </a:schemeClr>
                </a:solidFill>
              </a:rPr>
              <a:t>Configurations</a:t>
            </a:r>
            <a:endParaRPr lang="en-US" altLang="zh-CN" dirty="0">
              <a:solidFill>
                <a:schemeClr val="bg1">
                  <a:lumMod val="50000"/>
                </a:schemeClr>
              </a:solidFill>
            </a:endParaRPr>
          </a:p>
          <a:p>
            <a:r>
              <a:rPr lang="en-US" altLang="zh-CN" dirty="0">
                <a:solidFill>
                  <a:schemeClr val="bg1">
                    <a:lumMod val="50000"/>
                  </a:schemeClr>
                </a:solidFill>
              </a:rPr>
              <a:t>IS-IS (IPv6) Implementation and Configurations</a:t>
            </a:r>
          </a:p>
          <a:p>
            <a:r>
              <a:rPr lang="en-US" altLang="zh-CN" dirty="0">
                <a:solidFill>
                  <a:schemeClr val="bg1">
                    <a:lumMod val="50000"/>
                  </a:schemeClr>
                </a:solidFill>
              </a:rPr>
              <a:t>BGP4+ Implementation and Configurations</a:t>
            </a:r>
          </a:p>
        </p:txBody>
      </p:sp>
    </p:spTree>
    <p:extLst>
      <p:ext uri="{BB962C8B-B14F-4D97-AF65-F5344CB8AC3E}">
        <p14:creationId xmlns:p14="http://schemas.microsoft.com/office/powerpoint/2010/main" val="130400800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26099D58-0A36-4B98-90E9-6334865F1E2A}"/>
</file>

<file path=customXml/itemProps3.xml><?xml version="1.0" encoding="utf-8"?>
<ds:datastoreItem xmlns:ds="http://schemas.openxmlformats.org/officeDocument/2006/customXml" ds:itemID="{12296AD3-5121-4DF6-8150-62C25C031437}">
  <ds:schemaRefs>
    <ds:schemaRef ds:uri="http://purl.org/dc/terms/"/>
    <ds:schemaRef ds:uri="http://purl.org/dc/elements/1.1/"/>
    <ds:schemaRef ds:uri="http://purl.org/dc/dcmitype/"/>
    <ds:schemaRef ds:uri="475f1e55-3009-46d8-9566-5d569a2b3a98"/>
    <ds:schemaRef ds:uri="http://schemas.microsoft.com/office/2006/metadata/properties"/>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1093</TotalTime>
  <Words>14089</Words>
  <Application>Microsoft Office PowerPoint</Application>
  <PresentationFormat>宽屏</PresentationFormat>
  <Paragraphs>2284</Paragraphs>
  <Slides>80</Slides>
  <Notes>80</Notes>
  <HiddenSlides>6</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80</vt:i4>
      </vt:variant>
    </vt:vector>
  </HeadingPairs>
  <TitlesOfParts>
    <vt:vector size="91" baseType="lpstr">
      <vt:lpstr>方正兰亭黑简体</vt:lpstr>
      <vt:lpstr>微软雅黑</vt:lpstr>
      <vt:lpstr>微软雅黑</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IPv6 Routing</vt:lpstr>
      <vt:lpstr>PowerPoint 演示文稿</vt:lpstr>
      <vt:lpstr>PowerPoint 演示文稿</vt:lpstr>
      <vt:lpstr>PowerPoint 演示文稿</vt:lpstr>
      <vt:lpstr>IPv6 Static Routes</vt:lpstr>
      <vt:lpstr>Basic Commands for Configuring IPv6 Static Routes</vt:lpstr>
      <vt:lpstr>Example for Configuring IPv6 Static Routes</vt:lpstr>
      <vt:lpstr>PowerPoint 演示文稿</vt:lpstr>
      <vt:lpstr>OSPFv3 Overview</vt:lpstr>
      <vt:lpstr>Similarities Between OSPFv3 and OSPFv2</vt:lpstr>
      <vt:lpstr>OSPFv3 Topology and Router Types</vt:lpstr>
      <vt:lpstr>OSPFv3 and OSPFv2 Have Similar Working Mechanisms</vt:lpstr>
      <vt:lpstr>Differences Between OSPFv3 and OSPFv2</vt:lpstr>
      <vt:lpstr>Unique Neighbor ID: Router ID</vt:lpstr>
      <vt:lpstr>OSPFv3 Operation Based on Links</vt:lpstr>
      <vt:lpstr>Multi-Instance Support by Links</vt:lpstr>
      <vt:lpstr>Use of Link-local Addresses by OSPFv3</vt:lpstr>
      <vt:lpstr>OSPFv3 Packets</vt:lpstr>
      <vt:lpstr>OSPFv3 Packet Header</vt:lpstr>
      <vt:lpstr>Hello Packet</vt:lpstr>
      <vt:lpstr>PowerPoint 演示文稿</vt:lpstr>
      <vt:lpstr>OSPFv3 LSA Header</vt:lpstr>
      <vt:lpstr>PowerPoint 演示文稿</vt:lpstr>
      <vt:lpstr>OSPFv3 LSA Types</vt:lpstr>
      <vt:lpstr>Type 1: Router-LSA</vt:lpstr>
      <vt:lpstr>PowerPoint 演示文稿</vt:lpstr>
      <vt:lpstr>Type 2: Network-LSA</vt:lpstr>
      <vt:lpstr>Type 3: Inter-Area-Prefix-LSA</vt:lpstr>
      <vt:lpstr>Type 4: Inter-Area-Router-LSA</vt:lpstr>
      <vt:lpstr>Type 5: AS-External-LSA</vt:lpstr>
      <vt:lpstr>Type 8: Link-LSA (Added in OSPFv3)</vt:lpstr>
      <vt:lpstr>Type 9: Intra-Area-Prefix-LSA (Added in OSPFv3)</vt:lpstr>
      <vt:lpstr>Examples of OSPFv3 LSAs</vt:lpstr>
      <vt:lpstr>Link-LSA Example</vt:lpstr>
      <vt:lpstr>Intra-Area-Prefix-LSA Example</vt:lpstr>
      <vt:lpstr>PowerPoint 演示文稿</vt:lpstr>
      <vt:lpstr>Basic OSPFv3 Configuration Commands (1)</vt:lpstr>
      <vt:lpstr>Basic OSPFv3 Configuration Commands (2)</vt:lpstr>
      <vt:lpstr>Verifying the Configuration of Basic OSPFv3 Functions</vt:lpstr>
      <vt:lpstr>PowerPoint 演示文稿</vt:lpstr>
      <vt:lpstr>Example for Configuring OSPF IPv4/IPv6 Dual Stack</vt:lpstr>
      <vt:lpstr>Deploying the IPv4 Network (1)</vt:lpstr>
      <vt:lpstr>Deploying the IPv4 Network (2)</vt:lpstr>
      <vt:lpstr>Deploying the IPv6 Network (1)</vt:lpstr>
      <vt:lpstr>Deploying the IPv6 Network (2)</vt:lpstr>
      <vt:lpstr>Checking Neighbor Information on the OSPFv3 Network</vt:lpstr>
      <vt:lpstr>Checking the Routing Information on the OSPFv3 Network</vt:lpstr>
      <vt:lpstr>Checking the LSDB on the OSPFv3 Network</vt:lpstr>
      <vt:lpstr>PowerPoint 演示文稿</vt:lpstr>
      <vt:lpstr>IS-IS (IPv6) Overview</vt:lpstr>
      <vt:lpstr>New TLVs</vt:lpstr>
      <vt:lpstr>New NLPID in TLV 129</vt:lpstr>
      <vt:lpstr>IS-IS Multi-Topology Background</vt:lpstr>
      <vt:lpstr>IS-IS Multi-Topology Overview</vt:lpstr>
      <vt:lpstr>IS-IS MT Implementation</vt:lpstr>
      <vt:lpstr>Basic IS-IS (IPv6) Configuration Commands</vt:lpstr>
      <vt:lpstr>PowerPoint 演示文稿</vt:lpstr>
      <vt:lpstr>Verifying the Configuration of Basic IS-IS (IPv6) Functions</vt:lpstr>
      <vt:lpstr>Example for Configuring IS-IS IPv4/IPv6 Dual Stack</vt:lpstr>
      <vt:lpstr>Deploying the IPv4 Network</vt:lpstr>
      <vt:lpstr>Deploying the IPv6 Network</vt:lpstr>
      <vt:lpstr>Check the Routing Information on the IS-IS (IPv4) Network</vt:lpstr>
      <vt:lpstr>Check the Routing Information on the IS-IS (IPv6) Network</vt:lpstr>
      <vt:lpstr>PowerPoint 演示文稿</vt:lpstr>
      <vt:lpstr>BGP4+ Overview</vt:lpstr>
      <vt:lpstr>Address Families That MP-BGP Supports</vt:lpstr>
      <vt:lpstr>BGP Path Attributes</vt:lpstr>
      <vt:lpstr>NLRI Attributes</vt:lpstr>
      <vt:lpstr>Basic BGP4+ Configuration Commands</vt:lpstr>
      <vt:lpstr>Verifying the Configuration of Basic BGP4+ Functions</vt:lpstr>
      <vt:lpstr>Example for Configuring BGP IPv4/IPv6 Dual Stack</vt:lpstr>
      <vt:lpstr>Deploying the IPv4 Network</vt:lpstr>
      <vt:lpstr>Deploying the IPv6 Network</vt:lpstr>
      <vt:lpstr>Checking the BGP Peer Information</vt:lpstr>
      <vt:lpstr>Checking the BGP4+ Routing Information</vt:lpstr>
      <vt:lpstr>Checking the NLRI Attributes of BGP4+</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249</cp:revision>
  <dcterms:created xsi:type="dcterms:W3CDTF">2018-11-29T10:16:29Z</dcterms:created>
  <dcterms:modified xsi:type="dcterms:W3CDTF">2021-11-01T08:51:57Z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(3)lIJHoJqzBcgtPew987Rpdv3jIj4sK9wfFVw+Snf/p8UmJXfG+6/4DvUERa2Wu1kSMO6qCQ+0
1zg3C8yCeC8SgO1CcSekVmClelcydidPUIzfPzm68EMtaUNmdUeBFDVB7jLvLz3EzFHy5XGB
O0iMGd98uutpelKCS2U530FaY8ILkv6KVgCWtyL21XAHwRVu1pH9W+OaBgkwpH0qTXgYlR9l
QyXD5ryKVL7BfHO9Uk</vt:lpwstr>
  </property>
  <property fmtid="{D5CDD505-2E9C-101B-9397-08002B2CF9AE}" pid="3" name="_2015_ms_pID_7253431">
    <vt:lpwstr>Nn2eo8fB7WNsd4wcwkc1/P9TZKiQlHAK3aH2rW5N6ieSLa5ppHNIUR
RZz17odWBWIWjZ9kc/pkm9fBfKCxdtbQM8IVxzyw2dBKv+OTIzVfLx6CW61OFedRdxyvTOe/
n+N5fHWJNyyzKXcS2buPVEapKsoQpIkp1t+Y0U7nQaaRz5uj2b1zOilPbvcShZ4P0zSs8oQn
+o5AV926+KCukKiMj17QcU7KISjeGhO8FSy7</vt:lpwstr>
  </property>
  <property fmtid="{D5CDD505-2E9C-101B-9397-08002B2CF9AE}" pid="4" name="_2015_ms_pID_7253432">
    <vt:lpwstr>QkGuK5cEHZ1/5u/9L89PNJU=</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1635498702</vt:lpwstr>
  </property>
</Properties>
</file>