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4.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xml" ContentType="application/vnd.openxmlformats-officedocument.presentationml.tags+xml"/>
  <Override PartName="/ppt/notesSlides/notesSlide25.xml" ContentType="application/vnd.openxmlformats-officedocument.presentationml.notesSlide+xml"/>
  <Override PartName="/ppt/tags/tag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61"/>
  </p:notesMasterIdLst>
  <p:handoutMasterIdLst>
    <p:handoutMasterId r:id="rId62"/>
  </p:handoutMasterIdLst>
  <p:sldIdLst>
    <p:sldId id="271" r:id="rId8"/>
    <p:sldId id="289"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285" r:id="rId6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sheng" initials="y" lastIdx="8" clrIdx="0">
    <p:extLst>
      <p:ext uri="{19B8F6BF-5375-455C-9EA6-DF929625EA0E}">
        <p15:presenceInfo xmlns:p15="http://schemas.microsoft.com/office/powerpoint/2012/main" userId="S-1-5-21-147214757-305610072-1517763936-86089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C4D2"/>
    <a:srgbClr val="62B230"/>
    <a:srgbClr val="BEE9EE"/>
    <a:srgbClr val="AFD89C"/>
    <a:srgbClr val="94DAE2"/>
    <a:srgbClr val="FDE397"/>
    <a:srgbClr val="FDD351"/>
    <a:srgbClr val="81C15F"/>
    <a:srgbClr val="D9ECFF"/>
    <a:srgbClr val="30B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1299" autoAdjust="0"/>
  </p:normalViewPr>
  <p:slideViewPr>
    <p:cSldViewPr snapToGrid="0" snapToObjects="1">
      <p:cViewPr varScale="1">
        <p:scale>
          <a:sx n="67" d="100"/>
          <a:sy n="67" d="100"/>
        </p:scale>
        <p:origin x="48" y="7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178" y="25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Intranet networking is the simplest and most typical MPLS VPN networking scheme. The following technical implementation of MPLS VPN will be described based on this networking scheme.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81180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842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0793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169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 VPN is a private network. Different VPNs independently manage their own address ranges, which are also called address spaces. Address spaces of different VPNs may overlap. For example, in the preceding figure, both user X and user Y use 192.168.1.0/24, indicating that the address spaces overlap. VPNs can use overlapping address spaces in the following situations:</a:t>
            </a:r>
          </a:p>
          <a:p>
            <a:pPr lvl="1"/>
            <a:r>
              <a:rPr lang="en-US"/>
              <a:t>They do not share the same site.</a:t>
            </a:r>
          </a:p>
          <a:p>
            <a:pPr lvl="1"/>
            <a:r>
              <a:rPr lang="en-US"/>
              <a:t>They share a same site, but devices at the site do not communicate with devices using overlapping address spaces at the other sites of the VPNs.</a:t>
            </a:r>
          </a:p>
          <a:p>
            <a:pPr lvl="0"/>
            <a:endParaRPr lang="zh-CN" altLang="zh-CN"/>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6818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details about VRFs, see the related HCIP-Datacom-Core course.</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05187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When configuring an RD, you need to specify only the Administrator and Assigned Number subfields in the RD.</a:t>
            </a:r>
          </a:p>
          <a:p>
            <a:r>
              <a:rPr lang="en-US"/>
              <a:t>Four types of RD configuration formats are available. The following two types are commonly used:</a:t>
            </a:r>
          </a:p>
          <a:p>
            <a:pPr lvl="1"/>
            <a:r>
              <a:rPr lang="en-US"/>
              <a:t>16-bit AS number:32-bit user-defined number (for example 100:1)</a:t>
            </a:r>
          </a:p>
          <a:p>
            <a:pPr lvl="1"/>
            <a:r>
              <a:rPr lang="en-US"/>
              <a:t>32-bit IPv4 address:16-bit user-defined number (for example, 172.1.1.1:1)</a:t>
            </a:r>
          </a:p>
          <a:p>
            <a:pPr lvl="0"/>
            <a:r>
              <a:rPr lang="en-US"/>
              <a:t>The RD structure enables each carrier to allocate RDs independently. In some application scenarios, however, RDs must be globally unique to ensure normal routing.</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79840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77660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710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t>NLRI: Network Layer Reachability Information</a:t>
            </a:r>
          </a:p>
          <a:p>
            <a:pPr>
              <a:lnSpc>
                <a:spcPct val="100000"/>
              </a:lnSpc>
            </a:pPr>
            <a:r>
              <a:rPr lang="en-US" dirty="0"/>
              <a:t>For the values of address families, see RFC 3232 (Assigned Numbers).</a:t>
            </a:r>
          </a:p>
          <a:p>
            <a:pPr lvl="0">
              <a:lnSpc>
                <a:spcPct val="100000"/>
              </a:lnSpc>
            </a:pPr>
            <a:r>
              <a:rPr lang="en-US" dirty="0"/>
              <a:t>MP_REACH_NLRI is used to advertise reachable routes and next hop information. It consists of one or more 3-tuples &lt;Address Family Information, Next Hop Network Address Information, NLRI&gt;.</a:t>
            </a:r>
          </a:p>
          <a:p>
            <a:pPr lvl="1">
              <a:lnSpc>
                <a:spcPct val="100000"/>
              </a:lnSpc>
            </a:pPr>
            <a:r>
              <a:rPr lang="en-US" dirty="0"/>
              <a:t>Address Family Information: consists of a 2-byte Address Family Identifier (AFI) and a 1-byte Subsequent Address Family Identifier (SAFI).</a:t>
            </a:r>
          </a:p>
          <a:p>
            <a:pPr lvl="2">
              <a:lnSpc>
                <a:spcPct val="100000"/>
              </a:lnSpc>
            </a:pPr>
            <a:r>
              <a:rPr lang="en-US" dirty="0"/>
              <a:t>The AFI identifies the network layer protocol, corresponding to the address family value defined by "Address Family Number" in RFC 3232. For example, 1 indicates IPv4 and 2 indicates IPv6.</a:t>
            </a:r>
          </a:p>
          <a:p>
            <a:pPr lvl="2">
              <a:lnSpc>
                <a:spcPct val="100000"/>
              </a:lnSpc>
            </a:pPr>
            <a:r>
              <a:rPr lang="en-US" dirty="0"/>
              <a:t>The SAFI indicates the NLRI type. If the AFI value is 1 and the SAFI value is 128, the address in the NLRI is an MPLS-labeled VPN-IPv4 address.</a:t>
            </a:r>
          </a:p>
          <a:p>
            <a:pPr lvl="1">
              <a:lnSpc>
                <a:spcPct val="100000"/>
              </a:lnSpc>
            </a:pPr>
            <a:r>
              <a:rPr lang="en-US" dirty="0"/>
              <a:t>Next Hop Network Address Information: consists of the 1-byte length of the next hop network address and the variable-length next hop network address.</a:t>
            </a:r>
          </a:p>
          <a:p>
            <a:pPr lvl="1">
              <a:lnSpc>
                <a:spcPct val="100000"/>
              </a:lnSpc>
            </a:pPr>
            <a:r>
              <a:rPr lang="en-US" dirty="0"/>
              <a:t>NLRI: consists of one or more 3-tuples &lt;length, label, prefix&gt;. This part will be described in detail in the following slides.</a:t>
            </a:r>
          </a:p>
          <a:p>
            <a:pPr lvl="0">
              <a:lnSpc>
                <a:spcPct val="100000"/>
              </a:lnSpc>
            </a:pPr>
            <a:r>
              <a:rPr lang="en-US" dirty="0"/>
              <a:t>MP_UNREACH_NLRI is used to instruct a peer to delete unreachable routes. The format of this attribute is as follows:</a:t>
            </a:r>
          </a:p>
          <a:p>
            <a:pPr lvl="1">
              <a:lnSpc>
                <a:spcPct val="100000"/>
              </a:lnSpc>
            </a:pPr>
            <a:r>
              <a:rPr lang="en-US" dirty="0"/>
              <a:t>AFI: same as that in the MP_REACH_NLRI attribute</a:t>
            </a:r>
          </a:p>
          <a:p>
            <a:pPr lvl="1">
              <a:lnSpc>
                <a:spcPct val="100000"/>
              </a:lnSpc>
            </a:pPr>
            <a:r>
              <a:rPr lang="en-US" dirty="0"/>
              <a:t>SAFI: NLRI type, same as that in the MP_REACH_NLRI attribute</a:t>
            </a:r>
          </a:p>
          <a:p>
            <a:pPr lvl="1">
              <a:lnSpc>
                <a:spcPct val="100000"/>
              </a:lnSpc>
            </a:pPr>
            <a:r>
              <a:rPr lang="en-US" dirty="0"/>
              <a:t>Withdrawn Routes: an unreachable route list, consisting of one or more NLRI fields A BGP speaker can withdraw a route by adding the NLRI same as that in a previously advertised reachable route to the Withdrawn Routes field.</a:t>
            </a:r>
            <a:endParaRPr lang="zh-CN" altLang="en-US" dirty="0"/>
          </a:p>
          <a:p>
            <a:pPr>
              <a:lnSpc>
                <a:spcPct val="100000"/>
              </a:lnSpc>
            </a:pP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48133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0400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02861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Similar to an RD, an RT consists of three fields: Type, Administrator, and Assigned Number. The length of an RT is also 8 bytes. </a:t>
            </a:r>
          </a:p>
          <a:p>
            <a:pPr lvl="0"/>
            <a:r>
              <a:rPr lang="en-US"/>
              <a:t>When configuring a VPN target, you need to specify only the Administrator and Assigned Number subfields in the VPN target. VPN targets have the same configuration formats as RDs.</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874097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36916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70475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8066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A PE device distributes MPLS labels in either of the following ways:</a:t>
            </a:r>
          </a:p>
          <a:p>
            <a:pPr lvl="1"/>
            <a:r>
              <a:rPr lang="en-US" altLang="zh-CN"/>
              <a:t>One label per route: Each route in a VRF is assigned one label. When many routes exist on the network, the Incoming Label Map (ILM) maintains these entries, requiring high router capacity.</a:t>
            </a:r>
          </a:p>
          <a:p>
            <a:pPr lvl="1"/>
            <a:r>
              <a:rPr lang="en-US" altLang="zh-CN"/>
              <a:t>One label per instance: Each VPN instance is assigned one label. All the routes of a VPN instance share the same label, reducing the number of labels required.</a:t>
            </a:r>
          </a:p>
          <a:p>
            <a:pPr lvl="0"/>
            <a:r>
              <a:rPr lang="en-US"/>
              <a:t>VPN route leaking: a process of matching VPNv4 routes against the VPN targets of local VPN instances. After a PE receives a VPNv4 route, the PE directly matches the route against the VPN targets of local VPN instances, without selecting the optimal route or checking whether a desired tunnel exists.</a:t>
            </a:r>
          </a:p>
          <a:p>
            <a:r>
              <a:rPr lang="en-US"/>
              <a:t>Tunnel recursion: A public network tunnel is required to transmit VPN traffic from one PE to the other PE over the public network. After VPN route leaking, the route must be successfully recursed to an LSP based on the destination IPv4 prefix before the route is added to the routing table of the corresponding VPN instance. This means that the next hop of the IPv4 route must match an LSP. </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22013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8129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68696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120087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75516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Unless otherwise specified, MPLS VPN refers to BGP/MPLS IP VPN. </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830351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15589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287790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4686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62735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88252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860164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98315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43091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28144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5492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824968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08972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2699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52375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By default, only the peer relationships in the BGP IPv4 unicast address family view are automatically enabled. In other words, after the </a:t>
            </a:r>
            <a:r>
              <a:rPr lang="en-US" b="1" dirty="0"/>
              <a:t>peer as-number </a:t>
            </a:r>
            <a:r>
              <a:rPr lang="en-US" dirty="0"/>
              <a:t>command is run in the BGP view, the system automatically configures the peer enable command. In other address family views, however, peering must be enabled manually.</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368789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67542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399164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08948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47336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53700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5030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91877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84143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a:t>A</a:t>
            </a:r>
          </a:p>
          <a:p>
            <a:pPr marL="228600" lvl="0" indent="-228600">
              <a:buFont typeface="+mj-lt"/>
              <a:buAutoNum type="arabicPeriod"/>
            </a:pPr>
            <a:r>
              <a:rPr lang="en-US" dirty="0"/>
              <a:t>ABCD</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169930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805806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MPLS VPN backbone networks can also be constructed by enterprises themselves, with technical implementation similarly to that of carriers. This course focuses on the scenario where enterprises purchase MPLS VPN services from carriers.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31384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t>CE: an edge device on a user network. A CE provides interfaces that are directly connected to a carrier network. A CE can be a router, switch, or host. CEs are usually unaware VPNs and do not need to support MPLS.</a:t>
            </a:r>
          </a:p>
          <a:p>
            <a:pPr>
              <a:lnSpc>
                <a:spcPct val="100000"/>
              </a:lnSpc>
            </a:pPr>
            <a:r>
              <a:rPr lang="en-US" dirty="0"/>
              <a:t>PE: an edge device on a carrier network and directly connected to a CE. On an MPLS network, PEs process all VPN services, and therefore PEs must have high performance.</a:t>
            </a:r>
          </a:p>
          <a:p>
            <a:pPr>
              <a:lnSpc>
                <a:spcPct val="100000"/>
              </a:lnSpc>
            </a:pPr>
            <a:r>
              <a:rPr lang="en-US" dirty="0"/>
              <a:t>P: a backbone router on a carrier network and not directly connected to a CE. P devices need only to provide basic MPLS forwarding capabilities and do not maintain VPN information.</a:t>
            </a:r>
          </a:p>
          <a:p>
            <a:pPr>
              <a:lnSpc>
                <a:spcPct val="100000"/>
              </a:lnSpc>
            </a:pPr>
            <a:r>
              <a:rPr lang="en-US" dirty="0"/>
              <a:t>The meaning of a site can be understood from the following aspects:</a:t>
            </a:r>
          </a:p>
          <a:p>
            <a:pPr lvl="1">
              <a:lnSpc>
                <a:spcPct val="100000"/>
              </a:lnSpc>
            </a:pPr>
            <a:r>
              <a:rPr lang="en-US" dirty="0"/>
              <a:t>A site is a group of IP systems that can communicate without using carrier networks.</a:t>
            </a:r>
          </a:p>
          <a:p>
            <a:pPr lvl="1">
              <a:lnSpc>
                <a:spcPct val="100000"/>
              </a:lnSpc>
            </a:pPr>
            <a:r>
              <a:rPr lang="en-US" dirty="0"/>
              <a:t>Sites are classified based on topological relationships between devices rather than the geographical locations of devices. In the preceding figure, the networks in provinces X and Y of company A need to communicate through the backbone network of the carrier. Therefore, the two networks are considered as two sites. If a physical private line is added between the CEs on the networks of provinces X and Y, the two networks can communicate without the need of the carrier network. In this case, the two networks are considered as one site.</a:t>
            </a:r>
          </a:p>
          <a:p>
            <a:pPr>
              <a:lnSpc>
                <a:spcPct val="100000"/>
              </a:lnSpc>
            </a:pPr>
            <a:r>
              <a:rPr lang="en-US" dirty="0"/>
              <a:t>Relationship between sites and VPNs:</a:t>
            </a:r>
          </a:p>
          <a:p>
            <a:pPr lvl="1">
              <a:lnSpc>
                <a:spcPct val="100000"/>
              </a:lnSpc>
            </a:pPr>
            <a:r>
              <a:rPr lang="en-US" dirty="0"/>
              <a:t>Sites connected to the same service provider network can be classified into different collections based on configured policies. Only sites that belong to the same collection can access each other, and this collection is defined as a VPN.</a:t>
            </a:r>
          </a:p>
          <a:p>
            <a:pPr lvl="1">
              <a:lnSpc>
                <a:spcPct val="100000"/>
              </a:lnSpc>
            </a:pPr>
            <a:r>
              <a:rPr lang="en-US" dirty="0"/>
              <a:t>Devices at a site can belong to multiple VPNs. In other words, a site can belong to more than one VPN.</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45525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Multiprotocol Extensions for BGP (MP-BGP): an extended BGP protocol that supports multiple address families. For details, see related courses.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245798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MPLS traffic engineering (MPLS TE): steers traffic to constrained LSPs for forwarding so that the traffic is transmitted along specified paths. MPLS TE fully uses network resources and provides bandwidth and QoS guarantee without the need for hardware upgrades. It minimizes network costs.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427362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3542397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483931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699310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860536129"/>
      </p:ext>
    </p:extLst>
  </p:cSld>
  <p:clrMapOvr>
    <a:masterClrMapping/>
  </p:clrMapOvr>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4200327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2927270648"/>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760882015"/>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2074443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226455942"/>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39895293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5.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5.xml"/><Relationship Id="rId1" Type="http://schemas.openxmlformats.org/officeDocument/2006/relationships/tags" Target="../tags/tag6.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bwMode="gray"/>
        <p:txBody>
          <a:bodyPr/>
          <a:lstStyle/>
          <a:p>
            <a:endParaRPr lang="zh-CN" altLang="en-US" dirty="0"/>
          </a:p>
        </p:txBody>
      </p:sp>
      <p:sp>
        <p:nvSpPr>
          <p:cNvPr id="7" name="文本占位符 6"/>
          <p:cNvSpPr>
            <a:spLocks noGrp="1"/>
          </p:cNvSpPr>
          <p:nvPr>
            <p:ph type="body" sz="quarter" idx="18"/>
          </p:nvPr>
        </p:nvSpPr>
        <p:spPr bwMode="gray"/>
        <p:txBody>
          <a:bodyPr/>
          <a:lstStyle/>
          <a:p>
            <a:r>
              <a:rPr lang="en-US" altLang="zh-CN" dirty="0"/>
              <a:t>Datacom</a:t>
            </a:r>
            <a:endParaRPr lang="zh-CN" altLang="en-US" dirty="0"/>
          </a:p>
        </p:txBody>
      </p:sp>
      <p:sp>
        <p:nvSpPr>
          <p:cNvPr id="8" name="文本占位符 7"/>
          <p:cNvSpPr>
            <a:spLocks noGrp="1"/>
          </p:cNvSpPr>
          <p:nvPr>
            <p:ph type="body" sz="quarter" idx="19"/>
          </p:nvPr>
        </p:nvSpPr>
        <p:spPr bwMode="gray"/>
        <p:txBody>
          <a:bodyPr/>
          <a:lstStyle/>
          <a:p>
            <a:r>
              <a:rPr lang="en-US" altLang="zh-CN" dirty="0"/>
              <a:t>General</a:t>
            </a:r>
            <a:endParaRPr lang="zh-CN" altLang="en-US" dirty="0"/>
          </a:p>
        </p:txBody>
      </p:sp>
      <p:sp>
        <p:nvSpPr>
          <p:cNvPr id="9" name="文本占位符 8"/>
          <p:cNvSpPr>
            <a:spLocks noGrp="1"/>
          </p:cNvSpPr>
          <p:nvPr>
            <p:ph type="body" sz="quarter" idx="20"/>
          </p:nvPr>
        </p:nvSpPr>
        <p:spPr bwMode="gray"/>
        <p:txBody>
          <a:bodyPr/>
          <a:lstStyle/>
          <a:p>
            <a:r>
              <a:rPr lang="en-US" altLang="zh-CN" dirty="0"/>
              <a:t>V1.0</a:t>
            </a:r>
            <a:endParaRPr lang="zh-CN" altLang="en-US" dirty="0"/>
          </a:p>
        </p:txBody>
      </p:sp>
      <p:sp>
        <p:nvSpPr>
          <p:cNvPr id="2" name="文本占位符 1"/>
          <p:cNvSpPr>
            <a:spLocks noGrp="1"/>
          </p:cNvSpPr>
          <p:nvPr>
            <p:ph type="body" sz="quarter" idx="13"/>
          </p:nvPr>
        </p:nvSpPr>
        <p:spPr bwMode="gray"/>
        <p:txBody>
          <a:bodyPr/>
          <a:lstStyle/>
          <a:p>
            <a:r>
              <a:rPr lang="en-US" altLang="zh-CN" dirty="0">
                <a:sym typeface="Huawei Sans" panose="020C0503030203020204" pitchFamily="34" charset="0"/>
              </a:rPr>
              <a:t>Zhang </a:t>
            </a:r>
            <a:r>
              <a:rPr lang="en-US" altLang="zh-CN" dirty="0" err="1">
                <a:sym typeface="Huawei Sans" panose="020C0503030203020204" pitchFamily="34" charset="0"/>
              </a:rPr>
              <a:t>Linrui</a:t>
            </a:r>
            <a:r>
              <a:rPr lang="en-US" altLang="zh-CN" dirty="0">
                <a:sym typeface="Huawei Sans" panose="020C0503030203020204" pitchFamily="34" charset="0"/>
              </a:rPr>
              <a:t>/WX570554</a:t>
            </a:r>
            <a:endParaRPr lang="zh-CN" altLang="en-US" dirty="0">
              <a:sym typeface="Huawei Sans" panose="020C0503030203020204" pitchFamily="34" charset="0"/>
            </a:endParaRPr>
          </a:p>
        </p:txBody>
      </p:sp>
      <p:sp>
        <p:nvSpPr>
          <p:cNvPr id="3" name="文本占位符 2"/>
          <p:cNvSpPr>
            <a:spLocks noGrp="1"/>
          </p:cNvSpPr>
          <p:nvPr>
            <p:ph type="body" sz="quarter" idx="14"/>
          </p:nvPr>
        </p:nvSpPr>
        <p:spPr bwMode="gray"/>
        <p:txBody>
          <a:bodyPr/>
          <a:lstStyle/>
          <a:p>
            <a:r>
              <a:rPr lang="en-US" altLang="zh-CN" dirty="0"/>
              <a:t>2020.03.30</a:t>
            </a:r>
            <a:endParaRPr lang="zh-CN" altLang="en-US" dirty="0"/>
          </a:p>
        </p:txBody>
      </p:sp>
      <p:sp>
        <p:nvSpPr>
          <p:cNvPr id="4" name="文本占位符 3"/>
          <p:cNvSpPr>
            <a:spLocks noGrp="1"/>
          </p:cNvSpPr>
          <p:nvPr>
            <p:ph type="body" sz="quarter" idx="15"/>
          </p:nvPr>
        </p:nvSpPr>
        <p:spPr bwMode="gray"/>
        <p:txBody>
          <a:bodyPr/>
          <a:lstStyle/>
          <a:p>
            <a:r>
              <a:rPr lang="en-US" altLang="zh-CN" dirty="0">
                <a:sym typeface="Huawei Sans" panose="020C0503030203020204" pitchFamily="34" charset="0"/>
              </a:rPr>
              <a:t>Zhu </a:t>
            </a:r>
            <a:r>
              <a:rPr lang="en-US" altLang="zh-CN" dirty="0" err="1">
                <a:sym typeface="Huawei Sans" panose="020C0503030203020204" pitchFamily="34" charset="0"/>
              </a:rPr>
              <a:t>Shigeng</a:t>
            </a:r>
            <a:r>
              <a:rPr lang="en-US" altLang="zh-CN" dirty="0">
                <a:sym typeface="Huawei Sans" panose="020C0503030203020204" pitchFamily="34" charset="0"/>
              </a:rPr>
              <a:t>/00261992</a:t>
            </a:r>
            <a:endParaRPr lang="zh-CN" altLang="en-US" dirty="0">
              <a:sym typeface="Huawei Sans" panose="020C0503030203020204" pitchFamily="34" charset="0"/>
            </a:endParaRPr>
          </a:p>
        </p:txBody>
      </p:sp>
      <p:sp>
        <p:nvSpPr>
          <p:cNvPr id="5" name="文本占位符 4"/>
          <p:cNvSpPr>
            <a:spLocks noGrp="1"/>
          </p:cNvSpPr>
          <p:nvPr>
            <p:ph type="body" sz="quarter" idx="16"/>
          </p:nvPr>
        </p:nvSpPr>
        <p:spPr bwMode="gray"/>
        <p:txBody>
          <a:bodyPr/>
          <a:lstStyle/>
          <a:p>
            <a:r>
              <a:rPr lang="en-US" altLang="zh-CN" dirty="0"/>
              <a:t>New</a:t>
            </a:r>
            <a:endParaRPr lang="zh-CN" altLang="en-US" dirty="0"/>
          </a:p>
        </p:txBody>
      </p:sp>
      <p:sp>
        <p:nvSpPr>
          <p:cNvPr id="10" name="文本占位符 9"/>
          <p:cNvSpPr>
            <a:spLocks noGrp="1"/>
          </p:cNvSpPr>
          <p:nvPr>
            <p:ph type="body" sz="quarter" idx="21"/>
          </p:nvPr>
        </p:nvSpPr>
        <p:spPr bwMode="gray"/>
        <p:txBody>
          <a:bodyPr/>
          <a:lstStyle/>
          <a:p>
            <a:r>
              <a:rPr lang="en-US" altLang="zh-CN" dirty="0"/>
              <a:t>He </a:t>
            </a:r>
            <a:r>
              <a:rPr lang="en-US" altLang="zh-CN" dirty="0" err="1"/>
              <a:t>Junjian</a:t>
            </a:r>
            <a:r>
              <a:rPr lang="en-US" altLang="zh-CN" dirty="0"/>
              <a:t>/WX580230</a:t>
            </a:r>
            <a:endParaRPr lang="zh-CN" altLang="en-US" dirty="0"/>
          </a:p>
        </p:txBody>
      </p:sp>
      <p:sp>
        <p:nvSpPr>
          <p:cNvPr id="11" name="文本占位符 10"/>
          <p:cNvSpPr>
            <a:spLocks noGrp="1"/>
          </p:cNvSpPr>
          <p:nvPr>
            <p:ph type="body" sz="quarter" idx="22"/>
          </p:nvPr>
        </p:nvSpPr>
        <p:spPr bwMode="gray"/>
        <p:txBody>
          <a:bodyPr/>
          <a:lstStyle/>
          <a:p>
            <a:r>
              <a:rPr lang="en-US" altLang="zh-CN" dirty="0"/>
              <a:t>2021.07.31</a:t>
            </a:r>
            <a:endParaRPr lang="zh-CN" altLang="en-US" dirty="0"/>
          </a:p>
        </p:txBody>
      </p:sp>
      <p:sp>
        <p:nvSpPr>
          <p:cNvPr id="12" name="文本占位符 11"/>
          <p:cNvSpPr>
            <a:spLocks noGrp="1"/>
          </p:cNvSpPr>
          <p:nvPr>
            <p:ph type="body" sz="quarter" idx="23"/>
          </p:nvPr>
        </p:nvSpPr>
        <p:spPr bwMode="gray"/>
        <p:txBody>
          <a:bodyPr/>
          <a:lstStyle/>
          <a:p>
            <a:r>
              <a:rPr lang="en-US" altLang="zh-CN"/>
              <a:t>Lu </a:t>
            </a:r>
            <a:r>
              <a:rPr lang="en-US" altLang="zh-CN" smtClean="0"/>
              <a:t>Yueyue/WX445705</a:t>
            </a:r>
            <a:endParaRPr lang="en-US" altLang="zh-CN" dirty="0"/>
          </a:p>
        </p:txBody>
      </p:sp>
      <p:sp>
        <p:nvSpPr>
          <p:cNvPr id="13" name="文本占位符 12"/>
          <p:cNvSpPr>
            <a:spLocks noGrp="1"/>
          </p:cNvSpPr>
          <p:nvPr>
            <p:ph type="body" sz="quarter" idx="24"/>
          </p:nvPr>
        </p:nvSpPr>
        <p:spPr bwMode="gray"/>
        <p:txBody>
          <a:bodyPr/>
          <a:lstStyle/>
          <a:p>
            <a:r>
              <a:rPr lang="en-US" altLang="zh-CN" dirty="0"/>
              <a:t>Update</a:t>
            </a:r>
            <a:endParaRPr lang="zh-CN" altLang="en-US" dirty="0"/>
          </a:p>
        </p:txBody>
      </p:sp>
      <p:sp>
        <p:nvSpPr>
          <p:cNvPr id="14" name="文本占位符 13"/>
          <p:cNvSpPr>
            <a:spLocks noGrp="1"/>
          </p:cNvSpPr>
          <p:nvPr>
            <p:ph type="body" sz="quarter" idx="25"/>
          </p:nvPr>
        </p:nvSpPr>
        <p:spPr bwMode="gray"/>
        <p:txBody>
          <a:bodyPr/>
          <a:lstStyle/>
          <a:p>
            <a:endParaRPr lang="zh-CN" altLang="en-US"/>
          </a:p>
        </p:txBody>
      </p:sp>
      <p:sp>
        <p:nvSpPr>
          <p:cNvPr id="15" name="文本占位符 14"/>
          <p:cNvSpPr>
            <a:spLocks noGrp="1"/>
          </p:cNvSpPr>
          <p:nvPr>
            <p:ph type="body" sz="quarter" idx="26"/>
          </p:nvPr>
        </p:nvSpPr>
        <p:spPr bwMode="gray"/>
        <p:txBody>
          <a:bodyPr/>
          <a:lstStyle/>
          <a:p>
            <a:endParaRPr lang="zh-CN" altLang="en-US"/>
          </a:p>
        </p:txBody>
      </p:sp>
      <p:sp>
        <p:nvSpPr>
          <p:cNvPr id="16" name="文本占位符 15"/>
          <p:cNvSpPr>
            <a:spLocks noGrp="1"/>
          </p:cNvSpPr>
          <p:nvPr>
            <p:ph type="body" sz="quarter" idx="27"/>
          </p:nvPr>
        </p:nvSpPr>
        <p:spPr bwMode="gray"/>
        <p:txBody>
          <a:bodyPr/>
          <a:lstStyle/>
          <a:p>
            <a:endParaRPr lang="zh-CN" altLang="en-US"/>
          </a:p>
        </p:txBody>
      </p:sp>
      <p:sp>
        <p:nvSpPr>
          <p:cNvPr id="17" name="文本占位符 16"/>
          <p:cNvSpPr>
            <a:spLocks noGrp="1"/>
          </p:cNvSpPr>
          <p:nvPr>
            <p:ph type="body" sz="quarter" idx="28"/>
          </p:nvPr>
        </p:nvSpPr>
        <p:spPr bwMode="gray"/>
        <p:txBody>
          <a:bodyPr/>
          <a:lstStyle/>
          <a:p>
            <a:endParaRPr lang="zh-CN" altLang="en-US"/>
          </a:p>
        </p:txBody>
      </p:sp>
      <p:sp>
        <p:nvSpPr>
          <p:cNvPr id="18" name="文本占位符 17"/>
          <p:cNvSpPr>
            <a:spLocks noGrp="1"/>
          </p:cNvSpPr>
          <p:nvPr>
            <p:ph type="body" sz="quarter" idx="29"/>
          </p:nvPr>
        </p:nvSpPr>
        <p:spPr bwMode="gray"/>
        <p:txBody>
          <a:bodyPr/>
          <a:lstStyle/>
          <a:p>
            <a:endParaRPr lang="zh-CN" altLang="en-US"/>
          </a:p>
        </p:txBody>
      </p:sp>
      <p:sp>
        <p:nvSpPr>
          <p:cNvPr id="19" name="文本占位符 18"/>
          <p:cNvSpPr>
            <a:spLocks noGrp="1"/>
          </p:cNvSpPr>
          <p:nvPr>
            <p:ph type="body" sz="quarter" idx="30"/>
          </p:nvPr>
        </p:nvSpPr>
        <p:spPr bwMode="gray"/>
        <p:txBody>
          <a:bodyPr/>
          <a:lstStyle/>
          <a:p>
            <a:endParaRPr lang="zh-CN" altLang="en-US"/>
          </a:p>
        </p:txBody>
      </p:sp>
      <p:sp>
        <p:nvSpPr>
          <p:cNvPr id="20" name="文本占位符 19"/>
          <p:cNvSpPr>
            <a:spLocks noGrp="1"/>
          </p:cNvSpPr>
          <p:nvPr>
            <p:ph type="body" sz="quarter" idx="31"/>
          </p:nvPr>
        </p:nvSpPr>
        <p:spPr bwMode="gray"/>
        <p:txBody>
          <a:bodyPr/>
          <a:lstStyle/>
          <a:p>
            <a:endParaRPr lang="zh-CN" altLang="en-US"/>
          </a:p>
        </p:txBody>
      </p:sp>
      <p:sp>
        <p:nvSpPr>
          <p:cNvPr id="21" name="文本占位符 20"/>
          <p:cNvSpPr>
            <a:spLocks noGrp="1"/>
          </p:cNvSpPr>
          <p:nvPr>
            <p:ph type="body" sz="quarter" idx="32"/>
          </p:nvPr>
        </p:nvSpPr>
        <p:spPr bwMode="gray"/>
        <p:txBody>
          <a:bodyPr/>
          <a:lstStyle/>
          <a:p>
            <a:endParaRPr lang="zh-CN" altLang="en-US"/>
          </a:p>
        </p:txBody>
      </p:sp>
      <p:sp>
        <p:nvSpPr>
          <p:cNvPr id="22" name="文本占位符 21"/>
          <p:cNvSpPr>
            <a:spLocks noGrp="1"/>
          </p:cNvSpPr>
          <p:nvPr>
            <p:ph type="body" sz="quarter" idx="33"/>
          </p:nvPr>
        </p:nvSpPr>
        <p:spPr bwMode="gray"/>
        <p:txBody>
          <a:bodyPr/>
          <a:lstStyle/>
          <a:p>
            <a:endParaRPr lang="zh-CN" altLang="en-US"/>
          </a:p>
        </p:txBody>
      </p:sp>
      <p:sp>
        <p:nvSpPr>
          <p:cNvPr id="23" name="文本占位符 22"/>
          <p:cNvSpPr>
            <a:spLocks noGrp="1"/>
          </p:cNvSpPr>
          <p:nvPr>
            <p:ph type="body" sz="quarter" idx="34"/>
          </p:nvPr>
        </p:nvSpPr>
        <p:spPr bwMode="gray"/>
        <p:txBody>
          <a:bodyPr/>
          <a:lstStyle/>
          <a:p>
            <a:endParaRPr lang="zh-CN" altLang="en-US"/>
          </a:p>
        </p:txBody>
      </p:sp>
      <p:sp>
        <p:nvSpPr>
          <p:cNvPr id="24" name="文本占位符 23"/>
          <p:cNvSpPr>
            <a:spLocks noGrp="1"/>
          </p:cNvSpPr>
          <p:nvPr>
            <p:ph type="body" sz="quarter" idx="35"/>
          </p:nvPr>
        </p:nvSpPr>
        <p:spPr bwMode="gray"/>
        <p:txBody>
          <a:bodyPr/>
          <a:lstStyle/>
          <a:p>
            <a:endParaRPr lang="zh-CN" altLang="en-US"/>
          </a:p>
        </p:txBody>
      </p:sp>
      <p:sp>
        <p:nvSpPr>
          <p:cNvPr id="25" name="文本占位符 24"/>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Common MPLS VPN Networking Schemes</a:t>
            </a:r>
            <a:endParaRPr lang="en-US" dirty="0"/>
          </a:p>
        </p:txBody>
      </p:sp>
      <p:sp>
        <p:nvSpPr>
          <p:cNvPr id="3" name="文本占位符 2"/>
          <p:cNvSpPr>
            <a:spLocks noGrp="1"/>
          </p:cNvSpPr>
          <p:nvPr>
            <p:ph type="body" sz="quarter" idx="10"/>
          </p:nvPr>
        </p:nvSpPr>
        <p:spPr bwMode="gray"/>
        <p:txBody>
          <a:bodyPr/>
          <a:lstStyle/>
          <a:p>
            <a:pPr>
              <a:lnSpc>
                <a:spcPct val="120000"/>
              </a:lnSpc>
            </a:pPr>
            <a:r>
              <a:rPr lang="en-US" sz="1800" dirty="0"/>
              <a:t>The following common networking schemes are available to meet different requirements of VPN users:</a:t>
            </a:r>
          </a:p>
          <a:p>
            <a:pPr lvl="1">
              <a:lnSpc>
                <a:spcPct val="120000"/>
              </a:lnSpc>
            </a:pPr>
            <a:r>
              <a:rPr lang="en-US" sz="1600" dirty="0"/>
              <a:t>Intranet: All users on a VPN are in a group isolated from users of other VPNs. Users at the same VPN site can communicate with each other, but users in different VPN sites cannot.</a:t>
            </a:r>
          </a:p>
          <a:p>
            <a:pPr lvl="1">
              <a:lnSpc>
                <a:spcPct val="120000"/>
              </a:lnSpc>
            </a:pPr>
            <a:r>
              <a:rPr lang="en-US" sz="1600" dirty="0"/>
              <a:t>Extranet: applies to the scenario where a VPN user wants to provide some resources of the local site for users of other VPNs.</a:t>
            </a:r>
          </a:p>
          <a:p>
            <a:pPr lvl="1">
              <a:lnSpc>
                <a:spcPct val="120000"/>
              </a:lnSpc>
            </a:pPr>
            <a:r>
              <a:rPr lang="en-US" sz="1600" dirty="0" err="1"/>
              <a:t>Hub&amp;Spoke</a:t>
            </a:r>
            <a:r>
              <a:rPr lang="en-US" sz="1600" dirty="0"/>
              <a:t>: can be used if a carrier wants to use a central access control device on a VPN to control the mutual access of users.</a:t>
            </a:r>
          </a:p>
          <a:p>
            <a:endParaRPr lang="zh-CN" altLang="en-US" sz="1800" dirty="0"/>
          </a:p>
        </p:txBody>
      </p:sp>
      <p:sp>
        <p:nvSpPr>
          <p:cNvPr id="4" name="圆角矩形 3"/>
          <p:cNvSpPr/>
          <p:nvPr/>
        </p:nvSpPr>
        <p:spPr bwMode="gray">
          <a:xfrm>
            <a:off x="4174311" y="4017306"/>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4584902" y="5504055"/>
            <a:ext cx="3232229"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6" name="组合 5"/>
          <p:cNvGrpSpPr/>
          <p:nvPr/>
        </p:nvGrpSpPr>
        <p:grpSpPr bwMode="gray">
          <a:xfrm>
            <a:off x="3917460" y="4568032"/>
            <a:ext cx="4513567" cy="723926"/>
            <a:chOff x="4088571" y="4424992"/>
            <a:chExt cx="4513567" cy="723926"/>
          </a:xfrm>
        </p:grpSpPr>
        <p:cxnSp>
          <p:nvCxnSpPr>
            <p:cNvPr id="7" name="直接连接符 6"/>
            <p:cNvCxnSpPr>
              <a:stCxn id="11" idx="3"/>
              <a:endCxn id="13"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6067674" y="4424992"/>
              <a:ext cx="540000" cy="723926"/>
              <a:chOff x="5312873"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6" name="文本框 15"/>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p:cNvGrpSpPr/>
            <p:nvPr/>
          </p:nvGrpSpPr>
          <p:grpSpPr bwMode="gray">
            <a:xfrm>
              <a:off x="8062138" y="4424992"/>
              <a:ext cx="540000" cy="714804"/>
              <a:chOff x="8062138" y="4947622"/>
              <a:chExt cx="540000" cy="714804"/>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4" name="文本框 13"/>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p:cNvGrpSpPr/>
            <p:nvPr/>
          </p:nvGrpSpPr>
          <p:grpSpPr bwMode="gray">
            <a:xfrm>
              <a:off x="4088571" y="4424992"/>
              <a:ext cx="540000" cy="723926"/>
              <a:chOff x="4088571" y="4947622"/>
              <a:chExt cx="540000" cy="723926"/>
            </a:xfrm>
          </p:grpSpPr>
          <p:pic>
            <p:nvPicPr>
              <p:cNvPr id="11"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2" name="文本框 11"/>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p:cNvGrpSpPr/>
          <p:nvPr/>
        </p:nvGrpSpPr>
        <p:grpSpPr bwMode="gray">
          <a:xfrm>
            <a:off x="2229431" y="4145948"/>
            <a:ext cx="550687" cy="712575"/>
            <a:chOff x="4073209" y="4947622"/>
            <a:chExt cx="550687" cy="712575"/>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9" name="文本框 18"/>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p:cNvSpPr/>
          <p:nvPr/>
        </p:nvSpPr>
        <p:spPr bwMode="gray">
          <a:xfrm>
            <a:off x="1023062" y="3898374"/>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p:cNvGrpSpPr/>
          <p:nvPr/>
        </p:nvGrpSpPr>
        <p:grpSpPr bwMode="gray">
          <a:xfrm>
            <a:off x="2217607" y="5227328"/>
            <a:ext cx="575533" cy="706640"/>
            <a:chOff x="4073209" y="4947622"/>
            <a:chExt cx="575533" cy="706640"/>
          </a:xfrm>
        </p:grpSpPr>
        <p:pic>
          <p:nvPicPr>
            <p:cNvPr id="2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3" name="文本框 22"/>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p:cNvSpPr/>
          <p:nvPr/>
        </p:nvSpPr>
        <p:spPr bwMode="gray">
          <a:xfrm>
            <a:off x="1023062" y="4979754"/>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bwMode="gray">
          <a:xfrm flipH="1">
            <a:off x="9437013" y="3898374"/>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flipH="1">
            <a:off x="9448837" y="4979754"/>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stCxn id="18" idx="3"/>
            <a:endCxn id="11" idx="1"/>
          </p:cNvCxnSpPr>
          <p:nvPr/>
        </p:nvCxnSpPr>
        <p:spPr bwMode="gray">
          <a:xfrm>
            <a:off x="2769431" y="4366857"/>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2" idx="3"/>
            <a:endCxn id="11" idx="1"/>
          </p:cNvCxnSpPr>
          <p:nvPr/>
        </p:nvCxnSpPr>
        <p:spPr bwMode="gray">
          <a:xfrm flipV="1">
            <a:off x="2757607" y="4788941"/>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3" idx="3"/>
          </p:cNvCxnSpPr>
          <p:nvPr/>
        </p:nvCxnSpPr>
        <p:spPr bwMode="gray">
          <a:xfrm flipV="1">
            <a:off x="8431027" y="4366857"/>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3" idx="3"/>
          </p:cNvCxnSpPr>
          <p:nvPr/>
        </p:nvCxnSpPr>
        <p:spPr bwMode="gray">
          <a:xfrm>
            <a:off x="8431027" y="4788941"/>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1009120" y="4541879"/>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4" name="文本框 33"/>
          <p:cNvSpPr txBox="1"/>
          <p:nvPr/>
        </p:nvSpPr>
        <p:spPr bwMode="gray">
          <a:xfrm>
            <a:off x="1010298" y="5661412"/>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5" name="文本框 34"/>
          <p:cNvSpPr txBox="1"/>
          <p:nvPr/>
        </p:nvSpPr>
        <p:spPr bwMode="gray">
          <a:xfrm>
            <a:off x="10090370" y="4520935"/>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6" name="文本框 35"/>
          <p:cNvSpPr txBox="1"/>
          <p:nvPr/>
        </p:nvSpPr>
        <p:spPr bwMode="gray">
          <a:xfrm>
            <a:off x="10088351" y="5640468"/>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9" name="组合 38"/>
          <p:cNvGrpSpPr/>
          <p:nvPr/>
        </p:nvGrpSpPr>
        <p:grpSpPr bwMode="gray">
          <a:xfrm>
            <a:off x="9563693" y="4145948"/>
            <a:ext cx="540000" cy="723926"/>
            <a:chOff x="4073209" y="4947622"/>
            <a:chExt cx="540000" cy="723926"/>
          </a:xfrm>
        </p:grpSpPr>
        <p:pic>
          <p:nvPicPr>
            <p:cNvPr id="4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1" name="文本框 40"/>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2" name="组合 41"/>
          <p:cNvGrpSpPr/>
          <p:nvPr/>
        </p:nvGrpSpPr>
        <p:grpSpPr bwMode="gray">
          <a:xfrm>
            <a:off x="9575517" y="5227328"/>
            <a:ext cx="552270" cy="723926"/>
            <a:chOff x="4060939" y="4947622"/>
            <a:chExt cx="55227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4" name="文本框 43"/>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52" name="任意多边形 51"/>
          <p:cNvSpPr/>
          <p:nvPr/>
        </p:nvSpPr>
        <p:spPr bwMode="gray">
          <a:xfrm>
            <a:off x="2780118" y="3669608"/>
            <a:ext cx="6783576" cy="633046"/>
          </a:xfrm>
          <a:custGeom>
            <a:avLst/>
            <a:gdLst>
              <a:gd name="connsiteX0" fmla="*/ 0 w 7338646"/>
              <a:gd name="connsiteY0" fmla="*/ 633046 h 633046"/>
              <a:gd name="connsiteX1" fmla="*/ 3716216 w 7338646"/>
              <a:gd name="connsiteY1" fmla="*/ 0 h 633046"/>
              <a:gd name="connsiteX2" fmla="*/ 7338646 w 7338646"/>
              <a:gd name="connsiteY2" fmla="*/ 633046 h 633046"/>
            </a:gdLst>
            <a:ahLst/>
            <a:cxnLst>
              <a:cxn ang="0">
                <a:pos x="connsiteX0" y="connsiteY0"/>
              </a:cxn>
              <a:cxn ang="0">
                <a:pos x="connsiteX1" y="connsiteY1"/>
              </a:cxn>
              <a:cxn ang="0">
                <a:pos x="connsiteX2" y="connsiteY2"/>
              </a:cxn>
            </a:cxnLst>
            <a:rect l="l" t="t" r="r" b="b"/>
            <a:pathLst>
              <a:path w="7338646" h="633046">
                <a:moveTo>
                  <a:pt x="0" y="633046"/>
                </a:moveTo>
                <a:cubicBezTo>
                  <a:pt x="1246554" y="316523"/>
                  <a:pt x="2493108" y="0"/>
                  <a:pt x="3716216" y="0"/>
                </a:cubicBezTo>
                <a:cubicBezTo>
                  <a:pt x="4939324" y="0"/>
                  <a:pt x="6138985" y="316523"/>
                  <a:pt x="7338646" y="633046"/>
                </a:cubicBezTo>
              </a:path>
            </a:pathLst>
          </a:custGeom>
          <a:noFill/>
          <a:ln w="31750">
            <a:solidFill>
              <a:srgbClr val="8BC9A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46" name="组合 45"/>
          <p:cNvGrpSpPr>
            <a:grpSpLocks noChangeAspect="1"/>
          </p:cNvGrpSpPr>
          <p:nvPr/>
        </p:nvGrpSpPr>
        <p:grpSpPr bwMode="gray">
          <a:xfrm>
            <a:off x="6191001" y="3531019"/>
            <a:ext cx="243192" cy="243192"/>
            <a:chOff x="10441953" y="5633214"/>
            <a:chExt cx="264000" cy="264000"/>
          </a:xfrm>
        </p:grpSpPr>
        <p:sp>
          <p:nvSpPr>
            <p:cNvPr id="47" name="椭圆 46"/>
            <p:cNvSpPr>
              <a:spLocks noChangeAspect="1"/>
            </p:cNvSpPr>
            <p:nvPr/>
          </p:nvSpPr>
          <p:spPr bwMode="gray">
            <a:xfrm>
              <a:off x="10441953" y="5633214"/>
              <a:ext cx="264000" cy="264000"/>
            </a:xfrm>
            <a:prstGeom prst="ellipse">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zh-CN" altLang="en-US" sz="1500" b="1">
                <a:solidFill>
                  <a:prstClr val="black"/>
                </a:solidFill>
                <a:latin typeface="Huawei Sans" panose="020C0503030203020204" pitchFamily="34" charset="0"/>
              </a:endParaRPr>
            </a:p>
          </p:txBody>
        </p:sp>
        <p:sp>
          <p:nvSpPr>
            <p:cNvPr id="48" name="任意多边形 4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zh-CN" altLang="en-US" sz="1800">
                <a:solidFill>
                  <a:prstClr val="white"/>
                </a:solidFill>
                <a:latin typeface="Huawei Sans" panose="020C0503030203020204" pitchFamily="34" charset="0"/>
              </a:endParaRPr>
            </a:p>
          </p:txBody>
        </p:sp>
      </p:grpSp>
      <p:sp>
        <p:nvSpPr>
          <p:cNvPr id="53" name="任意多边形 52"/>
          <p:cNvSpPr/>
          <p:nvPr/>
        </p:nvSpPr>
        <p:spPr bwMode="gray">
          <a:xfrm>
            <a:off x="2904965" y="4414382"/>
            <a:ext cx="865136" cy="939932"/>
          </a:xfrm>
          <a:custGeom>
            <a:avLst/>
            <a:gdLst>
              <a:gd name="connsiteX0" fmla="*/ 11723 w 1137143"/>
              <a:gd name="connsiteY0" fmla="*/ 0 h 1078523"/>
              <a:gd name="connsiteX1" fmla="*/ 1137138 w 1137143"/>
              <a:gd name="connsiteY1" fmla="*/ 433754 h 1078523"/>
              <a:gd name="connsiteX2" fmla="*/ 0 w 1137143"/>
              <a:gd name="connsiteY2" fmla="*/ 1078523 h 1078523"/>
            </a:gdLst>
            <a:ahLst/>
            <a:cxnLst>
              <a:cxn ang="0">
                <a:pos x="connsiteX0" y="connsiteY0"/>
              </a:cxn>
              <a:cxn ang="0">
                <a:pos x="connsiteX1" y="connsiteY1"/>
              </a:cxn>
              <a:cxn ang="0">
                <a:pos x="connsiteX2" y="connsiteY2"/>
              </a:cxn>
            </a:cxnLst>
            <a:rect l="l" t="t" r="r" b="b"/>
            <a:pathLst>
              <a:path w="1137143" h="1078523">
                <a:moveTo>
                  <a:pt x="11723" y="0"/>
                </a:moveTo>
                <a:cubicBezTo>
                  <a:pt x="575407" y="127000"/>
                  <a:pt x="1139092" y="254000"/>
                  <a:pt x="1137138" y="433754"/>
                </a:cubicBezTo>
                <a:cubicBezTo>
                  <a:pt x="1135184" y="613508"/>
                  <a:pt x="567592" y="846015"/>
                  <a:pt x="0" y="1078523"/>
                </a:cubicBezTo>
              </a:path>
            </a:pathLst>
          </a:custGeom>
          <a:noFill/>
          <a:ln w="317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54" name="组合 28"/>
          <p:cNvGrpSpPr/>
          <p:nvPr/>
        </p:nvGrpSpPr>
        <p:grpSpPr bwMode="gray">
          <a:xfrm rot="5059603">
            <a:off x="3583205" y="4708857"/>
            <a:ext cx="273362" cy="273362"/>
            <a:chOff x="5076056" y="3356992"/>
            <a:chExt cx="436268" cy="436268"/>
          </a:xfrm>
        </p:grpSpPr>
        <p:sp>
          <p:nvSpPr>
            <p:cNvPr id="55"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zh-CN" altLang="en-US" sz="2100" b="0" i="0" u="none" strike="noStrike" cap="none" normalizeH="0" baseline="0">
                <a:ln>
                  <a:noFill/>
                </a:ln>
                <a:solidFill>
                  <a:schemeClr val="tx1"/>
                </a:solidFill>
                <a:effectLst/>
                <a:latin typeface="Huawei Sans" panose="020C0503030203020204" pitchFamily="34" charset="0"/>
                <a:ea typeface="ＭＳ Ｐゴシック" pitchFamily="34" charset="-128"/>
              </a:endParaRPr>
            </a:p>
          </p:txBody>
        </p:sp>
        <p:sp>
          <p:nvSpPr>
            <p:cNvPr id="56"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accent2"/>
                </a:solidFill>
                <a:latin typeface="Huawei Sans" panose="020C0503030203020204" pitchFamily="34" charset="0"/>
              </a:endParaRPr>
            </a:p>
          </p:txBody>
        </p:sp>
      </p:grpSp>
      <p:sp>
        <p:nvSpPr>
          <p:cNvPr id="57" name="任意多边形 56"/>
          <p:cNvSpPr/>
          <p:nvPr/>
        </p:nvSpPr>
        <p:spPr bwMode="gray">
          <a:xfrm>
            <a:off x="2930769" y="4309125"/>
            <a:ext cx="6717323" cy="942054"/>
          </a:xfrm>
          <a:custGeom>
            <a:avLst/>
            <a:gdLst>
              <a:gd name="connsiteX0" fmla="*/ 0 w 6717323"/>
              <a:gd name="connsiteY0" fmla="*/ 74546 h 942054"/>
              <a:gd name="connsiteX1" fmla="*/ 5251939 w 6717323"/>
              <a:gd name="connsiteY1" fmla="*/ 86269 h 942054"/>
              <a:gd name="connsiteX2" fmla="*/ 6717323 w 6717323"/>
              <a:gd name="connsiteY2" fmla="*/ 942054 h 942054"/>
            </a:gdLst>
            <a:ahLst/>
            <a:cxnLst>
              <a:cxn ang="0">
                <a:pos x="connsiteX0" y="connsiteY0"/>
              </a:cxn>
              <a:cxn ang="0">
                <a:pos x="connsiteX1" y="connsiteY1"/>
              </a:cxn>
              <a:cxn ang="0">
                <a:pos x="connsiteX2" y="connsiteY2"/>
              </a:cxn>
            </a:cxnLst>
            <a:rect l="l" t="t" r="r" b="b"/>
            <a:pathLst>
              <a:path w="6717323" h="942054">
                <a:moveTo>
                  <a:pt x="0" y="74546"/>
                </a:moveTo>
                <a:cubicBezTo>
                  <a:pt x="2066192" y="8115"/>
                  <a:pt x="4132385" y="-58316"/>
                  <a:pt x="5251939" y="86269"/>
                </a:cubicBezTo>
                <a:cubicBezTo>
                  <a:pt x="6371493" y="230854"/>
                  <a:pt x="6544408" y="586454"/>
                  <a:pt x="6717323" y="942054"/>
                </a:cubicBezTo>
              </a:path>
            </a:pathLst>
          </a:custGeom>
          <a:noFill/>
          <a:ln w="317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58" name="组合 28"/>
          <p:cNvGrpSpPr/>
          <p:nvPr/>
        </p:nvGrpSpPr>
        <p:grpSpPr bwMode="gray">
          <a:xfrm rot="5059603">
            <a:off x="6054320" y="4169208"/>
            <a:ext cx="273362" cy="273362"/>
            <a:chOff x="5076056" y="3356992"/>
            <a:chExt cx="436268" cy="436268"/>
          </a:xfrm>
        </p:grpSpPr>
        <p:sp>
          <p:nvSpPr>
            <p:cNvPr id="5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zh-CN" altLang="en-US" sz="2100" b="0" i="0" u="none" strike="noStrike" cap="none" normalizeH="0" baseline="0">
                <a:ln>
                  <a:noFill/>
                </a:ln>
                <a:solidFill>
                  <a:schemeClr val="tx1"/>
                </a:solidFill>
                <a:effectLst/>
                <a:latin typeface="Huawei Sans" panose="020C0503030203020204" pitchFamily="34" charset="0"/>
                <a:ea typeface="ＭＳ Ｐゴシック" pitchFamily="34" charset="-128"/>
              </a:endParaRPr>
            </a:p>
          </p:txBody>
        </p:sp>
        <p:sp>
          <p:nvSpPr>
            <p:cNvPr id="60" name="禁止符 23"/>
            <p:cNvSpPr/>
            <p:nvPr/>
          </p:nvSpPr>
          <p:spPr bwMode="gray">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accent2"/>
                </a:solidFill>
                <a:latin typeface="Huawei Sans" panose="020C0503030203020204" pitchFamily="34" charset="0"/>
              </a:endParaRPr>
            </a:p>
          </p:txBody>
        </p:sp>
      </p:grpSp>
      <p:sp>
        <p:nvSpPr>
          <p:cNvPr id="61" name="文本框 60"/>
          <p:cNvSpPr txBox="1"/>
          <p:nvPr/>
        </p:nvSpPr>
        <p:spPr bwMode="gray">
          <a:xfrm>
            <a:off x="5084366" y="5836492"/>
            <a:ext cx="2163942" cy="338554"/>
          </a:xfrm>
          <a:prstGeom prst="rect">
            <a:avLst/>
          </a:prstGeom>
          <a:noFill/>
        </p:spPr>
        <p:txBody>
          <a:bodyPr wrap="square" rtlCol="0">
            <a:noAutofit/>
          </a:bodyPr>
          <a:lstStyle/>
          <a:p>
            <a:pPr algn="ctr" fontAlgn="ctr"/>
            <a:r>
              <a:rPr lang="en-US" sz="1600" dirty="0">
                <a:latin typeface="Huawei Sans" panose="020C0503030203020204" pitchFamily="34" charset="0"/>
              </a:rPr>
              <a:t>Intranet networking</a:t>
            </a:r>
          </a:p>
        </p:txBody>
      </p:sp>
    </p:spTree>
    <p:extLst>
      <p:ext uri="{BB962C8B-B14F-4D97-AF65-F5344CB8AC3E}">
        <p14:creationId xmlns:p14="http://schemas.microsoft.com/office/powerpoint/2010/main" val="2041941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MPLS VPN Overview</a:t>
            </a:r>
          </a:p>
          <a:p>
            <a:r>
              <a:rPr lang="en-US" b="1" dirty="0">
                <a:sym typeface="Huawei Sans" panose="020C0503030203020204" pitchFamily="34" charset="0"/>
              </a:rPr>
              <a:t>MPLS VPN Route Exchange</a:t>
            </a:r>
          </a:p>
          <a:p>
            <a:r>
              <a:rPr lang="en-US" dirty="0">
                <a:solidFill>
                  <a:schemeClr val="bg1">
                    <a:lumMod val="50000"/>
                  </a:schemeClr>
                </a:solidFill>
                <a:sym typeface="Huawei Sans" panose="020C0503030203020204" pitchFamily="34" charset="0"/>
              </a:rPr>
              <a:t>MPLS VPN Packet Forwarding</a:t>
            </a:r>
          </a:p>
          <a:p>
            <a:r>
              <a:rPr lang="en-US" dirty="0">
                <a:solidFill>
                  <a:schemeClr val="bg1">
                    <a:lumMod val="50000"/>
                  </a:schemeClr>
                </a:solidFill>
                <a:sym typeface="Huawei Sans" panose="020C0503030203020204" pitchFamily="34" charset="0"/>
              </a:rPr>
              <a:t>MPLS VPN Configuration and Implementation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202214680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MPLS VPN Route Advertisement</a:t>
            </a:r>
            <a:endParaRPr lang="en-US" dirty="0"/>
          </a:p>
        </p:txBody>
      </p:sp>
      <p:sp>
        <p:nvSpPr>
          <p:cNvPr id="4" name="文本占位符 3"/>
          <p:cNvSpPr>
            <a:spLocks noGrp="1"/>
          </p:cNvSpPr>
          <p:nvPr>
            <p:ph type="body" sz="quarter" idx="10"/>
          </p:nvPr>
        </p:nvSpPr>
        <p:spPr bwMode="gray"/>
        <p:txBody>
          <a:bodyPr/>
          <a:lstStyle/>
          <a:p>
            <a:pPr>
              <a:lnSpc>
                <a:spcPct val="130000"/>
              </a:lnSpc>
            </a:pPr>
            <a:r>
              <a:rPr lang="en-US" sz="1800" dirty="0"/>
              <a:t>Route exchange must be completed between different sites to allow different sites on the same VPN to communicate with each other. On a basic MPLS VPN, only CEs and PEs are involved in VPN route advertisement. P routers only need to maintain the routes of the backbone network, without the need to know any VPN routes. VPN route advertisement involves the following three phases:</a:t>
            </a:r>
          </a:p>
          <a:p>
            <a:pPr lvl="1">
              <a:lnSpc>
                <a:spcPct val="130000"/>
              </a:lnSpc>
            </a:pPr>
            <a:r>
              <a:rPr lang="en-US" sz="1600" dirty="0"/>
              <a:t>From the local CE to the ingress PE</a:t>
            </a:r>
          </a:p>
          <a:p>
            <a:pPr lvl="1">
              <a:lnSpc>
                <a:spcPct val="130000"/>
              </a:lnSpc>
            </a:pPr>
            <a:r>
              <a:rPr lang="en-US" sz="1600" dirty="0"/>
              <a:t>From the ingress PE to the egress PE</a:t>
            </a:r>
          </a:p>
          <a:p>
            <a:pPr lvl="1">
              <a:lnSpc>
                <a:spcPct val="130000"/>
              </a:lnSpc>
            </a:pPr>
            <a:r>
              <a:rPr lang="en-US" sz="1600" dirty="0"/>
              <a:t>From the egress PE to the remote CE</a:t>
            </a:r>
          </a:p>
          <a:p>
            <a:pPr>
              <a:lnSpc>
                <a:spcPct val="130000"/>
              </a:lnSpc>
            </a:pPr>
            <a:endParaRPr lang="zh-CN" altLang="en-US" sz="1800" dirty="0"/>
          </a:p>
        </p:txBody>
      </p:sp>
      <p:sp>
        <p:nvSpPr>
          <p:cNvPr id="5" name="圆角矩形 4"/>
          <p:cNvSpPr/>
          <p:nvPr/>
        </p:nvSpPr>
        <p:spPr bwMode="gray">
          <a:xfrm>
            <a:off x="4103749" y="4136325"/>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4192541" y="5605489"/>
            <a:ext cx="3910997"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7" name="组合 6"/>
          <p:cNvGrpSpPr/>
          <p:nvPr/>
        </p:nvGrpSpPr>
        <p:grpSpPr bwMode="gray">
          <a:xfrm>
            <a:off x="3846898" y="4687051"/>
            <a:ext cx="4513567" cy="723926"/>
            <a:chOff x="4088571" y="4424992"/>
            <a:chExt cx="4513567" cy="723926"/>
          </a:xfrm>
        </p:grpSpPr>
        <p:cxnSp>
          <p:nvCxnSpPr>
            <p:cNvPr id="8" name="直接连接符 7"/>
            <p:cNvCxnSpPr>
              <a:stCxn id="12" idx="3"/>
              <a:endCxn id="14"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a:off x="6067674" y="4424992"/>
              <a:ext cx="540000" cy="723926"/>
              <a:chOff x="5312873" y="4947622"/>
              <a:chExt cx="540000" cy="723926"/>
            </a:xfrm>
          </p:grpSpPr>
          <p:pic>
            <p:nvPicPr>
              <p:cNvPr id="16"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7" name="文本框 16"/>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0" name="组合 9"/>
            <p:cNvGrpSpPr/>
            <p:nvPr/>
          </p:nvGrpSpPr>
          <p:grpSpPr bwMode="gray">
            <a:xfrm>
              <a:off x="8062138" y="4424992"/>
              <a:ext cx="540000" cy="714804"/>
              <a:chOff x="8062138" y="4947622"/>
              <a:chExt cx="540000" cy="714804"/>
            </a:xfrm>
          </p:grpSpPr>
          <p:pic>
            <p:nvPicPr>
              <p:cNvPr id="14"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5" name="文本框 14"/>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1" name="组合 10"/>
            <p:cNvGrpSpPr/>
            <p:nvPr/>
          </p:nvGrpSpPr>
          <p:grpSpPr bwMode="gray">
            <a:xfrm>
              <a:off x="4088571" y="4424992"/>
              <a:ext cx="540000" cy="723926"/>
              <a:chOff x="4088571" y="4947622"/>
              <a:chExt cx="540000" cy="723926"/>
            </a:xfrm>
          </p:grpSpPr>
          <p:pic>
            <p:nvPicPr>
              <p:cNvPr id="12"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3" name="文本框 12"/>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8" name="组合 17"/>
          <p:cNvGrpSpPr/>
          <p:nvPr/>
        </p:nvGrpSpPr>
        <p:grpSpPr bwMode="gray">
          <a:xfrm>
            <a:off x="2158869" y="4264967"/>
            <a:ext cx="550687" cy="712575"/>
            <a:chOff x="4073209" y="4947622"/>
            <a:chExt cx="550687" cy="712575"/>
          </a:xfrm>
        </p:grpSpPr>
        <p:pic>
          <p:nvPicPr>
            <p:cNvPr id="19"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0" name="文本框 19"/>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1" name="圆角矩形 20"/>
          <p:cNvSpPr/>
          <p:nvPr/>
        </p:nvSpPr>
        <p:spPr bwMode="gray">
          <a:xfrm>
            <a:off x="952500" y="4017393"/>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bwMode="gray">
          <a:xfrm>
            <a:off x="2147045" y="5346347"/>
            <a:ext cx="575533" cy="706640"/>
            <a:chOff x="4073209" y="4947622"/>
            <a:chExt cx="575533" cy="706640"/>
          </a:xfrm>
        </p:grpSpPr>
        <p:pic>
          <p:nvPicPr>
            <p:cNvPr id="2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4" name="文本框 23"/>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5" name="圆角矩形 24"/>
          <p:cNvSpPr/>
          <p:nvPr/>
        </p:nvSpPr>
        <p:spPr bwMode="gray">
          <a:xfrm>
            <a:off x="952500" y="5098773"/>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flipH="1">
            <a:off x="9366451" y="4017393"/>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bwMode="gray">
          <a:xfrm flipH="1">
            <a:off x="9378275" y="5098773"/>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p:cNvCxnSpPr>
            <a:stCxn id="19" idx="3"/>
            <a:endCxn id="12" idx="1"/>
          </p:cNvCxnSpPr>
          <p:nvPr/>
        </p:nvCxnSpPr>
        <p:spPr bwMode="gray">
          <a:xfrm>
            <a:off x="2698869" y="448587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3" idx="3"/>
            <a:endCxn id="12" idx="1"/>
          </p:cNvCxnSpPr>
          <p:nvPr/>
        </p:nvCxnSpPr>
        <p:spPr bwMode="gray">
          <a:xfrm flipV="1">
            <a:off x="2687045" y="490796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4" idx="3"/>
          </p:cNvCxnSpPr>
          <p:nvPr/>
        </p:nvCxnSpPr>
        <p:spPr bwMode="gray">
          <a:xfrm flipV="1">
            <a:off x="8360465" y="448587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14" idx="3"/>
          </p:cNvCxnSpPr>
          <p:nvPr/>
        </p:nvCxnSpPr>
        <p:spPr bwMode="gray">
          <a:xfrm>
            <a:off x="8360465" y="490796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bwMode="gray">
          <a:xfrm>
            <a:off x="1224155" y="4291237"/>
            <a:ext cx="660758" cy="372410"/>
          </a:xfrm>
          <a:prstGeom prst="rect">
            <a:avLst/>
          </a:prstGeom>
          <a:noFill/>
        </p:spPr>
        <p:txBody>
          <a:bodyPr wrap="square" rtlCol="0">
            <a:noAutofit/>
          </a:bodyPr>
          <a:lstStyle/>
          <a:p>
            <a:pPr fontAlgn="ctr">
              <a:lnSpc>
                <a:spcPct val="13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41" name="文本框 40"/>
          <p:cNvSpPr txBox="1"/>
          <p:nvPr/>
        </p:nvSpPr>
        <p:spPr bwMode="gray">
          <a:xfrm>
            <a:off x="1251071" y="5410977"/>
            <a:ext cx="652743" cy="372410"/>
          </a:xfrm>
          <a:prstGeom prst="rect">
            <a:avLst/>
          </a:prstGeom>
          <a:noFill/>
        </p:spPr>
        <p:txBody>
          <a:bodyPr wrap="square" rtlCol="0">
            <a:noAutofit/>
          </a:bodyPr>
          <a:lstStyle/>
          <a:p>
            <a:pPr fontAlgn="ctr">
              <a:lnSpc>
                <a:spcPct val="13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Site C</a:t>
            </a:r>
          </a:p>
        </p:txBody>
      </p:sp>
      <p:sp>
        <p:nvSpPr>
          <p:cNvPr id="42" name="文本框 41"/>
          <p:cNvSpPr txBox="1"/>
          <p:nvPr/>
        </p:nvSpPr>
        <p:spPr bwMode="gray">
          <a:xfrm>
            <a:off x="10253711" y="4294750"/>
            <a:ext cx="651140" cy="372410"/>
          </a:xfrm>
          <a:prstGeom prst="rect">
            <a:avLst/>
          </a:prstGeom>
          <a:noFill/>
        </p:spPr>
        <p:txBody>
          <a:bodyPr wrap="square" rtlCol="0">
            <a:noAutofit/>
          </a:bodyPr>
          <a:lstStyle/>
          <a:p>
            <a:pPr fontAlgn="ctr">
              <a:lnSpc>
                <a:spcPct val="13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Site B</a:t>
            </a:r>
          </a:p>
        </p:txBody>
      </p:sp>
      <p:sp>
        <p:nvSpPr>
          <p:cNvPr id="43" name="文本框 42"/>
          <p:cNvSpPr txBox="1"/>
          <p:nvPr/>
        </p:nvSpPr>
        <p:spPr bwMode="gray">
          <a:xfrm>
            <a:off x="10274668" y="5372800"/>
            <a:ext cx="673582" cy="372410"/>
          </a:xfrm>
          <a:prstGeom prst="rect">
            <a:avLst/>
          </a:prstGeom>
          <a:noFill/>
        </p:spPr>
        <p:txBody>
          <a:bodyPr wrap="square" rtlCol="0">
            <a:noAutofit/>
          </a:bodyPr>
          <a:lstStyle/>
          <a:p>
            <a:pPr fontAlgn="ctr">
              <a:lnSpc>
                <a:spcPct val="13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Site D</a:t>
            </a:r>
          </a:p>
        </p:txBody>
      </p:sp>
      <p:cxnSp>
        <p:nvCxnSpPr>
          <p:cNvPr id="44" name="直接箭头连接符 43"/>
          <p:cNvCxnSpPr/>
          <p:nvPr/>
        </p:nvCxnSpPr>
        <p:spPr bwMode="gray">
          <a:xfrm>
            <a:off x="2854392" y="4279477"/>
            <a:ext cx="1004949" cy="395931"/>
          </a:xfrm>
          <a:prstGeom prst="straightConnector1">
            <a:avLst/>
          </a:prstGeom>
          <a:ln w="317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bwMode="gray">
          <a:xfrm rot="1298280">
            <a:off x="3010422" y="3954933"/>
            <a:ext cx="908454" cy="461665"/>
          </a:xfrm>
          <a:prstGeom prst="rect">
            <a:avLst/>
          </a:prstGeom>
          <a:noFill/>
          <a:ln w="31750">
            <a:noFill/>
          </a:ln>
        </p:spPr>
        <p:txBody>
          <a:bodyPr wrap="square" lIns="0" tIns="0" rIns="0" b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Local CE to</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ingress PE</a:t>
            </a:r>
          </a:p>
        </p:txBody>
      </p:sp>
      <p:sp>
        <p:nvSpPr>
          <p:cNvPr id="50" name="任意多边形 49"/>
          <p:cNvSpPr/>
          <p:nvPr/>
        </p:nvSpPr>
        <p:spPr bwMode="gray">
          <a:xfrm>
            <a:off x="4092498" y="4144818"/>
            <a:ext cx="4014439" cy="568796"/>
          </a:xfrm>
          <a:custGeom>
            <a:avLst/>
            <a:gdLst>
              <a:gd name="connsiteX0" fmla="*/ 0 w 4014439"/>
              <a:gd name="connsiteY0" fmla="*/ 535343 h 568796"/>
              <a:gd name="connsiteX1" fmla="*/ 1984917 w 4014439"/>
              <a:gd name="connsiteY1" fmla="*/ 84 h 568796"/>
              <a:gd name="connsiteX2" fmla="*/ 4014439 w 4014439"/>
              <a:gd name="connsiteY2" fmla="*/ 568796 h 568796"/>
            </a:gdLst>
            <a:ahLst/>
            <a:cxnLst>
              <a:cxn ang="0">
                <a:pos x="connsiteX0" y="connsiteY0"/>
              </a:cxn>
              <a:cxn ang="0">
                <a:pos x="connsiteX1" y="connsiteY1"/>
              </a:cxn>
              <a:cxn ang="0">
                <a:pos x="connsiteX2" y="connsiteY2"/>
              </a:cxn>
            </a:cxnLst>
            <a:rect l="l" t="t" r="r" b="b"/>
            <a:pathLst>
              <a:path w="4014439" h="568796">
                <a:moveTo>
                  <a:pt x="0" y="535343"/>
                </a:moveTo>
                <a:cubicBezTo>
                  <a:pt x="657922" y="264926"/>
                  <a:pt x="1315844" y="-5491"/>
                  <a:pt x="1984917" y="84"/>
                </a:cubicBezTo>
                <a:cubicBezTo>
                  <a:pt x="2653990" y="5659"/>
                  <a:pt x="3334214" y="287227"/>
                  <a:pt x="4014439" y="568796"/>
                </a:cubicBezTo>
              </a:path>
            </a:pathLst>
          </a:custGeom>
          <a:ln w="317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51" name="文本框 50"/>
          <p:cNvSpPr txBox="1"/>
          <p:nvPr/>
        </p:nvSpPr>
        <p:spPr bwMode="gray">
          <a:xfrm>
            <a:off x="4687106" y="3776675"/>
            <a:ext cx="2787429" cy="276999"/>
          </a:xfrm>
          <a:prstGeom prst="rect">
            <a:avLst/>
          </a:prstGeom>
          <a:noFill/>
          <a:ln w="31750">
            <a:noFill/>
          </a:ln>
        </p:spPr>
        <p:txBody>
          <a:bodyPr wrap="square" lIns="0" tIns="0" rIns="0" bIns="0" rtlCol="0" anchor="ctr">
            <a:noAutofit/>
          </a:bodyPr>
          <a:lstStyle>
            <a:defPPr>
              <a:defRPr lang="en-US"/>
            </a:defPPr>
            <a:lvl1pPr algn="ctr">
              <a:defRPr sz="1200">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From the ingress PE to the egress PE</a:t>
            </a:r>
          </a:p>
        </p:txBody>
      </p:sp>
      <p:cxnSp>
        <p:nvCxnSpPr>
          <p:cNvPr id="55" name="直接箭头连接符 54"/>
          <p:cNvCxnSpPr/>
          <p:nvPr/>
        </p:nvCxnSpPr>
        <p:spPr bwMode="gray">
          <a:xfrm rot="19186561">
            <a:off x="8332700" y="4258951"/>
            <a:ext cx="1004949" cy="395931"/>
          </a:xfrm>
          <a:prstGeom prst="straightConnector1">
            <a:avLst/>
          </a:prstGeom>
          <a:ln w="317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gray">
          <a:xfrm rot="20484841">
            <a:off x="8278409" y="3933777"/>
            <a:ext cx="901402" cy="461665"/>
          </a:xfrm>
          <a:prstGeom prst="rect">
            <a:avLst/>
          </a:prstGeom>
          <a:noFill/>
          <a:ln w="31750">
            <a:noFill/>
          </a:ln>
        </p:spPr>
        <p:txBody>
          <a:bodyPr wrap="square" lIns="0" tIns="0" rIns="0" b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Egress PE to</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remote CE</a:t>
            </a:r>
          </a:p>
        </p:txBody>
      </p:sp>
      <p:grpSp>
        <p:nvGrpSpPr>
          <p:cNvPr id="59" name="组合 58"/>
          <p:cNvGrpSpPr/>
          <p:nvPr/>
        </p:nvGrpSpPr>
        <p:grpSpPr bwMode="gray">
          <a:xfrm>
            <a:off x="9493131" y="4264967"/>
            <a:ext cx="540000" cy="723926"/>
            <a:chOff x="4073209" y="4947622"/>
            <a:chExt cx="540000" cy="723926"/>
          </a:xfrm>
        </p:grpSpPr>
        <p:pic>
          <p:nvPicPr>
            <p:cNvPr id="6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1" name="文本框 60"/>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2" name="组合 61"/>
          <p:cNvGrpSpPr/>
          <p:nvPr/>
        </p:nvGrpSpPr>
        <p:grpSpPr bwMode="gray">
          <a:xfrm>
            <a:off x="9504955" y="5346347"/>
            <a:ext cx="552270" cy="723926"/>
            <a:chOff x="4060939" y="4947622"/>
            <a:chExt cx="552270" cy="723926"/>
          </a:xfrm>
        </p:grpSpPr>
        <p:pic>
          <p:nvPicPr>
            <p:cNvPr id="6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4" name="文本框 63"/>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extLst>
      <p:ext uri="{BB962C8B-B14F-4D97-AF65-F5344CB8AC3E}">
        <p14:creationId xmlns:p14="http://schemas.microsoft.com/office/powerpoint/2010/main" val="19989702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Route Exchange Between CEs and PEs</a:t>
            </a:r>
          </a:p>
        </p:txBody>
      </p:sp>
      <p:sp>
        <p:nvSpPr>
          <p:cNvPr id="3" name="文本占位符 2"/>
          <p:cNvSpPr>
            <a:spLocks noGrp="1"/>
          </p:cNvSpPr>
          <p:nvPr>
            <p:ph type="body" sz="quarter" idx="10"/>
          </p:nvPr>
        </p:nvSpPr>
        <p:spPr bwMode="gray"/>
        <p:txBody>
          <a:bodyPr/>
          <a:lstStyle/>
          <a:p>
            <a:r>
              <a:rPr lang="en-US" sz="1800" dirty="0"/>
              <a:t>As shown in the figure, customers X and Y belong to different VPNs, and each of them has two sites. Routes need to be exchanged between the two sites (belong to the same VPN).</a:t>
            </a:r>
          </a:p>
          <a:p>
            <a:r>
              <a:rPr lang="en-US" sz="1800" dirty="0"/>
              <a:t>The CEs and PEs can use static routes, OSPF, IS-IS, or BGP to exchange routes. No matter which routing protocol is used, CEs and PEs exchange standard IPv4 routes.</a:t>
            </a:r>
          </a:p>
          <a:p>
            <a:r>
              <a:rPr lang="en-US" sz="1800" dirty="0"/>
              <a:t>The local CEs exchange routes with the ingress PE in the same way as the egress PE exchange routes with the remote CEs.</a:t>
            </a:r>
          </a:p>
          <a:p>
            <a:endParaRPr lang="en-US" altLang="zh-CN" sz="1800" dirty="0"/>
          </a:p>
        </p:txBody>
      </p:sp>
      <p:sp>
        <p:nvSpPr>
          <p:cNvPr id="4" name="圆角矩形 3"/>
          <p:cNvSpPr/>
          <p:nvPr/>
        </p:nvSpPr>
        <p:spPr bwMode="gray">
          <a:xfrm>
            <a:off x="4103749" y="4136779"/>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4307921" y="5658697"/>
            <a:ext cx="355545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6" name="组合 5"/>
          <p:cNvGrpSpPr/>
          <p:nvPr/>
        </p:nvGrpSpPr>
        <p:grpSpPr bwMode="gray">
          <a:xfrm>
            <a:off x="3846898" y="4687505"/>
            <a:ext cx="4513567" cy="723926"/>
            <a:chOff x="4088571" y="4424992"/>
            <a:chExt cx="4513567" cy="723926"/>
          </a:xfrm>
        </p:grpSpPr>
        <p:cxnSp>
          <p:nvCxnSpPr>
            <p:cNvPr id="7" name="直接连接符 6"/>
            <p:cNvCxnSpPr>
              <a:stCxn id="11" idx="3"/>
              <a:endCxn id="13"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6067674" y="4424992"/>
              <a:ext cx="540000" cy="723926"/>
              <a:chOff x="5312873"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6" name="文本框 15"/>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p:cNvGrpSpPr/>
            <p:nvPr/>
          </p:nvGrpSpPr>
          <p:grpSpPr bwMode="gray">
            <a:xfrm>
              <a:off x="8062138" y="4424992"/>
              <a:ext cx="540000" cy="714804"/>
              <a:chOff x="8062138" y="4947622"/>
              <a:chExt cx="540000" cy="714804"/>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4" name="文本框 13"/>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p:cNvGrpSpPr/>
            <p:nvPr/>
          </p:nvGrpSpPr>
          <p:grpSpPr bwMode="gray">
            <a:xfrm>
              <a:off x="4088571" y="4424992"/>
              <a:ext cx="540000" cy="723926"/>
              <a:chOff x="4088571" y="4947622"/>
              <a:chExt cx="540000" cy="723926"/>
            </a:xfrm>
          </p:grpSpPr>
          <p:pic>
            <p:nvPicPr>
              <p:cNvPr id="11"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2" name="文本框 11"/>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p:cNvGrpSpPr/>
          <p:nvPr/>
        </p:nvGrpSpPr>
        <p:grpSpPr bwMode="gray">
          <a:xfrm>
            <a:off x="2158869" y="4265421"/>
            <a:ext cx="550687" cy="712575"/>
            <a:chOff x="4073209" y="4947622"/>
            <a:chExt cx="550687" cy="712575"/>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9" name="文本框 18"/>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p:cNvSpPr/>
          <p:nvPr/>
        </p:nvSpPr>
        <p:spPr bwMode="gray">
          <a:xfrm>
            <a:off x="952500" y="4017847"/>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p:cNvGrpSpPr/>
          <p:nvPr/>
        </p:nvGrpSpPr>
        <p:grpSpPr bwMode="gray">
          <a:xfrm>
            <a:off x="2147045" y="5346801"/>
            <a:ext cx="575533" cy="706640"/>
            <a:chOff x="4073209" y="4947622"/>
            <a:chExt cx="575533" cy="706640"/>
          </a:xfrm>
        </p:grpSpPr>
        <p:pic>
          <p:nvPicPr>
            <p:cNvPr id="2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3" name="文本框 22"/>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p:cNvSpPr/>
          <p:nvPr/>
        </p:nvSpPr>
        <p:spPr bwMode="gray">
          <a:xfrm>
            <a:off x="952500" y="5099227"/>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flipH="1">
            <a:off x="9366451" y="4017847"/>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flipH="1">
            <a:off x="9378275" y="5099227"/>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18" idx="3"/>
            <a:endCxn id="11" idx="1"/>
          </p:cNvCxnSpPr>
          <p:nvPr/>
        </p:nvCxnSpPr>
        <p:spPr bwMode="gray">
          <a:xfrm>
            <a:off x="2698869" y="4486330"/>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2" idx="3"/>
            <a:endCxn id="11" idx="1"/>
          </p:cNvCxnSpPr>
          <p:nvPr/>
        </p:nvCxnSpPr>
        <p:spPr bwMode="gray">
          <a:xfrm flipV="1">
            <a:off x="2687045" y="4908414"/>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3"/>
          </p:cNvCxnSpPr>
          <p:nvPr/>
        </p:nvCxnSpPr>
        <p:spPr bwMode="gray">
          <a:xfrm flipV="1">
            <a:off x="8360465" y="4486330"/>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3" idx="3"/>
          </p:cNvCxnSpPr>
          <p:nvPr/>
        </p:nvCxnSpPr>
        <p:spPr bwMode="gray">
          <a:xfrm>
            <a:off x="8360465" y="4908414"/>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899522" y="4136779"/>
            <a:ext cx="1215397"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8" name="文本框 37"/>
          <p:cNvSpPr txBox="1"/>
          <p:nvPr/>
        </p:nvSpPr>
        <p:spPr bwMode="gray">
          <a:xfrm>
            <a:off x="894774" y="5458212"/>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9" name="文本框 38"/>
          <p:cNvSpPr txBox="1"/>
          <p:nvPr/>
        </p:nvSpPr>
        <p:spPr bwMode="gray">
          <a:xfrm>
            <a:off x="903391" y="4661352"/>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0" name="文本框 39"/>
          <p:cNvSpPr txBox="1"/>
          <p:nvPr/>
        </p:nvSpPr>
        <p:spPr bwMode="gray">
          <a:xfrm>
            <a:off x="904569" y="5780885"/>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41" name="文本框 40"/>
          <p:cNvSpPr txBox="1"/>
          <p:nvPr/>
        </p:nvSpPr>
        <p:spPr bwMode="gray">
          <a:xfrm>
            <a:off x="10002224" y="4640408"/>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42" name="文本框 41"/>
          <p:cNvSpPr txBox="1"/>
          <p:nvPr/>
        </p:nvSpPr>
        <p:spPr bwMode="gray">
          <a:xfrm>
            <a:off x="10000205" y="5759941"/>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cxnSp>
        <p:nvCxnSpPr>
          <p:cNvPr id="43" name="直接箭头连接符 42"/>
          <p:cNvCxnSpPr/>
          <p:nvPr/>
        </p:nvCxnSpPr>
        <p:spPr bwMode="gray">
          <a:xfrm>
            <a:off x="2854392" y="4279931"/>
            <a:ext cx="1004949" cy="395931"/>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bwMode="gray">
          <a:xfrm flipV="1">
            <a:off x="8360465" y="4284036"/>
            <a:ext cx="986203" cy="356372"/>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bwMode="gray">
          <a:xfrm rot="1298280">
            <a:off x="3030076" y="3955387"/>
            <a:ext cx="869149" cy="461665"/>
          </a:xfrm>
          <a:prstGeom prst="rect">
            <a:avLst/>
          </a:prstGeom>
          <a:noFill/>
          <a:ln w="31750">
            <a:noFill/>
          </a:ln>
        </p:spPr>
        <p:txBody>
          <a:bodyPr wrap="square" lIns="0" tIns="0" rIns="0" b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IGP, or</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static route</a:t>
            </a:r>
          </a:p>
        </p:txBody>
      </p:sp>
      <p:sp>
        <p:nvSpPr>
          <p:cNvPr id="52" name="文本框 51"/>
          <p:cNvSpPr txBox="1"/>
          <p:nvPr/>
        </p:nvSpPr>
        <p:spPr bwMode="gray">
          <a:xfrm rot="20484841">
            <a:off x="8294536" y="3934231"/>
            <a:ext cx="869149" cy="461665"/>
          </a:xfrm>
          <a:prstGeom prst="rect">
            <a:avLst/>
          </a:prstGeom>
          <a:noFill/>
          <a:ln w="31750">
            <a:noFill/>
          </a:ln>
        </p:spPr>
        <p:txBody>
          <a:bodyPr wrap="square" lIns="0" tIns="0" rIns="0" b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IGP, or</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static route</a:t>
            </a:r>
          </a:p>
        </p:txBody>
      </p:sp>
      <p:grpSp>
        <p:nvGrpSpPr>
          <p:cNvPr id="53" name="组合 52"/>
          <p:cNvGrpSpPr/>
          <p:nvPr/>
        </p:nvGrpSpPr>
        <p:grpSpPr bwMode="gray">
          <a:xfrm>
            <a:off x="9493131" y="4265421"/>
            <a:ext cx="540000" cy="723926"/>
            <a:chOff x="4073209" y="4947622"/>
            <a:chExt cx="540000" cy="723926"/>
          </a:xfrm>
        </p:grpSpPr>
        <p:pic>
          <p:nvPicPr>
            <p:cNvPr id="54"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55" name="文本框 54"/>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56" name="组合 55"/>
          <p:cNvGrpSpPr/>
          <p:nvPr/>
        </p:nvGrpSpPr>
        <p:grpSpPr bwMode="gray">
          <a:xfrm>
            <a:off x="9504955" y="5346801"/>
            <a:ext cx="552270" cy="723926"/>
            <a:chOff x="4060939" y="4947622"/>
            <a:chExt cx="552270" cy="723926"/>
          </a:xfrm>
        </p:grpSpPr>
        <p:pic>
          <p:nvPicPr>
            <p:cNvPr id="57"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58" name="文本框 57"/>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extLst>
      <p:ext uri="{BB962C8B-B14F-4D97-AF65-F5344CB8AC3E}">
        <p14:creationId xmlns:p14="http://schemas.microsoft.com/office/powerpoint/2010/main" val="123719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标题 67"/>
          <p:cNvSpPr>
            <a:spLocks noGrp="1"/>
          </p:cNvSpPr>
          <p:nvPr>
            <p:ph type="title"/>
          </p:nvPr>
        </p:nvSpPr>
        <p:spPr bwMode="gray"/>
        <p:txBody>
          <a:bodyPr/>
          <a:lstStyle/>
          <a:p>
            <a:r>
              <a:rPr lang="en-US"/>
              <a:t>Route Distribution from the Ingress PE to the Egress PE (1)</a:t>
            </a:r>
            <a:endParaRPr lang="en-US" dirty="0"/>
          </a:p>
        </p:txBody>
      </p:sp>
      <p:sp>
        <p:nvSpPr>
          <p:cNvPr id="69" name="文本占位符 68"/>
          <p:cNvSpPr>
            <a:spLocks noGrp="1"/>
          </p:cNvSpPr>
          <p:nvPr>
            <p:ph type="body" sz="quarter" idx="10"/>
          </p:nvPr>
        </p:nvSpPr>
        <p:spPr bwMode="gray"/>
        <p:txBody>
          <a:bodyPr/>
          <a:lstStyle/>
          <a:p>
            <a:r>
              <a:rPr lang="en-US" sz="1800" dirty="0">
                <a:sym typeface="Huawei Sans" panose="020C0503030203020204" pitchFamily="34" charset="0"/>
              </a:rPr>
              <a:t>After receiving routes from CEs, PEs need to independently store routes of different VPNs and solve the problem where different customers use overlapping IP address spaces.</a:t>
            </a:r>
          </a:p>
          <a:p>
            <a:endParaRPr lang="zh-CN" altLang="en-US" sz="1800" dirty="0">
              <a:sym typeface="Huawei Sans" panose="020C0503030203020204" pitchFamily="34" charset="0"/>
            </a:endParaRPr>
          </a:p>
        </p:txBody>
      </p:sp>
      <p:sp>
        <p:nvSpPr>
          <p:cNvPr id="4" name="圆角矩形 3"/>
          <p:cNvSpPr/>
          <p:nvPr/>
        </p:nvSpPr>
        <p:spPr bwMode="gray">
          <a:xfrm>
            <a:off x="4103749" y="3593480"/>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4326352" y="5071437"/>
            <a:ext cx="355545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29" name="组合 28"/>
          <p:cNvGrpSpPr/>
          <p:nvPr/>
        </p:nvGrpSpPr>
        <p:grpSpPr bwMode="gray">
          <a:xfrm>
            <a:off x="3846898" y="4144206"/>
            <a:ext cx="4513567" cy="723926"/>
            <a:chOff x="4088571" y="4424992"/>
            <a:chExt cx="4513567" cy="723926"/>
          </a:xfrm>
        </p:grpSpPr>
        <p:cxnSp>
          <p:nvCxnSpPr>
            <p:cNvPr id="6" name="直接连接符 5"/>
            <p:cNvCxnSpPr>
              <a:stCxn id="7" idx="3"/>
              <a:endCxn id="8"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bwMode="gray">
            <a:xfrm>
              <a:off x="6067674" y="4424992"/>
              <a:ext cx="540000" cy="723926"/>
              <a:chOff x="5312873" y="4947622"/>
              <a:chExt cx="540000" cy="723926"/>
            </a:xfrm>
          </p:grpSpPr>
          <p:pic>
            <p:nvPicPr>
              <p:cNvPr id="9" name="Picture 12" descr="E:\2016.01\1.12 扁平化图标\蓝色\AR-蓝色最新-40.png"/>
              <p:cNvPicPr>
                <a:picLocks noChangeAspect="1" noChangeArrowheads="1"/>
              </p:cNvPicPr>
              <p:nvPr/>
            </p:nvPicPr>
            <p:blipFill>
              <a:blip r:embed="rId4" cstate="print"/>
              <a:srcRect/>
              <a:stretch>
                <a:fillRect/>
              </a:stretch>
            </p:blipFill>
            <p:spPr bwMode="gray">
              <a:xfrm>
                <a:off x="5312873" y="4947622"/>
                <a:ext cx="540000" cy="441818"/>
              </a:xfrm>
              <a:prstGeom prst="rect">
                <a:avLst/>
              </a:prstGeom>
              <a:noFill/>
            </p:spPr>
          </p:pic>
          <p:sp>
            <p:nvSpPr>
              <p:cNvPr id="11" name="文本框 10"/>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24" name="组合 23"/>
            <p:cNvGrpSpPr/>
            <p:nvPr/>
          </p:nvGrpSpPr>
          <p:grpSpPr bwMode="gray">
            <a:xfrm>
              <a:off x="8062138" y="4424992"/>
              <a:ext cx="540000" cy="714804"/>
              <a:chOff x="8062138" y="4947622"/>
              <a:chExt cx="540000" cy="714804"/>
            </a:xfrm>
          </p:grpSpPr>
          <p:pic>
            <p:nvPicPr>
              <p:cNvPr id="8" name="Picture 12" descr="E:\2016.01\1.12 扁平化图标\蓝色\AR-蓝色最新-40.png"/>
              <p:cNvPicPr>
                <a:picLocks noChangeAspect="1" noChangeArrowheads="1"/>
              </p:cNvPicPr>
              <p:nvPr/>
            </p:nvPicPr>
            <p:blipFill>
              <a:blip r:embed="rId4" cstate="print"/>
              <a:srcRect/>
              <a:stretch>
                <a:fillRect/>
              </a:stretch>
            </p:blipFill>
            <p:spPr bwMode="gray">
              <a:xfrm>
                <a:off x="8062138" y="4947622"/>
                <a:ext cx="540000" cy="441818"/>
              </a:xfrm>
              <a:prstGeom prst="rect">
                <a:avLst/>
              </a:prstGeom>
              <a:noFill/>
            </p:spPr>
          </p:pic>
          <p:sp>
            <p:nvSpPr>
              <p:cNvPr id="13" name="文本框 12"/>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23" name="组合 22"/>
            <p:cNvGrpSpPr/>
            <p:nvPr/>
          </p:nvGrpSpPr>
          <p:grpSpPr bwMode="gray">
            <a:xfrm>
              <a:off x="4088571" y="4424992"/>
              <a:ext cx="540000" cy="723926"/>
              <a:chOff x="4088571" y="4947622"/>
              <a:chExt cx="540000" cy="723926"/>
            </a:xfrm>
          </p:grpSpPr>
          <p:pic>
            <p:nvPicPr>
              <p:cNvPr id="7" name="Picture 12" descr="E:\2016.01\1.12 扁平化图标\蓝色\AR-蓝色最新-40.png"/>
              <p:cNvPicPr>
                <a:picLocks noChangeAspect="1" noChangeArrowheads="1"/>
              </p:cNvPicPr>
              <p:nvPr/>
            </p:nvPicPr>
            <p:blipFill>
              <a:blip r:embed="rId4" cstate="print"/>
              <a:srcRect/>
              <a:stretch>
                <a:fillRect/>
              </a:stretch>
            </p:blipFill>
            <p:spPr bwMode="gray">
              <a:xfrm>
                <a:off x="4088571" y="4947622"/>
                <a:ext cx="540000" cy="441818"/>
              </a:xfrm>
              <a:prstGeom prst="rect">
                <a:avLst/>
              </a:prstGeom>
              <a:noFill/>
            </p:spPr>
          </p:pic>
          <p:sp>
            <p:nvSpPr>
              <p:cNvPr id="14" name="文本框 13"/>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25" name="组合 24"/>
          <p:cNvGrpSpPr/>
          <p:nvPr/>
        </p:nvGrpSpPr>
        <p:grpSpPr bwMode="gray">
          <a:xfrm>
            <a:off x="2123701" y="3722122"/>
            <a:ext cx="550687" cy="712575"/>
            <a:chOff x="4073209" y="4947622"/>
            <a:chExt cx="550687" cy="712575"/>
          </a:xfrm>
        </p:grpSpPr>
        <p:pic>
          <p:nvPicPr>
            <p:cNvPr id="26"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27" name="文本框 26"/>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8" name="圆角矩形 27"/>
          <p:cNvSpPr/>
          <p:nvPr/>
        </p:nvSpPr>
        <p:spPr bwMode="gray">
          <a:xfrm>
            <a:off x="917332" y="3474548"/>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bwMode="gray">
          <a:xfrm>
            <a:off x="2111877" y="4803502"/>
            <a:ext cx="575533" cy="706640"/>
            <a:chOff x="4073209" y="4947622"/>
            <a:chExt cx="575533" cy="706640"/>
          </a:xfrm>
        </p:grpSpPr>
        <p:pic>
          <p:nvPicPr>
            <p:cNvPr id="31"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32" name="文本框 31"/>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33" name="圆角矩形 32"/>
          <p:cNvSpPr/>
          <p:nvPr/>
        </p:nvSpPr>
        <p:spPr bwMode="gray">
          <a:xfrm>
            <a:off x="917332" y="4555928"/>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36"/>
          <p:cNvSpPr/>
          <p:nvPr/>
        </p:nvSpPr>
        <p:spPr bwMode="gray">
          <a:xfrm flipH="1">
            <a:off x="9366451" y="3474548"/>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bwMode="gray">
          <a:xfrm flipH="1">
            <a:off x="9378275" y="4555928"/>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a:stCxn id="26" idx="3"/>
            <a:endCxn id="7" idx="1"/>
          </p:cNvCxnSpPr>
          <p:nvPr/>
        </p:nvCxnSpPr>
        <p:spPr bwMode="gray">
          <a:xfrm>
            <a:off x="2663701" y="3943031"/>
            <a:ext cx="1183197"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31" idx="3"/>
            <a:endCxn id="7" idx="1"/>
          </p:cNvCxnSpPr>
          <p:nvPr/>
        </p:nvCxnSpPr>
        <p:spPr bwMode="gray">
          <a:xfrm flipV="1">
            <a:off x="2651877" y="4365115"/>
            <a:ext cx="1195021"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8" idx="3"/>
          </p:cNvCxnSpPr>
          <p:nvPr/>
        </p:nvCxnSpPr>
        <p:spPr bwMode="gray">
          <a:xfrm flipV="1">
            <a:off x="8360465" y="3943031"/>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8" idx="3"/>
          </p:cNvCxnSpPr>
          <p:nvPr/>
        </p:nvCxnSpPr>
        <p:spPr bwMode="gray">
          <a:xfrm>
            <a:off x="8360465" y="4365115"/>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bwMode="gray">
          <a:xfrm>
            <a:off x="846770" y="3593480"/>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63" name="文本框 62"/>
          <p:cNvSpPr txBox="1"/>
          <p:nvPr/>
        </p:nvSpPr>
        <p:spPr bwMode="gray">
          <a:xfrm>
            <a:off x="859606" y="4914913"/>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64" name="文本框 63"/>
          <p:cNvSpPr txBox="1"/>
          <p:nvPr/>
        </p:nvSpPr>
        <p:spPr bwMode="gray">
          <a:xfrm>
            <a:off x="894600" y="411805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65" name="文本框 64"/>
          <p:cNvSpPr txBox="1"/>
          <p:nvPr/>
        </p:nvSpPr>
        <p:spPr bwMode="gray">
          <a:xfrm>
            <a:off x="895778" y="5237586"/>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66" name="文本框 65"/>
          <p:cNvSpPr txBox="1"/>
          <p:nvPr/>
        </p:nvSpPr>
        <p:spPr bwMode="gray">
          <a:xfrm>
            <a:off x="10037392" y="409710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67" name="文本框 66"/>
          <p:cNvSpPr txBox="1"/>
          <p:nvPr/>
        </p:nvSpPr>
        <p:spPr bwMode="gray">
          <a:xfrm>
            <a:off x="10035373" y="5216642"/>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cxnSp>
        <p:nvCxnSpPr>
          <p:cNvPr id="71" name="直接箭头连接符 70"/>
          <p:cNvCxnSpPr/>
          <p:nvPr/>
        </p:nvCxnSpPr>
        <p:spPr bwMode="gray">
          <a:xfrm>
            <a:off x="2833328" y="3701178"/>
            <a:ext cx="1004949" cy="395931"/>
          </a:xfrm>
          <a:prstGeom prst="straightConnector1">
            <a:avLst/>
          </a:prstGeom>
          <a:ln w="12700">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bwMode="gray">
          <a:xfrm rot="1298280">
            <a:off x="2835687" y="3368262"/>
            <a:ext cx="1215397" cy="461665"/>
          </a:xfrm>
          <a:prstGeom prst="rect">
            <a:avLst/>
          </a:prstGeom>
          <a:noFill/>
          <a:ln w="31750">
            <a:noFill/>
          </a:ln>
        </p:spPr>
        <p:txBody>
          <a:bodyPr wrap="square" lIns="19050" tIns="19050" rIns="19050" bIns="19050" rtlCol="0" anchor="ctr">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Route distribution</a:t>
            </a:r>
          </a:p>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75" name="直接箭头连接符 74"/>
          <p:cNvCxnSpPr/>
          <p:nvPr/>
        </p:nvCxnSpPr>
        <p:spPr bwMode="gray">
          <a:xfrm rot="21140721" flipH="1">
            <a:off x="3026762" y="5066330"/>
            <a:ext cx="1004949" cy="395931"/>
          </a:xfrm>
          <a:prstGeom prst="straightConnector1">
            <a:avLst/>
          </a:prstGeom>
          <a:ln w="12700">
            <a:solidFill>
              <a:srgbClr val="56C4D2"/>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rot="19842441" flipH="1">
            <a:off x="2752824" y="4760377"/>
            <a:ext cx="1215397" cy="461665"/>
          </a:xfrm>
          <a:prstGeom prst="rect">
            <a:avLst/>
          </a:prstGeom>
          <a:noFill/>
          <a:ln w="31750">
            <a:noFill/>
          </a:ln>
        </p:spPr>
        <p:txBody>
          <a:bodyPr wrap="square" lIns="19050" tIns="19050" rIns="19050" bIns="1905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Route distribution</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82" name="Text Box 19"/>
          <p:cNvSpPr txBox="1">
            <a:spLocks noChangeArrowheads="1"/>
          </p:cNvSpPr>
          <p:nvPr/>
        </p:nvSpPr>
        <p:spPr bwMode="gray">
          <a:xfrm>
            <a:off x="4233071" y="2869642"/>
            <a:ext cx="3528731" cy="523220"/>
          </a:xfrm>
          <a:prstGeom prst="rect">
            <a:avLst/>
          </a:prstGeom>
          <a:solidFill>
            <a:srgbClr val="EC7061"/>
          </a:solidFill>
          <a:ln w="19050">
            <a:solidFill>
              <a:srgbClr val="EC7061"/>
            </a:solidFill>
            <a:miter lim="800000"/>
            <a:headEnd/>
            <a:tailEnd/>
          </a:ln>
          <a:effectLst/>
          <a:extLst/>
        </p:spPr>
        <p:txBody>
          <a:bodyPr wrap="square" lIns="19050" tIns="19050" rIns="19050" bIns="19050"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 received identical routes of two VPN customers. How can I distinguish them?</a:t>
            </a:r>
          </a:p>
        </p:txBody>
      </p:sp>
      <p:cxnSp>
        <p:nvCxnSpPr>
          <p:cNvPr id="83" name="直接连接符 82"/>
          <p:cNvCxnSpPr>
            <a:stCxn id="82" idx="2"/>
            <a:endCxn id="7" idx="0"/>
          </p:cNvCxnSpPr>
          <p:nvPr/>
        </p:nvCxnSpPr>
        <p:spPr bwMode="gray">
          <a:xfrm flipH="1">
            <a:off x="4116898" y="3392862"/>
            <a:ext cx="1880539" cy="75134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bwMode="gray">
          <a:xfrm>
            <a:off x="9493131" y="3722122"/>
            <a:ext cx="540000" cy="723926"/>
            <a:chOff x="4073209" y="4947622"/>
            <a:chExt cx="540000" cy="723926"/>
          </a:xfrm>
        </p:grpSpPr>
        <p:pic>
          <p:nvPicPr>
            <p:cNvPr id="51"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53" name="文本框 52"/>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54" name="组合 53"/>
          <p:cNvGrpSpPr/>
          <p:nvPr/>
        </p:nvGrpSpPr>
        <p:grpSpPr bwMode="gray">
          <a:xfrm>
            <a:off x="9504955" y="4803502"/>
            <a:ext cx="552270" cy="723926"/>
            <a:chOff x="4060939" y="4947622"/>
            <a:chExt cx="552270" cy="723926"/>
          </a:xfrm>
        </p:grpSpPr>
        <p:pic>
          <p:nvPicPr>
            <p:cNvPr id="55"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56" name="文本框 55"/>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custDataLst>
      <p:tags r:id="rId1"/>
    </p:custDataLst>
    <p:extLst>
      <p:ext uri="{BB962C8B-B14F-4D97-AF65-F5344CB8AC3E}">
        <p14:creationId xmlns:p14="http://schemas.microsoft.com/office/powerpoint/2010/main" val="2891938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inVertical)">
                                      <p:cBhvr>
                                        <p:cTn id="7" dur="500"/>
                                        <p:tgtEl>
                                          <p:spTgt spid="8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barn(inVertical)">
                                      <p:cBhvr>
                                        <p:cTn id="1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VRF</a:t>
            </a:r>
          </a:p>
        </p:txBody>
      </p:sp>
      <p:sp>
        <p:nvSpPr>
          <p:cNvPr id="3" name="文本占位符 2"/>
          <p:cNvSpPr>
            <a:spLocks noGrp="1"/>
          </p:cNvSpPr>
          <p:nvPr>
            <p:ph type="body" sz="quarter" idx="10"/>
          </p:nvPr>
        </p:nvSpPr>
        <p:spPr bwMode="gray"/>
        <p:txBody>
          <a:bodyPr/>
          <a:lstStyle/>
          <a:p>
            <a:r>
              <a:rPr lang="en-US" sz="1800" dirty="0">
                <a:sym typeface="Huawei Sans" panose="020C0503030203020204" pitchFamily="34" charset="0"/>
              </a:rPr>
              <a:t>Virtual routing and forwarding (VRF), also called VPN instance, is a key technology in the MPLS VPN architecture. Each VRF uses independent routing and forwarding entries to logically isolate VPNs.</a:t>
            </a:r>
          </a:p>
        </p:txBody>
      </p:sp>
      <p:sp>
        <p:nvSpPr>
          <p:cNvPr id="4" name="圆角矩形 3"/>
          <p:cNvSpPr/>
          <p:nvPr/>
        </p:nvSpPr>
        <p:spPr bwMode="gray">
          <a:xfrm>
            <a:off x="4103749" y="4217735"/>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4335144" y="5695691"/>
            <a:ext cx="355545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6" name="组合 5"/>
          <p:cNvGrpSpPr/>
          <p:nvPr/>
        </p:nvGrpSpPr>
        <p:grpSpPr bwMode="gray">
          <a:xfrm>
            <a:off x="3846898" y="4768461"/>
            <a:ext cx="4513567" cy="723926"/>
            <a:chOff x="4088571" y="4424992"/>
            <a:chExt cx="4513567" cy="723926"/>
          </a:xfrm>
        </p:grpSpPr>
        <p:cxnSp>
          <p:nvCxnSpPr>
            <p:cNvPr id="7" name="直接连接符 6"/>
            <p:cNvCxnSpPr>
              <a:stCxn id="11" idx="3"/>
              <a:endCxn id="13"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6067674" y="4424992"/>
              <a:ext cx="540000" cy="723926"/>
              <a:chOff x="5312873"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6" name="文本框 15"/>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p:cNvGrpSpPr/>
            <p:nvPr/>
          </p:nvGrpSpPr>
          <p:grpSpPr bwMode="gray">
            <a:xfrm>
              <a:off x="8062138" y="4424992"/>
              <a:ext cx="540000" cy="714804"/>
              <a:chOff x="8062138" y="4947622"/>
              <a:chExt cx="540000" cy="714804"/>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4" name="文本框 13"/>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p:cNvGrpSpPr/>
            <p:nvPr/>
          </p:nvGrpSpPr>
          <p:grpSpPr bwMode="gray">
            <a:xfrm>
              <a:off x="4088571" y="4424992"/>
              <a:ext cx="540000" cy="723926"/>
              <a:chOff x="4088571" y="4947622"/>
              <a:chExt cx="540000" cy="723926"/>
            </a:xfrm>
          </p:grpSpPr>
          <p:pic>
            <p:nvPicPr>
              <p:cNvPr id="11"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2" name="文本框 11"/>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p:cNvGrpSpPr/>
          <p:nvPr/>
        </p:nvGrpSpPr>
        <p:grpSpPr bwMode="gray">
          <a:xfrm>
            <a:off x="2158869" y="4346377"/>
            <a:ext cx="550687" cy="712575"/>
            <a:chOff x="4073209" y="4947622"/>
            <a:chExt cx="550687" cy="712575"/>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9" name="文本框 18"/>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p:cNvSpPr/>
          <p:nvPr/>
        </p:nvSpPr>
        <p:spPr bwMode="gray">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p:cNvGrpSpPr/>
          <p:nvPr/>
        </p:nvGrpSpPr>
        <p:grpSpPr bwMode="gray">
          <a:xfrm>
            <a:off x="2147045" y="5427757"/>
            <a:ext cx="575533" cy="706640"/>
            <a:chOff x="4073209" y="4947622"/>
            <a:chExt cx="575533" cy="706640"/>
          </a:xfrm>
        </p:grpSpPr>
        <p:pic>
          <p:nvPicPr>
            <p:cNvPr id="2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3" name="文本框 22"/>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p:cNvSpPr/>
          <p:nvPr/>
        </p:nvSpPr>
        <p:spPr bwMode="gray">
          <a:xfrm>
            <a:off x="952500"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flipH="1">
            <a:off x="9378275"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18" idx="3"/>
            <a:endCxn id="11"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2" idx="3"/>
            <a:endCxn id="11"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3"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8" name="文本框 37"/>
          <p:cNvSpPr txBox="1"/>
          <p:nvPr/>
        </p:nvSpPr>
        <p:spPr bwMode="gray">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9" name="文本框 38"/>
          <p:cNvSpPr txBox="1"/>
          <p:nvPr/>
        </p:nvSpPr>
        <p:spPr bwMode="gray">
          <a:xfrm>
            <a:off x="903393" y="4759892"/>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0" name="文本框 39"/>
          <p:cNvSpPr txBox="1"/>
          <p:nvPr/>
        </p:nvSpPr>
        <p:spPr bwMode="gray">
          <a:xfrm>
            <a:off x="904571" y="5879425"/>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41" name="文本框 40"/>
          <p:cNvSpPr txBox="1"/>
          <p:nvPr/>
        </p:nvSpPr>
        <p:spPr bwMode="gray">
          <a:xfrm>
            <a:off x="10002224" y="4738948"/>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42" name="文本框 41"/>
          <p:cNvSpPr txBox="1"/>
          <p:nvPr/>
        </p:nvSpPr>
        <p:spPr bwMode="gray">
          <a:xfrm>
            <a:off x="10000205" y="5858481"/>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sp>
        <p:nvSpPr>
          <p:cNvPr id="71" name="圆角矩形 70"/>
          <p:cNvSpPr/>
          <p:nvPr/>
        </p:nvSpPr>
        <p:spPr bwMode="gray">
          <a:xfrm>
            <a:off x="3883649" y="2233357"/>
            <a:ext cx="4418695" cy="1855470"/>
          </a:xfrm>
          <a:prstGeom prst="roundRect">
            <a:avLst>
              <a:gd name="adj" fmla="val 2303"/>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spcBef>
                <a:spcPts val="0"/>
              </a:spcBef>
              <a:spcAft>
                <a:spcPts val="0"/>
              </a:spcAft>
            </a:pPr>
            <a:endParaRPr lang="zh-CN" altLang="en-US" sz="1600" i="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3848289" y="4102126"/>
            <a:ext cx="4220977" cy="660400"/>
          </a:xfrm>
          <a:custGeom>
            <a:avLst/>
            <a:gdLst>
              <a:gd name="connsiteX0" fmla="*/ 0 w 1376177"/>
              <a:gd name="connsiteY0" fmla="*/ 0 h 762000"/>
              <a:gd name="connsiteX1" fmla="*/ 1376177 w 1376177"/>
              <a:gd name="connsiteY1" fmla="*/ 0 h 762000"/>
              <a:gd name="connsiteX2" fmla="*/ 1376177 w 1376177"/>
              <a:gd name="connsiteY2" fmla="*/ 762000 h 762000"/>
              <a:gd name="connsiteX3" fmla="*/ 0 w 1376177"/>
              <a:gd name="connsiteY3" fmla="*/ 762000 h 762000"/>
              <a:gd name="connsiteX4" fmla="*/ 0 w 1376177"/>
              <a:gd name="connsiteY4" fmla="*/ 0 h 762000"/>
              <a:gd name="connsiteX0" fmla="*/ 228600 w 1604777"/>
              <a:gd name="connsiteY0" fmla="*/ 0 h 774700"/>
              <a:gd name="connsiteX1" fmla="*/ 1604777 w 1604777"/>
              <a:gd name="connsiteY1" fmla="*/ 0 h 774700"/>
              <a:gd name="connsiteX2" fmla="*/ 1604777 w 1604777"/>
              <a:gd name="connsiteY2" fmla="*/ 762000 h 774700"/>
              <a:gd name="connsiteX3" fmla="*/ 0 w 1604777"/>
              <a:gd name="connsiteY3" fmla="*/ 774700 h 774700"/>
              <a:gd name="connsiteX4" fmla="*/ 228600 w 1604777"/>
              <a:gd name="connsiteY4" fmla="*/ 0 h 774700"/>
              <a:gd name="connsiteX0" fmla="*/ 228600 w 1604777"/>
              <a:gd name="connsiteY0" fmla="*/ 0 h 774700"/>
              <a:gd name="connsiteX1" fmla="*/ 1604777 w 1604777"/>
              <a:gd name="connsiteY1" fmla="*/ 0 h 774700"/>
              <a:gd name="connsiteX2" fmla="*/ 487177 w 1604777"/>
              <a:gd name="connsiteY2" fmla="*/ 762000 h 774700"/>
              <a:gd name="connsiteX3" fmla="*/ 0 w 1604777"/>
              <a:gd name="connsiteY3" fmla="*/ 774700 h 774700"/>
              <a:gd name="connsiteX4" fmla="*/ 228600 w 1604777"/>
              <a:gd name="connsiteY4" fmla="*/ 0 h 774700"/>
              <a:gd name="connsiteX0" fmla="*/ 228600 w 4195577"/>
              <a:gd name="connsiteY0" fmla="*/ 0 h 774700"/>
              <a:gd name="connsiteX1" fmla="*/ 4195577 w 4195577"/>
              <a:gd name="connsiteY1" fmla="*/ 114300 h 774700"/>
              <a:gd name="connsiteX2" fmla="*/ 487177 w 4195577"/>
              <a:gd name="connsiteY2" fmla="*/ 762000 h 774700"/>
              <a:gd name="connsiteX3" fmla="*/ 0 w 4195577"/>
              <a:gd name="connsiteY3" fmla="*/ 774700 h 774700"/>
              <a:gd name="connsiteX4" fmla="*/ 228600 w 4195577"/>
              <a:gd name="connsiteY4" fmla="*/ 0 h 774700"/>
              <a:gd name="connsiteX0" fmla="*/ 228600 w 4195577"/>
              <a:gd name="connsiteY0" fmla="*/ 203200 h 660400"/>
              <a:gd name="connsiteX1" fmla="*/ 4195577 w 4195577"/>
              <a:gd name="connsiteY1" fmla="*/ 0 h 660400"/>
              <a:gd name="connsiteX2" fmla="*/ 487177 w 4195577"/>
              <a:gd name="connsiteY2" fmla="*/ 647700 h 660400"/>
              <a:gd name="connsiteX3" fmla="*/ 0 w 4195577"/>
              <a:gd name="connsiteY3" fmla="*/ 660400 h 660400"/>
              <a:gd name="connsiteX4" fmla="*/ 228600 w 4195577"/>
              <a:gd name="connsiteY4" fmla="*/ 203200 h 660400"/>
              <a:gd name="connsiteX0" fmla="*/ 292100 w 4195577"/>
              <a:gd name="connsiteY0" fmla="*/ 38100 h 660400"/>
              <a:gd name="connsiteX1" fmla="*/ 4195577 w 4195577"/>
              <a:gd name="connsiteY1" fmla="*/ 0 h 660400"/>
              <a:gd name="connsiteX2" fmla="*/ 487177 w 4195577"/>
              <a:gd name="connsiteY2" fmla="*/ 647700 h 660400"/>
              <a:gd name="connsiteX3" fmla="*/ 0 w 4195577"/>
              <a:gd name="connsiteY3" fmla="*/ 660400 h 660400"/>
              <a:gd name="connsiteX4" fmla="*/ 292100 w 4195577"/>
              <a:gd name="connsiteY4" fmla="*/ 38100 h 660400"/>
              <a:gd name="connsiteX0" fmla="*/ 279400 w 4195577"/>
              <a:gd name="connsiteY0" fmla="*/ 25400 h 660400"/>
              <a:gd name="connsiteX1" fmla="*/ 4195577 w 4195577"/>
              <a:gd name="connsiteY1" fmla="*/ 0 h 660400"/>
              <a:gd name="connsiteX2" fmla="*/ 487177 w 4195577"/>
              <a:gd name="connsiteY2" fmla="*/ 647700 h 660400"/>
              <a:gd name="connsiteX3" fmla="*/ 0 w 4195577"/>
              <a:gd name="connsiteY3" fmla="*/ 660400 h 660400"/>
              <a:gd name="connsiteX4" fmla="*/ 279400 w 4195577"/>
              <a:gd name="connsiteY4" fmla="*/ 25400 h 660400"/>
              <a:gd name="connsiteX0" fmla="*/ 279400 w 4220977"/>
              <a:gd name="connsiteY0" fmla="*/ 25400 h 660400"/>
              <a:gd name="connsiteX1" fmla="*/ 4220977 w 4220977"/>
              <a:gd name="connsiteY1" fmla="*/ 0 h 660400"/>
              <a:gd name="connsiteX2" fmla="*/ 487177 w 4220977"/>
              <a:gd name="connsiteY2" fmla="*/ 647700 h 660400"/>
              <a:gd name="connsiteX3" fmla="*/ 0 w 4220977"/>
              <a:gd name="connsiteY3" fmla="*/ 660400 h 660400"/>
              <a:gd name="connsiteX4" fmla="*/ 279400 w 4220977"/>
              <a:gd name="connsiteY4" fmla="*/ 25400 h 66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0977" h="660400">
                <a:moveTo>
                  <a:pt x="279400" y="25400"/>
                </a:moveTo>
                <a:lnTo>
                  <a:pt x="4220977" y="0"/>
                </a:lnTo>
                <a:lnTo>
                  <a:pt x="487177" y="647700"/>
                </a:lnTo>
                <a:lnTo>
                  <a:pt x="0" y="660400"/>
                </a:lnTo>
                <a:lnTo>
                  <a:pt x="279400" y="25400"/>
                </a:lnTo>
                <a:close/>
              </a:path>
            </a:pathLst>
          </a:custGeom>
          <a:gradFill>
            <a:gsLst>
              <a:gs pos="1000">
                <a:srgbClr val="FFD17D"/>
              </a:gs>
              <a:gs pos="100000">
                <a:sysClr val="window" lastClr="FFFFFF">
                  <a:alpha val="0"/>
                </a:sys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rot="1345523">
            <a:off x="3083988" y="4598495"/>
            <a:ext cx="776175" cy="276999"/>
          </a:xfrm>
          <a:prstGeom prst="rect">
            <a:avLst/>
          </a:prstGeom>
          <a:noFill/>
        </p:spPr>
        <p:txBody>
          <a:bodyPr wrap="square" rtlCol="0">
            <a:noAutofit/>
          </a:bodyPr>
          <a:lstStyle/>
          <a:p>
            <a:pPr fontAlgn="ctr"/>
            <a:r>
              <a:rPr lang="en-US" sz="1200" b="1">
                <a:latin typeface="Huawei Sans" panose="020C0503030203020204" pitchFamily="34" charset="0"/>
                <a:ea typeface="方正兰亭黑简体" panose="02000000000000000000" pitchFamily="2" charset="-122"/>
                <a:sym typeface="Huawei Sans" panose="020C0503030203020204" pitchFamily="34" charset="0"/>
              </a:rPr>
              <a:t>GE0/0/0</a:t>
            </a:r>
          </a:p>
        </p:txBody>
      </p:sp>
      <p:sp>
        <p:nvSpPr>
          <p:cNvPr id="78" name="文本框 77"/>
          <p:cNvSpPr txBox="1"/>
          <p:nvPr/>
        </p:nvSpPr>
        <p:spPr bwMode="gray">
          <a:xfrm rot="19865385">
            <a:off x="3001840" y="5004086"/>
            <a:ext cx="776175" cy="276999"/>
          </a:xfrm>
          <a:prstGeom prst="rect">
            <a:avLst/>
          </a:prstGeom>
          <a:noFill/>
        </p:spPr>
        <p:txBody>
          <a:bodyPr wrap="square" rtlCol="0">
            <a:noAutofit/>
          </a:bodyPr>
          <a:lstStyle/>
          <a:p>
            <a:pPr fontAlgn="ctr"/>
            <a:r>
              <a:rPr lang="en-US" sz="1200" b="1">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80" name="AutoShape 2"/>
          <p:cNvSpPr>
            <a:spLocks noChangeArrowheads="1"/>
          </p:cNvSpPr>
          <p:nvPr/>
        </p:nvSpPr>
        <p:spPr bwMode="gray">
          <a:xfrm>
            <a:off x="4241574" y="2432147"/>
            <a:ext cx="3827691" cy="1582456"/>
          </a:xfrm>
          <a:prstGeom prst="roundRect">
            <a:avLst>
              <a:gd name="adj" fmla="val 16667"/>
            </a:avLst>
          </a:prstGeom>
          <a:noFill/>
          <a:ln w="3175" algn="ctr">
            <a:solidFill>
              <a:srgbClr val="006699"/>
            </a:solidFill>
            <a:prstDash val="lg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AutoShape 4"/>
          <p:cNvSpPr>
            <a:spLocks noChangeArrowheads="1"/>
          </p:cNvSpPr>
          <p:nvPr/>
        </p:nvSpPr>
        <p:spPr bwMode="gray">
          <a:xfrm>
            <a:off x="4411097" y="2492811"/>
            <a:ext cx="2135324" cy="660413"/>
          </a:xfrm>
          <a:prstGeom prst="roundRect">
            <a:avLst>
              <a:gd name="adj" fmla="val 16667"/>
            </a:avLst>
          </a:prstGeom>
          <a:solidFill>
            <a:schemeClr val="bg1"/>
          </a:solidFill>
          <a:ln w="31750" algn="ctr">
            <a:solidFill>
              <a:srgbClr val="8BC9A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AutoShape 5"/>
          <p:cNvSpPr>
            <a:spLocks noChangeArrowheads="1"/>
          </p:cNvSpPr>
          <p:nvPr/>
        </p:nvSpPr>
        <p:spPr bwMode="gray">
          <a:xfrm>
            <a:off x="4411097" y="3230748"/>
            <a:ext cx="2135324" cy="660413"/>
          </a:xfrm>
          <a:prstGeom prst="roundRect">
            <a:avLst>
              <a:gd name="adj" fmla="val 16667"/>
            </a:avLst>
          </a:prstGeom>
          <a:solidFill>
            <a:schemeClr val="bg1"/>
          </a:solidFill>
          <a:ln w="31750" algn="ctr">
            <a:solidFill>
              <a:srgbClr val="56C4D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AutoShape 6"/>
          <p:cNvSpPr>
            <a:spLocks noChangeArrowheads="1"/>
          </p:cNvSpPr>
          <p:nvPr/>
        </p:nvSpPr>
        <p:spPr bwMode="gray">
          <a:xfrm>
            <a:off x="6629546" y="2499086"/>
            <a:ext cx="1354236" cy="1403442"/>
          </a:xfrm>
          <a:prstGeom prst="roundRect">
            <a:avLst>
              <a:gd name="adj" fmla="val 16667"/>
            </a:avLst>
          </a:prstGeom>
          <a:solidFill>
            <a:schemeClr val="bg1"/>
          </a:solidFill>
          <a:ln w="31750" algn="ctr">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r>
              <a:rPr lang="en-US" sz="1600" dirty="0">
                <a:latin typeface="Huawei Sans" panose="020C0503030203020204" pitchFamily="34" charset="0"/>
                <a:ea typeface="方正兰亭黑简体" panose="02000000000000000000" pitchFamily="2" charset="-122"/>
                <a:sym typeface="Huawei Sans" panose="020C0503030203020204" pitchFamily="34" charset="0"/>
              </a:rPr>
              <a:t>Public Network Routing Table</a:t>
            </a:r>
          </a:p>
        </p:txBody>
      </p:sp>
      <p:sp>
        <p:nvSpPr>
          <p:cNvPr id="84" name="文本框 83"/>
          <p:cNvSpPr txBox="1"/>
          <p:nvPr/>
        </p:nvSpPr>
        <p:spPr bwMode="gray">
          <a:xfrm>
            <a:off x="4433461" y="2472709"/>
            <a:ext cx="1673428"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VPNX Routing Table</a:t>
            </a:r>
          </a:p>
        </p:txBody>
      </p:sp>
      <p:sp>
        <p:nvSpPr>
          <p:cNvPr id="85" name="文本框 84"/>
          <p:cNvSpPr txBox="1"/>
          <p:nvPr/>
        </p:nvSpPr>
        <p:spPr bwMode="gray">
          <a:xfrm>
            <a:off x="4436043" y="3209257"/>
            <a:ext cx="1668264" cy="276999"/>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VPNY Routing Table</a:t>
            </a:r>
          </a:p>
        </p:txBody>
      </p:sp>
      <p:sp>
        <p:nvSpPr>
          <p:cNvPr id="86" name="文本框 85"/>
          <p:cNvSpPr txBox="1"/>
          <p:nvPr/>
        </p:nvSpPr>
        <p:spPr bwMode="gray">
          <a:xfrm>
            <a:off x="4411096" y="2690266"/>
            <a:ext cx="2419809" cy="43088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Destination/Mask  Interface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      GE0/0/0</a:t>
            </a:r>
          </a:p>
        </p:txBody>
      </p:sp>
      <p:sp>
        <p:nvSpPr>
          <p:cNvPr id="87" name="文本框 86"/>
          <p:cNvSpPr txBox="1"/>
          <p:nvPr/>
        </p:nvSpPr>
        <p:spPr bwMode="gray">
          <a:xfrm>
            <a:off x="4411097" y="3410676"/>
            <a:ext cx="2256290" cy="43088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Destination/Mask  Interface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       GE0/0/1</a:t>
            </a:r>
          </a:p>
        </p:txBody>
      </p:sp>
      <p:sp>
        <p:nvSpPr>
          <p:cNvPr id="88" name="文本框 87"/>
          <p:cNvSpPr txBox="1"/>
          <p:nvPr/>
        </p:nvSpPr>
        <p:spPr bwMode="gray">
          <a:xfrm>
            <a:off x="8302345" y="3605320"/>
            <a:ext cx="233429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Note: Only key items in VPN routing tables are displayed.</a:t>
            </a:r>
          </a:p>
        </p:txBody>
      </p:sp>
      <p:grpSp>
        <p:nvGrpSpPr>
          <p:cNvPr id="56" name="组合 55"/>
          <p:cNvGrpSpPr/>
          <p:nvPr/>
        </p:nvGrpSpPr>
        <p:grpSpPr bwMode="gray">
          <a:xfrm>
            <a:off x="9493131" y="4346377"/>
            <a:ext cx="540000" cy="723926"/>
            <a:chOff x="4073209" y="4947622"/>
            <a:chExt cx="540000" cy="723926"/>
          </a:xfrm>
        </p:grpSpPr>
        <p:pic>
          <p:nvPicPr>
            <p:cNvPr id="57"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58" name="文本框 57"/>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59" name="组合 58"/>
          <p:cNvGrpSpPr/>
          <p:nvPr/>
        </p:nvGrpSpPr>
        <p:grpSpPr bwMode="gray">
          <a:xfrm>
            <a:off x="9504955" y="5427757"/>
            <a:ext cx="552270" cy="723926"/>
            <a:chOff x="4060939" y="4947622"/>
            <a:chExt cx="552270" cy="723926"/>
          </a:xfrm>
        </p:grpSpPr>
        <p:pic>
          <p:nvPicPr>
            <p:cNvPr id="6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1" name="文本框 60"/>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extLst>
      <p:ext uri="{BB962C8B-B14F-4D97-AF65-F5344CB8AC3E}">
        <p14:creationId xmlns:p14="http://schemas.microsoft.com/office/powerpoint/2010/main" val="1859544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ppt_x"/>
                                          </p:val>
                                        </p:tav>
                                        <p:tav tm="100000">
                                          <p:val>
                                            <p:strVal val="#ppt_x"/>
                                          </p:val>
                                        </p:tav>
                                      </p:tavLst>
                                    </p:anim>
                                    <p:anim calcmode="lin" valueType="num">
                                      <p:cBhvr additive="base">
                                        <p:cTn id="8" dur="500" fill="hold"/>
                                        <p:tgtEl>
                                          <p:spTgt spid="7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ppt_x"/>
                                          </p:val>
                                        </p:tav>
                                        <p:tav tm="100000">
                                          <p:val>
                                            <p:strVal val="#ppt_x"/>
                                          </p:val>
                                        </p:tav>
                                      </p:tavLst>
                                    </p:anim>
                                    <p:anim calcmode="lin" valueType="num">
                                      <p:cBhvr additive="base">
                                        <p:cTn id="12" dur="500" fill="hold"/>
                                        <p:tgtEl>
                                          <p:spTgt spid="8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500" fill="hold"/>
                                        <p:tgtEl>
                                          <p:spTgt spid="81"/>
                                        </p:tgtEl>
                                        <p:attrNameLst>
                                          <p:attrName>ppt_x</p:attrName>
                                        </p:attrNameLst>
                                      </p:cBhvr>
                                      <p:tavLst>
                                        <p:tav tm="0">
                                          <p:val>
                                            <p:strVal val="#ppt_x"/>
                                          </p:val>
                                        </p:tav>
                                        <p:tav tm="100000">
                                          <p:val>
                                            <p:strVal val="#ppt_x"/>
                                          </p:val>
                                        </p:tav>
                                      </p:tavLst>
                                    </p:anim>
                                    <p:anim calcmode="lin" valueType="num">
                                      <p:cBhvr additive="base">
                                        <p:cTn id="16" dur="500" fill="hold"/>
                                        <p:tgtEl>
                                          <p:spTgt spid="8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500" fill="hold"/>
                                        <p:tgtEl>
                                          <p:spTgt spid="83"/>
                                        </p:tgtEl>
                                        <p:attrNameLst>
                                          <p:attrName>ppt_x</p:attrName>
                                        </p:attrNameLst>
                                      </p:cBhvr>
                                      <p:tavLst>
                                        <p:tav tm="0">
                                          <p:val>
                                            <p:strVal val="#ppt_x"/>
                                          </p:val>
                                        </p:tav>
                                        <p:tav tm="100000">
                                          <p:val>
                                            <p:strVal val="#ppt_x"/>
                                          </p:val>
                                        </p:tav>
                                      </p:tavLst>
                                    </p:anim>
                                    <p:anim calcmode="lin" valueType="num">
                                      <p:cBhvr additive="base">
                                        <p:cTn id="24" dur="500" fill="hold"/>
                                        <p:tgtEl>
                                          <p:spTgt spid="8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additive="base">
                                        <p:cTn id="27" dur="500" fill="hold"/>
                                        <p:tgtEl>
                                          <p:spTgt spid="84"/>
                                        </p:tgtEl>
                                        <p:attrNameLst>
                                          <p:attrName>ppt_x</p:attrName>
                                        </p:attrNameLst>
                                      </p:cBhvr>
                                      <p:tavLst>
                                        <p:tav tm="0">
                                          <p:val>
                                            <p:strVal val="#ppt_x"/>
                                          </p:val>
                                        </p:tav>
                                        <p:tav tm="100000">
                                          <p:val>
                                            <p:strVal val="#ppt_x"/>
                                          </p:val>
                                        </p:tav>
                                      </p:tavLst>
                                    </p:anim>
                                    <p:anim calcmode="lin" valueType="num">
                                      <p:cBhvr additive="base">
                                        <p:cTn id="28" dur="500" fill="hold"/>
                                        <p:tgtEl>
                                          <p:spTgt spid="8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fill="hold"/>
                                        <p:tgtEl>
                                          <p:spTgt spid="86"/>
                                        </p:tgtEl>
                                        <p:attrNameLst>
                                          <p:attrName>ppt_x</p:attrName>
                                        </p:attrNameLst>
                                      </p:cBhvr>
                                      <p:tavLst>
                                        <p:tav tm="0">
                                          <p:val>
                                            <p:strVal val="#ppt_x"/>
                                          </p:val>
                                        </p:tav>
                                        <p:tav tm="100000">
                                          <p:val>
                                            <p:strVal val="#ppt_x"/>
                                          </p:val>
                                        </p:tav>
                                      </p:tavLst>
                                    </p:anim>
                                    <p:anim calcmode="lin" valueType="num">
                                      <p:cBhvr additive="base">
                                        <p:cTn id="36" dur="500" fill="hold"/>
                                        <p:tgtEl>
                                          <p:spTgt spid="8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7"/>
                                        </p:tgtEl>
                                        <p:attrNameLst>
                                          <p:attrName>style.visibility</p:attrName>
                                        </p:attrNameLst>
                                      </p:cBhvr>
                                      <p:to>
                                        <p:strVal val="visible"/>
                                      </p:to>
                                    </p:set>
                                    <p:anim calcmode="lin" valueType="num">
                                      <p:cBhvr additive="base">
                                        <p:cTn id="39" dur="500" fill="hold"/>
                                        <p:tgtEl>
                                          <p:spTgt spid="87"/>
                                        </p:tgtEl>
                                        <p:attrNameLst>
                                          <p:attrName>ppt_x</p:attrName>
                                        </p:attrNameLst>
                                      </p:cBhvr>
                                      <p:tavLst>
                                        <p:tav tm="0">
                                          <p:val>
                                            <p:strVal val="#ppt_x"/>
                                          </p:val>
                                        </p:tav>
                                        <p:tav tm="100000">
                                          <p:val>
                                            <p:strVal val="#ppt_x"/>
                                          </p:val>
                                        </p:tav>
                                      </p:tavLst>
                                    </p:anim>
                                    <p:anim calcmode="lin" valueType="num">
                                      <p:cBhvr additive="base">
                                        <p:cTn id="40" dur="500" fill="hold"/>
                                        <p:tgtEl>
                                          <p:spTgt spid="8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8"/>
                                        </p:tgtEl>
                                        <p:attrNameLst>
                                          <p:attrName>style.visibility</p:attrName>
                                        </p:attrNameLst>
                                      </p:cBhvr>
                                      <p:to>
                                        <p:strVal val="visible"/>
                                      </p:to>
                                    </p:set>
                                    <p:anim calcmode="lin" valueType="num">
                                      <p:cBhvr additive="base">
                                        <p:cTn id="43" dur="500" fill="hold"/>
                                        <p:tgtEl>
                                          <p:spTgt spid="88"/>
                                        </p:tgtEl>
                                        <p:attrNameLst>
                                          <p:attrName>ppt_x</p:attrName>
                                        </p:attrNameLst>
                                      </p:cBhvr>
                                      <p:tavLst>
                                        <p:tav tm="0">
                                          <p:val>
                                            <p:strVal val="#ppt_x"/>
                                          </p:val>
                                        </p:tav>
                                        <p:tav tm="100000">
                                          <p:val>
                                            <p:strVal val="#ppt_x"/>
                                          </p:val>
                                        </p:tav>
                                      </p:tavLst>
                                    </p:anim>
                                    <p:anim calcmode="lin" valueType="num">
                                      <p:cBhvr additive="base">
                                        <p:cTn id="44" dur="500" fill="hold"/>
                                        <p:tgtEl>
                                          <p:spTgt spid="8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ppt_x"/>
                                          </p:val>
                                        </p:tav>
                                        <p:tav tm="100000">
                                          <p:val>
                                            <p:strVal val="#ppt_x"/>
                                          </p:val>
                                        </p:tav>
                                      </p:tavLst>
                                    </p:anim>
                                    <p:anim calcmode="lin" valueType="num">
                                      <p:cBhvr additive="base">
                                        <p:cTn id="48"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6" grpId="0" animBg="1"/>
      <p:bldP spid="80" grpId="0" animBg="1"/>
      <p:bldP spid="81" grpId="0" animBg="1"/>
      <p:bldP spid="82" grpId="0" animBg="1"/>
      <p:bldP spid="83" grpId="0" animBg="1"/>
      <p:bldP spid="84" grpId="0"/>
      <p:bldP spid="85" grpId="0"/>
      <p:bldP spid="86" grpId="0"/>
      <p:bldP spid="87" grpId="0"/>
      <p:bldP spid="8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RD</a:t>
            </a:r>
          </a:p>
        </p:txBody>
      </p:sp>
      <p:sp>
        <p:nvSpPr>
          <p:cNvPr id="3" name="文本占位符 2"/>
          <p:cNvSpPr>
            <a:spLocks noGrp="1"/>
          </p:cNvSpPr>
          <p:nvPr>
            <p:ph type="body" sz="quarter" idx="10"/>
          </p:nvPr>
        </p:nvSpPr>
        <p:spPr bwMode="gray"/>
        <p:txBody>
          <a:bodyPr/>
          <a:lstStyle/>
          <a:p>
            <a:pPr>
              <a:lnSpc>
                <a:spcPct val="120000"/>
              </a:lnSpc>
            </a:pPr>
            <a:r>
              <a:rPr lang="en-US" sz="1800" dirty="0">
                <a:sym typeface="Huawei Sans" panose="020C0503030203020204" pitchFamily="34" charset="0"/>
              </a:rPr>
              <a:t>After a PE receives IPv4 address prefixes from CEs in different VPNs, the PE differentiates these address prefixes based on VPN instance configurations. However, VPN instances are only locally significant. A PE cannot transmit VPN instance information to the peer PE. The route distinguisher (RD) is introduced to resolve this issue.</a:t>
            </a:r>
          </a:p>
          <a:p>
            <a:pPr lvl="1">
              <a:lnSpc>
                <a:spcPct val="120000"/>
              </a:lnSpc>
            </a:pPr>
            <a:r>
              <a:rPr lang="en-US" sz="1600" dirty="0">
                <a:sym typeface="Huawei Sans" panose="020C0503030203020204" pitchFamily="34" charset="0"/>
              </a:rPr>
              <a:t>An RD is 8 bytes long and used to distinguish IPv4 prefixes with the same address space.</a:t>
            </a:r>
          </a:p>
          <a:p>
            <a:pPr lvl="1">
              <a:lnSpc>
                <a:spcPct val="120000"/>
              </a:lnSpc>
            </a:pPr>
            <a:r>
              <a:rPr lang="en-US" sz="1600" dirty="0">
                <a:sym typeface="Huawei Sans" panose="020C0503030203020204" pitchFamily="34" charset="0"/>
              </a:rPr>
              <a:t>After a PE receives an IPv4 route from a CE, the PE adds an RD to the IPv4 prefix of the route and converts the route to a globally unique VPN-IPv4 route.</a:t>
            </a:r>
          </a:p>
        </p:txBody>
      </p:sp>
      <p:sp>
        <p:nvSpPr>
          <p:cNvPr id="55" name="任意多边形 54"/>
          <p:cNvSpPr/>
          <p:nvPr/>
        </p:nvSpPr>
        <p:spPr bwMode="gray">
          <a:xfrm>
            <a:off x="3480971" y="4185052"/>
            <a:ext cx="1976966" cy="749300"/>
          </a:xfrm>
          <a:custGeom>
            <a:avLst/>
            <a:gdLst>
              <a:gd name="connsiteX0" fmla="*/ 0 w 1621367"/>
              <a:gd name="connsiteY0" fmla="*/ 0 h 876300"/>
              <a:gd name="connsiteX1" fmla="*/ 1621367 w 1621367"/>
              <a:gd name="connsiteY1" fmla="*/ 0 h 876300"/>
              <a:gd name="connsiteX2" fmla="*/ 1621367 w 1621367"/>
              <a:gd name="connsiteY2" fmla="*/ 876300 h 876300"/>
              <a:gd name="connsiteX3" fmla="*/ 0 w 1621367"/>
              <a:gd name="connsiteY3" fmla="*/ 876300 h 876300"/>
            </a:gdLst>
            <a:ahLst/>
            <a:cxnLst>
              <a:cxn ang="0">
                <a:pos x="connsiteX0" y="connsiteY0"/>
              </a:cxn>
              <a:cxn ang="0">
                <a:pos x="connsiteX1" y="connsiteY1"/>
              </a:cxn>
              <a:cxn ang="0">
                <a:pos x="connsiteX2" y="connsiteY2"/>
              </a:cxn>
              <a:cxn ang="0">
                <a:pos x="connsiteX3" y="connsiteY3"/>
              </a:cxn>
            </a:cxnLst>
            <a:rect l="l" t="t" r="r" b="b"/>
            <a:pathLst>
              <a:path w="1621367" h="876300">
                <a:moveTo>
                  <a:pt x="0" y="0"/>
                </a:moveTo>
                <a:lnTo>
                  <a:pt x="1621367" y="0"/>
                </a:lnTo>
                <a:lnTo>
                  <a:pt x="1621367" y="876300"/>
                </a:lnTo>
                <a:lnTo>
                  <a:pt x="0" y="876300"/>
                </a:lnTo>
                <a:close/>
              </a:path>
            </a:pathLst>
          </a:cu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57"/>
          <p:cNvSpPr/>
          <p:nvPr/>
        </p:nvSpPr>
        <p:spPr bwMode="gray">
          <a:xfrm>
            <a:off x="5457937" y="4185052"/>
            <a:ext cx="1976965" cy="749300"/>
          </a:xfrm>
          <a:custGeom>
            <a:avLst/>
            <a:gdLst>
              <a:gd name="connsiteX0" fmla="*/ 0 w 1621366"/>
              <a:gd name="connsiteY0" fmla="*/ 0 h 876300"/>
              <a:gd name="connsiteX1" fmla="*/ 1621366 w 1621366"/>
              <a:gd name="connsiteY1" fmla="*/ 0 h 876300"/>
              <a:gd name="connsiteX2" fmla="*/ 1621366 w 1621366"/>
              <a:gd name="connsiteY2" fmla="*/ 876300 h 876300"/>
              <a:gd name="connsiteX3" fmla="*/ 0 w 1621366"/>
              <a:gd name="connsiteY3" fmla="*/ 876300 h 876300"/>
            </a:gdLst>
            <a:ahLst/>
            <a:cxnLst>
              <a:cxn ang="0">
                <a:pos x="connsiteX0" y="connsiteY0"/>
              </a:cxn>
              <a:cxn ang="0">
                <a:pos x="connsiteX1" y="connsiteY1"/>
              </a:cxn>
              <a:cxn ang="0">
                <a:pos x="connsiteX2" y="connsiteY2"/>
              </a:cxn>
              <a:cxn ang="0">
                <a:pos x="connsiteX3" y="connsiteY3"/>
              </a:cxn>
            </a:cxnLst>
            <a:rect l="l" t="t" r="r" b="b"/>
            <a:pathLst>
              <a:path w="1621366" h="876300">
                <a:moveTo>
                  <a:pt x="0" y="0"/>
                </a:moveTo>
                <a:lnTo>
                  <a:pt x="1621366" y="0"/>
                </a:lnTo>
                <a:lnTo>
                  <a:pt x="1621366" y="876300"/>
                </a:lnTo>
                <a:lnTo>
                  <a:pt x="0" y="876300"/>
                </a:lnTo>
                <a:close/>
              </a:path>
            </a:pathLst>
          </a:cu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a:off x="7434902" y="4185052"/>
            <a:ext cx="1976966" cy="749300"/>
          </a:xfrm>
          <a:custGeom>
            <a:avLst/>
            <a:gdLst>
              <a:gd name="connsiteX0" fmla="*/ 0 w 1621367"/>
              <a:gd name="connsiteY0" fmla="*/ 0 h 876300"/>
              <a:gd name="connsiteX1" fmla="*/ 1621367 w 1621367"/>
              <a:gd name="connsiteY1" fmla="*/ 0 h 876300"/>
              <a:gd name="connsiteX2" fmla="*/ 1621367 w 1621367"/>
              <a:gd name="connsiteY2" fmla="*/ 876300 h 876300"/>
              <a:gd name="connsiteX3" fmla="*/ 0 w 1621367"/>
              <a:gd name="connsiteY3" fmla="*/ 876300 h 876300"/>
            </a:gdLst>
            <a:ahLst/>
            <a:cxnLst>
              <a:cxn ang="0">
                <a:pos x="connsiteX0" y="connsiteY0"/>
              </a:cxn>
              <a:cxn ang="0">
                <a:pos x="connsiteX1" y="connsiteY1"/>
              </a:cxn>
              <a:cxn ang="0">
                <a:pos x="connsiteX2" y="connsiteY2"/>
              </a:cxn>
              <a:cxn ang="0">
                <a:pos x="connsiteX3" y="connsiteY3"/>
              </a:cxn>
            </a:cxnLst>
            <a:rect l="l" t="t" r="r" b="b"/>
            <a:pathLst>
              <a:path w="1621367" h="876300">
                <a:moveTo>
                  <a:pt x="0" y="0"/>
                </a:moveTo>
                <a:lnTo>
                  <a:pt x="1621367" y="0"/>
                </a:lnTo>
                <a:lnTo>
                  <a:pt x="1621367" y="876300"/>
                </a:lnTo>
                <a:lnTo>
                  <a:pt x="0" y="876300"/>
                </a:lnTo>
                <a:close/>
              </a:path>
            </a:pathLst>
          </a:cu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3842517" y="4236535"/>
            <a:ext cx="1253869" cy="646331"/>
          </a:xfrm>
          <a:prstGeom prst="rect">
            <a:avLst/>
          </a:prstGeom>
          <a:noFill/>
        </p:spPr>
        <p:txBody>
          <a:bodyPr wrap="square" rtlCol="0">
            <a:noAutofit/>
          </a:bodyPr>
          <a:lstStyle/>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Field</a:t>
            </a:r>
          </a:p>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63" name="文本框 62"/>
          <p:cNvSpPr txBox="1"/>
          <p:nvPr/>
        </p:nvSpPr>
        <p:spPr bwMode="gray">
          <a:xfrm>
            <a:off x="5631933" y="4236536"/>
            <a:ext cx="1628972" cy="646331"/>
          </a:xfrm>
          <a:prstGeom prst="rect">
            <a:avLst/>
          </a:prstGeom>
          <a:noFill/>
        </p:spPr>
        <p:txBody>
          <a:bodyPr wrap="square" rtlCol="0">
            <a:noAutofit/>
          </a:bodyPr>
          <a:lstStyle/>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Administrator</a:t>
            </a:r>
          </a:p>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Subfield</a:t>
            </a:r>
          </a:p>
        </p:txBody>
      </p:sp>
      <p:sp>
        <p:nvSpPr>
          <p:cNvPr id="64" name="文本框 63"/>
          <p:cNvSpPr txBox="1"/>
          <p:nvPr/>
        </p:nvSpPr>
        <p:spPr bwMode="gray">
          <a:xfrm>
            <a:off x="7434901" y="4211820"/>
            <a:ext cx="1965603" cy="646331"/>
          </a:xfrm>
          <a:prstGeom prst="rect">
            <a:avLst/>
          </a:prstGeom>
          <a:noFill/>
        </p:spPr>
        <p:txBody>
          <a:bodyPr wrap="square" rtlCol="0">
            <a:noAutofit/>
          </a:bodyPr>
          <a:lstStyle/>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Assigned</a:t>
            </a:r>
          </a:p>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Number Subfield</a:t>
            </a:r>
          </a:p>
        </p:txBody>
      </p:sp>
      <p:sp>
        <p:nvSpPr>
          <p:cNvPr id="65" name="Right Brace 45"/>
          <p:cNvSpPr/>
          <p:nvPr/>
        </p:nvSpPr>
        <p:spPr bwMode="gray">
          <a:xfrm rot="16200000">
            <a:off x="6251402" y="959742"/>
            <a:ext cx="378682" cy="5919533"/>
          </a:xfrm>
          <a:custGeom>
            <a:avLst/>
            <a:gdLst>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7" fmla="*/ 0 w 594067"/>
              <a:gd name="connsiteY7" fmla="*/ 0 h 5919533"/>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0" fmla="*/ 0 w 594068"/>
              <a:gd name="connsiteY0" fmla="*/ 0 h 5919533"/>
              <a:gd name="connsiteX1" fmla="*/ 297034 w 594068"/>
              <a:gd name="connsiteY1" fmla="*/ 49504 h 5919533"/>
              <a:gd name="connsiteX2" fmla="*/ 297034 w 594068"/>
              <a:gd name="connsiteY2" fmla="*/ 2910263 h 5919533"/>
              <a:gd name="connsiteX3" fmla="*/ 5940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 name="connsiteX7" fmla="*/ 0 w 594068"/>
              <a:gd name="connsiteY7" fmla="*/ 0 h 5919533"/>
              <a:gd name="connsiteX0" fmla="*/ 0 w 594068"/>
              <a:gd name="connsiteY0" fmla="*/ 0 h 5919533"/>
              <a:gd name="connsiteX1" fmla="*/ 297034 w 594068"/>
              <a:gd name="connsiteY1" fmla="*/ 49504 h 5919533"/>
              <a:gd name="connsiteX2" fmla="*/ 297034 w 594068"/>
              <a:gd name="connsiteY2" fmla="*/ 2910263 h 5919533"/>
              <a:gd name="connsiteX3" fmla="*/ 5051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068" h="5919533" stroke="0" extrusionOk="0">
                <a:moveTo>
                  <a:pt x="0" y="0"/>
                </a:moveTo>
                <a:cubicBezTo>
                  <a:pt x="164047" y="0"/>
                  <a:pt x="297034" y="22164"/>
                  <a:pt x="297034" y="49504"/>
                </a:cubicBezTo>
                <a:lnTo>
                  <a:pt x="297034" y="2910263"/>
                </a:lnTo>
                <a:cubicBezTo>
                  <a:pt x="297034" y="2937603"/>
                  <a:pt x="430021" y="2959767"/>
                  <a:pt x="594068" y="2959767"/>
                </a:cubicBezTo>
                <a:cubicBezTo>
                  <a:pt x="430021" y="2959767"/>
                  <a:pt x="297034" y="2981931"/>
                  <a:pt x="297034" y="3009271"/>
                </a:cubicBezTo>
                <a:lnTo>
                  <a:pt x="297034" y="5870029"/>
                </a:lnTo>
                <a:cubicBezTo>
                  <a:pt x="297034" y="5897369"/>
                  <a:pt x="164047" y="5919533"/>
                  <a:pt x="0" y="5919533"/>
                </a:cubicBezTo>
                <a:lnTo>
                  <a:pt x="0" y="0"/>
                </a:lnTo>
                <a:close/>
              </a:path>
              <a:path w="594068" h="5919533" fill="none">
                <a:moveTo>
                  <a:pt x="0" y="0"/>
                </a:moveTo>
                <a:cubicBezTo>
                  <a:pt x="164047" y="0"/>
                  <a:pt x="297034" y="22164"/>
                  <a:pt x="297034" y="49504"/>
                </a:cubicBezTo>
                <a:lnTo>
                  <a:pt x="297034" y="2910263"/>
                </a:lnTo>
                <a:cubicBezTo>
                  <a:pt x="297034" y="2937603"/>
                  <a:pt x="341121" y="2959767"/>
                  <a:pt x="505168" y="2959767"/>
                </a:cubicBezTo>
                <a:cubicBezTo>
                  <a:pt x="341121" y="2959767"/>
                  <a:pt x="297034" y="2981931"/>
                  <a:pt x="297034" y="3009271"/>
                </a:cubicBezTo>
                <a:lnTo>
                  <a:pt x="297034" y="5870029"/>
                </a:lnTo>
                <a:cubicBezTo>
                  <a:pt x="297034" y="5897369"/>
                  <a:pt x="164047" y="5919533"/>
                  <a:pt x="0" y="5919533"/>
                </a:cubicBezTo>
              </a:path>
            </a:pathLst>
          </a:custGeom>
          <a:ln w="19050">
            <a:solidFill>
              <a:srgbClr val="EC706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5854959" y="3309666"/>
            <a:ext cx="1136398" cy="369332"/>
          </a:xfrm>
          <a:prstGeom prst="rect">
            <a:avLst/>
          </a:prstGeom>
          <a:noFill/>
        </p:spPr>
        <p:txBody>
          <a:bodyPr wrap="squar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8 bytes</a:t>
            </a:r>
          </a:p>
        </p:txBody>
      </p:sp>
      <p:sp>
        <p:nvSpPr>
          <p:cNvPr id="68" name="文本框 67"/>
          <p:cNvSpPr txBox="1"/>
          <p:nvPr/>
        </p:nvSpPr>
        <p:spPr bwMode="gray">
          <a:xfrm>
            <a:off x="3996405" y="5018579"/>
            <a:ext cx="861133" cy="338554"/>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Type=0</a:t>
            </a:r>
          </a:p>
        </p:txBody>
      </p:sp>
      <p:sp>
        <p:nvSpPr>
          <p:cNvPr id="69" name="文本框 68"/>
          <p:cNvSpPr txBox="1"/>
          <p:nvPr/>
        </p:nvSpPr>
        <p:spPr bwMode="gray">
          <a:xfrm>
            <a:off x="5517464" y="5018579"/>
            <a:ext cx="1920725" cy="338554"/>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 bytes, AS number</a:t>
            </a:r>
          </a:p>
        </p:txBody>
      </p:sp>
      <p:sp>
        <p:nvSpPr>
          <p:cNvPr id="71" name="文本框 70"/>
          <p:cNvSpPr txBox="1"/>
          <p:nvPr/>
        </p:nvSpPr>
        <p:spPr bwMode="gray">
          <a:xfrm>
            <a:off x="7490941" y="5018579"/>
            <a:ext cx="2184400"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 bytes, user-defined</a:t>
            </a:r>
          </a:p>
        </p:txBody>
      </p:sp>
      <p:cxnSp>
        <p:nvCxnSpPr>
          <p:cNvPr id="72" name="直接箭头连接符 71">
            <a:extLst>
              <a:ext uri="{FF2B5EF4-FFF2-40B4-BE49-F238E27FC236}">
                <a16:creationId xmlns:a16="http://schemas.microsoft.com/office/drawing/2014/main" xmlns="" id="{22E47E9F-0DA1-48E9-9F0B-22EC7AD79494}"/>
              </a:ext>
            </a:extLst>
          </p:cNvPr>
          <p:cNvCxnSpPr>
            <a:cxnSpLocks/>
          </p:cNvCxnSpPr>
          <p:nvPr/>
        </p:nvCxnSpPr>
        <p:spPr bwMode="gray">
          <a:xfrm>
            <a:off x="5457937" y="4934352"/>
            <a:ext cx="0" cy="1217028"/>
          </a:xfrm>
          <a:prstGeom prst="straightConnector1">
            <a:avLst/>
          </a:prstGeom>
          <a:solidFill>
            <a:srgbClr val="4F81BD"/>
          </a:solidFill>
          <a:ln w="28575" cap="flat" cmpd="sng" algn="ctr">
            <a:solidFill>
              <a:sysClr val="windowText" lastClr="000000"/>
            </a:solidFill>
            <a:prstDash val="dash"/>
            <a:round/>
            <a:headEnd type="none" w="med" len="med"/>
            <a:tailEnd type="none" w="med" len="med"/>
          </a:ln>
          <a:effectLst/>
        </p:spPr>
      </p:cxnSp>
      <p:cxnSp>
        <p:nvCxnSpPr>
          <p:cNvPr id="74" name="直接箭头连接符 73">
            <a:extLst>
              <a:ext uri="{FF2B5EF4-FFF2-40B4-BE49-F238E27FC236}">
                <a16:creationId xmlns:a16="http://schemas.microsoft.com/office/drawing/2014/main" xmlns="" id="{22E47E9F-0DA1-48E9-9F0B-22EC7AD79494}"/>
              </a:ext>
            </a:extLst>
          </p:cNvPr>
          <p:cNvCxnSpPr>
            <a:cxnSpLocks/>
          </p:cNvCxnSpPr>
          <p:nvPr/>
        </p:nvCxnSpPr>
        <p:spPr bwMode="gray">
          <a:xfrm>
            <a:off x="7434902" y="4934352"/>
            <a:ext cx="0" cy="1217028"/>
          </a:xfrm>
          <a:prstGeom prst="straightConnector1">
            <a:avLst/>
          </a:prstGeom>
          <a:solidFill>
            <a:srgbClr val="4F81BD"/>
          </a:solidFill>
          <a:ln w="28575" cap="flat" cmpd="sng" algn="ctr">
            <a:solidFill>
              <a:sysClr val="windowText" lastClr="000000"/>
            </a:solidFill>
            <a:prstDash val="dash"/>
            <a:round/>
            <a:headEnd type="none" w="med" len="med"/>
            <a:tailEnd type="none" w="med" len="med"/>
          </a:ln>
          <a:effectLst/>
        </p:spPr>
      </p:cxnSp>
      <p:cxnSp>
        <p:nvCxnSpPr>
          <p:cNvPr id="75" name="直接箭头连接符 74">
            <a:extLst>
              <a:ext uri="{FF2B5EF4-FFF2-40B4-BE49-F238E27FC236}">
                <a16:creationId xmlns:a16="http://schemas.microsoft.com/office/drawing/2014/main" xmlns="" id="{22E47E9F-0DA1-48E9-9F0B-22EC7AD79494}"/>
              </a:ext>
            </a:extLst>
          </p:cNvPr>
          <p:cNvCxnSpPr>
            <a:cxnSpLocks/>
          </p:cNvCxnSpPr>
          <p:nvPr/>
        </p:nvCxnSpPr>
        <p:spPr bwMode="gray">
          <a:xfrm flipH="1">
            <a:off x="3480976" y="5554480"/>
            <a:ext cx="5930897" cy="0"/>
          </a:xfrm>
          <a:prstGeom prst="straightConnector1">
            <a:avLst/>
          </a:prstGeom>
          <a:solidFill>
            <a:srgbClr val="4F81BD"/>
          </a:solidFill>
          <a:ln w="28575" cap="flat" cmpd="sng" algn="ctr">
            <a:solidFill>
              <a:sysClr val="windowText" lastClr="000000"/>
            </a:solidFill>
            <a:prstDash val="dash"/>
            <a:round/>
            <a:headEnd type="none" w="med" len="med"/>
            <a:tailEnd type="none" w="med" len="med"/>
          </a:ln>
          <a:effectLst/>
        </p:spPr>
      </p:cxnSp>
      <p:sp>
        <p:nvSpPr>
          <p:cNvPr id="80" name="文本框 79"/>
          <p:cNvSpPr txBox="1"/>
          <p:nvPr/>
        </p:nvSpPr>
        <p:spPr bwMode="gray">
          <a:xfrm>
            <a:off x="3996405" y="5678275"/>
            <a:ext cx="861133" cy="338554"/>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Type=1</a:t>
            </a:r>
          </a:p>
        </p:txBody>
      </p:sp>
      <p:sp>
        <p:nvSpPr>
          <p:cNvPr id="81" name="文本框 80"/>
          <p:cNvSpPr txBox="1"/>
          <p:nvPr/>
        </p:nvSpPr>
        <p:spPr bwMode="gray">
          <a:xfrm>
            <a:off x="5517464" y="5678275"/>
            <a:ext cx="1920725"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 bytes, IPv4 address</a:t>
            </a:r>
          </a:p>
        </p:txBody>
      </p:sp>
      <p:sp>
        <p:nvSpPr>
          <p:cNvPr id="83" name="文本框 82"/>
          <p:cNvSpPr txBox="1"/>
          <p:nvPr/>
        </p:nvSpPr>
        <p:spPr bwMode="gray">
          <a:xfrm>
            <a:off x="7490941" y="5678275"/>
            <a:ext cx="2184400" cy="338554"/>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 bytes, user-defined</a:t>
            </a:r>
          </a:p>
        </p:txBody>
      </p:sp>
      <p:sp>
        <p:nvSpPr>
          <p:cNvPr id="21" name="Freeform 9"/>
          <p:cNvSpPr>
            <a:spLocks/>
          </p:cNvSpPr>
          <p:nvPr/>
        </p:nvSpPr>
        <p:spPr bwMode="gray">
          <a:xfrm rot="11972573" flipV="1">
            <a:off x="2878554" y="4018203"/>
            <a:ext cx="1025742" cy="49892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15000">
                <a:schemeClr val="accent1">
                  <a:lumMod val="5000"/>
                  <a:lumOff val="95000"/>
                  <a:alpha val="0"/>
                </a:schemeClr>
              </a:gs>
              <a:gs pos="81000">
                <a:srgbClr val="FFF2CC"/>
              </a:gs>
            </a:gsLst>
            <a:lin ang="2400000" scaled="0"/>
            <a:tileRect/>
          </a:gradFill>
          <a:ln w="15875">
            <a:gradFill flip="none" rotWithShape="1">
              <a:gsLst>
                <a:gs pos="11000">
                  <a:schemeClr val="accent1">
                    <a:lumMod val="0"/>
                    <a:lumOff val="100000"/>
                    <a:alpha val="0"/>
                  </a:schemeClr>
                </a:gs>
                <a:gs pos="67000">
                  <a:srgbClr val="FFD17D"/>
                </a:gs>
              </a:gsLst>
              <a:lin ang="2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1543427" y="3578076"/>
            <a:ext cx="2608998" cy="369332"/>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No configuration is required.</a:t>
            </a:r>
          </a:p>
        </p:txBody>
      </p:sp>
    </p:spTree>
    <p:extLst>
      <p:ext uri="{BB962C8B-B14F-4D97-AF65-F5344CB8AC3E}">
        <p14:creationId xmlns:p14="http://schemas.microsoft.com/office/powerpoint/2010/main" val="7130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35" presetClass="path" presetSubtype="0" accel="50000" decel="50000" fill="hold" grpId="1" nodeType="withEffect">
                                  <p:stCondLst>
                                    <p:cond delay="0"/>
                                  </p:stCondLst>
                                  <p:childTnLst>
                                    <p:animMotion origin="layout" path="M 5E-6 -2.22222E-6 L -0.35482 0.28542 " pathEditMode="relative" rAng="0" ptsTypes="AA">
                                      <p:cBhvr>
                                        <p:cTn id="11" dur="1000" spd="-100000" fill="hold"/>
                                        <p:tgtEl>
                                          <p:spTgt spid="21"/>
                                        </p:tgtEl>
                                        <p:attrNameLst>
                                          <p:attrName>ppt_x</p:attrName>
                                          <p:attrName>ppt_y</p:attrName>
                                        </p:attrNameLst>
                                      </p:cBhvr>
                                      <p:rCtr x="-17747" y="14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VPN-IPv4 Address</a:t>
            </a:r>
          </a:p>
        </p:txBody>
      </p:sp>
      <p:sp>
        <p:nvSpPr>
          <p:cNvPr id="3" name="文本占位符 2"/>
          <p:cNvSpPr>
            <a:spLocks noGrp="1"/>
          </p:cNvSpPr>
          <p:nvPr>
            <p:ph type="body" sz="quarter" idx="10"/>
          </p:nvPr>
        </p:nvSpPr>
        <p:spPr bwMode="gray"/>
        <p:txBody>
          <a:bodyPr/>
          <a:lstStyle/>
          <a:p>
            <a:r>
              <a:rPr lang="en-US" sz="1800" dirty="0">
                <a:sym typeface="Huawei Sans" panose="020C0503030203020204" pitchFamily="34" charset="0"/>
              </a:rPr>
              <a:t>A VPN-IPv4 address — also called a VPNv4 address — consists of 12 bytes, including an 8-byte RD and a 4-byte IPv4 address prefix.</a:t>
            </a:r>
          </a:p>
        </p:txBody>
      </p:sp>
      <p:sp>
        <p:nvSpPr>
          <p:cNvPr id="21" name="圆角矩形 20"/>
          <p:cNvSpPr/>
          <p:nvPr/>
        </p:nvSpPr>
        <p:spPr bwMode="gray">
          <a:xfrm>
            <a:off x="4103749" y="4103436"/>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3953030" y="5634146"/>
            <a:ext cx="4302097"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23" name="组合 22"/>
          <p:cNvGrpSpPr/>
          <p:nvPr/>
        </p:nvGrpSpPr>
        <p:grpSpPr bwMode="gray">
          <a:xfrm>
            <a:off x="3846898" y="4654162"/>
            <a:ext cx="4513567" cy="723926"/>
            <a:chOff x="4088571" y="4424992"/>
            <a:chExt cx="4513567" cy="723926"/>
          </a:xfrm>
        </p:grpSpPr>
        <p:cxnSp>
          <p:nvCxnSpPr>
            <p:cNvPr id="24" name="直接连接符 23"/>
            <p:cNvCxnSpPr>
              <a:stCxn id="28" idx="3"/>
              <a:endCxn id="30"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bwMode="gray">
            <a:xfrm>
              <a:off x="6067674" y="4424992"/>
              <a:ext cx="540000" cy="723926"/>
              <a:chOff x="5312873" y="4947622"/>
              <a:chExt cx="540000" cy="723926"/>
            </a:xfrm>
          </p:grpSpPr>
          <p:pic>
            <p:nvPicPr>
              <p:cNvPr id="32"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33" name="文本框 32"/>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26" name="组合 25"/>
            <p:cNvGrpSpPr/>
            <p:nvPr/>
          </p:nvGrpSpPr>
          <p:grpSpPr bwMode="gray">
            <a:xfrm>
              <a:off x="8062138" y="4424992"/>
              <a:ext cx="540000" cy="714804"/>
              <a:chOff x="8062138" y="4947622"/>
              <a:chExt cx="540000" cy="714804"/>
            </a:xfrm>
          </p:grpSpPr>
          <p:pic>
            <p:nvPicPr>
              <p:cNvPr id="30"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31" name="文本框 30"/>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27" name="组合 26"/>
            <p:cNvGrpSpPr/>
            <p:nvPr/>
          </p:nvGrpSpPr>
          <p:grpSpPr bwMode="gray">
            <a:xfrm>
              <a:off x="4088571" y="4424992"/>
              <a:ext cx="540000" cy="723926"/>
              <a:chOff x="4088571" y="4947622"/>
              <a:chExt cx="540000" cy="723926"/>
            </a:xfrm>
          </p:grpSpPr>
          <p:pic>
            <p:nvPicPr>
              <p:cNvPr id="28"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29" name="文本框 28"/>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34" name="组合 33"/>
          <p:cNvGrpSpPr/>
          <p:nvPr/>
        </p:nvGrpSpPr>
        <p:grpSpPr bwMode="gray">
          <a:xfrm>
            <a:off x="2158869" y="4232078"/>
            <a:ext cx="550687" cy="712575"/>
            <a:chOff x="4073209" y="4947622"/>
            <a:chExt cx="550687" cy="712575"/>
          </a:xfrm>
        </p:grpSpPr>
        <p:pic>
          <p:nvPicPr>
            <p:cNvPr id="35"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36" name="文本框 35"/>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37" name="圆角矩形 36"/>
          <p:cNvSpPr/>
          <p:nvPr/>
        </p:nvSpPr>
        <p:spPr bwMode="gray">
          <a:xfrm>
            <a:off x="952500" y="3984504"/>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8" name="组合 37"/>
          <p:cNvGrpSpPr/>
          <p:nvPr/>
        </p:nvGrpSpPr>
        <p:grpSpPr bwMode="gray">
          <a:xfrm>
            <a:off x="2147045" y="5313458"/>
            <a:ext cx="575533" cy="706640"/>
            <a:chOff x="4073209" y="4947622"/>
            <a:chExt cx="575533" cy="706640"/>
          </a:xfrm>
        </p:grpSpPr>
        <p:pic>
          <p:nvPicPr>
            <p:cNvPr id="39"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0" name="文本框 39"/>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41" name="圆角矩形 40"/>
          <p:cNvSpPr/>
          <p:nvPr/>
        </p:nvSpPr>
        <p:spPr bwMode="gray">
          <a:xfrm>
            <a:off x="952500" y="5065884"/>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bwMode="gray">
          <a:xfrm flipH="1">
            <a:off x="9366451" y="3984504"/>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bwMode="gray">
          <a:xfrm flipH="1">
            <a:off x="9378275" y="5065884"/>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a:stCxn id="35" idx="3"/>
            <a:endCxn id="28" idx="1"/>
          </p:cNvCxnSpPr>
          <p:nvPr/>
        </p:nvCxnSpPr>
        <p:spPr bwMode="gray">
          <a:xfrm>
            <a:off x="2698869" y="4452987"/>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39" idx="3"/>
            <a:endCxn id="28" idx="1"/>
          </p:cNvCxnSpPr>
          <p:nvPr/>
        </p:nvCxnSpPr>
        <p:spPr bwMode="gray">
          <a:xfrm flipV="1">
            <a:off x="2687045" y="4875071"/>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30" idx="3"/>
          </p:cNvCxnSpPr>
          <p:nvPr/>
        </p:nvCxnSpPr>
        <p:spPr bwMode="gray">
          <a:xfrm flipV="1">
            <a:off x="8360465" y="4452987"/>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30" idx="3"/>
          </p:cNvCxnSpPr>
          <p:nvPr/>
        </p:nvCxnSpPr>
        <p:spPr bwMode="gray">
          <a:xfrm>
            <a:off x="8360465" y="4875071"/>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bwMode="gray">
          <a:xfrm>
            <a:off x="881938" y="4103436"/>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56" name="文本框 55"/>
          <p:cNvSpPr txBox="1"/>
          <p:nvPr/>
        </p:nvSpPr>
        <p:spPr bwMode="gray">
          <a:xfrm>
            <a:off x="894774" y="5424869"/>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57" name="文本框 56"/>
          <p:cNvSpPr txBox="1"/>
          <p:nvPr/>
        </p:nvSpPr>
        <p:spPr bwMode="gray">
          <a:xfrm>
            <a:off x="903390" y="464559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59" name="文本框 58"/>
          <p:cNvSpPr txBox="1"/>
          <p:nvPr/>
        </p:nvSpPr>
        <p:spPr bwMode="gray">
          <a:xfrm>
            <a:off x="904568" y="5765126"/>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60" name="文本框 59"/>
          <p:cNvSpPr txBox="1"/>
          <p:nvPr/>
        </p:nvSpPr>
        <p:spPr bwMode="gray">
          <a:xfrm>
            <a:off x="10028600" y="4624649"/>
            <a:ext cx="1348434"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67" name="文本框 66"/>
          <p:cNvSpPr txBox="1"/>
          <p:nvPr/>
        </p:nvSpPr>
        <p:spPr bwMode="gray">
          <a:xfrm>
            <a:off x="10026581" y="5744182"/>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sp>
        <p:nvSpPr>
          <p:cNvPr id="4" name="文本框 3"/>
          <p:cNvSpPr txBox="1"/>
          <p:nvPr/>
        </p:nvSpPr>
        <p:spPr bwMode="gray">
          <a:xfrm>
            <a:off x="4928945" y="3337417"/>
            <a:ext cx="2355132" cy="369332"/>
          </a:xfrm>
          <a:prstGeom prst="rect">
            <a:avLst/>
          </a:prstGeom>
          <a:noFill/>
          <a:ln w="19050">
            <a:no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100:1:192.168.1.0/24</a:t>
            </a:r>
          </a:p>
        </p:txBody>
      </p:sp>
      <p:sp>
        <p:nvSpPr>
          <p:cNvPr id="86" name="文本框 85"/>
          <p:cNvSpPr txBox="1"/>
          <p:nvPr/>
        </p:nvSpPr>
        <p:spPr bwMode="gray">
          <a:xfrm>
            <a:off x="4935277" y="3797446"/>
            <a:ext cx="2355132" cy="369332"/>
          </a:xfrm>
          <a:prstGeom prst="rect">
            <a:avLst/>
          </a:prstGeom>
          <a:noFill/>
          <a:ln w="28575">
            <a:no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200:1:192.168.1.0/24</a:t>
            </a:r>
          </a:p>
        </p:txBody>
      </p:sp>
      <p:grpSp>
        <p:nvGrpSpPr>
          <p:cNvPr id="6" name="组合 5"/>
          <p:cNvGrpSpPr/>
          <p:nvPr/>
        </p:nvGrpSpPr>
        <p:grpSpPr bwMode="gray">
          <a:xfrm>
            <a:off x="4973273" y="2685387"/>
            <a:ext cx="570154" cy="633969"/>
            <a:chOff x="5143396" y="2462885"/>
            <a:chExt cx="570154" cy="633969"/>
          </a:xfrm>
        </p:grpSpPr>
        <p:sp>
          <p:nvSpPr>
            <p:cNvPr id="87" name="Right Brace 45"/>
            <p:cNvSpPr/>
            <p:nvPr/>
          </p:nvSpPr>
          <p:spPr bwMode="gray">
            <a:xfrm rot="16200000">
              <a:off x="5290127" y="2673432"/>
              <a:ext cx="276691" cy="570154"/>
            </a:xfrm>
            <a:custGeom>
              <a:avLst/>
              <a:gdLst>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7" fmla="*/ 0 w 594067"/>
                <a:gd name="connsiteY7" fmla="*/ 0 h 5919533"/>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0" fmla="*/ 0 w 594068"/>
                <a:gd name="connsiteY0" fmla="*/ 0 h 5919533"/>
                <a:gd name="connsiteX1" fmla="*/ 297034 w 594068"/>
                <a:gd name="connsiteY1" fmla="*/ 49504 h 5919533"/>
                <a:gd name="connsiteX2" fmla="*/ 297034 w 594068"/>
                <a:gd name="connsiteY2" fmla="*/ 2910263 h 5919533"/>
                <a:gd name="connsiteX3" fmla="*/ 5940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 name="connsiteX7" fmla="*/ 0 w 594068"/>
                <a:gd name="connsiteY7" fmla="*/ 0 h 5919533"/>
                <a:gd name="connsiteX0" fmla="*/ 0 w 594068"/>
                <a:gd name="connsiteY0" fmla="*/ 0 h 5919533"/>
                <a:gd name="connsiteX1" fmla="*/ 297034 w 594068"/>
                <a:gd name="connsiteY1" fmla="*/ 49504 h 5919533"/>
                <a:gd name="connsiteX2" fmla="*/ 297034 w 594068"/>
                <a:gd name="connsiteY2" fmla="*/ 2910263 h 5919533"/>
                <a:gd name="connsiteX3" fmla="*/ 5051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068" h="5919533" stroke="0" extrusionOk="0">
                  <a:moveTo>
                    <a:pt x="0" y="0"/>
                  </a:moveTo>
                  <a:cubicBezTo>
                    <a:pt x="164047" y="0"/>
                    <a:pt x="297034" y="22164"/>
                    <a:pt x="297034" y="49504"/>
                  </a:cubicBezTo>
                  <a:lnTo>
                    <a:pt x="297034" y="2910263"/>
                  </a:lnTo>
                  <a:cubicBezTo>
                    <a:pt x="297034" y="2937603"/>
                    <a:pt x="430021" y="2959767"/>
                    <a:pt x="594068" y="2959767"/>
                  </a:cubicBezTo>
                  <a:cubicBezTo>
                    <a:pt x="430021" y="2959767"/>
                    <a:pt x="297034" y="2981931"/>
                    <a:pt x="297034" y="3009271"/>
                  </a:cubicBezTo>
                  <a:lnTo>
                    <a:pt x="297034" y="5870029"/>
                  </a:lnTo>
                  <a:cubicBezTo>
                    <a:pt x="297034" y="5897369"/>
                    <a:pt x="164047" y="5919533"/>
                    <a:pt x="0" y="5919533"/>
                  </a:cubicBezTo>
                  <a:lnTo>
                    <a:pt x="0" y="0"/>
                  </a:lnTo>
                  <a:close/>
                </a:path>
                <a:path w="594068" h="5919533" fill="none">
                  <a:moveTo>
                    <a:pt x="0" y="0"/>
                  </a:moveTo>
                  <a:cubicBezTo>
                    <a:pt x="164047" y="0"/>
                    <a:pt x="297034" y="22164"/>
                    <a:pt x="297034" y="49504"/>
                  </a:cubicBezTo>
                  <a:lnTo>
                    <a:pt x="297034" y="2910263"/>
                  </a:lnTo>
                  <a:cubicBezTo>
                    <a:pt x="297034" y="2937603"/>
                    <a:pt x="341121" y="2959767"/>
                    <a:pt x="505168" y="2959767"/>
                  </a:cubicBezTo>
                  <a:cubicBezTo>
                    <a:pt x="341121" y="2959767"/>
                    <a:pt x="297034" y="2981931"/>
                    <a:pt x="297034" y="3009271"/>
                  </a:cubicBezTo>
                  <a:lnTo>
                    <a:pt x="297034" y="5870029"/>
                  </a:lnTo>
                  <a:cubicBezTo>
                    <a:pt x="297034" y="5897369"/>
                    <a:pt x="164047" y="5919533"/>
                    <a:pt x="0" y="5919533"/>
                  </a:cubicBezTo>
                </a:path>
              </a:pathLst>
            </a:custGeom>
            <a:ln w="19050">
              <a:solidFill>
                <a:srgbClr val="EC706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5193472" y="2462885"/>
              <a:ext cx="470000" cy="338554"/>
            </a:xfrm>
            <a:prstGeom prst="rect">
              <a:avLst/>
            </a:prstGeom>
            <a:noFill/>
          </p:spPr>
          <p:txBody>
            <a:bodyPr wrap="square" rtlCol="0">
              <a:noAutofit/>
            </a:bodyPr>
            <a:lstStyle/>
            <a:p>
              <a:pPr fontAlgn="ctr"/>
              <a:r>
                <a:rPr lang="en-US" sz="1600" b="1">
                  <a:latin typeface="Huawei Sans" panose="020C0503030203020204" pitchFamily="34" charset="0"/>
                  <a:ea typeface="方正兰亭黑简体" panose="02000000000000000000" pitchFamily="2" charset="-122"/>
                  <a:sym typeface="Huawei Sans" panose="020C0503030203020204" pitchFamily="34" charset="0"/>
                </a:rPr>
                <a:t>RD</a:t>
              </a:r>
            </a:p>
          </p:txBody>
        </p:sp>
      </p:grpSp>
      <p:grpSp>
        <p:nvGrpSpPr>
          <p:cNvPr id="89" name="组合 88"/>
          <p:cNvGrpSpPr/>
          <p:nvPr/>
        </p:nvGrpSpPr>
        <p:grpSpPr bwMode="gray">
          <a:xfrm>
            <a:off x="5572892" y="2685387"/>
            <a:ext cx="2193173" cy="633969"/>
            <a:chOff x="5102472" y="2438803"/>
            <a:chExt cx="825108" cy="658051"/>
          </a:xfrm>
        </p:grpSpPr>
        <p:sp>
          <p:nvSpPr>
            <p:cNvPr id="90" name="Right Brace 45"/>
            <p:cNvSpPr/>
            <p:nvPr/>
          </p:nvSpPr>
          <p:spPr bwMode="gray">
            <a:xfrm rot="16200000">
              <a:off x="5290127" y="2673432"/>
              <a:ext cx="276691" cy="570154"/>
            </a:xfrm>
            <a:custGeom>
              <a:avLst/>
              <a:gdLst>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7" fmla="*/ 0 w 594067"/>
                <a:gd name="connsiteY7" fmla="*/ 0 h 5919533"/>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0" fmla="*/ 0 w 594068"/>
                <a:gd name="connsiteY0" fmla="*/ 0 h 5919533"/>
                <a:gd name="connsiteX1" fmla="*/ 297034 w 594068"/>
                <a:gd name="connsiteY1" fmla="*/ 49504 h 5919533"/>
                <a:gd name="connsiteX2" fmla="*/ 297034 w 594068"/>
                <a:gd name="connsiteY2" fmla="*/ 2910263 h 5919533"/>
                <a:gd name="connsiteX3" fmla="*/ 5940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 name="connsiteX7" fmla="*/ 0 w 594068"/>
                <a:gd name="connsiteY7" fmla="*/ 0 h 5919533"/>
                <a:gd name="connsiteX0" fmla="*/ 0 w 594068"/>
                <a:gd name="connsiteY0" fmla="*/ 0 h 5919533"/>
                <a:gd name="connsiteX1" fmla="*/ 297034 w 594068"/>
                <a:gd name="connsiteY1" fmla="*/ 49504 h 5919533"/>
                <a:gd name="connsiteX2" fmla="*/ 297034 w 594068"/>
                <a:gd name="connsiteY2" fmla="*/ 2910263 h 5919533"/>
                <a:gd name="connsiteX3" fmla="*/ 5051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068" h="5919533" stroke="0" extrusionOk="0">
                  <a:moveTo>
                    <a:pt x="0" y="0"/>
                  </a:moveTo>
                  <a:cubicBezTo>
                    <a:pt x="164047" y="0"/>
                    <a:pt x="297034" y="22164"/>
                    <a:pt x="297034" y="49504"/>
                  </a:cubicBezTo>
                  <a:lnTo>
                    <a:pt x="297034" y="2910263"/>
                  </a:lnTo>
                  <a:cubicBezTo>
                    <a:pt x="297034" y="2937603"/>
                    <a:pt x="430021" y="2959767"/>
                    <a:pt x="594068" y="2959767"/>
                  </a:cubicBezTo>
                  <a:cubicBezTo>
                    <a:pt x="430021" y="2959767"/>
                    <a:pt x="297034" y="2981931"/>
                    <a:pt x="297034" y="3009271"/>
                  </a:cubicBezTo>
                  <a:lnTo>
                    <a:pt x="297034" y="5870029"/>
                  </a:lnTo>
                  <a:cubicBezTo>
                    <a:pt x="297034" y="5897369"/>
                    <a:pt x="164047" y="5919533"/>
                    <a:pt x="0" y="5919533"/>
                  </a:cubicBezTo>
                  <a:lnTo>
                    <a:pt x="0" y="0"/>
                  </a:lnTo>
                  <a:close/>
                </a:path>
                <a:path w="594068" h="5919533" fill="none">
                  <a:moveTo>
                    <a:pt x="0" y="0"/>
                  </a:moveTo>
                  <a:cubicBezTo>
                    <a:pt x="164047" y="0"/>
                    <a:pt x="297034" y="22164"/>
                    <a:pt x="297034" y="49504"/>
                  </a:cubicBezTo>
                  <a:lnTo>
                    <a:pt x="297034" y="2910263"/>
                  </a:lnTo>
                  <a:cubicBezTo>
                    <a:pt x="297034" y="2937603"/>
                    <a:pt x="341121" y="2959767"/>
                    <a:pt x="505168" y="2959767"/>
                  </a:cubicBezTo>
                  <a:cubicBezTo>
                    <a:pt x="341121" y="2959767"/>
                    <a:pt x="297034" y="2981931"/>
                    <a:pt x="297034" y="3009271"/>
                  </a:cubicBezTo>
                  <a:lnTo>
                    <a:pt x="297034" y="5870029"/>
                  </a:lnTo>
                  <a:cubicBezTo>
                    <a:pt x="297034" y="5897369"/>
                    <a:pt x="164047" y="5919533"/>
                    <a:pt x="0" y="5919533"/>
                  </a:cubicBezTo>
                </a:path>
              </a:pathLst>
            </a:custGeom>
            <a:ln w="19050">
              <a:solidFill>
                <a:srgbClr val="EC706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5102472" y="2438803"/>
              <a:ext cx="825108" cy="35141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IPv4 address prefix</a:t>
              </a:r>
            </a:p>
          </p:txBody>
        </p:sp>
      </p:grpSp>
      <p:sp>
        <p:nvSpPr>
          <p:cNvPr id="9" name="任意多边形 8"/>
          <p:cNvSpPr/>
          <p:nvPr/>
        </p:nvSpPr>
        <p:spPr bwMode="gray">
          <a:xfrm>
            <a:off x="4128342" y="4211516"/>
            <a:ext cx="3950677" cy="457200"/>
          </a:xfrm>
          <a:custGeom>
            <a:avLst/>
            <a:gdLst>
              <a:gd name="connsiteX0" fmla="*/ 0 w 3950677"/>
              <a:gd name="connsiteY0" fmla="*/ 422031 h 457200"/>
              <a:gd name="connsiteX1" fmla="*/ 422031 w 3950677"/>
              <a:gd name="connsiteY1" fmla="*/ 0 h 457200"/>
              <a:gd name="connsiteX2" fmla="*/ 3493477 w 3950677"/>
              <a:gd name="connsiteY2" fmla="*/ 0 h 457200"/>
              <a:gd name="connsiteX3" fmla="*/ 3950677 w 3950677"/>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3950677" h="457200">
                <a:moveTo>
                  <a:pt x="0" y="422031"/>
                </a:moveTo>
                <a:lnTo>
                  <a:pt x="422031" y="0"/>
                </a:lnTo>
                <a:lnTo>
                  <a:pt x="3493477" y="0"/>
                </a:lnTo>
                <a:lnTo>
                  <a:pt x="3950677" y="457200"/>
                </a:lnTo>
              </a:path>
            </a:pathLst>
          </a:cu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58" name="组合 57"/>
          <p:cNvGrpSpPr/>
          <p:nvPr/>
        </p:nvGrpSpPr>
        <p:grpSpPr bwMode="gray">
          <a:xfrm>
            <a:off x="9493131" y="4232078"/>
            <a:ext cx="540000" cy="723926"/>
            <a:chOff x="4073209" y="4947622"/>
            <a:chExt cx="540000" cy="723926"/>
          </a:xfrm>
        </p:grpSpPr>
        <p:pic>
          <p:nvPicPr>
            <p:cNvPr id="61"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2" name="文本框 61"/>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3" name="组合 62"/>
          <p:cNvGrpSpPr/>
          <p:nvPr/>
        </p:nvGrpSpPr>
        <p:grpSpPr bwMode="gray">
          <a:xfrm>
            <a:off x="9504955" y="5313458"/>
            <a:ext cx="552270" cy="723926"/>
            <a:chOff x="4060939" y="4947622"/>
            <a:chExt cx="552270" cy="723926"/>
          </a:xfrm>
        </p:grpSpPr>
        <p:pic>
          <p:nvPicPr>
            <p:cNvPr id="64"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5" name="文本框 64"/>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10" name="文本框 9"/>
          <p:cNvSpPr txBox="1"/>
          <p:nvPr/>
        </p:nvSpPr>
        <p:spPr bwMode="gray">
          <a:xfrm>
            <a:off x="5309724" y="4198140"/>
            <a:ext cx="1759324" cy="307777"/>
          </a:xfrm>
          <a:prstGeom prst="rect">
            <a:avLst/>
          </a:prstGeom>
          <a:noFill/>
        </p:spPr>
        <p:txBody>
          <a:bodyPr wrap="square" rtlCol="0">
            <a:noAutofit/>
          </a:bodyPr>
          <a:lstStyle/>
          <a:p>
            <a:pPr algn="ctr" fontAlgn="ctr"/>
            <a:r>
              <a:rPr lang="en-US" sz="1400" dirty="0">
                <a:latin typeface="Huawei Sans" panose="020C0503030203020204" pitchFamily="34" charset="0"/>
              </a:rPr>
              <a:t>Route distribution</a:t>
            </a:r>
          </a:p>
        </p:txBody>
      </p:sp>
    </p:spTree>
    <p:extLst>
      <p:ext uri="{BB962C8B-B14F-4D97-AF65-F5344CB8AC3E}">
        <p14:creationId xmlns:p14="http://schemas.microsoft.com/office/powerpoint/2010/main" val="29564140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标题 67"/>
          <p:cNvSpPr>
            <a:spLocks noGrp="1"/>
          </p:cNvSpPr>
          <p:nvPr>
            <p:ph type="title"/>
          </p:nvPr>
        </p:nvSpPr>
        <p:spPr bwMode="gray"/>
        <p:txBody>
          <a:bodyPr/>
          <a:lstStyle/>
          <a:p>
            <a:r>
              <a:rPr lang="en-US"/>
              <a:t>Route Distribution from the Ingress PE to the Egress PE (2)</a:t>
            </a:r>
            <a:endParaRPr lang="en-US" dirty="0"/>
          </a:p>
        </p:txBody>
      </p:sp>
      <p:sp>
        <p:nvSpPr>
          <p:cNvPr id="69" name="文本占位符 68"/>
          <p:cNvSpPr>
            <a:spLocks noGrp="1"/>
          </p:cNvSpPr>
          <p:nvPr>
            <p:ph type="body" sz="quarter" idx="10"/>
          </p:nvPr>
        </p:nvSpPr>
        <p:spPr bwMode="gray"/>
        <p:txBody>
          <a:bodyPr/>
          <a:lstStyle/>
          <a:p>
            <a:pPr>
              <a:lnSpc>
                <a:spcPct val="100000"/>
              </a:lnSpc>
            </a:pPr>
            <a:r>
              <a:rPr lang="en-US" sz="1800" dirty="0">
                <a:sym typeface="Huawei Sans" panose="020C0503030203020204" pitchFamily="34" charset="0"/>
              </a:rPr>
              <a:t>PEs establish BGP peer relationships and use BGP to exchange routes with each other. Why is BGP used?</a:t>
            </a:r>
          </a:p>
          <a:p>
            <a:pPr lvl="1">
              <a:lnSpc>
                <a:spcPct val="100000"/>
              </a:lnSpc>
            </a:pPr>
            <a:r>
              <a:rPr lang="en-US" sz="1600" dirty="0">
                <a:sym typeface="Huawei Sans" panose="020C0503030203020204" pitchFamily="34" charset="0"/>
              </a:rPr>
              <a:t>BGP uses TCP as its transport layer protocol to improve reliability. It enables PEs that are not directly connected to directly exchange routes.</a:t>
            </a:r>
          </a:p>
          <a:p>
            <a:pPr lvl="1">
              <a:lnSpc>
                <a:spcPct val="100000"/>
              </a:lnSpc>
            </a:pPr>
            <a:r>
              <a:rPr lang="en-US" sz="1600" dirty="0">
                <a:sym typeface="Huawei Sans" panose="020C0503030203020204" pitchFamily="34" charset="0"/>
              </a:rPr>
              <a:t>BGP is easy to expand, facilitating VPN route distribution between PEs.</a:t>
            </a:r>
          </a:p>
          <a:p>
            <a:pPr lvl="1">
              <a:lnSpc>
                <a:spcPct val="100000"/>
              </a:lnSpc>
            </a:pPr>
            <a:r>
              <a:rPr lang="en-US" sz="1600" dirty="0">
                <a:sym typeface="Huawei Sans" panose="020C0503030203020204" pitchFamily="34" charset="0"/>
              </a:rPr>
              <a:t>The number of routes to be exchanged between PEs may be large. BGP sends only updated routes, enabling more routes to be exchanged while conserving link bandwidth resources.</a:t>
            </a:r>
          </a:p>
          <a:p>
            <a:pPr>
              <a:lnSpc>
                <a:spcPct val="100000"/>
              </a:lnSpc>
            </a:pPr>
            <a:r>
              <a:rPr lang="en-US" sz="1800" dirty="0">
                <a:sym typeface="Huawei Sans" panose="020C0503030203020204" pitchFamily="34" charset="0"/>
              </a:rPr>
              <a:t>Traditional BGP-4 cannot process VPNv4 routes.</a:t>
            </a:r>
          </a:p>
        </p:txBody>
      </p:sp>
      <p:sp>
        <p:nvSpPr>
          <p:cNvPr id="51" name="圆角矩形 50"/>
          <p:cNvSpPr/>
          <p:nvPr/>
        </p:nvSpPr>
        <p:spPr bwMode="gray">
          <a:xfrm>
            <a:off x="4103749" y="4217735"/>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4487964" y="5704485"/>
            <a:ext cx="3232229"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54" name="组合 53"/>
          <p:cNvGrpSpPr/>
          <p:nvPr/>
        </p:nvGrpSpPr>
        <p:grpSpPr bwMode="gray">
          <a:xfrm>
            <a:off x="3846898" y="4768461"/>
            <a:ext cx="4513567" cy="723926"/>
            <a:chOff x="4088571" y="4424992"/>
            <a:chExt cx="4513567" cy="723926"/>
          </a:xfrm>
        </p:grpSpPr>
        <p:cxnSp>
          <p:nvCxnSpPr>
            <p:cNvPr id="55" name="直接连接符 54"/>
            <p:cNvCxnSpPr>
              <a:stCxn id="59" idx="3"/>
              <a:endCxn id="61"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bwMode="gray">
            <a:xfrm>
              <a:off x="6067674" y="4424992"/>
              <a:ext cx="540000" cy="723926"/>
              <a:chOff x="5312873" y="4947622"/>
              <a:chExt cx="540000" cy="723926"/>
            </a:xfrm>
          </p:grpSpPr>
          <p:pic>
            <p:nvPicPr>
              <p:cNvPr id="74" name="Picture 12" descr="E:\2016.01\1.12 扁平化图标\蓝色\AR-蓝色最新-40.png"/>
              <p:cNvPicPr>
                <a:picLocks noChangeAspect="1" noChangeArrowheads="1"/>
              </p:cNvPicPr>
              <p:nvPr/>
            </p:nvPicPr>
            <p:blipFill>
              <a:blip r:embed="rId4" cstate="print"/>
              <a:srcRect/>
              <a:stretch>
                <a:fillRect/>
              </a:stretch>
            </p:blipFill>
            <p:spPr bwMode="gray">
              <a:xfrm>
                <a:off x="5312873" y="4947622"/>
                <a:ext cx="540000" cy="441818"/>
              </a:xfrm>
              <a:prstGeom prst="rect">
                <a:avLst/>
              </a:prstGeom>
              <a:noFill/>
            </p:spPr>
          </p:pic>
          <p:sp>
            <p:nvSpPr>
              <p:cNvPr id="80" name="文本框 79"/>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7" name="组合 56"/>
            <p:cNvGrpSpPr/>
            <p:nvPr/>
          </p:nvGrpSpPr>
          <p:grpSpPr bwMode="gray">
            <a:xfrm>
              <a:off x="8062138" y="4424992"/>
              <a:ext cx="540000" cy="714804"/>
              <a:chOff x="8062138" y="4947622"/>
              <a:chExt cx="540000" cy="714804"/>
            </a:xfrm>
          </p:grpSpPr>
          <p:pic>
            <p:nvPicPr>
              <p:cNvPr id="61" name="Picture 12" descr="E:\2016.01\1.12 扁平化图标\蓝色\AR-蓝色最新-40.png"/>
              <p:cNvPicPr>
                <a:picLocks noChangeAspect="1" noChangeArrowheads="1"/>
              </p:cNvPicPr>
              <p:nvPr/>
            </p:nvPicPr>
            <p:blipFill>
              <a:blip r:embed="rId4" cstate="print"/>
              <a:srcRect/>
              <a:stretch>
                <a:fillRect/>
              </a:stretch>
            </p:blipFill>
            <p:spPr bwMode="gray">
              <a:xfrm>
                <a:off x="8062138" y="4947622"/>
                <a:ext cx="540000" cy="441818"/>
              </a:xfrm>
              <a:prstGeom prst="rect">
                <a:avLst/>
              </a:prstGeom>
              <a:noFill/>
            </p:spPr>
          </p:pic>
          <p:sp>
            <p:nvSpPr>
              <p:cNvPr id="70" name="文本框 69"/>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8" name="组合 57"/>
            <p:cNvGrpSpPr/>
            <p:nvPr/>
          </p:nvGrpSpPr>
          <p:grpSpPr bwMode="gray">
            <a:xfrm>
              <a:off x="4088571" y="4424992"/>
              <a:ext cx="540000" cy="723926"/>
              <a:chOff x="4088571" y="4947622"/>
              <a:chExt cx="540000" cy="723926"/>
            </a:xfrm>
          </p:grpSpPr>
          <p:pic>
            <p:nvPicPr>
              <p:cNvPr id="59" name="Picture 12" descr="E:\2016.01\1.12 扁平化图标\蓝色\AR-蓝色最新-40.png"/>
              <p:cNvPicPr>
                <a:picLocks noChangeAspect="1" noChangeArrowheads="1"/>
              </p:cNvPicPr>
              <p:nvPr/>
            </p:nvPicPr>
            <p:blipFill>
              <a:blip r:embed="rId4" cstate="print"/>
              <a:srcRect/>
              <a:stretch>
                <a:fillRect/>
              </a:stretch>
            </p:blipFill>
            <p:spPr bwMode="gray">
              <a:xfrm>
                <a:off x="4088571" y="4947622"/>
                <a:ext cx="540000" cy="441818"/>
              </a:xfrm>
              <a:prstGeom prst="rect">
                <a:avLst/>
              </a:prstGeom>
              <a:noFill/>
            </p:spPr>
          </p:pic>
          <p:sp>
            <p:nvSpPr>
              <p:cNvPr id="60" name="文本框 59"/>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81" name="组合 80"/>
          <p:cNvGrpSpPr/>
          <p:nvPr/>
        </p:nvGrpSpPr>
        <p:grpSpPr bwMode="gray">
          <a:xfrm>
            <a:off x="2158869" y="4346377"/>
            <a:ext cx="550687" cy="712575"/>
            <a:chOff x="4073209" y="4947622"/>
            <a:chExt cx="550687" cy="712575"/>
          </a:xfrm>
        </p:grpSpPr>
        <p:pic>
          <p:nvPicPr>
            <p:cNvPr id="82"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83" name="文本框 82"/>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4" name="圆角矩形 83"/>
          <p:cNvSpPr/>
          <p:nvPr/>
        </p:nvSpPr>
        <p:spPr bwMode="gray">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bwMode="gray">
          <a:xfrm>
            <a:off x="2147045" y="5427757"/>
            <a:ext cx="575533" cy="706640"/>
            <a:chOff x="4073209" y="4947622"/>
            <a:chExt cx="575533" cy="706640"/>
          </a:xfrm>
        </p:grpSpPr>
        <p:pic>
          <p:nvPicPr>
            <p:cNvPr id="86"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87" name="文本框 86"/>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8" name="圆角矩形 87"/>
          <p:cNvSpPr/>
          <p:nvPr/>
        </p:nvSpPr>
        <p:spPr bwMode="gray">
          <a:xfrm>
            <a:off x="952500"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bwMode="gray">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flipH="1">
            <a:off x="9378275"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82" idx="3"/>
            <a:endCxn id="59"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6" idx="3"/>
            <a:endCxn id="59"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61"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61"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bwMode="gray">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2" name="文本框 101"/>
          <p:cNvSpPr txBox="1"/>
          <p:nvPr/>
        </p:nvSpPr>
        <p:spPr bwMode="gray">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3" name="文本框 102"/>
          <p:cNvSpPr txBox="1"/>
          <p:nvPr/>
        </p:nvSpPr>
        <p:spPr bwMode="gray">
          <a:xfrm>
            <a:off x="903392" y="476868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04" name="文本框 103"/>
          <p:cNvSpPr txBox="1"/>
          <p:nvPr/>
        </p:nvSpPr>
        <p:spPr bwMode="gray">
          <a:xfrm>
            <a:off x="904570" y="5888217"/>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05" name="文本框 104"/>
          <p:cNvSpPr txBox="1"/>
          <p:nvPr/>
        </p:nvSpPr>
        <p:spPr bwMode="gray">
          <a:xfrm>
            <a:off x="10002224" y="4747740"/>
            <a:ext cx="1348434"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06" name="文本框 105"/>
          <p:cNvSpPr txBox="1"/>
          <p:nvPr/>
        </p:nvSpPr>
        <p:spPr bwMode="gray">
          <a:xfrm>
            <a:off x="10000205" y="5867273"/>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 name="组合 2"/>
          <p:cNvGrpSpPr/>
          <p:nvPr/>
        </p:nvGrpSpPr>
        <p:grpSpPr bwMode="gray">
          <a:xfrm>
            <a:off x="4404482" y="4846588"/>
            <a:ext cx="3415982" cy="338554"/>
            <a:chOff x="4404482" y="4846588"/>
            <a:chExt cx="3415982" cy="338554"/>
          </a:xfrm>
        </p:grpSpPr>
        <p:sp>
          <p:nvSpPr>
            <p:cNvPr id="115" name="Can 9"/>
            <p:cNvSpPr/>
            <p:nvPr/>
          </p:nvSpPr>
          <p:spPr bwMode="gray">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bwMode="gray">
            <a:xfrm>
              <a:off x="5627470" y="4846588"/>
              <a:ext cx="984565" cy="338554"/>
            </a:xfrm>
            <a:prstGeom prst="rect">
              <a:avLst/>
            </a:prstGeom>
            <a:noFill/>
          </p:spPr>
          <p:txBody>
            <a:bodyPr wrap="square" rtlCol="0">
              <a:noAutofit/>
            </a:bodyPr>
            <a:lstStyle/>
            <a:p>
              <a:pPr fontAlgn="ctr"/>
              <a:r>
                <a:rPr lang="en-US" sz="1600" b="1">
                  <a:latin typeface="Huawei Sans" panose="020C0503030203020204" pitchFamily="34" charset="0"/>
                  <a:ea typeface="方正兰亭黑简体" panose="02000000000000000000" pitchFamily="2" charset="-122"/>
                  <a:sym typeface="Huawei Sans" panose="020C0503030203020204" pitchFamily="34" charset="0"/>
                </a:rPr>
                <a:t>MP-BGP</a:t>
              </a:r>
            </a:p>
          </p:txBody>
        </p:sp>
      </p:grpSp>
      <p:sp>
        <p:nvSpPr>
          <p:cNvPr id="119" name="Text Box 19"/>
          <p:cNvSpPr txBox="1">
            <a:spLocks noChangeArrowheads="1"/>
          </p:cNvSpPr>
          <p:nvPr/>
        </p:nvSpPr>
        <p:spPr bwMode="gray">
          <a:xfrm>
            <a:off x="4133109" y="3734100"/>
            <a:ext cx="3925783" cy="307777"/>
          </a:xfrm>
          <a:prstGeom prst="rect">
            <a:avLst/>
          </a:prstGeom>
          <a:solidFill>
            <a:srgbClr val="EC7061"/>
          </a:solidFill>
          <a:ln w="19050">
            <a:solidFill>
              <a:srgbClr val="EC7061"/>
            </a:solidFill>
            <a:miter lim="800000"/>
            <a:headEnd/>
            <a:tailEnd/>
          </a:ln>
          <a:effectLst/>
          <a:extLst/>
        </p:spPr>
        <p:txBody>
          <a:bodyPr wrap="square" anchor="ctr" anchorCtr="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How are VPNv4 routes exchanged between PEs?</a:t>
            </a:r>
          </a:p>
        </p:txBody>
      </p:sp>
      <p:cxnSp>
        <p:nvCxnSpPr>
          <p:cNvPr id="120" name="直接连接符 119"/>
          <p:cNvCxnSpPr>
            <a:stCxn id="119" idx="2"/>
            <a:endCxn id="59" idx="0"/>
          </p:cNvCxnSpPr>
          <p:nvPr/>
        </p:nvCxnSpPr>
        <p:spPr bwMode="gray">
          <a:xfrm flipH="1">
            <a:off x="4116898" y="4041877"/>
            <a:ext cx="1979103" cy="72658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9" idx="2"/>
            <a:endCxn id="61" idx="0"/>
          </p:cNvCxnSpPr>
          <p:nvPr/>
        </p:nvCxnSpPr>
        <p:spPr bwMode="gray">
          <a:xfrm>
            <a:off x="6096001" y="4041877"/>
            <a:ext cx="1994464" cy="72658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bwMode="gray">
          <a:xfrm>
            <a:off x="9493131" y="4346377"/>
            <a:ext cx="540000" cy="723926"/>
            <a:chOff x="4073209" y="4947622"/>
            <a:chExt cx="540000" cy="723926"/>
          </a:xfrm>
        </p:grpSpPr>
        <p:pic>
          <p:nvPicPr>
            <p:cNvPr id="50"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52" name="文本框 51"/>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2" name="组合 61"/>
          <p:cNvGrpSpPr/>
          <p:nvPr/>
        </p:nvGrpSpPr>
        <p:grpSpPr bwMode="gray">
          <a:xfrm>
            <a:off x="9504955" y="5427757"/>
            <a:ext cx="552270" cy="723926"/>
            <a:chOff x="4060939" y="4947622"/>
            <a:chExt cx="552270" cy="723926"/>
          </a:xfrm>
        </p:grpSpPr>
        <p:pic>
          <p:nvPicPr>
            <p:cNvPr id="63"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64" name="文本框 63"/>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custDataLst>
      <p:tags r:id="rId1"/>
    </p:custDataLst>
    <p:extLst>
      <p:ext uri="{BB962C8B-B14F-4D97-AF65-F5344CB8AC3E}">
        <p14:creationId xmlns:p14="http://schemas.microsoft.com/office/powerpoint/2010/main" val="1630271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barn(inVertical)">
                                      <p:cBhvr>
                                        <p:cTn id="7" dur="500"/>
                                        <p:tgtEl>
                                          <p:spTgt spid="121"/>
                                        </p:tgtEl>
                                      </p:cBhvr>
                                    </p:animEffect>
                                  </p:childTnLst>
                                </p:cTn>
                              </p:par>
                              <p:par>
                                <p:cTn id="8" presetID="16" presetClass="entr" presetSubtype="21" fill="hold"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barn(inVertical)">
                                      <p:cBhvr>
                                        <p:cTn id="10" dur="500"/>
                                        <p:tgtEl>
                                          <p:spTgt spid="12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9"/>
                                        </p:tgtEl>
                                        <p:attrNameLst>
                                          <p:attrName>style.visibility</p:attrName>
                                        </p:attrNameLst>
                                      </p:cBhvr>
                                      <p:to>
                                        <p:strVal val="visible"/>
                                      </p:to>
                                    </p:set>
                                    <p:animEffect transition="in" filter="barn(inVertical)">
                                      <p:cBhvr>
                                        <p:cTn id="13" dur="500"/>
                                        <p:tgtEl>
                                          <p:spTgt spid="11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MP-BGP</a:t>
            </a:r>
          </a:p>
        </p:txBody>
      </p:sp>
      <p:sp>
        <p:nvSpPr>
          <p:cNvPr id="3" name="文本占位符 2"/>
          <p:cNvSpPr>
            <a:spLocks noGrp="1"/>
          </p:cNvSpPr>
          <p:nvPr>
            <p:ph type="body" sz="quarter" idx="10"/>
          </p:nvPr>
        </p:nvSpPr>
        <p:spPr bwMode="gray"/>
        <p:txBody>
          <a:bodyPr/>
          <a:lstStyle/>
          <a:p>
            <a:r>
              <a:rPr lang="en-US" sz="1600">
                <a:sym typeface="Huawei Sans" panose="020C0503030203020204" pitchFamily="34" charset="0"/>
              </a:rPr>
              <a:t>MPLS VPN uses MP-BGP defined in RFC 2858 (Multiprotocol Extensions for BGP-4) to correctly process VPN routes.</a:t>
            </a:r>
          </a:p>
          <a:p>
            <a:r>
              <a:rPr lang="en-US" sz="1600">
                <a:sym typeface="Huawei Sans" panose="020C0503030203020204" pitchFamily="34" charset="0"/>
              </a:rPr>
              <a:t>MP-BGP uses address families to differentiate network layer protocols. An address family can be a traditional IPv4 address family or any other address family, such as a VPN-IPv4 address family or an IPv6 address family.</a:t>
            </a:r>
          </a:p>
          <a:p>
            <a:r>
              <a:rPr lang="en-US" sz="1600">
                <a:sym typeface="Huawei Sans" panose="020C0503030203020204" pitchFamily="34" charset="0"/>
              </a:rPr>
              <a:t>The following two path attributes are added for MP-BGP:</a:t>
            </a:r>
          </a:p>
          <a:p>
            <a:pPr lvl="1"/>
            <a:r>
              <a:rPr lang="en-US" sz="1400">
                <a:sym typeface="Huawei Sans" panose="020C0503030203020204" pitchFamily="34" charset="0"/>
              </a:rPr>
              <a:t>MP_REACH_NLRI: Multiprotocol Reachable NLRI, used to advertise reachable routes and next hop information.</a:t>
            </a:r>
          </a:p>
          <a:p>
            <a:pPr lvl="1"/>
            <a:r>
              <a:rPr lang="en-US" sz="1400">
                <a:sym typeface="Huawei Sans" panose="020C0503030203020204" pitchFamily="34" charset="0"/>
              </a:rPr>
              <a:t>MP_UNREACH_NLRI: Multiprotocol Unreachable NLRI used to withdraw unreachable routes.</a:t>
            </a:r>
          </a:p>
          <a:p>
            <a:pPr lvl="1"/>
            <a:endParaRPr lang="zh-CN" altLang="en-US" sz="1400" dirty="0">
              <a:sym typeface="Huawei Sans" panose="020C0503030203020204" pitchFamily="34" charset="0"/>
            </a:endParaRPr>
          </a:p>
        </p:txBody>
      </p:sp>
      <p:sp>
        <p:nvSpPr>
          <p:cNvPr id="8" name="任意多边形 7"/>
          <p:cNvSpPr/>
          <p:nvPr/>
        </p:nvSpPr>
        <p:spPr bwMode="gray">
          <a:xfrm>
            <a:off x="2833027" y="3730877"/>
            <a:ext cx="2631688" cy="583580"/>
          </a:xfrm>
          <a:custGeom>
            <a:avLst/>
            <a:gdLst>
              <a:gd name="connsiteX0" fmla="*/ 0 w 2631688"/>
              <a:gd name="connsiteY0" fmla="*/ 0 h 583580"/>
              <a:gd name="connsiteX1" fmla="*/ 2631688 w 2631688"/>
              <a:gd name="connsiteY1" fmla="*/ 0 h 583580"/>
              <a:gd name="connsiteX2" fmla="*/ 2631688 w 2631688"/>
              <a:gd name="connsiteY2" fmla="*/ 583580 h 583580"/>
              <a:gd name="connsiteX3" fmla="*/ 0 w 2631688"/>
              <a:gd name="connsiteY3" fmla="*/ 583580 h 583580"/>
            </a:gdLst>
            <a:ahLst/>
            <a:cxnLst>
              <a:cxn ang="0">
                <a:pos x="connsiteX0" y="connsiteY0"/>
              </a:cxn>
              <a:cxn ang="0">
                <a:pos x="connsiteX1" y="connsiteY1"/>
              </a:cxn>
              <a:cxn ang="0">
                <a:pos x="connsiteX2" y="connsiteY2"/>
              </a:cxn>
              <a:cxn ang="0">
                <a:pos x="connsiteX3" y="connsiteY3"/>
              </a:cxn>
            </a:cxnLst>
            <a:rect l="l" t="t" r="r" b="b"/>
            <a:pathLst>
              <a:path w="2631688" h="583580">
                <a:moveTo>
                  <a:pt x="0" y="0"/>
                </a:moveTo>
                <a:lnTo>
                  <a:pt x="2631688" y="0"/>
                </a:lnTo>
                <a:lnTo>
                  <a:pt x="2631688" y="583580"/>
                </a:lnTo>
                <a:lnTo>
                  <a:pt x="0" y="58358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任意多边形 10"/>
          <p:cNvSpPr/>
          <p:nvPr/>
        </p:nvSpPr>
        <p:spPr bwMode="gray">
          <a:xfrm>
            <a:off x="2833027" y="4314457"/>
            <a:ext cx="2631688" cy="583581"/>
          </a:xfrm>
          <a:custGeom>
            <a:avLst/>
            <a:gdLst>
              <a:gd name="connsiteX0" fmla="*/ 0 w 2631688"/>
              <a:gd name="connsiteY0" fmla="*/ 0 h 583581"/>
              <a:gd name="connsiteX1" fmla="*/ 2631688 w 2631688"/>
              <a:gd name="connsiteY1" fmla="*/ 0 h 583581"/>
              <a:gd name="connsiteX2" fmla="*/ 2631688 w 2631688"/>
              <a:gd name="connsiteY2" fmla="*/ 583581 h 583581"/>
              <a:gd name="connsiteX3" fmla="*/ 0 w 2631688"/>
              <a:gd name="connsiteY3" fmla="*/ 583581 h 583581"/>
            </a:gdLst>
            <a:ahLst/>
            <a:cxnLst>
              <a:cxn ang="0">
                <a:pos x="connsiteX0" y="connsiteY0"/>
              </a:cxn>
              <a:cxn ang="0">
                <a:pos x="connsiteX1" y="connsiteY1"/>
              </a:cxn>
              <a:cxn ang="0">
                <a:pos x="connsiteX2" y="connsiteY2"/>
              </a:cxn>
              <a:cxn ang="0">
                <a:pos x="connsiteX3" y="connsiteY3"/>
              </a:cxn>
            </a:cxnLst>
            <a:rect l="l" t="t" r="r" b="b"/>
            <a:pathLst>
              <a:path w="2631688" h="583581">
                <a:moveTo>
                  <a:pt x="0" y="0"/>
                </a:moveTo>
                <a:lnTo>
                  <a:pt x="2631688" y="0"/>
                </a:lnTo>
                <a:lnTo>
                  <a:pt x="2631688" y="583581"/>
                </a:lnTo>
                <a:lnTo>
                  <a:pt x="0" y="583581"/>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任意多边形 13"/>
          <p:cNvSpPr/>
          <p:nvPr/>
        </p:nvSpPr>
        <p:spPr bwMode="gray">
          <a:xfrm>
            <a:off x="2833027" y="4898038"/>
            <a:ext cx="2631688" cy="583580"/>
          </a:xfrm>
          <a:custGeom>
            <a:avLst/>
            <a:gdLst>
              <a:gd name="connsiteX0" fmla="*/ 0 w 2631688"/>
              <a:gd name="connsiteY0" fmla="*/ 0 h 583580"/>
              <a:gd name="connsiteX1" fmla="*/ 2631688 w 2631688"/>
              <a:gd name="connsiteY1" fmla="*/ 0 h 583580"/>
              <a:gd name="connsiteX2" fmla="*/ 2631688 w 2631688"/>
              <a:gd name="connsiteY2" fmla="*/ 583580 h 583580"/>
              <a:gd name="connsiteX3" fmla="*/ 0 w 2631688"/>
              <a:gd name="connsiteY3" fmla="*/ 583580 h 583580"/>
            </a:gdLst>
            <a:ahLst/>
            <a:cxnLst>
              <a:cxn ang="0">
                <a:pos x="connsiteX0" y="connsiteY0"/>
              </a:cxn>
              <a:cxn ang="0">
                <a:pos x="connsiteX1" y="connsiteY1"/>
              </a:cxn>
              <a:cxn ang="0">
                <a:pos x="connsiteX2" y="connsiteY2"/>
              </a:cxn>
              <a:cxn ang="0">
                <a:pos x="connsiteX3" y="connsiteY3"/>
              </a:cxn>
            </a:cxnLst>
            <a:rect l="l" t="t" r="r" b="b"/>
            <a:pathLst>
              <a:path w="2631688" h="583580">
                <a:moveTo>
                  <a:pt x="0" y="0"/>
                </a:moveTo>
                <a:lnTo>
                  <a:pt x="2631688" y="0"/>
                </a:lnTo>
                <a:lnTo>
                  <a:pt x="2631688" y="583580"/>
                </a:lnTo>
                <a:lnTo>
                  <a:pt x="0" y="58358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2999801" y="3750078"/>
            <a:ext cx="2298140" cy="369332"/>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Address Family Information</a:t>
            </a:r>
          </a:p>
        </p:txBody>
      </p:sp>
      <p:sp>
        <p:nvSpPr>
          <p:cNvPr id="16" name="文本框 15"/>
          <p:cNvSpPr txBox="1"/>
          <p:nvPr/>
        </p:nvSpPr>
        <p:spPr bwMode="gray">
          <a:xfrm>
            <a:off x="2999801" y="4333658"/>
            <a:ext cx="2298140" cy="369332"/>
          </a:xfrm>
          <a:prstGeom prst="rect">
            <a:avLst/>
          </a:prstGeom>
          <a:noFill/>
        </p:spPr>
        <p:txBody>
          <a:bodyPr wrap="square" rtlCol="0">
            <a:noAutofit/>
          </a:bodyPr>
          <a:lstStyle/>
          <a:p>
            <a:pPr algn="ct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Next Hop Network Address Information</a:t>
            </a:r>
          </a:p>
        </p:txBody>
      </p:sp>
      <p:sp>
        <p:nvSpPr>
          <p:cNvPr id="17" name="文本框 16"/>
          <p:cNvSpPr txBox="1"/>
          <p:nvPr/>
        </p:nvSpPr>
        <p:spPr bwMode="gray">
          <a:xfrm>
            <a:off x="3478580" y="5008655"/>
            <a:ext cx="1340582" cy="369332"/>
          </a:xfrm>
          <a:prstGeom prst="rect">
            <a:avLst/>
          </a:prstGeom>
          <a:noFill/>
        </p:spPr>
        <p:txBody>
          <a:bodyPr wrap="square" rtlCol="0">
            <a:noAutofit/>
          </a:bodyPr>
          <a:lstStyle/>
          <a:p>
            <a:pPr algn="ct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NLRI</a:t>
            </a:r>
          </a:p>
        </p:txBody>
      </p:sp>
      <p:sp>
        <p:nvSpPr>
          <p:cNvPr id="15" name="文本框 14"/>
          <p:cNvSpPr txBox="1"/>
          <p:nvPr/>
        </p:nvSpPr>
        <p:spPr bwMode="gray">
          <a:xfrm>
            <a:off x="2910391" y="5499755"/>
            <a:ext cx="2476960"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MP_REACH_NLRI format</a:t>
            </a:r>
          </a:p>
        </p:txBody>
      </p:sp>
      <p:sp>
        <p:nvSpPr>
          <p:cNvPr id="19" name="任意多边形 18"/>
          <p:cNvSpPr/>
          <p:nvPr/>
        </p:nvSpPr>
        <p:spPr bwMode="gray">
          <a:xfrm>
            <a:off x="6153906" y="3734371"/>
            <a:ext cx="2631688" cy="583580"/>
          </a:xfrm>
          <a:custGeom>
            <a:avLst/>
            <a:gdLst>
              <a:gd name="connsiteX0" fmla="*/ 0 w 2631688"/>
              <a:gd name="connsiteY0" fmla="*/ 0 h 583580"/>
              <a:gd name="connsiteX1" fmla="*/ 2631688 w 2631688"/>
              <a:gd name="connsiteY1" fmla="*/ 0 h 583580"/>
              <a:gd name="connsiteX2" fmla="*/ 2631688 w 2631688"/>
              <a:gd name="connsiteY2" fmla="*/ 583580 h 583580"/>
              <a:gd name="connsiteX3" fmla="*/ 0 w 2631688"/>
              <a:gd name="connsiteY3" fmla="*/ 583580 h 583580"/>
            </a:gdLst>
            <a:ahLst/>
            <a:cxnLst>
              <a:cxn ang="0">
                <a:pos x="connsiteX0" y="connsiteY0"/>
              </a:cxn>
              <a:cxn ang="0">
                <a:pos x="connsiteX1" y="connsiteY1"/>
              </a:cxn>
              <a:cxn ang="0">
                <a:pos x="connsiteX2" y="connsiteY2"/>
              </a:cxn>
              <a:cxn ang="0">
                <a:pos x="connsiteX3" y="connsiteY3"/>
              </a:cxn>
            </a:cxnLst>
            <a:rect l="l" t="t" r="r" b="b"/>
            <a:pathLst>
              <a:path w="2631688" h="583580">
                <a:moveTo>
                  <a:pt x="0" y="0"/>
                </a:moveTo>
                <a:lnTo>
                  <a:pt x="2631688" y="0"/>
                </a:lnTo>
                <a:lnTo>
                  <a:pt x="2631688" y="583580"/>
                </a:lnTo>
                <a:lnTo>
                  <a:pt x="0" y="58358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任意多边形 19"/>
          <p:cNvSpPr/>
          <p:nvPr/>
        </p:nvSpPr>
        <p:spPr bwMode="gray">
          <a:xfrm>
            <a:off x="6153906" y="4317951"/>
            <a:ext cx="2631688" cy="583581"/>
          </a:xfrm>
          <a:custGeom>
            <a:avLst/>
            <a:gdLst>
              <a:gd name="connsiteX0" fmla="*/ 0 w 2631688"/>
              <a:gd name="connsiteY0" fmla="*/ 0 h 583581"/>
              <a:gd name="connsiteX1" fmla="*/ 2631688 w 2631688"/>
              <a:gd name="connsiteY1" fmla="*/ 0 h 583581"/>
              <a:gd name="connsiteX2" fmla="*/ 2631688 w 2631688"/>
              <a:gd name="connsiteY2" fmla="*/ 583581 h 583581"/>
              <a:gd name="connsiteX3" fmla="*/ 0 w 2631688"/>
              <a:gd name="connsiteY3" fmla="*/ 583581 h 583581"/>
            </a:gdLst>
            <a:ahLst/>
            <a:cxnLst>
              <a:cxn ang="0">
                <a:pos x="connsiteX0" y="connsiteY0"/>
              </a:cxn>
              <a:cxn ang="0">
                <a:pos x="connsiteX1" y="connsiteY1"/>
              </a:cxn>
              <a:cxn ang="0">
                <a:pos x="connsiteX2" y="connsiteY2"/>
              </a:cxn>
              <a:cxn ang="0">
                <a:pos x="connsiteX3" y="connsiteY3"/>
              </a:cxn>
            </a:cxnLst>
            <a:rect l="l" t="t" r="r" b="b"/>
            <a:pathLst>
              <a:path w="2631688" h="583581">
                <a:moveTo>
                  <a:pt x="0" y="0"/>
                </a:moveTo>
                <a:lnTo>
                  <a:pt x="2631688" y="0"/>
                </a:lnTo>
                <a:lnTo>
                  <a:pt x="2631688" y="583581"/>
                </a:lnTo>
                <a:lnTo>
                  <a:pt x="0" y="583581"/>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6153906" y="4901532"/>
            <a:ext cx="2631688" cy="583580"/>
          </a:xfrm>
          <a:custGeom>
            <a:avLst/>
            <a:gdLst>
              <a:gd name="connsiteX0" fmla="*/ 0 w 2631688"/>
              <a:gd name="connsiteY0" fmla="*/ 0 h 583580"/>
              <a:gd name="connsiteX1" fmla="*/ 2631688 w 2631688"/>
              <a:gd name="connsiteY1" fmla="*/ 0 h 583580"/>
              <a:gd name="connsiteX2" fmla="*/ 2631688 w 2631688"/>
              <a:gd name="connsiteY2" fmla="*/ 583580 h 583580"/>
              <a:gd name="connsiteX3" fmla="*/ 0 w 2631688"/>
              <a:gd name="connsiteY3" fmla="*/ 583580 h 583580"/>
            </a:gdLst>
            <a:ahLst/>
            <a:cxnLst>
              <a:cxn ang="0">
                <a:pos x="connsiteX0" y="connsiteY0"/>
              </a:cxn>
              <a:cxn ang="0">
                <a:pos x="connsiteX1" y="connsiteY1"/>
              </a:cxn>
              <a:cxn ang="0">
                <a:pos x="connsiteX2" y="connsiteY2"/>
              </a:cxn>
              <a:cxn ang="0">
                <a:pos x="connsiteX3" y="connsiteY3"/>
              </a:cxn>
            </a:cxnLst>
            <a:rect l="l" t="t" r="r" b="b"/>
            <a:pathLst>
              <a:path w="2631688" h="583580">
                <a:moveTo>
                  <a:pt x="0" y="0"/>
                </a:moveTo>
                <a:lnTo>
                  <a:pt x="2631688" y="0"/>
                </a:lnTo>
                <a:lnTo>
                  <a:pt x="2631688" y="583580"/>
                </a:lnTo>
                <a:lnTo>
                  <a:pt x="0" y="58358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6489661" y="3753572"/>
            <a:ext cx="1960178" cy="369332"/>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Address Family Identifier</a:t>
            </a:r>
          </a:p>
        </p:txBody>
      </p:sp>
      <p:sp>
        <p:nvSpPr>
          <p:cNvPr id="23" name="文本框 22"/>
          <p:cNvSpPr txBox="1"/>
          <p:nvPr/>
        </p:nvSpPr>
        <p:spPr bwMode="gray">
          <a:xfrm>
            <a:off x="6320680" y="4337152"/>
            <a:ext cx="2298140" cy="369332"/>
          </a:xfrm>
          <a:prstGeom prst="rect">
            <a:avLst/>
          </a:prstGeom>
          <a:noFill/>
        </p:spPr>
        <p:txBody>
          <a:bodyPr wrap="square" rtlCol="0">
            <a:noAutofit/>
          </a:bodyPr>
          <a:lstStyle/>
          <a:p>
            <a:pPr algn="ct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Subsequent Address Family Identifier</a:t>
            </a:r>
          </a:p>
        </p:txBody>
      </p:sp>
      <p:sp>
        <p:nvSpPr>
          <p:cNvPr id="24" name="文本框 23"/>
          <p:cNvSpPr txBox="1"/>
          <p:nvPr/>
        </p:nvSpPr>
        <p:spPr bwMode="gray">
          <a:xfrm>
            <a:off x="6489661" y="5012149"/>
            <a:ext cx="1960178" cy="369332"/>
          </a:xfrm>
          <a:prstGeom prst="rect">
            <a:avLst/>
          </a:prstGeom>
          <a:noFill/>
        </p:spPr>
        <p:txBody>
          <a:bodyPr wrap="square" rtlCol="0">
            <a:noAutofit/>
          </a:bodyPr>
          <a:lstStyle/>
          <a:p>
            <a:pPr algn="ct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Withdrawn Routes</a:t>
            </a:r>
          </a:p>
        </p:txBody>
      </p:sp>
      <p:sp>
        <p:nvSpPr>
          <p:cNvPr id="25" name="文本框 24"/>
          <p:cNvSpPr txBox="1"/>
          <p:nvPr/>
        </p:nvSpPr>
        <p:spPr bwMode="gray">
          <a:xfrm>
            <a:off x="6096618" y="5512988"/>
            <a:ext cx="2746265"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MP_UNREACH_NLRI format</a:t>
            </a:r>
          </a:p>
        </p:txBody>
      </p:sp>
      <p:sp>
        <p:nvSpPr>
          <p:cNvPr id="18" name="Right Brace 45"/>
          <p:cNvSpPr/>
          <p:nvPr/>
        </p:nvSpPr>
        <p:spPr bwMode="gray">
          <a:xfrm>
            <a:off x="8852271" y="3926803"/>
            <a:ext cx="80244" cy="859316"/>
          </a:xfrm>
          <a:custGeom>
            <a:avLst/>
            <a:gdLst>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7" fmla="*/ 0 w 594067"/>
              <a:gd name="connsiteY7" fmla="*/ 0 h 5919533"/>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0" fmla="*/ 0 w 594068"/>
              <a:gd name="connsiteY0" fmla="*/ 0 h 5919533"/>
              <a:gd name="connsiteX1" fmla="*/ 297034 w 594068"/>
              <a:gd name="connsiteY1" fmla="*/ 49504 h 5919533"/>
              <a:gd name="connsiteX2" fmla="*/ 297034 w 594068"/>
              <a:gd name="connsiteY2" fmla="*/ 2910263 h 5919533"/>
              <a:gd name="connsiteX3" fmla="*/ 5940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 name="connsiteX7" fmla="*/ 0 w 594068"/>
              <a:gd name="connsiteY7" fmla="*/ 0 h 5919533"/>
              <a:gd name="connsiteX0" fmla="*/ 0 w 594068"/>
              <a:gd name="connsiteY0" fmla="*/ 0 h 5919533"/>
              <a:gd name="connsiteX1" fmla="*/ 297034 w 594068"/>
              <a:gd name="connsiteY1" fmla="*/ 49504 h 5919533"/>
              <a:gd name="connsiteX2" fmla="*/ 297034 w 594068"/>
              <a:gd name="connsiteY2" fmla="*/ 2910263 h 5919533"/>
              <a:gd name="connsiteX3" fmla="*/ 5051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068" h="5919533" stroke="0" extrusionOk="0">
                <a:moveTo>
                  <a:pt x="0" y="0"/>
                </a:moveTo>
                <a:cubicBezTo>
                  <a:pt x="164047" y="0"/>
                  <a:pt x="297034" y="22164"/>
                  <a:pt x="297034" y="49504"/>
                </a:cubicBezTo>
                <a:lnTo>
                  <a:pt x="297034" y="2910263"/>
                </a:lnTo>
                <a:cubicBezTo>
                  <a:pt x="297034" y="2937603"/>
                  <a:pt x="430021" y="2959767"/>
                  <a:pt x="594068" y="2959767"/>
                </a:cubicBezTo>
                <a:cubicBezTo>
                  <a:pt x="430021" y="2959767"/>
                  <a:pt x="297034" y="2981931"/>
                  <a:pt x="297034" y="3009271"/>
                </a:cubicBezTo>
                <a:lnTo>
                  <a:pt x="297034" y="5870029"/>
                </a:lnTo>
                <a:cubicBezTo>
                  <a:pt x="297034" y="5897369"/>
                  <a:pt x="164047" y="5919533"/>
                  <a:pt x="0" y="5919533"/>
                </a:cubicBezTo>
                <a:lnTo>
                  <a:pt x="0" y="0"/>
                </a:lnTo>
                <a:close/>
              </a:path>
              <a:path w="594068" h="5919533" fill="none">
                <a:moveTo>
                  <a:pt x="0" y="0"/>
                </a:moveTo>
                <a:cubicBezTo>
                  <a:pt x="164047" y="0"/>
                  <a:pt x="297034" y="22164"/>
                  <a:pt x="297034" y="49504"/>
                </a:cubicBezTo>
                <a:lnTo>
                  <a:pt x="297034" y="2910263"/>
                </a:lnTo>
                <a:cubicBezTo>
                  <a:pt x="297034" y="2937603"/>
                  <a:pt x="341121" y="2959767"/>
                  <a:pt x="505168" y="2959767"/>
                </a:cubicBezTo>
                <a:cubicBezTo>
                  <a:pt x="341121" y="2959767"/>
                  <a:pt x="297034" y="2981931"/>
                  <a:pt x="297034" y="3009271"/>
                </a:cubicBezTo>
                <a:lnTo>
                  <a:pt x="297034" y="5870029"/>
                </a:lnTo>
                <a:cubicBezTo>
                  <a:pt x="297034" y="5897369"/>
                  <a:pt x="164047" y="5919533"/>
                  <a:pt x="0" y="5919533"/>
                </a:cubicBezTo>
              </a:path>
            </a:pathLst>
          </a:custGeom>
          <a:ln w="19050">
            <a:solidFill>
              <a:srgbClr val="30B5C5"/>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8586643" y="3982321"/>
            <a:ext cx="2298140" cy="369332"/>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Address Family Information</a:t>
            </a:r>
          </a:p>
        </p:txBody>
      </p:sp>
    </p:spTree>
    <p:extLst>
      <p:ext uri="{BB962C8B-B14F-4D97-AF65-F5344CB8AC3E}">
        <p14:creationId xmlns:p14="http://schemas.microsoft.com/office/powerpoint/2010/main" val="2647092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p:nvPr>
        </p:nvSpPr>
        <p:spPr bwMode="gray"/>
        <p:txBody>
          <a:bodyPr>
            <a:normAutofit fontScale="90000"/>
          </a:bodyPr>
          <a:lstStyle/>
          <a:p>
            <a:r>
              <a:rPr lang="en-US" altLang="zh-CN" dirty="0">
                <a:sym typeface="Huawei Sans" panose="020C0503030203020204" pitchFamily="34" charset="0"/>
              </a:rPr>
              <a:t>MPLS VPN Fundamentals and Configuration </a:t>
            </a:r>
            <a:endParaRPr lang="en-US" dirty="0">
              <a:sym typeface="Huawei Sans" panose="020C0503030203020204" pitchFamily="34" charset="0"/>
            </a:endParaRPr>
          </a:p>
        </p:txBody>
      </p:sp>
    </p:spTree>
    <p:extLst>
      <p:ext uri="{BB962C8B-B14F-4D97-AF65-F5344CB8AC3E}">
        <p14:creationId xmlns:p14="http://schemas.microsoft.com/office/powerpoint/2010/main" val="2695981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标题 67"/>
          <p:cNvSpPr>
            <a:spLocks noGrp="1"/>
          </p:cNvSpPr>
          <p:nvPr>
            <p:ph type="title"/>
          </p:nvPr>
        </p:nvSpPr>
        <p:spPr bwMode="gray"/>
        <p:txBody>
          <a:bodyPr/>
          <a:lstStyle/>
          <a:p>
            <a:r>
              <a:rPr lang="en-US" dirty="0"/>
              <a:t>Route Distribution from the Ingress PE to the Egress PE (3)</a:t>
            </a:r>
          </a:p>
        </p:txBody>
      </p:sp>
      <p:sp>
        <p:nvSpPr>
          <p:cNvPr id="69" name="文本占位符 68"/>
          <p:cNvSpPr>
            <a:spLocks noGrp="1"/>
          </p:cNvSpPr>
          <p:nvPr>
            <p:ph type="body" sz="quarter" idx="10"/>
          </p:nvPr>
        </p:nvSpPr>
        <p:spPr bwMode="gray"/>
        <p:txBody>
          <a:bodyPr/>
          <a:lstStyle/>
          <a:p>
            <a:pPr>
              <a:lnSpc>
                <a:spcPct val="130000"/>
              </a:lnSpc>
            </a:pPr>
            <a:r>
              <a:rPr lang="en-US" sz="1600" dirty="0">
                <a:sym typeface="Huawei Sans" panose="020C0503030203020204" pitchFamily="34" charset="0"/>
              </a:rPr>
              <a:t>After MP-BGP distributes VPNv4 routes to the remote PE, the remote PE needs to import the VPNv4 routes to the correct VPN instances.</a:t>
            </a:r>
          </a:p>
          <a:p>
            <a:pPr>
              <a:lnSpc>
                <a:spcPct val="130000"/>
              </a:lnSpc>
            </a:pPr>
            <a:r>
              <a:rPr lang="en-US" sz="1600" dirty="0">
                <a:sym typeface="Huawei Sans" panose="020C0503030203020204" pitchFamily="34" charset="0"/>
              </a:rPr>
              <a:t>MPLS VPN uses a BGP extended community attribute — VPN target, or route target — to control the export and import of VPN routes.</a:t>
            </a:r>
          </a:p>
          <a:p>
            <a:pPr>
              <a:lnSpc>
                <a:spcPct val="130000"/>
              </a:lnSpc>
            </a:pPr>
            <a:r>
              <a:rPr lang="en-US" sz="1600" dirty="0">
                <a:sym typeface="Huawei Sans" panose="020C0503030203020204" pitchFamily="34" charset="0"/>
              </a:rPr>
              <a:t>The local PE adds RTs to its VPNv4 routes before advertising the routes. After receiving the VPNv4 routes, the </a:t>
            </a:r>
            <a:r>
              <a:rPr lang="en-US" altLang="zh-CN" sz="1600" dirty="0">
                <a:sym typeface="Huawei Sans" panose="020C0503030203020204" pitchFamily="34" charset="0"/>
              </a:rPr>
              <a:t>remote</a:t>
            </a:r>
            <a:r>
              <a:rPr lang="en-US" sz="1600" dirty="0">
                <a:sym typeface="Huawei Sans" panose="020C0503030203020204" pitchFamily="34" charset="0"/>
              </a:rPr>
              <a:t> PE imports the routes to the corresponding VPN instances according to the RTs.</a:t>
            </a:r>
          </a:p>
          <a:p>
            <a:pPr>
              <a:lnSpc>
                <a:spcPct val="130000"/>
              </a:lnSpc>
            </a:pPr>
            <a:endParaRPr lang="en-US" altLang="zh-CN" sz="1600" dirty="0">
              <a:sym typeface="Huawei Sans" panose="020C0503030203020204" pitchFamily="34" charset="0"/>
            </a:endParaRPr>
          </a:p>
        </p:txBody>
      </p:sp>
      <p:sp>
        <p:nvSpPr>
          <p:cNvPr id="51" name="圆角矩形 50"/>
          <p:cNvSpPr/>
          <p:nvPr/>
        </p:nvSpPr>
        <p:spPr bwMode="gray">
          <a:xfrm>
            <a:off x="4103749" y="4217735"/>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3945086" y="5730861"/>
            <a:ext cx="4302097"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54" name="组合 53"/>
          <p:cNvGrpSpPr/>
          <p:nvPr/>
        </p:nvGrpSpPr>
        <p:grpSpPr bwMode="gray">
          <a:xfrm>
            <a:off x="3846898" y="4768461"/>
            <a:ext cx="4513567" cy="723926"/>
            <a:chOff x="4088571" y="4424992"/>
            <a:chExt cx="4513567" cy="723926"/>
          </a:xfrm>
        </p:grpSpPr>
        <p:cxnSp>
          <p:nvCxnSpPr>
            <p:cNvPr id="55" name="直接连接符 54"/>
            <p:cNvCxnSpPr>
              <a:stCxn id="59" idx="3"/>
              <a:endCxn id="61"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bwMode="gray">
            <a:xfrm>
              <a:off x="6067674" y="4424992"/>
              <a:ext cx="540000" cy="723926"/>
              <a:chOff x="5312873" y="4947622"/>
              <a:chExt cx="540000" cy="723926"/>
            </a:xfrm>
          </p:grpSpPr>
          <p:pic>
            <p:nvPicPr>
              <p:cNvPr id="74" name="Picture 12" descr="E:\2016.01\1.12 扁平化图标\蓝色\AR-蓝色最新-40.png"/>
              <p:cNvPicPr>
                <a:picLocks noChangeAspect="1" noChangeArrowheads="1"/>
              </p:cNvPicPr>
              <p:nvPr/>
            </p:nvPicPr>
            <p:blipFill>
              <a:blip r:embed="rId4" cstate="print"/>
              <a:srcRect/>
              <a:stretch>
                <a:fillRect/>
              </a:stretch>
            </p:blipFill>
            <p:spPr bwMode="gray">
              <a:xfrm>
                <a:off x="5312873" y="4947622"/>
                <a:ext cx="540000" cy="441818"/>
              </a:xfrm>
              <a:prstGeom prst="rect">
                <a:avLst/>
              </a:prstGeom>
              <a:noFill/>
            </p:spPr>
          </p:pic>
          <p:sp>
            <p:nvSpPr>
              <p:cNvPr id="80" name="文本框 79"/>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7" name="组合 56"/>
            <p:cNvGrpSpPr/>
            <p:nvPr/>
          </p:nvGrpSpPr>
          <p:grpSpPr bwMode="gray">
            <a:xfrm>
              <a:off x="8062138" y="4424992"/>
              <a:ext cx="540000" cy="714804"/>
              <a:chOff x="8062138" y="4947622"/>
              <a:chExt cx="540000" cy="714804"/>
            </a:xfrm>
          </p:grpSpPr>
          <p:pic>
            <p:nvPicPr>
              <p:cNvPr id="61" name="Picture 12" descr="E:\2016.01\1.12 扁平化图标\蓝色\AR-蓝色最新-40.png"/>
              <p:cNvPicPr>
                <a:picLocks noChangeAspect="1" noChangeArrowheads="1"/>
              </p:cNvPicPr>
              <p:nvPr/>
            </p:nvPicPr>
            <p:blipFill>
              <a:blip r:embed="rId4" cstate="print"/>
              <a:srcRect/>
              <a:stretch>
                <a:fillRect/>
              </a:stretch>
            </p:blipFill>
            <p:spPr bwMode="gray">
              <a:xfrm>
                <a:off x="8062138" y="4947622"/>
                <a:ext cx="540000" cy="441818"/>
              </a:xfrm>
              <a:prstGeom prst="rect">
                <a:avLst/>
              </a:prstGeom>
              <a:noFill/>
            </p:spPr>
          </p:pic>
          <p:sp>
            <p:nvSpPr>
              <p:cNvPr id="70" name="文本框 69"/>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8" name="组合 57"/>
            <p:cNvGrpSpPr/>
            <p:nvPr/>
          </p:nvGrpSpPr>
          <p:grpSpPr bwMode="gray">
            <a:xfrm>
              <a:off x="4088571" y="4424992"/>
              <a:ext cx="540000" cy="723926"/>
              <a:chOff x="4088571" y="4947622"/>
              <a:chExt cx="540000" cy="723926"/>
            </a:xfrm>
          </p:grpSpPr>
          <p:pic>
            <p:nvPicPr>
              <p:cNvPr id="59" name="Picture 12" descr="E:\2016.01\1.12 扁平化图标\蓝色\AR-蓝色最新-40.png"/>
              <p:cNvPicPr>
                <a:picLocks noChangeAspect="1" noChangeArrowheads="1"/>
              </p:cNvPicPr>
              <p:nvPr/>
            </p:nvPicPr>
            <p:blipFill>
              <a:blip r:embed="rId4" cstate="print"/>
              <a:srcRect/>
              <a:stretch>
                <a:fillRect/>
              </a:stretch>
            </p:blipFill>
            <p:spPr bwMode="gray">
              <a:xfrm>
                <a:off x="4088571" y="4947622"/>
                <a:ext cx="540000" cy="441818"/>
              </a:xfrm>
              <a:prstGeom prst="rect">
                <a:avLst/>
              </a:prstGeom>
              <a:noFill/>
            </p:spPr>
          </p:pic>
          <p:sp>
            <p:nvSpPr>
              <p:cNvPr id="60" name="文本框 59"/>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81" name="组合 80"/>
          <p:cNvGrpSpPr/>
          <p:nvPr/>
        </p:nvGrpSpPr>
        <p:grpSpPr bwMode="gray">
          <a:xfrm>
            <a:off x="2158869" y="4346377"/>
            <a:ext cx="550687" cy="712575"/>
            <a:chOff x="4073209" y="4947622"/>
            <a:chExt cx="550687" cy="712575"/>
          </a:xfrm>
        </p:grpSpPr>
        <p:pic>
          <p:nvPicPr>
            <p:cNvPr id="82"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83" name="文本框 82"/>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4" name="圆角矩形 83"/>
          <p:cNvSpPr/>
          <p:nvPr/>
        </p:nvSpPr>
        <p:spPr bwMode="gray">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bwMode="gray">
          <a:xfrm>
            <a:off x="2147045" y="5427757"/>
            <a:ext cx="575533" cy="706640"/>
            <a:chOff x="4073209" y="4947622"/>
            <a:chExt cx="575533" cy="706640"/>
          </a:xfrm>
        </p:grpSpPr>
        <p:pic>
          <p:nvPicPr>
            <p:cNvPr id="86"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87" name="文本框 86"/>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8" name="圆角矩形 87"/>
          <p:cNvSpPr/>
          <p:nvPr/>
        </p:nvSpPr>
        <p:spPr bwMode="gray">
          <a:xfrm>
            <a:off x="952500"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bwMode="gray">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flipH="1">
            <a:off x="9378275"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82" idx="3"/>
            <a:endCxn id="59"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6" idx="3"/>
            <a:endCxn id="59"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61"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61"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bwMode="gray">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2" name="文本框 101"/>
          <p:cNvSpPr txBox="1"/>
          <p:nvPr/>
        </p:nvSpPr>
        <p:spPr bwMode="gray">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3" name="文本框 102"/>
          <p:cNvSpPr txBox="1"/>
          <p:nvPr/>
        </p:nvSpPr>
        <p:spPr bwMode="gray">
          <a:xfrm>
            <a:off x="920976" y="476868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04" name="文本框 103"/>
          <p:cNvSpPr txBox="1"/>
          <p:nvPr/>
        </p:nvSpPr>
        <p:spPr bwMode="gray">
          <a:xfrm>
            <a:off x="922154" y="5888217"/>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05" name="文本框 104"/>
          <p:cNvSpPr txBox="1"/>
          <p:nvPr/>
        </p:nvSpPr>
        <p:spPr bwMode="gray">
          <a:xfrm>
            <a:off x="10002224" y="4747740"/>
            <a:ext cx="1348434"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06" name="文本框 105"/>
          <p:cNvSpPr txBox="1"/>
          <p:nvPr/>
        </p:nvSpPr>
        <p:spPr bwMode="gray">
          <a:xfrm>
            <a:off x="10000205" y="5867273"/>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 name="组合 2"/>
          <p:cNvGrpSpPr/>
          <p:nvPr/>
        </p:nvGrpSpPr>
        <p:grpSpPr bwMode="gray">
          <a:xfrm>
            <a:off x="4404482" y="4846588"/>
            <a:ext cx="3415982" cy="338554"/>
            <a:chOff x="4404482" y="4846588"/>
            <a:chExt cx="3415982" cy="338554"/>
          </a:xfrm>
        </p:grpSpPr>
        <p:sp>
          <p:nvSpPr>
            <p:cNvPr id="115" name="Can 9"/>
            <p:cNvSpPr/>
            <p:nvPr/>
          </p:nvSpPr>
          <p:spPr bwMode="gray">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bwMode="gray">
            <a:xfrm>
              <a:off x="5627470" y="4846588"/>
              <a:ext cx="984565" cy="338554"/>
            </a:xfrm>
            <a:prstGeom prst="rect">
              <a:avLst/>
            </a:prstGeom>
            <a:noFill/>
          </p:spPr>
          <p:txBody>
            <a:bodyPr wrap="square" rtlCol="0">
              <a:noAutofit/>
            </a:bodyPr>
            <a:lstStyle/>
            <a:p>
              <a:pPr fontAlgn="ctr"/>
              <a:r>
                <a:rPr lang="en-US" sz="16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grpSp>
      <p:sp>
        <p:nvSpPr>
          <p:cNvPr id="72" name="Text Box 19"/>
          <p:cNvSpPr txBox="1">
            <a:spLocks noChangeArrowheads="1"/>
          </p:cNvSpPr>
          <p:nvPr/>
        </p:nvSpPr>
        <p:spPr bwMode="gray">
          <a:xfrm>
            <a:off x="8219846" y="3359682"/>
            <a:ext cx="2293209" cy="610466"/>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 received two routes. Which one is for user X and which one is for user Y?</a:t>
            </a:r>
          </a:p>
        </p:txBody>
      </p:sp>
      <p:cxnSp>
        <p:nvCxnSpPr>
          <p:cNvPr id="5" name="直接连接符 4"/>
          <p:cNvCxnSpPr>
            <a:stCxn id="72" idx="2"/>
            <a:endCxn id="61" idx="0"/>
          </p:cNvCxnSpPr>
          <p:nvPr/>
        </p:nvCxnSpPr>
        <p:spPr bwMode="gray">
          <a:xfrm flipH="1">
            <a:off x="8090465" y="3970148"/>
            <a:ext cx="1275986" cy="798313"/>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bwMode="gray">
          <a:xfrm>
            <a:off x="3978275" y="3445810"/>
            <a:ext cx="2355132" cy="369332"/>
          </a:xfrm>
          <a:prstGeom prst="rect">
            <a:avLst/>
          </a:prstGeom>
          <a:noFill/>
          <a:ln w="19050">
            <a:noFill/>
          </a:ln>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100:1:192.168.1.0/24</a:t>
            </a:r>
          </a:p>
        </p:txBody>
      </p:sp>
      <p:sp>
        <p:nvSpPr>
          <p:cNvPr id="75" name="文本框 74"/>
          <p:cNvSpPr txBox="1"/>
          <p:nvPr/>
        </p:nvSpPr>
        <p:spPr bwMode="gray">
          <a:xfrm>
            <a:off x="3984607" y="3905839"/>
            <a:ext cx="2355132" cy="369332"/>
          </a:xfrm>
          <a:prstGeom prst="rect">
            <a:avLst/>
          </a:prstGeom>
          <a:noFill/>
          <a:ln w="28575">
            <a:no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200:1:192.168.1.0/24</a:t>
            </a:r>
          </a:p>
        </p:txBody>
      </p:sp>
      <p:sp>
        <p:nvSpPr>
          <p:cNvPr id="52" name="任意多边形 51"/>
          <p:cNvSpPr/>
          <p:nvPr/>
        </p:nvSpPr>
        <p:spPr bwMode="gray">
          <a:xfrm>
            <a:off x="4128342" y="4325815"/>
            <a:ext cx="3950677" cy="457200"/>
          </a:xfrm>
          <a:custGeom>
            <a:avLst/>
            <a:gdLst>
              <a:gd name="connsiteX0" fmla="*/ 0 w 3950677"/>
              <a:gd name="connsiteY0" fmla="*/ 422031 h 457200"/>
              <a:gd name="connsiteX1" fmla="*/ 422031 w 3950677"/>
              <a:gd name="connsiteY1" fmla="*/ 0 h 457200"/>
              <a:gd name="connsiteX2" fmla="*/ 3493477 w 3950677"/>
              <a:gd name="connsiteY2" fmla="*/ 0 h 457200"/>
              <a:gd name="connsiteX3" fmla="*/ 3950677 w 3950677"/>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3950677" h="457200">
                <a:moveTo>
                  <a:pt x="0" y="422031"/>
                </a:moveTo>
                <a:lnTo>
                  <a:pt x="422031" y="0"/>
                </a:lnTo>
                <a:lnTo>
                  <a:pt x="3493477" y="0"/>
                </a:lnTo>
                <a:lnTo>
                  <a:pt x="3950677" y="457200"/>
                </a:lnTo>
              </a:path>
            </a:pathLst>
          </a:cu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62" name="组合 61"/>
          <p:cNvGrpSpPr/>
          <p:nvPr/>
        </p:nvGrpSpPr>
        <p:grpSpPr bwMode="gray">
          <a:xfrm>
            <a:off x="9493131" y="4346377"/>
            <a:ext cx="540000" cy="723926"/>
            <a:chOff x="4073209" y="4947622"/>
            <a:chExt cx="540000" cy="723926"/>
          </a:xfrm>
        </p:grpSpPr>
        <p:pic>
          <p:nvPicPr>
            <p:cNvPr id="63"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64" name="文本框 63"/>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5" name="组合 64"/>
          <p:cNvGrpSpPr/>
          <p:nvPr/>
        </p:nvGrpSpPr>
        <p:grpSpPr bwMode="gray">
          <a:xfrm>
            <a:off x="9504955" y="5427757"/>
            <a:ext cx="552270" cy="723926"/>
            <a:chOff x="4060939" y="4947622"/>
            <a:chExt cx="552270" cy="723926"/>
          </a:xfrm>
        </p:grpSpPr>
        <p:pic>
          <p:nvPicPr>
            <p:cNvPr id="66"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67" name="文本框 66"/>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71" name="文本框 70"/>
          <p:cNvSpPr txBox="1"/>
          <p:nvPr/>
        </p:nvSpPr>
        <p:spPr bwMode="gray">
          <a:xfrm>
            <a:off x="5216472" y="4294855"/>
            <a:ext cx="1759324" cy="307777"/>
          </a:xfrm>
          <a:prstGeom prst="rect">
            <a:avLst/>
          </a:prstGeom>
          <a:noFill/>
        </p:spPr>
        <p:txBody>
          <a:bodyPr wrap="square" rtlCol="0">
            <a:noAutofit/>
          </a:bodyPr>
          <a:lstStyle/>
          <a:p>
            <a:pPr algn="ctr" fontAlgn="ctr"/>
            <a:r>
              <a:rPr lang="en-US" sz="1400" dirty="0">
                <a:latin typeface="Huawei Sans" panose="020C0503030203020204" pitchFamily="34" charset="0"/>
              </a:rPr>
              <a:t>Route distribution</a:t>
            </a:r>
          </a:p>
        </p:txBody>
      </p:sp>
    </p:spTree>
    <p:custDataLst>
      <p:tags r:id="rId1"/>
    </p:custDataLst>
    <p:extLst>
      <p:ext uri="{BB962C8B-B14F-4D97-AF65-F5344CB8AC3E}">
        <p14:creationId xmlns:p14="http://schemas.microsoft.com/office/powerpoint/2010/main" val="14770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barn(inVertical)">
                                      <p:cBhvr>
                                        <p:cTn id="1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RT</a:t>
            </a:r>
          </a:p>
        </p:txBody>
      </p:sp>
      <p:sp>
        <p:nvSpPr>
          <p:cNvPr id="3" name="文本占位符 2"/>
          <p:cNvSpPr>
            <a:spLocks noGrp="1"/>
          </p:cNvSpPr>
          <p:nvPr>
            <p:ph type="body" sz="quarter" idx="10"/>
          </p:nvPr>
        </p:nvSpPr>
        <p:spPr bwMode="gray"/>
        <p:txBody>
          <a:bodyPr/>
          <a:lstStyle/>
          <a:p>
            <a:r>
              <a:rPr lang="en-US" sz="1600">
                <a:sym typeface="Huawei Sans" panose="020C0503030203020204" pitchFamily="34" charset="0"/>
              </a:rPr>
              <a:t>On a PE, each VPN instance is bound to one or more VPN targets. There are two types of VPN targets:</a:t>
            </a:r>
          </a:p>
          <a:p>
            <a:pPr lvl="1"/>
            <a:r>
              <a:rPr lang="en-US" sz="1400">
                <a:sym typeface="Huawei Sans" panose="020C0503030203020204" pitchFamily="34" charset="0"/>
              </a:rPr>
              <a:t>Export target (ERT): After learning IPv4 routes from directly connected sites, the local PE converts the routes to VPN-IPv4 routes and adds the ERT attribute to these routes. The ERT attribute, as an extended community attribute of BGP, is distributed with these routes.</a:t>
            </a:r>
          </a:p>
          <a:p>
            <a:pPr lvl="1"/>
            <a:r>
              <a:rPr lang="en-US" sz="1400">
                <a:sym typeface="Huawei Sans" panose="020C0503030203020204" pitchFamily="34" charset="0"/>
              </a:rPr>
              <a:t>Import target (IRT): After receiving a VPN-IPv4 route distributed by another PE, the PE checks the ERT attribute of the route. If the ERT is identical with the IRT of a VPN instance on the PE, the PE adds the route to the routing table of the VPN instance.</a:t>
            </a:r>
          </a:p>
          <a:p>
            <a:endParaRPr lang="zh-CN" altLang="en-US" sz="1600" dirty="0">
              <a:sym typeface="Huawei Sans" panose="020C0503030203020204" pitchFamily="34" charset="0"/>
            </a:endParaRPr>
          </a:p>
        </p:txBody>
      </p:sp>
      <p:sp>
        <p:nvSpPr>
          <p:cNvPr id="4" name="圆角矩形 3"/>
          <p:cNvSpPr/>
          <p:nvPr/>
        </p:nvSpPr>
        <p:spPr bwMode="gray">
          <a:xfrm>
            <a:off x="4103749" y="4217735"/>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3953878" y="5748445"/>
            <a:ext cx="4302097"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6" name="组合 5"/>
          <p:cNvGrpSpPr/>
          <p:nvPr/>
        </p:nvGrpSpPr>
        <p:grpSpPr bwMode="gray">
          <a:xfrm>
            <a:off x="3846898" y="4768461"/>
            <a:ext cx="4513567" cy="723926"/>
            <a:chOff x="4088571" y="4424992"/>
            <a:chExt cx="4513567" cy="723926"/>
          </a:xfrm>
        </p:grpSpPr>
        <p:cxnSp>
          <p:nvCxnSpPr>
            <p:cNvPr id="7" name="直接连接符 6"/>
            <p:cNvCxnSpPr>
              <a:stCxn id="11" idx="3"/>
              <a:endCxn id="13"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6067674" y="4424992"/>
              <a:ext cx="540000" cy="723926"/>
              <a:chOff x="5312873"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6" name="文本框 15"/>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p:cNvGrpSpPr/>
            <p:nvPr/>
          </p:nvGrpSpPr>
          <p:grpSpPr bwMode="gray">
            <a:xfrm>
              <a:off x="8062138" y="4424992"/>
              <a:ext cx="540000" cy="714804"/>
              <a:chOff x="8062138" y="4947622"/>
              <a:chExt cx="540000" cy="714804"/>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4" name="文本框 13"/>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p:cNvGrpSpPr/>
            <p:nvPr/>
          </p:nvGrpSpPr>
          <p:grpSpPr bwMode="gray">
            <a:xfrm>
              <a:off x="4088571" y="4424992"/>
              <a:ext cx="540000" cy="723926"/>
              <a:chOff x="4088571" y="4947622"/>
              <a:chExt cx="540000" cy="723926"/>
            </a:xfrm>
          </p:grpSpPr>
          <p:pic>
            <p:nvPicPr>
              <p:cNvPr id="11"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2" name="文本框 11"/>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p:cNvGrpSpPr/>
          <p:nvPr/>
        </p:nvGrpSpPr>
        <p:grpSpPr bwMode="gray">
          <a:xfrm>
            <a:off x="2158869" y="4346377"/>
            <a:ext cx="550687" cy="712575"/>
            <a:chOff x="4073209" y="4947622"/>
            <a:chExt cx="550687" cy="712575"/>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9" name="文本框 18"/>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p:cNvSpPr/>
          <p:nvPr/>
        </p:nvSpPr>
        <p:spPr bwMode="gray">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p:cNvGrpSpPr/>
          <p:nvPr/>
        </p:nvGrpSpPr>
        <p:grpSpPr bwMode="gray">
          <a:xfrm>
            <a:off x="2147045" y="5427757"/>
            <a:ext cx="575533" cy="706640"/>
            <a:chOff x="4073209" y="4947622"/>
            <a:chExt cx="575533" cy="706640"/>
          </a:xfrm>
        </p:grpSpPr>
        <p:pic>
          <p:nvPicPr>
            <p:cNvPr id="2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3" name="文本框 22"/>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p:cNvSpPr/>
          <p:nvPr/>
        </p:nvSpPr>
        <p:spPr bwMode="gray">
          <a:xfrm>
            <a:off x="952500"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flipH="1">
            <a:off x="9378275"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18" idx="3"/>
            <a:endCxn id="11"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2" idx="3"/>
            <a:endCxn id="11"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3"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8" name="文本框 37"/>
          <p:cNvSpPr txBox="1"/>
          <p:nvPr/>
        </p:nvSpPr>
        <p:spPr bwMode="gray">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9" name="文本框 38"/>
          <p:cNvSpPr txBox="1"/>
          <p:nvPr/>
        </p:nvSpPr>
        <p:spPr bwMode="gray">
          <a:xfrm>
            <a:off x="903392" y="476868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0" name="文本框 39"/>
          <p:cNvSpPr txBox="1"/>
          <p:nvPr/>
        </p:nvSpPr>
        <p:spPr bwMode="gray">
          <a:xfrm>
            <a:off x="904570" y="5888217"/>
            <a:ext cx="1346495"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41" name="文本框 40"/>
          <p:cNvSpPr txBox="1"/>
          <p:nvPr/>
        </p:nvSpPr>
        <p:spPr bwMode="gray">
          <a:xfrm>
            <a:off x="10001214" y="4747740"/>
            <a:ext cx="1360072"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2" name="文本框 41"/>
          <p:cNvSpPr txBox="1"/>
          <p:nvPr/>
        </p:nvSpPr>
        <p:spPr bwMode="gray">
          <a:xfrm>
            <a:off x="10000205" y="5867273"/>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8" name="组合 47"/>
          <p:cNvGrpSpPr/>
          <p:nvPr/>
        </p:nvGrpSpPr>
        <p:grpSpPr bwMode="gray">
          <a:xfrm>
            <a:off x="4404482" y="4846588"/>
            <a:ext cx="3415982" cy="338554"/>
            <a:chOff x="4404482" y="4846588"/>
            <a:chExt cx="3415982" cy="338554"/>
          </a:xfrm>
        </p:grpSpPr>
        <p:sp>
          <p:nvSpPr>
            <p:cNvPr id="49" name="Can 9"/>
            <p:cNvSpPr/>
            <p:nvPr/>
          </p:nvSpPr>
          <p:spPr bwMode="gray">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5627470" y="4846588"/>
              <a:ext cx="984565" cy="338554"/>
            </a:xfrm>
            <a:prstGeom prst="rect">
              <a:avLst/>
            </a:prstGeom>
            <a:noFill/>
          </p:spPr>
          <p:txBody>
            <a:bodyPr wrap="square" rtlCol="0">
              <a:noAutofit/>
            </a:bodyPr>
            <a:lstStyle/>
            <a:p>
              <a:pPr fontAlgn="ctr"/>
              <a:r>
                <a:rPr lang="en-US" sz="16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grpSp>
      <p:sp>
        <p:nvSpPr>
          <p:cNvPr id="58" name="文本框 57"/>
          <p:cNvSpPr txBox="1"/>
          <p:nvPr/>
        </p:nvSpPr>
        <p:spPr bwMode="gray">
          <a:xfrm>
            <a:off x="3989998" y="3445810"/>
            <a:ext cx="2355132" cy="369332"/>
          </a:xfrm>
          <a:prstGeom prst="rect">
            <a:avLst/>
          </a:prstGeom>
          <a:noFill/>
          <a:ln w="19050">
            <a:no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100:1:192.168.1.0/24</a:t>
            </a:r>
          </a:p>
        </p:txBody>
      </p:sp>
      <p:sp>
        <p:nvSpPr>
          <p:cNvPr id="59" name="文本框 58"/>
          <p:cNvSpPr txBox="1"/>
          <p:nvPr/>
        </p:nvSpPr>
        <p:spPr bwMode="gray">
          <a:xfrm>
            <a:off x="3984607" y="3905839"/>
            <a:ext cx="2355132" cy="369332"/>
          </a:xfrm>
          <a:prstGeom prst="rect">
            <a:avLst/>
          </a:prstGeom>
          <a:noFill/>
          <a:ln w="28575">
            <a:no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200:1:192.168.1.0/24</a:t>
            </a:r>
          </a:p>
        </p:txBody>
      </p:sp>
      <p:sp>
        <p:nvSpPr>
          <p:cNvPr id="66" name="文本框 65"/>
          <p:cNvSpPr txBox="1"/>
          <p:nvPr/>
        </p:nvSpPr>
        <p:spPr bwMode="gray">
          <a:xfrm>
            <a:off x="6339739" y="3445810"/>
            <a:ext cx="1229461" cy="369332"/>
          </a:xfrm>
          <a:prstGeom prst="rect">
            <a:avLst/>
          </a:prstGeom>
          <a:noFill/>
          <a:ln w="19050">
            <a:noFill/>
          </a:ln>
        </p:spPr>
        <p:txBody>
          <a:bodyPr wrap="square" rtlCol="0">
            <a:noAutofit/>
          </a:bodyPr>
          <a:lstStyle/>
          <a:p>
            <a:pPr algn="ctr" fontAlgn="ctr"/>
            <a:r>
              <a:rPr lang="en-US">
                <a:latin typeface="Huawei Sans" panose="020C0503030203020204" pitchFamily="34" charset="0"/>
                <a:ea typeface="方正兰亭黑简体" panose="02000000000000000000" pitchFamily="2" charset="-122"/>
                <a:sym typeface="Huawei Sans" panose="020C0503030203020204" pitchFamily="34" charset="0"/>
              </a:rPr>
              <a:t>RT=100:1</a:t>
            </a:r>
          </a:p>
        </p:txBody>
      </p:sp>
      <p:sp>
        <p:nvSpPr>
          <p:cNvPr id="67" name="文本框 66"/>
          <p:cNvSpPr txBox="1"/>
          <p:nvPr/>
        </p:nvSpPr>
        <p:spPr bwMode="gray">
          <a:xfrm>
            <a:off x="6339742" y="3905839"/>
            <a:ext cx="1229458" cy="369332"/>
          </a:xfrm>
          <a:prstGeom prst="rect">
            <a:avLst/>
          </a:prstGeom>
          <a:noFill/>
          <a:ln w="28575">
            <a:noFill/>
          </a:ln>
        </p:spPr>
        <p:txBody>
          <a:bodyPr wrap="square" rtlCol="0">
            <a:noAutofit/>
          </a:bodyPr>
          <a:lstStyle>
            <a:defPPr>
              <a:defRPr lang="en-US"/>
            </a:defPPr>
          </a:lstStyle>
          <a:p>
            <a:pPr algn="ctr" fontAlgn="ctr"/>
            <a:r>
              <a:rPr lang="en-US">
                <a:latin typeface="Huawei Sans" panose="020C0503030203020204" pitchFamily="34" charset="0"/>
                <a:ea typeface="方正兰亭黑简体" panose="02000000000000000000" pitchFamily="2" charset="-122"/>
                <a:sym typeface="Huawei Sans" panose="020C0503030203020204" pitchFamily="34" charset="0"/>
              </a:rPr>
              <a:t>RT=200:1</a:t>
            </a:r>
          </a:p>
        </p:txBody>
      </p:sp>
      <p:sp>
        <p:nvSpPr>
          <p:cNvPr id="68" name="Text Box 19"/>
          <p:cNvSpPr txBox="1">
            <a:spLocks noChangeArrowheads="1"/>
          </p:cNvSpPr>
          <p:nvPr/>
        </p:nvSpPr>
        <p:spPr bwMode="gray">
          <a:xfrm>
            <a:off x="8105185" y="3336949"/>
            <a:ext cx="2522530" cy="475655"/>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RT 100:1 belongs to user X, and RT 200:1 belongs to user Y.</a:t>
            </a:r>
          </a:p>
        </p:txBody>
      </p:sp>
      <p:cxnSp>
        <p:nvCxnSpPr>
          <p:cNvPr id="69" name="直接连接符 68"/>
          <p:cNvCxnSpPr>
            <a:stCxn id="68" idx="2"/>
          </p:cNvCxnSpPr>
          <p:nvPr/>
        </p:nvCxnSpPr>
        <p:spPr bwMode="gray">
          <a:xfrm flipH="1">
            <a:off x="8090466" y="3812604"/>
            <a:ext cx="1275984" cy="1052571"/>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sp>
        <p:nvSpPr>
          <p:cNvPr id="53" name="任意多边形 52"/>
          <p:cNvSpPr/>
          <p:nvPr/>
        </p:nvSpPr>
        <p:spPr bwMode="gray">
          <a:xfrm>
            <a:off x="4128342" y="4325815"/>
            <a:ext cx="3950677" cy="457200"/>
          </a:xfrm>
          <a:custGeom>
            <a:avLst/>
            <a:gdLst>
              <a:gd name="connsiteX0" fmla="*/ 0 w 3950677"/>
              <a:gd name="connsiteY0" fmla="*/ 422031 h 457200"/>
              <a:gd name="connsiteX1" fmla="*/ 422031 w 3950677"/>
              <a:gd name="connsiteY1" fmla="*/ 0 h 457200"/>
              <a:gd name="connsiteX2" fmla="*/ 3493477 w 3950677"/>
              <a:gd name="connsiteY2" fmla="*/ 0 h 457200"/>
              <a:gd name="connsiteX3" fmla="*/ 3950677 w 3950677"/>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3950677" h="457200">
                <a:moveTo>
                  <a:pt x="0" y="422031"/>
                </a:moveTo>
                <a:lnTo>
                  <a:pt x="422031" y="0"/>
                </a:lnTo>
                <a:lnTo>
                  <a:pt x="3493477" y="0"/>
                </a:lnTo>
                <a:lnTo>
                  <a:pt x="3950677" y="457200"/>
                </a:lnTo>
              </a:path>
            </a:pathLst>
          </a:cu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54" name="组合 53"/>
          <p:cNvGrpSpPr/>
          <p:nvPr/>
        </p:nvGrpSpPr>
        <p:grpSpPr bwMode="gray">
          <a:xfrm>
            <a:off x="9493131" y="4346377"/>
            <a:ext cx="540000" cy="723926"/>
            <a:chOff x="4073209" y="4947622"/>
            <a:chExt cx="540000" cy="723926"/>
          </a:xfrm>
        </p:grpSpPr>
        <p:pic>
          <p:nvPicPr>
            <p:cNvPr id="55"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56" name="文本框 55"/>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57" name="组合 56"/>
          <p:cNvGrpSpPr/>
          <p:nvPr/>
        </p:nvGrpSpPr>
        <p:grpSpPr bwMode="gray">
          <a:xfrm>
            <a:off x="9504955" y="5427757"/>
            <a:ext cx="552270" cy="723926"/>
            <a:chOff x="4060939" y="4947622"/>
            <a:chExt cx="552270" cy="723926"/>
          </a:xfrm>
        </p:grpSpPr>
        <p:pic>
          <p:nvPicPr>
            <p:cNvPr id="6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1" name="文本框 60"/>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62" name="文本框 61"/>
          <p:cNvSpPr txBox="1"/>
          <p:nvPr/>
        </p:nvSpPr>
        <p:spPr bwMode="gray">
          <a:xfrm>
            <a:off x="5225264" y="4312439"/>
            <a:ext cx="1759324" cy="307777"/>
          </a:xfrm>
          <a:prstGeom prst="rect">
            <a:avLst/>
          </a:prstGeom>
          <a:noFill/>
        </p:spPr>
        <p:txBody>
          <a:bodyPr wrap="square" rtlCol="0">
            <a:noAutofit/>
          </a:bodyPr>
          <a:lstStyle/>
          <a:p>
            <a:pPr algn="ctr" fontAlgn="ctr"/>
            <a:r>
              <a:rPr lang="en-US" sz="1400" dirty="0">
                <a:latin typeface="Huawei Sans" panose="020C0503030203020204" pitchFamily="34" charset="0"/>
              </a:rPr>
              <a:t>Route distribution</a:t>
            </a:r>
          </a:p>
        </p:txBody>
      </p:sp>
    </p:spTree>
    <p:extLst>
      <p:ext uri="{BB962C8B-B14F-4D97-AF65-F5344CB8AC3E}">
        <p14:creationId xmlns:p14="http://schemas.microsoft.com/office/powerpoint/2010/main" val="3751573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barn(inVertical)">
                                      <p:cBhvr>
                                        <p:cTn id="10" dur="500"/>
                                        <p:tgtEl>
                                          <p:spTgt spid="6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barn(inVertical)">
                                      <p:cBhvr>
                                        <p:cTn id="13" dur="500"/>
                                        <p:tgtEl>
                                          <p:spTgt spid="6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barn(inVertical)">
                                      <p:cBhvr>
                                        <p:cTn id="1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标题 67"/>
          <p:cNvSpPr>
            <a:spLocks noGrp="1"/>
          </p:cNvSpPr>
          <p:nvPr>
            <p:ph type="title"/>
          </p:nvPr>
        </p:nvSpPr>
        <p:spPr bwMode="gray"/>
        <p:txBody>
          <a:bodyPr/>
          <a:lstStyle/>
          <a:p>
            <a:r>
              <a:rPr lang="en-US"/>
              <a:t>Route Distribution from the Ingress PE to the Egress PE (4)</a:t>
            </a:r>
            <a:endParaRPr lang="en-US" dirty="0"/>
          </a:p>
        </p:txBody>
      </p:sp>
      <p:sp>
        <p:nvSpPr>
          <p:cNvPr id="69" name="文本占位符 68"/>
          <p:cNvSpPr>
            <a:spLocks noGrp="1"/>
          </p:cNvSpPr>
          <p:nvPr>
            <p:ph type="body" sz="quarter" idx="10"/>
          </p:nvPr>
        </p:nvSpPr>
        <p:spPr bwMode="gray"/>
        <p:txBody>
          <a:bodyPr/>
          <a:lstStyle/>
          <a:p>
            <a:r>
              <a:rPr lang="en-US" sz="1800">
                <a:sym typeface="Huawei Sans" panose="020C0503030203020204" pitchFamily="34" charset="0"/>
              </a:rPr>
              <a:t>After the egress PE imports a VPNv4 route into a correct VPN instance based on the RT carried in the VPNv4 route, the PE removes the RD from the VPNv4 route and distributes the IPv4 route to the corresponding CE.</a:t>
            </a:r>
          </a:p>
          <a:p>
            <a:r>
              <a:rPr lang="en-US" sz="1800">
                <a:sym typeface="Huawei Sans" panose="020C0503030203020204" pitchFamily="34" charset="0"/>
              </a:rPr>
              <a:t>The CEs at site B and site D can learn the routes </a:t>
            </a:r>
            <a:r>
              <a:rPr lang="en-US" altLang="zh-CN" sz="1800">
                <a:sym typeface="Huawei Sans" panose="020C0503030203020204" pitchFamily="34" charset="0"/>
              </a:rPr>
              <a:t>destined for</a:t>
            </a:r>
            <a:r>
              <a:rPr lang="en-US" sz="1800">
                <a:sym typeface="Huawei Sans" panose="020C0503030203020204" pitchFamily="34" charset="0"/>
              </a:rPr>
              <a:t> their respective remote sites. Different sites of the same user (in the same VPN) can communicate with each other through similar operations.</a:t>
            </a:r>
            <a:endParaRPr lang="en-US" sz="1800" dirty="0">
              <a:sym typeface="Huawei Sans" panose="020C0503030203020204" pitchFamily="34" charset="0"/>
            </a:endParaRPr>
          </a:p>
        </p:txBody>
      </p:sp>
      <p:sp>
        <p:nvSpPr>
          <p:cNvPr id="51" name="圆角矩形 50"/>
          <p:cNvSpPr/>
          <p:nvPr/>
        </p:nvSpPr>
        <p:spPr bwMode="gray">
          <a:xfrm>
            <a:off x="4103749" y="4217735"/>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4506397" y="5686899"/>
            <a:ext cx="3232229"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54" name="组合 53"/>
          <p:cNvGrpSpPr/>
          <p:nvPr/>
        </p:nvGrpSpPr>
        <p:grpSpPr bwMode="gray">
          <a:xfrm>
            <a:off x="3846898" y="4768461"/>
            <a:ext cx="4513567" cy="723926"/>
            <a:chOff x="4088571" y="4424992"/>
            <a:chExt cx="4513567" cy="723926"/>
          </a:xfrm>
        </p:grpSpPr>
        <p:cxnSp>
          <p:nvCxnSpPr>
            <p:cNvPr id="55" name="直接连接符 54"/>
            <p:cNvCxnSpPr>
              <a:stCxn id="59" idx="3"/>
              <a:endCxn id="61"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bwMode="gray">
            <a:xfrm>
              <a:off x="6067674" y="4424992"/>
              <a:ext cx="540000" cy="723926"/>
              <a:chOff x="5312873" y="4947622"/>
              <a:chExt cx="540000" cy="723926"/>
            </a:xfrm>
          </p:grpSpPr>
          <p:pic>
            <p:nvPicPr>
              <p:cNvPr id="74" name="Picture 12" descr="E:\2016.01\1.12 扁平化图标\蓝色\AR-蓝色最新-40.png"/>
              <p:cNvPicPr>
                <a:picLocks noChangeAspect="1" noChangeArrowheads="1"/>
              </p:cNvPicPr>
              <p:nvPr/>
            </p:nvPicPr>
            <p:blipFill>
              <a:blip r:embed="rId4" cstate="print"/>
              <a:srcRect/>
              <a:stretch>
                <a:fillRect/>
              </a:stretch>
            </p:blipFill>
            <p:spPr bwMode="gray">
              <a:xfrm>
                <a:off x="5312873" y="4947622"/>
                <a:ext cx="540000" cy="441818"/>
              </a:xfrm>
              <a:prstGeom prst="rect">
                <a:avLst/>
              </a:prstGeom>
              <a:noFill/>
            </p:spPr>
          </p:pic>
          <p:sp>
            <p:nvSpPr>
              <p:cNvPr id="80" name="文本框 79"/>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7" name="组合 56"/>
            <p:cNvGrpSpPr/>
            <p:nvPr/>
          </p:nvGrpSpPr>
          <p:grpSpPr bwMode="gray">
            <a:xfrm>
              <a:off x="8062138" y="4424992"/>
              <a:ext cx="540000" cy="714804"/>
              <a:chOff x="8062138" y="4947622"/>
              <a:chExt cx="540000" cy="714804"/>
            </a:xfrm>
          </p:grpSpPr>
          <p:pic>
            <p:nvPicPr>
              <p:cNvPr id="61" name="Picture 12" descr="E:\2016.01\1.12 扁平化图标\蓝色\AR-蓝色最新-40.png"/>
              <p:cNvPicPr>
                <a:picLocks noChangeAspect="1" noChangeArrowheads="1"/>
              </p:cNvPicPr>
              <p:nvPr/>
            </p:nvPicPr>
            <p:blipFill>
              <a:blip r:embed="rId4" cstate="print"/>
              <a:srcRect/>
              <a:stretch>
                <a:fillRect/>
              </a:stretch>
            </p:blipFill>
            <p:spPr bwMode="gray">
              <a:xfrm>
                <a:off x="8062138" y="4947622"/>
                <a:ext cx="540000" cy="441818"/>
              </a:xfrm>
              <a:prstGeom prst="rect">
                <a:avLst/>
              </a:prstGeom>
              <a:noFill/>
            </p:spPr>
          </p:pic>
          <p:sp>
            <p:nvSpPr>
              <p:cNvPr id="70" name="文本框 69"/>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8" name="组合 57"/>
            <p:cNvGrpSpPr/>
            <p:nvPr/>
          </p:nvGrpSpPr>
          <p:grpSpPr bwMode="gray">
            <a:xfrm>
              <a:off x="4088571" y="4424992"/>
              <a:ext cx="540000" cy="723926"/>
              <a:chOff x="4088571" y="4947622"/>
              <a:chExt cx="540000" cy="723926"/>
            </a:xfrm>
          </p:grpSpPr>
          <p:pic>
            <p:nvPicPr>
              <p:cNvPr id="59" name="Picture 12" descr="E:\2016.01\1.12 扁平化图标\蓝色\AR-蓝色最新-40.png"/>
              <p:cNvPicPr>
                <a:picLocks noChangeAspect="1" noChangeArrowheads="1"/>
              </p:cNvPicPr>
              <p:nvPr/>
            </p:nvPicPr>
            <p:blipFill>
              <a:blip r:embed="rId4" cstate="print"/>
              <a:srcRect/>
              <a:stretch>
                <a:fillRect/>
              </a:stretch>
            </p:blipFill>
            <p:spPr bwMode="gray">
              <a:xfrm>
                <a:off x="4088571" y="4947622"/>
                <a:ext cx="540000" cy="441818"/>
              </a:xfrm>
              <a:prstGeom prst="rect">
                <a:avLst/>
              </a:prstGeom>
              <a:noFill/>
            </p:spPr>
          </p:pic>
          <p:sp>
            <p:nvSpPr>
              <p:cNvPr id="60" name="文本框 59"/>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81" name="组合 80"/>
          <p:cNvGrpSpPr/>
          <p:nvPr/>
        </p:nvGrpSpPr>
        <p:grpSpPr bwMode="gray">
          <a:xfrm>
            <a:off x="2158869" y="4346377"/>
            <a:ext cx="550687" cy="712575"/>
            <a:chOff x="4073209" y="4947622"/>
            <a:chExt cx="550687" cy="712575"/>
          </a:xfrm>
        </p:grpSpPr>
        <p:pic>
          <p:nvPicPr>
            <p:cNvPr id="82"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83" name="文本框 82"/>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4" name="圆角矩形 83"/>
          <p:cNvSpPr/>
          <p:nvPr/>
        </p:nvSpPr>
        <p:spPr bwMode="gray">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bwMode="gray">
          <a:xfrm>
            <a:off x="2147045" y="5427757"/>
            <a:ext cx="575533" cy="706640"/>
            <a:chOff x="4073209" y="4947622"/>
            <a:chExt cx="575533" cy="706640"/>
          </a:xfrm>
        </p:grpSpPr>
        <p:pic>
          <p:nvPicPr>
            <p:cNvPr id="86"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87" name="文本框 86"/>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8" name="圆角矩形 87"/>
          <p:cNvSpPr/>
          <p:nvPr/>
        </p:nvSpPr>
        <p:spPr bwMode="gray">
          <a:xfrm>
            <a:off x="952500"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bwMode="gray">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flipH="1">
            <a:off x="9378275"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82" idx="3"/>
            <a:endCxn id="59"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6" idx="3"/>
            <a:endCxn id="59"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61"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61"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bwMode="gray">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2" name="文本框 101"/>
          <p:cNvSpPr txBox="1"/>
          <p:nvPr/>
        </p:nvSpPr>
        <p:spPr bwMode="gray">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3" name="文本框 102"/>
          <p:cNvSpPr txBox="1"/>
          <p:nvPr/>
        </p:nvSpPr>
        <p:spPr bwMode="gray">
          <a:xfrm>
            <a:off x="912184" y="476868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04" name="文本框 103"/>
          <p:cNvSpPr txBox="1"/>
          <p:nvPr/>
        </p:nvSpPr>
        <p:spPr bwMode="gray">
          <a:xfrm>
            <a:off x="913362" y="5888217"/>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05" name="文本框 104"/>
          <p:cNvSpPr txBox="1"/>
          <p:nvPr/>
        </p:nvSpPr>
        <p:spPr bwMode="gray">
          <a:xfrm>
            <a:off x="10002224" y="4747740"/>
            <a:ext cx="1348434"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06" name="文本框 105"/>
          <p:cNvSpPr txBox="1"/>
          <p:nvPr/>
        </p:nvSpPr>
        <p:spPr bwMode="gray">
          <a:xfrm>
            <a:off x="10000205" y="5867273"/>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 name="组合 2"/>
          <p:cNvGrpSpPr/>
          <p:nvPr/>
        </p:nvGrpSpPr>
        <p:grpSpPr bwMode="gray">
          <a:xfrm>
            <a:off x="4404482" y="4846588"/>
            <a:ext cx="3415982" cy="338554"/>
            <a:chOff x="4404482" y="4846588"/>
            <a:chExt cx="3415982" cy="338554"/>
          </a:xfrm>
        </p:grpSpPr>
        <p:sp>
          <p:nvSpPr>
            <p:cNvPr id="115" name="Can 9"/>
            <p:cNvSpPr/>
            <p:nvPr/>
          </p:nvSpPr>
          <p:spPr bwMode="gray">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bwMode="gray">
            <a:xfrm>
              <a:off x="5627470" y="4846588"/>
              <a:ext cx="984565" cy="338554"/>
            </a:xfrm>
            <a:prstGeom prst="rect">
              <a:avLst/>
            </a:prstGeom>
            <a:noFill/>
          </p:spPr>
          <p:txBody>
            <a:bodyPr wrap="square" rtlCol="0">
              <a:noAutofit/>
            </a:bodyPr>
            <a:lstStyle/>
            <a:p>
              <a:pPr fontAlgn="ctr"/>
              <a:r>
                <a:rPr lang="en-US" sz="16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grpSp>
      <p:sp>
        <p:nvSpPr>
          <p:cNvPr id="62" name="文本框 61"/>
          <p:cNvSpPr txBox="1"/>
          <p:nvPr/>
        </p:nvSpPr>
        <p:spPr bwMode="gray">
          <a:xfrm rot="20416982">
            <a:off x="8297921" y="4360651"/>
            <a:ext cx="1068530" cy="276999"/>
          </a:xfrm>
          <a:prstGeom prst="rect">
            <a:avLst/>
          </a:prstGeom>
          <a:noFill/>
          <a:ln w="28575">
            <a:noFill/>
          </a:ln>
        </p:spPr>
        <p:txBody>
          <a:bodyPr wrap="square" lIns="0" rIns="0" rtlCol="0">
            <a:noAutofit/>
          </a:bodyPr>
          <a:lstStyle>
            <a:defPPr>
              <a:defRPr lang="en-US"/>
            </a:defPPr>
            <a:lvl1pPr algn="ctr">
              <a:defRPr sz="1200"/>
            </a:lvl1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63" name="文本框 62"/>
          <p:cNvSpPr txBox="1"/>
          <p:nvPr/>
        </p:nvSpPr>
        <p:spPr bwMode="gray">
          <a:xfrm rot="1791987">
            <a:off x="8262018" y="5429710"/>
            <a:ext cx="1094890" cy="276999"/>
          </a:xfrm>
          <a:prstGeom prst="rect">
            <a:avLst/>
          </a:prstGeom>
          <a:noFill/>
          <a:ln w="28575">
            <a:noFill/>
          </a:ln>
        </p:spPr>
        <p:txBody>
          <a:bodyPr wrap="square" lIns="0" rIns="0" rtlCol="0">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6" name="直接箭头连接符 5"/>
          <p:cNvCxnSpPr/>
          <p:nvPr/>
        </p:nvCxnSpPr>
        <p:spPr bwMode="gray">
          <a:xfrm flipV="1">
            <a:off x="8320234" y="4099022"/>
            <a:ext cx="842215" cy="332874"/>
          </a:xfrm>
          <a:prstGeom prst="straightConnector1">
            <a:avLst/>
          </a:prstGeom>
          <a:ln w="1270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bwMode="gray">
          <a:xfrm>
            <a:off x="8265755" y="5568209"/>
            <a:ext cx="763945" cy="429585"/>
          </a:xfrm>
          <a:prstGeom prst="straightConnector1">
            <a:avLst/>
          </a:prstGeom>
          <a:ln w="127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64" name="Text Box 19"/>
          <p:cNvSpPr txBox="1">
            <a:spLocks noChangeArrowheads="1"/>
          </p:cNvSpPr>
          <p:nvPr/>
        </p:nvSpPr>
        <p:spPr bwMode="gray">
          <a:xfrm>
            <a:off x="4628668" y="3647252"/>
            <a:ext cx="2934666" cy="369332"/>
          </a:xfrm>
          <a:prstGeom prst="rect">
            <a:avLst/>
          </a:prstGeom>
          <a:solidFill>
            <a:srgbClr val="EC7061"/>
          </a:solidFill>
          <a:ln w="19050">
            <a:solidFill>
              <a:srgbClr val="EC7061"/>
            </a:solidFill>
            <a:miter lim="800000"/>
            <a:headEnd/>
            <a:tailEnd/>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When will MPLS be used?</a:t>
            </a:r>
          </a:p>
        </p:txBody>
      </p:sp>
      <p:grpSp>
        <p:nvGrpSpPr>
          <p:cNvPr id="52" name="组合 51"/>
          <p:cNvGrpSpPr/>
          <p:nvPr/>
        </p:nvGrpSpPr>
        <p:grpSpPr bwMode="gray">
          <a:xfrm>
            <a:off x="9493131" y="4346377"/>
            <a:ext cx="540000" cy="723926"/>
            <a:chOff x="4073209" y="4947622"/>
            <a:chExt cx="540000" cy="723926"/>
          </a:xfrm>
        </p:grpSpPr>
        <p:pic>
          <p:nvPicPr>
            <p:cNvPr id="65"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66" name="文本框 65"/>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7" name="组合 66"/>
          <p:cNvGrpSpPr/>
          <p:nvPr/>
        </p:nvGrpSpPr>
        <p:grpSpPr bwMode="gray">
          <a:xfrm>
            <a:off x="9504955" y="5427757"/>
            <a:ext cx="552270" cy="723926"/>
            <a:chOff x="4060939" y="4947622"/>
            <a:chExt cx="552270" cy="723926"/>
          </a:xfrm>
        </p:grpSpPr>
        <p:pic>
          <p:nvPicPr>
            <p:cNvPr id="71"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72" name="文本框 71"/>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custDataLst>
      <p:tags r:id="rId1"/>
    </p:custDataLst>
    <p:extLst>
      <p:ext uri="{BB962C8B-B14F-4D97-AF65-F5344CB8AC3E}">
        <p14:creationId xmlns:p14="http://schemas.microsoft.com/office/powerpoint/2010/main" val="371843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barn(inVertical)">
                                      <p:cBhvr>
                                        <p:cTn id="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Problems Encountered During Data Forwarding</a:t>
            </a:r>
            <a:endParaRPr lang="en-US" dirty="0">
              <a:sym typeface="Huawei Sans" panose="020C0503030203020204" pitchFamily="34" charset="0"/>
            </a:endParaRPr>
          </a:p>
        </p:txBody>
      </p:sp>
      <p:sp>
        <p:nvSpPr>
          <p:cNvPr id="4" name="圆角矩形 3"/>
          <p:cNvSpPr/>
          <p:nvPr/>
        </p:nvSpPr>
        <p:spPr bwMode="gray">
          <a:xfrm>
            <a:off x="4103749" y="4217735"/>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bwMode="gray">
          <a:xfrm>
            <a:off x="4485646" y="5684437"/>
            <a:ext cx="3232229"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17" name="组合 16"/>
          <p:cNvGrpSpPr/>
          <p:nvPr/>
        </p:nvGrpSpPr>
        <p:grpSpPr bwMode="gray">
          <a:xfrm>
            <a:off x="2158869" y="4346377"/>
            <a:ext cx="550687" cy="712575"/>
            <a:chOff x="4073209" y="4947622"/>
            <a:chExt cx="550687" cy="712575"/>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9" name="文本框 18"/>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p:cNvSpPr/>
          <p:nvPr/>
        </p:nvSpPr>
        <p:spPr bwMode="gray">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p:cNvGrpSpPr/>
          <p:nvPr/>
        </p:nvGrpSpPr>
        <p:grpSpPr bwMode="gray">
          <a:xfrm>
            <a:off x="2147045" y="5427757"/>
            <a:ext cx="575533" cy="706640"/>
            <a:chOff x="4073209" y="4947622"/>
            <a:chExt cx="575533" cy="706640"/>
          </a:xfrm>
        </p:grpSpPr>
        <p:pic>
          <p:nvPicPr>
            <p:cNvPr id="2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3" name="文本框 22"/>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p:cNvSpPr/>
          <p:nvPr/>
        </p:nvSpPr>
        <p:spPr bwMode="gray">
          <a:xfrm>
            <a:off x="952500"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flipH="1">
            <a:off x="9341150" y="410949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flipH="1">
            <a:off x="9378275"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18" idx="3"/>
            <a:endCxn id="11"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2" idx="3"/>
            <a:endCxn id="11"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3"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8" name="文本框 37"/>
          <p:cNvSpPr txBox="1"/>
          <p:nvPr/>
        </p:nvSpPr>
        <p:spPr bwMode="gray">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9" name="文本框 38"/>
          <p:cNvSpPr txBox="1"/>
          <p:nvPr/>
        </p:nvSpPr>
        <p:spPr bwMode="gray">
          <a:xfrm>
            <a:off x="907261" y="477888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0" name="文本框 39"/>
          <p:cNvSpPr txBox="1"/>
          <p:nvPr/>
        </p:nvSpPr>
        <p:spPr bwMode="gray">
          <a:xfrm>
            <a:off x="908439" y="5898417"/>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41" name="文本框 40"/>
          <p:cNvSpPr txBox="1"/>
          <p:nvPr/>
        </p:nvSpPr>
        <p:spPr bwMode="gray">
          <a:xfrm>
            <a:off x="10002224" y="4767084"/>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42" name="文本框 41"/>
          <p:cNvSpPr txBox="1"/>
          <p:nvPr/>
        </p:nvSpPr>
        <p:spPr bwMode="gray">
          <a:xfrm>
            <a:off x="10000205" y="5886617"/>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cxnSp>
        <p:nvCxnSpPr>
          <p:cNvPr id="54" name="直接箭头连接符 53"/>
          <p:cNvCxnSpPr/>
          <p:nvPr/>
        </p:nvCxnSpPr>
        <p:spPr bwMode="gray">
          <a:xfrm flipV="1">
            <a:off x="8390660" y="3970962"/>
            <a:ext cx="1192505" cy="438625"/>
          </a:xfrm>
          <a:prstGeom prst="straightConnector1">
            <a:avLst/>
          </a:prstGeom>
          <a:ln w="12700">
            <a:solidFill>
              <a:srgbClr val="8BC9A0"/>
            </a:solidFill>
            <a:headEnd type="triangle"/>
            <a:tailEnd type="none"/>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bwMode="gray">
          <a:xfrm>
            <a:off x="7859492" y="3334812"/>
            <a:ext cx="1879144" cy="712155"/>
            <a:chOff x="7929195" y="3017412"/>
            <a:chExt cx="1879144" cy="712155"/>
          </a:xfrm>
        </p:grpSpPr>
        <p:sp>
          <p:nvSpPr>
            <p:cNvPr id="50" name="文本框 49"/>
            <p:cNvSpPr txBox="1"/>
            <p:nvPr/>
          </p:nvSpPr>
          <p:spPr bwMode="gray">
            <a:xfrm rot="20416982">
              <a:off x="7929195" y="3017412"/>
              <a:ext cx="1753903"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b="1"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56" name="文本框 55"/>
            <p:cNvSpPr txBox="1"/>
            <p:nvPr/>
          </p:nvSpPr>
          <p:spPr bwMode="gray">
            <a:xfrm rot="20416982">
              <a:off x="8054436" y="3452568"/>
              <a:ext cx="1753903"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Data</a:t>
              </a:r>
            </a:p>
          </p:txBody>
        </p:sp>
      </p:grpSp>
      <p:sp>
        <p:nvSpPr>
          <p:cNvPr id="61" name="Text Box 19"/>
          <p:cNvSpPr txBox="1">
            <a:spLocks noChangeArrowheads="1"/>
          </p:cNvSpPr>
          <p:nvPr/>
        </p:nvSpPr>
        <p:spPr bwMode="gray">
          <a:xfrm>
            <a:off x="4621960" y="2009119"/>
            <a:ext cx="2863808" cy="584775"/>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P device does not have any VPN route and therefore cannot forward packets based on the IP address.</a:t>
            </a:r>
          </a:p>
        </p:txBody>
      </p:sp>
      <p:cxnSp>
        <p:nvCxnSpPr>
          <p:cNvPr id="62" name="直接连接符 61"/>
          <p:cNvCxnSpPr/>
          <p:nvPr/>
        </p:nvCxnSpPr>
        <p:spPr bwMode="gray">
          <a:xfrm>
            <a:off x="6053864" y="2301506"/>
            <a:ext cx="0" cy="268786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bwMode="gray">
          <a:xfrm>
            <a:off x="4103748" y="3355482"/>
            <a:ext cx="0" cy="1672482"/>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3846898" y="4768461"/>
            <a:ext cx="4513567" cy="723926"/>
            <a:chOff x="4088571" y="4424992"/>
            <a:chExt cx="4513567" cy="723926"/>
          </a:xfrm>
        </p:grpSpPr>
        <p:cxnSp>
          <p:nvCxnSpPr>
            <p:cNvPr id="7" name="直接连接符 6"/>
            <p:cNvCxnSpPr>
              <a:stCxn id="11" idx="3"/>
              <a:endCxn id="13"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6067674" y="4424992"/>
              <a:ext cx="540000" cy="723926"/>
              <a:chOff x="5312873"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6" name="文本框 15"/>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p:cNvGrpSpPr/>
            <p:nvPr/>
          </p:nvGrpSpPr>
          <p:grpSpPr bwMode="gray">
            <a:xfrm>
              <a:off x="8062138" y="4424992"/>
              <a:ext cx="540000" cy="714804"/>
              <a:chOff x="8062138" y="4947622"/>
              <a:chExt cx="540000" cy="714804"/>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4" name="文本框 13"/>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p:cNvGrpSpPr/>
            <p:nvPr/>
          </p:nvGrpSpPr>
          <p:grpSpPr bwMode="gray">
            <a:xfrm>
              <a:off x="4088571" y="4424992"/>
              <a:ext cx="540000" cy="723926"/>
              <a:chOff x="4088571" y="4947622"/>
              <a:chExt cx="540000" cy="723926"/>
            </a:xfrm>
          </p:grpSpPr>
          <p:pic>
            <p:nvPicPr>
              <p:cNvPr id="11"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2" name="文本框 11"/>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sp>
        <p:nvSpPr>
          <p:cNvPr id="65" name="Text Box 19"/>
          <p:cNvSpPr txBox="1">
            <a:spLocks noChangeArrowheads="1"/>
          </p:cNvSpPr>
          <p:nvPr/>
        </p:nvSpPr>
        <p:spPr bwMode="gray">
          <a:xfrm>
            <a:off x="2545526" y="3083234"/>
            <a:ext cx="3116445" cy="584775"/>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 headers do not carry VPN information, and therefore the PE cannot distinguish the VPNs to which data belongs.</a:t>
            </a:r>
          </a:p>
        </p:txBody>
      </p:sp>
      <p:grpSp>
        <p:nvGrpSpPr>
          <p:cNvPr id="77" name="组合 76"/>
          <p:cNvGrpSpPr/>
          <p:nvPr/>
        </p:nvGrpSpPr>
        <p:grpSpPr bwMode="gray">
          <a:xfrm>
            <a:off x="9493131" y="4346377"/>
            <a:ext cx="540000" cy="723926"/>
            <a:chOff x="4073209" y="4947622"/>
            <a:chExt cx="540000" cy="723926"/>
          </a:xfrm>
        </p:grpSpPr>
        <p:pic>
          <p:nvPicPr>
            <p:cNvPr id="78"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79" name="文本框 78"/>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80" name="组合 79"/>
          <p:cNvGrpSpPr/>
          <p:nvPr/>
        </p:nvGrpSpPr>
        <p:grpSpPr bwMode="gray">
          <a:xfrm>
            <a:off x="9504955" y="5427757"/>
            <a:ext cx="552270" cy="723926"/>
            <a:chOff x="4060939" y="4947622"/>
            <a:chExt cx="552270" cy="723926"/>
          </a:xfrm>
        </p:grpSpPr>
        <p:pic>
          <p:nvPicPr>
            <p:cNvPr id="81"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82" name="文本框 81"/>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extLst>
      <p:ext uri="{BB962C8B-B14F-4D97-AF65-F5344CB8AC3E}">
        <p14:creationId xmlns:p14="http://schemas.microsoft.com/office/powerpoint/2010/main" val="2157538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par>
                                <p:cTn id="8" presetID="16" presetClass="entr" presetSubtype="21"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barn(inVertical)">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barn(inVertical)">
                                      <p:cBhvr>
                                        <p:cTn id="15" dur="500"/>
                                        <p:tgtEl>
                                          <p:spTgt spid="61"/>
                                        </p:tgtEl>
                                      </p:cBhvr>
                                    </p:animEffect>
                                  </p:childTnLst>
                                </p:cTn>
                              </p:par>
                              <p:par>
                                <p:cTn id="16" presetID="16" presetClass="entr" presetSubtype="21" fill="hold"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barn(inVertical)">
                                      <p:cBhvr>
                                        <p:cTn id="18" dur="500"/>
                                        <p:tgtEl>
                                          <p:spTgt spid="6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barn(inVertical)">
                                      <p:cBhvr>
                                        <p:cTn id="23" dur="500"/>
                                        <p:tgtEl>
                                          <p:spTgt spid="65"/>
                                        </p:tgtEl>
                                      </p:cBhvr>
                                    </p:animEffect>
                                  </p:childTnLst>
                                </p:cTn>
                              </p:par>
                              <p:par>
                                <p:cTn id="24" presetID="16" presetClass="entr" presetSubtype="21" fill="hold" nodeType="with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barn(inVertical)">
                                      <p:cBhvr>
                                        <p:cTn id="2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Solving Problems Through Labels</a:t>
            </a:r>
          </a:p>
        </p:txBody>
      </p:sp>
      <p:sp>
        <p:nvSpPr>
          <p:cNvPr id="3" name="圆角矩形 2"/>
          <p:cNvSpPr/>
          <p:nvPr/>
        </p:nvSpPr>
        <p:spPr bwMode="gray">
          <a:xfrm>
            <a:off x="4103749" y="4217735"/>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bwMode="gray">
          <a:xfrm>
            <a:off x="4333178" y="5702725"/>
            <a:ext cx="355545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5" name="组合 4"/>
          <p:cNvGrpSpPr/>
          <p:nvPr/>
        </p:nvGrpSpPr>
        <p:grpSpPr bwMode="gray">
          <a:xfrm>
            <a:off x="2158869" y="4346377"/>
            <a:ext cx="550687" cy="712575"/>
            <a:chOff x="4073209" y="4947622"/>
            <a:chExt cx="550687" cy="712575"/>
          </a:xfrm>
        </p:grpSpPr>
        <p:pic>
          <p:nvPicPr>
            <p:cNvPr id="6"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7" name="文本框 6"/>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 name="圆角矩形 7"/>
          <p:cNvSpPr/>
          <p:nvPr/>
        </p:nvSpPr>
        <p:spPr bwMode="gray">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 name="组合 8"/>
          <p:cNvGrpSpPr/>
          <p:nvPr/>
        </p:nvGrpSpPr>
        <p:grpSpPr bwMode="gray">
          <a:xfrm>
            <a:off x="2147045" y="5427757"/>
            <a:ext cx="575533" cy="706640"/>
            <a:chOff x="4073209" y="4947622"/>
            <a:chExt cx="575533" cy="706640"/>
          </a:xfrm>
        </p:grpSpPr>
        <p:pic>
          <p:nvPicPr>
            <p:cNvPr id="1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1" name="文本框 10"/>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12" name="圆角矩形 11"/>
          <p:cNvSpPr/>
          <p:nvPr/>
        </p:nvSpPr>
        <p:spPr bwMode="gray">
          <a:xfrm>
            <a:off x="952500"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flipH="1">
            <a:off x="9341150" y="410949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bwMode="gray">
          <a:xfrm flipH="1">
            <a:off x="9378275"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stCxn id="6" idx="3"/>
            <a:endCxn id="41"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0" idx="3"/>
            <a:endCxn id="41"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43"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43"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881938" y="4217735"/>
            <a:ext cx="1215397"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26" name="文本框 25"/>
          <p:cNvSpPr txBox="1"/>
          <p:nvPr/>
        </p:nvSpPr>
        <p:spPr bwMode="gray">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27" name="文本框 26"/>
          <p:cNvSpPr txBox="1"/>
          <p:nvPr/>
        </p:nvSpPr>
        <p:spPr bwMode="gray">
          <a:xfrm>
            <a:off x="907261" y="4769740"/>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28" name="文本框 27"/>
          <p:cNvSpPr txBox="1"/>
          <p:nvPr/>
        </p:nvSpPr>
        <p:spPr bwMode="gray">
          <a:xfrm>
            <a:off x="908439" y="5889273"/>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29" name="文本框 28"/>
          <p:cNvSpPr txBox="1"/>
          <p:nvPr/>
        </p:nvSpPr>
        <p:spPr bwMode="gray">
          <a:xfrm>
            <a:off x="10002224" y="4748796"/>
            <a:ext cx="1348434"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0" name="文本框 29"/>
          <p:cNvSpPr txBox="1"/>
          <p:nvPr/>
        </p:nvSpPr>
        <p:spPr bwMode="gray">
          <a:xfrm>
            <a:off x="10000205" y="5868329"/>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6" name="组合 35"/>
          <p:cNvGrpSpPr/>
          <p:nvPr/>
        </p:nvGrpSpPr>
        <p:grpSpPr bwMode="gray">
          <a:xfrm>
            <a:off x="3846898" y="4768461"/>
            <a:ext cx="4513567" cy="723926"/>
            <a:chOff x="4088571" y="4424992"/>
            <a:chExt cx="4513567" cy="723926"/>
          </a:xfrm>
        </p:grpSpPr>
        <p:cxnSp>
          <p:nvCxnSpPr>
            <p:cNvPr id="37" name="直接连接符 36"/>
            <p:cNvCxnSpPr>
              <a:stCxn id="41" idx="3"/>
              <a:endCxn id="43"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bwMode="gray">
            <a:xfrm>
              <a:off x="6067674" y="4424992"/>
              <a:ext cx="540000" cy="723926"/>
              <a:chOff x="5312873" y="4947622"/>
              <a:chExt cx="540000" cy="723926"/>
            </a:xfrm>
          </p:grpSpPr>
          <p:pic>
            <p:nvPicPr>
              <p:cNvPr id="45"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46" name="文本框 45"/>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39" name="组合 38"/>
            <p:cNvGrpSpPr/>
            <p:nvPr/>
          </p:nvGrpSpPr>
          <p:grpSpPr bwMode="gray">
            <a:xfrm>
              <a:off x="8062138" y="4424992"/>
              <a:ext cx="540000" cy="714804"/>
              <a:chOff x="8062138" y="4947622"/>
              <a:chExt cx="540000" cy="714804"/>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44" name="文本框 43"/>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40" name="组合 39"/>
            <p:cNvGrpSpPr/>
            <p:nvPr/>
          </p:nvGrpSpPr>
          <p:grpSpPr bwMode="gray">
            <a:xfrm>
              <a:off x="4088571" y="4424992"/>
              <a:ext cx="540000" cy="723926"/>
              <a:chOff x="4088571" y="4947622"/>
              <a:chExt cx="540000" cy="723926"/>
            </a:xfrm>
          </p:grpSpPr>
          <p:pic>
            <p:nvPicPr>
              <p:cNvPr id="41"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42" name="文本框 41"/>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sp>
        <p:nvSpPr>
          <p:cNvPr id="48" name="文本框 47"/>
          <p:cNvSpPr txBox="1"/>
          <p:nvPr/>
        </p:nvSpPr>
        <p:spPr bwMode="gray">
          <a:xfrm>
            <a:off x="6366001" y="2848113"/>
            <a:ext cx="1749834"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b="1"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50" name="文本框 49"/>
          <p:cNvSpPr txBox="1"/>
          <p:nvPr/>
        </p:nvSpPr>
        <p:spPr bwMode="gray">
          <a:xfrm>
            <a:off x="6366001" y="3318468"/>
            <a:ext cx="1749834"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Data</a:t>
            </a:r>
          </a:p>
        </p:txBody>
      </p:sp>
      <p:sp>
        <p:nvSpPr>
          <p:cNvPr id="51" name="文本框 50"/>
          <p:cNvSpPr txBox="1"/>
          <p:nvPr/>
        </p:nvSpPr>
        <p:spPr bwMode="gray">
          <a:xfrm>
            <a:off x="6366001" y="2571114"/>
            <a:ext cx="1749834"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Inner label: 8888</a:t>
            </a:r>
          </a:p>
        </p:txBody>
      </p:sp>
      <p:sp>
        <p:nvSpPr>
          <p:cNvPr id="52" name="文本框 51"/>
          <p:cNvSpPr txBox="1"/>
          <p:nvPr/>
        </p:nvSpPr>
        <p:spPr bwMode="gray">
          <a:xfrm>
            <a:off x="6366001" y="2293706"/>
            <a:ext cx="1749834"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Outer label: 6662</a:t>
            </a:r>
          </a:p>
        </p:txBody>
      </p:sp>
      <p:cxnSp>
        <p:nvCxnSpPr>
          <p:cNvPr id="54" name="直接箭头连接符 53"/>
          <p:cNvCxnSpPr/>
          <p:nvPr/>
        </p:nvCxnSpPr>
        <p:spPr bwMode="gray">
          <a:xfrm>
            <a:off x="7752449" y="3753233"/>
            <a:ext cx="114836" cy="0"/>
          </a:xfrm>
          <a:prstGeom prst="straightConnector1">
            <a:avLst/>
          </a:prstGeom>
          <a:ln w="12700">
            <a:solidFill>
              <a:srgbClr val="8BC9A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6" idx="2"/>
            <a:endCxn id="61" idx="1"/>
          </p:cNvCxnSpPr>
          <p:nvPr/>
        </p:nvCxnSpPr>
        <p:spPr bwMode="gray">
          <a:xfrm>
            <a:off x="2783098" y="2166878"/>
            <a:ext cx="1563068" cy="529319"/>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sp>
        <p:nvSpPr>
          <p:cNvPr id="56" name="Text Box 19"/>
          <p:cNvSpPr txBox="1">
            <a:spLocks noChangeArrowheads="1"/>
          </p:cNvSpPr>
          <p:nvPr/>
        </p:nvSpPr>
        <p:spPr bwMode="gray">
          <a:xfrm>
            <a:off x="858822" y="1335881"/>
            <a:ext cx="3848551" cy="830997"/>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inner label (VPN label) is distributed by MP-BGP of each PE to a VPN route. Each PE determines the VPN to which the data belongs according to the inner label.</a:t>
            </a:r>
          </a:p>
        </p:txBody>
      </p:sp>
      <p:sp>
        <p:nvSpPr>
          <p:cNvPr id="59" name="文本框 58"/>
          <p:cNvSpPr txBox="1"/>
          <p:nvPr/>
        </p:nvSpPr>
        <p:spPr bwMode="gray">
          <a:xfrm>
            <a:off x="4346166" y="2834696"/>
            <a:ext cx="1749834"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b="1"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60" name="文本框 59"/>
          <p:cNvSpPr txBox="1"/>
          <p:nvPr/>
        </p:nvSpPr>
        <p:spPr bwMode="gray">
          <a:xfrm>
            <a:off x="4346166" y="3305051"/>
            <a:ext cx="1749834"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Data</a:t>
            </a:r>
          </a:p>
        </p:txBody>
      </p:sp>
      <p:sp>
        <p:nvSpPr>
          <p:cNvPr id="61" name="文本框 60"/>
          <p:cNvSpPr txBox="1"/>
          <p:nvPr/>
        </p:nvSpPr>
        <p:spPr bwMode="gray">
          <a:xfrm>
            <a:off x="4346166" y="2557697"/>
            <a:ext cx="1749834"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Inner label: 8888</a:t>
            </a:r>
          </a:p>
        </p:txBody>
      </p:sp>
      <p:sp>
        <p:nvSpPr>
          <p:cNvPr id="62" name="文本框 61"/>
          <p:cNvSpPr txBox="1"/>
          <p:nvPr/>
        </p:nvSpPr>
        <p:spPr bwMode="gray">
          <a:xfrm>
            <a:off x="4346166" y="2280289"/>
            <a:ext cx="1749834"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Outer label: 6661</a:t>
            </a:r>
          </a:p>
        </p:txBody>
      </p:sp>
      <p:cxnSp>
        <p:nvCxnSpPr>
          <p:cNvPr id="63" name="直接箭头连接符 62"/>
          <p:cNvCxnSpPr/>
          <p:nvPr/>
        </p:nvCxnSpPr>
        <p:spPr bwMode="gray">
          <a:xfrm>
            <a:off x="5732614" y="3739816"/>
            <a:ext cx="114836" cy="0"/>
          </a:xfrm>
          <a:prstGeom prst="straightConnector1">
            <a:avLst/>
          </a:prstGeom>
          <a:ln w="12700">
            <a:solidFill>
              <a:srgbClr val="8BC9A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bwMode="gray">
          <a:xfrm>
            <a:off x="2795135" y="4138412"/>
            <a:ext cx="783769" cy="337799"/>
          </a:xfrm>
          <a:prstGeom prst="straightConnector1">
            <a:avLst/>
          </a:prstGeom>
          <a:ln w="12700">
            <a:solidFill>
              <a:srgbClr val="8BC9A0"/>
            </a:solidFill>
            <a:headEnd type="triangle"/>
            <a:tailEnd type="non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bwMode="gray">
          <a:xfrm rot="2559547">
            <a:off x="2478183" y="3597466"/>
            <a:ext cx="1930635" cy="710735"/>
            <a:chOff x="7890168" y="3254919"/>
            <a:chExt cx="1703207" cy="710735"/>
          </a:xfrm>
        </p:grpSpPr>
        <p:sp>
          <p:nvSpPr>
            <p:cNvPr id="66" name="文本框 65"/>
            <p:cNvSpPr txBox="1"/>
            <p:nvPr/>
          </p:nvSpPr>
          <p:spPr bwMode="gray">
            <a:xfrm rot="20416982">
              <a:off x="7890168" y="3254919"/>
              <a:ext cx="1594457"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b="1"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67" name="文本框 66"/>
            <p:cNvSpPr txBox="1"/>
            <p:nvPr/>
          </p:nvSpPr>
          <p:spPr bwMode="gray">
            <a:xfrm rot="20416982">
              <a:off x="7998918" y="3688655"/>
              <a:ext cx="1594457"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Data</a:t>
              </a:r>
            </a:p>
          </p:txBody>
        </p:sp>
      </p:grpSp>
      <p:cxnSp>
        <p:nvCxnSpPr>
          <p:cNvPr id="72" name="直接连接符 71"/>
          <p:cNvCxnSpPr>
            <a:stCxn id="73" idx="2"/>
            <a:endCxn id="52" idx="3"/>
          </p:cNvCxnSpPr>
          <p:nvPr/>
        </p:nvCxnSpPr>
        <p:spPr bwMode="gray">
          <a:xfrm flipH="1">
            <a:off x="8115835" y="2179023"/>
            <a:ext cx="1560889" cy="253183"/>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sp>
        <p:nvSpPr>
          <p:cNvPr id="73" name="Text Box 19"/>
          <p:cNvSpPr txBox="1">
            <a:spLocks noChangeArrowheads="1"/>
          </p:cNvSpPr>
          <p:nvPr/>
        </p:nvSpPr>
        <p:spPr bwMode="gray">
          <a:xfrm>
            <a:off x="7752448" y="1348026"/>
            <a:ext cx="3848551" cy="830997"/>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outer label (public network label) is distributed by LDP to the next hop (usually an interface address of a PE) of the VPN route. The P forwards data to a PE according to the outer label.</a:t>
            </a:r>
          </a:p>
        </p:txBody>
      </p:sp>
      <p:grpSp>
        <p:nvGrpSpPr>
          <p:cNvPr id="31" name="组合 30"/>
          <p:cNvGrpSpPr/>
          <p:nvPr/>
        </p:nvGrpSpPr>
        <p:grpSpPr bwMode="gray">
          <a:xfrm>
            <a:off x="5032915" y="4251517"/>
            <a:ext cx="2983539" cy="462756"/>
            <a:chOff x="5287083" y="4251517"/>
            <a:chExt cx="2545509" cy="462756"/>
          </a:xfrm>
        </p:grpSpPr>
        <p:sp>
          <p:nvSpPr>
            <p:cNvPr id="84" name="Can 9"/>
            <p:cNvSpPr/>
            <p:nvPr/>
          </p:nvSpPr>
          <p:spPr bwMode="gray">
            <a:xfrm rot="16200000" flipH="1">
              <a:off x="6311681" y="3226919"/>
              <a:ext cx="462756" cy="2511951"/>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5647831" y="4298228"/>
              <a:ext cx="2184761" cy="369332"/>
            </a:xfrm>
            <a:prstGeom prst="rect">
              <a:avLst/>
            </a:prstGeom>
            <a:noFill/>
          </p:spPr>
          <p:txBody>
            <a:bodyPr wrap="square" rtlCol="0">
              <a:noAutofit/>
            </a:bodyPr>
            <a:lstStyle/>
            <a:p>
              <a:pPr fontAlgn="ctr"/>
              <a:r>
                <a:rPr lang="en-US" sz="1600" dirty="0">
                  <a:latin typeface="Huawei Sans" panose="020C0503030203020204" pitchFamily="34" charset="0"/>
                </a:rPr>
                <a:t>Public network tunnel</a:t>
              </a:r>
            </a:p>
          </p:txBody>
        </p:sp>
      </p:grpSp>
      <p:grpSp>
        <p:nvGrpSpPr>
          <p:cNvPr id="32" name="组合 31"/>
          <p:cNvGrpSpPr/>
          <p:nvPr/>
        </p:nvGrpSpPr>
        <p:grpSpPr bwMode="gray">
          <a:xfrm>
            <a:off x="4228430" y="4251129"/>
            <a:ext cx="1046993" cy="461665"/>
            <a:chOff x="2762557" y="6246558"/>
            <a:chExt cx="1615517" cy="461665"/>
          </a:xfrm>
        </p:grpSpPr>
        <p:sp>
          <p:nvSpPr>
            <p:cNvPr id="83" name="Can 225"/>
            <p:cNvSpPr/>
            <p:nvPr/>
          </p:nvSpPr>
          <p:spPr bwMode="gray">
            <a:xfrm rot="16200000" flipH="1">
              <a:off x="3314838" y="5744220"/>
              <a:ext cx="361307" cy="1465870"/>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3066148" y="6246558"/>
              <a:ext cx="1311926" cy="461665"/>
            </a:xfrm>
            <a:prstGeom prst="rect">
              <a:avLst/>
            </a:prstGeom>
            <a:noFill/>
          </p:spPr>
          <p:txBody>
            <a:bodyPr wrap="square" rtlCol="0">
              <a:spAutoFit/>
            </a:bodyPr>
            <a:lstStyle>
              <a:defPPr>
                <a:defRPr lang="en-US"/>
              </a:defPPr>
              <a:lvl1pPr>
                <a:defRPr sz="1400">
                  <a:solidFill>
                    <a:schemeClr val="bg1"/>
                  </a:solidFill>
                </a:defRPr>
              </a:lvl1pPr>
            </a:lstStyle>
            <a:p>
              <a:r>
                <a:rPr lang="en-US" sz="1200" dirty="0"/>
                <a:t>Private traffic</a:t>
              </a:r>
            </a:p>
          </p:txBody>
        </p:sp>
      </p:grpSp>
      <p:grpSp>
        <p:nvGrpSpPr>
          <p:cNvPr id="74" name="组合 73"/>
          <p:cNvGrpSpPr/>
          <p:nvPr/>
        </p:nvGrpSpPr>
        <p:grpSpPr bwMode="gray">
          <a:xfrm>
            <a:off x="9493131" y="4346377"/>
            <a:ext cx="540000" cy="723926"/>
            <a:chOff x="4073209" y="4947622"/>
            <a:chExt cx="540000" cy="723926"/>
          </a:xfrm>
        </p:grpSpPr>
        <p:pic>
          <p:nvPicPr>
            <p:cNvPr id="75"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76" name="文本框 75"/>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77" name="组合 76"/>
          <p:cNvGrpSpPr/>
          <p:nvPr/>
        </p:nvGrpSpPr>
        <p:grpSpPr bwMode="gray">
          <a:xfrm>
            <a:off x="9504955" y="5427757"/>
            <a:ext cx="552270" cy="723926"/>
            <a:chOff x="4060939" y="4947622"/>
            <a:chExt cx="552270" cy="723926"/>
          </a:xfrm>
        </p:grpSpPr>
        <p:pic>
          <p:nvPicPr>
            <p:cNvPr id="78"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79" name="文本框 78"/>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extLst>
      <p:ext uri="{BB962C8B-B14F-4D97-AF65-F5344CB8AC3E}">
        <p14:creationId xmlns:p14="http://schemas.microsoft.com/office/powerpoint/2010/main" val="1381088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barn(inVertical)">
                                      <p:cBhvr>
                                        <p:cTn id="10" dur="500"/>
                                        <p:tgtEl>
                                          <p:spTgt spid="4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barn(inVertical)">
                                      <p:cBhvr>
                                        <p:cTn id="13" dur="500"/>
                                        <p:tgtEl>
                                          <p:spTgt spid="5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barn(inVertical)">
                                      <p:cBhvr>
                                        <p:cTn id="16" dur="500"/>
                                        <p:tgtEl>
                                          <p:spTgt spid="5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barn(inVertical)">
                                      <p:cBhvr>
                                        <p:cTn id="19" dur="500"/>
                                        <p:tgtEl>
                                          <p:spTgt spid="52"/>
                                        </p:tgtEl>
                                      </p:cBhvr>
                                    </p:animEffect>
                                  </p:childTnLst>
                                </p:cTn>
                              </p:par>
                              <p:par>
                                <p:cTn id="20" presetID="16" presetClass="entr" presetSubtype="21"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barn(inVertical)">
                                      <p:cBhvr>
                                        <p:cTn id="22" dur="500"/>
                                        <p:tgtEl>
                                          <p:spTgt spid="54"/>
                                        </p:tgtEl>
                                      </p:cBhvr>
                                    </p:animEffect>
                                  </p:childTnLst>
                                </p:cTn>
                              </p:par>
                              <p:par>
                                <p:cTn id="23" presetID="16" presetClass="entr" presetSubtype="21" fill="hold" nodeType="with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barn(inVertical)">
                                      <p:cBhvr>
                                        <p:cTn id="25" dur="500"/>
                                        <p:tgtEl>
                                          <p:spTgt spid="7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arn(inVertical)">
                                      <p:cBhvr>
                                        <p:cTn id="28" dur="500"/>
                                        <p:tgtEl>
                                          <p:spTgt spid="7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barn(inVertical)">
                                      <p:cBhvr>
                                        <p:cTn id="33" dur="500"/>
                                        <p:tgtEl>
                                          <p:spTgt spid="32"/>
                                        </p:tgtEl>
                                      </p:cBhvr>
                                    </p:animEffect>
                                  </p:childTnLst>
                                </p:cTn>
                              </p:par>
                              <p:par>
                                <p:cTn id="34" presetID="16" presetClass="entr" presetSubtype="21" fill="hold"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barn(inVertical)">
                                      <p:cBhvr>
                                        <p:cTn id="36" dur="500"/>
                                        <p:tgtEl>
                                          <p:spTgt spid="55"/>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barn(inVertical)">
                                      <p:cBhvr>
                                        <p:cTn id="39" dur="500"/>
                                        <p:tgtEl>
                                          <p:spTgt spid="56"/>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barn(inVertical)">
                                      <p:cBhvr>
                                        <p:cTn id="42" dur="500"/>
                                        <p:tgtEl>
                                          <p:spTgt spid="59"/>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barn(inVertical)">
                                      <p:cBhvr>
                                        <p:cTn id="45" dur="500"/>
                                        <p:tgtEl>
                                          <p:spTgt spid="60"/>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barn(inVertical)">
                                      <p:cBhvr>
                                        <p:cTn id="48" dur="500"/>
                                        <p:tgtEl>
                                          <p:spTgt spid="61"/>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barn(inVertical)">
                                      <p:cBhvr>
                                        <p:cTn id="51" dur="500"/>
                                        <p:tgtEl>
                                          <p:spTgt spid="62"/>
                                        </p:tgtEl>
                                      </p:cBhvr>
                                    </p:animEffect>
                                  </p:childTnLst>
                                </p:cTn>
                              </p:par>
                              <p:par>
                                <p:cTn id="52" presetID="16" presetClass="entr" presetSubtype="21"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barn(inVertical)">
                                      <p:cBhvr>
                                        <p:cTn id="54" dur="500"/>
                                        <p:tgtEl>
                                          <p:spTgt spid="63"/>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barn(inVertical)">
                                      <p:cBhvr>
                                        <p:cTn id="59" dur="500"/>
                                        <p:tgtEl>
                                          <p:spTgt spid="64"/>
                                        </p:tgtEl>
                                      </p:cBhvr>
                                    </p:animEffect>
                                  </p:childTnLst>
                                </p:cTn>
                              </p:par>
                              <p:par>
                                <p:cTn id="60" presetID="16" presetClass="entr" presetSubtype="21" fill="hold"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barn(inVertical)">
                                      <p:cBhvr>
                                        <p:cTn id="6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P spid="51" grpId="0" animBg="1"/>
      <p:bldP spid="52" grpId="0" animBg="1"/>
      <p:bldP spid="56" grpId="0" animBg="1"/>
      <p:bldP spid="59" grpId="0" animBg="1"/>
      <p:bldP spid="60" grpId="0" animBg="1"/>
      <p:bldP spid="61" grpId="0" animBg="1"/>
      <p:bldP spid="62" grpId="0" animBg="1"/>
      <p:bldP spid="7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标题 67"/>
          <p:cNvSpPr>
            <a:spLocks noGrp="1"/>
          </p:cNvSpPr>
          <p:nvPr>
            <p:ph type="title"/>
          </p:nvPr>
        </p:nvSpPr>
        <p:spPr bwMode="gray"/>
        <p:txBody>
          <a:bodyPr/>
          <a:lstStyle/>
          <a:p>
            <a:r>
              <a:rPr lang="en-US"/>
              <a:t>Route Distribution from the Ingress PE to the Egress PE (5)</a:t>
            </a:r>
            <a:endParaRPr lang="en-US" dirty="0"/>
          </a:p>
        </p:txBody>
      </p:sp>
      <p:sp>
        <p:nvSpPr>
          <p:cNvPr id="69" name="文本占位符 68"/>
          <p:cNvSpPr>
            <a:spLocks noGrp="1"/>
          </p:cNvSpPr>
          <p:nvPr>
            <p:ph type="body" sz="quarter" idx="10"/>
          </p:nvPr>
        </p:nvSpPr>
        <p:spPr bwMode="gray"/>
        <p:txBody>
          <a:bodyPr/>
          <a:lstStyle/>
          <a:p>
            <a:r>
              <a:rPr lang="en-US" sz="1600" dirty="0">
                <a:sym typeface="Huawei Sans" panose="020C0503030203020204" pitchFamily="34" charset="0"/>
              </a:rPr>
              <a:t>The PEs and P distribute public network labels through LDP to establish LSPs (public network tunnels) between PEs.</a:t>
            </a:r>
          </a:p>
          <a:p>
            <a:r>
              <a:rPr lang="en-US" sz="1600" dirty="0">
                <a:sym typeface="Huawei Sans" panose="020C0503030203020204" pitchFamily="34" charset="0"/>
              </a:rPr>
              <a:t>When transmitting VPNv4 routes through MP-BGP, the ingress PE carries VPN labels to differentiate data of different VPNs.</a:t>
            </a:r>
          </a:p>
          <a:p>
            <a:r>
              <a:rPr lang="en-US" sz="1600" dirty="0">
                <a:sym typeface="Huawei Sans" panose="020C0503030203020204" pitchFamily="34" charset="0"/>
              </a:rPr>
              <a:t>After receiving VPNv4 routes, the egress PE performs VPN route leaking and tunnel recursion to select routes.</a:t>
            </a:r>
          </a:p>
        </p:txBody>
      </p:sp>
      <p:sp>
        <p:nvSpPr>
          <p:cNvPr id="51" name="圆角矩形 50"/>
          <p:cNvSpPr/>
          <p:nvPr/>
        </p:nvSpPr>
        <p:spPr bwMode="gray">
          <a:xfrm>
            <a:off x="4103749" y="4217735"/>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4326352" y="5739301"/>
            <a:ext cx="3555452"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54" name="组合 53"/>
          <p:cNvGrpSpPr/>
          <p:nvPr/>
        </p:nvGrpSpPr>
        <p:grpSpPr bwMode="gray">
          <a:xfrm>
            <a:off x="3846898" y="4768461"/>
            <a:ext cx="4513567" cy="723926"/>
            <a:chOff x="4088571" y="4424992"/>
            <a:chExt cx="4513567" cy="723926"/>
          </a:xfrm>
        </p:grpSpPr>
        <p:cxnSp>
          <p:nvCxnSpPr>
            <p:cNvPr id="55" name="直接连接符 54"/>
            <p:cNvCxnSpPr>
              <a:stCxn id="59" idx="3"/>
              <a:endCxn id="61"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bwMode="gray">
            <a:xfrm>
              <a:off x="6067674" y="4424992"/>
              <a:ext cx="540000" cy="723926"/>
              <a:chOff x="5312873" y="4947622"/>
              <a:chExt cx="540000" cy="723926"/>
            </a:xfrm>
          </p:grpSpPr>
          <p:pic>
            <p:nvPicPr>
              <p:cNvPr id="74" name="Picture 12" descr="E:\2016.01\1.12 扁平化图标\蓝色\AR-蓝色最新-40.png"/>
              <p:cNvPicPr>
                <a:picLocks noChangeAspect="1" noChangeArrowheads="1"/>
              </p:cNvPicPr>
              <p:nvPr/>
            </p:nvPicPr>
            <p:blipFill>
              <a:blip r:embed="rId4" cstate="print"/>
              <a:srcRect/>
              <a:stretch>
                <a:fillRect/>
              </a:stretch>
            </p:blipFill>
            <p:spPr bwMode="gray">
              <a:xfrm>
                <a:off x="5312873" y="4947622"/>
                <a:ext cx="540000" cy="441818"/>
              </a:xfrm>
              <a:prstGeom prst="rect">
                <a:avLst/>
              </a:prstGeom>
              <a:noFill/>
            </p:spPr>
          </p:pic>
          <p:sp>
            <p:nvSpPr>
              <p:cNvPr id="80" name="文本框 79"/>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7" name="组合 56"/>
            <p:cNvGrpSpPr/>
            <p:nvPr/>
          </p:nvGrpSpPr>
          <p:grpSpPr bwMode="gray">
            <a:xfrm>
              <a:off x="8062138" y="4424992"/>
              <a:ext cx="540000" cy="714804"/>
              <a:chOff x="8062138" y="4947622"/>
              <a:chExt cx="540000" cy="714804"/>
            </a:xfrm>
          </p:grpSpPr>
          <p:pic>
            <p:nvPicPr>
              <p:cNvPr id="61" name="Picture 12" descr="E:\2016.01\1.12 扁平化图标\蓝色\AR-蓝色最新-40.png"/>
              <p:cNvPicPr>
                <a:picLocks noChangeAspect="1" noChangeArrowheads="1"/>
              </p:cNvPicPr>
              <p:nvPr/>
            </p:nvPicPr>
            <p:blipFill>
              <a:blip r:embed="rId4" cstate="print"/>
              <a:srcRect/>
              <a:stretch>
                <a:fillRect/>
              </a:stretch>
            </p:blipFill>
            <p:spPr bwMode="gray">
              <a:xfrm>
                <a:off x="8062138" y="4947622"/>
                <a:ext cx="540000" cy="441818"/>
              </a:xfrm>
              <a:prstGeom prst="rect">
                <a:avLst/>
              </a:prstGeom>
              <a:noFill/>
            </p:spPr>
          </p:pic>
          <p:sp>
            <p:nvSpPr>
              <p:cNvPr id="70" name="文本框 69"/>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8" name="组合 57"/>
            <p:cNvGrpSpPr/>
            <p:nvPr/>
          </p:nvGrpSpPr>
          <p:grpSpPr bwMode="gray">
            <a:xfrm>
              <a:off x="4088571" y="4424992"/>
              <a:ext cx="540000" cy="723926"/>
              <a:chOff x="4088571" y="4947622"/>
              <a:chExt cx="540000" cy="723926"/>
            </a:xfrm>
          </p:grpSpPr>
          <p:pic>
            <p:nvPicPr>
              <p:cNvPr id="59" name="Picture 12" descr="E:\2016.01\1.12 扁平化图标\蓝色\AR-蓝色最新-40.png"/>
              <p:cNvPicPr>
                <a:picLocks noChangeAspect="1" noChangeArrowheads="1"/>
              </p:cNvPicPr>
              <p:nvPr/>
            </p:nvPicPr>
            <p:blipFill>
              <a:blip r:embed="rId4" cstate="print"/>
              <a:srcRect/>
              <a:stretch>
                <a:fillRect/>
              </a:stretch>
            </p:blipFill>
            <p:spPr bwMode="gray">
              <a:xfrm>
                <a:off x="4088571" y="4947622"/>
                <a:ext cx="540000" cy="441818"/>
              </a:xfrm>
              <a:prstGeom prst="rect">
                <a:avLst/>
              </a:prstGeom>
              <a:noFill/>
            </p:spPr>
          </p:pic>
          <p:sp>
            <p:nvSpPr>
              <p:cNvPr id="60" name="文本框 59"/>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81" name="组合 80"/>
          <p:cNvGrpSpPr/>
          <p:nvPr/>
        </p:nvGrpSpPr>
        <p:grpSpPr bwMode="gray">
          <a:xfrm>
            <a:off x="2158869" y="4346377"/>
            <a:ext cx="550687" cy="712575"/>
            <a:chOff x="4073209" y="4947622"/>
            <a:chExt cx="550687" cy="712575"/>
          </a:xfrm>
        </p:grpSpPr>
        <p:pic>
          <p:nvPicPr>
            <p:cNvPr id="82"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83" name="文本框 82"/>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4" name="圆角矩形 83"/>
          <p:cNvSpPr/>
          <p:nvPr/>
        </p:nvSpPr>
        <p:spPr bwMode="gray">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bwMode="gray">
          <a:xfrm>
            <a:off x="2147045" y="5427757"/>
            <a:ext cx="575533" cy="706640"/>
            <a:chOff x="4073209" y="4947622"/>
            <a:chExt cx="575533" cy="706640"/>
          </a:xfrm>
        </p:grpSpPr>
        <p:pic>
          <p:nvPicPr>
            <p:cNvPr id="86"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87" name="文本框 86"/>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8" name="圆角矩形 87"/>
          <p:cNvSpPr/>
          <p:nvPr/>
        </p:nvSpPr>
        <p:spPr bwMode="gray">
          <a:xfrm>
            <a:off x="952500"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bwMode="gray">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flipH="1">
            <a:off x="9378275" y="5180183"/>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82" idx="3"/>
            <a:endCxn id="59" idx="1"/>
          </p:cNvCxnSpPr>
          <p:nvPr/>
        </p:nvCxnSpPr>
        <p:spPr bwMode="gray">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6" idx="3"/>
            <a:endCxn id="59" idx="1"/>
          </p:cNvCxnSpPr>
          <p:nvPr/>
        </p:nvCxnSpPr>
        <p:spPr bwMode="gray">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61" idx="3"/>
          </p:cNvCxnSpPr>
          <p:nvPr/>
        </p:nvCxnSpPr>
        <p:spPr bwMode="gray">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61" idx="3"/>
          </p:cNvCxnSpPr>
          <p:nvPr/>
        </p:nvCxnSpPr>
        <p:spPr bwMode="gray">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bwMode="gray">
          <a:xfrm>
            <a:off x="881938" y="4217735"/>
            <a:ext cx="1215397"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2" name="文本框 101"/>
          <p:cNvSpPr txBox="1"/>
          <p:nvPr/>
        </p:nvSpPr>
        <p:spPr bwMode="gray">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3" name="文本框 102"/>
          <p:cNvSpPr txBox="1"/>
          <p:nvPr/>
        </p:nvSpPr>
        <p:spPr bwMode="gray">
          <a:xfrm>
            <a:off x="916405" y="4760596"/>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04" name="文本框 103"/>
          <p:cNvSpPr txBox="1"/>
          <p:nvPr/>
        </p:nvSpPr>
        <p:spPr bwMode="gray">
          <a:xfrm>
            <a:off x="917583" y="5880129"/>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05" name="文本框 104"/>
          <p:cNvSpPr txBox="1"/>
          <p:nvPr/>
        </p:nvSpPr>
        <p:spPr bwMode="gray">
          <a:xfrm>
            <a:off x="10002224" y="4739652"/>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06" name="文本框 105"/>
          <p:cNvSpPr txBox="1"/>
          <p:nvPr/>
        </p:nvSpPr>
        <p:spPr bwMode="gray">
          <a:xfrm>
            <a:off x="10000205" y="5859185"/>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14" name="组合 13"/>
          <p:cNvGrpSpPr/>
          <p:nvPr/>
        </p:nvGrpSpPr>
        <p:grpSpPr bwMode="gray">
          <a:xfrm>
            <a:off x="5100628" y="2961285"/>
            <a:ext cx="2006105" cy="1265274"/>
            <a:chOff x="4519386" y="2997649"/>
            <a:chExt cx="2006105" cy="1265274"/>
          </a:xfrm>
        </p:grpSpPr>
        <p:sp>
          <p:nvSpPr>
            <p:cNvPr id="76" name="文本框 75"/>
            <p:cNvSpPr txBox="1"/>
            <p:nvPr/>
          </p:nvSpPr>
          <p:spPr bwMode="gray">
            <a:xfrm>
              <a:off x="4519386" y="2997649"/>
              <a:ext cx="2006105" cy="954107"/>
            </a:xfrm>
            <a:prstGeom prst="rect">
              <a:avLst/>
            </a:prstGeom>
            <a:noFill/>
            <a:ln w="19050">
              <a:solidFill>
                <a:srgbClr val="8BC9A0"/>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100:1:192.168.1.0/24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RT=100:1</a:t>
              </a:r>
            </a:p>
            <a:p>
              <a:pPr algn="ct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Label=8888</a:t>
              </a:r>
            </a:p>
          </p:txBody>
        </p:sp>
        <p:sp>
          <p:nvSpPr>
            <p:cNvPr id="77" name="文本框 76"/>
            <p:cNvSpPr txBox="1"/>
            <p:nvPr/>
          </p:nvSpPr>
          <p:spPr bwMode="gray">
            <a:xfrm>
              <a:off x="4519386" y="3955146"/>
              <a:ext cx="2006105" cy="307777"/>
            </a:xfrm>
            <a:prstGeom prst="rect">
              <a:avLst/>
            </a:prstGeom>
            <a:noFill/>
            <a:ln w="19050">
              <a:solidFill>
                <a:srgbClr val="8BC9A0"/>
              </a:solid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RT=100:1</a:t>
              </a:r>
            </a:p>
          </p:txBody>
        </p:sp>
      </p:grpSp>
      <p:cxnSp>
        <p:nvCxnSpPr>
          <p:cNvPr id="78" name="直接连接符 77"/>
          <p:cNvCxnSpPr/>
          <p:nvPr/>
        </p:nvCxnSpPr>
        <p:spPr bwMode="gray">
          <a:xfrm flipV="1">
            <a:off x="4103749" y="4494734"/>
            <a:ext cx="0" cy="267793"/>
          </a:xfrm>
          <a:prstGeom prst="line">
            <a:avLst/>
          </a:prstGeom>
          <a:ln w="31750">
            <a:solidFill>
              <a:srgbClr val="EC706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bwMode="gray">
          <a:xfrm>
            <a:off x="3488248" y="3993498"/>
            <a:ext cx="1239010" cy="523220"/>
          </a:xfrm>
          <a:prstGeom prst="rect">
            <a:avLst/>
          </a:prstGeom>
          <a:noFill/>
        </p:spPr>
        <p:txBody>
          <a:bodyPr wrap="square" rtlCol="0">
            <a:noAutofit/>
          </a:bodyPr>
          <a:lstStyle/>
          <a:p>
            <a:pPr fontAlgn="ctr"/>
            <a:r>
              <a:rPr lang="en-US" sz="1400" dirty="0">
                <a:latin typeface="Huawei Sans" panose="020C0503030203020204" pitchFamily="34" charset="0"/>
              </a:rPr>
              <a:t>Loopback0:</a:t>
            </a:r>
          </a:p>
          <a:p>
            <a:pPr fontAlgn="ctr"/>
            <a:r>
              <a:rPr lang="en-US" sz="1400" dirty="0">
                <a:latin typeface="Huawei Sans" panose="020C0503030203020204" pitchFamily="34" charset="0"/>
              </a:rPr>
              <a:t>1.1.1.1/32</a:t>
            </a:r>
          </a:p>
        </p:txBody>
      </p:sp>
      <p:sp>
        <p:nvSpPr>
          <p:cNvPr id="107" name="任意多边形 106"/>
          <p:cNvSpPr/>
          <p:nvPr/>
        </p:nvSpPr>
        <p:spPr bwMode="gray">
          <a:xfrm>
            <a:off x="4128342" y="4325815"/>
            <a:ext cx="3950677" cy="457200"/>
          </a:xfrm>
          <a:custGeom>
            <a:avLst/>
            <a:gdLst>
              <a:gd name="connsiteX0" fmla="*/ 0 w 3950677"/>
              <a:gd name="connsiteY0" fmla="*/ 422031 h 457200"/>
              <a:gd name="connsiteX1" fmla="*/ 422031 w 3950677"/>
              <a:gd name="connsiteY1" fmla="*/ 0 h 457200"/>
              <a:gd name="connsiteX2" fmla="*/ 3493477 w 3950677"/>
              <a:gd name="connsiteY2" fmla="*/ 0 h 457200"/>
              <a:gd name="connsiteX3" fmla="*/ 3950677 w 3950677"/>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3950677" h="457200">
                <a:moveTo>
                  <a:pt x="0" y="422031"/>
                </a:moveTo>
                <a:lnTo>
                  <a:pt x="422031" y="0"/>
                </a:lnTo>
                <a:lnTo>
                  <a:pt x="3493477" y="0"/>
                </a:lnTo>
                <a:lnTo>
                  <a:pt x="3950677" y="457200"/>
                </a:lnTo>
              </a:path>
            </a:pathLst>
          </a:cu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19" name="文本框 18"/>
          <p:cNvSpPr txBox="1"/>
          <p:nvPr/>
        </p:nvSpPr>
        <p:spPr bwMode="gray">
          <a:xfrm>
            <a:off x="5846710" y="5452786"/>
            <a:ext cx="570990" cy="338554"/>
          </a:xfrm>
          <a:prstGeom prst="rect">
            <a:avLst/>
          </a:prstGeom>
          <a:noFill/>
        </p:spPr>
        <p:txBody>
          <a:bodyPr wrap="square" rtlCol="0">
            <a:noAutofit/>
          </a:bodyPr>
          <a:lstStyle/>
          <a:p>
            <a:pPr fontAlgn="ctr"/>
            <a:r>
              <a:rPr lang="en-US" sz="1600" b="1">
                <a:latin typeface="Huawei Sans" panose="020C0503030203020204" pitchFamily="34" charset="0"/>
              </a:rPr>
              <a:t>LDP</a:t>
            </a:r>
          </a:p>
        </p:txBody>
      </p:sp>
      <p:sp>
        <p:nvSpPr>
          <p:cNvPr id="108" name="文本框 107"/>
          <p:cNvSpPr txBox="1"/>
          <p:nvPr/>
        </p:nvSpPr>
        <p:spPr bwMode="gray">
          <a:xfrm>
            <a:off x="7980762" y="3003683"/>
            <a:ext cx="2073003" cy="1015663"/>
          </a:xfrm>
          <a:prstGeom prst="rect">
            <a:avLst/>
          </a:prstGeom>
          <a:solidFill>
            <a:schemeClr val="bg1">
              <a:lumMod val="85000"/>
            </a:schemeClr>
          </a:solidFill>
          <a:ln>
            <a:noFill/>
          </a:ln>
        </p:spPr>
        <p:txBody>
          <a:bodyPr wrap="square" rtlCol="0">
            <a:noAutofit/>
          </a:bodyPr>
          <a:lstStyle/>
          <a:p>
            <a:pPr fontAlgn="ctr"/>
            <a:r>
              <a:rPr lang="en-US" sz="1200" dirty="0">
                <a:latin typeface="Huawei Sans" panose="020C0503030203020204" pitchFamily="34" charset="0"/>
              </a:rPr>
              <a:t>-------------------------------</a:t>
            </a:r>
          </a:p>
          <a:p>
            <a:pPr algn="ctr" fontAlgn="ctr"/>
            <a:r>
              <a:rPr lang="en-US" sz="1200" dirty="0">
                <a:latin typeface="Huawei Sans" panose="020C0503030203020204" pitchFamily="34" charset="0"/>
              </a:rPr>
              <a:t>LDP LSP</a:t>
            </a: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FEC                 Out Label</a:t>
            </a:r>
          </a:p>
          <a:p>
            <a:pPr fontAlgn="ctr"/>
            <a:r>
              <a:rPr lang="en-US" sz="1200" dirty="0">
                <a:latin typeface="Huawei Sans" panose="020C0503030203020204" pitchFamily="34" charset="0"/>
              </a:rPr>
              <a:t>1.1.1.1/32           6662</a:t>
            </a:r>
          </a:p>
        </p:txBody>
      </p:sp>
      <p:sp>
        <p:nvSpPr>
          <p:cNvPr id="111" name="文本框 110"/>
          <p:cNvSpPr txBox="1"/>
          <p:nvPr/>
        </p:nvSpPr>
        <p:spPr bwMode="gray">
          <a:xfrm>
            <a:off x="10010287" y="3617061"/>
            <a:ext cx="1692462"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Note: Only key content is displayed.</a:t>
            </a:r>
          </a:p>
        </p:txBody>
      </p:sp>
      <p:grpSp>
        <p:nvGrpSpPr>
          <p:cNvPr id="112" name="组合 111"/>
          <p:cNvGrpSpPr/>
          <p:nvPr/>
        </p:nvGrpSpPr>
        <p:grpSpPr bwMode="gray">
          <a:xfrm>
            <a:off x="9493131" y="4346377"/>
            <a:ext cx="540000" cy="723926"/>
            <a:chOff x="4073209" y="4947622"/>
            <a:chExt cx="540000" cy="723926"/>
          </a:xfrm>
        </p:grpSpPr>
        <p:pic>
          <p:nvPicPr>
            <p:cNvPr id="113"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114" name="文本框 113"/>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116" name="组合 115"/>
          <p:cNvGrpSpPr/>
          <p:nvPr/>
        </p:nvGrpSpPr>
        <p:grpSpPr bwMode="gray">
          <a:xfrm>
            <a:off x="9504955" y="5427757"/>
            <a:ext cx="552270" cy="723926"/>
            <a:chOff x="4060939" y="4947622"/>
            <a:chExt cx="552270" cy="723926"/>
          </a:xfrm>
        </p:grpSpPr>
        <p:pic>
          <p:nvPicPr>
            <p:cNvPr id="117"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118" name="文本框 117"/>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2" name="直接箭头连接符 61"/>
          <p:cNvCxnSpPr/>
          <p:nvPr/>
        </p:nvCxnSpPr>
        <p:spPr bwMode="gray">
          <a:xfrm flipV="1">
            <a:off x="8239125" y="4055536"/>
            <a:ext cx="227981" cy="621900"/>
          </a:xfrm>
          <a:prstGeom prst="straightConnector1">
            <a:avLst/>
          </a:prstGeom>
          <a:ln w="285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82281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arn(inVertical)">
                                      <p:cBhvr>
                                        <p:cTn id="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标题 67"/>
          <p:cNvSpPr>
            <a:spLocks noGrp="1"/>
          </p:cNvSpPr>
          <p:nvPr>
            <p:ph type="title"/>
          </p:nvPr>
        </p:nvSpPr>
        <p:spPr bwMode="gray"/>
        <p:txBody>
          <a:bodyPr/>
          <a:lstStyle/>
          <a:p>
            <a:r>
              <a:rPr lang="en-US">
                <a:sym typeface="Huawei Sans" panose="020C0503030203020204" pitchFamily="34" charset="0"/>
              </a:rPr>
              <a:t>Route Exchange Process on a MPLS VPN</a:t>
            </a:r>
            <a:endParaRPr lang="en-US" dirty="0">
              <a:sym typeface="Huawei Sans" panose="020C0503030203020204" pitchFamily="34" charset="0"/>
            </a:endParaRPr>
          </a:p>
        </p:txBody>
      </p:sp>
      <p:sp>
        <p:nvSpPr>
          <p:cNvPr id="51" name="圆角矩形 50"/>
          <p:cNvSpPr/>
          <p:nvPr/>
        </p:nvSpPr>
        <p:spPr bwMode="gray">
          <a:xfrm>
            <a:off x="4058657" y="2844462"/>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4103488" y="4292876"/>
            <a:ext cx="3910997" cy="307777"/>
          </a:xfrm>
          <a:prstGeom prst="rect">
            <a:avLst/>
          </a:prstGeom>
          <a:noFill/>
        </p:spPr>
        <p:txBody>
          <a:bodyPr wrap="square" lIns="0" rIns="0"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54" name="组合 53"/>
          <p:cNvGrpSpPr/>
          <p:nvPr/>
        </p:nvGrpSpPr>
        <p:grpSpPr bwMode="gray">
          <a:xfrm>
            <a:off x="3801806" y="3395188"/>
            <a:ext cx="4513567" cy="723926"/>
            <a:chOff x="4088571" y="4424992"/>
            <a:chExt cx="4513567" cy="723926"/>
          </a:xfrm>
        </p:grpSpPr>
        <p:cxnSp>
          <p:nvCxnSpPr>
            <p:cNvPr id="55" name="直接连接符 54"/>
            <p:cNvCxnSpPr>
              <a:stCxn id="59" idx="3"/>
              <a:endCxn id="61"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bwMode="gray">
            <a:xfrm>
              <a:off x="6067674" y="4424992"/>
              <a:ext cx="540000" cy="723926"/>
              <a:chOff x="5312873" y="4947622"/>
              <a:chExt cx="540000" cy="723926"/>
            </a:xfrm>
          </p:grpSpPr>
          <p:pic>
            <p:nvPicPr>
              <p:cNvPr id="74" name="Picture 12" descr="E:\2016.01\1.12 扁平化图标\蓝色\AR-蓝色最新-40.png"/>
              <p:cNvPicPr>
                <a:picLocks noChangeAspect="1" noChangeArrowheads="1"/>
              </p:cNvPicPr>
              <p:nvPr/>
            </p:nvPicPr>
            <p:blipFill>
              <a:blip r:embed="rId4" cstate="print"/>
              <a:srcRect/>
              <a:stretch>
                <a:fillRect/>
              </a:stretch>
            </p:blipFill>
            <p:spPr bwMode="gray">
              <a:xfrm>
                <a:off x="5312873" y="4947622"/>
                <a:ext cx="540000" cy="441818"/>
              </a:xfrm>
              <a:prstGeom prst="rect">
                <a:avLst/>
              </a:prstGeom>
              <a:noFill/>
            </p:spPr>
          </p:pic>
          <p:sp>
            <p:nvSpPr>
              <p:cNvPr id="80" name="文本框 79"/>
              <p:cNvSpPr txBox="1"/>
              <p:nvPr/>
            </p:nvSpPr>
            <p:spPr bwMode="gray">
              <a:xfrm>
                <a:off x="5436839" y="5363771"/>
                <a:ext cx="292068"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7" name="组合 56"/>
            <p:cNvGrpSpPr/>
            <p:nvPr/>
          </p:nvGrpSpPr>
          <p:grpSpPr bwMode="gray">
            <a:xfrm>
              <a:off x="8062138" y="4424992"/>
              <a:ext cx="540000" cy="714804"/>
              <a:chOff x="8062138" y="4947622"/>
              <a:chExt cx="540000" cy="714804"/>
            </a:xfrm>
          </p:grpSpPr>
          <p:pic>
            <p:nvPicPr>
              <p:cNvPr id="61" name="Picture 12" descr="E:\2016.01\1.12 扁平化图标\蓝色\AR-蓝色最新-40.png"/>
              <p:cNvPicPr>
                <a:picLocks noChangeAspect="1" noChangeArrowheads="1"/>
              </p:cNvPicPr>
              <p:nvPr/>
            </p:nvPicPr>
            <p:blipFill>
              <a:blip r:embed="rId4" cstate="print"/>
              <a:srcRect/>
              <a:stretch>
                <a:fillRect/>
              </a:stretch>
            </p:blipFill>
            <p:spPr bwMode="gray">
              <a:xfrm>
                <a:off x="8062138" y="4947622"/>
                <a:ext cx="540000" cy="441818"/>
              </a:xfrm>
              <a:prstGeom prst="rect">
                <a:avLst/>
              </a:prstGeom>
              <a:noFill/>
            </p:spPr>
          </p:pic>
          <p:sp>
            <p:nvSpPr>
              <p:cNvPr id="70" name="文本框 69"/>
              <p:cNvSpPr txBox="1"/>
              <p:nvPr/>
            </p:nvSpPr>
            <p:spPr bwMode="gray">
              <a:xfrm>
                <a:off x="8084306" y="5354649"/>
                <a:ext cx="497252"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8" name="组合 57"/>
            <p:cNvGrpSpPr/>
            <p:nvPr/>
          </p:nvGrpSpPr>
          <p:grpSpPr bwMode="gray">
            <a:xfrm>
              <a:off x="4088571" y="4424992"/>
              <a:ext cx="540000" cy="723926"/>
              <a:chOff x="4088571" y="4947622"/>
              <a:chExt cx="540000" cy="723926"/>
            </a:xfrm>
          </p:grpSpPr>
          <p:pic>
            <p:nvPicPr>
              <p:cNvPr id="59" name="Picture 12" descr="E:\2016.01\1.12 扁平化图标\蓝色\AR-蓝色最新-40.png"/>
              <p:cNvPicPr>
                <a:picLocks noChangeAspect="1" noChangeArrowheads="1"/>
              </p:cNvPicPr>
              <p:nvPr/>
            </p:nvPicPr>
            <p:blipFill>
              <a:blip r:embed="rId4" cstate="print"/>
              <a:srcRect/>
              <a:stretch>
                <a:fillRect/>
              </a:stretch>
            </p:blipFill>
            <p:spPr bwMode="gray">
              <a:xfrm>
                <a:off x="4088571" y="4947622"/>
                <a:ext cx="540000" cy="441818"/>
              </a:xfrm>
              <a:prstGeom prst="rect">
                <a:avLst/>
              </a:prstGeom>
              <a:noFill/>
            </p:spPr>
          </p:pic>
          <p:sp>
            <p:nvSpPr>
              <p:cNvPr id="60" name="文本框 59"/>
              <p:cNvSpPr txBox="1"/>
              <p:nvPr/>
            </p:nvSpPr>
            <p:spPr bwMode="gray">
              <a:xfrm>
                <a:off x="4109945" y="5363771"/>
                <a:ext cx="497252" cy="307777"/>
              </a:xfrm>
              <a:prstGeom prst="rect">
                <a:avLst/>
              </a:prstGeom>
              <a:noFill/>
            </p:spPr>
            <p:txBody>
              <a:bodyPr wrap="square" lIns="0" rIns="0"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81" name="组合 80"/>
          <p:cNvGrpSpPr/>
          <p:nvPr/>
        </p:nvGrpSpPr>
        <p:grpSpPr bwMode="gray">
          <a:xfrm>
            <a:off x="2113777" y="2973104"/>
            <a:ext cx="550687" cy="712575"/>
            <a:chOff x="4073209" y="4947622"/>
            <a:chExt cx="550687" cy="712575"/>
          </a:xfrm>
        </p:grpSpPr>
        <p:pic>
          <p:nvPicPr>
            <p:cNvPr id="82"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83" name="文本框 82"/>
            <p:cNvSpPr txBox="1"/>
            <p:nvPr/>
          </p:nvSpPr>
          <p:spPr bwMode="gray">
            <a:xfrm>
              <a:off x="4121835" y="5352420"/>
              <a:ext cx="502061"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4" name="圆角矩形 83"/>
          <p:cNvSpPr/>
          <p:nvPr/>
        </p:nvSpPr>
        <p:spPr bwMode="gray">
          <a:xfrm>
            <a:off x="907408" y="2725530"/>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bwMode="gray">
          <a:xfrm>
            <a:off x="2101953" y="4054484"/>
            <a:ext cx="575533" cy="706640"/>
            <a:chOff x="4073209" y="4947622"/>
            <a:chExt cx="575533" cy="706640"/>
          </a:xfrm>
        </p:grpSpPr>
        <p:pic>
          <p:nvPicPr>
            <p:cNvPr id="86"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87" name="文本框 86"/>
            <p:cNvSpPr txBox="1"/>
            <p:nvPr/>
          </p:nvSpPr>
          <p:spPr bwMode="gray">
            <a:xfrm>
              <a:off x="4146681" y="5346485"/>
              <a:ext cx="502061"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8" name="圆角矩形 87"/>
          <p:cNvSpPr/>
          <p:nvPr/>
        </p:nvSpPr>
        <p:spPr bwMode="gray">
          <a:xfrm>
            <a:off x="907408" y="3806910"/>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bwMode="gray">
          <a:xfrm flipH="1">
            <a:off x="9321359" y="2725530"/>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bwMode="gray">
          <a:xfrm flipH="1">
            <a:off x="9333183" y="3806910"/>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82" idx="3"/>
            <a:endCxn id="59" idx="1"/>
          </p:cNvCxnSpPr>
          <p:nvPr/>
        </p:nvCxnSpPr>
        <p:spPr bwMode="gray">
          <a:xfrm>
            <a:off x="2653777" y="3194013"/>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6" idx="3"/>
            <a:endCxn id="59" idx="1"/>
          </p:cNvCxnSpPr>
          <p:nvPr/>
        </p:nvCxnSpPr>
        <p:spPr bwMode="gray">
          <a:xfrm flipV="1">
            <a:off x="2641953" y="3616097"/>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61" idx="3"/>
          </p:cNvCxnSpPr>
          <p:nvPr/>
        </p:nvCxnSpPr>
        <p:spPr bwMode="gray">
          <a:xfrm flipV="1">
            <a:off x="8315373" y="3194013"/>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61" idx="3"/>
          </p:cNvCxnSpPr>
          <p:nvPr/>
        </p:nvCxnSpPr>
        <p:spPr bwMode="gray">
          <a:xfrm>
            <a:off x="8315373" y="3616097"/>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bwMode="gray">
          <a:xfrm>
            <a:off x="961904" y="3369035"/>
            <a:ext cx="1124026" cy="350160"/>
          </a:xfrm>
          <a:prstGeom prst="rect">
            <a:avLst/>
          </a:prstGeom>
          <a:noFill/>
        </p:spPr>
        <p:txBody>
          <a:bodyPr wrap="square" lIns="0" rIns="0" rtlCol="0">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04" name="文本框 103"/>
          <p:cNvSpPr txBox="1"/>
          <p:nvPr/>
        </p:nvSpPr>
        <p:spPr bwMode="gray">
          <a:xfrm>
            <a:off x="961904" y="4488568"/>
            <a:ext cx="1112805" cy="350160"/>
          </a:xfrm>
          <a:prstGeom prst="rect">
            <a:avLst/>
          </a:prstGeom>
          <a:noFill/>
        </p:spPr>
        <p:txBody>
          <a:bodyPr wrap="square" lIns="0" rIns="0"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05" name="文本框 104"/>
          <p:cNvSpPr txBox="1"/>
          <p:nvPr/>
        </p:nvSpPr>
        <p:spPr bwMode="gray">
          <a:xfrm>
            <a:off x="10065001" y="3348091"/>
            <a:ext cx="1114408" cy="350160"/>
          </a:xfrm>
          <a:prstGeom prst="rect">
            <a:avLst/>
          </a:prstGeom>
          <a:noFill/>
        </p:spPr>
        <p:txBody>
          <a:bodyPr wrap="square" lIns="0" rIns="0" rtlCol="0">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06" name="文本框 105"/>
          <p:cNvSpPr txBox="1"/>
          <p:nvPr/>
        </p:nvSpPr>
        <p:spPr bwMode="gray">
          <a:xfrm>
            <a:off x="10065001" y="4467624"/>
            <a:ext cx="1133644" cy="350160"/>
          </a:xfrm>
          <a:prstGeom prst="rect">
            <a:avLst/>
          </a:prstGeom>
          <a:noFill/>
        </p:spPr>
        <p:txBody>
          <a:bodyPr wrap="square" lIns="0" rIns="0"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112" name="组合 111"/>
          <p:cNvGrpSpPr/>
          <p:nvPr/>
        </p:nvGrpSpPr>
        <p:grpSpPr bwMode="gray">
          <a:xfrm>
            <a:off x="9448039" y="2973104"/>
            <a:ext cx="540000" cy="723926"/>
            <a:chOff x="4073209" y="4947622"/>
            <a:chExt cx="540000" cy="723926"/>
          </a:xfrm>
        </p:grpSpPr>
        <p:pic>
          <p:nvPicPr>
            <p:cNvPr id="113"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114" name="文本框 113"/>
            <p:cNvSpPr txBox="1"/>
            <p:nvPr/>
          </p:nvSpPr>
          <p:spPr bwMode="gray">
            <a:xfrm>
              <a:off x="4086262" y="5363771"/>
              <a:ext cx="502061"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116" name="组合 115"/>
          <p:cNvGrpSpPr/>
          <p:nvPr/>
        </p:nvGrpSpPr>
        <p:grpSpPr bwMode="gray">
          <a:xfrm>
            <a:off x="9459863" y="4054484"/>
            <a:ext cx="552270" cy="723926"/>
            <a:chOff x="4060939" y="4947622"/>
            <a:chExt cx="552270" cy="723926"/>
          </a:xfrm>
        </p:grpSpPr>
        <p:pic>
          <p:nvPicPr>
            <p:cNvPr id="117" name="Picture 12" descr="E:\2016.01\1.12 扁平化图标\蓝色\AR-蓝色最新-40.png"/>
            <p:cNvPicPr>
              <a:picLocks noChangeAspect="1" noChangeArrowheads="1"/>
            </p:cNvPicPr>
            <p:nvPr/>
          </p:nvPicPr>
          <p:blipFill>
            <a:blip r:embed="rId4" cstate="print"/>
            <a:srcRect/>
            <a:stretch>
              <a:fillRect/>
            </a:stretch>
          </p:blipFill>
          <p:spPr bwMode="gray">
            <a:xfrm>
              <a:off x="4073209" y="4947622"/>
              <a:ext cx="540000" cy="441818"/>
            </a:xfrm>
            <a:prstGeom prst="rect">
              <a:avLst/>
            </a:prstGeom>
            <a:noFill/>
          </p:spPr>
        </p:pic>
        <p:sp>
          <p:nvSpPr>
            <p:cNvPr id="118" name="文本框 117"/>
            <p:cNvSpPr txBox="1"/>
            <p:nvPr/>
          </p:nvSpPr>
          <p:spPr bwMode="gray">
            <a:xfrm>
              <a:off x="4060939" y="5363771"/>
              <a:ext cx="502061"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62" name="任意多边形 37"/>
          <p:cNvSpPr/>
          <p:nvPr/>
        </p:nvSpPr>
        <p:spPr bwMode="gray">
          <a:xfrm rot="20792828">
            <a:off x="2687804" y="2800841"/>
            <a:ext cx="1273547" cy="692277"/>
          </a:xfrm>
          <a:custGeom>
            <a:avLst/>
            <a:gdLst>
              <a:gd name="connsiteX0" fmla="*/ 0 w 1371600"/>
              <a:gd name="connsiteY0" fmla="*/ 229254 h 292754"/>
              <a:gd name="connsiteX1" fmla="*/ 609600 w 1371600"/>
              <a:gd name="connsiteY1" fmla="*/ 654 h 292754"/>
              <a:gd name="connsiteX2" fmla="*/ 1371600 w 1371600"/>
              <a:gd name="connsiteY2" fmla="*/ 292754 h 292754"/>
              <a:gd name="connsiteX0" fmla="*/ 0 w 1371600"/>
              <a:gd name="connsiteY0" fmla="*/ 241896 h 305396"/>
              <a:gd name="connsiteX1" fmla="*/ 698500 w 1371600"/>
              <a:gd name="connsiteY1" fmla="*/ 596 h 305396"/>
              <a:gd name="connsiteX2" fmla="*/ 1371600 w 1371600"/>
              <a:gd name="connsiteY2" fmla="*/ 305396 h 305396"/>
              <a:gd name="connsiteX0" fmla="*/ 0 w 1371600"/>
              <a:gd name="connsiteY0" fmla="*/ 241896 h 305396"/>
              <a:gd name="connsiteX1" fmla="*/ 698500 w 1371600"/>
              <a:gd name="connsiteY1" fmla="*/ 596 h 305396"/>
              <a:gd name="connsiteX2" fmla="*/ 1371600 w 1371600"/>
              <a:gd name="connsiteY2" fmla="*/ 305396 h 305396"/>
              <a:gd name="connsiteX0" fmla="*/ 0 w 1435100"/>
              <a:gd name="connsiteY0" fmla="*/ 304800 h 304800"/>
              <a:gd name="connsiteX1" fmla="*/ 762000 w 1435100"/>
              <a:gd name="connsiteY1" fmla="*/ 0 h 304800"/>
              <a:gd name="connsiteX2" fmla="*/ 1435100 w 1435100"/>
              <a:gd name="connsiteY2" fmla="*/ 304800 h 304800"/>
              <a:gd name="connsiteX0" fmla="*/ 0 w 1435100"/>
              <a:gd name="connsiteY0" fmla="*/ 279400 h 279400"/>
              <a:gd name="connsiteX1" fmla="*/ 673100 w 1435100"/>
              <a:gd name="connsiteY1" fmla="*/ 0 h 279400"/>
              <a:gd name="connsiteX2" fmla="*/ 1435100 w 1435100"/>
              <a:gd name="connsiteY2" fmla="*/ 279400 h 2794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94221 h 665721"/>
              <a:gd name="connsiteX1" fmla="*/ 635000 w 1130300"/>
              <a:gd name="connsiteY1" fmla="*/ 81521 h 665721"/>
              <a:gd name="connsiteX2" fmla="*/ 1130300 w 1130300"/>
              <a:gd name="connsiteY2" fmla="*/ 665721 h 665721"/>
              <a:gd name="connsiteX0" fmla="*/ 0 w 1130300"/>
              <a:gd name="connsiteY0" fmla="*/ 51378 h 622878"/>
              <a:gd name="connsiteX1" fmla="*/ 725487 w 1130300"/>
              <a:gd name="connsiteY1" fmla="*/ 157741 h 622878"/>
              <a:gd name="connsiteX2" fmla="*/ 1130300 w 1130300"/>
              <a:gd name="connsiteY2" fmla="*/ 622878 h 622878"/>
              <a:gd name="connsiteX0" fmla="*/ 0 w 1144587"/>
              <a:gd name="connsiteY0" fmla="*/ 47876 h 619376"/>
              <a:gd name="connsiteX1" fmla="*/ 739774 w 1144587"/>
              <a:gd name="connsiteY1" fmla="*/ 154239 h 619376"/>
              <a:gd name="connsiteX2" fmla="*/ 1144587 w 1144587"/>
              <a:gd name="connsiteY2" fmla="*/ 619376 h 619376"/>
              <a:gd name="connsiteX0" fmla="*/ 0 w 1144587"/>
              <a:gd name="connsiteY0" fmla="*/ 23136 h 594636"/>
              <a:gd name="connsiteX1" fmla="*/ 739774 w 1144587"/>
              <a:gd name="connsiteY1" fmla="*/ 129499 h 594636"/>
              <a:gd name="connsiteX2" fmla="*/ 1144587 w 1144587"/>
              <a:gd name="connsiteY2" fmla="*/ 594636 h 594636"/>
              <a:gd name="connsiteX0" fmla="*/ 0 w 1144587"/>
              <a:gd name="connsiteY0" fmla="*/ 13152 h 584652"/>
              <a:gd name="connsiteX1" fmla="*/ 739774 w 1144587"/>
              <a:gd name="connsiteY1" fmla="*/ 119515 h 584652"/>
              <a:gd name="connsiteX2" fmla="*/ 1144587 w 1144587"/>
              <a:gd name="connsiteY2" fmla="*/ 584652 h 584652"/>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5370 h 586870"/>
              <a:gd name="connsiteX1" fmla="*/ 696911 w 1144587"/>
              <a:gd name="connsiteY1" fmla="*/ 107445 h 586870"/>
              <a:gd name="connsiteX2" fmla="*/ 1144587 w 1144587"/>
              <a:gd name="connsiteY2" fmla="*/ 586870 h 586870"/>
              <a:gd name="connsiteX0" fmla="*/ 0 w 1144587"/>
              <a:gd name="connsiteY0" fmla="*/ 16249 h 587749"/>
              <a:gd name="connsiteX1" fmla="*/ 682623 w 1144587"/>
              <a:gd name="connsiteY1" fmla="*/ 103561 h 587749"/>
              <a:gd name="connsiteX2" fmla="*/ 1144587 w 1144587"/>
              <a:gd name="connsiteY2" fmla="*/ 587749 h 587749"/>
            </a:gdLst>
            <a:ahLst/>
            <a:cxnLst>
              <a:cxn ang="0">
                <a:pos x="connsiteX0" y="connsiteY0"/>
              </a:cxn>
              <a:cxn ang="0">
                <a:pos x="connsiteX1" y="connsiteY1"/>
              </a:cxn>
              <a:cxn ang="0">
                <a:pos x="connsiteX2" y="connsiteY2"/>
              </a:cxn>
            </a:cxnLst>
            <a:rect l="l" t="t" r="r" b="b"/>
            <a:pathLst>
              <a:path w="1144587" h="587749">
                <a:moveTo>
                  <a:pt x="0" y="16249"/>
                </a:moveTo>
                <a:cubicBezTo>
                  <a:pt x="309562" y="-22380"/>
                  <a:pt x="491859" y="8311"/>
                  <a:pt x="682623" y="103561"/>
                </a:cubicBezTo>
                <a:cubicBezTo>
                  <a:pt x="873387" y="198811"/>
                  <a:pt x="992187" y="307290"/>
                  <a:pt x="1144587" y="587749"/>
                </a:cubicBezTo>
              </a:path>
            </a:pathLst>
          </a:custGeom>
          <a:noFill/>
          <a:ln w="28575" cap="flat" cmpd="sng" algn="ctr">
            <a:solidFill>
              <a:srgbClr val="EC7061"/>
            </a:solidFill>
            <a:prstDash val="sysDash"/>
            <a:round/>
            <a:headEnd type="triangle" w="med" len="med"/>
            <a:tailEnd type="triangle"/>
          </a:ln>
          <a:effectLst/>
        </p:spPr>
        <p:txBody>
          <a:bodyPr wrap="square" lIns="0" rIns="0"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58"/>
          <p:cNvCxnSpPr/>
          <p:nvPr/>
        </p:nvCxnSpPr>
        <p:spPr bwMode="gray">
          <a:xfrm rot="10800000">
            <a:off x="3548358" y="2375633"/>
            <a:ext cx="0" cy="50400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4" name="Text Box 19"/>
          <p:cNvSpPr txBox="1">
            <a:spLocks noChangeArrowheads="1"/>
          </p:cNvSpPr>
          <p:nvPr/>
        </p:nvSpPr>
        <p:spPr bwMode="gray">
          <a:xfrm>
            <a:off x="2935632" y="1598827"/>
            <a:ext cx="1384799" cy="776806"/>
          </a:xfrm>
          <a:prstGeom prst="rect">
            <a:avLst/>
          </a:prstGeom>
          <a:noFill/>
          <a:ln w="19050" cap="flat" cmpd="sng" algn="ctr">
            <a:solidFill>
              <a:srgbClr val="56C4D2"/>
            </a:solidFill>
            <a:prstDash val="solid"/>
            <a:miter lim="800000"/>
          </a:ln>
          <a:effectLst/>
          <a:extLst/>
        </p:spPr>
        <p:txBody>
          <a:bodyPr rtlCol="0" anchor="ctr"/>
          <a:lstStyle>
            <a:defPPr>
              <a:defRPr lang="en-US"/>
            </a:defPPr>
            <a:lvl1pPr defTabSz="914400">
              <a:lnSpc>
                <a:spcPct val="100000"/>
              </a:lnSpc>
              <a:defRPr sz="1200" kern="0">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An IGP or EBGP is used to exchange the user's IPv4 route.</a:t>
            </a:r>
          </a:p>
        </p:txBody>
      </p:sp>
      <p:cxnSp>
        <p:nvCxnSpPr>
          <p:cNvPr id="65" name="直接连接符 61"/>
          <p:cNvCxnSpPr/>
          <p:nvPr/>
        </p:nvCxnSpPr>
        <p:spPr bwMode="gray">
          <a:xfrm rot="10800000">
            <a:off x="5953309" y="2329139"/>
            <a:ext cx="0" cy="50400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6" name="Text Box 19"/>
          <p:cNvSpPr txBox="1">
            <a:spLocks noChangeArrowheads="1"/>
          </p:cNvSpPr>
          <p:nvPr/>
        </p:nvSpPr>
        <p:spPr bwMode="gray">
          <a:xfrm>
            <a:off x="4393701" y="1118389"/>
            <a:ext cx="3490396" cy="1234398"/>
          </a:xfrm>
          <a:prstGeom prst="rect">
            <a:avLst/>
          </a:prstGeom>
          <a:noFill/>
          <a:ln w="19050" cap="flat" cmpd="sng" algn="ctr">
            <a:solidFill>
              <a:srgbClr val="56C4D2"/>
            </a:solidFill>
            <a:prstDash val="solid"/>
            <a:miter lim="800000"/>
          </a:ln>
          <a:effectLst/>
          <a:extLst/>
        </p:spPr>
        <p:txBody>
          <a:bodyPr rtlCol="0" anchor="ctr"/>
          <a:lstStyle>
            <a:defPPr>
              <a:defRPr lang="en-US"/>
            </a:defPPr>
            <a:lvl1pPr defTabSz="914400">
              <a:lnSpc>
                <a:spcPct val="100000"/>
              </a:lnSpc>
              <a:defRPr sz="1200" kern="0">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The VPNv4 route is advertised by PE1 to PE2 through an MP-IBGP Update message. The Update message carries the MP_REACH_NLRI and RT attributes. The MP_REACH_NLRI attribute contains important information such as the VPNv4 route prefix, next hop, and label.</a:t>
            </a:r>
          </a:p>
        </p:txBody>
      </p:sp>
      <p:cxnSp>
        <p:nvCxnSpPr>
          <p:cNvPr id="67" name="直接连接符 58"/>
          <p:cNvCxnSpPr/>
          <p:nvPr/>
        </p:nvCxnSpPr>
        <p:spPr bwMode="gray">
          <a:xfrm rot="10800000">
            <a:off x="8922033" y="2340462"/>
            <a:ext cx="0" cy="50400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Text Box 19"/>
          <p:cNvSpPr txBox="1">
            <a:spLocks noChangeArrowheads="1"/>
          </p:cNvSpPr>
          <p:nvPr/>
        </p:nvSpPr>
        <p:spPr bwMode="gray">
          <a:xfrm>
            <a:off x="8283422" y="1768001"/>
            <a:ext cx="1678502" cy="540000"/>
          </a:xfrm>
          <a:prstGeom prst="rect">
            <a:avLst/>
          </a:prstGeom>
          <a:noFill/>
          <a:ln w="19050" cap="flat" cmpd="sng" algn="ctr">
            <a:solidFill>
              <a:srgbClr val="56C4D2"/>
            </a:solidFill>
            <a:prstDash val="solid"/>
            <a:miter lim="800000"/>
          </a:ln>
          <a:effectLst/>
          <a:extLst/>
        </p:spPr>
        <p:txBody>
          <a:bodyPr rtlCol="0" anchor="ctr"/>
          <a:lstStyle>
            <a:defPPr>
              <a:defRPr lang="en-US"/>
            </a:defPPr>
            <a:lvl1pPr defTabSz="914400">
              <a:lnSpc>
                <a:spcPct val="100000"/>
              </a:lnSpc>
              <a:defRPr sz="1200" kern="0">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The user's IPv4 route is advertised to the CE.</a:t>
            </a:r>
          </a:p>
        </p:txBody>
      </p:sp>
      <p:sp>
        <p:nvSpPr>
          <p:cNvPr id="72" name="任意多边形 37"/>
          <p:cNvSpPr/>
          <p:nvPr/>
        </p:nvSpPr>
        <p:spPr bwMode="gray">
          <a:xfrm>
            <a:off x="4119990" y="2883101"/>
            <a:ext cx="3840881" cy="502584"/>
          </a:xfrm>
          <a:custGeom>
            <a:avLst/>
            <a:gdLst>
              <a:gd name="connsiteX0" fmla="*/ 0 w 1371600"/>
              <a:gd name="connsiteY0" fmla="*/ 229254 h 292754"/>
              <a:gd name="connsiteX1" fmla="*/ 609600 w 1371600"/>
              <a:gd name="connsiteY1" fmla="*/ 654 h 292754"/>
              <a:gd name="connsiteX2" fmla="*/ 1371600 w 1371600"/>
              <a:gd name="connsiteY2" fmla="*/ 292754 h 292754"/>
              <a:gd name="connsiteX0" fmla="*/ 0 w 1371600"/>
              <a:gd name="connsiteY0" fmla="*/ 241896 h 305396"/>
              <a:gd name="connsiteX1" fmla="*/ 698500 w 1371600"/>
              <a:gd name="connsiteY1" fmla="*/ 596 h 305396"/>
              <a:gd name="connsiteX2" fmla="*/ 1371600 w 1371600"/>
              <a:gd name="connsiteY2" fmla="*/ 305396 h 305396"/>
              <a:gd name="connsiteX0" fmla="*/ 0 w 1371600"/>
              <a:gd name="connsiteY0" fmla="*/ 241896 h 305396"/>
              <a:gd name="connsiteX1" fmla="*/ 698500 w 1371600"/>
              <a:gd name="connsiteY1" fmla="*/ 596 h 305396"/>
              <a:gd name="connsiteX2" fmla="*/ 1371600 w 1371600"/>
              <a:gd name="connsiteY2" fmla="*/ 305396 h 305396"/>
              <a:gd name="connsiteX0" fmla="*/ 0 w 1435100"/>
              <a:gd name="connsiteY0" fmla="*/ 304800 h 304800"/>
              <a:gd name="connsiteX1" fmla="*/ 762000 w 1435100"/>
              <a:gd name="connsiteY1" fmla="*/ 0 h 304800"/>
              <a:gd name="connsiteX2" fmla="*/ 1435100 w 1435100"/>
              <a:gd name="connsiteY2" fmla="*/ 304800 h 304800"/>
              <a:gd name="connsiteX0" fmla="*/ 0 w 1435100"/>
              <a:gd name="connsiteY0" fmla="*/ 279400 h 279400"/>
              <a:gd name="connsiteX1" fmla="*/ 673100 w 1435100"/>
              <a:gd name="connsiteY1" fmla="*/ 0 h 279400"/>
              <a:gd name="connsiteX2" fmla="*/ 1435100 w 1435100"/>
              <a:gd name="connsiteY2" fmla="*/ 279400 h 2794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94221 h 665721"/>
              <a:gd name="connsiteX1" fmla="*/ 635000 w 1130300"/>
              <a:gd name="connsiteY1" fmla="*/ 81521 h 665721"/>
              <a:gd name="connsiteX2" fmla="*/ 1130300 w 1130300"/>
              <a:gd name="connsiteY2" fmla="*/ 665721 h 665721"/>
              <a:gd name="connsiteX0" fmla="*/ 0 w 1130300"/>
              <a:gd name="connsiteY0" fmla="*/ 51378 h 622878"/>
              <a:gd name="connsiteX1" fmla="*/ 725487 w 1130300"/>
              <a:gd name="connsiteY1" fmla="*/ 157741 h 622878"/>
              <a:gd name="connsiteX2" fmla="*/ 1130300 w 1130300"/>
              <a:gd name="connsiteY2" fmla="*/ 622878 h 622878"/>
              <a:gd name="connsiteX0" fmla="*/ 0 w 1144587"/>
              <a:gd name="connsiteY0" fmla="*/ 47876 h 619376"/>
              <a:gd name="connsiteX1" fmla="*/ 739774 w 1144587"/>
              <a:gd name="connsiteY1" fmla="*/ 154239 h 619376"/>
              <a:gd name="connsiteX2" fmla="*/ 1144587 w 1144587"/>
              <a:gd name="connsiteY2" fmla="*/ 619376 h 619376"/>
              <a:gd name="connsiteX0" fmla="*/ 0 w 1144587"/>
              <a:gd name="connsiteY0" fmla="*/ 23136 h 594636"/>
              <a:gd name="connsiteX1" fmla="*/ 739774 w 1144587"/>
              <a:gd name="connsiteY1" fmla="*/ 129499 h 594636"/>
              <a:gd name="connsiteX2" fmla="*/ 1144587 w 1144587"/>
              <a:gd name="connsiteY2" fmla="*/ 594636 h 594636"/>
              <a:gd name="connsiteX0" fmla="*/ 0 w 1144587"/>
              <a:gd name="connsiteY0" fmla="*/ 13152 h 584652"/>
              <a:gd name="connsiteX1" fmla="*/ 739774 w 1144587"/>
              <a:gd name="connsiteY1" fmla="*/ 119515 h 584652"/>
              <a:gd name="connsiteX2" fmla="*/ 1144587 w 1144587"/>
              <a:gd name="connsiteY2" fmla="*/ 584652 h 584652"/>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5370 h 586870"/>
              <a:gd name="connsiteX1" fmla="*/ 696911 w 1144587"/>
              <a:gd name="connsiteY1" fmla="*/ 107445 h 586870"/>
              <a:gd name="connsiteX2" fmla="*/ 1144587 w 1144587"/>
              <a:gd name="connsiteY2" fmla="*/ 586870 h 586870"/>
              <a:gd name="connsiteX0" fmla="*/ 0 w 1144587"/>
              <a:gd name="connsiteY0" fmla="*/ 16249 h 587749"/>
              <a:gd name="connsiteX1" fmla="*/ 682623 w 1144587"/>
              <a:gd name="connsiteY1" fmla="*/ 103561 h 587749"/>
              <a:gd name="connsiteX2" fmla="*/ 1144587 w 1144587"/>
              <a:gd name="connsiteY2" fmla="*/ 587749 h 587749"/>
              <a:gd name="connsiteX0" fmla="*/ 0 w 1557337"/>
              <a:gd name="connsiteY0" fmla="*/ 465156 h 484206"/>
              <a:gd name="connsiteX1" fmla="*/ 1095373 w 1557337"/>
              <a:gd name="connsiteY1" fmla="*/ 18 h 484206"/>
              <a:gd name="connsiteX2" fmla="*/ 1557337 w 1557337"/>
              <a:gd name="connsiteY2" fmla="*/ 484206 h 484206"/>
              <a:gd name="connsiteX0" fmla="*/ 0 w 1557337"/>
              <a:gd name="connsiteY0" fmla="*/ 465163 h 484213"/>
              <a:gd name="connsiteX1" fmla="*/ 1095373 w 1557337"/>
              <a:gd name="connsiteY1" fmla="*/ 25 h 484213"/>
              <a:gd name="connsiteX2" fmla="*/ 1557337 w 1557337"/>
              <a:gd name="connsiteY2" fmla="*/ 484213 h 484213"/>
              <a:gd name="connsiteX0" fmla="*/ 0 w 1557337"/>
              <a:gd name="connsiteY0" fmla="*/ 363577 h 382627"/>
              <a:gd name="connsiteX1" fmla="*/ 1228723 w 1557337"/>
              <a:gd name="connsiteY1" fmla="*/ 39 h 382627"/>
              <a:gd name="connsiteX2" fmla="*/ 1557337 w 1557337"/>
              <a:gd name="connsiteY2" fmla="*/ 382627 h 382627"/>
              <a:gd name="connsiteX0" fmla="*/ 0 w 2586037"/>
              <a:gd name="connsiteY0" fmla="*/ 363556 h 376256"/>
              <a:gd name="connsiteX1" fmla="*/ 1228723 w 2586037"/>
              <a:gd name="connsiteY1" fmla="*/ 18 h 376256"/>
              <a:gd name="connsiteX2" fmla="*/ 2586037 w 2586037"/>
              <a:gd name="connsiteY2" fmla="*/ 376256 h 376256"/>
              <a:gd name="connsiteX0" fmla="*/ 0 w 2586037"/>
              <a:gd name="connsiteY0" fmla="*/ 363556 h 376256"/>
              <a:gd name="connsiteX1" fmla="*/ 1228723 w 2586037"/>
              <a:gd name="connsiteY1" fmla="*/ 18 h 376256"/>
              <a:gd name="connsiteX2" fmla="*/ 2586037 w 2586037"/>
              <a:gd name="connsiteY2" fmla="*/ 376256 h 376256"/>
              <a:gd name="connsiteX0" fmla="*/ 0 w 2586037"/>
              <a:gd name="connsiteY0" fmla="*/ 388953 h 401653"/>
              <a:gd name="connsiteX1" fmla="*/ 1247773 w 2586037"/>
              <a:gd name="connsiteY1" fmla="*/ 15 h 401653"/>
              <a:gd name="connsiteX2" fmla="*/ 2586037 w 2586037"/>
              <a:gd name="connsiteY2" fmla="*/ 401653 h 401653"/>
              <a:gd name="connsiteX0" fmla="*/ 0 w 2586037"/>
              <a:gd name="connsiteY0" fmla="*/ 388960 h 401660"/>
              <a:gd name="connsiteX1" fmla="*/ 1247773 w 2586037"/>
              <a:gd name="connsiteY1" fmla="*/ 22 h 401660"/>
              <a:gd name="connsiteX2" fmla="*/ 2586037 w 2586037"/>
              <a:gd name="connsiteY2" fmla="*/ 401660 h 401660"/>
              <a:gd name="connsiteX0" fmla="*/ 0 w 2586037"/>
              <a:gd name="connsiteY0" fmla="*/ 388963 h 401663"/>
              <a:gd name="connsiteX1" fmla="*/ 1247773 w 2586037"/>
              <a:gd name="connsiteY1" fmla="*/ 25 h 401663"/>
              <a:gd name="connsiteX2" fmla="*/ 2586037 w 2586037"/>
              <a:gd name="connsiteY2" fmla="*/ 401663 h 401663"/>
              <a:gd name="connsiteX0" fmla="*/ 0 w 2586037"/>
              <a:gd name="connsiteY0" fmla="*/ 388963 h 401663"/>
              <a:gd name="connsiteX1" fmla="*/ 1247773 w 2586037"/>
              <a:gd name="connsiteY1" fmla="*/ 25 h 401663"/>
              <a:gd name="connsiteX2" fmla="*/ 2586037 w 2586037"/>
              <a:gd name="connsiteY2" fmla="*/ 401663 h 401663"/>
            </a:gdLst>
            <a:ahLst/>
            <a:cxnLst>
              <a:cxn ang="0">
                <a:pos x="connsiteX0" y="connsiteY0"/>
              </a:cxn>
              <a:cxn ang="0">
                <a:pos x="connsiteX1" y="connsiteY1"/>
              </a:cxn>
              <a:cxn ang="0">
                <a:pos x="connsiteX2" y="connsiteY2"/>
              </a:cxn>
            </a:cxnLst>
            <a:rect l="l" t="t" r="r" b="b"/>
            <a:pathLst>
              <a:path w="2586037" h="401663">
                <a:moveTo>
                  <a:pt x="0" y="388963"/>
                </a:moveTo>
                <a:cubicBezTo>
                  <a:pt x="334962" y="128084"/>
                  <a:pt x="816767" y="-2092"/>
                  <a:pt x="1247773" y="25"/>
                </a:cubicBezTo>
                <a:cubicBezTo>
                  <a:pt x="1678779" y="2142"/>
                  <a:pt x="2128837" y="102154"/>
                  <a:pt x="2586037" y="401663"/>
                </a:cubicBezTo>
              </a:path>
            </a:pathLst>
          </a:custGeom>
          <a:noFill/>
          <a:ln w="28575" cap="flat" cmpd="sng" algn="ctr">
            <a:solidFill>
              <a:srgbClr val="EC7061"/>
            </a:solidFill>
            <a:prstDash val="sysDash"/>
            <a:round/>
            <a:headEnd type="triangle" w="med" len="med"/>
            <a:tailEnd type="triangle"/>
          </a:ln>
          <a:effectLst/>
        </p:spPr>
        <p:txBody>
          <a:bodyPr wrap="square" lIns="0" rIns="0"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37"/>
          <p:cNvSpPr/>
          <p:nvPr/>
        </p:nvSpPr>
        <p:spPr bwMode="gray">
          <a:xfrm rot="574180" flipH="1">
            <a:off x="8257971" y="2805671"/>
            <a:ext cx="1212175" cy="663645"/>
          </a:xfrm>
          <a:custGeom>
            <a:avLst/>
            <a:gdLst>
              <a:gd name="connsiteX0" fmla="*/ 0 w 1371600"/>
              <a:gd name="connsiteY0" fmla="*/ 229254 h 292754"/>
              <a:gd name="connsiteX1" fmla="*/ 609600 w 1371600"/>
              <a:gd name="connsiteY1" fmla="*/ 654 h 292754"/>
              <a:gd name="connsiteX2" fmla="*/ 1371600 w 1371600"/>
              <a:gd name="connsiteY2" fmla="*/ 292754 h 292754"/>
              <a:gd name="connsiteX0" fmla="*/ 0 w 1371600"/>
              <a:gd name="connsiteY0" fmla="*/ 241896 h 305396"/>
              <a:gd name="connsiteX1" fmla="*/ 698500 w 1371600"/>
              <a:gd name="connsiteY1" fmla="*/ 596 h 305396"/>
              <a:gd name="connsiteX2" fmla="*/ 1371600 w 1371600"/>
              <a:gd name="connsiteY2" fmla="*/ 305396 h 305396"/>
              <a:gd name="connsiteX0" fmla="*/ 0 w 1371600"/>
              <a:gd name="connsiteY0" fmla="*/ 241896 h 305396"/>
              <a:gd name="connsiteX1" fmla="*/ 698500 w 1371600"/>
              <a:gd name="connsiteY1" fmla="*/ 596 h 305396"/>
              <a:gd name="connsiteX2" fmla="*/ 1371600 w 1371600"/>
              <a:gd name="connsiteY2" fmla="*/ 305396 h 305396"/>
              <a:gd name="connsiteX0" fmla="*/ 0 w 1435100"/>
              <a:gd name="connsiteY0" fmla="*/ 304800 h 304800"/>
              <a:gd name="connsiteX1" fmla="*/ 762000 w 1435100"/>
              <a:gd name="connsiteY1" fmla="*/ 0 h 304800"/>
              <a:gd name="connsiteX2" fmla="*/ 1435100 w 1435100"/>
              <a:gd name="connsiteY2" fmla="*/ 304800 h 304800"/>
              <a:gd name="connsiteX0" fmla="*/ 0 w 1435100"/>
              <a:gd name="connsiteY0" fmla="*/ 279400 h 279400"/>
              <a:gd name="connsiteX1" fmla="*/ 673100 w 1435100"/>
              <a:gd name="connsiteY1" fmla="*/ 0 h 279400"/>
              <a:gd name="connsiteX2" fmla="*/ 1435100 w 1435100"/>
              <a:gd name="connsiteY2" fmla="*/ 279400 h 2794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94221 h 665721"/>
              <a:gd name="connsiteX1" fmla="*/ 635000 w 1130300"/>
              <a:gd name="connsiteY1" fmla="*/ 81521 h 665721"/>
              <a:gd name="connsiteX2" fmla="*/ 1130300 w 1130300"/>
              <a:gd name="connsiteY2" fmla="*/ 665721 h 665721"/>
              <a:gd name="connsiteX0" fmla="*/ 0 w 1130300"/>
              <a:gd name="connsiteY0" fmla="*/ 51378 h 622878"/>
              <a:gd name="connsiteX1" fmla="*/ 725487 w 1130300"/>
              <a:gd name="connsiteY1" fmla="*/ 157741 h 622878"/>
              <a:gd name="connsiteX2" fmla="*/ 1130300 w 1130300"/>
              <a:gd name="connsiteY2" fmla="*/ 622878 h 622878"/>
              <a:gd name="connsiteX0" fmla="*/ 0 w 1144587"/>
              <a:gd name="connsiteY0" fmla="*/ 47876 h 619376"/>
              <a:gd name="connsiteX1" fmla="*/ 739774 w 1144587"/>
              <a:gd name="connsiteY1" fmla="*/ 154239 h 619376"/>
              <a:gd name="connsiteX2" fmla="*/ 1144587 w 1144587"/>
              <a:gd name="connsiteY2" fmla="*/ 619376 h 619376"/>
              <a:gd name="connsiteX0" fmla="*/ 0 w 1144587"/>
              <a:gd name="connsiteY0" fmla="*/ 23136 h 594636"/>
              <a:gd name="connsiteX1" fmla="*/ 739774 w 1144587"/>
              <a:gd name="connsiteY1" fmla="*/ 129499 h 594636"/>
              <a:gd name="connsiteX2" fmla="*/ 1144587 w 1144587"/>
              <a:gd name="connsiteY2" fmla="*/ 594636 h 594636"/>
              <a:gd name="connsiteX0" fmla="*/ 0 w 1144587"/>
              <a:gd name="connsiteY0" fmla="*/ 13152 h 584652"/>
              <a:gd name="connsiteX1" fmla="*/ 739774 w 1144587"/>
              <a:gd name="connsiteY1" fmla="*/ 119515 h 584652"/>
              <a:gd name="connsiteX2" fmla="*/ 1144587 w 1144587"/>
              <a:gd name="connsiteY2" fmla="*/ 584652 h 584652"/>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5370 h 586870"/>
              <a:gd name="connsiteX1" fmla="*/ 696911 w 1144587"/>
              <a:gd name="connsiteY1" fmla="*/ 107445 h 586870"/>
              <a:gd name="connsiteX2" fmla="*/ 1144587 w 1144587"/>
              <a:gd name="connsiteY2" fmla="*/ 586870 h 586870"/>
              <a:gd name="connsiteX0" fmla="*/ 0 w 1144587"/>
              <a:gd name="connsiteY0" fmla="*/ 16249 h 587749"/>
              <a:gd name="connsiteX1" fmla="*/ 682623 w 1144587"/>
              <a:gd name="connsiteY1" fmla="*/ 103561 h 587749"/>
              <a:gd name="connsiteX2" fmla="*/ 1144587 w 1144587"/>
              <a:gd name="connsiteY2" fmla="*/ 587749 h 587749"/>
            </a:gdLst>
            <a:ahLst/>
            <a:cxnLst>
              <a:cxn ang="0">
                <a:pos x="connsiteX0" y="connsiteY0"/>
              </a:cxn>
              <a:cxn ang="0">
                <a:pos x="connsiteX1" y="connsiteY1"/>
              </a:cxn>
              <a:cxn ang="0">
                <a:pos x="connsiteX2" y="connsiteY2"/>
              </a:cxn>
            </a:cxnLst>
            <a:rect l="l" t="t" r="r" b="b"/>
            <a:pathLst>
              <a:path w="1144587" h="587749">
                <a:moveTo>
                  <a:pt x="0" y="16249"/>
                </a:moveTo>
                <a:cubicBezTo>
                  <a:pt x="309562" y="-22380"/>
                  <a:pt x="491859" y="8311"/>
                  <a:pt x="682623" y="103561"/>
                </a:cubicBezTo>
                <a:cubicBezTo>
                  <a:pt x="873387" y="198811"/>
                  <a:pt x="992187" y="307290"/>
                  <a:pt x="1144587" y="587749"/>
                </a:cubicBezTo>
              </a:path>
            </a:pathLst>
          </a:custGeom>
          <a:noFill/>
          <a:ln w="28575" cap="flat" cmpd="sng" algn="ctr">
            <a:solidFill>
              <a:srgbClr val="EC7061"/>
            </a:solidFill>
            <a:prstDash val="sysDash"/>
            <a:round/>
            <a:headEnd type="triangle" w="med" len="med"/>
            <a:tailEnd type="triangle"/>
          </a:ln>
          <a:effectLst/>
        </p:spPr>
        <p:txBody>
          <a:bodyPr wrap="square" lIns="0" rIns="0"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a:extLst>
              <a:ext uri="{FF2B5EF4-FFF2-40B4-BE49-F238E27FC236}">
                <a16:creationId xmlns:a16="http://schemas.microsoft.com/office/drawing/2014/main" xmlns="" id="{56B622A7-0CA0-4CF7-BCB2-115F7D8329C8}"/>
              </a:ext>
            </a:extLst>
          </p:cNvPr>
          <p:cNvSpPr>
            <a:spLocks noChangeAspect="1"/>
          </p:cNvSpPr>
          <p:nvPr/>
        </p:nvSpPr>
        <p:spPr bwMode="gray">
          <a:xfrm>
            <a:off x="2668288" y="1790333"/>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5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9" name="Text Box 19"/>
          <p:cNvSpPr txBox="1">
            <a:spLocks noChangeArrowheads="1"/>
          </p:cNvSpPr>
          <p:nvPr/>
        </p:nvSpPr>
        <p:spPr bwMode="gray">
          <a:xfrm>
            <a:off x="2244057" y="5333807"/>
            <a:ext cx="1521790" cy="789642"/>
          </a:xfrm>
          <a:prstGeom prst="rect">
            <a:avLst/>
          </a:prstGeom>
          <a:noFill/>
          <a:ln w="19050" cap="flat" cmpd="sng" algn="ctr">
            <a:solidFill>
              <a:srgbClr val="56C4D2"/>
            </a:solidFill>
            <a:prstDash val="solid"/>
            <a:miter lim="800000"/>
          </a:ln>
          <a:effectLst/>
          <a:extLst/>
        </p:spPr>
        <p:txBody>
          <a:bodyPr rtlCol="0" anchor="ctr"/>
          <a:lstStyle>
            <a:defPPr>
              <a:defRPr lang="en-US"/>
            </a:defPPr>
            <a:lvl1pPr defTabSz="914400">
              <a:lnSpc>
                <a:spcPct val="100000"/>
              </a:lnSpc>
              <a:defRPr sz="1200" kern="0">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The user's route is learned and installed into the VPN routing table.</a:t>
            </a:r>
          </a:p>
        </p:txBody>
      </p:sp>
      <p:sp>
        <p:nvSpPr>
          <p:cNvPr id="89" name="Line 23"/>
          <p:cNvSpPr>
            <a:spLocks noChangeShapeType="1"/>
          </p:cNvSpPr>
          <p:nvPr/>
        </p:nvSpPr>
        <p:spPr bwMode="gray">
          <a:xfrm flipH="1">
            <a:off x="2962284" y="3956304"/>
            <a:ext cx="964157" cy="1341951"/>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lIns="0" tIns="0" rIns="0" bIns="46800"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椭圆 89">
            <a:extLst>
              <a:ext uri="{FF2B5EF4-FFF2-40B4-BE49-F238E27FC236}">
                <a16:creationId xmlns:a16="http://schemas.microsoft.com/office/drawing/2014/main" xmlns="" id="{56B622A7-0CA0-4CF7-BCB2-115F7D8329C8}"/>
              </a:ext>
            </a:extLst>
          </p:cNvPr>
          <p:cNvSpPr>
            <a:spLocks noChangeAspect="1"/>
          </p:cNvSpPr>
          <p:nvPr/>
        </p:nvSpPr>
        <p:spPr bwMode="gray">
          <a:xfrm>
            <a:off x="1960423" y="5313754"/>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1" name="Text Box 19"/>
          <p:cNvSpPr txBox="1">
            <a:spLocks noChangeArrowheads="1"/>
          </p:cNvSpPr>
          <p:nvPr/>
        </p:nvSpPr>
        <p:spPr bwMode="gray">
          <a:xfrm>
            <a:off x="4042500" y="4761124"/>
            <a:ext cx="3373372" cy="1172811"/>
          </a:xfrm>
          <a:prstGeom prst="rect">
            <a:avLst/>
          </a:prstGeom>
          <a:noFill/>
          <a:ln w="19050" cap="flat" cmpd="sng" algn="ctr">
            <a:solidFill>
              <a:srgbClr val="56C4D2"/>
            </a:solidFill>
            <a:prstDash val="solid"/>
            <a:miter lim="800000"/>
          </a:ln>
          <a:effectLst/>
          <a:extLst/>
        </p:spPr>
        <p:txBody>
          <a:bodyPr rtlCol="0" anchor="ctr"/>
          <a:lstStyle>
            <a:defPPr>
              <a:defRPr lang="en-US"/>
            </a:defPPr>
            <a:lvl1pPr defTabSz="914400">
              <a:lnSpc>
                <a:spcPct val="100000"/>
              </a:lnSpc>
              <a:defRPr sz="1200" kern="0">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The IPv4 route is imported to MP-BGP. (If BGP runs between the PE and CE, you do not need to manually import the route.)</a:t>
            </a:r>
          </a:p>
          <a:p>
            <a:r>
              <a:rPr lang="en-US" dirty="0">
                <a:sym typeface="Huawei Sans" panose="020C0503030203020204" pitchFamily="34" charset="0"/>
              </a:rPr>
              <a:t>The RD is added to the IPv4 route to form a VPNv4 route.</a:t>
            </a:r>
          </a:p>
        </p:txBody>
      </p:sp>
      <p:sp>
        <p:nvSpPr>
          <p:cNvPr id="93" name="椭圆 92">
            <a:extLst>
              <a:ext uri="{FF2B5EF4-FFF2-40B4-BE49-F238E27FC236}">
                <a16:creationId xmlns:a16="http://schemas.microsoft.com/office/drawing/2014/main" xmlns="" id="{56B622A7-0CA0-4CF7-BCB2-115F7D8329C8}"/>
              </a:ext>
            </a:extLst>
          </p:cNvPr>
          <p:cNvSpPr>
            <a:spLocks noChangeAspect="1"/>
          </p:cNvSpPr>
          <p:nvPr/>
        </p:nvSpPr>
        <p:spPr bwMode="gray">
          <a:xfrm>
            <a:off x="3765847" y="4748246"/>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94" name="椭圆 93">
            <a:extLst>
              <a:ext uri="{FF2B5EF4-FFF2-40B4-BE49-F238E27FC236}">
                <a16:creationId xmlns:a16="http://schemas.microsoft.com/office/drawing/2014/main" xmlns="" id="{56B622A7-0CA0-4CF7-BCB2-115F7D8329C8}"/>
              </a:ext>
            </a:extLst>
          </p:cNvPr>
          <p:cNvSpPr>
            <a:spLocks noChangeAspect="1"/>
          </p:cNvSpPr>
          <p:nvPr/>
        </p:nvSpPr>
        <p:spPr bwMode="gray">
          <a:xfrm>
            <a:off x="4108919" y="1183463"/>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5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95" name="Text Box 19"/>
          <p:cNvSpPr txBox="1">
            <a:spLocks noChangeArrowheads="1"/>
          </p:cNvSpPr>
          <p:nvPr/>
        </p:nvSpPr>
        <p:spPr bwMode="gray">
          <a:xfrm>
            <a:off x="8073538" y="5161162"/>
            <a:ext cx="2837816" cy="962287"/>
          </a:xfrm>
          <a:prstGeom prst="rect">
            <a:avLst/>
          </a:prstGeom>
          <a:noFill/>
          <a:ln w="19050" cap="flat" cmpd="sng" algn="ctr">
            <a:solidFill>
              <a:srgbClr val="56C4D2"/>
            </a:solidFill>
            <a:prstDash val="solid"/>
            <a:miter lim="800000"/>
          </a:ln>
          <a:effectLst/>
          <a:extLst/>
        </p:spPr>
        <p:txBody>
          <a:bodyPr rtlCol="0" anchor="ctr"/>
          <a:lstStyle>
            <a:defPPr>
              <a:defRPr lang="en-US"/>
            </a:defPPr>
            <a:lvl1pPr defTabSz="914400">
              <a:lnSpc>
                <a:spcPct val="100000"/>
              </a:lnSpc>
              <a:defRPr sz="1200" kern="0">
                <a:latin typeface="Huawei Sans" panose="020C0503030203020204" pitchFamily="34" charset="0"/>
                <a:ea typeface="方正兰亭黑简体" panose="02000000000000000000" pitchFamily="2" charset="-122"/>
              </a:defRPr>
            </a:lvl1pPr>
          </a:lstStyle>
          <a:p>
            <a:r>
              <a:rPr lang="en-US" dirty="0">
                <a:sym typeface="Huawei Sans" panose="020C0503030203020204" pitchFamily="34" charset="0"/>
              </a:rPr>
              <a:t>PE2 imports the route to the specified VRF based on the RTs, removes the RD from the VPNv4 route, and advertises the IPv4 route to the corresponding CE.</a:t>
            </a:r>
          </a:p>
        </p:txBody>
      </p:sp>
      <p:sp>
        <p:nvSpPr>
          <p:cNvPr id="115" name="椭圆 114">
            <a:extLst>
              <a:ext uri="{FF2B5EF4-FFF2-40B4-BE49-F238E27FC236}">
                <a16:creationId xmlns:a16="http://schemas.microsoft.com/office/drawing/2014/main" xmlns="" id="{56B622A7-0CA0-4CF7-BCB2-115F7D8329C8}"/>
              </a:ext>
            </a:extLst>
          </p:cNvPr>
          <p:cNvSpPr>
            <a:spLocks noChangeAspect="1"/>
          </p:cNvSpPr>
          <p:nvPr/>
        </p:nvSpPr>
        <p:spPr bwMode="gray">
          <a:xfrm>
            <a:off x="7795538" y="5147519"/>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5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119" name="Line 23"/>
          <p:cNvSpPr>
            <a:spLocks noChangeShapeType="1"/>
          </p:cNvSpPr>
          <p:nvPr/>
        </p:nvSpPr>
        <p:spPr bwMode="gray">
          <a:xfrm>
            <a:off x="8055612" y="3953359"/>
            <a:ext cx="603962" cy="1207803"/>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lIns="0" tIns="0" rIns="0" bIns="46800"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a:extLst>
              <a:ext uri="{FF2B5EF4-FFF2-40B4-BE49-F238E27FC236}">
                <a16:creationId xmlns:a16="http://schemas.microsoft.com/office/drawing/2014/main" xmlns="" id="{56B622A7-0CA0-4CF7-BCB2-115F7D8329C8}"/>
              </a:ext>
            </a:extLst>
          </p:cNvPr>
          <p:cNvSpPr>
            <a:spLocks noChangeAspect="1"/>
          </p:cNvSpPr>
          <p:nvPr/>
        </p:nvSpPr>
        <p:spPr bwMode="gray">
          <a:xfrm>
            <a:off x="8024314" y="1745594"/>
            <a:ext cx="232480" cy="232480"/>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5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p>
        </p:txBody>
      </p:sp>
    </p:spTree>
    <p:custDataLst>
      <p:tags r:id="rId1"/>
    </p:custDataLst>
    <p:extLst>
      <p:ext uri="{BB962C8B-B14F-4D97-AF65-F5344CB8AC3E}">
        <p14:creationId xmlns:p14="http://schemas.microsoft.com/office/powerpoint/2010/main" val="3853007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sz="quarter" idx="10"/>
          </p:nvPr>
        </p:nvSpPr>
        <p:spPr bwMode="gray"/>
        <p:txBody>
          <a:bodyPr/>
          <a:lstStyle/>
          <a:p>
            <a:r>
              <a:rPr lang="en-US" sz="2000"/>
              <a:t>On a MPLS VPN, VPN routes need to be transmitted between PEs and CEs and between PEs.</a:t>
            </a:r>
          </a:p>
          <a:p>
            <a:pPr lvl="1"/>
            <a:r>
              <a:rPr lang="en-US" sz="1800"/>
              <a:t>PEs and CEs can use BGP, IGP, or static routes to exchange IPv4 routes.</a:t>
            </a:r>
          </a:p>
          <a:p>
            <a:pPr lvl="1"/>
            <a:r>
              <a:rPr lang="en-US" sz="1800"/>
              <a:t>PEs use MP-BGP to exchange VPNv4 routing information, including:</a:t>
            </a:r>
          </a:p>
          <a:p>
            <a:pPr lvl="2"/>
            <a:r>
              <a:rPr lang="en-US" sz="1600"/>
              <a:t>RD: forms a VPNv4 prefix together with an IPv4 prefix.</a:t>
            </a:r>
          </a:p>
          <a:p>
            <a:pPr lvl="2"/>
            <a:r>
              <a:rPr lang="en-US" sz="1600"/>
              <a:t>RT: controls route import and export between PEs.</a:t>
            </a:r>
          </a:p>
          <a:p>
            <a:pPr lvl="2"/>
            <a:r>
              <a:rPr lang="en-US" sz="1600"/>
              <a:t>Label: inner label (VPN label), used to differentiate data of different VPNs on a PE during data forwarding.</a:t>
            </a:r>
          </a:p>
          <a:p>
            <a:endParaRPr lang="zh-CN" altLang="en-US" sz="2000" dirty="0"/>
          </a:p>
        </p:txBody>
      </p:sp>
    </p:spTree>
    <p:extLst>
      <p:ext uri="{BB962C8B-B14F-4D97-AF65-F5344CB8AC3E}">
        <p14:creationId xmlns:p14="http://schemas.microsoft.com/office/powerpoint/2010/main" val="2978321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MPLS VPN Overview</a:t>
            </a:r>
          </a:p>
          <a:p>
            <a:r>
              <a:rPr lang="en-US" dirty="0">
                <a:solidFill>
                  <a:schemeClr val="bg1">
                    <a:lumMod val="50000"/>
                  </a:schemeClr>
                </a:solidFill>
                <a:sym typeface="Huawei Sans" panose="020C0503030203020204" pitchFamily="34" charset="0"/>
              </a:rPr>
              <a:t>MPLS VPN Route Exchange</a:t>
            </a:r>
          </a:p>
          <a:p>
            <a:r>
              <a:rPr lang="en-US" b="1" dirty="0">
                <a:sym typeface="Huawei Sans" panose="020C0503030203020204" pitchFamily="34" charset="0"/>
              </a:rPr>
              <a:t>MPLS VPN Packet Forwarding</a:t>
            </a:r>
          </a:p>
          <a:p>
            <a:r>
              <a:rPr lang="en-US" dirty="0">
                <a:solidFill>
                  <a:schemeClr val="bg1">
                    <a:lumMod val="50000"/>
                  </a:schemeClr>
                </a:solidFill>
                <a:sym typeface="Huawei Sans" panose="020C0503030203020204" pitchFamily="34" charset="0"/>
              </a:rPr>
              <a:t>MPLS VPN Configuration and Implementation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217223968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t>Packet Forwarding Process (1)</a:t>
            </a:r>
          </a:p>
        </p:txBody>
      </p:sp>
      <p:sp>
        <p:nvSpPr>
          <p:cNvPr id="50" name="文本占位符 4"/>
          <p:cNvSpPr>
            <a:spLocks noGrp="1"/>
          </p:cNvSpPr>
          <p:nvPr>
            <p:ph type="body" sz="quarter" idx="10"/>
          </p:nvPr>
        </p:nvSpPr>
        <p:spPr bwMode="gray"/>
        <p:txBody>
          <a:bodyPr/>
          <a:lstStyle/>
          <a:p>
            <a:r>
              <a:rPr lang="en-US" sz="1800"/>
              <a:t>The following example assumes that site B of user X wants to access 192.168.1.0/24 of site A. The packet forwarding process is as follows:</a:t>
            </a:r>
            <a:endParaRPr lang="en-US" sz="1800" dirty="0"/>
          </a:p>
        </p:txBody>
      </p:sp>
      <p:sp>
        <p:nvSpPr>
          <p:cNvPr id="6" name="圆角矩形 5"/>
          <p:cNvSpPr/>
          <p:nvPr/>
        </p:nvSpPr>
        <p:spPr bwMode="gray">
          <a:xfrm>
            <a:off x="4084513" y="4109218"/>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4468728" y="5575920"/>
            <a:ext cx="3232229"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8" name="组合 7"/>
          <p:cNvGrpSpPr/>
          <p:nvPr/>
        </p:nvGrpSpPr>
        <p:grpSpPr bwMode="gray">
          <a:xfrm>
            <a:off x="3827662" y="4659944"/>
            <a:ext cx="4513567" cy="723926"/>
            <a:chOff x="4088571" y="4424992"/>
            <a:chExt cx="4513567" cy="723926"/>
          </a:xfrm>
        </p:grpSpPr>
        <p:cxnSp>
          <p:nvCxnSpPr>
            <p:cNvPr id="9" name="直接连接符 8"/>
            <p:cNvCxnSpPr>
              <a:stCxn id="13" idx="3"/>
              <a:endCxn id="15"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gray">
            <a:xfrm>
              <a:off x="6067674" y="4424992"/>
              <a:ext cx="540000" cy="723926"/>
              <a:chOff x="5312873" y="4947622"/>
              <a:chExt cx="540000"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8" name="文本框 17"/>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 name="组合 10"/>
            <p:cNvGrpSpPr/>
            <p:nvPr/>
          </p:nvGrpSpPr>
          <p:grpSpPr bwMode="gray">
            <a:xfrm>
              <a:off x="8062138" y="4424992"/>
              <a:ext cx="540000" cy="714804"/>
              <a:chOff x="8062138" y="4947622"/>
              <a:chExt cx="540000" cy="714804"/>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6" name="文本框 15"/>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2" name="组合 11"/>
            <p:cNvGrpSpPr/>
            <p:nvPr/>
          </p:nvGrpSpPr>
          <p:grpSpPr bwMode="gray">
            <a:xfrm>
              <a:off x="4088571" y="4424992"/>
              <a:ext cx="540000" cy="723926"/>
              <a:chOff x="4088571" y="4947622"/>
              <a:chExt cx="540000" cy="723926"/>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4" name="文本框 13"/>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9" name="组合 18"/>
          <p:cNvGrpSpPr/>
          <p:nvPr/>
        </p:nvGrpSpPr>
        <p:grpSpPr bwMode="gray">
          <a:xfrm>
            <a:off x="2139633" y="4237860"/>
            <a:ext cx="550687" cy="712575"/>
            <a:chOff x="4073209" y="4947622"/>
            <a:chExt cx="550687" cy="712575"/>
          </a:xfrm>
        </p:grpSpPr>
        <p:pic>
          <p:nvPicPr>
            <p:cNvPr id="2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1" name="文本框 20"/>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2" name="圆角矩形 21"/>
          <p:cNvSpPr/>
          <p:nvPr/>
        </p:nvSpPr>
        <p:spPr bwMode="gray">
          <a:xfrm>
            <a:off x="933264"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bwMode="gray">
          <a:xfrm>
            <a:off x="2127809" y="5319240"/>
            <a:ext cx="575533" cy="706640"/>
            <a:chOff x="4073209" y="4947622"/>
            <a:chExt cx="575533" cy="706640"/>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5" name="文本框 24"/>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6" name="圆角矩形 25"/>
          <p:cNvSpPr/>
          <p:nvPr/>
        </p:nvSpPr>
        <p:spPr bwMode="gray">
          <a:xfrm>
            <a:off x="933264" y="5071666"/>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flipH="1">
            <a:off x="9347215"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flipH="1">
            <a:off x="9359039" y="5071666"/>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20" idx="3"/>
            <a:endCxn id="13" idx="1"/>
          </p:cNvCxnSpPr>
          <p:nvPr/>
        </p:nvCxnSpPr>
        <p:spPr bwMode="gray">
          <a:xfrm>
            <a:off x="2679633" y="4458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3" idx="1"/>
          </p:cNvCxnSpPr>
          <p:nvPr/>
        </p:nvCxnSpPr>
        <p:spPr bwMode="gray">
          <a:xfrm flipV="1">
            <a:off x="2667809" y="4880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3"/>
          </p:cNvCxnSpPr>
          <p:nvPr/>
        </p:nvCxnSpPr>
        <p:spPr bwMode="gray">
          <a:xfrm flipV="1">
            <a:off x="8341229" y="4458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bwMode="gray">
          <a:xfrm>
            <a:off x="8341229" y="4880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862702" y="410921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5" name="文本框 34"/>
          <p:cNvSpPr txBox="1"/>
          <p:nvPr/>
        </p:nvSpPr>
        <p:spPr bwMode="gray">
          <a:xfrm>
            <a:off x="897169" y="466122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6" name="文本框 35"/>
          <p:cNvSpPr txBox="1"/>
          <p:nvPr/>
        </p:nvSpPr>
        <p:spPr bwMode="gray">
          <a:xfrm>
            <a:off x="898347" y="5780756"/>
            <a:ext cx="1346495"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7" name="文本框 36"/>
          <p:cNvSpPr txBox="1"/>
          <p:nvPr/>
        </p:nvSpPr>
        <p:spPr bwMode="gray">
          <a:xfrm>
            <a:off x="9982988" y="464027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8" name="文本框 37"/>
          <p:cNvSpPr txBox="1"/>
          <p:nvPr/>
        </p:nvSpPr>
        <p:spPr bwMode="gray">
          <a:xfrm>
            <a:off x="9980969" y="5759812"/>
            <a:ext cx="1371709"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2" name="组合 41"/>
          <p:cNvGrpSpPr/>
          <p:nvPr/>
        </p:nvGrpSpPr>
        <p:grpSpPr bwMode="gray">
          <a:xfrm>
            <a:off x="9473895" y="4237860"/>
            <a:ext cx="540000" cy="723926"/>
            <a:chOff x="4073209" y="4947622"/>
            <a:chExt cx="54000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4" name="文本框 43"/>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5" name="组合 44"/>
          <p:cNvGrpSpPr/>
          <p:nvPr/>
        </p:nvGrpSpPr>
        <p:grpSpPr bwMode="gray">
          <a:xfrm>
            <a:off x="9485719" y="5319240"/>
            <a:ext cx="552270" cy="723926"/>
            <a:chOff x="4060939" y="4947622"/>
            <a:chExt cx="552270" cy="723926"/>
          </a:xfrm>
        </p:grpSpPr>
        <p:pic>
          <p:nvPicPr>
            <p:cNvPr id="46"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7" name="文本框 46"/>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0" name="直接箭头连接符 59"/>
          <p:cNvCxnSpPr>
            <a:cxnSpLocks/>
            <a:stCxn id="43" idx="0"/>
          </p:cNvCxnSpPr>
          <p:nvPr/>
        </p:nvCxnSpPr>
        <p:spPr bwMode="gray">
          <a:xfrm flipV="1">
            <a:off x="9743895" y="3652144"/>
            <a:ext cx="0" cy="585716"/>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9" name="圆角矩形 48"/>
          <p:cNvSpPr/>
          <p:nvPr/>
        </p:nvSpPr>
        <p:spPr bwMode="gray">
          <a:xfrm>
            <a:off x="8362877" y="2667439"/>
            <a:ext cx="2810223" cy="990986"/>
          </a:xfrm>
          <a:prstGeom prst="roundRect">
            <a:avLst>
              <a:gd name="adj" fmla="val 2303"/>
            </a:avLst>
          </a:pr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ts val="2200"/>
              </a:lnSpc>
              <a:buFont typeface="+mj-lt"/>
              <a:buAutoNum type="arabicPeriod"/>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CE3 has the route 192.168.1.0/24 and sends a common IPv4 packet.</a:t>
            </a:r>
          </a:p>
        </p:txBody>
      </p:sp>
      <p:sp>
        <p:nvSpPr>
          <p:cNvPr id="55" name="矩形 32"/>
          <p:cNvSpPr>
            <a:spLocks/>
          </p:cNvSpPr>
          <p:nvPr/>
        </p:nvSpPr>
        <p:spPr bwMode="gray">
          <a:xfrm>
            <a:off x="8265285" y="4081836"/>
            <a:ext cx="999390" cy="289666"/>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Tree>
    <p:extLst>
      <p:ext uri="{BB962C8B-B14F-4D97-AF65-F5344CB8AC3E}">
        <p14:creationId xmlns:p14="http://schemas.microsoft.com/office/powerpoint/2010/main" val="2746706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sz="2000">
                <a:sym typeface="Huawei Sans" panose="020C0503030203020204" pitchFamily="34" charset="0"/>
              </a:rPr>
              <a:t>Virtual private network (VPN) is a technology that enables VPN users to communicate with each other over a public network.</a:t>
            </a:r>
          </a:p>
          <a:p>
            <a:r>
              <a:rPr lang="en-US" altLang="zh-CN" sz="2000">
                <a:sym typeface="Huawei Sans" panose="020C0503030203020204" pitchFamily="34" charset="0"/>
              </a:rPr>
              <a:t>MPLS VPN </a:t>
            </a:r>
            <a:r>
              <a:rPr lang="en-US" sz="2000">
                <a:sym typeface="Huawei Sans" panose="020C0503030203020204" pitchFamily="34" charset="0"/>
              </a:rPr>
              <a:t>is a Layer 3 VPN (L3VPN) technology widely used in the industry. N</a:t>
            </a:r>
            <a:r>
              <a:rPr lang="en-US" altLang="zh-CN" sz="2000">
                <a:sym typeface="Huawei Sans" panose="020C0503030203020204" pitchFamily="34" charset="0"/>
              </a:rPr>
              <a:t>ote that i</a:t>
            </a:r>
            <a:r>
              <a:rPr lang="en-US" sz="2000">
                <a:sym typeface="Huawei Sans" panose="020C0503030203020204" pitchFamily="34" charset="0"/>
              </a:rPr>
              <a:t>n this course, </a:t>
            </a:r>
            <a:r>
              <a:rPr lang="en-US" altLang="zh-CN" sz="2000">
                <a:sym typeface="Huawei Sans" panose="020C0503030203020204" pitchFamily="34" charset="0"/>
              </a:rPr>
              <a:t>MPLS VPN </a:t>
            </a:r>
            <a:r>
              <a:rPr lang="en-US" sz="2000">
                <a:sym typeface="Huawei Sans" panose="020C0503030203020204" pitchFamily="34" charset="0"/>
              </a:rPr>
              <a:t>refers to </a:t>
            </a:r>
            <a:r>
              <a:rPr lang="en-US" altLang="zh-CN" sz="2000">
                <a:sym typeface="Huawei Sans" panose="020C0503030203020204" pitchFamily="34" charset="0"/>
              </a:rPr>
              <a:t>BGP/MPLS IP VPN</a:t>
            </a:r>
            <a:r>
              <a:rPr lang="en-US" sz="2000">
                <a:sym typeface="Huawei Sans" panose="020C0503030203020204" pitchFamily="34" charset="0"/>
              </a:rPr>
              <a:t>. </a:t>
            </a:r>
          </a:p>
          <a:p>
            <a:r>
              <a:rPr lang="en-US" sz="2000">
                <a:sym typeface="Huawei Sans" panose="020C0503030203020204" pitchFamily="34" charset="0"/>
              </a:rPr>
              <a:t>This course describes the basic concepts, working process, and typical configuration methods of MPLS VPN.</a:t>
            </a:r>
            <a:endParaRPr lang="en-US" sz="2000" dirty="0">
              <a:sym typeface="Huawei Sans" panose="020C0503030203020204" pitchFamily="34" charset="0"/>
            </a:endParaRPr>
          </a:p>
        </p:txBody>
      </p:sp>
    </p:spTree>
    <p:extLst>
      <p:ext uri="{BB962C8B-B14F-4D97-AF65-F5344CB8AC3E}">
        <p14:creationId xmlns:p14="http://schemas.microsoft.com/office/powerpoint/2010/main" val="1544802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t>Packet Forwarding Process (2)</a:t>
            </a:r>
          </a:p>
        </p:txBody>
      </p:sp>
      <p:sp>
        <p:nvSpPr>
          <p:cNvPr id="6" name="圆角矩形 5"/>
          <p:cNvSpPr/>
          <p:nvPr/>
        </p:nvSpPr>
        <p:spPr bwMode="gray">
          <a:xfrm>
            <a:off x="4084513" y="4109218"/>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4332230" y="5612496"/>
            <a:ext cx="355545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8" name="组合 7"/>
          <p:cNvGrpSpPr/>
          <p:nvPr/>
        </p:nvGrpSpPr>
        <p:grpSpPr bwMode="gray">
          <a:xfrm>
            <a:off x="3827662" y="4659944"/>
            <a:ext cx="4513567" cy="723926"/>
            <a:chOff x="4088571" y="4424992"/>
            <a:chExt cx="4513567" cy="723926"/>
          </a:xfrm>
        </p:grpSpPr>
        <p:cxnSp>
          <p:nvCxnSpPr>
            <p:cNvPr id="9" name="直接连接符 8"/>
            <p:cNvCxnSpPr>
              <a:stCxn id="13" idx="3"/>
              <a:endCxn id="15"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gray">
            <a:xfrm>
              <a:off x="6067674" y="4424992"/>
              <a:ext cx="540000" cy="723926"/>
              <a:chOff x="5312873" y="4947622"/>
              <a:chExt cx="540000"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8" name="文本框 17"/>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 name="组合 10"/>
            <p:cNvGrpSpPr/>
            <p:nvPr/>
          </p:nvGrpSpPr>
          <p:grpSpPr bwMode="gray">
            <a:xfrm>
              <a:off x="8062138" y="4424992"/>
              <a:ext cx="540000" cy="714804"/>
              <a:chOff x="8062138" y="4947622"/>
              <a:chExt cx="540000" cy="714804"/>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6" name="文本框 15"/>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2" name="组合 11"/>
            <p:cNvGrpSpPr/>
            <p:nvPr/>
          </p:nvGrpSpPr>
          <p:grpSpPr bwMode="gray">
            <a:xfrm>
              <a:off x="4088571" y="4424992"/>
              <a:ext cx="540000" cy="723926"/>
              <a:chOff x="4088571" y="4947622"/>
              <a:chExt cx="540000" cy="723926"/>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4" name="文本框 13"/>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9" name="组合 18"/>
          <p:cNvGrpSpPr/>
          <p:nvPr/>
        </p:nvGrpSpPr>
        <p:grpSpPr bwMode="gray">
          <a:xfrm>
            <a:off x="2139633" y="4237860"/>
            <a:ext cx="550687" cy="712575"/>
            <a:chOff x="4073209" y="4947622"/>
            <a:chExt cx="550687" cy="712575"/>
          </a:xfrm>
        </p:grpSpPr>
        <p:pic>
          <p:nvPicPr>
            <p:cNvPr id="2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1" name="文本框 20"/>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2" name="圆角矩形 21"/>
          <p:cNvSpPr/>
          <p:nvPr/>
        </p:nvSpPr>
        <p:spPr bwMode="gray">
          <a:xfrm>
            <a:off x="933264"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bwMode="gray">
          <a:xfrm>
            <a:off x="2127809" y="5319240"/>
            <a:ext cx="575533" cy="706640"/>
            <a:chOff x="4073209" y="4947622"/>
            <a:chExt cx="575533" cy="706640"/>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5" name="文本框 24"/>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6" name="圆角矩形 25"/>
          <p:cNvSpPr/>
          <p:nvPr/>
        </p:nvSpPr>
        <p:spPr bwMode="gray">
          <a:xfrm>
            <a:off x="933264" y="5071666"/>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flipH="1">
            <a:off x="9347215"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flipH="1">
            <a:off x="9359039" y="5071666"/>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20" idx="3"/>
            <a:endCxn id="13" idx="1"/>
          </p:cNvCxnSpPr>
          <p:nvPr/>
        </p:nvCxnSpPr>
        <p:spPr bwMode="gray">
          <a:xfrm>
            <a:off x="2679633" y="4458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3" idx="1"/>
          </p:cNvCxnSpPr>
          <p:nvPr/>
        </p:nvCxnSpPr>
        <p:spPr bwMode="gray">
          <a:xfrm flipV="1">
            <a:off x="2667809" y="4880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3"/>
          </p:cNvCxnSpPr>
          <p:nvPr/>
        </p:nvCxnSpPr>
        <p:spPr bwMode="gray">
          <a:xfrm flipV="1">
            <a:off x="8341229" y="4458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bwMode="gray">
          <a:xfrm>
            <a:off x="8341229" y="4880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862702" y="410921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5" name="文本框 34"/>
          <p:cNvSpPr txBox="1"/>
          <p:nvPr/>
        </p:nvSpPr>
        <p:spPr bwMode="gray">
          <a:xfrm>
            <a:off x="888025" y="466122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6" name="文本框 35"/>
          <p:cNvSpPr txBox="1"/>
          <p:nvPr/>
        </p:nvSpPr>
        <p:spPr bwMode="gray">
          <a:xfrm>
            <a:off x="889203" y="5780756"/>
            <a:ext cx="1346495"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7" name="文本框 36"/>
          <p:cNvSpPr txBox="1"/>
          <p:nvPr/>
        </p:nvSpPr>
        <p:spPr bwMode="gray">
          <a:xfrm>
            <a:off x="9982988" y="464027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8" name="文本框 37"/>
          <p:cNvSpPr txBox="1"/>
          <p:nvPr/>
        </p:nvSpPr>
        <p:spPr bwMode="gray">
          <a:xfrm>
            <a:off x="9980969" y="5759812"/>
            <a:ext cx="1371709"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2" name="组合 41"/>
          <p:cNvGrpSpPr/>
          <p:nvPr/>
        </p:nvGrpSpPr>
        <p:grpSpPr bwMode="gray">
          <a:xfrm>
            <a:off x="9473895" y="4237860"/>
            <a:ext cx="540000" cy="723926"/>
            <a:chOff x="4073209" y="4947622"/>
            <a:chExt cx="54000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4" name="文本框 43"/>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5" name="组合 44"/>
          <p:cNvGrpSpPr/>
          <p:nvPr/>
        </p:nvGrpSpPr>
        <p:grpSpPr bwMode="gray">
          <a:xfrm>
            <a:off x="9485719" y="5319240"/>
            <a:ext cx="552270" cy="723926"/>
            <a:chOff x="4060939" y="4947622"/>
            <a:chExt cx="552270" cy="723926"/>
          </a:xfrm>
        </p:grpSpPr>
        <p:pic>
          <p:nvPicPr>
            <p:cNvPr id="46"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7" name="文本框 46"/>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0" name="直接箭头连接符 59"/>
          <p:cNvCxnSpPr>
            <a:stCxn id="15" idx="0"/>
            <a:endCxn id="49" idx="2"/>
          </p:cNvCxnSpPr>
          <p:nvPr/>
        </p:nvCxnSpPr>
        <p:spPr bwMode="gray">
          <a:xfrm flipH="1" flipV="1">
            <a:off x="8058375" y="3755593"/>
            <a:ext cx="12854" cy="904351"/>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9" name="圆角矩形 48"/>
          <p:cNvSpPr/>
          <p:nvPr/>
        </p:nvSpPr>
        <p:spPr bwMode="gray">
          <a:xfrm>
            <a:off x="4367662" y="1405720"/>
            <a:ext cx="7381426" cy="2349873"/>
          </a:xfrm>
          <a:prstGeom prst="roundRect">
            <a:avLst>
              <a:gd name="adj" fmla="val 2303"/>
            </a:avLst>
          </a:pr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ts val="2200"/>
              </a:lnSpc>
              <a:buFont typeface="+mj-lt"/>
              <a:buAutoNum type="arabicPeriod" startAt="2"/>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 finds the VPN instance based on the inbound interface of the packet and searches the forwarding table of the VPN instance.</a:t>
            </a:r>
          </a:p>
          <a:p>
            <a:pPr marL="342900" indent="-342900">
              <a:lnSpc>
                <a:spcPts val="2200"/>
              </a:lnSpc>
              <a:buFont typeface="+mj-lt"/>
              <a:buAutoNum type="arabicPeriod" startAt="2"/>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 searches for the corresponding tunnel ID against the packet's destination IPv4 prefix.</a:t>
            </a:r>
          </a:p>
          <a:p>
            <a:pPr marL="342900" indent="-342900">
              <a:lnSpc>
                <a:spcPts val="2200"/>
              </a:lnSpc>
              <a:buFont typeface="+mj-lt"/>
              <a:buAutoNum type="arabicPeriod" startAt="2"/>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 finds the tunnel based on the tunnel ID and adds an inner label (I-L) to the packet.</a:t>
            </a:r>
          </a:p>
          <a:p>
            <a:pPr marL="342900" indent="-342900">
              <a:lnSpc>
                <a:spcPts val="2200"/>
              </a:lnSpc>
              <a:buFont typeface="+mj-lt"/>
              <a:buAutoNum type="arabicPeriod" startAt="2"/>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 adds an outer MPLS label (O-L1) to the packet and sends the packet out through the MPLS tunnel. </a:t>
            </a:r>
          </a:p>
        </p:txBody>
      </p:sp>
      <p:sp>
        <p:nvSpPr>
          <p:cNvPr id="55" name="矩形 32"/>
          <p:cNvSpPr>
            <a:spLocks/>
          </p:cNvSpPr>
          <p:nvPr/>
        </p:nvSpPr>
        <p:spPr bwMode="gray">
          <a:xfrm>
            <a:off x="6954101" y="4113101"/>
            <a:ext cx="999390" cy="289666"/>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9" name="矩形 33"/>
          <p:cNvSpPr/>
          <p:nvPr/>
        </p:nvSpPr>
        <p:spPr bwMode="gray">
          <a:xfrm>
            <a:off x="6333903" y="4113101"/>
            <a:ext cx="620198" cy="289666"/>
          </a:xfrm>
          <a:prstGeom prst="rect">
            <a:avLst/>
          </a:pr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I-L</a:t>
            </a:r>
          </a:p>
        </p:txBody>
      </p:sp>
      <p:sp>
        <p:nvSpPr>
          <p:cNvPr id="61" name="矩形 33"/>
          <p:cNvSpPr/>
          <p:nvPr/>
        </p:nvSpPr>
        <p:spPr bwMode="gray">
          <a:xfrm>
            <a:off x="5726567" y="4113101"/>
            <a:ext cx="620198" cy="289666"/>
          </a:xfrm>
          <a:prstGeom prst="rect">
            <a:avLst/>
          </a:prstGeom>
          <a:solidFill>
            <a:srgbClr val="EC706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O-L1</a:t>
            </a:r>
          </a:p>
        </p:txBody>
      </p:sp>
    </p:spTree>
    <p:extLst>
      <p:ext uri="{BB962C8B-B14F-4D97-AF65-F5344CB8AC3E}">
        <p14:creationId xmlns:p14="http://schemas.microsoft.com/office/powerpoint/2010/main" val="23336464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t>Packet Forwarding Process (3)</a:t>
            </a:r>
          </a:p>
        </p:txBody>
      </p:sp>
      <p:sp>
        <p:nvSpPr>
          <p:cNvPr id="6" name="圆角矩形 5"/>
          <p:cNvSpPr/>
          <p:nvPr/>
        </p:nvSpPr>
        <p:spPr bwMode="gray">
          <a:xfrm>
            <a:off x="4084513" y="4109218"/>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4307116" y="5594208"/>
            <a:ext cx="355545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8" name="组合 7"/>
          <p:cNvGrpSpPr/>
          <p:nvPr/>
        </p:nvGrpSpPr>
        <p:grpSpPr bwMode="gray">
          <a:xfrm>
            <a:off x="3827662" y="4659944"/>
            <a:ext cx="4513567" cy="723926"/>
            <a:chOff x="4088571" y="4424992"/>
            <a:chExt cx="4513567" cy="723926"/>
          </a:xfrm>
        </p:grpSpPr>
        <p:cxnSp>
          <p:nvCxnSpPr>
            <p:cNvPr id="9" name="直接连接符 8"/>
            <p:cNvCxnSpPr>
              <a:stCxn id="13" idx="3"/>
              <a:endCxn id="15"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gray">
            <a:xfrm>
              <a:off x="6067674" y="4424992"/>
              <a:ext cx="540000" cy="723926"/>
              <a:chOff x="5312873" y="4947622"/>
              <a:chExt cx="540000"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8" name="文本框 17"/>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 name="组合 10"/>
            <p:cNvGrpSpPr/>
            <p:nvPr/>
          </p:nvGrpSpPr>
          <p:grpSpPr bwMode="gray">
            <a:xfrm>
              <a:off x="8062138" y="4424992"/>
              <a:ext cx="540000" cy="714804"/>
              <a:chOff x="8062138" y="4947622"/>
              <a:chExt cx="540000" cy="714804"/>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6" name="文本框 15"/>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2" name="组合 11"/>
            <p:cNvGrpSpPr/>
            <p:nvPr/>
          </p:nvGrpSpPr>
          <p:grpSpPr bwMode="gray">
            <a:xfrm>
              <a:off x="4088571" y="4424992"/>
              <a:ext cx="540000" cy="723926"/>
              <a:chOff x="4088571" y="4947622"/>
              <a:chExt cx="540000" cy="723926"/>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4" name="文本框 13"/>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9" name="组合 18"/>
          <p:cNvGrpSpPr/>
          <p:nvPr/>
        </p:nvGrpSpPr>
        <p:grpSpPr bwMode="gray">
          <a:xfrm>
            <a:off x="2139633" y="4237860"/>
            <a:ext cx="550687" cy="712575"/>
            <a:chOff x="4073209" y="4947622"/>
            <a:chExt cx="550687" cy="712575"/>
          </a:xfrm>
        </p:grpSpPr>
        <p:pic>
          <p:nvPicPr>
            <p:cNvPr id="2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1" name="文本框 20"/>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2" name="圆角矩形 21"/>
          <p:cNvSpPr/>
          <p:nvPr/>
        </p:nvSpPr>
        <p:spPr bwMode="gray">
          <a:xfrm>
            <a:off x="933264"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bwMode="gray">
          <a:xfrm>
            <a:off x="2127809" y="5319240"/>
            <a:ext cx="575533" cy="706640"/>
            <a:chOff x="4073209" y="4947622"/>
            <a:chExt cx="575533" cy="706640"/>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5" name="文本框 24"/>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6" name="圆角矩形 25"/>
          <p:cNvSpPr/>
          <p:nvPr/>
        </p:nvSpPr>
        <p:spPr bwMode="gray">
          <a:xfrm>
            <a:off x="933264" y="5071666"/>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flipH="1">
            <a:off x="9347215"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flipH="1">
            <a:off x="9359039" y="5071666"/>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20" idx="3"/>
            <a:endCxn id="13" idx="1"/>
          </p:cNvCxnSpPr>
          <p:nvPr/>
        </p:nvCxnSpPr>
        <p:spPr bwMode="gray">
          <a:xfrm>
            <a:off x="2679633" y="4458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3" idx="1"/>
          </p:cNvCxnSpPr>
          <p:nvPr/>
        </p:nvCxnSpPr>
        <p:spPr bwMode="gray">
          <a:xfrm flipV="1">
            <a:off x="2667809" y="4880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3"/>
          </p:cNvCxnSpPr>
          <p:nvPr/>
        </p:nvCxnSpPr>
        <p:spPr bwMode="gray">
          <a:xfrm flipV="1">
            <a:off x="8341229" y="4458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bwMode="gray">
          <a:xfrm>
            <a:off x="8341229" y="4880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862702" y="410921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5" name="文本框 34"/>
          <p:cNvSpPr txBox="1"/>
          <p:nvPr/>
        </p:nvSpPr>
        <p:spPr bwMode="gray">
          <a:xfrm>
            <a:off x="888025" y="466122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6" name="文本框 35"/>
          <p:cNvSpPr txBox="1"/>
          <p:nvPr/>
        </p:nvSpPr>
        <p:spPr bwMode="gray">
          <a:xfrm>
            <a:off x="889203" y="5780756"/>
            <a:ext cx="1346495"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7" name="文本框 36"/>
          <p:cNvSpPr txBox="1"/>
          <p:nvPr/>
        </p:nvSpPr>
        <p:spPr bwMode="gray">
          <a:xfrm>
            <a:off x="9982988" y="464027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8" name="文本框 37"/>
          <p:cNvSpPr txBox="1"/>
          <p:nvPr/>
        </p:nvSpPr>
        <p:spPr bwMode="gray">
          <a:xfrm>
            <a:off x="9980969" y="5759812"/>
            <a:ext cx="1371709"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2" name="组合 41"/>
          <p:cNvGrpSpPr/>
          <p:nvPr/>
        </p:nvGrpSpPr>
        <p:grpSpPr bwMode="gray">
          <a:xfrm>
            <a:off x="9473895" y="4237860"/>
            <a:ext cx="540000" cy="723926"/>
            <a:chOff x="4073209" y="4947622"/>
            <a:chExt cx="54000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4" name="文本框 43"/>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5" name="组合 44"/>
          <p:cNvGrpSpPr/>
          <p:nvPr/>
        </p:nvGrpSpPr>
        <p:grpSpPr bwMode="gray">
          <a:xfrm>
            <a:off x="9485719" y="5319240"/>
            <a:ext cx="552270" cy="723926"/>
            <a:chOff x="4060939" y="4947622"/>
            <a:chExt cx="552270" cy="723926"/>
          </a:xfrm>
        </p:grpSpPr>
        <p:pic>
          <p:nvPicPr>
            <p:cNvPr id="46"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7" name="文本框 46"/>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0" name="直接箭头连接符 59"/>
          <p:cNvCxnSpPr>
            <a:stCxn id="17" idx="0"/>
            <a:endCxn id="49" idx="2"/>
          </p:cNvCxnSpPr>
          <p:nvPr/>
        </p:nvCxnSpPr>
        <p:spPr bwMode="gray">
          <a:xfrm flipV="1">
            <a:off x="6076765" y="3741457"/>
            <a:ext cx="3526" cy="918487"/>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9" name="圆角矩形 48"/>
          <p:cNvSpPr/>
          <p:nvPr/>
        </p:nvSpPr>
        <p:spPr bwMode="gray">
          <a:xfrm>
            <a:off x="4405073" y="2565071"/>
            <a:ext cx="3350436" cy="1176386"/>
          </a:xfrm>
          <a:prstGeom prst="roundRect">
            <a:avLst>
              <a:gd name="adj" fmla="val 2303"/>
            </a:avLst>
          </a:pr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ts val="2200"/>
              </a:lnSpc>
              <a:buFont typeface="+mj-lt"/>
              <a:buAutoNum type="arabicPeriod" startAt="6"/>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 P devices on the backbone network swap the outer label of the packet until the packet reaches PE1.</a:t>
            </a:r>
          </a:p>
        </p:txBody>
      </p:sp>
      <p:grpSp>
        <p:nvGrpSpPr>
          <p:cNvPr id="2" name="组合 1"/>
          <p:cNvGrpSpPr/>
          <p:nvPr/>
        </p:nvGrpSpPr>
        <p:grpSpPr bwMode="gray">
          <a:xfrm>
            <a:off x="3584289" y="4113101"/>
            <a:ext cx="2226924" cy="289666"/>
            <a:chOff x="5726567" y="4113101"/>
            <a:chExt cx="2226924" cy="289666"/>
          </a:xfrm>
        </p:grpSpPr>
        <p:sp>
          <p:nvSpPr>
            <p:cNvPr id="55" name="矩形 32"/>
            <p:cNvSpPr>
              <a:spLocks/>
            </p:cNvSpPr>
            <p:nvPr/>
          </p:nvSpPr>
          <p:spPr bwMode="gray">
            <a:xfrm>
              <a:off x="6954101" y="4113101"/>
              <a:ext cx="999390" cy="289666"/>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9" name="矩形 33"/>
            <p:cNvSpPr/>
            <p:nvPr/>
          </p:nvSpPr>
          <p:spPr bwMode="gray">
            <a:xfrm>
              <a:off x="6333903" y="4113101"/>
              <a:ext cx="620198" cy="289666"/>
            </a:xfrm>
            <a:prstGeom prst="rect">
              <a:avLst/>
            </a:pr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I-L</a:t>
              </a:r>
            </a:p>
          </p:txBody>
        </p:sp>
        <p:sp>
          <p:nvSpPr>
            <p:cNvPr id="61" name="矩形 33"/>
            <p:cNvSpPr/>
            <p:nvPr/>
          </p:nvSpPr>
          <p:spPr bwMode="gray">
            <a:xfrm>
              <a:off x="5726567" y="4113101"/>
              <a:ext cx="620198" cy="289666"/>
            </a:xfrm>
            <a:prstGeom prst="rect">
              <a:avLst/>
            </a:prstGeom>
            <a:solidFill>
              <a:srgbClr val="EC706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O-L2</a:t>
              </a:r>
            </a:p>
          </p:txBody>
        </p:sp>
      </p:grpSp>
    </p:spTree>
    <p:extLst>
      <p:ext uri="{BB962C8B-B14F-4D97-AF65-F5344CB8AC3E}">
        <p14:creationId xmlns:p14="http://schemas.microsoft.com/office/powerpoint/2010/main" val="42380807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t>Packet Forwarding Process (4)</a:t>
            </a:r>
          </a:p>
        </p:txBody>
      </p:sp>
      <p:sp>
        <p:nvSpPr>
          <p:cNvPr id="6" name="圆角矩形 5"/>
          <p:cNvSpPr/>
          <p:nvPr/>
        </p:nvSpPr>
        <p:spPr bwMode="gray">
          <a:xfrm>
            <a:off x="4084513" y="4109218"/>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4323086" y="5594208"/>
            <a:ext cx="355545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8" name="组合 7"/>
          <p:cNvGrpSpPr/>
          <p:nvPr/>
        </p:nvGrpSpPr>
        <p:grpSpPr bwMode="gray">
          <a:xfrm>
            <a:off x="3827662" y="4659944"/>
            <a:ext cx="4513567" cy="723926"/>
            <a:chOff x="4088571" y="4424992"/>
            <a:chExt cx="4513567" cy="723926"/>
          </a:xfrm>
        </p:grpSpPr>
        <p:cxnSp>
          <p:nvCxnSpPr>
            <p:cNvPr id="9" name="直接连接符 8"/>
            <p:cNvCxnSpPr>
              <a:stCxn id="13" idx="3"/>
              <a:endCxn id="15"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gray">
            <a:xfrm>
              <a:off x="6067674" y="4424992"/>
              <a:ext cx="540000" cy="723926"/>
              <a:chOff x="5312873" y="4947622"/>
              <a:chExt cx="540000"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8" name="文本框 17"/>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 name="组合 10"/>
            <p:cNvGrpSpPr/>
            <p:nvPr/>
          </p:nvGrpSpPr>
          <p:grpSpPr bwMode="gray">
            <a:xfrm>
              <a:off x="8062138" y="4424992"/>
              <a:ext cx="540000" cy="714804"/>
              <a:chOff x="8062138" y="4947622"/>
              <a:chExt cx="540000" cy="714804"/>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6" name="文本框 15"/>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2" name="组合 11"/>
            <p:cNvGrpSpPr/>
            <p:nvPr/>
          </p:nvGrpSpPr>
          <p:grpSpPr bwMode="gray">
            <a:xfrm>
              <a:off x="4088571" y="4424992"/>
              <a:ext cx="540000" cy="723926"/>
              <a:chOff x="4088571" y="4947622"/>
              <a:chExt cx="540000" cy="723926"/>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4" name="文本框 13"/>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9" name="组合 18"/>
          <p:cNvGrpSpPr/>
          <p:nvPr/>
        </p:nvGrpSpPr>
        <p:grpSpPr bwMode="gray">
          <a:xfrm>
            <a:off x="2139633" y="4237860"/>
            <a:ext cx="550687" cy="712575"/>
            <a:chOff x="4073209" y="4947622"/>
            <a:chExt cx="550687" cy="712575"/>
          </a:xfrm>
        </p:grpSpPr>
        <p:pic>
          <p:nvPicPr>
            <p:cNvPr id="2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1" name="文本框 20"/>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2" name="圆角矩形 21"/>
          <p:cNvSpPr/>
          <p:nvPr/>
        </p:nvSpPr>
        <p:spPr bwMode="gray">
          <a:xfrm>
            <a:off x="933264"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bwMode="gray">
          <a:xfrm>
            <a:off x="2127809" y="5319240"/>
            <a:ext cx="575533" cy="706640"/>
            <a:chOff x="4073209" y="4947622"/>
            <a:chExt cx="575533" cy="706640"/>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5" name="文本框 24"/>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6" name="圆角矩形 25"/>
          <p:cNvSpPr/>
          <p:nvPr/>
        </p:nvSpPr>
        <p:spPr bwMode="gray">
          <a:xfrm>
            <a:off x="933264" y="5071666"/>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flipH="1">
            <a:off x="9347215"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flipH="1">
            <a:off x="9359039" y="5071666"/>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20" idx="3"/>
            <a:endCxn id="13" idx="1"/>
          </p:cNvCxnSpPr>
          <p:nvPr/>
        </p:nvCxnSpPr>
        <p:spPr bwMode="gray">
          <a:xfrm>
            <a:off x="2679633" y="4458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3" idx="1"/>
          </p:cNvCxnSpPr>
          <p:nvPr/>
        </p:nvCxnSpPr>
        <p:spPr bwMode="gray">
          <a:xfrm flipV="1">
            <a:off x="2667809" y="4880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3"/>
          </p:cNvCxnSpPr>
          <p:nvPr/>
        </p:nvCxnSpPr>
        <p:spPr bwMode="gray">
          <a:xfrm flipV="1">
            <a:off x="8341229" y="4458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bwMode="gray">
          <a:xfrm>
            <a:off x="8341229" y="4880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862702" y="410921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5" name="文本框 34"/>
          <p:cNvSpPr txBox="1"/>
          <p:nvPr/>
        </p:nvSpPr>
        <p:spPr bwMode="gray">
          <a:xfrm>
            <a:off x="897169" y="466122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6" name="文本框 35"/>
          <p:cNvSpPr txBox="1"/>
          <p:nvPr/>
        </p:nvSpPr>
        <p:spPr bwMode="gray">
          <a:xfrm>
            <a:off x="898347" y="5780756"/>
            <a:ext cx="1346495"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7" name="文本框 36"/>
          <p:cNvSpPr txBox="1"/>
          <p:nvPr/>
        </p:nvSpPr>
        <p:spPr bwMode="gray">
          <a:xfrm>
            <a:off x="9982988" y="464027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8" name="文本框 37"/>
          <p:cNvSpPr txBox="1"/>
          <p:nvPr/>
        </p:nvSpPr>
        <p:spPr bwMode="gray">
          <a:xfrm>
            <a:off x="9980969" y="5759812"/>
            <a:ext cx="1371709"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2" name="组合 41"/>
          <p:cNvGrpSpPr/>
          <p:nvPr/>
        </p:nvGrpSpPr>
        <p:grpSpPr bwMode="gray">
          <a:xfrm>
            <a:off x="9473895" y="4237860"/>
            <a:ext cx="540000" cy="723926"/>
            <a:chOff x="4073209" y="4947622"/>
            <a:chExt cx="54000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4" name="文本框 43"/>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5" name="组合 44"/>
          <p:cNvGrpSpPr/>
          <p:nvPr/>
        </p:nvGrpSpPr>
        <p:grpSpPr bwMode="gray">
          <a:xfrm>
            <a:off x="9485719" y="5319240"/>
            <a:ext cx="552270" cy="723926"/>
            <a:chOff x="4060939" y="4947622"/>
            <a:chExt cx="552270" cy="723926"/>
          </a:xfrm>
        </p:grpSpPr>
        <p:pic>
          <p:nvPicPr>
            <p:cNvPr id="46"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7" name="文本框 46"/>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0" name="直接箭头连接符 59"/>
          <p:cNvCxnSpPr>
            <a:stCxn id="13" idx="0"/>
            <a:endCxn id="49" idx="2"/>
          </p:cNvCxnSpPr>
          <p:nvPr/>
        </p:nvCxnSpPr>
        <p:spPr bwMode="gray">
          <a:xfrm flipH="1" flipV="1">
            <a:off x="4084513" y="3448835"/>
            <a:ext cx="13149" cy="1211109"/>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9" name="圆角矩形 48"/>
          <p:cNvSpPr/>
          <p:nvPr/>
        </p:nvSpPr>
        <p:spPr bwMode="gray">
          <a:xfrm>
            <a:off x="864584" y="1947553"/>
            <a:ext cx="6439858" cy="1501282"/>
          </a:xfrm>
          <a:prstGeom prst="roundRect">
            <a:avLst>
              <a:gd name="adj" fmla="val 2303"/>
            </a:avLst>
          </a:pr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ts val="2200"/>
              </a:lnSpc>
              <a:buFont typeface="+mj-lt"/>
              <a:buAutoNum type="arabicPeriod" startAt="7"/>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After receiving the packet, PE1 sends the packet to the MPLS module for processing. The MPLS module removes the outer label.</a:t>
            </a:r>
          </a:p>
          <a:p>
            <a:pPr marL="342900" indent="-342900">
              <a:lnSpc>
                <a:spcPts val="2200"/>
              </a:lnSpc>
              <a:buFont typeface="+mj-lt"/>
              <a:buAutoNum type="arabicPeriod" startAt="7"/>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 continues to process the inner label. Specifically, it determines the next hop based on the inner label, removes the inner label, and sends the native IPv4 packet to CE1.</a:t>
            </a:r>
          </a:p>
        </p:txBody>
      </p:sp>
      <p:sp>
        <p:nvSpPr>
          <p:cNvPr id="55" name="矩形 32"/>
          <p:cNvSpPr>
            <a:spLocks/>
          </p:cNvSpPr>
          <p:nvPr/>
        </p:nvSpPr>
        <p:spPr bwMode="gray">
          <a:xfrm>
            <a:off x="3041790" y="3769146"/>
            <a:ext cx="999390" cy="289666"/>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9" name="矩形 33"/>
          <p:cNvSpPr>
            <a:spLocks/>
          </p:cNvSpPr>
          <p:nvPr/>
        </p:nvSpPr>
        <p:spPr bwMode="gray">
          <a:xfrm rot="19962118">
            <a:off x="2698583" y="3777375"/>
            <a:ext cx="296718" cy="289666"/>
          </a:xfrm>
          <a:prstGeom prst="rect">
            <a:avLst/>
          </a:pr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33"/>
          <p:cNvSpPr>
            <a:spLocks/>
          </p:cNvSpPr>
          <p:nvPr/>
        </p:nvSpPr>
        <p:spPr bwMode="gray">
          <a:xfrm rot="19962118">
            <a:off x="2396619" y="3777375"/>
            <a:ext cx="296718" cy="289666"/>
          </a:xfrm>
          <a:prstGeom prst="rect">
            <a:avLst/>
          </a:prstGeom>
          <a:solidFill>
            <a:srgbClr val="EC706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31883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t>Packet Forwarding Process (5)</a:t>
            </a:r>
          </a:p>
        </p:txBody>
      </p:sp>
      <p:sp>
        <p:nvSpPr>
          <p:cNvPr id="6" name="圆角矩形 5"/>
          <p:cNvSpPr/>
          <p:nvPr/>
        </p:nvSpPr>
        <p:spPr bwMode="gray">
          <a:xfrm>
            <a:off x="4084513" y="4109218"/>
            <a:ext cx="4000659" cy="1825378"/>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4307116" y="5575920"/>
            <a:ext cx="3555452"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grpSp>
        <p:nvGrpSpPr>
          <p:cNvPr id="8" name="组合 7"/>
          <p:cNvGrpSpPr/>
          <p:nvPr/>
        </p:nvGrpSpPr>
        <p:grpSpPr bwMode="gray">
          <a:xfrm>
            <a:off x="3827662" y="4659944"/>
            <a:ext cx="4513567" cy="723926"/>
            <a:chOff x="4088571" y="4424992"/>
            <a:chExt cx="4513567" cy="723926"/>
          </a:xfrm>
        </p:grpSpPr>
        <p:cxnSp>
          <p:nvCxnSpPr>
            <p:cNvPr id="9" name="直接连接符 8"/>
            <p:cNvCxnSpPr>
              <a:stCxn id="13" idx="3"/>
              <a:endCxn id="15" idx="1"/>
            </p:cNvCxnSpPr>
            <p:nvPr/>
          </p:nvCxnSpPr>
          <p:spPr bwMode="gray">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bwMode="gray">
            <a:xfrm>
              <a:off x="6067674" y="4424992"/>
              <a:ext cx="540000" cy="723926"/>
              <a:chOff x="5312873" y="4947622"/>
              <a:chExt cx="540000"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8" name="文本框 17"/>
              <p:cNvSpPr txBox="1"/>
              <p:nvPr/>
            </p:nvSpPr>
            <p:spPr bwMode="gray">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 name="组合 10"/>
            <p:cNvGrpSpPr/>
            <p:nvPr/>
          </p:nvGrpSpPr>
          <p:grpSpPr bwMode="gray">
            <a:xfrm>
              <a:off x="8062138" y="4424992"/>
              <a:ext cx="540000" cy="714804"/>
              <a:chOff x="8062138" y="4947622"/>
              <a:chExt cx="540000" cy="714804"/>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47622"/>
                <a:ext cx="540000" cy="441818"/>
              </a:xfrm>
              <a:prstGeom prst="rect">
                <a:avLst/>
              </a:prstGeom>
              <a:noFill/>
            </p:spPr>
          </p:pic>
          <p:sp>
            <p:nvSpPr>
              <p:cNvPr id="16" name="文本框 15"/>
              <p:cNvSpPr txBox="1"/>
              <p:nvPr/>
            </p:nvSpPr>
            <p:spPr bwMode="gray">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2" name="组合 11"/>
            <p:cNvGrpSpPr/>
            <p:nvPr/>
          </p:nvGrpSpPr>
          <p:grpSpPr bwMode="gray">
            <a:xfrm>
              <a:off x="4088571" y="4424992"/>
              <a:ext cx="540000" cy="723926"/>
              <a:chOff x="4088571" y="4947622"/>
              <a:chExt cx="540000" cy="723926"/>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4" name="文本框 13"/>
              <p:cNvSpPr txBox="1"/>
              <p:nvPr/>
            </p:nvSpPr>
            <p:spPr bwMode="gray">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9" name="组合 18"/>
          <p:cNvGrpSpPr/>
          <p:nvPr/>
        </p:nvGrpSpPr>
        <p:grpSpPr bwMode="gray">
          <a:xfrm>
            <a:off x="2139633" y="4237860"/>
            <a:ext cx="550687" cy="712575"/>
            <a:chOff x="4073209" y="4947622"/>
            <a:chExt cx="550687" cy="712575"/>
          </a:xfrm>
        </p:grpSpPr>
        <p:pic>
          <p:nvPicPr>
            <p:cNvPr id="2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1" name="文本框 20"/>
            <p:cNvSpPr txBox="1"/>
            <p:nvPr/>
          </p:nvSpPr>
          <p:spPr bwMode="gray">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2" name="圆角矩形 21"/>
          <p:cNvSpPr/>
          <p:nvPr/>
        </p:nvSpPr>
        <p:spPr bwMode="gray">
          <a:xfrm>
            <a:off x="933264"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bwMode="gray">
          <a:xfrm>
            <a:off x="2127809" y="5319240"/>
            <a:ext cx="575533" cy="706640"/>
            <a:chOff x="4073209" y="4947622"/>
            <a:chExt cx="575533" cy="706640"/>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25" name="文本框 24"/>
            <p:cNvSpPr txBox="1"/>
            <p:nvPr/>
          </p:nvSpPr>
          <p:spPr bwMode="gray">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6" name="圆角矩形 25"/>
          <p:cNvSpPr/>
          <p:nvPr/>
        </p:nvSpPr>
        <p:spPr bwMode="gray">
          <a:xfrm>
            <a:off x="933264" y="5071666"/>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flipH="1">
            <a:off x="9347215"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flipH="1">
            <a:off x="9359039" y="5071666"/>
            <a:ext cx="1873049" cy="994971"/>
          </a:xfrm>
          <a:prstGeom prst="roundRect">
            <a:avLst/>
          </a:prstGeom>
          <a:noFill/>
          <a:ln w="254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20" idx="3"/>
            <a:endCxn id="13" idx="1"/>
          </p:cNvCxnSpPr>
          <p:nvPr/>
        </p:nvCxnSpPr>
        <p:spPr bwMode="gray">
          <a:xfrm>
            <a:off x="2679633" y="4458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3" idx="1"/>
          </p:cNvCxnSpPr>
          <p:nvPr/>
        </p:nvCxnSpPr>
        <p:spPr bwMode="gray">
          <a:xfrm flipV="1">
            <a:off x="2667809" y="4880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3"/>
          </p:cNvCxnSpPr>
          <p:nvPr/>
        </p:nvCxnSpPr>
        <p:spPr bwMode="gray">
          <a:xfrm flipV="1">
            <a:off x="8341229" y="4458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bwMode="gray">
          <a:xfrm>
            <a:off x="8341229" y="4880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862702" y="410921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5" name="文本框 34"/>
          <p:cNvSpPr txBox="1"/>
          <p:nvPr/>
        </p:nvSpPr>
        <p:spPr bwMode="gray">
          <a:xfrm>
            <a:off x="897169" y="466122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6" name="文本框 35"/>
          <p:cNvSpPr txBox="1"/>
          <p:nvPr/>
        </p:nvSpPr>
        <p:spPr bwMode="gray">
          <a:xfrm>
            <a:off x="898347" y="5780756"/>
            <a:ext cx="1346495"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7" name="文本框 36"/>
          <p:cNvSpPr txBox="1"/>
          <p:nvPr/>
        </p:nvSpPr>
        <p:spPr bwMode="gray">
          <a:xfrm>
            <a:off x="9982988" y="464027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8" name="文本框 37"/>
          <p:cNvSpPr txBox="1"/>
          <p:nvPr/>
        </p:nvSpPr>
        <p:spPr bwMode="gray">
          <a:xfrm>
            <a:off x="9980969" y="5759812"/>
            <a:ext cx="1371709"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2" name="组合 41"/>
          <p:cNvGrpSpPr/>
          <p:nvPr/>
        </p:nvGrpSpPr>
        <p:grpSpPr bwMode="gray">
          <a:xfrm>
            <a:off x="9473895" y="4237860"/>
            <a:ext cx="540000" cy="723926"/>
            <a:chOff x="4073209" y="4947622"/>
            <a:chExt cx="54000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4" name="文本框 43"/>
            <p:cNvSpPr txBox="1"/>
            <p:nvPr/>
          </p:nvSpPr>
          <p:spPr bwMode="gray">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5" name="组合 44"/>
          <p:cNvGrpSpPr/>
          <p:nvPr/>
        </p:nvGrpSpPr>
        <p:grpSpPr bwMode="gray">
          <a:xfrm>
            <a:off x="9485719" y="5319240"/>
            <a:ext cx="552270" cy="723926"/>
            <a:chOff x="4060939" y="4947622"/>
            <a:chExt cx="552270" cy="723926"/>
          </a:xfrm>
        </p:grpSpPr>
        <p:pic>
          <p:nvPicPr>
            <p:cNvPr id="46"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7" name="文本框 46"/>
            <p:cNvSpPr txBox="1"/>
            <p:nvPr/>
          </p:nvSpPr>
          <p:spPr bwMode="gray">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0" name="直接箭头连接符 59"/>
          <p:cNvCxnSpPr>
            <a:stCxn id="20" idx="0"/>
            <a:endCxn id="49" idx="2"/>
          </p:cNvCxnSpPr>
          <p:nvPr/>
        </p:nvCxnSpPr>
        <p:spPr bwMode="gray">
          <a:xfrm flipV="1">
            <a:off x="2409633" y="3374757"/>
            <a:ext cx="0" cy="863103"/>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9" name="圆角矩形 48"/>
          <p:cNvSpPr/>
          <p:nvPr/>
        </p:nvSpPr>
        <p:spPr bwMode="gray">
          <a:xfrm>
            <a:off x="502634" y="2623179"/>
            <a:ext cx="3813998" cy="751578"/>
          </a:xfrm>
          <a:prstGeom prst="roundRect">
            <a:avLst>
              <a:gd name="adj" fmla="val 2303"/>
            </a:avLst>
          </a:prstGeom>
          <a:solidFill>
            <a:srgbClr val="FEEE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ts val="2200"/>
              </a:lnSpc>
              <a:buFont typeface="+mj-lt"/>
              <a:buAutoNum type="arabicPeriod" startAt="9"/>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After receiving the IPv4 packet, CE1 performs regular IPv4 processing.</a:t>
            </a:r>
          </a:p>
        </p:txBody>
      </p:sp>
      <p:sp>
        <p:nvSpPr>
          <p:cNvPr id="55" name="矩形 32"/>
          <p:cNvSpPr>
            <a:spLocks/>
          </p:cNvSpPr>
          <p:nvPr/>
        </p:nvSpPr>
        <p:spPr bwMode="gray">
          <a:xfrm>
            <a:off x="2690320" y="3906304"/>
            <a:ext cx="999390" cy="289666"/>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IP packet</a:t>
            </a:r>
          </a:p>
        </p:txBody>
      </p:sp>
    </p:spTree>
    <p:extLst>
      <p:ext uri="{BB962C8B-B14F-4D97-AF65-F5344CB8AC3E}">
        <p14:creationId xmlns:p14="http://schemas.microsoft.com/office/powerpoint/2010/main" val="28616248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MPLS VPN Overview</a:t>
            </a:r>
          </a:p>
          <a:p>
            <a:r>
              <a:rPr lang="en-US" dirty="0">
                <a:solidFill>
                  <a:schemeClr val="bg1">
                    <a:lumMod val="50000"/>
                  </a:schemeClr>
                </a:solidFill>
                <a:sym typeface="Huawei Sans" panose="020C0503030203020204" pitchFamily="34" charset="0"/>
              </a:rPr>
              <a:t>MPLS VPN Route Exchange</a:t>
            </a:r>
          </a:p>
          <a:p>
            <a:r>
              <a:rPr lang="en-US" dirty="0">
                <a:solidFill>
                  <a:schemeClr val="bg1">
                    <a:lumMod val="50000"/>
                  </a:schemeClr>
                </a:solidFill>
                <a:sym typeface="Huawei Sans" panose="020C0503030203020204" pitchFamily="34" charset="0"/>
              </a:rPr>
              <a:t>MPLS VPN Packet Forwarding</a:t>
            </a:r>
          </a:p>
          <a:p>
            <a:r>
              <a:rPr lang="en-US" b="1" dirty="0">
                <a:sym typeface="Huawei Sans" panose="020C0503030203020204" pitchFamily="34" charset="0"/>
              </a:rPr>
              <a:t>MPLS VPN Configuration and Implementation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47748005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Configuration Commands - VPN Instance Configuration (1)</a:t>
            </a:r>
          </a:p>
        </p:txBody>
      </p:sp>
      <p:sp>
        <p:nvSpPr>
          <p:cNvPr id="4" name="矩形 3">
            <a:extLst>
              <a:ext uri="{FF2B5EF4-FFF2-40B4-BE49-F238E27FC236}">
                <a16:creationId xmlns:a16="http://schemas.microsoft.com/office/drawing/2014/main" xmlns="" id="{4155CF1B-D6D5-4CBC-A7C4-3539BA1D8C49}"/>
              </a:ext>
            </a:extLst>
          </p:cNvPr>
          <p:cNvSpPr/>
          <p:nvPr/>
        </p:nvSpPr>
        <p:spPr bwMode="gray">
          <a:xfrm>
            <a:off x="940477" y="1678709"/>
            <a:ext cx="10608699" cy="307777"/>
          </a:xfrm>
          <a:prstGeom prst="rect">
            <a:avLst/>
          </a:prstGeom>
          <a:solidFill>
            <a:schemeClr val="bg1">
              <a:lumMod val="85000"/>
            </a:schemeClr>
          </a:solidFill>
          <a:ln>
            <a:noFill/>
          </a:ln>
        </p:spPr>
        <p:txBody>
          <a:bodyPr wrap="square">
            <a:noAutofit/>
          </a:bodyPr>
          <a:lstStyle/>
          <a:p>
            <a:pP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 </a:t>
            </a:r>
            <a:r>
              <a:rPr lang="en-US" sz="1400" b="1">
                <a:latin typeface="Huawei Sans" panose="020C0503030203020204" pitchFamily="34" charset="0"/>
              </a:rPr>
              <a:t>ip vpn-instance</a:t>
            </a:r>
            <a:r>
              <a:rPr lang="en-US" sz="1400">
                <a:latin typeface="Huawei Sans" panose="020C0503030203020204" pitchFamily="34" charset="0"/>
              </a:rPr>
              <a:t> </a:t>
            </a:r>
            <a:r>
              <a:rPr lang="en-US" sz="1400" i="1">
                <a:latin typeface="Huawei Sans" panose="020C0503030203020204" pitchFamily="34" charset="0"/>
              </a:rPr>
              <a:t>vpn-instance-name</a:t>
            </a:r>
          </a:p>
        </p:txBody>
      </p:sp>
      <p:sp>
        <p:nvSpPr>
          <p:cNvPr id="5" name="矩形 4">
            <a:extLst>
              <a:ext uri="{FF2B5EF4-FFF2-40B4-BE49-F238E27FC236}">
                <a16:creationId xmlns:a16="http://schemas.microsoft.com/office/drawing/2014/main" xmlns="" id="{44C4E0BA-5C90-4FB6-BCA6-99B663B19FA8}"/>
              </a:ext>
            </a:extLst>
          </p:cNvPr>
          <p:cNvSpPr/>
          <p:nvPr/>
        </p:nvSpPr>
        <p:spPr bwMode="gray">
          <a:xfrm>
            <a:off x="459944" y="1246562"/>
            <a:ext cx="11089232" cy="307777"/>
          </a:xfrm>
          <a:prstGeom prst="rect">
            <a:avLst/>
          </a:prstGeom>
        </p:spPr>
        <p:txBody>
          <a:bodyPr wrap="square">
            <a:noAutofit/>
          </a:bodyPr>
          <a:lstStyle/>
          <a:p>
            <a:pPr marL="342900" indent="-342900" fontAlgn="ctr">
              <a:buFont typeface="+mj-lt"/>
              <a:buAutoNum type="arabicPeriod"/>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Create a VPN instance or enter the VPN instance view.</a:t>
            </a:r>
          </a:p>
        </p:txBody>
      </p:sp>
      <p:sp>
        <p:nvSpPr>
          <p:cNvPr id="6" name="矩形 5">
            <a:extLst>
              <a:ext uri="{FF2B5EF4-FFF2-40B4-BE49-F238E27FC236}">
                <a16:creationId xmlns:a16="http://schemas.microsoft.com/office/drawing/2014/main" xmlns="" id="{2683E34D-F948-4861-A2DA-5897E9554D17}"/>
              </a:ext>
            </a:extLst>
          </p:cNvPr>
          <p:cNvSpPr/>
          <p:nvPr/>
        </p:nvSpPr>
        <p:spPr bwMode="gray">
          <a:xfrm>
            <a:off x="940477" y="1987861"/>
            <a:ext cx="10608699" cy="384592"/>
          </a:xfrm>
          <a:prstGeom prst="rect">
            <a:avLst/>
          </a:prstGeom>
        </p:spPr>
        <p:txBody>
          <a:bodyPr wrap="square">
            <a:noAutofit/>
          </a:bodyPr>
          <a:lstStyle/>
          <a:p>
            <a:pPr fontAlgn="ctr">
              <a:lnSpc>
                <a:spcPts val="2400"/>
              </a:lnSpc>
            </a:pPr>
            <a:r>
              <a:rPr lang="en-US" sz="1400">
                <a:latin typeface="Huawei Sans" panose="020C0503030203020204" pitchFamily="34" charset="0"/>
              </a:rPr>
              <a:t>By default, no VPN instance is configured.</a:t>
            </a:r>
          </a:p>
        </p:txBody>
      </p:sp>
      <p:sp>
        <p:nvSpPr>
          <p:cNvPr id="7" name="矩形 6">
            <a:extLst>
              <a:ext uri="{FF2B5EF4-FFF2-40B4-BE49-F238E27FC236}">
                <a16:creationId xmlns:a16="http://schemas.microsoft.com/office/drawing/2014/main" xmlns="" id="{4155CF1B-D6D5-4CBC-A7C4-3539BA1D8C49}"/>
              </a:ext>
            </a:extLst>
          </p:cNvPr>
          <p:cNvSpPr/>
          <p:nvPr/>
        </p:nvSpPr>
        <p:spPr bwMode="gray">
          <a:xfrm>
            <a:off x="940477" y="2798859"/>
            <a:ext cx="10608699" cy="307777"/>
          </a:xfrm>
          <a:prstGeom prst="rect">
            <a:avLst/>
          </a:prstGeom>
          <a:solidFill>
            <a:schemeClr val="bg1">
              <a:lumMod val="85000"/>
            </a:schemeClr>
          </a:solidFill>
          <a:ln>
            <a:noFill/>
          </a:ln>
        </p:spPr>
        <p:txBody>
          <a:bodyPr wrap="square">
            <a:noAutofit/>
          </a:bodyPr>
          <a:lstStyle/>
          <a:p>
            <a:pP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a:t>
            </a:r>
            <a:r>
              <a:rPr lang="en-US" sz="1400">
                <a:latin typeface="Huawei Sans" panose="020C0503030203020204" pitchFamily="34" charset="0"/>
              </a:rPr>
              <a:t>vpn-instance-InstanceName</a:t>
            </a: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sz="1400" b="1">
                <a:latin typeface="Huawei Sans" panose="020C0503030203020204" pitchFamily="34" charset="0"/>
              </a:rPr>
              <a:t> ipv4-family</a:t>
            </a: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8" name="矩形 7">
            <a:extLst>
              <a:ext uri="{FF2B5EF4-FFF2-40B4-BE49-F238E27FC236}">
                <a16:creationId xmlns:a16="http://schemas.microsoft.com/office/drawing/2014/main" xmlns="" id="{44C4E0BA-5C90-4FB6-BCA6-99B663B19FA8}"/>
              </a:ext>
            </a:extLst>
          </p:cNvPr>
          <p:cNvSpPr/>
          <p:nvPr/>
        </p:nvSpPr>
        <p:spPr bwMode="gray">
          <a:xfrm>
            <a:off x="459944" y="2366712"/>
            <a:ext cx="11089232" cy="307777"/>
          </a:xfrm>
          <a:prstGeom prst="rect">
            <a:avLst/>
          </a:prstGeom>
        </p:spPr>
        <p:txBody>
          <a:bodyPr wrap="square">
            <a:noAutofit/>
          </a:bodyPr>
          <a:lstStyle/>
          <a:p>
            <a:pPr marL="342900" indent="-342900" fontAlgn="ctr">
              <a:buFont typeface="+mj-lt"/>
              <a:buAutoNum type="arabicPeriod" startAt="2"/>
            </a:pPr>
            <a:r>
              <a:rPr lang="en-US" sz="1400">
                <a:latin typeface="Huawei Sans" panose="020C0503030203020204" pitchFamily="34" charset="0"/>
              </a:rPr>
              <a:t>Enable the VPN instance IPv4 address family or enter the VPN instance IPv4 address family view.</a:t>
            </a:r>
          </a:p>
        </p:txBody>
      </p:sp>
      <p:sp>
        <p:nvSpPr>
          <p:cNvPr id="9" name="矩形 8">
            <a:extLst>
              <a:ext uri="{FF2B5EF4-FFF2-40B4-BE49-F238E27FC236}">
                <a16:creationId xmlns:a16="http://schemas.microsoft.com/office/drawing/2014/main" xmlns="" id="{2683E34D-F948-4861-A2DA-5897E9554D17}"/>
              </a:ext>
            </a:extLst>
          </p:cNvPr>
          <p:cNvSpPr/>
          <p:nvPr/>
        </p:nvSpPr>
        <p:spPr bwMode="gray">
          <a:xfrm>
            <a:off x="940477" y="3108011"/>
            <a:ext cx="10608699" cy="384592"/>
          </a:xfrm>
          <a:prstGeom prst="rect">
            <a:avLst/>
          </a:prstGeom>
        </p:spPr>
        <p:txBody>
          <a:bodyPr wrap="square">
            <a:noAutofit/>
          </a:bodyPr>
          <a:lstStyle/>
          <a:p>
            <a:pPr fontAlgn="ctr">
              <a:lnSpc>
                <a:spcPts val="2400"/>
              </a:lnSpc>
            </a:pPr>
            <a:r>
              <a:rPr lang="en-US" sz="1400">
                <a:latin typeface="Huawei Sans" panose="020C0503030203020204" pitchFamily="34" charset="0"/>
              </a:rPr>
              <a:t>By default, the VPN instance IPv4 address family is disabled.</a:t>
            </a:r>
          </a:p>
        </p:txBody>
      </p:sp>
      <p:sp>
        <p:nvSpPr>
          <p:cNvPr id="10" name="矩形 9">
            <a:extLst>
              <a:ext uri="{FF2B5EF4-FFF2-40B4-BE49-F238E27FC236}">
                <a16:creationId xmlns:a16="http://schemas.microsoft.com/office/drawing/2014/main" xmlns="" id="{4155CF1B-D6D5-4CBC-A7C4-3539BA1D8C49}"/>
              </a:ext>
            </a:extLst>
          </p:cNvPr>
          <p:cNvSpPr/>
          <p:nvPr/>
        </p:nvSpPr>
        <p:spPr bwMode="gray">
          <a:xfrm>
            <a:off x="940477" y="3913944"/>
            <a:ext cx="10608699" cy="307777"/>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[PE-</a:t>
            </a:r>
            <a:r>
              <a:rPr lang="en-US" sz="1400" dirty="0" err="1">
                <a:latin typeface="Huawei Sans" panose="020C0503030203020204" pitchFamily="34" charset="0"/>
              </a:rPr>
              <a:t>vpn</a:t>
            </a:r>
            <a:r>
              <a:rPr lang="en-US" sz="1400" dirty="0">
                <a:latin typeface="Huawei Sans" panose="020C0503030203020204" pitchFamily="34" charset="0"/>
              </a:rPr>
              <a:t>-instance-</a:t>
            </a:r>
            <a:r>
              <a:rPr lang="en-US" sz="1400" dirty="0" err="1">
                <a:latin typeface="Huawei Sans" panose="020C0503030203020204" pitchFamily="34" charset="0"/>
              </a:rPr>
              <a:t>InstanceName</a:t>
            </a:r>
            <a:r>
              <a:rPr lang="en-US" sz="1400" dirty="0">
                <a:latin typeface="Huawei Sans" panose="020C0503030203020204" pitchFamily="34" charset="0"/>
              </a:rPr>
              <a:t>]</a:t>
            </a:r>
            <a:r>
              <a:rPr lang="en-US" sz="1400" b="1" dirty="0">
                <a:latin typeface="Huawei Sans" panose="020C0503030203020204" pitchFamily="34" charset="0"/>
              </a:rPr>
              <a:t> route-distinguisher</a:t>
            </a:r>
            <a:r>
              <a:rPr lang="en-US" sz="1400" dirty="0">
                <a:latin typeface="Huawei Sans" panose="020C0503030203020204" pitchFamily="34" charset="0"/>
              </a:rPr>
              <a:t> </a:t>
            </a:r>
            <a:r>
              <a:rPr lang="en-US" sz="1400" i="1" dirty="0" err="1">
                <a:latin typeface="Huawei Sans" panose="020C0503030203020204" pitchFamily="34" charset="0"/>
              </a:rPr>
              <a:t>route-distinguisher</a:t>
            </a:r>
            <a:r>
              <a:rPr lang="en-US" sz="1400" dirty="0">
                <a:latin typeface="Huawei Sans" panose="020C0503030203020204" pitchFamily="34" charset="0"/>
              </a:rPr>
              <a:t> </a:t>
            </a:r>
          </a:p>
        </p:txBody>
      </p:sp>
      <p:sp>
        <p:nvSpPr>
          <p:cNvPr id="11" name="矩形 10">
            <a:extLst>
              <a:ext uri="{FF2B5EF4-FFF2-40B4-BE49-F238E27FC236}">
                <a16:creationId xmlns:a16="http://schemas.microsoft.com/office/drawing/2014/main" xmlns="" id="{44C4E0BA-5C90-4FB6-BCA6-99B663B19FA8}"/>
              </a:ext>
            </a:extLst>
          </p:cNvPr>
          <p:cNvSpPr/>
          <p:nvPr/>
        </p:nvSpPr>
        <p:spPr bwMode="gray">
          <a:xfrm>
            <a:off x="459944" y="3481797"/>
            <a:ext cx="11089232" cy="307777"/>
          </a:xfrm>
          <a:prstGeom prst="rect">
            <a:avLst/>
          </a:prstGeom>
        </p:spPr>
        <p:txBody>
          <a:bodyPr wrap="square">
            <a:noAutofit/>
          </a:bodyPr>
          <a:lstStyle/>
          <a:p>
            <a:pPr marL="342900" indent="-342900" fontAlgn="ctr">
              <a:buFont typeface="+mj-lt"/>
              <a:buAutoNum type="arabicPeriod" startAt="3"/>
            </a:pPr>
            <a:r>
              <a:rPr lang="en-US" sz="1400">
                <a:latin typeface="Huawei Sans" panose="020C0503030203020204" pitchFamily="34" charset="0"/>
              </a:rPr>
              <a:t>Configure an RD for the VPN instance address family.</a:t>
            </a:r>
          </a:p>
        </p:txBody>
      </p:sp>
      <p:sp>
        <p:nvSpPr>
          <p:cNvPr id="12" name="矩形 11">
            <a:extLst>
              <a:ext uri="{FF2B5EF4-FFF2-40B4-BE49-F238E27FC236}">
                <a16:creationId xmlns:a16="http://schemas.microsoft.com/office/drawing/2014/main" xmlns="" id="{2683E34D-F948-4861-A2DA-5897E9554D17}"/>
              </a:ext>
            </a:extLst>
          </p:cNvPr>
          <p:cNvSpPr/>
          <p:nvPr/>
        </p:nvSpPr>
        <p:spPr bwMode="gray">
          <a:xfrm>
            <a:off x="940477" y="4223096"/>
            <a:ext cx="10608699" cy="1938992"/>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common formats of RDs are as follows:</a:t>
            </a:r>
          </a:p>
          <a:p>
            <a:pPr marL="540000" indent="-285750" fontAlgn="ctr">
              <a:lnSpc>
                <a:spcPts val="24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2-byte AS number:4-byte user-defined number, for example, 100:1.</a:t>
            </a:r>
          </a:p>
          <a:p>
            <a:pPr marL="540000" indent="-285750" fontAlgn="ctr">
              <a:lnSpc>
                <a:spcPts val="2400"/>
              </a:lnSpc>
              <a:buFont typeface="Arial" panose="020B0604020202020204" pitchFamily="34" charset="0"/>
              <a:buChar char="•"/>
            </a:pPr>
            <a:r>
              <a:rPr lang="en-US" sz="1400" dirty="0">
                <a:latin typeface="Huawei Sans" panose="020C0503030203020204" pitchFamily="34" charset="0"/>
              </a:rPr>
              <a:t>IPv4 address:2-byte user-defined number, for example, 192.168.122.15:1.</a:t>
            </a:r>
          </a:p>
          <a:p>
            <a:pP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RD value must be globally unique regardless of the format.</a:t>
            </a:r>
          </a:p>
          <a:p>
            <a:pP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rPr>
              <a:t>An RD configured for a VPN instance address family cannot be modified or deleted. To modify the RD, you need to first disable the corresponding VPN instance address family, or delete the VPN instance and then reconfigure one.</a:t>
            </a:r>
          </a:p>
        </p:txBody>
      </p:sp>
    </p:spTree>
    <p:extLst>
      <p:ext uri="{BB962C8B-B14F-4D97-AF65-F5344CB8AC3E}">
        <p14:creationId xmlns:p14="http://schemas.microsoft.com/office/powerpoint/2010/main" val="28421149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Configuration Commands - VPN Instance Configuration (2)</a:t>
            </a:r>
          </a:p>
        </p:txBody>
      </p:sp>
      <p:sp>
        <p:nvSpPr>
          <p:cNvPr id="4" name="矩形 3">
            <a:extLst>
              <a:ext uri="{FF2B5EF4-FFF2-40B4-BE49-F238E27FC236}">
                <a16:creationId xmlns:a16="http://schemas.microsoft.com/office/drawing/2014/main" xmlns="" id="{4155CF1B-D6D5-4CBC-A7C4-3539BA1D8C49}"/>
              </a:ext>
            </a:extLst>
          </p:cNvPr>
          <p:cNvSpPr/>
          <p:nvPr/>
        </p:nvSpPr>
        <p:spPr bwMode="gray">
          <a:xfrm>
            <a:off x="949621" y="1678709"/>
            <a:ext cx="10608699" cy="307777"/>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[PE-</a:t>
            </a:r>
            <a:r>
              <a:rPr lang="en-US" sz="1400" dirty="0" err="1">
                <a:latin typeface="Huawei Sans" panose="020C0503030203020204" pitchFamily="34" charset="0"/>
              </a:rPr>
              <a:t>vpn</a:t>
            </a:r>
            <a:r>
              <a:rPr lang="en-US" sz="1400" dirty="0">
                <a:latin typeface="Huawei Sans" panose="020C0503030203020204" pitchFamily="34" charset="0"/>
              </a:rPr>
              <a:t>-instance-</a:t>
            </a:r>
            <a:r>
              <a:rPr lang="en-US" sz="1400" dirty="0" err="1">
                <a:latin typeface="Huawei Sans" panose="020C0503030203020204" pitchFamily="34" charset="0"/>
              </a:rPr>
              <a:t>InstanceName</a:t>
            </a:r>
            <a:r>
              <a:rPr lang="en-US" sz="1400" dirty="0">
                <a:latin typeface="Huawei Sans" panose="020C0503030203020204" pitchFamily="34" charset="0"/>
              </a:rPr>
              <a:t>]</a:t>
            </a:r>
            <a:r>
              <a:rPr lang="en-US" sz="1400" b="1" dirty="0">
                <a:latin typeface="Huawei Sans" panose="020C0503030203020204" pitchFamily="34" charset="0"/>
              </a:rPr>
              <a:t> </a:t>
            </a:r>
            <a:r>
              <a:rPr lang="en-US" sz="1400" b="1" dirty="0" err="1">
                <a:latin typeface="Huawei Sans" panose="020C0503030203020204" pitchFamily="34" charset="0"/>
              </a:rPr>
              <a:t>vpn</a:t>
            </a:r>
            <a:r>
              <a:rPr lang="en-US" sz="1400" b="1" dirty="0">
                <a:latin typeface="Huawei Sans" panose="020C0503030203020204" pitchFamily="34" charset="0"/>
              </a:rPr>
              <a:t>-target</a:t>
            </a:r>
            <a:r>
              <a:rPr lang="en-US" sz="1400" dirty="0">
                <a:latin typeface="Huawei Sans" panose="020C0503030203020204" pitchFamily="34" charset="0"/>
              </a:rPr>
              <a:t> </a:t>
            </a:r>
            <a:r>
              <a:rPr lang="en-US" sz="1400" i="1" dirty="0" err="1">
                <a:latin typeface="Huawei Sans" panose="020C0503030203020204" pitchFamily="34" charset="0"/>
              </a:rPr>
              <a:t>vpn</a:t>
            </a:r>
            <a:r>
              <a:rPr lang="en-US" sz="1400" i="1" dirty="0">
                <a:latin typeface="Huawei Sans" panose="020C0503030203020204" pitchFamily="34" charset="0"/>
              </a:rPr>
              <a:t>-target</a:t>
            </a:r>
            <a:r>
              <a:rPr lang="en-US" sz="1400" dirty="0">
                <a:latin typeface="Huawei Sans" panose="020C0503030203020204" pitchFamily="34" charset="0"/>
              </a:rPr>
              <a:t> &amp;&lt;1-8&gt; [ </a:t>
            </a:r>
            <a:r>
              <a:rPr lang="en-US" sz="1400" b="1" dirty="0">
                <a:latin typeface="Huawei Sans" panose="020C0503030203020204" pitchFamily="34" charset="0"/>
              </a:rPr>
              <a:t>both</a:t>
            </a:r>
            <a:r>
              <a:rPr lang="en-US" sz="1400" dirty="0">
                <a:latin typeface="Huawei Sans" panose="020C0503030203020204" pitchFamily="34" charset="0"/>
              </a:rPr>
              <a:t> | </a:t>
            </a:r>
            <a:r>
              <a:rPr lang="en-US" sz="1400" b="1" dirty="0">
                <a:latin typeface="Huawei Sans" panose="020C0503030203020204" pitchFamily="34" charset="0"/>
              </a:rPr>
              <a:t>export-</a:t>
            </a:r>
            <a:r>
              <a:rPr lang="en-US" sz="1400" b="1" dirty="0" err="1">
                <a:latin typeface="Huawei Sans" panose="020C0503030203020204" pitchFamily="34" charset="0"/>
              </a:rPr>
              <a:t>extcommunity</a:t>
            </a:r>
            <a:r>
              <a:rPr lang="en-US" sz="1400" dirty="0">
                <a:latin typeface="Huawei Sans" panose="020C0503030203020204" pitchFamily="34" charset="0"/>
              </a:rPr>
              <a:t> | </a:t>
            </a:r>
            <a:r>
              <a:rPr lang="en-US" sz="1400" b="1" dirty="0">
                <a:latin typeface="Huawei Sans" panose="020C0503030203020204" pitchFamily="34" charset="0"/>
              </a:rPr>
              <a:t>import-</a:t>
            </a:r>
            <a:r>
              <a:rPr lang="en-US" sz="1400" b="1" dirty="0" err="1">
                <a:latin typeface="Huawei Sans" panose="020C0503030203020204" pitchFamily="34" charset="0"/>
              </a:rPr>
              <a:t>extcommunity</a:t>
            </a:r>
            <a:r>
              <a:rPr lang="en-US" sz="1400" dirty="0">
                <a:latin typeface="Huawei Sans" panose="020C0503030203020204" pitchFamily="34" charset="0"/>
              </a:rPr>
              <a:t> ]</a:t>
            </a:r>
          </a:p>
        </p:txBody>
      </p:sp>
      <p:sp>
        <p:nvSpPr>
          <p:cNvPr id="5" name="矩形 4">
            <a:extLst>
              <a:ext uri="{FF2B5EF4-FFF2-40B4-BE49-F238E27FC236}">
                <a16:creationId xmlns:a16="http://schemas.microsoft.com/office/drawing/2014/main" xmlns="" id="{44C4E0BA-5C90-4FB6-BCA6-99B663B19FA8}"/>
              </a:ext>
            </a:extLst>
          </p:cNvPr>
          <p:cNvSpPr/>
          <p:nvPr/>
        </p:nvSpPr>
        <p:spPr bwMode="gray">
          <a:xfrm>
            <a:off x="469088" y="1246562"/>
            <a:ext cx="11089232" cy="307777"/>
          </a:xfrm>
          <a:prstGeom prst="rect">
            <a:avLst/>
          </a:prstGeom>
        </p:spPr>
        <p:txBody>
          <a:bodyPr wrap="square">
            <a:noAutofit/>
          </a:bodyPr>
          <a:lstStyle/>
          <a:p>
            <a:pPr marL="342900" indent="-342900" fontAlgn="ctr">
              <a:buFont typeface="+mj-lt"/>
              <a:buAutoNum type="arabicPeriod" startAt="4"/>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VPN targets for the VPN instance.</a:t>
            </a:r>
          </a:p>
        </p:txBody>
      </p:sp>
      <p:sp>
        <p:nvSpPr>
          <p:cNvPr id="6" name="矩形 5">
            <a:extLst>
              <a:ext uri="{FF2B5EF4-FFF2-40B4-BE49-F238E27FC236}">
                <a16:creationId xmlns:a16="http://schemas.microsoft.com/office/drawing/2014/main" xmlns="" id="{2683E34D-F948-4861-A2DA-5897E9554D17}"/>
              </a:ext>
            </a:extLst>
          </p:cNvPr>
          <p:cNvSpPr/>
          <p:nvPr/>
        </p:nvSpPr>
        <p:spPr bwMode="gray">
          <a:xfrm>
            <a:off x="949621" y="1986486"/>
            <a:ext cx="10608699" cy="1015663"/>
          </a:xfrm>
          <a:prstGeom prst="rect">
            <a:avLst/>
          </a:prstGeom>
        </p:spPr>
        <p:txBody>
          <a:bodyPr wrap="square">
            <a:noAutofit/>
          </a:bodyPr>
          <a:lstStyle/>
          <a:p>
            <a:pPr fontAlgn="ctr">
              <a:lnSpc>
                <a:spcPts val="2400"/>
              </a:lnSpc>
            </a:pPr>
            <a:r>
              <a:rPr lang="en-US" sz="1400" dirty="0">
                <a:latin typeface="Huawei Sans" panose="020C0503030203020204" pitchFamily="34" charset="0"/>
              </a:rPr>
              <a:t>The </a:t>
            </a:r>
            <a:r>
              <a:rPr lang="en-US" sz="1400" b="1" dirty="0" err="1">
                <a:latin typeface="Huawei Sans" panose="020C0503030203020204" pitchFamily="34" charset="0"/>
              </a:rPr>
              <a:t>vpn</a:t>
            </a:r>
            <a:r>
              <a:rPr lang="en-US" sz="1400" b="1" dirty="0">
                <a:latin typeface="Huawei Sans" panose="020C0503030203020204" pitchFamily="34" charset="0"/>
              </a:rPr>
              <a:t>-target</a:t>
            </a:r>
            <a:r>
              <a:rPr lang="en-US" sz="1400" dirty="0">
                <a:latin typeface="Huawei Sans" panose="020C0503030203020204" pitchFamily="34" charset="0"/>
              </a:rPr>
              <a:t> command configures export or import VPN targets for the VPN instance address family.</a:t>
            </a:r>
          </a:p>
          <a:p>
            <a:pPr marL="540000" indent="-285750" fontAlgn="ctr">
              <a:lnSpc>
                <a:spcPts val="24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Courier New" panose="02070309020205020404" pitchFamily="49" charset="0"/>
              </a:rPr>
              <a:t>The format of a VPN target is the same as that of an RD.</a:t>
            </a:r>
          </a:p>
          <a:p>
            <a:pPr marL="540000" indent="-285750" fontAlgn="ctr">
              <a:lnSpc>
                <a:spcPts val="24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Courier New" panose="02070309020205020404" pitchFamily="49" charset="0"/>
              </a:rPr>
              <a:t>A maximum of eight VPN targets can be configured at a time using the </a:t>
            </a:r>
            <a:r>
              <a:rPr lang="en-US" sz="1400" b="1" dirty="0" err="1">
                <a:latin typeface="Huawei Sans" panose="020C0503030203020204" pitchFamily="34" charset="0"/>
                <a:ea typeface="方正兰亭黑简体" panose="02000000000000000000" pitchFamily="2" charset="-122"/>
                <a:cs typeface="Courier New" panose="02070309020205020404" pitchFamily="49" charset="0"/>
              </a:rPr>
              <a:t>vpn</a:t>
            </a:r>
            <a:r>
              <a:rPr lang="en-US" sz="1400" b="1" dirty="0">
                <a:latin typeface="Huawei Sans" panose="020C0503030203020204" pitchFamily="34" charset="0"/>
                <a:ea typeface="方正兰亭黑简体" panose="02000000000000000000" pitchFamily="2" charset="-122"/>
                <a:cs typeface="Courier New" panose="02070309020205020404" pitchFamily="49" charset="0"/>
              </a:rPr>
              <a:t>-target</a:t>
            </a:r>
            <a:r>
              <a:rPr lang="en-US" sz="1400" dirty="0">
                <a:latin typeface="Huawei Sans" panose="020C0503030203020204" pitchFamily="34" charset="0"/>
                <a:ea typeface="方正兰亭黑简体" panose="02000000000000000000" pitchFamily="2" charset="-122"/>
                <a:cs typeface="Courier New" panose="02070309020205020404" pitchFamily="49" charset="0"/>
              </a:rPr>
              <a:t> command. </a:t>
            </a:r>
            <a:r>
              <a:rPr lang="en-US" sz="1400" dirty="0">
                <a:latin typeface="Huawei Sans" panose="020C0503030203020204" pitchFamily="34" charset="0"/>
              </a:rPr>
              <a:t>To configure more VPN targets, run the </a:t>
            </a:r>
            <a:r>
              <a:rPr lang="en-US" sz="1400" b="1" dirty="0" err="1">
                <a:latin typeface="Huawei Sans" panose="020C0503030203020204" pitchFamily="34" charset="0"/>
              </a:rPr>
              <a:t>vpn</a:t>
            </a:r>
            <a:r>
              <a:rPr lang="en-US" sz="1400" b="1" dirty="0">
                <a:latin typeface="Huawei Sans" panose="020C0503030203020204" pitchFamily="34" charset="0"/>
              </a:rPr>
              <a:t>-target</a:t>
            </a:r>
            <a:r>
              <a:rPr lang="en-US" sz="1400" dirty="0">
                <a:latin typeface="Huawei Sans" panose="020C0503030203020204" pitchFamily="34" charset="0"/>
              </a:rPr>
              <a:t> command multiple times.</a:t>
            </a:r>
          </a:p>
        </p:txBody>
      </p:sp>
      <p:sp>
        <p:nvSpPr>
          <p:cNvPr id="17" name="矩形 16">
            <a:extLst>
              <a:ext uri="{FF2B5EF4-FFF2-40B4-BE49-F238E27FC236}">
                <a16:creationId xmlns:a16="http://schemas.microsoft.com/office/drawing/2014/main" xmlns="" id="{DE8F6EE9-08D2-4C17-B52B-2BA7D62EA7C2}"/>
              </a:ext>
            </a:extLst>
          </p:cNvPr>
          <p:cNvSpPr/>
          <p:nvPr/>
        </p:nvSpPr>
        <p:spPr bwMode="gray">
          <a:xfrm>
            <a:off x="949621" y="3805855"/>
            <a:ext cx="10608699" cy="307777"/>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[PE-GigabitEthernet0/0/0]</a:t>
            </a:r>
            <a:r>
              <a:rPr lang="en-US" sz="1400" b="1" dirty="0" err="1">
                <a:latin typeface="Huawei Sans" panose="020C0503030203020204" pitchFamily="34" charset="0"/>
              </a:rPr>
              <a:t>ip</a:t>
            </a:r>
            <a:r>
              <a:rPr lang="en-US" sz="1400" b="1" dirty="0">
                <a:latin typeface="Huawei Sans" panose="020C0503030203020204" pitchFamily="34" charset="0"/>
              </a:rPr>
              <a:t> binding </a:t>
            </a:r>
            <a:r>
              <a:rPr lang="en-US" sz="1400" b="1" dirty="0" err="1">
                <a:latin typeface="Huawei Sans" panose="020C0503030203020204" pitchFamily="34" charset="0"/>
              </a:rPr>
              <a:t>vpn</a:t>
            </a:r>
            <a:r>
              <a:rPr lang="en-US" sz="1400" b="1" dirty="0">
                <a:latin typeface="Huawei Sans" panose="020C0503030203020204" pitchFamily="34" charset="0"/>
              </a:rPr>
              <a:t>-instance </a:t>
            </a:r>
            <a:r>
              <a:rPr lang="en-US" sz="1400" i="1" dirty="0" err="1">
                <a:latin typeface="Huawei Sans" panose="020C0503030203020204" pitchFamily="34" charset="0"/>
              </a:rPr>
              <a:t>vpn</a:t>
            </a:r>
            <a:r>
              <a:rPr lang="en-US" sz="1400" i="1" dirty="0">
                <a:latin typeface="Huawei Sans" panose="020C0503030203020204" pitchFamily="34" charset="0"/>
              </a:rPr>
              <a:t>-instance-name</a:t>
            </a:r>
          </a:p>
        </p:txBody>
      </p:sp>
      <p:sp>
        <p:nvSpPr>
          <p:cNvPr id="18" name="矩形 17">
            <a:extLst>
              <a:ext uri="{FF2B5EF4-FFF2-40B4-BE49-F238E27FC236}">
                <a16:creationId xmlns:a16="http://schemas.microsoft.com/office/drawing/2014/main" xmlns="" id="{7D03D82F-BDCE-482A-A9FF-3C6992CF8382}"/>
              </a:ext>
            </a:extLst>
          </p:cNvPr>
          <p:cNvSpPr/>
          <p:nvPr/>
        </p:nvSpPr>
        <p:spPr bwMode="gray">
          <a:xfrm>
            <a:off x="469088" y="3373708"/>
            <a:ext cx="11089232" cy="307777"/>
          </a:xfrm>
          <a:prstGeom prst="rect">
            <a:avLst/>
          </a:prstGeom>
        </p:spPr>
        <p:txBody>
          <a:bodyPr wrap="square">
            <a:noAutofit/>
          </a:bodyPr>
          <a:lstStyle/>
          <a:p>
            <a:pPr marL="342900" indent="-342900" fontAlgn="ctr">
              <a:buFont typeface="+mj-lt"/>
              <a:buAutoNum type="arabicPeriod" startAt="5"/>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Bind an interface to the VPN instance.</a:t>
            </a:r>
          </a:p>
        </p:txBody>
      </p:sp>
      <p:sp>
        <p:nvSpPr>
          <p:cNvPr id="19" name="矩形 18">
            <a:extLst>
              <a:ext uri="{FF2B5EF4-FFF2-40B4-BE49-F238E27FC236}">
                <a16:creationId xmlns:a16="http://schemas.microsoft.com/office/drawing/2014/main" xmlns="" id="{3F657C96-E0F8-4158-BE13-42DD133614B1}"/>
              </a:ext>
            </a:extLst>
          </p:cNvPr>
          <p:cNvSpPr/>
          <p:nvPr/>
        </p:nvSpPr>
        <p:spPr bwMode="gray">
          <a:xfrm>
            <a:off x="949621" y="4107905"/>
            <a:ext cx="10608699" cy="678712"/>
          </a:xfrm>
          <a:prstGeom prst="rect">
            <a:avLst/>
          </a:prstGeom>
        </p:spPr>
        <p:txBody>
          <a:bodyPr wrap="square">
            <a:noAutofit/>
          </a:bodyPr>
          <a:lstStyle/>
          <a:p>
            <a:pPr fontAlgn="ctr">
              <a:lnSpc>
                <a:spcPts val="2400"/>
              </a:lnSpc>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 binding vpn-instance</a:t>
            </a: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binds an interface on a PE to a VPN instance. By default, an interface belongs to the root instance and is not bound to any VPN instance. Binding an interface to a VPN instance or deleting the binding will result in the deletion of the IP address of the interface, Layer 3 features, and IP-related routing protocols. These features must be re-configured if needed.</a:t>
            </a:r>
          </a:p>
        </p:txBody>
      </p:sp>
    </p:spTree>
    <p:extLst>
      <p:ext uri="{BB962C8B-B14F-4D97-AF65-F5344CB8AC3E}">
        <p14:creationId xmlns:p14="http://schemas.microsoft.com/office/powerpoint/2010/main" val="29411192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t>Configuration Commands - MP-BGP Configuration</a:t>
            </a:r>
          </a:p>
        </p:txBody>
      </p:sp>
      <p:sp>
        <p:nvSpPr>
          <p:cNvPr id="4" name="矩形 3">
            <a:extLst>
              <a:ext uri="{FF2B5EF4-FFF2-40B4-BE49-F238E27FC236}">
                <a16:creationId xmlns:a16="http://schemas.microsoft.com/office/drawing/2014/main" xmlns="" id="{4155CF1B-D6D5-4CBC-A7C4-3539BA1D8C49}"/>
              </a:ext>
            </a:extLst>
          </p:cNvPr>
          <p:cNvSpPr/>
          <p:nvPr/>
        </p:nvSpPr>
        <p:spPr bwMode="gray">
          <a:xfrm>
            <a:off x="940477" y="1678709"/>
            <a:ext cx="10608699" cy="307777"/>
          </a:xfrm>
          <a:prstGeom prst="rect">
            <a:avLst/>
          </a:prstGeom>
          <a:solidFill>
            <a:schemeClr val="bg1">
              <a:lumMod val="85000"/>
            </a:schemeClr>
          </a:solidFill>
          <a:ln>
            <a:noFill/>
          </a:ln>
        </p:spPr>
        <p:txBody>
          <a:bodyPr wrap="square">
            <a:noAutofit/>
          </a:bodyPr>
          <a:lstStyle/>
          <a:p>
            <a:pPr fontAlgn="ctr"/>
            <a:r>
              <a:rPr lang="en-US" sz="1400">
                <a:latin typeface="Huawei Sans" panose="020C0503030203020204" pitchFamily="34" charset="0"/>
              </a:rPr>
              <a:t>[PE]</a:t>
            </a:r>
            <a:r>
              <a:rPr lang="en-US" sz="1400" b="1">
                <a:latin typeface="Huawei Sans" panose="020C0503030203020204" pitchFamily="34" charset="0"/>
              </a:rPr>
              <a:t> bgp</a:t>
            </a:r>
            <a:r>
              <a:rPr lang="en-US" sz="1400">
                <a:latin typeface="Huawei Sans" panose="020C0503030203020204" pitchFamily="34" charset="0"/>
              </a:rPr>
              <a:t> { </a:t>
            </a:r>
            <a:r>
              <a:rPr lang="en-US" sz="1400" i="1">
                <a:latin typeface="Huawei Sans" panose="020C0503030203020204" pitchFamily="34" charset="0"/>
              </a:rPr>
              <a:t>as-number-plain</a:t>
            </a:r>
            <a:r>
              <a:rPr lang="en-US" sz="1400">
                <a:latin typeface="Huawei Sans" panose="020C0503030203020204" pitchFamily="34" charset="0"/>
              </a:rPr>
              <a:t> | </a:t>
            </a:r>
            <a:r>
              <a:rPr lang="en-US" sz="1400" i="1">
                <a:latin typeface="Huawei Sans" panose="020C0503030203020204" pitchFamily="34" charset="0"/>
              </a:rPr>
              <a:t>as-number-dot</a:t>
            </a:r>
            <a:r>
              <a:rPr lang="en-US" sz="1400">
                <a:latin typeface="Huawei Sans" panose="020C0503030203020204" pitchFamily="34" charset="0"/>
              </a:rPr>
              <a:t> }</a:t>
            </a:r>
          </a:p>
        </p:txBody>
      </p:sp>
      <p:sp>
        <p:nvSpPr>
          <p:cNvPr id="5" name="矩形 4">
            <a:extLst>
              <a:ext uri="{FF2B5EF4-FFF2-40B4-BE49-F238E27FC236}">
                <a16:creationId xmlns:a16="http://schemas.microsoft.com/office/drawing/2014/main" xmlns="" id="{44C4E0BA-5C90-4FB6-BCA6-99B663B19FA8}"/>
              </a:ext>
            </a:extLst>
          </p:cNvPr>
          <p:cNvSpPr/>
          <p:nvPr/>
        </p:nvSpPr>
        <p:spPr bwMode="gray">
          <a:xfrm>
            <a:off x="459944" y="1246562"/>
            <a:ext cx="11089232" cy="307777"/>
          </a:xfrm>
          <a:prstGeom prst="rect">
            <a:avLst/>
          </a:prstGeom>
        </p:spPr>
        <p:txBody>
          <a:bodyPr wrap="square">
            <a:noAutofit/>
          </a:bodyPr>
          <a:lstStyle/>
          <a:p>
            <a:pPr marL="342900" indent="-342900" fontAlgn="ctr">
              <a:buFont typeface="+mj-lt"/>
              <a:buAutoNum type="arabicPeriod"/>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basic BGP functions.</a:t>
            </a:r>
          </a:p>
        </p:txBody>
      </p:sp>
      <p:sp>
        <p:nvSpPr>
          <p:cNvPr id="9" name="矩形 8">
            <a:extLst>
              <a:ext uri="{FF2B5EF4-FFF2-40B4-BE49-F238E27FC236}">
                <a16:creationId xmlns:a16="http://schemas.microsoft.com/office/drawing/2014/main" xmlns="" id="{4155CF1B-D6D5-4CBC-A7C4-3539BA1D8C49}"/>
              </a:ext>
            </a:extLst>
          </p:cNvPr>
          <p:cNvSpPr/>
          <p:nvPr/>
        </p:nvSpPr>
        <p:spPr bwMode="gray">
          <a:xfrm>
            <a:off x="940477" y="2033569"/>
            <a:ext cx="10608699" cy="307777"/>
          </a:xfrm>
          <a:prstGeom prst="rect">
            <a:avLst/>
          </a:prstGeom>
          <a:solidFill>
            <a:schemeClr val="bg1">
              <a:lumMod val="85000"/>
            </a:schemeClr>
          </a:solidFill>
          <a:ln>
            <a:noFill/>
          </a:ln>
        </p:spPr>
        <p:txBody>
          <a:bodyPr wrap="square">
            <a:noAutofit/>
          </a:bodyPr>
          <a:lstStyle/>
          <a:p>
            <a:pPr fontAlgn="ctr"/>
            <a:r>
              <a:rPr lang="en-US" sz="1400">
                <a:latin typeface="Huawei Sans" panose="020C0503030203020204" pitchFamily="34" charset="0"/>
              </a:rPr>
              <a:t>[PE-bgp]</a:t>
            </a:r>
            <a:r>
              <a:rPr lang="en-US" sz="1400" b="1">
                <a:latin typeface="Huawei Sans" panose="020C0503030203020204" pitchFamily="34" charset="0"/>
              </a:rPr>
              <a:t> peer</a:t>
            </a:r>
            <a:r>
              <a:rPr lang="en-US" sz="1400">
                <a:latin typeface="Huawei Sans" panose="020C0503030203020204" pitchFamily="34" charset="0"/>
              </a:rPr>
              <a:t> </a:t>
            </a:r>
            <a:r>
              <a:rPr lang="en-US" sz="1400" i="1">
                <a:latin typeface="Huawei Sans" panose="020C0503030203020204" pitchFamily="34" charset="0"/>
              </a:rPr>
              <a:t>ipv4-address</a:t>
            </a:r>
            <a:r>
              <a:rPr lang="en-US" sz="1400">
                <a:latin typeface="Huawei Sans" panose="020C0503030203020204" pitchFamily="34" charset="0"/>
              </a:rPr>
              <a:t> </a:t>
            </a:r>
            <a:r>
              <a:rPr lang="en-US" sz="1400" b="1">
                <a:latin typeface="Huawei Sans" panose="020C0503030203020204" pitchFamily="34" charset="0"/>
              </a:rPr>
              <a:t>as-number</a:t>
            </a:r>
            <a:r>
              <a:rPr lang="en-US" sz="1400">
                <a:latin typeface="Huawei Sans" panose="020C0503030203020204" pitchFamily="34" charset="0"/>
              </a:rPr>
              <a:t> </a:t>
            </a:r>
            <a:r>
              <a:rPr lang="en-US" sz="1400" i="1">
                <a:latin typeface="Huawei Sans" panose="020C0503030203020204" pitchFamily="34" charset="0"/>
              </a:rPr>
              <a:t>as-number</a:t>
            </a:r>
          </a:p>
        </p:txBody>
      </p:sp>
      <p:sp>
        <p:nvSpPr>
          <p:cNvPr id="10" name="矩形 9">
            <a:extLst>
              <a:ext uri="{FF2B5EF4-FFF2-40B4-BE49-F238E27FC236}">
                <a16:creationId xmlns:a16="http://schemas.microsoft.com/office/drawing/2014/main" xmlns="" id="{4155CF1B-D6D5-4CBC-A7C4-3539BA1D8C49}"/>
              </a:ext>
            </a:extLst>
          </p:cNvPr>
          <p:cNvSpPr/>
          <p:nvPr/>
        </p:nvSpPr>
        <p:spPr bwMode="gray">
          <a:xfrm>
            <a:off x="940477" y="2388430"/>
            <a:ext cx="10608699" cy="307777"/>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[PE-</a:t>
            </a:r>
            <a:r>
              <a:rPr lang="en-US" sz="1400" dirty="0" err="1">
                <a:latin typeface="Huawei Sans" panose="020C0503030203020204" pitchFamily="34" charset="0"/>
              </a:rPr>
              <a:t>bgp</a:t>
            </a:r>
            <a:r>
              <a:rPr lang="en-US" sz="1400" dirty="0">
                <a:latin typeface="Huawei Sans" panose="020C0503030203020204" pitchFamily="34" charset="0"/>
              </a:rPr>
              <a:t>]</a:t>
            </a:r>
            <a:r>
              <a:rPr lang="en-US" sz="1400" b="1" dirty="0">
                <a:latin typeface="Huawei Sans" panose="020C0503030203020204" pitchFamily="34" charset="0"/>
              </a:rPr>
              <a:t> peer</a:t>
            </a:r>
            <a:r>
              <a:rPr lang="en-US" sz="1400" dirty="0">
                <a:latin typeface="Huawei Sans" panose="020C0503030203020204" pitchFamily="34" charset="0"/>
              </a:rPr>
              <a:t> </a:t>
            </a:r>
            <a:r>
              <a:rPr lang="en-US" sz="1400" i="1" dirty="0">
                <a:latin typeface="Huawei Sans" panose="020C0503030203020204" pitchFamily="34" charset="0"/>
              </a:rPr>
              <a:t>ipv4-address</a:t>
            </a:r>
            <a:r>
              <a:rPr lang="en-US" sz="1400" dirty="0">
                <a:latin typeface="Huawei Sans" panose="020C0503030203020204" pitchFamily="34" charset="0"/>
              </a:rPr>
              <a:t> </a:t>
            </a:r>
            <a:r>
              <a:rPr lang="en-US" sz="1400" b="1" dirty="0">
                <a:latin typeface="Huawei Sans" panose="020C0503030203020204" pitchFamily="34" charset="0"/>
              </a:rPr>
              <a:t>connect-interface loopback</a:t>
            </a:r>
            <a:r>
              <a:rPr lang="en-US" sz="1400" dirty="0">
                <a:latin typeface="Huawei Sans" panose="020C0503030203020204" pitchFamily="34" charset="0"/>
              </a:rPr>
              <a:t> </a:t>
            </a:r>
            <a:r>
              <a:rPr lang="en-US" sz="1400" i="1" dirty="0">
                <a:latin typeface="Huawei Sans" panose="020C0503030203020204" pitchFamily="34" charset="0"/>
              </a:rPr>
              <a:t>interface-number</a:t>
            </a:r>
          </a:p>
        </p:txBody>
      </p:sp>
      <p:sp>
        <p:nvSpPr>
          <p:cNvPr id="11" name="矩形 10">
            <a:extLst>
              <a:ext uri="{FF2B5EF4-FFF2-40B4-BE49-F238E27FC236}">
                <a16:creationId xmlns:a16="http://schemas.microsoft.com/office/drawing/2014/main" xmlns="" id="{3F657C96-E0F8-4158-BE13-42DD133614B1}"/>
              </a:ext>
            </a:extLst>
          </p:cNvPr>
          <p:cNvSpPr/>
          <p:nvPr/>
        </p:nvSpPr>
        <p:spPr bwMode="gray">
          <a:xfrm>
            <a:off x="940476" y="2685538"/>
            <a:ext cx="10608699" cy="400110"/>
          </a:xfrm>
          <a:prstGeom prst="rect">
            <a:avLst/>
          </a:prstGeom>
        </p:spPr>
        <p:txBody>
          <a:bodyPr wrap="square">
            <a:noAutofit/>
          </a:bodyPr>
          <a:lstStyle/>
          <a:p>
            <a:pPr fontAlgn="ctr"/>
            <a:r>
              <a:rPr lang="en-US" sz="1400" dirty="0">
                <a:latin typeface="Huawei Sans" panose="020C0503030203020204" pitchFamily="34" charset="0"/>
              </a:rPr>
              <a:t>A PE must use a loopback interface address with a 32-bit mask to set up an MP-IBGP peer relationship with the peer PE so that VPN routes can be recursed to tunnels.</a:t>
            </a:r>
          </a:p>
        </p:txBody>
      </p:sp>
      <p:sp>
        <p:nvSpPr>
          <p:cNvPr id="13" name="矩形 12">
            <a:extLst>
              <a:ext uri="{FF2B5EF4-FFF2-40B4-BE49-F238E27FC236}">
                <a16:creationId xmlns:a16="http://schemas.microsoft.com/office/drawing/2014/main" xmlns="" id="{44C4E0BA-5C90-4FB6-BCA6-99B663B19FA8}"/>
              </a:ext>
            </a:extLst>
          </p:cNvPr>
          <p:cNvSpPr/>
          <p:nvPr/>
        </p:nvSpPr>
        <p:spPr bwMode="gray">
          <a:xfrm>
            <a:off x="459943" y="3196008"/>
            <a:ext cx="11089232" cy="307777"/>
          </a:xfrm>
          <a:prstGeom prst="rect">
            <a:avLst/>
          </a:prstGeom>
        </p:spPr>
        <p:txBody>
          <a:bodyPr wrap="square">
            <a:noAutofit/>
          </a:bodyPr>
          <a:lstStyle/>
          <a:p>
            <a:pPr marL="342900" indent="-342900" fontAlgn="ctr">
              <a:buFont typeface="+mj-lt"/>
              <a:buAutoNum type="arabicPeriod" startAt="2"/>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Enable the PE to exchange VPNv4 routes with a specific MP-BGP peer.</a:t>
            </a:r>
          </a:p>
        </p:txBody>
      </p:sp>
      <p:sp>
        <p:nvSpPr>
          <p:cNvPr id="14" name="矩形 13">
            <a:extLst>
              <a:ext uri="{FF2B5EF4-FFF2-40B4-BE49-F238E27FC236}">
                <a16:creationId xmlns:a16="http://schemas.microsoft.com/office/drawing/2014/main" xmlns="" id="{4155CF1B-D6D5-4CBC-A7C4-3539BA1D8C49}"/>
              </a:ext>
            </a:extLst>
          </p:cNvPr>
          <p:cNvSpPr/>
          <p:nvPr/>
        </p:nvSpPr>
        <p:spPr bwMode="gray">
          <a:xfrm>
            <a:off x="940476" y="3522073"/>
            <a:ext cx="10608699" cy="307777"/>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[PE-</a:t>
            </a:r>
            <a:r>
              <a:rPr lang="en-US" sz="1400" dirty="0" err="1">
                <a:latin typeface="Huawei Sans" panose="020C0503030203020204" pitchFamily="34" charset="0"/>
              </a:rPr>
              <a:t>bgp</a:t>
            </a:r>
            <a:r>
              <a:rPr lang="en-US" sz="1400" dirty="0">
                <a:latin typeface="Huawei Sans" panose="020C0503030203020204" pitchFamily="34" charset="0"/>
              </a:rPr>
              <a:t>]</a:t>
            </a:r>
            <a:r>
              <a:rPr lang="en-US" sz="1400" b="1" dirty="0">
                <a:latin typeface="Huawei Sans" panose="020C0503030203020204" pitchFamily="34" charset="0"/>
              </a:rPr>
              <a:t> ipv4-family</a:t>
            </a:r>
            <a:r>
              <a:rPr lang="en-US" sz="1400" dirty="0">
                <a:latin typeface="Huawei Sans" panose="020C0503030203020204" pitchFamily="34" charset="0"/>
              </a:rPr>
              <a:t> </a:t>
            </a:r>
            <a:r>
              <a:rPr lang="en-US" sz="1400" b="1" dirty="0">
                <a:latin typeface="Huawei Sans" panose="020C0503030203020204" pitchFamily="34" charset="0"/>
              </a:rPr>
              <a:t>vpnv4</a:t>
            </a:r>
            <a:r>
              <a:rPr lang="en-US" sz="1400" dirty="0">
                <a:latin typeface="Huawei Sans" panose="020C0503030203020204" pitchFamily="34" charset="0"/>
              </a:rPr>
              <a:t> [ </a:t>
            </a:r>
            <a:r>
              <a:rPr lang="en-US" sz="1400" b="1" dirty="0">
                <a:latin typeface="Huawei Sans" panose="020C0503030203020204" pitchFamily="34" charset="0"/>
              </a:rPr>
              <a:t>unicast</a:t>
            </a:r>
            <a:r>
              <a:rPr lang="en-US" sz="1400" dirty="0">
                <a:latin typeface="Huawei Sans" panose="020C0503030203020204" pitchFamily="34" charset="0"/>
              </a:rPr>
              <a:t> ]</a:t>
            </a:r>
          </a:p>
        </p:txBody>
      </p:sp>
      <p:sp>
        <p:nvSpPr>
          <p:cNvPr id="15" name="矩形 14">
            <a:extLst>
              <a:ext uri="{FF2B5EF4-FFF2-40B4-BE49-F238E27FC236}">
                <a16:creationId xmlns:a16="http://schemas.microsoft.com/office/drawing/2014/main" xmlns="" id="{4155CF1B-D6D5-4CBC-A7C4-3539BA1D8C49}"/>
              </a:ext>
            </a:extLst>
          </p:cNvPr>
          <p:cNvSpPr/>
          <p:nvPr/>
        </p:nvSpPr>
        <p:spPr bwMode="gray">
          <a:xfrm>
            <a:off x="940477" y="3921595"/>
            <a:ext cx="10608699" cy="307777"/>
          </a:xfrm>
          <a:prstGeom prst="rect">
            <a:avLst/>
          </a:prstGeom>
          <a:solidFill>
            <a:schemeClr val="bg1">
              <a:lumMod val="85000"/>
            </a:schemeClr>
          </a:solidFill>
          <a:ln>
            <a:noFill/>
          </a:ln>
        </p:spPr>
        <p:txBody>
          <a:bodyPr wrap="square">
            <a:noAutofit/>
          </a:bodyPr>
          <a:lstStyle/>
          <a:p>
            <a:pPr fontAlgn="ctr"/>
            <a:r>
              <a:rPr lang="en-US" sz="1400">
                <a:latin typeface="Huawei Sans" panose="020C0503030203020204" pitchFamily="34" charset="0"/>
              </a:rPr>
              <a:t>[PE-bgp-af-vpnv4]</a:t>
            </a:r>
            <a:r>
              <a:rPr lang="en-US" sz="1400" b="1">
                <a:latin typeface="Huawei Sans" panose="020C0503030203020204" pitchFamily="34" charset="0"/>
              </a:rPr>
              <a:t> peer</a:t>
            </a:r>
            <a:r>
              <a:rPr lang="en-US" sz="1400">
                <a:latin typeface="Huawei Sans" panose="020C0503030203020204" pitchFamily="34" charset="0"/>
              </a:rPr>
              <a:t> </a:t>
            </a:r>
            <a:r>
              <a:rPr lang="en-US" sz="1400" i="1">
                <a:latin typeface="Huawei Sans" panose="020C0503030203020204" pitchFamily="34" charset="0"/>
              </a:rPr>
              <a:t>ipv4-address</a:t>
            </a:r>
            <a:r>
              <a:rPr lang="en-US" sz="1400">
                <a:latin typeface="Huawei Sans" panose="020C0503030203020204" pitchFamily="34" charset="0"/>
              </a:rPr>
              <a:t> </a:t>
            </a:r>
            <a:r>
              <a:rPr lang="en-US" sz="1400" b="1">
                <a:latin typeface="Huawei Sans" panose="020C0503030203020204" pitchFamily="34" charset="0"/>
              </a:rPr>
              <a:t>enable</a:t>
            </a:r>
          </a:p>
        </p:txBody>
      </p:sp>
      <p:sp>
        <p:nvSpPr>
          <p:cNvPr id="16" name="矩形 15">
            <a:extLst>
              <a:ext uri="{FF2B5EF4-FFF2-40B4-BE49-F238E27FC236}">
                <a16:creationId xmlns:a16="http://schemas.microsoft.com/office/drawing/2014/main" xmlns="" id="{3F657C96-E0F8-4158-BE13-42DD133614B1}"/>
              </a:ext>
            </a:extLst>
          </p:cNvPr>
          <p:cNvSpPr/>
          <p:nvPr/>
        </p:nvSpPr>
        <p:spPr bwMode="gray">
          <a:xfrm>
            <a:off x="940477" y="4270184"/>
            <a:ext cx="10608699" cy="687496"/>
          </a:xfrm>
          <a:prstGeom prst="rect">
            <a:avLst/>
          </a:prstGeom>
        </p:spPr>
        <p:txBody>
          <a:bodyPr wrap="square">
            <a:noAutofit/>
          </a:bodyPr>
          <a:lstStyle/>
          <a:p>
            <a:pPr fontAlgn="ctr"/>
            <a:r>
              <a:rPr lang="en-US" sz="1400" dirty="0">
                <a:latin typeface="Huawei Sans" panose="020C0503030203020204" pitchFamily="34" charset="0"/>
              </a:rPr>
              <a:t>By default, only the peer relationships in the BGP IPv4 unicast address family view are automatically enabled. In other words, after the </a:t>
            </a:r>
            <a:r>
              <a:rPr lang="en-US" sz="1400" b="1" dirty="0">
                <a:latin typeface="Huawei Sans" panose="020C0503030203020204" pitchFamily="34" charset="0"/>
              </a:rPr>
              <a:t>peer as-number</a:t>
            </a:r>
            <a:r>
              <a:rPr lang="en-US" sz="1400" dirty="0">
                <a:latin typeface="Huawei Sans" panose="020C0503030203020204" pitchFamily="34" charset="0"/>
              </a:rPr>
              <a:t> command is run in the BGP view, the system automatically configures the </a:t>
            </a:r>
            <a:r>
              <a:rPr lang="en-US" sz="1400" b="1" dirty="0">
                <a:latin typeface="Huawei Sans" panose="020C0503030203020204" pitchFamily="34" charset="0"/>
              </a:rPr>
              <a:t>peer enable</a:t>
            </a:r>
            <a:r>
              <a:rPr lang="en-US" sz="1400" dirty="0">
                <a:latin typeface="Huawei Sans" panose="020C0503030203020204" pitchFamily="34" charset="0"/>
              </a:rPr>
              <a:t> command. In other address family views, however, peering must be enabled manually.</a:t>
            </a:r>
          </a:p>
        </p:txBody>
      </p:sp>
      <p:sp>
        <p:nvSpPr>
          <p:cNvPr id="20" name="矩形 19">
            <a:extLst>
              <a:ext uri="{FF2B5EF4-FFF2-40B4-BE49-F238E27FC236}">
                <a16:creationId xmlns:a16="http://schemas.microsoft.com/office/drawing/2014/main" xmlns="" id="{44C4E0BA-5C90-4FB6-BCA6-99B663B19FA8}"/>
              </a:ext>
            </a:extLst>
          </p:cNvPr>
          <p:cNvSpPr/>
          <p:nvPr/>
        </p:nvSpPr>
        <p:spPr bwMode="gray">
          <a:xfrm>
            <a:off x="459944" y="4957901"/>
            <a:ext cx="11089232" cy="307777"/>
          </a:xfrm>
          <a:prstGeom prst="rect">
            <a:avLst/>
          </a:prstGeom>
        </p:spPr>
        <p:txBody>
          <a:bodyPr wrap="square">
            <a:noAutofit/>
          </a:bodyPr>
          <a:lstStyle/>
          <a:p>
            <a:pPr marL="342900" indent="-342900" fontAlgn="ctr">
              <a:buFont typeface="+mj-lt"/>
              <a:buAutoNum type="arabicPeriod" startAt="3"/>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PE to filter VPNv4 routes</a:t>
            </a:r>
          </a:p>
        </p:txBody>
      </p:sp>
      <p:sp>
        <p:nvSpPr>
          <p:cNvPr id="21" name="矩形 20">
            <a:extLst>
              <a:ext uri="{FF2B5EF4-FFF2-40B4-BE49-F238E27FC236}">
                <a16:creationId xmlns:a16="http://schemas.microsoft.com/office/drawing/2014/main" xmlns="" id="{4155CF1B-D6D5-4CBC-A7C4-3539BA1D8C49}"/>
              </a:ext>
            </a:extLst>
          </p:cNvPr>
          <p:cNvSpPr/>
          <p:nvPr/>
        </p:nvSpPr>
        <p:spPr bwMode="gray">
          <a:xfrm>
            <a:off x="940477" y="5320542"/>
            <a:ext cx="10608699" cy="307777"/>
          </a:xfrm>
          <a:prstGeom prst="rect">
            <a:avLst/>
          </a:prstGeom>
          <a:solidFill>
            <a:schemeClr val="bg1">
              <a:lumMod val="85000"/>
            </a:schemeClr>
          </a:solidFill>
          <a:ln>
            <a:noFill/>
          </a:ln>
        </p:spPr>
        <p:txBody>
          <a:bodyPr wrap="square">
            <a:noAutofit/>
          </a:bodyPr>
          <a:lstStyle/>
          <a:p>
            <a:pPr fontAlgn="ctr"/>
            <a:r>
              <a:rPr lang="en-US" sz="1400">
                <a:latin typeface="Huawei Sans" panose="020C0503030203020204" pitchFamily="34" charset="0"/>
              </a:rPr>
              <a:t>[PE-bgp-af-vpnv4] </a:t>
            </a:r>
            <a:r>
              <a:rPr lang="en-US" sz="1400" b="1">
                <a:latin typeface="Huawei Sans" panose="020C0503030203020204" pitchFamily="34" charset="0"/>
              </a:rPr>
              <a:t>policy vpn-target</a:t>
            </a:r>
          </a:p>
        </p:txBody>
      </p:sp>
      <p:sp>
        <p:nvSpPr>
          <p:cNvPr id="23" name="矩形 22">
            <a:extLst>
              <a:ext uri="{FF2B5EF4-FFF2-40B4-BE49-F238E27FC236}">
                <a16:creationId xmlns:a16="http://schemas.microsoft.com/office/drawing/2014/main" xmlns="" id="{3F657C96-E0F8-4158-BE13-42DD133614B1}"/>
              </a:ext>
            </a:extLst>
          </p:cNvPr>
          <p:cNvSpPr/>
          <p:nvPr/>
        </p:nvSpPr>
        <p:spPr bwMode="gray">
          <a:xfrm>
            <a:off x="940478" y="5653776"/>
            <a:ext cx="10608699" cy="585030"/>
          </a:xfrm>
          <a:prstGeom prst="rect">
            <a:avLst/>
          </a:prstGeom>
        </p:spPr>
        <p:txBody>
          <a:bodyPr wrap="square">
            <a:noAutofit/>
          </a:bodyPr>
          <a:lstStyle/>
          <a:p>
            <a:pPr fontAlgn="ctr"/>
            <a:r>
              <a:rPr lang="en-US" sz="1400" dirty="0">
                <a:latin typeface="Huawei Sans" panose="020C0503030203020204" pitchFamily="34" charset="0"/>
              </a:rPr>
              <a:t>The </a:t>
            </a:r>
            <a:r>
              <a:rPr lang="en-US" sz="1400" b="1" dirty="0">
                <a:latin typeface="Huawei Sans" panose="020C0503030203020204" pitchFamily="34" charset="0"/>
              </a:rPr>
              <a:t>policy </a:t>
            </a:r>
            <a:r>
              <a:rPr lang="en-US" sz="1400" b="1" dirty="0" err="1">
                <a:latin typeface="Huawei Sans" panose="020C0503030203020204" pitchFamily="34" charset="0"/>
              </a:rPr>
              <a:t>vpn</a:t>
            </a:r>
            <a:r>
              <a:rPr lang="en-US" sz="1400" b="1" dirty="0">
                <a:latin typeface="Huawei Sans" panose="020C0503030203020204" pitchFamily="34" charset="0"/>
              </a:rPr>
              <a:t>-target</a:t>
            </a:r>
            <a:r>
              <a:rPr lang="en-US" sz="1400" dirty="0">
                <a:latin typeface="Huawei Sans" panose="020C0503030203020204" pitchFamily="34" charset="0"/>
              </a:rPr>
              <a:t> command enables the PE to filter received VPN routes based on VPN targets. By default, this function is enabled. In some specific networking scenarios, you need to manually disable the filtering function.</a:t>
            </a:r>
          </a:p>
        </p:txBody>
      </p:sp>
    </p:spTree>
    <p:extLst>
      <p:ext uri="{BB962C8B-B14F-4D97-AF65-F5344CB8AC3E}">
        <p14:creationId xmlns:p14="http://schemas.microsoft.com/office/powerpoint/2010/main" val="33782589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a:t>Configuration Commands - Route Configuration Between a PE and CE</a:t>
            </a:r>
          </a:p>
        </p:txBody>
      </p:sp>
      <p:sp>
        <p:nvSpPr>
          <p:cNvPr id="4" name="矩形 3">
            <a:extLst>
              <a:ext uri="{FF2B5EF4-FFF2-40B4-BE49-F238E27FC236}">
                <a16:creationId xmlns:a16="http://schemas.microsoft.com/office/drawing/2014/main" xmlns="" id="{4155CF1B-D6D5-4CBC-A7C4-3539BA1D8C49}"/>
              </a:ext>
            </a:extLst>
          </p:cNvPr>
          <p:cNvSpPr/>
          <p:nvPr/>
        </p:nvSpPr>
        <p:spPr bwMode="gray">
          <a:xfrm>
            <a:off x="940477" y="1797459"/>
            <a:ext cx="10608699" cy="307777"/>
          </a:xfrm>
          <a:prstGeom prst="rect">
            <a:avLst/>
          </a:prstGeom>
          <a:solidFill>
            <a:schemeClr val="bg1">
              <a:lumMod val="85000"/>
            </a:schemeClr>
          </a:solidFill>
          <a:ln>
            <a:noFill/>
          </a:ln>
        </p:spPr>
        <p:txBody>
          <a:bodyPr wrap="square">
            <a:noAutofit/>
          </a:bodyPr>
          <a:lstStyle/>
          <a:p>
            <a:pPr fontAlgn="ctr"/>
            <a:r>
              <a:rPr lang="en-US" sz="1400">
                <a:latin typeface="Huawei Sans" panose="020C0503030203020204" pitchFamily="34" charset="0"/>
              </a:rPr>
              <a:t>[PE-bgp]</a:t>
            </a:r>
            <a:r>
              <a:rPr lang="en-US" sz="1400" b="1">
                <a:latin typeface="Huawei Sans" panose="020C0503030203020204" pitchFamily="34" charset="0"/>
              </a:rPr>
              <a:t> ipv4-family</a:t>
            </a:r>
            <a:r>
              <a:rPr lang="en-US" sz="1400">
                <a:latin typeface="Huawei Sans" panose="020C0503030203020204" pitchFamily="34" charset="0"/>
              </a:rPr>
              <a:t> </a:t>
            </a:r>
            <a:r>
              <a:rPr lang="en-US" sz="1400" b="1">
                <a:latin typeface="Huawei Sans" panose="020C0503030203020204" pitchFamily="34" charset="0"/>
              </a:rPr>
              <a:t>vpn-instance</a:t>
            </a:r>
            <a:r>
              <a:rPr lang="en-US" sz="1400">
                <a:latin typeface="Huawei Sans" panose="020C0503030203020204" pitchFamily="34" charset="0"/>
              </a:rPr>
              <a:t> </a:t>
            </a:r>
            <a:r>
              <a:rPr lang="en-US" sz="1400" i="1">
                <a:latin typeface="Huawei Sans" panose="020C0503030203020204" pitchFamily="34" charset="0"/>
              </a:rPr>
              <a:t>vpn-instance-name</a:t>
            </a:r>
          </a:p>
        </p:txBody>
      </p:sp>
      <p:sp>
        <p:nvSpPr>
          <p:cNvPr id="5" name="矩形 4">
            <a:extLst>
              <a:ext uri="{FF2B5EF4-FFF2-40B4-BE49-F238E27FC236}">
                <a16:creationId xmlns:a16="http://schemas.microsoft.com/office/drawing/2014/main" xmlns="" id="{44C4E0BA-5C90-4FB6-BCA6-99B663B19FA8}"/>
              </a:ext>
            </a:extLst>
          </p:cNvPr>
          <p:cNvSpPr/>
          <p:nvPr/>
        </p:nvSpPr>
        <p:spPr bwMode="gray">
          <a:xfrm>
            <a:off x="459944" y="1484062"/>
            <a:ext cx="11089232" cy="307777"/>
          </a:xfrm>
          <a:prstGeom prst="rect">
            <a:avLst/>
          </a:prstGeom>
        </p:spPr>
        <p:txBody>
          <a:bodyPr wrap="square">
            <a:noAutofit/>
          </a:bodyPr>
          <a:lstStyle/>
          <a:p>
            <a:pPr marL="342900" indent="-342900" fontAlgn="ctr">
              <a:buFont typeface="+mj-lt"/>
              <a:buAutoNum type="arabicPeriod"/>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 EBGP to transmit routes between a PE and a CE.</a:t>
            </a:r>
          </a:p>
        </p:txBody>
      </p:sp>
      <p:sp>
        <p:nvSpPr>
          <p:cNvPr id="11" name="矩形 10">
            <a:extLst>
              <a:ext uri="{FF2B5EF4-FFF2-40B4-BE49-F238E27FC236}">
                <a16:creationId xmlns:a16="http://schemas.microsoft.com/office/drawing/2014/main" xmlns="" id="{3F657C96-E0F8-4158-BE13-42DD133614B1}"/>
              </a:ext>
            </a:extLst>
          </p:cNvPr>
          <p:cNvSpPr/>
          <p:nvPr/>
        </p:nvSpPr>
        <p:spPr bwMode="gray">
          <a:xfrm>
            <a:off x="940476" y="2453777"/>
            <a:ext cx="10608699" cy="707886"/>
          </a:xfrm>
          <a:prstGeom prst="rect">
            <a:avLst/>
          </a:prstGeom>
        </p:spPr>
        <p:txBody>
          <a:bodyPr wrap="square">
            <a:noAutofit/>
          </a:bodyPr>
          <a:lstStyle/>
          <a:p>
            <a:pPr fontAlgn="ctr">
              <a:lnSpc>
                <a:spcPts val="2400"/>
              </a:lnSpc>
            </a:pPr>
            <a:r>
              <a:rPr lang="en-US" sz="1400">
                <a:latin typeface="Huawei Sans" panose="020C0503030203020204" pitchFamily="34" charset="0"/>
              </a:rPr>
              <a:t>On the PE, you need to enter the VPN instance IPv4 address family view and configure the CE as a BGP peer.</a:t>
            </a:r>
          </a:p>
          <a:p>
            <a:pPr fontAlgn="ctr">
              <a:lnSpc>
                <a:spcPts val="2400"/>
              </a:lnSpc>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On the CE, common EBGP is configured, and VPN routes are imported to BGP using the import or network mode.</a:t>
            </a:r>
          </a:p>
        </p:txBody>
      </p:sp>
      <p:sp>
        <p:nvSpPr>
          <p:cNvPr id="17" name="矩形 16">
            <a:extLst>
              <a:ext uri="{FF2B5EF4-FFF2-40B4-BE49-F238E27FC236}">
                <a16:creationId xmlns:a16="http://schemas.microsoft.com/office/drawing/2014/main" xmlns="" id="{4155CF1B-D6D5-4CBC-A7C4-3539BA1D8C49}"/>
              </a:ext>
            </a:extLst>
          </p:cNvPr>
          <p:cNvSpPr/>
          <p:nvPr/>
        </p:nvSpPr>
        <p:spPr bwMode="gray">
          <a:xfrm>
            <a:off x="940477" y="2146000"/>
            <a:ext cx="10608699" cy="307777"/>
          </a:xfrm>
          <a:prstGeom prst="rect">
            <a:avLst/>
          </a:prstGeom>
          <a:solidFill>
            <a:schemeClr val="bg1">
              <a:lumMod val="85000"/>
            </a:schemeClr>
          </a:solidFill>
          <a:ln>
            <a:noFill/>
          </a:ln>
        </p:spPr>
        <p:txBody>
          <a:bodyPr wrap="square">
            <a:noAutofit/>
          </a:bodyPr>
          <a:lstStyle/>
          <a:p>
            <a:pPr fontAlgn="ctr"/>
            <a:r>
              <a:rPr lang="en-US" sz="1400">
                <a:latin typeface="Huawei Sans" panose="020C0503030203020204" pitchFamily="34" charset="0"/>
              </a:rPr>
              <a:t>[PE-bgp-InstanceName]</a:t>
            </a:r>
            <a:r>
              <a:rPr lang="en-US" sz="1400" b="1">
                <a:latin typeface="Huawei Sans" panose="020C0503030203020204" pitchFamily="34" charset="0"/>
              </a:rPr>
              <a:t> peer</a:t>
            </a:r>
            <a:r>
              <a:rPr lang="en-US" sz="1400">
                <a:latin typeface="Huawei Sans" panose="020C0503030203020204" pitchFamily="34" charset="0"/>
              </a:rPr>
              <a:t> </a:t>
            </a:r>
            <a:r>
              <a:rPr lang="en-US" sz="1400" i="1">
                <a:latin typeface="Huawei Sans" panose="020C0503030203020204" pitchFamily="34" charset="0"/>
              </a:rPr>
              <a:t>ipv4-address</a:t>
            </a:r>
            <a:r>
              <a:rPr lang="en-US" sz="1400">
                <a:latin typeface="Huawei Sans" panose="020C0503030203020204" pitchFamily="34" charset="0"/>
              </a:rPr>
              <a:t> </a:t>
            </a:r>
            <a:r>
              <a:rPr lang="en-US" sz="1400" b="1">
                <a:latin typeface="Huawei Sans" panose="020C0503030203020204" pitchFamily="34" charset="0"/>
              </a:rPr>
              <a:t>as-number</a:t>
            </a:r>
            <a:r>
              <a:rPr lang="en-US" sz="1400">
                <a:latin typeface="Huawei Sans" panose="020C0503030203020204" pitchFamily="34" charset="0"/>
              </a:rPr>
              <a:t> </a:t>
            </a:r>
            <a:r>
              <a:rPr lang="en-US" sz="1400" i="1">
                <a:latin typeface="Huawei Sans" panose="020C0503030203020204" pitchFamily="34" charset="0"/>
              </a:rPr>
              <a:t>as-number</a:t>
            </a:r>
          </a:p>
        </p:txBody>
      </p:sp>
      <p:sp>
        <p:nvSpPr>
          <p:cNvPr id="18" name="矩形 17">
            <a:extLst>
              <a:ext uri="{FF2B5EF4-FFF2-40B4-BE49-F238E27FC236}">
                <a16:creationId xmlns:a16="http://schemas.microsoft.com/office/drawing/2014/main" xmlns="" id="{4155CF1B-D6D5-4CBC-A7C4-3539BA1D8C49}"/>
              </a:ext>
            </a:extLst>
          </p:cNvPr>
          <p:cNvSpPr/>
          <p:nvPr/>
        </p:nvSpPr>
        <p:spPr bwMode="gray">
          <a:xfrm>
            <a:off x="940474" y="3498810"/>
            <a:ext cx="10608699" cy="307777"/>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[PE]</a:t>
            </a:r>
            <a:r>
              <a:rPr lang="en-US" sz="1400" b="1" dirty="0">
                <a:latin typeface="Huawei Sans" panose="020C0503030203020204" pitchFamily="34" charset="0"/>
              </a:rPr>
              <a:t> </a:t>
            </a:r>
            <a:r>
              <a:rPr lang="en-US" sz="1400" b="1" dirty="0" err="1">
                <a:latin typeface="Huawei Sans" panose="020C0503030203020204" pitchFamily="34" charset="0"/>
              </a:rPr>
              <a:t>ospf</a:t>
            </a:r>
            <a:r>
              <a:rPr lang="en-US" sz="1400" dirty="0">
                <a:latin typeface="Huawei Sans" panose="020C0503030203020204" pitchFamily="34" charset="0"/>
              </a:rPr>
              <a:t> </a:t>
            </a:r>
            <a:r>
              <a:rPr lang="en-US" sz="1400" i="1" dirty="0">
                <a:latin typeface="Huawei Sans" panose="020C0503030203020204" pitchFamily="34" charset="0"/>
              </a:rPr>
              <a:t>process-id</a:t>
            </a:r>
            <a:r>
              <a:rPr lang="en-US" sz="1400" dirty="0">
                <a:latin typeface="Huawei Sans" panose="020C0503030203020204" pitchFamily="34" charset="0"/>
              </a:rPr>
              <a:t> [ </a:t>
            </a:r>
            <a:r>
              <a:rPr lang="en-US" sz="1400" b="1" dirty="0">
                <a:latin typeface="Huawei Sans" panose="020C0503030203020204" pitchFamily="34" charset="0"/>
              </a:rPr>
              <a:t>router-id</a:t>
            </a:r>
            <a:r>
              <a:rPr lang="en-US" sz="1400" dirty="0">
                <a:latin typeface="Huawei Sans" panose="020C0503030203020204" pitchFamily="34" charset="0"/>
              </a:rPr>
              <a:t> </a:t>
            </a:r>
            <a:r>
              <a:rPr lang="en-US" sz="1400" i="1" dirty="0" err="1">
                <a:latin typeface="Huawei Sans" panose="020C0503030203020204" pitchFamily="34" charset="0"/>
              </a:rPr>
              <a:t>router-id</a:t>
            </a:r>
            <a:r>
              <a:rPr lang="en-US" sz="1400" dirty="0">
                <a:latin typeface="Huawei Sans" panose="020C0503030203020204" pitchFamily="34" charset="0"/>
              </a:rPr>
              <a:t> ] </a:t>
            </a:r>
            <a:r>
              <a:rPr lang="en-US" sz="1400" b="1" dirty="0" err="1">
                <a:latin typeface="Huawei Sans" panose="020C0503030203020204" pitchFamily="34" charset="0"/>
              </a:rPr>
              <a:t>vpn</a:t>
            </a:r>
            <a:r>
              <a:rPr lang="en-US" sz="1400" b="1" dirty="0">
                <a:latin typeface="Huawei Sans" panose="020C0503030203020204" pitchFamily="34" charset="0"/>
              </a:rPr>
              <a:t>-instance</a:t>
            </a:r>
            <a:r>
              <a:rPr lang="en-US" sz="1400" dirty="0">
                <a:latin typeface="Huawei Sans" panose="020C0503030203020204" pitchFamily="34" charset="0"/>
              </a:rPr>
              <a:t> </a:t>
            </a:r>
            <a:r>
              <a:rPr lang="en-US" sz="1400" i="1" dirty="0" err="1">
                <a:latin typeface="Huawei Sans" panose="020C0503030203020204" pitchFamily="34" charset="0"/>
              </a:rPr>
              <a:t>vpn</a:t>
            </a:r>
            <a:r>
              <a:rPr lang="en-US" sz="1400" i="1" dirty="0">
                <a:latin typeface="Huawei Sans" panose="020C0503030203020204" pitchFamily="34" charset="0"/>
              </a:rPr>
              <a:t>-instance-name</a:t>
            </a:r>
          </a:p>
        </p:txBody>
      </p:sp>
      <p:sp>
        <p:nvSpPr>
          <p:cNvPr id="19" name="矩形 18">
            <a:extLst>
              <a:ext uri="{FF2B5EF4-FFF2-40B4-BE49-F238E27FC236}">
                <a16:creationId xmlns:a16="http://schemas.microsoft.com/office/drawing/2014/main" xmlns="" id="{44C4E0BA-5C90-4FB6-BCA6-99B663B19FA8}"/>
              </a:ext>
            </a:extLst>
          </p:cNvPr>
          <p:cNvSpPr/>
          <p:nvPr/>
        </p:nvSpPr>
        <p:spPr bwMode="gray">
          <a:xfrm>
            <a:off x="459941" y="3161663"/>
            <a:ext cx="11089232" cy="307777"/>
          </a:xfrm>
          <a:prstGeom prst="rect">
            <a:avLst/>
          </a:prstGeom>
        </p:spPr>
        <p:txBody>
          <a:bodyPr wrap="square">
            <a:noAutofit/>
          </a:bodyPr>
          <a:lstStyle/>
          <a:p>
            <a:pPr marL="342900" indent="-342900" fontAlgn="ctr">
              <a:buFont typeface="+mj-lt"/>
              <a:buAutoNum type="arabicPeriod" startAt="2"/>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 an IGP to transmit routes between the PE and CE. (OSPF is used as an example).</a:t>
            </a:r>
          </a:p>
        </p:txBody>
      </p:sp>
      <p:sp>
        <p:nvSpPr>
          <p:cNvPr id="22" name="矩形 21">
            <a:extLst>
              <a:ext uri="{FF2B5EF4-FFF2-40B4-BE49-F238E27FC236}">
                <a16:creationId xmlns:a16="http://schemas.microsoft.com/office/drawing/2014/main" xmlns="" id="{3F657C96-E0F8-4158-BE13-42DD133614B1}"/>
              </a:ext>
            </a:extLst>
          </p:cNvPr>
          <p:cNvSpPr/>
          <p:nvPr/>
        </p:nvSpPr>
        <p:spPr bwMode="gray">
          <a:xfrm>
            <a:off x="940470" y="5085691"/>
            <a:ext cx="10608699" cy="1107761"/>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OSPF process to be bound to the VPN instance needs to be created on the PE, and an OSPF neighbor relationship needs to be established between the PE and its connected CE. In addition, OSPF and BGP need to import routes from each other.</a:t>
            </a:r>
          </a:p>
          <a:p>
            <a:pP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On the CE, common OSPF is configured.</a:t>
            </a:r>
          </a:p>
        </p:txBody>
      </p:sp>
      <p:sp>
        <p:nvSpPr>
          <p:cNvPr id="24" name="矩形 23">
            <a:extLst>
              <a:ext uri="{FF2B5EF4-FFF2-40B4-BE49-F238E27FC236}">
                <a16:creationId xmlns:a16="http://schemas.microsoft.com/office/drawing/2014/main" xmlns="" id="{4155CF1B-D6D5-4CBC-A7C4-3539BA1D8C49}"/>
              </a:ext>
            </a:extLst>
          </p:cNvPr>
          <p:cNvSpPr/>
          <p:nvPr/>
        </p:nvSpPr>
        <p:spPr bwMode="gray">
          <a:xfrm>
            <a:off x="940471" y="3918601"/>
            <a:ext cx="10608699" cy="307777"/>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[PE-</a:t>
            </a:r>
            <a:r>
              <a:rPr lang="en-US" sz="1400" dirty="0" err="1">
                <a:latin typeface="Huawei Sans" panose="020C0503030203020204" pitchFamily="34" charset="0"/>
              </a:rPr>
              <a:t>ospf</a:t>
            </a:r>
            <a:r>
              <a:rPr lang="en-US" sz="1400" dirty="0">
                <a:latin typeface="Huawei Sans" panose="020C0503030203020204" pitchFamily="34" charset="0"/>
              </a:rPr>
              <a:t>-</a:t>
            </a:r>
            <a:r>
              <a:rPr lang="en-US" sz="1400" dirty="0" err="1">
                <a:latin typeface="Huawei Sans" panose="020C0503030203020204" pitchFamily="34" charset="0"/>
              </a:rPr>
              <a:t>processid</a:t>
            </a:r>
            <a:r>
              <a:rPr lang="en-US" sz="1400" dirty="0">
                <a:latin typeface="Huawei Sans" panose="020C0503030203020204" pitchFamily="34" charset="0"/>
              </a:rPr>
              <a:t>]</a:t>
            </a:r>
            <a:r>
              <a:rPr lang="en-US" sz="1400" b="1" dirty="0">
                <a:latin typeface="Huawei Sans" panose="020C0503030203020204" pitchFamily="34" charset="0"/>
              </a:rPr>
              <a:t> import-route</a:t>
            </a:r>
            <a:r>
              <a:rPr lang="en-US" sz="1400" dirty="0">
                <a:latin typeface="Huawei Sans" panose="020C0503030203020204" pitchFamily="34" charset="0"/>
              </a:rPr>
              <a:t> </a:t>
            </a:r>
            <a:r>
              <a:rPr lang="en-US" sz="1400" b="1" dirty="0" err="1">
                <a:latin typeface="Huawei Sans" panose="020C0503030203020204" pitchFamily="34" charset="0"/>
              </a:rPr>
              <a:t>bgp</a:t>
            </a:r>
            <a:r>
              <a:rPr lang="en-US" sz="1400" dirty="0">
                <a:latin typeface="Huawei Sans" panose="020C0503030203020204" pitchFamily="34" charset="0"/>
              </a:rPr>
              <a:t> [ </a:t>
            </a:r>
            <a:r>
              <a:rPr lang="en-US" sz="1400" b="1" dirty="0">
                <a:latin typeface="Huawei Sans" panose="020C0503030203020204" pitchFamily="34" charset="0"/>
              </a:rPr>
              <a:t>permit-</a:t>
            </a:r>
            <a:r>
              <a:rPr lang="en-US" sz="1400" b="1" dirty="0" err="1">
                <a:latin typeface="Huawei Sans" panose="020C0503030203020204" pitchFamily="34" charset="0"/>
              </a:rPr>
              <a:t>ibgp</a:t>
            </a:r>
            <a:r>
              <a:rPr lang="en-US" sz="1400" dirty="0">
                <a:latin typeface="Huawei Sans" panose="020C0503030203020204" pitchFamily="34" charset="0"/>
              </a:rPr>
              <a:t> ] [ </a:t>
            </a:r>
            <a:r>
              <a:rPr lang="en-US" sz="1400" b="1" dirty="0">
                <a:latin typeface="Huawei Sans" panose="020C0503030203020204" pitchFamily="34" charset="0"/>
              </a:rPr>
              <a:t>cost</a:t>
            </a:r>
            <a:r>
              <a:rPr lang="en-US" sz="1400" dirty="0">
                <a:latin typeface="Huawei Sans" panose="020C0503030203020204" pitchFamily="34" charset="0"/>
              </a:rPr>
              <a:t> </a:t>
            </a:r>
            <a:r>
              <a:rPr lang="en-US" sz="1400" i="1" dirty="0" err="1">
                <a:latin typeface="Huawei Sans" panose="020C0503030203020204" pitchFamily="34" charset="0"/>
              </a:rPr>
              <a:t>cost</a:t>
            </a:r>
            <a:r>
              <a:rPr lang="en-US" sz="1400" dirty="0">
                <a:latin typeface="Huawei Sans" panose="020C0503030203020204" pitchFamily="34" charset="0"/>
              </a:rPr>
              <a:t> | </a:t>
            </a:r>
            <a:r>
              <a:rPr lang="en-US" sz="1400" b="1" dirty="0">
                <a:latin typeface="Huawei Sans" panose="020C0503030203020204" pitchFamily="34" charset="0"/>
              </a:rPr>
              <a:t>route-policy</a:t>
            </a:r>
            <a:r>
              <a:rPr lang="en-US" sz="1400" dirty="0">
                <a:latin typeface="Huawei Sans" panose="020C0503030203020204" pitchFamily="34" charset="0"/>
              </a:rPr>
              <a:t> </a:t>
            </a:r>
            <a:r>
              <a:rPr lang="en-US" sz="1400" i="1" dirty="0">
                <a:latin typeface="Huawei Sans" panose="020C0503030203020204" pitchFamily="34" charset="0"/>
              </a:rPr>
              <a:t>route-policy-name</a:t>
            </a:r>
            <a:r>
              <a:rPr lang="en-US" sz="1400" dirty="0">
                <a:latin typeface="Huawei Sans" panose="020C0503030203020204" pitchFamily="34" charset="0"/>
              </a:rPr>
              <a:t> | </a:t>
            </a:r>
            <a:r>
              <a:rPr lang="en-US" sz="1400" b="1" dirty="0">
                <a:latin typeface="Huawei Sans" panose="020C0503030203020204" pitchFamily="34" charset="0"/>
              </a:rPr>
              <a:t>tag</a:t>
            </a:r>
            <a:r>
              <a:rPr lang="en-US" sz="1400" dirty="0">
                <a:latin typeface="Huawei Sans" panose="020C0503030203020204" pitchFamily="34" charset="0"/>
              </a:rPr>
              <a:t> </a:t>
            </a:r>
            <a:r>
              <a:rPr lang="en-US" sz="1400" i="1" dirty="0" err="1">
                <a:latin typeface="Huawei Sans" panose="020C0503030203020204" pitchFamily="34" charset="0"/>
              </a:rPr>
              <a:t>tag</a:t>
            </a:r>
            <a:r>
              <a:rPr lang="en-US" sz="1400" dirty="0">
                <a:latin typeface="Huawei Sans" panose="020C0503030203020204" pitchFamily="34" charset="0"/>
              </a:rPr>
              <a:t> | </a:t>
            </a:r>
            <a:r>
              <a:rPr lang="en-US" sz="1400" b="1" dirty="0">
                <a:latin typeface="Huawei Sans" panose="020C0503030203020204" pitchFamily="34" charset="0"/>
              </a:rPr>
              <a:t>type</a:t>
            </a:r>
            <a:r>
              <a:rPr lang="en-US" sz="1400" dirty="0">
                <a:latin typeface="Huawei Sans" panose="020C0503030203020204" pitchFamily="34" charset="0"/>
              </a:rPr>
              <a:t> </a:t>
            </a:r>
            <a:r>
              <a:rPr lang="en-US" sz="1400" i="1" dirty="0" err="1">
                <a:latin typeface="Huawei Sans" panose="020C0503030203020204" pitchFamily="34" charset="0"/>
              </a:rPr>
              <a:t>type</a:t>
            </a:r>
            <a:r>
              <a:rPr lang="en-US" sz="1400" dirty="0">
                <a:latin typeface="Huawei Sans" panose="020C0503030203020204" pitchFamily="34" charset="0"/>
              </a:rPr>
              <a:t> ] </a:t>
            </a:r>
            <a:r>
              <a:rPr lang="en-US" sz="1400" baseline="30000" dirty="0">
                <a:latin typeface="Huawei Sans" panose="020C0503030203020204" pitchFamily="34" charset="0"/>
              </a:rPr>
              <a:t>*</a:t>
            </a:r>
            <a:r>
              <a:rPr lang="en-US" sz="1400" dirty="0">
                <a:latin typeface="Huawei Sans" panose="020C0503030203020204" pitchFamily="34" charset="0"/>
              </a:rPr>
              <a:t> </a:t>
            </a:r>
          </a:p>
        </p:txBody>
      </p:sp>
      <p:sp>
        <p:nvSpPr>
          <p:cNvPr id="25" name="矩形 24">
            <a:extLst>
              <a:ext uri="{FF2B5EF4-FFF2-40B4-BE49-F238E27FC236}">
                <a16:creationId xmlns:a16="http://schemas.microsoft.com/office/drawing/2014/main" xmlns="" id="{4155CF1B-D6D5-4CBC-A7C4-3539BA1D8C49}"/>
              </a:ext>
            </a:extLst>
          </p:cNvPr>
          <p:cNvSpPr/>
          <p:nvPr/>
        </p:nvSpPr>
        <p:spPr bwMode="gray">
          <a:xfrm>
            <a:off x="940474" y="4344523"/>
            <a:ext cx="10608699" cy="307777"/>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[PE-</a:t>
            </a:r>
            <a:r>
              <a:rPr lang="en-US" sz="1400" dirty="0" err="1">
                <a:latin typeface="Huawei Sans" panose="020C0503030203020204" pitchFamily="34" charset="0"/>
              </a:rPr>
              <a:t>bgp</a:t>
            </a:r>
            <a:r>
              <a:rPr lang="en-US" sz="1400" dirty="0">
                <a:latin typeface="Huawei Sans" panose="020C0503030203020204" pitchFamily="34" charset="0"/>
              </a:rPr>
              <a:t>]</a:t>
            </a:r>
            <a:r>
              <a:rPr lang="en-US" sz="1400" b="1" dirty="0">
                <a:latin typeface="Huawei Sans" panose="020C0503030203020204" pitchFamily="34" charset="0"/>
              </a:rPr>
              <a:t> ipv4-family</a:t>
            </a:r>
            <a:r>
              <a:rPr lang="en-US" sz="1400" dirty="0">
                <a:latin typeface="Huawei Sans" panose="020C0503030203020204" pitchFamily="34" charset="0"/>
              </a:rPr>
              <a:t> </a:t>
            </a:r>
            <a:r>
              <a:rPr lang="en-US" sz="1400" b="1" dirty="0" err="1">
                <a:latin typeface="Huawei Sans" panose="020C0503030203020204" pitchFamily="34" charset="0"/>
              </a:rPr>
              <a:t>vpn</a:t>
            </a:r>
            <a:r>
              <a:rPr lang="en-US" sz="1400" b="1" dirty="0">
                <a:latin typeface="Huawei Sans" panose="020C0503030203020204" pitchFamily="34" charset="0"/>
              </a:rPr>
              <a:t>-instance</a:t>
            </a:r>
            <a:r>
              <a:rPr lang="en-US" sz="1400" dirty="0">
                <a:latin typeface="Huawei Sans" panose="020C0503030203020204" pitchFamily="34" charset="0"/>
              </a:rPr>
              <a:t> </a:t>
            </a:r>
            <a:r>
              <a:rPr lang="en-US" sz="1400" i="1" dirty="0" err="1">
                <a:latin typeface="Huawei Sans" panose="020C0503030203020204" pitchFamily="34" charset="0"/>
              </a:rPr>
              <a:t>vpn</a:t>
            </a:r>
            <a:r>
              <a:rPr lang="en-US" sz="1400" i="1" dirty="0">
                <a:latin typeface="Huawei Sans" panose="020C0503030203020204" pitchFamily="34" charset="0"/>
              </a:rPr>
              <a:t>-instance-name</a:t>
            </a:r>
            <a:r>
              <a:rPr lang="en-US" sz="1400" dirty="0">
                <a:latin typeface="Huawei Sans" panose="020C0503030203020204" pitchFamily="34" charset="0"/>
              </a:rPr>
              <a:t> </a:t>
            </a:r>
          </a:p>
        </p:txBody>
      </p:sp>
      <p:sp>
        <p:nvSpPr>
          <p:cNvPr id="26" name="矩形 25">
            <a:extLst>
              <a:ext uri="{FF2B5EF4-FFF2-40B4-BE49-F238E27FC236}">
                <a16:creationId xmlns:a16="http://schemas.microsoft.com/office/drawing/2014/main" xmlns="" id="{4155CF1B-D6D5-4CBC-A7C4-3539BA1D8C49}"/>
              </a:ext>
            </a:extLst>
          </p:cNvPr>
          <p:cNvSpPr/>
          <p:nvPr/>
        </p:nvSpPr>
        <p:spPr bwMode="gray">
          <a:xfrm>
            <a:off x="940477" y="4731749"/>
            <a:ext cx="10608699" cy="307777"/>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[PE-</a:t>
            </a:r>
            <a:r>
              <a:rPr lang="en-US" sz="1400" dirty="0" err="1">
                <a:latin typeface="Huawei Sans" panose="020C0503030203020204" pitchFamily="34" charset="0"/>
              </a:rPr>
              <a:t>bgp</a:t>
            </a:r>
            <a:r>
              <a:rPr lang="en-US" sz="1400" dirty="0">
                <a:latin typeface="Huawei Sans" panose="020C0503030203020204" pitchFamily="34" charset="0"/>
              </a:rPr>
              <a:t>]</a:t>
            </a:r>
            <a:r>
              <a:rPr lang="en-US" sz="1400" b="1" dirty="0">
                <a:latin typeface="Huawei Sans" panose="020C0503030203020204" pitchFamily="34" charset="0"/>
              </a:rPr>
              <a:t> import-route</a:t>
            </a:r>
            <a:r>
              <a:rPr lang="en-US" sz="1400" dirty="0">
                <a:latin typeface="Huawei Sans" panose="020C0503030203020204" pitchFamily="34" charset="0"/>
              </a:rPr>
              <a:t> </a:t>
            </a:r>
            <a:r>
              <a:rPr lang="en-US" sz="1400" b="1" dirty="0" err="1">
                <a:latin typeface="Huawei Sans" panose="020C0503030203020204" pitchFamily="34" charset="0"/>
              </a:rPr>
              <a:t>ospf</a:t>
            </a:r>
            <a:r>
              <a:rPr lang="en-US" sz="1400" dirty="0">
                <a:latin typeface="Huawei Sans" panose="020C0503030203020204" pitchFamily="34" charset="0"/>
              </a:rPr>
              <a:t> </a:t>
            </a:r>
            <a:r>
              <a:rPr lang="en-US" sz="1400" i="1" dirty="0">
                <a:latin typeface="Huawei Sans" panose="020C0503030203020204" pitchFamily="34" charset="0"/>
              </a:rPr>
              <a:t>process-id</a:t>
            </a:r>
            <a:r>
              <a:rPr lang="en-US" sz="1400" dirty="0">
                <a:latin typeface="Huawei Sans" panose="020C0503030203020204" pitchFamily="34" charset="0"/>
              </a:rPr>
              <a:t> [ </a:t>
            </a:r>
            <a:r>
              <a:rPr lang="en-US" sz="1400" b="1" dirty="0">
                <a:latin typeface="Huawei Sans" panose="020C0503030203020204" pitchFamily="34" charset="0"/>
              </a:rPr>
              <a:t>med</a:t>
            </a:r>
            <a:r>
              <a:rPr lang="en-US" sz="1400" dirty="0">
                <a:latin typeface="Huawei Sans" panose="020C0503030203020204" pitchFamily="34" charset="0"/>
              </a:rPr>
              <a:t> </a:t>
            </a:r>
            <a:r>
              <a:rPr lang="en-US" sz="1400" i="1" dirty="0" err="1">
                <a:latin typeface="Huawei Sans" panose="020C0503030203020204" pitchFamily="34" charset="0"/>
              </a:rPr>
              <a:t>med</a:t>
            </a:r>
            <a:r>
              <a:rPr lang="en-US" sz="1400" dirty="0">
                <a:latin typeface="Huawei Sans" panose="020C0503030203020204" pitchFamily="34" charset="0"/>
              </a:rPr>
              <a:t> | </a:t>
            </a:r>
            <a:r>
              <a:rPr lang="en-US" sz="1400" b="1" dirty="0">
                <a:latin typeface="Huawei Sans" panose="020C0503030203020204" pitchFamily="34" charset="0"/>
              </a:rPr>
              <a:t>route-policy</a:t>
            </a:r>
            <a:r>
              <a:rPr lang="en-US" sz="1400" dirty="0">
                <a:latin typeface="Huawei Sans" panose="020C0503030203020204" pitchFamily="34" charset="0"/>
              </a:rPr>
              <a:t> </a:t>
            </a:r>
            <a:r>
              <a:rPr lang="en-US" sz="1400" i="1" dirty="0">
                <a:latin typeface="Huawei Sans" panose="020C0503030203020204" pitchFamily="34" charset="0"/>
              </a:rPr>
              <a:t>route-policy-name</a:t>
            </a:r>
            <a:r>
              <a:rPr lang="en-US" sz="1400" dirty="0">
                <a:latin typeface="Huawei Sans" panose="020C0503030203020204" pitchFamily="34" charset="0"/>
              </a:rPr>
              <a:t> ] </a:t>
            </a:r>
            <a:r>
              <a:rPr lang="en-US" sz="1400" baseline="30000" dirty="0">
                <a:latin typeface="Huawei Sans" panose="020C0503030203020204" pitchFamily="34" charset="0"/>
              </a:rPr>
              <a:t>*</a:t>
            </a:r>
            <a:r>
              <a:rPr lang="en-US" sz="1400" dirty="0">
                <a:latin typeface="Huawei Sans" panose="020C0503030203020204" pitchFamily="34" charset="0"/>
              </a:rPr>
              <a:t> </a:t>
            </a:r>
          </a:p>
        </p:txBody>
      </p:sp>
    </p:spTree>
    <p:extLst>
      <p:ext uri="{BB962C8B-B14F-4D97-AF65-F5344CB8AC3E}">
        <p14:creationId xmlns:p14="http://schemas.microsoft.com/office/powerpoint/2010/main" val="36247297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 108"/>
          <p:cNvGrpSpPr/>
          <p:nvPr/>
        </p:nvGrpSpPr>
        <p:grpSpPr bwMode="gray">
          <a:xfrm rot="16200000" flipV="1">
            <a:off x="10124867" y="4869260"/>
            <a:ext cx="259305" cy="557470"/>
            <a:chOff x="3134093" y="3084639"/>
            <a:chExt cx="611430" cy="432284"/>
          </a:xfrm>
        </p:grpSpPr>
        <p:cxnSp>
          <p:nvCxnSpPr>
            <p:cNvPr id="110"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2" name="Group 111"/>
          <p:cNvGrpSpPr/>
          <p:nvPr/>
        </p:nvGrpSpPr>
        <p:grpSpPr bwMode="gray">
          <a:xfrm rot="16200000" flipV="1">
            <a:off x="10124867" y="3263182"/>
            <a:ext cx="259305" cy="557470"/>
            <a:chOff x="3134093" y="3084639"/>
            <a:chExt cx="611430" cy="432284"/>
          </a:xfrm>
        </p:grpSpPr>
        <p:cxnSp>
          <p:nvCxnSpPr>
            <p:cNvPr id="113"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bwMode="gray">
          <a:xfrm rot="16200000">
            <a:off x="1845974" y="4765902"/>
            <a:ext cx="259305" cy="764187"/>
            <a:chOff x="3134093" y="3084639"/>
            <a:chExt cx="611430" cy="432284"/>
          </a:xfrm>
        </p:grpSpPr>
        <p:cxnSp>
          <p:nvCxnSpPr>
            <p:cNvPr id="106"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bwMode="gray">
          <a:xfrm rot="16200000">
            <a:off x="1845974" y="3159824"/>
            <a:ext cx="259305" cy="764187"/>
            <a:chOff x="3134093" y="3084639"/>
            <a:chExt cx="611430" cy="432284"/>
          </a:xfrm>
        </p:grpSpPr>
        <p:cxnSp>
          <p:nvCxnSpPr>
            <p:cNvPr id="98" name="直接连接符 53"/>
            <p:cNvCxnSpPr/>
            <p:nvPr/>
          </p:nvCxnSpPr>
          <p:spPr bwMode="gray">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直接连接符 53"/>
            <p:cNvCxnSpPr/>
            <p:nvPr/>
          </p:nvCxnSpPr>
          <p:spPr bwMode="gray">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bwMode="gray"/>
        <p:txBody>
          <a:bodyPr/>
          <a:lstStyle/>
          <a:p>
            <a:r>
              <a:rPr lang="en-US" dirty="0">
                <a:sym typeface="Huawei Sans" panose="020C0503030203020204" pitchFamily="34" charset="0"/>
              </a:rPr>
              <a:t>MPLS VPN Configuration Example - Networking Requirements</a:t>
            </a:r>
          </a:p>
        </p:txBody>
      </p:sp>
      <p:sp>
        <p:nvSpPr>
          <p:cNvPr id="3" name="文本占位符 2"/>
          <p:cNvSpPr>
            <a:spLocks noGrp="1"/>
          </p:cNvSpPr>
          <p:nvPr>
            <p:ph type="body" sz="quarter" idx="10"/>
          </p:nvPr>
        </p:nvSpPr>
        <p:spPr bwMode="gray"/>
        <p:txBody>
          <a:bodyPr/>
          <a:lstStyle/>
          <a:p>
            <a:r>
              <a:rPr lang="en-US" sz="1400">
                <a:sym typeface="Huawei Sans" panose="020C0503030203020204" pitchFamily="34" charset="0"/>
              </a:rPr>
              <a:t>The two sites of each user (user X and user Y) need to be interconnected through MPLS VPN. User X and user Y correspond to VPNX and VPNY, respectively.</a:t>
            </a:r>
          </a:p>
          <a:p>
            <a:r>
              <a:rPr lang="en-US" sz="1400">
                <a:sym typeface="Huawei Sans" panose="020C0503030203020204" pitchFamily="34" charset="0"/>
              </a:rPr>
              <a:t>The interconnection interfaces, AS numbers, and IP addresses are shown in the following figure.</a:t>
            </a:r>
          </a:p>
          <a:p>
            <a:r>
              <a:rPr lang="en-US" sz="1400">
                <a:sym typeface="Huawei Sans" panose="020C0503030203020204" pitchFamily="34" charset="0"/>
              </a:rPr>
              <a:t>Sites of user X use OSPF to exchange route with the PEs, and sites of user Y uses BGP to exchange routes with the PEs.</a:t>
            </a:r>
          </a:p>
          <a:p>
            <a:endParaRPr lang="zh-CN" altLang="en-US" sz="1400" dirty="0">
              <a:sym typeface="Huawei Sans" panose="020C0503030203020204" pitchFamily="34" charset="0"/>
            </a:endParaRPr>
          </a:p>
        </p:txBody>
      </p:sp>
      <p:sp>
        <p:nvSpPr>
          <p:cNvPr id="55" name="圆角矩形 5"/>
          <p:cNvSpPr/>
          <p:nvPr/>
        </p:nvSpPr>
        <p:spPr bwMode="gray">
          <a:xfrm>
            <a:off x="9539903" y="4408006"/>
            <a:ext cx="1537177" cy="1188000"/>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
          <p:cNvSpPr/>
          <p:nvPr/>
        </p:nvSpPr>
        <p:spPr bwMode="gray">
          <a:xfrm>
            <a:off x="9539903" y="3112541"/>
            <a:ext cx="1537177" cy="1188000"/>
          </a:xfrm>
          <a:prstGeom prst="roundRect">
            <a:avLst>
              <a:gd name="adj" fmla="val 1265"/>
            </a:avLst>
          </a:prstGeom>
          <a:solidFill>
            <a:srgbClr val="FFF2CC"/>
          </a:solidFill>
          <a:ln w="28575" cap="flat" cmpd="sng" algn="ctr">
            <a:solidFill>
              <a:schemeClr val="bg2"/>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4"/>
          <p:cNvSpPr/>
          <p:nvPr/>
        </p:nvSpPr>
        <p:spPr bwMode="gray">
          <a:xfrm>
            <a:off x="3817818" y="3098010"/>
            <a:ext cx="4557086" cy="2497996"/>
          </a:xfrm>
          <a:prstGeom prst="roundRect">
            <a:avLst>
              <a:gd name="adj" fmla="val 1265"/>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Group 51"/>
          <p:cNvGrpSpPr/>
          <p:nvPr/>
        </p:nvGrpSpPr>
        <p:grpSpPr bwMode="gray">
          <a:xfrm rot="16200000">
            <a:off x="8237466" y="3384268"/>
            <a:ext cx="1620000" cy="1907618"/>
            <a:chOff x="695792" y="4725144"/>
            <a:chExt cx="1098640" cy="936104"/>
          </a:xfrm>
        </p:grpSpPr>
        <p:cxnSp>
          <p:nvCxnSpPr>
            <p:cNvPr id="53" name="直接连接符 53"/>
            <p:cNvCxnSpPr/>
            <p:nvPr/>
          </p:nvCxnSpPr>
          <p:spPr bwMode="gray">
            <a:xfrm>
              <a:off x="1245112" y="4725144"/>
              <a:ext cx="549320" cy="93610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flipH="1">
              <a:off x="695792" y="4725144"/>
              <a:ext cx="549320" cy="93610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8" name="Text Box 19"/>
          <p:cNvSpPr txBox="1">
            <a:spLocks noChangeArrowheads="1"/>
          </p:cNvSpPr>
          <p:nvPr/>
        </p:nvSpPr>
        <p:spPr bwMode="gray">
          <a:xfrm rot="1256276">
            <a:off x="2818360" y="3593265"/>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5" name="圆角矩形 5"/>
          <p:cNvSpPr/>
          <p:nvPr/>
        </p:nvSpPr>
        <p:spPr bwMode="gray">
          <a:xfrm>
            <a:off x="1114921" y="4408006"/>
            <a:ext cx="1537177" cy="1188000"/>
          </a:xfrm>
          <a:prstGeom prst="roundRect">
            <a:avLst>
              <a:gd name="adj" fmla="val 1265"/>
            </a:avLst>
          </a:prstGeom>
          <a:solidFill>
            <a:srgbClr val="BEE9EE"/>
          </a:solidFill>
          <a:ln w="28575" cap="flat" cmpd="sng" algn="ctr">
            <a:no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 Box 19"/>
          <p:cNvSpPr txBox="1">
            <a:spLocks noChangeArrowheads="1"/>
          </p:cNvSpPr>
          <p:nvPr/>
        </p:nvSpPr>
        <p:spPr bwMode="gray">
          <a:xfrm>
            <a:off x="2352385" y="5144351"/>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7" name="圆角矩形 5"/>
          <p:cNvSpPr/>
          <p:nvPr/>
        </p:nvSpPr>
        <p:spPr bwMode="gray">
          <a:xfrm>
            <a:off x="1114921" y="3112541"/>
            <a:ext cx="1537177" cy="1188000"/>
          </a:xfrm>
          <a:prstGeom prst="roundRect">
            <a:avLst>
              <a:gd name="adj" fmla="val 1265"/>
            </a:avLst>
          </a:prstGeom>
          <a:solidFill>
            <a:srgbClr val="FFF2CC"/>
          </a:solidFill>
          <a:ln w="28575" cap="flat" cmpd="sng" algn="ctr">
            <a:solidFill>
              <a:schemeClr val="bg2"/>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 Box 19"/>
          <p:cNvSpPr txBox="1">
            <a:spLocks noChangeArrowheads="1"/>
          </p:cNvSpPr>
          <p:nvPr/>
        </p:nvSpPr>
        <p:spPr bwMode="gray">
          <a:xfrm>
            <a:off x="2352385" y="3098683"/>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8" name="Text Box 19"/>
          <p:cNvSpPr txBox="1">
            <a:spLocks noChangeArrowheads="1"/>
          </p:cNvSpPr>
          <p:nvPr/>
        </p:nvSpPr>
        <p:spPr bwMode="gray">
          <a:xfrm>
            <a:off x="1226163" y="3952169"/>
            <a:ext cx="1236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User X Site A</a:t>
            </a:r>
          </a:p>
        </p:txBody>
      </p:sp>
      <p:sp>
        <p:nvSpPr>
          <p:cNvPr id="9" name="Text Box 19"/>
          <p:cNvSpPr txBox="1">
            <a:spLocks noChangeArrowheads="1"/>
          </p:cNvSpPr>
          <p:nvPr/>
        </p:nvSpPr>
        <p:spPr bwMode="gray">
          <a:xfrm>
            <a:off x="6261104" y="5305128"/>
            <a:ext cx="2192334" cy="26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backbone network</a:t>
            </a:r>
          </a:p>
        </p:txBody>
      </p:sp>
      <p:cxnSp>
        <p:nvCxnSpPr>
          <p:cNvPr id="10" name="直接连接符 53"/>
          <p:cNvCxnSpPr/>
          <p:nvPr/>
        </p:nvCxnSpPr>
        <p:spPr bwMode="gray">
          <a:xfrm>
            <a:off x="4404812" y="4352067"/>
            <a:ext cx="3454292"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 Box 19"/>
          <p:cNvSpPr txBox="1">
            <a:spLocks noChangeArrowheads="1"/>
          </p:cNvSpPr>
          <p:nvPr/>
        </p:nvSpPr>
        <p:spPr bwMode="gray">
          <a:xfrm>
            <a:off x="1810024" y="3092612"/>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nvGrpSpPr>
          <p:cNvPr id="16" name="Group 15"/>
          <p:cNvGrpSpPr/>
          <p:nvPr/>
        </p:nvGrpSpPr>
        <p:grpSpPr bwMode="gray">
          <a:xfrm rot="5400000">
            <a:off x="2490290" y="3384268"/>
            <a:ext cx="1620000" cy="1907618"/>
            <a:chOff x="695792" y="4725144"/>
            <a:chExt cx="1098640" cy="936104"/>
          </a:xfrm>
        </p:grpSpPr>
        <p:cxnSp>
          <p:nvCxnSpPr>
            <p:cNvPr id="17" name="直接连接符 53"/>
            <p:cNvCxnSpPr/>
            <p:nvPr/>
          </p:nvCxnSpPr>
          <p:spPr bwMode="gray">
            <a:xfrm>
              <a:off x="1245112" y="4725144"/>
              <a:ext cx="549320" cy="93610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53"/>
            <p:cNvCxnSpPr/>
            <p:nvPr/>
          </p:nvCxnSpPr>
          <p:spPr bwMode="gray">
            <a:xfrm flipH="1">
              <a:off x="695792" y="4725144"/>
              <a:ext cx="549320" cy="936104"/>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sp>
        <p:nvSpPr>
          <p:cNvPr id="21" name="Text Box 19"/>
          <p:cNvSpPr txBox="1">
            <a:spLocks noChangeArrowheads="1"/>
          </p:cNvSpPr>
          <p:nvPr/>
        </p:nvSpPr>
        <p:spPr bwMode="gray">
          <a:xfrm>
            <a:off x="1779028" y="5310115"/>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2" name="Text Box 19"/>
          <p:cNvSpPr txBox="1">
            <a:spLocks noChangeArrowheads="1"/>
          </p:cNvSpPr>
          <p:nvPr/>
        </p:nvSpPr>
        <p:spPr bwMode="gray">
          <a:xfrm>
            <a:off x="1231775" y="4409369"/>
            <a:ext cx="12250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User Y Site C</a:t>
            </a:r>
          </a:p>
        </p:txBody>
      </p:sp>
      <p:sp>
        <p:nvSpPr>
          <p:cNvPr id="11" name="Text Box 19"/>
          <p:cNvSpPr txBox="1">
            <a:spLocks noChangeArrowheads="1"/>
          </p:cNvSpPr>
          <p:nvPr/>
        </p:nvSpPr>
        <p:spPr bwMode="gray">
          <a:xfrm>
            <a:off x="4195448" y="453828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42" name="Text Box 19"/>
          <p:cNvSpPr txBox="1">
            <a:spLocks noChangeArrowheads="1"/>
          </p:cNvSpPr>
          <p:nvPr/>
        </p:nvSpPr>
        <p:spPr bwMode="gray">
          <a:xfrm>
            <a:off x="4579278" y="3924002"/>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43" name="Text Box 19"/>
          <p:cNvSpPr txBox="1">
            <a:spLocks noChangeArrowheads="1"/>
          </p:cNvSpPr>
          <p:nvPr/>
        </p:nvSpPr>
        <p:spPr bwMode="gray">
          <a:xfrm>
            <a:off x="4886301" y="4335581"/>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44" name="Text Box 19"/>
          <p:cNvSpPr txBox="1">
            <a:spLocks noChangeArrowheads="1"/>
          </p:cNvSpPr>
          <p:nvPr/>
        </p:nvSpPr>
        <p:spPr bwMode="gray">
          <a:xfrm>
            <a:off x="6316444" y="4335581"/>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45" name="Text Box 19"/>
          <p:cNvSpPr txBox="1">
            <a:spLocks noChangeArrowheads="1"/>
          </p:cNvSpPr>
          <p:nvPr/>
        </p:nvSpPr>
        <p:spPr bwMode="gray">
          <a:xfrm>
            <a:off x="6561561" y="3880626"/>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49" name="Text Box 19"/>
          <p:cNvSpPr txBox="1">
            <a:spLocks noChangeArrowheads="1"/>
          </p:cNvSpPr>
          <p:nvPr/>
        </p:nvSpPr>
        <p:spPr bwMode="gray">
          <a:xfrm rot="20086244">
            <a:off x="2931907" y="4620505"/>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50" name="Text Box 19"/>
          <p:cNvSpPr txBox="1">
            <a:spLocks noChangeArrowheads="1"/>
          </p:cNvSpPr>
          <p:nvPr/>
        </p:nvSpPr>
        <p:spPr bwMode="gray">
          <a:xfrm rot="20124792">
            <a:off x="8023860" y="3687235"/>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51" name="Text Box 19"/>
          <p:cNvSpPr txBox="1">
            <a:spLocks noChangeArrowheads="1"/>
          </p:cNvSpPr>
          <p:nvPr/>
        </p:nvSpPr>
        <p:spPr bwMode="gray">
          <a:xfrm rot="1418714">
            <a:off x="7985987" y="4568877"/>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57" name="Text Box 19"/>
          <p:cNvSpPr txBox="1">
            <a:spLocks noChangeArrowheads="1"/>
          </p:cNvSpPr>
          <p:nvPr/>
        </p:nvSpPr>
        <p:spPr bwMode="gray">
          <a:xfrm>
            <a:off x="9685897" y="3952169"/>
            <a:ext cx="12266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User X Site B</a:t>
            </a:r>
          </a:p>
        </p:txBody>
      </p:sp>
      <p:sp>
        <p:nvSpPr>
          <p:cNvPr id="58" name="Text Box 19"/>
          <p:cNvSpPr txBox="1">
            <a:spLocks noChangeArrowheads="1"/>
          </p:cNvSpPr>
          <p:nvPr/>
        </p:nvSpPr>
        <p:spPr bwMode="gray">
          <a:xfrm>
            <a:off x="9676281" y="4409369"/>
            <a:ext cx="124585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User Y Site D</a:t>
            </a:r>
          </a:p>
        </p:txBody>
      </p:sp>
      <p:sp>
        <p:nvSpPr>
          <p:cNvPr id="61" name="Text Box 19"/>
          <p:cNvSpPr txBox="1">
            <a:spLocks noChangeArrowheads="1"/>
          </p:cNvSpPr>
          <p:nvPr/>
        </p:nvSpPr>
        <p:spPr bwMode="gray">
          <a:xfrm>
            <a:off x="9793704" y="3066666"/>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62" name="Text Box 19"/>
          <p:cNvSpPr txBox="1">
            <a:spLocks noChangeArrowheads="1"/>
          </p:cNvSpPr>
          <p:nvPr/>
        </p:nvSpPr>
        <p:spPr bwMode="gray">
          <a:xfrm>
            <a:off x="9824700" y="5310115"/>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cxnSp>
        <p:nvCxnSpPr>
          <p:cNvPr id="64" name="直接连接符 53"/>
          <p:cNvCxnSpPr/>
          <p:nvPr/>
        </p:nvCxnSpPr>
        <p:spPr bwMode="gray">
          <a:xfrm rot="5400000">
            <a:off x="2865138" y="3956135"/>
            <a:ext cx="608565" cy="1433222"/>
          </a:xfrm>
          <a:prstGeom prst="line">
            <a:avLst/>
          </a:prstGeom>
          <a:ln w="22225">
            <a:solidFill>
              <a:srgbClr val="56C4D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直接连接符 53"/>
          <p:cNvCxnSpPr/>
          <p:nvPr/>
        </p:nvCxnSpPr>
        <p:spPr bwMode="gray">
          <a:xfrm rot="5400000" flipH="1">
            <a:off x="2865138" y="3290909"/>
            <a:ext cx="608565" cy="1433222"/>
          </a:xfrm>
          <a:prstGeom prst="line">
            <a:avLst/>
          </a:prstGeom>
          <a:ln w="22225">
            <a:solidFill>
              <a:srgbClr val="EC7061"/>
            </a:solidFill>
            <a:prstDash val="sysDash"/>
            <a:headEnd type="triangl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接连接符 53"/>
          <p:cNvCxnSpPr/>
          <p:nvPr/>
        </p:nvCxnSpPr>
        <p:spPr bwMode="gray">
          <a:xfrm rot="16200000">
            <a:off x="8807866" y="3386294"/>
            <a:ext cx="553241" cy="1302929"/>
          </a:xfrm>
          <a:prstGeom prst="line">
            <a:avLst/>
          </a:prstGeom>
          <a:ln w="22225">
            <a:solidFill>
              <a:srgbClr val="EC7061"/>
            </a:solidFill>
            <a:prstDash val="sysDash"/>
            <a:headEnd type="triangl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直接连接符 53"/>
          <p:cNvCxnSpPr/>
          <p:nvPr/>
        </p:nvCxnSpPr>
        <p:spPr bwMode="gray">
          <a:xfrm rot="16200000" flipH="1">
            <a:off x="8807866" y="3991046"/>
            <a:ext cx="553241" cy="1302929"/>
          </a:xfrm>
          <a:prstGeom prst="line">
            <a:avLst/>
          </a:prstGeom>
          <a:ln w="22225">
            <a:solidFill>
              <a:srgbClr val="56C4D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Text Box 19"/>
          <p:cNvSpPr txBox="1">
            <a:spLocks noChangeArrowheads="1"/>
          </p:cNvSpPr>
          <p:nvPr/>
        </p:nvSpPr>
        <p:spPr bwMode="gray">
          <a:xfrm>
            <a:off x="8532095" y="3098683"/>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70" name="Text Box 19"/>
          <p:cNvSpPr txBox="1">
            <a:spLocks noChangeArrowheads="1"/>
          </p:cNvSpPr>
          <p:nvPr/>
        </p:nvSpPr>
        <p:spPr bwMode="gray">
          <a:xfrm>
            <a:off x="8558367" y="5144351"/>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192.168.200.1/24</a:t>
            </a:r>
          </a:p>
        </p:txBody>
      </p:sp>
      <p:cxnSp>
        <p:nvCxnSpPr>
          <p:cNvPr id="71" name="直接连接符 53"/>
          <p:cNvCxnSpPr/>
          <p:nvPr/>
        </p:nvCxnSpPr>
        <p:spPr bwMode="gray">
          <a:xfrm flipH="1">
            <a:off x="10542281" y="5782802"/>
            <a:ext cx="491584" cy="0"/>
          </a:xfrm>
          <a:prstGeom prst="line">
            <a:avLst/>
          </a:prstGeom>
          <a:ln w="22225">
            <a:solidFill>
              <a:srgbClr val="EC7061"/>
            </a:solidFill>
            <a:prstDash val="sysDash"/>
            <a:headEnd type="triangl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直接连接符 53"/>
          <p:cNvCxnSpPr/>
          <p:nvPr/>
        </p:nvCxnSpPr>
        <p:spPr bwMode="gray">
          <a:xfrm flipH="1">
            <a:off x="10542281" y="6078179"/>
            <a:ext cx="491584" cy="0"/>
          </a:xfrm>
          <a:prstGeom prst="line">
            <a:avLst/>
          </a:prstGeom>
          <a:ln w="22225">
            <a:solidFill>
              <a:srgbClr val="56C4D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8" name="Text Box 19"/>
          <p:cNvSpPr txBox="1">
            <a:spLocks noChangeArrowheads="1"/>
          </p:cNvSpPr>
          <p:nvPr/>
        </p:nvSpPr>
        <p:spPr bwMode="gray">
          <a:xfrm>
            <a:off x="11124690" y="5644302"/>
            <a:ext cx="371897" cy="276999"/>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OSPF</a:t>
            </a:r>
          </a:p>
        </p:txBody>
      </p:sp>
      <p:grpSp>
        <p:nvGrpSpPr>
          <p:cNvPr id="82" name="Group 81"/>
          <p:cNvGrpSpPr/>
          <p:nvPr/>
        </p:nvGrpSpPr>
        <p:grpSpPr bwMode="gray">
          <a:xfrm>
            <a:off x="4155986" y="3339653"/>
            <a:ext cx="459376" cy="764187"/>
            <a:chOff x="3134093" y="3084639"/>
            <a:chExt cx="611430" cy="432284"/>
          </a:xfrm>
        </p:grpSpPr>
        <p:cxnSp>
          <p:nvCxnSpPr>
            <p:cNvPr id="83" name="直接连接符 53"/>
            <p:cNvCxnSpPr/>
            <p:nvPr/>
          </p:nvCxnSpPr>
          <p:spPr bwMode="gray">
            <a:xfrm>
              <a:off x="3134093" y="3084639"/>
              <a:ext cx="611430"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直接连接符 53"/>
            <p:cNvCxnSpPr/>
            <p:nvPr/>
          </p:nvCxnSpPr>
          <p:spPr bwMode="gray">
            <a:xfrm>
              <a:off x="3439808" y="3084639"/>
              <a:ext cx="0" cy="43228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5" name="Text Box 19"/>
          <p:cNvSpPr txBox="1">
            <a:spLocks noChangeArrowheads="1"/>
          </p:cNvSpPr>
          <p:nvPr/>
        </p:nvSpPr>
        <p:spPr bwMode="gray">
          <a:xfrm>
            <a:off x="3934495" y="2874139"/>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1.1.1.1/32</a:t>
            </a:r>
          </a:p>
        </p:txBody>
      </p:sp>
      <p:grpSp>
        <p:nvGrpSpPr>
          <p:cNvPr id="86" name="Group 85"/>
          <p:cNvGrpSpPr/>
          <p:nvPr/>
        </p:nvGrpSpPr>
        <p:grpSpPr bwMode="gray">
          <a:xfrm>
            <a:off x="5870580" y="3339653"/>
            <a:ext cx="459376" cy="764187"/>
            <a:chOff x="3134093" y="3084639"/>
            <a:chExt cx="611430" cy="432284"/>
          </a:xfrm>
        </p:grpSpPr>
        <p:cxnSp>
          <p:nvCxnSpPr>
            <p:cNvPr id="87" name="直接连接符 53"/>
            <p:cNvCxnSpPr/>
            <p:nvPr/>
          </p:nvCxnSpPr>
          <p:spPr bwMode="gray">
            <a:xfrm>
              <a:off x="3134093" y="3084639"/>
              <a:ext cx="611430"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直接连接符 53"/>
            <p:cNvCxnSpPr/>
            <p:nvPr/>
          </p:nvCxnSpPr>
          <p:spPr bwMode="gray">
            <a:xfrm>
              <a:off x="3439808" y="3084639"/>
              <a:ext cx="0" cy="43228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9" name="Text Box 19"/>
          <p:cNvSpPr txBox="1">
            <a:spLocks noChangeArrowheads="1"/>
          </p:cNvSpPr>
          <p:nvPr/>
        </p:nvSpPr>
        <p:spPr bwMode="gray">
          <a:xfrm>
            <a:off x="5649089" y="2874139"/>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2.2.2.2/32</a:t>
            </a:r>
          </a:p>
        </p:txBody>
      </p:sp>
      <p:grpSp>
        <p:nvGrpSpPr>
          <p:cNvPr id="90" name="Group 89"/>
          <p:cNvGrpSpPr/>
          <p:nvPr/>
        </p:nvGrpSpPr>
        <p:grpSpPr bwMode="gray">
          <a:xfrm>
            <a:off x="7588597" y="3339653"/>
            <a:ext cx="459376" cy="764187"/>
            <a:chOff x="3134093" y="3084639"/>
            <a:chExt cx="611430" cy="432284"/>
          </a:xfrm>
        </p:grpSpPr>
        <p:cxnSp>
          <p:nvCxnSpPr>
            <p:cNvPr id="91" name="直接连接符 53"/>
            <p:cNvCxnSpPr/>
            <p:nvPr/>
          </p:nvCxnSpPr>
          <p:spPr bwMode="gray">
            <a:xfrm>
              <a:off x="3134093" y="3084639"/>
              <a:ext cx="611430"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直接连接符 53"/>
            <p:cNvCxnSpPr/>
            <p:nvPr/>
          </p:nvCxnSpPr>
          <p:spPr bwMode="gray">
            <a:xfrm>
              <a:off x="3439808" y="3084639"/>
              <a:ext cx="0" cy="43228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3" name="Text Box 19"/>
          <p:cNvSpPr txBox="1">
            <a:spLocks noChangeArrowheads="1"/>
          </p:cNvSpPr>
          <p:nvPr/>
        </p:nvSpPr>
        <p:spPr bwMode="gray">
          <a:xfrm>
            <a:off x="7367106" y="2874139"/>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94" name="Text Box 19"/>
          <p:cNvSpPr txBox="1">
            <a:spLocks noChangeArrowheads="1"/>
          </p:cNvSpPr>
          <p:nvPr/>
        </p:nvSpPr>
        <p:spPr bwMode="gray">
          <a:xfrm>
            <a:off x="5730842" y="5270840"/>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96" name="Text Box 19"/>
          <p:cNvSpPr txBox="1">
            <a:spLocks noChangeArrowheads="1"/>
          </p:cNvSpPr>
          <p:nvPr/>
        </p:nvSpPr>
        <p:spPr bwMode="gray">
          <a:xfrm>
            <a:off x="11124690" y="5928013"/>
            <a:ext cx="375103" cy="276999"/>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100" name="Text Box 19"/>
          <p:cNvSpPr txBox="1">
            <a:spLocks noChangeArrowheads="1"/>
          </p:cNvSpPr>
          <p:nvPr/>
        </p:nvSpPr>
        <p:spPr bwMode="gray">
          <a:xfrm>
            <a:off x="576843" y="3415287"/>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8" name="Text Box 19"/>
          <p:cNvSpPr txBox="1">
            <a:spLocks noChangeArrowheads="1"/>
          </p:cNvSpPr>
          <p:nvPr/>
        </p:nvSpPr>
        <p:spPr bwMode="gray">
          <a:xfrm>
            <a:off x="523628" y="5011153"/>
            <a:ext cx="12480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15" name="Text Box 19"/>
          <p:cNvSpPr txBox="1">
            <a:spLocks noChangeArrowheads="1"/>
          </p:cNvSpPr>
          <p:nvPr/>
        </p:nvSpPr>
        <p:spPr bwMode="gray">
          <a:xfrm>
            <a:off x="10339694" y="3389577"/>
            <a:ext cx="1270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116" name="Text Box 19"/>
          <p:cNvSpPr txBox="1">
            <a:spLocks noChangeArrowheads="1"/>
          </p:cNvSpPr>
          <p:nvPr/>
        </p:nvSpPr>
        <p:spPr bwMode="gray">
          <a:xfrm>
            <a:off x="10355199" y="5011153"/>
            <a:ext cx="12551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117" name="Text Box 19"/>
          <p:cNvSpPr txBox="1">
            <a:spLocks noChangeArrowheads="1"/>
          </p:cNvSpPr>
          <p:nvPr/>
        </p:nvSpPr>
        <p:spPr bwMode="gray">
          <a:xfrm>
            <a:off x="1114921" y="5308766"/>
            <a:ext cx="705845" cy="288147"/>
          </a:xfrm>
          <a:prstGeom prst="rect">
            <a:avLst/>
          </a:prstGeom>
          <a:solidFill>
            <a:schemeClr val="bg1"/>
          </a:solidFill>
          <a:ln>
            <a:solidFill>
              <a:srgbClr val="56C4D2"/>
            </a:solid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AS 100</a:t>
            </a:r>
          </a:p>
        </p:txBody>
      </p:sp>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92393" y="3366440"/>
            <a:ext cx="540000" cy="442800"/>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87906" y="4906757"/>
            <a:ext cx="540000" cy="442800"/>
          </a:xfrm>
          <a:prstGeom prst="rect">
            <a:avLst/>
          </a:prstGeom>
        </p:spPr>
      </p:pic>
      <p:pic>
        <p:nvPicPr>
          <p:cNvPr id="102" name="图片 10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98125" y="4074014"/>
            <a:ext cx="540000" cy="442800"/>
          </a:xfrm>
          <a:prstGeom prst="rect">
            <a:avLst/>
          </a:prstGeom>
        </p:spPr>
      </p:pic>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23696" y="4074014"/>
            <a:ext cx="540000" cy="442800"/>
          </a:xfrm>
          <a:prstGeom prst="rect">
            <a:avLst/>
          </a:prstGeom>
        </p:spPr>
      </p:pic>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37891" y="4074014"/>
            <a:ext cx="540000" cy="442800"/>
          </a:xfrm>
          <a:prstGeom prst="rect">
            <a:avLst/>
          </a:prstGeom>
        </p:spPr>
      </p:pic>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800757" y="3312553"/>
            <a:ext cx="540000" cy="442800"/>
          </a:xfrm>
          <a:prstGeom prst="rect">
            <a:avLst/>
          </a:prstGeom>
        </p:spPr>
      </p:pic>
      <p:pic>
        <p:nvPicPr>
          <p:cNvPr id="120" name="图片 1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99534" y="4917046"/>
            <a:ext cx="540000" cy="442800"/>
          </a:xfrm>
          <a:prstGeom prst="rect">
            <a:avLst/>
          </a:prstGeom>
        </p:spPr>
      </p:pic>
      <p:sp>
        <p:nvSpPr>
          <p:cNvPr id="121" name="Text Box 19"/>
          <p:cNvSpPr txBox="1">
            <a:spLocks noChangeArrowheads="1"/>
          </p:cNvSpPr>
          <p:nvPr/>
        </p:nvSpPr>
        <p:spPr bwMode="gray">
          <a:xfrm>
            <a:off x="5969036" y="4504363"/>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2" name="Text Box 19"/>
          <p:cNvSpPr txBox="1">
            <a:spLocks noChangeArrowheads="1"/>
          </p:cNvSpPr>
          <p:nvPr/>
        </p:nvSpPr>
        <p:spPr bwMode="gray">
          <a:xfrm>
            <a:off x="7554161" y="4454227"/>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23" name="Text Box 19"/>
          <p:cNvSpPr txBox="1">
            <a:spLocks noChangeArrowheads="1"/>
          </p:cNvSpPr>
          <p:nvPr/>
        </p:nvSpPr>
        <p:spPr bwMode="gray">
          <a:xfrm>
            <a:off x="10365133" y="5308766"/>
            <a:ext cx="705845" cy="288147"/>
          </a:xfrm>
          <a:prstGeom prst="rect">
            <a:avLst/>
          </a:prstGeom>
          <a:solidFill>
            <a:schemeClr val="bg1"/>
          </a:solidFill>
          <a:ln>
            <a:solidFill>
              <a:srgbClr val="56C4D2"/>
            </a:solid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AS 200</a:t>
            </a:r>
          </a:p>
        </p:txBody>
      </p:sp>
    </p:spTree>
    <p:extLst>
      <p:ext uri="{BB962C8B-B14F-4D97-AF65-F5344CB8AC3E}">
        <p14:creationId xmlns:p14="http://schemas.microsoft.com/office/powerpoint/2010/main" val="328124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bwMode="gray"/>
        <p:txBody>
          <a:bodyPr/>
          <a:lstStyle/>
          <a:p>
            <a:pPr marL="342900" indent="-342900">
              <a:buFont typeface="Wingdings" panose="05000000000000000000" pitchFamily="2" charset="2"/>
              <a:buChar char="l"/>
            </a:pPr>
            <a:r>
              <a:rPr lang="en-US" dirty="0">
                <a:sym typeface="Huawei Sans" panose="020C0503030203020204" pitchFamily="34" charset="0"/>
              </a:rPr>
              <a:t>On completion of this course, you will be able to:</a:t>
            </a:r>
          </a:p>
          <a:p>
            <a:pPr lvl="1"/>
            <a:r>
              <a:rPr lang="en-US" dirty="0">
                <a:sym typeface="Huawei Sans" panose="020C0503030203020204" pitchFamily="34" charset="0"/>
              </a:rPr>
              <a:t>Describe the MPLS VPN model.</a:t>
            </a:r>
          </a:p>
          <a:p>
            <a:pPr lvl="1"/>
            <a:r>
              <a:rPr lang="en-US" dirty="0">
                <a:sym typeface="Huawei Sans" panose="020C0503030203020204" pitchFamily="34" charset="0"/>
              </a:rPr>
              <a:t>Understand basic concepts of MPLS VPN.</a:t>
            </a:r>
          </a:p>
          <a:p>
            <a:pPr lvl="1"/>
            <a:r>
              <a:rPr lang="en-US" dirty="0">
                <a:sym typeface="Huawei Sans" panose="020C0503030203020204" pitchFamily="34" charset="0"/>
              </a:rPr>
              <a:t>Describe the MPLS VPN route transmission and label distribution process.</a:t>
            </a:r>
          </a:p>
          <a:p>
            <a:pPr lvl="1"/>
            <a:r>
              <a:rPr lang="en-US" dirty="0">
                <a:sym typeface="Huawei Sans" panose="020C0503030203020204" pitchFamily="34" charset="0"/>
              </a:rPr>
              <a:t>Describe the MPLS VPN data forwarding process.</a:t>
            </a:r>
          </a:p>
          <a:p>
            <a:pPr lvl="1"/>
            <a:r>
              <a:rPr lang="en-US" dirty="0">
                <a:sym typeface="Huawei Sans" panose="020C0503030203020204" pitchFamily="34" charset="0"/>
              </a:rPr>
              <a:t>Perform basic MPLS VPN configurations.</a:t>
            </a:r>
          </a:p>
        </p:txBody>
      </p:sp>
    </p:spTree>
    <p:extLst>
      <p:ext uri="{BB962C8B-B14F-4D97-AF65-F5344CB8AC3E}">
        <p14:creationId xmlns:p14="http://schemas.microsoft.com/office/powerpoint/2010/main" val="21172677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sym typeface="Huawei Sans" panose="020C0503030203020204" pitchFamily="34" charset="0"/>
              </a:rPr>
              <a:t>MPLS VPN Configuration Example - Configuration Roadmap</a:t>
            </a:r>
          </a:p>
        </p:txBody>
      </p:sp>
      <p:sp>
        <p:nvSpPr>
          <p:cNvPr id="3" name="文本占位符 2"/>
          <p:cNvSpPr>
            <a:spLocks noGrp="1"/>
          </p:cNvSpPr>
          <p:nvPr>
            <p:ph type="body" sz="quarter" idx="10"/>
          </p:nvPr>
        </p:nvSpPr>
        <p:spPr bwMode="gray"/>
        <p:txBody>
          <a:bodyPr/>
          <a:lstStyle/>
          <a:p>
            <a:pPr marL="342900" indent="-342900">
              <a:buSzPct val="100000"/>
              <a:buFont typeface="+mj-lt"/>
              <a:buAutoNum type="arabicPeriod"/>
            </a:pPr>
            <a:r>
              <a:rPr lang="en-US" sz="1800" dirty="0"/>
              <a:t>Configure the MPLS VPN backbone network.</a:t>
            </a:r>
          </a:p>
          <a:p>
            <a:pPr marL="403039" lvl="1" indent="0">
              <a:buNone/>
            </a:pPr>
            <a:r>
              <a:rPr lang="en-US" sz="1600" dirty="0"/>
              <a:t>1.1 Configure an IGP to implement IP connectivity on the backbone network.</a:t>
            </a:r>
          </a:p>
          <a:p>
            <a:pPr marL="403039" lvl="1" indent="0">
              <a:buNone/>
            </a:pPr>
            <a:r>
              <a:rPr lang="en-US" sz="1600" dirty="0"/>
              <a:t>1.2 Configure MPLS and MPLS LDP to establish MPLS LSPs for transmitting VPN data through the public network.</a:t>
            </a:r>
          </a:p>
          <a:p>
            <a:pPr marL="403039" lvl="1" indent="0">
              <a:buNone/>
            </a:pPr>
            <a:r>
              <a:rPr lang="en-US" sz="1600" dirty="0"/>
              <a:t>1.3 Configure MP-BGP to establish MP-BGP peer relationships for transmitting VPNv4 routes.</a:t>
            </a:r>
          </a:p>
          <a:p>
            <a:pPr marL="342900" indent="-342900">
              <a:buSzPct val="100000"/>
              <a:buFont typeface="+mj-lt"/>
              <a:buAutoNum type="arabicPeriod"/>
            </a:pPr>
            <a:r>
              <a:rPr lang="en-US" sz="1800" dirty="0"/>
              <a:t>Configure VPN user access.</a:t>
            </a:r>
          </a:p>
          <a:p>
            <a:pPr marL="403039" lvl="1" indent="0">
              <a:buNone/>
            </a:pPr>
            <a:r>
              <a:rPr lang="en-US" sz="1600" dirty="0"/>
              <a:t>2.1 Create VPN instances and set parameters (RTs and RDs).</a:t>
            </a:r>
          </a:p>
          <a:p>
            <a:pPr marL="403039" lvl="1" indent="0">
              <a:buNone/>
            </a:pPr>
            <a:r>
              <a:rPr lang="en-US" sz="1600" dirty="0"/>
              <a:t>2.2 Bind the interfaces to the VPN instances.</a:t>
            </a:r>
          </a:p>
          <a:p>
            <a:pPr marL="403039" lvl="1" indent="0">
              <a:buNone/>
            </a:pPr>
            <a:r>
              <a:rPr lang="en-US" sz="1600" dirty="0"/>
              <a:t>2.3 Configure route exchange between the PEs and their connected CEs.</a:t>
            </a:r>
          </a:p>
          <a:p>
            <a:endParaRPr lang="en-US" altLang="zh-CN" sz="1800" dirty="0"/>
          </a:p>
          <a:p>
            <a:pPr lvl="1"/>
            <a:endParaRPr lang="zh-CN" altLang="en-US" sz="1600" dirty="0"/>
          </a:p>
        </p:txBody>
      </p:sp>
    </p:spTree>
    <p:extLst>
      <p:ext uri="{BB962C8B-B14F-4D97-AF65-F5344CB8AC3E}">
        <p14:creationId xmlns:p14="http://schemas.microsoft.com/office/powerpoint/2010/main" val="41398963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MPLS VPN Configuration Example - Data Planning</a:t>
            </a:r>
            <a:endParaRPr lang="en-US" dirty="0"/>
          </a:p>
        </p:txBody>
      </p:sp>
      <p:sp>
        <p:nvSpPr>
          <p:cNvPr id="5" name="文本占位符 4"/>
          <p:cNvSpPr>
            <a:spLocks noGrp="1"/>
          </p:cNvSpPr>
          <p:nvPr>
            <p:ph type="body" sz="quarter" idx="10"/>
          </p:nvPr>
        </p:nvSpPr>
        <p:spPr bwMode="gray"/>
        <p:txBody>
          <a:bodyPr/>
          <a:lstStyle/>
          <a:p>
            <a:r>
              <a:rPr lang="en-US" sz="1800" dirty="0"/>
              <a:t>The MPLS backbone network uses single-area OSPF to implement route interworking. MPLS LDP is enabled on all interconnection interfaces of PEs and Ps.</a:t>
            </a:r>
          </a:p>
          <a:p>
            <a:r>
              <a:rPr lang="en-US" sz="1800" dirty="0"/>
              <a:t>The following table lists the VPN-related configurations on the PEs.</a:t>
            </a:r>
          </a:p>
        </p:txBody>
      </p:sp>
      <p:graphicFrame>
        <p:nvGraphicFramePr>
          <p:cNvPr id="9" name="表格 8"/>
          <p:cNvGraphicFramePr>
            <a:graphicFrameLocks noGrp="1"/>
          </p:cNvGraphicFramePr>
          <p:nvPr>
            <p:extLst>
              <p:ext uri="{D42A27DB-BD31-4B8C-83A1-F6EECF244321}">
                <p14:modId xmlns:p14="http://schemas.microsoft.com/office/powerpoint/2010/main" val="74105305"/>
              </p:ext>
            </p:extLst>
          </p:nvPr>
        </p:nvGraphicFramePr>
        <p:xfrm>
          <a:off x="2352952" y="2771386"/>
          <a:ext cx="7140541" cy="2643816"/>
        </p:xfrm>
        <a:graphic>
          <a:graphicData uri="http://schemas.openxmlformats.org/drawingml/2006/table">
            <a:tbl>
              <a:tblPr/>
              <a:tblGrid>
                <a:gridCol w="1236649">
                  <a:extLst>
                    <a:ext uri="{9D8B030D-6E8A-4147-A177-3AD203B41FA5}">
                      <a16:colId xmlns:a16="http://schemas.microsoft.com/office/drawing/2014/main" xmlns="" val="20000"/>
                    </a:ext>
                  </a:extLst>
                </a:gridCol>
                <a:gridCol w="1475973">
                  <a:extLst>
                    <a:ext uri="{9D8B030D-6E8A-4147-A177-3AD203B41FA5}">
                      <a16:colId xmlns:a16="http://schemas.microsoft.com/office/drawing/2014/main" xmlns="" val="20001"/>
                    </a:ext>
                  </a:extLst>
                </a:gridCol>
                <a:gridCol w="1475973">
                  <a:extLst>
                    <a:ext uri="{9D8B030D-6E8A-4147-A177-3AD203B41FA5}">
                      <a16:colId xmlns:a16="http://schemas.microsoft.com/office/drawing/2014/main" xmlns="" val="20002"/>
                    </a:ext>
                  </a:extLst>
                </a:gridCol>
                <a:gridCol w="1475973">
                  <a:extLst>
                    <a:ext uri="{9D8B030D-6E8A-4147-A177-3AD203B41FA5}">
                      <a16:colId xmlns:a16="http://schemas.microsoft.com/office/drawing/2014/main" xmlns="" val="20003"/>
                    </a:ext>
                  </a:extLst>
                </a:gridCol>
                <a:gridCol w="1475973">
                  <a:extLst>
                    <a:ext uri="{9D8B030D-6E8A-4147-A177-3AD203B41FA5}">
                      <a16:colId xmlns:a16="http://schemas.microsoft.com/office/drawing/2014/main" xmlns="" val="20004"/>
                    </a:ext>
                  </a:extLst>
                </a:gridCol>
              </a:tblGrid>
              <a:tr h="158502">
                <a:tc rowSpan="2">
                  <a:txBody>
                    <a:bodyPr/>
                    <a:lstStyle/>
                    <a:p>
                      <a:pPr algn="ctr" fontAlgn="ctr">
                        <a:lnSpc>
                          <a:spcPct val="100000"/>
                        </a:lnSpc>
                      </a:pP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Item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4">
                  <a:txBody>
                    <a:bodyPr/>
                    <a:lstStyle/>
                    <a:p>
                      <a:pPr algn="ctr" fontAlgn="ctr">
                        <a:lnSpc>
                          <a:spcPct val="100000"/>
                        </a:lnSpc>
                      </a:pPr>
                      <a:r>
                        <a:rPr lang="en-US" sz="16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177183">
                <a:tc vMerge="1">
                  <a:txBody>
                    <a:bodyPr/>
                    <a:lstStyle/>
                    <a:p>
                      <a:endParaRPr lang="zh-CN" altLang="en-US"/>
                    </a:p>
                  </a:txBody>
                  <a:tcPr/>
                </a:tc>
                <a:tc gridSpan="2">
                  <a:txBody>
                    <a:bodyPr/>
                    <a:lstStyle/>
                    <a:p>
                      <a:pPr algn="ctr" fontAlgn="ctr">
                        <a:lnSpc>
                          <a:spcPct val="100000"/>
                        </a:lnSpc>
                      </a:pP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gridSpan="2">
                  <a:txBody>
                    <a:bodyPr/>
                    <a:lstStyle/>
                    <a:p>
                      <a:pPr algn="ctr" fontAlgn="ctr">
                        <a:lnSpc>
                          <a:spcPct val="100000"/>
                        </a:lnSpc>
                      </a:pP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extLst>
                  <a:ext uri="{0D108BD9-81ED-4DB2-BD59-A6C34878D82A}">
                    <a16:rowId xmlns:a16="http://schemas.microsoft.com/office/drawing/2014/main" xmlns="" val="10004"/>
                  </a:ext>
                </a:extLst>
              </a:tr>
              <a:tr h="333398">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 name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aseline="0" dirty="0">
                          <a:latin typeface="Huawei Sans" panose="020C0503030203020204" pitchFamily="34" charset="0"/>
                          <a:ea typeface="方正兰亭黑简体" panose="02000000000000000000" pitchFamily="2" charset="-122"/>
                          <a:sym typeface="Huawei Sans" panose="020C0503030203020204" pitchFamily="34" charset="0"/>
                        </a:rPr>
                        <a:t>VPNX</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baseline="0" dirty="0">
                          <a:latin typeface="Huawei Sans" panose="020C0503030203020204" pitchFamily="34" charset="0"/>
                          <a:ea typeface="方正兰亭黑简体" panose="02000000000000000000" pitchFamily="2" charset="-122"/>
                          <a:sym typeface="Huawei Sans" panose="020C0503030203020204" pitchFamily="34" charset="0"/>
                        </a:rPr>
                        <a:t>VPNY</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baseline="0">
                          <a:latin typeface="Huawei Sans" panose="020C0503030203020204" pitchFamily="34" charset="0"/>
                          <a:ea typeface="方正兰亭黑简体" panose="02000000000000000000" pitchFamily="2" charset="-122"/>
                          <a:sym typeface="Huawei Sans" panose="020C0503030203020204" pitchFamily="34" charset="0"/>
                        </a:rPr>
                        <a:t>VPNX</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baseline="0">
                          <a:latin typeface="Huawei Sans" panose="020C0503030203020204" pitchFamily="34" charset="0"/>
                          <a:ea typeface="方正兰亭黑简体" panose="02000000000000000000" pitchFamily="2" charset="-122"/>
                          <a:sym typeface="Huawei Sans" panose="020C0503030203020204" pitchFamily="34" charset="0"/>
                        </a:rPr>
                        <a:t>VPNY</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33398">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RD</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100:1</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200:1</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200:1</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33398">
                <a:tc>
                  <a:txBody>
                    <a:bodyPr/>
                    <a:lstStyle/>
                    <a:p>
                      <a:pPr algn="ctr" fontAlgn="ctr"/>
                      <a:r>
                        <a:rPr lang="en-US" sz="1400">
                          <a:latin typeface="Huawei Sans" panose="020C0503030203020204" pitchFamily="34" charset="0"/>
                        </a:rPr>
                        <a:t>IRT</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100:321</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200:234</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100:123</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200:432</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33398">
                <a:tc>
                  <a:txBody>
                    <a:bodyPr/>
                    <a:lstStyle/>
                    <a:p>
                      <a:pPr algn="ctr" fontAlgn="ctr"/>
                      <a:r>
                        <a:rPr lang="en-US" sz="1400">
                          <a:latin typeface="Huawei Sans" panose="020C0503030203020204" pitchFamily="34" charset="0"/>
                        </a:rPr>
                        <a:t>ERT</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100:123</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200:432</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100:321</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200:234</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33398">
                <a:tc>
                  <a:txBody>
                    <a:bodyPr/>
                    <a:lstStyle/>
                    <a:p>
                      <a:pPr algn="ctr" fontAlgn="ctr"/>
                      <a:r>
                        <a:rPr lang="en-US" sz="1400">
                          <a:latin typeface="Huawei Sans" panose="020C0503030203020204" pitchFamily="34" charset="0"/>
                        </a:rPr>
                        <a:t>Interface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GE0/0/1</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GE0/0/2</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GE0/0/1</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GE0/0/2</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45146">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MP-BGP</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2">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Source interface: Loopback0</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lang="zh-CN" altLang="en-US"/>
                    </a:p>
                  </a:txBody>
                  <a:tcPr/>
                </a:tc>
                <a:tc gridSpan="2">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Source interface: Loopback0</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9039958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MPLS VPN Backbone Network Configuration (1)</a:t>
            </a:r>
            <a:endParaRPr lang="en-US" dirty="0"/>
          </a:p>
        </p:txBody>
      </p:sp>
      <p:sp>
        <p:nvSpPr>
          <p:cNvPr id="4" name="矩形 3"/>
          <p:cNvSpPr/>
          <p:nvPr/>
        </p:nvSpPr>
        <p:spPr bwMode="gray">
          <a:xfrm>
            <a:off x="446087" y="1249537"/>
            <a:ext cx="11299825" cy="1200329"/>
          </a:xfrm>
          <a:prstGeom prst="rect">
            <a:avLst/>
          </a:prstGeom>
        </p:spPr>
        <p:txBody>
          <a:bodyPr wrap="square">
            <a:noAutofit/>
          </a:bodyPr>
          <a:lstStyle/>
          <a:p>
            <a:pPr fontAlgn="ctr">
              <a:lnSpc>
                <a:spcPct val="150000"/>
              </a:lnSpc>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1.1 Configure OSPF on the MPLS VPN backbone network to enable route connectivity within the backbone network.</a:t>
            </a:r>
          </a:p>
          <a:p>
            <a:pPr fontAlgn="ctr">
              <a:lnSpc>
                <a:spcPct val="150000"/>
              </a:lnSpc>
              <a:spcBef>
                <a:spcPct val="0"/>
              </a:spcBef>
              <a:spcAft>
                <a:spcPct val="0"/>
              </a:spcAft>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The OSPF configuration on PE1 is used as an example.</a:t>
            </a:r>
          </a:p>
        </p:txBody>
      </p:sp>
      <p:sp>
        <p:nvSpPr>
          <p:cNvPr id="5" name="矩形 30"/>
          <p:cNvSpPr/>
          <p:nvPr/>
        </p:nvSpPr>
        <p:spPr bwMode="gray">
          <a:xfrm>
            <a:off x="823623" y="2167694"/>
            <a:ext cx="10149177" cy="954107"/>
          </a:xfrm>
          <a:prstGeom prst="rect">
            <a:avLst/>
          </a:prstGeom>
          <a:solidFill>
            <a:schemeClr val="bg1">
              <a:lumMod val="85000"/>
            </a:schemeClr>
          </a:solidFill>
          <a:ln>
            <a:noFill/>
          </a:ln>
        </p:spPr>
        <p:txBody>
          <a:bodyPr wrap="square" rtlCol="0">
            <a:spAutoFit/>
          </a:bodyPr>
          <a:lstStyle/>
          <a:p>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 100 router-id 1.1.1.1</a:t>
            </a:r>
          </a:p>
          <a:p>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[PE1-ospf-100]area 0</a:t>
            </a:r>
          </a:p>
          <a:p>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[PE1-ospf-100-area-0.0.0.0]network 10.0.12.1 0.0.0.0</a:t>
            </a:r>
          </a:p>
          <a:p>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[PE1-ospf-100-area-0.0.0.0]network 1.1.1.1 0.0.0.0</a:t>
            </a:r>
          </a:p>
        </p:txBody>
      </p:sp>
      <p:sp>
        <p:nvSpPr>
          <p:cNvPr id="13" name="矩形 12"/>
          <p:cNvSpPr/>
          <p:nvPr/>
        </p:nvSpPr>
        <p:spPr bwMode="gray">
          <a:xfrm>
            <a:off x="446088" y="3449113"/>
            <a:ext cx="11299825" cy="461665"/>
          </a:xfrm>
          <a:prstGeom prst="rect">
            <a:avLst/>
          </a:prstGeom>
        </p:spPr>
        <p:txBody>
          <a:bodyPr wrap="square">
            <a:noAutofit/>
          </a:bodyPr>
          <a:lstStyle/>
          <a:p>
            <a:pPr fontAlgn="ctr">
              <a:lnSpc>
                <a:spcPct val="150000"/>
              </a:lnSpc>
              <a:spcBef>
                <a:spcPct val="0"/>
              </a:spcBef>
              <a:spcAft>
                <a:spcPct val="0"/>
              </a:spcAft>
            </a:pPr>
            <a:r>
              <a:rPr lang="en-US" sz="1600">
                <a:latin typeface="Huawei Sans" panose="020C0503030203020204" pitchFamily="34" charset="0"/>
                <a:ea typeface="方正兰亭黑简体" panose="02000000000000000000" pitchFamily="2" charset="-122"/>
                <a:sym typeface="Huawei Sans" panose="020C0503030203020204" pitchFamily="34" charset="0"/>
              </a:rPr>
              <a:t>1.2 Configure MPLS and LDP on PE1, P, and PE2. The configuration on PE1 is used as an example.</a:t>
            </a:r>
          </a:p>
        </p:txBody>
      </p:sp>
      <p:sp>
        <p:nvSpPr>
          <p:cNvPr id="14" name="矩形 30"/>
          <p:cNvSpPr/>
          <p:nvPr/>
        </p:nvSpPr>
        <p:spPr bwMode="gray">
          <a:xfrm>
            <a:off x="823624" y="3998202"/>
            <a:ext cx="10149177" cy="1600438"/>
          </a:xfrm>
          <a:prstGeom prst="rect">
            <a:avLst/>
          </a:prstGeom>
          <a:solidFill>
            <a:schemeClr val="bg1">
              <a:lumMod val="85000"/>
            </a:schemeClr>
          </a:solidFill>
          <a:ln>
            <a:noFill/>
          </a:ln>
        </p:spPr>
        <p:txBody>
          <a:bodyPr wrap="square" rtlCol="0">
            <a:spAutoFit/>
          </a:bodyPr>
          <a:lstStyle/>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lsr</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-id 1.1.1.1</a:t>
            </a: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starting, please wait... OK!</a:t>
            </a: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[PE1-mpls]</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ldp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[PE1-mpls-ldp]Interface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0/0/0</a:t>
            </a: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ldp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42390397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pPr fontAlgn="ctr"/>
            <a:r>
              <a:rPr lang="en-US" sz="3200" dirty="0">
                <a:latin typeface="Huawei Sans" panose="020C0503030203020204" pitchFamily="34" charset="0"/>
              </a:rPr>
              <a:t>MPLS VPN Backbone Network Configuration (2)</a:t>
            </a:r>
          </a:p>
        </p:txBody>
      </p:sp>
      <p:sp>
        <p:nvSpPr>
          <p:cNvPr id="4" name="矩形 3"/>
          <p:cNvSpPr/>
          <p:nvPr/>
        </p:nvSpPr>
        <p:spPr bwMode="gray">
          <a:xfrm>
            <a:off x="446087" y="1249537"/>
            <a:ext cx="11299825" cy="461665"/>
          </a:xfrm>
          <a:prstGeom prst="rect">
            <a:avLst/>
          </a:prstGeom>
        </p:spPr>
        <p:txBody>
          <a:bodyPr wrap="square">
            <a:noAutofit/>
          </a:bodyPr>
          <a:lstStyle/>
          <a:p>
            <a:pPr fontAlgn="ctr">
              <a:lnSpc>
                <a:spcPct val="150000"/>
              </a:lnSpc>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1.3 Establish an MP-BGP peer relationship between PE1 and PE2. The configuration on PE1 is used as an example.</a:t>
            </a:r>
          </a:p>
        </p:txBody>
      </p:sp>
      <p:sp>
        <p:nvSpPr>
          <p:cNvPr id="8" name="矩形 30"/>
          <p:cNvSpPr/>
          <p:nvPr/>
        </p:nvSpPr>
        <p:spPr bwMode="gray">
          <a:xfrm>
            <a:off x="1403684" y="1899121"/>
            <a:ext cx="9569115" cy="1600438"/>
          </a:xfrm>
          <a:prstGeom prst="rect">
            <a:avLst/>
          </a:prstGeom>
          <a:solidFill>
            <a:schemeClr val="bg1">
              <a:lumMod val="85000"/>
            </a:schemeClr>
          </a:solidFill>
          <a:ln>
            <a:noFill/>
          </a:ln>
        </p:spPr>
        <p:txBody>
          <a:bodyPr wrap="square" rtlCol="0">
            <a:spAutoFit/>
          </a:bodyPr>
          <a:lstStyle/>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123</a:t>
            </a: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[PE1-bgp]router-id 1.1.1.1</a:t>
            </a: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[PE1-bgp]peer 3.3.3.3 as-number 123</a:t>
            </a: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[PE1-bgp]peer 3.3.3.3 </a:t>
            </a: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connect-interface </a:t>
            </a:r>
            <a:r>
              <a:rPr lang="en-US" sz="140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Loopback </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a:t>
            </a: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Enter the BGP-VPNv4 address family view and enable the VPNv4 address family for peer 3.3.3.3.</a:t>
            </a: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[PE1-bgp]ipv4-family vpnv4 unicast </a:t>
            </a:r>
          </a:p>
          <a:p>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[PE1-bgp-af-vpnv4]peer 3.3.3.3 enable</a:t>
            </a:r>
          </a:p>
        </p:txBody>
      </p:sp>
    </p:spTree>
    <p:extLst>
      <p:ext uri="{BB962C8B-B14F-4D97-AF65-F5344CB8AC3E}">
        <p14:creationId xmlns:p14="http://schemas.microsoft.com/office/powerpoint/2010/main" val="182010811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MPLS VPN Backbone Network Configuration - Configuration Verification</a:t>
            </a:r>
            <a:endParaRPr lang="en-US" dirty="0"/>
          </a:p>
        </p:txBody>
      </p:sp>
      <p:sp>
        <p:nvSpPr>
          <p:cNvPr id="4" name="矩形 3"/>
          <p:cNvSpPr/>
          <p:nvPr/>
        </p:nvSpPr>
        <p:spPr bwMode="gray">
          <a:xfrm>
            <a:off x="446087" y="1570168"/>
            <a:ext cx="11299825" cy="461665"/>
          </a:xfrm>
          <a:prstGeom prst="rect">
            <a:avLst/>
          </a:prstGeom>
        </p:spPr>
        <p:txBody>
          <a:bodyPr wrap="square">
            <a:noAutofit/>
          </a:bodyPr>
          <a:lstStyle/>
          <a:p>
            <a:pPr fontAlgn="ctr">
              <a:lnSpc>
                <a:spcPct val="150000"/>
              </a:lnSpc>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Check whether LDP LSPs are established.</a:t>
            </a:r>
          </a:p>
        </p:txBody>
      </p:sp>
      <p:sp>
        <p:nvSpPr>
          <p:cNvPr id="6" name="矩形 30"/>
          <p:cNvSpPr>
            <a:spLocks/>
          </p:cNvSpPr>
          <p:nvPr/>
        </p:nvSpPr>
        <p:spPr bwMode="gray">
          <a:xfrm>
            <a:off x="648954" y="2143006"/>
            <a:ext cx="5022381" cy="1419585"/>
          </a:xfrm>
          <a:prstGeom prst="rect">
            <a:avLst/>
          </a:prstGeom>
          <a:solidFill>
            <a:schemeClr val="bg1">
              <a:lumMod val="85000"/>
            </a:schemeClr>
          </a:solidFill>
          <a:ln>
            <a:noFill/>
          </a:ln>
        </p:spPr>
        <p:txBody>
          <a:bodyPr wrap="square" rtlCol="0">
            <a:noAutofit/>
          </a:bodyPr>
          <a:lstStyle/>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[PE1]display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 Information: LDP LSP</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FEC         	In/Out Label		In/Out IF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Vrf</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Name   </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3.3.3.3/32  	NULL/1025     	-/GE0/0/0           </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1.1.1.1/32  	3/NULL        		-/- </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7" name="矩形 30"/>
          <p:cNvSpPr>
            <a:spLocks/>
          </p:cNvSpPr>
          <p:nvPr/>
        </p:nvSpPr>
        <p:spPr bwMode="gray">
          <a:xfrm>
            <a:off x="6508057" y="2143006"/>
            <a:ext cx="5022381" cy="1528624"/>
          </a:xfrm>
          <a:prstGeom prst="rect">
            <a:avLst/>
          </a:prstGeom>
          <a:solidFill>
            <a:schemeClr val="bg1">
              <a:lumMod val="85000"/>
            </a:schemeClr>
          </a:solidFill>
          <a:ln>
            <a:noFill/>
          </a:ln>
        </p:spPr>
        <p:txBody>
          <a:bodyPr wrap="square" rtlCol="0">
            <a:noAutofit/>
          </a:bodyPr>
          <a:lstStyle/>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[PE2]display mpls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lsp</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LSP Information: LDP LSP</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FEC  	In/Out Label  	In/Out IF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Vrf</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Name       </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3.3.3.3/32   	3/NULL        		-/-                                           </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1.1.1.1/32   	NULL/1024     	-/GE0/0/0                                     </a:t>
            </a:r>
          </a:p>
        </p:txBody>
      </p:sp>
      <p:sp>
        <p:nvSpPr>
          <p:cNvPr id="8" name="矩形 7"/>
          <p:cNvSpPr/>
          <p:nvPr/>
        </p:nvSpPr>
        <p:spPr bwMode="gray">
          <a:xfrm>
            <a:off x="383013" y="3596497"/>
            <a:ext cx="11299825" cy="461665"/>
          </a:xfrm>
          <a:prstGeom prst="rect">
            <a:avLst/>
          </a:prstGeom>
        </p:spPr>
        <p:txBody>
          <a:bodyPr wrap="square">
            <a:noAutofit/>
          </a:bodyPr>
          <a:lstStyle/>
          <a:p>
            <a:pPr fontAlgn="ctr">
              <a:lnSpc>
                <a:spcPct val="150000"/>
              </a:lnSpc>
              <a:spcBef>
                <a:spcPct val="0"/>
              </a:spcBef>
              <a:spcAft>
                <a:spcPct val="0"/>
              </a:spcAft>
            </a:pPr>
            <a:r>
              <a:rPr lang="en-US" sz="1600">
                <a:latin typeface="Huawei Sans" panose="020C0503030203020204" pitchFamily="34" charset="0"/>
                <a:ea typeface="方正兰亭黑简体" panose="02000000000000000000" pitchFamily="2" charset="-122"/>
                <a:sym typeface="Huawei Sans" panose="020C0503030203020204" pitchFamily="34" charset="0"/>
              </a:rPr>
              <a:t>Check the MP-BGP peer status. The following example uses the command output on PE1.</a:t>
            </a:r>
          </a:p>
        </p:txBody>
      </p:sp>
      <p:sp>
        <p:nvSpPr>
          <p:cNvPr id="9" name="矩形 30"/>
          <p:cNvSpPr>
            <a:spLocks/>
          </p:cNvSpPr>
          <p:nvPr/>
        </p:nvSpPr>
        <p:spPr bwMode="gray">
          <a:xfrm>
            <a:off x="639810" y="4138611"/>
            <a:ext cx="9063729" cy="1692173"/>
          </a:xfrm>
          <a:prstGeom prst="rect">
            <a:avLst/>
          </a:prstGeom>
          <a:solidFill>
            <a:schemeClr val="bg1">
              <a:lumMod val="85000"/>
            </a:schemeClr>
          </a:solidFill>
          <a:ln>
            <a:noFill/>
          </a:ln>
        </p:spPr>
        <p:txBody>
          <a:bodyPr wrap="square" rtlCol="0">
            <a:noAutofit/>
          </a:bodyPr>
          <a:lstStyle/>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[PE1]display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bgp</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vpnv4 all peer </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BGP local router ID : 1.1.1.1</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Local AS number : 123</a:t>
            </a: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Total number of peers : 1		  Peers in established state : 1</a:t>
            </a:r>
          </a:p>
          <a:p>
            <a:pPr fontAlgn="ctr"/>
            <a:endParaRPr lang="zh-CN" alt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Peer	V	AS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MsgRcvd</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MsgSent</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OutQ</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Up/Down 	State Pre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fRcv</a:t>
            </a:r>
            <a:endPar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3.3.3.3 	4	123   16            18           0 	00:14:20 	Established 	0</a:t>
            </a:r>
          </a:p>
        </p:txBody>
      </p:sp>
    </p:spTree>
    <p:extLst>
      <p:ext uri="{BB962C8B-B14F-4D97-AF65-F5344CB8AC3E}">
        <p14:creationId xmlns:p14="http://schemas.microsoft.com/office/powerpoint/2010/main" val="3061385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VPN User Access Configuration (1)</a:t>
            </a:r>
            <a:endParaRPr lang="en-US" dirty="0"/>
          </a:p>
        </p:txBody>
      </p:sp>
      <p:sp>
        <p:nvSpPr>
          <p:cNvPr id="12" name="矩形 30"/>
          <p:cNvSpPr/>
          <p:nvPr/>
        </p:nvSpPr>
        <p:spPr bwMode="gray">
          <a:xfrm>
            <a:off x="726803" y="1713441"/>
            <a:ext cx="7538424" cy="3582954"/>
          </a:xfrm>
          <a:prstGeom prst="rect">
            <a:avLst/>
          </a:prstGeom>
          <a:solidFill>
            <a:schemeClr val="bg1">
              <a:lumMod val="85000"/>
            </a:schemeClr>
          </a:solidFill>
          <a:ln>
            <a:noFill/>
          </a:ln>
        </p:spPr>
        <p:txBody>
          <a:bodyPr wrap="square" rtlCol="0">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-instance VPNX</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[PE1-vpn-instance-VPNX]route-distinguisher 100:1</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[PE1-vpn-instance-VPNX-af-ipv4]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-target 100:321 import-</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extcommunity</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IVT Assignment result: </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Info: VPN-Target assignment is successful.</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[PE1-vpn-instance-VPNX-af-ipv4] 100:123 export-</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extcommunity</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EVT Assignment result: </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Info: VPN-Target assignment is successful.</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[PE1-vpn-instance-VPNX-af-ipv4] quit</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[PE1-vpn-instance-VPNX]quit</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-instance VPNY</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[PE1-vpn-instance-VPNY]route-distinguisher 200:1</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[PE1-vpn-instance-VPNY-af-ipv4]</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-target 200:234 import-</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extcommunity</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[PE1-vpn-instance-VPNY-af-ipv4]</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-target 200:432 export-</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extcommunity</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[PE1-vpn-instance-VPNY-af-ipv4]quit</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[PE1-vpn-instance-VPNY]quit</a:t>
            </a:r>
          </a:p>
        </p:txBody>
      </p:sp>
      <p:sp>
        <p:nvSpPr>
          <p:cNvPr id="11" name="矩形 10"/>
          <p:cNvSpPr/>
          <p:nvPr/>
        </p:nvSpPr>
        <p:spPr bwMode="gray">
          <a:xfrm>
            <a:off x="446088" y="1233488"/>
            <a:ext cx="11299825" cy="461665"/>
          </a:xfrm>
          <a:prstGeom prst="rect">
            <a:avLst/>
          </a:prstGeom>
        </p:spPr>
        <p:txBody>
          <a:bodyPr wrap="square">
            <a:noAutofit/>
          </a:bodyPr>
          <a:lstStyle/>
          <a:p>
            <a:pPr fontAlgn="ctr">
              <a:lnSpc>
                <a:spcPct val="150000"/>
              </a:lnSpc>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2.1 Create VPN instances and set RDs and RTs as planned. The following uses PE1 as an example.</a:t>
            </a:r>
          </a:p>
        </p:txBody>
      </p:sp>
    </p:spTree>
    <p:extLst>
      <p:ext uri="{BB962C8B-B14F-4D97-AF65-F5344CB8AC3E}">
        <p14:creationId xmlns:p14="http://schemas.microsoft.com/office/powerpoint/2010/main" val="28153699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VPN User Access Configuration (2)</a:t>
            </a:r>
          </a:p>
        </p:txBody>
      </p:sp>
      <p:sp>
        <p:nvSpPr>
          <p:cNvPr id="4" name="矩形 3"/>
          <p:cNvSpPr/>
          <p:nvPr/>
        </p:nvSpPr>
        <p:spPr bwMode="gray">
          <a:xfrm>
            <a:off x="446087" y="1249537"/>
            <a:ext cx="11299825" cy="461665"/>
          </a:xfrm>
          <a:prstGeom prst="rect">
            <a:avLst/>
          </a:prstGeom>
        </p:spPr>
        <p:txBody>
          <a:bodyPr wrap="square">
            <a:noAutofit/>
          </a:bodyPr>
          <a:lstStyle/>
          <a:p>
            <a:pPr fontAlgn="ctr">
              <a:lnSpc>
                <a:spcPct val="150000"/>
              </a:lnSpc>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2.2 Bind the interfaces to the VPN instances.</a:t>
            </a:r>
          </a:p>
        </p:txBody>
      </p:sp>
      <p:sp>
        <p:nvSpPr>
          <p:cNvPr id="8" name="矩形 30"/>
          <p:cNvSpPr/>
          <p:nvPr/>
        </p:nvSpPr>
        <p:spPr bwMode="gray">
          <a:xfrm>
            <a:off x="726802" y="1793499"/>
            <a:ext cx="7550299" cy="2246486"/>
          </a:xfrm>
          <a:prstGeom prst="rect">
            <a:avLst/>
          </a:prstGeom>
          <a:solidFill>
            <a:schemeClr val="bg1">
              <a:lumMod val="85000"/>
            </a:schemeClr>
          </a:solidFill>
          <a:ln>
            <a:noFill/>
          </a:ln>
        </p:spPr>
        <p:txBody>
          <a:bodyPr wrap="square" rtlCol="0">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0/0/1</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binding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VPNX</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 All IPv4 related configurations on this interface are removed!</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 All IPv6 related configurations on this interface are removed!</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192.168.100.2 24</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[PE1-GigabitEthernet0/0/1]interface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0/0/2</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[PE1-GigabitEthernet0/0/2]</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binding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VPNY</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 All IPv4 related configurations on this interface are removed!</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 All IPv6 related configurations on this interface are removed!</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[PE1-GigabitEthernet0/0/2]</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192.168.100.2 24</a:t>
            </a:r>
          </a:p>
        </p:txBody>
      </p:sp>
    </p:spTree>
    <p:extLst>
      <p:ext uri="{BB962C8B-B14F-4D97-AF65-F5344CB8AC3E}">
        <p14:creationId xmlns:p14="http://schemas.microsoft.com/office/powerpoint/2010/main" val="16047145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VPN User Access Configuration (3)</a:t>
            </a:r>
          </a:p>
        </p:txBody>
      </p:sp>
      <p:sp>
        <p:nvSpPr>
          <p:cNvPr id="3" name="矩形 30"/>
          <p:cNvSpPr/>
          <p:nvPr/>
        </p:nvSpPr>
        <p:spPr bwMode="gray">
          <a:xfrm>
            <a:off x="6226524" y="2776946"/>
            <a:ext cx="5077610" cy="1474420"/>
          </a:xfrm>
          <a:prstGeom prst="rect">
            <a:avLst/>
          </a:prstGeom>
          <a:solidFill>
            <a:schemeClr val="bg1">
              <a:lumMod val="85000"/>
            </a:schemeClr>
          </a:solidFill>
          <a:ln>
            <a:noFill/>
          </a:ln>
        </p:spPr>
        <p:txBody>
          <a:bodyPr wrap="square" rtlCol="0">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Configure EBGP on CE2 and import the direct route 192.168.1.0/24.</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[CE2]BGP 200</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[CE2-bgp]peer 192.168.100.2 as-number 123</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[CE2-bgp]network 192.168.1.0 24</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[CE2-bgp]quit</a:t>
            </a:r>
          </a:p>
        </p:txBody>
      </p:sp>
      <p:sp>
        <p:nvSpPr>
          <p:cNvPr id="4" name="矩形 3"/>
          <p:cNvSpPr/>
          <p:nvPr/>
        </p:nvSpPr>
        <p:spPr bwMode="gray">
          <a:xfrm>
            <a:off x="6096001" y="1819775"/>
            <a:ext cx="5471160" cy="461665"/>
          </a:xfrm>
          <a:prstGeom prst="rect">
            <a:avLst/>
          </a:prstGeom>
        </p:spPr>
        <p:txBody>
          <a:bodyPr wrap="square">
            <a:noAutofit/>
          </a:bodyPr>
          <a:lstStyle/>
          <a:p>
            <a:pPr fontAlgn="ctr">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2.3.2 Configure route exchange between CE2 and PE1 and between CE4 and PE2. The configurations on CE2 and PE1 are used as an example.</a:t>
            </a:r>
          </a:p>
        </p:txBody>
      </p:sp>
      <p:sp>
        <p:nvSpPr>
          <p:cNvPr id="5" name="矩形 30"/>
          <p:cNvSpPr/>
          <p:nvPr/>
        </p:nvSpPr>
        <p:spPr bwMode="gray">
          <a:xfrm>
            <a:off x="6226524" y="4610367"/>
            <a:ext cx="5077610" cy="1316607"/>
          </a:xfrm>
          <a:prstGeom prst="rect">
            <a:avLst/>
          </a:prstGeom>
          <a:solidFill>
            <a:schemeClr val="bg1">
              <a:lumMod val="85000"/>
            </a:schemeClr>
          </a:solidFill>
          <a:ln>
            <a:noFill/>
          </a:ln>
        </p:spPr>
        <p:txBody>
          <a:bodyPr wrap="square" rtlCol="0">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Configure an EBGP peer for the VPN instance VPNY on PE1.</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123</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[PE1-bgp]ipv4-family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VPNY</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[PE1-bgp-VPNY]</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peer 192.168.100.1 as-number 200 </a:t>
            </a:r>
          </a:p>
        </p:txBody>
      </p:sp>
      <p:sp>
        <p:nvSpPr>
          <p:cNvPr id="6" name="矩形 30"/>
          <p:cNvSpPr/>
          <p:nvPr/>
        </p:nvSpPr>
        <p:spPr bwMode="gray">
          <a:xfrm>
            <a:off x="503460" y="2253266"/>
            <a:ext cx="5077610" cy="1285581"/>
          </a:xfrm>
          <a:prstGeom prst="rect">
            <a:avLst/>
          </a:prstGeom>
          <a:solidFill>
            <a:schemeClr val="bg1">
              <a:lumMod val="85000"/>
            </a:schemeClr>
          </a:solidFill>
          <a:ln>
            <a:noFill/>
          </a:ln>
        </p:spPr>
        <p:txBody>
          <a:bodyPr wrap="square" rtlCol="0">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Create an OSPF process and bind it to the instance.</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VPNX</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[PE1-ospf-2]area 0</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[PE1-ospf-2-area-0.0.0.0]network 192.168.100.0 0.0.0.255</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[PE1-ospf-2-area-0.0.0.0]quit</a:t>
            </a:r>
          </a:p>
        </p:txBody>
      </p:sp>
      <p:sp>
        <p:nvSpPr>
          <p:cNvPr id="7" name="矩形 6"/>
          <p:cNvSpPr/>
          <p:nvPr/>
        </p:nvSpPr>
        <p:spPr bwMode="gray">
          <a:xfrm>
            <a:off x="446089" y="1250375"/>
            <a:ext cx="5726112" cy="814731"/>
          </a:xfrm>
          <a:prstGeom prst="rect">
            <a:avLst/>
          </a:prstGeom>
        </p:spPr>
        <p:txBody>
          <a:bodyPr wrap="square">
            <a:noAutofit/>
          </a:bodyPr>
          <a:lstStyle/>
          <a:p>
            <a:pPr fontAlgn="ctr">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2.3.1 Configure route exchange between CE1 and PE1 and between CE3 and PE2. The configuration on PE1 is used as an example.</a:t>
            </a:r>
          </a:p>
        </p:txBody>
      </p:sp>
      <p:sp>
        <p:nvSpPr>
          <p:cNvPr id="8" name="矩形 30"/>
          <p:cNvSpPr/>
          <p:nvPr/>
        </p:nvSpPr>
        <p:spPr bwMode="gray">
          <a:xfrm>
            <a:off x="503460" y="3911876"/>
            <a:ext cx="5077610" cy="1728903"/>
          </a:xfrm>
          <a:prstGeom prst="rect">
            <a:avLst/>
          </a:prstGeom>
          <a:solidFill>
            <a:schemeClr val="bg1">
              <a:lumMod val="85000"/>
            </a:schemeClr>
          </a:solidFill>
          <a:ln>
            <a:noFill/>
          </a:ln>
        </p:spPr>
        <p:txBody>
          <a:bodyPr wrap="square" rtlCol="0">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Configure route import between OSPF and MP-BGP.</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VPNX</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[PE1-ospf-2]import-route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[PE1-ospf-2]quit</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123</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[PE1-bgp]ipv4-family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VPNX</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[PE1-bgp-VPNX]import-route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a:t>
            </a:r>
          </a:p>
        </p:txBody>
      </p:sp>
    </p:spTree>
    <p:extLst>
      <p:ext uri="{BB962C8B-B14F-4D97-AF65-F5344CB8AC3E}">
        <p14:creationId xmlns:p14="http://schemas.microsoft.com/office/powerpoint/2010/main" val="18749804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sym typeface="Huawei Sans" panose="020C0503030203020204" pitchFamily="34" charset="0"/>
              </a:rPr>
              <a:t>Configuration Verification (1)</a:t>
            </a:r>
          </a:p>
        </p:txBody>
      </p:sp>
      <p:sp>
        <p:nvSpPr>
          <p:cNvPr id="5" name="矩形 30"/>
          <p:cNvSpPr/>
          <p:nvPr/>
        </p:nvSpPr>
        <p:spPr bwMode="gray">
          <a:xfrm>
            <a:off x="1703324" y="1785192"/>
            <a:ext cx="8638388" cy="1931146"/>
          </a:xfrm>
          <a:prstGeom prst="rect">
            <a:avLst/>
          </a:prstGeom>
          <a:solidFill>
            <a:schemeClr val="bg1">
              <a:lumMod val="85000"/>
            </a:schemeClr>
          </a:solid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[CE1]display </a:t>
            </a:r>
            <a:r>
              <a:rPr lang="en-US" sz="14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routing-table </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Route Flags: R - relay, D - download to fib</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Destination/Mask    	Proto   	Pre  	Cost   Flags </a:t>
            </a:r>
            <a:r>
              <a:rPr lang="en-US" sz="14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NextHop</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Interface</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192.168.1.0/24  	Direct  	0    	0           D   192.168.1.254   	GigabitEthernet0/0/1</a:t>
            </a:r>
          </a:p>
          <a:p>
            <a:pPr fontAlgn="ctr"/>
            <a:r>
              <a:rPr 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192.168.2.0/24  	OSPF    	10   	4           D   192.168.100.2   	GigabitEthernet0/0/0</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192.168.100.0/24  	Direct  	0    	0           D   192.168.100.1   	GigabitEthernet0/0/0</a:t>
            </a:r>
          </a:p>
          <a:p>
            <a:pPr fontAlgn="ctr"/>
            <a:r>
              <a:rPr 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192.168.200.0/24  	O_ASE   	150  	1           D   192.168.100.2   	GigabitEthernet0/0/0</a:t>
            </a:r>
          </a:p>
        </p:txBody>
      </p:sp>
      <p:sp>
        <p:nvSpPr>
          <p:cNvPr id="7" name="矩形 30"/>
          <p:cNvSpPr/>
          <p:nvPr/>
        </p:nvSpPr>
        <p:spPr bwMode="gray">
          <a:xfrm>
            <a:off x="1703324" y="3949904"/>
            <a:ext cx="8638388" cy="1815882"/>
          </a:xfrm>
          <a:prstGeom prst="rect">
            <a:avLst/>
          </a:prstGeom>
          <a:solidFill>
            <a:schemeClr val="bg1">
              <a:lumMod val="85000"/>
            </a:schemeClr>
          </a:solidFill>
          <a:ln>
            <a:noFill/>
          </a:ln>
        </p:spPr>
        <p:txBody>
          <a:bodyPr wrap="square" rtlCol="0">
            <a:noAutofit/>
          </a:bodyPr>
          <a:lstStyle/>
          <a:p>
            <a:pPr fontAlgn="ctr"/>
            <a:r>
              <a:rPr lang="en-US" sz="1400" dirty="0">
                <a:latin typeface="Huawei Sans" panose="020C0503030203020204" pitchFamily="34" charset="0"/>
              </a:rPr>
              <a:t>[CE3]dis </a:t>
            </a:r>
            <a:r>
              <a:rPr lang="en-US" sz="1400" dirty="0" err="1">
                <a:latin typeface="Huawei Sans" panose="020C0503030203020204" pitchFamily="34" charset="0"/>
              </a:rPr>
              <a:t>ip</a:t>
            </a:r>
            <a:r>
              <a:rPr lang="en-US" sz="1400" dirty="0">
                <a:latin typeface="Huawei Sans" panose="020C0503030203020204" pitchFamily="34" charset="0"/>
              </a:rPr>
              <a:t> routing-table </a:t>
            </a:r>
          </a:p>
          <a:p>
            <a:pPr fontAlgn="ctr"/>
            <a:r>
              <a:rPr lang="en-US" sz="1400" dirty="0">
                <a:latin typeface="Huawei Sans" panose="020C0503030203020204" pitchFamily="34" charset="0"/>
              </a:rPr>
              <a:t>Route Flags: R - relay, D - download to fib</a:t>
            </a:r>
          </a:p>
          <a:p>
            <a:pPr fontAlgn="ctr"/>
            <a:r>
              <a:rPr lang="en-US" sz="1400" dirty="0">
                <a:latin typeface="Huawei Sans" panose="020C0503030203020204" pitchFamily="34" charset="0"/>
              </a:rPr>
              <a:t>------------------------------------------------------------------------------</a:t>
            </a:r>
          </a:p>
          <a:p>
            <a:pPr fontAlgn="ctr"/>
            <a:r>
              <a:rPr lang="en-US" sz="1400" dirty="0">
                <a:latin typeface="Huawei Sans" panose="020C0503030203020204" pitchFamily="34" charset="0"/>
              </a:rPr>
              <a:t>Destination/Mask    	Proto   	Pre  	Cost    Flags </a:t>
            </a:r>
            <a:r>
              <a:rPr lang="en-US" sz="1400" dirty="0" err="1">
                <a:latin typeface="Huawei Sans" panose="020C0503030203020204" pitchFamily="34" charset="0"/>
              </a:rPr>
              <a:t>NextHop</a:t>
            </a:r>
            <a:r>
              <a:rPr lang="en-US" sz="1400" dirty="0">
                <a:latin typeface="Huawei Sans" panose="020C0503030203020204" pitchFamily="34" charset="0"/>
              </a:rPr>
              <a:t>         	Interface</a:t>
            </a:r>
          </a:p>
          <a:p>
            <a:pPr fontAlgn="ctr"/>
            <a:r>
              <a:rPr lang="en-US" sz="1400" b="1" dirty="0">
                <a:latin typeface="Huawei Sans" panose="020C0503030203020204" pitchFamily="34" charset="0"/>
              </a:rPr>
              <a:t>192.168.1.0/24  	OSPF    	10   	4           D   192.168.200.2   	GigabitEthernet0/0/0</a:t>
            </a:r>
          </a:p>
          <a:p>
            <a:pPr fontAlgn="ctr"/>
            <a:r>
              <a:rPr lang="en-US" sz="1400" dirty="0">
                <a:latin typeface="Huawei Sans" panose="020C0503030203020204" pitchFamily="34" charset="0"/>
              </a:rPr>
              <a:t>192.168.2.0/24  	Direct  	0    	0           D   192.168.2.254   	GigabitEthernet0/0/1</a:t>
            </a:r>
          </a:p>
          <a:p>
            <a:pPr fontAlgn="ctr"/>
            <a:r>
              <a:rPr lang="en-US" sz="1400" b="1" dirty="0">
                <a:latin typeface="Huawei Sans" panose="020C0503030203020204" pitchFamily="34" charset="0"/>
              </a:rPr>
              <a:t>192.168.100.0/24  	O_ASE   	150  	1           D   192.168.200.2   	GigabitEthernet0/0/0</a:t>
            </a:r>
          </a:p>
          <a:p>
            <a:pPr fontAlgn="ctr"/>
            <a:r>
              <a:rPr lang="en-US" sz="1400" dirty="0">
                <a:latin typeface="Huawei Sans" panose="020C0503030203020204" pitchFamily="34" charset="0"/>
              </a:rPr>
              <a:t>192.168.200.0/24  	Direct  	0    	0           D   192.168.200.1   	GigabitEthernet0/0/0</a:t>
            </a:r>
          </a:p>
        </p:txBody>
      </p:sp>
      <p:sp>
        <p:nvSpPr>
          <p:cNvPr id="8" name="矩形 7"/>
          <p:cNvSpPr/>
          <p:nvPr/>
        </p:nvSpPr>
        <p:spPr bwMode="gray">
          <a:xfrm>
            <a:off x="446088" y="1204655"/>
            <a:ext cx="5941807" cy="461665"/>
          </a:xfrm>
          <a:prstGeom prst="rect">
            <a:avLst/>
          </a:prstGeom>
        </p:spPr>
        <p:txBody>
          <a:bodyPr wrap="square">
            <a:noAutofit/>
          </a:bodyPr>
          <a:lstStyle/>
          <a:p>
            <a:pPr fontAlgn="ctr">
              <a:lnSpc>
                <a:spcPct val="150000"/>
              </a:lnSpc>
              <a:spcBef>
                <a:spcPct val="0"/>
              </a:spcBef>
              <a:spcAft>
                <a:spcPct val="0"/>
              </a:spcAft>
            </a:pPr>
            <a:r>
              <a:rPr lang="en-US" sz="1600">
                <a:latin typeface="Huawei Sans" panose="020C0503030203020204" pitchFamily="34" charset="0"/>
                <a:ea typeface="方正兰亭黑简体" panose="02000000000000000000" pitchFamily="2" charset="-122"/>
                <a:sym typeface="Huawei Sans" panose="020C0503030203020204" pitchFamily="34" charset="0"/>
              </a:rPr>
              <a:t>Check the routes learned on the CEs for user X in VPNX.</a:t>
            </a:r>
          </a:p>
        </p:txBody>
      </p:sp>
    </p:spTree>
    <p:extLst>
      <p:ext uri="{BB962C8B-B14F-4D97-AF65-F5344CB8AC3E}">
        <p14:creationId xmlns:p14="http://schemas.microsoft.com/office/powerpoint/2010/main" val="18691772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Configuration Verification (2)</a:t>
            </a:r>
          </a:p>
        </p:txBody>
      </p:sp>
      <p:sp>
        <p:nvSpPr>
          <p:cNvPr id="5" name="矩形 30"/>
          <p:cNvSpPr/>
          <p:nvPr/>
        </p:nvSpPr>
        <p:spPr bwMode="gray">
          <a:xfrm>
            <a:off x="1716923" y="1750090"/>
            <a:ext cx="8638388" cy="1753131"/>
          </a:xfrm>
          <a:prstGeom prst="rect">
            <a:avLst/>
          </a:prstGeom>
          <a:solidFill>
            <a:schemeClr val="bg1">
              <a:lumMod val="85000"/>
            </a:schemeClr>
          </a:solid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[CE2]display </a:t>
            </a:r>
            <a:r>
              <a:rPr lang="en-US" sz="14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routing-table </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Route Flags: R - relay, D - download to fib</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Destination/Mask    	Proto   	Pre  	Cost   Flags </a:t>
            </a:r>
            <a:r>
              <a:rPr lang="en-US" sz="14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NextHop</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Interface</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192.168.1.0/24  	Direct  	0    	0           D   192.168.1.254   	GigabitEthernet0/0/1</a:t>
            </a:r>
          </a:p>
          <a:p>
            <a:pPr fontAlgn="ctr"/>
            <a:r>
              <a:rPr 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192.168.2.0/24  	EBGP    	255  	0           D   192.168.100.2   	GigabitEthernet0/0/0</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192.168.100.0/24  	Direct  	0    	0           D   192.168.100.1   	GigabitEthernet0/0/0</a:t>
            </a:r>
          </a:p>
        </p:txBody>
      </p:sp>
      <p:sp>
        <p:nvSpPr>
          <p:cNvPr id="6" name="矩形 5"/>
          <p:cNvSpPr/>
          <p:nvPr/>
        </p:nvSpPr>
        <p:spPr bwMode="gray">
          <a:xfrm>
            <a:off x="446088" y="1204655"/>
            <a:ext cx="5941807" cy="461665"/>
          </a:xfrm>
          <a:prstGeom prst="rect">
            <a:avLst/>
          </a:prstGeom>
        </p:spPr>
        <p:txBody>
          <a:bodyPr wrap="square">
            <a:noAutofit/>
          </a:bodyPr>
          <a:lstStyle/>
          <a:p>
            <a:pPr fontAlgn="ctr">
              <a:lnSpc>
                <a:spcPct val="150000"/>
              </a:lnSpc>
              <a:spcBef>
                <a:spcPct val="0"/>
              </a:spcBef>
              <a:spcAft>
                <a:spcPct val="0"/>
              </a:spcAft>
            </a:pPr>
            <a:r>
              <a:rPr lang="en-US" sz="1600">
                <a:latin typeface="Huawei Sans" panose="020C0503030203020204" pitchFamily="34" charset="0"/>
                <a:ea typeface="方正兰亭黑简体" panose="02000000000000000000" pitchFamily="2" charset="-122"/>
                <a:sym typeface="Huawei Sans" panose="020C0503030203020204" pitchFamily="34" charset="0"/>
              </a:rPr>
              <a:t>Check the routes learned on the CEs for user Y in VPNY.</a:t>
            </a:r>
          </a:p>
        </p:txBody>
      </p:sp>
      <p:sp>
        <p:nvSpPr>
          <p:cNvPr id="8" name="矩形 30"/>
          <p:cNvSpPr/>
          <p:nvPr/>
        </p:nvSpPr>
        <p:spPr bwMode="gray">
          <a:xfrm>
            <a:off x="1716923" y="3955360"/>
            <a:ext cx="8638388" cy="1709170"/>
          </a:xfrm>
          <a:prstGeom prst="rect">
            <a:avLst/>
          </a:prstGeom>
          <a:solidFill>
            <a:schemeClr val="bg1">
              <a:lumMod val="85000"/>
            </a:schemeClr>
          </a:solidFill>
          <a:ln>
            <a:noFill/>
          </a:ln>
        </p:spPr>
        <p:txBody>
          <a:bodyPr wrap="square" rtlCol="0">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[CE4]display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routing-table </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Route Flags: R - relay, D - download to fib</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Destination/Mask    	Proto   	Pre  	Cost   Flags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NextHop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Interface</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192.168.2.0/24  	Direct  	0    	0           D   192.168.1.254   	GigabitEthernet0/0/1</a:t>
            </a:r>
          </a:p>
          <a:p>
            <a:pPr fontAlgn="ctr"/>
            <a:r>
              <a:rPr 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192.168.1.0/24  	EBGP    	255  	0           D   192.168.100.2   	GigabitEthernet0/0/0</a:t>
            </a:r>
          </a:p>
          <a:p>
            <a:pPr fontAlgn="ct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192.168.200.0/24  	Direct  	0    	0           D   192.168.100.1   	GigabitEthernet0/0/0</a:t>
            </a:r>
          </a:p>
        </p:txBody>
      </p:sp>
    </p:spTree>
    <p:extLst>
      <p:ext uri="{BB962C8B-B14F-4D97-AF65-F5344CB8AC3E}">
        <p14:creationId xmlns:p14="http://schemas.microsoft.com/office/powerpoint/2010/main" val="2628140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a:sym typeface="Huawei Sans" panose="020C0503030203020204" pitchFamily="34" charset="0"/>
              </a:rPr>
              <a:t>MPLS VPN Overview</a:t>
            </a:r>
          </a:p>
          <a:p>
            <a:r>
              <a:rPr lang="en-US" dirty="0">
                <a:solidFill>
                  <a:schemeClr val="bg1">
                    <a:lumMod val="50000"/>
                  </a:schemeClr>
                </a:solidFill>
                <a:sym typeface="Huawei Sans" panose="020C0503030203020204" pitchFamily="34" charset="0"/>
              </a:rPr>
              <a:t>MPLS VPN Route Exchange</a:t>
            </a:r>
          </a:p>
          <a:p>
            <a:r>
              <a:rPr lang="en-US" dirty="0">
                <a:solidFill>
                  <a:schemeClr val="bg1">
                    <a:lumMod val="50000"/>
                  </a:schemeClr>
                </a:solidFill>
                <a:sym typeface="Huawei Sans" panose="020C0503030203020204" pitchFamily="34" charset="0"/>
              </a:rPr>
              <a:t>MPLS VPN Packet Forwarding</a:t>
            </a:r>
          </a:p>
          <a:p>
            <a:r>
              <a:rPr lang="en-US" dirty="0">
                <a:solidFill>
                  <a:schemeClr val="bg1">
                    <a:lumMod val="50000"/>
                  </a:schemeClr>
                </a:solidFill>
                <a:sym typeface="Huawei Sans" panose="020C0503030203020204" pitchFamily="34" charset="0"/>
              </a:rPr>
              <a:t>MPLS VPN Configuration and Implementation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219620127"/>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Configuration Verification (3)</a:t>
            </a:r>
          </a:p>
        </p:txBody>
      </p:sp>
      <p:sp>
        <p:nvSpPr>
          <p:cNvPr id="6" name="矩形 30"/>
          <p:cNvSpPr/>
          <p:nvPr/>
        </p:nvSpPr>
        <p:spPr bwMode="gray">
          <a:xfrm>
            <a:off x="6171301" y="1353066"/>
            <a:ext cx="5468471" cy="1528624"/>
          </a:xfrm>
          <a:prstGeom prst="rect">
            <a:avLst/>
          </a:prstGeom>
          <a:solidFill>
            <a:schemeClr val="bg1">
              <a:lumMod val="85000"/>
            </a:schemeClr>
          </a:solidFill>
          <a:ln>
            <a:noFill/>
          </a:ln>
        </p:spPr>
        <p:txBody>
          <a:bodyPr wrap="square" rtlCol="0">
            <a:noAutofit/>
          </a:bodyPr>
          <a:lstStyle/>
          <a:p>
            <a:pPr fontAlgn="ctr">
              <a:lnSpc>
                <a:spcPts val="1600"/>
              </a:lnSpc>
            </a:pP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[PE2]display </a:t>
            </a:r>
            <a:r>
              <a:rPr lang="en-US" sz="12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a:t>
            </a: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a:p>
            <a:pPr fontAlgn="ctr">
              <a:lnSpc>
                <a:spcPts val="1600"/>
              </a:lnSpc>
            </a:pP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lnSpc>
                <a:spcPts val="1600"/>
              </a:lnSpc>
            </a:pP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 Information: LDP LSP</a:t>
            </a:r>
          </a:p>
          <a:p>
            <a:pPr fontAlgn="ctr">
              <a:lnSpc>
                <a:spcPts val="1600"/>
              </a:lnSpc>
            </a:pP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lnSpc>
                <a:spcPts val="1600"/>
              </a:lnSpc>
            </a:pP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FEC                	In/Out Label   In/Out IF	</a:t>
            </a:r>
            <a:r>
              <a:rPr lang="en-US" sz="12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Vrf</a:t>
            </a: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Name       </a:t>
            </a:r>
          </a:p>
          <a:p>
            <a:pPr fontAlgn="ctr">
              <a:lnSpc>
                <a:spcPts val="1600"/>
              </a:lnSpc>
            </a:pP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1.1.1.1/32         	</a:t>
            </a:r>
            <a:r>
              <a:rPr lang="en-US" sz="12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NULL/1024   </a:t>
            </a: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-/GE0/0/0                                     </a:t>
            </a:r>
          </a:p>
          <a:p>
            <a:pPr fontAlgn="ctr">
              <a:lnSpc>
                <a:spcPts val="1600"/>
              </a:lnSpc>
            </a:pP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1.1.1.1/32         	1024/1024      -/GE0/0/0                                     </a:t>
            </a:r>
          </a:p>
        </p:txBody>
      </p:sp>
      <p:sp>
        <p:nvSpPr>
          <p:cNvPr id="7" name="文本框 6"/>
          <p:cNvSpPr txBox="1"/>
          <p:nvPr/>
        </p:nvSpPr>
        <p:spPr bwMode="gray">
          <a:xfrm>
            <a:off x="6114288" y="2914560"/>
            <a:ext cx="5353725" cy="652486"/>
          </a:xfrm>
          <a:prstGeom prst="rect">
            <a:avLst/>
          </a:prstGeom>
          <a:noFill/>
        </p:spPr>
        <p:txBody>
          <a:bodyPr wrap="square" rtlCol="0">
            <a:noAutofit/>
          </a:bodyPr>
          <a:lstStyle/>
          <a:p>
            <a:pPr fontAlgn="ctr"/>
            <a:r>
              <a:rPr lang="en-US" sz="1400" dirty="0">
                <a:latin typeface="Huawei Sans" panose="020C0503030203020204" pitchFamily="34" charset="0"/>
              </a:rPr>
              <a:t>Use the data from 192.168.2.0/24 to 192.168.1.0/24 as an example. The outer label is 1024, which is allocated by MPLS LDP. The inner label is 1026, which is allocated by MP-BGP.</a:t>
            </a:r>
          </a:p>
        </p:txBody>
      </p:sp>
      <p:sp>
        <p:nvSpPr>
          <p:cNvPr id="8" name="矩形 30"/>
          <p:cNvSpPr/>
          <p:nvPr/>
        </p:nvSpPr>
        <p:spPr bwMode="gray">
          <a:xfrm>
            <a:off x="597403" y="1353066"/>
            <a:ext cx="5468471" cy="2123658"/>
          </a:xfrm>
          <a:prstGeom prst="rect">
            <a:avLst/>
          </a:prstGeom>
          <a:solidFill>
            <a:schemeClr val="bg1">
              <a:lumMod val="85000"/>
            </a:schemeClr>
          </a:solidFill>
          <a:ln>
            <a:noFill/>
          </a:ln>
        </p:spPr>
        <p:txBody>
          <a:bodyPr wrap="square" rtlCol="0">
            <a:noAutofit/>
          </a:bodyPr>
          <a:lstStyle/>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[PE2]</a:t>
            </a:r>
            <a:r>
              <a:rPr lang="en-US" sz="1200" dirty="0">
                <a:latin typeface="Huawei Sans" panose="020C0503030203020204" pitchFamily="34" charset="0"/>
              </a:rPr>
              <a:t> display </a:t>
            </a:r>
            <a:r>
              <a:rPr lang="en-US" sz="1200" dirty="0" err="1">
                <a:latin typeface="Huawei Sans" panose="020C0503030203020204" pitchFamily="34" charset="0"/>
              </a:rPr>
              <a:t>bgp</a:t>
            </a:r>
            <a:r>
              <a:rPr lang="en-US" sz="1200" dirty="0">
                <a:latin typeface="Huawei Sans" panose="020C0503030203020204" pitchFamily="34" charset="0"/>
              </a:rPr>
              <a:t> vpnv4 </a:t>
            </a:r>
            <a:r>
              <a:rPr lang="en-US" sz="1200" dirty="0" err="1">
                <a:latin typeface="Huawei Sans" panose="020C0503030203020204" pitchFamily="34" charset="0"/>
              </a:rPr>
              <a:t>vpn</a:t>
            </a:r>
            <a:r>
              <a:rPr lang="en-US" sz="1200" dirty="0">
                <a:latin typeface="Huawei Sans" panose="020C0503030203020204" pitchFamily="34" charset="0"/>
              </a:rPr>
              <a:t>-instance VPNX routing-table 192.168.1.0 24</a:t>
            </a:r>
          </a:p>
          <a:p>
            <a:pPr fontAlgn="ctr"/>
            <a:endParaRPr lang="zh-CN" altLang="en-US" sz="1200" dirty="0">
              <a:latin typeface="Huawei Sans" panose="020C0503030203020204" pitchFamily="34" charset="0"/>
            </a:endParaRPr>
          </a:p>
          <a:p>
            <a:pPr fontAlgn="ctr"/>
            <a:r>
              <a:rPr lang="en-US" sz="1200" dirty="0">
                <a:latin typeface="Huawei Sans" panose="020C0503030203020204" pitchFamily="34" charset="0"/>
              </a:rPr>
              <a:t> BGP local router ID : 3.3.3.3</a:t>
            </a:r>
          </a:p>
          <a:p>
            <a:pPr fontAlgn="ctr"/>
            <a:r>
              <a:rPr lang="en-US" sz="1200" dirty="0">
                <a:latin typeface="Huawei Sans" panose="020C0503030203020204" pitchFamily="34" charset="0"/>
              </a:rPr>
              <a:t> Local AS number : 123</a:t>
            </a:r>
          </a:p>
          <a:p>
            <a:pPr fontAlgn="ctr"/>
            <a:r>
              <a:rPr lang="en-US" sz="1200" dirty="0">
                <a:latin typeface="Huawei Sans" panose="020C0503030203020204" pitchFamily="34" charset="0"/>
              </a:rPr>
              <a:t> VPN-Instance VPNX, Router ID 3.3.3.3:</a:t>
            </a:r>
          </a:p>
          <a:p>
            <a:pPr fontAlgn="ctr"/>
            <a:r>
              <a:rPr lang="en-US" sz="1200" dirty="0">
                <a:latin typeface="Huawei Sans" panose="020C0503030203020204" pitchFamily="34" charset="0"/>
              </a:rPr>
              <a:t> Paths:   1 available, 1 best, 1 select</a:t>
            </a:r>
          </a:p>
          <a:p>
            <a:pPr fontAlgn="ctr"/>
            <a:r>
              <a:rPr lang="en-US" sz="1200" dirty="0">
                <a:latin typeface="Huawei Sans" panose="020C0503030203020204" pitchFamily="34" charset="0"/>
              </a:rPr>
              <a:t> BGP routing table entry information of 192.168.1.0/24:</a:t>
            </a:r>
          </a:p>
          <a:p>
            <a:pPr fontAlgn="ctr"/>
            <a:r>
              <a:rPr lang="en-US" sz="1200" dirty="0">
                <a:latin typeface="Huawei Sans" panose="020C0503030203020204" pitchFamily="34" charset="0"/>
              </a:rPr>
              <a:t> Label information (Received/Applied): </a:t>
            </a:r>
            <a:r>
              <a:rPr lang="en-US" sz="1200" b="1" dirty="0">
                <a:latin typeface="Huawei Sans" panose="020C0503030203020204" pitchFamily="34" charset="0"/>
              </a:rPr>
              <a:t>1026/NULL</a:t>
            </a:r>
          </a:p>
          <a:p>
            <a:pPr fontAlgn="ctr"/>
            <a:r>
              <a:rPr lang="en-US" sz="1200" dirty="0">
                <a:latin typeface="Huawei Sans" panose="020C0503030203020204" pitchFamily="34" charset="0"/>
              </a:rPr>
              <a:t> From: 1.1.1.1 (1.1.1.1)</a:t>
            </a:r>
          </a:p>
          <a:p>
            <a:pPr fontAlgn="ctr"/>
            <a:r>
              <a:rPr lang="en-US" sz="1200" dirty="0">
                <a:latin typeface="Huawei Sans" panose="020C0503030203020204" pitchFamily="34" charset="0"/>
              </a:rPr>
              <a:t>Relay token: 0x1</a:t>
            </a:r>
          </a:p>
          <a:p>
            <a:pPr fontAlgn="ctr"/>
            <a:r>
              <a:rPr lang="en-US" sz="1200" dirty="0">
                <a:latin typeface="Huawei Sans" panose="020C0503030203020204" pitchFamily="34" charset="0"/>
              </a:rPr>
              <a:t> Original </a:t>
            </a:r>
            <a:r>
              <a:rPr lang="en-US" sz="1200" dirty="0" err="1">
                <a:latin typeface="Huawei Sans" panose="020C0503030203020204" pitchFamily="34" charset="0"/>
              </a:rPr>
              <a:t>nexthop</a:t>
            </a:r>
            <a:r>
              <a:rPr lang="en-US" sz="1200" dirty="0">
                <a:latin typeface="Huawei Sans" panose="020C0503030203020204" pitchFamily="34" charset="0"/>
              </a:rPr>
              <a:t>: 1.1.1.1</a:t>
            </a:r>
          </a:p>
        </p:txBody>
      </p:sp>
      <p:grpSp>
        <p:nvGrpSpPr>
          <p:cNvPr id="3" name="组合 2"/>
          <p:cNvGrpSpPr/>
          <p:nvPr/>
        </p:nvGrpSpPr>
        <p:grpSpPr bwMode="gray">
          <a:xfrm>
            <a:off x="1663221" y="3799606"/>
            <a:ext cx="9411292" cy="2104161"/>
            <a:chOff x="1663221" y="4111546"/>
            <a:chExt cx="9411292" cy="2104161"/>
          </a:xfrm>
        </p:grpSpPr>
        <p:sp>
          <p:nvSpPr>
            <p:cNvPr id="11" name="矩形 10"/>
            <p:cNvSpPr/>
            <p:nvPr/>
          </p:nvSpPr>
          <p:spPr bwMode="gray">
            <a:xfrm>
              <a:off x="1663221" y="4111546"/>
              <a:ext cx="9411292" cy="2104161"/>
            </a:xfrm>
            <a:prstGeom prst="rect">
              <a:avLst/>
            </a:prstGeom>
            <a:solidFill>
              <a:schemeClr val="bg1"/>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2" name="矩形 11"/>
            <p:cNvSpPr/>
            <p:nvPr/>
          </p:nvSpPr>
          <p:spPr bwMode="gray">
            <a:xfrm>
              <a:off x="1739900" y="4157197"/>
              <a:ext cx="9257934" cy="2012859"/>
            </a:xfrm>
            <a:prstGeom prst="rect">
              <a:avLst/>
            </a:prstGeom>
          </p:spPr>
          <p:txBody>
            <a:bodyPr wrap="square">
              <a:noAutofit/>
            </a:bodyPr>
            <a:lstStyle/>
            <a:p>
              <a:pPr fontAlgn="ctr">
                <a:lnSpc>
                  <a:spcPct val="130000"/>
                </a:lnSpc>
              </a:pPr>
              <a:r>
                <a:rPr lang="en-US" sz="1200" dirty="0">
                  <a:latin typeface="Huawei Sans" panose="020C0503030203020204" pitchFamily="34" charset="0"/>
                </a:rPr>
                <a:t>No.     	Time           	Source		Destination		Protocol	Length	Info</a:t>
              </a:r>
            </a:p>
            <a:p>
              <a:pPr fontAlgn="ctr">
                <a:lnSpc>
                  <a:spcPct val="130000"/>
                </a:lnSpc>
              </a:pPr>
              <a:r>
                <a:rPr lang="en-US" sz="1200" dirty="0">
                  <a:latin typeface="Huawei Sans" panose="020C0503030203020204" pitchFamily="34" charset="0"/>
                </a:rPr>
                <a:t>5	12.109000  	</a:t>
              </a:r>
              <a:r>
                <a:rPr lang="en-US" sz="1200" b="1" dirty="0">
                  <a:latin typeface="Huawei Sans" panose="020C0503030203020204" pitchFamily="34" charset="0"/>
                </a:rPr>
                <a:t>192.168.2.254</a:t>
              </a:r>
              <a:r>
                <a:rPr lang="en-US" sz="1200" dirty="0">
                  <a:latin typeface="Huawei Sans" panose="020C0503030203020204" pitchFamily="34" charset="0"/>
                </a:rPr>
                <a:t>	</a:t>
              </a:r>
              <a:r>
                <a:rPr lang="en-US" sz="1200" b="1" dirty="0">
                  <a:latin typeface="Huawei Sans" panose="020C0503030203020204" pitchFamily="34" charset="0"/>
                </a:rPr>
                <a:t>192.168.1.254</a:t>
              </a:r>
              <a:r>
                <a:rPr lang="en-US" sz="1200" dirty="0">
                  <a:latin typeface="Huawei Sans" panose="020C0503030203020204" pitchFamily="34" charset="0"/>
                </a:rPr>
                <a:t>	ICMP	102	Echo (ping) request</a:t>
              </a:r>
            </a:p>
            <a:p>
              <a:pPr fontAlgn="ctr">
                <a:lnSpc>
                  <a:spcPct val="130000"/>
                </a:lnSpc>
              </a:pPr>
              <a:r>
                <a:rPr lang="en-US" sz="1200" dirty="0">
                  <a:latin typeface="Huawei Sans" panose="020C0503030203020204" pitchFamily="34" charset="0"/>
                </a:rPr>
                <a:t>Frame 5: 102 bytes on wire (816 bits), 102 bytes captured (816 bits) on interface 0</a:t>
              </a:r>
            </a:p>
            <a:p>
              <a:pPr fontAlgn="ctr">
                <a:lnSpc>
                  <a:spcPct val="130000"/>
                </a:lnSpc>
              </a:pPr>
              <a:r>
                <a:rPr lang="en-US" sz="1200" dirty="0">
                  <a:latin typeface="Huawei Sans" panose="020C0503030203020204" pitchFamily="34" charset="0"/>
                </a:rPr>
                <a:t>Ethernet II, </a:t>
              </a:r>
              <a:r>
                <a:rPr lang="en-US" sz="1200" dirty="0" err="1">
                  <a:latin typeface="Huawei Sans" panose="020C0503030203020204" pitchFamily="34" charset="0"/>
                </a:rPr>
                <a:t>Src</a:t>
              </a:r>
              <a:r>
                <a:rPr lang="en-US" sz="1200" dirty="0">
                  <a:latin typeface="Huawei Sans" panose="020C0503030203020204" pitchFamily="34" charset="0"/>
                </a:rPr>
                <a:t>: HuaweiTe_b1:15:3e (00:e0:fc:b1:15:3e), </a:t>
              </a:r>
              <a:r>
                <a:rPr lang="en-US" sz="1200" dirty="0" err="1">
                  <a:latin typeface="Huawei Sans" panose="020C0503030203020204" pitchFamily="34" charset="0"/>
                </a:rPr>
                <a:t>Dst</a:t>
              </a:r>
              <a:r>
                <a:rPr lang="en-US" sz="1200" dirty="0">
                  <a:latin typeface="Huawei Sans" panose="020C0503030203020204" pitchFamily="34" charset="0"/>
                </a:rPr>
                <a:t>: HuaweiTe_49:20:bb (00:e0:fc:49:20:bb)</a:t>
              </a:r>
            </a:p>
            <a:p>
              <a:pPr fontAlgn="ctr">
                <a:lnSpc>
                  <a:spcPct val="130000"/>
                </a:lnSpc>
              </a:pPr>
              <a:r>
                <a:rPr lang="en-US" sz="1200" dirty="0" err="1">
                  <a:latin typeface="Huawei Sans" panose="020C0503030203020204" pitchFamily="34" charset="0"/>
                </a:rPr>
                <a:t>MultiProtocol</a:t>
              </a:r>
              <a:r>
                <a:rPr lang="en-US" sz="1200" dirty="0">
                  <a:latin typeface="Huawei Sans" panose="020C0503030203020204" pitchFamily="34" charset="0"/>
                </a:rPr>
                <a:t> Label Switching Header, Label: </a:t>
              </a:r>
              <a:r>
                <a:rPr lang="en-US" sz="1200" b="1" dirty="0">
                  <a:latin typeface="Huawei Sans" panose="020C0503030203020204" pitchFamily="34" charset="0"/>
                </a:rPr>
                <a:t>1024</a:t>
              </a:r>
              <a:r>
                <a:rPr lang="en-US" sz="1200" dirty="0">
                  <a:latin typeface="Huawei Sans" panose="020C0503030203020204" pitchFamily="34" charset="0"/>
                </a:rPr>
                <a:t>, </a:t>
              </a:r>
              <a:r>
                <a:rPr lang="en-US" sz="1200" dirty="0" err="1">
                  <a:latin typeface="Huawei Sans" panose="020C0503030203020204" pitchFamily="34" charset="0"/>
                </a:rPr>
                <a:t>Exp</a:t>
              </a:r>
              <a:r>
                <a:rPr lang="en-US" sz="1200" dirty="0">
                  <a:latin typeface="Huawei Sans" panose="020C0503030203020204" pitchFamily="34" charset="0"/>
                </a:rPr>
                <a:t>: 0, S: 0, TTL: 254</a:t>
              </a:r>
            </a:p>
            <a:p>
              <a:pPr fontAlgn="ctr">
                <a:lnSpc>
                  <a:spcPct val="130000"/>
                </a:lnSpc>
              </a:pPr>
              <a:r>
                <a:rPr lang="en-US" sz="1200" dirty="0" err="1">
                  <a:latin typeface="Huawei Sans" panose="020C0503030203020204" pitchFamily="34" charset="0"/>
                </a:rPr>
                <a:t>MultiProtocol</a:t>
              </a:r>
              <a:r>
                <a:rPr lang="en-US" sz="1200" dirty="0">
                  <a:latin typeface="Huawei Sans" panose="020C0503030203020204" pitchFamily="34" charset="0"/>
                </a:rPr>
                <a:t> Label Switching Header, Label: </a:t>
              </a:r>
              <a:r>
                <a:rPr lang="en-US" sz="1200" b="1" dirty="0">
                  <a:latin typeface="Huawei Sans" panose="020C0503030203020204" pitchFamily="34" charset="0"/>
                </a:rPr>
                <a:t>1026</a:t>
              </a:r>
              <a:r>
                <a:rPr lang="en-US" sz="1200" dirty="0">
                  <a:latin typeface="Huawei Sans" panose="020C0503030203020204" pitchFamily="34" charset="0"/>
                </a:rPr>
                <a:t>, </a:t>
              </a:r>
              <a:r>
                <a:rPr lang="en-US" sz="1200" dirty="0" err="1">
                  <a:latin typeface="Huawei Sans" panose="020C0503030203020204" pitchFamily="34" charset="0"/>
                </a:rPr>
                <a:t>Exp</a:t>
              </a:r>
              <a:r>
                <a:rPr lang="en-US" sz="1200" dirty="0">
                  <a:latin typeface="Huawei Sans" panose="020C0503030203020204" pitchFamily="34" charset="0"/>
                </a:rPr>
                <a:t>: 0, S: 1, TTL: 254</a:t>
              </a:r>
            </a:p>
            <a:p>
              <a:pPr fontAlgn="ctr">
                <a:lnSpc>
                  <a:spcPct val="130000"/>
                </a:lnSpc>
              </a:pPr>
              <a:r>
                <a:rPr lang="en-US" sz="1200" dirty="0">
                  <a:latin typeface="Huawei Sans" panose="020C0503030203020204" pitchFamily="34" charset="0"/>
                </a:rPr>
                <a:t>Internet Protocol Version 4, </a:t>
              </a:r>
              <a:r>
                <a:rPr lang="en-US" sz="1200" dirty="0" err="1">
                  <a:latin typeface="Huawei Sans" panose="020C0503030203020204" pitchFamily="34" charset="0"/>
                </a:rPr>
                <a:t>Src</a:t>
              </a:r>
              <a:r>
                <a:rPr lang="en-US" sz="1200" dirty="0">
                  <a:latin typeface="Huawei Sans" panose="020C0503030203020204" pitchFamily="34" charset="0"/>
                </a:rPr>
                <a:t>: 192.168.2.254, </a:t>
              </a:r>
              <a:r>
                <a:rPr lang="en-US" sz="1200" dirty="0" err="1">
                  <a:latin typeface="Huawei Sans" panose="020C0503030203020204" pitchFamily="34" charset="0"/>
                </a:rPr>
                <a:t>Dst</a:t>
              </a:r>
              <a:r>
                <a:rPr lang="en-US" sz="1200" dirty="0">
                  <a:latin typeface="Huawei Sans" panose="020C0503030203020204" pitchFamily="34" charset="0"/>
                </a:rPr>
                <a:t>: 192.168.1.254</a:t>
              </a:r>
            </a:p>
            <a:p>
              <a:pPr fontAlgn="ctr">
                <a:lnSpc>
                  <a:spcPct val="130000"/>
                </a:lnSpc>
              </a:pPr>
              <a:r>
                <a:rPr lang="en-US" sz="1200" dirty="0">
                  <a:latin typeface="Huawei Sans" panose="020C0503030203020204" pitchFamily="34" charset="0"/>
                </a:rPr>
                <a:t>Internet Control Message Protocol</a:t>
              </a:r>
            </a:p>
          </p:txBody>
        </p:sp>
      </p:grpSp>
    </p:spTree>
    <p:extLst>
      <p:ext uri="{BB962C8B-B14F-4D97-AF65-F5344CB8AC3E}">
        <p14:creationId xmlns:p14="http://schemas.microsoft.com/office/powerpoint/2010/main" val="19997450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sz="1400" dirty="0"/>
              <a:t>(Single-answer question) Which of the following route targets is carried when MP-BGP transmits VPNv4 routes? (     ) </a:t>
            </a:r>
          </a:p>
          <a:p>
            <a:pPr lvl="1"/>
            <a:r>
              <a:rPr lang="en-US" sz="1200" dirty="0"/>
              <a:t>Export RT</a:t>
            </a:r>
          </a:p>
          <a:p>
            <a:pPr lvl="1"/>
            <a:r>
              <a:rPr lang="en-US" sz="1200" dirty="0"/>
              <a:t>Implied RT</a:t>
            </a:r>
          </a:p>
          <a:p>
            <a:pPr lvl="1"/>
            <a:r>
              <a:rPr lang="en-US" sz="1200" dirty="0"/>
              <a:t>Import RT</a:t>
            </a:r>
          </a:p>
          <a:p>
            <a:pPr lvl="1"/>
            <a:r>
              <a:rPr lang="en-US" sz="1200" dirty="0"/>
              <a:t>Extended RT</a:t>
            </a:r>
          </a:p>
          <a:p>
            <a:r>
              <a:rPr lang="en-US" sz="1400" dirty="0"/>
              <a:t>(Multiple-answer question) In basic MPLS VPN networking, which of the following configurations are required for a VPN instance? (     )</a:t>
            </a:r>
          </a:p>
          <a:p>
            <a:pPr lvl="1"/>
            <a:r>
              <a:rPr lang="en-US" sz="1200" dirty="0"/>
              <a:t>Configure an import RT.</a:t>
            </a:r>
          </a:p>
          <a:p>
            <a:pPr lvl="1"/>
            <a:r>
              <a:rPr lang="en-US" sz="1200" dirty="0"/>
              <a:t>Configure an export RT.</a:t>
            </a:r>
          </a:p>
          <a:p>
            <a:pPr lvl="1"/>
            <a:r>
              <a:rPr lang="en-US" sz="1200" dirty="0"/>
              <a:t>Configure an RD.</a:t>
            </a:r>
          </a:p>
          <a:p>
            <a:pPr lvl="1"/>
            <a:r>
              <a:rPr lang="en-US" sz="1200" dirty="0"/>
              <a:t>Bind an interface to the VPN instance.</a:t>
            </a:r>
          </a:p>
        </p:txBody>
      </p:sp>
    </p:spTree>
    <p:extLst>
      <p:ext uri="{BB962C8B-B14F-4D97-AF65-F5344CB8AC3E}">
        <p14:creationId xmlns:p14="http://schemas.microsoft.com/office/powerpoint/2010/main" val="8247540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bwMode="gray"/>
        <p:txBody>
          <a:bodyPr/>
          <a:lstStyle/>
          <a:p>
            <a:r>
              <a:rPr lang="en-US" sz="1800" dirty="0">
                <a:sym typeface="Huawei Sans" panose="020C0503030203020204" pitchFamily="34" charset="0"/>
              </a:rPr>
              <a:t>MPLS VPNs are usually constructed by a carrier to provide VPN services for different users. In this manner, routes and data of different users can be transmitted over the MPLS VPN and are isolated from each other.</a:t>
            </a:r>
          </a:p>
          <a:p>
            <a:r>
              <a:rPr lang="en-US" sz="1800" dirty="0">
                <a:sym typeface="Huawei Sans" panose="020C0503030203020204" pitchFamily="34" charset="0"/>
              </a:rPr>
              <a:t>MPLS VPN control plane:</a:t>
            </a:r>
          </a:p>
          <a:p>
            <a:pPr lvl="1"/>
            <a:r>
              <a:rPr lang="en-US" sz="1600" dirty="0">
                <a:sym typeface="Huawei Sans" panose="020C0503030203020204" pitchFamily="34" charset="0"/>
              </a:rPr>
              <a:t>VRFs and RDs are used to isolate VPN routes of different users and construct unique VPNv4 routes.</a:t>
            </a:r>
          </a:p>
          <a:p>
            <a:pPr lvl="1"/>
            <a:r>
              <a:rPr lang="en-US" sz="1600" dirty="0">
                <a:sym typeface="Huawei Sans" panose="020C0503030203020204" pitchFamily="34" charset="0"/>
              </a:rPr>
              <a:t>RTs are to control the import and export of VPNv4 routes.</a:t>
            </a:r>
          </a:p>
          <a:p>
            <a:pPr lvl="1"/>
            <a:r>
              <a:rPr lang="en-US" sz="1600" dirty="0">
                <a:sym typeface="Huawei Sans" panose="020C0503030203020204" pitchFamily="34" charset="0"/>
              </a:rPr>
              <a:t>MP-BGP is used to transmit VPNv4 route prefixes, labels, and RTs.</a:t>
            </a:r>
          </a:p>
          <a:p>
            <a:pPr lvl="1"/>
            <a:r>
              <a:rPr lang="en-US" sz="1600" dirty="0">
                <a:sym typeface="Huawei Sans" panose="020C0503030203020204" pitchFamily="34" charset="0"/>
              </a:rPr>
              <a:t>MPLS LDP is used to establish LSPs over the public network.</a:t>
            </a:r>
          </a:p>
          <a:p>
            <a:r>
              <a:rPr lang="en-US" sz="1800" dirty="0">
                <a:sym typeface="Huawei Sans" panose="020C0503030203020204" pitchFamily="34" charset="0"/>
              </a:rPr>
              <a:t>MPLS forwarding plane: Data is forwarded based on inner and outer labels. The inner labels differentiate VPN data, whereas the outer labels are used for public network transport.</a:t>
            </a:r>
          </a:p>
          <a:p>
            <a:pPr lvl="1"/>
            <a:endParaRPr lang="zh-CN" altLang="en-US" sz="1600" dirty="0">
              <a:sym typeface="Huawei Sans" panose="020C0503030203020204" pitchFamily="34" charset="0"/>
            </a:endParaRPr>
          </a:p>
        </p:txBody>
      </p:sp>
    </p:spTree>
    <p:extLst>
      <p:ext uri="{BB962C8B-B14F-4D97-AF65-F5344CB8AC3E}">
        <p14:creationId xmlns:p14="http://schemas.microsoft.com/office/powerpoint/2010/main" val="32565454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a:sym typeface="Huawei Sans" panose="020C0503030203020204" pitchFamily="34" charset="0"/>
              </a:rPr>
              <a:t>MPLS VPN Definition</a:t>
            </a:r>
            <a:endParaRPr lang="en-US" dirty="0">
              <a:sym typeface="Huawei Sans" panose="020C0503030203020204" pitchFamily="34" charset="0"/>
            </a:endParaRPr>
          </a:p>
        </p:txBody>
      </p:sp>
      <p:sp>
        <p:nvSpPr>
          <p:cNvPr id="4" name="Content Placeholder 3"/>
          <p:cNvSpPr>
            <a:spLocks noGrp="1"/>
          </p:cNvSpPr>
          <p:nvPr>
            <p:ph type="body" sz="quarter" idx="10"/>
          </p:nvPr>
        </p:nvSpPr>
        <p:spPr bwMode="gray"/>
        <p:txBody>
          <a:bodyPr/>
          <a:lstStyle/>
          <a:p>
            <a:r>
              <a:rPr lang="en-US" altLang="zh-CN" sz="1600" dirty="0">
                <a:sym typeface="Huawei Sans" panose="020C0503030203020204" pitchFamily="34" charset="0"/>
              </a:rPr>
              <a:t>BGP/MPLS IP VPNs </a:t>
            </a:r>
            <a:r>
              <a:rPr lang="en-US" sz="1600" dirty="0">
                <a:sym typeface="Huawei Sans" panose="020C0503030203020204" pitchFamily="34" charset="0"/>
              </a:rPr>
              <a:t>are usually constructed by a carrier to provide VPN users with VPN services, and thus implementing route transmission and data forwarding between user networks.</a:t>
            </a:r>
          </a:p>
          <a:p>
            <a:r>
              <a:rPr lang="en-US" sz="1600" dirty="0">
                <a:sym typeface="Huawei Sans" panose="020C0503030203020204" pitchFamily="34" charset="0"/>
              </a:rPr>
              <a:t>MPLS VPN uses BGP to advertise VPN routes and uses MPLS to forward VPN packets on the carrier's backbone network (IP network). BGP/MPLS IP VPN, </a:t>
            </a:r>
            <a:r>
              <a:rPr lang="en-US" altLang="zh-CN" sz="1600" dirty="0">
                <a:sym typeface="Huawei Sans" panose="020C0503030203020204" pitchFamily="34" charset="0"/>
              </a:rPr>
              <a:t>short to </a:t>
            </a:r>
            <a:r>
              <a:rPr lang="en-US" sz="1600" dirty="0">
                <a:sym typeface="Huawei Sans" panose="020C0503030203020204" pitchFamily="34" charset="0"/>
              </a:rPr>
              <a:t>MPLS VPN, is a common L3VPN technology.</a:t>
            </a:r>
          </a:p>
        </p:txBody>
      </p:sp>
      <p:sp>
        <p:nvSpPr>
          <p:cNvPr id="97" name="矩形: 圆角 59">
            <a:extLst>
              <a:ext uri="{FF2B5EF4-FFF2-40B4-BE49-F238E27FC236}">
                <a16:creationId xmlns:a16="http://schemas.microsoft.com/office/drawing/2014/main" xmlns="" id="{0C6927D4-E6E8-412C-96E2-460C2397F385}"/>
              </a:ext>
            </a:extLst>
          </p:cNvPr>
          <p:cNvSpPr/>
          <p:nvPr/>
        </p:nvSpPr>
        <p:spPr bwMode="gray">
          <a:xfrm>
            <a:off x="8526712" y="4748959"/>
            <a:ext cx="1912688" cy="1418965"/>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圆角 59">
            <a:extLst>
              <a:ext uri="{FF2B5EF4-FFF2-40B4-BE49-F238E27FC236}">
                <a16:creationId xmlns:a16="http://schemas.microsoft.com/office/drawing/2014/main" xmlns="" id="{0C6927D4-E6E8-412C-96E2-460C2397F385}"/>
              </a:ext>
            </a:extLst>
          </p:cNvPr>
          <p:cNvSpPr/>
          <p:nvPr/>
        </p:nvSpPr>
        <p:spPr bwMode="gray">
          <a:xfrm>
            <a:off x="1752600" y="4675957"/>
            <a:ext cx="1917648" cy="1418965"/>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圆角 59">
            <a:extLst>
              <a:ext uri="{FF2B5EF4-FFF2-40B4-BE49-F238E27FC236}">
                <a16:creationId xmlns:a16="http://schemas.microsoft.com/office/drawing/2014/main" xmlns="" id="{0C6927D4-E6E8-412C-96E2-460C2397F385}"/>
              </a:ext>
            </a:extLst>
          </p:cNvPr>
          <p:cNvSpPr/>
          <p:nvPr/>
        </p:nvSpPr>
        <p:spPr bwMode="gray">
          <a:xfrm>
            <a:off x="1752600" y="2980262"/>
            <a:ext cx="1912688" cy="1418965"/>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圆角 59">
            <a:extLst>
              <a:ext uri="{FF2B5EF4-FFF2-40B4-BE49-F238E27FC236}">
                <a16:creationId xmlns:a16="http://schemas.microsoft.com/office/drawing/2014/main" xmlns="" id="{0C6927D4-E6E8-412C-96E2-460C2397F385}"/>
              </a:ext>
            </a:extLst>
          </p:cNvPr>
          <p:cNvSpPr/>
          <p:nvPr/>
        </p:nvSpPr>
        <p:spPr bwMode="gray">
          <a:xfrm>
            <a:off x="8526712" y="2958161"/>
            <a:ext cx="1912688" cy="1418965"/>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bwMode="gray">
          <a:xfrm>
            <a:off x="4043819" y="2951357"/>
            <a:ext cx="4028864" cy="3141659"/>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Picture 12" descr="E:\2016.01\1.12 扁平化图标\蓝色\AR-蓝色最新-40.png"/>
          <p:cNvPicPr>
            <a:picLocks noChangeAspect="1" noChangeArrowheads="1"/>
          </p:cNvPicPr>
          <p:nvPr/>
        </p:nvPicPr>
        <p:blipFill>
          <a:blip r:embed="rId3" cstate="print"/>
          <a:srcRect/>
          <a:stretch>
            <a:fillRect/>
          </a:stretch>
        </p:blipFill>
        <p:spPr bwMode="gray">
          <a:xfrm>
            <a:off x="2816531" y="5192470"/>
            <a:ext cx="540000" cy="441818"/>
          </a:xfrm>
          <a:prstGeom prst="rect">
            <a:avLst/>
          </a:prstGeom>
          <a:noFill/>
        </p:spPr>
      </p:pic>
      <p:pic>
        <p:nvPicPr>
          <p:cNvPr id="103" name="Picture 12" descr="E:\2016.01\1.12 扁平化图标\蓝色\AR-蓝色最新-40.png"/>
          <p:cNvPicPr>
            <a:picLocks noChangeAspect="1" noChangeArrowheads="1"/>
          </p:cNvPicPr>
          <p:nvPr/>
        </p:nvPicPr>
        <p:blipFill>
          <a:blip r:embed="rId3" cstate="print"/>
          <a:srcRect/>
          <a:stretch>
            <a:fillRect/>
          </a:stretch>
        </p:blipFill>
        <p:spPr bwMode="gray">
          <a:xfrm>
            <a:off x="2816531" y="3142993"/>
            <a:ext cx="540000" cy="441818"/>
          </a:xfrm>
          <a:prstGeom prst="rect">
            <a:avLst/>
          </a:prstGeom>
          <a:noFill/>
        </p:spPr>
      </p:pic>
      <p:pic>
        <p:nvPicPr>
          <p:cNvPr id="104" name="Picture 12" descr="E:\2016.01\1.12 扁平化图标\蓝色\AR-蓝色最新-40.png"/>
          <p:cNvPicPr>
            <a:picLocks noChangeAspect="1" noChangeArrowheads="1"/>
          </p:cNvPicPr>
          <p:nvPr/>
        </p:nvPicPr>
        <p:blipFill>
          <a:blip r:embed="rId3" cstate="print"/>
          <a:srcRect/>
          <a:stretch>
            <a:fillRect/>
          </a:stretch>
        </p:blipFill>
        <p:spPr bwMode="gray">
          <a:xfrm>
            <a:off x="3771606" y="4201061"/>
            <a:ext cx="540000" cy="441818"/>
          </a:xfrm>
          <a:prstGeom prst="rect">
            <a:avLst/>
          </a:prstGeom>
          <a:noFill/>
        </p:spPr>
      </p:pic>
      <p:pic>
        <p:nvPicPr>
          <p:cNvPr id="105" name="Picture 12" descr="E:\2016.01\1.12 扁平化图标\蓝色\AR-蓝色最新-40.png"/>
          <p:cNvPicPr>
            <a:picLocks noChangeAspect="1" noChangeArrowheads="1"/>
          </p:cNvPicPr>
          <p:nvPr/>
        </p:nvPicPr>
        <p:blipFill>
          <a:blip r:embed="rId3" cstate="print"/>
          <a:srcRect/>
          <a:stretch>
            <a:fillRect/>
          </a:stretch>
        </p:blipFill>
        <p:spPr bwMode="gray">
          <a:xfrm>
            <a:off x="8912760" y="5192470"/>
            <a:ext cx="540000" cy="441818"/>
          </a:xfrm>
          <a:prstGeom prst="rect">
            <a:avLst/>
          </a:prstGeom>
          <a:noFill/>
        </p:spPr>
      </p:pic>
      <p:pic>
        <p:nvPicPr>
          <p:cNvPr id="106" name="Picture 12" descr="E:\2016.01\1.12 扁平化图标\蓝色\AR-蓝色最新-40.png"/>
          <p:cNvPicPr>
            <a:picLocks noChangeAspect="1" noChangeArrowheads="1"/>
          </p:cNvPicPr>
          <p:nvPr/>
        </p:nvPicPr>
        <p:blipFill>
          <a:blip r:embed="rId3" cstate="print"/>
          <a:srcRect/>
          <a:stretch>
            <a:fillRect/>
          </a:stretch>
        </p:blipFill>
        <p:spPr bwMode="gray">
          <a:xfrm>
            <a:off x="8912760" y="3142993"/>
            <a:ext cx="540000" cy="441818"/>
          </a:xfrm>
          <a:prstGeom prst="rect">
            <a:avLst/>
          </a:prstGeom>
          <a:noFill/>
        </p:spPr>
      </p:pic>
      <p:pic>
        <p:nvPicPr>
          <p:cNvPr id="107" name="Picture 12" descr="E:\2016.01\1.12 扁平化图标\蓝色\AR-蓝色最新-40.png"/>
          <p:cNvPicPr>
            <a:picLocks noChangeAspect="1" noChangeArrowheads="1"/>
          </p:cNvPicPr>
          <p:nvPr/>
        </p:nvPicPr>
        <p:blipFill>
          <a:blip r:embed="rId3" cstate="print"/>
          <a:srcRect/>
          <a:stretch>
            <a:fillRect/>
          </a:stretch>
        </p:blipFill>
        <p:spPr bwMode="gray">
          <a:xfrm>
            <a:off x="7723981" y="3611144"/>
            <a:ext cx="540000" cy="441818"/>
          </a:xfrm>
          <a:prstGeom prst="rect">
            <a:avLst/>
          </a:prstGeom>
          <a:noFill/>
        </p:spPr>
      </p:pic>
      <p:pic>
        <p:nvPicPr>
          <p:cNvPr id="108" name="Picture 12" descr="E:\2016.01\1.12 扁平化图标\蓝色\AR-蓝色最新-40.png"/>
          <p:cNvPicPr>
            <a:picLocks noChangeAspect="1" noChangeArrowheads="1"/>
          </p:cNvPicPr>
          <p:nvPr/>
        </p:nvPicPr>
        <p:blipFill>
          <a:blip r:embed="rId3" cstate="print"/>
          <a:srcRect/>
          <a:stretch>
            <a:fillRect/>
          </a:stretch>
        </p:blipFill>
        <p:spPr bwMode="gray">
          <a:xfrm>
            <a:off x="5011270" y="3611144"/>
            <a:ext cx="540000" cy="441818"/>
          </a:xfrm>
          <a:prstGeom prst="rect">
            <a:avLst/>
          </a:prstGeom>
          <a:noFill/>
        </p:spPr>
      </p:pic>
      <p:pic>
        <p:nvPicPr>
          <p:cNvPr id="109" name="Picture 12" descr="E:\2016.01\1.12 扁平化图标\蓝色\AR-蓝色最新-40.png"/>
          <p:cNvPicPr>
            <a:picLocks noChangeAspect="1" noChangeArrowheads="1"/>
          </p:cNvPicPr>
          <p:nvPr/>
        </p:nvPicPr>
        <p:blipFill>
          <a:blip r:embed="rId3" cstate="print"/>
          <a:srcRect/>
          <a:stretch>
            <a:fillRect/>
          </a:stretch>
        </p:blipFill>
        <p:spPr bwMode="gray">
          <a:xfrm>
            <a:off x="6367626" y="3611144"/>
            <a:ext cx="540000" cy="441818"/>
          </a:xfrm>
          <a:prstGeom prst="rect">
            <a:avLst/>
          </a:prstGeom>
          <a:noFill/>
        </p:spPr>
      </p:pic>
      <p:pic>
        <p:nvPicPr>
          <p:cNvPr id="110" name="Picture 12" descr="E:\2016.01\1.12 扁平化图标\蓝色\AR-蓝色最新-40.png"/>
          <p:cNvPicPr>
            <a:picLocks noChangeAspect="1" noChangeArrowheads="1"/>
          </p:cNvPicPr>
          <p:nvPr/>
        </p:nvPicPr>
        <p:blipFill>
          <a:blip r:embed="rId3" cstate="print"/>
          <a:srcRect/>
          <a:stretch>
            <a:fillRect/>
          </a:stretch>
        </p:blipFill>
        <p:spPr bwMode="gray">
          <a:xfrm>
            <a:off x="7760535" y="4710912"/>
            <a:ext cx="540000" cy="441818"/>
          </a:xfrm>
          <a:prstGeom prst="rect">
            <a:avLst/>
          </a:prstGeom>
          <a:noFill/>
        </p:spPr>
      </p:pic>
      <p:pic>
        <p:nvPicPr>
          <p:cNvPr id="111" name="Picture 12" descr="E:\2016.01\1.12 扁平化图标\蓝色\AR-蓝色最新-40.png"/>
          <p:cNvPicPr>
            <a:picLocks noChangeAspect="1" noChangeArrowheads="1"/>
          </p:cNvPicPr>
          <p:nvPr/>
        </p:nvPicPr>
        <p:blipFill>
          <a:blip r:embed="rId3" cstate="print"/>
          <a:srcRect/>
          <a:stretch>
            <a:fillRect/>
          </a:stretch>
        </p:blipFill>
        <p:spPr bwMode="gray">
          <a:xfrm>
            <a:off x="5011270" y="4710912"/>
            <a:ext cx="540000" cy="441818"/>
          </a:xfrm>
          <a:prstGeom prst="rect">
            <a:avLst/>
          </a:prstGeom>
          <a:noFill/>
        </p:spPr>
      </p:pic>
      <p:pic>
        <p:nvPicPr>
          <p:cNvPr id="112" name="Picture 12" descr="E:\2016.01\1.12 扁平化图标\蓝色\AR-蓝色最新-40.png"/>
          <p:cNvPicPr>
            <a:picLocks noChangeAspect="1" noChangeArrowheads="1"/>
          </p:cNvPicPr>
          <p:nvPr/>
        </p:nvPicPr>
        <p:blipFill>
          <a:blip r:embed="rId3" cstate="print"/>
          <a:srcRect/>
          <a:stretch>
            <a:fillRect/>
          </a:stretch>
        </p:blipFill>
        <p:spPr bwMode="gray">
          <a:xfrm>
            <a:off x="6367626" y="4710912"/>
            <a:ext cx="540000" cy="441818"/>
          </a:xfrm>
          <a:prstGeom prst="rect">
            <a:avLst/>
          </a:prstGeom>
          <a:noFill/>
        </p:spPr>
      </p:pic>
      <p:cxnSp>
        <p:nvCxnSpPr>
          <p:cNvPr id="113" name="直接连接符 112"/>
          <p:cNvCxnSpPr>
            <a:stCxn id="108" idx="1"/>
            <a:endCxn id="104" idx="3"/>
          </p:cNvCxnSpPr>
          <p:nvPr/>
        </p:nvCxnSpPr>
        <p:spPr bwMode="gray">
          <a:xfrm flipH="1">
            <a:off x="4311606" y="3832053"/>
            <a:ext cx="699664" cy="5899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09" idx="1"/>
            <a:endCxn id="108" idx="3"/>
          </p:cNvCxnSpPr>
          <p:nvPr/>
        </p:nvCxnSpPr>
        <p:spPr bwMode="gray">
          <a:xfrm flipH="1">
            <a:off x="5551270" y="3832053"/>
            <a:ext cx="81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8" idx="2"/>
            <a:endCxn id="111" idx="0"/>
          </p:cNvCxnSpPr>
          <p:nvPr/>
        </p:nvCxnSpPr>
        <p:spPr bwMode="gray">
          <a:xfrm>
            <a:off x="5281270" y="4052962"/>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11" idx="3"/>
            <a:endCxn id="112" idx="1"/>
          </p:cNvCxnSpPr>
          <p:nvPr/>
        </p:nvCxnSpPr>
        <p:spPr bwMode="gray">
          <a:xfrm>
            <a:off x="5551270" y="4931821"/>
            <a:ext cx="81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12" idx="0"/>
            <a:endCxn id="109" idx="2"/>
          </p:cNvCxnSpPr>
          <p:nvPr/>
        </p:nvCxnSpPr>
        <p:spPr bwMode="gray">
          <a:xfrm flipV="1">
            <a:off x="6637626" y="4052962"/>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9" idx="3"/>
            <a:endCxn id="107" idx="1"/>
          </p:cNvCxnSpPr>
          <p:nvPr/>
        </p:nvCxnSpPr>
        <p:spPr bwMode="gray">
          <a:xfrm>
            <a:off x="6907626" y="3832053"/>
            <a:ext cx="8163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12" idx="3"/>
            <a:endCxn id="110" idx="1"/>
          </p:cNvCxnSpPr>
          <p:nvPr/>
        </p:nvCxnSpPr>
        <p:spPr bwMode="gray">
          <a:xfrm>
            <a:off x="6907626" y="4931821"/>
            <a:ext cx="8529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07" idx="3"/>
            <a:endCxn id="106" idx="1"/>
          </p:cNvCxnSpPr>
          <p:nvPr/>
        </p:nvCxnSpPr>
        <p:spPr bwMode="gray">
          <a:xfrm flipV="1">
            <a:off x="8263981" y="3363902"/>
            <a:ext cx="648779" cy="4681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0" idx="3"/>
            <a:endCxn id="105" idx="1"/>
          </p:cNvCxnSpPr>
          <p:nvPr/>
        </p:nvCxnSpPr>
        <p:spPr bwMode="gray">
          <a:xfrm>
            <a:off x="8300535" y="4931821"/>
            <a:ext cx="612225" cy="4815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04" idx="0"/>
            <a:endCxn id="103" idx="3"/>
          </p:cNvCxnSpPr>
          <p:nvPr/>
        </p:nvCxnSpPr>
        <p:spPr bwMode="gray">
          <a:xfrm flipH="1" flipV="1">
            <a:off x="3356531" y="3363902"/>
            <a:ext cx="685075" cy="8371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04" idx="2"/>
            <a:endCxn id="102" idx="3"/>
          </p:cNvCxnSpPr>
          <p:nvPr/>
        </p:nvCxnSpPr>
        <p:spPr bwMode="gray">
          <a:xfrm flipH="1">
            <a:off x="3356531" y="4642879"/>
            <a:ext cx="685075" cy="7705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bwMode="gray">
          <a:xfrm>
            <a:off x="4442137" y="5718721"/>
            <a:ext cx="323222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sp>
        <p:nvSpPr>
          <p:cNvPr id="133" name="文本框 132"/>
          <p:cNvSpPr txBox="1"/>
          <p:nvPr/>
        </p:nvSpPr>
        <p:spPr bwMode="gray">
          <a:xfrm>
            <a:off x="1787107" y="3911175"/>
            <a:ext cx="1773758"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Company A's network in province X</a:t>
            </a:r>
          </a:p>
        </p:txBody>
      </p:sp>
      <p:sp>
        <p:nvSpPr>
          <p:cNvPr id="134" name="文本框 133"/>
          <p:cNvSpPr txBox="1"/>
          <p:nvPr/>
        </p:nvSpPr>
        <p:spPr bwMode="gray">
          <a:xfrm>
            <a:off x="1786399" y="5604965"/>
            <a:ext cx="1770322"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Company B's network in province X</a:t>
            </a:r>
          </a:p>
        </p:txBody>
      </p:sp>
      <p:sp>
        <p:nvSpPr>
          <p:cNvPr id="135" name="文本框 134"/>
          <p:cNvSpPr txBox="1"/>
          <p:nvPr/>
        </p:nvSpPr>
        <p:spPr bwMode="gray">
          <a:xfrm>
            <a:off x="8648112" y="5672544"/>
            <a:ext cx="1773758"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Company B's network in province Z</a:t>
            </a:r>
          </a:p>
        </p:txBody>
      </p:sp>
      <p:sp>
        <p:nvSpPr>
          <p:cNvPr id="139" name="文本框 138"/>
          <p:cNvSpPr txBox="1"/>
          <p:nvPr/>
        </p:nvSpPr>
        <p:spPr bwMode="gray">
          <a:xfrm>
            <a:off x="8576459" y="3867221"/>
            <a:ext cx="1766887"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Company A's network in province Y</a:t>
            </a:r>
          </a:p>
        </p:txBody>
      </p:sp>
      <p:cxnSp>
        <p:nvCxnSpPr>
          <p:cNvPr id="140" name="直接连接符 139"/>
          <p:cNvCxnSpPr/>
          <p:nvPr/>
        </p:nvCxnSpPr>
        <p:spPr bwMode="gray">
          <a:xfrm>
            <a:off x="5551270" y="3832053"/>
            <a:ext cx="816356"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bwMode="gray">
          <a:xfrm flipV="1">
            <a:off x="5551270" y="3841872"/>
            <a:ext cx="816356" cy="10899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bwMode="gray">
          <a:xfrm>
            <a:off x="6907626" y="3832053"/>
            <a:ext cx="852909"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5965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a:sym typeface="Huawei Sans" panose="020C0503030203020204" pitchFamily="34" charset="0"/>
              </a:rPr>
              <a:t>Network Architecture of MPLS VPN</a:t>
            </a:r>
            <a:endParaRPr lang="en-US" dirty="0">
              <a:sym typeface="Huawei Sans" panose="020C0503030203020204" pitchFamily="34" charset="0"/>
            </a:endParaRPr>
          </a:p>
        </p:txBody>
      </p:sp>
      <p:sp>
        <p:nvSpPr>
          <p:cNvPr id="4" name="Content Placeholder 3"/>
          <p:cNvSpPr>
            <a:spLocks noGrp="1"/>
          </p:cNvSpPr>
          <p:nvPr>
            <p:ph type="body" sz="quarter" idx="10"/>
          </p:nvPr>
        </p:nvSpPr>
        <p:spPr bwMode="gray"/>
        <p:txBody>
          <a:bodyPr/>
          <a:lstStyle/>
          <a:p>
            <a:r>
              <a:rPr lang="en-US" sz="1600" dirty="0">
                <a:sym typeface="Huawei Sans" panose="020C0503030203020204" pitchFamily="34" charset="0"/>
              </a:rPr>
              <a:t>A MPLS VPN consists of three parts: customer edge (CE), provider edge (PE), and provider (P). The PE and P are carrier devices, whereas the CE is a MPLS VPN user device.</a:t>
            </a:r>
          </a:p>
          <a:p>
            <a:r>
              <a:rPr lang="en-US" sz="1600" dirty="0">
                <a:sym typeface="Huawei Sans" panose="020C0503030203020204" pitchFamily="34" charset="0"/>
              </a:rPr>
              <a:t>A site represents a MPLS VPN user, consisting of CEs and other user devices.</a:t>
            </a:r>
          </a:p>
          <a:p>
            <a:endParaRPr lang="en-US" altLang="zh-CN" sz="1600" dirty="0">
              <a:sym typeface="Huawei Sans" panose="020C0503030203020204" pitchFamily="34" charset="0"/>
            </a:endParaRPr>
          </a:p>
        </p:txBody>
      </p:sp>
      <p:sp>
        <p:nvSpPr>
          <p:cNvPr id="97" name="矩形: 圆角 59">
            <a:extLst>
              <a:ext uri="{FF2B5EF4-FFF2-40B4-BE49-F238E27FC236}">
                <a16:creationId xmlns:a16="http://schemas.microsoft.com/office/drawing/2014/main" xmlns="" id="{0C6927D4-E6E8-412C-96E2-460C2397F385}"/>
              </a:ext>
            </a:extLst>
          </p:cNvPr>
          <p:cNvSpPr>
            <a:spLocks/>
          </p:cNvSpPr>
          <p:nvPr/>
        </p:nvSpPr>
        <p:spPr bwMode="gray">
          <a:xfrm>
            <a:off x="8526712" y="4625867"/>
            <a:ext cx="1887288" cy="1418965"/>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圆角 59">
            <a:extLst>
              <a:ext uri="{FF2B5EF4-FFF2-40B4-BE49-F238E27FC236}">
                <a16:creationId xmlns:a16="http://schemas.microsoft.com/office/drawing/2014/main" xmlns="" id="{0C6927D4-E6E8-412C-96E2-460C2397F385}"/>
              </a:ext>
            </a:extLst>
          </p:cNvPr>
          <p:cNvSpPr>
            <a:spLocks/>
          </p:cNvSpPr>
          <p:nvPr/>
        </p:nvSpPr>
        <p:spPr bwMode="gray">
          <a:xfrm>
            <a:off x="1752600" y="4552865"/>
            <a:ext cx="1887288" cy="1418965"/>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圆角 59">
            <a:extLst>
              <a:ext uri="{FF2B5EF4-FFF2-40B4-BE49-F238E27FC236}">
                <a16:creationId xmlns:a16="http://schemas.microsoft.com/office/drawing/2014/main" xmlns="" id="{0C6927D4-E6E8-412C-96E2-460C2397F385}"/>
              </a:ext>
            </a:extLst>
          </p:cNvPr>
          <p:cNvSpPr>
            <a:spLocks/>
          </p:cNvSpPr>
          <p:nvPr/>
        </p:nvSpPr>
        <p:spPr bwMode="gray">
          <a:xfrm>
            <a:off x="1752600" y="2857170"/>
            <a:ext cx="1887288" cy="1418965"/>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圆角 59">
            <a:extLst>
              <a:ext uri="{FF2B5EF4-FFF2-40B4-BE49-F238E27FC236}">
                <a16:creationId xmlns:a16="http://schemas.microsoft.com/office/drawing/2014/main" xmlns="" id="{0C6927D4-E6E8-412C-96E2-460C2397F385}"/>
              </a:ext>
            </a:extLst>
          </p:cNvPr>
          <p:cNvSpPr>
            <a:spLocks/>
          </p:cNvSpPr>
          <p:nvPr/>
        </p:nvSpPr>
        <p:spPr bwMode="gray">
          <a:xfrm>
            <a:off x="8526712" y="2835069"/>
            <a:ext cx="1887288" cy="1418965"/>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bwMode="gray">
          <a:xfrm>
            <a:off x="4043819" y="2828265"/>
            <a:ext cx="4028864" cy="3141659"/>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Picture 12" descr="E:\2016.01\1.12 扁平化图标\蓝色\AR-蓝色最新-40.png"/>
          <p:cNvPicPr>
            <a:picLocks noChangeAspect="1" noChangeArrowheads="1"/>
          </p:cNvPicPr>
          <p:nvPr/>
        </p:nvPicPr>
        <p:blipFill>
          <a:blip r:embed="rId3" cstate="print"/>
          <a:srcRect/>
          <a:stretch>
            <a:fillRect/>
          </a:stretch>
        </p:blipFill>
        <p:spPr bwMode="gray">
          <a:xfrm>
            <a:off x="2816531" y="4946286"/>
            <a:ext cx="540000" cy="441818"/>
          </a:xfrm>
          <a:prstGeom prst="rect">
            <a:avLst/>
          </a:prstGeom>
          <a:noFill/>
        </p:spPr>
      </p:pic>
      <p:pic>
        <p:nvPicPr>
          <p:cNvPr id="103" name="Picture 12" descr="E:\2016.01\1.12 扁平化图标\蓝色\AR-蓝色最新-40.png"/>
          <p:cNvPicPr>
            <a:picLocks noChangeAspect="1" noChangeArrowheads="1"/>
          </p:cNvPicPr>
          <p:nvPr/>
        </p:nvPicPr>
        <p:blipFill>
          <a:blip r:embed="rId3" cstate="print"/>
          <a:srcRect/>
          <a:stretch>
            <a:fillRect/>
          </a:stretch>
        </p:blipFill>
        <p:spPr bwMode="gray">
          <a:xfrm>
            <a:off x="2816531" y="3019901"/>
            <a:ext cx="540000" cy="441818"/>
          </a:xfrm>
          <a:prstGeom prst="rect">
            <a:avLst/>
          </a:prstGeom>
          <a:noFill/>
        </p:spPr>
      </p:pic>
      <p:pic>
        <p:nvPicPr>
          <p:cNvPr id="104" name="Picture 12" descr="E:\2016.01\1.12 扁平化图标\蓝色\AR-蓝色最新-40.png"/>
          <p:cNvPicPr>
            <a:picLocks noChangeAspect="1" noChangeArrowheads="1"/>
          </p:cNvPicPr>
          <p:nvPr/>
        </p:nvPicPr>
        <p:blipFill>
          <a:blip r:embed="rId3" cstate="print"/>
          <a:srcRect/>
          <a:stretch>
            <a:fillRect/>
          </a:stretch>
        </p:blipFill>
        <p:spPr bwMode="gray">
          <a:xfrm>
            <a:off x="3771606" y="4077969"/>
            <a:ext cx="540000" cy="441818"/>
          </a:xfrm>
          <a:prstGeom prst="rect">
            <a:avLst/>
          </a:prstGeom>
          <a:noFill/>
        </p:spPr>
      </p:pic>
      <p:pic>
        <p:nvPicPr>
          <p:cNvPr id="105" name="Picture 12" descr="E:\2016.01\1.12 扁平化图标\蓝色\AR-蓝色最新-40.png"/>
          <p:cNvPicPr>
            <a:picLocks noChangeAspect="1" noChangeArrowheads="1"/>
          </p:cNvPicPr>
          <p:nvPr/>
        </p:nvPicPr>
        <p:blipFill>
          <a:blip r:embed="rId3" cstate="print"/>
          <a:srcRect/>
          <a:stretch>
            <a:fillRect/>
          </a:stretch>
        </p:blipFill>
        <p:spPr bwMode="gray">
          <a:xfrm>
            <a:off x="8912760" y="4937493"/>
            <a:ext cx="540000" cy="441818"/>
          </a:xfrm>
          <a:prstGeom prst="rect">
            <a:avLst/>
          </a:prstGeom>
          <a:noFill/>
        </p:spPr>
      </p:pic>
      <p:pic>
        <p:nvPicPr>
          <p:cNvPr id="106" name="Picture 12" descr="E:\2016.01\1.12 扁平化图标\蓝色\AR-蓝色最新-40.png"/>
          <p:cNvPicPr>
            <a:picLocks noChangeAspect="1" noChangeArrowheads="1"/>
          </p:cNvPicPr>
          <p:nvPr/>
        </p:nvPicPr>
        <p:blipFill>
          <a:blip r:embed="rId3" cstate="print"/>
          <a:srcRect/>
          <a:stretch>
            <a:fillRect/>
          </a:stretch>
        </p:blipFill>
        <p:spPr bwMode="gray">
          <a:xfrm>
            <a:off x="8912760" y="3019901"/>
            <a:ext cx="540000" cy="441818"/>
          </a:xfrm>
          <a:prstGeom prst="rect">
            <a:avLst/>
          </a:prstGeom>
          <a:noFill/>
        </p:spPr>
      </p:pic>
      <p:pic>
        <p:nvPicPr>
          <p:cNvPr id="107" name="Picture 12" descr="E:\2016.01\1.12 扁平化图标\蓝色\AR-蓝色最新-40.png"/>
          <p:cNvPicPr>
            <a:picLocks noChangeAspect="1" noChangeArrowheads="1"/>
          </p:cNvPicPr>
          <p:nvPr/>
        </p:nvPicPr>
        <p:blipFill>
          <a:blip r:embed="rId3" cstate="print"/>
          <a:srcRect/>
          <a:stretch>
            <a:fillRect/>
          </a:stretch>
        </p:blipFill>
        <p:spPr bwMode="gray">
          <a:xfrm>
            <a:off x="7723981" y="3488052"/>
            <a:ext cx="540000" cy="441818"/>
          </a:xfrm>
          <a:prstGeom prst="rect">
            <a:avLst/>
          </a:prstGeom>
          <a:noFill/>
        </p:spPr>
      </p:pic>
      <p:pic>
        <p:nvPicPr>
          <p:cNvPr id="108" name="Picture 12" descr="E:\2016.01\1.12 扁平化图标\蓝色\AR-蓝色最新-40.png"/>
          <p:cNvPicPr>
            <a:picLocks noChangeAspect="1" noChangeArrowheads="1"/>
          </p:cNvPicPr>
          <p:nvPr/>
        </p:nvPicPr>
        <p:blipFill>
          <a:blip r:embed="rId3" cstate="print"/>
          <a:srcRect/>
          <a:stretch>
            <a:fillRect/>
          </a:stretch>
        </p:blipFill>
        <p:spPr bwMode="gray">
          <a:xfrm>
            <a:off x="5011270" y="3488052"/>
            <a:ext cx="540000" cy="441818"/>
          </a:xfrm>
          <a:prstGeom prst="rect">
            <a:avLst/>
          </a:prstGeom>
          <a:noFill/>
        </p:spPr>
      </p:pic>
      <p:pic>
        <p:nvPicPr>
          <p:cNvPr id="109" name="Picture 12" descr="E:\2016.01\1.12 扁平化图标\蓝色\AR-蓝色最新-40.png"/>
          <p:cNvPicPr>
            <a:picLocks noChangeAspect="1" noChangeArrowheads="1"/>
          </p:cNvPicPr>
          <p:nvPr/>
        </p:nvPicPr>
        <p:blipFill>
          <a:blip r:embed="rId3" cstate="print"/>
          <a:srcRect/>
          <a:stretch>
            <a:fillRect/>
          </a:stretch>
        </p:blipFill>
        <p:spPr bwMode="gray">
          <a:xfrm>
            <a:off x="6367626" y="3488052"/>
            <a:ext cx="540000" cy="441818"/>
          </a:xfrm>
          <a:prstGeom prst="rect">
            <a:avLst/>
          </a:prstGeom>
          <a:noFill/>
        </p:spPr>
      </p:pic>
      <p:pic>
        <p:nvPicPr>
          <p:cNvPr id="110" name="Picture 12" descr="E:\2016.01\1.12 扁平化图标\蓝色\AR-蓝色最新-40.png"/>
          <p:cNvPicPr>
            <a:picLocks noChangeAspect="1" noChangeArrowheads="1"/>
          </p:cNvPicPr>
          <p:nvPr/>
        </p:nvPicPr>
        <p:blipFill>
          <a:blip r:embed="rId3" cstate="print"/>
          <a:srcRect/>
          <a:stretch>
            <a:fillRect/>
          </a:stretch>
        </p:blipFill>
        <p:spPr bwMode="gray">
          <a:xfrm>
            <a:off x="7760535" y="4587820"/>
            <a:ext cx="540000" cy="441818"/>
          </a:xfrm>
          <a:prstGeom prst="rect">
            <a:avLst/>
          </a:prstGeom>
          <a:noFill/>
        </p:spPr>
      </p:pic>
      <p:pic>
        <p:nvPicPr>
          <p:cNvPr id="111" name="Picture 12" descr="E:\2016.01\1.12 扁平化图标\蓝色\AR-蓝色最新-40.png"/>
          <p:cNvPicPr>
            <a:picLocks noChangeAspect="1" noChangeArrowheads="1"/>
          </p:cNvPicPr>
          <p:nvPr/>
        </p:nvPicPr>
        <p:blipFill>
          <a:blip r:embed="rId3" cstate="print"/>
          <a:srcRect/>
          <a:stretch>
            <a:fillRect/>
          </a:stretch>
        </p:blipFill>
        <p:spPr bwMode="gray">
          <a:xfrm>
            <a:off x="5011270" y="4587820"/>
            <a:ext cx="540000" cy="441818"/>
          </a:xfrm>
          <a:prstGeom prst="rect">
            <a:avLst/>
          </a:prstGeom>
          <a:noFill/>
        </p:spPr>
      </p:pic>
      <p:pic>
        <p:nvPicPr>
          <p:cNvPr id="112" name="Picture 12" descr="E:\2016.01\1.12 扁平化图标\蓝色\AR-蓝色最新-40.png"/>
          <p:cNvPicPr>
            <a:picLocks noChangeAspect="1" noChangeArrowheads="1"/>
          </p:cNvPicPr>
          <p:nvPr/>
        </p:nvPicPr>
        <p:blipFill>
          <a:blip r:embed="rId3" cstate="print"/>
          <a:srcRect/>
          <a:stretch>
            <a:fillRect/>
          </a:stretch>
        </p:blipFill>
        <p:spPr bwMode="gray">
          <a:xfrm>
            <a:off x="6367626" y="4587820"/>
            <a:ext cx="540000" cy="441818"/>
          </a:xfrm>
          <a:prstGeom prst="rect">
            <a:avLst/>
          </a:prstGeom>
          <a:noFill/>
        </p:spPr>
      </p:pic>
      <p:cxnSp>
        <p:nvCxnSpPr>
          <p:cNvPr id="113" name="直接连接符 112"/>
          <p:cNvCxnSpPr>
            <a:stCxn id="108" idx="1"/>
            <a:endCxn id="104" idx="3"/>
          </p:cNvCxnSpPr>
          <p:nvPr/>
        </p:nvCxnSpPr>
        <p:spPr bwMode="gray">
          <a:xfrm flipH="1">
            <a:off x="4311606" y="3708961"/>
            <a:ext cx="699664" cy="5899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09" idx="1"/>
            <a:endCxn id="108" idx="3"/>
          </p:cNvCxnSpPr>
          <p:nvPr/>
        </p:nvCxnSpPr>
        <p:spPr bwMode="gray">
          <a:xfrm flipH="1">
            <a:off x="5551270" y="3708961"/>
            <a:ext cx="81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8" idx="2"/>
            <a:endCxn id="111" idx="0"/>
          </p:cNvCxnSpPr>
          <p:nvPr/>
        </p:nvCxnSpPr>
        <p:spPr bwMode="gray">
          <a:xfrm>
            <a:off x="5281270" y="3929870"/>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11" idx="3"/>
            <a:endCxn id="112" idx="1"/>
          </p:cNvCxnSpPr>
          <p:nvPr/>
        </p:nvCxnSpPr>
        <p:spPr bwMode="gray">
          <a:xfrm>
            <a:off x="5551270" y="4808729"/>
            <a:ext cx="81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12" idx="0"/>
            <a:endCxn id="109" idx="2"/>
          </p:cNvCxnSpPr>
          <p:nvPr/>
        </p:nvCxnSpPr>
        <p:spPr bwMode="gray">
          <a:xfrm flipV="1">
            <a:off x="6637626" y="3929870"/>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9" idx="3"/>
            <a:endCxn id="107" idx="1"/>
          </p:cNvCxnSpPr>
          <p:nvPr/>
        </p:nvCxnSpPr>
        <p:spPr bwMode="gray">
          <a:xfrm>
            <a:off x="6907626" y="3708961"/>
            <a:ext cx="8163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12" idx="3"/>
            <a:endCxn id="110" idx="1"/>
          </p:cNvCxnSpPr>
          <p:nvPr/>
        </p:nvCxnSpPr>
        <p:spPr bwMode="gray">
          <a:xfrm>
            <a:off x="6907626" y="4808729"/>
            <a:ext cx="8529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07" idx="3"/>
            <a:endCxn id="106" idx="1"/>
          </p:cNvCxnSpPr>
          <p:nvPr/>
        </p:nvCxnSpPr>
        <p:spPr bwMode="gray">
          <a:xfrm flipV="1">
            <a:off x="8263981" y="3240810"/>
            <a:ext cx="648779" cy="4681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0" idx="3"/>
            <a:endCxn id="105" idx="1"/>
          </p:cNvCxnSpPr>
          <p:nvPr/>
        </p:nvCxnSpPr>
        <p:spPr bwMode="gray">
          <a:xfrm>
            <a:off x="8300535" y="4808729"/>
            <a:ext cx="612225" cy="3496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04" idx="0"/>
            <a:endCxn id="103" idx="3"/>
          </p:cNvCxnSpPr>
          <p:nvPr/>
        </p:nvCxnSpPr>
        <p:spPr bwMode="gray">
          <a:xfrm flipH="1" flipV="1">
            <a:off x="3356531" y="3240810"/>
            <a:ext cx="685075" cy="8371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04" idx="2"/>
            <a:endCxn id="102" idx="3"/>
          </p:cNvCxnSpPr>
          <p:nvPr/>
        </p:nvCxnSpPr>
        <p:spPr bwMode="gray">
          <a:xfrm flipH="1">
            <a:off x="3356531" y="4519787"/>
            <a:ext cx="685075" cy="6474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nvSpPr>
        <p:spPr bwMode="gray">
          <a:xfrm>
            <a:off x="5079688" y="4347955"/>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6" name="文本框 125"/>
          <p:cNvSpPr txBox="1"/>
          <p:nvPr/>
        </p:nvSpPr>
        <p:spPr bwMode="gray">
          <a:xfrm>
            <a:off x="6436044" y="4347955"/>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7" name="文本框 126"/>
          <p:cNvSpPr txBox="1"/>
          <p:nvPr/>
        </p:nvSpPr>
        <p:spPr bwMode="gray">
          <a:xfrm>
            <a:off x="7828964" y="4347955"/>
            <a:ext cx="393056"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28" name="文本框 127"/>
          <p:cNvSpPr txBox="1"/>
          <p:nvPr/>
        </p:nvSpPr>
        <p:spPr bwMode="gray">
          <a:xfrm>
            <a:off x="3443226" y="4192673"/>
            <a:ext cx="393056"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29" name="文本框 128"/>
          <p:cNvSpPr txBox="1"/>
          <p:nvPr/>
        </p:nvSpPr>
        <p:spPr bwMode="gray">
          <a:xfrm>
            <a:off x="2887598" y="3411003"/>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0" name="文本框 129"/>
          <p:cNvSpPr txBox="1"/>
          <p:nvPr/>
        </p:nvSpPr>
        <p:spPr bwMode="gray">
          <a:xfrm>
            <a:off x="2887598" y="5331563"/>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1" name="文本框 130"/>
          <p:cNvSpPr txBox="1"/>
          <p:nvPr/>
        </p:nvSpPr>
        <p:spPr bwMode="gray">
          <a:xfrm>
            <a:off x="8983827" y="3411003"/>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2" name="文本框 131"/>
          <p:cNvSpPr txBox="1"/>
          <p:nvPr/>
        </p:nvSpPr>
        <p:spPr bwMode="gray">
          <a:xfrm>
            <a:off x="8983827" y="5322770"/>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3" name="文本框 132"/>
          <p:cNvSpPr txBox="1"/>
          <p:nvPr/>
        </p:nvSpPr>
        <p:spPr bwMode="gray">
          <a:xfrm>
            <a:off x="1789197" y="3647408"/>
            <a:ext cx="1101364" cy="523220"/>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Company A's network in province X</a:t>
            </a:r>
          </a:p>
        </p:txBody>
      </p:sp>
      <p:sp>
        <p:nvSpPr>
          <p:cNvPr id="134" name="文本框 133"/>
          <p:cNvSpPr txBox="1"/>
          <p:nvPr/>
        </p:nvSpPr>
        <p:spPr bwMode="gray">
          <a:xfrm>
            <a:off x="1787838" y="5341198"/>
            <a:ext cx="1099231" cy="523220"/>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Company B's</a:t>
            </a:r>
          </a:p>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in province X</a:t>
            </a:r>
          </a:p>
        </p:txBody>
      </p:sp>
      <p:sp>
        <p:nvSpPr>
          <p:cNvPr id="135" name="文本框 134"/>
          <p:cNvSpPr txBox="1"/>
          <p:nvPr/>
        </p:nvSpPr>
        <p:spPr bwMode="gray">
          <a:xfrm>
            <a:off x="9248080" y="5408777"/>
            <a:ext cx="1101364" cy="523220"/>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Company B's</a:t>
            </a:r>
          </a:p>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in province Z</a:t>
            </a:r>
          </a:p>
        </p:txBody>
      </p:sp>
      <p:sp>
        <p:nvSpPr>
          <p:cNvPr id="136" name="文本框 135"/>
          <p:cNvSpPr txBox="1"/>
          <p:nvPr/>
        </p:nvSpPr>
        <p:spPr bwMode="gray">
          <a:xfrm>
            <a:off x="5084390" y="3853486"/>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37" name="文本框 136"/>
          <p:cNvSpPr txBox="1"/>
          <p:nvPr/>
        </p:nvSpPr>
        <p:spPr bwMode="gray">
          <a:xfrm>
            <a:off x="6440746" y="3853486"/>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38" name="文本框 137"/>
          <p:cNvSpPr txBox="1"/>
          <p:nvPr/>
        </p:nvSpPr>
        <p:spPr bwMode="gray">
          <a:xfrm>
            <a:off x="7797453" y="3853486"/>
            <a:ext cx="393056"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39" name="文本框 138"/>
          <p:cNvSpPr txBox="1"/>
          <p:nvPr/>
        </p:nvSpPr>
        <p:spPr bwMode="gray">
          <a:xfrm>
            <a:off x="9175125" y="3629830"/>
            <a:ext cx="1097097" cy="523220"/>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Company </a:t>
            </a:r>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network </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 province Y</a:t>
            </a:r>
          </a:p>
        </p:txBody>
      </p:sp>
      <p:sp>
        <p:nvSpPr>
          <p:cNvPr id="47" name="文本框 46"/>
          <p:cNvSpPr txBox="1"/>
          <p:nvPr/>
        </p:nvSpPr>
        <p:spPr bwMode="gray">
          <a:xfrm>
            <a:off x="1994600" y="3032814"/>
            <a:ext cx="846739"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48" name="文本框 47"/>
          <p:cNvSpPr txBox="1"/>
          <p:nvPr/>
        </p:nvSpPr>
        <p:spPr bwMode="gray">
          <a:xfrm>
            <a:off x="9405385" y="3032814"/>
            <a:ext cx="834395"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B</a:t>
            </a:r>
          </a:p>
        </p:txBody>
      </p:sp>
      <p:sp>
        <p:nvSpPr>
          <p:cNvPr id="49" name="文本框 48"/>
          <p:cNvSpPr txBox="1"/>
          <p:nvPr/>
        </p:nvSpPr>
        <p:spPr bwMode="gray">
          <a:xfrm>
            <a:off x="1999890" y="4956153"/>
            <a:ext cx="836158"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Site C</a:t>
            </a:r>
          </a:p>
        </p:txBody>
      </p:sp>
      <p:sp>
        <p:nvSpPr>
          <p:cNvPr id="50" name="文本框 49"/>
          <p:cNvSpPr txBox="1"/>
          <p:nvPr/>
        </p:nvSpPr>
        <p:spPr bwMode="gray">
          <a:xfrm>
            <a:off x="9390396" y="4932688"/>
            <a:ext cx="864372"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D</a:t>
            </a:r>
          </a:p>
        </p:txBody>
      </p:sp>
      <p:sp>
        <p:nvSpPr>
          <p:cNvPr id="51" name="文本框 50"/>
          <p:cNvSpPr txBox="1"/>
          <p:nvPr/>
        </p:nvSpPr>
        <p:spPr bwMode="gray">
          <a:xfrm>
            <a:off x="4486098" y="5578043"/>
            <a:ext cx="323222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cxnSp>
        <p:nvCxnSpPr>
          <p:cNvPr id="5" name="直接连接符 4"/>
          <p:cNvCxnSpPr>
            <a:stCxn id="108" idx="3"/>
            <a:endCxn id="112" idx="1"/>
          </p:cNvCxnSpPr>
          <p:nvPr/>
        </p:nvCxnSpPr>
        <p:spPr bwMode="gray">
          <a:xfrm>
            <a:off x="5551270" y="3708961"/>
            <a:ext cx="816356"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V="1">
            <a:off x="5551270" y="3718780"/>
            <a:ext cx="816356" cy="10899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9" idx="3"/>
          </p:cNvCxnSpPr>
          <p:nvPr/>
        </p:nvCxnSpPr>
        <p:spPr bwMode="gray">
          <a:xfrm>
            <a:off x="6907626" y="3708961"/>
            <a:ext cx="852909"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6436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圆角矩形标注 102"/>
          <p:cNvSpPr/>
          <p:nvPr/>
        </p:nvSpPr>
        <p:spPr bwMode="gray">
          <a:xfrm>
            <a:off x="3929471" y="3224407"/>
            <a:ext cx="2311630" cy="1065980"/>
          </a:xfrm>
          <a:prstGeom prst="wedgeRoundRectCallout">
            <a:avLst>
              <a:gd name="adj1" fmla="val 46321"/>
              <a:gd name="adj2" fmla="val 105422"/>
              <a:gd name="adj3" fmla="val 16667"/>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6314573" y="3639661"/>
            <a:ext cx="4000659" cy="2327986"/>
          </a:xfrm>
          <a:prstGeom prst="roundRect">
            <a:avLst/>
          </a:prstGeom>
          <a:solidFill>
            <a:srgbClr val="BEE9EE"/>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a:sym typeface="Huawei Sans" panose="020C0503030203020204" pitchFamily="34" charset="0"/>
              </a:rPr>
              <a:t>Technical Architecture of MPLS VPN</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pPr>
              <a:lnSpc>
                <a:spcPct val="110000"/>
              </a:lnSpc>
            </a:pPr>
            <a:r>
              <a:rPr lang="en-US" sz="1800" dirty="0">
                <a:sym typeface="Huawei Sans" panose="020C0503030203020204" pitchFamily="34" charset="0"/>
              </a:rPr>
              <a:t>MPLS VPN is not a single VPN technology. Rather, it is a comprehensive solution that combines multiple technologies, including:</a:t>
            </a:r>
          </a:p>
          <a:p>
            <a:pPr lvl="1">
              <a:lnSpc>
                <a:spcPct val="110000"/>
              </a:lnSpc>
            </a:pPr>
            <a:r>
              <a:rPr lang="en-US" sz="1600" dirty="0">
                <a:sym typeface="Huawei Sans" panose="020C0503030203020204" pitchFamily="34" charset="0"/>
              </a:rPr>
              <a:t>MP-BGP: transmits site routing information between PEs.</a:t>
            </a:r>
          </a:p>
          <a:p>
            <a:pPr lvl="1">
              <a:lnSpc>
                <a:spcPct val="110000"/>
              </a:lnSpc>
            </a:pPr>
            <a:r>
              <a:rPr lang="en-US" sz="1600" dirty="0">
                <a:sym typeface="Huawei Sans" panose="020C0503030203020204" pitchFamily="34" charset="0"/>
              </a:rPr>
              <a:t>LDP: establishes tunnels between PEs.</a:t>
            </a:r>
          </a:p>
          <a:p>
            <a:pPr lvl="1">
              <a:lnSpc>
                <a:spcPct val="110000"/>
              </a:lnSpc>
            </a:pPr>
            <a:r>
              <a:rPr lang="en-US" sz="1600" dirty="0">
                <a:sym typeface="Huawei Sans" panose="020C0503030203020204" pitchFamily="34" charset="0"/>
              </a:rPr>
              <a:t>VRF: manages VPN users on PEs.</a:t>
            </a:r>
          </a:p>
          <a:p>
            <a:pPr lvl="1">
              <a:lnSpc>
                <a:spcPct val="110000"/>
              </a:lnSpc>
            </a:pPr>
            <a:r>
              <a:rPr lang="en-US" sz="1600" dirty="0">
                <a:sym typeface="Huawei Sans" panose="020C0503030203020204" pitchFamily="34" charset="0"/>
              </a:rPr>
              <a:t>Static route, IGP, or BGP: exchanges routing information between PEs and CEs.</a:t>
            </a:r>
          </a:p>
        </p:txBody>
      </p:sp>
      <p:sp>
        <p:nvSpPr>
          <p:cNvPr id="50" name="文本框 49"/>
          <p:cNvSpPr txBox="1"/>
          <p:nvPr/>
        </p:nvSpPr>
        <p:spPr bwMode="gray">
          <a:xfrm>
            <a:off x="6962476" y="5655395"/>
            <a:ext cx="2938390" cy="307777"/>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cxnSp>
        <p:nvCxnSpPr>
          <p:cNvPr id="26" name="直接连接符 25"/>
          <p:cNvCxnSpPr>
            <a:stCxn id="11" idx="3"/>
            <a:endCxn id="17" idx="1"/>
          </p:cNvCxnSpPr>
          <p:nvPr/>
        </p:nvCxnSpPr>
        <p:spPr bwMode="gray">
          <a:xfrm>
            <a:off x="6582360" y="4942000"/>
            <a:ext cx="34489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2" descr="E:\2016.01\1.12 扁平化图标\蓝色\AR-蓝色最新-40.png"/>
          <p:cNvPicPr>
            <a:picLocks noChangeAspect="1" noChangeArrowheads="1"/>
          </p:cNvPicPr>
          <p:nvPr/>
        </p:nvPicPr>
        <p:blipFill>
          <a:blip r:embed="rId3" cstate="print"/>
          <a:srcRect/>
          <a:stretch>
            <a:fillRect/>
          </a:stretch>
        </p:blipFill>
        <p:spPr bwMode="gray">
          <a:xfrm>
            <a:off x="6042360" y="4721091"/>
            <a:ext cx="540000" cy="441818"/>
          </a:xfrm>
          <a:prstGeom prst="rect">
            <a:avLst/>
          </a:prstGeom>
          <a:noFill/>
        </p:spPr>
      </p:pic>
      <p:pic>
        <p:nvPicPr>
          <p:cNvPr id="17" name="Picture 12" descr="E:\2016.01\1.12 扁平化图标\蓝色\AR-蓝色最新-40.png"/>
          <p:cNvPicPr>
            <a:picLocks noChangeAspect="1" noChangeArrowheads="1"/>
          </p:cNvPicPr>
          <p:nvPr/>
        </p:nvPicPr>
        <p:blipFill>
          <a:blip r:embed="rId3" cstate="print"/>
          <a:srcRect/>
          <a:stretch>
            <a:fillRect/>
          </a:stretch>
        </p:blipFill>
        <p:spPr bwMode="gray">
          <a:xfrm>
            <a:off x="10031289" y="4721091"/>
            <a:ext cx="540000" cy="441818"/>
          </a:xfrm>
          <a:prstGeom prst="rect">
            <a:avLst/>
          </a:prstGeom>
          <a:noFill/>
        </p:spPr>
      </p:pic>
      <p:pic>
        <p:nvPicPr>
          <p:cNvPr id="18" name="Picture 12" descr="E:\2016.01\1.12 扁平化图标\蓝色\AR-蓝色最新-40.png"/>
          <p:cNvPicPr>
            <a:picLocks noChangeAspect="1" noChangeArrowheads="1"/>
          </p:cNvPicPr>
          <p:nvPr/>
        </p:nvPicPr>
        <p:blipFill>
          <a:blip r:embed="rId3" cstate="print"/>
          <a:srcRect/>
          <a:stretch>
            <a:fillRect/>
          </a:stretch>
        </p:blipFill>
        <p:spPr bwMode="gray">
          <a:xfrm>
            <a:off x="7282024" y="4721091"/>
            <a:ext cx="540000" cy="441818"/>
          </a:xfrm>
          <a:prstGeom prst="rect">
            <a:avLst/>
          </a:prstGeom>
          <a:noFill/>
        </p:spPr>
      </p:pic>
      <p:pic>
        <p:nvPicPr>
          <p:cNvPr id="19" name="Picture 12" descr="E:\2016.01\1.12 扁平化图标\蓝色\AR-蓝色最新-40.png"/>
          <p:cNvPicPr>
            <a:picLocks noChangeAspect="1" noChangeArrowheads="1"/>
          </p:cNvPicPr>
          <p:nvPr/>
        </p:nvPicPr>
        <p:blipFill>
          <a:blip r:embed="rId3" cstate="print"/>
          <a:srcRect/>
          <a:stretch>
            <a:fillRect/>
          </a:stretch>
        </p:blipFill>
        <p:spPr bwMode="gray">
          <a:xfrm>
            <a:off x="8638380" y="4721091"/>
            <a:ext cx="540000" cy="441818"/>
          </a:xfrm>
          <a:prstGeom prst="rect">
            <a:avLst/>
          </a:prstGeom>
          <a:noFill/>
        </p:spPr>
      </p:pic>
      <p:sp>
        <p:nvSpPr>
          <p:cNvPr id="31" name="文本框 30"/>
          <p:cNvSpPr txBox="1"/>
          <p:nvPr/>
        </p:nvSpPr>
        <p:spPr bwMode="gray">
          <a:xfrm>
            <a:off x="7405990" y="5137240"/>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2" name="文本框 31"/>
          <p:cNvSpPr txBox="1"/>
          <p:nvPr/>
        </p:nvSpPr>
        <p:spPr bwMode="gray">
          <a:xfrm>
            <a:off x="8762346" y="5137240"/>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3" name="文本框 32"/>
          <p:cNvSpPr txBox="1"/>
          <p:nvPr/>
        </p:nvSpPr>
        <p:spPr bwMode="gray">
          <a:xfrm>
            <a:off x="10104761" y="5137240"/>
            <a:ext cx="393056"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1" name="文本框 50"/>
          <p:cNvSpPr txBox="1"/>
          <p:nvPr/>
        </p:nvSpPr>
        <p:spPr bwMode="gray">
          <a:xfrm>
            <a:off x="6115832" y="5137240"/>
            <a:ext cx="393056"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6" name="矩形: 圆角 59">
            <a:extLst>
              <a:ext uri="{FF2B5EF4-FFF2-40B4-BE49-F238E27FC236}">
                <a16:creationId xmlns:a16="http://schemas.microsoft.com/office/drawing/2014/main" xmlns="" id="{0C6927D4-E6E8-412C-96E2-460C2397F385}"/>
              </a:ext>
            </a:extLst>
          </p:cNvPr>
          <p:cNvSpPr>
            <a:spLocks/>
          </p:cNvSpPr>
          <p:nvPr/>
        </p:nvSpPr>
        <p:spPr bwMode="gray">
          <a:xfrm>
            <a:off x="1861590" y="3819419"/>
            <a:ext cx="1760288" cy="874869"/>
          </a:xfrm>
          <a:prstGeom prst="roundRect">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Picture 12" descr="E:\2016.01\1.12 扁平化图标\蓝色\AR-蓝色最新-40.png"/>
          <p:cNvPicPr>
            <a:picLocks noChangeAspect="1" noChangeArrowheads="1"/>
          </p:cNvPicPr>
          <p:nvPr/>
        </p:nvPicPr>
        <p:blipFill>
          <a:blip r:embed="rId3" cstate="print"/>
          <a:srcRect/>
          <a:stretch>
            <a:fillRect/>
          </a:stretch>
        </p:blipFill>
        <p:spPr bwMode="gray">
          <a:xfrm>
            <a:off x="2773121" y="3982150"/>
            <a:ext cx="540000" cy="441818"/>
          </a:xfrm>
          <a:prstGeom prst="rect">
            <a:avLst/>
          </a:prstGeom>
          <a:noFill/>
        </p:spPr>
      </p:pic>
      <p:sp>
        <p:nvSpPr>
          <p:cNvPr id="60" name="文本框 59"/>
          <p:cNvSpPr txBox="1"/>
          <p:nvPr/>
        </p:nvSpPr>
        <p:spPr bwMode="gray">
          <a:xfrm>
            <a:off x="2844188" y="4373252"/>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4" name="文本框 63"/>
          <p:cNvSpPr txBox="1"/>
          <p:nvPr/>
        </p:nvSpPr>
        <p:spPr bwMode="gray">
          <a:xfrm>
            <a:off x="1942398" y="4021439"/>
            <a:ext cx="846739"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55" name="矩形: 圆角 59">
            <a:extLst>
              <a:ext uri="{FF2B5EF4-FFF2-40B4-BE49-F238E27FC236}">
                <a16:creationId xmlns:a16="http://schemas.microsoft.com/office/drawing/2014/main" xmlns="" id="{0C6927D4-E6E8-412C-96E2-460C2397F385}"/>
              </a:ext>
            </a:extLst>
          </p:cNvPr>
          <p:cNvSpPr>
            <a:spLocks/>
          </p:cNvSpPr>
          <p:nvPr/>
        </p:nvSpPr>
        <p:spPr bwMode="gray">
          <a:xfrm>
            <a:off x="1861590" y="5251945"/>
            <a:ext cx="1760288" cy="874869"/>
          </a:xfrm>
          <a:prstGeom prst="roundRect">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Picture 12" descr="E:\2016.01\1.12 扁平化图标\蓝色\AR-蓝色最新-40.png"/>
          <p:cNvPicPr>
            <a:picLocks noChangeAspect="1" noChangeArrowheads="1"/>
          </p:cNvPicPr>
          <p:nvPr/>
        </p:nvPicPr>
        <p:blipFill>
          <a:blip r:embed="rId3" cstate="print"/>
          <a:srcRect/>
          <a:stretch>
            <a:fillRect/>
          </a:stretch>
        </p:blipFill>
        <p:spPr bwMode="gray">
          <a:xfrm>
            <a:off x="2778197" y="5438718"/>
            <a:ext cx="540000" cy="441818"/>
          </a:xfrm>
          <a:prstGeom prst="rect">
            <a:avLst/>
          </a:prstGeom>
          <a:noFill/>
        </p:spPr>
      </p:pic>
      <p:sp>
        <p:nvSpPr>
          <p:cNvPr id="61" name="文本框 60"/>
          <p:cNvSpPr txBox="1"/>
          <p:nvPr/>
        </p:nvSpPr>
        <p:spPr bwMode="gray">
          <a:xfrm>
            <a:off x="2849264" y="5823995"/>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5" name="文本框 64"/>
          <p:cNvSpPr txBox="1"/>
          <p:nvPr/>
        </p:nvSpPr>
        <p:spPr bwMode="gray">
          <a:xfrm>
            <a:off x="1952844" y="5474961"/>
            <a:ext cx="834395"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B</a:t>
            </a:r>
          </a:p>
        </p:txBody>
      </p:sp>
      <p:cxnSp>
        <p:nvCxnSpPr>
          <p:cNvPr id="69" name="直接连接符 68"/>
          <p:cNvCxnSpPr>
            <a:stCxn id="58" idx="3"/>
            <a:endCxn id="11" idx="1"/>
          </p:cNvCxnSpPr>
          <p:nvPr/>
        </p:nvCxnSpPr>
        <p:spPr bwMode="gray">
          <a:xfrm>
            <a:off x="3313121" y="4203059"/>
            <a:ext cx="2729239" cy="7389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7" idx="3"/>
            <a:endCxn id="11" idx="1"/>
          </p:cNvCxnSpPr>
          <p:nvPr/>
        </p:nvCxnSpPr>
        <p:spPr bwMode="gray">
          <a:xfrm flipV="1">
            <a:off x="3318197" y="4942000"/>
            <a:ext cx="2724163" cy="71762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V="1">
            <a:off x="6301873" y="3945700"/>
            <a:ext cx="0" cy="762693"/>
          </a:xfrm>
          <a:prstGeom prst="line">
            <a:avLst/>
          </a:prstGeom>
          <a:ln w="31750">
            <a:solidFill>
              <a:srgbClr val="FCC8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bwMode="gray">
          <a:xfrm flipV="1">
            <a:off x="10308966" y="3945700"/>
            <a:ext cx="0" cy="762693"/>
          </a:xfrm>
          <a:prstGeom prst="line">
            <a:avLst/>
          </a:prstGeom>
          <a:ln w="31750">
            <a:solidFill>
              <a:srgbClr val="FCC8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p:nvPr/>
        </p:nvCxnSpPr>
        <p:spPr bwMode="gray">
          <a:xfrm>
            <a:off x="9321443" y="4099111"/>
            <a:ext cx="959848" cy="0"/>
          </a:xfrm>
          <a:prstGeom prst="straightConnector1">
            <a:avLst/>
          </a:prstGeom>
          <a:ln w="31750">
            <a:solidFill>
              <a:srgbClr val="FCC800"/>
            </a:solidFill>
            <a:tailEnd type="triangle"/>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bwMode="gray">
          <a:xfrm>
            <a:off x="7188479" y="3877103"/>
            <a:ext cx="2090025" cy="307777"/>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MP-BGP exchanges routing information.</a:t>
            </a:r>
          </a:p>
        </p:txBody>
      </p:sp>
      <p:cxnSp>
        <p:nvCxnSpPr>
          <p:cNvPr id="83" name="直接箭头连接符 82"/>
          <p:cNvCxnSpPr/>
          <p:nvPr/>
        </p:nvCxnSpPr>
        <p:spPr bwMode="gray">
          <a:xfrm flipH="1">
            <a:off x="6296639" y="4099111"/>
            <a:ext cx="840300" cy="0"/>
          </a:xfrm>
          <a:prstGeom prst="straightConnector1">
            <a:avLst/>
          </a:prstGeom>
          <a:ln w="31750">
            <a:solidFill>
              <a:srgbClr val="FCC800"/>
            </a:solidFill>
            <a:tailEnd type="triangle"/>
          </a:ln>
        </p:spPr>
        <p:style>
          <a:lnRef idx="1">
            <a:schemeClr val="accent1"/>
          </a:lnRef>
          <a:fillRef idx="0">
            <a:schemeClr val="accent1"/>
          </a:fillRef>
          <a:effectRef idx="0">
            <a:schemeClr val="accent1"/>
          </a:effectRef>
          <a:fontRef idx="minor">
            <a:schemeClr val="tx1"/>
          </a:fontRef>
        </p:style>
      </p:cxnSp>
      <p:sp>
        <p:nvSpPr>
          <p:cNvPr id="92" name="forms_324103"/>
          <p:cNvSpPr>
            <a:spLocks noChangeAspect="1"/>
          </p:cNvSpPr>
          <p:nvPr/>
        </p:nvSpPr>
        <p:spPr bwMode="gray">
          <a:xfrm>
            <a:off x="4275091" y="3316007"/>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3929471" y="3867184"/>
            <a:ext cx="117852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of site A</a:t>
            </a:r>
          </a:p>
        </p:txBody>
      </p:sp>
      <p:sp>
        <p:nvSpPr>
          <p:cNvPr id="98" name="forms_324103"/>
          <p:cNvSpPr>
            <a:spLocks noChangeAspect="1"/>
          </p:cNvSpPr>
          <p:nvPr/>
        </p:nvSpPr>
        <p:spPr bwMode="gray">
          <a:xfrm>
            <a:off x="5326059" y="3303892"/>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5006815" y="3855069"/>
            <a:ext cx="116891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of site B</a:t>
            </a:r>
          </a:p>
        </p:txBody>
      </p:sp>
      <p:cxnSp>
        <p:nvCxnSpPr>
          <p:cNvPr id="113" name="直接箭头连接符 112"/>
          <p:cNvCxnSpPr/>
          <p:nvPr/>
        </p:nvCxnSpPr>
        <p:spPr bwMode="gray">
          <a:xfrm>
            <a:off x="6262383" y="3388142"/>
            <a:ext cx="959848" cy="0"/>
          </a:xfrm>
          <a:prstGeom prst="straightConnector1">
            <a:avLst/>
          </a:prstGeom>
          <a:ln w="31750">
            <a:solidFill>
              <a:srgbClr val="FCC800"/>
            </a:solidFill>
            <a:tailEnd type="triangle"/>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bwMode="gray">
          <a:xfrm>
            <a:off x="7199177" y="3240325"/>
            <a:ext cx="2175036" cy="307777"/>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VRF manages VPN users.</a:t>
            </a:r>
          </a:p>
        </p:txBody>
      </p:sp>
      <p:sp>
        <p:nvSpPr>
          <p:cNvPr id="116" name="Can 9"/>
          <p:cNvSpPr/>
          <p:nvPr/>
        </p:nvSpPr>
        <p:spPr bwMode="gray">
          <a:xfrm rot="5400000">
            <a:off x="8137383" y="2583729"/>
            <a:ext cx="253196" cy="3891230"/>
          </a:xfrm>
          <a:prstGeom prst="can">
            <a:avLst>
              <a:gd name="adj" fmla="val 40000"/>
            </a:avLst>
          </a:prstGeom>
          <a:noFill/>
          <a:ln w="1270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6678377" y="4383699"/>
            <a:ext cx="3171209" cy="307777"/>
          </a:xfrm>
          <a:prstGeom prst="rect">
            <a:avLst/>
          </a:prstGeom>
          <a:noFill/>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LDP establishes tunnels between PEs.</a:t>
            </a:r>
          </a:p>
        </p:txBody>
      </p:sp>
      <p:sp>
        <p:nvSpPr>
          <p:cNvPr id="4" name="文本框 3"/>
          <p:cNvSpPr txBox="1"/>
          <p:nvPr/>
        </p:nvSpPr>
        <p:spPr bwMode="gray">
          <a:xfrm>
            <a:off x="3395428" y="4493403"/>
            <a:ext cx="1759324" cy="954107"/>
          </a:xfrm>
          <a:prstGeom prst="rect">
            <a:avLst/>
          </a:prstGeom>
          <a:noFill/>
        </p:spPr>
        <p:txBody>
          <a:bodyPr wrap="square" rtlCol="0">
            <a:noAutofit/>
          </a:bodyPr>
          <a:lstStyle/>
          <a:p>
            <a:pPr algn="ctr" fontAlgn="ctr"/>
            <a:r>
              <a:rPr lang="en-US" sz="1400" dirty="0">
                <a:latin typeface="Huawei Sans" panose="020C0503030203020204" pitchFamily="34" charset="0"/>
              </a:rPr>
              <a:t>Static route</a:t>
            </a:r>
          </a:p>
          <a:p>
            <a:pPr algn="ctr" fontAlgn="ctr"/>
            <a:r>
              <a:rPr lang="en-US" sz="1400" dirty="0">
                <a:latin typeface="Huawei Sans" panose="020C0503030203020204" pitchFamily="34" charset="0"/>
              </a:rPr>
              <a:t>OSPF</a:t>
            </a:r>
          </a:p>
          <a:p>
            <a:pPr algn="ctr" fontAlgn="ctr"/>
            <a:r>
              <a:rPr lang="en-US" sz="1400" dirty="0">
                <a:latin typeface="Huawei Sans" panose="020C0503030203020204" pitchFamily="34" charset="0"/>
              </a:rPr>
              <a:t>IS-IS</a:t>
            </a:r>
          </a:p>
          <a:p>
            <a:pPr algn="ctr" fontAlgn="ctr"/>
            <a:r>
              <a:rPr lang="en-US" sz="1400" dirty="0">
                <a:latin typeface="Huawei Sans" panose="020C0503030203020204" pitchFamily="34" charset="0"/>
              </a:rPr>
              <a:t>BGP</a:t>
            </a:r>
          </a:p>
        </p:txBody>
      </p:sp>
    </p:spTree>
    <p:extLst>
      <p:ext uri="{BB962C8B-B14F-4D97-AF65-F5344CB8AC3E}">
        <p14:creationId xmlns:p14="http://schemas.microsoft.com/office/powerpoint/2010/main" val="1438379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Why MPLS VPN?</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800">
                <a:sym typeface="Huawei Sans" panose="020C0503030203020204" pitchFamily="34" charset="0"/>
              </a:rPr>
              <a:t>For VPN users:</a:t>
            </a:r>
          </a:p>
          <a:p>
            <a:pPr lvl="1"/>
            <a:r>
              <a:rPr lang="en-US" sz="1600">
                <a:sym typeface="Huawei Sans" panose="020C0503030203020204" pitchFamily="34" charset="0"/>
              </a:rPr>
              <a:t>Unaware of VPN existence and therefore do not need to deploy and maintain VPNs, simplifying enterprise O&amp;M and reducing O&amp;M costs.</a:t>
            </a:r>
          </a:p>
          <a:p>
            <a:pPr lvl="1"/>
            <a:r>
              <a:rPr lang="en-US" sz="1600">
                <a:sym typeface="Huawei Sans" panose="020C0503030203020204" pitchFamily="34" charset="0"/>
              </a:rPr>
              <a:t>Usually deployed on a carrier's </a:t>
            </a:r>
            <a:r>
              <a:rPr lang="en-US" altLang="zh-CN" sz="1600">
                <a:sym typeface="Huawei Sans" panose="020C0503030203020204" pitchFamily="34" charset="0"/>
              </a:rPr>
              <a:t>dedicated network for </a:t>
            </a:r>
            <a:r>
              <a:rPr lang="en-US" sz="1600">
                <a:sym typeface="Huawei Sans" panose="020C0503030203020204" pitchFamily="34" charset="0"/>
              </a:rPr>
              <a:t>MPLS VPN and therefore enjoy a certain degree of security.</a:t>
            </a:r>
          </a:p>
          <a:p>
            <a:r>
              <a:rPr lang="en-US" sz="1800">
                <a:sym typeface="Huawei Sans" panose="020C0503030203020204" pitchFamily="34" charset="0"/>
              </a:rPr>
              <a:t>For carriers:</a:t>
            </a:r>
          </a:p>
          <a:p>
            <a:pPr lvl="1"/>
            <a:r>
              <a:rPr lang="en-US" sz="1600">
                <a:sym typeface="Huawei Sans" panose="020C0503030203020204" pitchFamily="34" charset="0"/>
              </a:rPr>
              <a:t>MPLS adds a connection-oriented control plane to a connectionless IP network, which facilitates IP network management and operations.</a:t>
            </a:r>
          </a:p>
          <a:p>
            <a:pPr lvl="1"/>
            <a:r>
              <a:rPr lang="en-US" sz="1600">
                <a:sym typeface="Huawei Sans" panose="020C0503030203020204" pitchFamily="34" charset="0"/>
              </a:rPr>
              <a:t>Supports overlapping address spaces and overlapping VPNs, enabling flexible networking and good scalability.</a:t>
            </a:r>
          </a:p>
          <a:p>
            <a:pPr lvl="1"/>
            <a:r>
              <a:rPr lang="en-US" sz="1600">
                <a:sym typeface="Huawei Sans" panose="020C0503030203020204" pitchFamily="34" charset="0"/>
              </a:rPr>
              <a:t>Easily supports MPLS TE to properly adjust and control existing network resources, minimizing carriers' CAPEX.</a:t>
            </a:r>
          </a:p>
          <a:p>
            <a:pPr lvl="1"/>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3829109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96562;"/>
</p:tagLst>
</file>

<file path=ppt/tags/tag2.xml><?xml version="1.0" encoding="utf-8"?>
<p:tagLst xmlns:a="http://schemas.openxmlformats.org/drawingml/2006/main" xmlns:r="http://schemas.openxmlformats.org/officeDocument/2006/relationships" xmlns:p="http://schemas.openxmlformats.org/presentationml/2006/main">
  <p:tag name="ISLIDE.ICON" val="#96562;"/>
</p:tagLst>
</file>

<file path=ppt/tags/tag3.xml><?xml version="1.0" encoding="utf-8"?>
<p:tagLst xmlns:a="http://schemas.openxmlformats.org/drawingml/2006/main" xmlns:r="http://schemas.openxmlformats.org/officeDocument/2006/relationships" xmlns:p="http://schemas.openxmlformats.org/presentationml/2006/main">
  <p:tag name="ISLIDE.ICON" val="#96562;"/>
</p:tagLst>
</file>

<file path=ppt/tags/tag4.xml><?xml version="1.0" encoding="utf-8"?>
<p:tagLst xmlns:a="http://schemas.openxmlformats.org/drawingml/2006/main" xmlns:r="http://schemas.openxmlformats.org/officeDocument/2006/relationships" xmlns:p="http://schemas.openxmlformats.org/presentationml/2006/main">
  <p:tag name="ISLIDE.ICON" val="#96562;"/>
</p:tagLst>
</file>

<file path=ppt/tags/tag5.xml><?xml version="1.0" encoding="utf-8"?>
<p:tagLst xmlns:a="http://schemas.openxmlformats.org/drawingml/2006/main" xmlns:r="http://schemas.openxmlformats.org/officeDocument/2006/relationships" xmlns:p="http://schemas.openxmlformats.org/presentationml/2006/main">
  <p:tag name="ISLIDE.ICON" val="#96562;"/>
</p:tagLst>
</file>

<file path=ppt/tags/tag6.xml><?xml version="1.0" encoding="utf-8"?>
<p:tagLst xmlns:a="http://schemas.openxmlformats.org/drawingml/2006/main" xmlns:r="http://schemas.openxmlformats.org/officeDocument/2006/relationships" xmlns:p="http://schemas.openxmlformats.org/presentationml/2006/main">
  <p:tag name="ISLIDE.ICON" val="#96562;"/>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2A540ECE-1B53-4A9B-8F4A-0F7D9276B298}"/>
</file>

<file path=customXml/itemProps3.xml><?xml version="1.0" encoding="utf-8"?>
<ds:datastoreItem xmlns:ds="http://schemas.openxmlformats.org/officeDocument/2006/customXml" ds:itemID="{12296AD3-5121-4DF6-8150-62C25C031437}">
  <ds:schemaRefs>
    <ds:schemaRef ds:uri="475f1e55-3009-46d8-9566-5d569a2b3a98"/>
    <ds:schemaRef ds:uri="http://purl.org/dc/elements/1.1/"/>
    <ds:schemaRef ds:uri="http://purl.org/dc/terms/"/>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3924</TotalTime>
  <Words>6649</Words>
  <Application>Microsoft Office PowerPoint</Application>
  <PresentationFormat>宽屏</PresentationFormat>
  <Paragraphs>935</Paragraphs>
  <Slides>53</Slides>
  <Notes>53</Notes>
  <HiddenSlides>1</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53</vt:i4>
      </vt:variant>
    </vt:vector>
  </HeadingPairs>
  <TitlesOfParts>
    <vt:vector size="65" baseType="lpstr">
      <vt:lpstr>ＭＳ Ｐゴシック</vt:lpstr>
      <vt:lpstr>方正兰亭黑简体</vt:lpstr>
      <vt:lpstr>微软雅黑</vt:lpstr>
      <vt:lpstr>微软雅黑</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MPLS VPN Fundamentals and Configuration </vt:lpstr>
      <vt:lpstr>PowerPoint 演示文稿</vt:lpstr>
      <vt:lpstr>PowerPoint 演示文稿</vt:lpstr>
      <vt:lpstr>PowerPoint 演示文稿</vt:lpstr>
      <vt:lpstr>MPLS VPN Definition</vt:lpstr>
      <vt:lpstr>Network Architecture of MPLS VPN</vt:lpstr>
      <vt:lpstr>Technical Architecture of MPLS VPN</vt:lpstr>
      <vt:lpstr>Why MPLS VPN?</vt:lpstr>
      <vt:lpstr>Common MPLS VPN Networking Schemes</vt:lpstr>
      <vt:lpstr>PowerPoint 演示文稿</vt:lpstr>
      <vt:lpstr>MPLS VPN Route Advertisement</vt:lpstr>
      <vt:lpstr>Route Exchange Between CEs and PEs</vt:lpstr>
      <vt:lpstr>Route Distribution from the Ingress PE to the Egress PE (1)</vt:lpstr>
      <vt:lpstr>VRF</vt:lpstr>
      <vt:lpstr>RD</vt:lpstr>
      <vt:lpstr>VPN-IPv4 Address</vt:lpstr>
      <vt:lpstr>Route Distribution from the Ingress PE to the Egress PE (2)</vt:lpstr>
      <vt:lpstr>MP-BGP</vt:lpstr>
      <vt:lpstr>Route Distribution from the Ingress PE to the Egress PE (3)</vt:lpstr>
      <vt:lpstr>RT</vt:lpstr>
      <vt:lpstr>Route Distribution from the Ingress PE to the Egress PE (4)</vt:lpstr>
      <vt:lpstr>Problems Encountered During Data Forwarding</vt:lpstr>
      <vt:lpstr>Solving Problems Through Labels</vt:lpstr>
      <vt:lpstr>Route Distribution from the Ingress PE to the Egress PE (5)</vt:lpstr>
      <vt:lpstr>Route Exchange Process on a MPLS VPN</vt:lpstr>
      <vt:lpstr>PowerPoint 演示文稿</vt:lpstr>
      <vt:lpstr>PowerPoint 演示文稿</vt:lpstr>
      <vt:lpstr>Packet Forwarding Process (1)</vt:lpstr>
      <vt:lpstr>Packet Forwarding Process (2)</vt:lpstr>
      <vt:lpstr>Packet Forwarding Process (3)</vt:lpstr>
      <vt:lpstr>Packet Forwarding Process (4)</vt:lpstr>
      <vt:lpstr>Packet Forwarding Process (5)</vt:lpstr>
      <vt:lpstr>PowerPoint 演示文稿</vt:lpstr>
      <vt:lpstr>Configuration Commands - VPN Instance Configuration (1)</vt:lpstr>
      <vt:lpstr>Configuration Commands - VPN Instance Configuration (2)</vt:lpstr>
      <vt:lpstr>Configuration Commands - MP-BGP Configuration</vt:lpstr>
      <vt:lpstr>Configuration Commands - Route Configuration Between a PE and CE</vt:lpstr>
      <vt:lpstr>MPLS VPN Configuration Example - Networking Requirements</vt:lpstr>
      <vt:lpstr>MPLS VPN Configuration Example - Configuration Roadmap</vt:lpstr>
      <vt:lpstr>MPLS VPN Configuration Example - Data Planning</vt:lpstr>
      <vt:lpstr>MPLS VPN Backbone Network Configuration (1)</vt:lpstr>
      <vt:lpstr>MPLS VPN Backbone Network Configuration (2)</vt:lpstr>
      <vt:lpstr>MPLS VPN Backbone Network Configuration - Configuration Verification</vt:lpstr>
      <vt:lpstr>VPN User Access Configuration (1)</vt:lpstr>
      <vt:lpstr>VPN User Access Configuration (2)</vt:lpstr>
      <vt:lpstr>VPN User Access Configuration (3)</vt:lpstr>
      <vt:lpstr>Configuration Verification (1)</vt:lpstr>
      <vt:lpstr>Configuration Verification (2)</vt:lpstr>
      <vt:lpstr>Configuration Verification (3)</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505</cp:revision>
  <dcterms:created xsi:type="dcterms:W3CDTF">2018-11-29T10:16:29Z</dcterms:created>
  <dcterms:modified xsi:type="dcterms:W3CDTF">2021-11-02T00:50:30Z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(3)g9VQFeUaKhEA2fDW3Vc/+yUebtkGxA0mklL71oewFVAYGbcPl+LYUhRxzQ8f2qgs+w0uB1Ay
VITKIYUh+dBK9BW9tz5xluo980k+bXqBKu/aZV41cNsSwy2gAHPI7B1+hK8AEaVWWYrk/iYY
dH2h0MKPNllhYR/oos7FSIrGxyCNr0shvuRMnEj2rOq+mFPaDRJvxpH4op59cE3fwgJTd+G9
/RjhXwVN3ggRCFqnLN</vt:lpwstr>
  </property>
  <property fmtid="{D5CDD505-2E9C-101B-9397-08002B2CF9AE}" pid="3" name="_2015_ms_pID_7253431">
    <vt:lpwstr>rT/9rnMVSqnsXE7SlbA4G71pRQGZsfD3mFEkupnpKwWNhgVJB1vvJc
RJ1EC7eVe8huH6OAUGYNu8TG3FQHnlNdku1nJFvmhMcR+uIGsUeQyRq6UypBV/zocfxvZyiR
g+H8C0ZKxqEB+6CApJ3pAzxgU68gUSuAxsHSSd2OjvsembLLtU4ZSKttYn2Pb/1aGwFfaWaW
IKVXwEROR4pa4V27MfzhXbCbqjXqZGt3+LgC</vt:lpwstr>
  </property>
  <property fmtid="{D5CDD505-2E9C-101B-9397-08002B2CF9AE}" pid="4" name="_2015_ms_pID_7253432">
    <vt:lpwstr>zQ==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