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2"/>
  </p:notesMasterIdLst>
  <p:handoutMasterIdLst>
    <p:handoutMasterId r:id="rId43"/>
  </p:handoutMasterIdLst>
  <p:sldIdLst>
    <p:sldId id="271" r:id="rId8"/>
    <p:sldId id="272" r:id="rId9"/>
    <p:sldId id="273" r:id="rId10"/>
    <p:sldId id="274" r:id="rId11"/>
    <p:sldId id="275" r:id="rId12"/>
    <p:sldId id="290" r:id="rId13"/>
    <p:sldId id="291" r:id="rId14"/>
    <p:sldId id="292" r:id="rId15"/>
    <p:sldId id="294" r:id="rId16"/>
    <p:sldId id="295" r:id="rId17"/>
    <p:sldId id="296" r:id="rId18"/>
    <p:sldId id="297" r:id="rId19"/>
    <p:sldId id="298" r:id="rId20"/>
    <p:sldId id="299" r:id="rId21"/>
    <p:sldId id="300" r:id="rId22"/>
    <p:sldId id="301" r:id="rId23"/>
    <p:sldId id="302" r:id="rId24"/>
    <p:sldId id="288" r:id="rId25"/>
    <p:sldId id="303" r:id="rId26"/>
    <p:sldId id="304" r:id="rId27"/>
    <p:sldId id="305" r:id="rId28"/>
    <p:sldId id="306" r:id="rId29"/>
    <p:sldId id="307" r:id="rId30"/>
    <p:sldId id="308" r:id="rId31"/>
    <p:sldId id="310" r:id="rId32"/>
    <p:sldId id="289" r:id="rId33"/>
    <p:sldId id="311" r:id="rId34"/>
    <p:sldId id="312" r:id="rId35"/>
    <p:sldId id="313" r:id="rId36"/>
    <p:sldId id="314" r:id="rId37"/>
    <p:sldId id="315" r:id="rId38"/>
    <p:sldId id="280" r:id="rId39"/>
    <p:sldId id="282" r:id="rId40"/>
    <p:sldId id="285" r:id="rId4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FFFFFF"/>
    <a:srgbClr val="56C4D2"/>
    <a:srgbClr val="30B5C5"/>
    <a:srgbClr val="94DAE2"/>
    <a:srgbClr val="404040"/>
    <a:srgbClr val="151515"/>
    <a:srgbClr val="575756"/>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8005" autoAdjust="0"/>
  </p:normalViewPr>
  <p:slideViewPr>
    <p:cSldViewPr snapToGrid="0" snapToObjects="1">
      <p:cViewPr varScale="1">
        <p:scale>
          <a:sx n="103" d="100"/>
          <a:sy n="103" d="100"/>
        </p:scale>
        <p:origin x="72" y="264"/>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283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7449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zh-CN" altLang="en-US" smtClean="0"/>
              <a:t>Additional </a:t>
            </a:r>
            <a:r>
              <a:rPr lang="en-US" altLang="zh-CN" smtClean="0"/>
              <a:t>i</a:t>
            </a:r>
            <a:r>
              <a:rPr lang="zh-CN" altLang="en-US" smtClean="0"/>
              <a:t>nformation </a:t>
            </a:r>
            <a:r>
              <a:rPr lang="en-US" altLang="zh-CN" smtClean="0"/>
              <a:t>a</a:t>
            </a:r>
            <a:r>
              <a:rPr lang="zh-CN" altLang="en-US" smtClean="0"/>
              <a:t>bout the policy enforcement point</a:t>
            </a:r>
            <a:r>
              <a:rPr lang="en-US" altLang="zh-CN" smtClean="0"/>
              <a:t>:</a:t>
            </a:r>
            <a:endParaRPr lang="zh-CN" altLang="zh-CN" smtClean="0"/>
          </a:p>
          <a:p>
            <a:pPr lvl="1"/>
            <a:r>
              <a:rPr lang="zh-CN" altLang="zh-CN" smtClean="0"/>
              <a:t>The</a:t>
            </a:r>
            <a:r>
              <a:rPr lang="en-US" altLang="zh-CN" smtClean="0"/>
              <a:t> policy</a:t>
            </a:r>
            <a:r>
              <a:rPr lang="zh-CN" altLang="zh-CN" smtClean="0"/>
              <a:t> enforcement point is responsible for </a:t>
            </a:r>
            <a:r>
              <a:rPr lang="en-US" altLang="zh-CN" smtClean="0"/>
              <a:t>enforcing </a:t>
            </a:r>
            <a:r>
              <a:rPr lang="zh-CN" altLang="zh-CN" smtClean="0"/>
              <a:t>security group</a:t>
            </a:r>
            <a:r>
              <a:rPr lang="en-US" altLang="zh-CN" smtClean="0"/>
              <a:t>–</a:t>
            </a:r>
            <a:r>
              <a:rPr lang="zh-CN" altLang="zh-CN" smtClean="0"/>
              <a:t>based service</a:t>
            </a:r>
            <a:r>
              <a:rPr lang="en-US" altLang="zh-CN" smtClean="0"/>
              <a:t> policies</a:t>
            </a:r>
            <a:r>
              <a:rPr lang="zh-CN" altLang="zh-CN" smtClean="0"/>
              <a:t>. T</a:t>
            </a:r>
            <a:r>
              <a:rPr lang="en-US" altLang="zh-CN" smtClean="0"/>
              <a:t>o enforce these</a:t>
            </a:r>
            <a:r>
              <a:rPr lang="zh-CN" altLang="zh-CN" smtClean="0"/>
              <a:t> </a:t>
            </a:r>
            <a:r>
              <a:rPr lang="en-US" altLang="zh-CN" smtClean="0"/>
              <a:t>policies, </a:t>
            </a:r>
            <a:r>
              <a:rPr lang="zh-CN" altLang="zh-CN" smtClean="0"/>
              <a:t>the </a:t>
            </a:r>
            <a:r>
              <a:rPr lang="en-US" altLang="zh-CN" smtClean="0"/>
              <a:t>policy </a:t>
            </a:r>
            <a:r>
              <a:rPr lang="zh-CN" altLang="zh-CN" smtClean="0"/>
              <a:t>enforcement point </a:t>
            </a:r>
            <a:r>
              <a:rPr lang="en-US" altLang="zh-CN" smtClean="0"/>
              <a:t>must be able to </a:t>
            </a:r>
            <a:r>
              <a:rPr lang="zh-CN" altLang="zh-CN" smtClean="0"/>
              <a:t>identify the source</a:t>
            </a:r>
            <a:r>
              <a:rPr lang="en-US" altLang="zh-CN" smtClean="0"/>
              <a:t> and </a:t>
            </a:r>
            <a:r>
              <a:rPr lang="zh-CN" altLang="zh-CN" smtClean="0"/>
              <a:t>destination </a:t>
            </a:r>
            <a:r>
              <a:rPr lang="en-US" altLang="zh-CN" smtClean="0"/>
              <a:t>security </a:t>
            </a:r>
            <a:r>
              <a:rPr lang="zh-CN" altLang="zh-CN" smtClean="0"/>
              <a:t>group</a:t>
            </a:r>
            <a:r>
              <a:rPr lang="en-US" altLang="zh-CN" smtClean="0"/>
              <a:t>s</a:t>
            </a:r>
            <a:r>
              <a:rPr lang="zh-CN" altLang="zh-CN" smtClean="0"/>
              <a:t> of packets. </a:t>
            </a:r>
            <a:r>
              <a:rPr lang="en-US" altLang="zh-CN" smtClean="0"/>
              <a:t>It can obtain the </a:t>
            </a:r>
            <a:r>
              <a:rPr lang="zh-CN" altLang="zh-CN" smtClean="0"/>
              <a:t>mapping</a:t>
            </a:r>
            <a:r>
              <a:rPr lang="en-US" altLang="zh-CN" smtClean="0"/>
              <a:t>s</a:t>
            </a:r>
            <a:r>
              <a:rPr lang="zh-CN" altLang="zh-CN" smtClean="0"/>
              <a:t> between IP addresses and security groups </a:t>
            </a:r>
            <a:r>
              <a:rPr lang="en-US" altLang="zh-CN" smtClean="0"/>
              <a:t>during the </a:t>
            </a:r>
            <a:r>
              <a:rPr lang="zh-CN" altLang="zh-CN" smtClean="0"/>
              <a:t>authentication</a:t>
            </a:r>
            <a:r>
              <a:rPr lang="en-US" altLang="zh-CN" smtClean="0"/>
              <a:t> process </a:t>
            </a:r>
            <a:r>
              <a:rPr lang="zh-CN" altLang="zh-CN" smtClean="0"/>
              <a:t>or </a:t>
            </a:r>
            <a:r>
              <a:rPr lang="en-US" altLang="zh-CN" smtClean="0"/>
              <a:t>from </a:t>
            </a:r>
            <a:r>
              <a:rPr lang="zh-CN" altLang="zh-CN" smtClean="0"/>
              <a:t>iMaster NCE</a:t>
            </a:r>
            <a:r>
              <a:rPr lang="en-US" altLang="zh-CN" smtClean="0"/>
              <a:t>-Campus</a:t>
            </a:r>
            <a:r>
              <a:rPr lang="zh-CN" altLang="zh-CN" smtClean="0"/>
              <a:t>.</a:t>
            </a:r>
          </a:p>
          <a:p>
            <a:pPr lvl="1"/>
            <a:r>
              <a:rPr lang="zh-CN" altLang="zh-CN" smtClean="0"/>
              <a:t>The authentication point and </a:t>
            </a:r>
            <a:r>
              <a:rPr lang="en-US" altLang="zh-CN" smtClean="0"/>
              <a:t>policy enforcement </a:t>
            </a:r>
            <a:r>
              <a:rPr lang="zh-CN" altLang="zh-CN" smtClean="0"/>
              <a:t>point are two device roles. Based on the administrator's configuration and device capabilities, a physical device can play either or both of the two roles.</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30577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Security group:</a:t>
            </a:r>
            <a:endParaRPr lang="en-US" altLang="zh-CN" smtClean="0"/>
          </a:p>
          <a:p>
            <a:pPr lvl="1"/>
            <a:r>
              <a:rPr lang="en-US" smtClean="0"/>
              <a:t>An administrator can define security groups on iMaster NCE-Campus to describe and organize the sources or destinations of network traffic, and then configure policies to control mutual access between the security groups.</a:t>
            </a:r>
          </a:p>
          <a:p>
            <a:pPr lvl="1"/>
            <a:r>
              <a:rPr lang="en-US" altLang="zh-CN" smtClean="0"/>
              <a:t>An administrator can add network objects that have the same access requirements to the same security group, and configure a policy for this security group. In this way, these network objects obtain the same permissions as configured for the security group. For example, an administrator can define the following security groups: R&amp;D group (a collection of individual hosts), printer group (a collection of printers), and database server group (a collection of server IP addresses and ports). </a:t>
            </a:r>
            <a:r>
              <a:rPr lang="en-US" smtClean="0"/>
              <a:t>Compared with the solution in which access control policies are deployed for each user, the security group</a:t>
            </a:r>
            <a:r>
              <a:rPr lang="en-US" altLang="zh-CN" smtClean="0"/>
              <a:t>–</a:t>
            </a:r>
            <a:r>
              <a:rPr lang="en-US" smtClean="0"/>
              <a:t>based access control solution greatly reduces the administrator's workload.</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4497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Classification of security groups:</a:t>
            </a:r>
            <a:endParaRPr lang="en-US" altLang="zh-CN" dirty="0" smtClean="0"/>
          </a:p>
          <a:p>
            <a:pPr lvl="1"/>
            <a:r>
              <a:rPr lang="en-US" altLang="zh-CN" dirty="0" smtClean="0"/>
              <a:t>A security group can be both a dynamic security group and a static security group. That is, it is bound to both multiple authorization rules to represent dynamic users and multiple IP addresses or IP network segments to represent static resources. The differences are as follows</a:t>
            </a:r>
            <a:r>
              <a:rPr lang="en-US" dirty="0" smtClean="0"/>
              <a:t>:</a:t>
            </a:r>
          </a:p>
          <a:p>
            <a:pPr lvl="2"/>
            <a:r>
              <a:rPr lang="en-US" dirty="0" smtClean="0"/>
              <a:t>The IP addresses of users in dynamic security groups are not fixed, and are dynamically bound to security groups after the users are authenticated. After users log out, the bindings are dynamically canceled. These mappings remain valid only when users are online. </a:t>
            </a:r>
            <a:r>
              <a:rPr lang="en-US" altLang="zh-CN" dirty="0" smtClean="0"/>
              <a:t>Network devices can obtain the mappings between IP addresses and security groups (also known as IP-security group entries) by acting as authentication points, or </a:t>
            </a:r>
            <a:r>
              <a:rPr lang="en-US" altLang="zh-CN" dirty="0" err="1" smtClean="0"/>
              <a:t>iMaster</a:t>
            </a:r>
            <a:r>
              <a:rPr lang="en-US" altLang="zh-CN" dirty="0" smtClean="0"/>
              <a:t> NCE-Campus delivers the mappings to network devices.</a:t>
            </a:r>
            <a:endParaRPr lang="en-US" dirty="0" smtClean="0"/>
          </a:p>
          <a:p>
            <a:pPr lvl="2"/>
            <a:r>
              <a:rPr lang="en-US" dirty="0" smtClean="0"/>
              <a:t>The IP addresses of static resources are fixed. An administrator needs to bind these IP addresses to static security groups on </a:t>
            </a:r>
            <a:r>
              <a:rPr lang="en-US" dirty="0" err="1" smtClean="0"/>
              <a:t>iMaster</a:t>
            </a:r>
            <a:r>
              <a:rPr lang="en-US" dirty="0" smtClean="0"/>
              <a:t> NCE-Campus, which then synchronizes the bindings to policy enforcement points. Static security group members can be any network objects that use fixed IP addresses, such as terminals, servers, interfaces of network devices, and authentication-free users.</a:t>
            </a:r>
          </a:p>
          <a:p>
            <a:pPr lvl="1"/>
            <a:r>
              <a:rPr lang="en-US" dirty="0" smtClean="0"/>
              <a:t>If an IP address is added to different groups both in static mode and upon successful authentication, the dynamic security group assigned during authentication takes effect.</a:t>
            </a:r>
            <a:endParaRPr lang="en-US" altLang="zh-CN" dirty="0" smtClean="0"/>
          </a:p>
          <a:p>
            <a:pPr lvl="1"/>
            <a:r>
              <a:rPr lang="en-US" dirty="0" smtClean="0"/>
              <a:t>An IP address can belong to only one security group.</a:t>
            </a:r>
            <a:endParaRPr lang="en-US" altLang="zh-CN" dirty="0"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35263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2307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Dumb terminals, data center server resources, and authentication-free users do not need to be authenticated when accessing the network. Therefore, they cannot be authorized by the AAA server. In this case, you can bind their static IP addresses to resource groups.</a:t>
            </a:r>
          </a:p>
          <a:p>
            <a:r>
              <a:rPr lang="en-US" smtClean="0"/>
              <a:t>Note: When resource groups are used, a policy enforcement point generates a policy by IP address, instead of based on each resource group. As such, the device may have a large number of policies.</a:t>
            </a:r>
          </a:p>
          <a:p>
            <a:pPr lvl="1"/>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96277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When multiple policies are configured to control access from a source security group to multiple destination groups, an administrator needs to configure priorities of the policies to determine the sequence in which policies are matched. For example, if the destination groups are resource groups with overlapping IP addresses, the administrator can set a high priority for a policy so that the policy can be matched preferentially.</a:t>
            </a:r>
          </a:p>
          <a:p>
            <a:pPr>
              <a:lnSpc>
                <a:spcPct val="114000"/>
              </a:lnSpc>
            </a:pPr>
            <a:r>
              <a:rPr lang="en-US" dirty="0" smtClean="0"/>
              <a:t>For unknown users:</a:t>
            </a:r>
            <a:endParaRPr lang="en-US" altLang="zh-CN" dirty="0" smtClean="0"/>
          </a:p>
          <a:p>
            <a:pPr lvl="1">
              <a:lnSpc>
                <a:spcPct val="114000"/>
              </a:lnSpc>
            </a:pPr>
            <a:r>
              <a:rPr lang="en-US" dirty="0" smtClean="0"/>
              <a:t>If a policy enforcement device does not find any security group corresponding to an IP address, it considers that the IP address belongs to the default security group named </a:t>
            </a:r>
            <a:r>
              <a:rPr lang="en-US" b="1" dirty="0" smtClean="0"/>
              <a:t>unknown</a:t>
            </a:r>
            <a:r>
              <a:rPr lang="en-US" dirty="0" smtClean="0"/>
              <a:t>, and enforces the matching security group policy (default policy: permit).</a:t>
            </a:r>
            <a:endParaRPr lang="en-US" altLang="zh-CN" dirty="0" smtClean="0"/>
          </a:p>
          <a:p>
            <a:pPr>
              <a:lnSpc>
                <a:spcPct val="114000"/>
              </a:lnSpc>
            </a:pPr>
            <a:r>
              <a:rPr lang="en-US" dirty="0" smtClean="0"/>
              <a:t>The following uses the traffic </a:t>
            </a:r>
            <a:r>
              <a:rPr lang="en-US" altLang="zh-CN" dirty="0" smtClean="0"/>
              <a:t>from the sales group to the server group as an example to describe policy matching in the </a:t>
            </a:r>
            <a:r>
              <a:rPr lang="en-US" dirty="0" smtClean="0"/>
              <a:t>policy control matrix:</a:t>
            </a:r>
            <a:endParaRPr lang="en-US" altLang="zh-CN" dirty="0" smtClean="0"/>
          </a:p>
          <a:p>
            <a:pPr lvl="1">
              <a:lnSpc>
                <a:spcPct val="114000"/>
              </a:lnSpc>
            </a:pPr>
            <a:r>
              <a:rPr lang="en-US" dirty="0" smtClean="0"/>
              <a:t>The device (policy enforcement point) first searches for the policy of controlling access from the sales group to the server group. If no such inter-group policy is found in the policy control matrix, the device continues matching policies.</a:t>
            </a:r>
          </a:p>
          <a:p>
            <a:pPr lvl="1">
              <a:lnSpc>
                <a:spcPct val="114000"/>
              </a:lnSpc>
            </a:pPr>
            <a:r>
              <a:rPr lang="en-US" dirty="0" smtClean="0"/>
              <a:t>The </a:t>
            </a:r>
            <a:r>
              <a:rPr lang="en-US" altLang="zh-CN" dirty="0" smtClean="0"/>
              <a:t>device then searches for the policy of controlling access from the sales group to the </a:t>
            </a:r>
            <a:r>
              <a:rPr lang="en-US" altLang="zh-CN" b="1" dirty="0" smtClean="0"/>
              <a:t>any </a:t>
            </a:r>
            <a:r>
              <a:rPr lang="en-US" altLang="zh-CN" dirty="0" smtClean="0"/>
              <a:t>group. If no such inter-group policy is found in the policy control matrix, the device continues matching policies.</a:t>
            </a:r>
          </a:p>
          <a:p>
            <a:pPr lvl="1">
              <a:lnSpc>
                <a:spcPct val="114000"/>
              </a:lnSpc>
            </a:pPr>
            <a:r>
              <a:rPr lang="en-US" dirty="0" smtClean="0"/>
              <a:t>Finally, the device matches traffic with the policy of controlling access from the </a:t>
            </a:r>
            <a:r>
              <a:rPr lang="en-US" b="1" dirty="0" smtClean="0"/>
              <a:t>any</a:t>
            </a:r>
            <a:r>
              <a:rPr lang="en-US" dirty="0" smtClean="0"/>
              <a:t> group to the </a:t>
            </a:r>
            <a:r>
              <a:rPr lang="en-US" b="1" dirty="0" smtClean="0"/>
              <a:t>any</a:t>
            </a:r>
            <a:r>
              <a:rPr lang="en-US" dirty="0" smtClean="0"/>
              <a:t> group. By default, this policy exists in the policy control matrix and defines the permit action. That is, traffic is permitted by default if </a:t>
            </a:r>
            <a:r>
              <a:rPr lang="en-US" altLang="zh-CN" dirty="0" smtClean="0"/>
              <a:t>no policy is matched</a:t>
            </a:r>
            <a:r>
              <a:rPr lang="en-US" dirty="0" smtClean="0"/>
              <a: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33395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policy enforcement point can obtain IP-security group entries in either of the following ways:</a:t>
            </a:r>
            <a:endParaRPr lang="en-US" altLang="zh-CN" dirty="0" smtClean="0"/>
          </a:p>
          <a:p>
            <a:pPr lvl="1"/>
            <a:r>
              <a:rPr lang="en-US" dirty="0" smtClean="0"/>
              <a:t>The policy enforcement point obtains IP-security group entries during user authentication when it is located on the same device as the authentication point.</a:t>
            </a:r>
          </a:p>
          <a:p>
            <a:pPr lvl="1"/>
            <a:r>
              <a:rPr lang="en-US" dirty="0" err="1" smtClean="0"/>
              <a:t>iMaster</a:t>
            </a:r>
            <a:r>
              <a:rPr lang="en-US" dirty="0" smtClean="0"/>
              <a:t> NCE-Campus pushes IP-security group entries to the policy enforcement point through an HTTP/2.0 channel. This scenario is known as IP-security group entry subscription.</a:t>
            </a:r>
          </a:p>
          <a:p>
            <a:r>
              <a:rPr lang="en-US" dirty="0" smtClean="0"/>
              <a:t>In the IP-security group entry subscription scenario, </a:t>
            </a:r>
            <a:r>
              <a:rPr lang="en-US" dirty="0" err="1" smtClean="0"/>
              <a:t>iMaster</a:t>
            </a:r>
            <a:r>
              <a:rPr lang="en-US" dirty="0" smtClean="0"/>
              <a:t> NCE-Campus must have </a:t>
            </a:r>
            <a:r>
              <a:rPr lang="en-US" altLang="zh-CN" dirty="0" smtClean="0"/>
              <a:t>already </a:t>
            </a:r>
            <a:r>
              <a:rPr lang="en-US" dirty="0" smtClean="0"/>
              <a:t>generated IP-security group entries during user authentication. Therefore, IP-security group entry subscription has the following requirements:</a:t>
            </a:r>
          </a:p>
          <a:p>
            <a:pPr lvl="1"/>
            <a:r>
              <a:rPr lang="en-US" dirty="0" err="1" smtClean="0"/>
              <a:t>iMaster</a:t>
            </a:r>
            <a:r>
              <a:rPr lang="en-US" dirty="0" smtClean="0"/>
              <a:t> NCE-Campus functions as the </a:t>
            </a:r>
            <a:r>
              <a:rPr lang="en-US" altLang="zh-CN" dirty="0" smtClean="0"/>
              <a:t>RADIUS </a:t>
            </a:r>
            <a:r>
              <a:rPr lang="en-US" dirty="0" smtClean="0"/>
              <a:t>server to perform end user authentication. In this way, it can generate IP-security group entries during user authentication, and synchronize the entries to the free mobility component. </a:t>
            </a:r>
          </a:p>
          <a:p>
            <a:pPr lvl="1"/>
            <a:r>
              <a:rPr lang="en-US" dirty="0" err="1" smtClean="0"/>
              <a:t>iMaster</a:t>
            </a:r>
            <a:r>
              <a:rPr lang="en-US" dirty="0" smtClean="0"/>
              <a:t> NCE-Campus functions as a RADIUS relay agent when a third-party </a:t>
            </a:r>
            <a:r>
              <a:rPr lang="en-US" altLang="zh-CN" dirty="0" smtClean="0"/>
              <a:t>RADIUS server is used for user authentication. In this way, </a:t>
            </a:r>
            <a:r>
              <a:rPr lang="en-US" altLang="zh-CN" dirty="0" err="1" smtClean="0"/>
              <a:t>iMaster</a:t>
            </a:r>
            <a:r>
              <a:rPr lang="en-US" altLang="zh-CN" dirty="0" smtClean="0"/>
              <a:t> NCE-Campus can obtain security group information during the authentication process to generate IP-security group entries.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2505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5902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Free mobility deployment based on </a:t>
            </a:r>
            <a:r>
              <a:rPr lang="en-US" dirty="0" err="1" smtClean="0"/>
              <a:t>iMaster</a:t>
            </a:r>
            <a:r>
              <a:rPr lang="en-US" dirty="0" smtClean="0"/>
              <a:t> NCE-Campus:</a:t>
            </a:r>
            <a:endParaRPr lang="en-US" altLang="zh-CN" dirty="0" smtClean="0"/>
          </a:p>
          <a:p>
            <a:pPr lvl="1"/>
            <a:r>
              <a:rPr lang="en-US" dirty="0" smtClean="0"/>
              <a:t>Create users and security groups.</a:t>
            </a:r>
            <a:endParaRPr lang="en-US" altLang="zh-CN" dirty="0" smtClean="0"/>
          </a:p>
          <a:p>
            <a:pPr lvl="2"/>
            <a:r>
              <a:rPr lang="en-US" dirty="0" smtClean="0"/>
              <a:t>An administrator can </a:t>
            </a:r>
            <a:r>
              <a:rPr lang="en-US" altLang="zh-CN" dirty="0" smtClean="0"/>
              <a:t>define users and security groups on </a:t>
            </a:r>
            <a:r>
              <a:rPr lang="en-US" altLang="zh-CN" dirty="0" err="1" smtClean="0"/>
              <a:t>iMaster</a:t>
            </a:r>
            <a:r>
              <a:rPr lang="en-US" altLang="zh-CN" dirty="0" smtClean="0"/>
              <a:t> NCE-Campus in a unified manner. Security groups can be defined based on network services for configuring inter-group control policies</a:t>
            </a:r>
            <a:r>
              <a:rPr lang="en-US" dirty="0" smtClean="0"/>
              <a:t>.</a:t>
            </a:r>
          </a:p>
          <a:p>
            <a:pPr lvl="1"/>
            <a:r>
              <a:rPr lang="en-US" dirty="0" smtClean="0"/>
              <a:t>Define and deploy a policy control matrix.</a:t>
            </a:r>
            <a:endParaRPr lang="en-US" altLang="zh-CN" dirty="0" smtClean="0"/>
          </a:p>
          <a:p>
            <a:pPr lvl="2"/>
            <a:r>
              <a:rPr lang="en-US" dirty="0" smtClean="0"/>
              <a:t>The administrator defines inter-group policies in a policy control matrix on </a:t>
            </a:r>
            <a:r>
              <a:rPr lang="en-US" dirty="0" err="1" smtClean="0"/>
              <a:t>iMaster</a:t>
            </a:r>
            <a:r>
              <a:rPr lang="en-US" dirty="0" smtClean="0"/>
              <a:t> NCE-Campus, and delivers the policy control matrix to policy enforcement points.</a:t>
            </a:r>
          </a:p>
          <a:p>
            <a:pPr lvl="1"/>
            <a:r>
              <a:rPr lang="en-US" dirty="0" smtClean="0"/>
              <a:t>A user initiates authentication.</a:t>
            </a:r>
            <a:endParaRPr lang="en-US" altLang="zh-CN" dirty="0" smtClean="0"/>
          </a:p>
          <a:p>
            <a:pPr lvl="2"/>
            <a:r>
              <a:rPr lang="en-US" dirty="0" smtClean="0"/>
              <a:t>When a user is being authenticated, </a:t>
            </a:r>
            <a:r>
              <a:rPr lang="en-US" dirty="0" err="1" smtClean="0"/>
              <a:t>iMaster</a:t>
            </a:r>
            <a:r>
              <a:rPr lang="en-US" dirty="0" smtClean="0"/>
              <a:t> NCE-Campus associates the user with a security group based on the user login information. After the user is authenticated successfully, </a:t>
            </a:r>
            <a:r>
              <a:rPr lang="en-US" dirty="0" err="1" smtClean="0"/>
              <a:t>iMaster</a:t>
            </a:r>
            <a:r>
              <a:rPr lang="en-US" dirty="0" smtClean="0"/>
              <a:t> NCE-Campus delivers the authorization result containing the security group to which the user belongs to the authentication point. During 802.1X authentication, if a terminal has not obtained an IP address, the authentication point automatically detects the actual IP address of the user after the user is successfully authenticated and obtains an IP address, and reports the user's actual IP address to </a:t>
            </a:r>
            <a:r>
              <a:rPr lang="en-US" dirty="0" err="1" smtClean="0"/>
              <a:t>iMaster</a:t>
            </a:r>
            <a:r>
              <a:rPr lang="en-US" dirty="0" smtClean="0"/>
              <a:t> NCE-Campus. </a:t>
            </a:r>
            <a:r>
              <a:rPr lang="en-US" dirty="0" err="1" smtClean="0"/>
              <a:t>iMaster</a:t>
            </a:r>
            <a:r>
              <a:rPr lang="en-US" dirty="0" smtClean="0"/>
              <a:t> NCE-Campus collects IP addresses of all online users and synchronizes all user information to policy enforcement points.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5175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r>
              <a:rPr lang="en-US" altLang="zh-CN" noProof="0" smtClean="0"/>
              <a:t>If the authentication point and policy enforcement point are located on different devices, the policy enforcement point needs to obtain the mappings between user IP addresses and security groups (that is, IP-security group entries) to identify the source and destination groups of traffic during policy enforcement. Therefore, the administrator needs to subscribe to the required IP-security group entries.</a:t>
            </a:r>
          </a:p>
          <a:p>
            <a:pPr lvl="1"/>
            <a:r>
              <a:rPr lang="en-US" altLang="zh-CN" noProof="0" smtClean="0"/>
              <a:t>The user accesses network resources.</a:t>
            </a:r>
          </a:p>
          <a:p>
            <a:pPr lvl="2"/>
            <a:r>
              <a:rPr lang="en-US" altLang="zh-CN" noProof="0" smtClean="0"/>
              <a:t>A user sends service traffic. When a packet reaches the policy enforcement point, the device identifies the security groups that match the source and destination IP addresses of the packet, and enforces the corresponding inter-group policy.</a:t>
            </a:r>
            <a:endParaRPr lang="en-US" altLang="zh-CN" noProof="0" dirty="0" smtClean="0"/>
          </a:p>
        </p:txBody>
      </p:sp>
    </p:spTree>
    <p:extLst>
      <p:ext uri="{BB962C8B-B14F-4D97-AF65-F5344CB8AC3E}">
        <p14:creationId xmlns:p14="http://schemas.microsoft.com/office/powerpoint/2010/main" val="1241954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3780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To manually specify a device as a policy enforcement point managed by </a:t>
            </a:r>
            <a:r>
              <a:rPr lang="en-US" dirty="0" err="1" smtClean="0"/>
              <a:t>iMaster</a:t>
            </a:r>
            <a:r>
              <a:rPr lang="en-US" dirty="0" smtClean="0"/>
              <a:t> NCE-Campus, enable the free mobility function by running the following command:</a:t>
            </a:r>
          </a:p>
          <a:p>
            <a:r>
              <a:rPr lang="en-US" altLang="zh-CN" dirty="0" smtClean="0"/>
              <a:t>[HUAWEI] </a:t>
            </a:r>
            <a:r>
              <a:rPr lang="en-US" altLang="zh-CN" b="1" dirty="0" smtClean="0"/>
              <a:t>group-policy controller </a:t>
            </a:r>
            <a:r>
              <a:rPr lang="en-US" altLang="zh-CN" dirty="0" smtClean="0"/>
              <a:t>i</a:t>
            </a:r>
            <a:r>
              <a:rPr lang="en-US" altLang="zh-CN" i="1" dirty="0" smtClean="0"/>
              <a:t>p-address1</a:t>
            </a:r>
            <a:r>
              <a:rPr lang="en-US" altLang="zh-CN" dirty="0" smtClean="0"/>
              <a:t> [ </a:t>
            </a:r>
            <a:r>
              <a:rPr lang="en-US" altLang="zh-CN" i="1" dirty="0" smtClean="0"/>
              <a:t>port-number1</a:t>
            </a:r>
            <a:r>
              <a:rPr lang="en-US" altLang="zh-CN" dirty="0" smtClean="0"/>
              <a:t> ] </a:t>
            </a:r>
            <a:r>
              <a:rPr lang="en-US" altLang="zh-CN" b="1" dirty="0" smtClean="0"/>
              <a:t>password</a:t>
            </a:r>
            <a:r>
              <a:rPr lang="en-US" altLang="zh-CN" dirty="0" smtClean="0"/>
              <a:t> </a:t>
            </a:r>
            <a:r>
              <a:rPr lang="en-US" altLang="zh-CN" i="1" dirty="0" err="1" smtClean="0"/>
              <a:t>password</a:t>
            </a:r>
            <a:r>
              <a:rPr lang="en-US" altLang="zh-CN" dirty="0" smtClean="0"/>
              <a:t> [ </a:t>
            </a:r>
            <a:r>
              <a:rPr lang="en-US" altLang="zh-CN" b="1" dirty="0" err="1" smtClean="0"/>
              <a:t>src-ip</a:t>
            </a:r>
            <a:r>
              <a:rPr lang="en-US" altLang="zh-CN" i="1" dirty="0" smtClean="0"/>
              <a:t> ip-address2 </a:t>
            </a:r>
            <a:r>
              <a:rPr lang="en-US" altLang="zh-CN" dirty="0" smtClean="0"/>
              <a:t>] </a:t>
            </a:r>
          </a:p>
          <a:p>
            <a:pPr lvl="1"/>
            <a:r>
              <a:rPr lang="en-US" altLang="zh-CN" i="1" dirty="0" smtClean="0"/>
              <a:t>ip-address1</a:t>
            </a:r>
            <a:r>
              <a:rPr lang="en-US" altLang="zh-CN" dirty="0" smtClean="0"/>
              <a:t> [ </a:t>
            </a:r>
            <a:r>
              <a:rPr lang="en-US" altLang="zh-CN" i="1" dirty="0" smtClean="0"/>
              <a:t>port-number1</a:t>
            </a:r>
            <a:r>
              <a:rPr lang="en-US" altLang="zh-CN" dirty="0" smtClean="0"/>
              <a:t> ]: specifies the IP address of a controller and the port number used by the device to exchange packets with the controller. If no port number is configured, the default port number 5222 is used.</a:t>
            </a:r>
          </a:p>
          <a:p>
            <a:pPr lvl="1"/>
            <a:r>
              <a:rPr lang="en-US" altLang="zh-CN" b="1" dirty="0" smtClean="0"/>
              <a:t>password</a:t>
            </a:r>
            <a:r>
              <a:rPr lang="en-US" altLang="zh-CN" dirty="0" smtClean="0"/>
              <a:t> </a:t>
            </a:r>
            <a:r>
              <a:rPr lang="en-US" altLang="zh-CN" i="1" dirty="0" err="1" smtClean="0"/>
              <a:t>password</a:t>
            </a:r>
            <a:r>
              <a:rPr lang="en-US" altLang="zh-CN" i="1" dirty="0" smtClean="0"/>
              <a:t>:</a:t>
            </a:r>
            <a:r>
              <a:rPr lang="en-US" altLang="zh-CN" dirty="0" smtClean="0"/>
              <a:t> specifies the password used by the device to connect to the controller. The password configured on the device must be the same as that configured on the controller.</a:t>
            </a:r>
          </a:p>
          <a:p>
            <a:pPr lvl="1"/>
            <a:r>
              <a:rPr lang="en-US" altLang="zh-CN" b="1" dirty="0" err="1" smtClean="0"/>
              <a:t>src-ip</a:t>
            </a:r>
            <a:r>
              <a:rPr lang="en-US" altLang="zh-CN" dirty="0" smtClean="0"/>
              <a:t> </a:t>
            </a:r>
            <a:r>
              <a:rPr lang="en-US" altLang="zh-CN" i="1" dirty="0" smtClean="0"/>
              <a:t>ip-address2</a:t>
            </a:r>
            <a:r>
              <a:rPr lang="en-US" altLang="zh-CN" dirty="0" smtClean="0"/>
              <a:t>: specifies the source IP address used by the device to communicate with the controller. If this parameter is not configured, the device selects one of its own IP addresses to communicate with the controller.</a:t>
            </a:r>
          </a:p>
          <a:p>
            <a:pPr lvl="1"/>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12854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8330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7248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26366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4675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32126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544557"/>
          </a:xfrm>
        </p:spPr>
        <p:txBody>
          <a:bodyPr/>
          <a:lstStyle/>
          <a:p>
            <a:r>
              <a:rPr lang="en-US" dirty="0" smtClean="0"/>
              <a:t>A security group policy reflects whether two security groups can communicate with each other. </a:t>
            </a:r>
            <a:r>
              <a:rPr lang="en-US" altLang="zh-CN" dirty="0" smtClean="0"/>
              <a:t>The administrator can configure policies to permit or deny communication between every two security groups in a policy control matrix on </a:t>
            </a:r>
            <a:r>
              <a:rPr lang="en-US" altLang="zh-CN" dirty="0" err="1" smtClean="0"/>
              <a:t>iMaster</a:t>
            </a:r>
            <a:r>
              <a:rPr lang="en-US" altLang="zh-CN" dirty="0" smtClean="0"/>
              <a:t> NCE-Campus.</a:t>
            </a:r>
            <a:r>
              <a:rPr lang="en-US" dirty="0" smtClean="0"/>
              <a:t> If no control policy is created for a source group and a destination group, they can communicate with each other by default.</a:t>
            </a:r>
          </a:p>
          <a:p>
            <a:r>
              <a:rPr lang="en-US" dirty="0" smtClean="0"/>
              <a:t>When planning security group policies, pay attention to the direction of policies. Generally, packets are transmitted in both directions between two terminals.</a:t>
            </a:r>
          </a:p>
          <a:p>
            <a:pPr lvl="1"/>
            <a:r>
              <a:rPr lang="en-US" dirty="0" smtClean="0"/>
              <a:t>For Huawei switches, traffic from switch A to switch B and traffic from switch B to switch A match different policies. Whether traffic is permitted or denied depends on the source and destination groups of the traffic. If the permit action is configured for the A-to-B traffic and the deny action for the B-to-A traffic, all packets sent from switch A to switch B are allowed to pass through, but the packets sent from switch B to switch A are discarded, regardless of which device initiates the request. If no matching policy is found, a switch performs the default action — permit.</a:t>
            </a:r>
          </a:p>
          <a:p>
            <a:r>
              <a:rPr lang="en-US" altLang="zh-CN" dirty="0" smtClean="0"/>
              <a:t>Generally, network access involves bidirectional communication. Therefore, to simplify management, you only need to consider the access permissions from user security groups to other users and servers when designing permission control policies.</a:t>
            </a:r>
          </a:p>
          <a:p>
            <a:pPr lvl="1"/>
            <a:r>
              <a:rPr lang="en-US" altLang="zh-CN" dirty="0" smtClean="0"/>
              <a:t>To prevent users from accessing a security group, you only need to configure a unidirectional deny rule.</a:t>
            </a:r>
          </a:p>
          <a:p>
            <a:pPr lvl="1"/>
            <a:r>
              <a:rPr lang="en-US" altLang="zh-CN" dirty="0" smtClean="0"/>
              <a:t>To allow users to access a security group, you only need to configure a unidirectional permit rule.</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08148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6449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If the authentication point and policy enforcement point are located on different devices, the IP-security group entries of authenticated users need to be pushed to the specified policy enforcement point. An administrator can configure subscription on iMaster NCE-Campus to specify the entries of which network segments or security groups to be pushed to which policy enforcement points.</a:t>
            </a:r>
          </a:p>
          <a:p>
            <a:pPr lvl="0"/>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630343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2888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B</a:t>
            </a:r>
          </a:p>
          <a:p>
            <a:pPr marL="228600" indent="-228600">
              <a:buFont typeface="+mj-lt"/>
              <a:buAutoNum type="arabicPeriod"/>
            </a:pPr>
            <a:r>
              <a:rPr lang="en-US" altLang="zh-CN" dirty="0" smtClean="0"/>
              <a:t>B</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zh-CN" altLang="zh-CN" smtClean="0"/>
              <a:t>With the construction and promotion of wireless networks, the boundaries of enterprise campus networks are disappearing, and office locations of enterprise employees become more flexible.</a:t>
            </a:r>
          </a:p>
          <a:p>
            <a:r>
              <a:rPr lang="zh-CN" altLang="zh-CN" smtClean="0"/>
              <a:t>The large-scale movement of employees' access locations improves enterprise production efficiency, but </a:t>
            </a:r>
            <a:r>
              <a:rPr lang="en-US" altLang="zh-CN" smtClean="0"/>
              <a:t>also </a:t>
            </a:r>
            <a:r>
              <a:rPr lang="zh-CN" altLang="zh-CN" smtClean="0"/>
              <a:t>brings challenges to enterprise network management and security. Mobile working causes the IP addresses of employees' hosts to change frequently. However, traditional campus networks cannot adapt to this change </a:t>
            </a:r>
            <a:r>
              <a:rPr lang="en-US" altLang="zh-CN" smtClean="0"/>
              <a:t>because </a:t>
            </a:r>
            <a:r>
              <a:rPr lang="zh-CN" altLang="zh-CN" smtClean="0"/>
              <a:t>employees' rights </a:t>
            </a:r>
            <a:r>
              <a:rPr lang="en-US" altLang="zh-CN" smtClean="0"/>
              <a:t>are controlled </a:t>
            </a:r>
            <a:r>
              <a:rPr lang="zh-CN" altLang="zh-CN" smtClean="0"/>
              <a:t>based on</a:t>
            </a:r>
            <a:r>
              <a:rPr lang="en-US" altLang="zh-CN" smtClean="0"/>
              <a:t> their </a:t>
            </a:r>
            <a:r>
              <a:rPr lang="zh-CN" altLang="zh-CN" smtClean="0"/>
              <a:t>IP addresses.</a:t>
            </a:r>
            <a:endParaRPr lang="zh-CN"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9427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Mobile working requires that these defects be removed and employees obtain consistent network access rights when accessing the network from any place, any VLAN, or any IP network segment. In addition, administrators want to have a simple policy control approach that is decoupled from network topologies and IP addresses.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71202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Decoupling of service policies from IP addresses</a:t>
            </a:r>
          </a:p>
          <a:p>
            <a:pPr lvl="1">
              <a:lnSpc>
                <a:spcPct val="100000"/>
              </a:lnSpc>
            </a:pPr>
            <a:r>
              <a:rPr lang="en-US" dirty="0" smtClean="0"/>
              <a:t>Using </a:t>
            </a:r>
            <a:r>
              <a:rPr lang="en-US" dirty="0" err="1" smtClean="0"/>
              <a:t>iMaster</a:t>
            </a:r>
            <a:r>
              <a:rPr lang="en-US" dirty="0" smtClean="0"/>
              <a:t> NCE-Campus, administrators can divide users and resources on the entire network into different security groups based on diverse dimensions. In addition, network devices in the free mobility solution use an innovative software and hardware design. Such a device can match </a:t>
            </a:r>
            <a:r>
              <a:rPr lang="en-US" altLang="zh-CN" dirty="0" smtClean="0"/>
              <a:t>source and destination security groups</a:t>
            </a:r>
            <a:r>
              <a:rPr lang="en-US" dirty="0" smtClean="0"/>
              <a:t> based on the source and destination IP addresses of packets, and then find the matching inter-group policy based on these security groups.</a:t>
            </a:r>
          </a:p>
          <a:p>
            <a:pPr lvl="1">
              <a:lnSpc>
                <a:spcPct val="100000"/>
              </a:lnSpc>
            </a:pPr>
            <a:r>
              <a:rPr lang="en-US" dirty="0" smtClean="0"/>
              <a:t>Through the innovative designs, all the user- and IP address</a:t>
            </a:r>
            <a:r>
              <a:rPr lang="en-US" altLang="zh-CN" dirty="0" smtClean="0"/>
              <a:t>–</a:t>
            </a:r>
            <a:r>
              <a:rPr lang="en-US" dirty="0" smtClean="0"/>
              <a:t>based service policies on traditional networks can be transformed into security group</a:t>
            </a:r>
            <a:r>
              <a:rPr lang="en-US" altLang="zh-CN" dirty="0" smtClean="0"/>
              <a:t>–</a:t>
            </a:r>
            <a:r>
              <a:rPr lang="en-US" dirty="0" smtClean="0"/>
              <a:t>based policies. When predefining service policies, administrators no longer need to consider user IP addresses. This achieves decoupling of service policies from IP addresses.</a:t>
            </a:r>
          </a:p>
          <a:p>
            <a:pPr>
              <a:lnSpc>
                <a:spcPct val="100000"/>
              </a:lnSpc>
            </a:pPr>
            <a:r>
              <a:rPr lang="en-US" dirty="0" smtClean="0"/>
              <a:t>Centralized management of user information</a:t>
            </a:r>
          </a:p>
          <a:p>
            <a:pPr lvl="1">
              <a:lnSpc>
                <a:spcPct val="100000"/>
              </a:lnSpc>
            </a:pPr>
            <a:r>
              <a:rPr lang="en-US" dirty="0" smtClean="0"/>
              <a:t>Administrators can use </a:t>
            </a:r>
            <a:r>
              <a:rPr lang="en-US" dirty="0" err="1" smtClean="0"/>
              <a:t>iMaster</a:t>
            </a:r>
            <a:r>
              <a:rPr lang="en-US" dirty="0" smtClean="0"/>
              <a:t> NCE-Campus to centrally manage user authentication and login information and obtain the mappings between network-wide users and their IP addresses.</a:t>
            </a:r>
          </a:p>
          <a:p>
            <a:pPr>
              <a:lnSpc>
                <a:spcPct val="100000"/>
              </a:lnSpc>
            </a:pPr>
            <a:r>
              <a:rPr lang="en-US" altLang="zh-CN" dirty="0" smtClean="0"/>
              <a:t>Centralized policy management</a:t>
            </a:r>
          </a:p>
          <a:p>
            <a:pPr lvl="1">
              <a:lnSpc>
                <a:spcPct val="100000"/>
              </a:lnSpc>
            </a:pPr>
            <a:r>
              <a:rPr lang="en-US" altLang="zh-CN" dirty="0" err="1" smtClean="0"/>
              <a:t>iMaster</a:t>
            </a:r>
            <a:r>
              <a:rPr lang="en-US" altLang="zh-CN" dirty="0" smtClean="0"/>
              <a:t> NCE-Campus is not only the authentication center on a campus network, but also the management center of service policies. Administrators can use </a:t>
            </a:r>
            <a:r>
              <a:rPr lang="en-US" altLang="zh-CN" dirty="0" err="1" smtClean="0"/>
              <a:t>iMaster</a:t>
            </a:r>
            <a:r>
              <a:rPr lang="en-US" altLang="zh-CN" dirty="0" smtClean="0"/>
              <a:t> NCE to centrally manage service policies on policy enforcement devices on the entire network. After being configured for once, service policies can be automatically delivered to policy enforcement devices on the campus network. These policies include permission control policies (for example, group A is forbidden to access group B) and experience guarantee policies (for example, the bandwidth and priority for forwarding traffic of group A are controlled).</a:t>
            </a:r>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8971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Free mobility introduces the concept of security group. Security groups are related only to user identities and are completely decoupled from network information such as user VLANs and IP addresses.</a:t>
            </a:r>
            <a:endParaRPr lang="en-US" altLang="zh-CN" smtClean="0"/>
          </a:p>
          <a:p>
            <a:r>
              <a:rPr lang="en-US" smtClean="0"/>
              <a:t>User policy management and permission control are implemented based on security groups.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726735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6.png"/><Relationship Id="rId9"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6.pn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6.png"/><Relationship Id="rId11" Type="http://schemas.openxmlformats.org/officeDocument/2006/relationships/image" Target="../media/image21.png"/><Relationship Id="rId5" Type="http://schemas.openxmlformats.org/officeDocument/2006/relationships/image" Target="../media/image22.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 name="文本占位符 39"/>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r>
              <a:rPr lang="en-US" altLang="zh-CN" smtClean="0"/>
              <a:t>Datacom</a:t>
            </a:r>
            <a:endParaRPr lang="zh-CN" altLang="en-US" dirty="0"/>
          </a:p>
        </p:txBody>
      </p:sp>
      <p:sp>
        <p:nvSpPr>
          <p:cNvPr id="8" name="文本占位符 7"/>
          <p:cNvSpPr>
            <a:spLocks noGrp="1"/>
          </p:cNvSpPr>
          <p:nvPr>
            <p:ph type="body" sz="quarter" idx="19"/>
          </p:nvPr>
        </p:nvSpPr>
        <p:spPr/>
        <p:txBody>
          <a:bodyPr/>
          <a:lstStyle/>
          <a:p>
            <a:r>
              <a:rPr lang="en-US" altLang="zh-CN" smtClean="0"/>
              <a:t>General</a:t>
            </a:r>
            <a:endParaRPr lang="zh-CN" altLang="en-US" dirty="0"/>
          </a:p>
        </p:txBody>
      </p:sp>
      <p:sp>
        <p:nvSpPr>
          <p:cNvPr id="41" name="文本占位符 40"/>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smtClean="0"/>
              <a:t>Zhu Shigeng/00261992</a:t>
            </a:r>
            <a:endParaRPr lang="en-US" altLang="zh-CN" dirty="0"/>
          </a:p>
        </p:txBody>
      </p:sp>
      <p:sp>
        <p:nvSpPr>
          <p:cNvPr id="3" name="文本占位符 2"/>
          <p:cNvSpPr>
            <a:spLocks noGrp="1"/>
          </p:cNvSpPr>
          <p:nvPr>
            <p:ph type="body" sz="quarter" idx="14"/>
          </p:nvPr>
        </p:nvSpPr>
        <p:spPr/>
        <p:txBody>
          <a:bodyPr/>
          <a:lstStyle/>
          <a:p>
            <a:r>
              <a:rPr lang="en-US" altLang="zh-CN" smtClean="0"/>
              <a:t>2019.11.25</a:t>
            </a:r>
            <a:endParaRPr lang="en-US" altLang="zh-CN" dirty="0"/>
          </a:p>
        </p:txBody>
      </p:sp>
      <p:sp>
        <p:nvSpPr>
          <p:cNvPr id="4" name="文本占位符 3"/>
          <p:cNvSpPr>
            <a:spLocks noGrp="1"/>
          </p:cNvSpPr>
          <p:nvPr>
            <p:ph type="body" sz="quarter" idx="15"/>
          </p:nvPr>
        </p:nvSpPr>
        <p:spPr/>
        <p:txBody>
          <a:bodyPr/>
          <a:lstStyle/>
          <a:p>
            <a:r>
              <a:rPr lang="en-US" altLang="zh-CN" smtClean="0"/>
              <a:t>Yao Ning/00276205 &amp; Wan Yunfei/00364921</a:t>
            </a:r>
            <a:endParaRPr lang="en-US" altLang="zh-CN" dirty="0"/>
          </a:p>
        </p:txBody>
      </p:sp>
      <p:sp>
        <p:nvSpPr>
          <p:cNvPr id="5" name="文本占位符 4"/>
          <p:cNvSpPr>
            <a:spLocks noGrp="1"/>
          </p:cNvSpPr>
          <p:nvPr>
            <p:ph type="body" sz="quarter" idx="16"/>
          </p:nvPr>
        </p:nvSpPr>
        <p:spPr/>
        <p:txBody>
          <a:bodyPr/>
          <a:lstStyle/>
          <a:p>
            <a:r>
              <a:rPr lang="en-US" altLang="zh-CN" smtClean="0"/>
              <a:t>New</a:t>
            </a:r>
            <a:endParaRPr lang="zh-CN" altLang="en-US" dirty="0"/>
          </a:p>
        </p:txBody>
      </p:sp>
      <p:sp>
        <p:nvSpPr>
          <p:cNvPr id="10" name="文本占位符 9"/>
          <p:cNvSpPr>
            <a:spLocks noGrp="1"/>
          </p:cNvSpPr>
          <p:nvPr>
            <p:ph type="body" sz="quarter" idx="21"/>
          </p:nvPr>
        </p:nvSpPr>
        <p:spPr/>
        <p:txBody>
          <a:bodyPr/>
          <a:lstStyle/>
          <a:p>
            <a:r>
              <a:rPr lang="en-US" altLang="zh-CN" smtClean="0"/>
              <a:t>Lu Yueyue/WX445705</a:t>
            </a:r>
            <a:endParaRPr lang="zh-CN" altLang="en-US" dirty="0"/>
          </a:p>
        </p:txBody>
      </p:sp>
      <p:sp>
        <p:nvSpPr>
          <p:cNvPr id="11" name="文本占位符 10"/>
          <p:cNvSpPr>
            <a:spLocks noGrp="1"/>
          </p:cNvSpPr>
          <p:nvPr>
            <p:ph type="body" sz="quarter" idx="22"/>
          </p:nvPr>
        </p:nvSpPr>
        <p:spPr/>
        <p:txBody>
          <a:bodyPr/>
          <a:lstStyle/>
          <a:p>
            <a:r>
              <a:rPr lang="en-US" altLang="zh-CN" smtClean="0"/>
              <a:t>2020.10.27</a:t>
            </a:r>
            <a:endParaRPr lang="zh-CN" altLang="en-US" dirty="0"/>
          </a:p>
        </p:txBody>
      </p:sp>
      <p:sp>
        <p:nvSpPr>
          <p:cNvPr id="12" name="文本占位符 11"/>
          <p:cNvSpPr>
            <a:spLocks noGrp="1"/>
          </p:cNvSpPr>
          <p:nvPr>
            <p:ph type="body" sz="quarter" idx="23"/>
          </p:nvPr>
        </p:nvSpPr>
        <p:spPr/>
        <p:txBody>
          <a:bodyPr/>
          <a:lstStyle/>
          <a:p>
            <a:r>
              <a:rPr lang="en-US" altLang="zh-CN" smtClean="0"/>
              <a:t>Yao Ning/00276205</a:t>
            </a:r>
            <a:endParaRPr lang="en-US" altLang="zh-CN" dirty="0"/>
          </a:p>
        </p:txBody>
      </p:sp>
      <p:sp>
        <p:nvSpPr>
          <p:cNvPr id="13" name="文本占位符 12"/>
          <p:cNvSpPr>
            <a:spLocks noGrp="1"/>
          </p:cNvSpPr>
          <p:nvPr>
            <p:ph type="body" sz="quarter" idx="24"/>
          </p:nvPr>
        </p:nvSpPr>
        <p:spPr/>
        <p:txBody>
          <a:bodyPr/>
          <a:lstStyle/>
          <a:p>
            <a:r>
              <a:rPr lang="en-US" altLang="zh-CN" smtClean="0"/>
              <a:t>Update</a:t>
            </a:r>
            <a:endParaRPr lang="zh-CN" altLang="en-US" dirty="0"/>
          </a:p>
        </p:txBody>
      </p:sp>
      <p:sp>
        <p:nvSpPr>
          <p:cNvPr id="14" name="文本占位符 13"/>
          <p:cNvSpPr>
            <a:spLocks noGrp="1"/>
          </p:cNvSpPr>
          <p:nvPr>
            <p:ph type="body" sz="quarter" idx="25"/>
          </p:nvPr>
        </p:nvSpPr>
        <p:spPr/>
        <p:txBody>
          <a:bodyPr/>
          <a:lstStyle/>
          <a:p>
            <a:r>
              <a:rPr lang="en-US" altLang="zh-CN" smtClean="0"/>
              <a:t>Lu Yueyue/WX445705</a:t>
            </a:r>
            <a:endParaRPr lang="en-US" altLang="zh-CN" dirty="0"/>
          </a:p>
        </p:txBody>
      </p:sp>
      <p:sp>
        <p:nvSpPr>
          <p:cNvPr id="15" name="文本占位符 14"/>
          <p:cNvSpPr>
            <a:spLocks noGrp="1"/>
          </p:cNvSpPr>
          <p:nvPr>
            <p:ph type="body" sz="quarter" idx="26"/>
          </p:nvPr>
        </p:nvSpPr>
        <p:spPr/>
        <p:txBody>
          <a:bodyPr/>
          <a:lstStyle/>
          <a:p>
            <a:r>
              <a:rPr lang="en-US" altLang="zh-CN" smtClean="0"/>
              <a:t>2021.07.15</a:t>
            </a:r>
            <a:endParaRPr lang="zh-CN" altLang="en-US" dirty="0"/>
          </a:p>
        </p:txBody>
      </p:sp>
      <p:sp>
        <p:nvSpPr>
          <p:cNvPr id="16" name="文本占位符 15"/>
          <p:cNvSpPr>
            <a:spLocks noGrp="1"/>
          </p:cNvSpPr>
          <p:nvPr>
            <p:ph type="body" sz="quarter" idx="27"/>
          </p:nvPr>
        </p:nvSpPr>
        <p:spPr/>
        <p:txBody>
          <a:bodyPr/>
          <a:lstStyle/>
          <a:p>
            <a:r>
              <a:rPr lang="en-US" altLang="zh-CN" smtClean="0"/>
              <a:t>Wu Yue/WX291773</a:t>
            </a:r>
            <a:endParaRPr lang="en-US" altLang="zh-CN" dirty="0"/>
          </a:p>
        </p:txBody>
      </p:sp>
      <p:sp>
        <p:nvSpPr>
          <p:cNvPr id="17" name="文本占位符 16"/>
          <p:cNvSpPr>
            <a:spLocks noGrp="1"/>
          </p:cNvSpPr>
          <p:nvPr>
            <p:ph type="body" sz="quarter" idx="28"/>
          </p:nvPr>
        </p:nvSpPr>
        <p:spPr/>
        <p:txBody>
          <a:bodyPr/>
          <a:lstStyle/>
          <a:p>
            <a:r>
              <a:rPr lang="en-US" altLang="zh-CN" smtClean="0"/>
              <a:t>Update</a:t>
            </a:r>
            <a:endParaRPr lang="zh-CN" altLang="en-US" dirty="0"/>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fontAlgn="ctr"/>
            <a:r>
              <a:rPr lang="en-US" dirty="0" smtClean="0">
                <a:latin typeface="Huawei Sans" panose="020C0503030203020204" pitchFamily="34" charset="0"/>
              </a:rPr>
              <a:t>Traditional Solution </a:t>
            </a:r>
            <a:r>
              <a:rPr lang="en-US" altLang="zh-CN" dirty="0" smtClean="0">
                <a:latin typeface="Huawei Sans" panose="020C0503030203020204" pitchFamily="34" charset="0"/>
              </a:rPr>
              <a:t>vs. </a:t>
            </a:r>
            <a:r>
              <a:rPr lang="en-US" dirty="0" smtClean="0">
                <a:latin typeface="Huawei Sans" panose="020C0503030203020204" pitchFamily="34" charset="0"/>
              </a:rPr>
              <a:t>Free Mobility Solution</a:t>
            </a:r>
            <a:endParaRPr lang="en-US" altLang="zh-CN" dirty="0">
              <a:latin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097287741"/>
              </p:ext>
            </p:extLst>
          </p:nvPr>
        </p:nvGraphicFramePr>
        <p:xfrm>
          <a:off x="585778" y="1186660"/>
          <a:ext cx="11037862" cy="4203945"/>
        </p:xfrm>
        <a:graphic>
          <a:graphicData uri="http://schemas.openxmlformats.org/drawingml/2006/table">
            <a:tbl>
              <a:tblPr firstRow="1" bandRow="1"/>
              <a:tblGrid>
                <a:gridCol w="1994924"/>
                <a:gridCol w="4521469"/>
                <a:gridCol w="4521469"/>
              </a:tblGrid>
              <a:tr h="495672">
                <a:tc>
                  <a:txBody>
                    <a:bodyPr/>
                    <a:lstStyle>
                      <a:defPPr>
                        <a:defRPr lang="zh-CN"/>
                      </a:defPPr>
                      <a:lvl1pPr marL="0" algn="l" defTabSz="914156" rtl="0" eaLnBrk="1" latinLnBrk="0" hangingPunct="1">
                        <a:defRPr sz="1800" b="1" kern="1200">
                          <a:solidFill>
                            <a:schemeClr val="lt1"/>
                          </a:solidFill>
                          <a:latin typeface="Arial"/>
                          <a:ea typeface="华文细黑"/>
                          <a:cs typeface="宋体"/>
                        </a:defRPr>
                      </a:lvl1pPr>
                      <a:lvl2pPr marL="457080" algn="l" defTabSz="914156" rtl="0" eaLnBrk="1" latinLnBrk="0" hangingPunct="1">
                        <a:defRPr sz="1800" b="1" kern="1200">
                          <a:solidFill>
                            <a:schemeClr val="lt1"/>
                          </a:solidFill>
                          <a:latin typeface="Arial"/>
                          <a:ea typeface="华文细黑"/>
                          <a:cs typeface="宋体"/>
                        </a:defRPr>
                      </a:lvl2pPr>
                      <a:lvl3pPr marL="914156" algn="l" defTabSz="914156" rtl="0" eaLnBrk="1" latinLnBrk="0" hangingPunct="1">
                        <a:defRPr sz="1800" b="1" kern="1200">
                          <a:solidFill>
                            <a:schemeClr val="lt1"/>
                          </a:solidFill>
                          <a:latin typeface="Arial"/>
                          <a:ea typeface="华文细黑"/>
                          <a:cs typeface="宋体"/>
                        </a:defRPr>
                      </a:lvl3pPr>
                      <a:lvl4pPr marL="1371234" algn="l" defTabSz="914156" rtl="0" eaLnBrk="1" latinLnBrk="0" hangingPunct="1">
                        <a:defRPr sz="1800" b="1" kern="1200">
                          <a:solidFill>
                            <a:schemeClr val="lt1"/>
                          </a:solidFill>
                          <a:latin typeface="Arial"/>
                          <a:ea typeface="华文细黑"/>
                          <a:cs typeface="宋体"/>
                        </a:defRPr>
                      </a:lvl4pPr>
                      <a:lvl5pPr marL="1828312" algn="l" defTabSz="914156" rtl="0" eaLnBrk="1" latinLnBrk="0" hangingPunct="1">
                        <a:defRPr sz="1800" b="1" kern="1200">
                          <a:solidFill>
                            <a:schemeClr val="lt1"/>
                          </a:solidFill>
                          <a:latin typeface="Arial"/>
                          <a:ea typeface="华文细黑"/>
                          <a:cs typeface="宋体"/>
                        </a:defRPr>
                      </a:lvl5pPr>
                      <a:lvl6pPr marL="2285390" algn="l" defTabSz="914156" rtl="0" eaLnBrk="1" latinLnBrk="0" hangingPunct="1">
                        <a:defRPr sz="1800" b="1" kern="1200">
                          <a:solidFill>
                            <a:schemeClr val="lt1"/>
                          </a:solidFill>
                          <a:latin typeface="Arial"/>
                          <a:ea typeface="华文细黑"/>
                          <a:cs typeface="宋体"/>
                        </a:defRPr>
                      </a:lvl6pPr>
                      <a:lvl7pPr marL="2742468" algn="l" defTabSz="914156" rtl="0" eaLnBrk="1" latinLnBrk="0" hangingPunct="1">
                        <a:defRPr sz="1800" b="1" kern="1200">
                          <a:solidFill>
                            <a:schemeClr val="lt1"/>
                          </a:solidFill>
                          <a:latin typeface="Arial"/>
                          <a:ea typeface="华文细黑"/>
                          <a:cs typeface="宋体"/>
                        </a:defRPr>
                      </a:lvl7pPr>
                      <a:lvl8pPr marL="3199546" algn="l" defTabSz="914156" rtl="0" eaLnBrk="1" latinLnBrk="0" hangingPunct="1">
                        <a:defRPr sz="1800" b="1" kern="1200">
                          <a:solidFill>
                            <a:schemeClr val="lt1"/>
                          </a:solidFill>
                          <a:latin typeface="Arial"/>
                          <a:ea typeface="华文细黑"/>
                          <a:cs typeface="宋体"/>
                        </a:defRPr>
                      </a:lvl8pPr>
                      <a:lvl9pPr marL="3656624" algn="l" defTabSz="914156" rtl="0" eaLnBrk="1" latinLnBrk="0" hangingPunct="1">
                        <a:defRPr sz="1800" b="1" kern="1200">
                          <a:solidFill>
                            <a:schemeClr val="lt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00" dirty="0" smtClean="0">
                          <a:solidFill>
                            <a:schemeClr val="tx1"/>
                          </a:solidFill>
                          <a:latin typeface="Huawei Sans" panose="020C0503030203020204" pitchFamily="34" charset="0"/>
                        </a:rPr>
                        <a:t>Customer Requirement</a:t>
                      </a:r>
                      <a:endParaRPr lang="en-US" altLang="zh-CN" sz="1200"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defPPr>
                        <a:defRPr lang="zh-CN"/>
                      </a:defPPr>
                      <a:lvl1pPr marL="0" algn="l" defTabSz="914156" rtl="0" eaLnBrk="1" latinLnBrk="0" hangingPunct="1">
                        <a:defRPr sz="1800" b="1" kern="1200">
                          <a:solidFill>
                            <a:schemeClr val="lt1"/>
                          </a:solidFill>
                          <a:latin typeface="Arial"/>
                          <a:ea typeface="华文细黑"/>
                          <a:cs typeface="宋体"/>
                        </a:defRPr>
                      </a:lvl1pPr>
                      <a:lvl2pPr marL="457080" algn="l" defTabSz="914156" rtl="0" eaLnBrk="1" latinLnBrk="0" hangingPunct="1">
                        <a:defRPr sz="1800" b="1" kern="1200">
                          <a:solidFill>
                            <a:schemeClr val="lt1"/>
                          </a:solidFill>
                          <a:latin typeface="Arial"/>
                          <a:ea typeface="华文细黑"/>
                          <a:cs typeface="宋体"/>
                        </a:defRPr>
                      </a:lvl2pPr>
                      <a:lvl3pPr marL="914156" algn="l" defTabSz="914156" rtl="0" eaLnBrk="1" latinLnBrk="0" hangingPunct="1">
                        <a:defRPr sz="1800" b="1" kern="1200">
                          <a:solidFill>
                            <a:schemeClr val="lt1"/>
                          </a:solidFill>
                          <a:latin typeface="Arial"/>
                          <a:ea typeface="华文细黑"/>
                          <a:cs typeface="宋体"/>
                        </a:defRPr>
                      </a:lvl3pPr>
                      <a:lvl4pPr marL="1371234" algn="l" defTabSz="914156" rtl="0" eaLnBrk="1" latinLnBrk="0" hangingPunct="1">
                        <a:defRPr sz="1800" b="1" kern="1200">
                          <a:solidFill>
                            <a:schemeClr val="lt1"/>
                          </a:solidFill>
                          <a:latin typeface="Arial"/>
                          <a:ea typeface="华文细黑"/>
                          <a:cs typeface="宋体"/>
                        </a:defRPr>
                      </a:lvl4pPr>
                      <a:lvl5pPr marL="1828312" algn="l" defTabSz="914156" rtl="0" eaLnBrk="1" latinLnBrk="0" hangingPunct="1">
                        <a:defRPr sz="1800" b="1" kern="1200">
                          <a:solidFill>
                            <a:schemeClr val="lt1"/>
                          </a:solidFill>
                          <a:latin typeface="Arial"/>
                          <a:ea typeface="华文细黑"/>
                          <a:cs typeface="宋体"/>
                        </a:defRPr>
                      </a:lvl5pPr>
                      <a:lvl6pPr marL="2285390" algn="l" defTabSz="914156" rtl="0" eaLnBrk="1" latinLnBrk="0" hangingPunct="1">
                        <a:defRPr sz="1800" b="1" kern="1200">
                          <a:solidFill>
                            <a:schemeClr val="lt1"/>
                          </a:solidFill>
                          <a:latin typeface="Arial"/>
                          <a:ea typeface="华文细黑"/>
                          <a:cs typeface="宋体"/>
                        </a:defRPr>
                      </a:lvl6pPr>
                      <a:lvl7pPr marL="2742468" algn="l" defTabSz="914156" rtl="0" eaLnBrk="1" latinLnBrk="0" hangingPunct="1">
                        <a:defRPr sz="1800" b="1" kern="1200">
                          <a:solidFill>
                            <a:schemeClr val="lt1"/>
                          </a:solidFill>
                          <a:latin typeface="Arial"/>
                          <a:ea typeface="华文细黑"/>
                          <a:cs typeface="宋体"/>
                        </a:defRPr>
                      </a:lvl7pPr>
                      <a:lvl8pPr marL="3199546" algn="l" defTabSz="914156" rtl="0" eaLnBrk="1" latinLnBrk="0" hangingPunct="1">
                        <a:defRPr sz="1800" b="1" kern="1200">
                          <a:solidFill>
                            <a:schemeClr val="lt1"/>
                          </a:solidFill>
                          <a:latin typeface="Arial"/>
                          <a:ea typeface="华文细黑"/>
                          <a:cs typeface="宋体"/>
                        </a:defRPr>
                      </a:lvl8pPr>
                      <a:lvl9pPr marL="3656624" algn="l" defTabSz="914156" rtl="0" eaLnBrk="1" latinLnBrk="0" hangingPunct="1">
                        <a:defRPr sz="1800" b="1" kern="1200">
                          <a:solidFill>
                            <a:schemeClr val="lt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00" dirty="0" smtClean="0">
                          <a:solidFill>
                            <a:schemeClr val="tx1"/>
                          </a:solidFill>
                          <a:latin typeface="Huawei Sans" panose="020C0503030203020204" pitchFamily="34" charset="0"/>
                        </a:rPr>
                        <a:t>Traditional Solution</a:t>
                      </a:r>
                      <a:endParaRPr lang="en-US" altLang="zh-CN" sz="1200"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defPPr>
                        <a:defRPr lang="zh-CN"/>
                      </a:defPPr>
                      <a:lvl1pPr marL="0" algn="l" defTabSz="914156" rtl="0" eaLnBrk="1" latinLnBrk="0" hangingPunct="1">
                        <a:defRPr sz="1800" b="1" kern="1200">
                          <a:solidFill>
                            <a:schemeClr val="lt1"/>
                          </a:solidFill>
                          <a:latin typeface="Arial"/>
                          <a:ea typeface="华文细黑"/>
                          <a:cs typeface="宋体"/>
                        </a:defRPr>
                      </a:lvl1pPr>
                      <a:lvl2pPr marL="457080" algn="l" defTabSz="914156" rtl="0" eaLnBrk="1" latinLnBrk="0" hangingPunct="1">
                        <a:defRPr sz="1800" b="1" kern="1200">
                          <a:solidFill>
                            <a:schemeClr val="lt1"/>
                          </a:solidFill>
                          <a:latin typeface="Arial"/>
                          <a:ea typeface="华文细黑"/>
                          <a:cs typeface="宋体"/>
                        </a:defRPr>
                      </a:lvl2pPr>
                      <a:lvl3pPr marL="914156" algn="l" defTabSz="914156" rtl="0" eaLnBrk="1" latinLnBrk="0" hangingPunct="1">
                        <a:defRPr sz="1800" b="1" kern="1200">
                          <a:solidFill>
                            <a:schemeClr val="lt1"/>
                          </a:solidFill>
                          <a:latin typeface="Arial"/>
                          <a:ea typeface="华文细黑"/>
                          <a:cs typeface="宋体"/>
                        </a:defRPr>
                      </a:lvl3pPr>
                      <a:lvl4pPr marL="1371234" algn="l" defTabSz="914156" rtl="0" eaLnBrk="1" latinLnBrk="0" hangingPunct="1">
                        <a:defRPr sz="1800" b="1" kern="1200">
                          <a:solidFill>
                            <a:schemeClr val="lt1"/>
                          </a:solidFill>
                          <a:latin typeface="Arial"/>
                          <a:ea typeface="华文细黑"/>
                          <a:cs typeface="宋体"/>
                        </a:defRPr>
                      </a:lvl4pPr>
                      <a:lvl5pPr marL="1828312" algn="l" defTabSz="914156" rtl="0" eaLnBrk="1" latinLnBrk="0" hangingPunct="1">
                        <a:defRPr sz="1800" b="1" kern="1200">
                          <a:solidFill>
                            <a:schemeClr val="lt1"/>
                          </a:solidFill>
                          <a:latin typeface="Arial"/>
                          <a:ea typeface="华文细黑"/>
                          <a:cs typeface="宋体"/>
                        </a:defRPr>
                      </a:lvl5pPr>
                      <a:lvl6pPr marL="2285390" algn="l" defTabSz="914156" rtl="0" eaLnBrk="1" latinLnBrk="0" hangingPunct="1">
                        <a:defRPr sz="1800" b="1" kern="1200">
                          <a:solidFill>
                            <a:schemeClr val="lt1"/>
                          </a:solidFill>
                          <a:latin typeface="Arial"/>
                          <a:ea typeface="华文细黑"/>
                          <a:cs typeface="宋体"/>
                        </a:defRPr>
                      </a:lvl6pPr>
                      <a:lvl7pPr marL="2742468" algn="l" defTabSz="914156" rtl="0" eaLnBrk="1" latinLnBrk="0" hangingPunct="1">
                        <a:defRPr sz="1800" b="1" kern="1200">
                          <a:solidFill>
                            <a:schemeClr val="lt1"/>
                          </a:solidFill>
                          <a:latin typeface="Arial"/>
                          <a:ea typeface="华文细黑"/>
                          <a:cs typeface="宋体"/>
                        </a:defRPr>
                      </a:lvl7pPr>
                      <a:lvl8pPr marL="3199546" algn="l" defTabSz="914156" rtl="0" eaLnBrk="1" latinLnBrk="0" hangingPunct="1">
                        <a:defRPr sz="1800" b="1" kern="1200">
                          <a:solidFill>
                            <a:schemeClr val="lt1"/>
                          </a:solidFill>
                          <a:latin typeface="Arial"/>
                          <a:ea typeface="华文细黑"/>
                          <a:cs typeface="宋体"/>
                        </a:defRPr>
                      </a:lvl8pPr>
                      <a:lvl9pPr marL="3656624" algn="l" defTabSz="914156" rtl="0" eaLnBrk="1" latinLnBrk="0" hangingPunct="1">
                        <a:defRPr sz="1800" b="1" kern="1200">
                          <a:solidFill>
                            <a:schemeClr val="lt1"/>
                          </a:solidFill>
                          <a:latin typeface="Arial"/>
                          <a:ea typeface="华文细黑"/>
                          <a:cs typeface="宋体"/>
                        </a:defRPr>
                      </a:lvl9pPr>
                    </a:lstStyle>
                    <a:p>
                      <a:pPr marL="0" algn="ctr" defTabSz="914209" rtl="0" eaLnBrk="1" fontAlgn="ctr" latinLnBrk="0" hangingPunct="1">
                        <a:lnSpc>
                          <a:spcPct val="100000"/>
                        </a:lnSpc>
                        <a:spcAft>
                          <a:spcPts val="0"/>
                        </a:spcAft>
                      </a:pPr>
                      <a:r>
                        <a:rPr lang="en-US" sz="1200" dirty="0" smtClean="0">
                          <a:solidFill>
                            <a:schemeClr val="tx1"/>
                          </a:solidFill>
                          <a:latin typeface="Huawei Sans" panose="020C0503030203020204" pitchFamily="34" charset="0"/>
                        </a:rPr>
                        <a:t>Free Mobility Solution</a:t>
                      </a:r>
                      <a:endParaRPr lang="en-US" altLang="zh-CN" sz="1200" kern="1200" dirty="0">
                        <a:solidFill>
                          <a:schemeClr val="tx1"/>
                        </a:solidFill>
                        <a:effectLst/>
                        <a:latin typeface="Huawei Sans" panose="020C0503030203020204" pitchFamily="34" charset="0"/>
                        <a:ea typeface="+mn-ea"/>
                        <a:cs typeface="+mn-cs"/>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236091">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Consistent network access rights in the mobile working scenario</a:t>
                      </a:r>
                      <a:endParaRPr lang="en-US" altLang="zh-CN" sz="1200" kern="1200" dirty="0" smtClean="0">
                        <a:solidFill>
                          <a:schemeClr val="dk1"/>
                        </a:solidFill>
                        <a:latin typeface="Huawei Sans" panose="020C0503030203020204" pitchFamily="34" charset="0"/>
                        <a:ea typeface="华文细黑"/>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The "dynamic VLAN + static ACL" solution is used.</a:t>
                      </a:r>
                    </a:p>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The configuration planning is complex, the pre-configuration workload is heavy, ACL maintenance is difficult, and consistent network access rights cannot be ensured for users.</a:t>
                      </a:r>
                      <a:endParaRPr lang="en-US" altLang="zh-CN" sz="1200" kern="1200" dirty="0">
                        <a:solidFill>
                          <a:schemeClr val="dk1"/>
                        </a:solidFill>
                        <a:latin typeface="Huawei Sans" panose="020C0503030203020204" pitchFamily="34" charset="0"/>
                        <a:ea typeface="华文细黑"/>
                        <a:cs typeface="宋体"/>
                      </a:endParaRPr>
                    </a:p>
                  </a:txBody>
                  <a:tcPr anchor="ct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Network access policies are decoupled from IP addresses. Administrators divide security groups based on user identities on </a:t>
                      </a:r>
                      <a:r>
                        <a:rPr lang="en-US" sz="1200" kern="1200" dirty="0" err="1" smtClean="0">
                          <a:solidFill>
                            <a:schemeClr val="dk1"/>
                          </a:solidFill>
                          <a:latin typeface="Huawei Sans" panose="020C0503030203020204" pitchFamily="34" charset="0"/>
                          <a:ea typeface="华文细黑"/>
                          <a:cs typeface="宋体"/>
                        </a:rPr>
                        <a:t>iMaster</a:t>
                      </a:r>
                      <a:r>
                        <a:rPr lang="en-US" sz="1200" kern="1200" dirty="0" smtClean="0">
                          <a:solidFill>
                            <a:schemeClr val="dk1"/>
                          </a:solidFill>
                          <a:latin typeface="Huawei Sans" panose="020C0503030203020204" pitchFamily="34" charset="0"/>
                          <a:ea typeface="华文细黑"/>
                          <a:cs typeface="宋体"/>
                        </a:rPr>
                        <a:t> NCE-Campus, and use a policy control matrix to manage policies in a unified manner. This simplifies configuration and maintenance, and ensures that users can obtain the same network access rights as they move.</a:t>
                      </a:r>
                      <a:endParaRPr lang="en-US" altLang="zh-CN" sz="1200" kern="1200" dirty="0" smtClean="0">
                        <a:solidFill>
                          <a:schemeClr val="dk1"/>
                        </a:solidFill>
                        <a:latin typeface="Huawei Sans" panose="020C0503030203020204" pitchFamily="34" charset="0"/>
                        <a:ea typeface="华文细黑"/>
                        <a:cs typeface="宋体"/>
                      </a:endParaRPr>
                    </a:p>
                  </a:txBody>
                  <a:tcPr anchor="ctr">
                    <a:lnR w="28575" cap="flat" cmpd="sng" algn="ctr">
                      <a:solidFill>
                        <a:schemeClr val="tx1"/>
                      </a:solidFill>
                      <a:prstDash val="solid"/>
                      <a:round/>
                      <a:headEnd type="none" w="med" len="med"/>
                      <a:tailEnd type="none" w="med" len="med"/>
                    </a:lnR>
                  </a:tcPr>
                </a:tc>
              </a:tr>
              <a:tr h="1236091">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Service-based user isolation</a:t>
                      </a:r>
                      <a:endParaRPr lang="en-US" altLang="zh-CN" sz="1200" kern="1200" dirty="0">
                        <a:solidFill>
                          <a:schemeClr val="dk1"/>
                        </a:solidFill>
                        <a:latin typeface="Huawei Sans" panose="020C0503030203020204" pitchFamily="34" charset="0"/>
                        <a:ea typeface="华文细黑"/>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The "Layer 2 VLAN isolation + Layer 3 ACL isolation" solution is used. </a:t>
                      </a:r>
                    </a:p>
                    <a:p>
                      <a:pPr marL="0" marR="0" lvl="0" indent="0" algn="l" defTabSz="914209" rtl="0" eaLnBrk="1" fontAlgn="ctr" latinLnBrk="0" hangingPunct="1">
                        <a:lnSpc>
                          <a:spcPct val="100000"/>
                        </a:lnSpc>
                        <a:spcBef>
                          <a:spcPct val="0"/>
                        </a:spcBef>
                        <a:spcAft>
                          <a:spcPts val="0"/>
                        </a:spcAft>
                        <a:buClrTx/>
                        <a:buSzTx/>
                        <a:buFontTx/>
                        <a:buNone/>
                        <a:defRPr/>
                      </a:pPr>
                      <a:r>
                        <a:rPr lang="en-US" altLang="zh-CN" sz="1200" kern="1200" dirty="0" smtClean="0">
                          <a:solidFill>
                            <a:schemeClr val="dk1"/>
                          </a:solidFill>
                          <a:latin typeface="Huawei Sans" panose="020C0503030203020204" pitchFamily="34" charset="0"/>
                          <a:ea typeface="华文细黑"/>
                          <a:cs typeface="宋体"/>
                        </a:rPr>
                        <a:t>In the mobile working scenario, </a:t>
                      </a:r>
                      <a:r>
                        <a:rPr lang="en-US" sz="1200" kern="1200" dirty="0" smtClean="0">
                          <a:solidFill>
                            <a:schemeClr val="dk1"/>
                          </a:solidFill>
                          <a:latin typeface="Huawei Sans" panose="020C0503030203020204" pitchFamily="34" charset="0"/>
                          <a:ea typeface="华文细黑"/>
                          <a:cs typeface="宋体"/>
                        </a:rPr>
                        <a:t>the configuration planning is complex, the pre-configuration workload is heavy, ACL maintenance is difficult, and user isolation is hard to implement.</a:t>
                      </a:r>
                      <a:endParaRPr lang="en-US" altLang="zh-CN" sz="1200" kern="1200" dirty="0">
                        <a:solidFill>
                          <a:schemeClr val="dk1"/>
                        </a:solidFill>
                        <a:latin typeface="Huawei Sans" panose="020C0503030203020204" pitchFamily="34" charset="0"/>
                        <a:ea typeface="华文细黑"/>
                        <a:cs typeface="宋体"/>
                      </a:endParaRPr>
                    </a:p>
                  </a:txBody>
                  <a:tcPr anchor="ctr"/>
                </a:tc>
                <a:tc>
                  <a:txBody>
                    <a:bodyPr/>
                    <a:lstStyle>
                      <a:defPPr>
                        <a:defRPr lang="zh-CN"/>
                      </a:defPPr>
                      <a:lvl1pPr marL="0" algn="l" defTabSz="914156" rtl="0" eaLnBrk="1" latinLnBrk="0" hangingPunct="1">
                        <a:defRPr sz="1800" kern="1200">
                          <a:solidFill>
                            <a:schemeClr val="dk1"/>
                          </a:solidFill>
                          <a:latin typeface="Arial"/>
                          <a:ea typeface="华文细黑"/>
                          <a:cs typeface="宋体"/>
                        </a:defRPr>
                      </a:lvl1pPr>
                      <a:lvl2pPr marL="457080" algn="l" defTabSz="914156" rtl="0" eaLnBrk="1" latinLnBrk="0" hangingPunct="1">
                        <a:defRPr sz="1800" kern="1200">
                          <a:solidFill>
                            <a:schemeClr val="dk1"/>
                          </a:solidFill>
                          <a:latin typeface="Arial"/>
                          <a:ea typeface="华文细黑"/>
                          <a:cs typeface="宋体"/>
                        </a:defRPr>
                      </a:lvl2pPr>
                      <a:lvl3pPr marL="914156" algn="l" defTabSz="914156" rtl="0" eaLnBrk="1" latinLnBrk="0" hangingPunct="1">
                        <a:defRPr sz="1800" kern="1200">
                          <a:solidFill>
                            <a:schemeClr val="dk1"/>
                          </a:solidFill>
                          <a:latin typeface="Arial"/>
                          <a:ea typeface="华文细黑"/>
                          <a:cs typeface="宋体"/>
                        </a:defRPr>
                      </a:lvl3pPr>
                      <a:lvl4pPr marL="1371234" algn="l" defTabSz="914156" rtl="0" eaLnBrk="1" latinLnBrk="0" hangingPunct="1">
                        <a:defRPr sz="1800" kern="1200">
                          <a:solidFill>
                            <a:schemeClr val="dk1"/>
                          </a:solidFill>
                          <a:latin typeface="Arial"/>
                          <a:ea typeface="华文细黑"/>
                          <a:cs typeface="宋体"/>
                        </a:defRPr>
                      </a:lvl4pPr>
                      <a:lvl5pPr marL="1828312" algn="l" defTabSz="914156" rtl="0" eaLnBrk="1" latinLnBrk="0" hangingPunct="1">
                        <a:defRPr sz="1800" kern="1200">
                          <a:solidFill>
                            <a:schemeClr val="dk1"/>
                          </a:solidFill>
                          <a:latin typeface="Arial"/>
                          <a:ea typeface="华文细黑"/>
                          <a:cs typeface="宋体"/>
                        </a:defRPr>
                      </a:lvl5pPr>
                      <a:lvl6pPr marL="2285390" algn="l" defTabSz="914156" rtl="0" eaLnBrk="1" latinLnBrk="0" hangingPunct="1">
                        <a:defRPr sz="1800" kern="1200">
                          <a:solidFill>
                            <a:schemeClr val="dk1"/>
                          </a:solidFill>
                          <a:latin typeface="Arial"/>
                          <a:ea typeface="华文细黑"/>
                          <a:cs typeface="宋体"/>
                        </a:defRPr>
                      </a:lvl6pPr>
                      <a:lvl7pPr marL="2742468" algn="l" defTabSz="914156" rtl="0" eaLnBrk="1" latinLnBrk="0" hangingPunct="1">
                        <a:defRPr sz="1800" kern="1200">
                          <a:solidFill>
                            <a:schemeClr val="dk1"/>
                          </a:solidFill>
                          <a:latin typeface="Arial"/>
                          <a:ea typeface="华文细黑"/>
                          <a:cs typeface="宋体"/>
                        </a:defRPr>
                      </a:lvl7pPr>
                      <a:lvl8pPr marL="3199546" algn="l" defTabSz="914156" rtl="0" eaLnBrk="1" latinLnBrk="0" hangingPunct="1">
                        <a:defRPr sz="1800" kern="1200">
                          <a:solidFill>
                            <a:schemeClr val="dk1"/>
                          </a:solidFill>
                          <a:latin typeface="Arial"/>
                          <a:ea typeface="华文细黑"/>
                          <a:cs typeface="宋体"/>
                        </a:defRPr>
                      </a:lvl8pPr>
                      <a:lvl9pPr marL="3656624" algn="l" defTabSz="914156" rtl="0" eaLnBrk="1" latinLnBrk="0" hangingPunct="1">
                        <a:defRPr sz="1800" kern="1200">
                          <a:solidFill>
                            <a:schemeClr val="dk1"/>
                          </a:solidFill>
                          <a:latin typeface="Arial"/>
                          <a:ea typeface="华文细黑"/>
                          <a:cs typeface="宋体"/>
                        </a:defRPr>
                      </a:lvl9p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The "Layer 2 port isolation + inter-group isolation based on security groups" solution is used. Inter-group isolation policies are decoupled from IP addresses, simplifying configuration and maintenance and effectively achieving user isolation.</a:t>
                      </a:r>
                      <a:endParaRPr lang="en-US" altLang="zh-CN" sz="1200" kern="1200" dirty="0">
                        <a:solidFill>
                          <a:schemeClr val="dk1"/>
                        </a:solidFill>
                        <a:latin typeface="Huawei Sans" panose="020C0503030203020204" pitchFamily="34" charset="0"/>
                        <a:ea typeface="华文细黑"/>
                        <a:cs typeface="宋体"/>
                      </a:endParaRPr>
                    </a:p>
                  </a:txBody>
                  <a:tcPr anchor="ctr">
                    <a:lnR w="28575" cap="flat" cmpd="sng" algn="ctr">
                      <a:solidFill>
                        <a:schemeClr val="tx1"/>
                      </a:solidFill>
                      <a:prstDash val="solid"/>
                      <a:round/>
                      <a:headEnd type="none" w="med" len="med"/>
                      <a:tailEnd type="none" w="med" len="med"/>
                    </a:lnR>
                  </a:tcPr>
                </a:tc>
              </a:tr>
              <a:tr h="1236091">
                <a:tc>
                  <a:txBody>
                    <a:body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Simplified configuration and management</a:t>
                      </a:r>
                      <a:endParaRPr lang="en-US" altLang="zh-CN" sz="1200" kern="1200" dirty="0">
                        <a:solidFill>
                          <a:schemeClr val="dk1"/>
                        </a:solidFill>
                        <a:latin typeface="Huawei Sans" panose="020C0503030203020204" pitchFamily="34" charset="0"/>
                        <a:ea typeface="华文细黑"/>
                        <a:cs typeface="宋体"/>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A large number of rules such as VLANs and ACLs need to be planned based on IP addresses during network design. These rules are complex to configure and difficult to understand, causing inconvenience in subsequent maintenance.</a:t>
                      </a:r>
                      <a:endParaRPr lang="en-US" altLang="zh-CN" sz="1200" kern="1200" dirty="0">
                        <a:solidFill>
                          <a:schemeClr val="dk1"/>
                        </a:solidFill>
                        <a:latin typeface="Huawei Sans" panose="020C0503030203020204" pitchFamily="34" charset="0"/>
                        <a:ea typeface="华文细黑"/>
                        <a:cs typeface="宋体"/>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209" rtl="0" eaLnBrk="1" fontAlgn="ctr" latinLnBrk="0" hangingPunct="1">
                        <a:lnSpc>
                          <a:spcPct val="100000"/>
                        </a:lnSpc>
                        <a:spcBef>
                          <a:spcPct val="0"/>
                        </a:spcBef>
                        <a:spcAft>
                          <a:spcPts val="0"/>
                        </a:spcAft>
                        <a:buClrTx/>
                        <a:buSzTx/>
                        <a:buFontTx/>
                        <a:buNone/>
                        <a:defRPr/>
                      </a:pPr>
                      <a:r>
                        <a:rPr lang="en-US" sz="1200" kern="1200" dirty="0" smtClean="0">
                          <a:solidFill>
                            <a:schemeClr val="dk1"/>
                          </a:solidFill>
                          <a:latin typeface="Huawei Sans" panose="020C0503030203020204" pitchFamily="34" charset="0"/>
                          <a:ea typeface="华文细黑"/>
                          <a:cs typeface="宋体"/>
                        </a:rPr>
                        <a:t>Based on security groups (UCL </a:t>
                      </a:r>
                      <a:r>
                        <a:rPr lang="en-US" altLang="zh-CN" sz="1200" kern="1200" dirty="0" smtClean="0">
                          <a:solidFill>
                            <a:schemeClr val="dk1"/>
                          </a:solidFill>
                          <a:latin typeface="Huawei Sans" panose="020C0503030203020204" pitchFamily="34" charset="0"/>
                          <a:ea typeface="华文细黑"/>
                          <a:cs typeface="宋体"/>
                        </a:rPr>
                        <a:t>groups</a:t>
                      </a:r>
                      <a:r>
                        <a:rPr lang="en-US" sz="1200" kern="1200" dirty="0" smtClean="0">
                          <a:solidFill>
                            <a:schemeClr val="dk1"/>
                          </a:solidFill>
                          <a:latin typeface="Huawei Sans" panose="020C0503030203020204" pitchFamily="34" charset="0"/>
                          <a:ea typeface="华文细黑"/>
                          <a:cs typeface="宋体"/>
                        </a:rPr>
                        <a:t>), only several user groups and inter-group policies need to be defined, greatly simplifying planning and configuration. In addition, the policy control matrix is easy to understand and maintain.</a:t>
                      </a:r>
                      <a:endParaRPr lang="en-US" altLang="zh-CN" sz="1200" kern="1200" dirty="0" smtClean="0">
                        <a:solidFill>
                          <a:schemeClr val="dk1"/>
                        </a:solidFill>
                        <a:latin typeface="Huawei Sans" panose="020C0503030203020204" pitchFamily="34" charset="0"/>
                        <a:ea typeface="华文细黑"/>
                        <a:cs typeface="宋体"/>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909816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a:t>
            </a:r>
            <a:r>
              <a:rPr lang="en-US" altLang="zh-CN" smtClean="0"/>
              <a:t>in </a:t>
            </a:r>
            <a:r>
              <a:rPr lang="en-US" smtClean="0"/>
              <a:t>Free Mobility: Authentication and </a:t>
            </a:r>
            <a:r>
              <a:rPr lang="en-US" altLang="zh-CN" smtClean="0"/>
              <a:t>Policy </a:t>
            </a:r>
            <a:r>
              <a:rPr lang="en-US" smtClean="0"/>
              <a:t>Enforcement</a:t>
            </a:r>
            <a:endParaRPr lang="en-US" altLang="zh-CN" dirty="0"/>
          </a:p>
        </p:txBody>
      </p:sp>
      <p:cxnSp>
        <p:nvCxnSpPr>
          <p:cNvPr id="5" name="Straight Connector 167"/>
          <p:cNvCxnSpPr/>
          <p:nvPr/>
        </p:nvCxnSpPr>
        <p:spPr bwMode="gray">
          <a:xfrm flipV="1">
            <a:off x="3104741"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11" descr="开放网络-蓝.png"/>
          <p:cNvPicPr>
            <a:picLocks noChangeAspect="1"/>
          </p:cNvPicPr>
          <p:nvPr/>
        </p:nvPicPr>
        <p:blipFill>
          <a:blip r:embed="rId3" cstate="print"/>
          <a:stretch>
            <a:fillRect/>
          </a:stretch>
        </p:blipFill>
        <p:spPr bwMode="gray">
          <a:xfrm>
            <a:off x="2881763" y="4155300"/>
            <a:ext cx="445956" cy="343290"/>
          </a:xfrm>
          <a:prstGeom prst="rect">
            <a:avLst/>
          </a:prstGeom>
        </p:spPr>
      </p:pic>
      <p:cxnSp>
        <p:nvCxnSpPr>
          <p:cNvPr id="7" name="Straight Connector 167"/>
          <p:cNvCxnSpPr/>
          <p:nvPr/>
        </p:nvCxnSpPr>
        <p:spPr bwMode="gray">
          <a:xfrm flipV="1">
            <a:off x="4245628"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1975253"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3116136" y="1515181"/>
            <a:ext cx="0" cy="216253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165"/>
          <p:cNvGrpSpPr/>
          <p:nvPr/>
        </p:nvGrpSpPr>
        <p:grpSpPr bwMode="gray">
          <a:xfrm rot="10800000">
            <a:off x="1967183" y="2510239"/>
            <a:ext cx="2297904" cy="919373"/>
            <a:chOff x="-1233037" y="914446"/>
            <a:chExt cx="1573823" cy="778776"/>
          </a:xfrm>
        </p:grpSpPr>
        <p:cxnSp>
          <p:nvCxnSpPr>
            <p:cNvPr id="1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3" name="图片 76" descr="接入交换机.png"/>
          <p:cNvPicPr>
            <a:picLocks noChangeAspect="1"/>
          </p:cNvPicPr>
          <p:nvPr/>
        </p:nvPicPr>
        <p:blipFill>
          <a:blip r:embed="rId4" cstate="print"/>
          <a:stretch>
            <a:fillRect/>
          </a:stretch>
        </p:blipFill>
        <p:spPr bwMode="gray">
          <a:xfrm>
            <a:off x="1760580" y="3374948"/>
            <a:ext cx="446281" cy="365139"/>
          </a:xfrm>
          <a:prstGeom prst="rect">
            <a:avLst/>
          </a:prstGeom>
        </p:spPr>
      </p:pic>
      <p:pic>
        <p:nvPicPr>
          <p:cNvPr id="14" name="图片 76" descr="接入交换机.png"/>
          <p:cNvPicPr>
            <a:picLocks noChangeAspect="1"/>
          </p:cNvPicPr>
          <p:nvPr/>
        </p:nvPicPr>
        <p:blipFill>
          <a:blip r:embed="rId4" cstate="print"/>
          <a:stretch>
            <a:fillRect/>
          </a:stretch>
        </p:blipFill>
        <p:spPr bwMode="gray">
          <a:xfrm>
            <a:off x="2892996" y="3374948"/>
            <a:ext cx="446281" cy="365139"/>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4025412" y="3374948"/>
            <a:ext cx="446281" cy="365139"/>
          </a:xfrm>
          <a:prstGeom prst="rect">
            <a:avLst/>
          </a:prstGeom>
        </p:spPr>
      </p:pic>
      <p:cxnSp>
        <p:nvCxnSpPr>
          <p:cNvPr id="16" name="Straight Connector 167"/>
          <p:cNvCxnSpPr/>
          <p:nvPr/>
        </p:nvCxnSpPr>
        <p:spPr bwMode="gray">
          <a:xfrm flipH="1">
            <a:off x="3342077" y="2512947"/>
            <a:ext cx="854473"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7"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870678" y="1507889"/>
            <a:ext cx="490909" cy="401653"/>
          </a:xfrm>
          <a:prstGeom prst="rect">
            <a:avLst/>
          </a:prstGeom>
        </p:spPr>
      </p:pic>
      <p:sp>
        <p:nvSpPr>
          <p:cNvPr id="18" name="文本框 17"/>
          <p:cNvSpPr txBox="1"/>
          <p:nvPr/>
        </p:nvSpPr>
        <p:spPr bwMode="gray">
          <a:xfrm>
            <a:off x="876220" y="2192896"/>
            <a:ext cx="1994457" cy="523220"/>
          </a:xfrm>
          <a:prstGeom prst="rect">
            <a:avLst/>
          </a:prstGeom>
          <a:noFill/>
        </p:spPr>
        <p:txBody>
          <a:bodyPr wrap="none" rtlCol="0">
            <a:spAutoFit/>
          </a:bodyPr>
          <a:lstStyle/>
          <a:p>
            <a:pPr algn="r" fontAlgn="ctr"/>
            <a:r>
              <a:rPr lang="en-US" sz="1400" dirty="0" smtClean="0">
                <a:latin typeface="Huawei Sans" panose="020C0503030203020204" pitchFamily="34" charset="0"/>
              </a:rPr>
              <a:t>Core</a:t>
            </a:r>
          </a:p>
          <a:p>
            <a:pPr algn="r" fontAlgn="ctr"/>
            <a:r>
              <a:rPr lang="en-US" sz="1400" b="1" dirty="0" smtClean="0">
                <a:solidFill>
                  <a:srgbClr val="C7000B"/>
                </a:solidFill>
                <a:latin typeface="Huawei Sans" panose="020C0503030203020204" pitchFamily="34" charset="0"/>
              </a:rPr>
              <a:t>Authentication point</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011275" y="3403628"/>
            <a:ext cx="710451" cy="307777"/>
          </a:xfrm>
          <a:prstGeom prst="rect">
            <a:avLst/>
          </a:prstGeom>
          <a:noFill/>
        </p:spPr>
        <p:txBody>
          <a:bodyPr wrap="none" rtlCol="0">
            <a:spAutoFit/>
          </a:bodyPr>
          <a:lstStyle/>
          <a:p>
            <a:pPr algn="r" fontAlgn="ctr"/>
            <a:r>
              <a:rPr lang="en-US" sz="1400" dirty="0" smtClean="0">
                <a:latin typeface="Huawei Sans" panose="020C0503030203020204" pitchFamily="34" charset="0"/>
              </a:rPr>
              <a:t>Access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3957674" y="2608383"/>
            <a:ext cx="1972015"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Policy control center</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11" descr="开放网络-蓝.png"/>
          <p:cNvPicPr>
            <a:picLocks noChangeAspect="1"/>
          </p:cNvPicPr>
          <p:nvPr/>
        </p:nvPicPr>
        <p:blipFill>
          <a:blip r:embed="rId3" cstate="print"/>
          <a:stretch>
            <a:fillRect/>
          </a:stretch>
        </p:blipFill>
        <p:spPr bwMode="gray">
          <a:xfrm>
            <a:off x="1752275" y="4155300"/>
            <a:ext cx="445956" cy="343290"/>
          </a:xfrm>
          <a:prstGeom prst="rect">
            <a:avLst/>
          </a:prstGeom>
        </p:spPr>
      </p:pic>
      <p:pic>
        <p:nvPicPr>
          <p:cNvPr id="22" name="图片 11" descr="开放网络-蓝.png"/>
          <p:cNvPicPr>
            <a:picLocks noChangeAspect="1"/>
          </p:cNvPicPr>
          <p:nvPr/>
        </p:nvPicPr>
        <p:blipFill>
          <a:blip r:embed="rId3" cstate="print"/>
          <a:stretch>
            <a:fillRect/>
          </a:stretch>
        </p:blipFill>
        <p:spPr bwMode="gray">
          <a:xfrm>
            <a:off x="4022650" y="4155300"/>
            <a:ext cx="445956" cy="343290"/>
          </a:xfrm>
          <a:prstGeom prst="rect">
            <a:avLst/>
          </a:prstGeom>
        </p:spPr>
      </p:pic>
      <p:pic>
        <p:nvPicPr>
          <p:cNvPr id="23" name="图片 103" descr="核心交换机.png"/>
          <p:cNvPicPr>
            <a:picLocks noChangeAspect="1"/>
          </p:cNvPicPr>
          <p:nvPr/>
        </p:nvPicPr>
        <p:blipFill>
          <a:blip r:embed="rId6" cstate="print"/>
          <a:stretch>
            <a:fillRect/>
          </a:stretch>
        </p:blipFill>
        <p:spPr bwMode="gray">
          <a:xfrm>
            <a:off x="2868688" y="2309413"/>
            <a:ext cx="490909" cy="401653"/>
          </a:xfrm>
          <a:prstGeom prst="rect">
            <a:avLst/>
          </a:prstGeom>
        </p:spPr>
      </p:pic>
      <p:sp>
        <p:nvSpPr>
          <p:cNvPr id="24" name="文本框 23"/>
          <p:cNvSpPr txBox="1"/>
          <p:nvPr/>
        </p:nvSpPr>
        <p:spPr bwMode="gray">
          <a:xfrm>
            <a:off x="455613" y="4898484"/>
            <a:ext cx="5620067" cy="1277273"/>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altLang="zh-CN" sz="1200" b="1" dirty="0">
                <a:latin typeface="Huawei Sans" panose="020C0503030203020204" pitchFamily="34" charset="0"/>
              </a:rPr>
              <a:t>Authentication point: </a:t>
            </a:r>
            <a:r>
              <a:rPr lang="en-US" altLang="zh-CN" sz="1200" dirty="0">
                <a:latin typeface="Huawei Sans" panose="020C0503030203020204" pitchFamily="34" charset="0"/>
              </a:rPr>
              <a:t>authenticates terminals and obtains authorization results </a:t>
            </a:r>
            <a:r>
              <a:rPr lang="en-US" altLang="zh-CN" sz="1200" dirty="0" smtClean="0">
                <a:latin typeface="Huawei Sans" panose="020C0503030203020204" pitchFamily="34" charset="0"/>
              </a:rPr>
              <a:t>(containing the </a:t>
            </a:r>
            <a:r>
              <a:rPr lang="en-US" altLang="zh-CN" sz="1200" dirty="0">
                <a:latin typeface="Huawei Sans" panose="020C0503030203020204" pitchFamily="34" charset="0"/>
              </a:rPr>
              <a:t>security </a:t>
            </a:r>
            <a:r>
              <a:rPr lang="en-US" altLang="zh-CN" sz="1200" dirty="0" smtClean="0">
                <a:latin typeface="Huawei Sans" panose="020C0503030203020204" pitchFamily="34" charset="0"/>
              </a:rPr>
              <a:t>groups </a:t>
            </a:r>
            <a:r>
              <a:rPr lang="en-US" altLang="zh-CN" sz="1200" dirty="0">
                <a:latin typeface="Huawei Sans" panose="020C0503030203020204" pitchFamily="34" charset="0"/>
              </a:rPr>
              <a:t>to which terminals belong) from </a:t>
            </a:r>
            <a:r>
              <a:rPr lang="en-US" altLang="zh-CN" sz="1200" dirty="0" err="1">
                <a:latin typeface="Huawei Sans" panose="020C0503030203020204" pitchFamily="34" charset="0"/>
              </a:rPr>
              <a:t>iMaster</a:t>
            </a:r>
            <a:r>
              <a:rPr lang="en-US" altLang="zh-CN" sz="1200" dirty="0">
                <a:latin typeface="Huawei Sans" panose="020C0503030203020204" pitchFamily="34" charset="0"/>
              </a:rPr>
              <a:t> </a:t>
            </a:r>
            <a:r>
              <a:rPr lang="en-US" altLang="zh-CN" sz="1200" dirty="0" smtClean="0">
                <a:latin typeface="Huawei Sans" panose="020C0503030203020204" pitchFamily="34" charset="0"/>
              </a:rPr>
              <a:t>NCE-Campus.</a:t>
            </a:r>
            <a:endParaRPr lang="en-US" altLang="zh-CN" sz="1200" dirty="0">
              <a:latin typeface="Huawei Sans" panose="020C0503030203020204" pitchFamily="34" charset="0"/>
            </a:endParaRPr>
          </a:p>
          <a:p>
            <a:pPr marL="285750" indent="-285750" fontAlgn="ctr">
              <a:spcAft>
                <a:spcPts val="600"/>
              </a:spcAft>
              <a:buFont typeface="Arial" panose="020B0604020202020204" pitchFamily="34" charset="0"/>
              <a:buChar char="•"/>
            </a:pPr>
            <a:r>
              <a:rPr lang="en-US" altLang="zh-CN" sz="1200" b="1" dirty="0" err="1">
                <a:latin typeface="Huawei Sans" panose="020C0503030203020204" pitchFamily="34" charset="0"/>
              </a:rPr>
              <a:t>iMaster</a:t>
            </a:r>
            <a:r>
              <a:rPr lang="en-US" altLang="zh-CN" sz="1200" b="1" dirty="0">
                <a:latin typeface="Huawei Sans" panose="020C0503030203020204" pitchFamily="34" charset="0"/>
              </a:rPr>
              <a:t> </a:t>
            </a:r>
            <a:r>
              <a:rPr lang="en-US" altLang="zh-CN" sz="1200" b="1" dirty="0" smtClean="0">
                <a:latin typeface="Huawei Sans" panose="020C0503030203020204" pitchFamily="34" charset="0"/>
              </a:rPr>
              <a:t>NCE-Campus: </a:t>
            </a:r>
            <a:r>
              <a:rPr lang="en-US" altLang="zh-CN" sz="1200" dirty="0" smtClean="0">
                <a:latin typeface="Huawei Sans" panose="020C0503030203020204" pitchFamily="34" charset="0"/>
              </a:rPr>
              <a:t>serves as </a:t>
            </a:r>
            <a:r>
              <a:rPr lang="en-US" altLang="zh-CN" sz="1200" dirty="0">
                <a:latin typeface="Huawei Sans" panose="020C0503030203020204" pitchFamily="34" charset="0"/>
              </a:rPr>
              <a:t>the authentication server and the policy control center </a:t>
            </a:r>
            <a:r>
              <a:rPr lang="en-US" altLang="zh-CN" sz="1200" dirty="0" smtClean="0">
                <a:latin typeface="Huawei Sans" panose="020C0503030203020204" pitchFamily="34" charset="0"/>
              </a:rPr>
              <a:t>to </a:t>
            </a:r>
            <a:r>
              <a:rPr lang="en-US" altLang="zh-CN" sz="1200" dirty="0">
                <a:latin typeface="Huawei Sans" panose="020C0503030203020204" pitchFamily="34" charset="0"/>
              </a:rPr>
              <a:t>maintain the </a:t>
            </a:r>
            <a:r>
              <a:rPr lang="en-US" altLang="zh-CN" sz="1200" dirty="0" smtClean="0">
                <a:solidFill>
                  <a:srgbClr val="C7000B"/>
                </a:solidFill>
                <a:latin typeface="Huawei Sans" panose="020C0503030203020204" pitchFamily="34" charset="0"/>
              </a:rPr>
              <a:t>policy control matrix, which defines policies for controlling access between network-wide security groups</a:t>
            </a:r>
            <a:r>
              <a:rPr lang="en-US" altLang="zh-CN" sz="1200" dirty="0" smtClean="0">
                <a:latin typeface="Huawei Sans" panose="020C0503030203020204" pitchFamily="34" charset="0"/>
              </a:rPr>
              <a:t>.</a:t>
            </a:r>
            <a:endParaRPr lang="en-US" altLang="zh-CN" sz="1200" dirty="0">
              <a:latin typeface="Huawei Sans" panose="020C0503030203020204" pitchFamily="34" charset="0"/>
            </a:endParaRPr>
          </a:p>
        </p:txBody>
      </p:sp>
      <p:cxnSp>
        <p:nvCxnSpPr>
          <p:cNvPr id="25" name="Straight Connector 167"/>
          <p:cNvCxnSpPr/>
          <p:nvPr/>
        </p:nvCxnSpPr>
        <p:spPr bwMode="gray">
          <a:xfrm flipV="1">
            <a:off x="8800147"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6" name="图片 11" descr="开放网络-蓝.png"/>
          <p:cNvPicPr>
            <a:picLocks noChangeAspect="1"/>
          </p:cNvPicPr>
          <p:nvPr/>
        </p:nvPicPr>
        <p:blipFill>
          <a:blip r:embed="rId3" cstate="print"/>
          <a:stretch>
            <a:fillRect/>
          </a:stretch>
        </p:blipFill>
        <p:spPr bwMode="gray">
          <a:xfrm>
            <a:off x="8577169" y="4155300"/>
            <a:ext cx="445956" cy="343290"/>
          </a:xfrm>
          <a:prstGeom prst="rect">
            <a:avLst/>
          </a:prstGeom>
        </p:spPr>
      </p:pic>
      <p:cxnSp>
        <p:nvCxnSpPr>
          <p:cNvPr id="27" name="Straight Connector 167"/>
          <p:cNvCxnSpPr/>
          <p:nvPr/>
        </p:nvCxnSpPr>
        <p:spPr bwMode="gray">
          <a:xfrm flipV="1">
            <a:off x="9941034"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8" name="Straight Connector 167"/>
          <p:cNvCxnSpPr/>
          <p:nvPr/>
        </p:nvCxnSpPr>
        <p:spPr bwMode="gray">
          <a:xfrm flipV="1">
            <a:off x="7670659" y="3630932"/>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167"/>
          <p:cNvCxnSpPr/>
          <p:nvPr/>
        </p:nvCxnSpPr>
        <p:spPr bwMode="gray">
          <a:xfrm flipV="1">
            <a:off x="8811542" y="1515181"/>
            <a:ext cx="0" cy="216253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30" name="Group 165"/>
          <p:cNvGrpSpPr/>
          <p:nvPr/>
        </p:nvGrpSpPr>
        <p:grpSpPr bwMode="gray">
          <a:xfrm rot="10800000">
            <a:off x="7662589" y="2510239"/>
            <a:ext cx="2297904" cy="919373"/>
            <a:chOff x="-1233037" y="914446"/>
            <a:chExt cx="1573823" cy="778776"/>
          </a:xfrm>
        </p:grpSpPr>
        <p:cxnSp>
          <p:nvCxnSpPr>
            <p:cNvPr id="3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34" name="图片 76" descr="接入交换机.png"/>
          <p:cNvPicPr>
            <a:picLocks noChangeAspect="1"/>
          </p:cNvPicPr>
          <p:nvPr/>
        </p:nvPicPr>
        <p:blipFill>
          <a:blip r:embed="rId4" cstate="print"/>
          <a:stretch>
            <a:fillRect/>
          </a:stretch>
        </p:blipFill>
        <p:spPr bwMode="gray">
          <a:xfrm>
            <a:off x="7455986" y="3374948"/>
            <a:ext cx="446281" cy="365139"/>
          </a:xfrm>
          <a:prstGeom prst="rect">
            <a:avLst/>
          </a:prstGeom>
        </p:spPr>
      </p:pic>
      <p:pic>
        <p:nvPicPr>
          <p:cNvPr id="35" name="图片 76" descr="接入交换机.png"/>
          <p:cNvPicPr>
            <a:picLocks noChangeAspect="1"/>
          </p:cNvPicPr>
          <p:nvPr/>
        </p:nvPicPr>
        <p:blipFill>
          <a:blip r:embed="rId4" cstate="print"/>
          <a:stretch>
            <a:fillRect/>
          </a:stretch>
        </p:blipFill>
        <p:spPr bwMode="gray">
          <a:xfrm>
            <a:off x="8588402" y="3374948"/>
            <a:ext cx="446281" cy="365139"/>
          </a:xfrm>
          <a:prstGeom prst="rect">
            <a:avLst/>
          </a:prstGeom>
        </p:spPr>
      </p:pic>
      <p:pic>
        <p:nvPicPr>
          <p:cNvPr id="36" name="图片 76" descr="接入交换机.png"/>
          <p:cNvPicPr>
            <a:picLocks noChangeAspect="1"/>
          </p:cNvPicPr>
          <p:nvPr/>
        </p:nvPicPr>
        <p:blipFill>
          <a:blip r:embed="rId4" cstate="print"/>
          <a:stretch>
            <a:fillRect/>
          </a:stretch>
        </p:blipFill>
        <p:spPr bwMode="gray">
          <a:xfrm>
            <a:off x="9720818" y="3374948"/>
            <a:ext cx="446281" cy="365139"/>
          </a:xfrm>
          <a:prstGeom prst="rect">
            <a:avLst/>
          </a:prstGeom>
        </p:spPr>
      </p:pic>
      <p:cxnSp>
        <p:nvCxnSpPr>
          <p:cNvPr id="37" name="Straight Connector 167"/>
          <p:cNvCxnSpPr/>
          <p:nvPr/>
        </p:nvCxnSpPr>
        <p:spPr bwMode="gray">
          <a:xfrm flipH="1">
            <a:off x="9037484" y="2512947"/>
            <a:ext cx="90355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6198127" y="2192896"/>
            <a:ext cx="2367956" cy="523220"/>
          </a:xfrm>
          <a:prstGeom prst="rect">
            <a:avLst/>
          </a:prstGeom>
          <a:noFill/>
        </p:spPr>
        <p:txBody>
          <a:bodyPr wrap="none" rtlCol="0">
            <a:spAutoFit/>
          </a:bodyPr>
          <a:lstStyle/>
          <a:p>
            <a:pPr algn="r" fontAlgn="ctr"/>
            <a:r>
              <a:rPr lang="en-US" sz="1400" dirty="0" smtClean="0">
                <a:latin typeface="Huawei Sans" panose="020C0503030203020204" pitchFamily="34" charset="0"/>
              </a:rPr>
              <a:t>Core</a:t>
            </a:r>
          </a:p>
          <a:p>
            <a:pPr algn="r" fontAlgn="ctr"/>
            <a:r>
              <a:rPr lang="en-US" sz="1400" b="1" dirty="0" smtClean="0">
                <a:solidFill>
                  <a:srgbClr val="C7000B"/>
                </a:solidFill>
                <a:latin typeface="Huawei Sans" panose="020C0503030203020204" pitchFamily="34" charset="0"/>
              </a:rPr>
              <a:t>Policy enforcement point</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6706681" y="3403628"/>
            <a:ext cx="710451" cy="307777"/>
          </a:xfrm>
          <a:prstGeom prst="rect">
            <a:avLst/>
          </a:prstGeom>
          <a:noFill/>
        </p:spPr>
        <p:txBody>
          <a:bodyPr wrap="none" rtlCol="0">
            <a:spAutoFit/>
          </a:bodyPr>
          <a:lstStyle/>
          <a:p>
            <a:pPr algn="r" fontAlgn="ctr"/>
            <a:r>
              <a:rPr lang="en-US" sz="1400" dirty="0" smtClean="0">
                <a:latin typeface="Huawei Sans" panose="020C0503030203020204" pitchFamily="34" charset="0"/>
              </a:rPr>
              <a:t>Access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11" descr="开放网络-蓝.png"/>
          <p:cNvPicPr>
            <a:picLocks noChangeAspect="1"/>
          </p:cNvPicPr>
          <p:nvPr/>
        </p:nvPicPr>
        <p:blipFill>
          <a:blip r:embed="rId3" cstate="print"/>
          <a:stretch>
            <a:fillRect/>
          </a:stretch>
        </p:blipFill>
        <p:spPr bwMode="gray">
          <a:xfrm>
            <a:off x="7447681" y="4155300"/>
            <a:ext cx="445956" cy="343290"/>
          </a:xfrm>
          <a:prstGeom prst="rect">
            <a:avLst/>
          </a:prstGeom>
        </p:spPr>
      </p:pic>
      <p:pic>
        <p:nvPicPr>
          <p:cNvPr id="41" name="图片 11" descr="开放网络-蓝.png"/>
          <p:cNvPicPr>
            <a:picLocks noChangeAspect="1"/>
          </p:cNvPicPr>
          <p:nvPr/>
        </p:nvPicPr>
        <p:blipFill>
          <a:blip r:embed="rId3" cstate="print"/>
          <a:stretch>
            <a:fillRect/>
          </a:stretch>
        </p:blipFill>
        <p:spPr bwMode="gray">
          <a:xfrm>
            <a:off x="9718056" y="4155300"/>
            <a:ext cx="445956" cy="343290"/>
          </a:xfrm>
          <a:prstGeom prst="rect">
            <a:avLst/>
          </a:prstGeom>
        </p:spPr>
      </p:pic>
      <p:pic>
        <p:nvPicPr>
          <p:cNvPr id="42" name="图片 103" descr="核心交换机.png"/>
          <p:cNvPicPr>
            <a:picLocks noChangeAspect="1"/>
          </p:cNvPicPr>
          <p:nvPr/>
        </p:nvPicPr>
        <p:blipFill>
          <a:blip r:embed="rId6" cstate="print"/>
          <a:stretch>
            <a:fillRect/>
          </a:stretch>
        </p:blipFill>
        <p:spPr bwMode="gray">
          <a:xfrm>
            <a:off x="8564094" y="2309413"/>
            <a:ext cx="490909" cy="401653"/>
          </a:xfrm>
          <a:prstGeom prst="rect">
            <a:avLst/>
          </a:prstGeom>
        </p:spPr>
      </p:pic>
      <p:sp>
        <p:nvSpPr>
          <p:cNvPr id="43" name="文本框 42"/>
          <p:cNvSpPr txBox="1"/>
          <p:nvPr/>
        </p:nvSpPr>
        <p:spPr bwMode="gray">
          <a:xfrm>
            <a:off x="6095999" y="4898484"/>
            <a:ext cx="5653089" cy="1200329"/>
          </a:xfrm>
          <a:prstGeom prst="rect">
            <a:avLst/>
          </a:prstGeom>
          <a:noFill/>
        </p:spPr>
        <p:txBody>
          <a:bodyPr wrap="square" rtlCol="0">
            <a:spAutoFit/>
          </a:bodyPr>
          <a:lstStyle/>
          <a:p>
            <a:pPr marL="285750" indent="-285750" fontAlgn="ctr">
              <a:spcAft>
                <a:spcPts val="600"/>
              </a:spcAft>
              <a:buFont typeface="Arial" panose="020B0604020202020204" pitchFamily="34" charset="0"/>
              <a:buChar char="•"/>
            </a:pPr>
            <a:r>
              <a:rPr lang="en-US" altLang="zh-CN" sz="1200" b="1" dirty="0">
                <a:latin typeface="Huawei Sans" panose="020C0503030203020204" pitchFamily="34" charset="0"/>
              </a:rPr>
              <a:t>Policy enforcement point: </a:t>
            </a:r>
            <a:r>
              <a:rPr lang="en-US" altLang="zh-CN" sz="1200" dirty="0">
                <a:latin typeface="Huawei Sans" panose="020C0503030203020204" pitchFamily="34" charset="0"/>
              </a:rPr>
              <a:t>obtains the </a:t>
            </a:r>
            <a:r>
              <a:rPr lang="en-US" altLang="zh-CN" sz="1200" dirty="0" smtClean="0">
                <a:latin typeface="Huawei Sans" panose="020C0503030203020204" pitchFamily="34" charset="0"/>
              </a:rPr>
              <a:t>policy control matrix from </a:t>
            </a:r>
            <a:r>
              <a:rPr lang="en-US" altLang="zh-CN" sz="1200" dirty="0" err="1">
                <a:latin typeface="Huawei Sans" panose="020C0503030203020204" pitchFamily="34" charset="0"/>
              </a:rPr>
              <a:t>iMaster</a:t>
            </a:r>
            <a:r>
              <a:rPr lang="en-US" altLang="zh-CN" sz="1200" dirty="0">
                <a:latin typeface="Huawei Sans" panose="020C0503030203020204" pitchFamily="34" charset="0"/>
              </a:rPr>
              <a:t> </a:t>
            </a:r>
            <a:r>
              <a:rPr lang="en-US" altLang="zh-CN" sz="1200" dirty="0" smtClean="0">
                <a:latin typeface="Huawei Sans" panose="020C0503030203020204" pitchFamily="34" charset="0"/>
              </a:rPr>
              <a:t>NCE-Campus, </a:t>
            </a:r>
            <a:r>
              <a:rPr lang="en-US" altLang="zh-CN" sz="1200" dirty="0">
                <a:latin typeface="Huawei Sans" panose="020C0503030203020204" pitchFamily="34" charset="0"/>
              </a:rPr>
              <a:t>and enforces policies based on the source and destination security groups </a:t>
            </a:r>
            <a:r>
              <a:rPr lang="en-US" altLang="zh-CN" sz="1200" dirty="0" smtClean="0">
                <a:latin typeface="Huawei Sans" panose="020C0503030203020204" pitchFamily="34" charset="0"/>
              </a:rPr>
              <a:t>to which the </a:t>
            </a:r>
            <a:r>
              <a:rPr lang="en-US" altLang="zh-CN" sz="1200" dirty="0">
                <a:latin typeface="Huawei Sans" panose="020C0503030203020204" pitchFamily="34" charset="0"/>
              </a:rPr>
              <a:t>source and destination IP addresses of the </a:t>
            </a:r>
            <a:r>
              <a:rPr lang="en-US" altLang="zh-CN" sz="1200" dirty="0" smtClean="0">
                <a:latin typeface="Huawei Sans" panose="020C0503030203020204" pitchFamily="34" charset="0"/>
              </a:rPr>
              <a:t>received traffic belong. </a:t>
            </a:r>
            <a:r>
              <a:rPr lang="en-US" altLang="zh-CN" sz="1200" dirty="0">
                <a:latin typeface="Huawei Sans" panose="020C0503030203020204" pitchFamily="34" charset="0"/>
              </a:rPr>
              <a:t>If the policy allows the </a:t>
            </a:r>
            <a:r>
              <a:rPr lang="en-US" altLang="zh-CN" sz="1200" dirty="0" smtClean="0">
                <a:latin typeface="Huawei Sans" panose="020C0503030203020204" pitchFamily="34" charset="0"/>
              </a:rPr>
              <a:t>traffic to pass through, </a:t>
            </a:r>
            <a:r>
              <a:rPr lang="en-US" altLang="zh-CN" sz="1200" dirty="0">
                <a:latin typeface="Huawei Sans" panose="020C0503030203020204" pitchFamily="34" charset="0"/>
              </a:rPr>
              <a:t>the policy enforcement point forwards the traffic. Otherwise, the traffic is dropped.</a:t>
            </a:r>
          </a:p>
        </p:txBody>
      </p:sp>
      <p:sp>
        <p:nvSpPr>
          <p:cNvPr id="44" name="文本框 43"/>
          <p:cNvSpPr txBox="1"/>
          <p:nvPr/>
        </p:nvSpPr>
        <p:spPr bwMode="gray">
          <a:xfrm>
            <a:off x="1622211" y="4530971"/>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3898641" y="4530971"/>
            <a:ext cx="73289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B</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7329012" y="4530971"/>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9605442" y="4530971"/>
            <a:ext cx="73289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B</a:t>
            </a:r>
            <a:endParaRPr lang="en-US" altLang="zh-CN" sz="14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47"/>
          <p:cNvSpPr/>
          <p:nvPr/>
        </p:nvSpPr>
        <p:spPr bwMode="gray">
          <a:xfrm>
            <a:off x="2198201" y="2735145"/>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noFill/>
          <a:ln w="50800">
            <a:solidFill>
              <a:srgbClr val="92D05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flipH="1">
            <a:off x="3251941" y="2735145"/>
            <a:ext cx="773471"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noFill/>
          <a:ln w="50800">
            <a:solidFill>
              <a:srgbClr val="92D05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1871369" y="3067718"/>
            <a:ext cx="1186791" cy="257369"/>
          </a:xfrm>
          <a:prstGeom prst="rect">
            <a:avLst/>
          </a:prstGeom>
          <a:solidFill>
            <a:schemeClr val="bg1"/>
          </a:solidFill>
        </p:spPr>
        <p:txBody>
          <a:bodyPr wrap="none" lIns="36000" tIns="36000" rIns="36000" bIns="36000" rtlCol="0">
            <a:spAutoFit/>
          </a:bodyPr>
          <a:lstStyle/>
          <a:p>
            <a:pPr algn="ctr" fontAlgn="ctr"/>
            <a:r>
              <a:rPr lang="en-US" sz="1200" b="1" dirty="0" smtClean="0">
                <a:solidFill>
                  <a:srgbClr val="92D050"/>
                </a:solidFill>
                <a:latin typeface="Huawei Sans" panose="020C0503030203020204" pitchFamily="34" charset="0"/>
              </a:rPr>
              <a:t>Authentication</a:t>
            </a:r>
            <a:endParaRPr lang="en-US" altLang="zh-CN" sz="12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3293258" y="3067718"/>
            <a:ext cx="1186791" cy="257369"/>
          </a:xfrm>
          <a:prstGeom prst="rect">
            <a:avLst/>
          </a:prstGeom>
          <a:solidFill>
            <a:schemeClr val="bg1"/>
          </a:solidFill>
        </p:spPr>
        <p:txBody>
          <a:bodyPr wrap="none" lIns="36000" tIns="36000" rIns="36000" bIns="36000" rtlCol="0">
            <a:spAutoFit/>
          </a:bodyPr>
          <a:lstStyle/>
          <a:p>
            <a:pPr algn="ctr" fontAlgn="ctr"/>
            <a:r>
              <a:rPr lang="en-US" sz="1200" b="1" dirty="0" smtClean="0">
                <a:solidFill>
                  <a:srgbClr val="92D050"/>
                </a:solidFill>
                <a:latin typeface="Huawei Sans" panose="020C0503030203020204" pitchFamily="34" charset="0"/>
              </a:rPr>
              <a:t>Authentication</a:t>
            </a:r>
            <a:endParaRPr lang="en-US" altLang="zh-CN" sz="12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7871288" y="2504375"/>
            <a:ext cx="1981730" cy="1606051"/>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2513468"/>
              <a:gd name="connsiteY0" fmla="*/ 71559 h 123530"/>
              <a:gd name="connsiteX1" fmla="*/ 2513468 w 2513468"/>
              <a:gd name="connsiteY1" fmla="*/ 69221 h 123530"/>
              <a:gd name="connsiteX0" fmla="*/ 0 w 2513468"/>
              <a:gd name="connsiteY0" fmla="*/ 596636 h 596636"/>
              <a:gd name="connsiteX1" fmla="*/ 2513468 w 2513468"/>
              <a:gd name="connsiteY1" fmla="*/ 594298 h 596636"/>
              <a:gd name="connsiteX0" fmla="*/ 0 w 2430400"/>
              <a:gd name="connsiteY0" fmla="*/ 603291 h 603291"/>
              <a:gd name="connsiteX1" fmla="*/ 2430400 w 2430400"/>
              <a:gd name="connsiteY1" fmla="*/ 591409 h 603291"/>
              <a:gd name="connsiteX0" fmla="*/ 0 w 2430400"/>
              <a:gd name="connsiteY0" fmla="*/ 618856 h 618856"/>
              <a:gd name="connsiteX1" fmla="*/ 2430400 w 2430400"/>
              <a:gd name="connsiteY1" fmla="*/ 606974 h 618856"/>
              <a:gd name="connsiteX0" fmla="*/ 0 w 2430400"/>
              <a:gd name="connsiteY0" fmla="*/ 602071 h 602071"/>
              <a:gd name="connsiteX1" fmla="*/ 2430400 w 2430400"/>
              <a:gd name="connsiteY1" fmla="*/ 590189 h 602071"/>
              <a:gd name="connsiteX0" fmla="*/ 0 w 2430400"/>
              <a:gd name="connsiteY0" fmla="*/ 603468 h 603468"/>
              <a:gd name="connsiteX1" fmla="*/ 2430400 w 2430400"/>
              <a:gd name="connsiteY1" fmla="*/ 591586 h 603468"/>
              <a:gd name="connsiteX0" fmla="*/ 0 w 2430400"/>
              <a:gd name="connsiteY0" fmla="*/ 603468 h 603468"/>
              <a:gd name="connsiteX1" fmla="*/ 2430400 w 2430400"/>
              <a:gd name="connsiteY1" fmla="*/ 591586 h 603468"/>
            </a:gdLst>
            <a:ahLst/>
            <a:cxnLst>
              <a:cxn ang="0">
                <a:pos x="connsiteX0" y="connsiteY0"/>
              </a:cxn>
              <a:cxn ang="0">
                <a:pos x="connsiteX1" y="connsiteY1"/>
              </a:cxn>
            </a:cxnLst>
            <a:rect l="l" t="t" r="r" b="b"/>
            <a:pathLst>
              <a:path w="2430400" h="603468">
                <a:moveTo>
                  <a:pt x="0" y="603468"/>
                </a:moveTo>
                <a:cubicBezTo>
                  <a:pt x="273649" y="309436"/>
                  <a:pt x="1066480" y="-586736"/>
                  <a:pt x="2430400" y="591586"/>
                </a:cubicBezTo>
              </a:path>
            </a:pathLst>
          </a:custGeom>
          <a:noFill/>
          <a:ln w="50800">
            <a:solidFill>
              <a:srgbClr val="30B5C5"/>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196550" y="2395330"/>
            <a:ext cx="1346845" cy="248394"/>
          </a:xfrm>
          <a:prstGeom prst="rect">
            <a:avLst/>
          </a:prstGeom>
        </p:spPr>
      </p:pic>
      <p:pic>
        <p:nvPicPr>
          <p:cNvPr id="55" name="图片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910992" y="2395330"/>
            <a:ext cx="1346845" cy="248394"/>
          </a:xfrm>
          <a:prstGeom prst="rect">
            <a:avLst/>
          </a:prstGeom>
        </p:spPr>
      </p:pic>
      <p:pic>
        <p:nvPicPr>
          <p:cNvPr id="5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568491" y="1507889"/>
            <a:ext cx="490909" cy="401653"/>
          </a:xfrm>
          <a:prstGeom prst="rect">
            <a:avLst/>
          </a:prstGeom>
        </p:spPr>
      </p:pic>
      <p:sp>
        <p:nvSpPr>
          <p:cNvPr id="57" name="文本框 56"/>
          <p:cNvSpPr txBox="1"/>
          <p:nvPr/>
        </p:nvSpPr>
        <p:spPr bwMode="gray">
          <a:xfrm>
            <a:off x="8888208" y="1976930"/>
            <a:ext cx="1502582" cy="257369"/>
          </a:xfrm>
          <a:prstGeom prst="rect">
            <a:avLst/>
          </a:prstGeom>
          <a:solidFill>
            <a:schemeClr val="bg1"/>
          </a:solidFill>
        </p:spPr>
        <p:txBody>
          <a:bodyPr wrap="none" lIns="36000" tIns="36000" rIns="36000" bIns="36000" rtlCol="0">
            <a:spAutoFit/>
          </a:bodyPr>
          <a:lstStyle/>
          <a:p>
            <a:pPr fontAlgn="ctr"/>
            <a:r>
              <a:rPr lang="en-US" altLang="zh-CN" sz="1200" b="1" dirty="0">
                <a:solidFill>
                  <a:srgbClr val="30B5C5"/>
                </a:solidFill>
                <a:latin typeface="Huawei Sans" panose="020C0503030203020204" pitchFamily="34" charset="0"/>
              </a:rPr>
              <a:t>Policy enforcement</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222869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in Free Mobility: Security Group (1)</a:t>
            </a:r>
            <a:endParaRPr lang="en-US" altLang="zh-CN" dirty="0"/>
          </a:p>
        </p:txBody>
      </p:sp>
      <p:sp>
        <p:nvSpPr>
          <p:cNvPr id="4" name="文本占位符 3"/>
          <p:cNvSpPr>
            <a:spLocks noGrp="1"/>
          </p:cNvSpPr>
          <p:nvPr>
            <p:ph type="body" sz="quarter" idx="10"/>
          </p:nvPr>
        </p:nvSpPr>
        <p:spPr bwMode="gray">
          <a:xfrm>
            <a:off x="455612" y="1052514"/>
            <a:ext cx="11293476" cy="1306048"/>
          </a:xfrm>
        </p:spPr>
        <p:txBody>
          <a:bodyPr/>
          <a:lstStyle/>
          <a:p>
            <a:r>
              <a:rPr lang="en-US" sz="1800" smtClean="0"/>
              <a:t>A security group is an abstracted and logical set of communicating objects on a network. </a:t>
            </a:r>
            <a:endParaRPr lang="en-US" altLang="zh-CN" sz="1800" smtClean="0"/>
          </a:p>
          <a:p>
            <a:r>
              <a:rPr lang="en-US" sz="1800" smtClean="0"/>
              <a:t>An administrator can add the users requiring the same access control policy to the same security group, and configure an access control policy for the group. </a:t>
            </a:r>
            <a:endParaRPr lang="en-US" altLang="zh-CN" sz="1800" dirty="0" smtClean="0"/>
          </a:p>
        </p:txBody>
      </p:sp>
      <p:sp>
        <p:nvSpPr>
          <p:cNvPr id="29" name="圆角矩形 75"/>
          <p:cNvSpPr/>
          <p:nvPr/>
        </p:nvSpPr>
        <p:spPr bwMode="gray">
          <a:xfrm>
            <a:off x="455612" y="2358562"/>
            <a:ext cx="564038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Classification of security groups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455612" y="2804856"/>
            <a:ext cx="5640388" cy="3395919"/>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ct val="1200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Security group members can be network terminals such as PCs and smartphones. They can be added by an administrator or dynamically added upon successful authentication.</a:t>
            </a:r>
          </a:p>
          <a:p>
            <a:pPr marL="540000" lvl="1" indent="-180000" defTabSz="1219304" fontAlgn="ctr">
              <a:lnSpc>
                <a:spcPct val="120000"/>
              </a:lnSpc>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rPr>
              <a:t>Static security group: It is a security group defined by statically binding IP addresses.</a:t>
            </a:r>
          </a:p>
          <a:p>
            <a:pPr marL="540000" lvl="1" indent="-180000" defTabSz="1219304" fontAlgn="ctr">
              <a:lnSpc>
                <a:spcPct val="120000"/>
              </a:lnSpc>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rPr>
              <a:t>Dynamic security group: Users who meet specified conditions are </a:t>
            </a:r>
            <a:r>
              <a:rPr lang="en-US" altLang="zh-CN" sz="1400" dirty="0">
                <a:solidFill>
                  <a:prstClr val="black"/>
                </a:solidFill>
                <a:latin typeface="Huawei Sans" panose="020C0503030203020204" pitchFamily="34" charset="0"/>
                <a:ea typeface="方正兰亭黑简体" panose="02000000000000000000" pitchFamily="2" charset="-122"/>
              </a:rPr>
              <a:t>authorized </a:t>
            </a:r>
            <a:r>
              <a:rPr lang="en-US" sz="1400" dirty="0">
                <a:solidFill>
                  <a:prstClr val="black"/>
                </a:solidFill>
                <a:latin typeface="Huawei Sans" panose="020C0503030203020204" pitchFamily="34" charset="0"/>
                <a:ea typeface="方正兰亭黑简体" panose="02000000000000000000" pitchFamily="2" charset="-122"/>
              </a:rPr>
              <a:t>a specific security group.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0000"/>
              </a:lnSpc>
              <a:spcAft>
                <a:spcPts val="600"/>
              </a:spcAft>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A dynamic security group has a higher priority than a static security group. For example, a user with IP address 1 is statically bound to security group 1, and the user is dynamically added to security group 2 upon successful RADIUS authentication. Eventually, the user belongs to security group 2.</a:t>
            </a:r>
          </a:p>
        </p:txBody>
      </p:sp>
      <p:sp>
        <p:nvSpPr>
          <p:cNvPr id="35" name="圆角矩形 75"/>
          <p:cNvSpPr/>
          <p:nvPr/>
        </p:nvSpPr>
        <p:spPr bwMode="gray">
          <a:xfrm>
            <a:off x="6219729" y="2358562"/>
            <a:ext cx="552935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Special security groups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75"/>
          <p:cNvSpPr/>
          <p:nvPr/>
        </p:nvSpPr>
        <p:spPr bwMode="gray">
          <a:xfrm>
            <a:off x="6219728" y="2804855"/>
            <a:ext cx="5529360" cy="3395919"/>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18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Unknown (default): Users or resources that are not dynamically or statically added to any security group belong to this group by default.</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lnSpc>
                <a:spcPts val="18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Any (default): All users and resources belong to this group. It is typically used to configure default rules, and can be configured as the destination group only.</a:t>
            </a:r>
          </a:p>
          <a:p>
            <a:pPr marL="285750" indent="-285750" fontAlgn="ctr">
              <a:lnSpc>
                <a:spcPts val="1800"/>
              </a:lnSpc>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Bypass security group (user-defined): When the IP-security group channel between the policy enforcement point and </a:t>
            </a:r>
            <a:r>
              <a:rPr lang="en-US" sz="1400" dirty="0" err="1">
                <a:solidFill>
                  <a:schemeClr val="tx1"/>
                </a:solidFill>
                <a:latin typeface="Huawei Sans" panose="020C0503030203020204" pitchFamily="34" charset="0"/>
                <a:ea typeface="方正兰亭黑简体" panose="02000000000000000000" pitchFamily="2" charset="-122"/>
                <a:cs typeface="Arial" panose="020B0604020202020204" pitchFamily="34" charset="0"/>
              </a:rPr>
              <a:t>iMaster</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 NCE-Campus is disconnected, unknown traffic is controlled based on the policy configured for the bypass security group. Only one bypass </a:t>
            </a:r>
            <a:r>
              <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security </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group can be configured, and members must be </a:t>
            </a:r>
            <a:r>
              <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statically </a:t>
            </a: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rPr>
              <a:t>added to this group.</a:t>
            </a:r>
          </a:p>
        </p:txBody>
      </p:sp>
    </p:spTree>
    <p:extLst>
      <p:ext uri="{BB962C8B-B14F-4D97-AF65-F5344CB8AC3E}">
        <p14:creationId xmlns:p14="http://schemas.microsoft.com/office/powerpoint/2010/main" val="27263551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in Free Mobility: Security Group (2)</a:t>
            </a:r>
            <a:endParaRPr lang="en-US" altLang="zh-CN" dirty="0"/>
          </a:p>
        </p:txBody>
      </p:sp>
      <p:sp>
        <p:nvSpPr>
          <p:cNvPr id="4" name="梯形 3"/>
          <p:cNvSpPr/>
          <p:nvPr/>
        </p:nvSpPr>
        <p:spPr bwMode="gray">
          <a:xfrm>
            <a:off x="663147" y="3807099"/>
            <a:ext cx="4560507" cy="627927"/>
          </a:xfrm>
          <a:prstGeom prst="trapezoid">
            <a:avLst>
              <a:gd name="adj" fmla="val 22668"/>
            </a:avLst>
          </a:prstGeom>
          <a:gradFill flip="none" rotWithShape="1">
            <a:gsLst>
              <a:gs pos="0">
                <a:schemeClr val="bg1">
                  <a:alpha val="0"/>
                </a:schemeClr>
              </a:gs>
              <a:gs pos="100000">
                <a:srgbClr val="BEE9EE"/>
              </a:gs>
            </a:gsLst>
            <a:lin ang="5400000" scaled="1"/>
            <a:tileRect/>
          </a:gradFill>
          <a:ln>
            <a:gradFill flip="none" rotWithShape="1">
              <a:gsLst>
                <a:gs pos="0">
                  <a:schemeClr val="accent1">
                    <a:lumMod val="5000"/>
                    <a:lumOff val="95000"/>
                    <a:alpha val="0"/>
                  </a:schemeClr>
                </a:gs>
                <a:gs pos="90000">
                  <a:srgbClr val="56C4D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sym typeface="Huawei Sans" panose="020C0503030203020204" pitchFamily="34" charset="0"/>
            </a:endParaRPr>
          </a:p>
        </p:txBody>
      </p:sp>
      <p:sp>
        <p:nvSpPr>
          <p:cNvPr id="5" name="矩形 4"/>
          <p:cNvSpPr/>
          <p:nvPr/>
        </p:nvSpPr>
        <p:spPr bwMode="gray">
          <a:xfrm>
            <a:off x="2257956" y="3935218"/>
            <a:ext cx="1370889" cy="276999"/>
          </a:xfrm>
          <a:prstGeom prst="rect">
            <a:avLst/>
          </a:prstGeom>
        </p:spPr>
        <p:txBody>
          <a:bodyPr wrap="none">
            <a:spAutoFit/>
          </a:bodyPr>
          <a:lstStyle/>
          <a:p>
            <a:pPr algn="ctr" fontAlgn="ctr"/>
            <a:r>
              <a:rPr lang="en-US" sz="1200" dirty="0" smtClean="0">
                <a:latin typeface="Huawei Sans" panose="020C0503030203020204" pitchFamily="34" charset="0"/>
              </a:rPr>
              <a:t>Campus network</a:t>
            </a:r>
            <a:endParaRPr lang="en-US" altLang="zh-CN" sz="1200" dirty="0">
              <a:latin typeface="Huawei Sans" panose="020C0503030203020204" pitchFamily="34" charset="0"/>
              <a:sym typeface="Huawei Sans" panose="020C0503030203020204" pitchFamily="34" charset="0"/>
            </a:endParaRPr>
          </a:p>
        </p:txBody>
      </p:sp>
      <p:sp>
        <p:nvSpPr>
          <p:cNvPr id="6" name="圆角矩形 5"/>
          <p:cNvSpPr>
            <a:spLocks noChangeAspect="1"/>
          </p:cNvSpPr>
          <p:nvPr/>
        </p:nvSpPr>
        <p:spPr bwMode="gray">
          <a:xfrm>
            <a:off x="949543" y="3096066"/>
            <a:ext cx="637560" cy="637560"/>
          </a:xfrm>
          <a:prstGeom prst="roundRect">
            <a:avLst>
              <a:gd name="adj" fmla="val 50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latin typeface="Huawei Sans" panose="020C0503030203020204" pitchFamily="34" charset="0"/>
              </a:rPr>
              <a:t>Sales</a:t>
            </a:r>
            <a:endParaRPr lang="en-US" altLang="zh-CN" sz="1200" b="1" dirty="0" smtClean="0">
              <a:latin typeface="Huawei Sans" panose="020C0503030203020204" pitchFamily="34" charset="0"/>
              <a:sym typeface="Huawei Sans" panose="020C0503030203020204" pitchFamily="34" charset="0"/>
            </a:endParaRPr>
          </a:p>
          <a:p>
            <a:pPr algn="ctr" fontAlgn="ctr"/>
            <a:r>
              <a:rPr lang="en-US" sz="1200" dirty="0" smtClean="0">
                <a:latin typeface="Huawei Sans" panose="020C0503030203020204" pitchFamily="34" charset="0"/>
              </a:rPr>
              <a:t>group</a:t>
            </a:r>
            <a:endParaRPr lang="en-US" sz="1200" dirty="0">
              <a:latin typeface="Huawei Sans" panose="020C0503030203020204" pitchFamily="34" charset="0"/>
            </a:endParaRPr>
          </a:p>
        </p:txBody>
      </p:sp>
      <p:sp>
        <p:nvSpPr>
          <p:cNvPr id="7" name="圆角矩形 6"/>
          <p:cNvSpPr>
            <a:spLocks noChangeAspect="1"/>
          </p:cNvSpPr>
          <p:nvPr/>
        </p:nvSpPr>
        <p:spPr bwMode="gray">
          <a:xfrm>
            <a:off x="2171995" y="3096066"/>
            <a:ext cx="637560" cy="637560"/>
          </a:xfrm>
          <a:prstGeom prst="roundRect">
            <a:avLst>
              <a:gd name="adj" fmla="val 50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latin typeface="Huawei Sans" panose="020C0503030203020204" pitchFamily="34" charset="0"/>
              </a:rPr>
              <a:t>Guest</a:t>
            </a:r>
            <a:endParaRPr lang="en-US" altLang="zh-CN" sz="1200" b="1" dirty="0" smtClean="0">
              <a:latin typeface="Huawei Sans" panose="020C0503030203020204" pitchFamily="34" charset="0"/>
              <a:sym typeface="Huawei Sans" panose="020C0503030203020204" pitchFamily="34" charset="0"/>
            </a:endParaRPr>
          </a:p>
          <a:p>
            <a:pPr algn="ctr" fontAlgn="ctr"/>
            <a:r>
              <a:rPr lang="en-US" sz="1200" dirty="0" smtClean="0">
                <a:latin typeface="Huawei Sans" panose="020C0503030203020204" pitchFamily="34" charset="0"/>
              </a:rPr>
              <a:t>group</a:t>
            </a:r>
            <a:endParaRPr lang="en-US" sz="1200" dirty="0">
              <a:latin typeface="Huawei Sans" panose="020C0503030203020204" pitchFamily="34" charset="0"/>
            </a:endParaRPr>
          </a:p>
        </p:txBody>
      </p:sp>
      <p:grpSp>
        <p:nvGrpSpPr>
          <p:cNvPr id="8" name="组合 7"/>
          <p:cNvGrpSpPr/>
          <p:nvPr/>
        </p:nvGrpSpPr>
        <p:grpSpPr bwMode="gray">
          <a:xfrm>
            <a:off x="486115" y="4838768"/>
            <a:ext cx="926857" cy="1125986"/>
            <a:chOff x="651082" y="4499075"/>
            <a:chExt cx="926857" cy="1125986"/>
          </a:xfrm>
        </p:grpSpPr>
        <p:sp>
          <p:nvSpPr>
            <p:cNvPr id="9" name="文本框 8"/>
            <p:cNvSpPr txBox="1"/>
            <p:nvPr/>
          </p:nvSpPr>
          <p:spPr bwMode="gray">
            <a:xfrm>
              <a:off x="651082" y="5163396"/>
              <a:ext cx="926857" cy="461665"/>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Host 1</a:t>
              </a:r>
            </a:p>
            <a:p>
              <a:pPr algn="ctr" fontAlgn="ctr"/>
              <a:r>
                <a:rPr lang="en-US" sz="1200" b="1" dirty="0" smtClean="0">
                  <a:solidFill>
                    <a:prstClr val="black"/>
                  </a:solidFill>
                  <a:latin typeface="Huawei Sans" panose="020C0503030203020204" pitchFamily="34" charset="0"/>
                </a:rPr>
                <a:t>Sales user</a:t>
              </a:r>
              <a:endParaRPr lang="en-US" altLang="zh-CN" sz="1200" b="1" dirty="0" smtClean="0">
                <a:solidFill>
                  <a:prstClr val="black"/>
                </a:solidFill>
                <a:latin typeface="Huawei Sans" panose="020C0503030203020204" pitchFamily="34" charset="0"/>
                <a:sym typeface="Huawei Sans" panose="020C0503030203020204" pitchFamily="34" charset="0"/>
              </a:endParaRPr>
            </a:p>
          </p:txBody>
        </p:sp>
        <p:pic>
          <p:nvPicPr>
            <p:cNvPr id="10" name="图片 11" descr="开放网络-蓝.png"/>
            <p:cNvPicPr>
              <a:picLocks noChangeAspect="1"/>
            </p:cNvPicPr>
            <p:nvPr/>
          </p:nvPicPr>
          <p:blipFill>
            <a:blip r:embed="rId3" cstate="print"/>
            <a:stretch>
              <a:fillRect/>
            </a:stretch>
          </p:blipFill>
          <p:spPr bwMode="gray">
            <a:xfrm>
              <a:off x="911802" y="4851314"/>
              <a:ext cx="405415" cy="312082"/>
            </a:xfrm>
            <a:prstGeom prst="rect">
              <a:avLst/>
            </a:prstGeom>
          </p:spPr>
        </p:pic>
        <p:sp>
          <p:nvSpPr>
            <p:cNvPr id="11" name="文本框 10"/>
            <p:cNvSpPr txBox="1"/>
            <p:nvPr/>
          </p:nvSpPr>
          <p:spPr bwMode="gray">
            <a:xfrm>
              <a:off x="814808" y="4499075"/>
              <a:ext cx="599405" cy="238363"/>
            </a:xfrm>
            <a:prstGeom prst="roundRect">
              <a:avLst/>
            </a:prstGeom>
            <a:solidFill>
              <a:schemeClr val="tx1"/>
            </a:solidFill>
          </p:spPr>
          <p:txBody>
            <a:bodyPr wrap="none" lIns="0" tIns="0" rIns="0" bIns="0" rtlCol="0">
              <a:spAutoFit/>
            </a:bodyPr>
            <a:lstStyle/>
            <a:p>
              <a:pPr algn="ctr" fontAlgn="ctr"/>
              <a:r>
                <a:rPr lang="en-US" sz="1400" b="1" dirty="0" smtClean="0">
                  <a:solidFill>
                    <a:schemeClr val="bg1"/>
                  </a:solidFill>
                  <a:latin typeface="Huawei Sans" panose="020C0503030203020204" pitchFamily="34" charset="0"/>
                </a:rPr>
                <a:t>802.1X</a:t>
              </a:r>
              <a:endParaRPr lang="en-US" sz="1400" b="1" dirty="0">
                <a:solidFill>
                  <a:schemeClr val="bg1"/>
                </a:solidFill>
                <a:latin typeface="Huawei Sans" panose="020C0503030203020204" pitchFamily="34" charset="0"/>
              </a:endParaRPr>
            </a:p>
          </p:txBody>
        </p:sp>
      </p:grpSp>
      <p:grpSp>
        <p:nvGrpSpPr>
          <p:cNvPr id="12" name="组合 11"/>
          <p:cNvGrpSpPr/>
          <p:nvPr/>
        </p:nvGrpSpPr>
        <p:grpSpPr bwMode="gray">
          <a:xfrm>
            <a:off x="2515690" y="4838768"/>
            <a:ext cx="926857" cy="1125986"/>
            <a:chOff x="3525178" y="4499075"/>
            <a:chExt cx="926857" cy="1125986"/>
          </a:xfrm>
        </p:grpSpPr>
        <p:sp>
          <p:nvSpPr>
            <p:cNvPr id="13" name="文本框 12"/>
            <p:cNvSpPr txBox="1"/>
            <p:nvPr/>
          </p:nvSpPr>
          <p:spPr bwMode="gray">
            <a:xfrm>
              <a:off x="3525178" y="5163396"/>
              <a:ext cx="926857" cy="461665"/>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Host 2</a:t>
              </a:r>
            </a:p>
            <a:p>
              <a:pPr algn="ctr" fontAlgn="ctr"/>
              <a:r>
                <a:rPr lang="en-US" sz="1200" b="1" dirty="0" smtClean="0">
                  <a:solidFill>
                    <a:prstClr val="black"/>
                  </a:solidFill>
                  <a:latin typeface="Huawei Sans" panose="020C0503030203020204" pitchFamily="34" charset="0"/>
                </a:rPr>
                <a:t>Sales user</a:t>
              </a:r>
              <a:endParaRPr lang="en-US" altLang="zh-CN" sz="1200" b="1" dirty="0" smtClean="0">
                <a:solidFill>
                  <a:prstClr val="black"/>
                </a:solidFill>
                <a:latin typeface="Huawei Sans" panose="020C0503030203020204" pitchFamily="34" charset="0"/>
                <a:sym typeface="Huawei Sans" panose="020C0503030203020204" pitchFamily="34" charset="0"/>
              </a:endParaRPr>
            </a:p>
          </p:txBody>
        </p:sp>
        <p:pic>
          <p:nvPicPr>
            <p:cNvPr id="14" name="图片 11" descr="开放网络-蓝.png"/>
            <p:cNvPicPr>
              <a:picLocks noChangeAspect="1"/>
            </p:cNvPicPr>
            <p:nvPr/>
          </p:nvPicPr>
          <p:blipFill>
            <a:blip r:embed="rId3" cstate="print"/>
            <a:stretch>
              <a:fillRect/>
            </a:stretch>
          </p:blipFill>
          <p:spPr bwMode="gray">
            <a:xfrm>
              <a:off x="3785896" y="4851314"/>
              <a:ext cx="405415" cy="312082"/>
            </a:xfrm>
            <a:prstGeom prst="rect">
              <a:avLst/>
            </a:prstGeom>
          </p:spPr>
        </p:pic>
        <p:sp>
          <p:nvSpPr>
            <p:cNvPr id="15" name="文本框 14"/>
            <p:cNvSpPr txBox="1"/>
            <p:nvPr/>
          </p:nvSpPr>
          <p:spPr bwMode="gray">
            <a:xfrm>
              <a:off x="3789229" y="4499075"/>
              <a:ext cx="428533" cy="238363"/>
            </a:xfrm>
            <a:prstGeom prst="roundRect">
              <a:avLst/>
            </a:prstGeom>
            <a:solidFill>
              <a:schemeClr val="tx1"/>
            </a:solidFill>
          </p:spPr>
          <p:txBody>
            <a:bodyPr wrap="none" lIns="0" tIns="0" rIns="0" bIns="0" rtlCol="0">
              <a:spAutoFit/>
            </a:bodyPr>
            <a:lstStyle/>
            <a:p>
              <a:pPr algn="ctr" fontAlgn="ctr"/>
              <a:r>
                <a:rPr lang="en-US" sz="1400" b="1" dirty="0" smtClean="0">
                  <a:solidFill>
                    <a:schemeClr val="bg1"/>
                  </a:solidFill>
                  <a:latin typeface="Huawei Sans" panose="020C0503030203020204" pitchFamily="34" charset="0"/>
                </a:rPr>
                <a:t>MAC</a:t>
              </a:r>
              <a:endParaRPr lang="en-US" sz="1400" b="1" dirty="0">
                <a:solidFill>
                  <a:schemeClr val="bg1"/>
                </a:solidFill>
                <a:latin typeface="Huawei Sans" panose="020C0503030203020204" pitchFamily="34" charset="0"/>
              </a:endParaRPr>
            </a:p>
          </p:txBody>
        </p:sp>
      </p:grpSp>
      <p:grpSp>
        <p:nvGrpSpPr>
          <p:cNvPr id="16" name="组合 15"/>
          <p:cNvGrpSpPr/>
          <p:nvPr/>
        </p:nvGrpSpPr>
        <p:grpSpPr bwMode="gray">
          <a:xfrm>
            <a:off x="4676712" y="4547668"/>
            <a:ext cx="663964" cy="1417086"/>
            <a:chOff x="5134245" y="4207975"/>
            <a:chExt cx="663964" cy="1417086"/>
          </a:xfrm>
        </p:grpSpPr>
        <p:sp>
          <p:nvSpPr>
            <p:cNvPr id="17" name="文本框 16"/>
            <p:cNvSpPr txBox="1"/>
            <p:nvPr/>
          </p:nvSpPr>
          <p:spPr bwMode="gray">
            <a:xfrm>
              <a:off x="5134245" y="5163396"/>
              <a:ext cx="663964" cy="461665"/>
            </a:xfrm>
            <a:prstGeom prst="rect">
              <a:avLst/>
            </a:prstGeom>
            <a:noFill/>
          </p:spPr>
          <p:txBody>
            <a:bodyPr wrap="none" rtlCol="0">
              <a:spAutoFit/>
            </a:bodyPr>
            <a:lstStyle/>
            <a:p>
              <a:pPr algn="ctr" fontAlgn="ctr"/>
              <a:r>
                <a:rPr lang="en-US" sz="1200" b="1" dirty="0" smtClean="0">
                  <a:solidFill>
                    <a:prstClr val="black"/>
                  </a:solidFill>
                  <a:latin typeface="Huawei Sans" panose="020C0503030203020204" pitchFamily="34" charset="0"/>
                </a:rPr>
                <a:t>Host 3</a:t>
              </a:r>
            </a:p>
            <a:p>
              <a:pPr algn="ctr" fontAlgn="ctr"/>
              <a:r>
                <a:rPr lang="en-US" sz="1200" b="1" dirty="0" smtClean="0">
                  <a:solidFill>
                    <a:prstClr val="black"/>
                  </a:solidFill>
                  <a:latin typeface="Huawei Sans" panose="020C0503030203020204" pitchFamily="34" charset="0"/>
                </a:rPr>
                <a:t>Guest</a:t>
              </a:r>
              <a:endParaRPr lang="en-US" altLang="zh-CN" sz="1200" b="1" dirty="0" smtClean="0">
                <a:solidFill>
                  <a:prstClr val="black"/>
                </a:solidFill>
                <a:latin typeface="Huawei Sans" panose="020C0503030203020204" pitchFamily="34" charset="0"/>
                <a:sym typeface="Huawei Sans" panose="020C0503030203020204" pitchFamily="34" charset="0"/>
              </a:endParaRPr>
            </a:p>
          </p:txBody>
        </p:sp>
        <p:sp>
          <p:nvSpPr>
            <p:cNvPr id="19" name="文本框 18"/>
            <p:cNvSpPr txBox="1"/>
            <p:nvPr/>
          </p:nvSpPr>
          <p:spPr bwMode="gray">
            <a:xfrm>
              <a:off x="5208559" y="4499075"/>
              <a:ext cx="544460" cy="238363"/>
            </a:xfrm>
            <a:prstGeom prst="roundRect">
              <a:avLst/>
            </a:prstGeom>
            <a:solidFill>
              <a:schemeClr val="tx1"/>
            </a:solidFill>
          </p:spPr>
          <p:txBody>
            <a:bodyPr wrap="none" lIns="0" tIns="0" rIns="0" bIns="0" rtlCol="0">
              <a:spAutoFit/>
            </a:bodyPr>
            <a:lstStyle/>
            <a:p>
              <a:pPr algn="ctr" fontAlgn="ctr"/>
              <a:r>
                <a:rPr lang="en-US" sz="1400" b="1" dirty="0" smtClean="0">
                  <a:solidFill>
                    <a:schemeClr val="bg1"/>
                  </a:solidFill>
                  <a:latin typeface="Huawei Sans" panose="020C0503030203020204" pitchFamily="34" charset="0"/>
                </a:rPr>
                <a:t>Portal</a:t>
              </a:r>
              <a:endParaRPr lang="en-US" sz="1400" b="1" dirty="0">
                <a:solidFill>
                  <a:schemeClr val="bg1"/>
                </a:solidFill>
                <a:latin typeface="Huawei Sans" panose="020C0503030203020204" pitchFamily="34" charset="0"/>
              </a:endParaRPr>
            </a:p>
          </p:txBody>
        </p:sp>
        <p:grpSp>
          <p:nvGrpSpPr>
            <p:cNvPr id="20" name="组合 758"/>
            <p:cNvGrpSpPr/>
            <p:nvPr/>
          </p:nvGrpSpPr>
          <p:grpSpPr bwMode="gray">
            <a:xfrm flipV="1">
              <a:off x="5365037" y="4207975"/>
              <a:ext cx="256549" cy="217252"/>
              <a:chOff x="7440613" y="4868863"/>
              <a:chExt cx="1019175" cy="828675"/>
            </a:xfrm>
            <a:solidFill>
              <a:schemeClr val="bg1">
                <a:lumMod val="50000"/>
              </a:schemeClr>
            </a:solidFill>
          </p:grpSpPr>
          <p:sp>
            <p:nvSpPr>
              <p:cNvPr id="2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sym typeface="Huawei Sans" panose="020C0503030203020204" pitchFamily="34" charset="0"/>
                </a:endParaRPr>
              </a:p>
            </p:txBody>
          </p:sp>
          <p:sp>
            <p:nvSpPr>
              <p:cNvPr id="2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sym typeface="Huawei Sans" panose="020C0503030203020204" pitchFamily="34" charset="0"/>
                </a:endParaRPr>
              </a:p>
            </p:txBody>
          </p:sp>
        </p:grpSp>
      </p:grpSp>
      <p:grpSp>
        <p:nvGrpSpPr>
          <p:cNvPr id="23" name="Group 3"/>
          <p:cNvGrpSpPr/>
          <p:nvPr/>
        </p:nvGrpSpPr>
        <p:grpSpPr bwMode="gray">
          <a:xfrm>
            <a:off x="3394447" y="3382648"/>
            <a:ext cx="261965" cy="61979"/>
            <a:chOff x="559282" y="6488261"/>
            <a:chExt cx="261965" cy="61979"/>
          </a:xfrm>
          <a:solidFill>
            <a:schemeClr val="bg1">
              <a:lumMod val="50000"/>
            </a:schemeClr>
          </a:solidFill>
        </p:grpSpPr>
        <p:sp>
          <p:nvSpPr>
            <p:cNvPr id="2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27" name="圆角矩形 26"/>
          <p:cNvSpPr>
            <a:spLocks noChangeAspect="1"/>
          </p:cNvSpPr>
          <p:nvPr/>
        </p:nvSpPr>
        <p:spPr bwMode="gray">
          <a:xfrm>
            <a:off x="4241303" y="3096066"/>
            <a:ext cx="637560" cy="637560"/>
          </a:xfrm>
          <a:prstGeom prst="roundRect">
            <a:avLst>
              <a:gd name="adj" fmla="val 50000"/>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latin typeface="Huawei Sans" panose="020C0503030203020204" pitchFamily="34" charset="0"/>
              </a:rPr>
              <a:t>Server</a:t>
            </a:r>
            <a:endParaRPr lang="en-US" altLang="zh-CN" sz="1200" b="1" dirty="0" smtClean="0">
              <a:latin typeface="Huawei Sans" panose="020C0503030203020204" pitchFamily="34" charset="0"/>
              <a:sym typeface="Huawei Sans" panose="020C0503030203020204" pitchFamily="34" charset="0"/>
            </a:endParaRPr>
          </a:p>
          <a:p>
            <a:pPr algn="ctr" fontAlgn="ctr"/>
            <a:r>
              <a:rPr lang="en-US" sz="1200" dirty="0" smtClean="0">
                <a:latin typeface="Huawei Sans" panose="020C0503030203020204" pitchFamily="34" charset="0"/>
              </a:rPr>
              <a:t>group</a:t>
            </a:r>
            <a:endParaRPr lang="en-US" altLang="zh-CN" sz="1200" dirty="0">
              <a:latin typeface="Huawei Sans" panose="020C0503030203020204" pitchFamily="34" charset="0"/>
              <a:sym typeface="Huawei Sans" panose="020C0503030203020204" pitchFamily="34" charset="0"/>
            </a:endParaRPr>
          </a:p>
        </p:txBody>
      </p:sp>
      <p:sp>
        <p:nvSpPr>
          <p:cNvPr id="28" name="右大括号 27"/>
          <p:cNvSpPr/>
          <p:nvPr/>
        </p:nvSpPr>
        <p:spPr bwMode="gray">
          <a:xfrm rot="16200000">
            <a:off x="1781386" y="2194638"/>
            <a:ext cx="251280" cy="1323824"/>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9" name="矩形 28"/>
          <p:cNvSpPr/>
          <p:nvPr/>
        </p:nvSpPr>
        <p:spPr bwMode="gray">
          <a:xfrm>
            <a:off x="747895" y="2395785"/>
            <a:ext cx="2318263" cy="307777"/>
          </a:xfrm>
          <a:prstGeom prst="rect">
            <a:avLst/>
          </a:prstGeom>
        </p:spPr>
        <p:txBody>
          <a:bodyPr wrap="none">
            <a:spAutoFit/>
          </a:bodyPr>
          <a:lstStyle/>
          <a:p>
            <a:pPr algn="ctr" fontAlgn="ctr"/>
            <a:r>
              <a:rPr lang="en-US" sz="1400" b="1" dirty="0" smtClean="0">
                <a:latin typeface="Huawei Sans" panose="020C0503030203020204" pitchFamily="34" charset="0"/>
              </a:rPr>
              <a:t>Dynamic security groups</a:t>
            </a:r>
            <a:endParaRPr lang="en-US" altLang="zh-CN" sz="1400" b="1" dirty="0">
              <a:latin typeface="Huawei Sans" panose="020C0503030203020204" pitchFamily="34" charset="0"/>
              <a:sym typeface="Huawei Sans" panose="020C0503030203020204" pitchFamily="34" charset="0"/>
            </a:endParaRPr>
          </a:p>
        </p:txBody>
      </p:sp>
      <p:sp>
        <p:nvSpPr>
          <p:cNvPr id="30" name="矩形 29"/>
          <p:cNvSpPr/>
          <p:nvPr/>
        </p:nvSpPr>
        <p:spPr bwMode="gray">
          <a:xfrm>
            <a:off x="3509155" y="2395785"/>
            <a:ext cx="2101858" cy="307777"/>
          </a:xfrm>
          <a:prstGeom prst="rect">
            <a:avLst/>
          </a:prstGeom>
        </p:spPr>
        <p:txBody>
          <a:bodyPr wrap="none">
            <a:spAutoFit/>
          </a:bodyPr>
          <a:lstStyle/>
          <a:p>
            <a:pPr algn="ctr" fontAlgn="ctr"/>
            <a:r>
              <a:rPr lang="en-US" sz="1400" b="1" dirty="0" smtClean="0">
                <a:latin typeface="Huawei Sans" panose="020C0503030203020204" pitchFamily="34" charset="0"/>
              </a:rPr>
              <a:t>Static security groups</a:t>
            </a:r>
            <a:endParaRPr lang="en-US" altLang="zh-CN" sz="1400" b="1" dirty="0">
              <a:latin typeface="Huawei Sans" panose="020C0503030203020204" pitchFamily="34" charset="0"/>
              <a:sym typeface="Huawei Sans" panose="020C0503030203020204" pitchFamily="34" charset="0"/>
            </a:endParaRPr>
          </a:p>
        </p:txBody>
      </p:sp>
      <p:cxnSp>
        <p:nvCxnSpPr>
          <p:cNvPr id="31" name="直接箭头连接符 30"/>
          <p:cNvCxnSpPr>
            <a:endCxn id="30" idx="2"/>
          </p:cNvCxnSpPr>
          <p:nvPr/>
        </p:nvCxnSpPr>
        <p:spPr bwMode="gray">
          <a:xfrm flipV="1">
            <a:off x="4560083" y="2703562"/>
            <a:ext cx="1" cy="278628"/>
          </a:xfrm>
          <a:prstGeom prst="straightConnector1">
            <a:avLst/>
          </a:prstGeom>
          <a:ln>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圆角矩形 75"/>
          <p:cNvSpPr/>
          <p:nvPr/>
        </p:nvSpPr>
        <p:spPr bwMode="gray">
          <a:xfrm>
            <a:off x="6096000" y="1110986"/>
            <a:ext cx="565308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096000" y="1557281"/>
            <a:ext cx="5653088" cy="18253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The IP addresses of users in dynamic security groups are not fixed, and are dynamically bound to security groups after the users are authenticated. After users log out, the bindings are dynamically canceled. These mappings remain valid only when users are online. </a:t>
            </a:r>
          </a:p>
          <a:p>
            <a:pPr marL="285750" indent="-285750"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Network devices can obtain </a:t>
            </a:r>
            <a:r>
              <a:rPr lang="en-US" sz="1400" dirty="0" smtClean="0">
                <a:solidFill>
                  <a:schemeClr val="tx1"/>
                </a:solidFill>
                <a:latin typeface="Huawei Sans" panose="020C0503030203020204" pitchFamily="34" charset="0"/>
              </a:rPr>
              <a:t>such mappings </a:t>
            </a:r>
            <a:r>
              <a:rPr lang="en-US" altLang="zh-CN" sz="1400" dirty="0">
                <a:solidFill>
                  <a:schemeClr val="tx1"/>
                </a:solidFill>
                <a:latin typeface="Huawei Sans" panose="020C0503030203020204" pitchFamily="34" charset="0"/>
              </a:rPr>
              <a:t>from </a:t>
            </a:r>
            <a:r>
              <a:rPr lang="en-US" altLang="zh-CN" sz="1400" dirty="0" err="1">
                <a:solidFill>
                  <a:schemeClr val="tx1"/>
                </a:solidFill>
                <a:latin typeface="Huawei Sans" panose="020C0503030203020204" pitchFamily="34" charset="0"/>
              </a:rPr>
              <a:t>iMaster</a:t>
            </a:r>
            <a:r>
              <a:rPr lang="en-US" altLang="zh-CN" sz="1400" dirty="0">
                <a:solidFill>
                  <a:schemeClr val="tx1"/>
                </a:solidFill>
                <a:latin typeface="Huawei Sans" panose="020C0503030203020204" pitchFamily="34" charset="0"/>
              </a:rPr>
              <a:t> </a:t>
            </a:r>
            <a:r>
              <a:rPr lang="en-US" altLang="zh-CN" sz="1400" dirty="0" smtClean="0">
                <a:solidFill>
                  <a:schemeClr val="tx1"/>
                </a:solidFill>
                <a:latin typeface="Huawei Sans" panose="020C0503030203020204" pitchFamily="34" charset="0"/>
              </a:rPr>
              <a:t>NCE-Campus or when they function as </a:t>
            </a:r>
            <a:r>
              <a:rPr lang="en-US" sz="1400" dirty="0" smtClean="0">
                <a:solidFill>
                  <a:schemeClr val="tx1"/>
                </a:solidFill>
                <a:latin typeface="Huawei Sans" panose="020C0503030203020204" pitchFamily="34" charset="0"/>
              </a:rPr>
              <a:t>authentication points.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圆角矩形 75"/>
          <p:cNvSpPr/>
          <p:nvPr/>
        </p:nvSpPr>
        <p:spPr bwMode="gray">
          <a:xfrm>
            <a:off x="6096000" y="3733041"/>
            <a:ext cx="565308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6096000" y="4179335"/>
            <a:ext cx="5653088" cy="188400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IP addresses of static resources are fixed, and are statically bound to security groups by an administrator through configuration. </a:t>
            </a:r>
          </a:p>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In the pre-deployment phase, when </a:t>
            </a:r>
            <a:r>
              <a:rPr lang="en-US" altLang="zh-CN" sz="1400" dirty="0" err="1">
                <a:solidFill>
                  <a:schemeClr val="tx1"/>
                </a:solidFill>
                <a:latin typeface="Huawei Sans" panose="020C0503030203020204" pitchFamily="34" charset="0"/>
              </a:rPr>
              <a:t>iMaster</a:t>
            </a:r>
            <a:r>
              <a:rPr lang="en-US" altLang="zh-CN" sz="1400" dirty="0">
                <a:solidFill>
                  <a:schemeClr val="tx1"/>
                </a:solidFill>
                <a:latin typeface="Huawei Sans" panose="020C0503030203020204" pitchFamily="34" charset="0"/>
              </a:rPr>
              <a:t> </a:t>
            </a:r>
            <a:r>
              <a:rPr lang="en-US" altLang="zh-CN" sz="1400" dirty="0" smtClean="0">
                <a:solidFill>
                  <a:schemeClr val="tx1"/>
                </a:solidFill>
                <a:latin typeface="Huawei Sans" panose="020C0503030203020204" pitchFamily="34" charset="0"/>
              </a:rPr>
              <a:t>NCE-Campus is used to deploy control policies on network devices through NETCONF, </a:t>
            </a:r>
            <a:r>
              <a:rPr lang="en-US" altLang="zh-CN" sz="1400" dirty="0" err="1" smtClean="0">
                <a:solidFill>
                  <a:schemeClr val="tx1"/>
                </a:solidFill>
                <a:latin typeface="Huawei Sans" panose="020C0503030203020204" pitchFamily="34" charset="0"/>
              </a:rPr>
              <a:t>iMaster</a:t>
            </a:r>
            <a:r>
              <a:rPr lang="en-US" altLang="zh-CN" sz="1400" dirty="0" smtClean="0">
                <a:solidFill>
                  <a:schemeClr val="tx1"/>
                </a:solidFill>
                <a:latin typeface="Huawei Sans" panose="020C0503030203020204" pitchFamily="34" charset="0"/>
              </a:rPr>
              <a:t> NCE-Campus will synchronize </a:t>
            </a:r>
            <a:r>
              <a:rPr lang="en-US" sz="1400" dirty="0" smtClean="0">
                <a:solidFill>
                  <a:schemeClr val="tx1"/>
                </a:solidFill>
                <a:latin typeface="Huawei Sans" panose="020C0503030203020204" pitchFamily="34" charset="0"/>
              </a:rPr>
              <a:t>the bindings between security groups and IP addresses to all policy enforcement points.</a:t>
            </a:r>
            <a:endParaRPr lang="en-US" sz="1400" dirty="0">
              <a:solidFill>
                <a:schemeClr val="tx1"/>
              </a:solidFill>
              <a:latin typeface="Huawei Sans" panose="020C0503030203020204" pitchFamily="34" charset="0"/>
            </a:endParaRPr>
          </a:p>
        </p:txBody>
      </p:sp>
      <p:sp>
        <p:nvSpPr>
          <p:cNvPr id="36" name="任意多边形 35"/>
          <p:cNvSpPr/>
          <p:nvPr/>
        </p:nvSpPr>
        <p:spPr bwMode="gray">
          <a:xfrm>
            <a:off x="939864" y="3775984"/>
            <a:ext cx="517464" cy="1060174"/>
          </a:xfrm>
          <a:custGeom>
            <a:avLst/>
            <a:gdLst>
              <a:gd name="connsiteX0" fmla="*/ 0 w 517464"/>
              <a:gd name="connsiteY0" fmla="*/ 1060174 h 1060174"/>
              <a:gd name="connsiteX1" fmla="*/ 490330 w 517464"/>
              <a:gd name="connsiteY1" fmla="*/ 371061 h 1060174"/>
              <a:gd name="connsiteX2" fmla="*/ 410817 w 517464"/>
              <a:gd name="connsiteY2" fmla="*/ 0 h 1060174"/>
            </a:gdLst>
            <a:ahLst/>
            <a:cxnLst>
              <a:cxn ang="0">
                <a:pos x="connsiteX0" y="connsiteY0"/>
              </a:cxn>
              <a:cxn ang="0">
                <a:pos x="connsiteX1" y="connsiteY1"/>
              </a:cxn>
              <a:cxn ang="0">
                <a:pos x="connsiteX2" y="connsiteY2"/>
              </a:cxn>
            </a:cxnLst>
            <a:rect l="l" t="t" r="r" b="b"/>
            <a:pathLst>
              <a:path w="517464" h="1060174">
                <a:moveTo>
                  <a:pt x="0" y="1060174"/>
                </a:moveTo>
                <a:cubicBezTo>
                  <a:pt x="210930" y="803965"/>
                  <a:pt x="421861" y="547757"/>
                  <a:pt x="490330" y="371061"/>
                </a:cubicBezTo>
                <a:cubicBezTo>
                  <a:pt x="558799" y="194365"/>
                  <a:pt x="484808" y="97182"/>
                  <a:pt x="410817"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sp>
        <p:nvSpPr>
          <p:cNvPr id="37" name="任意多边形 36"/>
          <p:cNvSpPr/>
          <p:nvPr/>
        </p:nvSpPr>
        <p:spPr bwMode="gray">
          <a:xfrm>
            <a:off x="1549464" y="3775984"/>
            <a:ext cx="1364973" cy="1046922"/>
          </a:xfrm>
          <a:custGeom>
            <a:avLst/>
            <a:gdLst>
              <a:gd name="connsiteX0" fmla="*/ 1364973 w 1364973"/>
              <a:gd name="connsiteY0" fmla="*/ 1046922 h 1046922"/>
              <a:gd name="connsiteX1" fmla="*/ 781878 w 1364973"/>
              <a:gd name="connsiteY1" fmla="*/ 357809 h 1046922"/>
              <a:gd name="connsiteX2" fmla="*/ 0 w 1364973"/>
              <a:gd name="connsiteY2" fmla="*/ 0 h 1046922"/>
            </a:gdLst>
            <a:ahLst/>
            <a:cxnLst>
              <a:cxn ang="0">
                <a:pos x="connsiteX0" y="connsiteY0"/>
              </a:cxn>
              <a:cxn ang="0">
                <a:pos x="connsiteX1" y="connsiteY1"/>
              </a:cxn>
              <a:cxn ang="0">
                <a:pos x="connsiteX2" y="connsiteY2"/>
              </a:cxn>
            </a:cxnLst>
            <a:rect l="l" t="t" r="r" b="b"/>
            <a:pathLst>
              <a:path w="1364973" h="1046922">
                <a:moveTo>
                  <a:pt x="1364973" y="1046922"/>
                </a:moveTo>
                <a:cubicBezTo>
                  <a:pt x="1187173" y="789609"/>
                  <a:pt x="1009373" y="532296"/>
                  <a:pt x="781878" y="357809"/>
                </a:cubicBezTo>
                <a:cubicBezTo>
                  <a:pt x="554383" y="183322"/>
                  <a:pt x="277191" y="91661"/>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sp>
        <p:nvSpPr>
          <p:cNvPr id="39" name="任意多边形 38"/>
          <p:cNvSpPr/>
          <p:nvPr/>
        </p:nvSpPr>
        <p:spPr bwMode="gray">
          <a:xfrm>
            <a:off x="2967446" y="3577202"/>
            <a:ext cx="1987826" cy="1007165"/>
          </a:xfrm>
          <a:custGeom>
            <a:avLst/>
            <a:gdLst>
              <a:gd name="connsiteX0" fmla="*/ 1987826 w 1987826"/>
              <a:gd name="connsiteY0" fmla="*/ 1007165 h 1007165"/>
              <a:gd name="connsiteX1" fmla="*/ 1166191 w 1987826"/>
              <a:gd name="connsiteY1" fmla="*/ 212035 h 1007165"/>
              <a:gd name="connsiteX2" fmla="*/ 0 w 1987826"/>
              <a:gd name="connsiteY2" fmla="*/ 0 h 1007165"/>
            </a:gdLst>
            <a:ahLst/>
            <a:cxnLst>
              <a:cxn ang="0">
                <a:pos x="connsiteX0" y="connsiteY0"/>
              </a:cxn>
              <a:cxn ang="0">
                <a:pos x="connsiteX1" y="connsiteY1"/>
              </a:cxn>
              <a:cxn ang="0">
                <a:pos x="connsiteX2" y="connsiteY2"/>
              </a:cxn>
            </a:cxnLst>
            <a:rect l="l" t="t" r="r" b="b"/>
            <a:pathLst>
              <a:path w="1987826" h="1007165">
                <a:moveTo>
                  <a:pt x="1987826" y="1007165"/>
                </a:moveTo>
                <a:cubicBezTo>
                  <a:pt x="1742660" y="693530"/>
                  <a:pt x="1497495" y="379896"/>
                  <a:pt x="1166191" y="212035"/>
                </a:cubicBezTo>
                <a:cubicBezTo>
                  <a:pt x="834887" y="44174"/>
                  <a:pt x="417443" y="22087"/>
                  <a:pt x="0" y="0"/>
                </a:cubicBezTo>
              </a:path>
            </a:pathLst>
          </a:custGeom>
          <a:noFill/>
          <a:ln w="19050" algn="ctr">
            <a:solidFill>
              <a:srgbClr val="30B5C5"/>
            </a:solidFill>
            <a:prstDash val="dash"/>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aphicFrame>
        <p:nvGraphicFramePr>
          <p:cNvPr id="40" name="Table 68"/>
          <p:cNvGraphicFramePr>
            <a:graphicFrameLocks noGrp="1"/>
          </p:cNvGraphicFramePr>
          <p:nvPr>
            <p:extLst/>
          </p:nvPr>
        </p:nvGraphicFramePr>
        <p:xfrm>
          <a:off x="1457325" y="1138928"/>
          <a:ext cx="3548882" cy="1019520"/>
        </p:xfrm>
        <a:graphic>
          <a:graphicData uri="http://schemas.openxmlformats.org/drawingml/2006/table">
            <a:tbl>
              <a:tblPr firstRow="1" bandRow="1">
                <a:tableStyleId>{5940675A-B579-460E-94D1-54222C63F5DA}</a:tableStyleId>
              </a:tblPr>
              <a:tblGrid>
                <a:gridCol w="1363163"/>
                <a:gridCol w="1186048"/>
                <a:gridCol w="999671"/>
              </a:tblGrid>
              <a:tr h="0">
                <a:tc>
                  <a:txBody>
                    <a:bodyPr/>
                    <a:lstStyle/>
                    <a:p>
                      <a:pPr algn="ctr" fontAlgn="ctr"/>
                      <a:r>
                        <a:rPr lang="en-US" sz="1200" b="1" dirty="0" smtClean="0">
                          <a:solidFill>
                            <a:schemeClr val="tx1"/>
                          </a:solidFill>
                          <a:latin typeface="Huawei Sans" panose="020C0503030203020204" pitchFamily="34" charset="0"/>
                        </a:rPr>
                        <a:t>Group Type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Name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Sales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Guest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Static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pic>
        <p:nvPicPr>
          <p:cNvPr id="41" name="图片 40" descr="笔记本电脑.png"/>
          <p:cNvPicPr>
            <a:picLocks noChangeAspect="1"/>
          </p:cNvPicPr>
          <p:nvPr/>
        </p:nvPicPr>
        <p:blipFill>
          <a:blip r:embed="rId4" cstate="print"/>
          <a:stretch>
            <a:fillRect/>
          </a:stretch>
        </p:blipFill>
        <p:spPr bwMode="gray">
          <a:xfrm>
            <a:off x="4817559" y="5219145"/>
            <a:ext cx="446879" cy="280159"/>
          </a:xfrm>
          <a:prstGeom prst="rect">
            <a:avLst/>
          </a:prstGeom>
        </p:spPr>
      </p:pic>
    </p:spTree>
    <p:extLst>
      <p:ext uri="{BB962C8B-B14F-4D97-AF65-F5344CB8AC3E}">
        <p14:creationId xmlns:p14="http://schemas.microsoft.com/office/powerpoint/2010/main" val="3364051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in Free Mobility: UCL Group</a:t>
            </a:r>
            <a:endParaRPr lang="en-US" altLang="zh-CN" dirty="0"/>
          </a:p>
        </p:txBody>
      </p:sp>
      <p:sp>
        <p:nvSpPr>
          <p:cNvPr id="3" name="文本占位符 2"/>
          <p:cNvSpPr>
            <a:spLocks noGrp="1"/>
          </p:cNvSpPr>
          <p:nvPr>
            <p:ph type="body" sz="quarter" idx="10"/>
          </p:nvPr>
        </p:nvSpPr>
        <p:spPr bwMode="gray">
          <a:xfrm>
            <a:off x="455612" y="1052514"/>
            <a:ext cx="11293476" cy="4157894"/>
          </a:xfrm>
        </p:spPr>
        <p:txBody>
          <a:bodyPr/>
          <a:lstStyle/>
          <a:p>
            <a:r>
              <a:rPr lang="en-US" sz="1800" dirty="0" smtClean="0"/>
              <a:t>User Control List (UCL) </a:t>
            </a:r>
            <a:r>
              <a:rPr lang="en-US" sz="1800" dirty="0" smtClean="0"/>
              <a:t>group:</a:t>
            </a:r>
            <a:endParaRPr lang="en-US" altLang="zh-CN" sz="1800" dirty="0" smtClean="0"/>
          </a:p>
          <a:p>
            <a:pPr lvl="1"/>
            <a:r>
              <a:rPr lang="en-US" sz="1600" dirty="0" smtClean="0"/>
              <a:t>UCL groups identify user types. An administrator can add the users requiring the same network access policy to the same UCL group, and configure a network access policy for the group. Compared with the solution in which network access policies are deployed for each user, the UCL group</a:t>
            </a:r>
            <a:r>
              <a:rPr lang="en-US" altLang="zh-CN" sz="1600" dirty="0" smtClean="0"/>
              <a:t>–</a:t>
            </a:r>
            <a:r>
              <a:rPr lang="en-US" sz="1600" dirty="0" smtClean="0"/>
              <a:t>based access control solution greatly reduces the administrator's workload.</a:t>
            </a:r>
          </a:p>
          <a:p>
            <a:pPr lvl="1"/>
            <a:r>
              <a:rPr lang="en-US" sz="1600" dirty="0" smtClean="0">
                <a:solidFill>
                  <a:srgbClr val="C7000B"/>
                </a:solidFill>
              </a:rPr>
              <a:t>A UCL group is called a security group on </a:t>
            </a:r>
            <a:r>
              <a:rPr lang="en-US" sz="1600" dirty="0" err="1" smtClean="0">
                <a:solidFill>
                  <a:srgbClr val="C7000B"/>
                </a:solidFill>
              </a:rPr>
              <a:t>iMaster</a:t>
            </a:r>
            <a:r>
              <a:rPr lang="en-US" sz="1600" dirty="0" smtClean="0">
                <a:solidFill>
                  <a:srgbClr val="C7000B"/>
                </a:solidFill>
              </a:rPr>
              <a:t> NCE-Campus.</a:t>
            </a:r>
            <a:endParaRPr lang="en-US" altLang="zh-CN" sz="1600" dirty="0" smtClean="0">
              <a:solidFill>
                <a:srgbClr val="C7000B"/>
              </a:solidFill>
            </a:endParaRPr>
          </a:p>
          <a:p>
            <a:r>
              <a:rPr lang="en-US" sz="1800" dirty="0" smtClean="0"/>
              <a:t>UCL group configuration on a </a:t>
            </a:r>
            <a:r>
              <a:rPr lang="en-US" sz="1800" dirty="0" smtClean="0"/>
              <a:t>switch:</a:t>
            </a:r>
            <a:endParaRPr lang="en-US" altLang="zh-CN" sz="1800" dirty="0" smtClean="0"/>
          </a:p>
          <a:p>
            <a:pPr lvl="1"/>
            <a:r>
              <a:rPr lang="en-US" sz="1600" dirty="0" smtClean="0"/>
              <a:t>Create a UCL group.</a:t>
            </a:r>
            <a:endParaRPr lang="en-US" altLang="zh-CN" sz="1600" dirty="0" smtClean="0"/>
          </a:p>
          <a:p>
            <a:pPr lvl="1"/>
            <a:endParaRPr lang="en-US" altLang="zh-CN" sz="1600" dirty="0" smtClean="0"/>
          </a:p>
          <a:p>
            <a:pPr lvl="1"/>
            <a:r>
              <a:rPr lang="en-US" sz="1600" dirty="0" smtClean="0"/>
              <a:t>Configure a static UCL group.</a:t>
            </a:r>
          </a:p>
          <a:p>
            <a:pPr lvl="1"/>
            <a:endParaRPr lang="en-US" altLang="zh-CN" sz="1600" dirty="0" smtClean="0"/>
          </a:p>
          <a:p>
            <a:endParaRPr lang="en-US" altLang="zh-CN" sz="1800" dirty="0"/>
          </a:p>
        </p:txBody>
      </p:sp>
      <p:sp>
        <p:nvSpPr>
          <p:cNvPr id="44" name="文本框 43"/>
          <p:cNvSpPr txBox="1"/>
          <p:nvPr/>
        </p:nvSpPr>
        <p:spPr bwMode="gray">
          <a:xfrm>
            <a:off x="1169651" y="5210408"/>
            <a:ext cx="4752589" cy="523220"/>
          </a:xfrm>
          <a:prstGeom prst="rect">
            <a:avLst/>
          </a:prstGeom>
          <a:solidFill>
            <a:schemeClr val="bg1">
              <a:lumMod val="85000"/>
            </a:schemeClr>
          </a:solidFill>
          <a:ln>
            <a:noFill/>
          </a:ln>
        </p:spPr>
        <p:txBody>
          <a:bodyPr wrap="square" rtlCol="0" anchor="ctr">
            <a:spAutoFit/>
          </a:bodyPr>
          <a:lstStyle/>
          <a:p>
            <a:pPr fontAlgn="ctr"/>
            <a:r>
              <a:rPr lang="en-US" sz="1400" dirty="0" smtClean="0">
                <a:latin typeface="Huawei Sans" panose="020C0503030203020204" pitchFamily="34" charset="0"/>
              </a:rPr>
              <a:t>[Huawei] </a:t>
            </a:r>
            <a:r>
              <a:rPr lang="en-US" sz="1400" b="1" dirty="0" err="1" smtClean="0">
                <a:latin typeface="Huawei Sans" panose="020C0503030203020204" pitchFamily="34" charset="0"/>
              </a:rPr>
              <a:t>ucl</a:t>
            </a:r>
            <a:r>
              <a:rPr lang="en-US" sz="1400" b="1" dirty="0" smtClean="0">
                <a:latin typeface="Huawei Sans" panose="020C0503030203020204" pitchFamily="34" charset="0"/>
              </a:rPr>
              <a:t>-group </a:t>
            </a:r>
            <a:r>
              <a:rPr lang="en-US" sz="1400" b="1" dirty="0" err="1" smtClean="0">
                <a:latin typeface="Huawei Sans" panose="020C0503030203020204" pitchFamily="34" charset="0"/>
              </a:rPr>
              <a:t>ip</a:t>
            </a:r>
            <a:r>
              <a:rPr lang="en-US" sz="1400" dirty="0" smtClean="0">
                <a:latin typeface="Huawei Sans" panose="020C0503030203020204" pitchFamily="34" charset="0"/>
              </a:rPr>
              <a:t> </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dirty="0" smtClean="0">
                <a:latin typeface="Huawei Sans" panose="020C0503030203020204" pitchFamily="34" charset="0"/>
              </a:rPr>
              <a:t> { </a:t>
            </a:r>
            <a:r>
              <a:rPr lang="en-US" sz="1400" i="1" dirty="0" smtClean="0">
                <a:latin typeface="Huawei Sans" panose="020C0503030203020204" pitchFamily="34" charset="0"/>
              </a:rPr>
              <a:t>mask-length</a:t>
            </a:r>
            <a:r>
              <a:rPr lang="en-US" sz="1400" dirty="0" smtClean="0">
                <a:latin typeface="Huawei Sans" panose="020C0503030203020204" pitchFamily="34" charset="0"/>
              </a:rPr>
              <a:t> | </a:t>
            </a:r>
            <a:r>
              <a:rPr lang="en-US" sz="1400" i="1" dirty="0" err="1" smtClean="0">
                <a:latin typeface="Huawei Sans" panose="020C0503030203020204" pitchFamily="34" charset="0"/>
              </a:rPr>
              <a:t>ip</a:t>
            </a:r>
            <a:r>
              <a:rPr lang="en-US" sz="1400" i="1" dirty="0" smtClean="0">
                <a:latin typeface="Huawei Sans" panose="020C0503030203020204" pitchFamily="34" charset="0"/>
              </a:rPr>
              <a:t>-mask</a:t>
            </a:r>
            <a:r>
              <a:rPr lang="en-US" sz="1400" dirty="0" smtClean="0">
                <a:latin typeface="Huawei Sans" panose="020C0503030203020204" pitchFamily="34" charset="0"/>
              </a:rPr>
              <a:t> } { </a:t>
            </a:r>
            <a:r>
              <a:rPr lang="en-US" sz="1400" i="1" dirty="0" smtClean="0">
                <a:latin typeface="Huawei Sans" panose="020C0503030203020204" pitchFamily="34" charset="0"/>
              </a:rPr>
              <a:t>group-index</a:t>
            </a:r>
            <a:r>
              <a:rPr lang="en-US" sz="1400" dirty="0" smtClean="0">
                <a:latin typeface="Huawei Sans" panose="020C0503030203020204" pitchFamily="34" charset="0"/>
              </a:rPr>
              <a:t> | </a:t>
            </a:r>
            <a:r>
              <a:rPr lang="en-US" sz="1400" b="1" dirty="0" smtClean="0">
                <a:latin typeface="Huawei Sans" panose="020C0503030203020204" pitchFamily="34" charset="0"/>
              </a:rPr>
              <a:t>name</a:t>
            </a:r>
            <a:r>
              <a:rPr lang="en-US" sz="1400" dirty="0" smtClean="0">
                <a:latin typeface="Huawei Sans" panose="020C0503030203020204" pitchFamily="34" charset="0"/>
              </a:rPr>
              <a:t> </a:t>
            </a:r>
            <a:r>
              <a:rPr lang="en-US" sz="1400" i="1" dirty="0" smtClean="0">
                <a:latin typeface="Huawei Sans" panose="020C0503030203020204" pitchFamily="34" charset="0"/>
              </a:rPr>
              <a:t>group-name</a:t>
            </a:r>
            <a:r>
              <a:rPr lang="en-US" sz="1400" dirty="0" smtClean="0">
                <a:latin typeface="Huawei Sans" panose="020C0503030203020204" pitchFamily="34" charset="0"/>
              </a:rPr>
              <a:t> }</a:t>
            </a:r>
            <a:endParaRPr lang="en-US" altLang="zh-CN" sz="1400" dirty="0">
              <a:latin typeface="Huawei Sans" panose="020C0503030203020204" pitchFamily="34" charset="0"/>
            </a:endParaRPr>
          </a:p>
        </p:txBody>
      </p:sp>
      <p:sp>
        <p:nvSpPr>
          <p:cNvPr id="45" name="文本框 44"/>
          <p:cNvSpPr txBox="1"/>
          <p:nvPr/>
        </p:nvSpPr>
        <p:spPr bwMode="gray">
          <a:xfrm>
            <a:off x="1169651" y="4315341"/>
            <a:ext cx="4750567" cy="307777"/>
          </a:xfrm>
          <a:prstGeom prst="rect">
            <a:avLst/>
          </a:prstGeom>
          <a:solidFill>
            <a:schemeClr val="bg1">
              <a:lumMod val="85000"/>
            </a:schemeClr>
          </a:solidFill>
          <a:ln>
            <a:noFill/>
          </a:ln>
        </p:spPr>
        <p:txBody>
          <a:bodyPr wrap="square" rtlCol="0" anchor="ctr">
            <a:spAutoFit/>
          </a:bodyPr>
          <a:lstStyle/>
          <a:p>
            <a:pPr fontAlgn="ctr"/>
            <a:r>
              <a:rPr lang="en-US" sz="1400" dirty="0" smtClean="0">
                <a:latin typeface="Huawei Sans" panose="020C0503030203020204" pitchFamily="34" charset="0"/>
              </a:rPr>
              <a:t>[Huawei] </a:t>
            </a:r>
            <a:r>
              <a:rPr lang="en-US" sz="1400" b="1" dirty="0" err="1" smtClean="0">
                <a:latin typeface="Huawei Sans" panose="020C0503030203020204" pitchFamily="34" charset="0"/>
              </a:rPr>
              <a:t>ucl</a:t>
            </a:r>
            <a:r>
              <a:rPr lang="en-US" sz="1400" b="1" dirty="0" smtClean="0">
                <a:latin typeface="Huawei Sans" panose="020C0503030203020204" pitchFamily="34" charset="0"/>
              </a:rPr>
              <a:t>-group</a:t>
            </a:r>
            <a:r>
              <a:rPr lang="en-US" sz="1400" dirty="0" smtClean="0">
                <a:latin typeface="Huawei Sans" panose="020C0503030203020204" pitchFamily="34" charset="0"/>
              </a:rPr>
              <a:t> </a:t>
            </a:r>
            <a:r>
              <a:rPr lang="en-US" sz="1400" i="1" dirty="0" smtClean="0">
                <a:latin typeface="Huawei Sans" panose="020C0503030203020204" pitchFamily="34" charset="0"/>
              </a:rPr>
              <a:t>group-index</a:t>
            </a:r>
            <a:r>
              <a:rPr lang="en-US" sz="1400" dirty="0" smtClean="0">
                <a:latin typeface="Huawei Sans" panose="020C0503030203020204" pitchFamily="34" charset="0"/>
              </a:rPr>
              <a:t> [ </a:t>
            </a:r>
            <a:r>
              <a:rPr lang="en-US" sz="1400" b="1" dirty="0" smtClean="0">
                <a:latin typeface="Huawei Sans" panose="020C0503030203020204" pitchFamily="34" charset="0"/>
              </a:rPr>
              <a:t>name</a:t>
            </a:r>
            <a:r>
              <a:rPr lang="en-US" sz="1400" dirty="0" smtClean="0">
                <a:latin typeface="Huawei Sans" panose="020C0503030203020204" pitchFamily="34" charset="0"/>
              </a:rPr>
              <a:t> </a:t>
            </a:r>
            <a:r>
              <a:rPr lang="en-US" sz="1400" i="1" dirty="0" smtClean="0">
                <a:latin typeface="Huawei Sans" panose="020C0503030203020204" pitchFamily="34" charset="0"/>
              </a:rPr>
              <a:t>group-name</a:t>
            </a:r>
            <a:r>
              <a:rPr lang="en-US" sz="1400" dirty="0" smtClean="0">
                <a:latin typeface="Huawei Sans" panose="020C0503030203020204" pitchFamily="34" charset="0"/>
              </a:rPr>
              <a:t> ]</a:t>
            </a:r>
            <a:endParaRPr lang="en-US" altLang="zh-CN" sz="1400" dirty="0">
              <a:latin typeface="Huawei Sans" panose="020C0503030203020204" pitchFamily="34" charset="0"/>
            </a:endParaRPr>
          </a:p>
        </p:txBody>
      </p:sp>
      <p:sp>
        <p:nvSpPr>
          <p:cNvPr id="46" name="Freeform 159"/>
          <p:cNvSpPr/>
          <p:nvPr/>
        </p:nvSpPr>
        <p:spPr bwMode="gray">
          <a:xfrm flipH="1">
            <a:off x="8581869" y="3517603"/>
            <a:ext cx="2362277" cy="123482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47" name="图片 72" descr="交换机.png"/>
          <p:cNvPicPr>
            <a:picLocks noChangeAspect="1"/>
          </p:cNvPicPr>
          <p:nvPr/>
        </p:nvPicPr>
        <p:blipFill>
          <a:blip r:embed="rId3" cstate="print"/>
          <a:stretch>
            <a:fillRect/>
          </a:stretch>
        </p:blipFill>
        <p:spPr bwMode="gray">
          <a:xfrm>
            <a:off x="8327081" y="2906564"/>
            <a:ext cx="489285" cy="401651"/>
          </a:xfrm>
          <a:prstGeom prst="rect">
            <a:avLst/>
          </a:prstGeom>
        </p:spPr>
      </p:pic>
      <p:pic>
        <p:nvPicPr>
          <p:cNvPr id="48" name="图片 72" descr="交换机.png"/>
          <p:cNvPicPr>
            <a:picLocks noChangeAspect="1"/>
          </p:cNvPicPr>
          <p:nvPr/>
        </p:nvPicPr>
        <p:blipFill>
          <a:blip r:embed="rId3" cstate="print"/>
          <a:stretch>
            <a:fillRect/>
          </a:stretch>
        </p:blipFill>
        <p:spPr bwMode="gray">
          <a:xfrm>
            <a:off x="9407289" y="2906564"/>
            <a:ext cx="489285" cy="401651"/>
          </a:xfrm>
          <a:prstGeom prst="rect">
            <a:avLst/>
          </a:prstGeom>
        </p:spPr>
      </p:pic>
      <p:pic>
        <p:nvPicPr>
          <p:cNvPr id="49" name="图片 72" descr="交换机.png"/>
          <p:cNvPicPr>
            <a:picLocks noChangeAspect="1"/>
          </p:cNvPicPr>
          <p:nvPr/>
        </p:nvPicPr>
        <p:blipFill>
          <a:blip r:embed="rId3" cstate="print"/>
          <a:stretch>
            <a:fillRect/>
          </a:stretch>
        </p:blipFill>
        <p:spPr bwMode="gray">
          <a:xfrm>
            <a:off x="10489836" y="2906564"/>
            <a:ext cx="489285" cy="401651"/>
          </a:xfrm>
          <a:prstGeom prst="rect">
            <a:avLst/>
          </a:prstGeom>
        </p:spPr>
      </p:pic>
      <p:sp>
        <p:nvSpPr>
          <p:cNvPr id="50" name="文本框 49"/>
          <p:cNvSpPr txBox="1"/>
          <p:nvPr/>
        </p:nvSpPr>
        <p:spPr bwMode="gray">
          <a:xfrm>
            <a:off x="8038596" y="2549050"/>
            <a:ext cx="106625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FTP server</a:t>
            </a:r>
            <a:endParaRPr lang="en-US" altLang="zh-CN" sz="1400" dirty="0">
              <a:latin typeface="Huawei Sans" panose="020C0503030203020204" pitchFamily="34" charset="0"/>
            </a:endParaRPr>
          </a:p>
        </p:txBody>
      </p:sp>
      <p:sp>
        <p:nvSpPr>
          <p:cNvPr id="51" name="文本框 50"/>
          <p:cNvSpPr txBox="1"/>
          <p:nvPr/>
        </p:nvSpPr>
        <p:spPr bwMode="gray">
          <a:xfrm>
            <a:off x="9071793" y="2549050"/>
            <a:ext cx="110318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Web server</a:t>
            </a:r>
            <a:endParaRPr lang="en-US" altLang="zh-CN" sz="1400" dirty="0">
              <a:latin typeface="Huawei Sans" panose="020C0503030203020204" pitchFamily="34" charset="0"/>
            </a:endParaRPr>
          </a:p>
        </p:txBody>
      </p:sp>
      <p:sp>
        <p:nvSpPr>
          <p:cNvPr id="52" name="文本框 51"/>
          <p:cNvSpPr txBox="1"/>
          <p:nvPr/>
        </p:nvSpPr>
        <p:spPr bwMode="gray">
          <a:xfrm>
            <a:off x="10144415" y="2549050"/>
            <a:ext cx="118013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Email server</a:t>
            </a:r>
            <a:endParaRPr lang="en-US" sz="1400" dirty="0">
              <a:latin typeface="Huawei Sans" panose="020C0503030203020204" pitchFamily="34" charset="0"/>
            </a:endParaRPr>
          </a:p>
        </p:txBody>
      </p:sp>
      <p:pic>
        <p:nvPicPr>
          <p:cNvPr id="53" name="图片 76" descr="接入交换机.png"/>
          <p:cNvPicPr>
            <a:picLocks noChangeAspect="1"/>
          </p:cNvPicPr>
          <p:nvPr/>
        </p:nvPicPr>
        <p:blipFill>
          <a:blip r:embed="rId4" cstate="print"/>
          <a:stretch>
            <a:fillRect/>
          </a:stretch>
        </p:blipFill>
        <p:spPr bwMode="gray">
          <a:xfrm>
            <a:off x="8408361" y="4701785"/>
            <a:ext cx="490909" cy="401653"/>
          </a:xfrm>
          <a:prstGeom prst="rect">
            <a:avLst/>
          </a:prstGeom>
        </p:spPr>
      </p:pic>
      <p:pic>
        <p:nvPicPr>
          <p:cNvPr id="54" name="图片 105" descr="AP.png"/>
          <p:cNvPicPr>
            <a:picLocks noChangeAspect="1"/>
          </p:cNvPicPr>
          <p:nvPr/>
        </p:nvPicPr>
        <p:blipFill>
          <a:blip r:embed="rId5" cstate="print"/>
          <a:stretch>
            <a:fillRect/>
          </a:stretch>
        </p:blipFill>
        <p:spPr bwMode="gray">
          <a:xfrm>
            <a:off x="10562203" y="4701784"/>
            <a:ext cx="490909" cy="401653"/>
          </a:xfrm>
          <a:prstGeom prst="rect">
            <a:avLst/>
          </a:prstGeom>
        </p:spPr>
      </p:pic>
      <p:grpSp>
        <p:nvGrpSpPr>
          <p:cNvPr id="55" name="组合 758"/>
          <p:cNvGrpSpPr/>
          <p:nvPr/>
        </p:nvGrpSpPr>
        <p:grpSpPr bwMode="gray">
          <a:xfrm flipV="1">
            <a:off x="10689550" y="5169629"/>
            <a:ext cx="236214" cy="200032"/>
            <a:chOff x="7440613" y="4868863"/>
            <a:chExt cx="1019175" cy="828675"/>
          </a:xfrm>
          <a:solidFill>
            <a:schemeClr val="bg1">
              <a:lumMod val="50000"/>
            </a:schemeClr>
          </a:solidFill>
        </p:grpSpPr>
        <p:sp>
          <p:nvSpPr>
            <p:cNvPr id="5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微软雅黑" panose="020B0503020204020204" pitchFamily="34" charset="-122"/>
              </a:endParaRPr>
            </a:p>
          </p:txBody>
        </p:sp>
        <p:sp>
          <p:nvSpPr>
            <p:cNvPr id="5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微软雅黑" panose="020B0503020204020204" pitchFamily="34" charset="-122"/>
              </a:endParaRPr>
            </a:p>
          </p:txBody>
        </p:sp>
      </p:grpSp>
      <p:pic>
        <p:nvPicPr>
          <p:cNvPr id="58" name="图片 57" descr="日志告警服务器-蓝.png"/>
          <p:cNvPicPr>
            <a:picLocks noChangeAspect="1"/>
          </p:cNvPicPr>
          <p:nvPr/>
        </p:nvPicPr>
        <p:blipFill>
          <a:blip r:embed="rId6" cstate="print"/>
          <a:stretch>
            <a:fillRect/>
          </a:stretch>
        </p:blipFill>
        <p:spPr bwMode="gray">
          <a:xfrm>
            <a:off x="8119660" y="5601396"/>
            <a:ext cx="445956" cy="278465"/>
          </a:xfrm>
          <a:prstGeom prst="rect">
            <a:avLst/>
          </a:prstGeom>
        </p:spPr>
      </p:pic>
      <p:pic>
        <p:nvPicPr>
          <p:cNvPr id="59" name="图片 11" descr="开放网络-蓝.png"/>
          <p:cNvPicPr>
            <a:picLocks noChangeAspect="1"/>
          </p:cNvPicPr>
          <p:nvPr/>
        </p:nvPicPr>
        <p:blipFill>
          <a:blip r:embed="rId7" cstate="print"/>
          <a:stretch>
            <a:fillRect/>
          </a:stretch>
        </p:blipFill>
        <p:spPr bwMode="gray">
          <a:xfrm>
            <a:off x="8676832" y="5568983"/>
            <a:ext cx="445956" cy="343290"/>
          </a:xfrm>
          <a:prstGeom prst="rect">
            <a:avLst/>
          </a:prstGeom>
        </p:spPr>
      </p:pic>
      <p:pic>
        <p:nvPicPr>
          <p:cNvPr id="60" name="图片 47" descr="打印机.png"/>
          <p:cNvPicPr>
            <a:picLocks noChangeAspect="1"/>
          </p:cNvPicPr>
          <p:nvPr/>
        </p:nvPicPr>
        <p:blipFill>
          <a:blip r:embed="rId8" cstate="print"/>
          <a:stretch>
            <a:fillRect/>
          </a:stretch>
        </p:blipFill>
        <p:spPr bwMode="gray">
          <a:xfrm>
            <a:off x="7604093" y="5579696"/>
            <a:ext cx="404351" cy="321864"/>
          </a:xfrm>
          <a:prstGeom prst="rect">
            <a:avLst/>
          </a:prstGeom>
        </p:spPr>
      </p:pic>
      <p:pic>
        <p:nvPicPr>
          <p:cNvPr id="61" name="图片 42" descr="IP电话.png"/>
          <p:cNvPicPr>
            <a:picLocks noChangeAspect="1"/>
          </p:cNvPicPr>
          <p:nvPr/>
        </p:nvPicPr>
        <p:blipFill>
          <a:blip r:embed="rId9" cstate="print"/>
          <a:stretch>
            <a:fillRect/>
          </a:stretch>
        </p:blipFill>
        <p:spPr bwMode="gray">
          <a:xfrm>
            <a:off x="9234003" y="5568430"/>
            <a:ext cx="368791" cy="346698"/>
          </a:xfrm>
          <a:prstGeom prst="rect">
            <a:avLst/>
          </a:prstGeom>
        </p:spPr>
      </p:pic>
      <p:pic>
        <p:nvPicPr>
          <p:cNvPr id="62" name="图片 158" descr="SAN网络-蓝.png"/>
          <p:cNvPicPr>
            <a:picLocks noChangeAspect="1"/>
          </p:cNvPicPr>
          <p:nvPr/>
        </p:nvPicPr>
        <p:blipFill>
          <a:blip r:embed="rId10" cstate="print"/>
          <a:stretch>
            <a:fillRect/>
          </a:stretch>
        </p:blipFill>
        <p:spPr bwMode="gray">
          <a:xfrm>
            <a:off x="10726103" y="5542547"/>
            <a:ext cx="243218" cy="398465"/>
          </a:xfrm>
          <a:prstGeom prst="rect">
            <a:avLst/>
          </a:prstGeom>
        </p:spPr>
      </p:pic>
      <p:pic>
        <p:nvPicPr>
          <p:cNvPr id="63" name="图片 157" descr="故障链路.png"/>
          <p:cNvPicPr>
            <a:picLocks noChangeAspect="1"/>
          </p:cNvPicPr>
          <p:nvPr/>
        </p:nvPicPr>
        <p:blipFill>
          <a:blip r:embed="rId11" cstate="print"/>
          <a:stretch>
            <a:fillRect/>
          </a:stretch>
        </p:blipFill>
        <p:spPr bwMode="gray">
          <a:xfrm>
            <a:off x="10174864" y="5575388"/>
            <a:ext cx="446281" cy="332783"/>
          </a:xfrm>
          <a:prstGeom prst="rect">
            <a:avLst/>
          </a:prstGeom>
        </p:spPr>
      </p:pic>
      <p:pic>
        <p:nvPicPr>
          <p:cNvPr id="64" name="图片 14" descr="日志告警服务器-蓝.png"/>
          <p:cNvPicPr>
            <a:picLocks noChangeAspect="1"/>
          </p:cNvPicPr>
          <p:nvPr/>
        </p:nvPicPr>
        <p:blipFill>
          <a:blip r:embed="rId6" cstate="print"/>
          <a:stretch>
            <a:fillRect/>
          </a:stretch>
        </p:blipFill>
        <p:spPr bwMode="gray">
          <a:xfrm>
            <a:off x="11074279" y="5601396"/>
            <a:ext cx="445956" cy="278465"/>
          </a:xfrm>
          <a:prstGeom prst="rect">
            <a:avLst/>
          </a:prstGeom>
        </p:spPr>
      </p:pic>
      <p:sp>
        <p:nvSpPr>
          <p:cNvPr id="73" name="文本框 72"/>
          <p:cNvSpPr txBox="1"/>
          <p:nvPr/>
        </p:nvSpPr>
        <p:spPr bwMode="gray">
          <a:xfrm>
            <a:off x="9905808" y="5892998"/>
            <a:ext cx="180369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Guests (UCL group)</a:t>
            </a:r>
            <a:endParaRPr lang="en-US" altLang="zh-CN" sz="1400" dirty="0">
              <a:latin typeface="Huawei Sans" panose="020C0503030203020204" pitchFamily="34" charset="0"/>
            </a:endParaRPr>
          </a:p>
        </p:txBody>
      </p:sp>
      <p:sp>
        <p:nvSpPr>
          <p:cNvPr id="74" name="文本框 73"/>
          <p:cNvSpPr txBox="1"/>
          <p:nvPr/>
        </p:nvSpPr>
        <p:spPr bwMode="gray">
          <a:xfrm>
            <a:off x="7534264" y="5892998"/>
            <a:ext cx="214834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Sales users (UCL group)</a:t>
            </a:r>
            <a:endParaRPr lang="en-US" altLang="zh-CN" sz="1400" dirty="0">
              <a:latin typeface="Huawei Sans" panose="020C0503030203020204" pitchFamily="34" charset="0"/>
            </a:endParaRPr>
          </a:p>
        </p:txBody>
      </p:sp>
      <p:sp>
        <p:nvSpPr>
          <p:cNvPr id="75" name="任意多边形 74"/>
          <p:cNvSpPr/>
          <p:nvPr/>
        </p:nvSpPr>
        <p:spPr bwMode="gray">
          <a:xfrm>
            <a:off x="8677436" y="4276299"/>
            <a:ext cx="1870199" cy="1172711"/>
          </a:xfrm>
          <a:custGeom>
            <a:avLst/>
            <a:gdLst>
              <a:gd name="connsiteX0" fmla="*/ 59571 w 1870199"/>
              <a:gd name="connsiteY0" fmla="*/ 1159832 h 1172711"/>
              <a:gd name="connsiteX1" fmla="*/ 123966 w 1870199"/>
              <a:gd name="connsiteY1" fmla="*/ 464373 h 1172711"/>
              <a:gd name="connsiteX2" fmla="*/ 1167154 w 1870199"/>
              <a:gd name="connsiteY2" fmla="*/ 734 h 1172711"/>
              <a:gd name="connsiteX3" fmla="*/ 1836856 w 1870199"/>
              <a:gd name="connsiteY3" fmla="*/ 567404 h 1172711"/>
              <a:gd name="connsiteX4" fmla="*/ 1708067 w 1870199"/>
              <a:gd name="connsiteY4" fmla="*/ 1172711 h 1172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0199" h="1172711">
                <a:moveTo>
                  <a:pt x="59571" y="1159832"/>
                </a:moveTo>
                <a:cubicBezTo>
                  <a:pt x="-530" y="908694"/>
                  <a:pt x="-60631" y="657556"/>
                  <a:pt x="123966" y="464373"/>
                </a:cubicBezTo>
                <a:cubicBezTo>
                  <a:pt x="308563" y="271190"/>
                  <a:pt x="881672" y="-16438"/>
                  <a:pt x="1167154" y="734"/>
                </a:cubicBezTo>
                <a:cubicBezTo>
                  <a:pt x="1452636" y="17906"/>
                  <a:pt x="1746704" y="372074"/>
                  <a:pt x="1836856" y="567404"/>
                </a:cubicBezTo>
                <a:cubicBezTo>
                  <a:pt x="1927008" y="762733"/>
                  <a:pt x="1817537" y="967722"/>
                  <a:pt x="1708067" y="1172711"/>
                </a:cubicBezTo>
              </a:path>
            </a:pathLst>
          </a:custGeom>
          <a:noFill/>
          <a:ln w="19050" algn="ctr">
            <a:solidFill>
              <a:srgbClr val="30B5C5"/>
            </a:solidFill>
            <a:prstDash val="solid"/>
            <a:round/>
            <a:headEnd type="triangl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76" name="组合 28"/>
          <p:cNvGrpSpPr/>
          <p:nvPr/>
        </p:nvGrpSpPr>
        <p:grpSpPr bwMode="gray">
          <a:xfrm rot="5059603">
            <a:off x="9559864" y="4244749"/>
            <a:ext cx="273362" cy="273362"/>
            <a:chOff x="5076056" y="3356992"/>
            <a:chExt cx="436268" cy="436268"/>
          </a:xfrm>
        </p:grpSpPr>
        <p:sp>
          <p:nvSpPr>
            <p:cNvPr id="7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78"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sp>
        <p:nvSpPr>
          <p:cNvPr id="79" name="任意多边形 78"/>
          <p:cNvSpPr/>
          <p:nvPr/>
        </p:nvSpPr>
        <p:spPr bwMode="gray">
          <a:xfrm>
            <a:off x="8369492" y="3300145"/>
            <a:ext cx="940905" cy="2042473"/>
          </a:xfrm>
          <a:custGeom>
            <a:avLst/>
            <a:gdLst>
              <a:gd name="connsiteX0" fmla="*/ 0 w 940905"/>
              <a:gd name="connsiteY0" fmla="*/ 2146852 h 2146852"/>
              <a:gd name="connsiteX1" fmla="*/ 265044 w 940905"/>
              <a:gd name="connsiteY1" fmla="*/ 834887 h 2146852"/>
              <a:gd name="connsiteX2" fmla="*/ 940905 w 940905"/>
              <a:gd name="connsiteY2" fmla="*/ 0 h 2146852"/>
            </a:gdLst>
            <a:ahLst/>
            <a:cxnLst>
              <a:cxn ang="0">
                <a:pos x="connsiteX0" y="connsiteY0"/>
              </a:cxn>
              <a:cxn ang="0">
                <a:pos x="connsiteX1" y="connsiteY1"/>
              </a:cxn>
              <a:cxn ang="0">
                <a:pos x="connsiteX2" y="connsiteY2"/>
              </a:cxn>
            </a:cxnLst>
            <a:rect l="l" t="t" r="r" b="b"/>
            <a:pathLst>
              <a:path w="940905" h="2146852">
                <a:moveTo>
                  <a:pt x="0" y="2146852"/>
                </a:moveTo>
                <a:cubicBezTo>
                  <a:pt x="54113" y="1669774"/>
                  <a:pt x="108227" y="1192696"/>
                  <a:pt x="265044" y="834887"/>
                </a:cubicBezTo>
                <a:cubicBezTo>
                  <a:pt x="421861" y="477078"/>
                  <a:pt x="681383" y="238539"/>
                  <a:pt x="940905"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70" name="组合 69"/>
          <p:cNvGrpSpPr>
            <a:grpSpLocks noChangeAspect="1"/>
          </p:cNvGrpSpPr>
          <p:nvPr/>
        </p:nvGrpSpPr>
        <p:grpSpPr bwMode="gray">
          <a:xfrm>
            <a:off x="8722253" y="3589788"/>
            <a:ext cx="243192" cy="243192"/>
            <a:chOff x="10441953" y="5633214"/>
            <a:chExt cx="264000" cy="264000"/>
          </a:xfrm>
          <a:solidFill>
            <a:srgbClr val="30B5C5"/>
          </a:solidFill>
        </p:grpSpPr>
        <p:sp>
          <p:nvSpPr>
            <p:cNvPr id="71" name="椭圆 70"/>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72" name="任意多边形 7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80" name="任意多边形 79"/>
          <p:cNvSpPr/>
          <p:nvPr/>
        </p:nvSpPr>
        <p:spPr bwMode="gray">
          <a:xfrm>
            <a:off x="9999510" y="3301785"/>
            <a:ext cx="1139687" cy="2199861"/>
          </a:xfrm>
          <a:custGeom>
            <a:avLst/>
            <a:gdLst>
              <a:gd name="connsiteX0" fmla="*/ 1139687 w 1139687"/>
              <a:gd name="connsiteY0" fmla="*/ 2199861 h 2199861"/>
              <a:gd name="connsiteX1" fmla="*/ 1020417 w 1139687"/>
              <a:gd name="connsiteY1" fmla="*/ 1444487 h 2199861"/>
              <a:gd name="connsiteX2" fmla="*/ 861391 w 1139687"/>
              <a:gd name="connsiteY2" fmla="*/ 715617 h 2199861"/>
              <a:gd name="connsiteX3" fmla="*/ 0 w 1139687"/>
              <a:gd name="connsiteY3" fmla="*/ 0 h 2199861"/>
            </a:gdLst>
            <a:ahLst/>
            <a:cxnLst>
              <a:cxn ang="0">
                <a:pos x="connsiteX0" y="connsiteY0"/>
              </a:cxn>
              <a:cxn ang="0">
                <a:pos x="connsiteX1" y="connsiteY1"/>
              </a:cxn>
              <a:cxn ang="0">
                <a:pos x="connsiteX2" y="connsiteY2"/>
              </a:cxn>
              <a:cxn ang="0">
                <a:pos x="connsiteX3" y="connsiteY3"/>
              </a:cxn>
            </a:cxnLst>
            <a:rect l="l" t="t" r="r" b="b"/>
            <a:pathLst>
              <a:path w="1139687" h="2199861">
                <a:moveTo>
                  <a:pt x="1139687" y="2199861"/>
                </a:moveTo>
                <a:cubicBezTo>
                  <a:pt x="1103243" y="1945861"/>
                  <a:pt x="1066800" y="1691861"/>
                  <a:pt x="1020417" y="1444487"/>
                </a:cubicBezTo>
                <a:cubicBezTo>
                  <a:pt x="974034" y="1197113"/>
                  <a:pt x="1031461" y="956365"/>
                  <a:pt x="861391" y="715617"/>
                </a:cubicBezTo>
                <a:cubicBezTo>
                  <a:pt x="691321" y="474869"/>
                  <a:pt x="0" y="0"/>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66" name="组合 28"/>
          <p:cNvGrpSpPr/>
          <p:nvPr/>
        </p:nvGrpSpPr>
        <p:grpSpPr bwMode="gray">
          <a:xfrm rot="5059603">
            <a:off x="10425522" y="3562416"/>
            <a:ext cx="273362" cy="273362"/>
            <a:chOff x="5076056" y="3356992"/>
            <a:chExt cx="436268" cy="436268"/>
          </a:xfrm>
        </p:grpSpPr>
        <p:sp>
          <p:nvSpPr>
            <p:cNvPr id="6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68"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spTree>
    <p:extLst>
      <p:ext uri="{BB962C8B-B14F-4D97-AF65-F5344CB8AC3E}">
        <p14:creationId xmlns:p14="http://schemas.microsoft.com/office/powerpoint/2010/main" val="1179242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bwMode="gray">
          <a:xfrm>
            <a:off x="5869203" y="5383511"/>
            <a:ext cx="1491225" cy="583298"/>
          </a:xfrm>
          <a:prstGeom prst="roundRect">
            <a:avLst/>
          </a:pr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Basic Concepts in Free Mobility: Resource Group</a:t>
            </a:r>
            <a:endParaRPr lang="en-US" altLang="zh-CN" dirty="0"/>
          </a:p>
        </p:txBody>
      </p:sp>
      <p:sp>
        <p:nvSpPr>
          <p:cNvPr id="4" name="圆角矩形 75"/>
          <p:cNvSpPr/>
          <p:nvPr/>
        </p:nvSpPr>
        <p:spPr bwMode="gray">
          <a:xfrm>
            <a:off x="837365" y="1047850"/>
            <a:ext cx="10491511" cy="395245"/>
          </a:xfrm>
          <a:prstGeom prst="roundRect">
            <a:avLst>
              <a:gd name="adj" fmla="val 10604"/>
            </a:avLst>
          </a:prstGeom>
          <a:gradFill>
            <a:gsLst>
              <a:gs pos="0">
                <a:schemeClr val="bg1"/>
              </a:gs>
              <a:gs pos="100000">
                <a:schemeClr val="bg1">
                  <a:lumMod val="9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Disadvantages of security groups</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837365" y="1494144"/>
            <a:ext cx="10491511" cy="1139874"/>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Administrators can bind static IP addresses of servers to </a:t>
            </a:r>
            <a:r>
              <a:rPr lang="en-US" altLang="zh-CN" sz="1600" dirty="0" smtClean="0">
                <a:solidFill>
                  <a:schemeClr val="tx1"/>
                </a:solidFill>
                <a:latin typeface="Huawei Sans" panose="020C0503030203020204" pitchFamily="34" charset="0"/>
              </a:rPr>
              <a:t>static</a:t>
            </a:r>
            <a:r>
              <a:rPr lang="en-US" sz="1600" dirty="0" smtClean="0">
                <a:solidFill>
                  <a:schemeClr val="tx1"/>
                </a:solidFill>
                <a:latin typeface="Huawei Sans" panose="020C0503030203020204" pitchFamily="34" charset="0"/>
              </a:rPr>
              <a:t> security groups, and </a:t>
            </a:r>
            <a:r>
              <a:rPr lang="en-US" sz="1600" dirty="0" err="1" smtClean="0">
                <a:solidFill>
                  <a:schemeClr val="tx1"/>
                </a:solidFill>
                <a:latin typeface="Huawei Sans" panose="020C0503030203020204" pitchFamily="34" charset="0"/>
              </a:rPr>
              <a:t>iMaster</a:t>
            </a:r>
            <a:r>
              <a:rPr lang="en-US" sz="1600" dirty="0" smtClean="0">
                <a:solidFill>
                  <a:schemeClr val="tx1"/>
                </a:solidFill>
                <a:latin typeface="Huawei Sans" panose="020C0503030203020204" pitchFamily="34" charset="0"/>
              </a:rPr>
              <a:t> NCE-Campus delivers these bindings to devices through NETCONF.</a:t>
            </a:r>
            <a:endParaRPr lang="en-US" altLang="zh-CN" sz="16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However, such static security groups cannot distinguish different services that use the same IP addresses.</a:t>
            </a:r>
          </a:p>
        </p:txBody>
      </p:sp>
      <p:sp>
        <p:nvSpPr>
          <p:cNvPr id="6" name="下箭头 63"/>
          <p:cNvSpPr/>
          <p:nvPr/>
        </p:nvSpPr>
        <p:spPr bwMode="gray">
          <a:xfrm rot="10800000" flipV="1">
            <a:off x="3373193" y="2669373"/>
            <a:ext cx="5445614" cy="854977"/>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56C4D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4977784" y="2805465"/>
            <a:ext cx="2236432" cy="492443"/>
          </a:xfrm>
          <a:prstGeom prst="rect">
            <a:avLst/>
          </a:prstGeom>
        </p:spPr>
        <p:txBody>
          <a:bodyPr wrap="square">
            <a:spAutoFit/>
          </a:bodyPr>
          <a:lstStyle/>
          <a:p>
            <a:pPr algn="ctr" fontAlgn="ctr"/>
            <a:r>
              <a:rPr lang="en-US" sz="1400" dirty="0" smtClean="0">
                <a:solidFill>
                  <a:srgbClr val="30B5C5"/>
                </a:solidFill>
                <a:latin typeface="Huawei Sans" panose="020C0503030203020204" pitchFamily="34" charset="0"/>
              </a:rPr>
              <a:t>Resource group</a:t>
            </a:r>
          </a:p>
          <a:p>
            <a:pPr algn="ctr" fontAlgn="ctr"/>
            <a:r>
              <a:rPr lang="en-US" sz="1200" dirty="0" smtClean="0">
                <a:solidFill>
                  <a:srgbClr val="30B5C5"/>
                </a:solidFill>
                <a:latin typeface="Huawei Sans" panose="020C0503030203020204" pitchFamily="34" charset="0"/>
              </a:rPr>
              <a:t>is a way out</a:t>
            </a:r>
            <a:endParaRPr lang="en-US" altLang="zh-CN" sz="1200" dirty="0" smtClean="0">
              <a:solidFill>
                <a:srgbClr val="30B5C5"/>
              </a:solidFill>
              <a:latin typeface="Huawei Sans" panose="020C0503030203020204" pitchFamily="34" charset="0"/>
            </a:endParaRPr>
          </a:p>
        </p:txBody>
      </p:sp>
      <p:sp>
        <p:nvSpPr>
          <p:cNvPr id="8" name="圆角矩形 75"/>
          <p:cNvSpPr/>
          <p:nvPr/>
        </p:nvSpPr>
        <p:spPr bwMode="gray">
          <a:xfrm>
            <a:off x="850244" y="3575399"/>
            <a:ext cx="450004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Resource group</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850244" y="4021693"/>
            <a:ext cx="4500049" cy="19750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spcAft>
                <a:spcPts val="600"/>
              </a:spcAft>
              <a:buFont typeface="Arial" panose="020B0604020202020204" pitchFamily="34" charset="0"/>
              <a:buChar char="•"/>
            </a:pPr>
            <a:r>
              <a:rPr lang="en-US" altLang="zh-CN" sz="1300" dirty="0" smtClean="0">
                <a:solidFill>
                  <a:schemeClr val="tx1"/>
                </a:solidFill>
                <a:latin typeface="Huawei Sans" panose="020C0503030203020204" pitchFamily="34" charset="0"/>
              </a:rPr>
              <a:t>IP addresses specified in resource groups can overlap</a:t>
            </a:r>
            <a:r>
              <a:rPr lang="en-US" sz="1300" dirty="0" smtClean="0">
                <a:solidFill>
                  <a:schemeClr val="tx1"/>
                </a:solidFill>
                <a:latin typeface="Huawei Sans" panose="020C0503030203020204" pitchFamily="34" charset="0"/>
              </a:rPr>
              <a:t>.</a:t>
            </a:r>
          </a:p>
          <a:p>
            <a:pPr marL="285750" indent="-285750" fontAlgn="ctr">
              <a:spcAft>
                <a:spcPts val="600"/>
              </a:spcAft>
              <a:buFont typeface="Arial" panose="020B0604020202020204" pitchFamily="34" charset="0"/>
              <a:buChar char="•"/>
            </a:pPr>
            <a:r>
              <a:rPr lang="en-US" altLang="zh-CN" sz="1300" dirty="0" smtClean="0">
                <a:solidFill>
                  <a:schemeClr val="tx1"/>
                </a:solidFill>
                <a:latin typeface="Huawei Sans" panose="020C0503030203020204" pitchFamily="34" charset="0"/>
              </a:rPr>
              <a:t>During the configuration of the policy control matrix, a resource group can only be specified as the destination group (not a source group) of a policy.</a:t>
            </a:r>
          </a:p>
          <a:p>
            <a:pPr marL="285750" indent="-285750" fontAlgn="ctr">
              <a:spcAft>
                <a:spcPts val="600"/>
              </a:spcAft>
              <a:buFont typeface="Arial" panose="020B0604020202020204" pitchFamily="34" charset="0"/>
              <a:buChar char="•"/>
            </a:pPr>
            <a:r>
              <a:rPr lang="en-US" sz="1300" dirty="0" smtClean="0">
                <a:solidFill>
                  <a:schemeClr val="tx1"/>
                </a:solidFill>
                <a:latin typeface="Huawei Sans" panose="020C0503030203020204" pitchFamily="34" charset="0"/>
              </a:rPr>
              <a:t>When policies are delivered to switches, the policies are decomposed into corresponding IP addresses, instead of using the security group (UCL group) model.</a:t>
            </a:r>
            <a:endParaRPr lang="en-US" sz="1300" dirty="0">
              <a:solidFill>
                <a:schemeClr val="tx1"/>
              </a:solidFill>
              <a:latin typeface="Huawei Sans" panose="020C0503030203020204" pitchFamily="34" charset="0"/>
            </a:endParaRPr>
          </a:p>
        </p:txBody>
      </p:sp>
      <p:sp>
        <p:nvSpPr>
          <p:cNvPr id="19" name="Freeform 159"/>
          <p:cNvSpPr/>
          <p:nvPr/>
        </p:nvSpPr>
        <p:spPr bwMode="gray">
          <a:xfrm flipH="1">
            <a:off x="5943215" y="4185617"/>
            <a:ext cx="1406196" cy="7350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Campus </a:t>
            </a:r>
          </a:p>
          <a:p>
            <a:pPr algn="ctr" fontAlgn="ctr"/>
            <a:r>
              <a:rPr lang="en-US" sz="1200" dirty="0" smtClean="0">
                <a:solidFill>
                  <a:schemeClr val="bg1">
                    <a:lumMod val="50000"/>
                  </a:schemeClr>
                </a:solidFill>
                <a:latin typeface="Huawei Sans" panose="020C0503030203020204" pitchFamily="34" charset="0"/>
              </a:rPr>
              <a:t>network</a:t>
            </a:r>
            <a:endParaRPr lang="en-US" sz="1200" dirty="0">
              <a:solidFill>
                <a:schemeClr val="bg1">
                  <a:lumMod val="50000"/>
                </a:schemeClr>
              </a:solidFill>
              <a:latin typeface="Huawei Sans" panose="020C0503030203020204" pitchFamily="34" charset="0"/>
            </a:endParaRPr>
          </a:p>
        </p:txBody>
      </p:sp>
      <p:pic>
        <p:nvPicPr>
          <p:cNvPr id="20" name="图片 72" descr="交换机.png"/>
          <p:cNvPicPr>
            <a:picLocks noChangeAspect="1"/>
          </p:cNvPicPr>
          <p:nvPr/>
        </p:nvPicPr>
        <p:blipFill>
          <a:blip r:embed="rId3" cstate="print"/>
          <a:stretch>
            <a:fillRect/>
          </a:stretch>
        </p:blipFill>
        <p:spPr bwMode="gray">
          <a:xfrm>
            <a:off x="6897175" y="4020141"/>
            <a:ext cx="444855" cy="365179"/>
          </a:xfrm>
          <a:prstGeom prst="rect">
            <a:avLst/>
          </a:prstGeom>
        </p:spPr>
      </p:pic>
      <p:sp>
        <p:nvSpPr>
          <p:cNvPr id="23" name="文本框 22"/>
          <p:cNvSpPr txBox="1"/>
          <p:nvPr/>
        </p:nvSpPr>
        <p:spPr bwMode="gray">
          <a:xfrm>
            <a:off x="6543666" y="3717658"/>
            <a:ext cx="112883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192.168.1.1</a:t>
            </a:r>
            <a:endParaRPr lang="en-US" altLang="zh-CN" sz="1400" dirty="0">
              <a:latin typeface="Huawei Sans" panose="020C0503030203020204" pitchFamily="34" charset="0"/>
            </a:endParaRPr>
          </a:p>
        </p:txBody>
      </p:sp>
      <p:pic>
        <p:nvPicPr>
          <p:cNvPr id="26" name="图片 76" descr="接入交换机.png"/>
          <p:cNvPicPr>
            <a:picLocks noChangeAspect="1"/>
          </p:cNvPicPr>
          <p:nvPr/>
        </p:nvPicPr>
        <p:blipFill>
          <a:blip r:embed="rId4" cstate="print"/>
          <a:stretch>
            <a:fillRect/>
          </a:stretch>
        </p:blipFill>
        <p:spPr bwMode="gray">
          <a:xfrm>
            <a:off x="6456762" y="4854454"/>
            <a:ext cx="392562" cy="321187"/>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6145736" y="5443004"/>
            <a:ext cx="365975" cy="281722"/>
          </a:xfrm>
          <a:prstGeom prst="rect">
            <a:avLst/>
          </a:prstGeom>
        </p:spPr>
      </p:pic>
      <p:sp>
        <p:nvSpPr>
          <p:cNvPr id="47" name="文本框 46"/>
          <p:cNvSpPr txBox="1"/>
          <p:nvPr/>
        </p:nvSpPr>
        <p:spPr bwMode="gray">
          <a:xfrm>
            <a:off x="6274030" y="5719762"/>
            <a:ext cx="67197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Guests</a:t>
            </a:r>
            <a:endParaRPr lang="en-US" altLang="zh-CN" sz="1200" dirty="0">
              <a:latin typeface="Huawei Sans" panose="020C0503030203020204" pitchFamily="34" charset="0"/>
            </a:endParaRPr>
          </a:p>
        </p:txBody>
      </p:sp>
      <p:sp>
        <p:nvSpPr>
          <p:cNvPr id="52" name="文本框 51"/>
          <p:cNvSpPr txBox="1"/>
          <p:nvPr/>
        </p:nvSpPr>
        <p:spPr bwMode="gray">
          <a:xfrm>
            <a:off x="7339235" y="3930651"/>
            <a:ext cx="1053943" cy="553998"/>
          </a:xfrm>
          <a:prstGeom prst="rect">
            <a:avLst/>
          </a:prstGeom>
          <a:noFill/>
        </p:spPr>
        <p:txBody>
          <a:bodyPr wrap="none" rtlCol="0">
            <a:spAutoFit/>
          </a:bodyPr>
          <a:lstStyle/>
          <a:p>
            <a:pPr fontAlgn="ctr">
              <a:lnSpc>
                <a:spcPct val="125000"/>
              </a:lnSpc>
            </a:pPr>
            <a:r>
              <a:rPr lang="en-US" sz="1200" dirty="0" smtClean="0">
                <a:latin typeface="Huawei Sans" panose="020C0503030203020204" pitchFamily="34" charset="0"/>
              </a:rPr>
              <a:t>HTTP server</a:t>
            </a:r>
            <a:endParaRPr lang="en-US" altLang="zh-CN" sz="1200" dirty="0" smtClean="0">
              <a:latin typeface="Huawei Sans" panose="020C0503030203020204" pitchFamily="34" charset="0"/>
            </a:endParaRPr>
          </a:p>
          <a:p>
            <a:pPr fontAlgn="ctr">
              <a:lnSpc>
                <a:spcPct val="125000"/>
              </a:lnSpc>
            </a:pPr>
            <a:r>
              <a:rPr lang="en-US" sz="1200" dirty="0" smtClean="0">
                <a:latin typeface="Huawei Sans" panose="020C0503030203020204" pitchFamily="34" charset="0"/>
              </a:rPr>
              <a:t>DNS server</a:t>
            </a:r>
            <a:endParaRPr lang="en-US" altLang="zh-CN" sz="1200" dirty="0">
              <a:latin typeface="Huawei Sans" panose="020C0503030203020204" pitchFamily="34" charset="0"/>
            </a:endParaRPr>
          </a:p>
        </p:txBody>
      </p:sp>
      <p:graphicFrame>
        <p:nvGraphicFramePr>
          <p:cNvPr id="54" name="Table 68"/>
          <p:cNvGraphicFramePr>
            <a:graphicFrameLocks noGrp="1"/>
          </p:cNvGraphicFramePr>
          <p:nvPr>
            <p:extLst>
              <p:ext uri="{D42A27DB-BD31-4B8C-83A1-F6EECF244321}">
                <p14:modId xmlns:p14="http://schemas.microsoft.com/office/powerpoint/2010/main" val="1817869666"/>
              </p:ext>
            </p:extLst>
          </p:nvPr>
        </p:nvGraphicFramePr>
        <p:xfrm>
          <a:off x="7990447" y="5219733"/>
          <a:ext cx="3600768" cy="822960"/>
        </p:xfrm>
        <a:graphic>
          <a:graphicData uri="http://schemas.openxmlformats.org/drawingml/2006/table">
            <a:tbl>
              <a:tblPr firstRow="1" bandRow="1">
                <a:tableStyleId>{5940675A-B579-460E-94D1-54222C63F5DA}</a:tableStyleId>
              </a:tblPr>
              <a:tblGrid>
                <a:gridCol w="1383093"/>
                <a:gridCol w="1203388"/>
                <a:gridCol w="1014287"/>
              </a:tblGrid>
              <a:tr h="0">
                <a:tc>
                  <a:txBody>
                    <a:bodyPr/>
                    <a:lstStyle/>
                    <a:p>
                      <a:pPr algn="ctr" fontAlgn="ctr"/>
                      <a:r>
                        <a:rPr lang="en-US" sz="1200" b="1" dirty="0" smtClean="0">
                          <a:solidFill>
                            <a:schemeClr val="tx1"/>
                          </a:solidFill>
                          <a:latin typeface="Huawei Sans" panose="020C0503030203020204" pitchFamily="34" charset="0"/>
                        </a:rPr>
                        <a:t>Group Type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Name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200" b="1" dirty="0" smtClean="0">
                          <a:solidFill>
                            <a:schemeClr val="tx1"/>
                          </a:solidFill>
                          <a:latin typeface="Huawei Sans" panose="020C0503030203020204" pitchFamily="34" charset="0"/>
                        </a:rPr>
                        <a:t>IP Address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Resource group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DNS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192.168.1.1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Resource group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HTTP</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solidFill>
                            <a:schemeClr val="tx1"/>
                          </a:solidFill>
                          <a:latin typeface="Huawei Sans" panose="020C0503030203020204" pitchFamily="34" charset="0"/>
                          <a:ea typeface="+mn-ea"/>
                          <a:sym typeface="Huawei Sans" panose="020C0503030203020204" pitchFamily="34" charset="0"/>
                        </a:rPr>
                        <a:t>192.168.1.1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55" name="文本框 54"/>
          <p:cNvSpPr txBox="1"/>
          <p:nvPr/>
        </p:nvSpPr>
        <p:spPr bwMode="gray">
          <a:xfrm>
            <a:off x="7869746" y="4911956"/>
            <a:ext cx="1657826"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Resource groups:</a:t>
            </a:r>
            <a:endParaRPr lang="en-US" altLang="zh-CN" sz="1400" b="1" dirty="0">
              <a:latin typeface="Huawei Sans" panose="020C0503030203020204" pitchFamily="34" charset="0"/>
            </a:endParaRPr>
          </a:p>
        </p:txBody>
      </p:sp>
      <p:pic>
        <p:nvPicPr>
          <p:cNvPr id="56" name="图片 55" descr="日志告警服务器-蓝.png"/>
          <p:cNvPicPr>
            <a:picLocks noChangeAspect="1"/>
          </p:cNvPicPr>
          <p:nvPr/>
        </p:nvPicPr>
        <p:blipFill>
          <a:blip r:embed="rId6" cstate="print"/>
          <a:stretch>
            <a:fillRect/>
          </a:stretch>
        </p:blipFill>
        <p:spPr bwMode="gray">
          <a:xfrm>
            <a:off x="6712176" y="5456449"/>
            <a:ext cx="429640" cy="268277"/>
          </a:xfrm>
          <a:prstGeom prst="rect">
            <a:avLst/>
          </a:prstGeom>
        </p:spPr>
      </p:pic>
      <p:sp>
        <p:nvSpPr>
          <p:cNvPr id="11" name="任意多边形 10"/>
          <p:cNvSpPr/>
          <p:nvPr/>
        </p:nvSpPr>
        <p:spPr bwMode="gray">
          <a:xfrm>
            <a:off x="6370443" y="4121218"/>
            <a:ext cx="970961" cy="1244338"/>
          </a:xfrm>
          <a:custGeom>
            <a:avLst/>
            <a:gdLst>
              <a:gd name="connsiteX0" fmla="*/ 0 w 970961"/>
              <a:gd name="connsiteY0" fmla="*/ 1244338 h 1244338"/>
              <a:gd name="connsiteX1" fmla="*/ 273378 w 970961"/>
              <a:gd name="connsiteY1" fmla="*/ 358218 h 1244338"/>
              <a:gd name="connsiteX2" fmla="*/ 970961 w 970961"/>
              <a:gd name="connsiteY2" fmla="*/ 0 h 1244338"/>
            </a:gdLst>
            <a:ahLst/>
            <a:cxnLst>
              <a:cxn ang="0">
                <a:pos x="connsiteX0" y="connsiteY0"/>
              </a:cxn>
              <a:cxn ang="0">
                <a:pos x="connsiteX1" y="connsiteY1"/>
              </a:cxn>
              <a:cxn ang="0">
                <a:pos x="connsiteX2" y="connsiteY2"/>
              </a:cxn>
            </a:cxnLst>
            <a:rect l="l" t="t" r="r" b="b"/>
            <a:pathLst>
              <a:path w="970961" h="1244338">
                <a:moveTo>
                  <a:pt x="0" y="1244338"/>
                </a:moveTo>
                <a:cubicBezTo>
                  <a:pt x="55775" y="904973"/>
                  <a:pt x="111551" y="565608"/>
                  <a:pt x="273378" y="358218"/>
                </a:cubicBezTo>
                <a:cubicBezTo>
                  <a:pt x="435205" y="150828"/>
                  <a:pt x="703083" y="75414"/>
                  <a:pt x="970961"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43" name="组合 42"/>
          <p:cNvGrpSpPr>
            <a:grpSpLocks noChangeAspect="1"/>
          </p:cNvGrpSpPr>
          <p:nvPr/>
        </p:nvGrpSpPr>
        <p:grpSpPr bwMode="gray">
          <a:xfrm>
            <a:off x="6763060" y="4175615"/>
            <a:ext cx="217128" cy="217128"/>
            <a:chOff x="10441953" y="5633214"/>
            <a:chExt cx="264000" cy="264000"/>
          </a:xfrm>
          <a:solidFill>
            <a:srgbClr val="30B5C5"/>
          </a:solidFill>
        </p:grpSpPr>
        <p:sp>
          <p:nvSpPr>
            <p:cNvPr id="44" name="椭圆 43"/>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45" name="任意多边形 44"/>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61" name="圆角矩形 75"/>
          <p:cNvSpPr/>
          <p:nvPr/>
        </p:nvSpPr>
        <p:spPr bwMode="gray">
          <a:xfrm>
            <a:off x="8418397" y="3575399"/>
            <a:ext cx="3216253" cy="943206"/>
          </a:xfrm>
          <a:prstGeom prst="wedgeRoundRectCallout">
            <a:avLst>
              <a:gd name="adj1" fmla="val -55092"/>
              <a:gd name="adj2" fmla="val 21785"/>
              <a:gd name="adj3" fmla="val 1666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lstStyle/>
          <a:p>
            <a:pPr marL="285750" indent="-285750"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server with IP address 192.168.1.1 provides both DNS and HTTP services.</a:t>
            </a:r>
            <a:endParaRPr lang="en-US" altLang="zh-CN" sz="12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Resource groups can be deployed to distinguish the two types of services.</a:t>
            </a: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4885858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in Free Mobility: Policy Control Matrix</a:t>
            </a:r>
            <a:endParaRPr lang="en-US" altLang="zh-CN" dirty="0"/>
          </a:p>
        </p:txBody>
      </p:sp>
      <p:sp>
        <p:nvSpPr>
          <p:cNvPr id="4" name="文本占位符 3"/>
          <p:cNvSpPr>
            <a:spLocks noGrp="1"/>
          </p:cNvSpPr>
          <p:nvPr>
            <p:ph type="body" sz="quarter" idx="10"/>
          </p:nvPr>
        </p:nvSpPr>
        <p:spPr bwMode="gray">
          <a:xfrm>
            <a:off x="455612" y="1052514"/>
            <a:ext cx="11293476" cy="1260111"/>
          </a:xfrm>
        </p:spPr>
        <p:txBody>
          <a:bodyPr/>
          <a:lstStyle/>
          <a:p>
            <a:r>
              <a:rPr lang="en-US" sz="1800" smtClean="0"/>
              <a:t>After security groups are defined, administrators can define inter-group policies on the entire network.</a:t>
            </a:r>
          </a:p>
          <a:p>
            <a:r>
              <a:rPr lang="en-US" sz="1800" smtClean="0"/>
              <a:t>A policy control matrix is used to configure inter-group policies to control access from source groups to destination groups.</a:t>
            </a:r>
            <a:endParaRPr lang="en-US" sz="1800" dirty="0"/>
          </a:p>
        </p:txBody>
      </p:sp>
      <p:graphicFrame>
        <p:nvGraphicFramePr>
          <p:cNvPr id="72" name="Table 77"/>
          <p:cNvGraphicFramePr>
            <a:graphicFrameLocks noGrp="1"/>
          </p:cNvGraphicFramePr>
          <p:nvPr>
            <p:extLst>
              <p:ext uri="{D42A27DB-BD31-4B8C-83A1-F6EECF244321}">
                <p14:modId xmlns:p14="http://schemas.microsoft.com/office/powerpoint/2010/main" val="1577762988"/>
              </p:ext>
            </p:extLst>
          </p:nvPr>
        </p:nvGraphicFramePr>
        <p:xfrm>
          <a:off x="6119447" y="3022376"/>
          <a:ext cx="5079776" cy="1670622"/>
        </p:xfrm>
        <a:graphic>
          <a:graphicData uri="http://schemas.openxmlformats.org/drawingml/2006/table">
            <a:tbl>
              <a:tblPr firstRow="1" bandRow="1">
                <a:tableStyleId>{5940675A-B579-460E-94D1-54222C63F5DA}</a:tableStyleId>
              </a:tblPr>
              <a:tblGrid>
                <a:gridCol w="1718267"/>
                <a:gridCol w="1120503"/>
                <a:gridCol w="1120503"/>
                <a:gridCol w="1120503"/>
              </a:tblGrid>
              <a:tr h="479598">
                <a:tc>
                  <a:txBody>
                    <a:bodyPr/>
                    <a:lstStyle/>
                    <a:p>
                      <a:pPr algn="l" fontAlgn="ctr"/>
                      <a:endParaRPr lang="en-US" sz="1200" b="1" dirty="0" smtClean="0">
                        <a:solidFill>
                          <a:schemeClr val="tx1"/>
                        </a:solidFill>
                        <a:latin typeface="Huawei Sans" panose="020C0503030203020204" pitchFamily="34" charset="0"/>
                      </a:endParaRPr>
                    </a:p>
                    <a:p>
                      <a:pPr algn="l" fontAlgn="ctr"/>
                      <a:r>
                        <a:rPr lang="en-US" sz="1200" b="1" dirty="0" smtClean="0">
                          <a:solidFill>
                            <a:schemeClr val="tx1"/>
                          </a:solidFill>
                          <a:latin typeface="Huawei Sans" panose="020C0503030203020204" pitchFamily="34" charset="0"/>
                        </a:rPr>
                        <a:t>Source Group</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Sales</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Guest</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Server</a:t>
                      </a:r>
                      <a:endParaRPr lang="en-US"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7008">
                <a:tc>
                  <a:txBody>
                    <a:bodyPr/>
                    <a:lstStyle/>
                    <a:p>
                      <a:pPr algn="ctr" fontAlgn="ctr"/>
                      <a:r>
                        <a:rPr lang="en-US" sz="1200" b="1" dirty="0" smtClean="0">
                          <a:solidFill>
                            <a:schemeClr val="tx1"/>
                          </a:solidFill>
                          <a:latin typeface="Huawei Sans" panose="020C0503030203020204" pitchFamily="34" charset="0"/>
                        </a:rPr>
                        <a:t>Sales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Guest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73" name="直接连接符 72"/>
          <p:cNvCxnSpPr/>
          <p:nvPr/>
        </p:nvCxnSpPr>
        <p:spPr bwMode="gray">
          <a:xfrm>
            <a:off x="6119447" y="3030473"/>
            <a:ext cx="1718267" cy="45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组合 73"/>
          <p:cNvGrpSpPr>
            <a:grpSpLocks noChangeAspect="1"/>
          </p:cNvGrpSpPr>
          <p:nvPr/>
        </p:nvGrpSpPr>
        <p:grpSpPr bwMode="gray">
          <a:xfrm>
            <a:off x="8305232" y="3595332"/>
            <a:ext cx="243192" cy="243192"/>
            <a:chOff x="10441953" y="5633214"/>
            <a:chExt cx="264000" cy="264000"/>
          </a:xfrm>
        </p:grpSpPr>
        <p:sp>
          <p:nvSpPr>
            <p:cNvPr id="75" name="椭圆 74"/>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任意多边形 7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7" name="组合 76"/>
          <p:cNvGrpSpPr>
            <a:grpSpLocks noChangeAspect="1"/>
          </p:cNvGrpSpPr>
          <p:nvPr/>
        </p:nvGrpSpPr>
        <p:grpSpPr bwMode="gray">
          <a:xfrm>
            <a:off x="10564314" y="3595332"/>
            <a:ext cx="243192" cy="243192"/>
            <a:chOff x="10441953" y="5633214"/>
            <a:chExt cx="264000" cy="264000"/>
          </a:xfrm>
        </p:grpSpPr>
        <p:sp>
          <p:nvSpPr>
            <p:cNvPr id="78" name="椭圆 77"/>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0" name="组合 79"/>
          <p:cNvGrpSpPr>
            <a:grpSpLocks noChangeAspect="1"/>
          </p:cNvGrpSpPr>
          <p:nvPr/>
        </p:nvGrpSpPr>
        <p:grpSpPr bwMode="gray">
          <a:xfrm>
            <a:off x="9434773" y="3972922"/>
            <a:ext cx="243192" cy="243192"/>
            <a:chOff x="10441953" y="5633214"/>
            <a:chExt cx="264000" cy="264000"/>
          </a:xfrm>
        </p:grpSpPr>
        <p:sp>
          <p:nvSpPr>
            <p:cNvPr id="81" name="椭圆 80"/>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a:grpSpLocks noChangeAspect="1"/>
          </p:cNvGrpSpPr>
          <p:nvPr/>
        </p:nvGrpSpPr>
        <p:grpSpPr bwMode="gray">
          <a:xfrm>
            <a:off x="8305232" y="4367513"/>
            <a:ext cx="243192" cy="243192"/>
            <a:chOff x="10441953" y="5633214"/>
            <a:chExt cx="264000" cy="264000"/>
          </a:xfrm>
        </p:grpSpPr>
        <p:sp>
          <p:nvSpPr>
            <p:cNvPr id="87" name="椭圆 86"/>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8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组合 88"/>
          <p:cNvGrpSpPr>
            <a:grpSpLocks noChangeAspect="1"/>
          </p:cNvGrpSpPr>
          <p:nvPr/>
        </p:nvGrpSpPr>
        <p:grpSpPr bwMode="gray">
          <a:xfrm>
            <a:off x="9434773" y="4367513"/>
            <a:ext cx="243192" cy="243192"/>
            <a:chOff x="10441953" y="5633214"/>
            <a:chExt cx="264000" cy="264000"/>
          </a:xfrm>
        </p:grpSpPr>
        <p:sp>
          <p:nvSpPr>
            <p:cNvPr id="90" name="椭圆 89"/>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a:grpSpLocks noChangeAspect="1"/>
          </p:cNvGrpSpPr>
          <p:nvPr/>
        </p:nvGrpSpPr>
        <p:grpSpPr bwMode="gray">
          <a:xfrm>
            <a:off x="10564314" y="4367513"/>
            <a:ext cx="243192" cy="243192"/>
            <a:chOff x="10441953" y="5633214"/>
            <a:chExt cx="264000" cy="264000"/>
          </a:xfrm>
        </p:grpSpPr>
        <p:sp>
          <p:nvSpPr>
            <p:cNvPr id="93" name="椭圆 92"/>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93"/>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28"/>
          <p:cNvGrpSpPr/>
          <p:nvPr/>
        </p:nvGrpSpPr>
        <p:grpSpPr bwMode="gray">
          <a:xfrm>
            <a:off x="9438866" y="3597520"/>
            <a:ext cx="238817" cy="238817"/>
            <a:chOff x="5076056" y="3356992"/>
            <a:chExt cx="436268" cy="436268"/>
          </a:xfrm>
        </p:grpSpPr>
        <p:sp>
          <p:nvSpPr>
            <p:cNvPr id="9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8" name="组合 28"/>
          <p:cNvGrpSpPr/>
          <p:nvPr/>
        </p:nvGrpSpPr>
        <p:grpSpPr bwMode="gray">
          <a:xfrm>
            <a:off x="8309607" y="3977297"/>
            <a:ext cx="238817" cy="238817"/>
            <a:chOff x="5076056" y="3356992"/>
            <a:chExt cx="436268" cy="436268"/>
          </a:xfrm>
        </p:grpSpPr>
        <p:sp>
          <p:nvSpPr>
            <p:cNvPr id="9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1" name="组合 28"/>
          <p:cNvGrpSpPr/>
          <p:nvPr/>
        </p:nvGrpSpPr>
        <p:grpSpPr bwMode="gray">
          <a:xfrm>
            <a:off x="10564314" y="3977297"/>
            <a:ext cx="238817" cy="238817"/>
            <a:chOff x="5076056" y="3356992"/>
            <a:chExt cx="436268" cy="436268"/>
          </a:xfrm>
        </p:grpSpPr>
        <p:sp>
          <p:nvSpPr>
            <p:cNvPr id="10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p:cNvGrpSpPr/>
          <p:nvPr/>
        </p:nvGrpSpPr>
        <p:grpSpPr bwMode="gray">
          <a:xfrm>
            <a:off x="1049822" y="2301546"/>
            <a:ext cx="4216996" cy="3769941"/>
            <a:chOff x="1049109" y="2169557"/>
            <a:chExt cx="4546421" cy="4063075"/>
          </a:xfrm>
        </p:grpSpPr>
        <p:sp>
          <p:nvSpPr>
            <p:cNvPr id="32" name="Freeform 159"/>
            <p:cNvSpPr/>
            <p:nvPr/>
          </p:nvSpPr>
          <p:spPr bwMode="gray">
            <a:xfrm flipH="1">
              <a:off x="1929803" y="3361489"/>
              <a:ext cx="2808994" cy="1468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33" name="图片 72" descr="交换机.png"/>
            <p:cNvPicPr>
              <a:picLocks noChangeAspect="1"/>
            </p:cNvPicPr>
            <p:nvPr/>
          </p:nvPicPr>
          <p:blipFill>
            <a:blip r:embed="rId3" cstate="print"/>
            <a:stretch>
              <a:fillRect/>
            </a:stretch>
          </p:blipFill>
          <p:spPr bwMode="gray">
            <a:xfrm>
              <a:off x="2140050" y="2527071"/>
              <a:ext cx="489285" cy="401651"/>
            </a:xfrm>
            <a:prstGeom prst="rect">
              <a:avLst/>
            </a:prstGeom>
          </p:spPr>
        </p:pic>
        <p:pic>
          <p:nvPicPr>
            <p:cNvPr id="34" name="图片 72" descr="交换机.png"/>
            <p:cNvPicPr>
              <a:picLocks noChangeAspect="1"/>
            </p:cNvPicPr>
            <p:nvPr/>
          </p:nvPicPr>
          <p:blipFill>
            <a:blip r:embed="rId3" cstate="print"/>
            <a:stretch>
              <a:fillRect/>
            </a:stretch>
          </p:blipFill>
          <p:spPr bwMode="gray">
            <a:xfrm>
              <a:off x="3220258" y="2527071"/>
              <a:ext cx="489285" cy="401651"/>
            </a:xfrm>
            <a:prstGeom prst="rect">
              <a:avLst/>
            </a:prstGeom>
          </p:spPr>
        </p:pic>
        <p:pic>
          <p:nvPicPr>
            <p:cNvPr id="35" name="图片 72" descr="交换机.png"/>
            <p:cNvPicPr>
              <a:picLocks noChangeAspect="1"/>
            </p:cNvPicPr>
            <p:nvPr/>
          </p:nvPicPr>
          <p:blipFill>
            <a:blip r:embed="rId3" cstate="print"/>
            <a:stretch>
              <a:fillRect/>
            </a:stretch>
          </p:blipFill>
          <p:spPr bwMode="gray">
            <a:xfrm>
              <a:off x="4302805" y="2527071"/>
              <a:ext cx="489285" cy="401651"/>
            </a:xfrm>
            <a:prstGeom prst="rect">
              <a:avLst/>
            </a:prstGeom>
          </p:spPr>
        </p:pic>
        <p:sp>
          <p:nvSpPr>
            <p:cNvPr id="36" name="文本框 35"/>
            <p:cNvSpPr txBox="1"/>
            <p:nvPr/>
          </p:nvSpPr>
          <p:spPr bwMode="gray">
            <a:xfrm>
              <a:off x="1863458" y="2169557"/>
              <a:ext cx="1042466"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FTP server</a:t>
              </a:r>
              <a:endParaRPr lang="en-US" altLang="zh-CN" sz="1300" dirty="0">
                <a:latin typeface="Huawei Sans" panose="020C0503030203020204" pitchFamily="34" charset="0"/>
              </a:endParaRPr>
            </a:p>
          </p:txBody>
        </p:sp>
        <p:sp>
          <p:nvSpPr>
            <p:cNvPr id="37" name="文本框 36"/>
            <p:cNvSpPr txBox="1"/>
            <p:nvPr/>
          </p:nvSpPr>
          <p:spPr bwMode="gray">
            <a:xfrm>
              <a:off x="2877965" y="2169557"/>
              <a:ext cx="1116781"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Web server</a:t>
              </a:r>
              <a:endParaRPr lang="en-US" altLang="zh-CN" sz="1300" dirty="0">
                <a:latin typeface="Huawei Sans" panose="020C0503030203020204" pitchFamily="34" charset="0"/>
              </a:endParaRPr>
            </a:p>
          </p:txBody>
        </p:sp>
        <p:sp>
          <p:nvSpPr>
            <p:cNvPr id="38" name="文本框 37"/>
            <p:cNvSpPr txBox="1"/>
            <p:nvPr/>
          </p:nvSpPr>
          <p:spPr bwMode="gray">
            <a:xfrm>
              <a:off x="3949310" y="2169557"/>
              <a:ext cx="1196279"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Email server</a:t>
              </a:r>
              <a:endParaRPr lang="en-US" sz="1300" dirty="0">
                <a:latin typeface="Huawei Sans" panose="020C0503030203020204" pitchFamily="34" charset="0"/>
              </a:endParaRPr>
            </a:p>
          </p:txBody>
        </p:sp>
        <p:pic>
          <p:nvPicPr>
            <p:cNvPr id="39" name="图片 76" descr="接入交换机.png"/>
            <p:cNvPicPr>
              <a:picLocks noChangeAspect="1"/>
            </p:cNvPicPr>
            <p:nvPr/>
          </p:nvPicPr>
          <p:blipFill>
            <a:blip r:embed="rId4" cstate="print"/>
            <a:stretch>
              <a:fillRect/>
            </a:stretch>
          </p:blipFill>
          <p:spPr bwMode="gray">
            <a:xfrm>
              <a:off x="2079703" y="4726296"/>
              <a:ext cx="490909" cy="401653"/>
            </a:xfrm>
            <a:prstGeom prst="rect">
              <a:avLst/>
            </a:prstGeom>
          </p:spPr>
        </p:pic>
        <p:pic>
          <p:nvPicPr>
            <p:cNvPr id="40" name="图片 105" descr="AP.png"/>
            <p:cNvPicPr>
              <a:picLocks noChangeAspect="1"/>
            </p:cNvPicPr>
            <p:nvPr/>
          </p:nvPicPr>
          <p:blipFill>
            <a:blip r:embed="rId5" cstate="print"/>
            <a:stretch>
              <a:fillRect/>
            </a:stretch>
          </p:blipFill>
          <p:spPr bwMode="gray">
            <a:xfrm>
              <a:off x="4233545" y="4726295"/>
              <a:ext cx="490909" cy="401653"/>
            </a:xfrm>
            <a:prstGeom prst="rect">
              <a:avLst/>
            </a:prstGeom>
          </p:spPr>
        </p:pic>
        <p:grpSp>
          <p:nvGrpSpPr>
            <p:cNvPr id="41" name="组合 758"/>
            <p:cNvGrpSpPr/>
            <p:nvPr/>
          </p:nvGrpSpPr>
          <p:grpSpPr bwMode="gray">
            <a:xfrm flipV="1">
              <a:off x="4360892" y="5194140"/>
              <a:ext cx="236214" cy="200032"/>
              <a:chOff x="7440613" y="4868863"/>
              <a:chExt cx="1019175" cy="828675"/>
            </a:xfrm>
            <a:solidFill>
              <a:schemeClr val="bg1">
                <a:lumMod val="50000"/>
              </a:schemeClr>
            </a:solidFill>
          </p:grpSpPr>
          <p:sp>
            <p:nvSpPr>
              <p:cNvPr id="4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微软雅黑" panose="020B0503020204020204" pitchFamily="34" charset="-122"/>
                </a:endParaRPr>
              </a:p>
            </p:txBody>
          </p:sp>
          <p:sp>
            <p:nvSpPr>
              <p:cNvPr id="4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微软雅黑" panose="020B0503020204020204" pitchFamily="34" charset="-122"/>
                </a:endParaRPr>
              </a:p>
            </p:txBody>
          </p:sp>
        </p:grpSp>
        <p:pic>
          <p:nvPicPr>
            <p:cNvPr id="44" name="图片 43" descr="日志告警服务器-蓝.png"/>
            <p:cNvPicPr>
              <a:picLocks noChangeAspect="1"/>
            </p:cNvPicPr>
            <p:nvPr/>
          </p:nvPicPr>
          <p:blipFill>
            <a:blip r:embed="rId6" cstate="print"/>
            <a:stretch>
              <a:fillRect/>
            </a:stretch>
          </p:blipFill>
          <p:spPr bwMode="gray">
            <a:xfrm>
              <a:off x="1791002" y="5625907"/>
              <a:ext cx="445956" cy="278465"/>
            </a:xfrm>
            <a:prstGeom prst="rect">
              <a:avLst/>
            </a:prstGeom>
          </p:spPr>
        </p:pic>
        <p:pic>
          <p:nvPicPr>
            <p:cNvPr id="45" name="图片 11" descr="开放网络-蓝.png"/>
            <p:cNvPicPr>
              <a:picLocks noChangeAspect="1"/>
            </p:cNvPicPr>
            <p:nvPr/>
          </p:nvPicPr>
          <p:blipFill>
            <a:blip r:embed="rId7" cstate="print"/>
            <a:stretch>
              <a:fillRect/>
            </a:stretch>
          </p:blipFill>
          <p:spPr bwMode="gray">
            <a:xfrm>
              <a:off x="2348174" y="5593494"/>
              <a:ext cx="445956" cy="343290"/>
            </a:xfrm>
            <a:prstGeom prst="rect">
              <a:avLst/>
            </a:prstGeom>
          </p:spPr>
        </p:pic>
        <p:pic>
          <p:nvPicPr>
            <p:cNvPr id="46" name="图片 47" descr="打印机.png"/>
            <p:cNvPicPr>
              <a:picLocks noChangeAspect="1"/>
            </p:cNvPicPr>
            <p:nvPr/>
          </p:nvPicPr>
          <p:blipFill>
            <a:blip r:embed="rId8" cstate="print"/>
            <a:stretch>
              <a:fillRect/>
            </a:stretch>
          </p:blipFill>
          <p:spPr bwMode="gray">
            <a:xfrm>
              <a:off x="1275435" y="5604207"/>
              <a:ext cx="404351" cy="321864"/>
            </a:xfrm>
            <a:prstGeom prst="rect">
              <a:avLst/>
            </a:prstGeom>
          </p:spPr>
        </p:pic>
        <p:pic>
          <p:nvPicPr>
            <p:cNvPr id="47" name="图片 42" descr="IP电话.png"/>
            <p:cNvPicPr>
              <a:picLocks noChangeAspect="1"/>
            </p:cNvPicPr>
            <p:nvPr/>
          </p:nvPicPr>
          <p:blipFill>
            <a:blip r:embed="rId9" cstate="print"/>
            <a:stretch>
              <a:fillRect/>
            </a:stretch>
          </p:blipFill>
          <p:spPr bwMode="gray">
            <a:xfrm>
              <a:off x="2905345" y="5592941"/>
              <a:ext cx="368791" cy="346698"/>
            </a:xfrm>
            <a:prstGeom prst="rect">
              <a:avLst/>
            </a:prstGeom>
          </p:spPr>
        </p:pic>
        <p:pic>
          <p:nvPicPr>
            <p:cNvPr id="48" name="图片 158" descr="SAN网络-蓝.png"/>
            <p:cNvPicPr>
              <a:picLocks noChangeAspect="1"/>
            </p:cNvPicPr>
            <p:nvPr/>
          </p:nvPicPr>
          <p:blipFill>
            <a:blip r:embed="rId10" cstate="print"/>
            <a:stretch>
              <a:fillRect/>
            </a:stretch>
          </p:blipFill>
          <p:spPr bwMode="gray">
            <a:xfrm>
              <a:off x="4397445" y="5567058"/>
              <a:ext cx="243218" cy="398465"/>
            </a:xfrm>
            <a:prstGeom prst="rect">
              <a:avLst/>
            </a:prstGeom>
          </p:spPr>
        </p:pic>
        <p:pic>
          <p:nvPicPr>
            <p:cNvPr id="49" name="图片 157" descr="故障链路.png"/>
            <p:cNvPicPr>
              <a:picLocks noChangeAspect="1"/>
            </p:cNvPicPr>
            <p:nvPr/>
          </p:nvPicPr>
          <p:blipFill>
            <a:blip r:embed="rId11" cstate="print"/>
            <a:stretch>
              <a:fillRect/>
            </a:stretch>
          </p:blipFill>
          <p:spPr bwMode="gray">
            <a:xfrm>
              <a:off x="3846206" y="5599899"/>
              <a:ext cx="446281" cy="332783"/>
            </a:xfrm>
            <a:prstGeom prst="rect">
              <a:avLst/>
            </a:prstGeom>
          </p:spPr>
        </p:pic>
        <p:pic>
          <p:nvPicPr>
            <p:cNvPr id="50" name="图片 14" descr="日志告警服务器-蓝.png"/>
            <p:cNvPicPr>
              <a:picLocks noChangeAspect="1"/>
            </p:cNvPicPr>
            <p:nvPr/>
          </p:nvPicPr>
          <p:blipFill>
            <a:blip r:embed="rId6" cstate="print"/>
            <a:stretch>
              <a:fillRect/>
            </a:stretch>
          </p:blipFill>
          <p:spPr bwMode="gray">
            <a:xfrm>
              <a:off x="4745621" y="5625907"/>
              <a:ext cx="445956" cy="278465"/>
            </a:xfrm>
            <a:prstGeom prst="rect">
              <a:avLst/>
            </a:prstGeom>
          </p:spPr>
        </p:pic>
        <p:sp>
          <p:nvSpPr>
            <p:cNvPr id="55" name="任意多边形 54"/>
            <p:cNvSpPr/>
            <p:nvPr/>
          </p:nvSpPr>
          <p:spPr bwMode="gray">
            <a:xfrm>
              <a:off x="3395640" y="2949285"/>
              <a:ext cx="1375549" cy="252423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 name="connsiteX0" fmla="*/ 6530 w 7979"/>
                <a:gd name="connsiteY0" fmla="*/ 9812 h 9812"/>
                <a:gd name="connsiteX1" fmla="*/ 0 w 7979"/>
                <a:gd name="connsiteY1" fmla="*/ 0 h 9812"/>
                <a:gd name="connsiteX0" fmla="*/ 8184 w 13033"/>
                <a:gd name="connsiteY0" fmla="*/ 10000 h 10000"/>
                <a:gd name="connsiteX1" fmla="*/ 0 w 13033"/>
                <a:gd name="connsiteY1" fmla="*/ 0 h 10000"/>
                <a:gd name="connsiteX0" fmla="*/ 9724 w 14038"/>
                <a:gd name="connsiteY0" fmla="*/ 10382 h 10382"/>
                <a:gd name="connsiteX1" fmla="*/ 0 w 14038"/>
                <a:gd name="connsiteY1" fmla="*/ 0 h 10382"/>
                <a:gd name="connsiteX0" fmla="*/ 9724 w 12812"/>
                <a:gd name="connsiteY0" fmla="*/ 10382 h 10382"/>
                <a:gd name="connsiteX1" fmla="*/ 0 w 12812"/>
                <a:gd name="connsiteY1" fmla="*/ 0 h 10382"/>
              </a:gdLst>
              <a:ahLst/>
              <a:cxnLst>
                <a:cxn ang="0">
                  <a:pos x="connsiteX0" y="connsiteY0"/>
                </a:cxn>
                <a:cxn ang="0">
                  <a:pos x="connsiteX1" y="connsiteY1"/>
                </a:cxn>
              </a:cxnLst>
              <a:rect l="l" t="t" r="r" b="b"/>
              <a:pathLst>
                <a:path w="12812" h="10382">
                  <a:moveTo>
                    <a:pt x="9724" y="10382"/>
                  </a:moveTo>
                  <a:cubicBezTo>
                    <a:pt x="14185" y="8894"/>
                    <a:pt x="15914" y="1873"/>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latin typeface="Huawei Sans" panose="020C0503030203020204" pitchFamily="34" charset="0"/>
              </a:endParaRPr>
            </a:p>
          </p:txBody>
        </p:sp>
        <p:grpSp>
          <p:nvGrpSpPr>
            <p:cNvPr id="56" name="组合 28"/>
            <p:cNvGrpSpPr/>
            <p:nvPr/>
          </p:nvGrpSpPr>
          <p:grpSpPr bwMode="gray">
            <a:xfrm rot="5059603">
              <a:off x="4351658" y="3547368"/>
              <a:ext cx="273362" cy="273362"/>
              <a:chOff x="5076056" y="3356992"/>
              <a:chExt cx="436268" cy="436268"/>
            </a:xfrm>
          </p:grpSpPr>
          <p:sp>
            <p:nvSpPr>
              <p:cNvPr id="5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58"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sp>
          <p:nvSpPr>
            <p:cNvPr id="62" name="任意多边形 61"/>
            <p:cNvSpPr/>
            <p:nvPr/>
          </p:nvSpPr>
          <p:spPr bwMode="gray">
            <a:xfrm flipH="1">
              <a:off x="2279067" y="2936982"/>
              <a:ext cx="437280" cy="259353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Lst>
              <a:ahLst/>
              <a:cxnLst>
                <a:cxn ang="0">
                  <a:pos x="connsiteX0" y="connsiteY0"/>
                </a:cxn>
                <a:cxn ang="0">
                  <a:pos x="connsiteX1" y="connsiteY1"/>
                </a:cxn>
              </a:cxnLst>
              <a:rect l="l" t="t" r="r" b="b"/>
              <a:pathLst>
                <a:path w="10183" h="10000">
                  <a:moveTo>
                    <a:pt x="10000" y="10000"/>
                  </a:moveTo>
                  <a:cubicBezTo>
                    <a:pt x="9872" y="8428"/>
                    <a:pt x="12698" y="1838"/>
                    <a:pt x="0" y="0"/>
                  </a:cubicBezTo>
                </a:path>
              </a:pathLst>
            </a:custGeom>
            <a:noFill/>
            <a:ln w="19050" algn="ctr">
              <a:solidFill>
                <a:srgbClr val="30B5C5"/>
              </a:solidFill>
              <a:prstDash val="solid"/>
              <a:round/>
              <a:headEnd type="none" w="med" len="med"/>
              <a:tailEnd type="triangle" w="med" len="med"/>
            </a:ln>
          </p:spPr>
          <p:txBody>
            <a:bodyPr rtlCol="0" anchor="ctr"/>
            <a:lstStyle/>
            <a:p>
              <a:pPr algn="ctr" fontAlgn="ctr"/>
              <a:endParaRPr lang="en-US" altLang="zh-CN" dirty="0">
                <a:latin typeface="Huawei Sans" panose="020C0503030203020204" pitchFamily="34" charset="0"/>
              </a:endParaRPr>
            </a:p>
          </p:txBody>
        </p:sp>
        <p:grpSp>
          <p:nvGrpSpPr>
            <p:cNvPr id="67" name="组合 66"/>
            <p:cNvGrpSpPr>
              <a:grpSpLocks noChangeAspect="1"/>
            </p:cNvGrpSpPr>
            <p:nvPr/>
          </p:nvGrpSpPr>
          <p:grpSpPr bwMode="gray">
            <a:xfrm>
              <a:off x="2235752" y="3562453"/>
              <a:ext cx="243192" cy="243192"/>
              <a:chOff x="10441953" y="5633214"/>
              <a:chExt cx="264000" cy="264000"/>
            </a:xfrm>
            <a:solidFill>
              <a:srgbClr val="30B5C5"/>
            </a:solidFill>
          </p:grpSpPr>
          <p:sp>
            <p:nvSpPr>
              <p:cNvPr id="68" name="椭圆 67"/>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69" name="任意多边形 6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70" name="文本框 69"/>
            <p:cNvSpPr txBox="1"/>
            <p:nvPr/>
          </p:nvSpPr>
          <p:spPr bwMode="gray">
            <a:xfrm>
              <a:off x="3479834" y="5917509"/>
              <a:ext cx="2115696"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Guests (security group)</a:t>
              </a:r>
              <a:endParaRPr lang="en-US" altLang="zh-CN" sz="1300" dirty="0">
                <a:latin typeface="Huawei Sans" panose="020C0503030203020204" pitchFamily="34" charset="0"/>
              </a:endParaRPr>
            </a:p>
          </p:txBody>
        </p:sp>
        <p:sp>
          <p:nvSpPr>
            <p:cNvPr id="71" name="文本框 70"/>
            <p:cNvSpPr txBox="1"/>
            <p:nvPr/>
          </p:nvSpPr>
          <p:spPr bwMode="gray">
            <a:xfrm>
              <a:off x="1049109" y="5917509"/>
              <a:ext cx="2461341" cy="315123"/>
            </a:xfrm>
            <a:prstGeom prst="rect">
              <a:avLst/>
            </a:prstGeom>
            <a:noFill/>
          </p:spPr>
          <p:txBody>
            <a:bodyPr wrap="none" rtlCol="0">
              <a:spAutoFit/>
            </a:bodyPr>
            <a:lstStyle/>
            <a:p>
              <a:pPr algn="ctr" fontAlgn="ctr"/>
              <a:r>
                <a:rPr lang="en-US" sz="1300" dirty="0" smtClean="0">
                  <a:latin typeface="Huawei Sans" panose="020C0503030203020204" pitchFamily="34" charset="0"/>
                </a:rPr>
                <a:t>Sales users (security group)</a:t>
              </a:r>
              <a:endParaRPr lang="en-US" altLang="zh-CN" sz="1300" dirty="0">
                <a:latin typeface="Huawei Sans" panose="020C0503030203020204" pitchFamily="34" charset="0"/>
              </a:endParaRPr>
            </a:p>
          </p:txBody>
        </p:sp>
        <p:sp>
          <p:nvSpPr>
            <p:cNvPr id="3" name="任意多边形 2"/>
            <p:cNvSpPr/>
            <p:nvPr/>
          </p:nvSpPr>
          <p:spPr bwMode="gray">
            <a:xfrm>
              <a:off x="2348778" y="4300810"/>
              <a:ext cx="1870199" cy="1172711"/>
            </a:xfrm>
            <a:custGeom>
              <a:avLst/>
              <a:gdLst>
                <a:gd name="connsiteX0" fmla="*/ 59571 w 1870199"/>
                <a:gd name="connsiteY0" fmla="*/ 1159832 h 1172711"/>
                <a:gd name="connsiteX1" fmla="*/ 123966 w 1870199"/>
                <a:gd name="connsiteY1" fmla="*/ 464373 h 1172711"/>
                <a:gd name="connsiteX2" fmla="*/ 1167154 w 1870199"/>
                <a:gd name="connsiteY2" fmla="*/ 734 h 1172711"/>
                <a:gd name="connsiteX3" fmla="*/ 1836856 w 1870199"/>
                <a:gd name="connsiteY3" fmla="*/ 567404 h 1172711"/>
                <a:gd name="connsiteX4" fmla="*/ 1708067 w 1870199"/>
                <a:gd name="connsiteY4" fmla="*/ 1172711 h 1172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0199" h="1172711">
                  <a:moveTo>
                    <a:pt x="59571" y="1159832"/>
                  </a:moveTo>
                  <a:cubicBezTo>
                    <a:pt x="-530" y="908694"/>
                    <a:pt x="-60631" y="657556"/>
                    <a:pt x="123966" y="464373"/>
                  </a:cubicBezTo>
                  <a:cubicBezTo>
                    <a:pt x="308563" y="271190"/>
                    <a:pt x="881672" y="-16438"/>
                    <a:pt x="1167154" y="734"/>
                  </a:cubicBezTo>
                  <a:cubicBezTo>
                    <a:pt x="1452636" y="17906"/>
                    <a:pt x="1746704" y="372074"/>
                    <a:pt x="1836856" y="567404"/>
                  </a:cubicBezTo>
                  <a:cubicBezTo>
                    <a:pt x="1927008" y="762733"/>
                    <a:pt x="1817537" y="967722"/>
                    <a:pt x="1708067" y="1172711"/>
                  </a:cubicBezTo>
                </a:path>
              </a:pathLst>
            </a:custGeom>
            <a:noFill/>
            <a:ln w="19050" algn="ctr">
              <a:solidFill>
                <a:srgbClr val="30B5C5"/>
              </a:solidFill>
              <a:prstDash val="solid"/>
              <a:round/>
              <a:headEnd type="triangle" w="med" len="med"/>
              <a:tailEnd type="triangle" w="med" len="med"/>
            </a:ln>
          </p:spPr>
          <p:txBody>
            <a:bodyPr rtlCol="0" anchor="ctr"/>
            <a:lstStyle/>
            <a:p>
              <a:pPr algn="ctr" fontAlgn="ctr"/>
              <a:endParaRPr lang="en-US" altLang="zh-CN" dirty="0">
                <a:solidFill>
                  <a:schemeClr val="tx1"/>
                </a:solidFill>
                <a:latin typeface="Huawei Sans" panose="020C0503030203020204" pitchFamily="34" charset="0"/>
              </a:endParaRPr>
            </a:p>
          </p:txBody>
        </p:sp>
        <p:grpSp>
          <p:nvGrpSpPr>
            <p:cNvPr id="104" name="组合 28"/>
            <p:cNvGrpSpPr/>
            <p:nvPr/>
          </p:nvGrpSpPr>
          <p:grpSpPr bwMode="gray">
            <a:xfrm rot="5059603">
              <a:off x="3231206" y="4269260"/>
              <a:ext cx="273362" cy="273362"/>
              <a:chOff x="5076056" y="3356992"/>
              <a:chExt cx="436268" cy="436268"/>
            </a:xfrm>
          </p:grpSpPr>
          <p:sp>
            <p:nvSpPr>
              <p:cNvPr id="10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106"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ndParaRPr>
              </a:p>
            </p:txBody>
          </p:sp>
        </p:grpSp>
      </p:grpSp>
      <p:sp>
        <p:nvSpPr>
          <p:cNvPr id="66" name="文本框 65"/>
          <p:cNvSpPr txBox="1"/>
          <p:nvPr/>
        </p:nvSpPr>
        <p:spPr bwMode="gray">
          <a:xfrm>
            <a:off x="6023858" y="2633471"/>
            <a:ext cx="2117887"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Policy control matrix</a:t>
            </a:r>
            <a:endParaRPr lang="en-US" altLang="zh-CN" sz="1600" b="1" dirty="0">
              <a:latin typeface="Huawei Sans" panose="020C0503030203020204" pitchFamily="34" charset="0"/>
            </a:endParaRPr>
          </a:p>
        </p:txBody>
      </p:sp>
      <p:sp>
        <p:nvSpPr>
          <p:cNvPr id="7" name="矩形 6"/>
          <p:cNvSpPr/>
          <p:nvPr/>
        </p:nvSpPr>
        <p:spPr bwMode="gray">
          <a:xfrm>
            <a:off x="6585664" y="2978408"/>
            <a:ext cx="1252050" cy="461665"/>
          </a:xfrm>
          <a:prstGeom prst="rect">
            <a:avLst/>
          </a:prstGeom>
        </p:spPr>
        <p:txBody>
          <a:bodyPr wrap="square">
            <a:spAutoFit/>
          </a:bodyPr>
          <a:lstStyle/>
          <a:p>
            <a:pPr algn="r" fontAlgn="ctr"/>
            <a:r>
              <a:rPr lang="en-US" altLang="zh-CN" sz="1200" b="1" dirty="0">
                <a:latin typeface="Huawei Sans" panose="020C0503030203020204" pitchFamily="34" charset="0"/>
              </a:rPr>
              <a:t>Destination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572414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in Free Mobility: IP-Security Group Entry Subscription</a:t>
            </a:r>
            <a:endParaRPr lang="en-US" altLang="zh-CN" dirty="0"/>
          </a:p>
        </p:txBody>
      </p:sp>
      <p:sp>
        <p:nvSpPr>
          <p:cNvPr id="39" name="圆角矩形 75"/>
          <p:cNvSpPr/>
          <p:nvPr/>
        </p:nvSpPr>
        <p:spPr bwMode="gray">
          <a:xfrm>
            <a:off x="455613" y="1495184"/>
            <a:ext cx="5857324"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IP-security group entry subscription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75"/>
          <p:cNvSpPr/>
          <p:nvPr/>
        </p:nvSpPr>
        <p:spPr bwMode="gray">
          <a:xfrm>
            <a:off x="455613" y="1941477"/>
            <a:ext cx="5857324" cy="177486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a:t>
            </a:r>
            <a:r>
              <a:rPr lang="en-US" altLang="zh-CN" sz="1400" dirty="0" smtClean="0">
                <a:solidFill>
                  <a:schemeClr val="tx1"/>
                </a:solidFill>
                <a:latin typeface="Huawei Sans" panose="020C0503030203020204" pitchFamily="34" charset="0"/>
              </a:rPr>
              <a:t>f </a:t>
            </a:r>
            <a:r>
              <a:rPr lang="en-US" sz="1400" dirty="0" smtClean="0">
                <a:solidFill>
                  <a:schemeClr val="tx1"/>
                </a:solidFill>
                <a:latin typeface="Huawei Sans" panose="020C0503030203020204" pitchFamily="34" charset="0"/>
              </a:rPr>
              <a:t>the authentication point and policy enforcement point are </a:t>
            </a:r>
            <a:r>
              <a:rPr lang="en-US" sz="1400" b="1" dirty="0" smtClean="0">
                <a:solidFill>
                  <a:srgbClr val="C7000B"/>
                </a:solidFill>
                <a:latin typeface="Huawei Sans" panose="020C0503030203020204" pitchFamily="34" charset="0"/>
              </a:rPr>
              <a:t>located on different devices</a:t>
            </a:r>
            <a:r>
              <a:rPr lang="en-US" sz="1400" dirty="0" smtClean="0">
                <a:solidFill>
                  <a:schemeClr val="tx1"/>
                </a:solidFill>
                <a:latin typeface="Huawei Sans" panose="020C0503030203020204" pitchFamily="34" charset="0"/>
              </a:rPr>
              <a:t>, the IP-security group entries of authenticated users need to be pushed to the specified policy enforcement point.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An administrator can configure subscription on </a:t>
            </a:r>
            <a:r>
              <a:rPr lang="en-US" sz="1400" dirty="0" err="1" smtClean="0">
                <a:solidFill>
                  <a:schemeClr val="tx1"/>
                </a:solidFill>
                <a:latin typeface="Huawei Sans" panose="020C0503030203020204" pitchFamily="34" charset="0"/>
              </a:rPr>
              <a:t>iMaster</a:t>
            </a:r>
            <a:r>
              <a:rPr lang="en-US" sz="1400" dirty="0" smtClean="0">
                <a:solidFill>
                  <a:schemeClr val="tx1"/>
                </a:solidFill>
                <a:latin typeface="Huawei Sans" panose="020C0503030203020204" pitchFamily="34" charset="0"/>
              </a:rPr>
              <a:t> NCE-Campus to specify the entries of which network segments or security groups to be pushed to which policy enforcement points.</a:t>
            </a:r>
            <a:endParaRPr lang="en-US" sz="1400" dirty="0">
              <a:solidFill>
                <a:schemeClr val="tx1"/>
              </a:solidFill>
              <a:latin typeface="Huawei Sans" panose="020C0503030203020204" pitchFamily="34" charset="0"/>
            </a:endParaRPr>
          </a:p>
        </p:txBody>
      </p:sp>
      <p:sp>
        <p:nvSpPr>
          <p:cNvPr id="58" name="圆角矩形 75"/>
          <p:cNvSpPr/>
          <p:nvPr/>
        </p:nvSpPr>
        <p:spPr bwMode="gray">
          <a:xfrm>
            <a:off x="455613" y="3970734"/>
            <a:ext cx="5857324"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Subscription </a:t>
            </a:r>
            <a:r>
              <a:rPr lang="en-US" altLang="zh-CN" sz="1600" dirty="0" smtClean="0">
                <a:solidFill>
                  <a:srgbClr val="30B5C5"/>
                </a:solidFill>
                <a:latin typeface="Huawei Sans" panose="020C0503030203020204" pitchFamily="34" charset="0"/>
              </a:rPr>
              <a:t>procedure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75"/>
          <p:cNvSpPr/>
          <p:nvPr/>
        </p:nvSpPr>
        <p:spPr bwMode="gray">
          <a:xfrm>
            <a:off x="455613" y="4417028"/>
            <a:ext cx="5857324" cy="167190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85750" indent="-28575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rPr>
              <a:t>After the authentication point authenticates a user through the </a:t>
            </a:r>
            <a:r>
              <a:rPr lang="en-US" altLang="zh-CN" sz="1400" dirty="0">
                <a:solidFill>
                  <a:schemeClr val="tx1"/>
                </a:solidFill>
                <a:latin typeface="Huawei Sans" panose="020C0503030203020204" pitchFamily="34" charset="0"/>
              </a:rPr>
              <a:t>RADIUS server, the RADIUS server authorizes the corresponding security group and creates an IP-security group entry for the user.</a:t>
            </a:r>
            <a:endParaRPr lang="en-US" sz="1400" dirty="0">
              <a:solidFill>
                <a:schemeClr val="tx1"/>
              </a:solidFill>
              <a:latin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rPr>
              <a:t>The </a:t>
            </a:r>
            <a:r>
              <a:rPr lang="en-US" altLang="zh-CN" sz="1400" dirty="0">
                <a:solidFill>
                  <a:schemeClr val="tx1"/>
                </a:solidFill>
                <a:latin typeface="Huawei Sans" panose="020C0503030203020204" pitchFamily="34" charset="0"/>
              </a:rPr>
              <a:t>RADIUS </a:t>
            </a:r>
            <a:r>
              <a:rPr lang="en-US" sz="1400" dirty="0">
                <a:solidFill>
                  <a:schemeClr val="tx1"/>
                </a:solidFill>
                <a:latin typeface="Huawei Sans" panose="020C0503030203020204" pitchFamily="34" charset="0"/>
              </a:rPr>
              <a:t>server reports this IP-security group entry to the IP-security group component through an HTTP/2.0 channel, which then delivers this entry to specific policy enforcement points.</a:t>
            </a:r>
          </a:p>
        </p:txBody>
      </p:sp>
      <p:graphicFrame>
        <p:nvGraphicFramePr>
          <p:cNvPr id="42" name="表格 41"/>
          <p:cNvGraphicFramePr>
            <a:graphicFrameLocks noGrp="1"/>
          </p:cNvGraphicFramePr>
          <p:nvPr>
            <p:extLst>
              <p:ext uri="{D42A27DB-BD31-4B8C-83A1-F6EECF244321}">
                <p14:modId xmlns:p14="http://schemas.microsoft.com/office/powerpoint/2010/main" val="798198192"/>
              </p:ext>
            </p:extLst>
          </p:nvPr>
        </p:nvGraphicFramePr>
        <p:xfrm>
          <a:off x="9156244" y="1841515"/>
          <a:ext cx="2337600" cy="822960"/>
        </p:xfrm>
        <a:graphic>
          <a:graphicData uri="http://schemas.openxmlformats.org/drawingml/2006/table">
            <a:tbl>
              <a:tblPr firstRow="1" bandRow="1">
                <a:tableStyleId>{72833802-FEF1-4C79-8D5D-14CF1EAF98D9}</a:tableStyleId>
              </a:tblPr>
              <a:tblGrid>
                <a:gridCol w="1024076"/>
                <a:gridCol w="1313524"/>
              </a:tblGrid>
              <a:tr h="227221">
                <a:tc>
                  <a:txBody>
                    <a:bodyPr/>
                    <a:lstStyle/>
                    <a:p>
                      <a:pPr algn="ctr" fontAlgn="ctr"/>
                      <a:r>
                        <a:rPr lang="en-US" sz="1200" b="1" dirty="0" smtClean="0">
                          <a:solidFill>
                            <a:schemeClr val="tx1"/>
                          </a:solidFill>
                          <a:latin typeface="Huawei Sans" panose="020C0503030203020204" pitchFamily="34" charset="0"/>
                        </a:rPr>
                        <a:t>IP</a:t>
                      </a:r>
                      <a:endParaRPr lang="en-US" altLang="zh-CN" sz="12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Security Group</a:t>
                      </a:r>
                      <a:endParaRPr lang="en-US" altLang="zh-CN" sz="12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27221">
                <a:tc>
                  <a:txBody>
                    <a:bodyPr/>
                    <a:lstStyle/>
                    <a:p>
                      <a:pPr algn="ctr" fontAlgn="ctr"/>
                      <a:r>
                        <a:rPr lang="en-US" sz="1200" b="0" dirty="0" smtClean="0">
                          <a:latin typeface="Huawei Sans" panose="020C0503030203020204" pitchFamily="34" charset="0"/>
                        </a:rPr>
                        <a:t>192.168.1.1</a:t>
                      </a:r>
                      <a:endParaRPr lang="en-US" altLang="zh-CN" sz="1200" b="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smtClean="0">
                          <a:latin typeface="Huawei Sans" panose="020C0503030203020204" pitchFamily="34" charset="0"/>
                        </a:rPr>
                        <a:t>Group1</a:t>
                      </a:r>
                      <a:endParaRPr lang="en-US" altLang="zh-CN"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7221">
                <a:tc>
                  <a:txBody>
                    <a:bodyPr/>
                    <a:lstStyle/>
                    <a:p>
                      <a:pPr algn="ctr" fontAlgn="ctr"/>
                      <a:r>
                        <a:rPr lang="en-US" altLang="zh-CN" sz="1200" b="0" dirty="0" smtClean="0">
                          <a:latin typeface="Huawei Sans" panose="020C0503030203020204" pitchFamily="34" charset="0"/>
                        </a:rPr>
                        <a:t>192.168.2.1</a:t>
                      </a:r>
                      <a:endParaRPr lang="en-US" altLang="zh-CN" sz="1200" b="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b="0" dirty="0" smtClean="0">
                          <a:latin typeface="Huawei Sans" panose="020C0503030203020204" pitchFamily="34" charset="0"/>
                        </a:rPr>
                        <a:t>Group2</a:t>
                      </a:r>
                      <a:endParaRPr lang="en-US" altLang="zh-CN" sz="1200" b="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4" name="Straight Connector 167"/>
          <p:cNvCxnSpPr/>
          <p:nvPr/>
        </p:nvCxnSpPr>
        <p:spPr bwMode="gray">
          <a:xfrm flipV="1">
            <a:off x="8810489" y="4262655"/>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5" name="图片 11" descr="开放网络-蓝.png"/>
          <p:cNvPicPr>
            <a:picLocks noChangeAspect="1"/>
          </p:cNvPicPr>
          <p:nvPr/>
        </p:nvPicPr>
        <p:blipFill>
          <a:blip r:embed="rId3" cstate="print"/>
          <a:stretch>
            <a:fillRect/>
          </a:stretch>
        </p:blipFill>
        <p:spPr bwMode="gray">
          <a:xfrm>
            <a:off x="8587511" y="4787023"/>
            <a:ext cx="445956" cy="343290"/>
          </a:xfrm>
          <a:prstGeom prst="rect">
            <a:avLst/>
          </a:prstGeom>
        </p:spPr>
      </p:pic>
      <p:cxnSp>
        <p:nvCxnSpPr>
          <p:cNvPr id="6" name="Straight Connector 167"/>
          <p:cNvCxnSpPr/>
          <p:nvPr/>
        </p:nvCxnSpPr>
        <p:spPr bwMode="gray">
          <a:xfrm flipV="1">
            <a:off x="9951376" y="4262655"/>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7681001" y="4262655"/>
            <a:ext cx="0" cy="56946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p:nvPr/>
        </p:nvCxnSpPr>
        <p:spPr bwMode="gray">
          <a:xfrm flipV="1">
            <a:off x="8821884" y="2146904"/>
            <a:ext cx="0" cy="216253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9" name="Group 165"/>
          <p:cNvGrpSpPr/>
          <p:nvPr/>
        </p:nvGrpSpPr>
        <p:grpSpPr bwMode="gray">
          <a:xfrm rot="10800000">
            <a:off x="7672931" y="3141962"/>
            <a:ext cx="2297904" cy="919373"/>
            <a:chOff x="-1233037" y="914446"/>
            <a:chExt cx="1573823" cy="778776"/>
          </a:xfrm>
        </p:grpSpPr>
        <p:cxnSp>
          <p:nvCxnSpPr>
            <p:cNvPr id="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 name="图片 76" descr="接入交换机.png"/>
          <p:cNvPicPr>
            <a:picLocks noChangeAspect="1"/>
          </p:cNvPicPr>
          <p:nvPr/>
        </p:nvPicPr>
        <p:blipFill>
          <a:blip r:embed="rId4" cstate="print"/>
          <a:stretch>
            <a:fillRect/>
          </a:stretch>
        </p:blipFill>
        <p:spPr bwMode="gray">
          <a:xfrm>
            <a:off x="7466328" y="4006671"/>
            <a:ext cx="446281" cy="365139"/>
          </a:xfrm>
          <a:prstGeom prst="rect">
            <a:avLst/>
          </a:prstGeom>
        </p:spPr>
      </p:pic>
      <p:pic>
        <p:nvPicPr>
          <p:cNvPr id="13" name="图片 76" descr="接入交换机.png"/>
          <p:cNvPicPr>
            <a:picLocks noChangeAspect="1"/>
          </p:cNvPicPr>
          <p:nvPr/>
        </p:nvPicPr>
        <p:blipFill>
          <a:blip r:embed="rId4" cstate="print"/>
          <a:stretch>
            <a:fillRect/>
          </a:stretch>
        </p:blipFill>
        <p:spPr bwMode="gray">
          <a:xfrm>
            <a:off x="8598744" y="4006671"/>
            <a:ext cx="446281" cy="365139"/>
          </a:xfrm>
          <a:prstGeom prst="rect">
            <a:avLst/>
          </a:prstGeom>
        </p:spPr>
      </p:pic>
      <p:pic>
        <p:nvPicPr>
          <p:cNvPr id="14" name="图片 76" descr="接入交换机.png"/>
          <p:cNvPicPr>
            <a:picLocks noChangeAspect="1"/>
          </p:cNvPicPr>
          <p:nvPr/>
        </p:nvPicPr>
        <p:blipFill>
          <a:blip r:embed="rId4" cstate="print"/>
          <a:stretch>
            <a:fillRect/>
          </a:stretch>
        </p:blipFill>
        <p:spPr bwMode="gray">
          <a:xfrm>
            <a:off x="9731160" y="4006671"/>
            <a:ext cx="446281" cy="365139"/>
          </a:xfrm>
          <a:prstGeom prst="rect">
            <a:avLst/>
          </a:prstGeom>
        </p:spPr>
      </p:pic>
      <p:cxnSp>
        <p:nvCxnSpPr>
          <p:cNvPr id="15" name="Straight Connector 167"/>
          <p:cNvCxnSpPr>
            <a:stCxn id="29" idx="1"/>
            <a:endCxn id="22" idx="3"/>
          </p:cNvCxnSpPr>
          <p:nvPr/>
        </p:nvCxnSpPr>
        <p:spPr bwMode="gray">
          <a:xfrm flipH="1">
            <a:off x="9065345" y="3141962"/>
            <a:ext cx="1081654" cy="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6"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576426" y="1834807"/>
            <a:ext cx="490909" cy="401653"/>
          </a:xfrm>
          <a:prstGeom prst="rect">
            <a:avLst/>
          </a:prstGeom>
        </p:spPr>
      </p:pic>
      <p:sp>
        <p:nvSpPr>
          <p:cNvPr id="17" name="文本框 16"/>
          <p:cNvSpPr txBox="1"/>
          <p:nvPr/>
        </p:nvSpPr>
        <p:spPr bwMode="gray">
          <a:xfrm>
            <a:off x="7098018" y="2466352"/>
            <a:ext cx="1736373" cy="461665"/>
          </a:xfrm>
          <a:prstGeom prst="rect">
            <a:avLst/>
          </a:prstGeom>
          <a:noFill/>
        </p:spPr>
        <p:txBody>
          <a:bodyPr wrap="none" rtlCol="0">
            <a:spAutoFit/>
          </a:bodyPr>
          <a:lstStyle/>
          <a:p>
            <a:pPr algn="r" fontAlgn="ctr"/>
            <a:r>
              <a:rPr lang="en-US" sz="1200" dirty="0" smtClean="0">
                <a:latin typeface="Huawei Sans" panose="020C0503030203020204" pitchFamily="34" charset="0"/>
              </a:rPr>
              <a:t>Core</a:t>
            </a:r>
          </a:p>
          <a:p>
            <a:pPr algn="r" fontAlgn="ctr"/>
            <a:r>
              <a:rPr lang="en-US" sz="1200" b="1" dirty="0" smtClean="0">
                <a:solidFill>
                  <a:srgbClr val="C7000B"/>
                </a:solidFill>
                <a:latin typeface="Huawei Sans" panose="020C0503030203020204" pitchFamily="34" charset="0"/>
              </a:rPr>
              <a:t>Authentication Point</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6054211" y="4035351"/>
            <a:ext cx="1373263" cy="830997"/>
          </a:xfrm>
          <a:prstGeom prst="rect">
            <a:avLst/>
          </a:prstGeom>
          <a:noFill/>
        </p:spPr>
        <p:txBody>
          <a:bodyPr wrap="square" rtlCol="0">
            <a:spAutoFit/>
          </a:bodyPr>
          <a:lstStyle/>
          <a:p>
            <a:pPr algn="r" fontAlgn="ctr"/>
            <a:r>
              <a:rPr lang="en-US" sz="1200" dirty="0" smtClean="0">
                <a:latin typeface="Huawei Sans" panose="020C0503030203020204" pitchFamily="34" charset="0"/>
              </a:rPr>
              <a:t>Access</a:t>
            </a:r>
          </a:p>
          <a:p>
            <a:pPr algn="r" fontAlgn="ctr"/>
            <a:r>
              <a:rPr lang="en-US" sz="1200" b="1" dirty="0" smtClean="0">
                <a:solidFill>
                  <a:srgbClr val="C7000B"/>
                </a:solidFill>
                <a:latin typeface="Huawei Sans" panose="020C0503030203020204" pitchFamily="34" charset="0"/>
              </a:rPr>
              <a:t>Policy enforcement point</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0084938" y="3238433"/>
            <a:ext cx="1713932"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Policy control center</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1" descr="开放网络-蓝.png"/>
          <p:cNvPicPr>
            <a:picLocks noChangeAspect="1"/>
          </p:cNvPicPr>
          <p:nvPr/>
        </p:nvPicPr>
        <p:blipFill>
          <a:blip r:embed="rId3" cstate="print"/>
          <a:stretch>
            <a:fillRect/>
          </a:stretch>
        </p:blipFill>
        <p:spPr bwMode="gray">
          <a:xfrm>
            <a:off x="7458023" y="4787023"/>
            <a:ext cx="445956" cy="343290"/>
          </a:xfrm>
          <a:prstGeom prst="rect">
            <a:avLst/>
          </a:prstGeom>
        </p:spPr>
      </p:pic>
      <p:pic>
        <p:nvPicPr>
          <p:cNvPr id="21" name="图片 11" descr="开放网络-蓝.png"/>
          <p:cNvPicPr>
            <a:picLocks noChangeAspect="1"/>
          </p:cNvPicPr>
          <p:nvPr/>
        </p:nvPicPr>
        <p:blipFill>
          <a:blip r:embed="rId3" cstate="print"/>
          <a:stretch>
            <a:fillRect/>
          </a:stretch>
        </p:blipFill>
        <p:spPr bwMode="gray">
          <a:xfrm>
            <a:off x="9728398" y="4787023"/>
            <a:ext cx="445956" cy="343290"/>
          </a:xfrm>
          <a:prstGeom prst="rect">
            <a:avLst/>
          </a:prstGeom>
        </p:spPr>
      </p:pic>
      <p:pic>
        <p:nvPicPr>
          <p:cNvPr id="22" name="图片 103" descr="核心交换机.png"/>
          <p:cNvPicPr>
            <a:picLocks noChangeAspect="1"/>
          </p:cNvPicPr>
          <p:nvPr/>
        </p:nvPicPr>
        <p:blipFill>
          <a:blip r:embed="rId6" cstate="print"/>
          <a:stretch>
            <a:fillRect/>
          </a:stretch>
        </p:blipFill>
        <p:spPr bwMode="gray">
          <a:xfrm>
            <a:off x="8574436" y="2941136"/>
            <a:ext cx="490909" cy="401653"/>
          </a:xfrm>
          <a:prstGeom prst="rect">
            <a:avLst/>
          </a:prstGeom>
        </p:spPr>
      </p:pic>
      <p:sp>
        <p:nvSpPr>
          <p:cNvPr id="23" name="文本框 22"/>
          <p:cNvSpPr txBox="1"/>
          <p:nvPr/>
        </p:nvSpPr>
        <p:spPr bwMode="gray">
          <a:xfrm>
            <a:off x="7184362" y="5110440"/>
            <a:ext cx="101021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User A</a:t>
            </a:r>
          </a:p>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9479356" y="5110440"/>
            <a:ext cx="98296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User B</a:t>
            </a:r>
          </a:p>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bwMode="gray">
          <a:xfrm>
            <a:off x="7903949" y="3366868"/>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noFill/>
          <a:ln w="28575">
            <a:solidFill>
              <a:srgbClr val="92D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0146999" y="3017765"/>
            <a:ext cx="1346845" cy="248394"/>
          </a:xfrm>
          <a:prstGeom prst="rect">
            <a:avLst/>
          </a:prstGeom>
        </p:spPr>
      </p:pic>
      <p:sp>
        <p:nvSpPr>
          <p:cNvPr id="30" name="椭圆 29"/>
          <p:cNvSpPr/>
          <p:nvPr/>
        </p:nvSpPr>
        <p:spPr bwMode="auto">
          <a:xfrm>
            <a:off x="9366998" y="5677822"/>
            <a:ext cx="144000" cy="144000"/>
          </a:xfrm>
          <a:prstGeom prst="ellipse">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1" name="椭圆 30"/>
          <p:cNvSpPr/>
          <p:nvPr/>
        </p:nvSpPr>
        <p:spPr bwMode="gray">
          <a:xfrm>
            <a:off x="9366998" y="5947749"/>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32" name="文本框 31"/>
          <p:cNvSpPr txBox="1"/>
          <p:nvPr/>
        </p:nvSpPr>
        <p:spPr bwMode="gray">
          <a:xfrm>
            <a:off x="9520593" y="5587224"/>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9520593" y="5857151"/>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auto">
          <a:xfrm>
            <a:off x="8739369" y="3268277"/>
            <a:ext cx="144000" cy="144000"/>
          </a:xfrm>
          <a:prstGeom prst="ellipse">
            <a:avLst/>
          </a:prstGeom>
          <a:solidFill>
            <a:srgbClr val="94DAE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5" name="椭圆 34"/>
          <p:cNvSpPr/>
          <p:nvPr/>
        </p:nvSpPr>
        <p:spPr bwMode="gray">
          <a:xfrm>
            <a:off x="7604543" y="4310321"/>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6" name="椭圆 35"/>
          <p:cNvSpPr/>
          <p:nvPr/>
        </p:nvSpPr>
        <p:spPr bwMode="gray">
          <a:xfrm>
            <a:off x="8738489" y="4310321"/>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7" name="椭圆 36"/>
          <p:cNvSpPr/>
          <p:nvPr/>
        </p:nvSpPr>
        <p:spPr bwMode="gray">
          <a:xfrm>
            <a:off x="9879376" y="4310321"/>
            <a:ext cx="144000" cy="144000"/>
          </a:xfrm>
          <a:prstGeom prst="ellipse">
            <a:avLst/>
          </a:prstGeom>
          <a:solidFill>
            <a:srgbClr val="F6B78C"/>
          </a:solidFill>
          <a:ln>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49" name="直接箭头连接符 48"/>
          <p:cNvCxnSpPr/>
          <p:nvPr/>
        </p:nvCxnSpPr>
        <p:spPr bwMode="gray">
          <a:xfrm>
            <a:off x="9093093" y="3268277"/>
            <a:ext cx="1107019" cy="0"/>
          </a:xfrm>
          <a:prstGeom prst="straightConnector1">
            <a:avLst/>
          </a:prstGeom>
          <a:noFill/>
          <a:ln w="28575">
            <a:solidFill>
              <a:srgbClr val="92D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6" name="文本框 45"/>
          <p:cNvSpPr txBox="1"/>
          <p:nvPr/>
        </p:nvSpPr>
        <p:spPr bwMode="gray">
          <a:xfrm>
            <a:off x="8920534" y="3414855"/>
            <a:ext cx="1205705" cy="442035"/>
          </a:xfrm>
          <a:prstGeom prst="rect">
            <a:avLst/>
          </a:prstGeom>
          <a:solidFill>
            <a:schemeClr val="bg1"/>
          </a:solidFill>
        </p:spPr>
        <p:txBody>
          <a:bodyPr wrap="square" lIns="36000" tIns="36000" rIns="36000" bIns="36000" rtlCol="0">
            <a:spAutoFit/>
          </a:bodyPr>
          <a:lstStyle>
            <a:defPPr>
              <a:defRPr lang="en-US"/>
            </a:defPPr>
            <a:lvl1pPr algn="ctr">
              <a:defRPr sz="1200" b="1">
                <a:solidFill>
                  <a:srgbClr val="92D050"/>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1. Identity authentication</a:t>
            </a:r>
            <a:endParaRPr lang="en-US" dirty="0">
              <a:latin typeface="Huawei Sans" panose="020C0503030203020204" pitchFamily="34" charset="0"/>
            </a:endParaRPr>
          </a:p>
        </p:txBody>
      </p:sp>
      <p:sp>
        <p:nvSpPr>
          <p:cNvPr id="55" name="任意多边形 54"/>
          <p:cNvSpPr/>
          <p:nvPr/>
        </p:nvSpPr>
        <p:spPr bwMode="gray">
          <a:xfrm>
            <a:off x="7676215" y="2908289"/>
            <a:ext cx="2640169" cy="1001912"/>
          </a:xfrm>
          <a:custGeom>
            <a:avLst/>
            <a:gdLst>
              <a:gd name="connsiteX0" fmla="*/ 2640169 w 2640169"/>
              <a:gd name="connsiteY0" fmla="*/ 61754 h 1001912"/>
              <a:gd name="connsiteX1" fmla="*/ 1081825 w 2640169"/>
              <a:gd name="connsiteY1" fmla="*/ 100391 h 1001912"/>
              <a:gd name="connsiteX2" fmla="*/ 0 w 2640169"/>
              <a:gd name="connsiteY2" fmla="*/ 1001912 h 1001912"/>
            </a:gdLst>
            <a:ahLst/>
            <a:cxnLst>
              <a:cxn ang="0">
                <a:pos x="connsiteX0" y="connsiteY0"/>
              </a:cxn>
              <a:cxn ang="0">
                <a:pos x="connsiteX1" y="connsiteY1"/>
              </a:cxn>
              <a:cxn ang="0">
                <a:pos x="connsiteX2" y="connsiteY2"/>
              </a:cxn>
            </a:cxnLst>
            <a:rect l="l" t="t" r="r" b="b"/>
            <a:pathLst>
              <a:path w="2640169" h="1001912">
                <a:moveTo>
                  <a:pt x="2640169" y="61754"/>
                </a:moveTo>
                <a:cubicBezTo>
                  <a:pt x="2081011" y="2726"/>
                  <a:pt x="1521853" y="-56302"/>
                  <a:pt x="1081825" y="100391"/>
                </a:cubicBezTo>
                <a:cubicBezTo>
                  <a:pt x="641797" y="257084"/>
                  <a:pt x="0" y="1001912"/>
                  <a:pt x="0" y="1001912"/>
                </a:cubicBezTo>
              </a:path>
            </a:pathLst>
          </a:custGeom>
          <a:noFill/>
          <a:ln w="28575">
            <a:solidFill>
              <a:srgbClr val="30B5C5"/>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6" name="文本框 55"/>
          <p:cNvSpPr txBox="1"/>
          <p:nvPr/>
        </p:nvSpPr>
        <p:spPr bwMode="gray">
          <a:xfrm>
            <a:off x="6864177" y="3124545"/>
            <a:ext cx="1350297" cy="442035"/>
          </a:xfrm>
          <a:prstGeom prst="rect">
            <a:avLst/>
          </a:prstGeom>
          <a:solidFill>
            <a:schemeClr val="bg1"/>
          </a:solidFill>
        </p:spPr>
        <p:txBody>
          <a:bodyPr wrap="none" lIns="36000" tIns="36000" rIns="36000" bIns="36000" rtlCol="0">
            <a:spAutoFit/>
          </a:bodyPr>
          <a:lstStyle/>
          <a:p>
            <a:pPr algn="ctr" fontAlgn="ctr"/>
            <a:r>
              <a:rPr lang="en-US" sz="1200" b="1" dirty="0" smtClean="0">
                <a:solidFill>
                  <a:srgbClr val="30B5C5"/>
                </a:solidFill>
                <a:latin typeface="Huawei Sans" panose="020C0503030203020204" pitchFamily="34" charset="0"/>
              </a:rPr>
              <a:t>2.  IP-security </a:t>
            </a:r>
          </a:p>
          <a:p>
            <a:pPr algn="ctr" fontAlgn="ctr"/>
            <a:r>
              <a:rPr lang="en-US" sz="1200" b="1" dirty="0" smtClean="0">
                <a:solidFill>
                  <a:srgbClr val="30B5C5"/>
                </a:solidFill>
                <a:latin typeface="Huawei Sans" panose="020C0503030203020204" pitchFamily="34" charset="0"/>
              </a:rPr>
              <a:t>group entry push</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9082790" y="1544250"/>
            <a:ext cx="178125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IP-security group entry</a:t>
            </a:r>
            <a:endParaRPr lang="en-US" altLang="zh-CN" sz="1200" b="1"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459950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smtClean="0">
                <a:solidFill>
                  <a:schemeClr val="bg1">
                    <a:lumMod val="50000"/>
                  </a:schemeClr>
                </a:solidFill>
              </a:rPr>
              <a:t>Technical Background and Basic Concepts of Free Mobility</a:t>
            </a:r>
          </a:p>
          <a:p>
            <a:r>
              <a:rPr lang="en-US" altLang="zh-CN" b="1" dirty="0" smtClean="0"/>
              <a:t>Working Mechanism of Free Mobility</a:t>
            </a:r>
          </a:p>
          <a:p>
            <a:r>
              <a:rPr lang="en-US" altLang="zh-CN" dirty="0" smtClean="0">
                <a:solidFill>
                  <a:schemeClr val="bg1">
                    <a:lumMod val="50000"/>
                  </a:schemeClr>
                </a:solidFill>
              </a:rPr>
              <a:t>Free Mobility Solution Design</a:t>
            </a:r>
            <a:endParaRPr lang="en-US" altLang="zh-CN" dirty="0">
              <a:solidFill>
                <a:schemeClr val="bg1">
                  <a:lumMod val="50000"/>
                </a:schemeClr>
              </a:solidFill>
            </a:endParaRPr>
          </a:p>
        </p:txBody>
      </p:sp>
    </p:spTree>
    <p:extLst>
      <p:ext uri="{BB962C8B-B14F-4D97-AF65-F5344CB8AC3E}">
        <p14:creationId xmlns:p14="http://schemas.microsoft.com/office/powerpoint/2010/main" val="4103851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lstStyle/>
          <a:p>
            <a:r>
              <a:rPr lang="en-US" smtClean="0"/>
              <a:t>Working Mechanism of Free Mobility: Overview</a:t>
            </a:r>
            <a:endParaRPr lang="en-US" altLang="zh-CN" dirty="0"/>
          </a:p>
        </p:txBody>
      </p:sp>
      <p:sp>
        <p:nvSpPr>
          <p:cNvPr id="80" name="文本占位符 79"/>
          <p:cNvSpPr>
            <a:spLocks noGrp="1"/>
          </p:cNvSpPr>
          <p:nvPr>
            <p:ph type="body" sz="quarter" idx="4294967295"/>
          </p:nvPr>
        </p:nvSpPr>
        <p:spPr bwMode="gray">
          <a:xfrm>
            <a:off x="6053263" y="1008063"/>
            <a:ext cx="5653087" cy="5130800"/>
          </a:xfrm>
        </p:spPr>
        <p:txBody>
          <a:bodyPr/>
          <a:lstStyle/>
          <a:p>
            <a:pPr marL="266700" indent="-266700" algn="l">
              <a:lnSpc>
                <a:spcPct val="100000"/>
              </a:lnSpc>
              <a:buSzPct val="100000"/>
              <a:buFont typeface="+mj-lt"/>
              <a:buAutoNum type="arabicPeriod"/>
            </a:pPr>
            <a:r>
              <a:rPr lang="en-US" sz="1200" dirty="0" smtClean="0">
                <a:latin typeface="Huawei Sans" panose="020C0503030203020204" pitchFamily="34" charset="0"/>
              </a:rPr>
              <a:t>Create users and security groups.</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An administrator defines security groups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a:t>
            </a:r>
            <a:endParaRPr lang="en-US" altLang="zh-CN" sz="1200"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The administrator creates user accounts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and configures authorization rules and results to bind the use</a:t>
            </a:r>
            <a:r>
              <a:rPr lang="en-US" altLang="zh-CN" sz="1200" dirty="0" smtClean="0">
                <a:latin typeface="Huawei Sans" panose="020C0503030203020204" pitchFamily="34" charset="0"/>
              </a:rPr>
              <a:t>r</a:t>
            </a:r>
            <a:r>
              <a:rPr lang="en-US" sz="1200" dirty="0" smtClean="0">
                <a:latin typeface="Huawei Sans" panose="020C0503030203020204" pitchFamily="34" charset="0"/>
              </a:rPr>
              <a:t>s to security groups.</a:t>
            </a:r>
          </a:p>
          <a:p>
            <a:pPr marL="266700" indent="-266700" algn="l">
              <a:lnSpc>
                <a:spcPct val="100000"/>
              </a:lnSpc>
              <a:buSzPct val="100000"/>
              <a:buFont typeface="+mj-lt"/>
              <a:buAutoNum type="arabicPeriod" startAt="2"/>
            </a:pPr>
            <a:r>
              <a:rPr lang="en-US" sz="1200" dirty="0" smtClean="0">
                <a:latin typeface="Huawei Sans" panose="020C0503030203020204" pitchFamily="34" charset="0"/>
              </a:rPr>
              <a:t>Define and deploy a policy control matrix.</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The administrator specifies a policy enforcement point on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and defines a policy control matrix.</a:t>
            </a:r>
            <a:endParaRPr lang="en-US" altLang="zh-CN" sz="1200"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 </a:t>
            </a:r>
            <a:r>
              <a:rPr lang="en-US" sz="1200" dirty="0" smtClean="0">
                <a:latin typeface="Huawei Sans" panose="020C0503030203020204" pitchFamily="34" charset="0"/>
              </a:rPr>
              <a:t>automatically delivers inter-group policies to the policy enforcement point.</a:t>
            </a:r>
            <a:endParaRPr lang="en-US" altLang="zh-CN" sz="1200" dirty="0" smtClean="0">
              <a:latin typeface="Huawei Sans" panose="020C0503030203020204" pitchFamily="34" charset="0"/>
            </a:endParaRPr>
          </a:p>
          <a:p>
            <a:pPr marL="266700" indent="-266700" algn="l">
              <a:lnSpc>
                <a:spcPct val="100000"/>
              </a:lnSpc>
              <a:buSzPct val="100000"/>
              <a:buFont typeface="+mj-lt"/>
              <a:buAutoNum type="arabicPeriod" startAt="3"/>
            </a:pPr>
            <a:r>
              <a:rPr lang="en-US" sz="1200" dirty="0" smtClean="0">
                <a:latin typeface="Huawei Sans" panose="020C0503030203020204" pitchFamily="34" charset="0"/>
              </a:rPr>
              <a:t>A user initiates authentication.</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A user accesses the network, and </a:t>
            </a: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verifies the user identity.</a:t>
            </a:r>
            <a:endParaRPr lang="en-US" altLang="zh-CN" sz="1200"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altLang="zh-CN" sz="1200" dirty="0" err="1" smtClean="0">
                <a:latin typeface="Huawei Sans" panose="020C0503030203020204" pitchFamily="34" charset="0"/>
              </a:rPr>
              <a:t>iMaster</a:t>
            </a:r>
            <a:r>
              <a:rPr lang="en-US" altLang="zh-CN" sz="1200" dirty="0" smtClean="0">
                <a:latin typeface="Huawei Sans" panose="020C0503030203020204" pitchFamily="34" charset="0"/>
              </a:rPr>
              <a:t> NCE-Campus </a:t>
            </a:r>
            <a:r>
              <a:rPr lang="en-US" sz="1200" dirty="0" smtClean="0">
                <a:latin typeface="Huawei Sans" panose="020C0503030203020204" pitchFamily="34" charset="0"/>
              </a:rPr>
              <a:t>associates </a:t>
            </a:r>
            <a:r>
              <a:rPr lang="en-US" altLang="zh-CN" sz="1200" dirty="0" smtClean="0">
                <a:latin typeface="Huawei Sans" panose="020C0503030203020204" pitchFamily="34" charset="0"/>
              </a:rPr>
              <a:t>the</a:t>
            </a:r>
            <a:r>
              <a:rPr lang="en-US" sz="1200" dirty="0" smtClean="0">
                <a:latin typeface="Huawei Sans" panose="020C0503030203020204" pitchFamily="34" charset="0"/>
              </a:rPr>
              <a:t> user with the corresponding security group based on the user login information, and delivers the authorization result containing the security group to which the user belongs to the authentication point.</a:t>
            </a:r>
            <a:endParaRPr lang="en-US" altLang="zh-CN" sz="1200" dirty="0" smtClean="0">
              <a:latin typeface="Huawei Sans" panose="020C0503030203020204" pitchFamily="34" charset="0"/>
            </a:endParaRPr>
          </a:p>
          <a:p>
            <a:pPr marL="266700" indent="-266700" algn="l">
              <a:lnSpc>
                <a:spcPct val="100000"/>
              </a:lnSpc>
              <a:buSzPct val="100000"/>
              <a:buFont typeface="+mj-lt"/>
              <a:buAutoNum type="arabicPeriod" startAt="4"/>
            </a:pPr>
            <a:r>
              <a:rPr lang="en-US" sz="1200" dirty="0" smtClean="0">
                <a:latin typeface="Huawei Sans" panose="020C0503030203020204" pitchFamily="34" charset="0"/>
              </a:rPr>
              <a:t>The user accesses network resources.</a:t>
            </a:r>
            <a:endParaRPr lang="en-US" altLang="zh-CN" sz="1200" b="1" dirty="0" smtClean="0">
              <a:latin typeface="Huawei Sans" panose="020C0503030203020204" pitchFamily="34" charset="0"/>
            </a:endParaRPr>
          </a:p>
          <a:p>
            <a:pPr marL="447675" indent="-180975" algn="l">
              <a:lnSpc>
                <a:spcPct val="100000"/>
              </a:lnSpc>
              <a:buSzPct val="100000"/>
              <a:buFont typeface="Huawei Sans" panose="020C0503030203020204" pitchFamily="34" charset="0"/>
              <a:buChar char="▫"/>
            </a:pPr>
            <a:r>
              <a:rPr lang="en-US" sz="1200" dirty="0" smtClean="0">
                <a:latin typeface="Huawei Sans" panose="020C0503030203020204" pitchFamily="34" charset="0"/>
              </a:rPr>
              <a:t>The policy enforcement point identifies the source and destination groups of packets based on the mapping between the user's IP address and security group, and then matches and enforces an inter-group policy.</a:t>
            </a:r>
            <a:endParaRPr lang="en-US" altLang="zh-CN" sz="1200" dirty="0">
              <a:latin typeface="Huawei Sans" panose="020C0503030203020204" pitchFamily="34" charset="0"/>
            </a:endParaRPr>
          </a:p>
        </p:txBody>
      </p:sp>
      <p:cxnSp>
        <p:nvCxnSpPr>
          <p:cNvPr id="8" name="直接连接符 7">
            <a:extLst>
              <a:ext uri="{FF2B5EF4-FFF2-40B4-BE49-F238E27FC236}">
                <a16:creationId xmlns:a16="http://schemas.microsoft.com/office/drawing/2014/main" xmlns="" id="{F1724512-3E18-441D-B606-98D8A14238A6}"/>
              </a:ext>
            </a:extLst>
          </p:cNvPr>
          <p:cNvCxnSpPr/>
          <p:nvPr/>
        </p:nvCxnSpPr>
        <p:spPr bwMode="gray">
          <a:xfrm>
            <a:off x="833152" y="2125657"/>
            <a:ext cx="8128"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9" name="直接连接符 8">
            <a:extLst>
              <a:ext uri="{FF2B5EF4-FFF2-40B4-BE49-F238E27FC236}">
                <a16:creationId xmlns:a16="http://schemas.microsoft.com/office/drawing/2014/main" xmlns="" id="{5AE54BDB-0A1C-4FB1-AED8-87927D01A5D1}"/>
              </a:ext>
            </a:extLst>
          </p:cNvPr>
          <p:cNvCxnSpPr/>
          <p:nvPr/>
        </p:nvCxnSpPr>
        <p:spPr bwMode="gray">
          <a:xfrm>
            <a:off x="1972655" y="2125657"/>
            <a:ext cx="1101"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0" name="直接连接符 9">
            <a:extLst>
              <a:ext uri="{FF2B5EF4-FFF2-40B4-BE49-F238E27FC236}">
                <a16:creationId xmlns:a16="http://schemas.microsoft.com/office/drawing/2014/main" xmlns="" id="{DCCF7681-2AE3-4FF5-A42D-EB19F13249D0}"/>
              </a:ext>
            </a:extLst>
          </p:cNvPr>
          <p:cNvCxnSpPr/>
          <p:nvPr/>
        </p:nvCxnSpPr>
        <p:spPr bwMode="gray">
          <a:xfrm>
            <a:off x="3968552" y="2125656"/>
            <a:ext cx="5008"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11" name="TextBox 40">
            <a:extLst>
              <a:ext uri="{FF2B5EF4-FFF2-40B4-BE49-F238E27FC236}">
                <a16:creationId xmlns:a16="http://schemas.microsoft.com/office/drawing/2014/main" xmlns="" id="{E23A3C99-EE95-4759-84F4-6525B1F88D30}"/>
              </a:ext>
            </a:extLst>
          </p:cNvPr>
          <p:cNvSpPr txBox="1"/>
          <p:nvPr/>
        </p:nvSpPr>
        <p:spPr bwMode="gray">
          <a:xfrm>
            <a:off x="451437" y="1152462"/>
            <a:ext cx="824372" cy="466269"/>
          </a:xfrm>
          <a:prstGeom prst="rect">
            <a:avLst/>
          </a:prstGeom>
          <a:noFill/>
        </p:spPr>
        <p:txBody>
          <a:bodyPr wrap="square" lIns="48000" tIns="48000" rIns="48000" bIns="48000" rtlCol="0">
            <a:spAutoFit/>
          </a:bodyPr>
          <a:lstStyle/>
          <a:p>
            <a:pPr algn="ctr" fontAlgn="ctr"/>
            <a:r>
              <a:rPr lang="en-US" sz="1200" b="1" dirty="0" smtClean="0">
                <a:latin typeface="Huawei Sans" panose="020C0503030203020204" pitchFamily="34" charset="0"/>
              </a:rPr>
              <a:t>User terminal</a:t>
            </a:r>
            <a:endParaRPr lang="en-US" sz="1200" b="1" dirty="0">
              <a:latin typeface="Huawei Sans" panose="020C0503030203020204" pitchFamily="34" charset="0"/>
            </a:endParaRPr>
          </a:p>
        </p:txBody>
      </p:sp>
      <p:sp>
        <p:nvSpPr>
          <p:cNvPr id="12" name="TextBox 41">
            <a:extLst>
              <a:ext uri="{FF2B5EF4-FFF2-40B4-BE49-F238E27FC236}">
                <a16:creationId xmlns:a16="http://schemas.microsoft.com/office/drawing/2014/main" xmlns="" id="{107FF330-60DF-4117-B4EF-26EB0211B8ED}"/>
              </a:ext>
            </a:extLst>
          </p:cNvPr>
          <p:cNvSpPr txBox="1"/>
          <p:nvPr/>
        </p:nvSpPr>
        <p:spPr bwMode="gray">
          <a:xfrm>
            <a:off x="1277851" y="1034924"/>
            <a:ext cx="1521348" cy="650935"/>
          </a:xfrm>
          <a:prstGeom prst="rect">
            <a:avLst/>
          </a:prstGeom>
          <a:noFill/>
        </p:spPr>
        <p:txBody>
          <a:bodyPr wrap="square" lIns="48000" tIns="48000" rIns="48000" bIns="48000" rtlCol="0">
            <a:spAutoFit/>
          </a:bodyPr>
          <a:lstStyle/>
          <a:p>
            <a:pPr algn="ctr" fontAlgn="ctr"/>
            <a:r>
              <a:rPr lang="en-US" sz="1200" b="1" dirty="0" smtClean="0">
                <a:latin typeface="Huawei Sans" panose="020C0503030203020204" pitchFamily="34" charset="0"/>
              </a:rPr>
              <a:t>Authentication point &amp; policy enforcement point</a:t>
            </a:r>
            <a:endParaRPr lang="en-US" altLang="zh-CN" sz="1200" b="1" dirty="0">
              <a:latin typeface="Huawei Sans" panose="020C0503030203020204" pitchFamily="34" charset="0"/>
              <a:cs typeface="Arial" pitchFamily="34" charset="0"/>
            </a:endParaRPr>
          </a:p>
        </p:txBody>
      </p:sp>
      <p:pic>
        <p:nvPicPr>
          <p:cNvPr id="36" name="图片 35"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595384" y="1676389"/>
            <a:ext cx="566920" cy="402702"/>
          </a:xfrm>
          <a:prstGeom prst="rect">
            <a:avLst/>
          </a:prstGeom>
          <a:effectLst>
            <a:outerShdw blurRad="50800" dist="50800" dir="5400000" algn="ctr" rotWithShape="0">
              <a:schemeClr val="bg1"/>
            </a:outerShdw>
          </a:effectLst>
        </p:spPr>
      </p:pic>
      <p:pic>
        <p:nvPicPr>
          <p:cNvPr id="38" name="图片 37" descr="通用交换机.png"/>
          <p:cNvPicPr>
            <a:picLocks noChangeAspect="1"/>
          </p:cNvPicPr>
          <p:nvPr/>
        </p:nvPicPr>
        <p:blipFill>
          <a:blip r:embed="rId4" cstate="print"/>
          <a:stretch>
            <a:fillRect/>
          </a:stretch>
        </p:blipFill>
        <p:spPr bwMode="gray">
          <a:xfrm>
            <a:off x="1703756" y="1656831"/>
            <a:ext cx="540000" cy="441818"/>
          </a:xfrm>
          <a:prstGeom prst="rect">
            <a:avLst/>
          </a:prstGeom>
        </p:spPr>
      </p:pic>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61726" y="1753543"/>
            <a:ext cx="1346845" cy="248394"/>
          </a:xfrm>
          <a:prstGeom prst="rect">
            <a:avLst/>
          </a:prstGeom>
        </p:spPr>
      </p:pic>
      <p:sp>
        <p:nvSpPr>
          <p:cNvPr id="46"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1892123" y="2286116"/>
            <a:ext cx="1690405" cy="811367"/>
          </a:xfrm>
          <a:prstGeom prst="rect">
            <a:avLst/>
          </a:prstGeom>
          <a:noFill/>
          <a:ln w="9525">
            <a:noFill/>
            <a:miter lim="800000"/>
            <a:headEnd/>
            <a:tailEnd/>
          </a:ln>
        </p:spPr>
        <p:txBody>
          <a:bodyPr wrap="square" lIns="36000" tIns="36000" rIns="36000" bIns="36000">
            <a:spAutoFit/>
          </a:bodyPr>
          <a:lstStyle/>
          <a:p>
            <a:pPr marL="180000" fontAlgn="ctr">
              <a:buFont typeface="+mj-lt"/>
              <a:buAutoNum type="arabicPeriod"/>
            </a:pPr>
            <a:r>
              <a:rPr lang="en-US" sz="1200" dirty="0" smtClean="0">
                <a:latin typeface="Huawei Sans" panose="020C0503030203020204" pitchFamily="34" charset="0"/>
              </a:rPr>
              <a:t> An administrator defines user security groups and inter-group policies.</a:t>
            </a:r>
            <a:endParaRPr lang="en-US" altLang="zh-CN" sz="1200" dirty="0">
              <a:latin typeface="Huawei Sans" panose="020C0503030203020204" pitchFamily="34" charset="0"/>
              <a:cs typeface="Arial" charset="0"/>
            </a:endParaRPr>
          </a:p>
        </p:txBody>
      </p:sp>
      <p:cxnSp>
        <p:nvCxnSpPr>
          <p:cNvPr id="53" name="直接箭头连接符 52">
            <a:extLst>
              <a:ext uri="{FF2B5EF4-FFF2-40B4-BE49-F238E27FC236}">
                <a16:creationId xmlns:a16="http://schemas.microsoft.com/office/drawing/2014/main" xmlns="" id="{92E27AD2-F2F2-4191-86DF-AE0235D20586}"/>
              </a:ext>
            </a:extLst>
          </p:cNvPr>
          <p:cNvCxnSpPr/>
          <p:nvPr/>
        </p:nvCxnSpPr>
        <p:spPr bwMode="gray">
          <a:xfrm>
            <a:off x="1972655" y="3596595"/>
            <a:ext cx="1995896" cy="0"/>
          </a:xfrm>
          <a:prstGeom prst="straightConnector1">
            <a:avLst/>
          </a:prstGeom>
          <a:noFill/>
          <a:ln w="12700" cap="flat" cmpd="sng" algn="ctr">
            <a:solidFill>
              <a:schemeClr val="tx1"/>
            </a:solidFill>
            <a:prstDash val="solid"/>
            <a:round/>
            <a:headEnd type="triangle" w="med" len="med"/>
            <a:tailEnd type="none"/>
          </a:ln>
          <a:effectLst/>
        </p:spPr>
      </p:cxnSp>
      <p:sp>
        <p:nvSpPr>
          <p:cNvPr id="66" name="弧形 65">
            <a:extLst>
              <a:ext uri="{FF2B5EF4-FFF2-40B4-BE49-F238E27FC236}">
                <a16:creationId xmlns:a16="http://schemas.microsoft.com/office/drawing/2014/main" xmlns="" id="{3DA70471-7798-42CD-B717-EB45EDA46C09}"/>
              </a:ext>
            </a:extLst>
          </p:cNvPr>
          <p:cNvSpPr/>
          <p:nvPr/>
        </p:nvSpPr>
        <p:spPr bwMode="gray">
          <a:xfrm flipH="1">
            <a:off x="3639691" y="2477312"/>
            <a:ext cx="496061" cy="447207"/>
          </a:xfrm>
          <a:prstGeom prst="arc">
            <a:avLst>
              <a:gd name="adj1" fmla="val 15456015"/>
              <a:gd name="adj2" fmla="val 6243066"/>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sz="1200" dirty="0">
              <a:latin typeface="Huawei Sans" panose="020C0503030203020204" pitchFamily="34" charset="0"/>
            </a:endParaRPr>
          </a:p>
        </p:txBody>
      </p:sp>
      <p:sp>
        <p:nvSpPr>
          <p:cNvPr id="68"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1892123" y="3153246"/>
            <a:ext cx="2066733" cy="442035"/>
          </a:xfrm>
          <a:prstGeom prst="rect">
            <a:avLst/>
          </a:prstGeom>
          <a:noFill/>
          <a:ln w="9525">
            <a:noFill/>
            <a:miter lim="800000"/>
            <a:headEnd/>
            <a:tailEnd/>
          </a:ln>
        </p:spPr>
        <p:txBody>
          <a:bodyPr wrap="square" lIns="36000" tIns="36000" rIns="36000" bIns="36000">
            <a:spAutoFit/>
          </a:bodyPr>
          <a:lstStyle/>
          <a:p>
            <a:pPr marL="180000" fontAlgn="ctr">
              <a:buFont typeface="+mj-lt"/>
              <a:buAutoNum type="arabicPeriod" startAt="2"/>
            </a:pPr>
            <a:r>
              <a:rPr lang="en-US" sz="1200" dirty="0" smtClean="0">
                <a:latin typeface="Huawei Sans" panose="020C0503030203020204" pitchFamily="34" charset="0"/>
              </a:rPr>
              <a:t> Deliver security groups and inter-group policies.</a:t>
            </a:r>
            <a:endParaRPr lang="en-US" altLang="zh-CN" sz="1200" dirty="0">
              <a:latin typeface="Huawei Sans" panose="020C0503030203020204" pitchFamily="34" charset="0"/>
              <a:cs typeface="Arial" charset="0"/>
            </a:endParaRPr>
          </a:p>
        </p:txBody>
      </p:sp>
      <p:cxnSp>
        <p:nvCxnSpPr>
          <p:cNvPr id="69" name="直接箭头连接符 68">
            <a:extLst>
              <a:ext uri="{FF2B5EF4-FFF2-40B4-BE49-F238E27FC236}">
                <a16:creationId xmlns:a16="http://schemas.microsoft.com/office/drawing/2014/main" xmlns="" id="{92E27AD2-F2F2-4191-86DF-AE0235D20586}"/>
              </a:ext>
            </a:extLst>
          </p:cNvPr>
          <p:cNvCxnSpPr/>
          <p:nvPr/>
        </p:nvCxnSpPr>
        <p:spPr bwMode="gray">
          <a:xfrm>
            <a:off x="841684" y="4137480"/>
            <a:ext cx="1130971" cy="0"/>
          </a:xfrm>
          <a:prstGeom prst="straightConnector1">
            <a:avLst/>
          </a:prstGeom>
          <a:noFill/>
          <a:ln w="12700" cap="flat" cmpd="sng" algn="ctr">
            <a:solidFill>
              <a:schemeClr val="tx1"/>
            </a:solidFill>
            <a:prstDash val="solid"/>
            <a:round/>
            <a:headEnd type="triangle" w="med" len="med"/>
            <a:tailEnd type="triangle" w="med" len="med"/>
          </a:ln>
          <a:effectLst/>
        </p:spPr>
      </p:cxnSp>
      <p:sp>
        <p:nvSpPr>
          <p:cNvPr id="71"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687117" y="3683057"/>
            <a:ext cx="1323699" cy="442035"/>
          </a:xfrm>
          <a:prstGeom prst="rect">
            <a:avLst/>
          </a:prstGeom>
          <a:noFill/>
          <a:ln w="9525">
            <a:noFill/>
            <a:miter lim="800000"/>
            <a:headEnd/>
            <a:tailEnd/>
          </a:ln>
        </p:spPr>
        <p:txBody>
          <a:bodyPr wrap="square" lIns="36000" tIns="36000" rIns="36000" bIns="36000">
            <a:spAutoFit/>
          </a:bodyPr>
          <a:lstStyle/>
          <a:p>
            <a:pPr marL="180000" fontAlgn="ctr">
              <a:buFont typeface="+mj-lt"/>
              <a:buAutoNum type="arabicPeriod" startAt="3"/>
            </a:pPr>
            <a:r>
              <a:rPr lang="en-US" sz="1200" dirty="0" smtClean="0">
                <a:latin typeface="Huawei Sans" panose="020C0503030203020204" pitchFamily="34" charset="0"/>
              </a:rPr>
              <a:t> Initiate authentication.</a:t>
            </a:r>
            <a:endParaRPr lang="en-US" altLang="zh-CN" sz="1200" dirty="0">
              <a:latin typeface="Huawei Sans" panose="020C0503030203020204" pitchFamily="34" charset="0"/>
              <a:cs typeface="Arial" charset="0"/>
            </a:endParaRPr>
          </a:p>
        </p:txBody>
      </p:sp>
      <p:cxnSp>
        <p:nvCxnSpPr>
          <p:cNvPr id="72" name="直接箭头连接符 71">
            <a:extLst>
              <a:ext uri="{FF2B5EF4-FFF2-40B4-BE49-F238E27FC236}">
                <a16:creationId xmlns:a16="http://schemas.microsoft.com/office/drawing/2014/main" xmlns="" id="{92E27AD2-F2F2-4191-86DF-AE0235D20586}"/>
              </a:ext>
            </a:extLst>
          </p:cNvPr>
          <p:cNvCxnSpPr/>
          <p:nvPr/>
        </p:nvCxnSpPr>
        <p:spPr bwMode="gray">
          <a:xfrm>
            <a:off x="1986124" y="4427738"/>
            <a:ext cx="1987436" cy="0"/>
          </a:xfrm>
          <a:prstGeom prst="straightConnector1">
            <a:avLst/>
          </a:prstGeom>
          <a:noFill/>
          <a:ln w="12700" cap="flat" cmpd="sng" algn="ctr">
            <a:solidFill>
              <a:schemeClr val="tx1"/>
            </a:solidFill>
            <a:prstDash val="solid"/>
            <a:round/>
            <a:headEnd type="triangle" w="med" len="med"/>
            <a:tailEnd type="triangle" w="med" len="med"/>
          </a:ln>
          <a:effectLst/>
        </p:spPr>
      </p:cxnSp>
      <p:sp>
        <p:nvSpPr>
          <p:cNvPr id="74"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1892123" y="3837675"/>
            <a:ext cx="2023723" cy="626701"/>
          </a:xfrm>
          <a:prstGeom prst="rect">
            <a:avLst/>
          </a:prstGeom>
          <a:noFill/>
          <a:ln w="9525">
            <a:noFill/>
            <a:miter lim="800000"/>
            <a:headEnd/>
            <a:tailEnd/>
          </a:ln>
        </p:spPr>
        <p:txBody>
          <a:bodyPr wrap="square" lIns="36000" tIns="36000" rIns="36000" bIns="36000">
            <a:spAutoFit/>
          </a:bodyPr>
          <a:lstStyle/>
          <a:p>
            <a:pPr marL="180000" fontAlgn="ctr">
              <a:buFont typeface="+mj-lt"/>
              <a:buAutoNum type="arabicPeriod" startAt="3"/>
            </a:pPr>
            <a:r>
              <a:rPr lang="en-US" sz="1200" dirty="0" smtClean="0">
                <a:latin typeface="Huawei Sans" panose="020C0503030203020204" pitchFamily="34" charset="0"/>
              </a:rPr>
              <a:t> Verify the user identity and associate the user with a security group.</a:t>
            </a:r>
            <a:endParaRPr lang="en-US" altLang="zh-CN" sz="1200" dirty="0">
              <a:latin typeface="Huawei Sans" panose="020C0503030203020204" pitchFamily="34" charset="0"/>
              <a:cs typeface="Arial" charset="0"/>
            </a:endParaRPr>
          </a:p>
        </p:txBody>
      </p:sp>
      <p:sp>
        <p:nvSpPr>
          <p:cNvPr id="75" name="Freeform 159"/>
          <p:cNvSpPr/>
          <p:nvPr/>
        </p:nvSpPr>
        <p:spPr bwMode="gray">
          <a:xfrm flipH="1">
            <a:off x="4748469" y="1476550"/>
            <a:ext cx="920495" cy="4811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216000" rtlCol="0" anchor="ctr">
            <a:noAutofit/>
          </a:bodyPr>
          <a:lstStyle/>
          <a:p>
            <a:pPr algn="ctr" fontAlgn="ctr"/>
            <a:r>
              <a:rPr lang="en-US" sz="1400" dirty="0" smtClean="0">
                <a:solidFill>
                  <a:schemeClr val="bg1">
                    <a:lumMod val="50000"/>
                  </a:schemeClr>
                </a:solidFill>
                <a:latin typeface="Huawei Sans" panose="020C0503030203020204" pitchFamily="34" charset="0"/>
              </a:rPr>
              <a:t>Intranet</a:t>
            </a:r>
            <a:endParaRPr lang="en-US" sz="1400" dirty="0">
              <a:solidFill>
                <a:schemeClr val="bg1">
                  <a:lumMod val="50000"/>
                </a:schemeClr>
              </a:solidFill>
              <a:latin typeface="Huawei Sans" panose="020C0503030203020204" pitchFamily="34" charset="0"/>
            </a:endParaRPr>
          </a:p>
        </p:txBody>
      </p:sp>
      <p:cxnSp>
        <p:nvCxnSpPr>
          <p:cNvPr id="76" name="直接连接符 75">
            <a:extLst>
              <a:ext uri="{FF2B5EF4-FFF2-40B4-BE49-F238E27FC236}">
                <a16:creationId xmlns:a16="http://schemas.microsoft.com/office/drawing/2014/main" xmlns="" id="{DCCF7681-2AE3-4FF5-A42D-EB19F13249D0}"/>
              </a:ext>
            </a:extLst>
          </p:cNvPr>
          <p:cNvCxnSpPr/>
          <p:nvPr/>
        </p:nvCxnSpPr>
        <p:spPr bwMode="gray">
          <a:xfrm>
            <a:off x="5206212" y="2125656"/>
            <a:ext cx="5008" cy="36000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77" name="直接箭头连接符 76">
            <a:extLst>
              <a:ext uri="{FF2B5EF4-FFF2-40B4-BE49-F238E27FC236}">
                <a16:creationId xmlns:a16="http://schemas.microsoft.com/office/drawing/2014/main" xmlns="" id="{92E27AD2-F2F2-4191-86DF-AE0235D20586}"/>
              </a:ext>
            </a:extLst>
          </p:cNvPr>
          <p:cNvCxnSpPr/>
          <p:nvPr/>
        </p:nvCxnSpPr>
        <p:spPr bwMode="gray">
          <a:xfrm>
            <a:off x="841684" y="5518966"/>
            <a:ext cx="4369536" cy="0"/>
          </a:xfrm>
          <a:prstGeom prst="straightConnector1">
            <a:avLst/>
          </a:prstGeom>
          <a:noFill/>
          <a:ln w="12700" cap="flat" cmpd="sng" algn="ctr">
            <a:solidFill>
              <a:schemeClr val="tx1"/>
            </a:solidFill>
            <a:prstDash val="solid"/>
            <a:round/>
            <a:headEnd type="none" w="med" len="med"/>
            <a:tailEnd type="triangle" w="med" len="med"/>
          </a:ln>
          <a:effectLst/>
        </p:spPr>
      </p:cxnSp>
      <p:sp>
        <p:nvSpPr>
          <p:cNvPr id="79"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1895051" y="4529552"/>
            <a:ext cx="2169581" cy="996033"/>
          </a:xfrm>
          <a:prstGeom prst="rect">
            <a:avLst/>
          </a:prstGeom>
          <a:noFill/>
          <a:ln w="9525">
            <a:noFill/>
            <a:miter lim="800000"/>
            <a:headEnd/>
            <a:tailEnd/>
          </a:ln>
        </p:spPr>
        <p:txBody>
          <a:bodyPr wrap="square" lIns="36000" tIns="36000" rIns="36000" bIns="36000">
            <a:spAutoFit/>
          </a:bodyPr>
          <a:lstStyle/>
          <a:p>
            <a:pPr marL="180000" fontAlgn="ctr">
              <a:buFont typeface="+mj-lt"/>
              <a:buAutoNum type="arabicPeriod" startAt="4"/>
            </a:pPr>
            <a:r>
              <a:rPr lang="en-US" sz="1200" dirty="0" smtClean="0">
                <a:latin typeface="Huawei Sans" panose="020C0503030203020204" pitchFamily="34" charset="0"/>
              </a:rPr>
              <a:t> The user accesses network resources, and the policy enforcement point enforces the corresponding inter-group policy.</a:t>
            </a:r>
            <a:endParaRPr lang="en-US" altLang="zh-CN" sz="1200" dirty="0">
              <a:latin typeface="Huawei Sans" panose="020C0503030203020204" pitchFamily="34" charset="0"/>
              <a:cs typeface="Arial" charset="0"/>
            </a:endParaRPr>
          </a:p>
        </p:txBody>
      </p:sp>
      <p:sp>
        <p:nvSpPr>
          <p:cNvPr id="25" name="TextBox 40">
            <a:extLst>
              <a:ext uri="{FF2B5EF4-FFF2-40B4-BE49-F238E27FC236}">
                <a16:creationId xmlns:a16="http://schemas.microsoft.com/office/drawing/2014/main" xmlns="" id="{E23A3C99-EE95-4759-84F4-6525B1F88D30}"/>
              </a:ext>
            </a:extLst>
          </p:cNvPr>
          <p:cNvSpPr txBox="1"/>
          <p:nvPr/>
        </p:nvSpPr>
        <p:spPr bwMode="gray">
          <a:xfrm>
            <a:off x="918121" y="5691930"/>
            <a:ext cx="4216662" cy="466269"/>
          </a:xfrm>
          <a:prstGeom prst="rect">
            <a:avLst/>
          </a:prstGeom>
          <a:noFill/>
        </p:spPr>
        <p:txBody>
          <a:bodyPr wrap="square" lIns="48000" tIns="48000" rIns="48000" bIns="48000" rtlCol="0">
            <a:spAutoFit/>
          </a:bodyPr>
          <a:lstStyle/>
          <a:p>
            <a:pPr algn="ctr" fontAlgn="ctr"/>
            <a:r>
              <a:rPr lang="en-US" sz="1200" b="1" dirty="0" smtClean="0">
                <a:latin typeface="Huawei Sans" panose="020C0503030203020204" pitchFamily="34" charset="0"/>
              </a:rPr>
              <a:t>(In this example, the authentication point and policy enforcement point are located on the same device.)</a:t>
            </a:r>
            <a:endParaRPr lang="en-US" altLang="zh-CN" sz="1200" b="1" dirty="0">
              <a:latin typeface="Huawei Sans" panose="020C0503030203020204" pitchFamily="34" charset="0"/>
              <a:cs typeface="Arial" pitchFamily="34" charset="0"/>
            </a:endParaRPr>
          </a:p>
        </p:txBody>
      </p:sp>
    </p:spTree>
    <p:extLst>
      <p:ext uri="{BB962C8B-B14F-4D97-AF65-F5344CB8AC3E}">
        <p14:creationId xmlns:p14="http://schemas.microsoft.com/office/powerpoint/2010/main" val="985254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smtClean="0"/>
              <a:t>Free Mobility</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0644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smtClean="0"/>
              <a:t>Working Mechanism </a:t>
            </a:r>
            <a:r>
              <a:rPr lang="en-US" smtClean="0"/>
              <a:t>of Free Mobility (1)</a:t>
            </a:r>
            <a:endParaRPr lang="en-US" altLang="zh-CN" dirty="0"/>
          </a:p>
        </p:txBody>
      </p:sp>
      <p:grpSp>
        <p:nvGrpSpPr>
          <p:cNvPr id="51" name="组合 50"/>
          <p:cNvGrpSpPr/>
          <p:nvPr/>
        </p:nvGrpSpPr>
        <p:grpSpPr bwMode="gray">
          <a:xfrm>
            <a:off x="426242" y="1629434"/>
            <a:ext cx="4664221" cy="3919985"/>
            <a:chOff x="844116" y="1629434"/>
            <a:chExt cx="4664221" cy="3919985"/>
          </a:xfrm>
        </p:grpSpPr>
        <p:cxnSp>
          <p:nvCxnSpPr>
            <p:cNvPr id="5" name="Straight Connector 167"/>
            <p:cNvCxnSpPr>
              <a:stCxn id="15" idx="1"/>
              <a:endCxn id="22"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a:stCxn id="19" idx="0"/>
              <a:endCxn id="13"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a:stCxn id="18" idx="0"/>
              <a:endCxn id="12"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a:stCxn id="24" idx="0"/>
              <a:endCxn id="15"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166"/>
            <p:cNvCxnSpPr>
              <a:endCxn id="13"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67"/>
            <p:cNvCxnSpPr>
              <a:endCxn id="12"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3"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4" name="Straight Connector 167"/>
            <p:cNvCxnSpPr>
              <a:endCxn id="24"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5"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6" name="文本框 15"/>
            <p:cNvSpPr txBox="1"/>
            <p:nvPr/>
          </p:nvSpPr>
          <p:spPr bwMode="gray">
            <a:xfrm>
              <a:off x="2444859" y="2858437"/>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7" name="文本框 16"/>
            <p:cNvSpPr txBox="1"/>
            <p:nvPr/>
          </p:nvSpPr>
          <p:spPr bwMode="gray">
            <a:xfrm>
              <a:off x="3505403" y="1737156"/>
              <a:ext cx="883575"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sym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9"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20" name="文本框 19"/>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23" name="文本框 22"/>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graphicFrame>
        <p:nvGraphicFramePr>
          <p:cNvPr id="26" name="Table 68"/>
          <p:cNvGraphicFramePr>
            <a:graphicFrameLocks noGrp="1"/>
          </p:cNvGraphicFramePr>
          <p:nvPr>
            <p:extLst>
              <p:ext uri="{D42A27DB-BD31-4B8C-83A1-F6EECF244321}">
                <p14:modId xmlns:p14="http://schemas.microsoft.com/office/powerpoint/2010/main" val="1480753394"/>
              </p:ext>
            </p:extLst>
          </p:nvPr>
        </p:nvGraphicFramePr>
        <p:xfrm>
          <a:off x="5977286" y="3691375"/>
          <a:ext cx="2243605" cy="1280160"/>
        </p:xfrm>
        <a:graphic>
          <a:graphicData uri="http://schemas.openxmlformats.org/drawingml/2006/table">
            <a:tbl>
              <a:tblPr firstRow="1" bandRow="1">
                <a:tableStyleId>{5940675A-B579-460E-94D1-54222C63F5DA}</a:tableStyleId>
              </a:tblPr>
              <a:tblGrid>
                <a:gridCol w="835767"/>
                <a:gridCol w="727176"/>
                <a:gridCol w="680662"/>
              </a:tblGrid>
              <a:tr h="0">
                <a:tc>
                  <a:txBody>
                    <a:bodyPr/>
                    <a:lstStyle/>
                    <a:p>
                      <a:pPr algn="ctr" fontAlgn="ctr"/>
                      <a:r>
                        <a:rPr lang="en-US" sz="1200" b="1" dirty="0" smtClean="0">
                          <a:solidFill>
                            <a:schemeClr val="tx1"/>
                          </a:solidFill>
                          <a:latin typeface="Huawei Sans" panose="020C0503030203020204" pitchFamily="34" charset="0"/>
                        </a:rPr>
                        <a:t>Group Type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Name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Group 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Group1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Dynamic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Group2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solidFill>
                            <a:schemeClr val="tx1"/>
                          </a:solidFill>
                          <a:latin typeface="Huawei Sans" panose="020C0503030203020204" pitchFamily="34" charset="0"/>
                        </a:rPr>
                        <a:t>Static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27" name="Table 69"/>
          <p:cNvGraphicFramePr>
            <a:graphicFrameLocks noGrp="1"/>
          </p:cNvGraphicFramePr>
          <p:nvPr>
            <p:extLst>
              <p:ext uri="{D42A27DB-BD31-4B8C-83A1-F6EECF244321}">
                <p14:modId xmlns:p14="http://schemas.microsoft.com/office/powerpoint/2010/main" val="1780095916"/>
              </p:ext>
            </p:extLst>
          </p:nvPr>
        </p:nvGraphicFramePr>
        <p:xfrm>
          <a:off x="5977287" y="1606397"/>
          <a:ext cx="2016042" cy="822960"/>
        </p:xfrm>
        <a:graphic>
          <a:graphicData uri="http://schemas.openxmlformats.org/drawingml/2006/table">
            <a:tbl>
              <a:tblPr firstRow="1" bandRow="1">
                <a:tableStyleId>{5940675A-B579-460E-94D1-54222C63F5DA}</a:tableStyleId>
              </a:tblPr>
              <a:tblGrid>
                <a:gridCol w="1078057"/>
                <a:gridCol w="937985"/>
              </a:tblGrid>
              <a:tr h="0">
                <a:tc>
                  <a:txBody>
                    <a:bodyPr/>
                    <a:lstStyle/>
                    <a:p>
                      <a:pPr algn="ctr" fontAlgn="ctr"/>
                      <a:r>
                        <a:rPr lang="en-US" sz="1200" b="1" dirty="0" smtClean="0">
                          <a:solidFill>
                            <a:schemeClr val="tx1"/>
                          </a:solidFill>
                          <a:latin typeface="Huawei Sans" panose="020C0503030203020204" pitchFamily="34" charset="0"/>
                        </a:rPr>
                        <a:t>User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Password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latin typeface="Huawei Sans" panose="020C0503030203020204" pitchFamily="34" charset="0"/>
                        </a:rPr>
                        <a:t>User1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dirty="0" smtClean="0">
                          <a:latin typeface="Huawei Sans" panose="020C0503030203020204" pitchFamily="34" charset="0"/>
                        </a:rPr>
                        <a:t>User2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8" name="Freeform 72"/>
          <p:cNvSpPr/>
          <p:nvPr/>
        </p:nvSpPr>
        <p:spPr bwMode="gray">
          <a:xfrm rot="5400000" flipV="1">
            <a:off x="6455206" y="-133979"/>
            <a:ext cx="3809531" cy="6510828"/>
          </a:xfrm>
          <a:custGeom>
            <a:avLst/>
            <a:gdLst>
              <a:gd name="connsiteX0" fmla="*/ 0 w 4235116"/>
              <a:gd name="connsiteY0" fmla="*/ 5549966 h 5549966"/>
              <a:gd name="connsiteX1" fmla="*/ 0 w 4235116"/>
              <a:gd name="connsiteY1" fmla="*/ 497363 h 5549966"/>
              <a:gd name="connsiteX2" fmla="*/ 1416665 w 4235116"/>
              <a:gd name="connsiteY2" fmla="*/ 497363 h 5549966"/>
              <a:gd name="connsiteX3" fmla="*/ 1572463 w 4235116"/>
              <a:gd name="connsiteY3" fmla="*/ 0 h 5549966"/>
              <a:gd name="connsiteX4" fmla="*/ 1728262 w 4235116"/>
              <a:gd name="connsiteY4" fmla="*/ 497363 h 5549966"/>
              <a:gd name="connsiteX5" fmla="*/ 4235116 w 4235116"/>
              <a:gd name="connsiteY5" fmla="*/ 497363 h 5549966"/>
              <a:gd name="connsiteX6" fmla="*/ 4235116 w 4235116"/>
              <a:gd name="connsiteY6" fmla="*/ 5549966 h 5549966"/>
              <a:gd name="connsiteX0" fmla="*/ 0 w 4235116"/>
              <a:gd name="connsiteY0" fmla="*/ 5430914 h 5430914"/>
              <a:gd name="connsiteX1" fmla="*/ 0 w 4235116"/>
              <a:gd name="connsiteY1" fmla="*/ 378311 h 5430914"/>
              <a:gd name="connsiteX2" fmla="*/ 1416665 w 4235116"/>
              <a:gd name="connsiteY2" fmla="*/ 378311 h 5430914"/>
              <a:gd name="connsiteX3" fmla="*/ 1562313 w 4235116"/>
              <a:gd name="connsiteY3" fmla="*/ 0 h 5430914"/>
              <a:gd name="connsiteX4" fmla="*/ 1728262 w 4235116"/>
              <a:gd name="connsiteY4" fmla="*/ 378311 h 5430914"/>
              <a:gd name="connsiteX5" fmla="*/ 4235116 w 4235116"/>
              <a:gd name="connsiteY5" fmla="*/ 378311 h 5430914"/>
              <a:gd name="connsiteX6" fmla="*/ 4235116 w 4235116"/>
              <a:gd name="connsiteY6" fmla="*/ 5430914 h 5430914"/>
              <a:gd name="connsiteX7" fmla="*/ 0 w 4235116"/>
              <a:gd name="connsiteY7" fmla="*/ 5430914 h 5430914"/>
              <a:gd name="connsiteX0" fmla="*/ 0 w 4235116"/>
              <a:gd name="connsiteY0" fmla="*/ 5471906 h 5471906"/>
              <a:gd name="connsiteX1" fmla="*/ 0 w 4235116"/>
              <a:gd name="connsiteY1" fmla="*/ 419303 h 5471906"/>
              <a:gd name="connsiteX2" fmla="*/ 1416665 w 4235116"/>
              <a:gd name="connsiteY2" fmla="*/ 419303 h 5471906"/>
              <a:gd name="connsiteX3" fmla="*/ 2073791 w 4235116"/>
              <a:gd name="connsiteY3" fmla="*/ 0 h 5471906"/>
              <a:gd name="connsiteX4" fmla="*/ 1728262 w 4235116"/>
              <a:gd name="connsiteY4" fmla="*/ 419303 h 5471906"/>
              <a:gd name="connsiteX5" fmla="*/ 4235116 w 4235116"/>
              <a:gd name="connsiteY5" fmla="*/ 419303 h 5471906"/>
              <a:gd name="connsiteX6" fmla="*/ 4235116 w 4235116"/>
              <a:gd name="connsiteY6" fmla="*/ 5471906 h 5471906"/>
              <a:gd name="connsiteX7" fmla="*/ 0 w 4235116"/>
              <a:gd name="connsiteY7" fmla="*/ 5471906 h 5471906"/>
              <a:gd name="connsiteX0" fmla="*/ 0 w 4235116"/>
              <a:gd name="connsiteY0" fmla="*/ 5572421 h 5572421"/>
              <a:gd name="connsiteX1" fmla="*/ 0 w 4235116"/>
              <a:gd name="connsiteY1" fmla="*/ 519818 h 5572421"/>
              <a:gd name="connsiteX2" fmla="*/ 1416665 w 4235116"/>
              <a:gd name="connsiteY2" fmla="*/ 519818 h 5572421"/>
              <a:gd name="connsiteX3" fmla="*/ 1854591 w 4235116"/>
              <a:gd name="connsiteY3" fmla="*/ 0 h 5572421"/>
              <a:gd name="connsiteX4" fmla="*/ 1728262 w 4235116"/>
              <a:gd name="connsiteY4" fmla="*/ 519818 h 5572421"/>
              <a:gd name="connsiteX5" fmla="*/ 4235116 w 4235116"/>
              <a:gd name="connsiteY5" fmla="*/ 519818 h 5572421"/>
              <a:gd name="connsiteX6" fmla="*/ 4235116 w 4235116"/>
              <a:gd name="connsiteY6" fmla="*/ 5572421 h 5572421"/>
              <a:gd name="connsiteX7" fmla="*/ 0 w 4235116"/>
              <a:gd name="connsiteY7" fmla="*/ 5572421 h 557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5116" h="5572421">
                <a:moveTo>
                  <a:pt x="0" y="5572421"/>
                </a:moveTo>
                <a:lnTo>
                  <a:pt x="0" y="519818"/>
                </a:lnTo>
                <a:lnTo>
                  <a:pt x="1416665" y="519818"/>
                </a:lnTo>
                <a:lnTo>
                  <a:pt x="1854591" y="0"/>
                </a:lnTo>
                <a:lnTo>
                  <a:pt x="1728262" y="519818"/>
                </a:lnTo>
                <a:lnTo>
                  <a:pt x="4235116" y="519818"/>
                </a:lnTo>
                <a:lnTo>
                  <a:pt x="4235116" y="5572421"/>
                </a:lnTo>
                <a:lnTo>
                  <a:pt x="0" y="5572421"/>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55"/>
          <p:cNvSpPr txBox="1"/>
          <p:nvPr/>
        </p:nvSpPr>
        <p:spPr bwMode="gray">
          <a:xfrm>
            <a:off x="5856025" y="1240670"/>
            <a:ext cx="3411511" cy="348813"/>
          </a:xfrm>
          <a:prstGeom prst="rect">
            <a:avLst/>
          </a:prstGeom>
          <a:noFill/>
        </p:spPr>
        <p:txBody>
          <a:bodyPr wrap="none" rtlCol="0">
            <a:spAutoFit/>
          </a:bodyPr>
          <a:lstStyle/>
          <a:p>
            <a:pPr fontAlgn="ctr">
              <a:lnSpc>
                <a:spcPts val="2000"/>
              </a:lnSpc>
            </a:pPr>
            <a:r>
              <a:rPr lang="en-US" sz="1400" b="1" dirty="0" smtClean="0">
                <a:latin typeface="Huawei Sans" panose="020C0503030203020204" pitchFamily="34" charset="0"/>
              </a:rPr>
              <a:t>Create users </a:t>
            </a:r>
            <a:r>
              <a:rPr lang="en-US" sz="1400" dirty="0" smtClean="0">
                <a:latin typeface="Huawei Sans" panose="020C0503030203020204" pitchFamily="34" charset="0"/>
              </a:rPr>
              <a:t>on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55"/>
          <p:cNvSpPr txBox="1"/>
          <p:nvPr/>
        </p:nvSpPr>
        <p:spPr bwMode="gray">
          <a:xfrm>
            <a:off x="5856025" y="2560945"/>
            <a:ext cx="5054276" cy="1118255"/>
          </a:xfrm>
          <a:prstGeom prst="rect">
            <a:avLst/>
          </a:prstGeom>
          <a:noFill/>
        </p:spPr>
        <p:txBody>
          <a:bodyPr wrap="square" rtlCol="0">
            <a:spAutoFit/>
          </a:bodyPr>
          <a:lstStyle/>
          <a:p>
            <a:pPr fontAlgn="ctr">
              <a:lnSpc>
                <a:spcPts val="2000"/>
              </a:lnSpc>
            </a:pPr>
            <a:r>
              <a:rPr lang="en-US" sz="1400" b="1" dirty="0" smtClean="0">
                <a:latin typeface="Huawei Sans" panose="020C0503030203020204" pitchFamily="34" charset="0"/>
              </a:rPr>
              <a:t>Create security groups</a:t>
            </a:r>
            <a:r>
              <a:rPr lang="en-US" sz="1400" dirty="0" smtClean="0">
                <a:latin typeface="Huawei Sans" panose="020C0503030203020204" pitchFamily="34" charset="0"/>
              </a:rPr>
              <a:t>, bind the server IP address to the server security group, and configure authorization rules and results to bind User1 and User2 to security groups Group1 and Group2, respectively.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Right Arrow 29"/>
          <p:cNvSpPr/>
          <p:nvPr/>
        </p:nvSpPr>
        <p:spPr bwMode="gray">
          <a:xfrm flipH="1">
            <a:off x="8179191" y="4194800"/>
            <a:ext cx="363393" cy="171801"/>
          </a:xfrm>
          <a:prstGeom prst="rightArrow">
            <a:avLst>
              <a:gd name="adj1" fmla="val 79333"/>
              <a:gd name="adj2" fmla="val 50000"/>
            </a:avLst>
          </a:prstGeom>
          <a:gradFill flip="none" rotWithShape="1">
            <a:gsLst>
              <a:gs pos="15000">
                <a:schemeClr val="accent1">
                  <a:lumMod val="5000"/>
                  <a:lumOff val="95000"/>
                  <a:alpha val="0"/>
                </a:schemeClr>
              </a:gs>
              <a:gs pos="81000">
                <a:srgbClr val="F6B78C"/>
              </a:gs>
            </a:gsLst>
            <a:lin ang="0" scaled="1"/>
            <a:tileRect/>
          </a:gradFill>
          <a:ln>
            <a:gradFill flip="none" rotWithShape="1">
              <a:gsLst>
                <a:gs pos="11000">
                  <a:schemeClr val="accent1">
                    <a:lumMod val="0"/>
                    <a:lumOff val="100000"/>
                    <a:alpha val="0"/>
                  </a:schemeClr>
                </a:gs>
                <a:gs pos="67000">
                  <a:srgbClr val="F28944"/>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55"/>
          <p:cNvSpPr txBox="1"/>
          <p:nvPr/>
        </p:nvSpPr>
        <p:spPr bwMode="gray">
          <a:xfrm>
            <a:off x="8431501" y="4131554"/>
            <a:ext cx="2723823"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Dynamic authorization (User1)</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Right Arrow 31"/>
          <p:cNvSpPr/>
          <p:nvPr/>
        </p:nvSpPr>
        <p:spPr bwMode="gray">
          <a:xfrm flipH="1">
            <a:off x="8179191" y="4455490"/>
            <a:ext cx="363393" cy="171801"/>
          </a:xfrm>
          <a:prstGeom prst="rightArrow">
            <a:avLst>
              <a:gd name="adj1" fmla="val 79333"/>
              <a:gd name="adj2" fmla="val 50000"/>
            </a:avLst>
          </a:prstGeom>
          <a:gradFill flip="none" rotWithShape="1">
            <a:gsLst>
              <a:gs pos="15000">
                <a:schemeClr val="accent1">
                  <a:lumMod val="5000"/>
                  <a:lumOff val="95000"/>
                  <a:alpha val="0"/>
                </a:schemeClr>
              </a:gs>
              <a:gs pos="81000">
                <a:srgbClr val="F6B78C"/>
              </a:gs>
            </a:gsLst>
            <a:lin ang="0" scaled="1"/>
            <a:tileRect/>
          </a:gradFill>
          <a:ln>
            <a:gradFill flip="none" rotWithShape="1">
              <a:gsLst>
                <a:gs pos="11000">
                  <a:schemeClr val="accent1">
                    <a:lumMod val="0"/>
                    <a:lumOff val="100000"/>
                    <a:alpha val="0"/>
                  </a:schemeClr>
                </a:gs>
                <a:gs pos="67000">
                  <a:srgbClr val="F28944"/>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55"/>
          <p:cNvSpPr txBox="1"/>
          <p:nvPr/>
        </p:nvSpPr>
        <p:spPr bwMode="gray">
          <a:xfrm>
            <a:off x="8431501" y="4392244"/>
            <a:ext cx="2723823"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Dynamic authorization (User2)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33"/>
          <p:cNvSpPr/>
          <p:nvPr/>
        </p:nvSpPr>
        <p:spPr bwMode="gray">
          <a:xfrm flipH="1">
            <a:off x="8179191" y="4742449"/>
            <a:ext cx="363393" cy="171801"/>
          </a:xfrm>
          <a:prstGeom prst="rightArrow">
            <a:avLst>
              <a:gd name="adj1" fmla="val 79333"/>
              <a:gd name="adj2" fmla="val 50000"/>
            </a:avLst>
          </a:prstGeom>
          <a:gradFill flip="none" rotWithShape="1">
            <a:gsLst>
              <a:gs pos="15000">
                <a:schemeClr val="accent1">
                  <a:lumMod val="5000"/>
                  <a:lumOff val="95000"/>
                  <a:alpha val="0"/>
                </a:schemeClr>
              </a:gs>
              <a:gs pos="81000">
                <a:srgbClr val="F6B78C"/>
              </a:gs>
            </a:gsLst>
            <a:lin ang="0" scaled="1"/>
            <a:tileRect/>
          </a:gradFill>
          <a:ln>
            <a:gradFill flip="none" rotWithShape="1">
              <a:gsLst>
                <a:gs pos="11000">
                  <a:schemeClr val="accent1">
                    <a:lumMod val="0"/>
                    <a:lumOff val="100000"/>
                    <a:alpha val="0"/>
                  </a:schemeClr>
                </a:gs>
                <a:gs pos="67000">
                  <a:srgbClr val="F28944"/>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55"/>
          <p:cNvSpPr txBox="1"/>
          <p:nvPr/>
        </p:nvSpPr>
        <p:spPr bwMode="gray">
          <a:xfrm>
            <a:off x="8431501" y="4679203"/>
            <a:ext cx="3183885"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Static binding &lt;- 10.1.1.1/32 (server)</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679534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组合 92"/>
          <p:cNvGrpSpPr/>
          <p:nvPr/>
        </p:nvGrpSpPr>
        <p:grpSpPr bwMode="gray">
          <a:xfrm>
            <a:off x="426242" y="1629434"/>
            <a:ext cx="4664221" cy="3919985"/>
            <a:chOff x="844116" y="1629434"/>
            <a:chExt cx="4664221" cy="3919985"/>
          </a:xfrm>
        </p:grpSpPr>
        <p:cxnSp>
          <p:nvCxnSpPr>
            <p:cNvPr id="94" name="Straight Connector 167"/>
            <p:cNvCxnSpPr>
              <a:stCxn id="103" idx="1"/>
              <a:endCxn id="110"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5" name="Straight Connector 167"/>
            <p:cNvCxnSpPr>
              <a:stCxn id="107" idx="0"/>
              <a:endCxn id="101"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6" name="Straight Connector 167"/>
            <p:cNvCxnSpPr>
              <a:stCxn id="106" idx="0"/>
              <a:endCxn id="100"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7" name="Straight Connector 167"/>
            <p:cNvCxnSpPr>
              <a:stCxn id="112" idx="0"/>
              <a:endCxn id="103"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8" name="Straight Connector 166"/>
            <p:cNvCxnSpPr>
              <a:endCxn id="101"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167"/>
            <p:cNvCxnSpPr>
              <a:endCxn id="100"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00"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01"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02" name="Straight Connector 167"/>
            <p:cNvCxnSpPr>
              <a:endCxn id="112"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03"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04" name="文本框 103"/>
            <p:cNvSpPr txBox="1"/>
            <p:nvPr/>
          </p:nvSpPr>
          <p:spPr bwMode="gray">
            <a:xfrm>
              <a:off x="2444859" y="2858437"/>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05" name="文本框 104"/>
            <p:cNvSpPr txBox="1"/>
            <p:nvPr/>
          </p:nvSpPr>
          <p:spPr bwMode="gray">
            <a:xfrm>
              <a:off x="3505403" y="1737156"/>
              <a:ext cx="883575"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sym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6"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07"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108" name="文本框 107"/>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0"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111" name="文本框 110"/>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2"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113" name="图片 1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4" name="标题 3"/>
          <p:cNvSpPr>
            <a:spLocks noGrp="1"/>
          </p:cNvSpPr>
          <p:nvPr>
            <p:ph type="title"/>
          </p:nvPr>
        </p:nvSpPr>
        <p:spPr bwMode="gray"/>
        <p:txBody>
          <a:bodyPr/>
          <a:lstStyle/>
          <a:p>
            <a:r>
              <a:rPr lang="en-US" altLang="zh-CN" smtClean="0"/>
              <a:t>Working Mechanism </a:t>
            </a:r>
            <a:r>
              <a:rPr lang="en-US" smtClean="0"/>
              <a:t>of Free Mobility (2)</a:t>
            </a:r>
            <a:endParaRPr lang="en-US" altLang="zh-CN" dirty="0"/>
          </a:p>
        </p:txBody>
      </p:sp>
      <p:sp>
        <p:nvSpPr>
          <p:cNvPr id="28" name="Freeform 72"/>
          <p:cNvSpPr/>
          <p:nvPr/>
        </p:nvSpPr>
        <p:spPr bwMode="gray">
          <a:xfrm rot="5400000" flipV="1">
            <a:off x="6746299" y="-240557"/>
            <a:ext cx="2828827" cy="6122919"/>
          </a:xfrm>
          <a:custGeom>
            <a:avLst/>
            <a:gdLst>
              <a:gd name="connsiteX0" fmla="*/ 0 w 4235116"/>
              <a:gd name="connsiteY0" fmla="*/ 5549966 h 5549966"/>
              <a:gd name="connsiteX1" fmla="*/ 0 w 4235116"/>
              <a:gd name="connsiteY1" fmla="*/ 497363 h 5549966"/>
              <a:gd name="connsiteX2" fmla="*/ 1416665 w 4235116"/>
              <a:gd name="connsiteY2" fmla="*/ 497363 h 5549966"/>
              <a:gd name="connsiteX3" fmla="*/ 1572463 w 4235116"/>
              <a:gd name="connsiteY3" fmla="*/ 0 h 5549966"/>
              <a:gd name="connsiteX4" fmla="*/ 1728262 w 4235116"/>
              <a:gd name="connsiteY4" fmla="*/ 497363 h 5549966"/>
              <a:gd name="connsiteX5" fmla="*/ 4235116 w 4235116"/>
              <a:gd name="connsiteY5" fmla="*/ 497363 h 5549966"/>
              <a:gd name="connsiteX6" fmla="*/ 4235116 w 4235116"/>
              <a:gd name="connsiteY6" fmla="*/ 5549966 h 5549966"/>
              <a:gd name="connsiteX0" fmla="*/ 0 w 4235116"/>
              <a:gd name="connsiteY0" fmla="*/ 5430914 h 5430914"/>
              <a:gd name="connsiteX1" fmla="*/ 0 w 4235116"/>
              <a:gd name="connsiteY1" fmla="*/ 378311 h 5430914"/>
              <a:gd name="connsiteX2" fmla="*/ 1416665 w 4235116"/>
              <a:gd name="connsiteY2" fmla="*/ 378311 h 5430914"/>
              <a:gd name="connsiteX3" fmla="*/ 1562313 w 4235116"/>
              <a:gd name="connsiteY3" fmla="*/ 0 h 5430914"/>
              <a:gd name="connsiteX4" fmla="*/ 1728262 w 4235116"/>
              <a:gd name="connsiteY4" fmla="*/ 378311 h 5430914"/>
              <a:gd name="connsiteX5" fmla="*/ 4235116 w 4235116"/>
              <a:gd name="connsiteY5" fmla="*/ 378311 h 5430914"/>
              <a:gd name="connsiteX6" fmla="*/ 4235116 w 4235116"/>
              <a:gd name="connsiteY6" fmla="*/ 5430914 h 5430914"/>
              <a:gd name="connsiteX7" fmla="*/ 0 w 4235116"/>
              <a:gd name="connsiteY7" fmla="*/ 5430914 h 5430914"/>
              <a:gd name="connsiteX0" fmla="*/ 0 w 4235116"/>
              <a:gd name="connsiteY0" fmla="*/ 5471906 h 5471906"/>
              <a:gd name="connsiteX1" fmla="*/ 0 w 4235116"/>
              <a:gd name="connsiteY1" fmla="*/ 419303 h 5471906"/>
              <a:gd name="connsiteX2" fmla="*/ 1416665 w 4235116"/>
              <a:gd name="connsiteY2" fmla="*/ 419303 h 5471906"/>
              <a:gd name="connsiteX3" fmla="*/ 2073791 w 4235116"/>
              <a:gd name="connsiteY3" fmla="*/ 0 h 5471906"/>
              <a:gd name="connsiteX4" fmla="*/ 1728262 w 4235116"/>
              <a:gd name="connsiteY4" fmla="*/ 419303 h 5471906"/>
              <a:gd name="connsiteX5" fmla="*/ 4235116 w 4235116"/>
              <a:gd name="connsiteY5" fmla="*/ 419303 h 5471906"/>
              <a:gd name="connsiteX6" fmla="*/ 4235116 w 4235116"/>
              <a:gd name="connsiteY6" fmla="*/ 5471906 h 5471906"/>
              <a:gd name="connsiteX7" fmla="*/ 0 w 4235116"/>
              <a:gd name="connsiteY7" fmla="*/ 5471906 h 5471906"/>
              <a:gd name="connsiteX0" fmla="*/ 0 w 4235116"/>
              <a:gd name="connsiteY0" fmla="*/ 5572421 h 5572421"/>
              <a:gd name="connsiteX1" fmla="*/ 0 w 4235116"/>
              <a:gd name="connsiteY1" fmla="*/ 519818 h 5572421"/>
              <a:gd name="connsiteX2" fmla="*/ 1416665 w 4235116"/>
              <a:gd name="connsiteY2" fmla="*/ 519818 h 5572421"/>
              <a:gd name="connsiteX3" fmla="*/ 1854591 w 4235116"/>
              <a:gd name="connsiteY3" fmla="*/ 0 h 5572421"/>
              <a:gd name="connsiteX4" fmla="*/ 1728262 w 4235116"/>
              <a:gd name="connsiteY4" fmla="*/ 519818 h 5572421"/>
              <a:gd name="connsiteX5" fmla="*/ 4235116 w 4235116"/>
              <a:gd name="connsiteY5" fmla="*/ 519818 h 5572421"/>
              <a:gd name="connsiteX6" fmla="*/ 4235116 w 4235116"/>
              <a:gd name="connsiteY6" fmla="*/ 5572421 h 5572421"/>
              <a:gd name="connsiteX7" fmla="*/ 0 w 4235116"/>
              <a:gd name="connsiteY7" fmla="*/ 5572421 h 5572421"/>
              <a:gd name="connsiteX0" fmla="*/ 0 w 4235116"/>
              <a:gd name="connsiteY0" fmla="*/ 5742882 h 5742882"/>
              <a:gd name="connsiteX1" fmla="*/ 0 w 4235116"/>
              <a:gd name="connsiteY1" fmla="*/ 690279 h 5742882"/>
              <a:gd name="connsiteX2" fmla="*/ 1416665 w 4235116"/>
              <a:gd name="connsiteY2" fmla="*/ 690279 h 5742882"/>
              <a:gd name="connsiteX3" fmla="*/ 2649257 w 4235116"/>
              <a:gd name="connsiteY3" fmla="*/ 0 h 5742882"/>
              <a:gd name="connsiteX4" fmla="*/ 1728262 w 4235116"/>
              <a:gd name="connsiteY4" fmla="*/ 690279 h 5742882"/>
              <a:gd name="connsiteX5" fmla="*/ 4235116 w 4235116"/>
              <a:gd name="connsiteY5" fmla="*/ 690279 h 5742882"/>
              <a:gd name="connsiteX6" fmla="*/ 4235116 w 4235116"/>
              <a:gd name="connsiteY6" fmla="*/ 5742882 h 5742882"/>
              <a:gd name="connsiteX7" fmla="*/ 0 w 4235116"/>
              <a:gd name="connsiteY7" fmla="*/ 5742882 h 5742882"/>
              <a:gd name="connsiteX0" fmla="*/ 0 w 4235116"/>
              <a:gd name="connsiteY0" fmla="*/ 5572421 h 5572421"/>
              <a:gd name="connsiteX1" fmla="*/ 0 w 4235116"/>
              <a:gd name="connsiteY1" fmla="*/ 519818 h 5572421"/>
              <a:gd name="connsiteX2" fmla="*/ 1416665 w 4235116"/>
              <a:gd name="connsiteY2" fmla="*/ 519818 h 5572421"/>
              <a:gd name="connsiteX3" fmla="*/ 2354096 w 4235116"/>
              <a:gd name="connsiteY3" fmla="*/ 0 h 5572421"/>
              <a:gd name="connsiteX4" fmla="*/ 1728262 w 4235116"/>
              <a:gd name="connsiteY4" fmla="*/ 519818 h 5572421"/>
              <a:gd name="connsiteX5" fmla="*/ 4235116 w 4235116"/>
              <a:gd name="connsiteY5" fmla="*/ 519818 h 5572421"/>
              <a:gd name="connsiteX6" fmla="*/ 4235116 w 4235116"/>
              <a:gd name="connsiteY6" fmla="*/ 5572421 h 5572421"/>
              <a:gd name="connsiteX7" fmla="*/ 0 w 4235116"/>
              <a:gd name="connsiteY7" fmla="*/ 5572421 h 557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35116" h="5572421">
                <a:moveTo>
                  <a:pt x="0" y="5572421"/>
                </a:moveTo>
                <a:lnTo>
                  <a:pt x="0" y="519818"/>
                </a:lnTo>
                <a:lnTo>
                  <a:pt x="1416665" y="519818"/>
                </a:lnTo>
                <a:lnTo>
                  <a:pt x="2354096" y="0"/>
                </a:lnTo>
                <a:lnTo>
                  <a:pt x="1728262" y="519818"/>
                </a:lnTo>
                <a:lnTo>
                  <a:pt x="4235116" y="519818"/>
                </a:lnTo>
                <a:lnTo>
                  <a:pt x="4235116" y="5572421"/>
                </a:lnTo>
                <a:lnTo>
                  <a:pt x="0" y="5572421"/>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9" name="Table 77"/>
          <p:cNvGraphicFramePr>
            <a:graphicFrameLocks noGrp="1"/>
          </p:cNvGraphicFramePr>
          <p:nvPr>
            <p:extLst>
              <p:ext uri="{D42A27DB-BD31-4B8C-83A1-F6EECF244321}">
                <p14:modId xmlns:p14="http://schemas.microsoft.com/office/powerpoint/2010/main" val="3196841474"/>
              </p:ext>
            </p:extLst>
          </p:nvPr>
        </p:nvGraphicFramePr>
        <p:xfrm>
          <a:off x="5888053" y="2371725"/>
          <a:ext cx="5065696" cy="1751878"/>
        </p:xfrm>
        <a:graphic>
          <a:graphicData uri="http://schemas.openxmlformats.org/drawingml/2006/table">
            <a:tbl>
              <a:tblPr firstRow="1" bandRow="1">
                <a:tableStyleId>{5940675A-B579-460E-94D1-54222C63F5DA}</a:tableStyleId>
              </a:tblPr>
              <a:tblGrid>
                <a:gridCol w="1474558"/>
                <a:gridCol w="1149446"/>
                <a:gridCol w="1220846"/>
                <a:gridCol w="1220846"/>
              </a:tblGrid>
              <a:tr h="560854">
                <a:tc>
                  <a:txBody>
                    <a:bodyPr/>
                    <a:lstStyle/>
                    <a:p>
                      <a:pPr algn="l" fontAlgn="ctr"/>
                      <a:endParaRPr lang="en-US" sz="1200" b="1" dirty="0" smtClean="0">
                        <a:solidFill>
                          <a:schemeClr val="tx1"/>
                        </a:solidFill>
                        <a:latin typeface="Huawei Sans" panose="020C0503030203020204" pitchFamily="34" charset="0"/>
                      </a:endParaRPr>
                    </a:p>
                    <a:p>
                      <a:pPr algn="l" fontAlgn="ctr"/>
                      <a:r>
                        <a:rPr lang="en-US" sz="1200" b="1" dirty="0" smtClean="0">
                          <a:solidFill>
                            <a:schemeClr val="tx1"/>
                          </a:solidFill>
                          <a:latin typeface="Huawei Sans" panose="020C0503030203020204" pitchFamily="34" charset="0"/>
                        </a:rPr>
                        <a:t>Source Group</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b">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Group1</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Group2</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Server</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7008">
                <a:tc>
                  <a:txBody>
                    <a:bodyPr/>
                    <a:lstStyle/>
                    <a:p>
                      <a:pPr algn="ctr" fontAlgn="ctr"/>
                      <a:r>
                        <a:rPr lang="en-US" sz="1200" b="1" dirty="0" smtClean="0">
                          <a:solidFill>
                            <a:schemeClr val="tx1"/>
                          </a:solidFill>
                          <a:latin typeface="Huawei Sans" panose="020C0503030203020204" pitchFamily="34" charset="0"/>
                        </a:rPr>
                        <a:t>Group1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Group2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40" name="直接连接符 39"/>
          <p:cNvCxnSpPr/>
          <p:nvPr/>
        </p:nvCxnSpPr>
        <p:spPr bwMode="gray">
          <a:xfrm>
            <a:off x="5888053" y="2371725"/>
            <a:ext cx="1474763" cy="5423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a:grpSpLocks noChangeAspect="1"/>
          </p:cNvGrpSpPr>
          <p:nvPr/>
        </p:nvGrpSpPr>
        <p:grpSpPr bwMode="gray">
          <a:xfrm>
            <a:off x="7813266" y="3003045"/>
            <a:ext cx="243192" cy="243192"/>
            <a:chOff x="10441953" y="5633214"/>
            <a:chExt cx="264000" cy="264000"/>
          </a:xfrm>
        </p:grpSpPr>
        <p:sp>
          <p:nvSpPr>
            <p:cNvPr id="42" name="椭圆 41"/>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任意多边形 4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4" name="组合 43"/>
          <p:cNvGrpSpPr>
            <a:grpSpLocks noChangeAspect="1"/>
          </p:cNvGrpSpPr>
          <p:nvPr/>
        </p:nvGrpSpPr>
        <p:grpSpPr bwMode="gray">
          <a:xfrm>
            <a:off x="10215775" y="3003045"/>
            <a:ext cx="243192" cy="243192"/>
            <a:chOff x="10441953" y="5633214"/>
            <a:chExt cx="264000" cy="264000"/>
          </a:xfrm>
        </p:grpSpPr>
        <p:sp>
          <p:nvSpPr>
            <p:cNvPr id="45" name="椭圆 44"/>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 name="组合 46"/>
          <p:cNvGrpSpPr>
            <a:grpSpLocks noChangeAspect="1"/>
          </p:cNvGrpSpPr>
          <p:nvPr/>
        </p:nvGrpSpPr>
        <p:grpSpPr bwMode="gray">
          <a:xfrm>
            <a:off x="9018783" y="3405942"/>
            <a:ext cx="243192" cy="243192"/>
            <a:chOff x="10441953" y="5633214"/>
            <a:chExt cx="264000" cy="264000"/>
          </a:xfrm>
        </p:grpSpPr>
        <p:sp>
          <p:nvSpPr>
            <p:cNvPr id="48" name="椭圆 47"/>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0" name="组合 49"/>
          <p:cNvGrpSpPr>
            <a:grpSpLocks noChangeAspect="1"/>
          </p:cNvGrpSpPr>
          <p:nvPr/>
        </p:nvGrpSpPr>
        <p:grpSpPr bwMode="gray">
          <a:xfrm>
            <a:off x="10215775" y="3405942"/>
            <a:ext cx="243192" cy="243192"/>
            <a:chOff x="10441953" y="5633214"/>
            <a:chExt cx="264000" cy="264000"/>
          </a:xfrm>
        </p:grpSpPr>
        <p:sp>
          <p:nvSpPr>
            <p:cNvPr id="51" name="椭圆 50"/>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3" name="组合 52"/>
          <p:cNvGrpSpPr>
            <a:grpSpLocks noChangeAspect="1"/>
          </p:cNvGrpSpPr>
          <p:nvPr/>
        </p:nvGrpSpPr>
        <p:grpSpPr bwMode="gray">
          <a:xfrm>
            <a:off x="7813266" y="3800533"/>
            <a:ext cx="243192" cy="243192"/>
            <a:chOff x="10441953" y="5633214"/>
            <a:chExt cx="264000" cy="264000"/>
          </a:xfrm>
        </p:grpSpPr>
        <p:sp>
          <p:nvSpPr>
            <p:cNvPr id="54" name="椭圆 53"/>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6" name="组合 55"/>
          <p:cNvGrpSpPr>
            <a:grpSpLocks noChangeAspect="1"/>
          </p:cNvGrpSpPr>
          <p:nvPr/>
        </p:nvGrpSpPr>
        <p:grpSpPr bwMode="gray">
          <a:xfrm>
            <a:off x="9018783" y="3800533"/>
            <a:ext cx="243192" cy="243192"/>
            <a:chOff x="10441953" y="5633214"/>
            <a:chExt cx="264000" cy="264000"/>
          </a:xfrm>
        </p:grpSpPr>
        <p:sp>
          <p:nvSpPr>
            <p:cNvPr id="57" name="椭圆 56"/>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58"/>
          <p:cNvGrpSpPr>
            <a:grpSpLocks noChangeAspect="1"/>
          </p:cNvGrpSpPr>
          <p:nvPr/>
        </p:nvGrpSpPr>
        <p:grpSpPr bwMode="gray">
          <a:xfrm>
            <a:off x="10215775" y="3800533"/>
            <a:ext cx="243192" cy="243192"/>
            <a:chOff x="10441953" y="5633214"/>
            <a:chExt cx="264000" cy="264000"/>
          </a:xfrm>
        </p:grpSpPr>
        <p:sp>
          <p:nvSpPr>
            <p:cNvPr id="60" name="椭圆 59"/>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5" name="组合 28"/>
          <p:cNvGrpSpPr/>
          <p:nvPr/>
        </p:nvGrpSpPr>
        <p:grpSpPr bwMode="gray">
          <a:xfrm>
            <a:off x="7817641" y="3410317"/>
            <a:ext cx="238817" cy="238817"/>
            <a:chOff x="5076056" y="3356992"/>
            <a:chExt cx="436268" cy="436268"/>
          </a:xfrm>
        </p:grpSpPr>
        <p:sp>
          <p:nvSpPr>
            <p:cNvPr id="66"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8" name="组合 28"/>
          <p:cNvGrpSpPr/>
          <p:nvPr/>
        </p:nvGrpSpPr>
        <p:grpSpPr bwMode="gray">
          <a:xfrm>
            <a:off x="9020970" y="3005233"/>
            <a:ext cx="238817" cy="238817"/>
            <a:chOff x="5076056" y="3356992"/>
            <a:chExt cx="436268" cy="436268"/>
          </a:xfrm>
        </p:grpSpPr>
        <p:sp>
          <p:nvSpPr>
            <p:cNvPr id="6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 name="TextBox 55"/>
          <p:cNvSpPr txBox="1"/>
          <p:nvPr/>
        </p:nvSpPr>
        <p:spPr bwMode="gray">
          <a:xfrm>
            <a:off x="5794852" y="1467451"/>
            <a:ext cx="5312854" cy="861774"/>
          </a:xfrm>
          <a:prstGeom prst="rect">
            <a:avLst/>
          </a:prstGeom>
          <a:noFill/>
        </p:spPr>
        <p:txBody>
          <a:bodyPr wrap="square" rtlCol="0">
            <a:spAutoFit/>
          </a:bodyPr>
          <a:lstStyle/>
          <a:p>
            <a:pPr fontAlgn="ctr">
              <a:lnSpc>
                <a:spcPts val="2000"/>
              </a:lnSpc>
            </a:pPr>
            <a:r>
              <a:rPr lang="en-US" sz="1400" b="1" dirty="0" smtClean="0">
                <a:latin typeface="Huawei Sans" panose="020C0503030203020204" pitchFamily="34" charset="0"/>
              </a:rPr>
              <a:t>Define a policy control matrix (inter-group policies) on </a:t>
            </a:r>
            <a:r>
              <a:rPr lang="en-US" sz="1400" b="1" dirty="0" err="1" smtClean="0">
                <a:latin typeface="Huawei Sans" panose="020C0503030203020204" pitchFamily="34" charset="0"/>
              </a:rPr>
              <a:t>iMaster</a:t>
            </a:r>
            <a:r>
              <a:rPr lang="en-US" sz="1400" b="1" dirty="0" smtClean="0">
                <a:latin typeface="Huawei Sans" panose="020C0503030203020204" pitchFamily="34" charset="0"/>
              </a:rPr>
              <a:t> NCE-Campus and specify the policy enforcement point device (Core).</a:t>
            </a:r>
          </a:p>
        </p:txBody>
      </p:sp>
      <p:sp>
        <p:nvSpPr>
          <p:cNvPr id="63" name="TextBox 55"/>
          <p:cNvSpPr txBox="1"/>
          <p:nvPr/>
        </p:nvSpPr>
        <p:spPr bwMode="gray">
          <a:xfrm>
            <a:off x="3084608" y="586555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5"/>
          <p:cNvSpPr>
            <a:spLocks noChangeAspect="1"/>
          </p:cNvSpPr>
          <p:nvPr/>
        </p:nvSpPr>
        <p:spPr bwMode="gray">
          <a:xfrm>
            <a:off x="2773222" y="3115551"/>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65"/>
          <p:cNvSpPr>
            <a:spLocks noChangeAspect="1"/>
          </p:cNvSpPr>
          <p:nvPr/>
        </p:nvSpPr>
        <p:spPr bwMode="gray">
          <a:xfrm>
            <a:off x="2907041" y="592442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1"/>
          <p:cNvSpPr/>
          <p:nvPr/>
        </p:nvSpPr>
        <p:spPr bwMode="gray">
          <a:xfrm>
            <a:off x="6246668" y="2339398"/>
            <a:ext cx="1116148" cy="461665"/>
          </a:xfrm>
          <a:prstGeom prst="rect">
            <a:avLst/>
          </a:prstGeom>
        </p:spPr>
        <p:txBody>
          <a:bodyPr wrap="square">
            <a:spAutoFit/>
          </a:bodyPr>
          <a:lstStyle/>
          <a:p>
            <a:pPr algn="r" fontAlgn="ctr"/>
            <a:r>
              <a:rPr lang="en-US" altLang="zh-CN" sz="1200" b="1" dirty="0">
                <a:latin typeface="Huawei Sans" panose="020C0503030203020204" pitchFamily="34" charset="0"/>
              </a:rPr>
              <a:t>Destination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642540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bwMode="gray">
          <a:xfrm>
            <a:off x="426242" y="1629434"/>
            <a:ext cx="4664221" cy="3919985"/>
            <a:chOff x="844116" y="1629434"/>
            <a:chExt cx="4664221" cy="3919985"/>
          </a:xfrm>
        </p:grpSpPr>
        <p:cxnSp>
          <p:nvCxnSpPr>
            <p:cNvPr id="66" name="Straight Connector 167"/>
            <p:cNvCxnSpPr>
              <a:stCxn id="132" idx="1"/>
              <a:endCxn id="139"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167"/>
            <p:cNvCxnSpPr>
              <a:stCxn id="136" idx="0"/>
              <a:endCxn id="130"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a:stCxn id="135" idx="0"/>
              <a:endCxn id="78"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167"/>
            <p:cNvCxnSpPr>
              <a:stCxn id="141" idx="0"/>
              <a:endCxn id="132"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0" name="Straight Connector 166"/>
            <p:cNvCxnSpPr>
              <a:endCxn id="130"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a:endCxn id="78"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78"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30"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31" name="Straight Connector 167"/>
            <p:cNvCxnSpPr>
              <a:endCxn id="141"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3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33" name="文本框 132"/>
            <p:cNvSpPr txBox="1"/>
            <p:nvPr/>
          </p:nvSpPr>
          <p:spPr bwMode="gray">
            <a:xfrm>
              <a:off x="2444859" y="2858437"/>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34" name="文本框 133"/>
            <p:cNvSpPr txBox="1"/>
            <p:nvPr/>
          </p:nvSpPr>
          <p:spPr bwMode="gray">
            <a:xfrm>
              <a:off x="3505403" y="1737156"/>
              <a:ext cx="883575" cy="307777"/>
            </a:xfrm>
            <a:prstGeom prst="rect">
              <a:avLst/>
            </a:prstGeom>
            <a:noFill/>
          </p:spPr>
          <p:txBody>
            <a:bodyPr wrap="none" rtlCol="0">
              <a:spAutoFit/>
            </a:bodyPr>
            <a:lstStyle/>
            <a:p>
              <a:pPr algn="r" fontAlgn="ctr"/>
              <a:r>
                <a:rPr lang="en-US" altLang="zh-CN" sz="1400" b="1" dirty="0" smtClean="0">
                  <a:latin typeface="Huawei Sans" panose="020C0503030203020204" pitchFamily="34" charset="0"/>
                  <a:sym typeface="Huawei Sans" panose="020C0503030203020204" pitchFamily="34" charset="0"/>
                </a:rPr>
                <a:t>Firewall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5"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36"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137" name="文本框 136"/>
            <p:cNvSpPr txBox="1"/>
            <p:nvPr/>
          </p:nvSpPr>
          <p:spPr bwMode="gray">
            <a:xfrm>
              <a:off x="1457076"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User1</a:t>
              </a:r>
            </a:p>
            <a:p>
              <a:pPr algn="ctr" fontAlgn="ctr"/>
              <a:r>
                <a:rPr lang="en-US" sz="1400" dirty="0" smtClean="0">
                  <a:solidFill>
                    <a:schemeClr val="tx1">
                      <a:lumMod val="95000"/>
                      <a:lumOff val="5000"/>
                    </a:schemeClr>
                  </a:solidFill>
                  <a:latin typeface="Huawei Sans" panose="020C0503030203020204" pitchFamily="34" charset="0"/>
                </a:rPr>
                <a:t>192.168.1.1/24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文本框 137"/>
            <p:cNvSpPr txBox="1"/>
            <p:nvPr/>
          </p:nvSpPr>
          <p:spPr bwMode="gray">
            <a:xfrm>
              <a:off x="3738442" y="5026199"/>
              <a:ext cx="1388522" cy="523220"/>
            </a:xfrm>
            <a:prstGeom prst="rect">
              <a:avLst/>
            </a:prstGeom>
            <a:noFill/>
          </p:spPr>
          <p:txBody>
            <a:bodyPr wrap="none" rtlCol="0">
              <a:spAutoFit/>
            </a:bodyPr>
            <a:lstStyle/>
            <a:p>
              <a:pPr algn="ctr" fontAlgn="ctr"/>
              <a:r>
                <a:rPr lang="en-US" sz="1400" b="1" dirty="0" smtClean="0">
                  <a:solidFill>
                    <a:schemeClr val="tx1">
                      <a:lumMod val="95000"/>
                      <a:lumOff val="5000"/>
                    </a:schemeClr>
                  </a:solidFill>
                  <a:latin typeface="Huawei Sans" panose="020C0503030203020204" pitchFamily="34" charset="0"/>
                </a:rPr>
                <a:t>User2</a:t>
              </a:r>
            </a:p>
            <a:p>
              <a:pPr algn="ctr" fontAlgn="ctr"/>
              <a:r>
                <a:rPr lang="en-US" sz="1400" dirty="0" smtClean="0">
                  <a:solidFill>
                    <a:schemeClr val="tx1">
                      <a:lumMod val="95000"/>
                      <a:lumOff val="5000"/>
                    </a:schemeClr>
                  </a:solidFill>
                  <a:latin typeface="Huawei Sans" panose="020C0503030203020204" pitchFamily="34" charset="0"/>
                </a:rPr>
                <a:t>192.168.2.1/24</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140" name="文本框 139"/>
            <p:cNvSpPr txBox="1"/>
            <p:nvPr/>
          </p:nvSpPr>
          <p:spPr bwMode="gray">
            <a:xfrm>
              <a:off x="844116" y="1629434"/>
              <a:ext cx="1085554" cy="523220"/>
            </a:xfrm>
            <a:prstGeom prst="rect">
              <a:avLst/>
            </a:prstGeom>
            <a:noFill/>
          </p:spPr>
          <p:txBody>
            <a:bodyPr wrap="none" rtlCol="0">
              <a:spAutoFit/>
            </a:bodyPr>
            <a:lstStyle/>
            <a:p>
              <a:pPr algn="r" fontAlgn="ctr"/>
              <a:r>
                <a:rPr lang="en-US" sz="1400" b="1" dirty="0" smtClean="0">
                  <a:latin typeface="Huawei Sans" panose="020C0503030203020204" pitchFamily="34" charset="0"/>
                </a:rPr>
                <a:t>Server</a:t>
              </a:r>
            </a:p>
            <a:p>
              <a:pPr algn="r" fontAlgn="ctr"/>
              <a:r>
                <a:rPr lang="en-US" sz="1400" dirty="0" smtClean="0">
                  <a:latin typeface="Huawei Sans" panose="020C0503030203020204" pitchFamily="34" charset="0"/>
                </a:rPr>
                <a:t>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142" name="图片 1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4" name="标题 3"/>
          <p:cNvSpPr>
            <a:spLocks noGrp="1"/>
          </p:cNvSpPr>
          <p:nvPr>
            <p:ph type="title"/>
          </p:nvPr>
        </p:nvSpPr>
        <p:spPr bwMode="gray"/>
        <p:txBody>
          <a:bodyPr>
            <a:normAutofit/>
          </a:bodyPr>
          <a:lstStyle/>
          <a:p>
            <a:pPr fontAlgn="ctr"/>
            <a:r>
              <a:rPr lang="en-US" altLang="zh-CN" dirty="0"/>
              <a:t>Working Mechanism </a:t>
            </a:r>
            <a:r>
              <a:rPr lang="en-US" dirty="0" smtClean="0">
                <a:latin typeface="Huawei Sans" panose="020C0503030203020204" pitchFamily="34" charset="0"/>
              </a:rPr>
              <a:t>of Free Mobility (3)</a:t>
            </a:r>
            <a:endParaRPr lang="en-US" altLang="zh-CN" dirty="0">
              <a:latin typeface="Huawei Sans" panose="020C0503030203020204" pitchFamily="34" charset="0"/>
            </a:endParaRPr>
          </a:p>
        </p:txBody>
      </p:sp>
      <p:cxnSp>
        <p:nvCxnSpPr>
          <p:cNvPr id="62" name="Straight Arrow Connector 4"/>
          <p:cNvCxnSpPr/>
          <p:nvPr/>
        </p:nvCxnSpPr>
        <p:spPr bwMode="gray">
          <a:xfrm flipH="1">
            <a:off x="3088692" y="2907713"/>
            <a:ext cx="1232192" cy="0"/>
          </a:xfrm>
          <a:prstGeom prst="straightConnector1">
            <a:avLst/>
          </a:prstGeom>
          <a:ln w="38100">
            <a:solidFill>
              <a:srgbClr val="C7000B"/>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bwMode="gray">
          <a:xfrm flipH="1">
            <a:off x="3816954" y="2163346"/>
            <a:ext cx="1789136" cy="757014"/>
            <a:chOff x="5355139" y="1925279"/>
            <a:chExt cx="1697823" cy="1189538"/>
          </a:xfrm>
        </p:grpSpPr>
        <p:cxnSp>
          <p:nvCxnSpPr>
            <p:cNvPr id="73" name="Straight Connector 10"/>
            <p:cNvCxnSpPr/>
            <p:nvPr/>
          </p:nvCxnSpPr>
          <p:spPr bwMode="gray">
            <a:xfrm>
              <a:off x="5355139" y="1925279"/>
              <a:ext cx="813178" cy="0"/>
            </a:xfrm>
            <a:prstGeom prst="line">
              <a:avLst/>
            </a:prstGeom>
            <a:noFill/>
            <a:ln w="9525">
              <a:solidFill>
                <a:srgbClr val="C7000B"/>
              </a:solidFill>
            </a:ln>
          </p:spPr>
          <p:style>
            <a:lnRef idx="2">
              <a:schemeClr val="accent1">
                <a:shade val="50000"/>
              </a:schemeClr>
            </a:lnRef>
            <a:fillRef idx="1">
              <a:schemeClr val="accent1"/>
            </a:fillRef>
            <a:effectRef idx="0">
              <a:schemeClr val="accent1"/>
            </a:effectRef>
            <a:fontRef idx="minor">
              <a:schemeClr val="lt1"/>
            </a:fontRef>
          </p:style>
        </p:cxnSp>
        <p:cxnSp>
          <p:nvCxnSpPr>
            <p:cNvPr id="74" name="Straight Connector 43"/>
            <p:cNvCxnSpPr/>
            <p:nvPr/>
          </p:nvCxnSpPr>
          <p:spPr bwMode="gray">
            <a:xfrm>
              <a:off x="6168317" y="1925279"/>
              <a:ext cx="884645" cy="1189538"/>
            </a:xfrm>
            <a:prstGeom prst="line">
              <a:avLst/>
            </a:prstGeom>
            <a:noFill/>
            <a:ln w="9525">
              <a:solidFill>
                <a:srgbClr val="C7000B"/>
              </a:solidFill>
            </a:ln>
          </p:spPr>
          <p:style>
            <a:lnRef idx="2">
              <a:schemeClr val="accent1">
                <a:shade val="50000"/>
              </a:schemeClr>
            </a:lnRef>
            <a:fillRef idx="1">
              <a:schemeClr val="accent1"/>
            </a:fillRef>
            <a:effectRef idx="0">
              <a:schemeClr val="accent1"/>
            </a:effectRef>
            <a:fontRef idx="minor">
              <a:schemeClr val="lt1"/>
            </a:fontRef>
          </p:style>
        </p:cxnSp>
      </p:grpSp>
      <p:sp>
        <p:nvSpPr>
          <p:cNvPr id="75" name="矩形 74"/>
          <p:cNvSpPr/>
          <p:nvPr/>
        </p:nvSpPr>
        <p:spPr bwMode="gray">
          <a:xfrm>
            <a:off x="3782664" y="1328616"/>
            <a:ext cx="1840248" cy="830997"/>
          </a:xfrm>
          <a:prstGeom prst="rect">
            <a:avLst/>
          </a:prstGeom>
        </p:spPr>
        <p:txBody>
          <a:bodyPr wrap="square">
            <a:spAutoFit/>
          </a:bodyPr>
          <a:lstStyle/>
          <a:p>
            <a:pPr lvl="0" algn="r" fontAlgn="ctr"/>
            <a:r>
              <a:rPr lang="en-US" sz="1200" dirty="0" err="1" smtClean="0">
                <a:latin typeface="Huawei Sans" panose="020C0503030203020204" pitchFamily="34" charset="0"/>
              </a:rPr>
              <a:t>iMaster</a:t>
            </a:r>
            <a:r>
              <a:rPr lang="en-US" sz="1200" dirty="0" smtClean="0">
                <a:latin typeface="Huawei Sans" panose="020C0503030203020204" pitchFamily="34" charset="0"/>
              </a:rPr>
              <a:t> NCE-Campus </a:t>
            </a:r>
            <a:r>
              <a:rPr lang="en-US" sz="1200" b="1" dirty="0" smtClean="0">
                <a:latin typeface="Huawei Sans" panose="020C0503030203020204" pitchFamily="34" charset="0"/>
              </a:rPr>
              <a:t>pushes</a:t>
            </a:r>
            <a:r>
              <a:rPr lang="en-US" sz="1200" dirty="0" smtClean="0">
                <a:latin typeface="Huawei Sans" panose="020C0503030203020204" pitchFamily="34" charset="0"/>
              </a:rPr>
              <a:t> inter-group policies to the 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55"/>
          <p:cNvSpPr txBox="1"/>
          <p:nvPr/>
        </p:nvSpPr>
        <p:spPr bwMode="gray">
          <a:xfrm>
            <a:off x="5757479" y="1526661"/>
            <a:ext cx="2253732" cy="348813"/>
          </a:xfrm>
          <a:prstGeom prst="rect">
            <a:avLst/>
          </a:prstGeom>
          <a:noFill/>
        </p:spPr>
        <p:txBody>
          <a:bodyPr wrap="square" rtlCol="0">
            <a:spAutoFit/>
          </a:bodyPr>
          <a:lstStyle/>
          <a:p>
            <a:pPr fontAlgn="ctr">
              <a:lnSpc>
                <a:spcPts val="2000"/>
              </a:lnSpc>
            </a:pPr>
            <a:r>
              <a:rPr lang="en-US" sz="1400" b="1" dirty="0" smtClean="0">
                <a:latin typeface="Huawei Sans" panose="020C0503030203020204" pitchFamily="34" charset="0"/>
              </a:rPr>
              <a:t>Policy control matrix</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ectangle 7"/>
          <p:cNvSpPr/>
          <p:nvPr/>
        </p:nvSpPr>
        <p:spPr bwMode="gray">
          <a:xfrm>
            <a:off x="5606089" y="1417080"/>
            <a:ext cx="5719135" cy="2571990"/>
          </a:xfrm>
          <a:prstGeom prst="rect">
            <a:avLst/>
          </a:prstGeom>
          <a:noFill/>
          <a:ln w="1270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0" name="Table 77"/>
          <p:cNvGraphicFramePr>
            <a:graphicFrameLocks noGrp="1"/>
          </p:cNvGraphicFramePr>
          <p:nvPr>
            <p:extLst>
              <p:ext uri="{D42A27DB-BD31-4B8C-83A1-F6EECF244321}">
                <p14:modId xmlns:p14="http://schemas.microsoft.com/office/powerpoint/2010/main" val="3855481227"/>
              </p:ext>
            </p:extLst>
          </p:nvPr>
        </p:nvGraphicFramePr>
        <p:xfrm>
          <a:off x="5846121" y="1962150"/>
          <a:ext cx="5221928" cy="1809067"/>
        </p:xfrm>
        <a:graphic>
          <a:graphicData uri="http://schemas.openxmlformats.org/drawingml/2006/table">
            <a:tbl>
              <a:tblPr firstRow="1" bandRow="1">
                <a:tableStyleId>{5940675A-B579-460E-94D1-54222C63F5DA}</a:tableStyleId>
              </a:tblPr>
              <a:tblGrid>
                <a:gridCol w="1610920"/>
                <a:gridCol w="1094012"/>
                <a:gridCol w="1258498"/>
                <a:gridCol w="1258498"/>
              </a:tblGrid>
              <a:tr h="618043">
                <a:tc>
                  <a:txBody>
                    <a:bodyPr/>
                    <a:lstStyle/>
                    <a:p>
                      <a:pPr algn="l" fontAlgn="ctr"/>
                      <a:endParaRPr lang="en-US" sz="1200" b="1" dirty="0" smtClean="0">
                        <a:solidFill>
                          <a:schemeClr val="tx1"/>
                        </a:solidFill>
                        <a:latin typeface="Huawei Sans" panose="020C0503030203020204" pitchFamily="34" charset="0"/>
                      </a:endParaRPr>
                    </a:p>
                    <a:p>
                      <a:pPr algn="l" fontAlgn="ctr"/>
                      <a:r>
                        <a:rPr lang="en-US" sz="1200" b="1" dirty="0" smtClean="0">
                          <a:solidFill>
                            <a:schemeClr val="tx1"/>
                          </a:solidFill>
                          <a:latin typeface="Huawei Sans" panose="020C0503030203020204" pitchFamily="34" charset="0"/>
                        </a:rPr>
                        <a:t>Source Group</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b">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Group1</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Group2</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Server</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7008">
                <a:tc>
                  <a:txBody>
                    <a:bodyPr/>
                    <a:lstStyle/>
                    <a:p>
                      <a:pPr algn="ctr" fontAlgn="ctr"/>
                      <a:r>
                        <a:rPr lang="en-US" sz="1200" b="1" dirty="0" smtClean="0">
                          <a:solidFill>
                            <a:schemeClr val="tx1"/>
                          </a:solidFill>
                          <a:latin typeface="Huawei Sans" panose="020C0503030203020204" pitchFamily="34" charset="0"/>
                        </a:rPr>
                        <a:t>Group1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Group2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008">
                <a:tc>
                  <a:txBody>
                    <a:bodyPr/>
                    <a:lstStyle/>
                    <a:p>
                      <a:pPr algn="ctr" fontAlgn="ctr"/>
                      <a:r>
                        <a:rPr lang="en-US" sz="1200" b="1" dirty="0" smtClean="0">
                          <a:solidFill>
                            <a:schemeClr val="tx1"/>
                          </a:solidFill>
                          <a:latin typeface="Huawei Sans" panose="020C0503030203020204" pitchFamily="34" charset="0"/>
                        </a:rPr>
                        <a:t>Server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81" name="直接连接符 80"/>
          <p:cNvCxnSpPr/>
          <p:nvPr/>
        </p:nvCxnSpPr>
        <p:spPr bwMode="gray">
          <a:xfrm>
            <a:off x="5814880" y="1967176"/>
            <a:ext cx="1631457" cy="5746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a:grpSpLocks noChangeAspect="1"/>
          </p:cNvGrpSpPr>
          <p:nvPr/>
        </p:nvGrpSpPr>
        <p:grpSpPr bwMode="gray">
          <a:xfrm>
            <a:off x="7908665" y="2656971"/>
            <a:ext cx="243192" cy="243192"/>
            <a:chOff x="10441953" y="5633214"/>
            <a:chExt cx="264000" cy="264000"/>
          </a:xfrm>
        </p:grpSpPr>
        <p:sp>
          <p:nvSpPr>
            <p:cNvPr id="83" name="椭圆 82"/>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a:grpSpLocks noChangeAspect="1"/>
          </p:cNvGrpSpPr>
          <p:nvPr/>
        </p:nvGrpSpPr>
        <p:grpSpPr bwMode="gray">
          <a:xfrm>
            <a:off x="10306254" y="2656971"/>
            <a:ext cx="243192" cy="243192"/>
            <a:chOff x="10441953" y="5633214"/>
            <a:chExt cx="264000" cy="264000"/>
          </a:xfrm>
        </p:grpSpPr>
        <p:sp>
          <p:nvSpPr>
            <p:cNvPr id="86" name="椭圆 85"/>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任意多边形 86"/>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87"/>
          <p:cNvGrpSpPr>
            <a:grpSpLocks noChangeAspect="1"/>
          </p:cNvGrpSpPr>
          <p:nvPr/>
        </p:nvGrpSpPr>
        <p:grpSpPr bwMode="gray">
          <a:xfrm>
            <a:off x="9071774" y="3044086"/>
            <a:ext cx="243192" cy="243192"/>
            <a:chOff x="10441953" y="5633214"/>
            <a:chExt cx="264000" cy="264000"/>
          </a:xfrm>
        </p:grpSpPr>
        <p:sp>
          <p:nvSpPr>
            <p:cNvPr id="89" name="椭圆 88"/>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任意多边形 89"/>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90"/>
          <p:cNvGrpSpPr>
            <a:grpSpLocks noChangeAspect="1"/>
          </p:cNvGrpSpPr>
          <p:nvPr/>
        </p:nvGrpSpPr>
        <p:grpSpPr bwMode="gray">
          <a:xfrm>
            <a:off x="10306254" y="3044086"/>
            <a:ext cx="243192" cy="243192"/>
            <a:chOff x="10441953" y="5633214"/>
            <a:chExt cx="264000" cy="264000"/>
          </a:xfrm>
        </p:grpSpPr>
        <p:sp>
          <p:nvSpPr>
            <p:cNvPr id="92" name="椭圆 91"/>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任意多边形 9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a:grpSpLocks noChangeAspect="1"/>
          </p:cNvGrpSpPr>
          <p:nvPr/>
        </p:nvGrpSpPr>
        <p:grpSpPr bwMode="gray">
          <a:xfrm>
            <a:off x="9071774" y="3438677"/>
            <a:ext cx="243192" cy="243192"/>
            <a:chOff x="10441953" y="5633214"/>
            <a:chExt cx="264000" cy="264000"/>
          </a:xfrm>
        </p:grpSpPr>
        <p:sp>
          <p:nvSpPr>
            <p:cNvPr id="95" name="椭圆 94"/>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任意多边形 9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a:grpSpLocks noChangeAspect="1"/>
          </p:cNvGrpSpPr>
          <p:nvPr/>
        </p:nvGrpSpPr>
        <p:grpSpPr bwMode="gray">
          <a:xfrm>
            <a:off x="10306254" y="3438677"/>
            <a:ext cx="243192" cy="243192"/>
            <a:chOff x="10441953" y="5633214"/>
            <a:chExt cx="264000" cy="264000"/>
          </a:xfrm>
        </p:grpSpPr>
        <p:sp>
          <p:nvSpPr>
            <p:cNvPr id="98" name="椭圆 97"/>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任意多边形 98"/>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28"/>
          <p:cNvGrpSpPr/>
          <p:nvPr/>
        </p:nvGrpSpPr>
        <p:grpSpPr bwMode="gray">
          <a:xfrm>
            <a:off x="9075867" y="2659159"/>
            <a:ext cx="238817" cy="238817"/>
            <a:chOff x="5076056" y="3356992"/>
            <a:chExt cx="436268" cy="436268"/>
          </a:xfrm>
        </p:grpSpPr>
        <p:sp>
          <p:nvSpPr>
            <p:cNvPr id="101"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28"/>
          <p:cNvGrpSpPr/>
          <p:nvPr/>
        </p:nvGrpSpPr>
        <p:grpSpPr bwMode="gray">
          <a:xfrm>
            <a:off x="7913040" y="3046274"/>
            <a:ext cx="238817" cy="238817"/>
            <a:chOff x="5076056" y="3356992"/>
            <a:chExt cx="436268" cy="436268"/>
          </a:xfrm>
        </p:grpSpPr>
        <p:sp>
          <p:nvSpPr>
            <p:cNvPr id="104"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6" name="组合 105"/>
          <p:cNvGrpSpPr>
            <a:grpSpLocks noChangeAspect="1"/>
          </p:cNvGrpSpPr>
          <p:nvPr/>
        </p:nvGrpSpPr>
        <p:grpSpPr bwMode="gray">
          <a:xfrm>
            <a:off x="7908665" y="3438677"/>
            <a:ext cx="243192" cy="243192"/>
            <a:chOff x="10441953" y="5633214"/>
            <a:chExt cx="264000" cy="264000"/>
          </a:xfrm>
        </p:grpSpPr>
        <p:sp>
          <p:nvSpPr>
            <p:cNvPr id="107" name="椭圆 106"/>
            <p:cNvSpPr>
              <a:spLocks noChangeAspect="1"/>
            </p:cNvSpPr>
            <p:nvPr/>
          </p:nvSpPr>
          <p:spPr bwMode="gray">
            <a:xfrm>
              <a:off x="10441953" y="5633214"/>
              <a:ext cx="264000" cy="264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任意多边形 10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 name="矩形 2"/>
          <p:cNvSpPr/>
          <p:nvPr/>
        </p:nvSpPr>
        <p:spPr bwMode="gray">
          <a:xfrm>
            <a:off x="6266602" y="1935160"/>
            <a:ext cx="1196436" cy="461665"/>
          </a:xfrm>
          <a:prstGeom prst="rect">
            <a:avLst/>
          </a:prstGeom>
        </p:spPr>
        <p:txBody>
          <a:bodyPr wrap="square">
            <a:spAutoFit/>
          </a:bodyPr>
          <a:lstStyle/>
          <a:p>
            <a:pPr algn="r" fontAlgn="ctr"/>
            <a:r>
              <a:rPr lang="en-US" altLang="zh-CN" sz="1200" b="1" dirty="0">
                <a:latin typeface="Huawei Sans" panose="020C0503030203020204" pitchFamily="34" charset="0"/>
              </a:rPr>
              <a:t>Destination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Oval 65"/>
          <p:cNvSpPr>
            <a:spLocks noChangeAspect="1"/>
          </p:cNvSpPr>
          <p:nvPr/>
        </p:nvSpPr>
        <p:spPr bwMode="gray">
          <a:xfrm>
            <a:off x="2773222" y="3115551"/>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Box 55"/>
          <p:cNvSpPr txBox="1"/>
          <p:nvPr/>
        </p:nvSpPr>
        <p:spPr bwMode="gray">
          <a:xfrm>
            <a:off x="3084608" y="586555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Oval 65"/>
          <p:cNvSpPr>
            <a:spLocks noChangeAspect="1"/>
          </p:cNvSpPr>
          <p:nvPr/>
        </p:nvSpPr>
        <p:spPr bwMode="gray">
          <a:xfrm>
            <a:off x="2907041" y="592442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092865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bwMode="gray">
          <a:xfrm>
            <a:off x="1288353" y="1629434"/>
            <a:ext cx="4534377" cy="4016969"/>
            <a:chOff x="973960" y="1629434"/>
            <a:chExt cx="4534377" cy="4016969"/>
          </a:xfrm>
        </p:grpSpPr>
        <p:cxnSp>
          <p:nvCxnSpPr>
            <p:cNvPr id="120" name="Straight Connector 167"/>
            <p:cNvCxnSpPr>
              <a:stCxn id="129" idx="1"/>
              <a:endCxn id="136" idx="3"/>
            </p:cNvCxnSpPr>
            <p:nvPr/>
          </p:nvCxnSpPr>
          <p:spPr bwMode="gray">
            <a:xfrm flipH="1">
              <a:off x="2374475" y="1891045"/>
              <a:ext cx="66282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1" name="Straight Connector 167"/>
            <p:cNvCxnSpPr>
              <a:stCxn id="133" idx="0"/>
              <a:endCxn id="127"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67"/>
            <p:cNvCxnSpPr>
              <a:stCxn id="132" idx="0"/>
              <a:endCxn id="126"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3" name="Straight Connector 167"/>
            <p:cNvCxnSpPr>
              <a:stCxn id="138" idx="0"/>
              <a:endCxn id="129"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4" name="Straight Connector 166"/>
            <p:cNvCxnSpPr>
              <a:endCxn id="127"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67"/>
            <p:cNvCxnSpPr>
              <a:endCxn id="126"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6"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127"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128" name="Straight Connector 167"/>
            <p:cNvCxnSpPr>
              <a:endCxn id="138"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29"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130" name="文本框 129"/>
            <p:cNvSpPr txBox="1"/>
            <p:nvPr/>
          </p:nvSpPr>
          <p:spPr bwMode="gray">
            <a:xfrm>
              <a:off x="2750694" y="2473622"/>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131" name="文本框 130"/>
            <p:cNvSpPr txBox="1"/>
            <p:nvPr/>
          </p:nvSpPr>
          <p:spPr bwMode="gray">
            <a:xfrm>
              <a:off x="3486132" y="1737071"/>
              <a:ext cx="784189"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Firewall</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2"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133"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134" name="文本框 133"/>
            <p:cNvSpPr txBox="1"/>
            <p:nvPr/>
          </p:nvSpPr>
          <p:spPr bwMode="gray">
            <a:xfrm>
              <a:off x="1543638" y="5000072"/>
              <a:ext cx="1215397" cy="646331"/>
            </a:xfrm>
            <a:prstGeom prst="rect">
              <a:avLst/>
            </a:prstGeom>
            <a:noFill/>
          </p:spPr>
          <p:txBody>
            <a:bodyPr wrap="none" rtlCol="0">
              <a:spAutoFit/>
            </a:bodyPr>
            <a:lstStyle/>
            <a:p>
              <a:pPr algn="ctr" fontAlgn="ctr"/>
              <a:r>
                <a:rPr lang="en-US" sz="1200" b="1" dirty="0" smtClean="0">
                  <a:solidFill>
                    <a:schemeClr val="tx1">
                      <a:lumMod val="95000"/>
                      <a:lumOff val="5000"/>
                    </a:schemeClr>
                  </a:solidFill>
                  <a:latin typeface="Huawei Sans" panose="020C0503030203020204" pitchFamily="34" charset="0"/>
                </a:rPr>
                <a:t>User1</a:t>
              </a:r>
            </a:p>
            <a:p>
              <a:pPr algn="ctr" fontAlgn="ctr"/>
              <a:r>
                <a:rPr lang="en-US" sz="1200" dirty="0" smtClean="0">
                  <a:solidFill>
                    <a:schemeClr val="tx1">
                      <a:lumMod val="95000"/>
                      <a:lumOff val="5000"/>
                    </a:schemeClr>
                  </a:solidFill>
                  <a:latin typeface="Huawei Sans" panose="020C0503030203020204" pitchFamily="34" charset="0"/>
                </a:rPr>
                <a:t>192.168.1.1/24</a:t>
              </a:r>
            </a:p>
            <a:p>
              <a:pPr algn="ctr" fontAlgn="ctr"/>
              <a:r>
                <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MAC-X</a:t>
              </a:r>
              <a:endParaRPr lang="en-US" altLang="zh-CN"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3825004" y="5000072"/>
              <a:ext cx="1215397" cy="646331"/>
            </a:xfrm>
            <a:prstGeom prst="rect">
              <a:avLst/>
            </a:prstGeom>
            <a:noFill/>
          </p:spPr>
          <p:txBody>
            <a:bodyPr wrap="none" rtlCol="0">
              <a:spAutoFit/>
            </a:bodyPr>
            <a:lstStyle/>
            <a:p>
              <a:pPr algn="ctr" fontAlgn="ctr"/>
              <a:r>
                <a:rPr lang="en-US" sz="1200" b="1" dirty="0" smtClean="0">
                  <a:solidFill>
                    <a:schemeClr val="tx1">
                      <a:lumMod val="95000"/>
                      <a:lumOff val="5000"/>
                    </a:schemeClr>
                  </a:solidFill>
                  <a:latin typeface="Huawei Sans" panose="020C0503030203020204" pitchFamily="34" charset="0"/>
                </a:rPr>
                <a:t>User2</a:t>
              </a:r>
            </a:p>
            <a:p>
              <a:pPr algn="ctr" fontAlgn="ctr"/>
              <a:r>
                <a:rPr lang="en-US" sz="1200" dirty="0" smtClean="0">
                  <a:solidFill>
                    <a:schemeClr val="tx1">
                      <a:lumMod val="95000"/>
                      <a:lumOff val="5000"/>
                    </a:schemeClr>
                  </a:solidFill>
                  <a:latin typeface="Huawei Sans" panose="020C0503030203020204" pitchFamily="34" charset="0"/>
                </a:rPr>
                <a:t>192.168.2.1/24</a:t>
              </a:r>
            </a:p>
            <a:p>
              <a:pPr algn="ctr" fontAlgn="ctr"/>
              <a:r>
                <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MAC-Y</a:t>
              </a:r>
              <a:endParaRPr lang="en-US" altLang="zh-CN"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6" name="图片 72" descr="交换机.png"/>
            <p:cNvPicPr>
              <a:picLocks noChangeAspect="1"/>
            </p:cNvPicPr>
            <p:nvPr/>
          </p:nvPicPr>
          <p:blipFill>
            <a:blip r:embed="rId6" cstate="print"/>
            <a:stretch>
              <a:fillRect/>
            </a:stretch>
          </p:blipFill>
          <p:spPr bwMode="gray">
            <a:xfrm>
              <a:off x="1929670" y="1708476"/>
              <a:ext cx="444805" cy="365137"/>
            </a:xfrm>
            <a:prstGeom prst="rect">
              <a:avLst/>
            </a:prstGeom>
          </p:spPr>
        </p:pic>
        <p:sp>
          <p:nvSpPr>
            <p:cNvPr id="137" name="文本框 136"/>
            <p:cNvSpPr txBox="1"/>
            <p:nvPr/>
          </p:nvSpPr>
          <p:spPr bwMode="gray">
            <a:xfrm>
              <a:off x="973960" y="1629434"/>
              <a:ext cx="955710" cy="461665"/>
            </a:xfrm>
            <a:prstGeom prst="rect">
              <a:avLst/>
            </a:prstGeom>
            <a:noFill/>
          </p:spPr>
          <p:txBody>
            <a:bodyPr wrap="none" rtlCol="0">
              <a:spAutoFit/>
            </a:bodyPr>
            <a:lstStyle/>
            <a:p>
              <a:pPr algn="r" fontAlgn="ctr"/>
              <a:r>
                <a:rPr lang="en-US" sz="1200" b="1" dirty="0" smtClean="0">
                  <a:latin typeface="Huawei Sans" panose="020C0503030203020204" pitchFamily="34" charset="0"/>
                </a:rPr>
                <a:t>Server</a:t>
              </a:r>
            </a:p>
            <a:p>
              <a:pPr algn="r" fontAlgn="ctr"/>
              <a:r>
                <a:rPr lang="en-US" sz="1200" dirty="0" smtClean="0">
                  <a:latin typeface="Huawei Sans" panose="020C0503030203020204" pitchFamily="34" charset="0"/>
                </a:rPr>
                <a:t>10.1.1.1/24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8" name="图片 86" descr="核心交换机.png"/>
            <p:cNvPicPr>
              <a:picLocks noChangeAspect="1"/>
            </p:cNvPicPr>
            <p:nvPr/>
          </p:nvPicPr>
          <p:blipFill>
            <a:blip r:embed="rId7" cstate="print"/>
            <a:stretch>
              <a:fillRect/>
            </a:stretch>
          </p:blipFill>
          <p:spPr bwMode="gray">
            <a:xfrm>
              <a:off x="3037297" y="2807348"/>
              <a:ext cx="490909" cy="401653"/>
            </a:xfrm>
            <a:prstGeom prst="rect">
              <a:avLst/>
            </a:prstGeom>
          </p:spPr>
        </p:pic>
        <p:pic>
          <p:nvPicPr>
            <p:cNvPr id="139" name="图片 1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4" name="标题 3"/>
          <p:cNvSpPr>
            <a:spLocks noGrp="1"/>
          </p:cNvSpPr>
          <p:nvPr>
            <p:ph type="title"/>
          </p:nvPr>
        </p:nvSpPr>
        <p:spPr bwMode="gray"/>
        <p:txBody>
          <a:bodyPr/>
          <a:lstStyle/>
          <a:p>
            <a:r>
              <a:rPr lang="en-US" altLang="zh-CN" smtClean="0"/>
              <a:t>Working Mechanism </a:t>
            </a:r>
            <a:r>
              <a:rPr lang="en-US" smtClean="0"/>
              <a:t>of Free Mobility (4)</a:t>
            </a:r>
            <a:endParaRPr lang="en-US" altLang="zh-CN" dirty="0"/>
          </a:p>
        </p:txBody>
      </p:sp>
      <p:sp>
        <p:nvSpPr>
          <p:cNvPr id="63" name="TextBox 55"/>
          <p:cNvSpPr txBox="1"/>
          <p:nvPr/>
        </p:nvSpPr>
        <p:spPr bwMode="gray">
          <a:xfrm>
            <a:off x="808819" y="588841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5"/>
          <p:cNvSpPr>
            <a:spLocks noChangeAspect="1"/>
          </p:cNvSpPr>
          <p:nvPr/>
        </p:nvSpPr>
        <p:spPr bwMode="gray">
          <a:xfrm>
            <a:off x="3604466" y="3115551"/>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65"/>
          <p:cNvSpPr>
            <a:spLocks noChangeAspect="1"/>
          </p:cNvSpPr>
          <p:nvPr/>
        </p:nvSpPr>
        <p:spPr bwMode="gray">
          <a:xfrm>
            <a:off x="631252" y="594728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a:spLocks noChangeAspect="1"/>
          </p:cNvSpPr>
          <p:nvPr/>
        </p:nvSpPr>
        <p:spPr bwMode="gray">
          <a:xfrm>
            <a:off x="3408948" y="3115551"/>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65"/>
          <p:cNvSpPr>
            <a:spLocks noChangeAspect="1"/>
          </p:cNvSpPr>
          <p:nvPr/>
        </p:nvSpPr>
        <p:spPr bwMode="gray">
          <a:xfrm>
            <a:off x="631251" y="5690464"/>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55"/>
          <p:cNvSpPr txBox="1"/>
          <p:nvPr/>
        </p:nvSpPr>
        <p:spPr bwMode="gray">
          <a:xfrm>
            <a:off x="808819" y="5631594"/>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bwMode="gray">
          <a:xfrm>
            <a:off x="2675426" y="3340032"/>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ln w="38100">
            <a:solidFill>
              <a:srgbClr val="30B5C5"/>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55"/>
          <p:cNvSpPr txBox="1"/>
          <p:nvPr/>
        </p:nvSpPr>
        <p:spPr bwMode="gray">
          <a:xfrm>
            <a:off x="2898405" y="4032689"/>
            <a:ext cx="1239447" cy="46166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Authentication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71"/>
          <p:cNvSpPr>
            <a:spLocks noChangeAspect="1"/>
          </p:cNvSpPr>
          <p:nvPr/>
        </p:nvSpPr>
        <p:spPr bwMode="gray">
          <a:xfrm>
            <a:off x="2770975" y="4044502"/>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9" name="直接箭头连接符 108"/>
          <p:cNvCxnSpPr/>
          <p:nvPr/>
        </p:nvCxnSpPr>
        <p:spPr bwMode="gray">
          <a:xfrm>
            <a:off x="3968818" y="2879482"/>
            <a:ext cx="1083890" cy="0"/>
          </a:xfrm>
          <a:prstGeom prst="straightConnector1">
            <a:avLst/>
          </a:pr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0" name="Oval 71"/>
          <p:cNvSpPr>
            <a:spLocks noChangeAspect="1"/>
          </p:cNvSpPr>
          <p:nvPr/>
        </p:nvSpPr>
        <p:spPr bwMode="gray">
          <a:xfrm>
            <a:off x="4440596" y="2783129"/>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81"/>
          <p:cNvSpPr/>
          <p:nvPr/>
        </p:nvSpPr>
        <p:spPr bwMode="gray">
          <a:xfrm flipH="1" flipV="1">
            <a:off x="3856488" y="2461652"/>
            <a:ext cx="1552166" cy="346818"/>
          </a:xfrm>
          <a:custGeom>
            <a:avLst/>
            <a:gdLst>
              <a:gd name="connsiteX0" fmla="*/ 0 w 888298"/>
              <a:gd name="connsiteY0" fmla="*/ 2596 h 796923"/>
              <a:gd name="connsiteX1" fmla="*/ 748145 w 888298"/>
              <a:gd name="connsiteY1" fmla="*/ 122669 h 796923"/>
              <a:gd name="connsiteX2" fmla="*/ 886691 w 888298"/>
              <a:gd name="connsiteY2" fmla="*/ 796923 h 796923"/>
              <a:gd name="connsiteX0" fmla="*/ 0 w 932214"/>
              <a:gd name="connsiteY0" fmla="*/ 270 h 150820"/>
              <a:gd name="connsiteX1" fmla="*/ 748145 w 932214"/>
              <a:gd name="connsiteY1" fmla="*/ 120343 h 150820"/>
              <a:gd name="connsiteX2" fmla="*/ 931807 w 932214"/>
              <a:gd name="connsiteY2" fmla="*/ 150821 h 150820"/>
              <a:gd name="connsiteX0" fmla="*/ 0 w 932166"/>
              <a:gd name="connsiteY0" fmla="*/ 36 h 810631"/>
              <a:gd name="connsiteX1" fmla="*/ 742506 w 932166"/>
              <a:gd name="connsiteY1" fmla="*/ 810145 h 810631"/>
              <a:gd name="connsiteX2" fmla="*/ 931807 w 932166"/>
              <a:gd name="connsiteY2" fmla="*/ 150587 h 810631"/>
              <a:gd name="connsiteX0" fmla="*/ 0 w 931807"/>
              <a:gd name="connsiteY0" fmla="*/ 36 h 811321"/>
              <a:gd name="connsiteX1" fmla="*/ 742506 w 931807"/>
              <a:gd name="connsiteY1" fmla="*/ 810145 h 811321"/>
              <a:gd name="connsiteX2" fmla="*/ 931807 w 931807"/>
              <a:gd name="connsiteY2" fmla="*/ 150587 h 811321"/>
              <a:gd name="connsiteX0" fmla="*/ 1310842 w 1353427"/>
              <a:gd name="connsiteY0" fmla="*/ 1406848 h 1406848"/>
              <a:gd name="connsiteX1" fmla="*/ 54168 w 1353427"/>
              <a:gd name="connsiteY1" fmla="*/ 659558 h 1406848"/>
              <a:gd name="connsiteX2" fmla="*/ 243469 w 1353427"/>
              <a:gd name="connsiteY2" fmla="*/ 0 h 1406848"/>
              <a:gd name="connsiteX0" fmla="*/ 1310842 w 1310842"/>
              <a:gd name="connsiteY0" fmla="*/ 1406848 h 1409726"/>
              <a:gd name="connsiteX1" fmla="*/ 54168 w 1310842"/>
              <a:gd name="connsiteY1" fmla="*/ 659558 h 1409726"/>
              <a:gd name="connsiteX2" fmla="*/ 243469 w 1310842"/>
              <a:gd name="connsiteY2" fmla="*/ 0 h 1409726"/>
              <a:gd name="connsiteX0" fmla="*/ 1554659 w 1554659"/>
              <a:gd name="connsiteY0" fmla="*/ 1291200 h 1294629"/>
              <a:gd name="connsiteX1" fmla="*/ 69588 w 1554659"/>
              <a:gd name="connsiteY1" fmla="*/ 659558 h 1294629"/>
              <a:gd name="connsiteX2" fmla="*/ 258889 w 1554659"/>
              <a:gd name="connsiteY2" fmla="*/ 0 h 1294629"/>
              <a:gd name="connsiteX0" fmla="*/ 1554659 w 1554659"/>
              <a:gd name="connsiteY0" fmla="*/ 1291200 h 1365672"/>
              <a:gd name="connsiteX1" fmla="*/ 69588 w 1554659"/>
              <a:gd name="connsiteY1" fmla="*/ 659558 h 1365672"/>
              <a:gd name="connsiteX2" fmla="*/ 258889 w 1554659"/>
              <a:gd name="connsiteY2" fmla="*/ 0 h 1365672"/>
              <a:gd name="connsiteX0" fmla="*/ 1409198 w 1409198"/>
              <a:gd name="connsiteY0" fmla="*/ 1291200 h 1466719"/>
              <a:gd name="connsiteX1" fmla="*/ 107409 w 1409198"/>
              <a:gd name="connsiteY1" fmla="*/ 1237801 h 1466719"/>
              <a:gd name="connsiteX2" fmla="*/ 113428 w 1409198"/>
              <a:gd name="connsiteY2" fmla="*/ 0 h 1466719"/>
              <a:gd name="connsiteX0" fmla="*/ 1387293 w 1387293"/>
              <a:gd name="connsiteY0" fmla="*/ 1349024 h 1527443"/>
              <a:gd name="connsiteX1" fmla="*/ 85504 w 1387293"/>
              <a:gd name="connsiteY1" fmla="*/ 1295625 h 1527443"/>
              <a:gd name="connsiteX2" fmla="*/ 156377 w 1387293"/>
              <a:gd name="connsiteY2" fmla="*/ 0 h 1527443"/>
              <a:gd name="connsiteX0" fmla="*/ 1413765 w 1413765"/>
              <a:gd name="connsiteY0" fmla="*/ 1349024 h 1527443"/>
              <a:gd name="connsiteX1" fmla="*/ 111976 w 1413765"/>
              <a:gd name="connsiteY1" fmla="*/ 1295625 h 1527443"/>
              <a:gd name="connsiteX2" fmla="*/ 182849 w 1413765"/>
              <a:gd name="connsiteY2" fmla="*/ 0 h 1527443"/>
              <a:gd name="connsiteX0" fmla="*/ 1372706 w 1372706"/>
              <a:gd name="connsiteY0" fmla="*/ 1349024 h 1506447"/>
              <a:gd name="connsiteX1" fmla="*/ 138590 w 1372706"/>
              <a:gd name="connsiteY1" fmla="*/ 1233946 h 1506447"/>
              <a:gd name="connsiteX2" fmla="*/ 141790 w 1372706"/>
              <a:gd name="connsiteY2" fmla="*/ 0 h 1506447"/>
              <a:gd name="connsiteX0" fmla="*/ 1292611 w 1292611"/>
              <a:gd name="connsiteY0" fmla="*/ 1349024 h 1468877"/>
              <a:gd name="connsiteX1" fmla="*/ 303810 w 1292611"/>
              <a:gd name="connsiteY1" fmla="*/ 1079748 h 1468877"/>
              <a:gd name="connsiteX2" fmla="*/ 61695 w 1292611"/>
              <a:gd name="connsiteY2" fmla="*/ 0 h 1468877"/>
              <a:gd name="connsiteX0" fmla="*/ 1292611 w 1292611"/>
              <a:gd name="connsiteY0" fmla="*/ 1349024 h 1349024"/>
              <a:gd name="connsiteX1" fmla="*/ 303810 w 1292611"/>
              <a:gd name="connsiteY1" fmla="*/ 1079748 h 1349024"/>
              <a:gd name="connsiteX2" fmla="*/ 61695 w 1292611"/>
              <a:gd name="connsiteY2" fmla="*/ 0 h 1349024"/>
              <a:gd name="connsiteX0" fmla="*/ 1255057 w 1255057"/>
              <a:gd name="connsiteY0" fmla="*/ 1206391 h 1206391"/>
              <a:gd name="connsiteX1" fmla="*/ 302912 w 1255057"/>
              <a:gd name="connsiteY1" fmla="*/ 1079748 h 1206391"/>
              <a:gd name="connsiteX2" fmla="*/ 60797 w 1255057"/>
              <a:gd name="connsiteY2" fmla="*/ 0 h 1206391"/>
              <a:gd name="connsiteX0" fmla="*/ 1255057 w 1255057"/>
              <a:gd name="connsiteY0" fmla="*/ 1206391 h 1245455"/>
              <a:gd name="connsiteX1" fmla="*/ 302912 w 1255057"/>
              <a:gd name="connsiteY1" fmla="*/ 1079748 h 1245455"/>
              <a:gd name="connsiteX2" fmla="*/ 60797 w 1255057"/>
              <a:gd name="connsiteY2" fmla="*/ 0 h 1245455"/>
              <a:gd name="connsiteX0" fmla="*/ 1244993 w 1244993"/>
              <a:gd name="connsiteY0" fmla="*/ 1206391 h 1241849"/>
              <a:gd name="connsiteX1" fmla="*/ 366161 w 1244993"/>
              <a:gd name="connsiteY1" fmla="*/ 1068183 h 1241849"/>
              <a:gd name="connsiteX2" fmla="*/ 50733 w 1244993"/>
              <a:gd name="connsiteY2" fmla="*/ 0 h 1241849"/>
              <a:gd name="connsiteX0" fmla="*/ 1232318 w 1232318"/>
              <a:gd name="connsiteY0" fmla="*/ 1194826 h 1229809"/>
              <a:gd name="connsiteX1" fmla="*/ 353486 w 1232318"/>
              <a:gd name="connsiteY1" fmla="*/ 1056618 h 1229809"/>
              <a:gd name="connsiteX2" fmla="*/ 52156 w 1232318"/>
              <a:gd name="connsiteY2" fmla="*/ 0 h 1229809"/>
              <a:gd name="connsiteX0" fmla="*/ 1180162 w 1180162"/>
              <a:gd name="connsiteY0" fmla="*/ 1194826 h 1229809"/>
              <a:gd name="connsiteX1" fmla="*/ 301330 w 1180162"/>
              <a:gd name="connsiteY1" fmla="*/ 1056618 h 1229809"/>
              <a:gd name="connsiteX2" fmla="*/ 0 w 1180162"/>
              <a:gd name="connsiteY2" fmla="*/ 0 h 1229809"/>
              <a:gd name="connsiteX0" fmla="*/ 1180162 w 1180162"/>
              <a:gd name="connsiteY0" fmla="*/ 1194826 h 1229809"/>
              <a:gd name="connsiteX1" fmla="*/ 323888 w 1180162"/>
              <a:gd name="connsiteY1" fmla="*/ 1056618 h 1229809"/>
              <a:gd name="connsiteX2" fmla="*/ 0 w 1180162"/>
              <a:gd name="connsiteY2" fmla="*/ 0 h 1229809"/>
              <a:gd name="connsiteX0" fmla="*/ 1137866 w 1137866"/>
              <a:gd name="connsiteY0" fmla="*/ 1167841 h 1201736"/>
              <a:gd name="connsiteX1" fmla="*/ 281592 w 1137866"/>
              <a:gd name="connsiteY1" fmla="*/ 1029633 h 1201736"/>
              <a:gd name="connsiteX2" fmla="*/ 0 w 1137866"/>
              <a:gd name="connsiteY2" fmla="*/ 0 h 1201736"/>
              <a:gd name="connsiteX0" fmla="*/ 1137866 w 1137866"/>
              <a:gd name="connsiteY0" fmla="*/ 1167841 h 1167842"/>
              <a:gd name="connsiteX1" fmla="*/ 0 w 1137866"/>
              <a:gd name="connsiteY1" fmla="*/ 0 h 1167842"/>
              <a:gd name="connsiteX0" fmla="*/ 2461253 w 2461253"/>
              <a:gd name="connsiteY0" fmla="*/ 304332 h 304332"/>
              <a:gd name="connsiteX1" fmla="*/ 0 w 2461253"/>
              <a:gd name="connsiteY1" fmla="*/ 0 h 304332"/>
              <a:gd name="connsiteX0" fmla="*/ 2461253 w 2461253"/>
              <a:gd name="connsiteY0" fmla="*/ 304332 h 304332"/>
              <a:gd name="connsiteX1" fmla="*/ 0 w 2461253"/>
              <a:gd name="connsiteY1" fmla="*/ 0 h 304332"/>
              <a:gd name="connsiteX0" fmla="*/ 1393520 w 1393520"/>
              <a:gd name="connsiteY0" fmla="*/ 14823 h 172753"/>
              <a:gd name="connsiteX1" fmla="*/ 0 w 1393520"/>
              <a:gd name="connsiteY1" fmla="*/ 60007 h 172753"/>
              <a:gd name="connsiteX0" fmla="*/ 1393520 w 1393520"/>
              <a:gd name="connsiteY0" fmla="*/ 1 h 340223"/>
              <a:gd name="connsiteX1" fmla="*/ 0 w 1393520"/>
              <a:gd name="connsiteY1" fmla="*/ 45185 h 340223"/>
              <a:gd name="connsiteX0" fmla="*/ 1295769 w 1295769"/>
              <a:gd name="connsiteY0" fmla="*/ 0 h 344879"/>
              <a:gd name="connsiteX1" fmla="*/ 0 w 1295769"/>
              <a:gd name="connsiteY1" fmla="*/ 55463 h 344879"/>
              <a:gd name="connsiteX0" fmla="*/ 1295769 w 1295769"/>
              <a:gd name="connsiteY0" fmla="*/ 0 h 390452"/>
              <a:gd name="connsiteX1" fmla="*/ 0 w 1295769"/>
              <a:gd name="connsiteY1" fmla="*/ 55463 h 390452"/>
              <a:gd name="connsiteX0" fmla="*/ 1378480 w 1378480"/>
              <a:gd name="connsiteY0" fmla="*/ 0 h 386158"/>
              <a:gd name="connsiteX1" fmla="*/ 0 w 1378480"/>
              <a:gd name="connsiteY1" fmla="*/ 45184 h 386158"/>
              <a:gd name="connsiteX0" fmla="*/ 1378480 w 1378480"/>
              <a:gd name="connsiteY0" fmla="*/ 0 h 421092"/>
              <a:gd name="connsiteX1" fmla="*/ 0 w 1378480"/>
              <a:gd name="connsiteY1" fmla="*/ 45184 h 421092"/>
            </a:gdLst>
            <a:ahLst/>
            <a:cxnLst>
              <a:cxn ang="0">
                <a:pos x="connsiteX0" y="connsiteY0"/>
              </a:cxn>
              <a:cxn ang="0">
                <a:pos x="connsiteX1" y="connsiteY1"/>
              </a:cxn>
            </a:cxnLst>
            <a:rect l="l" t="t" r="r" b="b"/>
            <a:pathLst>
              <a:path w="1378480" h="421092">
                <a:moveTo>
                  <a:pt x="1378480" y="0"/>
                </a:moveTo>
                <a:cubicBezTo>
                  <a:pt x="746043" y="638709"/>
                  <a:pt x="354224" y="465303"/>
                  <a:pt x="0" y="45184"/>
                </a:cubicBezTo>
              </a:path>
            </a:pathLst>
          </a:custGeom>
          <a:ln w="38100">
            <a:solidFill>
              <a:srgbClr val="30B5C5"/>
            </a:solidFill>
            <a:prstDash val="solid"/>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71"/>
          <p:cNvSpPr>
            <a:spLocks noChangeAspect="1"/>
          </p:cNvSpPr>
          <p:nvPr/>
        </p:nvSpPr>
        <p:spPr bwMode="gray">
          <a:xfrm>
            <a:off x="4440596" y="2361436"/>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55"/>
          <p:cNvSpPr txBox="1"/>
          <p:nvPr/>
        </p:nvSpPr>
        <p:spPr bwMode="gray">
          <a:xfrm>
            <a:off x="4580693" y="1950535"/>
            <a:ext cx="1611339" cy="461665"/>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Authorization result:</a:t>
            </a:r>
          </a:p>
          <a:p>
            <a:pPr fontAlgn="ctr"/>
            <a:r>
              <a:rPr lang="en-US" sz="1200" dirty="0" smtClean="0">
                <a:latin typeface="Huawei Sans" panose="020C0503030203020204" pitchFamily="34" charset="0"/>
              </a:rPr>
              <a:t>Group1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55"/>
          <p:cNvSpPr txBox="1"/>
          <p:nvPr/>
        </p:nvSpPr>
        <p:spPr bwMode="gray">
          <a:xfrm>
            <a:off x="442912" y="2418666"/>
            <a:ext cx="139814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a:latin typeface="Huawei Sans" panose="020C0503030203020204" pitchFamily="34" charset="0"/>
              </a:rPr>
              <a:t>Online user </a:t>
            </a:r>
            <a:r>
              <a:rPr lang="en-US" sz="1200" dirty="0" smtClean="0">
                <a:latin typeface="Huawei Sans" panose="020C0503030203020204" pitchFamily="34" charset="0"/>
              </a:rPr>
              <a:t>entry</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Rectangular Callout 4"/>
          <p:cNvSpPr/>
          <p:nvPr/>
        </p:nvSpPr>
        <p:spPr bwMode="gray">
          <a:xfrm flipV="1">
            <a:off x="442912" y="2406708"/>
            <a:ext cx="2891183" cy="1114813"/>
          </a:xfrm>
          <a:custGeom>
            <a:avLst/>
            <a:gdLst>
              <a:gd name="connsiteX0" fmla="*/ 0 w 2307735"/>
              <a:gd name="connsiteY0" fmla="*/ 0 h 1476928"/>
              <a:gd name="connsiteX1" fmla="*/ 1346179 w 2307735"/>
              <a:gd name="connsiteY1" fmla="*/ 0 h 1476928"/>
              <a:gd name="connsiteX2" fmla="*/ 1346179 w 2307735"/>
              <a:gd name="connsiteY2" fmla="*/ 0 h 1476928"/>
              <a:gd name="connsiteX3" fmla="*/ 1923113 w 2307735"/>
              <a:gd name="connsiteY3" fmla="*/ 0 h 1476928"/>
              <a:gd name="connsiteX4" fmla="*/ 2307735 w 2307735"/>
              <a:gd name="connsiteY4" fmla="*/ 0 h 1476928"/>
              <a:gd name="connsiteX5" fmla="*/ 2307735 w 2307735"/>
              <a:gd name="connsiteY5" fmla="*/ 861541 h 1476928"/>
              <a:gd name="connsiteX6" fmla="*/ 2815944 w 2307735"/>
              <a:gd name="connsiteY6" fmla="*/ 1420613 h 1476928"/>
              <a:gd name="connsiteX7" fmla="*/ 2307735 w 2307735"/>
              <a:gd name="connsiteY7" fmla="*/ 1230773 h 1476928"/>
              <a:gd name="connsiteX8" fmla="*/ 2307735 w 2307735"/>
              <a:gd name="connsiteY8" fmla="*/ 1476928 h 1476928"/>
              <a:gd name="connsiteX9" fmla="*/ 1923113 w 2307735"/>
              <a:gd name="connsiteY9" fmla="*/ 1476928 h 1476928"/>
              <a:gd name="connsiteX10" fmla="*/ 1346179 w 2307735"/>
              <a:gd name="connsiteY10" fmla="*/ 1476928 h 1476928"/>
              <a:gd name="connsiteX11" fmla="*/ 1346179 w 2307735"/>
              <a:gd name="connsiteY11" fmla="*/ 1476928 h 1476928"/>
              <a:gd name="connsiteX12" fmla="*/ 0 w 2307735"/>
              <a:gd name="connsiteY12" fmla="*/ 1476928 h 1476928"/>
              <a:gd name="connsiteX13" fmla="*/ 0 w 2307735"/>
              <a:gd name="connsiteY13" fmla="*/ 1230773 h 1476928"/>
              <a:gd name="connsiteX14" fmla="*/ 0 w 2307735"/>
              <a:gd name="connsiteY14" fmla="*/ 861541 h 1476928"/>
              <a:gd name="connsiteX15" fmla="*/ 0 w 2307735"/>
              <a:gd name="connsiteY15" fmla="*/ 861541 h 1476928"/>
              <a:gd name="connsiteX16" fmla="*/ 0 w 2307735"/>
              <a:gd name="connsiteY16" fmla="*/ 0 h 1476928"/>
              <a:gd name="connsiteX0" fmla="*/ 0 w 2714344"/>
              <a:gd name="connsiteY0" fmla="*/ 0 h 1476928"/>
              <a:gd name="connsiteX1" fmla="*/ 1346179 w 2714344"/>
              <a:gd name="connsiteY1" fmla="*/ 0 h 1476928"/>
              <a:gd name="connsiteX2" fmla="*/ 1346179 w 2714344"/>
              <a:gd name="connsiteY2" fmla="*/ 0 h 1476928"/>
              <a:gd name="connsiteX3" fmla="*/ 1923113 w 2714344"/>
              <a:gd name="connsiteY3" fmla="*/ 0 h 1476928"/>
              <a:gd name="connsiteX4" fmla="*/ 2307735 w 2714344"/>
              <a:gd name="connsiteY4" fmla="*/ 0 h 1476928"/>
              <a:gd name="connsiteX5" fmla="*/ 2307735 w 2714344"/>
              <a:gd name="connsiteY5" fmla="*/ 861541 h 1476928"/>
              <a:gd name="connsiteX6" fmla="*/ 2714344 w 2714344"/>
              <a:gd name="connsiteY6" fmla="*/ 328413 h 1476928"/>
              <a:gd name="connsiteX7" fmla="*/ 2307735 w 2714344"/>
              <a:gd name="connsiteY7" fmla="*/ 1230773 h 1476928"/>
              <a:gd name="connsiteX8" fmla="*/ 2307735 w 2714344"/>
              <a:gd name="connsiteY8" fmla="*/ 1476928 h 1476928"/>
              <a:gd name="connsiteX9" fmla="*/ 1923113 w 2714344"/>
              <a:gd name="connsiteY9" fmla="*/ 1476928 h 1476928"/>
              <a:gd name="connsiteX10" fmla="*/ 1346179 w 2714344"/>
              <a:gd name="connsiteY10" fmla="*/ 1476928 h 1476928"/>
              <a:gd name="connsiteX11" fmla="*/ 1346179 w 2714344"/>
              <a:gd name="connsiteY11" fmla="*/ 1476928 h 1476928"/>
              <a:gd name="connsiteX12" fmla="*/ 0 w 2714344"/>
              <a:gd name="connsiteY12" fmla="*/ 1476928 h 1476928"/>
              <a:gd name="connsiteX13" fmla="*/ 0 w 2714344"/>
              <a:gd name="connsiteY13" fmla="*/ 1230773 h 1476928"/>
              <a:gd name="connsiteX14" fmla="*/ 0 w 2714344"/>
              <a:gd name="connsiteY14" fmla="*/ 861541 h 1476928"/>
              <a:gd name="connsiteX15" fmla="*/ 0 w 2714344"/>
              <a:gd name="connsiteY15" fmla="*/ 861541 h 1476928"/>
              <a:gd name="connsiteX16" fmla="*/ 0 w 2714344"/>
              <a:gd name="connsiteY16" fmla="*/ 0 h 1476928"/>
              <a:gd name="connsiteX0" fmla="*/ 0 w 2638144"/>
              <a:gd name="connsiteY0" fmla="*/ 0 h 1476928"/>
              <a:gd name="connsiteX1" fmla="*/ 1346179 w 2638144"/>
              <a:gd name="connsiteY1" fmla="*/ 0 h 1476928"/>
              <a:gd name="connsiteX2" fmla="*/ 1346179 w 2638144"/>
              <a:gd name="connsiteY2" fmla="*/ 0 h 1476928"/>
              <a:gd name="connsiteX3" fmla="*/ 1923113 w 2638144"/>
              <a:gd name="connsiteY3" fmla="*/ 0 h 1476928"/>
              <a:gd name="connsiteX4" fmla="*/ 2307735 w 2638144"/>
              <a:gd name="connsiteY4" fmla="*/ 0 h 1476928"/>
              <a:gd name="connsiteX5" fmla="*/ 2307735 w 2638144"/>
              <a:gd name="connsiteY5" fmla="*/ 861541 h 1476928"/>
              <a:gd name="connsiteX6" fmla="*/ 2638144 w 2638144"/>
              <a:gd name="connsiteY6" fmla="*/ 954946 h 1476928"/>
              <a:gd name="connsiteX7" fmla="*/ 2307735 w 2638144"/>
              <a:gd name="connsiteY7" fmla="*/ 1230773 h 1476928"/>
              <a:gd name="connsiteX8" fmla="*/ 2307735 w 2638144"/>
              <a:gd name="connsiteY8" fmla="*/ 1476928 h 1476928"/>
              <a:gd name="connsiteX9" fmla="*/ 1923113 w 2638144"/>
              <a:gd name="connsiteY9" fmla="*/ 1476928 h 1476928"/>
              <a:gd name="connsiteX10" fmla="*/ 1346179 w 2638144"/>
              <a:gd name="connsiteY10" fmla="*/ 1476928 h 1476928"/>
              <a:gd name="connsiteX11" fmla="*/ 1346179 w 2638144"/>
              <a:gd name="connsiteY11" fmla="*/ 1476928 h 1476928"/>
              <a:gd name="connsiteX12" fmla="*/ 0 w 2638144"/>
              <a:gd name="connsiteY12" fmla="*/ 1476928 h 1476928"/>
              <a:gd name="connsiteX13" fmla="*/ 0 w 2638144"/>
              <a:gd name="connsiteY13" fmla="*/ 1230773 h 1476928"/>
              <a:gd name="connsiteX14" fmla="*/ 0 w 2638144"/>
              <a:gd name="connsiteY14" fmla="*/ 861541 h 1476928"/>
              <a:gd name="connsiteX15" fmla="*/ 0 w 2638144"/>
              <a:gd name="connsiteY15" fmla="*/ 861541 h 1476928"/>
              <a:gd name="connsiteX16" fmla="*/ 0 w 2638144"/>
              <a:gd name="connsiteY16" fmla="*/ 0 h 1476928"/>
              <a:gd name="connsiteX0" fmla="*/ 0 w 2762172"/>
              <a:gd name="connsiteY0" fmla="*/ 0 h 1476928"/>
              <a:gd name="connsiteX1" fmla="*/ 1346179 w 2762172"/>
              <a:gd name="connsiteY1" fmla="*/ 0 h 1476928"/>
              <a:gd name="connsiteX2" fmla="*/ 1346179 w 2762172"/>
              <a:gd name="connsiteY2" fmla="*/ 0 h 1476928"/>
              <a:gd name="connsiteX3" fmla="*/ 1923113 w 2762172"/>
              <a:gd name="connsiteY3" fmla="*/ 0 h 1476928"/>
              <a:gd name="connsiteX4" fmla="*/ 2307735 w 2762172"/>
              <a:gd name="connsiteY4" fmla="*/ 0 h 1476928"/>
              <a:gd name="connsiteX5" fmla="*/ 2307735 w 2762172"/>
              <a:gd name="connsiteY5" fmla="*/ 861541 h 1476928"/>
              <a:gd name="connsiteX6" fmla="*/ 2762172 w 2762172"/>
              <a:gd name="connsiteY6" fmla="*/ 819479 h 1476928"/>
              <a:gd name="connsiteX7" fmla="*/ 2307735 w 2762172"/>
              <a:gd name="connsiteY7" fmla="*/ 1230773 h 1476928"/>
              <a:gd name="connsiteX8" fmla="*/ 2307735 w 2762172"/>
              <a:gd name="connsiteY8" fmla="*/ 1476928 h 1476928"/>
              <a:gd name="connsiteX9" fmla="*/ 1923113 w 2762172"/>
              <a:gd name="connsiteY9" fmla="*/ 1476928 h 1476928"/>
              <a:gd name="connsiteX10" fmla="*/ 1346179 w 2762172"/>
              <a:gd name="connsiteY10" fmla="*/ 1476928 h 1476928"/>
              <a:gd name="connsiteX11" fmla="*/ 1346179 w 2762172"/>
              <a:gd name="connsiteY11" fmla="*/ 1476928 h 1476928"/>
              <a:gd name="connsiteX12" fmla="*/ 0 w 2762172"/>
              <a:gd name="connsiteY12" fmla="*/ 1476928 h 1476928"/>
              <a:gd name="connsiteX13" fmla="*/ 0 w 2762172"/>
              <a:gd name="connsiteY13" fmla="*/ 1230773 h 1476928"/>
              <a:gd name="connsiteX14" fmla="*/ 0 w 2762172"/>
              <a:gd name="connsiteY14" fmla="*/ 861541 h 1476928"/>
              <a:gd name="connsiteX15" fmla="*/ 0 w 2762172"/>
              <a:gd name="connsiteY15" fmla="*/ 861541 h 1476928"/>
              <a:gd name="connsiteX16" fmla="*/ 0 w 2762172"/>
              <a:gd name="connsiteY16" fmla="*/ 0 h 1476928"/>
              <a:gd name="connsiteX0" fmla="*/ 0 w 2576130"/>
              <a:gd name="connsiteY0" fmla="*/ 0 h 1476928"/>
              <a:gd name="connsiteX1" fmla="*/ 1346179 w 2576130"/>
              <a:gd name="connsiteY1" fmla="*/ 0 h 1476928"/>
              <a:gd name="connsiteX2" fmla="*/ 1346179 w 2576130"/>
              <a:gd name="connsiteY2" fmla="*/ 0 h 1476928"/>
              <a:gd name="connsiteX3" fmla="*/ 1923113 w 2576130"/>
              <a:gd name="connsiteY3" fmla="*/ 0 h 1476928"/>
              <a:gd name="connsiteX4" fmla="*/ 2307735 w 2576130"/>
              <a:gd name="connsiteY4" fmla="*/ 0 h 1476928"/>
              <a:gd name="connsiteX5" fmla="*/ 2307735 w 2576130"/>
              <a:gd name="connsiteY5" fmla="*/ 861541 h 1476928"/>
              <a:gd name="connsiteX6" fmla="*/ 2576130 w 2576130"/>
              <a:gd name="connsiteY6" fmla="*/ 870636 h 1476928"/>
              <a:gd name="connsiteX7" fmla="*/ 2307735 w 2576130"/>
              <a:gd name="connsiteY7" fmla="*/ 1230773 h 1476928"/>
              <a:gd name="connsiteX8" fmla="*/ 2307735 w 2576130"/>
              <a:gd name="connsiteY8" fmla="*/ 1476928 h 1476928"/>
              <a:gd name="connsiteX9" fmla="*/ 1923113 w 2576130"/>
              <a:gd name="connsiteY9" fmla="*/ 1476928 h 1476928"/>
              <a:gd name="connsiteX10" fmla="*/ 1346179 w 2576130"/>
              <a:gd name="connsiteY10" fmla="*/ 1476928 h 1476928"/>
              <a:gd name="connsiteX11" fmla="*/ 1346179 w 2576130"/>
              <a:gd name="connsiteY11" fmla="*/ 1476928 h 1476928"/>
              <a:gd name="connsiteX12" fmla="*/ 0 w 2576130"/>
              <a:gd name="connsiteY12" fmla="*/ 1476928 h 1476928"/>
              <a:gd name="connsiteX13" fmla="*/ 0 w 2576130"/>
              <a:gd name="connsiteY13" fmla="*/ 1230773 h 1476928"/>
              <a:gd name="connsiteX14" fmla="*/ 0 w 2576130"/>
              <a:gd name="connsiteY14" fmla="*/ 861541 h 1476928"/>
              <a:gd name="connsiteX15" fmla="*/ 0 w 2576130"/>
              <a:gd name="connsiteY15" fmla="*/ 861541 h 1476928"/>
              <a:gd name="connsiteX16" fmla="*/ 0 w 2576130"/>
              <a:gd name="connsiteY16" fmla="*/ 0 h 147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6130" h="1476928">
                <a:moveTo>
                  <a:pt x="0" y="0"/>
                </a:moveTo>
                <a:lnTo>
                  <a:pt x="1346179" y="0"/>
                </a:lnTo>
                <a:lnTo>
                  <a:pt x="1346179" y="0"/>
                </a:lnTo>
                <a:lnTo>
                  <a:pt x="1923113" y="0"/>
                </a:lnTo>
                <a:lnTo>
                  <a:pt x="2307735" y="0"/>
                </a:lnTo>
                <a:lnTo>
                  <a:pt x="2307735" y="861541"/>
                </a:lnTo>
                <a:lnTo>
                  <a:pt x="2576130" y="870636"/>
                </a:lnTo>
                <a:lnTo>
                  <a:pt x="2307735" y="1230773"/>
                </a:lnTo>
                <a:lnTo>
                  <a:pt x="2307735" y="1476928"/>
                </a:lnTo>
                <a:lnTo>
                  <a:pt x="1923113" y="1476928"/>
                </a:lnTo>
                <a:lnTo>
                  <a:pt x="1346179" y="1476928"/>
                </a:lnTo>
                <a:lnTo>
                  <a:pt x="1346179" y="1476928"/>
                </a:lnTo>
                <a:lnTo>
                  <a:pt x="0" y="1476928"/>
                </a:lnTo>
                <a:lnTo>
                  <a:pt x="0" y="1230773"/>
                </a:lnTo>
                <a:lnTo>
                  <a:pt x="0" y="861541"/>
                </a:lnTo>
                <a:lnTo>
                  <a:pt x="0" y="861541"/>
                </a:lnTo>
                <a:lnTo>
                  <a:pt x="0" y="0"/>
                </a:ln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Oval 43"/>
          <p:cNvSpPr>
            <a:spLocks noChangeAspect="1"/>
          </p:cNvSpPr>
          <p:nvPr/>
        </p:nvSpPr>
        <p:spPr bwMode="gray">
          <a:xfrm>
            <a:off x="508916" y="2278297"/>
            <a:ext cx="159261" cy="159261"/>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Rectangle 2"/>
          <p:cNvSpPr/>
          <p:nvPr/>
        </p:nvSpPr>
        <p:spPr bwMode="gray">
          <a:xfrm>
            <a:off x="6096000" y="1610324"/>
            <a:ext cx="5653088" cy="4278094"/>
          </a:xfrm>
          <a:prstGeom prst="rect">
            <a:avLst/>
          </a:prstGeom>
        </p:spPr>
        <p:txBody>
          <a:bodyPr wrap="square">
            <a:spAutoFit/>
          </a:bodyPr>
          <a:lstStyle/>
          <a:p>
            <a:pPr marL="342900" indent="-342900" fontAlgn="ctr">
              <a:spcAft>
                <a:spcPts val="600"/>
              </a:spcAft>
              <a:buFont typeface="+mj-lt"/>
              <a:buAutoNum type="arabicPeriod"/>
            </a:pPr>
            <a:r>
              <a:rPr lang="en-US" sz="1400" dirty="0" smtClean="0">
                <a:latin typeface="Huawei Sans" panose="020C0503030203020204" pitchFamily="34" charset="0"/>
              </a:rPr>
              <a:t>User1 attempts to access the network. The core switch functioning as the authentication point exchanges user authentication information with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a:t>
            </a:r>
          </a:p>
          <a:p>
            <a:pPr marL="342900" indent="-342900" fontAlgn="ctr">
              <a:spcAft>
                <a:spcPts val="600"/>
              </a:spcAft>
              <a:buFont typeface="+mj-lt"/>
              <a:buAutoNum type="arabicPeriod"/>
            </a:pP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checks the login information of User1 and associates User1 with the corresponding security group (Group1) in the authorization policy.</a:t>
            </a:r>
          </a:p>
          <a:p>
            <a:pPr marL="342900" indent="-342900" fontAlgn="ctr">
              <a:spcAft>
                <a:spcPts val="600"/>
              </a:spcAft>
              <a:buFont typeface="+mj-lt"/>
              <a:buAutoNum type="arabicPeriod"/>
            </a:pPr>
            <a:r>
              <a:rPr lang="en-US" sz="1400" dirty="0" smtClean="0">
                <a:latin typeface="Huawei Sans" panose="020C0503030203020204" pitchFamily="34" charset="0"/>
              </a:rPr>
              <a:t>After User1 </a:t>
            </a:r>
            <a:r>
              <a:rPr lang="en-US" altLang="zh-CN" sz="1400" dirty="0" smtClean="0">
                <a:latin typeface="Huawei Sans" panose="020C0503030203020204" pitchFamily="34" charset="0"/>
              </a:rPr>
              <a:t>is </a:t>
            </a:r>
            <a:r>
              <a:rPr lang="en-US" sz="1400" dirty="0" smtClean="0">
                <a:latin typeface="Huawei Sans" panose="020C0503030203020204" pitchFamily="34" charset="0"/>
              </a:rPr>
              <a:t>authenticat</a:t>
            </a:r>
            <a:r>
              <a:rPr lang="en-US" altLang="zh-CN" sz="1400" dirty="0" smtClean="0">
                <a:latin typeface="Huawei Sans" panose="020C0503030203020204" pitchFamily="34" charset="0"/>
              </a:rPr>
              <a:t>ed</a:t>
            </a:r>
            <a:r>
              <a:rPr lang="en-US" sz="1400" dirty="0" smtClean="0">
                <a:latin typeface="Huawei Sans" panose="020C0503030203020204" pitchFamily="34" charset="0"/>
              </a:rPr>
              <a:t>,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associates the user IP address with Group1 and records the association in an IP-security group entry. </a:t>
            </a:r>
            <a:r>
              <a:rPr lang="en-US" sz="1400" dirty="0">
                <a:latin typeface="Huawei Sans" panose="020C0503030203020204" pitchFamily="34" charset="0"/>
              </a:rPr>
              <a:t>In addition, the </a:t>
            </a:r>
            <a:r>
              <a:rPr lang="en-US" sz="1400" dirty="0" err="1">
                <a:latin typeface="Huawei Sans" panose="020C0503030203020204" pitchFamily="34" charset="0"/>
              </a:rPr>
              <a:t>iMaster</a:t>
            </a:r>
            <a:r>
              <a:rPr lang="en-US" sz="1400" dirty="0">
                <a:latin typeface="Huawei Sans" panose="020C0503030203020204" pitchFamily="34" charset="0"/>
              </a:rPr>
              <a:t> NCE-Campus notifies the authentication point of the security group to which the user belongs, and the core device at the authentication point generates an online user entry</a:t>
            </a:r>
            <a:r>
              <a:rPr lang="en-US" sz="1400" dirty="0" smtClean="0">
                <a:latin typeface="Huawei Sans" panose="020C0503030203020204" pitchFamily="34" charset="0"/>
              </a:rPr>
              <a:t>.</a:t>
            </a:r>
          </a:p>
          <a:p>
            <a:pPr marL="342900" indent="-342900" fontAlgn="ctr">
              <a:spcAft>
                <a:spcPts val="600"/>
              </a:spcAft>
              <a:buFont typeface="+mj-lt"/>
              <a:buAutoNum type="arabicPeriod"/>
            </a:pPr>
            <a:r>
              <a:rPr lang="en-US" sz="1400" dirty="0" smtClean="0">
                <a:solidFill>
                  <a:schemeClr val="bg1">
                    <a:lumMod val="50000"/>
                  </a:schemeClr>
                </a:solidFill>
                <a:latin typeface="Huawei Sans" panose="020C0503030203020204" pitchFamily="34" charset="0"/>
              </a:rPr>
              <a:t>The preceding process also applies to User2.</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spcAft>
                <a:spcPts val="600"/>
              </a:spcAft>
              <a:buFont typeface="+mj-lt"/>
              <a:buAutoNum type="arabicPeriod"/>
            </a:pPr>
            <a:r>
              <a:rPr lang="en-US" altLang="zh-CN" sz="1400" dirty="0" smtClean="0">
                <a:solidFill>
                  <a:schemeClr val="bg1">
                    <a:lumMod val="50000"/>
                  </a:schemeClr>
                </a:solidFill>
                <a:latin typeface="Huawei Sans" panose="020C0503030203020204" pitchFamily="34" charset="0"/>
              </a:rPr>
              <a:t>After receiving a service packet from a terminal, the core switch that also functions as the policy enforcement point identifies the security group that matches the source and destination IP addresses of the packet and enforces the corresponding inter-group policy.</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3" name="Table 84"/>
          <p:cNvGraphicFramePr>
            <a:graphicFrameLocks noGrp="1"/>
          </p:cNvGraphicFramePr>
          <p:nvPr>
            <p:extLst>
              <p:ext uri="{D42A27DB-BD31-4B8C-83A1-F6EECF244321}">
                <p14:modId xmlns:p14="http://schemas.microsoft.com/office/powerpoint/2010/main" val="2869230893"/>
              </p:ext>
            </p:extLst>
          </p:nvPr>
        </p:nvGraphicFramePr>
        <p:xfrm>
          <a:off x="508916" y="2693112"/>
          <a:ext cx="2447577" cy="731520"/>
        </p:xfrm>
        <a:graphic>
          <a:graphicData uri="http://schemas.openxmlformats.org/drawingml/2006/table">
            <a:tbl>
              <a:tblPr firstRow="1" bandRow="1">
                <a:tableStyleId>{5940675A-B579-460E-94D1-54222C63F5DA}</a:tableStyleId>
              </a:tblPr>
              <a:tblGrid>
                <a:gridCol w="669294"/>
                <a:gridCol w="997071"/>
                <a:gridCol w="781212"/>
              </a:tblGrid>
              <a:tr h="227960">
                <a:tc>
                  <a:txBody>
                    <a:bodyPr/>
                    <a:lstStyle/>
                    <a:p>
                      <a:pPr algn="ctr" font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IP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Security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MAC-X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192.168.1.1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Group1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40008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smtClean="0"/>
              <a:t>Working Mechanism </a:t>
            </a:r>
            <a:r>
              <a:rPr lang="en-US" smtClean="0"/>
              <a:t>of Free Mobility (5)</a:t>
            </a:r>
            <a:endParaRPr lang="en-US" altLang="zh-CN" dirty="0"/>
          </a:p>
        </p:txBody>
      </p:sp>
      <p:sp>
        <p:nvSpPr>
          <p:cNvPr id="68" name="任意多边形 67"/>
          <p:cNvSpPr/>
          <p:nvPr/>
        </p:nvSpPr>
        <p:spPr bwMode="gray">
          <a:xfrm>
            <a:off x="2983967" y="3406707"/>
            <a:ext cx="762529" cy="1420155"/>
          </a:xfrm>
          <a:custGeom>
            <a:avLst/>
            <a:gdLst>
              <a:gd name="connsiteX0" fmla="*/ 0 w 914400"/>
              <a:gd name="connsiteY0" fmla="*/ 550333 h 550333"/>
              <a:gd name="connsiteX1" fmla="*/ 914400 w 914400"/>
              <a:gd name="connsiteY1" fmla="*/ 0 h 550333"/>
              <a:gd name="connsiteX0" fmla="*/ 0 w 852099"/>
              <a:gd name="connsiteY0" fmla="*/ 550333 h 550333"/>
              <a:gd name="connsiteX1" fmla="*/ 852099 w 852099"/>
              <a:gd name="connsiteY1" fmla="*/ 0 h 550333"/>
              <a:gd name="connsiteX0" fmla="*/ 0 w 852099"/>
              <a:gd name="connsiteY0" fmla="*/ 550333 h 550333"/>
              <a:gd name="connsiteX1" fmla="*/ 852099 w 852099"/>
              <a:gd name="connsiteY1" fmla="*/ 0 h 550333"/>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 name="connsiteX0" fmla="*/ 0 w 935168"/>
              <a:gd name="connsiteY0" fmla="*/ 533618 h 533618"/>
              <a:gd name="connsiteX1" fmla="*/ 935168 w 935168"/>
              <a:gd name="connsiteY1" fmla="*/ 0 h 533618"/>
            </a:gdLst>
            <a:ahLst/>
            <a:cxnLst>
              <a:cxn ang="0">
                <a:pos x="connsiteX0" y="connsiteY0"/>
              </a:cxn>
              <a:cxn ang="0">
                <a:pos x="connsiteX1" y="connsiteY1"/>
              </a:cxn>
            </a:cxnLst>
            <a:rect l="l" t="t" r="r" b="b"/>
            <a:pathLst>
              <a:path w="935168" h="533618">
                <a:moveTo>
                  <a:pt x="0" y="533618"/>
                </a:moveTo>
                <a:cubicBezTo>
                  <a:pt x="149046" y="300031"/>
                  <a:pt x="308480" y="199189"/>
                  <a:pt x="935168" y="0"/>
                </a:cubicBezTo>
              </a:path>
            </a:pathLst>
          </a:custGeom>
          <a:ln w="38100">
            <a:solidFill>
              <a:srgbClr val="30B5C5"/>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55"/>
          <p:cNvSpPr txBox="1"/>
          <p:nvPr/>
        </p:nvSpPr>
        <p:spPr bwMode="gray">
          <a:xfrm>
            <a:off x="3136295" y="4065123"/>
            <a:ext cx="1867819" cy="646331"/>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IP packet</a:t>
            </a:r>
          </a:p>
          <a:p>
            <a:pPr fontAlgn="ctr"/>
            <a:r>
              <a:rPr lang="en-US" sz="1200" dirty="0" smtClean="0">
                <a:latin typeface="Huawei Sans" panose="020C0503030203020204" pitchFamily="34" charset="0"/>
              </a:rPr>
              <a:t>Source: 192.168.1.1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Destination: 192.168.2.1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71"/>
          <p:cNvSpPr>
            <a:spLocks noChangeAspect="1"/>
          </p:cNvSpPr>
          <p:nvPr/>
        </p:nvSpPr>
        <p:spPr bwMode="gray">
          <a:xfrm>
            <a:off x="3224884" y="3867544"/>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55"/>
          <p:cNvSpPr txBox="1"/>
          <p:nvPr/>
        </p:nvSpPr>
        <p:spPr bwMode="gray">
          <a:xfrm>
            <a:off x="3770817" y="3420037"/>
            <a:ext cx="731290" cy="276999"/>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b="1" dirty="0" smtClean="0">
                <a:solidFill>
                  <a:srgbClr val="C7000B"/>
                </a:solidFill>
                <a:latin typeface="Huawei Sans" panose="020C0503030203020204" pitchFamily="34" charset="0"/>
              </a:rPr>
              <a:t>Discard</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55"/>
          <p:cNvSpPr txBox="1"/>
          <p:nvPr/>
        </p:nvSpPr>
        <p:spPr bwMode="gray">
          <a:xfrm>
            <a:off x="490690" y="959988"/>
            <a:ext cx="1398140" cy="276999"/>
          </a:xfrm>
          <a:prstGeom prst="rect">
            <a:avLst/>
          </a:prstGeom>
          <a:noFill/>
        </p:spPr>
        <p:txBody>
          <a:bodyPr wrap="none" rtlCol="0">
            <a:spAutoFit/>
          </a:bodyPr>
          <a:lstStyle/>
          <a:p>
            <a:pPr fontAlgn="ctr"/>
            <a:r>
              <a:rPr lang="en-US" sz="1200" dirty="0">
                <a:latin typeface="Huawei Sans" panose="020C0503030203020204" pitchFamily="34" charset="0"/>
              </a:rPr>
              <a:t>Online user entry</a:t>
            </a:r>
          </a:p>
        </p:txBody>
      </p:sp>
      <p:graphicFrame>
        <p:nvGraphicFramePr>
          <p:cNvPr id="45" name="Table 84"/>
          <p:cNvGraphicFramePr>
            <a:graphicFrameLocks noGrp="1"/>
          </p:cNvGraphicFramePr>
          <p:nvPr>
            <p:extLst>
              <p:ext uri="{D42A27DB-BD31-4B8C-83A1-F6EECF244321}">
                <p14:modId xmlns:p14="http://schemas.microsoft.com/office/powerpoint/2010/main" val="698534028"/>
              </p:ext>
            </p:extLst>
          </p:nvPr>
        </p:nvGraphicFramePr>
        <p:xfrm>
          <a:off x="573351" y="1218914"/>
          <a:ext cx="2523796" cy="1005840"/>
        </p:xfrm>
        <a:graphic>
          <a:graphicData uri="http://schemas.openxmlformats.org/drawingml/2006/table">
            <a:tbl>
              <a:tblPr firstRow="1" bandRow="1">
                <a:tableStyleId>{5940675A-B579-460E-94D1-54222C63F5DA}</a:tableStyleId>
              </a:tblPr>
              <a:tblGrid>
                <a:gridCol w="690136"/>
                <a:gridCol w="1028121"/>
                <a:gridCol w="805539"/>
              </a:tblGrid>
              <a:tr h="227960">
                <a:tc>
                  <a:txBody>
                    <a:bodyPr/>
                    <a:lstStyle/>
                    <a:p>
                      <a:pPr algn="ctr" font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IP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Security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MAC-X</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192.168.1.1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Group1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MAC-Y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192.168.2.1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Group2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6" name="TextBox 55"/>
          <p:cNvSpPr txBox="1"/>
          <p:nvPr/>
        </p:nvSpPr>
        <p:spPr bwMode="gray">
          <a:xfrm>
            <a:off x="542856" y="2136755"/>
            <a:ext cx="2092641" cy="348813"/>
          </a:xfrm>
          <a:prstGeom prst="rect">
            <a:avLst/>
          </a:prstGeom>
          <a:noFill/>
        </p:spPr>
        <p:txBody>
          <a:bodyPr wrap="square" rtlCol="0">
            <a:spAutoFit/>
          </a:bodyPr>
          <a:lstStyle/>
          <a:p>
            <a:pPr fontAlgn="ctr">
              <a:lnSpc>
                <a:spcPts val="2000"/>
              </a:lnSpc>
            </a:pPr>
            <a:r>
              <a:rPr lang="en-US" sz="1200" dirty="0" smtClean="0">
                <a:latin typeface="Huawei Sans" panose="020C0503030203020204" pitchFamily="34" charset="0"/>
              </a:rPr>
              <a:t>Policy (permission control):</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Rectangular Callout 4"/>
          <p:cNvSpPr/>
          <p:nvPr/>
        </p:nvSpPr>
        <p:spPr bwMode="gray">
          <a:xfrm>
            <a:off x="459997" y="960954"/>
            <a:ext cx="3168876" cy="2862153"/>
          </a:xfrm>
          <a:custGeom>
            <a:avLst/>
            <a:gdLst>
              <a:gd name="connsiteX0" fmla="*/ 0 w 2307735"/>
              <a:gd name="connsiteY0" fmla="*/ 0 h 2630310"/>
              <a:gd name="connsiteX1" fmla="*/ 1346179 w 2307735"/>
              <a:gd name="connsiteY1" fmla="*/ 0 h 2630310"/>
              <a:gd name="connsiteX2" fmla="*/ 1346179 w 2307735"/>
              <a:gd name="connsiteY2" fmla="*/ 0 h 2630310"/>
              <a:gd name="connsiteX3" fmla="*/ 1923113 w 2307735"/>
              <a:gd name="connsiteY3" fmla="*/ 0 h 2630310"/>
              <a:gd name="connsiteX4" fmla="*/ 2307735 w 2307735"/>
              <a:gd name="connsiteY4" fmla="*/ 0 h 2630310"/>
              <a:gd name="connsiteX5" fmla="*/ 2307735 w 2307735"/>
              <a:gd name="connsiteY5" fmla="*/ 1534348 h 2630310"/>
              <a:gd name="connsiteX6" fmla="*/ 2815944 w 2307735"/>
              <a:gd name="connsiteY6" fmla="*/ 2530016 h 2630310"/>
              <a:gd name="connsiteX7" fmla="*/ 2307735 w 2307735"/>
              <a:gd name="connsiteY7" fmla="*/ 2191925 h 2630310"/>
              <a:gd name="connsiteX8" fmla="*/ 2307735 w 2307735"/>
              <a:gd name="connsiteY8" fmla="*/ 2630310 h 2630310"/>
              <a:gd name="connsiteX9" fmla="*/ 1923113 w 2307735"/>
              <a:gd name="connsiteY9" fmla="*/ 2630310 h 2630310"/>
              <a:gd name="connsiteX10" fmla="*/ 1346179 w 2307735"/>
              <a:gd name="connsiteY10" fmla="*/ 2630310 h 2630310"/>
              <a:gd name="connsiteX11" fmla="*/ 1346179 w 2307735"/>
              <a:gd name="connsiteY11" fmla="*/ 2630310 h 2630310"/>
              <a:gd name="connsiteX12" fmla="*/ 0 w 2307735"/>
              <a:gd name="connsiteY12" fmla="*/ 2630310 h 2630310"/>
              <a:gd name="connsiteX13" fmla="*/ 0 w 2307735"/>
              <a:gd name="connsiteY13" fmla="*/ 2191925 h 2630310"/>
              <a:gd name="connsiteX14" fmla="*/ 0 w 2307735"/>
              <a:gd name="connsiteY14" fmla="*/ 1534348 h 2630310"/>
              <a:gd name="connsiteX15" fmla="*/ 0 w 2307735"/>
              <a:gd name="connsiteY15" fmla="*/ 1534348 h 2630310"/>
              <a:gd name="connsiteX16" fmla="*/ 0 w 2307735"/>
              <a:gd name="connsiteY16" fmla="*/ 0 h 2630310"/>
              <a:gd name="connsiteX0" fmla="*/ 0 w 2655077"/>
              <a:gd name="connsiteY0" fmla="*/ 0 h 2630310"/>
              <a:gd name="connsiteX1" fmla="*/ 1346179 w 2655077"/>
              <a:gd name="connsiteY1" fmla="*/ 0 h 2630310"/>
              <a:gd name="connsiteX2" fmla="*/ 1346179 w 2655077"/>
              <a:gd name="connsiteY2" fmla="*/ 0 h 2630310"/>
              <a:gd name="connsiteX3" fmla="*/ 1923113 w 2655077"/>
              <a:gd name="connsiteY3" fmla="*/ 0 h 2630310"/>
              <a:gd name="connsiteX4" fmla="*/ 2307735 w 2655077"/>
              <a:gd name="connsiteY4" fmla="*/ 0 h 2630310"/>
              <a:gd name="connsiteX5" fmla="*/ 2307735 w 2655077"/>
              <a:gd name="connsiteY5" fmla="*/ 1534348 h 2630310"/>
              <a:gd name="connsiteX6" fmla="*/ 2655077 w 2655077"/>
              <a:gd name="connsiteY6" fmla="*/ 1920416 h 2630310"/>
              <a:gd name="connsiteX7" fmla="*/ 2307735 w 2655077"/>
              <a:gd name="connsiteY7" fmla="*/ 2191925 h 2630310"/>
              <a:gd name="connsiteX8" fmla="*/ 2307735 w 2655077"/>
              <a:gd name="connsiteY8" fmla="*/ 2630310 h 2630310"/>
              <a:gd name="connsiteX9" fmla="*/ 1923113 w 2655077"/>
              <a:gd name="connsiteY9" fmla="*/ 2630310 h 2630310"/>
              <a:gd name="connsiteX10" fmla="*/ 1346179 w 2655077"/>
              <a:gd name="connsiteY10" fmla="*/ 2630310 h 2630310"/>
              <a:gd name="connsiteX11" fmla="*/ 1346179 w 2655077"/>
              <a:gd name="connsiteY11" fmla="*/ 2630310 h 2630310"/>
              <a:gd name="connsiteX12" fmla="*/ 0 w 2655077"/>
              <a:gd name="connsiteY12" fmla="*/ 2630310 h 2630310"/>
              <a:gd name="connsiteX13" fmla="*/ 0 w 2655077"/>
              <a:gd name="connsiteY13" fmla="*/ 2191925 h 2630310"/>
              <a:gd name="connsiteX14" fmla="*/ 0 w 2655077"/>
              <a:gd name="connsiteY14" fmla="*/ 1534348 h 2630310"/>
              <a:gd name="connsiteX15" fmla="*/ 0 w 2655077"/>
              <a:gd name="connsiteY15" fmla="*/ 1534348 h 2630310"/>
              <a:gd name="connsiteX16" fmla="*/ 0 w 2655077"/>
              <a:gd name="connsiteY16" fmla="*/ 0 h 2630310"/>
              <a:gd name="connsiteX0" fmla="*/ 0 w 2629677"/>
              <a:gd name="connsiteY0" fmla="*/ 0 h 2630310"/>
              <a:gd name="connsiteX1" fmla="*/ 1346179 w 2629677"/>
              <a:gd name="connsiteY1" fmla="*/ 0 h 2630310"/>
              <a:gd name="connsiteX2" fmla="*/ 1346179 w 2629677"/>
              <a:gd name="connsiteY2" fmla="*/ 0 h 2630310"/>
              <a:gd name="connsiteX3" fmla="*/ 1923113 w 2629677"/>
              <a:gd name="connsiteY3" fmla="*/ 0 h 2630310"/>
              <a:gd name="connsiteX4" fmla="*/ 2307735 w 2629677"/>
              <a:gd name="connsiteY4" fmla="*/ 0 h 2630310"/>
              <a:gd name="connsiteX5" fmla="*/ 2307735 w 2629677"/>
              <a:gd name="connsiteY5" fmla="*/ 1534348 h 2630310"/>
              <a:gd name="connsiteX6" fmla="*/ 2629677 w 2629677"/>
              <a:gd name="connsiteY6" fmla="*/ 2182883 h 2630310"/>
              <a:gd name="connsiteX7" fmla="*/ 2307735 w 2629677"/>
              <a:gd name="connsiteY7" fmla="*/ 2191925 h 2630310"/>
              <a:gd name="connsiteX8" fmla="*/ 2307735 w 2629677"/>
              <a:gd name="connsiteY8" fmla="*/ 2630310 h 2630310"/>
              <a:gd name="connsiteX9" fmla="*/ 1923113 w 2629677"/>
              <a:gd name="connsiteY9" fmla="*/ 2630310 h 2630310"/>
              <a:gd name="connsiteX10" fmla="*/ 1346179 w 2629677"/>
              <a:gd name="connsiteY10" fmla="*/ 2630310 h 2630310"/>
              <a:gd name="connsiteX11" fmla="*/ 1346179 w 2629677"/>
              <a:gd name="connsiteY11" fmla="*/ 2630310 h 2630310"/>
              <a:gd name="connsiteX12" fmla="*/ 0 w 2629677"/>
              <a:gd name="connsiteY12" fmla="*/ 2630310 h 2630310"/>
              <a:gd name="connsiteX13" fmla="*/ 0 w 2629677"/>
              <a:gd name="connsiteY13" fmla="*/ 2191925 h 2630310"/>
              <a:gd name="connsiteX14" fmla="*/ 0 w 2629677"/>
              <a:gd name="connsiteY14" fmla="*/ 1534348 h 2630310"/>
              <a:gd name="connsiteX15" fmla="*/ 0 w 2629677"/>
              <a:gd name="connsiteY15" fmla="*/ 1534348 h 2630310"/>
              <a:gd name="connsiteX16" fmla="*/ 0 w 2629677"/>
              <a:gd name="connsiteY16" fmla="*/ 0 h 2630310"/>
              <a:gd name="connsiteX0" fmla="*/ 0 w 2654908"/>
              <a:gd name="connsiteY0" fmla="*/ 0 h 2630310"/>
              <a:gd name="connsiteX1" fmla="*/ 1346179 w 2654908"/>
              <a:gd name="connsiteY1" fmla="*/ 0 h 2630310"/>
              <a:gd name="connsiteX2" fmla="*/ 1346179 w 2654908"/>
              <a:gd name="connsiteY2" fmla="*/ 0 h 2630310"/>
              <a:gd name="connsiteX3" fmla="*/ 1923113 w 2654908"/>
              <a:gd name="connsiteY3" fmla="*/ 0 h 2630310"/>
              <a:gd name="connsiteX4" fmla="*/ 2307735 w 2654908"/>
              <a:gd name="connsiteY4" fmla="*/ 0 h 2630310"/>
              <a:gd name="connsiteX5" fmla="*/ 2307735 w 2654908"/>
              <a:gd name="connsiteY5" fmla="*/ 1534348 h 2630310"/>
              <a:gd name="connsiteX6" fmla="*/ 2654908 w 2654908"/>
              <a:gd name="connsiteY6" fmla="*/ 2015458 h 2630310"/>
              <a:gd name="connsiteX7" fmla="*/ 2307735 w 2654908"/>
              <a:gd name="connsiteY7" fmla="*/ 2191925 h 2630310"/>
              <a:gd name="connsiteX8" fmla="*/ 2307735 w 2654908"/>
              <a:gd name="connsiteY8" fmla="*/ 2630310 h 2630310"/>
              <a:gd name="connsiteX9" fmla="*/ 1923113 w 2654908"/>
              <a:gd name="connsiteY9" fmla="*/ 2630310 h 2630310"/>
              <a:gd name="connsiteX10" fmla="*/ 1346179 w 2654908"/>
              <a:gd name="connsiteY10" fmla="*/ 2630310 h 2630310"/>
              <a:gd name="connsiteX11" fmla="*/ 1346179 w 2654908"/>
              <a:gd name="connsiteY11" fmla="*/ 2630310 h 2630310"/>
              <a:gd name="connsiteX12" fmla="*/ 0 w 2654908"/>
              <a:gd name="connsiteY12" fmla="*/ 2630310 h 2630310"/>
              <a:gd name="connsiteX13" fmla="*/ 0 w 2654908"/>
              <a:gd name="connsiteY13" fmla="*/ 2191925 h 2630310"/>
              <a:gd name="connsiteX14" fmla="*/ 0 w 2654908"/>
              <a:gd name="connsiteY14" fmla="*/ 1534348 h 2630310"/>
              <a:gd name="connsiteX15" fmla="*/ 0 w 2654908"/>
              <a:gd name="connsiteY15" fmla="*/ 1534348 h 2630310"/>
              <a:gd name="connsiteX16" fmla="*/ 0 w 2654908"/>
              <a:gd name="connsiteY16" fmla="*/ 0 h 263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4908" h="2630310">
                <a:moveTo>
                  <a:pt x="0" y="0"/>
                </a:moveTo>
                <a:lnTo>
                  <a:pt x="1346179" y="0"/>
                </a:lnTo>
                <a:lnTo>
                  <a:pt x="1346179" y="0"/>
                </a:lnTo>
                <a:lnTo>
                  <a:pt x="1923113" y="0"/>
                </a:lnTo>
                <a:lnTo>
                  <a:pt x="2307735" y="0"/>
                </a:lnTo>
                <a:lnTo>
                  <a:pt x="2307735" y="1534348"/>
                </a:lnTo>
                <a:lnTo>
                  <a:pt x="2654908" y="2015458"/>
                </a:lnTo>
                <a:lnTo>
                  <a:pt x="2307735" y="2191925"/>
                </a:lnTo>
                <a:lnTo>
                  <a:pt x="2307735" y="2630310"/>
                </a:lnTo>
                <a:lnTo>
                  <a:pt x="1923113" y="2630310"/>
                </a:lnTo>
                <a:lnTo>
                  <a:pt x="1346179" y="2630310"/>
                </a:lnTo>
                <a:lnTo>
                  <a:pt x="1346179" y="2630310"/>
                </a:lnTo>
                <a:lnTo>
                  <a:pt x="0" y="2630310"/>
                </a:lnTo>
                <a:lnTo>
                  <a:pt x="0" y="2191925"/>
                </a:lnTo>
                <a:lnTo>
                  <a:pt x="0" y="1534348"/>
                </a:lnTo>
                <a:lnTo>
                  <a:pt x="0" y="1534348"/>
                </a:lnTo>
                <a:lnTo>
                  <a:pt x="0" y="0"/>
                </a:lnTo>
                <a:close/>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71"/>
          <p:cNvSpPr>
            <a:spLocks noChangeAspect="1"/>
          </p:cNvSpPr>
          <p:nvPr/>
        </p:nvSpPr>
        <p:spPr bwMode="gray">
          <a:xfrm>
            <a:off x="3136295" y="1021420"/>
            <a:ext cx="192706" cy="19270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bwMode="gray">
          <a:xfrm>
            <a:off x="2127711" y="1690218"/>
            <a:ext cx="3964699" cy="3956185"/>
            <a:chOff x="1543638" y="1690218"/>
            <a:chExt cx="3964699" cy="3956185"/>
          </a:xfrm>
        </p:grpSpPr>
        <p:cxnSp>
          <p:nvCxnSpPr>
            <p:cNvPr id="66" name="Straight Connector 167"/>
            <p:cNvCxnSpPr>
              <a:stCxn id="87" idx="0"/>
              <a:endCxn id="81" idx="2"/>
            </p:cNvCxnSpPr>
            <p:nvPr/>
          </p:nvCxnSpPr>
          <p:spPr bwMode="gray">
            <a:xfrm flipV="1">
              <a:off x="4414785"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167"/>
            <p:cNvCxnSpPr>
              <a:stCxn id="86" idx="0"/>
              <a:endCxn id="80" idx="2"/>
            </p:cNvCxnSpPr>
            <p:nvPr/>
          </p:nvCxnSpPr>
          <p:spPr bwMode="gray">
            <a:xfrm flipV="1">
              <a:off x="2147182" y="4235315"/>
              <a:ext cx="1" cy="41521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167"/>
            <p:cNvCxnSpPr>
              <a:stCxn id="92" idx="0"/>
              <a:endCxn id="83" idx="2"/>
            </p:cNvCxnSpPr>
            <p:nvPr/>
          </p:nvCxnSpPr>
          <p:spPr bwMode="gray">
            <a:xfrm flipV="1">
              <a:off x="3282752" y="2091871"/>
              <a:ext cx="0" cy="7154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166"/>
            <p:cNvCxnSpPr>
              <a:endCxn id="81" idx="0"/>
            </p:cNvCxnSpPr>
            <p:nvPr/>
          </p:nvCxnSpPr>
          <p:spPr bwMode="gray">
            <a:xfrm>
              <a:off x="3283748" y="3005467"/>
              <a:ext cx="1131038" cy="864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a:endCxn id="80" idx="0"/>
            </p:cNvCxnSpPr>
            <p:nvPr/>
          </p:nvCxnSpPr>
          <p:spPr bwMode="gray">
            <a:xfrm flipH="1">
              <a:off x="2147183" y="3005467"/>
              <a:ext cx="1136566" cy="86470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0" name="图片 76" descr="接入交换机.png"/>
            <p:cNvPicPr>
              <a:picLocks noChangeAspect="1"/>
            </p:cNvPicPr>
            <p:nvPr/>
          </p:nvPicPr>
          <p:blipFill>
            <a:blip r:embed="rId3" cstate="print"/>
            <a:stretch>
              <a:fillRect/>
            </a:stretch>
          </p:blipFill>
          <p:spPr bwMode="gray">
            <a:xfrm>
              <a:off x="1924042" y="3870176"/>
              <a:ext cx="446281" cy="365139"/>
            </a:xfrm>
            <a:prstGeom prst="rect">
              <a:avLst/>
            </a:prstGeom>
          </p:spPr>
        </p:pic>
        <p:pic>
          <p:nvPicPr>
            <p:cNvPr id="81" name="图片 76" descr="接入交换机.png"/>
            <p:cNvPicPr>
              <a:picLocks noChangeAspect="1"/>
            </p:cNvPicPr>
            <p:nvPr/>
          </p:nvPicPr>
          <p:blipFill>
            <a:blip r:embed="rId3" cstate="print"/>
            <a:stretch>
              <a:fillRect/>
            </a:stretch>
          </p:blipFill>
          <p:spPr bwMode="gray">
            <a:xfrm>
              <a:off x="4191645" y="3870176"/>
              <a:ext cx="446281" cy="365139"/>
            </a:xfrm>
            <a:prstGeom prst="rect">
              <a:avLst/>
            </a:prstGeom>
          </p:spPr>
        </p:pic>
        <p:cxnSp>
          <p:nvCxnSpPr>
            <p:cNvPr id="82" name="Straight Connector 167"/>
            <p:cNvCxnSpPr>
              <a:endCxn id="92" idx="3"/>
            </p:cNvCxnSpPr>
            <p:nvPr/>
          </p:nvCxnSpPr>
          <p:spPr bwMode="gray">
            <a:xfrm flipH="1">
              <a:off x="3528206" y="3008175"/>
              <a:ext cx="134515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3"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7297" y="1690218"/>
              <a:ext cx="490909" cy="401653"/>
            </a:xfrm>
            <a:prstGeom prst="rect">
              <a:avLst/>
            </a:prstGeom>
          </p:spPr>
        </p:pic>
        <p:sp>
          <p:nvSpPr>
            <p:cNvPr id="84" name="文本框 83"/>
            <p:cNvSpPr txBox="1"/>
            <p:nvPr/>
          </p:nvSpPr>
          <p:spPr bwMode="gray">
            <a:xfrm>
              <a:off x="2750694" y="2473622"/>
              <a:ext cx="593432" cy="307777"/>
            </a:xfrm>
            <a:prstGeom prst="rect">
              <a:avLst/>
            </a:prstGeom>
            <a:noFill/>
          </p:spPr>
          <p:txBody>
            <a:bodyPr wrap="none" rtlCol="0">
              <a:spAutoFit/>
            </a:bodyPr>
            <a:lstStyle/>
            <a:p>
              <a:pPr algn="r" fontAlgn="ctr"/>
              <a:r>
                <a:rPr lang="en-US" sz="1400" b="1" dirty="0" smtClean="0">
                  <a:latin typeface="Huawei Sans" panose="020C0503030203020204" pitchFamily="34" charset="0"/>
                </a:rPr>
                <a:t>Core</a:t>
              </a:r>
              <a:endParaRPr lang="en-US" sz="1400" b="1" dirty="0">
                <a:latin typeface="Huawei Sans" panose="020C0503030203020204" pitchFamily="34" charset="0"/>
              </a:endParaRPr>
            </a:p>
          </p:txBody>
        </p:sp>
        <p:sp>
          <p:nvSpPr>
            <p:cNvPr id="85" name="文本框 84"/>
            <p:cNvSpPr txBox="1"/>
            <p:nvPr/>
          </p:nvSpPr>
          <p:spPr bwMode="gray">
            <a:xfrm>
              <a:off x="3486132" y="1737071"/>
              <a:ext cx="784189"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Firewall</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6" name="图片 11" descr="开放网络-蓝.png"/>
            <p:cNvPicPr>
              <a:picLocks noChangeAspect="1"/>
            </p:cNvPicPr>
            <p:nvPr/>
          </p:nvPicPr>
          <p:blipFill>
            <a:blip r:embed="rId5" cstate="print"/>
            <a:stretch>
              <a:fillRect/>
            </a:stretch>
          </p:blipFill>
          <p:spPr bwMode="gray">
            <a:xfrm>
              <a:off x="1924204" y="4650528"/>
              <a:ext cx="445956" cy="343290"/>
            </a:xfrm>
            <a:prstGeom prst="rect">
              <a:avLst/>
            </a:prstGeom>
          </p:spPr>
        </p:pic>
        <p:pic>
          <p:nvPicPr>
            <p:cNvPr id="87" name="图片 11" descr="开放网络-蓝.png"/>
            <p:cNvPicPr>
              <a:picLocks noChangeAspect="1"/>
            </p:cNvPicPr>
            <p:nvPr/>
          </p:nvPicPr>
          <p:blipFill>
            <a:blip r:embed="rId5" cstate="print"/>
            <a:stretch>
              <a:fillRect/>
            </a:stretch>
          </p:blipFill>
          <p:spPr bwMode="gray">
            <a:xfrm>
              <a:off x="4191807" y="4650528"/>
              <a:ext cx="445956" cy="343290"/>
            </a:xfrm>
            <a:prstGeom prst="rect">
              <a:avLst/>
            </a:prstGeom>
          </p:spPr>
        </p:pic>
        <p:sp>
          <p:nvSpPr>
            <p:cNvPr id="88" name="文本框 87"/>
            <p:cNvSpPr txBox="1"/>
            <p:nvPr/>
          </p:nvSpPr>
          <p:spPr bwMode="gray">
            <a:xfrm>
              <a:off x="1543638" y="5000072"/>
              <a:ext cx="1215397" cy="646331"/>
            </a:xfrm>
            <a:prstGeom prst="rect">
              <a:avLst/>
            </a:prstGeom>
            <a:noFill/>
          </p:spPr>
          <p:txBody>
            <a:bodyPr wrap="none" rtlCol="0">
              <a:spAutoFit/>
            </a:bodyPr>
            <a:lstStyle/>
            <a:p>
              <a:pPr algn="ctr" fontAlgn="ctr"/>
              <a:r>
                <a:rPr lang="en-US" sz="1200" b="1" dirty="0" smtClean="0">
                  <a:solidFill>
                    <a:schemeClr val="tx1">
                      <a:lumMod val="95000"/>
                      <a:lumOff val="5000"/>
                    </a:schemeClr>
                  </a:solidFill>
                  <a:latin typeface="Huawei Sans" panose="020C0503030203020204" pitchFamily="34" charset="0"/>
                </a:rPr>
                <a:t>User1</a:t>
              </a:r>
            </a:p>
            <a:p>
              <a:pPr algn="ctr" fontAlgn="ctr"/>
              <a:r>
                <a:rPr lang="en-US" sz="1200" dirty="0" smtClean="0">
                  <a:solidFill>
                    <a:schemeClr val="tx1">
                      <a:lumMod val="95000"/>
                      <a:lumOff val="5000"/>
                    </a:schemeClr>
                  </a:solidFill>
                  <a:latin typeface="Huawei Sans" panose="020C0503030203020204" pitchFamily="34" charset="0"/>
                </a:rPr>
                <a:t>192.168.1.1/24</a:t>
              </a:r>
            </a:p>
            <a:p>
              <a:pPr algn="ctr" fontAlgn="ctr"/>
              <a:r>
                <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MAC-X</a:t>
              </a:r>
              <a:endParaRPr lang="en-US" altLang="zh-CN"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3825004" y="5000072"/>
              <a:ext cx="1215397" cy="646331"/>
            </a:xfrm>
            <a:prstGeom prst="rect">
              <a:avLst/>
            </a:prstGeom>
            <a:noFill/>
          </p:spPr>
          <p:txBody>
            <a:bodyPr wrap="none" rtlCol="0">
              <a:spAutoFit/>
            </a:bodyPr>
            <a:lstStyle/>
            <a:p>
              <a:pPr algn="ctr" fontAlgn="ctr"/>
              <a:r>
                <a:rPr lang="en-US" sz="1200" b="1" dirty="0" smtClean="0">
                  <a:solidFill>
                    <a:schemeClr val="tx1">
                      <a:lumMod val="95000"/>
                      <a:lumOff val="5000"/>
                    </a:schemeClr>
                  </a:solidFill>
                  <a:latin typeface="Huawei Sans" panose="020C0503030203020204" pitchFamily="34" charset="0"/>
                </a:rPr>
                <a:t>User2</a:t>
              </a:r>
            </a:p>
            <a:p>
              <a:pPr algn="ctr" fontAlgn="ctr"/>
              <a:r>
                <a:rPr lang="en-US" sz="1200" dirty="0" smtClean="0">
                  <a:solidFill>
                    <a:schemeClr val="tx1">
                      <a:lumMod val="95000"/>
                      <a:lumOff val="5000"/>
                    </a:schemeClr>
                  </a:solidFill>
                  <a:latin typeface="Huawei Sans" panose="020C0503030203020204" pitchFamily="34" charset="0"/>
                </a:rPr>
                <a:t>192.168.2.1/24</a:t>
              </a:r>
            </a:p>
            <a:p>
              <a:pPr algn="ctr" fontAlgn="ctr"/>
              <a:r>
                <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MAC-Y</a:t>
              </a:r>
              <a:endParaRPr lang="en-US" altLang="zh-CN"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6" descr="核心交换机.png"/>
            <p:cNvPicPr>
              <a:picLocks noChangeAspect="1"/>
            </p:cNvPicPr>
            <p:nvPr/>
          </p:nvPicPr>
          <p:blipFill>
            <a:blip r:embed="rId6" cstate="print"/>
            <a:stretch>
              <a:fillRect/>
            </a:stretch>
          </p:blipFill>
          <p:spPr bwMode="gray">
            <a:xfrm>
              <a:off x="3037297" y="2807348"/>
              <a:ext cx="490909" cy="401653"/>
            </a:xfrm>
            <a:prstGeom prst="rect">
              <a:avLst/>
            </a:prstGeom>
          </p:spPr>
        </p:pic>
        <p:pic>
          <p:nvPicPr>
            <p:cNvPr id="93" name="图片 9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556730" y="2811495"/>
              <a:ext cx="951607" cy="540946"/>
            </a:xfrm>
            <a:prstGeom prst="rect">
              <a:avLst/>
            </a:prstGeom>
          </p:spPr>
        </p:pic>
      </p:grpSp>
      <p:sp>
        <p:nvSpPr>
          <p:cNvPr id="64" name="Oval 65"/>
          <p:cNvSpPr>
            <a:spLocks noChangeAspect="1"/>
          </p:cNvSpPr>
          <p:nvPr/>
        </p:nvSpPr>
        <p:spPr bwMode="gray">
          <a:xfrm>
            <a:off x="3877687" y="3148386"/>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a:spLocks noChangeAspect="1"/>
          </p:cNvSpPr>
          <p:nvPr/>
        </p:nvSpPr>
        <p:spPr bwMode="gray">
          <a:xfrm>
            <a:off x="3682169" y="3148386"/>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55"/>
          <p:cNvSpPr txBox="1"/>
          <p:nvPr/>
        </p:nvSpPr>
        <p:spPr bwMode="gray">
          <a:xfrm>
            <a:off x="808819" y="5888418"/>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65"/>
          <p:cNvSpPr>
            <a:spLocks noChangeAspect="1"/>
          </p:cNvSpPr>
          <p:nvPr/>
        </p:nvSpPr>
        <p:spPr bwMode="gray">
          <a:xfrm>
            <a:off x="631252" y="5947287"/>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65"/>
          <p:cNvSpPr>
            <a:spLocks noChangeAspect="1"/>
          </p:cNvSpPr>
          <p:nvPr/>
        </p:nvSpPr>
        <p:spPr bwMode="gray">
          <a:xfrm>
            <a:off x="631251" y="5690464"/>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55"/>
          <p:cNvSpPr txBox="1"/>
          <p:nvPr/>
        </p:nvSpPr>
        <p:spPr bwMode="gray">
          <a:xfrm>
            <a:off x="808819" y="5631594"/>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Rectangle 2"/>
          <p:cNvSpPr/>
          <p:nvPr/>
        </p:nvSpPr>
        <p:spPr bwMode="gray">
          <a:xfrm>
            <a:off x="6096000" y="1610324"/>
            <a:ext cx="5653088" cy="4278094"/>
          </a:xfrm>
          <a:prstGeom prst="rect">
            <a:avLst/>
          </a:prstGeom>
        </p:spPr>
        <p:txBody>
          <a:bodyPr wrap="square">
            <a:spAutoFit/>
          </a:bodyPr>
          <a:lstStyle/>
          <a:p>
            <a:pPr marL="342900" indent="-342900" fontAlgn="ctr">
              <a:spcAft>
                <a:spcPts val="600"/>
              </a:spcAft>
              <a:buFont typeface="+mj-lt"/>
              <a:buAutoNum type="arabicPeriod"/>
            </a:pPr>
            <a:r>
              <a:rPr lang="en-US" sz="1400" dirty="0" smtClean="0">
                <a:solidFill>
                  <a:schemeClr val="bg1">
                    <a:lumMod val="50000"/>
                  </a:schemeClr>
                </a:solidFill>
                <a:latin typeface="Huawei Sans" panose="020C0503030203020204" pitchFamily="34" charset="0"/>
              </a:rPr>
              <a:t>User1 attempts to access the network. The core switch functioning as the authentication point exchanges user authentication information with </a:t>
            </a:r>
            <a:r>
              <a:rPr lang="en-US" sz="1400" dirty="0" err="1" smtClean="0">
                <a:solidFill>
                  <a:schemeClr val="bg1">
                    <a:lumMod val="50000"/>
                  </a:schemeClr>
                </a:solidFill>
                <a:latin typeface="Huawei Sans" panose="020C0503030203020204" pitchFamily="34" charset="0"/>
              </a:rPr>
              <a:t>iMaster</a:t>
            </a:r>
            <a:r>
              <a:rPr lang="en-US" sz="1400" dirty="0" smtClean="0">
                <a:solidFill>
                  <a:schemeClr val="bg1">
                    <a:lumMod val="50000"/>
                  </a:schemeClr>
                </a:solidFill>
                <a:latin typeface="Huawei Sans" panose="020C0503030203020204" pitchFamily="34" charset="0"/>
              </a:rPr>
              <a:t> NCE-Campus.</a:t>
            </a:r>
          </a:p>
          <a:p>
            <a:pPr marL="342900" indent="-342900" fontAlgn="ctr">
              <a:spcAft>
                <a:spcPts val="600"/>
              </a:spcAft>
              <a:buFont typeface="+mj-lt"/>
              <a:buAutoNum type="arabicPeriod"/>
            </a:pPr>
            <a:r>
              <a:rPr lang="en-US" sz="1400" dirty="0" err="1" smtClean="0">
                <a:solidFill>
                  <a:schemeClr val="bg1">
                    <a:lumMod val="50000"/>
                  </a:schemeClr>
                </a:solidFill>
                <a:latin typeface="Huawei Sans" panose="020C0503030203020204" pitchFamily="34" charset="0"/>
              </a:rPr>
              <a:t>iMaster</a:t>
            </a:r>
            <a:r>
              <a:rPr lang="en-US" sz="1400" dirty="0" smtClean="0">
                <a:solidFill>
                  <a:schemeClr val="bg1">
                    <a:lumMod val="50000"/>
                  </a:schemeClr>
                </a:solidFill>
                <a:latin typeface="Huawei Sans" panose="020C0503030203020204" pitchFamily="34" charset="0"/>
              </a:rPr>
              <a:t> NCE-Campus checks the login information of User1 and associates User1 with the corresponding security group (Group1) in the authorization policy.</a:t>
            </a:r>
          </a:p>
          <a:p>
            <a:pPr marL="342900" indent="-342900" fontAlgn="ctr">
              <a:spcAft>
                <a:spcPts val="600"/>
              </a:spcAft>
              <a:buFont typeface="+mj-lt"/>
              <a:buAutoNum type="arabicPeriod"/>
            </a:pPr>
            <a:r>
              <a:rPr lang="en-US" sz="1400" dirty="0" smtClean="0">
                <a:solidFill>
                  <a:schemeClr val="bg1">
                    <a:lumMod val="50000"/>
                  </a:schemeClr>
                </a:solidFill>
                <a:latin typeface="Huawei Sans" panose="020C0503030203020204" pitchFamily="34" charset="0"/>
              </a:rPr>
              <a:t>After User1 </a:t>
            </a:r>
            <a:r>
              <a:rPr lang="en-US" altLang="zh-CN" sz="1400" dirty="0" smtClean="0">
                <a:solidFill>
                  <a:schemeClr val="bg1">
                    <a:lumMod val="50000"/>
                  </a:schemeClr>
                </a:solidFill>
                <a:latin typeface="Huawei Sans" panose="020C0503030203020204" pitchFamily="34" charset="0"/>
              </a:rPr>
              <a:t>is </a:t>
            </a:r>
            <a:r>
              <a:rPr lang="en-US" sz="1400" dirty="0" smtClean="0">
                <a:solidFill>
                  <a:schemeClr val="bg1">
                    <a:lumMod val="50000"/>
                  </a:schemeClr>
                </a:solidFill>
                <a:latin typeface="Huawei Sans" panose="020C0503030203020204" pitchFamily="34" charset="0"/>
              </a:rPr>
              <a:t>authenticat</a:t>
            </a:r>
            <a:r>
              <a:rPr lang="en-US" altLang="zh-CN" sz="1400" dirty="0" smtClean="0">
                <a:solidFill>
                  <a:schemeClr val="bg1">
                    <a:lumMod val="50000"/>
                  </a:schemeClr>
                </a:solidFill>
                <a:latin typeface="Huawei Sans" panose="020C0503030203020204" pitchFamily="34" charset="0"/>
              </a:rPr>
              <a:t>ed</a:t>
            </a:r>
            <a:r>
              <a:rPr lang="en-US" sz="1400" dirty="0" smtClean="0">
                <a:solidFill>
                  <a:schemeClr val="bg1">
                    <a:lumMod val="50000"/>
                  </a:schemeClr>
                </a:solidFill>
                <a:latin typeface="Huawei Sans" panose="020C0503030203020204" pitchFamily="34" charset="0"/>
              </a:rPr>
              <a:t>, </a:t>
            </a:r>
            <a:r>
              <a:rPr lang="en-US" sz="1400" dirty="0" err="1" smtClean="0">
                <a:solidFill>
                  <a:schemeClr val="bg1">
                    <a:lumMod val="50000"/>
                  </a:schemeClr>
                </a:solidFill>
                <a:latin typeface="Huawei Sans" panose="020C0503030203020204" pitchFamily="34" charset="0"/>
              </a:rPr>
              <a:t>iMaster</a:t>
            </a:r>
            <a:r>
              <a:rPr lang="en-US" sz="1400" dirty="0" smtClean="0">
                <a:solidFill>
                  <a:schemeClr val="bg1">
                    <a:lumMod val="50000"/>
                  </a:schemeClr>
                </a:solidFill>
                <a:latin typeface="Huawei Sans" panose="020C0503030203020204" pitchFamily="34" charset="0"/>
              </a:rPr>
              <a:t> NCE-Campus associates the user IP address with Group1 and records the association in an IP-security group entry. </a:t>
            </a:r>
            <a:r>
              <a:rPr lang="en-US" sz="1400" dirty="0">
                <a:solidFill>
                  <a:schemeClr val="bg1">
                    <a:lumMod val="50000"/>
                  </a:schemeClr>
                </a:solidFill>
                <a:latin typeface="Huawei Sans" panose="020C0503030203020204" pitchFamily="34" charset="0"/>
              </a:rPr>
              <a:t>In addition, the </a:t>
            </a:r>
            <a:r>
              <a:rPr lang="en-US" sz="1400" dirty="0" err="1">
                <a:solidFill>
                  <a:schemeClr val="bg1">
                    <a:lumMod val="50000"/>
                  </a:schemeClr>
                </a:solidFill>
                <a:latin typeface="Huawei Sans" panose="020C0503030203020204" pitchFamily="34" charset="0"/>
              </a:rPr>
              <a:t>iMaster</a:t>
            </a:r>
            <a:r>
              <a:rPr lang="en-US" sz="1400" dirty="0">
                <a:solidFill>
                  <a:schemeClr val="bg1">
                    <a:lumMod val="50000"/>
                  </a:schemeClr>
                </a:solidFill>
                <a:latin typeface="Huawei Sans" panose="020C0503030203020204" pitchFamily="34" charset="0"/>
              </a:rPr>
              <a:t> NCE-Campus notifies the authentication point of the security group to which the user belongs, and the core device at the authentication point generates an online user entry</a:t>
            </a:r>
            <a:r>
              <a:rPr lang="en-US" sz="1400" dirty="0" smtClean="0">
                <a:solidFill>
                  <a:schemeClr val="bg1">
                    <a:lumMod val="50000"/>
                  </a:schemeClr>
                </a:solidFill>
                <a:latin typeface="Huawei Sans" panose="020C0503030203020204" pitchFamily="34" charset="0"/>
              </a:rPr>
              <a:t>.</a:t>
            </a:r>
          </a:p>
          <a:p>
            <a:pPr marL="342900" indent="-342900" fontAlgn="ctr">
              <a:spcAft>
                <a:spcPts val="600"/>
              </a:spcAft>
              <a:buFont typeface="+mj-lt"/>
              <a:buAutoNum type="arabicPeriod"/>
            </a:pPr>
            <a:r>
              <a:rPr lang="en-US" sz="1400" dirty="0" smtClean="0">
                <a:latin typeface="Huawei Sans" panose="020C0503030203020204" pitchFamily="34" charset="0"/>
              </a:rPr>
              <a:t>The preceding process also applies to User2.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spcAft>
                <a:spcPts val="600"/>
              </a:spcAft>
              <a:buFont typeface="+mj-lt"/>
              <a:buAutoNum type="arabicPeriod"/>
            </a:pPr>
            <a:r>
              <a:rPr lang="en-US" altLang="zh-CN" sz="1400" dirty="0" smtClean="0">
                <a:latin typeface="Huawei Sans" panose="020C0503030203020204" pitchFamily="34" charset="0"/>
              </a:rPr>
              <a:t>After receiving a service packet from a terminal, the core switch that also functions as the policy enforcement point identifies the security group that matches the source and destination IP addresses of the packet and enforces the corresponding inter-group policy.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7" name="Table 32"/>
          <p:cNvGraphicFramePr>
            <a:graphicFrameLocks noGrp="1"/>
          </p:cNvGraphicFramePr>
          <p:nvPr>
            <p:extLst>
              <p:ext uri="{D42A27DB-BD31-4B8C-83A1-F6EECF244321}">
                <p14:modId xmlns:p14="http://schemas.microsoft.com/office/powerpoint/2010/main" val="4197553031"/>
              </p:ext>
            </p:extLst>
          </p:nvPr>
        </p:nvGraphicFramePr>
        <p:xfrm>
          <a:off x="573351" y="2490035"/>
          <a:ext cx="2523795" cy="1280160"/>
        </p:xfrm>
        <a:graphic>
          <a:graphicData uri="http://schemas.openxmlformats.org/drawingml/2006/table">
            <a:tbl>
              <a:tblPr firstRow="1" bandRow="1">
                <a:tableStyleId>{5940675A-B579-460E-94D1-54222C63F5DA}</a:tableStyleId>
              </a:tblPr>
              <a:tblGrid>
                <a:gridCol w="738915"/>
                <a:gridCol w="1042587"/>
                <a:gridCol w="742293"/>
              </a:tblGrid>
              <a:tr h="304328">
                <a:tc>
                  <a:txBody>
                    <a:bodyPr/>
                    <a:lstStyle/>
                    <a:p>
                      <a:pPr algn="ctr" fontAlgn="ctr"/>
                      <a:r>
                        <a:rPr lang="en-US" sz="1200" b="1" dirty="0" smtClean="0">
                          <a:latin typeface="Huawei Sans" panose="020C0503030203020204" pitchFamily="34" charset="0"/>
                        </a:rPr>
                        <a:t>Source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Destination Group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Action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79064">
                <a:tc>
                  <a:txBody>
                    <a:bodyPr/>
                    <a:lstStyle/>
                    <a:p>
                      <a:pPr algn="ctr" fontAlgn="ctr"/>
                      <a:r>
                        <a:rPr lang="en-US" sz="1200" b="1" dirty="0" smtClean="0">
                          <a:solidFill>
                            <a:srgbClr val="C7000B"/>
                          </a:solidFill>
                          <a:latin typeface="Huawei Sans" panose="020C0503030203020204" pitchFamily="34" charset="0"/>
                        </a:rPr>
                        <a:t>Group1</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solidFill>
                      <a:schemeClr val="bg1"/>
                    </a:solidFill>
                  </a:tcPr>
                </a:tc>
                <a:tc>
                  <a:txBody>
                    <a:bodyPr/>
                    <a:lstStyle/>
                    <a:p>
                      <a:pPr algn="ctr" fontAlgn="ctr"/>
                      <a:r>
                        <a:rPr lang="en-US" sz="1200" b="1" dirty="0" smtClean="0">
                          <a:solidFill>
                            <a:srgbClr val="C7000B"/>
                          </a:solidFill>
                          <a:latin typeface="Huawei Sans" panose="020C0503030203020204" pitchFamily="34" charset="0"/>
                        </a:rPr>
                        <a:t>Group2</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solidFill>
                      <a:schemeClr val="bg1"/>
                    </a:solidFill>
                  </a:tcPr>
                </a:tc>
                <a:tc>
                  <a:txBody>
                    <a:bodyPr/>
                    <a:lstStyle/>
                    <a:p>
                      <a:pPr algn="ctr" fontAlgn="ctr"/>
                      <a:r>
                        <a:rPr lang="en-US" sz="1200" b="1" dirty="0" smtClean="0">
                          <a:solidFill>
                            <a:srgbClr val="C7000B"/>
                          </a:solidFill>
                          <a:latin typeface="Huawei Sans" panose="020C0503030203020204" pitchFamily="34" charset="0"/>
                        </a:rPr>
                        <a:t>Deny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solidFill>
                      <a:schemeClr val="bg1"/>
                    </a:solidFill>
                  </a:tcPr>
                </a:tc>
              </a:tr>
              <a:tr h="179064">
                <a:tc>
                  <a:txBody>
                    <a:bodyPr/>
                    <a:lstStyle/>
                    <a:p>
                      <a:pPr algn="ctr" fontAlgn="ctr"/>
                      <a:r>
                        <a:rPr lang="en-US" sz="1200" dirty="0" smtClean="0">
                          <a:latin typeface="Huawei Sans" panose="020C0503030203020204" pitchFamily="34" charset="0"/>
                        </a:rPr>
                        <a:t>Group1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solidFill>
                      <a:schemeClr val="bg1"/>
                    </a:solidFill>
                  </a:tcPr>
                </a:tc>
                <a:tc>
                  <a:txBody>
                    <a:bodyPr/>
                    <a:lstStyle/>
                    <a:p>
                      <a:pPr algn="ctr" fontAlgn="ctr"/>
                      <a:r>
                        <a:rPr lang="en-US" sz="1200" dirty="0" smtClean="0">
                          <a:latin typeface="Huawei Sans" panose="020C0503030203020204" pitchFamily="34" charset="0"/>
                        </a:rPr>
                        <a:t>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solidFill>
                      <a:schemeClr val="bg1"/>
                    </a:solidFill>
                  </a:tcPr>
                </a:tc>
                <a:tc>
                  <a:txBody>
                    <a:bodyPr/>
                    <a:lstStyle/>
                    <a:p>
                      <a:pPr algn="ctr" fontAlgn="ctr"/>
                      <a:r>
                        <a:rPr lang="en-US" sz="1200" dirty="0" smtClean="0">
                          <a:latin typeface="Huawei Sans" panose="020C0503030203020204" pitchFamily="34" charset="0"/>
                        </a:rPr>
                        <a:t>Permit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solidFill>
                      <a:schemeClr val="bg1"/>
                    </a:solidFill>
                  </a:tcPr>
                </a:tc>
              </a:tr>
              <a:tr h="179064">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1260741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smtClean="0">
                <a:solidFill>
                  <a:schemeClr val="bg1">
                    <a:lumMod val="50000"/>
                  </a:schemeClr>
                </a:solidFill>
              </a:rPr>
              <a:t>Technical Background and Basic Concepts of Free Mobility</a:t>
            </a:r>
          </a:p>
          <a:p>
            <a:r>
              <a:rPr lang="en-US" altLang="zh-CN" dirty="0" smtClean="0">
                <a:solidFill>
                  <a:schemeClr val="bg1">
                    <a:lumMod val="50000"/>
                  </a:schemeClr>
                </a:solidFill>
              </a:rPr>
              <a:t>Working Mechanism of Free Mobility</a:t>
            </a:r>
          </a:p>
          <a:p>
            <a:r>
              <a:rPr lang="en-US" altLang="zh-CN" b="1" dirty="0" smtClean="0"/>
              <a:t>Free Mobility Solution Design</a:t>
            </a:r>
            <a:endParaRPr lang="en-US" altLang="zh-CN" b="1" dirty="0"/>
          </a:p>
        </p:txBody>
      </p:sp>
    </p:spTree>
    <p:extLst>
      <p:ext uri="{BB962C8B-B14F-4D97-AF65-F5344CB8AC3E}">
        <p14:creationId xmlns:p14="http://schemas.microsoft.com/office/powerpoint/2010/main" val="32849206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Security Group Design</a:t>
            </a:r>
            <a:endParaRPr lang="en-US" altLang="zh-CN" dirty="0"/>
          </a:p>
        </p:txBody>
      </p:sp>
      <p:sp>
        <p:nvSpPr>
          <p:cNvPr id="5" name="圆角矩形 75"/>
          <p:cNvSpPr/>
          <p:nvPr/>
        </p:nvSpPr>
        <p:spPr bwMode="gray">
          <a:xfrm>
            <a:off x="937902" y="1175591"/>
            <a:ext cx="5158098"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 (users)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937902" y="1621885"/>
            <a:ext cx="5158098" cy="13507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spcAft>
                <a:spcPts val="600"/>
              </a:spcAft>
            </a:pPr>
            <a:r>
              <a:rPr lang="en-US" sz="1200" dirty="0" smtClean="0">
                <a:solidFill>
                  <a:schemeClr val="tx1"/>
                </a:solidFill>
                <a:latin typeface="Huawei Sans" panose="020C0503030203020204" pitchFamily="34" charset="0"/>
              </a:rPr>
              <a:t>Users and terminals that can access the network only after being authenticated.</a:t>
            </a:r>
            <a:endParaRPr lang="en-US" altLang="zh-CN" sz="1200" dirty="0" smtClean="0">
              <a:solidFill>
                <a:schemeClr val="tx1"/>
              </a:solidFill>
              <a:latin typeface="Huawei Sans" panose="020C0503030203020204" pitchFamily="34" charset="0"/>
              <a:sym typeface="Huawei Sans" panose="020C0503030203020204" pitchFamily="34" charset="0"/>
            </a:endParaRPr>
          </a:p>
          <a:p>
            <a:pPr marL="0" lvl="1" fontAlgn="ctr">
              <a:lnSpc>
                <a:spcPct val="110000"/>
              </a:lnSpc>
              <a:buSzPct val="50000"/>
              <a:defRPr/>
            </a:pPr>
            <a:r>
              <a:rPr lang="en-US" altLang="zh-CN" sz="1200" dirty="0" smtClean="0">
                <a:solidFill>
                  <a:schemeClr val="tx1"/>
                </a:solidFill>
                <a:latin typeface="Huawei Sans" panose="020C0503030203020204" pitchFamily="34" charset="0"/>
              </a:rPr>
              <a:t>In most cases, dynamic security groups can be defined based on user identities, such as students and teachers in schools. In addition, dynamic security groups can be customized based on </a:t>
            </a:r>
            <a:r>
              <a:rPr lang="en-US" altLang="zh-CN" sz="1200" b="1" dirty="0" smtClean="0">
                <a:solidFill>
                  <a:srgbClr val="C00000"/>
                </a:solidFill>
                <a:latin typeface="Huawei Sans" panose="020C0503030203020204" pitchFamily="34" charset="0"/>
              </a:rPr>
              <a:t>5W1H</a:t>
            </a:r>
            <a:r>
              <a:rPr lang="en-US" altLang="zh-CN" sz="1200" dirty="0" smtClean="0">
                <a:solidFill>
                  <a:srgbClr val="C00000"/>
                </a:solidFill>
                <a:latin typeface="Huawei Sans" panose="020C0503030203020204" pitchFamily="34" charset="0"/>
              </a:rPr>
              <a:t> </a:t>
            </a:r>
            <a:r>
              <a:rPr lang="en-US" altLang="zh-CN" sz="1200" dirty="0" smtClean="0">
                <a:solidFill>
                  <a:schemeClr val="tx1"/>
                </a:solidFill>
                <a:latin typeface="Huawei Sans" panose="020C0503030203020204" pitchFamily="34" charset="0"/>
              </a:rPr>
              <a:t>conditions.</a:t>
            </a:r>
            <a:endParaRPr lang="en-US" altLang="zh-CN" sz="1200" dirty="0">
              <a:solidFill>
                <a:schemeClr val="tx1"/>
              </a:solidFill>
              <a:latin typeface="Huawei Sans" panose="020C0503030203020204" pitchFamily="34" charset="0"/>
            </a:endParaRPr>
          </a:p>
        </p:txBody>
      </p:sp>
      <p:sp>
        <p:nvSpPr>
          <p:cNvPr id="7" name="圆角矩形 75"/>
          <p:cNvSpPr/>
          <p:nvPr/>
        </p:nvSpPr>
        <p:spPr bwMode="gray">
          <a:xfrm>
            <a:off x="6302064" y="1175591"/>
            <a:ext cx="50400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 (network resources)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302064" y="1621885"/>
            <a:ext cx="5040000" cy="135076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spcAft>
                <a:spcPts val="600"/>
              </a:spcAft>
            </a:pPr>
            <a:r>
              <a:rPr lang="en-US" sz="1200" dirty="0" smtClean="0">
                <a:solidFill>
                  <a:schemeClr val="tx1"/>
                </a:solidFill>
                <a:latin typeface="Huawei Sans" panose="020C0503030203020204" pitchFamily="34" charset="0"/>
              </a:rPr>
              <a:t>Terminals or network segments that use fixed IP addresses, such as servers and the Internet.</a:t>
            </a:r>
            <a:endParaRPr lang="en-US" altLang="zh-CN" sz="1200" dirty="0" smtClean="0">
              <a:solidFill>
                <a:schemeClr val="tx1"/>
              </a:solidFill>
              <a:latin typeface="Huawei Sans" panose="020C0503030203020204" pitchFamily="34" charset="0"/>
              <a:sym typeface="Huawei Sans" panose="020C0503030203020204" pitchFamily="34" charset="0"/>
            </a:endParaRPr>
          </a:p>
          <a:p>
            <a:pPr marL="0" lvl="1" fontAlgn="ctr">
              <a:lnSpc>
                <a:spcPct val="110000"/>
              </a:lnSpc>
              <a:buSzPct val="50000"/>
              <a:defRPr/>
            </a:pPr>
            <a:r>
              <a:rPr lang="en-US" altLang="zh-CN" sz="1200" dirty="0" smtClean="0">
                <a:solidFill>
                  <a:schemeClr val="tx1"/>
                </a:solidFill>
                <a:latin typeface="Huawei Sans" panose="020C0503030203020204" pitchFamily="34" charset="0"/>
              </a:rPr>
              <a:t>Static security groups are defined based on service types provided by network resources. For example, the school web server, the data server for storing student information, and the exam resource server can be divided into different static security groups.</a:t>
            </a:r>
            <a:endParaRPr lang="en-US" altLang="zh-CN" sz="1200" dirty="0">
              <a:solidFill>
                <a:schemeClr val="tx1"/>
              </a:solidFill>
              <a:latin typeface="Huawei Sans" panose="020C0503030203020204" pitchFamily="34" charset="0"/>
            </a:endParaRPr>
          </a:p>
        </p:txBody>
      </p:sp>
      <p:sp>
        <p:nvSpPr>
          <p:cNvPr id="9" name="矩形 8"/>
          <p:cNvSpPr/>
          <p:nvPr/>
        </p:nvSpPr>
        <p:spPr bwMode="gray">
          <a:xfrm>
            <a:off x="937902" y="5528004"/>
            <a:ext cx="10404162" cy="584775"/>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a:spAutoFit/>
          </a:bodyPr>
          <a:lstStyle/>
          <a:p>
            <a:pPr algn="ctr" fontAlgn="ctr"/>
            <a:r>
              <a:rPr lang="en-US" sz="1600" dirty="0" smtClean="0">
                <a:latin typeface="Huawei Sans" panose="020C0503030203020204" pitchFamily="34" charset="0"/>
              </a:rPr>
              <a:t>The most important rule for defining a dynamic security group is to add users with the same network access requirements to one security group.</a:t>
            </a:r>
            <a:endParaRPr lang="en-US" sz="1600" dirty="0">
              <a:latin typeface="Huawei Sans" panose="020C0503030203020204" pitchFamily="34" charset="0"/>
            </a:endParaRPr>
          </a:p>
        </p:txBody>
      </p:sp>
      <p:sp>
        <p:nvSpPr>
          <p:cNvPr id="10" name="任意多边形 9"/>
          <p:cNvSpPr/>
          <p:nvPr/>
        </p:nvSpPr>
        <p:spPr bwMode="gray">
          <a:xfrm>
            <a:off x="937902" y="2920660"/>
            <a:ext cx="6321542" cy="2394290"/>
          </a:xfrm>
          <a:custGeom>
            <a:avLst/>
            <a:gdLst>
              <a:gd name="connsiteX0" fmla="*/ 3111500 w 9829800"/>
              <a:gd name="connsiteY0" fmla="*/ 0 h 2517578"/>
              <a:gd name="connsiteX1" fmla="*/ 3462866 w 9829800"/>
              <a:gd name="connsiteY1" fmla="*/ 347753 h 2517578"/>
              <a:gd name="connsiteX2" fmla="*/ 9829800 w 9829800"/>
              <a:gd name="connsiteY2" fmla="*/ 347753 h 2517578"/>
              <a:gd name="connsiteX3" fmla="*/ 9829800 w 9829800"/>
              <a:gd name="connsiteY3" fmla="*/ 2517578 h 2517578"/>
              <a:gd name="connsiteX4" fmla="*/ 0 w 9829800"/>
              <a:gd name="connsiteY4" fmla="*/ 2517578 h 2517578"/>
              <a:gd name="connsiteX5" fmla="*/ 0 w 9829800"/>
              <a:gd name="connsiteY5" fmla="*/ 347753 h 2517578"/>
              <a:gd name="connsiteX6" fmla="*/ 2760133 w 9829800"/>
              <a:gd name="connsiteY6" fmla="*/ 347753 h 2517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9800" h="2517578">
                <a:moveTo>
                  <a:pt x="3111500" y="0"/>
                </a:moveTo>
                <a:lnTo>
                  <a:pt x="3462866" y="347753"/>
                </a:lnTo>
                <a:lnTo>
                  <a:pt x="9829800" y="347753"/>
                </a:lnTo>
                <a:lnTo>
                  <a:pt x="9829800" y="2517578"/>
                </a:lnTo>
                <a:lnTo>
                  <a:pt x="0" y="2517578"/>
                </a:lnTo>
                <a:lnTo>
                  <a:pt x="0" y="347753"/>
                </a:lnTo>
                <a:lnTo>
                  <a:pt x="2760133" y="347753"/>
                </a:lnTo>
                <a:close/>
              </a:path>
            </a:pathLst>
          </a:custGeom>
          <a:solidFill>
            <a:srgbClr val="FEF5DA"/>
          </a:solidFill>
          <a:ln w="19050">
            <a:solidFill>
              <a:srgbClr val="FCC800"/>
            </a:solidFill>
          </a:ln>
        </p:spPr>
        <p:txBody>
          <a:bodyPr wrap="square" tIns="432000">
            <a:noAutofit/>
          </a:bodyPr>
          <a:lstStyle/>
          <a:p>
            <a:pPr marL="176213" indent="-176213" fontAlgn="ctr">
              <a:spcBef>
                <a:spcPts val="400"/>
              </a:spcBef>
              <a:spcAft>
                <a:spcPts val="400"/>
              </a:spcAft>
              <a:buFont typeface="Arial" panose="020B0604020202020204" pitchFamily="34" charset="0"/>
              <a:buChar char="•"/>
            </a:pPr>
            <a:r>
              <a:rPr lang="en-US" altLang="zh-CN" sz="1200" b="1" dirty="0" smtClean="0">
                <a:latin typeface="Huawei Sans" panose="020C0503030203020204" pitchFamily="34" charset="0"/>
              </a:rPr>
              <a:t>Who</a:t>
            </a:r>
            <a:r>
              <a:rPr lang="en-US" altLang="zh-CN" sz="1200" dirty="0">
                <a:latin typeface="Huawei Sans" panose="020C0503030203020204" pitchFamily="34" charset="0"/>
              </a:rPr>
              <a:t>: </a:t>
            </a:r>
            <a:r>
              <a:rPr lang="en-US" altLang="zh-CN" sz="1200" dirty="0" smtClean="0">
                <a:latin typeface="Huawei Sans" panose="020C0503030203020204" pitchFamily="34" charset="0"/>
              </a:rPr>
              <a:t>identity </a:t>
            </a:r>
            <a:r>
              <a:rPr lang="en-US" altLang="zh-CN" sz="1200" dirty="0">
                <a:latin typeface="Huawei Sans" panose="020C0503030203020204" pitchFamily="34" charset="0"/>
              </a:rPr>
              <a:t>of </a:t>
            </a:r>
            <a:r>
              <a:rPr lang="en-US" altLang="zh-CN" sz="1200" dirty="0" smtClean="0">
                <a:latin typeface="Huawei Sans" panose="020C0503030203020204" pitchFamily="34" charset="0"/>
              </a:rPr>
              <a:t>a user</a:t>
            </a:r>
            <a:r>
              <a:rPr lang="en-US" altLang="zh-CN" sz="1200" dirty="0">
                <a:latin typeface="Huawei Sans" panose="020C0503030203020204" pitchFamily="34" charset="0"/>
              </a:rPr>
              <a:t>, </a:t>
            </a:r>
            <a:r>
              <a:rPr lang="en-US" altLang="zh-CN" sz="1200" dirty="0" smtClean="0">
                <a:latin typeface="Huawei Sans" panose="020C0503030203020204" pitchFamily="34" charset="0"/>
              </a:rPr>
              <a:t>for example, a corporate executive, employee</a:t>
            </a:r>
            <a:r>
              <a:rPr lang="en-US" altLang="zh-CN" sz="1200" dirty="0">
                <a:latin typeface="Huawei Sans" panose="020C0503030203020204" pitchFamily="34" charset="0"/>
              </a:rPr>
              <a:t>, or </a:t>
            </a:r>
            <a:r>
              <a:rPr lang="en-US" altLang="zh-CN" sz="1200" dirty="0" smtClean="0">
                <a:latin typeface="Huawei Sans" panose="020C0503030203020204" pitchFamily="34" charset="0"/>
              </a:rPr>
              <a:t>guest;</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Where</a:t>
            </a:r>
            <a:r>
              <a:rPr lang="en-US" altLang="zh-CN" sz="1200" dirty="0">
                <a:latin typeface="Huawei Sans" panose="020C0503030203020204" pitchFamily="34" charset="0"/>
              </a:rPr>
              <a:t>: </a:t>
            </a:r>
            <a:r>
              <a:rPr lang="en-US" altLang="zh-CN" sz="1200" dirty="0" smtClean="0">
                <a:latin typeface="Huawei Sans" panose="020C0503030203020204" pitchFamily="34" charset="0"/>
              </a:rPr>
              <a:t>user </a:t>
            </a:r>
            <a:r>
              <a:rPr lang="en-US" altLang="zh-CN" sz="1200" dirty="0">
                <a:latin typeface="Huawei Sans" panose="020C0503030203020204" pitchFamily="34" charset="0"/>
              </a:rPr>
              <a:t>access location, </a:t>
            </a:r>
            <a:r>
              <a:rPr lang="en-US" altLang="zh-CN" sz="1200" dirty="0" smtClean="0">
                <a:latin typeface="Huawei Sans" panose="020C0503030203020204" pitchFamily="34" charset="0"/>
              </a:rPr>
              <a:t>for example, local (within a campus) or </a:t>
            </a:r>
            <a:r>
              <a:rPr lang="en-US" altLang="zh-CN" sz="1200" dirty="0">
                <a:latin typeface="Huawei Sans" panose="020C0503030203020204" pitchFamily="34" charset="0"/>
              </a:rPr>
              <a:t>remote </a:t>
            </a:r>
            <a:r>
              <a:rPr lang="en-US" altLang="zh-CN" sz="1200" dirty="0" smtClean="0">
                <a:latin typeface="Huawei Sans" panose="020C0503030203020204" pitchFamily="34" charset="0"/>
              </a:rPr>
              <a:t>access;</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What</a:t>
            </a:r>
            <a:r>
              <a:rPr lang="en-US" altLang="zh-CN" sz="1200" dirty="0">
                <a:latin typeface="Huawei Sans" panose="020C0503030203020204" pitchFamily="34" charset="0"/>
              </a:rPr>
              <a:t>: </a:t>
            </a:r>
            <a:r>
              <a:rPr lang="en-US" altLang="zh-CN" sz="1200" dirty="0" smtClean="0">
                <a:latin typeface="Huawei Sans" panose="020C0503030203020204" pitchFamily="34" charset="0"/>
              </a:rPr>
              <a:t>type of the access terminal, for example, a mobile phone, PC, or laptop;</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When</a:t>
            </a:r>
            <a:r>
              <a:rPr lang="en-US" altLang="zh-CN" sz="1200" dirty="0">
                <a:latin typeface="Huawei Sans" panose="020C0503030203020204" pitchFamily="34" charset="0"/>
              </a:rPr>
              <a:t>: </a:t>
            </a:r>
            <a:r>
              <a:rPr lang="en-US" altLang="zh-CN" sz="1200" dirty="0" smtClean="0">
                <a:latin typeface="Huawei Sans" panose="020C0503030203020204" pitchFamily="34" charset="0"/>
              </a:rPr>
              <a:t>time </a:t>
            </a:r>
            <a:r>
              <a:rPr lang="en-US" altLang="zh-CN" sz="1200" dirty="0">
                <a:latin typeface="Huawei Sans" panose="020C0503030203020204" pitchFamily="34" charset="0"/>
              </a:rPr>
              <a:t>range when a user accesses the network, for example, in the daytime or at </a:t>
            </a:r>
            <a:r>
              <a:rPr lang="en-US" altLang="zh-CN" sz="1200" dirty="0" smtClean="0">
                <a:latin typeface="Huawei Sans" panose="020C0503030203020204" pitchFamily="34" charset="0"/>
              </a:rPr>
              <a:t>night;</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Whose</a:t>
            </a:r>
            <a:r>
              <a:rPr lang="en-US" altLang="zh-CN" sz="1200" dirty="0">
                <a:latin typeface="Huawei Sans" panose="020C0503030203020204" pitchFamily="34" charset="0"/>
              </a:rPr>
              <a:t>: </a:t>
            </a:r>
            <a:r>
              <a:rPr lang="en-US" altLang="zh-CN" sz="1200" dirty="0" smtClean="0">
                <a:latin typeface="Huawei Sans" panose="020C0503030203020204" pitchFamily="34" charset="0"/>
              </a:rPr>
              <a:t>device </a:t>
            </a:r>
            <a:r>
              <a:rPr lang="en-US" altLang="zh-CN" sz="1200" dirty="0">
                <a:latin typeface="Huawei Sans" panose="020C0503030203020204" pitchFamily="34" charset="0"/>
              </a:rPr>
              <a:t>owner, for example, a </a:t>
            </a:r>
            <a:r>
              <a:rPr lang="en-US" altLang="zh-CN" sz="1200" dirty="0" smtClean="0">
                <a:latin typeface="Huawei Sans" panose="020C0503030203020204" pitchFamily="34" charset="0"/>
              </a:rPr>
              <a:t>company-issued terminal </a:t>
            </a:r>
            <a:r>
              <a:rPr lang="en-US" altLang="zh-CN" sz="1200" dirty="0">
                <a:latin typeface="Huawei Sans" panose="020C0503030203020204" pitchFamily="34" charset="0"/>
              </a:rPr>
              <a:t>or BYOD </a:t>
            </a:r>
            <a:r>
              <a:rPr lang="en-US" altLang="zh-CN" sz="1200" dirty="0" smtClean="0">
                <a:latin typeface="Huawei Sans" panose="020C0503030203020204" pitchFamily="34" charset="0"/>
              </a:rPr>
              <a:t>terminal;</a:t>
            </a:r>
            <a:endParaRPr lang="en-US" altLang="zh-CN" sz="1200" dirty="0">
              <a:latin typeface="Huawei Sans" panose="020C0503030203020204" pitchFamily="34" charset="0"/>
            </a:endParaRPr>
          </a:p>
          <a:p>
            <a:pPr marL="176213" indent="-176213" fontAlgn="ctr">
              <a:spcBef>
                <a:spcPts val="400"/>
              </a:spcBef>
              <a:spcAft>
                <a:spcPts val="400"/>
              </a:spcAft>
              <a:buFont typeface="Arial" panose="020B0604020202020204" pitchFamily="34" charset="0"/>
              <a:buChar char="•"/>
            </a:pPr>
            <a:r>
              <a:rPr lang="en-US" altLang="zh-CN" sz="1200" b="1" dirty="0">
                <a:latin typeface="Huawei Sans" panose="020C0503030203020204" pitchFamily="34" charset="0"/>
              </a:rPr>
              <a:t>How</a:t>
            </a:r>
            <a:r>
              <a:rPr lang="en-US" altLang="zh-CN" sz="1200" dirty="0">
                <a:latin typeface="Huawei Sans" panose="020C0503030203020204" pitchFamily="34" charset="0"/>
              </a:rPr>
              <a:t>: </a:t>
            </a:r>
            <a:r>
              <a:rPr lang="en-US" altLang="zh-CN" sz="1200" dirty="0" smtClean="0">
                <a:latin typeface="Huawei Sans" panose="020C0503030203020204" pitchFamily="34" charset="0"/>
              </a:rPr>
              <a:t>user </a:t>
            </a:r>
            <a:r>
              <a:rPr lang="en-US" altLang="zh-CN" sz="1200" dirty="0">
                <a:latin typeface="Huawei Sans" panose="020C0503030203020204" pitchFamily="34" charset="0"/>
              </a:rPr>
              <a:t>access mode, for example, wired or </a:t>
            </a:r>
            <a:r>
              <a:rPr lang="en-US" altLang="zh-CN" sz="1200" dirty="0" smtClean="0">
                <a:latin typeface="Huawei Sans" panose="020C0503030203020204" pitchFamily="34" charset="0"/>
              </a:rPr>
              <a:t>wireless access.</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6970840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Permission Control Design</a:t>
            </a:r>
            <a:endParaRPr lang="en-US" altLang="zh-CN" dirty="0"/>
          </a:p>
        </p:txBody>
      </p:sp>
      <p:sp>
        <p:nvSpPr>
          <p:cNvPr id="11" name="圆角矩形 75"/>
          <p:cNvSpPr/>
          <p:nvPr/>
        </p:nvSpPr>
        <p:spPr bwMode="gray">
          <a:xfrm>
            <a:off x="761526" y="1104473"/>
            <a:ext cx="10889138" cy="618708"/>
          </a:xfrm>
          <a:prstGeom prst="roundRect">
            <a:avLst>
              <a:gd name="adj" fmla="val 10604"/>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a:spAutoFit/>
          </a:bodyPr>
          <a:lstStyle/>
          <a:p>
            <a:pPr algn="ctr" fontAlgn="ctr"/>
            <a:r>
              <a:rPr lang="en-US" sz="1600" dirty="0">
                <a:latin typeface="Huawei Sans" panose="020C0503030203020204" pitchFamily="34" charset="0"/>
              </a:rPr>
              <a:t>Define dynamic and static security groups for free mobility based on </a:t>
            </a:r>
            <a:r>
              <a:rPr lang="en-US" sz="1600" dirty="0" smtClean="0">
                <a:latin typeface="Huawei Sans" panose="020C0503030203020204" pitchFamily="34" charset="0"/>
              </a:rPr>
              <a:t>service requirements</a:t>
            </a:r>
            <a:r>
              <a:rPr lang="en-US" sz="1600" dirty="0">
                <a:latin typeface="Huawei Sans" panose="020C0503030203020204" pitchFamily="34" charset="0"/>
              </a:rPr>
              <a:t>, and create </a:t>
            </a:r>
            <a:r>
              <a:rPr lang="en-US" sz="1600" dirty="0" smtClean="0">
                <a:latin typeface="Huawei Sans" panose="020C0503030203020204" pitchFamily="34" charset="0"/>
              </a:rPr>
              <a:t>a policy control matrix </a:t>
            </a:r>
            <a:r>
              <a:rPr lang="en-US" sz="1600" dirty="0">
                <a:latin typeface="Huawei Sans" panose="020C0503030203020204" pitchFamily="34" charset="0"/>
              </a:rPr>
              <a:t>based on </a:t>
            </a:r>
            <a:r>
              <a:rPr lang="en-US" sz="1600" dirty="0" smtClean="0">
                <a:latin typeface="Huawei Sans" panose="020C0503030203020204" pitchFamily="34" charset="0"/>
              </a:rPr>
              <a:t>the required network access rights.</a:t>
            </a:r>
            <a:endParaRPr lang="en-US" sz="1600" dirty="0">
              <a:latin typeface="Huawei Sans" panose="020C0503030203020204" pitchFamily="34" charset="0"/>
            </a:endParaRPr>
          </a:p>
        </p:txBody>
      </p:sp>
      <p:sp>
        <p:nvSpPr>
          <p:cNvPr id="12" name="圆角矩形 75"/>
          <p:cNvSpPr/>
          <p:nvPr/>
        </p:nvSpPr>
        <p:spPr bwMode="gray">
          <a:xfrm>
            <a:off x="761526" y="1912114"/>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Dynamic security group</a:t>
            </a:r>
            <a:endParaRPr lang="en-US" sz="1600" dirty="0">
              <a:solidFill>
                <a:srgbClr val="30B5C5"/>
              </a:solidFill>
              <a:latin typeface="Huawei Sans" panose="020C0503030203020204" pitchFamily="34" charset="0"/>
            </a:endParaRPr>
          </a:p>
        </p:txBody>
      </p:sp>
      <p:sp>
        <p:nvSpPr>
          <p:cNvPr id="13" name="圆角矩形 75"/>
          <p:cNvSpPr/>
          <p:nvPr/>
        </p:nvSpPr>
        <p:spPr bwMode="gray">
          <a:xfrm>
            <a:off x="761526" y="2355438"/>
            <a:ext cx="3022600" cy="1303611"/>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Hospital administrator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Doctor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Nurse</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Patient</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75"/>
          <p:cNvSpPr/>
          <p:nvPr/>
        </p:nvSpPr>
        <p:spPr bwMode="gray">
          <a:xfrm>
            <a:off x="761526" y="3932706"/>
            <a:ext cx="30226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Static security group</a:t>
            </a:r>
            <a:endParaRPr lang="en-US" sz="1600" dirty="0">
              <a:solidFill>
                <a:srgbClr val="30B5C5"/>
              </a:solidFill>
              <a:latin typeface="Huawei Sans" panose="020C0503030203020204" pitchFamily="34" charset="0"/>
            </a:endParaRPr>
          </a:p>
        </p:txBody>
      </p:sp>
      <p:sp>
        <p:nvSpPr>
          <p:cNvPr id="15" name="圆角矩形 75"/>
          <p:cNvSpPr/>
          <p:nvPr/>
        </p:nvSpPr>
        <p:spPr bwMode="gray">
          <a:xfrm>
            <a:off x="761526" y="4376030"/>
            <a:ext cx="3022600" cy="1307299"/>
          </a:xfrm>
          <a:prstGeom prst="roundRect">
            <a:avLst>
              <a:gd name="adj" fmla="val 1513"/>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Ward-round system server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Medical system server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Case database server</a:t>
            </a:r>
          </a:p>
          <a:p>
            <a:pPr marL="285750" indent="-285750" fontAlgn="ctr">
              <a:lnSpc>
                <a:spcPts val="2400"/>
              </a:lnSpc>
              <a:buFont typeface="Arial" panose="020B0604020202020204" pitchFamily="34" charset="0"/>
              <a:buChar char="•"/>
            </a:pPr>
            <a:r>
              <a:rPr lang="en-US" sz="1400" dirty="0" smtClean="0">
                <a:solidFill>
                  <a:schemeClr val="tx1">
                    <a:lumMod val="95000"/>
                    <a:lumOff val="5000"/>
                  </a:schemeClr>
                </a:solidFill>
                <a:latin typeface="Huawei Sans" panose="020C0503030203020204" pitchFamily="34" charset="0"/>
              </a:rPr>
              <a:t>Internet</a:t>
            </a:r>
            <a:endParaRPr lang="en-US" altLang="zh-CN"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3451828807"/>
              </p:ext>
            </p:extLst>
          </p:nvPr>
        </p:nvGraphicFramePr>
        <p:xfrm>
          <a:off x="3957535" y="2346079"/>
          <a:ext cx="7781240" cy="1920240"/>
        </p:xfrm>
        <a:graphic>
          <a:graphicData uri="http://schemas.openxmlformats.org/drawingml/2006/table">
            <a:tbl>
              <a:tblPr firstRow="1" bandRow="1">
                <a:tableStyleId>{5940675A-B579-460E-94D1-54222C63F5DA}</a:tableStyleId>
              </a:tblPr>
              <a:tblGrid>
                <a:gridCol w="1206648"/>
                <a:gridCol w="731520"/>
                <a:gridCol w="984068"/>
                <a:gridCol w="844732"/>
                <a:gridCol w="783771"/>
                <a:gridCol w="1201783"/>
                <a:gridCol w="696686"/>
                <a:gridCol w="628975"/>
                <a:gridCol w="703057"/>
              </a:tblGrid>
              <a:tr h="417618">
                <a:tc>
                  <a:txBody>
                    <a:bodyPr/>
                    <a:lstStyle/>
                    <a:p>
                      <a:pPr algn="ctr" fontAlgn="ct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Ward-round system</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Healthcare system</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Case database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Internet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Hospital </a:t>
                      </a:r>
                      <a:r>
                        <a:rPr lang="en-US" altLang="zh-CN" sz="1200" b="1" dirty="0" smtClean="0">
                          <a:solidFill>
                            <a:schemeClr val="tx1"/>
                          </a:solidFill>
                          <a:latin typeface="Huawei Sans" panose="020C0503030203020204" pitchFamily="34" charset="0"/>
                        </a:rPr>
                        <a:t>administrator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Doctor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Nurse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solidFill>
                            <a:schemeClr val="tx1"/>
                          </a:solidFill>
                          <a:latin typeface="Huawei Sans" panose="020C0503030203020204" pitchFamily="34" charset="0"/>
                        </a:rPr>
                        <a:t>Patient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7491">
                <a:tc>
                  <a:txBody>
                    <a:bodyPr/>
                    <a:lstStyle/>
                    <a:p>
                      <a:pPr algn="ctr" fontAlgn="ctr"/>
                      <a:r>
                        <a:rPr lang="en-US" sz="1200" b="1" dirty="0" smtClean="0">
                          <a:solidFill>
                            <a:schemeClr val="tx1"/>
                          </a:solidFill>
                          <a:latin typeface="Huawei Sans" panose="020C0503030203020204" pitchFamily="34" charset="0"/>
                        </a:rPr>
                        <a:t>Hospital administrator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1365">
                <a:tc>
                  <a:txBody>
                    <a:bodyPr/>
                    <a:lstStyle/>
                    <a:p>
                      <a:pPr algn="ctr" fontAlgn="ctr"/>
                      <a:r>
                        <a:rPr lang="en-US" sz="1200" b="1" dirty="0" smtClean="0">
                          <a:solidFill>
                            <a:schemeClr val="tx1"/>
                          </a:solidFill>
                          <a:latin typeface="Huawei Sans" panose="020C0503030203020204" pitchFamily="34" charset="0"/>
                        </a:rPr>
                        <a:t>Doctor</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200" dirty="0" smtClean="0">
                          <a:latin typeface="Huawei Sans" panose="020C0503030203020204" pitchFamily="34" charset="0"/>
                        </a:rPr>
                        <a:t>Permit</a:t>
                      </a: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200" dirty="0" smtClean="0">
                          <a:latin typeface="Huawei Sans" panose="020C0503030203020204" pitchFamily="34" charset="0"/>
                        </a:rPr>
                        <a:t>Deny</a:t>
                      </a: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8302">
                <a:tc>
                  <a:txBody>
                    <a:bodyPr/>
                    <a:lstStyle/>
                    <a:p>
                      <a:pPr algn="ctr" fontAlgn="ctr"/>
                      <a:r>
                        <a:rPr lang="en-US" sz="1200" b="1" dirty="0" smtClean="0">
                          <a:solidFill>
                            <a:schemeClr val="tx1"/>
                          </a:solidFill>
                          <a:latin typeface="Huawei Sans" panose="020C0503030203020204" pitchFamily="34" charset="0"/>
                        </a:rPr>
                        <a:t>Nurse</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200" dirty="0" smtClean="0">
                          <a:latin typeface="Huawei Sans" panose="020C0503030203020204" pitchFamily="34" charset="0"/>
                        </a:rPr>
                        <a:t>Permit</a:t>
                      </a: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3706" rtl="0" eaLnBrk="1" fontAlgn="ctr" latinLnBrk="0" hangingPunct="1">
                        <a:lnSpc>
                          <a:spcPct val="100000"/>
                        </a:lnSpc>
                        <a:spcBef>
                          <a:spcPts val="0"/>
                        </a:spcBef>
                        <a:spcAft>
                          <a:spcPts val="0"/>
                        </a:spcAft>
                        <a:buClrTx/>
                        <a:buSzTx/>
                        <a:buFontTx/>
                        <a:buNone/>
                        <a:tabLst/>
                        <a:defRPr/>
                      </a:pPr>
                      <a:r>
                        <a:rPr lang="en-US" altLang="zh-CN" sz="1200" dirty="0" smtClean="0">
                          <a:latin typeface="Huawei Sans" panose="020C0503030203020204" pitchFamily="34" charset="0"/>
                        </a:rPr>
                        <a:t>Deny</a:t>
                      </a:r>
                      <a:endParaRPr lang="en-US" altLang="zh-CN" sz="1200" b="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0959">
                <a:tc>
                  <a:txBody>
                    <a:bodyPr/>
                    <a:lstStyle/>
                    <a:p>
                      <a:pPr algn="ctr" fontAlgn="ctr"/>
                      <a:r>
                        <a:rPr lang="en-US" sz="1200" b="1" dirty="0" smtClean="0">
                          <a:solidFill>
                            <a:schemeClr val="tx1"/>
                          </a:solidFill>
                          <a:latin typeface="Huawei Sans" panose="020C0503030203020204" pitchFamily="34" charset="0"/>
                        </a:rPr>
                        <a:t>Patient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Permit</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altLang="zh-CN" sz="1200" dirty="0" smtClean="0">
                          <a:latin typeface="Huawei Sans" panose="020C0503030203020204" pitchFamily="34" charset="0"/>
                        </a:rPr>
                        <a:t>Deny</a:t>
                      </a: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b="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7" name="矩形 16"/>
          <p:cNvSpPr/>
          <p:nvPr/>
        </p:nvSpPr>
        <p:spPr bwMode="gray">
          <a:xfrm>
            <a:off x="3957535" y="4497907"/>
            <a:ext cx="7607831"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In addition to the overall policy control matrix, the administrator can further control user permissions based on applications. For example, allow patients to access the Internet, but disallow them to use applications such as shopping apps.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bwMode="gray">
          <a:xfrm>
            <a:off x="3957535" y="2398453"/>
            <a:ext cx="1184605" cy="6034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bwMode="gray">
          <a:xfrm>
            <a:off x="3957535" y="2724897"/>
            <a:ext cx="736586" cy="276999"/>
          </a:xfrm>
          <a:prstGeom prst="rect">
            <a:avLst/>
          </a:prstGeom>
        </p:spPr>
        <p:txBody>
          <a:bodyPr wrap="square" anchor="ctr">
            <a:spAutoFit/>
          </a:bodyPr>
          <a:lstStyle/>
          <a:p>
            <a:pPr fontAlgn="ctr"/>
            <a:r>
              <a:rPr lang="en-US" sz="1200" b="1" dirty="0" smtClean="0">
                <a:latin typeface="Huawei Sans" panose="020C0503030203020204" pitchFamily="34" charset="0"/>
              </a:rPr>
              <a:t>Source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168236" y="2332104"/>
            <a:ext cx="1051770" cy="276999"/>
          </a:xfrm>
          <a:prstGeom prst="rect">
            <a:avLst/>
          </a:prstGeom>
        </p:spPr>
        <p:txBody>
          <a:bodyPr wrap="square" anchor="ctr">
            <a:spAutoFit/>
          </a:bodyPr>
          <a:lstStyle/>
          <a:p>
            <a:pPr fontAlgn="ctr"/>
            <a:r>
              <a:rPr lang="en-US" sz="1200" b="1" dirty="0">
                <a:latin typeface="Huawei Sans" panose="020C0503030203020204" pitchFamily="34" charset="0"/>
              </a:rPr>
              <a:t>Destination</a:t>
            </a:r>
            <a:endParaRPr lang="en-US" altLang="zh-CN" sz="1200" b="1" dirty="0">
              <a:latin typeface="Huawei Sans" panose="020C0503030203020204" pitchFamily="34" charset="0"/>
              <a:sym typeface="Huawei Sans" panose="020C0503030203020204" pitchFamily="34" charset="0"/>
            </a:endParaRPr>
          </a:p>
        </p:txBody>
      </p:sp>
      <p:sp>
        <p:nvSpPr>
          <p:cNvPr id="24" name="矩形 23"/>
          <p:cNvSpPr/>
          <p:nvPr/>
        </p:nvSpPr>
        <p:spPr bwMode="gray">
          <a:xfrm>
            <a:off x="3891949" y="1999582"/>
            <a:ext cx="4205390" cy="307777"/>
          </a:xfrm>
          <a:prstGeom prst="rect">
            <a:avLst/>
          </a:prstGeom>
        </p:spPr>
        <p:txBody>
          <a:bodyPr wrap="square" anchor="ctr">
            <a:spAutoFit/>
          </a:bodyPr>
          <a:lstStyle/>
          <a:p>
            <a:pPr fontAlgn="ctr"/>
            <a:r>
              <a:rPr lang="en-US" sz="1400" b="1" dirty="0">
                <a:latin typeface="Huawei Sans" panose="020C0503030203020204" pitchFamily="34" charset="0"/>
              </a:rPr>
              <a:t>Policy control </a:t>
            </a:r>
            <a:r>
              <a:rPr lang="en-US" sz="1400" b="1" dirty="0" smtClean="0">
                <a:latin typeface="Huawei Sans" panose="020C0503030203020204" pitchFamily="34" charset="0"/>
              </a:rPr>
              <a:t>matrix:</a:t>
            </a:r>
            <a:endParaRPr lang="en-US" altLang="zh-CN" sz="1400" b="1"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344459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User Authentication Design</a:t>
            </a:r>
            <a:endParaRPr lang="en-US" altLang="zh-CN" dirty="0"/>
          </a:p>
        </p:txBody>
      </p:sp>
      <p:sp>
        <p:nvSpPr>
          <p:cNvPr id="3" name="文本占位符 2"/>
          <p:cNvSpPr>
            <a:spLocks noGrp="1"/>
          </p:cNvSpPr>
          <p:nvPr>
            <p:ph type="body" sz="quarter" idx="10"/>
          </p:nvPr>
        </p:nvSpPr>
        <p:spPr bwMode="gray">
          <a:xfrm>
            <a:off x="455612" y="1052514"/>
            <a:ext cx="11293476" cy="1679568"/>
          </a:xfrm>
        </p:spPr>
        <p:txBody>
          <a:bodyPr/>
          <a:lstStyle/>
          <a:p>
            <a:r>
              <a:rPr lang="en-US" sz="1800" smtClean="0"/>
              <a:t>The free mobility solution involves the same user authentication process as the traditional solution.</a:t>
            </a:r>
            <a:endParaRPr lang="en-US" altLang="zh-CN" sz="1800" smtClean="0"/>
          </a:p>
          <a:p>
            <a:r>
              <a:rPr lang="en-US" sz="1800" smtClean="0"/>
              <a:t>After a user is successfully authenticated, </a:t>
            </a:r>
            <a:r>
              <a:rPr lang="en-US" altLang="zh-CN" sz="1800" smtClean="0"/>
              <a:t>authorization </a:t>
            </a:r>
            <a:r>
              <a:rPr lang="en-US" sz="1800" smtClean="0"/>
              <a:t>information such as ACLs and VLANs is delivered in the traditional solution, whereas security group (UCL </a:t>
            </a:r>
            <a:r>
              <a:rPr lang="en-US" altLang="zh-CN" sz="1800" smtClean="0"/>
              <a:t>group</a:t>
            </a:r>
            <a:r>
              <a:rPr lang="en-US" sz="1800" smtClean="0"/>
              <a:t>) information is delivered in the free mobility solution.</a:t>
            </a:r>
            <a:endParaRPr lang="en-US" altLang="zh-CN" sz="1800" dirty="0"/>
          </a:p>
        </p:txBody>
      </p:sp>
      <p:sp>
        <p:nvSpPr>
          <p:cNvPr id="4" name="圆角矩形 75"/>
          <p:cNvSpPr/>
          <p:nvPr/>
        </p:nvSpPr>
        <p:spPr bwMode="gray">
          <a:xfrm>
            <a:off x="760415" y="2732082"/>
            <a:ext cx="5782733" cy="395245"/>
          </a:xfrm>
          <a:prstGeom prst="roundRect">
            <a:avLst>
              <a:gd name="adj" fmla="val 10604"/>
            </a:avLst>
          </a:prstGeom>
          <a:noFill/>
          <a:ln>
            <a:noFill/>
          </a:ln>
        </p:spPr>
        <p:txBody>
          <a:bodyPr wrap="square" rtlCol="0" anchor="ctr" anchorCtr="0">
            <a:noAutofit/>
          </a:bodyPr>
          <a:lstStyle/>
          <a:p>
            <a:pPr algn="ctr" fontAlgn="ctr"/>
            <a:r>
              <a:rPr lang="en-US" sz="1600" dirty="0" smtClean="0">
                <a:latin typeface="Huawei Sans" panose="020C0503030203020204" pitchFamily="34" charset="0"/>
              </a:rPr>
              <a:t>Authentication modes supported by free mobility</a:t>
            </a:r>
            <a:endParaRPr lang="en-US" sz="1600" dirty="0">
              <a:latin typeface="Huawei Sans" panose="020C0503030203020204" pitchFamily="34" charset="0"/>
            </a:endParaRPr>
          </a:p>
        </p:txBody>
      </p:sp>
      <p:sp>
        <p:nvSpPr>
          <p:cNvPr id="5" name="圆角矩形 75"/>
          <p:cNvSpPr/>
          <p:nvPr/>
        </p:nvSpPr>
        <p:spPr bwMode="gray">
          <a:xfrm>
            <a:off x="6642522" y="2749500"/>
            <a:ext cx="4885266" cy="395245"/>
          </a:xfrm>
          <a:prstGeom prst="roundRect">
            <a:avLst>
              <a:gd name="adj" fmla="val 10604"/>
            </a:avLst>
          </a:prstGeom>
          <a:noFill/>
          <a:ln>
            <a:noFill/>
          </a:ln>
        </p:spPr>
        <p:txBody>
          <a:bodyPr wrap="square" rtlCol="0" anchor="ctr" anchorCtr="0">
            <a:noAutofit/>
          </a:bodyPr>
          <a:lstStyle/>
          <a:p>
            <a:pPr algn="ctr" fontAlgn="ctr"/>
            <a:r>
              <a:rPr lang="en-US" sz="1600" dirty="0" smtClean="0">
                <a:latin typeface="Huawei Sans" panose="020C0503030203020204" pitchFamily="34" charset="0"/>
              </a:rPr>
              <a:t>Recommended </a:t>
            </a:r>
            <a:r>
              <a:rPr lang="en-US" altLang="zh-CN" sz="1600" dirty="0">
                <a:latin typeface="Huawei Sans" panose="020C0503030203020204" pitchFamily="34" charset="0"/>
              </a:rPr>
              <a:t>locations </a:t>
            </a:r>
            <a:r>
              <a:rPr lang="en-US" altLang="zh-CN" sz="1600" dirty="0" smtClean="0">
                <a:latin typeface="Huawei Sans" panose="020C0503030203020204" pitchFamily="34" charset="0"/>
              </a:rPr>
              <a:t>of </a:t>
            </a:r>
            <a:r>
              <a:rPr lang="en-US" sz="1600" dirty="0" smtClean="0">
                <a:latin typeface="Huawei Sans" panose="020C0503030203020204" pitchFamily="34" charset="0"/>
              </a:rPr>
              <a:t>authentication points</a:t>
            </a:r>
            <a:endParaRPr lang="en-US" sz="1600"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92872714"/>
              </p:ext>
            </p:extLst>
          </p:nvPr>
        </p:nvGraphicFramePr>
        <p:xfrm>
          <a:off x="760415" y="3162839"/>
          <a:ext cx="5782733" cy="2634852"/>
        </p:xfrm>
        <a:graphic>
          <a:graphicData uri="http://schemas.openxmlformats.org/drawingml/2006/table">
            <a:tbl>
              <a:tblPr/>
              <a:tblGrid>
                <a:gridCol w="1345788"/>
                <a:gridCol w="1890445"/>
                <a:gridCol w="2546500"/>
              </a:tblGrid>
              <a:tr h="311586">
                <a:tc gridSpan="2">
                  <a:txBody>
                    <a:bodyPr/>
                    <a:lstStyle/>
                    <a:p>
                      <a:pPr indent="72000" algn="ctr" fontAlgn="ctr"/>
                      <a:r>
                        <a:rPr lang="en-US" sz="1200" b="1" dirty="0" smtClean="0">
                          <a:solidFill>
                            <a:schemeClr val="tx1"/>
                          </a:solidFill>
                          <a:latin typeface="Huawei Sans" panose="020C0503030203020204" pitchFamily="34" charset="0"/>
                        </a:rPr>
                        <a:t>Authentication Mode</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a:txBody>
                    <a:bodyPr/>
                    <a:lstStyle/>
                    <a:p>
                      <a:pPr indent="72000" algn="ctr" fontAlgn="ctr"/>
                      <a:r>
                        <a:rPr lang="en-US" sz="1200" b="1" dirty="0" smtClean="0">
                          <a:solidFill>
                            <a:schemeClr val="tx1"/>
                          </a:solidFill>
                          <a:latin typeface="Huawei Sans" panose="020C0503030203020204" pitchFamily="34" charset="0"/>
                        </a:rPr>
                        <a:t>Recommended Authentication Scenario</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11586">
                <a:tc gridSpan="2">
                  <a:txBody>
                    <a:bodyPr/>
                    <a:lstStyle/>
                    <a:p>
                      <a:pPr indent="72000" algn="ctr" fontAlgn="ctr"/>
                      <a:r>
                        <a:rPr lang="en-US" sz="1200" b="0" dirty="0" smtClean="0">
                          <a:solidFill>
                            <a:schemeClr val="tx1"/>
                          </a:solidFill>
                          <a:latin typeface="Huawei Sans" panose="020C0503030203020204" pitchFamily="34" charset="0"/>
                        </a:rPr>
                        <a:t>802.1X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indent="72000" algn="ctr" fontAlgn="ctr"/>
                      <a:r>
                        <a:rPr lang="en-US" sz="1200" b="0" dirty="0" smtClean="0">
                          <a:solidFill>
                            <a:schemeClr val="tx1"/>
                          </a:solidFill>
                          <a:latin typeface="Huawei Sans" panose="020C0503030203020204" pitchFamily="34" charset="0"/>
                        </a:rPr>
                        <a:t>Wired user authentication</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1586">
                <a:tc rowSpan="2">
                  <a:txBody>
                    <a:bodyPr/>
                    <a:lstStyle/>
                    <a:p>
                      <a:pPr indent="72000" algn="ctr" fontAlgn="ctr"/>
                      <a:r>
                        <a:rPr lang="en-US" sz="1200" b="0" dirty="0" smtClean="0">
                          <a:solidFill>
                            <a:schemeClr val="tx1"/>
                          </a:solidFill>
                          <a:latin typeface="Huawei Sans" panose="020C0503030203020204" pitchFamily="34" charset="0"/>
                        </a:rPr>
                        <a:t>Portal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72000" algn="ctr" defTabSz="913706"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Portal authentication</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indent="72000" algn="ctr" fontAlgn="ctr"/>
                      <a:r>
                        <a:rPr lang="en-US" sz="1200" b="0" dirty="0" smtClean="0">
                          <a:solidFill>
                            <a:schemeClr val="tx1"/>
                          </a:solidFill>
                          <a:latin typeface="Huawei Sans" panose="020C0503030203020204" pitchFamily="34" charset="0"/>
                        </a:rPr>
                        <a:t>Wireless user authentication</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1586">
                <a:tc vMerge="1">
                  <a:txBody>
                    <a:bodyPr/>
                    <a:lstStyle/>
                    <a:p>
                      <a:pPr algn="l" fontAlgn="ctr"/>
                      <a:endParaRPr lang="zh-CN" altLang="en-US" sz="1200" b="0" i="0" u="none" strike="noStrike" dirty="0">
                        <a:latin typeface="Arial" pitchFamily="34" charset="-122"/>
                        <a:ea typeface="微软雅黑"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72000" algn="ctr" defTabSz="913706"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MAC address-prioritized Portal authentication</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algn="l" fontAlgn="ctr"/>
                      <a:endParaRPr lang="zh-CN" altLang="en-US" sz="1200" b="0" i="0" u="none" strike="noStrike" dirty="0">
                        <a:latin typeface="Arial" pitchFamily="34" charset="-122"/>
                        <a:ea typeface="微软雅黑" pitchFamily="34" charset="-122"/>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586">
                <a:tc gridSpan="2">
                  <a:txBody>
                    <a:bodyPr/>
                    <a:lstStyle/>
                    <a:p>
                      <a:pPr indent="72000" algn="ctr" fontAlgn="ctr"/>
                      <a:r>
                        <a:rPr lang="en-US" sz="1200" b="0" dirty="0" smtClean="0">
                          <a:solidFill>
                            <a:schemeClr val="tx1"/>
                          </a:solidFill>
                          <a:latin typeface="Huawei Sans" panose="020C0503030203020204" pitchFamily="34" charset="0"/>
                        </a:rPr>
                        <a:t>MAC address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indent="72000" algn="ctr" fontAlgn="ctr"/>
                      <a:r>
                        <a:rPr lang="en-US" sz="1200" b="0" dirty="0" smtClean="0">
                          <a:solidFill>
                            <a:schemeClr val="tx1"/>
                          </a:solidFill>
                          <a:latin typeface="Huawei Sans" panose="020C0503030203020204" pitchFamily="34" charset="0"/>
                        </a:rPr>
                        <a:t>Authentication for</a:t>
                      </a:r>
                      <a:r>
                        <a:rPr lang="en-US" sz="1200" b="0" baseline="0" dirty="0" smtClean="0">
                          <a:solidFill>
                            <a:schemeClr val="tx1"/>
                          </a:solidFill>
                          <a:latin typeface="Huawei Sans" panose="020C0503030203020204" pitchFamily="34" charset="0"/>
                        </a:rPr>
                        <a:t> </a:t>
                      </a:r>
                      <a:r>
                        <a:rPr lang="en-US" sz="1200" b="0" dirty="0" smtClean="0">
                          <a:solidFill>
                            <a:schemeClr val="tx1"/>
                          </a:solidFill>
                          <a:latin typeface="Huawei Sans" panose="020C0503030203020204" pitchFamily="34" charset="0"/>
                        </a:rPr>
                        <a:t>dumb terminals (such as printers)</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11586">
                <a:tc gridSpan="2">
                  <a:txBody>
                    <a:bodyPr/>
                    <a:lstStyle/>
                    <a:p>
                      <a:pPr indent="72000" algn="ctr" fontAlgn="ctr"/>
                      <a:r>
                        <a:rPr lang="en-US" sz="1200" b="0" dirty="0" err="1" smtClean="0">
                          <a:solidFill>
                            <a:schemeClr val="tx1"/>
                          </a:solidFill>
                          <a:latin typeface="Huawei Sans" panose="020C0503030203020204" pitchFamily="34" charset="0"/>
                        </a:rPr>
                        <a:t>PPPoE</a:t>
                      </a:r>
                      <a:r>
                        <a:rPr lang="en-US" sz="1200" b="0" dirty="0" smtClean="0">
                          <a:solidFill>
                            <a:schemeClr val="tx1"/>
                          </a:solidFill>
                          <a:latin typeface="Huawei Sans" panose="020C0503030203020204" pitchFamily="34" charset="0"/>
                        </a:rPr>
                        <a:t> authentication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a:txBody>
                    <a:bodyPr/>
                    <a:lstStyle/>
                    <a:p>
                      <a:pPr indent="72000" algn="ctr" fontAlgn="ctr"/>
                      <a:r>
                        <a:rPr lang="en-US" altLang="zh-CN" sz="1200" b="0" dirty="0" smtClean="0">
                          <a:solidFill>
                            <a:schemeClr val="tx1"/>
                          </a:solidFill>
                          <a:latin typeface="Huawei Sans" panose="020C0503030203020204" pitchFamily="34" charset="0"/>
                        </a:rPr>
                        <a:t>Authentication for e</a:t>
                      </a:r>
                      <a:r>
                        <a:rPr lang="en-US" sz="1200" b="0" dirty="0" smtClean="0">
                          <a:solidFill>
                            <a:schemeClr val="tx1"/>
                          </a:solidFill>
                          <a:latin typeface="Huawei Sans" panose="020C0503030203020204" pitchFamily="34" charset="0"/>
                        </a:rPr>
                        <a:t>ducation campus users</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882014631"/>
              </p:ext>
            </p:extLst>
          </p:nvPr>
        </p:nvGraphicFramePr>
        <p:xfrm>
          <a:off x="6783271" y="3162839"/>
          <a:ext cx="4725694" cy="1104453"/>
        </p:xfrm>
        <a:graphic>
          <a:graphicData uri="http://schemas.openxmlformats.org/drawingml/2006/table">
            <a:tbl>
              <a:tblPr/>
              <a:tblGrid>
                <a:gridCol w="2362847"/>
                <a:gridCol w="2362847"/>
              </a:tblGrid>
              <a:tr h="368151">
                <a:tc>
                  <a:txBody>
                    <a:bodyPr/>
                    <a:lstStyle/>
                    <a:p>
                      <a:pPr indent="72000" algn="ctr" fontAlgn="ctr"/>
                      <a:r>
                        <a:rPr lang="en-US" sz="1200" b="1" dirty="0" smtClean="0">
                          <a:solidFill>
                            <a:schemeClr val="tx1"/>
                          </a:solidFill>
                          <a:latin typeface="Huawei Sans" panose="020C0503030203020204" pitchFamily="34" charset="0"/>
                        </a:rPr>
                        <a:t>Device Role</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indent="72000" algn="ctr" fontAlgn="ctr"/>
                      <a:r>
                        <a:rPr lang="en-US" sz="1200" b="1" dirty="0" smtClean="0">
                          <a:solidFill>
                            <a:schemeClr val="tx1"/>
                          </a:solidFill>
                          <a:latin typeface="Huawei Sans" panose="020C0503030203020204" pitchFamily="34" charset="0"/>
                        </a:rPr>
                        <a:t>Location</a:t>
                      </a:r>
                      <a:endParaRPr lang="en-US" altLang="zh-CN" sz="1200" b="1"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68151">
                <a:tc rowSpan="2">
                  <a:txBody>
                    <a:bodyPr/>
                    <a:lstStyle/>
                    <a:p>
                      <a:pPr indent="72000" algn="ctr" fontAlgn="ctr"/>
                      <a:r>
                        <a:rPr lang="en-US" sz="1200" b="0" dirty="0" smtClean="0">
                          <a:solidFill>
                            <a:schemeClr val="tx1"/>
                          </a:solidFill>
                          <a:latin typeface="Huawei Sans" panose="020C0503030203020204" pitchFamily="34" charset="0"/>
                        </a:rPr>
                        <a:t>User authentication point</a:t>
                      </a:r>
                      <a:endParaRPr lang="en-US" altLang="zh-CN"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indent="72000" algn="ctr" fontAlgn="ctr"/>
                      <a:r>
                        <a:rPr lang="en-US" sz="1200" b="0" dirty="0" smtClean="0">
                          <a:solidFill>
                            <a:schemeClr val="tx1"/>
                          </a:solidFill>
                          <a:latin typeface="Huawei Sans" panose="020C0503030203020204" pitchFamily="34" charset="0"/>
                        </a:rPr>
                        <a:t>Core switch</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151">
                <a:tc vMerge="1">
                  <a:txBody>
                    <a:bodyPr/>
                    <a:lstStyle/>
                    <a:p>
                      <a:pPr algn="l" fontAlgn="ctr"/>
                      <a:endParaRPr lang="zh-CN" altLang="en-US" sz="1200" b="0" i="0" u="none" strike="noStrike" dirty="0">
                        <a:latin typeface="Arial" pitchFamily="34" charset="-122"/>
                        <a:ea typeface="微软雅黑" pitchFamily="34" charset="-122"/>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indent="72000" algn="ctr" fontAlgn="ctr"/>
                      <a:r>
                        <a:rPr lang="en-US" sz="1200" b="0" dirty="0" smtClean="0">
                          <a:solidFill>
                            <a:schemeClr val="tx1"/>
                          </a:solidFill>
                          <a:latin typeface="Huawei Sans" panose="020C0503030203020204" pitchFamily="34" charset="0"/>
                        </a:rPr>
                        <a:t>Aggregation switch</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982067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600" smtClean="0"/>
              <a:t>On a campus network, different network access policies can be deployed for users on access devices to meet diverse network access requirements.</a:t>
            </a:r>
          </a:p>
          <a:p>
            <a:r>
              <a:rPr lang="en-US" altLang="zh-CN" sz="1600" smtClean="0"/>
              <a:t>On a traditional campus network, users' network access rights are controlled using the Network Admission Control (NAC) technology, in conjunction with VLAN and ACL technologies. However, this solution has many defects. For example, the association between ACLs and users takes effect only on authentication points, resulting in poor flexibility; VLANs and ACLs need to be configured on a large number of switches that function as authentication points in advance, causing a heavy deployment and maintenance workload.</a:t>
            </a:r>
          </a:p>
          <a:p>
            <a:r>
              <a:rPr lang="en-US" altLang="zh-CN" sz="1600" smtClean="0"/>
              <a:t>Mobile working requires that these defects be removed and employees access the network from any place, any VLAN, or any IP network segment with controlled network access rights. To implement these, the free mobility solution is introduced. </a:t>
            </a:r>
            <a:endParaRPr lang="en-US" altLang="zh-CN" sz="16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Locations of Authentication Points and Policy Enforcement Points</a:t>
            </a:r>
            <a:endParaRPr lang="en-US" dirty="0"/>
          </a:p>
        </p:txBody>
      </p:sp>
      <p:sp>
        <p:nvSpPr>
          <p:cNvPr id="3" name="文本占位符 2"/>
          <p:cNvSpPr>
            <a:spLocks noGrp="1"/>
          </p:cNvSpPr>
          <p:nvPr>
            <p:ph type="body" sz="quarter" idx="10"/>
          </p:nvPr>
        </p:nvSpPr>
        <p:spPr/>
        <p:txBody>
          <a:bodyPr/>
          <a:lstStyle/>
          <a:p>
            <a:r>
              <a:rPr lang="en-US" altLang="zh-CN" sz="1800" smtClean="0"/>
              <a:t>Typically, a user gateway functions as both the authentication point and policy enforcement point for the following major reasons:</a:t>
            </a:r>
          </a:p>
          <a:p>
            <a:pPr lvl="1"/>
            <a:r>
              <a:rPr lang="en-US" altLang="zh-CN" sz="1600" smtClean="0"/>
              <a:t>There are a large number of access switches on a network. Configuring the authentication function on each access switch requires a heavy workload and leads to difficulties in management.</a:t>
            </a:r>
          </a:p>
          <a:p>
            <a:pPr lvl="1"/>
            <a:r>
              <a:rPr lang="en-US" altLang="zh-CN" sz="1600" smtClean="0"/>
              <a:t>iMaster NCE-Campus needs to synchronize permission control policies to policy enforcement points. If access switches act as both authentication points and policy enforcement points, there will be a great number of policy enforcement points. This increases the workload and difficulties of device management on iMaster NCE-Campus and prolongs the policy synchronization time.</a:t>
            </a:r>
          </a:p>
          <a:p>
            <a:r>
              <a:rPr lang="en-US" altLang="zh-CN" sz="1800" smtClean="0"/>
              <a:t>To prevent users on a Layer 2 network connected to an upstream user gateway from communicating with each other, configure Layer 2 isolation. In this way, communication traffic of the users must pass through the user gateway.</a:t>
            </a:r>
            <a:endParaRPr lang="en-US" altLang="zh-CN" sz="1800" dirty="0" smtClean="0"/>
          </a:p>
        </p:txBody>
      </p:sp>
    </p:spTree>
    <p:extLst>
      <p:ext uri="{BB962C8B-B14F-4D97-AF65-F5344CB8AC3E}">
        <p14:creationId xmlns:p14="http://schemas.microsoft.com/office/powerpoint/2010/main" val="11830284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Typical Free Mobility Solution</a:t>
            </a:r>
            <a:endParaRPr lang="en-US" altLang="zh-CN" dirty="0"/>
          </a:p>
        </p:txBody>
      </p:sp>
      <p:cxnSp>
        <p:nvCxnSpPr>
          <p:cNvPr id="6" name="Straight Connector 166"/>
          <p:cNvCxnSpPr>
            <a:endCxn id="37" idx="0"/>
          </p:cNvCxnSpPr>
          <p:nvPr/>
        </p:nvCxnSpPr>
        <p:spPr bwMode="gray">
          <a:xfrm>
            <a:off x="1792289" y="4841327"/>
            <a:ext cx="575857" cy="597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a:endCxn id="18" idx="0"/>
          </p:cNvCxnSpPr>
          <p:nvPr/>
        </p:nvCxnSpPr>
        <p:spPr bwMode="gray">
          <a:xfrm flipH="1">
            <a:off x="1249791" y="4841327"/>
            <a:ext cx="542498" cy="59752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66"/>
          <p:cNvCxnSpPr>
            <a:endCxn id="17" idx="0"/>
          </p:cNvCxnSpPr>
          <p:nvPr/>
        </p:nvCxnSpPr>
        <p:spPr bwMode="gray">
          <a:xfrm>
            <a:off x="2428905" y="4135356"/>
            <a:ext cx="625772" cy="5803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a:endCxn id="16" idx="0"/>
          </p:cNvCxnSpPr>
          <p:nvPr/>
        </p:nvCxnSpPr>
        <p:spPr bwMode="gray">
          <a:xfrm flipH="1">
            <a:off x="1775802" y="4135356"/>
            <a:ext cx="653103" cy="58035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240"/>
          <p:cNvCxnSpPr>
            <a:endCxn id="15" idx="0"/>
          </p:cNvCxnSpPr>
          <p:nvPr/>
        </p:nvCxnSpPr>
        <p:spPr bwMode="gray">
          <a:xfrm>
            <a:off x="2428903" y="1876673"/>
            <a:ext cx="5" cy="3090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56"/>
          <p:cNvCxnSpPr>
            <a:stCxn id="29" idx="1"/>
            <a:endCxn id="13" idx="3"/>
          </p:cNvCxnSpPr>
          <p:nvPr/>
        </p:nvCxnSpPr>
        <p:spPr bwMode="gray">
          <a:xfrm flipH="1">
            <a:off x="2634060" y="3270517"/>
            <a:ext cx="4963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2223754" y="3102664"/>
            <a:ext cx="410306" cy="335706"/>
          </a:xfrm>
          <a:prstGeom prst="rect">
            <a:avLst/>
          </a:prstGeom>
        </p:spPr>
      </p:pic>
      <p:pic>
        <p:nvPicPr>
          <p:cNvPr id="14" name="图片 87" descr="汇聚交换机.png"/>
          <p:cNvPicPr>
            <a:picLocks noChangeAspect="1"/>
          </p:cNvPicPr>
          <p:nvPr/>
        </p:nvPicPr>
        <p:blipFill>
          <a:blip r:embed="rId4" cstate="print"/>
          <a:stretch>
            <a:fillRect/>
          </a:stretch>
        </p:blipFill>
        <p:spPr bwMode="gray">
          <a:xfrm>
            <a:off x="2223754" y="4019619"/>
            <a:ext cx="410306" cy="335706"/>
          </a:xfrm>
          <a:prstGeom prst="rect">
            <a:avLst/>
          </a:prstGeom>
        </p:spPr>
      </p:pic>
      <p:pic>
        <p:nvPicPr>
          <p:cNvPr id="1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222657" y="2185709"/>
            <a:ext cx="412501" cy="337500"/>
          </a:xfrm>
          <a:prstGeom prst="rect">
            <a:avLst/>
          </a:prstGeom>
        </p:spPr>
      </p:pic>
      <p:pic>
        <p:nvPicPr>
          <p:cNvPr id="16" name="图片 76" descr="接入交换机.png"/>
          <p:cNvPicPr>
            <a:picLocks noChangeAspect="1"/>
          </p:cNvPicPr>
          <p:nvPr/>
        </p:nvPicPr>
        <p:blipFill>
          <a:blip r:embed="rId6" cstate="print"/>
          <a:stretch>
            <a:fillRect/>
          </a:stretch>
        </p:blipFill>
        <p:spPr bwMode="gray">
          <a:xfrm>
            <a:off x="1572947" y="4715709"/>
            <a:ext cx="405710" cy="331945"/>
          </a:xfrm>
          <a:prstGeom prst="rect">
            <a:avLst/>
          </a:prstGeom>
        </p:spPr>
      </p:pic>
      <p:pic>
        <p:nvPicPr>
          <p:cNvPr id="17" name="图片 105" descr="AP.png"/>
          <p:cNvPicPr>
            <a:picLocks noChangeAspect="1"/>
          </p:cNvPicPr>
          <p:nvPr/>
        </p:nvPicPr>
        <p:blipFill>
          <a:blip r:embed="rId7" cstate="print"/>
          <a:stretch>
            <a:fillRect/>
          </a:stretch>
        </p:blipFill>
        <p:spPr bwMode="gray">
          <a:xfrm>
            <a:off x="2849524" y="4715709"/>
            <a:ext cx="410306" cy="335706"/>
          </a:xfrm>
          <a:prstGeom prst="rect">
            <a:avLst/>
          </a:prstGeom>
        </p:spPr>
      </p:pic>
      <p:pic>
        <p:nvPicPr>
          <p:cNvPr id="18" name="图片 11" descr="开放网络-蓝.png"/>
          <p:cNvPicPr>
            <a:picLocks noChangeAspect="1"/>
          </p:cNvPicPr>
          <p:nvPr/>
        </p:nvPicPr>
        <p:blipFill>
          <a:blip r:embed="rId8" cstate="print"/>
          <a:stretch>
            <a:fillRect/>
          </a:stretch>
        </p:blipFill>
        <p:spPr bwMode="gray">
          <a:xfrm>
            <a:off x="1063423" y="5438853"/>
            <a:ext cx="372735" cy="286925"/>
          </a:xfrm>
          <a:prstGeom prst="rect">
            <a:avLst/>
          </a:prstGeom>
        </p:spPr>
      </p:pic>
      <p:pic>
        <p:nvPicPr>
          <p:cNvPr id="19" name="图片 157" descr="故障链路.png"/>
          <p:cNvPicPr>
            <a:picLocks noChangeAspect="1"/>
          </p:cNvPicPr>
          <p:nvPr/>
        </p:nvPicPr>
        <p:blipFill>
          <a:blip r:embed="rId9" cstate="print"/>
          <a:stretch>
            <a:fillRect/>
          </a:stretch>
        </p:blipFill>
        <p:spPr bwMode="gray">
          <a:xfrm>
            <a:off x="2849524" y="5419820"/>
            <a:ext cx="410306" cy="305958"/>
          </a:xfrm>
          <a:prstGeom prst="rect">
            <a:avLst/>
          </a:prstGeom>
        </p:spPr>
      </p:pic>
      <p:pic>
        <p:nvPicPr>
          <p:cNvPr id="29"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130378" y="3101767"/>
            <a:ext cx="412501" cy="337500"/>
          </a:xfrm>
          <a:prstGeom prst="rect">
            <a:avLst/>
          </a:prstGeom>
        </p:spPr>
      </p:pic>
      <p:cxnSp>
        <p:nvCxnSpPr>
          <p:cNvPr id="30" name="Straight Connector 240"/>
          <p:cNvCxnSpPr/>
          <p:nvPr/>
        </p:nvCxnSpPr>
        <p:spPr bwMode="gray">
          <a:xfrm>
            <a:off x="3825012" y="2870694"/>
            <a:ext cx="0" cy="8290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156"/>
          <p:cNvCxnSpPr/>
          <p:nvPr/>
        </p:nvCxnSpPr>
        <p:spPr bwMode="gray">
          <a:xfrm flipH="1">
            <a:off x="3825012" y="2870694"/>
            <a:ext cx="7117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56"/>
          <p:cNvCxnSpPr/>
          <p:nvPr/>
        </p:nvCxnSpPr>
        <p:spPr bwMode="gray">
          <a:xfrm flipH="1">
            <a:off x="3825013" y="3699789"/>
            <a:ext cx="6063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72" descr="交换机.png"/>
          <p:cNvPicPr>
            <a:picLocks noChangeAspect="1"/>
          </p:cNvPicPr>
          <p:nvPr/>
        </p:nvPicPr>
        <p:blipFill>
          <a:blip r:embed="rId10" cstate="print"/>
          <a:stretch>
            <a:fillRect/>
          </a:stretch>
        </p:blipFill>
        <p:spPr bwMode="gray">
          <a:xfrm>
            <a:off x="4368679" y="2731696"/>
            <a:ext cx="404368" cy="331943"/>
          </a:xfrm>
          <a:prstGeom prst="rect">
            <a:avLst/>
          </a:prstGeom>
        </p:spPr>
      </p:pic>
      <p:sp>
        <p:nvSpPr>
          <p:cNvPr id="34" name="文本框 33"/>
          <p:cNvSpPr txBox="1"/>
          <p:nvPr/>
        </p:nvSpPr>
        <p:spPr bwMode="gray">
          <a:xfrm>
            <a:off x="1031474" y="3042761"/>
            <a:ext cx="124745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Core 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a:t>
            </a:r>
            <a:r>
              <a:rPr lang="en-US" sz="1200" dirty="0" smtClean="0">
                <a:solidFill>
                  <a:srgbClr val="C00000"/>
                </a:solidFill>
                <a:latin typeface="Huawei Sans" panose="020C0503030203020204" pitchFamily="34" charset="0"/>
              </a:rPr>
              <a:t>user gateway</a:t>
            </a: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456144" y="4743181"/>
            <a:ext cx="1149675"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Access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11" descr="开放网络-蓝.png"/>
          <p:cNvPicPr>
            <a:picLocks noChangeAspect="1"/>
          </p:cNvPicPr>
          <p:nvPr/>
        </p:nvPicPr>
        <p:blipFill>
          <a:blip r:embed="rId8" cstate="print"/>
          <a:stretch>
            <a:fillRect/>
          </a:stretch>
        </p:blipFill>
        <p:spPr bwMode="gray">
          <a:xfrm>
            <a:off x="2181778" y="5438853"/>
            <a:ext cx="372735" cy="286925"/>
          </a:xfrm>
          <a:prstGeom prst="rect">
            <a:avLst/>
          </a:prstGeom>
        </p:spPr>
      </p:pic>
      <p:sp>
        <p:nvSpPr>
          <p:cNvPr id="38" name="Oval 41"/>
          <p:cNvSpPr>
            <a:spLocks noChangeAspect="1"/>
          </p:cNvSpPr>
          <p:nvPr/>
        </p:nvSpPr>
        <p:spPr bwMode="gray">
          <a:xfrm>
            <a:off x="3581947" y="5420568"/>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55"/>
          <p:cNvSpPr txBox="1"/>
          <p:nvPr/>
        </p:nvSpPr>
        <p:spPr bwMode="gray">
          <a:xfrm>
            <a:off x="3741208" y="5361267"/>
            <a:ext cx="1624163" cy="276999"/>
          </a:xfrm>
          <a:prstGeom prst="rect">
            <a:avLst/>
          </a:prstGeom>
          <a:noFill/>
        </p:spPr>
        <p:txBody>
          <a:bodyPr wrap="none" rtlCol="0">
            <a:spAutoFit/>
          </a:bodyPr>
          <a:lstStyle/>
          <a:p>
            <a:pPr fontAlgn="ctr"/>
            <a:r>
              <a:rPr lang="en-US" sz="1200" dirty="0" smtClean="0">
                <a:latin typeface="Huawei Sans" panose="020C0503030203020204" pitchFamily="34" charset="0"/>
              </a:rPr>
              <a:t>Authentication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1"/>
          <p:cNvSpPr>
            <a:spLocks noChangeAspect="1"/>
          </p:cNvSpPr>
          <p:nvPr/>
        </p:nvSpPr>
        <p:spPr bwMode="gray">
          <a:xfrm>
            <a:off x="3581947" y="5756868"/>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55"/>
          <p:cNvSpPr txBox="1"/>
          <p:nvPr/>
        </p:nvSpPr>
        <p:spPr bwMode="gray">
          <a:xfrm>
            <a:off x="3741208" y="5697567"/>
            <a:ext cx="1935145" cy="276999"/>
          </a:xfrm>
          <a:prstGeom prst="rect">
            <a:avLst/>
          </a:prstGeom>
          <a:noFill/>
        </p:spPr>
        <p:txBody>
          <a:bodyPr wrap="none" rtlCol="0">
            <a:spAutoFit/>
          </a:bodyPr>
          <a:lstStyle/>
          <a:p>
            <a:pPr fontAlgn="ctr"/>
            <a:r>
              <a:rPr lang="en-US" sz="1200" dirty="0" smtClean="0">
                <a:latin typeface="Huawei Sans" panose="020C0503030203020204" pitchFamily="34" charset="0"/>
              </a:rPr>
              <a:t>Policy enforcement point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3974733" y="3091891"/>
            <a:ext cx="1212191" cy="276999"/>
          </a:xfrm>
          <a:prstGeom prst="rect">
            <a:avLst/>
          </a:prstGeom>
          <a:noFill/>
        </p:spPr>
        <p:txBody>
          <a:bodyPr wrap="none" rtlCol="0">
            <a:spAutoFit/>
          </a:bodyPr>
          <a:lstStyle/>
          <a:p>
            <a:pPr algn="r" fontAlgn="ctr"/>
            <a:r>
              <a:rPr lang="en-US" sz="1200" dirty="0" smtClean="0">
                <a:latin typeface="Huawei Sans" panose="020C0503030203020204" pitchFamily="34" charset="0"/>
              </a:rPr>
              <a:t>Intranet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1"/>
          <p:cNvSpPr>
            <a:spLocks noChangeAspect="1"/>
          </p:cNvSpPr>
          <p:nvPr/>
        </p:nvSpPr>
        <p:spPr bwMode="gray">
          <a:xfrm>
            <a:off x="2207045" y="3323135"/>
            <a:ext cx="159261" cy="159261"/>
          </a:xfrm>
          <a:prstGeom prst="ellipse">
            <a:avLst/>
          </a:prstGeom>
          <a:solidFill>
            <a:srgbClr val="FCC8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1"/>
          <p:cNvSpPr>
            <a:spLocks noChangeAspect="1"/>
          </p:cNvSpPr>
          <p:nvPr/>
        </p:nvSpPr>
        <p:spPr bwMode="gray">
          <a:xfrm>
            <a:off x="2486605" y="3323135"/>
            <a:ext cx="159261" cy="159261"/>
          </a:xfrm>
          <a:prstGeom prst="ellipse">
            <a:avLst/>
          </a:prstGeom>
          <a:solidFill>
            <a:srgbClr val="C7000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4040930" y="3511743"/>
            <a:ext cx="1046768" cy="595041"/>
          </a:xfrm>
          <a:prstGeom prst="rect">
            <a:avLst/>
          </a:prstGeom>
        </p:spPr>
      </p:pic>
      <p:cxnSp>
        <p:nvCxnSpPr>
          <p:cNvPr id="49" name="Straight Connector 240"/>
          <p:cNvCxnSpPr>
            <a:stCxn id="15" idx="2"/>
            <a:endCxn id="13" idx="0"/>
          </p:cNvCxnSpPr>
          <p:nvPr/>
        </p:nvCxnSpPr>
        <p:spPr bwMode="gray">
          <a:xfrm flipH="1">
            <a:off x="2428907" y="2523209"/>
            <a:ext cx="1" cy="5794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240"/>
          <p:cNvCxnSpPr>
            <a:stCxn id="13" idx="2"/>
            <a:endCxn id="14" idx="0"/>
          </p:cNvCxnSpPr>
          <p:nvPr/>
        </p:nvCxnSpPr>
        <p:spPr bwMode="gray">
          <a:xfrm>
            <a:off x="2428907" y="3438370"/>
            <a:ext cx="0" cy="5812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156"/>
          <p:cNvCxnSpPr>
            <a:endCxn id="29" idx="3"/>
          </p:cNvCxnSpPr>
          <p:nvPr/>
        </p:nvCxnSpPr>
        <p:spPr bwMode="gray">
          <a:xfrm flipH="1">
            <a:off x="3542879" y="3270517"/>
            <a:ext cx="2821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Freeform 159"/>
          <p:cNvSpPr/>
          <p:nvPr/>
        </p:nvSpPr>
        <p:spPr bwMode="gray">
          <a:xfrm flipH="1">
            <a:off x="1968656" y="1450385"/>
            <a:ext cx="920495" cy="4811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ndParaRPr>
          </a:p>
        </p:txBody>
      </p:sp>
      <p:sp>
        <p:nvSpPr>
          <p:cNvPr id="43" name="任意多边形 42"/>
          <p:cNvSpPr/>
          <p:nvPr/>
        </p:nvSpPr>
        <p:spPr bwMode="gray">
          <a:xfrm flipV="1">
            <a:off x="1394389" y="3401731"/>
            <a:ext cx="1645925" cy="2101202"/>
          </a:xfrm>
          <a:custGeom>
            <a:avLst/>
            <a:gdLst>
              <a:gd name="connsiteX0" fmla="*/ 0 w 1423219"/>
              <a:gd name="connsiteY0" fmla="*/ 0 h 467032"/>
              <a:gd name="connsiteX1" fmla="*/ 250723 w 1423219"/>
              <a:gd name="connsiteY1" fmla="*/ 390832 h 467032"/>
              <a:gd name="connsiteX2" fmla="*/ 1423219 w 1423219"/>
              <a:gd name="connsiteY2" fmla="*/ 457200 h 467032"/>
              <a:gd name="connsiteX3" fmla="*/ 1423219 w 1423219"/>
              <a:gd name="connsiteY3" fmla="*/ 457200 h 467032"/>
              <a:gd name="connsiteX0" fmla="*/ 0 w 1423219"/>
              <a:gd name="connsiteY0" fmla="*/ 0 h 457200"/>
              <a:gd name="connsiteX1" fmla="*/ 1423219 w 1423219"/>
              <a:gd name="connsiteY1" fmla="*/ 457200 h 457200"/>
              <a:gd name="connsiteX2" fmla="*/ 1423219 w 1423219"/>
              <a:gd name="connsiteY2" fmla="*/ 457200 h 457200"/>
              <a:gd name="connsiteX0" fmla="*/ 0 w 1473261"/>
              <a:gd name="connsiteY0" fmla="*/ 0 h 601134"/>
              <a:gd name="connsiteX1" fmla="*/ 1473261 w 1473261"/>
              <a:gd name="connsiteY1" fmla="*/ 601134 h 601134"/>
              <a:gd name="connsiteX2" fmla="*/ 1473261 w 1473261"/>
              <a:gd name="connsiteY2" fmla="*/ 601134 h 601134"/>
              <a:gd name="connsiteX0" fmla="*/ 0 w 1473261"/>
              <a:gd name="connsiteY0" fmla="*/ 0 h 601134"/>
              <a:gd name="connsiteX1" fmla="*/ 1473261 w 1473261"/>
              <a:gd name="connsiteY1" fmla="*/ 601134 h 601134"/>
              <a:gd name="connsiteX2" fmla="*/ 1473261 w 1473261"/>
              <a:gd name="connsiteY2" fmla="*/ 601134 h 601134"/>
              <a:gd name="connsiteX0" fmla="*/ 0 w 1473261"/>
              <a:gd name="connsiteY0" fmla="*/ 0 h 601134"/>
              <a:gd name="connsiteX1" fmla="*/ 1473261 w 1473261"/>
              <a:gd name="connsiteY1" fmla="*/ 601134 h 601134"/>
              <a:gd name="connsiteX2" fmla="*/ 1473261 w 1473261"/>
              <a:gd name="connsiteY2" fmla="*/ 601134 h 601134"/>
              <a:gd name="connsiteX0" fmla="*/ 0 w 1473261"/>
              <a:gd name="connsiteY0" fmla="*/ 72918 h 674052"/>
              <a:gd name="connsiteX1" fmla="*/ 1473261 w 1473261"/>
              <a:gd name="connsiteY1" fmla="*/ 674052 h 674052"/>
              <a:gd name="connsiteX2" fmla="*/ 1037065 w 1473261"/>
              <a:gd name="connsiteY2" fmla="*/ 0 h 674052"/>
              <a:gd name="connsiteX0" fmla="*/ 0 w 1037065"/>
              <a:gd name="connsiteY0" fmla="*/ 72918 h 647824"/>
              <a:gd name="connsiteX1" fmla="*/ 851681 w 1037065"/>
              <a:gd name="connsiteY1" fmla="*/ 646778 h 647824"/>
              <a:gd name="connsiteX2" fmla="*/ 1037065 w 1037065"/>
              <a:gd name="connsiteY2" fmla="*/ 0 h 647824"/>
              <a:gd name="connsiteX0" fmla="*/ 0 w 1037065"/>
              <a:gd name="connsiteY0" fmla="*/ 72918 h 72918"/>
              <a:gd name="connsiteX1" fmla="*/ 1037065 w 1037065"/>
              <a:gd name="connsiteY1" fmla="*/ 0 h 72918"/>
              <a:gd name="connsiteX0" fmla="*/ 0 w 576333"/>
              <a:gd name="connsiteY0" fmla="*/ 2786 h 2786"/>
              <a:gd name="connsiteX1" fmla="*/ 576333 w 576333"/>
              <a:gd name="connsiteY1" fmla="*/ 0 h 2786"/>
              <a:gd name="connsiteX0" fmla="*/ 0 w 10000"/>
              <a:gd name="connsiteY0" fmla="*/ 10000 h 3633280"/>
              <a:gd name="connsiteX1" fmla="*/ 10000 w 10000"/>
              <a:gd name="connsiteY1" fmla="*/ 0 h 3633280"/>
              <a:gd name="connsiteX0" fmla="*/ 0 w 10000"/>
              <a:gd name="connsiteY0" fmla="*/ 10000 h 3986038"/>
              <a:gd name="connsiteX1" fmla="*/ 10000 w 10000"/>
              <a:gd name="connsiteY1" fmla="*/ 0 h 3986038"/>
              <a:gd name="connsiteX0" fmla="*/ 0 w 8628"/>
              <a:gd name="connsiteY0" fmla="*/ 0 h 4123298"/>
              <a:gd name="connsiteX1" fmla="*/ 8628 w 8628"/>
              <a:gd name="connsiteY1" fmla="*/ 199779 h 4123298"/>
              <a:gd name="connsiteX0" fmla="*/ 0 w 10000"/>
              <a:gd name="connsiteY0" fmla="*/ 0 h 9875"/>
              <a:gd name="connsiteX1" fmla="*/ 10000 w 10000"/>
              <a:gd name="connsiteY1" fmla="*/ 485 h 9875"/>
              <a:gd name="connsiteX0" fmla="*/ 0 w 10658"/>
              <a:gd name="connsiteY0" fmla="*/ 0 h 10000"/>
              <a:gd name="connsiteX1" fmla="*/ 10658 w 10658"/>
              <a:gd name="connsiteY1" fmla="*/ 491 h 10000"/>
              <a:gd name="connsiteX0" fmla="*/ 0 w 10658"/>
              <a:gd name="connsiteY0" fmla="*/ 0 h 8524"/>
              <a:gd name="connsiteX1" fmla="*/ 10658 w 10658"/>
              <a:gd name="connsiteY1" fmla="*/ 491 h 8524"/>
            </a:gdLst>
            <a:ahLst/>
            <a:cxnLst>
              <a:cxn ang="0">
                <a:pos x="connsiteX0" y="connsiteY0"/>
              </a:cxn>
              <a:cxn ang="0">
                <a:pos x="connsiteX1" y="connsiteY1"/>
              </a:cxn>
            </a:cxnLst>
            <a:rect l="l" t="t" r="r" b="b"/>
            <a:pathLst>
              <a:path w="10658" h="8524">
                <a:moveTo>
                  <a:pt x="0" y="0"/>
                </a:moveTo>
                <a:cubicBezTo>
                  <a:pt x="1725" y="3117"/>
                  <a:pt x="7837" y="17225"/>
                  <a:pt x="10658" y="491"/>
                </a:cubicBezTo>
              </a:path>
            </a:pathLst>
          </a:custGeom>
          <a:noFill/>
          <a:ln w="38100">
            <a:solidFill>
              <a:srgbClr val="30B5C5"/>
            </a:solidFill>
            <a:headEnd type="none"/>
            <a:tailEnd type="stealt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75"/>
          <p:cNvSpPr/>
          <p:nvPr/>
        </p:nvSpPr>
        <p:spPr bwMode="gray">
          <a:xfrm>
            <a:off x="5700008" y="1182487"/>
            <a:ext cx="6049080" cy="535795"/>
          </a:xfrm>
          <a:prstGeom prst="roundRect">
            <a:avLst>
              <a:gd name="adj" fmla="val 9203"/>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rPr>
              <a:t>(Recommended) Core switch functioning as the user gateway, authentication point, and policy enforcement point</a:t>
            </a:r>
          </a:p>
        </p:txBody>
      </p:sp>
      <p:sp>
        <p:nvSpPr>
          <p:cNvPr id="68" name="圆角矩形 75"/>
          <p:cNvSpPr/>
          <p:nvPr/>
        </p:nvSpPr>
        <p:spPr bwMode="gray">
          <a:xfrm>
            <a:off x="5700008" y="1772967"/>
            <a:ext cx="6049080" cy="4143161"/>
          </a:xfrm>
          <a:prstGeom prst="roundRect">
            <a:avLst>
              <a:gd name="adj" fmla="val 0"/>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lstStyle/>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The core switch is used as the Layer 3 gateway and authentication point for wired and wireless users, as well as </a:t>
            </a:r>
            <a:r>
              <a:rPr lang="en-US" altLang="zh-CN" sz="1400" dirty="0">
                <a:solidFill>
                  <a:schemeClr val="tx1">
                    <a:lumMod val="95000"/>
                    <a:lumOff val="5000"/>
                  </a:schemeClr>
                </a:solidFill>
                <a:latin typeface="Huawei Sans" panose="020C0503030203020204" pitchFamily="34" charset="0"/>
              </a:rPr>
              <a:t>the policy enforcement point in the free mobility solution.</a:t>
            </a:r>
            <a:endParaRPr lang="en-US" sz="1400" dirty="0">
              <a:solidFill>
                <a:schemeClr val="tx1">
                  <a:lumMod val="95000"/>
                  <a:lumOff val="5000"/>
                </a:schemeClr>
              </a:solidFill>
              <a:latin typeface="Huawei Sans" panose="020C0503030203020204" pitchFamily="34" charset="0"/>
            </a:endParaRPr>
          </a:p>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As the policy enforcement point is deployed at the upper layer, configure port isolation on access and aggregation switches to prevent traffic from being directly transmitted through the access or aggregation switches without passing through the core switch.</a:t>
            </a:r>
          </a:p>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The policy enforcement points control mutual access between users and access from users to network resources such as servers, and are deployed on core switches.</a:t>
            </a:r>
            <a:endParaRPr lang="en-US" altLang="zh-CN" sz="1400" dirty="0">
              <a:solidFill>
                <a:schemeClr val="tx1">
                  <a:lumMod val="95000"/>
                  <a:lumOff val="5000"/>
                </a:schemeClr>
              </a:solidFill>
              <a:latin typeface="Huawei Sans" panose="020C0503030203020204" pitchFamily="34" charset="0"/>
              <a:sym typeface="Huawei Sans" panose="020C0503030203020204" pitchFamily="34" charset="0"/>
            </a:endParaRPr>
          </a:p>
          <a:p>
            <a:pPr marL="285750" indent="-285750" fontAlgn="ctr">
              <a:lnSpc>
                <a:spcPct val="130000"/>
              </a:lnSpc>
              <a:spcAft>
                <a:spcPts val="600"/>
              </a:spcAft>
              <a:buFont typeface="Arial" panose="020B0604020202020204" pitchFamily="34" charset="0"/>
              <a:buChar char="•"/>
            </a:pPr>
            <a:r>
              <a:rPr lang="en-US" sz="1400" dirty="0">
                <a:solidFill>
                  <a:schemeClr val="tx1">
                    <a:lumMod val="95000"/>
                    <a:lumOff val="5000"/>
                  </a:schemeClr>
                </a:solidFill>
                <a:latin typeface="Huawei Sans" panose="020C0503030203020204" pitchFamily="34" charset="0"/>
              </a:rPr>
              <a:t>When 802.1X authentication is used, </a:t>
            </a:r>
            <a:r>
              <a:rPr lang="en-US" altLang="zh-CN" sz="1400" dirty="0">
                <a:solidFill>
                  <a:schemeClr val="tx1">
                    <a:lumMod val="95000"/>
                    <a:lumOff val="5000"/>
                  </a:schemeClr>
                </a:solidFill>
                <a:latin typeface="Huawei Sans" panose="020C0503030203020204" pitchFamily="34" charset="0"/>
              </a:rPr>
              <a:t>configure transparent transmission of 802.1X packets on the access and aggregation switches if the </a:t>
            </a:r>
            <a:r>
              <a:rPr lang="en-US" sz="1400" dirty="0">
                <a:solidFill>
                  <a:schemeClr val="tx1">
                    <a:lumMod val="95000"/>
                    <a:lumOff val="5000"/>
                  </a:schemeClr>
                </a:solidFill>
                <a:latin typeface="Huawei Sans" panose="020C0503030203020204" pitchFamily="34" charset="0"/>
              </a:rPr>
              <a:t>authentication point is located on a core switch. </a:t>
            </a:r>
            <a:endParaRPr lang="en-US" altLang="zh-CN" sz="1400" dirty="0">
              <a:solidFill>
                <a:schemeClr val="tx1">
                  <a:lumMod val="95000"/>
                  <a:lumOff val="5000"/>
                </a:schemeClr>
              </a:solidFill>
              <a:latin typeface="Huawei Sans" panose="020C0503030203020204" pitchFamily="34" charset="0"/>
              <a:sym typeface="Huawei Sans" panose="020C0503030203020204" pitchFamily="34" charset="0"/>
            </a:endParaRPr>
          </a:p>
        </p:txBody>
      </p:sp>
      <p:sp>
        <p:nvSpPr>
          <p:cNvPr id="35" name="文本框 34"/>
          <p:cNvSpPr txBox="1"/>
          <p:nvPr/>
        </p:nvSpPr>
        <p:spPr bwMode="gray">
          <a:xfrm>
            <a:off x="681354" y="4048972"/>
            <a:ext cx="1535998"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Aggregation 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657479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6" y="1844674"/>
            <a:ext cx="10153650" cy="4251325"/>
          </a:xfrm>
        </p:spPr>
        <p:txBody>
          <a:bodyPr/>
          <a:lstStyle/>
          <a:p>
            <a:r>
              <a:rPr lang="en-US" altLang="zh-CN" dirty="0" smtClean="0"/>
              <a:t>(True or false) In the free mobility solution, a policy enforcement point must be an authentication point and is typically deployed on a user gateway. (     )</a:t>
            </a:r>
          </a:p>
          <a:p>
            <a:pPr lvl="1"/>
            <a:r>
              <a:rPr lang="en-US" altLang="zh-CN" dirty="0" smtClean="0"/>
              <a:t>True</a:t>
            </a:r>
          </a:p>
          <a:p>
            <a:pPr lvl="1"/>
            <a:r>
              <a:rPr lang="en-US" altLang="zh-CN" dirty="0" smtClean="0"/>
              <a:t>False</a:t>
            </a:r>
          </a:p>
          <a:p>
            <a:r>
              <a:rPr lang="en-US" altLang="zh-CN" dirty="0" smtClean="0"/>
              <a:t>(True or false) Free mobility implements policy management and permission control based on security groups. Rules such as VLANs and ACLs need to be planned during network design. (     )</a:t>
            </a:r>
          </a:p>
          <a:p>
            <a:pPr lvl="1"/>
            <a:r>
              <a:rPr lang="en-US" altLang="zh-CN" dirty="0" smtClean="0"/>
              <a:t>True</a:t>
            </a:r>
          </a:p>
          <a:p>
            <a:pPr lvl="1"/>
            <a:r>
              <a:rPr lang="en-US" altLang="zh-CN" dirty="0" smtClean="0"/>
              <a:t>False</a:t>
            </a:r>
            <a:endParaRPr lang="en-US" altLang="zh-CN" dirty="0"/>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smtClean="0"/>
              <a:t>Free mobility transforms IP-based policies into security group–based policies, which are easier to understand and decouple policies from IP addresses. This allows network administrators to implement policy control between security groups without considering the IP addresses of users.</a:t>
            </a:r>
          </a:p>
          <a:p>
            <a:r>
              <a:rPr lang="en-US" altLang="zh-CN" sz="2000" smtClean="0"/>
              <a:t>Network objects of the same type and with the same permissions are added to one security group. Members in a security group can be PCs, mobile phones, printers, and servers. After network objects are divided into different security groups, administrators can define security group policies to determine the network services that each security group can use, including access rights and application control.</a:t>
            </a:r>
            <a:endParaRPr lang="en-US" altLang="zh-CN" sz="2000"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Char char="l"/>
            </a:pPr>
            <a:r>
              <a:rPr lang="en-US" altLang="zh-CN" sz="2199" kern="1200" smtClean="0">
                <a:solidFill>
                  <a:schemeClr val="tx1"/>
                </a:solidFill>
                <a:cs typeface="Huawei Sans" panose="020C0503030203020204" pitchFamily="34" charset="0"/>
              </a:rPr>
              <a:t>On completion of this course, you will be able to:</a:t>
            </a:r>
          </a:p>
          <a:p>
            <a:pPr lvl="1"/>
            <a:r>
              <a:rPr lang="en-US" altLang="zh-CN" smtClean="0"/>
              <a:t>Describe the requirements of large-scale campus networks for policy control.</a:t>
            </a:r>
          </a:p>
          <a:p>
            <a:pPr lvl="1"/>
            <a:r>
              <a:rPr lang="en-US" altLang="zh-CN" smtClean="0"/>
              <a:t>Describe the differences between free mobility and traditional technologies or solutions.</a:t>
            </a:r>
          </a:p>
          <a:p>
            <a:pPr lvl="1"/>
            <a:r>
              <a:rPr lang="en-US" altLang="zh-CN" smtClean="0"/>
              <a:t>Describe the basic functions and working mechanism of free mobility.</a:t>
            </a:r>
          </a:p>
          <a:p>
            <a:pPr lvl="1"/>
            <a:r>
              <a:rPr lang="en-US" altLang="zh-CN" smtClean="0"/>
              <a:t>Understand the relationship between free mobility and campus network access authentication.</a:t>
            </a:r>
          </a:p>
          <a:p>
            <a:pPr lvl="1"/>
            <a:r>
              <a:rPr lang="en-US" altLang="zh-CN" smtClean="0"/>
              <a:t>Describe the typical application solution of free mobility.</a:t>
            </a:r>
            <a:endParaRPr lang="en-US" altLang="zh-CN" dirty="0"/>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Technical Background and Basic Concepts of Free Mobility</a:t>
            </a:r>
          </a:p>
          <a:p>
            <a:r>
              <a:rPr lang="en-US" altLang="zh-CN" dirty="0" smtClean="0">
                <a:solidFill>
                  <a:schemeClr val="bg1">
                    <a:lumMod val="50000"/>
                  </a:schemeClr>
                </a:solidFill>
              </a:rPr>
              <a:t>Working Mechanism of Free Mobility</a:t>
            </a:r>
          </a:p>
          <a:p>
            <a:r>
              <a:rPr lang="en-US" altLang="zh-CN" dirty="0" smtClean="0">
                <a:solidFill>
                  <a:schemeClr val="bg1">
                    <a:lumMod val="50000"/>
                  </a:schemeClr>
                </a:solidFill>
              </a:rPr>
              <a:t>Free Mobility Solution Design</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Mobility Requirements of Users on the Network</a:t>
            </a:r>
            <a:endParaRPr lang="en-US" altLang="zh-CN" dirty="0">
              <a:sym typeface="Huawei Sans" panose="020C0503030203020204" pitchFamily="34" charset="0"/>
            </a:endParaRPr>
          </a:p>
        </p:txBody>
      </p:sp>
      <p:cxnSp>
        <p:nvCxnSpPr>
          <p:cNvPr id="4" name="Straight Connector 167"/>
          <p:cNvCxnSpPr>
            <a:stCxn id="10" idx="2"/>
            <a:endCxn id="11" idx="0"/>
          </p:cNvCxnSpPr>
          <p:nvPr/>
        </p:nvCxnSpPr>
        <p:spPr bwMode="gray">
          <a:xfrm>
            <a:off x="887309" y="3002136"/>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a:stCxn id="13" idx="2"/>
            <a:endCxn id="14" idx="0"/>
          </p:cNvCxnSpPr>
          <p:nvPr/>
        </p:nvCxnSpPr>
        <p:spPr bwMode="gray">
          <a:xfrm>
            <a:off x="4011509" y="3002136"/>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166"/>
          <p:cNvCxnSpPr>
            <a:endCxn id="13" idx="0"/>
          </p:cNvCxnSpPr>
          <p:nvPr/>
        </p:nvCxnSpPr>
        <p:spPr bwMode="gray">
          <a:xfrm>
            <a:off x="2449407" y="1697111"/>
            <a:ext cx="1562102" cy="903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167"/>
          <p:cNvCxnSpPr>
            <a:endCxn id="10" idx="0"/>
          </p:cNvCxnSpPr>
          <p:nvPr/>
        </p:nvCxnSpPr>
        <p:spPr bwMode="gray">
          <a:xfrm flipH="1">
            <a:off x="887309" y="1727785"/>
            <a:ext cx="1562098" cy="87269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9" name="图片 86" descr="核心交换机.png"/>
          <p:cNvPicPr>
            <a:picLocks noChangeAspect="1"/>
          </p:cNvPicPr>
          <p:nvPr/>
        </p:nvPicPr>
        <p:blipFill>
          <a:blip r:embed="rId4" cstate="print"/>
          <a:stretch>
            <a:fillRect/>
          </a:stretch>
        </p:blipFill>
        <p:spPr bwMode="gray">
          <a:xfrm>
            <a:off x="2203954" y="1533683"/>
            <a:ext cx="490909" cy="401653"/>
          </a:xfrm>
          <a:prstGeom prst="rect">
            <a:avLst/>
          </a:prstGeom>
        </p:spPr>
      </p:pic>
      <p:pic>
        <p:nvPicPr>
          <p:cNvPr id="10" name="图片 87" descr="汇聚交换机.png"/>
          <p:cNvPicPr>
            <a:picLocks noChangeAspect="1"/>
          </p:cNvPicPr>
          <p:nvPr/>
        </p:nvPicPr>
        <p:blipFill>
          <a:blip r:embed="rId5" cstate="print"/>
          <a:stretch>
            <a:fillRect/>
          </a:stretch>
        </p:blipFill>
        <p:spPr bwMode="gray">
          <a:xfrm>
            <a:off x="641854" y="2600483"/>
            <a:ext cx="490909" cy="401653"/>
          </a:xfrm>
          <a:prstGeom prst="rect">
            <a:avLst/>
          </a:prstGeom>
        </p:spPr>
      </p:pic>
      <p:pic>
        <p:nvPicPr>
          <p:cNvPr id="11" name="图片 76" descr="接入交换机.png"/>
          <p:cNvPicPr>
            <a:picLocks noChangeAspect="1"/>
          </p:cNvPicPr>
          <p:nvPr/>
        </p:nvPicPr>
        <p:blipFill>
          <a:blip r:embed="rId6" cstate="print"/>
          <a:stretch>
            <a:fillRect/>
          </a:stretch>
        </p:blipFill>
        <p:spPr bwMode="gray">
          <a:xfrm>
            <a:off x="641854" y="3681153"/>
            <a:ext cx="490909" cy="401653"/>
          </a:xfrm>
          <a:prstGeom prst="rect">
            <a:avLst/>
          </a:prstGeom>
        </p:spPr>
      </p:pic>
      <p:pic>
        <p:nvPicPr>
          <p:cNvPr id="12" name="图片 11" descr="开放网络-蓝.png"/>
          <p:cNvPicPr>
            <a:picLocks noChangeAspect="1"/>
          </p:cNvPicPr>
          <p:nvPr/>
        </p:nvPicPr>
        <p:blipFill>
          <a:blip r:embed="rId7" cstate="print"/>
          <a:stretch>
            <a:fillRect/>
          </a:stretch>
        </p:blipFill>
        <p:spPr bwMode="gray">
          <a:xfrm>
            <a:off x="664330" y="4533676"/>
            <a:ext cx="445956" cy="343290"/>
          </a:xfrm>
          <a:prstGeom prst="rect">
            <a:avLst/>
          </a:prstGeom>
        </p:spPr>
      </p:pic>
      <p:pic>
        <p:nvPicPr>
          <p:cNvPr id="13" name="图片 87" descr="汇聚交换机.png"/>
          <p:cNvPicPr>
            <a:picLocks noChangeAspect="1"/>
          </p:cNvPicPr>
          <p:nvPr/>
        </p:nvPicPr>
        <p:blipFill>
          <a:blip r:embed="rId5" cstate="print"/>
          <a:stretch>
            <a:fillRect/>
          </a:stretch>
        </p:blipFill>
        <p:spPr bwMode="gray">
          <a:xfrm>
            <a:off x="3766054" y="2600483"/>
            <a:ext cx="490909" cy="401653"/>
          </a:xfrm>
          <a:prstGeom prst="rect">
            <a:avLst/>
          </a:prstGeom>
        </p:spPr>
      </p:pic>
      <p:pic>
        <p:nvPicPr>
          <p:cNvPr id="14" name="图片 76" descr="接入交换机.png"/>
          <p:cNvPicPr>
            <a:picLocks noChangeAspect="1"/>
          </p:cNvPicPr>
          <p:nvPr/>
        </p:nvPicPr>
        <p:blipFill>
          <a:blip r:embed="rId6" cstate="print"/>
          <a:stretch>
            <a:fillRect/>
          </a:stretch>
        </p:blipFill>
        <p:spPr bwMode="gray">
          <a:xfrm>
            <a:off x="3766054" y="3681153"/>
            <a:ext cx="490909" cy="401653"/>
          </a:xfrm>
          <a:prstGeom prst="rect">
            <a:avLst/>
          </a:prstGeom>
        </p:spPr>
      </p:pic>
      <p:pic>
        <p:nvPicPr>
          <p:cNvPr id="15" name="图片 11" descr="开放网络-蓝.png"/>
          <p:cNvPicPr>
            <a:picLocks noChangeAspect="1"/>
          </p:cNvPicPr>
          <p:nvPr/>
        </p:nvPicPr>
        <p:blipFill>
          <a:blip r:embed="rId7" cstate="print">
            <a:duotone>
              <a:schemeClr val="accent5">
                <a:shade val="45000"/>
                <a:satMod val="135000"/>
              </a:schemeClr>
              <a:prstClr val="white"/>
            </a:duotone>
          </a:blip>
          <a:stretch>
            <a:fillRect/>
          </a:stretch>
        </p:blipFill>
        <p:spPr bwMode="gray">
          <a:xfrm>
            <a:off x="3788530" y="4533676"/>
            <a:ext cx="445956" cy="343290"/>
          </a:xfrm>
          <a:prstGeom prst="rect">
            <a:avLst/>
          </a:prstGeom>
        </p:spPr>
      </p:pic>
      <p:sp>
        <p:nvSpPr>
          <p:cNvPr id="16" name="任意多边形 15"/>
          <p:cNvSpPr/>
          <p:nvPr/>
        </p:nvSpPr>
        <p:spPr bwMode="gray">
          <a:xfrm>
            <a:off x="1173886" y="4546045"/>
            <a:ext cx="2551043" cy="311457"/>
          </a:xfrm>
          <a:custGeom>
            <a:avLst/>
            <a:gdLst>
              <a:gd name="connsiteX0" fmla="*/ 0 w 2491740"/>
              <a:gd name="connsiteY0" fmla="*/ 7620 h 7620"/>
              <a:gd name="connsiteX1" fmla="*/ 2491740 w 2491740"/>
              <a:gd name="connsiteY1" fmla="*/ 0 h 7620"/>
              <a:gd name="connsiteX0" fmla="*/ 0 w 10000"/>
              <a:gd name="connsiteY0" fmla="*/ 10000 h 202241"/>
              <a:gd name="connsiteX1" fmla="*/ 10000 w 10000"/>
              <a:gd name="connsiteY1" fmla="*/ 0 h 202241"/>
              <a:gd name="connsiteX0" fmla="*/ 0 w 10000"/>
              <a:gd name="connsiteY0" fmla="*/ 134914 h 259829"/>
              <a:gd name="connsiteX1" fmla="*/ 10000 w 10000"/>
              <a:gd name="connsiteY1" fmla="*/ 124914 h 259829"/>
              <a:gd name="connsiteX0" fmla="*/ 0 w 10000"/>
              <a:gd name="connsiteY0" fmla="*/ 134914 h 259828"/>
              <a:gd name="connsiteX1" fmla="*/ 10000 w 10000"/>
              <a:gd name="connsiteY1" fmla="*/ 124914 h 259828"/>
              <a:gd name="connsiteX0" fmla="*/ 0 w 10000"/>
              <a:gd name="connsiteY0" fmla="*/ 113640 h 338135"/>
              <a:gd name="connsiteX1" fmla="*/ 10000 w 10000"/>
              <a:gd name="connsiteY1" fmla="*/ 103640 h 338135"/>
              <a:gd name="connsiteX0" fmla="*/ 0 w 10238"/>
              <a:gd name="connsiteY0" fmla="*/ 103401 h 329565"/>
              <a:gd name="connsiteX1" fmla="*/ 10238 w 10238"/>
              <a:gd name="connsiteY1" fmla="*/ 104511 h 329565"/>
              <a:gd name="connsiteX0" fmla="*/ 0 w 10238"/>
              <a:gd name="connsiteY0" fmla="*/ 103401 h 329565"/>
              <a:gd name="connsiteX1" fmla="*/ 10238 w 10238"/>
              <a:gd name="connsiteY1" fmla="*/ 104511 h 329565"/>
              <a:gd name="connsiteX0" fmla="*/ 0 w 10238"/>
              <a:gd name="connsiteY0" fmla="*/ 217707 h 408735"/>
              <a:gd name="connsiteX1" fmla="*/ 10238 w 10238"/>
              <a:gd name="connsiteY1" fmla="*/ 218817 h 408735"/>
            </a:gdLst>
            <a:ahLst/>
            <a:cxnLst>
              <a:cxn ang="0">
                <a:pos x="connsiteX0" y="connsiteY0"/>
              </a:cxn>
              <a:cxn ang="0">
                <a:pos x="connsiteX1" y="connsiteY1"/>
              </a:cxn>
            </a:cxnLst>
            <a:rect l="l" t="t" r="r" b="b"/>
            <a:pathLst>
              <a:path w="10238" h="408735">
                <a:moveTo>
                  <a:pt x="0" y="217707"/>
                </a:moveTo>
                <a:cubicBezTo>
                  <a:pt x="5046" y="898818"/>
                  <a:pt x="5216" y="-517849"/>
                  <a:pt x="10238" y="218817"/>
                </a:cubicBezTo>
              </a:path>
            </a:pathLst>
          </a:custGeom>
          <a:noFill/>
          <a:ln w="28575">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362"/>
          <p:cNvGrpSpPr>
            <a:grpSpLocks/>
          </p:cNvGrpSpPr>
          <p:nvPr/>
        </p:nvGrpSpPr>
        <p:grpSpPr bwMode="gray">
          <a:xfrm>
            <a:off x="689280" y="5046813"/>
            <a:ext cx="390007" cy="390007"/>
            <a:chOff x="373063" y="2114551"/>
            <a:chExt cx="1114425" cy="1116013"/>
          </a:xfrm>
        </p:grpSpPr>
        <p:sp>
          <p:nvSpPr>
            <p:cNvPr id="1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341"/>
            <p:cNvGrpSpPr>
              <a:grpSpLocks/>
            </p:cNvGrpSpPr>
            <p:nvPr/>
          </p:nvGrpSpPr>
          <p:grpSpPr bwMode="gray">
            <a:xfrm>
              <a:off x="649288" y="2289176"/>
              <a:ext cx="561975" cy="769938"/>
              <a:chOff x="649288" y="2289176"/>
              <a:chExt cx="561975" cy="769938"/>
            </a:xfrm>
          </p:grpSpPr>
          <p:sp>
            <p:nvSpPr>
              <p:cNvPr id="2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6" name="文本框 25"/>
          <p:cNvSpPr txBox="1"/>
          <p:nvPr/>
        </p:nvSpPr>
        <p:spPr bwMode="gray">
          <a:xfrm>
            <a:off x="525800" y="5474563"/>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362"/>
          <p:cNvGrpSpPr>
            <a:grpSpLocks/>
          </p:cNvGrpSpPr>
          <p:nvPr/>
        </p:nvGrpSpPr>
        <p:grpSpPr bwMode="gray">
          <a:xfrm>
            <a:off x="3823730" y="5046813"/>
            <a:ext cx="390007" cy="390007"/>
            <a:chOff x="373063" y="2114551"/>
            <a:chExt cx="1114425" cy="1116013"/>
          </a:xfrm>
        </p:grpSpPr>
        <p:sp>
          <p:nvSpPr>
            <p:cNvPr id="2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341"/>
            <p:cNvGrpSpPr>
              <a:grpSpLocks/>
            </p:cNvGrpSpPr>
            <p:nvPr/>
          </p:nvGrpSpPr>
          <p:grpSpPr bwMode="gray">
            <a:xfrm>
              <a:off x="649288" y="2289176"/>
              <a:ext cx="561975" cy="769938"/>
              <a:chOff x="649288" y="2289176"/>
              <a:chExt cx="561975" cy="769938"/>
            </a:xfrm>
          </p:grpSpPr>
          <p:sp>
            <p:nvSpPr>
              <p:cNvPr id="3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6" name="文本框 35"/>
          <p:cNvSpPr txBox="1"/>
          <p:nvPr/>
        </p:nvSpPr>
        <p:spPr bwMode="gray">
          <a:xfrm>
            <a:off x="3657222" y="5474563"/>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2179329" y="4755028"/>
            <a:ext cx="638316"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Move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Straight Connector 167"/>
          <p:cNvCxnSpPr>
            <a:stCxn id="11" idx="2"/>
            <a:endCxn id="12" idx="0"/>
          </p:cNvCxnSpPr>
          <p:nvPr/>
        </p:nvCxnSpPr>
        <p:spPr bwMode="gray">
          <a:xfrm flipH="1">
            <a:off x="887308" y="4082806"/>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167"/>
          <p:cNvCxnSpPr>
            <a:stCxn id="14" idx="2"/>
            <a:endCxn id="15" idx="0"/>
          </p:cNvCxnSpPr>
          <p:nvPr/>
        </p:nvCxnSpPr>
        <p:spPr bwMode="gray">
          <a:xfrm flipH="1">
            <a:off x="4011508" y="4082806"/>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5" name="圆角矩形 75"/>
          <p:cNvSpPr/>
          <p:nvPr/>
        </p:nvSpPr>
        <p:spPr bwMode="gray">
          <a:xfrm>
            <a:off x="4841259" y="1486503"/>
            <a:ext cx="690782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Scenario description</a:t>
            </a:r>
            <a:endParaRPr lang="en-US" sz="1600" dirty="0">
              <a:solidFill>
                <a:srgbClr val="30B5C5"/>
              </a:solidFill>
              <a:latin typeface="Huawei Sans" panose="020C0503030203020204" pitchFamily="34" charset="0"/>
            </a:endParaRPr>
          </a:p>
        </p:txBody>
      </p:sp>
      <p:sp>
        <p:nvSpPr>
          <p:cNvPr id="56" name="圆角矩形 75"/>
          <p:cNvSpPr/>
          <p:nvPr/>
        </p:nvSpPr>
        <p:spPr bwMode="gray">
          <a:xfrm>
            <a:off x="4841259" y="1932797"/>
            <a:ext cx="6907829" cy="125397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User mobility requirements, such as mobile working, are common on large-scale campus networks.</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To ease campus network management, it is required that users obtain the same network access policy regardless of their </a:t>
            </a:r>
            <a:r>
              <a:rPr lang="en-US" altLang="zh-CN" sz="1400" dirty="0" smtClean="0">
                <a:solidFill>
                  <a:schemeClr val="tx1">
                    <a:lumMod val="95000"/>
                    <a:lumOff val="5000"/>
                  </a:schemeClr>
                </a:solidFill>
                <a:latin typeface="Huawei Sans" panose="020C0503030203020204" pitchFamily="34" charset="0"/>
              </a:rPr>
              <a:t>locations </a:t>
            </a:r>
            <a:r>
              <a:rPr lang="en-US" altLang="zh-CN" sz="1400" dirty="0">
                <a:solidFill>
                  <a:schemeClr val="tx1">
                    <a:lumMod val="95000"/>
                    <a:lumOff val="5000"/>
                  </a:schemeClr>
                </a:solidFill>
                <a:latin typeface="Huawei Sans" panose="020C0503030203020204" pitchFamily="34" charset="0"/>
              </a:rPr>
              <a:t>and IP </a:t>
            </a:r>
            <a:r>
              <a:rPr lang="en-US" altLang="zh-CN" sz="1400" dirty="0" smtClean="0">
                <a:solidFill>
                  <a:schemeClr val="tx1">
                    <a:lumMod val="95000"/>
                    <a:lumOff val="5000"/>
                  </a:schemeClr>
                </a:solidFill>
                <a:latin typeface="Huawei Sans" panose="020C0503030203020204" pitchFamily="34" charset="0"/>
              </a:rPr>
              <a:t>addresses.</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7" name="圆角矩形 75"/>
          <p:cNvSpPr/>
          <p:nvPr/>
        </p:nvSpPr>
        <p:spPr bwMode="gray">
          <a:xfrm>
            <a:off x="4841259" y="3432435"/>
            <a:ext cx="690782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Solution challenges</a:t>
            </a:r>
            <a:endParaRPr lang="en-US" sz="1600" dirty="0">
              <a:solidFill>
                <a:srgbClr val="30B5C5"/>
              </a:solidFill>
              <a:latin typeface="Huawei Sans" panose="020C0503030203020204" pitchFamily="34" charset="0"/>
            </a:endParaRPr>
          </a:p>
        </p:txBody>
      </p:sp>
      <p:sp>
        <p:nvSpPr>
          <p:cNvPr id="58" name="圆角矩形 75"/>
          <p:cNvSpPr/>
          <p:nvPr/>
        </p:nvSpPr>
        <p:spPr bwMode="gray">
          <a:xfrm>
            <a:off x="4841259" y="3878728"/>
            <a:ext cx="6907829" cy="178047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How to ensure that users can access the campus network </a:t>
            </a:r>
            <a:r>
              <a:rPr lang="en-US" altLang="zh-CN" sz="1400" dirty="0" smtClean="0">
                <a:solidFill>
                  <a:schemeClr val="tx1">
                    <a:lumMod val="95000"/>
                    <a:lumOff val="5000"/>
                  </a:schemeClr>
                </a:solidFill>
                <a:latin typeface="Huawei Sans" panose="020C0503030203020204" pitchFamily="34" charset="0"/>
              </a:rPr>
              <a:t>from any place?</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How to ensure the security of user access to the campus network?</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Can user information be managed in a centralized manner?</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Are the network configuration and configuration delivery simple enough? </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a:p>
            <a:pPr marL="273050" indent="-273050" fontAlgn="ctr">
              <a:lnSpc>
                <a:spcPts val="2000"/>
              </a:lnSpc>
              <a:spcAft>
                <a:spcPts val="600"/>
              </a:spcAft>
              <a:buFont typeface="+mj-lt"/>
              <a:buAutoNum type="arabicPeriod"/>
            </a:pPr>
            <a:r>
              <a:rPr lang="en-US" altLang="zh-CN" sz="1400" dirty="0">
                <a:solidFill>
                  <a:schemeClr val="tx1">
                    <a:lumMod val="95000"/>
                    <a:lumOff val="5000"/>
                  </a:schemeClr>
                </a:solidFill>
                <a:latin typeface="Huawei Sans" panose="020C0503030203020204" pitchFamily="34" charset="0"/>
              </a:rPr>
              <a:t>Is it easy to adjust policies?</a:t>
            </a:r>
            <a:endParaRPr lang="en-US" altLang="zh-CN" sz="1400" dirty="0">
              <a:solidFill>
                <a:schemeClr val="tx1">
                  <a:lumMod val="95000"/>
                  <a:lumOff val="5000"/>
                </a:schemeClr>
              </a:solidFill>
              <a:latin typeface="Huawei Sans" panose="020C0503030203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335775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Traditional Solution: Using NAC Together with VLANs and ACLs</a:t>
            </a:r>
            <a:endParaRPr lang="en-US" dirty="0"/>
          </a:p>
        </p:txBody>
      </p:sp>
      <p:sp>
        <p:nvSpPr>
          <p:cNvPr id="72" name="文本占位符 71"/>
          <p:cNvSpPr>
            <a:spLocks noGrp="1"/>
          </p:cNvSpPr>
          <p:nvPr>
            <p:ph type="body" sz="quarter" idx="10"/>
          </p:nvPr>
        </p:nvSpPr>
        <p:spPr bwMode="gray">
          <a:xfrm>
            <a:off x="455613" y="1484313"/>
            <a:ext cx="11293476" cy="802248"/>
          </a:xfrm>
        </p:spPr>
        <p:txBody>
          <a:bodyPr/>
          <a:lstStyle/>
          <a:p>
            <a:r>
              <a:rPr lang="en-US" sz="1800" smtClean="0"/>
              <a:t>On a traditional campus network, users' network access rights are controlled using the NAC technology together with VLANs and ACLs. However, this solution has the following defects.</a:t>
            </a:r>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cxnSp>
        <p:nvCxnSpPr>
          <p:cNvPr id="42" name="Straight Arrow Connector 141"/>
          <p:cNvCxnSpPr>
            <a:stCxn id="44" idx="3"/>
          </p:cNvCxnSpPr>
          <p:nvPr/>
        </p:nvCxnSpPr>
        <p:spPr bwMode="gray">
          <a:xfrm flipV="1">
            <a:off x="3786872" y="4553019"/>
            <a:ext cx="457807" cy="745066"/>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141"/>
          <p:cNvCxnSpPr/>
          <p:nvPr/>
        </p:nvCxnSpPr>
        <p:spPr bwMode="gray">
          <a:xfrm>
            <a:off x="3206839" y="3246651"/>
            <a:ext cx="991557" cy="940198"/>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694592" y="4689137"/>
            <a:ext cx="3092280" cy="1217895"/>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200" b="1" dirty="0" smtClean="0">
                <a:solidFill>
                  <a:schemeClr val="tx1"/>
                </a:solidFill>
                <a:latin typeface="Huawei Sans" panose="020C0503030203020204" pitchFamily="34" charset="0"/>
              </a:rPr>
              <a:t>The deployment </a:t>
            </a:r>
            <a:r>
              <a:rPr lang="en-US" altLang="zh-CN" sz="1200" b="1" dirty="0">
                <a:solidFill>
                  <a:schemeClr val="tx1"/>
                </a:solidFill>
                <a:latin typeface="Huawei Sans" panose="020C0503030203020204" pitchFamily="34" charset="0"/>
              </a:rPr>
              <a:t>and maintenance workload </a:t>
            </a:r>
            <a:r>
              <a:rPr lang="en-US" altLang="zh-CN" sz="1200" b="1" dirty="0" smtClean="0">
                <a:solidFill>
                  <a:schemeClr val="tx1"/>
                </a:solidFill>
                <a:latin typeface="Huawei Sans" panose="020C0503030203020204" pitchFamily="34" charset="0"/>
              </a:rPr>
              <a:t>is heavy.</a:t>
            </a:r>
            <a:endParaRPr lang="en-US" altLang="zh-CN" sz="1200" b="1" dirty="0">
              <a:solidFill>
                <a:schemeClr val="tx1"/>
              </a:solidFill>
              <a:latin typeface="Huawei Sans" panose="020C0503030203020204" pitchFamily="34" charset="0"/>
            </a:endParaRPr>
          </a:p>
          <a:p>
            <a:pPr defTabSz="914400" fontAlgn="ctr"/>
            <a:r>
              <a:rPr lang="en-US" altLang="zh-CN" sz="1200" dirty="0">
                <a:solidFill>
                  <a:schemeClr val="tx1"/>
                </a:solidFill>
                <a:latin typeface="Huawei Sans" panose="020C0503030203020204" pitchFamily="34" charset="0"/>
              </a:rPr>
              <a:t>VLANs and ACLs </a:t>
            </a:r>
            <a:r>
              <a:rPr lang="en-US" altLang="zh-CN" sz="1200" dirty="0" smtClean="0">
                <a:solidFill>
                  <a:schemeClr val="tx1"/>
                </a:solidFill>
                <a:latin typeface="Huawei Sans" panose="020C0503030203020204" pitchFamily="34" charset="0"/>
              </a:rPr>
              <a:t>need to be configured </a:t>
            </a:r>
            <a:r>
              <a:rPr lang="en-US" altLang="zh-CN" sz="1200" dirty="0">
                <a:solidFill>
                  <a:schemeClr val="tx1"/>
                </a:solidFill>
                <a:latin typeface="Huawei Sans" panose="020C0503030203020204" pitchFamily="34" charset="0"/>
              </a:rPr>
              <a:t>on a large number of switches </a:t>
            </a:r>
            <a:r>
              <a:rPr lang="en-US" altLang="zh-CN" sz="1200" dirty="0" smtClean="0">
                <a:solidFill>
                  <a:schemeClr val="tx1"/>
                </a:solidFill>
                <a:latin typeface="Huawei Sans" panose="020C0503030203020204" pitchFamily="34" charset="0"/>
              </a:rPr>
              <a:t>that function as authentication points </a:t>
            </a:r>
            <a:r>
              <a:rPr lang="en-US" altLang="zh-CN" sz="1200" dirty="0">
                <a:solidFill>
                  <a:schemeClr val="tx1"/>
                </a:solidFill>
                <a:latin typeface="Huawei Sans" panose="020C0503030203020204" pitchFamily="34" charset="0"/>
              </a:rPr>
              <a:t>in advance.</a:t>
            </a:r>
          </a:p>
        </p:txBody>
      </p:sp>
      <p:sp>
        <p:nvSpPr>
          <p:cNvPr id="45" name="矩形 44"/>
          <p:cNvSpPr/>
          <p:nvPr/>
        </p:nvSpPr>
        <p:spPr bwMode="gray">
          <a:xfrm>
            <a:off x="689996" y="2413048"/>
            <a:ext cx="3096876" cy="1155009"/>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200" b="1" dirty="0">
                <a:solidFill>
                  <a:schemeClr val="tx1"/>
                </a:solidFill>
                <a:latin typeface="Huawei Sans" panose="020C0503030203020204" pitchFamily="34" charset="0"/>
              </a:rPr>
              <a:t>The association </a:t>
            </a:r>
            <a:r>
              <a:rPr lang="en-US" altLang="zh-CN" sz="1200" b="1" dirty="0" smtClean="0">
                <a:solidFill>
                  <a:schemeClr val="tx1"/>
                </a:solidFill>
                <a:latin typeface="Huawei Sans" panose="020C0503030203020204" pitchFamily="34" charset="0"/>
              </a:rPr>
              <a:t>between ACLs and users </a:t>
            </a:r>
            <a:r>
              <a:rPr lang="en-US" altLang="zh-CN" sz="1200" b="1" dirty="0">
                <a:solidFill>
                  <a:schemeClr val="tx1"/>
                </a:solidFill>
                <a:latin typeface="Huawei Sans" panose="020C0503030203020204" pitchFamily="34" charset="0"/>
              </a:rPr>
              <a:t>takes effect only on authentication points.</a:t>
            </a:r>
          </a:p>
          <a:p>
            <a:pPr defTabSz="914400" fontAlgn="ctr"/>
            <a:r>
              <a:rPr lang="en-US" altLang="zh-CN" sz="1200" dirty="0">
                <a:solidFill>
                  <a:schemeClr val="tx1"/>
                </a:solidFill>
                <a:latin typeface="Huawei Sans" panose="020C0503030203020204" pitchFamily="34" charset="0"/>
              </a:rPr>
              <a:t>For non-authentication points, policies must be configured based on IP addresses.</a:t>
            </a:r>
          </a:p>
        </p:txBody>
      </p:sp>
      <p:cxnSp>
        <p:nvCxnSpPr>
          <p:cNvPr id="46" name="Straight Arrow Connector 141"/>
          <p:cNvCxnSpPr>
            <a:stCxn id="49" idx="1"/>
          </p:cNvCxnSpPr>
          <p:nvPr/>
        </p:nvCxnSpPr>
        <p:spPr bwMode="gray">
          <a:xfrm flipH="1" flipV="1">
            <a:off x="7859788" y="4518785"/>
            <a:ext cx="567706" cy="676962"/>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141"/>
          <p:cNvCxnSpPr>
            <a:stCxn id="44" idx="3"/>
            <a:endCxn id="18" idx="1"/>
          </p:cNvCxnSpPr>
          <p:nvPr/>
        </p:nvCxnSpPr>
        <p:spPr bwMode="gray">
          <a:xfrm flipV="1">
            <a:off x="3786872" y="4352192"/>
            <a:ext cx="3582007" cy="945893"/>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141"/>
          <p:cNvCxnSpPr>
            <a:stCxn id="49" idx="1"/>
            <a:endCxn id="15" idx="3"/>
          </p:cNvCxnSpPr>
          <p:nvPr/>
        </p:nvCxnSpPr>
        <p:spPr bwMode="gray">
          <a:xfrm flipH="1" flipV="1">
            <a:off x="4735588" y="4352192"/>
            <a:ext cx="3691906" cy="843555"/>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8427494" y="4484461"/>
            <a:ext cx="3321594" cy="1422571"/>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200" b="1" dirty="0">
                <a:solidFill>
                  <a:schemeClr val="tx1"/>
                </a:solidFill>
                <a:latin typeface="Huawei Sans" panose="020C0503030203020204" pitchFamily="34" charset="0"/>
              </a:rPr>
              <a:t>ACLs </a:t>
            </a:r>
            <a:r>
              <a:rPr lang="en-US" altLang="zh-CN" sz="1200" b="1" dirty="0" smtClean="0">
                <a:solidFill>
                  <a:schemeClr val="tx1"/>
                </a:solidFill>
                <a:latin typeface="Huawei Sans" panose="020C0503030203020204" pitchFamily="34" charset="0"/>
              </a:rPr>
              <a:t>need to be </a:t>
            </a:r>
            <a:r>
              <a:rPr lang="en-US" altLang="zh-CN" sz="1200" b="1" dirty="0">
                <a:solidFill>
                  <a:schemeClr val="tx1"/>
                </a:solidFill>
                <a:latin typeface="Huawei Sans" panose="020C0503030203020204" pitchFamily="34" charset="0"/>
              </a:rPr>
              <a:t>configured in advance.</a:t>
            </a:r>
          </a:p>
          <a:p>
            <a:pPr defTabSz="914400" fontAlgn="ctr"/>
            <a:r>
              <a:rPr lang="en-US" altLang="zh-CN" sz="1200" dirty="0" smtClean="0">
                <a:solidFill>
                  <a:schemeClr val="tx1"/>
                </a:solidFill>
                <a:latin typeface="Huawei Sans" panose="020C0503030203020204" pitchFamily="34" charset="0"/>
              </a:rPr>
              <a:t>At least </a:t>
            </a:r>
            <a:r>
              <a:rPr lang="en-US" altLang="zh-CN" sz="1200" dirty="0">
                <a:solidFill>
                  <a:schemeClr val="tx1"/>
                </a:solidFill>
                <a:latin typeface="Huawei Sans" panose="020C0503030203020204" pitchFamily="34" charset="0"/>
              </a:rPr>
              <a:t>the range of destination IP addresses </a:t>
            </a:r>
            <a:r>
              <a:rPr lang="en-US" altLang="zh-CN" sz="1200" dirty="0" smtClean="0">
                <a:solidFill>
                  <a:schemeClr val="tx1"/>
                </a:solidFill>
                <a:latin typeface="Huawei Sans" panose="020C0503030203020204" pitchFamily="34" charset="0"/>
              </a:rPr>
              <a:t>to which users are permitted or </a:t>
            </a:r>
            <a:r>
              <a:rPr lang="en-US" altLang="zh-CN" sz="1200" dirty="0">
                <a:solidFill>
                  <a:schemeClr val="tx1"/>
                </a:solidFill>
                <a:latin typeface="Huawei Sans" panose="020C0503030203020204" pitchFamily="34" charset="0"/>
              </a:rPr>
              <a:t>denied </a:t>
            </a:r>
            <a:r>
              <a:rPr lang="en-US" altLang="zh-CN" sz="1200" dirty="0" smtClean="0">
                <a:solidFill>
                  <a:schemeClr val="tx1"/>
                </a:solidFill>
                <a:latin typeface="Huawei Sans" panose="020C0503030203020204" pitchFamily="34" charset="0"/>
              </a:rPr>
              <a:t>access </a:t>
            </a:r>
            <a:r>
              <a:rPr lang="en-US" altLang="zh-CN" sz="1200" dirty="0">
                <a:solidFill>
                  <a:schemeClr val="tx1"/>
                </a:solidFill>
                <a:latin typeface="Huawei Sans" panose="020C0503030203020204" pitchFamily="34" charset="0"/>
              </a:rPr>
              <a:t>must be </a:t>
            </a:r>
            <a:r>
              <a:rPr lang="en-US" altLang="zh-CN" sz="1200" dirty="0" smtClean="0">
                <a:solidFill>
                  <a:schemeClr val="tx1"/>
                </a:solidFill>
                <a:latin typeface="Huawei Sans" panose="020C0503030203020204" pitchFamily="34" charset="0"/>
              </a:rPr>
              <a:t>defined in ACLs.</a:t>
            </a:r>
            <a:endParaRPr lang="en-US" altLang="zh-CN" sz="1200" dirty="0">
              <a:solidFill>
                <a:schemeClr val="tx1"/>
              </a:solidFill>
              <a:latin typeface="Huawei Sans" panose="020C0503030203020204" pitchFamily="34" charset="0"/>
            </a:endParaRPr>
          </a:p>
          <a:p>
            <a:pPr defTabSz="914400" fontAlgn="ctr"/>
            <a:r>
              <a:rPr lang="en-US" altLang="zh-CN" sz="1200" dirty="0" smtClean="0">
                <a:solidFill>
                  <a:schemeClr val="tx1"/>
                </a:solidFill>
                <a:latin typeface="Huawei Sans" panose="020C0503030203020204" pitchFamily="34" charset="0"/>
              </a:rPr>
              <a:t>Therefore, </a:t>
            </a:r>
            <a:r>
              <a:rPr lang="en-US" altLang="zh-CN" sz="1200" dirty="0">
                <a:solidFill>
                  <a:schemeClr val="tx1"/>
                </a:solidFill>
                <a:latin typeface="Huawei Sans" panose="020C0503030203020204" pitchFamily="34" charset="0"/>
              </a:rPr>
              <a:t>if IP addresses of users are not fixed,</a:t>
            </a:r>
            <a:r>
              <a:rPr lang="en-US" altLang="zh-CN" sz="1200" dirty="0" smtClean="0">
                <a:solidFill>
                  <a:schemeClr val="tx1"/>
                </a:solidFill>
                <a:latin typeface="Huawei Sans" panose="020C0503030203020204" pitchFamily="34" charset="0"/>
              </a:rPr>
              <a:t> ACLs are not suitable for controlling traffic sent from or destined for these users.</a:t>
            </a:r>
            <a:endParaRPr lang="en-US" altLang="zh-CN" sz="1200" dirty="0">
              <a:solidFill>
                <a:schemeClr val="tx1"/>
              </a:solidFill>
              <a:latin typeface="Huawei Sans" panose="020C0503030203020204" pitchFamily="34" charset="0"/>
            </a:endParaRPr>
          </a:p>
        </p:txBody>
      </p:sp>
      <p:sp>
        <p:nvSpPr>
          <p:cNvPr id="50" name="矩形 49"/>
          <p:cNvSpPr/>
          <p:nvPr/>
        </p:nvSpPr>
        <p:spPr bwMode="gray">
          <a:xfrm>
            <a:off x="8427494" y="2413048"/>
            <a:ext cx="2980735" cy="833603"/>
          </a:xfrm>
          <a:prstGeom prst="rect">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r>
              <a:rPr lang="en-US" altLang="zh-CN" sz="1200" b="1" dirty="0">
                <a:solidFill>
                  <a:schemeClr val="tx1"/>
                </a:solidFill>
                <a:latin typeface="Huawei Sans" panose="020C0503030203020204" pitchFamily="34" charset="0"/>
              </a:rPr>
              <a:t>Employees </a:t>
            </a:r>
            <a:r>
              <a:rPr lang="en-US" altLang="zh-CN" sz="1200" b="1" dirty="0" smtClean="0">
                <a:solidFill>
                  <a:schemeClr val="tx1"/>
                </a:solidFill>
                <a:latin typeface="Huawei Sans" panose="020C0503030203020204" pitchFamily="34" charset="0"/>
              </a:rPr>
              <a:t>are required to </a:t>
            </a:r>
            <a:r>
              <a:rPr lang="en-US" altLang="zh-CN" sz="1200" b="1" dirty="0">
                <a:solidFill>
                  <a:schemeClr val="tx1"/>
                </a:solidFill>
                <a:latin typeface="Huawei Sans" panose="020C0503030203020204" pitchFamily="34" charset="0"/>
              </a:rPr>
              <a:t>access the network and go online </a:t>
            </a:r>
            <a:r>
              <a:rPr lang="en-US" altLang="zh-CN" sz="1200" b="1" dirty="0" smtClean="0">
                <a:solidFill>
                  <a:schemeClr val="tx1"/>
                </a:solidFill>
                <a:latin typeface="Huawei Sans" panose="020C0503030203020204" pitchFamily="34" charset="0"/>
              </a:rPr>
              <a:t>through a </a:t>
            </a:r>
            <a:r>
              <a:rPr lang="en-US" altLang="zh-CN" sz="1200" b="1" dirty="0">
                <a:solidFill>
                  <a:schemeClr val="tx1"/>
                </a:solidFill>
                <a:latin typeface="Huawei Sans" panose="020C0503030203020204" pitchFamily="34" charset="0"/>
              </a:rPr>
              <a:t>specified switch, VLAN, or network segment.</a:t>
            </a:r>
          </a:p>
        </p:txBody>
      </p:sp>
      <p:grpSp>
        <p:nvGrpSpPr>
          <p:cNvPr id="64" name="组合 63"/>
          <p:cNvGrpSpPr/>
          <p:nvPr/>
        </p:nvGrpSpPr>
        <p:grpSpPr bwMode="gray">
          <a:xfrm>
            <a:off x="4244679" y="2326116"/>
            <a:ext cx="3615109" cy="3580916"/>
            <a:chOff x="4244679" y="2056731"/>
            <a:chExt cx="3615109" cy="3580916"/>
          </a:xfrm>
        </p:grpSpPr>
        <p:cxnSp>
          <p:nvCxnSpPr>
            <p:cNvPr id="8" name="Straight Connector 167"/>
            <p:cNvCxnSpPr>
              <a:stCxn id="14" idx="2"/>
              <a:endCxn id="15" idx="0"/>
            </p:cNvCxnSpPr>
            <p:nvPr/>
          </p:nvCxnSpPr>
          <p:spPr bwMode="gray">
            <a:xfrm>
              <a:off x="4490134" y="3202963"/>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a:stCxn id="17" idx="2"/>
              <a:endCxn id="18" idx="0"/>
            </p:cNvCxnSpPr>
            <p:nvPr/>
          </p:nvCxnSpPr>
          <p:spPr bwMode="gray">
            <a:xfrm>
              <a:off x="7614334" y="3202963"/>
              <a:ext cx="0" cy="67901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66"/>
            <p:cNvCxnSpPr>
              <a:endCxn id="17" idx="0"/>
            </p:cNvCxnSpPr>
            <p:nvPr/>
          </p:nvCxnSpPr>
          <p:spPr bwMode="gray">
            <a:xfrm>
              <a:off x="6052232" y="2294219"/>
              <a:ext cx="1562102" cy="5070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67"/>
            <p:cNvCxnSpPr>
              <a:endCxn id="14" idx="0"/>
            </p:cNvCxnSpPr>
            <p:nvPr/>
          </p:nvCxnSpPr>
          <p:spPr bwMode="gray">
            <a:xfrm flipH="1">
              <a:off x="4490134" y="2294219"/>
              <a:ext cx="1534229" cy="50709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5806779" y="2056731"/>
              <a:ext cx="490909" cy="401653"/>
            </a:xfrm>
            <a:prstGeom prst="rect">
              <a:avLst/>
            </a:prstGeom>
          </p:spPr>
        </p:pic>
        <p:pic>
          <p:nvPicPr>
            <p:cNvPr id="14" name="图片 87" descr="汇聚交换机.png"/>
            <p:cNvPicPr>
              <a:picLocks noChangeAspect="1"/>
            </p:cNvPicPr>
            <p:nvPr/>
          </p:nvPicPr>
          <p:blipFill>
            <a:blip r:embed="rId4" cstate="print"/>
            <a:stretch>
              <a:fillRect/>
            </a:stretch>
          </p:blipFill>
          <p:spPr bwMode="gray">
            <a:xfrm>
              <a:off x="4244679" y="2801310"/>
              <a:ext cx="490909" cy="401653"/>
            </a:xfrm>
            <a:prstGeom prst="rect">
              <a:avLst/>
            </a:prstGeom>
          </p:spPr>
        </p:pic>
        <p:pic>
          <p:nvPicPr>
            <p:cNvPr id="15" name="图片 76" descr="接入交换机.png"/>
            <p:cNvPicPr>
              <a:picLocks noChangeAspect="1"/>
            </p:cNvPicPr>
            <p:nvPr/>
          </p:nvPicPr>
          <p:blipFill>
            <a:blip r:embed="rId5" cstate="print"/>
            <a:stretch>
              <a:fillRect/>
            </a:stretch>
          </p:blipFill>
          <p:spPr bwMode="gray">
            <a:xfrm>
              <a:off x="4244679" y="3881980"/>
              <a:ext cx="490909" cy="401653"/>
            </a:xfrm>
            <a:prstGeom prst="rect">
              <a:avLst/>
            </a:prstGeom>
          </p:spPr>
        </p:pic>
        <p:pic>
          <p:nvPicPr>
            <p:cNvPr id="16" name="图片 11" descr="开放网络-蓝.png"/>
            <p:cNvPicPr>
              <a:picLocks noChangeAspect="1"/>
            </p:cNvPicPr>
            <p:nvPr/>
          </p:nvPicPr>
          <p:blipFill>
            <a:blip r:embed="rId6" cstate="print"/>
            <a:stretch>
              <a:fillRect/>
            </a:stretch>
          </p:blipFill>
          <p:spPr bwMode="gray">
            <a:xfrm>
              <a:off x="4267155" y="4734503"/>
              <a:ext cx="445956" cy="343290"/>
            </a:xfrm>
            <a:prstGeom prst="rect">
              <a:avLst/>
            </a:prstGeom>
          </p:spPr>
        </p:pic>
        <p:pic>
          <p:nvPicPr>
            <p:cNvPr id="17" name="图片 87" descr="汇聚交换机.png"/>
            <p:cNvPicPr>
              <a:picLocks noChangeAspect="1"/>
            </p:cNvPicPr>
            <p:nvPr/>
          </p:nvPicPr>
          <p:blipFill>
            <a:blip r:embed="rId4" cstate="print"/>
            <a:stretch>
              <a:fillRect/>
            </a:stretch>
          </p:blipFill>
          <p:spPr bwMode="gray">
            <a:xfrm>
              <a:off x="7368879" y="2801310"/>
              <a:ext cx="490909" cy="401653"/>
            </a:xfrm>
            <a:prstGeom prst="rect">
              <a:avLst/>
            </a:prstGeom>
          </p:spPr>
        </p:pic>
        <p:pic>
          <p:nvPicPr>
            <p:cNvPr id="18" name="图片 76" descr="接入交换机.png"/>
            <p:cNvPicPr>
              <a:picLocks noChangeAspect="1"/>
            </p:cNvPicPr>
            <p:nvPr/>
          </p:nvPicPr>
          <p:blipFill>
            <a:blip r:embed="rId5" cstate="print"/>
            <a:stretch>
              <a:fillRect/>
            </a:stretch>
          </p:blipFill>
          <p:spPr bwMode="gray">
            <a:xfrm>
              <a:off x="7368879" y="3881980"/>
              <a:ext cx="490909" cy="401653"/>
            </a:xfrm>
            <a:prstGeom prst="rect">
              <a:avLst/>
            </a:prstGeom>
          </p:spPr>
        </p:pic>
        <p:pic>
          <p:nvPicPr>
            <p:cNvPr id="19" name="图片 11" descr="开放网络-蓝.png"/>
            <p:cNvPicPr>
              <a:picLocks noChangeAspect="1"/>
            </p:cNvPicPr>
            <p:nvPr/>
          </p:nvPicPr>
          <p:blipFill>
            <a:blip r:embed="rId6" cstate="print"/>
            <a:stretch>
              <a:fillRect/>
            </a:stretch>
          </p:blipFill>
          <p:spPr bwMode="gray">
            <a:xfrm>
              <a:off x="7391355" y="4734503"/>
              <a:ext cx="445956" cy="343290"/>
            </a:xfrm>
            <a:prstGeom prst="rect">
              <a:avLst/>
            </a:prstGeom>
          </p:spPr>
        </p:pic>
        <p:grpSp>
          <p:nvGrpSpPr>
            <p:cNvPr id="20" name="组合 362"/>
            <p:cNvGrpSpPr>
              <a:grpSpLocks/>
            </p:cNvGrpSpPr>
            <p:nvPr/>
          </p:nvGrpSpPr>
          <p:grpSpPr bwMode="gray">
            <a:xfrm>
              <a:off x="4292105" y="5247640"/>
              <a:ext cx="390007" cy="390007"/>
              <a:chOff x="373063" y="2114551"/>
              <a:chExt cx="1114425" cy="1116013"/>
            </a:xfrm>
          </p:grpSpPr>
          <p:sp>
            <p:nvSpPr>
              <p:cNvPr id="21"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341"/>
              <p:cNvGrpSpPr>
                <a:grpSpLocks/>
              </p:cNvGrpSpPr>
              <p:nvPr/>
            </p:nvGrpSpPr>
            <p:grpSpPr bwMode="gray">
              <a:xfrm>
                <a:off x="649288" y="2289176"/>
                <a:ext cx="561975" cy="769938"/>
                <a:chOff x="649288" y="2289176"/>
                <a:chExt cx="561975" cy="769938"/>
              </a:xfrm>
            </p:grpSpPr>
            <p:sp>
              <p:nvSpPr>
                <p:cNvPr id="23"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 name="组合 362"/>
            <p:cNvGrpSpPr>
              <a:grpSpLocks/>
            </p:cNvGrpSpPr>
            <p:nvPr/>
          </p:nvGrpSpPr>
          <p:grpSpPr bwMode="gray">
            <a:xfrm>
              <a:off x="7426555" y="5247640"/>
              <a:ext cx="390007" cy="390007"/>
              <a:chOff x="373063" y="2114551"/>
              <a:chExt cx="1114425" cy="1116013"/>
            </a:xfrm>
          </p:grpSpPr>
          <p:sp>
            <p:nvSpPr>
              <p:cNvPr id="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41"/>
              <p:cNvGrpSpPr>
                <a:grpSpLocks/>
              </p:cNvGrpSpPr>
              <p:nvPr/>
            </p:nvGrpSpPr>
            <p:grpSpPr bwMode="gray">
              <a:xfrm>
                <a:off x="649288" y="2289176"/>
                <a:ext cx="561975" cy="769938"/>
                <a:chOff x="649288" y="2289176"/>
                <a:chExt cx="561975" cy="769938"/>
              </a:xfrm>
            </p:grpSpPr>
            <p:sp>
              <p:nvSpPr>
                <p:cNvPr id="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8" name="Group 3"/>
            <p:cNvGrpSpPr/>
            <p:nvPr/>
          </p:nvGrpSpPr>
          <p:grpSpPr bwMode="gray">
            <a:xfrm>
              <a:off x="5924370" y="4098821"/>
              <a:ext cx="261965" cy="61979"/>
              <a:chOff x="559282" y="6488261"/>
              <a:chExt cx="261965" cy="61979"/>
            </a:xfrm>
            <a:solidFill>
              <a:schemeClr val="bg1">
                <a:lumMod val="50000"/>
              </a:schemeClr>
            </a:solidFill>
          </p:grpSpPr>
          <p:sp>
            <p:nvSpPr>
              <p:cNvPr id="3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2" name="Straight Connector 167"/>
            <p:cNvCxnSpPr>
              <a:stCxn id="15" idx="2"/>
              <a:endCxn id="16" idx="0"/>
            </p:cNvCxnSpPr>
            <p:nvPr/>
          </p:nvCxnSpPr>
          <p:spPr bwMode="gray">
            <a:xfrm flipH="1">
              <a:off x="4490133" y="4283633"/>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167"/>
            <p:cNvCxnSpPr>
              <a:stCxn id="18" idx="2"/>
              <a:endCxn id="19" idx="0"/>
            </p:cNvCxnSpPr>
            <p:nvPr/>
          </p:nvCxnSpPr>
          <p:spPr bwMode="gray">
            <a:xfrm flipH="1">
              <a:off x="7614333" y="4283633"/>
              <a:ext cx="1" cy="45087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17863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Overview of </a:t>
            </a:r>
            <a:r>
              <a:rPr lang="en-US" smtClean="0"/>
              <a:t>Free Mobility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597600"/>
          </a:xfrm>
        </p:spPr>
        <p:txBody>
          <a:bodyPr/>
          <a:lstStyle/>
          <a:p>
            <a:r>
              <a:rPr lang="en-US" sz="1800" smtClean="0"/>
              <a:t>The free mobility solution allows a user to obtain the same network access policy regardless of the user's location and IP address on a campus network. iMaster NCE-Campus and switches work together to enable network access rights to automatically move with users, improving mobile working experience.</a:t>
            </a:r>
            <a:endParaRPr lang="en-US" sz="1800" dirty="0"/>
          </a:p>
        </p:txBody>
      </p:sp>
      <p:sp>
        <p:nvSpPr>
          <p:cNvPr id="135" name="圆角矩形 75"/>
          <p:cNvSpPr/>
          <p:nvPr/>
        </p:nvSpPr>
        <p:spPr bwMode="gray">
          <a:xfrm>
            <a:off x="6216561" y="2411891"/>
            <a:ext cx="5410378" cy="46555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Free mobility resolves the problems faced by traditional campus networks in three aspects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圆角矩形 75"/>
          <p:cNvSpPr/>
          <p:nvPr/>
        </p:nvSpPr>
        <p:spPr bwMode="gray">
          <a:xfrm>
            <a:off x="6216561" y="2928492"/>
            <a:ext cx="5410378" cy="93116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Decoupling of service policies from IP </a:t>
            </a:r>
            <a:r>
              <a:rPr lang="en-US" sz="1400" dirty="0" smtClean="0">
                <a:solidFill>
                  <a:schemeClr val="tx1"/>
                </a:solidFill>
                <a:latin typeface="Huawei Sans" panose="020C0503030203020204" pitchFamily="34" charset="0"/>
              </a:rPr>
              <a:t>addresses.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Centralized management of user </a:t>
            </a:r>
            <a:r>
              <a:rPr lang="en-US" sz="1400" dirty="0" smtClean="0">
                <a:solidFill>
                  <a:schemeClr val="tx1"/>
                </a:solidFill>
                <a:latin typeface="Huawei Sans" panose="020C0503030203020204" pitchFamily="34" charset="0"/>
              </a:rPr>
              <a:t>information.</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Centralized policy </a:t>
            </a:r>
            <a:r>
              <a:rPr lang="en-US" sz="1400" dirty="0" smtClean="0">
                <a:solidFill>
                  <a:schemeClr val="tx1"/>
                </a:solidFill>
                <a:latin typeface="Huawei Sans" panose="020C0503030203020204" pitchFamily="34" charset="0"/>
              </a:rPr>
              <a:t>management.</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 name="圆角矩形 75"/>
          <p:cNvSpPr/>
          <p:nvPr/>
        </p:nvSpPr>
        <p:spPr bwMode="gray">
          <a:xfrm>
            <a:off x="6216561" y="3956372"/>
            <a:ext cx="5410378" cy="46555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Advantages of free mobility</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圆角矩形 75"/>
          <p:cNvSpPr/>
          <p:nvPr/>
        </p:nvSpPr>
        <p:spPr bwMode="gray">
          <a:xfrm>
            <a:off x="6216561" y="4472972"/>
            <a:ext cx="5410378" cy="1682438"/>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Simplified network planning: Administrators no longer need to consider user IP addresses when configuring policies.</a:t>
            </a: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Enhanced control capability: User authentication information can be synchronized between network devices.</a:t>
            </a:r>
          </a:p>
          <a:p>
            <a:pPr marL="342900" indent="-342900" fontAlgn="ctr">
              <a:spcAft>
                <a:spcPts val="600"/>
              </a:spcAft>
              <a:buFont typeface="+mj-lt"/>
              <a:buAutoNum type="arabicPeriod"/>
            </a:pPr>
            <a:r>
              <a:rPr lang="en-US" sz="1400" dirty="0" smtClean="0">
                <a:solidFill>
                  <a:schemeClr val="tx1"/>
                </a:solidFill>
                <a:latin typeface="Huawei Sans" panose="020C0503030203020204" pitchFamily="34" charset="0"/>
              </a:rPr>
              <a:t>Improved management efficiency: Administrators no longer need to configure devices one by one.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2" name="Straight Connector 167"/>
          <p:cNvCxnSpPr/>
          <p:nvPr/>
        </p:nvCxnSpPr>
        <p:spPr bwMode="gray">
          <a:xfrm flipH="1">
            <a:off x="3149914" y="2764247"/>
            <a:ext cx="11007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3" name="Straight Connector 167"/>
          <p:cNvCxnSpPr>
            <a:stCxn id="98" idx="2"/>
            <a:endCxn id="99" idx="0"/>
          </p:cNvCxnSpPr>
          <p:nvPr/>
        </p:nvCxnSpPr>
        <p:spPr bwMode="gray">
          <a:xfrm>
            <a:off x="1342360" y="3722777"/>
            <a:ext cx="0" cy="38280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67"/>
          <p:cNvCxnSpPr>
            <a:stCxn id="101" idx="2"/>
            <a:endCxn id="102" idx="0"/>
          </p:cNvCxnSpPr>
          <p:nvPr/>
        </p:nvCxnSpPr>
        <p:spPr bwMode="gray">
          <a:xfrm>
            <a:off x="4466560" y="3722777"/>
            <a:ext cx="0" cy="38280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5" name="Straight Connector 166"/>
          <p:cNvCxnSpPr/>
          <p:nvPr/>
        </p:nvCxnSpPr>
        <p:spPr bwMode="gray">
          <a:xfrm>
            <a:off x="2919227" y="2783308"/>
            <a:ext cx="1547333" cy="537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167"/>
          <p:cNvCxnSpPr/>
          <p:nvPr/>
        </p:nvCxnSpPr>
        <p:spPr bwMode="gray">
          <a:xfrm flipH="1">
            <a:off x="1342360" y="2764247"/>
            <a:ext cx="1547332" cy="55687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97" name="图片 86" descr="核心交换机.png"/>
          <p:cNvPicPr>
            <a:picLocks noChangeAspect="1"/>
          </p:cNvPicPr>
          <p:nvPr/>
        </p:nvPicPr>
        <p:blipFill>
          <a:blip r:embed="rId3" cstate="print"/>
          <a:stretch>
            <a:fillRect/>
          </a:stretch>
        </p:blipFill>
        <p:spPr bwMode="gray">
          <a:xfrm>
            <a:off x="2659005" y="2563420"/>
            <a:ext cx="490909" cy="401653"/>
          </a:xfrm>
          <a:prstGeom prst="rect">
            <a:avLst/>
          </a:prstGeom>
        </p:spPr>
      </p:pic>
      <p:pic>
        <p:nvPicPr>
          <p:cNvPr id="98" name="图片 87" descr="汇聚交换机.png"/>
          <p:cNvPicPr>
            <a:picLocks noChangeAspect="1"/>
          </p:cNvPicPr>
          <p:nvPr/>
        </p:nvPicPr>
        <p:blipFill>
          <a:blip r:embed="rId4" cstate="print"/>
          <a:stretch>
            <a:fillRect/>
          </a:stretch>
        </p:blipFill>
        <p:spPr bwMode="gray">
          <a:xfrm>
            <a:off x="1096905" y="3321124"/>
            <a:ext cx="490909" cy="401653"/>
          </a:xfrm>
          <a:prstGeom prst="rect">
            <a:avLst/>
          </a:prstGeom>
        </p:spPr>
      </p:pic>
      <p:pic>
        <p:nvPicPr>
          <p:cNvPr id="99" name="图片 76" descr="接入交换机.png"/>
          <p:cNvPicPr>
            <a:picLocks noChangeAspect="1"/>
          </p:cNvPicPr>
          <p:nvPr/>
        </p:nvPicPr>
        <p:blipFill>
          <a:blip r:embed="rId5" cstate="print"/>
          <a:stretch>
            <a:fillRect/>
          </a:stretch>
        </p:blipFill>
        <p:spPr bwMode="gray">
          <a:xfrm>
            <a:off x="1096905" y="4105577"/>
            <a:ext cx="490909" cy="401653"/>
          </a:xfrm>
          <a:prstGeom prst="rect">
            <a:avLst/>
          </a:prstGeom>
        </p:spPr>
      </p:pic>
      <p:pic>
        <p:nvPicPr>
          <p:cNvPr id="100" name="图片 99" descr="开放网络-蓝.png"/>
          <p:cNvPicPr>
            <a:picLocks noChangeAspect="1"/>
          </p:cNvPicPr>
          <p:nvPr/>
        </p:nvPicPr>
        <p:blipFill>
          <a:blip r:embed="rId6" cstate="print"/>
          <a:stretch>
            <a:fillRect/>
          </a:stretch>
        </p:blipFill>
        <p:spPr bwMode="gray">
          <a:xfrm>
            <a:off x="1119381" y="4919463"/>
            <a:ext cx="445956" cy="343290"/>
          </a:xfrm>
          <a:prstGeom prst="rect">
            <a:avLst/>
          </a:prstGeom>
        </p:spPr>
      </p:pic>
      <p:pic>
        <p:nvPicPr>
          <p:cNvPr id="101" name="图片 87" descr="汇聚交换机.png"/>
          <p:cNvPicPr>
            <a:picLocks noChangeAspect="1"/>
          </p:cNvPicPr>
          <p:nvPr/>
        </p:nvPicPr>
        <p:blipFill>
          <a:blip r:embed="rId4" cstate="print"/>
          <a:stretch>
            <a:fillRect/>
          </a:stretch>
        </p:blipFill>
        <p:spPr bwMode="gray">
          <a:xfrm>
            <a:off x="4221105" y="3321124"/>
            <a:ext cx="490909" cy="401653"/>
          </a:xfrm>
          <a:prstGeom prst="rect">
            <a:avLst/>
          </a:prstGeom>
        </p:spPr>
      </p:pic>
      <p:pic>
        <p:nvPicPr>
          <p:cNvPr id="102" name="图片 76" descr="接入交换机.png"/>
          <p:cNvPicPr>
            <a:picLocks noChangeAspect="1"/>
          </p:cNvPicPr>
          <p:nvPr/>
        </p:nvPicPr>
        <p:blipFill>
          <a:blip r:embed="rId5" cstate="print"/>
          <a:stretch>
            <a:fillRect/>
          </a:stretch>
        </p:blipFill>
        <p:spPr bwMode="gray">
          <a:xfrm>
            <a:off x="4221105" y="4105577"/>
            <a:ext cx="490909" cy="401653"/>
          </a:xfrm>
          <a:prstGeom prst="rect">
            <a:avLst/>
          </a:prstGeom>
        </p:spPr>
      </p:pic>
      <p:pic>
        <p:nvPicPr>
          <p:cNvPr id="103" name="图片 11" descr="开放网络-蓝.png"/>
          <p:cNvPicPr>
            <a:picLocks noChangeAspect="1"/>
          </p:cNvPicPr>
          <p:nvPr/>
        </p:nvPicPr>
        <p:blipFill>
          <a:blip r:embed="rId6" cstate="print">
            <a:duotone>
              <a:schemeClr val="accent5">
                <a:shade val="45000"/>
                <a:satMod val="135000"/>
              </a:schemeClr>
              <a:prstClr val="white"/>
            </a:duotone>
          </a:blip>
          <a:stretch>
            <a:fillRect/>
          </a:stretch>
        </p:blipFill>
        <p:spPr bwMode="gray">
          <a:xfrm>
            <a:off x="4243581" y="4919463"/>
            <a:ext cx="445956" cy="343290"/>
          </a:xfrm>
          <a:prstGeom prst="rect">
            <a:avLst/>
          </a:prstGeom>
        </p:spPr>
      </p:pic>
      <p:sp>
        <p:nvSpPr>
          <p:cNvPr id="104" name="任意多边形 103"/>
          <p:cNvSpPr/>
          <p:nvPr/>
        </p:nvSpPr>
        <p:spPr bwMode="gray">
          <a:xfrm>
            <a:off x="1628937" y="4931832"/>
            <a:ext cx="2551043" cy="311457"/>
          </a:xfrm>
          <a:custGeom>
            <a:avLst/>
            <a:gdLst>
              <a:gd name="connsiteX0" fmla="*/ 0 w 2491740"/>
              <a:gd name="connsiteY0" fmla="*/ 7620 h 7620"/>
              <a:gd name="connsiteX1" fmla="*/ 2491740 w 2491740"/>
              <a:gd name="connsiteY1" fmla="*/ 0 h 7620"/>
              <a:gd name="connsiteX0" fmla="*/ 0 w 10000"/>
              <a:gd name="connsiteY0" fmla="*/ 10000 h 202241"/>
              <a:gd name="connsiteX1" fmla="*/ 10000 w 10000"/>
              <a:gd name="connsiteY1" fmla="*/ 0 h 202241"/>
              <a:gd name="connsiteX0" fmla="*/ 0 w 10000"/>
              <a:gd name="connsiteY0" fmla="*/ 134914 h 259829"/>
              <a:gd name="connsiteX1" fmla="*/ 10000 w 10000"/>
              <a:gd name="connsiteY1" fmla="*/ 124914 h 259829"/>
              <a:gd name="connsiteX0" fmla="*/ 0 w 10000"/>
              <a:gd name="connsiteY0" fmla="*/ 134914 h 259828"/>
              <a:gd name="connsiteX1" fmla="*/ 10000 w 10000"/>
              <a:gd name="connsiteY1" fmla="*/ 124914 h 259828"/>
              <a:gd name="connsiteX0" fmla="*/ 0 w 10000"/>
              <a:gd name="connsiteY0" fmla="*/ 113640 h 338135"/>
              <a:gd name="connsiteX1" fmla="*/ 10000 w 10000"/>
              <a:gd name="connsiteY1" fmla="*/ 103640 h 338135"/>
              <a:gd name="connsiteX0" fmla="*/ 0 w 10238"/>
              <a:gd name="connsiteY0" fmla="*/ 103401 h 329565"/>
              <a:gd name="connsiteX1" fmla="*/ 10238 w 10238"/>
              <a:gd name="connsiteY1" fmla="*/ 104511 h 329565"/>
              <a:gd name="connsiteX0" fmla="*/ 0 w 10238"/>
              <a:gd name="connsiteY0" fmla="*/ 103401 h 329565"/>
              <a:gd name="connsiteX1" fmla="*/ 10238 w 10238"/>
              <a:gd name="connsiteY1" fmla="*/ 104511 h 329565"/>
              <a:gd name="connsiteX0" fmla="*/ 0 w 10238"/>
              <a:gd name="connsiteY0" fmla="*/ 217707 h 408735"/>
              <a:gd name="connsiteX1" fmla="*/ 10238 w 10238"/>
              <a:gd name="connsiteY1" fmla="*/ 218817 h 408735"/>
            </a:gdLst>
            <a:ahLst/>
            <a:cxnLst>
              <a:cxn ang="0">
                <a:pos x="connsiteX0" y="connsiteY0"/>
              </a:cxn>
              <a:cxn ang="0">
                <a:pos x="connsiteX1" y="connsiteY1"/>
              </a:cxn>
            </a:cxnLst>
            <a:rect l="l" t="t" r="r" b="b"/>
            <a:pathLst>
              <a:path w="10238" h="408735">
                <a:moveTo>
                  <a:pt x="0" y="217707"/>
                </a:moveTo>
                <a:cubicBezTo>
                  <a:pt x="5046" y="898818"/>
                  <a:pt x="5216" y="-517849"/>
                  <a:pt x="10238" y="218817"/>
                </a:cubicBezTo>
              </a:path>
            </a:pathLst>
          </a:custGeom>
          <a:noFill/>
          <a:ln w="28575">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5" name="组合 362"/>
          <p:cNvGrpSpPr>
            <a:grpSpLocks/>
          </p:cNvGrpSpPr>
          <p:nvPr/>
        </p:nvGrpSpPr>
        <p:grpSpPr bwMode="gray">
          <a:xfrm>
            <a:off x="1144331" y="5342447"/>
            <a:ext cx="390007" cy="390007"/>
            <a:chOff x="373063" y="2114551"/>
            <a:chExt cx="1114425" cy="1116013"/>
          </a:xfrm>
        </p:grpSpPr>
        <p:sp>
          <p:nvSpPr>
            <p:cNvPr id="10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1D69A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7" name="组合 341"/>
            <p:cNvGrpSpPr>
              <a:grpSpLocks/>
            </p:cNvGrpSpPr>
            <p:nvPr/>
          </p:nvGrpSpPr>
          <p:grpSpPr bwMode="gray">
            <a:xfrm>
              <a:off x="649288" y="2289176"/>
              <a:ext cx="561975" cy="769938"/>
              <a:chOff x="649288" y="2289176"/>
              <a:chExt cx="561975" cy="769938"/>
            </a:xfrm>
          </p:grpSpPr>
          <p:sp>
            <p:nvSpPr>
              <p:cNvPr id="10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4" name="文本框 113"/>
          <p:cNvSpPr txBox="1"/>
          <p:nvPr/>
        </p:nvSpPr>
        <p:spPr bwMode="gray">
          <a:xfrm>
            <a:off x="980851" y="5770197"/>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362"/>
          <p:cNvGrpSpPr>
            <a:grpSpLocks/>
          </p:cNvGrpSpPr>
          <p:nvPr/>
        </p:nvGrpSpPr>
        <p:grpSpPr bwMode="gray">
          <a:xfrm>
            <a:off x="4278781" y="5342447"/>
            <a:ext cx="390007" cy="390007"/>
            <a:chOff x="373063" y="2114551"/>
            <a:chExt cx="1114425" cy="1116013"/>
          </a:xfrm>
        </p:grpSpPr>
        <p:sp>
          <p:nvSpPr>
            <p:cNvPr id="11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341"/>
            <p:cNvGrpSpPr>
              <a:grpSpLocks/>
            </p:cNvGrpSpPr>
            <p:nvPr/>
          </p:nvGrpSpPr>
          <p:grpSpPr bwMode="gray">
            <a:xfrm>
              <a:off x="649288" y="2289176"/>
              <a:ext cx="561975" cy="769938"/>
              <a:chOff x="649288" y="2289176"/>
              <a:chExt cx="561975" cy="769938"/>
            </a:xfrm>
          </p:grpSpPr>
          <p:sp>
            <p:nvSpPr>
              <p:cNvPr id="11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4" name="文本框 123"/>
          <p:cNvSpPr txBox="1"/>
          <p:nvPr/>
        </p:nvSpPr>
        <p:spPr bwMode="gray">
          <a:xfrm>
            <a:off x="4112273" y="5770197"/>
            <a:ext cx="7230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User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2634381" y="4728690"/>
            <a:ext cx="638316"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Move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Straight Connector 167"/>
          <p:cNvCxnSpPr>
            <a:stCxn id="99" idx="2"/>
            <a:endCxn id="100" idx="0"/>
          </p:cNvCxnSpPr>
          <p:nvPr/>
        </p:nvCxnSpPr>
        <p:spPr bwMode="gray">
          <a:xfrm flipH="1">
            <a:off x="1342359" y="4507230"/>
            <a:ext cx="1" cy="41223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8" name="Straight Connector 167"/>
          <p:cNvCxnSpPr>
            <a:stCxn id="102" idx="2"/>
            <a:endCxn id="103" idx="0"/>
          </p:cNvCxnSpPr>
          <p:nvPr/>
        </p:nvCxnSpPr>
        <p:spPr bwMode="gray">
          <a:xfrm flipH="1">
            <a:off x="4466559" y="4507230"/>
            <a:ext cx="1" cy="41223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2246456" y="5273970"/>
            <a:ext cx="1414170" cy="338554"/>
          </a:xfrm>
          <a:prstGeom prst="rect">
            <a:avLst/>
          </a:prstGeom>
          <a:noFill/>
        </p:spPr>
        <p:txBody>
          <a:bodyPr wrap="none" rtlCol="0">
            <a:spAutoFit/>
          </a:bodyPr>
          <a:lstStyle/>
          <a:p>
            <a:pPr algn="ctr" fontAlgn="ctr"/>
            <a:r>
              <a:rPr lang="en-US" sz="1600" dirty="0" smtClean="0">
                <a:solidFill>
                  <a:srgbClr val="C7000B"/>
                </a:solidFill>
                <a:latin typeface="Huawei Sans" panose="020C0503030203020204" pitchFamily="34" charset="0"/>
              </a:rPr>
              <a:t>Free mobility</a:t>
            </a:r>
            <a:endParaRPr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212804" y="2640049"/>
            <a:ext cx="1346845" cy="248394"/>
          </a:xfrm>
          <a:prstGeom prst="rect">
            <a:avLst/>
          </a:prstGeom>
        </p:spPr>
      </p:pic>
    </p:spTree>
    <p:extLst>
      <p:ext uri="{BB962C8B-B14F-4D97-AF65-F5344CB8AC3E}">
        <p14:creationId xmlns:p14="http://schemas.microsoft.com/office/powerpoint/2010/main" val="37084444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Implementation of Free Mobility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553172"/>
          </a:xfrm>
        </p:spPr>
        <p:txBody>
          <a:bodyPr/>
          <a:lstStyle/>
          <a:p>
            <a:r>
              <a:rPr lang="en-US" sz="1800" smtClean="0"/>
              <a:t>Free mobility implements policy management and permission control based on security groups.</a:t>
            </a:r>
            <a:endParaRPr lang="en-US" altLang="zh-CN" sz="1800" dirty="0" smtClean="0">
              <a:sym typeface="Huawei Sans" panose="020C0503030203020204" pitchFamily="34" charset="0"/>
            </a:endParaRPr>
          </a:p>
        </p:txBody>
      </p:sp>
      <p:sp>
        <p:nvSpPr>
          <p:cNvPr id="4" name="Freeform 159"/>
          <p:cNvSpPr/>
          <p:nvPr/>
        </p:nvSpPr>
        <p:spPr bwMode="gray">
          <a:xfrm flipH="1">
            <a:off x="582450" y="2442718"/>
            <a:ext cx="6336264" cy="36878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Freeform 159"/>
          <p:cNvSpPr/>
          <p:nvPr/>
        </p:nvSpPr>
        <p:spPr bwMode="gray">
          <a:xfrm flipH="1">
            <a:off x="3124049" y="4062001"/>
            <a:ext cx="1253066" cy="7293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3"/>
          <p:cNvSpPr txBox="1"/>
          <p:nvPr/>
        </p:nvSpPr>
        <p:spPr bwMode="gray">
          <a:xfrm>
            <a:off x="2985633" y="4195391"/>
            <a:ext cx="1510750"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dirty="0" smtClean="0">
                <a:solidFill>
                  <a:schemeClr val="bg1"/>
                </a:solidFill>
                <a:latin typeface="Huawei Sans" panose="020C0503030203020204" pitchFamily="34" charset="0"/>
              </a:rPr>
              <a:t>Campus network</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a:grpSpLocks noChangeAspect="1"/>
          </p:cNvGrpSpPr>
          <p:nvPr/>
        </p:nvGrpSpPr>
        <p:grpSpPr bwMode="gray">
          <a:xfrm>
            <a:off x="1672001" y="5585310"/>
            <a:ext cx="416479" cy="416479"/>
            <a:chOff x="373063" y="2114551"/>
            <a:chExt cx="1114425" cy="1116013"/>
          </a:xfrm>
        </p:grpSpPr>
        <p:sp>
          <p:nvSpPr>
            <p:cNvPr id="4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a:grpSpLocks/>
            </p:cNvGrpSpPr>
            <p:nvPr/>
          </p:nvGrpSpPr>
          <p:grpSpPr bwMode="gray">
            <a:xfrm>
              <a:off x="649288" y="2289176"/>
              <a:ext cx="561975" cy="769938"/>
              <a:chOff x="649288" y="2289176"/>
              <a:chExt cx="561975" cy="769938"/>
            </a:xfrm>
          </p:grpSpPr>
          <p:sp>
            <p:nvSpPr>
              <p:cNvPr id="4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6" name="组合 15"/>
          <p:cNvGrpSpPr>
            <a:grpSpLocks noChangeAspect="1"/>
          </p:cNvGrpSpPr>
          <p:nvPr/>
        </p:nvGrpSpPr>
        <p:grpSpPr bwMode="gray">
          <a:xfrm>
            <a:off x="3299598" y="5585310"/>
            <a:ext cx="416479" cy="416479"/>
            <a:chOff x="373063" y="2114551"/>
            <a:chExt cx="1114425" cy="1116013"/>
          </a:xfrm>
        </p:grpSpPr>
        <p:sp>
          <p:nvSpPr>
            <p:cNvPr id="38"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a:grpSpLocks/>
            </p:cNvGrpSpPr>
            <p:nvPr/>
          </p:nvGrpSpPr>
          <p:grpSpPr bwMode="gray">
            <a:xfrm>
              <a:off x="649288" y="2289176"/>
              <a:ext cx="561975" cy="769938"/>
              <a:chOff x="649288" y="2289176"/>
              <a:chExt cx="561975" cy="769938"/>
            </a:xfrm>
          </p:grpSpPr>
          <p:sp>
            <p:nvSpPr>
              <p:cNvPr id="40"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 name="组合 16"/>
          <p:cNvGrpSpPr>
            <a:grpSpLocks noChangeAspect="1"/>
          </p:cNvGrpSpPr>
          <p:nvPr/>
        </p:nvGrpSpPr>
        <p:grpSpPr bwMode="gray">
          <a:xfrm>
            <a:off x="4923468" y="5585310"/>
            <a:ext cx="416479" cy="416479"/>
            <a:chOff x="373063" y="2114551"/>
            <a:chExt cx="1114425" cy="1116013"/>
          </a:xfrm>
        </p:grpSpPr>
        <p:sp>
          <p:nvSpPr>
            <p:cNvPr id="30"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a:grpSpLocks/>
            </p:cNvGrpSpPr>
            <p:nvPr/>
          </p:nvGrpSpPr>
          <p:grpSpPr bwMode="gray">
            <a:xfrm>
              <a:off x="649288" y="2289176"/>
              <a:ext cx="561975" cy="769938"/>
              <a:chOff x="649288" y="2289176"/>
              <a:chExt cx="561975" cy="769938"/>
            </a:xfrm>
          </p:grpSpPr>
          <p:sp>
            <p:nvSpPr>
              <p:cNvPr id="32"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8" name="Freeform 222"/>
          <p:cNvSpPr/>
          <p:nvPr/>
        </p:nvSpPr>
        <p:spPr bwMode="gray">
          <a:xfrm rot="16761088">
            <a:off x="1968596" y="4801252"/>
            <a:ext cx="936838" cy="796839"/>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222"/>
          <p:cNvSpPr/>
          <p:nvPr/>
        </p:nvSpPr>
        <p:spPr bwMode="gray">
          <a:xfrm rot="15742895" flipV="1">
            <a:off x="4508032" y="4827519"/>
            <a:ext cx="936838" cy="71361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16200000">
            <a:off x="3343569" y="4691006"/>
            <a:ext cx="845858" cy="1065456"/>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2478" h="2112678">
                <a:moveTo>
                  <a:pt x="0" y="0"/>
                </a:moveTo>
                <a:cubicBezTo>
                  <a:pt x="76680" y="461013"/>
                  <a:pt x="698146" y="848546"/>
                  <a:pt x="965326" y="898073"/>
                </a:cubicBezTo>
                <a:lnTo>
                  <a:pt x="965326" y="757458"/>
                </a:lnTo>
                <a:lnTo>
                  <a:pt x="1212478" y="1004611"/>
                </a:lnTo>
                <a:lnTo>
                  <a:pt x="965326" y="1251763"/>
                </a:lnTo>
                <a:lnTo>
                  <a:pt x="965326" y="1111148"/>
                </a:lnTo>
                <a:cubicBezTo>
                  <a:pt x="693066" y="1208942"/>
                  <a:pt x="126972" y="1618078"/>
                  <a:pt x="29466" y="211267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103"/>
          <p:cNvSpPr txBox="1"/>
          <p:nvPr/>
        </p:nvSpPr>
        <p:spPr bwMode="gray">
          <a:xfrm>
            <a:off x="2039998" y="5665430"/>
            <a:ext cx="723018"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A</a:t>
            </a:r>
            <a:endParaRPr lang="en-US" sz="1400" dirty="0">
              <a:solidFill>
                <a:srgbClr val="30B5C5"/>
              </a:solidFill>
              <a:latin typeface="Huawei Sans" panose="020C0503030203020204" pitchFamily="34" charset="0"/>
            </a:endParaRPr>
          </a:p>
        </p:txBody>
      </p:sp>
      <p:sp>
        <p:nvSpPr>
          <p:cNvPr id="22" name="文本框 104"/>
          <p:cNvSpPr txBox="1"/>
          <p:nvPr/>
        </p:nvSpPr>
        <p:spPr bwMode="gray">
          <a:xfrm>
            <a:off x="3694436" y="5665430"/>
            <a:ext cx="732893"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B</a:t>
            </a:r>
            <a:endParaRPr lang="en-US" sz="1400" dirty="0">
              <a:solidFill>
                <a:srgbClr val="30B5C5"/>
              </a:solidFill>
              <a:latin typeface="Huawei Sans" panose="020C0503030203020204" pitchFamily="34" charset="0"/>
            </a:endParaRPr>
          </a:p>
        </p:txBody>
      </p:sp>
      <p:sp>
        <p:nvSpPr>
          <p:cNvPr id="23" name="文本框 105"/>
          <p:cNvSpPr txBox="1"/>
          <p:nvPr/>
        </p:nvSpPr>
        <p:spPr bwMode="gray">
          <a:xfrm>
            <a:off x="5293139" y="5665430"/>
            <a:ext cx="742511" cy="307777"/>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30B5C5"/>
                </a:solidFill>
                <a:latin typeface="Huawei Sans" panose="020C0503030203020204" pitchFamily="34" charset="0"/>
              </a:rPr>
              <a:t>User C</a:t>
            </a:r>
            <a:endParaRPr lang="en-US" sz="1400" dirty="0">
              <a:solidFill>
                <a:srgbClr val="30B5C5"/>
              </a:solidFill>
              <a:latin typeface="Huawei Sans" panose="020C0503030203020204" pitchFamily="34" charset="0"/>
            </a:endParaRPr>
          </a:p>
        </p:txBody>
      </p:sp>
      <p:sp>
        <p:nvSpPr>
          <p:cNvPr id="24" name="文本框 107"/>
          <p:cNvSpPr txBox="1"/>
          <p:nvPr/>
        </p:nvSpPr>
        <p:spPr bwMode="gray">
          <a:xfrm>
            <a:off x="1974793" y="5224378"/>
            <a:ext cx="1685746"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srgbClr val="FF9900"/>
                </a:solidFill>
                <a:latin typeface="Huawei Sans" panose="020C0503030203020204" pitchFamily="34" charset="0"/>
              </a:rPr>
              <a:t>NAC</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108"/>
          <p:cNvSpPr txBox="1"/>
          <p:nvPr/>
        </p:nvSpPr>
        <p:spPr bwMode="gray">
          <a:xfrm>
            <a:off x="3498710" y="5224378"/>
            <a:ext cx="154855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altLang="zh-CN" sz="1400" dirty="0">
                <a:solidFill>
                  <a:srgbClr val="FF9900"/>
                </a:solidFill>
                <a:latin typeface="Huawei Sans" panose="020C0503030203020204" pitchFamily="34" charset="0"/>
              </a:rPr>
              <a:t>NAC</a:t>
            </a:r>
            <a:endPar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109"/>
          <p:cNvSpPr txBox="1"/>
          <p:nvPr/>
        </p:nvSpPr>
        <p:spPr bwMode="gray">
          <a:xfrm>
            <a:off x="4853156" y="5224378"/>
            <a:ext cx="1560837"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altLang="zh-CN" sz="1400" dirty="0">
                <a:solidFill>
                  <a:srgbClr val="FF9900"/>
                </a:solidFill>
                <a:latin typeface="Huawei Sans" panose="020C0503030203020204" pitchFamily="34" charset="0"/>
              </a:rPr>
              <a:t>NAC</a:t>
            </a:r>
            <a:endParaRPr lang="en-US" altLang="zh-CN" sz="1400" dirty="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8"/>
          <p:cNvSpPr/>
          <p:nvPr/>
        </p:nvSpPr>
        <p:spPr bwMode="gray">
          <a:xfrm rot="16200000" flipH="1">
            <a:off x="3391731" y="851570"/>
            <a:ext cx="724137" cy="5696725"/>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1 w 1212477"/>
              <a:gd name="connsiteY0" fmla="*/ 0 h 1770281"/>
              <a:gd name="connsiteX1" fmla="*/ 965325 w 1212477"/>
              <a:gd name="connsiteY1" fmla="*/ 898073 h 1770281"/>
              <a:gd name="connsiteX2" fmla="*/ 965325 w 1212477"/>
              <a:gd name="connsiteY2" fmla="*/ 757458 h 1770281"/>
              <a:gd name="connsiteX3" fmla="*/ 1212477 w 1212477"/>
              <a:gd name="connsiteY3" fmla="*/ 1004611 h 1770281"/>
              <a:gd name="connsiteX4" fmla="*/ 965325 w 1212477"/>
              <a:gd name="connsiteY4" fmla="*/ 1251763 h 1770281"/>
              <a:gd name="connsiteX5" fmla="*/ 965325 w 1212477"/>
              <a:gd name="connsiteY5" fmla="*/ 1111148 h 1770281"/>
              <a:gd name="connsiteX6" fmla="*/ 582884 w 1212477"/>
              <a:gd name="connsiteY6" fmla="*/ 1770281 h 1770281"/>
              <a:gd name="connsiteX7" fmla="*/ -1 w 1212477"/>
              <a:gd name="connsiteY7" fmla="*/ 0 h 1770281"/>
              <a:gd name="connsiteX0" fmla="*/ 0 w 1212478"/>
              <a:gd name="connsiteY0" fmla="*/ 0 h 2112676"/>
              <a:gd name="connsiteX1" fmla="*/ 965326 w 1212478"/>
              <a:gd name="connsiteY1" fmla="*/ 898073 h 2112676"/>
              <a:gd name="connsiteX2" fmla="*/ 965326 w 1212478"/>
              <a:gd name="connsiteY2" fmla="*/ 757458 h 2112676"/>
              <a:gd name="connsiteX3" fmla="*/ 1212478 w 1212478"/>
              <a:gd name="connsiteY3" fmla="*/ 1004611 h 2112676"/>
              <a:gd name="connsiteX4" fmla="*/ 965326 w 1212478"/>
              <a:gd name="connsiteY4" fmla="*/ 1251763 h 2112676"/>
              <a:gd name="connsiteX5" fmla="*/ 965326 w 1212478"/>
              <a:gd name="connsiteY5" fmla="*/ 1111148 h 2112676"/>
              <a:gd name="connsiteX6" fmla="*/ 29466 w 1212478"/>
              <a:gd name="connsiteY6" fmla="*/ 2112677 h 2112676"/>
              <a:gd name="connsiteX7" fmla="*/ 0 w 1212478"/>
              <a:gd name="connsiteY7" fmla="*/ 0 h 2112676"/>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0 w 1212478"/>
              <a:gd name="connsiteY0" fmla="*/ 0 h 2112678"/>
              <a:gd name="connsiteX1" fmla="*/ 965326 w 1212478"/>
              <a:gd name="connsiteY1" fmla="*/ 898073 h 2112678"/>
              <a:gd name="connsiteX2" fmla="*/ 965326 w 1212478"/>
              <a:gd name="connsiteY2" fmla="*/ 757458 h 2112678"/>
              <a:gd name="connsiteX3" fmla="*/ 1212478 w 1212478"/>
              <a:gd name="connsiteY3" fmla="*/ 1004611 h 2112678"/>
              <a:gd name="connsiteX4" fmla="*/ 965326 w 1212478"/>
              <a:gd name="connsiteY4" fmla="*/ 1251763 h 2112678"/>
              <a:gd name="connsiteX5" fmla="*/ 965326 w 1212478"/>
              <a:gd name="connsiteY5" fmla="*/ 1111148 h 2112678"/>
              <a:gd name="connsiteX6" fmla="*/ 29466 w 1212478"/>
              <a:gd name="connsiteY6" fmla="*/ 2112678 h 2112678"/>
              <a:gd name="connsiteX7" fmla="*/ 0 w 1212478"/>
              <a:gd name="connsiteY7" fmla="*/ 0 h 2112678"/>
              <a:gd name="connsiteX0" fmla="*/ 316036 w 1183012"/>
              <a:gd name="connsiteY0" fmla="*/ 0 h 6729497"/>
              <a:gd name="connsiteX1" fmla="*/ 935860 w 1183012"/>
              <a:gd name="connsiteY1" fmla="*/ 5514892 h 6729497"/>
              <a:gd name="connsiteX2" fmla="*/ 935860 w 1183012"/>
              <a:gd name="connsiteY2" fmla="*/ 5374277 h 6729497"/>
              <a:gd name="connsiteX3" fmla="*/ 1183012 w 1183012"/>
              <a:gd name="connsiteY3" fmla="*/ 5621430 h 6729497"/>
              <a:gd name="connsiteX4" fmla="*/ 935860 w 1183012"/>
              <a:gd name="connsiteY4" fmla="*/ 5868582 h 6729497"/>
              <a:gd name="connsiteX5" fmla="*/ 935860 w 1183012"/>
              <a:gd name="connsiteY5" fmla="*/ 5727967 h 6729497"/>
              <a:gd name="connsiteX6" fmla="*/ 0 w 1183012"/>
              <a:gd name="connsiteY6" fmla="*/ 6729497 h 6729497"/>
              <a:gd name="connsiteX7" fmla="*/ 316036 w 1183012"/>
              <a:gd name="connsiteY7" fmla="*/ 0 h 6729497"/>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 name="connsiteX0" fmla="*/ 45644 w 912620"/>
              <a:gd name="connsiteY0" fmla="*/ 0 h 11295955"/>
              <a:gd name="connsiteX1" fmla="*/ 665468 w 912620"/>
              <a:gd name="connsiteY1" fmla="*/ 5514892 h 11295955"/>
              <a:gd name="connsiteX2" fmla="*/ 665468 w 912620"/>
              <a:gd name="connsiteY2" fmla="*/ 5374277 h 11295955"/>
              <a:gd name="connsiteX3" fmla="*/ 912620 w 912620"/>
              <a:gd name="connsiteY3" fmla="*/ 5621430 h 11295955"/>
              <a:gd name="connsiteX4" fmla="*/ 665468 w 912620"/>
              <a:gd name="connsiteY4" fmla="*/ 5868582 h 11295955"/>
              <a:gd name="connsiteX5" fmla="*/ 665468 w 912620"/>
              <a:gd name="connsiteY5" fmla="*/ 5727967 h 11295955"/>
              <a:gd name="connsiteX6" fmla="*/ -1 w 912620"/>
              <a:gd name="connsiteY6" fmla="*/ 11295956 h 11295955"/>
              <a:gd name="connsiteX7" fmla="*/ 45644 w 912620"/>
              <a:gd name="connsiteY7" fmla="*/ 0 h 11295955"/>
              <a:gd name="connsiteX0" fmla="*/ 45646 w 912622"/>
              <a:gd name="connsiteY0" fmla="*/ 0 h 11295957"/>
              <a:gd name="connsiteX1" fmla="*/ 665470 w 912622"/>
              <a:gd name="connsiteY1" fmla="*/ 5514892 h 11295957"/>
              <a:gd name="connsiteX2" fmla="*/ 665470 w 912622"/>
              <a:gd name="connsiteY2" fmla="*/ 5374277 h 11295957"/>
              <a:gd name="connsiteX3" fmla="*/ 912622 w 912622"/>
              <a:gd name="connsiteY3" fmla="*/ 5621430 h 11295957"/>
              <a:gd name="connsiteX4" fmla="*/ 665470 w 912622"/>
              <a:gd name="connsiteY4" fmla="*/ 5868582 h 11295957"/>
              <a:gd name="connsiteX5" fmla="*/ 665470 w 912622"/>
              <a:gd name="connsiteY5" fmla="*/ 5727967 h 11295957"/>
              <a:gd name="connsiteX6" fmla="*/ 1 w 912622"/>
              <a:gd name="connsiteY6" fmla="*/ 11295956 h 11295957"/>
              <a:gd name="connsiteX7" fmla="*/ 45646 w 912622"/>
              <a:gd name="connsiteY7" fmla="*/ 0 h 1129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622" h="11295957">
                <a:moveTo>
                  <a:pt x="45646" y="0"/>
                </a:moveTo>
                <a:cubicBezTo>
                  <a:pt x="122326" y="461013"/>
                  <a:pt x="33260" y="5168210"/>
                  <a:pt x="665470" y="5514892"/>
                </a:cubicBezTo>
                <a:lnTo>
                  <a:pt x="665470" y="5374277"/>
                </a:lnTo>
                <a:lnTo>
                  <a:pt x="912622" y="5621430"/>
                </a:lnTo>
                <a:lnTo>
                  <a:pt x="665470" y="5868582"/>
                </a:lnTo>
                <a:lnTo>
                  <a:pt x="665470" y="5727967"/>
                </a:lnTo>
                <a:cubicBezTo>
                  <a:pt x="-48431" y="5855980"/>
                  <a:pt x="97507" y="10801356"/>
                  <a:pt x="1" y="11295956"/>
                </a:cubicBezTo>
                <a:lnTo>
                  <a:pt x="45646"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121"/>
          <p:cNvSpPr txBox="1"/>
          <p:nvPr/>
        </p:nvSpPr>
        <p:spPr bwMode="gray">
          <a:xfrm>
            <a:off x="2719753" y="3294988"/>
            <a:ext cx="1999620"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FF9900"/>
                </a:solidFill>
                <a:latin typeface="Huawei Sans" panose="020C0503030203020204" pitchFamily="34" charset="0"/>
              </a:rPr>
              <a:t>Deliver security groups and policies</a:t>
            </a:r>
            <a:endParaRPr lang="en-US" altLang="zh-CN" sz="1400" dirty="0" smtClean="0">
              <a:solidFill>
                <a:srgbClr val="FF99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bwMode="gray">
          <a:xfrm>
            <a:off x="1670128" y="5239563"/>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2794442" y="4298561"/>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4"/>
          <p:cNvSpPr>
            <a:spLocks noChangeAspect="1"/>
          </p:cNvSpPr>
          <p:nvPr/>
        </p:nvSpPr>
        <p:spPr bwMode="gray">
          <a:xfrm>
            <a:off x="2625630" y="3403525"/>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a:off x="725059" y="1769893"/>
            <a:ext cx="5892800" cy="1558883"/>
          </a:xfrm>
          <a:prstGeom prst="roundRect">
            <a:avLst>
              <a:gd name="adj" fmla="val 7334"/>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grpSp>
        <p:nvGrpSpPr>
          <p:cNvPr id="93" name="组合 362"/>
          <p:cNvGrpSpPr>
            <a:grpSpLocks noChangeAspect="1"/>
          </p:cNvGrpSpPr>
          <p:nvPr/>
        </p:nvGrpSpPr>
        <p:grpSpPr bwMode="gray">
          <a:xfrm>
            <a:off x="926456" y="1964932"/>
            <a:ext cx="416479" cy="416479"/>
            <a:chOff x="373063" y="2114551"/>
            <a:chExt cx="1114425" cy="1116013"/>
          </a:xfrm>
        </p:grpSpPr>
        <p:sp>
          <p:nvSpPr>
            <p:cNvPr id="94"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95" name="组合 341"/>
            <p:cNvGrpSpPr>
              <a:grpSpLocks/>
            </p:cNvGrpSpPr>
            <p:nvPr/>
          </p:nvGrpSpPr>
          <p:grpSpPr bwMode="gray">
            <a:xfrm>
              <a:off x="649288" y="2289176"/>
              <a:ext cx="561975" cy="769938"/>
              <a:chOff x="649288" y="2289176"/>
              <a:chExt cx="561975" cy="769938"/>
            </a:xfrm>
          </p:grpSpPr>
          <p:sp>
            <p:nvSpPr>
              <p:cNvPr id="96"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7"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8"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99"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0"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1"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02" name="组合 362"/>
          <p:cNvGrpSpPr>
            <a:grpSpLocks noChangeAspect="1"/>
          </p:cNvGrpSpPr>
          <p:nvPr/>
        </p:nvGrpSpPr>
        <p:grpSpPr bwMode="gray">
          <a:xfrm>
            <a:off x="2847499" y="1964932"/>
            <a:ext cx="416479" cy="416479"/>
            <a:chOff x="373063" y="2114551"/>
            <a:chExt cx="1114425" cy="1116013"/>
          </a:xfrm>
        </p:grpSpPr>
        <p:sp>
          <p:nvSpPr>
            <p:cNvPr id="103"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04" name="组合 341"/>
            <p:cNvGrpSpPr>
              <a:grpSpLocks/>
            </p:cNvGrpSpPr>
            <p:nvPr/>
          </p:nvGrpSpPr>
          <p:grpSpPr bwMode="gray">
            <a:xfrm>
              <a:off x="649288" y="2289176"/>
              <a:ext cx="561975" cy="769938"/>
              <a:chOff x="649288" y="2289176"/>
              <a:chExt cx="561975" cy="769938"/>
            </a:xfrm>
          </p:grpSpPr>
          <p:sp>
            <p:nvSpPr>
              <p:cNvPr id="105"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6"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7"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8"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09"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0"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grpSp>
        <p:nvGrpSpPr>
          <p:cNvPr id="111" name="组合 362"/>
          <p:cNvGrpSpPr>
            <a:grpSpLocks noChangeAspect="1"/>
          </p:cNvGrpSpPr>
          <p:nvPr/>
        </p:nvGrpSpPr>
        <p:grpSpPr bwMode="gray">
          <a:xfrm>
            <a:off x="4768543" y="1964932"/>
            <a:ext cx="416479" cy="416479"/>
            <a:chOff x="373063" y="2114551"/>
            <a:chExt cx="1114425" cy="1116013"/>
          </a:xfrm>
        </p:grpSpPr>
        <p:sp>
          <p:nvSpPr>
            <p:cNvPr id="112"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nvGrpSpPr>
            <p:cNvPr id="113" name="组合 341"/>
            <p:cNvGrpSpPr>
              <a:grpSpLocks/>
            </p:cNvGrpSpPr>
            <p:nvPr/>
          </p:nvGrpSpPr>
          <p:grpSpPr bwMode="gray">
            <a:xfrm>
              <a:off x="649288" y="2289176"/>
              <a:ext cx="561975" cy="769938"/>
              <a:chOff x="649288" y="2289176"/>
              <a:chExt cx="561975" cy="769938"/>
            </a:xfrm>
          </p:grpSpPr>
          <p:sp>
            <p:nvSpPr>
              <p:cNvPr id="114"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5"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6"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7"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8"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sp>
            <p:nvSpPr>
              <p:cNvPr id="119"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algn="ctr" fontAlgn="ctr"/>
                <a:endParaRPr lang="en-US" altLang="zh-CN" dirty="0">
                  <a:latin typeface="Huawei Sans" panose="020C0503030203020204" pitchFamily="34" charset="0"/>
                </a:endParaRPr>
              </a:p>
            </p:txBody>
          </p:sp>
        </p:grpSp>
      </p:grpSp>
      <p:sp>
        <p:nvSpPr>
          <p:cNvPr id="120" name="文本框 119"/>
          <p:cNvSpPr txBox="1"/>
          <p:nvPr/>
        </p:nvSpPr>
        <p:spPr bwMode="gray">
          <a:xfrm>
            <a:off x="1334746" y="1911561"/>
            <a:ext cx="1348446"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Sales user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sp>
        <p:nvSpPr>
          <p:cNvPr id="121" name="文本框 120"/>
          <p:cNvSpPr txBox="1"/>
          <p:nvPr/>
        </p:nvSpPr>
        <p:spPr bwMode="gray">
          <a:xfrm>
            <a:off x="3261012" y="1911561"/>
            <a:ext cx="1348446"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R&amp;D user</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sp>
        <p:nvSpPr>
          <p:cNvPr id="122" name="文本框 121"/>
          <p:cNvSpPr txBox="1"/>
          <p:nvPr/>
        </p:nvSpPr>
        <p:spPr bwMode="gray">
          <a:xfrm>
            <a:off x="5172642" y="1911561"/>
            <a:ext cx="1457450" cy="523220"/>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Server resource</a:t>
            </a:r>
            <a:endParaRPr lang="en-US" altLang="zh-CN" sz="1400" dirty="0" smtClean="0">
              <a:solidFill>
                <a:srgbClr val="30B5C5"/>
              </a:solidFill>
              <a:latin typeface="Huawei Sans" panose="020C0503030203020204" pitchFamily="34" charset="0"/>
            </a:endParaRPr>
          </a:p>
          <a:p>
            <a:pPr fontAlgn="ctr"/>
            <a:r>
              <a:rPr lang="en-US" sz="1400" dirty="0" smtClean="0">
                <a:solidFill>
                  <a:srgbClr val="30B5C5"/>
                </a:solidFill>
                <a:latin typeface="Huawei Sans" panose="020C0503030203020204" pitchFamily="34" charset="0"/>
              </a:rPr>
              <a:t>security group</a:t>
            </a:r>
            <a:endParaRPr lang="en-US" altLang="zh-CN" sz="1400" dirty="0">
              <a:solidFill>
                <a:srgbClr val="30B5C5"/>
              </a:solidFill>
              <a:latin typeface="Huawei Sans" panose="020C0503030203020204" pitchFamily="34" charset="0"/>
            </a:endParaRPr>
          </a:p>
        </p:txBody>
      </p:sp>
      <p:cxnSp>
        <p:nvCxnSpPr>
          <p:cNvPr id="123" name="直接连接符 122"/>
          <p:cNvCxnSpPr>
            <a:stCxn id="92" idx="1"/>
            <a:endCxn id="92" idx="3"/>
          </p:cNvCxnSpPr>
          <p:nvPr/>
        </p:nvCxnSpPr>
        <p:spPr bwMode="gray">
          <a:xfrm>
            <a:off x="725059" y="2549335"/>
            <a:ext cx="5892800" cy="0"/>
          </a:xfrm>
          <a:prstGeom prst="line">
            <a:avLst/>
          </a:prstGeom>
          <a:ln>
            <a:solidFill>
              <a:srgbClr val="94DAE2"/>
            </a:solidFill>
          </a:ln>
        </p:spPr>
        <p:style>
          <a:lnRef idx="1">
            <a:schemeClr val="accent1"/>
          </a:lnRef>
          <a:fillRef idx="0">
            <a:schemeClr val="accent1"/>
          </a:fillRef>
          <a:effectRef idx="0">
            <a:schemeClr val="accent1"/>
          </a:effectRef>
          <a:fontRef idx="minor">
            <a:schemeClr val="tx1"/>
          </a:fontRef>
        </p:style>
      </p:cxnSp>
      <p:sp>
        <p:nvSpPr>
          <p:cNvPr id="29" name="文本框 123"/>
          <p:cNvSpPr txBox="1"/>
          <p:nvPr/>
        </p:nvSpPr>
        <p:spPr bwMode="gray">
          <a:xfrm>
            <a:off x="2262267" y="2732047"/>
            <a:ext cx="2818400" cy="338554"/>
          </a:xfrm>
          <a:prstGeom prst="rect">
            <a:avLst/>
          </a:prstGeom>
          <a:noFill/>
        </p:spPr>
        <p:txBody>
          <a:bodyPr wrap="non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30B5C5"/>
                </a:solidFill>
                <a:latin typeface="Huawei Sans" panose="020C0503030203020204" pitchFamily="34" charset="0"/>
              </a:rPr>
              <a:t>Permission control policies</a:t>
            </a:r>
            <a:endParaRPr lang="en-US" altLang="zh-CN"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bwMode="gray">
          <a:xfrm>
            <a:off x="536275" y="2421241"/>
            <a:ext cx="256186" cy="256186"/>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75"/>
          <p:cNvSpPr/>
          <p:nvPr/>
        </p:nvSpPr>
        <p:spPr bwMode="gray">
          <a:xfrm>
            <a:off x="7232204" y="1992170"/>
            <a:ext cx="4516883" cy="392371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Security groups are defined, each representing a group of users who have the same network access requirements.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Permission control policies are defined based on security groups and are delivered to network devices.</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Users obtain authorized security groups after they are successfully authenticated.</a:t>
            </a:r>
          </a:p>
          <a:p>
            <a:pPr marL="342900" indent="-342900" fontAlgn="ctr">
              <a:lnSpc>
                <a:spcPct val="150000"/>
              </a:lnSpc>
              <a:spcAft>
                <a:spcPts val="600"/>
              </a:spcAft>
              <a:buFont typeface="+mj-lt"/>
              <a:buAutoNum type="arabicPeriod"/>
            </a:pPr>
            <a:r>
              <a:rPr lang="en-US" sz="1400" dirty="0" smtClean="0">
                <a:solidFill>
                  <a:schemeClr val="tx1"/>
                </a:solidFill>
                <a:latin typeface="Huawei Sans" panose="020C0503030203020204" pitchFamily="34" charset="0"/>
              </a:rPr>
              <a:t>After user traffic enters a network, network devices enforce policies based on the source and destination security groups of the traffic.</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63304739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34301;"/>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schemas.microsoft.com/office/infopath/2007/PartnerControls"/>
    <ds:schemaRef ds:uri="http://purl.org/dc/dcmitype/"/>
    <ds:schemaRef ds:uri="475f1e55-3009-46d8-9566-5d569a2b3a98"/>
    <ds:schemaRef ds:uri="http://purl.org/dc/terms/"/>
    <ds:schemaRef ds:uri="http://schemas.microsoft.com/office/2006/metadata/properties"/>
    <ds:schemaRef ds:uri="http://www.w3.org/XML/1998/namespace"/>
    <ds:schemaRef ds:uri="http://purl.org/dc/elements/1.1/"/>
    <ds:schemaRef ds:uri="http://schemas.microsoft.com/office/2006/documentManagement/types"/>
    <ds:schemaRef ds:uri="http://schemas.openxmlformats.org/package/2006/metadata/core-properties"/>
  </ds:schemaRefs>
</ds:datastoreItem>
</file>

<file path=customXml/itemProps2.xml><?xml version="1.0" encoding="utf-8"?>
<ds:datastoreItem xmlns:ds="http://schemas.openxmlformats.org/officeDocument/2006/customXml" ds:itemID="{DD13580D-558F-4132-9E34-E0DAD7937900}"/>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1544</TotalTime>
  <Words>6534</Words>
  <Application>Microsoft Office PowerPoint</Application>
  <PresentationFormat>宽屏</PresentationFormat>
  <Paragraphs>622</Paragraphs>
  <Slides>34</Slides>
  <Notes>34</Notes>
  <HiddenSlides>2</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34</vt:i4>
      </vt:variant>
    </vt:vector>
  </HeadingPairs>
  <TitlesOfParts>
    <vt:vector size="47" baseType="lpstr">
      <vt:lpstr>ＭＳ Ｐゴシック</vt:lpstr>
      <vt:lpstr>方正兰亭黑简体</vt:lpstr>
      <vt:lpstr>华文细黑</vt:lpstr>
      <vt:lpstr>宋体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Free Mobility</vt:lpstr>
      <vt:lpstr>PowerPoint 演示文稿</vt:lpstr>
      <vt:lpstr>PowerPoint 演示文稿</vt:lpstr>
      <vt:lpstr>PowerPoint 演示文稿</vt:lpstr>
      <vt:lpstr>Mobility Requirements of Users on the Network</vt:lpstr>
      <vt:lpstr>Traditional Solution: Using NAC Together with VLANs and ACLs</vt:lpstr>
      <vt:lpstr>Overview of Free Mobility</vt:lpstr>
      <vt:lpstr>Implementation of Free Mobility</vt:lpstr>
      <vt:lpstr>Traditional Solution vs. Free Mobility Solution</vt:lpstr>
      <vt:lpstr>Basic Concepts in Free Mobility: Authentication and Policy Enforcement</vt:lpstr>
      <vt:lpstr>Basic Concepts in Free Mobility: Security Group (1)</vt:lpstr>
      <vt:lpstr>Basic Concepts in Free Mobility: Security Group (2)</vt:lpstr>
      <vt:lpstr>Basic Concepts in Free Mobility: UCL Group</vt:lpstr>
      <vt:lpstr>Basic Concepts in Free Mobility: Resource Group</vt:lpstr>
      <vt:lpstr>Basic Concepts in Free Mobility: Policy Control Matrix</vt:lpstr>
      <vt:lpstr>Basic Concepts in Free Mobility: IP-Security Group Entry Subscription</vt:lpstr>
      <vt:lpstr>PowerPoint 演示文稿</vt:lpstr>
      <vt:lpstr>Working Mechanism of Free Mobility: Overview</vt:lpstr>
      <vt:lpstr>PowerPoint 演示文稿</vt:lpstr>
      <vt:lpstr>Working Mechanism of Free Mobility (1)</vt:lpstr>
      <vt:lpstr>Working Mechanism of Free Mobility (2)</vt:lpstr>
      <vt:lpstr>Working Mechanism of Free Mobility (3)</vt:lpstr>
      <vt:lpstr>Working Mechanism of Free Mobility (4)</vt:lpstr>
      <vt:lpstr>Working Mechanism of Free Mobility (5)</vt:lpstr>
      <vt:lpstr>PowerPoint 演示文稿</vt:lpstr>
      <vt:lpstr>Security Group Design</vt:lpstr>
      <vt:lpstr>Permission Control Design</vt:lpstr>
      <vt:lpstr>User Authentication Design</vt:lpstr>
      <vt:lpstr>Locations of Authentication Points and Policy Enforcement Points</vt:lpstr>
      <vt:lpstr>Typical Free Mobility Solution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187</cp:revision>
  <dcterms:created xsi:type="dcterms:W3CDTF">2018-11-29T10:16:29Z</dcterms:created>
  <dcterms:modified xsi:type="dcterms:W3CDTF">2021-11-02T12:23:02Z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(3)QlMYhOAJXTuATGkZyZbu40CXrJC6TiQxcfMFWAX5vLA4Shr8+jUNe+nllM7e3GHPvgzLhObG
yr/IxE5d7cCt6aIAPMfVz7phxmI2Qs9s5M4sviDaYQkaMWUcEX2W9Agwqlg3QGZvo21x7RX0
dX4ynaF2NEUqEX7GmStFiIpHEnkekxaT/9+8ZzjFjmdcw9nHTrJfIdq6WF9Lx3kopu0tNMGt
KVspIhBUPPHP7pA1Fx</vt:lpwstr>
  </property>
  <property fmtid="{D5CDD505-2E9C-101B-9397-08002B2CF9AE}" pid="3" name="_2015_ms_pID_7253431">
    <vt:lpwstr>Ox/zu6320z8tHb/44WaHwbg4COtnNy3qJIhJEEIC3xWq6uxx/9C34w
C7YAjZjAYQg/qVPOnnv3Pqke4tLZnffvsUVRyCXEhnNMnS/bYXYqLg5oT0TuZJrS+hmFoQOs
V+5jq4PuU7yiEqNgcSy8Hdm4o3MXZ/0IP184VohBkKC6TxdE3rNkKM5bMh+HY2fgbD5Ef8iD
Ekza+XzTGMjrk4YKQwYplu4yKMlwWwfBwHfZ</vt:lpwstr>
  </property>
  <property fmtid="{D5CDD505-2E9C-101B-9397-08002B2CF9AE}" pid="4" name="_2015_ms_pID_7253432">
    <vt:lpwstr>RlpCdxbbus/qACPA6/b3Fa8=</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