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6" r:id="rId4"/>
    <p:sldMasterId id="2147483878" r:id="rId5"/>
    <p:sldMasterId id="2147483889" r:id="rId6"/>
    <p:sldMasterId id="2147483895" r:id="rId7"/>
  </p:sldMasterIdLst>
  <p:notesMasterIdLst>
    <p:notesMasterId r:id="rId43"/>
  </p:notesMasterIdLst>
  <p:handoutMasterIdLst>
    <p:handoutMasterId r:id="rId44"/>
  </p:handoutMasterIdLst>
  <p:sldIdLst>
    <p:sldId id="307"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6" r:id="rId4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uyuezjhw (Monk)" initials="W(" lastIdx="19" clrIdx="0">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BEE9EE"/>
    <a:srgbClr val="C7000B"/>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85499" autoAdjust="0"/>
  </p:normalViewPr>
  <p:slideViewPr>
    <p:cSldViewPr snapToGrid="0" snapToObjects="1">
      <p:cViewPr varScale="1">
        <p:scale>
          <a:sx n="79" d="100"/>
          <a:sy n="79" d="100"/>
        </p:scale>
        <p:origin x="1192"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0" d="100"/>
          <a:sy n="70" d="100"/>
        </p:scale>
        <p:origin x="3306" y="7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11/5/2021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FBB3924-E314-45E4-89E6-53819D35D21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C13C420-BE7F-4129-BE2D-09D2879A449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712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tenant or MSP wants to use an existing or third-party authentication platform to authenticate user identities and authorize users for network access authentication through the web page (authentication portal). For example, an MSP provides a unified access authentication page for tenants.</a:t>
            </a:r>
            <a:endParaRPr lang="en-US" altLang="zh-CN" dirty="0">
              <a:sym typeface="Huawei Sans" panose="020C0503030203020204" pitchFamily="34" charset="0"/>
            </a:endParaRPr>
          </a:p>
        </p:txBody>
      </p:sp>
      <p:sp>
        <p:nvSpPr>
          <p:cNvPr id="5" name="幻灯片图像占位符 4">
            <a:extLst>
              <a:ext uri="{FF2B5EF4-FFF2-40B4-BE49-F238E27FC236}">
                <a16:creationId xmlns:a16="http://schemas.microsoft.com/office/drawing/2014/main" id="{3398258A-4CFD-4D0F-9457-0A198E976270}"/>
              </a:ext>
            </a:extLst>
          </p:cNvPr>
          <p:cNvSpPr>
            <a:spLocks noGrp="1" noRot="1" noChangeAspect="1"/>
          </p:cNvSpPr>
          <p:nvPr>
            <p:ph type="sldImg"/>
          </p:nvPr>
        </p:nvSpPr>
        <p:spPr/>
      </p:sp>
    </p:spTree>
    <p:extLst>
      <p:ext uri="{BB962C8B-B14F-4D97-AF65-F5344CB8AC3E}">
        <p14:creationId xmlns:p14="http://schemas.microsoft.com/office/powerpoint/2010/main" val="1943571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To access the Internet, a user connects to the SSID of a Wi-Fi network and logs in to the portal pushed by a developer app. The developer app calls the authorization API of Huawei iMaster NCE-Campus to deliver the user's Wi-Fi access permission to the AP. The user then can access the Internet.</a:t>
            </a:r>
            <a:endParaRPr lang="en-US" altLang="zh-CN"/>
          </a:p>
          <a:p>
            <a:r>
              <a:rPr lang="en-US"/>
              <a:t>NAC is short for network access control.</a:t>
            </a:r>
            <a:endParaRPr lang="en-US" altLang="zh-CN"/>
          </a:p>
          <a:p>
            <a:r>
              <a:rPr lang="en-US"/>
              <a:t>Huawei Agile Cloud Authentication (HACA) is based on the mobile Internet protocol HTTP/2.</a:t>
            </a:r>
            <a:endParaRPr lang="en-US" altLang="zh-CN"/>
          </a:p>
        </p:txBody>
      </p:sp>
      <p:sp>
        <p:nvSpPr>
          <p:cNvPr id="5" name="幻灯片图像占位符 4">
            <a:extLst>
              <a:ext uri="{FF2B5EF4-FFF2-40B4-BE49-F238E27FC236}">
                <a16:creationId xmlns:a16="http://schemas.microsoft.com/office/drawing/2014/main" id="{60D235E8-1665-47FD-B9FF-E37F1BA37A07}"/>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93436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information about API-based authentication and authorization, visit https://devzone.huawei.com/cn/enterprise/campus/apiSolution.html.</a:t>
            </a:r>
            <a:endParaRPr lang="en-US" altLang="zh-CN" dirty="0"/>
          </a:p>
        </p:txBody>
      </p:sp>
      <p:sp>
        <p:nvSpPr>
          <p:cNvPr id="5" name="幻灯片图像占位符 4">
            <a:extLst>
              <a:ext uri="{FF2B5EF4-FFF2-40B4-BE49-F238E27FC236}">
                <a16:creationId xmlns:a16="http://schemas.microsoft.com/office/drawing/2014/main" id="{BF0DF03B-23B0-4687-ACFF-6A04392FFAC2}"/>
              </a:ext>
            </a:extLst>
          </p:cNvPr>
          <p:cNvSpPr>
            <a:spLocks noGrp="1" noRot="1" noChangeAspect="1"/>
          </p:cNvSpPr>
          <p:nvPr>
            <p:ph type="sldImg"/>
          </p:nvPr>
        </p:nvSpPr>
        <p:spPr/>
      </p:sp>
    </p:spTree>
    <p:extLst>
      <p:ext uri="{BB962C8B-B14F-4D97-AF65-F5344CB8AC3E}">
        <p14:creationId xmlns:p14="http://schemas.microsoft.com/office/powerpoint/2010/main" val="803830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details about RADIUS-based authentication, visit https://devzone.huawei.com/cn/enterprise/campus/radiusSolution.html.</a:t>
            </a:r>
            <a:endParaRPr lang="en-US" altLang="zh-CN" dirty="0"/>
          </a:p>
        </p:txBody>
      </p:sp>
      <p:sp>
        <p:nvSpPr>
          <p:cNvPr id="5" name="幻灯片图像占位符 4">
            <a:extLst>
              <a:ext uri="{FF2B5EF4-FFF2-40B4-BE49-F238E27FC236}">
                <a16:creationId xmlns:a16="http://schemas.microsoft.com/office/drawing/2014/main" id="{49519DDF-6DF5-4E0C-8D98-4C8E8159A1EB}"/>
              </a:ext>
            </a:extLst>
          </p:cNvPr>
          <p:cNvSpPr>
            <a:spLocks noGrp="1" noRot="1" noChangeAspect="1"/>
          </p:cNvSpPr>
          <p:nvPr>
            <p:ph type="sldImg"/>
          </p:nvPr>
        </p:nvSpPr>
        <p:spPr/>
      </p:sp>
    </p:spTree>
    <p:extLst>
      <p:ext uri="{BB962C8B-B14F-4D97-AF65-F5344CB8AC3E}">
        <p14:creationId xmlns:p14="http://schemas.microsoft.com/office/powerpoint/2010/main" val="558714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9C4747CF-AE44-4870-A828-BD856867E097}"/>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4E639717-217A-44CB-887D-2D31EB9A157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955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Location-based service (LBS) uses various locating technologies to obtain the current locations of devices and pushes information and basic service for these devices through mobile Internet.</a:t>
            </a:r>
            <a:endParaRPr lang="en-US" altLang="zh-CN" dirty="0">
              <a:sym typeface="Huawei Sans" panose="020C0503030203020204" pitchFamily="34" charset="0"/>
            </a:endParaRPr>
          </a:p>
          <a:p>
            <a:r>
              <a:rPr lang="en-US" dirty="0" err="1"/>
              <a:t>iMaster</a:t>
            </a:r>
            <a:r>
              <a:rPr lang="en-US" dirty="0"/>
              <a:t> NCE-Campus aggregates the terminal location data collected by cloud APs and periodically sends the data to the third-party LBS platform. After parsing and analyzing the location data with a series of algorithms, the LBS platform provides VASs, such as </a:t>
            </a:r>
            <a:r>
              <a:rPr lang="en-US" dirty="0" err="1"/>
              <a:t>heatmap</a:t>
            </a:r>
            <a:r>
              <a:rPr lang="en-US" dirty="0"/>
              <a:t>, tracking, and customer flow analysis, for customers.</a:t>
            </a:r>
            <a:endParaRPr lang="en-US" altLang="zh-CN" dirty="0">
              <a:sym typeface="Huawei Sans" panose="020C0503030203020204" pitchFamily="34" charset="0"/>
            </a:endParaRPr>
          </a:p>
          <a:p>
            <a:r>
              <a:rPr lang="en-US" dirty="0"/>
              <a:t>Remarks: Partners need to meet related standards based on application scenarios, such as EU General Data Protection Regulation (GDPR).</a:t>
            </a:r>
            <a:endParaRPr lang="en-US" altLang="zh-CN" dirty="0">
              <a:sym typeface="Huawei Sans" panose="020C0503030203020204" pitchFamily="34" charset="0"/>
            </a:endParaRPr>
          </a:p>
          <a:p>
            <a:endParaRPr lang="en-US" altLang="zh-CN" dirty="0">
              <a:sym typeface="Huawei Sans" panose="020C0503030203020204" pitchFamily="34" charset="0"/>
            </a:endParaRPr>
          </a:p>
        </p:txBody>
      </p:sp>
      <p:sp>
        <p:nvSpPr>
          <p:cNvPr id="4" name="幻灯片图像占位符 3">
            <a:extLst>
              <a:ext uri="{FF2B5EF4-FFF2-40B4-BE49-F238E27FC236}">
                <a16:creationId xmlns:a16="http://schemas.microsoft.com/office/drawing/2014/main" id="{EBC1AFBE-C916-4EA7-8C35-1204176BB456}"/>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19236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iMaster NCE-Campus can directly report terminal location data to a third-party LBS platform. In this solution, iMaster NCE-Campus function as a relay agent.</a:t>
            </a:r>
            <a:endParaRPr lang="en-US" altLang="zh-CN"/>
          </a:p>
          <a:p>
            <a:r>
              <a:rPr lang="en-US"/>
              <a:t>For details about this process, see "Wi-Fi Terminal Location Practice in Huawei CloudCampus Solution" in the HCIP-Datacom-NCE Northbound Openness Lab Guide.</a:t>
            </a:r>
            <a:endParaRPr lang="en-US" dirty="0"/>
          </a:p>
        </p:txBody>
      </p:sp>
      <p:sp>
        <p:nvSpPr>
          <p:cNvPr id="5" name="幻灯片图像占位符 4">
            <a:extLst>
              <a:ext uri="{FF2B5EF4-FFF2-40B4-BE49-F238E27FC236}">
                <a16:creationId xmlns:a16="http://schemas.microsoft.com/office/drawing/2014/main" id="{472E3602-CC03-4DD9-8FB5-B1E3AB7FBCD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43828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The validator value is in UUID format and is generated by iMaster NCE-Campus.</a:t>
            </a:r>
            <a:endParaRPr lang="en-US" altLang="zh-CN"/>
          </a:p>
          <a:p>
            <a:r>
              <a:rPr lang="en-US"/>
              <a:t>For more examples, visit https://developer.huaweicloud.com/techfield/network.html#CloudCampus.</a:t>
            </a:r>
            <a:endParaRPr lang="en-US" dirty="0"/>
          </a:p>
        </p:txBody>
      </p:sp>
      <p:sp>
        <p:nvSpPr>
          <p:cNvPr id="5" name="幻灯片图像占位符 4">
            <a:extLst>
              <a:ext uri="{FF2B5EF4-FFF2-40B4-BE49-F238E27FC236}">
                <a16:creationId xmlns:a16="http://schemas.microsoft.com/office/drawing/2014/main" id="{EFEA66A3-E83F-4EE3-8F72-4FDBC808BE2A}"/>
              </a:ext>
            </a:extLst>
          </p:cNvPr>
          <p:cNvSpPr>
            <a:spLocks noGrp="1" noRot="1" noChangeAspect="1"/>
          </p:cNvSpPr>
          <p:nvPr>
            <p:ph type="sldImg"/>
          </p:nvPr>
        </p:nvSpPr>
        <p:spPr/>
      </p:sp>
    </p:spTree>
    <p:extLst>
      <p:ext uri="{BB962C8B-B14F-4D97-AF65-F5344CB8AC3E}">
        <p14:creationId xmlns:p14="http://schemas.microsoft.com/office/powerpoint/2010/main" val="3539190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about the AP location reporting solution, see https://devzone.huawei.com/cn/enterprise/campus/lbsWiFiSolution.html#Wi-Fi Terminal Data Reporting Process.</a:t>
            </a:r>
          </a:p>
        </p:txBody>
      </p:sp>
      <p:sp>
        <p:nvSpPr>
          <p:cNvPr id="5" name="幻灯片图像占位符 4">
            <a:extLst>
              <a:ext uri="{FF2B5EF4-FFF2-40B4-BE49-F238E27FC236}">
                <a16:creationId xmlns:a16="http://schemas.microsoft.com/office/drawing/2014/main" id="{E350A97C-6BA1-42CD-98B1-A87BA32FD3A3}"/>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42862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about the Bluetooth API solution, see https://devzone.huawei.com/cn/enterprise/campus/lbsBluetoothSolution.html.</a:t>
            </a:r>
            <a:endParaRPr lang="en-US" dirty="0"/>
          </a:p>
        </p:txBody>
      </p:sp>
      <p:sp>
        <p:nvSpPr>
          <p:cNvPr id="5" name="幻灯片图像占位符 4">
            <a:extLst>
              <a:ext uri="{FF2B5EF4-FFF2-40B4-BE49-F238E27FC236}">
                <a16:creationId xmlns:a16="http://schemas.microsoft.com/office/drawing/2014/main" id="{682E61DA-9CFE-4E08-BDF3-53C000A850B1}"/>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29995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17A1665-E1BA-41E2-97FD-8E44D49C79AC}"/>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BC85E702-EC10-4763-AE23-ED584E8992A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6002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21E56D0-D90A-468A-8376-F0871DC381F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080AA0C5-F1C8-4074-A7C9-BAE1BE5AC38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48666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1281E4B-FF0E-4D0A-BA63-43741BCA1D31}"/>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C0724E32-88CD-4AB8-B201-81C8C935D1E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9144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about VAS APIs, visit https://devzone.huawei.com/cn/enterprise/campus/valueAddedApi.html.</a:t>
            </a:r>
            <a:endParaRPr lang="en-US" altLang="zh-CN"/>
          </a:p>
        </p:txBody>
      </p:sp>
      <p:sp>
        <p:nvSpPr>
          <p:cNvPr id="5" name="幻灯片图像占位符 4">
            <a:extLst>
              <a:ext uri="{FF2B5EF4-FFF2-40B4-BE49-F238E27FC236}">
                <a16:creationId xmlns:a16="http://schemas.microsoft.com/office/drawing/2014/main" id="{ADF66789-E82E-486A-8B8B-D60AEFE8B73E}"/>
              </a:ext>
            </a:extLst>
          </p:cNvPr>
          <p:cNvSpPr>
            <a:spLocks noGrp="1" noRot="1" noChangeAspect="1"/>
          </p:cNvSpPr>
          <p:nvPr>
            <p:ph type="sldImg"/>
          </p:nvPr>
        </p:nvSpPr>
        <p:spPr/>
      </p:sp>
    </p:spTree>
    <p:extLst>
      <p:ext uri="{BB962C8B-B14F-4D97-AF65-F5344CB8AC3E}">
        <p14:creationId xmlns:p14="http://schemas.microsoft.com/office/powerpoint/2010/main" val="4011566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195A63FD-9A5A-4D05-872D-AB5D10AA8D09}"/>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C54F9CE3-1625-4D3B-B460-2AF17C01DD7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65346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B22C100-F90E-4491-BC1F-D2B3BBD1E4C6}"/>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5DE8CBF4-F405-4B0C-B8E1-EC7E5E4C05E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6030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basic network solutions, visit https://devzone.huawei.com/cn/enterprise/cloudcampus/quickStart.html#network.</a:t>
            </a:r>
            <a:endParaRPr lang="en-US" altLang="zh-CN"/>
          </a:p>
        </p:txBody>
      </p:sp>
      <p:sp>
        <p:nvSpPr>
          <p:cNvPr id="5" name="幻灯片图像占位符 4">
            <a:extLst>
              <a:ext uri="{FF2B5EF4-FFF2-40B4-BE49-F238E27FC236}">
                <a16:creationId xmlns:a16="http://schemas.microsoft.com/office/drawing/2014/main" id="{50DDC6AD-1915-4B38-A3FD-A2BAB0F5729F}"/>
              </a:ext>
            </a:extLst>
          </p:cNvPr>
          <p:cNvSpPr>
            <a:spLocks noGrp="1" noRot="1" noChangeAspect="1"/>
          </p:cNvSpPr>
          <p:nvPr>
            <p:ph type="sldImg"/>
          </p:nvPr>
        </p:nvSpPr>
        <p:spPr/>
      </p:sp>
    </p:spTree>
    <p:extLst>
      <p:ext uri="{BB962C8B-B14F-4D97-AF65-F5344CB8AC3E}">
        <p14:creationId xmlns:p14="http://schemas.microsoft.com/office/powerpoint/2010/main" val="852544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641FE22C-3810-4EAB-8D52-26BF361F2C6D}"/>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8DEA3700-FFB8-4972-8D81-16826867519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5396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4" name="Slide Image Placeholder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46463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For more about the smart IoT solution, visit https://devzone.huawei.com/cn/enterprise/cloudcampus/quickStart.html#iot.</a:t>
            </a:r>
            <a:endParaRPr lang="en-US" altLang="zh-CN"/>
          </a:p>
        </p:txBody>
      </p:sp>
      <p:sp>
        <p:nvSpPr>
          <p:cNvPr id="5" name="幻灯片图像占位符 4">
            <a:extLst>
              <a:ext uri="{FF2B5EF4-FFF2-40B4-BE49-F238E27FC236}">
                <a16:creationId xmlns:a16="http://schemas.microsoft.com/office/drawing/2014/main" id="{211731C7-5C4B-4D17-8C33-A031584D4FCE}"/>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49420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A1E73C3F-C655-456B-B830-039960B96B1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9889B2DD-5E26-4FF4-B078-BA5D304E474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4563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F07BD07-5BEB-4B21-B0F7-EA2BEFD5CEC4}"/>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FAEE5DA4-A709-4E1E-A9ED-849C8B92C8F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327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2299954B-87F2-452E-8B36-4B814F034C46}"/>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3C52C031-0FAC-486F-8C04-6FD49E00B67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2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035DA12A-3FE2-42EE-A2E0-114ACF5994FB}"/>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C0A465DA-D245-4290-9D99-C9147BC2F70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6734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602D15C-4593-4AB6-B23D-21353AF7C93A}"/>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19796ECC-E10D-4152-BC7D-491F26595B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05422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t>ABCD</a:t>
            </a:r>
            <a:endParaRPr lang="en-US" altLang="zh-CN" dirty="0"/>
          </a:p>
          <a:p>
            <a:endParaRPr lang="en-US" altLang="zh-CN" dirty="0"/>
          </a:p>
        </p:txBody>
      </p:sp>
      <p:sp>
        <p:nvSpPr>
          <p:cNvPr id="5" name="幻灯片图像占位符 4">
            <a:extLst>
              <a:ext uri="{FF2B5EF4-FFF2-40B4-BE49-F238E27FC236}">
                <a16:creationId xmlns:a16="http://schemas.microsoft.com/office/drawing/2014/main" id="{40AADBEE-F697-4FAC-89C9-A863BA5D578A}"/>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448378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4E5889F3-FC6D-45C9-BA25-7ED7FB3FF4F0}"/>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62D1C7C1-341D-4791-87DE-4E0DA6505F9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7094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3CDAEC16-39A1-4689-AE77-6D0AE630EA32}"/>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D4379798-4F04-4FA5-886B-166072C192C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9757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FFBD3BE-6F98-4E59-B76B-2409DAC6768E}"/>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4C5A22A3-5ED4-49BC-B3FD-F6B3C8B8B35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9776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7CBBF750-45CB-4D02-9E91-00BC04CBE153}"/>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B1CA9F1D-F8D2-49F8-95CB-88DF701509F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6601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iMaster NCE-Campus is Huawei's next-generation autonomous driving network management and control system for campus networks. It is a network automation and intelligent platform integrating manager, controller, analyzer, and AI functions. As such, this platform drives enterprise cloudification and digital transformation, and creates a shortcut to more automated network management and intelligent network O&amp;M.</a:t>
            </a:r>
          </a:p>
          <a:p>
            <a:endParaRPr lang="en-US" altLang="zh-CN"/>
          </a:p>
        </p:txBody>
      </p:sp>
      <p:sp>
        <p:nvSpPr>
          <p:cNvPr id="5" name="幻灯片图像占位符 4">
            <a:extLst>
              <a:ext uri="{FF2B5EF4-FFF2-40B4-BE49-F238E27FC236}">
                <a16:creationId xmlns:a16="http://schemas.microsoft.com/office/drawing/2014/main" id="{F51F999F-2DEB-4B78-9AFA-FF69729A439B}"/>
              </a:ext>
            </a:extLst>
          </p:cNvPr>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64342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Application layer: It focuses on mainstream scenarios and provides industry-wide applications. At this layer, network service data is shared, meeting value-added data and operation requirements.</a:t>
            </a:r>
            <a:endParaRPr lang="en-US" altLang="zh-CN"/>
          </a:p>
          <a:p>
            <a:r>
              <a:rPr lang="en-US"/>
              <a:t>Platform layer: It provides four types of APIs and supports industry-standard network interconnection protocols.</a:t>
            </a:r>
            <a:endParaRPr lang="en-US" altLang="zh-CN"/>
          </a:p>
          <a:p>
            <a:r>
              <a:rPr lang="en-US"/>
              <a:t>Network layer: It provides various open interfaces, such as NETCONF, YANG, and Telemetry, improving device manageability. APs are compatible with third-party IoT cards to implement IoT.</a:t>
            </a:r>
            <a:endParaRPr lang="en-US" altLang="zh-CN"/>
          </a:p>
          <a:p>
            <a:r>
              <a:rPr lang="en-US"/>
              <a:t>Terminal layer: It supports access of IoT terminals (such as ZigBee, RFID, and BLE), and access of wired and wireless terminals (such as mobile phones, IP phones, tablets, and cameras).</a:t>
            </a:r>
            <a:endParaRPr lang="en-US" altLang="zh-CN"/>
          </a:p>
        </p:txBody>
      </p:sp>
      <p:sp>
        <p:nvSpPr>
          <p:cNvPr id="5" name="幻灯片图像占位符 4">
            <a:extLst>
              <a:ext uri="{FF2B5EF4-FFF2-40B4-BE49-F238E27FC236}">
                <a16:creationId xmlns:a16="http://schemas.microsoft.com/office/drawing/2014/main" id="{4B00A275-3641-46E6-AD04-CA0103FC4704}"/>
              </a:ext>
            </a:extLst>
          </p:cNvPr>
          <p:cNvSpPr>
            <a:spLocks noGrp="1" noRot="1" noChangeAspect="1"/>
          </p:cNvSpPr>
          <p:nvPr>
            <p:ph type="sldImg"/>
          </p:nvPr>
        </p:nvSpPr>
        <p:spPr/>
      </p:sp>
    </p:spTree>
    <p:extLst>
      <p:ext uri="{BB962C8B-B14F-4D97-AF65-F5344CB8AC3E}">
        <p14:creationId xmlns:p14="http://schemas.microsoft.com/office/powerpoint/2010/main" val="888798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FFA26FE4-8688-4923-8141-3033417FC118}"/>
              </a:ext>
            </a:extLst>
          </p:cNvPr>
          <p:cNvSpPr>
            <a:spLocks noGrp="1" noRot="1" noChangeAspect="1"/>
          </p:cNvSpPr>
          <p:nvPr>
            <p:ph type="sldImg"/>
          </p:nvPr>
        </p:nvSpPr>
        <p:spPr>
          <a:xfrm>
            <a:off x="455613" y="766763"/>
            <a:ext cx="5932487" cy="3338512"/>
          </a:xfrm>
        </p:spPr>
      </p:sp>
      <p:sp>
        <p:nvSpPr>
          <p:cNvPr id="5" name="备注占位符 4">
            <a:extLst>
              <a:ext uri="{FF2B5EF4-FFF2-40B4-BE49-F238E27FC236}">
                <a16:creationId xmlns:a16="http://schemas.microsoft.com/office/drawing/2014/main" id="{7F523507-8377-492E-85E3-F5115DC609D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7576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a:extLst>
              <a:ext uri="{FF2B5EF4-FFF2-40B4-BE49-F238E27FC236}">
                <a16:creationId xmlns:a16="http://schemas.microsoft.com/office/drawing/2014/main" id="{B203AE97-76A4-4B16-B8CA-9FCB030B8578}"/>
              </a:ext>
            </a:extLst>
          </p:cNvPr>
          <p:cNvSpPr>
            <a:spLocks noGrp="1" noRot="1" noChangeAspect="1"/>
          </p:cNvSpPr>
          <p:nvPr>
            <p:ph type="sldImg"/>
          </p:nvPr>
        </p:nvSpPr>
        <p:spPr/>
      </p:sp>
      <p:sp>
        <p:nvSpPr>
          <p:cNvPr id="5" name="备注占位符 4">
            <a:extLst>
              <a:ext uri="{FF2B5EF4-FFF2-40B4-BE49-F238E27FC236}">
                <a16:creationId xmlns:a16="http://schemas.microsoft.com/office/drawing/2014/main" id="{394D5B95-8036-4A2B-AF1D-D68B5585DCC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1277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a:t>Click to Edit Title</a:t>
            </a:r>
            <a:endParaRPr lang="en-US" dirty="0"/>
          </a:p>
        </p:txBody>
      </p:sp>
      <p:sp>
        <p:nvSpPr>
          <p:cNvPr id="10"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a:t>Click to Edit Title</a:t>
            </a:r>
            <a:endParaRPr lang="en-US" dirty="0"/>
          </a:p>
        </p:txBody>
      </p:sp>
    </p:spTree>
    <p:extLst>
      <p:ext uri="{BB962C8B-B14F-4D97-AF65-F5344CB8AC3E}">
        <p14:creationId xmlns:p14="http://schemas.microsoft.com/office/powerpoint/2010/main" val="1772249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a:t>More information for trainees</a:t>
            </a:r>
            <a:endParaRPr lang="zh-CN" altLang="en-US" dirty="0"/>
          </a:p>
          <a:p>
            <a:endParaRPr lang="zh-CN" altLang="en-US" dirty="0"/>
          </a:p>
        </p:txBody>
      </p:sp>
      <p:cxnSp>
        <p:nvCxnSpPr>
          <p:cNvPr id="12"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Tree>
    <p:extLst>
      <p:ext uri="{BB962C8B-B14F-4D97-AF65-F5344CB8AC3E}">
        <p14:creationId xmlns:p14="http://schemas.microsoft.com/office/powerpoint/2010/main" val="2620213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Tree>
    <p:extLst>
      <p:ext uri="{BB962C8B-B14F-4D97-AF65-F5344CB8AC3E}">
        <p14:creationId xmlns:p14="http://schemas.microsoft.com/office/powerpoint/2010/main" val="3693335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145089040"/>
      </p:ext>
    </p:extLst>
  </p:cSld>
  <p:clrMapOvr>
    <a:masterClrMapping/>
  </p:clrMapOvr>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Tree>
    <p:extLst>
      <p:ext uri="{BB962C8B-B14F-4D97-AF65-F5344CB8AC3E}">
        <p14:creationId xmlns:p14="http://schemas.microsoft.com/office/powerpoint/2010/main" val="2695052031"/>
      </p:ext>
    </p:extLst>
  </p:cSld>
  <p:clrMapOvr>
    <a:masterClrMapping/>
  </p:clrMapOvr>
  <p:extLst mod="1">
    <p:ext uri="{DCECCB84-F9BA-43D5-87BE-67443E8EF086}">
      <p15:sldGuideLst xmlns:p15="http://schemas.microsoft.com/office/powerpoint/2012/main">
        <p15:guide id="1" orient="horz" pos="595">
          <p15:clr>
            <a:srgbClr val="FBAE40"/>
          </p15:clr>
        </p15:guide>
        <p15:guide id="0"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519647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a:t>Title</a:t>
            </a:r>
            <a:endParaRPr lang="zh-CN" altLang="en-US" dirty="0"/>
          </a:p>
        </p:txBody>
      </p:sp>
    </p:spTree>
    <p:extLst>
      <p:ext uri="{BB962C8B-B14F-4D97-AF65-F5344CB8AC3E}">
        <p14:creationId xmlns:p14="http://schemas.microsoft.com/office/powerpoint/2010/main" val="1732588361"/>
      </p:ext>
    </p:extLst>
  </p:cSld>
  <p:clrMapOvr>
    <a:masterClrMapping/>
  </p:clrMapOvr>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2881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8249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val="20000"/>
                    </a:ext>
                  </a:extLst>
                </a:gridCol>
                <a:gridCol w="2155444">
                  <a:extLst>
                    <a:ext uri="{9D8B030D-6E8A-4147-A177-3AD203B41FA5}">
                      <a16:colId xmlns:a16="http://schemas.microsoft.com/office/drawing/2014/main" val="20001"/>
                    </a:ext>
                  </a:extLst>
                </a:gridCol>
                <a:gridCol w="2873927">
                  <a:extLst>
                    <a:ext uri="{9D8B030D-6E8A-4147-A177-3AD203B41FA5}">
                      <a16:colId xmlns:a16="http://schemas.microsoft.com/office/drawing/2014/main" val="20002"/>
                    </a:ext>
                  </a:extLst>
                </a:gridCol>
                <a:gridCol w="2077613">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val="20000"/>
                    </a:ext>
                  </a:extLst>
                </a:gridCol>
                <a:gridCol w="2155920">
                  <a:extLst>
                    <a:ext uri="{9D8B030D-6E8A-4147-A177-3AD203B41FA5}">
                      <a16:colId xmlns:a16="http://schemas.microsoft.com/office/drawing/2014/main" val="20001"/>
                    </a:ext>
                  </a:extLst>
                </a:gridCol>
                <a:gridCol w="2912127">
                  <a:extLst>
                    <a:ext uri="{9D8B030D-6E8A-4147-A177-3AD203B41FA5}">
                      <a16:colId xmlns:a16="http://schemas.microsoft.com/office/drawing/2014/main" val="20002"/>
                    </a:ext>
                  </a:extLst>
                </a:gridCol>
                <a:gridCol w="2023284">
                  <a:extLst>
                    <a:ext uri="{9D8B030D-6E8A-4147-A177-3AD203B41FA5}">
                      <a16:colId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V5R2</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V1.0</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718415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gray">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a:t>The chapter describes ...</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01847130"/>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Tree>
    <p:extLst>
      <p:ext uri="{BB962C8B-B14F-4D97-AF65-F5344CB8AC3E}">
        <p14:creationId xmlns:p14="http://schemas.microsoft.com/office/powerpoint/2010/main" val="115348697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Tree>
    <p:extLst>
      <p:ext uri="{BB962C8B-B14F-4D97-AF65-F5344CB8AC3E}">
        <p14:creationId xmlns:p14="http://schemas.microsoft.com/office/powerpoint/2010/main" val="2733901816"/>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Tree>
    <p:extLst>
      <p:ext uri="{BB962C8B-B14F-4D97-AF65-F5344CB8AC3E}">
        <p14:creationId xmlns:p14="http://schemas.microsoft.com/office/powerpoint/2010/main" val="3882903841"/>
      </p:ext>
    </p:extLst>
  </p:cSld>
  <p:clrMapOvr>
    <a:masterClrMapping/>
  </p:clrMapOvr>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a:t>Question description.</a:t>
            </a:r>
          </a:p>
          <a:p>
            <a:pPr lvl="1"/>
            <a:endParaRPr lang="en-US" altLang="zh-CN" dirty="0"/>
          </a:p>
        </p:txBody>
      </p:sp>
      <p:cxnSp>
        <p:nvCxnSpPr>
          <p:cNvPr id="5"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Tree>
    <p:extLst>
      <p:ext uri="{BB962C8B-B14F-4D97-AF65-F5344CB8AC3E}">
        <p14:creationId xmlns:p14="http://schemas.microsoft.com/office/powerpoint/2010/main" val="3056780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a:t>Click here to edit summary</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Tree>
    <p:extLst>
      <p:ext uri="{BB962C8B-B14F-4D97-AF65-F5344CB8AC3E}">
        <p14:creationId xmlns:p14="http://schemas.microsoft.com/office/powerpoint/2010/main" val="419836046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Tree>
    <p:extLst>
      <p:ext uri="{BB962C8B-B14F-4D97-AF65-F5344CB8AC3E}">
        <p14:creationId xmlns:p14="http://schemas.microsoft.com/office/powerpoint/2010/main" val="22257588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151347957"/>
      </p:ext>
    </p:extLst>
  </p:cSld>
  <p:clrMap bg1="lt1" tx1="dk1" bg2="lt2" tx2="dk2" accent1="accent1" accent2="accent2" accent3="accent3" accent4="accent4" accent5="accent5" accent6="accent6" hlink="hlink" folHlink="folHlink"/>
  <p:sldLayoutIdLst>
    <p:sldLayoutId id="21474838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770838766"/>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a:t>单击此处编辑母版标题样式</a:t>
            </a:r>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157216655"/>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Lst>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Copyright©2021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206182894"/>
      </p:ext>
    </p:extLst>
  </p:cSld>
  <p:clrMap bg1="lt1" tx1="dk1" bg2="lt2" tx2="dk2" accent1="accent1" accent2="accent2" accent3="accent3" accent4="accent4" accent5="accent5" accent6="accent6" hlink="hlink" folHlink="folHlink"/>
  <p:sldLayoutIdLst>
    <p:sldLayoutId id="2147483896"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8.png"/><Relationship Id="rId4" Type="http://schemas.openxmlformats.org/officeDocument/2006/relationships/image" Target="../media/image21.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20.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notesSlide" Target="../notesSlides/notesSlide13.xml"/><Relationship Id="rId7" Type="http://schemas.openxmlformats.org/officeDocument/2006/relationships/oleObject" Target="../embeddings/oleObject1.bin"/><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20.png"/><Relationship Id="rId5" Type="http://schemas.openxmlformats.org/officeDocument/2006/relationships/image" Target="../media/image21.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8.png"/><Relationship Id="rId4" Type="http://schemas.openxmlformats.org/officeDocument/2006/relationships/image" Target="../media/image29.png"/><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6.xml"/><Relationship Id="rId7" Type="http://schemas.openxmlformats.org/officeDocument/2006/relationships/image" Target="../media/image21.png"/><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27.png"/><Relationship Id="rId5" Type="http://schemas.openxmlformats.org/officeDocument/2006/relationships/image" Target="../media/image28.e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23.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0.pn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3.png"/><Relationship Id="rId4" Type="http://schemas.openxmlformats.org/officeDocument/2006/relationships/image" Target="../media/image36.png"/><Relationship Id="rId9"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5.emf"/><Relationship Id="rId7"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46.png"/><Relationship Id="rId5" Type="http://schemas.openxmlformats.org/officeDocument/2006/relationships/image" Target="../media/image24.pn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51.gif"/><Relationship Id="rId5" Type="http://schemas.openxmlformats.org/officeDocument/2006/relationships/image" Target="../media/image50.png"/><Relationship Id="rId10" Type="http://schemas.openxmlformats.org/officeDocument/2006/relationships/image" Target="../media/image54.png"/><Relationship Id="rId4" Type="http://schemas.openxmlformats.org/officeDocument/2006/relationships/image" Target="../media/image49.png"/><Relationship Id="rId9" Type="http://schemas.openxmlformats.org/officeDocument/2006/relationships/image" Target="../media/image53.pn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5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4.emf"/><Relationship Id="rId13" Type="http://schemas.openxmlformats.org/officeDocument/2006/relationships/image" Target="../media/image19.emf"/><Relationship Id="rId3" Type="http://schemas.openxmlformats.org/officeDocument/2006/relationships/image" Target="../media/image8.png"/><Relationship Id="rId7" Type="http://schemas.openxmlformats.org/officeDocument/2006/relationships/image" Target="../media/image13.png"/><Relationship Id="rId12" Type="http://schemas.openxmlformats.org/officeDocument/2006/relationships/image" Target="../media/image18.emf"/><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11.png"/><Relationship Id="rId11" Type="http://schemas.openxmlformats.org/officeDocument/2006/relationships/image" Target="../media/image17.emf"/><Relationship Id="rId5" Type="http://schemas.openxmlformats.org/officeDocument/2006/relationships/image" Target="../media/image10.png"/><Relationship Id="rId10" Type="http://schemas.openxmlformats.org/officeDocument/2006/relationships/image" Target="../media/image16.emf"/><Relationship Id="rId4" Type="http://schemas.openxmlformats.org/officeDocument/2006/relationships/image" Target="../media/image9.png"/><Relationship Id="rId9" Type="http://schemas.openxmlformats.org/officeDocument/2006/relationships/image" Target="../media/image1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 name="文本占位符 31">
            <a:extLst>
              <a:ext uri="{FF2B5EF4-FFF2-40B4-BE49-F238E27FC236}">
                <a16:creationId xmlns:a16="http://schemas.microsoft.com/office/drawing/2014/main" id="{28C739D3-8B1B-4976-ABDB-E8EF77E1F34F}"/>
              </a:ext>
            </a:extLst>
          </p:cNvPr>
          <p:cNvSpPr>
            <a:spLocks noGrp="1"/>
          </p:cNvSpPr>
          <p:nvPr>
            <p:ph type="body" sz="quarter" idx="17"/>
          </p:nvPr>
        </p:nvSpPr>
        <p:spPr bwMode="gray"/>
        <p:txBody>
          <a:bodyPr/>
          <a:lstStyle/>
          <a:p>
            <a:endParaRPr lang="zh-CN" altLang="en-US" dirty="0"/>
          </a:p>
        </p:txBody>
      </p:sp>
      <p:sp>
        <p:nvSpPr>
          <p:cNvPr id="33" name="文本占位符 32">
            <a:extLst>
              <a:ext uri="{FF2B5EF4-FFF2-40B4-BE49-F238E27FC236}">
                <a16:creationId xmlns:a16="http://schemas.microsoft.com/office/drawing/2014/main" id="{81E46247-92AD-4F34-AB59-78E1F1B6C751}"/>
              </a:ext>
            </a:extLst>
          </p:cNvPr>
          <p:cNvSpPr>
            <a:spLocks noGrp="1"/>
          </p:cNvSpPr>
          <p:nvPr>
            <p:ph type="body" sz="quarter" idx="18"/>
          </p:nvPr>
        </p:nvSpPr>
        <p:spPr bwMode="gray"/>
        <p:txBody>
          <a:bodyPr/>
          <a:lstStyle/>
          <a:p>
            <a:r>
              <a:rPr lang="en-US" altLang="zh-CN" dirty="0"/>
              <a:t>Datacom</a:t>
            </a:r>
            <a:endParaRPr lang="zh-CN" altLang="en-US" dirty="0"/>
          </a:p>
        </p:txBody>
      </p:sp>
      <p:sp>
        <p:nvSpPr>
          <p:cNvPr id="34" name="文本占位符 33">
            <a:extLst>
              <a:ext uri="{FF2B5EF4-FFF2-40B4-BE49-F238E27FC236}">
                <a16:creationId xmlns:a16="http://schemas.microsoft.com/office/drawing/2014/main" id="{FE5E45C6-3AE1-40B2-A817-4BE539166064}"/>
              </a:ext>
            </a:extLst>
          </p:cNvPr>
          <p:cNvSpPr>
            <a:spLocks noGrp="1"/>
          </p:cNvSpPr>
          <p:nvPr>
            <p:ph type="body" sz="quarter" idx="19"/>
          </p:nvPr>
        </p:nvSpPr>
        <p:spPr bwMode="gray"/>
        <p:txBody>
          <a:bodyPr/>
          <a:lstStyle/>
          <a:p>
            <a:r>
              <a:rPr lang="en-US" altLang="zh-CN" dirty="0"/>
              <a:t>General</a:t>
            </a:r>
            <a:endParaRPr lang="zh-CN" altLang="en-US" dirty="0"/>
          </a:p>
        </p:txBody>
      </p:sp>
      <p:sp>
        <p:nvSpPr>
          <p:cNvPr id="35" name="文本占位符 34">
            <a:extLst>
              <a:ext uri="{FF2B5EF4-FFF2-40B4-BE49-F238E27FC236}">
                <a16:creationId xmlns:a16="http://schemas.microsoft.com/office/drawing/2014/main" id="{7E926DAB-2282-48A7-ABAF-83F064C651B9}"/>
              </a:ext>
            </a:extLst>
          </p:cNvPr>
          <p:cNvSpPr>
            <a:spLocks noGrp="1"/>
          </p:cNvSpPr>
          <p:nvPr>
            <p:ph type="body" sz="quarter" idx="20"/>
          </p:nvPr>
        </p:nvSpPr>
        <p:spPr bwMode="gray"/>
        <p:txBody>
          <a:bodyPr/>
          <a:lstStyle/>
          <a:p>
            <a:endParaRPr lang="zh-CN" altLang="en-US" dirty="0"/>
          </a:p>
        </p:txBody>
      </p:sp>
      <p:sp>
        <p:nvSpPr>
          <p:cNvPr id="28" name="文本占位符 27">
            <a:extLst>
              <a:ext uri="{FF2B5EF4-FFF2-40B4-BE49-F238E27FC236}">
                <a16:creationId xmlns:a16="http://schemas.microsoft.com/office/drawing/2014/main" id="{495C3688-424E-4B15-95C7-98F9F953B4C0}"/>
              </a:ext>
            </a:extLst>
          </p:cNvPr>
          <p:cNvSpPr>
            <a:spLocks noGrp="1"/>
          </p:cNvSpPr>
          <p:nvPr>
            <p:ph type="body" sz="quarter" idx="13"/>
          </p:nvPr>
        </p:nvSpPr>
        <p:spPr bwMode="gray"/>
        <p:txBody>
          <a:bodyPr/>
          <a:lstStyle/>
          <a:p>
            <a:r>
              <a:rPr lang="en-US" altLang="zh-CN" dirty="0"/>
              <a:t>Chen Can/WX934766</a:t>
            </a:r>
            <a:endParaRPr lang="zh-CN" altLang="en-US" dirty="0"/>
          </a:p>
        </p:txBody>
      </p:sp>
      <p:sp>
        <p:nvSpPr>
          <p:cNvPr id="29" name="文本占位符 28">
            <a:extLst>
              <a:ext uri="{FF2B5EF4-FFF2-40B4-BE49-F238E27FC236}">
                <a16:creationId xmlns:a16="http://schemas.microsoft.com/office/drawing/2014/main" id="{13978E42-985A-4701-ACC2-FE290D2B6802}"/>
              </a:ext>
            </a:extLst>
          </p:cNvPr>
          <p:cNvSpPr>
            <a:spLocks noGrp="1"/>
          </p:cNvSpPr>
          <p:nvPr>
            <p:ph type="body" sz="quarter" idx="14"/>
          </p:nvPr>
        </p:nvSpPr>
        <p:spPr bwMode="gray"/>
        <p:txBody>
          <a:bodyPr/>
          <a:lstStyle/>
          <a:p>
            <a:r>
              <a:rPr lang="en-US" altLang="zh-CN" dirty="0"/>
              <a:t>2020.06.16</a:t>
            </a:r>
          </a:p>
        </p:txBody>
      </p:sp>
      <p:sp>
        <p:nvSpPr>
          <p:cNvPr id="30" name="文本占位符 29">
            <a:extLst>
              <a:ext uri="{FF2B5EF4-FFF2-40B4-BE49-F238E27FC236}">
                <a16:creationId xmlns:a16="http://schemas.microsoft.com/office/drawing/2014/main" id="{ADD8CA87-49D4-4FE1-888E-748C04F4A1CF}"/>
              </a:ext>
            </a:extLst>
          </p:cNvPr>
          <p:cNvSpPr>
            <a:spLocks noGrp="1"/>
          </p:cNvSpPr>
          <p:nvPr>
            <p:ph type="body" sz="quarter" idx="15"/>
          </p:nvPr>
        </p:nvSpPr>
        <p:spPr bwMode="gray"/>
        <p:txBody>
          <a:bodyPr/>
          <a:lstStyle/>
          <a:p>
            <a:r>
              <a:rPr lang="en-US" altLang="zh-CN" dirty="0">
                <a:sym typeface="Huawei Sans" panose="020C0503030203020204" pitchFamily="34" charset="0"/>
              </a:rPr>
              <a:t>Li</a:t>
            </a:r>
            <a:r>
              <a:rPr lang="zh-CN" altLang="en-US" dirty="0">
                <a:sym typeface="Huawei Sans" panose="020C0503030203020204" pitchFamily="34" charset="0"/>
              </a:rPr>
              <a:t> </a:t>
            </a:r>
            <a:r>
              <a:rPr lang="en-US" altLang="zh-CN" dirty="0">
                <a:sym typeface="Huawei Sans" panose="020C0503030203020204" pitchFamily="34" charset="0"/>
              </a:rPr>
              <a:t>Xianzhi/00354681</a:t>
            </a:r>
          </a:p>
        </p:txBody>
      </p:sp>
      <p:sp>
        <p:nvSpPr>
          <p:cNvPr id="31" name="文本占位符 30">
            <a:extLst>
              <a:ext uri="{FF2B5EF4-FFF2-40B4-BE49-F238E27FC236}">
                <a16:creationId xmlns:a16="http://schemas.microsoft.com/office/drawing/2014/main" id="{72FA8179-80D0-4F7B-8B0A-6A25D70EAD8B}"/>
              </a:ext>
            </a:extLst>
          </p:cNvPr>
          <p:cNvSpPr>
            <a:spLocks noGrp="1"/>
          </p:cNvSpPr>
          <p:nvPr>
            <p:ph type="body" sz="quarter" idx="16"/>
          </p:nvPr>
        </p:nvSpPr>
        <p:spPr bwMode="gray"/>
        <p:txBody>
          <a:bodyPr/>
          <a:lstStyle/>
          <a:p>
            <a:r>
              <a:rPr lang="en-US" altLang="zh-CN" dirty="0"/>
              <a:t>New</a:t>
            </a:r>
            <a:endParaRPr lang="zh-CN" altLang="en-US" dirty="0"/>
          </a:p>
        </p:txBody>
      </p:sp>
      <p:sp>
        <p:nvSpPr>
          <p:cNvPr id="36" name="文本占位符 35">
            <a:extLst>
              <a:ext uri="{FF2B5EF4-FFF2-40B4-BE49-F238E27FC236}">
                <a16:creationId xmlns:a16="http://schemas.microsoft.com/office/drawing/2014/main" id="{8A1FB9B6-15ED-444E-8F65-7B3D4F5B9E6C}"/>
              </a:ext>
            </a:extLst>
          </p:cNvPr>
          <p:cNvSpPr>
            <a:spLocks noGrp="1"/>
          </p:cNvSpPr>
          <p:nvPr>
            <p:ph type="body" sz="quarter" idx="21"/>
          </p:nvPr>
        </p:nvSpPr>
        <p:spPr bwMode="gray"/>
        <p:txBody>
          <a:bodyPr/>
          <a:lstStyle/>
          <a:p>
            <a:r>
              <a:rPr lang="en-US" altLang="zh-CN" dirty="0">
                <a:sym typeface="Huawei Sans" panose="020C0503030203020204" pitchFamily="34" charset="0"/>
              </a:rPr>
              <a:t>He</a:t>
            </a:r>
            <a:r>
              <a:rPr lang="zh-CN" altLang="en-US" dirty="0">
                <a:sym typeface="Huawei Sans" panose="020C0503030203020204" pitchFamily="34" charset="0"/>
              </a:rPr>
              <a:t> </a:t>
            </a:r>
            <a:r>
              <a:rPr lang="en-US" altLang="zh-CN" dirty="0" err="1">
                <a:sym typeface="Huawei Sans" panose="020C0503030203020204" pitchFamily="34" charset="0"/>
              </a:rPr>
              <a:t>Junjian</a:t>
            </a:r>
            <a:r>
              <a:rPr lang="en-US" altLang="zh-CN" dirty="0">
                <a:sym typeface="Huawei Sans" panose="020C0503030203020204" pitchFamily="34" charset="0"/>
              </a:rPr>
              <a:t>/WX580230</a:t>
            </a:r>
          </a:p>
        </p:txBody>
      </p:sp>
      <p:sp>
        <p:nvSpPr>
          <p:cNvPr id="37" name="文本占位符 36">
            <a:extLst>
              <a:ext uri="{FF2B5EF4-FFF2-40B4-BE49-F238E27FC236}">
                <a16:creationId xmlns:a16="http://schemas.microsoft.com/office/drawing/2014/main" id="{0E5F1BC1-FC40-42B1-B36E-88BD79E63FCC}"/>
              </a:ext>
            </a:extLst>
          </p:cNvPr>
          <p:cNvSpPr>
            <a:spLocks noGrp="1"/>
          </p:cNvSpPr>
          <p:nvPr>
            <p:ph type="body" sz="quarter" idx="22"/>
          </p:nvPr>
        </p:nvSpPr>
        <p:spPr bwMode="gray"/>
        <p:txBody>
          <a:bodyPr/>
          <a:lstStyle/>
          <a:p>
            <a:r>
              <a:rPr lang="en-US" altLang="zh-CN" dirty="0">
                <a:sym typeface="Huawei Sans" panose="020C0503030203020204" pitchFamily="34" charset="0"/>
              </a:rPr>
              <a:t>2021.08.24</a:t>
            </a:r>
          </a:p>
        </p:txBody>
      </p:sp>
      <p:sp>
        <p:nvSpPr>
          <p:cNvPr id="38" name="文本占位符 37">
            <a:extLst>
              <a:ext uri="{FF2B5EF4-FFF2-40B4-BE49-F238E27FC236}">
                <a16:creationId xmlns:a16="http://schemas.microsoft.com/office/drawing/2014/main" id="{E5F55B10-8273-433A-B3D9-242C002F99CC}"/>
              </a:ext>
            </a:extLst>
          </p:cNvPr>
          <p:cNvSpPr>
            <a:spLocks noGrp="1"/>
          </p:cNvSpPr>
          <p:nvPr>
            <p:ph type="body" sz="quarter" idx="23"/>
          </p:nvPr>
        </p:nvSpPr>
        <p:spPr bwMode="gray"/>
        <p:txBody>
          <a:bodyPr/>
          <a:lstStyle/>
          <a:p>
            <a:r>
              <a:rPr lang="en-US" altLang="zh-CN" dirty="0">
                <a:sym typeface="Huawei Sans" panose="020C0503030203020204" pitchFamily="34" charset="0"/>
              </a:rPr>
              <a:t>Li</a:t>
            </a:r>
            <a:r>
              <a:rPr lang="zh-CN" altLang="en-US" dirty="0">
                <a:sym typeface="Huawei Sans" panose="020C0503030203020204" pitchFamily="34" charset="0"/>
              </a:rPr>
              <a:t> </a:t>
            </a:r>
            <a:r>
              <a:rPr lang="en-US" altLang="zh-CN" dirty="0">
                <a:sym typeface="Huawei Sans" panose="020C0503030203020204" pitchFamily="34" charset="0"/>
              </a:rPr>
              <a:t>Xianzhi/00354681</a:t>
            </a:r>
          </a:p>
        </p:txBody>
      </p:sp>
      <p:sp>
        <p:nvSpPr>
          <p:cNvPr id="39" name="文本占位符 38">
            <a:extLst>
              <a:ext uri="{FF2B5EF4-FFF2-40B4-BE49-F238E27FC236}">
                <a16:creationId xmlns:a16="http://schemas.microsoft.com/office/drawing/2014/main" id="{D9CA75C6-A1F1-47E5-9612-B55FF06BB8E1}"/>
              </a:ext>
            </a:extLst>
          </p:cNvPr>
          <p:cNvSpPr>
            <a:spLocks noGrp="1"/>
          </p:cNvSpPr>
          <p:nvPr>
            <p:ph type="body" sz="quarter" idx="24"/>
          </p:nvPr>
        </p:nvSpPr>
        <p:spPr bwMode="gray"/>
        <p:txBody>
          <a:bodyPr/>
          <a:lstStyle/>
          <a:p>
            <a:r>
              <a:rPr lang="en-US" altLang="zh-CN" dirty="0"/>
              <a:t>Update</a:t>
            </a:r>
            <a:endParaRPr lang="zh-CN" altLang="en-US" dirty="0"/>
          </a:p>
        </p:txBody>
      </p:sp>
      <p:sp>
        <p:nvSpPr>
          <p:cNvPr id="40" name="文本占位符 39">
            <a:extLst>
              <a:ext uri="{FF2B5EF4-FFF2-40B4-BE49-F238E27FC236}">
                <a16:creationId xmlns:a16="http://schemas.microsoft.com/office/drawing/2014/main" id="{F786ED10-4255-4D78-9E73-29872E2DD3E1}"/>
              </a:ext>
            </a:extLst>
          </p:cNvPr>
          <p:cNvSpPr>
            <a:spLocks noGrp="1"/>
          </p:cNvSpPr>
          <p:nvPr>
            <p:ph type="body" sz="quarter" idx="25"/>
          </p:nvPr>
        </p:nvSpPr>
        <p:spPr bwMode="gray"/>
        <p:txBody>
          <a:bodyPr/>
          <a:lstStyle/>
          <a:p>
            <a:r>
              <a:rPr lang="en-US" altLang="zh-CN" dirty="0"/>
              <a:t>Yu Sheng/WX1092303</a:t>
            </a:r>
            <a:endParaRPr lang="zh-CN" altLang="en-US" dirty="0"/>
          </a:p>
        </p:txBody>
      </p:sp>
      <p:sp>
        <p:nvSpPr>
          <p:cNvPr id="41" name="文本占位符 40">
            <a:extLst>
              <a:ext uri="{FF2B5EF4-FFF2-40B4-BE49-F238E27FC236}">
                <a16:creationId xmlns:a16="http://schemas.microsoft.com/office/drawing/2014/main" id="{0624F252-FC2F-4AE5-B1D9-3872BE4042BC}"/>
              </a:ext>
            </a:extLst>
          </p:cNvPr>
          <p:cNvSpPr>
            <a:spLocks noGrp="1"/>
          </p:cNvSpPr>
          <p:nvPr>
            <p:ph type="body" sz="quarter" idx="26"/>
          </p:nvPr>
        </p:nvSpPr>
        <p:spPr bwMode="gray"/>
        <p:txBody>
          <a:bodyPr/>
          <a:lstStyle/>
          <a:p>
            <a:r>
              <a:rPr lang="en-US" altLang="zh-CN" dirty="0"/>
              <a:t>2021.10.30</a:t>
            </a:r>
            <a:endParaRPr lang="zh-CN" altLang="en-US" dirty="0"/>
          </a:p>
        </p:txBody>
      </p:sp>
      <p:sp>
        <p:nvSpPr>
          <p:cNvPr id="42" name="文本占位符 41">
            <a:extLst>
              <a:ext uri="{FF2B5EF4-FFF2-40B4-BE49-F238E27FC236}">
                <a16:creationId xmlns:a16="http://schemas.microsoft.com/office/drawing/2014/main" id="{48817F9A-35F7-4F14-9894-BBEAAEF4238E}"/>
              </a:ext>
            </a:extLst>
          </p:cNvPr>
          <p:cNvSpPr>
            <a:spLocks noGrp="1"/>
          </p:cNvSpPr>
          <p:nvPr>
            <p:ph type="body" sz="quarter" idx="27"/>
          </p:nvPr>
        </p:nvSpPr>
        <p:spPr bwMode="gray"/>
        <p:txBody>
          <a:bodyPr/>
          <a:lstStyle/>
          <a:p>
            <a:r>
              <a:rPr lang="en-US" altLang="zh-CN" dirty="0"/>
              <a:t>Wu Yue/WX291773</a:t>
            </a:r>
            <a:endParaRPr lang="zh-CN" altLang="en-US" dirty="0"/>
          </a:p>
        </p:txBody>
      </p:sp>
      <p:sp>
        <p:nvSpPr>
          <p:cNvPr id="43" name="文本占位符 42">
            <a:extLst>
              <a:ext uri="{FF2B5EF4-FFF2-40B4-BE49-F238E27FC236}">
                <a16:creationId xmlns:a16="http://schemas.microsoft.com/office/drawing/2014/main" id="{07330860-7650-4DE0-90A6-072F37EDDBF8}"/>
              </a:ext>
            </a:extLst>
          </p:cNvPr>
          <p:cNvSpPr>
            <a:spLocks noGrp="1"/>
          </p:cNvSpPr>
          <p:nvPr>
            <p:ph type="body" sz="quarter" idx="28"/>
          </p:nvPr>
        </p:nvSpPr>
        <p:spPr bwMode="gray"/>
        <p:txBody>
          <a:bodyPr/>
          <a:lstStyle/>
          <a:p>
            <a:r>
              <a:rPr lang="en-US" altLang="zh-CN" dirty="0"/>
              <a:t>Update</a:t>
            </a:r>
            <a:endParaRPr lang="zh-CN" altLang="en-US" dirty="0"/>
          </a:p>
        </p:txBody>
      </p:sp>
      <p:sp>
        <p:nvSpPr>
          <p:cNvPr id="44" name="文本占位符 43">
            <a:extLst>
              <a:ext uri="{FF2B5EF4-FFF2-40B4-BE49-F238E27FC236}">
                <a16:creationId xmlns:a16="http://schemas.microsoft.com/office/drawing/2014/main" id="{BF4F2FD4-863B-49A9-A40B-A47175A036F1}"/>
              </a:ext>
            </a:extLst>
          </p:cNvPr>
          <p:cNvSpPr>
            <a:spLocks noGrp="1"/>
          </p:cNvSpPr>
          <p:nvPr>
            <p:ph type="body" sz="quarter" idx="29"/>
          </p:nvPr>
        </p:nvSpPr>
        <p:spPr bwMode="gray"/>
        <p:txBody>
          <a:bodyPr/>
          <a:lstStyle/>
          <a:p>
            <a:endParaRPr lang="zh-CN" altLang="en-US"/>
          </a:p>
        </p:txBody>
      </p:sp>
      <p:sp>
        <p:nvSpPr>
          <p:cNvPr id="45" name="文本占位符 44">
            <a:extLst>
              <a:ext uri="{FF2B5EF4-FFF2-40B4-BE49-F238E27FC236}">
                <a16:creationId xmlns:a16="http://schemas.microsoft.com/office/drawing/2014/main" id="{30B224EB-20CF-4174-B991-476F71D39977}"/>
              </a:ext>
            </a:extLst>
          </p:cNvPr>
          <p:cNvSpPr>
            <a:spLocks noGrp="1"/>
          </p:cNvSpPr>
          <p:nvPr>
            <p:ph type="body" sz="quarter" idx="30"/>
          </p:nvPr>
        </p:nvSpPr>
        <p:spPr bwMode="gray"/>
        <p:txBody>
          <a:bodyPr/>
          <a:lstStyle/>
          <a:p>
            <a:endParaRPr lang="zh-CN" altLang="en-US"/>
          </a:p>
        </p:txBody>
      </p:sp>
      <p:sp>
        <p:nvSpPr>
          <p:cNvPr id="46" name="文本占位符 45">
            <a:extLst>
              <a:ext uri="{FF2B5EF4-FFF2-40B4-BE49-F238E27FC236}">
                <a16:creationId xmlns:a16="http://schemas.microsoft.com/office/drawing/2014/main" id="{DABAA90D-DD2A-49FF-90C2-EB5A2F6760BD}"/>
              </a:ext>
            </a:extLst>
          </p:cNvPr>
          <p:cNvSpPr>
            <a:spLocks noGrp="1"/>
          </p:cNvSpPr>
          <p:nvPr>
            <p:ph type="body" sz="quarter" idx="31"/>
          </p:nvPr>
        </p:nvSpPr>
        <p:spPr bwMode="gray"/>
        <p:txBody>
          <a:bodyPr/>
          <a:lstStyle/>
          <a:p>
            <a:endParaRPr lang="zh-CN" altLang="en-US"/>
          </a:p>
        </p:txBody>
      </p:sp>
      <p:sp>
        <p:nvSpPr>
          <p:cNvPr id="47" name="文本占位符 46">
            <a:extLst>
              <a:ext uri="{FF2B5EF4-FFF2-40B4-BE49-F238E27FC236}">
                <a16:creationId xmlns:a16="http://schemas.microsoft.com/office/drawing/2014/main" id="{7C0E67D8-F2DE-4955-B995-BEA3994D3F9F}"/>
              </a:ext>
            </a:extLst>
          </p:cNvPr>
          <p:cNvSpPr>
            <a:spLocks noGrp="1"/>
          </p:cNvSpPr>
          <p:nvPr>
            <p:ph type="body" sz="quarter" idx="32"/>
          </p:nvPr>
        </p:nvSpPr>
        <p:spPr bwMode="gray"/>
        <p:txBody>
          <a:bodyPr/>
          <a:lstStyle/>
          <a:p>
            <a:endParaRPr lang="zh-CN" altLang="en-US"/>
          </a:p>
        </p:txBody>
      </p:sp>
      <p:sp>
        <p:nvSpPr>
          <p:cNvPr id="48" name="文本占位符 47">
            <a:extLst>
              <a:ext uri="{FF2B5EF4-FFF2-40B4-BE49-F238E27FC236}">
                <a16:creationId xmlns:a16="http://schemas.microsoft.com/office/drawing/2014/main" id="{1C5A74CC-8FE2-46F5-B857-A1FC519B532F}"/>
              </a:ext>
            </a:extLst>
          </p:cNvPr>
          <p:cNvSpPr>
            <a:spLocks noGrp="1"/>
          </p:cNvSpPr>
          <p:nvPr>
            <p:ph type="body" sz="quarter" idx="33"/>
          </p:nvPr>
        </p:nvSpPr>
        <p:spPr bwMode="gray"/>
        <p:txBody>
          <a:bodyPr/>
          <a:lstStyle/>
          <a:p>
            <a:endParaRPr lang="zh-CN" altLang="en-US"/>
          </a:p>
        </p:txBody>
      </p:sp>
      <p:sp>
        <p:nvSpPr>
          <p:cNvPr id="49" name="文本占位符 48">
            <a:extLst>
              <a:ext uri="{FF2B5EF4-FFF2-40B4-BE49-F238E27FC236}">
                <a16:creationId xmlns:a16="http://schemas.microsoft.com/office/drawing/2014/main" id="{BE189C1F-4504-458E-AB86-1973618CDB77}"/>
              </a:ext>
            </a:extLst>
          </p:cNvPr>
          <p:cNvSpPr>
            <a:spLocks noGrp="1"/>
          </p:cNvSpPr>
          <p:nvPr>
            <p:ph type="body" sz="quarter" idx="34"/>
          </p:nvPr>
        </p:nvSpPr>
        <p:spPr bwMode="gray"/>
        <p:txBody>
          <a:bodyPr/>
          <a:lstStyle/>
          <a:p>
            <a:endParaRPr lang="zh-CN" altLang="en-US"/>
          </a:p>
        </p:txBody>
      </p:sp>
      <p:sp>
        <p:nvSpPr>
          <p:cNvPr id="50" name="文本占位符 49">
            <a:extLst>
              <a:ext uri="{FF2B5EF4-FFF2-40B4-BE49-F238E27FC236}">
                <a16:creationId xmlns:a16="http://schemas.microsoft.com/office/drawing/2014/main" id="{F37FD551-590F-4157-B550-7FE9B3F4DE06}"/>
              </a:ext>
            </a:extLst>
          </p:cNvPr>
          <p:cNvSpPr>
            <a:spLocks noGrp="1"/>
          </p:cNvSpPr>
          <p:nvPr>
            <p:ph type="body" sz="quarter" idx="35"/>
          </p:nvPr>
        </p:nvSpPr>
        <p:spPr bwMode="gray"/>
        <p:txBody>
          <a:bodyPr/>
          <a:lstStyle/>
          <a:p>
            <a:endParaRPr lang="zh-CN" altLang="en-US"/>
          </a:p>
        </p:txBody>
      </p:sp>
      <p:sp>
        <p:nvSpPr>
          <p:cNvPr id="51" name="文本占位符 50">
            <a:extLst>
              <a:ext uri="{FF2B5EF4-FFF2-40B4-BE49-F238E27FC236}">
                <a16:creationId xmlns:a16="http://schemas.microsoft.com/office/drawing/2014/main" id="{8847F204-52D9-4CA3-9A57-8BC45EFCA84D}"/>
              </a:ext>
            </a:extLst>
          </p:cNvPr>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951686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E6AEAEA-C7F6-4D9D-AB56-0CF5F599CAFB}"/>
              </a:ext>
            </a:extLst>
          </p:cNvPr>
          <p:cNvSpPr>
            <a:spLocks noGrp="1"/>
          </p:cNvSpPr>
          <p:nvPr>
            <p:ph type="title"/>
          </p:nvPr>
        </p:nvSpPr>
        <p:spPr bwMode="gray"/>
        <p:txBody>
          <a:bodyPr/>
          <a:lstStyle/>
          <a:p>
            <a:r>
              <a:rPr lang="en-US">
                <a:sym typeface="Huawei Sans" panose="020C0503030203020204" pitchFamily="34" charset="0"/>
              </a:rPr>
              <a:t>Introduction to Authentication and Authorization</a:t>
            </a:r>
            <a:endParaRPr lang="en-US" dirty="0">
              <a:sym typeface="Huawei Sans" panose="020C0503030203020204" pitchFamily="34" charset="0"/>
            </a:endParaRPr>
          </a:p>
        </p:txBody>
      </p:sp>
      <p:sp>
        <p:nvSpPr>
          <p:cNvPr id="2" name="文本占位符 1">
            <a:extLst>
              <a:ext uri="{FF2B5EF4-FFF2-40B4-BE49-F238E27FC236}">
                <a16:creationId xmlns:a16="http://schemas.microsoft.com/office/drawing/2014/main" id="{14F53624-670C-4905-B2D8-42F1A55E13D9}"/>
              </a:ext>
            </a:extLst>
          </p:cNvPr>
          <p:cNvSpPr>
            <a:spLocks noGrp="1"/>
          </p:cNvSpPr>
          <p:nvPr>
            <p:ph type="body" sz="quarter" idx="10"/>
          </p:nvPr>
        </p:nvSpPr>
        <p:spPr bwMode="gray">
          <a:xfrm>
            <a:off x="455612" y="1052514"/>
            <a:ext cx="11293476" cy="687439"/>
          </a:xfrm>
        </p:spPr>
        <p:txBody>
          <a:bodyPr/>
          <a:lstStyle/>
          <a:p>
            <a:r>
              <a:rPr lang="en-US" altLang="zh-CN" sz="1400" dirty="0">
                <a:sym typeface="Huawei Sans" panose="020C0503030203020204" pitchFamily="34" charset="0"/>
              </a:rPr>
              <a:t>Authentication and authorization: A third-party authentication and authorization platform interworks with </a:t>
            </a:r>
            <a:r>
              <a:rPr lang="en-US" altLang="zh-CN" sz="1400" dirty="0" err="1">
                <a:sym typeface="Huawei Sans" panose="020C0503030203020204" pitchFamily="34" charset="0"/>
              </a:rPr>
              <a:t>iMaster</a:t>
            </a:r>
            <a:r>
              <a:rPr lang="en-US" altLang="zh-CN" sz="1400" dirty="0">
                <a:sym typeface="Huawei Sans" panose="020C0503030203020204" pitchFamily="34" charset="0"/>
              </a:rPr>
              <a:t> NCE-Campus to perform network access authentication and accounting for terminals that access Huawei intent-driven campus networks.</a:t>
            </a:r>
          </a:p>
          <a:p>
            <a:endParaRPr lang="zh-CN" altLang="en-US" sz="1400" dirty="0"/>
          </a:p>
        </p:txBody>
      </p:sp>
      <p:sp>
        <p:nvSpPr>
          <p:cNvPr id="7" name="文本框 6">
            <a:extLst>
              <a:ext uri="{FF2B5EF4-FFF2-40B4-BE49-F238E27FC236}">
                <a16:creationId xmlns:a16="http://schemas.microsoft.com/office/drawing/2014/main" id="{AA2380CA-93D5-4DA8-A745-7B8207774684}"/>
              </a:ext>
            </a:extLst>
          </p:cNvPr>
          <p:cNvSpPr txBox="1"/>
          <p:nvPr/>
        </p:nvSpPr>
        <p:spPr bwMode="gray">
          <a:xfrm>
            <a:off x="6338531" y="1999975"/>
            <a:ext cx="5306932" cy="1323439"/>
          </a:xfrm>
          <a:prstGeom prst="rect">
            <a:avLst/>
          </a:prstGeom>
          <a:noFill/>
          <a:ln>
            <a:solidFill>
              <a:srgbClr val="56C4D2"/>
            </a:solidFill>
          </a:ln>
        </p:spPr>
        <p:txBody>
          <a:bodyPr wrap="square" rtlCol="0">
            <a:spAutoFit/>
          </a:bodyPr>
          <a:lstStyle>
            <a:defPPr>
              <a:defRPr lang="en-US"/>
            </a:defPPr>
            <a:lvl1pPr marL="171450" indent="-171450">
              <a:lnSpc>
                <a:spcPts val="2400"/>
              </a:lnSpc>
              <a:buFont typeface="Arial" panose="020B0604020202020204" pitchFamily="34" charset="0"/>
              <a:buChar char="•"/>
              <a:defRPr sz="1400">
                <a:latin typeface="Huawei Sans" panose="020C0503030203020204" pitchFamily="34" charset="0"/>
                <a:ea typeface="方正兰亭黑简体" panose="02000000000000000000" pitchFamily="2" charset="-122"/>
              </a:defRPr>
            </a:lvl1pPr>
          </a:lstStyle>
          <a:p>
            <a:r>
              <a:rPr lang="en-US" dirty="0" err="1">
                <a:sym typeface="Huawei Sans" panose="020C0503030203020204" pitchFamily="34" charset="0"/>
              </a:rPr>
              <a:t>iMaster</a:t>
            </a:r>
            <a:r>
              <a:rPr lang="en-US" dirty="0">
                <a:sym typeface="Huawei Sans" panose="020C0503030203020204" pitchFamily="34" charset="0"/>
              </a:rPr>
              <a:t> NCE-Campus provides two integration solutions for authentication and authorization using the third-party authentication and authorization platform. Tenants can select a solution based on the site requirements.</a:t>
            </a:r>
            <a:endParaRPr lang="en-US" altLang="zh-CN" dirty="0">
              <a:sym typeface="Huawei Sans" panose="020C0503030203020204" pitchFamily="34" charset="0"/>
            </a:endParaRPr>
          </a:p>
        </p:txBody>
      </p:sp>
      <p:graphicFrame>
        <p:nvGraphicFramePr>
          <p:cNvPr id="38" name="表格 37"/>
          <p:cNvGraphicFramePr>
            <a:graphicFrameLocks noGrp="1"/>
          </p:cNvGraphicFramePr>
          <p:nvPr>
            <p:extLst>
              <p:ext uri="{D42A27DB-BD31-4B8C-83A1-F6EECF244321}">
                <p14:modId xmlns:p14="http://schemas.microsoft.com/office/powerpoint/2010/main" val="4091127506"/>
              </p:ext>
            </p:extLst>
          </p:nvPr>
        </p:nvGraphicFramePr>
        <p:xfrm>
          <a:off x="6338531" y="3534587"/>
          <a:ext cx="5306930" cy="2619672"/>
        </p:xfrm>
        <a:graphic>
          <a:graphicData uri="http://schemas.openxmlformats.org/drawingml/2006/table">
            <a:tbl>
              <a:tblPr/>
              <a:tblGrid>
                <a:gridCol w="1483358">
                  <a:extLst>
                    <a:ext uri="{9D8B030D-6E8A-4147-A177-3AD203B41FA5}">
                      <a16:colId xmlns:a16="http://schemas.microsoft.com/office/drawing/2014/main" val="20000"/>
                    </a:ext>
                  </a:extLst>
                </a:gridCol>
                <a:gridCol w="3823572">
                  <a:extLst>
                    <a:ext uri="{9D8B030D-6E8A-4147-A177-3AD203B41FA5}">
                      <a16:colId xmlns:a16="http://schemas.microsoft.com/office/drawing/2014/main" val="20001"/>
                    </a:ext>
                  </a:extLst>
                </a:gridCol>
              </a:tblGrid>
              <a:tr h="548471">
                <a:tc>
                  <a:txBody>
                    <a:bodyPr/>
                    <a:lstStyle/>
                    <a:p>
                      <a:pPr algn="ctr">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0"/>
                  </a:ext>
                </a:extLst>
              </a:tr>
              <a:tr h="1084801">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Portal + RADIUS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NCE-Campus functions as a RADIUS client to interact with the third-party authentication and authorization platform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user authentication</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authorization</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Accounting</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is recommended in this solution.</a:t>
                      </a:r>
                      <a:endParaRPr lang="en-US" altLang="zh-CN" sz="10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83677">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 API</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users are authenticated, the third-party authentication and authorization</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platform invokes the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authorization</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API to instruct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NCE-Campus to</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authorize the users. Accounting is not</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recommended in this solution.</a:t>
                      </a:r>
                      <a:endParaRPr lang="en-US" altLang="zh-CN" sz="1200"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44" name="文本框 43">
            <a:extLst>
              <a:ext uri="{FF2B5EF4-FFF2-40B4-BE49-F238E27FC236}">
                <a16:creationId xmlns:a16="http://schemas.microsoft.com/office/drawing/2014/main" id="{0F782F59-1326-4219-994A-1CB6CF1CF16A}"/>
              </a:ext>
            </a:extLst>
          </p:cNvPr>
          <p:cNvSpPr txBox="1"/>
          <p:nvPr/>
        </p:nvSpPr>
        <p:spPr bwMode="gray">
          <a:xfrm>
            <a:off x="462921" y="1229022"/>
            <a:ext cx="11282992" cy="832407"/>
          </a:xfrm>
          <a:prstGeom prst="rect">
            <a:avLst/>
          </a:prstGeom>
        </p:spPr>
        <p:txBody>
          <a:bodyPr/>
          <a:lstStyle>
            <a:defPPr>
              <a:defRPr lang="en-US"/>
            </a:defPPr>
            <a:lvl1pPr marL="302279" indent="-302279" defTabSz="914034">
              <a:lnSpc>
                <a:spcPct val="140000"/>
              </a:lnSpc>
              <a:spcBef>
                <a:spcPts val="792"/>
              </a:spcBef>
              <a:buFont typeface="Arial" panose="020B0604020202020204" pitchFamily="34" charset="0"/>
              <a:buChar cha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180975" indent="-180975"/>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a16="http://schemas.microsoft.com/office/drawing/2014/main" id="{294AFED7-FE02-4DBA-96C0-2BA9008BD669}"/>
              </a:ext>
            </a:extLst>
          </p:cNvPr>
          <p:cNvGrpSpPr/>
          <p:nvPr/>
        </p:nvGrpSpPr>
        <p:grpSpPr bwMode="gray">
          <a:xfrm>
            <a:off x="527667" y="1973261"/>
            <a:ext cx="5684092" cy="4250805"/>
            <a:chOff x="527667" y="2192535"/>
            <a:chExt cx="5684092" cy="4250805"/>
          </a:xfrm>
        </p:grpSpPr>
        <p:grpSp>
          <p:nvGrpSpPr>
            <p:cNvPr id="8" name="组合 7"/>
            <p:cNvGrpSpPr/>
            <p:nvPr/>
          </p:nvGrpSpPr>
          <p:grpSpPr bwMode="gray">
            <a:xfrm>
              <a:off x="527667" y="2192535"/>
              <a:ext cx="5684092" cy="4250805"/>
              <a:chOff x="190187" y="1449325"/>
              <a:chExt cx="7175083" cy="5041194"/>
            </a:xfrm>
          </p:grpSpPr>
          <p:sp>
            <p:nvSpPr>
              <p:cNvPr id="9" name="Freeform 159">
                <a:extLst>
                  <a:ext uri="{FF2B5EF4-FFF2-40B4-BE49-F238E27FC236}">
                    <a16:creationId xmlns:a16="http://schemas.microsoft.com/office/drawing/2014/main" id="{0BA610E4-2C68-4349-840F-29F43D2A463D}"/>
                  </a:ext>
                </a:extLst>
              </p:cNvPr>
              <p:cNvSpPr/>
              <p:nvPr/>
            </p:nvSpPr>
            <p:spPr bwMode="gray">
              <a:xfrm flipH="1">
                <a:off x="589954" y="1573086"/>
                <a:ext cx="2857163" cy="14058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 name="图片 9">
                <a:extLst>
                  <a:ext uri="{FF2B5EF4-FFF2-40B4-BE49-F238E27FC236}">
                    <a16:creationId xmlns:a16="http://schemas.microsoft.com/office/drawing/2014/main"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58360" y="2184680"/>
                <a:ext cx="680393" cy="542399"/>
              </a:xfrm>
              <a:prstGeom prst="rect">
                <a:avLst/>
              </a:prstGeom>
            </p:spPr>
          </p:pic>
          <p:pic>
            <p:nvPicPr>
              <p:cNvPr id="11" name="图片 10">
                <a:extLst>
                  <a:ext uri="{FF2B5EF4-FFF2-40B4-BE49-F238E27FC236}">
                    <a16:creationId xmlns:a16="http://schemas.microsoft.com/office/drawing/2014/main"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151" y="4970711"/>
                <a:ext cx="495187" cy="406053"/>
              </a:xfrm>
              <a:prstGeom prst="rect">
                <a:avLst/>
              </a:prstGeom>
            </p:spPr>
          </p:pic>
          <p:sp>
            <p:nvSpPr>
              <p:cNvPr id="12" name="文本框 11">
                <a:extLst>
                  <a:ext uri="{FF2B5EF4-FFF2-40B4-BE49-F238E27FC236}">
                    <a16:creationId xmlns:a16="http://schemas.microsoft.com/office/drawing/2014/main" id="{29282D48-F113-44FD-AE82-13313460824A}"/>
                  </a:ext>
                </a:extLst>
              </p:cNvPr>
              <p:cNvSpPr txBox="1"/>
              <p:nvPr/>
            </p:nvSpPr>
            <p:spPr bwMode="gray">
              <a:xfrm>
                <a:off x="1359602" y="1777829"/>
                <a:ext cx="1273103" cy="346754"/>
              </a:xfrm>
              <a:prstGeom prst="rect">
                <a:avLst/>
              </a:prstGeom>
              <a:noFill/>
            </p:spPr>
            <p:txBody>
              <a:bodyPr wrap="square" rtlCol="0">
                <a:spAutoFit/>
              </a:bodyPr>
              <a:lstStyle/>
              <a:p>
                <a:r>
                  <a:rPr lang="en-US" sz="1300" dirty="0">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id="{272A6C28-738F-4245-9B4D-B724426B4C10}"/>
                  </a:ext>
                </a:extLst>
              </p:cNvPr>
              <p:cNvSpPr txBox="1"/>
              <p:nvPr/>
            </p:nvSpPr>
            <p:spPr bwMode="gray">
              <a:xfrm>
                <a:off x="5603665" y="2727079"/>
                <a:ext cx="1761605" cy="1204514"/>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authentication and authorization platform</a:t>
                </a:r>
              </a:p>
            </p:txBody>
          </p:sp>
          <p:pic>
            <p:nvPicPr>
              <p:cNvPr id="14" name="图片 76" descr="接入交换机.png">
                <a:extLst>
                  <a:ext uri="{FF2B5EF4-FFF2-40B4-BE49-F238E27FC236}">
                    <a16:creationId xmlns:a16="http://schemas.microsoft.com/office/drawing/2014/main" id="{058C08F2-84A9-4B17-8118-125D27F51272}"/>
                  </a:ext>
                </a:extLst>
              </p:cNvPr>
              <p:cNvPicPr>
                <a:picLocks/>
              </p:cNvPicPr>
              <p:nvPr/>
            </p:nvPicPr>
            <p:blipFill>
              <a:blip r:embed="rId5" cstate="print"/>
              <a:stretch>
                <a:fillRect/>
              </a:stretch>
            </p:blipFill>
            <p:spPr bwMode="gray">
              <a:xfrm>
                <a:off x="1709505" y="4077387"/>
                <a:ext cx="495187" cy="406053"/>
              </a:xfrm>
              <a:prstGeom prst="rect">
                <a:avLst/>
              </a:prstGeom>
            </p:spPr>
          </p:pic>
          <p:cxnSp>
            <p:nvCxnSpPr>
              <p:cNvPr id="15" name="直接连接符 14">
                <a:extLst>
                  <a:ext uri="{FF2B5EF4-FFF2-40B4-BE49-F238E27FC236}">
                    <a16:creationId xmlns:a16="http://schemas.microsoft.com/office/drawing/2014/main" id="{382CCB86-B349-43FF-BC40-824BF57A3639}"/>
                  </a:ext>
                </a:extLst>
              </p:cNvPr>
              <p:cNvCxnSpPr>
                <a:stCxn id="14" idx="2"/>
                <a:endCxn id="11" idx="0"/>
              </p:cNvCxnSpPr>
              <p:nvPr/>
            </p:nvCxnSpPr>
            <p:spPr bwMode="gray">
              <a:xfrm flipH="1">
                <a:off x="731745" y="4483440"/>
                <a:ext cx="1225354" cy="487271"/>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33716" y="4970710"/>
                <a:ext cx="495187" cy="406053"/>
              </a:xfrm>
              <a:prstGeom prst="rect">
                <a:avLst/>
              </a:prstGeom>
            </p:spPr>
          </p:pic>
          <p:cxnSp>
            <p:nvCxnSpPr>
              <p:cNvPr id="17" name="直接连接符 16">
                <a:extLst>
                  <a:ext uri="{FF2B5EF4-FFF2-40B4-BE49-F238E27FC236}">
                    <a16:creationId xmlns:a16="http://schemas.microsoft.com/office/drawing/2014/main" id="{7A445271-B7E9-4734-821A-9C1214916573}"/>
                  </a:ext>
                </a:extLst>
              </p:cNvPr>
              <p:cNvCxnSpPr>
                <a:cxnSpLocks/>
                <a:stCxn id="14" idx="2"/>
                <a:endCxn id="16" idx="0"/>
              </p:cNvCxnSpPr>
              <p:nvPr/>
            </p:nvCxnSpPr>
            <p:spPr bwMode="gray">
              <a:xfrm>
                <a:off x="1957099" y="4483440"/>
                <a:ext cx="1124211" cy="48727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id="{A106802D-E113-4775-BB03-4ECE0FC0F203}"/>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712499" y="3303824"/>
                <a:ext cx="495187" cy="406053"/>
              </a:xfrm>
              <a:prstGeom prst="rect">
                <a:avLst/>
              </a:prstGeom>
            </p:spPr>
          </p:pic>
          <p:cxnSp>
            <p:nvCxnSpPr>
              <p:cNvPr id="19" name="直接连接符 18">
                <a:extLst>
                  <a:ext uri="{FF2B5EF4-FFF2-40B4-BE49-F238E27FC236}">
                    <a16:creationId xmlns:a16="http://schemas.microsoft.com/office/drawing/2014/main" id="{657D2C54-031C-4A2F-BBA0-5E9C25F8AC3F}"/>
                  </a:ext>
                </a:extLst>
              </p:cNvPr>
              <p:cNvCxnSpPr>
                <a:cxnSpLocks/>
                <a:stCxn id="18" idx="2"/>
                <a:endCxn id="14" idx="0"/>
              </p:cNvCxnSpPr>
              <p:nvPr/>
            </p:nvCxnSpPr>
            <p:spPr bwMode="gray">
              <a:xfrm flipH="1">
                <a:off x="1957099" y="3709877"/>
                <a:ext cx="2994" cy="3675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0EC21D3-088E-47EE-80DA-EF09482D44C9}"/>
                  </a:ext>
                </a:extLst>
              </p:cNvPr>
              <p:cNvCxnSpPr>
                <a:cxnSpLocks/>
                <a:endCxn id="18" idx="0"/>
              </p:cNvCxnSpPr>
              <p:nvPr/>
            </p:nvCxnSpPr>
            <p:spPr bwMode="gray">
              <a:xfrm>
                <a:off x="1957098" y="3006776"/>
                <a:ext cx="2995" cy="297048"/>
              </a:xfrm>
              <a:prstGeom prst="line">
                <a:avLst/>
              </a:prstGeom>
            </p:spPr>
            <p:style>
              <a:lnRef idx="1">
                <a:schemeClr val="accent1"/>
              </a:lnRef>
              <a:fillRef idx="0">
                <a:schemeClr val="accent1"/>
              </a:fillRef>
              <a:effectRef idx="0">
                <a:schemeClr val="accent1"/>
              </a:effectRef>
              <a:fontRef idx="minor">
                <a:schemeClr val="tx1"/>
              </a:fontRef>
            </p:style>
          </p:cxnSp>
          <p:sp>
            <p:nvSpPr>
              <p:cNvPr id="21" name="任意多边形: 形状 33">
                <a:extLst>
                  <a:ext uri="{FF2B5EF4-FFF2-40B4-BE49-F238E27FC236}">
                    <a16:creationId xmlns:a16="http://schemas.microsoft.com/office/drawing/2014/main" id="{4202E2F6-FC8A-421A-8B3A-56DAC1222C87}"/>
                  </a:ext>
                </a:extLst>
              </p:cNvPr>
              <p:cNvSpPr/>
              <p:nvPr/>
            </p:nvSpPr>
            <p:spPr bwMode="gray">
              <a:xfrm>
                <a:off x="2684256" y="5381597"/>
                <a:ext cx="461850" cy="528637"/>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形状 34">
                <a:extLst>
                  <a:ext uri="{FF2B5EF4-FFF2-40B4-BE49-F238E27FC236}">
                    <a16:creationId xmlns:a16="http://schemas.microsoft.com/office/drawing/2014/main" id="{0DAEB878-DDFD-4621-9C73-FB4C1F9394A5}"/>
                  </a:ext>
                </a:extLst>
              </p:cNvPr>
              <p:cNvSpPr/>
              <p:nvPr/>
            </p:nvSpPr>
            <p:spPr bwMode="gray">
              <a:xfrm>
                <a:off x="2045047" y="2866976"/>
                <a:ext cx="712066" cy="1892478"/>
              </a:xfrm>
              <a:custGeom>
                <a:avLst/>
                <a:gdLst>
                  <a:gd name="connsiteX0" fmla="*/ 45950 w 446000"/>
                  <a:gd name="connsiteY0" fmla="*/ 0 h 2076450"/>
                  <a:gd name="connsiteX1" fmla="*/ 36425 w 446000"/>
                  <a:gd name="connsiteY1" fmla="*/ 1495425 h 2076450"/>
                  <a:gd name="connsiteX2" fmla="*/ 446000 w 446000"/>
                  <a:gd name="connsiteY2" fmla="*/ 2076450 h 2076450"/>
                  <a:gd name="connsiteX0" fmla="*/ 28405 w 460205"/>
                  <a:gd name="connsiteY0" fmla="*/ 0 h 2000250"/>
                  <a:gd name="connsiteX1" fmla="*/ 50630 w 460205"/>
                  <a:gd name="connsiteY1" fmla="*/ 1419225 h 2000250"/>
                  <a:gd name="connsiteX2" fmla="*/ 460205 w 460205"/>
                  <a:gd name="connsiteY2" fmla="*/ 2000250 h 2000250"/>
                  <a:gd name="connsiteX0" fmla="*/ 28405 w 460205"/>
                  <a:gd name="connsiteY0" fmla="*/ 0 h 2000250"/>
                  <a:gd name="connsiteX1" fmla="*/ 50630 w 460205"/>
                  <a:gd name="connsiteY1" fmla="*/ 1419225 h 2000250"/>
                  <a:gd name="connsiteX2" fmla="*/ 460205 w 460205"/>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Lst>
                <a:ahLst/>
                <a:cxnLst>
                  <a:cxn ang="0">
                    <a:pos x="connsiteX0" y="connsiteY0"/>
                  </a:cxn>
                  <a:cxn ang="0">
                    <a:pos x="connsiteX1" y="connsiteY1"/>
                  </a:cxn>
                  <a:cxn ang="0">
                    <a:pos x="connsiteX2" y="connsiteY2"/>
                  </a:cxn>
                </a:cxnLst>
                <a:rect l="l" t="t" r="r" b="b"/>
                <a:pathLst>
                  <a:path w="446936" h="2000250">
                    <a:moveTo>
                      <a:pt x="15136" y="0"/>
                    </a:moveTo>
                    <a:cubicBezTo>
                      <a:pt x="-22964" y="574675"/>
                      <a:pt x="15136" y="1073150"/>
                      <a:pt x="81811" y="1419225"/>
                    </a:cubicBezTo>
                    <a:cubicBezTo>
                      <a:pt x="186586" y="1765300"/>
                      <a:pt x="275486" y="1882775"/>
                      <a:pt x="446936" y="200025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形状 35">
                <a:extLst>
                  <a:ext uri="{FF2B5EF4-FFF2-40B4-BE49-F238E27FC236}">
                    <a16:creationId xmlns:a16="http://schemas.microsoft.com/office/drawing/2014/main" id="{CEFD060C-3C85-4895-802C-256E1DD74BE1}"/>
                  </a:ext>
                </a:extLst>
              </p:cNvPr>
              <p:cNvSpPr/>
              <p:nvPr/>
            </p:nvSpPr>
            <p:spPr bwMode="gray">
              <a:xfrm>
                <a:off x="2833716" y="1742667"/>
                <a:ext cx="3053706" cy="447678"/>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形状 38">
                <a:extLst>
                  <a:ext uri="{FF2B5EF4-FFF2-40B4-BE49-F238E27FC236}">
                    <a16:creationId xmlns:a16="http://schemas.microsoft.com/office/drawing/2014/main" id="{874C4E77-89F2-4DA2-A35F-0550E23A9BB0}"/>
                  </a:ext>
                </a:extLst>
              </p:cNvPr>
              <p:cNvSpPr/>
              <p:nvPr/>
            </p:nvSpPr>
            <p:spPr bwMode="gray">
              <a:xfrm>
                <a:off x="2186793" y="2740182"/>
                <a:ext cx="3729821" cy="165530"/>
              </a:xfrm>
              <a:custGeom>
                <a:avLst/>
                <a:gdLst>
                  <a:gd name="connsiteX0" fmla="*/ 0 w 1917700"/>
                  <a:gd name="connsiteY0" fmla="*/ 0 h 190709"/>
                  <a:gd name="connsiteX1" fmla="*/ 927100 w 1917700"/>
                  <a:gd name="connsiteY1" fmla="*/ 190500 h 190709"/>
                  <a:gd name="connsiteX2" fmla="*/ 1917700 w 1917700"/>
                  <a:gd name="connsiteY2" fmla="*/ 38100 h 190709"/>
                </a:gdLst>
                <a:ahLst/>
                <a:cxnLst>
                  <a:cxn ang="0">
                    <a:pos x="connsiteX0" y="connsiteY0"/>
                  </a:cxn>
                  <a:cxn ang="0">
                    <a:pos x="connsiteX1" y="connsiteY1"/>
                  </a:cxn>
                  <a:cxn ang="0">
                    <a:pos x="connsiteX2" y="connsiteY2"/>
                  </a:cxn>
                </a:cxnLst>
                <a:rect l="l" t="t" r="r" b="b"/>
                <a:pathLst>
                  <a:path w="1917700" h="190709">
                    <a:moveTo>
                      <a:pt x="0" y="0"/>
                    </a:moveTo>
                    <a:cubicBezTo>
                      <a:pt x="303741" y="92075"/>
                      <a:pt x="607483" y="184150"/>
                      <a:pt x="927100" y="190500"/>
                    </a:cubicBezTo>
                    <a:cubicBezTo>
                      <a:pt x="1246717" y="196850"/>
                      <a:pt x="1754717" y="57150"/>
                      <a:pt x="1917700" y="38100"/>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id="{9B269206-A764-4E8F-B2F7-5A8CFB498BA0}"/>
                  </a:ext>
                </a:extLst>
              </p:cNvPr>
              <p:cNvSpPr txBox="1"/>
              <p:nvPr/>
            </p:nvSpPr>
            <p:spPr bwMode="gray">
              <a:xfrm>
                <a:off x="3447117" y="1449325"/>
                <a:ext cx="2887066" cy="328504"/>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1: Authorization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id="{04D25DB3-C1A0-457B-BBDD-8412FF857832}"/>
                  </a:ext>
                </a:extLst>
              </p:cNvPr>
              <p:cNvSpPr txBox="1"/>
              <p:nvPr/>
            </p:nvSpPr>
            <p:spPr bwMode="gray">
              <a:xfrm>
                <a:off x="2955639" y="2921610"/>
                <a:ext cx="3097417" cy="328504"/>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Solution 2: Portal + RADIUS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786257" y="3330255"/>
                <a:ext cx="123823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786257" y="4145193"/>
                <a:ext cx="123823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a:extLst>
                  <a:ext uri="{FF2B5EF4-FFF2-40B4-BE49-F238E27FC236}">
                    <a16:creationId xmlns:a16="http://schemas.microsoft.com/office/drawing/2014/main" id="{7A445271-B7E9-4734-821A-9C1214916573}"/>
                  </a:ext>
                </a:extLst>
              </p:cNvPr>
              <p:cNvCxnSpPr>
                <a:cxnSpLocks/>
                <a:endCxn id="34" idx="0"/>
              </p:cNvCxnSpPr>
              <p:nvPr/>
            </p:nvCxnSpPr>
            <p:spPr bwMode="gray">
              <a:xfrm>
                <a:off x="1970701" y="4465289"/>
                <a:ext cx="0" cy="510255"/>
              </a:xfrm>
              <a:prstGeom prst="line">
                <a:avLst/>
              </a:prstGeom>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23107" y="4975544"/>
                <a:ext cx="495187" cy="406053"/>
              </a:xfrm>
              <a:prstGeom prst="rect">
                <a:avLst/>
              </a:prstGeom>
            </p:spPr>
          </p:pic>
          <p:sp>
            <p:nvSpPr>
              <p:cNvPr id="35" name="文本框 34"/>
              <p:cNvSpPr txBox="1"/>
              <p:nvPr/>
            </p:nvSpPr>
            <p:spPr bwMode="gray">
              <a:xfrm>
                <a:off x="190187" y="5398290"/>
                <a:ext cx="127701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1494197" y="5408793"/>
                <a:ext cx="1277019"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形状 33">
                <a:extLst>
                  <a:ext uri="{FF2B5EF4-FFF2-40B4-BE49-F238E27FC236}">
                    <a16:creationId xmlns:a16="http://schemas.microsoft.com/office/drawing/2014/main" id="{4202E2F6-FC8A-421A-8B3A-56DAC1222C87}"/>
                  </a:ext>
                </a:extLst>
              </p:cNvPr>
              <p:cNvSpPr/>
              <p:nvPr/>
            </p:nvSpPr>
            <p:spPr bwMode="gray">
              <a:xfrm>
                <a:off x="1830862" y="5365825"/>
                <a:ext cx="1315410" cy="490061"/>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SAN网络-蓝.png"/>
              <p:cNvPicPr>
                <a:picLocks noChangeAspect="1"/>
              </p:cNvPicPr>
              <p:nvPr/>
            </p:nvPicPr>
            <p:blipFill>
              <a:blip r:embed="rId7" cstate="print"/>
              <a:stretch>
                <a:fillRect/>
              </a:stretch>
            </p:blipFill>
            <p:spPr bwMode="gray">
              <a:xfrm>
                <a:off x="2438075" y="5876892"/>
                <a:ext cx="267540" cy="438311"/>
              </a:xfrm>
              <a:prstGeom prst="rect">
                <a:avLst/>
              </a:prstGeom>
            </p:spPr>
          </p:pic>
          <p:pic>
            <p:nvPicPr>
              <p:cNvPr id="42" name="图片 41" descr="SAN网络-蓝.png"/>
              <p:cNvPicPr>
                <a:picLocks noChangeAspect="1"/>
              </p:cNvPicPr>
              <p:nvPr/>
            </p:nvPicPr>
            <p:blipFill>
              <a:blip r:embed="rId7" cstate="print"/>
              <a:stretch>
                <a:fillRect/>
              </a:stretch>
            </p:blipFill>
            <p:spPr bwMode="gray">
              <a:xfrm>
                <a:off x="1670397" y="5876892"/>
                <a:ext cx="267540" cy="438311"/>
              </a:xfrm>
              <a:prstGeom prst="rect">
                <a:avLst/>
              </a:prstGeom>
            </p:spPr>
          </p:pic>
          <p:sp>
            <p:nvSpPr>
              <p:cNvPr id="43" name="文本框 42"/>
              <p:cNvSpPr txBox="1"/>
              <p:nvPr/>
            </p:nvSpPr>
            <p:spPr bwMode="gray">
              <a:xfrm>
                <a:off x="2641489" y="6162015"/>
                <a:ext cx="3856248" cy="328504"/>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5" name="图片 54" descr="wifi信号蓝.png">
              <a:extLst>
                <a:ext uri="{FF2B5EF4-FFF2-40B4-BE49-F238E27FC236}">
                  <a16:creationId xmlns:a16="http://schemas.microsoft.com/office/drawing/2014/main" id="{736C51A8-A709-46BC-A873-FDE80F5A3831}"/>
                </a:ext>
              </a:extLst>
            </p:cNvPr>
            <p:cNvPicPr>
              <a:picLocks noChangeAspect="1"/>
            </p:cNvPicPr>
            <p:nvPr/>
          </p:nvPicPr>
          <p:blipFill>
            <a:blip r:embed="rId8" cstate="print"/>
            <a:stretch>
              <a:fillRect/>
            </a:stretch>
          </p:blipFill>
          <p:spPr bwMode="gray">
            <a:xfrm>
              <a:off x="2563977" y="5944441"/>
              <a:ext cx="292214" cy="244685"/>
            </a:xfrm>
            <a:prstGeom prst="rect">
              <a:avLst/>
            </a:prstGeom>
          </p:spPr>
        </p:pic>
        <p:sp>
          <p:nvSpPr>
            <p:cNvPr id="45" name="文本框 44"/>
            <p:cNvSpPr txBox="1"/>
            <p:nvPr/>
          </p:nvSpPr>
          <p:spPr bwMode="gray">
            <a:xfrm>
              <a:off x="2403583" y="5522359"/>
              <a:ext cx="1011653"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9" name="图片 38">
            <a:extLst>
              <a:ext uri="{FF2B5EF4-FFF2-40B4-BE49-F238E27FC236}">
                <a16:creationId xmlns:a16="http://schemas.microsoft.com/office/drawing/2014/main"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37610" y="2760874"/>
            <a:ext cx="820949" cy="466673"/>
          </a:xfrm>
          <a:prstGeom prst="rect">
            <a:avLst/>
          </a:prstGeom>
        </p:spPr>
      </p:pic>
    </p:spTree>
    <p:extLst>
      <p:ext uri="{BB962C8B-B14F-4D97-AF65-F5344CB8AC3E}">
        <p14:creationId xmlns:p14="http://schemas.microsoft.com/office/powerpoint/2010/main" val="1317371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C4CA57D6-789F-48E3-ACAF-AEA1C2F6E282}"/>
              </a:ext>
            </a:extLst>
          </p:cNvPr>
          <p:cNvGrpSpPr/>
          <p:nvPr/>
        </p:nvGrpSpPr>
        <p:grpSpPr bwMode="gray">
          <a:xfrm>
            <a:off x="755190" y="944545"/>
            <a:ext cx="10834460" cy="5207945"/>
            <a:chOff x="755190" y="944545"/>
            <a:chExt cx="10834460" cy="5207945"/>
          </a:xfrm>
        </p:grpSpPr>
        <p:sp>
          <p:nvSpPr>
            <p:cNvPr id="152" name="TextBox 213">
              <a:extLst>
                <a:ext uri="{FF2B5EF4-FFF2-40B4-BE49-F238E27FC236}">
                  <a16:creationId xmlns:a16="http://schemas.microsoft.com/office/drawing/2014/main" id="{19DD1455-1280-4F05-A24D-5C2DA7EC593D}"/>
                </a:ext>
              </a:extLst>
            </p:cNvPr>
            <p:cNvSpPr txBox="1"/>
            <p:nvPr/>
          </p:nvSpPr>
          <p:spPr bwMode="gray">
            <a:xfrm>
              <a:off x="2741102" y="1221544"/>
              <a:ext cx="981359" cy="276999"/>
            </a:xfrm>
            <a:prstGeom prst="rect">
              <a:avLst/>
            </a:prstGeom>
            <a:noFill/>
          </p:spPr>
          <p:txBody>
            <a:bodyPr wrap="none" rtlCol="0">
              <a:spAutoFit/>
            </a:bodyPr>
            <a:lstStyle>
              <a:defPPr>
                <a:defRPr lang="en-US"/>
              </a:defPPr>
              <a:lvl1pPr>
                <a:defRPr sz="1500">
                  <a:solidFill>
                    <a:srgbClr val="0070C0"/>
                  </a:solidFill>
                </a:defRPr>
              </a:lvl1p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NAC device</a:t>
              </a:r>
            </a:p>
          </p:txBody>
        </p:sp>
        <p:cxnSp>
          <p:nvCxnSpPr>
            <p:cNvPr id="153" name="直接连接符 152">
              <a:extLst>
                <a:ext uri="{FF2B5EF4-FFF2-40B4-BE49-F238E27FC236}">
                  <a16:creationId xmlns:a16="http://schemas.microsoft.com/office/drawing/2014/main" id="{D56670B5-86FA-4720-942F-EC772E307FEA}"/>
                </a:ext>
              </a:extLst>
            </p:cNvPr>
            <p:cNvCxnSpPr>
              <a:cxnSpLocks/>
            </p:cNvCxnSpPr>
            <p:nvPr/>
          </p:nvCxnSpPr>
          <p:spPr bwMode="gray">
            <a:xfrm>
              <a:off x="3987399" y="1506311"/>
              <a:ext cx="6291" cy="4646179"/>
            </a:xfrm>
            <a:prstGeom prst="line">
              <a:avLst/>
            </a:prstGeom>
            <a:ln>
              <a:solidFill>
                <a:srgbClr val="94DAE2"/>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44" name="直接连接符 143">
              <a:extLst>
                <a:ext uri="{FF2B5EF4-FFF2-40B4-BE49-F238E27FC236}">
                  <a16:creationId xmlns:a16="http://schemas.microsoft.com/office/drawing/2014/main" id="{0DF195BE-2427-49F4-98FE-0CE478847512}"/>
                </a:ext>
              </a:extLst>
            </p:cNvPr>
            <p:cNvCxnSpPr>
              <a:cxnSpLocks/>
            </p:cNvCxnSpPr>
            <p:nvPr/>
          </p:nvCxnSpPr>
          <p:spPr bwMode="gray">
            <a:xfrm flipH="1">
              <a:off x="989174" y="1563353"/>
              <a:ext cx="35906" cy="4589137"/>
            </a:xfrm>
            <a:prstGeom prst="line">
              <a:avLst/>
            </a:prstGeom>
            <a:ln>
              <a:solidFill>
                <a:srgbClr val="94DAE2"/>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37" name="直接连接符 136">
              <a:extLst>
                <a:ext uri="{FF2B5EF4-FFF2-40B4-BE49-F238E27FC236}">
                  <a16:creationId xmlns:a16="http://schemas.microsoft.com/office/drawing/2014/main" id="{39EB89AF-630A-44D0-8722-6EC0BC0EA496}"/>
                </a:ext>
              </a:extLst>
            </p:cNvPr>
            <p:cNvCxnSpPr>
              <a:cxnSpLocks/>
            </p:cNvCxnSpPr>
            <p:nvPr/>
          </p:nvCxnSpPr>
          <p:spPr bwMode="gray">
            <a:xfrm>
              <a:off x="8986273" y="1752383"/>
              <a:ext cx="11818" cy="4400107"/>
            </a:xfrm>
            <a:prstGeom prst="line">
              <a:avLst/>
            </a:prstGeom>
            <a:ln>
              <a:solidFill>
                <a:srgbClr val="94DAE2"/>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6" name="TextBox 297">
              <a:extLst>
                <a:ext uri="{FF2B5EF4-FFF2-40B4-BE49-F238E27FC236}">
                  <a16:creationId xmlns:a16="http://schemas.microsoft.com/office/drawing/2014/main" id="{0C84DD94-09A5-4168-9B60-5F6CC1AFAA2C}"/>
                </a:ext>
              </a:extLst>
            </p:cNvPr>
            <p:cNvSpPr txBox="1"/>
            <p:nvPr/>
          </p:nvSpPr>
          <p:spPr bwMode="gray">
            <a:xfrm>
              <a:off x="1677903" y="1538567"/>
              <a:ext cx="731290"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802.11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2" name="直接连接符 121">
              <a:extLst>
                <a:ext uri="{FF2B5EF4-FFF2-40B4-BE49-F238E27FC236}">
                  <a16:creationId xmlns:a16="http://schemas.microsoft.com/office/drawing/2014/main" id="{E4F230F7-F691-4A4B-AA6F-3902FB43DC4C}"/>
                </a:ext>
              </a:extLst>
            </p:cNvPr>
            <p:cNvCxnSpPr/>
            <p:nvPr/>
          </p:nvCxnSpPr>
          <p:spPr bwMode="gray">
            <a:xfrm>
              <a:off x="11397766" y="1377960"/>
              <a:ext cx="24172" cy="4774530"/>
            </a:xfrm>
            <a:prstGeom prst="line">
              <a:avLst/>
            </a:prstGeom>
            <a:ln>
              <a:solidFill>
                <a:srgbClr val="94DAE2"/>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73" name="图片 72" descr="笔记本电脑.png">
              <a:extLst>
                <a:ext uri="{FF2B5EF4-FFF2-40B4-BE49-F238E27FC236}">
                  <a16:creationId xmlns:a16="http://schemas.microsoft.com/office/drawing/2014/main" id="{F219D451-B081-4A37-9F7E-AD6C82BA7A61}"/>
                </a:ext>
              </a:extLst>
            </p:cNvPr>
            <p:cNvPicPr>
              <a:picLocks noChangeAspect="1"/>
            </p:cNvPicPr>
            <p:nvPr/>
          </p:nvPicPr>
          <p:blipFill>
            <a:blip r:embed="rId3" cstate="print"/>
            <a:stretch>
              <a:fillRect/>
            </a:stretch>
          </p:blipFill>
          <p:spPr bwMode="gray">
            <a:xfrm>
              <a:off x="755190" y="1180508"/>
              <a:ext cx="539779" cy="338400"/>
            </a:xfrm>
            <a:prstGeom prst="rect">
              <a:avLst/>
            </a:prstGeom>
          </p:spPr>
        </p:pic>
        <p:pic>
          <p:nvPicPr>
            <p:cNvPr id="74" name="图片 73" descr="wifi信号蓝.png">
              <a:extLst>
                <a:ext uri="{FF2B5EF4-FFF2-40B4-BE49-F238E27FC236}">
                  <a16:creationId xmlns:a16="http://schemas.microsoft.com/office/drawing/2014/main" id="{D53DDCB1-D1BC-4256-8621-6F9029BF2DED}"/>
                </a:ext>
              </a:extLst>
            </p:cNvPr>
            <p:cNvPicPr>
              <a:picLocks noChangeAspect="1"/>
            </p:cNvPicPr>
            <p:nvPr/>
          </p:nvPicPr>
          <p:blipFill>
            <a:blip r:embed="rId4" cstate="print"/>
            <a:stretch>
              <a:fillRect/>
            </a:stretch>
          </p:blipFill>
          <p:spPr bwMode="gray">
            <a:xfrm>
              <a:off x="1375329" y="1586765"/>
              <a:ext cx="292214" cy="244685"/>
            </a:xfrm>
            <a:prstGeom prst="rect">
              <a:avLst/>
            </a:prstGeom>
          </p:spPr>
        </p:pic>
        <p:sp>
          <p:nvSpPr>
            <p:cNvPr id="75" name="文本框 74">
              <a:extLst>
                <a:ext uri="{FF2B5EF4-FFF2-40B4-BE49-F238E27FC236}">
                  <a16:creationId xmlns:a16="http://schemas.microsoft.com/office/drawing/2014/main" id="{96F2DDD5-79C0-48AD-BBF1-101E71B5C7E6}"/>
                </a:ext>
              </a:extLst>
            </p:cNvPr>
            <p:cNvSpPr txBox="1"/>
            <p:nvPr/>
          </p:nvSpPr>
          <p:spPr bwMode="gray">
            <a:xfrm>
              <a:off x="1302645" y="1228562"/>
              <a:ext cx="805029" cy="276999"/>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a:t>
              </a:r>
            </a:p>
          </p:txBody>
        </p:sp>
        <p:pic>
          <p:nvPicPr>
            <p:cNvPr id="76" name="图片 75">
              <a:extLst>
                <a:ext uri="{FF2B5EF4-FFF2-40B4-BE49-F238E27FC236}">
                  <a16:creationId xmlns:a16="http://schemas.microsoft.com/office/drawing/2014/main" id="{AB8C9B1A-E04E-403D-916E-BE2F5272D82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1049650" y="1068891"/>
              <a:ext cx="540000" cy="442800"/>
            </a:xfrm>
            <a:prstGeom prst="rect">
              <a:avLst/>
            </a:prstGeom>
          </p:spPr>
        </p:pic>
        <p:pic>
          <p:nvPicPr>
            <p:cNvPr id="77" name="图片 76">
              <a:extLst>
                <a:ext uri="{FF2B5EF4-FFF2-40B4-BE49-F238E27FC236}">
                  <a16:creationId xmlns:a16="http://schemas.microsoft.com/office/drawing/2014/main" id="{01C8F153-F90B-4BA8-9BBD-1779004378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488104" y="1078000"/>
              <a:ext cx="951607" cy="540946"/>
            </a:xfrm>
            <a:prstGeom prst="rect">
              <a:avLst/>
            </a:prstGeom>
          </p:spPr>
        </p:pic>
        <p:sp>
          <p:nvSpPr>
            <p:cNvPr id="78" name="文本框 77">
              <a:extLst>
                <a:ext uri="{FF2B5EF4-FFF2-40B4-BE49-F238E27FC236}">
                  <a16:creationId xmlns:a16="http://schemas.microsoft.com/office/drawing/2014/main" id="{C0916037-ABC1-4D79-A782-641046B27830}"/>
                </a:ext>
              </a:extLst>
            </p:cNvPr>
            <p:cNvSpPr txBox="1"/>
            <p:nvPr/>
          </p:nvSpPr>
          <p:spPr bwMode="gray">
            <a:xfrm>
              <a:off x="7101949" y="1221544"/>
              <a:ext cx="1680268" cy="276999"/>
            </a:xfrm>
            <a:prstGeom prst="rect">
              <a:avLst/>
            </a:prstGeom>
            <a:noFill/>
          </p:spPr>
          <p:txBody>
            <a:bodyPr wrap="none" rtlCol="0">
              <a:spAutoFit/>
            </a:bodyPr>
            <a:lstStyle/>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id="{E2B460BF-6E52-4037-93A3-D3B1D13E79DA}"/>
                </a:ext>
              </a:extLst>
            </p:cNvPr>
            <p:cNvSpPr txBox="1"/>
            <p:nvPr/>
          </p:nvSpPr>
          <p:spPr bwMode="gray">
            <a:xfrm>
              <a:off x="9496766" y="944545"/>
              <a:ext cx="1675310" cy="830997"/>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authentication and authorization platform</a:t>
              </a:r>
            </a:p>
          </p:txBody>
        </p:sp>
        <p:pic>
          <p:nvPicPr>
            <p:cNvPr id="80" name="图片 76" descr="接入交换机.png">
              <a:extLst>
                <a:ext uri="{FF2B5EF4-FFF2-40B4-BE49-F238E27FC236}">
                  <a16:creationId xmlns:a16="http://schemas.microsoft.com/office/drawing/2014/main" id="{1B04431B-F553-4B89-82AE-5C2C6DB78EC1}"/>
                </a:ext>
              </a:extLst>
            </p:cNvPr>
            <p:cNvPicPr>
              <a:picLocks/>
            </p:cNvPicPr>
            <p:nvPr/>
          </p:nvPicPr>
          <p:blipFill>
            <a:blip r:embed="rId7" cstate="print"/>
            <a:stretch>
              <a:fillRect/>
            </a:stretch>
          </p:blipFill>
          <p:spPr bwMode="gray">
            <a:xfrm>
              <a:off x="3739805" y="1108275"/>
              <a:ext cx="495187" cy="406053"/>
            </a:xfrm>
            <a:prstGeom prst="rect">
              <a:avLst/>
            </a:prstGeom>
          </p:spPr>
        </p:pic>
      </p:grpSp>
      <p:sp>
        <p:nvSpPr>
          <p:cNvPr id="99" name="TextBox 237">
            <a:extLst>
              <a:ext uri="{FF2B5EF4-FFF2-40B4-BE49-F238E27FC236}">
                <a16:creationId xmlns:a16="http://schemas.microsoft.com/office/drawing/2014/main" id="{8C08DF63-E288-40A2-A7DC-D5EC3A496C21}"/>
              </a:ext>
            </a:extLst>
          </p:cNvPr>
          <p:cNvSpPr txBox="1"/>
          <p:nvPr/>
        </p:nvSpPr>
        <p:spPr bwMode="gray">
          <a:xfrm>
            <a:off x="1068719" y="2741947"/>
            <a:ext cx="7899247" cy="442035"/>
          </a:xfrm>
          <a:prstGeom prst="rect">
            <a:avLst/>
          </a:prstGeom>
          <a:noFill/>
        </p:spPr>
        <p:txBody>
          <a:bodyPr wrap="square" lIns="36000" tIns="36000" rIns="36000" bIns="36000"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is redirected to the third-party portal server for the second time. (The URL of the key item carries the parameters of the first redirection, such as the MAC address of the terminal.)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id="{90255AE0-B8FC-40E4-8868-C229E5423DA4}"/>
              </a:ext>
            </a:extLst>
          </p:cNvPr>
          <p:cNvSpPr>
            <a:spLocks noGrp="1"/>
          </p:cNvSpPr>
          <p:nvPr>
            <p:ph type="title"/>
          </p:nvPr>
        </p:nvSpPr>
        <p:spPr bwMode="gray">
          <a:xfrm>
            <a:off x="455613" y="447468"/>
            <a:ext cx="11293475" cy="497095"/>
          </a:xfrm>
        </p:spPr>
        <p:txBody>
          <a:bodyPr/>
          <a:lstStyle/>
          <a:p>
            <a:r>
              <a:rPr lang="en-US" altLang="zh-CN">
                <a:sym typeface="Huawei Sans" panose="020C0503030203020204" pitchFamily="34" charset="0"/>
              </a:rPr>
              <a:t>Interconnection </a:t>
            </a:r>
            <a:r>
              <a:rPr lang="en-US">
                <a:sym typeface="Huawei Sans" panose="020C0503030203020204" pitchFamily="34" charset="0"/>
              </a:rPr>
              <a:t>Using the Authorization API</a:t>
            </a:r>
            <a:endParaRPr lang="en-US" altLang="zh-CN" dirty="0">
              <a:sym typeface="Huawei Sans" panose="020C0503030203020204" pitchFamily="34" charset="0"/>
            </a:endParaRPr>
          </a:p>
        </p:txBody>
      </p:sp>
      <p:sp>
        <p:nvSpPr>
          <p:cNvPr id="85" name="TextBox 243">
            <a:extLst>
              <a:ext uri="{FF2B5EF4-FFF2-40B4-BE49-F238E27FC236}">
                <a16:creationId xmlns:a16="http://schemas.microsoft.com/office/drawing/2014/main" id="{88AB2A3C-D939-48C7-B6A3-D4E09B4E5CAA}"/>
              </a:ext>
            </a:extLst>
          </p:cNvPr>
          <p:cNvSpPr txBox="1"/>
          <p:nvPr/>
        </p:nvSpPr>
        <p:spPr bwMode="gray">
          <a:xfrm>
            <a:off x="1068719" y="3716707"/>
            <a:ext cx="4396003" cy="257369"/>
          </a:xfrm>
          <a:prstGeom prst="rect">
            <a:avLst/>
          </a:prstGeom>
          <a:noFill/>
        </p:spPr>
        <p:txBody>
          <a:bodyPr wrap="square" lIns="36000" tIns="36000" rIns="36000" bIns="36000"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end user enters the user name and password to log in.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箭头连接符 85">
            <a:extLst>
              <a:ext uri="{FF2B5EF4-FFF2-40B4-BE49-F238E27FC236}">
                <a16:creationId xmlns:a16="http://schemas.microsoft.com/office/drawing/2014/main" id="{C004ADD3-0E5C-49C9-86C0-767AC2D49A37}"/>
              </a:ext>
            </a:extLst>
          </p:cNvPr>
          <p:cNvCxnSpPr>
            <a:cxnSpLocks/>
          </p:cNvCxnSpPr>
          <p:nvPr/>
        </p:nvCxnSpPr>
        <p:spPr bwMode="gray">
          <a:xfrm>
            <a:off x="1037052" y="3953605"/>
            <a:ext cx="1038488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42" name="TextBox 246">
            <a:extLst>
              <a:ext uri="{FF2B5EF4-FFF2-40B4-BE49-F238E27FC236}">
                <a16:creationId xmlns:a16="http://schemas.microsoft.com/office/drawing/2014/main" id="{ECC03AAD-0E8E-442C-8DF7-86240D77B283}"/>
              </a:ext>
            </a:extLst>
          </p:cNvPr>
          <p:cNvSpPr txBox="1"/>
          <p:nvPr/>
        </p:nvSpPr>
        <p:spPr bwMode="gray">
          <a:xfrm>
            <a:off x="3989079" y="4074834"/>
            <a:ext cx="4747060" cy="257369"/>
          </a:xfrm>
          <a:prstGeom prst="rect">
            <a:avLst/>
          </a:prstGeom>
          <a:noFill/>
        </p:spPr>
        <p:txBody>
          <a:bodyPr wrap="square" lIns="36000" tIns="36000" rIns="36000" bIns="36000" rtlCol="0">
            <a:spAutoFit/>
          </a:bodyPr>
          <a:lstStyle/>
          <a:p>
            <a:pPr marL="180975" indent="-180975" algn="ctr">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Delivers authorization to the device through the HACA channel.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Box 255">
            <a:extLst>
              <a:ext uri="{FF2B5EF4-FFF2-40B4-BE49-F238E27FC236}">
                <a16:creationId xmlns:a16="http://schemas.microsoft.com/office/drawing/2014/main" id="{1A670F46-9D25-487C-BD4C-4732ECF2BD54}"/>
              </a:ext>
            </a:extLst>
          </p:cNvPr>
          <p:cNvSpPr txBox="1"/>
          <p:nvPr/>
        </p:nvSpPr>
        <p:spPr bwMode="gray">
          <a:xfrm>
            <a:off x="3999346" y="4290621"/>
            <a:ext cx="2550946" cy="257369"/>
          </a:xfrm>
          <a:prstGeom prst="rect">
            <a:avLst/>
          </a:prstGeom>
          <a:noFill/>
        </p:spPr>
        <p:txBody>
          <a:bodyPr wrap="square" lIns="36000" tIns="36000" rIns="36000" bIns="36000" rtlCol="0">
            <a:spAutoFit/>
          </a:bodyPr>
          <a:lstStyle/>
          <a:p>
            <a:pPr marL="180975" indent="-180975" algn="ctr">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Returns the authorization result.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1" name="直接箭头连接符 140">
            <a:extLst>
              <a:ext uri="{FF2B5EF4-FFF2-40B4-BE49-F238E27FC236}">
                <a16:creationId xmlns:a16="http://schemas.microsoft.com/office/drawing/2014/main" id="{11EDF9DF-811B-4C8D-8147-0A0344F88F28}"/>
              </a:ext>
            </a:extLst>
          </p:cNvPr>
          <p:cNvCxnSpPr>
            <a:cxnSpLocks/>
          </p:cNvCxnSpPr>
          <p:nvPr/>
        </p:nvCxnSpPr>
        <p:spPr bwMode="gray">
          <a:xfrm>
            <a:off x="4004331" y="4509886"/>
            <a:ext cx="4963635"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38" name="TextBox 258">
            <a:extLst>
              <a:ext uri="{FF2B5EF4-FFF2-40B4-BE49-F238E27FC236}">
                <a16:creationId xmlns:a16="http://schemas.microsoft.com/office/drawing/2014/main" id="{2BCC0BF8-5F6B-4535-864B-6A1C52523EAF}"/>
              </a:ext>
            </a:extLst>
          </p:cNvPr>
          <p:cNvSpPr txBox="1"/>
          <p:nvPr/>
        </p:nvSpPr>
        <p:spPr bwMode="gray">
          <a:xfrm>
            <a:off x="1000559" y="4698744"/>
            <a:ext cx="6539007" cy="257369"/>
          </a:xfrm>
          <a:prstGeom prst="rect">
            <a:avLst/>
          </a:prstGeom>
          <a:noFill/>
        </p:spPr>
        <p:txBody>
          <a:bodyPr wrap="square" lIns="36000" tIns="36000" rIns="36000" bIns="36000" rtlCol="0">
            <a:spAutoFit/>
          </a:bodyPr>
          <a:lstStyle/>
          <a:p>
            <a:pPr marL="180975" indent="-180975">
              <a:buFont typeface="+mj-lt"/>
              <a:buAutoNum type="arabicPeriod" startAt="1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portal server sends the authentication result to the user through the HTTP page.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9" name="直接箭头连接符 138">
            <a:extLst>
              <a:ext uri="{FF2B5EF4-FFF2-40B4-BE49-F238E27FC236}">
                <a16:creationId xmlns:a16="http://schemas.microsoft.com/office/drawing/2014/main" id="{86860A22-EB06-4153-A097-A9F9293D5C47}"/>
              </a:ext>
            </a:extLst>
          </p:cNvPr>
          <p:cNvCxnSpPr>
            <a:cxnSpLocks/>
          </p:cNvCxnSpPr>
          <p:nvPr/>
        </p:nvCxnSpPr>
        <p:spPr bwMode="gray">
          <a:xfrm>
            <a:off x="1037052" y="4926380"/>
            <a:ext cx="10372800" cy="0"/>
          </a:xfrm>
          <a:prstGeom prst="straightConnector1">
            <a:avLst/>
          </a:prstGeom>
          <a:solidFill>
            <a:schemeClr val="accent1"/>
          </a:solidFill>
          <a:ln w="19050" cap="flat" cmpd="sng" algn="ctr">
            <a:solidFill>
              <a:schemeClr val="tx1"/>
            </a:solidFill>
            <a:prstDash val="solid"/>
            <a:round/>
            <a:headEnd type="triangle" w="med" len="med"/>
            <a:tailEnd type="none"/>
          </a:ln>
          <a:effectLst/>
        </p:spPr>
      </p:cxnSp>
      <p:cxnSp>
        <p:nvCxnSpPr>
          <p:cNvPr id="123" name="直接箭头连接符 122">
            <a:extLst>
              <a:ext uri="{FF2B5EF4-FFF2-40B4-BE49-F238E27FC236}">
                <a16:creationId xmlns:a16="http://schemas.microsoft.com/office/drawing/2014/main" id="{8CCC4091-9563-42DB-A051-191E1ECFCA44}"/>
              </a:ext>
            </a:extLst>
          </p:cNvPr>
          <p:cNvCxnSpPr>
            <a:cxnSpLocks/>
          </p:cNvCxnSpPr>
          <p:nvPr/>
        </p:nvCxnSpPr>
        <p:spPr bwMode="gray">
          <a:xfrm flipV="1">
            <a:off x="1013512" y="5412769"/>
            <a:ext cx="4147162" cy="544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24" name="TextBox 261">
            <a:extLst>
              <a:ext uri="{FF2B5EF4-FFF2-40B4-BE49-F238E27FC236}">
                <a16:creationId xmlns:a16="http://schemas.microsoft.com/office/drawing/2014/main" id="{D61346FB-1DA9-47D3-BC85-62318BFB3DD2}"/>
              </a:ext>
            </a:extLst>
          </p:cNvPr>
          <p:cNvSpPr txBox="1"/>
          <p:nvPr/>
        </p:nvSpPr>
        <p:spPr bwMode="gray">
          <a:xfrm>
            <a:off x="989175" y="4976176"/>
            <a:ext cx="4103526" cy="442035"/>
          </a:xfrm>
          <a:prstGeom prst="rect">
            <a:avLst/>
          </a:prstGeom>
          <a:noFill/>
        </p:spPr>
        <p:txBody>
          <a:bodyPr wrap="square" lIns="36000" tIns="36000" rIns="36000" bIns="36000" rtlCol="0">
            <a:spAutoFit/>
          </a:bodyPr>
          <a:lstStyle/>
          <a:p>
            <a:pPr marL="228600" indent="-228600">
              <a:buFont typeface="+mj-lt"/>
              <a:buAutoNum type="arabicPeriod" startAt="1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authentication is successful. The user obtains the network access permission and downloads the app.</a:t>
            </a:r>
          </a:p>
        </p:txBody>
      </p:sp>
      <p:sp>
        <p:nvSpPr>
          <p:cNvPr id="95" name="TextBox 237">
            <a:extLst>
              <a:ext uri="{FF2B5EF4-FFF2-40B4-BE49-F238E27FC236}">
                <a16:creationId xmlns:a16="http://schemas.microsoft.com/office/drawing/2014/main" id="{73F1C791-AF23-4C3E-95D6-2B2D77EC9F0D}"/>
              </a:ext>
            </a:extLst>
          </p:cNvPr>
          <p:cNvSpPr txBox="1"/>
          <p:nvPr/>
        </p:nvSpPr>
        <p:spPr bwMode="gray">
          <a:xfrm>
            <a:off x="4023783" y="1808114"/>
            <a:ext cx="5530929" cy="257369"/>
          </a:xfrm>
          <a:prstGeom prst="rect">
            <a:avLst/>
          </a:prstGeom>
          <a:noFill/>
        </p:spPr>
        <p:txBody>
          <a:bodyPr wrap="square" lIns="36000" tIns="36000" rIns="36000" bIns="36000"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An HTTP/2 connection channel is set up between the device and controller.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6" name="直接箭头连接符 95">
            <a:extLst>
              <a:ext uri="{FF2B5EF4-FFF2-40B4-BE49-F238E27FC236}">
                <a16:creationId xmlns:a16="http://schemas.microsoft.com/office/drawing/2014/main" id="{9122B7ED-BE76-48DE-B602-20C354D89C5B}"/>
              </a:ext>
            </a:extLst>
          </p:cNvPr>
          <p:cNvCxnSpPr>
            <a:cxnSpLocks/>
          </p:cNvCxnSpPr>
          <p:nvPr/>
        </p:nvCxnSpPr>
        <p:spPr bwMode="gray">
          <a:xfrm>
            <a:off x="4007619" y="2038879"/>
            <a:ext cx="489923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97" name="TextBox 237">
            <a:extLst>
              <a:ext uri="{FF2B5EF4-FFF2-40B4-BE49-F238E27FC236}">
                <a16:creationId xmlns:a16="http://schemas.microsoft.com/office/drawing/2014/main" id="{A11CD33D-A463-4420-8ECE-EF4349510325}"/>
              </a:ext>
            </a:extLst>
          </p:cNvPr>
          <p:cNvSpPr txBox="1"/>
          <p:nvPr/>
        </p:nvSpPr>
        <p:spPr bwMode="gray">
          <a:xfrm>
            <a:off x="1068719" y="2217884"/>
            <a:ext cx="5250403" cy="257369"/>
          </a:xfrm>
          <a:prstGeom prst="rect">
            <a:avLst/>
          </a:prstGeom>
          <a:noFill/>
        </p:spPr>
        <p:txBody>
          <a:bodyPr wrap="square" lIns="36000" tIns="36000" rIns="36000" bIns="36000"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is redirected to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web UI.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237">
            <a:extLst>
              <a:ext uri="{FF2B5EF4-FFF2-40B4-BE49-F238E27FC236}">
                <a16:creationId xmlns:a16="http://schemas.microsoft.com/office/drawing/2014/main" id="{8AF10B74-6241-4780-A816-1918C947B2FF}"/>
              </a:ext>
            </a:extLst>
          </p:cNvPr>
          <p:cNvSpPr txBox="1"/>
          <p:nvPr/>
        </p:nvSpPr>
        <p:spPr bwMode="gray">
          <a:xfrm>
            <a:off x="4001418" y="2460712"/>
            <a:ext cx="2922842" cy="257369"/>
          </a:xfrm>
          <a:prstGeom prst="rect">
            <a:avLst/>
          </a:prstGeom>
          <a:noFill/>
        </p:spPr>
        <p:txBody>
          <a:bodyPr wrap="square" lIns="36000" tIns="36000" rIns="36000" bIns="36000"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access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箭头连接符 100">
            <a:extLst>
              <a:ext uri="{FF2B5EF4-FFF2-40B4-BE49-F238E27FC236}">
                <a16:creationId xmlns:a16="http://schemas.microsoft.com/office/drawing/2014/main" id="{EE2E2AC6-38C9-43D3-AFD9-71D301913290}"/>
              </a:ext>
            </a:extLst>
          </p:cNvPr>
          <p:cNvCxnSpPr>
            <a:cxnSpLocks/>
          </p:cNvCxnSpPr>
          <p:nvPr/>
        </p:nvCxnSpPr>
        <p:spPr bwMode="gray">
          <a:xfrm flipH="1">
            <a:off x="9026087" y="4212248"/>
            <a:ext cx="2361074" cy="5183"/>
          </a:xfrm>
          <a:prstGeom prst="straightConnector1">
            <a:avLst/>
          </a:prstGeom>
          <a:noFill/>
          <a:ln w="22225">
            <a:solidFill>
              <a:srgbClr val="EC7061"/>
            </a:solidFill>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TextBox 79">
            <a:extLst>
              <a:ext uri="{FF2B5EF4-FFF2-40B4-BE49-F238E27FC236}">
                <a16:creationId xmlns:a16="http://schemas.microsoft.com/office/drawing/2014/main" id="{34B32159-C396-49FD-AE1C-6BE0C6893F92}"/>
              </a:ext>
            </a:extLst>
          </p:cNvPr>
          <p:cNvSpPr txBox="1"/>
          <p:nvPr/>
        </p:nvSpPr>
        <p:spPr bwMode="gray">
          <a:xfrm>
            <a:off x="9021321" y="4003033"/>
            <a:ext cx="2340396" cy="259912"/>
          </a:xfrm>
          <a:prstGeom prst="rect">
            <a:avLst/>
          </a:prstGeom>
          <a:noFill/>
        </p:spPr>
        <p:txBody>
          <a:bodyPr wrap="square" lIns="36000" tIns="36000" rIns="36000" bIns="36000" rtlCol="0">
            <a:spAutoFit/>
          </a:bodyPr>
          <a:lstStyle/>
          <a:p>
            <a:pPr marL="180975" indent="-180975" algn="ctr">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authorization API.</a:t>
            </a:r>
          </a:p>
        </p:txBody>
      </p:sp>
      <p:cxnSp>
        <p:nvCxnSpPr>
          <p:cNvPr id="103" name="直接箭头连接符 102">
            <a:extLst>
              <a:ext uri="{FF2B5EF4-FFF2-40B4-BE49-F238E27FC236}">
                <a16:creationId xmlns:a16="http://schemas.microsoft.com/office/drawing/2014/main" id="{7B9F96F7-6378-4C67-9346-1CCB810FA9FD}"/>
              </a:ext>
            </a:extLst>
          </p:cNvPr>
          <p:cNvCxnSpPr>
            <a:cxnSpLocks/>
          </p:cNvCxnSpPr>
          <p:nvPr/>
        </p:nvCxnSpPr>
        <p:spPr bwMode="gray">
          <a:xfrm>
            <a:off x="9021321" y="4772763"/>
            <a:ext cx="2368769" cy="0"/>
          </a:xfrm>
          <a:prstGeom prst="straightConnector1">
            <a:avLst/>
          </a:prstGeom>
          <a:noFill/>
          <a:ln w="22225">
            <a:solidFill>
              <a:srgbClr val="EC7061"/>
            </a:solidFill>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TextBox 82">
            <a:extLst>
              <a:ext uri="{FF2B5EF4-FFF2-40B4-BE49-F238E27FC236}">
                <a16:creationId xmlns:a16="http://schemas.microsoft.com/office/drawing/2014/main" id="{5147D345-EE65-4333-ACAA-ADB6182DD424}"/>
              </a:ext>
            </a:extLst>
          </p:cNvPr>
          <p:cNvSpPr txBox="1"/>
          <p:nvPr/>
        </p:nvSpPr>
        <p:spPr bwMode="gray">
          <a:xfrm>
            <a:off x="8998091" y="4385394"/>
            <a:ext cx="2387798" cy="442035"/>
          </a:xfrm>
          <a:prstGeom prst="rect">
            <a:avLst/>
          </a:prstGeom>
          <a:noFill/>
        </p:spPr>
        <p:txBody>
          <a:bodyPr wrap="square" lIns="36000" tIns="36000" rIns="36000" bIns="36000" rtlCol="0">
            <a:spAutoFit/>
          </a:bodyPr>
          <a:lstStyle/>
          <a:p>
            <a:pPr marL="180975" indent="-180975">
              <a:buFont typeface="+mj-lt"/>
              <a:buAutoNum type="arabicPeriod" startAt="1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API for querying authorization status.</a:t>
            </a:r>
          </a:p>
        </p:txBody>
      </p:sp>
      <p:cxnSp>
        <p:nvCxnSpPr>
          <p:cNvPr id="105" name="直接箭头连接符 104">
            <a:extLst>
              <a:ext uri="{FF2B5EF4-FFF2-40B4-BE49-F238E27FC236}">
                <a16:creationId xmlns:a16="http://schemas.microsoft.com/office/drawing/2014/main" id="{8D9B8F3D-6991-4C19-AEDD-8B6C77E3E5CF}"/>
              </a:ext>
            </a:extLst>
          </p:cNvPr>
          <p:cNvCxnSpPr>
            <a:cxnSpLocks/>
          </p:cNvCxnSpPr>
          <p:nvPr/>
        </p:nvCxnSpPr>
        <p:spPr bwMode="gray">
          <a:xfrm flipH="1">
            <a:off x="1049038" y="2433576"/>
            <a:ext cx="2938361" cy="0"/>
          </a:xfrm>
          <a:prstGeom prst="straightConnector1">
            <a:avLst/>
          </a:prstGeom>
          <a:noFill/>
          <a:ln w="1905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直接箭头连接符 105">
            <a:extLst>
              <a:ext uri="{FF2B5EF4-FFF2-40B4-BE49-F238E27FC236}">
                <a16:creationId xmlns:a16="http://schemas.microsoft.com/office/drawing/2014/main" id="{A119E1E6-504D-4DEB-86CE-9F3E766FD715}"/>
              </a:ext>
            </a:extLst>
          </p:cNvPr>
          <p:cNvCxnSpPr>
            <a:cxnSpLocks/>
          </p:cNvCxnSpPr>
          <p:nvPr/>
        </p:nvCxnSpPr>
        <p:spPr bwMode="gray">
          <a:xfrm flipV="1">
            <a:off x="1021886" y="2672766"/>
            <a:ext cx="7924233"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07" name="直接箭头连接符 106">
            <a:extLst>
              <a:ext uri="{FF2B5EF4-FFF2-40B4-BE49-F238E27FC236}">
                <a16:creationId xmlns:a16="http://schemas.microsoft.com/office/drawing/2014/main" id="{55AA31FA-5A0D-4812-976D-D87E018E10E6}"/>
              </a:ext>
            </a:extLst>
          </p:cNvPr>
          <p:cNvCxnSpPr>
            <a:cxnSpLocks/>
          </p:cNvCxnSpPr>
          <p:nvPr/>
        </p:nvCxnSpPr>
        <p:spPr bwMode="gray">
          <a:xfrm flipH="1">
            <a:off x="1041507" y="3129951"/>
            <a:ext cx="7964260" cy="0"/>
          </a:xfrm>
          <a:prstGeom prst="straightConnector1">
            <a:avLst/>
          </a:prstGeom>
          <a:noFill/>
          <a:ln w="19050" cap="flat" cmpd="sng" algn="ctr">
            <a:solidFill>
              <a:srgbClr val="EC706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直接箭头连接符 107">
            <a:extLst>
              <a:ext uri="{FF2B5EF4-FFF2-40B4-BE49-F238E27FC236}">
                <a16:creationId xmlns:a16="http://schemas.microsoft.com/office/drawing/2014/main" id="{48EB43AA-E07C-4D75-9369-DB367F444F4A}"/>
              </a:ext>
            </a:extLst>
          </p:cNvPr>
          <p:cNvCxnSpPr>
            <a:cxnSpLocks/>
          </p:cNvCxnSpPr>
          <p:nvPr/>
        </p:nvCxnSpPr>
        <p:spPr bwMode="gray">
          <a:xfrm>
            <a:off x="1030455" y="3401784"/>
            <a:ext cx="10391483" cy="190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09" name="文本框 108">
            <a:extLst>
              <a:ext uri="{FF2B5EF4-FFF2-40B4-BE49-F238E27FC236}">
                <a16:creationId xmlns:a16="http://schemas.microsoft.com/office/drawing/2014/main" id="{F01DCC4C-CA31-42B9-A07B-5566DE023112}"/>
              </a:ext>
            </a:extLst>
          </p:cNvPr>
          <p:cNvSpPr txBox="1"/>
          <p:nvPr/>
        </p:nvSpPr>
        <p:spPr bwMode="gray">
          <a:xfrm>
            <a:off x="1068719" y="3162892"/>
            <a:ext cx="4830416" cy="257369"/>
          </a:xfrm>
          <a:prstGeom prst="rect">
            <a:avLst/>
          </a:prstGeom>
          <a:noFill/>
        </p:spPr>
        <p:txBody>
          <a:bodyPr wrap="square" lIns="36000" tIns="36000" rIns="36000" bIns="36000"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accesses the third-party portal server page.</a:t>
            </a:r>
          </a:p>
        </p:txBody>
      </p:sp>
      <p:cxnSp>
        <p:nvCxnSpPr>
          <p:cNvPr id="110" name="直接箭头连接符 109">
            <a:extLst>
              <a:ext uri="{FF2B5EF4-FFF2-40B4-BE49-F238E27FC236}">
                <a16:creationId xmlns:a16="http://schemas.microsoft.com/office/drawing/2014/main" id="{4D16D54F-0686-482C-A60B-D981F532A226}"/>
              </a:ext>
            </a:extLst>
          </p:cNvPr>
          <p:cNvCxnSpPr>
            <a:cxnSpLocks/>
          </p:cNvCxnSpPr>
          <p:nvPr/>
        </p:nvCxnSpPr>
        <p:spPr bwMode="gray">
          <a:xfrm flipH="1" flipV="1">
            <a:off x="1021420" y="3683267"/>
            <a:ext cx="10400518" cy="984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11" name="文本框 110">
            <a:extLst>
              <a:ext uri="{FF2B5EF4-FFF2-40B4-BE49-F238E27FC236}">
                <a16:creationId xmlns:a16="http://schemas.microsoft.com/office/drawing/2014/main" id="{43CD7CF4-4087-40D3-847C-F6C33F361B22}"/>
              </a:ext>
            </a:extLst>
          </p:cNvPr>
          <p:cNvSpPr txBox="1"/>
          <p:nvPr/>
        </p:nvSpPr>
        <p:spPr bwMode="gray">
          <a:xfrm>
            <a:off x="1068719" y="3435983"/>
            <a:ext cx="3451833" cy="257369"/>
          </a:xfrm>
          <a:prstGeom prst="rect">
            <a:avLst/>
          </a:prstGeom>
          <a:noFill/>
        </p:spPr>
        <p:txBody>
          <a:bodyPr wrap="square" lIns="36000" tIns="36000" rIns="36000" bIns="36000"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browser displays the login page.</a:t>
            </a:r>
          </a:p>
        </p:txBody>
      </p:sp>
      <p:cxnSp>
        <p:nvCxnSpPr>
          <p:cNvPr id="117" name="直接箭头连接符 116">
            <a:extLst>
              <a:ext uri="{FF2B5EF4-FFF2-40B4-BE49-F238E27FC236}">
                <a16:creationId xmlns:a16="http://schemas.microsoft.com/office/drawing/2014/main" id="{EB12B2B6-041B-42D8-9D55-03F2224BF322}"/>
              </a:ext>
            </a:extLst>
          </p:cNvPr>
          <p:cNvCxnSpPr>
            <a:cxnSpLocks/>
          </p:cNvCxnSpPr>
          <p:nvPr/>
        </p:nvCxnSpPr>
        <p:spPr bwMode="gray">
          <a:xfrm>
            <a:off x="1041506" y="2166150"/>
            <a:ext cx="296282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18" name="TextBox 261">
            <a:extLst>
              <a:ext uri="{FF2B5EF4-FFF2-40B4-BE49-F238E27FC236}">
                <a16:creationId xmlns:a16="http://schemas.microsoft.com/office/drawing/2014/main" id="{A038C0EC-B756-4333-9635-60C7F942A27B}"/>
              </a:ext>
            </a:extLst>
          </p:cNvPr>
          <p:cNvSpPr txBox="1"/>
          <p:nvPr/>
        </p:nvSpPr>
        <p:spPr bwMode="gray">
          <a:xfrm>
            <a:off x="1068719" y="1949585"/>
            <a:ext cx="2720864" cy="257369"/>
          </a:xfrm>
          <a:prstGeom prst="rect">
            <a:avLst/>
          </a:prstGeom>
          <a:noFill/>
        </p:spPr>
        <p:txBody>
          <a:bodyPr wrap="square" lIns="36000" tIns="36000" rIns="36000" bIns="36000"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terminal accesses the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弧形 112">
            <a:extLst>
              <a:ext uri="{FF2B5EF4-FFF2-40B4-BE49-F238E27FC236}">
                <a16:creationId xmlns:a16="http://schemas.microsoft.com/office/drawing/2014/main" id="{9F3C0399-9A68-437B-95C2-54F165BA2753}"/>
              </a:ext>
            </a:extLst>
          </p:cNvPr>
          <p:cNvSpPr/>
          <p:nvPr/>
        </p:nvSpPr>
        <p:spPr bwMode="gray">
          <a:xfrm flipH="1">
            <a:off x="11311280" y="5252238"/>
            <a:ext cx="413413" cy="442799"/>
          </a:xfrm>
          <a:prstGeom prst="arc">
            <a:avLst>
              <a:gd name="adj1" fmla="val 4685032"/>
              <a:gd name="adj2" fmla="val 16911706"/>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wrap="square" lIns="36000" tIns="36000" rIns="36000" bIns="36000" rtlCol="0" anchor="ctr">
            <a:spAutoFit/>
          </a:bodyPr>
          <a:lstStyle/>
          <a:p>
            <a:pPr algn="ctr"/>
            <a:endParaRPr lang="en-US" sz="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Box 79">
            <a:extLst>
              <a:ext uri="{FF2B5EF4-FFF2-40B4-BE49-F238E27FC236}">
                <a16:creationId xmlns:a16="http://schemas.microsoft.com/office/drawing/2014/main" id="{9A2D41E8-F4BE-49C9-B1E2-D8F200D6006C}"/>
              </a:ext>
            </a:extLst>
          </p:cNvPr>
          <p:cNvSpPr txBox="1"/>
          <p:nvPr/>
        </p:nvSpPr>
        <p:spPr bwMode="gray">
          <a:xfrm>
            <a:off x="9014229" y="5178045"/>
            <a:ext cx="2280913" cy="626701"/>
          </a:xfrm>
          <a:prstGeom prst="rect">
            <a:avLst/>
          </a:prstGeom>
          <a:noFill/>
        </p:spPr>
        <p:txBody>
          <a:bodyPr wrap="square" lIns="36000" tIns="36000" rIns="36000" bIns="36000" rtlCol="0">
            <a:spAutoFit/>
          </a:bodyPr>
          <a:lstStyle/>
          <a:p>
            <a:pPr marL="180975" indent="-180975">
              <a:buFont typeface="+mj-lt"/>
              <a:buAutoNum type="arabicPeriod" startAt="1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Brings the user offline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80975"/>
            <a:r>
              <a:rPr lang="en-US" sz="1200" dirty="0">
                <a:latin typeface="Huawei Sans" panose="020C0503030203020204" pitchFamily="34" charset="0"/>
                <a:ea typeface="方正兰亭黑简体" panose="02000000000000000000" pitchFamily="2" charset="-122"/>
                <a:sym typeface="Huawei Sans" panose="020C0503030203020204" pitchFamily="34" charset="0"/>
              </a:rPr>
              <a:t>according to the third-party policy.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5" name="直接箭头连接符 114">
            <a:extLst>
              <a:ext uri="{FF2B5EF4-FFF2-40B4-BE49-F238E27FC236}">
                <a16:creationId xmlns:a16="http://schemas.microsoft.com/office/drawing/2014/main" id="{6AE0D19C-390B-4469-BA91-27E32EC22A69}"/>
              </a:ext>
            </a:extLst>
          </p:cNvPr>
          <p:cNvCxnSpPr>
            <a:cxnSpLocks/>
          </p:cNvCxnSpPr>
          <p:nvPr/>
        </p:nvCxnSpPr>
        <p:spPr bwMode="gray">
          <a:xfrm>
            <a:off x="9014229" y="6125634"/>
            <a:ext cx="2407709" cy="0"/>
          </a:xfrm>
          <a:prstGeom prst="straightConnector1">
            <a:avLst/>
          </a:prstGeom>
          <a:noFill/>
          <a:ln w="22225">
            <a:solidFill>
              <a:srgbClr val="EC7061"/>
            </a:solidFill>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6" name="TextBox 82">
            <a:extLst>
              <a:ext uri="{FF2B5EF4-FFF2-40B4-BE49-F238E27FC236}">
                <a16:creationId xmlns:a16="http://schemas.microsoft.com/office/drawing/2014/main" id="{2768FDAC-4A03-4CF9-8931-29865A148E63}"/>
              </a:ext>
            </a:extLst>
          </p:cNvPr>
          <p:cNvSpPr txBox="1"/>
          <p:nvPr/>
        </p:nvSpPr>
        <p:spPr bwMode="gray">
          <a:xfrm>
            <a:off x="9005767" y="5892269"/>
            <a:ext cx="2238361" cy="257369"/>
          </a:xfrm>
          <a:prstGeom prst="rect">
            <a:avLst/>
          </a:prstGeom>
          <a:noFill/>
        </p:spPr>
        <p:txBody>
          <a:bodyPr wrap="square" lIns="36000" tIns="36000" rIns="36000" bIns="36000" rtlCol="0">
            <a:spAutoFit/>
          </a:bodyPr>
          <a:lstStyle/>
          <a:p>
            <a:pPr marL="180975" indent="-180975">
              <a:buFont typeface="+mj-lt"/>
              <a:buAutoNum type="arabicPeriod" startAt="1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user offline API.</a:t>
            </a:r>
          </a:p>
        </p:txBody>
      </p:sp>
      <p:sp>
        <p:nvSpPr>
          <p:cNvPr id="81" name="Freeform 159">
            <a:extLst>
              <a:ext uri="{FF2B5EF4-FFF2-40B4-BE49-F238E27FC236}">
                <a16:creationId xmlns:a16="http://schemas.microsoft.com/office/drawing/2014/main" id="{B47AD22C-8EBD-463A-BDE8-E73DAFD158D0}"/>
              </a:ext>
            </a:extLst>
          </p:cNvPr>
          <p:cNvSpPr/>
          <p:nvPr/>
        </p:nvSpPr>
        <p:spPr bwMode="gray">
          <a:xfrm flipH="1">
            <a:off x="5200828" y="5016338"/>
            <a:ext cx="1101731" cy="5469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a:extLst>
              <a:ext uri="{FF2B5EF4-FFF2-40B4-BE49-F238E27FC236}">
                <a16:creationId xmlns:a16="http://schemas.microsoft.com/office/drawing/2014/main" id="{8D9B8F3D-6991-4C19-AEDD-8B6C77E3E5CF}"/>
              </a:ext>
            </a:extLst>
          </p:cNvPr>
          <p:cNvCxnSpPr>
            <a:cxnSpLocks/>
          </p:cNvCxnSpPr>
          <p:nvPr/>
        </p:nvCxnSpPr>
        <p:spPr bwMode="gray">
          <a:xfrm flipH="1">
            <a:off x="4004331" y="4284165"/>
            <a:ext cx="4974214" cy="0"/>
          </a:xfrm>
          <a:prstGeom prst="straightConnector1">
            <a:avLst/>
          </a:prstGeom>
          <a:noFill/>
          <a:ln w="19050"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8131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55AE0-B8FC-40E4-8868-C229E5423DA4}"/>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Interconnection Using the Authorization API</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Shape 214">
            <a:extLst>
              <a:ext uri="{FF2B5EF4-FFF2-40B4-BE49-F238E27FC236}">
                <a16:creationId xmlns:a16="http://schemas.microsoft.com/office/drawing/2014/main" id="{4BB1D541-FD1E-4471-8DFC-FC2160B68446}"/>
              </a:ext>
            </a:extLst>
          </p:cNvPr>
          <p:cNvSpPr/>
          <p:nvPr/>
        </p:nvSpPr>
        <p:spPr bwMode="gray">
          <a:xfrm>
            <a:off x="590413" y="1224137"/>
            <a:ext cx="10959345" cy="380862"/>
          </a:xfrm>
          <a:prstGeom prst="roundRect">
            <a:avLst>
              <a:gd name="adj" fmla="val 26745"/>
            </a:avLst>
          </a:prstGeom>
          <a:noFill/>
          <a:ln w="9525">
            <a:solidFill>
              <a:srgbClr val="00B0F0"/>
            </a:solidFill>
          </a:ln>
          <a:extLst>
            <a:ext uri="{C572A759-6A51-4108-AA02-DFA0A04FC94B}">
              <ma14:wrappingTextBoxFlag xmlns:lc="http://schemas.openxmlformats.org/drawingml/2006/lockedCanvas" xmlns:ma14="http://schemas.microsoft.com/office/mac/drawingml/2011/main" xmlns="" val="1"/>
            </a:ext>
          </a:extLst>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Sample Code (Windows)</a:t>
            </a:r>
          </a:p>
        </p:txBody>
      </p:sp>
      <p:sp>
        <p:nvSpPr>
          <p:cNvPr id="5" name="矩形 4">
            <a:extLst>
              <a:ext uri="{FF2B5EF4-FFF2-40B4-BE49-F238E27FC236}">
                <a16:creationId xmlns:a16="http://schemas.microsoft.com/office/drawing/2014/main" id="{16C330C1-C8E8-4E53-BF71-8904083BCB68}"/>
              </a:ext>
            </a:extLst>
          </p:cNvPr>
          <p:cNvSpPr/>
          <p:nvPr/>
        </p:nvSpPr>
        <p:spPr bwMode="gray">
          <a:xfrm>
            <a:off x="590413" y="1682242"/>
            <a:ext cx="10975852" cy="1384995"/>
          </a:xfrm>
          <a:prstGeom prst="rect">
            <a:avLst/>
          </a:prstGeom>
          <a:solidFill>
            <a:srgbClr val="FFFFCC"/>
          </a:solidFill>
          <a:ln>
            <a:solidFill>
              <a:srgbClr val="FFD17D"/>
            </a:solidFill>
          </a:ln>
        </p:spPr>
        <p:txBody>
          <a:bodyPr wrap="square">
            <a:spAutoFit/>
          </a:bodyPr>
          <a:lstStyle/>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API uses HTTPS and the port 18008.</a:t>
            </a:r>
            <a:endParaRPr lang="en-US" altLang="zh-CN" sz="1400" dirty="0">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endParaRPr>
          </a:p>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is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RESTful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API, and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Content-Type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application/</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json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sz="1400" dirty="0">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endParaRPr>
          </a:p>
          <a:p>
            <a:pPr fontAlgn="base">
              <a:lnSpc>
                <a:spcPct val="120000"/>
              </a:lnSpc>
              <a:spcAft>
                <a:spcPts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following shows only a part of the API URL. For example, if the address of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https://10.186.40.148:18008/</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complete URL of the authorization API is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https://10.186.40.148:18008/controller/cloud/v2/northbound/accessuser/haca/authorization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graphicFrame>
        <p:nvGraphicFramePr>
          <p:cNvPr id="10" name="表格 9">
            <a:extLst>
              <a:ext uri="{FF2B5EF4-FFF2-40B4-BE49-F238E27FC236}">
                <a16:creationId xmlns:a16="http://schemas.microsoft.com/office/drawing/2014/main" id="{560300DD-BA31-4FF2-9A84-2450B724DE60}"/>
              </a:ext>
            </a:extLst>
          </p:cNvPr>
          <p:cNvGraphicFramePr>
            <a:graphicFrameLocks noGrp="1"/>
          </p:cNvGraphicFramePr>
          <p:nvPr>
            <p:extLst>
              <p:ext uri="{D42A27DB-BD31-4B8C-83A1-F6EECF244321}">
                <p14:modId xmlns:p14="http://schemas.microsoft.com/office/powerpoint/2010/main" val="1003331265"/>
              </p:ext>
            </p:extLst>
          </p:nvPr>
        </p:nvGraphicFramePr>
        <p:xfrm>
          <a:off x="618303" y="3529525"/>
          <a:ext cx="5298049" cy="2580712"/>
        </p:xfrm>
        <a:graphic>
          <a:graphicData uri="http://schemas.openxmlformats.org/drawingml/2006/table">
            <a:tbl>
              <a:tblPr firstRow="1" firstCol="1" bandRow="1"/>
              <a:tblGrid>
                <a:gridCol w="5298049">
                  <a:extLst>
                    <a:ext uri="{9D8B030D-6E8A-4147-A177-3AD203B41FA5}">
                      <a16:colId xmlns:a16="http://schemas.microsoft.com/office/drawing/2014/main" val="20000"/>
                    </a:ext>
                  </a:extLst>
                </a:gridCol>
              </a:tblGrid>
              <a:tr h="418783">
                <a:tc>
                  <a:txBody>
                    <a:bodyPr/>
                    <a:lstStyle/>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POST </a:t>
                      </a:r>
                    </a:p>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/controller/cloud/v2/northbound/</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accessuser</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haca</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/authorization</a:t>
                      </a:r>
                    </a:p>
                  </a:txBody>
                  <a:tcPr marL="68580" marR="6858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a16="http://schemas.microsoft.com/office/drawing/2014/main" val="10000"/>
                  </a:ext>
                </a:extLst>
              </a:tr>
              <a:tr h="2161929">
                <a:tc>
                  <a:txBody>
                    <a:bodyPr/>
                    <a:lstStyle/>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"deviceMac":"AA:AA:AA:00:00:89",</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"deviceEsn":"AA50082935AAAA000088",</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ssid</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YWFh</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policyName</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dfdsffd</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"terminalIpV4":"10.11.11.11",</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"terminalMac":"ff-ff-ff-ff-ff-f1",</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"username":"</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liao</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"nodeIp":"10.186.40.148",</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"apMac":"AA:AA:AA:00:00:89"</a:t>
                      </a:r>
                    </a:p>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txBody>
                  <a:tcPr marL="68580" marR="6858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11" name="表格 10">
            <a:extLst>
              <a:ext uri="{FF2B5EF4-FFF2-40B4-BE49-F238E27FC236}">
                <a16:creationId xmlns:a16="http://schemas.microsoft.com/office/drawing/2014/main" id="{70505CCA-8B8D-45DA-928C-E2A3524E5162}"/>
              </a:ext>
            </a:extLst>
          </p:cNvPr>
          <p:cNvGraphicFramePr>
            <a:graphicFrameLocks noGrp="1"/>
          </p:cNvGraphicFramePr>
          <p:nvPr>
            <p:extLst>
              <p:ext uri="{D42A27DB-BD31-4B8C-83A1-F6EECF244321}">
                <p14:modId xmlns:p14="http://schemas.microsoft.com/office/powerpoint/2010/main" val="4090695708"/>
              </p:ext>
            </p:extLst>
          </p:nvPr>
        </p:nvGraphicFramePr>
        <p:xfrm>
          <a:off x="6251709" y="3544704"/>
          <a:ext cx="5298049" cy="2565533"/>
        </p:xfrm>
        <a:graphic>
          <a:graphicData uri="http://schemas.openxmlformats.org/drawingml/2006/table">
            <a:tbl>
              <a:tblPr firstRow="1" firstCol="1" bandRow="1"/>
              <a:tblGrid>
                <a:gridCol w="5298049">
                  <a:extLst>
                    <a:ext uri="{9D8B030D-6E8A-4147-A177-3AD203B41FA5}">
                      <a16:colId xmlns:a16="http://schemas.microsoft.com/office/drawing/2014/main" val="20000"/>
                    </a:ext>
                  </a:extLst>
                </a:gridCol>
              </a:tblGrid>
              <a:tr h="362695">
                <a:tc>
                  <a:txBody>
                    <a:bodyPr/>
                    <a:lstStyle/>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STATUS CODE 200</a:t>
                      </a:r>
                    </a:p>
                  </a:txBody>
                  <a:tcPr marL="68580" marR="6858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a16="http://schemas.microsoft.com/office/drawing/2014/main" val="10000"/>
                  </a:ext>
                </a:extLst>
              </a:tr>
              <a:tr h="2202838">
                <a:tc>
                  <a:txBody>
                    <a:bodyPr/>
                    <a:lstStyle/>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  "</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errcode</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 "",</a:t>
                      </a:r>
                    </a:p>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  "</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errmsg</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 "",</a:t>
                      </a:r>
                    </a:p>
                    <a:p>
                      <a:pPr marL="180975" indent="0">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r>
                        <a:rPr lang="en-US" sz="1200" dirty="0" err="1">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psessionid</a:t>
                      </a: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   "846d65a4e1bb38c350a280f46e6d2f6ab0a688df7edbb72b77bc5d03e3926cd6"</a:t>
                      </a:r>
                    </a:p>
                    <a:p>
                      <a:pPr>
                        <a:spcAft>
                          <a:spcPts val="0"/>
                        </a:spcAft>
                      </a:pPr>
                      <a:r>
                        <a:rPr lang="en-US" sz="1200" dirty="0">
                          <a:solidFill>
                            <a:schemeClr val="tx1"/>
                          </a:solidFill>
                          <a:effectLst/>
                          <a:latin typeface="Huawei Sans" panose="020C0503030203020204" pitchFamily="34" charset="0"/>
                          <a:ea typeface="方正兰亭黑简体" panose="02000000000000000000" pitchFamily="2" charset="-122"/>
                          <a:cs typeface="Courier New" pitchFamily="49" charset="0"/>
                          <a:sym typeface="Huawei Sans" panose="020C0503030203020204" pitchFamily="34" charset="0"/>
                        </a:rPr>
                        <a:t>}</a:t>
                      </a:r>
                    </a:p>
                  </a:txBody>
                  <a:tcPr marL="68580" marR="68580" marT="0" marB="0">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2" name="文本框 30">
            <a:extLst>
              <a:ext uri="{FF2B5EF4-FFF2-40B4-BE49-F238E27FC236}">
                <a16:creationId xmlns:a16="http://schemas.microsoft.com/office/drawing/2014/main" id="{459307EB-9022-46E4-85D3-F956E1D0DBF2}"/>
              </a:ext>
            </a:extLst>
          </p:cNvPr>
          <p:cNvSpPr txBox="1">
            <a:spLocks/>
          </p:cNvSpPr>
          <p:nvPr/>
        </p:nvSpPr>
        <p:spPr bwMode="gray">
          <a:xfrm>
            <a:off x="6237763" y="3144505"/>
            <a:ext cx="5311994" cy="307777"/>
          </a:xfrm>
          <a:prstGeom prst="rect">
            <a:avLst/>
          </a:prstGeom>
          <a:noFill/>
          <a:ln>
            <a:solidFill>
              <a:srgbClr val="94DAE2"/>
            </a:solidFill>
          </a:ln>
        </p:spPr>
        <p:txBody>
          <a:bodyPr wrap="square" rtlCol="0">
            <a:spAutoFit/>
          </a:bodyPr>
          <a:lstStyle/>
          <a:p>
            <a:r>
              <a:rPr lang="en-US" altLang="zh-CN" sz="1400">
                <a:latin typeface="Huawei Sans" panose="020C0503030203020204" pitchFamily="34" charset="0"/>
                <a:ea typeface="方正兰亭黑简体" panose="02000000000000000000" pitchFamily="2" charset="-122"/>
                <a:sym typeface="Huawei Sans" panose="020C0503030203020204" pitchFamily="34" charset="0"/>
              </a:rPr>
              <a:t>Response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77">
            <a:extLst>
              <a:ext uri="{FF2B5EF4-FFF2-40B4-BE49-F238E27FC236}">
                <a16:creationId xmlns:a16="http://schemas.microsoft.com/office/drawing/2014/main" id="{00730F52-D9E0-4343-83A2-4E04653FC479}"/>
              </a:ext>
            </a:extLst>
          </p:cNvPr>
          <p:cNvSpPr txBox="1">
            <a:spLocks/>
          </p:cNvSpPr>
          <p:nvPr/>
        </p:nvSpPr>
        <p:spPr bwMode="gray">
          <a:xfrm>
            <a:off x="618303" y="3149221"/>
            <a:ext cx="5311994" cy="307777"/>
          </a:xfrm>
          <a:prstGeom prst="rect">
            <a:avLst/>
          </a:prstGeom>
          <a:noFill/>
          <a:ln>
            <a:solidFill>
              <a:srgbClr val="94DAE2"/>
            </a:solidFill>
          </a:ln>
        </p:spPr>
        <p:txBody>
          <a:bodyPr wrap="square" rtlCol="0">
            <a:spAutoFit/>
          </a:bodyPr>
          <a:lstStyle/>
          <a:p>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Request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9487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9">
            <a:extLst>
              <a:ext uri="{FF2B5EF4-FFF2-40B4-BE49-F238E27FC236}">
                <a16:creationId xmlns:a16="http://schemas.microsoft.com/office/drawing/2014/main" id="{A8E2A560-EBE7-4E44-A418-36A9C4DB4B30}"/>
              </a:ext>
            </a:extLst>
          </p:cNvPr>
          <p:cNvSpPr txBox="1"/>
          <p:nvPr/>
        </p:nvSpPr>
        <p:spPr bwMode="gray">
          <a:xfrm>
            <a:off x="1914952" y="4698045"/>
            <a:ext cx="4453615" cy="830997"/>
          </a:xfrm>
          <a:prstGeom prst="rect">
            <a:avLst/>
          </a:prstGeom>
          <a:noFill/>
        </p:spPr>
        <p:txBody>
          <a:bodyPr wrap="square" rtlCol="0">
            <a:spAutoFit/>
          </a:bodyPr>
          <a:lstStyle/>
          <a:p>
            <a:pPr marL="180975" indent="-180975">
              <a:buFont typeface="+mj-lt"/>
              <a:buAutoNum type="arabicPeriod" startAt="1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the authentication succeeds, the success page is displayed (pushed by the third-party portal server). If the authentication fails, the failure information page is displayed.</a:t>
            </a:r>
          </a:p>
        </p:txBody>
      </p:sp>
      <p:sp>
        <p:nvSpPr>
          <p:cNvPr id="32" name="TextBox 34">
            <a:extLst>
              <a:ext uri="{FF2B5EF4-FFF2-40B4-BE49-F238E27FC236}">
                <a16:creationId xmlns:a16="http://schemas.microsoft.com/office/drawing/2014/main" id="{D40BC2DF-3377-44F5-9E4B-78605618258E}"/>
              </a:ext>
            </a:extLst>
          </p:cNvPr>
          <p:cNvSpPr txBox="1"/>
          <p:nvPr/>
        </p:nvSpPr>
        <p:spPr bwMode="gray">
          <a:xfrm>
            <a:off x="4301959" y="4236380"/>
            <a:ext cx="2066608" cy="461665"/>
          </a:xfrm>
          <a:prstGeom prst="rect">
            <a:avLst/>
          </a:prstGeom>
          <a:noFill/>
        </p:spPr>
        <p:txBody>
          <a:bodyPr wrap="square" rtlCol="0">
            <a:spAutoFit/>
          </a:bodyPr>
          <a:lstStyle/>
          <a:p>
            <a:pPr marL="180975" indent="-180975">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Instructs the AP to perform authorization.</a:t>
            </a:r>
          </a:p>
        </p:txBody>
      </p:sp>
      <p:sp>
        <p:nvSpPr>
          <p:cNvPr id="27" name="TextBox 29">
            <a:extLst>
              <a:ext uri="{FF2B5EF4-FFF2-40B4-BE49-F238E27FC236}">
                <a16:creationId xmlns:a16="http://schemas.microsoft.com/office/drawing/2014/main" id="{3DF5DC4C-6FEF-4BD6-882A-8212A5853A64}"/>
              </a:ext>
            </a:extLst>
          </p:cNvPr>
          <p:cNvSpPr txBox="1"/>
          <p:nvPr/>
        </p:nvSpPr>
        <p:spPr bwMode="gray">
          <a:xfrm>
            <a:off x="1943447" y="3598513"/>
            <a:ext cx="4270572" cy="461665"/>
          </a:xfrm>
          <a:prstGeom prst="rect">
            <a:avLst/>
          </a:prstGeom>
          <a:noFill/>
        </p:spPr>
        <p:txBody>
          <a:bodyPr wrap="square"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page pushes the user name and password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TextBox 27">
            <a:extLst>
              <a:ext uri="{FF2B5EF4-FFF2-40B4-BE49-F238E27FC236}">
                <a16:creationId xmlns:a16="http://schemas.microsoft.com/office/drawing/2014/main" id="{4D0FE2CD-E708-4CD6-AB99-7740F83EE906}"/>
              </a:ext>
            </a:extLst>
          </p:cNvPr>
          <p:cNvSpPr txBox="1"/>
          <p:nvPr/>
        </p:nvSpPr>
        <p:spPr bwMode="gray">
          <a:xfrm>
            <a:off x="1942038" y="3315971"/>
            <a:ext cx="6006773" cy="276999"/>
          </a:xfrm>
          <a:prstGeom prst="rect">
            <a:avLst/>
          </a:prstGeom>
          <a:noFill/>
        </p:spPr>
        <p:txBody>
          <a:bodyPr wrap="none"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Instructs the user to push the user name and password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TextBox 45">
            <a:extLst>
              <a:ext uri="{FF2B5EF4-FFF2-40B4-BE49-F238E27FC236}">
                <a16:creationId xmlns:a16="http://schemas.microsoft.com/office/drawing/2014/main" id="{C316998C-0C0F-4F91-8A8F-3B5A5D3C5DD7}"/>
              </a:ext>
            </a:extLst>
          </p:cNvPr>
          <p:cNvSpPr txBox="1"/>
          <p:nvPr/>
        </p:nvSpPr>
        <p:spPr bwMode="gray">
          <a:xfrm>
            <a:off x="1941299" y="3050233"/>
            <a:ext cx="6768199" cy="276999"/>
          </a:xfrm>
          <a:prstGeom prst="rect">
            <a:avLst/>
          </a:prstGeom>
          <a:noFill/>
        </p:spPr>
        <p:txBody>
          <a:bodyPr wrap="none"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Redirects the user to the third-party portal page. The user logs in to the page as prompted.</a:t>
            </a:r>
          </a:p>
        </p:txBody>
      </p:sp>
      <p:sp>
        <p:nvSpPr>
          <p:cNvPr id="41" name="TextBox 43">
            <a:extLst>
              <a:ext uri="{FF2B5EF4-FFF2-40B4-BE49-F238E27FC236}">
                <a16:creationId xmlns:a16="http://schemas.microsoft.com/office/drawing/2014/main" id="{CE880A39-56F2-4532-9463-0E5CA0CD5C6F}"/>
              </a:ext>
            </a:extLst>
          </p:cNvPr>
          <p:cNvSpPr txBox="1"/>
          <p:nvPr/>
        </p:nvSpPr>
        <p:spPr bwMode="gray">
          <a:xfrm>
            <a:off x="1929129" y="2796075"/>
            <a:ext cx="4466287" cy="276999"/>
          </a:xfrm>
          <a:prstGeom prst="rect">
            <a:avLst/>
          </a:prstGeom>
          <a:noFill/>
        </p:spPr>
        <p:txBody>
          <a:bodyPr wrap="none"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is redirected to the third-party portal page again.</a:t>
            </a:r>
          </a:p>
        </p:txBody>
      </p:sp>
      <p:sp>
        <p:nvSpPr>
          <p:cNvPr id="23" name="TextBox 25">
            <a:extLst>
              <a:ext uri="{FF2B5EF4-FFF2-40B4-BE49-F238E27FC236}">
                <a16:creationId xmlns:a16="http://schemas.microsoft.com/office/drawing/2014/main" id="{F4D18550-E432-40FC-8289-B4C0C7BE3597}"/>
              </a:ext>
            </a:extLst>
          </p:cNvPr>
          <p:cNvSpPr txBox="1"/>
          <p:nvPr/>
        </p:nvSpPr>
        <p:spPr bwMode="gray">
          <a:xfrm>
            <a:off x="1929129" y="2386209"/>
            <a:ext cx="2754523" cy="461665"/>
          </a:xfrm>
          <a:prstGeom prst="rect">
            <a:avLst/>
          </a:prstGeom>
          <a:noFill/>
        </p:spPr>
        <p:txBody>
          <a:bodyPr wrap="square"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Redirects the user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TextBox 23">
            <a:extLst>
              <a:ext uri="{FF2B5EF4-FFF2-40B4-BE49-F238E27FC236}">
                <a16:creationId xmlns:a16="http://schemas.microsoft.com/office/drawing/2014/main" id="{ACE5D4C7-7E0A-4BD4-BCAB-BA104827C632}"/>
              </a:ext>
            </a:extLst>
          </p:cNvPr>
          <p:cNvSpPr txBox="1"/>
          <p:nvPr/>
        </p:nvSpPr>
        <p:spPr bwMode="gray">
          <a:xfrm>
            <a:off x="1933552" y="1932839"/>
            <a:ext cx="2468449" cy="461665"/>
          </a:xfrm>
          <a:prstGeom prst="rect">
            <a:avLst/>
          </a:prstGeom>
          <a:noFill/>
        </p:spPr>
        <p:txBody>
          <a:bodyPr wrap="square"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is redirected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 name="标题 1">
            <a:extLst>
              <a:ext uri="{FF2B5EF4-FFF2-40B4-BE49-F238E27FC236}">
                <a16:creationId xmlns:a16="http://schemas.microsoft.com/office/drawing/2014/main" id="{1A069651-FBA0-489F-A9D6-EF716E03EA51}"/>
              </a:ext>
            </a:extLst>
          </p:cNvPr>
          <p:cNvSpPr>
            <a:spLocks noGrp="1"/>
          </p:cNvSpPr>
          <p:nvPr>
            <p:ph type="title"/>
          </p:nvPr>
        </p:nvSpPr>
        <p:spPr bwMode="gray">
          <a:xfrm>
            <a:off x="455613" y="447468"/>
            <a:ext cx="11293475" cy="497095"/>
          </a:xfrm>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Interconnection Using Portal and RADIUS</a:t>
            </a:r>
          </a:p>
        </p:txBody>
      </p:sp>
      <p:sp>
        <p:nvSpPr>
          <p:cNvPr id="8" name="TextBox 10">
            <a:extLst>
              <a:ext uri="{FF2B5EF4-FFF2-40B4-BE49-F238E27FC236}">
                <a16:creationId xmlns:a16="http://schemas.microsoft.com/office/drawing/2014/main" id="{599AB4BF-493D-4DEB-806E-B0D0B9ACF691}"/>
              </a:ext>
            </a:extLst>
          </p:cNvPr>
          <p:cNvSpPr txBox="1"/>
          <p:nvPr/>
        </p:nvSpPr>
        <p:spPr bwMode="gray">
          <a:xfrm>
            <a:off x="7574386" y="944905"/>
            <a:ext cx="1451929" cy="523220"/>
          </a:xfrm>
          <a:prstGeom prst="rect">
            <a:avLst/>
          </a:prstGeom>
          <a:noFill/>
        </p:spPr>
        <p:txBody>
          <a:bodyPr wrap="square" rtlCol="0">
            <a:spAutoFit/>
          </a:bodyPr>
          <a:lstStyle>
            <a:defPPr>
              <a:defRPr lang="en-US"/>
            </a:defPPr>
            <a:lvl1pPr>
              <a:defRPr sz="1500">
                <a:solidFill>
                  <a:srgbClr val="0070C0"/>
                </a:solidFill>
              </a:defRPr>
            </a:lvl1pPr>
          </a:lstStyle>
          <a:p>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Third-party portal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11">
            <a:extLst>
              <a:ext uri="{FF2B5EF4-FFF2-40B4-BE49-F238E27FC236}">
                <a16:creationId xmlns:a16="http://schemas.microsoft.com/office/drawing/2014/main" id="{71A968CC-2EEC-4288-AEEC-9D0A38124A1D}"/>
              </a:ext>
            </a:extLst>
          </p:cNvPr>
          <p:cNvSpPr txBox="1"/>
          <p:nvPr/>
        </p:nvSpPr>
        <p:spPr bwMode="gray">
          <a:xfrm>
            <a:off x="9327051" y="933303"/>
            <a:ext cx="1550664" cy="523220"/>
          </a:xfrm>
          <a:prstGeom prst="rect">
            <a:avLst/>
          </a:prstGeom>
          <a:noFill/>
        </p:spPr>
        <p:txBody>
          <a:bodyPr wrap="square" rtlCol="0">
            <a:spAutoFit/>
          </a:bodyPr>
          <a:lstStyle>
            <a:defPPr>
              <a:defRPr lang="en-US"/>
            </a:defPPr>
            <a:lvl1pPr>
              <a:defRPr sz="1500">
                <a:solidFill>
                  <a:srgbClr val="0070C0"/>
                </a:solidFill>
              </a:defRPr>
            </a:lvl1pPr>
          </a:lstStyle>
          <a:p>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Third-party RADIUS server</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id="{02D49FD3-9924-4D46-AF81-468186FB8B86}"/>
              </a:ext>
            </a:extLst>
          </p:cNvPr>
          <p:cNvCxnSpPr/>
          <p:nvPr/>
        </p:nvCxnSpPr>
        <p:spPr bwMode="gray">
          <a:xfrm>
            <a:off x="1972792" y="1795888"/>
            <a:ext cx="0" cy="4282927"/>
          </a:xfrm>
          <a:prstGeom prst="line">
            <a:avLst/>
          </a:prstGeom>
          <a:ln>
            <a:solidFill>
              <a:srgbClr val="94DAE2"/>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11" name="直接连接符 10">
            <a:extLst>
              <a:ext uri="{FF2B5EF4-FFF2-40B4-BE49-F238E27FC236}">
                <a16:creationId xmlns:a16="http://schemas.microsoft.com/office/drawing/2014/main" id="{4F955300-157E-459F-B72C-33F16352567D}"/>
              </a:ext>
            </a:extLst>
          </p:cNvPr>
          <p:cNvCxnSpPr/>
          <p:nvPr/>
        </p:nvCxnSpPr>
        <p:spPr bwMode="gray">
          <a:xfrm>
            <a:off x="4360882" y="1894811"/>
            <a:ext cx="0" cy="4281647"/>
          </a:xfrm>
          <a:prstGeom prst="line">
            <a:avLst/>
          </a:prstGeom>
          <a:ln>
            <a:solidFill>
              <a:srgbClr val="94DAE2"/>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12" name="直接连接符 11">
            <a:extLst>
              <a:ext uri="{FF2B5EF4-FFF2-40B4-BE49-F238E27FC236}">
                <a16:creationId xmlns:a16="http://schemas.microsoft.com/office/drawing/2014/main" id="{873834CE-4273-488F-951B-669AD8C65522}"/>
              </a:ext>
            </a:extLst>
          </p:cNvPr>
          <p:cNvCxnSpPr/>
          <p:nvPr/>
        </p:nvCxnSpPr>
        <p:spPr bwMode="gray">
          <a:xfrm>
            <a:off x="6138561" y="1875130"/>
            <a:ext cx="0" cy="4325645"/>
          </a:xfrm>
          <a:prstGeom prst="line">
            <a:avLst/>
          </a:prstGeom>
          <a:ln>
            <a:solidFill>
              <a:srgbClr val="94DAE2"/>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13" name="直接连接符 12">
            <a:extLst>
              <a:ext uri="{FF2B5EF4-FFF2-40B4-BE49-F238E27FC236}">
                <a16:creationId xmlns:a16="http://schemas.microsoft.com/office/drawing/2014/main" id="{B64A0D09-89F8-4E96-B694-F73A7EFF2F95}"/>
              </a:ext>
            </a:extLst>
          </p:cNvPr>
          <p:cNvCxnSpPr/>
          <p:nvPr/>
        </p:nvCxnSpPr>
        <p:spPr bwMode="gray">
          <a:xfrm>
            <a:off x="8112147" y="1835454"/>
            <a:ext cx="0" cy="4341004"/>
          </a:xfrm>
          <a:prstGeom prst="line">
            <a:avLst/>
          </a:prstGeom>
          <a:ln>
            <a:solidFill>
              <a:srgbClr val="94DAE2"/>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14" name="直接连接符 13">
            <a:extLst>
              <a:ext uri="{FF2B5EF4-FFF2-40B4-BE49-F238E27FC236}">
                <a16:creationId xmlns:a16="http://schemas.microsoft.com/office/drawing/2014/main" id="{BEE8D576-70CC-4836-A9E5-0581276FC901}"/>
              </a:ext>
            </a:extLst>
          </p:cNvPr>
          <p:cNvCxnSpPr/>
          <p:nvPr/>
        </p:nvCxnSpPr>
        <p:spPr bwMode="gray">
          <a:xfrm>
            <a:off x="9848707" y="1820092"/>
            <a:ext cx="0" cy="4356366"/>
          </a:xfrm>
          <a:prstGeom prst="line">
            <a:avLst/>
          </a:prstGeom>
          <a:ln>
            <a:solidFill>
              <a:srgbClr val="94DAE2"/>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sp>
        <p:nvSpPr>
          <p:cNvPr id="15" name="TextBox 17">
            <a:extLst>
              <a:ext uri="{FF2B5EF4-FFF2-40B4-BE49-F238E27FC236}">
                <a16:creationId xmlns:a16="http://schemas.microsoft.com/office/drawing/2014/main" id="{61033510-8DDD-49E2-8FB2-357593601272}"/>
              </a:ext>
            </a:extLst>
          </p:cNvPr>
          <p:cNvSpPr txBox="1"/>
          <p:nvPr/>
        </p:nvSpPr>
        <p:spPr bwMode="gray">
          <a:xfrm>
            <a:off x="1734429" y="1245624"/>
            <a:ext cx="710451" cy="307777"/>
          </a:xfrm>
          <a:prstGeom prst="rect">
            <a:avLst/>
          </a:prstGeom>
          <a:noFill/>
        </p:spPr>
        <p:txBody>
          <a:bodyPr wrap="none" rtlCol="0">
            <a:spAutoFit/>
          </a:bodyPr>
          <a:lstStyle>
            <a:defPPr>
              <a:defRPr lang="en-US"/>
            </a:defPPr>
            <a:lvl1pPr>
              <a:defRPr sz="1500">
                <a:solidFill>
                  <a:srgbClr val="0070C0"/>
                </a:solidFill>
              </a:defRPr>
            </a:lvl1pPr>
          </a:lstStyle>
          <a:p>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Client </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8">
            <a:extLst>
              <a:ext uri="{FF2B5EF4-FFF2-40B4-BE49-F238E27FC236}">
                <a16:creationId xmlns:a16="http://schemas.microsoft.com/office/drawing/2014/main" id="{5640120B-D6F4-4EA9-8E86-3B30A177303E}"/>
              </a:ext>
            </a:extLst>
          </p:cNvPr>
          <p:cNvSpPr txBox="1"/>
          <p:nvPr/>
        </p:nvSpPr>
        <p:spPr bwMode="gray">
          <a:xfrm>
            <a:off x="4181732" y="1197437"/>
            <a:ext cx="404278" cy="307777"/>
          </a:xfrm>
          <a:prstGeom prst="rect">
            <a:avLst/>
          </a:prstGeom>
          <a:noFill/>
        </p:spPr>
        <p:txBody>
          <a:bodyPr wrap="none" rtlCol="0">
            <a:spAutoFit/>
          </a:bodyPr>
          <a:lstStyle>
            <a:defPPr>
              <a:defRPr lang="en-US"/>
            </a:defPPr>
            <a:lvl1pPr>
              <a:defRPr sz="1500">
                <a:solidFill>
                  <a:srgbClr val="0070C0"/>
                </a:solidFill>
              </a:defRPr>
            </a:lvl1pPr>
          </a:lstStyle>
          <a:p>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箭头连接符 17">
            <a:extLst>
              <a:ext uri="{FF2B5EF4-FFF2-40B4-BE49-F238E27FC236}">
                <a16:creationId xmlns:a16="http://schemas.microsoft.com/office/drawing/2014/main" id="{35BD45F0-3B2D-48DE-ACC0-0066E24DCC78}"/>
              </a:ext>
            </a:extLst>
          </p:cNvPr>
          <p:cNvCxnSpPr>
            <a:cxnSpLocks/>
          </p:cNvCxnSpPr>
          <p:nvPr/>
        </p:nvCxnSpPr>
        <p:spPr bwMode="gray">
          <a:xfrm>
            <a:off x="1972792" y="1959335"/>
            <a:ext cx="237416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9" name="TextBox 21">
            <a:extLst>
              <a:ext uri="{FF2B5EF4-FFF2-40B4-BE49-F238E27FC236}">
                <a16:creationId xmlns:a16="http://schemas.microsoft.com/office/drawing/2014/main" id="{1902E7CD-AFF6-410B-B7F1-6F7E468CEBFE}"/>
              </a:ext>
            </a:extLst>
          </p:cNvPr>
          <p:cNvSpPr txBox="1"/>
          <p:nvPr/>
        </p:nvSpPr>
        <p:spPr bwMode="gray">
          <a:xfrm>
            <a:off x="2267434" y="1116022"/>
            <a:ext cx="1806854" cy="830997"/>
          </a:xfrm>
          <a:prstGeom prst="rect">
            <a:avLst/>
          </a:prstGeom>
          <a:noFill/>
        </p:spPr>
        <p:txBody>
          <a:bodyPr wrap="square"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user connects to a Wi-Fi network and opens a browser to access the Internet.</a:t>
            </a:r>
          </a:p>
        </p:txBody>
      </p:sp>
      <p:cxnSp>
        <p:nvCxnSpPr>
          <p:cNvPr id="20" name="直接箭头连接符 19">
            <a:extLst>
              <a:ext uri="{FF2B5EF4-FFF2-40B4-BE49-F238E27FC236}">
                <a16:creationId xmlns:a16="http://schemas.microsoft.com/office/drawing/2014/main" id="{4C56DD4E-64B0-4132-9C50-1EC3E048B795}"/>
              </a:ext>
            </a:extLst>
          </p:cNvPr>
          <p:cNvCxnSpPr>
            <a:cxnSpLocks/>
          </p:cNvCxnSpPr>
          <p:nvPr/>
        </p:nvCxnSpPr>
        <p:spPr bwMode="gray">
          <a:xfrm flipH="1">
            <a:off x="1972792" y="2398320"/>
            <a:ext cx="237416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22" name="直接箭头连接符 21">
            <a:extLst>
              <a:ext uri="{FF2B5EF4-FFF2-40B4-BE49-F238E27FC236}">
                <a16:creationId xmlns:a16="http://schemas.microsoft.com/office/drawing/2014/main" id="{F7808474-B0AD-41A5-9670-980951A5D8A4}"/>
              </a:ext>
            </a:extLst>
          </p:cNvPr>
          <p:cNvCxnSpPr>
            <a:cxnSpLocks/>
          </p:cNvCxnSpPr>
          <p:nvPr/>
        </p:nvCxnSpPr>
        <p:spPr bwMode="gray">
          <a:xfrm>
            <a:off x="2001672" y="2832800"/>
            <a:ext cx="412261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24" name="直接箭头连接符 23">
            <a:extLst>
              <a:ext uri="{FF2B5EF4-FFF2-40B4-BE49-F238E27FC236}">
                <a16:creationId xmlns:a16="http://schemas.microsoft.com/office/drawing/2014/main" id="{64B136E9-46FD-4949-96F5-0D4B27553654}"/>
              </a:ext>
            </a:extLst>
          </p:cNvPr>
          <p:cNvCxnSpPr>
            <a:cxnSpLocks/>
          </p:cNvCxnSpPr>
          <p:nvPr/>
        </p:nvCxnSpPr>
        <p:spPr bwMode="gray">
          <a:xfrm flipH="1">
            <a:off x="1972792" y="3576563"/>
            <a:ext cx="6145355" cy="16407"/>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26" name="直接箭头连接符 25">
            <a:extLst>
              <a:ext uri="{FF2B5EF4-FFF2-40B4-BE49-F238E27FC236}">
                <a16:creationId xmlns:a16="http://schemas.microsoft.com/office/drawing/2014/main" id="{2BC47F6F-8725-4168-94D1-142CBF14232A}"/>
              </a:ext>
            </a:extLst>
          </p:cNvPr>
          <p:cNvCxnSpPr>
            <a:cxnSpLocks/>
          </p:cNvCxnSpPr>
          <p:nvPr/>
        </p:nvCxnSpPr>
        <p:spPr bwMode="gray">
          <a:xfrm>
            <a:off x="1979096" y="4031812"/>
            <a:ext cx="4154324"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28" name="直接箭头连接符 27">
            <a:extLst>
              <a:ext uri="{FF2B5EF4-FFF2-40B4-BE49-F238E27FC236}">
                <a16:creationId xmlns:a16="http://schemas.microsoft.com/office/drawing/2014/main" id="{2D1DD24D-ABFD-4760-AB85-67CBCB3A8DA7}"/>
              </a:ext>
            </a:extLst>
          </p:cNvPr>
          <p:cNvCxnSpPr/>
          <p:nvPr/>
        </p:nvCxnSpPr>
        <p:spPr bwMode="gray">
          <a:xfrm flipV="1">
            <a:off x="6137375" y="4260888"/>
            <a:ext cx="3705333" cy="1"/>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29" name="TextBox 31">
            <a:extLst>
              <a:ext uri="{FF2B5EF4-FFF2-40B4-BE49-F238E27FC236}">
                <a16:creationId xmlns:a16="http://schemas.microsoft.com/office/drawing/2014/main" id="{7829CD8C-4ED1-41A8-A294-9E4AA41D7945}"/>
              </a:ext>
            </a:extLst>
          </p:cNvPr>
          <p:cNvSpPr txBox="1"/>
          <p:nvPr/>
        </p:nvSpPr>
        <p:spPr bwMode="gray">
          <a:xfrm>
            <a:off x="6155996" y="3800979"/>
            <a:ext cx="3744798" cy="461665"/>
          </a:xfrm>
          <a:prstGeom prst="rect">
            <a:avLst/>
          </a:prstGeom>
          <a:noFill/>
        </p:spPr>
        <p:txBody>
          <a:bodyPr wrap="square"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Initiates an access authentication request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0" name="直接箭头连接符 29">
            <a:extLst>
              <a:ext uri="{FF2B5EF4-FFF2-40B4-BE49-F238E27FC236}">
                <a16:creationId xmlns:a16="http://schemas.microsoft.com/office/drawing/2014/main" id="{539C8CDD-16DD-47B4-832D-4E79EBDB6EF5}"/>
              </a:ext>
            </a:extLst>
          </p:cNvPr>
          <p:cNvCxnSpPr/>
          <p:nvPr/>
        </p:nvCxnSpPr>
        <p:spPr bwMode="gray">
          <a:xfrm flipH="1" flipV="1">
            <a:off x="6136218" y="4643047"/>
            <a:ext cx="3705333"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31" name="直接箭头连接符 30">
            <a:extLst>
              <a:ext uri="{FF2B5EF4-FFF2-40B4-BE49-F238E27FC236}">
                <a16:creationId xmlns:a16="http://schemas.microsoft.com/office/drawing/2014/main" id="{E4E72F4B-65C4-433E-A10B-167B942D1AE8}"/>
              </a:ext>
            </a:extLst>
          </p:cNvPr>
          <p:cNvCxnSpPr/>
          <p:nvPr/>
        </p:nvCxnSpPr>
        <p:spPr bwMode="gray">
          <a:xfrm flipH="1">
            <a:off x="4366708" y="4698045"/>
            <a:ext cx="1758551"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3" name="直接箭头连接符 32">
            <a:extLst>
              <a:ext uri="{FF2B5EF4-FFF2-40B4-BE49-F238E27FC236}">
                <a16:creationId xmlns:a16="http://schemas.microsoft.com/office/drawing/2014/main" id="{EDDFE4BD-3604-492F-9D54-6ABD3121D2C3}"/>
              </a:ext>
            </a:extLst>
          </p:cNvPr>
          <p:cNvCxnSpPr>
            <a:cxnSpLocks/>
          </p:cNvCxnSpPr>
          <p:nvPr/>
        </p:nvCxnSpPr>
        <p:spPr bwMode="gray">
          <a:xfrm>
            <a:off x="6136218" y="5072462"/>
            <a:ext cx="3712489"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34" name="TextBox 36">
            <a:extLst>
              <a:ext uri="{FF2B5EF4-FFF2-40B4-BE49-F238E27FC236}">
                <a16:creationId xmlns:a16="http://schemas.microsoft.com/office/drawing/2014/main" id="{1DED22B4-8B91-4185-83C8-8491CA11E63A}"/>
              </a:ext>
            </a:extLst>
          </p:cNvPr>
          <p:cNvSpPr txBox="1"/>
          <p:nvPr/>
        </p:nvSpPr>
        <p:spPr bwMode="gray">
          <a:xfrm>
            <a:off x="6079318" y="4664980"/>
            <a:ext cx="3493389" cy="461665"/>
          </a:xfrm>
          <a:prstGeom prst="rect">
            <a:avLst/>
          </a:prstGeom>
          <a:noFill/>
        </p:spPr>
        <p:txBody>
          <a:bodyPr wrap="square" rtlCol="0">
            <a:spAutoFit/>
          </a:bodyPr>
          <a:lstStyle/>
          <a:p>
            <a:pPr marL="180975" indent="-180975">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Sends the accounting messages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5" name="直接箭头连接符 34">
            <a:extLst>
              <a:ext uri="{FF2B5EF4-FFF2-40B4-BE49-F238E27FC236}">
                <a16:creationId xmlns:a16="http://schemas.microsoft.com/office/drawing/2014/main" id="{D331C559-A10E-4825-98E0-A3192D9C574C}"/>
              </a:ext>
            </a:extLst>
          </p:cNvPr>
          <p:cNvCxnSpPr/>
          <p:nvPr/>
        </p:nvCxnSpPr>
        <p:spPr bwMode="gray">
          <a:xfrm flipH="1">
            <a:off x="1929129" y="6123294"/>
            <a:ext cx="6171443" cy="11961"/>
          </a:xfrm>
          <a:prstGeom prst="straightConnector1">
            <a:avLst/>
          </a:prstGeom>
          <a:ln w="19050" cap="flat" cmpd="sng" algn="ctr">
            <a:solidFill>
              <a:schemeClr val="tx1"/>
            </a:solidFill>
            <a:prstDash val="solid"/>
            <a:round/>
            <a:headEnd type="none" w="sm"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cxnSp>
        <p:nvCxnSpPr>
          <p:cNvPr id="36" name="直接箭头连接符 35">
            <a:extLst>
              <a:ext uri="{FF2B5EF4-FFF2-40B4-BE49-F238E27FC236}">
                <a16:creationId xmlns:a16="http://schemas.microsoft.com/office/drawing/2014/main" id="{61088FD9-B0F1-4B2D-AF86-54D81655661E}"/>
              </a:ext>
            </a:extLst>
          </p:cNvPr>
          <p:cNvCxnSpPr>
            <a:cxnSpLocks/>
          </p:cNvCxnSpPr>
          <p:nvPr/>
        </p:nvCxnSpPr>
        <p:spPr bwMode="gray">
          <a:xfrm flipH="1">
            <a:off x="1979096" y="5464783"/>
            <a:ext cx="4126410" cy="2443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8" name="直接箭头连接符 37">
            <a:extLst>
              <a:ext uri="{FF2B5EF4-FFF2-40B4-BE49-F238E27FC236}">
                <a16:creationId xmlns:a16="http://schemas.microsoft.com/office/drawing/2014/main" id="{E289173A-EF82-4CBD-BF25-1B5BB284B686}"/>
              </a:ext>
            </a:extLst>
          </p:cNvPr>
          <p:cNvCxnSpPr>
            <a:cxnSpLocks/>
          </p:cNvCxnSpPr>
          <p:nvPr/>
        </p:nvCxnSpPr>
        <p:spPr bwMode="gray">
          <a:xfrm>
            <a:off x="1946544" y="5818664"/>
            <a:ext cx="6127834"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39" name="TextBox 41">
            <a:extLst>
              <a:ext uri="{FF2B5EF4-FFF2-40B4-BE49-F238E27FC236}">
                <a16:creationId xmlns:a16="http://schemas.microsoft.com/office/drawing/2014/main" id="{CEE8D761-2864-4189-986E-D301CD14B6EF}"/>
              </a:ext>
            </a:extLst>
          </p:cNvPr>
          <p:cNvSpPr txBox="1"/>
          <p:nvPr/>
        </p:nvSpPr>
        <p:spPr bwMode="gray">
          <a:xfrm>
            <a:off x="1961415" y="5564179"/>
            <a:ext cx="2069797" cy="276999"/>
          </a:xfrm>
          <a:prstGeom prst="rect">
            <a:avLst/>
          </a:prstGeom>
          <a:noFill/>
        </p:spPr>
        <p:txBody>
          <a:bodyPr wrap="none" rtlCol="0">
            <a:spAutoFit/>
          </a:bodyPr>
          <a:lstStyle/>
          <a:p>
            <a:pPr marL="180975" indent="-180975">
              <a:buFont typeface="+mj-lt"/>
              <a:buAutoNum type="arabicPeriod" startAt="1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Obtains page resources.</a:t>
            </a:r>
          </a:p>
        </p:txBody>
      </p:sp>
      <p:cxnSp>
        <p:nvCxnSpPr>
          <p:cNvPr id="40" name="直接箭头连接符 39">
            <a:extLst>
              <a:ext uri="{FF2B5EF4-FFF2-40B4-BE49-F238E27FC236}">
                <a16:creationId xmlns:a16="http://schemas.microsoft.com/office/drawing/2014/main" id="{C0C8FCF4-0F25-4BF9-9743-A1408B000369}"/>
              </a:ext>
            </a:extLst>
          </p:cNvPr>
          <p:cNvCxnSpPr>
            <a:cxnSpLocks/>
          </p:cNvCxnSpPr>
          <p:nvPr/>
        </p:nvCxnSpPr>
        <p:spPr bwMode="gray">
          <a:xfrm flipH="1" flipV="1">
            <a:off x="1995674" y="3062166"/>
            <a:ext cx="4128608" cy="10908"/>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42" name="直接箭头连接符 41">
            <a:extLst>
              <a:ext uri="{FF2B5EF4-FFF2-40B4-BE49-F238E27FC236}">
                <a16:creationId xmlns:a16="http://schemas.microsoft.com/office/drawing/2014/main" id="{83D53C14-9D09-4A9C-B99D-19DC26F655C1}"/>
              </a:ext>
            </a:extLst>
          </p:cNvPr>
          <p:cNvCxnSpPr>
            <a:cxnSpLocks/>
          </p:cNvCxnSpPr>
          <p:nvPr/>
        </p:nvCxnSpPr>
        <p:spPr bwMode="gray">
          <a:xfrm>
            <a:off x="1972792" y="3300613"/>
            <a:ext cx="6137231" cy="0"/>
          </a:xfrm>
          <a:prstGeom prst="straightConnector1">
            <a:avLst/>
          </a:prstGeom>
          <a:ln w="19050" cap="flat" cmpd="sng" algn="ctr">
            <a:solidFill>
              <a:srgbClr val="EC7061"/>
            </a:solidFill>
            <a:prstDash val="solid"/>
            <a:round/>
            <a:headEnd type="none" w="med" len="med"/>
            <a:tailEnd type="triangl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sp>
        <p:nvSpPr>
          <p:cNvPr id="44" name="TextBox 46">
            <a:extLst>
              <a:ext uri="{FF2B5EF4-FFF2-40B4-BE49-F238E27FC236}">
                <a16:creationId xmlns:a16="http://schemas.microsoft.com/office/drawing/2014/main" id="{E37B5C1B-206F-48E9-A1C1-49F3E6D6876E}"/>
              </a:ext>
            </a:extLst>
          </p:cNvPr>
          <p:cNvSpPr txBox="1"/>
          <p:nvPr/>
        </p:nvSpPr>
        <p:spPr bwMode="gray">
          <a:xfrm>
            <a:off x="6124282" y="4230837"/>
            <a:ext cx="3760964" cy="461665"/>
          </a:xfrm>
          <a:prstGeom prst="rect">
            <a:avLst/>
          </a:prstGeom>
          <a:noFill/>
        </p:spPr>
        <p:txBody>
          <a:bodyPr wrap="square" rtlCol="0">
            <a:spAutoFit/>
          </a:bodyPr>
          <a:lstStyle/>
          <a:p>
            <a:pPr marL="180975" indent="-180975">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Accepts or rejects the access using RADIUS authentication packets.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5" name="TextBox 47">
            <a:extLst>
              <a:ext uri="{FF2B5EF4-FFF2-40B4-BE49-F238E27FC236}">
                <a16:creationId xmlns:a16="http://schemas.microsoft.com/office/drawing/2014/main" id="{A82399C7-8885-4FF0-BC6E-4D4871F0290F}"/>
              </a:ext>
            </a:extLst>
          </p:cNvPr>
          <p:cNvSpPr txBox="1"/>
          <p:nvPr/>
        </p:nvSpPr>
        <p:spPr bwMode="gray">
          <a:xfrm>
            <a:off x="1944558" y="5862079"/>
            <a:ext cx="1667444" cy="276999"/>
          </a:xfrm>
          <a:prstGeom prst="rect">
            <a:avLst/>
          </a:prstGeom>
          <a:noFill/>
        </p:spPr>
        <p:txBody>
          <a:bodyPr wrap="none" rtlCol="0">
            <a:spAutoFit/>
          </a:bodyPr>
          <a:lstStyle/>
          <a:p>
            <a:pPr marL="180975" indent="-180975">
              <a:buFont typeface="+mj-lt"/>
              <a:buAutoNum type="arabicPeriod" startAt="1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Displays the page.</a:t>
            </a:r>
          </a:p>
        </p:txBody>
      </p:sp>
      <p:sp>
        <p:nvSpPr>
          <p:cNvPr id="46" name="TextBox 65">
            <a:extLst>
              <a:ext uri="{FF2B5EF4-FFF2-40B4-BE49-F238E27FC236}">
                <a16:creationId xmlns:a16="http://schemas.microsoft.com/office/drawing/2014/main" id="{FC74F623-21F9-4C40-A6D8-6E78050E9AA4}"/>
              </a:ext>
            </a:extLst>
          </p:cNvPr>
          <p:cNvSpPr txBox="1"/>
          <p:nvPr/>
        </p:nvSpPr>
        <p:spPr bwMode="gray">
          <a:xfrm>
            <a:off x="504019" y="4060351"/>
            <a:ext cx="1409363" cy="2031325"/>
          </a:xfrm>
          <a:prstGeom prst="rect">
            <a:avLst/>
          </a:prstGeom>
          <a:noFill/>
          <a:ln>
            <a:solidFill>
              <a:srgbClr val="30B5C5"/>
            </a:solidFill>
          </a:ln>
        </p:spPr>
        <p:txBody>
          <a:bodyPr wrap="square" rtlCol="0">
            <a:spAutoFit/>
          </a:bodyPr>
          <a:lstStyle/>
          <a:p>
            <a:pPr>
              <a:lnSpc>
                <a:spcPct val="15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If authentication fails, a dialog box is popped up to display the failure information page.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8" name="图片 47">
            <a:extLst>
              <a:ext uri="{FF2B5EF4-FFF2-40B4-BE49-F238E27FC236}">
                <a16:creationId xmlns:a16="http://schemas.microsoft.com/office/drawing/2014/main" id="{7FDD9407-6FC6-4162-8B16-7A313DCDAB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671136" y="1445500"/>
            <a:ext cx="951607" cy="540946"/>
          </a:xfrm>
          <a:prstGeom prst="rect">
            <a:avLst/>
          </a:prstGeom>
        </p:spPr>
      </p:pic>
      <p:sp>
        <p:nvSpPr>
          <p:cNvPr id="49" name="文本框 48">
            <a:extLst>
              <a:ext uri="{FF2B5EF4-FFF2-40B4-BE49-F238E27FC236}">
                <a16:creationId xmlns:a16="http://schemas.microsoft.com/office/drawing/2014/main" id="{950BF48D-870F-4719-B624-ABE93A4134DF}"/>
              </a:ext>
            </a:extLst>
          </p:cNvPr>
          <p:cNvSpPr txBox="1"/>
          <p:nvPr/>
        </p:nvSpPr>
        <p:spPr bwMode="gray">
          <a:xfrm>
            <a:off x="5193232" y="1116022"/>
            <a:ext cx="1925527" cy="307777"/>
          </a:xfrm>
          <a:prstGeom prst="rect">
            <a:avLst/>
          </a:prstGeom>
          <a:noFill/>
        </p:spPr>
        <p:txBody>
          <a:bodyPr wrap="none" rtlCol="0">
            <a:spAutoFit/>
          </a:bodyPr>
          <a:lstStyle/>
          <a:p>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a:extLst>
              <a:ext uri="{FF2B5EF4-FFF2-40B4-BE49-F238E27FC236}">
                <a16:creationId xmlns:a16="http://schemas.microsoft.com/office/drawing/2014/main" id="{200418FE-C592-462C-8FB2-B49653CEEE3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55447" y="1443053"/>
            <a:ext cx="485437" cy="398059"/>
          </a:xfrm>
          <a:prstGeom prst="rect">
            <a:avLst/>
          </a:prstGeom>
        </p:spPr>
      </p:pic>
      <p:pic>
        <p:nvPicPr>
          <p:cNvPr id="51" name="图片 50">
            <a:extLst>
              <a:ext uri="{FF2B5EF4-FFF2-40B4-BE49-F238E27FC236}">
                <a16:creationId xmlns:a16="http://schemas.microsoft.com/office/drawing/2014/main" id="{453378F2-DACC-4EC6-AF19-DD26E86BA04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805734" y="1420682"/>
            <a:ext cx="540000" cy="442800"/>
          </a:xfrm>
          <a:prstGeom prst="rect">
            <a:avLst/>
          </a:prstGeom>
        </p:spPr>
      </p:pic>
      <p:pic>
        <p:nvPicPr>
          <p:cNvPr id="52" name="图片 51">
            <a:extLst>
              <a:ext uri="{FF2B5EF4-FFF2-40B4-BE49-F238E27FC236}">
                <a16:creationId xmlns:a16="http://schemas.microsoft.com/office/drawing/2014/main" id="{025801F1-FC75-4CD1-8E3F-F8920172A656}"/>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572707" y="1420682"/>
            <a:ext cx="529676" cy="442800"/>
          </a:xfrm>
          <a:prstGeom prst="rect">
            <a:avLst/>
          </a:prstGeom>
        </p:spPr>
      </p:pic>
      <p:graphicFrame>
        <p:nvGraphicFramePr>
          <p:cNvPr id="3" name="Object 2">
            <a:extLst>
              <a:ext uri="{FF2B5EF4-FFF2-40B4-BE49-F238E27FC236}">
                <a16:creationId xmlns:a16="http://schemas.microsoft.com/office/drawing/2014/main" id="{875B7886-F458-4529-B279-60CCE9C97D72}"/>
              </a:ext>
            </a:extLst>
          </p:cNvPr>
          <p:cNvGraphicFramePr>
            <a:graphicFrameLocks noChangeAspect="1"/>
          </p:cNvGraphicFramePr>
          <p:nvPr>
            <p:extLst>
              <p:ext uri="{D42A27DB-BD31-4B8C-83A1-F6EECF244321}">
                <p14:modId xmlns:p14="http://schemas.microsoft.com/office/powerpoint/2010/main" val="3379658508"/>
              </p:ext>
            </p:extLst>
          </p:nvPr>
        </p:nvGraphicFramePr>
        <p:xfrm>
          <a:off x="1786112" y="1465090"/>
          <a:ext cx="521996" cy="353984"/>
        </p:xfrm>
        <a:graphic>
          <a:graphicData uri="http://schemas.openxmlformats.org/presentationml/2006/ole">
            <mc:AlternateContent xmlns:mc="http://schemas.openxmlformats.org/markup-compatibility/2006">
              <mc:Choice xmlns:v="urn:schemas-microsoft-com:vml" Requires="v">
                <p:oleObj spid="_x0000_s1157" name="Visio" r:id="rId7" imgW="460915" imgH="303181" progId="Visio.Drawing.11">
                  <p:embed/>
                </p:oleObj>
              </mc:Choice>
              <mc:Fallback>
                <p:oleObj name="Visio" r:id="rId7" imgW="460915" imgH="303181"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6112" y="1465090"/>
                        <a:ext cx="521996" cy="35398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75948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Typical Scenarios and Open Capabilities</a:t>
            </a:r>
            <a:endParaRPr lang="en-US" altLang="zh-CN" sz="2000" b="1"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Authentication and Authorization</a:t>
            </a:r>
            <a:endParaRPr lang="en-US" altLang="zh-CN" sz="18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800" dirty="0">
                <a:sym typeface="Huawei Sans" panose="020C0503030203020204" pitchFamily="34" charset="0"/>
              </a:rPr>
              <a:t>LBS</a:t>
            </a:r>
            <a:endParaRPr lang="en-US" altLang="zh-CN" sz="1800"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Crowd Profiling</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Network O&amp;M</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Smart IoT</a:t>
            </a:r>
            <a:endParaRPr lang="en-US" altLang="zh-CN" sz="18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1704101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99D416-9015-4FBA-B153-B5339D565BEE}"/>
              </a:ext>
            </a:extLst>
          </p:cNvPr>
          <p:cNvSpPr>
            <a:spLocks noGrp="1"/>
          </p:cNvSpPr>
          <p:nvPr>
            <p:ph type="title"/>
          </p:nvPr>
        </p:nvSpPr>
        <p:spPr bwMode="gray"/>
        <p:txBody>
          <a:bodyPr/>
          <a:lstStyle/>
          <a:p>
            <a:r>
              <a:rPr lang="en-US">
                <a:sym typeface="Huawei Sans" panose="020C0503030203020204" pitchFamily="34" charset="0"/>
              </a:rPr>
              <a:t>LBS Introduction</a:t>
            </a:r>
            <a:endParaRPr lang="en-US" altLang="zh-CN" dirty="0">
              <a:sym typeface="Huawei Sans" panose="020C0503030203020204" pitchFamily="34" charset="0"/>
            </a:endParaRPr>
          </a:p>
        </p:txBody>
      </p:sp>
      <p:sp>
        <p:nvSpPr>
          <p:cNvPr id="7" name="文本占位符 6">
            <a:extLst>
              <a:ext uri="{FF2B5EF4-FFF2-40B4-BE49-F238E27FC236}">
                <a16:creationId xmlns:a16="http://schemas.microsoft.com/office/drawing/2014/main" id="{9807A49E-B225-425E-AC01-E7A22836AFDA}"/>
              </a:ext>
            </a:extLst>
          </p:cNvPr>
          <p:cNvSpPr>
            <a:spLocks noGrp="1"/>
          </p:cNvSpPr>
          <p:nvPr>
            <p:ph type="body" sz="quarter" idx="10"/>
          </p:nvPr>
        </p:nvSpPr>
        <p:spPr bwMode="gray">
          <a:xfrm>
            <a:off x="455612" y="1052514"/>
            <a:ext cx="11293476" cy="937722"/>
          </a:xfrm>
        </p:spPr>
        <p:txBody>
          <a:bodyPr/>
          <a:lstStyle/>
          <a:p>
            <a:r>
              <a:rPr lang="en-US" altLang="zh-CN" sz="1400" dirty="0">
                <a:sym typeface="Huawei Sans" panose="020C0503030203020204" pitchFamily="34" charset="0"/>
              </a:rPr>
              <a:t>A location-based service (LBS) is deployed on a third-party LBS application platform and used to detect and locate terminals managed on Huawei intent-driven campus networks. The LBS provides the customer flow analysis, Wi-Fi marketing, and navigation based on the terminal locations.</a:t>
            </a:r>
            <a:endParaRPr lang="zh-CN" altLang="en-US" sz="1400" dirty="0"/>
          </a:p>
        </p:txBody>
      </p:sp>
      <p:sp>
        <p:nvSpPr>
          <p:cNvPr id="8" name="矩形 7">
            <a:extLst>
              <a:ext uri="{FF2B5EF4-FFF2-40B4-BE49-F238E27FC236}">
                <a16:creationId xmlns:a16="http://schemas.microsoft.com/office/drawing/2014/main" id="{29979EBF-5059-4550-8209-02A8A832D6A2}"/>
              </a:ext>
            </a:extLst>
          </p:cNvPr>
          <p:cNvSpPr/>
          <p:nvPr/>
        </p:nvSpPr>
        <p:spPr bwMode="gray">
          <a:xfrm>
            <a:off x="8016500" y="5225120"/>
            <a:ext cx="3504940" cy="337978"/>
          </a:xfrm>
          <a:prstGeom prst="rect">
            <a:avLst/>
          </a:prstGeom>
          <a:solidFill>
            <a:schemeClr val="bg1"/>
          </a:solidFill>
        </p:spPr>
        <p:txBody>
          <a:bodyPr wrap="square">
            <a:spAutoFit/>
          </a:bodyPr>
          <a:lstStyle/>
          <a:p>
            <a:pPr>
              <a:lnSpc>
                <a:spcPct val="150000"/>
              </a:lnSpc>
            </a:pP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1213265986"/>
              </p:ext>
            </p:extLst>
          </p:nvPr>
        </p:nvGraphicFramePr>
        <p:xfrm>
          <a:off x="7320326" y="4233950"/>
          <a:ext cx="4372935" cy="1902266"/>
        </p:xfrm>
        <a:graphic>
          <a:graphicData uri="http://schemas.openxmlformats.org/drawingml/2006/table">
            <a:tbl>
              <a:tblPr/>
              <a:tblGrid>
                <a:gridCol w="1187246">
                  <a:extLst>
                    <a:ext uri="{9D8B030D-6E8A-4147-A177-3AD203B41FA5}">
                      <a16:colId xmlns:a16="http://schemas.microsoft.com/office/drawing/2014/main" val="20000"/>
                    </a:ext>
                  </a:extLst>
                </a:gridCol>
                <a:gridCol w="3185689">
                  <a:extLst>
                    <a:ext uri="{9D8B030D-6E8A-4147-A177-3AD203B41FA5}">
                      <a16:colId xmlns:a16="http://schemas.microsoft.com/office/drawing/2014/main" val="20001"/>
                    </a:ext>
                  </a:extLst>
                </a:gridCol>
              </a:tblGrid>
              <a:tr h="244335">
                <a:tc>
                  <a:txBody>
                    <a:bodyPr/>
                    <a:lstStyle/>
                    <a:p>
                      <a:pPr algn="l">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45146">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HTTPS + JSON</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Applicable to the interconnection with an LBS system</a:t>
                      </a:r>
                      <a:r>
                        <a:rPr lang="en-US"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deployed based on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software as a service</a:t>
                      </a:r>
                      <a:r>
                        <a:rPr lang="en-US" altLang="zh-CN" sz="1200" baseline="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(SaaS).</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5146">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Applicable to the </a:t>
                      </a:r>
                      <a:r>
                        <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on-premise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scenario.</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45146">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Applicable to locating Bluetooth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terminals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reporting terminal data.</a:t>
                      </a:r>
                      <a:endParaRPr lang="en-US" sz="1200"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pSp>
        <p:nvGrpSpPr>
          <p:cNvPr id="59" name="组合 58"/>
          <p:cNvGrpSpPr/>
          <p:nvPr/>
        </p:nvGrpSpPr>
        <p:grpSpPr bwMode="gray">
          <a:xfrm>
            <a:off x="943069" y="2142428"/>
            <a:ext cx="6122797" cy="3892405"/>
            <a:chOff x="337522" y="1233488"/>
            <a:chExt cx="7422564" cy="4718698"/>
          </a:xfrm>
        </p:grpSpPr>
        <p:sp>
          <p:nvSpPr>
            <p:cNvPr id="11" name="Freeform 159">
              <a:extLst>
                <a:ext uri="{FF2B5EF4-FFF2-40B4-BE49-F238E27FC236}">
                  <a16:creationId xmlns:a16="http://schemas.microsoft.com/office/drawing/2014/main" id="{0BA610E4-2C68-4349-840F-29F43D2A463D}"/>
                </a:ext>
              </a:extLst>
            </p:cNvPr>
            <p:cNvSpPr/>
            <p:nvPr/>
          </p:nvSpPr>
          <p:spPr bwMode="gray">
            <a:xfrm flipH="1">
              <a:off x="628941" y="1548553"/>
              <a:ext cx="2344264" cy="122779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a:extLst>
                <a:ext uri="{FF2B5EF4-FFF2-40B4-BE49-F238E27FC236}">
                  <a16:creationId xmlns:a16="http://schemas.microsoft.com/office/drawing/2014/main"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278342" y="2001331"/>
              <a:ext cx="558253" cy="473690"/>
            </a:xfrm>
            <a:prstGeom prst="rect">
              <a:avLst/>
            </a:prstGeom>
          </p:spPr>
        </p:pic>
        <p:pic>
          <p:nvPicPr>
            <p:cNvPr id="14" name="图片 13">
              <a:extLst>
                <a:ext uri="{FF2B5EF4-FFF2-40B4-BE49-F238E27FC236}">
                  <a16:creationId xmlns:a16="http://schemas.microsoft.com/office/drawing/2014/main"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42131" y="4515778"/>
              <a:ext cx="406294" cy="354616"/>
            </a:xfrm>
            <a:prstGeom prst="rect">
              <a:avLst/>
            </a:prstGeom>
          </p:spPr>
        </p:pic>
        <p:sp>
          <p:nvSpPr>
            <p:cNvPr id="15" name="文本框 14">
              <a:extLst>
                <a:ext uri="{FF2B5EF4-FFF2-40B4-BE49-F238E27FC236}">
                  <a16:creationId xmlns:a16="http://schemas.microsoft.com/office/drawing/2014/main" id="{29282D48-F113-44FD-AE82-13313460824A}"/>
                </a:ext>
              </a:extLst>
            </p:cNvPr>
            <p:cNvSpPr txBox="1"/>
            <p:nvPr/>
          </p:nvSpPr>
          <p:spPr bwMode="gray">
            <a:xfrm>
              <a:off x="1345008" y="1797403"/>
              <a:ext cx="155616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id="{272A6C28-738F-4245-9B4D-B724426B4C10}"/>
                </a:ext>
              </a:extLst>
            </p:cNvPr>
            <p:cNvSpPr txBox="1"/>
            <p:nvPr/>
          </p:nvSpPr>
          <p:spPr bwMode="gray">
            <a:xfrm>
              <a:off x="5993772" y="2459545"/>
              <a:ext cx="1196397" cy="341219"/>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server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76" descr="接入交换机.png">
              <a:extLst>
                <a:ext uri="{FF2B5EF4-FFF2-40B4-BE49-F238E27FC236}">
                  <a16:creationId xmlns:a16="http://schemas.microsoft.com/office/drawing/2014/main" id="{058C08F2-84A9-4B17-8118-125D27F51272}"/>
                </a:ext>
              </a:extLst>
            </p:cNvPr>
            <p:cNvPicPr>
              <a:picLocks/>
            </p:cNvPicPr>
            <p:nvPr/>
          </p:nvPicPr>
          <p:blipFill>
            <a:blip r:embed="rId5" cstate="print"/>
            <a:stretch>
              <a:fillRect/>
            </a:stretch>
          </p:blipFill>
          <p:spPr bwMode="gray">
            <a:xfrm>
              <a:off x="1547517" y="3735618"/>
              <a:ext cx="406294" cy="354616"/>
            </a:xfrm>
            <a:prstGeom prst="rect">
              <a:avLst/>
            </a:prstGeom>
          </p:spPr>
        </p:pic>
        <p:cxnSp>
          <p:nvCxnSpPr>
            <p:cNvPr id="18" name="直接连接符 17">
              <a:extLst>
                <a:ext uri="{FF2B5EF4-FFF2-40B4-BE49-F238E27FC236}">
                  <a16:creationId xmlns:a16="http://schemas.microsoft.com/office/drawing/2014/main" id="{382CCB86-B349-43FF-BC40-824BF57A3639}"/>
                </a:ext>
              </a:extLst>
            </p:cNvPr>
            <p:cNvCxnSpPr>
              <a:stCxn id="17" idx="2"/>
              <a:endCxn id="14" idx="0"/>
            </p:cNvCxnSpPr>
            <p:nvPr/>
          </p:nvCxnSpPr>
          <p:spPr bwMode="gray">
            <a:xfrm flipH="1">
              <a:off x="745278" y="4090233"/>
              <a:ext cx="1005387" cy="425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469917" y="4515778"/>
              <a:ext cx="406294" cy="354616"/>
            </a:xfrm>
            <a:prstGeom prst="rect">
              <a:avLst/>
            </a:prstGeom>
          </p:spPr>
        </p:pic>
        <p:cxnSp>
          <p:nvCxnSpPr>
            <p:cNvPr id="20" name="直接连接符 19">
              <a:extLst>
                <a:ext uri="{FF2B5EF4-FFF2-40B4-BE49-F238E27FC236}">
                  <a16:creationId xmlns:a16="http://schemas.microsoft.com/office/drawing/2014/main" id="{7A445271-B7E9-4734-821A-9C1214916573}"/>
                </a:ext>
              </a:extLst>
            </p:cNvPr>
            <p:cNvCxnSpPr>
              <a:cxnSpLocks/>
              <a:stCxn id="17" idx="2"/>
              <a:endCxn id="19" idx="0"/>
            </p:cNvCxnSpPr>
            <p:nvPr/>
          </p:nvCxnSpPr>
          <p:spPr bwMode="gray">
            <a:xfrm>
              <a:off x="1750665" y="4090233"/>
              <a:ext cx="922400" cy="4255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id="{A106802D-E113-4775-BB03-4ECE0FC0F203}"/>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549974" y="3060047"/>
              <a:ext cx="406294" cy="354616"/>
            </a:xfrm>
            <a:prstGeom prst="rect">
              <a:avLst/>
            </a:prstGeom>
          </p:spPr>
        </p:pic>
        <p:cxnSp>
          <p:nvCxnSpPr>
            <p:cNvPr id="22" name="直接连接符 21">
              <a:extLst>
                <a:ext uri="{FF2B5EF4-FFF2-40B4-BE49-F238E27FC236}">
                  <a16:creationId xmlns:a16="http://schemas.microsoft.com/office/drawing/2014/main" id="{657D2C54-031C-4A2F-BBA0-5E9C25F8AC3F}"/>
                </a:ext>
              </a:extLst>
            </p:cNvPr>
            <p:cNvCxnSpPr>
              <a:cxnSpLocks/>
              <a:stCxn id="21" idx="2"/>
              <a:endCxn id="17" idx="0"/>
            </p:cNvCxnSpPr>
            <p:nvPr/>
          </p:nvCxnSpPr>
          <p:spPr bwMode="gray">
            <a:xfrm flipH="1">
              <a:off x="1750665" y="3414662"/>
              <a:ext cx="2457" cy="320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0EC21D3-088E-47EE-80DA-EF09482D44C9}"/>
                </a:ext>
              </a:extLst>
            </p:cNvPr>
            <p:cNvCxnSpPr>
              <a:cxnSpLocks/>
              <a:endCxn id="21" idx="0"/>
            </p:cNvCxnSpPr>
            <p:nvPr/>
          </p:nvCxnSpPr>
          <p:spPr bwMode="gray">
            <a:xfrm>
              <a:off x="1750664" y="2800628"/>
              <a:ext cx="2457" cy="259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任意多边形: 形状 33">
              <a:extLst>
                <a:ext uri="{FF2B5EF4-FFF2-40B4-BE49-F238E27FC236}">
                  <a16:creationId xmlns:a16="http://schemas.microsoft.com/office/drawing/2014/main" id="{4202E2F6-FC8A-421A-8B3A-56DAC1222C87}"/>
                </a:ext>
              </a:extLst>
            </p:cNvPr>
            <p:cNvSpPr/>
            <p:nvPr/>
          </p:nvSpPr>
          <p:spPr bwMode="gray">
            <a:xfrm flipH="1">
              <a:off x="2726228" y="4874615"/>
              <a:ext cx="45719" cy="385741"/>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形状 34">
              <a:extLst>
                <a:ext uri="{FF2B5EF4-FFF2-40B4-BE49-F238E27FC236}">
                  <a16:creationId xmlns:a16="http://schemas.microsoft.com/office/drawing/2014/main" id="{0DAEB878-DDFD-4621-9C73-FB4C1F9394A5}"/>
                </a:ext>
              </a:extLst>
            </p:cNvPr>
            <p:cNvSpPr/>
            <p:nvPr/>
          </p:nvSpPr>
          <p:spPr bwMode="gray">
            <a:xfrm rot="10800000" flipH="1">
              <a:off x="2913889" y="2869036"/>
              <a:ext cx="2943724" cy="1670329"/>
            </a:xfrm>
            <a:custGeom>
              <a:avLst/>
              <a:gdLst>
                <a:gd name="connsiteX0" fmla="*/ 45950 w 446000"/>
                <a:gd name="connsiteY0" fmla="*/ 0 h 2076450"/>
                <a:gd name="connsiteX1" fmla="*/ 36425 w 446000"/>
                <a:gd name="connsiteY1" fmla="*/ 1495425 h 2076450"/>
                <a:gd name="connsiteX2" fmla="*/ 446000 w 446000"/>
                <a:gd name="connsiteY2" fmla="*/ 2076450 h 2076450"/>
                <a:gd name="connsiteX0" fmla="*/ 28405 w 460205"/>
                <a:gd name="connsiteY0" fmla="*/ 0 h 2000250"/>
                <a:gd name="connsiteX1" fmla="*/ 50630 w 460205"/>
                <a:gd name="connsiteY1" fmla="*/ 1419225 h 2000250"/>
                <a:gd name="connsiteX2" fmla="*/ 460205 w 460205"/>
                <a:gd name="connsiteY2" fmla="*/ 2000250 h 2000250"/>
                <a:gd name="connsiteX0" fmla="*/ 28405 w 460205"/>
                <a:gd name="connsiteY0" fmla="*/ 0 h 2000250"/>
                <a:gd name="connsiteX1" fmla="*/ 50630 w 460205"/>
                <a:gd name="connsiteY1" fmla="*/ 1419225 h 2000250"/>
                <a:gd name="connsiteX2" fmla="*/ 460205 w 460205"/>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 name="connsiteX0" fmla="*/ 15136 w 446936"/>
                <a:gd name="connsiteY0" fmla="*/ 0 h 2000250"/>
                <a:gd name="connsiteX1" fmla="*/ 81811 w 446936"/>
                <a:gd name="connsiteY1" fmla="*/ 1419225 h 2000250"/>
                <a:gd name="connsiteX2" fmla="*/ 446936 w 446936"/>
                <a:gd name="connsiteY2" fmla="*/ 2000250 h 2000250"/>
                <a:gd name="connsiteX0" fmla="*/ 23273 w 455073"/>
                <a:gd name="connsiteY0" fmla="*/ 0 h 2000250"/>
                <a:gd name="connsiteX1" fmla="*/ 89948 w 455073"/>
                <a:gd name="connsiteY1" fmla="*/ 1419225 h 2000250"/>
                <a:gd name="connsiteX2" fmla="*/ 455073 w 455073"/>
                <a:gd name="connsiteY2" fmla="*/ 2000250 h 2000250"/>
              </a:gdLst>
              <a:ahLst/>
              <a:cxnLst>
                <a:cxn ang="0">
                  <a:pos x="connsiteX0" y="connsiteY0"/>
                </a:cxn>
                <a:cxn ang="0">
                  <a:pos x="connsiteX1" y="connsiteY1"/>
                </a:cxn>
                <a:cxn ang="0">
                  <a:pos x="connsiteX2" y="connsiteY2"/>
                </a:cxn>
              </a:cxnLst>
              <a:rect l="l" t="t" r="r" b="b"/>
              <a:pathLst>
                <a:path w="455073" h="2000250">
                  <a:moveTo>
                    <a:pt x="23273" y="0"/>
                  </a:moveTo>
                  <a:cubicBezTo>
                    <a:pt x="-14827" y="574675"/>
                    <a:pt x="-14827" y="1073150"/>
                    <a:pt x="89948" y="1419225"/>
                  </a:cubicBezTo>
                  <a:cubicBezTo>
                    <a:pt x="194723" y="1765300"/>
                    <a:pt x="283623" y="1882775"/>
                    <a:pt x="455073" y="2000250"/>
                  </a:cubicBezTo>
                </a:path>
              </a:pathLst>
            </a:custGeom>
            <a:noFill/>
            <a:ln w="19050">
              <a:solidFill>
                <a:srgbClr val="56C4D2"/>
              </a:solidFill>
              <a:prstDash val="soli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形状 35">
              <a:extLst>
                <a:ext uri="{FF2B5EF4-FFF2-40B4-BE49-F238E27FC236}">
                  <a16:creationId xmlns:a16="http://schemas.microsoft.com/office/drawing/2014/main" id="{CEFD060C-3C85-4895-802C-256E1DD74BE1}"/>
                </a:ext>
              </a:extLst>
            </p:cNvPr>
            <p:cNvSpPr/>
            <p:nvPr/>
          </p:nvSpPr>
          <p:spPr bwMode="gray">
            <a:xfrm>
              <a:off x="2876212" y="1696652"/>
              <a:ext cx="2797111" cy="353298"/>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id="{9B269206-A764-4E8F-B2F7-5A8CFB498BA0}"/>
                </a:ext>
              </a:extLst>
            </p:cNvPr>
            <p:cNvSpPr txBox="1"/>
            <p:nvPr/>
          </p:nvSpPr>
          <p:spPr bwMode="gray">
            <a:xfrm>
              <a:off x="3237530" y="1349119"/>
              <a:ext cx="2503179" cy="335801"/>
            </a:xfrm>
            <a:prstGeom prst="rect">
              <a:avLst/>
            </a:prstGeom>
            <a:noFill/>
          </p:spPr>
          <p:txBody>
            <a:bodyPr wrap="square" rtlCol="0" anchor="ctr">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Method 1: HTTPS + JSON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id="{04D25DB3-C1A0-457B-BBDD-8412FF857832}"/>
                </a:ext>
              </a:extLst>
            </p:cNvPr>
            <p:cNvSpPr txBox="1"/>
            <p:nvPr/>
          </p:nvSpPr>
          <p:spPr bwMode="gray">
            <a:xfrm>
              <a:off x="3237530" y="2611203"/>
              <a:ext cx="2529949" cy="335801"/>
            </a:xfrm>
            <a:prstGeom prst="rect">
              <a:avLst/>
            </a:prstGeom>
            <a:noFill/>
          </p:spPr>
          <p:txBody>
            <a:bodyPr wrap="square" rtlCol="0" anchor="ctr">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Method 2: AP RSSI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a:off x="3020487" y="2286643"/>
              <a:ext cx="2724864" cy="218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725660" y="3083130"/>
              <a:ext cx="101595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725660" y="3794834"/>
              <a:ext cx="101595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a:extLst>
                <a:ext uri="{FF2B5EF4-FFF2-40B4-BE49-F238E27FC236}">
                  <a16:creationId xmlns:a16="http://schemas.microsoft.com/office/drawing/2014/main" id="{7A445271-B7E9-4734-821A-9C1214916573}"/>
                </a:ext>
              </a:extLst>
            </p:cNvPr>
            <p:cNvCxnSpPr>
              <a:cxnSpLocks/>
              <a:endCxn id="37" idx="0"/>
            </p:cNvCxnSpPr>
            <p:nvPr/>
          </p:nvCxnSpPr>
          <p:spPr bwMode="gray">
            <a:xfrm>
              <a:off x="1761825" y="4074381"/>
              <a:ext cx="0" cy="4456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7" name="图片 36">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58678" y="4519999"/>
              <a:ext cx="406294" cy="354616"/>
            </a:xfrm>
            <a:prstGeom prst="rect">
              <a:avLst/>
            </a:prstGeom>
          </p:spPr>
        </p:pic>
        <p:sp>
          <p:nvSpPr>
            <p:cNvPr id="38" name="文本框 37"/>
            <p:cNvSpPr txBox="1"/>
            <p:nvPr/>
          </p:nvSpPr>
          <p:spPr bwMode="gray">
            <a:xfrm>
              <a:off x="337522" y="4899110"/>
              <a:ext cx="1047778" cy="33580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1278653" y="4899110"/>
              <a:ext cx="787211" cy="55966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2673261" y="4874615"/>
              <a:ext cx="787211" cy="55966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任意多边形: 形状 33">
              <a:extLst>
                <a:ext uri="{FF2B5EF4-FFF2-40B4-BE49-F238E27FC236}">
                  <a16:creationId xmlns:a16="http://schemas.microsoft.com/office/drawing/2014/main" id="{4202E2F6-FC8A-421A-8B3A-56DAC1222C87}"/>
                </a:ext>
              </a:extLst>
            </p:cNvPr>
            <p:cNvSpPr/>
            <p:nvPr/>
          </p:nvSpPr>
          <p:spPr bwMode="gray">
            <a:xfrm>
              <a:off x="2392504" y="4860840"/>
              <a:ext cx="261054" cy="435097"/>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SAN网络-蓝.png"/>
            <p:cNvPicPr>
              <a:picLocks noChangeAspect="1"/>
            </p:cNvPicPr>
            <p:nvPr/>
          </p:nvPicPr>
          <p:blipFill>
            <a:blip r:embed="rId7" cstate="print"/>
            <a:stretch>
              <a:fillRect/>
            </a:stretch>
          </p:blipFill>
          <p:spPr bwMode="gray">
            <a:xfrm>
              <a:off x="2694382" y="5215304"/>
              <a:ext cx="219513" cy="382787"/>
            </a:xfrm>
            <a:prstGeom prst="rect">
              <a:avLst/>
            </a:prstGeom>
          </p:spPr>
        </p:pic>
        <p:pic>
          <p:nvPicPr>
            <p:cNvPr id="43" name="图片 42" descr="SAN网络-蓝.png"/>
            <p:cNvPicPr>
              <a:picLocks noChangeAspect="1"/>
            </p:cNvPicPr>
            <p:nvPr/>
          </p:nvPicPr>
          <p:blipFill>
            <a:blip r:embed="rId7" cstate="print"/>
            <a:stretch>
              <a:fillRect/>
            </a:stretch>
          </p:blipFill>
          <p:spPr bwMode="gray">
            <a:xfrm>
              <a:off x="2220753" y="5243625"/>
              <a:ext cx="219513" cy="382787"/>
            </a:xfrm>
            <a:prstGeom prst="rect">
              <a:avLst/>
            </a:prstGeom>
          </p:spPr>
        </p:pic>
        <p:sp>
          <p:nvSpPr>
            <p:cNvPr id="44" name="文本框 43"/>
            <p:cNvSpPr txBox="1"/>
            <p:nvPr/>
          </p:nvSpPr>
          <p:spPr bwMode="gray">
            <a:xfrm>
              <a:off x="2941168" y="5616385"/>
              <a:ext cx="1095058" cy="335801"/>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椭圆 3"/>
            <p:cNvSpPr/>
            <p:nvPr/>
          </p:nvSpPr>
          <p:spPr bwMode="gray">
            <a:xfrm>
              <a:off x="1961139" y="4451673"/>
              <a:ext cx="1499248" cy="1474032"/>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椭圆 4"/>
            <p:cNvSpPr/>
            <p:nvPr/>
          </p:nvSpPr>
          <p:spPr bwMode="gray">
            <a:xfrm>
              <a:off x="5745351" y="1233488"/>
              <a:ext cx="2014735" cy="1879343"/>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3283718" y="3450376"/>
              <a:ext cx="1206760" cy="783536"/>
            </a:xfrm>
            <a:prstGeom prst="rect">
              <a:avLst/>
            </a:prstGeom>
            <a:noFill/>
          </p:spPr>
          <p:txBody>
            <a:bodyPr wrap="square" rtlCol="0" anchor="ctr">
              <a:spAutoFit/>
            </a:bodyPr>
            <a:lstStyle>
              <a:defPPr>
                <a:defRPr lang="en-US"/>
              </a:defPPr>
              <a:lvl1pPr>
                <a:defRPr sz="1400">
                  <a:solidFill>
                    <a:srgbClr val="EC7061"/>
                  </a:solidFill>
                </a:defRPr>
              </a:lvl1p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Method 3: Bluetooth API</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箭头连接符 51"/>
            <p:cNvCxnSpPr>
              <a:stCxn id="4" idx="7"/>
              <a:endCxn id="5" idx="3"/>
            </p:cNvCxnSpPr>
            <p:nvPr/>
          </p:nvCxnSpPr>
          <p:spPr bwMode="gray">
            <a:xfrm flipV="1">
              <a:off x="3240827" y="2837608"/>
              <a:ext cx="2799575" cy="1829932"/>
            </a:xfrm>
            <a:prstGeom prst="straightConnector1">
              <a:avLst/>
            </a:prstGeom>
            <a:noFill/>
            <a:ln w="19050">
              <a:solidFill>
                <a:srgbClr val="56C4D2"/>
              </a:solidFill>
              <a:prstDash val="soli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pic>
          <p:nvPicPr>
            <p:cNvPr id="55" name="图片 5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7041149" y="1991726"/>
              <a:ext cx="540000" cy="442800"/>
            </a:xfrm>
            <a:prstGeom prst="rect">
              <a:avLst/>
            </a:prstGeom>
          </p:spPr>
        </p:pic>
        <p:sp>
          <p:nvSpPr>
            <p:cNvPr id="58" name="文本框 57">
              <a:extLst>
                <a:ext uri="{FF2B5EF4-FFF2-40B4-BE49-F238E27FC236}">
                  <a16:creationId xmlns:a16="http://schemas.microsoft.com/office/drawing/2014/main" id="{272A6C28-738F-4245-9B4D-B724426B4C10}"/>
                </a:ext>
              </a:extLst>
            </p:cNvPr>
            <p:cNvSpPr txBox="1"/>
            <p:nvPr/>
          </p:nvSpPr>
          <p:spPr bwMode="gray">
            <a:xfrm>
              <a:off x="7133039" y="2459545"/>
              <a:ext cx="447347" cy="335801"/>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BI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1" name="文本框 60"/>
          <p:cNvSpPr txBox="1"/>
          <p:nvPr/>
        </p:nvSpPr>
        <p:spPr bwMode="gray">
          <a:xfrm>
            <a:off x="2115281" y="3935220"/>
            <a:ext cx="1488943" cy="276999"/>
          </a:xfrm>
          <a:prstGeom prst="rect">
            <a:avLst/>
          </a:prstGeom>
          <a:noFill/>
        </p:spPr>
        <p:txBody>
          <a:bodyPr wrap="square" rtlCol="0">
            <a:spAutoFit/>
          </a:bodyPr>
          <a:lstStyle>
            <a:defPPr>
              <a:defRPr lang="en-US"/>
            </a:defPPr>
            <a:lvl1pPr>
              <a:defRPr sz="1400">
                <a:solidFill>
                  <a:srgbClr val="EC7061"/>
                </a:solidFill>
              </a:defRPr>
            </a:lvl1pPr>
          </a:lstStyle>
          <a:p>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RSSI data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id="{AA2380CA-93D5-4DA8-A745-7B8207774684}"/>
              </a:ext>
            </a:extLst>
          </p:cNvPr>
          <p:cNvSpPr txBox="1"/>
          <p:nvPr/>
        </p:nvSpPr>
        <p:spPr bwMode="gray">
          <a:xfrm>
            <a:off x="7320326" y="2150736"/>
            <a:ext cx="4372935" cy="1938992"/>
          </a:xfrm>
          <a:prstGeom prst="rect">
            <a:avLst/>
          </a:prstGeom>
          <a:noFill/>
          <a:ln>
            <a:solidFill>
              <a:srgbClr val="94DAE2"/>
            </a:solidFill>
          </a:ln>
        </p:spPr>
        <p:txBody>
          <a:bodyPr wrap="square" rtlCol="0">
            <a:spAutoFit/>
          </a:bodyPr>
          <a:lstStyle>
            <a:defPPr>
              <a:defRPr lang="en-US"/>
            </a:defPPr>
            <a:lvl1pPr>
              <a:lnSpc>
                <a:spcPts val="2400"/>
              </a:lnSpc>
              <a:defRPr sz="1400" b="1">
                <a:latin typeface="Huawei Sans" panose="020C0503030203020204" pitchFamily="34" charset="0"/>
                <a:ea typeface="方正兰亭黑简体" panose="02000000000000000000" pitchFamily="2" charset="-122"/>
              </a:defRPr>
            </a:lvl1pPr>
          </a:lstStyle>
          <a:p>
            <a:r>
              <a:rPr lang="en-US" sz="1200" dirty="0">
                <a:sym typeface="Huawei Sans" panose="020C0503030203020204" pitchFamily="34" charset="0"/>
              </a:rPr>
              <a:t>Application Scenario</a:t>
            </a:r>
            <a:endParaRPr lang="en-US" altLang="zh-CN" sz="1200" dirty="0">
              <a:sym typeface="Huawei Sans" panose="020C0503030203020204" pitchFamily="34" charset="0"/>
            </a:endParaRPr>
          </a:p>
          <a:p>
            <a:pPr marL="171450" indent="-171450">
              <a:buFont typeface="Arial" panose="020B0604020202020204" pitchFamily="34" charset="0"/>
              <a:buChar char="•"/>
            </a:pPr>
            <a:r>
              <a:rPr lang="en-US" sz="1200" b="0" dirty="0">
                <a:sym typeface="Huawei Sans" panose="020C0503030203020204" pitchFamily="34" charset="0"/>
              </a:rPr>
              <a:t>Huawei provides location data of Wi-Fi and Bluetooth terminals to a third-party partner. The partner parses the location data and provides VAS applications, such as heat map, track tracing, and customer flow analysis, for end customers.</a:t>
            </a:r>
            <a:endParaRPr lang="en-US" altLang="zh-CN" sz="1200" b="0" dirty="0">
              <a:sym typeface="Huawei Sans" panose="020C0503030203020204" pitchFamily="34" charset="0"/>
            </a:endParaRPr>
          </a:p>
        </p:txBody>
      </p:sp>
      <p:pic>
        <p:nvPicPr>
          <p:cNvPr id="45" name="图片 44">
            <a:extLst>
              <a:ext uri="{FF2B5EF4-FFF2-40B4-BE49-F238E27FC236}">
                <a16:creationId xmlns:a16="http://schemas.microsoft.com/office/drawing/2014/main"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752529" y="2845156"/>
            <a:ext cx="820949" cy="466673"/>
          </a:xfrm>
          <a:prstGeom prst="rect">
            <a:avLst/>
          </a:prstGeom>
        </p:spPr>
      </p:pic>
    </p:spTree>
    <p:extLst>
      <p:ext uri="{BB962C8B-B14F-4D97-AF65-F5344CB8AC3E}">
        <p14:creationId xmlns:p14="http://schemas.microsoft.com/office/powerpoint/2010/main" val="3817577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B8ED1B-184F-4DF8-8858-5D772786E0D8}"/>
              </a:ext>
            </a:extLst>
          </p:cNvPr>
          <p:cNvSpPr>
            <a:spLocks noGrp="1"/>
          </p:cNvSpPr>
          <p:nvPr>
            <p:ph type="title"/>
          </p:nvPr>
        </p:nvSpPr>
        <p:spPr bwMode="gray"/>
        <p:txBody>
          <a:bodyPr/>
          <a:lstStyle/>
          <a:p>
            <a:r>
              <a:rPr lang="en-US" dirty="0">
                <a:sym typeface="Huawei Sans" panose="020C0503030203020204" pitchFamily="34" charset="0"/>
              </a:rPr>
              <a:t>Data Reporting Process: HTTP + JSON Solution</a:t>
            </a:r>
            <a:endParaRPr lang="en-US" altLang="zh-CN" dirty="0">
              <a:sym typeface="Huawei Sans" panose="020C0503030203020204" pitchFamily="34" charset="0"/>
            </a:endParaRPr>
          </a:p>
        </p:txBody>
      </p:sp>
      <p:sp>
        <p:nvSpPr>
          <p:cNvPr id="7" name="TextBox 10">
            <a:extLst>
              <a:ext uri="{FF2B5EF4-FFF2-40B4-BE49-F238E27FC236}">
                <a16:creationId xmlns:a16="http://schemas.microsoft.com/office/drawing/2014/main" id="{09A4EB22-64DB-48D3-A760-825C8D85C359}"/>
              </a:ext>
            </a:extLst>
          </p:cNvPr>
          <p:cNvSpPr txBox="1"/>
          <p:nvPr/>
        </p:nvSpPr>
        <p:spPr bwMode="gray">
          <a:xfrm>
            <a:off x="7638691" y="979943"/>
            <a:ext cx="2912977"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Third-party platform (LBS server)</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8" name="直接连接符 7">
            <a:extLst>
              <a:ext uri="{FF2B5EF4-FFF2-40B4-BE49-F238E27FC236}">
                <a16:creationId xmlns:a16="http://schemas.microsoft.com/office/drawing/2014/main" id="{F127D973-C783-4990-AC38-2AFFEFC22753}"/>
              </a:ext>
            </a:extLst>
          </p:cNvPr>
          <p:cNvCxnSpPr/>
          <p:nvPr/>
        </p:nvCxnSpPr>
        <p:spPr bwMode="gray">
          <a:xfrm>
            <a:off x="2195639" y="1869321"/>
            <a:ext cx="0" cy="4240796"/>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id="{A8D4F21D-B705-4824-BD44-A9FE17FD2F40}"/>
              </a:ext>
            </a:extLst>
          </p:cNvPr>
          <p:cNvCxnSpPr/>
          <p:nvPr/>
        </p:nvCxnSpPr>
        <p:spPr bwMode="gray">
          <a:xfrm>
            <a:off x="3966536" y="1870538"/>
            <a:ext cx="0" cy="4239579"/>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id="{E6D4D54D-7B1E-4FD4-B2E4-9EC016CB0201}"/>
              </a:ext>
            </a:extLst>
          </p:cNvPr>
          <p:cNvCxnSpPr/>
          <p:nvPr/>
        </p:nvCxnSpPr>
        <p:spPr bwMode="gray">
          <a:xfrm>
            <a:off x="6191325" y="1828705"/>
            <a:ext cx="0" cy="4281412"/>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a16="http://schemas.microsoft.com/office/drawing/2014/main" id="{853506E7-A3DC-4330-ADF3-0A1F2EF4A2EE}"/>
              </a:ext>
            </a:extLst>
          </p:cNvPr>
          <p:cNvCxnSpPr/>
          <p:nvPr/>
        </p:nvCxnSpPr>
        <p:spPr bwMode="gray">
          <a:xfrm>
            <a:off x="8859107" y="1783735"/>
            <a:ext cx="0" cy="4296015"/>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 name="TextBox 17">
            <a:extLst>
              <a:ext uri="{FF2B5EF4-FFF2-40B4-BE49-F238E27FC236}">
                <a16:creationId xmlns:a16="http://schemas.microsoft.com/office/drawing/2014/main" id="{A19030B0-C9AA-47B9-8431-D62A693D09A7}"/>
              </a:ext>
            </a:extLst>
          </p:cNvPr>
          <p:cNvSpPr txBox="1"/>
          <p:nvPr/>
        </p:nvSpPr>
        <p:spPr bwMode="gray">
          <a:xfrm>
            <a:off x="1857458" y="979943"/>
            <a:ext cx="710451"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Client </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TextBox 18">
            <a:extLst>
              <a:ext uri="{FF2B5EF4-FFF2-40B4-BE49-F238E27FC236}">
                <a16:creationId xmlns:a16="http://schemas.microsoft.com/office/drawing/2014/main" id="{4BC9B2F0-407E-43F8-A156-84B548684776}"/>
              </a:ext>
            </a:extLst>
          </p:cNvPr>
          <p:cNvSpPr txBox="1"/>
          <p:nvPr/>
        </p:nvSpPr>
        <p:spPr bwMode="gray">
          <a:xfrm>
            <a:off x="3792243" y="979943"/>
            <a:ext cx="404278"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TextBox 19">
            <a:extLst>
              <a:ext uri="{FF2B5EF4-FFF2-40B4-BE49-F238E27FC236}">
                <a16:creationId xmlns:a16="http://schemas.microsoft.com/office/drawing/2014/main" id="{477DFC2C-DC2D-4929-B6CB-02FF24D69DB3}"/>
              </a:ext>
            </a:extLst>
          </p:cNvPr>
          <p:cNvSpPr txBox="1"/>
          <p:nvPr/>
        </p:nvSpPr>
        <p:spPr bwMode="gray">
          <a:xfrm>
            <a:off x="5061816" y="979943"/>
            <a:ext cx="1925527" cy="307777"/>
          </a:xfrm>
          <a:prstGeom prst="rect">
            <a:avLst/>
          </a:prstGeom>
          <a:noFill/>
        </p:spPr>
        <p:txBody>
          <a:bodyPr wrap="none" rtlCol="0">
            <a:spAutoFit/>
          </a:bodyPr>
          <a:lstStyle/>
          <a:p>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 name="任意多边形 48">
            <a:extLst>
              <a:ext uri="{FF2B5EF4-FFF2-40B4-BE49-F238E27FC236}">
                <a16:creationId xmlns:a16="http://schemas.microsoft.com/office/drawing/2014/main" id="{19B18668-5469-44A1-91FB-53F5EDAABB68}"/>
              </a:ext>
            </a:extLst>
          </p:cNvPr>
          <p:cNvSpPr/>
          <p:nvPr/>
        </p:nvSpPr>
        <p:spPr bwMode="gray">
          <a:xfrm>
            <a:off x="8865160" y="1813589"/>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TextBox 21">
            <a:extLst>
              <a:ext uri="{FF2B5EF4-FFF2-40B4-BE49-F238E27FC236}">
                <a16:creationId xmlns:a16="http://schemas.microsoft.com/office/drawing/2014/main" id="{E120F533-88CE-4C9A-8821-86899600563D}"/>
              </a:ext>
            </a:extLst>
          </p:cNvPr>
          <p:cNvSpPr txBox="1"/>
          <p:nvPr/>
        </p:nvSpPr>
        <p:spPr bwMode="gray">
          <a:xfrm>
            <a:off x="9142106" y="1763129"/>
            <a:ext cx="2356207" cy="646331"/>
          </a:xfrm>
          <a:prstGeom prst="rect">
            <a:avLst/>
          </a:prstGeom>
          <a:noFill/>
        </p:spPr>
        <p:txBody>
          <a:bodyPr wrap="square" rtlCol="0">
            <a:spAutoFit/>
          </a:bodyPr>
          <a:lstStyle/>
          <a:p>
            <a:pPr marL="180975" indent="-180975">
              <a:buFont typeface="+mj-lt"/>
              <a:buAutoNum type="arabicPeriod"/>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Generates the interconnection URL and secret.</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任意多边形 52">
            <a:extLst>
              <a:ext uri="{FF2B5EF4-FFF2-40B4-BE49-F238E27FC236}">
                <a16:creationId xmlns:a16="http://schemas.microsoft.com/office/drawing/2014/main" id="{EE7AB1B2-2BD1-46EE-8854-022E2A317542}"/>
              </a:ext>
            </a:extLst>
          </p:cNvPr>
          <p:cNvSpPr/>
          <p:nvPr/>
        </p:nvSpPr>
        <p:spPr bwMode="gray">
          <a:xfrm>
            <a:off x="6191325" y="2173088"/>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TextBox 21">
            <a:extLst>
              <a:ext uri="{FF2B5EF4-FFF2-40B4-BE49-F238E27FC236}">
                <a16:creationId xmlns:a16="http://schemas.microsoft.com/office/drawing/2014/main" id="{5A7368EE-49E0-4A96-BEDB-751DC39A4C2D}"/>
              </a:ext>
            </a:extLst>
          </p:cNvPr>
          <p:cNvSpPr txBox="1"/>
          <p:nvPr/>
        </p:nvSpPr>
        <p:spPr bwMode="gray">
          <a:xfrm>
            <a:off x="6397415" y="2137035"/>
            <a:ext cx="2461930" cy="646331"/>
          </a:xfrm>
          <a:prstGeom prst="rect">
            <a:avLst/>
          </a:prstGeom>
          <a:noFill/>
        </p:spPr>
        <p:txBody>
          <a:bodyPr wrap="square" rtlCol="0">
            <a:spAutoFit/>
          </a:bodyPr>
          <a:lstStyle/>
          <a:p>
            <a:pPr marL="180975" indent="-180975">
              <a:buFont typeface="+mj-lt"/>
              <a:buAutoNum type="arabicPeriod" startAt="2"/>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the interconnection URL and the secret field.</a:t>
            </a:r>
          </a:p>
        </p:txBody>
      </p:sp>
      <p:sp>
        <p:nvSpPr>
          <p:cNvPr id="20" name="任意多边形 54">
            <a:extLst>
              <a:ext uri="{FF2B5EF4-FFF2-40B4-BE49-F238E27FC236}">
                <a16:creationId xmlns:a16="http://schemas.microsoft.com/office/drawing/2014/main" id="{0B038587-B9DB-40CB-8D7B-FB39CD92C821}"/>
              </a:ext>
            </a:extLst>
          </p:cNvPr>
          <p:cNvSpPr/>
          <p:nvPr/>
        </p:nvSpPr>
        <p:spPr bwMode="gray">
          <a:xfrm>
            <a:off x="6183133" y="2624784"/>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TextBox 21">
            <a:extLst>
              <a:ext uri="{FF2B5EF4-FFF2-40B4-BE49-F238E27FC236}">
                <a16:creationId xmlns:a16="http://schemas.microsoft.com/office/drawing/2014/main" id="{CF685103-1B69-4C06-B553-0B936AB8ED5C}"/>
              </a:ext>
            </a:extLst>
          </p:cNvPr>
          <p:cNvSpPr txBox="1"/>
          <p:nvPr/>
        </p:nvSpPr>
        <p:spPr bwMode="gray">
          <a:xfrm>
            <a:off x="6397415" y="2686954"/>
            <a:ext cx="2403222" cy="276999"/>
          </a:xfrm>
          <a:prstGeom prst="rect">
            <a:avLst/>
          </a:prstGeom>
          <a:noFill/>
        </p:spPr>
        <p:txBody>
          <a:bodyPr wrap="none" rtlCol="0">
            <a:spAutoFit/>
          </a:bodyPr>
          <a:lstStyle/>
          <a:p>
            <a:pPr marL="180975" indent="-180975">
              <a:buFont typeface="+mj-lt"/>
              <a:buAutoNum type="arabicPeriod" startAt="3"/>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Generates the validator field.</a:t>
            </a:r>
          </a:p>
        </p:txBody>
      </p:sp>
      <p:sp>
        <p:nvSpPr>
          <p:cNvPr id="22" name="任意多边形 57">
            <a:extLst>
              <a:ext uri="{FF2B5EF4-FFF2-40B4-BE49-F238E27FC236}">
                <a16:creationId xmlns:a16="http://schemas.microsoft.com/office/drawing/2014/main" id="{E3329672-74F1-415F-99FE-AAD58E46C883}"/>
              </a:ext>
            </a:extLst>
          </p:cNvPr>
          <p:cNvSpPr/>
          <p:nvPr/>
        </p:nvSpPr>
        <p:spPr bwMode="gray">
          <a:xfrm>
            <a:off x="8872016" y="2865682"/>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TextBox 21">
            <a:extLst>
              <a:ext uri="{FF2B5EF4-FFF2-40B4-BE49-F238E27FC236}">
                <a16:creationId xmlns:a16="http://schemas.microsoft.com/office/drawing/2014/main" id="{31BF80E8-E004-4C25-B9EB-635529EBB256}"/>
              </a:ext>
            </a:extLst>
          </p:cNvPr>
          <p:cNvSpPr txBox="1"/>
          <p:nvPr/>
        </p:nvSpPr>
        <p:spPr bwMode="gray">
          <a:xfrm>
            <a:off x="9142107" y="2879620"/>
            <a:ext cx="2451287" cy="276999"/>
          </a:xfrm>
          <a:prstGeom prst="rect">
            <a:avLst/>
          </a:prstGeom>
          <a:noFill/>
        </p:spPr>
        <p:txBody>
          <a:bodyPr wrap="square" rtlCol="0">
            <a:spAutoFit/>
          </a:bodyPr>
          <a:lstStyle/>
          <a:p>
            <a:pPr marL="180975" indent="-180975">
              <a:buFont typeface="+mj-lt"/>
              <a:buAutoNum type="arabicPeriod" startAt="4"/>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Sets the validator field</a:t>
            </a:r>
          </a:p>
        </p:txBody>
      </p:sp>
      <p:cxnSp>
        <p:nvCxnSpPr>
          <p:cNvPr id="24" name="直接箭头连接符 23">
            <a:extLst>
              <a:ext uri="{FF2B5EF4-FFF2-40B4-BE49-F238E27FC236}">
                <a16:creationId xmlns:a16="http://schemas.microsoft.com/office/drawing/2014/main" id="{C4569A63-82C1-4EAB-8490-0BC397E53562}"/>
              </a:ext>
            </a:extLst>
          </p:cNvPr>
          <p:cNvCxnSpPr/>
          <p:nvPr/>
        </p:nvCxnSpPr>
        <p:spPr bwMode="gray">
          <a:xfrm>
            <a:off x="6201653" y="3413467"/>
            <a:ext cx="2657453"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5" name="TextBox 21">
            <a:extLst>
              <a:ext uri="{FF2B5EF4-FFF2-40B4-BE49-F238E27FC236}">
                <a16:creationId xmlns:a16="http://schemas.microsoft.com/office/drawing/2014/main" id="{9EFC2A84-53DA-4322-BD8E-E08B4A8B256F}"/>
              </a:ext>
            </a:extLst>
          </p:cNvPr>
          <p:cNvSpPr txBox="1"/>
          <p:nvPr/>
        </p:nvSpPr>
        <p:spPr bwMode="gray">
          <a:xfrm>
            <a:off x="6397415" y="3171232"/>
            <a:ext cx="3057734" cy="276999"/>
          </a:xfrm>
          <a:prstGeom prst="rect">
            <a:avLst/>
          </a:prstGeom>
          <a:noFill/>
        </p:spPr>
        <p:txBody>
          <a:bodyPr wrap="square" rtlCol="0">
            <a:spAutoFit/>
          </a:bodyPr>
          <a:lstStyle/>
          <a:p>
            <a:pPr marL="180975" indent="-180975">
              <a:buFont typeface="+mj-lt"/>
              <a:buAutoNum type="arabicPeriod" startAt="5"/>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Sends a GET request using HTTPS.</a:t>
            </a:r>
          </a:p>
        </p:txBody>
      </p:sp>
      <p:cxnSp>
        <p:nvCxnSpPr>
          <p:cNvPr id="26" name="直接箭头连接符 25">
            <a:extLst>
              <a:ext uri="{FF2B5EF4-FFF2-40B4-BE49-F238E27FC236}">
                <a16:creationId xmlns:a16="http://schemas.microsoft.com/office/drawing/2014/main" id="{2D21A7FC-5E18-4C1A-B395-890A631A845C}"/>
              </a:ext>
            </a:extLst>
          </p:cNvPr>
          <p:cNvCxnSpPr/>
          <p:nvPr/>
        </p:nvCxnSpPr>
        <p:spPr bwMode="gray">
          <a:xfrm flipH="1">
            <a:off x="6191325" y="3714391"/>
            <a:ext cx="266778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7" name="TextBox 21">
            <a:extLst>
              <a:ext uri="{FF2B5EF4-FFF2-40B4-BE49-F238E27FC236}">
                <a16:creationId xmlns:a16="http://schemas.microsoft.com/office/drawing/2014/main" id="{1087ACBB-9C7A-43EE-A3EC-AB505799E2A8}"/>
              </a:ext>
            </a:extLst>
          </p:cNvPr>
          <p:cNvSpPr txBox="1"/>
          <p:nvPr/>
        </p:nvSpPr>
        <p:spPr bwMode="gray">
          <a:xfrm>
            <a:off x="6397415" y="3479852"/>
            <a:ext cx="2857036" cy="276999"/>
          </a:xfrm>
          <a:prstGeom prst="rect">
            <a:avLst/>
          </a:prstGeom>
          <a:noFill/>
        </p:spPr>
        <p:txBody>
          <a:bodyPr wrap="square" rtlCol="0">
            <a:spAutoFit/>
          </a:bodyPr>
          <a:lstStyle/>
          <a:p>
            <a:pPr marL="180975" indent="-180975">
              <a:buFont typeface="+mj-lt"/>
              <a:buAutoNum type="arabicPeriod" startAt="6"/>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Returns the validator value.</a:t>
            </a:r>
          </a:p>
        </p:txBody>
      </p:sp>
      <p:cxnSp>
        <p:nvCxnSpPr>
          <p:cNvPr id="28" name="直接箭头连接符 27">
            <a:extLst>
              <a:ext uri="{FF2B5EF4-FFF2-40B4-BE49-F238E27FC236}">
                <a16:creationId xmlns:a16="http://schemas.microsoft.com/office/drawing/2014/main" id="{6006690E-9C71-401F-9103-DEA7C8E439A3}"/>
              </a:ext>
            </a:extLst>
          </p:cNvPr>
          <p:cNvCxnSpPr/>
          <p:nvPr/>
        </p:nvCxnSpPr>
        <p:spPr bwMode="gray">
          <a:xfrm flipH="1">
            <a:off x="3956959" y="4312436"/>
            <a:ext cx="223436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9" name="任意多边形 70">
            <a:extLst>
              <a:ext uri="{FF2B5EF4-FFF2-40B4-BE49-F238E27FC236}">
                <a16:creationId xmlns:a16="http://schemas.microsoft.com/office/drawing/2014/main" id="{3F5B6C4F-7F44-45F1-ACF7-695716D6C81E}"/>
              </a:ext>
            </a:extLst>
          </p:cNvPr>
          <p:cNvSpPr/>
          <p:nvPr/>
        </p:nvSpPr>
        <p:spPr bwMode="gray">
          <a:xfrm>
            <a:off x="6216240" y="3851210"/>
            <a:ext cx="230020" cy="295417"/>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TextBox 21">
            <a:extLst>
              <a:ext uri="{FF2B5EF4-FFF2-40B4-BE49-F238E27FC236}">
                <a16:creationId xmlns:a16="http://schemas.microsoft.com/office/drawing/2014/main" id="{E2D15930-CE0D-4E65-9728-52BBE9B8101E}"/>
              </a:ext>
            </a:extLst>
          </p:cNvPr>
          <p:cNvSpPr txBox="1"/>
          <p:nvPr/>
        </p:nvSpPr>
        <p:spPr bwMode="gray">
          <a:xfrm>
            <a:off x="6410115" y="3884489"/>
            <a:ext cx="2279791" cy="276999"/>
          </a:xfrm>
          <a:prstGeom prst="rect">
            <a:avLst/>
          </a:prstGeom>
          <a:noFill/>
        </p:spPr>
        <p:txBody>
          <a:bodyPr wrap="none" rtlCol="0">
            <a:spAutoFit/>
          </a:bodyPr>
          <a:lstStyle/>
          <a:p>
            <a:pPr marL="180975" indent="-180975">
              <a:buFont typeface="+mj-lt"/>
              <a:buAutoNum type="arabicPeriod" startAt="7"/>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Verifies the validator value.</a:t>
            </a:r>
          </a:p>
        </p:txBody>
      </p:sp>
      <p:sp>
        <p:nvSpPr>
          <p:cNvPr id="31" name="TextBox 21">
            <a:extLst>
              <a:ext uri="{FF2B5EF4-FFF2-40B4-BE49-F238E27FC236}">
                <a16:creationId xmlns:a16="http://schemas.microsoft.com/office/drawing/2014/main" id="{E5876DCE-3C8C-441D-8A20-7FA673DC3680}"/>
              </a:ext>
            </a:extLst>
          </p:cNvPr>
          <p:cNvSpPr txBox="1"/>
          <p:nvPr/>
        </p:nvSpPr>
        <p:spPr bwMode="gray">
          <a:xfrm>
            <a:off x="4005680" y="3683331"/>
            <a:ext cx="2498072" cy="646331"/>
          </a:xfrm>
          <a:prstGeom prst="rect">
            <a:avLst/>
          </a:prstGeom>
          <a:noFill/>
        </p:spPr>
        <p:txBody>
          <a:bodyPr wrap="square" rtlCol="0">
            <a:spAutoFit/>
          </a:bodyPr>
          <a:lstStyle/>
          <a:p>
            <a:pPr marL="180975" indent="-180975">
              <a:buFont typeface="+mj-lt"/>
              <a:buAutoNum type="arabicPeriod" startAt="8"/>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Enables the data reporting function and delivers the configuration.</a:t>
            </a:r>
          </a:p>
        </p:txBody>
      </p:sp>
      <p:sp>
        <p:nvSpPr>
          <p:cNvPr id="32" name="TextBox 21">
            <a:extLst>
              <a:ext uri="{FF2B5EF4-FFF2-40B4-BE49-F238E27FC236}">
                <a16:creationId xmlns:a16="http://schemas.microsoft.com/office/drawing/2014/main" id="{876CF5B8-FFB8-4E3B-BF13-AA1E46F9C9E5}"/>
              </a:ext>
            </a:extLst>
          </p:cNvPr>
          <p:cNvSpPr txBox="1"/>
          <p:nvPr/>
        </p:nvSpPr>
        <p:spPr bwMode="gray">
          <a:xfrm>
            <a:off x="2219448" y="4504804"/>
            <a:ext cx="1616523" cy="461665"/>
          </a:xfrm>
          <a:prstGeom prst="rect">
            <a:avLst/>
          </a:prstGeom>
          <a:noFill/>
        </p:spPr>
        <p:txBody>
          <a:bodyPr wrap="square" rtlCol="0">
            <a:spAutoFit/>
          </a:bodyPr>
          <a:lstStyle/>
          <a:p>
            <a:pPr marL="180975" indent="-180975">
              <a:buFont typeface="+mj-lt"/>
              <a:buAutoNum type="arabicPeriod" startAt="9"/>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Collects terminal location data.</a:t>
            </a:r>
          </a:p>
        </p:txBody>
      </p:sp>
      <p:cxnSp>
        <p:nvCxnSpPr>
          <p:cNvPr id="33" name="直接箭头连接符 32">
            <a:extLst>
              <a:ext uri="{FF2B5EF4-FFF2-40B4-BE49-F238E27FC236}">
                <a16:creationId xmlns:a16="http://schemas.microsoft.com/office/drawing/2014/main" id="{9ED902D6-2BA2-4F06-BEC9-F43C3FE073AB}"/>
              </a:ext>
            </a:extLst>
          </p:cNvPr>
          <p:cNvCxnSpPr/>
          <p:nvPr/>
        </p:nvCxnSpPr>
        <p:spPr bwMode="gray">
          <a:xfrm>
            <a:off x="2195639" y="4948584"/>
            <a:ext cx="17720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4" name="TextBox 21">
            <a:extLst>
              <a:ext uri="{FF2B5EF4-FFF2-40B4-BE49-F238E27FC236}">
                <a16:creationId xmlns:a16="http://schemas.microsoft.com/office/drawing/2014/main" id="{57EDAE90-0653-454F-B22D-9DDB6444C050}"/>
              </a:ext>
            </a:extLst>
          </p:cNvPr>
          <p:cNvSpPr txBox="1"/>
          <p:nvPr/>
        </p:nvSpPr>
        <p:spPr bwMode="gray">
          <a:xfrm>
            <a:off x="4005680" y="4636950"/>
            <a:ext cx="2276245" cy="461665"/>
          </a:xfrm>
          <a:prstGeom prst="rect">
            <a:avLst/>
          </a:prstGeom>
          <a:noFill/>
        </p:spPr>
        <p:txBody>
          <a:bodyPr wrap="square" rtlCol="0">
            <a:spAutoFit/>
          </a:bodyPr>
          <a:lstStyle/>
          <a:p>
            <a:pPr marL="180975" indent="-180975">
              <a:buFont typeface="+mj-lt"/>
              <a:buAutoNum type="arabicPeriod" startAt="1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Reports RSSI data to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35" name="直接箭头连接符 34">
            <a:extLst>
              <a:ext uri="{FF2B5EF4-FFF2-40B4-BE49-F238E27FC236}">
                <a16:creationId xmlns:a16="http://schemas.microsoft.com/office/drawing/2014/main" id="{A3F95590-8E58-4606-BD6A-06CB7EAF6113}"/>
              </a:ext>
            </a:extLst>
          </p:cNvPr>
          <p:cNvCxnSpPr/>
          <p:nvPr/>
        </p:nvCxnSpPr>
        <p:spPr bwMode="gray">
          <a:xfrm>
            <a:off x="3981872" y="5089533"/>
            <a:ext cx="2201261"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6" name="TextBox 21">
            <a:extLst>
              <a:ext uri="{FF2B5EF4-FFF2-40B4-BE49-F238E27FC236}">
                <a16:creationId xmlns:a16="http://schemas.microsoft.com/office/drawing/2014/main" id="{D1F47084-C612-46D9-8B07-7F1551A637A6}"/>
              </a:ext>
            </a:extLst>
          </p:cNvPr>
          <p:cNvSpPr txBox="1"/>
          <p:nvPr/>
        </p:nvSpPr>
        <p:spPr bwMode="gray">
          <a:xfrm>
            <a:off x="6309083" y="4939691"/>
            <a:ext cx="3338255" cy="461665"/>
          </a:xfrm>
          <a:prstGeom prst="rect">
            <a:avLst/>
          </a:prstGeom>
          <a:noFill/>
        </p:spPr>
        <p:txBody>
          <a:bodyPr wrap="square" rtlCol="0">
            <a:spAutoFit/>
          </a:bodyPr>
          <a:lstStyle/>
          <a:p>
            <a:pPr marL="180975" indent="-180975">
              <a:buFont typeface="+mj-lt"/>
              <a:buAutoNum type="arabicPeriod" startAt="11"/>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Reports RSSI data in JSON format to the third-party platform.</a:t>
            </a:r>
          </a:p>
        </p:txBody>
      </p:sp>
      <p:cxnSp>
        <p:nvCxnSpPr>
          <p:cNvPr id="37" name="直接箭头连接符 36">
            <a:extLst>
              <a:ext uri="{FF2B5EF4-FFF2-40B4-BE49-F238E27FC236}">
                <a16:creationId xmlns:a16="http://schemas.microsoft.com/office/drawing/2014/main" id="{9982FFC5-DB1E-4410-B511-B74A65ED36A5}"/>
              </a:ext>
            </a:extLst>
          </p:cNvPr>
          <p:cNvCxnSpPr/>
          <p:nvPr/>
        </p:nvCxnSpPr>
        <p:spPr bwMode="gray">
          <a:xfrm>
            <a:off x="6231048" y="5401356"/>
            <a:ext cx="2598108"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38" name="直接连接符 37">
            <a:extLst>
              <a:ext uri="{FF2B5EF4-FFF2-40B4-BE49-F238E27FC236}">
                <a16:creationId xmlns:a16="http://schemas.microsoft.com/office/drawing/2014/main" id="{3BAF9BEE-B802-4FD0-A7ED-F0A8B5A5A033}"/>
              </a:ext>
            </a:extLst>
          </p:cNvPr>
          <p:cNvCxnSpPr>
            <a:cxnSpLocks/>
          </p:cNvCxnSpPr>
          <p:nvPr/>
        </p:nvCxnSpPr>
        <p:spPr bwMode="gray">
          <a:xfrm>
            <a:off x="701650" y="3180818"/>
            <a:ext cx="10185872" cy="7356"/>
          </a:xfrm>
          <a:prstGeom prst="line">
            <a:avLst/>
          </a:prstGeom>
          <a:noFill/>
          <a:ln w="28575" cap="flat" cmpd="sng" algn="ctr">
            <a:solidFill>
              <a:srgbClr val="EC7061"/>
            </a:solidFill>
            <a:prstDash val="sysDot"/>
            <a:headEnd type="none" w="med" len="med"/>
            <a:tailEnd type="none" w="med" len="med"/>
          </a:ln>
          <a:effectLst/>
        </p:spPr>
      </p:cxnSp>
      <p:sp>
        <p:nvSpPr>
          <p:cNvPr id="39" name="文本框 38">
            <a:extLst>
              <a:ext uri="{FF2B5EF4-FFF2-40B4-BE49-F238E27FC236}">
                <a16:creationId xmlns:a16="http://schemas.microsoft.com/office/drawing/2014/main" id="{DD18486A-541C-4506-A83E-0D530596E44D}"/>
              </a:ext>
            </a:extLst>
          </p:cNvPr>
          <p:cNvSpPr txBox="1"/>
          <p:nvPr/>
        </p:nvSpPr>
        <p:spPr bwMode="gray">
          <a:xfrm>
            <a:off x="598606" y="2778620"/>
            <a:ext cx="1210907" cy="307777"/>
          </a:xfrm>
          <a:prstGeom prst="rect">
            <a:avLst/>
          </a:prstGeom>
          <a:noFill/>
        </p:spPr>
        <p:txBody>
          <a:bodyPr wrap="squar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Preparation</a:t>
            </a:r>
            <a:endPar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0" name="直接连接符 39">
            <a:extLst>
              <a:ext uri="{FF2B5EF4-FFF2-40B4-BE49-F238E27FC236}">
                <a16:creationId xmlns:a16="http://schemas.microsoft.com/office/drawing/2014/main" id="{161B5D9C-74AC-4828-8FC5-847A774B9F1D}"/>
              </a:ext>
            </a:extLst>
          </p:cNvPr>
          <p:cNvCxnSpPr>
            <a:cxnSpLocks/>
          </p:cNvCxnSpPr>
          <p:nvPr/>
        </p:nvCxnSpPr>
        <p:spPr bwMode="gray">
          <a:xfrm>
            <a:off x="655065" y="4474393"/>
            <a:ext cx="10185872" cy="9928"/>
          </a:xfrm>
          <a:prstGeom prst="line">
            <a:avLst/>
          </a:prstGeom>
          <a:noFill/>
          <a:ln w="28575" cap="flat" cmpd="sng" algn="ctr">
            <a:solidFill>
              <a:srgbClr val="EC7061"/>
            </a:solidFill>
            <a:prstDash val="sysDot"/>
            <a:headEnd type="none" w="med" len="med"/>
            <a:tailEnd type="none" w="med" len="med"/>
          </a:ln>
          <a:effectLst/>
        </p:spPr>
      </p:cxnSp>
      <p:sp>
        <p:nvSpPr>
          <p:cNvPr id="41" name="文本框 40">
            <a:extLst>
              <a:ext uri="{FF2B5EF4-FFF2-40B4-BE49-F238E27FC236}">
                <a16:creationId xmlns:a16="http://schemas.microsoft.com/office/drawing/2014/main" id="{DD36BAA3-E1C3-4AF5-ACC9-72F585E427C8}"/>
              </a:ext>
            </a:extLst>
          </p:cNvPr>
          <p:cNvSpPr txBox="1"/>
          <p:nvPr/>
        </p:nvSpPr>
        <p:spPr bwMode="gray">
          <a:xfrm>
            <a:off x="598606" y="3777826"/>
            <a:ext cx="1411939" cy="307777"/>
          </a:xfrm>
          <a:prstGeom prst="rect">
            <a:avLst/>
          </a:prstGeom>
          <a:noFill/>
        </p:spPr>
        <p:txBody>
          <a:bodyPr wrap="squar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Configuration</a:t>
            </a:r>
            <a:endPar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a:extLst>
              <a:ext uri="{FF2B5EF4-FFF2-40B4-BE49-F238E27FC236}">
                <a16:creationId xmlns:a16="http://schemas.microsoft.com/office/drawing/2014/main" id="{39B5EA33-2236-4C1F-9F05-96E469F25BC1}"/>
              </a:ext>
            </a:extLst>
          </p:cNvPr>
          <p:cNvSpPr txBox="1"/>
          <p:nvPr/>
        </p:nvSpPr>
        <p:spPr bwMode="gray">
          <a:xfrm>
            <a:off x="598606" y="4741636"/>
            <a:ext cx="1696791" cy="738664"/>
          </a:xfrm>
          <a:prstGeom prst="rect">
            <a:avLst/>
          </a:prstGeom>
          <a:noFill/>
        </p:spPr>
        <p:txBody>
          <a:bodyPr wrap="squar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Send RSSI data to the third-party platform.</a:t>
            </a:r>
            <a:endParaRPr lang="en-US" altLang="zh-CN"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3" name="文本框 42">
            <a:extLst>
              <a:ext uri="{FF2B5EF4-FFF2-40B4-BE49-F238E27FC236}">
                <a16:creationId xmlns:a16="http://schemas.microsoft.com/office/drawing/2014/main" id="{FC7496DA-C9CB-42D4-98CB-F5C10988E59F}"/>
              </a:ext>
            </a:extLst>
          </p:cNvPr>
          <p:cNvSpPr txBox="1"/>
          <p:nvPr/>
        </p:nvSpPr>
        <p:spPr bwMode="gray">
          <a:xfrm>
            <a:off x="720365" y="3258380"/>
            <a:ext cx="853119" cy="276999"/>
          </a:xfrm>
          <a:prstGeom prst="rect">
            <a:avLst/>
          </a:prstGeom>
          <a:solidFill>
            <a:srgbClr val="8BC9A0"/>
          </a:solidFill>
        </p:spPr>
        <p:txBody>
          <a:bodyPr wrap="none" rtlCol="0">
            <a:spAutoFit/>
          </a:bodyPr>
          <a:lstStyle/>
          <a:p>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One-time</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id="{508AB75C-5CA6-4F99-B238-6D854FEF9EC6}"/>
              </a:ext>
            </a:extLst>
          </p:cNvPr>
          <p:cNvSpPr txBox="1"/>
          <p:nvPr/>
        </p:nvSpPr>
        <p:spPr bwMode="gray">
          <a:xfrm>
            <a:off x="760792" y="5535328"/>
            <a:ext cx="828000" cy="276999"/>
          </a:xfrm>
          <a:prstGeom prst="rect">
            <a:avLst/>
          </a:prstGeom>
          <a:solidFill>
            <a:srgbClr val="8BC9A0"/>
          </a:solidFill>
        </p:spPr>
        <p:txBody>
          <a:bodyPr wrap="square" rtlCol="0">
            <a:spAutoFit/>
          </a:bodyPr>
          <a:lstStyle/>
          <a:p>
            <a:pPr 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Periodic</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7" name="Object 2">
            <a:extLst>
              <a:ext uri="{FF2B5EF4-FFF2-40B4-BE49-F238E27FC236}">
                <a16:creationId xmlns:a16="http://schemas.microsoft.com/office/drawing/2014/main" id="{386D42E6-37B7-4E25-A4FC-6A12DC7D1B61}"/>
              </a:ext>
            </a:extLst>
          </p:cNvPr>
          <p:cNvGraphicFramePr>
            <a:graphicFrameLocks noChangeAspect="1"/>
          </p:cNvGraphicFramePr>
          <p:nvPr>
            <p:extLst>
              <p:ext uri="{D42A27DB-BD31-4B8C-83A1-F6EECF244321}">
                <p14:modId xmlns:p14="http://schemas.microsoft.com/office/powerpoint/2010/main" val="4058852850"/>
              </p:ext>
            </p:extLst>
          </p:nvPr>
        </p:nvGraphicFramePr>
        <p:xfrm>
          <a:off x="1963814" y="1419047"/>
          <a:ext cx="521996" cy="353984"/>
        </p:xfrm>
        <a:graphic>
          <a:graphicData uri="http://schemas.openxmlformats.org/presentationml/2006/ole">
            <mc:AlternateContent xmlns:mc="http://schemas.openxmlformats.org/markup-compatibility/2006">
              <mc:Choice xmlns:v="urn:schemas-microsoft-com:vml" Requires="v">
                <p:oleObj spid="_x0000_s2182" name="Visio" r:id="rId4" imgW="460915" imgH="303181" progId="Visio.Drawing.11">
                  <p:embed/>
                </p:oleObj>
              </mc:Choice>
              <mc:Fallback>
                <p:oleObj name="Visio" r:id="rId4" imgW="460915" imgH="30318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3814" y="1419047"/>
                        <a:ext cx="521996" cy="353984"/>
                      </a:xfrm>
                      <a:prstGeom prst="rect">
                        <a:avLst/>
                      </a:prstGeom>
                      <a:noFill/>
                      <a:ln>
                        <a:noFill/>
                      </a:ln>
                      <a:effectLst/>
                    </p:spPr>
                  </p:pic>
                </p:oleObj>
              </mc:Fallback>
            </mc:AlternateContent>
          </a:graphicData>
        </a:graphic>
      </p:graphicFrame>
      <p:pic>
        <p:nvPicPr>
          <p:cNvPr id="48" name="图片 47">
            <a:extLst>
              <a:ext uri="{FF2B5EF4-FFF2-40B4-BE49-F238E27FC236}">
                <a16:creationId xmlns:a16="http://schemas.microsoft.com/office/drawing/2014/main" id="{18C69DF1-70D6-4534-BCE4-54F6778377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698784" y="1325566"/>
            <a:ext cx="951607" cy="540946"/>
          </a:xfrm>
          <a:prstGeom prst="rect">
            <a:avLst/>
          </a:prstGeom>
        </p:spPr>
      </p:pic>
      <p:pic>
        <p:nvPicPr>
          <p:cNvPr id="49" name="图片 48">
            <a:extLst>
              <a:ext uri="{FF2B5EF4-FFF2-40B4-BE49-F238E27FC236}">
                <a16:creationId xmlns:a16="http://schemas.microsoft.com/office/drawing/2014/main" id="{072006B5-3F39-4007-9B3A-A2612BA2F5C3}"/>
              </a:ext>
            </a:extLst>
          </p:cNvPr>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751184" y="1397010"/>
            <a:ext cx="485437" cy="398059"/>
          </a:xfrm>
          <a:prstGeom prst="rect">
            <a:avLst/>
          </a:prstGeom>
        </p:spPr>
      </p:pic>
      <p:pic>
        <p:nvPicPr>
          <p:cNvPr id="50" name="图片 49">
            <a:extLst>
              <a:ext uri="{FF2B5EF4-FFF2-40B4-BE49-F238E27FC236}">
                <a16:creationId xmlns:a16="http://schemas.microsoft.com/office/drawing/2014/main" id="{91B347FC-9577-4B3A-93D8-B0D28A739759}"/>
              </a:ext>
            </a:extLst>
          </p:cNvPr>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8591178" y="1374639"/>
            <a:ext cx="540000" cy="442800"/>
          </a:xfrm>
          <a:prstGeom prst="rect">
            <a:avLst/>
          </a:prstGeom>
        </p:spPr>
      </p:pic>
    </p:spTree>
    <p:extLst>
      <p:ext uri="{BB962C8B-B14F-4D97-AF65-F5344CB8AC3E}">
        <p14:creationId xmlns:p14="http://schemas.microsoft.com/office/powerpoint/2010/main" val="3226290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bwMode="gray">
          <a:xfrm>
            <a:off x="547684" y="1838713"/>
            <a:ext cx="5368929" cy="4154984"/>
          </a:xfrm>
          <a:prstGeom prst="rect">
            <a:avLst/>
          </a:prstGeom>
          <a:noFill/>
          <a:ln>
            <a:solidFill>
              <a:srgbClr val="30B5C5"/>
            </a:solidFill>
          </a:ln>
        </p:spPr>
        <p:txBody>
          <a:bodyPr wrap="square">
            <a:spAutoFit/>
          </a:bodyPr>
          <a:lstStyle/>
          <a:p>
            <a:r>
              <a:rPr lang="zh-CN" altLang="en-US" sz="1200" dirty="0"/>
              <a:t>{</a:t>
            </a:r>
          </a:p>
          <a:p>
            <a:r>
              <a:rPr lang="en-US" altLang="zh-CN" sz="1200" dirty="0"/>
              <a:t>       </a:t>
            </a:r>
            <a:r>
              <a:rPr lang="zh-CN" altLang="en-US" sz="1200" dirty="0"/>
              <a:t>"data":[</a:t>
            </a:r>
          </a:p>
          <a:p>
            <a:r>
              <a:rPr lang="zh-CN" altLang="en-US" sz="1200" dirty="0"/>
              <a:t>              </a:t>
            </a:r>
            <a:r>
              <a:rPr lang="en-US" altLang="zh-CN" sz="1200" dirty="0"/>
              <a:t>{</a:t>
            </a:r>
            <a:endParaRPr lang="zh-CN" altLang="en-US" sz="1200" dirty="0"/>
          </a:p>
          <a:p>
            <a:r>
              <a:rPr lang="zh-CN" altLang="en-US" sz="1200" dirty="0"/>
              <a:t>	"apMac":"4C:FA:CA:D8:23:A0",</a:t>
            </a:r>
          </a:p>
          <a:p>
            <a:r>
              <a:rPr lang="zh-CN" altLang="en-US" sz="1200" dirty="0"/>
              <a:t>	"terminallist":[</a:t>
            </a:r>
          </a:p>
          <a:p>
            <a:r>
              <a:rPr lang="zh-CN" altLang="en-US" sz="1200" dirty="0"/>
              <a:t>	</a:t>
            </a:r>
            <a:r>
              <a:rPr lang="en-US" altLang="zh-CN" sz="1200" dirty="0"/>
              <a:t>       </a:t>
            </a:r>
            <a:r>
              <a:rPr lang="zh-CN" altLang="en-US" sz="1200" dirty="0"/>
              <a:t>{</a:t>
            </a:r>
          </a:p>
          <a:p>
            <a:r>
              <a:rPr lang="zh-CN" altLang="en-US" sz="1200" dirty="0"/>
              <a:t>		"terminalMac":"88:19:08:F1:88:45",</a:t>
            </a:r>
          </a:p>
          <a:p>
            <a:r>
              <a:rPr lang="zh-CN" altLang="en-US" sz="1200" dirty="0"/>
              <a:t>		"rssi":-68,</a:t>
            </a:r>
          </a:p>
          <a:p>
            <a:r>
              <a:rPr lang="zh-CN" altLang="en-US" sz="1200" dirty="0"/>
              <a:t>		"timestamp":1557460789000</a:t>
            </a:r>
          </a:p>
          <a:p>
            <a:r>
              <a:rPr lang="zh-CN" altLang="en-US" sz="1200" dirty="0"/>
              <a:t>	        },</a:t>
            </a:r>
          </a:p>
          <a:p>
            <a:r>
              <a:rPr lang="zh-CN" altLang="en-US" sz="1200" dirty="0"/>
              <a:t>	       {</a:t>
            </a:r>
          </a:p>
          <a:p>
            <a:r>
              <a:rPr lang="zh-CN" altLang="en-US" sz="1200" dirty="0"/>
              <a:t>		"terminalMac":"90:2E:1C:6A:2A:57",</a:t>
            </a:r>
          </a:p>
          <a:p>
            <a:r>
              <a:rPr lang="zh-CN" altLang="en-US" sz="1200" dirty="0"/>
              <a:t>		"rssi":-57,</a:t>
            </a:r>
          </a:p>
          <a:p>
            <a:r>
              <a:rPr lang="zh-CN" altLang="en-US" sz="1200" dirty="0"/>
              <a:t>		"timestamp":1557460789000</a:t>
            </a:r>
          </a:p>
          <a:p>
            <a:r>
              <a:rPr lang="zh-CN" altLang="en-US" sz="1200" dirty="0"/>
              <a:t>	       }</a:t>
            </a:r>
          </a:p>
          <a:p>
            <a:r>
              <a:rPr lang="zh-CN" altLang="en-US" sz="1200" dirty="0"/>
              <a:t>	       </a:t>
            </a:r>
            <a:r>
              <a:rPr lang="en-US" altLang="zh-CN" sz="1200" dirty="0"/>
              <a:t>]</a:t>
            </a:r>
            <a:endParaRPr lang="zh-CN" altLang="en-US" sz="1200" dirty="0"/>
          </a:p>
          <a:p>
            <a:r>
              <a:rPr lang="en-US" altLang="zh-CN" sz="1200" dirty="0"/>
              <a:t>            }</a:t>
            </a:r>
            <a:endParaRPr lang="zh-CN" altLang="en-US" sz="1200" dirty="0"/>
          </a:p>
          <a:p>
            <a:r>
              <a:rPr lang="zh-CN" altLang="en-US" sz="1200" dirty="0"/>
              <a:t>      ],</a:t>
            </a:r>
          </a:p>
          <a:p>
            <a:r>
              <a:rPr lang="zh-CN" altLang="en-US" sz="1200" dirty="0"/>
              <a:t>      "secret":"Test@1234"</a:t>
            </a:r>
            <a:r>
              <a:rPr lang="en-US" altLang="zh-CN" sz="1200" dirty="0"/>
              <a:t>,</a:t>
            </a:r>
            <a:endParaRPr lang="zh-CN" altLang="en-US" sz="1200" dirty="0"/>
          </a:p>
          <a:p>
            <a:r>
              <a:rPr lang="zh-CN" altLang="en-US" sz="1200" dirty="0"/>
              <a:t>     "type":"Aplocation"</a:t>
            </a:r>
          </a:p>
          <a:p>
            <a:r>
              <a:rPr lang="zh-CN" altLang="en-US" sz="1200" dirty="0"/>
              <a:t>}</a:t>
            </a:r>
            <a:endParaRPr lang="en-US" altLang="zh-CN" sz="1200" dirty="0"/>
          </a:p>
          <a:p>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id="{42B8ED1B-184F-4DF8-8858-5D772786E0D8}"/>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Data Example: HTTP + JSON Solution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a:extLst>
              <a:ext uri="{FF2B5EF4-FFF2-40B4-BE49-F238E27FC236}">
                <a16:creationId xmlns:a16="http://schemas.microsoft.com/office/drawing/2014/main" id="{E6D6E5C1-B6EC-4814-AB35-69F96776C064}"/>
              </a:ext>
            </a:extLst>
          </p:cNvPr>
          <p:cNvSpPr txBox="1"/>
          <p:nvPr/>
        </p:nvSpPr>
        <p:spPr bwMode="gray">
          <a:xfrm>
            <a:off x="6178420" y="1838713"/>
            <a:ext cx="5345114" cy="3170099"/>
          </a:xfrm>
          <a:prstGeom prst="rect">
            <a:avLst/>
          </a:prstGeom>
          <a:noFill/>
          <a:ln>
            <a:solidFill>
              <a:srgbClr val="30B5C5"/>
            </a:solidFill>
          </a:ln>
        </p:spPr>
        <p:txBody>
          <a:bodyPr wrap="square" rtlCol="0">
            <a:spAutoFit/>
          </a:bodyPr>
          <a:lstStyle/>
          <a:p>
            <a:pPr marL="171450" indent="-171450">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secret: Used by a third-party LBS platform to verify the data sent by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If the secret does not match that associated with the reported URL, the data is discarded. The value is generated by the third-party LBS platform, and is a string of 32 hexadecimal characters.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validator: Before sending data,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checks whether the validator returned by the peer end is correct. If the validator does not match that associated with the reported URL,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 does not send Wi-Fi terminal location data to the third-party LBS platform.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Shape 214">
            <a:extLst>
              <a:ext uri="{FF2B5EF4-FFF2-40B4-BE49-F238E27FC236}">
                <a16:creationId xmlns:a16="http://schemas.microsoft.com/office/drawing/2014/main" id="{4BB1D541-FD1E-4471-8DFC-FC2160B68446}"/>
              </a:ext>
            </a:extLst>
          </p:cNvPr>
          <p:cNvSpPr/>
          <p:nvPr/>
        </p:nvSpPr>
        <p:spPr bwMode="gray">
          <a:xfrm>
            <a:off x="547684" y="1279062"/>
            <a:ext cx="10975850" cy="380862"/>
          </a:xfrm>
          <a:prstGeom prst="roundRect">
            <a:avLst>
              <a:gd name="adj" fmla="val 26745"/>
            </a:avLst>
          </a:prstGeom>
          <a:noFill/>
          <a:ln w="9525">
            <a:solidFill>
              <a:srgbClr val="30B5C5"/>
            </a:solidFill>
          </a:ln>
          <a:extLst>
            <a:ext uri="{C572A759-6A51-4108-AA02-DFA0A04FC94B}">
              <ma14:wrappingTextBoxFlag xmlns:lc="http://schemas.openxmlformats.org/drawingml/2006/lockedCanvas" xmlns:ma14="http://schemas.microsoft.com/office/mac/drawingml/2011/main" xmlns="" val="1"/>
            </a:ext>
          </a:extLst>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Sample Code (Windows)</a:t>
            </a:r>
          </a:p>
        </p:txBody>
      </p:sp>
    </p:spTree>
    <p:extLst>
      <p:ext uri="{BB962C8B-B14F-4D97-AF65-F5344CB8AC3E}">
        <p14:creationId xmlns:p14="http://schemas.microsoft.com/office/powerpoint/2010/main" val="3754473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FF0D9A-66C9-440A-9500-86E1A66E57CC}"/>
              </a:ext>
            </a:extLst>
          </p:cNvPr>
          <p:cNvSpPr>
            <a:spLocks noGrp="1"/>
          </p:cNvSpPr>
          <p:nvPr>
            <p:ph type="title"/>
          </p:nvPr>
        </p:nvSpPr>
        <p:spPr bwMode="gray"/>
        <p:txBody>
          <a:bodyPr/>
          <a:lstStyle/>
          <a:p>
            <a:r>
              <a:rPr lang="en-US">
                <a:sym typeface="Huawei Sans" panose="020C0503030203020204" pitchFamily="34" charset="0"/>
              </a:rPr>
              <a:t>Data Reporting Process: AP RSSI API Solution</a:t>
            </a:r>
            <a:endParaRPr lang="en-US" altLang="zh-CN" dirty="0">
              <a:sym typeface="Huawei Sans" panose="020C0503030203020204" pitchFamily="34" charset="0"/>
            </a:endParaRPr>
          </a:p>
        </p:txBody>
      </p:sp>
      <p:sp>
        <p:nvSpPr>
          <p:cNvPr id="32" name="文本占位符 31">
            <a:extLst>
              <a:ext uri="{FF2B5EF4-FFF2-40B4-BE49-F238E27FC236}">
                <a16:creationId xmlns:a16="http://schemas.microsoft.com/office/drawing/2014/main" id="{2E14D7E8-4E4D-45D8-B7A7-0B6770CCB473}"/>
              </a:ext>
            </a:extLst>
          </p:cNvPr>
          <p:cNvSpPr>
            <a:spLocks noGrp="1"/>
          </p:cNvSpPr>
          <p:nvPr>
            <p:ph type="body" sz="quarter" idx="10"/>
          </p:nvPr>
        </p:nvSpPr>
        <p:spPr bwMode="gray">
          <a:xfrm>
            <a:off x="455612" y="1052514"/>
            <a:ext cx="11293476" cy="1387956"/>
          </a:xfrm>
        </p:spPr>
        <p:txBody>
          <a:bodyPr/>
          <a:lstStyle/>
          <a:p>
            <a:r>
              <a:rPr lang="en-US" sz="2000" dirty="0" err="1">
                <a:sym typeface="Huawei Sans" panose="020C0503030203020204" pitchFamily="34" charset="0"/>
              </a:rPr>
              <a:t>iMaster</a:t>
            </a:r>
            <a:r>
              <a:rPr lang="en-US" sz="2000" dirty="0">
                <a:sym typeface="Huawei Sans" panose="020C0503030203020204" pitchFamily="34" charset="0"/>
              </a:rPr>
              <a:t> NCE-Campus allows WLAN APs to report terminal location data directly to a third-party LBS platform. </a:t>
            </a:r>
            <a:r>
              <a:rPr lang="en-US" sz="2000" dirty="0" err="1">
                <a:sym typeface="Huawei Sans" panose="020C0503030203020204" pitchFamily="34" charset="0"/>
              </a:rPr>
              <a:t>iMaster</a:t>
            </a:r>
            <a:r>
              <a:rPr lang="en-US" sz="2000" dirty="0">
                <a:sym typeface="Huawei Sans" panose="020C0503030203020204" pitchFamily="34" charset="0"/>
              </a:rPr>
              <a:t> NCE-Campus delivers the location reporting configuration to APs, and then the APs </a:t>
            </a:r>
            <a:r>
              <a:rPr lang="en-US" altLang="zh-CN" sz="2000" dirty="0">
                <a:sym typeface="Huawei Sans" panose="020C0503030203020204" pitchFamily="34" charset="0"/>
              </a:rPr>
              <a:t>periodically </a:t>
            </a:r>
            <a:r>
              <a:rPr lang="en-US" sz="2000" dirty="0">
                <a:sym typeface="Huawei Sans" panose="020C0503030203020204" pitchFamily="34" charset="0"/>
              </a:rPr>
              <a:t>send location packets to the third-party LBS platform.</a:t>
            </a:r>
          </a:p>
        </p:txBody>
      </p:sp>
      <p:sp>
        <p:nvSpPr>
          <p:cNvPr id="34" name="TextBox 10">
            <a:extLst>
              <a:ext uri="{FF2B5EF4-FFF2-40B4-BE49-F238E27FC236}">
                <a16:creationId xmlns:a16="http://schemas.microsoft.com/office/drawing/2014/main" id="{796AD7A5-BD45-4A83-BF03-D7928BFDB581}"/>
              </a:ext>
            </a:extLst>
          </p:cNvPr>
          <p:cNvSpPr txBox="1"/>
          <p:nvPr/>
        </p:nvSpPr>
        <p:spPr bwMode="gray">
          <a:xfrm>
            <a:off x="6699553" y="2504083"/>
            <a:ext cx="236635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Third-party LBS platform</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17">
            <a:extLst>
              <a:ext uri="{FF2B5EF4-FFF2-40B4-BE49-F238E27FC236}">
                <a16:creationId xmlns:a16="http://schemas.microsoft.com/office/drawing/2014/main" id="{0B375FB1-EF49-4FC8-B70C-5ADFB5777E64}"/>
              </a:ext>
            </a:extLst>
          </p:cNvPr>
          <p:cNvSpPr txBox="1"/>
          <p:nvPr/>
        </p:nvSpPr>
        <p:spPr bwMode="gray">
          <a:xfrm>
            <a:off x="4135797" y="5609840"/>
            <a:ext cx="96212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8">
            <a:extLst>
              <a:ext uri="{FF2B5EF4-FFF2-40B4-BE49-F238E27FC236}">
                <a16:creationId xmlns:a16="http://schemas.microsoft.com/office/drawing/2014/main" id="{2A978B5B-6BD9-47CC-88A8-FD1810BE613F}"/>
              </a:ext>
            </a:extLst>
          </p:cNvPr>
          <p:cNvSpPr txBox="1"/>
          <p:nvPr/>
        </p:nvSpPr>
        <p:spPr bwMode="gray">
          <a:xfrm>
            <a:off x="4640755" y="5058823"/>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36">
            <a:extLst>
              <a:ext uri="{FF2B5EF4-FFF2-40B4-BE49-F238E27FC236}">
                <a16:creationId xmlns:a16="http://schemas.microsoft.com/office/drawing/2014/main" id="{2010B7B2-2BF6-4C0B-9762-DB179FDFEF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50176" y="2831502"/>
            <a:ext cx="951607" cy="540946"/>
          </a:xfrm>
          <a:prstGeom prst="rect">
            <a:avLst/>
          </a:prstGeom>
        </p:spPr>
      </p:pic>
      <p:sp>
        <p:nvSpPr>
          <p:cNvPr id="38" name="文本框 37">
            <a:extLst>
              <a:ext uri="{FF2B5EF4-FFF2-40B4-BE49-F238E27FC236}">
                <a16:creationId xmlns:a16="http://schemas.microsoft.com/office/drawing/2014/main" id="{E2E14CE8-91EA-4B37-A31D-5FDD80064E32}"/>
              </a:ext>
            </a:extLst>
          </p:cNvPr>
          <p:cNvSpPr txBox="1"/>
          <p:nvPr/>
        </p:nvSpPr>
        <p:spPr bwMode="gray">
          <a:xfrm>
            <a:off x="1902239" y="2505654"/>
            <a:ext cx="2050561" cy="323165"/>
          </a:xfrm>
          <a:prstGeom prst="rect">
            <a:avLst/>
          </a:prstGeom>
          <a:noFill/>
        </p:spPr>
        <p:txBody>
          <a:bodyPr wrap="none" rtlCol="0">
            <a:spAutoFit/>
          </a:bodyPr>
          <a:lstStyle/>
          <a:p>
            <a:r>
              <a:rPr lang="en-US" sz="15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a:extLst>
              <a:ext uri="{FF2B5EF4-FFF2-40B4-BE49-F238E27FC236}">
                <a16:creationId xmlns:a16="http://schemas.microsoft.com/office/drawing/2014/main" id="{64FC67C7-ECEC-4DE9-9023-1B45861D308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27118" y="4995229"/>
            <a:ext cx="485437" cy="398059"/>
          </a:xfrm>
          <a:prstGeom prst="rect">
            <a:avLst/>
          </a:prstGeom>
        </p:spPr>
      </p:pic>
      <p:pic>
        <p:nvPicPr>
          <p:cNvPr id="40" name="图片 39">
            <a:extLst>
              <a:ext uri="{FF2B5EF4-FFF2-40B4-BE49-F238E27FC236}">
                <a16:creationId xmlns:a16="http://schemas.microsoft.com/office/drawing/2014/main" id="{5545F55B-CE5D-43D3-A45B-45B7C35C7F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387508" y="2914541"/>
            <a:ext cx="540000" cy="442800"/>
          </a:xfrm>
          <a:prstGeom prst="rect">
            <a:avLst/>
          </a:prstGeom>
        </p:spPr>
      </p:pic>
      <p:grpSp>
        <p:nvGrpSpPr>
          <p:cNvPr id="41" name="组合 40">
            <a:extLst>
              <a:ext uri="{FF2B5EF4-FFF2-40B4-BE49-F238E27FC236}">
                <a16:creationId xmlns:a16="http://schemas.microsoft.com/office/drawing/2014/main" id="{00A87FF7-F4AA-4A6A-932D-AA96B12827CB}"/>
              </a:ext>
            </a:extLst>
          </p:cNvPr>
          <p:cNvGrpSpPr/>
          <p:nvPr/>
        </p:nvGrpSpPr>
        <p:grpSpPr bwMode="gray">
          <a:xfrm>
            <a:off x="5076809" y="5512852"/>
            <a:ext cx="882509" cy="439843"/>
            <a:chOff x="2965421" y="3811104"/>
            <a:chExt cx="882509" cy="439843"/>
          </a:xfrm>
        </p:grpSpPr>
        <p:pic>
          <p:nvPicPr>
            <p:cNvPr id="42" name="图片 41" descr="笔记本电脑.png">
              <a:extLst>
                <a:ext uri="{FF2B5EF4-FFF2-40B4-BE49-F238E27FC236}">
                  <a16:creationId xmlns:a16="http://schemas.microsoft.com/office/drawing/2014/main" id="{8A592BB1-AAA6-40A2-8303-498DC6D28C67}"/>
                </a:ext>
              </a:extLst>
            </p:cNvPr>
            <p:cNvPicPr>
              <a:picLocks noChangeAspect="1"/>
            </p:cNvPicPr>
            <p:nvPr/>
          </p:nvPicPr>
          <p:blipFill>
            <a:blip r:embed="rId6" cstate="print"/>
            <a:stretch>
              <a:fillRect/>
            </a:stretch>
          </p:blipFill>
          <p:spPr bwMode="gray">
            <a:xfrm>
              <a:off x="2965421" y="3912547"/>
              <a:ext cx="539779" cy="338400"/>
            </a:xfrm>
            <a:prstGeom prst="rect">
              <a:avLst/>
            </a:prstGeom>
          </p:spPr>
        </p:pic>
        <p:pic>
          <p:nvPicPr>
            <p:cNvPr id="43" name="图片 42" descr="wifi信号蓝.png">
              <a:extLst>
                <a:ext uri="{FF2B5EF4-FFF2-40B4-BE49-F238E27FC236}">
                  <a16:creationId xmlns:a16="http://schemas.microsoft.com/office/drawing/2014/main" id="{F2569A79-12B9-4238-BCC5-7CDDC49ACC95}"/>
                </a:ext>
              </a:extLst>
            </p:cNvPr>
            <p:cNvPicPr>
              <a:picLocks noChangeAspect="1"/>
            </p:cNvPicPr>
            <p:nvPr/>
          </p:nvPicPr>
          <p:blipFill>
            <a:blip r:embed="rId7" cstate="print"/>
            <a:stretch>
              <a:fillRect/>
            </a:stretch>
          </p:blipFill>
          <p:spPr bwMode="gray">
            <a:xfrm>
              <a:off x="3555716" y="3811104"/>
              <a:ext cx="292214" cy="244685"/>
            </a:xfrm>
            <a:prstGeom prst="rect">
              <a:avLst/>
            </a:prstGeom>
          </p:spPr>
        </p:pic>
      </p:grpSp>
      <p:cxnSp>
        <p:nvCxnSpPr>
          <p:cNvPr id="45" name="直接箭头连接符 44">
            <a:extLst>
              <a:ext uri="{FF2B5EF4-FFF2-40B4-BE49-F238E27FC236}">
                <a16:creationId xmlns:a16="http://schemas.microsoft.com/office/drawing/2014/main" id="{95235B17-DFD9-4315-AAD4-F934C823EBDE}"/>
              </a:ext>
            </a:extLst>
          </p:cNvPr>
          <p:cNvCxnSpPr>
            <a:cxnSpLocks/>
          </p:cNvCxnSpPr>
          <p:nvPr/>
        </p:nvCxnSpPr>
        <p:spPr bwMode="gray">
          <a:xfrm>
            <a:off x="3401783" y="3497041"/>
            <a:ext cx="1830617" cy="1408334"/>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AA7E1EAA-F340-4132-9C96-9993F948894E}"/>
              </a:ext>
            </a:extLst>
          </p:cNvPr>
          <p:cNvCxnSpPr>
            <a:cxnSpLocks/>
          </p:cNvCxnSpPr>
          <p:nvPr/>
        </p:nvCxnSpPr>
        <p:spPr bwMode="gray">
          <a:xfrm flipV="1">
            <a:off x="5511800" y="3497041"/>
            <a:ext cx="1875708" cy="1387956"/>
          </a:xfrm>
          <a:prstGeom prst="straightConnector1">
            <a:avLst/>
          </a:prstGeom>
          <a:ln w="19050">
            <a:solidFill>
              <a:srgbClr val="30B5C5"/>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Oval 4">
            <a:extLst>
              <a:ext uri="{FF2B5EF4-FFF2-40B4-BE49-F238E27FC236}">
                <a16:creationId xmlns:a16="http://schemas.microsoft.com/office/drawing/2014/main" id="{58332323-9B67-4E36-9F72-67C91246F535}"/>
              </a:ext>
            </a:extLst>
          </p:cNvPr>
          <p:cNvSpPr>
            <a:spLocks noChangeAspect="1"/>
          </p:cNvSpPr>
          <p:nvPr/>
        </p:nvSpPr>
        <p:spPr bwMode="gray">
          <a:xfrm>
            <a:off x="1741759" y="4159862"/>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a:extLst>
              <a:ext uri="{FF2B5EF4-FFF2-40B4-BE49-F238E27FC236}">
                <a16:creationId xmlns:a16="http://schemas.microsoft.com/office/drawing/2014/main" id="{6F1C0558-2900-4485-AF26-901783A3FAC6}"/>
              </a:ext>
            </a:extLst>
          </p:cNvPr>
          <p:cNvSpPr txBox="1"/>
          <p:nvPr/>
        </p:nvSpPr>
        <p:spPr bwMode="gray">
          <a:xfrm>
            <a:off x="2102242" y="4015489"/>
            <a:ext cx="2195437"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Delivers the location reporting configuration to the AP.</a:t>
            </a:r>
          </a:p>
        </p:txBody>
      </p:sp>
      <p:sp>
        <p:nvSpPr>
          <p:cNvPr id="57" name="Oval 4">
            <a:extLst>
              <a:ext uri="{FF2B5EF4-FFF2-40B4-BE49-F238E27FC236}">
                <a16:creationId xmlns:a16="http://schemas.microsoft.com/office/drawing/2014/main" id="{F994CC04-9D9D-449A-9053-895895BFCC7D}"/>
              </a:ext>
            </a:extLst>
          </p:cNvPr>
          <p:cNvSpPr>
            <a:spLocks noChangeAspect="1"/>
          </p:cNvSpPr>
          <p:nvPr/>
        </p:nvSpPr>
        <p:spPr bwMode="gray">
          <a:xfrm>
            <a:off x="7018545" y="4159862"/>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id="{E74D2C04-6E23-4AB1-AA36-43FD60EE024D}"/>
              </a:ext>
            </a:extLst>
          </p:cNvPr>
          <p:cNvSpPr txBox="1"/>
          <p:nvPr/>
        </p:nvSpPr>
        <p:spPr bwMode="gray">
          <a:xfrm>
            <a:off x="7387508" y="3999903"/>
            <a:ext cx="2239092"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Periodically sends location packets to the third-party LBS platform.</a:t>
            </a:r>
          </a:p>
        </p:txBody>
      </p:sp>
    </p:spTree>
    <p:extLst>
      <p:ext uri="{BB962C8B-B14F-4D97-AF65-F5344CB8AC3E}">
        <p14:creationId xmlns:p14="http://schemas.microsoft.com/office/powerpoint/2010/main" val="993616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sym typeface="Huawei Sans" panose="020C0503030203020204" pitchFamily="34" charset="0"/>
              </a:rPr>
              <a:t>Data Reporting Process: Bluetooth API Solution</a:t>
            </a:r>
            <a:endParaRPr lang="en-US" altLang="zh-CN" dirty="0">
              <a:sym typeface="Huawei Sans" panose="020C0503030203020204" pitchFamily="34" charset="0"/>
            </a:endParaRPr>
          </a:p>
        </p:txBody>
      </p:sp>
      <p:sp>
        <p:nvSpPr>
          <p:cNvPr id="7" name="文本占位符 31">
            <a:extLst>
              <a:ext uri="{FF2B5EF4-FFF2-40B4-BE49-F238E27FC236}">
                <a16:creationId xmlns:a16="http://schemas.microsoft.com/office/drawing/2014/main" id="{1CD3EA07-EBEA-4DF7-BB46-9AB841353C9F}"/>
              </a:ext>
            </a:extLst>
          </p:cNvPr>
          <p:cNvSpPr>
            <a:spLocks noGrp="1"/>
          </p:cNvSpPr>
          <p:nvPr>
            <p:ph type="body" sz="quarter" idx="10"/>
          </p:nvPr>
        </p:nvSpPr>
        <p:spPr bwMode="gray">
          <a:xfrm>
            <a:off x="455612" y="1052514"/>
            <a:ext cx="11293476" cy="1388626"/>
          </a:xfrm>
        </p:spPr>
        <p:txBody>
          <a:bodyPr/>
          <a:lstStyle/>
          <a:p>
            <a:r>
              <a:rPr lang="en-US" sz="1600" dirty="0" err="1">
                <a:sym typeface="Huawei Sans" panose="020C0503030203020204" pitchFamily="34" charset="0"/>
              </a:rPr>
              <a:t>iMaster</a:t>
            </a:r>
            <a:r>
              <a:rPr lang="en-US" sz="1600" dirty="0">
                <a:sym typeface="Huawei Sans" panose="020C0503030203020204" pitchFamily="34" charset="0"/>
              </a:rPr>
              <a:t> NCE-Campus allows WLAN APs to report terminal location data through Bluetooth Beacon packets. </a:t>
            </a:r>
            <a:r>
              <a:rPr lang="en-US" sz="1600" dirty="0" err="1">
                <a:sym typeface="Huawei Sans" panose="020C0503030203020204" pitchFamily="34" charset="0"/>
              </a:rPr>
              <a:t>iMaster</a:t>
            </a:r>
            <a:r>
              <a:rPr lang="en-US" sz="1600" dirty="0">
                <a:sym typeface="Huawei Sans" panose="020C0503030203020204" pitchFamily="34" charset="0"/>
              </a:rPr>
              <a:t> NCE-Campus delivers the </a:t>
            </a:r>
            <a:r>
              <a:rPr lang="en-US" altLang="zh-CN" sz="1600" dirty="0">
                <a:sym typeface="Huawei Sans" panose="020C0503030203020204" pitchFamily="34" charset="0"/>
              </a:rPr>
              <a:t>Bluetooth-based terminal location </a:t>
            </a:r>
            <a:r>
              <a:rPr lang="en-US" sz="1600" dirty="0">
                <a:sym typeface="Huawei Sans" panose="020C0503030203020204" pitchFamily="34" charset="0"/>
              </a:rPr>
              <a:t>configuration to APs. The APs then broadcast Bluetooth Beacon packets. After receiving the broadcast packets, terminals report their locations to the third-party LBS platform.</a:t>
            </a:r>
          </a:p>
        </p:txBody>
      </p:sp>
      <p:sp>
        <p:nvSpPr>
          <p:cNvPr id="10" name="TextBox 10">
            <a:extLst>
              <a:ext uri="{FF2B5EF4-FFF2-40B4-BE49-F238E27FC236}">
                <a16:creationId xmlns:a16="http://schemas.microsoft.com/office/drawing/2014/main" id="{0246DDEB-7D87-4264-BEA7-391C3A009512}"/>
              </a:ext>
            </a:extLst>
          </p:cNvPr>
          <p:cNvSpPr txBox="1"/>
          <p:nvPr/>
        </p:nvSpPr>
        <p:spPr bwMode="gray">
          <a:xfrm>
            <a:off x="7142886" y="2296739"/>
            <a:ext cx="236635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Third-party LBS platform</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17">
            <a:extLst>
              <a:ext uri="{FF2B5EF4-FFF2-40B4-BE49-F238E27FC236}">
                <a16:creationId xmlns:a16="http://schemas.microsoft.com/office/drawing/2014/main" id="{13F9C44D-6E77-4C43-A56C-15F8FDC5B2D5}"/>
              </a:ext>
            </a:extLst>
          </p:cNvPr>
          <p:cNvSpPr txBox="1"/>
          <p:nvPr/>
        </p:nvSpPr>
        <p:spPr bwMode="gray">
          <a:xfrm>
            <a:off x="3930297" y="5727885"/>
            <a:ext cx="962123"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Terminal</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18">
            <a:extLst>
              <a:ext uri="{FF2B5EF4-FFF2-40B4-BE49-F238E27FC236}">
                <a16:creationId xmlns:a16="http://schemas.microsoft.com/office/drawing/2014/main" id="{859E779D-FB7A-489D-A145-93EC2D55C381}"/>
              </a:ext>
            </a:extLst>
          </p:cNvPr>
          <p:cNvSpPr txBox="1"/>
          <p:nvPr/>
        </p:nvSpPr>
        <p:spPr bwMode="gray">
          <a:xfrm>
            <a:off x="3699328" y="4833753"/>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a:extLst>
              <a:ext uri="{FF2B5EF4-FFF2-40B4-BE49-F238E27FC236}">
                <a16:creationId xmlns:a16="http://schemas.microsoft.com/office/drawing/2014/main" id="{A393F8C6-B304-4066-850C-3C06096FE2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846416" y="2635287"/>
            <a:ext cx="951607" cy="540946"/>
          </a:xfrm>
          <a:prstGeom prst="rect">
            <a:avLst/>
          </a:prstGeom>
        </p:spPr>
      </p:pic>
      <p:sp>
        <p:nvSpPr>
          <p:cNvPr id="15" name="文本框 14">
            <a:extLst>
              <a:ext uri="{FF2B5EF4-FFF2-40B4-BE49-F238E27FC236}">
                <a16:creationId xmlns:a16="http://schemas.microsoft.com/office/drawing/2014/main" id="{90F0161A-D663-4A85-9C45-EDA6CD46621F}"/>
              </a:ext>
            </a:extLst>
          </p:cNvPr>
          <p:cNvSpPr txBox="1"/>
          <p:nvPr/>
        </p:nvSpPr>
        <p:spPr bwMode="gray">
          <a:xfrm>
            <a:off x="2298479" y="2296739"/>
            <a:ext cx="2050561" cy="323165"/>
          </a:xfrm>
          <a:prstGeom prst="rect">
            <a:avLst/>
          </a:prstGeom>
          <a:noFill/>
        </p:spPr>
        <p:txBody>
          <a:bodyPr wrap="none" rtlCol="0">
            <a:spAutoFit/>
          </a:bodyPr>
          <a:lstStyle/>
          <a:p>
            <a:r>
              <a:rPr lang="en-US" sz="15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500" dirty="0">
                <a:latin typeface="Huawei Sans" panose="020C0503030203020204" pitchFamily="34" charset="0"/>
                <a:ea typeface="方正兰亭黑简体" panose="02000000000000000000" pitchFamily="2" charset="-122"/>
                <a:sym typeface="Huawei Sans" panose="020C0503030203020204" pitchFamily="34" charset="0"/>
              </a:rPr>
              <a:t> NCE-Campus</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a:extLst>
              <a:ext uri="{FF2B5EF4-FFF2-40B4-BE49-F238E27FC236}">
                <a16:creationId xmlns:a16="http://schemas.microsoft.com/office/drawing/2014/main" id="{653B12CA-5194-4FAA-973A-1826EC100881}"/>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34199" y="4435694"/>
            <a:ext cx="485437" cy="398059"/>
          </a:xfrm>
          <a:prstGeom prst="rect">
            <a:avLst/>
          </a:prstGeom>
        </p:spPr>
      </p:pic>
      <p:pic>
        <p:nvPicPr>
          <p:cNvPr id="17" name="图片 16">
            <a:extLst>
              <a:ext uri="{FF2B5EF4-FFF2-40B4-BE49-F238E27FC236}">
                <a16:creationId xmlns:a16="http://schemas.microsoft.com/office/drawing/2014/main" id="{5FEFCA29-DB18-4537-BD1E-C8C287E135CC}"/>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783748" y="2718326"/>
            <a:ext cx="540000" cy="442800"/>
          </a:xfrm>
          <a:prstGeom prst="rect">
            <a:avLst/>
          </a:prstGeom>
        </p:spPr>
      </p:pic>
      <p:pic>
        <p:nvPicPr>
          <p:cNvPr id="19" name="图片 18" descr="笔记本电脑.png">
            <a:extLst>
              <a:ext uri="{FF2B5EF4-FFF2-40B4-BE49-F238E27FC236}">
                <a16:creationId xmlns:a16="http://schemas.microsoft.com/office/drawing/2014/main" id="{669CE8E4-795C-444F-83B8-812C1FC7287D}"/>
              </a:ext>
            </a:extLst>
          </p:cNvPr>
          <p:cNvPicPr>
            <a:picLocks noChangeAspect="1"/>
          </p:cNvPicPr>
          <p:nvPr/>
        </p:nvPicPr>
        <p:blipFill>
          <a:blip r:embed="rId6" cstate="print"/>
          <a:stretch>
            <a:fillRect/>
          </a:stretch>
        </p:blipFill>
        <p:spPr bwMode="gray">
          <a:xfrm>
            <a:off x="4876149" y="5710626"/>
            <a:ext cx="539779" cy="338400"/>
          </a:xfrm>
          <a:prstGeom prst="rect">
            <a:avLst/>
          </a:prstGeom>
        </p:spPr>
      </p:pic>
      <p:pic>
        <p:nvPicPr>
          <p:cNvPr id="20" name="图片 19" descr="wifi信号蓝.png">
            <a:extLst>
              <a:ext uri="{FF2B5EF4-FFF2-40B4-BE49-F238E27FC236}">
                <a16:creationId xmlns:a16="http://schemas.microsoft.com/office/drawing/2014/main" id="{6BF617A0-0714-473C-86D4-A074267C6ACA}"/>
              </a:ext>
            </a:extLst>
          </p:cNvPr>
          <p:cNvPicPr>
            <a:picLocks noChangeAspect="1"/>
          </p:cNvPicPr>
          <p:nvPr/>
        </p:nvPicPr>
        <p:blipFill>
          <a:blip r:embed="rId7" cstate="print"/>
          <a:stretch>
            <a:fillRect/>
          </a:stretch>
        </p:blipFill>
        <p:spPr bwMode="gray">
          <a:xfrm rot="10800000">
            <a:off x="4119145" y="5049406"/>
            <a:ext cx="292214" cy="244685"/>
          </a:xfrm>
          <a:prstGeom prst="rect">
            <a:avLst/>
          </a:prstGeom>
        </p:spPr>
      </p:pic>
      <p:cxnSp>
        <p:nvCxnSpPr>
          <p:cNvPr id="21" name="直接箭头连接符 20">
            <a:extLst>
              <a:ext uri="{FF2B5EF4-FFF2-40B4-BE49-F238E27FC236}">
                <a16:creationId xmlns:a16="http://schemas.microsoft.com/office/drawing/2014/main" id="{E21EE615-ACF3-498C-8A93-137BFB66C23F}"/>
              </a:ext>
            </a:extLst>
          </p:cNvPr>
          <p:cNvCxnSpPr>
            <a:cxnSpLocks/>
          </p:cNvCxnSpPr>
          <p:nvPr/>
        </p:nvCxnSpPr>
        <p:spPr bwMode="gray">
          <a:xfrm>
            <a:off x="3394317" y="3300826"/>
            <a:ext cx="403706" cy="919215"/>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8C6006F3-07B0-4F46-AB98-AB72B1A3F925}"/>
              </a:ext>
            </a:extLst>
          </p:cNvPr>
          <p:cNvCxnSpPr>
            <a:cxnSpLocks/>
          </p:cNvCxnSpPr>
          <p:nvPr/>
        </p:nvCxnSpPr>
        <p:spPr bwMode="gray">
          <a:xfrm flipV="1">
            <a:off x="5705328" y="3300826"/>
            <a:ext cx="2078420" cy="2503584"/>
          </a:xfrm>
          <a:prstGeom prst="straightConnector1">
            <a:avLst/>
          </a:prstGeom>
          <a:ln w="19050">
            <a:solidFill>
              <a:srgbClr val="56C4D2"/>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ED511E1B-B3DF-4ED3-8AC1-A1E240A20F22}"/>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912326" y="4435694"/>
            <a:ext cx="485437" cy="398059"/>
          </a:xfrm>
          <a:prstGeom prst="rect">
            <a:avLst/>
          </a:prstGeom>
        </p:spPr>
      </p:pic>
      <p:pic>
        <p:nvPicPr>
          <p:cNvPr id="24" name="图片 23" descr="wifi信号蓝.png">
            <a:extLst>
              <a:ext uri="{FF2B5EF4-FFF2-40B4-BE49-F238E27FC236}">
                <a16:creationId xmlns:a16="http://schemas.microsoft.com/office/drawing/2014/main" id="{564F38D0-C89C-4D5A-AB4B-97D43274A242}"/>
              </a:ext>
            </a:extLst>
          </p:cNvPr>
          <p:cNvPicPr>
            <a:picLocks noChangeAspect="1"/>
          </p:cNvPicPr>
          <p:nvPr/>
        </p:nvPicPr>
        <p:blipFill>
          <a:blip r:embed="rId7" cstate="print"/>
          <a:stretch>
            <a:fillRect/>
          </a:stretch>
        </p:blipFill>
        <p:spPr bwMode="gray">
          <a:xfrm rot="10800000">
            <a:off x="4697729" y="5049406"/>
            <a:ext cx="292214" cy="244685"/>
          </a:xfrm>
          <a:prstGeom prst="rect">
            <a:avLst/>
          </a:prstGeom>
        </p:spPr>
      </p:pic>
      <p:sp>
        <p:nvSpPr>
          <p:cNvPr id="29" name="Oval 4">
            <a:extLst>
              <a:ext uri="{FF2B5EF4-FFF2-40B4-BE49-F238E27FC236}">
                <a16:creationId xmlns:a16="http://schemas.microsoft.com/office/drawing/2014/main" id="{E2B0C1F8-1963-457C-B5DB-998842890A96}"/>
              </a:ext>
            </a:extLst>
          </p:cNvPr>
          <p:cNvSpPr>
            <a:spLocks noChangeAspect="1"/>
          </p:cNvSpPr>
          <p:nvPr/>
        </p:nvSpPr>
        <p:spPr bwMode="gray">
          <a:xfrm>
            <a:off x="1259685" y="3669533"/>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id="{055CF942-1D5F-4A30-974F-EA349CF72F06}"/>
              </a:ext>
            </a:extLst>
          </p:cNvPr>
          <p:cNvSpPr txBox="1"/>
          <p:nvPr/>
        </p:nvSpPr>
        <p:spPr bwMode="gray">
          <a:xfrm>
            <a:off x="1499816" y="3620420"/>
            <a:ext cx="2094155"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Delivers the Bluetooth-based terminal location configuration.</a:t>
            </a:r>
          </a:p>
        </p:txBody>
      </p:sp>
      <p:sp>
        <p:nvSpPr>
          <p:cNvPr id="31" name="Oval 4">
            <a:extLst>
              <a:ext uri="{FF2B5EF4-FFF2-40B4-BE49-F238E27FC236}">
                <a16:creationId xmlns:a16="http://schemas.microsoft.com/office/drawing/2014/main" id="{87484945-8135-4090-A53B-5695C3646AAF}"/>
              </a:ext>
            </a:extLst>
          </p:cNvPr>
          <p:cNvSpPr>
            <a:spLocks noChangeAspect="1"/>
          </p:cNvSpPr>
          <p:nvPr/>
        </p:nvSpPr>
        <p:spPr bwMode="gray">
          <a:xfrm>
            <a:off x="1259685" y="5185860"/>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id="{4A2FB549-48F7-446C-9F54-07D19327BAB1}"/>
              </a:ext>
            </a:extLst>
          </p:cNvPr>
          <p:cNvSpPr txBox="1"/>
          <p:nvPr/>
        </p:nvSpPr>
        <p:spPr bwMode="gray">
          <a:xfrm>
            <a:off x="1499816" y="5162147"/>
            <a:ext cx="2920858"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Broadcasts Bluetooth Beacon packets based on the delivered configuration.</a:t>
            </a:r>
          </a:p>
        </p:txBody>
      </p:sp>
      <p:sp>
        <p:nvSpPr>
          <p:cNvPr id="33" name="Oval 4">
            <a:extLst>
              <a:ext uri="{FF2B5EF4-FFF2-40B4-BE49-F238E27FC236}">
                <a16:creationId xmlns:a16="http://schemas.microsoft.com/office/drawing/2014/main" id="{A53CF5C3-905C-4010-A511-1FFA9EC1EF0C}"/>
              </a:ext>
            </a:extLst>
          </p:cNvPr>
          <p:cNvSpPr>
            <a:spLocks noChangeAspect="1"/>
          </p:cNvSpPr>
          <p:nvPr/>
        </p:nvSpPr>
        <p:spPr bwMode="gray">
          <a:xfrm>
            <a:off x="7272639" y="4401649"/>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id="{358A6AD6-04CE-4FB4-A67B-04CCB213B708}"/>
              </a:ext>
            </a:extLst>
          </p:cNvPr>
          <p:cNvSpPr txBox="1"/>
          <p:nvPr/>
        </p:nvSpPr>
        <p:spPr bwMode="gray">
          <a:xfrm>
            <a:off x="7567326" y="4365236"/>
            <a:ext cx="3281014" cy="738664"/>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Reports its location to the third-party LBS platform after receiving broadcast packets.</a:t>
            </a:r>
          </a:p>
        </p:txBody>
      </p:sp>
      <p:sp>
        <p:nvSpPr>
          <p:cNvPr id="25" name="TextBox 18">
            <a:extLst>
              <a:ext uri="{FF2B5EF4-FFF2-40B4-BE49-F238E27FC236}">
                <a16:creationId xmlns:a16="http://schemas.microsoft.com/office/drawing/2014/main" id="{859E779D-FB7A-489D-A145-93EC2D55C381}"/>
              </a:ext>
            </a:extLst>
          </p:cNvPr>
          <p:cNvSpPr txBox="1"/>
          <p:nvPr/>
        </p:nvSpPr>
        <p:spPr bwMode="gray">
          <a:xfrm>
            <a:off x="4989943" y="4862695"/>
            <a:ext cx="420308" cy="323165"/>
          </a:xfrm>
          <a:prstGeom prst="rect">
            <a:avLst/>
          </a:prstGeom>
          <a:noFill/>
        </p:spPr>
        <p:txBody>
          <a:bodyPr wrap="none" rtlCol="0">
            <a:spAutoFit/>
          </a:bodyPr>
          <a:lstStyle>
            <a:defPPr>
              <a:defRPr lang="en-US"/>
            </a:defPPr>
            <a:lvl1pPr>
              <a:defRPr sz="1500">
                <a:solidFill>
                  <a:srgbClr val="0070C0"/>
                </a:solidFill>
              </a:defRPr>
            </a:lvl1pPr>
          </a:lstStyle>
          <a:p>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79859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r>
              <a:rPr lang="en-US">
                <a:sym typeface="Huawei Sans" panose="020C0503030203020204" pitchFamily="34" charset="0"/>
              </a:rPr>
              <a:t>iMaster NCE-Campus O</a:t>
            </a:r>
            <a:r>
              <a:rPr lang="en-US" altLang="zh-CN">
                <a:sym typeface="Huawei Sans" panose="020C0503030203020204" pitchFamily="34" charset="0"/>
              </a:rPr>
              <a:t>pen API Introduction</a:t>
            </a:r>
            <a:endParaRPr lang="en-US" dirty="0">
              <a:sym typeface="Huawei Sans" panose="020C0503030203020204" pitchFamily="34" charset="0"/>
            </a:endParaRPr>
          </a:p>
        </p:txBody>
      </p:sp>
    </p:spTree>
    <p:extLst>
      <p:ext uri="{BB962C8B-B14F-4D97-AF65-F5344CB8AC3E}">
        <p14:creationId xmlns:p14="http://schemas.microsoft.com/office/powerpoint/2010/main" val="704368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Typical Scenarios and Open Capabilities</a:t>
            </a:r>
            <a:endParaRPr lang="en-US" altLang="zh-CN" sz="2000" b="1"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Authentication and Authorization</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LBS</a:t>
            </a:r>
            <a:endParaRPr lang="en-US" altLang="zh-CN" sz="18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800" dirty="0">
                <a:sym typeface="Huawei Sans" panose="020C0503030203020204" pitchFamily="34" charset="0"/>
              </a:rPr>
              <a:t>Crowd Profiling</a:t>
            </a:r>
            <a:endParaRPr lang="en-US" altLang="zh-CN" sz="1800"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Network O&amp;M</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Smart IoT</a:t>
            </a:r>
            <a:endParaRPr lang="en-US" altLang="zh-CN" sz="18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1926656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A9ED1-A19F-45B4-887B-6D8CFFD1FC1C}"/>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a16="http://schemas.microsoft.com/office/drawing/2014/main" id="{A6421C83-7048-46D6-984D-9B182FE2CEF4}"/>
              </a:ext>
            </a:extLst>
          </p:cNvPr>
          <p:cNvSpPr txBox="1"/>
          <p:nvPr/>
        </p:nvSpPr>
        <p:spPr bwMode="gray">
          <a:xfrm>
            <a:off x="6693914" y="2245512"/>
            <a:ext cx="5002175" cy="2554545"/>
          </a:xfrm>
          <a:prstGeom prst="rect">
            <a:avLst/>
          </a:prstGeom>
          <a:noFill/>
          <a:ln>
            <a:solidFill>
              <a:srgbClr val="30B5C5"/>
            </a:solidFill>
          </a:ln>
        </p:spPr>
        <p:txBody>
          <a:bodyPr wrap="square" rtlCol="0" anchor="ctr" anchorCtr="0">
            <a:spAutoFit/>
          </a:bodyPr>
          <a:lstStyle/>
          <a:p>
            <a:pPr>
              <a:lnSpc>
                <a:spcPts val="24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lnSpc>
                <a:spcPts val="24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business industry has the requirements for precision marketing. Direct marketing can tag specific people based on crowd profiles, and push target content to provide personalized services based on these tags. Crowd profiling requires two types of data: one is the data left online; the other type of data is left in brick-and-mortar stores (offline data), which can be collected using Wi-Fi probes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and from network access data of customers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graphicFrame>
        <p:nvGraphicFramePr>
          <p:cNvPr id="9" name="表格 8"/>
          <p:cNvGraphicFramePr>
            <a:graphicFrameLocks noGrp="1"/>
          </p:cNvGraphicFramePr>
          <p:nvPr>
            <p:extLst>
              <p:ext uri="{D42A27DB-BD31-4B8C-83A1-F6EECF244321}">
                <p14:modId xmlns:p14="http://schemas.microsoft.com/office/powerpoint/2010/main" val="558050730"/>
              </p:ext>
            </p:extLst>
          </p:nvPr>
        </p:nvGraphicFramePr>
        <p:xfrm>
          <a:off x="5144177" y="5016327"/>
          <a:ext cx="6551912" cy="978000"/>
        </p:xfrm>
        <a:graphic>
          <a:graphicData uri="http://schemas.openxmlformats.org/drawingml/2006/table">
            <a:tbl>
              <a:tblPr/>
              <a:tblGrid>
                <a:gridCol w="2032634">
                  <a:extLst>
                    <a:ext uri="{9D8B030D-6E8A-4147-A177-3AD203B41FA5}">
                      <a16:colId xmlns:a16="http://schemas.microsoft.com/office/drawing/2014/main" val="20000"/>
                    </a:ext>
                  </a:extLst>
                </a:gridCol>
                <a:gridCol w="4519278">
                  <a:extLst>
                    <a:ext uri="{9D8B030D-6E8A-4147-A177-3AD203B41FA5}">
                      <a16:colId xmlns:a16="http://schemas.microsoft.com/office/drawing/2014/main" val="20001"/>
                    </a:ext>
                  </a:extLst>
                </a:gridCol>
              </a:tblGrid>
              <a:tr h="223424">
                <a:tc>
                  <a:txBody>
                    <a:bodyPr/>
                    <a:lstStyle/>
                    <a:p>
                      <a:pPr algn="ctr">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42195">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location information is provided.</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9962">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VAS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login and logout information, network application information, and network traffic information are provided.</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pSp>
        <p:nvGrpSpPr>
          <p:cNvPr id="4" name="组合 3"/>
          <p:cNvGrpSpPr/>
          <p:nvPr/>
        </p:nvGrpSpPr>
        <p:grpSpPr bwMode="gray">
          <a:xfrm>
            <a:off x="442913" y="3018984"/>
            <a:ext cx="6172373" cy="2259244"/>
            <a:chOff x="380357" y="3365356"/>
            <a:chExt cx="6172373" cy="2259244"/>
          </a:xfrm>
        </p:grpSpPr>
        <p:sp>
          <p:nvSpPr>
            <p:cNvPr id="14" name="文本框 13">
              <a:extLst>
                <a:ext uri="{FF2B5EF4-FFF2-40B4-BE49-F238E27FC236}">
                  <a16:creationId xmlns:a16="http://schemas.microsoft.com/office/drawing/2014/main" id="{272A6C28-738F-4245-9B4D-B724426B4C10}"/>
                </a:ext>
              </a:extLst>
            </p:cNvPr>
            <p:cNvSpPr txBox="1"/>
            <p:nvPr/>
          </p:nvSpPr>
          <p:spPr bwMode="gray">
            <a:xfrm>
              <a:off x="5354485" y="4187469"/>
              <a:ext cx="1198245" cy="461665"/>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r>
                <a:rPr lang="en-US" sz="1200" baseline="30000" dirty="0">
                  <a:latin typeface="Huawei Sans" panose="020C0503030203020204" pitchFamily="34" charset="0"/>
                  <a:ea typeface="方正兰亭黑简体" panose="02000000000000000000" pitchFamily="2" charset="-122"/>
                  <a:sym typeface="Huawei Sans" panose="020C0503030203020204" pitchFamily="34" charset="0"/>
                </a:rPr>
                <a:t>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-party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椭圆 48"/>
            <p:cNvSpPr/>
            <p:nvPr/>
          </p:nvSpPr>
          <p:spPr bwMode="gray">
            <a:xfrm>
              <a:off x="5064497" y="3408448"/>
              <a:ext cx="1398214" cy="1399201"/>
            </a:xfrm>
            <a:prstGeom prst="ellipse">
              <a:avLst/>
            </a:prstGeom>
            <a:no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380357" y="3365356"/>
              <a:ext cx="5715643" cy="2259244"/>
              <a:chOff x="365102" y="2911505"/>
              <a:chExt cx="5887483" cy="2200065"/>
            </a:xfrm>
          </p:grpSpPr>
          <p:sp>
            <p:nvSpPr>
              <p:cNvPr id="10" name="Freeform 159">
                <a:extLst>
                  <a:ext uri="{FF2B5EF4-FFF2-40B4-BE49-F238E27FC236}">
                    <a16:creationId xmlns:a16="http://schemas.microsoft.com/office/drawing/2014/main" id="{0BA610E4-2C68-4349-840F-29F43D2A463D}"/>
                  </a:ext>
                </a:extLst>
              </p:cNvPr>
              <p:cNvSpPr/>
              <p:nvPr/>
            </p:nvSpPr>
            <p:spPr bwMode="gray">
              <a:xfrm flipH="1">
                <a:off x="599374" y="3087356"/>
                <a:ext cx="1908633"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a:extLst>
                  <a:ext uri="{FF2B5EF4-FFF2-40B4-BE49-F238E27FC236}">
                    <a16:creationId xmlns:a16="http://schemas.microsoft.com/office/drawing/2014/main"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98071" y="3375909"/>
                <a:ext cx="454514" cy="339188"/>
              </a:xfrm>
              <a:prstGeom prst="rect">
                <a:avLst/>
              </a:prstGeom>
            </p:spPr>
          </p:pic>
          <p:sp>
            <p:nvSpPr>
              <p:cNvPr id="13" name="文本框 12">
                <a:extLst>
                  <a:ext uri="{FF2B5EF4-FFF2-40B4-BE49-F238E27FC236}">
                    <a16:creationId xmlns:a16="http://schemas.microsoft.com/office/drawing/2014/main" id="{29282D48-F113-44FD-AE82-13313460824A}"/>
                  </a:ext>
                </a:extLst>
              </p:cNvPr>
              <p:cNvSpPr txBox="1"/>
              <p:nvPr/>
            </p:nvSpPr>
            <p:spPr bwMode="gray">
              <a:xfrm>
                <a:off x="1228657" y="3219282"/>
                <a:ext cx="1431403"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形状 35">
                <a:extLst>
                  <a:ext uri="{FF2B5EF4-FFF2-40B4-BE49-F238E27FC236}">
                    <a16:creationId xmlns:a16="http://schemas.microsoft.com/office/drawing/2014/main" id="{CEFD060C-3C85-4895-802C-256E1DD74BE1}"/>
                  </a:ext>
                </a:extLst>
              </p:cNvPr>
              <p:cNvSpPr/>
              <p:nvPr/>
            </p:nvSpPr>
            <p:spPr bwMode="gray">
              <a:xfrm>
                <a:off x="2381438" y="3193403"/>
                <a:ext cx="2826981" cy="197292"/>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形状 38">
                <a:extLst>
                  <a:ext uri="{FF2B5EF4-FFF2-40B4-BE49-F238E27FC236}">
                    <a16:creationId xmlns:a16="http://schemas.microsoft.com/office/drawing/2014/main" id="{874C4E77-89F2-4DA2-A35F-0550E23A9BB0}"/>
                  </a:ext>
                </a:extLst>
              </p:cNvPr>
              <p:cNvSpPr/>
              <p:nvPr/>
            </p:nvSpPr>
            <p:spPr bwMode="gray">
              <a:xfrm>
                <a:off x="2565412" y="3671215"/>
                <a:ext cx="2599453" cy="362863"/>
              </a:xfrm>
              <a:custGeom>
                <a:avLst/>
                <a:gdLst>
                  <a:gd name="connsiteX0" fmla="*/ 0 w 1917700"/>
                  <a:gd name="connsiteY0" fmla="*/ 0 h 190709"/>
                  <a:gd name="connsiteX1" fmla="*/ 927100 w 1917700"/>
                  <a:gd name="connsiteY1" fmla="*/ 190500 h 190709"/>
                  <a:gd name="connsiteX2" fmla="*/ 1917700 w 1917700"/>
                  <a:gd name="connsiteY2" fmla="*/ 38100 h 190709"/>
                </a:gdLst>
                <a:ahLst/>
                <a:cxnLst>
                  <a:cxn ang="0">
                    <a:pos x="connsiteX0" y="connsiteY0"/>
                  </a:cxn>
                  <a:cxn ang="0">
                    <a:pos x="connsiteX1" y="connsiteY1"/>
                  </a:cxn>
                  <a:cxn ang="0">
                    <a:pos x="connsiteX2" y="connsiteY2"/>
                  </a:cxn>
                </a:cxnLst>
                <a:rect l="l" t="t" r="r" b="b"/>
                <a:pathLst>
                  <a:path w="1917700" h="190709">
                    <a:moveTo>
                      <a:pt x="0" y="0"/>
                    </a:moveTo>
                    <a:cubicBezTo>
                      <a:pt x="303741" y="92075"/>
                      <a:pt x="607483" y="184150"/>
                      <a:pt x="927100" y="190500"/>
                    </a:cubicBezTo>
                    <a:cubicBezTo>
                      <a:pt x="1246717" y="196850"/>
                      <a:pt x="1754717" y="57150"/>
                      <a:pt x="1917700" y="38100"/>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id="{9B269206-A764-4E8F-B2F7-5A8CFB498BA0}"/>
                  </a:ext>
                </a:extLst>
              </p:cNvPr>
              <p:cNvSpPr txBox="1"/>
              <p:nvPr/>
            </p:nvSpPr>
            <p:spPr bwMode="gray">
              <a:xfrm>
                <a:off x="2817724" y="2911505"/>
                <a:ext cx="2038017" cy="307777"/>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Method 1: VAS API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a16="http://schemas.microsoft.com/office/drawing/2014/main" id="{04D25DB3-C1A0-457B-BBDD-8412FF857832}"/>
                  </a:ext>
                </a:extLst>
              </p:cNvPr>
              <p:cNvSpPr txBox="1"/>
              <p:nvPr/>
            </p:nvSpPr>
            <p:spPr bwMode="gray">
              <a:xfrm>
                <a:off x="2806826" y="4079269"/>
                <a:ext cx="2059812" cy="307777"/>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Method 2: LBS API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p:cNvCxnSpPr/>
              <p:nvPr/>
            </p:nvCxnSpPr>
            <p:spPr bwMode="gray">
              <a:xfrm flipV="1">
                <a:off x="2493163" y="3594842"/>
                <a:ext cx="2661917" cy="1"/>
              </a:xfrm>
              <a:prstGeom prst="line">
                <a:avLst/>
              </a:prstGeom>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365102" y="3981827"/>
                <a:ext cx="2819331" cy="1129743"/>
                <a:chOff x="328297" y="4895988"/>
                <a:chExt cx="2819331" cy="1129743"/>
              </a:xfrm>
            </p:grpSpPr>
            <p:pic>
              <p:nvPicPr>
                <p:cNvPr id="12" name="图片 11">
                  <a:extLst>
                    <a:ext uri="{FF2B5EF4-FFF2-40B4-BE49-F238E27FC236}">
                      <a16:creationId xmlns:a16="http://schemas.microsoft.com/office/drawing/2014/main" id="{7CA12E9E-7A8B-4392-9176-70219B81E82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28696" y="5212053"/>
                  <a:ext cx="330793" cy="253925"/>
                </a:xfrm>
                <a:prstGeom prst="rect">
                  <a:avLst/>
                </a:prstGeom>
              </p:spPr>
            </p:pic>
            <p:cxnSp>
              <p:nvCxnSpPr>
                <p:cNvPr id="16" name="直接连接符 15">
                  <a:extLst>
                    <a:ext uri="{FF2B5EF4-FFF2-40B4-BE49-F238E27FC236}">
                      <a16:creationId xmlns:a16="http://schemas.microsoft.com/office/drawing/2014/main" id="{382CCB86-B349-43FF-BC40-824BF57A3639}"/>
                    </a:ext>
                  </a:extLst>
                </p:cNvPr>
                <p:cNvCxnSpPr>
                  <a:endCxn id="12" idx="0"/>
                </p:cNvCxnSpPr>
                <p:nvPr/>
              </p:nvCxnSpPr>
              <p:spPr bwMode="gray">
                <a:xfrm flipH="1">
                  <a:off x="694092" y="4907339"/>
                  <a:ext cx="818558" cy="304714"/>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98244" y="5212053"/>
                  <a:ext cx="330793" cy="253925"/>
                </a:xfrm>
                <a:prstGeom prst="rect">
                  <a:avLst/>
                </a:prstGeom>
              </p:spPr>
            </p:pic>
            <p:cxnSp>
              <p:nvCxnSpPr>
                <p:cNvPr id="18" name="直接连接符 17">
                  <a:extLst>
                    <a:ext uri="{FF2B5EF4-FFF2-40B4-BE49-F238E27FC236}">
                      <a16:creationId xmlns:a16="http://schemas.microsoft.com/office/drawing/2014/main" id="{7A445271-B7E9-4734-821A-9C1214916573}"/>
                    </a:ext>
                  </a:extLst>
                </p:cNvPr>
                <p:cNvCxnSpPr>
                  <a:cxnSpLocks/>
                  <a:endCxn id="17" idx="0"/>
                </p:cNvCxnSpPr>
                <p:nvPr/>
              </p:nvCxnSpPr>
              <p:spPr bwMode="gray">
                <a:xfrm>
                  <a:off x="1512650" y="4907339"/>
                  <a:ext cx="750992" cy="304713"/>
                </a:xfrm>
                <a:prstGeom prst="line">
                  <a:avLst/>
                </a:prstGeom>
              </p:spPr>
              <p:style>
                <a:lnRef idx="1">
                  <a:schemeClr val="accent1"/>
                </a:lnRef>
                <a:fillRef idx="0">
                  <a:schemeClr val="accent1"/>
                </a:fillRef>
                <a:effectRef idx="0">
                  <a:schemeClr val="accent1"/>
                </a:effectRef>
                <a:fontRef idx="minor">
                  <a:schemeClr val="tx1"/>
                </a:fontRef>
              </p:style>
            </p:cxnSp>
            <p:sp>
              <p:nvSpPr>
                <p:cNvPr id="22" name="任意多边形: 形状 33">
                  <a:extLst>
                    <a:ext uri="{FF2B5EF4-FFF2-40B4-BE49-F238E27FC236}">
                      <a16:creationId xmlns:a16="http://schemas.microsoft.com/office/drawing/2014/main" id="{4202E2F6-FC8A-421A-8B3A-56DAC1222C87}"/>
                    </a:ext>
                  </a:extLst>
                </p:cNvPr>
                <p:cNvSpPr/>
                <p:nvPr/>
              </p:nvSpPr>
              <p:spPr bwMode="gray">
                <a:xfrm flipH="1">
                  <a:off x="2306925" y="5469000"/>
                  <a:ext cx="37223" cy="276212"/>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a:extLst>
                    <a:ext uri="{FF2B5EF4-FFF2-40B4-BE49-F238E27FC236}">
                      <a16:creationId xmlns:a16="http://schemas.microsoft.com/office/drawing/2014/main" id="{7A445271-B7E9-4734-821A-9C1214916573}"/>
                    </a:ext>
                  </a:extLst>
                </p:cNvPr>
                <p:cNvCxnSpPr>
                  <a:cxnSpLocks/>
                  <a:endCxn id="35" idx="0"/>
                </p:cNvCxnSpPr>
                <p:nvPr/>
              </p:nvCxnSpPr>
              <p:spPr bwMode="gray">
                <a:xfrm>
                  <a:off x="1521736" y="4895988"/>
                  <a:ext cx="0" cy="319087"/>
                </a:xfrm>
                <a:prstGeom prst="line">
                  <a:avLst/>
                </a:prstGeom>
              </p:spPr>
              <p:style>
                <a:lnRef idx="1">
                  <a:schemeClr val="accent1"/>
                </a:lnRef>
                <a:fillRef idx="0">
                  <a:schemeClr val="accent1"/>
                </a:fillRef>
                <a:effectRef idx="0">
                  <a:schemeClr val="accent1"/>
                </a:effectRef>
                <a:fontRef idx="minor">
                  <a:schemeClr val="tx1"/>
                </a:fontRef>
              </p:style>
            </p:cxnSp>
            <p:pic>
              <p:nvPicPr>
                <p:cNvPr id="35" name="图片 34">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56339" y="5215075"/>
                  <a:ext cx="330793" cy="253925"/>
                </a:xfrm>
                <a:prstGeom prst="rect">
                  <a:avLst/>
                </a:prstGeom>
              </p:spPr>
            </p:pic>
            <p:sp>
              <p:nvSpPr>
                <p:cNvPr id="36" name="文本框 35"/>
                <p:cNvSpPr txBox="1"/>
                <p:nvPr/>
              </p:nvSpPr>
              <p:spPr bwMode="gray">
                <a:xfrm>
                  <a:off x="328297" y="5539731"/>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116735" y="5549871"/>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2294558" y="5527600"/>
                  <a:ext cx="853070" cy="26974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任意多边形: 形状 33">
                  <a:extLst>
                    <a:ext uri="{FF2B5EF4-FFF2-40B4-BE49-F238E27FC236}">
                      <a16:creationId xmlns:a16="http://schemas.microsoft.com/office/drawing/2014/main" id="{4202E2F6-FC8A-421A-8B3A-56DAC1222C87}"/>
                    </a:ext>
                  </a:extLst>
                </p:cNvPr>
                <p:cNvSpPr/>
                <p:nvPr/>
              </p:nvSpPr>
              <p:spPr bwMode="gray">
                <a:xfrm>
                  <a:off x="2035217" y="5459136"/>
                  <a:ext cx="212543" cy="311554"/>
                </a:xfrm>
                <a:custGeom>
                  <a:avLst/>
                  <a:gdLst>
                    <a:gd name="connsiteX0" fmla="*/ 0 w 584200"/>
                    <a:gd name="connsiteY0" fmla="*/ 533400 h 533400"/>
                    <a:gd name="connsiteX1" fmla="*/ 469900 w 584200"/>
                    <a:gd name="connsiteY1" fmla="*/ 393700 h 533400"/>
                    <a:gd name="connsiteX2" fmla="*/ 584200 w 584200"/>
                    <a:gd name="connsiteY2" fmla="*/ 0 h 533400"/>
                    <a:gd name="connsiteX0" fmla="*/ 0 w 544870"/>
                    <a:gd name="connsiteY0" fmla="*/ 528637 h 528637"/>
                    <a:gd name="connsiteX1" fmla="*/ 469900 w 544870"/>
                    <a:gd name="connsiteY1" fmla="*/ 388937 h 528637"/>
                    <a:gd name="connsiteX2" fmla="*/ 544870 w 544870"/>
                    <a:gd name="connsiteY2" fmla="*/ 0 h 528637"/>
                    <a:gd name="connsiteX0" fmla="*/ 0 w 544870"/>
                    <a:gd name="connsiteY0" fmla="*/ 528637 h 528637"/>
                    <a:gd name="connsiteX1" fmla="*/ 469900 w 544870"/>
                    <a:gd name="connsiteY1" fmla="*/ 388937 h 528637"/>
                    <a:gd name="connsiteX2" fmla="*/ 544870 w 544870"/>
                    <a:gd name="connsiteY2" fmla="*/ 0 h 528637"/>
                  </a:gdLst>
                  <a:ahLst/>
                  <a:cxnLst>
                    <a:cxn ang="0">
                      <a:pos x="connsiteX0" y="connsiteY0"/>
                    </a:cxn>
                    <a:cxn ang="0">
                      <a:pos x="connsiteX1" y="connsiteY1"/>
                    </a:cxn>
                    <a:cxn ang="0">
                      <a:pos x="connsiteX2" y="connsiteY2"/>
                    </a:cxn>
                  </a:cxnLst>
                  <a:rect l="l" t="t" r="r" b="b"/>
                  <a:pathLst>
                    <a:path w="544870" h="528637">
                      <a:moveTo>
                        <a:pt x="0" y="528637"/>
                      </a:moveTo>
                      <a:cubicBezTo>
                        <a:pt x="186266" y="503237"/>
                        <a:pt x="372533" y="477837"/>
                        <a:pt x="469900" y="388937"/>
                      </a:cubicBezTo>
                      <a:cubicBezTo>
                        <a:pt x="567267" y="300037"/>
                        <a:pt x="536824" y="182033"/>
                        <a:pt x="544870" y="0"/>
                      </a:cubicBezTo>
                    </a:path>
                  </a:pathLst>
                </a:custGeom>
                <a:noFill/>
                <a:ln w="12700">
                  <a:solidFill>
                    <a:srgbClr val="94DAE2"/>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descr="SAN网络-蓝.png"/>
                <p:cNvPicPr>
                  <a:picLocks noChangeAspect="1"/>
                </p:cNvPicPr>
                <p:nvPr/>
              </p:nvPicPr>
              <p:blipFill>
                <a:blip r:embed="rId5" cstate="print"/>
                <a:stretch>
                  <a:fillRect/>
                </a:stretch>
              </p:blipFill>
              <p:spPr bwMode="gray">
                <a:xfrm>
                  <a:off x="1895382" y="5733232"/>
                  <a:ext cx="178721" cy="274097"/>
                </a:xfrm>
                <a:prstGeom prst="rect">
                  <a:avLst/>
                </a:prstGeom>
              </p:spPr>
            </p:pic>
            <p:pic>
              <p:nvPicPr>
                <p:cNvPr id="54" name="图片 53" descr="故障链路.png"/>
                <p:cNvPicPr>
                  <a:picLocks noChangeAspect="1"/>
                </p:cNvPicPr>
                <p:nvPr/>
              </p:nvPicPr>
              <p:blipFill>
                <a:blip r:embed="rId6" cstate="print"/>
                <a:stretch>
                  <a:fillRect/>
                </a:stretch>
              </p:blipFill>
              <p:spPr bwMode="gray">
                <a:xfrm>
                  <a:off x="2172513" y="5742642"/>
                  <a:ext cx="379639" cy="283089"/>
                </a:xfrm>
                <a:prstGeom prst="rect">
                  <a:avLst/>
                </a:prstGeom>
              </p:spPr>
            </p:pic>
          </p:grpSp>
          <p:pic>
            <p:nvPicPr>
              <p:cNvPr id="55" name="图片 54"/>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5259031" y="3377939"/>
                <a:ext cx="412592" cy="312612"/>
              </a:xfrm>
              <a:prstGeom prst="rect">
                <a:avLst/>
              </a:prstGeom>
            </p:spPr>
          </p:pic>
          <p:sp>
            <p:nvSpPr>
              <p:cNvPr id="56" name="文本框 55">
                <a:extLst>
                  <a:ext uri="{FF2B5EF4-FFF2-40B4-BE49-F238E27FC236}">
                    <a16:creationId xmlns:a16="http://schemas.microsoft.com/office/drawing/2014/main" id="{272A6C28-738F-4245-9B4D-B724426B4C10}"/>
                  </a:ext>
                </a:extLst>
              </p:cNvPr>
              <p:cNvSpPr txBox="1"/>
              <p:nvPr/>
            </p:nvSpPr>
            <p:spPr bwMode="gray">
              <a:xfrm>
                <a:off x="5232769" y="3706001"/>
                <a:ext cx="512202" cy="269743"/>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40" name="文本占位符 31">
            <a:extLst>
              <a:ext uri="{FF2B5EF4-FFF2-40B4-BE49-F238E27FC236}">
                <a16:creationId xmlns:a16="http://schemas.microsoft.com/office/drawing/2014/main" id="{1CD3EA07-EBEA-4DF7-BB46-9AB841353C9F}"/>
              </a:ext>
            </a:extLst>
          </p:cNvPr>
          <p:cNvSpPr txBox="1">
            <a:spLocks/>
          </p:cNvSpPr>
          <p:nvPr/>
        </p:nvSpPr>
        <p:spPr bwMode="gray">
          <a:xfrm>
            <a:off x="468317" y="1189763"/>
            <a:ext cx="11276183" cy="819197"/>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177800" indent="-177800">
              <a:tabLst>
                <a:tab pos="177800" algn="l"/>
              </a:tabLs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Crowd profiling: A third-party big data analysis platform analyzes the locations and status of terminals detected and managed on Huawei intent-driven campus networks to obtain the characteristics of crowd profiles in an area, so that target content can be pushed to the customers to provide personalized services.</a:t>
            </a:r>
          </a:p>
        </p:txBody>
      </p:sp>
      <p:pic>
        <p:nvPicPr>
          <p:cNvPr id="42" name="图片 41">
            <a:extLst>
              <a:ext uri="{FF2B5EF4-FFF2-40B4-BE49-F238E27FC236}">
                <a16:creationId xmlns:a16="http://schemas.microsoft.com/office/drawing/2014/main" id="{A393F8C6-B304-4066-850C-3C06096FE2A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201267" y="3580031"/>
            <a:ext cx="820949" cy="466673"/>
          </a:xfrm>
          <a:prstGeom prst="rect">
            <a:avLst/>
          </a:prstGeom>
        </p:spPr>
      </p:pic>
    </p:spTree>
    <p:extLst>
      <p:ext uri="{BB962C8B-B14F-4D97-AF65-F5344CB8AC3E}">
        <p14:creationId xmlns:p14="http://schemas.microsoft.com/office/powerpoint/2010/main" val="2010798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DB10B0-DF9D-4AB4-AA90-EBA132273E4F}"/>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Invoking a VAS API</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Shape 210">
            <a:extLst>
              <a:ext uri="{FF2B5EF4-FFF2-40B4-BE49-F238E27FC236}">
                <a16:creationId xmlns:a16="http://schemas.microsoft.com/office/drawing/2014/main" id="{688EA54B-1F9E-4D9B-9AE3-4E0514066E7E}"/>
              </a:ext>
            </a:extLst>
          </p:cNvPr>
          <p:cNvSpPr/>
          <p:nvPr/>
        </p:nvSpPr>
        <p:spPr bwMode="gray">
          <a:xfrm>
            <a:off x="7105699" y="1263120"/>
            <a:ext cx="4094536" cy="4548073"/>
          </a:xfrm>
          <a:prstGeom prst="roundRect">
            <a:avLst>
              <a:gd name="adj" fmla="val 7953"/>
            </a:avLst>
          </a:prstGeom>
          <a:noFill/>
          <a:ln w="41275">
            <a:noFill/>
          </a:ln>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grpSp>
        <p:nvGrpSpPr>
          <p:cNvPr id="10" name="组合 9">
            <a:extLst>
              <a:ext uri="{FF2B5EF4-FFF2-40B4-BE49-F238E27FC236}">
                <a16:creationId xmlns:a16="http://schemas.microsoft.com/office/drawing/2014/main" id="{317A729D-029E-4B36-85A8-484D6F2B83EF}"/>
              </a:ext>
            </a:extLst>
          </p:cNvPr>
          <p:cNvGrpSpPr/>
          <p:nvPr/>
        </p:nvGrpSpPr>
        <p:grpSpPr bwMode="gray">
          <a:xfrm>
            <a:off x="2073150" y="1443390"/>
            <a:ext cx="9672762" cy="4688320"/>
            <a:chOff x="967154" y="840701"/>
            <a:chExt cx="13779561" cy="4631915"/>
          </a:xfrm>
        </p:grpSpPr>
        <p:cxnSp>
          <p:nvCxnSpPr>
            <p:cNvPr id="11" name="直接连接符 10">
              <a:extLst>
                <a:ext uri="{FF2B5EF4-FFF2-40B4-BE49-F238E27FC236}">
                  <a16:creationId xmlns:a16="http://schemas.microsoft.com/office/drawing/2014/main" id="{497301F1-8C36-41E1-B48C-F0CB66C25AC5}"/>
                </a:ext>
              </a:extLst>
            </p:cNvPr>
            <p:cNvCxnSpPr/>
            <p:nvPr/>
          </p:nvCxnSpPr>
          <p:spPr bwMode="gray">
            <a:xfrm>
              <a:off x="1371600" y="1987061"/>
              <a:ext cx="0" cy="3485555"/>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 name="文本框 11">
              <a:extLst>
                <a:ext uri="{FF2B5EF4-FFF2-40B4-BE49-F238E27FC236}">
                  <a16:creationId xmlns:a16="http://schemas.microsoft.com/office/drawing/2014/main" id="{A6D1F738-88FD-4E0D-A644-DAE7CA1F5A58}"/>
                </a:ext>
              </a:extLst>
            </p:cNvPr>
            <p:cNvSpPr txBox="1"/>
            <p:nvPr/>
          </p:nvSpPr>
          <p:spPr bwMode="gray">
            <a:xfrm>
              <a:off x="967154" y="947127"/>
              <a:ext cx="1032693" cy="304074"/>
            </a:xfrm>
            <a:prstGeom prst="rect">
              <a:avLst/>
            </a:prstGeom>
            <a:noFill/>
          </p:spPr>
          <p:txBody>
            <a:bodyPr wrap="square" rtlCol="0" anchor="ctr" anchorCtr="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Device</a:t>
              </a:r>
            </a:p>
          </p:txBody>
        </p:sp>
        <p:cxnSp>
          <p:nvCxnSpPr>
            <p:cNvPr id="13" name="直接连接符 12">
              <a:extLst>
                <a:ext uri="{FF2B5EF4-FFF2-40B4-BE49-F238E27FC236}">
                  <a16:creationId xmlns:a16="http://schemas.microsoft.com/office/drawing/2014/main" id="{2D0D0144-69C3-4F21-B942-B29D95A93585}"/>
                </a:ext>
              </a:extLst>
            </p:cNvPr>
            <p:cNvCxnSpPr/>
            <p:nvPr/>
          </p:nvCxnSpPr>
          <p:spPr bwMode="gray">
            <a:xfrm>
              <a:off x="3763108" y="1987061"/>
              <a:ext cx="0" cy="3485555"/>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 name="文本框 13">
              <a:extLst>
                <a:ext uri="{FF2B5EF4-FFF2-40B4-BE49-F238E27FC236}">
                  <a16:creationId xmlns:a16="http://schemas.microsoft.com/office/drawing/2014/main" id="{1E6789BD-BBFF-4F45-A630-B9188822B9AA}"/>
                </a:ext>
              </a:extLst>
            </p:cNvPr>
            <p:cNvSpPr txBox="1"/>
            <p:nvPr/>
          </p:nvSpPr>
          <p:spPr bwMode="gray">
            <a:xfrm>
              <a:off x="2618245" y="947127"/>
              <a:ext cx="3376682" cy="304074"/>
            </a:xfrm>
            <a:prstGeom prst="rect">
              <a:avLst/>
            </a:prstGeom>
            <a:noFill/>
          </p:spPr>
          <p:txBody>
            <a:bodyPr wrap="square" rtlCol="0" anchor="ctr" anchorCtr="0">
              <a:spAutoFit/>
            </a:bodyPr>
            <a:lstStyle/>
            <a:p>
              <a:pPr 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15" name="直接连接符 14">
              <a:extLst>
                <a:ext uri="{FF2B5EF4-FFF2-40B4-BE49-F238E27FC236}">
                  <a16:creationId xmlns:a16="http://schemas.microsoft.com/office/drawing/2014/main" id="{5096789C-A27F-4400-BB6A-56C1B90EA9D5}"/>
                </a:ext>
              </a:extLst>
            </p:cNvPr>
            <p:cNvCxnSpPr/>
            <p:nvPr/>
          </p:nvCxnSpPr>
          <p:spPr bwMode="gray">
            <a:xfrm>
              <a:off x="8959362" y="1987061"/>
              <a:ext cx="0" cy="3485555"/>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6" name="文本框 15">
              <a:extLst>
                <a:ext uri="{FF2B5EF4-FFF2-40B4-BE49-F238E27FC236}">
                  <a16:creationId xmlns:a16="http://schemas.microsoft.com/office/drawing/2014/main" id="{1DEA0B67-7804-41CB-9E21-46D626ACEDF5}"/>
                </a:ext>
              </a:extLst>
            </p:cNvPr>
            <p:cNvSpPr txBox="1"/>
            <p:nvPr/>
          </p:nvSpPr>
          <p:spPr bwMode="gray">
            <a:xfrm>
              <a:off x="6723656" y="840701"/>
              <a:ext cx="4488999" cy="516925"/>
            </a:xfrm>
            <a:prstGeom prst="rect">
              <a:avLst/>
            </a:prstGeom>
            <a:noFill/>
          </p:spPr>
          <p:txBody>
            <a:bodyPr wrap="square" rtlCol="0" anchor="ctr" anchorCtr="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Third-party network management and monitoring platform</a:t>
              </a:r>
            </a:p>
          </p:txBody>
        </p:sp>
        <p:sp>
          <p:nvSpPr>
            <p:cNvPr id="17" name="任意多边形 17">
              <a:extLst>
                <a:ext uri="{FF2B5EF4-FFF2-40B4-BE49-F238E27FC236}">
                  <a16:creationId xmlns:a16="http://schemas.microsoft.com/office/drawing/2014/main" id="{1EA2B660-781D-4154-9CE9-D3374953CDD8}"/>
                </a:ext>
              </a:extLst>
            </p:cNvPr>
            <p:cNvSpPr/>
            <p:nvPr/>
          </p:nvSpPr>
          <p:spPr bwMode="gray">
            <a:xfrm>
              <a:off x="3763108" y="1987062"/>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id="{9401466A-C1B7-4320-B8E3-109DAA874A9A}"/>
                </a:ext>
              </a:extLst>
            </p:cNvPr>
            <p:cNvSpPr txBox="1"/>
            <p:nvPr/>
          </p:nvSpPr>
          <p:spPr bwMode="gray">
            <a:xfrm>
              <a:off x="3930162" y="1987063"/>
              <a:ext cx="5029201" cy="45611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tenant administrator creates a northbound API administrator account.</a:t>
              </a:r>
            </a:p>
          </p:txBody>
        </p:sp>
        <p:sp>
          <p:nvSpPr>
            <p:cNvPr id="19" name="任意多边形 19">
              <a:extLst>
                <a:ext uri="{FF2B5EF4-FFF2-40B4-BE49-F238E27FC236}">
                  <a16:creationId xmlns:a16="http://schemas.microsoft.com/office/drawing/2014/main" id="{DFA034D5-9C98-4233-8EEE-903BBDF5AFE3}"/>
                </a:ext>
              </a:extLst>
            </p:cNvPr>
            <p:cNvSpPr/>
            <p:nvPr/>
          </p:nvSpPr>
          <p:spPr bwMode="gray">
            <a:xfrm>
              <a:off x="8959362" y="2378408"/>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id="{B01C4ECC-38AC-4EAD-BE39-EFA6380A1A0D}"/>
                </a:ext>
              </a:extLst>
            </p:cNvPr>
            <p:cNvSpPr txBox="1"/>
            <p:nvPr/>
          </p:nvSpPr>
          <p:spPr bwMode="gray">
            <a:xfrm>
              <a:off x="9180691" y="2316863"/>
              <a:ext cx="5566024" cy="820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partner obtains the username and password, obtains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through postman, and carries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 the head of the invoked API to perform API-based authorization.</a:t>
              </a:r>
            </a:p>
          </p:txBody>
        </p:sp>
        <p:sp>
          <p:nvSpPr>
            <p:cNvPr id="21" name="任意多边形 23">
              <a:extLst>
                <a:ext uri="{FF2B5EF4-FFF2-40B4-BE49-F238E27FC236}">
                  <a16:creationId xmlns:a16="http://schemas.microsoft.com/office/drawing/2014/main" id="{8E349B41-05C3-4619-B472-177B0AD57CCF}"/>
                </a:ext>
              </a:extLst>
            </p:cNvPr>
            <p:cNvSpPr/>
            <p:nvPr/>
          </p:nvSpPr>
          <p:spPr bwMode="gray">
            <a:xfrm>
              <a:off x="8968156" y="3159697"/>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id="{F1E384B4-7CB9-412B-848C-E2432F25CF4A}"/>
                </a:ext>
              </a:extLst>
            </p:cNvPr>
            <p:cNvSpPr txBox="1"/>
            <p:nvPr/>
          </p:nvSpPr>
          <p:spPr bwMode="gray">
            <a:xfrm>
              <a:off x="9180692" y="3156283"/>
              <a:ext cx="4327800" cy="273666"/>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Adds a tenant administrator account.</a:t>
              </a:r>
            </a:p>
          </p:txBody>
        </p:sp>
        <p:sp>
          <p:nvSpPr>
            <p:cNvPr id="23" name="任意多边形 27">
              <a:extLst>
                <a:ext uri="{FF2B5EF4-FFF2-40B4-BE49-F238E27FC236}">
                  <a16:creationId xmlns:a16="http://schemas.microsoft.com/office/drawing/2014/main" id="{22EF2E23-AAD2-4F34-8D21-0EB6A8BD0CF3}"/>
                </a:ext>
              </a:extLst>
            </p:cNvPr>
            <p:cNvSpPr/>
            <p:nvPr/>
          </p:nvSpPr>
          <p:spPr bwMode="gray">
            <a:xfrm>
              <a:off x="8968156" y="4049241"/>
              <a:ext cx="167055" cy="246252"/>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id="{3BD78C92-2251-46CE-9885-D6F3D294BF6B}"/>
                </a:ext>
              </a:extLst>
            </p:cNvPr>
            <p:cNvSpPr txBox="1"/>
            <p:nvPr/>
          </p:nvSpPr>
          <p:spPr bwMode="gray">
            <a:xfrm>
              <a:off x="9180693" y="4055913"/>
              <a:ext cx="2426676" cy="273667"/>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API.</a:t>
              </a:r>
            </a:p>
          </p:txBody>
        </p:sp>
        <p:cxnSp>
          <p:nvCxnSpPr>
            <p:cNvPr id="25" name="直接箭头连接符 24">
              <a:extLst>
                <a:ext uri="{FF2B5EF4-FFF2-40B4-BE49-F238E27FC236}">
                  <a16:creationId xmlns:a16="http://schemas.microsoft.com/office/drawing/2014/main" id="{0669ECBC-46EB-46DC-9550-FDE9496EC83E}"/>
                </a:ext>
              </a:extLst>
            </p:cNvPr>
            <p:cNvCxnSpPr/>
            <p:nvPr/>
          </p:nvCxnSpPr>
          <p:spPr bwMode="gray">
            <a:xfrm flipH="1">
              <a:off x="3771900" y="4572538"/>
              <a:ext cx="519625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6" name="文本框 25">
              <a:extLst>
                <a:ext uri="{FF2B5EF4-FFF2-40B4-BE49-F238E27FC236}">
                  <a16:creationId xmlns:a16="http://schemas.microsoft.com/office/drawing/2014/main" id="{E361453B-D994-4A90-AE66-F775F732783F}"/>
                </a:ext>
              </a:extLst>
            </p:cNvPr>
            <p:cNvSpPr txBox="1"/>
            <p:nvPr/>
          </p:nvSpPr>
          <p:spPr bwMode="gray">
            <a:xfrm>
              <a:off x="3912580" y="4307080"/>
              <a:ext cx="4308230" cy="273667"/>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Obtains the user status information.</a:t>
              </a:r>
            </a:p>
          </p:txBody>
        </p:sp>
      </p:gr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71982" y="2098733"/>
            <a:ext cx="540000" cy="442800"/>
          </a:xfrm>
          <a:prstGeom prst="rect">
            <a:avLst/>
          </a:prstGeom>
        </p:spPr>
      </p:pic>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89701" y="2098733"/>
            <a:ext cx="540000" cy="442800"/>
          </a:xfrm>
          <a:prstGeom prst="rect">
            <a:avLst/>
          </a:prstGeom>
        </p:spPr>
      </p:pic>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101060" y="2098733"/>
            <a:ext cx="540000" cy="442800"/>
          </a:xfrm>
          <a:prstGeom prst="rect">
            <a:avLst/>
          </a:prstGeom>
        </p:spPr>
      </p:pic>
    </p:spTree>
    <p:extLst>
      <p:ext uri="{BB962C8B-B14F-4D97-AF65-F5344CB8AC3E}">
        <p14:creationId xmlns:p14="http://schemas.microsoft.com/office/powerpoint/2010/main" val="1713680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Typical Scenarios and Open Capabilities</a:t>
            </a:r>
            <a:endParaRPr lang="en-US" altLang="zh-CN" sz="2000" b="1"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Authentication and Authorization</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LBS</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Crowd Profiling</a:t>
            </a:r>
            <a:endParaRPr lang="en-US" altLang="zh-CN" sz="18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800" dirty="0">
                <a:sym typeface="Huawei Sans" panose="020C0503030203020204" pitchFamily="34" charset="0"/>
              </a:rPr>
              <a:t>Network O&amp;M</a:t>
            </a:r>
            <a:endParaRPr lang="en-US" altLang="zh-CN" sz="1800"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Smart IoT</a:t>
            </a:r>
            <a:endParaRPr lang="en-US" altLang="zh-CN" sz="18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3945112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DB10B0-DF9D-4AB4-AA90-EBA132273E4F}"/>
              </a:ext>
            </a:extLst>
          </p:cNvPr>
          <p:cNvSpPr>
            <a:spLocks noGrp="1"/>
          </p:cNvSpPr>
          <p:nvPr>
            <p:ph type="title"/>
          </p:nvPr>
        </p:nvSpPr>
        <p:spPr bwMode="gray">
          <a:xfrm>
            <a:off x="455612" y="447468"/>
            <a:ext cx="11293475" cy="497095"/>
          </a:xfrm>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Network O&amp;M Overview</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a:extLst>
              <a:ext uri="{FF2B5EF4-FFF2-40B4-BE49-F238E27FC236}">
                <a16:creationId xmlns:a16="http://schemas.microsoft.com/office/drawing/2014/main" id="{1670E2FE-7438-4D6E-AD3B-69CC07D96204}"/>
              </a:ext>
            </a:extLst>
          </p:cNvPr>
          <p:cNvSpPr>
            <a:spLocks noGrp="1"/>
          </p:cNvSpPr>
          <p:nvPr>
            <p:ph type="body" sz="quarter" idx="10"/>
          </p:nvPr>
        </p:nvSpPr>
        <p:spPr bwMode="gray">
          <a:xfrm>
            <a:off x="455612" y="1052514"/>
            <a:ext cx="11293476" cy="823859"/>
          </a:xfrm>
        </p:spPr>
        <p:txBody>
          <a:bodyPr/>
          <a:lstStyle/>
          <a:p>
            <a:r>
              <a:rPr lang="en-US" altLang="zh-CN" sz="1600" dirty="0">
                <a:sym typeface="Huawei Sans" panose="020C0503030203020204" pitchFamily="34" charset="0"/>
              </a:rPr>
              <a:t>Network O&amp;M: Third-party network management platforms (such as MSP-owned or mainstream network management and monitoring platforms) can manage or monitor devices managed by </a:t>
            </a:r>
            <a:r>
              <a:rPr lang="en-US" altLang="zh-CN" sz="1600" dirty="0" err="1">
                <a:sym typeface="Huawei Sans" panose="020C0503030203020204" pitchFamily="34" charset="0"/>
              </a:rPr>
              <a:t>iMaster</a:t>
            </a:r>
            <a:r>
              <a:rPr lang="en-US" altLang="zh-CN" sz="1600" dirty="0">
                <a:sym typeface="Huawei Sans" panose="020C0503030203020204" pitchFamily="34" charset="0"/>
              </a:rPr>
              <a:t> NCE-Campus.</a:t>
            </a:r>
            <a:endParaRPr lang="zh-CN" altLang="en-US" sz="1600" dirty="0"/>
          </a:p>
        </p:txBody>
      </p:sp>
      <p:graphicFrame>
        <p:nvGraphicFramePr>
          <p:cNvPr id="9" name="表格 8"/>
          <p:cNvGraphicFramePr>
            <a:graphicFrameLocks noGrp="1"/>
          </p:cNvGraphicFramePr>
          <p:nvPr>
            <p:extLst>
              <p:ext uri="{D42A27DB-BD31-4B8C-83A1-F6EECF244321}">
                <p14:modId xmlns:p14="http://schemas.microsoft.com/office/powerpoint/2010/main" val="1205274293"/>
              </p:ext>
            </p:extLst>
          </p:nvPr>
        </p:nvGraphicFramePr>
        <p:xfrm>
          <a:off x="4644752" y="4734959"/>
          <a:ext cx="7101160" cy="1378834"/>
        </p:xfrm>
        <a:graphic>
          <a:graphicData uri="http://schemas.openxmlformats.org/drawingml/2006/table">
            <a:tbl>
              <a:tblPr/>
              <a:tblGrid>
                <a:gridCol w="1981824">
                  <a:extLst>
                    <a:ext uri="{9D8B030D-6E8A-4147-A177-3AD203B41FA5}">
                      <a16:colId xmlns:a16="http://schemas.microsoft.com/office/drawing/2014/main" val="20000"/>
                    </a:ext>
                  </a:extLst>
                </a:gridCol>
                <a:gridCol w="5119336">
                  <a:extLst>
                    <a:ext uri="{9D8B030D-6E8A-4147-A177-3AD203B41FA5}">
                      <a16:colId xmlns:a16="http://schemas.microsoft.com/office/drawing/2014/main" val="20001"/>
                    </a:ext>
                  </a:extLst>
                </a:gridCol>
              </a:tblGrid>
              <a:tr h="320434">
                <a:tc>
                  <a:txBody>
                    <a:bodyPr/>
                    <a:lstStyle/>
                    <a:p>
                      <a:pPr 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Integration Solution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pPr>
                      <a:r>
                        <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Suggestions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30340">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service API</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Applicable to interconnection with various third-party private SaaS platforms.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0340">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APIs based on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NETCONF, YANG,</a:t>
                      </a:r>
                      <a:r>
                        <a:rPr lang="en-US" altLang="zh-CN" sz="1200" baseline="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Telemetry,</a:t>
                      </a:r>
                      <a:r>
                        <a:rPr lang="en-US" altLang="zh-CN" sz="1200" baseline="0" dirty="0">
                          <a:latin typeface="Huawei Sans" panose="020C0503030203020204" pitchFamily="34" charset="0"/>
                          <a:ea typeface="方正兰亭黑简体" panose="02000000000000000000" pitchFamily="2" charset="-122"/>
                          <a:sym typeface="Huawei Sans" panose="020C0503030203020204" pitchFamily="34" charset="0"/>
                        </a:rPr>
                        <a:t> and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SNMP </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Applicable to interconnection with traditional network management platforms.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0" name="文本框 39">
            <a:extLst>
              <a:ext uri="{FF2B5EF4-FFF2-40B4-BE49-F238E27FC236}">
                <a16:creationId xmlns:a16="http://schemas.microsoft.com/office/drawing/2014/main" id="{A6421C83-7048-46D6-984D-9B182FE2CEF4}"/>
              </a:ext>
            </a:extLst>
          </p:cNvPr>
          <p:cNvSpPr txBox="1"/>
          <p:nvPr/>
        </p:nvSpPr>
        <p:spPr bwMode="gray">
          <a:xfrm>
            <a:off x="6281595" y="1876373"/>
            <a:ext cx="5464317" cy="2734018"/>
          </a:xfrm>
          <a:prstGeom prst="rect">
            <a:avLst/>
          </a:prstGeom>
          <a:noFill/>
          <a:ln>
            <a:solidFill>
              <a:srgbClr val="30B5C5"/>
            </a:solidFill>
          </a:ln>
        </p:spPr>
        <p:txBody>
          <a:bodyPr wrap="square" rtlCol="0">
            <a:spAutoFit/>
          </a:bodyPr>
          <a:lstStyle/>
          <a:p>
            <a:pPr>
              <a:lnSpc>
                <a:spcPct val="120000"/>
              </a:lnSpc>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2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MSPs and customers use their existing network management platform to manage or monitor devices that are supposed to be managed by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such as creating tenant administrator accounts, managing devices, configuring networks for specified devices, and monitoring device status and alarms.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nSpc>
                <a:spcPct val="120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Currently, two methods are available to implement network 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355600" lvl="1" indent="-177800">
              <a:lnSpc>
                <a:spcPct val="120000"/>
              </a:lnSpc>
              <a:buSzPct val="4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service APIs: The third-party network management platform manages and monitors devices through RESTful APIs.</a:t>
            </a:r>
          </a:p>
          <a:p>
            <a:pPr marL="355600" lvl="1" indent="-177800">
              <a:lnSpc>
                <a:spcPct val="120000"/>
              </a:lnSpc>
              <a:buSzPct val="40000"/>
              <a:buFont typeface="Wingdings" panose="05000000000000000000" pitchFamily="2" charset="2"/>
              <a:buChar char="p"/>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Traditional device APIs based on NETCONF, YANG, Telemetry, and SNMP: Network management platforms can directly configure, manage, and maintain devices through these APIs.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a:extLst>
              <a:ext uri="{FF2B5EF4-FFF2-40B4-BE49-F238E27FC236}">
                <a16:creationId xmlns:a16="http://schemas.microsoft.com/office/drawing/2014/main" id="{1FDCE27A-C406-47A5-B925-D700A9BFD25B}"/>
              </a:ext>
            </a:extLst>
          </p:cNvPr>
          <p:cNvGrpSpPr/>
          <p:nvPr/>
        </p:nvGrpSpPr>
        <p:grpSpPr bwMode="gray">
          <a:xfrm>
            <a:off x="589204" y="2538584"/>
            <a:ext cx="5242792" cy="2863856"/>
            <a:chOff x="589204" y="2538584"/>
            <a:chExt cx="5242792" cy="2863856"/>
          </a:xfrm>
        </p:grpSpPr>
        <p:sp>
          <p:nvSpPr>
            <p:cNvPr id="14" name="文本框 13">
              <a:extLst>
                <a:ext uri="{FF2B5EF4-FFF2-40B4-BE49-F238E27FC236}">
                  <a16:creationId xmlns:a16="http://schemas.microsoft.com/office/drawing/2014/main" id="{272A6C28-738F-4245-9B4D-B724426B4C10}"/>
                </a:ext>
              </a:extLst>
            </p:cNvPr>
            <p:cNvSpPr txBox="1"/>
            <p:nvPr/>
          </p:nvSpPr>
          <p:spPr bwMode="gray">
            <a:xfrm>
              <a:off x="4908122" y="3198167"/>
              <a:ext cx="923874" cy="461665"/>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r>
                <a:rPr lang="en-US" sz="1200" baseline="30000" dirty="0">
                  <a:latin typeface="Huawei Sans" panose="020C0503030203020204" pitchFamily="34" charset="0"/>
                  <a:ea typeface="方正兰亭黑简体" panose="02000000000000000000" pitchFamily="2" charset="-122"/>
                  <a:sym typeface="Huawei Sans" panose="020C0503030203020204" pitchFamily="34" charset="0"/>
                </a:rPr>
                <a:t>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-party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椭圆 44"/>
            <p:cNvSpPr/>
            <p:nvPr/>
          </p:nvSpPr>
          <p:spPr bwMode="gray">
            <a:xfrm>
              <a:off x="4574587" y="2664351"/>
              <a:ext cx="1211324" cy="1095841"/>
            </a:xfrm>
            <a:prstGeom prst="ellipse">
              <a:avLst/>
            </a:prstGeom>
            <a:noFill/>
            <a:ln w="19050">
              <a:solidFill>
                <a:srgbClr val="94DA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59">
              <a:extLst>
                <a:ext uri="{FF2B5EF4-FFF2-40B4-BE49-F238E27FC236}">
                  <a16:creationId xmlns:a16="http://schemas.microsoft.com/office/drawing/2014/main" id="{0BA610E4-2C68-4349-840F-29F43D2A463D}"/>
                </a:ext>
              </a:extLst>
            </p:cNvPr>
            <p:cNvSpPr/>
            <p:nvPr/>
          </p:nvSpPr>
          <p:spPr bwMode="gray">
            <a:xfrm flipH="1">
              <a:off x="770960" y="2755615"/>
              <a:ext cx="1586737"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a:extLst>
                <a:ext uri="{FF2B5EF4-FFF2-40B4-BE49-F238E27FC236}">
                  <a16:creationId xmlns:a16="http://schemas.microsoft.com/office/drawing/2014/main"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145805" y="2889421"/>
              <a:ext cx="377859" cy="339188"/>
            </a:xfrm>
            <a:prstGeom prst="rect">
              <a:avLst/>
            </a:prstGeom>
          </p:spPr>
        </p:pic>
        <p:sp>
          <p:nvSpPr>
            <p:cNvPr id="13" name="文本框 12">
              <a:extLst>
                <a:ext uri="{FF2B5EF4-FFF2-40B4-BE49-F238E27FC236}">
                  <a16:creationId xmlns:a16="http://schemas.microsoft.com/office/drawing/2014/main" id="{29282D48-F113-44FD-AE82-13313460824A}"/>
                </a:ext>
              </a:extLst>
            </p:cNvPr>
            <p:cNvSpPr txBox="1"/>
            <p:nvPr/>
          </p:nvSpPr>
          <p:spPr bwMode="gray">
            <a:xfrm>
              <a:off x="1124204" y="2854428"/>
              <a:ext cx="1189993" cy="323165"/>
            </a:xfrm>
            <a:prstGeom prst="rect">
              <a:avLst/>
            </a:prstGeom>
            <a:noFill/>
          </p:spPr>
          <p:txBody>
            <a:bodyPr wrap="square" rtlCol="0">
              <a:spAutoFit/>
            </a:bodyPr>
            <a:lstStyle/>
            <a:p>
              <a:r>
                <a:rPr lang="en-US" sz="1500" dirty="0">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id="{382CCB86-B349-43FF-BC40-824BF57A3639}"/>
                </a:ext>
              </a:extLst>
            </p:cNvPr>
            <p:cNvCxnSpPr/>
            <p:nvPr/>
          </p:nvCxnSpPr>
          <p:spPr bwMode="gray">
            <a:xfrm flipH="1">
              <a:off x="849705" y="3661848"/>
              <a:ext cx="501600" cy="12184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A445271-B7E9-4734-821A-9C1214916573}"/>
                </a:ext>
              </a:extLst>
            </p:cNvPr>
            <p:cNvCxnSpPr>
              <a:cxnSpLocks/>
            </p:cNvCxnSpPr>
            <p:nvPr/>
          </p:nvCxnSpPr>
          <p:spPr bwMode="gray">
            <a:xfrm>
              <a:off x="1618009" y="3650592"/>
              <a:ext cx="302620" cy="1209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任意多边形: 形状 35">
              <a:extLst>
                <a:ext uri="{FF2B5EF4-FFF2-40B4-BE49-F238E27FC236}">
                  <a16:creationId xmlns:a16="http://schemas.microsoft.com/office/drawing/2014/main" id="{CEFD060C-3C85-4895-802C-256E1DD74BE1}"/>
                </a:ext>
              </a:extLst>
            </p:cNvPr>
            <p:cNvSpPr/>
            <p:nvPr/>
          </p:nvSpPr>
          <p:spPr bwMode="gray">
            <a:xfrm>
              <a:off x="2190666" y="2822359"/>
              <a:ext cx="2357758" cy="231835"/>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id="{9B269206-A764-4E8F-B2F7-5A8CFB498BA0}"/>
                </a:ext>
              </a:extLst>
            </p:cNvPr>
            <p:cNvSpPr txBox="1"/>
            <p:nvPr/>
          </p:nvSpPr>
          <p:spPr bwMode="gray">
            <a:xfrm>
              <a:off x="2125309" y="2538584"/>
              <a:ext cx="1694300"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Method 1: VAS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id="{04D25DB3-C1A0-457B-BBDD-8412FF857832}"/>
                </a:ext>
              </a:extLst>
            </p:cNvPr>
            <p:cNvSpPr txBox="1"/>
            <p:nvPr/>
          </p:nvSpPr>
          <p:spPr bwMode="gray">
            <a:xfrm>
              <a:off x="3286817" y="3815018"/>
              <a:ext cx="2343411" cy="64633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Method 2: APIs based on NETCONF, YANG, Telemetry, Syslog, SNMP, and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NetStream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cxnSpLocks/>
              <a:endCxn id="45" idx="2"/>
            </p:cNvCxnSpPr>
            <p:nvPr/>
          </p:nvCxnSpPr>
          <p:spPr bwMode="gray">
            <a:xfrm>
              <a:off x="2354427" y="3191554"/>
              <a:ext cx="2220161" cy="207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A445271-B7E9-4734-821A-9C1214916573}"/>
                </a:ext>
              </a:extLst>
            </p:cNvPr>
            <p:cNvCxnSpPr>
              <a:cxnSpLocks/>
              <a:endCxn id="34" idx="0"/>
            </p:cNvCxnSpPr>
            <p:nvPr/>
          </p:nvCxnSpPr>
          <p:spPr bwMode="gray">
            <a:xfrm>
              <a:off x="1453296" y="3661848"/>
              <a:ext cx="2289" cy="1207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34" name="图片 33">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07929" y="4869388"/>
              <a:ext cx="295311" cy="267628"/>
            </a:xfrm>
            <a:prstGeom prst="rect">
              <a:avLst/>
            </a:prstGeom>
          </p:spPr>
        </p:pic>
        <p:sp>
          <p:nvSpPr>
            <p:cNvPr id="36" name="文本框 35"/>
            <p:cNvSpPr txBox="1"/>
            <p:nvPr/>
          </p:nvSpPr>
          <p:spPr bwMode="gray">
            <a:xfrm>
              <a:off x="1266805" y="5122839"/>
              <a:ext cx="709197"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661084" y="3004998"/>
              <a:ext cx="343007" cy="312612"/>
            </a:xfrm>
            <a:prstGeom prst="rect">
              <a:avLst/>
            </a:prstGeom>
          </p:spPr>
        </p:pic>
        <p:sp>
          <p:nvSpPr>
            <p:cNvPr id="48" name="文本框 47">
              <a:extLst>
                <a:ext uri="{FF2B5EF4-FFF2-40B4-BE49-F238E27FC236}">
                  <a16:creationId xmlns:a16="http://schemas.microsoft.com/office/drawing/2014/main" id="{272A6C28-738F-4245-9B4D-B724426B4C10}"/>
                </a:ext>
              </a:extLst>
            </p:cNvPr>
            <p:cNvSpPr txBox="1"/>
            <p:nvPr/>
          </p:nvSpPr>
          <p:spPr bwMode="gray">
            <a:xfrm>
              <a:off x="4598335" y="3296693"/>
              <a:ext cx="497252" cy="276999"/>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形状 35">
              <a:extLst>
                <a:ext uri="{FF2B5EF4-FFF2-40B4-BE49-F238E27FC236}">
                  <a16:creationId xmlns:a16="http://schemas.microsoft.com/office/drawing/2014/main" id="{CEFD060C-3C85-4895-802C-256E1DD74BE1}"/>
                </a:ext>
              </a:extLst>
            </p:cNvPr>
            <p:cNvSpPr/>
            <p:nvPr/>
          </p:nvSpPr>
          <p:spPr bwMode="gray">
            <a:xfrm rot="19760841">
              <a:off x="2333544" y="3737155"/>
              <a:ext cx="2337982" cy="419329"/>
            </a:xfrm>
            <a:custGeom>
              <a:avLst/>
              <a:gdLst>
                <a:gd name="connsiteX0" fmla="*/ 0 w 2235200"/>
                <a:gd name="connsiteY0" fmla="*/ 376491 h 376491"/>
                <a:gd name="connsiteX1" fmla="*/ 711200 w 2235200"/>
                <a:gd name="connsiteY1" fmla="*/ 46291 h 376491"/>
                <a:gd name="connsiteX2" fmla="*/ 1524000 w 2235200"/>
                <a:gd name="connsiteY2" fmla="*/ 33591 h 376491"/>
                <a:gd name="connsiteX3" fmla="*/ 2235200 w 2235200"/>
                <a:gd name="connsiteY3" fmla="*/ 338391 h 376491"/>
              </a:gdLst>
              <a:ahLst/>
              <a:cxnLst>
                <a:cxn ang="0">
                  <a:pos x="connsiteX0" y="connsiteY0"/>
                </a:cxn>
                <a:cxn ang="0">
                  <a:pos x="connsiteX1" y="connsiteY1"/>
                </a:cxn>
                <a:cxn ang="0">
                  <a:pos x="connsiteX2" y="connsiteY2"/>
                </a:cxn>
                <a:cxn ang="0">
                  <a:pos x="connsiteX3" y="connsiteY3"/>
                </a:cxn>
              </a:cxnLst>
              <a:rect l="l" t="t" r="r" b="b"/>
              <a:pathLst>
                <a:path w="2235200" h="376491">
                  <a:moveTo>
                    <a:pt x="0" y="376491"/>
                  </a:moveTo>
                  <a:cubicBezTo>
                    <a:pt x="228600" y="239966"/>
                    <a:pt x="457200" y="103441"/>
                    <a:pt x="711200" y="46291"/>
                  </a:cubicBezTo>
                  <a:cubicBezTo>
                    <a:pt x="965200" y="-10859"/>
                    <a:pt x="1270000" y="-15092"/>
                    <a:pt x="1524000" y="33591"/>
                  </a:cubicBezTo>
                  <a:cubicBezTo>
                    <a:pt x="1778000" y="82274"/>
                    <a:pt x="2006600" y="210332"/>
                    <a:pt x="2235200" y="338391"/>
                  </a:cubicBezTo>
                </a:path>
              </a:pathLst>
            </a:custGeom>
            <a:noFill/>
            <a:ln w="19050">
              <a:solidFill>
                <a:srgbClr val="EC7061"/>
              </a:solidFill>
              <a:prstDash val="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a:extLst>
                <a:ext uri="{FF2B5EF4-FFF2-40B4-BE49-F238E27FC236}">
                  <a16:creationId xmlns:a16="http://schemas.microsoft.com/office/drawing/2014/main" id="{7A445271-B7E9-4734-821A-9C1214916573}"/>
                </a:ext>
              </a:extLst>
            </p:cNvPr>
            <p:cNvCxnSpPr>
              <a:cxnSpLocks/>
            </p:cNvCxnSpPr>
            <p:nvPr/>
          </p:nvCxnSpPr>
          <p:spPr bwMode="gray">
            <a:xfrm>
              <a:off x="1716642" y="3641561"/>
              <a:ext cx="777175" cy="13075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图片 5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37603" y="4860010"/>
              <a:ext cx="295311" cy="267628"/>
            </a:xfrm>
            <a:prstGeom prst="rect">
              <a:avLst/>
            </a:prstGeom>
          </p:spPr>
        </p:pic>
        <p:sp>
          <p:nvSpPr>
            <p:cNvPr id="60" name="文本框 59"/>
            <p:cNvSpPr txBox="1"/>
            <p:nvPr/>
          </p:nvSpPr>
          <p:spPr bwMode="gray">
            <a:xfrm>
              <a:off x="589204" y="5122839"/>
              <a:ext cx="709197"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802220" y="4860010"/>
              <a:ext cx="295311" cy="267628"/>
            </a:xfrm>
            <a:prstGeom prst="rect">
              <a:avLst/>
            </a:prstGeom>
          </p:spPr>
        </p:pic>
        <p:sp>
          <p:nvSpPr>
            <p:cNvPr id="62" name="文本框 61"/>
            <p:cNvSpPr txBox="1"/>
            <p:nvPr/>
          </p:nvSpPr>
          <p:spPr bwMode="gray">
            <a:xfrm>
              <a:off x="1586243" y="5125441"/>
              <a:ext cx="946508"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313640" y="4860010"/>
              <a:ext cx="295311" cy="267628"/>
            </a:xfrm>
            <a:prstGeom prst="rect">
              <a:avLst/>
            </a:prstGeom>
          </p:spPr>
        </p:pic>
        <p:sp>
          <p:nvSpPr>
            <p:cNvPr id="64" name="文本框 63"/>
            <p:cNvSpPr txBox="1"/>
            <p:nvPr/>
          </p:nvSpPr>
          <p:spPr bwMode="gray">
            <a:xfrm>
              <a:off x="2159115" y="5114008"/>
              <a:ext cx="709197"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  AR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40">
              <a:extLst>
                <a:ext uri="{FF2B5EF4-FFF2-40B4-BE49-F238E27FC236}">
                  <a16:creationId xmlns:a16="http://schemas.microsoft.com/office/drawing/2014/main" id="{A393F8C6-B304-4066-850C-3C06096FE2A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155053" y="3107019"/>
              <a:ext cx="820949" cy="466673"/>
            </a:xfrm>
            <a:prstGeom prst="rect">
              <a:avLst/>
            </a:prstGeom>
          </p:spPr>
        </p:pic>
      </p:grpSp>
    </p:spTree>
    <p:extLst>
      <p:ext uri="{BB962C8B-B14F-4D97-AF65-F5344CB8AC3E}">
        <p14:creationId xmlns:p14="http://schemas.microsoft.com/office/powerpoint/2010/main" val="21190417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DB10B0-DF9D-4AB4-AA90-EBA132273E4F}"/>
              </a:ext>
            </a:extLst>
          </p:cNvPr>
          <p:cNvSpPr>
            <a:spLocks noGrp="1"/>
          </p:cNvSpPr>
          <p:nvPr>
            <p:ph type="title"/>
          </p:nvPr>
        </p:nvSpPr>
        <p:spPr bwMode="gray"/>
        <p:txBody>
          <a:bodyPr/>
          <a:lstStyle/>
          <a:p>
            <a:r>
              <a:rPr lang="en-US">
                <a:sym typeface="Huawei Sans" panose="020C0503030203020204" pitchFamily="34" charset="0"/>
              </a:rPr>
              <a:t>Interconnecting with a Third-Party Network Management and Monitoring Platform</a:t>
            </a:r>
            <a:endParaRPr lang="en-US" dirty="0">
              <a:sym typeface="Huawei Sans" panose="020C0503030203020204" pitchFamily="34" charset="0"/>
            </a:endParaRPr>
          </a:p>
        </p:txBody>
      </p:sp>
      <p:sp>
        <p:nvSpPr>
          <p:cNvPr id="5" name="Shape 210">
            <a:extLst>
              <a:ext uri="{FF2B5EF4-FFF2-40B4-BE49-F238E27FC236}">
                <a16:creationId xmlns:a16="http://schemas.microsoft.com/office/drawing/2014/main" id="{1041E7DA-C846-4A64-98EC-331329ADAC9B}"/>
              </a:ext>
            </a:extLst>
          </p:cNvPr>
          <p:cNvSpPr/>
          <p:nvPr/>
        </p:nvSpPr>
        <p:spPr bwMode="gray">
          <a:xfrm>
            <a:off x="6717118" y="1619982"/>
            <a:ext cx="4094536" cy="4548073"/>
          </a:xfrm>
          <a:prstGeom prst="roundRect">
            <a:avLst>
              <a:gd name="adj" fmla="val 7953"/>
            </a:avLst>
          </a:prstGeom>
          <a:noFill/>
          <a:ln w="41275">
            <a:noFill/>
          </a:ln>
        </p:spPr>
        <p:txBody>
          <a:bodyPr lIns="45720" tIns="45720" rIns="45720" bIns="45720" anchor="ctr"/>
          <a:lstStyle>
            <a:defPPr>
              <a:defRPr lang="zh-CN"/>
            </a:defPPr>
            <a:lvl1pPr algn="l" rtl="0" fontAlgn="base">
              <a:spcBef>
                <a:spcPct val="0"/>
              </a:spcBef>
              <a:spcAft>
                <a:spcPct val="0"/>
              </a:spcAft>
              <a:defRPr kern="1200">
                <a:solidFill>
                  <a:schemeClr val="tx1"/>
                </a:solidFill>
                <a:latin typeface="Arial" pitchFamily="34" charset="0"/>
                <a:ea typeface="宋体" charset="-122"/>
                <a:cs typeface="+mn-cs"/>
              </a:defRPr>
            </a:lvl1pPr>
            <a:lvl2pPr marL="457200" algn="l" rtl="0" fontAlgn="base">
              <a:spcBef>
                <a:spcPct val="0"/>
              </a:spcBef>
              <a:spcAft>
                <a:spcPct val="0"/>
              </a:spcAft>
              <a:defRPr kern="1200">
                <a:solidFill>
                  <a:schemeClr val="tx1"/>
                </a:solidFill>
                <a:latin typeface="Arial" pitchFamily="34" charset="0"/>
                <a:ea typeface="宋体" charset="-122"/>
                <a:cs typeface="+mn-cs"/>
              </a:defRPr>
            </a:lvl2pPr>
            <a:lvl3pPr marL="914400" algn="l" rtl="0" fontAlgn="base">
              <a:spcBef>
                <a:spcPct val="0"/>
              </a:spcBef>
              <a:spcAft>
                <a:spcPct val="0"/>
              </a:spcAft>
              <a:defRPr kern="1200">
                <a:solidFill>
                  <a:schemeClr val="tx1"/>
                </a:solidFill>
                <a:latin typeface="Arial" pitchFamily="34" charset="0"/>
                <a:ea typeface="宋体" charset="-122"/>
                <a:cs typeface="+mn-cs"/>
              </a:defRPr>
            </a:lvl3pPr>
            <a:lvl4pPr marL="1371600" algn="l" rtl="0" fontAlgn="base">
              <a:spcBef>
                <a:spcPct val="0"/>
              </a:spcBef>
              <a:spcAft>
                <a:spcPct val="0"/>
              </a:spcAft>
              <a:defRPr kern="1200">
                <a:solidFill>
                  <a:schemeClr val="tx1"/>
                </a:solidFill>
                <a:latin typeface="Arial" pitchFamily="34" charset="0"/>
                <a:ea typeface="宋体" charset="-122"/>
                <a:cs typeface="+mn-cs"/>
              </a:defRPr>
            </a:lvl4pPr>
            <a:lvl5pPr marL="1828800" algn="l" rtl="0" fontAlgn="base">
              <a:spcBef>
                <a:spcPct val="0"/>
              </a:spcBef>
              <a:spcAft>
                <a:spcPct val="0"/>
              </a:spcAft>
              <a:defRPr kern="1200">
                <a:solidFill>
                  <a:schemeClr val="tx1"/>
                </a:solidFill>
                <a:latin typeface="Arial" pitchFamily="34" charset="0"/>
                <a:ea typeface="宋体" charset="-122"/>
                <a:cs typeface="+mn-cs"/>
              </a:defRPr>
            </a:lvl5pPr>
            <a:lvl6pPr marL="2286000" algn="l" defTabSz="914400" rtl="0" eaLnBrk="1" latinLnBrk="0" hangingPunct="1">
              <a:defRPr kern="1200">
                <a:solidFill>
                  <a:schemeClr val="tx1"/>
                </a:solidFill>
                <a:latin typeface="Arial" pitchFamily="34" charset="0"/>
                <a:ea typeface="宋体" charset="-122"/>
                <a:cs typeface="+mn-cs"/>
              </a:defRPr>
            </a:lvl6pPr>
            <a:lvl7pPr marL="2743200" algn="l" defTabSz="914400" rtl="0" eaLnBrk="1" latinLnBrk="0" hangingPunct="1">
              <a:defRPr kern="1200">
                <a:solidFill>
                  <a:schemeClr val="tx1"/>
                </a:solidFill>
                <a:latin typeface="Arial" pitchFamily="34" charset="0"/>
                <a:ea typeface="宋体" charset="-122"/>
                <a:cs typeface="+mn-cs"/>
              </a:defRPr>
            </a:lvl7pPr>
            <a:lvl8pPr marL="3200400" algn="l" defTabSz="914400" rtl="0" eaLnBrk="1" latinLnBrk="0" hangingPunct="1">
              <a:defRPr kern="1200">
                <a:solidFill>
                  <a:schemeClr val="tx1"/>
                </a:solidFill>
                <a:latin typeface="Arial" pitchFamily="34" charset="0"/>
                <a:ea typeface="宋体" charset="-122"/>
                <a:cs typeface="+mn-cs"/>
              </a:defRPr>
            </a:lvl8pPr>
            <a:lvl9pPr marL="3657600" algn="l" defTabSz="914400" rtl="0" eaLnBrk="1" latinLnBrk="0" hangingPunct="1">
              <a:defRPr kern="1200">
                <a:solidFill>
                  <a:schemeClr val="tx1"/>
                </a:solidFill>
                <a:latin typeface="Arial" pitchFamily="34" charset="0"/>
                <a:ea typeface="宋体" charset="-122"/>
                <a:cs typeface="+mn-cs"/>
              </a:defRPr>
            </a:lvl9pPr>
          </a:lstStyle>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altLang="zh-CN"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10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a:p>
            <a:pPr marL="342900" indent="-342900" defTabSz="457200"/>
            <a:endParaRPr lang="en-US" sz="800" b="1" dirty="0">
              <a:solidFill>
                <a:srgbClr val="0098DB"/>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cxnSp>
        <p:nvCxnSpPr>
          <p:cNvPr id="12" name="直接连接符 11">
            <a:extLst>
              <a:ext uri="{FF2B5EF4-FFF2-40B4-BE49-F238E27FC236}">
                <a16:creationId xmlns:a16="http://schemas.microsoft.com/office/drawing/2014/main" id="{15108B65-EDFF-43EA-ADB0-C64BC94ADCFE}"/>
              </a:ext>
            </a:extLst>
          </p:cNvPr>
          <p:cNvCxnSpPr/>
          <p:nvPr/>
        </p:nvCxnSpPr>
        <p:spPr bwMode="gray">
          <a:xfrm>
            <a:off x="1636866" y="2910285"/>
            <a:ext cx="0" cy="2707226"/>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 name="文本框 12">
            <a:extLst>
              <a:ext uri="{FF2B5EF4-FFF2-40B4-BE49-F238E27FC236}">
                <a16:creationId xmlns:a16="http://schemas.microsoft.com/office/drawing/2014/main" id="{AB83E675-4D2C-4723-9304-8D2759DDAA85}"/>
              </a:ext>
            </a:extLst>
          </p:cNvPr>
          <p:cNvSpPr txBox="1"/>
          <p:nvPr/>
        </p:nvSpPr>
        <p:spPr bwMode="gray">
          <a:xfrm>
            <a:off x="1295061" y="1975065"/>
            <a:ext cx="772776"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a:t>
            </a:r>
          </a:p>
        </p:txBody>
      </p:sp>
      <p:cxnSp>
        <p:nvCxnSpPr>
          <p:cNvPr id="14" name="直接连接符 13">
            <a:extLst>
              <a:ext uri="{FF2B5EF4-FFF2-40B4-BE49-F238E27FC236}">
                <a16:creationId xmlns:a16="http://schemas.microsoft.com/office/drawing/2014/main" id="{0E22117E-6884-404D-9015-D7739FA681EC}"/>
              </a:ext>
            </a:extLst>
          </p:cNvPr>
          <p:cNvCxnSpPr/>
          <p:nvPr/>
        </p:nvCxnSpPr>
        <p:spPr bwMode="gray">
          <a:xfrm>
            <a:off x="3657973" y="2910285"/>
            <a:ext cx="0" cy="2707226"/>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5" name="文本框 14">
            <a:extLst>
              <a:ext uri="{FF2B5EF4-FFF2-40B4-BE49-F238E27FC236}">
                <a16:creationId xmlns:a16="http://schemas.microsoft.com/office/drawing/2014/main" id="{7F1B34CB-5282-4153-9709-B885306E0763}"/>
              </a:ext>
            </a:extLst>
          </p:cNvPr>
          <p:cNvSpPr txBox="1"/>
          <p:nvPr/>
        </p:nvSpPr>
        <p:spPr bwMode="gray">
          <a:xfrm>
            <a:off x="3011140" y="1950674"/>
            <a:ext cx="1838412" cy="276999"/>
          </a:xfrm>
          <a:prstGeom prst="rect">
            <a:avLst/>
          </a:prstGeom>
          <a:noFill/>
        </p:spPr>
        <p:txBody>
          <a:bodyPr wrap="square" rtlCol="0">
            <a:spAutoFit/>
          </a:bodyPr>
          <a:lstStyle/>
          <a:p>
            <a:pPr algn="ct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16" name="直接连接符 15">
            <a:extLst>
              <a:ext uri="{FF2B5EF4-FFF2-40B4-BE49-F238E27FC236}">
                <a16:creationId xmlns:a16="http://schemas.microsoft.com/office/drawing/2014/main" id="{88BE6954-D655-4C83-9F8B-70B242112D25}"/>
              </a:ext>
            </a:extLst>
          </p:cNvPr>
          <p:cNvCxnSpPr/>
          <p:nvPr/>
        </p:nvCxnSpPr>
        <p:spPr bwMode="gray">
          <a:xfrm>
            <a:off x="8049423" y="2910285"/>
            <a:ext cx="0" cy="2707226"/>
          </a:xfrm>
          <a:prstGeom prst="line">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7" name="文本框 16">
            <a:extLst>
              <a:ext uri="{FF2B5EF4-FFF2-40B4-BE49-F238E27FC236}">
                <a16:creationId xmlns:a16="http://schemas.microsoft.com/office/drawing/2014/main" id="{86F7A4B3-7976-44BF-A6A7-FB462FD67012}"/>
              </a:ext>
            </a:extLst>
          </p:cNvPr>
          <p:cNvSpPr txBox="1"/>
          <p:nvPr/>
        </p:nvSpPr>
        <p:spPr bwMode="gray">
          <a:xfrm>
            <a:off x="7129648" y="1790399"/>
            <a:ext cx="1839549" cy="646331"/>
          </a:xfrm>
          <a:prstGeom prst="rect">
            <a:avLst/>
          </a:prstGeom>
          <a:noFill/>
        </p:spPr>
        <p:txBody>
          <a:bodyPr wrap="square" rtlCol="0" anchor="ctr" anchorCtr="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network management and monitoring platform</a:t>
            </a:r>
          </a:p>
        </p:txBody>
      </p:sp>
      <p:sp>
        <p:nvSpPr>
          <p:cNvPr id="18" name="任意多边形 17">
            <a:extLst>
              <a:ext uri="{FF2B5EF4-FFF2-40B4-BE49-F238E27FC236}">
                <a16:creationId xmlns:a16="http://schemas.microsoft.com/office/drawing/2014/main" id="{D430075E-7899-4D7E-8AC6-8CEE9FCD7E4A}"/>
              </a:ext>
            </a:extLst>
          </p:cNvPr>
          <p:cNvSpPr/>
          <p:nvPr/>
        </p:nvSpPr>
        <p:spPr bwMode="gray">
          <a:xfrm>
            <a:off x="3657972" y="2910285"/>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a:extLst>
              <a:ext uri="{FF2B5EF4-FFF2-40B4-BE49-F238E27FC236}">
                <a16:creationId xmlns:a16="http://schemas.microsoft.com/office/drawing/2014/main" id="{D4144536-B124-4271-B474-361414E7D98F}"/>
              </a:ext>
            </a:extLst>
          </p:cNvPr>
          <p:cNvSpPr txBox="1"/>
          <p:nvPr/>
        </p:nvSpPr>
        <p:spPr bwMode="gray">
          <a:xfrm>
            <a:off x="3799153" y="2910286"/>
            <a:ext cx="3390559" cy="461665"/>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tenant administrator creates a northbound API administrator account.</a:t>
            </a:r>
          </a:p>
        </p:txBody>
      </p:sp>
      <p:sp>
        <p:nvSpPr>
          <p:cNvPr id="20" name="任意多边形 19">
            <a:extLst>
              <a:ext uri="{FF2B5EF4-FFF2-40B4-BE49-F238E27FC236}">
                <a16:creationId xmlns:a16="http://schemas.microsoft.com/office/drawing/2014/main" id="{B704174B-AC35-4190-9799-F1B213B2A1E2}"/>
              </a:ext>
            </a:extLst>
          </p:cNvPr>
          <p:cNvSpPr/>
          <p:nvPr/>
        </p:nvSpPr>
        <p:spPr bwMode="gray">
          <a:xfrm>
            <a:off x="8049424" y="3242257"/>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a:extLst>
              <a:ext uri="{FF2B5EF4-FFF2-40B4-BE49-F238E27FC236}">
                <a16:creationId xmlns:a16="http://schemas.microsoft.com/office/drawing/2014/main" id="{8364DCD0-464D-41ED-A2AE-5B258BB0FFB1}"/>
              </a:ext>
            </a:extLst>
          </p:cNvPr>
          <p:cNvSpPr txBox="1"/>
          <p:nvPr/>
        </p:nvSpPr>
        <p:spPr bwMode="gray">
          <a:xfrm>
            <a:off x="8209654" y="2864119"/>
            <a:ext cx="3166727" cy="1015663"/>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partner obtains the account and password, obtains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through postman, and carries the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Token_id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in the head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of the invoked API to perform API-based authorization</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2" name="任意多边形 23">
            <a:extLst>
              <a:ext uri="{FF2B5EF4-FFF2-40B4-BE49-F238E27FC236}">
                <a16:creationId xmlns:a16="http://schemas.microsoft.com/office/drawing/2014/main" id="{44AEFE34-76EA-47EA-96C1-BAC52AA34E21}"/>
              </a:ext>
            </a:extLst>
          </p:cNvPr>
          <p:cNvSpPr/>
          <p:nvPr/>
        </p:nvSpPr>
        <p:spPr bwMode="gray">
          <a:xfrm>
            <a:off x="8056855" y="3876538"/>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id="{E5E1406F-C773-49E5-B36A-15AACFEB0199}"/>
              </a:ext>
            </a:extLst>
          </p:cNvPr>
          <p:cNvSpPr txBox="1"/>
          <p:nvPr/>
        </p:nvSpPr>
        <p:spPr bwMode="gray">
          <a:xfrm>
            <a:off x="8209654" y="3875908"/>
            <a:ext cx="291295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Adds a tenant administrator account.</a:t>
            </a:r>
          </a:p>
        </p:txBody>
      </p:sp>
      <p:sp>
        <p:nvSpPr>
          <p:cNvPr id="24" name="任意多边形 27">
            <a:extLst>
              <a:ext uri="{FF2B5EF4-FFF2-40B4-BE49-F238E27FC236}">
                <a16:creationId xmlns:a16="http://schemas.microsoft.com/office/drawing/2014/main" id="{20040164-BEFE-4B2F-8530-7F90F2F475FC}"/>
              </a:ext>
            </a:extLst>
          </p:cNvPr>
          <p:cNvSpPr/>
          <p:nvPr/>
        </p:nvSpPr>
        <p:spPr bwMode="gray">
          <a:xfrm>
            <a:off x="8056855" y="4509021"/>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id="{E88F15BC-E997-4E22-AEAD-1FED9AD72B85}"/>
              </a:ext>
            </a:extLst>
          </p:cNvPr>
          <p:cNvSpPr txBox="1"/>
          <p:nvPr/>
        </p:nvSpPr>
        <p:spPr bwMode="gray">
          <a:xfrm>
            <a:off x="8209654" y="4514193"/>
            <a:ext cx="2050828"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an SSID.</a:t>
            </a:r>
          </a:p>
        </p:txBody>
      </p:sp>
      <p:cxnSp>
        <p:nvCxnSpPr>
          <p:cNvPr id="26" name="直接箭头连接符 25">
            <a:extLst>
              <a:ext uri="{FF2B5EF4-FFF2-40B4-BE49-F238E27FC236}">
                <a16:creationId xmlns:a16="http://schemas.microsoft.com/office/drawing/2014/main" id="{A3783094-4CB7-4C86-8CDE-F21466F2E2F8}"/>
              </a:ext>
            </a:extLst>
          </p:cNvPr>
          <p:cNvCxnSpPr/>
          <p:nvPr/>
        </p:nvCxnSpPr>
        <p:spPr bwMode="gray">
          <a:xfrm flipH="1">
            <a:off x="3665403" y="4914714"/>
            <a:ext cx="4391452"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27" name="文本框 26">
            <a:extLst>
              <a:ext uri="{FF2B5EF4-FFF2-40B4-BE49-F238E27FC236}">
                <a16:creationId xmlns:a16="http://schemas.microsoft.com/office/drawing/2014/main" id="{EDA19CDE-1690-4C3D-9B0A-79BF84A29084}"/>
              </a:ext>
            </a:extLst>
          </p:cNvPr>
          <p:cNvSpPr txBox="1"/>
          <p:nvPr/>
        </p:nvSpPr>
        <p:spPr bwMode="gray">
          <a:xfrm>
            <a:off x="3784295" y="4636344"/>
            <a:ext cx="3640964"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Invokes the SSID configuration API.</a:t>
            </a:r>
          </a:p>
        </p:txBody>
      </p:sp>
      <p:sp>
        <p:nvSpPr>
          <p:cNvPr id="28" name="任意多边形 31">
            <a:extLst>
              <a:ext uri="{FF2B5EF4-FFF2-40B4-BE49-F238E27FC236}">
                <a16:creationId xmlns:a16="http://schemas.microsoft.com/office/drawing/2014/main" id="{866F5786-B090-4BD3-887C-991ADB7F2BE0}"/>
              </a:ext>
            </a:extLst>
          </p:cNvPr>
          <p:cNvSpPr/>
          <p:nvPr/>
        </p:nvSpPr>
        <p:spPr bwMode="gray">
          <a:xfrm>
            <a:off x="3657972" y="4961888"/>
            <a:ext cx="141181" cy="264639"/>
          </a:xfrm>
          <a:custGeom>
            <a:avLst/>
            <a:gdLst>
              <a:gd name="connsiteX0" fmla="*/ 0 w 263902"/>
              <a:gd name="connsiteY0" fmla="*/ 66768 h 343020"/>
              <a:gd name="connsiteX1" fmla="*/ 43961 w 263902"/>
              <a:gd name="connsiteY1" fmla="*/ 14014 h 343020"/>
              <a:gd name="connsiteX2" fmla="*/ 167054 w 263902"/>
              <a:gd name="connsiteY2" fmla="*/ 5222 h 343020"/>
              <a:gd name="connsiteX3" fmla="*/ 254977 w 263902"/>
              <a:gd name="connsiteY3" fmla="*/ 84352 h 343020"/>
              <a:gd name="connsiteX4" fmla="*/ 254977 w 263902"/>
              <a:gd name="connsiteY4" fmla="*/ 225029 h 343020"/>
              <a:gd name="connsiteX5" fmla="*/ 202223 w 263902"/>
              <a:gd name="connsiteY5" fmla="*/ 321745 h 343020"/>
              <a:gd name="connsiteX6" fmla="*/ 61546 w 263902"/>
              <a:gd name="connsiteY6" fmla="*/ 339329 h 343020"/>
              <a:gd name="connsiteX7" fmla="*/ 0 w 263902"/>
              <a:gd name="connsiteY7" fmla="*/ 268991 h 343020"/>
              <a:gd name="connsiteX0" fmla="*/ 0 w 263902"/>
              <a:gd name="connsiteY0" fmla="*/ 66768 h 331280"/>
              <a:gd name="connsiteX1" fmla="*/ 43961 w 263902"/>
              <a:gd name="connsiteY1" fmla="*/ 14014 h 331280"/>
              <a:gd name="connsiteX2" fmla="*/ 167054 w 263902"/>
              <a:gd name="connsiteY2" fmla="*/ 5222 h 331280"/>
              <a:gd name="connsiteX3" fmla="*/ 254977 w 263902"/>
              <a:gd name="connsiteY3" fmla="*/ 84352 h 331280"/>
              <a:gd name="connsiteX4" fmla="*/ 254977 w 263902"/>
              <a:gd name="connsiteY4" fmla="*/ 225029 h 331280"/>
              <a:gd name="connsiteX5" fmla="*/ 202223 w 263902"/>
              <a:gd name="connsiteY5" fmla="*/ 321745 h 331280"/>
              <a:gd name="connsiteX6" fmla="*/ 70338 w 263902"/>
              <a:gd name="connsiteY6" fmla="*/ 321745 h 331280"/>
              <a:gd name="connsiteX7" fmla="*/ 0 w 263902"/>
              <a:gd name="connsiteY7" fmla="*/ 268991 h 331280"/>
              <a:gd name="connsiteX0" fmla="*/ 0 w 264092"/>
              <a:gd name="connsiteY0" fmla="*/ 66768 h 331280"/>
              <a:gd name="connsiteX1" fmla="*/ 43961 w 264092"/>
              <a:gd name="connsiteY1" fmla="*/ 14014 h 331280"/>
              <a:gd name="connsiteX2" fmla="*/ 167054 w 264092"/>
              <a:gd name="connsiteY2" fmla="*/ 5222 h 331280"/>
              <a:gd name="connsiteX3" fmla="*/ 254977 w 264092"/>
              <a:gd name="connsiteY3" fmla="*/ 84352 h 331280"/>
              <a:gd name="connsiteX4" fmla="*/ 254977 w 264092"/>
              <a:gd name="connsiteY4" fmla="*/ 225029 h 331280"/>
              <a:gd name="connsiteX5" fmla="*/ 198751 w 264092"/>
              <a:gd name="connsiteY5" fmla="*/ 321745 h 331280"/>
              <a:gd name="connsiteX6" fmla="*/ 70338 w 264092"/>
              <a:gd name="connsiteY6" fmla="*/ 321745 h 331280"/>
              <a:gd name="connsiteX7" fmla="*/ 0 w 264092"/>
              <a:gd name="connsiteY7" fmla="*/ 268991 h 331280"/>
              <a:gd name="connsiteX0" fmla="*/ 0 w 262037"/>
              <a:gd name="connsiteY0" fmla="*/ 66412 h 330924"/>
              <a:gd name="connsiteX1" fmla="*/ 43961 w 262037"/>
              <a:gd name="connsiteY1" fmla="*/ 13658 h 330924"/>
              <a:gd name="connsiteX2" fmla="*/ 167054 w 262037"/>
              <a:gd name="connsiteY2" fmla="*/ 4866 h 330924"/>
              <a:gd name="connsiteX3" fmla="*/ 251504 w 262037"/>
              <a:gd name="connsiteY3" fmla="*/ 79168 h 330924"/>
              <a:gd name="connsiteX4" fmla="*/ 254977 w 262037"/>
              <a:gd name="connsiteY4" fmla="*/ 224673 h 330924"/>
              <a:gd name="connsiteX5" fmla="*/ 198751 w 262037"/>
              <a:gd name="connsiteY5" fmla="*/ 321389 h 330924"/>
              <a:gd name="connsiteX6" fmla="*/ 70338 w 262037"/>
              <a:gd name="connsiteY6" fmla="*/ 321389 h 330924"/>
              <a:gd name="connsiteX7" fmla="*/ 0 w 262037"/>
              <a:gd name="connsiteY7" fmla="*/ 268635 h 330924"/>
              <a:gd name="connsiteX0" fmla="*/ 0 w 257400"/>
              <a:gd name="connsiteY0" fmla="*/ 66412 h 330588"/>
              <a:gd name="connsiteX1" fmla="*/ 43961 w 257400"/>
              <a:gd name="connsiteY1" fmla="*/ 13658 h 330588"/>
              <a:gd name="connsiteX2" fmla="*/ 167054 w 257400"/>
              <a:gd name="connsiteY2" fmla="*/ 4866 h 330588"/>
              <a:gd name="connsiteX3" fmla="*/ 251504 w 257400"/>
              <a:gd name="connsiteY3" fmla="*/ 79168 h 330588"/>
              <a:gd name="connsiteX4" fmla="*/ 244560 w 257400"/>
              <a:gd name="connsiteY4" fmla="*/ 229502 h 330588"/>
              <a:gd name="connsiteX5" fmla="*/ 198751 w 257400"/>
              <a:gd name="connsiteY5" fmla="*/ 321389 h 330588"/>
              <a:gd name="connsiteX6" fmla="*/ 70338 w 257400"/>
              <a:gd name="connsiteY6" fmla="*/ 321389 h 330588"/>
              <a:gd name="connsiteX7" fmla="*/ 0 w 257400"/>
              <a:gd name="connsiteY7" fmla="*/ 268635 h 330588"/>
              <a:gd name="connsiteX0" fmla="*/ 0 w 247359"/>
              <a:gd name="connsiteY0" fmla="*/ 66412 h 330588"/>
              <a:gd name="connsiteX1" fmla="*/ 43961 w 247359"/>
              <a:gd name="connsiteY1" fmla="*/ 13658 h 330588"/>
              <a:gd name="connsiteX2" fmla="*/ 167054 w 247359"/>
              <a:gd name="connsiteY2" fmla="*/ 4866 h 330588"/>
              <a:gd name="connsiteX3" fmla="*/ 234142 w 247359"/>
              <a:gd name="connsiteY3" fmla="*/ 79168 h 330588"/>
              <a:gd name="connsiteX4" fmla="*/ 244560 w 247359"/>
              <a:gd name="connsiteY4" fmla="*/ 229502 h 330588"/>
              <a:gd name="connsiteX5" fmla="*/ 198751 w 247359"/>
              <a:gd name="connsiteY5" fmla="*/ 321389 h 330588"/>
              <a:gd name="connsiteX6" fmla="*/ 70338 w 247359"/>
              <a:gd name="connsiteY6" fmla="*/ 321389 h 330588"/>
              <a:gd name="connsiteX7" fmla="*/ 0 w 247359"/>
              <a:gd name="connsiteY7" fmla="*/ 268635 h 330588"/>
              <a:gd name="connsiteX0" fmla="*/ 0 w 248130"/>
              <a:gd name="connsiteY0" fmla="*/ 66412 h 330588"/>
              <a:gd name="connsiteX1" fmla="*/ 4396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68268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130"/>
              <a:gd name="connsiteY0" fmla="*/ 66412 h 330588"/>
              <a:gd name="connsiteX1" fmla="*/ 57851 w 248130"/>
              <a:gd name="connsiteY1" fmla="*/ 13658 h 330588"/>
              <a:gd name="connsiteX2" fmla="*/ 167054 w 248130"/>
              <a:gd name="connsiteY2" fmla="*/ 4866 h 330588"/>
              <a:gd name="connsiteX3" fmla="*/ 234142 w 248130"/>
              <a:gd name="connsiteY3" fmla="*/ 79168 h 330588"/>
              <a:gd name="connsiteX4" fmla="*/ 244560 w 248130"/>
              <a:gd name="connsiteY4" fmla="*/ 229502 h 330588"/>
              <a:gd name="connsiteX5" fmla="*/ 188334 w 248130"/>
              <a:gd name="connsiteY5" fmla="*/ 321389 h 330588"/>
              <a:gd name="connsiteX6" fmla="*/ 70338 w 248130"/>
              <a:gd name="connsiteY6" fmla="*/ 321389 h 330588"/>
              <a:gd name="connsiteX7" fmla="*/ 0 w 248130"/>
              <a:gd name="connsiteY7" fmla="*/ 268635 h 330588"/>
              <a:gd name="connsiteX0" fmla="*/ 0 w 248012"/>
              <a:gd name="connsiteY0" fmla="*/ 59661 h 323837"/>
              <a:gd name="connsiteX1" fmla="*/ 57851 w 248012"/>
              <a:gd name="connsiteY1" fmla="*/ 6907 h 323837"/>
              <a:gd name="connsiteX2" fmla="*/ 170526 w 248012"/>
              <a:gd name="connsiteY2" fmla="*/ 7772 h 323837"/>
              <a:gd name="connsiteX3" fmla="*/ 234142 w 248012"/>
              <a:gd name="connsiteY3" fmla="*/ 72417 h 323837"/>
              <a:gd name="connsiteX4" fmla="*/ 244560 w 248012"/>
              <a:gd name="connsiteY4" fmla="*/ 222751 h 323837"/>
              <a:gd name="connsiteX5" fmla="*/ 188334 w 248012"/>
              <a:gd name="connsiteY5" fmla="*/ 314638 h 323837"/>
              <a:gd name="connsiteX6" fmla="*/ 70338 w 248012"/>
              <a:gd name="connsiteY6" fmla="*/ 314638 h 323837"/>
              <a:gd name="connsiteX7" fmla="*/ 0 w 248012"/>
              <a:gd name="connsiteY7" fmla="*/ 261884 h 323837"/>
              <a:gd name="connsiteX0" fmla="*/ 0 w 245549"/>
              <a:gd name="connsiteY0" fmla="*/ 59968 h 324144"/>
              <a:gd name="connsiteX1" fmla="*/ 57851 w 245549"/>
              <a:gd name="connsiteY1" fmla="*/ 7214 h 324144"/>
              <a:gd name="connsiteX2" fmla="*/ 170526 w 245549"/>
              <a:gd name="connsiteY2" fmla="*/ 8079 h 324144"/>
              <a:gd name="connsiteX3" fmla="*/ 220252 w 245549"/>
              <a:gd name="connsiteY3" fmla="*/ 77552 h 324144"/>
              <a:gd name="connsiteX4" fmla="*/ 244560 w 245549"/>
              <a:gd name="connsiteY4" fmla="*/ 223058 h 324144"/>
              <a:gd name="connsiteX5" fmla="*/ 188334 w 245549"/>
              <a:gd name="connsiteY5" fmla="*/ 314945 h 324144"/>
              <a:gd name="connsiteX6" fmla="*/ 70338 w 245549"/>
              <a:gd name="connsiteY6" fmla="*/ 314945 h 324144"/>
              <a:gd name="connsiteX7" fmla="*/ 0 w 245549"/>
              <a:gd name="connsiteY7" fmla="*/ 262191 h 324144"/>
              <a:gd name="connsiteX0" fmla="*/ 0 w 227386"/>
              <a:gd name="connsiteY0" fmla="*/ 59968 h 324144"/>
              <a:gd name="connsiteX1" fmla="*/ 57851 w 227386"/>
              <a:gd name="connsiteY1" fmla="*/ 7214 h 324144"/>
              <a:gd name="connsiteX2" fmla="*/ 170526 w 227386"/>
              <a:gd name="connsiteY2" fmla="*/ 8079 h 324144"/>
              <a:gd name="connsiteX3" fmla="*/ 220252 w 227386"/>
              <a:gd name="connsiteY3" fmla="*/ 77552 h 324144"/>
              <a:gd name="connsiteX4" fmla="*/ 223726 w 227386"/>
              <a:gd name="connsiteY4" fmla="*/ 223058 h 324144"/>
              <a:gd name="connsiteX5" fmla="*/ 188334 w 227386"/>
              <a:gd name="connsiteY5" fmla="*/ 314945 h 324144"/>
              <a:gd name="connsiteX6" fmla="*/ 70338 w 227386"/>
              <a:gd name="connsiteY6" fmla="*/ 314945 h 324144"/>
              <a:gd name="connsiteX7" fmla="*/ 0 w 227386"/>
              <a:gd name="connsiteY7" fmla="*/ 262191 h 324144"/>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16547"/>
              <a:gd name="connsiteX1" fmla="*/ 57851 w 228114"/>
              <a:gd name="connsiteY1" fmla="*/ 7214 h 316547"/>
              <a:gd name="connsiteX2" fmla="*/ 170526 w 228114"/>
              <a:gd name="connsiteY2" fmla="*/ 8079 h 316547"/>
              <a:gd name="connsiteX3" fmla="*/ 220252 w 228114"/>
              <a:gd name="connsiteY3" fmla="*/ 77552 h 316547"/>
              <a:gd name="connsiteX4" fmla="*/ 223726 w 228114"/>
              <a:gd name="connsiteY4" fmla="*/ 223058 h 316547"/>
              <a:gd name="connsiteX5" fmla="*/ 177917 w 228114"/>
              <a:gd name="connsiteY5" fmla="*/ 295631 h 316547"/>
              <a:gd name="connsiteX6" fmla="*/ 70338 w 228114"/>
              <a:gd name="connsiteY6" fmla="*/ 314945 h 316547"/>
              <a:gd name="connsiteX7" fmla="*/ 0 w 228114"/>
              <a:gd name="connsiteY7" fmla="*/ 262191 h 316547"/>
              <a:gd name="connsiteX0" fmla="*/ 0 w 228114"/>
              <a:gd name="connsiteY0" fmla="*/ 59968 h 320510"/>
              <a:gd name="connsiteX1" fmla="*/ 57851 w 228114"/>
              <a:gd name="connsiteY1" fmla="*/ 7214 h 320510"/>
              <a:gd name="connsiteX2" fmla="*/ 170526 w 228114"/>
              <a:gd name="connsiteY2" fmla="*/ 8079 h 320510"/>
              <a:gd name="connsiteX3" fmla="*/ 220252 w 228114"/>
              <a:gd name="connsiteY3" fmla="*/ 77552 h 320510"/>
              <a:gd name="connsiteX4" fmla="*/ 223726 w 228114"/>
              <a:gd name="connsiteY4" fmla="*/ 223058 h 320510"/>
              <a:gd name="connsiteX5" fmla="*/ 177917 w 228114"/>
              <a:gd name="connsiteY5" fmla="*/ 295631 h 320510"/>
              <a:gd name="connsiteX6" fmla="*/ 70338 w 228114"/>
              <a:gd name="connsiteY6" fmla="*/ 314945 h 320510"/>
              <a:gd name="connsiteX7" fmla="*/ 0 w 228114"/>
              <a:gd name="connsiteY7" fmla="*/ 204251 h 320510"/>
              <a:gd name="connsiteX0" fmla="*/ 0 w 228114"/>
              <a:gd name="connsiteY0" fmla="*/ 59968 h 312601"/>
              <a:gd name="connsiteX1" fmla="*/ 57851 w 228114"/>
              <a:gd name="connsiteY1" fmla="*/ 7214 h 312601"/>
              <a:gd name="connsiteX2" fmla="*/ 170526 w 228114"/>
              <a:gd name="connsiteY2" fmla="*/ 8079 h 312601"/>
              <a:gd name="connsiteX3" fmla="*/ 220252 w 228114"/>
              <a:gd name="connsiteY3" fmla="*/ 77552 h 312601"/>
              <a:gd name="connsiteX4" fmla="*/ 223726 w 228114"/>
              <a:gd name="connsiteY4" fmla="*/ 223058 h 312601"/>
              <a:gd name="connsiteX5" fmla="*/ 177917 w 228114"/>
              <a:gd name="connsiteY5" fmla="*/ 295631 h 312601"/>
              <a:gd name="connsiteX6" fmla="*/ 70338 w 228114"/>
              <a:gd name="connsiteY6" fmla="*/ 305288 h 312601"/>
              <a:gd name="connsiteX7" fmla="*/ 0 w 228114"/>
              <a:gd name="connsiteY7" fmla="*/ 204251 h 312601"/>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0 w 228114"/>
              <a:gd name="connsiteY7" fmla="*/ 207075 h 315425"/>
              <a:gd name="connsiteX0" fmla="*/ 0 w 228114"/>
              <a:gd name="connsiteY0" fmla="*/ 106247 h 315425"/>
              <a:gd name="connsiteX1" fmla="*/ 57851 w 228114"/>
              <a:gd name="connsiteY1" fmla="*/ 10038 h 315425"/>
              <a:gd name="connsiteX2" fmla="*/ 170526 w 228114"/>
              <a:gd name="connsiteY2" fmla="*/ 10903 h 315425"/>
              <a:gd name="connsiteX3" fmla="*/ 220252 w 228114"/>
              <a:gd name="connsiteY3" fmla="*/ 80376 h 315425"/>
              <a:gd name="connsiteX4" fmla="*/ 223726 w 228114"/>
              <a:gd name="connsiteY4" fmla="*/ 225882 h 315425"/>
              <a:gd name="connsiteX5" fmla="*/ 177917 w 228114"/>
              <a:gd name="connsiteY5" fmla="*/ 298455 h 315425"/>
              <a:gd name="connsiteX6" fmla="*/ 70338 w 228114"/>
              <a:gd name="connsiteY6" fmla="*/ 308112 h 315425"/>
              <a:gd name="connsiteX7" fmla="*/ 3472 w 228114"/>
              <a:gd name="connsiteY7" fmla="*/ 207075 h 315425"/>
              <a:gd name="connsiteX0" fmla="*/ 0 w 228114"/>
              <a:gd name="connsiteY0" fmla="*/ 101203 h 310381"/>
              <a:gd name="connsiteX1" fmla="*/ 64796 w 228114"/>
              <a:gd name="connsiteY1" fmla="*/ 14650 h 310381"/>
              <a:gd name="connsiteX2" fmla="*/ 170526 w 228114"/>
              <a:gd name="connsiteY2" fmla="*/ 5859 h 310381"/>
              <a:gd name="connsiteX3" fmla="*/ 220252 w 228114"/>
              <a:gd name="connsiteY3" fmla="*/ 75332 h 310381"/>
              <a:gd name="connsiteX4" fmla="*/ 223726 w 228114"/>
              <a:gd name="connsiteY4" fmla="*/ 220838 h 310381"/>
              <a:gd name="connsiteX5" fmla="*/ 177917 w 228114"/>
              <a:gd name="connsiteY5" fmla="*/ 293411 h 310381"/>
              <a:gd name="connsiteX6" fmla="*/ 70338 w 228114"/>
              <a:gd name="connsiteY6" fmla="*/ 303068 h 310381"/>
              <a:gd name="connsiteX7" fmla="*/ 3472 w 228114"/>
              <a:gd name="connsiteY7" fmla="*/ 202031 h 310381"/>
              <a:gd name="connsiteX0" fmla="*/ 0 w 229275"/>
              <a:gd name="connsiteY0" fmla="*/ 101203 h 310381"/>
              <a:gd name="connsiteX1" fmla="*/ 64796 w 229275"/>
              <a:gd name="connsiteY1" fmla="*/ 14650 h 310381"/>
              <a:gd name="connsiteX2" fmla="*/ 149692 w 229275"/>
              <a:gd name="connsiteY2" fmla="*/ 5859 h 310381"/>
              <a:gd name="connsiteX3" fmla="*/ 220252 w 229275"/>
              <a:gd name="connsiteY3" fmla="*/ 75332 h 310381"/>
              <a:gd name="connsiteX4" fmla="*/ 223726 w 229275"/>
              <a:gd name="connsiteY4" fmla="*/ 220838 h 310381"/>
              <a:gd name="connsiteX5" fmla="*/ 177917 w 229275"/>
              <a:gd name="connsiteY5" fmla="*/ 293411 h 310381"/>
              <a:gd name="connsiteX6" fmla="*/ 70338 w 229275"/>
              <a:gd name="connsiteY6" fmla="*/ 303068 h 310381"/>
              <a:gd name="connsiteX7" fmla="*/ 3472 w 229275"/>
              <a:gd name="connsiteY7" fmla="*/ 202031 h 310381"/>
              <a:gd name="connsiteX0" fmla="*/ 0 w 229275"/>
              <a:gd name="connsiteY0" fmla="*/ 101203 h 301058"/>
              <a:gd name="connsiteX1" fmla="*/ 64796 w 229275"/>
              <a:gd name="connsiteY1" fmla="*/ 14650 h 301058"/>
              <a:gd name="connsiteX2" fmla="*/ 149692 w 229275"/>
              <a:gd name="connsiteY2" fmla="*/ 5859 h 301058"/>
              <a:gd name="connsiteX3" fmla="*/ 220252 w 229275"/>
              <a:gd name="connsiteY3" fmla="*/ 75332 h 301058"/>
              <a:gd name="connsiteX4" fmla="*/ 223726 w 229275"/>
              <a:gd name="connsiteY4" fmla="*/ 220838 h 301058"/>
              <a:gd name="connsiteX5" fmla="*/ 177917 w 229275"/>
              <a:gd name="connsiteY5" fmla="*/ 293411 h 301058"/>
              <a:gd name="connsiteX6" fmla="*/ 70338 w 229275"/>
              <a:gd name="connsiteY6" fmla="*/ 288583 h 301058"/>
              <a:gd name="connsiteX7" fmla="*/ 3472 w 229275"/>
              <a:gd name="connsiteY7" fmla="*/ 202031 h 301058"/>
              <a:gd name="connsiteX0" fmla="*/ 0 w 229964"/>
              <a:gd name="connsiteY0" fmla="*/ 101203 h 298262"/>
              <a:gd name="connsiteX1" fmla="*/ 64796 w 229964"/>
              <a:gd name="connsiteY1" fmla="*/ 14650 h 298262"/>
              <a:gd name="connsiteX2" fmla="*/ 149692 w 229964"/>
              <a:gd name="connsiteY2" fmla="*/ 5859 h 298262"/>
              <a:gd name="connsiteX3" fmla="*/ 220252 w 229964"/>
              <a:gd name="connsiteY3" fmla="*/ 75332 h 298262"/>
              <a:gd name="connsiteX4" fmla="*/ 223726 w 229964"/>
              <a:gd name="connsiteY4" fmla="*/ 220838 h 298262"/>
              <a:gd name="connsiteX5" fmla="*/ 167500 w 229964"/>
              <a:gd name="connsiteY5" fmla="*/ 288583 h 298262"/>
              <a:gd name="connsiteX6" fmla="*/ 70338 w 229964"/>
              <a:gd name="connsiteY6" fmla="*/ 288583 h 298262"/>
              <a:gd name="connsiteX7" fmla="*/ 3472 w 229964"/>
              <a:gd name="connsiteY7" fmla="*/ 202031 h 298262"/>
              <a:gd name="connsiteX0" fmla="*/ 0 w 229964"/>
              <a:gd name="connsiteY0" fmla="*/ 100852 h 297911"/>
              <a:gd name="connsiteX1" fmla="*/ 64796 w 229964"/>
              <a:gd name="connsiteY1" fmla="*/ 14299 h 297911"/>
              <a:gd name="connsiteX2" fmla="*/ 149692 w 229964"/>
              <a:gd name="connsiteY2" fmla="*/ 5508 h 297911"/>
              <a:gd name="connsiteX3" fmla="*/ 220252 w 229964"/>
              <a:gd name="connsiteY3" fmla="*/ 70152 h 297911"/>
              <a:gd name="connsiteX4" fmla="*/ 223726 w 229964"/>
              <a:gd name="connsiteY4" fmla="*/ 220487 h 297911"/>
              <a:gd name="connsiteX5" fmla="*/ 167500 w 229964"/>
              <a:gd name="connsiteY5" fmla="*/ 288232 h 297911"/>
              <a:gd name="connsiteX6" fmla="*/ 70338 w 229964"/>
              <a:gd name="connsiteY6" fmla="*/ 288232 h 297911"/>
              <a:gd name="connsiteX7" fmla="*/ 3472 w 229964"/>
              <a:gd name="connsiteY7" fmla="*/ 201680 h 2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964" h="297911">
                <a:moveTo>
                  <a:pt x="0" y="100852"/>
                </a:moveTo>
                <a:cubicBezTo>
                  <a:pt x="8059" y="79604"/>
                  <a:pt x="39847" y="30190"/>
                  <a:pt x="64796" y="14299"/>
                </a:cubicBezTo>
                <a:cubicBezTo>
                  <a:pt x="89745" y="-1592"/>
                  <a:pt x="123783" y="-3801"/>
                  <a:pt x="149692" y="5508"/>
                </a:cubicBezTo>
                <a:cubicBezTo>
                  <a:pt x="175601" y="14817"/>
                  <a:pt x="207913" y="34322"/>
                  <a:pt x="220252" y="70152"/>
                </a:cubicBezTo>
                <a:cubicBezTo>
                  <a:pt x="232591" y="105982"/>
                  <a:pt x="232518" y="184140"/>
                  <a:pt x="223726" y="220487"/>
                </a:cubicBezTo>
                <a:cubicBezTo>
                  <a:pt x="214934" y="256834"/>
                  <a:pt x="193065" y="276941"/>
                  <a:pt x="167500" y="288232"/>
                </a:cubicBezTo>
                <a:cubicBezTo>
                  <a:pt x="141935" y="299523"/>
                  <a:pt x="97676" y="302657"/>
                  <a:pt x="70338" y="288232"/>
                </a:cubicBezTo>
                <a:cubicBezTo>
                  <a:pt x="43000" y="273807"/>
                  <a:pt x="17393" y="232453"/>
                  <a:pt x="3472" y="201680"/>
                </a:cubicBezTo>
              </a:path>
            </a:pathLst>
          </a:custGeom>
          <a:noFill/>
          <a:ln w="9525" cap="flat" cmpd="sng" algn="ctr">
            <a:solidFill>
              <a:schemeClr val="tx1"/>
            </a:solidFill>
            <a:prstDash val="solid"/>
            <a:round/>
            <a:headEnd type="none" w="med" len="med"/>
            <a:tailEnd type="arrow" w="med" len="med"/>
          </a:ln>
          <a:effectLst/>
        </p:spPr>
        <p:txBody>
          <a:bodyPr vert="horz" wrap="square" lIns="79200" tIns="39600" rIns="79200" bIns="39600" numCol="1" rtlCol="0" anchor="t" anchorCtr="0" compatLnSpc="1">
            <a:prstTxWarp prst="textNoShape">
              <a:avLst/>
            </a:prstTxWarp>
            <a:spAutoFit/>
          </a:bodyPr>
          <a:lstStyle/>
          <a:p>
            <a:pPr marL="0" marR="0" indent="0" algn="l" defTabSz="801688"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id="{0660E6C7-3D69-4494-9D95-FFF94F65B80A}"/>
              </a:ext>
            </a:extLst>
          </p:cNvPr>
          <p:cNvSpPr txBox="1"/>
          <p:nvPr/>
        </p:nvSpPr>
        <p:spPr bwMode="gray">
          <a:xfrm>
            <a:off x="3799153" y="4969099"/>
            <a:ext cx="4010302"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Configures the SSID on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cxnSp>
        <p:nvCxnSpPr>
          <p:cNvPr id="30" name="直接箭头连接符 29">
            <a:extLst>
              <a:ext uri="{FF2B5EF4-FFF2-40B4-BE49-F238E27FC236}">
                <a16:creationId xmlns:a16="http://schemas.microsoft.com/office/drawing/2014/main" id="{C9B62629-107F-47D0-B780-1F2448C93BA0}"/>
              </a:ext>
            </a:extLst>
          </p:cNvPr>
          <p:cNvCxnSpPr/>
          <p:nvPr/>
        </p:nvCxnSpPr>
        <p:spPr bwMode="gray">
          <a:xfrm flipH="1">
            <a:off x="1636866" y="5178348"/>
            <a:ext cx="2021107"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31" name="文本框 30">
            <a:extLst>
              <a:ext uri="{FF2B5EF4-FFF2-40B4-BE49-F238E27FC236}">
                <a16:creationId xmlns:a16="http://schemas.microsoft.com/office/drawing/2014/main" id="{B744C3AD-4662-42A2-BCC4-0B489E732A24}"/>
              </a:ext>
            </a:extLst>
          </p:cNvPr>
          <p:cNvSpPr txBox="1"/>
          <p:nvPr/>
        </p:nvSpPr>
        <p:spPr bwMode="gray">
          <a:xfrm>
            <a:off x="1674019" y="4914714"/>
            <a:ext cx="1983952"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Delivers configurations.</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09455" y="2465689"/>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95403" y="2447914"/>
            <a:ext cx="540000"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88992" y="2450775"/>
            <a:ext cx="540000" cy="442800"/>
          </a:xfrm>
          <a:prstGeom prst="rect">
            <a:avLst/>
          </a:prstGeom>
        </p:spPr>
      </p:pic>
    </p:spTree>
    <p:extLst>
      <p:ext uri="{BB962C8B-B14F-4D97-AF65-F5344CB8AC3E}">
        <p14:creationId xmlns:p14="http://schemas.microsoft.com/office/powerpoint/2010/main" val="3016138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Typical Scenarios and Open Capabilities</a:t>
            </a:r>
            <a:endParaRPr lang="en-US" altLang="zh-CN" sz="2000" b="1"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Authentication and Authorization</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LBS</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Crowd Profiling</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Network O&amp;M</a:t>
            </a:r>
            <a:endParaRPr lang="en-US" altLang="zh-CN" sz="1800" dirty="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sz="1800" dirty="0">
                <a:sym typeface="Huawei Sans" panose="020C0503030203020204" pitchFamily="34" charset="0"/>
              </a:rPr>
              <a:t>Smart IoT</a:t>
            </a:r>
            <a:endParaRPr lang="en-US" altLang="zh-CN" sz="1800" dirty="0">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2451501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DB10B0-DF9D-4AB4-AA90-EBA132273E4F}"/>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Introduction to Smart IoT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6">
            <a:extLst>
              <a:ext uri="{FF2B5EF4-FFF2-40B4-BE49-F238E27FC236}">
                <a16:creationId xmlns:a16="http://schemas.microsoft.com/office/drawing/2014/main" id="{FBBEB27E-98BE-4EB0-B855-5407004E0CAA}"/>
              </a:ext>
            </a:extLst>
          </p:cNvPr>
          <p:cNvSpPr>
            <a:spLocks noGrp="1"/>
          </p:cNvSpPr>
          <p:nvPr>
            <p:ph type="body" sz="quarter" idx="10"/>
          </p:nvPr>
        </p:nvSpPr>
        <p:spPr bwMode="gray">
          <a:xfrm>
            <a:off x="455612" y="1052514"/>
            <a:ext cx="11293476" cy="1057129"/>
          </a:xfrm>
        </p:spPr>
        <p:txBody>
          <a:bodyPr/>
          <a:lstStyle/>
          <a:p>
            <a:pPr marL="174625" indent="-174625"/>
            <a:r>
              <a:rPr lang="en-US" altLang="zh-CN" sz="1600" dirty="0">
                <a:sym typeface="Huawei Sans" panose="020C0503030203020204" pitchFamily="34" charset="0"/>
              </a:rPr>
              <a:t>Smart IoT: A third party expands an AP into an IoT base station through the open card capability of the AP to implement functions such as energy efficiency management, asset management, IoT locating, and electronic shelf label.</a:t>
            </a:r>
          </a:p>
        </p:txBody>
      </p:sp>
      <p:sp>
        <p:nvSpPr>
          <p:cNvPr id="5" name="文本框 4">
            <a:extLst>
              <a:ext uri="{FF2B5EF4-FFF2-40B4-BE49-F238E27FC236}">
                <a16:creationId xmlns:a16="http://schemas.microsoft.com/office/drawing/2014/main" id="{4DE3FAA6-0EE2-435A-95E0-444999CCF16E}"/>
              </a:ext>
            </a:extLst>
          </p:cNvPr>
          <p:cNvSpPr txBox="1"/>
          <p:nvPr/>
        </p:nvSpPr>
        <p:spPr bwMode="gray">
          <a:xfrm>
            <a:off x="6371169" y="1985961"/>
            <a:ext cx="5112966" cy="1736309"/>
          </a:xfrm>
          <a:prstGeom prst="rect">
            <a:avLst/>
          </a:prstGeom>
          <a:noFill/>
          <a:ln>
            <a:solidFill>
              <a:srgbClr val="56C4D2"/>
            </a:solidFill>
          </a:ln>
        </p:spPr>
        <p:txBody>
          <a:bodyPr wrap="square" rtlCol="0">
            <a:spAutoFit/>
          </a:bodyPr>
          <a:lstStyle>
            <a:defPPr>
              <a:defRPr lang="en-US"/>
            </a:defPPr>
            <a:lvl1pPr>
              <a:lnSpc>
                <a:spcPct val="120000"/>
              </a:lnSpc>
              <a:defRPr sz="1400" b="1">
                <a:latin typeface="Huawei Sans" panose="020C0503030203020204" pitchFamily="34" charset="0"/>
                <a:ea typeface="方正兰亭黑简体" panose="02000000000000000000" pitchFamily="2" charset="-122"/>
              </a:defRPr>
            </a:lvl1pPr>
          </a:lstStyle>
          <a:p>
            <a:pPr>
              <a:lnSpc>
                <a:spcPct val="110000"/>
              </a:lnSpc>
            </a:pPr>
            <a:r>
              <a:rPr lang="en-US" dirty="0">
                <a:sym typeface="Huawei Sans" panose="020C0503030203020204" pitchFamily="34" charset="0"/>
              </a:rPr>
              <a:t>Application Scenario</a:t>
            </a:r>
            <a:endParaRPr lang="en-US" altLang="zh-CN" dirty="0">
              <a:sym typeface="Huawei Sans" panose="020C0503030203020204" pitchFamily="34" charset="0"/>
            </a:endParaRPr>
          </a:p>
          <a:p>
            <a:pPr marL="285750" indent="-285750">
              <a:lnSpc>
                <a:spcPct val="110000"/>
              </a:lnSpc>
              <a:buFont typeface="Arial" panose="020B0604020202020204" pitchFamily="34" charset="0"/>
              <a:buChar char="•"/>
            </a:pPr>
            <a:r>
              <a:rPr lang="en-US" b="0" dirty="0">
                <a:sym typeface="Huawei Sans" panose="020C0503030203020204" pitchFamily="34" charset="0"/>
              </a:rPr>
              <a:t>When partners want to deploy IoT applications (such as electronic shelf label, IoT locating, energy efficiency management, and asset management), they can use Huawei's network infrastructure to provide IoT signal coverage (ZigBee, Bluetooth, and RFID), without the need to deploy a secondary IoT network.</a:t>
            </a:r>
          </a:p>
        </p:txBody>
      </p:sp>
      <p:sp>
        <p:nvSpPr>
          <p:cNvPr id="6" name="文本框 5">
            <a:extLst>
              <a:ext uri="{FF2B5EF4-FFF2-40B4-BE49-F238E27FC236}">
                <a16:creationId xmlns:a16="http://schemas.microsoft.com/office/drawing/2014/main" id="{88172F63-3673-4A52-BD68-ADCBC0F67B05}"/>
              </a:ext>
            </a:extLst>
          </p:cNvPr>
          <p:cNvSpPr txBox="1"/>
          <p:nvPr/>
        </p:nvSpPr>
        <p:spPr bwMode="gray">
          <a:xfrm>
            <a:off x="6371169" y="3776957"/>
            <a:ext cx="5112966" cy="2210285"/>
          </a:xfrm>
          <a:prstGeom prst="rect">
            <a:avLst/>
          </a:prstGeom>
          <a:noFill/>
          <a:ln>
            <a:solidFill>
              <a:srgbClr val="30B5C5"/>
            </a:solidFill>
          </a:ln>
        </p:spPr>
        <p:txBody>
          <a:bodyPr wrap="square" rtlCol="0">
            <a:spAutoFit/>
          </a:bodyPr>
          <a:lstStyle/>
          <a:p>
            <a:pPr marL="285750" indent="-285750">
              <a:lnSpc>
                <a:spcPct val="11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Based on Huawei Cloud Campus Solution, partners can develop IoT cards and IoT service software on the cards to provide IoT services based on the network infrastructure.</a:t>
            </a:r>
          </a:p>
          <a:p>
            <a:pPr marL="742990" lvl="1" indent="-285750">
              <a:lnSpc>
                <a:spcPct val="110000"/>
              </a:lnSpc>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provides the network infrastructure, open AP hardware, and basic IoT card management and monitoring.</a:t>
            </a:r>
          </a:p>
          <a:p>
            <a:pPr marL="742990" lvl="1" indent="-285750">
              <a:lnSpc>
                <a:spcPct val="110000"/>
              </a:lnSpc>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Partners develop IoT cards, card software, and IoT service software.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 name="组合 24"/>
          <p:cNvGrpSpPr/>
          <p:nvPr/>
        </p:nvGrpSpPr>
        <p:grpSpPr bwMode="gray">
          <a:xfrm>
            <a:off x="783891" y="2264577"/>
            <a:ext cx="2927087" cy="3508687"/>
            <a:chOff x="812983" y="2063917"/>
            <a:chExt cx="2927087" cy="3508687"/>
          </a:xfrm>
        </p:grpSpPr>
        <p:grpSp>
          <p:nvGrpSpPr>
            <p:cNvPr id="8" name="组合 7"/>
            <p:cNvGrpSpPr/>
            <p:nvPr/>
          </p:nvGrpSpPr>
          <p:grpSpPr bwMode="gray">
            <a:xfrm>
              <a:off x="956834" y="2590947"/>
              <a:ext cx="1736914" cy="2976972"/>
              <a:chOff x="890461" y="2644653"/>
              <a:chExt cx="2089275" cy="2976972"/>
            </a:xfrm>
          </p:grpSpPr>
          <p:pic>
            <p:nvPicPr>
              <p:cNvPr id="10" name="图片 9">
                <a:extLst>
                  <a:ext uri="{FF2B5EF4-FFF2-40B4-BE49-F238E27FC236}">
                    <a16:creationId xmlns:a16="http://schemas.microsoft.com/office/drawing/2014/main" id="{CB4C6808-C884-475A-BCCD-0CE3069160D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89890" y="2644653"/>
                <a:ext cx="454514" cy="339188"/>
              </a:xfrm>
              <a:prstGeom prst="rect">
                <a:avLst/>
              </a:prstGeom>
            </p:spPr>
          </p:pic>
          <p:sp>
            <p:nvSpPr>
              <p:cNvPr id="11" name="文本框 10">
                <a:extLst>
                  <a:ext uri="{FF2B5EF4-FFF2-40B4-BE49-F238E27FC236}">
                    <a16:creationId xmlns:a16="http://schemas.microsoft.com/office/drawing/2014/main" id="{29282D48-F113-44FD-AE82-13313460824A}"/>
                  </a:ext>
                </a:extLst>
              </p:cNvPr>
              <p:cNvSpPr txBox="1"/>
              <p:nvPr/>
            </p:nvSpPr>
            <p:spPr bwMode="gray">
              <a:xfrm>
                <a:off x="1375679" y="3342449"/>
                <a:ext cx="1431403" cy="323165"/>
              </a:xfrm>
              <a:prstGeom prst="rect">
                <a:avLst/>
              </a:prstGeom>
              <a:noFill/>
            </p:spPr>
            <p:txBody>
              <a:bodyPr wrap="square" rtlCol="0">
                <a:spAutoFit/>
              </a:bodyPr>
              <a:lstStyle/>
              <a:p>
                <a:r>
                  <a:rPr lang="en-US" sz="1500" dirty="0">
                    <a:latin typeface="Huawei Sans" panose="020C0503030203020204" pitchFamily="34" charset="0"/>
                    <a:ea typeface="方正兰亭黑简体" panose="02000000000000000000" pitchFamily="2" charset="-122"/>
                    <a:sym typeface="Huawei Sans" panose="020C0503030203020204" pitchFamily="34" charset="0"/>
                  </a:rPr>
                  <a:t>Open API</a:t>
                </a: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a:extLst>
                  <a:ext uri="{FF2B5EF4-FFF2-40B4-BE49-F238E27FC236}">
                    <a16:creationId xmlns:a16="http://schemas.microsoft.com/office/drawing/2014/main" id="{382CCB86-B349-43FF-BC40-824BF57A3639}"/>
                  </a:ext>
                </a:extLst>
              </p:cNvPr>
              <p:cNvCxnSpPr>
                <a:cxnSpLocks/>
                <a:endCxn id="45" idx="0"/>
              </p:cNvCxnSpPr>
              <p:nvPr/>
            </p:nvCxnSpPr>
            <p:spPr bwMode="gray">
              <a:xfrm flipH="1">
                <a:off x="895038" y="4097928"/>
                <a:ext cx="629883" cy="12560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7A445271-B7E9-4734-821A-9C1214916573}"/>
                  </a:ext>
                </a:extLst>
              </p:cNvPr>
              <p:cNvCxnSpPr>
                <a:cxnSpLocks/>
                <a:endCxn id="46" idx="0"/>
              </p:cNvCxnSpPr>
              <p:nvPr/>
            </p:nvCxnSpPr>
            <p:spPr bwMode="gray">
              <a:xfrm>
                <a:off x="1897905" y="4108080"/>
                <a:ext cx="386932" cy="12459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a:stCxn id="9" idx="3"/>
                <a:endCxn id="10" idx="2"/>
              </p:cNvCxnSpPr>
              <p:nvPr/>
            </p:nvCxnSpPr>
            <p:spPr bwMode="gray">
              <a:xfrm flipV="1">
                <a:off x="2017147" y="2983841"/>
                <a:ext cx="0" cy="3724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7A445271-B7E9-4734-821A-9C1214916573}"/>
                  </a:ext>
                </a:extLst>
              </p:cNvPr>
              <p:cNvCxnSpPr>
                <a:cxnSpLocks/>
                <a:endCxn id="22" idx="0"/>
              </p:cNvCxnSpPr>
              <p:nvPr/>
            </p:nvCxnSpPr>
            <p:spPr bwMode="gray">
              <a:xfrm flipH="1">
                <a:off x="1589937" y="4108080"/>
                <a:ext cx="112593" cy="12459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12327" y="5353997"/>
                <a:ext cx="355220" cy="267628"/>
              </a:xfrm>
              <a:prstGeom prst="rect">
                <a:avLst/>
              </a:prstGeom>
            </p:spPr>
          </p:pic>
          <p:cxnSp>
            <p:nvCxnSpPr>
              <p:cNvPr id="32" name="直接连接符 31">
                <a:extLst>
                  <a:ext uri="{FF2B5EF4-FFF2-40B4-BE49-F238E27FC236}">
                    <a16:creationId xmlns:a16="http://schemas.microsoft.com/office/drawing/2014/main" id="{7A445271-B7E9-4734-821A-9C1214916573}"/>
                  </a:ext>
                </a:extLst>
              </p:cNvPr>
              <p:cNvCxnSpPr>
                <a:cxnSpLocks/>
                <a:endCxn id="47" idx="0"/>
              </p:cNvCxnSpPr>
              <p:nvPr/>
            </p:nvCxnSpPr>
            <p:spPr bwMode="gray">
              <a:xfrm>
                <a:off x="2178118" y="4097928"/>
                <a:ext cx="801618" cy="12560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reeform 159">
                <a:extLst>
                  <a:ext uri="{FF2B5EF4-FFF2-40B4-BE49-F238E27FC236}">
                    <a16:creationId xmlns:a16="http://schemas.microsoft.com/office/drawing/2014/main" id="{0BA610E4-2C68-4349-840F-29F43D2A463D}"/>
                  </a:ext>
                </a:extLst>
              </p:cNvPr>
              <p:cNvSpPr/>
              <p:nvPr/>
            </p:nvSpPr>
            <p:spPr bwMode="gray">
              <a:xfrm flipH="1">
                <a:off x="890461" y="3218758"/>
                <a:ext cx="1908633" cy="8791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5" name="图片 44">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2983" y="5300291"/>
              <a:ext cx="295311" cy="267628"/>
            </a:xfrm>
            <a:prstGeom prst="rect">
              <a:avLst/>
            </a:prstGeom>
          </p:spPr>
        </p:pic>
        <p:pic>
          <p:nvPicPr>
            <p:cNvPr id="46" name="图片 45">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968389" y="5300291"/>
              <a:ext cx="295311" cy="267628"/>
            </a:xfrm>
            <a:prstGeom prst="rect">
              <a:avLst/>
            </a:prstGeom>
          </p:spPr>
        </p:pic>
        <p:pic>
          <p:nvPicPr>
            <p:cNvPr id="47" name="图片 46">
              <a:extLst>
                <a:ext uri="{FF2B5EF4-FFF2-40B4-BE49-F238E27FC236}">
                  <a16:creationId xmlns:a16="http://schemas.microsoft.com/office/drawing/2014/main" id="{C891AE81-43B5-47EE-B361-790DA7435CDD}"/>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546092" y="5300291"/>
              <a:ext cx="295311" cy="267628"/>
            </a:xfrm>
            <a:prstGeom prst="rect">
              <a:avLst/>
            </a:prstGeom>
          </p:spPr>
        </p:pic>
        <p:sp>
          <p:nvSpPr>
            <p:cNvPr id="53" name="文本框 52"/>
            <p:cNvSpPr txBox="1"/>
            <p:nvPr/>
          </p:nvSpPr>
          <p:spPr bwMode="gray">
            <a:xfrm>
              <a:off x="2875691" y="5295605"/>
              <a:ext cx="864379"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 Cloud AP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1273432" y="2146702"/>
              <a:ext cx="1131951" cy="461665"/>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r>
                <a:rPr lang="en-US" sz="1200" baseline="30000" dirty="0">
                  <a:latin typeface="Huawei Sans" panose="020C0503030203020204" pitchFamily="34" charset="0"/>
                  <a:ea typeface="方正兰亭黑简体" panose="02000000000000000000" pitchFamily="2" charset="-122"/>
                  <a:sym typeface="Huawei Sans" panose="020C0503030203020204" pitchFamily="34" charset="0"/>
                </a:rPr>
                <a:t>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-party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椭圆 41"/>
            <p:cNvSpPr/>
            <p:nvPr/>
          </p:nvSpPr>
          <p:spPr bwMode="gray">
            <a:xfrm>
              <a:off x="1267254" y="2063917"/>
              <a:ext cx="1191544" cy="1077947"/>
            </a:xfrm>
            <a:prstGeom prst="ellipse">
              <a:avLst/>
            </a:prstGeom>
            <a:noFill/>
            <a:ln w="19050">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9" name="图片 38">
            <a:extLst>
              <a:ext uri="{FF2B5EF4-FFF2-40B4-BE49-F238E27FC236}">
                <a16:creationId xmlns:a16="http://schemas.microsoft.com/office/drawing/2014/main" id="{A393F8C6-B304-4066-850C-3C06096FE2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310945" y="3650985"/>
            <a:ext cx="820949" cy="466673"/>
          </a:xfrm>
          <a:prstGeom prst="rect">
            <a:avLst/>
          </a:prstGeom>
        </p:spPr>
      </p:pic>
      <p:sp>
        <p:nvSpPr>
          <p:cNvPr id="44" name="矩形 43">
            <a:extLst>
              <a:ext uri="{FF2B5EF4-FFF2-40B4-BE49-F238E27FC236}">
                <a16:creationId xmlns:a16="http://schemas.microsoft.com/office/drawing/2014/main" id="{7B1955AB-217A-4B78-A8FD-4F616A9F8D66}"/>
              </a:ext>
            </a:extLst>
          </p:cNvPr>
          <p:cNvSpPr/>
          <p:nvPr/>
        </p:nvSpPr>
        <p:spPr bwMode="gray">
          <a:xfrm>
            <a:off x="2759955" y="2678835"/>
            <a:ext cx="3060878" cy="1106137"/>
          </a:xfrm>
          <a:prstGeom prst="rect">
            <a:avLst/>
          </a:prstGeom>
          <a:noFill/>
          <a:ln>
            <a:solidFill>
              <a:srgbClr val="56C4D2"/>
            </a:solidFill>
          </a:ln>
        </p:spPr>
        <p:txBody>
          <a:bodyPr wrap="square" rtlCol="0">
            <a:spAutoFit/>
          </a:bodyPr>
          <a:lstStyle/>
          <a:p>
            <a:pPr>
              <a:lnSpc>
                <a:spcPct val="120000"/>
              </a:lnSpc>
            </a:pPr>
            <a:endParaRPr lang="en-US" altLang="zh-CN" sz="1400" dirty="0">
              <a:solidFill>
                <a:schemeClr val="tx1"/>
              </a:solidFill>
              <a:latin typeface="Huawei Sans" panose="020C0503030203020204" pitchFamily="34" charset="0"/>
              <a:ea typeface="方正兰亭黑简体" panose="02000000000000000000" pitchFamily="2" charset="-122"/>
            </a:endParaRPr>
          </a:p>
          <a:p>
            <a:pPr>
              <a:lnSpc>
                <a:spcPct val="120000"/>
              </a:lnSpc>
            </a:pPr>
            <a:endParaRPr lang="en-US" altLang="zh-CN" sz="1400" dirty="0">
              <a:latin typeface="Huawei Sans" panose="020C0503030203020204" pitchFamily="34" charset="0"/>
              <a:ea typeface="方正兰亭黑简体" panose="02000000000000000000" pitchFamily="2" charset="-122"/>
            </a:endParaRPr>
          </a:p>
          <a:p>
            <a:pPr>
              <a:lnSpc>
                <a:spcPct val="120000"/>
              </a:lnSpc>
            </a:pPr>
            <a:endParaRPr lang="en-US" altLang="zh-CN" sz="1400" dirty="0">
              <a:solidFill>
                <a:schemeClr val="tx1"/>
              </a:solidFill>
              <a:latin typeface="Huawei Sans" panose="020C0503030203020204" pitchFamily="34" charset="0"/>
              <a:ea typeface="方正兰亭黑简体" panose="02000000000000000000" pitchFamily="2" charset="-122"/>
            </a:endParaRPr>
          </a:p>
          <a:p>
            <a:pPr>
              <a:lnSpc>
                <a:spcPct val="120000"/>
              </a:lnSpc>
            </a:pPr>
            <a:endParaRPr lang="zh-CN" altLang="en-US" sz="1400" dirty="0">
              <a:solidFill>
                <a:schemeClr val="tx1"/>
              </a:solidFill>
              <a:latin typeface="Huawei Sans" panose="020C0503030203020204" pitchFamily="34" charset="0"/>
              <a:ea typeface="方正兰亭黑简体" panose="02000000000000000000" pitchFamily="2" charset="-122"/>
            </a:endParaRPr>
          </a:p>
        </p:txBody>
      </p:sp>
      <p:grpSp>
        <p:nvGrpSpPr>
          <p:cNvPr id="20" name="组合 19">
            <a:extLst>
              <a:ext uri="{FF2B5EF4-FFF2-40B4-BE49-F238E27FC236}">
                <a16:creationId xmlns:a16="http://schemas.microsoft.com/office/drawing/2014/main" id="{1D81A477-6F6C-4D95-8D07-AEC45F3DE89D}"/>
              </a:ext>
            </a:extLst>
          </p:cNvPr>
          <p:cNvGrpSpPr/>
          <p:nvPr/>
        </p:nvGrpSpPr>
        <p:grpSpPr bwMode="gray">
          <a:xfrm>
            <a:off x="2846599" y="2730369"/>
            <a:ext cx="2887591" cy="1003068"/>
            <a:chOff x="2664656" y="2735101"/>
            <a:chExt cx="2887591" cy="1003068"/>
          </a:xfrm>
        </p:grpSpPr>
        <p:sp>
          <p:nvSpPr>
            <p:cNvPr id="49" name="文本框 48">
              <a:extLst>
                <a:ext uri="{FF2B5EF4-FFF2-40B4-BE49-F238E27FC236}">
                  <a16:creationId xmlns:a16="http://schemas.microsoft.com/office/drawing/2014/main" id="{C80AFB5B-E8B8-4524-858F-FE3794B5DBCD}"/>
                </a:ext>
              </a:extLst>
            </p:cNvPr>
            <p:cNvSpPr txBox="1"/>
            <p:nvPr/>
          </p:nvSpPr>
          <p:spPr bwMode="gray">
            <a:xfrm>
              <a:off x="2664656" y="2735101"/>
              <a:ext cx="1394078" cy="461665"/>
            </a:xfrm>
            <a:prstGeom prst="rect">
              <a:avLst/>
            </a:prstGeom>
            <a:solidFill>
              <a:srgbClr val="56C4D2"/>
            </a:solidFill>
          </p:spPr>
          <p:txBody>
            <a:bodyPr wrap="square" rtlCol="0" anchor="ctr">
              <a:spAutoFit/>
            </a:bodyPr>
            <a:lstStyle/>
            <a:p>
              <a:pPr algn="ctr"/>
              <a:r>
                <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文本框 49">
              <a:extLst>
                <a:ext uri="{FF2B5EF4-FFF2-40B4-BE49-F238E27FC236}">
                  <a16:creationId xmlns:a16="http://schemas.microsoft.com/office/drawing/2014/main" id="{E1BE7852-C7E0-4045-B637-3C913DE4F6DF}"/>
                </a:ext>
              </a:extLst>
            </p:cNvPr>
            <p:cNvSpPr txBox="1"/>
            <p:nvPr/>
          </p:nvSpPr>
          <p:spPr bwMode="gray">
            <a:xfrm>
              <a:off x="4158169" y="2735101"/>
              <a:ext cx="1394078" cy="461665"/>
            </a:xfrm>
            <a:prstGeom prst="rect">
              <a:avLst/>
            </a:prstGeom>
            <a:solidFill>
              <a:srgbClr val="56C4D2"/>
            </a:solidFill>
          </p:spPr>
          <p:txBody>
            <a:bodyPr wrap="square" rtlCol="0" anchor="ctr">
              <a:noAutofit/>
            </a:bodyPr>
            <a:lstStyle/>
            <a:p>
              <a:pPr algn="ctr"/>
              <a:r>
                <a:rPr lang="en-US" altLang="zh-CN" sz="1200" dirty="0">
                  <a:solidFill>
                    <a:schemeClr val="bg1"/>
                  </a:solidFill>
                </a:rPr>
                <a:t>IoT locating</a:t>
              </a:r>
            </a:p>
          </p:txBody>
        </p:sp>
        <p:sp>
          <p:nvSpPr>
            <p:cNvPr id="55" name="文本框 54">
              <a:extLst>
                <a:ext uri="{FF2B5EF4-FFF2-40B4-BE49-F238E27FC236}">
                  <a16:creationId xmlns:a16="http://schemas.microsoft.com/office/drawing/2014/main" id="{0B6D9E91-4EC5-44CF-8E4E-2F084EF05518}"/>
                </a:ext>
              </a:extLst>
            </p:cNvPr>
            <p:cNvSpPr txBox="1"/>
            <p:nvPr/>
          </p:nvSpPr>
          <p:spPr bwMode="gray">
            <a:xfrm>
              <a:off x="2664656" y="3276504"/>
              <a:ext cx="1394079" cy="461665"/>
            </a:xfrm>
            <a:prstGeom prst="rect">
              <a:avLst/>
            </a:prstGeom>
            <a:solidFill>
              <a:srgbClr val="56C4D2"/>
            </a:solidFill>
          </p:spPr>
          <p:txBody>
            <a:bodyPr wrap="square" rtlCol="0" anchor="ctr">
              <a:spAutoFit/>
            </a:bodyPr>
            <a:lstStyle/>
            <a:p>
              <a:pPr lvl="0" algn="ctr"/>
              <a:r>
                <a:rPr lang="en-US" altLang="zh-CN"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Energy efficiency management</a:t>
              </a:r>
              <a:endParaRPr lang="zh-CN" altLang="en-US" sz="120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文本框 55">
              <a:extLst>
                <a:ext uri="{FF2B5EF4-FFF2-40B4-BE49-F238E27FC236}">
                  <a16:creationId xmlns:a16="http://schemas.microsoft.com/office/drawing/2014/main" id="{C4468871-C750-40E1-AD00-F2A46DE7CA56}"/>
                </a:ext>
              </a:extLst>
            </p:cNvPr>
            <p:cNvSpPr txBox="1"/>
            <p:nvPr/>
          </p:nvSpPr>
          <p:spPr bwMode="gray">
            <a:xfrm>
              <a:off x="4158169" y="3276504"/>
              <a:ext cx="1394078" cy="461665"/>
            </a:xfrm>
            <a:prstGeom prst="rect">
              <a:avLst/>
            </a:prstGeom>
            <a:solidFill>
              <a:srgbClr val="56C4D2"/>
            </a:solidFill>
          </p:spPr>
          <p:txBody>
            <a:bodyPr wrap="square" rtlCol="0" anchor="ctr">
              <a:spAutoFit/>
            </a:bodyPr>
            <a:lstStyle/>
            <a:p>
              <a:pPr algn="ctr"/>
              <a:r>
                <a:rPr lang="en-US" altLang="zh-CN" sz="1200" dirty="0">
                  <a:solidFill>
                    <a:schemeClr val="bg1"/>
                  </a:solidFill>
                </a:rPr>
                <a:t>Asset management</a:t>
              </a:r>
            </a:p>
          </p:txBody>
        </p:sp>
      </p:grpSp>
    </p:spTree>
    <p:extLst>
      <p:ext uri="{BB962C8B-B14F-4D97-AF65-F5344CB8AC3E}">
        <p14:creationId xmlns:p14="http://schemas.microsoft.com/office/powerpoint/2010/main" val="34455810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C78BC22-974A-43E6-9984-503532F2F0D3}"/>
              </a:ext>
            </a:extLst>
          </p:cNvPr>
          <p:cNvPicPr>
            <a:picLocks noChangeAspect="1"/>
          </p:cNvPicPr>
          <p:nvPr/>
        </p:nvPicPr>
        <p:blipFill rotWithShape="1">
          <a:blip r:embed="rId3"/>
          <a:srcRect r="4938"/>
          <a:stretch/>
        </p:blipFill>
        <p:spPr bwMode="gray">
          <a:xfrm>
            <a:off x="9710814" y="1627537"/>
            <a:ext cx="2023986" cy="2434264"/>
          </a:xfrm>
          <a:prstGeom prst="rect">
            <a:avLst/>
          </a:prstGeom>
        </p:spPr>
      </p:pic>
      <p:pic>
        <p:nvPicPr>
          <p:cNvPr id="6" name="图片 5">
            <a:extLst>
              <a:ext uri="{FF2B5EF4-FFF2-40B4-BE49-F238E27FC236}">
                <a16:creationId xmlns:a16="http://schemas.microsoft.com/office/drawing/2014/main" id="{1DE3BA24-8BEE-43CE-9515-951F8172F015}"/>
              </a:ext>
            </a:extLst>
          </p:cNvPr>
          <p:cNvPicPr>
            <a:picLocks noChangeAspect="1"/>
          </p:cNvPicPr>
          <p:nvPr/>
        </p:nvPicPr>
        <p:blipFill>
          <a:blip r:embed="rId4"/>
          <a:stretch>
            <a:fillRect/>
          </a:stretch>
        </p:blipFill>
        <p:spPr bwMode="gray">
          <a:xfrm>
            <a:off x="7621092" y="1635635"/>
            <a:ext cx="2221392" cy="3025036"/>
          </a:xfrm>
          <a:prstGeom prst="rect">
            <a:avLst/>
          </a:prstGeom>
        </p:spPr>
      </p:pic>
      <p:sp>
        <p:nvSpPr>
          <p:cNvPr id="2" name="标题 1">
            <a:extLst>
              <a:ext uri="{FF2B5EF4-FFF2-40B4-BE49-F238E27FC236}">
                <a16:creationId xmlns:a16="http://schemas.microsoft.com/office/drawing/2014/main" id="{37DB10B0-DF9D-4AB4-AA90-EBA132273E4F}"/>
              </a:ext>
            </a:extLst>
          </p:cNvPr>
          <p:cNvSpPr>
            <a:spLocks noGrp="1"/>
          </p:cNvSpPr>
          <p:nvPr>
            <p:ph type="title"/>
          </p:nvPr>
        </p:nvSpPr>
        <p:spPr bwMode="gray"/>
        <p:txBody>
          <a:bodyPr/>
          <a:lstStyle/>
          <a:p>
            <a:r>
              <a:rPr lang="en-US">
                <a:sym typeface="Huawei Sans" panose="020C0503030203020204" pitchFamily="34" charset="0"/>
              </a:rPr>
              <a:t>Smart IoT: Open Cards</a:t>
            </a:r>
            <a:endParaRPr lang="en-US" altLang="zh-CN" dirty="0">
              <a:sym typeface="Huawei Sans" panose="020C0503030203020204" pitchFamily="34" charset="0"/>
            </a:endParaRPr>
          </a:p>
        </p:txBody>
      </p:sp>
      <p:sp>
        <p:nvSpPr>
          <p:cNvPr id="3" name="Rectangle 2">
            <a:extLst>
              <a:ext uri="{FF2B5EF4-FFF2-40B4-BE49-F238E27FC236}">
                <a16:creationId xmlns:a16="http://schemas.microsoft.com/office/drawing/2014/main" id="{26F9B519-AC8E-4601-9873-C107A3A24FD8}"/>
              </a:ext>
            </a:extLst>
          </p:cNvPr>
          <p:cNvSpPr txBox="1">
            <a:spLocks noChangeArrowheads="1"/>
          </p:cNvSpPr>
          <p:nvPr/>
        </p:nvSpPr>
        <p:spPr bwMode="gray">
          <a:xfrm>
            <a:off x="250224" y="1116198"/>
            <a:ext cx="2783061"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a:extLst>
              <a:ext uri="{FF2B5EF4-FFF2-40B4-BE49-F238E27FC236}">
                <a16:creationId xmlns:a16="http://schemas.microsoft.com/office/drawing/2014/main" id="{A299F7A8-5143-47E7-8C04-12538E99C064}"/>
              </a:ext>
            </a:extLst>
          </p:cNvPr>
          <p:cNvPicPr>
            <a:picLocks noChangeAspect="1"/>
          </p:cNvPicPr>
          <p:nvPr/>
        </p:nvPicPr>
        <p:blipFill>
          <a:blip r:embed="rId5"/>
          <a:stretch>
            <a:fillRect/>
          </a:stretch>
        </p:blipFill>
        <p:spPr bwMode="gray">
          <a:xfrm>
            <a:off x="2717202" y="1590429"/>
            <a:ext cx="2087685" cy="3832809"/>
          </a:xfrm>
          <a:prstGeom prst="rect">
            <a:avLst/>
          </a:prstGeom>
        </p:spPr>
      </p:pic>
      <p:pic>
        <p:nvPicPr>
          <p:cNvPr id="5" name="图片 4">
            <a:extLst>
              <a:ext uri="{FF2B5EF4-FFF2-40B4-BE49-F238E27FC236}">
                <a16:creationId xmlns:a16="http://schemas.microsoft.com/office/drawing/2014/main" id="{B7501DA8-F863-4A78-92B0-E9E0FACE0445}"/>
              </a:ext>
            </a:extLst>
          </p:cNvPr>
          <p:cNvPicPr>
            <a:picLocks noChangeAspect="1"/>
          </p:cNvPicPr>
          <p:nvPr/>
        </p:nvPicPr>
        <p:blipFill>
          <a:blip r:embed="rId6"/>
          <a:stretch>
            <a:fillRect/>
          </a:stretch>
        </p:blipFill>
        <p:spPr bwMode="gray">
          <a:xfrm>
            <a:off x="5008010" y="1623414"/>
            <a:ext cx="2705388" cy="3610360"/>
          </a:xfrm>
          <a:prstGeom prst="rect">
            <a:avLst/>
          </a:prstGeom>
        </p:spPr>
      </p:pic>
      <p:sp>
        <p:nvSpPr>
          <p:cNvPr id="8" name="Rectangle 2">
            <a:extLst>
              <a:ext uri="{FF2B5EF4-FFF2-40B4-BE49-F238E27FC236}">
                <a16:creationId xmlns:a16="http://schemas.microsoft.com/office/drawing/2014/main" id="{639D0C74-31F3-4362-AB80-E7FFD79BBC13}"/>
              </a:ext>
            </a:extLst>
          </p:cNvPr>
          <p:cNvSpPr txBox="1">
            <a:spLocks noChangeArrowheads="1"/>
          </p:cNvSpPr>
          <p:nvPr/>
        </p:nvSpPr>
        <p:spPr bwMode="gray">
          <a:xfrm>
            <a:off x="5019629" y="1258808"/>
            <a:ext cx="6728696" cy="271586"/>
          </a:xfrm>
          <a:prstGeom prst="rect">
            <a:avLst/>
          </a:prstGeom>
          <a:solidFill>
            <a:srgbClr val="56C4D2"/>
          </a:solidFill>
          <a:ln>
            <a:noFill/>
          </a:ln>
          <a:effectLst/>
        </p:spPr>
        <p:txBody>
          <a:bodyPr vert="horz" wrap="square" lIns="0" tIns="40073" rIns="80148" bIns="40073" numCol="1" anchor="ctr" anchorCtr="0" compatLnSpc="1">
            <a:prstTxWarp prst="textNoShape">
              <a:avLst/>
            </a:prstTxWarp>
          </a:bodyPr>
          <a:lstStyle>
            <a:defPPr>
              <a:defRPr lang="en-US"/>
            </a:defPPr>
            <a:lvl1pPr lvl="0" algn="ctr" eaLnBrk="0" fontAlgn="base" hangingPunct="0">
              <a:spcBef>
                <a:spcPct val="0"/>
              </a:spcBef>
              <a:spcAft>
                <a:spcPct val="0"/>
              </a:spcAft>
              <a:defRPr b="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eaLnBrk="0" fontAlgn="base" hangingPunct="0">
              <a:spcBef>
                <a:spcPct val="0"/>
              </a:spcBef>
              <a:spcAft>
                <a:spcPct val="0"/>
              </a:spcAft>
              <a:defRPr sz="3200" b="1">
                <a:solidFill>
                  <a:srgbClr val="990000"/>
                </a:solidFill>
                <a:latin typeface="黑体" pitchFamily="49" charset="-122"/>
                <a:ea typeface="黑体" pitchFamily="49" charset="-122"/>
                <a:cs typeface="宋体"/>
              </a:defRPr>
            </a:lvl2pPr>
            <a:lvl3pPr eaLnBrk="0" fontAlgn="base" hangingPunct="0">
              <a:spcBef>
                <a:spcPct val="0"/>
              </a:spcBef>
              <a:spcAft>
                <a:spcPct val="0"/>
              </a:spcAft>
              <a:defRPr sz="3200" b="1">
                <a:solidFill>
                  <a:srgbClr val="990000"/>
                </a:solidFill>
                <a:latin typeface="黑体" pitchFamily="49" charset="-122"/>
                <a:ea typeface="黑体" pitchFamily="49" charset="-122"/>
                <a:cs typeface="宋体"/>
              </a:defRPr>
            </a:lvl3pPr>
            <a:lvl4pPr eaLnBrk="0" fontAlgn="base" hangingPunct="0">
              <a:spcBef>
                <a:spcPct val="0"/>
              </a:spcBef>
              <a:spcAft>
                <a:spcPct val="0"/>
              </a:spcAft>
              <a:defRPr sz="3200" b="1">
                <a:solidFill>
                  <a:srgbClr val="990000"/>
                </a:solidFill>
                <a:latin typeface="黑体" pitchFamily="49" charset="-122"/>
                <a:ea typeface="黑体" pitchFamily="49" charset="-122"/>
                <a:cs typeface="宋体"/>
              </a:defRPr>
            </a:lvl4pPr>
            <a:lvl5pPr eaLnBrk="0" fontAlgn="base" hangingPunct="0">
              <a:spcBef>
                <a:spcPct val="0"/>
              </a:spcBef>
              <a:spcAft>
                <a:spcPct val="0"/>
              </a:spcAft>
              <a:defRPr sz="3200" b="1">
                <a:solidFill>
                  <a:srgbClr val="990000"/>
                </a:solidFill>
                <a:latin typeface="黑体" pitchFamily="49" charset="-122"/>
                <a:ea typeface="黑体" pitchFamily="49" charset="-122"/>
                <a:cs typeface="宋体"/>
              </a:defRPr>
            </a:lvl5pPr>
            <a:lvl6pPr marL="457200" fontAlgn="base">
              <a:spcBef>
                <a:spcPct val="0"/>
              </a:spcBef>
              <a:spcAft>
                <a:spcPct val="0"/>
              </a:spcAft>
              <a:defRPr sz="3200" b="1">
                <a:solidFill>
                  <a:srgbClr val="990000"/>
                </a:solidFill>
                <a:latin typeface="FrutigerNext LT Medium" pitchFamily="34" charset="0"/>
                <a:ea typeface="华文细黑" pitchFamily="2" charset="-122"/>
                <a:cs typeface="宋体"/>
              </a:defRPr>
            </a:lvl6pPr>
            <a:lvl7pPr marL="914400" fontAlgn="base">
              <a:spcBef>
                <a:spcPct val="0"/>
              </a:spcBef>
              <a:spcAft>
                <a:spcPct val="0"/>
              </a:spcAft>
              <a:defRPr sz="3200" b="1">
                <a:solidFill>
                  <a:srgbClr val="990000"/>
                </a:solidFill>
                <a:latin typeface="FrutigerNext LT Medium" pitchFamily="34" charset="0"/>
                <a:ea typeface="华文细黑" pitchFamily="2" charset="-122"/>
                <a:cs typeface="宋体"/>
              </a:defRPr>
            </a:lvl7pPr>
            <a:lvl8pPr marL="1371600" fontAlgn="base">
              <a:spcBef>
                <a:spcPct val="0"/>
              </a:spcBef>
              <a:spcAft>
                <a:spcPct val="0"/>
              </a:spcAft>
              <a:defRPr sz="3200" b="1">
                <a:solidFill>
                  <a:srgbClr val="990000"/>
                </a:solidFill>
                <a:latin typeface="FrutigerNext LT Medium" pitchFamily="34" charset="0"/>
                <a:ea typeface="华文细黑" pitchFamily="2" charset="-122"/>
                <a:cs typeface="宋体"/>
              </a:defRPr>
            </a:lvl8pPr>
            <a:lvl9pPr marL="1828800" fontAlgn="base">
              <a:spcBef>
                <a:spcPct val="0"/>
              </a:spcBef>
              <a:spcAft>
                <a:spcPct val="0"/>
              </a:spcAft>
              <a:defRPr sz="3200" b="1">
                <a:solidFill>
                  <a:srgbClr val="990000"/>
                </a:solidFill>
                <a:latin typeface="FrutigerNext LT Medium" pitchFamily="34" charset="0"/>
                <a:ea typeface="华文细黑" pitchFamily="2" charset="-122"/>
                <a:cs typeface="宋体"/>
              </a:defRPr>
            </a:lvl9pPr>
          </a:lstStyle>
          <a:p>
            <a:r>
              <a:rPr lang="en-US">
                <a:sym typeface="Huawei Sans" panose="020C0503030203020204" pitchFamily="34" charset="0"/>
              </a:rPr>
              <a:t>External card</a:t>
            </a:r>
            <a:endParaRPr lang="en-US" altLang="zh-CN" dirty="0">
              <a:sym typeface="Huawei Sans" panose="020C0503030203020204" pitchFamily="34" charset="0"/>
            </a:endParaRPr>
          </a:p>
        </p:txBody>
      </p:sp>
      <p:sp>
        <p:nvSpPr>
          <p:cNvPr id="14" name="Rectangle 2">
            <a:extLst>
              <a:ext uri="{FF2B5EF4-FFF2-40B4-BE49-F238E27FC236}">
                <a16:creationId xmlns:a16="http://schemas.microsoft.com/office/drawing/2014/main" id="{14C86896-0E3C-4FA8-8657-C18F3EC7E347}"/>
              </a:ext>
            </a:extLst>
          </p:cNvPr>
          <p:cNvSpPr txBox="1">
            <a:spLocks noChangeArrowheads="1"/>
          </p:cNvSpPr>
          <p:nvPr/>
        </p:nvSpPr>
        <p:spPr bwMode="gray">
          <a:xfrm>
            <a:off x="2763856" y="4298228"/>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Card</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ectangle 2">
            <a:extLst>
              <a:ext uri="{FF2B5EF4-FFF2-40B4-BE49-F238E27FC236}">
                <a16:creationId xmlns:a16="http://schemas.microsoft.com/office/drawing/2014/main" id="{89616A13-04D5-4D2C-A770-96FE5889C531}"/>
              </a:ext>
            </a:extLst>
          </p:cNvPr>
          <p:cNvSpPr txBox="1">
            <a:spLocks noChangeArrowheads="1"/>
          </p:cNvSpPr>
          <p:nvPr/>
        </p:nvSpPr>
        <p:spPr bwMode="gray">
          <a:xfrm>
            <a:off x="11222906" y="2080559"/>
            <a:ext cx="511894" cy="271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Card</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ectangle 2">
            <a:extLst>
              <a:ext uri="{FF2B5EF4-FFF2-40B4-BE49-F238E27FC236}">
                <a16:creationId xmlns:a16="http://schemas.microsoft.com/office/drawing/2014/main" id="{3C8A57F9-E56D-4E7A-BDBB-B03829A60BE5}"/>
              </a:ext>
            </a:extLst>
          </p:cNvPr>
          <p:cNvSpPr txBox="1">
            <a:spLocks noChangeArrowheads="1"/>
          </p:cNvSpPr>
          <p:nvPr/>
        </p:nvSpPr>
        <p:spPr bwMode="gray">
          <a:xfrm>
            <a:off x="7933740" y="1974130"/>
            <a:ext cx="1584543" cy="2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USB port</a:t>
            </a:r>
            <a:endParaRPr lang="en-US" altLang="zh-CN" sz="16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id="{884B0E3C-3664-4506-A71D-7EE231232956}"/>
              </a:ext>
            </a:extLst>
          </p:cNvPr>
          <p:cNvSpPr/>
          <p:nvPr/>
        </p:nvSpPr>
        <p:spPr bwMode="gray">
          <a:xfrm>
            <a:off x="430097" y="4993162"/>
            <a:ext cx="2048657" cy="954107"/>
          </a:xfrm>
          <a:prstGeom prst="rect">
            <a:avLst/>
          </a:prstGeom>
        </p:spPr>
        <p:txBody>
          <a:bodyPr wrap="square">
            <a:spAutoFit/>
          </a:bodyPr>
          <a:lstStyle/>
          <a:p>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slot: allows </a:t>
            </a:r>
            <a:r>
              <a:rPr lang="en-US" sz="1400"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cards to be installed to provide extended functions.</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19">
            <a:extLst>
              <a:ext uri="{FF2B5EF4-FFF2-40B4-BE49-F238E27FC236}">
                <a16:creationId xmlns:a16="http://schemas.microsoft.com/office/drawing/2014/main" id="{789A3FAC-5AFF-42A2-B9C4-CC8FD6E7411A}"/>
              </a:ext>
            </a:extLst>
          </p:cNvPr>
          <p:cNvPicPr>
            <a:picLocks noChangeAspect="1"/>
          </p:cNvPicPr>
          <p:nvPr/>
        </p:nvPicPr>
        <p:blipFill>
          <a:blip r:embed="rId7"/>
          <a:stretch>
            <a:fillRect/>
          </a:stretch>
        </p:blipFill>
        <p:spPr bwMode="gray">
          <a:xfrm>
            <a:off x="446088" y="1602132"/>
            <a:ext cx="2088715" cy="3288947"/>
          </a:xfrm>
          <a:prstGeom prst="rect">
            <a:avLst/>
          </a:prstGeom>
        </p:spPr>
      </p:pic>
      <p:sp>
        <p:nvSpPr>
          <p:cNvPr id="25" name="Rectangle 2">
            <a:extLst>
              <a:ext uri="{FF2B5EF4-FFF2-40B4-BE49-F238E27FC236}">
                <a16:creationId xmlns:a16="http://schemas.microsoft.com/office/drawing/2014/main" id="{86CEB18D-5824-4401-96B9-E03FB9C03DC5}"/>
              </a:ext>
            </a:extLst>
          </p:cNvPr>
          <p:cNvSpPr txBox="1">
            <a:spLocks noChangeArrowheads="1"/>
          </p:cNvSpPr>
          <p:nvPr/>
        </p:nvSpPr>
        <p:spPr bwMode="gray">
          <a:xfrm>
            <a:off x="2166671" y="5353935"/>
            <a:ext cx="2783061"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lgn="ctr"/>
            <a:r>
              <a:rPr lang="en-US" sz="1400" dirty="0">
                <a:solidFill>
                  <a:srgbClr val="222222"/>
                </a:solidFill>
                <a:latin typeface="Huawei Sans" panose="020C0503030203020204" pitchFamily="34" charset="0"/>
                <a:ea typeface="方正兰亭黑简体" panose="02000000000000000000" pitchFamily="2" charset="-122"/>
                <a:sym typeface="Huawei Sans" panose="020C0503030203020204" pitchFamily="34" charset="0"/>
              </a:rPr>
              <a:t>AP4050DN-E</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ectangle 2">
            <a:extLst>
              <a:ext uri="{FF2B5EF4-FFF2-40B4-BE49-F238E27FC236}">
                <a16:creationId xmlns:a16="http://schemas.microsoft.com/office/drawing/2014/main" id="{8CE99421-D0BA-44E3-A454-775BAAD2D8CD}"/>
              </a:ext>
            </a:extLst>
          </p:cNvPr>
          <p:cNvSpPr txBox="1">
            <a:spLocks noChangeArrowheads="1"/>
          </p:cNvSpPr>
          <p:nvPr/>
        </p:nvSpPr>
        <p:spPr bwMode="gray">
          <a:xfrm>
            <a:off x="6004329" y="5118185"/>
            <a:ext cx="882987" cy="54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73" rIns="80148" bIns="40073"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Arial" panose="020B0604020202020204" pitchFamily="34" charset="0"/>
                <a:ea typeface="黑体" pitchFamily="49" charset="-122"/>
                <a:cs typeface="Arial" panose="020B0604020202020204" pitchFamily="34" charset="0"/>
              </a:defRPr>
            </a:lvl1pPr>
            <a:lvl2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2pPr>
            <a:lvl3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3pPr>
            <a:lvl4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4pPr>
            <a:lvl5pPr algn="l" rtl="0" eaLnBrk="0" fontAlgn="base" hangingPunct="0">
              <a:spcBef>
                <a:spcPct val="0"/>
              </a:spcBef>
              <a:spcAft>
                <a:spcPct val="0"/>
              </a:spcAft>
              <a:defRPr sz="3200" b="1">
                <a:solidFill>
                  <a:srgbClr val="990000"/>
                </a:solidFill>
                <a:latin typeface="Arial" pitchFamily="49" charset="-122"/>
                <a:ea typeface="黑体" pitchFamily="49" charset="-122"/>
                <a:cs typeface="宋体"/>
              </a:defRPr>
            </a:lvl5pPr>
            <a:lvl6pPr marL="4572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6pPr>
            <a:lvl7pPr marL="9144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7pPr>
            <a:lvl8pPr marL="13716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8pPr>
            <a:lvl9pPr marL="1828800" algn="l" rtl="0" eaLnBrk="1" fontAlgn="base" hangingPunct="1">
              <a:spcBef>
                <a:spcPct val="0"/>
              </a:spcBef>
              <a:spcAft>
                <a:spcPct val="0"/>
              </a:spcAft>
              <a:defRPr sz="3200" b="1">
                <a:solidFill>
                  <a:srgbClr val="990000"/>
                </a:solidFill>
                <a:latin typeface="Arial" pitchFamily="34" charset="0"/>
                <a:ea typeface="华文细黑" pitchFamily="2" charset="-122"/>
                <a:cs typeface="宋体"/>
              </a:defRPr>
            </a:lvl9pPr>
          </a:lstStyle>
          <a:p>
            <a:pPr lvl="0"/>
            <a:r>
              <a:rPr lang="en-US" sz="1400" dirty="0">
                <a:solidFill>
                  <a:srgbClr val="222222"/>
                </a:solidFill>
                <a:latin typeface="Huawei Sans" panose="020C0503030203020204" pitchFamily="34" charset="0"/>
                <a:ea typeface="方正兰亭黑简体" panose="02000000000000000000" pitchFamily="2" charset="-122"/>
                <a:sym typeface="Huawei Sans" panose="020C0503030203020204" pitchFamily="34" charset="0"/>
              </a:rPr>
              <a:t>MT800</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ectangle 2">
            <a:extLst>
              <a:ext uri="{FF2B5EF4-FFF2-40B4-BE49-F238E27FC236}">
                <a16:creationId xmlns:a16="http://schemas.microsoft.com/office/drawing/2014/main" id="{683C178A-B082-485E-9338-A779A0BC8B50}"/>
              </a:ext>
            </a:extLst>
          </p:cNvPr>
          <p:cNvSpPr txBox="1">
            <a:spLocks noChangeArrowheads="1"/>
          </p:cNvSpPr>
          <p:nvPr/>
        </p:nvSpPr>
        <p:spPr bwMode="gray">
          <a:xfrm>
            <a:off x="446088" y="1265865"/>
            <a:ext cx="4358799" cy="271586"/>
          </a:xfrm>
          <a:prstGeom prst="rect">
            <a:avLst/>
          </a:prstGeom>
          <a:solidFill>
            <a:srgbClr val="56C4D2"/>
          </a:solidFill>
          <a:ln>
            <a:noFill/>
          </a:ln>
          <a:effectLst/>
        </p:spPr>
        <p:txBody>
          <a:bodyPr vert="horz" wrap="square" lIns="0" tIns="40073" rIns="80148" bIns="40073" numCol="1" anchor="ctr" anchorCtr="0" compatLnSpc="1">
            <a:prstTxWarp prst="textNoShape">
              <a:avLst/>
            </a:prstTxWarp>
          </a:bodyPr>
          <a:lstStyle>
            <a:defPPr>
              <a:defRPr lang="en-US"/>
            </a:defPPr>
            <a:lvl1pPr lvl="0" algn="ctr" eaLnBrk="0" fontAlgn="base" hangingPunct="0">
              <a:spcBef>
                <a:spcPct val="0"/>
              </a:spcBef>
              <a:spcAft>
                <a:spcPct val="0"/>
              </a:spcAft>
              <a:defRPr b="0">
                <a:solidFill>
                  <a:schemeClr val="bg1"/>
                </a:solidFill>
                <a:latin typeface="Huawei Sans" panose="020C0503030203020204" pitchFamily="34" charset="0"/>
                <a:ea typeface="方正兰亭黑简体" panose="02000000000000000000" pitchFamily="2" charset="-122"/>
                <a:cs typeface="Arial" panose="020B0604020202020204" pitchFamily="34" charset="0"/>
              </a:defRPr>
            </a:lvl1pPr>
            <a:lvl2pPr eaLnBrk="0" fontAlgn="base" hangingPunct="0">
              <a:spcBef>
                <a:spcPct val="0"/>
              </a:spcBef>
              <a:spcAft>
                <a:spcPct val="0"/>
              </a:spcAft>
              <a:defRPr sz="3200" b="1">
                <a:solidFill>
                  <a:srgbClr val="990000"/>
                </a:solidFill>
                <a:latin typeface="黑体" pitchFamily="49" charset="-122"/>
                <a:ea typeface="黑体" pitchFamily="49" charset="-122"/>
                <a:cs typeface="宋体"/>
              </a:defRPr>
            </a:lvl2pPr>
            <a:lvl3pPr eaLnBrk="0" fontAlgn="base" hangingPunct="0">
              <a:spcBef>
                <a:spcPct val="0"/>
              </a:spcBef>
              <a:spcAft>
                <a:spcPct val="0"/>
              </a:spcAft>
              <a:defRPr sz="3200" b="1">
                <a:solidFill>
                  <a:srgbClr val="990000"/>
                </a:solidFill>
                <a:latin typeface="黑体" pitchFamily="49" charset="-122"/>
                <a:ea typeface="黑体" pitchFamily="49" charset="-122"/>
                <a:cs typeface="宋体"/>
              </a:defRPr>
            </a:lvl3pPr>
            <a:lvl4pPr eaLnBrk="0" fontAlgn="base" hangingPunct="0">
              <a:spcBef>
                <a:spcPct val="0"/>
              </a:spcBef>
              <a:spcAft>
                <a:spcPct val="0"/>
              </a:spcAft>
              <a:defRPr sz="3200" b="1">
                <a:solidFill>
                  <a:srgbClr val="990000"/>
                </a:solidFill>
                <a:latin typeface="黑体" pitchFamily="49" charset="-122"/>
                <a:ea typeface="黑体" pitchFamily="49" charset="-122"/>
                <a:cs typeface="宋体"/>
              </a:defRPr>
            </a:lvl4pPr>
            <a:lvl5pPr eaLnBrk="0" fontAlgn="base" hangingPunct="0">
              <a:spcBef>
                <a:spcPct val="0"/>
              </a:spcBef>
              <a:spcAft>
                <a:spcPct val="0"/>
              </a:spcAft>
              <a:defRPr sz="3200" b="1">
                <a:solidFill>
                  <a:srgbClr val="990000"/>
                </a:solidFill>
                <a:latin typeface="黑体" pitchFamily="49" charset="-122"/>
                <a:ea typeface="黑体" pitchFamily="49" charset="-122"/>
                <a:cs typeface="宋体"/>
              </a:defRPr>
            </a:lvl5pPr>
            <a:lvl6pPr marL="457200" fontAlgn="base">
              <a:spcBef>
                <a:spcPct val="0"/>
              </a:spcBef>
              <a:spcAft>
                <a:spcPct val="0"/>
              </a:spcAft>
              <a:defRPr sz="3200" b="1">
                <a:solidFill>
                  <a:srgbClr val="990000"/>
                </a:solidFill>
                <a:latin typeface="FrutigerNext LT Medium" pitchFamily="34" charset="0"/>
                <a:ea typeface="华文细黑" pitchFamily="2" charset="-122"/>
                <a:cs typeface="宋体"/>
              </a:defRPr>
            </a:lvl6pPr>
            <a:lvl7pPr marL="914400" fontAlgn="base">
              <a:spcBef>
                <a:spcPct val="0"/>
              </a:spcBef>
              <a:spcAft>
                <a:spcPct val="0"/>
              </a:spcAft>
              <a:defRPr sz="3200" b="1">
                <a:solidFill>
                  <a:srgbClr val="990000"/>
                </a:solidFill>
                <a:latin typeface="FrutigerNext LT Medium" pitchFamily="34" charset="0"/>
                <a:ea typeface="华文细黑" pitchFamily="2" charset="-122"/>
                <a:cs typeface="宋体"/>
              </a:defRPr>
            </a:lvl7pPr>
            <a:lvl8pPr marL="1371600" fontAlgn="base">
              <a:spcBef>
                <a:spcPct val="0"/>
              </a:spcBef>
              <a:spcAft>
                <a:spcPct val="0"/>
              </a:spcAft>
              <a:defRPr sz="3200" b="1">
                <a:solidFill>
                  <a:srgbClr val="990000"/>
                </a:solidFill>
                <a:latin typeface="FrutigerNext LT Medium" pitchFamily="34" charset="0"/>
                <a:ea typeface="华文细黑" pitchFamily="2" charset="-122"/>
                <a:cs typeface="宋体"/>
              </a:defRPr>
            </a:lvl8pPr>
            <a:lvl9pPr marL="1828800" fontAlgn="base">
              <a:spcBef>
                <a:spcPct val="0"/>
              </a:spcBef>
              <a:spcAft>
                <a:spcPct val="0"/>
              </a:spcAft>
              <a:defRPr sz="3200" b="1">
                <a:solidFill>
                  <a:srgbClr val="990000"/>
                </a:solidFill>
                <a:latin typeface="FrutigerNext LT Medium" pitchFamily="34" charset="0"/>
                <a:ea typeface="华文细黑" pitchFamily="2" charset="-122"/>
                <a:cs typeface="宋体"/>
              </a:defRPr>
            </a:lvl9pPr>
          </a:lstStyle>
          <a:p>
            <a:r>
              <a:rPr lang="en-US">
                <a:sym typeface="Huawei Sans" panose="020C0503030203020204" pitchFamily="34" charset="0"/>
              </a:rPr>
              <a:t>Built-in card</a:t>
            </a:r>
            <a:endParaRPr lang="en-US" altLang="zh-CN" dirty="0">
              <a:sym typeface="Huawei Sans" panose="020C0503030203020204" pitchFamily="34" charset="0"/>
            </a:endParaRPr>
          </a:p>
        </p:txBody>
      </p:sp>
      <p:sp>
        <p:nvSpPr>
          <p:cNvPr id="29" name="椭圆 28">
            <a:extLst>
              <a:ext uri="{FF2B5EF4-FFF2-40B4-BE49-F238E27FC236}">
                <a16:creationId xmlns:a16="http://schemas.microsoft.com/office/drawing/2014/main" id="{E25EEEA8-15F6-46A5-8430-5DDF5112210F}"/>
              </a:ext>
            </a:extLst>
          </p:cNvPr>
          <p:cNvSpPr/>
          <p:nvPr/>
        </p:nvSpPr>
        <p:spPr bwMode="gray">
          <a:xfrm>
            <a:off x="8199153" y="2549293"/>
            <a:ext cx="1008345" cy="396794"/>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a:extLst>
              <a:ext uri="{FF2B5EF4-FFF2-40B4-BE49-F238E27FC236}">
                <a16:creationId xmlns:a16="http://schemas.microsoft.com/office/drawing/2014/main" id="{55089DB5-371D-4059-B4B1-DC9886E07AE1}"/>
              </a:ext>
            </a:extLst>
          </p:cNvPr>
          <p:cNvSpPr/>
          <p:nvPr/>
        </p:nvSpPr>
        <p:spPr bwMode="gray">
          <a:xfrm>
            <a:off x="2856477" y="1645236"/>
            <a:ext cx="1368469" cy="1905946"/>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a:extLst>
              <a:ext uri="{FF2B5EF4-FFF2-40B4-BE49-F238E27FC236}">
                <a16:creationId xmlns:a16="http://schemas.microsoft.com/office/drawing/2014/main" id="{F9724E2D-AA83-4875-ADAD-D84CA28ECBEF}"/>
              </a:ext>
            </a:extLst>
          </p:cNvPr>
          <p:cNvSpPr/>
          <p:nvPr/>
        </p:nvSpPr>
        <p:spPr bwMode="gray">
          <a:xfrm>
            <a:off x="2747763" y="4061801"/>
            <a:ext cx="1298574" cy="768084"/>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a16="http://schemas.microsoft.com/office/drawing/2014/main" id="{0EEB8FBA-56F4-43C0-BD37-EA566532BD3D}"/>
              </a:ext>
            </a:extLst>
          </p:cNvPr>
          <p:cNvSpPr/>
          <p:nvPr/>
        </p:nvSpPr>
        <p:spPr bwMode="gray">
          <a:xfrm>
            <a:off x="568276" y="2358169"/>
            <a:ext cx="730952" cy="404134"/>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sz="18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a16="http://schemas.microsoft.com/office/drawing/2014/main" id="{F7E3B9D8-291F-4273-89C8-64D5AF9D82AA}"/>
              </a:ext>
            </a:extLst>
          </p:cNvPr>
          <p:cNvSpPr/>
          <p:nvPr/>
        </p:nvSpPr>
        <p:spPr bwMode="gray">
          <a:xfrm>
            <a:off x="1405557" y="2946086"/>
            <a:ext cx="730952" cy="404134"/>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sz="18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a:extLst>
              <a:ext uri="{FF2B5EF4-FFF2-40B4-BE49-F238E27FC236}">
                <a16:creationId xmlns:a16="http://schemas.microsoft.com/office/drawing/2014/main" id="{1C8B3873-ACCB-4C94-944B-3098C464EC47}"/>
              </a:ext>
            </a:extLst>
          </p:cNvPr>
          <p:cNvSpPr/>
          <p:nvPr/>
        </p:nvSpPr>
        <p:spPr bwMode="gray">
          <a:xfrm>
            <a:off x="10030117" y="1994219"/>
            <a:ext cx="1115352" cy="768084"/>
          </a:xfrm>
          <a:prstGeom prst="ellipse">
            <a:avLst/>
          </a:prstGeom>
          <a:noFill/>
          <a:ln w="19050">
            <a:solidFill>
              <a:srgbClr val="C7000B"/>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61" tIns="45731" rIns="91461" bIns="45731" numCol="1" rtlCol="0" anchor="t" anchorCtr="0" compatLnSpc="1">
            <a:prstTxWarp prst="textNoShape">
              <a:avLst/>
            </a:prstTxWarp>
          </a:bodyPr>
          <a:lstStyle/>
          <a:p>
            <a:pPr defTabSz="914583" fontAlgn="base">
              <a:spcBef>
                <a:spcPct val="0"/>
              </a:spcBef>
              <a:spcAft>
                <a:spcPct val="0"/>
              </a:spcAft>
              <a:buClr>
                <a:srgbClr val="CC9900"/>
              </a:buClr>
              <a:buFont typeface="Wingdings" pitchFamily="2" charset="2"/>
              <a:buChar char="n"/>
            </a:pP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5341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Typical Scenarios and Open Capabilities</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Openness and Cooperation Cases</a:t>
            </a:r>
          </a:p>
        </p:txBody>
      </p:sp>
    </p:spTree>
    <p:extLst>
      <p:ext uri="{BB962C8B-B14F-4D97-AF65-F5344CB8AC3E}">
        <p14:creationId xmlns:p14="http://schemas.microsoft.com/office/powerpoint/2010/main" val="1279980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2000" dirty="0" err="1">
                <a:sym typeface="Huawei Sans" panose="020C0503030203020204" pitchFamily="34" charset="0"/>
              </a:rPr>
              <a:t>iMaster</a:t>
            </a:r>
            <a:r>
              <a:rPr lang="en-US" sz="2000" dirty="0">
                <a:sym typeface="Huawei Sans" panose="020C0503030203020204" pitchFamily="34" charset="0"/>
              </a:rPr>
              <a:t> NCE-Campus is a next-generation SDN controller for enterprise campuses and is a core component of H</a:t>
            </a:r>
            <a:r>
              <a:rPr lang="en-US" altLang="zh-CN" sz="2000" dirty="0">
                <a:sym typeface="Huawei Sans" panose="020C0503030203020204" pitchFamily="34" charset="0"/>
              </a:rPr>
              <a:t>uawei </a:t>
            </a:r>
            <a:r>
              <a:rPr lang="en-US" sz="2000" dirty="0" err="1">
                <a:sym typeface="Huawei Sans" panose="020C0503030203020204" pitchFamily="34" charset="0"/>
              </a:rPr>
              <a:t>CloudCampus</a:t>
            </a:r>
            <a:r>
              <a:rPr lang="en-US" sz="2000" dirty="0">
                <a:sym typeface="Huawei Sans" panose="020C0503030203020204" pitchFamily="34" charset="0"/>
              </a:rPr>
              <a:t> Solution.</a:t>
            </a:r>
          </a:p>
          <a:p>
            <a:r>
              <a:rPr lang="en-US" sz="2000" dirty="0" err="1">
                <a:sym typeface="Huawei Sans" panose="020C0503030203020204" pitchFamily="34" charset="0"/>
              </a:rPr>
              <a:t>iMaster</a:t>
            </a:r>
            <a:r>
              <a:rPr lang="en-US" sz="2000" dirty="0">
                <a:sym typeface="Huawei Sans" panose="020C0503030203020204" pitchFamily="34" charset="0"/>
              </a:rPr>
              <a:t> NCE-Campus centrally manages and controls enterprise campuses and provides automatic deployment, security defense, and visualized O&amp;M. It helps customers build service-centric dynamic scheduling capabilities of network services</a:t>
            </a:r>
            <a:r>
              <a:rPr lang="en-US" altLang="zh-CN" sz="2000" dirty="0">
                <a:sym typeface="Huawei Sans" panose="020C0503030203020204" pitchFamily="34" charset="0"/>
              </a:rPr>
              <a:t>. </a:t>
            </a:r>
            <a:endParaRPr lang="en-US" sz="2000" dirty="0">
              <a:sym typeface="Huawei Sans" panose="020C0503030203020204" pitchFamily="34" charset="0"/>
            </a:endParaRPr>
          </a:p>
          <a:p>
            <a:r>
              <a:rPr lang="en-US" sz="2000" dirty="0" err="1">
                <a:sym typeface="Huawei Sans" panose="020C0503030203020204" pitchFamily="34" charset="0"/>
              </a:rPr>
              <a:t>iMaster</a:t>
            </a:r>
            <a:r>
              <a:rPr lang="en-US" sz="2000" dirty="0">
                <a:sym typeface="Huawei Sans" panose="020C0503030203020204" pitchFamily="34" charset="0"/>
              </a:rPr>
              <a:t> NCE-Campus provides standard</a:t>
            </a:r>
            <a:r>
              <a:rPr lang="en-US" altLang="zh-CN" sz="2000" dirty="0">
                <a:sym typeface="Huawei Sans" panose="020C0503030203020204" pitchFamily="34" charset="0"/>
              </a:rPr>
              <a:t>-compliant</a:t>
            </a:r>
            <a:r>
              <a:rPr lang="en-US" sz="2000" dirty="0">
                <a:sym typeface="Huawei Sans" panose="020C0503030203020204" pitchFamily="34" charset="0"/>
              </a:rPr>
              <a:t> open RESTful APIs for partners to develop innovative applications and continuously create value for enterprise customers.</a:t>
            </a:r>
          </a:p>
        </p:txBody>
      </p:sp>
    </p:spTree>
    <p:extLst>
      <p:ext uri="{BB962C8B-B14F-4D97-AF65-F5344CB8AC3E}">
        <p14:creationId xmlns:p14="http://schemas.microsoft.com/office/powerpoint/2010/main" val="3195455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sym typeface="Huawei Sans" panose="020C0503030203020204" pitchFamily="34" charset="0"/>
              </a:rPr>
              <a:t>Unified Cloud-based Wi-Fi Management in XX</a:t>
            </a:r>
            <a:endParaRPr lang="en-US" altLang="zh-CN" dirty="0">
              <a:sym typeface="Huawei Sans" panose="020C0503030203020204" pitchFamily="34" charset="0"/>
            </a:endParaRPr>
          </a:p>
        </p:txBody>
      </p:sp>
      <p:sp>
        <p:nvSpPr>
          <p:cNvPr id="3" name="矩形 2">
            <a:extLst>
              <a:ext uri="{FF2B5EF4-FFF2-40B4-BE49-F238E27FC236}">
                <a16:creationId xmlns:a16="http://schemas.microsoft.com/office/drawing/2014/main" id="{D3D03A91-5F24-43F1-8182-522AD5A503EC}"/>
              </a:ext>
            </a:extLst>
          </p:cNvPr>
          <p:cNvSpPr/>
          <p:nvPr/>
        </p:nvSpPr>
        <p:spPr bwMode="gray">
          <a:xfrm>
            <a:off x="600606" y="1028945"/>
            <a:ext cx="11090276" cy="1665974"/>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id="{F98FC0AC-3B85-422A-B40F-298EFD79FBEA}"/>
              </a:ext>
            </a:extLst>
          </p:cNvPr>
          <p:cNvSpPr/>
          <p:nvPr/>
        </p:nvSpPr>
        <p:spPr bwMode="gray">
          <a:xfrm>
            <a:off x="600606" y="2718661"/>
            <a:ext cx="11090277" cy="3456806"/>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id="{32775EF1-4684-4B70-98C8-8799F224980D}"/>
              </a:ext>
            </a:extLst>
          </p:cNvPr>
          <p:cNvSpPr/>
          <p:nvPr/>
        </p:nvSpPr>
        <p:spPr bwMode="gray">
          <a:xfrm>
            <a:off x="2048365" y="1570174"/>
            <a:ext cx="2956073" cy="738664"/>
          </a:xfrm>
          <a:prstGeom prst="rect">
            <a:avLst/>
          </a:prstGeom>
        </p:spPr>
        <p:txBody>
          <a:bodyPr wrap="square">
            <a:spAutoFit/>
          </a:bodyPr>
          <a:lstStyle/>
          <a:p>
            <a:pPr marL="174625" indent="-174625">
              <a:spcBef>
                <a:spcPct val="50000"/>
              </a:spcBef>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XX provides Wi-Fi services over more than 800 cities and has 1.5 million users.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a:extLst>
              <a:ext uri="{FF2B5EF4-FFF2-40B4-BE49-F238E27FC236}">
                <a16:creationId xmlns:a16="http://schemas.microsoft.com/office/drawing/2014/main" id="{6E6CE68E-036A-4874-B1E0-2DCDB6AE4E06}"/>
              </a:ext>
            </a:extLst>
          </p:cNvPr>
          <p:cNvCxnSpPr/>
          <p:nvPr/>
        </p:nvCxnSpPr>
        <p:spPr bwMode="gray">
          <a:xfrm>
            <a:off x="6219339" y="1381108"/>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8" name="矩形 7">
            <a:extLst>
              <a:ext uri="{FF2B5EF4-FFF2-40B4-BE49-F238E27FC236}">
                <a16:creationId xmlns:a16="http://schemas.microsoft.com/office/drawing/2014/main" id="{0C2DD8B0-1C38-4FE6-B4F1-C085AE4F01D8}"/>
              </a:ext>
            </a:extLst>
          </p:cNvPr>
          <p:cNvSpPr/>
          <p:nvPr/>
        </p:nvSpPr>
        <p:spPr bwMode="gray">
          <a:xfrm>
            <a:off x="6332247" y="1655649"/>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a:extLst>
              <a:ext uri="{FF2B5EF4-FFF2-40B4-BE49-F238E27FC236}">
                <a16:creationId xmlns:a16="http://schemas.microsoft.com/office/drawing/2014/main" id="{26E1E2AE-72E5-4E74-B0C2-E78394229C72}"/>
              </a:ext>
            </a:extLst>
          </p:cNvPr>
          <p:cNvCxnSpPr/>
          <p:nvPr/>
        </p:nvCxnSpPr>
        <p:spPr bwMode="gray">
          <a:xfrm>
            <a:off x="8311105" y="3150894"/>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0" name="文本框 9">
            <a:extLst>
              <a:ext uri="{FF2B5EF4-FFF2-40B4-BE49-F238E27FC236}">
                <a16:creationId xmlns:a16="http://schemas.microsoft.com/office/drawing/2014/main" id="{38E03361-536F-4DDB-8463-468658E7F423}"/>
              </a:ext>
            </a:extLst>
          </p:cNvPr>
          <p:cNvSpPr txBox="1"/>
          <p:nvPr/>
        </p:nvSpPr>
        <p:spPr bwMode="gray">
          <a:xfrm>
            <a:off x="9159502" y="2832900"/>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id="{AFE4526E-44B2-43A1-9D26-658CD859E52F}"/>
              </a:ext>
            </a:extLst>
          </p:cNvPr>
          <p:cNvSpPr/>
          <p:nvPr/>
        </p:nvSpPr>
        <p:spPr bwMode="gray">
          <a:xfrm>
            <a:off x="4576127" y="3004763"/>
            <a:ext cx="3627695" cy="3034677"/>
          </a:xfrm>
          <a:prstGeom prst="rect">
            <a:avLst/>
          </a:prstGeom>
        </p:spPr>
        <p:txBody>
          <a:bodyPr wrap="square">
            <a:spAutoFit/>
          </a:bodyPr>
          <a:lstStyle/>
          <a:p>
            <a:pPr>
              <a:lnSpc>
                <a:spcPct val="150000"/>
              </a:lnSpc>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Solution Implementation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20000"/>
              </a:lnSpc>
              <a:spcAft>
                <a:spcPts val="600"/>
              </a:spcAft>
              <a:buClr>
                <a:prstClr val="white"/>
              </a:buCl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 implements plug-and-play and fast deployment of devices and provides full-lifecycle cloud-based and centralized management, simplifying O&amp;M. It provides open APIs to seamlessly interconnect with third-party authentication and accounting management platforms, implementing secure network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spcAft>
                <a:spcPts val="600"/>
              </a:spcAft>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authorization: Portal + RADIUS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id="{8AA5B922-A7D3-4E5D-890B-F95134201F14}"/>
              </a:ext>
            </a:extLst>
          </p:cNvPr>
          <p:cNvSpPr/>
          <p:nvPr/>
        </p:nvSpPr>
        <p:spPr bwMode="gray">
          <a:xfrm>
            <a:off x="7694097" y="1040351"/>
            <a:ext cx="3819543" cy="1600438"/>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4625" indent="-174625" defTabSz="1218835">
              <a:buClr>
                <a:schemeClr val="tx1"/>
              </a:buCl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How to ensure Wi-Fi signal quality and user access experience in diversified tenant environments.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defTabSz="1218835">
              <a:buClr>
                <a:schemeClr val="tx1"/>
              </a:buClr>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O&amp;M for massive devices.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 large number of tenants have devices scattered in difference places, resulting in high installation and O&amp;M costs.</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 name="直接连接符 12">
            <a:extLst>
              <a:ext uri="{FF2B5EF4-FFF2-40B4-BE49-F238E27FC236}">
                <a16:creationId xmlns:a16="http://schemas.microsoft.com/office/drawing/2014/main" id="{2759B3D1-BCD3-4534-8677-B1E4E7DC55A4}"/>
              </a:ext>
            </a:extLst>
          </p:cNvPr>
          <p:cNvCxnSpPr/>
          <p:nvPr/>
        </p:nvCxnSpPr>
        <p:spPr bwMode="gray">
          <a:xfrm>
            <a:off x="4345665" y="3170810"/>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26" name="矩形 25">
            <a:extLst>
              <a:ext uri="{FF2B5EF4-FFF2-40B4-BE49-F238E27FC236}">
                <a16:creationId xmlns:a16="http://schemas.microsoft.com/office/drawing/2014/main" id="{C473C532-8F27-4126-B35B-45B1E87B7D24}"/>
              </a:ext>
            </a:extLst>
          </p:cNvPr>
          <p:cNvSpPr/>
          <p:nvPr/>
        </p:nvSpPr>
        <p:spPr bwMode="gray">
          <a:xfrm>
            <a:off x="627098" y="4239676"/>
            <a:ext cx="1104723" cy="461665"/>
          </a:xfrm>
          <a:prstGeom prst="rect">
            <a:avLst/>
          </a:prstGeom>
        </p:spPr>
        <p:txBody>
          <a:bodyPr wrap="square">
            <a:spAutoFit/>
          </a:bodyPr>
          <a:lstStyle/>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iMaster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NCE-Campus</a:t>
            </a:r>
          </a:p>
        </p:txBody>
      </p:sp>
      <p:pic>
        <p:nvPicPr>
          <p:cNvPr id="27" name="图片 26">
            <a:extLst>
              <a:ext uri="{FF2B5EF4-FFF2-40B4-BE49-F238E27FC236}">
                <a16:creationId xmlns:a16="http://schemas.microsoft.com/office/drawing/2014/main" id="{7260EC2E-5840-4CC8-BCD8-3445D6EF236D}"/>
              </a:ext>
            </a:extLst>
          </p:cNvPr>
          <p:cNvPicPr>
            <a:picLocks noChangeAspect="1"/>
          </p:cNvPicPr>
          <p:nvPr/>
        </p:nvPicPr>
        <p:blipFill>
          <a:blip r:embed="rId3"/>
          <a:stretch>
            <a:fillRect/>
          </a:stretch>
        </p:blipFill>
        <p:spPr bwMode="gray">
          <a:xfrm>
            <a:off x="1477067" y="4154845"/>
            <a:ext cx="438455" cy="330828"/>
          </a:xfrm>
          <a:prstGeom prst="rect">
            <a:avLst/>
          </a:prstGeom>
        </p:spPr>
      </p:pic>
      <p:pic>
        <p:nvPicPr>
          <p:cNvPr id="28" name="图片 27" descr="AP.png">
            <a:extLst>
              <a:ext uri="{FF2B5EF4-FFF2-40B4-BE49-F238E27FC236}">
                <a16:creationId xmlns:a16="http://schemas.microsoft.com/office/drawing/2014/main" id="{0D7AB0B0-A0B0-40A7-8C36-8CF95659DBDB}"/>
              </a:ext>
            </a:extLst>
          </p:cNvPr>
          <p:cNvPicPr>
            <a:picLocks noChangeAspect="1"/>
          </p:cNvPicPr>
          <p:nvPr/>
        </p:nvPicPr>
        <p:blipFill>
          <a:blip r:embed="rId4" cstate="print"/>
          <a:stretch>
            <a:fillRect/>
          </a:stretch>
        </p:blipFill>
        <p:spPr bwMode="gray">
          <a:xfrm>
            <a:off x="1363840" y="5603529"/>
            <a:ext cx="331128" cy="287468"/>
          </a:xfrm>
          <a:prstGeom prst="rect">
            <a:avLst/>
          </a:prstGeom>
        </p:spPr>
      </p:pic>
      <p:pic>
        <p:nvPicPr>
          <p:cNvPr id="29" name="图片 28" descr="AP.png">
            <a:extLst>
              <a:ext uri="{FF2B5EF4-FFF2-40B4-BE49-F238E27FC236}">
                <a16:creationId xmlns:a16="http://schemas.microsoft.com/office/drawing/2014/main" id="{9185A48A-4C53-433D-9607-A83A2C705F3C}"/>
              </a:ext>
            </a:extLst>
          </p:cNvPr>
          <p:cNvPicPr>
            <a:picLocks noChangeAspect="1"/>
          </p:cNvPicPr>
          <p:nvPr/>
        </p:nvPicPr>
        <p:blipFill>
          <a:blip r:embed="rId4" cstate="print"/>
          <a:stretch>
            <a:fillRect/>
          </a:stretch>
        </p:blipFill>
        <p:spPr bwMode="gray">
          <a:xfrm>
            <a:off x="2036695" y="5603528"/>
            <a:ext cx="331128" cy="287468"/>
          </a:xfrm>
          <a:prstGeom prst="rect">
            <a:avLst/>
          </a:prstGeom>
        </p:spPr>
      </p:pic>
      <p:pic>
        <p:nvPicPr>
          <p:cNvPr id="30" name="图片 29" descr="wifi信号蓝.png">
            <a:extLst>
              <a:ext uri="{FF2B5EF4-FFF2-40B4-BE49-F238E27FC236}">
                <a16:creationId xmlns:a16="http://schemas.microsoft.com/office/drawing/2014/main" id="{D7F77C7C-2530-4D66-8E18-353222162881}"/>
              </a:ext>
            </a:extLst>
          </p:cNvPr>
          <p:cNvPicPr>
            <a:picLocks noChangeAspect="1"/>
          </p:cNvPicPr>
          <p:nvPr/>
        </p:nvPicPr>
        <p:blipFill>
          <a:blip r:embed="rId5" cstate="print"/>
          <a:stretch>
            <a:fillRect/>
          </a:stretch>
        </p:blipFill>
        <p:spPr bwMode="gray">
          <a:xfrm rot="10800000">
            <a:off x="1426481" y="5918107"/>
            <a:ext cx="205845" cy="168585"/>
          </a:xfrm>
          <a:prstGeom prst="rect">
            <a:avLst/>
          </a:prstGeom>
        </p:spPr>
      </p:pic>
      <p:pic>
        <p:nvPicPr>
          <p:cNvPr id="31" name="图片 30" descr="wifi信号蓝.png">
            <a:extLst>
              <a:ext uri="{FF2B5EF4-FFF2-40B4-BE49-F238E27FC236}">
                <a16:creationId xmlns:a16="http://schemas.microsoft.com/office/drawing/2014/main" id="{B4BD6FE3-D33B-4B78-B243-FB3E2C79A9D0}"/>
              </a:ext>
            </a:extLst>
          </p:cNvPr>
          <p:cNvPicPr>
            <a:picLocks noChangeAspect="1"/>
          </p:cNvPicPr>
          <p:nvPr/>
        </p:nvPicPr>
        <p:blipFill>
          <a:blip r:embed="rId5" cstate="print"/>
          <a:stretch>
            <a:fillRect/>
          </a:stretch>
        </p:blipFill>
        <p:spPr bwMode="gray">
          <a:xfrm rot="10800000">
            <a:off x="2099336" y="5913134"/>
            <a:ext cx="205845" cy="168585"/>
          </a:xfrm>
          <a:prstGeom prst="rect">
            <a:avLst/>
          </a:prstGeom>
        </p:spPr>
      </p:pic>
      <p:sp>
        <p:nvSpPr>
          <p:cNvPr id="32" name="矩形 31">
            <a:extLst>
              <a:ext uri="{FF2B5EF4-FFF2-40B4-BE49-F238E27FC236}">
                <a16:creationId xmlns:a16="http://schemas.microsoft.com/office/drawing/2014/main" id="{BF10DB9B-940D-400F-ACE2-DF3CC3A49FB3}"/>
              </a:ext>
            </a:extLst>
          </p:cNvPr>
          <p:cNvSpPr/>
          <p:nvPr/>
        </p:nvSpPr>
        <p:spPr bwMode="gray">
          <a:xfrm>
            <a:off x="1167382" y="5138459"/>
            <a:ext cx="824265" cy="276999"/>
          </a:xfrm>
          <a:prstGeom prst="rect">
            <a:avLst/>
          </a:prstGeom>
        </p:spPr>
        <p:txBody>
          <a:bodyPr wrap="non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AP.png">
            <a:extLst>
              <a:ext uri="{FF2B5EF4-FFF2-40B4-BE49-F238E27FC236}">
                <a16:creationId xmlns:a16="http://schemas.microsoft.com/office/drawing/2014/main" id="{476A8C9B-792C-4578-BFDE-1ACED68CE1EE}"/>
              </a:ext>
            </a:extLst>
          </p:cNvPr>
          <p:cNvPicPr>
            <a:picLocks noChangeAspect="1"/>
          </p:cNvPicPr>
          <p:nvPr/>
        </p:nvPicPr>
        <p:blipFill>
          <a:blip r:embed="rId4" cstate="print"/>
          <a:stretch>
            <a:fillRect/>
          </a:stretch>
        </p:blipFill>
        <p:spPr bwMode="gray">
          <a:xfrm>
            <a:off x="3370065" y="5607517"/>
            <a:ext cx="331128" cy="287468"/>
          </a:xfrm>
          <a:prstGeom prst="rect">
            <a:avLst/>
          </a:prstGeom>
        </p:spPr>
      </p:pic>
      <p:pic>
        <p:nvPicPr>
          <p:cNvPr id="34" name="内容占位符 88" descr="交换机.png">
            <a:extLst>
              <a:ext uri="{FF2B5EF4-FFF2-40B4-BE49-F238E27FC236}">
                <a16:creationId xmlns:a16="http://schemas.microsoft.com/office/drawing/2014/main" id="{DE5FCCA9-C0F1-4BF8-8FC4-B414F42096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3073163" y="4177022"/>
            <a:ext cx="396612" cy="29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5" name="肘形连接符 99">
            <a:extLst>
              <a:ext uri="{FF2B5EF4-FFF2-40B4-BE49-F238E27FC236}">
                <a16:creationId xmlns:a16="http://schemas.microsoft.com/office/drawing/2014/main" id="{13ABD085-8FAB-4DD7-A2B6-04F384A329DF}"/>
              </a:ext>
            </a:extLst>
          </p:cNvPr>
          <p:cNvCxnSpPr>
            <a:stCxn id="27" idx="2"/>
          </p:cNvCxnSpPr>
          <p:nvPr/>
        </p:nvCxnSpPr>
        <p:spPr bwMode="gray">
          <a:xfrm rot="16200000" flipH="1">
            <a:off x="1885257" y="4296711"/>
            <a:ext cx="389740" cy="767664"/>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肘形连接符 100">
            <a:extLst>
              <a:ext uri="{FF2B5EF4-FFF2-40B4-BE49-F238E27FC236}">
                <a16:creationId xmlns:a16="http://schemas.microsoft.com/office/drawing/2014/main" id="{6E7D307B-317B-45CF-8146-3B633E58A841}"/>
              </a:ext>
            </a:extLst>
          </p:cNvPr>
          <p:cNvCxnSpPr/>
          <p:nvPr/>
        </p:nvCxnSpPr>
        <p:spPr bwMode="gray">
          <a:xfrm rot="5400000">
            <a:off x="2655745" y="4282727"/>
            <a:ext cx="404904" cy="798941"/>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肘形连接符 101">
            <a:extLst>
              <a:ext uri="{FF2B5EF4-FFF2-40B4-BE49-F238E27FC236}">
                <a16:creationId xmlns:a16="http://schemas.microsoft.com/office/drawing/2014/main" id="{0533FF82-384E-4224-A57E-792EBEB6C28A}"/>
              </a:ext>
            </a:extLst>
          </p:cNvPr>
          <p:cNvCxnSpPr>
            <a:endCxn id="28" idx="0"/>
          </p:cNvCxnSpPr>
          <p:nvPr/>
        </p:nvCxnSpPr>
        <p:spPr bwMode="gray">
          <a:xfrm rot="5400000">
            <a:off x="1781894" y="4914688"/>
            <a:ext cx="436351" cy="94133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肘形连接符 102">
            <a:extLst>
              <a:ext uri="{FF2B5EF4-FFF2-40B4-BE49-F238E27FC236}">
                <a16:creationId xmlns:a16="http://schemas.microsoft.com/office/drawing/2014/main" id="{C98CEC4A-6FDF-4C19-BECE-3989296BBD24}"/>
              </a:ext>
            </a:extLst>
          </p:cNvPr>
          <p:cNvCxnSpPr>
            <a:endCxn id="29" idx="0"/>
          </p:cNvCxnSpPr>
          <p:nvPr/>
        </p:nvCxnSpPr>
        <p:spPr bwMode="gray">
          <a:xfrm rot="5400000">
            <a:off x="2118322" y="5251116"/>
            <a:ext cx="436350" cy="268475"/>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肘形连接符 103">
            <a:extLst>
              <a:ext uri="{FF2B5EF4-FFF2-40B4-BE49-F238E27FC236}">
                <a16:creationId xmlns:a16="http://schemas.microsoft.com/office/drawing/2014/main" id="{938C8628-BDA0-455D-B5CF-436F44BE9FA0}"/>
              </a:ext>
            </a:extLst>
          </p:cNvPr>
          <p:cNvCxnSpPr/>
          <p:nvPr/>
        </p:nvCxnSpPr>
        <p:spPr bwMode="gray">
          <a:xfrm rot="16200000" flipH="1">
            <a:off x="2791151" y="4842718"/>
            <a:ext cx="440339" cy="1089257"/>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0" name="图片 39" descr="wifi信号蓝.png">
            <a:extLst>
              <a:ext uri="{FF2B5EF4-FFF2-40B4-BE49-F238E27FC236}">
                <a16:creationId xmlns:a16="http://schemas.microsoft.com/office/drawing/2014/main" id="{9EA6FCC1-A75E-4E3C-95ED-BECD765FE649}"/>
              </a:ext>
            </a:extLst>
          </p:cNvPr>
          <p:cNvPicPr>
            <a:picLocks noChangeAspect="1"/>
          </p:cNvPicPr>
          <p:nvPr/>
        </p:nvPicPr>
        <p:blipFill>
          <a:blip r:embed="rId5" cstate="print"/>
          <a:stretch>
            <a:fillRect/>
          </a:stretch>
        </p:blipFill>
        <p:spPr bwMode="gray">
          <a:xfrm rot="10800000">
            <a:off x="3467981" y="5908840"/>
            <a:ext cx="205845" cy="168585"/>
          </a:xfrm>
          <a:prstGeom prst="rect">
            <a:avLst/>
          </a:prstGeom>
        </p:spPr>
      </p:pic>
      <p:sp>
        <p:nvSpPr>
          <p:cNvPr id="41" name="矩形 40">
            <a:extLst>
              <a:ext uri="{FF2B5EF4-FFF2-40B4-BE49-F238E27FC236}">
                <a16:creationId xmlns:a16="http://schemas.microsoft.com/office/drawing/2014/main" id="{464BCF13-EFD2-46F0-846B-EDA4B1B12529}"/>
              </a:ext>
            </a:extLst>
          </p:cNvPr>
          <p:cNvSpPr/>
          <p:nvPr/>
        </p:nvSpPr>
        <p:spPr bwMode="gray">
          <a:xfrm>
            <a:off x="2718386" y="5538781"/>
            <a:ext cx="326951" cy="307777"/>
          </a:xfrm>
          <a:prstGeom prst="rect">
            <a:avLst/>
          </a:prstGeom>
          <a:noFill/>
          <a:ln>
            <a:noFill/>
          </a:ln>
        </p:spPr>
        <p:txBody>
          <a:bodyPr wrap="square">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42" name="矩形 41">
            <a:extLst>
              <a:ext uri="{FF2B5EF4-FFF2-40B4-BE49-F238E27FC236}">
                <a16:creationId xmlns:a16="http://schemas.microsoft.com/office/drawing/2014/main" id="{EFE49F73-9EB0-4C97-8853-91D98BA5EE57}"/>
              </a:ext>
            </a:extLst>
          </p:cNvPr>
          <p:cNvSpPr/>
          <p:nvPr/>
        </p:nvSpPr>
        <p:spPr bwMode="gray">
          <a:xfrm>
            <a:off x="3420647" y="4176447"/>
            <a:ext cx="1006187" cy="461665"/>
          </a:xfrm>
          <a:prstGeom prst="rect">
            <a:avLst/>
          </a:prstGeom>
        </p:spPr>
        <p:txBody>
          <a:bodyPr wrap="squar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r>
              <a:rPr lang="en-US" sz="1200" baseline="30000" dirty="0">
                <a:latin typeface="Huawei Sans" panose="020C0503030203020204" pitchFamily="34" charset="0"/>
                <a:ea typeface="方正兰亭黑简体" panose="02000000000000000000" pitchFamily="2" charset="-122"/>
                <a:sym typeface="Huawei Sans" panose="020C0503030203020204" pitchFamily="34" charset="0"/>
              </a:rPr>
              <a:t>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-party platform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id="{9FE8E2DC-38DF-407A-98E5-0612BAE6D3D6}"/>
              </a:ext>
            </a:extLst>
          </p:cNvPr>
          <p:cNvSpPr/>
          <p:nvPr/>
        </p:nvSpPr>
        <p:spPr bwMode="gray">
          <a:xfrm>
            <a:off x="3138853" y="5138459"/>
            <a:ext cx="824265" cy="276999"/>
          </a:xfrm>
          <a:prstGeom prst="rect">
            <a:avLst/>
          </a:prstGeom>
        </p:spPr>
        <p:txBody>
          <a:bodyPr wrap="none">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 AP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Picture 7" descr="C:\Users\z00232314\Desktop\HNC2015\背景模板\地球.png">
            <a:extLst>
              <a:ext uri="{FF2B5EF4-FFF2-40B4-BE49-F238E27FC236}">
                <a16:creationId xmlns:a16="http://schemas.microsoft.com/office/drawing/2014/main" id="{92894677-A5B5-492E-B847-26BA112CD58F}"/>
              </a:ext>
            </a:extLst>
          </p:cNvPr>
          <p:cNvPicPr preferRelativeResize="0">
            <a:picLocks noChangeAspect="1" noChangeArrowheads="1"/>
          </p:cNvPicPr>
          <p:nvPr/>
        </p:nvPicPr>
        <p:blipFill>
          <a:blip r:embed="rId7" cstate="print">
            <a:duotone>
              <a:prstClr val="black"/>
              <a:srgbClr val="0070C0">
                <a:tint val="45000"/>
                <a:satMod val="400000"/>
              </a:srgbClr>
            </a:duotone>
          </a:blip>
          <a:srcRect/>
          <a:stretch>
            <a:fillRect/>
          </a:stretch>
        </p:blipFill>
        <p:spPr bwMode="gray">
          <a:xfrm>
            <a:off x="2290735" y="4868586"/>
            <a:ext cx="360000" cy="360000"/>
          </a:xfrm>
          <a:prstGeom prst="rect">
            <a:avLst/>
          </a:prstGeom>
          <a:noFill/>
          <a:ln w="9525">
            <a:noFill/>
            <a:miter lim="800000"/>
            <a:headEnd/>
            <a:tailEnd/>
          </a:ln>
        </p:spPr>
      </p:pic>
      <p:sp>
        <p:nvSpPr>
          <p:cNvPr id="61" name="矩形 60">
            <a:extLst>
              <a:ext uri="{FF2B5EF4-FFF2-40B4-BE49-F238E27FC236}">
                <a16:creationId xmlns:a16="http://schemas.microsoft.com/office/drawing/2014/main" id="{0677E5B4-E92B-48CD-818E-F5E6D57D1607}"/>
              </a:ext>
            </a:extLst>
          </p:cNvPr>
          <p:cNvSpPr/>
          <p:nvPr/>
        </p:nvSpPr>
        <p:spPr bwMode="gray">
          <a:xfrm>
            <a:off x="2546931" y="2731211"/>
            <a:ext cx="1552458" cy="1453584"/>
          </a:xfrm>
          <a:prstGeom prst="rect">
            <a:avLst/>
          </a:prstGeom>
          <a:noFill/>
          <a:ln w="31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id="{E5F26979-4E6D-4ED3-8F93-B8A4F3B3C731}"/>
              </a:ext>
            </a:extLst>
          </p:cNvPr>
          <p:cNvSpPr/>
          <p:nvPr/>
        </p:nvSpPr>
        <p:spPr bwMode="gray">
          <a:xfrm>
            <a:off x="677203" y="1655647"/>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3" name="组合 62">
            <a:extLst>
              <a:ext uri="{FF2B5EF4-FFF2-40B4-BE49-F238E27FC236}">
                <a16:creationId xmlns:a16="http://schemas.microsoft.com/office/drawing/2014/main" id="{8D990696-26F7-46E9-A493-BC97A44D3D69}"/>
              </a:ext>
            </a:extLst>
          </p:cNvPr>
          <p:cNvGrpSpPr/>
          <p:nvPr/>
        </p:nvGrpSpPr>
        <p:grpSpPr bwMode="gray">
          <a:xfrm>
            <a:off x="8517162" y="3163587"/>
            <a:ext cx="2776672" cy="2952256"/>
            <a:chOff x="8672015" y="2973871"/>
            <a:chExt cx="2716876" cy="2952256"/>
          </a:xfrm>
        </p:grpSpPr>
        <p:sp>
          <p:nvSpPr>
            <p:cNvPr id="65" name="矩形 64">
              <a:extLst>
                <a:ext uri="{FF2B5EF4-FFF2-40B4-BE49-F238E27FC236}">
                  <a16:creationId xmlns:a16="http://schemas.microsoft.com/office/drawing/2014/main" id="{1EC07F1F-6F8F-495F-BD64-5EF8D81B3B87}"/>
                </a:ext>
              </a:extLst>
            </p:cNvPr>
            <p:cNvSpPr/>
            <p:nvPr/>
          </p:nvSpPr>
          <p:spPr bwMode="gray">
            <a:xfrm>
              <a:off x="9643626" y="3222159"/>
              <a:ext cx="1555870" cy="430887"/>
            </a:xfrm>
            <a:prstGeom prst="rect">
              <a:avLst/>
            </a:prstGeom>
          </p:spPr>
          <p:txBody>
            <a:bodyPr wrap="square" lIns="36000" tIns="0" rIns="36000" bIns="0">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High-quality Wi-Fi coverage</a:t>
              </a:r>
            </a:p>
          </p:txBody>
        </p:sp>
        <p:sp>
          <p:nvSpPr>
            <p:cNvPr id="66" name="矩形 65">
              <a:extLst>
                <a:ext uri="{FF2B5EF4-FFF2-40B4-BE49-F238E27FC236}">
                  <a16:creationId xmlns:a16="http://schemas.microsoft.com/office/drawing/2014/main" id="{14A54534-5BF8-4BC9-B658-E07EFA8EDD8F}"/>
                </a:ext>
              </a:extLst>
            </p:cNvPr>
            <p:cNvSpPr/>
            <p:nvPr/>
          </p:nvSpPr>
          <p:spPr bwMode="gray">
            <a:xfrm>
              <a:off x="9618754" y="4360338"/>
              <a:ext cx="1555870" cy="215444"/>
            </a:xfrm>
            <a:prstGeom prst="rect">
              <a:avLst/>
            </a:prstGeom>
          </p:spPr>
          <p:txBody>
            <a:bodyPr wrap="square" lIns="36000" tIns="0" rIns="36000" bIns="0" anchor="ctr">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80% lower OPEX</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7" name="矩形 66">
              <a:extLst>
                <a:ext uri="{FF2B5EF4-FFF2-40B4-BE49-F238E27FC236}">
                  <a16:creationId xmlns:a16="http://schemas.microsoft.com/office/drawing/2014/main" id="{6791FDC6-AFD8-43B9-9FC9-156A5AFE4D41}"/>
                </a:ext>
              </a:extLst>
            </p:cNvPr>
            <p:cNvSpPr/>
            <p:nvPr/>
          </p:nvSpPr>
          <p:spPr bwMode="gray">
            <a:xfrm>
              <a:off x="9643627" y="5246952"/>
              <a:ext cx="1745264" cy="430887"/>
            </a:xfrm>
            <a:prstGeom prst="rect">
              <a:avLst/>
            </a:prstGeom>
          </p:spPr>
          <p:txBody>
            <a:bodyPr wrap="square" lIns="36000" tIns="0" rIns="36000" bIns="0" anchor="ctr">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Securer customer investment</a:t>
              </a:r>
            </a:p>
          </p:txBody>
        </p:sp>
        <p:grpSp>
          <p:nvGrpSpPr>
            <p:cNvPr id="68" name="组合 67">
              <a:extLst>
                <a:ext uri="{FF2B5EF4-FFF2-40B4-BE49-F238E27FC236}">
                  <a16:creationId xmlns:a16="http://schemas.microsoft.com/office/drawing/2014/main" id="{17F731DC-1752-4945-95D1-46ECAD389620}"/>
                </a:ext>
              </a:extLst>
            </p:cNvPr>
            <p:cNvGrpSpPr/>
            <p:nvPr/>
          </p:nvGrpSpPr>
          <p:grpSpPr bwMode="gray">
            <a:xfrm>
              <a:off x="8672015" y="4998664"/>
              <a:ext cx="963475" cy="927463"/>
              <a:chOff x="8672015" y="4998664"/>
              <a:chExt cx="963475" cy="927463"/>
            </a:xfrm>
          </p:grpSpPr>
          <p:sp>
            <p:nvSpPr>
              <p:cNvPr id="75" name="椭圆 74">
                <a:extLst>
                  <a:ext uri="{FF2B5EF4-FFF2-40B4-BE49-F238E27FC236}">
                    <a16:creationId xmlns:a16="http://schemas.microsoft.com/office/drawing/2014/main" id="{87CFB660-BCD2-4CB0-A88B-29E48ACB5C89}"/>
                  </a:ext>
                </a:extLst>
              </p:cNvPr>
              <p:cNvSpPr>
                <a:spLocks/>
              </p:cNvSpPr>
              <p:nvPr/>
            </p:nvSpPr>
            <p:spPr bwMode="gray">
              <a:xfrm>
                <a:off x="8672015" y="4998664"/>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文本框 75">
                <a:extLst>
                  <a:ext uri="{FF2B5EF4-FFF2-40B4-BE49-F238E27FC236}">
                    <a16:creationId xmlns:a16="http://schemas.microsoft.com/office/drawing/2014/main" id="{82C601EC-1459-46E7-9145-D9216A51A0C5}"/>
                  </a:ext>
                </a:extLst>
              </p:cNvPr>
              <p:cNvSpPr txBox="1"/>
              <p:nvPr/>
            </p:nvSpPr>
            <p:spPr bwMode="gray">
              <a:xfrm>
                <a:off x="8780296" y="5231563"/>
                <a:ext cx="746912" cy="461665"/>
              </a:xfrm>
              <a:prstGeom prst="rect">
                <a:avLst/>
              </a:prstGeom>
              <a:noFill/>
            </p:spPr>
            <p:txBody>
              <a:bodyPr wrap="non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Smooth</a:t>
                </a:r>
              </a:p>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upgrade</a:t>
                </a:r>
              </a:p>
            </p:txBody>
          </p:sp>
        </p:grpSp>
        <p:grpSp>
          <p:nvGrpSpPr>
            <p:cNvPr id="69" name="组合 68">
              <a:extLst>
                <a:ext uri="{FF2B5EF4-FFF2-40B4-BE49-F238E27FC236}">
                  <a16:creationId xmlns:a16="http://schemas.microsoft.com/office/drawing/2014/main" id="{E681B121-EBB4-495C-8CCC-25322FCC6110}"/>
                </a:ext>
              </a:extLst>
            </p:cNvPr>
            <p:cNvGrpSpPr/>
            <p:nvPr/>
          </p:nvGrpSpPr>
          <p:grpSpPr bwMode="gray">
            <a:xfrm>
              <a:off x="8672015" y="2973871"/>
              <a:ext cx="963475" cy="927463"/>
              <a:chOff x="8688116" y="2973871"/>
              <a:chExt cx="963475" cy="927463"/>
            </a:xfrm>
          </p:grpSpPr>
          <p:sp>
            <p:nvSpPr>
              <p:cNvPr id="73" name="椭圆 72">
                <a:extLst>
                  <a:ext uri="{FF2B5EF4-FFF2-40B4-BE49-F238E27FC236}">
                    <a16:creationId xmlns:a16="http://schemas.microsoft.com/office/drawing/2014/main" id="{AC39A23A-AE16-4D9F-AD15-4F833CC36031}"/>
                  </a:ext>
                </a:extLst>
              </p:cNvPr>
              <p:cNvSpPr>
                <a:spLocks/>
              </p:cNvSpPr>
              <p:nvPr/>
            </p:nvSpPr>
            <p:spPr bwMode="gray">
              <a:xfrm>
                <a:off x="8688116" y="2973871"/>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4" name="文本框 73">
                <a:extLst>
                  <a:ext uri="{FF2B5EF4-FFF2-40B4-BE49-F238E27FC236}">
                    <a16:creationId xmlns:a16="http://schemas.microsoft.com/office/drawing/2014/main" id="{B57522DC-6D2A-470C-A350-F883CA558AFD}"/>
                  </a:ext>
                </a:extLst>
              </p:cNvPr>
              <p:cNvSpPr txBox="1"/>
              <p:nvPr/>
            </p:nvSpPr>
            <p:spPr bwMode="gray">
              <a:xfrm>
                <a:off x="8704852" y="3206770"/>
                <a:ext cx="930003" cy="461665"/>
              </a:xfrm>
              <a:prstGeom prst="rect">
                <a:avLst/>
              </a:prstGeom>
              <a:noFill/>
            </p:spPr>
            <p:txBody>
              <a:bodyPr wrap="squar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Network</a:t>
                </a:r>
              </a:p>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coverage</a:t>
                </a:r>
              </a:p>
            </p:txBody>
          </p:sp>
        </p:grpSp>
        <p:grpSp>
          <p:nvGrpSpPr>
            <p:cNvPr id="70" name="组合 69">
              <a:extLst>
                <a:ext uri="{FF2B5EF4-FFF2-40B4-BE49-F238E27FC236}">
                  <a16:creationId xmlns:a16="http://schemas.microsoft.com/office/drawing/2014/main" id="{97608CD9-44D7-437F-9FEC-1E9FE4C5CA74}"/>
                </a:ext>
              </a:extLst>
            </p:cNvPr>
            <p:cNvGrpSpPr/>
            <p:nvPr/>
          </p:nvGrpSpPr>
          <p:grpSpPr bwMode="gray">
            <a:xfrm>
              <a:off x="8672015" y="3992928"/>
              <a:ext cx="963475" cy="927463"/>
              <a:chOff x="8675022" y="4021613"/>
              <a:chExt cx="963475" cy="927463"/>
            </a:xfrm>
          </p:grpSpPr>
          <p:sp>
            <p:nvSpPr>
              <p:cNvPr id="71" name="椭圆 70">
                <a:extLst>
                  <a:ext uri="{FF2B5EF4-FFF2-40B4-BE49-F238E27FC236}">
                    <a16:creationId xmlns:a16="http://schemas.microsoft.com/office/drawing/2014/main" id="{08B371A7-EB47-4C4D-8791-E9D9A146550F}"/>
                  </a:ext>
                </a:extLst>
              </p:cNvPr>
              <p:cNvSpPr>
                <a:spLocks/>
              </p:cNvSpPr>
              <p:nvPr/>
            </p:nvSpPr>
            <p:spPr bwMode="gray">
              <a:xfrm>
                <a:off x="8675022" y="4021613"/>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2" name="文本框 71">
                <a:extLst>
                  <a:ext uri="{FF2B5EF4-FFF2-40B4-BE49-F238E27FC236}">
                    <a16:creationId xmlns:a16="http://schemas.microsoft.com/office/drawing/2014/main" id="{716E00DA-73EF-4A4F-8350-DAF48476B027}"/>
                  </a:ext>
                </a:extLst>
              </p:cNvPr>
              <p:cNvSpPr txBox="1"/>
              <p:nvPr/>
            </p:nvSpPr>
            <p:spPr bwMode="gray">
              <a:xfrm>
                <a:off x="8676838" y="4155518"/>
                <a:ext cx="959843" cy="646331"/>
              </a:xfrm>
              <a:prstGeom prst="rect">
                <a:avLst/>
              </a:prstGeom>
              <a:noFill/>
            </p:spPr>
            <p:txBody>
              <a:bodyPr wrap="squar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Cloud-based </a:t>
                </a:r>
                <a:r>
                  <a:rPr lang="en-US" altLang="zh-CN" sz="1200" b="1" dirty="0" err="1">
                    <a:latin typeface="Huawei Sans" panose="020C0503030203020204" pitchFamily="34" charset="0"/>
                    <a:ea typeface="方正兰亭黑简体" panose="02000000000000000000" pitchFamily="2" charset="-122"/>
                    <a:sym typeface="Huawei Sans" panose="020C0503030203020204" pitchFamily="34" charset="0"/>
                  </a:rPr>
                  <a:t>mgmt</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83" name="组合 82">
            <a:extLst>
              <a:ext uri="{FF2B5EF4-FFF2-40B4-BE49-F238E27FC236}">
                <a16:creationId xmlns:a16="http://schemas.microsoft.com/office/drawing/2014/main" id="{6C9CD5B8-99DE-4FC6-B263-EE2FF3784910}"/>
              </a:ext>
            </a:extLst>
          </p:cNvPr>
          <p:cNvGrpSpPr/>
          <p:nvPr/>
        </p:nvGrpSpPr>
        <p:grpSpPr bwMode="gray">
          <a:xfrm>
            <a:off x="2608788" y="2858481"/>
            <a:ext cx="1325363" cy="1242333"/>
            <a:chOff x="2608788" y="2858481"/>
            <a:chExt cx="1325363" cy="1242333"/>
          </a:xfrm>
        </p:grpSpPr>
        <p:sp>
          <p:nvSpPr>
            <p:cNvPr id="24" name="文本框 225">
              <a:extLst>
                <a:ext uri="{FF2B5EF4-FFF2-40B4-BE49-F238E27FC236}">
                  <a16:creationId xmlns:a16="http://schemas.microsoft.com/office/drawing/2014/main" id="{7784230B-A211-46BA-AA13-9C346F7A7E8A}"/>
                </a:ext>
              </a:extLst>
            </p:cNvPr>
            <p:cNvSpPr txBox="1">
              <a:spLocks noChangeArrowheads="1"/>
            </p:cNvSpPr>
            <p:nvPr/>
          </p:nvSpPr>
          <p:spPr bwMode="gray">
            <a:xfrm>
              <a:off x="2698488" y="3310069"/>
              <a:ext cx="1235663" cy="461665"/>
            </a:xfrm>
            <a:prstGeom prst="rect">
              <a:avLst/>
            </a:prstGeom>
            <a:noFill/>
            <a:ln w="9525">
              <a:noFill/>
              <a:miter lim="800000"/>
            </a:ln>
          </p:spPr>
          <p:txBody>
            <a:bodyPr wrap="square" anchor="ctr" anchorCtr="0">
              <a:spAutoFit/>
            </a:bodyPr>
            <a:lstStyle/>
            <a:p>
              <a:pPr algn="ctr">
                <a:buSzPct val="100000"/>
              </a:pPr>
              <a:r>
                <a:rPr lang="en-US" sz="1200" kern="900" dirty="0">
                  <a:latin typeface="Huawei Sans" panose="020C0503030203020204" pitchFamily="34" charset="0"/>
                  <a:ea typeface="方正兰亭黑简体" panose="02000000000000000000" pitchFamily="2" charset="-122"/>
                  <a:sym typeface="Huawei Sans" panose="020C0503030203020204" pitchFamily="34" charset="0"/>
                </a:rPr>
                <a:t>Authenticatio</a:t>
              </a:r>
              <a:r>
                <a:rPr lang="en-US" altLang="zh-CN" sz="1200" kern="900" dirty="0">
                  <a:latin typeface="Huawei Sans" panose="020C0503030203020204" pitchFamily="34" charset="0"/>
                  <a:ea typeface="方正兰亭黑简体" panose="02000000000000000000" pitchFamily="2" charset="-122"/>
                  <a:sym typeface="Huawei Sans" panose="020C0503030203020204" pitchFamily="34" charset="0"/>
                </a:rPr>
                <a:t>n</a:t>
              </a:r>
              <a:endParaRPr lang="en-US" sz="1200" kern="900" dirty="0">
                <a:latin typeface="Huawei Sans" panose="020C0503030203020204" pitchFamily="34" charset="0"/>
                <a:ea typeface="方正兰亭黑简体" panose="02000000000000000000" pitchFamily="2" charset="-122"/>
                <a:sym typeface="Huawei Sans" panose="020C0503030203020204" pitchFamily="34" charset="0"/>
              </a:endParaRPr>
            </a:p>
            <a:p>
              <a:pPr algn="ctr">
                <a:buSzPct val="100000"/>
              </a:pPr>
              <a:r>
                <a:rPr lang="en-US" sz="1200" kern="900" dirty="0">
                  <a:latin typeface="Huawei Sans" panose="020C0503030203020204" pitchFamily="34" charset="0"/>
                  <a:ea typeface="方正兰亭黑简体" panose="02000000000000000000" pitchFamily="2" charset="-122"/>
                  <a:sym typeface="Huawei Sans" panose="020C0503030203020204" pitchFamily="34" charset="0"/>
                </a:rPr>
                <a:t>/Accounting</a:t>
              </a:r>
              <a:endParaRPr lang="en-US" altLang="zh-CN" sz="1200" kern="9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id="{934E5B0A-B793-4B59-AB13-3EDB455A941D}"/>
                </a:ext>
              </a:extLst>
            </p:cNvPr>
            <p:cNvGrpSpPr/>
            <p:nvPr/>
          </p:nvGrpSpPr>
          <p:grpSpPr bwMode="gray">
            <a:xfrm>
              <a:off x="2608788" y="3090591"/>
              <a:ext cx="273073" cy="247030"/>
              <a:chOff x="2872290" y="3280460"/>
              <a:chExt cx="273073" cy="247030"/>
            </a:xfrm>
          </p:grpSpPr>
          <p:sp>
            <p:nvSpPr>
              <p:cNvPr id="57" name="Freeform 16">
                <a:extLst>
                  <a:ext uri="{FF2B5EF4-FFF2-40B4-BE49-F238E27FC236}">
                    <a16:creationId xmlns:a16="http://schemas.microsoft.com/office/drawing/2014/main" id="{FAFFE435-CE9A-41AB-8712-576C92DDC64A}"/>
                  </a:ext>
                </a:extLst>
              </p:cNvPr>
              <p:cNvSpPr/>
              <p:nvPr/>
            </p:nvSpPr>
            <p:spPr bwMode="gray">
              <a:xfrm>
                <a:off x="2968887" y="3455499"/>
                <a:ext cx="79878" cy="28594"/>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a:extLst>
                  <a:ext uri="{FF2B5EF4-FFF2-40B4-BE49-F238E27FC236}">
                    <a16:creationId xmlns:a16="http://schemas.microsoft.com/office/drawing/2014/main" id="{FB8B18AF-735F-4474-8513-A509CD1D57EE}"/>
                  </a:ext>
                </a:extLst>
              </p:cNvPr>
              <p:cNvGrpSpPr/>
              <p:nvPr/>
            </p:nvGrpSpPr>
            <p:grpSpPr bwMode="gray">
              <a:xfrm>
                <a:off x="2872290" y="3280460"/>
                <a:ext cx="273073" cy="247030"/>
                <a:chOff x="2872290" y="3280460"/>
                <a:chExt cx="273073" cy="247030"/>
              </a:xfrm>
            </p:grpSpPr>
            <p:sp>
              <p:nvSpPr>
                <p:cNvPr id="58" name="Freeform 17">
                  <a:extLst>
                    <a:ext uri="{FF2B5EF4-FFF2-40B4-BE49-F238E27FC236}">
                      <a16:creationId xmlns:a16="http://schemas.microsoft.com/office/drawing/2014/main" id="{F4A00201-C7DE-4510-A7D4-5D4D7DBA5917}"/>
                    </a:ext>
                  </a:extLst>
                </p:cNvPr>
                <p:cNvSpPr/>
                <p:nvPr/>
              </p:nvSpPr>
              <p:spPr bwMode="gray">
                <a:xfrm flipV="1">
                  <a:off x="2943033" y="3481771"/>
                  <a:ext cx="131587" cy="45719"/>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18">
                  <a:extLst>
                    <a:ext uri="{FF2B5EF4-FFF2-40B4-BE49-F238E27FC236}">
                      <a16:creationId xmlns:a16="http://schemas.microsoft.com/office/drawing/2014/main" id="{18368FBE-C685-46F6-B7B6-7BF4597D790C}"/>
                    </a:ext>
                  </a:extLst>
                </p:cNvPr>
                <p:cNvSpPr>
                  <a:spLocks noEditPoints="1"/>
                </p:cNvSpPr>
                <p:nvPr/>
              </p:nvSpPr>
              <p:spPr bwMode="gray">
                <a:xfrm>
                  <a:off x="2872290" y="3280460"/>
                  <a:ext cx="273073" cy="182222"/>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solidFill>
                  <a:srgbClr val="0070C0"/>
                </a:solid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8" name="弧形 77">
              <a:extLst>
                <a:ext uri="{FF2B5EF4-FFF2-40B4-BE49-F238E27FC236}">
                  <a16:creationId xmlns:a16="http://schemas.microsoft.com/office/drawing/2014/main" id="{26FA5576-EDC6-44D3-B422-5FD6B5A4F514}"/>
                </a:ext>
              </a:extLst>
            </p:cNvPr>
            <p:cNvSpPr/>
            <p:nvPr/>
          </p:nvSpPr>
          <p:spPr bwMode="gray">
            <a:xfrm>
              <a:off x="2668124" y="2858481"/>
              <a:ext cx="1264312" cy="1242333"/>
            </a:xfrm>
            <a:prstGeom prst="arc">
              <a:avLst>
                <a:gd name="adj1" fmla="val 13994087"/>
                <a:gd name="adj2" fmla="val 10430573"/>
              </a:avLst>
            </a:prstGeom>
            <a:noFill/>
            <a:ln w="12700" cap="rnd" cmpd="sng" algn="ctr">
              <a:solidFill>
                <a:srgbClr val="0070C0"/>
              </a:solidFill>
              <a:prstDash val="solid"/>
              <a:miter lim="800000"/>
              <a:tailEnd type="oval" w="sm" len="sm"/>
            </a:ln>
            <a:effectLst/>
          </p:spPr>
          <p:txBody>
            <a:bodyPr rtlCol="0" anchor="ctr"/>
            <a:lstStyle/>
            <a:p>
              <a:pPr algn="ctr" defTabSz="456565"/>
              <a:endParaRPr lang="zh-CN" altLang="en-US" sz="1050" kern="0">
                <a:latin typeface="Huawei Sans" panose="020C0503030203020204" pitchFamily="34" charset="0"/>
                <a:ea typeface="方正兰亭黑简体" panose="02000000000000000000" pitchFamily="2" charset="-122"/>
              </a:endParaRPr>
            </a:p>
          </p:txBody>
        </p:sp>
      </p:grpSp>
      <p:grpSp>
        <p:nvGrpSpPr>
          <p:cNvPr id="82" name="组合 81">
            <a:extLst>
              <a:ext uri="{FF2B5EF4-FFF2-40B4-BE49-F238E27FC236}">
                <a16:creationId xmlns:a16="http://schemas.microsoft.com/office/drawing/2014/main" id="{CC99D6CD-BBD1-45ED-9A28-21F65B721827}"/>
              </a:ext>
            </a:extLst>
          </p:cNvPr>
          <p:cNvGrpSpPr/>
          <p:nvPr/>
        </p:nvGrpSpPr>
        <p:grpSpPr bwMode="gray">
          <a:xfrm>
            <a:off x="912344" y="2857290"/>
            <a:ext cx="1567901" cy="1242333"/>
            <a:chOff x="919118" y="2857290"/>
            <a:chExt cx="1567901" cy="1242333"/>
          </a:xfrm>
        </p:grpSpPr>
        <p:grpSp>
          <p:nvGrpSpPr>
            <p:cNvPr id="43" name="组合 120">
              <a:extLst>
                <a:ext uri="{FF2B5EF4-FFF2-40B4-BE49-F238E27FC236}">
                  <a16:creationId xmlns:a16="http://schemas.microsoft.com/office/drawing/2014/main" id="{11D4021A-D445-4F69-B112-B59564640885}"/>
                </a:ext>
              </a:extLst>
            </p:cNvPr>
            <p:cNvGrpSpPr/>
            <p:nvPr/>
          </p:nvGrpSpPr>
          <p:grpSpPr bwMode="gray">
            <a:xfrm>
              <a:off x="1013938" y="3076950"/>
              <a:ext cx="273073" cy="223416"/>
              <a:chOff x="1814513" y="2640013"/>
              <a:chExt cx="933450" cy="731837"/>
            </a:xfrm>
            <a:solidFill>
              <a:srgbClr val="0070C0"/>
            </a:solidFill>
          </p:grpSpPr>
          <p:sp>
            <p:nvSpPr>
              <p:cNvPr id="44" name="Freeform 15">
                <a:extLst>
                  <a:ext uri="{FF2B5EF4-FFF2-40B4-BE49-F238E27FC236}">
                    <a16:creationId xmlns:a16="http://schemas.microsoft.com/office/drawing/2014/main" id="{0E107082-9E45-4E23-A301-A9F1B5D0FE88}"/>
                  </a:ext>
                </a:extLst>
              </p:cNvPr>
              <p:cNvSpPr>
                <a:spLocks noEditPoints="1"/>
              </p:cNvSpPr>
              <p:nvPr/>
            </p:nvSpPr>
            <p:spPr bwMode="gray">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6">
                <a:extLst>
                  <a:ext uri="{FF2B5EF4-FFF2-40B4-BE49-F238E27FC236}">
                    <a16:creationId xmlns:a16="http://schemas.microsoft.com/office/drawing/2014/main" id="{2039FB0E-F435-46C0-9BE3-54BF63960AA2}"/>
                  </a:ext>
                </a:extLst>
              </p:cNvPr>
              <p:cNvSpPr/>
              <p:nvPr/>
            </p:nvSpPr>
            <p:spPr bwMode="gray">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17">
                <a:extLst>
                  <a:ext uri="{FF2B5EF4-FFF2-40B4-BE49-F238E27FC236}">
                    <a16:creationId xmlns:a16="http://schemas.microsoft.com/office/drawing/2014/main" id="{0D46544C-0344-4C99-8E67-C68C9DC65833}"/>
                  </a:ext>
                </a:extLst>
              </p:cNvPr>
              <p:cNvSpPr/>
              <p:nvPr/>
            </p:nvSpPr>
            <p:spPr bwMode="gray">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8">
                <a:extLst>
                  <a:ext uri="{FF2B5EF4-FFF2-40B4-BE49-F238E27FC236}">
                    <a16:creationId xmlns:a16="http://schemas.microsoft.com/office/drawing/2014/main" id="{07C39856-B328-4925-9265-84EDE0930DF8}"/>
                  </a:ext>
                </a:extLst>
              </p:cNvPr>
              <p:cNvSpPr>
                <a:spLocks noEditPoints="1"/>
              </p:cNvSpPr>
              <p:nvPr/>
            </p:nvSpPr>
            <p:spPr bwMode="gray">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9">
                <a:extLst>
                  <a:ext uri="{FF2B5EF4-FFF2-40B4-BE49-F238E27FC236}">
                    <a16:creationId xmlns:a16="http://schemas.microsoft.com/office/drawing/2014/main" id="{36671134-225E-4B1C-A63A-6781D3EFB277}"/>
                  </a:ext>
                </a:extLst>
              </p:cNvPr>
              <p:cNvSpPr/>
              <p:nvPr/>
            </p:nvSpPr>
            <p:spPr bwMode="gray">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20">
                <a:extLst>
                  <a:ext uri="{FF2B5EF4-FFF2-40B4-BE49-F238E27FC236}">
                    <a16:creationId xmlns:a16="http://schemas.microsoft.com/office/drawing/2014/main" id="{AE12DBE2-A481-421F-B6B0-83841C8EB8E0}"/>
                  </a:ext>
                </a:extLst>
              </p:cNvPr>
              <p:cNvSpPr/>
              <p:nvPr/>
            </p:nvSpPr>
            <p:spPr bwMode="gray">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21">
                <a:extLst>
                  <a:ext uri="{FF2B5EF4-FFF2-40B4-BE49-F238E27FC236}">
                    <a16:creationId xmlns:a16="http://schemas.microsoft.com/office/drawing/2014/main" id="{88471F47-ECFE-4204-AE1F-5A489FDB87C4}"/>
                  </a:ext>
                </a:extLst>
              </p:cNvPr>
              <p:cNvSpPr/>
              <p:nvPr/>
            </p:nvSpPr>
            <p:spPr bwMode="gray">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22">
                <a:extLst>
                  <a:ext uri="{FF2B5EF4-FFF2-40B4-BE49-F238E27FC236}">
                    <a16:creationId xmlns:a16="http://schemas.microsoft.com/office/drawing/2014/main" id="{B5455CEE-EE4D-4BE6-A71E-18A2ABC7735C}"/>
                  </a:ext>
                </a:extLst>
              </p:cNvPr>
              <p:cNvSpPr/>
              <p:nvPr/>
            </p:nvSpPr>
            <p:spPr bwMode="gray">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23">
                <a:extLst>
                  <a:ext uri="{FF2B5EF4-FFF2-40B4-BE49-F238E27FC236}">
                    <a16:creationId xmlns:a16="http://schemas.microsoft.com/office/drawing/2014/main" id="{E7D2F0FE-7E34-4EF5-8D67-2AE4AA6D5CD8}"/>
                  </a:ext>
                </a:extLst>
              </p:cNvPr>
              <p:cNvSpPr/>
              <p:nvPr/>
            </p:nvSpPr>
            <p:spPr bwMode="gray">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文本框 225">
              <a:extLst>
                <a:ext uri="{FF2B5EF4-FFF2-40B4-BE49-F238E27FC236}">
                  <a16:creationId xmlns:a16="http://schemas.microsoft.com/office/drawing/2014/main" id="{3038B91D-8FDD-483B-B389-68B517AD0D91}"/>
                </a:ext>
              </a:extLst>
            </p:cNvPr>
            <p:cNvSpPr txBox="1">
              <a:spLocks noChangeArrowheads="1"/>
            </p:cNvSpPr>
            <p:nvPr/>
          </p:nvSpPr>
          <p:spPr bwMode="gray">
            <a:xfrm>
              <a:off x="919118" y="3251896"/>
              <a:ext cx="1567901" cy="552008"/>
            </a:xfrm>
            <a:prstGeom prst="rect">
              <a:avLst/>
            </a:prstGeom>
            <a:noFill/>
            <a:ln w="9525">
              <a:noFill/>
              <a:miter lim="800000"/>
            </a:ln>
          </p:spPr>
          <p:txBody>
            <a:bodyPr wrap="square" anchor="ctr" anchorCtr="0">
              <a:spAutoFit/>
            </a:bodyPr>
            <a:lstStyle/>
            <a:p>
              <a:pPr algn="ctr">
                <a:buSzPct val="100000"/>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System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弧形 80">
              <a:extLst>
                <a:ext uri="{FF2B5EF4-FFF2-40B4-BE49-F238E27FC236}">
                  <a16:creationId xmlns:a16="http://schemas.microsoft.com/office/drawing/2014/main" id="{9F3E0299-7751-49DE-875B-E9092FE80A1E}"/>
                </a:ext>
              </a:extLst>
            </p:cNvPr>
            <p:cNvSpPr/>
            <p:nvPr/>
          </p:nvSpPr>
          <p:spPr bwMode="gray">
            <a:xfrm>
              <a:off x="1076563" y="2857290"/>
              <a:ext cx="1264312" cy="1242333"/>
            </a:xfrm>
            <a:prstGeom prst="arc">
              <a:avLst>
                <a:gd name="adj1" fmla="val 13994087"/>
                <a:gd name="adj2" fmla="val 10430573"/>
              </a:avLst>
            </a:prstGeom>
            <a:noFill/>
            <a:ln w="12700" cap="rnd" cmpd="sng" algn="ctr">
              <a:solidFill>
                <a:srgbClr val="0070C0"/>
              </a:solidFill>
              <a:prstDash val="solid"/>
              <a:miter lim="800000"/>
              <a:tailEnd type="oval" w="sm" len="sm"/>
            </a:ln>
            <a:effectLst/>
          </p:spPr>
          <p:txBody>
            <a:bodyPr rtlCol="0" anchor="ctr"/>
            <a:lstStyle/>
            <a:p>
              <a:pPr algn="ctr" defTabSz="456565"/>
              <a:endParaRPr lang="zh-CN" altLang="en-US" sz="1050" kern="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6390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F32B228-52FD-484E-A31D-62B7F47B3A42}"/>
              </a:ext>
            </a:extLst>
          </p:cNvPr>
          <p:cNvSpPr/>
          <p:nvPr/>
        </p:nvSpPr>
        <p:spPr bwMode="gray">
          <a:xfrm>
            <a:off x="4986080" y="2808741"/>
            <a:ext cx="3716266" cy="3247043"/>
          </a:xfrm>
          <a:prstGeom prst="rect">
            <a:avLst/>
          </a:prstGeom>
        </p:spPr>
        <p:txBody>
          <a:bodyPr wrap="square">
            <a:spAutoFit/>
          </a:bodyPr>
          <a:lstStyle/>
          <a:p>
            <a:pPr>
              <a:lnSpc>
                <a:spcPct val="150000"/>
              </a:lnSpc>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Solution Implementation</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Three-RF APs have an independent radio to provide LBS services for Wi-Fi terminals and tags. Bluetooth beacons in the underground garage achieve a locating precision of 1 m to 3 m. Open APIs connect to app platform to implement customer flow analysis, indoor navigation, and precision marketing, laying a solid foundation for operational decision-making.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50000"/>
              </a:lnSpc>
              <a:spcAft>
                <a:spcPts val="600"/>
              </a:spcAft>
              <a:buClr>
                <a:prstClr val="white"/>
              </a:buClr>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p>
            <a:pPr>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AP RSSI API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a:extLst>
              <a:ext uri="{FF2B5EF4-FFF2-40B4-BE49-F238E27FC236}">
                <a16:creationId xmlns:a16="http://schemas.microsoft.com/office/drawing/2014/main" id="{CDCBF026-1C45-4DC6-B191-EFFF67E80FF1}"/>
              </a:ext>
            </a:extLst>
          </p:cNvPr>
          <p:cNvCxnSpPr/>
          <p:nvPr/>
        </p:nvCxnSpPr>
        <p:spPr bwMode="gray">
          <a:xfrm>
            <a:off x="4951370" y="3125385"/>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2" name="标题 1">
            <a:extLst>
              <a:ext uri="{FF2B5EF4-FFF2-40B4-BE49-F238E27FC236}">
                <a16:creationId xmlns:a16="http://schemas.microsoft.com/office/drawing/2014/main" id="{5C875AE3-B23D-420E-A7C3-06D1F0E21D0E}"/>
              </a:ext>
            </a:extLst>
          </p:cNvPr>
          <p:cNvSpPr>
            <a:spLocks noGrp="1"/>
          </p:cNvSpPr>
          <p:nvPr>
            <p:ph type="title"/>
          </p:nvPr>
        </p:nvSpPr>
        <p:spPr bwMode="gray"/>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XX Builds the Future Business</a:t>
            </a:r>
          </a:p>
        </p:txBody>
      </p:sp>
      <p:sp>
        <p:nvSpPr>
          <p:cNvPr id="3" name="矩形 2">
            <a:extLst>
              <a:ext uri="{FF2B5EF4-FFF2-40B4-BE49-F238E27FC236}">
                <a16:creationId xmlns:a16="http://schemas.microsoft.com/office/drawing/2014/main" id="{3CB3705C-1D23-45F9-AA5D-A71BB991059B}"/>
              </a:ext>
            </a:extLst>
          </p:cNvPr>
          <p:cNvSpPr/>
          <p:nvPr/>
        </p:nvSpPr>
        <p:spPr bwMode="gray">
          <a:xfrm>
            <a:off x="539574" y="988658"/>
            <a:ext cx="11090276" cy="1656184"/>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id="{7C15A172-76BC-4F66-8548-22BBE78C36C8}"/>
              </a:ext>
            </a:extLst>
          </p:cNvPr>
          <p:cNvSpPr/>
          <p:nvPr/>
        </p:nvSpPr>
        <p:spPr bwMode="gray">
          <a:xfrm>
            <a:off x="539573" y="2687886"/>
            <a:ext cx="11090277" cy="3456806"/>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id="{AB32EBDC-663A-4E75-BB42-AD817AD7421B}"/>
              </a:ext>
            </a:extLst>
          </p:cNvPr>
          <p:cNvSpPr/>
          <p:nvPr/>
        </p:nvSpPr>
        <p:spPr bwMode="gray">
          <a:xfrm>
            <a:off x="1998452" y="1189008"/>
            <a:ext cx="3578259" cy="1292662"/>
          </a:xfrm>
          <a:prstGeom prst="rect">
            <a:avLst/>
          </a:prstGeom>
        </p:spPr>
        <p:txBody>
          <a:bodyPr wrap="square">
            <a:spAutoFit/>
          </a:bodyPr>
          <a:lstStyle/>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XXX is a large city complex that integrates industry R&amp;D, apartments, hotels, and businesses.</a:t>
            </a:r>
          </a:p>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It is a landmark building group in XXX. Wireless networks are an important infrastructure.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5">
            <a:extLst>
              <a:ext uri="{FF2B5EF4-FFF2-40B4-BE49-F238E27FC236}">
                <a16:creationId xmlns:a16="http://schemas.microsoft.com/office/drawing/2014/main" id="{3A8382E1-448A-4D42-879C-007B3DEB84FC}"/>
              </a:ext>
            </a:extLst>
          </p:cNvPr>
          <p:cNvCxnSpPr/>
          <p:nvPr/>
        </p:nvCxnSpPr>
        <p:spPr bwMode="gray">
          <a:xfrm>
            <a:off x="6158306" y="1338455"/>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cxnSp>
        <p:nvCxnSpPr>
          <p:cNvPr id="8" name="直接连接符 7">
            <a:extLst>
              <a:ext uri="{FF2B5EF4-FFF2-40B4-BE49-F238E27FC236}">
                <a16:creationId xmlns:a16="http://schemas.microsoft.com/office/drawing/2014/main" id="{2B66FAA3-D233-479A-AAE5-28BB8CE7E53F}"/>
              </a:ext>
            </a:extLst>
          </p:cNvPr>
          <p:cNvCxnSpPr/>
          <p:nvPr/>
        </p:nvCxnSpPr>
        <p:spPr bwMode="gray">
          <a:xfrm>
            <a:off x="8568541" y="3129270"/>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9" name="文本框 8">
            <a:extLst>
              <a:ext uri="{FF2B5EF4-FFF2-40B4-BE49-F238E27FC236}">
                <a16:creationId xmlns:a16="http://schemas.microsoft.com/office/drawing/2014/main" id="{0AC17B54-FBC4-491C-81B9-6D33D7286C04}"/>
              </a:ext>
            </a:extLst>
          </p:cNvPr>
          <p:cNvSpPr txBox="1"/>
          <p:nvPr/>
        </p:nvSpPr>
        <p:spPr bwMode="gray">
          <a:xfrm>
            <a:off x="9358785" y="2802125"/>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id="{3A42CBB3-6423-4B60-8282-49C6D5AFF9F4}"/>
              </a:ext>
            </a:extLst>
          </p:cNvPr>
          <p:cNvSpPr/>
          <p:nvPr/>
        </p:nvSpPr>
        <p:spPr bwMode="gray">
          <a:xfrm>
            <a:off x="7391825" y="1050509"/>
            <a:ext cx="4393599" cy="1569660"/>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77800" indent="-177800" defTabSz="1218835">
              <a:buClr>
                <a:schemeClr val="tx1"/>
              </a:buCl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Consumer experience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requires high-density, high-quality wireless network access to provide precise indoor navigation in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more than 160 stores and 30,000 parking spaces.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7800" indent="-177800" defTabSz="1218835">
              <a:buClr>
                <a:schemeClr val="tx1"/>
              </a:buCl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Smart operations</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use big data analytics technology to describe consumer behavior and visualize staff locations in support of marketing and operational decision-making.</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 name="Line 66">
            <a:extLst>
              <a:ext uri="{FF2B5EF4-FFF2-40B4-BE49-F238E27FC236}">
                <a16:creationId xmlns:a16="http://schemas.microsoft.com/office/drawing/2014/main" id="{BA3379C3-1B19-46A0-9B03-C683921A640E}"/>
              </a:ext>
            </a:extLst>
          </p:cNvPr>
          <p:cNvSpPr>
            <a:spLocks noChangeShapeType="1"/>
          </p:cNvSpPr>
          <p:nvPr/>
        </p:nvSpPr>
        <p:spPr bwMode="gray">
          <a:xfrm flipH="1" flipV="1">
            <a:off x="2569256" y="3572351"/>
            <a:ext cx="326343" cy="322031"/>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74">
            <a:extLst>
              <a:ext uri="{FF2B5EF4-FFF2-40B4-BE49-F238E27FC236}">
                <a16:creationId xmlns:a16="http://schemas.microsoft.com/office/drawing/2014/main" id="{6A3D1421-462E-425D-A0F9-14C8B9FE16FD}"/>
              </a:ext>
            </a:extLst>
          </p:cNvPr>
          <p:cNvSpPr>
            <a:spLocks noChangeShapeType="1"/>
          </p:cNvSpPr>
          <p:nvPr/>
        </p:nvSpPr>
        <p:spPr bwMode="gray">
          <a:xfrm flipV="1">
            <a:off x="2093645" y="3550482"/>
            <a:ext cx="372590" cy="34390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74">
            <a:extLst>
              <a:ext uri="{FF2B5EF4-FFF2-40B4-BE49-F238E27FC236}">
                <a16:creationId xmlns:a16="http://schemas.microsoft.com/office/drawing/2014/main" id="{DA418019-C403-41AB-A617-8598A3FB1A74}"/>
              </a:ext>
            </a:extLst>
          </p:cNvPr>
          <p:cNvSpPr>
            <a:spLocks noChangeShapeType="1"/>
          </p:cNvSpPr>
          <p:nvPr/>
        </p:nvSpPr>
        <p:spPr bwMode="gray">
          <a:xfrm flipV="1">
            <a:off x="1654889" y="4152160"/>
            <a:ext cx="355803" cy="291077"/>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66">
            <a:extLst>
              <a:ext uri="{FF2B5EF4-FFF2-40B4-BE49-F238E27FC236}">
                <a16:creationId xmlns:a16="http://schemas.microsoft.com/office/drawing/2014/main" id="{E1DA6C7F-EE03-46DB-93D0-4EE1B56E3CBD}"/>
              </a:ext>
            </a:extLst>
          </p:cNvPr>
          <p:cNvSpPr>
            <a:spLocks noChangeShapeType="1"/>
          </p:cNvSpPr>
          <p:nvPr/>
        </p:nvSpPr>
        <p:spPr bwMode="gray">
          <a:xfrm flipH="1" flipV="1">
            <a:off x="2100218" y="4153163"/>
            <a:ext cx="105117" cy="290074"/>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Line 74">
            <a:extLst>
              <a:ext uri="{FF2B5EF4-FFF2-40B4-BE49-F238E27FC236}">
                <a16:creationId xmlns:a16="http://schemas.microsoft.com/office/drawing/2014/main" id="{859AB721-78CD-4093-A12B-C7029CEFCDC1}"/>
              </a:ext>
            </a:extLst>
          </p:cNvPr>
          <p:cNvSpPr>
            <a:spLocks noChangeShapeType="1"/>
          </p:cNvSpPr>
          <p:nvPr/>
        </p:nvSpPr>
        <p:spPr bwMode="gray">
          <a:xfrm flipV="1">
            <a:off x="2772559" y="4160896"/>
            <a:ext cx="121419" cy="290074"/>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Line 66">
            <a:extLst>
              <a:ext uri="{FF2B5EF4-FFF2-40B4-BE49-F238E27FC236}">
                <a16:creationId xmlns:a16="http://schemas.microsoft.com/office/drawing/2014/main" id="{816AD6AE-FE06-4C27-AEBC-889C94D3DADC}"/>
              </a:ext>
            </a:extLst>
          </p:cNvPr>
          <p:cNvSpPr>
            <a:spLocks noChangeShapeType="1"/>
          </p:cNvSpPr>
          <p:nvPr/>
        </p:nvSpPr>
        <p:spPr bwMode="gray">
          <a:xfrm flipH="1" flipV="1">
            <a:off x="2990799" y="4153163"/>
            <a:ext cx="317659" cy="290074"/>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74">
            <a:extLst>
              <a:ext uri="{FF2B5EF4-FFF2-40B4-BE49-F238E27FC236}">
                <a16:creationId xmlns:a16="http://schemas.microsoft.com/office/drawing/2014/main" id="{AC769D53-FB5F-4235-87A9-90D5866C7815}"/>
              </a:ext>
            </a:extLst>
          </p:cNvPr>
          <p:cNvSpPr>
            <a:spLocks noChangeShapeType="1"/>
          </p:cNvSpPr>
          <p:nvPr/>
        </p:nvSpPr>
        <p:spPr bwMode="gray">
          <a:xfrm flipV="1">
            <a:off x="1272553" y="4669946"/>
            <a:ext cx="320609" cy="327382"/>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74">
            <a:extLst>
              <a:ext uri="{FF2B5EF4-FFF2-40B4-BE49-F238E27FC236}">
                <a16:creationId xmlns:a16="http://schemas.microsoft.com/office/drawing/2014/main" id="{FE858EE9-7597-4245-B439-42E5ED6ACDA9}"/>
              </a:ext>
            </a:extLst>
          </p:cNvPr>
          <p:cNvSpPr>
            <a:spLocks noChangeShapeType="1"/>
          </p:cNvSpPr>
          <p:nvPr/>
        </p:nvSpPr>
        <p:spPr bwMode="gray">
          <a:xfrm flipV="1">
            <a:off x="2295305" y="4685432"/>
            <a:ext cx="417245" cy="31754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74">
            <a:extLst>
              <a:ext uri="{FF2B5EF4-FFF2-40B4-BE49-F238E27FC236}">
                <a16:creationId xmlns:a16="http://schemas.microsoft.com/office/drawing/2014/main" id="{ECB7E146-DF11-46B6-B278-16D2B032556B}"/>
              </a:ext>
            </a:extLst>
          </p:cNvPr>
          <p:cNvSpPr>
            <a:spLocks noChangeShapeType="1"/>
          </p:cNvSpPr>
          <p:nvPr/>
        </p:nvSpPr>
        <p:spPr bwMode="gray">
          <a:xfrm flipV="1">
            <a:off x="3170712" y="4680553"/>
            <a:ext cx="98732" cy="322419"/>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66">
            <a:extLst>
              <a:ext uri="{FF2B5EF4-FFF2-40B4-BE49-F238E27FC236}">
                <a16:creationId xmlns:a16="http://schemas.microsoft.com/office/drawing/2014/main" id="{B302C3D9-7B31-44F1-B9E2-70238B3E777A}"/>
              </a:ext>
            </a:extLst>
          </p:cNvPr>
          <p:cNvSpPr>
            <a:spLocks noChangeShapeType="1"/>
          </p:cNvSpPr>
          <p:nvPr/>
        </p:nvSpPr>
        <p:spPr bwMode="gray">
          <a:xfrm flipH="1" flipV="1">
            <a:off x="1734092" y="4680552"/>
            <a:ext cx="14089" cy="313031"/>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66">
            <a:extLst>
              <a:ext uri="{FF2B5EF4-FFF2-40B4-BE49-F238E27FC236}">
                <a16:creationId xmlns:a16="http://schemas.microsoft.com/office/drawing/2014/main" id="{0F28E5DE-69EC-408E-A2EC-39A3CB594948}"/>
              </a:ext>
            </a:extLst>
          </p:cNvPr>
          <p:cNvSpPr>
            <a:spLocks noChangeShapeType="1"/>
          </p:cNvSpPr>
          <p:nvPr/>
        </p:nvSpPr>
        <p:spPr bwMode="gray">
          <a:xfrm flipV="1">
            <a:off x="2683092" y="4685430"/>
            <a:ext cx="143076" cy="311897"/>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66">
            <a:extLst>
              <a:ext uri="{FF2B5EF4-FFF2-40B4-BE49-F238E27FC236}">
                <a16:creationId xmlns:a16="http://schemas.microsoft.com/office/drawing/2014/main" id="{3B20CE9C-3334-4978-8CC7-78CE66917C36}"/>
              </a:ext>
            </a:extLst>
          </p:cNvPr>
          <p:cNvSpPr>
            <a:spLocks noChangeShapeType="1"/>
          </p:cNvSpPr>
          <p:nvPr/>
        </p:nvSpPr>
        <p:spPr bwMode="gray">
          <a:xfrm flipH="1" flipV="1">
            <a:off x="3384715" y="4680552"/>
            <a:ext cx="230637" cy="316775"/>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74">
            <a:extLst>
              <a:ext uri="{FF2B5EF4-FFF2-40B4-BE49-F238E27FC236}">
                <a16:creationId xmlns:a16="http://schemas.microsoft.com/office/drawing/2014/main" id="{EF82503D-67C1-479A-8648-B752D6F3E946}"/>
              </a:ext>
            </a:extLst>
          </p:cNvPr>
          <p:cNvSpPr>
            <a:spLocks noChangeShapeType="1"/>
          </p:cNvSpPr>
          <p:nvPr/>
        </p:nvSpPr>
        <p:spPr bwMode="gray">
          <a:xfrm flipV="1">
            <a:off x="2031714" y="3440145"/>
            <a:ext cx="281896" cy="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descr="internet-蓝.png">
            <a:extLst>
              <a:ext uri="{FF2B5EF4-FFF2-40B4-BE49-F238E27FC236}">
                <a16:creationId xmlns:a16="http://schemas.microsoft.com/office/drawing/2014/main" id="{F46E577A-5465-4109-B06F-3A939B6DBADD}"/>
              </a:ext>
            </a:extLst>
          </p:cNvPr>
          <p:cNvPicPr>
            <a:picLocks noChangeAspect="1"/>
          </p:cNvPicPr>
          <p:nvPr/>
        </p:nvPicPr>
        <p:blipFill>
          <a:blip r:embed="rId3" cstate="print"/>
          <a:stretch>
            <a:fillRect/>
          </a:stretch>
        </p:blipFill>
        <p:spPr bwMode="gray">
          <a:xfrm>
            <a:off x="2124313" y="2717916"/>
            <a:ext cx="880893" cy="408433"/>
          </a:xfrm>
          <a:prstGeom prst="rect">
            <a:avLst/>
          </a:prstGeom>
        </p:spPr>
      </p:pic>
      <p:sp>
        <p:nvSpPr>
          <p:cNvPr id="52" name="Line 74">
            <a:extLst>
              <a:ext uri="{FF2B5EF4-FFF2-40B4-BE49-F238E27FC236}">
                <a16:creationId xmlns:a16="http://schemas.microsoft.com/office/drawing/2014/main" id="{EF6A69F5-38AF-453C-96E7-09DC8221A2E4}"/>
              </a:ext>
            </a:extLst>
          </p:cNvPr>
          <p:cNvSpPr>
            <a:spLocks noChangeShapeType="1"/>
          </p:cNvSpPr>
          <p:nvPr/>
        </p:nvSpPr>
        <p:spPr bwMode="gray">
          <a:xfrm flipV="1">
            <a:off x="2525288" y="3093155"/>
            <a:ext cx="10531" cy="226278"/>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Picture 1426" descr="图片22">
            <a:extLst>
              <a:ext uri="{FF2B5EF4-FFF2-40B4-BE49-F238E27FC236}">
                <a16:creationId xmlns:a16="http://schemas.microsoft.com/office/drawing/2014/main" id="{488242B2-FDF7-44C3-9D35-9822DEA0C75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2832286" y="3636693"/>
            <a:ext cx="345308" cy="172004"/>
          </a:xfrm>
          <a:prstGeom prst="rect">
            <a:avLst/>
          </a:prstGeom>
          <a:noFill/>
          <a:extLst>
            <a:ext uri="{909E8E84-426E-40DD-AFC4-6F175D3DCCD1}">
              <a14:hiddenFill xmlns:a14="http://schemas.microsoft.com/office/drawing/2010/main">
                <a:solidFill>
                  <a:srgbClr val="FFFFFF"/>
                </a:solidFill>
              </a14:hiddenFill>
            </a:ext>
          </a:extLst>
        </p:spPr>
      </p:pic>
      <p:sp>
        <p:nvSpPr>
          <p:cNvPr id="54" name="Line 66">
            <a:extLst>
              <a:ext uri="{FF2B5EF4-FFF2-40B4-BE49-F238E27FC236}">
                <a16:creationId xmlns:a16="http://schemas.microsoft.com/office/drawing/2014/main" id="{CFAE6F2E-AB73-40EB-A136-7E69163EE609}"/>
              </a:ext>
            </a:extLst>
          </p:cNvPr>
          <p:cNvSpPr>
            <a:spLocks noChangeShapeType="1"/>
          </p:cNvSpPr>
          <p:nvPr/>
        </p:nvSpPr>
        <p:spPr bwMode="gray">
          <a:xfrm flipH="1" flipV="1">
            <a:off x="2577573" y="3467372"/>
            <a:ext cx="343877" cy="187980"/>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a:extLst>
              <a:ext uri="{FF2B5EF4-FFF2-40B4-BE49-F238E27FC236}">
                <a16:creationId xmlns:a16="http://schemas.microsoft.com/office/drawing/2014/main" id="{413EF47A-2608-499F-AA70-BDE5368303A7}"/>
              </a:ext>
            </a:extLst>
          </p:cNvPr>
          <p:cNvGrpSpPr/>
          <p:nvPr/>
        </p:nvGrpSpPr>
        <p:grpSpPr bwMode="gray">
          <a:xfrm>
            <a:off x="705550" y="2820429"/>
            <a:ext cx="1326164" cy="1048332"/>
            <a:chOff x="705550" y="2820429"/>
            <a:chExt cx="1326164" cy="1048332"/>
          </a:xfrm>
        </p:grpSpPr>
        <p:sp>
          <p:nvSpPr>
            <p:cNvPr id="23" name="圆角矩形 33">
              <a:extLst>
                <a:ext uri="{FF2B5EF4-FFF2-40B4-BE49-F238E27FC236}">
                  <a16:creationId xmlns:a16="http://schemas.microsoft.com/office/drawing/2014/main" id="{54D8C1C0-AC02-452F-AE25-31554537EB60}"/>
                </a:ext>
              </a:extLst>
            </p:cNvPr>
            <p:cNvSpPr/>
            <p:nvPr/>
          </p:nvSpPr>
          <p:spPr bwMode="gray">
            <a:xfrm>
              <a:off x="705550" y="2820429"/>
              <a:ext cx="1326164" cy="1048332"/>
            </a:xfrm>
            <a:prstGeom prst="roundRect">
              <a:avLst>
                <a:gd name="adj" fmla="val 11180"/>
              </a:avLst>
            </a:prstGeom>
            <a:solidFill>
              <a:srgbClr val="00B0F0">
                <a:alpha val="0"/>
              </a:srgbClr>
            </a:solidFill>
            <a:ln>
              <a:solidFill>
                <a:schemeClr val="bg1">
                  <a:lumMod val="75000"/>
                </a:schemeClr>
              </a:solidFill>
            </a:ln>
            <a:effectLst/>
          </p:spPr>
          <p:txBody>
            <a:bodyPr vert="horz" wrap="square" lIns="91438" tIns="45719" rIns="91438" bIns="45719"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a:extLst>
                <a:ext uri="{FF2B5EF4-FFF2-40B4-BE49-F238E27FC236}">
                  <a16:creationId xmlns:a16="http://schemas.microsoft.com/office/drawing/2014/main" id="{B6983B2C-ADF8-4000-80C6-FB26E0D28B12}"/>
                </a:ext>
              </a:extLst>
            </p:cNvPr>
            <p:cNvGrpSpPr/>
            <p:nvPr/>
          </p:nvGrpSpPr>
          <p:grpSpPr bwMode="gray">
            <a:xfrm>
              <a:off x="770661" y="2880930"/>
              <a:ext cx="1195943" cy="927330"/>
              <a:chOff x="821736" y="2938519"/>
              <a:chExt cx="1195943" cy="927330"/>
            </a:xfrm>
          </p:grpSpPr>
          <p:sp>
            <p:nvSpPr>
              <p:cNvPr id="25" name="Rectangle 47">
                <a:extLst>
                  <a:ext uri="{FF2B5EF4-FFF2-40B4-BE49-F238E27FC236}">
                    <a16:creationId xmlns:a16="http://schemas.microsoft.com/office/drawing/2014/main" id="{49A4B6A7-5EC7-43EF-AC9F-0FEEC01A9C71}"/>
                  </a:ext>
                </a:extLst>
              </p:cNvPr>
              <p:cNvSpPr>
                <a:spLocks noChangeArrowheads="1"/>
              </p:cNvSpPr>
              <p:nvPr/>
            </p:nvSpPr>
            <p:spPr bwMode="gray">
              <a:xfrm>
                <a:off x="821736" y="2938519"/>
                <a:ext cx="1195943" cy="369332"/>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server</a:t>
                </a:r>
              </a:p>
            </p:txBody>
          </p:sp>
          <p:sp>
            <p:nvSpPr>
              <p:cNvPr id="55" name="Rectangle 47">
                <a:extLst>
                  <a:ext uri="{FF2B5EF4-FFF2-40B4-BE49-F238E27FC236}">
                    <a16:creationId xmlns:a16="http://schemas.microsoft.com/office/drawing/2014/main" id="{46127EEB-7250-4473-8C73-B9037B5AA08C}"/>
                  </a:ext>
                </a:extLst>
              </p:cNvPr>
              <p:cNvSpPr>
                <a:spLocks noChangeArrowheads="1"/>
              </p:cNvSpPr>
              <p:nvPr/>
            </p:nvSpPr>
            <p:spPr bwMode="gray">
              <a:xfrm>
                <a:off x="821736" y="3395316"/>
                <a:ext cx="1195943" cy="191534"/>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LDAP server</a:t>
                </a:r>
              </a:p>
            </p:txBody>
          </p:sp>
          <p:sp>
            <p:nvSpPr>
              <p:cNvPr id="56" name="Rectangle 47">
                <a:extLst>
                  <a:ext uri="{FF2B5EF4-FFF2-40B4-BE49-F238E27FC236}">
                    <a16:creationId xmlns:a16="http://schemas.microsoft.com/office/drawing/2014/main" id="{5B10F02A-07EA-4540-9D50-AFCEB3325A97}"/>
                  </a:ext>
                </a:extLst>
              </p:cNvPr>
              <p:cNvSpPr>
                <a:spLocks noChangeArrowheads="1"/>
              </p:cNvSpPr>
              <p:nvPr/>
            </p:nvSpPr>
            <p:spPr bwMode="gray">
              <a:xfrm>
                <a:off x="821736" y="3674315"/>
                <a:ext cx="1195943" cy="191534"/>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DHCP server</a:t>
                </a:r>
              </a:p>
            </p:txBody>
          </p:sp>
        </p:grpSp>
      </p:grpSp>
      <p:grpSp>
        <p:nvGrpSpPr>
          <p:cNvPr id="28" name="组合 27">
            <a:extLst>
              <a:ext uri="{FF2B5EF4-FFF2-40B4-BE49-F238E27FC236}">
                <a16:creationId xmlns:a16="http://schemas.microsoft.com/office/drawing/2014/main" id="{A2617126-9821-407E-80D4-D4EAA912B188}"/>
              </a:ext>
            </a:extLst>
          </p:cNvPr>
          <p:cNvGrpSpPr/>
          <p:nvPr/>
        </p:nvGrpSpPr>
        <p:grpSpPr bwMode="gray">
          <a:xfrm>
            <a:off x="3267484" y="2903623"/>
            <a:ext cx="1591287" cy="1135552"/>
            <a:chOff x="3267484" y="2903623"/>
            <a:chExt cx="1591287" cy="1135552"/>
          </a:xfrm>
        </p:grpSpPr>
        <p:sp>
          <p:nvSpPr>
            <p:cNvPr id="57" name="圆角矩形 154">
              <a:extLst>
                <a:ext uri="{FF2B5EF4-FFF2-40B4-BE49-F238E27FC236}">
                  <a16:creationId xmlns:a16="http://schemas.microsoft.com/office/drawing/2014/main" id="{D977491F-EDFA-4D8E-8BFF-321A73CF8A9D}"/>
                </a:ext>
              </a:extLst>
            </p:cNvPr>
            <p:cNvSpPr/>
            <p:nvPr/>
          </p:nvSpPr>
          <p:spPr bwMode="gray">
            <a:xfrm>
              <a:off x="3267484" y="2903623"/>
              <a:ext cx="1591287" cy="1135552"/>
            </a:xfrm>
            <a:prstGeom prst="roundRect">
              <a:avLst>
                <a:gd name="adj" fmla="val 11180"/>
              </a:avLst>
            </a:prstGeom>
            <a:solidFill>
              <a:srgbClr val="00B0F0">
                <a:alpha val="0"/>
              </a:srgbClr>
            </a:solidFill>
            <a:ln>
              <a:solidFill>
                <a:schemeClr val="bg1">
                  <a:lumMod val="75000"/>
                </a:schemeClr>
              </a:solidFill>
            </a:ln>
            <a:effectLst/>
          </p:spPr>
          <p:txBody>
            <a:bodyPr vert="horz" wrap="square" lIns="91438" tIns="45719" rIns="91438" bIns="45719"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defRPr/>
              </a:pPr>
              <a:endParaRPr lang="en-US" altLang="zh-CN" sz="105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 name="组合 25">
              <a:extLst>
                <a:ext uri="{FF2B5EF4-FFF2-40B4-BE49-F238E27FC236}">
                  <a16:creationId xmlns:a16="http://schemas.microsoft.com/office/drawing/2014/main" id="{415D1656-ECAA-446D-9611-942B5AEBD438}"/>
                </a:ext>
              </a:extLst>
            </p:cNvPr>
            <p:cNvGrpSpPr/>
            <p:nvPr/>
          </p:nvGrpSpPr>
          <p:grpSpPr bwMode="gray">
            <a:xfrm>
              <a:off x="3329414" y="3012075"/>
              <a:ext cx="1467426" cy="918648"/>
              <a:chOff x="3323070" y="3039621"/>
              <a:chExt cx="1467426" cy="918648"/>
            </a:xfrm>
          </p:grpSpPr>
          <p:sp>
            <p:nvSpPr>
              <p:cNvPr id="58" name="Rectangle 47">
                <a:extLst>
                  <a:ext uri="{FF2B5EF4-FFF2-40B4-BE49-F238E27FC236}">
                    <a16:creationId xmlns:a16="http://schemas.microsoft.com/office/drawing/2014/main" id="{D72922AC-EE22-4A6A-8199-48C6A63B3D89}"/>
                  </a:ext>
                </a:extLst>
              </p:cNvPr>
              <p:cNvSpPr>
                <a:spLocks noChangeArrowheads="1"/>
              </p:cNvSpPr>
              <p:nvPr/>
            </p:nvSpPr>
            <p:spPr bwMode="gray">
              <a:xfrm>
                <a:off x="3323070" y="3039621"/>
                <a:ext cx="1467426" cy="191534"/>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Map </a:t>
                </a:r>
                <a:r>
                  <a:rPr lang="en-US" sz="1200">
                    <a:latin typeface="Huawei Sans" panose="020C0503030203020204" pitchFamily="34" charset="0"/>
                    <a:ea typeface="方正兰亭黑简体" panose="02000000000000000000" pitchFamily="2" charset="-122"/>
                    <a:sym typeface="Huawei Sans" panose="020C0503030203020204" pitchFamily="34" charset="0"/>
                  </a:rPr>
                  <a:t>BI server</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Rectangle 47">
                <a:extLst>
                  <a:ext uri="{FF2B5EF4-FFF2-40B4-BE49-F238E27FC236}">
                    <a16:creationId xmlns:a16="http://schemas.microsoft.com/office/drawing/2014/main" id="{6E8B6956-4B9C-44E0-AC54-708587E801C3}"/>
                  </a:ext>
                </a:extLst>
              </p:cNvPr>
              <p:cNvSpPr>
                <a:spLocks noChangeArrowheads="1"/>
              </p:cNvSpPr>
              <p:nvPr/>
            </p:nvSpPr>
            <p:spPr bwMode="gray">
              <a:xfrm>
                <a:off x="3323070" y="3314279"/>
                <a:ext cx="1467426" cy="191534"/>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TAG location server</a:t>
                </a:r>
              </a:p>
            </p:txBody>
          </p:sp>
          <p:sp>
            <p:nvSpPr>
              <p:cNvPr id="60" name="Rectangle 47">
                <a:extLst>
                  <a:ext uri="{FF2B5EF4-FFF2-40B4-BE49-F238E27FC236}">
                    <a16:creationId xmlns:a16="http://schemas.microsoft.com/office/drawing/2014/main" id="{2DC0172B-86E1-41CA-AC3C-29DC6328C466}"/>
                  </a:ext>
                </a:extLst>
              </p:cNvPr>
              <p:cNvSpPr>
                <a:spLocks noChangeArrowheads="1"/>
              </p:cNvSpPr>
              <p:nvPr/>
            </p:nvSpPr>
            <p:spPr bwMode="gray">
              <a:xfrm>
                <a:off x="3323070" y="3588937"/>
                <a:ext cx="1467426" cy="369332"/>
              </a:xfrm>
              <a:prstGeom prst="rect">
                <a:avLst/>
              </a:prstGeom>
              <a:noFill/>
              <a:ln w="9525">
                <a:solidFill>
                  <a:srgbClr val="56C4D2"/>
                </a:solidFill>
                <a:miter lim="800000"/>
                <a:headEnd/>
                <a:tailEnd/>
              </a:ln>
            </p:spPr>
            <p:txBody>
              <a:bodyPr vert="horz" wrap="square" lIns="0" tIns="0" rIns="0" bIns="0" numCol="1" anchor="t" anchorCtr="0" compatLnSpc="1">
                <a:prstTxWarp prst="textNoShape">
                  <a:avLst/>
                </a:prstTxWarp>
                <a:spAutoFit/>
              </a:bodyPr>
              <a:lstStyle/>
              <a:p>
                <a:pPr algn="ctr" defTabSz="914400" fontAlgn="base">
                  <a:spcBef>
                    <a:spcPct val="0"/>
                  </a:spcBef>
                  <a:spcAft>
                    <a:spcPct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location server</a:t>
                </a:r>
              </a:p>
            </p:txBody>
          </p:sp>
        </p:grpSp>
      </p:grpSp>
      <p:sp>
        <p:nvSpPr>
          <p:cNvPr id="61" name="文本框 60">
            <a:extLst>
              <a:ext uri="{FF2B5EF4-FFF2-40B4-BE49-F238E27FC236}">
                <a16:creationId xmlns:a16="http://schemas.microsoft.com/office/drawing/2014/main" id="{7649A9A4-358B-40E5-B19B-871373C603CE}"/>
              </a:ext>
            </a:extLst>
          </p:cNvPr>
          <p:cNvSpPr txBox="1"/>
          <p:nvPr/>
        </p:nvSpPr>
        <p:spPr bwMode="gray">
          <a:xfrm>
            <a:off x="1713907" y="4658080"/>
            <a:ext cx="978458" cy="276999"/>
          </a:xfrm>
          <a:prstGeom prst="rect">
            <a:avLst/>
          </a:prstGeom>
          <a:noFill/>
        </p:spPr>
        <p:txBody>
          <a:bodyPr wrap="square" rtlCol="0">
            <a:spAutoFit/>
          </a:bodyPr>
          <a:lstStyle/>
          <a:p>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AP4030TN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a16="http://schemas.microsoft.com/office/drawing/2014/main" id="{51672051-789C-4C48-AFC3-83AB4277F081}"/>
              </a:ext>
            </a:extLst>
          </p:cNvPr>
          <p:cNvSpPr txBox="1"/>
          <p:nvPr/>
        </p:nvSpPr>
        <p:spPr bwMode="gray">
          <a:xfrm>
            <a:off x="3478406" y="4438086"/>
            <a:ext cx="154409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Access switch</a:t>
            </a:r>
          </a:p>
        </p:txBody>
      </p:sp>
      <p:pic>
        <p:nvPicPr>
          <p:cNvPr id="64" name="图片 63">
            <a:extLst>
              <a:ext uri="{FF2B5EF4-FFF2-40B4-BE49-F238E27FC236}">
                <a16:creationId xmlns:a16="http://schemas.microsoft.com/office/drawing/2014/main" id="{4B61CBAB-D0B7-44A3-ABE4-9AD00D975380}"/>
              </a:ext>
            </a:extLst>
          </p:cNvPr>
          <p:cNvPicPr>
            <a:picLocks noChangeAspect="1"/>
          </p:cNvPicPr>
          <p:nvPr/>
        </p:nvPicPr>
        <p:blipFill>
          <a:blip r:embed="rId5"/>
          <a:stretch>
            <a:fillRect/>
          </a:stretch>
        </p:blipFill>
        <p:spPr bwMode="gray">
          <a:xfrm>
            <a:off x="1223132" y="5565345"/>
            <a:ext cx="159277" cy="218805"/>
          </a:xfrm>
          <a:prstGeom prst="rect">
            <a:avLst/>
          </a:prstGeom>
          <a:effectLst/>
        </p:spPr>
      </p:pic>
      <p:pic>
        <p:nvPicPr>
          <p:cNvPr id="65" name="图片 64">
            <a:extLst>
              <a:ext uri="{FF2B5EF4-FFF2-40B4-BE49-F238E27FC236}">
                <a16:creationId xmlns:a16="http://schemas.microsoft.com/office/drawing/2014/main" id="{CD94043E-7373-4B4E-B31B-C7220E34AFFB}"/>
              </a:ext>
            </a:extLst>
          </p:cNvPr>
          <p:cNvPicPr>
            <a:picLocks noChangeAspect="1"/>
          </p:cNvPicPr>
          <p:nvPr/>
        </p:nvPicPr>
        <p:blipFill>
          <a:blip r:embed="rId5"/>
          <a:stretch>
            <a:fillRect/>
          </a:stretch>
        </p:blipFill>
        <p:spPr bwMode="gray">
          <a:xfrm>
            <a:off x="3400671" y="5548725"/>
            <a:ext cx="183473" cy="252044"/>
          </a:xfrm>
          <a:prstGeom prst="rect">
            <a:avLst/>
          </a:prstGeom>
          <a:effectLst/>
        </p:spPr>
      </p:pic>
      <p:grpSp>
        <p:nvGrpSpPr>
          <p:cNvPr id="29" name="组合 28">
            <a:extLst>
              <a:ext uri="{FF2B5EF4-FFF2-40B4-BE49-F238E27FC236}">
                <a16:creationId xmlns:a16="http://schemas.microsoft.com/office/drawing/2014/main" id="{BE048EA2-AF9D-4D9B-92D8-EBF884DB5771}"/>
              </a:ext>
            </a:extLst>
          </p:cNvPr>
          <p:cNvGrpSpPr/>
          <p:nvPr/>
        </p:nvGrpSpPr>
        <p:grpSpPr bwMode="gray">
          <a:xfrm>
            <a:off x="1778708" y="5332112"/>
            <a:ext cx="1073913" cy="712346"/>
            <a:chOff x="1805433" y="5332112"/>
            <a:chExt cx="1073913" cy="712346"/>
          </a:xfrm>
        </p:grpSpPr>
        <p:pic>
          <p:nvPicPr>
            <p:cNvPr id="63" name="图片 62">
              <a:extLst>
                <a:ext uri="{FF2B5EF4-FFF2-40B4-BE49-F238E27FC236}">
                  <a16:creationId xmlns:a16="http://schemas.microsoft.com/office/drawing/2014/main" id="{02993CE5-F974-445A-B2E6-BA9A1578C79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1805433" y="5332112"/>
              <a:ext cx="293651" cy="399702"/>
            </a:xfrm>
            <a:prstGeom prst="rect">
              <a:avLst/>
            </a:prstGeom>
          </p:spPr>
        </p:pic>
        <p:sp>
          <p:nvSpPr>
            <p:cNvPr id="67" name="矩形 66">
              <a:extLst>
                <a:ext uri="{FF2B5EF4-FFF2-40B4-BE49-F238E27FC236}">
                  <a16:creationId xmlns:a16="http://schemas.microsoft.com/office/drawing/2014/main" id="{8A469DE8-115C-4C53-BC0D-FE83E067DED9}"/>
                </a:ext>
              </a:extLst>
            </p:cNvPr>
            <p:cNvSpPr/>
            <p:nvPr/>
          </p:nvSpPr>
          <p:spPr bwMode="gray">
            <a:xfrm>
              <a:off x="1859515" y="5736681"/>
              <a:ext cx="1019831" cy="307777"/>
            </a:xfrm>
            <a:prstGeom prst="rect">
              <a:avLst/>
            </a:prstGeom>
          </p:spPr>
          <p:txBody>
            <a:bodyPr wrap="none">
              <a:spAutoFit/>
            </a:bodyPr>
            <a:lstStyle/>
            <a:p>
              <a:pP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Wi-Fi TAG</a:t>
              </a:r>
            </a:p>
          </p:txBody>
        </p:sp>
      </p:grpSp>
      <p:sp>
        <p:nvSpPr>
          <p:cNvPr id="73" name="文本框 72">
            <a:extLst>
              <a:ext uri="{FF2B5EF4-FFF2-40B4-BE49-F238E27FC236}">
                <a16:creationId xmlns:a16="http://schemas.microsoft.com/office/drawing/2014/main" id="{A8644DF2-E7BA-41F4-AF1A-87ED00950A1E}"/>
              </a:ext>
            </a:extLst>
          </p:cNvPr>
          <p:cNvSpPr txBox="1"/>
          <p:nvPr/>
        </p:nvSpPr>
        <p:spPr bwMode="gray">
          <a:xfrm>
            <a:off x="691075" y="3892869"/>
            <a:ext cx="1168114" cy="461665"/>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Aggregation switch</a:t>
            </a:r>
          </a:p>
        </p:txBody>
      </p:sp>
      <p:sp>
        <p:nvSpPr>
          <p:cNvPr id="74" name="文本框 73">
            <a:extLst>
              <a:ext uri="{FF2B5EF4-FFF2-40B4-BE49-F238E27FC236}">
                <a16:creationId xmlns:a16="http://schemas.microsoft.com/office/drawing/2014/main" id="{26FF0F33-46E6-4480-A015-482EBFF54743}"/>
              </a:ext>
            </a:extLst>
          </p:cNvPr>
          <p:cNvSpPr txBox="1"/>
          <p:nvPr/>
        </p:nvSpPr>
        <p:spPr bwMode="gray">
          <a:xfrm>
            <a:off x="2648374" y="3370135"/>
            <a:ext cx="929315" cy="276999"/>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AC6605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Line 74">
            <a:extLst>
              <a:ext uri="{FF2B5EF4-FFF2-40B4-BE49-F238E27FC236}">
                <a16:creationId xmlns:a16="http://schemas.microsoft.com/office/drawing/2014/main" id="{628E392E-A598-4983-A4E8-7A86C12405FD}"/>
              </a:ext>
            </a:extLst>
          </p:cNvPr>
          <p:cNvSpPr>
            <a:spLocks noChangeShapeType="1"/>
          </p:cNvSpPr>
          <p:nvPr/>
        </p:nvSpPr>
        <p:spPr bwMode="gray">
          <a:xfrm flipV="1">
            <a:off x="2577573" y="3373978"/>
            <a:ext cx="689912" cy="66167"/>
          </a:xfrm>
          <a:prstGeom prst="line">
            <a:avLst/>
          </a:prstGeom>
          <a:noFill/>
          <a:ln w="10" cap="flat">
            <a:solidFill>
              <a:srgbClr val="18385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895919" y="3894382"/>
            <a:ext cx="319232" cy="262612"/>
          </a:xfrm>
          <a:prstGeom prst="rect">
            <a:avLst/>
          </a:prstGeom>
        </p:spPr>
      </p:pic>
      <p:pic>
        <p:nvPicPr>
          <p:cNvPr id="77" name="图片 7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774415" y="3894381"/>
            <a:ext cx="319232" cy="271247"/>
          </a:xfrm>
          <a:prstGeom prst="rect">
            <a:avLst/>
          </a:prstGeom>
        </p:spPr>
      </p:pic>
      <p:pic>
        <p:nvPicPr>
          <p:cNvPr id="78" name="图片 77"/>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2322425" y="3300656"/>
            <a:ext cx="360669" cy="271695"/>
          </a:xfrm>
          <a:prstGeom prst="rect">
            <a:avLst/>
          </a:prstGeom>
        </p:spPr>
      </p:pic>
      <p:pic>
        <p:nvPicPr>
          <p:cNvPr id="81" name="图片 80"/>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144817" y="4997328"/>
            <a:ext cx="253614" cy="227475"/>
          </a:xfrm>
          <a:prstGeom prst="rect">
            <a:avLst/>
          </a:prstGeom>
        </p:spPr>
      </p:pic>
      <p:pic>
        <p:nvPicPr>
          <p:cNvPr id="82" name="图片 81"/>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2083845" y="4997328"/>
            <a:ext cx="253614" cy="227475"/>
          </a:xfrm>
          <a:prstGeom prst="rect">
            <a:avLst/>
          </a:prstGeom>
        </p:spPr>
      </p:pic>
      <p:pic>
        <p:nvPicPr>
          <p:cNvPr id="83" name="图片 82"/>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1614331" y="4997328"/>
            <a:ext cx="253614" cy="227475"/>
          </a:xfrm>
          <a:prstGeom prst="rect">
            <a:avLst/>
          </a:prstGeom>
        </p:spPr>
      </p:pic>
      <p:pic>
        <p:nvPicPr>
          <p:cNvPr id="84" name="图片 83"/>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2553359" y="4997328"/>
            <a:ext cx="253614" cy="227475"/>
          </a:xfrm>
          <a:prstGeom prst="rect">
            <a:avLst/>
          </a:prstGeom>
        </p:spPr>
      </p:pic>
      <p:pic>
        <p:nvPicPr>
          <p:cNvPr id="85" name="图片 84"/>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022873" y="4997328"/>
            <a:ext cx="253614" cy="227475"/>
          </a:xfrm>
          <a:prstGeom prst="rect">
            <a:avLst/>
          </a:prstGeom>
        </p:spPr>
      </p:pic>
      <p:pic>
        <p:nvPicPr>
          <p:cNvPr id="86" name="图片 85"/>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3492389" y="4997328"/>
            <a:ext cx="253614" cy="227475"/>
          </a:xfrm>
          <a:prstGeom prst="rect">
            <a:avLst/>
          </a:prstGeom>
        </p:spPr>
      </p:pic>
      <p:pic>
        <p:nvPicPr>
          <p:cNvPr id="89" name="图片 88"/>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1503282" y="4443237"/>
            <a:ext cx="318826" cy="242195"/>
          </a:xfrm>
          <a:prstGeom prst="rect">
            <a:avLst/>
          </a:prstGeom>
        </p:spPr>
      </p:pic>
      <p:pic>
        <p:nvPicPr>
          <p:cNvPr id="91" name="图片 90"/>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609586" y="4443237"/>
            <a:ext cx="318826" cy="242195"/>
          </a:xfrm>
          <a:prstGeom prst="rect">
            <a:avLst/>
          </a:prstGeom>
        </p:spPr>
      </p:pic>
      <p:pic>
        <p:nvPicPr>
          <p:cNvPr id="92" name="图片 91"/>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3162738" y="4443237"/>
            <a:ext cx="318826" cy="242195"/>
          </a:xfrm>
          <a:prstGeom prst="rect">
            <a:avLst/>
          </a:prstGeom>
        </p:spPr>
      </p:pic>
      <p:pic>
        <p:nvPicPr>
          <p:cNvPr id="93" name="图片 92"/>
          <p:cNvPicPr>
            <a:picLocks/>
          </p:cNvPicPr>
          <p:nvPr/>
        </p:nvPicPr>
        <p:blipFill>
          <a:blip r:embed="rId10" cstate="print">
            <a:extLst>
              <a:ext uri="{28A0092B-C50C-407E-A947-70E740481C1C}">
                <a14:useLocalDpi xmlns:a14="http://schemas.microsoft.com/office/drawing/2010/main" val="0"/>
              </a:ext>
            </a:extLst>
          </a:blip>
          <a:stretch>
            <a:fillRect/>
          </a:stretch>
        </p:blipFill>
        <p:spPr bwMode="gray">
          <a:xfrm>
            <a:off x="2056434" y="4443237"/>
            <a:ext cx="318826" cy="242195"/>
          </a:xfrm>
          <a:prstGeom prst="rect">
            <a:avLst/>
          </a:prstGeom>
        </p:spPr>
      </p:pic>
      <p:sp>
        <p:nvSpPr>
          <p:cNvPr id="88" name="矩形 87">
            <a:extLst>
              <a:ext uri="{FF2B5EF4-FFF2-40B4-BE49-F238E27FC236}">
                <a16:creationId xmlns:a16="http://schemas.microsoft.com/office/drawing/2014/main" id="{0C2DD8B0-1C38-4FE6-B4F1-C085AE4F01D8}"/>
              </a:ext>
            </a:extLst>
          </p:cNvPr>
          <p:cNvSpPr/>
          <p:nvPr/>
        </p:nvSpPr>
        <p:spPr bwMode="gray">
          <a:xfrm>
            <a:off x="6158306" y="1666062"/>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a16="http://schemas.microsoft.com/office/drawing/2014/main" id="{E5F26979-4E6D-4ED3-8F93-B8A4F3B3C731}"/>
              </a:ext>
            </a:extLst>
          </p:cNvPr>
          <p:cNvSpPr/>
          <p:nvPr/>
        </p:nvSpPr>
        <p:spPr bwMode="gray">
          <a:xfrm>
            <a:off x="590989" y="1666062"/>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a:extLst>
              <a:ext uri="{FF2B5EF4-FFF2-40B4-BE49-F238E27FC236}">
                <a16:creationId xmlns:a16="http://schemas.microsoft.com/office/drawing/2014/main" id="{9A579E08-1462-4BC9-8BBB-8A328EFC72ED}"/>
              </a:ext>
            </a:extLst>
          </p:cNvPr>
          <p:cNvGrpSpPr/>
          <p:nvPr/>
        </p:nvGrpSpPr>
        <p:grpSpPr bwMode="gray">
          <a:xfrm>
            <a:off x="8702346" y="3146572"/>
            <a:ext cx="2776672" cy="2952256"/>
            <a:chOff x="8672015" y="2973871"/>
            <a:chExt cx="2716876" cy="2952256"/>
          </a:xfrm>
        </p:grpSpPr>
        <p:sp>
          <p:nvSpPr>
            <p:cNvPr id="80" name="矩形 79">
              <a:extLst>
                <a:ext uri="{FF2B5EF4-FFF2-40B4-BE49-F238E27FC236}">
                  <a16:creationId xmlns:a16="http://schemas.microsoft.com/office/drawing/2014/main" id="{35141CD6-BE56-4777-B6C9-84F008D89849}"/>
                </a:ext>
              </a:extLst>
            </p:cNvPr>
            <p:cNvSpPr/>
            <p:nvPr/>
          </p:nvSpPr>
          <p:spPr bwMode="gray">
            <a:xfrm>
              <a:off x="9643626" y="3222159"/>
              <a:ext cx="1555870" cy="430887"/>
            </a:xfrm>
            <a:prstGeom prst="rect">
              <a:avLst/>
            </a:prstGeom>
          </p:spPr>
          <p:txBody>
            <a:bodyPr wrap="square" lIns="36000" tIns="0" rIns="36000" bIns="0">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High-quality Wi-Fi network</a:t>
              </a:r>
            </a:p>
          </p:txBody>
        </p:sp>
        <p:sp>
          <p:nvSpPr>
            <p:cNvPr id="87" name="矩形 86">
              <a:extLst>
                <a:ext uri="{FF2B5EF4-FFF2-40B4-BE49-F238E27FC236}">
                  <a16:creationId xmlns:a16="http://schemas.microsoft.com/office/drawing/2014/main" id="{ABBE0800-59A7-4614-9800-3F5BF860BA9E}"/>
                </a:ext>
              </a:extLst>
            </p:cNvPr>
            <p:cNvSpPr/>
            <p:nvPr/>
          </p:nvSpPr>
          <p:spPr bwMode="gray">
            <a:xfrm>
              <a:off x="9618754" y="4144895"/>
              <a:ext cx="1555870" cy="646331"/>
            </a:xfrm>
            <a:prstGeom prst="rect">
              <a:avLst/>
            </a:prstGeom>
          </p:spPr>
          <p:txBody>
            <a:bodyPr wrap="square" lIns="36000" tIns="0" rIns="36000" bIns="0" anchor="ctr">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Big data-based precision marketing</a:t>
              </a:r>
            </a:p>
          </p:txBody>
        </p:sp>
        <p:sp>
          <p:nvSpPr>
            <p:cNvPr id="90" name="矩形 89">
              <a:extLst>
                <a:ext uri="{FF2B5EF4-FFF2-40B4-BE49-F238E27FC236}">
                  <a16:creationId xmlns:a16="http://schemas.microsoft.com/office/drawing/2014/main" id="{9E699703-2A54-4F5F-8CC7-4BB221A76C90}"/>
                </a:ext>
              </a:extLst>
            </p:cNvPr>
            <p:cNvSpPr/>
            <p:nvPr/>
          </p:nvSpPr>
          <p:spPr bwMode="gray">
            <a:xfrm>
              <a:off x="9643627" y="5139230"/>
              <a:ext cx="1745264" cy="646331"/>
            </a:xfrm>
            <a:prstGeom prst="rect">
              <a:avLst/>
            </a:prstGeom>
          </p:spPr>
          <p:txBody>
            <a:bodyPr wrap="square" lIns="36000" tIns="0" rIns="36000" bIns="0" anchor="ctr">
              <a:spAutoFit/>
            </a:bodyPr>
            <a:lstStyle/>
            <a:p>
              <a:pPr defTabSz="1219444">
                <a:buClr>
                  <a:srgbClr val="CC9900"/>
                </a:buClr>
              </a:pP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Improved customers' shopping experience</a:t>
              </a:r>
            </a:p>
          </p:txBody>
        </p:sp>
        <p:grpSp>
          <p:nvGrpSpPr>
            <p:cNvPr id="95" name="组合 94">
              <a:extLst>
                <a:ext uri="{FF2B5EF4-FFF2-40B4-BE49-F238E27FC236}">
                  <a16:creationId xmlns:a16="http://schemas.microsoft.com/office/drawing/2014/main" id="{E35B4E38-FCEB-4941-95C3-10F24D13D05F}"/>
                </a:ext>
              </a:extLst>
            </p:cNvPr>
            <p:cNvGrpSpPr/>
            <p:nvPr/>
          </p:nvGrpSpPr>
          <p:grpSpPr bwMode="gray">
            <a:xfrm>
              <a:off x="8672015" y="4998664"/>
              <a:ext cx="963475" cy="927463"/>
              <a:chOff x="8672015" y="4998664"/>
              <a:chExt cx="963475" cy="927463"/>
            </a:xfrm>
          </p:grpSpPr>
          <p:sp>
            <p:nvSpPr>
              <p:cNvPr id="102" name="椭圆 101">
                <a:extLst>
                  <a:ext uri="{FF2B5EF4-FFF2-40B4-BE49-F238E27FC236}">
                    <a16:creationId xmlns:a16="http://schemas.microsoft.com/office/drawing/2014/main" id="{47F3FDB5-6253-49D9-B224-144823665E7F}"/>
                  </a:ext>
                </a:extLst>
              </p:cNvPr>
              <p:cNvSpPr>
                <a:spLocks/>
              </p:cNvSpPr>
              <p:nvPr/>
            </p:nvSpPr>
            <p:spPr bwMode="gray">
              <a:xfrm>
                <a:off x="8672015" y="4998664"/>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文本框 102">
                <a:extLst>
                  <a:ext uri="{FF2B5EF4-FFF2-40B4-BE49-F238E27FC236}">
                    <a16:creationId xmlns:a16="http://schemas.microsoft.com/office/drawing/2014/main" id="{92A223C9-8FFF-44CE-BA46-0D2BE3E00053}"/>
                  </a:ext>
                </a:extLst>
              </p:cNvPr>
              <p:cNvSpPr txBox="1"/>
              <p:nvPr/>
            </p:nvSpPr>
            <p:spPr bwMode="gray">
              <a:xfrm>
                <a:off x="8692728" y="5231563"/>
                <a:ext cx="922047" cy="461665"/>
              </a:xfrm>
              <a:prstGeom prst="rect">
                <a:avLst/>
              </a:prstGeom>
              <a:noFill/>
            </p:spPr>
            <p:txBody>
              <a:bodyPr wrap="non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Indoor</a:t>
                </a:r>
              </a:p>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navigation</a:t>
                </a:r>
              </a:p>
            </p:txBody>
          </p:sp>
        </p:grpSp>
        <p:grpSp>
          <p:nvGrpSpPr>
            <p:cNvPr id="96" name="组合 95">
              <a:extLst>
                <a:ext uri="{FF2B5EF4-FFF2-40B4-BE49-F238E27FC236}">
                  <a16:creationId xmlns:a16="http://schemas.microsoft.com/office/drawing/2014/main" id="{665BD04F-F869-4BBD-B505-B8ECDE2BAD38}"/>
                </a:ext>
              </a:extLst>
            </p:cNvPr>
            <p:cNvGrpSpPr/>
            <p:nvPr/>
          </p:nvGrpSpPr>
          <p:grpSpPr bwMode="gray">
            <a:xfrm>
              <a:off x="8672015" y="2973871"/>
              <a:ext cx="963475" cy="927463"/>
              <a:chOff x="8688116" y="2973871"/>
              <a:chExt cx="963475" cy="927463"/>
            </a:xfrm>
          </p:grpSpPr>
          <p:sp>
            <p:nvSpPr>
              <p:cNvPr id="100" name="椭圆 99">
                <a:extLst>
                  <a:ext uri="{FF2B5EF4-FFF2-40B4-BE49-F238E27FC236}">
                    <a16:creationId xmlns:a16="http://schemas.microsoft.com/office/drawing/2014/main" id="{09382ED6-06C2-4CDC-AB41-DC1E4493419B}"/>
                  </a:ext>
                </a:extLst>
              </p:cNvPr>
              <p:cNvSpPr>
                <a:spLocks/>
              </p:cNvSpPr>
              <p:nvPr/>
            </p:nvSpPr>
            <p:spPr bwMode="gray">
              <a:xfrm>
                <a:off x="8688116" y="2973871"/>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文本框 100">
                <a:extLst>
                  <a:ext uri="{FF2B5EF4-FFF2-40B4-BE49-F238E27FC236}">
                    <a16:creationId xmlns:a16="http://schemas.microsoft.com/office/drawing/2014/main" id="{945E37D6-AD3D-47FD-992E-E7EEC978FC74}"/>
                  </a:ext>
                </a:extLst>
              </p:cNvPr>
              <p:cNvSpPr txBox="1"/>
              <p:nvPr/>
            </p:nvSpPr>
            <p:spPr bwMode="gray">
              <a:xfrm>
                <a:off x="8704852" y="3206770"/>
                <a:ext cx="930003" cy="461665"/>
              </a:xfrm>
              <a:prstGeom prst="rect">
                <a:avLst/>
              </a:prstGeom>
              <a:noFill/>
            </p:spPr>
            <p:txBody>
              <a:bodyPr wrap="squar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Network quality</a:t>
                </a:r>
              </a:p>
            </p:txBody>
          </p:sp>
        </p:grpSp>
        <p:grpSp>
          <p:nvGrpSpPr>
            <p:cNvPr id="97" name="组合 96">
              <a:extLst>
                <a:ext uri="{FF2B5EF4-FFF2-40B4-BE49-F238E27FC236}">
                  <a16:creationId xmlns:a16="http://schemas.microsoft.com/office/drawing/2014/main" id="{87381B3E-2F6A-48CB-B801-AD6BA7D1FEBD}"/>
                </a:ext>
              </a:extLst>
            </p:cNvPr>
            <p:cNvGrpSpPr/>
            <p:nvPr/>
          </p:nvGrpSpPr>
          <p:grpSpPr bwMode="gray">
            <a:xfrm>
              <a:off x="8672015" y="3992928"/>
              <a:ext cx="963475" cy="927463"/>
              <a:chOff x="8675022" y="4021613"/>
              <a:chExt cx="963475" cy="927463"/>
            </a:xfrm>
          </p:grpSpPr>
          <p:sp>
            <p:nvSpPr>
              <p:cNvPr id="98" name="椭圆 97">
                <a:extLst>
                  <a:ext uri="{FF2B5EF4-FFF2-40B4-BE49-F238E27FC236}">
                    <a16:creationId xmlns:a16="http://schemas.microsoft.com/office/drawing/2014/main" id="{6021A210-B53F-48E6-92A6-7FEAD95E8934}"/>
                  </a:ext>
                </a:extLst>
              </p:cNvPr>
              <p:cNvSpPr>
                <a:spLocks/>
              </p:cNvSpPr>
              <p:nvPr/>
            </p:nvSpPr>
            <p:spPr bwMode="gray">
              <a:xfrm>
                <a:off x="8675022" y="4021613"/>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文本框 98">
                <a:extLst>
                  <a:ext uri="{FF2B5EF4-FFF2-40B4-BE49-F238E27FC236}">
                    <a16:creationId xmlns:a16="http://schemas.microsoft.com/office/drawing/2014/main" id="{3FE554D3-65ED-438D-A5DC-A12A55373230}"/>
                  </a:ext>
                </a:extLst>
              </p:cNvPr>
              <p:cNvSpPr txBox="1"/>
              <p:nvPr/>
            </p:nvSpPr>
            <p:spPr bwMode="gray">
              <a:xfrm>
                <a:off x="8676838" y="4155518"/>
                <a:ext cx="959843" cy="646331"/>
              </a:xfrm>
              <a:prstGeom prst="rect">
                <a:avLst/>
              </a:prstGeom>
              <a:noFill/>
            </p:spPr>
            <p:txBody>
              <a:bodyPr wrap="square" rtlCol="0" anchor="ctr">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Customer flow analysis</a:t>
                </a:r>
              </a:p>
            </p:txBody>
          </p:sp>
        </p:grpSp>
      </p:grpSp>
      <p:pic>
        <p:nvPicPr>
          <p:cNvPr id="105" name="图片 104">
            <a:extLst>
              <a:ext uri="{FF2B5EF4-FFF2-40B4-BE49-F238E27FC236}">
                <a16:creationId xmlns:a16="http://schemas.microsoft.com/office/drawing/2014/main" id="{E101687A-C1D0-4D01-9936-E96983393E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710721" y="5332112"/>
            <a:ext cx="293651" cy="399702"/>
          </a:xfrm>
          <a:prstGeom prst="rect">
            <a:avLst/>
          </a:prstGeom>
        </p:spPr>
      </p:pic>
    </p:spTree>
    <p:extLst>
      <p:ext uri="{BB962C8B-B14F-4D97-AF65-F5344CB8AC3E}">
        <p14:creationId xmlns:p14="http://schemas.microsoft.com/office/powerpoint/2010/main" val="3076375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C473C532-8F27-4126-B35B-45B1E87B7D24}"/>
              </a:ext>
            </a:extLst>
          </p:cNvPr>
          <p:cNvSpPr/>
          <p:nvPr/>
        </p:nvSpPr>
        <p:spPr bwMode="gray">
          <a:xfrm>
            <a:off x="608302" y="3141593"/>
            <a:ext cx="1139386" cy="646331"/>
          </a:xfrm>
          <a:prstGeom prst="rect">
            <a:avLst/>
          </a:prstGeom>
        </p:spPr>
        <p:txBody>
          <a:bodyPr wrap="square">
            <a:spAutoFit/>
          </a:bodyPr>
          <a:lstStyle/>
          <a:p>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Network</a:t>
            </a:r>
          </a:p>
          <a:p>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management </a:t>
            </a:r>
          </a:p>
          <a:p>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platform</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2" name="矩形 11">
            <a:extLst>
              <a:ext uri="{FF2B5EF4-FFF2-40B4-BE49-F238E27FC236}">
                <a16:creationId xmlns:a16="http://schemas.microsoft.com/office/drawing/2014/main" id="{FCC30910-F4BF-46A0-8F9A-0669A348B261}"/>
              </a:ext>
            </a:extLst>
          </p:cNvPr>
          <p:cNvSpPr/>
          <p:nvPr/>
        </p:nvSpPr>
        <p:spPr bwMode="gray">
          <a:xfrm>
            <a:off x="4558419" y="2793896"/>
            <a:ext cx="4034898" cy="3369577"/>
          </a:xfrm>
          <a:prstGeom prst="rect">
            <a:avLst/>
          </a:prstGeom>
        </p:spPr>
        <p:txBody>
          <a:bodyPr wrap="square" lIns="0" tIns="0" rIns="0" bIns="0">
            <a:spAutoFit/>
          </a:bodyPr>
          <a:lstStyle/>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Dual-network convergence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AP4050DN-E provides built-in slots for IoT modules to converge Wi-Fi and IoT networks, achieving unified planning of the two networks.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defTabSz="1180943" eaLnBrk="0" hangingPunct="0">
              <a:lnSpc>
                <a:spcPct val="110000"/>
              </a:lnSpc>
              <a:spcBef>
                <a:spcPct val="30000"/>
              </a:spcBef>
              <a:buClr>
                <a:srgbClr val="C00000"/>
              </a:buClr>
              <a:buSzPct val="80000"/>
              <a:tabLst>
                <a:tab pos="622218" algn="l"/>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labels interwork with the supermarket management system and customer's Enterprise Resource Planning (ERP) system to display prices in real-time and provide interactive functions such as code scanning, coupon claiming, and out-of-stock warning.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Wireless Internet service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AP4050DN-E helps build a high-quality wireless network for customers to scan QR codes for shopping or entertainment.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spcAft>
                <a:spcPts val="600"/>
              </a:spcAft>
              <a:buClr>
                <a:prstClr val="white"/>
              </a:buCl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Cooperation Scenario and API</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nSpc>
                <a:spcPct val="110000"/>
              </a:lnSpc>
              <a:spcAft>
                <a:spcPts val="600"/>
              </a:spcAft>
              <a:buClr>
                <a:prstClr val="white"/>
              </a:buCl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Smart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a:extLst>
              <a:ext uri="{FF2B5EF4-FFF2-40B4-BE49-F238E27FC236}">
                <a16:creationId xmlns:a16="http://schemas.microsoft.com/office/drawing/2014/main" id="{EF62E03D-0233-4A0E-A234-47940B960A18}"/>
              </a:ext>
            </a:extLst>
          </p:cNvPr>
          <p:cNvSpPr>
            <a:spLocks noGrp="1"/>
          </p:cNvSpPr>
          <p:nvPr>
            <p:ph type="title"/>
          </p:nvPr>
        </p:nvSpPr>
        <p:spPr bwMode="gray"/>
        <p:txBody>
          <a:bodyPr/>
          <a:lstStyle/>
          <a:p>
            <a:r>
              <a:rPr lang="en-US">
                <a:sym typeface="Huawei Sans" panose="020C0503030203020204" pitchFamily="34" charset="0"/>
              </a:rPr>
              <a:t>Digital Transformation of the XX Supermarket</a:t>
            </a:r>
            <a:endParaRPr lang="en-US" altLang="zh-CN" dirty="0">
              <a:sym typeface="Huawei Sans" panose="020C0503030203020204" pitchFamily="34" charset="0"/>
            </a:endParaRPr>
          </a:p>
        </p:txBody>
      </p:sp>
      <p:sp>
        <p:nvSpPr>
          <p:cNvPr id="5" name="矩形 4">
            <a:extLst>
              <a:ext uri="{FF2B5EF4-FFF2-40B4-BE49-F238E27FC236}">
                <a16:creationId xmlns:a16="http://schemas.microsoft.com/office/drawing/2014/main" id="{ABCFAC76-D161-4BEB-A55B-1C7F2BC7BA34}"/>
              </a:ext>
            </a:extLst>
          </p:cNvPr>
          <p:cNvSpPr/>
          <p:nvPr/>
        </p:nvSpPr>
        <p:spPr bwMode="gray">
          <a:xfrm>
            <a:off x="550862" y="969924"/>
            <a:ext cx="11090276" cy="1656184"/>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a:extLst>
              <a:ext uri="{FF2B5EF4-FFF2-40B4-BE49-F238E27FC236}">
                <a16:creationId xmlns:a16="http://schemas.microsoft.com/office/drawing/2014/main" id="{A4E6B7C2-81F2-4A07-9524-DA81344E0380}"/>
              </a:ext>
            </a:extLst>
          </p:cNvPr>
          <p:cNvSpPr/>
          <p:nvPr/>
        </p:nvSpPr>
        <p:spPr bwMode="gray">
          <a:xfrm>
            <a:off x="550862" y="2667436"/>
            <a:ext cx="11090277" cy="3456806"/>
          </a:xfrm>
          <a:prstGeom prst="rect">
            <a:avLst/>
          </a:prstGeom>
          <a:noFill/>
          <a:ln w="3175" cap="flat" cmpd="sng" algn="ctr">
            <a:solidFill>
              <a:srgbClr val="56C4D2"/>
            </a:solidFill>
            <a:prstDash val="dash"/>
            <a:round/>
            <a:headEnd type="none" w="med" len="med"/>
            <a:tailEnd type="none" w="med" len="med"/>
          </a:ln>
          <a:effectLst/>
        </p:spPr>
        <p:txBody>
          <a:bodyPr vert="horz" wrap="square" lIns="91461" tIns="45731" rIns="91461" bIns="45731" numCol="1" rtlCol="0" anchor="t" anchorCtr="0" compatLnSpc="1">
            <a:prstTxWarp prst="textNoShape">
              <a:avLst/>
            </a:prstTxWarp>
          </a:bodyPr>
          <a:lstStyle/>
          <a:p>
            <a:pPr algn="ctr" defTabSz="801848"/>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id="{D2F49724-B3E5-41D0-9ED5-469BEAA739A2}"/>
              </a:ext>
            </a:extLst>
          </p:cNvPr>
          <p:cNvSpPr/>
          <p:nvPr/>
        </p:nvSpPr>
        <p:spPr bwMode="gray">
          <a:xfrm>
            <a:off x="1980256" y="1141277"/>
            <a:ext cx="3152619" cy="1292662"/>
          </a:xfrm>
          <a:prstGeom prst="rect">
            <a:avLst/>
          </a:prstGeom>
        </p:spPr>
        <p:txBody>
          <a:bodyPr wrap="square">
            <a:spAutoFit/>
          </a:bodyPr>
          <a:lstStyle/>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XX is a well-known chain supermarket in China.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spcBef>
                <a:spcPct val="50000"/>
              </a:spcBef>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One of China's top 500 enterprises and leading enterprise in China's national merchandising and agricultural industrialization</a:t>
            </a:r>
          </a:p>
        </p:txBody>
      </p:sp>
      <p:cxnSp>
        <p:nvCxnSpPr>
          <p:cNvPr id="8" name="直接连接符 7">
            <a:extLst>
              <a:ext uri="{FF2B5EF4-FFF2-40B4-BE49-F238E27FC236}">
                <a16:creationId xmlns:a16="http://schemas.microsoft.com/office/drawing/2014/main" id="{2E490C63-56F2-44C3-94FE-C515B7E89938}"/>
              </a:ext>
            </a:extLst>
          </p:cNvPr>
          <p:cNvCxnSpPr/>
          <p:nvPr/>
        </p:nvCxnSpPr>
        <p:spPr bwMode="gray">
          <a:xfrm>
            <a:off x="6169595" y="1329881"/>
            <a:ext cx="0" cy="936104"/>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9" name="矩形 8">
            <a:extLst>
              <a:ext uri="{FF2B5EF4-FFF2-40B4-BE49-F238E27FC236}">
                <a16:creationId xmlns:a16="http://schemas.microsoft.com/office/drawing/2014/main" id="{E5F26979-4E6D-4ED3-8F93-B8A4F3B3C731}"/>
              </a:ext>
            </a:extLst>
          </p:cNvPr>
          <p:cNvSpPr/>
          <p:nvPr/>
        </p:nvSpPr>
        <p:spPr bwMode="gray">
          <a:xfrm>
            <a:off x="6242856" y="1618331"/>
            <a:ext cx="1266693"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Challenges</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id="{24BE7971-8A0F-4BC5-AE9D-4FB6D2BD0D32}"/>
              </a:ext>
            </a:extLst>
          </p:cNvPr>
          <p:cNvCxnSpPr/>
          <p:nvPr/>
        </p:nvCxnSpPr>
        <p:spPr bwMode="gray">
          <a:xfrm>
            <a:off x="8593317" y="3028129"/>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1" name="文本框 10">
            <a:extLst>
              <a:ext uri="{FF2B5EF4-FFF2-40B4-BE49-F238E27FC236}">
                <a16:creationId xmlns:a16="http://schemas.microsoft.com/office/drawing/2014/main" id="{FB239350-83AC-44A4-9D58-693EC003956D}"/>
              </a:ext>
            </a:extLst>
          </p:cNvPr>
          <p:cNvSpPr txBox="1"/>
          <p:nvPr/>
        </p:nvSpPr>
        <p:spPr bwMode="gray">
          <a:xfrm>
            <a:off x="9316669" y="2713095"/>
            <a:ext cx="1999265" cy="338554"/>
          </a:xfrm>
          <a:prstGeom prst="rect">
            <a:avLst/>
          </a:prstGeom>
          <a:noFill/>
        </p:spPr>
        <p:txBody>
          <a:bodyPr wrap="none" rtlCol="0">
            <a:spAutoFit/>
          </a:bodyPr>
          <a:lstStyle>
            <a:defPPr>
              <a:defRPr lang="zh-CN"/>
            </a:defPPr>
            <a:lvl1pPr>
              <a:defRPr b="1">
                <a:solidFill>
                  <a:schemeClr val="accent6">
                    <a:lumMod val="75000"/>
                  </a:schemeClr>
                </a:solidFill>
                <a:latin typeface="Arial"/>
                <a:ea typeface="+mn-ea"/>
              </a:defRPr>
            </a:lvl1pPr>
          </a:lstStyle>
          <a:p>
            <a:r>
              <a:rPr lang="en-US"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Customer Benefits</a:t>
            </a:r>
            <a:endParaRPr lang="en-US" altLang="zh-CN" sz="1600" u="sng"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a:extLst>
              <a:ext uri="{FF2B5EF4-FFF2-40B4-BE49-F238E27FC236}">
                <a16:creationId xmlns:a16="http://schemas.microsoft.com/office/drawing/2014/main" id="{20FE6AD0-33EB-4463-9CB9-FD88F1E924FC}"/>
              </a:ext>
            </a:extLst>
          </p:cNvPr>
          <p:cNvSpPr/>
          <p:nvPr/>
        </p:nvSpPr>
        <p:spPr bwMode="gray">
          <a:xfrm>
            <a:off x="7424780" y="1187444"/>
            <a:ext cx="4321133" cy="1200329"/>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180975" indent="-180975" defTabSz="1218835">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Shopping experience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provide high-quality wireless network access to improve customers' shopping experience.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80975" indent="-180975" defTabSz="1218835">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Manpower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The customer wants to reduce manpower and O&amp;M costs, and improve the accuracy of supermarket services.</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4" name="直接连接符 13">
            <a:extLst>
              <a:ext uri="{FF2B5EF4-FFF2-40B4-BE49-F238E27FC236}">
                <a16:creationId xmlns:a16="http://schemas.microsoft.com/office/drawing/2014/main" id="{4EE2BE58-B7D8-428E-A1AF-50E30066E89D}"/>
              </a:ext>
            </a:extLst>
          </p:cNvPr>
          <p:cNvCxnSpPr/>
          <p:nvPr/>
        </p:nvCxnSpPr>
        <p:spPr bwMode="gray">
          <a:xfrm>
            <a:off x="4413082" y="3064694"/>
            <a:ext cx="0" cy="2448272"/>
          </a:xfrm>
          <a:prstGeom prst="line">
            <a:avLst/>
          </a:prstGeom>
          <a:solidFill>
            <a:schemeClr val="accent1"/>
          </a:solidFill>
          <a:ln w="9525" cap="flat" cmpd="sng" algn="ctr">
            <a:solidFill>
              <a:schemeClr val="accent6">
                <a:lumMod val="60000"/>
                <a:lumOff val="40000"/>
              </a:schemeClr>
            </a:solidFill>
            <a:prstDash val="sysDash"/>
            <a:round/>
            <a:headEnd type="none" w="med" len="med"/>
            <a:tailEnd type="none" w="med" len="med"/>
          </a:ln>
          <a:effectLst/>
        </p:spPr>
      </p:cxnSp>
      <p:sp>
        <p:nvSpPr>
          <p:cNvPr id="16" name="椭圆 15">
            <a:extLst>
              <a:ext uri="{FF2B5EF4-FFF2-40B4-BE49-F238E27FC236}">
                <a16:creationId xmlns:a16="http://schemas.microsoft.com/office/drawing/2014/main" id="{ECB9DF35-5C0C-4772-95BA-5A687B32FC59}"/>
              </a:ext>
            </a:extLst>
          </p:cNvPr>
          <p:cNvSpPr/>
          <p:nvPr/>
        </p:nvSpPr>
        <p:spPr bwMode="gray">
          <a:xfrm>
            <a:off x="8531864" y="3295957"/>
            <a:ext cx="1398167" cy="360000"/>
          </a:xfrm>
          <a:prstGeom prst="ellipse">
            <a:avLst/>
          </a:prstGeom>
          <a:noFill/>
          <a:ln w="38100">
            <a:noFill/>
          </a:ln>
        </p:spPr>
        <p:txBody>
          <a:bodyPr wrap="square" anchor="ctr">
            <a:noAutofit/>
          </a:bodyPr>
          <a:lstStyle/>
          <a:p>
            <a:pPr algn="ctr" defTabSz="1219444">
              <a:buClr>
                <a:srgbClr val="CC9900"/>
              </a:buClr>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id="{E5F26979-4E6D-4ED3-8F93-B8A4F3B3C731}"/>
              </a:ext>
            </a:extLst>
          </p:cNvPr>
          <p:cNvSpPr/>
          <p:nvPr/>
        </p:nvSpPr>
        <p:spPr bwMode="gray">
          <a:xfrm>
            <a:off x="584924" y="1618331"/>
            <a:ext cx="1361270" cy="338554"/>
          </a:xfrm>
          <a:prstGeom prst="rect">
            <a:avLst/>
          </a:prstGeom>
        </p:spPr>
        <p:txBody>
          <a:bodyPr wrap="none">
            <a:spAutoFit/>
          </a:bodyPr>
          <a:lstStyle/>
          <a:p>
            <a:r>
              <a:rPr lang="en-US" sz="1600" b="1" u="sng" dirty="0">
                <a:latin typeface="Huawei Sans" panose="020C0503030203020204" pitchFamily="34" charset="0"/>
                <a:ea typeface="方正兰亭黑简体" panose="02000000000000000000" pitchFamily="2" charset="-122"/>
                <a:sym typeface="Huawei Sans" panose="020C0503030203020204" pitchFamily="34" charset="0"/>
              </a:rPr>
              <a:t>Background</a:t>
            </a:r>
            <a:endParaRPr lang="en-US" altLang="zh-CN" sz="1600" u="sng"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59"/>
          <p:cNvSpPr/>
          <p:nvPr/>
        </p:nvSpPr>
        <p:spPr bwMode="gray">
          <a:xfrm flipH="1">
            <a:off x="1106374" y="2759440"/>
            <a:ext cx="862886" cy="4510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a:t>
            </a: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nternet</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96633" y="3973229"/>
            <a:ext cx="325979" cy="265266"/>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34963" y="4737852"/>
            <a:ext cx="281386" cy="210171"/>
          </a:xfrm>
          <a:prstGeom prst="rect">
            <a:avLst/>
          </a:prstGeom>
        </p:spPr>
      </p:pic>
      <p:pic>
        <p:nvPicPr>
          <p:cNvPr id="34" name="图片 33" descr="AC-蓝.png"/>
          <p:cNvPicPr>
            <a:picLocks noChangeAspect="1"/>
          </p:cNvPicPr>
          <p:nvPr/>
        </p:nvPicPr>
        <p:blipFill>
          <a:blip r:embed="rId5" cstate="print"/>
          <a:stretch>
            <a:fillRect/>
          </a:stretch>
        </p:blipFill>
        <p:spPr bwMode="gray">
          <a:xfrm>
            <a:off x="1370204" y="3970002"/>
            <a:ext cx="340576" cy="278653"/>
          </a:xfrm>
          <a:prstGeom prst="rect">
            <a:avLst/>
          </a:prstGeom>
        </p:spPr>
      </p:pic>
      <p:sp>
        <p:nvSpPr>
          <p:cNvPr id="36" name="314623880">
            <a:extLst>
              <a:ext uri="{FF2B5EF4-FFF2-40B4-BE49-F238E27FC236}">
                <a16:creationId xmlns:a16="http://schemas.microsoft.com/office/drawing/2014/main" id="{7911C793-00AB-43A4-BD6D-499B7257D192}"/>
              </a:ext>
            </a:extLst>
          </p:cNvPr>
          <p:cNvSpPr/>
          <p:nvPr/>
        </p:nvSpPr>
        <p:spPr bwMode="gray">
          <a:xfrm>
            <a:off x="338390" y="4702960"/>
            <a:ext cx="1370997" cy="328115"/>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AP4050DN-E</a:t>
            </a:r>
          </a:p>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IoT</a:t>
            </a:r>
            <a:r>
              <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card</a:t>
            </a:r>
          </a:p>
        </p:txBody>
      </p:sp>
      <p:sp>
        <p:nvSpPr>
          <p:cNvPr id="38" name="314623880">
            <a:extLst>
              <a:ext uri="{FF2B5EF4-FFF2-40B4-BE49-F238E27FC236}">
                <a16:creationId xmlns:a16="http://schemas.microsoft.com/office/drawing/2014/main" id="{7911C793-00AB-43A4-BD6D-499B7257D192}"/>
              </a:ext>
            </a:extLst>
          </p:cNvPr>
          <p:cNvSpPr/>
          <p:nvPr/>
        </p:nvSpPr>
        <p:spPr bwMode="gray">
          <a:xfrm>
            <a:off x="2286691" y="5782187"/>
            <a:ext cx="2207935" cy="287880"/>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p>
        </p:txBody>
      </p:sp>
      <p:pic>
        <p:nvPicPr>
          <p:cNvPr id="39" name="图片 38" descr="wifi信号蓝.png"/>
          <p:cNvPicPr>
            <a:picLocks noChangeAspect="1"/>
          </p:cNvPicPr>
          <p:nvPr/>
        </p:nvPicPr>
        <p:blipFill>
          <a:blip r:embed="rId6" cstate="print"/>
          <a:stretch>
            <a:fillRect/>
          </a:stretch>
        </p:blipFill>
        <p:spPr bwMode="gray">
          <a:xfrm rot="10800000">
            <a:off x="1523303" y="5023580"/>
            <a:ext cx="282617" cy="236649"/>
          </a:xfrm>
          <a:prstGeom prst="rect">
            <a:avLst/>
          </a:prstGeom>
        </p:spPr>
      </p:pic>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17624" y="4737852"/>
            <a:ext cx="281386" cy="210171"/>
          </a:xfrm>
          <a:prstGeom prst="rect">
            <a:avLst/>
          </a:prstGeom>
        </p:spPr>
      </p:pic>
      <p:pic>
        <p:nvPicPr>
          <p:cNvPr id="41" name="图片 40" descr="wifi信号蓝.png"/>
          <p:cNvPicPr>
            <a:picLocks noChangeAspect="1"/>
          </p:cNvPicPr>
          <p:nvPr/>
        </p:nvPicPr>
        <p:blipFill>
          <a:blip r:embed="rId6" cstate="print"/>
          <a:stretch>
            <a:fillRect/>
          </a:stretch>
        </p:blipFill>
        <p:spPr bwMode="gray">
          <a:xfrm rot="10800000">
            <a:off x="2805964" y="5023580"/>
            <a:ext cx="282617" cy="236649"/>
          </a:xfrm>
          <a:prstGeom prst="rect">
            <a:avLst/>
          </a:prstGeom>
        </p:spPr>
      </p:pic>
      <p:cxnSp>
        <p:nvCxnSpPr>
          <p:cNvPr id="42" name="直接连接符 41"/>
          <p:cNvCxnSpPr>
            <a:stCxn id="33" idx="0"/>
            <a:endCxn id="32" idx="2"/>
          </p:cNvCxnSpPr>
          <p:nvPr/>
        </p:nvCxnSpPr>
        <p:spPr bwMode="gray">
          <a:xfrm flipV="1">
            <a:off x="1675656" y="4238495"/>
            <a:ext cx="683967" cy="4993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a:endCxn id="32" idx="2"/>
          </p:cNvCxnSpPr>
          <p:nvPr/>
        </p:nvCxnSpPr>
        <p:spPr bwMode="gray">
          <a:xfrm flipH="1" flipV="1">
            <a:off x="2359623" y="4238495"/>
            <a:ext cx="598694" cy="4993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4" idx="3"/>
            <a:endCxn id="32" idx="1"/>
          </p:cNvCxnSpPr>
          <p:nvPr/>
        </p:nvCxnSpPr>
        <p:spPr bwMode="gray">
          <a:xfrm flipV="1">
            <a:off x="1710780" y="4105862"/>
            <a:ext cx="485853" cy="3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0"/>
            <a:endCxn id="47" idx="3"/>
          </p:cNvCxnSpPr>
          <p:nvPr/>
        </p:nvCxnSpPr>
        <p:spPr bwMode="gray">
          <a:xfrm flipH="1" flipV="1">
            <a:off x="1687768" y="3209069"/>
            <a:ext cx="671855" cy="764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图片 46"/>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324477" y="3060119"/>
            <a:ext cx="363291" cy="297899"/>
          </a:xfrm>
          <a:prstGeom prst="rect">
            <a:avLst/>
          </a:prstGeom>
        </p:spPr>
      </p:pic>
      <p:grpSp>
        <p:nvGrpSpPr>
          <p:cNvPr id="24" name="组合 23">
            <a:extLst>
              <a:ext uri="{FF2B5EF4-FFF2-40B4-BE49-F238E27FC236}">
                <a16:creationId xmlns:a16="http://schemas.microsoft.com/office/drawing/2014/main" id="{D643C93E-C927-4C93-B376-B7B1A441FCED}"/>
              </a:ext>
            </a:extLst>
          </p:cNvPr>
          <p:cNvGrpSpPr/>
          <p:nvPr/>
        </p:nvGrpSpPr>
        <p:grpSpPr bwMode="gray">
          <a:xfrm>
            <a:off x="2652373" y="2776120"/>
            <a:ext cx="1294111" cy="1029185"/>
            <a:chOff x="2652373" y="2922874"/>
            <a:chExt cx="1294111" cy="1029185"/>
          </a:xfrm>
        </p:grpSpPr>
        <p:grpSp>
          <p:nvGrpSpPr>
            <p:cNvPr id="48" name="组合 120">
              <a:extLst>
                <a:ext uri="{FF2B5EF4-FFF2-40B4-BE49-F238E27FC236}">
                  <a16:creationId xmlns:a16="http://schemas.microsoft.com/office/drawing/2014/main" id="{11D4021A-D445-4F69-B112-B59564640885}"/>
                </a:ext>
              </a:extLst>
            </p:cNvPr>
            <p:cNvGrpSpPr/>
            <p:nvPr/>
          </p:nvGrpSpPr>
          <p:grpSpPr bwMode="gray">
            <a:xfrm>
              <a:off x="2652373" y="2986329"/>
              <a:ext cx="330501" cy="270401"/>
              <a:chOff x="1814513" y="2640013"/>
              <a:chExt cx="933450" cy="731837"/>
            </a:xfrm>
            <a:solidFill>
              <a:srgbClr val="0070C0"/>
            </a:solidFill>
          </p:grpSpPr>
          <p:sp>
            <p:nvSpPr>
              <p:cNvPr id="49" name="Freeform 15">
                <a:extLst>
                  <a:ext uri="{FF2B5EF4-FFF2-40B4-BE49-F238E27FC236}">
                    <a16:creationId xmlns:a16="http://schemas.microsoft.com/office/drawing/2014/main" id="{0E107082-9E45-4E23-A301-A9F1B5D0FE88}"/>
                  </a:ext>
                </a:extLst>
              </p:cNvPr>
              <p:cNvSpPr>
                <a:spLocks noEditPoints="1"/>
              </p:cNvSpPr>
              <p:nvPr/>
            </p:nvSpPr>
            <p:spPr bwMode="gray">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Freeform 16">
                <a:extLst>
                  <a:ext uri="{FF2B5EF4-FFF2-40B4-BE49-F238E27FC236}">
                    <a16:creationId xmlns:a16="http://schemas.microsoft.com/office/drawing/2014/main" id="{2039FB0E-F435-46C0-9BE3-54BF63960AA2}"/>
                  </a:ext>
                </a:extLst>
              </p:cNvPr>
              <p:cNvSpPr/>
              <p:nvPr/>
            </p:nvSpPr>
            <p:spPr bwMode="gray">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Freeform 17">
                <a:extLst>
                  <a:ext uri="{FF2B5EF4-FFF2-40B4-BE49-F238E27FC236}">
                    <a16:creationId xmlns:a16="http://schemas.microsoft.com/office/drawing/2014/main" id="{0D46544C-0344-4C99-8E67-C68C9DC65833}"/>
                  </a:ext>
                </a:extLst>
              </p:cNvPr>
              <p:cNvSpPr/>
              <p:nvPr/>
            </p:nvSpPr>
            <p:spPr bwMode="gray">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Freeform 18">
                <a:extLst>
                  <a:ext uri="{FF2B5EF4-FFF2-40B4-BE49-F238E27FC236}">
                    <a16:creationId xmlns:a16="http://schemas.microsoft.com/office/drawing/2014/main" id="{07C39856-B328-4925-9265-84EDE0930DF8}"/>
                  </a:ext>
                </a:extLst>
              </p:cNvPr>
              <p:cNvSpPr>
                <a:spLocks noEditPoints="1"/>
              </p:cNvSpPr>
              <p:nvPr/>
            </p:nvSpPr>
            <p:spPr bwMode="gray">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Freeform 19">
                <a:extLst>
                  <a:ext uri="{FF2B5EF4-FFF2-40B4-BE49-F238E27FC236}">
                    <a16:creationId xmlns:a16="http://schemas.microsoft.com/office/drawing/2014/main" id="{36671134-225E-4B1C-A63A-6781D3EFB277}"/>
                  </a:ext>
                </a:extLst>
              </p:cNvPr>
              <p:cNvSpPr/>
              <p:nvPr/>
            </p:nvSpPr>
            <p:spPr bwMode="gray">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Freeform 20">
                <a:extLst>
                  <a:ext uri="{FF2B5EF4-FFF2-40B4-BE49-F238E27FC236}">
                    <a16:creationId xmlns:a16="http://schemas.microsoft.com/office/drawing/2014/main" id="{AE12DBE2-A481-421F-B6B0-83841C8EB8E0}"/>
                  </a:ext>
                </a:extLst>
              </p:cNvPr>
              <p:cNvSpPr/>
              <p:nvPr/>
            </p:nvSpPr>
            <p:spPr bwMode="gray">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5" name="Freeform 21">
                <a:extLst>
                  <a:ext uri="{FF2B5EF4-FFF2-40B4-BE49-F238E27FC236}">
                    <a16:creationId xmlns:a16="http://schemas.microsoft.com/office/drawing/2014/main" id="{88471F47-ECFE-4204-AE1F-5A489FDB87C4}"/>
                  </a:ext>
                </a:extLst>
              </p:cNvPr>
              <p:cNvSpPr/>
              <p:nvPr/>
            </p:nvSpPr>
            <p:spPr bwMode="gray">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Freeform 22">
                <a:extLst>
                  <a:ext uri="{FF2B5EF4-FFF2-40B4-BE49-F238E27FC236}">
                    <a16:creationId xmlns:a16="http://schemas.microsoft.com/office/drawing/2014/main" id="{B5455CEE-EE4D-4BE6-A71E-18A2ABC7735C}"/>
                  </a:ext>
                </a:extLst>
              </p:cNvPr>
              <p:cNvSpPr/>
              <p:nvPr/>
            </p:nvSpPr>
            <p:spPr bwMode="gray">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7" name="Freeform 23">
                <a:extLst>
                  <a:ext uri="{FF2B5EF4-FFF2-40B4-BE49-F238E27FC236}">
                    <a16:creationId xmlns:a16="http://schemas.microsoft.com/office/drawing/2014/main" id="{E7D2F0FE-7E34-4EF5-8D67-2AE4AA6D5CD8}"/>
                  </a:ext>
                </a:extLst>
              </p:cNvPr>
              <p:cNvSpPr/>
              <p:nvPr/>
            </p:nvSpPr>
            <p:spPr bwMode="gray">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lstStyle/>
              <a:p>
                <a:pPr>
                  <a:buClr>
                    <a:srgbClr val="CC9900"/>
                  </a:buClr>
                  <a:buFont typeface="Wingdings" panose="05000000000000000000" pitchFamily="2" charset="2"/>
                  <a:buChar char="n"/>
                </a:pPr>
                <a:endParaRPr lang="zh-CN" altLang="en-US" sz="105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58" name="弧形 57">
              <a:extLst>
                <a:ext uri="{FF2B5EF4-FFF2-40B4-BE49-F238E27FC236}">
                  <a16:creationId xmlns:a16="http://schemas.microsoft.com/office/drawing/2014/main" id="{886006DC-FEC0-42C0-9375-40A3C653565C}"/>
                </a:ext>
              </a:extLst>
            </p:cNvPr>
            <p:cNvSpPr>
              <a:spLocks/>
            </p:cNvSpPr>
            <p:nvPr/>
          </p:nvSpPr>
          <p:spPr bwMode="gray">
            <a:xfrm>
              <a:off x="2843364" y="2922874"/>
              <a:ext cx="1064044" cy="1029185"/>
            </a:xfrm>
            <a:prstGeom prst="arc">
              <a:avLst>
                <a:gd name="adj1" fmla="val 14445679"/>
                <a:gd name="adj2" fmla="val 10762572"/>
              </a:avLst>
            </a:prstGeom>
            <a:noFill/>
            <a:ln w="12700" cap="rnd" cmpd="sng" algn="ctr">
              <a:solidFill>
                <a:srgbClr val="0070C0"/>
              </a:solidFill>
              <a:prstDash val="solid"/>
              <a:miter lim="800000"/>
              <a:tailEnd type="oval" w="sm" len="sm"/>
            </a:ln>
            <a:effectLst/>
          </p:spPr>
          <p:txBody>
            <a:bodyPr rtlCol="0" anchor="ctr"/>
            <a:lstStyle/>
            <a:p>
              <a:pPr algn="ctr" defTabSz="456565"/>
              <a:endParaRPr lang="zh-CN" altLang="en-US" sz="105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文本框 225">
              <a:extLst>
                <a:ext uri="{FF2B5EF4-FFF2-40B4-BE49-F238E27FC236}">
                  <a16:creationId xmlns:a16="http://schemas.microsoft.com/office/drawing/2014/main" id="{3038B91D-8FDD-483B-B389-68B517AD0D91}"/>
                </a:ext>
              </a:extLst>
            </p:cNvPr>
            <p:cNvSpPr txBox="1">
              <a:spLocks noChangeArrowheads="1"/>
            </p:cNvSpPr>
            <p:nvPr/>
          </p:nvSpPr>
          <p:spPr bwMode="gray">
            <a:xfrm>
              <a:off x="2912047" y="3115655"/>
              <a:ext cx="1034437" cy="646331"/>
            </a:xfrm>
            <a:prstGeom prst="rect">
              <a:avLst/>
            </a:prstGeom>
            <a:noFill/>
            <a:ln w="9525">
              <a:noFill/>
              <a:miter lim="800000"/>
            </a:ln>
          </p:spPr>
          <p:txBody>
            <a:bodyPr wrap="square">
              <a:spAutoFit/>
            </a:bodyPr>
            <a:lstStyle/>
            <a:p>
              <a:pPr>
                <a:buSzPct val="100000"/>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Store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managemnt</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system</a:t>
              </a:r>
            </a:p>
          </p:txBody>
        </p:sp>
      </p:grpSp>
      <p:cxnSp>
        <p:nvCxnSpPr>
          <p:cNvPr id="60" name="直接连接符 59"/>
          <p:cNvCxnSpPr>
            <a:cxnSpLocks/>
            <a:stCxn id="32" idx="0"/>
          </p:cNvCxnSpPr>
          <p:nvPr/>
        </p:nvCxnSpPr>
        <p:spPr bwMode="gray">
          <a:xfrm flipV="1">
            <a:off x="2359623" y="3575741"/>
            <a:ext cx="554096" cy="3974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314623880">
            <a:extLst>
              <a:ext uri="{FF2B5EF4-FFF2-40B4-BE49-F238E27FC236}">
                <a16:creationId xmlns:a16="http://schemas.microsoft.com/office/drawing/2014/main" id="{7911C793-00AB-43A4-BD6D-499B7257D192}"/>
              </a:ext>
            </a:extLst>
          </p:cNvPr>
          <p:cNvSpPr/>
          <p:nvPr/>
        </p:nvSpPr>
        <p:spPr bwMode="gray">
          <a:xfrm>
            <a:off x="579396" y="5770913"/>
            <a:ext cx="2166179" cy="287880"/>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Electronic shelf label</a:t>
            </a:r>
          </a:p>
        </p:txBody>
      </p:sp>
      <p:sp>
        <p:nvSpPr>
          <p:cNvPr id="62" name="314623880">
            <a:extLst>
              <a:ext uri="{FF2B5EF4-FFF2-40B4-BE49-F238E27FC236}">
                <a16:creationId xmlns:a16="http://schemas.microsoft.com/office/drawing/2014/main" id="{7911C793-00AB-43A4-BD6D-499B7257D192}"/>
              </a:ext>
            </a:extLst>
          </p:cNvPr>
          <p:cNvSpPr/>
          <p:nvPr/>
        </p:nvSpPr>
        <p:spPr bwMode="gray">
          <a:xfrm>
            <a:off x="2982866" y="4727930"/>
            <a:ext cx="1370997" cy="328115"/>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AP4050DN-E</a:t>
            </a:r>
          </a:p>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IoT</a:t>
            </a:r>
            <a:r>
              <a:rPr lang="zh-CN" altLang="en-US"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card</a:t>
            </a:r>
          </a:p>
        </p:txBody>
      </p:sp>
      <p:sp>
        <p:nvSpPr>
          <p:cNvPr id="63" name="314623880">
            <a:extLst>
              <a:ext uri="{FF2B5EF4-FFF2-40B4-BE49-F238E27FC236}">
                <a16:creationId xmlns:a16="http://schemas.microsoft.com/office/drawing/2014/main" id="{7911C793-00AB-43A4-BD6D-499B7257D192}"/>
              </a:ext>
            </a:extLst>
          </p:cNvPr>
          <p:cNvSpPr/>
          <p:nvPr/>
        </p:nvSpPr>
        <p:spPr bwMode="gray">
          <a:xfrm>
            <a:off x="2317961" y="3971331"/>
            <a:ext cx="1048464" cy="247892"/>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Switch</a:t>
            </a:r>
          </a:p>
        </p:txBody>
      </p:sp>
      <p:sp>
        <p:nvSpPr>
          <p:cNvPr id="64" name="314623880">
            <a:extLst>
              <a:ext uri="{FF2B5EF4-FFF2-40B4-BE49-F238E27FC236}">
                <a16:creationId xmlns:a16="http://schemas.microsoft.com/office/drawing/2014/main" id="{7911C793-00AB-43A4-BD6D-499B7257D192}"/>
              </a:ext>
            </a:extLst>
          </p:cNvPr>
          <p:cNvSpPr/>
          <p:nvPr/>
        </p:nvSpPr>
        <p:spPr bwMode="gray">
          <a:xfrm>
            <a:off x="555955" y="3985383"/>
            <a:ext cx="1048464" cy="247892"/>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WAC</a:t>
            </a:r>
          </a:p>
        </p:txBody>
      </p:sp>
      <p:grpSp>
        <p:nvGrpSpPr>
          <p:cNvPr id="65" name="组合 64">
            <a:extLst>
              <a:ext uri="{FF2B5EF4-FFF2-40B4-BE49-F238E27FC236}">
                <a16:creationId xmlns:a16="http://schemas.microsoft.com/office/drawing/2014/main" id="{A697596E-F7C1-4BD3-BAD2-47D928F4E13F}"/>
              </a:ext>
            </a:extLst>
          </p:cNvPr>
          <p:cNvGrpSpPr/>
          <p:nvPr/>
        </p:nvGrpSpPr>
        <p:grpSpPr bwMode="gray">
          <a:xfrm>
            <a:off x="1265559" y="5601861"/>
            <a:ext cx="640080" cy="205485"/>
            <a:chOff x="2309838" y="5520907"/>
            <a:chExt cx="640080" cy="205485"/>
          </a:xfrm>
        </p:grpSpPr>
        <p:sp>
          <p:nvSpPr>
            <p:cNvPr id="66" name="矩形 65">
              <a:extLst>
                <a:ext uri="{FF2B5EF4-FFF2-40B4-BE49-F238E27FC236}">
                  <a16:creationId xmlns:a16="http://schemas.microsoft.com/office/drawing/2014/main" id="{3E0B0495-F18C-4E98-A3F0-10FEF9189551}"/>
                </a:ext>
              </a:extLst>
            </p:cNvPr>
            <p:cNvSpPr/>
            <p:nvPr/>
          </p:nvSpPr>
          <p:spPr bwMode="gray">
            <a:xfrm>
              <a:off x="2309838" y="5524487"/>
              <a:ext cx="640080" cy="19838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F8916F2C-03F2-42F9-940F-DB8D7C382E5D}"/>
                </a:ext>
              </a:extLst>
            </p:cNvPr>
            <p:cNvSpPr/>
            <p:nvPr/>
          </p:nvSpPr>
          <p:spPr bwMode="gray">
            <a:xfrm>
              <a:off x="2385235" y="5545526"/>
              <a:ext cx="525790" cy="146371"/>
            </a:xfrm>
            <a:prstGeom prst="rect">
              <a:avLst/>
            </a:prstGeom>
            <a:solidFill>
              <a:srgbClr val="8B8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30.0</a:t>
              </a:r>
              <a:endParaRPr lang="zh-CN" altLang="en-US" sz="1200" dirty="0"/>
            </a:p>
          </p:txBody>
        </p:sp>
        <p:cxnSp>
          <p:nvCxnSpPr>
            <p:cNvPr id="68" name="直接连接符 67">
              <a:extLst>
                <a:ext uri="{FF2B5EF4-FFF2-40B4-BE49-F238E27FC236}">
                  <a16:creationId xmlns:a16="http://schemas.microsoft.com/office/drawing/2014/main" id="{A33F50C3-F468-405F-8715-B6E7BFA13562}"/>
                </a:ext>
              </a:extLst>
            </p:cNvPr>
            <p:cNvCxnSpPr/>
            <p:nvPr/>
          </p:nvCxnSpPr>
          <p:spPr bwMode="gray">
            <a:xfrm>
              <a:off x="2331756" y="5526140"/>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13C79FA2-194B-4406-BE92-B5A1D7F8EBD4}"/>
                </a:ext>
              </a:extLst>
            </p:cNvPr>
            <p:cNvCxnSpPr/>
            <p:nvPr/>
          </p:nvCxnSpPr>
          <p:spPr bwMode="gray">
            <a:xfrm>
              <a:off x="2331756"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E027B23F-DF74-4742-8BBA-DFAC40439A3B}"/>
                </a:ext>
              </a:extLst>
            </p:cNvPr>
            <p:cNvCxnSpPr/>
            <p:nvPr/>
          </p:nvCxnSpPr>
          <p:spPr bwMode="gray">
            <a:xfrm>
              <a:off x="2360488"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 name="组合 70">
            <a:extLst>
              <a:ext uri="{FF2B5EF4-FFF2-40B4-BE49-F238E27FC236}">
                <a16:creationId xmlns:a16="http://schemas.microsoft.com/office/drawing/2014/main" id="{8CA34963-2D1A-4F90-A293-D87AA9A768C7}"/>
              </a:ext>
            </a:extLst>
          </p:cNvPr>
          <p:cNvGrpSpPr/>
          <p:nvPr/>
        </p:nvGrpSpPr>
        <p:grpSpPr bwMode="gray">
          <a:xfrm>
            <a:off x="3016617" y="5602332"/>
            <a:ext cx="640080" cy="205485"/>
            <a:chOff x="2309838" y="5520907"/>
            <a:chExt cx="640080" cy="205485"/>
          </a:xfrm>
        </p:grpSpPr>
        <p:sp>
          <p:nvSpPr>
            <p:cNvPr id="72" name="矩形 71">
              <a:extLst>
                <a:ext uri="{FF2B5EF4-FFF2-40B4-BE49-F238E27FC236}">
                  <a16:creationId xmlns:a16="http://schemas.microsoft.com/office/drawing/2014/main" id="{1D67EF86-FD3D-40CF-A432-7EA62AB31A65}"/>
                </a:ext>
              </a:extLst>
            </p:cNvPr>
            <p:cNvSpPr/>
            <p:nvPr/>
          </p:nvSpPr>
          <p:spPr bwMode="gray">
            <a:xfrm>
              <a:off x="2309838" y="5524487"/>
              <a:ext cx="640080" cy="19838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96AE1D8A-96B0-4BF4-95DB-2AA27E2BB481}"/>
                </a:ext>
              </a:extLst>
            </p:cNvPr>
            <p:cNvSpPr/>
            <p:nvPr/>
          </p:nvSpPr>
          <p:spPr bwMode="gray">
            <a:xfrm>
              <a:off x="2385235" y="5545526"/>
              <a:ext cx="525790" cy="146371"/>
            </a:xfrm>
            <a:prstGeom prst="rect">
              <a:avLst/>
            </a:prstGeom>
            <a:solidFill>
              <a:srgbClr val="8B8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30.0</a:t>
              </a:r>
              <a:endParaRPr lang="zh-CN" altLang="en-US" sz="1200" dirty="0"/>
            </a:p>
          </p:txBody>
        </p:sp>
        <p:cxnSp>
          <p:nvCxnSpPr>
            <p:cNvPr id="74" name="直接连接符 73">
              <a:extLst>
                <a:ext uri="{FF2B5EF4-FFF2-40B4-BE49-F238E27FC236}">
                  <a16:creationId xmlns:a16="http://schemas.microsoft.com/office/drawing/2014/main" id="{37814291-B11A-4F6F-83F3-B97699B79FCD}"/>
                </a:ext>
              </a:extLst>
            </p:cNvPr>
            <p:cNvCxnSpPr/>
            <p:nvPr/>
          </p:nvCxnSpPr>
          <p:spPr bwMode="gray">
            <a:xfrm>
              <a:off x="2331756" y="5526140"/>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B485FB7A-EADD-4C7B-8451-4D50628759A3}"/>
                </a:ext>
              </a:extLst>
            </p:cNvPr>
            <p:cNvCxnSpPr/>
            <p:nvPr/>
          </p:nvCxnSpPr>
          <p:spPr bwMode="gray">
            <a:xfrm>
              <a:off x="2331756"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2573CD53-373C-48D0-A2A6-42892CCA6D57}"/>
                </a:ext>
              </a:extLst>
            </p:cNvPr>
            <p:cNvCxnSpPr/>
            <p:nvPr/>
          </p:nvCxnSpPr>
          <p:spPr bwMode="gray">
            <a:xfrm>
              <a:off x="2360488"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4527706C-BC20-4D34-83A5-6768EB6DCEE8}"/>
              </a:ext>
            </a:extLst>
          </p:cNvPr>
          <p:cNvGrpSpPr/>
          <p:nvPr/>
        </p:nvGrpSpPr>
        <p:grpSpPr bwMode="gray">
          <a:xfrm>
            <a:off x="8672015" y="2973871"/>
            <a:ext cx="2938518" cy="2952256"/>
            <a:chOff x="8672015" y="2973871"/>
            <a:chExt cx="2938518" cy="2952256"/>
          </a:xfrm>
        </p:grpSpPr>
        <p:sp>
          <p:nvSpPr>
            <p:cNvPr id="15" name="矩形 14">
              <a:extLst>
                <a:ext uri="{FF2B5EF4-FFF2-40B4-BE49-F238E27FC236}">
                  <a16:creationId xmlns:a16="http://schemas.microsoft.com/office/drawing/2014/main" id="{3B352695-ADA0-48A3-AC9B-8DFE009999AB}"/>
                </a:ext>
              </a:extLst>
            </p:cNvPr>
            <p:cNvSpPr/>
            <p:nvPr/>
          </p:nvSpPr>
          <p:spPr bwMode="gray">
            <a:xfrm>
              <a:off x="9643626" y="3114437"/>
              <a:ext cx="1966907" cy="646331"/>
            </a:xfrm>
            <a:prstGeom prst="rect">
              <a:avLst/>
            </a:prstGeom>
          </p:spPr>
          <p:txBody>
            <a:bodyPr wrap="square" lIns="36000" tIns="0" rIns="36000" bIns="0">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Converged high-quality Wi-Fi</a:t>
              </a:r>
              <a:endParaRPr lang="en-US" altLang="zh-CN"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and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networks</a:t>
              </a:r>
            </a:p>
          </p:txBody>
        </p:sp>
        <p:sp>
          <p:nvSpPr>
            <p:cNvPr id="17" name="矩形 16">
              <a:extLst>
                <a:ext uri="{FF2B5EF4-FFF2-40B4-BE49-F238E27FC236}">
                  <a16:creationId xmlns:a16="http://schemas.microsoft.com/office/drawing/2014/main" id="{4B4A848C-326E-407D-9183-55BEC32DCECF}"/>
                </a:ext>
              </a:extLst>
            </p:cNvPr>
            <p:cNvSpPr/>
            <p:nvPr/>
          </p:nvSpPr>
          <p:spPr bwMode="gray">
            <a:xfrm>
              <a:off x="9643626" y="4133494"/>
              <a:ext cx="1530998" cy="646331"/>
            </a:xfrm>
            <a:prstGeom prst="rect">
              <a:avLst/>
            </a:prstGeom>
          </p:spPr>
          <p:txBody>
            <a:bodyPr wrap="square" lIns="36000" tIns="0" rIns="36000" bIns="0">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ESL-based smart operation supermarket</a:t>
              </a:r>
            </a:p>
          </p:txBody>
        </p:sp>
        <p:sp>
          <p:nvSpPr>
            <p:cNvPr id="21" name="矩形 20">
              <a:extLst>
                <a:ext uri="{FF2B5EF4-FFF2-40B4-BE49-F238E27FC236}">
                  <a16:creationId xmlns:a16="http://schemas.microsoft.com/office/drawing/2014/main" id="{A70A88F1-F40C-4DA4-B060-5376954FD5BB}"/>
                </a:ext>
              </a:extLst>
            </p:cNvPr>
            <p:cNvSpPr/>
            <p:nvPr/>
          </p:nvSpPr>
          <p:spPr bwMode="gray">
            <a:xfrm>
              <a:off x="9643626" y="5246952"/>
              <a:ext cx="1966907" cy="430887"/>
            </a:xfrm>
            <a:prstGeom prst="rect">
              <a:avLst/>
            </a:prstGeom>
          </p:spPr>
          <p:txBody>
            <a:bodyPr wrap="square" lIns="36000" tIns="0" rIns="36000" bIns="0">
              <a:spAutoFit/>
            </a:bodyPr>
            <a:lstStyle/>
            <a:p>
              <a:pPr defTabSz="1219444">
                <a:buClr>
                  <a:srgbClr val="CC9900"/>
                </a:buCl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Improved customers' shopping experience</a:t>
              </a:r>
            </a:p>
          </p:txBody>
        </p:sp>
        <p:grpSp>
          <p:nvGrpSpPr>
            <p:cNvPr id="79" name="组合 78">
              <a:extLst>
                <a:ext uri="{FF2B5EF4-FFF2-40B4-BE49-F238E27FC236}">
                  <a16:creationId xmlns:a16="http://schemas.microsoft.com/office/drawing/2014/main" id="{10E1169D-41E3-4BA9-97EC-D1890F0CB69A}"/>
                </a:ext>
              </a:extLst>
            </p:cNvPr>
            <p:cNvGrpSpPr/>
            <p:nvPr/>
          </p:nvGrpSpPr>
          <p:grpSpPr bwMode="gray">
            <a:xfrm>
              <a:off x="8672015" y="4998664"/>
              <a:ext cx="963475" cy="927463"/>
              <a:chOff x="8672015" y="4998664"/>
              <a:chExt cx="963475" cy="927463"/>
            </a:xfrm>
          </p:grpSpPr>
          <p:sp>
            <p:nvSpPr>
              <p:cNvPr id="23" name="椭圆 22">
                <a:extLst>
                  <a:ext uri="{FF2B5EF4-FFF2-40B4-BE49-F238E27FC236}">
                    <a16:creationId xmlns:a16="http://schemas.microsoft.com/office/drawing/2014/main" id="{6188F9BF-1B31-416A-B325-11F117A7FB59}"/>
                  </a:ext>
                </a:extLst>
              </p:cNvPr>
              <p:cNvSpPr>
                <a:spLocks/>
              </p:cNvSpPr>
              <p:nvPr/>
            </p:nvSpPr>
            <p:spPr bwMode="gray">
              <a:xfrm>
                <a:off x="8672015" y="4998664"/>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7" name="文本框 26">
                <a:extLst>
                  <a:ext uri="{FF2B5EF4-FFF2-40B4-BE49-F238E27FC236}">
                    <a16:creationId xmlns:a16="http://schemas.microsoft.com/office/drawing/2014/main" id="{849BACF4-9A58-40AF-AE0F-E895296471E3}"/>
                  </a:ext>
                </a:extLst>
              </p:cNvPr>
              <p:cNvSpPr txBox="1"/>
              <p:nvPr/>
            </p:nvSpPr>
            <p:spPr bwMode="gray">
              <a:xfrm>
                <a:off x="8825653" y="5139230"/>
                <a:ext cx="656196" cy="646331"/>
              </a:xfrm>
              <a:prstGeom prst="rect">
                <a:avLst/>
              </a:prstGeom>
              <a:noFill/>
            </p:spPr>
            <p:txBody>
              <a:bodyPr wrap="none" lIns="36000" tIns="36000" rIns="36000" bIns="36000" rtlCol="0">
                <a:spAutoFit/>
              </a:bodyPr>
              <a:lstStyle/>
              <a:p>
                <a:pPr lvl="0" algn="ctr" defTabSz="1219444">
                  <a:buClr>
                    <a:srgbClr val="CC9900"/>
                  </a:buCl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Wireless</a:t>
                </a:r>
              </a:p>
              <a:p>
                <a:pPr lvl="0" algn="ctr" defTabSz="1219444">
                  <a:buClr>
                    <a:srgbClr val="CC9900"/>
                  </a:buCl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Internet</a:t>
                </a:r>
              </a:p>
              <a:p>
                <a:pPr lvl="0" algn="ctr" defTabSz="1219444">
                  <a:buClr>
                    <a:srgbClr val="CC9900"/>
                  </a:buClr>
                </a:pPr>
                <a:r>
                  <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access</a:t>
                </a:r>
              </a:p>
            </p:txBody>
          </p:sp>
        </p:grpSp>
        <p:grpSp>
          <p:nvGrpSpPr>
            <p:cNvPr id="28" name="组合 27">
              <a:extLst>
                <a:ext uri="{FF2B5EF4-FFF2-40B4-BE49-F238E27FC236}">
                  <a16:creationId xmlns:a16="http://schemas.microsoft.com/office/drawing/2014/main" id="{2E247057-B188-4B94-A049-F0845B7078FC}"/>
                </a:ext>
              </a:extLst>
            </p:cNvPr>
            <p:cNvGrpSpPr/>
            <p:nvPr/>
          </p:nvGrpSpPr>
          <p:grpSpPr bwMode="gray">
            <a:xfrm>
              <a:off x="8672015" y="2973871"/>
              <a:ext cx="963475" cy="927463"/>
              <a:chOff x="8688116" y="2973871"/>
              <a:chExt cx="963475" cy="927463"/>
            </a:xfrm>
          </p:grpSpPr>
          <p:sp>
            <p:nvSpPr>
              <p:cNvPr id="19" name="椭圆 18">
                <a:extLst>
                  <a:ext uri="{FF2B5EF4-FFF2-40B4-BE49-F238E27FC236}">
                    <a16:creationId xmlns:a16="http://schemas.microsoft.com/office/drawing/2014/main" id="{9294FB19-FBFF-464D-957E-1160BA39EC00}"/>
                  </a:ext>
                </a:extLst>
              </p:cNvPr>
              <p:cNvSpPr>
                <a:spLocks/>
              </p:cNvSpPr>
              <p:nvPr/>
            </p:nvSpPr>
            <p:spPr bwMode="gray">
              <a:xfrm>
                <a:off x="8688116" y="2973871"/>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6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7" name="文本框 76">
                <a:extLst>
                  <a:ext uri="{FF2B5EF4-FFF2-40B4-BE49-F238E27FC236}">
                    <a16:creationId xmlns:a16="http://schemas.microsoft.com/office/drawing/2014/main" id="{82E493F6-D207-4FF8-B5B7-CDF1ABE9D1F2}"/>
                  </a:ext>
                </a:extLst>
              </p:cNvPr>
              <p:cNvSpPr txBox="1"/>
              <p:nvPr/>
            </p:nvSpPr>
            <p:spPr bwMode="gray">
              <a:xfrm>
                <a:off x="8704852" y="3206770"/>
                <a:ext cx="930003" cy="461665"/>
              </a:xfrm>
              <a:prstGeom prst="rect">
                <a:avLst/>
              </a:prstGeom>
              <a:noFill/>
            </p:spPr>
            <p:txBody>
              <a:bodyPr wrap="square" lIns="36000" rIns="36000" rtlCol="0">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Converged</a:t>
                </a:r>
              </a:p>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mgmt.</a:t>
                </a:r>
              </a:p>
            </p:txBody>
          </p:sp>
        </p:grpSp>
        <p:grpSp>
          <p:nvGrpSpPr>
            <p:cNvPr id="30" name="组合 29">
              <a:extLst>
                <a:ext uri="{FF2B5EF4-FFF2-40B4-BE49-F238E27FC236}">
                  <a16:creationId xmlns:a16="http://schemas.microsoft.com/office/drawing/2014/main" id="{2D11F339-644A-4E3A-9F39-C733DA11AF0C}"/>
                </a:ext>
              </a:extLst>
            </p:cNvPr>
            <p:cNvGrpSpPr/>
            <p:nvPr/>
          </p:nvGrpSpPr>
          <p:grpSpPr bwMode="gray">
            <a:xfrm>
              <a:off x="8672015" y="3992928"/>
              <a:ext cx="963475" cy="927463"/>
              <a:chOff x="8675022" y="4021613"/>
              <a:chExt cx="963475" cy="927463"/>
            </a:xfrm>
          </p:grpSpPr>
          <p:sp>
            <p:nvSpPr>
              <p:cNvPr id="20" name="椭圆 19">
                <a:extLst>
                  <a:ext uri="{FF2B5EF4-FFF2-40B4-BE49-F238E27FC236}">
                    <a16:creationId xmlns:a16="http://schemas.microsoft.com/office/drawing/2014/main" id="{4293F342-5365-47A6-8EE5-122909D91AAA}"/>
                  </a:ext>
                </a:extLst>
              </p:cNvPr>
              <p:cNvSpPr>
                <a:spLocks/>
              </p:cNvSpPr>
              <p:nvPr/>
            </p:nvSpPr>
            <p:spPr bwMode="gray">
              <a:xfrm>
                <a:off x="8675022" y="4021613"/>
                <a:ext cx="963475" cy="927463"/>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buClr>
                    <a:srgbClr val="CC9900"/>
                  </a:buClr>
                  <a:buFont typeface="Wingdings" pitchFamily="2" charset="2"/>
                  <a:buChar char="n"/>
                </a:pPr>
                <a:endParaRPr lang="en-US" altLang="zh-CN" sz="12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8" name="文本框 77">
                <a:extLst>
                  <a:ext uri="{FF2B5EF4-FFF2-40B4-BE49-F238E27FC236}">
                    <a16:creationId xmlns:a16="http://schemas.microsoft.com/office/drawing/2014/main" id="{4563855B-91D3-4FDE-B839-9E89924C96E8}"/>
                  </a:ext>
                </a:extLst>
              </p:cNvPr>
              <p:cNvSpPr txBox="1"/>
              <p:nvPr/>
            </p:nvSpPr>
            <p:spPr bwMode="gray">
              <a:xfrm>
                <a:off x="8676838" y="4247851"/>
                <a:ext cx="959843" cy="451850"/>
              </a:xfrm>
              <a:prstGeom prst="rect">
                <a:avLst/>
              </a:prstGeom>
              <a:noFill/>
            </p:spPr>
            <p:txBody>
              <a:bodyPr wrap="square" lIns="36000" tIns="36000" rIns="36000" bIns="36000" rtlCol="0">
                <a:spAutoFit/>
              </a:bodyPr>
              <a:lstStyle/>
              <a:p>
                <a:pPr algn="ctr" defTabSz="1219444">
                  <a:buClr>
                    <a:srgbClr val="CC9900"/>
                  </a:buClr>
                </a:pP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Smart operations</a:t>
                </a:r>
              </a:p>
            </p:txBody>
          </p:sp>
        </p:grpSp>
      </p:grpSp>
    </p:spTree>
    <p:extLst>
      <p:ext uri="{BB962C8B-B14F-4D97-AF65-F5344CB8AC3E}">
        <p14:creationId xmlns:p14="http://schemas.microsoft.com/office/powerpoint/2010/main" val="38019221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t>(Multiple-answer question) </a:t>
            </a:r>
            <a:r>
              <a:rPr lang="en-US" dirty="0">
                <a:sym typeface="Huawei Sans" panose="020C0503030203020204" pitchFamily="34" charset="0"/>
              </a:rPr>
              <a:t>Which of the following layers are available for openness on Huawei intent-driven campus networks? </a:t>
            </a:r>
            <a:r>
              <a:rPr lang="en-US" altLang="zh-CN" dirty="0"/>
              <a:t>(     )</a:t>
            </a:r>
            <a:endParaRPr lang="en-US" dirty="0">
              <a:sym typeface="Huawei Sans" panose="020C0503030203020204" pitchFamily="34" charset="0"/>
            </a:endParaRPr>
          </a:p>
          <a:p>
            <a:pPr lvl="1"/>
            <a:r>
              <a:rPr lang="en-US" dirty="0">
                <a:sym typeface="Huawei Sans" panose="020C0503030203020204" pitchFamily="34" charset="0"/>
              </a:rPr>
              <a:t>Application layer</a:t>
            </a:r>
          </a:p>
          <a:p>
            <a:pPr lvl="1"/>
            <a:r>
              <a:rPr lang="en-US" dirty="0">
                <a:sym typeface="Huawei Sans" panose="020C0503030203020204" pitchFamily="34" charset="0"/>
              </a:rPr>
              <a:t>Platform layer</a:t>
            </a:r>
          </a:p>
          <a:p>
            <a:pPr lvl="1"/>
            <a:r>
              <a:rPr lang="en-US" dirty="0">
                <a:sym typeface="Huawei Sans" panose="020C0503030203020204" pitchFamily="34" charset="0"/>
              </a:rPr>
              <a:t>Network layer</a:t>
            </a:r>
          </a:p>
          <a:p>
            <a:pPr lvl="1"/>
            <a:r>
              <a:rPr lang="en-US" dirty="0">
                <a:sym typeface="Huawei Sans" panose="020C0503030203020204" pitchFamily="34" charset="0"/>
              </a:rPr>
              <a:t>Terminal layer</a:t>
            </a:r>
            <a:endParaRPr lang="en-US" altLang="zh-CN" dirty="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883254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dirty="0">
                <a:sym typeface="Huawei Sans" panose="020C0503030203020204" pitchFamily="34" charset="0"/>
              </a:rPr>
              <a:t>This course describes the architecture, cooperation scenarios, and API packet structure involved in Huawei </a:t>
            </a:r>
            <a:r>
              <a:rPr lang="en-US" dirty="0" err="1">
                <a:sym typeface="Huawei Sans" panose="020C0503030203020204" pitchFamily="34" charset="0"/>
              </a:rPr>
              <a:t>CloudCampus</a:t>
            </a:r>
            <a:r>
              <a:rPr lang="en-US" dirty="0">
                <a:sym typeface="Huawei Sans" panose="020C0503030203020204" pitchFamily="34" charset="0"/>
              </a:rPr>
              <a:t> Solution to help readers understand the basic </a:t>
            </a:r>
            <a:r>
              <a:rPr lang="en-US" altLang="zh-CN" dirty="0">
                <a:sym typeface="Huawei Sans" panose="020C0503030203020204" pitchFamily="34" charset="0"/>
              </a:rPr>
              <a:t>ecosystem openness </a:t>
            </a:r>
            <a:r>
              <a:rPr lang="en-US" dirty="0">
                <a:sym typeface="Huawei Sans" panose="020C0503030203020204" pitchFamily="34" charset="0"/>
              </a:rPr>
              <a:t>capabilities of Huawei </a:t>
            </a:r>
            <a:r>
              <a:rPr lang="en-US" dirty="0" err="1">
                <a:sym typeface="Huawei Sans" panose="020C0503030203020204" pitchFamily="34" charset="0"/>
              </a:rPr>
              <a:t>CloudCampus</a:t>
            </a:r>
            <a:r>
              <a:rPr lang="en-US" dirty="0">
                <a:sym typeface="Huawei Sans" panose="020C0503030203020204" pitchFamily="34" charset="0"/>
              </a:rPr>
              <a:t> Solution and provide guides for interconnection between </a:t>
            </a:r>
            <a:r>
              <a:rPr lang="en-US" dirty="0" err="1">
                <a:sym typeface="Huawei Sans" panose="020C0503030203020204" pitchFamily="34" charset="0"/>
              </a:rPr>
              <a:t>iMaster</a:t>
            </a:r>
            <a:r>
              <a:rPr lang="en-US" dirty="0">
                <a:sym typeface="Huawei Sans" panose="020C0503030203020204" pitchFamily="34" charset="0"/>
              </a:rPr>
              <a:t> NCE and third-party applications based on these </a:t>
            </a:r>
            <a:r>
              <a:rPr lang="en-US" altLang="zh-CN" dirty="0">
                <a:sym typeface="Huawei Sans" panose="020C0503030203020204" pitchFamily="34" charset="0"/>
              </a:rPr>
              <a:t>capabilities</a:t>
            </a:r>
            <a:r>
              <a:rPr lang="en-US" dirty="0">
                <a:sym typeface="Huawei Sans" panose="020C0503030203020204" pitchFamily="34" charset="0"/>
              </a:rPr>
              <a:t>. It also helps MSPs, VAS application partners, and customers quickly implement system interconnection and service convergence, and helps customers and partners leverage network values.</a:t>
            </a:r>
            <a:endParaRPr lang="en-US" altLang="zh-CN" dirty="0">
              <a:sym typeface="Huawei Sans" panose="020C0503030203020204" pitchFamily="34" charset="0"/>
            </a:endParaRPr>
          </a:p>
        </p:txBody>
      </p:sp>
    </p:spTree>
    <p:extLst>
      <p:ext uri="{BB962C8B-B14F-4D97-AF65-F5344CB8AC3E}">
        <p14:creationId xmlns:p14="http://schemas.microsoft.com/office/powerpoint/2010/main" val="2099566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305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altLang="zh-CN" dirty="0">
                <a:sym typeface="Huawei Sans" panose="020C0503030203020204" pitchFamily="34" charset="0"/>
              </a:rPr>
              <a:t>On</a:t>
            </a:r>
            <a:r>
              <a:rPr lang="en-US" dirty="0">
                <a:sym typeface="Huawei Sans" panose="020C0503030203020204" pitchFamily="34" charset="0"/>
              </a:rPr>
              <a:t> completion of this course, you will be able to:</a:t>
            </a:r>
          </a:p>
          <a:p>
            <a:pPr lvl="1"/>
            <a:r>
              <a:rPr lang="en-US" dirty="0">
                <a:sym typeface="Huawei Sans" panose="020C0503030203020204" pitchFamily="34" charset="0"/>
              </a:rPr>
              <a:t>Describe Huawei </a:t>
            </a:r>
            <a:r>
              <a:rPr lang="en-US" dirty="0" err="1">
                <a:sym typeface="Huawei Sans" panose="020C0503030203020204" pitchFamily="34" charset="0"/>
              </a:rPr>
              <a:t>CloudCampus</a:t>
            </a:r>
            <a:r>
              <a:rPr lang="en-US" dirty="0">
                <a:sym typeface="Huawei Sans" panose="020C0503030203020204" pitchFamily="34" charset="0"/>
              </a:rPr>
              <a:t> Solution.</a:t>
            </a:r>
            <a:endParaRPr lang="en-US" altLang="zh-CN" dirty="0">
              <a:sym typeface="Huawei Sans" panose="020C0503030203020204" pitchFamily="34" charset="0"/>
            </a:endParaRPr>
          </a:p>
          <a:p>
            <a:pPr lvl="1"/>
            <a:r>
              <a:rPr lang="en-US" dirty="0">
                <a:sym typeface="Huawei Sans" panose="020C0503030203020204" pitchFamily="34" charset="0"/>
              </a:rPr>
              <a:t>Describe main open APIs of </a:t>
            </a:r>
            <a:r>
              <a:rPr lang="en-US" dirty="0" err="1">
                <a:sym typeface="Huawei Sans" panose="020C0503030203020204" pitchFamily="34" charset="0"/>
              </a:rPr>
              <a:t>iMaster</a:t>
            </a:r>
            <a:r>
              <a:rPr lang="en-US" dirty="0">
                <a:sym typeface="Huawei Sans" panose="020C0503030203020204" pitchFamily="34" charset="0"/>
              </a:rPr>
              <a:t> NCE-Campus.</a:t>
            </a:r>
            <a:endParaRPr lang="en-US" altLang="zh-CN" dirty="0">
              <a:sym typeface="Huawei Sans" panose="020C0503030203020204" pitchFamily="34" charset="0"/>
            </a:endParaRPr>
          </a:p>
          <a:p>
            <a:pPr lvl="1"/>
            <a:r>
              <a:rPr lang="en-US" dirty="0">
                <a:sym typeface="Huawei Sans" panose="020C0503030203020204" pitchFamily="34" charset="0"/>
              </a:rPr>
              <a:t>Describe typical application scenarios of </a:t>
            </a:r>
            <a:r>
              <a:rPr lang="en-US" dirty="0" err="1">
                <a:sym typeface="Huawei Sans" panose="020C0503030203020204" pitchFamily="34" charset="0"/>
              </a:rPr>
              <a:t>iMaster</a:t>
            </a:r>
            <a:r>
              <a:rPr lang="en-US" dirty="0">
                <a:sym typeface="Huawei Sans" panose="020C0503030203020204" pitchFamily="34" charset="0"/>
              </a:rPr>
              <a:t> NCE-Campus.</a:t>
            </a:r>
            <a:endParaRPr lang="en-US" altLang="zh-CN" dirty="0">
              <a:sym typeface="Huawei Sans" panose="020C0503030203020204" pitchFamily="34" charset="0"/>
            </a:endParaRPr>
          </a:p>
        </p:txBody>
      </p:sp>
    </p:spTree>
    <p:extLst>
      <p:ext uri="{BB962C8B-B14F-4D97-AF65-F5344CB8AC3E}">
        <p14:creationId xmlns:p14="http://schemas.microsoft.com/office/powerpoint/2010/main" val="6249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b="1" dirty="0">
                <a:sym typeface="Huawei Sans" panose="020C0503030203020204" pitchFamily="34" charset="0"/>
              </a:rPr>
              <a:t>Solution Overview</a:t>
            </a:r>
            <a:endParaRPr lang="en-US" altLang="zh-CN" sz="2000" b="1" dirty="0">
              <a:sym typeface="Huawei Sans" panose="020C0503030203020204" pitchFamily="34" charset="0"/>
            </a:endParaRPr>
          </a:p>
          <a:p>
            <a:r>
              <a:rPr lang="en-US" sz="2000" dirty="0">
                <a:solidFill>
                  <a:schemeClr val="bg1">
                    <a:lumMod val="50000"/>
                  </a:schemeClr>
                </a:solidFill>
                <a:sym typeface="Huawei Sans" panose="020C0503030203020204" pitchFamily="34" charset="0"/>
              </a:rPr>
              <a:t>Typical Scenarios and Open Capabilities</a:t>
            </a:r>
            <a:endParaRPr lang="en-US" altLang="zh-CN" sz="20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3943405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矩形 284"/>
          <p:cNvSpPr/>
          <p:nvPr/>
        </p:nvSpPr>
        <p:spPr bwMode="gray">
          <a:xfrm>
            <a:off x="6369320" y="4818719"/>
            <a:ext cx="5318807" cy="1347534"/>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矩形 283"/>
          <p:cNvSpPr/>
          <p:nvPr/>
        </p:nvSpPr>
        <p:spPr bwMode="gray">
          <a:xfrm>
            <a:off x="6383752" y="1833526"/>
            <a:ext cx="5304375" cy="2958072"/>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矩形 282"/>
          <p:cNvSpPr/>
          <p:nvPr/>
        </p:nvSpPr>
        <p:spPr bwMode="gray">
          <a:xfrm>
            <a:off x="6440013" y="1005350"/>
            <a:ext cx="5248115" cy="797044"/>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a:xfrm>
            <a:off x="455613" y="447468"/>
            <a:ext cx="11293475" cy="497095"/>
          </a:xfrm>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Huawei CloudCampus Solution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64">
            <a:extLst>
              <a:ext uri="{FF2B5EF4-FFF2-40B4-BE49-F238E27FC236}">
                <a16:creationId xmlns:a16="http://schemas.microsoft.com/office/drawing/2014/main" id="{7F5C853B-C84A-43F2-937C-22A2BB81ECEF}"/>
              </a:ext>
            </a:extLst>
          </p:cNvPr>
          <p:cNvSpPr txBox="1">
            <a:spLocks noChangeArrowheads="1"/>
          </p:cNvSpPr>
          <p:nvPr/>
        </p:nvSpPr>
        <p:spPr bwMode="gray">
          <a:xfrm>
            <a:off x="6952910" y="1020220"/>
            <a:ext cx="4630667"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Open</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architecture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Pre-integration and easy integration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Pre-integrates the offerings from 30+ ecosystem partners and a feature database of 360+ terminals.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Provides 300+ APIs of four types for easy integration with third-party vendors.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文本框 8">
            <a:extLst>
              <a:ext uri="{FF2B5EF4-FFF2-40B4-BE49-F238E27FC236}">
                <a16:creationId xmlns:a16="http://schemas.microsoft.com/office/drawing/2014/main" id="{FB83F7E3-BA5E-4C77-966B-1E5613424A39}"/>
              </a:ext>
            </a:extLst>
          </p:cNvPr>
          <p:cNvSpPr txBox="1">
            <a:spLocks noChangeArrowheads="1"/>
          </p:cNvSpPr>
          <p:nvPr/>
        </p:nvSpPr>
        <p:spPr bwMode="gray">
          <a:xfrm>
            <a:off x="6941899" y="3006144"/>
            <a:ext cx="4652691" cy="92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Secure</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threat defense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Proactive threat defense and collaborative network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Collects real-time data through security probes to implement network-wide security situation awareness.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Proactively identifies and handles security threats based on a security engine, with a threat identification rate of over 99%.</a:t>
            </a:r>
          </a:p>
        </p:txBody>
      </p:sp>
      <p:sp>
        <p:nvSpPr>
          <p:cNvPr id="269" name="文本框 64">
            <a:extLst>
              <a:ext uri="{FF2B5EF4-FFF2-40B4-BE49-F238E27FC236}">
                <a16:creationId xmlns:a16="http://schemas.microsoft.com/office/drawing/2014/main" id="{E7736EED-8646-4A86-91AA-A289A07554E6}"/>
              </a:ext>
            </a:extLst>
          </p:cNvPr>
          <p:cNvSpPr txBox="1">
            <a:spLocks noChangeArrowheads="1"/>
          </p:cNvSpPr>
          <p:nvPr/>
        </p:nvSpPr>
        <p:spPr bwMode="gray">
          <a:xfrm>
            <a:off x="6937399" y="4845776"/>
            <a:ext cx="4750728" cy="13388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tIns="36000" rIns="0" bIns="36000">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pP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Ultra-broadband</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bearer</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Scenario-specific innovations and ultra-broadband.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Ultra-broadband forwarding: 100GE core switches, ensuring non-blocking high-speed forwarding.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Ultra-broadband access: Industry's first commercial Wi-Fi 6 APs, successfully delivered to 10+ customers.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Scenario-specific innovations: All-scenario WLAN solutions ideal for coverage needs in different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IoT: Convergence of IoT and Wi-Fi (Zigbee, RFID, BLE, and UWB).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64">
            <a:extLst>
              <a:ext uri="{FF2B5EF4-FFF2-40B4-BE49-F238E27FC236}">
                <a16:creationId xmlns:a16="http://schemas.microsoft.com/office/drawing/2014/main" id="{FEEFDF66-773F-4083-A351-5F9FF2AEB31C}"/>
              </a:ext>
            </a:extLst>
          </p:cNvPr>
          <p:cNvSpPr txBox="1">
            <a:spLocks noChangeArrowheads="1"/>
          </p:cNvSpPr>
          <p:nvPr/>
        </p:nvSpPr>
        <p:spPr bwMode="gray">
          <a:xfrm>
            <a:off x="6941900" y="1869154"/>
            <a:ext cx="4652691" cy="120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914035">
              <a:lnSpc>
                <a:spcPct val="75000"/>
              </a:lnSpc>
              <a:buClr>
                <a:prstClr val="black"/>
              </a:buClr>
            </a:pP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Simplified</a:t>
            </a: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deployment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Automated deployment and cloud-based architecture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Automation: automatic deployment based on the policy engine, with 50% higher efficiency.</a:t>
            </a: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Virtualization: VXLAN-based network virtualization, achieving one network for multiple purposes.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2696" indent="-172696" defTabSz="914035">
              <a:lnSpc>
                <a:spcPct val="75000"/>
              </a:lnSpc>
              <a:buClr>
                <a:prstClr val="black"/>
              </a:buClr>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Cloudification: full-lifecycle cloud management service, deploying a branch network in minutes.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文本框 8">
            <a:extLst>
              <a:ext uri="{FF2B5EF4-FFF2-40B4-BE49-F238E27FC236}">
                <a16:creationId xmlns:a16="http://schemas.microsoft.com/office/drawing/2014/main" id="{A2384706-C42A-4C72-8CE0-8507384291CB}"/>
              </a:ext>
            </a:extLst>
          </p:cNvPr>
          <p:cNvSpPr txBox="1">
            <a:spLocks noChangeArrowheads="1"/>
          </p:cNvSpPr>
          <p:nvPr/>
        </p:nvSpPr>
        <p:spPr bwMode="gray">
          <a:xfrm>
            <a:off x="6941900" y="3901994"/>
            <a:ext cx="4594394" cy="92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78" rIns="35978">
            <a:spAutoFit/>
          </a:bodyPr>
          <a:lstStyle>
            <a:lvl1pPr>
              <a:defRPr sz="1000">
                <a:solidFill>
                  <a:schemeClr val="tx1"/>
                </a:solidFill>
                <a:latin typeface="Arial" panose="020B0604020202020204" pitchFamily="34" charset="0"/>
                <a:ea typeface="微软雅黑" panose="020B0503020204020204" pitchFamily="34" charset="-122"/>
              </a:defRPr>
            </a:lvl1pPr>
            <a:lvl2pPr marL="742950" indent="-285750">
              <a:defRPr sz="1000">
                <a:solidFill>
                  <a:schemeClr val="tx1"/>
                </a:solidFill>
                <a:latin typeface="Arial" panose="020B0604020202020204" pitchFamily="34" charset="0"/>
                <a:ea typeface="微软雅黑" panose="020B0503020204020204" pitchFamily="34" charset="-122"/>
              </a:defRPr>
            </a:lvl2pPr>
            <a:lvl3pPr marL="1143000" indent="-228600">
              <a:defRPr sz="1000">
                <a:solidFill>
                  <a:schemeClr val="tx1"/>
                </a:solidFill>
                <a:latin typeface="Arial" panose="020B0604020202020204" pitchFamily="34" charset="0"/>
                <a:ea typeface="微软雅黑" panose="020B0503020204020204" pitchFamily="34" charset="-122"/>
              </a:defRPr>
            </a:lvl3pPr>
            <a:lvl4pPr marL="1600200" indent="-228600">
              <a:defRPr sz="1000">
                <a:solidFill>
                  <a:schemeClr val="tx1"/>
                </a:solidFill>
                <a:latin typeface="Arial" panose="020B0604020202020204" pitchFamily="34" charset="0"/>
                <a:ea typeface="微软雅黑" panose="020B0503020204020204" pitchFamily="34" charset="-122"/>
              </a:defRPr>
            </a:lvl4pPr>
            <a:lvl5pPr marL="2057400" indent="-228600">
              <a:defRPr sz="1000">
                <a:solidFill>
                  <a:schemeClr val="tx1"/>
                </a:solidFill>
                <a:latin typeface="Arial" panose="020B0604020202020204" pitchFamily="34" charset="0"/>
                <a:ea typeface="微软雅黑" panose="020B0503020204020204" pitchFamily="34" charset="-122"/>
              </a:defRPr>
            </a:lvl5pPr>
            <a:lvl6pPr marL="25146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6pPr>
            <a:lvl7pPr marL="29718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7pPr>
            <a:lvl8pPr marL="34290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8pPr>
            <a:lvl9pPr marL="3886200" indent="-228600" defTabSz="276225" fontAlgn="base">
              <a:spcBef>
                <a:spcPct val="0"/>
              </a:spcBef>
              <a:spcAft>
                <a:spcPct val="0"/>
              </a:spcAft>
              <a:defRPr sz="1000">
                <a:solidFill>
                  <a:schemeClr val="tx1"/>
                </a:solidFill>
                <a:latin typeface="Arial" panose="020B0604020202020204" pitchFamily="34" charset="0"/>
                <a:ea typeface="微软雅黑" panose="020B0503020204020204" pitchFamily="34" charset="-122"/>
              </a:defRPr>
            </a:lvl9pPr>
          </a:lstStyle>
          <a:p>
            <a:pPr defTabSz="1218906">
              <a:lnSpc>
                <a:spcPct val="75000"/>
              </a:lnSpc>
            </a:pPr>
            <a:r>
              <a:rPr lang="en-US"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Intelligent</a:t>
            </a: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O&amp;M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Experience visibility and prediction-based optimization.</a:t>
            </a: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 collection in seconds through telemetry, achieving user experience awareness throughout the journey.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348" indent="-171348" defTabSz="914035">
              <a:lnSpc>
                <a:spcPct val="75000"/>
              </a:lnSpc>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85% fault identification rate based on expert experience and AI-based dynamic baseline exception detection.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圆角矩形 827">
            <a:extLst>
              <a:ext uri="{FF2B5EF4-FFF2-40B4-BE49-F238E27FC236}">
                <a16:creationId xmlns:a16="http://schemas.microsoft.com/office/drawing/2014/main" id="{A0CEDAD7-C3FA-4666-8B98-CCA05588E88F}"/>
              </a:ext>
            </a:extLst>
          </p:cNvPr>
          <p:cNvSpPr/>
          <p:nvPr/>
        </p:nvSpPr>
        <p:spPr bwMode="gray">
          <a:xfrm>
            <a:off x="6019574" y="974984"/>
            <a:ext cx="868676" cy="846366"/>
          </a:xfrm>
          <a:prstGeom prst="roundRect">
            <a:avLst>
              <a:gd name="adj" fmla="val 4536"/>
            </a:avLst>
          </a:prstGeom>
          <a:solidFill>
            <a:srgbClr val="30B5C5"/>
          </a:solidFill>
          <a:ln w="6350" cap="flat" cmpd="sng" algn="ctr">
            <a:no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Open</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ecosystem</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76" name="直接连接符 275">
            <a:extLst>
              <a:ext uri="{FF2B5EF4-FFF2-40B4-BE49-F238E27FC236}">
                <a16:creationId xmlns:a16="http://schemas.microsoft.com/office/drawing/2014/main" id="{48E7AE2F-DE42-4DF5-B042-0DCEA39FB05F}"/>
              </a:ext>
            </a:extLst>
          </p:cNvPr>
          <p:cNvCxnSpPr>
            <a:cxnSpLocks/>
          </p:cNvCxnSpPr>
          <p:nvPr/>
        </p:nvCxnSpPr>
        <p:spPr bwMode="gray">
          <a:xfrm flipV="1">
            <a:off x="6963925" y="2972962"/>
            <a:ext cx="4872254" cy="7256"/>
          </a:xfrm>
          <a:prstGeom prst="line">
            <a:avLst/>
          </a:prstGeom>
          <a:noFill/>
          <a:ln w="6350" cap="flat" cmpd="sng" algn="ctr">
            <a:solidFill>
              <a:schemeClr val="bg1">
                <a:lumMod val="40000"/>
                <a:lumOff val="60000"/>
              </a:schemeClr>
            </a:solidFill>
            <a:prstDash val="dash"/>
            <a:round/>
            <a:headEnd type="none" w="med" len="med"/>
            <a:tailEnd type="none" w="med" len="med"/>
          </a:ln>
          <a:effectLst/>
        </p:spPr>
      </p:cxnSp>
      <p:sp>
        <p:nvSpPr>
          <p:cNvPr id="278" name="圆角矩形 831">
            <a:extLst>
              <a:ext uri="{FF2B5EF4-FFF2-40B4-BE49-F238E27FC236}">
                <a16:creationId xmlns:a16="http://schemas.microsoft.com/office/drawing/2014/main" id="{53922886-C890-409A-A14E-7E0E2A925E77}"/>
              </a:ext>
            </a:extLst>
          </p:cNvPr>
          <p:cNvSpPr/>
          <p:nvPr/>
        </p:nvSpPr>
        <p:spPr bwMode="gray">
          <a:xfrm>
            <a:off x="6019574" y="1829515"/>
            <a:ext cx="862130" cy="2972022"/>
          </a:xfrm>
          <a:prstGeom prst="roundRect">
            <a:avLst>
              <a:gd name="adj" fmla="val 4536"/>
            </a:avLst>
          </a:prstGeom>
          <a:solidFill>
            <a:srgbClr val="30B5C5"/>
          </a:solidFill>
          <a:ln w="6350" cap="flat" cmpd="sng" algn="ctr">
            <a:no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Smart</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7" name="梯形 296"/>
          <p:cNvSpPr/>
          <p:nvPr/>
        </p:nvSpPr>
        <p:spPr bwMode="gray">
          <a:xfrm>
            <a:off x="1046968" y="5048812"/>
            <a:ext cx="4827813" cy="898818"/>
          </a:xfrm>
          <a:prstGeom prst="trapezoid">
            <a:avLst>
              <a:gd name="adj" fmla="val 75739"/>
            </a:avLst>
          </a:prstGeom>
          <a:gradFill flip="none" rotWithShape="1">
            <a:gsLst>
              <a:gs pos="0">
                <a:schemeClr val="bg1"/>
              </a:gs>
              <a:gs pos="100000">
                <a:srgbClr val="56C4D2"/>
              </a:gs>
            </a:gsLst>
            <a:lin ang="5400000" scaled="1"/>
            <a:tileRect/>
          </a:gradFill>
          <a:ln>
            <a:gradFill flip="none" rotWithShape="1">
              <a:gsLst>
                <a:gs pos="0">
                  <a:schemeClr val="accent1">
                    <a:lumMod val="5000"/>
                    <a:lumOff val="95000"/>
                  </a:schemeClr>
                </a:gs>
                <a:gs pos="100000">
                  <a:srgbClr val="56C4D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梯形 295"/>
          <p:cNvSpPr/>
          <p:nvPr/>
        </p:nvSpPr>
        <p:spPr bwMode="gray">
          <a:xfrm>
            <a:off x="1278193" y="4143606"/>
            <a:ext cx="4409821" cy="898818"/>
          </a:xfrm>
          <a:prstGeom prst="trapezoid">
            <a:avLst>
              <a:gd name="adj" fmla="val 75739"/>
            </a:avLst>
          </a:prstGeom>
          <a:gradFill flip="none" rotWithShape="1">
            <a:gsLst>
              <a:gs pos="0">
                <a:schemeClr val="bg1"/>
              </a:gs>
              <a:gs pos="100000">
                <a:srgbClr val="56C4D2"/>
              </a:gs>
            </a:gsLst>
            <a:lin ang="5400000" scaled="1"/>
            <a:tileRect/>
          </a:gradFill>
          <a:ln>
            <a:gradFill flip="none" rotWithShape="1">
              <a:gsLst>
                <a:gs pos="0">
                  <a:schemeClr val="accent1">
                    <a:lumMod val="5000"/>
                    <a:lumOff val="95000"/>
                  </a:schemeClr>
                </a:gs>
                <a:gs pos="100000">
                  <a:srgbClr val="56C4D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Freeform 6">
            <a:extLst>
              <a:ext uri="{FF2B5EF4-FFF2-40B4-BE49-F238E27FC236}">
                <a16:creationId xmlns:a16="http://schemas.microsoft.com/office/drawing/2014/main" id="{AD73F6D4-9876-459E-AE53-8F9EED1E36AA}"/>
              </a:ext>
            </a:extLst>
          </p:cNvPr>
          <p:cNvSpPr>
            <a:spLocks/>
          </p:cNvSpPr>
          <p:nvPr/>
        </p:nvSpPr>
        <p:spPr bwMode="gray">
          <a:xfrm>
            <a:off x="720652" y="1981723"/>
            <a:ext cx="4862386" cy="229387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4FBFE"/>
          </a:solidFill>
          <a:ln w="19050" cap="flat">
            <a:solidFill>
              <a:schemeClr val="bg1">
                <a:lumMod val="85000"/>
              </a:schemeClr>
            </a:solidFill>
            <a:prstDash val="solid"/>
            <a:miter lim="800000"/>
            <a:headEnd/>
            <a:tailEnd/>
          </a:ln>
          <a:effectLst/>
        </p:spPr>
        <p:txBody>
          <a:bodyPr vert="horz" wrap="none" lIns="27395" tIns="13698" rIns="27395" bIns="13698" numCol="1" anchor="t" anchorCtr="0" compatLnSpc="1">
            <a:prstTxWarp prst="textNoShape">
              <a:avLst/>
            </a:prstTxWarp>
          </a:bodyPr>
          <a:lstStyle/>
          <a:p>
            <a:pPr defTabSz="773694" fontAlgn="ctr"/>
            <a:endParaRPr lang="en-US" altLang="zh-CN" sz="500" kern="0" dirty="0">
              <a:solidFill>
                <a:sysClr val="windowText" lastClr="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9" name="Group 338">
            <a:extLst>
              <a:ext uri="{FF2B5EF4-FFF2-40B4-BE49-F238E27FC236}">
                <a16:creationId xmlns:a16="http://schemas.microsoft.com/office/drawing/2014/main" id="{2E8A110D-D82B-4C19-99CC-787E66D78858}"/>
              </a:ext>
            </a:extLst>
          </p:cNvPr>
          <p:cNvGrpSpPr>
            <a:grpSpLocks/>
          </p:cNvGrpSpPr>
          <p:nvPr/>
        </p:nvGrpSpPr>
        <p:grpSpPr bwMode="gray">
          <a:xfrm>
            <a:off x="2778577" y="4506010"/>
            <a:ext cx="1748707" cy="562518"/>
            <a:chOff x="3914219" y="2315459"/>
            <a:chExt cx="2584320" cy="1247012"/>
          </a:xfrm>
        </p:grpSpPr>
        <p:sp>
          <p:nvSpPr>
            <p:cNvPr id="14" name="Freeform 339">
              <a:extLst>
                <a:ext uri="{FF2B5EF4-FFF2-40B4-BE49-F238E27FC236}">
                  <a16:creationId xmlns:a16="http://schemas.microsoft.com/office/drawing/2014/main" id="{73852F7E-B97F-4011-A052-FF78663F6D87}"/>
                </a:ext>
              </a:extLst>
            </p:cNvPr>
            <p:cNvSpPr/>
            <p:nvPr/>
          </p:nvSpPr>
          <p:spPr bwMode="gray">
            <a:xfrm>
              <a:off x="4777126" y="2564442"/>
              <a:ext cx="1413231" cy="998029"/>
            </a:xfrm>
            <a:custGeom>
              <a:avLst/>
              <a:gdLst>
                <a:gd name="connsiteX0" fmla="*/ 1441450 w 1441450"/>
                <a:gd name="connsiteY0" fmla="*/ 0 h 876300"/>
                <a:gd name="connsiteX1" fmla="*/ 673100 w 1441450"/>
                <a:gd name="connsiteY1" fmla="*/ 368300 h 876300"/>
                <a:gd name="connsiteX2" fmla="*/ 0 w 1441450"/>
                <a:gd name="connsiteY2" fmla="*/ 876300 h 876300"/>
              </a:gdLst>
              <a:ahLst/>
              <a:cxnLst>
                <a:cxn ang="0">
                  <a:pos x="connsiteX0" y="connsiteY0"/>
                </a:cxn>
                <a:cxn ang="0">
                  <a:pos x="connsiteX1" y="connsiteY1"/>
                </a:cxn>
                <a:cxn ang="0">
                  <a:pos x="connsiteX2" y="connsiteY2"/>
                </a:cxn>
              </a:cxnLst>
              <a:rect l="l" t="t" r="r" b="b"/>
              <a:pathLst>
                <a:path w="1441450" h="876300">
                  <a:moveTo>
                    <a:pt x="1441450" y="0"/>
                  </a:moveTo>
                  <a:cubicBezTo>
                    <a:pt x="1177396" y="111125"/>
                    <a:pt x="913342" y="222250"/>
                    <a:pt x="673100" y="368300"/>
                  </a:cubicBezTo>
                  <a:cubicBezTo>
                    <a:pt x="432858" y="514350"/>
                    <a:pt x="0" y="876300"/>
                    <a:pt x="0" y="8763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Group 340">
              <a:extLst>
                <a:ext uri="{FF2B5EF4-FFF2-40B4-BE49-F238E27FC236}">
                  <a16:creationId xmlns:a16="http://schemas.microsoft.com/office/drawing/2014/main" id="{975EEF4F-D4AB-4082-A9FC-4CD51AF7DB4D}"/>
                </a:ext>
              </a:extLst>
            </p:cNvPr>
            <p:cNvGrpSpPr>
              <a:grpSpLocks/>
            </p:cNvGrpSpPr>
            <p:nvPr/>
          </p:nvGrpSpPr>
          <p:grpSpPr bwMode="gray">
            <a:xfrm>
              <a:off x="3914219" y="2315459"/>
              <a:ext cx="2584320" cy="1247012"/>
              <a:chOff x="3914219" y="2315459"/>
              <a:chExt cx="2584320" cy="1247012"/>
            </a:xfrm>
          </p:grpSpPr>
          <p:sp>
            <p:nvSpPr>
              <p:cNvPr id="16" name="Freeform 341">
                <a:extLst>
                  <a:ext uri="{FF2B5EF4-FFF2-40B4-BE49-F238E27FC236}">
                    <a16:creationId xmlns:a16="http://schemas.microsoft.com/office/drawing/2014/main" id="{12D622AB-E82F-4B42-A42A-12ABA0AF6E6F}"/>
                  </a:ext>
                </a:extLst>
              </p:cNvPr>
              <p:cNvSpPr/>
              <p:nvPr/>
            </p:nvSpPr>
            <p:spPr bwMode="gray">
              <a:xfrm>
                <a:off x="3925959" y="3152380"/>
                <a:ext cx="859972" cy="410091"/>
              </a:xfrm>
              <a:custGeom>
                <a:avLst/>
                <a:gdLst>
                  <a:gd name="connsiteX0" fmla="*/ 0 w 539750"/>
                  <a:gd name="connsiteY0" fmla="*/ 0 h 355600"/>
                  <a:gd name="connsiteX1" fmla="*/ 374650 w 539750"/>
                  <a:gd name="connsiteY1" fmla="*/ 114300 h 355600"/>
                  <a:gd name="connsiteX2" fmla="*/ 539750 w 539750"/>
                  <a:gd name="connsiteY2" fmla="*/ 355600 h 355600"/>
                </a:gdLst>
                <a:ahLst/>
                <a:cxnLst>
                  <a:cxn ang="0">
                    <a:pos x="connsiteX0" y="connsiteY0"/>
                  </a:cxn>
                  <a:cxn ang="0">
                    <a:pos x="connsiteX1" y="connsiteY1"/>
                  </a:cxn>
                  <a:cxn ang="0">
                    <a:pos x="connsiteX2" y="connsiteY2"/>
                  </a:cxn>
                </a:cxnLst>
                <a:rect l="l" t="t" r="r" b="b"/>
                <a:pathLst>
                  <a:path w="539750" h="355600">
                    <a:moveTo>
                      <a:pt x="0" y="0"/>
                    </a:moveTo>
                    <a:cubicBezTo>
                      <a:pt x="142346" y="27516"/>
                      <a:pt x="284692" y="55033"/>
                      <a:pt x="374650" y="114300"/>
                    </a:cubicBezTo>
                    <a:cubicBezTo>
                      <a:pt x="464608" y="173567"/>
                      <a:pt x="539750" y="355600"/>
                      <a:pt x="539750" y="3556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342">
                <a:extLst>
                  <a:ext uri="{FF2B5EF4-FFF2-40B4-BE49-F238E27FC236}">
                    <a16:creationId xmlns:a16="http://schemas.microsoft.com/office/drawing/2014/main" id="{D2102F4F-9234-4FBC-9F0F-5EA643A4A18A}"/>
                  </a:ext>
                </a:extLst>
              </p:cNvPr>
              <p:cNvSpPr/>
              <p:nvPr/>
            </p:nvSpPr>
            <p:spPr bwMode="gray">
              <a:xfrm>
                <a:off x="3918622" y="2522594"/>
                <a:ext cx="2321631" cy="600491"/>
              </a:xfrm>
              <a:custGeom>
                <a:avLst/>
                <a:gdLst>
                  <a:gd name="connsiteX0" fmla="*/ 0 w 1993900"/>
                  <a:gd name="connsiteY0" fmla="*/ 520700 h 520700"/>
                  <a:gd name="connsiteX1" fmla="*/ 1009650 w 1993900"/>
                  <a:gd name="connsiteY1" fmla="*/ 361950 h 520700"/>
                  <a:gd name="connsiteX2" fmla="*/ 1993900 w 1993900"/>
                  <a:gd name="connsiteY2" fmla="*/ 0 h 520700"/>
                </a:gdLst>
                <a:ahLst/>
                <a:cxnLst>
                  <a:cxn ang="0">
                    <a:pos x="connsiteX0" y="connsiteY0"/>
                  </a:cxn>
                  <a:cxn ang="0">
                    <a:pos x="connsiteX1" y="connsiteY1"/>
                  </a:cxn>
                  <a:cxn ang="0">
                    <a:pos x="connsiteX2" y="connsiteY2"/>
                  </a:cxn>
                </a:cxnLst>
                <a:rect l="l" t="t" r="r" b="b"/>
                <a:pathLst>
                  <a:path w="1993900" h="520700">
                    <a:moveTo>
                      <a:pt x="0" y="520700"/>
                    </a:moveTo>
                    <a:cubicBezTo>
                      <a:pt x="338666" y="484716"/>
                      <a:pt x="677333" y="448733"/>
                      <a:pt x="1009650" y="361950"/>
                    </a:cubicBezTo>
                    <a:cubicBezTo>
                      <a:pt x="1341967" y="275167"/>
                      <a:pt x="1993900" y="0"/>
                      <a:pt x="199390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Group 343">
                <a:extLst>
                  <a:ext uri="{FF2B5EF4-FFF2-40B4-BE49-F238E27FC236}">
                    <a16:creationId xmlns:a16="http://schemas.microsoft.com/office/drawing/2014/main" id="{EFA49EA3-57F2-47C6-B28C-9E6A2396E6BD}"/>
                  </a:ext>
                </a:extLst>
              </p:cNvPr>
              <p:cNvGrpSpPr>
                <a:grpSpLocks/>
              </p:cNvGrpSpPr>
              <p:nvPr/>
            </p:nvGrpSpPr>
            <p:grpSpPr bwMode="gray">
              <a:xfrm>
                <a:off x="3914219" y="2315459"/>
                <a:ext cx="2584320" cy="1239844"/>
                <a:chOff x="3914219" y="2315459"/>
                <a:chExt cx="2584320" cy="1239844"/>
              </a:xfrm>
            </p:grpSpPr>
            <p:sp>
              <p:nvSpPr>
                <p:cNvPr id="19" name="Freeform 344">
                  <a:extLst>
                    <a:ext uri="{FF2B5EF4-FFF2-40B4-BE49-F238E27FC236}">
                      <a16:creationId xmlns:a16="http://schemas.microsoft.com/office/drawing/2014/main" id="{50A65F30-2B87-4B1A-9E1C-23AD74F5AA76}"/>
                    </a:ext>
                  </a:extLst>
                </p:cNvPr>
                <p:cNvSpPr/>
                <p:nvPr/>
              </p:nvSpPr>
              <p:spPr bwMode="gray">
                <a:xfrm>
                  <a:off x="3914219" y="3097980"/>
                  <a:ext cx="2571112" cy="332676"/>
                </a:xfrm>
                <a:custGeom>
                  <a:avLst/>
                  <a:gdLst>
                    <a:gd name="connsiteX0" fmla="*/ 0 w 1809750"/>
                    <a:gd name="connsiteY0" fmla="*/ 48926 h 220376"/>
                    <a:gd name="connsiteX1" fmla="*/ 1009650 w 1809750"/>
                    <a:gd name="connsiteY1" fmla="*/ 10826 h 220376"/>
                    <a:gd name="connsiteX2" fmla="*/ 1809750 w 1809750"/>
                    <a:gd name="connsiteY2" fmla="*/ 220376 h 220376"/>
                    <a:gd name="connsiteX0" fmla="*/ 0 w 1813188"/>
                    <a:gd name="connsiteY0" fmla="*/ 31614 h 226243"/>
                    <a:gd name="connsiteX1" fmla="*/ 1013088 w 1813188"/>
                    <a:gd name="connsiteY1" fmla="*/ 16693 h 226243"/>
                    <a:gd name="connsiteX2" fmla="*/ 1813188 w 1813188"/>
                    <a:gd name="connsiteY2" fmla="*/ 226243 h 226243"/>
                  </a:gdLst>
                  <a:ahLst/>
                  <a:cxnLst>
                    <a:cxn ang="0">
                      <a:pos x="connsiteX0" y="connsiteY0"/>
                    </a:cxn>
                    <a:cxn ang="0">
                      <a:pos x="connsiteX1" y="connsiteY1"/>
                    </a:cxn>
                    <a:cxn ang="0">
                      <a:pos x="connsiteX2" y="connsiteY2"/>
                    </a:cxn>
                  </a:cxnLst>
                  <a:rect l="l" t="t" r="r" b="b"/>
                  <a:pathLst>
                    <a:path w="1813188" h="226243">
                      <a:moveTo>
                        <a:pt x="0" y="31614"/>
                      </a:moveTo>
                      <a:cubicBezTo>
                        <a:pt x="354012" y="-1724"/>
                        <a:pt x="711463" y="-11882"/>
                        <a:pt x="1013088" y="16693"/>
                      </a:cubicBezTo>
                      <a:cubicBezTo>
                        <a:pt x="1314713" y="45268"/>
                        <a:pt x="1813188" y="226243"/>
                        <a:pt x="1813188" y="226243"/>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Group 345">
                  <a:extLst>
                    <a:ext uri="{FF2B5EF4-FFF2-40B4-BE49-F238E27FC236}">
                      <a16:creationId xmlns:a16="http://schemas.microsoft.com/office/drawing/2014/main" id="{CACAE539-F39C-4EB8-B917-674C21F24122}"/>
                    </a:ext>
                  </a:extLst>
                </p:cNvPr>
                <p:cNvGrpSpPr>
                  <a:grpSpLocks/>
                </p:cNvGrpSpPr>
                <p:nvPr/>
              </p:nvGrpSpPr>
              <p:grpSpPr bwMode="gray">
                <a:xfrm>
                  <a:off x="3926293" y="2315459"/>
                  <a:ext cx="2572246" cy="1239844"/>
                  <a:chOff x="3926293" y="2315459"/>
                  <a:chExt cx="2572246" cy="1239844"/>
                </a:xfrm>
              </p:grpSpPr>
              <p:grpSp>
                <p:nvGrpSpPr>
                  <p:cNvPr id="21" name="Group 347">
                    <a:extLst>
                      <a:ext uri="{FF2B5EF4-FFF2-40B4-BE49-F238E27FC236}">
                        <a16:creationId xmlns:a16="http://schemas.microsoft.com/office/drawing/2014/main" id="{FF66F690-7C95-4C2F-9498-DD6B3DEFBDC6}"/>
                      </a:ext>
                    </a:extLst>
                  </p:cNvPr>
                  <p:cNvGrpSpPr>
                    <a:grpSpLocks/>
                  </p:cNvGrpSpPr>
                  <p:nvPr/>
                </p:nvGrpSpPr>
                <p:grpSpPr bwMode="gray">
                  <a:xfrm>
                    <a:off x="3926293" y="2315459"/>
                    <a:ext cx="2561355" cy="1232679"/>
                    <a:chOff x="1049927" y="2533651"/>
                    <a:chExt cx="2223036" cy="1092199"/>
                  </a:xfrm>
                </p:grpSpPr>
                <p:sp>
                  <p:nvSpPr>
                    <p:cNvPr id="23" name="Freeform 349">
                      <a:extLst>
                        <a:ext uri="{FF2B5EF4-FFF2-40B4-BE49-F238E27FC236}">
                          <a16:creationId xmlns:a16="http://schemas.microsoft.com/office/drawing/2014/main" id="{BF20A12B-EFE7-4172-B7DF-EA4C48BB74CB}"/>
                        </a:ext>
                      </a:extLst>
                    </p:cNvPr>
                    <p:cNvSpPr/>
                    <p:nvPr/>
                  </p:nvSpPr>
                  <p:spPr bwMode="gray">
                    <a:xfrm>
                      <a:off x="1049637" y="2533651"/>
                      <a:ext cx="1100468" cy="741543"/>
                    </a:xfrm>
                    <a:custGeom>
                      <a:avLst/>
                      <a:gdLst>
                        <a:gd name="connsiteX0" fmla="*/ 0 w 1085850"/>
                        <a:gd name="connsiteY0" fmla="*/ 749300 h 749300"/>
                        <a:gd name="connsiteX1" fmla="*/ 622300 w 1085850"/>
                        <a:gd name="connsiteY1" fmla="*/ 508000 h 749300"/>
                        <a:gd name="connsiteX2" fmla="*/ 1085850 w 1085850"/>
                        <a:gd name="connsiteY2" fmla="*/ 0 h 749300"/>
                      </a:gdLst>
                      <a:ahLst/>
                      <a:cxnLst>
                        <a:cxn ang="0">
                          <a:pos x="connsiteX0" y="connsiteY0"/>
                        </a:cxn>
                        <a:cxn ang="0">
                          <a:pos x="connsiteX1" y="connsiteY1"/>
                        </a:cxn>
                        <a:cxn ang="0">
                          <a:pos x="connsiteX2" y="connsiteY2"/>
                        </a:cxn>
                      </a:cxnLst>
                      <a:rect l="l" t="t" r="r" b="b"/>
                      <a:pathLst>
                        <a:path w="1085850" h="749300">
                          <a:moveTo>
                            <a:pt x="0" y="749300"/>
                          </a:moveTo>
                          <a:cubicBezTo>
                            <a:pt x="220662" y="691091"/>
                            <a:pt x="441325" y="632883"/>
                            <a:pt x="622300" y="508000"/>
                          </a:cubicBezTo>
                          <a:cubicBezTo>
                            <a:pt x="803275" y="383117"/>
                            <a:pt x="1085850" y="0"/>
                            <a:pt x="108585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Freeform 350">
                      <a:extLst>
                        <a:ext uri="{FF2B5EF4-FFF2-40B4-BE49-F238E27FC236}">
                          <a16:creationId xmlns:a16="http://schemas.microsoft.com/office/drawing/2014/main" id="{E56EA618-57AD-4DB3-A460-FAF02FDFAEA8}"/>
                        </a:ext>
                      </a:extLst>
                    </p:cNvPr>
                    <p:cNvSpPr/>
                    <p:nvPr/>
                  </p:nvSpPr>
                  <p:spPr bwMode="gray">
                    <a:xfrm>
                      <a:off x="2137368" y="2533651"/>
                      <a:ext cx="931067" cy="224316"/>
                    </a:xfrm>
                    <a:custGeom>
                      <a:avLst/>
                      <a:gdLst>
                        <a:gd name="connsiteX0" fmla="*/ 0 w 927100"/>
                        <a:gd name="connsiteY0" fmla="*/ 0 h 294745"/>
                        <a:gd name="connsiteX1" fmla="*/ 419100 w 927100"/>
                        <a:gd name="connsiteY1" fmla="*/ 285750 h 294745"/>
                        <a:gd name="connsiteX2" fmla="*/ 927100 w 927100"/>
                        <a:gd name="connsiteY2" fmla="*/ 228600 h 294745"/>
                      </a:gdLst>
                      <a:ahLst/>
                      <a:cxnLst>
                        <a:cxn ang="0">
                          <a:pos x="connsiteX0" y="connsiteY0"/>
                        </a:cxn>
                        <a:cxn ang="0">
                          <a:pos x="connsiteX1" y="connsiteY1"/>
                        </a:cxn>
                        <a:cxn ang="0">
                          <a:pos x="connsiteX2" y="connsiteY2"/>
                        </a:cxn>
                      </a:cxnLst>
                      <a:rect l="l" t="t" r="r" b="b"/>
                      <a:pathLst>
                        <a:path w="927100" h="294745">
                          <a:moveTo>
                            <a:pt x="0" y="0"/>
                          </a:moveTo>
                          <a:cubicBezTo>
                            <a:pt x="132291" y="123825"/>
                            <a:pt x="264583" y="247650"/>
                            <a:pt x="419100" y="285750"/>
                          </a:cubicBezTo>
                          <a:cubicBezTo>
                            <a:pt x="573617" y="323850"/>
                            <a:pt x="927100" y="228600"/>
                            <a:pt x="927100" y="22860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351">
                      <a:extLst>
                        <a:ext uri="{FF2B5EF4-FFF2-40B4-BE49-F238E27FC236}">
                          <a16:creationId xmlns:a16="http://schemas.microsoft.com/office/drawing/2014/main" id="{70CA9626-E392-4813-AF06-8AE90790B0E0}"/>
                        </a:ext>
                      </a:extLst>
                    </p:cNvPr>
                    <p:cNvSpPr/>
                    <p:nvPr/>
                  </p:nvSpPr>
                  <p:spPr bwMode="gray">
                    <a:xfrm>
                      <a:off x="1796019" y="2552190"/>
                      <a:ext cx="351538" cy="1106752"/>
                    </a:xfrm>
                    <a:custGeom>
                      <a:avLst/>
                      <a:gdLst>
                        <a:gd name="connsiteX0" fmla="*/ 508000 w 508000"/>
                        <a:gd name="connsiteY0" fmla="*/ 0 h 1073150"/>
                        <a:gd name="connsiteX1" fmla="*/ 419100 w 508000"/>
                        <a:gd name="connsiteY1" fmla="*/ 488950 h 1073150"/>
                        <a:gd name="connsiteX2" fmla="*/ 0 w 508000"/>
                        <a:gd name="connsiteY2" fmla="*/ 1073150 h 1073150"/>
                      </a:gdLst>
                      <a:ahLst/>
                      <a:cxnLst>
                        <a:cxn ang="0">
                          <a:pos x="connsiteX0" y="connsiteY0"/>
                        </a:cxn>
                        <a:cxn ang="0">
                          <a:pos x="connsiteX1" y="connsiteY1"/>
                        </a:cxn>
                        <a:cxn ang="0">
                          <a:pos x="connsiteX2" y="connsiteY2"/>
                        </a:cxn>
                      </a:cxnLst>
                      <a:rect l="l" t="t" r="r" b="b"/>
                      <a:pathLst>
                        <a:path w="508000" h="1073150">
                          <a:moveTo>
                            <a:pt x="508000" y="0"/>
                          </a:moveTo>
                          <a:cubicBezTo>
                            <a:pt x="505883" y="155046"/>
                            <a:pt x="503767" y="310092"/>
                            <a:pt x="419100" y="488950"/>
                          </a:cubicBezTo>
                          <a:cubicBezTo>
                            <a:pt x="334433" y="667808"/>
                            <a:pt x="0" y="1073150"/>
                            <a:pt x="0" y="107315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352">
                      <a:extLst>
                        <a:ext uri="{FF2B5EF4-FFF2-40B4-BE49-F238E27FC236}">
                          <a16:creationId xmlns:a16="http://schemas.microsoft.com/office/drawing/2014/main" id="{B5CED64E-8ABE-4746-804E-B810F7F351A7}"/>
                        </a:ext>
                      </a:extLst>
                    </p:cNvPr>
                    <p:cNvSpPr/>
                    <p:nvPr/>
                  </p:nvSpPr>
                  <p:spPr bwMode="gray">
                    <a:xfrm>
                      <a:off x="2159021" y="2602243"/>
                      <a:ext cx="1114478" cy="928783"/>
                    </a:xfrm>
                    <a:custGeom>
                      <a:avLst/>
                      <a:gdLst>
                        <a:gd name="connsiteX0" fmla="*/ 717550 w 717550"/>
                        <a:gd name="connsiteY0" fmla="*/ 889000 h 889000"/>
                        <a:gd name="connsiteX1" fmla="*/ 234950 w 717550"/>
                        <a:gd name="connsiteY1" fmla="*/ 539750 h 889000"/>
                        <a:gd name="connsiteX2" fmla="*/ 0 w 717550"/>
                        <a:gd name="connsiteY2" fmla="*/ 0 h 889000"/>
                      </a:gdLst>
                      <a:ahLst/>
                      <a:cxnLst>
                        <a:cxn ang="0">
                          <a:pos x="connsiteX0" y="connsiteY0"/>
                        </a:cxn>
                        <a:cxn ang="0">
                          <a:pos x="connsiteX1" y="connsiteY1"/>
                        </a:cxn>
                        <a:cxn ang="0">
                          <a:pos x="connsiteX2" y="connsiteY2"/>
                        </a:cxn>
                      </a:cxnLst>
                      <a:rect l="l" t="t" r="r" b="b"/>
                      <a:pathLst>
                        <a:path w="717550" h="889000">
                          <a:moveTo>
                            <a:pt x="717550" y="889000"/>
                          </a:moveTo>
                          <a:cubicBezTo>
                            <a:pt x="536046" y="788458"/>
                            <a:pt x="354542" y="687917"/>
                            <a:pt x="234950" y="539750"/>
                          </a:cubicBezTo>
                          <a:cubicBezTo>
                            <a:pt x="115358" y="391583"/>
                            <a:pt x="0" y="0"/>
                            <a:pt x="0"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 name="Freeform 348">
                    <a:extLst>
                      <a:ext uri="{FF2B5EF4-FFF2-40B4-BE49-F238E27FC236}">
                        <a16:creationId xmlns:a16="http://schemas.microsoft.com/office/drawing/2014/main" id="{28B83EC1-B1AF-428A-BFEE-694300D78084}"/>
                      </a:ext>
                    </a:extLst>
                  </p:cNvPr>
                  <p:cNvSpPr/>
                  <p:nvPr/>
                </p:nvSpPr>
                <p:spPr bwMode="gray">
                  <a:xfrm>
                    <a:off x="4777126" y="3265365"/>
                    <a:ext cx="1721413" cy="290829"/>
                  </a:xfrm>
                  <a:custGeom>
                    <a:avLst/>
                    <a:gdLst>
                      <a:gd name="connsiteX0" fmla="*/ 0 w 1225550"/>
                      <a:gd name="connsiteY0" fmla="*/ 259827 h 259827"/>
                      <a:gd name="connsiteX1" fmla="*/ 577850 w 1225550"/>
                      <a:gd name="connsiteY1" fmla="*/ 5827 h 259827"/>
                      <a:gd name="connsiteX2" fmla="*/ 1225550 w 1225550"/>
                      <a:gd name="connsiteY2" fmla="*/ 75677 h 259827"/>
                      <a:gd name="connsiteX0" fmla="*/ 0 w 1260086"/>
                      <a:gd name="connsiteY0" fmla="*/ 257585 h 257585"/>
                      <a:gd name="connsiteX1" fmla="*/ 577850 w 1260086"/>
                      <a:gd name="connsiteY1" fmla="*/ 3585 h 257585"/>
                      <a:gd name="connsiteX2" fmla="*/ 1260086 w 1260086"/>
                      <a:gd name="connsiteY2" fmla="*/ 149368 h 257585"/>
                    </a:gdLst>
                    <a:ahLst/>
                    <a:cxnLst>
                      <a:cxn ang="0">
                        <a:pos x="connsiteX0" y="connsiteY0"/>
                      </a:cxn>
                      <a:cxn ang="0">
                        <a:pos x="connsiteX1" y="connsiteY1"/>
                      </a:cxn>
                      <a:cxn ang="0">
                        <a:pos x="connsiteX2" y="connsiteY2"/>
                      </a:cxn>
                    </a:cxnLst>
                    <a:rect l="l" t="t" r="r" b="b"/>
                    <a:pathLst>
                      <a:path w="1260086" h="257585">
                        <a:moveTo>
                          <a:pt x="0" y="257585"/>
                        </a:moveTo>
                        <a:cubicBezTo>
                          <a:pt x="186796" y="145931"/>
                          <a:pt x="373592" y="34277"/>
                          <a:pt x="577850" y="3585"/>
                        </a:cubicBezTo>
                        <a:cubicBezTo>
                          <a:pt x="782108" y="-27107"/>
                          <a:pt x="1260086" y="149368"/>
                          <a:pt x="1260086" y="149368"/>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grpSp>
      <p:sp>
        <p:nvSpPr>
          <p:cNvPr id="10" name="任意多边形 565">
            <a:extLst>
              <a:ext uri="{FF2B5EF4-FFF2-40B4-BE49-F238E27FC236}">
                <a16:creationId xmlns:a16="http://schemas.microsoft.com/office/drawing/2014/main" id="{59809236-EB7F-481C-923E-3E881ACAB225}"/>
              </a:ext>
            </a:extLst>
          </p:cNvPr>
          <p:cNvSpPr/>
          <p:nvPr/>
        </p:nvSpPr>
        <p:spPr bwMode="gray">
          <a:xfrm>
            <a:off x="4336624" y="4618324"/>
            <a:ext cx="85400" cy="158562"/>
          </a:xfrm>
          <a:custGeom>
            <a:avLst/>
            <a:gdLst>
              <a:gd name="connsiteX0" fmla="*/ 14664 w 167064"/>
              <a:gd name="connsiteY0" fmla="*/ 0 h 390525"/>
              <a:gd name="connsiteX1" fmla="*/ 14664 w 167064"/>
              <a:gd name="connsiteY1" fmla="*/ 171450 h 390525"/>
              <a:gd name="connsiteX2" fmla="*/ 167064 w 167064"/>
              <a:gd name="connsiteY2" fmla="*/ 390525 h 390525"/>
            </a:gdLst>
            <a:ahLst/>
            <a:cxnLst>
              <a:cxn ang="0">
                <a:pos x="connsiteX0" y="connsiteY0"/>
              </a:cxn>
              <a:cxn ang="0">
                <a:pos x="connsiteX1" y="connsiteY1"/>
              </a:cxn>
              <a:cxn ang="0">
                <a:pos x="connsiteX2" y="connsiteY2"/>
              </a:cxn>
            </a:cxnLst>
            <a:rect l="l" t="t" r="r" b="b"/>
            <a:pathLst>
              <a:path w="167064" h="390525">
                <a:moveTo>
                  <a:pt x="14664" y="0"/>
                </a:moveTo>
                <a:cubicBezTo>
                  <a:pt x="1964" y="53181"/>
                  <a:pt x="-10736" y="106363"/>
                  <a:pt x="14664" y="171450"/>
                </a:cubicBezTo>
                <a:cubicBezTo>
                  <a:pt x="40064" y="236538"/>
                  <a:pt x="103564" y="313531"/>
                  <a:pt x="167064" y="390525"/>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566">
            <a:extLst>
              <a:ext uri="{FF2B5EF4-FFF2-40B4-BE49-F238E27FC236}">
                <a16:creationId xmlns:a16="http://schemas.microsoft.com/office/drawing/2014/main" id="{623E08A3-CE91-4F17-AF15-0DCEEC448C76}"/>
              </a:ext>
            </a:extLst>
          </p:cNvPr>
          <p:cNvSpPr/>
          <p:nvPr/>
        </p:nvSpPr>
        <p:spPr bwMode="gray">
          <a:xfrm>
            <a:off x="4296903" y="4627763"/>
            <a:ext cx="224422" cy="365259"/>
          </a:xfrm>
          <a:custGeom>
            <a:avLst/>
            <a:gdLst>
              <a:gd name="connsiteX0" fmla="*/ 58797 w 430272"/>
              <a:gd name="connsiteY0" fmla="*/ 0 h 900112"/>
              <a:gd name="connsiteX1" fmla="*/ 30222 w 430272"/>
              <a:gd name="connsiteY1" fmla="*/ 333375 h 900112"/>
              <a:gd name="connsiteX2" fmla="*/ 430272 w 430272"/>
              <a:gd name="connsiteY2" fmla="*/ 900112 h 900112"/>
            </a:gdLst>
            <a:ahLst/>
            <a:cxnLst>
              <a:cxn ang="0">
                <a:pos x="connsiteX0" y="connsiteY0"/>
              </a:cxn>
              <a:cxn ang="0">
                <a:pos x="connsiteX1" y="connsiteY1"/>
              </a:cxn>
              <a:cxn ang="0">
                <a:pos x="connsiteX2" y="connsiteY2"/>
              </a:cxn>
            </a:cxnLst>
            <a:rect l="l" t="t" r="r" b="b"/>
            <a:pathLst>
              <a:path w="430272" h="900112">
                <a:moveTo>
                  <a:pt x="58797" y="0"/>
                </a:moveTo>
                <a:cubicBezTo>
                  <a:pt x="13553" y="91678"/>
                  <a:pt x="-31690" y="183356"/>
                  <a:pt x="30222" y="333375"/>
                </a:cubicBezTo>
                <a:cubicBezTo>
                  <a:pt x="92134" y="483394"/>
                  <a:pt x="361216" y="805656"/>
                  <a:pt x="430272" y="900112"/>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任意多边形 567">
            <a:extLst>
              <a:ext uri="{FF2B5EF4-FFF2-40B4-BE49-F238E27FC236}">
                <a16:creationId xmlns:a16="http://schemas.microsoft.com/office/drawing/2014/main" id="{90AEF9EA-6056-4110-A46C-0D8688080208}"/>
              </a:ext>
            </a:extLst>
          </p:cNvPr>
          <p:cNvSpPr/>
          <p:nvPr/>
        </p:nvSpPr>
        <p:spPr bwMode="gray">
          <a:xfrm>
            <a:off x="2789500" y="4658909"/>
            <a:ext cx="137037" cy="202921"/>
          </a:xfrm>
          <a:custGeom>
            <a:avLst/>
            <a:gdLst>
              <a:gd name="connsiteX0" fmla="*/ 219075 w 267914"/>
              <a:gd name="connsiteY0" fmla="*/ 0 h 500062"/>
              <a:gd name="connsiteX1" fmla="*/ 252412 w 267914"/>
              <a:gd name="connsiteY1" fmla="*/ 242887 h 500062"/>
              <a:gd name="connsiteX2" fmla="*/ 0 w 267914"/>
              <a:gd name="connsiteY2" fmla="*/ 500062 h 500062"/>
            </a:gdLst>
            <a:ahLst/>
            <a:cxnLst>
              <a:cxn ang="0">
                <a:pos x="connsiteX0" y="connsiteY0"/>
              </a:cxn>
              <a:cxn ang="0">
                <a:pos x="connsiteX1" y="connsiteY1"/>
              </a:cxn>
              <a:cxn ang="0">
                <a:pos x="connsiteX2" y="connsiteY2"/>
              </a:cxn>
            </a:cxnLst>
            <a:rect l="l" t="t" r="r" b="b"/>
            <a:pathLst>
              <a:path w="267914" h="500062">
                <a:moveTo>
                  <a:pt x="219075" y="0"/>
                </a:moveTo>
                <a:cubicBezTo>
                  <a:pt x="254000" y="79771"/>
                  <a:pt x="288925" y="159543"/>
                  <a:pt x="252412" y="242887"/>
                </a:cubicBezTo>
                <a:cubicBezTo>
                  <a:pt x="215899" y="326231"/>
                  <a:pt x="107949" y="413146"/>
                  <a:pt x="0" y="500062"/>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568">
            <a:extLst>
              <a:ext uri="{FF2B5EF4-FFF2-40B4-BE49-F238E27FC236}">
                <a16:creationId xmlns:a16="http://schemas.microsoft.com/office/drawing/2014/main" id="{AE7C5D75-BD6F-4343-8CD2-69812DDAB8B6}"/>
              </a:ext>
            </a:extLst>
          </p:cNvPr>
          <p:cNvSpPr/>
          <p:nvPr/>
        </p:nvSpPr>
        <p:spPr bwMode="gray">
          <a:xfrm>
            <a:off x="2913627" y="4525830"/>
            <a:ext cx="703058" cy="140630"/>
          </a:xfrm>
          <a:custGeom>
            <a:avLst/>
            <a:gdLst>
              <a:gd name="connsiteX0" fmla="*/ 0 w 1376363"/>
              <a:gd name="connsiteY0" fmla="*/ 300038 h 347032"/>
              <a:gd name="connsiteX1" fmla="*/ 200025 w 1376363"/>
              <a:gd name="connsiteY1" fmla="*/ 328613 h 347032"/>
              <a:gd name="connsiteX2" fmla="*/ 766763 w 1376363"/>
              <a:gd name="connsiteY2" fmla="*/ 319088 h 347032"/>
              <a:gd name="connsiteX3" fmla="*/ 1376363 w 1376363"/>
              <a:gd name="connsiteY3" fmla="*/ 0 h 347032"/>
            </a:gdLst>
            <a:ahLst/>
            <a:cxnLst>
              <a:cxn ang="0">
                <a:pos x="connsiteX0" y="connsiteY0"/>
              </a:cxn>
              <a:cxn ang="0">
                <a:pos x="connsiteX1" y="connsiteY1"/>
              </a:cxn>
              <a:cxn ang="0">
                <a:pos x="connsiteX2" y="connsiteY2"/>
              </a:cxn>
              <a:cxn ang="0">
                <a:pos x="connsiteX3" y="connsiteY3"/>
              </a:cxn>
            </a:cxnLst>
            <a:rect l="l" t="t" r="r" b="b"/>
            <a:pathLst>
              <a:path w="1376363" h="347032">
                <a:moveTo>
                  <a:pt x="0" y="300038"/>
                </a:moveTo>
                <a:cubicBezTo>
                  <a:pt x="36115" y="312738"/>
                  <a:pt x="200025" y="328613"/>
                  <a:pt x="200025" y="328613"/>
                </a:cubicBezTo>
                <a:cubicBezTo>
                  <a:pt x="327819" y="331788"/>
                  <a:pt x="570707" y="373857"/>
                  <a:pt x="766763" y="319088"/>
                </a:cubicBezTo>
                <a:cubicBezTo>
                  <a:pt x="962819" y="264319"/>
                  <a:pt x="1376363" y="0"/>
                  <a:pt x="1376363" y="0"/>
                </a:cubicBezTo>
              </a:path>
            </a:pathLst>
          </a:custGeom>
          <a:noFill/>
          <a:ln w="3175" cap="flat" cmpd="sng" algn="ctr">
            <a:solidFill>
              <a:sysClr val="window" lastClr="FFFFFF">
                <a:lumMod val="50000"/>
                <a:alpha val="43000"/>
              </a:sysClr>
            </a:solidFill>
            <a:prstDash val="dash"/>
          </a:ln>
          <a:effectLst/>
        </p:spPr>
        <p:txBody>
          <a:bodyPr anchor="ctr"/>
          <a:lstStyle/>
          <a:p>
            <a:pPr algn="ctr" defTabSz="854907" fontAlgn="ctr">
              <a:defRPr/>
            </a:pPr>
            <a:endParaRPr lang="en-US"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云形 27">
            <a:extLst>
              <a:ext uri="{FF2B5EF4-FFF2-40B4-BE49-F238E27FC236}">
                <a16:creationId xmlns:a16="http://schemas.microsoft.com/office/drawing/2014/main" id="{671A199B-1098-4F44-837A-0F73FF56B2F7}"/>
              </a:ext>
            </a:extLst>
          </p:cNvPr>
          <p:cNvSpPr/>
          <p:nvPr/>
        </p:nvSpPr>
        <p:spPr bwMode="gray">
          <a:xfrm>
            <a:off x="2985196" y="4259276"/>
            <a:ext cx="1528058" cy="418604"/>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Shape 423">
            <a:extLst>
              <a:ext uri="{FF2B5EF4-FFF2-40B4-BE49-F238E27FC236}">
                <a16:creationId xmlns:a16="http://schemas.microsoft.com/office/drawing/2014/main" id="{48FC0238-39B1-4AF3-BFB2-7992BE5CD736}"/>
              </a:ext>
            </a:extLst>
          </p:cNvPr>
          <p:cNvSpPr/>
          <p:nvPr/>
        </p:nvSpPr>
        <p:spPr bwMode="gray">
          <a:xfrm>
            <a:off x="2898336" y="4410960"/>
            <a:ext cx="1962551" cy="132079"/>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office </a:t>
            </a:r>
          </a:p>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云形 30">
            <a:extLst>
              <a:ext uri="{FF2B5EF4-FFF2-40B4-BE49-F238E27FC236}">
                <a16:creationId xmlns:a16="http://schemas.microsoft.com/office/drawing/2014/main" id="{4DF5E3F6-B4DB-4CF6-B58E-DC64242B3EC3}"/>
              </a:ext>
            </a:extLst>
          </p:cNvPr>
          <p:cNvSpPr/>
          <p:nvPr/>
        </p:nvSpPr>
        <p:spPr bwMode="gray">
          <a:xfrm>
            <a:off x="3843437" y="4605655"/>
            <a:ext cx="1570956" cy="487096"/>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Shape 423">
            <a:extLst>
              <a:ext uri="{FF2B5EF4-FFF2-40B4-BE49-F238E27FC236}">
                <a16:creationId xmlns:a16="http://schemas.microsoft.com/office/drawing/2014/main" id="{52B7E4E1-BE8F-4D74-9133-DA7F1A2C972E}"/>
              </a:ext>
            </a:extLst>
          </p:cNvPr>
          <p:cNvSpPr/>
          <p:nvPr/>
        </p:nvSpPr>
        <p:spPr bwMode="gray">
          <a:xfrm>
            <a:off x="3913746" y="4606262"/>
            <a:ext cx="1385092" cy="377923"/>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security protection 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 name="云形 32">
            <a:extLst>
              <a:ext uri="{FF2B5EF4-FFF2-40B4-BE49-F238E27FC236}">
                <a16:creationId xmlns:a16="http://schemas.microsoft.com/office/drawing/2014/main" id="{C2FE5609-C658-4BBC-BF8E-9C8A61C73CA6}"/>
              </a:ext>
            </a:extLst>
          </p:cNvPr>
          <p:cNvSpPr/>
          <p:nvPr/>
        </p:nvSpPr>
        <p:spPr bwMode="gray">
          <a:xfrm>
            <a:off x="1930758" y="4466469"/>
            <a:ext cx="1464683" cy="526482"/>
          </a:xfrm>
          <a:prstGeom prst="cloud">
            <a:avLst/>
          </a:prstGeom>
          <a:solidFill>
            <a:schemeClr val="bg1">
              <a:lumMod val="25000"/>
              <a:lumOff val="75000"/>
              <a:alpha val="70000"/>
            </a:schemeClr>
          </a:solidFill>
          <a:ln w="6350" cap="flat" cmpd="sng" algn="ctr">
            <a:noFill/>
            <a:prstDash val="solid"/>
          </a:ln>
          <a:effectLst/>
        </p:spPr>
        <p:txBody>
          <a:bodyPr lIns="128209" tIns="64105" rIns="128209" bIns="64105" anchor="ctr"/>
          <a:lstStyle/>
          <a:p>
            <a:pPr algn="ctr" defTabSz="854907" fontAlgn="ctr">
              <a:lnSpc>
                <a:spcPct val="150000"/>
              </a:lnSpc>
              <a:buClr>
                <a:srgbClr val="CC9900"/>
              </a:buClr>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 name="Shape 423">
            <a:extLst>
              <a:ext uri="{FF2B5EF4-FFF2-40B4-BE49-F238E27FC236}">
                <a16:creationId xmlns:a16="http://schemas.microsoft.com/office/drawing/2014/main" id="{C0385CDD-DACA-4CB2-A637-1C3E773D6FF1}"/>
              </a:ext>
            </a:extLst>
          </p:cNvPr>
          <p:cNvSpPr/>
          <p:nvPr/>
        </p:nvSpPr>
        <p:spPr bwMode="gray">
          <a:xfrm>
            <a:off x="1895598" y="4648522"/>
            <a:ext cx="1617403" cy="217386"/>
          </a:xfrm>
          <a:prstGeom prst="rect">
            <a:avLst/>
          </a:prstGeom>
          <a:noFill/>
          <a:ln w="12700">
            <a:miter lim="400000"/>
          </a:ln>
          <a:extLst>
            <a:ext uri="{C572A759-6A51-4108-AA02-DFA0A04FC94B}"/>
          </a:extLst>
        </p:spPr>
        <p:txBody>
          <a:bodyPr lIns="0" tIns="0" rIns="0" bIns="0" anchor="ctr"/>
          <a:lstStyle>
            <a:lvl1pPr defTabSz="516747">
              <a:defRPr sz="1600">
                <a:solidFill>
                  <a:srgbClr val="FFFFFF"/>
                </a:solidFill>
                <a:latin typeface="Arial"/>
                <a:ea typeface="+mn-ea"/>
                <a:cs typeface="+mn-cs"/>
                <a:sym typeface="Helvetica"/>
              </a:defRPr>
            </a:lvl1pPr>
          </a:lstStyle>
          <a:p>
            <a:pPr algn="ctr" defTabSz="516695" fontAlgn="ctr">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Virtual production network</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5" name="矩形 34">
            <a:extLst>
              <a:ext uri="{FF2B5EF4-FFF2-40B4-BE49-F238E27FC236}">
                <a16:creationId xmlns:a16="http://schemas.microsoft.com/office/drawing/2014/main" id="{948D0E82-9A8D-4FF7-B294-122D04DAFFC0}"/>
              </a:ext>
            </a:extLst>
          </p:cNvPr>
          <p:cNvSpPr/>
          <p:nvPr/>
        </p:nvSpPr>
        <p:spPr bwMode="gray">
          <a:xfrm>
            <a:off x="480905" y="4805222"/>
            <a:ext cx="905976" cy="523220"/>
          </a:xfrm>
          <a:prstGeom prst="rect">
            <a:avLst/>
          </a:prstGeom>
        </p:spPr>
        <p:txBody>
          <a:bodyPr wrap="squar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sp>
        <p:nvSpPr>
          <p:cNvPr id="36" name="矩形 35">
            <a:extLst>
              <a:ext uri="{FF2B5EF4-FFF2-40B4-BE49-F238E27FC236}">
                <a16:creationId xmlns:a16="http://schemas.microsoft.com/office/drawing/2014/main" id="{AB225B85-BF3C-41ED-B311-A166824D9205}"/>
              </a:ext>
            </a:extLst>
          </p:cNvPr>
          <p:cNvSpPr/>
          <p:nvPr/>
        </p:nvSpPr>
        <p:spPr bwMode="gray">
          <a:xfrm>
            <a:off x="455612" y="2385352"/>
            <a:ext cx="1269157" cy="523220"/>
          </a:xfrm>
          <a:prstGeom prst="rect">
            <a:avLst/>
          </a:prstGeom>
        </p:spPr>
        <p:txBody>
          <a:bodyPr wrap="squar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38" name="矩形 340">
            <a:extLst>
              <a:ext uri="{FF2B5EF4-FFF2-40B4-BE49-F238E27FC236}">
                <a16:creationId xmlns:a16="http://schemas.microsoft.com/office/drawing/2014/main" id="{BF7CFAF8-4CDA-4CC6-8734-77DDC8938DF5}"/>
              </a:ext>
            </a:extLst>
          </p:cNvPr>
          <p:cNvSpPr>
            <a:spLocks noChangeArrowheads="1"/>
          </p:cNvSpPr>
          <p:nvPr/>
        </p:nvSpPr>
        <p:spPr bwMode="gray">
          <a:xfrm>
            <a:off x="3101669" y="5224267"/>
            <a:ext cx="177537" cy="39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32" tIns="57017" rIns="114032" bIns="57017"/>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defTabSz="914248" fontAlgn="ctr">
              <a:lnSpc>
                <a:spcPct val="150000"/>
              </a:lnSpc>
              <a:spcBef>
                <a:spcPts val="749"/>
              </a:spcBef>
            </a:pPr>
            <a:endParaRPr lang="en-US" altLang="zh-CN" sz="1200" b="1"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9" name="文本框 237">
            <a:extLst>
              <a:ext uri="{FF2B5EF4-FFF2-40B4-BE49-F238E27FC236}">
                <a16:creationId xmlns:a16="http://schemas.microsoft.com/office/drawing/2014/main" id="{52148BF1-3800-4E6A-872E-B3D30331595E}"/>
              </a:ext>
            </a:extLst>
          </p:cNvPr>
          <p:cNvSpPr txBox="1">
            <a:spLocks noChangeArrowheads="1"/>
          </p:cNvSpPr>
          <p:nvPr/>
        </p:nvSpPr>
        <p:spPr bwMode="gray">
          <a:xfrm>
            <a:off x="2651687" y="2320523"/>
            <a:ext cx="1018526" cy="217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anose="020B0604020202020204" pitchFamily="34" charset="0"/>
                <a:ea typeface="宋体" panose="02010600030101010101" pitchFamily="2" charset="-122"/>
              </a:defRPr>
            </a:lvl1pPr>
            <a:lvl2pPr marL="742950" indent="-285750">
              <a:defRPr sz="2400">
                <a:solidFill>
                  <a:schemeClr val="tx1"/>
                </a:solidFill>
                <a:latin typeface="Arial" panose="020B0604020202020204" pitchFamily="34" charset="0"/>
                <a:ea typeface="宋体" panose="02010600030101010101" pitchFamily="2" charset="-122"/>
              </a:defRPr>
            </a:lvl2pPr>
            <a:lvl3pPr marL="1143000" indent="-228600">
              <a:defRPr sz="2400">
                <a:solidFill>
                  <a:schemeClr val="tx1"/>
                </a:solidFill>
                <a:latin typeface="Arial" panose="020B0604020202020204" pitchFamily="34" charset="0"/>
                <a:ea typeface="宋体" panose="02010600030101010101" pitchFamily="2" charset="-122"/>
              </a:defRPr>
            </a:lvl3pPr>
            <a:lvl4pPr marL="1600200" indent="-228600">
              <a:defRPr sz="2400">
                <a:solidFill>
                  <a:schemeClr val="tx1"/>
                </a:solidFill>
                <a:latin typeface="Arial" panose="020B0604020202020204" pitchFamily="34" charset="0"/>
                <a:ea typeface="宋体" panose="02010600030101010101" pitchFamily="2" charset="-122"/>
              </a:defRPr>
            </a:lvl4pPr>
            <a:lvl5pPr marL="2057400" indent="-22860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ctr" defTabSz="854855"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Open API</a:t>
            </a:r>
          </a:p>
        </p:txBody>
      </p:sp>
      <p:sp>
        <p:nvSpPr>
          <p:cNvPr id="40" name="文本框 39">
            <a:extLst>
              <a:ext uri="{FF2B5EF4-FFF2-40B4-BE49-F238E27FC236}">
                <a16:creationId xmlns:a16="http://schemas.microsoft.com/office/drawing/2014/main" id="{B501D28B-79E1-4B7D-88A7-553F2F983CEF}"/>
              </a:ext>
            </a:extLst>
          </p:cNvPr>
          <p:cNvSpPr txBox="1"/>
          <p:nvPr/>
        </p:nvSpPr>
        <p:spPr bwMode="gray">
          <a:xfrm>
            <a:off x="2960088" y="5615231"/>
            <a:ext cx="1145625" cy="369332"/>
          </a:xfrm>
          <a:prstGeom prst="rect">
            <a:avLst/>
          </a:prstGeom>
          <a:noFill/>
        </p:spPr>
        <p:txBody>
          <a:bodyPr wrap="square" lIns="0" tIns="0" rIns="0" bIns="0" rtlCol="0">
            <a:spAutoFit/>
          </a:bodyPr>
          <a:lstStyle/>
          <a:p>
            <a:pPr algn="ctr" defTabSz="914248"/>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Medium-sized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文本框 40">
            <a:extLst>
              <a:ext uri="{FF2B5EF4-FFF2-40B4-BE49-F238E27FC236}">
                <a16:creationId xmlns:a16="http://schemas.microsoft.com/office/drawing/2014/main" id="{ADAA1AE6-5456-47E3-817A-CEAB9A9DC4DA}"/>
              </a:ext>
            </a:extLst>
          </p:cNvPr>
          <p:cNvSpPr txBox="1"/>
          <p:nvPr/>
        </p:nvSpPr>
        <p:spPr bwMode="gray">
          <a:xfrm>
            <a:off x="1485828" y="5622974"/>
            <a:ext cx="1656083" cy="184666"/>
          </a:xfrm>
          <a:prstGeom prst="rect">
            <a:avLst/>
          </a:prstGeom>
          <a:noFill/>
        </p:spPr>
        <p:txBody>
          <a:bodyPr wrap="square" lIns="0" tIns="0" rIns="0" bIns="0" rtlCol="0">
            <a:spAutoFit/>
          </a:bodyPr>
          <a:lstStyle/>
          <a:p>
            <a:pPr algn="ctr" defTabSz="914248"/>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Small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2" name="文本框 41">
            <a:extLst>
              <a:ext uri="{FF2B5EF4-FFF2-40B4-BE49-F238E27FC236}">
                <a16:creationId xmlns:a16="http://schemas.microsoft.com/office/drawing/2014/main" id="{8D7C4641-9212-4A1A-87A1-AD37407B3D77}"/>
              </a:ext>
            </a:extLst>
          </p:cNvPr>
          <p:cNvSpPr txBox="1"/>
          <p:nvPr/>
        </p:nvSpPr>
        <p:spPr bwMode="gray">
          <a:xfrm>
            <a:off x="4181554" y="5725406"/>
            <a:ext cx="1485871" cy="184666"/>
          </a:xfrm>
          <a:prstGeom prst="rect">
            <a:avLst/>
          </a:prstGeom>
          <a:noFill/>
        </p:spPr>
        <p:txBody>
          <a:bodyPr wrap="square" lIns="0" tIns="0" rIns="0" bIns="0" rtlCol="0">
            <a:spAutoFit/>
          </a:bodyPr>
          <a:lstStyle/>
          <a:p>
            <a:pPr algn="ctr" defTabSz="914248"/>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Large-sized campus</a:t>
            </a:r>
            <a:endParaRPr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4" name="组合 43">
            <a:extLst>
              <a:ext uri="{FF2B5EF4-FFF2-40B4-BE49-F238E27FC236}">
                <a16:creationId xmlns:a16="http://schemas.microsoft.com/office/drawing/2014/main" id="{A37BDD8B-8A95-4D04-9CF7-F0C7B9AD9D34}"/>
              </a:ext>
            </a:extLst>
          </p:cNvPr>
          <p:cNvGrpSpPr/>
          <p:nvPr/>
        </p:nvGrpSpPr>
        <p:grpSpPr bwMode="gray">
          <a:xfrm>
            <a:off x="3145225" y="5433765"/>
            <a:ext cx="90441" cy="164280"/>
            <a:chOff x="1710438" y="4778099"/>
            <a:chExt cx="103849" cy="195937"/>
          </a:xfrm>
          <a:solidFill>
            <a:srgbClr val="666666"/>
          </a:solidFill>
        </p:grpSpPr>
        <p:sp>
          <p:nvSpPr>
            <p:cNvPr id="59" name="Freeform 124">
              <a:extLst>
                <a:ext uri="{FF2B5EF4-FFF2-40B4-BE49-F238E27FC236}">
                  <a16:creationId xmlns:a16="http://schemas.microsoft.com/office/drawing/2014/main" id="{5521948F-B552-4506-86B7-70322D42DF91}"/>
                </a:ext>
              </a:extLst>
            </p:cNvPr>
            <p:cNvSpPr>
              <a:spLocks noEditPoints="1"/>
            </p:cNvSpPr>
            <p:nvPr/>
          </p:nvSpPr>
          <p:spPr bwMode="gray">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6">
              <a:extLst>
                <a:ext uri="{FF2B5EF4-FFF2-40B4-BE49-F238E27FC236}">
                  <a16:creationId xmlns:a16="http://schemas.microsoft.com/office/drawing/2014/main" id="{662B6F36-4BA1-49A6-8647-062F385A1C2B}"/>
                </a:ext>
              </a:extLst>
            </p:cNvPr>
            <p:cNvSpPr>
              <a:spLocks noEditPoints="1"/>
            </p:cNvSpPr>
            <p:nvPr/>
          </p:nvSpPr>
          <p:spPr bwMode="gray">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Freeform 13">
            <a:extLst>
              <a:ext uri="{FF2B5EF4-FFF2-40B4-BE49-F238E27FC236}">
                <a16:creationId xmlns:a16="http://schemas.microsoft.com/office/drawing/2014/main" id="{D2533B24-0723-43A1-A258-F263C854E463}"/>
              </a:ext>
            </a:extLst>
          </p:cNvPr>
          <p:cNvSpPr>
            <a:spLocks noEditPoints="1"/>
          </p:cNvSpPr>
          <p:nvPr/>
        </p:nvSpPr>
        <p:spPr bwMode="gray">
          <a:xfrm>
            <a:off x="3333375" y="5267707"/>
            <a:ext cx="217147" cy="5239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666666"/>
          </a:solidFill>
          <a:ln w="9525">
            <a:noFill/>
            <a:round/>
            <a:headEnd/>
            <a:tailEnd/>
          </a:ln>
        </p:spPr>
        <p:txBody>
          <a:bodyPr vert="horz" wrap="square" lIns="91399" tIns="45699" rIns="91399" bIns="4569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6" name="组合 45">
            <a:extLst>
              <a:ext uri="{FF2B5EF4-FFF2-40B4-BE49-F238E27FC236}">
                <a16:creationId xmlns:a16="http://schemas.microsoft.com/office/drawing/2014/main" id="{939597FF-B7A0-44CE-A10F-01B59EE3F354}"/>
              </a:ext>
            </a:extLst>
          </p:cNvPr>
          <p:cNvGrpSpPr/>
          <p:nvPr/>
        </p:nvGrpSpPr>
        <p:grpSpPr bwMode="gray">
          <a:xfrm>
            <a:off x="3411820" y="5437982"/>
            <a:ext cx="90441" cy="164280"/>
            <a:chOff x="1710438" y="4778099"/>
            <a:chExt cx="103849" cy="195937"/>
          </a:xfrm>
          <a:solidFill>
            <a:srgbClr val="666666"/>
          </a:solidFill>
        </p:grpSpPr>
        <p:sp>
          <p:nvSpPr>
            <p:cNvPr id="57" name="Freeform 124">
              <a:extLst>
                <a:ext uri="{FF2B5EF4-FFF2-40B4-BE49-F238E27FC236}">
                  <a16:creationId xmlns:a16="http://schemas.microsoft.com/office/drawing/2014/main" id="{79E2F679-EC93-4014-BFC4-BB75AAC93F24}"/>
                </a:ext>
              </a:extLst>
            </p:cNvPr>
            <p:cNvSpPr>
              <a:spLocks noEditPoints="1"/>
            </p:cNvSpPr>
            <p:nvPr/>
          </p:nvSpPr>
          <p:spPr bwMode="gray">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16">
              <a:extLst>
                <a:ext uri="{FF2B5EF4-FFF2-40B4-BE49-F238E27FC236}">
                  <a16:creationId xmlns:a16="http://schemas.microsoft.com/office/drawing/2014/main" id="{9C22E2CE-C100-40FB-ACB1-D6CC10B1221A}"/>
                </a:ext>
              </a:extLst>
            </p:cNvPr>
            <p:cNvSpPr>
              <a:spLocks noEditPoints="1"/>
            </p:cNvSpPr>
            <p:nvPr/>
          </p:nvSpPr>
          <p:spPr bwMode="gray">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7" name="组合 46">
            <a:extLst>
              <a:ext uri="{FF2B5EF4-FFF2-40B4-BE49-F238E27FC236}">
                <a16:creationId xmlns:a16="http://schemas.microsoft.com/office/drawing/2014/main" id="{F581F513-32D1-4E29-8FB9-96C1E7A61435}"/>
              </a:ext>
            </a:extLst>
          </p:cNvPr>
          <p:cNvGrpSpPr/>
          <p:nvPr/>
        </p:nvGrpSpPr>
        <p:grpSpPr bwMode="gray">
          <a:xfrm>
            <a:off x="3690634" y="5438886"/>
            <a:ext cx="90441" cy="164280"/>
            <a:chOff x="1710438" y="4778099"/>
            <a:chExt cx="103849" cy="195937"/>
          </a:xfrm>
          <a:solidFill>
            <a:srgbClr val="666666"/>
          </a:solidFill>
        </p:grpSpPr>
        <p:sp>
          <p:nvSpPr>
            <p:cNvPr id="55" name="Freeform 124">
              <a:extLst>
                <a:ext uri="{FF2B5EF4-FFF2-40B4-BE49-F238E27FC236}">
                  <a16:creationId xmlns:a16="http://schemas.microsoft.com/office/drawing/2014/main" id="{232D5627-8206-4297-A992-29E6589CD2B8}"/>
                </a:ext>
              </a:extLst>
            </p:cNvPr>
            <p:cNvSpPr>
              <a:spLocks noEditPoints="1"/>
            </p:cNvSpPr>
            <p:nvPr/>
          </p:nvSpPr>
          <p:spPr bwMode="gray">
            <a:xfrm>
              <a:off x="1710438" y="4853002"/>
              <a:ext cx="84552" cy="121034"/>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6">
              <a:extLst>
                <a:ext uri="{FF2B5EF4-FFF2-40B4-BE49-F238E27FC236}">
                  <a16:creationId xmlns:a16="http://schemas.microsoft.com/office/drawing/2014/main" id="{895DA7C2-1312-4DA9-9F7F-9D6C243B50DE}"/>
                </a:ext>
              </a:extLst>
            </p:cNvPr>
            <p:cNvSpPr>
              <a:spLocks noEditPoints="1"/>
            </p:cNvSpPr>
            <p:nvPr/>
          </p:nvSpPr>
          <p:spPr bwMode="gray">
            <a:xfrm>
              <a:off x="171175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vert="horz" wrap="square" lIns="34815" tIns="17409" rIns="34815" bIns="17409" numCol="1" anchor="t" anchorCtr="0" compatLnSpc="1">
              <a:prstTxWarp prst="textNoShape">
                <a:avLst/>
              </a:prstTxWarp>
            </a:bodyPr>
            <a:lstStyle/>
            <a:p>
              <a:pPr defTabSz="1218539">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1" name="矩形 50">
            <a:extLst>
              <a:ext uri="{FF2B5EF4-FFF2-40B4-BE49-F238E27FC236}">
                <a16:creationId xmlns:a16="http://schemas.microsoft.com/office/drawing/2014/main" id="{9881F5FC-BC28-42BB-88D7-E47484205393}"/>
              </a:ext>
            </a:extLst>
          </p:cNvPr>
          <p:cNvSpPr/>
          <p:nvPr/>
        </p:nvSpPr>
        <p:spPr bwMode="gray">
          <a:xfrm>
            <a:off x="3672984" y="5220383"/>
            <a:ext cx="928459" cy="276999"/>
          </a:xfrm>
          <a:prstGeom prst="rect">
            <a:avLst/>
          </a:prstGeom>
          <a:noFill/>
        </p:spPr>
        <p:txBody>
          <a:bodyPr wrap="none">
            <a:spAutoFit/>
          </a:bodyPr>
          <a:lstStyle/>
          <a:p>
            <a:pPr defTabSz="914248">
              <a:defRPr/>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Central AP</a:t>
            </a: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a:extLst>
              <a:ext uri="{FF2B5EF4-FFF2-40B4-BE49-F238E27FC236}">
                <a16:creationId xmlns:a16="http://schemas.microsoft.com/office/drawing/2014/main" id="{67C3D479-6723-4B47-8EED-0F1DD70CDBDF}"/>
              </a:ext>
            </a:extLst>
          </p:cNvPr>
          <p:cNvCxnSpPr>
            <a:cxnSpLocks/>
            <a:stCxn id="58" idx="0"/>
          </p:cNvCxnSpPr>
          <p:nvPr/>
        </p:nvCxnSpPr>
        <p:spPr bwMode="gray">
          <a:xfrm flipV="1">
            <a:off x="3426927" y="5330269"/>
            <a:ext cx="24275" cy="110523"/>
          </a:xfrm>
          <a:prstGeom prst="line">
            <a:avLst/>
          </a:prstGeom>
          <a:solidFill>
            <a:srgbClr val="666666"/>
          </a:solidFill>
          <a:ln w="9525" cap="flat" cmpd="sng" algn="ctr">
            <a:solidFill>
              <a:srgbClr val="4F81BD">
                <a:shade val="95000"/>
                <a:satMod val="105000"/>
              </a:srgbClr>
            </a:solidFill>
            <a:prstDash val="dash"/>
          </a:ln>
          <a:effectLst/>
        </p:spPr>
      </p:cxnSp>
      <p:cxnSp>
        <p:nvCxnSpPr>
          <p:cNvPr id="53" name="直接连接符 52">
            <a:extLst>
              <a:ext uri="{FF2B5EF4-FFF2-40B4-BE49-F238E27FC236}">
                <a16:creationId xmlns:a16="http://schemas.microsoft.com/office/drawing/2014/main" id="{58148A7C-4B8D-4AFA-AC9D-4766F7AB2936}"/>
              </a:ext>
            </a:extLst>
          </p:cNvPr>
          <p:cNvCxnSpPr/>
          <p:nvPr/>
        </p:nvCxnSpPr>
        <p:spPr bwMode="gray">
          <a:xfrm flipV="1">
            <a:off x="3254873" y="5322699"/>
            <a:ext cx="196329" cy="90754"/>
          </a:xfrm>
          <a:prstGeom prst="line">
            <a:avLst/>
          </a:prstGeom>
          <a:solidFill>
            <a:srgbClr val="666666"/>
          </a:solidFill>
          <a:ln w="9525" cap="flat" cmpd="sng" algn="ctr">
            <a:solidFill>
              <a:srgbClr val="4F81BD">
                <a:shade val="95000"/>
                <a:satMod val="105000"/>
              </a:srgbClr>
            </a:solidFill>
            <a:prstDash val="dash"/>
          </a:ln>
          <a:effectLst/>
        </p:spPr>
      </p:cxnSp>
      <p:cxnSp>
        <p:nvCxnSpPr>
          <p:cNvPr id="54" name="直接连接符 53">
            <a:extLst>
              <a:ext uri="{FF2B5EF4-FFF2-40B4-BE49-F238E27FC236}">
                <a16:creationId xmlns:a16="http://schemas.microsoft.com/office/drawing/2014/main" id="{BA27032C-ABB2-4235-A15B-BC629192D27A}"/>
              </a:ext>
            </a:extLst>
          </p:cNvPr>
          <p:cNvCxnSpPr>
            <a:cxnSpLocks/>
            <a:stCxn id="56" idx="0"/>
          </p:cNvCxnSpPr>
          <p:nvPr/>
        </p:nvCxnSpPr>
        <p:spPr bwMode="gray">
          <a:xfrm flipH="1" flipV="1">
            <a:off x="3475325" y="5330269"/>
            <a:ext cx="230415" cy="111427"/>
          </a:xfrm>
          <a:prstGeom prst="line">
            <a:avLst/>
          </a:prstGeom>
          <a:solidFill>
            <a:srgbClr val="666666"/>
          </a:solidFill>
          <a:ln w="9525" cap="flat" cmpd="sng" algn="ctr">
            <a:solidFill>
              <a:srgbClr val="4F81BD">
                <a:shade val="95000"/>
                <a:satMod val="105000"/>
              </a:srgbClr>
            </a:solidFill>
            <a:prstDash val="dash"/>
          </a:ln>
          <a:effectLst/>
        </p:spPr>
      </p:cxnSp>
      <p:grpSp>
        <p:nvGrpSpPr>
          <p:cNvPr id="62" name="组合 576">
            <a:extLst>
              <a:ext uri="{FF2B5EF4-FFF2-40B4-BE49-F238E27FC236}">
                <a16:creationId xmlns:a16="http://schemas.microsoft.com/office/drawing/2014/main" id="{4C0C8C4F-5A3F-4207-9DC4-551839845D76}"/>
              </a:ext>
            </a:extLst>
          </p:cNvPr>
          <p:cNvGrpSpPr/>
          <p:nvPr/>
        </p:nvGrpSpPr>
        <p:grpSpPr bwMode="gray">
          <a:xfrm>
            <a:off x="4211326" y="5618221"/>
            <a:ext cx="124975" cy="98039"/>
            <a:chOff x="13096875" y="2576512"/>
            <a:chExt cx="804862" cy="777875"/>
          </a:xfrm>
          <a:solidFill>
            <a:srgbClr val="666666"/>
          </a:solidFill>
        </p:grpSpPr>
        <p:sp>
          <p:nvSpPr>
            <p:cNvPr id="132" name="Freeform 100">
              <a:extLst>
                <a:ext uri="{FF2B5EF4-FFF2-40B4-BE49-F238E27FC236}">
                  <a16:creationId xmlns:a16="http://schemas.microsoft.com/office/drawing/2014/main" id="{9A02EA27-474C-4CF3-85D2-1F96F00C5756}"/>
                </a:ext>
              </a:extLst>
            </p:cNvPr>
            <p:cNvSpPr>
              <a:spLocks/>
            </p:cNvSpPr>
            <p:nvPr/>
          </p:nvSpPr>
          <p:spPr bwMode="gray">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3" name="Freeform 101">
              <a:extLst>
                <a:ext uri="{FF2B5EF4-FFF2-40B4-BE49-F238E27FC236}">
                  <a16:creationId xmlns:a16="http://schemas.microsoft.com/office/drawing/2014/main" id="{F1869AE1-57D8-439C-9A12-AE541D456464}"/>
                </a:ext>
              </a:extLst>
            </p:cNvPr>
            <p:cNvSpPr>
              <a:spLocks/>
            </p:cNvSpPr>
            <p:nvPr/>
          </p:nvSpPr>
          <p:spPr bwMode="gray">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4" name="Freeform 102">
              <a:extLst>
                <a:ext uri="{FF2B5EF4-FFF2-40B4-BE49-F238E27FC236}">
                  <a16:creationId xmlns:a16="http://schemas.microsoft.com/office/drawing/2014/main" id="{FE678CEE-8F76-4551-BEB2-1161FCAF7658}"/>
                </a:ext>
              </a:extLst>
            </p:cNvPr>
            <p:cNvSpPr>
              <a:spLocks/>
            </p:cNvSpPr>
            <p:nvPr/>
          </p:nvSpPr>
          <p:spPr bwMode="gray">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Freeform 103">
              <a:extLst>
                <a:ext uri="{FF2B5EF4-FFF2-40B4-BE49-F238E27FC236}">
                  <a16:creationId xmlns:a16="http://schemas.microsoft.com/office/drawing/2014/main" id="{770BBFC8-490C-4F38-8520-D7C66C9C629E}"/>
                </a:ext>
              </a:extLst>
            </p:cNvPr>
            <p:cNvSpPr>
              <a:spLocks/>
            </p:cNvSpPr>
            <p:nvPr/>
          </p:nvSpPr>
          <p:spPr bwMode="gray">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6" name="Freeform 104">
              <a:extLst>
                <a:ext uri="{FF2B5EF4-FFF2-40B4-BE49-F238E27FC236}">
                  <a16:creationId xmlns:a16="http://schemas.microsoft.com/office/drawing/2014/main" id="{5C52DA06-B3E5-481F-8B69-E29C3BCFF4FB}"/>
                </a:ext>
              </a:extLst>
            </p:cNvPr>
            <p:cNvSpPr>
              <a:spLocks/>
            </p:cNvSpPr>
            <p:nvPr/>
          </p:nvSpPr>
          <p:spPr bwMode="gray">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7" name="Freeform 105">
              <a:extLst>
                <a:ext uri="{FF2B5EF4-FFF2-40B4-BE49-F238E27FC236}">
                  <a16:creationId xmlns:a16="http://schemas.microsoft.com/office/drawing/2014/main" id="{29570199-8D43-4FFA-9D6C-66B2CF6622D8}"/>
                </a:ext>
              </a:extLst>
            </p:cNvPr>
            <p:cNvSpPr>
              <a:spLocks/>
            </p:cNvSpPr>
            <p:nvPr/>
          </p:nvSpPr>
          <p:spPr bwMode="gray">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8" name="Freeform 106">
              <a:extLst>
                <a:ext uri="{FF2B5EF4-FFF2-40B4-BE49-F238E27FC236}">
                  <a16:creationId xmlns:a16="http://schemas.microsoft.com/office/drawing/2014/main" id="{F0654912-AC64-4402-ADF2-D1F5A1114FAF}"/>
                </a:ext>
              </a:extLst>
            </p:cNvPr>
            <p:cNvSpPr>
              <a:spLocks/>
            </p:cNvSpPr>
            <p:nvPr/>
          </p:nvSpPr>
          <p:spPr bwMode="gray">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9" name="Freeform 107">
              <a:extLst>
                <a:ext uri="{FF2B5EF4-FFF2-40B4-BE49-F238E27FC236}">
                  <a16:creationId xmlns:a16="http://schemas.microsoft.com/office/drawing/2014/main" id="{926F1F63-0AB3-457A-86D8-EE0AA9F1AAEC}"/>
                </a:ext>
              </a:extLst>
            </p:cNvPr>
            <p:cNvSpPr>
              <a:spLocks/>
            </p:cNvSpPr>
            <p:nvPr/>
          </p:nvSpPr>
          <p:spPr bwMode="gray">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0" name="Freeform 108">
              <a:extLst>
                <a:ext uri="{FF2B5EF4-FFF2-40B4-BE49-F238E27FC236}">
                  <a16:creationId xmlns:a16="http://schemas.microsoft.com/office/drawing/2014/main" id="{A90E9973-FF0D-440F-BF1B-030D28B3A6A8}"/>
                </a:ext>
              </a:extLst>
            </p:cNvPr>
            <p:cNvSpPr>
              <a:spLocks/>
            </p:cNvSpPr>
            <p:nvPr/>
          </p:nvSpPr>
          <p:spPr bwMode="gray">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1" name="Freeform 109">
              <a:extLst>
                <a:ext uri="{FF2B5EF4-FFF2-40B4-BE49-F238E27FC236}">
                  <a16:creationId xmlns:a16="http://schemas.microsoft.com/office/drawing/2014/main" id="{5D29DBC2-BA26-4D1D-87A0-19F3690B1392}"/>
                </a:ext>
              </a:extLst>
            </p:cNvPr>
            <p:cNvSpPr>
              <a:spLocks/>
            </p:cNvSpPr>
            <p:nvPr/>
          </p:nvSpPr>
          <p:spPr bwMode="gray">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3" name="组合 576">
            <a:extLst>
              <a:ext uri="{FF2B5EF4-FFF2-40B4-BE49-F238E27FC236}">
                <a16:creationId xmlns:a16="http://schemas.microsoft.com/office/drawing/2014/main" id="{268FEEA4-F492-4157-80A1-FCF64D7A965F}"/>
              </a:ext>
            </a:extLst>
          </p:cNvPr>
          <p:cNvGrpSpPr/>
          <p:nvPr/>
        </p:nvGrpSpPr>
        <p:grpSpPr bwMode="gray">
          <a:xfrm>
            <a:off x="4477019" y="5618221"/>
            <a:ext cx="124975" cy="98039"/>
            <a:chOff x="13096875" y="2576512"/>
            <a:chExt cx="804862" cy="777875"/>
          </a:xfrm>
          <a:solidFill>
            <a:srgbClr val="666666"/>
          </a:solidFill>
        </p:grpSpPr>
        <p:sp>
          <p:nvSpPr>
            <p:cNvPr id="122" name="Freeform 100">
              <a:extLst>
                <a:ext uri="{FF2B5EF4-FFF2-40B4-BE49-F238E27FC236}">
                  <a16:creationId xmlns:a16="http://schemas.microsoft.com/office/drawing/2014/main" id="{19786082-1D38-4F68-A880-1A5D14E1236F}"/>
                </a:ext>
              </a:extLst>
            </p:cNvPr>
            <p:cNvSpPr>
              <a:spLocks/>
            </p:cNvSpPr>
            <p:nvPr/>
          </p:nvSpPr>
          <p:spPr bwMode="gray">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3" name="Freeform 101">
              <a:extLst>
                <a:ext uri="{FF2B5EF4-FFF2-40B4-BE49-F238E27FC236}">
                  <a16:creationId xmlns:a16="http://schemas.microsoft.com/office/drawing/2014/main" id="{E985834E-219A-447B-919F-4BFA9AC1561F}"/>
                </a:ext>
              </a:extLst>
            </p:cNvPr>
            <p:cNvSpPr>
              <a:spLocks/>
            </p:cNvSpPr>
            <p:nvPr/>
          </p:nvSpPr>
          <p:spPr bwMode="gray">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4" name="Freeform 102">
              <a:extLst>
                <a:ext uri="{FF2B5EF4-FFF2-40B4-BE49-F238E27FC236}">
                  <a16:creationId xmlns:a16="http://schemas.microsoft.com/office/drawing/2014/main" id="{472C3A92-C069-4928-AD94-8D9E65CD9C33}"/>
                </a:ext>
              </a:extLst>
            </p:cNvPr>
            <p:cNvSpPr>
              <a:spLocks/>
            </p:cNvSpPr>
            <p:nvPr/>
          </p:nvSpPr>
          <p:spPr bwMode="gray">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5" name="Freeform 103">
              <a:extLst>
                <a:ext uri="{FF2B5EF4-FFF2-40B4-BE49-F238E27FC236}">
                  <a16:creationId xmlns:a16="http://schemas.microsoft.com/office/drawing/2014/main" id="{B45296B0-6F83-4098-96D9-DF92A585E16F}"/>
                </a:ext>
              </a:extLst>
            </p:cNvPr>
            <p:cNvSpPr>
              <a:spLocks/>
            </p:cNvSpPr>
            <p:nvPr/>
          </p:nvSpPr>
          <p:spPr bwMode="gray">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6" name="Freeform 104">
              <a:extLst>
                <a:ext uri="{FF2B5EF4-FFF2-40B4-BE49-F238E27FC236}">
                  <a16:creationId xmlns:a16="http://schemas.microsoft.com/office/drawing/2014/main" id="{56DDAE80-D2F5-4964-BE20-6CDC3A3310E0}"/>
                </a:ext>
              </a:extLst>
            </p:cNvPr>
            <p:cNvSpPr>
              <a:spLocks/>
            </p:cNvSpPr>
            <p:nvPr/>
          </p:nvSpPr>
          <p:spPr bwMode="gray">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7" name="Freeform 105">
              <a:extLst>
                <a:ext uri="{FF2B5EF4-FFF2-40B4-BE49-F238E27FC236}">
                  <a16:creationId xmlns:a16="http://schemas.microsoft.com/office/drawing/2014/main" id="{6A5F190D-0008-4D76-8DD0-8219610C7BAA}"/>
                </a:ext>
              </a:extLst>
            </p:cNvPr>
            <p:cNvSpPr>
              <a:spLocks/>
            </p:cNvSpPr>
            <p:nvPr/>
          </p:nvSpPr>
          <p:spPr bwMode="gray">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8" name="Freeform 106">
              <a:extLst>
                <a:ext uri="{FF2B5EF4-FFF2-40B4-BE49-F238E27FC236}">
                  <a16:creationId xmlns:a16="http://schemas.microsoft.com/office/drawing/2014/main" id="{70A709FF-455B-47B9-B87F-C48CEFCD9024}"/>
                </a:ext>
              </a:extLst>
            </p:cNvPr>
            <p:cNvSpPr>
              <a:spLocks/>
            </p:cNvSpPr>
            <p:nvPr/>
          </p:nvSpPr>
          <p:spPr bwMode="gray">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9" name="Freeform 107">
              <a:extLst>
                <a:ext uri="{FF2B5EF4-FFF2-40B4-BE49-F238E27FC236}">
                  <a16:creationId xmlns:a16="http://schemas.microsoft.com/office/drawing/2014/main" id="{A379B137-C6C2-49A2-A737-D51E2E7BED04}"/>
                </a:ext>
              </a:extLst>
            </p:cNvPr>
            <p:cNvSpPr>
              <a:spLocks/>
            </p:cNvSpPr>
            <p:nvPr/>
          </p:nvSpPr>
          <p:spPr bwMode="gray">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0" name="Freeform 108">
              <a:extLst>
                <a:ext uri="{FF2B5EF4-FFF2-40B4-BE49-F238E27FC236}">
                  <a16:creationId xmlns:a16="http://schemas.microsoft.com/office/drawing/2014/main" id="{6EFADD94-BB88-42F3-B853-F16DFB2634A1}"/>
                </a:ext>
              </a:extLst>
            </p:cNvPr>
            <p:cNvSpPr>
              <a:spLocks/>
            </p:cNvSpPr>
            <p:nvPr/>
          </p:nvSpPr>
          <p:spPr bwMode="gray">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1" name="Freeform 109">
              <a:extLst>
                <a:ext uri="{FF2B5EF4-FFF2-40B4-BE49-F238E27FC236}">
                  <a16:creationId xmlns:a16="http://schemas.microsoft.com/office/drawing/2014/main" id="{8C20DADE-0B53-4FAB-84A6-5669DFE9F09E}"/>
                </a:ext>
              </a:extLst>
            </p:cNvPr>
            <p:cNvSpPr>
              <a:spLocks/>
            </p:cNvSpPr>
            <p:nvPr/>
          </p:nvSpPr>
          <p:spPr bwMode="gray">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4" name="组合 576">
            <a:extLst>
              <a:ext uri="{FF2B5EF4-FFF2-40B4-BE49-F238E27FC236}">
                <a16:creationId xmlns:a16="http://schemas.microsoft.com/office/drawing/2014/main" id="{6E085147-19C0-45F4-9756-64A04AE1025E}"/>
              </a:ext>
            </a:extLst>
          </p:cNvPr>
          <p:cNvGrpSpPr/>
          <p:nvPr/>
        </p:nvGrpSpPr>
        <p:grpSpPr bwMode="gray">
          <a:xfrm>
            <a:off x="4810361" y="5618221"/>
            <a:ext cx="124975" cy="98039"/>
            <a:chOff x="13096875" y="2576512"/>
            <a:chExt cx="804862" cy="777875"/>
          </a:xfrm>
          <a:solidFill>
            <a:srgbClr val="666666"/>
          </a:solidFill>
        </p:grpSpPr>
        <p:sp>
          <p:nvSpPr>
            <p:cNvPr id="112" name="Freeform 100">
              <a:extLst>
                <a:ext uri="{FF2B5EF4-FFF2-40B4-BE49-F238E27FC236}">
                  <a16:creationId xmlns:a16="http://schemas.microsoft.com/office/drawing/2014/main" id="{363A831B-43DF-4179-90B3-E9FF894130A5}"/>
                </a:ext>
              </a:extLst>
            </p:cNvPr>
            <p:cNvSpPr>
              <a:spLocks/>
            </p:cNvSpPr>
            <p:nvPr/>
          </p:nvSpPr>
          <p:spPr bwMode="gray">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3" name="Freeform 101">
              <a:extLst>
                <a:ext uri="{FF2B5EF4-FFF2-40B4-BE49-F238E27FC236}">
                  <a16:creationId xmlns:a16="http://schemas.microsoft.com/office/drawing/2014/main" id="{20A40888-ADDB-4AAD-9DAD-4ECF7B6C6819}"/>
                </a:ext>
              </a:extLst>
            </p:cNvPr>
            <p:cNvSpPr>
              <a:spLocks/>
            </p:cNvSpPr>
            <p:nvPr/>
          </p:nvSpPr>
          <p:spPr bwMode="gray">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4" name="Freeform 102">
              <a:extLst>
                <a:ext uri="{FF2B5EF4-FFF2-40B4-BE49-F238E27FC236}">
                  <a16:creationId xmlns:a16="http://schemas.microsoft.com/office/drawing/2014/main" id="{FCBAD764-1655-4086-86D5-E4D663B7DD03}"/>
                </a:ext>
              </a:extLst>
            </p:cNvPr>
            <p:cNvSpPr>
              <a:spLocks/>
            </p:cNvSpPr>
            <p:nvPr/>
          </p:nvSpPr>
          <p:spPr bwMode="gray">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5" name="Freeform 103">
              <a:extLst>
                <a:ext uri="{FF2B5EF4-FFF2-40B4-BE49-F238E27FC236}">
                  <a16:creationId xmlns:a16="http://schemas.microsoft.com/office/drawing/2014/main" id="{7E17E1E8-FCF5-4B95-99D6-AF88D49D22FD}"/>
                </a:ext>
              </a:extLst>
            </p:cNvPr>
            <p:cNvSpPr>
              <a:spLocks/>
            </p:cNvSpPr>
            <p:nvPr/>
          </p:nvSpPr>
          <p:spPr bwMode="gray">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6" name="Freeform 104">
              <a:extLst>
                <a:ext uri="{FF2B5EF4-FFF2-40B4-BE49-F238E27FC236}">
                  <a16:creationId xmlns:a16="http://schemas.microsoft.com/office/drawing/2014/main" id="{C266806B-E24A-47DF-80FC-9727885EB5F6}"/>
                </a:ext>
              </a:extLst>
            </p:cNvPr>
            <p:cNvSpPr>
              <a:spLocks/>
            </p:cNvSpPr>
            <p:nvPr/>
          </p:nvSpPr>
          <p:spPr bwMode="gray">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Freeform 105">
              <a:extLst>
                <a:ext uri="{FF2B5EF4-FFF2-40B4-BE49-F238E27FC236}">
                  <a16:creationId xmlns:a16="http://schemas.microsoft.com/office/drawing/2014/main" id="{7CBFE278-5B0A-4C7D-83D1-30CD83AEFFEE}"/>
                </a:ext>
              </a:extLst>
            </p:cNvPr>
            <p:cNvSpPr>
              <a:spLocks/>
            </p:cNvSpPr>
            <p:nvPr/>
          </p:nvSpPr>
          <p:spPr bwMode="gray">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8" name="Freeform 106">
              <a:extLst>
                <a:ext uri="{FF2B5EF4-FFF2-40B4-BE49-F238E27FC236}">
                  <a16:creationId xmlns:a16="http://schemas.microsoft.com/office/drawing/2014/main" id="{E5326535-DB1A-47D9-8ADB-B8481CEB421A}"/>
                </a:ext>
              </a:extLst>
            </p:cNvPr>
            <p:cNvSpPr>
              <a:spLocks/>
            </p:cNvSpPr>
            <p:nvPr/>
          </p:nvSpPr>
          <p:spPr bwMode="gray">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9" name="Freeform 107">
              <a:extLst>
                <a:ext uri="{FF2B5EF4-FFF2-40B4-BE49-F238E27FC236}">
                  <a16:creationId xmlns:a16="http://schemas.microsoft.com/office/drawing/2014/main" id="{FF07AFCD-EF15-454E-8180-47A6C622AEF6}"/>
                </a:ext>
              </a:extLst>
            </p:cNvPr>
            <p:cNvSpPr>
              <a:spLocks/>
            </p:cNvSpPr>
            <p:nvPr/>
          </p:nvSpPr>
          <p:spPr bwMode="gray">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0" name="Freeform 108">
              <a:extLst>
                <a:ext uri="{FF2B5EF4-FFF2-40B4-BE49-F238E27FC236}">
                  <a16:creationId xmlns:a16="http://schemas.microsoft.com/office/drawing/2014/main" id="{6E994104-1770-4FA6-B321-C39C9A77A8CB}"/>
                </a:ext>
              </a:extLst>
            </p:cNvPr>
            <p:cNvSpPr>
              <a:spLocks/>
            </p:cNvSpPr>
            <p:nvPr/>
          </p:nvSpPr>
          <p:spPr bwMode="gray">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1" name="Freeform 109">
              <a:extLst>
                <a:ext uri="{FF2B5EF4-FFF2-40B4-BE49-F238E27FC236}">
                  <a16:creationId xmlns:a16="http://schemas.microsoft.com/office/drawing/2014/main" id="{3FC0C17F-19F1-4869-9EE5-4A224D24849F}"/>
                </a:ext>
              </a:extLst>
            </p:cNvPr>
            <p:cNvSpPr>
              <a:spLocks/>
            </p:cNvSpPr>
            <p:nvPr/>
          </p:nvSpPr>
          <p:spPr bwMode="gray">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65" name="组合 576">
            <a:extLst>
              <a:ext uri="{FF2B5EF4-FFF2-40B4-BE49-F238E27FC236}">
                <a16:creationId xmlns:a16="http://schemas.microsoft.com/office/drawing/2014/main" id="{5A8450E2-B8B1-4EA2-B5C2-A88A74FBF001}"/>
              </a:ext>
            </a:extLst>
          </p:cNvPr>
          <p:cNvGrpSpPr/>
          <p:nvPr/>
        </p:nvGrpSpPr>
        <p:grpSpPr bwMode="gray">
          <a:xfrm>
            <a:off x="5042753" y="5604015"/>
            <a:ext cx="124975" cy="98039"/>
            <a:chOff x="13096875" y="2576512"/>
            <a:chExt cx="804862" cy="777875"/>
          </a:xfrm>
          <a:solidFill>
            <a:srgbClr val="666666"/>
          </a:solidFill>
        </p:grpSpPr>
        <p:sp>
          <p:nvSpPr>
            <p:cNvPr id="102" name="Freeform 100">
              <a:extLst>
                <a:ext uri="{FF2B5EF4-FFF2-40B4-BE49-F238E27FC236}">
                  <a16:creationId xmlns:a16="http://schemas.microsoft.com/office/drawing/2014/main" id="{259440E4-CBDF-4759-91E4-788DF36A322C}"/>
                </a:ext>
              </a:extLst>
            </p:cNvPr>
            <p:cNvSpPr>
              <a:spLocks/>
            </p:cNvSpPr>
            <p:nvPr/>
          </p:nvSpPr>
          <p:spPr bwMode="gray">
            <a:xfrm>
              <a:off x="13798550" y="2576512"/>
              <a:ext cx="103187" cy="323850"/>
            </a:xfrm>
            <a:custGeom>
              <a:avLst/>
              <a:gdLst/>
              <a:ahLst/>
              <a:cxnLst>
                <a:cxn ang="0">
                  <a:pos x="4" y="178"/>
                </a:cxn>
                <a:cxn ang="0">
                  <a:pos x="4" y="178"/>
                </a:cxn>
                <a:cxn ang="0">
                  <a:pos x="17" y="161"/>
                </a:cxn>
                <a:cxn ang="0">
                  <a:pos x="30" y="143"/>
                </a:cxn>
                <a:cxn ang="0">
                  <a:pos x="34" y="122"/>
                </a:cxn>
                <a:cxn ang="0">
                  <a:pos x="34" y="100"/>
                </a:cxn>
                <a:cxn ang="0">
                  <a:pos x="34" y="100"/>
                </a:cxn>
                <a:cxn ang="0">
                  <a:pos x="34" y="83"/>
                </a:cxn>
                <a:cxn ang="0">
                  <a:pos x="30" y="61"/>
                </a:cxn>
                <a:cxn ang="0">
                  <a:pos x="17" y="39"/>
                </a:cxn>
                <a:cxn ang="0">
                  <a:pos x="4" y="26"/>
                </a:cxn>
                <a:cxn ang="0">
                  <a:pos x="4" y="26"/>
                </a:cxn>
                <a:cxn ang="0">
                  <a:pos x="0" y="13"/>
                </a:cxn>
                <a:cxn ang="0">
                  <a:pos x="4" y="5"/>
                </a:cxn>
                <a:cxn ang="0">
                  <a:pos x="4" y="5"/>
                </a:cxn>
                <a:cxn ang="0">
                  <a:pos x="13" y="0"/>
                </a:cxn>
                <a:cxn ang="0">
                  <a:pos x="26" y="5"/>
                </a:cxn>
                <a:cxn ang="0">
                  <a:pos x="26" y="5"/>
                </a:cxn>
                <a:cxn ang="0">
                  <a:pos x="43" y="26"/>
                </a:cxn>
                <a:cxn ang="0">
                  <a:pos x="56" y="48"/>
                </a:cxn>
                <a:cxn ang="0">
                  <a:pos x="60" y="74"/>
                </a:cxn>
                <a:cxn ang="0">
                  <a:pos x="65" y="100"/>
                </a:cxn>
                <a:cxn ang="0">
                  <a:pos x="60" y="126"/>
                </a:cxn>
                <a:cxn ang="0">
                  <a:pos x="56" y="152"/>
                </a:cxn>
                <a:cxn ang="0">
                  <a:pos x="43" y="178"/>
                </a:cxn>
                <a:cxn ang="0">
                  <a:pos x="26" y="200"/>
                </a:cxn>
                <a:cxn ang="0">
                  <a:pos x="26" y="200"/>
                </a:cxn>
                <a:cxn ang="0">
                  <a:pos x="13" y="204"/>
                </a:cxn>
                <a:cxn ang="0">
                  <a:pos x="4" y="200"/>
                </a:cxn>
                <a:cxn ang="0">
                  <a:pos x="4" y="200"/>
                </a:cxn>
                <a:cxn ang="0">
                  <a:pos x="0" y="187"/>
                </a:cxn>
                <a:cxn ang="0">
                  <a:pos x="4" y="178"/>
                </a:cxn>
                <a:cxn ang="0">
                  <a:pos x="4" y="178"/>
                </a:cxn>
              </a:cxnLst>
              <a:rect l="0" t="0" r="r" b="b"/>
              <a:pathLst>
                <a:path w="65" h="204">
                  <a:moveTo>
                    <a:pt x="4" y="178"/>
                  </a:moveTo>
                  <a:lnTo>
                    <a:pt x="4" y="178"/>
                  </a:lnTo>
                  <a:lnTo>
                    <a:pt x="17" y="161"/>
                  </a:lnTo>
                  <a:lnTo>
                    <a:pt x="30" y="143"/>
                  </a:lnTo>
                  <a:lnTo>
                    <a:pt x="34" y="122"/>
                  </a:lnTo>
                  <a:lnTo>
                    <a:pt x="34" y="100"/>
                  </a:lnTo>
                  <a:lnTo>
                    <a:pt x="34" y="100"/>
                  </a:lnTo>
                  <a:lnTo>
                    <a:pt x="34" y="83"/>
                  </a:lnTo>
                  <a:lnTo>
                    <a:pt x="30" y="61"/>
                  </a:lnTo>
                  <a:lnTo>
                    <a:pt x="17" y="39"/>
                  </a:lnTo>
                  <a:lnTo>
                    <a:pt x="4" y="26"/>
                  </a:lnTo>
                  <a:lnTo>
                    <a:pt x="4" y="26"/>
                  </a:lnTo>
                  <a:lnTo>
                    <a:pt x="0" y="13"/>
                  </a:lnTo>
                  <a:lnTo>
                    <a:pt x="4" y="5"/>
                  </a:lnTo>
                  <a:lnTo>
                    <a:pt x="4" y="5"/>
                  </a:lnTo>
                  <a:lnTo>
                    <a:pt x="13" y="0"/>
                  </a:lnTo>
                  <a:lnTo>
                    <a:pt x="26" y="5"/>
                  </a:lnTo>
                  <a:lnTo>
                    <a:pt x="26" y="5"/>
                  </a:lnTo>
                  <a:lnTo>
                    <a:pt x="43" y="26"/>
                  </a:lnTo>
                  <a:lnTo>
                    <a:pt x="56" y="48"/>
                  </a:lnTo>
                  <a:lnTo>
                    <a:pt x="60" y="74"/>
                  </a:lnTo>
                  <a:lnTo>
                    <a:pt x="65" y="100"/>
                  </a:lnTo>
                  <a:lnTo>
                    <a:pt x="60" y="126"/>
                  </a:lnTo>
                  <a:lnTo>
                    <a:pt x="56" y="152"/>
                  </a:lnTo>
                  <a:lnTo>
                    <a:pt x="43" y="178"/>
                  </a:lnTo>
                  <a:lnTo>
                    <a:pt x="26" y="200"/>
                  </a:lnTo>
                  <a:lnTo>
                    <a:pt x="26" y="200"/>
                  </a:lnTo>
                  <a:lnTo>
                    <a:pt x="13" y="204"/>
                  </a:lnTo>
                  <a:lnTo>
                    <a:pt x="4" y="200"/>
                  </a:lnTo>
                  <a:lnTo>
                    <a:pt x="4" y="200"/>
                  </a:lnTo>
                  <a:lnTo>
                    <a:pt x="0" y="187"/>
                  </a:lnTo>
                  <a:lnTo>
                    <a:pt x="4" y="178"/>
                  </a:lnTo>
                  <a:lnTo>
                    <a:pt x="4" y="178"/>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3" name="Freeform 101">
              <a:extLst>
                <a:ext uri="{FF2B5EF4-FFF2-40B4-BE49-F238E27FC236}">
                  <a16:creationId xmlns:a16="http://schemas.microsoft.com/office/drawing/2014/main" id="{2B580B9A-5172-4ADB-AC61-3364E5B53D07}"/>
                </a:ext>
              </a:extLst>
            </p:cNvPr>
            <p:cNvSpPr>
              <a:spLocks/>
            </p:cNvSpPr>
            <p:nvPr/>
          </p:nvSpPr>
          <p:spPr bwMode="gray">
            <a:xfrm>
              <a:off x="13750925" y="2625725"/>
              <a:ext cx="80962" cy="227013"/>
            </a:xfrm>
            <a:custGeom>
              <a:avLst/>
              <a:gdLst/>
              <a:ahLst/>
              <a:cxnLst>
                <a:cxn ang="0">
                  <a:pos x="4" y="117"/>
                </a:cxn>
                <a:cxn ang="0">
                  <a:pos x="4" y="117"/>
                </a:cxn>
                <a:cxn ang="0">
                  <a:pos x="12" y="108"/>
                </a:cxn>
                <a:cxn ang="0">
                  <a:pos x="21" y="95"/>
                </a:cxn>
                <a:cxn ang="0">
                  <a:pos x="25" y="69"/>
                </a:cxn>
                <a:cxn ang="0">
                  <a:pos x="21" y="47"/>
                </a:cxn>
                <a:cxn ang="0">
                  <a:pos x="12" y="34"/>
                </a:cxn>
                <a:cxn ang="0">
                  <a:pos x="4" y="21"/>
                </a:cxn>
                <a:cxn ang="0">
                  <a:pos x="4" y="21"/>
                </a:cxn>
                <a:cxn ang="0">
                  <a:pos x="0" y="13"/>
                </a:cxn>
                <a:cxn ang="0">
                  <a:pos x="4" y="4"/>
                </a:cxn>
                <a:cxn ang="0">
                  <a:pos x="4" y="4"/>
                </a:cxn>
                <a:cxn ang="0">
                  <a:pos x="12" y="0"/>
                </a:cxn>
                <a:cxn ang="0">
                  <a:pos x="25" y="4"/>
                </a:cxn>
                <a:cxn ang="0">
                  <a:pos x="25" y="4"/>
                </a:cxn>
                <a:cxn ang="0">
                  <a:pos x="34" y="17"/>
                </a:cxn>
                <a:cxn ang="0">
                  <a:pos x="43" y="34"/>
                </a:cxn>
                <a:cxn ang="0">
                  <a:pos x="51" y="52"/>
                </a:cxn>
                <a:cxn ang="0">
                  <a:pos x="51" y="69"/>
                </a:cxn>
                <a:cxn ang="0">
                  <a:pos x="51" y="86"/>
                </a:cxn>
                <a:cxn ang="0">
                  <a:pos x="43" y="104"/>
                </a:cxn>
                <a:cxn ang="0">
                  <a:pos x="34" y="121"/>
                </a:cxn>
                <a:cxn ang="0">
                  <a:pos x="25" y="138"/>
                </a:cxn>
                <a:cxn ang="0">
                  <a:pos x="25" y="138"/>
                </a:cxn>
                <a:cxn ang="0">
                  <a:pos x="12" y="143"/>
                </a:cxn>
                <a:cxn ang="0">
                  <a:pos x="4" y="138"/>
                </a:cxn>
                <a:cxn ang="0">
                  <a:pos x="4" y="138"/>
                </a:cxn>
                <a:cxn ang="0">
                  <a:pos x="0" y="125"/>
                </a:cxn>
                <a:cxn ang="0">
                  <a:pos x="4" y="117"/>
                </a:cxn>
                <a:cxn ang="0">
                  <a:pos x="4" y="117"/>
                </a:cxn>
              </a:cxnLst>
              <a:rect l="0" t="0" r="r" b="b"/>
              <a:pathLst>
                <a:path w="51" h="143">
                  <a:moveTo>
                    <a:pt x="4" y="117"/>
                  </a:moveTo>
                  <a:lnTo>
                    <a:pt x="4" y="117"/>
                  </a:lnTo>
                  <a:lnTo>
                    <a:pt x="12" y="108"/>
                  </a:lnTo>
                  <a:lnTo>
                    <a:pt x="21" y="95"/>
                  </a:lnTo>
                  <a:lnTo>
                    <a:pt x="25" y="69"/>
                  </a:lnTo>
                  <a:lnTo>
                    <a:pt x="21" y="47"/>
                  </a:lnTo>
                  <a:lnTo>
                    <a:pt x="12" y="34"/>
                  </a:lnTo>
                  <a:lnTo>
                    <a:pt x="4" y="21"/>
                  </a:lnTo>
                  <a:lnTo>
                    <a:pt x="4" y="21"/>
                  </a:lnTo>
                  <a:lnTo>
                    <a:pt x="0" y="13"/>
                  </a:lnTo>
                  <a:lnTo>
                    <a:pt x="4" y="4"/>
                  </a:lnTo>
                  <a:lnTo>
                    <a:pt x="4" y="4"/>
                  </a:lnTo>
                  <a:lnTo>
                    <a:pt x="12" y="0"/>
                  </a:lnTo>
                  <a:lnTo>
                    <a:pt x="25" y="4"/>
                  </a:lnTo>
                  <a:lnTo>
                    <a:pt x="25" y="4"/>
                  </a:lnTo>
                  <a:lnTo>
                    <a:pt x="34" y="17"/>
                  </a:lnTo>
                  <a:lnTo>
                    <a:pt x="43" y="34"/>
                  </a:lnTo>
                  <a:lnTo>
                    <a:pt x="51" y="52"/>
                  </a:lnTo>
                  <a:lnTo>
                    <a:pt x="51" y="69"/>
                  </a:lnTo>
                  <a:lnTo>
                    <a:pt x="51" y="86"/>
                  </a:lnTo>
                  <a:lnTo>
                    <a:pt x="43" y="104"/>
                  </a:lnTo>
                  <a:lnTo>
                    <a:pt x="34" y="121"/>
                  </a:lnTo>
                  <a:lnTo>
                    <a:pt x="25" y="138"/>
                  </a:lnTo>
                  <a:lnTo>
                    <a:pt x="25" y="138"/>
                  </a:lnTo>
                  <a:lnTo>
                    <a:pt x="12" y="143"/>
                  </a:lnTo>
                  <a:lnTo>
                    <a:pt x="4" y="138"/>
                  </a:lnTo>
                  <a:lnTo>
                    <a:pt x="4" y="138"/>
                  </a:lnTo>
                  <a:lnTo>
                    <a:pt x="0" y="125"/>
                  </a:lnTo>
                  <a:lnTo>
                    <a:pt x="4" y="117"/>
                  </a:lnTo>
                  <a:lnTo>
                    <a:pt x="4" y="117"/>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4" name="Freeform 102">
              <a:extLst>
                <a:ext uri="{FF2B5EF4-FFF2-40B4-BE49-F238E27FC236}">
                  <a16:creationId xmlns:a16="http://schemas.microsoft.com/office/drawing/2014/main" id="{74DDC45F-87B8-4DF7-BFC2-742176D784DA}"/>
                </a:ext>
              </a:extLst>
            </p:cNvPr>
            <p:cNvSpPr>
              <a:spLocks/>
            </p:cNvSpPr>
            <p:nvPr/>
          </p:nvSpPr>
          <p:spPr bwMode="gray">
            <a:xfrm>
              <a:off x="13406438" y="2576512"/>
              <a:ext cx="96837" cy="323850"/>
            </a:xfrm>
            <a:custGeom>
              <a:avLst/>
              <a:gdLst/>
              <a:ahLst/>
              <a:cxnLst>
                <a:cxn ang="0">
                  <a:pos x="56" y="26"/>
                </a:cxn>
                <a:cxn ang="0">
                  <a:pos x="56" y="26"/>
                </a:cxn>
                <a:cxn ang="0">
                  <a:pos x="43" y="39"/>
                </a:cxn>
                <a:cxn ang="0">
                  <a:pos x="35" y="61"/>
                </a:cxn>
                <a:cxn ang="0">
                  <a:pos x="26" y="83"/>
                </a:cxn>
                <a:cxn ang="0">
                  <a:pos x="26" y="100"/>
                </a:cxn>
                <a:cxn ang="0">
                  <a:pos x="26" y="100"/>
                </a:cxn>
                <a:cxn ang="0">
                  <a:pos x="26" y="122"/>
                </a:cxn>
                <a:cxn ang="0">
                  <a:pos x="35" y="143"/>
                </a:cxn>
                <a:cxn ang="0">
                  <a:pos x="43" y="161"/>
                </a:cxn>
                <a:cxn ang="0">
                  <a:pos x="56" y="178"/>
                </a:cxn>
                <a:cxn ang="0">
                  <a:pos x="56" y="178"/>
                </a:cxn>
                <a:cxn ang="0">
                  <a:pos x="61" y="187"/>
                </a:cxn>
                <a:cxn ang="0">
                  <a:pos x="56" y="200"/>
                </a:cxn>
                <a:cxn ang="0">
                  <a:pos x="56" y="200"/>
                </a:cxn>
                <a:cxn ang="0">
                  <a:pos x="48" y="204"/>
                </a:cxn>
                <a:cxn ang="0">
                  <a:pos x="39" y="200"/>
                </a:cxn>
                <a:cxn ang="0">
                  <a:pos x="39" y="200"/>
                </a:cxn>
                <a:cxn ang="0">
                  <a:pos x="22" y="178"/>
                </a:cxn>
                <a:cxn ang="0">
                  <a:pos x="9" y="152"/>
                </a:cxn>
                <a:cxn ang="0">
                  <a:pos x="0" y="126"/>
                </a:cxn>
                <a:cxn ang="0">
                  <a:pos x="0" y="100"/>
                </a:cxn>
                <a:cxn ang="0">
                  <a:pos x="0" y="74"/>
                </a:cxn>
                <a:cxn ang="0">
                  <a:pos x="9" y="48"/>
                </a:cxn>
                <a:cxn ang="0">
                  <a:pos x="22" y="26"/>
                </a:cxn>
                <a:cxn ang="0">
                  <a:pos x="39" y="5"/>
                </a:cxn>
                <a:cxn ang="0">
                  <a:pos x="39" y="5"/>
                </a:cxn>
                <a:cxn ang="0">
                  <a:pos x="48" y="0"/>
                </a:cxn>
                <a:cxn ang="0">
                  <a:pos x="56" y="5"/>
                </a:cxn>
                <a:cxn ang="0">
                  <a:pos x="56" y="5"/>
                </a:cxn>
                <a:cxn ang="0">
                  <a:pos x="61" y="13"/>
                </a:cxn>
                <a:cxn ang="0">
                  <a:pos x="56" y="26"/>
                </a:cxn>
                <a:cxn ang="0">
                  <a:pos x="56" y="26"/>
                </a:cxn>
              </a:cxnLst>
              <a:rect l="0" t="0" r="r" b="b"/>
              <a:pathLst>
                <a:path w="61" h="204">
                  <a:moveTo>
                    <a:pt x="56" y="26"/>
                  </a:moveTo>
                  <a:lnTo>
                    <a:pt x="56" y="26"/>
                  </a:lnTo>
                  <a:lnTo>
                    <a:pt x="43" y="39"/>
                  </a:lnTo>
                  <a:lnTo>
                    <a:pt x="35" y="61"/>
                  </a:lnTo>
                  <a:lnTo>
                    <a:pt x="26" y="83"/>
                  </a:lnTo>
                  <a:lnTo>
                    <a:pt x="26" y="100"/>
                  </a:lnTo>
                  <a:lnTo>
                    <a:pt x="26" y="100"/>
                  </a:lnTo>
                  <a:lnTo>
                    <a:pt x="26" y="122"/>
                  </a:lnTo>
                  <a:lnTo>
                    <a:pt x="35" y="143"/>
                  </a:lnTo>
                  <a:lnTo>
                    <a:pt x="43" y="161"/>
                  </a:lnTo>
                  <a:lnTo>
                    <a:pt x="56" y="178"/>
                  </a:lnTo>
                  <a:lnTo>
                    <a:pt x="56" y="178"/>
                  </a:lnTo>
                  <a:lnTo>
                    <a:pt x="61" y="187"/>
                  </a:lnTo>
                  <a:lnTo>
                    <a:pt x="56" y="200"/>
                  </a:lnTo>
                  <a:lnTo>
                    <a:pt x="56" y="200"/>
                  </a:lnTo>
                  <a:lnTo>
                    <a:pt x="48" y="204"/>
                  </a:lnTo>
                  <a:lnTo>
                    <a:pt x="39" y="200"/>
                  </a:lnTo>
                  <a:lnTo>
                    <a:pt x="39" y="200"/>
                  </a:lnTo>
                  <a:lnTo>
                    <a:pt x="22" y="178"/>
                  </a:lnTo>
                  <a:lnTo>
                    <a:pt x="9" y="152"/>
                  </a:lnTo>
                  <a:lnTo>
                    <a:pt x="0" y="126"/>
                  </a:lnTo>
                  <a:lnTo>
                    <a:pt x="0" y="100"/>
                  </a:lnTo>
                  <a:lnTo>
                    <a:pt x="0" y="74"/>
                  </a:lnTo>
                  <a:lnTo>
                    <a:pt x="9" y="48"/>
                  </a:lnTo>
                  <a:lnTo>
                    <a:pt x="22" y="26"/>
                  </a:lnTo>
                  <a:lnTo>
                    <a:pt x="39" y="5"/>
                  </a:lnTo>
                  <a:lnTo>
                    <a:pt x="39" y="5"/>
                  </a:lnTo>
                  <a:lnTo>
                    <a:pt x="48" y="0"/>
                  </a:lnTo>
                  <a:lnTo>
                    <a:pt x="56" y="5"/>
                  </a:lnTo>
                  <a:lnTo>
                    <a:pt x="56" y="5"/>
                  </a:lnTo>
                  <a:lnTo>
                    <a:pt x="61" y="13"/>
                  </a:lnTo>
                  <a:lnTo>
                    <a:pt x="56" y="26"/>
                  </a:lnTo>
                  <a:lnTo>
                    <a:pt x="56" y="26"/>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5" name="Freeform 103">
              <a:extLst>
                <a:ext uri="{FF2B5EF4-FFF2-40B4-BE49-F238E27FC236}">
                  <a16:creationId xmlns:a16="http://schemas.microsoft.com/office/drawing/2014/main" id="{90D4600A-406F-41C9-84D7-C31B214B59D6}"/>
                </a:ext>
              </a:extLst>
            </p:cNvPr>
            <p:cNvSpPr>
              <a:spLocks/>
            </p:cNvSpPr>
            <p:nvPr/>
          </p:nvSpPr>
          <p:spPr bwMode="gray">
            <a:xfrm>
              <a:off x="13468350" y="2625725"/>
              <a:ext cx="82550" cy="227013"/>
            </a:xfrm>
            <a:custGeom>
              <a:avLst/>
              <a:gdLst/>
              <a:ahLst/>
              <a:cxnLst>
                <a:cxn ang="0">
                  <a:pos x="48" y="21"/>
                </a:cxn>
                <a:cxn ang="0">
                  <a:pos x="48" y="21"/>
                </a:cxn>
                <a:cxn ang="0">
                  <a:pos x="39" y="34"/>
                </a:cxn>
                <a:cxn ang="0">
                  <a:pos x="35" y="47"/>
                </a:cxn>
                <a:cxn ang="0">
                  <a:pos x="30" y="69"/>
                </a:cxn>
                <a:cxn ang="0">
                  <a:pos x="35" y="95"/>
                </a:cxn>
                <a:cxn ang="0">
                  <a:pos x="39" y="108"/>
                </a:cxn>
                <a:cxn ang="0">
                  <a:pos x="48" y="117"/>
                </a:cxn>
                <a:cxn ang="0">
                  <a:pos x="48" y="117"/>
                </a:cxn>
                <a:cxn ang="0">
                  <a:pos x="52" y="125"/>
                </a:cxn>
                <a:cxn ang="0">
                  <a:pos x="48" y="138"/>
                </a:cxn>
                <a:cxn ang="0">
                  <a:pos x="48" y="138"/>
                </a:cxn>
                <a:cxn ang="0">
                  <a:pos x="39" y="143"/>
                </a:cxn>
                <a:cxn ang="0">
                  <a:pos x="30" y="138"/>
                </a:cxn>
                <a:cxn ang="0">
                  <a:pos x="30" y="138"/>
                </a:cxn>
                <a:cxn ang="0">
                  <a:pos x="17" y="121"/>
                </a:cxn>
                <a:cxn ang="0">
                  <a:pos x="9" y="104"/>
                </a:cxn>
                <a:cxn ang="0">
                  <a:pos x="4" y="86"/>
                </a:cxn>
                <a:cxn ang="0">
                  <a:pos x="0" y="69"/>
                </a:cxn>
                <a:cxn ang="0">
                  <a:pos x="4" y="52"/>
                </a:cxn>
                <a:cxn ang="0">
                  <a:pos x="9" y="34"/>
                </a:cxn>
                <a:cxn ang="0">
                  <a:pos x="17" y="17"/>
                </a:cxn>
                <a:cxn ang="0">
                  <a:pos x="30" y="4"/>
                </a:cxn>
                <a:cxn ang="0">
                  <a:pos x="30" y="4"/>
                </a:cxn>
                <a:cxn ang="0">
                  <a:pos x="39" y="0"/>
                </a:cxn>
                <a:cxn ang="0">
                  <a:pos x="48" y="4"/>
                </a:cxn>
                <a:cxn ang="0">
                  <a:pos x="48" y="4"/>
                </a:cxn>
                <a:cxn ang="0">
                  <a:pos x="52" y="13"/>
                </a:cxn>
                <a:cxn ang="0">
                  <a:pos x="48" y="21"/>
                </a:cxn>
                <a:cxn ang="0">
                  <a:pos x="48" y="21"/>
                </a:cxn>
              </a:cxnLst>
              <a:rect l="0" t="0" r="r" b="b"/>
              <a:pathLst>
                <a:path w="52" h="143">
                  <a:moveTo>
                    <a:pt x="48" y="21"/>
                  </a:moveTo>
                  <a:lnTo>
                    <a:pt x="48" y="21"/>
                  </a:lnTo>
                  <a:lnTo>
                    <a:pt x="39" y="34"/>
                  </a:lnTo>
                  <a:lnTo>
                    <a:pt x="35" y="47"/>
                  </a:lnTo>
                  <a:lnTo>
                    <a:pt x="30" y="69"/>
                  </a:lnTo>
                  <a:lnTo>
                    <a:pt x="35" y="95"/>
                  </a:lnTo>
                  <a:lnTo>
                    <a:pt x="39" y="108"/>
                  </a:lnTo>
                  <a:lnTo>
                    <a:pt x="48" y="117"/>
                  </a:lnTo>
                  <a:lnTo>
                    <a:pt x="48" y="117"/>
                  </a:lnTo>
                  <a:lnTo>
                    <a:pt x="52" y="125"/>
                  </a:lnTo>
                  <a:lnTo>
                    <a:pt x="48" y="138"/>
                  </a:lnTo>
                  <a:lnTo>
                    <a:pt x="48" y="138"/>
                  </a:lnTo>
                  <a:lnTo>
                    <a:pt x="39" y="143"/>
                  </a:lnTo>
                  <a:lnTo>
                    <a:pt x="30" y="138"/>
                  </a:lnTo>
                  <a:lnTo>
                    <a:pt x="30" y="138"/>
                  </a:lnTo>
                  <a:lnTo>
                    <a:pt x="17" y="121"/>
                  </a:lnTo>
                  <a:lnTo>
                    <a:pt x="9" y="104"/>
                  </a:lnTo>
                  <a:lnTo>
                    <a:pt x="4" y="86"/>
                  </a:lnTo>
                  <a:lnTo>
                    <a:pt x="0" y="69"/>
                  </a:lnTo>
                  <a:lnTo>
                    <a:pt x="4" y="52"/>
                  </a:lnTo>
                  <a:lnTo>
                    <a:pt x="9" y="34"/>
                  </a:lnTo>
                  <a:lnTo>
                    <a:pt x="17" y="17"/>
                  </a:lnTo>
                  <a:lnTo>
                    <a:pt x="30" y="4"/>
                  </a:lnTo>
                  <a:lnTo>
                    <a:pt x="30" y="4"/>
                  </a:lnTo>
                  <a:lnTo>
                    <a:pt x="39" y="0"/>
                  </a:lnTo>
                  <a:lnTo>
                    <a:pt x="48" y="4"/>
                  </a:lnTo>
                  <a:lnTo>
                    <a:pt x="48" y="4"/>
                  </a:lnTo>
                  <a:lnTo>
                    <a:pt x="52" y="13"/>
                  </a:lnTo>
                  <a:lnTo>
                    <a:pt x="48" y="21"/>
                  </a:lnTo>
                  <a:lnTo>
                    <a:pt x="48"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Freeform 104">
              <a:extLst>
                <a:ext uri="{FF2B5EF4-FFF2-40B4-BE49-F238E27FC236}">
                  <a16:creationId xmlns:a16="http://schemas.microsoft.com/office/drawing/2014/main" id="{55AB3752-EE39-482B-84DD-D25565CE99A2}"/>
                </a:ext>
              </a:extLst>
            </p:cNvPr>
            <p:cNvSpPr>
              <a:spLocks/>
            </p:cNvSpPr>
            <p:nvPr/>
          </p:nvSpPr>
          <p:spPr bwMode="gray">
            <a:xfrm>
              <a:off x="13619163" y="2782887"/>
              <a:ext cx="76200" cy="295275"/>
            </a:xfrm>
            <a:custGeom>
              <a:avLst/>
              <a:gdLst/>
              <a:ahLst/>
              <a:cxnLst>
                <a:cxn ang="0">
                  <a:pos x="48" y="173"/>
                </a:cxn>
                <a:cxn ang="0">
                  <a:pos x="48" y="173"/>
                </a:cxn>
                <a:cxn ang="0">
                  <a:pos x="48" y="182"/>
                </a:cxn>
                <a:cxn ang="0">
                  <a:pos x="39" y="186"/>
                </a:cxn>
                <a:cxn ang="0">
                  <a:pos x="13" y="186"/>
                </a:cxn>
                <a:cxn ang="0">
                  <a:pos x="13" y="186"/>
                </a:cxn>
                <a:cxn ang="0">
                  <a:pos x="5" y="182"/>
                </a:cxn>
                <a:cxn ang="0">
                  <a:pos x="0" y="173"/>
                </a:cxn>
                <a:cxn ang="0">
                  <a:pos x="0" y="9"/>
                </a:cxn>
                <a:cxn ang="0">
                  <a:pos x="0" y="9"/>
                </a:cxn>
                <a:cxn ang="0">
                  <a:pos x="5" y="5"/>
                </a:cxn>
                <a:cxn ang="0">
                  <a:pos x="13" y="0"/>
                </a:cxn>
                <a:cxn ang="0">
                  <a:pos x="39" y="0"/>
                </a:cxn>
                <a:cxn ang="0">
                  <a:pos x="39" y="0"/>
                </a:cxn>
                <a:cxn ang="0">
                  <a:pos x="48" y="5"/>
                </a:cxn>
                <a:cxn ang="0">
                  <a:pos x="48" y="9"/>
                </a:cxn>
                <a:cxn ang="0">
                  <a:pos x="48" y="173"/>
                </a:cxn>
              </a:cxnLst>
              <a:rect l="0" t="0" r="r" b="b"/>
              <a:pathLst>
                <a:path w="48" h="186">
                  <a:moveTo>
                    <a:pt x="48" y="173"/>
                  </a:moveTo>
                  <a:lnTo>
                    <a:pt x="48" y="173"/>
                  </a:lnTo>
                  <a:lnTo>
                    <a:pt x="48" y="182"/>
                  </a:lnTo>
                  <a:lnTo>
                    <a:pt x="39" y="186"/>
                  </a:lnTo>
                  <a:lnTo>
                    <a:pt x="13" y="186"/>
                  </a:lnTo>
                  <a:lnTo>
                    <a:pt x="13" y="186"/>
                  </a:lnTo>
                  <a:lnTo>
                    <a:pt x="5" y="182"/>
                  </a:lnTo>
                  <a:lnTo>
                    <a:pt x="0" y="173"/>
                  </a:lnTo>
                  <a:lnTo>
                    <a:pt x="0" y="9"/>
                  </a:lnTo>
                  <a:lnTo>
                    <a:pt x="0" y="9"/>
                  </a:lnTo>
                  <a:lnTo>
                    <a:pt x="5" y="5"/>
                  </a:lnTo>
                  <a:lnTo>
                    <a:pt x="13" y="0"/>
                  </a:lnTo>
                  <a:lnTo>
                    <a:pt x="39" y="0"/>
                  </a:lnTo>
                  <a:lnTo>
                    <a:pt x="39" y="0"/>
                  </a:lnTo>
                  <a:lnTo>
                    <a:pt x="48" y="5"/>
                  </a:lnTo>
                  <a:lnTo>
                    <a:pt x="48" y="9"/>
                  </a:lnTo>
                  <a:lnTo>
                    <a:pt x="48" y="173"/>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7" name="Freeform 105">
              <a:extLst>
                <a:ext uri="{FF2B5EF4-FFF2-40B4-BE49-F238E27FC236}">
                  <a16:creationId xmlns:a16="http://schemas.microsoft.com/office/drawing/2014/main" id="{7DFA2C48-5D57-43AB-BBEE-36BB492A0DF2}"/>
                </a:ext>
              </a:extLst>
            </p:cNvPr>
            <p:cNvSpPr>
              <a:spLocks/>
            </p:cNvSpPr>
            <p:nvPr/>
          </p:nvSpPr>
          <p:spPr bwMode="gray">
            <a:xfrm>
              <a:off x="13577888" y="2667000"/>
              <a:ext cx="158750" cy="165100"/>
            </a:xfrm>
            <a:custGeom>
              <a:avLst/>
              <a:gdLst/>
              <a:ahLst/>
              <a:cxnLst>
                <a:cxn ang="0">
                  <a:pos x="100" y="52"/>
                </a:cxn>
                <a:cxn ang="0">
                  <a:pos x="100" y="52"/>
                </a:cxn>
                <a:cxn ang="0">
                  <a:pos x="96" y="73"/>
                </a:cxn>
                <a:cxn ang="0">
                  <a:pos x="87" y="86"/>
                </a:cxn>
                <a:cxn ang="0">
                  <a:pos x="70" y="99"/>
                </a:cxn>
                <a:cxn ang="0">
                  <a:pos x="52" y="104"/>
                </a:cxn>
                <a:cxn ang="0">
                  <a:pos x="52" y="104"/>
                </a:cxn>
                <a:cxn ang="0">
                  <a:pos x="31" y="99"/>
                </a:cxn>
                <a:cxn ang="0">
                  <a:pos x="18" y="86"/>
                </a:cxn>
                <a:cxn ang="0">
                  <a:pos x="5" y="73"/>
                </a:cxn>
                <a:cxn ang="0">
                  <a:pos x="0" y="52"/>
                </a:cxn>
                <a:cxn ang="0">
                  <a:pos x="0" y="52"/>
                </a:cxn>
                <a:cxn ang="0">
                  <a:pos x="5" y="34"/>
                </a:cxn>
                <a:cxn ang="0">
                  <a:pos x="18" y="17"/>
                </a:cxn>
                <a:cxn ang="0">
                  <a:pos x="31" y="4"/>
                </a:cxn>
                <a:cxn ang="0">
                  <a:pos x="52" y="0"/>
                </a:cxn>
                <a:cxn ang="0">
                  <a:pos x="52" y="0"/>
                </a:cxn>
                <a:cxn ang="0">
                  <a:pos x="70" y="4"/>
                </a:cxn>
                <a:cxn ang="0">
                  <a:pos x="87" y="17"/>
                </a:cxn>
                <a:cxn ang="0">
                  <a:pos x="96" y="34"/>
                </a:cxn>
                <a:cxn ang="0">
                  <a:pos x="100" y="52"/>
                </a:cxn>
                <a:cxn ang="0">
                  <a:pos x="100" y="52"/>
                </a:cxn>
              </a:cxnLst>
              <a:rect l="0" t="0" r="r" b="b"/>
              <a:pathLst>
                <a:path w="100" h="104">
                  <a:moveTo>
                    <a:pt x="100" y="52"/>
                  </a:moveTo>
                  <a:lnTo>
                    <a:pt x="100" y="52"/>
                  </a:lnTo>
                  <a:lnTo>
                    <a:pt x="96" y="73"/>
                  </a:lnTo>
                  <a:lnTo>
                    <a:pt x="87" y="86"/>
                  </a:lnTo>
                  <a:lnTo>
                    <a:pt x="70" y="99"/>
                  </a:lnTo>
                  <a:lnTo>
                    <a:pt x="52" y="104"/>
                  </a:lnTo>
                  <a:lnTo>
                    <a:pt x="52" y="104"/>
                  </a:lnTo>
                  <a:lnTo>
                    <a:pt x="31" y="99"/>
                  </a:lnTo>
                  <a:lnTo>
                    <a:pt x="18" y="86"/>
                  </a:lnTo>
                  <a:lnTo>
                    <a:pt x="5" y="73"/>
                  </a:lnTo>
                  <a:lnTo>
                    <a:pt x="0" y="52"/>
                  </a:lnTo>
                  <a:lnTo>
                    <a:pt x="0" y="52"/>
                  </a:lnTo>
                  <a:lnTo>
                    <a:pt x="5" y="34"/>
                  </a:lnTo>
                  <a:lnTo>
                    <a:pt x="18" y="17"/>
                  </a:lnTo>
                  <a:lnTo>
                    <a:pt x="31" y="4"/>
                  </a:lnTo>
                  <a:lnTo>
                    <a:pt x="52" y="0"/>
                  </a:lnTo>
                  <a:lnTo>
                    <a:pt x="52" y="0"/>
                  </a:lnTo>
                  <a:lnTo>
                    <a:pt x="70" y="4"/>
                  </a:lnTo>
                  <a:lnTo>
                    <a:pt x="87" y="17"/>
                  </a:lnTo>
                  <a:lnTo>
                    <a:pt x="96" y="34"/>
                  </a:lnTo>
                  <a:lnTo>
                    <a:pt x="100" y="52"/>
                  </a:lnTo>
                  <a:lnTo>
                    <a:pt x="100" y="52"/>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8" name="Freeform 106">
              <a:extLst>
                <a:ext uri="{FF2B5EF4-FFF2-40B4-BE49-F238E27FC236}">
                  <a16:creationId xmlns:a16="http://schemas.microsoft.com/office/drawing/2014/main" id="{BCFFC7A4-A58E-4F73-9F3D-F589918D020A}"/>
                </a:ext>
              </a:extLst>
            </p:cNvPr>
            <p:cNvSpPr>
              <a:spLocks/>
            </p:cNvSpPr>
            <p:nvPr/>
          </p:nvSpPr>
          <p:spPr bwMode="gray">
            <a:xfrm>
              <a:off x="13096875" y="3106737"/>
              <a:ext cx="687387" cy="247650"/>
            </a:xfrm>
            <a:custGeom>
              <a:avLst/>
              <a:gdLst/>
              <a:ahLst/>
              <a:cxnLst>
                <a:cxn ang="0">
                  <a:pos x="424" y="0"/>
                </a:cxn>
                <a:cxn ang="0">
                  <a:pos x="13" y="0"/>
                </a:cxn>
                <a:cxn ang="0">
                  <a:pos x="13" y="0"/>
                </a:cxn>
                <a:cxn ang="0">
                  <a:pos x="5" y="4"/>
                </a:cxn>
                <a:cxn ang="0">
                  <a:pos x="0" y="13"/>
                </a:cxn>
                <a:cxn ang="0">
                  <a:pos x="0" y="143"/>
                </a:cxn>
                <a:cxn ang="0">
                  <a:pos x="0" y="143"/>
                </a:cxn>
                <a:cxn ang="0">
                  <a:pos x="5" y="151"/>
                </a:cxn>
                <a:cxn ang="0">
                  <a:pos x="13" y="156"/>
                </a:cxn>
                <a:cxn ang="0">
                  <a:pos x="424" y="156"/>
                </a:cxn>
                <a:cxn ang="0">
                  <a:pos x="424" y="156"/>
                </a:cxn>
                <a:cxn ang="0">
                  <a:pos x="429" y="151"/>
                </a:cxn>
                <a:cxn ang="0">
                  <a:pos x="433" y="143"/>
                </a:cxn>
                <a:cxn ang="0">
                  <a:pos x="433" y="13"/>
                </a:cxn>
                <a:cxn ang="0">
                  <a:pos x="433" y="13"/>
                </a:cxn>
                <a:cxn ang="0">
                  <a:pos x="429" y="4"/>
                </a:cxn>
                <a:cxn ang="0">
                  <a:pos x="424" y="0"/>
                </a:cxn>
                <a:cxn ang="0">
                  <a:pos x="424" y="0"/>
                </a:cxn>
              </a:cxnLst>
              <a:rect l="0" t="0" r="r" b="b"/>
              <a:pathLst>
                <a:path w="433" h="156">
                  <a:moveTo>
                    <a:pt x="424" y="0"/>
                  </a:moveTo>
                  <a:lnTo>
                    <a:pt x="13" y="0"/>
                  </a:lnTo>
                  <a:lnTo>
                    <a:pt x="13" y="0"/>
                  </a:lnTo>
                  <a:lnTo>
                    <a:pt x="5" y="4"/>
                  </a:lnTo>
                  <a:lnTo>
                    <a:pt x="0" y="13"/>
                  </a:lnTo>
                  <a:lnTo>
                    <a:pt x="0" y="143"/>
                  </a:lnTo>
                  <a:lnTo>
                    <a:pt x="0" y="143"/>
                  </a:lnTo>
                  <a:lnTo>
                    <a:pt x="5" y="151"/>
                  </a:lnTo>
                  <a:lnTo>
                    <a:pt x="13" y="156"/>
                  </a:lnTo>
                  <a:lnTo>
                    <a:pt x="424" y="156"/>
                  </a:lnTo>
                  <a:lnTo>
                    <a:pt x="424" y="156"/>
                  </a:lnTo>
                  <a:lnTo>
                    <a:pt x="429" y="151"/>
                  </a:lnTo>
                  <a:lnTo>
                    <a:pt x="433" y="143"/>
                  </a:lnTo>
                  <a:lnTo>
                    <a:pt x="433" y="13"/>
                  </a:lnTo>
                  <a:lnTo>
                    <a:pt x="433" y="13"/>
                  </a:lnTo>
                  <a:lnTo>
                    <a:pt x="429" y="4"/>
                  </a:lnTo>
                  <a:lnTo>
                    <a:pt x="424" y="0"/>
                  </a:lnTo>
                  <a:lnTo>
                    <a:pt x="424" y="0"/>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9" name="Freeform 107">
              <a:extLst>
                <a:ext uri="{FF2B5EF4-FFF2-40B4-BE49-F238E27FC236}">
                  <a16:creationId xmlns:a16="http://schemas.microsoft.com/office/drawing/2014/main" id="{EB7A1191-55F5-4AFA-8DC0-6F93C1C6B1CD}"/>
                </a:ext>
              </a:extLst>
            </p:cNvPr>
            <p:cNvSpPr>
              <a:spLocks/>
            </p:cNvSpPr>
            <p:nvPr/>
          </p:nvSpPr>
          <p:spPr bwMode="gray">
            <a:xfrm>
              <a:off x="13146088" y="3148012"/>
              <a:ext cx="74612" cy="74613"/>
            </a:xfrm>
            <a:custGeom>
              <a:avLst/>
              <a:gdLst/>
              <a:ahLst/>
              <a:cxnLst>
                <a:cxn ang="0">
                  <a:pos x="47" y="21"/>
                </a:cxn>
                <a:cxn ang="0">
                  <a:pos x="47" y="21"/>
                </a:cxn>
                <a:cxn ang="0">
                  <a:pos x="47" y="30"/>
                </a:cxn>
                <a:cxn ang="0">
                  <a:pos x="39" y="39"/>
                </a:cxn>
                <a:cxn ang="0">
                  <a:pos x="34" y="43"/>
                </a:cxn>
                <a:cxn ang="0">
                  <a:pos x="21" y="47"/>
                </a:cxn>
                <a:cxn ang="0">
                  <a:pos x="21" y="47"/>
                </a:cxn>
                <a:cxn ang="0">
                  <a:pos x="13" y="43"/>
                </a:cxn>
                <a:cxn ang="0">
                  <a:pos x="4" y="39"/>
                </a:cxn>
                <a:cxn ang="0">
                  <a:pos x="0" y="30"/>
                </a:cxn>
                <a:cxn ang="0">
                  <a:pos x="0" y="21"/>
                </a:cxn>
                <a:cxn ang="0">
                  <a:pos x="0" y="21"/>
                </a:cxn>
                <a:cxn ang="0">
                  <a:pos x="0" y="13"/>
                </a:cxn>
                <a:cxn ang="0">
                  <a:pos x="4" y="4"/>
                </a:cxn>
                <a:cxn ang="0">
                  <a:pos x="13" y="0"/>
                </a:cxn>
                <a:cxn ang="0">
                  <a:pos x="21" y="0"/>
                </a:cxn>
                <a:cxn ang="0">
                  <a:pos x="21" y="0"/>
                </a:cxn>
                <a:cxn ang="0">
                  <a:pos x="34" y="0"/>
                </a:cxn>
                <a:cxn ang="0">
                  <a:pos x="39" y="4"/>
                </a:cxn>
                <a:cxn ang="0">
                  <a:pos x="47" y="13"/>
                </a:cxn>
                <a:cxn ang="0">
                  <a:pos x="47" y="21"/>
                </a:cxn>
                <a:cxn ang="0">
                  <a:pos x="47" y="21"/>
                </a:cxn>
              </a:cxnLst>
              <a:rect l="0" t="0" r="r" b="b"/>
              <a:pathLst>
                <a:path w="47" h="47">
                  <a:moveTo>
                    <a:pt x="47" y="21"/>
                  </a:moveTo>
                  <a:lnTo>
                    <a:pt x="47" y="21"/>
                  </a:lnTo>
                  <a:lnTo>
                    <a:pt x="47" y="30"/>
                  </a:lnTo>
                  <a:lnTo>
                    <a:pt x="39" y="39"/>
                  </a:lnTo>
                  <a:lnTo>
                    <a:pt x="34" y="43"/>
                  </a:lnTo>
                  <a:lnTo>
                    <a:pt x="21" y="47"/>
                  </a:lnTo>
                  <a:lnTo>
                    <a:pt x="21" y="47"/>
                  </a:lnTo>
                  <a:lnTo>
                    <a:pt x="13" y="43"/>
                  </a:lnTo>
                  <a:lnTo>
                    <a:pt x="4" y="39"/>
                  </a:lnTo>
                  <a:lnTo>
                    <a:pt x="0" y="30"/>
                  </a:lnTo>
                  <a:lnTo>
                    <a:pt x="0" y="21"/>
                  </a:lnTo>
                  <a:lnTo>
                    <a:pt x="0" y="21"/>
                  </a:lnTo>
                  <a:lnTo>
                    <a:pt x="0" y="13"/>
                  </a:lnTo>
                  <a:lnTo>
                    <a:pt x="4" y="4"/>
                  </a:lnTo>
                  <a:lnTo>
                    <a:pt x="13" y="0"/>
                  </a:lnTo>
                  <a:lnTo>
                    <a:pt x="21" y="0"/>
                  </a:lnTo>
                  <a:lnTo>
                    <a:pt x="21" y="0"/>
                  </a:lnTo>
                  <a:lnTo>
                    <a:pt x="34" y="0"/>
                  </a:lnTo>
                  <a:lnTo>
                    <a:pt x="39"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0" name="Freeform 108">
              <a:extLst>
                <a:ext uri="{FF2B5EF4-FFF2-40B4-BE49-F238E27FC236}">
                  <a16:creationId xmlns:a16="http://schemas.microsoft.com/office/drawing/2014/main" id="{F0097C95-AA7B-4CFC-AECA-D1ACF6F54A11}"/>
                </a:ext>
              </a:extLst>
            </p:cNvPr>
            <p:cNvSpPr>
              <a:spLocks/>
            </p:cNvSpPr>
            <p:nvPr/>
          </p:nvSpPr>
          <p:spPr bwMode="gray">
            <a:xfrm>
              <a:off x="13255625" y="3148012"/>
              <a:ext cx="74612" cy="74613"/>
            </a:xfrm>
            <a:custGeom>
              <a:avLst/>
              <a:gdLst/>
              <a:ahLst/>
              <a:cxnLst>
                <a:cxn ang="0">
                  <a:pos x="47" y="21"/>
                </a:cxn>
                <a:cxn ang="0">
                  <a:pos x="47" y="21"/>
                </a:cxn>
                <a:cxn ang="0">
                  <a:pos x="47"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7" y="13"/>
                </a:cxn>
                <a:cxn ang="0">
                  <a:pos x="47" y="21"/>
                </a:cxn>
                <a:cxn ang="0">
                  <a:pos x="47" y="21"/>
                </a:cxn>
              </a:cxnLst>
              <a:rect l="0" t="0" r="r" b="b"/>
              <a:pathLst>
                <a:path w="47" h="47">
                  <a:moveTo>
                    <a:pt x="47" y="21"/>
                  </a:moveTo>
                  <a:lnTo>
                    <a:pt x="47" y="21"/>
                  </a:lnTo>
                  <a:lnTo>
                    <a:pt x="47"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7" y="13"/>
                  </a:lnTo>
                  <a:lnTo>
                    <a:pt x="47" y="21"/>
                  </a:lnTo>
                  <a:lnTo>
                    <a:pt x="47"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1" name="Freeform 109">
              <a:extLst>
                <a:ext uri="{FF2B5EF4-FFF2-40B4-BE49-F238E27FC236}">
                  <a16:creationId xmlns:a16="http://schemas.microsoft.com/office/drawing/2014/main" id="{EDB50AC6-FA2E-4EA5-8DD2-AA18002DA963}"/>
                </a:ext>
              </a:extLst>
            </p:cNvPr>
            <p:cNvSpPr>
              <a:spLocks/>
            </p:cNvSpPr>
            <p:nvPr/>
          </p:nvSpPr>
          <p:spPr bwMode="gray">
            <a:xfrm>
              <a:off x="13365163" y="3148012"/>
              <a:ext cx="82550" cy="74613"/>
            </a:xfrm>
            <a:custGeom>
              <a:avLst/>
              <a:gdLst/>
              <a:ahLst/>
              <a:cxnLst>
                <a:cxn ang="0">
                  <a:pos x="52" y="21"/>
                </a:cxn>
                <a:cxn ang="0">
                  <a:pos x="52" y="21"/>
                </a:cxn>
                <a:cxn ang="0">
                  <a:pos x="48" y="30"/>
                </a:cxn>
                <a:cxn ang="0">
                  <a:pos x="43" y="39"/>
                </a:cxn>
                <a:cxn ang="0">
                  <a:pos x="35" y="43"/>
                </a:cxn>
                <a:cxn ang="0">
                  <a:pos x="26" y="47"/>
                </a:cxn>
                <a:cxn ang="0">
                  <a:pos x="26" y="47"/>
                </a:cxn>
                <a:cxn ang="0">
                  <a:pos x="17" y="43"/>
                </a:cxn>
                <a:cxn ang="0">
                  <a:pos x="9" y="39"/>
                </a:cxn>
                <a:cxn ang="0">
                  <a:pos x="4" y="30"/>
                </a:cxn>
                <a:cxn ang="0">
                  <a:pos x="0" y="21"/>
                </a:cxn>
                <a:cxn ang="0">
                  <a:pos x="0" y="21"/>
                </a:cxn>
                <a:cxn ang="0">
                  <a:pos x="4" y="13"/>
                </a:cxn>
                <a:cxn ang="0">
                  <a:pos x="9" y="4"/>
                </a:cxn>
                <a:cxn ang="0">
                  <a:pos x="17" y="0"/>
                </a:cxn>
                <a:cxn ang="0">
                  <a:pos x="26" y="0"/>
                </a:cxn>
                <a:cxn ang="0">
                  <a:pos x="26" y="0"/>
                </a:cxn>
                <a:cxn ang="0">
                  <a:pos x="35" y="0"/>
                </a:cxn>
                <a:cxn ang="0">
                  <a:pos x="43" y="4"/>
                </a:cxn>
                <a:cxn ang="0">
                  <a:pos x="48" y="13"/>
                </a:cxn>
                <a:cxn ang="0">
                  <a:pos x="52" y="21"/>
                </a:cxn>
                <a:cxn ang="0">
                  <a:pos x="52" y="21"/>
                </a:cxn>
              </a:cxnLst>
              <a:rect l="0" t="0" r="r" b="b"/>
              <a:pathLst>
                <a:path w="52" h="47">
                  <a:moveTo>
                    <a:pt x="52" y="21"/>
                  </a:moveTo>
                  <a:lnTo>
                    <a:pt x="52" y="21"/>
                  </a:lnTo>
                  <a:lnTo>
                    <a:pt x="48" y="30"/>
                  </a:lnTo>
                  <a:lnTo>
                    <a:pt x="43" y="39"/>
                  </a:lnTo>
                  <a:lnTo>
                    <a:pt x="35" y="43"/>
                  </a:lnTo>
                  <a:lnTo>
                    <a:pt x="26" y="47"/>
                  </a:lnTo>
                  <a:lnTo>
                    <a:pt x="26" y="47"/>
                  </a:lnTo>
                  <a:lnTo>
                    <a:pt x="17" y="43"/>
                  </a:lnTo>
                  <a:lnTo>
                    <a:pt x="9" y="39"/>
                  </a:lnTo>
                  <a:lnTo>
                    <a:pt x="4" y="30"/>
                  </a:lnTo>
                  <a:lnTo>
                    <a:pt x="0" y="21"/>
                  </a:lnTo>
                  <a:lnTo>
                    <a:pt x="0" y="21"/>
                  </a:lnTo>
                  <a:lnTo>
                    <a:pt x="4" y="13"/>
                  </a:lnTo>
                  <a:lnTo>
                    <a:pt x="9" y="4"/>
                  </a:lnTo>
                  <a:lnTo>
                    <a:pt x="17" y="0"/>
                  </a:lnTo>
                  <a:lnTo>
                    <a:pt x="26" y="0"/>
                  </a:lnTo>
                  <a:lnTo>
                    <a:pt x="26" y="0"/>
                  </a:lnTo>
                  <a:lnTo>
                    <a:pt x="35" y="0"/>
                  </a:lnTo>
                  <a:lnTo>
                    <a:pt x="43" y="4"/>
                  </a:lnTo>
                  <a:lnTo>
                    <a:pt x="48" y="13"/>
                  </a:lnTo>
                  <a:lnTo>
                    <a:pt x="52" y="21"/>
                  </a:lnTo>
                  <a:lnTo>
                    <a:pt x="52" y="21"/>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cxnSp>
        <p:nvCxnSpPr>
          <p:cNvPr id="66" name="直接连接符 65">
            <a:extLst>
              <a:ext uri="{FF2B5EF4-FFF2-40B4-BE49-F238E27FC236}">
                <a16:creationId xmlns:a16="http://schemas.microsoft.com/office/drawing/2014/main" id="{BC4AEE81-6637-402A-800F-513F08C604E6}"/>
              </a:ext>
            </a:extLst>
          </p:cNvPr>
          <p:cNvCxnSpPr/>
          <p:nvPr/>
        </p:nvCxnSpPr>
        <p:spPr bwMode="gray">
          <a:xfrm flipV="1">
            <a:off x="4421987" y="5389361"/>
            <a:ext cx="222553" cy="129065"/>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接连接符 66">
            <a:extLst>
              <a:ext uri="{FF2B5EF4-FFF2-40B4-BE49-F238E27FC236}">
                <a16:creationId xmlns:a16="http://schemas.microsoft.com/office/drawing/2014/main" id="{F048BCFF-7767-4A70-B410-42A9DCAFB49F}"/>
              </a:ext>
            </a:extLst>
          </p:cNvPr>
          <p:cNvCxnSpPr/>
          <p:nvPr/>
        </p:nvCxnSpPr>
        <p:spPr bwMode="gray">
          <a:xfrm flipV="1">
            <a:off x="4418455" y="5386493"/>
            <a:ext cx="547551" cy="131933"/>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67">
            <a:extLst>
              <a:ext uri="{FF2B5EF4-FFF2-40B4-BE49-F238E27FC236}">
                <a16:creationId xmlns:a16="http://schemas.microsoft.com/office/drawing/2014/main" id="{019B3358-94B1-4A00-A0F4-76053B3D682F}"/>
              </a:ext>
            </a:extLst>
          </p:cNvPr>
          <p:cNvCxnSpPr/>
          <p:nvPr/>
        </p:nvCxnSpPr>
        <p:spPr bwMode="gray">
          <a:xfrm flipH="1" flipV="1">
            <a:off x="4648072" y="5389361"/>
            <a:ext cx="35326" cy="131933"/>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直接连接符 68">
            <a:extLst>
              <a:ext uri="{FF2B5EF4-FFF2-40B4-BE49-F238E27FC236}">
                <a16:creationId xmlns:a16="http://schemas.microsoft.com/office/drawing/2014/main" id="{A28C44F4-198F-4608-BB27-C875C4A0C2C8}"/>
              </a:ext>
            </a:extLst>
          </p:cNvPr>
          <p:cNvCxnSpPr/>
          <p:nvPr/>
        </p:nvCxnSpPr>
        <p:spPr bwMode="gray">
          <a:xfrm flipV="1">
            <a:off x="4686931" y="5389361"/>
            <a:ext cx="279074" cy="123329"/>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0" name="直接连接符 69">
            <a:extLst>
              <a:ext uri="{FF2B5EF4-FFF2-40B4-BE49-F238E27FC236}">
                <a16:creationId xmlns:a16="http://schemas.microsoft.com/office/drawing/2014/main" id="{A78B5965-9E9B-4B40-9730-8541E2490F3D}"/>
              </a:ext>
            </a:extLst>
          </p:cNvPr>
          <p:cNvCxnSpPr/>
          <p:nvPr/>
        </p:nvCxnSpPr>
        <p:spPr bwMode="gray">
          <a:xfrm>
            <a:off x="4644540" y="5386493"/>
            <a:ext cx="314400" cy="129065"/>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a:extLst>
              <a:ext uri="{FF2B5EF4-FFF2-40B4-BE49-F238E27FC236}">
                <a16:creationId xmlns:a16="http://schemas.microsoft.com/office/drawing/2014/main" id="{D7FFA744-60EC-490D-97F0-0B7E03ACF0E5}"/>
              </a:ext>
            </a:extLst>
          </p:cNvPr>
          <p:cNvCxnSpPr/>
          <p:nvPr/>
        </p:nvCxnSpPr>
        <p:spPr bwMode="gray">
          <a:xfrm>
            <a:off x="4637475" y="5386493"/>
            <a:ext cx="575811" cy="131933"/>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id="{D377849A-E1C3-4FC0-B826-0A143147FCAE}"/>
              </a:ext>
            </a:extLst>
          </p:cNvPr>
          <p:cNvCxnSpPr/>
          <p:nvPr/>
        </p:nvCxnSpPr>
        <p:spPr bwMode="gray">
          <a:xfrm flipH="1">
            <a:off x="4962473" y="5389361"/>
            <a:ext cx="3533" cy="126196"/>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id="{32111FC8-EC6A-4218-8017-65262B9E7ECB}"/>
              </a:ext>
            </a:extLst>
          </p:cNvPr>
          <p:cNvCxnSpPr/>
          <p:nvPr/>
        </p:nvCxnSpPr>
        <p:spPr bwMode="gray">
          <a:xfrm>
            <a:off x="4962473" y="5392229"/>
            <a:ext cx="243748" cy="123329"/>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连接符 73">
            <a:extLst>
              <a:ext uri="{FF2B5EF4-FFF2-40B4-BE49-F238E27FC236}">
                <a16:creationId xmlns:a16="http://schemas.microsoft.com/office/drawing/2014/main" id="{31E1DBB2-8442-4A32-A1DC-3B5C6BB6D8D8}"/>
              </a:ext>
            </a:extLst>
          </p:cNvPr>
          <p:cNvCxnSpPr>
            <a:cxnSpLocks/>
            <a:endCxn id="133" idx="25"/>
          </p:cNvCxnSpPr>
          <p:nvPr/>
        </p:nvCxnSpPr>
        <p:spPr bwMode="gray">
          <a:xfrm flipH="1">
            <a:off x="4312884" y="5556985"/>
            <a:ext cx="92581" cy="67471"/>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直接连接符 74">
            <a:extLst>
              <a:ext uri="{FF2B5EF4-FFF2-40B4-BE49-F238E27FC236}">
                <a16:creationId xmlns:a16="http://schemas.microsoft.com/office/drawing/2014/main" id="{19E6D2A1-1B8B-45A0-8C6F-259175E35F32}"/>
              </a:ext>
            </a:extLst>
          </p:cNvPr>
          <p:cNvCxnSpPr>
            <a:cxnSpLocks/>
            <a:endCxn id="124" idx="13"/>
          </p:cNvCxnSpPr>
          <p:nvPr/>
        </p:nvCxnSpPr>
        <p:spPr bwMode="gray">
          <a:xfrm>
            <a:off x="4401933" y="5559853"/>
            <a:ext cx="123170" cy="58416"/>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6" name="组合 387">
            <a:extLst>
              <a:ext uri="{FF2B5EF4-FFF2-40B4-BE49-F238E27FC236}">
                <a16:creationId xmlns:a16="http://schemas.microsoft.com/office/drawing/2014/main" id="{00D7DE08-D477-4DB3-978B-59D6D0A6F63F}"/>
              </a:ext>
            </a:extLst>
          </p:cNvPr>
          <p:cNvGrpSpPr>
            <a:grpSpLocks/>
          </p:cNvGrpSpPr>
          <p:nvPr/>
        </p:nvGrpSpPr>
        <p:grpSpPr bwMode="gray">
          <a:xfrm>
            <a:off x="4763210" y="5198986"/>
            <a:ext cx="116060" cy="97635"/>
            <a:chOff x="4622166" y="3061494"/>
            <a:chExt cx="489584" cy="615667"/>
          </a:xfrm>
          <a:solidFill>
            <a:srgbClr val="666666"/>
          </a:solidFill>
        </p:grpSpPr>
        <p:grpSp>
          <p:nvGrpSpPr>
            <p:cNvPr id="93" name="组合 376">
              <a:extLst>
                <a:ext uri="{FF2B5EF4-FFF2-40B4-BE49-F238E27FC236}">
                  <a16:creationId xmlns:a16="http://schemas.microsoft.com/office/drawing/2014/main" id="{ADFEFCE7-7402-4493-91A1-11ACBCA3D25C}"/>
                </a:ext>
              </a:extLst>
            </p:cNvPr>
            <p:cNvGrpSpPr>
              <a:grpSpLocks/>
            </p:cNvGrpSpPr>
            <p:nvPr/>
          </p:nvGrpSpPr>
          <p:grpSpPr bwMode="gray">
            <a:xfrm>
              <a:off x="4622166" y="3467100"/>
              <a:ext cx="489584" cy="210061"/>
              <a:chOff x="3298897" y="4095287"/>
              <a:chExt cx="1257750" cy="591162"/>
            </a:xfrm>
            <a:grpFill/>
          </p:grpSpPr>
          <p:sp>
            <p:nvSpPr>
              <p:cNvPr id="100" name="Freeform 13">
                <a:extLst>
                  <a:ext uri="{FF2B5EF4-FFF2-40B4-BE49-F238E27FC236}">
                    <a16:creationId xmlns:a16="http://schemas.microsoft.com/office/drawing/2014/main" id="{C5EADABC-BA9D-4027-A206-430C93E4946A}"/>
                  </a:ext>
                </a:extLst>
              </p:cNvPr>
              <p:cNvSpPr>
                <a:spLocks noEditPoints="1"/>
              </p:cNvSpPr>
              <p:nvPr/>
            </p:nvSpPr>
            <p:spPr bwMode="gray">
              <a:xfrm>
                <a:off x="3298897" y="4095473"/>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1" name="Freeform 13">
                <a:extLst>
                  <a:ext uri="{FF2B5EF4-FFF2-40B4-BE49-F238E27FC236}">
                    <a16:creationId xmlns:a16="http://schemas.microsoft.com/office/drawing/2014/main" id="{BB7E1EF2-DD05-4274-BF93-BAE0438753B2}"/>
                  </a:ext>
                </a:extLst>
              </p:cNvPr>
              <p:cNvSpPr>
                <a:spLocks noEditPoints="1"/>
              </p:cNvSpPr>
              <p:nvPr/>
            </p:nvSpPr>
            <p:spPr bwMode="gray">
              <a:xfrm>
                <a:off x="3298897" y="4390961"/>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4" name="组合 379">
              <a:extLst>
                <a:ext uri="{FF2B5EF4-FFF2-40B4-BE49-F238E27FC236}">
                  <a16:creationId xmlns:a16="http://schemas.microsoft.com/office/drawing/2014/main" id="{0749515C-804B-431D-9264-5C74490D2F23}"/>
                </a:ext>
              </a:extLst>
            </p:cNvPr>
            <p:cNvGrpSpPr>
              <a:grpSpLocks/>
            </p:cNvGrpSpPr>
            <p:nvPr/>
          </p:nvGrpSpPr>
          <p:grpSpPr bwMode="gray">
            <a:xfrm>
              <a:off x="4622166" y="3263900"/>
              <a:ext cx="489584" cy="210061"/>
              <a:chOff x="3298897" y="4095287"/>
              <a:chExt cx="1257750" cy="591162"/>
            </a:xfrm>
            <a:grpFill/>
          </p:grpSpPr>
          <p:sp>
            <p:nvSpPr>
              <p:cNvPr id="98" name="Freeform 13">
                <a:extLst>
                  <a:ext uri="{FF2B5EF4-FFF2-40B4-BE49-F238E27FC236}">
                    <a16:creationId xmlns:a16="http://schemas.microsoft.com/office/drawing/2014/main" id="{801DAD03-97C9-4E63-AC0B-8F88E3F70C5F}"/>
                  </a:ext>
                </a:extLst>
              </p:cNvPr>
              <p:cNvSpPr>
                <a:spLocks noEditPoints="1"/>
              </p:cNvSpPr>
              <p:nvPr/>
            </p:nvSpPr>
            <p:spPr bwMode="gray">
              <a:xfrm>
                <a:off x="3298897" y="4089783"/>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9" name="Freeform 13">
                <a:extLst>
                  <a:ext uri="{FF2B5EF4-FFF2-40B4-BE49-F238E27FC236}">
                    <a16:creationId xmlns:a16="http://schemas.microsoft.com/office/drawing/2014/main" id="{DA3ED034-114A-4E67-8739-EF9AC8AA2E2E}"/>
                  </a:ext>
                </a:extLst>
              </p:cNvPr>
              <p:cNvSpPr>
                <a:spLocks noEditPoints="1"/>
              </p:cNvSpPr>
              <p:nvPr/>
            </p:nvSpPr>
            <p:spPr bwMode="gray">
              <a:xfrm>
                <a:off x="3298897" y="4385271"/>
                <a:ext cx="1257750" cy="302201"/>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95" name="组合 94">
              <a:extLst>
                <a:ext uri="{FF2B5EF4-FFF2-40B4-BE49-F238E27FC236}">
                  <a16:creationId xmlns:a16="http://schemas.microsoft.com/office/drawing/2014/main" id="{7E68E01F-F78C-497A-A850-F535C3863DE1}"/>
                </a:ext>
              </a:extLst>
            </p:cNvPr>
            <p:cNvGrpSpPr>
              <a:grpSpLocks/>
            </p:cNvGrpSpPr>
            <p:nvPr/>
          </p:nvGrpSpPr>
          <p:grpSpPr bwMode="gray">
            <a:xfrm>
              <a:off x="4622166" y="3061494"/>
              <a:ext cx="489584" cy="210061"/>
              <a:chOff x="3298897" y="4095287"/>
              <a:chExt cx="1257750" cy="591162"/>
            </a:xfrm>
            <a:grpFill/>
          </p:grpSpPr>
          <p:sp>
            <p:nvSpPr>
              <p:cNvPr id="96" name="Freeform 13">
                <a:extLst>
                  <a:ext uri="{FF2B5EF4-FFF2-40B4-BE49-F238E27FC236}">
                    <a16:creationId xmlns:a16="http://schemas.microsoft.com/office/drawing/2014/main" id="{5883DAA2-EB12-4CB1-BCD4-07DE5B546B71}"/>
                  </a:ext>
                </a:extLst>
              </p:cNvPr>
              <p:cNvSpPr>
                <a:spLocks noEditPoints="1"/>
              </p:cNvSpPr>
              <p:nvPr/>
            </p:nvSpPr>
            <p:spPr bwMode="gray">
              <a:xfrm>
                <a:off x="3298897" y="4095287"/>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7" name="Freeform 13">
                <a:extLst>
                  <a:ext uri="{FF2B5EF4-FFF2-40B4-BE49-F238E27FC236}">
                    <a16:creationId xmlns:a16="http://schemas.microsoft.com/office/drawing/2014/main" id="{76E1F89A-7D39-4177-9D3E-EF5B651BEC1A}"/>
                  </a:ext>
                </a:extLst>
              </p:cNvPr>
              <p:cNvSpPr>
                <a:spLocks noEditPoints="1"/>
              </p:cNvSpPr>
              <p:nvPr/>
            </p:nvSpPr>
            <p:spPr bwMode="gray">
              <a:xfrm>
                <a:off x="3298897" y="4390775"/>
                <a:ext cx="1257750" cy="295488"/>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cxnSp>
        <p:nvCxnSpPr>
          <p:cNvPr id="77" name="直接连接符 76">
            <a:extLst>
              <a:ext uri="{FF2B5EF4-FFF2-40B4-BE49-F238E27FC236}">
                <a16:creationId xmlns:a16="http://schemas.microsoft.com/office/drawing/2014/main" id="{83A9AF99-2F7D-40AE-8D31-1C41C2436EDC}"/>
              </a:ext>
            </a:extLst>
          </p:cNvPr>
          <p:cNvCxnSpPr/>
          <p:nvPr/>
        </p:nvCxnSpPr>
        <p:spPr bwMode="gray">
          <a:xfrm flipV="1">
            <a:off x="4652930" y="5289963"/>
            <a:ext cx="162511" cy="72066"/>
          </a:xfrm>
          <a:prstGeom prst="line">
            <a:avLst/>
          </a:prstGeom>
          <a:solidFill>
            <a:srgbClr val="666666"/>
          </a:solidFill>
          <a:ln w="9525" cap="flat" cmpd="sng" algn="ctr">
            <a:solidFill>
              <a:sysClr val="window" lastClr="FFFFFF">
                <a:lumMod val="75000"/>
              </a:sysClr>
            </a:solidFill>
            <a:prstDash val="solid"/>
          </a:ln>
          <a:effectLst/>
        </p:spPr>
      </p:cxnSp>
      <p:cxnSp>
        <p:nvCxnSpPr>
          <p:cNvPr id="78" name="直接连接符 77">
            <a:extLst>
              <a:ext uri="{FF2B5EF4-FFF2-40B4-BE49-F238E27FC236}">
                <a16:creationId xmlns:a16="http://schemas.microsoft.com/office/drawing/2014/main" id="{75BAF825-9D6B-4E92-8282-5C3D43358617}"/>
              </a:ext>
            </a:extLst>
          </p:cNvPr>
          <p:cNvCxnSpPr/>
          <p:nvPr/>
        </p:nvCxnSpPr>
        <p:spPr bwMode="gray">
          <a:xfrm>
            <a:off x="4804737" y="5289963"/>
            <a:ext cx="169670" cy="72067"/>
          </a:xfrm>
          <a:prstGeom prst="line">
            <a:avLst/>
          </a:prstGeom>
          <a:solidFill>
            <a:srgbClr val="666666"/>
          </a:solidFill>
          <a:ln w="9525" cap="flat" cmpd="sng" algn="ctr">
            <a:solidFill>
              <a:sysClr val="window" lastClr="FFFFFF">
                <a:lumMod val="75000"/>
              </a:sysClr>
            </a:solidFill>
            <a:prstDash val="solid"/>
          </a:ln>
          <a:effectLst/>
        </p:spPr>
      </p:cxnSp>
      <p:sp>
        <p:nvSpPr>
          <p:cNvPr id="79" name="Freeform 13">
            <a:extLst>
              <a:ext uri="{FF2B5EF4-FFF2-40B4-BE49-F238E27FC236}">
                <a16:creationId xmlns:a16="http://schemas.microsoft.com/office/drawing/2014/main" id="{A6E4CE5D-F3CC-474D-AEB3-19E57B1F29F7}"/>
              </a:ext>
            </a:extLst>
          </p:cNvPr>
          <p:cNvSpPr>
            <a:spLocks noEditPoints="1"/>
          </p:cNvSpPr>
          <p:nvPr/>
        </p:nvSpPr>
        <p:spPr bwMode="gray">
          <a:xfrm>
            <a:off x="4336731" y="5523965"/>
            <a:ext cx="157632" cy="30503"/>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666666"/>
          </a:solid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id="{ED3DA470-C38D-4483-95B5-9A010F3F4384}"/>
              </a:ext>
            </a:extLst>
          </p:cNvPr>
          <p:cNvGrpSpPr/>
          <p:nvPr/>
        </p:nvGrpSpPr>
        <p:grpSpPr bwMode="gray">
          <a:xfrm>
            <a:off x="4554489" y="5366711"/>
            <a:ext cx="157632" cy="57350"/>
            <a:chOff x="1853781" y="3436285"/>
            <a:chExt cx="536876" cy="240582"/>
          </a:xfrm>
          <a:solidFill>
            <a:srgbClr val="666666"/>
          </a:solidFill>
        </p:grpSpPr>
        <p:sp>
          <p:nvSpPr>
            <p:cNvPr id="91" name="Freeform 13">
              <a:extLst>
                <a:ext uri="{FF2B5EF4-FFF2-40B4-BE49-F238E27FC236}">
                  <a16:creationId xmlns:a16="http://schemas.microsoft.com/office/drawing/2014/main" id="{AD2AB425-996E-443A-9984-5318C23D2CDF}"/>
                </a:ext>
              </a:extLst>
            </p:cNvPr>
            <p:cNvSpPr>
              <a:spLocks noEditPoints="1"/>
            </p:cNvSpPr>
            <p:nvPr/>
          </p:nvSpPr>
          <p:spPr bwMode="gray">
            <a:xfrm>
              <a:off x="1909678" y="3566438"/>
              <a:ext cx="480977" cy="110429"/>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3">
              <a:extLst>
                <a:ext uri="{FF2B5EF4-FFF2-40B4-BE49-F238E27FC236}">
                  <a16:creationId xmlns:a16="http://schemas.microsoft.com/office/drawing/2014/main" id="{A35E4339-B7AB-4D5C-ADD7-066D4D87A425}"/>
                </a:ext>
              </a:extLst>
            </p:cNvPr>
            <p:cNvSpPr>
              <a:spLocks noEditPoints="1"/>
            </p:cNvSpPr>
            <p:nvPr/>
          </p:nvSpPr>
          <p:spPr bwMode="gray">
            <a:xfrm>
              <a:off x="1853781" y="3436285"/>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80">
            <a:extLst>
              <a:ext uri="{FF2B5EF4-FFF2-40B4-BE49-F238E27FC236}">
                <a16:creationId xmlns:a16="http://schemas.microsoft.com/office/drawing/2014/main" id="{C047B96D-8B4C-458A-8084-304BA0A2B9BB}"/>
              </a:ext>
            </a:extLst>
          </p:cNvPr>
          <p:cNvGrpSpPr/>
          <p:nvPr/>
        </p:nvGrpSpPr>
        <p:grpSpPr bwMode="gray">
          <a:xfrm>
            <a:off x="4910284" y="5366711"/>
            <a:ext cx="157632" cy="61529"/>
            <a:chOff x="1853781" y="3436285"/>
            <a:chExt cx="536876" cy="258113"/>
          </a:xfrm>
          <a:solidFill>
            <a:srgbClr val="666666"/>
          </a:solidFill>
        </p:grpSpPr>
        <p:sp>
          <p:nvSpPr>
            <p:cNvPr id="89" name="Freeform 13">
              <a:extLst>
                <a:ext uri="{FF2B5EF4-FFF2-40B4-BE49-F238E27FC236}">
                  <a16:creationId xmlns:a16="http://schemas.microsoft.com/office/drawing/2014/main" id="{0D1B5C72-A28E-4BED-B2CD-A725F0752A94}"/>
                </a:ext>
              </a:extLst>
            </p:cNvPr>
            <p:cNvSpPr>
              <a:spLocks noEditPoints="1"/>
            </p:cNvSpPr>
            <p:nvPr/>
          </p:nvSpPr>
          <p:spPr bwMode="gray">
            <a:xfrm>
              <a:off x="1853781" y="3566438"/>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3">
              <a:extLst>
                <a:ext uri="{FF2B5EF4-FFF2-40B4-BE49-F238E27FC236}">
                  <a16:creationId xmlns:a16="http://schemas.microsoft.com/office/drawing/2014/main" id="{8D970E1D-A7B8-4514-AD22-18409279C00D}"/>
                </a:ext>
              </a:extLst>
            </p:cNvPr>
            <p:cNvSpPr>
              <a:spLocks noEditPoints="1"/>
            </p:cNvSpPr>
            <p:nvPr/>
          </p:nvSpPr>
          <p:spPr bwMode="gray">
            <a:xfrm>
              <a:off x="1853781" y="3436285"/>
              <a:ext cx="536876" cy="12796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grp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2" name="Freeform 13">
            <a:extLst>
              <a:ext uri="{FF2B5EF4-FFF2-40B4-BE49-F238E27FC236}">
                <a16:creationId xmlns:a16="http://schemas.microsoft.com/office/drawing/2014/main" id="{A5A298FC-D79F-4958-BC0C-90A57CEF6A2D}"/>
              </a:ext>
            </a:extLst>
          </p:cNvPr>
          <p:cNvSpPr>
            <a:spLocks noEditPoints="1"/>
          </p:cNvSpPr>
          <p:nvPr/>
        </p:nvSpPr>
        <p:spPr bwMode="gray">
          <a:xfrm>
            <a:off x="4591394" y="5523965"/>
            <a:ext cx="157632" cy="30503"/>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666666"/>
          </a:solid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3">
            <a:extLst>
              <a:ext uri="{FF2B5EF4-FFF2-40B4-BE49-F238E27FC236}">
                <a16:creationId xmlns:a16="http://schemas.microsoft.com/office/drawing/2014/main" id="{0ED56C9B-D786-414E-95C3-A09CAC595099}"/>
              </a:ext>
            </a:extLst>
          </p:cNvPr>
          <p:cNvSpPr>
            <a:spLocks noEditPoints="1"/>
          </p:cNvSpPr>
          <p:nvPr/>
        </p:nvSpPr>
        <p:spPr bwMode="gray">
          <a:xfrm>
            <a:off x="4898513" y="5523965"/>
            <a:ext cx="157632" cy="30503"/>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666666"/>
          </a:solid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3">
            <a:extLst>
              <a:ext uri="{FF2B5EF4-FFF2-40B4-BE49-F238E27FC236}">
                <a16:creationId xmlns:a16="http://schemas.microsoft.com/office/drawing/2014/main" id="{7C81FBC7-5673-4E06-B3E5-139A06C5FCAD}"/>
              </a:ext>
            </a:extLst>
          </p:cNvPr>
          <p:cNvSpPr>
            <a:spLocks noEditPoints="1"/>
          </p:cNvSpPr>
          <p:nvPr/>
        </p:nvSpPr>
        <p:spPr bwMode="gray">
          <a:xfrm>
            <a:off x="5134470" y="5523965"/>
            <a:ext cx="157632" cy="30503"/>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rgbClr val="666666"/>
          </a:solidFill>
          <a:ln w="9525">
            <a:noFill/>
            <a:round/>
            <a:headEnd/>
            <a:tailEnd/>
          </a:ln>
        </p:spPr>
        <p:txBody>
          <a:bodyPr lIns="162551" tIns="81274" rIns="162551" bIns="81274"/>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a16="http://schemas.microsoft.com/office/drawing/2014/main" id="{206AEAD5-C89A-4FCA-AC49-C4AD778FF414}"/>
              </a:ext>
            </a:extLst>
          </p:cNvPr>
          <p:cNvCxnSpPr>
            <a:cxnSpLocks/>
            <a:endCxn id="112" idx="28"/>
          </p:cNvCxnSpPr>
          <p:nvPr/>
        </p:nvCxnSpPr>
        <p:spPr bwMode="gray">
          <a:xfrm flipH="1">
            <a:off x="4919315" y="5556985"/>
            <a:ext cx="61945" cy="61284"/>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85">
            <a:extLst>
              <a:ext uri="{FF2B5EF4-FFF2-40B4-BE49-F238E27FC236}">
                <a16:creationId xmlns:a16="http://schemas.microsoft.com/office/drawing/2014/main" id="{FDC5420A-4E8C-4245-B86C-A5D18BC9088A}"/>
              </a:ext>
            </a:extLst>
          </p:cNvPr>
          <p:cNvCxnSpPr>
            <a:cxnSpLocks/>
            <a:endCxn id="104" idx="16"/>
          </p:cNvCxnSpPr>
          <p:nvPr/>
        </p:nvCxnSpPr>
        <p:spPr bwMode="gray">
          <a:xfrm>
            <a:off x="4977726" y="5559853"/>
            <a:ext cx="113105" cy="44210"/>
          </a:xfrm>
          <a:prstGeom prst="line">
            <a:avLst/>
          </a:prstGeom>
          <a:solidFill>
            <a:srgbClr val="666666"/>
          </a:solidFill>
          <a:ln>
            <a:solidFill>
              <a:sysClr val="window" lastClr="FFFFFF">
                <a:lumMod val="75000"/>
              </a:sys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7" name="Freeform 14">
            <a:extLst>
              <a:ext uri="{FF2B5EF4-FFF2-40B4-BE49-F238E27FC236}">
                <a16:creationId xmlns:a16="http://schemas.microsoft.com/office/drawing/2014/main" id="{B3981BD4-A680-4C7A-85F9-00D3FB146327}"/>
              </a:ext>
            </a:extLst>
          </p:cNvPr>
          <p:cNvSpPr>
            <a:spLocks noEditPoints="1"/>
          </p:cNvSpPr>
          <p:nvPr/>
        </p:nvSpPr>
        <p:spPr bwMode="gray">
          <a:xfrm>
            <a:off x="4996765" y="5245387"/>
            <a:ext cx="153056" cy="34327"/>
          </a:xfrm>
          <a:custGeom>
            <a:avLst/>
            <a:gdLst/>
            <a:ahLst/>
            <a:cxnLst>
              <a:cxn ang="0">
                <a:pos x="15920" y="15"/>
              </a:cxn>
              <a:cxn ang="0">
                <a:pos x="16066" y="82"/>
              </a:cxn>
              <a:cxn ang="0">
                <a:pos x="16180" y="191"/>
              </a:cxn>
              <a:cxn ang="0">
                <a:pos x="16254" y="333"/>
              </a:cxn>
              <a:cxn ang="0">
                <a:pos x="16275" y="1979"/>
              </a:cxn>
              <a:cxn ang="0">
                <a:pos x="16247" y="2142"/>
              </a:cxn>
              <a:cxn ang="0">
                <a:pos x="16166" y="2279"/>
              </a:cxn>
              <a:cxn ang="0">
                <a:pos x="16047" y="2384"/>
              </a:cxn>
              <a:cxn ang="0">
                <a:pos x="15897" y="2443"/>
              </a:cxn>
              <a:cxn ang="0">
                <a:pos x="425" y="2450"/>
              </a:cxn>
              <a:cxn ang="0">
                <a:pos x="269" y="2406"/>
              </a:cxn>
              <a:cxn ang="0">
                <a:pos x="139" y="2313"/>
              </a:cxn>
              <a:cxn ang="0">
                <a:pos x="47" y="2184"/>
              </a:cxn>
              <a:cxn ang="0">
                <a:pos x="2" y="2027"/>
              </a:cxn>
              <a:cxn ang="0">
                <a:pos x="9" y="379"/>
              </a:cxn>
              <a:cxn ang="0">
                <a:pos x="68" y="228"/>
              </a:cxn>
              <a:cxn ang="0">
                <a:pos x="173" y="109"/>
              </a:cxn>
              <a:cxn ang="0">
                <a:pos x="310" y="29"/>
              </a:cxn>
              <a:cxn ang="0">
                <a:pos x="473" y="0"/>
              </a:cxn>
              <a:cxn ang="0">
                <a:pos x="3118" y="686"/>
              </a:cxn>
              <a:cxn ang="0">
                <a:pos x="3301" y="780"/>
              </a:cxn>
              <a:cxn ang="0">
                <a:pos x="3442" y="928"/>
              </a:cxn>
              <a:cxn ang="0">
                <a:pos x="3528" y="1118"/>
              </a:cxn>
              <a:cxn ang="0">
                <a:pos x="3544" y="1333"/>
              </a:cxn>
              <a:cxn ang="0">
                <a:pos x="3487" y="1535"/>
              </a:cxn>
              <a:cxn ang="0">
                <a:pos x="3368" y="1703"/>
              </a:cxn>
              <a:cxn ang="0">
                <a:pos x="3200" y="1822"/>
              </a:cxn>
              <a:cxn ang="0">
                <a:pos x="2999" y="1879"/>
              </a:cxn>
              <a:cxn ang="0">
                <a:pos x="2784" y="1863"/>
              </a:cxn>
              <a:cxn ang="0">
                <a:pos x="2595" y="1778"/>
              </a:cxn>
              <a:cxn ang="0">
                <a:pos x="2446" y="1636"/>
              </a:cxn>
              <a:cxn ang="0">
                <a:pos x="2353" y="1452"/>
              </a:cxn>
              <a:cxn ang="0">
                <a:pos x="2326" y="1239"/>
              </a:cxn>
              <a:cxn ang="0">
                <a:pos x="2373" y="1032"/>
              </a:cxn>
              <a:cxn ang="0">
                <a:pos x="2484" y="859"/>
              </a:cxn>
              <a:cxn ang="0">
                <a:pos x="2646" y="733"/>
              </a:cxn>
              <a:cxn ang="0">
                <a:pos x="2843" y="665"/>
              </a:cxn>
              <a:cxn ang="0">
                <a:pos x="14482" y="476"/>
              </a:cxn>
              <a:cxn ang="0">
                <a:pos x="14578" y="503"/>
              </a:cxn>
              <a:cxn ang="0">
                <a:pos x="14659" y="560"/>
              </a:cxn>
              <a:cxn ang="0">
                <a:pos x="14716" y="640"/>
              </a:cxn>
              <a:cxn ang="0">
                <a:pos x="14743" y="737"/>
              </a:cxn>
              <a:cxn ang="0">
                <a:pos x="14739" y="1758"/>
              </a:cxn>
              <a:cxn ang="0">
                <a:pos x="14702" y="1850"/>
              </a:cxn>
              <a:cxn ang="0">
                <a:pos x="14638" y="1925"/>
              </a:cxn>
              <a:cxn ang="0">
                <a:pos x="14553" y="1974"/>
              </a:cxn>
              <a:cxn ang="0">
                <a:pos x="14452" y="1991"/>
              </a:cxn>
              <a:cxn ang="0">
                <a:pos x="7495" y="1979"/>
              </a:cxn>
              <a:cxn ang="0">
                <a:pos x="7407" y="1933"/>
              </a:cxn>
              <a:cxn ang="0">
                <a:pos x="7339" y="1862"/>
              </a:cxn>
              <a:cxn ang="0">
                <a:pos x="7298" y="1772"/>
              </a:cxn>
              <a:cxn ang="0">
                <a:pos x="7289" y="752"/>
              </a:cxn>
              <a:cxn ang="0">
                <a:pos x="7312" y="653"/>
              </a:cxn>
              <a:cxn ang="0">
                <a:pos x="7365" y="571"/>
              </a:cxn>
              <a:cxn ang="0">
                <a:pos x="7443" y="509"/>
              </a:cxn>
              <a:cxn ang="0">
                <a:pos x="7537" y="477"/>
              </a:cxn>
            </a:cxnLst>
            <a:rect l="0" t="0" r="r" b="b"/>
            <a:pathLst>
              <a:path w="16275" h="2453">
                <a:moveTo>
                  <a:pt x="473" y="0"/>
                </a:moveTo>
                <a:lnTo>
                  <a:pt x="15802" y="0"/>
                </a:lnTo>
                <a:lnTo>
                  <a:pt x="15826" y="1"/>
                </a:lnTo>
                <a:lnTo>
                  <a:pt x="15850" y="2"/>
                </a:lnTo>
                <a:lnTo>
                  <a:pt x="15874" y="5"/>
                </a:lnTo>
                <a:lnTo>
                  <a:pt x="15897" y="10"/>
                </a:lnTo>
                <a:lnTo>
                  <a:pt x="15920" y="15"/>
                </a:lnTo>
                <a:lnTo>
                  <a:pt x="15942" y="21"/>
                </a:lnTo>
                <a:lnTo>
                  <a:pt x="15964" y="29"/>
                </a:lnTo>
                <a:lnTo>
                  <a:pt x="15986" y="38"/>
                </a:lnTo>
                <a:lnTo>
                  <a:pt x="16006" y="47"/>
                </a:lnTo>
                <a:lnTo>
                  <a:pt x="16027" y="57"/>
                </a:lnTo>
                <a:lnTo>
                  <a:pt x="16047" y="69"/>
                </a:lnTo>
                <a:lnTo>
                  <a:pt x="16066" y="82"/>
                </a:lnTo>
                <a:lnTo>
                  <a:pt x="16085" y="95"/>
                </a:lnTo>
                <a:lnTo>
                  <a:pt x="16102" y="109"/>
                </a:lnTo>
                <a:lnTo>
                  <a:pt x="16119" y="123"/>
                </a:lnTo>
                <a:lnTo>
                  <a:pt x="16136" y="140"/>
                </a:lnTo>
                <a:lnTo>
                  <a:pt x="16152" y="156"/>
                </a:lnTo>
                <a:lnTo>
                  <a:pt x="16166" y="173"/>
                </a:lnTo>
                <a:lnTo>
                  <a:pt x="16180" y="191"/>
                </a:lnTo>
                <a:lnTo>
                  <a:pt x="16194" y="210"/>
                </a:lnTo>
                <a:lnTo>
                  <a:pt x="16206" y="228"/>
                </a:lnTo>
                <a:lnTo>
                  <a:pt x="16218" y="249"/>
                </a:lnTo>
                <a:lnTo>
                  <a:pt x="16228" y="269"/>
                </a:lnTo>
                <a:lnTo>
                  <a:pt x="16237" y="289"/>
                </a:lnTo>
                <a:lnTo>
                  <a:pt x="16247" y="312"/>
                </a:lnTo>
                <a:lnTo>
                  <a:pt x="16254" y="333"/>
                </a:lnTo>
                <a:lnTo>
                  <a:pt x="16260" y="356"/>
                </a:lnTo>
                <a:lnTo>
                  <a:pt x="16265" y="379"/>
                </a:lnTo>
                <a:lnTo>
                  <a:pt x="16270" y="401"/>
                </a:lnTo>
                <a:lnTo>
                  <a:pt x="16273" y="426"/>
                </a:lnTo>
                <a:lnTo>
                  <a:pt x="16274" y="449"/>
                </a:lnTo>
                <a:lnTo>
                  <a:pt x="16275" y="474"/>
                </a:lnTo>
                <a:lnTo>
                  <a:pt x="16275" y="1979"/>
                </a:lnTo>
                <a:lnTo>
                  <a:pt x="16274" y="2003"/>
                </a:lnTo>
                <a:lnTo>
                  <a:pt x="16273" y="2027"/>
                </a:lnTo>
                <a:lnTo>
                  <a:pt x="16270" y="2051"/>
                </a:lnTo>
                <a:lnTo>
                  <a:pt x="16265" y="2073"/>
                </a:lnTo>
                <a:lnTo>
                  <a:pt x="16260" y="2097"/>
                </a:lnTo>
                <a:lnTo>
                  <a:pt x="16254" y="2119"/>
                </a:lnTo>
                <a:lnTo>
                  <a:pt x="16247" y="2142"/>
                </a:lnTo>
                <a:lnTo>
                  <a:pt x="16237" y="2163"/>
                </a:lnTo>
                <a:lnTo>
                  <a:pt x="16228" y="2184"/>
                </a:lnTo>
                <a:lnTo>
                  <a:pt x="16218" y="2204"/>
                </a:lnTo>
                <a:lnTo>
                  <a:pt x="16206" y="2224"/>
                </a:lnTo>
                <a:lnTo>
                  <a:pt x="16194" y="2244"/>
                </a:lnTo>
                <a:lnTo>
                  <a:pt x="16180" y="2262"/>
                </a:lnTo>
                <a:lnTo>
                  <a:pt x="16166" y="2279"/>
                </a:lnTo>
                <a:lnTo>
                  <a:pt x="16152" y="2297"/>
                </a:lnTo>
                <a:lnTo>
                  <a:pt x="16136" y="2313"/>
                </a:lnTo>
                <a:lnTo>
                  <a:pt x="16119" y="2329"/>
                </a:lnTo>
                <a:lnTo>
                  <a:pt x="16102" y="2344"/>
                </a:lnTo>
                <a:lnTo>
                  <a:pt x="16085" y="2358"/>
                </a:lnTo>
                <a:lnTo>
                  <a:pt x="16066" y="2371"/>
                </a:lnTo>
                <a:lnTo>
                  <a:pt x="16047" y="2384"/>
                </a:lnTo>
                <a:lnTo>
                  <a:pt x="16027" y="2395"/>
                </a:lnTo>
                <a:lnTo>
                  <a:pt x="16006" y="2406"/>
                </a:lnTo>
                <a:lnTo>
                  <a:pt x="15986" y="2415"/>
                </a:lnTo>
                <a:lnTo>
                  <a:pt x="15964" y="2424"/>
                </a:lnTo>
                <a:lnTo>
                  <a:pt x="15942" y="2431"/>
                </a:lnTo>
                <a:lnTo>
                  <a:pt x="15920" y="2437"/>
                </a:lnTo>
                <a:lnTo>
                  <a:pt x="15897" y="2443"/>
                </a:lnTo>
                <a:lnTo>
                  <a:pt x="15874" y="2447"/>
                </a:lnTo>
                <a:lnTo>
                  <a:pt x="15850" y="2450"/>
                </a:lnTo>
                <a:lnTo>
                  <a:pt x="15826" y="2451"/>
                </a:lnTo>
                <a:lnTo>
                  <a:pt x="15802" y="2453"/>
                </a:lnTo>
                <a:lnTo>
                  <a:pt x="473" y="2453"/>
                </a:lnTo>
                <a:lnTo>
                  <a:pt x="449" y="2451"/>
                </a:lnTo>
                <a:lnTo>
                  <a:pt x="425" y="2450"/>
                </a:lnTo>
                <a:lnTo>
                  <a:pt x="401" y="2447"/>
                </a:lnTo>
                <a:lnTo>
                  <a:pt x="378" y="2443"/>
                </a:lnTo>
                <a:lnTo>
                  <a:pt x="355" y="2437"/>
                </a:lnTo>
                <a:lnTo>
                  <a:pt x="333" y="2431"/>
                </a:lnTo>
                <a:lnTo>
                  <a:pt x="310" y="2424"/>
                </a:lnTo>
                <a:lnTo>
                  <a:pt x="289" y="2415"/>
                </a:lnTo>
                <a:lnTo>
                  <a:pt x="269" y="2406"/>
                </a:lnTo>
                <a:lnTo>
                  <a:pt x="248" y="2395"/>
                </a:lnTo>
                <a:lnTo>
                  <a:pt x="228" y="2384"/>
                </a:lnTo>
                <a:lnTo>
                  <a:pt x="209" y="2371"/>
                </a:lnTo>
                <a:lnTo>
                  <a:pt x="190" y="2358"/>
                </a:lnTo>
                <a:lnTo>
                  <a:pt x="173" y="2344"/>
                </a:lnTo>
                <a:lnTo>
                  <a:pt x="156" y="2329"/>
                </a:lnTo>
                <a:lnTo>
                  <a:pt x="139" y="2313"/>
                </a:lnTo>
                <a:lnTo>
                  <a:pt x="123" y="2297"/>
                </a:lnTo>
                <a:lnTo>
                  <a:pt x="108" y="2279"/>
                </a:lnTo>
                <a:lnTo>
                  <a:pt x="95" y="2262"/>
                </a:lnTo>
                <a:lnTo>
                  <a:pt x="81" y="2244"/>
                </a:lnTo>
                <a:lnTo>
                  <a:pt x="68" y="2224"/>
                </a:lnTo>
                <a:lnTo>
                  <a:pt x="57" y="2204"/>
                </a:lnTo>
                <a:lnTo>
                  <a:pt x="47" y="2184"/>
                </a:lnTo>
                <a:lnTo>
                  <a:pt x="38" y="2163"/>
                </a:lnTo>
                <a:lnTo>
                  <a:pt x="28" y="2142"/>
                </a:lnTo>
                <a:lnTo>
                  <a:pt x="21" y="2119"/>
                </a:lnTo>
                <a:lnTo>
                  <a:pt x="15" y="2097"/>
                </a:lnTo>
                <a:lnTo>
                  <a:pt x="9" y="2073"/>
                </a:lnTo>
                <a:lnTo>
                  <a:pt x="5" y="2051"/>
                </a:lnTo>
                <a:lnTo>
                  <a:pt x="2" y="2027"/>
                </a:lnTo>
                <a:lnTo>
                  <a:pt x="1" y="2003"/>
                </a:lnTo>
                <a:lnTo>
                  <a:pt x="0" y="1979"/>
                </a:lnTo>
                <a:lnTo>
                  <a:pt x="0" y="474"/>
                </a:lnTo>
                <a:lnTo>
                  <a:pt x="1" y="449"/>
                </a:lnTo>
                <a:lnTo>
                  <a:pt x="2" y="426"/>
                </a:lnTo>
                <a:lnTo>
                  <a:pt x="5" y="401"/>
                </a:lnTo>
                <a:lnTo>
                  <a:pt x="9" y="379"/>
                </a:lnTo>
                <a:lnTo>
                  <a:pt x="15" y="356"/>
                </a:lnTo>
                <a:lnTo>
                  <a:pt x="21" y="333"/>
                </a:lnTo>
                <a:lnTo>
                  <a:pt x="28" y="312"/>
                </a:lnTo>
                <a:lnTo>
                  <a:pt x="38" y="289"/>
                </a:lnTo>
                <a:lnTo>
                  <a:pt x="47" y="269"/>
                </a:lnTo>
                <a:lnTo>
                  <a:pt x="57" y="249"/>
                </a:lnTo>
                <a:lnTo>
                  <a:pt x="68" y="228"/>
                </a:lnTo>
                <a:lnTo>
                  <a:pt x="81" y="210"/>
                </a:lnTo>
                <a:lnTo>
                  <a:pt x="95" y="191"/>
                </a:lnTo>
                <a:lnTo>
                  <a:pt x="108" y="173"/>
                </a:lnTo>
                <a:lnTo>
                  <a:pt x="123" y="156"/>
                </a:lnTo>
                <a:lnTo>
                  <a:pt x="139" y="140"/>
                </a:lnTo>
                <a:lnTo>
                  <a:pt x="156" y="123"/>
                </a:lnTo>
                <a:lnTo>
                  <a:pt x="173" y="109"/>
                </a:lnTo>
                <a:lnTo>
                  <a:pt x="190" y="95"/>
                </a:lnTo>
                <a:lnTo>
                  <a:pt x="209" y="82"/>
                </a:lnTo>
                <a:lnTo>
                  <a:pt x="228" y="69"/>
                </a:lnTo>
                <a:lnTo>
                  <a:pt x="248" y="57"/>
                </a:lnTo>
                <a:lnTo>
                  <a:pt x="269" y="47"/>
                </a:lnTo>
                <a:lnTo>
                  <a:pt x="289" y="38"/>
                </a:lnTo>
                <a:lnTo>
                  <a:pt x="310" y="29"/>
                </a:lnTo>
                <a:lnTo>
                  <a:pt x="333" y="21"/>
                </a:lnTo>
                <a:lnTo>
                  <a:pt x="355" y="15"/>
                </a:lnTo>
                <a:lnTo>
                  <a:pt x="378" y="10"/>
                </a:lnTo>
                <a:lnTo>
                  <a:pt x="401" y="5"/>
                </a:lnTo>
                <a:lnTo>
                  <a:pt x="425" y="2"/>
                </a:lnTo>
                <a:lnTo>
                  <a:pt x="449" y="1"/>
                </a:lnTo>
                <a:lnTo>
                  <a:pt x="473" y="0"/>
                </a:lnTo>
                <a:close/>
                <a:moveTo>
                  <a:pt x="2937" y="658"/>
                </a:moveTo>
                <a:lnTo>
                  <a:pt x="2967" y="659"/>
                </a:lnTo>
                <a:lnTo>
                  <a:pt x="2999" y="661"/>
                </a:lnTo>
                <a:lnTo>
                  <a:pt x="3029" y="665"/>
                </a:lnTo>
                <a:lnTo>
                  <a:pt x="3059" y="670"/>
                </a:lnTo>
                <a:lnTo>
                  <a:pt x="3088" y="678"/>
                </a:lnTo>
                <a:lnTo>
                  <a:pt x="3118" y="686"/>
                </a:lnTo>
                <a:lnTo>
                  <a:pt x="3146" y="696"/>
                </a:lnTo>
                <a:lnTo>
                  <a:pt x="3174" y="706"/>
                </a:lnTo>
                <a:lnTo>
                  <a:pt x="3200" y="719"/>
                </a:lnTo>
                <a:lnTo>
                  <a:pt x="3227" y="733"/>
                </a:lnTo>
                <a:lnTo>
                  <a:pt x="3252" y="747"/>
                </a:lnTo>
                <a:lnTo>
                  <a:pt x="3277" y="763"/>
                </a:lnTo>
                <a:lnTo>
                  <a:pt x="3301" y="780"/>
                </a:lnTo>
                <a:lnTo>
                  <a:pt x="3324" y="799"/>
                </a:lnTo>
                <a:lnTo>
                  <a:pt x="3347" y="817"/>
                </a:lnTo>
                <a:lnTo>
                  <a:pt x="3368" y="838"/>
                </a:lnTo>
                <a:lnTo>
                  <a:pt x="3388" y="859"/>
                </a:lnTo>
                <a:lnTo>
                  <a:pt x="3408" y="881"/>
                </a:lnTo>
                <a:lnTo>
                  <a:pt x="3425" y="905"/>
                </a:lnTo>
                <a:lnTo>
                  <a:pt x="3442" y="928"/>
                </a:lnTo>
                <a:lnTo>
                  <a:pt x="3458" y="954"/>
                </a:lnTo>
                <a:lnTo>
                  <a:pt x="3473" y="979"/>
                </a:lnTo>
                <a:lnTo>
                  <a:pt x="3487" y="1006"/>
                </a:lnTo>
                <a:lnTo>
                  <a:pt x="3499" y="1032"/>
                </a:lnTo>
                <a:lnTo>
                  <a:pt x="3509" y="1061"/>
                </a:lnTo>
                <a:lnTo>
                  <a:pt x="3519" y="1089"/>
                </a:lnTo>
                <a:lnTo>
                  <a:pt x="3528" y="1118"/>
                </a:lnTo>
                <a:lnTo>
                  <a:pt x="3535" y="1147"/>
                </a:lnTo>
                <a:lnTo>
                  <a:pt x="3540" y="1178"/>
                </a:lnTo>
                <a:lnTo>
                  <a:pt x="3544" y="1208"/>
                </a:lnTo>
                <a:lnTo>
                  <a:pt x="3546" y="1239"/>
                </a:lnTo>
                <a:lnTo>
                  <a:pt x="3547" y="1271"/>
                </a:lnTo>
                <a:lnTo>
                  <a:pt x="3546" y="1302"/>
                </a:lnTo>
                <a:lnTo>
                  <a:pt x="3544" y="1333"/>
                </a:lnTo>
                <a:lnTo>
                  <a:pt x="3540" y="1363"/>
                </a:lnTo>
                <a:lnTo>
                  <a:pt x="3535" y="1394"/>
                </a:lnTo>
                <a:lnTo>
                  <a:pt x="3528" y="1423"/>
                </a:lnTo>
                <a:lnTo>
                  <a:pt x="3519" y="1452"/>
                </a:lnTo>
                <a:lnTo>
                  <a:pt x="3509" y="1480"/>
                </a:lnTo>
                <a:lnTo>
                  <a:pt x="3499" y="1508"/>
                </a:lnTo>
                <a:lnTo>
                  <a:pt x="3487" y="1535"/>
                </a:lnTo>
                <a:lnTo>
                  <a:pt x="3473" y="1562"/>
                </a:lnTo>
                <a:lnTo>
                  <a:pt x="3458" y="1587"/>
                </a:lnTo>
                <a:lnTo>
                  <a:pt x="3442" y="1612"/>
                </a:lnTo>
                <a:lnTo>
                  <a:pt x="3425" y="1636"/>
                </a:lnTo>
                <a:lnTo>
                  <a:pt x="3408" y="1659"/>
                </a:lnTo>
                <a:lnTo>
                  <a:pt x="3388" y="1681"/>
                </a:lnTo>
                <a:lnTo>
                  <a:pt x="3368" y="1703"/>
                </a:lnTo>
                <a:lnTo>
                  <a:pt x="3347" y="1723"/>
                </a:lnTo>
                <a:lnTo>
                  <a:pt x="3324" y="1742"/>
                </a:lnTo>
                <a:lnTo>
                  <a:pt x="3301" y="1761"/>
                </a:lnTo>
                <a:lnTo>
                  <a:pt x="3277" y="1778"/>
                </a:lnTo>
                <a:lnTo>
                  <a:pt x="3252" y="1793"/>
                </a:lnTo>
                <a:lnTo>
                  <a:pt x="3227" y="1809"/>
                </a:lnTo>
                <a:lnTo>
                  <a:pt x="3200" y="1822"/>
                </a:lnTo>
                <a:lnTo>
                  <a:pt x="3174" y="1834"/>
                </a:lnTo>
                <a:lnTo>
                  <a:pt x="3146" y="1845"/>
                </a:lnTo>
                <a:lnTo>
                  <a:pt x="3118" y="1854"/>
                </a:lnTo>
                <a:lnTo>
                  <a:pt x="3088" y="1863"/>
                </a:lnTo>
                <a:lnTo>
                  <a:pt x="3059" y="1870"/>
                </a:lnTo>
                <a:lnTo>
                  <a:pt x="3029" y="1875"/>
                </a:lnTo>
                <a:lnTo>
                  <a:pt x="2999" y="1879"/>
                </a:lnTo>
                <a:lnTo>
                  <a:pt x="2967" y="1882"/>
                </a:lnTo>
                <a:lnTo>
                  <a:pt x="2937" y="1882"/>
                </a:lnTo>
                <a:lnTo>
                  <a:pt x="2905" y="1882"/>
                </a:lnTo>
                <a:lnTo>
                  <a:pt x="2874" y="1879"/>
                </a:lnTo>
                <a:lnTo>
                  <a:pt x="2843" y="1875"/>
                </a:lnTo>
                <a:lnTo>
                  <a:pt x="2814" y="1870"/>
                </a:lnTo>
                <a:lnTo>
                  <a:pt x="2784" y="1863"/>
                </a:lnTo>
                <a:lnTo>
                  <a:pt x="2755" y="1854"/>
                </a:lnTo>
                <a:lnTo>
                  <a:pt x="2726" y="1845"/>
                </a:lnTo>
                <a:lnTo>
                  <a:pt x="2699" y="1834"/>
                </a:lnTo>
                <a:lnTo>
                  <a:pt x="2671" y="1822"/>
                </a:lnTo>
                <a:lnTo>
                  <a:pt x="2646" y="1809"/>
                </a:lnTo>
                <a:lnTo>
                  <a:pt x="2619" y="1793"/>
                </a:lnTo>
                <a:lnTo>
                  <a:pt x="2595" y="1778"/>
                </a:lnTo>
                <a:lnTo>
                  <a:pt x="2570" y="1761"/>
                </a:lnTo>
                <a:lnTo>
                  <a:pt x="2548" y="1742"/>
                </a:lnTo>
                <a:lnTo>
                  <a:pt x="2526" y="1723"/>
                </a:lnTo>
                <a:lnTo>
                  <a:pt x="2504" y="1703"/>
                </a:lnTo>
                <a:lnTo>
                  <a:pt x="2484" y="1681"/>
                </a:lnTo>
                <a:lnTo>
                  <a:pt x="2465" y="1659"/>
                </a:lnTo>
                <a:lnTo>
                  <a:pt x="2446" y="1636"/>
                </a:lnTo>
                <a:lnTo>
                  <a:pt x="2430" y="1612"/>
                </a:lnTo>
                <a:lnTo>
                  <a:pt x="2414" y="1587"/>
                </a:lnTo>
                <a:lnTo>
                  <a:pt x="2399" y="1562"/>
                </a:lnTo>
                <a:lnTo>
                  <a:pt x="2385" y="1535"/>
                </a:lnTo>
                <a:lnTo>
                  <a:pt x="2373" y="1508"/>
                </a:lnTo>
                <a:lnTo>
                  <a:pt x="2362" y="1480"/>
                </a:lnTo>
                <a:lnTo>
                  <a:pt x="2353" y="1452"/>
                </a:lnTo>
                <a:lnTo>
                  <a:pt x="2345" y="1423"/>
                </a:lnTo>
                <a:lnTo>
                  <a:pt x="2337" y="1394"/>
                </a:lnTo>
                <a:lnTo>
                  <a:pt x="2332" y="1363"/>
                </a:lnTo>
                <a:lnTo>
                  <a:pt x="2328" y="1333"/>
                </a:lnTo>
                <a:lnTo>
                  <a:pt x="2326" y="1302"/>
                </a:lnTo>
                <a:lnTo>
                  <a:pt x="2325" y="1271"/>
                </a:lnTo>
                <a:lnTo>
                  <a:pt x="2326" y="1239"/>
                </a:lnTo>
                <a:lnTo>
                  <a:pt x="2328" y="1208"/>
                </a:lnTo>
                <a:lnTo>
                  <a:pt x="2332" y="1178"/>
                </a:lnTo>
                <a:lnTo>
                  <a:pt x="2337" y="1147"/>
                </a:lnTo>
                <a:lnTo>
                  <a:pt x="2345" y="1118"/>
                </a:lnTo>
                <a:lnTo>
                  <a:pt x="2353" y="1089"/>
                </a:lnTo>
                <a:lnTo>
                  <a:pt x="2362" y="1061"/>
                </a:lnTo>
                <a:lnTo>
                  <a:pt x="2373" y="1032"/>
                </a:lnTo>
                <a:lnTo>
                  <a:pt x="2385" y="1006"/>
                </a:lnTo>
                <a:lnTo>
                  <a:pt x="2399" y="979"/>
                </a:lnTo>
                <a:lnTo>
                  <a:pt x="2414" y="954"/>
                </a:lnTo>
                <a:lnTo>
                  <a:pt x="2430" y="928"/>
                </a:lnTo>
                <a:lnTo>
                  <a:pt x="2446" y="905"/>
                </a:lnTo>
                <a:lnTo>
                  <a:pt x="2465" y="881"/>
                </a:lnTo>
                <a:lnTo>
                  <a:pt x="2484" y="859"/>
                </a:lnTo>
                <a:lnTo>
                  <a:pt x="2504" y="838"/>
                </a:lnTo>
                <a:lnTo>
                  <a:pt x="2526" y="817"/>
                </a:lnTo>
                <a:lnTo>
                  <a:pt x="2548" y="799"/>
                </a:lnTo>
                <a:lnTo>
                  <a:pt x="2570" y="780"/>
                </a:lnTo>
                <a:lnTo>
                  <a:pt x="2595" y="763"/>
                </a:lnTo>
                <a:lnTo>
                  <a:pt x="2619" y="747"/>
                </a:lnTo>
                <a:lnTo>
                  <a:pt x="2646" y="733"/>
                </a:lnTo>
                <a:lnTo>
                  <a:pt x="2671" y="719"/>
                </a:lnTo>
                <a:lnTo>
                  <a:pt x="2699" y="706"/>
                </a:lnTo>
                <a:lnTo>
                  <a:pt x="2726" y="696"/>
                </a:lnTo>
                <a:lnTo>
                  <a:pt x="2755" y="686"/>
                </a:lnTo>
                <a:lnTo>
                  <a:pt x="2784" y="678"/>
                </a:lnTo>
                <a:lnTo>
                  <a:pt x="2814" y="670"/>
                </a:lnTo>
                <a:lnTo>
                  <a:pt x="2843" y="665"/>
                </a:lnTo>
                <a:lnTo>
                  <a:pt x="2874" y="661"/>
                </a:lnTo>
                <a:lnTo>
                  <a:pt x="2905" y="659"/>
                </a:lnTo>
                <a:lnTo>
                  <a:pt x="2937" y="658"/>
                </a:lnTo>
                <a:close/>
                <a:moveTo>
                  <a:pt x="7582" y="474"/>
                </a:moveTo>
                <a:lnTo>
                  <a:pt x="14452" y="474"/>
                </a:lnTo>
                <a:lnTo>
                  <a:pt x="14467" y="474"/>
                </a:lnTo>
                <a:lnTo>
                  <a:pt x="14482" y="476"/>
                </a:lnTo>
                <a:lnTo>
                  <a:pt x="14497" y="477"/>
                </a:lnTo>
                <a:lnTo>
                  <a:pt x="14511" y="480"/>
                </a:lnTo>
                <a:lnTo>
                  <a:pt x="14525" y="483"/>
                </a:lnTo>
                <a:lnTo>
                  <a:pt x="14539" y="487"/>
                </a:lnTo>
                <a:lnTo>
                  <a:pt x="14553" y="492"/>
                </a:lnTo>
                <a:lnTo>
                  <a:pt x="14566" y="497"/>
                </a:lnTo>
                <a:lnTo>
                  <a:pt x="14578" y="503"/>
                </a:lnTo>
                <a:lnTo>
                  <a:pt x="14592" y="509"/>
                </a:lnTo>
                <a:lnTo>
                  <a:pt x="14604" y="517"/>
                </a:lnTo>
                <a:lnTo>
                  <a:pt x="14616" y="524"/>
                </a:lnTo>
                <a:lnTo>
                  <a:pt x="14627" y="532"/>
                </a:lnTo>
                <a:lnTo>
                  <a:pt x="14638" y="541"/>
                </a:lnTo>
                <a:lnTo>
                  <a:pt x="14649" y="550"/>
                </a:lnTo>
                <a:lnTo>
                  <a:pt x="14659" y="560"/>
                </a:lnTo>
                <a:lnTo>
                  <a:pt x="14669" y="571"/>
                </a:lnTo>
                <a:lnTo>
                  <a:pt x="14678" y="581"/>
                </a:lnTo>
                <a:lnTo>
                  <a:pt x="14686" y="592"/>
                </a:lnTo>
                <a:lnTo>
                  <a:pt x="14694" y="603"/>
                </a:lnTo>
                <a:lnTo>
                  <a:pt x="14702" y="615"/>
                </a:lnTo>
                <a:lnTo>
                  <a:pt x="14710" y="628"/>
                </a:lnTo>
                <a:lnTo>
                  <a:pt x="14716" y="640"/>
                </a:lnTo>
                <a:lnTo>
                  <a:pt x="14722" y="653"/>
                </a:lnTo>
                <a:lnTo>
                  <a:pt x="14727" y="666"/>
                </a:lnTo>
                <a:lnTo>
                  <a:pt x="14732" y="680"/>
                </a:lnTo>
                <a:lnTo>
                  <a:pt x="14736" y="694"/>
                </a:lnTo>
                <a:lnTo>
                  <a:pt x="14739" y="708"/>
                </a:lnTo>
                <a:lnTo>
                  <a:pt x="14741" y="722"/>
                </a:lnTo>
                <a:lnTo>
                  <a:pt x="14743" y="737"/>
                </a:lnTo>
                <a:lnTo>
                  <a:pt x="14744" y="752"/>
                </a:lnTo>
                <a:lnTo>
                  <a:pt x="14745" y="767"/>
                </a:lnTo>
                <a:lnTo>
                  <a:pt x="14745" y="1699"/>
                </a:lnTo>
                <a:lnTo>
                  <a:pt x="14744" y="1714"/>
                </a:lnTo>
                <a:lnTo>
                  <a:pt x="14743" y="1728"/>
                </a:lnTo>
                <a:lnTo>
                  <a:pt x="14741" y="1742"/>
                </a:lnTo>
                <a:lnTo>
                  <a:pt x="14739" y="1758"/>
                </a:lnTo>
                <a:lnTo>
                  <a:pt x="14736" y="1771"/>
                </a:lnTo>
                <a:lnTo>
                  <a:pt x="14732" y="1785"/>
                </a:lnTo>
                <a:lnTo>
                  <a:pt x="14727" y="1798"/>
                </a:lnTo>
                <a:lnTo>
                  <a:pt x="14722" y="1812"/>
                </a:lnTo>
                <a:lnTo>
                  <a:pt x="14716" y="1825"/>
                </a:lnTo>
                <a:lnTo>
                  <a:pt x="14710" y="1838"/>
                </a:lnTo>
                <a:lnTo>
                  <a:pt x="14702" y="1850"/>
                </a:lnTo>
                <a:lnTo>
                  <a:pt x="14694" y="1862"/>
                </a:lnTo>
                <a:lnTo>
                  <a:pt x="14686" y="1874"/>
                </a:lnTo>
                <a:lnTo>
                  <a:pt x="14678" y="1885"/>
                </a:lnTo>
                <a:lnTo>
                  <a:pt x="14669" y="1895"/>
                </a:lnTo>
                <a:lnTo>
                  <a:pt x="14659" y="1905"/>
                </a:lnTo>
                <a:lnTo>
                  <a:pt x="14649" y="1916"/>
                </a:lnTo>
                <a:lnTo>
                  <a:pt x="14638" y="1925"/>
                </a:lnTo>
                <a:lnTo>
                  <a:pt x="14627" y="1933"/>
                </a:lnTo>
                <a:lnTo>
                  <a:pt x="14616" y="1941"/>
                </a:lnTo>
                <a:lnTo>
                  <a:pt x="14604" y="1949"/>
                </a:lnTo>
                <a:lnTo>
                  <a:pt x="14592" y="1956"/>
                </a:lnTo>
                <a:lnTo>
                  <a:pt x="14578" y="1962"/>
                </a:lnTo>
                <a:lnTo>
                  <a:pt x="14566" y="1969"/>
                </a:lnTo>
                <a:lnTo>
                  <a:pt x="14553" y="1974"/>
                </a:lnTo>
                <a:lnTo>
                  <a:pt x="14539" y="1979"/>
                </a:lnTo>
                <a:lnTo>
                  <a:pt x="14525" y="1982"/>
                </a:lnTo>
                <a:lnTo>
                  <a:pt x="14511" y="1986"/>
                </a:lnTo>
                <a:lnTo>
                  <a:pt x="14497" y="1988"/>
                </a:lnTo>
                <a:lnTo>
                  <a:pt x="14482" y="1990"/>
                </a:lnTo>
                <a:lnTo>
                  <a:pt x="14467" y="1991"/>
                </a:lnTo>
                <a:lnTo>
                  <a:pt x="14452" y="1991"/>
                </a:lnTo>
                <a:lnTo>
                  <a:pt x="7582" y="1991"/>
                </a:lnTo>
                <a:lnTo>
                  <a:pt x="7567" y="1991"/>
                </a:lnTo>
                <a:lnTo>
                  <a:pt x="7552" y="1990"/>
                </a:lnTo>
                <a:lnTo>
                  <a:pt x="7537" y="1988"/>
                </a:lnTo>
                <a:lnTo>
                  <a:pt x="7523" y="1986"/>
                </a:lnTo>
                <a:lnTo>
                  <a:pt x="7509" y="1982"/>
                </a:lnTo>
                <a:lnTo>
                  <a:pt x="7495" y="1979"/>
                </a:lnTo>
                <a:lnTo>
                  <a:pt x="7481" y="1974"/>
                </a:lnTo>
                <a:lnTo>
                  <a:pt x="7468" y="1969"/>
                </a:lnTo>
                <a:lnTo>
                  <a:pt x="7455" y="1962"/>
                </a:lnTo>
                <a:lnTo>
                  <a:pt x="7443" y="1956"/>
                </a:lnTo>
                <a:lnTo>
                  <a:pt x="7431" y="1949"/>
                </a:lnTo>
                <a:lnTo>
                  <a:pt x="7418" y="1941"/>
                </a:lnTo>
                <a:lnTo>
                  <a:pt x="7407" y="1933"/>
                </a:lnTo>
                <a:lnTo>
                  <a:pt x="7396" y="1925"/>
                </a:lnTo>
                <a:lnTo>
                  <a:pt x="7385" y="1916"/>
                </a:lnTo>
                <a:lnTo>
                  <a:pt x="7375" y="1905"/>
                </a:lnTo>
                <a:lnTo>
                  <a:pt x="7365" y="1895"/>
                </a:lnTo>
                <a:lnTo>
                  <a:pt x="7356" y="1885"/>
                </a:lnTo>
                <a:lnTo>
                  <a:pt x="7347" y="1874"/>
                </a:lnTo>
                <a:lnTo>
                  <a:pt x="7339" y="1862"/>
                </a:lnTo>
                <a:lnTo>
                  <a:pt x="7332" y="1850"/>
                </a:lnTo>
                <a:lnTo>
                  <a:pt x="7325" y="1838"/>
                </a:lnTo>
                <a:lnTo>
                  <a:pt x="7318" y="1825"/>
                </a:lnTo>
                <a:lnTo>
                  <a:pt x="7312" y="1812"/>
                </a:lnTo>
                <a:lnTo>
                  <a:pt x="7306" y="1798"/>
                </a:lnTo>
                <a:lnTo>
                  <a:pt x="7302" y="1785"/>
                </a:lnTo>
                <a:lnTo>
                  <a:pt x="7298" y="1772"/>
                </a:lnTo>
                <a:lnTo>
                  <a:pt x="7295" y="1758"/>
                </a:lnTo>
                <a:lnTo>
                  <a:pt x="7292" y="1742"/>
                </a:lnTo>
                <a:lnTo>
                  <a:pt x="7290" y="1728"/>
                </a:lnTo>
                <a:lnTo>
                  <a:pt x="7289" y="1714"/>
                </a:lnTo>
                <a:lnTo>
                  <a:pt x="7289" y="1699"/>
                </a:lnTo>
                <a:lnTo>
                  <a:pt x="7289" y="767"/>
                </a:lnTo>
                <a:lnTo>
                  <a:pt x="7289" y="752"/>
                </a:lnTo>
                <a:lnTo>
                  <a:pt x="7290" y="737"/>
                </a:lnTo>
                <a:lnTo>
                  <a:pt x="7292" y="722"/>
                </a:lnTo>
                <a:lnTo>
                  <a:pt x="7295" y="708"/>
                </a:lnTo>
                <a:lnTo>
                  <a:pt x="7298" y="694"/>
                </a:lnTo>
                <a:lnTo>
                  <a:pt x="7302" y="680"/>
                </a:lnTo>
                <a:lnTo>
                  <a:pt x="7306" y="666"/>
                </a:lnTo>
                <a:lnTo>
                  <a:pt x="7312" y="653"/>
                </a:lnTo>
                <a:lnTo>
                  <a:pt x="7318" y="640"/>
                </a:lnTo>
                <a:lnTo>
                  <a:pt x="7325" y="628"/>
                </a:lnTo>
                <a:lnTo>
                  <a:pt x="7332" y="615"/>
                </a:lnTo>
                <a:lnTo>
                  <a:pt x="7339" y="603"/>
                </a:lnTo>
                <a:lnTo>
                  <a:pt x="7347" y="592"/>
                </a:lnTo>
                <a:lnTo>
                  <a:pt x="7356" y="581"/>
                </a:lnTo>
                <a:lnTo>
                  <a:pt x="7365" y="571"/>
                </a:lnTo>
                <a:lnTo>
                  <a:pt x="7375" y="560"/>
                </a:lnTo>
                <a:lnTo>
                  <a:pt x="7385" y="550"/>
                </a:lnTo>
                <a:lnTo>
                  <a:pt x="7396" y="541"/>
                </a:lnTo>
                <a:lnTo>
                  <a:pt x="7407" y="532"/>
                </a:lnTo>
                <a:lnTo>
                  <a:pt x="7418" y="524"/>
                </a:lnTo>
                <a:lnTo>
                  <a:pt x="7431" y="517"/>
                </a:lnTo>
                <a:lnTo>
                  <a:pt x="7443" y="509"/>
                </a:lnTo>
                <a:lnTo>
                  <a:pt x="7455" y="503"/>
                </a:lnTo>
                <a:lnTo>
                  <a:pt x="7468" y="497"/>
                </a:lnTo>
                <a:lnTo>
                  <a:pt x="7481" y="492"/>
                </a:lnTo>
                <a:lnTo>
                  <a:pt x="7495" y="487"/>
                </a:lnTo>
                <a:lnTo>
                  <a:pt x="7509" y="483"/>
                </a:lnTo>
                <a:lnTo>
                  <a:pt x="7523" y="480"/>
                </a:lnTo>
                <a:lnTo>
                  <a:pt x="7537" y="477"/>
                </a:lnTo>
                <a:lnTo>
                  <a:pt x="7552" y="476"/>
                </a:lnTo>
                <a:lnTo>
                  <a:pt x="7567" y="474"/>
                </a:lnTo>
                <a:lnTo>
                  <a:pt x="7582" y="474"/>
                </a:lnTo>
                <a:close/>
              </a:path>
            </a:pathLst>
          </a:custGeom>
          <a:solidFill>
            <a:srgbClr val="666666"/>
          </a:solidFill>
          <a:ln w="9525">
            <a:noFill/>
            <a:round/>
            <a:headEnd/>
            <a:tailEnd/>
          </a:ln>
        </p:spPr>
        <p:txBody>
          <a:bodyPr/>
          <a:lstStyle/>
          <a:p>
            <a:pPr defTabSz="914248">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87">
            <a:extLst>
              <a:ext uri="{FF2B5EF4-FFF2-40B4-BE49-F238E27FC236}">
                <a16:creationId xmlns:a16="http://schemas.microsoft.com/office/drawing/2014/main" id="{93D1FD0D-1C48-4D6C-9D5F-2F8B22130B3D}"/>
              </a:ext>
            </a:extLst>
          </p:cNvPr>
          <p:cNvCxnSpPr/>
          <p:nvPr/>
        </p:nvCxnSpPr>
        <p:spPr bwMode="gray">
          <a:xfrm>
            <a:off x="4872254" y="5262551"/>
            <a:ext cx="126839" cy="0"/>
          </a:xfrm>
          <a:prstGeom prst="line">
            <a:avLst/>
          </a:prstGeom>
          <a:solidFill>
            <a:srgbClr val="666666"/>
          </a:solidFill>
          <a:ln w="9525" cap="flat" cmpd="sng" algn="ctr">
            <a:solidFill>
              <a:sysClr val="window" lastClr="FFFFFF">
                <a:lumMod val="75000"/>
              </a:sysClr>
            </a:solidFill>
            <a:prstDash val="solid"/>
          </a:ln>
          <a:effectLst/>
        </p:spPr>
      </p:cxnSp>
      <p:grpSp>
        <p:nvGrpSpPr>
          <p:cNvPr id="144" name="组合 143">
            <a:extLst>
              <a:ext uri="{FF2B5EF4-FFF2-40B4-BE49-F238E27FC236}">
                <a16:creationId xmlns:a16="http://schemas.microsoft.com/office/drawing/2014/main" id="{5BA001F1-391D-4756-91DF-E0CD37B20D33}"/>
              </a:ext>
            </a:extLst>
          </p:cNvPr>
          <p:cNvGrpSpPr/>
          <p:nvPr/>
        </p:nvGrpSpPr>
        <p:grpSpPr bwMode="gray">
          <a:xfrm>
            <a:off x="2416741" y="5312494"/>
            <a:ext cx="482876" cy="208189"/>
            <a:chOff x="1150547" y="4214710"/>
            <a:chExt cx="370552" cy="156167"/>
          </a:xfrm>
        </p:grpSpPr>
        <p:sp>
          <p:nvSpPr>
            <p:cNvPr id="157" name="椭圆 490">
              <a:extLst>
                <a:ext uri="{FF2B5EF4-FFF2-40B4-BE49-F238E27FC236}">
                  <a16:creationId xmlns:a16="http://schemas.microsoft.com/office/drawing/2014/main" id="{1A61ED20-8B3C-4456-ADFF-A6985DC5FEF0}"/>
                </a:ext>
              </a:extLst>
            </p:cNvPr>
            <p:cNvSpPr>
              <a:spLocks/>
            </p:cNvSpPr>
            <p:nvPr/>
          </p:nvSpPr>
          <p:spPr bwMode="gray">
            <a:xfrm>
              <a:off x="1395843" y="4247562"/>
              <a:ext cx="80750" cy="83506"/>
            </a:xfrm>
            <a:prstGeom prst="ellipse">
              <a:avLst/>
            </a:prstGeom>
            <a:solidFill>
              <a:srgbClr val="C00000"/>
            </a:solidFill>
            <a:ln w="6350" algn="ctr">
              <a:solidFill>
                <a:srgbClr val="666666"/>
              </a:solidFill>
              <a:prstDash val="dash"/>
              <a:round/>
              <a:headEnd/>
              <a:tailEnd/>
            </a:ln>
          </p:spPr>
          <p:txBody>
            <a:bodyPr lIns="64107" tIns="32054" rIns="64107" bIns="32054"/>
            <a:lstStyle>
              <a:lvl1pPr defTabSz="800100">
                <a:defRPr sz="2400">
                  <a:solidFill>
                    <a:schemeClr val="tx1"/>
                  </a:solidFill>
                  <a:latin typeface="Arial" panose="020B0604020202020204" pitchFamily="34" charset="0"/>
                  <a:ea typeface="宋体" panose="02010600030101010101" pitchFamily="2" charset="-122"/>
                </a:defRPr>
              </a:lvl1pPr>
              <a:lvl2pPr marL="742950" indent="-285750" defTabSz="800100">
                <a:defRPr sz="2400">
                  <a:solidFill>
                    <a:schemeClr val="tx1"/>
                  </a:solidFill>
                  <a:latin typeface="Arial" panose="020B0604020202020204" pitchFamily="34" charset="0"/>
                  <a:ea typeface="宋体" panose="02010600030101010101" pitchFamily="2" charset="-122"/>
                </a:defRPr>
              </a:lvl2pPr>
              <a:lvl3pPr marL="1143000" indent="-228600" defTabSz="800100">
                <a:defRPr sz="2400">
                  <a:solidFill>
                    <a:schemeClr val="tx1"/>
                  </a:solidFill>
                  <a:latin typeface="Arial" panose="020B0604020202020204" pitchFamily="34" charset="0"/>
                  <a:ea typeface="宋体" panose="02010600030101010101" pitchFamily="2" charset="-122"/>
                </a:defRPr>
              </a:lvl3pPr>
              <a:lvl4pPr marL="1600200" indent="-228600" defTabSz="800100">
                <a:defRPr sz="2400">
                  <a:solidFill>
                    <a:schemeClr val="tx1"/>
                  </a:solidFill>
                  <a:latin typeface="Arial" panose="020B0604020202020204" pitchFamily="34" charset="0"/>
                  <a:ea typeface="宋体" panose="02010600030101010101" pitchFamily="2" charset="-122"/>
                </a:defRPr>
              </a:lvl4pPr>
              <a:lvl5pPr marL="2057400" indent="-228600" defTabSz="800100">
                <a:defRPr sz="2400">
                  <a:solidFill>
                    <a:schemeClr val="tx1"/>
                  </a:solidFill>
                  <a:latin typeface="Arial" panose="020B0604020202020204" pitchFamily="34" charset="0"/>
                  <a:ea typeface="宋体" panose="02010600030101010101" pitchFamily="2" charset="-122"/>
                </a:defRPr>
              </a:lvl5pPr>
              <a:lvl6pPr marL="25146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8001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algn="ctr" fontAlgn="ctr">
                <a:spcBef>
                  <a:spcPct val="0"/>
                </a:spcBef>
                <a:spcAft>
                  <a:spcPct val="0"/>
                </a:spcAft>
                <a:defRPr/>
              </a:pPr>
              <a:endParaRPr lang="en-US" altLang="zh-CN" sz="1200" b="1" kern="0" dirty="0">
                <a:solidFill>
                  <a:srgbClr val="1D1D1B"/>
                </a:solidFill>
                <a:latin typeface="Huawei Sans" panose="020C0503030203020204" pitchFamily="34" charset="0"/>
                <a:ea typeface="方正兰亭黑简体" panose="02000000000000000000" pitchFamily="2" charset="-122"/>
                <a:cs typeface="方正兰亭细黑_GBK"/>
                <a:sym typeface="Huawei Sans" panose="020C0503030203020204" pitchFamily="34" charset="0"/>
              </a:endParaRPr>
            </a:p>
          </p:txBody>
        </p:sp>
        <p:grpSp>
          <p:nvGrpSpPr>
            <p:cNvPr id="149" name="组合 142">
              <a:extLst>
                <a:ext uri="{FF2B5EF4-FFF2-40B4-BE49-F238E27FC236}">
                  <a16:creationId xmlns:a16="http://schemas.microsoft.com/office/drawing/2014/main" id="{4F942D30-4761-4AC7-BF69-67DAB30BDEA8}"/>
                </a:ext>
              </a:extLst>
            </p:cNvPr>
            <p:cNvGrpSpPr/>
            <p:nvPr/>
          </p:nvGrpSpPr>
          <p:grpSpPr bwMode="gray">
            <a:xfrm>
              <a:off x="1285070" y="4246219"/>
              <a:ext cx="94545" cy="77808"/>
              <a:chOff x="2327272" y="3684853"/>
              <a:chExt cx="798212" cy="497713"/>
            </a:xfrm>
            <a:solidFill>
              <a:srgbClr val="18B7F1"/>
            </a:solidFill>
          </p:grpSpPr>
          <p:sp>
            <p:nvSpPr>
              <p:cNvPr id="152" name="Freeform 511">
                <a:extLst>
                  <a:ext uri="{FF2B5EF4-FFF2-40B4-BE49-F238E27FC236}">
                    <a16:creationId xmlns:a16="http://schemas.microsoft.com/office/drawing/2014/main" id="{A2A0E512-0E00-43A4-8B35-1AB379B287E6}"/>
                  </a:ext>
                </a:extLst>
              </p:cNvPr>
              <p:cNvSpPr>
                <a:spLocks/>
              </p:cNvSpPr>
              <p:nvPr/>
            </p:nvSpPr>
            <p:spPr bwMode="gray">
              <a:xfrm>
                <a:off x="2327272" y="3684853"/>
                <a:ext cx="798212" cy="113934"/>
              </a:xfrm>
              <a:custGeom>
                <a:avLst/>
                <a:gdLst/>
                <a:ahLst/>
                <a:cxnLst>
                  <a:cxn ang="0">
                    <a:pos x="6" y="38"/>
                  </a:cxn>
                  <a:cxn ang="0">
                    <a:pos x="6" y="38"/>
                  </a:cxn>
                  <a:cxn ang="0">
                    <a:pos x="22" y="26"/>
                  </a:cxn>
                  <a:cxn ang="0">
                    <a:pos x="40" y="18"/>
                  </a:cxn>
                  <a:cxn ang="0">
                    <a:pos x="58" y="14"/>
                  </a:cxn>
                  <a:cxn ang="0">
                    <a:pos x="76" y="12"/>
                  </a:cxn>
                  <a:cxn ang="0">
                    <a:pos x="94" y="14"/>
                  </a:cxn>
                  <a:cxn ang="0">
                    <a:pos x="112" y="18"/>
                  </a:cxn>
                  <a:cxn ang="0">
                    <a:pos x="128" y="26"/>
                  </a:cxn>
                  <a:cxn ang="0">
                    <a:pos x="144" y="36"/>
                  </a:cxn>
                  <a:cxn ang="0">
                    <a:pos x="150" y="26"/>
                  </a:cxn>
                  <a:cxn ang="0">
                    <a:pos x="150" y="26"/>
                  </a:cxn>
                  <a:cxn ang="0">
                    <a:pos x="132" y="16"/>
                  </a:cxn>
                  <a:cxn ang="0">
                    <a:pos x="114" y="6"/>
                  </a:cxn>
                  <a:cxn ang="0">
                    <a:pos x="96" y="2"/>
                  </a:cxn>
                  <a:cxn ang="0">
                    <a:pos x="76" y="0"/>
                  </a:cxn>
                  <a:cxn ang="0">
                    <a:pos x="56" y="2"/>
                  </a:cxn>
                  <a:cxn ang="0">
                    <a:pos x="36" y="8"/>
                  </a:cxn>
                  <a:cxn ang="0">
                    <a:pos x="18" y="16"/>
                  </a:cxn>
                  <a:cxn ang="0">
                    <a:pos x="0" y="26"/>
                  </a:cxn>
                  <a:cxn ang="0">
                    <a:pos x="6" y="38"/>
                  </a:cxn>
                </a:cxnLst>
                <a:rect l="0" t="0" r="r" b="b"/>
                <a:pathLst>
                  <a:path w="150" h="38">
                    <a:moveTo>
                      <a:pt x="6" y="38"/>
                    </a:moveTo>
                    <a:lnTo>
                      <a:pt x="6" y="38"/>
                    </a:lnTo>
                    <a:lnTo>
                      <a:pt x="22" y="26"/>
                    </a:lnTo>
                    <a:lnTo>
                      <a:pt x="40" y="18"/>
                    </a:lnTo>
                    <a:lnTo>
                      <a:pt x="58" y="14"/>
                    </a:lnTo>
                    <a:lnTo>
                      <a:pt x="76" y="12"/>
                    </a:lnTo>
                    <a:lnTo>
                      <a:pt x="94" y="14"/>
                    </a:lnTo>
                    <a:lnTo>
                      <a:pt x="112" y="18"/>
                    </a:lnTo>
                    <a:lnTo>
                      <a:pt x="128" y="26"/>
                    </a:lnTo>
                    <a:lnTo>
                      <a:pt x="144" y="36"/>
                    </a:lnTo>
                    <a:lnTo>
                      <a:pt x="150" y="26"/>
                    </a:lnTo>
                    <a:lnTo>
                      <a:pt x="150" y="26"/>
                    </a:lnTo>
                    <a:lnTo>
                      <a:pt x="132" y="16"/>
                    </a:lnTo>
                    <a:lnTo>
                      <a:pt x="114" y="6"/>
                    </a:lnTo>
                    <a:lnTo>
                      <a:pt x="96" y="2"/>
                    </a:lnTo>
                    <a:lnTo>
                      <a:pt x="76" y="0"/>
                    </a:lnTo>
                    <a:lnTo>
                      <a:pt x="56" y="2"/>
                    </a:lnTo>
                    <a:lnTo>
                      <a:pt x="36" y="8"/>
                    </a:lnTo>
                    <a:lnTo>
                      <a:pt x="18" y="16"/>
                    </a:lnTo>
                    <a:lnTo>
                      <a:pt x="0" y="26"/>
                    </a:lnTo>
                    <a:lnTo>
                      <a:pt x="6" y="38"/>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512">
                <a:extLst>
                  <a:ext uri="{FF2B5EF4-FFF2-40B4-BE49-F238E27FC236}">
                    <a16:creationId xmlns:a16="http://schemas.microsoft.com/office/drawing/2014/main" id="{599ABE9C-4E11-4BDA-B0C5-63E70901DDD3}"/>
                  </a:ext>
                </a:extLst>
              </p:cNvPr>
              <p:cNvSpPr>
                <a:spLocks/>
              </p:cNvSpPr>
              <p:nvPr/>
            </p:nvSpPr>
            <p:spPr bwMode="gray">
              <a:xfrm>
                <a:off x="2423057" y="3792791"/>
                <a:ext cx="606641" cy="95945"/>
              </a:xfrm>
              <a:custGeom>
                <a:avLst/>
                <a:gdLst/>
                <a:ahLst/>
                <a:cxnLst>
                  <a:cxn ang="0">
                    <a:pos x="114" y="22"/>
                  </a:cxn>
                  <a:cxn ang="0">
                    <a:pos x="114" y="22"/>
                  </a:cxn>
                  <a:cxn ang="0">
                    <a:pos x="102" y="12"/>
                  </a:cxn>
                  <a:cxn ang="0">
                    <a:pos x="88" y="6"/>
                  </a:cxn>
                  <a:cxn ang="0">
                    <a:pos x="72" y="2"/>
                  </a:cxn>
                  <a:cxn ang="0">
                    <a:pos x="58" y="0"/>
                  </a:cxn>
                  <a:cxn ang="0">
                    <a:pos x="42" y="2"/>
                  </a:cxn>
                  <a:cxn ang="0">
                    <a:pos x="28" y="6"/>
                  </a:cxn>
                  <a:cxn ang="0">
                    <a:pos x="14" y="12"/>
                  </a:cxn>
                  <a:cxn ang="0">
                    <a:pos x="0" y="22"/>
                  </a:cxn>
                  <a:cxn ang="0">
                    <a:pos x="8" y="32"/>
                  </a:cxn>
                  <a:cxn ang="0">
                    <a:pos x="8" y="32"/>
                  </a:cxn>
                  <a:cxn ang="0">
                    <a:pos x="8" y="32"/>
                  </a:cxn>
                  <a:cxn ang="0">
                    <a:pos x="8" y="32"/>
                  </a:cxn>
                  <a:cxn ang="0">
                    <a:pos x="18" y="24"/>
                  </a:cxn>
                  <a:cxn ang="0">
                    <a:pos x="30" y="18"/>
                  </a:cxn>
                  <a:cxn ang="0">
                    <a:pos x="44" y="14"/>
                  </a:cxn>
                  <a:cxn ang="0">
                    <a:pos x="58" y="12"/>
                  </a:cxn>
                  <a:cxn ang="0">
                    <a:pos x="72" y="14"/>
                  </a:cxn>
                  <a:cxn ang="0">
                    <a:pos x="84" y="16"/>
                  </a:cxn>
                  <a:cxn ang="0">
                    <a:pos x="96" y="24"/>
                  </a:cxn>
                  <a:cxn ang="0">
                    <a:pos x="108" y="32"/>
                  </a:cxn>
                  <a:cxn ang="0">
                    <a:pos x="114" y="22"/>
                  </a:cxn>
                </a:cxnLst>
                <a:rect l="0" t="0" r="r" b="b"/>
                <a:pathLst>
                  <a:path w="114" h="32">
                    <a:moveTo>
                      <a:pt x="114" y="22"/>
                    </a:moveTo>
                    <a:lnTo>
                      <a:pt x="114" y="22"/>
                    </a:lnTo>
                    <a:lnTo>
                      <a:pt x="102" y="12"/>
                    </a:lnTo>
                    <a:lnTo>
                      <a:pt x="88" y="6"/>
                    </a:lnTo>
                    <a:lnTo>
                      <a:pt x="72" y="2"/>
                    </a:lnTo>
                    <a:lnTo>
                      <a:pt x="58" y="0"/>
                    </a:lnTo>
                    <a:lnTo>
                      <a:pt x="42" y="2"/>
                    </a:lnTo>
                    <a:lnTo>
                      <a:pt x="28" y="6"/>
                    </a:lnTo>
                    <a:lnTo>
                      <a:pt x="14" y="12"/>
                    </a:lnTo>
                    <a:lnTo>
                      <a:pt x="0" y="22"/>
                    </a:lnTo>
                    <a:lnTo>
                      <a:pt x="8" y="32"/>
                    </a:lnTo>
                    <a:lnTo>
                      <a:pt x="8" y="32"/>
                    </a:lnTo>
                    <a:lnTo>
                      <a:pt x="8" y="32"/>
                    </a:lnTo>
                    <a:lnTo>
                      <a:pt x="8" y="32"/>
                    </a:lnTo>
                    <a:lnTo>
                      <a:pt x="18" y="24"/>
                    </a:lnTo>
                    <a:lnTo>
                      <a:pt x="30" y="18"/>
                    </a:lnTo>
                    <a:lnTo>
                      <a:pt x="44" y="14"/>
                    </a:lnTo>
                    <a:lnTo>
                      <a:pt x="58" y="12"/>
                    </a:lnTo>
                    <a:lnTo>
                      <a:pt x="72" y="14"/>
                    </a:lnTo>
                    <a:lnTo>
                      <a:pt x="84" y="16"/>
                    </a:lnTo>
                    <a:lnTo>
                      <a:pt x="96" y="24"/>
                    </a:lnTo>
                    <a:lnTo>
                      <a:pt x="108" y="32"/>
                    </a:lnTo>
                    <a:lnTo>
                      <a:pt x="114" y="22"/>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513">
                <a:extLst>
                  <a:ext uri="{FF2B5EF4-FFF2-40B4-BE49-F238E27FC236}">
                    <a16:creationId xmlns:a16="http://schemas.microsoft.com/office/drawing/2014/main" id="{2DDDF75F-271B-4F1B-9C09-231FD136ED47}"/>
                  </a:ext>
                </a:extLst>
              </p:cNvPr>
              <p:cNvSpPr>
                <a:spLocks/>
              </p:cNvSpPr>
              <p:nvPr/>
            </p:nvSpPr>
            <p:spPr bwMode="gray">
              <a:xfrm>
                <a:off x="2529486" y="3900729"/>
                <a:ext cx="404427" cy="89948"/>
              </a:xfrm>
              <a:custGeom>
                <a:avLst/>
                <a:gdLst/>
                <a:ahLst/>
                <a:cxnLst>
                  <a:cxn ang="0">
                    <a:pos x="72" y="14"/>
                  </a:cxn>
                  <a:cxn ang="0">
                    <a:pos x="72" y="14"/>
                  </a:cxn>
                  <a:cxn ang="0">
                    <a:pos x="64" y="8"/>
                  </a:cxn>
                  <a:cxn ang="0">
                    <a:pos x="56" y="2"/>
                  </a:cxn>
                  <a:cxn ang="0">
                    <a:pos x="46" y="0"/>
                  </a:cxn>
                  <a:cxn ang="0">
                    <a:pos x="38" y="0"/>
                  </a:cxn>
                  <a:cxn ang="0">
                    <a:pos x="28" y="0"/>
                  </a:cxn>
                  <a:cxn ang="0">
                    <a:pos x="20" y="2"/>
                  </a:cxn>
                  <a:cxn ang="0">
                    <a:pos x="12" y="8"/>
                  </a:cxn>
                  <a:cxn ang="0">
                    <a:pos x="4" y="14"/>
                  </a:cxn>
                  <a:cxn ang="0">
                    <a:pos x="4" y="14"/>
                  </a:cxn>
                  <a:cxn ang="0">
                    <a:pos x="0" y="18"/>
                  </a:cxn>
                  <a:cxn ang="0">
                    <a:pos x="6" y="30"/>
                  </a:cxn>
                  <a:cxn ang="0">
                    <a:pos x="6" y="30"/>
                  </a:cxn>
                  <a:cxn ang="0">
                    <a:pos x="12" y="22"/>
                  </a:cxn>
                  <a:cxn ang="0">
                    <a:pos x="12" y="22"/>
                  </a:cxn>
                  <a:cxn ang="0">
                    <a:pos x="18" y="18"/>
                  </a:cxn>
                  <a:cxn ang="0">
                    <a:pos x="24" y="14"/>
                  </a:cxn>
                  <a:cxn ang="0">
                    <a:pos x="30" y="12"/>
                  </a:cxn>
                  <a:cxn ang="0">
                    <a:pos x="38" y="12"/>
                  </a:cxn>
                  <a:cxn ang="0">
                    <a:pos x="44" y="12"/>
                  </a:cxn>
                  <a:cxn ang="0">
                    <a:pos x="52" y="14"/>
                  </a:cxn>
                  <a:cxn ang="0">
                    <a:pos x="58" y="18"/>
                  </a:cxn>
                  <a:cxn ang="0">
                    <a:pos x="62" y="22"/>
                  </a:cxn>
                  <a:cxn ang="0">
                    <a:pos x="62" y="22"/>
                  </a:cxn>
                  <a:cxn ang="0">
                    <a:pos x="68" y="30"/>
                  </a:cxn>
                  <a:cxn ang="0">
                    <a:pos x="76" y="18"/>
                  </a:cxn>
                  <a:cxn ang="0">
                    <a:pos x="76" y="18"/>
                  </a:cxn>
                  <a:cxn ang="0">
                    <a:pos x="72" y="14"/>
                  </a:cxn>
                  <a:cxn ang="0">
                    <a:pos x="72" y="14"/>
                  </a:cxn>
                </a:cxnLst>
                <a:rect l="0" t="0" r="r" b="b"/>
                <a:pathLst>
                  <a:path w="76" h="30">
                    <a:moveTo>
                      <a:pt x="72" y="14"/>
                    </a:moveTo>
                    <a:lnTo>
                      <a:pt x="72" y="14"/>
                    </a:lnTo>
                    <a:lnTo>
                      <a:pt x="64" y="8"/>
                    </a:lnTo>
                    <a:lnTo>
                      <a:pt x="56" y="2"/>
                    </a:lnTo>
                    <a:lnTo>
                      <a:pt x="46" y="0"/>
                    </a:lnTo>
                    <a:lnTo>
                      <a:pt x="38" y="0"/>
                    </a:lnTo>
                    <a:lnTo>
                      <a:pt x="28" y="0"/>
                    </a:lnTo>
                    <a:lnTo>
                      <a:pt x="20" y="2"/>
                    </a:lnTo>
                    <a:lnTo>
                      <a:pt x="12" y="8"/>
                    </a:lnTo>
                    <a:lnTo>
                      <a:pt x="4" y="14"/>
                    </a:lnTo>
                    <a:lnTo>
                      <a:pt x="4" y="14"/>
                    </a:lnTo>
                    <a:lnTo>
                      <a:pt x="0" y="18"/>
                    </a:lnTo>
                    <a:lnTo>
                      <a:pt x="6" y="30"/>
                    </a:lnTo>
                    <a:lnTo>
                      <a:pt x="6" y="30"/>
                    </a:lnTo>
                    <a:lnTo>
                      <a:pt x="12" y="22"/>
                    </a:lnTo>
                    <a:lnTo>
                      <a:pt x="12" y="22"/>
                    </a:lnTo>
                    <a:lnTo>
                      <a:pt x="18" y="18"/>
                    </a:lnTo>
                    <a:lnTo>
                      <a:pt x="24" y="14"/>
                    </a:lnTo>
                    <a:lnTo>
                      <a:pt x="30" y="12"/>
                    </a:lnTo>
                    <a:lnTo>
                      <a:pt x="38" y="12"/>
                    </a:lnTo>
                    <a:lnTo>
                      <a:pt x="44" y="12"/>
                    </a:lnTo>
                    <a:lnTo>
                      <a:pt x="52" y="14"/>
                    </a:lnTo>
                    <a:lnTo>
                      <a:pt x="58" y="18"/>
                    </a:lnTo>
                    <a:lnTo>
                      <a:pt x="62" y="22"/>
                    </a:lnTo>
                    <a:lnTo>
                      <a:pt x="62" y="22"/>
                    </a:lnTo>
                    <a:lnTo>
                      <a:pt x="68" y="30"/>
                    </a:lnTo>
                    <a:lnTo>
                      <a:pt x="76" y="18"/>
                    </a:lnTo>
                    <a:lnTo>
                      <a:pt x="76" y="18"/>
                    </a:lnTo>
                    <a:lnTo>
                      <a:pt x="72" y="14"/>
                    </a:lnTo>
                    <a:lnTo>
                      <a:pt x="72" y="14"/>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Rectangle 514">
                <a:extLst>
                  <a:ext uri="{FF2B5EF4-FFF2-40B4-BE49-F238E27FC236}">
                    <a16:creationId xmlns:a16="http://schemas.microsoft.com/office/drawing/2014/main" id="{42E5C261-DC61-4965-983E-B6665B33D8AF}"/>
                  </a:ext>
                </a:extLst>
              </p:cNvPr>
              <p:cNvSpPr>
                <a:spLocks noChangeArrowheads="1"/>
              </p:cNvSpPr>
              <p:nvPr/>
            </p:nvSpPr>
            <p:spPr bwMode="gray">
              <a:xfrm>
                <a:off x="2710414" y="4074628"/>
                <a:ext cx="42571" cy="107938"/>
              </a:xfrm>
              <a:prstGeom prst="rect">
                <a:avLst/>
              </a:prstGeom>
              <a:grpFill/>
              <a:ln w="9525">
                <a:solidFill>
                  <a:srgbClr val="666666"/>
                </a:solidFill>
                <a:miter lim="800000"/>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515">
                <a:extLst>
                  <a:ext uri="{FF2B5EF4-FFF2-40B4-BE49-F238E27FC236}">
                    <a16:creationId xmlns:a16="http://schemas.microsoft.com/office/drawing/2014/main" id="{EA8D6060-7A64-445E-BC49-2417FABA91A3}"/>
                  </a:ext>
                </a:extLst>
              </p:cNvPr>
              <p:cNvSpPr>
                <a:spLocks/>
              </p:cNvSpPr>
              <p:nvPr/>
            </p:nvSpPr>
            <p:spPr bwMode="gray">
              <a:xfrm>
                <a:off x="2657200" y="4002670"/>
                <a:ext cx="149000" cy="83952"/>
              </a:xfrm>
              <a:custGeom>
                <a:avLst/>
                <a:gdLst/>
                <a:ahLst/>
                <a:cxnLst>
                  <a:cxn ang="0">
                    <a:pos x="14" y="0"/>
                  </a:cxn>
                  <a:cxn ang="0">
                    <a:pos x="14" y="0"/>
                  </a:cxn>
                  <a:cxn ang="0">
                    <a:pos x="8" y="0"/>
                  </a:cxn>
                  <a:cxn ang="0">
                    <a:pos x="4" y="4"/>
                  </a:cxn>
                  <a:cxn ang="0">
                    <a:pos x="0" y="8"/>
                  </a:cxn>
                  <a:cxn ang="0">
                    <a:pos x="0" y="14"/>
                  </a:cxn>
                  <a:cxn ang="0">
                    <a:pos x="0" y="14"/>
                  </a:cxn>
                  <a:cxn ang="0">
                    <a:pos x="0" y="20"/>
                  </a:cxn>
                  <a:cxn ang="0">
                    <a:pos x="4" y="24"/>
                  </a:cxn>
                  <a:cxn ang="0">
                    <a:pos x="8" y="26"/>
                  </a:cxn>
                  <a:cxn ang="0">
                    <a:pos x="14" y="28"/>
                  </a:cxn>
                  <a:cxn ang="0">
                    <a:pos x="14" y="28"/>
                  </a:cxn>
                  <a:cxn ang="0">
                    <a:pos x="20" y="26"/>
                  </a:cxn>
                  <a:cxn ang="0">
                    <a:pos x="24" y="24"/>
                  </a:cxn>
                  <a:cxn ang="0">
                    <a:pos x="26" y="20"/>
                  </a:cxn>
                  <a:cxn ang="0">
                    <a:pos x="28" y="14"/>
                  </a:cxn>
                  <a:cxn ang="0">
                    <a:pos x="28" y="14"/>
                  </a:cxn>
                  <a:cxn ang="0">
                    <a:pos x="26" y="8"/>
                  </a:cxn>
                  <a:cxn ang="0">
                    <a:pos x="24" y="4"/>
                  </a:cxn>
                  <a:cxn ang="0">
                    <a:pos x="20" y="0"/>
                  </a:cxn>
                  <a:cxn ang="0">
                    <a:pos x="14" y="0"/>
                  </a:cxn>
                  <a:cxn ang="0">
                    <a:pos x="14" y="0"/>
                  </a:cxn>
                </a:cxnLst>
                <a:rect l="0" t="0" r="r" b="b"/>
                <a:pathLst>
                  <a:path w="28" h="28">
                    <a:moveTo>
                      <a:pt x="14" y="0"/>
                    </a:moveTo>
                    <a:lnTo>
                      <a:pt x="14" y="0"/>
                    </a:lnTo>
                    <a:lnTo>
                      <a:pt x="8" y="0"/>
                    </a:lnTo>
                    <a:lnTo>
                      <a:pt x="4" y="4"/>
                    </a:lnTo>
                    <a:lnTo>
                      <a:pt x="0" y="8"/>
                    </a:lnTo>
                    <a:lnTo>
                      <a:pt x="0" y="14"/>
                    </a:lnTo>
                    <a:lnTo>
                      <a:pt x="0" y="14"/>
                    </a:lnTo>
                    <a:lnTo>
                      <a:pt x="0" y="20"/>
                    </a:lnTo>
                    <a:lnTo>
                      <a:pt x="4" y="24"/>
                    </a:lnTo>
                    <a:lnTo>
                      <a:pt x="8" y="26"/>
                    </a:lnTo>
                    <a:lnTo>
                      <a:pt x="14" y="28"/>
                    </a:lnTo>
                    <a:lnTo>
                      <a:pt x="14" y="28"/>
                    </a:lnTo>
                    <a:lnTo>
                      <a:pt x="20" y="26"/>
                    </a:lnTo>
                    <a:lnTo>
                      <a:pt x="24" y="24"/>
                    </a:lnTo>
                    <a:lnTo>
                      <a:pt x="26" y="20"/>
                    </a:lnTo>
                    <a:lnTo>
                      <a:pt x="28" y="14"/>
                    </a:lnTo>
                    <a:lnTo>
                      <a:pt x="28" y="14"/>
                    </a:lnTo>
                    <a:lnTo>
                      <a:pt x="26" y="8"/>
                    </a:lnTo>
                    <a:lnTo>
                      <a:pt x="24" y="4"/>
                    </a:lnTo>
                    <a:lnTo>
                      <a:pt x="20" y="0"/>
                    </a:lnTo>
                    <a:lnTo>
                      <a:pt x="14" y="0"/>
                    </a:lnTo>
                    <a:lnTo>
                      <a:pt x="14" y="0"/>
                    </a:lnTo>
                    <a:close/>
                  </a:path>
                </a:pathLst>
              </a:custGeom>
              <a:grpFill/>
              <a:ln w="9525">
                <a:solidFill>
                  <a:srgbClr val="666666"/>
                </a:solidFill>
                <a:round/>
                <a:headEnd/>
                <a:tailEnd/>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Freeform 477">
              <a:extLst>
                <a:ext uri="{FF2B5EF4-FFF2-40B4-BE49-F238E27FC236}">
                  <a16:creationId xmlns:a16="http://schemas.microsoft.com/office/drawing/2014/main" id="{388FD984-6DE4-4694-B233-54107D33D5B9}"/>
                </a:ext>
              </a:extLst>
            </p:cNvPr>
            <p:cNvSpPr>
              <a:spLocks noEditPoints="1"/>
            </p:cNvSpPr>
            <p:nvPr/>
          </p:nvSpPr>
          <p:spPr bwMode="gray">
            <a:xfrm>
              <a:off x="1190278" y="4239111"/>
              <a:ext cx="62434" cy="83777"/>
            </a:xfrm>
            <a:custGeom>
              <a:avLst/>
              <a:gdLst>
                <a:gd name="T0" fmla="*/ 60 w 103"/>
                <a:gd name="T1" fmla="*/ 105 h 210"/>
                <a:gd name="T2" fmla="*/ 60 w 103"/>
                <a:gd name="T3" fmla="*/ 104 h 210"/>
                <a:gd name="T4" fmla="*/ 103 w 103"/>
                <a:gd name="T5" fmla="*/ 61 h 210"/>
                <a:gd name="T6" fmla="*/ 42 w 103"/>
                <a:gd name="T7" fmla="*/ 0 h 210"/>
                <a:gd name="T8" fmla="*/ 42 w 103"/>
                <a:gd name="T9" fmla="*/ 87 h 210"/>
                <a:gd name="T10" fmla="*/ 10 w 103"/>
                <a:gd name="T11" fmla="*/ 54 h 210"/>
                <a:gd name="T12" fmla="*/ 0 w 103"/>
                <a:gd name="T13" fmla="*/ 65 h 210"/>
                <a:gd name="T14" fmla="*/ 39 w 103"/>
                <a:gd name="T15" fmla="*/ 105 h 210"/>
                <a:gd name="T16" fmla="*/ 0 w 103"/>
                <a:gd name="T17" fmla="*/ 144 h 210"/>
                <a:gd name="T18" fmla="*/ 10 w 103"/>
                <a:gd name="T19" fmla="*/ 154 h 210"/>
                <a:gd name="T20" fmla="*/ 42 w 103"/>
                <a:gd name="T21" fmla="*/ 122 h 210"/>
                <a:gd name="T22" fmla="*/ 42 w 103"/>
                <a:gd name="T23" fmla="*/ 210 h 210"/>
                <a:gd name="T24" fmla="*/ 103 w 103"/>
                <a:gd name="T25" fmla="*/ 149 h 210"/>
                <a:gd name="T26" fmla="*/ 60 w 103"/>
                <a:gd name="T27" fmla="*/ 105 h 210"/>
                <a:gd name="T28" fmla="*/ 60 w 103"/>
                <a:gd name="T29" fmla="*/ 105 h 210"/>
                <a:gd name="T30" fmla="*/ 57 w 103"/>
                <a:gd name="T31" fmla="*/ 35 h 210"/>
                <a:gd name="T32" fmla="*/ 83 w 103"/>
                <a:gd name="T33" fmla="*/ 61 h 210"/>
                <a:gd name="T34" fmla="*/ 57 w 103"/>
                <a:gd name="T35" fmla="*/ 87 h 210"/>
                <a:gd name="T36" fmla="*/ 57 w 103"/>
                <a:gd name="T37" fmla="*/ 35 h 210"/>
                <a:gd name="T38" fmla="*/ 57 w 103"/>
                <a:gd name="T39" fmla="*/ 174 h 210"/>
                <a:gd name="T40" fmla="*/ 57 w 103"/>
                <a:gd name="T41" fmla="*/ 122 h 210"/>
                <a:gd name="T42" fmla="*/ 83 w 103"/>
                <a:gd name="T43" fmla="*/ 149 h 210"/>
                <a:gd name="T44" fmla="*/ 57 w 103"/>
                <a:gd name="T45"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 h="210">
                  <a:moveTo>
                    <a:pt x="60" y="105"/>
                  </a:moveTo>
                  <a:lnTo>
                    <a:pt x="60" y="104"/>
                  </a:lnTo>
                  <a:lnTo>
                    <a:pt x="103" y="61"/>
                  </a:lnTo>
                  <a:lnTo>
                    <a:pt x="42" y="0"/>
                  </a:lnTo>
                  <a:lnTo>
                    <a:pt x="42" y="87"/>
                  </a:lnTo>
                  <a:lnTo>
                    <a:pt x="10" y="54"/>
                  </a:lnTo>
                  <a:lnTo>
                    <a:pt x="0" y="65"/>
                  </a:lnTo>
                  <a:lnTo>
                    <a:pt x="39" y="105"/>
                  </a:lnTo>
                  <a:lnTo>
                    <a:pt x="0" y="144"/>
                  </a:lnTo>
                  <a:lnTo>
                    <a:pt x="10" y="154"/>
                  </a:lnTo>
                  <a:lnTo>
                    <a:pt x="42" y="122"/>
                  </a:lnTo>
                  <a:lnTo>
                    <a:pt x="42" y="210"/>
                  </a:lnTo>
                  <a:lnTo>
                    <a:pt x="103" y="149"/>
                  </a:lnTo>
                  <a:lnTo>
                    <a:pt x="60" y="105"/>
                  </a:lnTo>
                  <a:lnTo>
                    <a:pt x="60" y="105"/>
                  </a:lnTo>
                  <a:close/>
                  <a:moveTo>
                    <a:pt x="57" y="35"/>
                  </a:moveTo>
                  <a:lnTo>
                    <a:pt x="83" y="61"/>
                  </a:lnTo>
                  <a:lnTo>
                    <a:pt x="57" y="87"/>
                  </a:lnTo>
                  <a:lnTo>
                    <a:pt x="57" y="35"/>
                  </a:lnTo>
                  <a:close/>
                  <a:moveTo>
                    <a:pt x="57" y="174"/>
                  </a:moveTo>
                  <a:lnTo>
                    <a:pt x="57" y="122"/>
                  </a:lnTo>
                  <a:lnTo>
                    <a:pt x="83" y="149"/>
                  </a:lnTo>
                  <a:lnTo>
                    <a:pt x="57" y="174"/>
                  </a:lnTo>
                  <a:close/>
                </a:path>
              </a:pathLst>
            </a:custGeom>
            <a:solidFill>
              <a:srgbClr val="18B7F1"/>
            </a:solidFill>
            <a:ln>
              <a:solidFill>
                <a:srgbClr val="666666"/>
              </a:solidFill>
            </a:ln>
          </p:spPr>
          <p:txBody>
            <a:bodyPr/>
            <a:lstStyle/>
            <a:p>
              <a:pP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圆角矩形 706">
              <a:extLst>
                <a:ext uri="{FF2B5EF4-FFF2-40B4-BE49-F238E27FC236}">
                  <a16:creationId xmlns:a16="http://schemas.microsoft.com/office/drawing/2014/main" id="{FB6C3942-3956-4A86-ABE2-CCB8DEAEEC5B}"/>
                </a:ext>
              </a:extLst>
            </p:cNvPr>
            <p:cNvSpPr/>
            <p:nvPr/>
          </p:nvSpPr>
          <p:spPr bwMode="gray">
            <a:xfrm>
              <a:off x="1150547" y="4214710"/>
              <a:ext cx="370552" cy="156167"/>
            </a:xfrm>
            <a:prstGeom prst="roundRect">
              <a:avLst/>
            </a:prstGeom>
            <a:noFill/>
            <a:ln w="3175" cap="flat" cmpd="sng" algn="ctr">
              <a:solidFill>
                <a:srgbClr val="666666"/>
              </a:solidFill>
              <a:prstDash val="dash"/>
              <a:headEnd type="none" w="sm" len="med"/>
              <a:tailEnd type="none" w="sm" len="med"/>
            </a:ln>
            <a:effectLst/>
          </p:spPr>
          <p:txBody>
            <a:bodyPr lIns="64109" tIns="32054" rIns="64109" bIns="32054" anchor="ctr"/>
            <a:lstStyle/>
            <a:p>
              <a:pPr algn="ctr" defTabSz="854907"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5" name="组合 520">
            <a:extLst>
              <a:ext uri="{FF2B5EF4-FFF2-40B4-BE49-F238E27FC236}">
                <a16:creationId xmlns:a16="http://schemas.microsoft.com/office/drawing/2014/main" id="{2A13F7BF-44DD-4B1D-BE37-5CC1CE2F2DE1}"/>
              </a:ext>
            </a:extLst>
          </p:cNvPr>
          <p:cNvGrpSpPr/>
          <p:nvPr/>
        </p:nvGrpSpPr>
        <p:grpSpPr bwMode="gray">
          <a:xfrm>
            <a:off x="2201382" y="5355906"/>
            <a:ext cx="192218" cy="150538"/>
            <a:chOff x="1710438" y="4778099"/>
            <a:chExt cx="166734" cy="136229"/>
          </a:xfrm>
          <a:solidFill>
            <a:srgbClr val="666666"/>
          </a:solidFill>
        </p:grpSpPr>
        <p:sp>
          <p:nvSpPr>
            <p:cNvPr id="146" name="Freeform 124">
              <a:extLst>
                <a:ext uri="{FF2B5EF4-FFF2-40B4-BE49-F238E27FC236}">
                  <a16:creationId xmlns:a16="http://schemas.microsoft.com/office/drawing/2014/main" id="{2A016C96-9562-43DE-A098-375A65F20D1A}"/>
                </a:ext>
              </a:extLst>
            </p:cNvPr>
            <p:cNvSpPr>
              <a:spLocks noEditPoints="1"/>
            </p:cNvSpPr>
            <p:nvPr/>
          </p:nvSpPr>
          <p:spPr bwMode="gray">
            <a:xfrm>
              <a:off x="1710438" y="4853002"/>
              <a:ext cx="166734" cy="61326"/>
            </a:xfrm>
            <a:custGeom>
              <a:avLst/>
              <a:gdLst/>
              <a:ahLst/>
              <a:cxnLst>
                <a:cxn ang="0">
                  <a:pos x="415" y="0"/>
                </a:cxn>
                <a:cxn ang="0">
                  <a:pos x="9" y="0"/>
                </a:cxn>
                <a:cxn ang="0">
                  <a:pos x="9" y="0"/>
                </a:cxn>
                <a:cxn ang="0">
                  <a:pos x="4" y="4"/>
                </a:cxn>
                <a:cxn ang="0">
                  <a:pos x="0" y="8"/>
                </a:cxn>
                <a:cxn ang="0">
                  <a:pos x="0" y="142"/>
                </a:cxn>
                <a:cxn ang="0">
                  <a:pos x="0" y="142"/>
                </a:cxn>
                <a:cxn ang="0">
                  <a:pos x="4" y="147"/>
                </a:cxn>
                <a:cxn ang="0">
                  <a:pos x="9" y="151"/>
                </a:cxn>
                <a:cxn ang="0">
                  <a:pos x="415" y="151"/>
                </a:cxn>
                <a:cxn ang="0">
                  <a:pos x="415" y="151"/>
                </a:cxn>
                <a:cxn ang="0">
                  <a:pos x="420" y="147"/>
                </a:cxn>
                <a:cxn ang="0">
                  <a:pos x="424" y="142"/>
                </a:cxn>
                <a:cxn ang="0">
                  <a:pos x="424" y="8"/>
                </a:cxn>
                <a:cxn ang="0">
                  <a:pos x="424" y="8"/>
                </a:cxn>
                <a:cxn ang="0">
                  <a:pos x="420" y="4"/>
                </a:cxn>
                <a:cxn ang="0">
                  <a:pos x="415" y="0"/>
                </a:cxn>
                <a:cxn ang="0">
                  <a:pos x="415" y="0"/>
                </a:cxn>
                <a:cxn ang="0">
                  <a:pos x="78" y="103"/>
                </a:cxn>
                <a:cxn ang="0">
                  <a:pos x="78" y="103"/>
                </a:cxn>
                <a:cxn ang="0">
                  <a:pos x="61" y="103"/>
                </a:cxn>
                <a:cxn ang="0">
                  <a:pos x="48" y="95"/>
                </a:cxn>
                <a:cxn ang="0">
                  <a:pos x="39" y="86"/>
                </a:cxn>
                <a:cxn ang="0">
                  <a:pos x="35" y="73"/>
                </a:cxn>
                <a:cxn ang="0">
                  <a:pos x="35" y="73"/>
                </a:cxn>
                <a:cxn ang="0">
                  <a:pos x="39" y="64"/>
                </a:cxn>
                <a:cxn ang="0">
                  <a:pos x="48" y="56"/>
                </a:cxn>
                <a:cxn ang="0">
                  <a:pos x="61" y="47"/>
                </a:cxn>
                <a:cxn ang="0">
                  <a:pos x="78" y="47"/>
                </a:cxn>
                <a:cxn ang="0">
                  <a:pos x="78" y="47"/>
                </a:cxn>
                <a:cxn ang="0">
                  <a:pos x="95" y="47"/>
                </a:cxn>
                <a:cxn ang="0">
                  <a:pos x="108" y="56"/>
                </a:cxn>
                <a:cxn ang="0">
                  <a:pos x="117" y="64"/>
                </a:cxn>
                <a:cxn ang="0">
                  <a:pos x="121" y="73"/>
                </a:cxn>
                <a:cxn ang="0">
                  <a:pos x="121" y="73"/>
                </a:cxn>
                <a:cxn ang="0">
                  <a:pos x="117" y="86"/>
                </a:cxn>
                <a:cxn ang="0">
                  <a:pos x="108" y="95"/>
                </a:cxn>
                <a:cxn ang="0">
                  <a:pos x="95" y="103"/>
                </a:cxn>
                <a:cxn ang="0">
                  <a:pos x="78" y="103"/>
                </a:cxn>
                <a:cxn ang="0">
                  <a:pos x="78" y="103"/>
                </a:cxn>
                <a:cxn ang="0">
                  <a:pos x="389" y="86"/>
                </a:cxn>
                <a:cxn ang="0">
                  <a:pos x="389" y="86"/>
                </a:cxn>
                <a:cxn ang="0">
                  <a:pos x="385" y="95"/>
                </a:cxn>
                <a:cxn ang="0">
                  <a:pos x="377" y="99"/>
                </a:cxn>
                <a:cxn ang="0">
                  <a:pos x="195" y="99"/>
                </a:cxn>
                <a:cxn ang="0">
                  <a:pos x="195" y="99"/>
                </a:cxn>
                <a:cxn ang="0">
                  <a:pos x="186" y="95"/>
                </a:cxn>
                <a:cxn ang="0">
                  <a:pos x="182" y="86"/>
                </a:cxn>
                <a:cxn ang="0">
                  <a:pos x="182" y="64"/>
                </a:cxn>
                <a:cxn ang="0">
                  <a:pos x="182" y="64"/>
                </a:cxn>
                <a:cxn ang="0">
                  <a:pos x="186" y="56"/>
                </a:cxn>
                <a:cxn ang="0">
                  <a:pos x="195" y="51"/>
                </a:cxn>
                <a:cxn ang="0">
                  <a:pos x="377" y="51"/>
                </a:cxn>
                <a:cxn ang="0">
                  <a:pos x="377" y="51"/>
                </a:cxn>
                <a:cxn ang="0">
                  <a:pos x="385" y="56"/>
                </a:cxn>
                <a:cxn ang="0">
                  <a:pos x="389" y="64"/>
                </a:cxn>
                <a:cxn ang="0">
                  <a:pos x="389" y="86"/>
                </a:cxn>
              </a:cxnLst>
              <a:rect l="0" t="0" r="r" b="b"/>
              <a:pathLst>
                <a:path w="424" h="151">
                  <a:moveTo>
                    <a:pt x="415" y="0"/>
                  </a:moveTo>
                  <a:lnTo>
                    <a:pt x="9" y="0"/>
                  </a:lnTo>
                  <a:lnTo>
                    <a:pt x="9" y="0"/>
                  </a:lnTo>
                  <a:lnTo>
                    <a:pt x="4" y="4"/>
                  </a:lnTo>
                  <a:lnTo>
                    <a:pt x="0" y="8"/>
                  </a:lnTo>
                  <a:lnTo>
                    <a:pt x="0" y="142"/>
                  </a:lnTo>
                  <a:lnTo>
                    <a:pt x="0" y="142"/>
                  </a:lnTo>
                  <a:lnTo>
                    <a:pt x="4" y="147"/>
                  </a:lnTo>
                  <a:lnTo>
                    <a:pt x="9" y="151"/>
                  </a:lnTo>
                  <a:lnTo>
                    <a:pt x="415" y="151"/>
                  </a:lnTo>
                  <a:lnTo>
                    <a:pt x="415" y="151"/>
                  </a:lnTo>
                  <a:lnTo>
                    <a:pt x="420" y="147"/>
                  </a:lnTo>
                  <a:lnTo>
                    <a:pt x="424" y="142"/>
                  </a:lnTo>
                  <a:lnTo>
                    <a:pt x="424" y="8"/>
                  </a:lnTo>
                  <a:lnTo>
                    <a:pt x="424" y="8"/>
                  </a:lnTo>
                  <a:lnTo>
                    <a:pt x="420" y="4"/>
                  </a:lnTo>
                  <a:lnTo>
                    <a:pt x="415" y="0"/>
                  </a:lnTo>
                  <a:lnTo>
                    <a:pt x="415" y="0"/>
                  </a:lnTo>
                  <a:close/>
                  <a:moveTo>
                    <a:pt x="78" y="103"/>
                  </a:moveTo>
                  <a:lnTo>
                    <a:pt x="78" y="103"/>
                  </a:lnTo>
                  <a:lnTo>
                    <a:pt x="61" y="103"/>
                  </a:lnTo>
                  <a:lnTo>
                    <a:pt x="48" y="95"/>
                  </a:lnTo>
                  <a:lnTo>
                    <a:pt x="39" y="86"/>
                  </a:lnTo>
                  <a:lnTo>
                    <a:pt x="35" y="73"/>
                  </a:lnTo>
                  <a:lnTo>
                    <a:pt x="35" y="73"/>
                  </a:lnTo>
                  <a:lnTo>
                    <a:pt x="39" y="64"/>
                  </a:lnTo>
                  <a:lnTo>
                    <a:pt x="48" y="56"/>
                  </a:lnTo>
                  <a:lnTo>
                    <a:pt x="61" y="47"/>
                  </a:lnTo>
                  <a:lnTo>
                    <a:pt x="78" y="47"/>
                  </a:lnTo>
                  <a:lnTo>
                    <a:pt x="78" y="47"/>
                  </a:lnTo>
                  <a:lnTo>
                    <a:pt x="95" y="47"/>
                  </a:lnTo>
                  <a:lnTo>
                    <a:pt x="108" y="56"/>
                  </a:lnTo>
                  <a:lnTo>
                    <a:pt x="117" y="64"/>
                  </a:lnTo>
                  <a:lnTo>
                    <a:pt x="121" y="73"/>
                  </a:lnTo>
                  <a:lnTo>
                    <a:pt x="121" y="73"/>
                  </a:lnTo>
                  <a:lnTo>
                    <a:pt x="117" y="86"/>
                  </a:lnTo>
                  <a:lnTo>
                    <a:pt x="108" y="95"/>
                  </a:lnTo>
                  <a:lnTo>
                    <a:pt x="95" y="103"/>
                  </a:lnTo>
                  <a:lnTo>
                    <a:pt x="78" y="103"/>
                  </a:lnTo>
                  <a:lnTo>
                    <a:pt x="78" y="103"/>
                  </a:lnTo>
                  <a:close/>
                  <a:moveTo>
                    <a:pt x="389" y="86"/>
                  </a:moveTo>
                  <a:lnTo>
                    <a:pt x="389" y="86"/>
                  </a:lnTo>
                  <a:lnTo>
                    <a:pt x="385" y="95"/>
                  </a:lnTo>
                  <a:lnTo>
                    <a:pt x="377" y="99"/>
                  </a:lnTo>
                  <a:lnTo>
                    <a:pt x="195" y="99"/>
                  </a:lnTo>
                  <a:lnTo>
                    <a:pt x="195" y="99"/>
                  </a:lnTo>
                  <a:lnTo>
                    <a:pt x="186" y="95"/>
                  </a:lnTo>
                  <a:lnTo>
                    <a:pt x="182" y="86"/>
                  </a:lnTo>
                  <a:lnTo>
                    <a:pt x="182" y="64"/>
                  </a:lnTo>
                  <a:lnTo>
                    <a:pt x="182" y="64"/>
                  </a:lnTo>
                  <a:lnTo>
                    <a:pt x="186" y="56"/>
                  </a:lnTo>
                  <a:lnTo>
                    <a:pt x="195" y="51"/>
                  </a:lnTo>
                  <a:lnTo>
                    <a:pt x="377" y="51"/>
                  </a:lnTo>
                  <a:lnTo>
                    <a:pt x="377" y="51"/>
                  </a:lnTo>
                  <a:lnTo>
                    <a:pt x="385" y="56"/>
                  </a:lnTo>
                  <a:lnTo>
                    <a:pt x="389" y="64"/>
                  </a:lnTo>
                  <a:lnTo>
                    <a:pt x="389" y="86"/>
                  </a:lnTo>
                  <a:close/>
                </a:path>
              </a:pathLst>
            </a:custGeom>
            <a:grpFill/>
            <a:ln w="9525">
              <a:noFill/>
              <a:round/>
              <a:headEnd/>
              <a:tailEnd/>
            </a:ln>
          </p:spPr>
          <p:txBody>
            <a:bodyPr lIns="24421" tIns="12210" rIns="24421" bIns="12210"/>
            <a:lstStyle/>
            <a:p>
              <a:pPr defTabSz="854764"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16">
              <a:extLst>
                <a:ext uri="{FF2B5EF4-FFF2-40B4-BE49-F238E27FC236}">
                  <a16:creationId xmlns:a16="http://schemas.microsoft.com/office/drawing/2014/main" id="{F1CEE54E-17A5-405C-BD59-3B78DC5AD2EC}"/>
                </a:ext>
              </a:extLst>
            </p:cNvPr>
            <p:cNvSpPr>
              <a:spLocks noEditPoints="1"/>
            </p:cNvSpPr>
            <p:nvPr/>
          </p:nvSpPr>
          <p:spPr bwMode="gray">
            <a:xfrm>
              <a:off x="1769929" y="4778099"/>
              <a:ext cx="102528" cy="67230"/>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lIns="24421" tIns="12210" rIns="24421" bIns="12210"/>
            <a:lstStyle/>
            <a:p>
              <a:pPr defTabSz="854764" fontAlgn="ctr">
                <a:defRPr/>
              </a:pPr>
              <a:endParaRPr lang="en-US" altLang="zh-CN" sz="1200" kern="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1" name="矩形 160">
            <a:extLst>
              <a:ext uri="{FF2B5EF4-FFF2-40B4-BE49-F238E27FC236}">
                <a16:creationId xmlns:a16="http://schemas.microsoft.com/office/drawing/2014/main" id="{59A50D47-C97D-4C62-9CC5-3A4357CF38EC}"/>
              </a:ext>
            </a:extLst>
          </p:cNvPr>
          <p:cNvSpPr/>
          <p:nvPr/>
        </p:nvSpPr>
        <p:spPr bwMode="gray">
          <a:xfrm>
            <a:off x="3525982" y="3923078"/>
            <a:ext cx="1535998" cy="276999"/>
          </a:xfrm>
          <a:prstGeom prst="rect">
            <a:avLst/>
          </a:prstGeom>
          <a:ln>
            <a:noFill/>
          </a:ln>
        </p:spPr>
        <p:txBody>
          <a:bodyPr wrap="none">
            <a:spAutoFit/>
          </a:bodyPr>
          <a:lstStyle/>
          <a:p>
            <a:pPr defTabSz="855255"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Telemetry/Context </a:t>
            </a:r>
          </a:p>
        </p:txBody>
      </p:sp>
      <p:sp>
        <p:nvSpPr>
          <p:cNvPr id="162" name="矩形 161">
            <a:extLst>
              <a:ext uri="{FF2B5EF4-FFF2-40B4-BE49-F238E27FC236}">
                <a16:creationId xmlns:a16="http://schemas.microsoft.com/office/drawing/2014/main" id="{3CD2B147-4871-4C77-B8FB-F5CDBE1B0E4E}"/>
              </a:ext>
            </a:extLst>
          </p:cNvPr>
          <p:cNvSpPr/>
          <p:nvPr/>
        </p:nvSpPr>
        <p:spPr bwMode="gray">
          <a:xfrm>
            <a:off x="1680527" y="3930454"/>
            <a:ext cx="1672510" cy="280477"/>
          </a:xfrm>
          <a:prstGeom prst="rect">
            <a:avLst/>
          </a:prstGeom>
          <a:ln>
            <a:noFill/>
          </a:ln>
        </p:spPr>
        <p:txBody>
          <a:bodyPr wrap="square">
            <a:spAutoFit/>
          </a:bodyPr>
          <a:lstStyle/>
          <a:p>
            <a:pPr defTabSz="854917"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NETCONF/YANG</a:t>
            </a:r>
          </a:p>
        </p:txBody>
      </p:sp>
      <p:sp>
        <p:nvSpPr>
          <p:cNvPr id="210" name="圆角矩形 799">
            <a:extLst>
              <a:ext uri="{FF2B5EF4-FFF2-40B4-BE49-F238E27FC236}">
                <a16:creationId xmlns:a16="http://schemas.microsoft.com/office/drawing/2014/main" id="{35064EF1-A7E9-42D9-89F0-F104C610131D}"/>
              </a:ext>
            </a:extLst>
          </p:cNvPr>
          <p:cNvSpPr/>
          <p:nvPr/>
        </p:nvSpPr>
        <p:spPr bwMode="gray">
          <a:xfrm>
            <a:off x="1622730" y="2761851"/>
            <a:ext cx="1508881" cy="257640"/>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1" name="图片 210">
            <a:extLst>
              <a:ext uri="{FF2B5EF4-FFF2-40B4-BE49-F238E27FC236}">
                <a16:creationId xmlns:a16="http://schemas.microsoft.com/office/drawing/2014/main" id="{9437687B-33A2-4C9A-AEDF-5741BEED43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gray">
          <a:xfrm>
            <a:off x="2888553" y="2823318"/>
            <a:ext cx="196867" cy="161255"/>
          </a:xfrm>
          <a:prstGeom prst="rect">
            <a:avLst/>
          </a:prstGeom>
        </p:spPr>
      </p:pic>
      <p:sp>
        <p:nvSpPr>
          <p:cNvPr id="212" name="文本框 211">
            <a:extLst>
              <a:ext uri="{FF2B5EF4-FFF2-40B4-BE49-F238E27FC236}">
                <a16:creationId xmlns:a16="http://schemas.microsoft.com/office/drawing/2014/main" id="{D8D41F7D-C740-47BE-BC69-A7EA6E452455}"/>
              </a:ext>
            </a:extLst>
          </p:cNvPr>
          <p:cNvSpPr txBox="1"/>
          <p:nvPr/>
        </p:nvSpPr>
        <p:spPr bwMode="gray">
          <a:xfrm>
            <a:off x="1618782" y="2778688"/>
            <a:ext cx="1490779" cy="258532"/>
          </a:xfrm>
          <a:prstGeom prst="rect">
            <a:avLst/>
          </a:prstGeom>
          <a:noFill/>
        </p:spPr>
        <p:txBody>
          <a:bodyPr wrap="square" rtlCol="0">
            <a:spAutoFit/>
          </a:bodyPr>
          <a:lstStyle>
            <a:defPPr>
              <a:defRPr lang="zh-CN"/>
            </a:defPPr>
            <a:lvl1pPr algn="ctr" defTabSz="457200" fontAlgn="base">
              <a:lnSpc>
                <a:spcPts val="1000"/>
              </a:lnSpc>
              <a:spcBef>
                <a:spcPct val="0"/>
              </a:spcBef>
              <a:spcAft>
                <a:spcPct val="0"/>
              </a:spcAft>
              <a:defRPr sz="1000">
                <a:solidFill>
                  <a:srgbClr val="FFFFFF"/>
                </a:solidFill>
                <a:latin typeface="Arial" pitchFamily="34" charset="0"/>
                <a:cs typeface="Arial" pitchFamily="34" charset="0"/>
              </a:defRPr>
            </a:lvl1pPr>
          </a:lstStyle>
          <a:p>
            <a:pPr>
              <a:lnSpc>
                <a:spcPct val="90000"/>
              </a:lnSpc>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Intent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3" name="圆角矩形 802">
            <a:extLst>
              <a:ext uri="{FF2B5EF4-FFF2-40B4-BE49-F238E27FC236}">
                <a16:creationId xmlns:a16="http://schemas.microsoft.com/office/drawing/2014/main" id="{2A9A36BA-D540-4BE2-A9A7-A9D9110FEA0D}"/>
              </a:ext>
            </a:extLst>
          </p:cNvPr>
          <p:cNvSpPr/>
          <p:nvPr/>
        </p:nvSpPr>
        <p:spPr bwMode="gray">
          <a:xfrm>
            <a:off x="3338999" y="2774438"/>
            <a:ext cx="1508881" cy="234817"/>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4" name="图片 213">
            <a:extLst>
              <a:ext uri="{FF2B5EF4-FFF2-40B4-BE49-F238E27FC236}">
                <a16:creationId xmlns:a16="http://schemas.microsoft.com/office/drawing/2014/main" id="{D0F166A0-25E6-4060-878A-1CAF175067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gray">
          <a:xfrm>
            <a:off x="4655590" y="2839069"/>
            <a:ext cx="169415" cy="129756"/>
          </a:xfrm>
          <a:prstGeom prst="rect">
            <a:avLst/>
          </a:prstGeom>
        </p:spPr>
      </p:pic>
      <p:sp>
        <p:nvSpPr>
          <p:cNvPr id="215" name="文本框 214">
            <a:extLst>
              <a:ext uri="{FF2B5EF4-FFF2-40B4-BE49-F238E27FC236}">
                <a16:creationId xmlns:a16="http://schemas.microsoft.com/office/drawing/2014/main" id="{8EF845EB-85A9-46C8-BBB1-D3600E91A75B}"/>
              </a:ext>
            </a:extLst>
          </p:cNvPr>
          <p:cNvSpPr txBox="1"/>
          <p:nvPr/>
        </p:nvSpPr>
        <p:spPr bwMode="gray">
          <a:xfrm>
            <a:off x="3334225" y="2778688"/>
            <a:ext cx="1490779" cy="258532"/>
          </a:xfrm>
          <a:prstGeom prst="rect">
            <a:avLst/>
          </a:prstGeom>
          <a:noFill/>
        </p:spPr>
        <p:txBody>
          <a:bodyPr wrap="square" rtlCol="0">
            <a:spAutoFit/>
          </a:bodyPr>
          <a:lstStyle/>
          <a:p>
            <a:pPr algn="ctr" defTabSz="609660" fontAlgn="base">
              <a:lnSpc>
                <a:spcPct val="90000"/>
              </a:lnSpc>
              <a:spcBef>
                <a:spcPct val="0"/>
              </a:spcBef>
              <a:spcAft>
                <a:spcPct val="0"/>
              </a:spcAft>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Security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6" name="圆角矩形 805">
            <a:extLst>
              <a:ext uri="{FF2B5EF4-FFF2-40B4-BE49-F238E27FC236}">
                <a16:creationId xmlns:a16="http://schemas.microsoft.com/office/drawing/2014/main" id="{F72FFC46-AAEF-47E0-A896-1BC8786769B9}"/>
              </a:ext>
            </a:extLst>
          </p:cNvPr>
          <p:cNvSpPr/>
          <p:nvPr/>
        </p:nvSpPr>
        <p:spPr bwMode="gray">
          <a:xfrm>
            <a:off x="1622730" y="3626066"/>
            <a:ext cx="1508881" cy="257641"/>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17" name="图片 216">
            <a:extLst>
              <a:ext uri="{FF2B5EF4-FFF2-40B4-BE49-F238E27FC236}">
                <a16:creationId xmlns:a16="http://schemas.microsoft.com/office/drawing/2014/main" id="{3043F7C1-1CF1-4C08-B433-2FD7DF366FC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bwMode="gray">
          <a:xfrm>
            <a:off x="2873152" y="3687783"/>
            <a:ext cx="211231" cy="160758"/>
          </a:xfrm>
          <a:prstGeom prst="rect">
            <a:avLst/>
          </a:prstGeom>
        </p:spPr>
      </p:pic>
      <p:sp>
        <p:nvSpPr>
          <p:cNvPr id="218" name="文本框 217">
            <a:extLst>
              <a:ext uri="{FF2B5EF4-FFF2-40B4-BE49-F238E27FC236}">
                <a16:creationId xmlns:a16="http://schemas.microsoft.com/office/drawing/2014/main" id="{6A62C44D-7B22-4AC6-B6E0-425058E9EB64}"/>
              </a:ext>
            </a:extLst>
          </p:cNvPr>
          <p:cNvSpPr txBox="1"/>
          <p:nvPr/>
        </p:nvSpPr>
        <p:spPr bwMode="gray">
          <a:xfrm>
            <a:off x="1583605" y="3642905"/>
            <a:ext cx="1545993" cy="258532"/>
          </a:xfrm>
          <a:prstGeom prst="rect">
            <a:avLst/>
          </a:prstGeom>
          <a:noFill/>
        </p:spPr>
        <p:txBody>
          <a:bodyPr wrap="square" rtlCol="0">
            <a:spAutoFit/>
          </a:bodyPr>
          <a:lstStyle/>
          <a:p>
            <a:pPr algn="ctr" defTabSz="914309">
              <a:lnSpc>
                <a:spcPct val="90000"/>
              </a:lnSpc>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Policy engine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19" name="圆角矩形 808">
            <a:extLst>
              <a:ext uri="{FF2B5EF4-FFF2-40B4-BE49-F238E27FC236}">
                <a16:creationId xmlns:a16="http://schemas.microsoft.com/office/drawing/2014/main" id="{A2F69E3D-5425-4D61-8318-C164447DAAC0}"/>
              </a:ext>
            </a:extLst>
          </p:cNvPr>
          <p:cNvSpPr/>
          <p:nvPr/>
        </p:nvSpPr>
        <p:spPr bwMode="gray">
          <a:xfrm>
            <a:off x="3336555" y="3625707"/>
            <a:ext cx="1528282" cy="258296"/>
          </a:xfrm>
          <a:prstGeom prst="roundRect">
            <a:avLst>
              <a:gd name="adj" fmla="val 50000"/>
            </a:avLst>
          </a:prstGeom>
          <a:solidFill>
            <a:srgbClr val="EC7061"/>
          </a:solidFill>
          <a:ln w="22225">
            <a:gradFill flip="none" rotWithShape="1">
              <a:gsLst>
                <a:gs pos="0">
                  <a:sysClr val="window" lastClr="FFFFFF">
                    <a:lumMod val="85000"/>
                  </a:sysClr>
                </a:gs>
                <a:gs pos="50000">
                  <a:sysClr val="window" lastClr="FFFFFF">
                    <a:lumMod val="95000"/>
                    <a:alpha val="0"/>
                  </a:sysClr>
                </a:gs>
                <a:gs pos="100000">
                  <a:sysClr val="window" lastClr="FFFFFF">
                    <a:lumMod val="85000"/>
                  </a:sysClr>
                </a:gs>
              </a:gsLst>
              <a:lin ang="2700000" scaled="1"/>
              <a:tileRect/>
            </a:gradFill>
            <a:miter lim="800000"/>
            <a:headEnd/>
            <a:tailEnd/>
          </a:ln>
        </p:spPr>
        <p:txBody>
          <a:bodyPr anchor="ctr"/>
          <a:lstStyle/>
          <a:p>
            <a:pPr algn="ctr" defTabSz="1625708">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pic>
        <p:nvPicPr>
          <p:cNvPr id="220" name="图片 219">
            <a:extLst>
              <a:ext uri="{FF2B5EF4-FFF2-40B4-BE49-F238E27FC236}">
                <a16:creationId xmlns:a16="http://schemas.microsoft.com/office/drawing/2014/main" id="{F05E1E69-CD4F-494B-A2B6-551B156973A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bwMode="gray">
          <a:xfrm>
            <a:off x="4648722" y="3670573"/>
            <a:ext cx="181216" cy="171514"/>
          </a:xfrm>
          <a:prstGeom prst="rect">
            <a:avLst/>
          </a:prstGeom>
        </p:spPr>
      </p:pic>
      <p:sp>
        <p:nvSpPr>
          <p:cNvPr id="221" name="文本框 220">
            <a:extLst>
              <a:ext uri="{FF2B5EF4-FFF2-40B4-BE49-F238E27FC236}">
                <a16:creationId xmlns:a16="http://schemas.microsoft.com/office/drawing/2014/main" id="{B2F54838-8CE7-4F90-B713-6E562DB7E02E}"/>
              </a:ext>
            </a:extLst>
          </p:cNvPr>
          <p:cNvSpPr txBox="1"/>
          <p:nvPr/>
        </p:nvSpPr>
        <p:spPr bwMode="gray">
          <a:xfrm>
            <a:off x="3321396" y="3642264"/>
            <a:ext cx="1424743" cy="258532"/>
          </a:xfrm>
          <a:prstGeom prst="rect">
            <a:avLst/>
          </a:prstGeom>
          <a:noFill/>
        </p:spPr>
        <p:txBody>
          <a:bodyPr wrap="square" rtlCol="0">
            <a:spAutoFit/>
          </a:bodyPr>
          <a:lstStyle/>
          <a:p>
            <a:pPr algn="ctr" defTabSz="914309">
              <a:lnSpc>
                <a:spcPct val="90000"/>
              </a:lnSpc>
            </a:pP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Analytics </a:t>
            </a:r>
            <a:r>
              <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a:t>
            </a:r>
            <a:r>
              <a:rPr lang="en-US"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ngine</a:t>
            </a:r>
            <a:endParaRPr lang="en-US" altLang="zh-CN" sz="1200" b="1"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2" name="上箭头 811">
            <a:extLst>
              <a:ext uri="{FF2B5EF4-FFF2-40B4-BE49-F238E27FC236}">
                <a16:creationId xmlns:a16="http://schemas.microsoft.com/office/drawing/2014/main" id="{A792EDFF-E1D9-4334-A2A9-8185E0210DCB}"/>
              </a:ext>
            </a:extLst>
          </p:cNvPr>
          <p:cNvSpPr/>
          <p:nvPr/>
        </p:nvSpPr>
        <p:spPr bwMode="gray">
          <a:xfrm rot="10800000" flipV="1">
            <a:off x="3910297" y="3218839"/>
            <a:ext cx="85731" cy="291869"/>
          </a:xfrm>
          <a:prstGeom prst="up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3" name="上箭头 812">
            <a:extLst>
              <a:ext uri="{FF2B5EF4-FFF2-40B4-BE49-F238E27FC236}">
                <a16:creationId xmlns:a16="http://schemas.microsoft.com/office/drawing/2014/main" id="{DFDB5725-568B-4548-9F5B-8230C6A16DE0}"/>
              </a:ext>
            </a:extLst>
          </p:cNvPr>
          <p:cNvSpPr/>
          <p:nvPr/>
        </p:nvSpPr>
        <p:spPr bwMode="gray">
          <a:xfrm rot="10800000">
            <a:off x="2594243" y="3218839"/>
            <a:ext cx="85731" cy="291869"/>
          </a:xfrm>
          <a:prstGeom prst="up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FZLanTingHei-L-GBK-M" panose="02010600010101010101" pitchFamily="2" charset="2"/>
              <a:sym typeface="Huawei Sans" panose="020C0503030203020204" pitchFamily="34" charset="0"/>
            </a:endParaRPr>
          </a:p>
        </p:txBody>
      </p:sp>
      <p:sp>
        <p:nvSpPr>
          <p:cNvPr id="224" name="右箭头 813">
            <a:extLst>
              <a:ext uri="{FF2B5EF4-FFF2-40B4-BE49-F238E27FC236}">
                <a16:creationId xmlns:a16="http://schemas.microsoft.com/office/drawing/2014/main" id="{FC5900D4-35F2-476C-9144-4DFF9A67370D}"/>
              </a:ext>
            </a:extLst>
          </p:cNvPr>
          <p:cNvSpPr/>
          <p:nvPr/>
        </p:nvSpPr>
        <p:spPr bwMode="gray">
          <a:xfrm rot="10800000">
            <a:off x="3138275" y="2814160"/>
            <a:ext cx="183535" cy="191922"/>
          </a:xfrm>
          <a:prstGeom prst="right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5" name="右箭头 814">
            <a:extLst>
              <a:ext uri="{FF2B5EF4-FFF2-40B4-BE49-F238E27FC236}">
                <a16:creationId xmlns:a16="http://schemas.microsoft.com/office/drawing/2014/main" id="{FEFD45C3-3A09-4B95-BA38-4722BCA81D26}"/>
              </a:ext>
            </a:extLst>
          </p:cNvPr>
          <p:cNvSpPr/>
          <p:nvPr/>
        </p:nvSpPr>
        <p:spPr bwMode="gray">
          <a:xfrm rot="10800000">
            <a:off x="3146642" y="3678376"/>
            <a:ext cx="183535" cy="191922"/>
          </a:xfrm>
          <a:prstGeom prst="rightArrow">
            <a:avLst/>
          </a:prstGeom>
          <a:solidFill>
            <a:srgbClr val="8BC9A0"/>
          </a:solidFill>
          <a:ln w="28575" cap="flat" cmpd="sng" algn="ctr">
            <a:noFill/>
            <a:prstDash val="solid"/>
            <a:headEnd type="none" w="sm" len="med"/>
            <a:tailEnd type="none" w="sm" len="med"/>
          </a:ln>
          <a:effectLst/>
        </p:spPr>
        <p:txBody>
          <a:bodyPr lIns="91420" tIns="45710" rIns="91420" bIns="45710" rtlCol="0" anchor="ctr"/>
          <a:lstStyle/>
          <a:p>
            <a:pPr algn="ctr" defTabSz="1219150">
              <a:defRPr/>
            </a:pPr>
            <a:endParaRPr lang="en-US" altLang="zh-CN" sz="1200" kern="0" dirty="0">
              <a:solidFill>
                <a:prstClr val="white"/>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9" name="矩形 228">
            <a:extLst>
              <a:ext uri="{FF2B5EF4-FFF2-40B4-BE49-F238E27FC236}">
                <a16:creationId xmlns:a16="http://schemas.microsoft.com/office/drawing/2014/main" id="{EB1D7700-702C-4CF2-8E7B-332230EB17C7}"/>
              </a:ext>
            </a:extLst>
          </p:cNvPr>
          <p:cNvSpPr/>
          <p:nvPr/>
        </p:nvSpPr>
        <p:spPr bwMode="gray">
          <a:xfrm>
            <a:off x="1983560" y="2503731"/>
            <a:ext cx="826043" cy="276999"/>
          </a:xfrm>
          <a:prstGeom prst="rect">
            <a:avLst/>
          </a:prstGeom>
          <a:ln>
            <a:noFill/>
          </a:ln>
        </p:spPr>
        <p:txBody>
          <a:bodyPr wrap="square">
            <a:spAutoFit/>
          </a:bodyPr>
          <a:lstStyle/>
          <a:p>
            <a:pPr defTabSz="854917" fontAlgn="base">
              <a:spcBef>
                <a:spcPct val="0"/>
              </a:spcBef>
              <a:spcAft>
                <a:spcPct val="0"/>
              </a:spcAft>
            </a:pPr>
            <a:r>
              <a:rPr lang="en-US"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altLang="zh-CN" sz="1200" kern="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0" name="矩形 229">
            <a:extLst>
              <a:ext uri="{FF2B5EF4-FFF2-40B4-BE49-F238E27FC236}">
                <a16:creationId xmlns:a16="http://schemas.microsoft.com/office/drawing/2014/main" id="{BE628ABF-7680-4519-9148-DC2957494338}"/>
              </a:ext>
            </a:extLst>
          </p:cNvPr>
          <p:cNvSpPr/>
          <p:nvPr/>
        </p:nvSpPr>
        <p:spPr bwMode="gray">
          <a:xfrm>
            <a:off x="478231" y="1439693"/>
            <a:ext cx="1100126" cy="523220"/>
          </a:xfrm>
          <a:prstGeom prst="rect">
            <a:avLst/>
          </a:prstGeom>
        </p:spPr>
        <p:txBody>
          <a:bodyPr wrap="square">
            <a:spAutoFit/>
          </a:bodyPr>
          <a:lstStyle/>
          <a:p>
            <a:pPr defTabSz="914248"/>
            <a:r>
              <a:rPr lang="en-US" sz="14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p>
        </p:txBody>
      </p:sp>
      <p:sp>
        <p:nvSpPr>
          <p:cNvPr id="231" name="梯形 230">
            <a:extLst>
              <a:ext uri="{FF2B5EF4-FFF2-40B4-BE49-F238E27FC236}">
                <a16:creationId xmlns:a16="http://schemas.microsoft.com/office/drawing/2014/main" id="{BE9E5E01-A4A4-41F2-9550-50C7BF7C9F0C}"/>
              </a:ext>
            </a:extLst>
          </p:cNvPr>
          <p:cNvSpPr/>
          <p:nvPr/>
        </p:nvSpPr>
        <p:spPr bwMode="gray">
          <a:xfrm>
            <a:off x="1622730" y="1689866"/>
            <a:ext cx="3871511" cy="333288"/>
          </a:xfrm>
          <a:prstGeom prst="trapezoid">
            <a:avLst>
              <a:gd name="adj" fmla="val 135325"/>
            </a:avLst>
          </a:prstGeom>
          <a:solidFill>
            <a:srgbClr val="F4FBFE"/>
          </a:solidFill>
          <a:ln w="6350" cap="flat" cmpd="sng" algn="ctr">
            <a:gradFill>
              <a:gsLst>
                <a:gs pos="0">
                  <a:srgbClr val="4BF0F0">
                    <a:alpha val="0"/>
                  </a:srgbClr>
                </a:gs>
                <a:gs pos="50000">
                  <a:srgbClr val="4BF0F0">
                    <a:alpha val="0"/>
                  </a:srgbClr>
                </a:gs>
                <a:gs pos="100000">
                  <a:srgbClr val="26B7C8">
                    <a:alpha val="54000"/>
                  </a:srgbClr>
                </a:gs>
              </a:gsLst>
              <a:lin ang="5400000" scaled="0"/>
            </a:gradFill>
            <a:prstDash val="solid"/>
          </a:ln>
          <a:effectLst>
            <a:outerShdw blurRad="50800" dist="38100" dir="2700000" algn="tl" rotWithShape="0">
              <a:prstClr val="black">
                <a:alpha val="40000"/>
              </a:prstClr>
            </a:outerShdw>
          </a:effectLst>
        </p:spPr>
        <p:txBody>
          <a:bodyPr lIns="243775" tIns="121886" rIns="243775" bIns="121886" rtlCol="0" anchor="ctr"/>
          <a:lstStyle/>
          <a:p>
            <a:pPr algn="ctr" defTabSz="1218662"/>
            <a:endParaRPr lang="en-US" altLang="zh-CN" sz="3699" kern="0" dirty="0">
              <a:solidFill>
                <a:prstClr val="black"/>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2" name="1125557403">
            <a:extLst>
              <a:ext uri="{FF2B5EF4-FFF2-40B4-BE49-F238E27FC236}">
                <a16:creationId xmlns:a16="http://schemas.microsoft.com/office/drawing/2014/main" id="{C179DC02-FD1E-4A15-AC61-5FA003FE53A1}"/>
              </a:ext>
            </a:extLst>
          </p:cNvPr>
          <p:cNvSpPr txBox="1">
            <a:spLocks noChangeArrowheads="1"/>
          </p:cNvSpPr>
          <p:nvPr/>
        </p:nvSpPr>
        <p:spPr bwMode="gray">
          <a:xfrm>
            <a:off x="5458688" y="1332179"/>
            <a:ext cx="458652" cy="446924"/>
          </a:xfrm>
          <a:prstGeom prst="rect">
            <a:avLst/>
          </a:prstGeom>
          <a:noFill/>
          <a:ln w="9525">
            <a:noFill/>
            <a:miter lim="800000"/>
            <a:headEnd/>
            <a:tailEnd/>
          </a:ln>
        </p:spPr>
        <p:txBody>
          <a:bodyPr lIns="121915" tIns="60959" rIns="121915" bIns="60959"/>
          <a:lstStyle/>
          <a:p>
            <a:pPr defTabSz="1218662" fontAlgn="ct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33" name="文本框 225">
            <a:extLst>
              <a:ext uri="{FF2B5EF4-FFF2-40B4-BE49-F238E27FC236}">
                <a16:creationId xmlns:a16="http://schemas.microsoft.com/office/drawing/2014/main" id="{270DFC37-6427-4378-9856-DB5256190A5D}"/>
              </a:ext>
            </a:extLst>
          </p:cNvPr>
          <p:cNvSpPr txBox="1">
            <a:spLocks noChangeArrowheads="1"/>
          </p:cNvSpPr>
          <p:nvPr/>
        </p:nvSpPr>
        <p:spPr bwMode="gray">
          <a:xfrm>
            <a:off x="1643066" y="1379740"/>
            <a:ext cx="882300" cy="646290"/>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文本框 225">
            <a:extLst>
              <a:ext uri="{FF2B5EF4-FFF2-40B4-BE49-F238E27FC236}">
                <a16:creationId xmlns:a16="http://schemas.microsoft.com/office/drawing/2014/main" id="{D92C0E9D-3F5A-4383-85ED-FB56B3D43969}"/>
              </a:ext>
            </a:extLst>
          </p:cNvPr>
          <p:cNvSpPr txBox="1">
            <a:spLocks noChangeArrowheads="1"/>
          </p:cNvSpPr>
          <p:nvPr/>
        </p:nvSpPr>
        <p:spPr bwMode="gray">
          <a:xfrm>
            <a:off x="2590526" y="1385085"/>
            <a:ext cx="956457" cy="600124"/>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1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Energy efficiency mgmt.</a:t>
            </a:r>
            <a:endParaRPr lang="en-US" altLang="zh-CN" sz="11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文本框 225">
            <a:extLst>
              <a:ext uri="{FF2B5EF4-FFF2-40B4-BE49-F238E27FC236}">
                <a16:creationId xmlns:a16="http://schemas.microsoft.com/office/drawing/2014/main" id="{B69A5986-0F44-42EE-A7B5-F26DD1120B24}"/>
              </a:ext>
            </a:extLst>
          </p:cNvPr>
          <p:cNvSpPr txBox="1">
            <a:spLocks noChangeArrowheads="1"/>
          </p:cNvSpPr>
          <p:nvPr/>
        </p:nvSpPr>
        <p:spPr bwMode="gray">
          <a:xfrm>
            <a:off x="4588915" y="1416562"/>
            <a:ext cx="768206" cy="461624"/>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mgmt.</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弧形 236">
            <a:extLst>
              <a:ext uri="{FF2B5EF4-FFF2-40B4-BE49-F238E27FC236}">
                <a16:creationId xmlns:a16="http://schemas.microsoft.com/office/drawing/2014/main" id="{D4572D21-F6BD-434C-B1B9-1F9418FEFF59}"/>
              </a:ext>
            </a:extLst>
          </p:cNvPr>
          <p:cNvSpPr>
            <a:spLocks noChangeAspect="1"/>
          </p:cNvSpPr>
          <p:nvPr/>
        </p:nvSpPr>
        <p:spPr bwMode="gray">
          <a:xfrm>
            <a:off x="1673198" y="1163727"/>
            <a:ext cx="825030" cy="823302"/>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a:extLst>
              <a:ext uri="{FF2B5EF4-FFF2-40B4-BE49-F238E27FC236}">
                <a16:creationId xmlns:a16="http://schemas.microsoft.com/office/drawing/2014/main" id="{133A0696-FA92-4C1C-A201-D3D9F4E33D88}"/>
              </a:ext>
            </a:extLst>
          </p:cNvPr>
          <p:cNvGrpSpPr/>
          <p:nvPr/>
        </p:nvGrpSpPr>
        <p:grpSpPr>
          <a:xfrm>
            <a:off x="1585023" y="1221149"/>
            <a:ext cx="219600" cy="233499"/>
            <a:chOff x="1759527" y="1292051"/>
            <a:chExt cx="219600" cy="233499"/>
          </a:xfrm>
        </p:grpSpPr>
        <p:sp>
          <p:nvSpPr>
            <p:cNvPr id="239" name="Freeform 35">
              <a:extLst>
                <a:ext uri="{FF2B5EF4-FFF2-40B4-BE49-F238E27FC236}">
                  <a16:creationId xmlns:a16="http://schemas.microsoft.com/office/drawing/2014/main" id="{3C516B89-760A-46C7-ABA3-7E19C870ECFB}"/>
                </a:ext>
              </a:extLst>
            </p:cNvPr>
            <p:cNvSpPr>
              <a:spLocks noEditPoints="1"/>
            </p:cNvSpPr>
            <p:nvPr/>
          </p:nvSpPr>
          <p:spPr bwMode="gray">
            <a:xfrm>
              <a:off x="1794454" y="1353581"/>
              <a:ext cx="154126" cy="97061"/>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rgbClr val="0070C0">
                <a:lumMod val="60000"/>
                <a:lumOff val="40000"/>
              </a:srgbClr>
            </a:solidFill>
            <a:ln>
              <a:noFill/>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000000">
                    <a:lumMod val="95000"/>
                    <a:lumOff val="5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a:extLst>
                <a:ext uri="{FF2B5EF4-FFF2-40B4-BE49-F238E27FC236}">
                  <a16:creationId xmlns:a16="http://schemas.microsoft.com/office/drawing/2014/main" id="{B9060047-6F2D-45EA-80D0-1685B42CB4CF}"/>
                </a:ext>
              </a:extLst>
            </p:cNvPr>
            <p:cNvGrpSpPr/>
            <p:nvPr/>
          </p:nvGrpSpPr>
          <p:grpSpPr>
            <a:xfrm>
              <a:off x="1759527" y="1292051"/>
              <a:ext cx="219600" cy="233499"/>
              <a:chOff x="1759527" y="1292051"/>
              <a:chExt cx="219600" cy="233499"/>
            </a:xfrm>
          </p:grpSpPr>
          <p:sp>
            <p:nvSpPr>
              <p:cNvPr id="241" name="AutoShape 97">
                <a:extLst>
                  <a:ext uri="{FF2B5EF4-FFF2-40B4-BE49-F238E27FC236}">
                    <a16:creationId xmlns:a16="http://schemas.microsoft.com/office/drawing/2014/main" id="{B15DB6D8-052B-45DB-A4A6-DEEBD8CC3315}"/>
                  </a:ext>
                </a:extLst>
              </p:cNvPr>
              <p:cNvSpPr>
                <a:spLocks/>
              </p:cNvSpPr>
              <p:nvPr/>
            </p:nvSpPr>
            <p:spPr bwMode="gray">
              <a:xfrm>
                <a:off x="1759527" y="1302862"/>
                <a:ext cx="219600" cy="222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rgbClr val="0070C0">
                  <a:lumMod val="60000"/>
                  <a:lumOff val="4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AutoShape 98">
                <a:extLst>
                  <a:ext uri="{FF2B5EF4-FFF2-40B4-BE49-F238E27FC236}">
                    <a16:creationId xmlns:a16="http://schemas.microsoft.com/office/drawing/2014/main" id="{276174AB-EABB-4DCC-947D-7723025A871C}"/>
                  </a:ext>
                </a:extLst>
              </p:cNvPr>
              <p:cNvSpPr>
                <a:spLocks/>
              </p:cNvSpPr>
              <p:nvPr/>
            </p:nvSpPr>
            <p:spPr bwMode="gray">
              <a:xfrm>
                <a:off x="1936529" y="1292051"/>
                <a:ext cx="40424" cy="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rgbClr val="0070C0">
                  <a:lumMod val="60000"/>
                  <a:lumOff val="4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AutoShape 99">
                <a:extLst>
                  <a:ext uri="{FF2B5EF4-FFF2-40B4-BE49-F238E27FC236}">
                    <a16:creationId xmlns:a16="http://schemas.microsoft.com/office/drawing/2014/main" id="{87D700E4-E267-48F8-A0F1-AF6DCF275347}"/>
                  </a:ext>
                </a:extLst>
              </p:cNvPr>
              <p:cNvSpPr>
                <a:spLocks/>
              </p:cNvSpPr>
              <p:nvPr/>
            </p:nvSpPr>
            <p:spPr bwMode="gray">
              <a:xfrm>
                <a:off x="1946908" y="1466097"/>
                <a:ext cx="19666" cy="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rgbClr val="0070C0">
                  <a:lumMod val="60000"/>
                  <a:lumOff val="4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38" tIns="19038" rIns="19038" bIns="19038" anchor="ctr"/>
              <a:lstStyle/>
              <a:p>
                <a:pPr algn="ctr" defTabSz="228428" fontAlgn="base" hangingPunct="0">
                  <a:spcBef>
                    <a:spcPct val="0"/>
                  </a:spcBef>
                  <a:spcAft>
                    <a:spcPct val="0"/>
                  </a:spcAft>
                  <a:defRPr/>
                </a:pPr>
                <a:endParaRPr lang="en-US" sz="1999" kern="0" dirty="0">
                  <a:solidFill>
                    <a:srgbClr val="000000">
                      <a:lumMod val="95000"/>
                      <a:lumOff val="5000"/>
                    </a:srgbClr>
                  </a:solidFill>
                  <a:effectLst>
                    <a:outerShdw blurRad="38100" dist="38100" dir="2700000" algn="tl">
                      <a:srgbClr val="00000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44" name="弧形 243">
            <a:extLst>
              <a:ext uri="{FF2B5EF4-FFF2-40B4-BE49-F238E27FC236}">
                <a16:creationId xmlns:a16="http://schemas.microsoft.com/office/drawing/2014/main" id="{E7A249B2-F4C3-494E-8806-04D6C8CA458C}"/>
              </a:ext>
            </a:extLst>
          </p:cNvPr>
          <p:cNvSpPr>
            <a:spLocks noChangeAspect="1"/>
          </p:cNvSpPr>
          <p:nvPr/>
        </p:nvSpPr>
        <p:spPr bwMode="gray">
          <a:xfrm>
            <a:off x="2633785" y="1163727"/>
            <a:ext cx="847813" cy="818602"/>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a:extLst>
              <a:ext uri="{FF2B5EF4-FFF2-40B4-BE49-F238E27FC236}">
                <a16:creationId xmlns:a16="http://schemas.microsoft.com/office/drawing/2014/main" id="{D80D4AC1-CB58-4F1F-A7E8-6E79E828E18D}"/>
              </a:ext>
            </a:extLst>
          </p:cNvPr>
          <p:cNvGrpSpPr/>
          <p:nvPr/>
        </p:nvGrpSpPr>
        <p:grpSpPr>
          <a:xfrm>
            <a:off x="2529876" y="1245265"/>
            <a:ext cx="309956" cy="224433"/>
            <a:chOff x="2675240" y="1270278"/>
            <a:chExt cx="309956" cy="224433"/>
          </a:xfrm>
        </p:grpSpPr>
        <p:sp>
          <p:nvSpPr>
            <p:cNvPr id="246" name="Freeform 108">
              <a:extLst>
                <a:ext uri="{FF2B5EF4-FFF2-40B4-BE49-F238E27FC236}">
                  <a16:creationId xmlns:a16="http://schemas.microsoft.com/office/drawing/2014/main" id="{E07B2216-B5A7-40A2-91FE-601C66F335D4}"/>
                </a:ext>
              </a:extLst>
            </p:cNvPr>
            <p:cNvSpPr>
              <a:spLocks/>
            </p:cNvSpPr>
            <p:nvPr/>
          </p:nvSpPr>
          <p:spPr bwMode="gray">
            <a:xfrm rot="16200000">
              <a:off x="2718001" y="1227517"/>
              <a:ext cx="224433" cy="309956"/>
            </a:xfrm>
            <a:custGeom>
              <a:avLst/>
              <a:gdLst>
                <a:gd name="T0" fmla="*/ 0 w 152"/>
                <a:gd name="T1" fmla="*/ 186 h 206"/>
                <a:gd name="T2" fmla="*/ 0 w 152"/>
                <a:gd name="T3" fmla="*/ 19 h 206"/>
                <a:gd name="T4" fmla="*/ 20 w 152"/>
                <a:gd name="T5" fmla="*/ 0 h 206"/>
                <a:gd name="T6" fmla="*/ 133 w 152"/>
                <a:gd name="T7" fmla="*/ 0 h 206"/>
                <a:gd name="T8" fmla="*/ 152 w 152"/>
                <a:gd name="T9" fmla="*/ 19 h 206"/>
                <a:gd name="T10" fmla="*/ 152 w 152"/>
                <a:gd name="T11" fmla="*/ 186 h 206"/>
                <a:gd name="T12" fmla="*/ 133 w 152"/>
                <a:gd name="T13" fmla="*/ 206 h 206"/>
                <a:gd name="T14" fmla="*/ 20 w 152"/>
                <a:gd name="T15" fmla="*/ 206 h 206"/>
                <a:gd name="T16" fmla="*/ 0 w 152"/>
                <a:gd name="T17"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06">
                  <a:moveTo>
                    <a:pt x="0" y="186"/>
                  </a:moveTo>
                  <a:cubicBezTo>
                    <a:pt x="0" y="19"/>
                    <a:pt x="0" y="19"/>
                    <a:pt x="0" y="19"/>
                  </a:cubicBezTo>
                  <a:cubicBezTo>
                    <a:pt x="0" y="8"/>
                    <a:pt x="9" y="0"/>
                    <a:pt x="20" y="0"/>
                  </a:cubicBezTo>
                  <a:cubicBezTo>
                    <a:pt x="133" y="0"/>
                    <a:pt x="133" y="0"/>
                    <a:pt x="133" y="0"/>
                  </a:cubicBezTo>
                  <a:cubicBezTo>
                    <a:pt x="143" y="0"/>
                    <a:pt x="152" y="8"/>
                    <a:pt x="152" y="19"/>
                  </a:cubicBezTo>
                  <a:cubicBezTo>
                    <a:pt x="152" y="186"/>
                    <a:pt x="152" y="186"/>
                    <a:pt x="152" y="186"/>
                  </a:cubicBezTo>
                  <a:cubicBezTo>
                    <a:pt x="152" y="197"/>
                    <a:pt x="143" y="206"/>
                    <a:pt x="133" y="206"/>
                  </a:cubicBezTo>
                  <a:cubicBezTo>
                    <a:pt x="20" y="206"/>
                    <a:pt x="20" y="206"/>
                    <a:pt x="20" y="206"/>
                  </a:cubicBezTo>
                  <a:cubicBezTo>
                    <a:pt x="9" y="206"/>
                    <a:pt x="0" y="197"/>
                    <a:pt x="0" y="186"/>
                  </a:cubicBezTo>
                  <a:close/>
                </a:path>
              </a:pathLst>
            </a:custGeom>
            <a:solidFill>
              <a:srgbClr val="0070C0">
                <a:lumMod val="60000"/>
                <a:lumOff val="40000"/>
              </a:srgbClr>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109">
              <a:extLst>
                <a:ext uri="{FF2B5EF4-FFF2-40B4-BE49-F238E27FC236}">
                  <a16:creationId xmlns:a16="http://schemas.microsoft.com/office/drawing/2014/main" id="{DD0CEF58-CDEF-4008-8FA9-2B05485935D6}"/>
                </a:ext>
              </a:extLst>
            </p:cNvPr>
            <p:cNvSpPr>
              <a:spLocks/>
            </p:cNvSpPr>
            <p:nvPr/>
          </p:nvSpPr>
          <p:spPr bwMode="gray">
            <a:xfrm rot="16200000">
              <a:off x="2736824" y="1262856"/>
              <a:ext cx="186788" cy="239277"/>
            </a:xfrm>
            <a:custGeom>
              <a:avLst/>
              <a:gdLst>
                <a:gd name="T0" fmla="*/ 0 w 258"/>
                <a:gd name="T1" fmla="*/ 325 h 325"/>
                <a:gd name="T2" fmla="*/ 0 w 258"/>
                <a:gd name="T3" fmla="*/ 0 h 325"/>
                <a:gd name="T4" fmla="*/ 258 w 258"/>
                <a:gd name="T5" fmla="*/ 0 h 325"/>
                <a:gd name="T6" fmla="*/ 258 w 258"/>
                <a:gd name="T7" fmla="*/ 325 h 325"/>
                <a:gd name="T8" fmla="*/ 0 w 258"/>
                <a:gd name="T9" fmla="*/ 325 h 325"/>
                <a:gd name="T10" fmla="*/ 0 w 258"/>
                <a:gd name="T11" fmla="*/ 325 h 325"/>
              </a:gdLst>
              <a:ahLst/>
              <a:cxnLst>
                <a:cxn ang="0">
                  <a:pos x="T0" y="T1"/>
                </a:cxn>
                <a:cxn ang="0">
                  <a:pos x="T2" y="T3"/>
                </a:cxn>
                <a:cxn ang="0">
                  <a:pos x="T4" y="T5"/>
                </a:cxn>
                <a:cxn ang="0">
                  <a:pos x="T6" y="T7"/>
                </a:cxn>
                <a:cxn ang="0">
                  <a:pos x="T8" y="T9"/>
                </a:cxn>
                <a:cxn ang="0">
                  <a:pos x="T10" y="T11"/>
                </a:cxn>
              </a:cxnLst>
              <a:rect l="0" t="0" r="r" b="b"/>
              <a:pathLst>
                <a:path w="258" h="325">
                  <a:moveTo>
                    <a:pt x="0" y="325"/>
                  </a:moveTo>
                  <a:lnTo>
                    <a:pt x="0" y="0"/>
                  </a:lnTo>
                  <a:lnTo>
                    <a:pt x="258" y="0"/>
                  </a:lnTo>
                  <a:lnTo>
                    <a:pt x="258" y="325"/>
                  </a:lnTo>
                  <a:lnTo>
                    <a:pt x="0" y="325"/>
                  </a:lnTo>
                  <a:lnTo>
                    <a:pt x="0" y="325"/>
                  </a:lnTo>
                  <a:close/>
                </a:path>
              </a:pathLst>
            </a:custGeom>
            <a:solidFill>
              <a:srgbClr val="FFFFFF"/>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8" name="组合 247">
              <a:extLst>
                <a:ext uri="{FF2B5EF4-FFF2-40B4-BE49-F238E27FC236}">
                  <a16:creationId xmlns:a16="http://schemas.microsoft.com/office/drawing/2014/main" id="{3ED44C85-32FB-4DFD-BB0C-4BEAD33113D7}"/>
                </a:ext>
              </a:extLst>
            </p:cNvPr>
            <p:cNvGrpSpPr/>
            <p:nvPr/>
          </p:nvGrpSpPr>
          <p:grpSpPr bwMode="gray">
            <a:xfrm>
              <a:off x="2730088" y="1320956"/>
              <a:ext cx="200258" cy="123077"/>
              <a:chOff x="5119592" y="1569537"/>
              <a:chExt cx="204948" cy="123125"/>
            </a:xfrm>
          </p:grpSpPr>
          <p:sp>
            <p:nvSpPr>
              <p:cNvPr id="249" name="Freeform 110">
                <a:extLst>
                  <a:ext uri="{FF2B5EF4-FFF2-40B4-BE49-F238E27FC236}">
                    <a16:creationId xmlns:a16="http://schemas.microsoft.com/office/drawing/2014/main" id="{99EF0B09-D99B-43F9-AE1F-4FFFDFB14F89}"/>
                  </a:ext>
                </a:extLst>
              </p:cNvPr>
              <p:cNvSpPr>
                <a:spLocks/>
              </p:cNvSpPr>
              <p:nvPr/>
            </p:nvSpPr>
            <p:spPr bwMode="gray">
              <a:xfrm rot="16200000">
                <a:off x="5276652" y="1545551"/>
                <a:ext cx="16659" cy="79115"/>
              </a:xfrm>
              <a:custGeom>
                <a:avLst/>
                <a:gdLst>
                  <a:gd name="T0" fmla="*/ 0 w 23"/>
                  <a:gd name="T1" fmla="*/ 105 h 105"/>
                  <a:gd name="T2" fmla="*/ 0 w 23"/>
                  <a:gd name="T3" fmla="*/ 0 h 105"/>
                  <a:gd name="T4" fmla="*/ 23 w 23"/>
                  <a:gd name="T5" fmla="*/ 0 h 105"/>
                  <a:gd name="T6" fmla="*/ 23 w 23"/>
                  <a:gd name="T7" fmla="*/ 105 h 105"/>
                  <a:gd name="T8" fmla="*/ 0 w 23"/>
                  <a:gd name="T9" fmla="*/ 105 h 105"/>
                  <a:gd name="T10" fmla="*/ 0 w 23"/>
                  <a:gd name="T11" fmla="*/ 105 h 105"/>
                </a:gdLst>
                <a:ahLst/>
                <a:cxnLst>
                  <a:cxn ang="0">
                    <a:pos x="T0" y="T1"/>
                  </a:cxn>
                  <a:cxn ang="0">
                    <a:pos x="T2" y="T3"/>
                  </a:cxn>
                  <a:cxn ang="0">
                    <a:pos x="T4" y="T5"/>
                  </a:cxn>
                  <a:cxn ang="0">
                    <a:pos x="T6" y="T7"/>
                  </a:cxn>
                  <a:cxn ang="0">
                    <a:pos x="T8" y="T9"/>
                  </a:cxn>
                  <a:cxn ang="0">
                    <a:pos x="T10" y="T11"/>
                  </a:cxn>
                </a:cxnLst>
                <a:rect l="0" t="0" r="r" b="b"/>
                <a:pathLst>
                  <a:path w="23" h="105">
                    <a:moveTo>
                      <a:pt x="0" y="105"/>
                    </a:moveTo>
                    <a:lnTo>
                      <a:pt x="0" y="0"/>
                    </a:lnTo>
                    <a:lnTo>
                      <a:pt x="23" y="0"/>
                    </a:lnTo>
                    <a:lnTo>
                      <a:pt x="23" y="105"/>
                    </a:lnTo>
                    <a:lnTo>
                      <a:pt x="0" y="105"/>
                    </a:lnTo>
                    <a:lnTo>
                      <a:pt x="0" y="10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111">
                <a:extLst>
                  <a:ext uri="{FF2B5EF4-FFF2-40B4-BE49-F238E27FC236}">
                    <a16:creationId xmlns:a16="http://schemas.microsoft.com/office/drawing/2014/main" id="{47F1F0D9-A40C-495C-8E33-C407239B5265}"/>
                  </a:ext>
                </a:extLst>
              </p:cNvPr>
              <p:cNvSpPr>
                <a:spLocks/>
              </p:cNvSpPr>
              <p:nvPr/>
            </p:nvSpPr>
            <p:spPr bwMode="gray">
              <a:xfrm rot="16200000">
                <a:off x="5265351" y="1566840"/>
                <a:ext cx="16659" cy="101719"/>
              </a:xfrm>
              <a:custGeom>
                <a:avLst/>
                <a:gdLst>
                  <a:gd name="T0" fmla="*/ 0 w 23"/>
                  <a:gd name="T1" fmla="*/ 135 h 135"/>
                  <a:gd name="T2" fmla="*/ 0 w 23"/>
                  <a:gd name="T3" fmla="*/ 0 h 135"/>
                  <a:gd name="T4" fmla="*/ 23 w 23"/>
                  <a:gd name="T5" fmla="*/ 0 h 135"/>
                  <a:gd name="T6" fmla="*/ 23 w 23"/>
                  <a:gd name="T7" fmla="*/ 135 h 135"/>
                  <a:gd name="T8" fmla="*/ 0 w 23"/>
                  <a:gd name="T9" fmla="*/ 135 h 135"/>
                  <a:gd name="T10" fmla="*/ 0 w 23"/>
                  <a:gd name="T11" fmla="*/ 135 h 135"/>
                </a:gdLst>
                <a:ahLst/>
                <a:cxnLst>
                  <a:cxn ang="0">
                    <a:pos x="T0" y="T1"/>
                  </a:cxn>
                  <a:cxn ang="0">
                    <a:pos x="T2" y="T3"/>
                  </a:cxn>
                  <a:cxn ang="0">
                    <a:pos x="T4" y="T5"/>
                  </a:cxn>
                  <a:cxn ang="0">
                    <a:pos x="T6" y="T7"/>
                  </a:cxn>
                  <a:cxn ang="0">
                    <a:pos x="T8" y="T9"/>
                  </a:cxn>
                  <a:cxn ang="0">
                    <a:pos x="T10" y="T11"/>
                  </a:cxn>
                </a:cxnLst>
                <a:rect l="0" t="0" r="r" b="b"/>
                <a:pathLst>
                  <a:path w="23" h="135">
                    <a:moveTo>
                      <a:pt x="0" y="135"/>
                    </a:moveTo>
                    <a:lnTo>
                      <a:pt x="0" y="0"/>
                    </a:lnTo>
                    <a:lnTo>
                      <a:pt x="23" y="0"/>
                    </a:lnTo>
                    <a:lnTo>
                      <a:pt x="23" y="135"/>
                    </a:lnTo>
                    <a:lnTo>
                      <a:pt x="0" y="135"/>
                    </a:lnTo>
                    <a:lnTo>
                      <a:pt x="0" y="13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112">
                <a:extLst>
                  <a:ext uri="{FF2B5EF4-FFF2-40B4-BE49-F238E27FC236}">
                    <a16:creationId xmlns:a16="http://schemas.microsoft.com/office/drawing/2014/main" id="{4793DFFC-80B8-43FC-BF11-5770E98133B9}"/>
                  </a:ext>
                </a:extLst>
              </p:cNvPr>
              <p:cNvSpPr>
                <a:spLocks/>
              </p:cNvSpPr>
              <p:nvPr/>
            </p:nvSpPr>
            <p:spPr bwMode="gray">
              <a:xfrm rot="16200000">
                <a:off x="5254425" y="1589955"/>
                <a:ext cx="16659" cy="123571"/>
              </a:xfrm>
              <a:custGeom>
                <a:avLst/>
                <a:gdLst>
                  <a:gd name="T0" fmla="*/ 0 w 23"/>
                  <a:gd name="T1" fmla="*/ 164 h 164"/>
                  <a:gd name="T2" fmla="*/ 0 w 23"/>
                  <a:gd name="T3" fmla="*/ 0 h 164"/>
                  <a:gd name="T4" fmla="*/ 23 w 23"/>
                  <a:gd name="T5" fmla="*/ 0 h 164"/>
                  <a:gd name="T6" fmla="*/ 23 w 23"/>
                  <a:gd name="T7" fmla="*/ 164 h 164"/>
                  <a:gd name="T8" fmla="*/ 0 w 23"/>
                  <a:gd name="T9" fmla="*/ 164 h 164"/>
                  <a:gd name="T10" fmla="*/ 0 w 23"/>
                  <a:gd name="T11" fmla="*/ 164 h 164"/>
                </a:gdLst>
                <a:ahLst/>
                <a:cxnLst>
                  <a:cxn ang="0">
                    <a:pos x="T0" y="T1"/>
                  </a:cxn>
                  <a:cxn ang="0">
                    <a:pos x="T2" y="T3"/>
                  </a:cxn>
                  <a:cxn ang="0">
                    <a:pos x="T4" y="T5"/>
                  </a:cxn>
                  <a:cxn ang="0">
                    <a:pos x="T6" y="T7"/>
                  </a:cxn>
                  <a:cxn ang="0">
                    <a:pos x="T8" y="T9"/>
                  </a:cxn>
                  <a:cxn ang="0">
                    <a:pos x="T10" y="T11"/>
                  </a:cxn>
                </a:cxnLst>
                <a:rect l="0" t="0" r="r" b="b"/>
                <a:pathLst>
                  <a:path w="23" h="164">
                    <a:moveTo>
                      <a:pt x="0" y="164"/>
                    </a:moveTo>
                    <a:lnTo>
                      <a:pt x="0" y="0"/>
                    </a:lnTo>
                    <a:lnTo>
                      <a:pt x="23" y="0"/>
                    </a:lnTo>
                    <a:lnTo>
                      <a:pt x="23" y="164"/>
                    </a:lnTo>
                    <a:lnTo>
                      <a:pt x="0" y="164"/>
                    </a:lnTo>
                    <a:lnTo>
                      <a:pt x="0" y="164"/>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113">
                <a:extLst>
                  <a:ext uri="{FF2B5EF4-FFF2-40B4-BE49-F238E27FC236}">
                    <a16:creationId xmlns:a16="http://schemas.microsoft.com/office/drawing/2014/main" id="{582A9EE3-1C1E-4F06-8250-9CBBF79EB739}"/>
                  </a:ext>
                </a:extLst>
              </p:cNvPr>
              <p:cNvSpPr>
                <a:spLocks/>
              </p:cNvSpPr>
              <p:nvPr/>
            </p:nvSpPr>
            <p:spPr bwMode="gray">
              <a:xfrm rot="16200000">
                <a:off x="5242745" y="1610868"/>
                <a:ext cx="16659" cy="146929"/>
              </a:xfrm>
              <a:custGeom>
                <a:avLst/>
                <a:gdLst>
                  <a:gd name="T0" fmla="*/ 0 w 23"/>
                  <a:gd name="T1" fmla="*/ 195 h 195"/>
                  <a:gd name="T2" fmla="*/ 0 w 23"/>
                  <a:gd name="T3" fmla="*/ 0 h 195"/>
                  <a:gd name="T4" fmla="*/ 23 w 23"/>
                  <a:gd name="T5" fmla="*/ 0 h 195"/>
                  <a:gd name="T6" fmla="*/ 23 w 23"/>
                  <a:gd name="T7" fmla="*/ 195 h 195"/>
                  <a:gd name="T8" fmla="*/ 0 w 23"/>
                  <a:gd name="T9" fmla="*/ 195 h 195"/>
                  <a:gd name="T10" fmla="*/ 0 w 23"/>
                  <a:gd name="T11" fmla="*/ 195 h 195"/>
                </a:gdLst>
                <a:ahLst/>
                <a:cxnLst>
                  <a:cxn ang="0">
                    <a:pos x="T0" y="T1"/>
                  </a:cxn>
                  <a:cxn ang="0">
                    <a:pos x="T2" y="T3"/>
                  </a:cxn>
                  <a:cxn ang="0">
                    <a:pos x="T4" y="T5"/>
                  </a:cxn>
                  <a:cxn ang="0">
                    <a:pos x="T6" y="T7"/>
                  </a:cxn>
                  <a:cxn ang="0">
                    <a:pos x="T8" y="T9"/>
                  </a:cxn>
                  <a:cxn ang="0">
                    <a:pos x="T10" y="T11"/>
                  </a:cxn>
                </a:cxnLst>
                <a:rect l="0" t="0" r="r" b="b"/>
                <a:pathLst>
                  <a:path w="23" h="195">
                    <a:moveTo>
                      <a:pt x="0" y="195"/>
                    </a:moveTo>
                    <a:lnTo>
                      <a:pt x="0" y="0"/>
                    </a:lnTo>
                    <a:lnTo>
                      <a:pt x="23" y="0"/>
                    </a:lnTo>
                    <a:lnTo>
                      <a:pt x="23" y="195"/>
                    </a:lnTo>
                    <a:lnTo>
                      <a:pt x="0" y="195"/>
                    </a:lnTo>
                    <a:lnTo>
                      <a:pt x="0" y="195"/>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Freeform 114">
                <a:extLst>
                  <a:ext uri="{FF2B5EF4-FFF2-40B4-BE49-F238E27FC236}">
                    <a16:creationId xmlns:a16="http://schemas.microsoft.com/office/drawing/2014/main" id="{B03A2741-7A28-4E76-A2F3-CED80B885C1C}"/>
                  </a:ext>
                </a:extLst>
              </p:cNvPr>
              <p:cNvSpPr>
                <a:spLocks/>
              </p:cNvSpPr>
              <p:nvPr/>
            </p:nvSpPr>
            <p:spPr bwMode="gray">
              <a:xfrm rot="16200000">
                <a:off x="5101732" y="1587397"/>
                <a:ext cx="123124" cy="87404"/>
              </a:xfrm>
              <a:custGeom>
                <a:avLst/>
                <a:gdLst>
                  <a:gd name="T0" fmla="*/ 133 w 170"/>
                  <a:gd name="T1" fmla="*/ 102 h 116"/>
                  <a:gd name="T2" fmla="*/ 0 w 170"/>
                  <a:gd name="T3" fmla="*/ 20 h 116"/>
                  <a:gd name="T4" fmla="*/ 10 w 170"/>
                  <a:gd name="T5" fmla="*/ 0 h 116"/>
                  <a:gd name="T6" fmla="*/ 143 w 170"/>
                  <a:gd name="T7" fmla="*/ 83 h 116"/>
                  <a:gd name="T8" fmla="*/ 152 w 170"/>
                  <a:gd name="T9" fmla="*/ 69 h 116"/>
                  <a:gd name="T10" fmla="*/ 170 w 170"/>
                  <a:gd name="T11" fmla="*/ 110 h 116"/>
                  <a:gd name="T12" fmla="*/ 125 w 170"/>
                  <a:gd name="T13" fmla="*/ 116 h 116"/>
                  <a:gd name="T14" fmla="*/ 133 w 170"/>
                  <a:gd name="T15" fmla="*/ 102 h 116"/>
                  <a:gd name="T16" fmla="*/ 133 w 170"/>
                  <a:gd name="T17"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16">
                    <a:moveTo>
                      <a:pt x="133" y="102"/>
                    </a:moveTo>
                    <a:lnTo>
                      <a:pt x="0" y="20"/>
                    </a:lnTo>
                    <a:lnTo>
                      <a:pt x="10" y="0"/>
                    </a:lnTo>
                    <a:lnTo>
                      <a:pt x="143" y="83"/>
                    </a:lnTo>
                    <a:lnTo>
                      <a:pt x="152" y="69"/>
                    </a:lnTo>
                    <a:lnTo>
                      <a:pt x="170" y="110"/>
                    </a:lnTo>
                    <a:lnTo>
                      <a:pt x="125" y="116"/>
                    </a:lnTo>
                    <a:lnTo>
                      <a:pt x="133" y="102"/>
                    </a:lnTo>
                    <a:lnTo>
                      <a:pt x="133" y="102"/>
                    </a:lnTo>
                    <a:close/>
                  </a:path>
                </a:pathLst>
              </a:custGeom>
              <a:solidFill>
                <a:srgbClr val="00B0F0"/>
              </a:solidFill>
              <a:ln w="9525">
                <a:noFill/>
                <a:round/>
                <a:headEnd/>
                <a:tailEnd/>
              </a:ln>
            </p:spPr>
            <p:txBody>
              <a:bodyPr vert="horz" wrap="square" lIns="91380" tIns="45690" rIns="91380" bIns="45690" numCol="1" anchor="t" anchorCtr="0" compatLnSpc="1">
                <a:prstTxWarp prst="textNoShape">
                  <a:avLst/>
                </a:prstTxWarp>
              </a:bodyPr>
              <a:lstStyle/>
              <a:p>
                <a:pPr defTabSz="914035" fontAlgn="base">
                  <a:spcBef>
                    <a:spcPct val="0"/>
                  </a:spcBef>
                  <a:spcAft>
                    <a:spcPct val="0"/>
                  </a:spcAft>
                  <a:defRPr/>
                </a:pPr>
                <a:endParaRPr lang="en-US" altLang="zh-CN" sz="2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 name="组合 6">
            <a:extLst>
              <a:ext uri="{FF2B5EF4-FFF2-40B4-BE49-F238E27FC236}">
                <a16:creationId xmlns:a16="http://schemas.microsoft.com/office/drawing/2014/main" id="{F25110EF-5125-45B1-9E6B-62A2915B0A81}"/>
              </a:ext>
            </a:extLst>
          </p:cNvPr>
          <p:cNvGrpSpPr/>
          <p:nvPr/>
        </p:nvGrpSpPr>
        <p:grpSpPr>
          <a:xfrm>
            <a:off x="3518081" y="1235157"/>
            <a:ext cx="269606" cy="205792"/>
            <a:chOff x="3640452" y="1256341"/>
            <a:chExt cx="291095" cy="252314"/>
          </a:xfrm>
        </p:grpSpPr>
        <p:sp>
          <p:nvSpPr>
            <p:cNvPr id="255" name="Freeform 15">
              <a:extLst>
                <a:ext uri="{FF2B5EF4-FFF2-40B4-BE49-F238E27FC236}">
                  <a16:creationId xmlns:a16="http://schemas.microsoft.com/office/drawing/2014/main" id="{044577E1-644C-46A7-A174-4DCBD5A7E886}"/>
                </a:ext>
              </a:extLst>
            </p:cNvPr>
            <p:cNvSpPr>
              <a:spLocks noEditPoints="1"/>
            </p:cNvSpPr>
            <p:nvPr/>
          </p:nvSpPr>
          <p:spPr bwMode="gray">
            <a:xfrm>
              <a:off x="3788475" y="1319830"/>
              <a:ext cx="108913" cy="1198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16">
              <a:extLst>
                <a:ext uri="{FF2B5EF4-FFF2-40B4-BE49-F238E27FC236}">
                  <a16:creationId xmlns:a16="http://schemas.microsoft.com/office/drawing/2014/main" id="{445D8845-8D99-4179-82F2-8B15428AF698}"/>
                </a:ext>
              </a:extLst>
            </p:cNvPr>
            <p:cNvSpPr>
              <a:spLocks/>
            </p:cNvSpPr>
            <p:nvPr/>
          </p:nvSpPr>
          <p:spPr bwMode="gray">
            <a:xfrm>
              <a:off x="3743424" y="1465964"/>
              <a:ext cx="85150" cy="32292"/>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17">
              <a:extLst>
                <a:ext uri="{FF2B5EF4-FFF2-40B4-BE49-F238E27FC236}">
                  <a16:creationId xmlns:a16="http://schemas.microsoft.com/office/drawing/2014/main" id="{3827DF60-93C2-4953-B4A2-8B0CC67A59C5}"/>
                </a:ext>
              </a:extLst>
            </p:cNvPr>
            <p:cNvSpPr>
              <a:spLocks/>
            </p:cNvSpPr>
            <p:nvPr/>
          </p:nvSpPr>
          <p:spPr bwMode="gray">
            <a:xfrm>
              <a:off x="3716691" y="1491141"/>
              <a:ext cx="138617" cy="17514"/>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18">
              <a:extLst>
                <a:ext uri="{FF2B5EF4-FFF2-40B4-BE49-F238E27FC236}">
                  <a16:creationId xmlns:a16="http://schemas.microsoft.com/office/drawing/2014/main" id="{4E85936B-B480-4FB3-B6BD-CD758A8C0EA8}"/>
                </a:ext>
              </a:extLst>
            </p:cNvPr>
            <p:cNvSpPr>
              <a:spLocks noEditPoints="1"/>
            </p:cNvSpPr>
            <p:nvPr/>
          </p:nvSpPr>
          <p:spPr bwMode="gray">
            <a:xfrm>
              <a:off x="3640452" y="1256341"/>
              <a:ext cx="291095" cy="205792"/>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19">
              <a:extLst>
                <a:ext uri="{FF2B5EF4-FFF2-40B4-BE49-F238E27FC236}">
                  <a16:creationId xmlns:a16="http://schemas.microsoft.com/office/drawing/2014/main" id="{17EA44FA-5C44-4B02-954F-EAE8DDAE3B4A}"/>
                </a:ext>
              </a:extLst>
            </p:cNvPr>
            <p:cNvSpPr>
              <a:spLocks/>
            </p:cNvSpPr>
            <p:nvPr/>
          </p:nvSpPr>
          <p:spPr bwMode="gray">
            <a:xfrm>
              <a:off x="3714711" y="1291917"/>
              <a:ext cx="30199" cy="129167"/>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20">
              <a:extLst>
                <a:ext uri="{FF2B5EF4-FFF2-40B4-BE49-F238E27FC236}">
                  <a16:creationId xmlns:a16="http://schemas.microsoft.com/office/drawing/2014/main" id="{9CBF9039-F641-4F74-AB29-E2436D390357}"/>
                </a:ext>
              </a:extLst>
            </p:cNvPr>
            <p:cNvSpPr>
              <a:spLocks/>
            </p:cNvSpPr>
            <p:nvPr/>
          </p:nvSpPr>
          <p:spPr bwMode="gray">
            <a:xfrm>
              <a:off x="3754316" y="1302863"/>
              <a:ext cx="30199" cy="118221"/>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21">
              <a:extLst>
                <a:ext uri="{FF2B5EF4-FFF2-40B4-BE49-F238E27FC236}">
                  <a16:creationId xmlns:a16="http://schemas.microsoft.com/office/drawing/2014/main" id="{6F394E3D-47F4-4BC5-9503-4ACFF3F742C4}"/>
                </a:ext>
              </a:extLst>
            </p:cNvPr>
            <p:cNvSpPr>
              <a:spLocks/>
            </p:cNvSpPr>
            <p:nvPr/>
          </p:nvSpPr>
          <p:spPr bwMode="gray">
            <a:xfrm>
              <a:off x="3793920" y="1288633"/>
              <a:ext cx="30199" cy="54732"/>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22">
              <a:extLst>
                <a:ext uri="{FF2B5EF4-FFF2-40B4-BE49-F238E27FC236}">
                  <a16:creationId xmlns:a16="http://schemas.microsoft.com/office/drawing/2014/main" id="{AF9F9228-8E3F-45A3-8148-2777D0B72F7F}"/>
                </a:ext>
              </a:extLst>
            </p:cNvPr>
            <p:cNvSpPr>
              <a:spLocks/>
            </p:cNvSpPr>
            <p:nvPr/>
          </p:nvSpPr>
          <p:spPr bwMode="gray">
            <a:xfrm>
              <a:off x="3674611" y="1335155"/>
              <a:ext cx="30199" cy="85929"/>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23">
              <a:extLst>
                <a:ext uri="{FF2B5EF4-FFF2-40B4-BE49-F238E27FC236}">
                  <a16:creationId xmlns:a16="http://schemas.microsoft.com/office/drawing/2014/main" id="{984AE27F-1474-4160-A0AC-816364AE131E}"/>
                </a:ext>
              </a:extLst>
            </p:cNvPr>
            <p:cNvSpPr>
              <a:spLocks/>
            </p:cNvSpPr>
            <p:nvPr/>
          </p:nvSpPr>
          <p:spPr bwMode="gray">
            <a:xfrm>
              <a:off x="3834515" y="1278781"/>
              <a:ext cx="30199" cy="40502"/>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solidFill>
              <a:srgbClr val="0070C0">
                <a:lumMod val="60000"/>
                <a:lumOff val="40000"/>
              </a:srgbClr>
            </a:solidFill>
            <a:ln>
              <a:noFill/>
            </a:ln>
            <a:effectLst/>
          </p:spPr>
          <p:txBody>
            <a:bodyPr vert="horz" wrap="square" lIns="91380" tIns="45690" rIns="91380" bIns="45690" numCol="1" rtlCol="0" anchor="t" anchorCtr="0" compatLnSpc="1">
              <a:prstTxWarp prst="textNoShape">
                <a:avLst/>
              </a:prstTxWarp>
            </a:bodyPr>
            <a:lstStyle/>
            <a:p>
              <a:pPr defTabSz="914035" fontAlgn="base">
                <a:spcBef>
                  <a:spcPct val="0"/>
                </a:spcBef>
                <a:spcAft>
                  <a:spcPct val="0"/>
                </a:spcAft>
                <a:buClr>
                  <a:srgbClr val="CC9900"/>
                </a:buClr>
                <a:buFont typeface="Wingdings" pitchFamily="2" charset="2"/>
                <a:buChar char="n"/>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65" name="弧形 264">
            <a:extLst>
              <a:ext uri="{FF2B5EF4-FFF2-40B4-BE49-F238E27FC236}">
                <a16:creationId xmlns:a16="http://schemas.microsoft.com/office/drawing/2014/main" id="{151DC4A9-CE80-4261-8826-E256D6F6E578}"/>
              </a:ext>
            </a:extLst>
          </p:cNvPr>
          <p:cNvSpPr>
            <a:spLocks noChangeAspect="1"/>
          </p:cNvSpPr>
          <p:nvPr/>
        </p:nvSpPr>
        <p:spPr bwMode="gray">
          <a:xfrm>
            <a:off x="4577865" y="1144208"/>
            <a:ext cx="843419" cy="841321"/>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4">
            <a:extLst>
              <a:ext uri="{FF2B5EF4-FFF2-40B4-BE49-F238E27FC236}">
                <a16:creationId xmlns:a16="http://schemas.microsoft.com/office/drawing/2014/main" id="{12243DEE-1350-427F-A2E4-66619D7FB3DE}"/>
              </a:ext>
            </a:extLst>
          </p:cNvPr>
          <p:cNvSpPr>
            <a:spLocks noEditPoints="1"/>
          </p:cNvSpPr>
          <p:nvPr/>
        </p:nvSpPr>
        <p:spPr bwMode="gray">
          <a:xfrm>
            <a:off x="4471883" y="1214402"/>
            <a:ext cx="271803" cy="220768"/>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0070C0">
              <a:lumMod val="60000"/>
              <a:lumOff val="40000"/>
            </a:srgbClr>
          </a:solidFill>
          <a:ln w="9525">
            <a:noFill/>
            <a:round/>
            <a:headEnd/>
            <a:tailEnd/>
          </a:ln>
        </p:spPr>
        <p:txBody>
          <a:bodyPr vert="horz" wrap="square" lIns="91376" tIns="45688" rIns="91376" bIns="45688" numCol="1" anchor="t" anchorCtr="0" compatLnSpc="1">
            <a:prstTxWarp prst="textNoShape">
              <a:avLst/>
            </a:prstTxWarp>
          </a:bodyPr>
          <a:lstStyle/>
          <a:p>
            <a:pPr defTabSz="914035" fontAlgn="ctr">
              <a:spcBef>
                <a:spcPct val="0"/>
              </a:spcBef>
              <a:spcAft>
                <a:spcPct val="0"/>
              </a:spcAft>
              <a:defRPr/>
            </a:pPr>
            <a:endParaRPr lang="en-US" altLang="zh-CN" sz="1799"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矩形 297"/>
          <p:cNvSpPr/>
          <p:nvPr/>
        </p:nvSpPr>
        <p:spPr bwMode="gray">
          <a:xfrm>
            <a:off x="1278225" y="5019619"/>
            <a:ext cx="4406700" cy="231033"/>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Overlay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矩形 298"/>
          <p:cNvSpPr/>
          <p:nvPr/>
        </p:nvSpPr>
        <p:spPr bwMode="gray">
          <a:xfrm>
            <a:off x="1038613" y="5957517"/>
            <a:ext cx="4836167" cy="228824"/>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Underlay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文本框 225">
            <a:extLst>
              <a:ext uri="{FF2B5EF4-FFF2-40B4-BE49-F238E27FC236}">
                <a16:creationId xmlns:a16="http://schemas.microsoft.com/office/drawing/2014/main" id="{0FF67F58-6D5E-4161-B652-95F0DF445BE6}"/>
              </a:ext>
            </a:extLst>
          </p:cNvPr>
          <p:cNvSpPr txBox="1">
            <a:spLocks noChangeArrowheads="1"/>
          </p:cNvSpPr>
          <p:nvPr/>
        </p:nvSpPr>
        <p:spPr bwMode="gray">
          <a:xfrm>
            <a:off x="3597651" y="1327410"/>
            <a:ext cx="864073" cy="646290"/>
          </a:xfrm>
          <a:prstGeom prst="rect">
            <a:avLst/>
          </a:prstGeom>
          <a:noFill/>
          <a:ln w="9525">
            <a:noFill/>
            <a:miter lim="800000"/>
            <a:headEnd/>
            <a:tailEnd/>
          </a:ln>
        </p:spPr>
        <p:txBody>
          <a:bodyPr wrap="square" lIns="91400" tIns="45700" rIns="91400" bIns="45700">
            <a:spAutoFit/>
          </a:bodyPr>
          <a:lstStyle/>
          <a:p>
            <a:pPr algn="ctr" defTabSz="914035" fontAlgn="base">
              <a:spcBef>
                <a:spcPct val="0"/>
              </a:spcBef>
              <a:spcAft>
                <a:spcPct val="0"/>
              </a:spcAft>
              <a:buSzPct val="100000"/>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圆角矩形 832">
            <a:extLst>
              <a:ext uri="{FF2B5EF4-FFF2-40B4-BE49-F238E27FC236}">
                <a16:creationId xmlns:a16="http://schemas.microsoft.com/office/drawing/2014/main" id="{C04138E9-A53D-4038-9CBF-6F07D43FCE80}"/>
              </a:ext>
            </a:extLst>
          </p:cNvPr>
          <p:cNvSpPr/>
          <p:nvPr/>
        </p:nvSpPr>
        <p:spPr bwMode="gray">
          <a:xfrm>
            <a:off x="6019574" y="4818720"/>
            <a:ext cx="867050" cy="1347533"/>
          </a:xfrm>
          <a:prstGeom prst="roundRect">
            <a:avLst>
              <a:gd name="adj" fmla="val 4536"/>
            </a:avLst>
          </a:prstGeom>
          <a:solidFill>
            <a:srgbClr val="30B5C5"/>
          </a:solidFill>
          <a:ln w="6350" cap="flat" cmpd="sng" algn="ctr">
            <a:noFill/>
            <a:prstDash val="dash"/>
            <a:round/>
            <a:headEnd type="none" w="med" len="med"/>
            <a:tailEnd type="none" w="med" len="med"/>
          </a:ln>
          <a:effectLst/>
        </p:spPr>
        <p:txBody>
          <a:bodyPr vert="horz" wrap="square" lIns="35968" tIns="0" rIns="0" bIns="0" numCol="1" rtlCol="0" anchor="ctr" anchorCtr="1" compatLnSpc="1">
            <a:prstTxWarp prst="textNoShape">
              <a:avLst/>
            </a:prstTxWarp>
            <a:noAutofit/>
          </a:bodyPr>
          <a:lstStyle/>
          <a:p>
            <a:pPr algn="ctr" defTabSz="800887">
              <a:lnSpc>
                <a:spcPct val="150000"/>
              </a:lnSpc>
            </a:pPr>
            <a:r>
              <a:rPr lang="en-US" sz="1200" b="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Ultra-broadband</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defTabSz="800887">
              <a:lnSpc>
                <a:spcPct val="150000"/>
              </a:lnSpc>
            </a:pPr>
            <a:r>
              <a:rPr lang="en-US" sz="1200" b="1">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connection</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4" name="矩形 273">
            <a:extLst>
              <a:ext uri="{FF2B5EF4-FFF2-40B4-BE49-F238E27FC236}">
                <a16:creationId xmlns:a16="http://schemas.microsoft.com/office/drawing/2014/main" id="{52991EA1-01FD-4EF6-900D-7B7DCB8B1D83}"/>
              </a:ext>
            </a:extLst>
          </p:cNvPr>
          <p:cNvSpPr/>
          <p:nvPr/>
        </p:nvSpPr>
        <p:spPr bwMode="gray">
          <a:xfrm>
            <a:off x="1363920" y="3245397"/>
            <a:ext cx="1156123" cy="276999"/>
          </a:xfrm>
          <a:prstGeom prst="rect">
            <a:avLst/>
          </a:prstGeom>
          <a:ln>
            <a:noFill/>
          </a:ln>
        </p:spPr>
        <p:txBody>
          <a:bodyPr wrap="square">
            <a:spAutoFit/>
          </a:bodyPr>
          <a:lstStyle/>
          <a:p>
            <a:pPr algn="ctr"/>
            <a:r>
              <a:rPr lang="en-US" altLang="zh-CN" sz="1200" dirty="0" err="1"/>
              <a:t>iMaster</a:t>
            </a:r>
            <a:r>
              <a:rPr lang="en-US" altLang="zh-CN" sz="1200" dirty="0"/>
              <a:t> NCE</a:t>
            </a:r>
            <a:endParaRPr lang="zh-CN" altLang="en-US" sz="1200" dirty="0"/>
          </a:p>
        </p:txBody>
      </p:sp>
      <p:sp>
        <p:nvSpPr>
          <p:cNvPr id="277" name="矩形 276">
            <a:extLst>
              <a:ext uri="{FF2B5EF4-FFF2-40B4-BE49-F238E27FC236}">
                <a16:creationId xmlns:a16="http://schemas.microsoft.com/office/drawing/2014/main" id="{F80E876D-7EE7-43B7-9ABC-7DB53752F8CB}"/>
              </a:ext>
            </a:extLst>
          </p:cNvPr>
          <p:cNvSpPr/>
          <p:nvPr/>
        </p:nvSpPr>
        <p:spPr bwMode="gray">
          <a:xfrm>
            <a:off x="3832728" y="3153446"/>
            <a:ext cx="1223417" cy="461665"/>
          </a:xfrm>
          <a:prstGeom prst="rect">
            <a:avLst/>
          </a:prstGeom>
          <a:ln>
            <a:noFill/>
          </a:ln>
        </p:spPr>
        <p:txBody>
          <a:bodyPr wrap="square">
            <a:spAutoFit/>
          </a:bodyPr>
          <a:lstStyle/>
          <a:p>
            <a:pPr algn="ctr"/>
            <a:r>
              <a:rPr lang="en-US" altLang="zh-CN" sz="1200" dirty="0"/>
              <a:t>Campus Insight</a:t>
            </a:r>
            <a:endParaRPr lang="zh-CN" altLang="en-US" sz="1200" dirty="0"/>
          </a:p>
        </p:txBody>
      </p:sp>
      <p:sp>
        <p:nvSpPr>
          <p:cNvPr id="226" name="弧形 225">
            <a:extLst>
              <a:ext uri="{FF2B5EF4-FFF2-40B4-BE49-F238E27FC236}">
                <a16:creationId xmlns:a16="http://schemas.microsoft.com/office/drawing/2014/main" id="{453BDAE0-B067-4192-B0C0-C8E8E2A0C70C}"/>
              </a:ext>
            </a:extLst>
          </p:cNvPr>
          <p:cNvSpPr>
            <a:spLocks noChangeAspect="1"/>
          </p:cNvSpPr>
          <p:nvPr/>
        </p:nvSpPr>
        <p:spPr bwMode="gray">
          <a:xfrm>
            <a:off x="3603328" y="1165683"/>
            <a:ext cx="847813" cy="818602"/>
          </a:xfrm>
          <a:prstGeom prst="arc">
            <a:avLst>
              <a:gd name="adj1" fmla="val 14445679"/>
              <a:gd name="adj2" fmla="val 10762572"/>
            </a:avLst>
          </a:prstGeom>
          <a:noFill/>
          <a:ln w="12700" cap="rnd" cmpd="sng" algn="ctr">
            <a:solidFill>
              <a:srgbClr val="00B0F0"/>
            </a:solidFill>
            <a:prstDash val="solid"/>
            <a:miter lim="800000"/>
            <a:tailEnd type="oval" w="sm" len="sm"/>
          </a:ln>
          <a:effectLst/>
        </p:spPr>
        <p:txBody>
          <a:bodyPr lIns="91400" tIns="45700" rIns="91400" bIns="45700" rtlCol="0" anchor="ctr"/>
          <a:lstStyle/>
          <a:p>
            <a:pPr algn="ctr" defTabSz="456856" fontAlgn="ctr">
              <a:defRPr/>
            </a:pPr>
            <a:endParaRPr lang="en-US" altLang="zh-CN" sz="1500" kern="0" dirty="0">
              <a:solidFill>
                <a:srgbClr val="FFFFFF">
                  <a:lumMod val="50000"/>
                </a:srgb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25558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A6E7AE0-CCB3-4977-A46F-02AB9275DFEA}"/>
              </a:ext>
            </a:extLst>
          </p:cNvPr>
          <p:cNvSpPr>
            <a:spLocks noGrp="1"/>
          </p:cNvSpPr>
          <p:nvPr>
            <p:ph type="title"/>
          </p:nvPr>
        </p:nvSpPr>
        <p:spPr bwMode="gray"/>
        <p:txBody>
          <a:bodyPr/>
          <a:lstStyle/>
          <a:p>
            <a:r>
              <a:rPr lang="en-US">
                <a:sym typeface="Huawei Sans" panose="020C0503030203020204" pitchFamily="34" charset="0"/>
              </a:rPr>
              <a:t>CloudCampus Capability Openness Panorama</a:t>
            </a:r>
            <a:endParaRPr lang="en-US" dirty="0">
              <a:sym typeface="Huawei Sans" panose="020C0503030203020204" pitchFamily="34" charset="0"/>
            </a:endParaRPr>
          </a:p>
        </p:txBody>
      </p:sp>
      <p:grpSp>
        <p:nvGrpSpPr>
          <p:cNvPr id="6" name="组合 5">
            <a:extLst>
              <a:ext uri="{FF2B5EF4-FFF2-40B4-BE49-F238E27FC236}">
                <a16:creationId xmlns:a16="http://schemas.microsoft.com/office/drawing/2014/main" id="{47AE85E8-2C49-4DE5-809E-AD84ED9B5BFF}"/>
              </a:ext>
            </a:extLst>
          </p:cNvPr>
          <p:cNvGrpSpPr/>
          <p:nvPr/>
        </p:nvGrpSpPr>
        <p:grpSpPr bwMode="gray">
          <a:xfrm>
            <a:off x="848712" y="1047735"/>
            <a:ext cx="10719497" cy="5118432"/>
            <a:chOff x="848712" y="1047735"/>
            <a:chExt cx="10719497" cy="5118432"/>
          </a:xfrm>
        </p:grpSpPr>
        <p:sp>
          <p:nvSpPr>
            <p:cNvPr id="167" name="矩形 166">
              <a:extLst>
                <a:ext uri="{FF2B5EF4-FFF2-40B4-BE49-F238E27FC236}">
                  <a16:creationId xmlns:a16="http://schemas.microsoft.com/office/drawing/2014/main" id="{C79DFC93-6776-4216-8CA5-0ADF5A2847BA}"/>
                </a:ext>
              </a:extLst>
            </p:cNvPr>
            <p:cNvSpPr/>
            <p:nvPr/>
          </p:nvSpPr>
          <p:spPr bwMode="gray">
            <a:xfrm>
              <a:off x="893289" y="3987915"/>
              <a:ext cx="10038037" cy="1199490"/>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158">
              <a:extLst>
                <a:ext uri="{FF2B5EF4-FFF2-40B4-BE49-F238E27FC236}">
                  <a16:creationId xmlns:a16="http://schemas.microsoft.com/office/drawing/2014/main" id="{9EE52217-DE4F-46F8-A228-71A0096A1855}"/>
                </a:ext>
              </a:extLst>
            </p:cNvPr>
            <p:cNvSpPr/>
            <p:nvPr/>
          </p:nvSpPr>
          <p:spPr bwMode="gray">
            <a:xfrm>
              <a:off x="2045835" y="4309782"/>
              <a:ext cx="8077394" cy="804042"/>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 name="Shape 377">
              <a:extLst>
                <a:ext uri="{FF2B5EF4-FFF2-40B4-BE49-F238E27FC236}">
                  <a16:creationId xmlns:a16="http://schemas.microsoft.com/office/drawing/2014/main" id="{82424068-61DB-48B7-803A-86EC3A06F88E}"/>
                </a:ext>
              </a:extLst>
            </p:cNvPr>
            <p:cNvSpPr/>
            <p:nvPr/>
          </p:nvSpPr>
          <p:spPr bwMode="gray">
            <a:xfrm>
              <a:off x="3448614" y="4023865"/>
              <a:ext cx="4755166" cy="264615"/>
            </a:xfrm>
            <a:prstGeom prst="rect">
              <a:avLst/>
            </a:prstGeom>
            <a:solidFill>
              <a:srgbClr val="BEE9EE"/>
            </a:solidFill>
            <a:ln w="12700">
              <a:noFill/>
              <a:prstDash val="dash"/>
              <a:miter lim="400000"/>
            </a:ln>
            <a:extLst>
              <a:ext uri="{C572A759-6A51-4108-AA02-DFA0A04FC94B}">
                <ma14:wrappingTextBoxFlag xmlns:ma14="http://schemas.microsoft.com/office/mac/drawingml/2011/main" xmlns="" val="1"/>
              </a:ext>
            </a:extLst>
          </p:spPr>
          <p:txBody>
            <a:bodyPr wrap="square" lIns="115774" tIns="115774" rIns="115774" bIns="115774" anchor="ctr">
              <a:no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hangingPunct="0">
                <a:lnSpc>
                  <a:spcPct val="100000"/>
                </a:lnSpc>
              </a:pPr>
              <a:r>
                <a:rPr lang="en-US" sz="1200" kern="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NETCONF/YANG/Telemetry/Syslog/SNMP/</a:t>
              </a:r>
              <a:r>
                <a:rPr lang="en-US" sz="1200" kern="0" dirty="0" err="1">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NetStream</a:t>
              </a:r>
              <a:endParaRPr lang="en-US" altLang="zh-CN" sz="1200" kern="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文本框 18">
              <a:extLst>
                <a:ext uri="{FF2B5EF4-FFF2-40B4-BE49-F238E27FC236}">
                  <a16:creationId xmlns:a16="http://schemas.microsoft.com/office/drawing/2014/main" id="{C3681C8F-CAF2-40E5-AC7A-B72A81EBE111}"/>
                </a:ext>
              </a:extLst>
            </p:cNvPr>
            <p:cNvSpPr txBox="1"/>
            <p:nvPr/>
          </p:nvSpPr>
          <p:spPr bwMode="gray">
            <a:xfrm>
              <a:off x="6728419" y="4848404"/>
              <a:ext cx="659581"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p>
          </p:txBody>
        </p:sp>
        <p:pic>
          <p:nvPicPr>
            <p:cNvPr id="22" name="图片 21" descr="接入交换机.png">
              <a:extLst>
                <a:ext uri="{FF2B5EF4-FFF2-40B4-BE49-F238E27FC236}">
                  <a16:creationId xmlns:a16="http://schemas.microsoft.com/office/drawing/2014/main" id="{6A8E1E46-4E37-429C-A8BF-4EEB8AC77751}"/>
                </a:ext>
              </a:extLst>
            </p:cNvPr>
            <p:cNvPicPr>
              <a:picLocks noChangeAspect="1"/>
            </p:cNvPicPr>
            <p:nvPr/>
          </p:nvPicPr>
          <p:blipFill>
            <a:blip r:embed="rId3" cstate="print"/>
            <a:stretch>
              <a:fillRect/>
            </a:stretch>
          </p:blipFill>
          <p:spPr bwMode="gray">
            <a:xfrm>
              <a:off x="6791932" y="4430963"/>
              <a:ext cx="540000" cy="441818"/>
            </a:xfrm>
            <a:prstGeom prst="rect">
              <a:avLst/>
            </a:prstGeom>
            <a:effectLst/>
          </p:spPr>
        </p:pic>
        <p:sp>
          <p:nvSpPr>
            <p:cNvPr id="17" name="文本框 16">
              <a:extLst>
                <a:ext uri="{FF2B5EF4-FFF2-40B4-BE49-F238E27FC236}">
                  <a16:creationId xmlns:a16="http://schemas.microsoft.com/office/drawing/2014/main" id="{BD89062E-A419-4DF5-AF93-550A590A6EF4}"/>
                </a:ext>
              </a:extLst>
            </p:cNvPr>
            <p:cNvSpPr txBox="1"/>
            <p:nvPr/>
          </p:nvSpPr>
          <p:spPr bwMode="gray">
            <a:xfrm>
              <a:off x="2761563" y="4848404"/>
              <a:ext cx="744287"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23" name="图片 22" descr="防火墙.png">
              <a:extLst>
                <a:ext uri="{FF2B5EF4-FFF2-40B4-BE49-F238E27FC236}">
                  <a16:creationId xmlns:a16="http://schemas.microsoft.com/office/drawing/2014/main" id="{C6AFD5AC-97CA-4E74-BB0A-2106677B975D}"/>
                </a:ext>
              </a:extLst>
            </p:cNvPr>
            <p:cNvPicPr>
              <a:picLocks noChangeAspect="1"/>
            </p:cNvPicPr>
            <p:nvPr/>
          </p:nvPicPr>
          <p:blipFill>
            <a:blip r:embed="rId4" cstate="print"/>
            <a:stretch>
              <a:fillRect/>
            </a:stretch>
          </p:blipFill>
          <p:spPr bwMode="gray">
            <a:xfrm>
              <a:off x="2854014" y="4422667"/>
              <a:ext cx="540000" cy="441818"/>
            </a:xfrm>
            <a:prstGeom prst="rect">
              <a:avLst/>
            </a:prstGeom>
            <a:effectLst/>
          </p:spPr>
        </p:pic>
        <p:sp>
          <p:nvSpPr>
            <p:cNvPr id="20" name="文本框 19">
              <a:extLst>
                <a:ext uri="{FF2B5EF4-FFF2-40B4-BE49-F238E27FC236}">
                  <a16:creationId xmlns:a16="http://schemas.microsoft.com/office/drawing/2014/main" id="{654A941B-12D4-4DC5-A468-E96F250E3671}"/>
                </a:ext>
              </a:extLst>
            </p:cNvPr>
            <p:cNvSpPr txBox="1"/>
            <p:nvPr/>
          </p:nvSpPr>
          <p:spPr bwMode="gray">
            <a:xfrm>
              <a:off x="8581822" y="4848404"/>
              <a:ext cx="1416960"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WLAN AP</a:t>
              </a:r>
            </a:p>
          </p:txBody>
        </p:sp>
        <p:pic>
          <p:nvPicPr>
            <p:cNvPr id="24" name="图片 23" descr="AP.png">
              <a:extLst>
                <a:ext uri="{FF2B5EF4-FFF2-40B4-BE49-F238E27FC236}">
                  <a16:creationId xmlns:a16="http://schemas.microsoft.com/office/drawing/2014/main" id="{FAD78794-EE94-4E31-B20C-24DDEA1057DE}"/>
                </a:ext>
              </a:extLst>
            </p:cNvPr>
            <p:cNvPicPr>
              <a:picLocks noChangeAspect="1"/>
            </p:cNvPicPr>
            <p:nvPr/>
          </p:nvPicPr>
          <p:blipFill>
            <a:blip r:embed="rId5" cstate="print"/>
            <a:stretch>
              <a:fillRect/>
            </a:stretch>
          </p:blipFill>
          <p:spPr bwMode="gray">
            <a:xfrm>
              <a:off x="9010217" y="4422868"/>
              <a:ext cx="540000" cy="441818"/>
            </a:xfrm>
            <a:prstGeom prst="rect">
              <a:avLst/>
            </a:prstGeom>
            <a:effectLst/>
          </p:spPr>
        </p:pic>
        <p:sp>
          <p:nvSpPr>
            <p:cNvPr id="18" name="文本框 17">
              <a:extLst>
                <a:ext uri="{FF2B5EF4-FFF2-40B4-BE49-F238E27FC236}">
                  <a16:creationId xmlns:a16="http://schemas.microsoft.com/office/drawing/2014/main" id="{23753D59-CDA4-476B-BB02-124DD90ECA0F}"/>
                </a:ext>
              </a:extLst>
            </p:cNvPr>
            <p:cNvSpPr txBox="1"/>
            <p:nvPr/>
          </p:nvSpPr>
          <p:spPr bwMode="gray">
            <a:xfrm>
              <a:off x="4818317" y="4848404"/>
              <a:ext cx="609509"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AR</a:t>
              </a:r>
            </a:p>
          </p:txBody>
        </p:sp>
        <p:pic>
          <p:nvPicPr>
            <p:cNvPr id="25" name="Picture 12" descr="E:\2016.01\1.12 扁平化图标\蓝色\AR-蓝色最新-40.png">
              <a:extLst>
                <a:ext uri="{FF2B5EF4-FFF2-40B4-BE49-F238E27FC236}">
                  <a16:creationId xmlns:a16="http://schemas.microsoft.com/office/drawing/2014/main" id="{E2A85014-4FAB-4980-8E2B-941DA59652F9}"/>
                </a:ext>
              </a:extLst>
            </p:cNvPr>
            <p:cNvPicPr>
              <a:picLocks noChangeAspect="1" noChangeArrowheads="1"/>
            </p:cNvPicPr>
            <p:nvPr/>
          </p:nvPicPr>
          <p:blipFill>
            <a:blip r:embed="rId6" cstate="print"/>
            <a:srcRect/>
            <a:stretch>
              <a:fillRect/>
            </a:stretch>
          </p:blipFill>
          <p:spPr bwMode="gray">
            <a:xfrm>
              <a:off x="4855885" y="4431160"/>
              <a:ext cx="540000" cy="441818"/>
            </a:xfrm>
            <a:prstGeom prst="rect">
              <a:avLst/>
            </a:prstGeom>
            <a:noFill/>
            <a:effectLst/>
          </p:spPr>
        </p:pic>
        <p:sp>
          <p:nvSpPr>
            <p:cNvPr id="101" name="椭圆 100">
              <a:extLst>
                <a:ext uri="{FF2B5EF4-FFF2-40B4-BE49-F238E27FC236}">
                  <a16:creationId xmlns:a16="http://schemas.microsoft.com/office/drawing/2014/main" id="{517EF3C1-83F4-40E2-8CC6-E7891437D4E6}"/>
                </a:ext>
              </a:extLst>
            </p:cNvPr>
            <p:cNvSpPr/>
            <p:nvPr/>
          </p:nvSpPr>
          <p:spPr bwMode="gray">
            <a:xfrm>
              <a:off x="3686550" y="4080662"/>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12" name="文本框 111">
              <a:extLst>
                <a:ext uri="{FF2B5EF4-FFF2-40B4-BE49-F238E27FC236}">
                  <a16:creationId xmlns:a16="http://schemas.microsoft.com/office/drawing/2014/main" id="{A244A975-1976-42A9-A5A9-15872AEFA8E9}"/>
                </a:ext>
              </a:extLst>
            </p:cNvPr>
            <p:cNvSpPr txBox="1"/>
            <p:nvPr/>
          </p:nvSpPr>
          <p:spPr bwMode="gray">
            <a:xfrm>
              <a:off x="928184" y="4291283"/>
              <a:ext cx="1080623"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sp>
          <p:nvSpPr>
            <p:cNvPr id="165" name="矩形 164">
              <a:extLst>
                <a:ext uri="{FF2B5EF4-FFF2-40B4-BE49-F238E27FC236}">
                  <a16:creationId xmlns:a16="http://schemas.microsoft.com/office/drawing/2014/main" id="{659DFDE4-177D-4BB1-9601-8EB95C4E2487}"/>
                </a:ext>
              </a:extLst>
            </p:cNvPr>
            <p:cNvSpPr/>
            <p:nvPr/>
          </p:nvSpPr>
          <p:spPr bwMode="gray">
            <a:xfrm>
              <a:off x="900909" y="1050567"/>
              <a:ext cx="10038037" cy="1556535"/>
            </a:xfrm>
            <a:prstGeom prst="rect">
              <a:avLst/>
            </a:prstGeom>
            <a:solidFill>
              <a:srgbClr val="FFFFCC"/>
            </a:solidFill>
            <a:ln>
              <a:solidFill>
                <a:srgbClr val="FFD2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id="{8A9FFB34-6BEE-417D-89EC-15146B8FC778}"/>
                </a:ext>
              </a:extLst>
            </p:cNvPr>
            <p:cNvSpPr txBox="1"/>
            <p:nvPr/>
          </p:nvSpPr>
          <p:spPr bwMode="gray">
            <a:xfrm>
              <a:off x="917686" y="1230191"/>
              <a:ext cx="1408640"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Application layer</a:t>
              </a:r>
            </a:p>
          </p:txBody>
        </p:sp>
        <p:sp>
          <p:nvSpPr>
            <p:cNvPr id="36" name="文本框 35">
              <a:extLst>
                <a:ext uri="{FF2B5EF4-FFF2-40B4-BE49-F238E27FC236}">
                  <a16:creationId xmlns:a16="http://schemas.microsoft.com/office/drawing/2014/main" id="{97FEA811-2E4B-4568-98F5-17EB38166AF4}"/>
                </a:ext>
              </a:extLst>
            </p:cNvPr>
            <p:cNvSpPr txBox="1"/>
            <p:nvPr/>
          </p:nvSpPr>
          <p:spPr bwMode="gray">
            <a:xfrm>
              <a:off x="956088" y="2070606"/>
              <a:ext cx="965708" cy="461665"/>
            </a:xfrm>
            <a:prstGeom prst="rect">
              <a:avLst/>
            </a:prstGeom>
            <a:solidFill>
              <a:srgbClr val="EC7061"/>
            </a:solidFill>
          </p:spPr>
          <p:txBody>
            <a:bodyPr wrap="square" rtlCol="0">
              <a:spAutoFit/>
            </a:bodyPr>
            <a:lstStyle/>
            <a:p>
              <a:pPr 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Industry focused</a:t>
              </a:r>
            </a:p>
          </p:txBody>
        </p:sp>
        <p:sp>
          <p:nvSpPr>
            <p:cNvPr id="73" name="文本框 225">
              <a:extLst>
                <a:ext uri="{FF2B5EF4-FFF2-40B4-BE49-F238E27FC236}">
                  <a16:creationId xmlns:a16="http://schemas.microsoft.com/office/drawing/2014/main" id="{87C8A0EB-96F2-4B29-839B-4A1293D884C7}"/>
                </a:ext>
              </a:extLst>
            </p:cNvPr>
            <p:cNvSpPr txBox="1">
              <a:spLocks noChangeArrowheads="1"/>
            </p:cNvSpPr>
            <p:nvPr/>
          </p:nvSpPr>
          <p:spPr bwMode="gray">
            <a:xfrm>
              <a:off x="2781033" y="1239569"/>
              <a:ext cx="541450"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MSP</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弧形 73">
              <a:extLst>
                <a:ext uri="{FF2B5EF4-FFF2-40B4-BE49-F238E27FC236}">
                  <a16:creationId xmlns:a16="http://schemas.microsoft.com/office/drawing/2014/main" id="{EE9980B7-BDDB-432F-9602-F1E331F6265B}"/>
                </a:ext>
              </a:extLst>
            </p:cNvPr>
            <p:cNvSpPr>
              <a:spLocks noChangeAspect="1"/>
            </p:cNvSpPr>
            <p:nvPr/>
          </p:nvSpPr>
          <p:spPr bwMode="gray">
            <a:xfrm>
              <a:off x="2714299" y="1054681"/>
              <a:ext cx="626672" cy="626672"/>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35">
              <a:extLst>
                <a:ext uri="{FF2B5EF4-FFF2-40B4-BE49-F238E27FC236}">
                  <a16:creationId xmlns:a16="http://schemas.microsoft.com/office/drawing/2014/main" id="{05A36BF3-49DB-4FDE-9805-7D02D8DD5A8D}"/>
                </a:ext>
              </a:extLst>
            </p:cNvPr>
            <p:cNvSpPr>
              <a:spLocks noEditPoints="1"/>
            </p:cNvSpPr>
            <p:nvPr/>
          </p:nvSpPr>
          <p:spPr bwMode="gray">
            <a:xfrm>
              <a:off x="2689284" y="1230191"/>
              <a:ext cx="157735" cy="9709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bg2">
                <a:lumMod val="50000"/>
              </a:schemeClr>
            </a:solidFill>
            <a:ln>
              <a:noFill/>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lumMod val="95000"/>
                    <a:lumOff val="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AutoShape 97">
              <a:extLst>
                <a:ext uri="{FF2B5EF4-FFF2-40B4-BE49-F238E27FC236}">
                  <a16:creationId xmlns:a16="http://schemas.microsoft.com/office/drawing/2014/main" id="{8C247049-9732-49B7-B2E6-AFC04C988CD1}"/>
                </a:ext>
              </a:extLst>
            </p:cNvPr>
            <p:cNvSpPr>
              <a:spLocks/>
            </p:cNvSpPr>
            <p:nvPr/>
          </p:nvSpPr>
          <p:spPr bwMode="gray">
            <a:xfrm>
              <a:off x="2651781" y="1167353"/>
              <a:ext cx="224743" cy="222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bg2">
                <a:lumMod val="50000"/>
              </a:scheme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a:extLst>
                <a:ext uri="{FF2B5EF4-FFF2-40B4-BE49-F238E27FC236}">
                  <a16:creationId xmlns:a16="http://schemas.microsoft.com/office/drawing/2014/main" id="{3FCE8783-4062-40D9-A79B-8AA5AD8C6C77}"/>
                </a:ext>
              </a:extLst>
            </p:cNvPr>
            <p:cNvSpPr txBox="1"/>
            <p:nvPr/>
          </p:nvSpPr>
          <p:spPr bwMode="gray">
            <a:xfrm>
              <a:off x="1938352" y="1614254"/>
              <a:ext cx="2038893"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Authentication and accounting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management and monitoring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Log analysis</a:t>
              </a:r>
            </a:p>
          </p:txBody>
        </p:sp>
        <p:sp>
          <p:nvSpPr>
            <p:cNvPr id="37" name="文本框 225">
              <a:extLst>
                <a:ext uri="{FF2B5EF4-FFF2-40B4-BE49-F238E27FC236}">
                  <a16:creationId xmlns:a16="http://schemas.microsoft.com/office/drawing/2014/main" id="{9AFE22B6-F8E8-4927-ACCC-F49156319198}"/>
                </a:ext>
              </a:extLst>
            </p:cNvPr>
            <p:cNvSpPr txBox="1">
              <a:spLocks noChangeArrowheads="1"/>
            </p:cNvSpPr>
            <p:nvPr/>
          </p:nvSpPr>
          <p:spPr bwMode="gray">
            <a:xfrm>
              <a:off x="4058037" y="1237139"/>
              <a:ext cx="825369"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Business</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文本框 104">
              <a:extLst>
                <a:ext uri="{FF2B5EF4-FFF2-40B4-BE49-F238E27FC236}">
                  <a16:creationId xmlns:a16="http://schemas.microsoft.com/office/drawing/2014/main" id="{D6DA44CF-D83E-4EBD-9B78-3410A793E092}"/>
                </a:ext>
              </a:extLst>
            </p:cNvPr>
            <p:cNvSpPr txBox="1"/>
            <p:nvPr/>
          </p:nvSpPr>
          <p:spPr bwMode="gray">
            <a:xfrm>
              <a:off x="3660255" y="1626611"/>
              <a:ext cx="1830799"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Crowd profiling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Customer flow analysis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Marketing reach</a:t>
              </a:r>
            </a:p>
          </p:txBody>
        </p:sp>
        <p:sp>
          <p:nvSpPr>
            <p:cNvPr id="38" name="文本框 225">
              <a:extLst>
                <a:ext uri="{FF2B5EF4-FFF2-40B4-BE49-F238E27FC236}">
                  <a16:creationId xmlns:a16="http://schemas.microsoft.com/office/drawing/2014/main" id="{2AADEC20-2E0E-450B-9A19-68018E962DCA}"/>
                </a:ext>
              </a:extLst>
            </p:cNvPr>
            <p:cNvSpPr txBox="1">
              <a:spLocks noChangeArrowheads="1"/>
            </p:cNvSpPr>
            <p:nvPr/>
          </p:nvSpPr>
          <p:spPr bwMode="gray">
            <a:xfrm>
              <a:off x="5653530" y="1170639"/>
              <a:ext cx="754563" cy="461661"/>
            </a:xfrm>
            <a:prstGeom prst="rect">
              <a:avLst/>
            </a:prstGeom>
            <a:noFill/>
            <a:ln w="9525">
              <a:noFill/>
              <a:miter lim="800000"/>
              <a:headEnd/>
              <a:tailEnd/>
            </a:ln>
          </p:spPr>
          <p:txBody>
            <a:bodyPr wrap="square" lIns="91436" tIns="45718" rIns="91436" bIns="45718" anchor="ctr" anchorCtr="0">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Education</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弧形 47">
              <a:extLst>
                <a:ext uri="{FF2B5EF4-FFF2-40B4-BE49-F238E27FC236}">
                  <a16:creationId xmlns:a16="http://schemas.microsoft.com/office/drawing/2014/main" id="{EAD432DC-6F78-4C96-996C-5ECA674379D0}"/>
                </a:ext>
              </a:extLst>
            </p:cNvPr>
            <p:cNvSpPr>
              <a:spLocks noChangeAspect="1"/>
            </p:cNvSpPr>
            <p:nvPr/>
          </p:nvSpPr>
          <p:spPr bwMode="gray">
            <a:xfrm>
              <a:off x="5667727" y="1048008"/>
              <a:ext cx="679351" cy="642079"/>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108">
              <a:extLst>
                <a:ext uri="{FF2B5EF4-FFF2-40B4-BE49-F238E27FC236}">
                  <a16:creationId xmlns:a16="http://schemas.microsoft.com/office/drawing/2014/main" id="{7FCFF983-AF7F-49D2-A0B1-41180CF68597}"/>
                </a:ext>
              </a:extLst>
            </p:cNvPr>
            <p:cNvSpPr>
              <a:spLocks/>
            </p:cNvSpPr>
            <p:nvPr/>
          </p:nvSpPr>
          <p:spPr bwMode="gray">
            <a:xfrm rot="16200000">
              <a:off x="5489702" y="1113656"/>
              <a:ext cx="224520" cy="317215"/>
            </a:xfrm>
            <a:custGeom>
              <a:avLst/>
              <a:gdLst>
                <a:gd name="T0" fmla="*/ 0 w 152"/>
                <a:gd name="T1" fmla="*/ 186 h 206"/>
                <a:gd name="T2" fmla="*/ 0 w 152"/>
                <a:gd name="T3" fmla="*/ 19 h 206"/>
                <a:gd name="T4" fmla="*/ 20 w 152"/>
                <a:gd name="T5" fmla="*/ 0 h 206"/>
                <a:gd name="T6" fmla="*/ 133 w 152"/>
                <a:gd name="T7" fmla="*/ 0 h 206"/>
                <a:gd name="T8" fmla="*/ 152 w 152"/>
                <a:gd name="T9" fmla="*/ 19 h 206"/>
                <a:gd name="T10" fmla="*/ 152 w 152"/>
                <a:gd name="T11" fmla="*/ 186 h 206"/>
                <a:gd name="T12" fmla="*/ 133 w 152"/>
                <a:gd name="T13" fmla="*/ 206 h 206"/>
                <a:gd name="T14" fmla="*/ 20 w 152"/>
                <a:gd name="T15" fmla="*/ 206 h 206"/>
                <a:gd name="T16" fmla="*/ 0 w 152"/>
                <a:gd name="T17" fmla="*/ 18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06">
                  <a:moveTo>
                    <a:pt x="0" y="186"/>
                  </a:moveTo>
                  <a:cubicBezTo>
                    <a:pt x="0" y="19"/>
                    <a:pt x="0" y="19"/>
                    <a:pt x="0" y="19"/>
                  </a:cubicBezTo>
                  <a:cubicBezTo>
                    <a:pt x="0" y="8"/>
                    <a:pt x="9" y="0"/>
                    <a:pt x="20" y="0"/>
                  </a:cubicBezTo>
                  <a:cubicBezTo>
                    <a:pt x="133" y="0"/>
                    <a:pt x="133" y="0"/>
                    <a:pt x="133" y="0"/>
                  </a:cubicBezTo>
                  <a:cubicBezTo>
                    <a:pt x="143" y="0"/>
                    <a:pt x="152" y="8"/>
                    <a:pt x="152" y="19"/>
                  </a:cubicBezTo>
                  <a:cubicBezTo>
                    <a:pt x="152" y="186"/>
                    <a:pt x="152" y="186"/>
                    <a:pt x="152" y="186"/>
                  </a:cubicBezTo>
                  <a:cubicBezTo>
                    <a:pt x="152" y="197"/>
                    <a:pt x="143" y="206"/>
                    <a:pt x="133" y="206"/>
                  </a:cubicBezTo>
                  <a:cubicBezTo>
                    <a:pt x="20" y="206"/>
                    <a:pt x="20" y="206"/>
                    <a:pt x="20" y="206"/>
                  </a:cubicBezTo>
                  <a:cubicBezTo>
                    <a:pt x="9" y="206"/>
                    <a:pt x="0" y="197"/>
                    <a:pt x="0" y="186"/>
                  </a:cubicBez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09">
              <a:extLst>
                <a:ext uri="{FF2B5EF4-FFF2-40B4-BE49-F238E27FC236}">
                  <a16:creationId xmlns:a16="http://schemas.microsoft.com/office/drawing/2014/main" id="{10DB9026-C219-4719-BB75-67433E5B94F5}"/>
                </a:ext>
              </a:extLst>
            </p:cNvPr>
            <p:cNvSpPr>
              <a:spLocks/>
            </p:cNvSpPr>
            <p:nvPr/>
          </p:nvSpPr>
          <p:spPr bwMode="gray">
            <a:xfrm rot="16200000">
              <a:off x="5496560" y="1149896"/>
              <a:ext cx="186860" cy="244881"/>
            </a:xfrm>
            <a:custGeom>
              <a:avLst/>
              <a:gdLst>
                <a:gd name="T0" fmla="*/ 0 w 258"/>
                <a:gd name="T1" fmla="*/ 325 h 325"/>
                <a:gd name="T2" fmla="*/ 0 w 258"/>
                <a:gd name="T3" fmla="*/ 0 h 325"/>
                <a:gd name="T4" fmla="*/ 258 w 258"/>
                <a:gd name="T5" fmla="*/ 0 h 325"/>
                <a:gd name="T6" fmla="*/ 258 w 258"/>
                <a:gd name="T7" fmla="*/ 325 h 325"/>
                <a:gd name="T8" fmla="*/ 0 w 258"/>
                <a:gd name="T9" fmla="*/ 325 h 325"/>
                <a:gd name="T10" fmla="*/ 0 w 258"/>
                <a:gd name="T11" fmla="*/ 325 h 325"/>
              </a:gdLst>
              <a:ahLst/>
              <a:cxnLst>
                <a:cxn ang="0">
                  <a:pos x="T0" y="T1"/>
                </a:cxn>
                <a:cxn ang="0">
                  <a:pos x="T2" y="T3"/>
                </a:cxn>
                <a:cxn ang="0">
                  <a:pos x="T4" y="T5"/>
                </a:cxn>
                <a:cxn ang="0">
                  <a:pos x="T6" y="T7"/>
                </a:cxn>
                <a:cxn ang="0">
                  <a:pos x="T8" y="T9"/>
                </a:cxn>
                <a:cxn ang="0">
                  <a:pos x="T10" y="T11"/>
                </a:cxn>
              </a:cxnLst>
              <a:rect l="0" t="0" r="r" b="b"/>
              <a:pathLst>
                <a:path w="258" h="325">
                  <a:moveTo>
                    <a:pt x="0" y="325"/>
                  </a:moveTo>
                  <a:lnTo>
                    <a:pt x="0" y="0"/>
                  </a:lnTo>
                  <a:lnTo>
                    <a:pt x="258" y="0"/>
                  </a:lnTo>
                  <a:lnTo>
                    <a:pt x="258" y="325"/>
                  </a:lnTo>
                  <a:lnTo>
                    <a:pt x="0" y="325"/>
                  </a:lnTo>
                  <a:lnTo>
                    <a:pt x="0" y="325"/>
                  </a:lnTo>
                  <a:close/>
                </a:path>
              </a:pathLst>
            </a:custGeom>
            <a:solidFill>
              <a:srgbClr val="FFFFFF"/>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10">
              <a:extLst>
                <a:ext uri="{FF2B5EF4-FFF2-40B4-BE49-F238E27FC236}">
                  <a16:creationId xmlns:a16="http://schemas.microsoft.com/office/drawing/2014/main" id="{B4F8C0F1-D5E5-4F3C-A63E-67E1783C35CC}"/>
                </a:ext>
              </a:extLst>
            </p:cNvPr>
            <p:cNvSpPr>
              <a:spLocks/>
            </p:cNvSpPr>
            <p:nvPr/>
          </p:nvSpPr>
          <p:spPr bwMode="gray">
            <a:xfrm rot="16200000">
              <a:off x="5656548" y="1186715"/>
              <a:ext cx="16659" cy="79115"/>
            </a:xfrm>
            <a:custGeom>
              <a:avLst/>
              <a:gdLst>
                <a:gd name="T0" fmla="*/ 0 w 23"/>
                <a:gd name="T1" fmla="*/ 105 h 105"/>
                <a:gd name="T2" fmla="*/ 0 w 23"/>
                <a:gd name="T3" fmla="*/ 0 h 105"/>
                <a:gd name="T4" fmla="*/ 23 w 23"/>
                <a:gd name="T5" fmla="*/ 0 h 105"/>
                <a:gd name="T6" fmla="*/ 23 w 23"/>
                <a:gd name="T7" fmla="*/ 105 h 105"/>
                <a:gd name="T8" fmla="*/ 0 w 23"/>
                <a:gd name="T9" fmla="*/ 105 h 105"/>
                <a:gd name="T10" fmla="*/ 0 w 23"/>
                <a:gd name="T11" fmla="*/ 105 h 105"/>
              </a:gdLst>
              <a:ahLst/>
              <a:cxnLst>
                <a:cxn ang="0">
                  <a:pos x="T0" y="T1"/>
                </a:cxn>
                <a:cxn ang="0">
                  <a:pos x="T2" y="T3"/>
                </a:cxn>
                <a:cxn ang="0">
                  <a:pos x="T4" y="T5"/>
                </a:cxn>
                <a:cxn ang="0">
                  <a:pos x="T6" y="T7"/>
                </a:cxn>
                <a:cxn ang="0">
                  <a:pos x="T8" y="T9"/>
                </a:cxn>
                <a:cxn ang="0">
                  <a:pos x="T10" y="T11"/>
                </a:cxn>
              </a:cxnLst>
              <a:rect l="0" t="0" r="r" b="b"/>
              <a:pathLst>
                <a:path w="23" h="105">
                  <a:moveTo>
                    <a:pt x="0" y="105"/>
                  </a:moveTo>
                  <a:lnTo>
                    <a:pt x="0" y="0"/>
                  </a:lnTo>
                  <a:lnTo>
                    <a:pt x="23" y="0"/>
                  </a:lnTo>
                  <a:lnTo>
                    <a:pt x="23" y="105"/>
                  </a:lnTo>
                  <a:lnTo>
                    <a:pt x="0" y="105"/>
                  </a:lnTo>
                  <a:lnTo>
                    <a:pt x="0" y="10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11">
              <a:extLst>
                <a:ext uri="{FF2B5EF4-FFF2-40B4-BE49-F238E27FC236}">
                  <a16:creationId xmlns:a16="http://schemas.microsoft.com/office/drawing/2014/main" id="{1C705F23-BED3-48AB-BC7C-687A6BC5AF90}"/>
                </a:ext>
              </a:extLst>
            </p:cNvPr>
            <p:cNvSpPr>
              <a:spLocks/>
            </p:cNvSpPr>
            <p:nvPr/>
          </p:nvSpPr>
          <p:spPr bwMode="gray">
            <a:xfrm rot="16200000">
              <a:off x="5645247" y="1208004"/>
              <a:ext cx="16659" cy="101719"/>
            </a:xfrm>
            <a:custGeom>
              <a:avLst/>
              <a:gdLst>
                <a:gd name="T0" fmla="*/ 0 w 23"/>
                <a:gd name="T1" fmla="*/ 135 h 135"/>
                <a:gd name="T2" fmla="*/ 0 w 23"/>
                <a:gd name="T3" fmla="*/ 0 h 135"/>
                <a:gd name="T4" fmla="*/ 23 w 23"/>
                <a:gd name="T5" fmla="*/ 0 h 135"/>
                <a:gd name="T6" fmla="*/ 23 w 23"/>
                <a:gd name="T7" fmla="*/ 135 h 135"/>
                <a:gd name="T8" fmla="*/ 0 w 23"/>
                <a:gd name="T9" fmla="*/ 135 h 135"/>
                <a:gd name="T10" fmla="*/ 0 w 23"/>
                <a:gd name="T11" fmla="*/ 135 h 135"/>
              </a:gdLst>
              <a:ahLst/>
              <a:cxnLst>
                <a:cxn ang="0">
                  <a:pos x="T0" y="T1"/>
                </a:cxn>
                <a:cxn ang="0">
                  <a:pos x="T2" y="T3"/>
                </a:cxn>
                <a:cxn ang="0">
                  <a:pos x="T4" y="T5"/>
                </a:cxn>
                <a:cxn ang="0">
                  <a:pos x="T6" y="T7"/>
                </a:cxn>
                <a:cxn ang="0">
                  <a:pos x="T8" y="T9"/>
                </a:cxn>
                <a:cxn ang="0">
                  <a:pos x="T10" y="T11"/>
                </a:cxn>
              </a:cxnLst>
              <a:rect l="0" t="0" r="r" b="b"/>
              <a:pathLst>
                <a:path w="23" h="135">
                  <a:moveTo>
                    <a:pt x="0" y="135"/>
                  </a:moveTo>
                  <a:lnTo>
                    <a:pt x="0" y="0"/>
                  </a:lnTo>
                  <a:lnTo>
                    <a:pt x="23" y="0"/>
                  </a:lnTo>
                  <a:lnTo>
                    <a:pt x="23" y="135"/>
                  </a:lnTo>
                  <a:lnTo>
                    <a:pt x="0" y="135"/>
                  </a:lnTo>
                  <a:lnTo>
                    <a:pt x="0" y="13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112">
              <a:extLst>
                <a:ext uri="{FF2B5EF4-FFF2-40B4-BE49-F238E27FC236}">
                  <a16:creationId xmlns:a16="http://schemas.microsoft.com/office/drawing/2014/main" id="{DB42CB83-7134-4FF2-A3AF-C062AB11D5FD}"/>
                </a:ext>
              </a:extLst>
            </p:cNvPr>
            <p:cNvSpPr>
              <a:spLocks/>
            </p:cNvSpPr>
            <p:nvPr/>
          </p:nvSpPr>
          <p:spPr bwMode="gray">
            <a:xfrm rot="16200000">
              <a:off x="5634321" y="1231119"/>
              <a:ext cx="16659" cy="123571"/>
            </a:xfrm>
            <a:custGeom>
              <a:avLst/>
              <a:gdLst>
                <a:gd name="T0" fmla="*/ 0 w 23"/>
                <a:gd name="T1" fmla="*/ 164 h 164"/>
                <a:gd name="T2" fmla="*/ 0 w 23"/>
                <a:gd name="T3" fmla="*/ 0 h 164"/>
                <a:gd name="T4" fmla="*/ 23 w 23"/>
                <a:gd name="T5" fmla="*/ 0 h 164"/>
                <a:gd name="T6" fmla="*/ 23 w 23"/>
                <a:gd name="T7" fmla="*/ 164 h 164"/>
                <a:gd name="T8" fmla="*/ 0 w 23"/>
                <a:gd name="T9" fmla="*/ 164 h 164"/>
                <a:gd name="T10" fmla="*/ 0 w 23"/>
                <a:gd name="T11" fmla="*/ 164 h 164"/>
              </a:gdLst>
              <a:ahLst/>
              <a:cxnLst>
                <a:cxn ang="0">
                  <a:pos x="T0" y="T1"/>
                </a:cxn>
                <a:cxn ang="0">
                  <a:pos x="T2" y="T3"/>
                </a:cxn>
                <a:cxn ang="0">
                  <a:pos x="T4" y="T5"/>
                </a:cxn>
                <a:cxn ang="0">
                  <a:pos x="T6" y="T7"/>
                </a:cxn>
                <a:cxn ang="0">
                  <a:pos x="T8" y="T9"/>
                </a:cxn>
                <a:cxn ang="0">
                  <a:pos x="T10" y="T11"/>
                </a:cxn>
              </a:cxnLst>
              <a:rect l="0" t="0" r="r" b="b"/>
              <a:pathLst>
                <a:path w="23" h="164">
                  <a:moveTo>
                    <a:pt x="0" y="164"/>
                  </a:moveTo>
                  <a:lnTo>
                    <a:pt x="0" y="0"/>
                  </a:lnTo>
                  <a:lnTo>
                    <a:pt x="23" y="0"/>
                  </a:lnTo>
                  <a:lnTo>
                    <a:pt x="23" y="164"/>
                  </a:lnTo>
                  <a:lnTo>
                    <a:pt x="0" y="164"/>
                  </a:lnTo>
                  <a:lnTo>
                    <a:pt x="0" y="164"/>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13">
              <a:extLst>
                <a:ext uri="{FF2B5EF4-FFF2-40B4-BE49-F238E27FC236}">
                  <a16:creationId xmlns:a16="http://schemas.microsoft.com/office/drawing/2014/main" id="{EA8807A3-0AFF-455C-ACD1-9C4D8DABA963}"/>
                </a:ext>
              </a:extLst>
            </p:cNvPr>
            <p:cNvSpPr>
              <a:spLocks/>
            </p:cNvSpPr>
            <p:nvPr/>
          </p:nvSpPr>
          <p:spPr bwMode="gray">
            <a:xfrm rot="16200000">
              <a:off x="5622641" y="1252032"/>
              <a:ext cx="16659" cy="146929"/>
            </a:xfrm>
            <a:custGeom>
              <a:avLst/>
              <a:gdLst>
                <a:gd name="T0" fmla="*/ 0 w 23"/>
                <a:gd name="T1" fmla="*/ 195 h 195"/>
                <a:gd name="T2" fmla="*/ 0 w 23"/>
                <a:gd name="T3" fmla="*/ 0 h 195"/>
                <a:gd name="T4" fmla="*/ 23 w 23"/>
                <a:gd name="T5" fmla="*/ 0 h 195"/>
                <a:gd name="T6" fmla="*/ 23 w 23"/>
                <a:gd name="T7" fmla="*/ 195 h 195"/>
                <a:gd name="T8" fmla="*/ 0 w 23"/>
                <a:gd name="T9" fmla="*/ 195 h 195"/>
                <a:gd name="T10" fmla="*/ 0 w 23"/>
                <a:gd name="T11" fmla="*/ 195 h 195"/>
              </a:gdLst>
              <a:ahLst/>
              <a:cxnLst>
                <a:cxn ang="0">
                  <a:pos x="T0" y="T1"/>
                </a:cxn>
                <a:cxn ang="0">
                  <a:pos x="T2" y="T3"/>
                </a:cxn>
                <a:cxn ang="0">
                  <a:pos x="T4" y="T5"/>
                </a:cxn>
                <a:cxn ang="0">
                  <a:pos x="T6" y="T7"/>
                </a:cxn>
                <a:cxn ang="0">
                  <a:pos x="T8" y="T9"/>
                </a:cxn>
                <a:cxn ang="0">
                  <a:pos x="T10" y="T11"/>
                </a:cxn>
              </a:cxnLst>
              <a:rect l="0" t="0" r="r" b="b"/>
              <a:pathLst>
                <a:path w="23" h="195">
                  <a:moveTo>
                    <a:pt x="0" y="195"/>
                  </a:moveTo>
                  <a:lnTo>
                    <a:pt x="0" y="0"/>
                  </a:lnTo>
                  <a:lnTo>
                    <a:pt x="23" y="0"/>
                  </a:lnTo>
                  <a:lnTo>
                    <a:pt x="23" y="195"/>
                  </a:lnTo>
                  <a:lnTo>
                    <a:pt x="0" y="195"/>
                  </a:lnTo>
                  <a:lnTo>
                    <a:pt x="0" y="195"/>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14">
              <a:extLst>
                <a:ext uri="{FF2B5EF4-FFF2-40B4-BE49-F238E27FC236}">
                  <a16:creationId xmlns:a16="http://schemas.microsoft.com/office/drawing/2014/main" id="{3A4B19F6-C293-4B45-8547-364CBFE6C258}"/>
                </a:ext>
              </a:extLst>
            </p:cNvPr>
            <p:cNvSpPr>
              <a:spLocks/>
            </p:cNvSpPr>
            <p:nvPr/>
          </p:nvSpPr>
          <p:spPr bwMode="gray">
            <a:xfrm rot="16200000">
              <a:off x="5481628" y="1228561"/>
              <a:ext cx="123124" cy="87404"/>
            </a:xfrm>
            <a:custGeom>
              <a:avLst/>
              <a:gdLst>
                <a:gd name="T0" fmla="*/ 133 w 170"/>
                <a:gd name="T1" fmla="*/ 102 h 116"/>
                <a:gd name="T2" fmla="*/ 0 w 170"/>
                <a:gd name="T3" fmla="*/ 20 h 116"/>
                <a:gd name="T4" fmla="*/ 10 w 170"/>
                <a:gd name="T5" fmla="*/ 0 h 116"/>
                <a:gd name="T6" fmla="*/ 143 w 170"/>
                <a:gd name="T7" fmla="*/ 83 h 116"/>
                <a:gd name="T8" fmla="*/ 152 w 170"/>
                <a:gd name="T9" fmla="*/ 69 h 116"/>
                <a:gd name="T10" fmla="*/ 170 w 170"/>
                <a:gd name="T11" fmla="*/ 110 h 116"/>
                <a:gd name="T12" fmla="*/ 125 w 170"/>
                <a:gd name="T13" fmla="*/ 116 h 116"/>
                <a:gd name="T14" fmla="*/ 133 w 170"/>
                <a:gd name="T15" fmla="*/ 102 h 116"/>
                <a:gd name="T16" fmla="*/ 133 w 170"/>
                <a:gd name="T17" fmla="*/ 10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16">
                  <a:moveTo>
                    <a:pt x="133" y="102"/>
                  </a:moveTo>
                  <a:lnTo>
                    <a:pt x="0" y="20"/>
                  </a:lnTo>
                  <a:lnTo>
                    <a:pt x="10" y="0"/>
                  </a:lnTo>
                  <a:lnTo>
                    <a:pt x="143" y="83"/>
                  </a:lnTo>
                  <a:lnTo>
                    <a:pt x="152" y="69"/>
                  </a:lnTo>
                  <a:lnTo>
                    <a:pt x="170" y="110"/>
                  </a:lnTo>
                  <a:lnTo>
                    <a:pt x="125" y="116"/>
                  </a:lnTo>
                  <a:lnTo>
                    <a:pt x="133" y="102"/>
                  </a:lnTo>
                  <a:lnTo>
                    <a:pt x="133" y="102"/>
                  </a:lnTo>
                  <a:close/>
                </a:path>
              </a:pathLst>
            </a:custGeom>
            <a:solidFill>
              <a:schemeClr val="bg2">
                <a:lumMod val="50000"/>
              </a:scheme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a:extLst>
                <a:ext uri="{FF2B5EF4-FFF2-40B4-BE49-F238E27FC236}">
                  <a16:creationId xmlns:a16="http://schemas.microsoft.com/office/drawing/2014/main" id="{D85FB2EF-8E80-4C05-97B4-54BBF6A52E30}"/>
                </a:ext>
              </a:extLst>
            </p:cNvPr>
            <p:cNvSpPr txBox="1"/>
            <p:nvPr/>
          </p:nvSpPr>
          <p:spPr bwMode="gray">
            <a:xfrm>
              <a:off x="5261404" y="1645280"/>
              <a:ext cx="1439544" cy="646331"/>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Student health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e-Schoolbag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弧形 67">
              <a:extLst>
                <a:ext uri="{FF2B5EF4-FFF2-40B4-BE49-F238E27FC236}">
                  <a16:creationId xmlns:a16="http://schemas.microsoft.com/office/drawing/2014/main" id="{C12B78CE-283C-46A2-A89D-3785496E7354}"/>
                </a:ext>
              </a:extLst>
            </p:cNvPr>
            <p:cNvSpPr>
              <a:spLocks noChangeAspect="1"/>
            </p:cNvSpPr>
            <p:nvPr/>
          </p:nvSpPr>
          <p:spPr bwMode="gray">
            <a:xfrm>
              <a:off x="6939798" y="1047735"/>
              <a:ext cx="656007" cy="656007"/>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a:extLst>
                <a:ext uri="{FF2B5EF4-FFF2-40B4-BE49-F238E27FC236}">
                  <a16:creationId xmlns:a16="http://schemas.microsoft.com/office/drawing/2014/main" id="{7D992C68-374E-4278-A822-86B0628A3150}"/>
                </a:ext>
              </a:extLst>
            </p:cNvPr>
            <p:cNvSpPr txBox="1"/>
            <p:nvPr/>
          </p:nvSpPr>
          <p:spPr bwMode="gray">
            <a:xfrm>
              <a:off x="6599256" y="1624701"/>
              <a:ext cx="1463394"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AGV navigation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Personnel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225">
              <a:extLst>
                <a:ext uri="{FF2B5EF4-FFF2-40B4-BE49-F238E27FC236}">
                  <a16:creationId xmlns:a16="http://schemas.microsoft.com/office/drawing/2014/main" id="{82F3151F-D171-428D-BE1C-43170955A727}"/>
                </a:ext>
              </a:extLst>
            </p:cNvPr>
            <p:cNvSpPr txBox="1">
              <a:spLocks noChangeArrowheads="1"/>
            </p:cNvSpPr>
            <p:nvPr/>
          </p:nvSpPr>
          <p:spPr bwMode="gray">
            <a:xfrm>
              <a:off x="8436722" y="1164636"/>
              <a:ext cx="643900" cy="471098"/>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Healthcare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弧形 68">
              <a:extLst>
                <a:ext uri="{FF2B5EF4-FFF2-40B4-BE49-F238E27FC236}">
                  <a16:creationId xmlns:a16="http://schemas.microsoft.com/office/drawing/2014/main" id="{AD4D7E97-5C80-4475-9E4E-CBF6DA4EC663}"/>
                </a:ext>
              </a:extLst>
            </p:cNvPr>
            <p:cNvSpPr>
              <a:spLocks noChangeAspect="1"/>
            </p:cNvSpPr>
            <p:nvPr/>
          </p:nvSpPr>
          <p:spPr bwMode="gray">
            <a:xfrm>
              <a:off x="8414740" y="1073657"/>
              <a:ext cx="635343" cy="600688"/>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14">
              <a:extLst>
                <a:ext uri="{FF2B5EF4-FFF2-40B4-BE49-F238E27FC236}">
                  <a16:creationId xmlns:a16="http://schemas.microsoft.com/office/drawing/2014/main" id="{3FCA8396-6208-4FCF-9868-66C0BD7DA204}"/>
                </a:ext>
              </a:extLst>
            </p:cNvPr>
            <p:cNvSpPr>
              <a:spLocks noEditPoints="1"/>
            </p:cNvSpPr>
            <p:nvPr/>
          </p:nvSpPr>
          <p:spPr bwMode="gray">
            <a:xfrm>
              <a:off x="8254335" y="1119464"/>
              <a:ext cx="310017" cy="258172"/>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chemeClr val="bg2">
                <a:lumMod val="50000"/>
              </a:schemeClr>
            </a:solidFill>
            <a:ln w="9525">
              <a:noFill/>
              <a:round/>
              <a:headEnd/>
              <a:tailEnd/>
            </a:ln>
          </p:spPr>
          <p:txBody>
            <a:bodyPr vert="horz" wrap="square" lIns="91412" tIns="45706" rIns="91412" bIns="45706"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a:extLst>
                <a:ext uri="{FF2B5EF4-FFF2-40B4-BE49-F238E27FC236}">
                  <a16:creationId xmlns:a16="http://schemas.microsoft.com/office/drawing/2014/main" id="{63D2F1B0-0F25-4875-9F9F-7613C5071164}"/>
                </a:ext>
              </a:extLst>
            </p:cNvPr>
            <p:cNvSpPr txBox="1"/>
            <p:nvPr/>
          </p:nvSpPr>
          <p:spPr bwMode="gray">
            <a:xfrm>
              <a:off x="7935189" y="1620506"/>
              <a:ext cx="2188040"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Energy efficiency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Personnel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225">
              <a:extLst>
                <a:ext uri="{FF2B5EF4-FFF2-40B4-BE49-F238E27FC236}">
                  <a16:creationId xmlns:a16="http://schemas.microsoft.com/office/drawing/2014/main" id="{6A7F2068-505B-4BA8-A7C0-8B284A915B33}"/>
                </a:ext>
              </a:extLst>
            </p:cNvPr>
            <p:cNvSpPr txBox="1">
              <a:spLocks noChangeArrowheads="1"/>
            </p:cNvSpPr>
            <p:nvPr/>
          </p:nvSpPr>
          <p:spPr bwMode="gray">
            <a:xfrm>
              <a:off x="9664818" y="1211956"/>
              <a:ext cx="621188" cy="276995"/>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Office</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弧形 71">
              <a:extLst>
                <a:ext uri="{FF2B5EF4-FFF2-40B4-BE49-F238E27FC236}">
                  <a16:creationId xmlns:a16="http://schemas.microsoft.com/office/drawing/2014/main" id="{1CB0E0BF-3E04-436E-A5EC-E84F46214434}"/>
                </a:ext>
              </a:extLst>
            </p:cNvPr>
            <p:cNvSpPr>
              <a:spLocks noChangeAspect="1"/>
            </p:cNvSpPr>
            <p:nvPr/>
          </p:nvSpPr>
          <p:spPr bwMode="gray">
            <a:xfrm>
              <a:off x="9607788" y="1051997"/>
              <a:ext cx="652684" cy="629749"/>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a:extLst>
                <a:ext uri="{FF2B5EF4-FFF2-40B4-BE49-F238E27FC236}">
                  <a16:creationId xmlns:a16="http://schemas.microsoft.com/office/drawing/2014/main" id="{E4BBFB60-A062-4600-901E-D585B31D2F65}"/>
                </a:ext>
              </a:extLst>
            </p:cNvPr>
            <p:cNvSpPr>
              <a:spLocks noChangeAspect="1"/>
            </p:cNvSpPr>
            <p:nvPr/>
          </p:nvSpPr>
          <p:spPr bwMode="gray">
            <a:xfrm>
              <a:off x="9560063" y="1096385"/>
              <a:ext cx="216000" cy="216000"/>
            </a:xfrm>
            <a:prstGeom prst="ellipse">
              <a:avLst/>
            </a:prstGeom>
            <a:solidFill>
              <a:schemeClr val="bg2">
                <a:lumMod val="50000"/>
              </a:schemeClr>
            </a:solidFill>
            <a:ln w="6350" cap="flat" cmpd="sng" algn="ctr">
              <a:noFill/>
              <a:prstDash val="sysDash"/>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Picture 3" descr="C:\Users\Administrator\Desktop\商业模式-01.png">
              <a:extLst>
                <a:ext uri="{FF2B5EF4-FFF2-40B4-BE49-F238E27FC236}">
                  <a16:creationId xmlns:a16="http://schemas.microsoft.com/office/drawing/2014/main" id="{41BCEF3F-CDDF-4BFF-A7D4-3624572467C5}"/>
                </a:ext>
              </a:extLst>
            </p:cNvPr>
            <p:cNvPicPr>
              <a:picLocks noChangeAspect="1" noChangeArrowheads="1"/>
            </p:cNvPicPr>
            <p:nvPr/>
          </p:nvPicPr>
          <p:blipFill>
            <a:blip r:embed="rId7" cstate="print"/>
            <a:srcRect/>
            <a:stretch>
              <a:fillRect/>
            </a:stretch>
          </p:blipFill>
          <p:spPr bwMode="gray">
            <a:xfrm>
              <a:off x="9590602" y="1119015"/>
              <a:ext cx="151630" cy="143577"/>
            </a:xfrm>
            <a:prstGeom prst="rect">
              <a:avLst/>
            </a:prstGeom>
            <a:noFill/>
            <a:effectLst/>
          </p:spPr>
        </p:pic>
        <p:sp>
          <p:nvSpPr>
            <p:cNvPr id="103" name="1125557403">
              <a:extLst>
                <a:ext uri="{FF2B5EF4-FFF2-40B4-BE49-F238E27FC236}">
                  <a16:creationId xmlns:a16="http://schemas.microsoft.com/office/drawing/2014/main" id="{B765ED5F-EA79-45D8-98CF-5149795A7CE7}"/>
                </a:ext>
              </a:extLst>
            </p:cNvPr>
            <p:cNvSpPr txBox="1">
              <a:spLocks noChangeArrowheads="1"/>
            </p:cNvSpPr>
            <p:nvPr/>
          </p:nvSpPr>
          <p:spPr bwMode="gray">
            <a:xfrm>
              <a:off x="10266837" y="1173582"/>
              <a:ext cx="391551" cy="446924"/>
            </a:xfrm>
            <a:prstGeom prst="rect">
              <a:avLst/>
            </a:prstGeom>
            <a:noFill/>
            <a:ln w="9525">
              <a:noFill/>
              <a:miter lim="800000"/>
              <a:headEnd/>
              <a:tailEnd/>
            </a:ln>
          </p:spPr>
          <p:txBody>
            <a:bodyPr lIns="121915" tIns="60959" rIns="121915" bIns="60959"/>
            <a:lstStyle/>
            <a:p>
              <a:pPr defTabSz="1218662" fontAlgn="ct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09" name="文本框 108">
              <a:extLst>
                <a:ext uri="{FF2B5EF4-FFF2-40B4-BE49-F238E27FC236}">
                  <a16:creationId xmlns:a16="http://schemas.microsoft.com/office/drawing/2014/main" id="{B7EA91AF-D477-4288-866C-3BAFD8BC85F6}"/>
                </a:ext>
              </a:extLst>
            </p:cNvPr>
            <p:cNvSpPr txBox="1"/>
            <p:nvPr/>
          </p:nvSpPr>
          <p:spPr bwMode="gray">
            <a:xfrm>
              <a:off x="9493966" y="1636136"/>
              <a:ext cx="2074243" cy="1015663"/>
            </a:xfrm>
            <a:prstGeom prst="rect">
              <a:avLst/>
            </a:prstGeom>
            <a:noFill/>
          </p:spPr>
          <p:txBody>
            <a:bodyPr wrap="square" rtlCol="0">
              <a:spAutoFit/>
            </a:bodyPr>
            <a:lstStyle/>
            <a:p>
              <a:pPr marL="171450" indent="-171450">
                <a:buFont typeface="Wingdings" panose="05000000000000000000" pitchFamily="2" charset="2"/>
                <a:buChar char="§"/>
              </a:pPr>
              <a:r>
                <a:rPr lang="en-US" sz="1200">
                  <a:latin typeface="Huawei Sans" panose="020C0503030203020204" pitchFamily="34" charset="0"/>
                  <a:ea typeface="方正兰亭黑简体" panose="02000000000000000000" pitchFamily="2" charset="-122"/>
                  <a:sym typeface="Huawei Sans" panose="020C0503030203020204" pitchFamily="34" charset="0"/>
                </a:rPr>
                <a:t>Energy </a:t>
              </a: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efficiency</a:t>
              </a:r>
              <a:r>
                <a:rPr lang="en-US" sz="1200">
                  <a:latin typeface="Huawei Sans" panose="020C0503030203020204" pitchFamily="34" charset="0"/>
                  <a:ea typeface="方正兰亭黑简体" panose="02000000000000000000" pitchFamily="2" charset="-122"/>
                  <a:sym typeface="Huawei Sans" panose="020C0503030203020204" pitchFamily="34" charset="0"/>
                </a:rPr>
                <a:t> management</a:t>
              </a:r>
            </a:p>
            <a:p>
              <a:pPr marL="171450" indent="-171450">
                <a:buFont typeface="Wingdings" panose="05000000000000000000" pitchFamily="2" charset="2"/>
                <a:buChar char="§"/>
              </a:pPr>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Asset </a:t>
              </a:r>
            </a:p>
            <a:p>
              <a:r>
                <a:rPr lang="en-US" altLang="zh-CN" sz="1200">
                  <a:latin typeface="Huawei Sans" panose="020C0503030203020204" pitchFamily="34" charset="0"/>
                  <a:ea typeface="方正兰亭黑简体" panose="02000000000000000000" pitchFamily="2" charset="-122"/>
                  <a:sym typeface="Huawei Sans" panose="020C0503030203020204" pitchFamily="34" charset="0"/>
                </a:rPr>
                <a:t>   management</a:t>
              </a:r>
            </a:p>
            <a:p>
              <a:pPr marL="171450" indent="-171450">
                <a:buFont typeface="Wingdings" panose="05000000000000000000" pitchFamily="2" charset="2"/>
                <a:buChar char="§"/>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a:extLst>
                <a:ext uri="{FF2B5EF4-FFF2-40B4-BE49-F238E27FC236}">
                  <a16:creationId xmlns:a16="http://schemas.microsoft.com/office/drawing/2014/main" id="{A319C336-D868-47B0-B2C7-990036B011D8}"/>
                </a:ext>
              </a:extLst>
            </p:cNvPr>
            <p:cNvSpPr/>
            <p:nvPr/>
          </p:nvSpPr>
          <p:spPr bwMode="gray">
            <a:xfrm>
              <a:off x="901278" y="2648354"/>
              <a:ext cx="10038037" cy="1308266"/>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172">
              <a:extLst>
                <a:ext uri="{FF2B5EF4-FFF2-40B4-BE49-F238E27FC236}">
                  <a16:creationId xmlns:a16="http://schemas.microsoft.com/office/drawing/2014/main" id="{89F3D65B-B5B6-4E70-8310-B2D455C72E29}"/>
                </a:ext>
              </a:extLst>
            </p:cNvPr>
            <p:cNvSpPr/>
            <p:nvPr/>
          </p:nvSpPr>
          <p:spPr bwMode="gray">
            <a:xfrm>
              <a:off x="1796175" y="2679507"/>
              <a:ext cx="9101806" cy="1246424"/>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 name="圆角矩形 37">
              <a:extLst>
                <a:ext uri="{FF2B5EF4-FFF2-40B4-BE49-F238E27FC236}">
                  <a16:creationId xmlns:a16="http://schemas.microsoft.com/office/drawing/2014/main" id="{B90FB500-558C-4E4E-BA10-AB4B9BEBC840}"/>
                </a:ext>
              </a:extLst>
            </p:cNvPr>
            <p:cNvSpPr/>
            <p:nvPr/>
          </p:nvSpPr>
          <p:spPr bwMode="gray">
            <a:xfrm>
              <a:off x="2038115" y="3740314"/>
              <a:ext cx="7969903" cy="192183"/>
            </a:xfrm>
            <a:prstGeom prst="roundRect">
              <a:avLst/>
            </a:prstGeom>
            <a:solidFill>
              <a:srgbClr val="30B5C5"/>
            </a:solidFill>
            <a:ln>
              <a:solidFill>
                <a:srgbClr val="99DFF9"/>
              </a:solidFill>
              <a:bevel/>
            </a:ln>
            <a:effectLst/>
          </p:spPr>
          <p:txBody>
            <a:bodyPr lIns="76787" tIns="38393" rIns="76787" bIns="38393" anchor="ctr"/>
            <a:lstStyle/>
            <a:p>
              <a:pPr algn="ctr" defTabSz="1233589">
                <a:defRPr/>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Solution platform layer (intent engine, policy engine, security engine, and </a:t>
              </a:r>
              <a:r>
                <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analytics</a:t>
              </a:r>
              <a:r>
                <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engine)</a:t>
              </a:r>
            </a:p>
          </p:txBody>
        </p:sp>
        <p:sp>
          <p:nvSpPr>
            <p:cNvPr id="12" name="文本框 11">
              <a:extLst>
                <a:ext uri="{FF2B5EF4-FFF2-40B4-BE49-F238E27FC236}">
                  <a16:creationId xmlns:a16="http://schemas.microsoft.com/office/drawing/2014/main" id="{91ECFA9C-D3D6-4D87-B78B-796A843ED2E0}"/>
                </a:ext>
              </a:extLst>
            </p:cNvPr>
            <p:cNvSpPr txBox="1"/>
            <p:nvPr/>
          </p:nvSpPr>
          <p:spPr bwMode="gray">
            <a:xfrm>
              <a:off x="848712" y="2973979"/>
              <a:ext cx="1160095"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27" name="TextBox 189">
              <a:extLst>
                <a:ext uri="{FF2B5EF4-FFF2-40B4-BE49-F238E27FC236}">
                  <a16:creationId xmlns:a16="http://schemas.microsoft.com/office/drawing/2014/main" id="{A29B1B28-C41D-476B-8964-0DB57FB37710}"/>
                </a:ext>
              </a:extLst>
            </p:cNvPr>
            <p:cNvSpPr txBox="1"/>
            <p:nvPr/>
          </p:nvSpPr>
          <p:spPr bwMode="gray">
            <a:xfrm>
              <a:off x="4852573" y="2745835"/>
              <a:ext cx="2358253"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Value-added service API</a:t>
              </a: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143">
              <a:extLst>
                <a:ext uri="{FF2B5EF4-FFF2-40B4-BE49-F238E27FC236}">
                  <a16:creationId xmlns:a16="http://schemas.microsoft.com/office/drawing/2014/main" id="{22A805AE-8BF8-4A2B-AABC-419FF68D16C5}"/>
                </a:ext>
              </a:extLst>
            </p:cNvPr>
            <p:cNvSpPr/>
            <p:nvPr/>
          </p:nvSpPr>
          <p:spPr bwMode="gray">
            <a:xfrm>
              <a:off x="6876893" y="3018354"/>
              <a:ext cx="1587184" cy="315956"/>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Portal + RADIUS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144">
              <a:extLst>
                <a:ext uri="{FF2B5EF4-FFF2-40B4-BE49-F238E27FC236}">
                  <a16:creationId xmlns:a16="http://schemas.microsoft.com/office/drawing/2014/main" id="{CDC0067C-1B95-488F-BB26-7EF51F72B8B0}"/>
                </a:ext>
              </a:extLst>
            </p:cNvPr>
            <p:cNvSpPr/>
            <p:nvPr/>
          </p:nvSpPr>
          <p:spPr bwMode="gray">
            <a:xfrm>
              <a:off x="6876893" y="3367950"/>
              <a:ext cx="1587184" cy="303861"/>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a16="http://schemas.microsoft.com/office/drawing/2014/main" id="{40408AC7-DAB0-49BD-8F99-51B931B5CD11}"/>
                </a:ext>
              </a:extLst>
            </p:cNvPr>
            <p:cNvSpPr/>
            <p:nvPr/>
          </p:nvSpPr>
          <p:spPr bwMode="gray">
            <a:xfrm>
              <a:off x="1858617" y="2774355"/>
              <a:ext cx="2469660" cy="91776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TextBox 189">
              <a:extLst>
                <a:ext uri="{FF2B5EF4-FFF2-40B4-BE49-F238E27FC236}">
                  <a16:creationId xmlns:a16="http://schemas.microsoft.com/office/drawing/2014/main" id="{461E4BA5-5343-487D-BE3C-EF22776AF043}"/>
                </a:ext>
              </a:extLst>
            </p:cNvPr>
            <p:cNvSpPr txBox="1"/>
            <p:nvPr/>
          </p:nvSpPr>
          <p:spPr bwMode="gray">
            <a:xfrm>
              <a:off x="2216339" y="2712940"/>
              <a:ext cx="2349265" cy="272518"/>
            </a:xfrm>
            <a:prstGeom prst="rect">
              <a:avLst/>
            </a:prstGeom>
            <a:noFill/>
            <a:effectLst/>
          </p:spPr>
          <p:txBody>
            <a:bodyPr wrap="square" lIns="87000" tIns="43501" rIns="87000" bIns="43501" rtlCol="0">
              <a:spAutoFit/>
            </a:bodyPr>
            <a:lstStyle/>
            <a:p>
              <a:pPr defTabSz="1035965" fontAlgn="auto">
                <a:spcBef>
                  <a:spcPts val="0"/>
                </a:spcBef>
                <a:spcAft>
                  <a:spcPts val="0"/>
                </a:spcAft>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Basic network API</a:t>
              </a: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125">
              <a:extLst>
                <a:ext uri="{FF2B5EF4-FFF2-40B4-BE49-F238E27FC236}">
                  <a16:creationId xmlns:a16="http://schemas.microsoft.com/office/drawing/2014/main" id="{08D825E4-7302-4860-9890-9CDBF711E741}"/>
                </a:ext>
              </a:extLst>
            </p:cNvPr>
            <p:cNvSpPr/>
            <p:nvPr/>
          </p:nvSpPr>
          <p:spPr bwMode="gray">
            <a:xfrm>
              <a:off x="1871603" y="2954517"/>
              <a:ext cx="982411" cy="343983"/>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139">
              <a:extLst>
                <a:ext uri="{FF2B5EF4-FFF2-40B4-BE49-F238E27FC236}">
                  <a16:creationId xmlns:a16="http://schemas.microsoft.com/office/drawing/2014/main" id="{3BAE6B33-2FAC-45F1-9C59-88DBEC930E85}"/>
                </a:ext>
              </a:extLst>
            </p:cNvPr>
            <p:cNvSpPr/>
            <p:nvPr/>
          </p:nvSpPr>
          <p:spPr bwMode="gray">
            <a:xfrm>
              <a:off x="1871604" y="3353218"/>
              <a:ext cx="1247163" cy="327044"/>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O&amp;M and monitoring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140">
              <a:extLst>
                <a:ext uri="{FF2B5EF4-FFF2-40B4-BE49-F238E27FC236}">
                  <a16:creationId xmlns:a16="http://schemas.microsoft.com/office/drawing/2014/main" id="{078E5BA5-FA59-4376-9DB5-9923B0C9C83D}"/>
                </a:ext>
              </a:extLst>
            </p:cNvPr>
            <p:cNvSpPr/>
            <p:nvPr/>
          </p:nvSpPr>
          <p:spPr bwMode="gray">
            <a:xfrm>
              <a:off x="2884226" y="2959887"/>
              <a:ext cx="1396967" cy="345914"/>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configuration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142">
              <a:extLst>
                <a:ext uri="{FF2B5EF4-FFF2-40B4-BE49-F238E27FC236}">
                  <a16:creationId xmlns:a16="http://schemas.microsoft.com/office/drawing/2014/main" id="{CFD12BDA-7171-449F-8E10-54A67C3F81C6}"/>
                </a:ext>
              </a:extLst>
            </p:cNvPr>
            <p:cNvSpPr/>
            <p:nvPr/>
          </p:nvSpPr>
          <p:spPr bwMode="gray">
            <a:xfrm>
              <a:off x="3175090" y="3335637"/>
              <a:ext cx="1129961" cy="365969"/>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89">
              <a:extLst>
                <a:ext uri="{FF2B5EF4-FFF2-40B4-BE49-F238E27FC236}">
                  <a16:creationId xmlns:a16="http://schemas.microsoft.com/office/drawing/2014/main" id="{D5793195-A5E2-4407-9557-FDEFBE82ED60}"/>
                </a:ext>
              </a:extLst>
            </p:cNvPr>
            <p:cNvSpPr txBox="1"/>
            <p:nvPr/>
          </p:nvSpPr>
          <p:spPr bwMode="gray">
            <a:xfrm>
              <a:off x="6566116" y="2752443"/>
              <a:ext cx="2253728"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Third-party API</a:t>
              </a: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圆角矩形 117">
              <a:extLst>
                <a:ext uri="{FF2B5EF4-FFF2-40B4-BE49-F238E27FC236}">
                  <a16:creationId xmlns:a16="http://schemas.microsoft.com/office/drawing/2014/main" id="{6AF1FCD5-5F9D-4A46-A5CA-A5F704AD43DE}"/>
                </a:ext>
              </a:extLst>
            </p:cNvPr>
            <p:cNvSpPr/>
            <p:nvPr/>
          </p:nvSpPr>
          <p:spPr bwMode="gray">
            <a:xfrm>
              <a:off x="4446445" y="3001599"/>
              <a:ext cx="1036575" cy="323925"/>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119">
              <a:extLst>
                <a:ext uri="{FF2B5EF4-FFF2-40B4-BE49-F238E27FC236}">
                  <a16:creationId xmlns:a16="http://schemas.microsoft.com/office/drawing/2014/main" id="{FC4599B6-7E1C-4EBA-B098-607C1BBEAABF}"/>
                </a:ext>
              </a:extLst>
            </p:cNvPr>
            <p:cNvSpPr/>
            <p:nvPr/>
          </p:nvSpPr>
          <p:spPr bwMode="gray">
            <a:xfrm>
              <a:off x="4446445" y="3367950"/>
              <a:ext cx="1044000" cy="303861"/>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圆角矩形 120">
              <a:extLst>
                <a:ext uri="{FF2B5EF4-FFF2-40B4-BE49-F238E27FC236}">
                  <a16:creationId xmlns:a16="http://schemas.microsoft.com/office/drawing/2014/main" id="{E4B3B4A2-B0A8-412C-821A-A9775E2EF96E}"/>
                </a:ext>
              </a:extLst>
            </p:cNvPr>
            <p:cNvSpPr/>
            <p:nvPr/>
          </p:nvSpPr>
          <p:spPr bwMode="gray">
            <a:xfrm>
              <a:off x="5572251" y="3006799"/>
              <a:ext cx="1044000" cy="318726"/>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Box 189">
              <a:extLst>
                <a:ext uri="{FF2B5EF4-FFF2-40B4-BE49-F238E27FC236}">
                  <a16:creationId xmlns:a16="http://schemas.microsoft.com/office/drawing/2014/main" id="{01D730F0-ADEC-4349-BC0B-F1FC92626F23}"/>
                </a:ext>
              </a:extLst>
            </p:cNvPr>
            <p:cNvSpPr txBox="1"/>
            <p:nvPr/>
          </p:nvSpPr>
          <p:spPr bwMode="gray">
            <a:xfrm>
              <a:off x="8686030" y="2735713"/>
              <a:ext cx="1362917"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圆角矩形 121">
              <a:extLst>
                <a:ext uri="{FF2B5EF4-FFF2-40B4-BE49-F238E27FC236}">
                  <a16:creationId xmlns:a16="http://schemas.microsoft.com/office/drawing/2014/main" id="{0FD662FA-EA2E-4DC5-B461-060F2BD089A7}"/>
                </a:ext>
              </a:extLst>
            </p:cNvPr>
            <p:cNvSpPr/>
            <p:nvPr/>
          </p:nvSpPr>
          <p:spPr bwMode="gray">
            <a:xfrm>
              <a:off x="8712439" y="2981721"/>
              <a:ext cx="1328059" cy="226766"/>
            </a:xfrm>
            <a:prstGeom prst="roundRect">
              <a:avLst/>
            </a:prstGeom>
            <a:solidFill>
              <a:srgbClr val="E1F1DB"/>
            </a:solidFill>
            <a:ln>
              <a:noFill/>
            </a:ln>
            <a:effectLst/>
          </p:spPr>
          <p:txBody>
            <a:bodyPr lIns="36000" tIns="0" rIns="36000" bIns="0"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Platform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124">
              <a:extLst>
                <a:ext uri="{FF2B5EF4-FFF2-40B4-BE49-F238E27FC236}">
                  <a16:creationId xmlns:a16="http://schemas.microsoft.com/office/drawing/2014/main" id="{B29BDEBA-1059-412E-A17D-5380872A518A}"/>
                </a:ext>
              </a:extLst>
            </p:cNvPr>
            <p:cNvSpPr/>
            <p:nvPr/>
          </p:nvSpPr>
          <p:spPr bwMode="gray">
            <a:xfrm>
              <a:off x="8712438" y="3227420"/>
              <a:ext cx="1328059" cy="232599"/>
            </a:xfrm>
            <a:prstGeom prst="roundRect">
              <a:avLst/>
            </a:prstGeom>
            <a:solidFill>
              <a:srgbClr val="E1F1DB"/>
            </a:solidFill>
            <a:ln>
              <a:noFill/>
            </a:ln>
            <a:effectLst/>
          </p:spPr>
          <p:txBody>
            <a:bodyPr lIns="36000" tIns="36000" rIns="36000" bIns="36000"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圆角矩形 151">
              <a:extLst>
                <a:ext uri="{FF2B5EF4-FFF2-40B4-BE49-F238E27FC236}">
                  <a16:creationId xmlns:a16="http://schemas.microsoft.com/office/drawing/2014/main" id="{39A16B0E-7E42-40DC-9A22-992ED2BFEC44}"/>
                </a:ext>
              </a:extLst>
            </p:cNvPr>
            <p:cNvSpPr/>
            <p:nvPr/>
          </p:nvSpPr>
          <p:spPr bwMode="gray">
            <a:xfrm>
              <a:off x="8712439" y="3478162"/>
              <a:ext cx="1328058" cy="251103"/>
            </a:xfrm>
            <a:prstGeom prst="roundRect">
              <a:avLst/>
            </a:prstGeom>
            <a:solidFill>
              <a:srgbClr val="E1F1DB"/>
            </a:solidFill>
            <a:ln>
              <a:noFill/>
            </a:ln>
            <a:effectLst/>
          </p:spPr>
          <p:txBody>
            <a:bodyPr lIns="36000" tIns="36000" rIns="36000" bIns="36000"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61">
              <a:extLst>
                <a:ext uri="{FF2B5EF4-FFF2-40B4-BE49-F238E27FC236}">
                  <a16:creationId xmlns:a16="http://schemas.microsoft.com/office/drawing/2014/main" id="{610ABA87-2F1A-40CB-99C5-78023868CD1F}"/>
                </a:ext>
              </a:extLst>
            </p:cNvPr>
            <p:cNvSpPr/>
            <p:nvPr/>
          </p:nvSpPr>
          <p:spPr bwMode="gray">
            <a:xfrm>
              <a:off x="5572251" y="3367950"/>
              <a:ext cx="1044000" cy="301989"/>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a:extLst>
                <a:ext uri="{FF2B5EF4-FFF2-40B4-BE49-F238E27FC236}">
                  <a16:creationId xmlns:a16="http://schemas.microsoft.com/office/drawing/2014/main" id="{F510D7A0-DF5D-42E5-8125-8A67CA8EA66B}"/>
                </a:ext>
              </a:extLst>
            </p:cNvPr>
            <p:cNvSpPr/>
            <p:nvPr/>
          </p:nvSpPr>
          <p:spPr bwMode="gray">
            <a:xfrm>
              <a:off x="889894" y="5257329"/>
              <a:ext cx="10038037" cy="908838"/>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a16="http://schemas.microsoft.com/office/drawing/2014/main" id="{B6C12123-FB13-4DF6-84BA-C74E02B59B4C}"/>
                </a:ext>
              </a:extLst>
            </p:cNvPr>
            <p:cNvSpPr txBox="1"/>
            <p:nvPr/>
          </p:nvSpPr>
          <p:spPr bwMode="gray">
            <a:xfrm>
              <a:off x="928184" y="5396174"/>
              <a:ext cx="1080623"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Terminal layer</a:t>
              </a:r>
            </a:p>
          </p:txBody>
        </p:sp>
        <p:sp>
          <p:nvSpPr>
            <p:cNvPr id="141" name="矩形 140">
              <a:extLst>
                <a:ext uri="{FF2B5EF4-FFF2-40B4-BE49-F238E27FC236}">
                  <a16:creationId xmlns:a16="http://schemas.microsoft.com/office/drawing/2014/main" id="{970B4FC4-D8F9-4221-8555-D5C99E2D5DEC}"/>
                </a:ext>
              </a:extLst>
            </p:cNvPr>
            <p:cNvSpPr/>
            <p:nvPr/>
          </p:nvSpPr>
          <p:spPr bwMode="gray">
            <a:xfrm>
              <a:off x="5839791" y="5368515"/>
              <a:ext cx="3483561" cy="744460"/>
            </a:xfrm>
            <a:prstGeom prst="rect">
              <a:avLst/>
            </a:prstGeom>
            <a:noFill/>
            <a:ln>
              <a:solidFill>
                <a:srgbClr val="94DAE2"/>
              </a:solidFill>
            </a:ln>
          </p:spPr>
          <p:style>
            <a:lnRef idx="2">
              <a:schemeClr val="accent1"/>
            </a:lnRef>
            <a:fillRef idx="1">
              <a:schemeClr val="lt1"/>
            </a:fillRef>
            <a:effectRef idx="0">
              <a:schemeClr val="accent1"/>
            </a:effectRef>
            <a:fontRef idx="minor">
              <a:schemeClr val="dk1"/>
            </a:fontRef>
          </p:style>
          <p:txBody>
            <a:bodyPr vert="horz" wrap="square" lIns="103606" tIns="51803" rIns="103606" bIns="51803" numCol="1" rtlCol="0" anchor="t" anchorCtr="0" compatLnSpc="1">
              <a:prstTxWarp prst="textNoShape">
                <a:avLst/>
              </a:prstTxWarp>
            </a:bodyPr>
            <a:lstStyle/>
            <a:p>
              <a:pPr defTabSz="1035759">
                <a:buClr>
                  <a:srgbClr val="CC9900"/>
                </a:buClr>
                <a:buFont typeface="Wingdings" pitchFamily="2" charset="2"/>
                <a:buChar char="n"/>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314623880">
              <a:extLst>
                <a:ext uri="{FF2B5EF4-FFF2-40B4-BE49-F238E27FC236}">
                  <a16:creationId xmlns:a16="http://schemas.microsoft.com/office/drawing/2014/main" id="{3C8852CF-E0AD-4DF4-93D9-76C2A4EF58E6}"/>
                </a:ext>
              </a:extLst>
            </p:cNvPr>
            <p:cNvSpPr/>
            <p:nvPr/>
          </p:nvSpPr>
          <p:spPr bwMode="gray">
            <a:xfrm>
              <a:off x="5748472" y="576830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Mobile </a:t>
              </a:r>
            </a:p>
          </p:txBody>
        </p:sp>
        <p:sp>
          <p:nvSpPr>
            <p:cNvPr id="143" name="314623880">
              <a:extLst>
                <a:ext uri="{FF2B5EF4-FFF2-40B4-BE49-F238E27FC236}">
                  <a16:creationId xmlns:a16="http://schemas.microsoft.com/office/drawing/2014/main" id="{4F9FF12D-705D-49F4-914D-1B21F9F2D074}"/>
                </a:ext>
              </a:extLst>
            </p:cNvPr>
            <p:cNvSpPr/>
            <p:nvPr/>
          </p:nvSpPr>
          <p:spPr bwMode="gray">
            <a:xfrm>
              <a:off x="6346579" y="576830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 phone</a:t>
              </a:r>
            </a:p>
          </p:txBody>
        </p:sp>
        <p:sp>
          <p:nvSpPr>
            <p:cNvPr id="144" name="314623880">
              <a:extLst>
                <a:ext uri="{FF2B5EF4-FFF2-40B4-BE49-F238E27FC236}">
                  <a16:creationId xmlns:a16="http://schemas.microsoft.com/office/drawing/2014/main" id="{E3BC71F1-64D6-496E-BD24-1F6487FB357D}"/>
                </a:ext>
              </a:extLst>
            </p:cNvPr>
            <p:cNvSpPr/>
            <p:nvPr/>
          </p:nvSpPr>
          <p:spPr bwMode="gray">
            <a:xfrm>
              <a:off x="6986880" y="576830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Tablet</a:t>
              </a:r>
            </a:p>
          </p:txBody>
        </p:sp>
        <p:sp>
          <p:nvSpPr>
            <p:cNvPr id="145" name="314623880">
              <a:extLst>
                <a:ext uri="{FF2B5EF4-FFF2-40B4-BE49-F238E27FC236}">
                  <a16:creationId xmlns:a16="http://schemas.microsoft.com/office/drawing/2014/main" id="{FB7C6E8F-CF14-4AA3-972F-1F7F12003C69}"/>
                </a:ext>
              </a:extLst>
            </p:cNvPr>
            <p:cNvSpPr/>
            <p:nvPr/>
          </p:nvSpPr>
          <p:spPr bwMode="gray">
            <a:xfrm>
              <a:off x="7688452" y="5768308"/>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Camera</a:t>
              </a:r>
            </a:p>
          </p:txBody>
        </p:sp>
        <p:sp>
          <p:nvSpPr>
            <p:cNvPr id="126" name="314623880">
              <a:extLst>
                <a:ext uri="{FF2B5EF4-FFF2-40B4-BE49-F238E27FC236}">
                  <a16:creationId xmlns:a16="http://schemas.microsoft.com/office/drawing/2014/main" id="{7911C793-00AB-43A4-BD6D-499B7257D192}"/>
                </a:ext>
              </a:extLst>
            </p:cNvPr>
            <p:cNvSpPr/>
            <p:nvPr/>
          </p:nvSpPr>
          <p:spPr bwMode="gray">
            <a:xfrm>
              <a:off x="2162596" y="5720683"/>
              <a:ext cx="92299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314623880">
              <a:extLst>
                <a:ext uri="{FF2B5EF4-FFF2-40B4-BE49-F238E27FC236}">
                  <a16:creationId xmlns:a16="http://schemas.microsoft.com/office/drawing/2014/main" id="{029DEDB5-526D-4D8F-8205-F9298467ACA5}"/>
                </a:ext>
              </a:extLst>
            </p:cNvPr>
            <p:cNvSpPr/>
            <p:nvPr/>
          </p:nvSpPr>
          <p:spPr bwMode="gray">
            <a:xfrm>
              <a:off x="2796853" y="572068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Asset tag</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314623880">
              <a:extLst>
                <a:ext uri="{FF2B5EF4-FFF2-40B4-BE49-F238E27FC236}">
                  <a16:creationId xmlns:a16="http://schemas.microsoft.com/office/drawing/2014/main" id="{76995BEF-3E12-4D2C-B780-232560FC7759}"/>
                </a:ext>
              </a:extLst>
            </p:cNvPr>
            <p:cNvSpPr/>
            <p:nvPr/>
          </p:nvSpPr>
          <p:spPr bwMode="gray">
            <a:xfrm>
              <a:off x="4267988" y="572068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Smart wrist strap</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314623880">
              <a:extLst>
                <a:ext uri="{FF2B5EF4-FFF2-40B4-BE49-F238E27FC236}">
                  <a16:creationId xmlns:a16="http://schemas.microsoft.com/office/drawing/2014/main" id="{4E99F0C2-9BAD-4FE0-B43D-9193E01745FA}"/>
                </a:ext>
              </a:extLst>
            </p:cNvPr>
            <p:cNvSpPr/>
            <p:nvPr/>
          </p:nvSpPr>
          <p:spPr bwMode="gray">
            <a:xfrm>
              <a:off x="3484917" y="5720683"/>
              <a:ext cx="1116827" cy="265119"/>
            </a:xfrm>
            <a:prstGeom prst="rect">
              <a:avLst/>
            </a:prstGeom>
          </p:spPr>
          <p:txBody>
            <a:bodyPr wrap="square" lIns="91386" tIns="45690" rIns="91386" bIns="45690">
              <a:noAutofit/>
            </a:bodyPr>
            <a:lstStyle/>
            <a:p>
              <a:pPr algn="ctr" defTabSz="1219078" fontAlgn="ctr">
                <a:spcBef>
                  <a:spcPts val="0"/>
                </a:spcBef>
                <a:spcAft>
                  <a:spcPts val="0"/>
                </a:spcAft>
                <a:buClr>
                  <a:srgbClr val="CC9900"/>
                </a:buClr>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Baby wristband</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矩形 139">
              <a:extLst>
                <a:ext uri="{FF2B5EF4-FFF2-40B4-BE49-F238E27FC236}">
                  <a16:creationId xmlns:a16="http://schemas.microsoft.com/office/drawing/2014/main" id="{391C9A36-34B2-446A-B2EC-724C60451684}"/>
                </a:ext>
              </a:extLst>
            </p:cNvPr>
            <p:cNvSpPr/>
            <p:nvPr/>
          </p:nvSpPr>
          <p:spPr bwMode="gray">
            <a:xfrm>
              <a:off x="2144269" y="5370386"/>
              <a:ext cx="3451183" cy="744461"/>
            </a:xfrm>
            <a:prstGeom prst="rect">
              <a:avLst/>
            </a:prstGeom>
            <a:noFill/>
            <a:ln>
              <a:solidFill>
                <a:srgbClr val="94DAE2"/>
              </a:solidFill>
            </a:ln>
          </p:spPr>
          <p:style>
            <a:lnRef idx="2">
              <a:schemeClr val="accent1"/>
            </a:lnRef>
            <a:fillRef idx="1">
              <a:schemeClr val="lt1"/>
            </a:fillRef>
            <a:effectRef idx="0">
              <a:schemeClr val="accent1"/>
            </a:effectRef>
            <a:fontRef idx="minor">
              <a:schemeClr val="dk1"/>
            </a:fontRef>
          </p:style>
          <p:txBody>
            <a:bodyPr vert="horz" wrap="square" lIns="103606" tIns="51803" rIns="103606" bIns="51803" numCol="1" rtlCol="0" anchor="t" anchorCtr="0" compatLnSpc="1">
              <a:prstTxWarp prst="textNoShape">
                <a:avLst/>
              </a:prstTxWarp>
            </a:bodyPr>
            <a:lstStyle/>
            <a:p>
              <a:pPr defTabSz="1035759">
                <a:buClr>
                  <a:srgbClr val="CC9900"/>
                </a:buClr>
                <a:buFont typeface="Wingdings" pitchFamily="2" charset="2"/>
                <a:buChar char="n"/>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a:extLst>
                <a:ext uri="{FF2B5EF4-FFF2-40B4-BE49-F238E27FC236}">
                  <a16:creationId xmlns:a16="http://schemas.microsoft.com/office/drawing/2014/main" id="{D84EE35D-C6D9-4C72-A756-C3E748F02EAB}"/>
                </a:ext>
              </a:extLst>
            </p:cNvPr>
            <p:cNvSpPr txBox="1"/>
            <p:nvPr/>
          </p:nvSpPr>
          <p:spPr bwMode="gray">
            <a:xfrm>
              <a:off x="5150669" y="5493974"/>
              <a:ext cx="404889" cy="29617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oAutofit/>
            </a:bodyPr>
            <a:lstStyle/>
            <a:p>
              <a:pPr defTabSz="685800"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126">
              <a:extLst>
                <a:ext uri="{FF2B5EF4-FFF2-40B4-BE49-F238E27FC236}">
                  <a16:creationId xmlns:a16="http://schemas.microsoft.com/office/drawing/2014/main" id="{F7ACDA16-1103-4698-913E-3F337906807A}"/>
                </a:ext>
              </a:extLst>
            </p:cNvPr>
            <p:cNvSpPr/>
            <p:nvPr/>
          </p:nvSpPr>
          <p:spPr bwMode="gray">
            <a:xfrm>
              <a:off x="9409361" y="5818671"/>
              <a:ext cx="820479" cy="296176"/>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algn="ctr" defTabSz="914400" eaLnBrk="1" latinLnBrk="0" hangingPunct="1">
                <a:lnSpc>
                  <a:spcPct val="100000"/>
                </a:lnSpc>
                <a:buClr>
                  <a:srgbClr val="CC9900"/>
                </a:buClr>
                <a:buSzTx/>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Partners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椭圆 154">
              <a:extLst>
                <a:ext uri="{FF2B5EF4-FFF2-40B4-BE49-F238E27FC236}">
                  <a16:creationId xmlns:a16="http://schemas.microsoft.com/office/drawing/2014/main" id="{7FB00AE3-46D9-4893-946B-1A1135773F71}"/>
                </a:ext>
              </a:extLst>
            </p:cNvPr>
            <p:cNvSpPr/>
            <p:nvPr/>
          </p:nvSpPr>
          <p:spPr bwMode="gray">
            <a:xfrm>
              <a:off x="2356941" y="2787264"/>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7" name="椭圆 156">
              <a:extLst>
                <a:ext uri="{FF2B5EF4-FFF2-40B4-BE49-F238E27FC236}">
                  <a16:creationId xmlns:a16="http://schemas.microsoft.com/office/drawing/2014/main" id="{31417F06-721C-46EF-94FA-87D823888CFE}"/>
                </a:ext>
              </a:extLst>
            </p:cNvPr>
            <p:cNvSpPr/>
            <p:nvPr/>
          </p:nvSpPr>
          <p:spPr bwMode="gray">
            <a:xfrm>
              <a:off x="4665998" y="2783417"/>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72" name="椭圆 171">
              <a:extLst>
                <a:ext uri="{FF2B5EF4-FFF2-40B4-BE49-F238E27FC236}">
                  <a16:creationId xmlns:a16="http://schemas.microsoft.com/office/drawing/2014/main" id="{DDAFB42D-38FF-48A8-ABCC-1C64F5CC4988}"/>
                </a:ext>
              </a:extLst>
            </p:cNvPr>
            <p:cNvSpPr/>
            <p:nvPr/>
          </p:nvSpPr>
          <p:spPr bwMode="gray">
            <a:xfrm>
              <a:off x="6884880" y="2797931"/>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29" name="椭圆 228">
              <a:extLst>
                <a:ext uri="{FF2B5EF4-FFF2-40B4-BE49-F238E27FC236}">
                  <a16:creationId xmlns:a16="http://schemas.microsoft.com/office/drawing/2014/main" id="{789AAA3A-DDB3-4620-81D8-42F1A9D74FC4}"/>
                </a:ext>
              </a:extLst>
            </p:cNvPr>
            <p:cNvSpPr/>
            <p:nvPr/>
          </p:nvSpPr>
          <p:spPr bwMode="gray">
            <a:xfrm>
              <a:off x="8837229" y="2805287"/>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77" name="文本框 176">
              <a:extLst>
                <a:ext uri="{FF2B5EF4-FFF2-40B4-BE49-F238E27FC236}">
                  <a16:creationId xmlns:a16="http://schemas.microsoft.com/office/drawing/2014/main" id="{D84EE35D-C6D9-4C72-A756-C3E748F02EAB}"/>
                </a:ext>
              </a:extLst>
            </p:cNvPr>
            <p:cNvSpPr txBox="1"/>
            <p:nvPr/>
          </p:nvSpPr>
          <p:spPr bwMode="gray">
            <a:xfrm>
              <a:off x="8774575" y="5536273"/>
              <a:ext cx="404889" cy="296176"/>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noAutofit/>
            </a:bodyPr>
            <a:lstStyle/>
            <a:p>
              <a:pPr defTabSz="685800" fontAlgn="ctr">
                <a:spcBef>
                  <a:spcPts val="0"/>
                </a:spcBef>
                <a:spcAft>
                  <a:spcPts val="0"/>
                </a:spcAft>
              </a:pPr>
              <a:r>
                <a:rPr lang="en-US"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矩形 177">
              <a:extLst>
                <a:ext uri="{FF2B5EF4-FFF2-40B4-BE49-F238E27FC236}">
                  <a16:creationId xmlns:a16="http://schemas.microsoft.com/office/drawing/2014/main" id="{40408AC7-DAB0-49BD-8F99-51B931B5CD11}"/>
                </a:ext>
              </a:extLst>
            </p:cNvPr>
            <p:cNvSpPr/>
            <p:nvPr/>
          </p:nvSpPr>
          <p:spPr bwMode="gray">
            <a:xfrm>
              <a:off x="4398668" y="2774355"/>
              <a:ext cx="2334384" cy="909560"/>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矩形 178">
              <a:extLst>
                <a:ext uri="{FF2B5EF4-FFF2-40B4-BE49-F238E27FC236}">
                  <a16:creationId xmlns:a16="http://schemas.microsoft.com/office/drawing/2014/main" id="{40408AC7-DAB0-49BD-8F99-51B931B5CD11}"/>
                </a:ext>
              </a:extLst>
            </p:cNvPr>
            <p:cNvSpPr/>
            <p:nvPr/>
          </p:nvSpPr>
          <p:spPr bwMode="gray">
            <a:xfrm>
              <a:off x="6757342" y="2774355"/>
              <a:ext cx="1824903" cy="91431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矩形 179">
              <a:extLst>
                <a:ext uri="{FF2B5EF4-FFF2-40B4-BE49-F238E27FC236}">
                  <a16:creationId xmlns:a16="http://schemas.microsoft.com/office/drawing/2014/main" id="{40408AC7-DAB0-49BD-8F99-51B931B5CD11}"/>
                </a:ext>
              </a:extLst>
            </p:cNvPr>
            <p:cNvSpPr/>
            <p:nvPr/>
          </p:nvSpPr>
          <p:spPr bwMode="gray">
            <a:xfrm>
              <a:off x="8655818" y="2764259"/>
              <a:ext cx="1440309" cy="2371834"/>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225">
              <a:extLst>
                <a:ext uri="{FF2B5EF4-FFF2-40B4-BE49-F238E27FC236}">
                  <a16:creationId xmlns:a16="http://schemas.microsoft.com/office/drawing/2014/main" id="{082FCF7C-3940-4A4B-B587-CC8BD1F71195}"/>
                </a:ext>
              </a:extLst>
            </p:cNvPr>
            <p:cNvSpPr txBox="1">
              <a:spLocks noChangeArrowheads="1"/>
            </p:cNvSpPr>
            <p:nvPr/>
          </p:nvSpPr>
          <p:spPr bwMode="gray">
            <a:xfrm>
              <a:off x="6930001" y="1166408"/>
              <a:ext cx="725849" cy="461661"/>
            </a:xfrm>
            <a:prstGeom prst="rect">
              <a:avLst/>
            </a:prstGeom>
            <a:noFill/>
            <a:ln w="9525">
              <a:noFill/>
              <a:miter lim="800000"/>
              <a:headEnd/>
              <a:tailEnd/>
            </a:ln>
          </p:spPr>
          <p:txBody>
            <a:bodyPr wrap="square" lIns="91436" tIns="45718" rIns="91436" bIns="45718">
              <a:spAutoFit/>
            </a:bodyPr>
            <a:lstStyle/>
            <a:p>
              <a:pPr marL="0" marR="0" lvl="0" indent="0" algn="ctr" defTabSz="914400" eaLnBrk="1" fontAlgn="base" latinLnBrk="0" hangingPunct="1">
                <a:lnSpc>
                  <a:spcPct val="100000"/>
                </a:lnSpc>
                <a:spcBef>
                  <a:spcPct val="0"/>
                </a:spcBef>
                <a:spcAft>
                  <a:spcPct val="0"/>
                </a:spcAft>
                <a:buClrTx/>
                <a:buSzPct val="100000"/>
                <a:buFontTx/>
                <a:buNone/>
                <a:tabLst/>
                <a:defRPr/>
              </a:pPr>
              <a:r>
                <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Manufacturing</a:t>
              </a: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9" name="组合 138"/>
            <p:cNvGrpSpPr/>
            <p:nvPr/>
          </p:nvGrpSpPr>
          <p:grpSpPr bwMode="gray">
            <a:xfrm>
              <a:off x="4046380" y="1051613"/>
              <a:ext cx="721088" cy="628920"/>
              <a:chOff x="8409217" y="-45906"/>
              <a:chExt cx="721088" cy="628920"/>
            </a:xfrm>
          </p:grpSpPr>
          <p:sp>
            <p:nvSpPr>
              <p:cNvPr id="147" name="弧形 146">
                <a:extLst>
                  <a:ext uri="{FF2B5EF4-FFF2-40B4-BE49-F238E27FC236}">
                    <a16:creationId xmlns:a16="http://schemas.microsoft.com/office/drawing/2014/main" id="{2FCFDB09-3A33-4FF1-8710-3CF1241AD85E}"/>
                  </a:ext>
                </a:extLst>
              </p:cNvPr>
              <p:cNvSpPr>
                <a:spLocks noChangeAspect="1"/>
              </p:cNvSpPr>
              <p:nvPr/>
            </p:nvSpPr>
            <p:spPr bwMode="gray">
              <a:xfrm>
                <a:off x="8501385" y="-45906"/>
                <a:ext cx="628920" cy="628920"/>
              </a:xfrm>
              <a:prstGeom prst="arc">
                <a:avLst>
                  <a:gd name="adj1" fmla="val 14445679"/>
                  <a:gd name="adj2" fmla="val 10762572"/>
                </a:avLst>
              </a:prstGeom>
              <a:noFill/>
              <a:ln w="12700" cap="rnd" cmpd="sng" algn="ctr">
                <a:solidFill>
                  <a:schemeClr val="bg2">
                    <a:lumMod val="50000"/>
                  </a:schemeClr>
                </a:solidFill>
                <a:prstDash val="solid"/>
                <a:miter lim="800000"/>
                <a:tailEnd type="oval" w="sm" len="sm"/>
              </a:ln>
              <a:effectLst/>
            </p:spPr>
            <p:txBody>
              <a:bodyPr lIns="91436" tIns="45718" rIns="91436" bIns="45718" rtlCol="0" anchor="ctr"/>
              <a:lstStyle/>
              <a:p>
                <a:pPr marL="0" marR="0" lvl="0" indent="0" algn="ctr" defTabSz="457039"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8" name="组合 141">
                <a:extLst>
                  <a:ext uri="{FF2B5EF4-FFF2-40B4-BE49-F238E27FC236}">
                    <a16:creationId xmlns:a16="http://schemas.microsoft.com/office/drawing/2014/main" id="{3A19A979-0DFE-4110-969F-96B65CF5BB3C}"/>
                  </a:ext>
                </a:extLst>
              </p:cNvPr>
              <p:cNvGrpSpPr/>
              <p:nvPr/>
            </p:nvGrpSpPr>
            <p:grpSpPr bwMode="gray">
              <a:xfrm>
                <a:off x="8409217" y="-6256"/>
                <a:ext cx="224743" cy="222775"/>
                <a:chOff x="7475491" y="3520018"/>
                <a:chExt cx="587800" cy="995174"/>
              </a:xfrm>
              <a:solidFill>
                <a:schemeClr val="bg2">
                  <a:lumMod val="50000"/>
                </a:schemeClr>
              </a:solidFill>
            </p:grpSpPr>
            <p:sp>
              <p:nvSpPr>
                <p:cNvPr id="151" name="Freeform 35">
                  <a:extLst>
                    <a:ext uri="{FF2B5EF4-FFF2-40B4-BE49-F238E27FC236}">
                      <a16:creationId xmlns:a16="http://schemas.microsoft.com/office/drawing/2014/main" id="{9CE54F20-4D36-4086-B65E-DD6A829F746C}"/>
                    </a:ext>
                  </a:extLst>
                </p:cNvPr>
                <p:cNvSpPr>
                  <a:spLocks noEditPoints="1"/>
                </p:cNvSpPr>
                <p:nvPr/>
              </p:nvSpPr>
              <p:spPr bwMode="gray">
                <a:xfrm>
                  <a:off x="7573578" y="380072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p:spPr>
              <p:txBody>
                <a:bodyPr vert="horz" wrap="square" lIns="91416" tIns="45708" rIns="91416" bIns="4570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00000">
                        <a:lumMod val="95000"/>
                        <a:lumOff val="5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2" name="Group 102">
                  <a:extLst>
                    <a:ext uri="{FF2B5EF4-FFF2-40B4-BE49-F238E27FC236}">
                      <a16:creationId xmlns:a16="http://schemas.microsoft.com/office/drawing/2014/main" id="{E9E89DF1-DB4C-4B9C-914C-7DD75AB2A9EC}"/>
                    </a:ext>
                  </a:extLst>
                </p:cNvPr>
                <p:cNvGrpSpPr/>
                <p:nvPr/>
              </p:nvGrpSpPr>
              <p:grpSpPr bwMode="gray">
                <a:xfrm>
                  <a:off x="7475491" y="3520018"/>
                  <a:ext cx="587800" cy="995174"/>
                  <a:chOff x="5441157" y="4440238"/>
                  <a:chExt cx="319088" cy="465138"/>
                </a:xfrm>
                <a:grpFill/>
              </p:grpSpPr>
              <p:sp>
                <p:nvSpPr>
                  <p:cNvPr id="153" name="AutoShape 97">
                    <a:extLst>
                      <a:ext uri="{FF2B5EF4-FFF2-40B4-BE49-F238E27FC236}">
                        <a16:creationId xmlns:a16="http://schemas.microsoft.com/office/drawing/2014/main" id="{4588C27C-E038-46CA-A478-69785B4AEE37}"/>
                      </a:ext>
                    </a:extLst>
                  </p:cNvPr>
                  <p:cNvSpPr>
                    <a:spLocks/>
                  </p:cNvSpPr>
                  <p:nvPr/>
                </p:nvSpPr>
                <p:spPr bwMode="gray">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AutoShape 98">
                    <a:extLst>
                      <a:ext uri="{FF2B5EF4-FFF2-40B4-BE49-F238E27FC236}">
                        <a16:creationId xmlns:a16="http://schemas.microsoft.com/office/drawing/2014/main" id="{15517C54-164B-4516-9814-21892739CF01}"/>
                      </a:ext>
                    </a:extLst>
                  </p:cNvPr>
                  <p:cNvSpPr>
                    <a:spLocks/>
                  </p:cNvSpPr>
                  <p:nvPr/>
                </p:nvSpPr>
                <p:spPr bwMode="gray">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AutoShape 99">
                    <a:extLst>
                      <a:ext uri="{FF2B5EF4-FFF2-40B4-BE49-F238E27FC236}">
                        <a16:creationId xmlns:a16="http://schemas.microsoft.com/office/drawing/2014/main" id="{6B27C77A-EA13-4684-861E-0056C66525DB}"/>
                      </a:ext>
                    </a:extLst>
                  </p:cNvPr>
                  <p:cNvSpPr>
                    <a:spLocks/>
                  </p:cNvSpPr>
                  <p:nvPr/>
                </p:nvSpPr>
                <p:spPr bwMode="gray">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marL="0" marR="0" lvl="0" indent="0" algn="ctr" defTabSz="228520" eaLnBrk="1" fontAlgn="base" latinLnBrk="0" hangingPunct="0">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rgbClr val="000000">
                          <a:lumMod val="95000"/>
                          <a:lumOff val="5000"/>
                        </a:srgbClr>
                      </a:solidFill>
                      <a:effectLst>
                        <a:outerShdw blurRad="38100" dist="38100" dir="2700000" algn="tl">
                          <a:srgbClr val="000000"/>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49" name="椭圆 148">
                <a:extLst>
                  <a:ext uri="{FF2B5EF4-FFF2-40B4-BE49-F238E27FC236}">
                    <a16:creationId xmlns:a16="http://schemas.microsoft.com/office/drawing/2014/main" id="{93E19843-CC7E-49CC-93E5-E6ADCFEE9440}"/>
                  </a:ext>
                </a:extLst>
              </p:cNvPr>
              <p:cNvSpPr>
                <a:spLocks noChangeAspect="1"/>
              </p:cNvSpPr>
              <p:nvPr/>
            </p:nvSpPr>
            <p:spPr bwMode="gray">
              <a:xfrm>
                <a:off x="8412215" y="-8622"/>
                <a:ext cx="216000" cy="216000"/>
              </a:xfrm>
              <a:prstGeom prst="ellipse">
                <a:avLst/>
              </a:prstGeom>
              <a:solidFill>
                <a:schemeClr val="bg2">
                  <a:lumMod val="50000"/>
                </a:schemeClr>
              </a:solidFill>
              <a:ln w="6350" cap="flat" cmpd="sng" algn="ctr">
                <a:noFill/>
                <a:prstDash val="sysDash"/>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73">
                <a:extLst>
                  <a:ext uri="{FF2B5EF4-FFF2-40B4-BE49-F238E27FC236}">
                    <a16:creationId xmlns:a16="http://schemas.microsoft.com/office/drawing/2014/main" id="{29970223-73A8-4918-9E31-685985D5145F}"/>
                  </a:ext>
                </a:extLst>
              </p:cNvPr>
              <p:cNvSpPr>
                <a:spLocks noEditPoints="1"/>
              </p:cNvSpPr>
              <p:nvPr/>
            </p:nvSpPr>
            <p:spPr bwMode="gray">
              <a:xfrm>
                <a:off x="8452280" y="26009"/>
                <a:ext cx="152175" cy="14673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ffectLst/>
            </p:spPr>
            <p:txBody>
              <a:bodyPr vert="horz" wrap="square" lIns="165197" tIns="82600" rIns="165197" bIns="8260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dirty="0">
                  <a:ln>
                    <a:noFill/>
                  </a:ln>
                  <a:solidFill>
                    <a:schemeClr val="tx1">
                      <a:lumMod val="50000"/>
                      <a:lumOff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8" name="组合 161">
              <a:extLst>
                <a:ext uri="{FF2B5EF4-FFF2-40B4-BE49-F238E27FC236}">
                  <a16:creationId xmlns:a16="http://schemas.microsoft.com/office/drawing/2014/main" id="{D107CAAB-1340-4D2D-924C-C09AFAA5165E}"/>
                </a:ext>
              </a:extLst>
            </p:cNvPr>
            <p:cNvGrpSpPr/>
            <p:nvPr/>
          </p:nvGrpSpPr>
          <p:grpSpPr bwMode="gray">
            <a:xfrm>
              <a:off x="6727817" y="1133406"/>
              <a:ext cx="297913" cy="252413"/>
              <a:chOff x="1814513" y="2640013"/>
              <a:chExt cx="933450" cy="731837"/>
            </a:xfrm>
            <a:solidFill>
              <a:schemeClr val="bg2">
                <a:lumMod val="50000"/>
              </a:schemeClr>
            </a:solidFill>
          </p:grpSpPr>
          <p:sp>
            <p:nvSpPr>
              <p:cNvPr id="159" name="Freeform 15">
                <a:extLst>
                  <a:ext uri="{FF2B5EF4-FFF2-40B4-BE49-F238E27FC236}">
                    <a16:creationId xmlns:a16="http://schemas.microsoft.com/office/drawing/2014/main" id="{C1658851-A552-432C-85A2-297127A7F5C1}"/>
                  </a:ext>
                </a:extLst>
              </p:cNvPr>
              <p:cNvSpPr>
                <a:spLocks noEditPoints="1"/>
              </p:cNvSpPr>
              <p:nvPr/>
            </p:nvSpPr>
            <p:spPr bwMode="gray">
              <a:xfrm>
                <a:off x="2289175" y="2824163"/>
                <a:ext cx="349250" cy="347663"/>
              </a:xfrm>
              <a:custGeom>
                <a:avLst/>
                <a:gdLst/>
                <a:ahLst/>
                <a:cxnLst>
                  <a:cxn ang="0">
                    <a:pos x="336" y="2"/>
                  </a:cxn>
                  <a:cxn ang="0">
                    <a:pos x="316" y="63"/>
                  </a:cxn>
                  <a:cxn ang="0">
                    <a:pos x="288" y="86"/>
                  </a:cxn>
                  <a:cxn ang="0">
                    <a:pos x="245" y="42"/>
                  </a:cxn>
                  <a:cxn ang="0">
                    <a:pos x="156" y="68"/>
                  </a:cxn>
                  <a:cxn ang="0">
                    <a:pos x="169" y="131"/>
                  </a:cxn>
                  <a:cxn ang="0">
                    <a:pos x="156" y="165"/>
                  </a:cxn>
                  <a:cxn ang="0">
                    <a:pos x="97" y="151"/>
                  </a:cxn>
                  <a:cxn ang="0">
                    <a:pos x="33" y="217"/>
                  </a:cxn>
                  <a:cxn ang="0">
                    <a:pos x="75" y="264"/>
                  </a:cxn>
                  <a:cxn ang="0">
                    <a:pos x="83" y="300"/>
                  </a:cxn>
                  <a:cxn ang="0">
                    <a:pos x="23" y="316"/>
                  </a:cxn>
                  <a:cxn ang="0">
                    <a:pos x="0" y="371"/>
                  </a:cxn>
                  <a:cxn ang="0">
                    <a:pos x="23" y="426"/>
                  </a:cxn>
                  <a:cxn ang="0">
                    <a:pos x="83" y="442"/>
                  </a:cxn>
                  <a:cxn ang="0">
                    <a:pos x="75" y="478"/>
                  </a:cxn>
                  <a:cxn ang="0">
                    <a:pos x="33" y="524"/>
                  </a:cxn>
                  <a:cxn ang="0">
                    <a:pos x="97" y="591"/>
                  </a:cxn>
                  <a:cxn ang="0">
                    <a:pos x="156" y="576"/>
                  </a:cxn>
                  <a:cxn ang="0">
                    <a:pos x="169" y="611"/>
                  </a:cxn>
                  <a:cxn ang="0">
                    <a:pos x="156" y="673"/>
                  </a:cxn>
                  <a:cxn ang="0">
                    <a:pos x="245" y="699"/>
                  </a:cxn>
                  <a:cxn ang="0">
                    <a:pos x="288" y="656"/>
                  </a:cxn>
                  <a:cxn ang="0">
                    <a:pos x="316" y="679"/>
                  </a:cxn>
                  <a:cxn ang="0">
                    <a:pos x="336" y="740"/>
                  </a:cxn>
                  <a:cxn ang="0">
                    <a:pos x="405" y="740"/>
                  </a:cxn>
                  <a:cxn ang="0">
                    <a:pos x="426" y="679"/>
                  </a:cxn>
                  <a:cxn ang="0">
                    <a:pos x="453" y="656"/>
                  </a:cxn>
                  <a:cxn ang="0">
                    <a:pos x="497" y="699"/>
                  </a:cxn>
                  <a:cxn ang="0">
                    <a:pos x="585" y="673"/>
                  </a:cxn>
                  <a:cxn ang="0">
                    <a:pos x="572" y="611"/>
                  </a:cxn>
                  <a:cxn ang="0">
                    <a:pos x="585" y="576"/>
                  </a:cxn>
                  <a:cxn ang="0">
                    <a:pos x="644" y="591"/>
                  </a:cxn>
                  <a:cxn ang="0">
                    <a:pos x="708" y="524"/>
                  </a:cxn>
                  <a:cxn ang="0">
                    <a:pos x="666" y="478"/>
                  </a:cxn>
                  <a:cxn ang="0">
                    <a:pos x="659" y="442"/>
                  </a:cxn>
                  <a:cxn ang="0">
                    <a:pos x="718" y="426"/>
                  </a:cxn>
                  <a:cxn ang="0">
                    <a:pos x="741" y="371"/>
                  </a:cxn>
                  <a:cxn ang="0">
                    <a:pos x="718" y="316"/>
                  </a:cxn>
                  <a:cxn ang="0">
                    <a:pos x="659" y="300"/>
                  </a:cxn>
                  <a:cxn ang="0">
                    <a:pos x="666" y="264"/>
                  </a:cxn>
                  <a:cxn ang="0">
                    <a:pos x="708" y="217"/>
                  </a:cxn>
                  <a:cxn ang="0">
                    <a:pos x="644" y="151"/>
                  </a:cxn>
                  <a:cxn ang="0">
                    <a:pos x="585" y="165"/>
                  </a:cxn>
                  <a:cxn ang="0">
                    <a:pos x="572" y="131"/>
                  </a:cxn>
                  <a:cxn ang="0">
                    <a:pos x="585" y="68"/>
                  </a:cxn>
                  <a:cxn ang="0">
                    <a:pos x="497" y="42"/>
                  </a:cxn>
                  <a:cxn ang="0">
                    <a:pos x="453" y="86"/>
                  </a:cxn>
                  <a:cxn ang="0">
                    <a:pos x="426" y="63"/>
                  </a:cxn>
                  <a:cxn ang="0">
                    <a:pos x="405" y="2"/>
                  </a:cxn>
                  <a:cxn ang="0">
                    <a:pos x="371" y="174"/>
                  </a:cxn>
                  <a:cxn ang="0">
                    <a:pos x="371" y="568"/>
                  </a:cxn>
                  <a:cxn ang="0">
                    <a:pos x="371" y="174"/>
                  </a:cxn>
                </a:cxnLst>
                <a:rect l="0" t="0" r="r" b="b"/>
                <a:pathLst>
                  <a:path w="741" h="741">
                    <a:moveTo>
                      <a:pt x="371" y="0"/>
                    </a:moveTo>
                    <a:cubicBezTo>
                      <a:pt x="359" y="0"/>
                      <a:pt x="347" y="0"/>
                      <a:pt x="336" y="2"/>
                    </a:cubicBezTo>
                    <a:cubicBezTo>
                      <a:pt x="324" y="3"/>
                      <a:pt x="316" y="12"/>
                      <a:pt x="316" y="23"/>
                    </a:cubicBezTo>
                    <a:cubicBezTo>
                      <a:pt x="316" y="63"/>
                      <a:pt x="316" y="63"/>
                      <a:pt x="316" y="63"/>
                    </a:cubicBezTo>
                    <a:cubicBezTo>
                      <a:pt x="316" y="73"/>
                      <a:pt x="310" y="80"/>
                      <a:pt x="300" y="83"/>
                    </a:cubicBezTo>
                    <a:cubicBezTo>
                      <a:pt x="295" y="84"/>
                      <a:pt x="293" y="84"/>
                      <a:pt x="288" y="86"/>
                    </a:cubicBezTo>
                    <a:cubicBezTo>
                      <a:pt x="278" y="89"/>
                      <a:pt x="269" y="85"/>
                      <a:pt x="264" y="76"/>
                    </a:cubicBezTo>
                    <a:cubicBezTo>
                      <a:pt x="245" y="42"/>
                      <a:pt x="245" y="42"/>
                      <a:pt x="245" y="42"/>
                    </a:cubicBezTo>
                    <a:cubicBezTo>
                      <a:pt x="239" y="32"/>
                      <a:pt x="227" y="29"/>
                      <a:pt x="217" y="34"/>
                    </a:cubicBezTo>
                    <a:cubicBezTo>
                      <a:pt x="195" y="43"/>
                      <a:pt x="175" y="55"/>
                      <a:pt x="156" y="68"/>
                    </a:cubicBezTo>
                    <a:cubicBezTo>
                      <a:pt x="147" y="75"/>
                      <a:pt x="145" y="87"/>
                      <a:pt x="151" y="97"/>
                    </a:cubicBezTo>
                    <a:cubicBezTo>
                      <a:pt x="169" y="131"/>
                      <a:pt x="169" y="131"/>
                      <a:pt x="169" y="131"/>
                    </a:cubicBezTo>
                    <a:cubicBezTo>
                      <a:pt x="174" y="139"/>
                      <a:pt x="172" y="149"/>
                      <a:pt x="165" y="157"/>
                    </a:cubicBezTo>
                    <a:cubicBezTo>
                      <a:pt x="162" y="159"/>
                      <a:pt x="159" y="162"/>
                      <a:pt x="156" y="165"/>
                    </a:cubicBezTo>
                    <a:cubicBezTo>
                      <a:pt x="149" y="172"/>
                      <a:pt x="139" y="174"/>
                      <a:pt x="130" y="170"/>
                    </a:cubicBezTo>
                    <a:cubicBezTo>
                      <a:pt x="97" y="151"/>
                      <a:pt x="97" y="151"/>
                      <a:pt x="97" y="151"/>
                    </a:cubicBezTo>
                    <a:cubicBezTo>
                      <a:pt x="87" y="145"/>
                      <a:pt x="74" y="148"/>
                      <a:pt x="68" y="157"/>
                    </a:cubicBezTo>
                    <a:cubicBezTo>
                      <a:pt x="55" y="175"/>
                      <a:pt x="43" y="196"/>
                      <a:pt x="33" y="217"/>
                    </a:cubicBezTo>
                    <a:cubicBezTo>
                      <a:pt x="29" y="227"/>
                      <a:pt x="32" y="239"/>
                      <a:pt x="42" y="245"/>
                    </a:cubicBezTo>
                    <a:cubicBezTo>
                      <a:pt x="75" y="264"/>
                      <a:pt x="75" y="264"/>
                      <a:pt x="75" y="264"/>
                    </a:cubicBezTo>
                    <a:cubicBezTo>
                      <a:pt x="84" y="268"/>
                      <a:pt x="89" y="278"/>
                      <a:pt x="86" y="288"/>
                    </a:cubicBezTo>
                    <a:cubicBezTo>
                      <a:pt x="84" y="293"/>
                      <a:pt x="84" y="295"/>
                      <a:pt x="83" y="300"/>
                    </a:cubicBezTo>
                    <a:cubicBezTo>
                      <a:pt x="81" y="308"/>
                      <a:pt x="72" y="316"/>
                      <a:pt x="62" y="316"/>
                    </a:cubicBezTo>
                    <a:cubicBezTo>
                      <a:pt x="23" y="316"/>
                      <a:pt x="23" y="316"/>
                      <a:pt x="23" y="316"/>
                    </a:cubicBezTo>
                    <a:cubicBezTo>
                      <a:pt x="12" y="316"/>
                      <a:pt x="3" y="324"/>
                      <a:pt x="2" y="336"/>
                    </a:cubicBezTo>
                    <a:cubicBezTo>
                      <a:pt x="0" y="348"/>
                      <a:pt x="0" y="359"/>
                      <a:pt x="0" y="371"/>
                    </a:cubicBezTo>
                    <a:cubicBezTo>
                      <a:pt x="0" y="382"/>
                      <a:pt x="0" y="394"/>
                      <a:pt x="2" y="405"/>
                    </a:cubicBezTo>
                    <a:cubicBezTo>
                      <a:pt x="3" y="417"/>
                      <a:pt x="12" y="426"/>
                      <a:pt x="23" y="426"/>
                    </a:cubicBezTo>
                    <a:cubicBezTo>
                      <a:pt x="62" y="426"/>
                      <a:pt x="62" y="426"/>
                      <a:pt x="62" y="426"/>
                    </a:cubicBezTo>
                    <a:cubicBezTo>
                      <a:pt x="72" y="426"/>
                      <a:pt x="80" y="432"/>
                      <a:pt x="83" y="442"/>
                    </a:cubicBezTo>
                    <a:cubicBezTo>
                      <a:pt x="84" y="446"/>
                      <a:pt x="84" y="449"/>
                      <a:pt x="86" y="453"/>
                    </a:cubicBezTo>
                    <a:cubicBezTo>
                      <a:pt x="89" y="463"/>
                      <a:pt x="84" y="473"/>
                      <a:pt x="75" y="478"/>
                    </a:cubicBezTo>
                    <a:cubicBezTo>
                      <a:pt x="42" y="497"/>
                      <a:pt x="42" y="497"/>
                      <a:pt x="42" y="497"/>
                    </a:cubicBezTo>
                    <a:cubicBezTo>
                      <a:pt x="32" y="502"/>
                      <a:pt x="29" y="514"/>
                      <a:pt x="33" y="524"/>
                    </a:cubicBezTo>
                    <a:cubicBezTo>
                      <a:pt x="43" y="546"/>
                      <a:pt x="55" y="567"/>
                      <a:pt x="68" y="585"/>
                    </a:cubicBezTo>
                    <a:cubicBezTo>
                      <a:pt x="75" y="594"/>
                      <a:pt x="87" y="596"/>
                      <a:pt x="97" y="591"/>
                    </a:cubicBezTo>
                    <a:cubicBezTo>
                      <a:pt x="130" y="572"/>
                      <a:pt x="130" y="572"/>
                      <a:pt x="130" y="572"/>
                    </a:cubicBezTo>
                    <a:cubicBezTo>
                      <a:pt x="139" y="567"/>
                      <a:pt x="149" y="569"/>
                      <a:pt x="156" y="576"/>
                    </a:cubicBezTo>
                    <a:cubicBezTo>
                      <a:pt x="159" y="579"/>
                      <a:pt x="162" y="582"/>
                      <a:pt x="165" y="585"/>
                    </a:cubicBezTo>
                    <a:cubicBezTo>
                      <a:pt x="172" y="592"/>
                      <a:pt x="174" y="603"/>
                      <a:pt x="169" y="611"/>
                    </a:cubicBezTo>
                    <a:cubicBezTo>
                      <a:pt x="151" y="644"/>
                      <a:pt x="151" y="644"/>
                      <a:pt x="151" y="644"/>
                    </a:cubicBezTo>
                    <a:cubicBezTo>
                      <a:pt x="145" y="654"/>
                      <a:pt x="148" y="667"/>
                      <a:pt x="156" y="673"/>
                    </a:cubicBezTo>
                    <a:cubicBezTo>
                      <a:pt x="175" y="686"/>
                      <a:pt x="195" y="698"/>
                      <a:pt x="217" y="708"/>
                    </a:cubicBezTo>
                    <a:cubicBezTo>
                      <a:pt x="227" y="713"/>
                      <a:pt x="239" y="709"/>
                      <a:pt x="245" y="699"/>
                    </a:cubicBezTo>
                    <a:cubicBezTo>
                      <a:pt x="264" y="666"/>
                      <a:pt x="264" y="666"/>
                      <a:pt x="264" y="666"/>
                    </a:cubicBezTo>
                    <a:cubicBezTo>
                      <a:pt x="268" y="658"/>
                      <a:pt x="278" y="653"/>
                      <a:pt x="288" y="656"/>
                    </a:cubicBezTo>
                    <a:cubicBezTo>
                      <a:pt x="293" y="657"/>
                      <a:pt x="295" y="658"/>
                      <a:pt x="300" y="659"/>
                    </a:cubicBezTo>
                    <a:cubicBezTo>
                      <a:pt x="308" y="661"/>
                      <a:pt x="316" y="669"/>
                      <a:pt x="316" y="679"/>
                    </a:cubicBezTo>
                    <a:cubicBezTo>
                      <a:pt x="316" y="718"/>
                      <a:pt x="316" y="718"/>
                      <a:pt x="316" y="718"/>
                    </a:cubicBezTo>
                    <a:cubicBezTo>
                      <a:pt x="316" y="730"/>
                      <a:pt x="324" y="738"/>
                      <a:pt x="336" y="740"/>
                    </a:cubicBezTo>
                    <a:cubicBezTo>
                      <a:pt x="347" y="741"/>
                      <a:pt x="359" y="741"/>
                      <a:pt x="371" y="741"/>
                    </a:cubicBezTo>
                    <a:cubicBezTo>
                      <a:pt x="382" y="741"/>
                      <a:pt x="394" y="741"/>
                      <a:pt x="405" y="740"/>
                    </a:cubicBezTo>
                    <a:cubicBezTo>
                      <a:pt x="417" y="738"/>
                      <a:pt x="426" y="730"/>
                      <a:pt x="426" y="718"/>
                    </a:cubicBezTo>
                    <a:cubicBezTo>
                      <a:pt x="426" y="679"/>
                      <a:pt x="426" y="679"/>
                      <a:pt x="426" y="679"/>
                    </a:cubicBezTo>
                    <a:cubicBezTo>
                      <a:pt x="426" y="669"/>
                      <a:pt x="431" y="662"/>
                      <a:pt x="442" y="659"/>
                    </a:cubicBezTo>
                    <a:cubicBezTo>
                      <a:pt x="446" y="657"/>
                      <a:pt x="449" y="657"/>
                      <a:pt x="453" y="656"/>
                    </a:cubicBezTo>
                    <a:cubicBezTo>
                      <a:pt x="463" y="653"/>
                      <a:pt x="473" y="657"/>
                      <a:pt x="478" y="666"/>
                    </a:cubicBezTo>
                    <a:cubicBezTo>
                      <a:pt x="497" y="699"/>
                      <a:pt x="497" y="699"/>
                      <a:pt x="497" y="699"/>
                    </a:cubicBezTo>
                    <a:cubicBezTo>
                      <a:pt x="502" y="709"/>
                      <a:pt x="514" y="713"/>
                      <a:pt x="524" y="708"/>
                    </a:cubicBezTo>
                    <a:cubicBezTo>
                      <a:pt x="546" y="698"/>
                      <a:pt x="566" y="687"/>
                      <a:pt x="585" y="673"/>
                    </a:cubicBezTo>
                    <a:cubicBezTo>
                      <a:pt x="594" y="667"/>
                      <a:pt x="596" y="654"/>
                      <a:pt x="591" y="644"/>
                    </a:cubicBezTo>
                    <a:cubicBezTo>
                      <a:pt x="572" y="611"/>
                      <a:pt x="572" y="611"/>
                      <a:pt x="572" y="611"/>
                    </a:cubicBezTo>
                    <a:cubicBezTo>
                      <a:pt x="567" y="603"/>
                      <a:pt x="569" y="592"/>
                      <a:pt x="576" y="585"/>
                    </a:cubicBezTo>
                    <a:cubicBezTo>
                      <a:pt x="579" y="582"/>
                      <a:pt x="582" y="579"/>
                      <a:pt x="585" y="576"/>
                    </a:cubicBezTo>
                    <a:cubicBezTo>
                      <a:pt x="592" y="569"/>
                      <a:pt x="602" y="567"/>
                      <a:pt x="611" y="572"/>
                    </a:cubicBezTo>
                    <a:cubicBezTo>
                      <a:pt x="644" y="591"/>
                      <a:pt x="644" y="591"/>
                      <a:pt x="644" y="591"/>
                    </a:cubicBezTo>
                    <a:cubicBezTo>
                      <a:pt x="654" y="596"/>
                      <a:pt x="667" y="594"/>
                      <a:pt x="673" y="585"/>
                    </a:cubicBezTo>
                    <a:cubicBezTo>
                      <a:pt x="686" y="566"/>
                      <a:pt x="698" y="546"/>
                      <a:pt x="708" y="524"/>
                    </a:cubicBezTo>
                    <a:cubicBezTo>
                      <a:pt x="712" y="514"/>
                      <a:pt x="709" y="502"/>
                      <a:pt x="699" y="497"/>
                    </a:cubicBezTo>
                    <a:cubicBezTo>
                      <a:pt x="666" y="478"/>
                      <a:pt x="666" y="478"/>
                      <a:pt x="666" y="478"/>
                    </a:cubicBezTo>
                    <a:cubicBezTo>
                      <a:pt x="657" y="473"/>
                      <a:pt x="653" y="463"/>
                      <a:pt x="656" y="453"/>
                    </a:cubicBezTo>
                    <a:cubicBezTo>
                      <a:pt x="657" y="449"/>
                      <a:pt x="658" y="446"/>
                      <a:pt x="659" y="442"/>
                    </a:cubicBezTo>
                    <a:cubicBezTo>
                      <a:pt x="661" y="433"/>
                      <a:pt x="669" y="426"/>
                      <a:pt x="679" y="426"/>
                    </a:cubicBezTo>
                    <a:cubicBezTo>
                      <a:pt x="718" y="426"/>
                      <a:pt x="718" y="426"/>
                      <a:pt x="718" y="426"/>
                    </a:cubicBezTo>
                    <a:cubicBezTo>
                      <a:pt x="730" y="426"/>
                      <a:pt x="738" y="417"/>
                      <a:pt x="740" y="405"/>
                    </a:cubicBezTo>
                    <a:cubicBezTo>
                      <a:pt x="741" y="394"/>
                      <a:pt x="741" y="382"/>
                      <a:pt x="741" y="371"/>
                    </a:cubicBezTo>
                    <a:cubicBezTo>
                      <a:pt x="741" y="359"/>
                      <a:pt x="741" y="348"/>
                      <a:pt x="740" y="336"/>
                    </a:cubicBezTo>
                    <a:cubicBezTo>
                      <a:pt x="738" y="324"/>
                      <a:pt x="730" y="316"/>
                      <a:pt x="718" y="316"/>
                    </a:cubicBezTo>
                    <a:cubicBezTo>
                      <a:pt x="679" y="316"/>
                      <a:pt x="679" y="316"/>
                      <a:pt x="679" y="316"/>
                    </a:cubicBezTo>
                    <a:cubicBezTo>
                      <a:pt x="669" y="316"/>
                      <a:pt x="662" y="310"/>
                      <a:pt x="659" y="300"/>
                    </a:cubicBezTo>
                    <a:cubicBezTo>
                      <a:pt x="657" y="295"/>
                      <a:pt x="657" y="293"/>
                      <a:pt x="656" y="288"/>
                    </a:cubicBezTo>
                    <a:cubicBezTo>
                      <a:pt x="653" y="278"/>
                      <a:pt x="657" y="269"/>
                      <a:pt x="666" y="264"/>
                    </a:cubicBezTo>
                    <a:cubicBezTo>
                      <a:pt x="699" y="245"/>
                      <a:pt x="699" y="245"/>
                      <a:pt x="699" y="245"/>
                    </a:cubicBezTo>
                    <a:cubicBezTo>
                      <a:pt x="709" y="239"/>
                      <a:pt x="712" y="227"/>
                      <a:pt x="708" y="217"/>
                    </a:cubicBezTo>
                    <a:cubicBezTo>
                      <a:pt x="698" y="196"/>
                      <a:pt x="687" y="175"/>
                      <a:pt x="673" y="157"/>
                    </a:cubicBezTo>
                    <a:cubicBezTo>
                      <a:pt x="666" y="147"/>
                      <a:pt x="654" y="145"/>
                      <a:pt x="644" y="151"/>
                    </a:cubicBezTo>
                    <a:cubicBezTo>
                      <a:pt x="611" y="170"/>
                      <a:pt x="611" y="170"/>
                      <a:pt x="611" y="170"/>
                    </a:cubicBezTo>
                    <a:cubicBezTo>
                      <a:pt x="602" y="174"/>
                      <a:pt x="592" y="172"/>
                      <a:pt x="585" y="165"/>
                    </a:cubicBezTo>
                    <a:cubicBezTo>
                      <a:pt x="582" y="162"/>
                      <a:pt x="579" y="159"/>
                      <a:pt x="576" y="157"/>
                    </a:cubicBezTo>
                    <a:cubicBezTo>
                      <a:pt x="569" y="149"/>
                      <a:pt x="567" y="139"/>
                      <a:pt x="572" y="131"/>
                    </a:cubicBezTo>
                    <a:cubicBezTo>
                      <a:pt x="591" y="97"/>
                      <a:pt x="591" y="97"/>
                      <a:pt x="591" y="97"/>
                    </a:cubicBezTo>
                    <a:cubicBezTo>
                      <a:pt x="596" y="87"/>
                      <a:pt x="593" y="74"/>
                      <a:pt x="585" y="68"/>
                    </a:cubicBezTo>
                    <a:cubicBezTo>
                      <a:pt x="566" y="55"/>
                      <a:pt x="546" y="43"/>
                      <a:pt x="524" y="34"/>
                    </a:cubicBezTo>
                    <a:cubicBezTo>
                      <a:pt x="514" y="29"/>
                      <a:pt x="502" y="32"/>
                      <a:pt x="497" y="42"/>
                    </a:cubicBezTo>
                    <a:cubicBezTo>
                      <a:pt x="478" y="76"/>
                      <a:pt x="478" y="76"/>
                      <a:pt x="478" y="76"/>
                    </a:cubicBezTo>
                    <a:cubicBezTo>
                      <a:pt x="473" y="84"/>
                      <a:pt x="463" y="89"/>
                      <a:pt x="453" y="86"/>
                    </a:cubicBezTo>
                    <a:cubicBezTo>
                      <a:pt x="449" y="84"/>
                      <a:pt x="446" y="84"/>
                      <a:pt x="442" y="83"/>
                    </a:cubicBezTo>
                    <a:cubicBezTo>
                      <a:pt x="433" y="81"/>
                      <a:pt x="426" y="73"/>
                      <a:pt x="426" y="63"/>
                    </a:cubicBezTo>
                    <a:cubicBezTo>
                      <a:pt x="426" y="23"/>
                      <a:pt x="426" y="23"/>
                      <a:pt x="426" y="23"/>
                    </a:cubicBezTo>
                    <a:cubicBezTo>
                      <a:pt x="426" y="12"/>
                      <a:pt x="417" y="3"/>
                      <a:pt x="405" y="2"/>
                    </a:cubicBezTo>
                    <a:cubicBezTo>
                      <a:pt x="394" y="0"/>
                      <a:pt x="382" y="0"/>
                      <a:pt x="371" y="0"/>
                    </a:cubicBezTo>
                    <a:close/>
                    <a:moveTo>
                      <a:pt x="371" y="174"/>
                    </a:moveTo>
                    <a:cubicBezTo>
                      <a:pt x="479" y="174"/>
                      <a:pt x="567" y="262"/>
                      <a:pt x="567" y="371"/>
                    </a:cubicBezTo>
                    <a:cubicBezTo>
                      <a:pt x="567" y="479"/>
                      <a:pt x="479" y="568"/>
                      <a:pt x="371" y="568"/>
                    </a:cubicBezTo>
                    <a:cubicBezTo>
                      <a:pt x="262" y="568"/>
                      <a:pt x="174" y="479"/>
                      <a:pt x="174" y="371"/>
                    </a:cubicBezTo>
                    <a:cubicBezTo>
                      <a:pt x="174" y="262"/>
                      <a:pt x="262" y="174"/>
                      <a:pt x="371" y="174"/>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6">
                <a:extLst>
                  <a:ext uri="{FF2B5EF4-FFF2-40B4-BE49-F238E27FC236}">
                    <a16:creationId xmlns:a16="http://schemas.microsoft.com/office/drawing/2014/main" id="{74D1449D-E2EB-4539-BE2B-4906BE205C9E}"/>
                  </a:ext>
                </a:extLst>
              </p:cNvPr>
              <p:cNvSpPr>
                <a:spLocks/>
              </p:cNvSpPr>
              <p:nvPr/>
            </p:nvSpPr>
            <p:spPr bwMode="gray">
              <a:xfrm>
                <a:off x="2144713" y="3248025"/>
                <a:ext cx="273050" cy="93663"/>
              </a:xfrm>
              <a:custGeom>
                <a:avLst/>
                <a:gdLst/>
                <a:ahLst/>
                <a:cxnLst>
                  <a:cxn ang="0">
                    <a:pos x="0" y="0"/>
                  </a:cxn>
                  <a:cxn ang="0">
                    <a:pos x="0" y="153"/>
                  </a:cxn>
                  <a:cxn ang="0">
                    <a:pos x="29" y="200"/>
                  </a:cxn>
                  <a:cxn ang="0">
                    <a:pos x="551" y="200"/>
                  </a:cxn>
                  <a:cxn ang="0">
                    <a:pos x="580" y="153"/>
                  </a:cxn>
                  <a:cxn ang="0">
                    <a:pos x="580" y="1"/>
                  </a:cxn>
                  <a:cxn ang="0">
                    <a:pos x="0" y="0"/>
                  </a:cxn>
                </a:cxnLst>
                <a:rect l="0" t="0" r="r" b="b"/>
                <a:pathLst>
                  <a:path w="580" h="200">
                    <a:moveTo>
                      <a:pt x="0" y="0"/>
                    </a:moveTo>
                    <a:cubicBezTo>
                      <a:pt x="0" y="153"/>
                      <a:pt x="0" y="153"/>
                      <a:pt x="0" y="153"/>
                    </a:cubicBezTo>
                    <a:cubicBezTo>
                      <a:pt x="0" y="179"/>
                      <a:pt x="13" y="200"/>
                      <a:pt x="29" y="200"/>
                    </a:cubicBezTo>
                    <a:cubicBezTo>
                      <a:pt x="551" y="200"/>
                      <a:pt x="551" y="200"/>
                      <a:pt x="551" y="200"/>
                    </a:cubicBezTo>
                    <a:cubicBezTo>
                      <a:pt x="567" y="200"/>
                      <a:pt x="580" y="179"/>
                      <a:pt x="580" y="153"/>
                    </a:cubicBezTo>
                    <a:cubicBezTo>
                      <a:pt x="580" y="1"/>
                      <a:pt x="580" y="1"/>
                      <a:pt x="580" y="1"/>
                    </a:cubicBezTo>
                    <a:cubicBezTo>
                      <a:pt x="387" y="1"/>
                      <a:pt x="193" y="1"/>
                      <a:pt x="0" y="0"/>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7">
                <a:extLst>
                  <a:ext uri="{FF2B5EF4-FFF2-40B4-BE49-F238E27FC236}">
                    <a16:creationId xmlns:a16="http://schemas.microsoft.com/office/drawing/2014/main" id="{6B106C55-F47E-4690-BE48-EE0BAB697310}"/>
                  </a:ext>
                </a:extLst>
              </p:cNvPr>
              <p:cNvSpPr>
                <a:spLocks/>
              </p:cNvSpPr>
              <p:nvPr/>
            </p:nvSpPr>
            <p:spPr bwMode="gray">
              <a:xfrm>
                <a:off x="2058988" y="3321050"/>
                <a:ext cx="444500" cy="50800"/>
              </a:xfrm>
              <a:custGeom>
                <a:avLst/>
                <a:gdLst/>
                <a:ahLst/>
                <a:cxnLst>
                  <a:cxn ang="0">
                    <a:pos x="64" y="0"/>
                  </a:cxn>
                  <a:cxn ang="0">
                    <a:pos x="0" y="53"/>
                  </a:cxn>
                  <a:cxn ang="0">
                    <a:pos x="64" y="106"/>
                  </a:cxn>
                  <a:cxn ang="0">
                    <a:pos x="884" y="106"/>
                  </a:cxn>
                  <a:cxn ang="0">
                    <a:pos x="948" y="53"/>
                  </a:cxn>
                  <a:cxn ang="0">
                    <a:pos x="884" y="0"/>
                  </a:cxn>
                  <a:cxn ang="0">
                    <a:pos x="64" y="0"/>
                  </a:cxn>
                </a:cxnLst>
                <a:rect l="0" t="0" r="r" b="b"/>
                <a:pathLst>
                  <a:path w="948" h="106">
                    <a:moveTo>
                      <a:pt x="64" y="0"/>
                    </a:moveTo>
                    <a:cubicBezTo>
                      <a:pt x="29" y="0"/>
                      <a:pt x="0" y="24"/>
                      <a:pt x="0" y="53"/>
                    </a:cubicBezTo>
                    <a:cubicBezTo>
                      <a:pt x="0" y="82"/>
                      <a:pt x="29" y="106"/>
                      <a:pt x="64" y="106"/>
                    </a:cubicBezTo>
                    <a:cubicBezTo>
                      <a:pt x="884" y="106"/>
                      <a:pt x="884" y="106"/>
                      <a:pt x="884" y="106"/>
                    </a:cubicBezTo>
                    <a:cubicBezTo>
                      <a:pt x="920" y="106"/>
                      <a:pt x="948" y="82"/>
                      <a:pt x="948" y="53"/>
                    </a:cubicBezTo>
                    <a:cubicBezTo>
                      <a:pt x="948" y="24"/>
                      <a:pt x="920" y="0"/>
                      <a:pt x="884" y="0"/>
                    </a:cubicBezTo>
                    <a:lnTo>
                      <a:pt x="64"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8">
                <a:extLst>
                  <a:ext uri="{FF2B5EF4-FFF2-40B4-BE49-F238E27FC236}">
                    <a16:creationId xmlns:a16="http://schemas.microsoft.com/office/drawing/2014/main" id="{85D58AE7-3EA2-4D65-AEE0-CFD942288D9B}"/>
                  </a:ext>
                </a:extLst>
              </p:cNvPr>
              <p:cNvSpPr>
                <a:spLocks noEditPoints="1"/>
              </p:cNvSpPr>
              <p:nvPr/>
            </p:nvSpPr>
            <p:spPr bwMode="gray">
              <a:xfrm>
                <a:off x="1814513" y="2640013"/>
                <a:ext cx="933450" cy="596900"/>
              </a:xfrm>
              <a:custGeom>
                <a:avLst/>
                <a:gdLst/>
                <a:ahLst/>
                <a:cxnLst>
                  <a:cxn ang="0">
                    <a:pos x="131" y="0"/>
                  </a:cxn>
                  <a:cxn ang="0">
                    <a:pos x="0" y="130"/>
                  </a:cxn>
                  <a:cxn ang="0">
                    <a:pos x="0" y="1138"/>
                  </a:cxn>
                  <a:cxn ang="0">
                    <a:pos x="131" y="1269"/>
                  </a:cxn>
                  <a:cxn ang="0">
                    <a:pos x="1853" y="1269"/>
                  </a:cxn>
                  <a:cxn ang="0">
                    <a:pos x="1984" y="1138"/>
                  </a:cxn>
                  <a:cxn ang="0">
                    <a:pos x="1984" y="130"/>
                  </a:cxn>
                  <a:cxn ang="0">
                    <a:pos x="1853" y="0"/>
                  </a:cxn>
                  <a:cxn ang="0">
                    <a:pos x="131" y="0"/>
                  </a:cxn>
                  <a:cxn ang="0">
                    <a:pos x="131" y="63"/>
                  </a:cxn>
                  <a:cxn ang="0">
                    <a:pos x="1853" y="63"/>
                  </a:cxn>
                  <a:cxn ang="0">
                    <a:pos x="1921" y="130"/>
                  </a:cxn>
                  <a:cxn ang="0">
                    <a:pos x="1921" y="1138"/>
                  </a:cxn>
                  <a:cxn ang="0">
                    <a:pos x="1853" y="1206"/>
                  </a:cxn>
                  <a:cxn ang="0">
                    <a:pos x="131" y="1206"/>
                  </a:cxn>
                  <a:cxn ang="0">
                    <a:pos x="64" y="1138"/>
                  </a:cxn>
                  <a:cxn ang="0">
                    <a:pos x="64" y="130"/>
                  </a:cxn>
                  <a:cxn ang="0">
                    <a:pos x="131" y="63"/>
                  </a:cxn>
                </a:cxnLst>
                <a:rect l="0" t="0" r="r" b="b"/>
                <a:pathLst>
                  <a:path w="1984" h="1269">
                    <a:moveTo>
                      <a:pt x="131" y="0"/>
                    </a:moveTo>
                    <a:cubicBezTo>
                      <a:pt x="59" y="0"/>
                      <a:pt x="0" y="58"/>
                      <a:pt x="0" y="130"/>
                    </a:cubicBezTo>
                    <a:cubicBezTo>
                      <a:pt x="0" y="1138"/>
                      <a:pt x="0" y="1138"/>
                      <a:pt x="0" y="1138"/>
                    </a:cubicBezTo>
                    <a:cubicBezTo>
                      <a:pt x="0" y="1210"/>
                      <a:pt x="59" y="1269"/>
                      <a:pt x="131" y="1269"/>
                    </a:cubicBezTo>
                    <a:cubicBezTo>
                      <a:pt x="1853" y="1269"/>
                      <a:pt x="1853" y="1269"/>
                      <a:pt x="1853" y="1269"/>
                    </a:cubicBezTo>
                    <a:cubicBezTo>
                      <a:pt x="1925" y="1269"/>
                      <a:pt x="1984" y="1210"/>
                      <a:pt x="1984" y="1138"/>
                    </a:cubicBezTo>
                    <a:cubicBezTo>
                      <a:pt x="1984" y="130"/>
                      <a:pt x="1984" y="130"/>
                      <a:pt x="1984" y="130"/>
                    </a:cubicBezTo>
                    <a:cubicBezTo>
                      <a:pt x="1984" y="58"/>
                      <a:pt x="1925" y="0"/>
                      <a:pt x="1853" y="0"/>
                    </a:cubicBezTo>
                    <a:cubicBezTo>
                      <a:pt x="131" y="0"/>
                      <a:pt x="131" y="0"/>
                      <a:pt x="131" y="0"/>
                    </a:cubicBezTo>
                    <a:close/>
                    <a:moveTo>
                      <a:pt x="131" y="63"/>
                    </a:moveTo>
                    <a:cubicBezTo>
                      <a:pt x="1853" y="63"/>
                      <a:pt x="1853" y="63"/>
                      <a:pt x="1853" y="63"/>
                    </a:cubicBezTo>
                    <a:cubicBezTo>
                      <a:pt x="1891" y="63"/>
                      <a:pt x="1921" y="93"/>
                      <a:pt x="1921" y="130"/>
                    </a:cubicBezTo>
                    <a:cubicBezTo>
                      <a:pt x="1921" y="1138"/>
                      <a:pt x="1921" y="1138"/>
                      <a:pt x="1921" y="1138"/>
                    </a:cubicBezTo>
                    <a:cubicBezTo>
                      <a:pt x="1921" y="1176"/>
                      <a:pt x="1891" y="1206"/>
                      <a:pt x="1853" y="1206"/>
                    </a:cubicBezTo>
                    <a:cubicBezTo>
                      <a:pt x="131" y="1206"/>
                      <a:pt x="131" y="1206"/>
                      <a:pt x="131" y="1206"/>
                    </a:cubicBezTo>
                    <a:cubicBezTo>
                      <a:pt x="93" y="1206"/>
                      <a:pt x="64" y="1176"/>
                      <a:pt x="64" y="1138"/>
                    </a:cubicBezTo>
                    <a:cubicBezTo>
                      <a:pt x="64" y="130"/>
                      <a:pt x="64" y="130"/>
                      <a:pt x="64" y="130"/>
                    </a:cubicBezTo>
                    <a:cubicBezTo>
                      <a:pt x="64" y="93"/>
                      <a:pt x="93" y="63"/>
                      <a:pt x="131" y="63"/>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9">
                <a:extLst>
                  <a:ext uri="{FF2B5EF4-FFF2-40B4-BE49-F238E27FC236}">
                    <a16:creationId xmlns:a16="http://schemas.microsoft.com/office/drawing/2014/main" id="{77D39D7B-CC15-45F5-8359-D063FAAB06B9}"/>
                  </a:ext>
                </a:extLst>
              </p:cNvPr>
              <p:cNvSpPr>
                <a:spLocks/>
              </p:cNvSpPr>
              <p:nvPr/>
            </p:nvSpPr>
            <p:spPr bwMode="gray">
              <a:xfrm>
                <a:off x="2052638" y="2743200"/>
                <a:ext cx="96838" cy="374650"/>
              </a:xfrm>
              <a:custGeom>
                <a:avLst/>
                <a:gdLst/>
                <a:ahLst/>
                <a:cxnLst>
                  <a:cxn ang="0">
                    <a:pos x="32" y="0"/>
                  </a:cxn>
                  <a:cxn ang="0">
                    <a:pos x="0" y="32"/>
                  </a:cxn>
                  <a:cxn ang="0">
                    <a:pos x="0" y="765"/>
                  </a:cxn>
                  <a:cxn ang="0">
                    <a:pos x="32" y="797"/>
                  </a:cxn>
                  <a:cxn ang="0">
                    <a:pos x="175" y="797"/>
                  </a:cxn>
                  <a:cxn ang="0">
                    <a:pos x="206" y="765"/>
                  </a:cxn>
                  <a:cxn ang="0">
                    <a:pos x="206" y="32"/>
                  </a:cxn>
                  <a:cxn ang="0">
                    <a:pos x="175" y="0"/>
                  </a:cxn>
                  <a:cxn ang="0">
                    <a:pos x="32" y="0"/>
                  </a:cxn>
                </a:cxnLst>
                <a:rect l="0" t="0" r="r" b="b"/>
                <a:pathLst>
                  <a:path w="206" h="797">
                    <a:moveTo>
                      <a:pt x="32" y="0"/>
                    </a:moveTo>
                    <a:cubicBezTo>
                      <a:pt x="15" y="0"/>
                      <a:pt x="0" y="15"/>
                      <a:pt x="0" y="32"/>
                    </a:cubicBezTo>
                    <a:cubicBezTo>
                      <a:pt x="0" y="765"/>
                      <a:pt x="0" y="765"/>
                      <a:pt x="0" y="765"/>
                    </a:cubicBezTo>
                    <a:cubicBezTo>
                      <a:pt x="0" y="782"/>
                      <a:pt x="15" y="797"/>
                      <a:pt x="32" y="797"/>
                    </a:cubicBezTo>
                    <a:cubicBezTo>
                      <a:pt x="175" y="797"/>
                      <a:pt x="175" y="797"/>
                      <a:pt x="175" y="797"/>
                    </a:cubicBezTo>
                    <a:cubicBezTo>
                      <a:pt x="191" y="797"/>
                      <a:pt x="206" y="782"/>
                      <a:pt x="206" y="765"/>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20">
                <a:extLst>
                  <a:ext uri="{FF2B5EF4-FFF2-40B4-BE49-F238E27FC236}">
                    <a16:creationId xmlns:a16="http://schemas.microsoft.com/office/drawing/2014/main" id="{CAD168D7-7CF5-4A2F-A5B6-3BD854E30A5B}"/>
                  </a:ext>
                </a:extLst>
              </p:cNvPr>
              <p:cNvSpPr>
                <a:spLocks/>
              </p:cNvSpPr>
              <p:nvPr/>
            </p:nvSpPr>
            <p:spPr bwMode="gray">
              <a:xfrm>
                <a:off x="2179638" y="2774950"/>
                <a:ext cx="96838" cy="342900"/>
              </a:xfrm>
              <a:custGeom>
                <a:avLst/>
                <a:gdLst/>
                <a:ahLst/>
                <a:cxnLst>
                  <a:cxn ang="0">
                    <a:pos x="32" y="0"/>
                  </a:cxn>
                  <a:cxn ang="0">
                    <a:pos x="0" y="32"/>
                  </a:cxn>
                  <a:cxn ang="0">
                    <a:pos x="0" y="699"/>
                  </a:cxn>
                  <a:cxn ang="0">
                    <a:pos x="32" y="731"/>
                  </a:cxn>
                  <a:cxn ang="0">
                    <a:pos x="175" y="731"/>
                  </a:cxn>
                  <a:cxn ang="0">
                    <a:pos x="207" y="699"/>
                  </a:cxn>
                  <a:cxn ang="0">
                    <a:pos x="207" y="32"/>
                  </a:cxn>
                  <a:cxn ang="0">
                    <a:pos x="175" y="0"/>
                  </a:cxn>
                  <a:cxn ang="0">
                    <a:pos x="32" y="0"/>
                  </a:cxn>
                </a:cxnLst>
                <a:rect l="0" t="0" r="r" b="b"/>
                <a:pathLst>
                  <a:path w="207" h="731">
                    <a:moveTo>
                      <a:pt x="32" y="0"/>
                    </a:moveTo>
                    <a:cubicBezTo>
                      <a:pt x="15" y="0"/>
                      <a:pt x="0" y="16"/>
                      <a:pt x="0" y="32"/>
                    </a:cubicBezTo>
                    <a:cubicBezTo>
                      <a:pt x="0" y="699"/>
                      <a:pt x="0" y="699"/>
                      <a:pt x="0" y="699"/>
                    </a:cubicBezTo>
                    <a:cubicBezTo>
                      <a:pt x="0" y="716"/>
                      <a:pt x="15" y="731"/>
                      <a:pt x="32" y="731"/>
                    </a:cubicBezTo>
                    <a:cubicBezTo>
                      <a:pt x="175" y="731"/>
                      <a:pt x="175" y="731"/>
                      <a:pt x="175" y="731"/>
                    </a:cubicBezTo>
                    <a:cubicBezTo>
                      <a:pt x="191" y="731"/>
                      <a:pt x="207" y="716"/>
                      <a:pt x="207" y="699"/>
                    </a:cubicBezTo>
                    <a:cubicBezTo>
                      <a:pt x="207" y="32"/>
                      <a:pt x="207" y="32"/>
                      <a:pt x="207" y="32"/>
                    </a:cubicBezTo>
                    <a:cubicBezTo>
                      <a:pt x="207" y="16"/>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21">
                <a:extLst>
                  <a:ext uri="{FF2B5EF4-FFF2-40B4-BE49-F238E27FC236}">
                    <a16:creationId xmlns:a16="http://schemas.microsoft.com/office/drawing/2014/main" id="{95A326B0-0F5C-40F9-9C2F-DDE2F7C01345}"/>
                  </a:ext>
                </a:extLst>
              </p:cNvPr>
              <p:cNvSpPr>
                <a:spLocks/>
              </p:cNvSpPr>
              <p:nvPr/>
            </p:nvSpPr>
            <p:spPr bwMode="gray">
              <a:xfrm>
                <a:off x="2306638" y="2733675"/>
                <a:ext cx="96838" cy="158750"/>
              </a:xfrm>
              <a:custGeom>
                <a:avLst/>
                <a:gdLst/>
                <a:ahLst/>
                <a:cxnLst>
                  <a:cxn ang="0">
                    <a:pos x="32" y="0"/>
                  </a:cxn>
                  <a:cxn ang="0">
                    <a:pos x="0" y="32"/>
                  </a:cxn>
                  <a:cxn ang="0">
                    <a:pos x="0" y="338"/>
                  </a:cxn>
                  <a:cxn ang="0">
                    <a:pos x="94" y="240"/>
                  </a:cxn>
                  <a:cxn ang="0">
                    <a:pos x="105" y="232"/>
                  </a:cxn>
                  <a:cxn ang="0">
                    <a:pos x="118" y="223"/>
                  </a:cxn>
                  <a:cxn ang="0">
                    <a:pos x="126" y="219"/>
                  </a:cxn>
                  <a:cxn ang="0">
                    <a:pos x="130" y="216"/>
                  </a:cxn>
                  <a:cxn ang="0">
                    <a:pos x="134" y="214"/>
                  </a:cxn>
                  <a:cxn ang="0">
                    <a:pos x="146" y="207"/>
                  </a:cxn>
                  <a:cxn ang="0">
                    <a:pos x="147" y="206"/>
                  </a:cxn>
                  <a:cxn ang="0">
                    <a:pos x="161" y="199"/>
                  </a:cxn>
                  <a:cxn ang="0">
                    <a:pos x="207" y="180"/>
                  </a:cxn>
                  <a:cxn ang="0">
                    <a:pos x="207" y="32"/>
                  </a:cxn>
                  <a:cxn ang="0">
                    <a:pos x="175" y="0"/>
                  </a:cxn>
                  <a:cxn ang="0">
                    <a:pos x="32" y="0"/>
                  </a:cxn>
                </a:cxnLst>
                <a:rect l="0" t="0" r="r" b="b"/>
                <a:pathLst>
                  <a:path w="207" h="338">
                    <a:moveTo>
                      <a:pt x="32" y="0"/>
                    </a:moveTo>
                    <a:cubicBezTo>
                      <a:pt x="16" y="0"/>
                      <a:pt x="0" y="15"/>
                      <a:pt x="0" y="32"/>
                    </a:cubicBezTo>
                    <a:cubicBezTo>
                      <a:pt x="0" y="338"/>
                      <a:pt x="0" y="338"/>
                      <a:pt x="0" y="338"/>
                    </a:cubicBezTo>
                    <a:cubicBezTo>
                      <a:pt x="26" y="301"/>
                      <a:pt x="58" y="268"/>
                      <a:pt x="94" y="240"/>
                    </a:cubicBezTo>
                    <a:cubicBezTo>
                      <a:pt x="98" y="238"/>
                      <a:pt x="102" y="235"/>
                      <a:pt x="105" y="232"/>
                    </a:cubicBezTo>
                    <a:cubicBezTo>
                      <a:pt x="110" y="229"/>
                      <a:pt x="114" y="226"/>
                      <a:pt x="118" y="223"/>
                    </a:cubicBezTo>
                    <a:cubicBezTo>
                      <a:pt x="121" y="222"/>
                      <a:pt x="123" y="220"/>
                      <a:pt x="126" y="219"/>
                    </a:cubicBezTo>
                    <a:cubicBezTo>
                      <a:pt x="127" y="218"/>
                      <a:pt x="129" y="217"/>
                      <a:pt x="130" y="216"/>
                    </a:cubicBezTo>
                    <a:cubicBezTo>
                      <a:pt x="132" y="215"/>
                      <a:pt x="133" y="214"/>
                      <a:pt x="134" y="214"/>
                    </a:cubicBezTo>
                    <a:cubicBezTo>
                      <a:pt x="138" y="211"/>
                      <a:pt x="142" y="209"/>
                      <a:pt x="146" y="207"/>
                    </a:cubicBezTo>
                    <a:cubicBezTo>
                      <a:pt x="146" y="207"/>
                      <a:pt x="147" y="206"/>
                      <a:pt x="147" y="206"/>
                    </a:cubicBezTo>
                    <a:cubicBezTo>
                      <a:pt x="151" y="204"/>
                      <a:pt x="156" y="201"/>
                      <a:pt x="161" y="199"/>
                    </a:cubicBezTo>
                    <a:cubicBezTo>
                      <a:pt x="176" y="192"/>
                      <a:pt x="191" y="185"/>
                      <a:pt x="207" y="180"/>
                    </a:cubicBezTo>
                    <a:cubicBezTo>
                      <a:pt x="207" y="32"/>
                      <a:pt x="207" y="32"/>
                      <a:pt x="207" y="32"/>
                    </a:cubicBezTo>
                    <a:cubicBezTo>
                      <a:pt x="207" y="15"/>
                      <a:pt x="192"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22">
                <a:extLst>
                  <a:ext uri="{FF2B5EF4-FFF2-40B4-BE49-F238E27FC236}">
                    <a16:creationId xmlns:a16="http://schemas.microsoft.com/office/drawing/2014/main" id="{70717C1D-22FA-40A5-AA41-5E2DA85CDF70}"/>
                  </a:ext>
                </a:extLst>
              </p:cNvPr>
              <p:cNvSpPr>
                <a:spLocks/>
              </p:cNvSpPr>
              <p:nvPr/>
            </p:nvSpPr>
            <p:spPr bwMode="gray">
              <a:xfrm>
                <a:off x="1924050" y="2868613"/>
                <a:ext cx="96838" cy="249238"/>
              </a:xfrm>
              <a:custGeom>
                <a:avLst/>
                <a:gdLst/>
                <a:ahLst/>
                <a:cxnLst>
                  <a:cxn ang="0">
                    <a:pos x="32" y="0"/>
                  </a:cxn>
                  <a:cxn ang="0">
                    <a:pos x="0" y="32"/>
                  </a:cxn>
                  <a:cxn ang="0">
                    <a:pos x="0" y="498"/>
                  </a:cxn>
                  <a:cxn ang="0">
                    <a:pos x="32" y="530"/>
                  </a:cxn>
                  <a:cxn ang="0">
                    <a:pos x="175" y="530"/>
                  </a:cxn>
                  <a:cxn ang="0">
                    <a:pos x="206" y="498"/>
                  </a:cxn>
                  <a:cxn ang="0">
                    <a:pos x="206" y="32"/>
                  </a:cxn>
                  <a:cxn ang="0">
                    <a:pos x="175" y="0"/>
                  </a:cxn>
                  <a:cxn ang="0">
                    <a:pos x="32" y="0"/>
                  </a:cxn>
                </a:cxnLst>
                <a:rect l="0" t="0" r="r" b="b"/>
                <a:pathLst>
                  <a:path w="206" h="530">
                    <a:moveTo>
                      <a:pt x="32" y="0"/>
                    </a:moveTo>
                    <a:cubicBezTo>
                      <a:pt x="15" y="0"/>
                      <a:pt x="0" y="15"/>
                      <a:pt x="0" y="32"/>
                    </a:cubicBezTo>
                    <a:cubicBezTo>
                      <a:pt x="0" y="498"/>
                      <a:pt x="0" y="498"/>
                      <a:pt x="0" y="498"/>
                    </a:cubicBezTo>
                    <a:cubicBezTo>
                      <a:pt x="0" y="515"/>
                      <a:pt x="15" y="530"/>
                      <a:pt x="32" y="530"/>
                    </a:cubicBezTo>
                    <a:cubicBezTo>
                      <a:pt x="175" y="530"/>
                      <a:pt x="175" y="530"/>
                      <a:pt x="175" y="530"/>
                    </a:cubicBezTo>
                    <a:cubicBezTo>
                      <a:pt x="191" y="530"/>
                      <a:pt x="206" y="515"/>
                      <a:pt x="206" y="498"/>
                    </a:cubicBezTo>
                    <a:cubicBezTo>
                      <a:pt x="206" y="32"/>
                      <a:pt x="206" y="32"/>
                      <a:pt x="206" y="32"/>
                    </a:cubicBezTo>
                    <a:cubicBezTo>
                      <a:pt x="206" y="15"/>
                      <a:pt x="191" y="0"/>
                      <a:pt x="175" y="0"/>
                    </a:cubicBezTo>
                    <a:lnTo>
                      <a:pt x="32" y="0"/>
                    </a:ln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23">
                <a:extLst>
                  <a:ext uri="{FF2B5EF4-FFF2-40B4-BE49-F238E27FC236}">
                    <a16:creationId xmlns:a16="http://schemas.microsoft.com/office/drawing/2014/main" id="{B28444FF-FB87-4A6F-8C4C-10AAA02B4796}"/>
                  </a:ext>
                </a:extLst>
              </p:cNvPr>
              <p:cNvSpPr>
                <a:spLocks/>
              </p:cNvSpPr>
              <p:nvPr/>
            </p:nvSpPr>
            <p:spPr bwMode="gray">
              <a:xfrm>
                <a:off x="2436813" y="2705100"/>
                <a:ext cx="96838" cy="117475"/>
              </a:xfrm>
              <a:custGeom>
                <a:avLst/>
                <a:gdLst/>
                <a:ahLst/>
                <a:cxnLst>
                  <a:cxn ang="0">
                    <a:pos x="32" y="0"/>
                  </a:cxn>
                  <a:cxn ang="0">
                    <a:pos x="0" y="32"/>
                  </a:cxn>
                  <a:cxn ang="0">
                    <a:pos x="0" y="226"/>
                  </a:cxn>
                  <a:cxn ang="0">
                    <a:pos x="55" y="222"/>
                  </a:cxn>
                  <a:cxn ang="0">
                    <a:pos x="68" y="222"/>
                  </a:cxn>
                  <a:cxn ang="0">
                    <a:pos x="206" y="251"/>
                  </a:cxn>
                  <a:cxn ang="0">
                    <a:pos x="206" y="32"/>
                  </a:cxn>
                  <a:cxn ang="0">
                    <a:pos x="175" y="0"/>
                  </a:cxn>
                  <a:cxn ang="0">
                    <a:pos x="32" y="0"/>
                  </a:cxn>
                </a:cxnLst>
                <a:rect l="0" t="0" r="r" b="b"/>
                <a:pathLst>
                  <a:path w="206" h="251">
                    <a:moveTo>
                      <a:pt x="32" y="0"/>
                    </a:moveTo>
                    <a:cubicBezTo>
                      <a:pt x="15" y="0"/>
                      <a:pt x="0" y="15"/>
                      <a:pt x="0" y="32"/>
                    </a:cubicBezTo>
                    <a:cubicBezTo>
                      <a:pt x="0" y="226"/>
                      <a:pt x="0" y="226"/>
                      <a:pt x="0" y="226"/>
                    </a:cubicBezTo>
                    <a:cubicBezTo>
                      <a:pt x="18" y="223"/>
                      <a:pt x="37" y="222"/>
                      <a:pt x="55" y="222"/>
                    </a:cubicBezTo>
                    <a:cubicBezTo>
                      <a:pt x="59" y="222"/>
                      <a:pt x="63" y="222"/>
                      <a:pt x="68" y="222"/>
                    </a:cubicBezTo>
                    <a:cubicBezTo>
                      <a:pt x="115" y="223"/>
                      <a:pt x="163" y="233"/>
                      <a:pt x="206" y="251"/>
                    </a:cubicBezTo>
                    <a:cubicBezTo>
                      <a:pt x="206" y="32"/>
                      <a:pt x="206" y="32"/>
                      <a:pt x="206" y="32"/>
                    </a:cubicBezTo>
                    <a:cubicBezTo>
                      <a:pt x="206" y="15"/>
                      <a:pt x="191" y="0"/>
                      <a:pt x="175" y="0"/>
                    </a:cubicBezTo>
                    <a:cubicBezTo>
                      <a:pt x="32" y="0"/>
                      <a:pt x="32" y="0"/>
                      <a:pt x="32" y="0"/>
                    </a:cubicBezTo>
                    <a:close/>
                  </a:path>
                </a:pathLst>
              </a:custGeom>
              <a:grpFill/>
              <a:ln>
                <a:noFill/>
              </a:ln>
              <a:effectLst/>
            </p:spPr>
            <p:txBody>
              <a:bodyPr vert="horz" wrap="square" lIns="91416" tIns="45708" rIns="91416" bIns="45708"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200" b="0" i="0" u="none" strike="noStrike" kern="0" cap="none" spc="0" normalizeH="0" baseline="0" noProof="0" dirty="0">
                  <a:ln>
                    <a:noFill/>
                  </a:ln>
                  <a:solidFill>
                    <a:srgbClr val="FFFFFF">
                      <a:lumMod val="50000"/>
                    </a:srgb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圆角矩形 97">
              <a:extLst>
                <a:ext uri="{FF2B5EF4-FFF2-40B4-BE49-F238E27FC236}">
                  <a16:creationId xmlns:a16="http://schemas.microsoft.com/office/drawing/2014/main" id="{0AD78AD0-24B7-4095-97C7-32F49B268B21}"/>
                </a:ext>
              </a:extLst>
            </p:cNvPr>
            <p:cNvSpPr/>
            <p:nvPr/>
          </p:nvSpPr>
          <p:spPr bwMode="gray">
            <a:xfrm>
              <a:off x="9759703" y="4868876"/>
              <a:ext cx="949611" cy="499655"/>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
                  <a:srgbClr val="CC9900"/>
                </a:buClr>
                <a:buSzTx/>
                <a:buFont typeface="Wingdings" pitchFamily="2" charset="2"/>
                <a:buChar char="n"/>
                <a:tabLst/>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Picture 2">
              <a:extLst>
                <a:ext uri="{FF2B5EF4-FFF2-40B4-BE49-F238E27FC236}">
                  <a16:creationId xmlns:a16="http://schemas.microsoft.com/office/drawing/2014/main" id="{A89CCDA5-F8AA-4BAC-8705-0B81248544D1}"/>
                </a:ext>
              </a:extLst>
            </p:cNvPr>
            <p:cNvPicPr>
              <a:picLocks noChangeAspect="1" noChangeArrowheads="1"/>
            </p:cNvPicPr>
            <p:nvPr/>
          </p:nvPicPr>
          <p:blipFill>
            <a:blip r:embed="rId8" cstate="print"/>
            <a:srcRect/>
            <a:stretch>
              <a:fillRect/>
            </a:stretch>
          </p:blipFill>
          <p:spPr bwMode="gray">
            <a:xfrm>
              <a:off x="9819452" y="4955907"/>
              <a:ext cx="188566" cy="25259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8" name="TextBox 88">
              <a:extLst>
                <a:ext uri="{FF2B5EF4-FFF2-40B4-BE49-F238E27FC236}">
                  <a16:creationId xmlns:a16="http://schemas.microsoft.com/office/drawing/2014/main" id="{97E250AB-16C4-47B0-90F1-B8E67222BF2F}"/>
                </a:ext>
              </a:extLst>
            </p:cNvPr>
            <p:cNvSpPr txBox="1">
              <a:spLocks noChangeArrowheads="1"/>
            </p:cNvSpPr>
            <p:nvPr/>
          </p:nvSpPr>
          <p:spPr bwMode="gray">
            <a:xfrm>
              <a:off x="9623021" y="5125644"/>
              <a:ext cx="1449345" cy="276999"/>
            </a:xfrm>
            <a:prstGeom prst="rect">
              <a:avLst/>
            </a:prstGeom>
            <a:noFill/>
            <a:ln w="9525">
              <a:noFill/>
              <a:miter lim="800000"/>
              <a:headEnd/>
              <a:tailEnd/>
            </a:ln>
          </p:spPr>
          <p:txBody>
            <a:bodyPr>
              <a:spAutoFit/>
            </a:bodyPr>
            <a:lstStyle/>
            <a:p>
              <a:pPr algn="ctr" fontAlgn="ctr">
                <a:buSzPct val="100000"/>
              </a:pPr>
              <a:r>
                <a:rPr lang="en-US" sz="1200" b="1"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a:extLst>
                <a:ext uri="{FF2B5EF4-FFF2-40B4-BE49-F238E27FC236}">
                  <a16:creationId xmlns:a16="http://schemas.microsoft.com/office/drawing/2014/main" id="{81BBF24B-BD74-4DBF-B70E-0047C53DCDB1}"/>
                </a:ext>
              </a:extLst>
            </p:cNvPr>
            <p:cNvSpPr/>
            <p:nvPr/>
          </p:nvSpPr>
          <p:spPr bwMode="gray">
            <a:xfrm>
              <a:off x="10094878" y="4921511"/>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6</a:t>
              </a:r>
            </a:p>
          </p:txBody>
        </p:sp>
        <p:sp>
          <p:nvSpPr>
            <p:cNvPr id="173" name="文本框 172">
              <a:extLst>
                <a:ext uri="{FF2B5EF4-FFF2-40B4-BE49-F238E27FC236}">
                  <a16:creationId xmlns:a16="http://schemas.microsoft.com/office/drawing/2014/main" id="{87EB5CD3-B0A1-4A50-897E-99E22033DB35}"/>
                </a:ext>
              </a:extLst>
            </p:cNvPr>
            <p:cNvSpPr txBox="1"/>
            <p:nvPr/>
          </p:nvSpPr>
          <p:spPr bwMode="gray">
            <a:xfrm>
              <a:off x="9357917" y="5326323"/>
              <a:ext cx="530208" cy="276999"/>
            </a:xfrm>
            <a:prstGeom prst="rect">
              <a:avLst/>
            </a:prstGeom>
            <a:noFill/>
          </p:spPr>
          <p:txBody>
            <a:bodyPr wrap="square" rtlCol="0">
              <a:spAutoFit/>
            </a:bodyPr>
            <a:lstStyle/>
            <a:p>
              <a:pPr algn="ctr"/>
              <a:r>
                <a:rPr lang="en-US" altLang="zh-CN" sz="1200" dirty="0"/>
                <a:t>RFID</a:t>
              </a:r>
              <a:endParaRPr lang="zh-CN" altLang="en-US" sz="1200" dirty="0"/>
            </a:p>
          </p:txBody>
        </p:sp>
        <p:sp>
          <p:nvSpPr>
            <p:cNvPr id="174" name="文本框 173">
              <a:extLst>
                <a:ext uri="{FF2B5EF4-FFF2-40B4-BE49-F238E27FC236}">
                  <a16:creationId xmlns:a16="http://schemas.microsoft.com/office/drawing/2014/main" id="{D02FF59D-BEE5-4771-B739-7D47F8FBA003}"/>
                </a:ext>
              </a:extLst>
            </p:cNvPr>
            <p:cNvSpPr txBox="1"/>
            <p:nvPr/>
          </p:nvSpPr>
          <p:spPr bwMode="gray">
            <a:xfrm>
              <a:off x="10112932" y="5520760"/>
              <a:ext cx="733842" cy="276999"/>
            </a:xfrm>
            <a:prstGeom prst="rect">
              <a:avLst/>
            </a:prstGeom>
            <a:noFill/>
          </p:spPr>
          <p:txBody>
            <a:bodyPr wrap="square" rtlCol="0">
              <a:spAutoFit/>
            </a:bodyPr>
            <a:lstStyle/>
            <a:p>
              <a:pPr algn="ctr"/>
              <a:r>
                <a:rPr lang="en-US" altLang="zh-CN" sz="1200" dirty="0"/>
                <a:t>ZigBee</a:t>
              </a:r>
              <a:endParaRPr lang="zh-CN" altLang="en-US" sz="1200" dirty="0"/>
            </a:p>
          </p:txBody>
        </p:sp>
        <p:sp>
          <p:nvSpPr>
            <p:cNvPr id="175" name="文本框 174">
              <a:extLst>
                <a:ext uri="{FF2B5EF4-FFF2-40B4-BE49-F238E27FC236}">
                  <a16:creationId xmlns:a16="http://schemas.microsoft.com/office/drawing/2014/main" id="{E174F29C-88EE-4AA0-BCD4-A2D7FFF4C151}"/>
                </a:ext>
              </a:extLst>
            </p:cNvPr>
            <p:cNvSpPr txBox="1"/>
            <p:nvPr/>
          </p:nvSpPr>
          <p:spPr bwMode="gray">
            <a:xfrm>
              <a:off x="9185160" y="5534418"/>
              <a:ext cx="1215740" cy="276999"/>
            </a:xfrm>
            <a:prstGeom prst="rect">
              <a:avLst/>
            </a:prstGeom>
            <a:noFill/>
          </p:spPr>
          <p:txBody>
            <a:bodyPr wrap="square" rtlCol="0">
              <a:spAutoFit/>
            </a:bodyPr>
            <a:lstStyle/>
            <a:p>
              <a:pPr algn="ctr"/>
              <a:r>
                <a:rPr lang="en-US" altLang="zh-CN" sz="1200" dirty="0"/>
                <a:t>Bluetooth</a:t>
              </a:r>
              <a:endParaRPr lang="zh-CN" altLang="en-US" sz="1200" dirty="0"/>
            </a:p>
          </p:txBody>
        </p:sp>
        <p:grpSp>
          <p:nvGrpSpPr>
            <p:cNvPr id="176" name="组合 175">
              <a:extLst>
                <a:ext uri="{FF2B5EF4-FFF2-40B4-BE49-F238E27FC236}">
                  <a16:creationId xmlns:a16="http://schemas.microsoft.com/office/drawing/2014/main" id="{2610F0FA-6E19-4237-84DF-91DC935E8FFF}"/>
                </a:ext>
              </a:extLst>
            </p:cNvPr>
            <p:cNvGrpSpPr/>
            <p:nvPr/>
          </p:nvGrpSpPr>
          <p:grpSpPr bwMode="gray">
            <a:xfrm>
              <a:off x="2309838" y="5453677"/>
              <a:ext cx="2708022" cy="352466"/>
              <a:chOff x="2309838" y="5445761"/>
              <a:chExt cx="2708022" cy="352466"/>
            </a:xfrm>
          </p:grpSpPr>
          <p:grpSp>
            <p:nvGrpSpPr>
              <p:cNvPr id="181" name="组合 156">
                <a:extLst>
                  <a:ext uri="{FF2B5EF4-FFF2-40B4-BE49-F238E27FC236}">
                    <a16:creationId xmlns:a16="http://schemas.microsoft.com/office/drawing/2014/main" id="{5BDC6575-C4E0-44CE-8EC3-4D9CE699F708}"/>
                  </a:ext>
                </a:extLst>
              </p:cNvPr>
              <p:cNvGrpSpPr>
                <a:grpSpLocks/>
              </p:cNvGrpSpPr>
              <p:nvPr/>
            </p:nvGrpSpPr>
            <p:grpSpPr bwMode="gray">
              <a:xfrm rot="5400000">
                <a:off x="3800786" y="5325274"/>
                <a:ext cx="275328" cy="543973"/>
                <a:chOff x="7150100" y="1062038"/>
                <a:chExt cx="266700" cy="814387"/>
              </a:xfrm>
            </p:grpSpPr>
            <p:sp>
              <p:nvSpPr>
                <p:cNvPr id="212" name="Freeform 991">
                  <a:extLst>
                    <a:ext uri="{FF2B5EF4-FFF2-40B4-BE49-F238E27FC236}">
                      <a16:creationId xmlns:a16="http://schemas.microsoft.com/office/drawing/2014/main" id="{1B7A6ABB-85B9-4343-BB29-B4E012DAB8F8}"/>
                    </a:ext>
                  </a:extLst>
                </p:cNvPr>
                <p:cNvSpPr>
                  <a:spLocks noEditPoints="1"/>
                </p:cNvSpPr>
                <p:nvPr/>
              </p:nvSpPr>
              <p:spPr bwMode="gray">
                <a:xfrm>
                  <a:off x="7159625" y="1171575"/>
                  <a:ext cx="247650" cy="581025"/>
                </a:xfrm>
                <a:custGeom>
                  <a:avLst/>
                  <a:gdLst>
                    <a:gd name="T0" fmla="*/ 2147483646 w 160"/>
                    <a:gd name="T1" fmla="*/ 2147483646 h 372"/>
                    <a:gd name="T2" fmla="*/ 2147483646 w 160"/>
                    <a:gd name="T3" fmla="*/ 2147483646 h 372"/>
                    <a:gd name="T4" fmla="*/ 0 w 160"/>
                    <a:gd name="T5" fmla="*/ 2147483646 h 372"/>
                    <a:gd name="T6" fmla="*/ 0 w 160"/>
                    <a:gd name="T7" fmla="*/ 2147483646 h 372"/>
                    <a:gd name="T8" fmla="*/ 2147483646 w 160"/>
                    <a:gd name="T9" fmla="*/ 0 h 372"/>
                    <a:gd name="T10" fmla="*/ 2147483646 w 160"/>
                    <a:gd name="T11" fmla="*/ 0 h 372"/>
                    <a:gd name="T12" fmla="*/ 2147483646 w 160"/>
                    <a:gd name="T13" fmla="*/ 2147483646 h 372"/>
                    <a:gd name="T14" fmla="*/ 2147483646 w 160"/>
                    <a:gd name="T15" fmla="*/ 2147483646 h 372"/>
                    <a:gd name="T16" fmla="*/ 2147483646 w 160"/>
                    <a:gd name="T17" fmla="*/ 2147483646 h 372"/>
                    <a:gd name="T18" fmla="*/ 2147483646 w 160"/>
                    <a:gd name="T19" fmla="*/ 2147483646 h 372"/>
                    <a:gd name="T20" fmla="*/ 2147483646 w 160"/>
                    <a:gd name="T21" fmla="*/ 2147483646 h 372"/>
                    <a:gd name="T22" fmla="*/ 2147483646 w 160"/>
                    <a:gd name="T23" fmla="*/ 2147483646 h 372"/>
                    <a:gd name="T24" fmla="*/ 2147483646 w 160"/>
                    <a:gd name="T25" fmla="*/ 2147483646 h 372"/>
                    <a:gd name="T26" fmla="*/ 2147483646 w 160"/>
                    <a:gd name="T27" fmla="*/ 2147483646 h 372"/>
                    <a:gd name="T28" fmla="*/ 2147483646 w 160"/>
                    <a:gd name="T29" fmla="*/ 2147483646 h 372"/>
                    <a:gd name="T30" fmla="*/ 2147483646 w 160"/>
                    <a:gd name="T31" fmla="*/ 2147483646 h 372"/>
                    <a:gd name="T32" fmla="*/ 2147483646 w 160"/>
                    <a:gd name="T33" fmla="*/ 2147483646 h 372"/>
                    <a:gd name="T34" fmla="*/ 2147483646 w 160"/>
                    <a:gd name="T35" fmla="*/ 2147483646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0" h="372">
                      <a:moveTo>
                        <a:pt x="129" y="372"/>
                      </a:moveTo>
                      <a:cubicBezTo>
                        <a:pt x="32" y="372"/>
                        <a:pt x="32" y="372"/>
                        <a:pt x="32" y="372"/>
                      </a:cubicBezTo>
                      <a:cubicBezTo>
                        <a:pt x="14" y="372"/>
                        <a:pt x="0" y="358"/>
                        <a:pt x="0" y="340"/>
                      </a:cubicBezTo>
                      <a:cubicBezTo>
                        <a:pt x="0" y="31"/>
                        <a:pt x="0" y="31"/>
                        <a:pt x="0" y="31"/>
                      </a:cubicBezTo>
                      <a:cubicBezTo>
                        <a:pt x="0" y="14"/>
                        <a:pt x="14" y="0"/>
                        <a:pt x="32" y="0"/>
                      </a:cubicBezTo>
                      <a:cubicBezTo>
                        <a:pt x="129" y="0"/>
                        <a:pt x="129" y="0"/>
                        <a:pt x="129" y="0"/>
                      </a:cubicBezTo>
                      <a:cubicBezTo>
                        <a:pt x="146" y="0"/>
                        <a:pt x="160" y="14"/>
                        <a:pt x="160" y="31"/>
                      </a:cubicBezTo>
                      <a:cubicBezTo>
                        <a:pt x="160" y="340"/>
                        <a:pt x="160" y="340"/>
                        <a:pt x="160" y="340"/>
                      </a:cubicBezTo>
                      <a:cubicBezTo>
                        <a:pt x="160" y="358"/>
                        <a:pt x="146" y="372"/>
                        <a:pt x="129" y="372"/>
                      </a:cubicBezTo>
                      <a:close/>
                      <a:moveTo>
                        <a:pt x="32" y="8"/>
                      </a:moveTo>
                      <a:cubicBezTo>
                        <a:pt x="19" y="8"/>
                        <a:pt x="8" y="18"/>
                        <a:pt x="8" y="31"/>
                      </a:cubicBezTo>
                      <a:cubicBezTo>
                        <a:pt x="8" y="340"/>
                        <a:pt x="8" y="340"/>
                        <a:pt x="8" y="340"/>
                      </a:cubicBezTo>
                      <a:cubicBezTo>
                        <a:pt x="8" y="353"/>
                        <a:pt x="19" y="364"/>
                        <a:pt x="32" y="364"/>
                      </a:cubicBezTo>
                      <a:cubicBezTo>
                        <a:pt x="129" y="364"/>
                        <a:pt x="129" y="364"/>
                        <a:pt x="129" y="364"/>
                      </a:cubicBezTo>
                      <a:cubicBezTo>
                        <a:pt x="141" y="364"/>
                        <a:pt x="152" y="353"/>
                        <a:pt x="152" y="340"/>
                      </a:cubicBezTo>
                      <a:cubicBezTo>
                        <a:pt x="152" y="31"/>
                        <a:pt x="152" y="31"/>
                        <a:pt x="152" y="31"/>
                      </a:cubicBezTo>
                      <a:cubicBezTo>
                        <a:pt x="152" y="18"/>
                        <a:pt x="141" y="8"/>
                        <a:pt x="129" y="8"/>
                      </a:cubicBezTo>
                      <a:lnTo>
                        <a:pt x="32" y="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3" name="Freeform 992">
                  <a:extLst>
                    <a:ext uri="{FF2B5EF4-FFF2-40B4-BE49-F238E27FC236}">
                      <a16:creationId xmlns:a16="http://schemas.microsoft.com/office/drawing/2014/main" id="{FE4655F9-FA03-468F-9B5E-C1629D7D7C8B}"/>
                    </a:ext>
                  </a:extLst>
                </p:cNvPr>
                <p:cNvSpPr>
                  <a:spLocks noEditPoints="1"/>
                </p:cNvSpPr>
                <p:nvPr/>
              </p:nvSpPr>
              <p:spPr bwMode="gray">
                <a:xfrm>
                  <a:off x="7199313" y="1258888"/>
                  <a:ext cx="168275" cy="406400"/>
                </a:xfrm>
                <a:custGeom>
                  <a:avLst/>
                  <a:gdLst>
                    <a:gd name="T0" fmla="*/ 2147483646 w 108"/>
                    <a:gd name="T1" fmla="*/ 2147483646 h 260"/>
                    <a:gd name="T2" fmla="*/ 2147483646 w 108"/>
                    <a:gd name="T3" fmla="*/ 2147483646 h 260"/>
                    <a:gd name="T4" fmla="*/ 0 w 108"/>
                    <a:gd name="T5" fmla="*/ 2147483646 h 260"/>
                    <a:gd name="T6" fmla="*/ 0 w 108"/>
                    <a:gd name="T7" fmla="*/ 2147483646 h 260"/>
                    <a:gd name="T8" fmla="*/ 2147483646 w 108"/>
                    <a:gd name="T9" fmla="*/ 0 h 260"/>
                    <a:gd name="T10" fmla="*/ 2147483646 w 108"/>
                    <a:gd name="T11" fmla="*/ 0 h 260"/>
                    <a:gd name="T12" fmla="*/ 2147483646 w 108"/>
                    <a:gd name="T13" fmla="*/ 2147483646 h 260"/>
                    <a:gd name="T14" fmla="*/ 2147483646 w 108"/>
                    <a:gd name="T15" fmla="*/ 2147483646 h 260"/>
                    <a:gd name="T16" fmla="*/ 2147483646 w 108"/>
                    <a:gd name="T17" fmla="*/ 2147483646 h 260"/>
                    <a:gd name="T18" fmla="*/ 2147483646 w 108"/>
                    <a:gd name="T19" fmla="*/ 2147483646 h 260"/>
                    <a:gd name="T20" fmla="*/ 2147483646 w 108"/>
                    <a:gd name="T21" fmla="*/ 2147483646 h 260"/>
                    <a:gd name="T22" fmla="*/ 2147483646 w 108"/>
                    <a:gd name="T23" fmla="*/ 2147483646 h 260"/>
                    <a:gd name="T24" fmla="*/ 2147483646 w 108"/>
                    <a:gd name="T25" fmla="*/ 2147483646 h 260"/>
                    <a:gd name="T26" fmla="*/ 2147483646 w 108"/>
                    <a:gd name="T27" fmla="*/ 2147483646 h 260"/>
                    <a:gd name="T28" fmla="*/ 2147483646 w 108"/>
                    <a:gd name="T29" fmla="*/ 2147483646 h 260"/>
                    <a:gd name="T30" fmla="*/ 2147483646 w 108"/>
                    <a:gd name="T31" fmla="*/ 2147483646 h 260"/>
                    <a:gd name="T32" fmla="*/ 2147483646 w 108"/>
                    <a:gd name="T33" fmla="*/ 2147483646 h 260"/>
                    <a:gd name="T34" fmla="*/ 2147483646 w 108"/>
                    <a:gd name="T35" fmla="*/ 2147483646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8" h="260">
                      <a:moveTo>
                        <a:pt x="87" y="260"/>
                      </a:moveTo>
                      <a:cubicBezTo>
                        <a:pt x="21" y="260"/>
                        <a:pt x="21" y="260"/>
                        <a:pt x="21" y="260"/>
                      </a:cubicBezTo>
                      <a:cubicBezTo>
                        <a:pt x="9" y="260"/>
                        <a:pt x="0" y="250"/>
                        <a:pt x="0" y="239"/>
                      </a:cubicBezTo>
                      <a:cubicBezTo>
                        <a:pt x="0" y="21"/>
                        <a:pt x="0" y="21"/>
                        <a:pt x="0" y="21"/>
                      </a:cubicBezTo>
                      <a:cubicBezTo>
                        <a:pt x="0" y="9"/>
                        <a:pt x="9" y="0"/>
                        <a:pt x="21" y="0"/>
                      </a:cubicBezTo>
                      <a:cubicBezTo>
                        <a:pt x="87" y="0"/>
                        <a:pt x="87" y="0"/>
                        <a:pt x="87" y="0"/>
                      </a:cubicBezTo>
                      <a:cubicBezTo>
                        <a:pt x="99" y="0"/>
                        <a:pt x="108" y="9"/>
                        <a:pt x="108" y="21"/>
                      </a:cubicBezTo>
                      <a:cubicBezTo>
                        <a:pt x="108" y="239"/>
                        <a:pt x="108" y="239"/>
                        <a:pt x="108" y="239"/>
                      </a:cubicBezTo>
                      <a:cubicBezTo>
                        <a:pt x="108" y="250"/>
                        <a:pt x="99" y="260"/>
                        <a:pt x="87" y="260"/>
                      </a:cubicBezTo>
                      <a:close/>
                      <a:moveTo>
                        <a:pt x="21" y="4"/>
                      </a:moveTo>
                      <a:cubicBezTo>
                        <a:pt x="12" y="4"/>
                        <a:pt x="4" y="11"/>
                        <a:pt x="4" y="21"/>
                      </a:cubicBezTo>
                      <a:cubicBezTo>
                        <a:pt x="4" y="239"/>
                        <a:pt x="4" y="239"/>
                        <a:pt x="4" y="239"/>
                      </a:cubicBezTo>
                      <a:cubicBezTo>
                        <a:pt x="4" y="248"/>
                        <a:pt x="12" y="256"/>
                        <a:pt x="21" y="256"/>
                      </a:cubicBezTo>
                      <a:cubicBezTo>
                        <a:pt x="87" y="256"/>
                        <a:pt x="87" y="256"/>
                        <a:pt x="87" y="256"/>
                      </a:cubicBezTo>
                      <a:cubicBezTo>
                        <a:pt x="96" y="256"/>
                        <a:pt x="104" y="248"/>
                        <a:pt x="104" y="239"/>
                      </a:cubicBezTo>
                      <a:cubicBezTo>
                        <a:pt x="104" y="21"/>
                        <a:pt x="104" y="21"/>
                        <a:pt x="104" y="21"/>
                      </a:cubicBezTo>
                      <a:cubicBezTo>
                        <a:pt x="104" y="11"/>
                        <a:pt x="96" y="4"/>
                        <a:pt x="87" y="4"/>
                      </a:cubicBezTo>
                      <a:lnTo>
                        <a:pt x="21" y="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4" name="Freeform 993">
                  <a:extLst>
                    <a:ext uri="{FF2B5EF4-FFF2-40B4-BE49-F238E27FC236}">
                      <a16:creationId xmlns:a16="http://schemas.microsoft.com/office/drawing/2014/main" id="{86EA2D03-7FFF-42C6-86F7-1DCA4C128B8B}"/>
                    </a:ext>
                  </a:extLst>
                </p:cNvPr>
                <p:cNvSpPr>
                  <a:spLocks/>
                </p:cNvSpPr>
                <p:nvPr/>
              </p:nvSpPr>
              <p:spPr bwMode="gray">
                <a:xfrm>
                  <a:off x="7243763" y="1611313"/>
                  <a:ext cx="77788" cy="12700"/>
                </a:xfrm>
                <a:custGeom>
                  <a:avLst/>
                  <a:gdLst>
                    <a:gd name="T0" fmla="*/ 2147483646 w 50"/>
                    <a:gd name="T1" fmla="*/ 2147483646 h 8"/>
                    <a:gd name="T2" fmla="*/ 2147483646 w 50"/>
                    <a:gd name="T3" fmla="*/ 2147483646 h 8"/>
                    <a:gd name="T4" fmla="*/ 0 w 50"/>
                    <a:gd name="T5" fmla="*/ 2147483646 h 8"/>
                    <a:gd name="T6" fmla="*/ 2147483646 w 50"/>
                    <a:gd name="T7" fmla="*/ 0 h 8"/>
                    <a:gd name="T8" fmla="*/ 2147483646 w 50"/>
                    <a:gd name="T9" fmla="*/ 0 h 8"/>
                    <a:gd name="T10" fmla="*/ 2147483646 w 50"/>
                    <a:gd name="T11" fmla="*/ 2147483646 h 8"/>
                    <a:gd name="T12" fmla="*/ 2147483646 w 50"/>
                    <a:gd name="T13" fmla="*/ 2147483646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8">
                      <a:moveTo>
                        <a:pt x="46" y="8"/>
                      </a:moveTo>
                      <a:cubicBezTo>
                        <a:pt x="4" y="8"/>
                        <a:pt x="4" y="8"/>
                        <a:pt x="4" y="8"/>
                      </a:cubicBezTo>
                      <a:cubicBezTo>
                        <a:pt x="2" y="8"/>
                        <a:pt x="0" y="6"/>
                        <a:pt x="0" y="4"/>
                      </a:cubicBezTo>
                      <a:cubicBezTo>
                        <a:pt x="0" y="2"/>
                        <a:pt x="2" y="0"/>
                        <a:pt x="4" y="0"/>
                      </a:cubicBezTo>
                      <a:cubicBezTo>
                        <a:pt x="46" y="0"/>
                        <a:pt x="46" y="0"/>
                        <a:pt x="46" y="0"/>
                      </a:cubicBezTo>
                      <a:cubicBezTo>
                        <a:pt x="48" y="0"/>
                        <a:pt x="50" y="2"/>
                        <a:pt x="50" y="4"/>
                      </a:cubicBezTo>
                      <a:cubicBezTo>
                        <a:pt x="50" y="6"/>
                        <a:pt x="48" y="8"/>
                        <a:pt x="46"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5" name="Freeform 994">
                  <a:extLst>
                    <a:ext uri="{FF2B5EF4-FFF2-40B4-BE49-F238E27FC236}">
                      <a16:creationId xmlns:a16="http://schemas.microsoft.com/office/drawing/2014/main" id="{4890524C-7862-4CD0-A35F-D95C0823C59F}"/>
                    </a:ext>
                  </a:extLst>
                </p:cNvPr>
                <p:cNvSpPr>
                  <a:spLocks noEditPoints="1"/>
                </p:cNvSpPr>
                <p:nvPr/>
              </p:nvSpPr>
              <p:spPr bwMode="gray">
                <a:xfrm>
                  <a:off x="7231063" y="1401763"/>
                  <a:ext cx="104775" cy="119062"/>
                </a:xfrm>
                <a:custGeom>
                  <a:avLst/>
                  <a:gdLst>
                    <a:gd name="T0" fmla="*/ 2147483646 w 68"/>
                    <a:gd name="T1" fmla="*/ 2147483646 h 76"/>
                    <a:gd name="T2" fmla="*/ 2147483646 w 68"/>
                    <a:gd name="T3" fmla="*/ 2147483646 h 76"/>
                    <a:gd name="T4" fmla="*/ 2147483646 w 68"/>
                    <a:gd name="T5" fmla="*/ 2147483646 h 76"/>
                    <a:gd name="T6" fmla="*/ 2147483646 w 68"/>
                    <a:gd name="T7" fmla="*/ 2147483646 h 76"/>
                    <a:gd name="T8" fmla="*/ 2147483646 w 68"/>
                    <a:gd name="T9" fmla="*/ 2147483646 h 76"/>
                    <a:gd name="T10" fmla="*/ 2147483646 w 68"/>
                    <a:gd name="T11" fmla="*/ 2147483646 h 76"/>
                    <a:gd name="T12" fmla="*/ 2147483646 w 68"/>
                    <a:gd name="T13" fmla="*/ 2147483646 h 76"/>
                    <a:gd name="T14" fmla="*/ 2147483646 w 68"/>
                    <a:gd name="T15" fmla="*/ 2147483646 h 76"/>
                    <a:gd name="T16" fmla="*/ 2147483646 w 68"/>
                    <a:gd name="T17" fmla="*/ 2147483646 h 76"/>
                    <a:gd name="T18" fmla="*/ 2147483646 w 68"/>
                    <a:gd name="T19" fmla="*/ 2147483646 h 76"/>
                    <a:gd name="T20" fmla="*/ 2147483646 w 68"/>
                    <a:gd name="T21" fmla="*/ 2147483646 h 76"/>
                    <a:gd name="T22" fmla="*/ 2147483646 w 68"/>
                    <a:gd name="T23" fmla="*/ 2147483646 h 76"/>
                    <a:gd name="T24" fmla="*/ 2147483646 w 68"/>
                    <a:gd name="T25" fmla="*/ 2147483646 h 76"/>
                    <a:gd name="T26" fmla="*/ 2147483646 w 68"/>
                    <a:gd name="T27" fmla="*/ 2147483646 h 76"/>
                    <a:gd name="T28" fmla="*/ 2147483646 w 68"/>
                    <a:gd name="T29" fmla="*/ 2147483646 h 76"/>
                    <a:gd name="T30" fmla="*/ 2147483646 w 68"/>
                    <a:gd name="T31" fmla="*/ 2147483646 h 76"/>
                    <a:gd name="T32" fmla="*/ 2147483646 w 68"/>
                    <a:gd name="T33" fmla="*/ 2147483646 h 76"/>
                    <a:gd name="T34" fmla="*/ 2147483646 w 68"/>
                    <a:gd name="T35" fmla="*/ 2147483646 h 76"/>
                    <a:gd name="T36" fmla="*/ 2147483646 w 68"/>
                    <a:gd name="T37" fmla="*/ 2147483646 h 76"/>
                    <a:gd name="T38" fmla="*/ 2147483646 w 68"/>
                    <a:gd name="T39" fmla="*/ 2147483646 h 76"/>
                    <a:gd name="T40" fmla="*/ 2147483646 w 68"/>
                    <a:gd name="T41" fmla="*/ 2147483646 h 76"/>
                    <a:gd name="T42" fmla="*/ 2147483646 w 68"/>
                    <a:gd name="T43" fmla="*/ 2147483646 h 76"/>
                    <a:gd name="T44" fmla="*/ 2147483646 w 68"/>
                    <a:gd name="T45" fmla="*/ 2147483646 h 76"/>
                    <a:gd name="T46" fmla="*/ 2147483646 w 68"/>
                    <a:gd name="T47" fmla="*/ 2147483646 h 76"/>
                    <a:gd name="T48" fmla="*/ 2147483646 w 68"/>
                    <a:gd name="T49" fmla="*/ 2147483646 h 76"/>
                    <a:gd name="T50" fmla="*/ 2147483646 w 68"/>
                    <a:gd name="T51" fmla="*/ 2147483646 h 76"/>
                    <a:gd name="T52" fmla="*/ 2147483646 w 68"/>
                    <a:gd name="T53" fmla="*/ 2147483646 h 76"/>
                    <a:gd name="T54" fmla="*/ 2147483646 w 68"/>
                    <a:gd name="T55" fmla="*/ 2147483646 h 76"/>
                    <a:gd name="T56" fmla="*/ 2147483646 w 68"/>
                    <a:gd name="T57" fmla="*/ 2147483646 h 76"/>
                    <a:gd name="T58" fmla="*/ 2147483646 w 68"/>
                    <a:gd name="T59" fmla="*/ 2147483646 h 76"/>
                    <a:gd name="T60" fmla="*/ 2147483646 w 68"/>
                    <a:gd name="T61" fmla="*/ 2147483646 h 76"/>
                    <a:gd name="T62" fmla="*/ 2147483646 w 68"/>
                    <a:gd name="T63" fmla="*/ 2147483646 h 76"/>
                    <a:gd name="T64" fmla="*/ 2147483646 w 68"/>
                    <a:gd name="T65" fmla="*/ 2147483646 h 76"/>
                    <a:gd name="T66" fmla="*/ 2147483646 w 68"/>
                    <a:gd name="T67" fmla="*/ 2147483646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8" h="76">
                      <a:moveTo>
                        <a:pt x="63" y="35"/>
                      </a:moveTo>
                      <a:cubicBezTo>
                        <a:pt x="63" y="35"/>
                        <a:pt x="52" y="37"/>
                        <a:pt x="49" y="38"/>
                      </a:cubicBezTo>
                      <a:cubicBezTo>
                        <a:pt x="46" y="39"/>
                        <a:pt x="42" y="33"/>
                        <a:pt x="41" y="33"/>
                      </a:cubicBezTo>
                      <a:cubicBezTo>
                        <a:pt x="41" y="35"/>
                        <a:pt x="39" y="40"/>
                        <a:pt x="37" y="44"/>
                      </a:cubicBezTo>
                      <a:cubicBezTo>
                        <a:pt x="39" y="44"/>
                        <a:pt x="49" y="47"/>
                        <a:pt x="50" y="48"/>
                      </a:cubicBezTo>
                      <a:cubicBezTo>
                        <a:pt x="50" y="50"/>
                        <a:pt x="55" y="69"/>
                        <a:pt x="55" y="69"/>
                      </a:cubicBezTo>
                      <a:cubicBezTo>
                        <a:pt x="55" y="69"/>
                        <a:pt x="56" y="73"/>
                        <a:pt x="51" y="75"/>
                      </a:cubicBezTo>
                      <a:cubicBezTo>
                        <a:pt x="45" y="76"/>
                        <a:pt x="45" y="72"/>
                        <a:pt x="45" y="72"/>
                      </a:cubicBezTo>
                      <a:cubicBezTo>
                        <a:pt x="45" y="72"/>
                        <a:pt x="41" y="57"/>
                        <a:pt x="41" y="56"/>
                      </a:cubicBezTo>
                      <a:cubicBezTo>
                        <a:pt x="41" y="55"/>
                        <a:pt x="33" y="54"/>
                        <a:pt x="32" y="54"/>
                      </a:cubicBezTo>
                      <a:cubicBezTo>
                        <a:pt x="30" y="55"/>
                        <a:pt x="27" y="67"/>
                        <a:pt x="23" y="68"/>
                      </a:cubicBezTo>
                      <a:cubicBezTo>
                        <a:pt x="19" y="69"/>
                        <a:pt x="5" y="61"/>
                        <a:pt x="5" y="61"/>
                      </a:cubicBezTo>
                      <a:cubicBezTo>
                        <a:pt x="5" y="61"/>
                        <a:pt x="0" y="60"/>
                        <a:pt x="1" y="55"/>
                      </a:cubicBezTo>
                      <a:cubicBezTo>
                        <a:pt x="2" y="50"/>
                        <a:pt x="7" y="51"/>
                        <a:pt x="7" y="51"/>
                      </a:cubicBezTo>
                      <a:cubicBezTo>
                        <a:pt x="7" y="51"/>
                        <a:pt x="17" y="56"/>
                        <a:pt x="18" y="56"/>
                      </a:cubicBezTo>
                      <a:cubicBezTo>
                        <a:pt x="19" y="55"/>
                        <a:pt x="20" y="52"/>
                        <a:pt x="21" y="48"/>
                      </a:cubicBezTo>
                      <a:cubicBezTo>
                        <a:pt x="21" y="47"/>
                        <a:pt x="25" y="37"/>
                        <a:pt x="25" y="37"/>
                      </a:cubicBezTo>
                      <a:cubicBezTo>
                        <a:pt x="25" y="37"/>
                        <a:pt x="27" y="30"/>
                        <a:pt x="26" y="29"/>
                      </a:cubicBezTo>
                      <a:cubicBezTo>
                        <a:pt x="25" y="29"/>
                        <a:pt x="24" y="30"/>
                        <a:pt x="23" y="31"/>
                      </a:cubicBezTo>
                      <a:cubicBezTo>
                        <a:pt x="23" y="32"/>
                        <a:pt x="20" y="36"/>
                        <a:pt x="16" y="42"/>
                      </a:cubicBezTo>
                      <a:cubicBezTo>
                        <a:pt x="12" y="47"/>
                        <a:pt x="6" y="42"/>
                        <a:pt x="9" y="38"/>
                      </a:cubicBezTo>
                      <a:cubicBezTo>
                        <a:pt x="11" y="34"/>
                        <a:pt x="17" y="23"/>
                        <a:pt x="21" y="21"/>
                      </a:cubicBezTo>
                      <a:cubicBezTo>
                        <a:pt x="25" y="19"/>
                        <a:pt x="33" y="17"/>
                        <a:pt x="39" y="19"/>
                      </a:cubicBezTo>
                      <a:cubicBezTo>
                        <a:pt x="45" y="20"/>
                        <a:pt x="50" y="28"/>
                        <a:pt x="51" y="28"/>
                      </a:cubicBezTo>
                      <a:cubicBezTo>
                        <a:pt x="52" y="29"/>
                        <a:pt x="61" y="27"/>
                        <a:pt x="61" y="27"/>
                      </a:cubicBezTo>
                      <a:cubicBezTo>
                        <a:pt x="61" y="27"/>
                        <a:pt x="66" y="25"/>
                        <a:pt x="67" y="29"/>
                      </a:cubicBezTo>
                      <a:cubicBezTo>
                        <a:pt x="68" y="34"/>
                        <a:pt x="63" y="35"/>
                        <a:pt x="63" y="35"/>
                      </a:cubicBezTo>
                      <a:close/>
                      <a:moveTo>
                        <a:pt x="43" y="17"/>
                      </a:moveTo>
                      <a:cubicBezTo>
                        <a:pt x="39" y="18"/>
                        <a:pt x="34" y="15"/>
                        <a:pt x="33" y="11"/>
                      </a:cubicBezTo>
                      <a:cubicBezTo>
                        <a:pt x="32" y="7"/>
                        <a:pt x="34" y="2"/>
                        <a:pt x="39" y="1"/>
                      </a:cubicBezTo>
                      <a:cubicBezTo>
                        <a:pt x="43" y="0"/>
                        <a:pt x="48" y="2"/>
                        <a:pt x="49" y="7"/>
                      </a:cubicBezTo>
                      <a:cubicBezTo>
                        <a:pt x="50" y="11"/>
                        <a:pt x="47" y="16"/>
                        <a:pt x="43" y="17"/>
                      </a:cubicBezTo>
                      <a:close/>
                      <a:moveTo>
                        <a:pt x="43" y="17"/>
                      </a:moveTo>
                      <a:cubicBezTo>
                        <a:pt x="43" y="17"/>
                        <a:pt x="43" y="17"/>
                        <a:pt x="43" y="17"/>
                      </a:cubicBezTo>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6" name="Freeform 995">
                  <a:extLst>
                    <a:ext uri="{FF2B5EF4-FFF2-40B4-BE49-F238E27FC236}">
                      <a16:creationId xmlns:a16="http://schemas.microsoft.com/office/drawing/2014/main" id="{C1D2338C-2006-454F-9916-7511A0E9B59A}"/>
                    </a:ext>
                  </a:extLst>
                </p:cNvPr>
                <p:cNvSpPr>
                  <a:spLocks noEditPoints="1"/>
                </p:cNvSpPr>
                <p:nvPr/>
              </p:nvSpPr>
              <p:spPr bwMode="gray">
                <a:xfrm>
                  <a:off x="7173913" y="1062038"/>
                  <a:ext cx="217488" cy="122237"/>
                </a:xfrm>
                <a:custGeom>
                  <a:avLst/>
                  <a:gdLst>
                    <a:gd name="T0" fmla="*/ 2147483646 w 140"/>
                    <a:gd name="T1" fmla="*/ 2147483646 h 78"/>
                    <a:gd name="T2" fmla="*/ 0 w 140"/>
                    <a:gd name="T3" fmla="*/ 2147483646 h 78"/>
                    <a:gd name="T4" fmla="*/ 2147483646 w 140"/>
                    <a:gd name="T5" fmla="*/ 2147483646 h 78"/>
                    <a:gd name="T6" fmla="*/ 2147483646 w 140"/>
                    <a:gd name="T7" fmla="*/ 0 h 78"/>
                    <a:gd name="T8" fmla="*/ 2147483646 w 140"/>
                    <a:gd name="T9" fmla="*/ 0 h 78"/>
                    <a:gd name="T10" fmla="*/ 2147483646 w 140"/>
                    <a:gd name="T11" fmla="*/ 2147483646 h 78"/>
                    <a:gd name="T12" fmla="*/ 2147483646 w 140"/>
                    <a:gd name="T13" fmla="*/ 2147483646 h 78"/>
                    <a:gd name="T14" fmla="*/ 2147483646 w 140"/>
                    <a:gd name="T15" fmla="*/ 2147483646 h 78"/>
                    <a:gd name="T16" fmla="*/ 2147483646 w 140"/>
                    <a:gd name="T17" fmla="*/ 2147483646 h 78"/>
                    <a:gd name="T18" fmla="*/ 2147483646 w 140"/>
                    <a:gd name="T19" fmla="*/ 2147483646 h 78"/>
                    <a:gd name="T20" fmla="*/ 2147483646 w 140"/>
                    <a:gd name="T21" fmla="*/ 2147483646 h 78"/>
                    <a:gd name="T22" fmla="*/ 2147483646 w 140"/>
                    <a:gd name="T23" fmla="*/ 2147483646 h 78"/>
                    <a:gd name="T24" fmla="*/ 2147483646 w 140"/>
                    <a:gd name="T25" fmla="*/ 2147483646 h 78"/>
                    <a:gd name="T26" fmla="*/ 2147483646 w 140"/>
                    <a:gd name="T27" fmla="*/ 2147483646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0" h="78">
                      <a:moveTo>
                        <a:pt x="140" y="78"/>
                      </a:moveTo>
                      <a:cubicBezTo>
                        <a:pt x="0" y="78"/>
                        <a:pt x="0" y="78"/>
                        <a:pt x="0" y="78"/>
                      </a:cubicBezTo>
                      <a:cubicBezTo>
                        <a:pt x="16" y="18"/>
                        <a:pt x="16" y="18"/>
                        <a:pt x="16" y="18"/>
                      </a:cubicBezTo>
                      <a:cubicBezTo>
                        <a:pt x="18" y="7"/>
                        <a:pt x="28" y="0"/>
                        <a:pt x="40" y="0"/>
                      </a:cubicBezTo>
                      <a:cubicBezTo>
                        <a:pt x="100" y="0"/>
                        <a:pt x="100" y="0"/>
                        <a:pt x="100" y="0"/>
                      </a:cubicBezTo>
                      <a:cubicBezTo>
                        <a:pt x="112" y="0"/>
                        <a:pt x="122" y="7"/>
                        <a:pt x="125" y="18"/>
                      </a:cubicBezTo>
                      <a:lnTo>
                        <a:pt x="140" y="78"/>
                      </a:lnTo>
                      <a:close/>
                      <a:moveTo>
                        <a:pt x="11" y="70"/>
                      </a:moveTo>
                      <a:cubicBezTo>
                        <a:pt x="129" y="70"/>
                        <a:pt x="129" y="70"/>
                        <a:pt x="129" y="70"/>
                      </a:cubicBezTo>
                      <a:cubicBezTo>
                        <a:pt x="117" y="20"/>
                        <a:pt x="117" y="20"/>
                        <a:pt x="117" y="20"/>
                      </a:cubicBezTo>
                      <a:cubicBezTo>
                        <a:pt x="115" y="13"/>
                        <a:pt x="108" y="8"/>
                        <a:pt x="100" y="8"/>
                      </a:cubicBezTo>
                      <a:cubicBezTo>
                        <a:pt x="40" y="8"/>
                        <a:pt x="40" y="8"/>
                        <a:pt x="40" y="8"/>
                      </a:cubicBezTo>
                      <a:cubicBezTo>
                        <a:pt x="32" y="8"/>
                        <a:pt x="25" y="13"/>
                        <a:pt x="23" y="20"/>
                      </a:cubicBezTo>
                      <a:lnTo>
                        <a:pt x="11" y="7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7" name="Freeform 996">
                  <a:extLst>
                    <a:ext uri="{FF2B5EF4-FFF2-40B4-BE49-F238E27FC236}">
                      <a16:creationId xmlns:a16="http://schemas.microsoft.com/office/drawing/2014/main" id="{7D340A59-472F-47DD-9019-36FA0D41B2AD}"/>
                    </a:ext>
                  </a:extLst>
                </p:cNvPr>
                <p:cNvSpPr>
                  <a:spLocks/>
                </p:cNvSpPr>
                <p:nvPr/>
              </p:nvSpPr>
              <p:spPr bwMode="gray">
                <a:xfrm>
                  <a:off x="7173913" y="1739900"/>
                  <a:ext cx="217488" cy="119062"/>
                </a:xfrm>
                <a:custGeom>
                  <a:avLst/>
                  <a:gdLst>
                    <a:gd name="T0" fmla="*/ 2147483646 w 140"/>
                    <a:gd name="T1" fmla="*/ 2147483646 h 77"/>
                    <a:gd name="T2" fmla="*/ 2147483646 w 140"/>
                    <a:gd name="T3" fmla="*/ 2147483646 h 77"/>
                    <a:gd name="T4" fmla="*/ 2147483646 w 140"/>
                    <a:gd name="T5" fmla="*/ 2147483646 h 77"/>
                    <a:gd name="T6" fmla="*/ 2147483646 w 140"/>
                    <a:gd name="T7" fmla="*/ 2147483646 h 77"/>
                    <a:gd name="T8" fmla="*/ 2147483646 w 140"/>
                    <a:gd name="T9" fmla="*/ 2147483646 h 77"/>
                    <a:gd name="T10" fmla="*/ 2147483646 w 140"/>
                    <a:gd name="T11" fmla="*/ 2147483646 h 77"/>
                    <a:gd name="T12" fmla="*/ 2147483646 w 140"/>
                    <a:gd name="T13" fmla="*/ 2147483646 h 77"/>
                    <a:gd name="T14" fmla="*/ 2147483646 w 140"/>
                    <a:gd name="T15" fmla="*/ 2147483646 h 77"/>
                    <a:gd name="T16" fmla="*/ 2147483646 w 140"/>
                    <a:gd name="T17" fmla="*/ 2147483646 h 77"/>
                    <a:gd name="T18" fmla="*/ 0 w 140"/>
                    <a:gd name="T19" fmla="*/ 0 h 77"/>
                    <a:gd name="T20" fmla="*/ 2147483646 w 140"/>
                    <a:gd name="T21" fmla="*/ 0 h 77"/>
                    <a:gd name="T22" fmla="*/ 2147483646 w 140"/>
                    <a:gd name="T23" fmla="*/ 2147483646 h 77"/>
                    <a:gd name="T24" fmla="*/ 2147483646 w 140"/>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0" h="77">
                      <a:moveTo>
                        <a:pt x="100" y="77"/>
                      </a:moveTo>
                      <a:cubicBezTo>
                        <a:pt x="100" y="69"/>
                        <a:pt x="100" y="69"/>
                        <a:pt x="100" y="69"/>
                      </a:cubicBezTo>
                      <a:cubicBezTo>
                        <a:pt x="108" y="69"/>
                        <a:pt x="115" y="65"/>
                        <a:pt x="117" y="58"/>
                      </a:cubicBezTo>
                      <a:cubicBezTo>
                        <a:pt x="129" y="8"/>
                        <a:pt x="129" y="8"/>
                        <a:pt x="129" y="8"/>
                      </a:cubicBezTo>
                      <a:cubicBezTo>
                        <a:pt x="11" y="8"/>
                        <a:pt x="11" y="8"/>
                        <a:pt x="11" y="8"/>
                      </a:cubicBezTo>
                      <a:cubicBezTo>
                        <a:pt x="23" y="58"/>
                        <a:pt x="23" y="58"/>
                        <a:pt x="23" y="58"/>
                      </a:cubicBezTo>
                      <a:cubicBezTo>
                        <a:pt x="25" y="65"/>
                        <a:pt x="32" y="69"/>
                        <a:pt x="40" y="69"/>
                      </a:cubicBezTo>
                      <a:cubicBezTo>
                        <a:pt x="40" y="77"/>
                        <a:pt x="40" y="77"/>
                        <a:pt x="40" y="77"/>
                      </a:cubicBezTo>
                      <a:cubicBezTo>
                        <a:pt x="28" y="77"/>
                        <a:pt x="18" y="70"/>
                        <a:pt x="16" y="59"/>
                      </a:cubicBezTo>
                      <a:cubicBezTo>
                        <a:pt x="0" y="0"/>
                        <a:pt x="0" y="0"/>
                        <a:pt x="0" y="0"/>
                      </a:cubicBezTo>
                      <a:cubicBezTo>
                        <a:pt x="140" y="0"/>
                        <a:pt x="140" y="0"/>
                        <a:pt x="140" y="0"/>
                      </a:cubicBezTo>
                      <a:cubicBezTo>
                        <a:pt x="125" y="59"/>
                        <a:pt x="125" y="59"/>
                        <a:pt x="125" y="59"/>
                      </a:cubicBezTo>
                      <a:cubicBezTo>
                        <a:pt x="122" y="70"/>
                        <a:pt x="112" y="77"/>
                        <a:pt x="100" y="7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8" name="Freeform 997">
                  <a:extLst>
                    <a:ext uri="{FF2B5EF4-FFF2-40B4-BE49-F238E27FC236}">
                      <a16:creationId xmlns:a16="http://schemas.microsoft.com/office/drawing/2014/main" id="{265D5DE6-35D3-4602-9B8C-0621FFAC9D5B}"/>
                    </a:ext>
                  </a:extLst>
                </p:cNvPr>
                <p:cNvSpPr>
                  <a:spLocks/>
                </p:cNvSpPr>
                <p:nvPr/>
              </p:nvSpPr>
              <p:spPr bwMode="gray">
                <a:xfrm>
                  <a:off x="7397750" y="1527175"/>
                  <a:ext cx="19050" cy="80962"/>
                </a:xfrm>
                <a:custGeom>
                  <a:avLst/>
                  <a:gdLst>
                    <a:gd name="T0" fmla="*/ 2147483646 w 12"/>
                    <a:gd name="T1" fmla="*/ 2147483646 h 52"/>
                    <a:gd name="T2" fmla="*/ 0 w 12"/>
                    <a:gd name="T3" fmla="*/ 2147483646 h 52"/>
                    <a:gd name="T4" fmla="*/ 0 w 12"/>
                    <a:gd name="T5" fmla="*/ 2147483646 h 52"/>
                    <a:gd name="T6" fmla="*/ 2147483646 w 12"/>
                    <a:gd name="T7" fmla="*/ 0 h 52"/>
                    <a:gd name="T8" fmla="*/ 2147483646 w 12"/>
                    <a:gd name="T9" fmla="*/ 2147483646 h 52"/>
                    <a:gd name="T10" fmla="*/ 2147483646 w 12"/>
                    <a:gd name="T11" fmla="*/ 2147483646 h 52"/>
                    <a:gd name="T12" fmla="*/ 2147483646 w 12"/>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52">
                      <a:moveTo>
                        <a:pt x="6" y="52"/>
                      </a:moveTo>
                      <a:cubicBezTo>
                        <a:pt x="3" y="52"/>
                        <a:pt x="0" y="50"/>
                        <a:pt x="0" y="46"/>
                      </a:cubicBezTo>
                      <a:cubicBezTo>
                        <a:pt x="0" y="6"/>
                        <a:pt x="0" y="6"/>
                        <a:pt x="0" y="6"/>
                      </a:cubicBezTo>
                      <a:cubicBezTo>
                        <a:pt x="0" y="3"/>
                        <a:pt x="3" y="0"/>
                        <a:pt x="6" y="0"/>
                      </a:cubicBezTo>
                      <a:cubicBezTo>
                        <a:pt x="9" y="0"/>
                        <a:pt x="12" y="3"/>
                        <a:pt x="12" y="6"/>
                      </a:cubicBezTo>
                      <a:cubicBezTo>
                        <a:pt x="12" y="46"/>
                        <a:pt x="12" y="46"/>
                        <a:pt x="12" y="46"/>
                      </a:cubicBezTo>
                      <a:cubicBezTo>
                        <a:pt x="12" y="50"/>
                        <a:pt x="9" y="52"/>
                        <a:pt x="6" y="5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19" name="Freeform 998">
                  <a:extLst>
                    <a:ext uri="{FF2B5EF4-FFF2-40B4-BE49-F238E27FC236}">
                      <a16:creationId xmlns:a16="http://schemas.microsoft.com/office/drawing/2014/main" id="{DAE9EDFB-5F09-4607-88D1-6CC7F0769769}"/>
                    </a:ext>
                  </a:extLst>
                </p:cNvPr>
                <p:cNvSpPr>
                  <a:spLocks/>
                </p:cNvSpPr>
                <p:nvPr/>
              </p:nvSpPr>
              <p:spPr bwMode="gray">
                <a:xfrm>
                  <a:off x="7150100" y="1527175"/>
                  <a:ext cx="19050" cy="80962"/>
                </a:xfrm>
                <a:custGeom>
                  <a:avLst/>
                  <a:gdLst>
                    <a:gd name="T0" fmla="*/ 2147483646 w 12"/>
                    <a:gd name="T1" fmla="*/ 2147483646 h 52"/>
                    <a:gd name="T2" fmla="*/ 0 w 12"/>
                    <a:gd name="T3" fmla="*/ 2147483646 h 52"/>
                    <a:gd name="T4" fmla="*/ 0 w 12"/>
                    <a:gd name="T5" fmla="*/ 2147483646 h 52"/>
                    <a:gd name="T6" fmla="*/ 2147483646 w 12"/>
                    <a:gd name="T7" fmla="*/ 0 h 52"/>
                    <a:gd name="T8" fmla="*/ 2147483646 w 12"/>
                    <a:gd name="T9" fmla="*/ 2147483646 h 52"/>
                    <a:gd name="T10" fmla="*/ 2147483646 w 12"/>
                    <a:gd name="T11" fmla="*/ 2147483646 h 52"/>
                    <a:gd name="T12" fmla="*/ 2147483646 w 12"/>
                    <a:gd name="T13" fmla="*/ 2147483646 h 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52">
                      <a:moveTo>
                        <a:pt x="6" y="52"/>
                      </a:moveTo>
                      <a:cubicBezTo>
                        <a:pt x="3" y="52"/>
                        <a:pt x="0" y="50"/>
                        <a:pt x="0" y="46"/>
                      </a:cubicBezTo>
                      <a:cubicBezTo>
                        <a:pt x="0" y="6"/>
                        <a:pt x="0" y="6"/>
                        <a:pt x="0" y="6"/>
                      </a:cubicBezTo>
                      <a:cubicBezTo>
                        <a:pt x="0" y="3"/>
                        <a:pt x="3" y="0"/>
                        <a:pt x="6" y="0"/>
                      </a:cubicBezTo>
                      <a:cubicBezTo>
                        <a:pt x="10" y="0"/>
                        <a:pt x="12" y="3"/>
                        <a:pt x="12" y="6"/>
                      </a:cubicBezTo>
                      <a:cubicBezTo>
                        <a:pt x="12" y="46"/>
                        <a:pt x="12" y="46"/>
                        <a:pt x="12" y="46"/>
                      </a:cubicBezTo>
                      <a:cubicBezTo>
                        <a:pt x="12" y="50"/>
                        <a:pt x="10" y="52"/>
                        <a:pt x="6" y="5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20" name="Oval 1037">
                  <a:extLst>
                    <a:ext uri="{FF2B5EF4-FFF2-40B4-BE49-F238E27FC236}">
                      <a16:creationId xmlns:a16="http://schemas.microsoft.com/office/drawing/2014/main" id="{D56EE230-4304-470B-A889-02420007120D}"/>
                    </a:ext>
                  </a:extLst>
                </p:cNvPr>
                <p:cNvSpPr>
                  <a:spLocks noChangeArrowheads="1"/>
                </p:cNvSpPr>
                <p:nvPr/>
              </p:nvSpPr>
              <p:spPr bwMode="gray">
                <a:xfrm>
                  <a:off x="7226300" y="1831975"/>
                  <a:ext cx="42863"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221" name="Oval 1038">
                  <a:extLst>
                    <a:ext uri="{FF2B5EF4-FFF2-40B4-BE49-F238E27FC236}">
                      <a16:creationId xmlns:a16="http://schemas.microsoft.com/office/drawing/2014/main" id="{717FD2DE-4604-4880-B84D-14DFA5D6EF6F}"/>
                    </a:ext>
                  </a:extLst>
                </p:cNvPr>
                <p:cNvSpPr>
                  <a:spLocks noChangeArrowheads="1"/>
                </p:cNvSpPr>
                <p:nvPr/>
              </p:nvSpPr>
              <p:spPr bwMode="gray">
                <a:xfrm>
                  <a:off x="7297738" y="1831975"/>
                  <a:ext cx="42863"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grpSp>
          <p:grpSp>
            <p:nvGrpSpPr>
              <p:cNvPr id="182" name="组合 116">
                <a:extLst>
                  <a:ext uri="{FF2B5EF4-FFF2-40B4-BE49-F238E27FC236}">
                    <a16:creationId xmlns:a16="http://schemas.microsoft.com/office/drawing/2014/main" id="{5D1206A9-17FE-4DAB-87EC-2FC1A7709871}"/>
                  </a:ext>
                </a:extLst>
              </p:cNvPr>
              <p:cNvGrpSpPr>
                <a:grpSpLocks/>
              </p:cNvGrpSpPr>
              <p:nvPr/>
            </p:nvGrpSpPr>
            <p:grpSpPr bwMode="gray">
              <a:xfrm rot="5400000">
                <a:off x="4571130" y="5351497"/>
                <a:ext cx="352466" cy="540994"/>
                <a:chOff x="862013" y="1049338"/>
                <a:chExt cx="546100" cy="838199"/>
              </a:xfrm>
            </p:grpSpPr>
            <p:sp>
              <p:nvSpPr>
                <p:cNvPr id="193" name="Freeform 1016">
                  <a:extLst>
                    <a:ext uri="{FF2B5EF4-FFF2-40B4-BE49-F238E27FC236}">
                      <a16:creationId xmlns:a16="http://schemas.microsoft.com/office/drawing/2014/main" id="{D4A7C341-5D00-44C0-BAD1-CA6B8784FC2C}"/>
                    </a:ext>
                  </a:extLst>
                </p:cNvPr>
                <p:cNvSpPr>
                  <a:spLocks noEditPoints="1"/>
                </p:cNvSpPr>
                <p:nvPr/>
              </p:nvSpPr>
              <p:spPr bwMode="gray">
                <a:xfrm>
                  <a:off x="912813" y="1244600"/>
                  <a:ext cx="433388" cy="434975"/>
                </a:xfrm>
                <a:custGeom>
                  <a:avLst/>
                  <a:gdLst>
                    <a:gd name="T0" fmla="*/ 2147483646 w 279"/>
                    <a:gd name="T1" fmla="*/ 2147483646 h 279"/>
                    <a:gd name="T2" fmla="*/ 0 w 279"/>
                    <a:gd name="T3" fmla="*/ 2147483646 h 279"/>
                    <a:gd name="T4" fmla="*/ 2147483646 w 279"/>
                    <a:gd name="T5" fmla="*/ 0 h 279"/>
                    <a:gd name="T6" fmla="*/ 2147483646 w 279"/>
                    <a:gd name="T7" fmla="*/ 2147483646 h 279"/>
                    <a:gd name="T8" fmla="*/ 2147483646 w 279"/>
                    <a:gd name="T9" fmla="*/ 2147483646 h 279"/>
                    <a:gd name="T10" fmla="*/ 2147483646 w 279"/>
                    <a:gd name="T11" fmla="*/ 2147483646 h 279"/>
                    <a:gd name="T12" fmla="*/ 2147483646 w 279"/>
                    <a:gd name="T13" fmla="*/ 2147483646 h 279"/>
                    <a:gd name="T14" fmla="*/ 2147483646 w 279"/>
                    <a:gd name="T15" fmla="*/ 2147483646 h 279"/>
                    <a:gd name="T16" fmla="*/ 2147483646 w 279"/>
                    <a:gd name="T17" fmla="*/ 2147483646 h 279"/>
                    <a:gd name="T18" fmla="*/ 2147483646 w 279"/>
                    <a:gd name="T19" fmla="*/ 2147483646 h 2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9" h="279">
                      <a:moveTo>
                        <a:pt x="140" y="279"/>
                      </a:moveTo>
                      <a:cubicBezTo>
                        <a:pt x="63" y="279"/>
                        <a:pt x="0" y="217"/>
                        <a:pt x="0" y="140"/>
                      </a:cubicBezTo>
                      <a:cubicBezTo>
                        <a:pt x="0" y="63"/>
                        <a:pt x="63" y="0"/>
                        <a:pt x="140" y="0"/>
                      </a:cubicBezTo>
                      <a:cubicBezTo>
                        <a:pt x="217" y="0"/>
                        <a:pt x="279" y="63"/>
                        <a:pt x="279" y="140"/>
                      </a:cubicBezTo>
                      <a:cubicBezTo>
                        <a:pt x="279" y="217"/>
                        <a:pt x="217" y="279"/>
                        <a:pt x="140" y="279"/>
                      </a:cubicBezTo>
                      <a:close/>
                      <a:moveTo>
                        <a:pt x="140" y="4"/>
                      </a:moveTo>
                      <a:cubicBezTo>
                        <a:pt x="65" y="4"/>
                        <a:pt x="4" y="65"/>
                        <a:pt x="4" y="140"/>
                      </a:cubicBezTo>
                      <a:cubicBezTo>
                        <a:pt x="4" y="215"/>
                        <a:pt x="65" y="275"/>
                        <a:pt x="140" y="275"/>
                      </a:cubicBezTo>
                      <a:cubicBezTo>
                        <a:pt x="215" y="275"/>
                        <a:pt x="275" y="215"/>
                        <a:pt x="275" y="140"/>
                      </a:cubicBezTo>
                      <a:cubicBezTo>
                        <a:pt x="275" y="65"/>
                        <a:pt x="215" y="4"/>
                        <a:pt x="140" y="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194" name="Freeform 1017">
                  <a:extLst>
                    <a:ext uri="{FF2B5EF4-FFF2-40B4-BE49-F238E27FC236}">
                      <a16:creationId xmlns:a16="http://schemas.microsoft.com/office/drawing/2014/main" id="{B972A4EE-587D-4FCD-BE9E-A9D5E504CC9B}"/>
                    </a:ext>
                  </a:extLst>
                </p:cNvPr>
                <p:cNvSpPr>
                  <a:spLocks noEditPoints="1"/>
                </p:cNvSpPr>
                <p:nvPr/>
              </p:nvSpPr>
              <p:spPr bwMode="gray">
                <a:xfrm>
                  <a:off x="862013" y="1193800"/>
                  <a:ext cx="536575" cy="539750"/>
                </a:xfrm>
                <a:custGeom>
                  <a:avLst/>
                  <a:gdLst>
                    <a:gd name="T0" fmla="*/ 2147483646 w 346"/>
                    <a:gd name="T1" fmla="*/ 2147483646 h 346"/>
                    <a:gd name="T2" fmla="*/ 0 w 346"/>
                    <a:gd name="T3" fmla="*/ 2147483646 h 346"/>
                    <a:gd name="T4" fmla="*/ 2147483646 w 346"/>
                    <a:gd name="T5" fmla="*/ 0 h 346"/>
                    <a:gd name="T6" fmla="*/ 2147483646 w 346"/>
                    <a:gd name="T7" fmla="*/ 2147483646 h 346"/>
                    <a:gd name="T8" fmla="*/ 2147483646 w 346"/>
                    <a:gd name="T9" fmla="*/ 2147483646 h 346"/>
                    <a:gd name="T10" fmla="*/ 2147483646 w 346"/>
                    <a:gd name="T11" fmla="*/ 2147483646 h 346"/>
                    <a:gd name="T12" fmla="*/ 2147483646 w 346"/>
                    <a:gd name="T13" fmla="*/ 2147483646 h 346"/>
                    <a:gd name="T14" fmla="*/ 2147483646 w 346"/>
                    <a:gd name="T15" fmla="*/ 2147483646 h 346"/>
                    <a:gd name="T16" fmla="*/ 2147483646 w 346"/>
                    <a:gd name="T17" fmla="*/ 2147483646 h 346"/>
                    <a:gd name="T18" fmla="*/ 2147483646 w 346"/>
                    <a:gd name="T19" fmla="*/ 2147483646 h 3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346">
                      <a:moveTo>
                        <a:pt x="173" y="346"/>
                      </a:moveTo>
                      <a:cubicBezTo>
                        <a:pt x="77" y="346"/>
                        <a:pt x="0" y="268"/>
                        <a:pt x="0" y="173"/>
                      </a:cubicBezTo>
                      <a:cubicBezTo>
                        <a:pt x="0" y="77"/>
                        <a:pt x="77" y="0"/>
                        <a:pt x="173" y="0"/>
                      </a:cubicBezTo>
                      <a:cubicBezTo>
                        <a:pt x="268" y="0"/>
                        <a:pt x="346" y="77"/>
                        <a:pt x="346" y="173"/>
                      </a:cubicBezTo>
                      <a:cubicBezTo>
                        <a:pt x="346" y="268"/>
                        <a:pt x="268" y="346"/>
                        <a:pt x="173" y="346"/>
                      </a:cubicBezTo>
                      <a:close/>
                      <a:moveTo>
                        <a:pt x="173" y="8"/>
                      </a:moveTo>
                      <a:cubicBezTo>
                        <a:pt x="82" y="8"/>
                        <a:pt x="8" y="82"/>
                        <a:pt x="8" y="173"/>
                      </a:cubicBezTo>
                      <a:cubicBezTo>
                        <a:pt x="8" y="264"/>
                        <a:pt x="82" y="338"/>
                        <a:pt x="173" y="338"/>
                      </a:cubicBezTo>
                      <a:cubicBezTo>
                        <a:pt x="264" y="338"/>
                        <a:pt x="338" y="264"/>
                        <a:pt x="338" y="173"/>
                      </a:cubicBezTo>
                      <a:cubicBezTo>
                        <a:pt x="338" y="82"/>
                        <a:pt x="264" y="8"/>
                        <a:pt x="173"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195" name="Freeform 1018">
                  <a:extLst>
                    <a:ext uri="{FF2B5EF4-FFF2-40B4-BE49-F238E27FC236}">
                      <a16:creationId xmlns:a16="http://schemas.microsoft.com/office/drawing/2014/main" id="{0DF81FE6-ACB5-4D41-BA09-36D43CE4EC4E}"/>
                    </a:ext>
                  </a:extLst>
                </p:cNvPr>
                <p:cNvSpPr>
                  <a:spLocks/>
                </p:cNvSpPr>
                <p:nvPr/>
              </p:nvSpPr>
              <p:spPr bwMode="gray">
                <a:xfrm>
                  <a:off x="892175" y="1160463"/>
                  <a:ext cx="120650" cy="185737"/>
                </a:xfrm>
                <a:custGeom>
                  <a:avLst/>
                  <a:gdLst>
                    <a:gd name="T0" fmla="*/ 2147483646 w 76"/>
                    <a:gd name="T1" fmla="*/ 2147483646 h 117"/>
                    <a:gd name="T2" fmla="*/ 0 w 76"/>
                    <a:gd name="T3" fmla="*/ 2147483646 h 117"/>
                    <a:gd name="T4" fmla="*/ 2147483646 w 76"/>
                    <a:gd name="T5" fmla="*/ 0 h 117"/>
                    <a:gd name="T6" fmla="*/ 2147483646 w 76"/>
                    <a:gd name="T7" fmla="*/ 0 h 117"/>
                    <a:gd name="T8" fmla="*/ 2147483646 w 76"/>
                    <a:gd name="T9" fmla="*/ 2147483646 h 117"/>
                    <a:gd name="T10" fmla="*/ 2147483646 w 76"/>
                    <a:gd name="T11" fmla="*/ 2147483646 h 117"/>
                    <a:gd name="T12" fmla="*/ 2147483646 w 76"/>
                    <a:gd name="T13" fmla="*/ 2147483646 h 117"/>
                    <a:gd name="T14" fmla="*/ 2147483646 w 76"/>
                    <a:gd name="T15" fmla="*/ 2147483646 h 117"/>
                    <a:gd name="T16" fmla="*/ 2147483646 w 76"/>
                    <a:gd name="T17" fmla="*/ 2147483646 h 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17">
                      <a:moveTo>
                        <a:pt x="6" y="117"/>
                      </a:moveTo>
                      <a:lnTo>
                        <a:pt x="0" y="113"/>
                      </a:lnTo>
                      <a:lnTo>
                        <a:pt x="59" y="0"/>
                      </a:lnTo>
                      <a:lnTo>
                        <a:pt x="76" y="0"/>
                      </a:lnTo>
                      <a:lnTo>
                        <a:pt x="76" y="44"/>
                      </a:lnTo>
                      <a:lnTo>
                        <a:pt x="68" y="44"/>
                      </a:lnTo>
                      <a:lnTo>
                        <a:pt x="68" y="8"/>
                      </a:lnTo>
                      <a:lnTo>
                        <a:pt x="64" y="8"/>
                      </a:lnTo>
                      <a:lnTo>
                        <a:pt x="6" y="11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196" name="Freeform 1019">
                  <a:extLst>
                    <a:ext uri="{FF2B5EF4-FFF2-40B4-BE49-F238E27FC236}">
                      <a16:creationId xmlns:a16="http://schemas.microsoft.com/office/drawing/2014/main" id="{AACC1781-03B4-4A38-B235-B824C72DCD2D}"/>
                    </a:ext>
                  </a:extLst>
                </p:cNvPr>
                <p:cNvSpPr>
                  <a:spLocks/>
                </p:cNvSpPr>
                <p:nvPr/>
              </p:nvSpPr>
              <p:spPr bwMode="gray">
                <a:xfrm>
                  <a:off x="1247775" y="1160463"/>
                  <a:ext cx="122238" cy="185737"/>
                </a:xfrm>
                <a:custGeom>
                  <a:avLst/>
                  <a:gdLst>
                    <a:gd name="T0" fmla="*/ 2147483646 w 77"/>
                    <a:gd name="T1" fmla="*/ 2147483646 h 117"/>
                    <a:gd name="T2" fmla="*/ 2147483646 w 77"/>
                    <a:gd name="T3" fmla="*/ 2147483646 h 117"/>
                    <a:gd name="T4" fmla="*/ 2147483646 w 77"/>
                    <a:gd name="T5" fmla="*/ 2147483646 h 117"/>
                    <a:gd name="T6" fmla="*/ 2147483646 w 77"/>
                    <a:gd name="T7" fmla="*/ 2147483646 h 117"/>
                    <a:gd name="T8" fmla="*/ 0 w 77"/>
                    <a:gd name="T9" fmla="*/ 2147483646 h 117"/>
                    <a:gd name="T10" fmla="*/ 0 w 77"/>
                    <a:gd name="T11" fmla="*/ 0 h 117"/>
                    <a:gd name="T12" fmla="*/ 2147483646 w 77"/>
                    <a:gd name="T13" fmla="*/ 0 h 117"/>
                    <a:gd name="T14" fmla="*/ 2147483646 w 77"/>
                    <a:gd name="T15" fmla="*/ 2147483646 h 117"/>
                    <a:gd name="T16" fmla="*/ 2147483646 w 77"/>
                    <a:gd name="T17" fmla="*/ 2147483646 h 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17">
                      <a:moveTo>
                        <a:pt x="70" y="117"/>
                      </a:moveTo>
                      <a:lnTo>
                        <a:pt x="12" y="8"/>
                      </a:lnTo>
                      <a:lnTo>
                        <a:pt x="8" y="8"/>
                      </a:lnTo>
                      <a:lnTo>
                        <a:pt x="8" y="44"/>
                      </a:lnTo>
                      <a:lnTo>
                        <a:pt x="0" y="44"/>
                      </a:lnTo>
                      <a:lnTo>
                        <a:pt x="0" y="0"/>
                      </a:lnTo>
                      <a:lnTo>
                        <a:pt x="17" y="0"/>
                      </a:lnTo>
                      <a:lnTo>
                        <a:pt x="77" y="113"/>
                      </a:lnTo>
                      <a:lnTo>
                        <a:pt x="70" y="11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197" name="Freeform 1020">
                  <a:extLst>
                    <a:ext uri="{FF2B5EF4-FFF2-40B4-BE49-F238E27FC236}">
                      <a16:creationId xmlns:a16="http://schemas.microsoft.com/office/drawing/2014/main" id="{AC3236B4-C7A8-4A48-A3B3-F8BA4C1D06F3}"/>
                    </a:ext>
                  </a:extLst>
                </p:cNvPr>
                <p:cNvSpPr>
                  <a:spLocks/>
                </p:cNvSpPr>
                <p:nvPr/>
              </p:nvSpPr>
              <p:spPr bwMode="gray">
                <a:xfrm>
                  <a:off x="1341438" y="1282700"/>
                  <a:ext cx="66675" cy="80962"/>
                </a:xfrm>
                <a:custGeom>
                  <a:avLst/>
                  <a:gdLst>
                    <a:gd name="T0" fmla="*/ 2147483646 w 43"/>
                    <a:gd name="T1" fmla="*/ 2147483646 h 52"/>
                    <a:gd name="T2" fmla="*/ 2147483646 w 43"/>
                    <a:gd name="T3" fmla="*/ 2147483646 h 52"/>
                    <a:gd name="T4" fmla="*/ 2147483646 w 43"/>
                    <a:gd name="T5" fmla="*/ 2147483646 h 52"/>
                    <a:gd name="T6" fmla="*/ 2147483646 w 43"/>
                    <a:gd name="T7" fmla="*/ 2147483646 h 52"/>
                    <a:gd name="T8" fmla="*/ 2147483646 w 43"/>
                    <a:gd name="T9" fmla="*/ 2147483646 h 52"/>
                    <a:gd name="T10" fmla="*/ 2147483646 w 43"/>
                    <a:gd name="T11" fmla="*/ 2147483646 h 52"/>
                    <a:gd name="T12" fmla="*/ 0 w 43"/>
                    <a:gd name="T13" fmla="*/ 2147483646 h 52"/>
                    <a:gd name="T14" fmla="*/ 2147483646 w 43"/>
                    <a:gd name="T15" fmla="*/ 2147483646 h 52"/>
                    <a:gd name="T16" fmla="*/ 2147483646 w 43"/>
                    <a:gd name="T17" fmla="*/ 2147483646 h 52"/>
                    <a:gd name="T18" fmla="*/ 2147483646 w 43"/>
                    <a:gd name="T19" fmla="*/ 2147483646 h 52"/>
                    <a:gd name="T20" fmla="*/ 2147483646 w 43"/>
                    <a:gd name="T21" fmla="*/ 2147483646 h 52"/>
                    <a:gd name="T22" fmla="*/ 2147483646 w 43"/>
                    <a:gd name="T23" fmla="*/ 2147483646 h 52"/>
                    <a:gd name="T24" fmla="*/ 2147483646 w 43"/>
                    <a:gd name="T25" fmla="*/ 2147483646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 h="52">
                      <a:moveTo>
                        <a:pt x="20" y="52"/>
                      </a:moveTo>
                      <a:cubicBezTo>
                        <a:pt x="18" y="44"/>
                        <a:pt x="18" y="44"/>
                        <a:pt x="18" y="44"/>
                      </a:cubicBezTo>
                      <a:cubicBezTo>
                        <a:pt x="34" y="40"/>
                        <a:pt x="34" y="40"/>
                        <a:pt x="34" y="40"/>
                      </a:cubicBezTo>
                      <a:cubicBezTo>
                        <a:pt x="34" y="38"/>
                        <a:pt x="33" y="32"/>
                        <a:pt x="30" y="23"/>
                      </a:cubicBezTo>
                      <a:cubicBezTo>
                        <a:pt x="28" y="15"/>
                        <a:pt x="25" y="11"/>
                        <a:pt x="24" y="10"/>
                      </a:cubicBezTo>
                      <a:cubicBezTo>
                        <a:pt x="4" y="22"/>
                        <a:pt x="4" y="22"/>
                        <a:pt x="4" y="22"/>
                      </a:cubicBezTo>
                      <a:cubicBezTo>
                        <a:pt x="0" y="15"/>
                        <a:pt x="0" y="15"/>
                        <a:pt x="0" y="15"/>
                      </a:cubicBezTo>
                      <a:cubicBezTo>
                        <a:pt x="22" y="1"/>
                        <a:pt x="22" y="1"/>
                        <a:pt x="22" y="1"/>
                      </a:cubicBezTo>
                      <a:cubicBezTo>
                        <a:pt x="23" y="0"/>
                        <a:pt x="24" y="0"/>
                        <a:pt x="26" y="1"/>
                      </a:cubicBezTo>
                      <a:cubicBezTo>
                        <a:pt x="27" y="1"/>
                        <a:pt x="33" y="5"/>
                        <a:pt x="38" y="21"/>
                      </a:cubicBezTo>
                      <a:cubicBezTo>
                        <a:pt x="43" y="37"/>
                        <a:pt x="42" y="44"/>
                        <a:pt x="42" y="45"/>
                      </a:cubicBezTo>
                      <a:cubicBezTo>
                        <a:pt x="42" y="46"/>
                        <a:pt x="40" y="47"/>
                        <a:pt x="39" y="48"/>
                      </a:cubicBezTo>
                      <a:lnTo>
                        <a:pt x="20" y="5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198" name="Line 1021">
                  <a:extLst>
                    <a:ext uri="{FF2B5EF4-FFF2-40B4-BE49-F238E27FC236}">
                      <a16:creationId xmlns:a16="http://schemas.microsoft.com/office/drawing/2014/main" id="{37D4A0DC-99B6-4FE3-905C-0BEE161EE485}"/>
                    </a:ext>
                  </a:extLst>
                </p:cNvPr>
                <p:cNvSpPr>
                  <a:spLocks noChangeShapeType="1"/>
                </p:cNvSpPr>
                <p:nvPr/>
              </p:nvSpPr>
              <p:spPr bwMode="gray">
                <a:xfrm>
                  <a:off x="1074738" y="1166813"/>
                  <a:ext cx="0" cy="0"/>
                </a:xfrm>
                <a:prstGeom prst="line">
                  <a:avLst/>
                </a:prstGeom>
                <a:noFill/>
                <a:ln w="23813">
                  <a:solidFill>
                    <a:srgbClr val="5A5858"/>
                  </a:solidFill>
                  <a:round/>
                  <a:headEnd/>
                  <a:tailEnd/>
                </a:ln>
                <a:extLst>
                  <a:ext uri="{909E8E84-426E-40DD-AFC4-6F175D3DCCD1}">
                    <a14:hiddenFill xmlns:a14="http://schemas.microsoft.com/office/drawing/2010/main">
                      <a:noFill/>
                    </a14:hiddenFill>
                  </a:ext>
                </a:extLst>
              </p:spPr>
              <p:txBody>
                <a:bodyPr/>
                <a:lstStyle/>
                <a:p>
                  <a:endParaRPr lang="zh-CN" altLang="en-US" sz="2140"/>
                </a:p>
              </p:txBody>
            </p:sp>
            <p:sp>
              <p:nvSpPr>
                <p:cNvPr id="199" name="Rectangle 1022">
                  <a:extLst>
                    <a:ext uri="{FF2B5EF4-FFF2-40B4-BE49-F238E27FC236}">
                      <a16:creationId xmlns:a16="http://schemas.microsoft.com/office/drawing/2014/main" id="{5C605263-F29F-4183-8E99-47139CE96635}"/>
                    </a:ext>
                  </a:extLst>
                </p:cNvPr>
                <p:cNvSpPr>
                  <a:spLocks noChangeArrowheads="1"/>
                </p:cNvSpPr>
                <p:nvPr/>
              </p:nvSpPr>
              <p:spPr bwMode="gray">
                <a:xfrm>
                  <a:off x="1068388" y="1065213"/>
                  <a:ext cx="6350" cy="98425"/>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40">
                    <a:solidFill>
                      <a:srgbClr val="000000"/>
                    </a:solidFill>
                  </a:endParaRPr>
                </a:p>
              </p:txBody>
            </p:sp>
            <p:sp>
              <p:nvSpPr>
                <p:cNvPr id="200" name="Freeform 1023">
                  <a:extLst>
                    <a:ext uri="{FF2B5EF4-FFF2-40B4-BE49-F238E27FC236}">
                      <a16:creationId xmlns:a16="http://schemas.microsoft.com/office/drawing/2014/main" id="{59623372-1E2E-440A-87D1-E12186207F51}"/>
                    </a:ext>
                  </a:extLst>
                </p:cNvPr>
                <p:cNvSpPr>
                  <a:spLocks/>
                </p:cNvSpPr>
                <p:nvPr/>
              </p:nvSpPr>
              <p:spPr bwMode="gray">
                <a:xfrm>
                  <a:off x="1000125" y="1049338"/>
                  <a:ext cx="260350" cy="176212"/>
                </a:xfrm>
                <a:custGeom>
                  <a:avLst/>
                  <a:gdLst>
                    <a:gd name="T0" fmla="*/ 2147483646 w 168"/>
                    <a:gd name="T1" fmla="*/ 2147483646 h 113"/>
                    <a:gd name="T2" fmla="*/ 2147483646 w 168"/>
                    <a:gd name="T3" fmla="*/ 2147483646 h 113"/>
                    <a:gd name="T4" fmla="*/ 2147483646 w 168"/>
                    <a:gd name="T5" fmla="*/ 2147483646 h 113"/>
                    <a:gd name="T6" fmla="*/ 2147483646 w 168"/>
                    <a:gd name="T7" fmla="*/ 2147483646 h 113"/>
                    <a:gd name="T8" fmla="*/ 2147483646 w 168"/>
                    <a:gd name="T9" fmla="*/ 2147483646 h 113"/>
                    <a:gd name="T10" fmla="*/ 2147483646 w 168"/>
                    <a:gd name="T11" fmla="*/ 2147483646 h 113"/>
                    <a:gd name="T12" fmla="*/ 2147483646 w 168"/>
                    <a:gd name="T13" fmla="*/ 2147483646 h 113"/>
                    <a:gd name="T14" fmla="*/ 2147483646 w 168"/>
                    <a:gd name="T15" fmla="*/ 2147483646 h 113"/>
                    <a:gd name="T16" fmla="*/ 2147483646 w 168"/>
                    <a:gd name="T17" fmla="*/ 2147483646 h 113"/>
                    <a:gd name="T18" fmla="*/ 2147483646 w 168"/>
                    <a:gd name="T19" fmla="*/ 2147483646 h 113"/>
                    <a:gd name="T20" fmla="*/ 2147483646 w 168"/>
                    <a:gd name="T21" fmla="*/ 2147483646 h 113"/>
                    <a:gd name="T22" fmla="*/ 2147483646 w 168"/>
                    <a:gd name="T23" fmla="*/ 2147483646 h 113"/>
                    <a:gd name="T24" fmla="*/ 0 w 168"/>
                    <a:gd name="T25" fmla="*/ 2147483646 h 113"/>
                    <a:gd name="T26" fmla="*/ 0 w 168"/>
                    <a:gd name="T27" fmla="*/ 2147483646 h 113"/>
                    <a:gd name="T28" fmla="*/ 2147483646 w 168"/>
                    <a:gd name="T29" fmla="*/ 2147483646 h 113"/>
                    <a:gd name="T30" fmla="*/ 2147483646 w 168"/>
                    <a:gd name="T31" fmla="*/ 2147483646 h 113"/>
                    <a:gd name="T32" fmla="*/ 2147483646 w 168"/>
                    <a:gd name="T33" fmla="*/ 2147483646 h 113"/>
                    <a:gd name="T34" fmla="*/ 2147483646 w 168"/>
                    <a:gd name="T35" fmla="*/ 2147483646 h 113"/>
                    <a:gd name="T36" fmla="*/ 2147483646 w 168"/>
                    <a:gd name="T37" fmla="*/ 0 h 113"/>
                    <a:gd name="T38" fmla="*/ 2147483646 w 168"/>
                    <a:gd name="T39" fmla="*/ 2147483646 h 113"/>
                    <a:gd name="T40" fmla="*/ 2147483646 w 168"/>
                    <a:gd name="T41" fmla="*/ 2147483646 h 113"/>
                    <a:gd name="T42" fmla="*/ 2147483646 w 168"/>
                    <a:gd name="T43" fmla="*/ 2147483646 h 113"/>
                    <a:gd name="T44" fmla="*/ 2147483646 w 168"/>
                    <a:gd name="T45" fmla="*/ 2147483646 h 113"/>
                    <a:gd name="T46" fmla="*/ 2147483646 w 168"/>
                    <a:gd name="T47" fmla="*/ 2147483646 h 113"/>
                    <a:gd name="T48" fmla="*/ 2147483646 w 168"/>
                    <a:gd name="T49" fmla="*/ 2147483646 h 1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8" h="113">
                      <a:moveTo>
                        <a:pt x="168" y="113"/>
                      </a:moveTo>
                      <a:cubicBezTo>
                        <a:pt x="160" y="113"/>
                        <a:pt x="160" y="113"/>
                        <a:pt x="160" y="113"/>
                      </a:cubicBezTo>
                      <a:cubicBezTo>
                        <a:pt x="160" y="20"/>
                        <a:pt x="160" y="20"/>
                        <a:pt x="160" y="20"/>
                      </a:cubicBezTo>
                      <a:cubicBezTo>
                        <a:pt x="127" y="13"/>
                        <a:pt x="127" y="13"/>
                        <a:pt x="127" y="13"/>
                      </a:cubicBezTo>
                      <a:cubicBezTo>
                        <a:pt x="126" y="13"/>
                        <a:pt x="126" y="13"/>
                        <a:pt x="125" y="12"/>
                      </a:cubicBezTo>
                      <a:cubicBezTo>
                        <a:pt x="124" y="10"/>
                        <a:pt x="124" y="10"/>
                        <a:pt x="124" y="10"/>
                      </a:cubicBezTo>
                      <a:cubicBezTo>
                        <a:pt x="109" y="8"/>
                        <a:pt x="84" y="8"/>
                        <a:pt x="84" y="8"/>
                      </a:cubicBezTo>
                      <a:cubicBezTo>
                        <a:pt x="84" y="8"/>
                        <a:pt x="58" y="8"/>
                        <a:pt x="44" y="10"/>
                      </a:cubicBezTo>
                      <a:cubicBezTo>
                        <a:pt x="43" y="12"/>
                        <a:pt x="43" y="12"/>
                        <a:pt x="43" y="12"/>
                      </a:cubicBezTo>
                      <a:cubicBezTo>
                        <a:pt x="42" y="13"/>
                        <a:pt x="41" y="13"/>
                        <a:pt x="40" y="13"/>
                      </a:cubicBezTo>
                      <a:cubicBezTo>
                        <a:pt x="8" y="20"/>
                        <a:pt x="8" y="20"/>
                        <a:pt x="8" y="20"/>
                      </a:cubicBezTo>
                      <a:cubicBezTo>
                        <a:pt x="8" y="113"/>
                        <a:pt x="8" y="113"/>
                        <a:pt x="8" y="113"/>
                      </a:cubicBezTo>
                      <a:cubicBezTo>
                        <a:pt x="0" y="113"/>
                        <a:pt x="0" y="113"/>
                        <a:pt x="0" y="113"/>
                      </a:cubicBezTo>
                      <a:cubicBezTo>
                        <a:pt x="0" y="17"/>
                        <a:pt x="0" y="17"/>
                        <a:pt x="0" y="17"/>
                      </a:cubicBezTo>
                      <a:cubicBezTo>
                        <a:pt x="0" y="15"/>
                        <a:pt x="1" y="14"/>
                        <a:pt x="3" y="13"/>
                      </a:cubicBezTo>
                      <a:cubicBezTo>
                        <a:pt x="37" y="6"/>
                        <a:pt x="37" y="6"/>
                        <a:pt x="37" y="6"/>
                      </a:cubicBezTo>
                      <a:cubicBezTo>
                        <a:pt x="39" y="4"/>
                        <a:pt x="39" y="4"/>
                        <a:pt x="39" y="4"/>
                      </a:cubicBezTo>
                      <a:cubicBezTo>
                        <a:pt x="39" y="3"/>
                        <a:pt x="40" y="3"/>
                        <a:pt x="41" y="3"/>
                      </a:cubicBezTo>
                      <a:cubicBezTo>
                        <a:pt x="56" y="0"/>
                        <a:pt x="83" y="0"/>
                        <a:pt x="84" y="0"/>
                      </a:cubicBezTo>
                      <a:cubicBezTo>
                        <a:pt x="85" y="0"/>
                        <a:pt x="112" y="0"/>
                        <a:pt x="126" y="3"/>
                      </a:cubicBezTo>
                      <a:cubicBezTo>
                        <a:pt x="127" y="3"/>
                        <a:pt x="128" y="3"/>
                        <a:pt x="129" y="4"/>
                      </a:cubicBezTo>
                      <a:cubicBezTo>
                        <a:pt x="130" y="6"/>
                        <a:pt x="130" y="6"/>
                        <a:pt x="130" y="6"/>
                      </a:cubicBezTo>
                      <a:cubicBezTo>
                        <a:pt x="164" y="13"/>
                        <a:pt x="164" y="13"/>
                        <a:pt x="164" y="13"/>
                      </a:cubicBezTo>
                      <a:cubicBezTo>
                        <a:pt x="166" y="14"/>
                        <a:pt x="168" y="15"/>
                        <a:pt x="168" y="17"/>
                      </a:cubicBezTo>
                      <a:lnTo>
                        <a:pt x="168" y="11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1" name="Rectangle 1024">
                  <a:extLst>
                    <a:ext uri="{FF2B5EF4-FFF2-40B4-BE49-F238E27FC236}">
                      <a16:creationId xmlns:a16="http://schemas.microsoft.com/office/drawing/2014/main" id="{071DE98F-0BAC-497E-A158-964A3034CFC6}"/>
                    </a:ext>
                  </a:extLst>
                </p:cNvPr>
                <p:cNvSpPr>
                  <a:spLocks noChangeArrowheads="1"/>
                </p:cNvSpPr>
                <p:nvPr/>
              </p:nvSpPr>
              <p:spPr bwMode="gray">
                <a:xfrm>
                  <a:off x="1184275" y="1065213"/>
                  <a:ext cx="6350" cy="98425"/>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40">
                    <a:solidFill>
                      <a:srgbClr val="000000"/>
                    </a:solidFill>
                  </a:endParaRPr>
                </a:p>
              </p:txBody>
            </p:sp>
            <p:sp>
              <p:nvSpPr>
                <p:cNvPr id="202" name="Freeform 1025">
                  <a:extLst>
                    <a:ext uri="{FF2B5EF4-FFF2-40B4-BE49-F238E27FC236}">
                      <a16:creationId xmlns:a16="http://schemas.microsoft.com/office/drawing/2014/main" id="{86683D3A-1A7E-4288-9F7B-7FE212BC890D}"/>
                    </a:ext>
                  </a:extLst>
                </p:cNvPr>
                <p:cNvSpPr>
                  <a:spLocks/>
                </p:cNvSpPr>
                <p:nvPr/>
              </p:nvSpPr>
              <p:spPr bwMode="gray">
                <a:xfrm>
                  <a:off x="892175" y="1579563"/>
                  <a:ext cx="120650" cy="185737"/>
                </a:xfrm>
                <a:custGeom>
                  <a:avLst/>
                  <a:gdLst>
                    <a:gd name="T0" fmla="*/ 2147483646 w 76"/>
                    <a:gd name="T1" fmla="*/ 2147483646 h 117"/>
                    <a:gd name="T2" fmla="*/ 2147483646 w 76"/>
                    <a:gd name="T3" fmla="*/ 2147483646 h 117"/>
                    <a:gd name="T4" fmla="*/ 0 w 76"/>
                    <a:gd name="T5" fmla="*/ 2147483646 h 117"/>
                    <a:gd name="T6" fmla="*/ 2147483646 w 76"/>
                    <a:gd name="T7" fmla="*/ 0 h 117"/>
                    <a:gd name="T8" fmla="*/ 2147483646 w 76"/>
                    <a:gd name="T9" fmla="*/ 2147483646 h 117"/>
                    <a:gd name="T10" fmla="*/ 2147483646 w 76"/>
                    <a:gd name="T11" fmla="*/ 2147483646 h 117"/>
                    <a:gd name="T12" fmla="*/ 2147483646 w 76"/>
                    <a:gd name="T13" fmla="*/ 2147483646 h 117"/>
                    <a:gd name="T14" fmla="*/ 2147483646 w 76"/>
                    <a:gd name="T15" fmla="*/ 2147483646 h 117"/>
                    <a:gd name="T16" fmla="*/ 2147483646 w 76"/>
                    <a:gd name="T17" fmla="*/ 2147483646 h 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17">
                      <a:moveTo>
                        <a:pt x="76" y="117"/>
                      </a:moveTo>
                      <a:lnTo>
                        <a:pt x="59" y="117"/>
                      </a:lnTo>
                      <a:lnTo>
                        <a:pt x="0" y="4"/>
                      </a:lnTo>
                      <a:lnTo>
                        <a:pt x="6" y="0"/>
                      </a:lnTo>
                      <a:lnTo>
                        <a:pt x="64" y="110"/>
                      </a:lnTo>
                      <a:lnTo>
                        <a:pt x="68" y="110"/>
                      </a:lnTo>
                      <a:lnTo>
                        <a:pt x="68" y="73"/>
                      </a:lnTo>
                      <a:lnTo>
                        <a:pt x="76" y="73"/>
                      </a:lnTo>
                      <a:lnTo>
                        <a:pt x="76" y="11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3" name="Freeform 1026">
                  <a:extLst>
                    <a:ext uri="{FF2B5EF4-FFF2-40B4-BE49-F238E27FC236}">
                      <a16:creationId xmlns:a16="http://schemas.microsoft.com/office/drawing/2014/main" id="{6295EA47-40D7-42A3-9C29-D3E7CCBCA61E}"/>
                    </a:ext>
                  </a:extLst>
                </p:cNvPr>
                <p:cNvSpPr>
                  <a:spLocks/>
                </p:cNvSpPr>
                <p:nvPr/>
              </p:nvSpPr>
              <p:spPr bwMode="gray">
                <a:xfrm>
                  <a:off x="1247775" y="1579563"/>
                  <a:ext cx="122238" cy="185737"/>
                </a:xfrm>
                <a:custGeom>
                  <a:avLst/>
                  <a:gdLst>
                    <a:gd name="T0" fmla="*/ 2147483646 w 77"/>
                    <a:gd name="T1" fmla="*/ 2147483646 h 117"/>
                    <a:gd name="T2" fmla="*/ 0 w 77"/>
                    <a:gd name="T3" fmla="*/ 2147483646 h 117"/>
                    <a:gd name="T4" fmla="*/ 0 w 77"/>
                    <a:gd name="T5" fmla="*/ 2147483646 h 117"/>
                    <a:gd name="T6" fmla="*/ 2147483646 w 77"/>
                    <a:gd name="T7" fmla="*/ 2147483646 h 117"/>
                    <a:gd name="T8" fmla="*/ 2147483646 w 77"/>
                    <a:gd name="T9" fmla="*/ 2147483646 h 117"/>
                    <a:gd name="T10" fmla="*/ 2147483646 w 77"/>
                    <a:gd name="T11" fmla="*/ 2147483646 h 117"/>
                    <a:gd name="T12" fmla="*/ 2147483646 w 77"/>
                    <a:gd name="T13" fmla="*/ 0 h 117"/>
                    <a:gd name="T14" fmla="*/ 2147483646 w 77"/>
                    <a:gd name="T15" fmla="*/ 2147483646 h 117"/>
                    <a:gd name="T16" fmla="*/ 2147483646 w 77"/>
                    <a:gd name="T17" fmla="*/ 2147483646 h 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17">
                      <a:moveTo>
                        <a:pt x="17" y="117"/>
                      </a:moveTo>
                      <a:lnTo>
                        <a:pt x="0" y="117"/>
                      </a:lnTo>
                      <a:lnTo>
                        <a:pt x="0" y="73"/>
                      </a:lnTo>
                      <a:lnTo>
                        <a:pt x="8" y="73"/>
                      </a:lnTo>
                      <a:lnTo>
                        <a:pt x="8" y="110"/>
                      </a:lnTo>
                      <a:lnTo>
                        <a:pt x="12" y="110"/>
                      </a:lnTo>
                      <a:lnTo>
                        <a:pt x="70" y="0"/>
                      </a:lnTo>
                      <a:lnTo>
                        <a:pt x="77" y="4"/>
                      </a:lnTo>
                      <a:lnTo>
                        <a:pt x="17" y="117"/>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4" name="Freeform 1027">
                  <a:extLst>
                    <a:ext uri="{FF2B5EF4-FFF2-40B4-BE49-F238E27FC236}">
                      <a16:creationId xmlns:a16="http://schemas.microsoft.com/office/drawing/2014/main" id="{B68DA4C7-E2D2-445D-83FB-98C1D28BCE5E}"/>
                    </a:ext>
                  </a:extLst>
                </p:cNvPr>
                <p:cNvSpPr>
                  <a:spLocks/>
                </p:cNvSpPr>
                <p:nvPr/>
              </p:nvSpPr>
              <p:spPr bwMode="gray">
                <a:xfrm>
                  <a:off x="1341438" y="1563688"/>
                  <a:ext cx="66675" cy="79375"/>
                </a:xfrm>
                <a:custGeom>
                  <a:avLst/>
                  <a:gdLst>
                    <a:gd name="T0" fmla="*/ 2147483646 w 43"/>
                    <a:gd name="T1" fmla="*/ 2147483646 h 51"/>
                    <a:gd name="T2" fmla="*/ 2147483646 w 43"/>
                    <a:gd name="T3" fmla="*/ 2147483646 h 51"/>
                    <a:gd name="T4" fmla="*/ 0 w 43"/>
                    <a:gd name="T5" fmla="*/ 2147483646 h 51"/>
                    <a:gd name="T6" fmla="*/ 2147483646 w 43"/>
                    <a:gd name="T7" fmla="*/ 2147483646 h 51"/>
                    <a:gd name="T8" fmla="*/ 2147483646 w 43"/>
                    <a:gd name="T9" fmla="*/ 2147483646 h 51"/>
                    <a:gd name="T10" fmla="*/ 2147483646 w 43"/>
                    <a:gd name="T11" fmla="*/ 2147483646 h 51"/>
                    <a:gd name="T12" fmla="*/ 2147483646 w 43"/>
                    <a:gd name="T13" fmla="*/ 2147483646 h 51"/>
                    <a:gd name="T14" fmla="*/ 2147483646 w 43"/>
                    <a:gd name="T15" fmla="*/ 2147483646 h 51"/>
                    <a:gd name="T16" fmla="*/ 2147483646 w 43"/>
                    <a:gd name="T17" fmla="*/ 0 h 51"/>
                    <a:gd name="T18" fmla="*/ 2147483646 w 43"/>
                    <a:gd name="T19" fmla="*/ 2147483646 h 51"/>
                    <a:gd name="T20" fmla="*/ 2147483646 w 43"/>
                    <a:gd name="T21" fmla="*/ 2147483646 h 51"/>
                    <a:gd name="T22" fmla="*/ 2147483646 w 43"/>
                    <a:gd name="T23" fmla="*/ 2147483646 h 51"/>
                    <a:gd name="T24" fmla="*/ 2147483646 w 43"/>
                    <a:gd name="T25" fmla="*/ 2147483646 h 51"/>
                    <a:gd name="T26" fmla="*/ 2147483646 w 43"/>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1">
                      <a:moveTo>
                        <a:pt x="24" y="51"/>
                      </a:moveTo>
                      <a:cubicBezTo>
                        <a:pt x="23" y="51"/>
                        <a:pt x="23" y="51"/>
                        <a:pt x="22" y="51"/>
                      </a:cubicBezTo>
                      <a:cubicBezTo>
                        <a:pt x="0" y="37"/>
                        <a:pt x="0" y="37"/>
                        <a:pt x="0" y="37"/>
                      </a:cubicBezTo>
                      <a:cubicBezTo>
                        <a:pt x="4" y="30"/>
                        <a:pt x="4" y="30"/>
                        <a:pt x="4" y="30"/>
                      </a:cubicBezTo>
                      <a:cubicBezTo>
                        <a:pt x="24" y="42"/>
                        <a:pt x="24" y="42"/>
                        <a:pt x="24" y="42"/>
                      </a:cubicBezTo>
                      <a:cubicBezTo>
                        <a:pt x="25" y="40"/>
                        <a:pt x="28" y="36"/>
                        <a:pt x="30" y="28"/>
                      </a:cubicBezTo>
                      <a:cubicBezTo>
                        <a:pt x="33" y="20"/>
                        <a:pt x="34" y="14"/>
                        <a:pt x="34" y="11"/>
                      </a:cubicBezTo>
                      <a:cubicBezTo>
                        <a:pt x="18" y="8"/>
                        <a:pt x="18" y="8"/>
                        <a:pt x="18" y="8"/>
                      </a:cubicBezTo>
                      <a:cubicBezTo>
                        <a:pt x="20" y="0"/>
                        <a:pt x="20" y="0"/>
                        <a:pt x="20" y="0"/>
                      </a:cubicBezTo>
                      <a:cubicBezTo>
                        <a:pt x="39" y="4"/>
                        <a:pt x="39" y="4"/>
                        <a:pt x="39" y="4"/>
                      </a:cubicBezTo>
                      <a:cubicBezTo>
                        <a:pt x="40" y="4"/>
                        <a:pt x="42" y="5"/>
                        <a:pt x="42" y="7"/>
                      </a:cubicBezTo>
                      <a:cubicBezTo>
                        <a:pt x="42" y="8"/>
                        <a:pt x="43" y="15"/>
                        <a:pt x="38" y="31"/>
                      </a:cubicBezTo>
                      <a:cubicBezTo>
                        <a:pt x="33" y="47"/>
                        <a:pt x="27" y="50"/>
                        <a:pt x="26" y="51"/>
                      </a:cubicBezTo>
                      <a:cubicBezTo>
                        <a:pt x="25" y="51"/>
                        <a:pt x="25" y="51"/>
                        <a:pt x="24" y="5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5" name="Line 1028">
                  <a:extLst>
                    <a:ext uri="{FF2B5EF4-FFF2-40B4-BE49-F238E27FC236}">
                      <a16:creationId xmlns:a16="http://schemas.microsoft.com/office/drawing/2014/main" id="{62B78589-382B-4FC3-A3A1-73E2C8A34BB5}"/>
                    </a:ext>
                  </a:extLst>
                </p:cNvPr>
                <p:cNvSpPr>
                  <a:spLocks noChangeShapeType="1"/>
                </p:cNvSpPr>
                <p:nvPr/>
              </p:nvSpPr>
              <p:spPr bwMode="gray">
                <a:xfrm>
                  <a:off x="1074738" y="1760538"/>
                  <a:ext cx="0" cy="0"/>
                </a:xfrm>
                <a:prstGeom prst="line">
                  <a:avLst/>
                </a:prstGeom>
                <a:noFill/>
                <a:ln w="6350">
                  <a:solidFill>
                    <a:srgbClr val="5A5858"/>
                  </a:solidFill>
                  <a:miter lim="800000"/>
                  <a:headEnd/>
                  <a:tailEnd/>
                </a:ln>
                <a:extLst>
                  <a:ext uri="{909E8E84-426E-40DD-AFC4-6F175D3DCCD1}">
                    <a14:hiddenFill xmlns:a14="http://schemas.microsoft.com/office/drawing/2010/main">
                      <a:noFill/>
                    </a14:hiddenFill>
                  </a:ext>
                </a:extLst>
              </p:spPr>
              <p:txBody>
                <a:bodyPr/>
                <a:lstStyle/>
                <a:p>
                  <a:endParaRPr lang="zh-CN" altLang="en-US" sz="2140"/>
                </a:p>
              </p:txBody>
            </p:sp>
            <p:sp>
              <p:nvSpPr>
                <p:cNvPr id="206" name="Rectangle 1029">
                  <a:extLst>
                    <a:ext uri="{FF2B5EF4-FFF2-40B4-BE49-F238E27FC236}">
                      <a16:creationId xmlns:a16="http://schemas.microsoft.com/office/drawing/2014/main" id="{9E6FA19F-3F3A-4BEF-AF05-484496BE6D62}"/>
                    </a:ext>
                  </a:extLst>
                </p:cNvPr>
                <p:cNvSpPr>
                  <a:spLocks noChangeArrowheads="1"/>
                </p:cNvSpPr>
                <p:nvPr/>
              </p:nvSpPr>
              <p:spPr bwMode="gray">
                <a:xfrm>
                  <a:off x="1068388" y="1760538"/>
                  <a:ext cx="6350" cy="1000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40">
                    <a:solidFill>
                      <a:srgbClr val="000000"/>
                    </a:solidFill>
                  </a:endParaRPr>
                </a:p>
              </p:txBody>
            </p:sp>
            <p:sp>
              <p:nvSpPr>
                <p:cNvPr id="207" name="Freeform 1030">
                  <a:extLst>
                    <a:ext uri="{FF2B5EF4-FFF2-40B4-BE49-F238E27FC236}">
                      <a16:creationId xmlns:a16="http://schemas.microsoft.com/office/drawing/2014/main" id="{D7C89A19-7E94-4AE7-8871-6326477C576E}"/>
                    </a:ext>
                  </a:extLst>
                </p:cNvPr>
                <p:cNvSpPr>
                  <a:spLocks/>
                </p:cNvSpPr>
                <p:nvPr/>
              </p:nvSpPr>
              <p:spPr bwMode="gray">
                <a:xfrm>
                  <a:off x="1000125" y="1698625"/>
                  <a:ext cx="69850" cy="171450"/>
                </a:xfrm>
                <a:custGeom>
                  <a:avLst/>
                  <a:gdLst>
                    <a:gd name="T0" fmla="*/ 2147483646 w 45"/>
                    <a:gd name="T1" fmla="*/ 2147483646 h 110"/>
                    <a:gd name="T2" fmla="*/ 2147483646 w 45"/>
                    <a:gd name="T3" fmla="*/ 2147483646 h 110"/>
                    <a:gd name="T4" fmla="*/ 2147483646 w 45"/>
                    <a:gd name="T5" fmla="*/ 2147483646 h 110"/>
                    <a:gd name="T6" fmla="*/ 0 w 45"/>
                    <a:gd name="T7" fmla="*/ 2147483646 h 110"/>
                    <a:gd name="T8" fmla="*/ 0 w 45"/>
                    <a:gd name="T9" fmla="*/ 0 h 110"/>
                    <a:gd name="T10" fmla="*/ 2147483646 w 45"/>
                    <a:gd name="T11" fmla="*/ 0 h 110"/>
                    <a:gd name="T12" fmla="*/ 2147483646 w 45"/>
                    <a:gd name="T13" fmla="*/ 2147483646 h 110"/>
                    <a:gd name="T14" fmla="*/ 2147483646 w 45"/>
                    <a:gd name="T15" fmla="*/ 2147483646 h 110"/>
                    <a:gd name="T16" fmla="*/ 2147483646 w 45"/>
                    <a:gd name="T17" fmla="*/ 2147483646 h 110"/>
                    <a:gd name="T18" fmla="*/ 2147483646 w 45"/>
                    <a:gd name="T19" fmla="*/ 2147483646 h 110"/>
                    <a:gd name="T20" fmla="*/ 2147483646 w 45"/>
                    <a:gd name="T21" fmla="*/ 2147483646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 h="110">
                      <a:moveTo>
                        <a:pt x="39" y="110"/>
                      </a:moveTo>
                      <a:cubicBezTo>
                        <a:pt x="37" y="108"/>
                        <a:pt x="37" y="108"/>
                        <a:pt x="37" y="108"/>
                      </a:cubicBezTo>
                      <a:cubicBezTo>
                        <a:pt x="3" y="101"/>
                        <a:pt x="3" y="101"/>
                        <a:pt x="3" y="101"/>
                      </a:cubicBezTo>
                      <a:cubicBezTo>
                        <a:pt x="1" y="100"/>
                        <a:pt x="0" y="99"/>
                        <a:pt x="0" y="97"/>
                      </a:cubicBezTo>
                      <a:cubicBezTo>
                        <a:pt x="0" y="0"/>
                        <a:pt x="0" y="0"/>
                        <a:pt x="0" y="0"/>
                      </a:cubicBezTo>
                      <a:cubicBezTo>
                        <a:pt x="8" y="0"/>
                        <a:pt x="8" y="0"/>
                        <a:pt x="8" y="0"/>
                      </a:cubicBezTo>
                      <a:cubicBezTo>
                        <a:pt x="8" y="93"/>
                        <a:pt x="8" y="93"/>
                        <a:pt x="8" y="93"/>
                      </a:cubicBezTo>
                      <a:cubicBezTo>
                        <a:pt x="40" y="100"/>
                        <a:pt x="40" y="100"/>
                        <a:pt x="40" y="100"/>
                      </a:cubicBezTo>
                      <a:cubicBezTo>
                        <a:pt x="41" y="100"/>
                        <a:pt x="42" y="101"/>
                        <a:pt x="43" y="102"/>
                      </a:cubicBezTo>
                      <a:cubicBezTo>
                        <a:pt x="45" y="105"/>
                        <a:pt x="45" y="105"/>
                        <a:pt x="45" y="105"/>
                      </a:cubicBezTo>
                      <a:lnTo>
                        <a:pt x="39" y="11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8" name="Freeform 1031">
                  <a:extLst>
                    <a:ext uri="{FF2B5EF4-FFF2-40B4-BE49-F238E27FC236}">
                      <a16:creationId xmlns:a16="http://schemas.microsoft.com/office/drawing/2014/main" id="{32A70AF9-90BC-48F6-9F92-FEBABDE63B81}"/>
                    </a:ext>
                  </a:extLst>
                </p:cNvPr>
                <p:cNvSpPr>
                  <a:spLocks/>
                </p:cNvSpPr>
                <p:nvPr/>
              </p:nvSpPr>
              <p:spPr bwMode="gray">
                <a:xfrm>
                  <a:off x="1190625" y="1698625"/>
                  <a:ext cx="69850" cy="171450"/>
                </a:xfrm>
                <a:custGeom>
                  <a:avLst/>
                  <a:gdLst>
                    <a:gd name="T0" fmla="*/ 2147483646 w 45"/>
                    <a:gd name="T1" fmla="*/ 2147483646 h 110"/>
                    <a:gd name="T2" fmla="*/ 0 w 45"/>
                    <a:gd name="T3" fmla="*/ 2147483646 h 110"/>
                    <a:gd name="T4" fmla="*/ 2147483646 w 45"/>
                    <a:gd name="T5" fmla="*/ 2147483646 h 110"/>
                    <a:gd name="T6" fmla="*/ 2147483646 w 45"/>
                    <a:gd name="T7" fmla="*/ 2147483646 h 110"/>
                    <a:gd name="T8" fmla="*/ 2147483646 w 45"/>
                    <a:gd name="T9" fmla="*/ 2147483646 h 110"/>
                    <a:gd name="T10" fmla="*/ 2147483646 w 45"/>
                    <a:gd name="T11" fmla="*/ 0 h 110"/>
                    <a:gd name="T12" fmla="*/ 2147483646 w 45"/>
                    <a:gd name="T13" fmla="*/ 0 h 110"/>
                    <a:gd name="T14" fmla="*/ 2147483646 w 45"/>
                    <a:gd name="T15" fmla="*/ 2147483646 h 110"/>
                    <a:gd name="T16" fmla="*/ 2147483646 w 45"/>
                    <a:gd name="T17" fmla="*/ 2147483646 h 110"/>
                    <a:gd name="T18" fmla="*/ 2147483646 w 45"/>
                    <a:gd name="T19" fmla="*/ 2147483646 h 110"/>
                    <a:gd name="T20" fmla="*/ 2147483646 w 45"/>
                    <a:gd name="T21" fmla="*/ 2147483646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 h="110">
                      <a:moveTo>
                        <a:pt x="6" y="110"/>
                      </a:moveTo>
                      <a:cubicBezTo>
                        <a:pt x="0" y="105"/>
                        <a:pt x="0" y="105"/>
                        <a:pt x="0" y="105"/>
                      </a:cubicBezTo>
                      <a:cubicBezTo>
                        <a:pt x="2" y="102"/>
                        <a:pt x="2" y="102"/>
                        <a:pt x="2" y="102"/>
                      </a:cubicBezTo>
                      <a:cubicBezTo>
                        <a:pt x="3" y="101"/>
                        <a:pt x="3" y="100"/>
                        <a:pt x="4" y="100"/>
                      </a:cubicBezTo>
                      <a:cubicBezTo>
                        <a:pt x="37" y="93"/>
                        <a:pt x="37" y="93"/>
                        <a:pt x="37" y="93"/>
                      </a:cubicBezTo>
                      <a:cubicBezTo>
                        <a:pt x="37" y="0"/>
                        <a:pt x="37" y="0"/>
                        <a:pt x="37" y="0"/>
                      </a:cubicBezTo>
                      <a:cubicBezTo>
                        <a:pt x="45" y="0"/>
                        <a:pt x="45" y="0"/>
                        <a:pt x="45" y="0"/>
                      </a:cubicBezTo>
                      <a:cubicBezTo>
                        <a:pt x="45" y="97"/>
                        <a:pt x="45" y="97"/>
                        <a:pt x="45" y="97"/>
                      </a:cubicBezTo>
                      <a:cubicBezTo>
                        <a:pt x="45" y="99"/>
                        <a:pt x="43" y="100"/>
                        <a:pt x="41" y="101"/>
                      </a:cubicBezTo>
                      <a:cubicBezTo>
                        <a:pt x="7" y="108"/>
                        <a:pt x="7" y="108"/>
                        <a:pt x="7" y="108"/>
                      </a:cubicBezTo>
                      <a:lnTo>
                        <a:pt x="6" y="11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09" name="Rectangle 1032">
                  <a:extLst>
                    <a:ext uri="{FF2B5EF4-FFF2-40B4-BE49-F238E27FC236}">
                      <a16:creationId xmlns:a16="http://schemas.microsoft.com/office/drawing/2014/main" id="{B59C7977-5DF3-47FF-82C7-ECD56E792E4C}"/>
                    </a:ext>
                  </a:extLst>
                </p:cNvPr>
                <p:cNvSpPr>
                  <a:spLocks noChangeArrowheads="1"/>
                </p:cNvSpPr>
                <p:nvPr/>
              </p:nvSpPr>
              <p:spPr bwMode="gray">
                <a:xfrm>
                  <a:off x="1184275" y="1760538"/>
                  <a:ext cx="6350" cy="1000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40">
                    <a:solidFill>
                      <a:srgbClr val="000000"/>
                    </a:solidFill>
                  </a:endParaRPr>
                </a:p>
              </p:txBody>
            </p:sp>
            <p:sp>
              <p:nvSpPr>
                <p:cNvPr id="210" name="Oval 1033">
                  <a:extLst>
                    <a:ext uri="{FF2B5EF4-FFF2-40B4-BE49-F238E27FC236}">
                      <a16:creationId xmlns:a16="http://schemas.microsoft.com/office/drawing/2014/main" id="{90F7AFFC-B56A-4399-9ADF-BE132436EB80}"/>
                    </a:ext>
                  </a:extLst>
                </p:cNvPr>
                <p:cNvSpPr>
                  <a:spLocks noChangeArrowheads="1"/>
                </p:cNvSpPr>
                <p:nvPr/>
              </p:nvSpPr>
              <p:spPr bwMode="gray">
                <a:xfrm>
                  <a:off x="1049338" y="1844675"/>
                  <a:ext cx="44450" cy="4286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211" name="Oval 1034">
                  <a:extLst>
                    <a:ext uri="{FF2B5EF4-FFF2-40B4-BE49-F238E27FC236}">
                      <a16:creationId xmlns:a16="http://schemas.microsoft.com/office/drawing/2014/main" id="{AF97133C-9DC0-4EAC-AFC7-5F754E958943}"/>
                    </a:ext>
                  </a:extLst>
                </p:cNvPr>
                <p:cNvSpPr>
                  <a:spLocks noChangeArrowheads="1"/>
                </p:cNvSpPr>
                <p:nvPr/>
              </p:nvSpPr>
              <p:spPr bwMode="gray">
                <a:xfrm>
                  <a:off x="1166813" y="1844675"/>
                  <a:ext cx="42863" cy="4286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grpSp>
          <p:grpSp>
            <p:nvGrpSpPr>
              <p:cNvPr id="183" name="组合 182">
                <a:extLst>
                  <a:ext uri="{FF2B5EF4-FFF2-40B4-BE49-F238E27FC236}">
                    <a16:creationId xmlns:a16="http://schemas.microsoft.com/office/drawing/2014/main" id="{FA12E266-4BF2-4782-A8B1-EFC291960D4B}"/>
                  </a:ext>
                </a:extLst>
              </p:cNvPr>
              <p:cNvGrpSpPr/>
              <p:nvPr/>
            </p:nvGrpSpPr>
            <p:grpSpPr bwMode="gray">
              <a:xfrm>
                <a:off x="3026986" y="5513561"/>
                <a:ext cx="486561" cy="204254"/>
                <a:chOff x="39917" y="3888516"/>
                <a:chExt cx="708937" cy="297605"/>
              </a:xfrm>
            </p:grpSpPr>
            <p:sp>
              <p:nvSpPr>
                <p:cNvPr id="190" name="五边形 1">
                  <a:extLst>
                    <a:ext uri="{FF2B5EF4-FFF2-40B4-BE49-F238E27FC236}">
                      <a16:creationId xmlns:a16="http://schemas.microsoft.com/office/drawing/2014/main" id="{0CF820E2-6034-42BC-AEFF-D7BACDF7D1F2}"/>
                    </a:ext>
                  </a:extLst>
                </p:cNvPr>
                <p:cNvSpPr/>
                <p:nvPr/>
              </p:nvSpPr>
              <p:spPr bwMode="gray">
                <a:xfrm>
                  <a:off x="39917" y="3888516"/>
                  <a:ext cx="708937" cy="297605"/>
                </a:xfrm>
                <a:prstGeom prst="homePlate">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190">
                  <a:extLst>
                    <a:ext uri="{FF2B5EF4-FFF2-40B4-BE49-F238E27FC236}">
                      <a16:creationId xmlns:a16="http://schemas.microsoft.com/office/drawing/2014/main" id="{C320CE1D-091B-40D3-A4B8-CCCDF71307E7}"/>
                    </a:ext>
                  </a:extLst>
                </p:cNvPr>
                <p:cNvSpPr/>
                <p:nvPr/>
              </p:nvSpPr>
              <p:spPr bwMode="gray">
                <a:xfrm>
                  <a:off x="104641" y="3976924"/>
                  <a:ext cx="373380" cy="132307"/>
                </a:xfrm>
                <a:prstGeom prst="rect">
                  <a:avLst/>
                </a:prstGeom>
                <a:solidFill>
                  <a:schemeClr val="bg2">
                    <a:lumMod val="7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流程图: 决策 191">
                  <a:extLst>
                    <a:ext uri="{FF2B5EF4-FFF2-40B4-BE49-F238E27FC236}">
                      <a16:creationId xmlns:a16="http://schemas.microsoft.com/office/drawing/2014/main" id="{7CB97327-0793-4DBE-8B17-6DFF92D8F012}"/>
                    </a:ext>
                  </a:extLst>
                </p:cNvPr>
                <p:cNvSpPr/>
                <p:nvPr/>
              </p:nvSpPr>
              <p:spPr bwMode="gray">
                <a:xfrm>
                  <a:off x="526478" y="3976924"/>
                  <a:ext cx="102432" cy="132307"/>
                </a:xfrm>
                <a:prstGeom prst="flowChartDecision">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a:extLst>
                  <a:ext uri="{FF2B5EF4-FFF2-40B4-BE49-F238E27FC236}">
                    <a16:creationId xmlns:a16="http://schemas.microsoft.com/office/drawing/2014/main" id="{3E0665F8-C1D0-4C39-A02D-73D34DF9100F}"/>
                  </a:ext>
                </a:extLst>
              </p:cNvPr>
              <p:cNvGrpSpPr/>
              <p:nvPr/>
            </p:nvGrpSpPr>
            <p:grpSpPr bwMode="gray">
              <a:xfrm>
                <a:off x="2309838" y="5520907"/>
                <a:ext cx="640080" cy="205485"/>
                <a:chOff x="2309838" y="5520907"/>
                <a:chExt cx="640080" cy="205485"/>
              </a:xfrm>
            </p:grpSpPr>
            <p:sp>
              <p:nvSpPr>
                <p:cNvPr id="185" name="矩形 184">
                  <a:extLst>
                    <a:ext uri="{FF2B5EF4-FFF2-40B4-BE49-F238E27FC236}">
                      <a16:creationId xmlns:a16="http://schemas.microsoft.com/office/drawing/2014/main" id="{E4309ACB-9EDF-4757-B6D6-9E47F1D7B182}"/>
                    </a:ext>
                  </a:extLst>
                </p:cNvPr>
                <p:cNvSpPr/>
                <p:nvPr/>
              </p:nvSpPr>
              <p:spPr bwMode="gray">
                <a:xfrm>
                  <a:off x="2309838" y="5524487"/>
                  <a:ext cx="640080" cy="19838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a:extLst>
                    <a:ext uri="{FF2B5EF4-FFF2-40B4-BE49-F238E27FC236}">
                      <a16:creationId xmlns:a16="http://schemas.microsoft.com/office/drawing/2014/main" id="{433649B0-F5E8-4A03-83A1-6E6B6681B45F}"/>
                    </a:ext>
                  </a:extLst>
                </p:cNvPr>
                <p:cNvSpPr/>
                <p:nvPr/>
              </p:nvSpPr>
              <p:spPr bwMode="gray">
                <a:xfrm>
                  <a:off x="2385235" y="5545526"/>
                  <a:ext cx="525790" cy="146371"/>
                </a:xfrm>
                <a:prstGeom prst="rect">
                  <a:avLst/>
                </a:prstGeom>
                <a:solidFill>
                  <a:srgbClr val="8B8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30.0</a:t>
                  </a:r>
                  <a:endParaRPr lang="zh-CN" altLang="en-US" sz="1200" dirty="0"/>
                </a:p>
              </p:txBody>
            </p:sp>
            <p:cxnSp>
              <p:nvCxnSpPr>
                <p:cNvPr id="187" name="直接连接符 186">
                  <a:extLst>
                    <a:ext uri="{FF2B5EF4-FFF2-40B4-BE49-F238E27FC236}">
                      <a16:creationId xmlns:a16="http://schemas.microsoft.com/office/drawing/2014/main" id="{95CB0DB1-EAA4-43E9-9298-918A61DB7360}"/>
                    </a:ext>
                  </a:extLst>
                </p:cNvPr>
                <p:cNvCxnSpPr/>
                <p:nvPr/>
              </p:nvCxnSpPr>
              <p:spPr bwMode="gray">
                <a:xfrm>
                  <a:off x="2331756" y="5526140"/>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id="{DF6DF907-6FD5-4E14-95D6-799DFBF7948F}"/>
                    </a:ext>
                  </a:extLst>
                </p:cNvPr>
                <p:cNvCxnSpPr/>
                <p:nvPr/>
              </p:nvCxnSpPr>
              <p:spPr bwMode="gray">
                <a:xfrm>
                  <a:off x="2331756"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id="{7BDEEB17-22A4-43CE-B098-3AFF148E377B}"/>
                    </a:ext>
                  </a:extLst>
                </p:cNvPr>
                <p:cNvCxnSpPr/>
                <p:nvPr/>
              </p:nvCxnSpPr>
              <p:spPr bwMode="gray">
                <a:xfrm>
                  <a:off x="2360488" y="5520907"/>
                  <a:ext cx="0" cy="2002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22" name="组合 221">
              <a:extLst>
                <a:ext uri="{FF2B5EF4-FFF2-40B4-BE49-F238E27FC236}">
                  <a16:creationId xmlns:a16="http://schemas.microsoft.com/office/drawing/2014/main" id="{BD79FD40-9198-4C5C-A88A-8841E20334FB}"/>
                </a:ext>
              </a:extLst>
            </p:cNvPr>
            <p:cNvGrpSpPr/>
            <p:nvPr/>
          </p:nvGrpSpPr>
          <p:grpSpPr bwMode="gray">
            <a:xfrm>
              <a:off x="6251465" y="5413001"/>
              <a:ext cx="2213966" cy="416155"/>
              <a:chOff x="6128202" y="5379861"/>
              <a:chExt cx="2213966" cy="416155"/>
            </a:xfrm>
          </p:grpSpPr>
          <p:grpSp>
            <p:nvGrpSpPr>
              <p:cNvPr id="223" name="组合 111">
                <a:extLst>
                  <a:ext uri="{FF2B5EF4-FFF2-40B4-BE49-F238E27FC236}">
                    <a16:creationId xmlns:a16="http://schemas.microsoft.com/office/drawing/2014/main" id="{BC4C563F-0477-4542-AD60-88B13E03735B}"/>
                  </a:ext>
                </a:extLst>
              </p:cNvPr>
              <p:cNvGrpSpPr>
                <a:grpSpLocks/>
              </p:cNvGrpSpPr>
              <p:nvPr/>
            </p:nvGrpSpPr>
            <p:grpSpPr bwMode="gray">
              <a:xfrm>
                <a:off x="6128202" y="5428003"/>
                <a:ext cx="171185" cy="368013"/>
                <a:chOff x="8974138" y="3460752"/>
                <a:chExt cx="392113" cy="842964"/>
              </a:xfrm>
            </p:grpSpPr>
            <p:sp>
              <p:nvSpPr>
                <p:cNvPr id="297" name="Freeform 1442">
                  <a:extLst>
                    <a:ext uri="{FF2B5EF4-FFF2-40B4-BE49-F238E27FC236}">
                      <a16:creationId xmlns:a16="http://schemas.microsoft.com/office/drawing/2014/main" id="{82E009DB-3727-4C64-9A68-6E22C2D7D9FE}"/>
                    </a:ext>
                  </a:extLst>
                </p:cNvPr>
                <p:cNvSpPr>
                  <a:spLocks/>
                </p:cNvSpPr>
                <p:nvPr/>
              </p:nvSpPr>
              <p:spPr bwMode="gray">
                <a:xfrm>
                  <a:off x="8974138" y="3460752"/>
                  <a:ext cx="392113" cy="827088"/>
                </a:xfrm>
                <a:custGeom>
                  <a:avLst/>
                  <a:gdLst>
                    <a:gd name="T0" fmla="*/ 2147483646 w 253"/>
                    <a:gd name="T1" fmla="*/ 2147483646 h 532"/>
                    <a:gd name="T2" fmla="*/ 2147483646 w 253"/>
                    <a:gd name="T3" fmla="*/ 2147483646 h 532"/>
                    <a:gd name="T4" fmla="*/ 2147483646 w 253"/>
                    <a:gd name="T5" fmla="*/ 2147483646 h 532"/>
                    <a:gd name="T6" fmla="*/ 2147483646 w 253"/>
                    <a:gd name="T7" fmla="*/ 2147483646 h 532"/>
                    <a:gd name="T8" fmla="*/ 2147483646 w 253"/>
                    <a:gd name="T9" fmla="*/ 2147483646 h 532"/>
                    <a:gd name="T10" fmla="*/ 2147483646 w 253"/>
                    <a:gd name="T11" fmla="*/ 2147483646 h 532"/>
                    <a:gd name="T12" fmla="*/ 2147483646 w 253"/>
                    <a:gd name="T13" fmla="*/ 2147483646 h 532"/>
                    <a:gd name="T14" fmla="*/ 2147483646 w 253"/>
                    <a:gd name="T15" fmla="*/ 2147483646 h 532"/>
                    <a:gd name="T16" fmla="*/ 2147483646 w 253"/>
                    <a:gd name="T17" fmla="*/ 2147483646 h 532"/>
                    <a:gd name="T18" fmla="*/ 2147483646 w 253"/>
                    <a:gd name="T19" fmla="*/ 2147483646 h 532"/>
                    <a:gd name="T20" fmla="*/ 2147483646 w 253"/>
                    <a:gd name="T21" fmla="*/ 2147483646 h 532"/>
                    <a:gd name="T22" fmla="*/ 2147483646 w 253"/>
                    <a:gd name="T23" fmla="*/ 2147483646 h 532"/>
                    <a:gd name="T24" fmla="*/ 2147483646 w 253"/>
                    <a:gd name="T25" fmla="*/ 2147483646 h 532"/>
                    <a:gd name="T26" fmla="*/ 2147483646 w 253"/>
                    <a:gd name="T27" fmla="*/ 2147483646 h 532"/>
                    <a:gd name="T28" fmla="*/ 0 w 253"/>
                    <a:gd name="T29" fmla="*/ 2147483646 h 532"/>
                    <a:gd name="T30" fmla="*/ 0 w 253"/>
                    <a:gd name="T31" fmla="*/ 2147483646 h 532"/>
                    <a:gd name="T32" fmla="*/ 2147483646 w 253"/>
                    <a:gd name="T33" fmla="*/ 0 h 532"/>
                    <a:gd name="T34" fmla="*/ 2147483646 w 253"/>
                    <a:gd name="T35" fmla="*/ 0 h 532"/>
                    <a:gd name="T36" fmla="*/ 2147483646 w 253"/>
                    <a:gd name="T37" fmla="*/ 2147483646 h 532"/>
                    <a:gd name="T38" fmla="*/ 2147483646 w 253"/>
                    <a:gd name="T39" fmla="*/ 2147483646 h 532"/>
                    <a:gd name="T40" fmla="*/ 2147483646 w 253"/>
                    <a:gd name="T41" fmla="*/ 2147483646 h 5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3" h="532">
                      <a:moveTo>
                        <a:pt x="221" y="532"/>
                      </a:moveTo>
                      <a:cubicBezTo>
                        <a:pt x="200" y="532"/>
                        <a:pt x="200" y="532"/>
                        <a:pt x="200" y="532"/>
                      </a:cubicBezTo>
                      <a:cubicBezTo>
                        <a:pt x="200" y="524"/>
                        <a:pt x="200" y="524"/>
                        <a:pt x="200" y="524"/>
                      </a:cubicBezTo>
                      <a:cubicBezTo>
                        <a:pt x="221" y="524"/>
                        <a:pt x="221" y="524"/>
                        <a:pt x="221" y="524"/>
                      </a:cubicBezTo>
                      <a:cubicBezTo>
                        <a:pt x="234" y="524"/>
                        <a:pt x="245" y="513"/>
                        <a:pt x="245" y="500"/>
                      </a:cubicBezTo>
                      <a:cubicBezTo>
                        <a:pt x="245" y="32"/>
                        <a:pt x="245" y="32"/>
                        <a:pt x="245" y="32"/>
                      </a:cubicBezTo>
                      <a:cubicBezTo>
                        <a:pt x="245" y="19"/>
                        <a:pt x="234" y="8"/>
                        <a:pt x="221" y="8"/>
                      </a:cubicBezTo>
                      <a:cubicBezTo>
                        <a:pt x="32" y="8"/>
                        <a:pt x="32" y="8"/>
                        <a:pt x="32" y="8"/>
                      </a:cubicBezTo>
                      <a:cubicBezTo>
                        <a:pt x="19" y="8"/>
                        <a:pt x="8" y="19"/>
                        <a:pt x="8" y="32"/>
                      </a:cubicBezTo>
                      <a:cubicBezTo>
                        <a:pt x="8" y="500"/>
                        <a:pt x="8" y="500"/>
                        <a:pt x="8" y="500"/>
                      </a:cubicBezTo>
                      <a:cubicBezTo>
                        <a:pt x="8" y="513"/>
                        <a:pt x="19" y="524"/>
                        <a:pt x="32" y="524"/>
                      </a:cubicBezTo>
                      <a:cubicBezTo>
                        <a:pt x="154" y="524"/>
                        <a:pt x="154" y="524"/>
                        <a:pt x="154" y="524"/>
                      </a:cubicBezTo>
                      <a:cubicBezTo>
                        <a:pt x="154" y="532"/>
                        <a:pt x="154" y="532"/>
                        <a:pt x="154" y="532"/>
                      </a:cubicBezTo>
                      <a:cubicBezTo>
                        <a:pt x="32" y="532"/>
                        <a:pt x="32" y="532"/>
                        <a:pt x="32" y="532"/>
                      </a:cubicBezTo>
                      <a:cubicBezTo>
                        <a:pt x="14" y="532"/>
                        <a:pt x="0" y="518"/>
                        <a:pt x="0" y="500"/>
                      </a:cubicBezTo>
                      <a:cubicBezTo>
                        <a:pt x="0" y="32"/>
                        <a:pt x="0" y="32"/>
                        <a:pt x="0" y="32"/>
                      </a:cubicBezTo>
                      <a:cubicBezTo>
                        <a:pt x="0" y="14"/>
                        <a:pt x="14" y="0"/>
                        <a:pt x="32" y="0"/>
                      </a:cubicBezTo>
                      <a:cubicBezTo>
                        <a:pt x="221" y="0"/>
                        <a:pt x="221" y="0"/>
                        <a:pt x="221" y="0"/>
                      </a:cubicBezTo>
                      <a:cubicBezTo>
                        <a:pt x="239" y="0"/>
                        <a:pt x="253" y="14"/>
                        <a:pt x="253" y="32"/>
                      </a:cubicBezTo>
                      <a:cubicBezTo>
                        <a:pt x="253" y="500"/>
                        <a:pt x="253" y="500"/>
                        <a:pt x="253" y="500"/>
                      </a:cubicBezTo>
                      <a:cubicBezTo>
                        <a:pt x="253" y="518"/>
                        <a:pt x="239" y="532"/>
                        <a:pt x="221" y="53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8" name="Freeform 1443">
                  <a:extLst>
                    <a:ext uri="{FF2B5EF4-FFF2-40B4-BE49-F238E27FC236}">
                      <a16:creationId xmlns:a16="http://schemas.microsoft.com/office/drawing/2014/main" id="{7D857CE7-AA85-4FEB-9712-129F12CD7024}"/>
                    </a:ext>
                  </a:extLst>
                </p:cNvPr>
                <p:cNvSpPr>
                  <a:spLocks noEditPoints="1"/>
                </p:cNvSpPr>
                <p:nvPr/>
              </p:nvSpPr>
              <p:spPr bwMode="gray">
                <a:xfrm>
                  <a:off x="8999538" y="3486152"/>
                  <a:ext cx="339725" cy="762001"/>
                </a:xfrm>
                <a:custGeom>
                  <a:avLst/>
                  <a:gdLst>
                    <a:gd name="T0" fmla="*/ 2147483646 w 219"/>
                    <a:gd name="T1" fmla="*/ 2147483646 h 489"/>
                    <a:gd name="T2" fmla="*/ 2147483646 w 219"/>
                    <a:gd name="T3" fmla="*/ 2147483646 h 489"/>
                    <a:gd name="T4" fmla="*/ 0 w 219"/>
                    <a:gd name="T5" fmla="*/ 2147483646 h 489"/>
                    <a:gd name="T6" fmla="*/ 0 w 219"/>
                    <a:gd name="T7" fmla="*/ 2147483646 h 489"/>
                    <a:gd name="T8" fmla="*/ 2147483646 w 219"/>
                    <a:gd name="T9" fmla="*/ 0 h 489"/>
                    <a:gd name="T10" fmla="*/ 2147483646 w 219"/>
                    <a:gd name="T11" fmla="*/ 0 h 489"/>
                    <a:gd name="T12" fmla="*/ 2147483646 w 219"/>
                    <a:gd name="T13" fmla="*/ 2147483646 h 489"/>
                    <a:gd name="T14" fmla="*/ 2147483646 w 219"/>
                    <a:gd name="T15" fmla="*/ 2147483646 h 489"/>
                    <a:gd name="T16" fmla="*/ 2147483646 w 219"/>
                    <a:gd name="T17" fmla="*/ 2147483646 h 489"/>
                    <a:gd name="T18" fmla="*/ 2147483646 w 219"/>
                    <a:gd name="T19" fmla="*/ 0 h 489"/>
                    <a:gd name="T20" fmla="*/ 2147483646 w 219"/>
                    <a:gd name="T21" fmla="*/ 0 h 489"/>
                    <a:gd name="T22" fmla="*/ 2147483646 w 219"/>
                    <a:gd name="T23" fmla="*/ 2147483646 h 489"/>
                    <a:gd name="T24" fmla="*/ 2147483646 w 219"/>
                    <a:gd name="T25" fmla="*/ 2147483646 h 489"/>
                    <a:gd name="T26" fmla="*/ 2147483646 w 219"/>
                    <a:gd name="T27" fmla="*/ 2147483646 h 489"/>
                    <a:gd name="T28" fmla="*/ 2147483646 w 219"/>
                    <a:gd name="T29" fmla="*/ 2147483646 h 489"/>
                    <a:gd name="T30" fmla="*/ 2147483646 w 219"/>
                    <a:gd name="T31" fmla="*/ 2147483646 h 489"/>
                    <a:gd name="T32" fmla="*/ 2147483646 w 219"/>
                    <a:gd name="T33" fmla="*/ 2147483646 h 489"/>
                    <a:gd name="T34" fmla="*/ 2147483646 w 219"/>
                    <a:gd name="T35" fmla="*/ 2147483646 h 489"/>
                    <a:gd name="T36" fmla="*/ 2147483646 w 219"/>
                    <a:gd name="T37" fmla="*/ 2147483646 h 489"/>
                    <a:gd name="T38" fmla="*/ 2147483646 w 219"/>
                    <a:gd name="T39" fmla="*/ 2147483646 h 489"/>
                    <a:gd name="T40" fmla="*/ 2147483646 w 219"/>
                    <a:gd name="T41" fmla="*/ 2147483646 h 489"/>
                    <a:gd name="T42" fmla="*/ 2147483646 w 219"/>
                    <a:gd name="T43" fmla="*/ 2147483646 h 489"/>
                    <a:gd name="T44" fmla="*/ 2147483646 w 219"/>
                    <a:gd name="T45" fmla="*/ 2147483646 h 489"/>
                    <a:gd name="T46" fmla="*/ 2147483646 w 219"/>
                    <a:gd name="T47" fmla="*/ 2147483646 h 489"/>
                    <a:gd name="T48" fmla="*/ 2147483646 w 219"/>
                    <a:gd name="T49" fmla="*/ 2147483646 h 489"/>
                    <a:gd name="T50" fmla="*/ 2147483646 w 219"/>
                    <a:gd name="T51" fmla="*/ 2147483646 h 489"/>
                    <a:gd name="T52" fmla="*/ 2147483646 w 219"/>
                    <a:gd name="T53" fmla="*/ 2147483646 h 489"/>
                    <a:gd name="T54" fmla="*/ 2147483646 w 219"/>
                    <a:gd name="T55" fmla="*/ 2147483646 h 4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9" h="489">
                      <a:moveTo>
                        <a:pt x="200" y="489"/>
                      </a:moveTo>
                      <a:cubicBezTo>
                        <a:pt x="19" y="489"/>
                        <a:pt x="19" y="489"/>
                        <a:pt x="19" y="489"/>
                      </a:cubicBezTo>
                      <a:cubicBezTo>
                        <a:pt x="8" y="489"/>
                        <a:pt x="0" y="481"/>
                        <a:pt x="0" y="470"/>
                      </a:cubicBezTo>
                      <a:cubicBezTo>
                        <a:pt x="0" y="19"/>
                        <a:pt x="0" y="19"/>
                        <a:pt x="0" y="19"/>
                      </a:cubicBezTo>
                      <a:cubicBezTo>
                        <a:pt x="0" y="8"/>
                        <a:pt x="8" y="0"/>
                        <a:pt x="19" y="0"/>
                      </a:cubicBezTo>
                      <a:cubicBezTo>
                        <a:pt x="93" y="0"/>
                        <a:pt x="93" y="0"/>
                        <a:pt x="93" y="0"/>
                      </a:cubicBezTo>
                      <a:cubicBezTo>
                        <a:pt x="96" y="0"/>
                        <a:pt x="99" y="2"/>
                        <a:pt x="99" y="4"/>
                      </a:cubicBezTo>
                      <a:cubicBezTo>
                        <a:pt x="101" y="9"/>
                        <a:pt x="105" y="12"/>
                        <a:pt x="110" y="12"/>
                      </a:cubicBezTo>
                      <a:cubicBezTo>
                        <a:pt x="114" y="12"/>
                        <a:pt x="119" y="9"/>
                        <a:pt x="120" y="4"/>
                      </a:cubicBezTo>
                      <a:cubicBezTo>
                        <a:pt x="121" y="2"/>
                        <a:pt x="123" y="0"/>
                        <a:pt x="127" y="0"/>
                      </a:cubicBezTo>
                      <a:cubicBezTo>
                        <a:pt x="200" y="0"/>
                        <a:pt x="200" y="0"/>
                        <a:pt x="200" y="0"/>
                      </a:cubicBezTo>
                      <a:cubicBezTo>
                        <a:pt x="211" y="0"/>
                        <a:pt x="219" y="8"/>
                        <a:pt x="219" y="19"/>
                      </a:cubicBezTo>
                      <a:cubicBezTo>
                        <a:pt x="219" y="470"/>
                        <a:pt x="219" y="470"/>
                        <a:pt x="219" y="470"/>
                      </a:cubicBezTo>
                      <a:cubicBezTo>
                        <a:pt x="219" y="481"/>
                        <a:pt x="211" y="489"/>
                        <a:pt x="200" y="489"/>
                      </a:cubicBezTo>
                      <a:close/>
                      <a:moveTo>
                        <a:pt x="19" y="4"/>
                      </a:moveTo>
                      <a:cubicBezTo>
                        <a:pt x="11" y="4"/>
                        <a:pt x="4" y="10"/>
                        <a:pt x="4" y="19"/>
                      </a:cubicBezTo>
                      <a:cubicBezTo>
                        <a:pt x="4" y="470"/>
                        <a:pt x="4" y="470"/>
                        <a:pt x="4" y="470"/>
                      </a:cubicBezTo>
                      <a:cubicBezTo>
                        <a:pt x="4" y="478"/>
                        <a:pt x="11" y="485"/>
                        <a:pt x="19" y="485"/>
                      </a:cubicBezTo>
                      <a:cubicBezTo>
                        <a:pt x="200" y="485"/>
                        <a:pt x="200" y="485"/>
                        <a:pt x="200" y="485"/>
                      </a:cubicBezTo>
                      <a:cubicBezTo>
                        <a:pt x="209" y="485"/>
                        <a:pt x="215" y="478"/>
                        <a:pt x="215" y="470"/>
                      </a:cubicBezTo>
                      <a:cubicBezTo>
                        <a:pt x="215" y="19"/>
                        <a:pt x="215" y="19"/>
                        <a:pt x="215" y="19"/>
                      </a:cubicBezTo>
                      <a:cubicBezTo>
                        <a:pt x="215" y="10"/>
                        <a:pt x="209" y="4"/>
                        <a:pt x="200" y="4"/>
                      </a:cubicBezTo>
                      <a:cubicBezTo>
                        <a:pt x="127" y="4"/>
                        <a:pt x="127" y="4"/>
                        <a:pt x="127" y="4"/>
                      </a:cubicBezTo>
                      <a:cubicBezTo>
                        <a:pt x="125" y="4"/>
                        <a:pt x="124" y="4"/>
                        <a:pt x="124" y="6"/>
                      </a:cubicBezTo>
                      <a:cubicBezTo>
                        <a:pt x="122" y="12"/>
                        <a:pt x="116" y="16"/>
                        <a:pt x="110" y="16"/>
                      </a:cubicBezTo>
                      <a:cubicBezTo>
                        <a:pt x="103" y="16"/>
                        <a:pt x="97" y="12"/>
                        <a:pt x="95" y="6"/>
                      </a:cubicBezTo>
                      <a:cubicBezTo>
                        <a:pt x="95" y="4"/>
                        <a:pt x="94" y="4"/>
                        <a:pt x="93" y="4"/>
                      </a:cubicBezTo>
                      <a:lnTo>
                        <a:pt x="19" y="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9" name="Oval 1444">
                  <a:extLst>
                    <a:ext uri="{FF2B5EF4-FFF2-40B4-BE49-F238E27FC236}">
                      <a16:creationId xmlns:a16="http://schemas.microsoft.com/office/drawing/2014/main" id="{23BB1EC1-FA86-4B20-8C7C-258B623478B0}"/>
                    </a:ext>
                  </a:extLst>
                </p:cNvPr>
                <p:cNvSpPr>
                  <a:spLocks noChangeArrowheads="1"/>
                </p:cNvSpPr>
                <p:nvPr/>
              </p:nvSpPr>
              <p:spPr bwMode="gray">
                <a:xfrm>
                  <a:off x="9161463" y="3481390"/>
                  <a:ext cx="17463" cy="190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300" name="Oval 1445">
                  <a:extLst>
                    <a:ext uri="{FF2B5EF4-FFF2-40B4-BE49-F238E27FC236}">
                      <a16:creationId xmlns:a16="http://schemas.microsoft.com/office/drawing/2014/main" id="{DC04A419-AA7F-4FBA-B172-82825A7F190C}"/>
                    </a:ext>
                  </a:extLst>
                </p:cNvPr>
                <p:cNvSpPr>
                  <a:spLocks noChangeArrowheads="1"/>
                </p:cNvSpPr>
                <p:nvPr/>
              </p:nvSpPr>
              <p:spPr bwMode="gray">
                <a:xfrm>
                  <a:off x="9191626" y="4260853"/>
                  <a:ext cx="42863"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301" name="Oval 1446">
                  <a:extLst>
                    <a:ext uri="{FF2B5EF4-FFF2-40B4-BE49-F238E27FC236}">
                      <a16:creationId xmlns:a16="http://schemas.microsoft.com/office/drawing/2014/main" id="{7D4F729A-3D90-4383-90E6-73279556BDF4}"/>
                    </a:ext>
                  </a:extLst>
                </p:cNvPr>
                <p:cNvSpPr>
                  <a:spLocks noChangeArrowheads="1"/>
                </p:cNvSpPr>
                <p:nvPr/>
              </p:nvSpPr>
              <p:spPr bwMode="gray">
                <a:xfrm>
                  <a:off x="9263063" y="4260853"/>
                  <a:ext cx="42863"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grpSp>
          <p:grpSp>
            <p:nvGrpSpPr>
              <p:cNvPr id="224" name="组合 140">
                <a:extLst>
                  <a:ext uri="{FF2B5EF4-FFF2-40B4-BE49-F238E27FC236}">
                    <a16:creationId xmlns:a16="http://schemas.microsoft.com/office/drawing/2014/main" id="{E8D7B322-2DD1-44AD-9239-46959B893B57}"/>
                  </a:ext>
                </a:extLst>
              </p:cNvPr>
              <p:cNvGrpSpPr>
                <a:grpSpLocks/>
              </p:cNvGrpSpPr>
              <p:nvPr/>
            </p:nvGrpSpPr>
            <p:grpSpPr bwMode="gray">
              <a:xfrm>
                <a:off x="7227947" y="5503527"/>
                <a:ext cx="369884" cy="236936"/>
                <a:chOff x="835025" y="2397126"/>
                <a:chExt cx="892174" cy="571501"/>
              </a:xfrm>
            </p:grpSpPr>
            <p:sp>
              <p:nvSpPr>
                <p:cNvPr id="283" name="Freeform 1067">
                  <a:extLst>
                    <a:ext uri="{FF2B5EF4-FFF2-40B4-BE49-F238E27FC236}">
                      <a16:creationId xmlns:a16="http://schemas.microsoft.com/office/drawing/2014/main" id="{222ED3C6-C8A2-48F9-A530-1F313ACC273A}"/>
                    </a:ext>
                  </a:extLst>
                </p:cNvPr>
                <p:cNvSpPr>
                  <a:spLocks/>
                </p:cNvSpPr>
                <p:nvPr/>
              </p:nvSpPr>
              <p:spPr bwMode="gray">
                <a:xfrm>
                  <a:off x="1216025" y="2914651"/>
                  <a:ext cx="6350" cy="9525"/>
                </a:xfrm>
                <a:custGeom>
                  <a:avLst/>
                  <a:gdLst>
                    <a:gd name="T0" fmla="*/ 2147483646 w 4"/>
                    <a:gd name="T1" fmla="*/ 2147483646 h 6"/>
                    <a:gd name="T2" fmla="*/ 0 w 4"/>
                    <a:gd name="T3" fmla="*/ 2147483646 h 6"/>
                    <a:gd name="T4" fmla="*/ 0 w 4"/>
                    <a:gd name="T5" fmla="*/ 0 h 6"/>
                    <a:gd name="T6" fmla="*/ 0 w 4"/>
                    <a:gd name="T7" fmla="*/ 0 h 6"/>
                    <a:gd name="T8" fmla="*/ 0 w 4"/>
                    <a:gd name="T9" fmla="*/ 2147483646 h 6"/>
                    <a:gd name="T10" fmla="*/ 0 w 4"/>
                    <a:gd name="T11" fmla="*/ 2147483646 h 6"/>
                    <a:gd name="T12" fmla="*/ 0 w 4"/>
                    <a:gd name="T13" fmla="*/ 2147483646 h 6"/>
                    <a:gd name="T14" fmla="*/ 2147483646 w 4"/>
                    <a:gd name="T15" fmla="*/ 2147483646 h 6"/>
                    <a:gd name="T16" fmla="*/ 2147483646 w 4"/>
                    <a:gd name="T17" fmla="*/ 2147483646 h 6"/>
                    <a:gd name="T18" fmla="*/ 2147483646 w 4"/>
                    <a:gd name="T19" fmla="*/ 2147483646 h 6"/>
                    <a:gd name="T20" fmla="*/ 2147483646 w 4"/>
                    <a:gd name="T21" fmla="*/ 0 h 6"/>
                    <a:gd name="T22" fmla="*/ 2147483646 w 4"/>
                    <a:gd name="T23" fmla="*/ 0 h 6"/>
                    <a:gd name="T24" fmla="*/ 2147483646 w 4"/>
                    <a:gd name="T25" fmla="*/ 214748364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6">
                      <a:moveTo>
                        <a:pt x="3" y="2"/>
                      </a:moveTo>
                      <a:lnTo>
                        <a:pt x="0" y="2"/>
                      </a:lnTo>
                      <a:lnTo>
                        <a:pt x="0" y="0"/>
                      </a:lnTo>
                      <a:lnTo>
                        <a:pt x="0" y="6"/>
                      </a:lnTo>
                      <a:lnTo>
                        <a:pt x="0" y="3"/>
                      </a:lnTo>
                      <a:lnTo>
                        <a:pt x="3" y="3"/>
                      </a:lnTo>
                      <a:lnTo>
                        <a:pt x="3" y="6"/>
                      </a:lnTo>
                      <a:lnTo>
                        <a:pt x="4" y="6"/>
                      </a:lnTo>
                      <a:lnTo>
                        <a:pt x="4" y="0"/>
                      </a:lnTo>
                      <a:lnTo>
                        <a:pt x="3" y="0"/>
                      </a:lnTo>
                      <a:lnTo>
                        <a:pt x="3" y="2"/>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84" name="Freeform 1068">
                  <a:extLst>
                    <a:ext uri="{FF2B5EF4-FFF2-40B4-BE49-F238E27FC236}">
                      <a16:creationId xmlns:a16="http://schemas.microsoft.com/office/drawing/2014/main" id="{FD7E89E5-66AB-415A-AE33-3FB312043CCB}"/>
                    </a:ext>
                  </a:extLst>
                </p:cNvPr>
                <p:cNvSpPr>
                  <a:spLocks/>
                </p:cNvSpPr>
                <p:nvPr/>
              </p:nvSpPr>
              <p:spPr bwMode="gray">
                <a:xfrm>
                  <a:off x="1223962" y="2914651"/>
                  <a:ext cx="7937" cy="9525"/>
                </a:xfrm>
                <a:custGeom>
                  <a:avLst/>
                  <a:gdLst>
                    <a:gd name="T0" fmla="*/ 2147483646 w 5"/>
                    <a:gd name="T1" fmla="*/ 2147483646 h 6"/>
                    <a:gd name="T2" fmla="*/ 2147483646 w 5"/>
                    <a:gd name="T3" fmla="*/ 2147483646 h 6"/>
                    <a:gd name="T4" fmla="*/ 2147483646 w 5"/>
                    <a:gd name="T5" fmla="*/ 2147483646 h 6"/>
                    <a:gd name="T6" fmla="*/ 2147483646 w 5"/>
                    <a:gd name="T7" fmla="*/ 0 h 6"/>
                    <a:gd name="T8" fmla="*/ 0 w 5"/>
                    <a:gd name="T9" fmla="*/ 0 h 6"/>
                    <a:gd name="T10" fmla="*/ 0 w 5"/>
                    <a:gd name="T11" fmla="*/ 2147483646 h 6"/>
                    <a:gd name="T12" fmla="*/ 2147483646 w 5"/>
                    <a:gd name="T13" fmla="*/ 2147483646 h 6"/>
                    <a:gd name="T14" fmla="*/ 2147483646 w 5"/>
                    <a:gd name="T15" fmla="*/ 2147483646 h 6"/>
                    <a:gd name="T16" fmla="*/ 2147483646 w 5"/>
                    <a:gd name="T17" fmla="*/ 0 h 6"/>
                    <a:gd name="T18" fmla="*/ 2147483646 w 5"/>
                    <a:gd name="T19" fmla="*/ 0 h 6"/>
                    <a:gd name="T20" fmla="*/ 2147483646 w 5"/>
                    <a:gd name="T21" fmla="*/ 214748364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6">
                      <a:moveTo>
                        <a:pt x="4" y="3"/>
                      </a:moveTo>
                      <a:cubicBezTo>
                        <a:pt x="4" y="4"/>
                        <a:pt x="4" y="5"/>
                        <a:pt x="3" y="5"/>
                      </a:cubicBezTo>
                      <a:cubicBezTo>
                        <a:pt x="2" y="5"/>
                        <a:pt x="2" y="4"/>
                        <a:pt x="2" y="3"/>
                      </a:cubicBezTo>
                      <a:cubicBezTo>
                        <a:pt x="2" y="0"/>
                        <a:pt x="2" y="0"/>
                        <a:pt x="2" y="0"/>
                      </a:cubicBezTo>
                      <a:cubicBezTo>
                        <a:pt x="0" y="0"/>
                        <a:pt x="0" y="0"/>
                        <a:pt x="0" y="0"/>
                      </a:cubicBezTo>
                      <a:cubicBezTo>
                        <a:pt x="0" y="3"/>
                        <a:pt x="0" y="3"/>
                        <a:pt x="0" y="3"/>
                      </a:cubicBezTo>
                      <a:cubicBezTo>
                        <a:pt x="0" y="5"/>
                        <a:pt x="1" y="6"/>
                        <a:pt x="3" y="6"/>
                      </a:cubicBezTo>
                      <a:cubicBezTo>
                        <a:pt x="4" y="6"/>
                        <a:pt x="5" y="5"/>
                        <a:pt x="5" y="3"/>
                      </a:cubicBezTo>
                      <a:cubicBezTo>
                        <a:pt x="5" y="0"/>
                        <a:pt x="5" y="0"/>
                        <a:pt x="5" y="0"/>
                      </a:cubicBezTo>
                      <a:cubicBezTo>
                        <a:pt x="4" y="0"/>
                        <a:pt x="4" y="0"/>
                        <a:pt x="4" y="0"/>
                      </a:cubicBezTo>
                      <a:lnTo>
                        <a:pt x="4" y="3"/>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85" name="Freeform 1069">
                  <a:extLst>
                    <a:ext uri="{FF2B5EF4-FFF2-40B4-BE49-F238E27FC236}">
                      <a16:creationId xmlns:a16="http://schemas.microsoft.com/office/drawing/2014/main" id="{50DDF5FE-9C2B-42B0-9E52-C6F8659FFD8C}"/>
                    </a:ext>
                  </a:extLst>
                </p:cNvPr>
                <p:cNvSpPr>
                  <a:spLocks/>
                </p:cNvSpPr>
                <p:nvPr/>
              </p:nvSpPr>
              <p:spPr bwMode="gray">
                <a:xfrm>
                  <a:off x="1241425" y="2914651"/>
                  <a:ext cx="12700" cy="9525"/>
                </a:xfrm>
                <a:custGeom>
                  <a:avLst/>
                  <a:gdLst>
                    <a:gd name="T0" fmla="*/ 2147483646 w 8"/>
                    <a:gd name="T1" fmla="*/ 2147483646 h 6"/>
                    <a:gd name="T2" fmla="*/ 2147483646 w 8"/>
                    <a:gd name="T3" fmla="*/ 0 h 6"/>
                    <a:gd name="T4" fmla="*/ 2147483646 w 8"/>
                    <a:gd name="T5" fmla="*/ 0 h 6"/>
                    <a:gd name="T6" fmla="*/ 2147483646 w 8"/>
                    <a:gd name="T7" fmla="*/ 2147483646 h 6"/>
                    <a:gd name="T8" fmla="*/ 2147483646 w 8"/>
                    <a:gd name="T9" fmla="*/ 0 h 6"/>
                    <a:gd name="T10" fmla="*/ 0 w 8"/>
                    <a:gd name="T11" fmla="*/ 0 h 6"/>
                    <a:gd name="T12" fmla="*/ 2147483646 w 8"/>
                    <a:gd name="T13" fmla="*/ 2147483646 h 6"/>
                    <a:gd name="T14" fmla="*/ 2147483646 w 8"/>
                    <a:gd name="T15" fmla="*/ 2147483646 h 6"/>
                    <a:gd name="T16" fmla="*/ 2147483646 w 8"/>
                    <a:gd name="T17" fmla="*/ 2147483646 h 6"/>
                    <a:gd name="T18" fmla="*/ 2147483646 w 8"/>
                    <a:gd name="T19" fmla="*/ 2147483646 h 6"/>
                    <a:gd name="T20" fmla="*/ 2147483646 w 8"/>
                    <a:gd name="T21" fmla="*/ 2147483646 h 6"/>
                    <a:gd name="T22" fmla="*/ 2147483646 w 8"/>
                    <a:gd name="T23" fmla="*/ 0 h 6"/>
                    <a:gd name="T24" fmla="*/ 2147483646 w 8"/>
                    <a:gd name="T25" fmla="*/ 0 h 6"/>
                    <a:gd name="T26" fmla="*/ 2147483646 w 8"/>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6">
                      <a:moveTo>
                        <a:pt x="6" y="4"/>
                      </a:moveTo>
                      <a:lnTo>
                        <a:pt x="4" y="0"/>
                      </a:lnTo>
                      <a:lnTo>
                        <a:pt x="2" y="4"/>
                      </a:lnTo>
                      <a:lnTo>
                        <a:pt x="1" y="0"/>
                      </a:lnTo>
                      <a:lnTo>
                        <a:pt x="0" y="0"/>
                      </a:lnTo>
                      <a:lnTo>
                        <a:pt x="2" y="6"/>
                      </a:lnTo>
                      <a:lnTo>
                        <a:pt x="3" y="6"/>
                      </a:lnTo>
                      <a:lnTo>
                        <a:pt x="4" y="2"/>
                      </a:lnTo>
                      <a:lnTo>
                        <a:pt x="5" y="6"/>
                      </a:lnTo>
                      <a:lnTo>
                        <a:pt x="6" y="6"/>
                      </a:lnTo>
                      <a:lnTo>
                        <a:pt x="8" y="0"/>
                      </a:lnTo>
                      <a:lnTo>
                        <a:pt x="7" y="0"/>
                      </a:lnTo>
                      <a:lnTo>
                        <a:pt x="6" y="4"/>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86" name="Freeform 1070">
                  <a:extLst>
                    <a:ext uri="{FF2B5EF4-FFF2-40B4-BE49-F238E27FC236}">
                      <a16:creationId xmlns:a16="http://schemas.microsoft.com/office/drawing/2014/main" id="{D1FF7C42-D05C-45A1-AA53-2C69F95DDFF7}"/>
                    </a:ext>
                  </a:extLst>
                </p:cNvPr>
                <p:cNvSpPr>
                  <a:spLocks/>
                </p:cNvSpPr>
                <p:nvPr/>
              </p:nvSpPr>
              <p:spPr bwMode="gray">
                <a:xfrm>
                  <a:off x="1255712" y="2914651"/>
                  <a:ext cx="6350" cy="9525"/>
                </a:xfrm>
                <a:custGeom>
                  <a:avLst/>
                  <a:gdLst>
                    <a:gd name="T0" fmla="*/ 2147483646 w 4"/>
                    <a:gd name="T1" fmla="*/ 2147483646 h 6"/>
                    <a:gd name="T2" fmla="*/ 2147483646 w 4"/>
                    <a:gd name="T3" fmla="*/ 2147483646 h 6"/>
                    <a:gd name="T4" fmla="*/ 2147483646 w 4"/>
                    <a:gd name="T5" fmla="*/ 2147483646 h 6"/>
                    <a:gd name="T6" fmla="*/ 2147483646 w 4"/>
                    <a:gd name="T7" fmla="*/ 2147483646 h 6"/>
                    <a:gd name="T8" fmla="*/ 2147483646 w 4"/>
                    <a:gd name="T9" fmla="*/ 2147483646 h 6"/>
                    <a:gd name="T10" fmla="*/ 2147483646 w 4"/>
                    <a:gd name="T11" fmla="*/ 2147483646 h 6"/>
                    <a:gd name="T12" fmla="*/ 2147483646 w 4"/>
                    <a:gd name="T13" fmla="*/ 0 h 6"/>
                    <a:gd name="T14" fmla="*/ 0 w 4"/>
                    <a:gd name="T15" fmla="*/ 0 h 6"/>
                    <a:gd name="T16" fmla="*/ 0 w 4"/>
                    <a:gd name="T17" fmla="*/ 2147483646 h 6"/>
                    <a:gd name="T18" fmla="*/ 2147483646 w 4"/>
                    <a:gd name="T19" fmla="*/ 2147483646 h 6"/>
                    <a:gd name="T20" fmla="*/ 2147483646 w 4"/>
                    <a:gd name="T21" fmla="*/ 2147483646 h 6"/>
                    <a:gd name="T22" fmla="*/ 2147483646 w 4"/>
                    <a:gd name="T23" fmla="*/ 2147483646 h 6"/>
                    <a:gd name="T24" fmla="*/ 2147483646 w 4"/>
                    <a:gd name="T25" fmla="*/ 214748364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 h="6">
                      <a:moveTo>
                        <a:pt x="1" y="3"/>
                      </a:moveTo>
                      <a:lnTo>
                        <a:pt x="3" y="3"/>
                      </a:lnTo>
                      <a:lnTo>
                        <a:pt x="3" y="2"/>
                      </a:lnTo>
                      <a:lnTo>
                        <a:pt x="1" y="2"/>
                      </a:lnTo>
                      <a:lnTo>
                        <a:pt x="1" y="1"/>
                      </a:lnTo>
                      <a:lnTo>
                        <a:pt x="4" y="1"/>
                      </a:lnTo>
                      <a:lnTo>
                        <a:pt x="4" y="0"/>
                      </a:lnTo>
                      <a:lnTo>
                        <a:pt x="0" y="0"/>
                      </a:lnTo>
                      <a:lnTo>
                        <a:pt x="0" y="6"/>
                      </a:lnTo>
                      <a:lnTo>
                        <a:pt x="4" y="6"/>
                      </a:lnTo>
                      <a:lnTo>
                        <a:pt x="4" y="5"/>
                      </a:lnTo>
                      <a:lnTo>
                        <a:pt x="1" y="5"/>
                      </a:lnTo>
                      <a:lnTo>
                        <a:pt x="1" y="3"/>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87" name="Rectangle 1071">
                  <a:extLst>
                    <a:ext uri="{FF2B5EF4-FFF2-40B4-BE49-F238E27FC236}">
                      <a16:creationId xmlns:a16="http://schemas.microsoft.com/office/drawing/2014/main" id="{1DEC0BD3-CAC5-4DD7-BC2F-C9E11D1F5A0B}"/>
                    </a:ext>
                  </a:extLst>
                </p:cNvPr>
                <p:cNvSpPr>
                  <a:spLocks noChangeArrowheads="1"/>
                </p:cNvSpPr>
                <p:nvPr/>
              </p:nvSpPr>
              <p:spPr bwMode="gray">
                <a:xfrm>
                  <a:off x="1263650" y="2914651"/>
                  <a:ext cx="1587" cy="9525"/>
                </a:xfrm>
                <a:prstGeom prst="rect">
                  <a:avLst/>
                </a:prstGeom>
                <a:solidFill>
                  <a:srgbClr val="5D5C5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40">
                    <a:solidFill>
                      <a:srgbClr val="000000"/>
                    </a:solidFill>
                  </a:endParaRPr>
                </a:p>
              </p:txBody>
            </p:sp>
            <p:sp>
              <p:nvSpPr>
                <p:cNvPr id="288" name="Freeform 1072">
                  <a:extLst>
                    <a:ext uri="{FF2B5EF4-FFF2-40B4-BE49-F238E27FC236}">
                      <a16:creationId xmlns:a16="http://schemas.microsoft.com/office/drawing/2014/main" id="{693DE155-6188-4BD4-9C87-BBE37E86407C}"/>
                    </a:ext>
                  </a:extLst>
                </p:cNvPr>
                <p:cNvSpPr>
                  <a:spLocks noEditPoints="1"/>
                </p:cNvSpPr>
                <p:nvPr/>
              </p:nvSpPr>
              <p:spPr bwMode="gray">
                <a:xfrm>
                  <a:off x="1233487" y="2914651"/>
                  <a:ext cx="7937" cy="9525"/>
                </a:xfrm>
                <a:custGeom>
                  <a:avLst/>
                  <a:gdLst>
                    <a:gd name="T0" fmla="*/ 2147483646 w 5"/>
                    <a:gd name="T1" fmla="*/ 2147483646 h 6"/>
                    <a:gd name="T2" fmla="*/ 2147483646 w 5"/>
                    <a:gd name="T3" fmla="*/ 2147483646 h 6"/>
                    <a:gd name="T4" fmla="*/ 2147483646 w 5"/>
                    <a:gd name="T5" fmla="*/ 2147483646 h 6"/>
                    <a:gd name="T6" fmla="*/ 2147483646 w 5"/>
                    <a:gd name="T7" fmla="*/ 0 h 6"/>
                    <a:gd name="T8" fmla="*/ 2147483646 w 5"/>
                    <a:gd name="T9" fmla="*/ 0 h 6"/>
                    <a:gd name="T10" fmla="*/ 2147483646 w 5"/>
                    <a:gd name="T11" fmla="*/ 0 h 6"/>
                    <a:gd name="T12" fmla="*/ 0 w 5"/>
                    <a:gd name="T13" fmla="*/ 2147483646 h 6"/>
                    <a:gd name="T14" fmla="*/ 2147483646 w 5"/>
                    <a:gd name="T15" fmla="*/ 2147483646 h 6"/>
                    <a:gd name="T16" fmla="*/ 2147483646 w 5"/>
                    <a:gd name="T17" fmla="*/ 2147483646 h 6"/>
                    <a:gd name="T18" fmla="*/ 2147483646 w 5"/>
                    <a:gd name="T19" fmla="*/ 2147483646 h 6"/>
                    <a:gd name="T20" fmla="*/ 2147483646 w 5"/>
                    <a:gd name="T21" fmla="*/ 2147483646 h 6"/>
                    <a:gd name="T22" fmla="*/ 2147483646 w 5"/>
                    <a:gd name="T23" fmla="*/ 2147483646 h 6"/>
                    <a:gd name="T24" fmla="*/ 2147483646 w 5"/>
                    <a:gd name="T25" fmla="*/ 2147483646 h 6"/>
                    <a:gd name="T26" fmla="*/ 2147483646 w 5"/>
                    <a:gd name="T27" fmla="*/ 2147483646 h 6"/>
                    <a:gd name="T28" fmla="*/ 2147483646 w 5"/>
                    <a:gd name="T29" fmla="*/ 2147483646 h 6"/>
                    <a:gd name="T30" fmla="*/ 2147483646 w 5"/>
                    <a:gd name="T31" fmla="*/ 2147483646 h 6"/>
                    <a:gd name="T32" fmla="*/ 2147483646 w 5"/>
                    <a:gd name="T33" fmla="*/ 2147483646 h 6"/>
                    <a:gd name="T34" fmla="*/ 2147483646 w 5"/>
                    <a:gd name="T35" fmla="*/ 2147483646 h 6"/>
                    <a:gd name="T36" fmla="*/ 2147483646 w 5"/>
                    <a:gd name="T37" fmla="*/ 2147483646 h 6"/>
                    <a:gd name="T38" fmla="*/ 2147483646 w 5"/>
                    <a:gd name="T39" fmla="*/ 2147483646 h 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 h="6">
                      <a:moveTo>
                        <a:pt x="4" y="5"/>
                      </a:moveTo>
                      <a:lnTo>
                        <a:pt x="4" y="6"/>
                      </a:lnTo>
                      <a:lnTo>
                        <a:pt x="5" y="6"/>
                      </a:lnTo>
                      <a:lnTo>
                        <a:pt x="3" y="0"/>
                      </a:lnTo>
                      <a:lnTo>
                        <a:pt x="2" y="0"/>
                      </a:lnTo>
                      <a:lnTo>
                        <a:pt x="0" y="6"/>
                      </a:lnTo>
                      <a:lnTo>
                        <a:pt x="1" y="6"/>
                      </a:lnTo>
                      <a:lnTo>
                        <a:pt x="1" y="5"/>
                      </a:lnTo>
                      <a:lnTo>
                        <a:pt x="4" y="5"/>
                      </a:lnTo>
                      <a:close/>
                      <a:moveTo>
                        <a:pt x="3" y="2"/>
                      </a:moveTo>
                      <a:lnTo>
                        <a:pt x="3" y="3"/>
                      </a:lnTo>
                      <a:lnTo>
                        <a:pt x="3" y="4"/>
                      </a:lnTo>
                      <a:lnTo>
                        <a:pt x="2" y="4"/>
                      </a:lnTo>
                      <a:lnTo>
                        <a:pt x="2" y="3"/>
                      </a:lnTo>
                      <a:lnTo>
                        <a:pt x="3" y="2"/>
                      </a:lnTo>
                      <a:close/>
                    </a:path>
                  </a:pathLst>
                </a:custGeom>
                <a:solidFill>
                  <a:srgbClr val="5D5C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89" name="Oval 1073">
                  <a:extLst>
                    <a:ext uri="{FF2B5EF4-FFF2-40B4-BE49-F238E27FC236}">
                      <a16:creationId xmlns:a16="http://schemas.microsoft.com/office/drawing/2014/main" id="{2543DE19-57EA-47FD-93FD-D26D29809483}"/>
                    </a:ext>
                  </a:extLst>
                </p:cNvPr>
                <p:cNvSpPr>
                  <a:spLocks noChangeArrowheads="1"/>
                </p:cNvSpPr>
                <p:nvPr/>
              </p:nvSpPr>
              <p:spPr bwMode="gray">
                <a:xfrm>
                  <a:off x="1235075" y="2427288"/>
                  <a:ext cx="11112" cy="9525"/>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290" name="Freeform 1074">
                  <a:extLst>
                    <a:ext uri="{FF2B5EF4-FFF2-40B4-BE49-F238E27FC236}">
                      <a16:creationId xmlns:a16="http://schemas.microsoft.com/office/drawing/2014/main" id="{043298B2-0B43-4180-96D2-DA61BA09819C}"/>
                    </a:ext>
                  </a:extLst>
                </p:cNvPr>
                <p:cNvSpPr>
                  <a:spLocks/>
                </p:cNvSpPr>
                <p:nvPr/>
              </p:nvSpPr>
              <p:spPr bwMode="gray">
                <a:xfrm>
                  <a:off x="835025" y="2397126"/>
                  <a:ext cx="825500" cy="557213"/>
                </a:xfrm>
                <a:custGeom>
                  <a:avLst/>
                  <a:gdLst>
                    <a:gd name="T0" fmla="*/ 2147483646 w 532"/>
                    <a:gd name="T1" fmla="*/ 2147483646 h 359"/>
                    <a:gd name="T2" fmla="*/ 2147483646 w 532"/>
                    <a:gd name="T3" fmla="*/ 2147483646 h 359"/>
                    <a:gd name="T4" fmla="*/ 2147483646 w 532"/>
                    <a:gd name="T5" fmla="*/ 2147483646 h 359"/>
                    <a:gd name="T6" fmla="*/ 2147483646 w 532"/>
                    <a:gd name="T7" fmla="*/ 2147483646 h 359"/>
                    <a:gd name="T8" fmla="*/ 2147483646 w 532"/>
                    <a:gd name="T9" fmla="*/ 2147483646 h 359"/>
                    <a:gd name="T10" fmla="*/ 2147483646 w 532"/>
                    <a:gd name="T11" fmla="*/ 2147483646 h 359"/>
                    <a:gd name="T12" fmla="*/ 2147483646 w 532"/>
                    <a:gd name="T13" fmla="*/ 2147483646 h 359"/>
                    <a:gd name="T14" fmla="*/ 2147483646 w 532"/>
                    <a:gd name="T15" fmla="*/ 2147483646 h 359"/>
                    <a:gd name="T16" fmla="*/ 2147483646 w 532"/>
                    <a:gd name="T17" fmla="*/ 2147483646 h 359"/>
                    <a:gd name="T18" fmla="*/ 2147483646 w 532"/>
                    <a:gd name="T19" fmla="*/ 2147483646 h 359"/>
                    <a:gd name="T20" fmla="*/ 2147483646 w 532"/>
                    <a:gd name="T21" fmla="*/ 2147483646 h 359"/>
                    <a:gd name="T22" fmla="*/ 2147483646 w 532"/>
                    <a:gd name="T23" fmla="*/ 2147483646 h 359"/>
                    <a:gd name="T24" fmla="*/ 2147483646 w 532"/>
                    <a:gd name="T25" fmla="*/ 2147483646 h 359"/>
                    <a:gd name="T26" fmla="*/ 2147483646 w 532"/>
                    <a:gd name="T27" fmla="*/ 2147483646 h 359"/>
                    <a:gd name="T28" fmla="*/ 0 w 532"/>
                    <a:gd name="T29" fmla="*/ 2147483646 h 359"/>
                    <a:gd name="T30" fmla="*/ 0 w 532"/>
                    <a:gd name="T31" fmla="*/ 2147483646 h 359"/>
                    <a:gd name="T32" fmla="*/ 2147483646 w 532"/>
                    <a:gd name="T33" fmla="*/ 0 h 359"/>
                    <a:gd name="T34" fmla="*/ 2147483646 w 532"/>
                    <a:gd name="T35" fmla="*/ 0 h 359"/>
                    <a:gd name="T36" fmla="*/ 2147483646 w 532"/>
                    <a:gd name="T37" fmla="*/ 2147483646 h 359"/>
                    <a:gd name="T38" fmla="*/ 2147483646 w 532"/>
                    <a:gd name="T39" fmla="*/ 2147483646 h 359"/>
                    <a:gd name="T40" fmla="*/ 2147483646 w 532"/>
                    <a:gd name="T41" fmla="*/ 2147483646 h 35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32" h="359">
                      <a:moveTo>
                        <a:pt x="506" y="359"/>
                      </a:moveTo>
                      <a:cubicBezTo>
                        <a:pt x="444" y="359"/>
                        <a:pt x="444" y="359"/>
                        <a:pt x="444" y="359"/>
                      </a:cubicBezTo>
                      <a:cubicBezTo>
                        <a:pt x="444" y="351"/>
                        <a:pt x="444" y="351"/>
                        <a:pt x="444" y="351"/>
                      </a:cubicBezTo>
                      <a:cubicBezTo>
                        <a:pt x="506" y="351"/>
                        <a:pt x="506" y="351"/>
                        <a:pt x="506" y="351"/>
                      </a:cubicBezTo>
                      <a:cubicBezTo>
                        <a:pt x="516" y="351"/>
                        <a:pt x="524" y="343"/>
                        <a:pt x="524" y="333"/>
                      </a:cubicBezTo>
                      <a:cubicBezTo>
                        <a:pt x="524" y="26"/>
                        <a:pt x="524" y="26"/>
                        <a:pt x="524" y="26"/>
                      </a:cubicBezTo>
                      <a:cubicBezTo>
                        <a:pt x="524" y="16"/>
                        <a:pt x="516" y="8"/>
                        <a:pt x="506" y="8"/>
                      </a:cubicBezTo>
                      <a:cubicBezTo>
                        <a:pt x="26" y="8"/>
                        <a:pt x="26" y="8"/>
                        <a:pt x="26" y="8"/>
                      </a:cubicBezTo>
                      <a:cubicBezTo>
                        <a:pt x="16" y="8"/>
                        <a:pt x="8" y="16"/>
                        <a:pt x="8" y="26"/>
                      </a:cubicBezTo>
                      <a:cubicBezTo>
                        <a:pt x="8" y="333"/>
                        <a:pt x="8" y="333"/>
                        <a:pt x="8" y="333"/>
                      </a:cubicBezTo>
                      <a:cubicBezTo>
                        <a:pt x="8" y="343"/>
                        <a:pt x="16" y="351"/>
                        <a:pt x="26" y="351"/>
                      </a:cubicBezTo>
                      <a:cubicBezTo>
                        <a:pt x="380" y="351"/>
                        <a:pt x="380" y="351"/>
                        <a:pt x="380" y="351"/>
                      </a:cubicBezTo>
                      <a:cubicBezTo>
                        <a:pt x="380" y="359"/>
                        <a:pt x="380" y="359"/>
                        <a:pt x="380" y="359"/>
                      </a:cubicBezTo>
                      <a:cubicBezTo>
                        <a:pt x="26" y="359"/>
                        <a:pt x="26" y="359"/>
                        <a:pt x="26" y="359"/>
                      </a:cubicBezTo>
                      <a:cubicBezTo>
                        <a:pt x="11" y="359"/>
                        <a:pt x="0" y="347"/>
                        <a:pt x="0" y="333"/>
                      </a:cubicBezTo>
                      <a:cubicBezTo>
                        <a:pt x="0" y="26"/>
                        <a:pt x="0" y="26"/>
                        <a:pt x="0" y="26"/>
                      </a:cubicBezTo>
                      <a:cubicBezTo>
                        <a:pt x="0" y="12"/>
                        <a:pt x="11" y="0"/>
                        <a:pt x="26" y="0"/>
                      </a:cubicBezTo>
                      <a:cubicBezTo>
                        <a:pt x="506" y="0"/>
                        <a:pt x="506" y="0"/>
                        <a:pt x="506" y="0"/>
                      </a:cubicBezTo>
                      <a:cubicBezTo>
                        <a:pt x="521" y="0"/>
                        <a:pt x="532" y="12"/>
                        <a:pt x="532" y="26"/>
                      </a:cubicBezTo>
                      <a:cubicBezTo>
                        <a:pt x="532" y="333"/>
                        <a:pt x="532" y="333"/>
                        <a:pt x="532" y="333"/>
                      </a:cubicBezTo>
                      <a:cubicBezTo>
                        <a:pt x="532" y="347"/>
                        <a:pt x="521" y="359"/>
                        <a:pt x="506" y="359"/>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1" name="Freeform 1075">
                  <a:extLst>
                    <a:ext uri="{FF2B5EF4-FFF2-40B4-BE49-F238E27FC236}">
                      <a16:creationId xmlns:a16="http://schemas.microsoft.com/office/drawing/2014/main" id="{48C8B71D-76B7-4B3E-91E7-9063D07E14B4}"/>
                    </a:ext>
                  </a:extLst>
                </p:cNvPr>
                <p:cNvSpPr>
                  <a:spLocks noEditPoints="1"/>
                </p:cNvSpPr>
                <p:nvPr/>
              </p:nvSpPr>
              <p:spPr bwMode="gray">
                <a:xfrm>
                  <a:off x="874712" y="2447926"/>
                  <a:ext cx="727075" cy="454025"/>
                </a:xfrm>
                <a:custGeom>
                  <a:avLst/>
                  <a:gdLst>
                    <a:gd name="T0" fmla="*/ 2147483646 w 458"/>
                    <a:gd name="T1" fmla="*/ 2147483646 h 286"/>
                    <a:gd name="T2" fmla="*/ 0 w 458"/>
                    <a:gd name="T3" fmla="*/ 2147483646 h 286"/>
                    <a:gd name="T4" fmla="*/ 0 w 458"/>
                    <a:gd name="T5" fmla="*/ 0 h 286"/>
                    <a:gd name="T6" fmla="*/ 2147483646 w 458"/>
                    <a:gd name="T7" fmla="*/ 0 h 286"/>
                    <a:gd name="T8" fmla="*/ 2147483646 w 458"/>
                    <a:gd name="T9" fmla="*/ 2147483646 h 286"/>
                    <a:gd name="T10" fmla="*/ 2147483646 w 458"/>
                    <a:gd name="T11" fmla="*/ 2147483646 h 286"/>
                    <a:gd name="T12" fmla="*/ 2147483646 w 458"/>
                    <a:gd name="T13" fmla="*/ 2147483646 h 286"/>
                    <a:gd name="T14" fmla="*/ 2147483646 w 458"/>
                    <a:gd name="T15" fmla="*/ 2147483646 h 286"/>
                    <a:gd name="T16" fmla="*/ 2147483646 w 458"/>
                    <a:gd name="T17" fmla="*/ 2147483646 h 286"/>
                    <a:gd name="T18" fmla="*/ 2147483646 w 458"/>
                    <a:gd name="T19" fmla="*/ 2147483646 h 2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 h="286">
                      <a:moveTo>
                        <a:pt x="458" y="286"/>
                      </a:moveTo>
                      <a:lnTo>
                        <a:pt x="0" y="286"/>
                      </a:lnTo>
                      <a:lnTo>
                        <a:pt x="0" y="0"/>
                      </a:lnTo>
                      <a:lnTo>
                        <a:pt x="458" y="0"/>
                      </a:lnTo>
                      <a:lnTo>
                        <a:pt x="458" y="286"/>
                      </a:lnTo>
                      <a:close/>
                      <a:moveTo>
                        <a:pt x="4" y="282"/>
                      </a:moveTo>
                      <a:lnTo>
                        <a:pt x="454" y="282"/>
                      </a:lnTo>
                      <a:lnTo>
                        <a:pt x="454" y="4"/>
                      </a:lnTo>
                      <a:lnTo>
                        <a:pt x="4" y="4"/>
                      </a:lnTo>
                      <a:lnTo>
                        <a:pt x="4" y="28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2" name="Freeform 1076">
                  <a:extLst>
                    <a:ext uri="{FF2B5EF4-FFF2-40B4-BE49-F238E27FC236}">
                      <a16:creationId xmlns:a16="http://schemas.microsoft.com/office/drawing/2014/main" id="{CAEA3784-AD89-4D9A-871F-472068A9DF61}"/>
                    </a:ext>
                  </a:extLst>
                </p:cNvPr>
                <p:cNvSpPr>
                  <a:spLocks noEditPoints="1"/>
                </p:cNvSpPr>
                <p:nvPr/>
              </p:nvSpPr>
              <p:spPr bwMode="gray">
                <a:xfrm>
                  <a:off x="1611312" y="2647951"/>
                  <a:ext cx="20637" cy="55563"/>
                </a:xfrm>
                <a:custGeom>
                  <a:avLst/>
                  <a:gdLst>
                    <a:gd name="T0" fmla="*/ 2147483646 w 14"/>
                    <a:gd name="T1" fmla="*/ 2147483646 h 36"/>
                    <a:gd name="T2" fmla="*/ 0 w 14"/>
                    <a:gd name="T3" fmla="*/ 2147483646 h 36"/>
                    <a:gd name="T4" fmla="*/ 0 w 14"/>
                    <a:gd name="T5" fmla="*/ 2147483646 h 36"/>
                    <a:gd name="T6" fmla="*/ 2147483646 w 14"/>
                    <a:gd name="T7" fmla="*/ 0 h 36"/>
                    <a:gd name="T8" fmla="*/ 2147483646 w 14"/>
                    <a:gd name="T9" fmla="*/ 2147483646 h 36"/>
                    <a:gd name="T10" fmla="*/ 2147483646 w 14"/>
                    <a:gd name="T11" fmla="*/ 2147483646 h 36"/>
                    <a:gd name="T12" fmla="*/ 2147483646 w 14"/>
                    <a:gd name="T13" fmla="*/ 2147483646 h 36"/>
                    <a:gd name="T14" fmla="*/ 2147483646 w 14"/>
                    <a:gd name="T15" fmla="*/ 2147483646 h 36"/>
                    <a:gd name="T16" fmla="*/ 2147483646 w 14"/>
                    <a:gd name="T17" fmla="*/ 2147483646 h 36"/>
                    <a:gd name="T18" fmla="*/ 2147483646 w 14"/>
                    <a:gd name="T19" fmla="*/ 2147483646 h 36"/>
                    <a:gd name="T20" fmla="*/ 2147483646 w 14"/>
                    <a:gd name="T21" fmla="*/ 2147483646 h 36"/>
                    <a:gd name="T22" fmla="*/ 2147483646 w 14"/>
                    <a:gd name="T23" fmla="*/ 2147483646 h 36"/>
                    <a:gd name="T24" fmla="*/ 2147483646 w 14"/>
                    <a:gd name="T25" fmla="*/ 2147483646 h 36"/>
                    <a:gd name="T26" fmla="*/ 2147483646 w 14"/>
                    <a:gd name="T27" fmla="*/ 2147483646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36">
                      <a:moveTo>
                        <a:pt x="7" y="36"/>
                      </a:moveTo>
                      <a:cubicBezTo>
                        <a:pt x="3" y="36"/>
                        <a:pt x="0" y="33"/>
                        <a:pt x="0" y="30"/>
                      </a:cubicBezTo>
                      <a:cubicBezTo>
                        <a:pt x="0" y="7"/>
                        <a:pt x="0" y="7"/>
                        <a:pt x="0" y="7"/>
                      </a:cubicBezTo>
                      <a:cubicBezTo>
                        <a:pt x="0" y="3"/>
                        <a:pt x="3" y="0"/>
                        <a:pt x="7" y="0"/>
                      </a:cubicBezTo>
                      <a:cubicBezTo>
                        <a:pt x="11" y="0"/>
                        <a:pt x="14" y="3"/>
                        <a:pt x="14" y="7"/>
                      </a:cubicBezTo>
                      <a:cubicBezTo>
                        <a:pt x="14" y="30"/>
                        <a:pt x="14" y="30"/>
                        <a:pt x="14" y="30"/>
                      </a:cubicBezTo>
                      <a:cubicBezTo>
                        <a:pt x="14" y="33"/>
                        <a:pt x="11" y="36"/>
                        <a:pt x="7" y="36"/>
                      </a:cubicBezTo>
                      <a:close/>
                      <a:moveTo>
                        <a:pt x="7" y="4"/>
                      </a:moveTo>
                      <a:cubicBezTo>
                        <a:pt x="5" y="4"/>
                        <a:pt x="4" y="6"/>
                        <a:pt x="4" y="7"/>
                      </a:cubicBezTo>
                      <a:cubicBezTo>
                        <a:pt x="4" y="30"/>
                        <a:pt x="4" y="30"/>
                        <a:pt x="4" y="30"/>
                      </a:cubicBezTo>
                      <a:cubicBezTo>
                        <a:pt x="4" y="31"/>
                        <a:pt x="5" y="32"/>
                        <a:pt x="7" y="32"/>
                      </a:cubicBezTo>
                      <a:cubicBezTo>
                        <a:pt x="9" y="32"/>
                        <a:pt x="10" y="31"/>
                        <a:pt x="10" y="30"/>
                      </a:cubicBezTo>
                      <a:cubicBezTo>
                        <a:pt x="10" y="7"/>
                        <a:pt x="10" y="7"/>
                        <a:pt x="10" y="7"/>
                      </a:cubicBezTo>
                      <a:cubicBezTo>
                        <a:pt x="10" y="6"/>
                        <a:pt x="9" y="4"/>
                        <a:pt x="7" y="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3" name="Freeform 1077">
                  <a:extLst>
                    <a:ext uri="{FF2B5EF4-FFF2-40B4-BE49-F238E27FC236}">
                      <a16:creationId xmlns:a16="http://schemas.microsoft.com/office/drawing/2014/main" id="{4E53265C-3A0E-4057-96E9-222F39299D56}"/>
                    </a:ext>
                  </a:extLst>
                </p:cNvPr>
                <p:cNvSpPr>
                  <a:spLocks noEditPoints="1"/>
                </p:cNvSpPr>
                <p:nvPr/>
              </p:nvSpPr>
              <p:spPr bwMode="gray">
                <a:xfrm>
                  <a:off x="1690687" y="2486026"/>
                  <a:ext cx="36512" cy="455613"/>
                </a:xfrm>
                <a:custGeom>
                  <a:avLst/>
                  <a:gdLst>
                    <a:gd name="T0" fmla="*/ 2147483646 w 24"/>
                    <a:gd name="T1" fmla="*/ 2147483646 h 293"/>
                    <a:gd name="T2" fmla="*/ 2147483646 w 24"/>
                    <a:gd name="T3" fmla="*/ 2147483646 h 293"/>
                    <a:gd name="T4" fmla="*/ 2147483646 w 24"/>
                    <a:gd name="T5" fmla="*/ 2147483646 h 293"/>
                    <a:gd name="T6" fmla="*/ 0 w 24"/>
                    <a:gd name="T7" fmla="*/ 2147483646 h 293"/>
                    <a:gd name="T8" fmla="*/ 0 w 24"/>
                    <a:gd name="T9" fmla="*/ 2147483646 h 293"/>
                    <a:gd name="T10" fmla="*/ 0 w 24"/>
                    <a:gd name="T11" fmla="*/ 2147483646 h 293"/>
                    <a:gd name="T12" fmla="*/ 2147483646 w 24"/>
                    <a:gd name="T13" fmla="*/ 2147483646 h 293"/>
                    <a:gd name="T14" fmla="*/ 2147483646 w 24"/>
                    <a:gd name="T15" fmla="*/ 2147483646 h 293"/>
                    <a:gd name="T16" fmla="*/ 2147483646 w 24"/>
                    <a:gd name="T17" fmla="*/ 2147483646 h 293"/>
                    <a:gd name="T18" fmla="*/ 2147483646 w 24"/>
                    <a:gd name="T19" fmla="*/ 2147483646 h 293"/>
                    <a:gd name="T20" fmla="*/ 2147483646 w 24"/>
                    <a:gd name="T21" fmla="*/ 2147483646 h 293"/>
                    <a:gd name="T22" fmla="*/ 2147483646 w 24"/>
                    <a:gd name="T23" fmla="*/ 2147483646 h 293"/>
                    <a:gd name="T24" fmla="*/ 2147483646 w 24"/>
                    <a:gd name="T25" fmla="*/ 2147483646 h 293"/>
                    <a:gd name="T26" fmla="*/ 2147483646 w 24"/>
                    <a:gd name="T27" fmla="*/ 2147483646 h 293"/>
                    <a:gd name="T28" fmla="*/ 2147483646 w 24"/>
                    <a:gd name="T29" fmla="*/ 2147483646 h 293"/>
                    <a:gd name="T30" fmla="*/ 2147483646 w 24"/>
                    <a:gd name="T31" fmla="*/ 2147483646 h 293"/>
                    <a:gd name="T32" fmla="*/ 2147483646 w 24"/>
                    <a:gd name="T33" fmla="*/ 2147483646 h 293"/>
                    <a:gd name="T34" fmla="*/ 2147483646 w 24"/>
                    <a:gd name="T35" fmla="*/ 2147483646 h 293"/>
                    <a:gd name="T36" fmla="*/ 2147483646 w 24"/>
                    <a:gd name="T37" fmla="*/ 2147483646 h 293"/>
                    <a:gd name="T38" fmla="*/ 2147483646 w 24"/>
                    <a:gd name="T39" fmla="*/ 2147483646 h 293"/>
                    <a:gd name="T40" fmla="*/ 2147483646 w 24"/>
                    <a:gd name="T41" fmla="*/ 2147483646 h 293"/>
                    <a:gd name="T42" fmla="*/ 2147483646 w 24"/>
                    <a:gd name="T43" fmla="*/ 2147483646 h 293"/>
                    <a:gd name="T44" fmla="*/ 2147483646 w 24"/>
                    <a:gd name="T45" fmla="*/ 2147483646 h 293"/>
                    <a:gd name="T46" fmla="*/ 2147483646 w 24"/>
                    <a:gd name="T47" fmla="*/ 2147483646 h 293"/>
                    <a:gd name="T48" fmla="*/ 2147483646 w 24"/>
                    <a:gd name="T49" fmla="*/ 2147483646 h 293"/>
                    <a:gd name="T50" fmla="*/ 2147483646 w 24"/>
                    <a:gd name="T51" fmla="*/ 2147483646 h 293"/>
                    <a:gd name="T52" fmla="*/ 2147483646 w 24"/>
                    <a:gd name="T53" fmla="*/ 2147483646 h 2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 h="293">
                      <a:moveTo>
                        <a:pt x="14" y="293"/>
                      </a:moveTo>
                      <a:cubicBezTo>
                        <a:pt x="9" y="293"/>
                        <a:pt x="9" y="293"/>
                        <a:pt x="9" y="293"/>
                      </a:cubicBezTo>
                      <a:cubicBezTo>
                        <a:pt x="6" y="293"/>
                        <a:pt x="4" y="291"/>
                        <a:pt x="3" y="288"/>
                      </a:cubicBezTo>
                      <a:cubicBezTo>
                        <a:pt x="0" y="272"/>
                        <a:pt x="0" y="272"/>
                        <a:pt x="0" y="272"/>
                      </a:cubicBezTo>
                      <a:cubicBezTo>
                        <a:pt x="0" y="270"/>
                        <a:pt x="0" y="267"/>
                        <a:pt x="0" y="264"/>
                      </a:cubicBezTo>
                      <a:cubicBezTo>
                        <a:pt x="0" y="13"/>
                        <a:pt x="0" y="13"/>
                        <a:pt x="0" y="13"/>
                      </a:cubicBezTo>
                      <a:cubicBezTo>
                        <a:pt x="0" y="7"/>
                        <a:pt x="4" y="2"/>
                        <a:pt x="10" y="1"/>
                      </a:cubicBezTo>
                      <a:cubicBezTo>
                        <a:pt x="10" y="1"/>
                        <a:pt x="10" y="1"/>
                        <a:pt x="10" y="1"/>
                      </a:cubicBezTo>
                      <a:cubicBezTo>
                        <a:pt x="13" y="0"/>
                        <a:pt x="17" y="1"/>
                        <a:pt x="19" y="3"/>
                      </a:cubicBezTo>
                      <a:cubicBezTo>
                        <a:pt x="22" y="6"/>
                        <a:pt x="24" y="9"/>
                        <a:pt x="24" y="13"/>
                      </a:cubicBezTo>
                      <a:cubicBezTo>
                        <a:pt x="24" y="264"/>
                        <a:pt x="24" y="264"/>
                        <a:pt x="24" y="264"/>
                      </a:cubicBezTo>
                      <a:cubicBezTo>
                        <a:pt x="24" y="267"/>
                        <a:pt x="23" y="270"/>
                        <a:pt x="23" y="272"/>
                      </a:cubicBezTo>
                      <a:cubicBezTo>
                        <a:pt x="20" y="288"/>
                        <a:pt x="20" y="288"/>
                        <a:pt x="20" y="288"/>
                      </a:cubicBezTo>
                      <a:cubicBezTo>
                        <a:pt x="19" y="291"/>
                        <a:pt x="17" y="293"/>
                        <a:pt x="14" y="293"/>
                      </a:cubicBezTo>
                      <a:close/>
                      <a:moveTo>
                        <a:pt x="12" y="286"/>
                      </a:moveTo>
                      <a:cubicBezTo>
                        <a:pt x="12" y="286"/>
                        <a:pt x="12" y="286"/>
                        <a:pt x="12" y="286"/>
                      </a:cubicBezTo>
                      <a:close/>
                      <a:moveTo>
                        <a:pt x="11" y="285"/>
                      </a:moveTo>
                      <a:cubicBezTo>
                        <a:pt x="12" y="285"/>
                        <a:pt x="12" y="285"/>
                        <a:pt x="12" y="285"/>
                      </a:cubicBezTo>
                      <a:cubicBezTo>
                        <a:pt x="15" y="271"/>
                        <a:pt x="15" y="271"/>
                        <a:pt x="15" y="271"/>
                      </a:cubicBezTo>
                      <a:cubicBezTo>
                        <a:pt x="15" y="269"/>
                        <a:pt x="16" y="266"/>
                        <a:pt x="16" y="264"/>
                      </a:cubicBezTo>
                      <a:cubicBezTo>
                        <a:pt x="16" y="13"/>
                        <a:pt x="16" y="13"/>
                        <a:pt x="16" y="13"/>
                      </a:cubicBezTo>
                      <a:cubicBezTo>
                        <a:pt x="16" y="11"/>
                        <a:pt x="15" y="10"/>
                        <a:pt x="14" y="9"/>
                      </a:cubicBezTo>
                      <a:cubicBezTo>
                        <a:pt x="13" y="9"/>
                        <a:pt x="12" y="8"/>
                        <a:pt x="11" y="9"/>
                      </a:cubicBezTo>
                      <a:cubicBezTo>
                        <a:pt x="9" y="9"/>
                        <a:pt x="8" y="11"/>
                        <a:pt x="8" y="13"/>
                      </a:cubicBezTo>
                      <a:cubicBezTo>
                        <a:pt x="8" y="264"/>
                        <a:pt x="8" y="264"/>
                        <a:pt x="8" y="264"/>
                      </a:cubicBezTo>
                      <a:cubicBezTo>
                        <a:pt x="8" y="266"/>
                        <a:pt x="8" y="269"/>
                        <a:pt x="8" y="271"/>
                      </a:cubicBezTo>
                      <a:lnTo>
                        <a:pt x="11" y="28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4" name="Freeform 1078">
                  <a:extLst>
                    <a:ext uri="{FF2B5EF4-FFF2-40B4-BE49-F238E27FC236}">
                      <a16:creationId xmlns:a16="http://schemas.microsoft.com/office/drawing/2014/main" id="{57294FC2-5D5C-4650-8D10-B7C39C459731}"/>
                    </a:ext>
                  </a:extLst>
                </p:cNvPr>
                <p:cNvSpPr>
                  <a:spLocks/>
                </p:cNvSpPr>
                <p:nvPr/>
              </p:nvSpPr>
              <p:spPr bwMode="gray">
                <a:xfrm>
                  <a:off x="1701800" y="2928939"/>
                  <a:ext cx="12700" cy="23813"/>
                </a:xfrm>
                <a:custGeom>
                  <a:avLst/>
                  <a:gdLst>
                    <a:gd name="T0" fmla="*/ 2147483646 w 8"/>
                    <a:gd name="T1" fmla="*/ 2147483646 h 15"/>
                    <a:gd name="T2" fmla="*/ 0 w 8"/>
                    <a:gd name="T3" fmla="*/ 2147483646 h 15"/>
                    <a:gd name="T4" fmla="*/ 0 w 8"/>
                    <a:gd name="T5" fmla="*/ 2147483646 h 15"/>
                    <a:gd name="T6" fmla="*/ 2147483646 w 8"/>
                    <a:gd name="T7" fmla="*/ 0 h 15"/>
                    <a:gd name="T8" fmla="*/ 2147483646 w 8"/>
                    <a:gd name="T9" fmla="*/ 2147483646 h 15"/>
                    <a:gd name="T10" fmla="*/ 2147483646 w 8"/>
                    <a:gd name="T11" fmla="*/ 2147483646 h 15"/>
                    <a:gd name="T12" fmla="*/ 2147483646 w 8"/>
                    <a:gd name="T13" fmla="*/ 2147483646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5">
                      <a:moveTo>
                        <a:pt x="4" y="15"/>
                      </a:moveTo>
                      <a:cubicBezTo>
                        <a:pt x="1" y="15"/>
                        <a:pt x="0" y="13"/>
                        <a:pt x="0" y="11"/>
                      </a:cubicBezTo>
                      <a:cubicBezTo>
                        <a:pt x="0" y="4"/>
                        <a:pt x="0" y="4"/>
                        <a:pt x="0" y="4"/>
                      </a:cubicBezTo>
                      <a:cubicBezTo>
                        <a:pt x="0" y="2"/>
                        <a:pt x="1" y="0"/>
                        <a:pt x="4" y="0"/>
                      </a:cubicBezTo>
                      <a:cubicBezTo>
                        <a:pt x="6" y="0"/>
                        <a:pt x="8" y="2"/>
                        <a:pt x="8" y="4"/>
                      </a:cubicBezTo>
                      <a:cubicBezTo>
                        <a:pt x="8" y="11"/>
                        <a:pt x="8" y="11"/>
                        <a:pt x="8" y="11"/>
                      </a:cubicBezTo>
                      <a:cubicBezTo>
                        <a:pt x="8" y="13"/>
                        <a:pt x="6" y="15"/>
                        <a:pt x="4" y="1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295" name="Oval 1079">
                  <a:extLst>
                    <a:ext uri="{FF2B5EF4-FFF2-40B4-BE49-F238E27FC236}">
                      <a16:creationId xmlns:a16="http://schemas.microsoft.com/office/drawing/2014/main" id="{25F4C54A-6008-4375-9D86-29005B40530D}"/>
                    </a:ext>
                  </a:extLst>
                </p:cNvPr>
                <p:cNvSpPr>
                  <a:spLocks noChangeArrowheads="1"/>
                </p:cNvSpPr>
                <p:nvPr/>
              </p:nvSpPr>
              <p:spPr bwMode="gray">
                <a:xfrm>
                  <a:off x="1416050" y="2925764"/>
                  <a:ext cx="42862"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sp>
              <p:nvSpPr>
                <p:cNvPr id="296" name="Oval 1080">
                  <a:extLst>
                    <a:ext uri="{FF2B5EF4-FFF2-40B4-BE49-F238E27FC236}">
                      <a16:creationId xmlns:a16="http://schemas.microsoft.com/office/drawing/2014/main" id="{3BF2DFC2-A0B4-41AB-B2DF-F9B6A9D48067}"/>
                    </a:ext>
                  </a:extLst>
                </p:cNvPr>
                <p:cNvSpPr>
                  <a:spLocks noChangeArrowheads="1"/>
                </p:cNvSpPr>
                <p:nvPr/>
              </p:nvSpPr>
              <p:spPr bwMode="gray">
                <a:xfrm>
                  <a:off x="1489075" y="2925764"/>
                  <a:ext cx="42862" cy="42863"/>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solidFill>
                      <a:srgbClr val="000000"/>
                    </a:solidFill>
                  </a:endParaRPr>
                </a:p>
              </p:txBody>
            </p:sp>
          </p:grpSp>
          <p:grpSp>
            <p:nvGrpSpPr>
              <p:cNvPr id="225" name="组合 721">
                <a:extLst>
                  <a:ext uri="{FF2B5EF4-FFF2-40B4-BE49-F238E27FC236}">
                    <a16:creationId xmlns:a16="http://schemas.microsoft.com/office/drawing/2014/main" id="{7F556F8D-96EA-4B7E-BF1D-B16AA8DA1D5E}"/>
                  </a:ext>
                </a:extLst>
              </p:cNvPr>
              <p:cNvGrpSpPr>
                <a:grpSpLocks/>
              </p:cNvGrpSpPr>
              <p:nvPr/>
            </p:nvGrpSpPr>
            <p:grpSpPr bwMode="gray">
              <a:xfrm>
                <a:off x="7960563" y="5447387"/>
                <a:ext cx="381605" cy="323360"/>
                <a:chOff x="3508375" y="665163"/>
                <a:chExt cx="603250" cy="509588"/>
              </a:xfrm>
            </p:grpSpPr>
            <p:sp>
              <p:nvSpPr>
                <p:cNvPr id="274" name="Oval 28">
                  <a:extLst>
                    <a:ext uri="{FF2B5EF4-FFF2-40B4-BE49-F238E27FC236}">
                      <a16:creationId xmlns:a16="http://schemas.microsoft.com/office/drawing/2014/main" id="{8BF9BDC4-AA43-4BD2-91D8-21C7A481D64E}"/>
                    </a:ext>
                  </a:extLst>
                </p:cNvPr>
                <p:cNvSpPr>
                  <a:spLocks noChangeArrowheads="1"/>
                </p:cNvSpPr>
                <p:nvPr/>
              </p:nvSpPr>
              <p:spPr bwMode="gray">
                <a:xfrm>
                  <a:off x="3802063" y="665163"/>
                  <a:ext cx="76200" cy="762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endParaRPr lang="zh-CN" altLang="en-US" sz="2139"/>
                </a:p>
              </p:txBody>
            </p:sp>
            <p:sp>
              <p:nvSpPr>
                <p:cNvPr id="275" name="Freeform 29">
                  <a:extLst>
                    <a:ext uri="{FF2B5EF4-FFF2-40B4-BE49-F238E27FC236}">
                      <a16:creationId xmlns:a16="http://schemas.microsoft.com/office/drawing/2014/main" id="{0B29F01C-B0A9-4E35-AE13-F136BA1CB0DC}"/>
                    </a:ext>
                  </a:extLst>
                </p:cNvPr>
                <p:cNvSpPr>
                  <a:spLocks/>
                </p:cNvSpPr>
                <p:nvPr/>
              </p:nvSpPr>
              <p:spPr bwMode="gray">
                <a:xfrm>
                  <a:off x="3917950" y="665163"/>
                  <a:ext cx="79375" cy="76200"/>
                </a:xfrm>
                <a:custGeom>
                  <a:avLst/>
                  <a:gdLst>
                    <a:gd name="T0" fmla="*/ 0 w 41"/>
                    <a:gd name="T1" fmla="*/ 38100 h 40"/>
                    <a:gd name="T2" fmla="*/ 40655 w 41"/>
                    <a:gd name="T3" fmla="*/ 0 h 40"/>
                    <a:gd name="T4" fmla="*/ 79375 w 41"/>
                    <a:gd name="T5" fmla="*/ 38100 h 40"/>
                    <a:gd name="T6" fmla="*/ 38720 w 41"/>
                    <a:gd name="T7" fmla="*/ 76200 h 40"/>
                    <a:gd name="T8" fmla="*/ 0 w 41"/>
                    <a:gd name="T9" fmla="*/ 38100 h 40"/>
                    <a:gd name="T10" fmla="*/ 0 60000 65536"/>
                    <a:gd name="T11" fmla="*/ 0 60000 65536"/>
                    <a:gd name="T12" fmla="*/ 0 60000 65536"/>
                    <a:gd name="T13" fmla="*/ 0 60000 65536"/>
                    <a:gd name="T14" fmla="*/ 0 60000 65536"/>
                    <a:gd name="T15" fmla="*/ 0 w 41"/>
                    <a:gd name="T16" fmla="*/ 0 h 40"/>
                    <a:gd name="T17" fmla="*/ 41 w 41"/>
                    <a:gd name="T18" fmla="*/ 40 h 40"/>
                  </a:gdLst>
                  <a:ahLst/>
                  <a:cxnLst>
                    <a:cxn ang="T10">
                      <a:pos x="T0" y="T1"/>
                    </a:cxn>
                    <a:cxn ang="T11">
                      <a:pos x="T2" y="T3"/>
                    </a:cxn>
                    <a:cxn ang="T12">
                      <a:pos x="T4" y="T5"/>
                    </a:cxn>
                    <a:cxn ang="T13">
                      <a:pos x="T6" y="T7"/>
                    </a:cxn>
                    <a:cxn ang="T14">
                      <a:pos x="T8" y="T9"/>
                    </a:cxn>
                  </a:cxnLst>
                  <a:rect l="T15" t="T16" r="T17" b="T18"/>
                  <a:pathLst>
                    <a:path w="41" h="40">
                      <a:moveTo>
                        <a:pt x="0" y="20"/>
                      </a:moveTo>
                      <a:cubicBezTo>
                        <a:pt x="0" y="9"/>
                        <a:pt x="9" y="0"/>
                        <a:pt x="21" y="0"/>
                      </a:cubicBezTo>
                      <a:cubicBezTo>
                        <a:pt x="32" y="0"/>
                        <a:pt x="41" y="9"/>
                        <a:pt x="41" y="20"/>
                      </a:cubicBezTo>
                      <a:cubicBezTo>
                        <a:pt x="41" y="31"/>
                        <a:pt x="32" y="40"/>
                        <a:pt x="20" y="40"/>
                      </a:cubicBezTo>
                      <a:cubicBezTo>
                        <a:pt x="9" y="40"/>
                        <a:pt x="0" y="31"/>
                        <a:pt x="0" y="2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6" name="Freeform 246">
                  <a:extLst>
                    <a:ext uri="{FF2B5EF4-FFF2-40B4-BE49-F238E27FC236}">
                      <a16:creationId xmlns:a16="http://schemas.microsoft.com/office/drawing/2014/main" id="{4F223F88-6E92-4DF7-89C1-CF1D26F25BFF}"/>
                    </a:ext>
                  </a:extLst>
                </p:cNvPr>
                <p:cNvSpPr>
                  <a:spLocks noEditPoints="1"/>
                </p:cNvSpPr>
                <p:nvPr/>
              </p:nvSpPr>
              <p:spPr bwMode="gray">
                <a:xfrm>
                  <a:off x="3657600" y="731838"/>
                  <a:ext cx="231775" cy="119063"/>
                </a:xfrm>
                <a:custGeom>
                  <a:avLst/>
                  <a:gdLst>
                    <a:gd name="T0" fmla="*/ 26597 w 122"/>
                    <a:gd name="T1" fmla="*/ 119063 h 63"/>
                    <a:gd name="T2" fmla="*/ 20898 w 122"/>
                    <a:gd name="T3" fmla="*/ 115283 h 63"/>
                    <a:gd name="T4" fmla="*/ 0 w 122"/>
                    <a:gd name="T5" fmla="*/ 73706 h 63"/>
                    <a:gd name="T6" fmla="*/ 1900 w 122"/>
                    <a:gd name="T7" fmla="*/ 66146 h 63"/>
                    <a:gd name="T8" fmla="*/ 7599 w 122"/>
                    <a:gd name="T9" fmla="*/ 62366 h 63"/>
                    <a:gd name="T10" fmla="*/ 22798 w 122"/>
                    <a:gd name="T11" fmla="*/ 60476 h 63"/>
                    <a:gd name="T12" fmla="*/ 28497 w 122"/>
                    <a:gd name="T13" fmla="*/ 62366 h 63"/>
                    <a:gd name="T14" fmla="*/ 47495 w 122"/>
                    <a:gd name="T15" fmla="*/ 77485 h 63"/>
                    <a:gd name="T16" fmla="*/ 83591 w 122"/>
                    <a:gd name="T17" fmla="*/ 73706 h 63"/>
                    <a:gd name="T18" fmla="*/ 56994 w 122"/>
                    <a:gd name="T19" fmla="*/ 11339 h 63"/>
                    <a:gd name="T20" fmla="*/ 58894 w 122"/>
                    <a:gd name="T21" fmla="*/ 3780 h 63"/>
                    <a:gd name="T22" fmla="*/ 64593 w 122"/>
                    <a:gd name="T23" fmla="*/ 0 h 63"/>
                    <a:gd name="T24" fmla="*/ 87391 w 122"/>
                    <a:gd name="T25" fmla="*/ 0 h 63"/>
                    <a:gd name="T26" fmla="*/ 93090 w 122"/>
                    <a:gd name="T27" fmla="*/ 3780 h 63"/>
                    <a:gd name="T28" fmla="*/ 146284 w 122"/>
                    <a:gd name="T29" fmla="*/ 69926 h 63"/>
                    <a:gd name="T30" fmla="*/ 189980 w 122"/>
                    <a:gd name="T31" fmla="*/ 68036 h 63"/>
                    <a:gd name="T32" fmla="*/ 193779 w 122"/>
                    <a:gd name="T33" fmla="*/ 68036 h 63"/>
                    <a:gd name="T34" fmla="*/ 227975 w 122"/>
                    <a:gd name="T35" fmla="*/ 81265 h 63"/>
                    <a:gd name="T36" fmla="*/ 216577 w 122"/>
                    <a:gd name="T37" fmla="*/ 107724 h 63"/>
                    <a:gd name="T38" fmla="*/ 214677 w 122"/>
                    <a:gd name="T39" fmla="*/ 107724 h 63"/>
                    <a:gd name="T40" fmla="*/ 26597 w 122"/>
                    <a:gd name="T41" fmla="*/ 119063 h 63"/>
                    <a:gd name="T42" fmla="*/ 26597 w 122"/>
                    <a:gd name="T43" fmla="*/ 119063 h 63"/>
                    <a:gd name="T44" fmla="*/ 18998 w 122"/>
                    <a:gd name="T45" fmla="*/ 75596 h 63"/>
                    <a:gd name="T46" fmla="*/ 32297 w 122"/>
                    <a:gd name="T47" fmla="*/ 103944 h 63"/>
                    <a:gd name="T48" fmla="*/ 212777 w 122"/>
                    <a:gd name="T49" fmla="*/ 92605 h 63"/>
                    <a:gd name="T50" fmla="*/ 212777 w 122"/>
                    <a:gd name="T51" fmla="*/ 85045 h 63"/>
                    <a:gd name="T52" fmla="*/ 193779 w 122"/>
                    <a:gd name="T53" fmla="*/ 83155 h 63"/>
                    <a:gd name="T54" fmla="*/ 189980 w 122"/>
                    <a:gd name="T55" fmla="*/ 83155 h 63"/>
                    <a:gd name="T56" fmla="*/ 144384 w 122"/>
                    <a:gd name="T57" fmla="*/ 85045 h 63"/>
                    <a:gd name="T58" fmla="*/ 136785 w 122"/>
                    <a:gd name="T59" fmla="*/ 81265 h 63"/>
                    <a:gd name="T60" fmla="*/ 83591 w 122"/>
                    <a:gd name="T61" fmla="*/ 15119 h 63"/>
                    <a:gd name="T62" fmla="*/ 75992 w 122"/>
                    <a:gd name="T63" fmla="*/ 15119 h 63"/>
                    <a:gd name="T64" fmla="*/ 100689 w 122"/>
                    <a:gd name="T65" fmla="*/ 77485 h 63"/>
                    <a:gd name="T66" fmla="*/ 100689 w 122"/>
                    <a:gd name="T67" fmla="*/ 83155 h 63"/>
                    <a:gd name="T68" fmla="*/ 94990 w 122"/>
                    <a:gd name="T69" fmla="*/ 86935 h 63"/>
                    <a:gd name="T70" fmla="*/ 45595 w 122"/>
                    <a:gd name="T71" fmla="*/ 94494 h 63"/>
                    <a:gd name="T72" fmla="*/ 39896 w 122"/>
                    <a:gd name="T73" fmla="*/ 92605 h 63"/>
                    <a:gd name="T74" fmla="*/ 20898 w 122"/>
                    <a:gd name="T75" fmla="*/ 75596 h 63"/>
                    <a:gd name="T76" fmla="*/ 18998 w 122"/>
                    <a:gd name="T77" fmla="*/ 75596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2"/>
                    <a:gd name="T118" fmla="*/ 0 h 63"/>
                    <a:gd name="T119" fmla="*/ 122 w 122"/>
                    <a:gd name="T120" fmla="*/ 63 h 6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2" h="63">
                      <a:moveTo>
                        <a:pt x="14" y="63"/>
                      </a:moveTo>
                      <a:cubicBezTo>
                        <a:pt x="13" y="63"/>
                        <a:pt x="11" y="62"/>
                        <a:pt x="11" y="61"/>
                      </a:cubicBezTo>
                      <a:cubicBezTo>
                        <a:pt x="0" y="39"/>
                        <a:pt x="0" y="39"/>
                        <a:pt x="0" y="39"/>
                      </a:cubicBezTo>
                      <a:cubicBezTo>
                        <a:pt x="0" y="38"/>
                        <a:pt x="0" y="36"/>
                        <a:pt x="1" y="35"/>
                      </a:cubicBezTo>
                      <a:cubicBezTo>
                        <a:pt x="1" y="34"/>
                        <a:pt x="2" y="33"/>
                        <a:pt x="4" y="33"/>
                      </a:cubicBezTo>
                      <a:cubicBezTo>
                        <a:pt x="12" y="32"/>
                        <a:pt x="12" y="32"/>
                        <a:pt x="12" y="32"/>
                      </a:cubicBezTo>
                      <a:cubicBezTo>
                        <a:pt x="13" y="32"/>
                        <a:pt x="15" y="32"/>
                        <a:pt x="15" y="33"/>
                      </a:cubicBezTo>
                      <a:cubicBezTo>
                        <a:pt x="25" y="41"/>
                        <a:pt x="25" y="41"/>
                        <a:pt x="25" y="41"/>
                      </a:cubicBezTo>
                      <a:cubicBezTo>
                        <a:pt x="44" y="39"/>
                        <a:pt x="44" y="39"/>
                        <a:pt x="44" y="39"/>
                      </a:cubicBezTo>
                      <a:cubicBezTo>
                        <a:pt x="30" y="6"/>
                        <a:pt x="30" y="6"/>
                        <a:pt x="30" y="6"/>
                      </a:cubicBezTo>
                      <a:cubicBezTo>
                        <a:pt x="30" y="4"/>
                        <a:pt x="30" y="3"/>
                        <a:pt x="31" y="2"/>
                      </a:cubicBezTo>
                      <a:cubicBezTo>
                        <a:pt x="31" y="1"/>
                        <a:pt x="33" y="0"/>
                        <a:pt x="34" y="0"/>
                      </a:cubicBezTo>
                      <a:cubicBezTo>
                        <a:pt x="46" y="0"/>
                        <a:pt x="46" y="0"/>
                        <a:pt x="46" y="0"/>
                      </a:cubicBezTo>
                      <a:cubicBezTo>
                        <a:pt x="48" y="0"/>
                        <a:pt x="49" y="1"/>
                        <a:pt x="49" y="2"/>
                      </a:cubicBezTo>
                      <a:cubicBezTo>
                        <a:pt x="77" y="37"/>
                        <a:pt x="77" y="37"/>
                        <a:pt x="77" y="37"/>
                      </a:cubicBezTo>
                      <a:cubicBezTo>
                        <a:pt x="82" y="36"/>
                        <a:pt x="96" y="36"/>
                        <a:pt x="100" y="36"/>
                      </a:cubicBezTo>
                      <a:cubicBezTo>
                        <a:pt x="100" y="36"/>
                        <a:pt x="101" y="36"/>
                        <a:pt x="102" y="36"/>
                      </a:cubicBezTo>
                      <a:cubicBezTo>
                        <a:pt x="107" y="35"/>
                        <a:pt x="117" y="35"/>
                        <a:pt x="120" y="43"/>
                      </a:cubicBezTo>
                      <a:cubicBezTo>
                        <a:pt x="122" y="50"/>
                        <a:pt x="118" y="55"/>
                        <a:pt x="114" y="57"/>
                      </a:cubicBezTo>
                      <a:cubicBezTo>
                        <a:pt x="114" y="57"/>
                        <a:pt x="113" y="57"/>
                        <a:pt x="113" y="57"/>
                      </a:cubicBezTo>
                      <a:cubicBezTo>
                        <a:pt x="14" y="63"/>
                        <a:pt x="14" y="63"/>
                        <a:pt x="14" y="63"/>
                      </a:cubicBezTo>
                      <a:cubicBezTo>
                        <a:pt x="14" y="63"/>
                        <a:pt x="14" y="63"/>
                        <a:pt x="14" y="63"/>
                      </a:cubicBezTo>
                      <a:close/>
                      <a:moveTo>
                        <a:pt x="10" y="40"/>
                      </a:moveTo>
                      <a:cubicBezTo>
                        <a:pt x="17" y="55"/>
                        <a:pt x="17" y="55"/>
                        <a:pt x="17" y="55"/>
                      </a:cubicBezTo>
                      <a:cubicBezTo>
                        <a:pt x="112" y="49"/>
                        <a:pt x="112" y="49"/>
                        <a:pt x="112" y="49"/>
                      </a:cubicBezTo>
                      <a:cubicBezTo>
                        <a:pt x="113" y="48"/>
                        <a:pt x="113" y="46"/>
                        <a:pt x="112" y="45"/>
                      </a:cubicBezTo>
                      <a:cubicBezTo>
                        <a:pt x="112" y="43"/>
                        <a:pt x="107" y="43"/>
                        <a:pt x="102" y="44"/>
                      </a:cubicBezTo>
                      <a:cubicBezTo>
                        <a:pt x="101" y="44"/>
                        <a:pt x="101" y="44"/>
                        <a:pt x="100" y="44"/>
                      </a:cubicBezTo>
                      <a:cubicBezTo>
                        <a:pt x="95" y="44"/>
                        <a:pt x="76" y="45"/>
                        <a:pt x="76" y="45"/>
                      </a:cubicBezTo>
                      <a:cubicBezTo>
                        <a:pt x="74" y="45"/>
                        <a:pt x="73" y="44"/>
                        <a:pt x="72" y="43"/>
                      </a:cubicBezTo>
                      <a:cubicBezTo>
                        <a:pt x="44" y="8"/>
                        <a:pt x="44" y="8"/>
                        <a:pt x="44" y="8"/>
                      </a:cubicBezTo>
                      <a:cubicBezTo>
                        <a:pt x="40" y="8"/>
                        <a:pt x="40" y="8"/>
                        <a:pt x="40" y="8"/>
                      </a:cubicBezTo>
                      <a:cubicBezTo>
                        <a:pt x="53" y="41"/>
                        <a:pt x="53" y="41"/>
                        <a:pt x="53" y="41"/>
                      </a:cubicBezTo>
                      <a:cubicBezTo>
                        <a:pt x="54" y="42"/>
                        <a:pt x="53" y="43"/>
                        <a:pt x="53" y="44"/>
                      </a:cubicBezTo>
                      <a:cubicBezTo>
                        <a:pt x="52" y="45"/>
                        <a:pt x="51" y="46"/>
                        <a:pt x="50" y="46"/>
                      </a:cubicBezTo>
                      <a:cubicBezTo>
                        <a:pt x="24" y="50"/>
                        <a:pt x="24" y="50"/>
                        <a:pt x="24" y="50"/>
                      </a:cubicBezTo>
                      <a:cubicBezTo>
                        <a:pt x="23" y="50"/>
                        <a:pt x="21" y="49"/>
                        <a:pt x="21" y="49"/>
                      </a:cubicBezTo>
                      <a:cubicBezTo>
                        <a:pt x="11" y="40"/>
                        <a:pt x="11" y="40"/>
                        <a:pt x="11" y="40"/>
                      </a:cubicBezTo>
                      <a:lnTo>
                        <a:pt x="10" y="4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7" name="Freeform 310">
                  <a:extLst>
                    <a:ext uri="{FF2B5EF4-FFF2-40B4-BE49-F238E27FC236}">
                      <a16:creationId xmlns:a16="http://schemas.microsoft.com/office/drawing/2014/main" id="{55635269-E4A6-4FA4-8EA3-86E5E0C521F2}"/>
                    </a:ext>
                  </a:extLst>
                </p:cNvPr>
                <p:cNvSpPr>
                  <a:spLocks/>
                </p:cNvSpPr>
                <p:nvPr/>
              </p:nvSpPr>
              <p:spPr bwMode="gray">
                <a:xfrm>
                  <a:off x="3508375" y="685800"/>
                  <a:ext cx="534988" cy="212725"/>
                </a:xfrm>
                <a:custGeom>
                  <a:avLst/>
                  <a:gdLst>
                    <a:gd name="T0" fmla="*/ 517792 w 280"/>
                    <a:gd name="T1" fmla="*/ 212725 h 112"/>
                    <a:gd name="T2" fmla="*/ 135658 w 280"/>
                    <a:gd name="T3" fmla="*/ 212725 h 112"/>
                    <a:gd name="T4" fmla="*/ 120372 w 280"/>
                    <a:gd name="T5" fmla="*/ 203228 h 112"/>
                    <a:gd name="T6" fmla="*/ 3821 w 280"/>
                    <a:gd name="T7" fmla="*/ 26591 h 112"/>
                    <a:gd name="T8" fmla="*/ 3821 w 280"/>
                    <a:gd name="T9" fmla="*/ 9497 h 112"/>
                    <a:gd name="T10" fmla="*/ 19107 w 280"/>
                    <a:gd name="T11" fmla="*/ 0 h 112"/>
                    <a:gd name="T12" fmla="*/ 135658 w 280"/>
                    <a:gd name="T13" fmla="*/ 0 h 112"/>
                    <a:gd name="T14" fmla="*/ 152854 w 280"/>
                    <a:gd name="T15" fmla="*/ 17094 h 112"/>
                    <a:gd name="T16" fmla="*/ 135658 w 280"/>
                    <a:gd name="T17" fmla="*/ 34188 h 112"/>
                    <a:gd name="T18" fmla="*/ 49677 w 280"/>
                    <a:gd name="T19" fmla="*/ 34188 h 112"/>
                    <a:gd name="T20" fmla="*/ 143300 w 280"/>
                    <a:gd name="T21" fmla="*/ 178537 h 112"/>
                    <a:gd name="T22" fmla="*/ 517792 w 280"/>
                    <a:gd name="T23" fmla="*/ 178537 h 112"/>
                    <a:gd name="T24" fmla="*/ 534988 w 280"/>
                    <a:gd name="T25" fmla="*/ 195631 h 112"/>
                    <a:gd name="T26" fmla="*/ 517792 w 280"/>
                    <a:gd name="T27" fmla="*/ 212725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112"/>
                    <a:gd name="T44" fmla="*/ 280 w 280"/>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112">
                      <a:moveTo>
                        <a:pt x="271" y="112"/>
                      </a:moveTo>
                      <a:cubicBezTo>
                        <a:pt x="71" y="112"/>
                        <a:pt x="71" y="112"/>
                        <a:pt x="71" y="112"/>
                      </a:cubicBezTo>
                      <a:cubicBezTo>
                        <a:pt x="68" y="112"/>
                        <a:pt x="65" y="110"/>
                        <a:pt x="63" y="107"/>
                      </a:cubicBezTo>
                      <a:cubicBezTo>
                        <a:pt x="2" y="14"/>
                        <a:pt x="2" y="14"/>
                        <a:pt x="2" y="14"/>
                      </a:cubicBezTo>
                      <a:cubicBezTo>
                        <a:pt x="0" y="11"/>
                        <a:pt x="0" y="7"/>
                        <a:pt x="2" y="5"/>
                      </a:cubicBezTo>
                      <a:cubicBezTo>
                        <a:pt x="3" y="2"/>
                        <a:pt x="6" y="0"/>
                        <a:pt x="10" y="0"/>
                      </a:cubicBezTo>
                      <a:cubicBezTo>
                        <a:pt x="71" y="0"/>
                        <a:pt x="71" y="0"/>
                        <a:pt x="71" y="0"/>
                      </a:cubicBezTo>
                      <a:cubicBezTo>
                        <a:pt x="76" y="0"/>
                        <a:pt x="80" y="4"/>
                        <a:pt x="80" y="9"/>
                      </a:cubicBezTo>
                      <a:cubicBezTo>
                        <a:pt x="80" y="14"/>
                        <a:pt x="76" y="18"/>
                        <a:pt x="71" y="18"/>
                      </a:cubicBezTo>
                      <a:cubicBezTo>
                        <a:pt x="26" y="18"/>
                        <a:pt x="26" y="18"/>
                        <a:pt x="26" y="18"/>
                      </a:cubicBezTo>
                      <a:cubicBezTo>
                        <a:pt x="75" y="94"/>
                        <a:pt x="75" y="94"/>
                        <a:pt x="75" y="94"/>
                      </a:cubicBezTo>
                      <a:cubicBezTo>
                        <a:pt x="271" y="94"/>
                        <a:pt x="271" y="94"/>
                        <a:pt x="271" y="94"/>
                      </a:cubicBezTo>
                      <a:cubicBezTo>
                        <a:pt x="276" y="94"/>
                        <a:pt x="280" y="98"/>
                        <a:pt x="280" y="103"/>
                      </a:cubicBezTo>
                      <a:cubicBezTo>
                        <a:pt x="280" y="108"/>
                        <a:pt x="276" y="112"/>
                        <a:pt x="271" y="1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8" name="Freeform 311">
                  <a:extLst>
                    <a:ext uri="{FF2B5EF4-FFF2-40B4-BE49-F238E27FC236}">
                      <a16:creationId xmlns:a16="http://schemas.microsoft.com/office/drawing/2014/main" id="{833A1056-78F4-4E63-8915-1FE01C6C933E}"/>
                    </a:ext>
                  </a:extLst>
                </p:cNvPr>
                <p:cNvSpPr>
                  <a:spLocks/>
                </p:cNvSpPr>
                <p:nvPr/>
              </p:nvSpPr>
              <p:spPr bwMode="gray">
                <a:xfrm>
                  <a:off x="3816350" y="923925"/>
                  <a:ext cx="295275" cy="180975"/>
                </a:xfrm>
                <a:custGeom>
                  <a:avLst/>
                  <a:gdLst>
                    <a:gd name="T0" fmla="*/ 278130 w 155"/>
                    <a:gd name="T1" fmla="*/ 180975 h 95"/>
                    <a:gd name="T2" fmla="*/ 137160 w 155"/>
                    <a:gd name="T3" fmla="*/ 180975 h 95"/>
                    <a:gd name="T4" fmla="*/ 123825 w 155"/>
                    <a:gd name="T5" fmla="*/ 173355 h 95"/>
                    <a:gd name="T6" fmla="*/ 5715 w 155"/>
                    <a:gd name="T7" fmla="*/ 28575 h 95"/>
                    <a:gd name="T8" fmla="*/ 7620 w 155"/>
                    <a:gd name="T9" fmla="*/ 5715 h 95"/>
                    <a:gd name="T10" fmla="*/ 32385 w 155"/>
                    <a:gd name="T11" fmla="*/ 7620 h 95"/>
                    <a:gd name="T12" fmla="*/ 144780 w 155"/>
                    <a:gd name="T13" fmla="*/ 146685 h 95"/>
                    <a:gd name="T14" fmla="*/ 278130 w 155"/>
                    <a:gd name="T15" fmla="*/ 146685 h 95"/>
                    <a:gd name="T16" fmla="*/ 295275 w 155"/>
                    <a:gd name="T17" fmla="*/ 163830 h 95"/>
                    <a:gd name="T18" fmla="*/ 278130 w 155"/>
                    <a:gd name="T19" fmla="*/ 180975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5"/>
                    <a:gd name="T31" fmla="*/ 0 h 95"/>
                    <a:gd name="T32" fmla="*/ 155 w 155"/>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5" h="95">
                      <a:moveTo>
                        <a:pt x="146" y="95"/>
                      </a:moveTo>
                      <a:cubicBezTo>
                        <a:pt x="72" y="95"/>
                        <a:pt x="72" y="95"/>
                        <a:pt x="72" y="95"/>
                      </a:cubicBezTo>
                      <a:cubicBezTo>
                        <a:pt x="69" y="95"/>
                        <a:pt x="67" y="93"/>
                        <a:pt x="65" y="91"/>
                      </a:cubicBezTo>
                      <a:cubicBezTo>
                        <a:pt x="3" y="15"/>
                        <a:pt x="3" y="15"/>
                        <a:pt x="3" y="15"/>
                      </a:cubicBezTo>
                      <a:cubicBezTo>
                        <a:pt x="0" y="12"/>
                        <a:pt x="0" y="6"/>
                        <a:pt x="4" y="3"/>
                      </a:cubicBezTo>
                      <a:cubicBezTo>
                        <a:pt x="8" y="0"/>
                        <a:pt x="14" y="0"/>
                        <a:pt x="17" y="4"/>
                      </a:cubicBezTo>
                      <a:cubicBezTo>
                        <a:pt x="76" y="77"/>
                        <a:pt x="76" y="77"/>
                        <a:pt x="76" y="77"/>
                      </a:cubicBezTo>
                      <a:cubicBezTo>
                        <a:pt x="146" y="77"/>
                        <a:pt x="146" y="77"/>
                        <a:pt x="146" y="77"/>
                      </a:cubicBezTo>
                      <a:cubicBezTo>
                        <a:pt x="151" y="77"/>
                        <a:pt x="155" y="81"/>
                        <a:pt x="155" y="86"/>
                      </a:cubicBezTo>
                      <a:cubicBezTo>
                        <a:pt x="155" y="91"/>
                        <a:pt x="151" y="95"/>
                        <a:pt x="146" y="9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9" name="Freeform 312">
                  <a:extLst>
                    <a:ext uri="{FF2B5EF4-FFF2-40B4-BE49-F238E27FC236}">
                      <a16:creationId xmlns:a16="http://schemas.microsoft.com/office/drawing/2014/main" id="{04F8424D-3825-4418-BAAE-6C28EE9A7EC0}"/>
                    </a:ext>
                  </a:extLst>
                </p:cNvPr>
                <p:cNvSpPr>
                  <a:spLocks/>
                </p:cNvSpPr>
                <p:nvPr/>
              </p:nvSpPr>
              <p:spPr bwMode="gray">
                <a:xfrm>
                  <a:off x="4076700" y="998538"/>
                  <a:ext cx="34925" cy="176213"/>
                </a:xfrm>
                <a:custGeom>
                  <a:avLst/>
                  <a:gdLst>
                    <a:gd name="T0" fmla="*/ 17463 w 18"/>
                    <a:gd name="T1" fmla="*/ 176213 h 93"/>
                    <a:gd name="T2" fmla="*/ 0 w 18"/>
                    <a:gd name="T3" fmla="*/ 159160 h 93"/>
                    <a:gd name="T4" fmla="*/ 0 w 18"/>
                    <a:gd name="T5" fmla="*/ 17053 h 93"/>
                    <a:gd name="T6" fmla="*/ 17463 w 18"/>
                    <a:gd name="T7" fmla="*/ 0 h 93"/>
                    <a:gd name="T8" fmla="*/ 34925 w 18"/>
                    <a:gd name="T9" fmla="*/ 17053 h 93"/>
                    <a:gd name="T10" fmla="*/ 34925 w 18"/>
                    <a:gd name="T11" fmla="*/ 159160 h 93"/>
                    <a:gd name="T12" fmla="*/ 17463 w 18"/>
                    <a:gd name="T13" fmla="*/ 176213 h 93"/>
                    <a:gd name="T14" fmla="*/ 0 60000 65536"/>
                    <a:gd name="T15" fmla="*/ 0 60000 65536"/>
                    <a:gd name="T16" fmla="*/ 0 60000 65536"/>
                    <a:gd name="T17" fmla="*/ 0 60000 65536"/>
                    <a:gd name="T18" fmla="*/ 0 60000 65536"/>
                    <a:gd name="T19" fmla="*/ 0 60000 65536"/>
                    <a:gd name="T20" fmla="*/ 0 60000 65536"/>
                    <a:gd name="T21" fmla="*/ 0 w 18"/>
                    <a:gd name="T22" fmla="*/ 0 h 93"/>
                    <a:gd name="T23" fmla="*/ 18 w 1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3">
                      <a:moveTo>
                        <a:pt x="9" y="93"/>
                      </a:moveTo>
                      <a:cubicBezTo>
                        <a:pt x="4" y="93"/>
                        <a:pt x="0" y="89"/>
                        <a:pt x="0" y="84"/>
                      </a:cubicBezTo>
                      <a:cubicBezTo>
                        <a:pt x="0" y="9"/>
                        <a:pt x="0" y="9"/>
                        <a:pt x="0" y="9"/>
                      </a:cubicBezTo>
                      <a:cubicBezTo>
                        <a:pt x="0" y="4"/>
                        <a:pt x="4" y="0"/>
                        <a:pt x="9" y="0"/>
                      </a:cubicBezTo>
                      <a:cubicBezTo>
                        <a:pt x="14" y="0"/>
                        <a:pt x="18" y="4"/>
                        <a:pt x="18" y="9"/>
                      </a:cubicBezTo>
                      <a:cubicBezTo>
                        <a:pt x="18" y="84"/>
                        <a:pt x="18" y="84"/>
                        <a:pt x="18" y="84"/>
                      </a:cubicBezTo>
                      <a:cubicBezTo>
                        <a:pt x="18" y="89"/>
                        <a:pt x="14" y="93"/>
                        <a:pt x="9" y="9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80" name="Freeform 313">
                  <a:extLst>
                    <a:ext uri="{FF2B5EF4-FFF2-40B4-BE49-F238E27FC236}">
                      <a16:creationId xmlns:a16="http://schemas.microsoft.com/office/drawing/2014/main" id="{CE54C43A-7BA6-433F-AB24-0AE6172A97FC}"/>
                    </a:ext>
                  </a:extLst>
                </p:cNvPr>
                <p:cNvSpPr>
                  <a:spLocks noEditPoints="1"/>
                </p:cNvSpPr>
                <p:nvPr/>
              </p:nvSpPr>
              <p:spPr bwMode="gray">
                <a:xfrm>
                  <a:off x="3511550" y="781050"/>
                  <a:ext cx="95250" cy="152400"/>
                </a:xfrm>
                <a:custGeom>
                  <a:avLst/>
                  <a:gdLst>
                    <a:gd name="T0" fmla="*/ 78105 w 50"/>
                    <a:gd name="T1" fmla="*/ 152400 h 80"/>
                    <a:gd name="T2" fmla="*/ 17145 w 50"/>
                    <a:gd name="T3" fmla="*/ 152400 h 80"/>
                    <a:gd name="T4" fmla="*/ 0 w 50"/>
                    <a:gd name="T5" fmla="*/ 135255 h 80"/>
                    <a:gd name="T6" fmla="*/ 0 w 50"/>
                    <a:gd name="T7" fmla="*/ 17145 h 80"/>
                    <a:gd name="T8" fmla="*/ 17145 w 50"/>
                    <a:gd name="T9" fmla="*/ 0 h 80"/>
                    <a:gd name="T10" fmla="*/ 78105 w 50"/>
                    <a:gd name="T11" fmla="*/ 0 h 80"/>
                    <a:gd name="T12" fmla="*/ 95250 w 50"/>
                    <a:gd name="T13" fmla="*/ 17145 h 80"/>
                    <a:gd name="T14" fmla="*/ 95250 w 50"/>
                    <a:gd name="T15" fmla="*/ 135255 h 80"/>
                    <a:gd name="T16" fmla="*/ 78105 w 50"/>
                    <a:gd name="T17" fmla="*/ 152400 h 80"/>
                    <a:gd name="T18" fmla="*/ 34290 w 50"/>
                    <a:gd name="T19" fmla="*/ 118110 h 80"/>
                    <a:gd name="T20" fmla="*/ 60960 w 50"/>
                    <a:gd name="T21" fmla="*/ 118110 h 80"/>
                    <a:gd name="T22" fmla="*/ 60960 w 50"/>
                    <a:gd name="T23" fmla="*/ 34290 h 80"/>
                    <a:gd name="T24" fmla="*/ 34290 w 50"/>
                    <a:gd name="T25" fmla="*/ 34290 h 80"/>
                    <a:gd name="T26" fmla="*/ 34290 w 50"/>
                    <a:gd name="T27" fmla="*/ 11811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80"/>
                    <a:gd name="T44" fmla="*/ 50 w 50"/>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80">
                      <a:moveTo>
                        <a:pt x="41" y="80"/>
                      </a:moveTo>
                      <a:cubicBezTo>
                        <a:pt x="9" y="80"/>
                        <a:pt x="9" y="80"/>
                        <a:pt x="9" y="80"/>
                      </a:cubicBezTo>
                      <a:cubicBezTo>
                        <a:pt x="4" y="80"/>
                        <a:pt x="0" y="76"/>
                        <a:pt x="0" y="71"/>
                      </a:cubicBezTo>
                      <a:cubicBezTo>
                        <a:pt x="0" y="9"/>
                        <a:pt x="0" y="9"/>
                        <a:pt x="0" y="9"/>
                      </a:cubicBezTo>
                      <a:cubicBezTo>
                        <a:pt x="0" y="4"/>
                        <a:pt x="4" y="0"/>
                        <a:pt x="9" y="0"/>
                      </a:cubicBezTo>
                      <a:cubicBezTo>
                        <a:pt x="41" y="0"/>
                        <a:pt x="41" y="0"/>
                        <a:pt x="41" y="0"/>
                      </a:cubicBezTo>
                      <a:cubicBezTo>
                        <a:pt x="46" y="0"/>
                        <a:pt x="50" y="4"/>
                        <a:pt x="50" y="9"/>
                      </a:cubicBezTo>
                      <a:cubicBezTo>
                        <a:pt x="50" y="71"/>
                        <a:pt x="50" y="71"/>
                        <a:pt x="50" y="71"/>
                      </a:cubicBezTo>
                      <a:cubicBezTo>
                        <a:pt x="50" y="76"/>
                        <a:pt x="46" y="80"/>
                        <a:pt x="41" y="80"/>
                      </a:cubicBezTo>
                      <a:close/>
                      <a:moveTo>
                        <a:pt x="18" y="62"/>
                      </a:moveTo>
                      <a:cubicBezTo>
                        <a:pt x="32" y="62"/>
                        <a:pt x="32" y="62"/>
                        <a:pt x="32" y="62"/>
                      </a:cubicBezTo>
                      <a:cubicBezTo>
                        <a:pt x="32" y="18"/>
                        <a:pt x="32" y="18"/>
                        <a:pt x="32" y="18"/>
                      </a:cubicBezTo>
                      <a:cubicBezTo>
                        <a:pt x="18" y="18"/>
                        <a:pt x="18" y="18"/>
                        <a:pt x="18" y="18"/>
                      </a:cubicBezTo>
                      <a:lnTo>
                        <a:pt x="18" y="6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81" name="Freeform 314">
                  <a:extLst>
                    <a:ext uri="{FF2B5EF4-FFF2-40B4-BE49-F238E27FC236}">
                      <a16:creationId xmlns:a16="http://schemas.microsoft.com/office/drawing/2014/main" id="{D9DE3F6C-1BE3-4C49-8F19-A4D51C8E933E}"/>
                    </a:ext>
                  </a:extLst>
                </p:cNvPr>
                <p:cNvSpPr>
                  <a:spLocks/>
                </p:cNvSpPr>
                <p:nvPr/>
              </p:nvSpPr>
              <p:spPr bwMode="gray">
                <a:xfrm>
                  <a:off x="3571875" y="685800"/>
                  <a:ext cx="471488" cy="274638"/>
                </a:xfrm>
                <a:custGeom>
                  <a:avLst/>
                  <a:gdLst>
                    <a:gd name="T0" fmla="*/ 454308 w 247"/>
                    <a:gd name="T1" fmla="*/ 274638 h 144"/>
                    <a:gd name="T2" fmla="*/ 17180 w 247"/>
                    <a:gd name="T3" fmla="*/ 274638 h 144"/>
                    <a:gd name="T4" fmla="*/ 0 w 247"/>
                    <a:gd name="T5" fmla="*/ 257473 h 144"/>
                    <a:gd name="T6" fmla="*/ 0 w 247"/>
                    <a:gd name="T7" fmla="*/ 116340 h 144"/>
                    <a:gd name="T8" fmla="*/ 17180 w 247"/>
                    <a:gd name="T9" fmla="*/ 99175 h 144"/>
                    <a:gd name="T10" fmla="*/ 34359 w 247"/>
                    <a:gd name="T11" fmla="*/ 116340 h 144"/>
                    <a:gd name="T12" fmla="*/ 34359 w 247"/>
                    <a:gd name="T13" fmla="*/ 240308 h 144"/>
                    <a:gd name="T14" fmla="*/ 437129 w 247"/>
                    <a:gd name="T15" fmla="*/ 240308 h 144"/>
                    <a:gd name="T16" fmla="*/ 437129 w 247"/>
                    <a:gd name="T17" fmla="*/ 34330 h 144"/>
                    <a:gd name="T18" fmla="*/ 387498 w 247"/>
                    <a:gd name="T19" fmla="*/ 34330 h 144"/>
                    <a:gd name="T20" fmla="*/ 370319 w 247"/>
                    <a:gd name="T21" fmla="*/ 17165 h 144"/>
                    <a:gd name="T22" fmla="*/ 387498 w 247"/>
                    <a:gd name="T23" fmla="*/ 0 h 144"/>
                    <a:gd name="T24" fmla="*/ 454308 w 247"/>
                    <a:gd name="T25" fmla="*/ 0 h 144"/>
                    <a:gd name="T26" fmla="*/ 471488 w 247"/>
                    <a:gd name="T27" fmla="*/ 17165 h 144"/>
                    <a:gd name="T28" fmla="*/ 471488 w 247"/>
                    <a:gd name="T29" fmla="*/ 257473 h 144"/>
                    <a:gd name="T30" fmla="*/ 454308 w 247"/>
                    <a:gd name="T31" fmla="*/ 274638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7"/>
                    <a:gd name="T49" fmla="*/ 0 h 144"/>
                    <a:gd name="T50" fmla="*/ 247 w 247"/>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7" h="144">
                      <a:moveTo>
                        <a:pt x="238" y="144"/>
                      </a:moveTo>
                      <a:cubicBezTo>
                        <a:pt x="9" y="144"/>
                        <a:pt x="9" y="144"/>
                        <a:pt x="9" y="144"/>
                      </a:cubicBezTo>
                      <a:cubicBezTo>
                        <a:pt x="4" y="144"/>
                        <a:pt x="0" y="140"/>
                        <a:pt x="0" y="135"/>
                      </a:cubicBezTo>
                      <a:cubicBezTo>
                        <a:pt x="0" y="61"/>
                        <a:pt x="0" y="61"/>
                        <a:pt x="0" y="61"/>
                      </a:cubicBezTo>
                      <a:cubicBezTo>
                        <a:pt x="0" y="56"/>
                        <a:pt x="4" y="52"/>
                        <a:pt x="9" y="52"/>
                      </a:cubicBezTo>
                      <a:cubicBezTo>
                        <a:pt x="14" y="52"/>
                        <a:pt x="18" y="56"/>
                        <a:pt x="18" y="61"/>
                      </a:cubicBezTo>
                      <a:cubicBezTo>
                        <a:pt x="18" y="126"/>
                        <a:pt x="18" y="126"/>
                        <a:pt x="18" y="126"/>
                      </a:cubicBezTo>
                      <a:cubicBezTo>
                        <a:pt x="229" y="126"/>
                        <a:pt x="229" y="126"/>
                        <a:pt x="229" y="126"/>
                      </a:cubicBezTo>
                      <a:cubicBezTo>
                        <a:pt x="229" y="18"/>
                        <a:pt x="229" y="18"/>
                        <a:pt x="229" y="18"/>
                      </a:cubicBezTo>
                      <a:cubicBezTo>
                        <a:pt x="203" y="18"/>
                        <a:pt x="203" y="18"/>
                        <a:pt x="203" y="18"/>
                      </a:cubicBezTo>
                      <a:cubicBezTo>
                        <a:pt x="198" y="18"/>
                        <a:pt x="194" y="14"/>
                        <a:pt x="194" y="9"/>
                      </a:cubicBezTo>
                      <a:cubicBezTo>
                        <a:pt x="194" y="4"/>
                        <a:pt x="198" y="0"/>
                        <a:pt x="203" y="0"/>
                      </a:cubicBezTo>
                      <a:cubicBezTo>
                        <a:pt x="238" y="0"/>
                        <a:pt x="238" y="0"/>
                        <a:pt x="238" y="0"/>
                      </a:cubicBezTo>
                      <a:cubicBezTo>
                        <a:pt x="243" y="0"/>
                        <a:pt x="247" y="4"/>
                        <a:pt x="247" y="9"/>
                      </a:cubicBezTo>
                      <a:cubicBezTo>
                        <a:pt x="247" y="135"/>
                        <a:pt x="247" y="135"/>
                        <a:pt x="247" y="135"/>
                      </a:cubicBezTo>
                      <a:cubicBezTo>
                        <a:pt x="247" y="140"/>
                        <a:pt x="243" y="144"/>
                        <a:pt x="238"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82" name="Freeform 315">
                  <a:extLst>
                    <a:ext uri="{FF2B5EF4-FFF2-40B4-BE49-F238E27FC236}">
                      <a16:creationId xmlns:a16="http://schemas.microsoft.com/office/drawing/2014/main" id="{1B8D6538-BDDE-40E5-A0CB-DD89A495EC6F}"/>
                    </a:ext>
                  </a:extLst>
                </p:cNvPr>
                <p:cNvSpPr>
                  <a:spLocks/>
                </p:cNvSpPr>
                <p:nvPr/>
              </p:nvSpPr>
              <p:spPr bwMode="gray">
                <a:xfrm>
                  <a:off x="3571875" y="685800"/>
                  <a:ext cx="285750" cy="33338"/>
                </a:xfrm>
                <a:custGeom>
                  <a:avLst/>
                  <a:gdLst>
                    <a:gd name="T0" fmla="*/ 268605 w 150"/>
                    <a:gd name="T1" fmla="*/ 33338 h 18"/>
                    <a:gd name="T2" fmla="*/ 17145 w 150"/>
                    <a:gd name="T3" fmla="*/ 33338 h 18"/>
                    <a:gd name="T4" fmla="*/ 0 w 150"/>
                    <a:gd name="T5" fmla="*/ 16669 h 18"/>
                    <a:gd name="T6" fmla="*/ 17145 w 150"/>
                    <a:gd name="T7" fmla="*/ 0 h 18"/>
                    <a:gd name="T8" fmla="*/ 268605 w 150"/>
                    <a:gd name="T9" fmla="*/ 0 h 18"/>
                    <a:gd name="T10" fmla="*/ 285750 w 150"/>
                    <a:gd name="T11" fmla="*/ 16669 h 18"/>
                    <a:gd name="T12" fmla="*/ 268605 w 150"/>
                    <a:gd name="T13" fmla="*/ 33338 h 18"/>
                    <a:gd name="T14" fmla="*/ 0 60000 65536"/>
                    <a:gd name="T15" fmla="*/ 0 60000 65536"/>
                    <a:gd name="T16" fmla="*/ 0 60000 65536"/>
                    <a:gd name="T17" fmla="*/ 0 60000 65536"/>
                    <a:gd name="T18" fmla="*/ 0 60000 65536"/>
                    <a:gd name="T19" fmla="*/ 0 60000 65536"/>
                    <a:gd name="T20" fmla="*/ 0 60000 65536"/>
                    <a:gd name="T21" fmla="*/ 0 w 150"/>
                    <a:gd name="T22" fmla="*/ 0 h 18"/>
                    <a:gd name="T23" fmla="*/ 150 w 15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 h="18">
                      <a:moveTo>
                        <a:pt x="141" y="18"/>
                      </a:moveTo>
                      <a:cubicBezTo>
                        <a:pt x="9" y="18"/>
                        <a:pt x="9" y="18"/>
                        <a:pt x="9" y="18"/>
                      </a:cubicBezTo>
                      <a:cubicBezTo>
                        <a:pt x="4" y="18"/>
                        <a:pt x="0" y="14"/>
                        <a:pt x="0" y="9"/>
                      </a:cubicBezTo>
                      <a:cubicBezTo>
                        <a:pt x="0" y="4"/>
                        <a:pt x="4" y="0"/>
                        <a:pt x="9" y="0"/>
                      </a:cubicBezTo>
                      <a:cubicBezTo>
                        <a:pt x="141" y="0"/>
                        <a:pt x="141" y="0"/>
                        <a:pt x="141" y="0"/>
                      </a:cubicBezTo>
                      <a:cubicBezTo>
                        <a:pt x="146" y="0"/>
                        <a:pt x="150" y="4"/>
                        <a:pt x="150" y="9"/>
                      </a:cubicBezTo>
                      <a:cubicBezTo>
                        <a:pt x="150" y="14"/>
                        <a:pt x="146" y="18"/>
                        <a:pt x="14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grpSp>
          <p:grpSp>
            <p:nvGrpSpPr>
              <p:cNvPr id="226" name="组合 274">
                <a:extLst>
                  <a:ext uri="{FF2B5EF4-FFF2-40B4-BE49-F238E27FC236}">
                    <a16:creationId xmlns:a16="http://schemas.microsoft.com/office/drawing/2014/main" id="{5855E8EE-C8AB-4557-9FA2-D5AAFC3984E5}"/>
                  </a:ext>
                </a:extLst>
              </p:cNvPr>
              <p:cNvGrpSpPr>
                <a:grpSpLocks/>
              </p:cNvGrpSpPr>
              <p:nvPr/>
            </p:nvGrpSpPr>
            <p:grpSpPr bwMode="gray">
              <a:xfrm>
                <a:off x="6601322" y="5379861"/>
                <a:ext cx="384363" cy="385067"/>
                <a:chOff x="8413750" y="2260600"/>
                <a:chExt cx="866775" cy="868363"/>
              </a:xfrm>
            </p:grpSpPr>
            <p:sp>
              <p:nvSpPr>
                <p:cNvPr id="227" name="Freeform 173">
                  <a:extLst>
                    <a:ext uri="{FF2B5EF4-FFF2-40B4-BE49-F238E27FC236}">
                      <a16:creationId xmlns:a16="http://schemas.microsoft.com/office/drawing/2014/main" id="{4F3CB1C2-47E3-4351-B77B-078FF3DB302D}"/>
                    </a:ext>
                  </a:extLst>
                </p:cNvPr>
                <p:cNvSpPr>
                  <a:spLocks noEditPoints="1"/>
                </p:cNvSpPr>
                <p:nvPr/>
              </p:nvSpPr>
              <p:spPr bwMode="gray">
                <a:xfrm>
                  <a:off x="8596313" y="2874963"/>
                  <a:ext cx="58737" cy="58738"/>
                </a:xfrm>
                <a:custGeom>
                  <a:avLst/>
                  <a:gdLst>
                    <a:gd name="T0" fmla="*/ 30258 w 33"/>
                    <a:gd name="T1" fmla="*/ 58738 h 33"/>
                    <a:gd name="T2" fmla="*/ 0 w 33"/>
                    <a:gd name="T3" fmla="*/ 30259 h 33"/>
                    <a:gd name="T4" fmla="*/ 30258 w 33"/>
                    <a:gd name="T5" fmla="*/ 0 h 33"/>
                    <a:gd name="T6" fmla="*/ 58737 w 33"/>
                    <a:gd name="T7" fmla="*/ 30259 h 33"/>
                    <a:gd name="T8" fmla="*/ 30258 w 33"/>
                    <a:gd name="T9" fmla="*/ 58738 h 33"/>
                    <a:gd name="T10" fmla="*/ 30258 w 33"/>
                    <a:gd name="T11" fmla="*/ 21359 h 33"/>
                    <a:gd name="T12" fmla="*/ 21359 w 33"/>
                    <a:gd name="T13" fmla="*/ 30259 h 33"/>
                    <a:gd name="T14" fmla="*/ 30258 w 33"/>
                    <a:gd name="T15" fmla="*/ 37379 h 33"/>
                    <a:gd name="T16" fmla="*/ 37378 w 33"/>
                    <a:gd name="T17" fmla="*/ 30259 h 33"/>
                    <a:gd name="T18" fmla="*/ 30258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7" y="33"/>
                      </a:moveTo>
                      <a:cubicBezTo>
                        <a:pt x="8" y="33"/>
                        <a:pt x="0" y="26"/>
                        <a:pt x="0" y="17"/>
                      </a:cubicBezTo>
                      <a:cubicBezTo>
                        <a:pt x="0" y="7"/>
                        <a:pt x="8" y="0"/>
                        <a:pt x="17" y="0"/>
                      </a:cubicBezTo>
                      <a:cubicBezTo>
                        <a:pt x="26" y="0"/>
                        <a:pt x="33" y="7"/>
                        <a:pt x="33" y="17"/>
                      </a:cubicBezTo>
                      <a:cubicBezTo>
                        <a:pt x="33" y="26"/>
                        <a:pt x="26" y="33"/>
                        <a:pt x="17" y="33"/>
                      </a:cubicBezTo>
                      <a:close/>
                      <a:moveTo>
                        <a:pt x="17" y="12"/>
                      </a:moveTo>
                      <a:cubicBezTo>
                        <a:pt x="14" y="12"/>
                        <a:pt x="12" y="14"/>
                        <a:pt x="12" y="17"/>
                      </a:cubicBezTo>
                      <a:cubicBezTo>
                        <a:pt x="12" y="19"/>
                        <a:pt x="14" y="21"/>
                        <a:pt x="17" y="21"/>
                      </a:cubicBezTo>
                      <a:cubicBezTo>
                        <a:pt x="19" y="21"/>
                        <a:pt x="21" y="19"/>
                        <a:pt x="21" y="17"/>
                      </a:cubicBezTo>
                      <a:cubicBezTo>
                        <a:pt x="21" y="14"/>
                        <a:pt x="19" y="12"/>
                        <a:pt x="17"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28" name="Freeform 174">
                  <a:extLst>
                    <a:ext uri="{FF2B5EF4-FFF2-40B4-BE49-F238E27FC236}">
                      <a16:creationId xmlns:a16="http://schemas.microsoft.com/office/drawing/2014/main" id="{D440CF1D-7746-49FE-8473-586CC2F7DFB4}"/>
                    </a:ext>
                  </a:extLst>
                </p:cNvPr>
                <p:cNvSpPr>
                  <a:spLocks noEditPoints="1"/>
                </p:cNvSpPr>
                <p:nvPr/>
              </p:nvSpPr>
              <p:spPr bwMode="gray">
                <a:xfrm>
                  <a:off x="8658225" y="2874963"/>
                  <a:ext cx="58737" cy="58738"/>
                </a:xfrm>
                <a:custGeom>
                  <a:avLst/>
                  <a:gdLst>
                    <a:gd name="T0" fmla="*/ 28479 w 33"/>
                    <a:gd name="T1" fmla="*/ 58738 h 33"/>
                    <a:gd name="T2" fmla="*/ 0 w 33"/>
                    <a:gd name="T3" fmla="*/ 30259 h 33"/>
                    <a:gd name="T4" fmla="*/ 28479 w 33"/>
                    <a:gd name="T5" fmla="*/ 0 h 33"/>
                    <a:gd name="T6" fmla="*/ 58737 w 33"/>
                    <a:gd name="T7" fmla="*/ 30259 h 33"/>
                    <a:gd name="T8" fmla="*/ 28479 w 33"/>
                    <a:gd name="T9" fmla="*/ 58738 h 33"/>
                    <a:gd name="T10" fmla="*/ 28479 w 33"/>
                    <a:gd name="T11" fmla="*/ 21359 h 33"/>
                    <a:gd name="T12" fmla="*/ 21359 w 33"/>
                    <a:gd name="T13" fmla="*/ 30259 h 33"/>
                    <a:gd name="T14" fmla="*/ 28479 w 33"/>
                    <a:gd name="T15" fmla="*/ 37379 h 33"/>
                    <a:gd name="T16" fmla="*/ 37378 w 33"/>
                    <a:gd name="T17" fmla="*/ 30259 h 33"/>
                    <a:gd name="T18" fmla="*/ 28479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6"/>
                        <a:pt x="0" y="17"/>
                      </a:cubicBezTo>
                      <a:cubicBezTo>
                        <a:pt x="0" y="7"/>
                        <a:pt x="7" y="0"/>
                        <a:pt x="16" y="0"/>
                      </a:cubicBezTo>
                      <a:cubicBezTo>
                        <a:pt x="25" y="0"/>
                        <a:pt x="33" y="7"/>
                        <a:pt x="33" y="17"/>
                      </a:cubicBezTo>
                      <a:cubicBezTo>
                        <a:pt x="33" y="26"/>
                        <a:pt x="25" y="33"/>
                        <a:pt x="16" y="33"/>
                      </a:cubicBezTo>
                      <a:close/>
                      <a:moveTo>
                        <a:pt x="16" y="12"/>
                      </a:moveTo>
                      <a:cubicBezTo>
                        <a:pt x="14" y="12"/>
                        <a:pt x="12" y="14"/>
                        <a:pt x="12" y="17"/>
                      </a:cubicBezTo>
                      <a:cubicBezTo>
                        <a:pt x="12" y="19"/>
                        <a:pt x="14" y="21"/>
                        <a:pt x="16" y="21"/>
                      </a:cubicBezTo>
                      <a:cubicBezTo>
                        <a:pt x="19" y="21"/>
                        <a:pt x="21" y="19"/>
                        <a:pt x="21" y="17"/>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0" name="Freeform 175">
                  <a:extLst>
                    <a:ext uri="{FF2B5EF4-FFF2-40B4-BE49-F238E27FC236}">
                      <a16:creationId xmlns:a16="http://schemas.microsoft.com/office/drawing/2014/main" id="{493AFF95-478A-4EEE-82C4-C3738C394FE4}"/>
                    </a:ext>
                  </a:extLst>
                </p:cNvPr>
                <p:cNvSpPr>
                  <a:spLocks noEditPoints="1"/>
                </p:cNvSpPr>
                <p:nvPr/>
              </p:nvSpPr>
              <p:spPr bwMode="gray">
                <a:xfrm>
                  <a:off x="8720138" y="2874963"/>
                  <a:ext cx="58737" cy="58738"/>
                </a:xfrm>
                <a:custGeom>
                  <a:avLst/>
                  <a:gdLst>
                    <a:gd name="T0" fmla="*/ 28479 w 33"/>
                    <a:gd name="T1" fmla="*/ 58738 h 33"/>
                    <a:gd name="T2" fmla="*/ 0 w 33"/>
                    <a:gd name="T3" fmla="*/ 30259 h 33"/>
                    <a:gd name="T4" fmla="*/ 28479 w 33"/>
                    <a:gd name="T5" fmla="*/ 0 h 33"/>
                    <a:gd name="T6" fmla="*/ 58737 w 33"/>
                    <a:gd name="T7" fmla="*/ 30259 h 33"/>
                    <a:gd name="T8" fmla="*/ 28479 w 33"/>
                    <a:gd name="T9" fmla="*/ 58738 h 33"/>
                    <a:gd name="T10" fmla="*/ 28479 w 33"/>
                    <a:gd name="T11" fmla="*/ 21359 h 33"/>
                    <a:gd name="T12" fmla="*/ 21359 w 33"/>
                    <a:gd name="T13" fmla="*/ 30259 h 33"/>
                    <a:gd name="T14" fmla="*/ 28479 w 33"/>
                    <a:gd name="T15" fmla="*/ 37379 h 33"/>
                    <a:gd name="T16" fmla="*/ 37378 w 33"/>
                    <a:gd name="T17" fmla="*/ 30259 h 33"/>
                    <a:gd name="T18" fmla="*/ 28479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6"/>
                        <a:pt x="0" y="17"/>
                      </a:cubicBezTo>
                      <a:cubicBezTo>
                        <a:pt x="0" y="7"/>
                        <a:pt x="7" y="0"/>
                        <a:pt x="16" y="0"/>
                      </a:cubicBezTo>
                      <a:cubicBezTo>
                        <a:pt x="25" y="0"/>
                        <a:pt x="33" y="7"/>
                        <a:pt x="33" y="17"/>
                      </a:cubicBezTo>
                      <a:cubicBezTo>
                        <a:pt x="33" y="26"/>
                        <a:pt x="25" y="33"/>
                        <a:pt x="16" y="33"/>
                      </a:cubicBezTo>
                      <a:close/>
                      <a:moveTo>
                        <a:pt x="16" y="12"/>
                      </a:moveTo>
                      <a:cubicBezTo>
                        <a:pt x="14" y="12"/>
                        <a:pt x="12" y="14"/>
                        <a:pt x="12" y="17"/>
                      </a:cubicBezTo>
                      <a:cubicBezTo>
                        <a:pt x="12" y="19"/>
                        <a:pt x="14" y="21"/>
                        <a:pt x="16" y="21"/>
                      </a:cubicBezTo>
                      <a:cubicBezTo>
                        <a:pt x="19" y="21"/>
                        <a:pt x="21" y="19"/>
                        <a:pt x="21" y="17"/>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1" name="Freeform 176">
                  <a:extLst>
                    <a:ext uri="{FF2B5EF4-FFF2-40B4-BE49-F238E27FC236}">
                      <a16:creationId xmlns:a16="http://schemas.microsoft.com/office/drawing/2014/main" id="{2B298ADF-8C53-4339-B1FB-E70A7D08B877}"/>
                    </a:ext>
                  </a:extLst>
                </p:cNvPr>
                <p:cNvSpPr>
                  <a:spLocks noEditPoints="1"/>
                </p:cNvSpPr>
                <p:nvPr/>
              </p:nvSpPr>
              <p:spPr bwMode="gray">
                <a:xfrm>
                  <a:off x="8596313" y="2938463"/>
                  <a:ext cx="58737" cy="58738"/>
                </a:xfrm>
                <a:custGeom>
                  <a:avLst/>
                  <a:gdLst>
                    <a:gd name="T0" fmla="*/ 30258 w 33"/>
                    <a:gd name="T1" fmla="*/ 58738 h 33"/>
                    <a:gd name="T2" fmla="*/ 0 w 33"/>
                    <a:gd name="T3" fmla="*/ 30259 h 33"/>
                    <a:gd name="T4" fmla="*/ 30258 w 33"/>
                    <a:gd name="T5" fmla="*/ 0 h 33"/>
                    <a:gd name="T6" fmla="*/ 58737 w 33"/>
                    <a:gd name="T7" fmla="*/ 30259 h 33"/>
                    <a:gd name="T8" fmla="*/ 30258 w 33"/>
                    <a:gd name="T9" fmla="*/ 58738 h 33"/>
                    <a:gd name="T10" fmla="*/ 30258 w 33"/>
                    <a:gd name="T11" fmla="*/ 21359 h 33"/>
                    <a:gd name="T12" fmla="*/ 21359 w 33"/>
                    <a:gd name="T13" fmla="*/ 30259 h 33"/>
                    <a:gd name="T14" fmla="*/ 30258 w 33"/>
                    <a:gd name="T15" fmla="*/ 37379 h 33"/>
                    <a:gd name="T16" fmla="*/ 37378 w 33"/>
                    <a:gd name="T17" fmla="*/ 30259 h 33"/>
                    <a:gd name="T18" fmla="*/ 30258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12"/>
                      </a:moveTo>
                      <a:cubicBezTo>
                        <a:pt x="14" y="12"/>
                        <a:pt x="12" y="14"/>
                        <a:pt x="12" y="17"/>
                      </a:cubicBezTo>
                      <a:cubicBezTo>
                        <a:pt x="12" y="19"/>
                        <a:pt x="14" y="21"/>
                        <a:pt x="17" y="21"/>
                      </a:cubicBezTo>
                      <a:cubicBezTo>
                        <a:pt x="19" y="21"/>
                        <a:pt x="21" y="19"/>
                        <a:pt x="21" y="17"/>
                      </a:cubicBezTo>
                      <a:cubicBezTo>
                        <a:pt x="21" y="14"/>
                        <a:pt x="19" y="12"/>
                        <a:pt x="17"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2" name="Freeform 177">
                  <a:extLst>
                    <a:ext uri="{FF2B5EF4-FFF2-40B4-BE49-F238E27FC236}">
                      <a16:creationId xmlns:a16="http://schemas.microsoft.com/office/drawing/2014/main" id="{E86A3857-251A-438D-8A32-89755484D20F}"/>
                    </a:ext>
                  </a:extLst>
                </p:cNvPr>
                <p:cNvSpPr>
                  <a:spLocks noEditPoints="1"/>
                </p:cNvSpPr>
                <p:nvPr/>
              </p:nvSpPr>
              <p:spPr bwMode="gray">
                <a:xfrm>
                  <a:off x="8658225" y="2938463"/>
                  <a:ext cx="58737" cy="58738"/>
                </a:xfrm>
                <a:custGeom>
                  <a:avLst/>
                  <a:gdLst>
                    <a:gd name="T0" fmla="*/ 28479 w 33"/>
                    <a:gd name="T1" fmla="*/ 58738 h 33"/>
                    <a:gd name="T2" fmla="*/ 0 w 33"/>
                    <a:gd name="T3" fmla="*/ 30259 h 33"/>
                    <a:gd name="T4" fmla="*/ 28479 w 33"/>
                    <a:gd name="T5" fmla="*/ 0 h 33"/>
                    <a:gd name="T6" fmla="*/ 58737 w 33"/>
                    <a:gd name="T7" fmla="*/ 30259 h 33"/>
                    <a:gd name="T8" fmla="*/ 28479 w 33"/>
                    <a:gd name="T9" fmla="*/ 58738 h 33"/>
                    <a:gd name="T10" fmla="*/ 28479 w 33"/>
                    <a:gd name="T11" fmla="*/ 21359 h 33"/>
                    <a:gd name="T12" fmla="*/ 21359 w 33"/>
                    <a:gd name="T13" fmla="*/ 30259 h 33"/>
                    <a:gd name="T14" fmla="*/ 28479 w 33"/>
                    <a:gd name="T15" fmla="*/ 37379 h 33"/>
                    <a:gd name="T16" fmla="*/ 37378 w 33"/>
                    <a:gd name="T17" fmla="*/ 30259 h 33"/>
                    <a:gd name="T18" fmla="*/ 28479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6"/>
                        <a:pt x="0" y="17"/>
                      </a:cubicBezTo>
                      <a:cubicBezTo>
                        <a:pt x="0" y="8"/>
                        <a:pt x="7" y="0"/>
                        <a:pt x="16" y="0"/>
                      </a:cubicBezTo>
                      <a:cubicBezTo>
                        <a:pt x="25" y="0"/>
                        <a:pt x="33" y="8"/>
                        <a:pt x="33" y="17"/>
                      </a:cubicBezTo>
                      <a:cubicBezTo>
                        <a:pt x="33" y="26"/>
                        <a:pt x="25" y="33"/>
                        <a:pt x="16" y="33"/>
                      </a:cubicBezTo>
                      <a:close/>
                      <a:moveTo>
                        <a:pt x="16" y="12"/>
                      </a:moveTo>
                      <a:cubicBezTo>
                        <a:pt x="14" y="12"/>
                        <a:pt x="12" y="14"/>
                        <a:pt x="12" y="17"/>
                      </a:cubicBezTo>
                      <a:cubicBezTo>
                        <a:pt x="12" y="19"/>
                        <a:pt x="14" y="21"/>
                        <a:pt x="16" y="21"/>
                      </a:cubicBezTo>
                      <a:cubicBezTo>
                        <a:pt x="19" y="21"/>
                        <a:pt x="21" y="19"/>
                        <a:pt x="21" y="17"/>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3" name="Freeform 178">
                  <a:extLst>
                    <a:ext uri="{FF2B5EF4-FFF2-40B4-BE49-F238E27FC236}">
                      <a16:creationId xmlns:a16="http://schemas.microsoft.com/office/drawing/2014/main" id="{73CBD215-7F7A-4B6B-9215-F4F34AAEC9D6}"/>
                    </a:ext>
                  </a:extLst>
                </p:cNvPr>
                <p:cNvSpPr>
                  <a:spLocks noEditPoints="1"/>
                </p:cNvSpPr>
                <p:nvPr/>
              </p:nvSpPr>
              <p:spPr bwMode="gray">
                <a:xfrm>
                  <a:off x="8720138" y="2938463"/>
                  <a:ext cx="58737" cy="58738"/>
                </a:xfrm>
                <a:custGeom>
                  <a:avLst/>
                  <a:gdLst>
                    <a:gd name="T0" fmla="*/ 28479 w 33"/>
                    <a:gd name="T1" fmla="*/ 58738 h 33"/>
                    <a:gd name="T2" fmla="*/ 0 w 33"/>
                    <a:gd name="T3" fmla="*/ 30259 h 33"/>
                    <a:gd name="T4" fmla="*/ 28479 w 33"/>
                    <a:gd name="T5" fmla="*/ 0 h 33"/>
                    <a:gd name="T6" fmla="*/ 58737 w 33"/>
                    <a:gd name="T7" fmla="*/ 30259 h 33"/>
                    <a:gd name="T8" fmla="*/ 28479 w 33"/>
                    <a:gd name="T9" fmla="*/ 58738 h 33"/>
                    <a:gd name="T10" fmla="*/ 28479 w 33"/>
                    <a:gd name="T11" fmla="*/ 21359 h 33"/>
                    <a:gd name="T12" fmla="*/ 21359 w 33"/>
                    <a:gd name="T13" fmla="*/ 30259 h 33"/>
                    <a:gd name="T14" fmla="*/ 28479 w 33"/>
                    <a:gd name="T15" fmla="*/ 37379 h 33"/>
                    <a:gd name="T16" fmla="*/ 37378 w 33"/>
                    <a:gd name="T17" fmla="*/ 30259 h 33"/>
                    <a:gd name="T18" fmla="*/ 28479 w 33"/>
                    <a:gd name="T19" fmla="*/ 21359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6"/>
                        <a:pt x="0" y="17"/>
                      </a:cubicBezTo>
                      <a:cubicBezTo>
                        <a:pt x="0" y="8"/>
                        <a:pt x="7" y="0"/>
                        <a:pt x="16" y="0"/>
                      </a:cubicBezTo>
                      <a:cubicBezTo>
                        <a:pt x="25" y="0"/>
                        <a:pt x="33" y="8"/>
                        <a:pt x="33" y="17"/>
                      </a:cubicBezTo>
                      <a:cubicBezTo>
                        <a:pt x="33" y="26"/>
                        <a:pt x="25" y="33"/>
                        <a:pt x="16" y="33"/>
                      </a:cubicBezTo>
                      <a:close/>
                      <a:moveTo>
                        <a:pt x="16" y="12"/>
                      </a:moveTo>
                      <a:cubicBezTo>
                        <a:pt x="14" y="12"/>
                        <a:pt x="12" y="14"/>
                        <a:pt x="12" y="17"/>
                      </a:cubicBezTo>
                      <a:cubicBezTo>
                        <a:pt x="12" y="19"/>
                        <a:pt x="14" y="21"/>
                        <a:pt x="16" y="21"/>
                      </a:cubicBezTo>
                      <a:cubicBezTo>
                        <a:pt x="19" y="21"/>
                        <a:pt x="21" y="19"/>
                        <a:pt x="21" y="17"/>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4" name="Freeform 179">
                  <a:extLst>
                    <a:ext uri="{FF2B5EF4-FFF2-40B4-BE49-F238E27FC236}">
                      <a16:creationId xmlns:a16="http://schemas.microsoft.com/office/drawing/2014/main" id="{9A3884D5-071A-4684-8C6E-252E631710B1}"/>
                    </a:ext>
                  </a:extLst>
                </p:cNvPr>
                <p:cNvSpPr>
                  <a:spLocks noEditPoints="1"/>
                </p:cNvSpPr>
                <p:nvPr/>
              </p:nvSpPr>
              <p:spPr bwMode="gray">
                <a:xfrm>
                  <a:off x="8596313" y="3003550"/>
                  <a:ext cx="58737" cy="57150"/>
                </a:xfrm>
                <a:custGeom>
                  <a:avLst/>
                  <a:gdLst>
                    <a:gd name="T0" fmla="*/ 30258 w 33"/>
                    <a:gd name="T1" fmla="*/ 57150 h 33"/>
                    <a:gd name="T2" fmla="*/ 0 w 33"/>
                    <a:gd name="T3" fmla="*/ 27709 h 33"/>
                    <a:gd name="T4" fmla="*/ 30258 w 33"/>
                    <a:gd name="T5" fmla="*/ 0 h 33"/>
                    <a:gd name="T6" fmla="*/ 58737 w 33"/>
                    <a:gd name="T7" fmla="*/ 27709 h 33"/>
                    <a:gd name="T8" fmla="*/ 30258 w 33"/>
                    <a:gd name="T9" fmla="*/ 57150 h 33"/>
                    <a:gd name="T10" fmla="*/ 30258 w 33"/>
                    <a:gd name="T11" fmla="*/ 20782 h 33"/>
                    <a:gd name="T12" fmla="*/ 21359 w 33"/>
                    <a:gd name="T13" fmla="*/ 27709 h 33"/>
                    <a:gd name="T14" fmla="*/ 30258 w 33"/>
                    <a:gd name="T15" fmla="*/ 36368 h 33"/>
                    <a:gd name="T16" fmla="*/ 37378 w 33"/>
                    <a:gd name="T17" fmla="*/ 27709 h 33"/>
                    <a:gd name="T18" fmla="*/ 30258 w 33"/>
                    <a:gd name="T19" fmla="*/ 20782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12"/>
                      </a:moveTo>
                      <a:cubicBezTo>
                        <a:pt x="14" y="12"/>
                        <a:pt x="12" y="14"/>
                        <a:pt x="12" y="16"/>
                      </a:cubicBezTo>
                      <a:cubicBezTo>
                        <a:pt x="12" y="19"/>
                        <a:pt x="14" y="21"/>
                        <a:pt x="17" y="21"/>
                      </a:cubicBezTo>
                      <a:cubicBezTo>
                        <a:pt x="19" y="21"/>
                        <a:pt x="21" y="19"/>
                        <a:pt x="21" y="16"/>
                      </a:cubicBezTo>
                      <a:cubicBezTo>
                        <a:pt x="21" y="14"/>
                        <a:pt x="19" y="12"/>
                        <a:pt x="17"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5" name="Freeform 180">
                  <a:extLst>
                    <a:ext uri="{FF2B5EF4-FFF2-40B4-BE49-F238E27FC236}">
                      <a16:creationId xmlns:a16="http://schemas.microsoft.com/office/drawing/2014/main" id="{77C3C9F9-C38F-41D7-B902-C7E8E7C38EB5}"/>
                    </a:ext>
                  </a:extLst>
                </p:cNvPr>
                <p:cNvSpPr>
                  <a:spLocks noEditPoints="1"/>
                </p:cNvSpPr>
                <p:nvPr/>
              </p:nvSpPr>
              <p:spPr bwMode="gray">
                <a:xfrm>
                  <a:off x="8658225" y="3003550"/>
                  <a:ext cx="58737" cy="57150"/>
                </a:xfrm>
                <a:custGeom>
                  <a:avLst/>
                  <a:gdLst>
                    <a:gd name="T0" fmla="*/ 28479 w 33"/>
                    <a:gd name="T1" fmla="*/ 57150 h 33"/>
                    <a:gd name="T2" fmla="*/ 0 w 33"/>
                    <a:gd name="T3" fmla="*/ 27709 h 33"/>
                    <a:gd name="T4" fmla="*/ 28479 w 33"/>
                    <a:gd name="T5" fmla="*/ 0 h 33"/>
                    <a:gd name="T6" fmla="*/ 58737 w 33"/>
                    <a:gd name="T7" fmla="*/ 27709 h 33"/>
                    <a:gd name="T8" fmla="*/ 28479 w 33"/>
                    <a:gd name="T9" fmla="*/ 57150 h 33"/>
                    <a:gd name="T10" fmla="*/ 28479 w 33"/>
                    <a:gd name="T11" fmla="*/ 20782 h 33"/>
                    <a:gd name="T12" fmla="*/ 21359 w 33"/>
                    <a:gd name="T13" fmla="*/ 27709 h 33"/>
                    <a:gd name="T14" fmla="*/ 28479 w 33"/>
                    <a:gd name="T15" fmla="*/ 36368 h 33"/>
                    <a:gd name="T16" fmla="*/ 37378 w 33"/>
                    <a:gd name="T17" fmla="*/ 27709 h 33"/>
                    <a:gd name="T18" fmla="*/ 28479 w 33"/>
                    <a:gd name="T19" fmla="*/ 20782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5"/>
                        <a:pt x="0" y="16"/>
                      </a:cubicBezTo>
                      <a:cubicBezTo>
                        <a:pt x="0" y="7"/>
                        <a:pt x="7" y="0"/>
                        <a:pt x="16" y="0"/>
                      </a:cubicBezTo>
                      <a:cubicBezTo>
                        <a:pt x="25" y="0"/>
                        <a:pt x="33" y="7"/>
                        <a:pt x="33" y="16"/>
                      </a:cubicBezTo>
                      <a:cubicBezTo>
                        <a:pt x="33" y="25"/>
                        <a:pt x="25" y="33"/>
                        <a:pt x="16" y="33"/>
                      </a:cubicBezTo>
                      <a:close/>
                      <a:moveTo>
                        <a:pt x="16" y="12"/>
                      </a:moveTo>
                      <a:cubicBezTo>
                        <a:pt x="14" y="12"/>
                        <a:pt x="12" y="14"/>
                        <a:pt x="12" y="16"/>
                      </a:cubicBezTo>
                      <a:cubicBezTo>
                        <a:pt x="12" y="19"/>
                        <a:pt x="14" y="21"/>
                        <a:pt x="16" y="21"/>
                      </a:cubicBezTo>
                      <a:cubicBezTo>
                        <a:pt x="19" y="21"/>
                        <a:pt x="21" y="19"/>
                        <a:pt x="21" y="16"/>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6" name="Freeform 181">
                  <a:extLst>
                    <a:ext uri="{FF2B5EF4-FFF2-40B4-BE49-F238E27FC236}">
                      <a16:creationId xmlns:a16="http://schemas.microsoft.com/office/drawing/2014/main" id="{76B61FE9-7DA2-4224-B482-F3C7B2B7A65C}"/>
                    </a:ext>
                  </a:extLst>
                </p:cNvPr>
                <p:cNvSpPr>
                  <a:spLocks noEditPoints="1"/>
                </p:cNvSpPr>
                <p:nvPr/>
              </p:nvSpPr>
              <p:spPr bwMode="gray">
                <a:xfrm>
                  <a:off x="8720138" y="3003550"/>
                  <a:ext cx="58737" cy="57150"/>
                </a:xfrm>
                <a:custGeom>
                  <a:avLst/>
                  <a:gdLst>
                    <a:gd name="T0" fmla="*/ 28479 w 33"/>
                    <a:gd name="T1" fmla="*/ 57150 h 33"/>
                    <a:gd name="T2" fmla="*/ 0 w 33"/>
                    <a:gd name="T3" fmla="*/ 27709 h 33"/>
                    <a:gd name="T4" fmla="*/ 28479 w 33"/>
                    <a:gd name="T5" fmla="*/ 0 h 33"/>
                    <a:gd name="T6" fmla="*/ 58737 w 33"/>
                    <a:gd name="T7" fmla="*/ 27709 h 33"/>
                    <a:gd name="T8" fmla="*/ 28479 w 33"/>
                    <a:gd name="T9" fmla="*/ 57150 h 33"/>
                    <a:gd name="T10" fmla="*/ 28479 w 33"/>
                    <a:gd name="T11" fmla="*/ 20782 h 33"/>
                    <a:gd name="T12" fmla="*/ 21359 w 33"/>
                    <a:gd name="T13" fmla="*/ 27709 h 33"/>
                    <a:gd name="T14" fmla="*/ 28479 w 33"/>
                    <a:gd name="T15" fmla="*/ 36368 h 33"/>
                    <a:gd name="T16" fmla="*/ 37378 w 33"/>
                    <a:gd name="T17" fmla="*/ 27709 h 33"/>
                    <a:gd name="T18" fmla="*/ 28479 w 33"/>
                    <a:gd name="T19" fmla="*/ 20782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33"/>
                      </a:moveTo>
                      <a:cubicBezTo>
                        <a:pt x="7" y="33"/>
                        <a:pt x="0" y="25"/>
                        <a:pt x="0" y="16"/>
                      </a:cubicBezTo>
                      <a:cubicBezTo>
                        <a:pt x="0" y="7"/>
                        <a:pt x="7" y="0"/>
                        <a:pt x="16" y="0"/>
                      </a:cubicBezTo>
                      <a:cubicBezTo>
                        <a:pt x="25" y="0"/>
                        <a:pt x="33" y="7"/>
                        <a:pt x="33" y="16"/>
                      </a:cubicBezTo>
                      <a:cubicBezTo>
                        <a:pt x="33" y="25"/>
                        <a:pt x="25" y="33"/>
                        <a:pt x="16" y="33"/>
                      </a:cubicBezTo>
                      <a:close/>
                      <a:moveTo>
                        <a:pt x="16" y="12"/>
                      </a:moveTo>
                      <a:cubicBezTo>
                        <a:pt x="14" y="12"/>
                        <a:pt x="12" y="14"/>
                        <a:pt x="12" y="16"/>
                      </a:cubicBezTo>
                      <a:cubicBezTo>
                        <a:pt x="12" y="19"/>
                        <a:pt x="14" y="21"/>
                        <a:pt x="16" y="21"/>
                      </a:cubicBezTo>
                      <a:cubicBezTo>
                        <a:pt x="19" y="21"/>
                        <a:pt x="21" y="19"/>
                        <a:pt x="21" y="16"/>
                      </a:cubicBezTo>
                      <a:cubicBezTo>
                        <a:pt x="21" y="14"/>
                        <a:pt x="19" y="12"/>
                        <a:pt x="16"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7" name="Freeform 182">
                  <a:extLst>
                    <a:ext uri="{FF2B5EF4-FFF2-40B4-BE49-F238E27FC236}">
                      <a16:creationId xmlns:a16="http://schemas.microsoft.com/office/drawing/2014/main" id="{84DEC52D-782B-4979-830D-50679298C13E}"/>
                    </a:ext>
                  </a:extLst>
                </p:cNvPr>
                <p:cNvSpPr>
                  <a:spLocks/>
                </p:cNvSpPr>
                <p:nvPr/>
              </p:nvSpPr>
              <p:spPr bwMode="gray">
                <a:xfrm>
                  <a:off x="8456613" y="2822575"/>
                  <a:ext cx="66675" cy="20638"/>
                </a:xfrm>
                <a:custGeom>
                  <a:avLst/>
                  <a:gdLst>
                    <a:gd name="T0" fmla="*/ 56147 w 38"/>
                    <a:gd name="T1" fmla="*/ 20638 h 12"/>
                    <a:gd name="T2" fmla="*/ 10528 w 38"/>
                    <a:gd name="T3" fmla="*/ 20638 h 12"/>
                    <a:gd name="T4" fmla="*/ 0 w 38"/>
                    <a:gd name="T5" fmla="*/ 10319 h 12"/>
                    <a:gd name="T6" fmla="*/ 10528 w 38"/>
                    <a:gd name="T7" fmla="*/ 0 h 12"/>
                    <a:gd name="T8" fmla="*/ 56147 w 38"/>
                    <a:gd name="T9" fmla="*/ 0 h 12"/>
                    <a:gd name="T10" fmla="*/ 66675 w 38"/>
                    <a:gd name="T11" fmla="*/ 10319 h 12"/>
                    <a:gd name="T12" fmla="*/ 56147 w 38"/>
                    <a:gd name="T13" fmla="*/ 20638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9"/>
                        <a:pt x="0" y="6"/>
                      </a:cubicBezTo>
                      <a:cubicBezTo>
                        <a:pt x="0" y="2"/>
                        <a:pt x="3" y="0"/>
                        <a:pt x="6" y="0"/>
                      </a:cubicBezTo>
                      <a:cubicBezTo>
                        <a:pt x="32" y="0"/>
                        <a:pt x="32" y="0"/>
                        <a:pt x="32" y="0"/>
                      </a:cubicBezTo>
                      <a:cubicBezTo>
                        <a:pt x="35" y="0"/>
                        <a:pt x="38" y="2"/>
                        <a:pt x="38" y="6"/>
                      </a:cubicBezTo>
                      <a:cubicBezTo>
                        <a:pt x="38" y="9"/>
                        <a:pt x="35"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8" name="Freeform 183">
                  <a:extLst>
                    <a:ext uri="{FF2B5EF4-FFF2-40B4-BE49-F238E27FC236}">
                      <a16:creationId xmlns:a16="http://schemas.microsoft.com/office/drawing/2014/main" id="{2D5B4AF5-968E-4B20-94D1-D8C7AB5BFF57}"/>
                    </a:ext>
                  </a:extLst>
                </p:cNvPr>
                <p:cNvSpPr>
                  <a:spLocks/>
                </p:cNvSpPr>
                <p:nvPr/>
              </p:nvSpPr>
              <p:spPr bwMode="gray">
                <a:xfrm>
                  <a:off x="8456613" y="2860675"/>
                  <a:ext cx="66675" cy="22225"/>
                </a:xfrm>
                <a:custGeom>
                  <a:avLst/>
                  <a:gdLst>
                    <a:gd name="T0" fmla="*/ 56147 w 38"/>
                    <a:gd name="T1" fmla="*/ 22225 h 12"/>
                    <a:gd name="T2" fmla="*/ 10528 w 38"/>
                    <a:gd name="T3" fmla="*/ 22225 h 12"/>
                    <a:gd name="T4" fmla="*/ 0 w 38"/>
                    <a:gd name="T5" fmla="*/ 11113 h 12"/>
                    <a:gd name="T6" fmla="*/ 10528 w 38"/>
                    <a:gd name="T7" fmla="*/ 0 h 12"/>
                    <a:gd name="T8" fmla="*/ 56147 w 38"/>
                    <a:gd name="T9" fmla="*/ 0 h 12"/>
                    <a:gd name="T10" fmla="*/ 66675 w 38"/>
                    <a:gd name="T11" fmla="*/ 11113 h 12"/>
                    <a:gd name="T12" fmla="*/ 56147 w 38"/>
                    <a:gd name="T13" fmla="*/ 22225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32" y="12"/>
                      </a:moveTo>
                      <a:cubicBezTo>
                        <a:pt x="6" y="12"/>
                        <a:pt x="6" y="12"/>
                        <a:pt x="6" y="12"/>
                      </a:cubicBezTo>
                      <a:cubicBezTo>
                        <a:pt x="3" y="12"/>
                        <a:pt x="0" y="9"/>
                        <a:pt x="0" y="6"/>
                      </a:cubicBezTo>
                      <a:cubicBezTo>
                        <a:pt x="0" y="2"/>
                        <a:pt x="3" y="0"/>
                        <a:pt x="6" y="0"/>
                      </a:cubicBezTo>
                      <a:cubicBezTo>
                        <a:pt x="32" y="0"/>
                        <a:pt x="32" y="0"/>
                        <a:pt x="32" y="0"/>
                      </a:cubicBezTo>
                      <a:cubicBezTo>
                        <a:pt x="35" y="0"/>
                        <a:pt x="38" y="2"/>
                        <a:pt x="38" y="6"/>
                      </a:cubicBezTo>
                      <a:cubicBezTo>
                        <a:pt x="38" y="9"/>
                        <a:pt x="35" y="12"/>
                        <a:pt x="3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39" name="Freeform 184">
                  <a:extLst>
                    <a:ext uri="{FF2B5EF4-FFF2-40B4-BE49-F238E27FC236}">
                      <a16:creationId xmlns:a16="http://schemas.microsoft.com/office/drawing/2014/main" id="{5A973160-AA79-4B4A-83C3-EED2A71C7901}"/>
                    </a:ext>
                  </a:extLst>
                </p:cNvPr>
                <p:cNvSpPr>
                  <a:spLocks noEditPoints="1"/>
                </p:cNvSpPr>
                <p:nvPr/>
              </p:nvSpPr>
              <p:spPr bwMode="gray">
                <a:xfrm>
                  <a:off x="8413750" y="2587625"/>
                  <a:ext cx="152400" cy="522288"/>
                </a:xfrm>
                <a:custGeom>
                  <a:avLst/>
                  <a:gdLst>
                    <a:gd name="T0" fmla="*/ 95693 w 86"/>
                    <a:gd name="T1" fmla="*/ 522288 h 294"/>
                    <a:gd name="T2" fmla="*/ 56707 w 86"/>
                    <a:gd name="T3" fmla="*/ 522288 h 294"/>
                    <a:gd name="T4" fmla="*/ 0 w 86"/>
                    <a:gd name="T5" fmla="*/ 467217 h 294"/>
                    <a:gd name="T6" fmla="*/ 0 w 86"/>
                    <a:gd name="T7" fmla="*/ 56848 h 294"/>
                    <a:gd name="T8" fmla="*/ 56707 w 86"/>
                    <a:gd name="T9" fmla="*/ 0 h 294"/>
                    <a:gd name="T10" fmla="*/ 95693 w 86"/>
                    <a:gd name="T11" fmla="*/ 0 h 294"/>
                    <a:gd name="T12" fmla="*/ 152400 w 86"/>
                    <a:gd name="T13" fmla="*/ 56848 h 294"/>
                    <a:gd name="T14" fmla="*/ 152400 w 86"/>
                    <a:gd name="T15" fmla="*/ 467217 h 294"/>
                    <a:gd name="T16" fmla="*/ 95693 w 86"/>
                    <a:gd name="T17" fmla="*/ 522288 h 294"/>
                    <a:gd name="T18" fmla="*/ 56707 w 86"/>
                    <a:gd name="T19" fmla="*/ 31977 h 294"/>
                    <a:gd name="T20" fmla="*/ 31898 w 86"/>
                    <a:gd name="T21" fmla="*/ 56848 h 294"/>
                    <a:gd name="T22" fmla="*/ 31898 w 86"/>
                    <a:gd name="T23" fmla="*/ 467217 h 294"/>
                    <a:gd name="T24" fmla="*/ 56707 w 86"/>
                    <a:gd name="T25" fmla="*/ 490311 h 294"/>
                    <a:gd name="T26" fmla="*/ 95693 w 86"/>
                    <a:gd name="T27" fmla="*/ 490311 h 294"/>
                    <a:gd name="T28" fmla="*/ 120502 w 86"/>
                    <a:gd name="T29" fmla="*/ 467217 h 294"/>
                    <a:gd name="T30" fmla="*/ 120502 w 86"/>
                    <a:gd name="T31" fmla="*/ 56848 h 294"/>
                    <a:gd name="T32" fmla="*/ 95693 w 86"/>
                    <a:gd name="T33" fmla="*/ 31977 h 294"/>
                    <a:gd name="T34" fmla="*/ 56707 w 86"/>
                    <a:gd name="T35" fmla="*/ 31977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294"/>
                    <a:gd name="T56" fmla="*/ 86 w 86"/>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294">
                      <a:moveTo>
                        <a:pt x="54" y="294"/>
                      </a:moveTo>
                      <a:cubicBezTo>
                        <a:pt x="32" y="294"/>
                        <a:pt x="32" y="294"/>
                        <a:pt x="32" y="294"/>
                      </a:cubicBezTo>
                      <a:cubicBezTo>
                        <a:pt x="15" y="294"/>
                        <a:pt x="0" y="280"/>
                        <a:pt x="0" y="263"/>
                      </a:cubicBezTo>
                      <a:cubicBezTo>
                        <a:pt x="0" y="32"/>
                        <a:pt x="0" y="32"/>
                        <a:pt x="0" y="32"/>
                      </a:cubicBezTo>
                      <a:cubicBezTo>
                        <a:pt x="0" y="15"/>
                        <a:pt x="15" y="0"/>
                        <a:pt x="32" y="0"/>
                      </a:cubicBezTo>
                      <a:cubicBezTo>
                        <a:pt x="54" y="0"/>
                        <a:pt x="54" y="0"/>
                        <a:pt x="54" y="0"/>
                      </a:cubicBezTo>
                      <a:cubicBezTo>
                        <a:pt x="71" y="0"/>
                        <a:pt x="86" y="15"/>
                        <a:pt x="86" y="32"/>
                      </a:cubicBezTo>
                      <a:cubicBezTo>
                        <a:pt x="86" y="263"/>
                        <a:pt x="86" y="263"/>
                        <a:pt x="86" y="263"/>
                      </a:cubicBezTo>
                      <a:cubicBezTo>
                        <a:pt x="86" y="280"/>
                        <a:pt x="71" y="294"/>
                        <a:pt x="54" y="294"/>
                      </a:cubicBezTo>
                      <a:close/>
                      <a:moveTo>
                        <a:pt x="32" y="18"/>
                      </a:moveTo>
                      <a:cubicBezTo>
                        <a:pt x="25" y="18"/>
                        <a:pt x="18" y="24"/>
                        <a:pt x="18" y="32"/>
                      </a:cubicBezTo>
                      <a:cubicBezTo>
                        <a:pt x="18" y="263"/>
                        <a:pt x="18" y="263"/>
                        <a:pt x="18" y="263"/>
                      </a:cubicBezTo>
                      <a:cubicBezTo>
                        <a:pt x="18" y="270"/>
                        <a:pt x="25" y="276"/>
                        <a:pt x="32" y="276"/>
                      </a:cubicBezTo>
                      <a:cubicBezTo>
                        <a:pt x="54" y="276"/>
                        <a:pt x="54" y="276"/>
                        <a:pt x="54" y="276"/>
                      </a:cubicBezTo>
                      <a:cubicBezTo>
                        <a:pt x="61" y="276"/>
                        <a:pt x="68" y="270"/>
                        <a:pt x="68" y="263"/>
                      </a:cubicBezTo>
                      <a:cubicBezTo>
                        <a:pt x="68" y="32"/>
                        <a:pt x="68" y="32"/>
                        <a:pt x="68" y="32"/>
                      </a:cubicBezTo>
                      <a:cubicBezTo>
                        <a:pt x="68" y="24"/>
                        <a:pt x="61" y="18"/>
                        <a:pt x="54" y="18"/>
                      </a:cubicBezTo>
                      <a:lnTo>
                        <a:pt x="32"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0" name="Freeform 185">
                  <a:extLst>
                    <a:ext uri="{FF2B5EF4-FFF2-40B4-BE49-F238E27FC236}">
                      <a16:creationId xmlns:a16="http://schemas.microsoft.com/office/drawing/2014/main" id="{5AE00BF4-571E-460D-AB4E-1FB1701F8BC7}"/>
                    </a:ext>
                  </a:extLst>
                </p:cNvPr>
                <p:cNvSpPr>
                  <a:spLocks noEditPoints="1"/>
                </p:cNvSpPr>
                <p:nvPr/>
              </p:nvSpPr>
              <p:spPr bwMode="gray">
                <a:xfrm>
                  <a:off x="8534400" y="2587625"/>
                  <a:ext cx="306387" cy="522288"/>
                </a:xfrm>
                <a:custGeom>
                  <a:avLst/>
                  <a:gdLst>
                    <a:gd name="T0" fmla="*/ 263882 w 173"/>
                    <a:gd name="T1" fmla="*/ 522288 h 294"/>
                    <a:gd name="T2" fmla="*/ 40734 w 173"/>
                    <a:gd name="T3" fmla="*/ 522288 h 294"/>
                    <a:gd name="T4" fmla="*/ 0 w 173"/>
                    <a:gd name="T5" fmla="*/ 479652 h 294"/>
                    <a:gd name="T6" fmla="*/ 0 w 173"/>
                    <a:gd name="T7" fmla="*/ 42636 h 294"/>
                    <a:gd name="T8" fmla="*/ 40734 w 173"/>
                    <a:gd name="T9" fmla="*/ 0 h 294"/>
                    <a:gd name="T10" fmla="*/ 263882 w 173"/>
                    <a:gd name="T11" fmla="*/ 0 h 294"/>
                    <a:gd name="T12" fmla="*/ 306387 w 173"/>
                    <a:gd name="T13" fmla="*/ 42636 h 294"/>
                    <a:gd name="T14" fmla="*/ 306387 w 173"/>
                    <a:gd name="T15" fmla="*/ 479652 h 294"/>
                    <a:gd name="T16" fmla="*/ 263882 w 173"/>
                    <a:gd name="T17" fmla="*/ 522288 h 294"/>
                    <a:gd name="T18" fmla="*/ 40734 w 173"/>
                    <a:gd name="T19" fmla="*/ 31977 h 294"/>
                    <a:gd name="T20" fmla="*/ 31878 w 173"/>
                    <a:gd name="T21" fmla="*/ 42636 h 294"/>
                    <a:gd name="T22" fmla="*/ 31878 w 173"/>
                    <a:gd name="T23" fmla="*/ 479652 h 294"/>
                    <a:gd name="T24" fmla="*/ 40734 w 173"/>
                    <a:gd name="T25" fmla="*/ 490311 h 294"/>
                    <a:gd name="T26" fmla="*/ 263882 w 173"/>
                    <a:gd name="T27" fmla="*/ 490311 h 294"/>
                    <a:gd name="T28" fmla="*/ 274509 w 173"/>
                    <a:gd name="T29" fmla="*/ 479652 h 294"/>
                    <a:gd name="T30" fmla="*/ 274509 w 173"/>
                    <a:gd name="T31" fmla="*/ 42636 h 294"/>
                    <a:gd name="T32" fmla="*/ 263882 w 173"/>
                    <a:gd name="T33" fmla="*/ 31977 h 294"/>
                    <a:gd name="T34" fmla="*/ 40734 w 173"/>
                    <a:gd name="T35" fmla="*/ 31977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3"/>
                    <a:gd name="T55" fmla="*/ 0 h 294"/>
                    <a:gd name="T56" fmla="*/ 173 w 173"/>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3" h="294">
                      <a:moveTo>
                        <a:pt x="149" y="294"/>
                      </a:moveTo>
                      <a:cubicBezTo>
                        <a:pt x="23" y="294"/>
                        <a:pt x="23" y="294"/>
                        <a:pt x="23" y="294"/>
                      </a:cubicBezTo>
                      <a:cubicBezTo>
                        <a:pt x="10" y="294"/>
                        <a:pt x="0" y="283"/>
                        <a:pt x="0" y="270"/>
                      </a:cubicBezTo>
                      <a:cubicBezTo>
                        <a:pt x="0" y="24"/>
                        <a:pt x="0" y="24"/>
                        <a:pt x="0" y="24"/>
                      </a:cubicBezTo>
                      <a:cubicBezTo>
                        <a:pt x="0" y="11"/>
                        <a:pt x="10" y="0"/>
                        <a:pt x="23" y="0"/>
                      </a:cubicBezTo>
                      <a:cubicBezTo>
                        <a:pt x="149" y="0"/>
                        <a:pt x="149" y="0"/>
                        <a:pt x="149" y="0"/>
                      </a:cubicBezTo>
                      <a:cubicBezTo>
                        <a:pt x="163" y="0"/>
                        <a:pt x="173" y="11"/>
                        <a:pt x="173" y="24"/>
                      </a:cubicBezTo>
                      <a:cubicBezTo>
                        <a:pt x="173" y="270"/>
                        <a:pt x="173" y="270"/>
                        <a:pt x="173" y="270"/>
                      </a:cubicBezTo>
                      <a:cubicBezTo>
                        <a:pt x="173" y="283"/>
                        <a:pt x="163" y="294"/>
                        <a:pt x="149" y="294"/>
                      </a:cubicBezTo>
                      <a:close/>
                      <a:moveTo>
                        <a:pt x="23" y="18"/>
                      </a:moveTo>
                      <a:cubicBezTo>
                        <a:pt x="20" y="18"/>
                        <a:pt x="18" y="21"/>
                        <a:pt x="18" y="24"/>
                      </a:cubicBezTo>
                      <a:cubicBezTo>
                        <a:pt x="18" y="270"/>
                        <a:pt x="18" y="270"/>
                        <a:pt x="18" y="270"/>
                      </a:cubicBezTo>
                      <a:cubicBezTo>
                        <a:pt x="18" y="274"/>
                        <a:pt x="20" y="276"/>
                        <a:pt x="23" y="276"/>
                      </a:cubicBezTo>
                      <a:cubicBezTo>
                        <a:pt x="149" y="276"/>
                        <a:pt x="149" y="276"/>
                        <a:pt x="149" y="276"/>
                      </a:cubicBezTo>
                      <a:cubicBezTo>
                        <a:pt x="153" y="276"/>
                        <a:pt x="155" y="274"/>
                        <a:pt x="155" y="270"/>
                      </a:cubicBezTo>
                      <a:cubicBezTo>
                        <a:pt x="155" y="24"/>
                        <a:pt x="155" y="24"/>
                        <a:pt x="155" y="24"/>
                      </a:cubicBezTo>
                      <a:cubicBezTo>
                        <a:pt x="155" y="21"/>
                        <a:pt x="153" y="18"/>
                        <a:pt x="149" y="18"/>
                      </a:cubicBezTo>
                      <a:lnTo>
                        <a:pt x="23"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1" name="Freeform 186">
                  <a:extLst>
                    <a:ext uri="{FF2B5EF4-FFF2-40B4-BE49-F238E27FC236}">
                      <a16:creationId xmlns:a16="http://schemas.microsoft.com/office/drawing/2014/main" id="{D26E83F6-DA33-40AD-91A7-A2E388946DC9}"/>
                    </a:ext>
                  </a:extLst>
                </p:cNvPr>
                <p:cNvSpPr>
                  <a:spLocks/>
                </p:cNvSpPr>
                <p:nvPr/>
              </p:nvSpPr>
              <p:spPr bwMode="gray">
                <a:xfrm>
                  <a:off x="8809038" y="2406650"/>
                  <a:ext cx="471487" cy="703263"/>
                </a:xfrm>
                <a:custGeom>
                  <a:avLst/>
                  <a:gdLst>
                    <a:gd name="T0" fmla="*/ 420084 w 266"/>
                    <a:gd name="T1" fmla="*/ 703263 h 396"/>
                    <a:gd name="T2" fmla="*/ 381089 w 266"/>
                    <a:gd name="T3" fmla="*/ 703263 h 396"/>
                    <a:gd name="T4" fmla="*/ 381089 w 266"/>
                    <a:gd name="T5" fmla="*/ 671297 h 396"/>
                    <a:gd name="T6" fmla="*/ 420084 w 266"/>
                    <a:gd name="T7" fmla="*/ 671297 h 396"/>
                    <a:gd name="T8" fmla="*/ 439582 w 266"/>
                    <a:gd name="T9" fmla="*/ 651761 h 396"/>
                    <a:gd name="T10" fmla="*/ 439582 w 266"/>
                    <a:gd name="T11" fmla="*/ 51502 h 396"/>
                    <a:gd name="T12" fmla="*/ 420084 w 266"/>
                    <a:gd name="T13" fmla="*/ 31967 h 396"/>
                    <a:gd name="T14" fmla="*/ 53175 w 266"/>
                    <a:gd name="T15" fmla="*/ 31967 h 396"/>
                    <a:gd name="T16" fmla="*/ 31905 w 266"/>
                    <a:gd name="T17" fmla="*/ 51502 h 396"/>
                    <a:gd name="T18" fmla="*/ 31905 w 266"/>
                    <a:gd name="T19" fmla="*/ 651761 h 396"/>
                    <a:gd name="T20" fmla="*/ 53175 w 266"/>
                    <a:gd name="T21" fmla="*/ 671297 h 396"/>
                    <a:gd name="T22" fmla="*/ 274739 w 266"/>
                    <a:gd name="T23" fmla="*/ 671297 h 396"/>
                    <a:gd name="T24" fmla="*/ 274739 w 266"/>
                    <a:gd name="T25" fmla="*/ 703263 h 396"/>
                    <a:gd name="T26" fmla="*/ 53175 w 266"/>
                    <a:gd name="T27" fmla="*/ 703263 h 396"/>
                    <a:gd name="T28" fmla="*/ 0 w 266"/>
                    <a:gd name="T29" fmla="*/ 651761 h 396"/>
                    <a:gd name="T30" fmla="*/ 0 w 266"/>
                    <a:gd name="T31" fmla="*/ 51502 h 396"/>
                    <a:gd name="T32" fmla="*/ 53175 w 266"/>
                    <a:gd name="T33" fmla="*/ 0 h 396"/>
                    <a:gd name="T34" fmla="*/ 420084 w 266"/>
                    <a:gd name="T35" fmla="*/ 0 h 396"/>
                    <a:gd name="T36" fmla="*/ 471487 w 266"/>
                    <a:gd name="T37" fmla="*/ 51502 h 396"/>
                    <a:gd name="T38" fmla="*/ 471487 w 266"/>
                    <a:gd name="T39" fmla="*/ 651761 h 396"/>
                    <a:gd name="T40" fmla="*/ 420084 w 266"/>
                    <a:gd name="T41" fmla="*/ 70326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6"/>
                    <a:gd name="T64" fmla="*/ 0 h 396"/>
                    <a:gd name="T65" fmla="*/ 266 w 266"/>
                    <a:gd name="T66" fmla="*/ 396 h 3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6" h="396">
                      <a:moveTo>
                        <a:pt x="237" y="396"/>
                      </a:moveTo>
                      <a:cubicBezTo>
                        <a:pt x="215" y="396"/>
                        <a:pt x="215" y="396"/>
                        <a:pt x="215" y="396"/>
                      </a:cubicBezTo>
                      <a:cubicBezTo>
                        <a:pt x="215" y="378"/>
                        <a:pt x="215" y="378"/>
                        <a:pt x="215" y="378"/>
                      </a:cubicBezTo>
                      <a:cubicBezTo>
                        <a:pt x="237" y="378"/>
                        <a:pt x="237" y="378"/>
                        <a:pt x="237" y="378"/>
                      </a:cubicBezTo>
                      <a:cubicBezTo>
                        <a:pt x="243" y="378"/>
                        <a:pt x="248" y="373"/>
                        <a:pt x="248" y="367"/>
                      </a:cubicBezTo>
                      <a:cubicBezTo>
                        <a:pt x="248" y="29"/>
                        <a:pt x="248" y="29"/>
                        <a:pt x="248" y="29"/>
                      </a:cubicBezTo>
                      <a:cubicBezTo>
                        <a:pt x="248" y="23"/>
                        <a:pt x="243" y="18"/>
                        <a:pt x="237" y="18"/>
                      </a:cubicBezTo>
                      <a:cubicBezTo>
                        <a:pt x="30" y="18"/>
                        <a:pt x="30" y="18"/>
                        <a:pt x="30" y="18"/>
                      </a:cubicBezTo>
                      <a:cubicBezTo>
                        <a:pt x="23" y="18"/>
                        <a:pt x="18" y="23"/>
                        <a:pt x="18" y="29"/>
                      </a:cubicBezTo>
                      <a:cubicBezTo>
                        <a:pt x="18" y="367"/>
                        <a:pt x="18" y="367"/>
                        <a:pt x="18" y="367"/>
                      </a:cubicBezTo>
                      <a:cubicBezTo>
                        <a:pt x="18" y="373"/>
                        <a:pt x="23" y="378"/>
                        <a:pt x="30" y="378"/>
                      </a:cubicBezTo>
                      <a:cubicBezTo>
                        <a:pt x="155" y="378"/>
                        <a:pt x="155" y="378"/>
                        <a:pt x="155" y="378"/>
                      </a:cubicBezTo>
                      <a:cubicBezTo>
                        <a:pt x="155" y="396"/>
                        <a:pt x="155" y="396"/>
                        <a:pt x="155" y="396"/>
                      </a:cubicBezTo>
                      <a:cubicBezTo>
                        <a:pt x="30" y="396"/>
                        <a:pt x="30" y="396"/>
                        <a:pt x="30" y="396"/>
                      </a:cubicBezTo>
                      <a:cubicBezTo>
                        <a:pt x="13" y="396"/>
                        <a:pt x="0" y="383"/>
                        <a:pt x="0" y="367"/>
                      </a:cubicBezTo>
                      <a:cubicBezTo>
                        <a:pt x="0" y="29"/>
                        <a:pt x="0" y="29"/>
                        <a:pt x="0" y="29"/>
                      </a:cubicBezTo>
                      <a:cubicBezTo>
                        <a:pt x="0" y="13"/>
                        <a:pt x="13" y="0"/>
                        <a:pt x="30" y="0"/>
                      </a:cubicBezTo>
                      <a:cubicBezTo>
                        <a:pt x="237" y="0"/>
                        <a:pt x="237" y="0"/>
                        <a:pt x="237" y="0"/>
                      </a:cubicBezTo>
                      <a:cubicBezTo>
                        <a:pt x="253" y="0"/>
                        <a:pt x="266" y="13"/>
                        <a:pt x="266" y="29"/>
                      </a:cubicBezTo>
                      <a:cubicBezTo>
                        <a:pt x="266" y="367"/>
                        <a:pt x="266" y="367"/>
                        <a:pt x="266" y="367"/>
                      </a:cubicBezTo>
                      <a:cubicBezTo>
                        <a:pt x="266" y="383"/>
                        <a:pt x="253" y="396"/>
                        <a:pt x="237" y="39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2" name="Freeform 187">
                  <a:extLst>
                    <a:ext uri="{FF2B5EF4-FFF2-40B4-BE49-F238E27FC236}">
                      <a16:creationId xmlns:a16="http://schemas.microsoft.com/office/drawing/2014/main" id="{CF1589CF-B1DE-4362-B025-ADE78364A35B}"/>
                    </a:ext>
                  </a:extLst>
                </p:cNvPr>
                <p:cNvSpPr>
                  <a:spLocks noEditPoints="1"/>
                </p:cNvSpPr>
                <p:nvPr/>
              </p:nvSpPr>
              <p:spPr bwMode="gray">
                <a:xfrm>
                  <a:off x="8574088" y="2632075"/>
                  <a:ext cx="228600" cy="141288"/>
                </a:xfrm>
                <a:custGeom>
                  <a:avLst/>
                  <a:gdLst>
                    <a:gd name="T0" fmla="*/ 217967 w 129"/>
                    <a:gd name="T1" fmla="*/ 141288 h 80"/>
                    <a:gd name="T2" fmla="*/ 10633 w 129"/>
                    <a:gd name="T3" fmla="*/ 141288 h 80"/>
                    <a:gd name="T4" fmla="*/ 0 w 129"/>
                    <a:gd name="T5" fmla="*/ 130691 h 80"/>
                    <a:gd name="T6" fmla="*/ 0 w 129"/>
                    <a:gd name="T7" fmla="*/ 10597 h 80"/>
                    <a:gd name="T8" fmla="*/ 10633 w 129"/>
                    <a:gd name="T9" fmla="*/ 0 h 80"/>
                    <a:gd name="T10" fmla="*/ 217967 w 129"/>
                    <a:gd name="T11" fmla="*/ 0 h 80"/>
                    <a:gd name="T12" fmla="*/ 228600 w 129"/>
                    <a:gd name="T13" fmla="*/ 10597 h 80"/>
                    <a:gd name="T14" fmla="*/ 228600 w 129"/>
                    <a:gd name="T15" fmla="*/ 130691 h 80"/>
                    <a:gd name="T16" fmla="*/ 217967 w 129"/>
                    <a:gd name="T17" fmla="*/ 141288 h 80"/>
                    <a:gd name="T18" fmla="*/ 21265 w 129"/>
                    <a:gd name="T19" fmla="*/ 120095 h 80"/>
                    <a:gd name="T20" fmla="*/ 207335 w 129"/>
                    <a:gd name="T21" fmla="*/ 120095 h 80"/>
                    <a:gd name="T22" fmla="*/ 207335 w 129"/>
                    <a:gd name="T23" fmla="*/ 21193 h 80"/>
                    <a:gd name="T24" fmla="*/ 21265 w 129"/>
                    <a:gd name="T25" fmla="*/ 21193 h 80"/>
                    <a:gd name="T26" fmla="*/ 21265 w 129"/>
                    <a:gd name="T27" fmla="*/ 120095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80"/>
                    <a:gd name="T44" fmla="*/ 129 w 129"/>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80">
                      <a:moveTo>
                        <a:pt x="123" y="80"/>
                      </a:moveTo>
                      <a:cubicBezTo>
                        <a:pt x="6" y="80"/>
                        <a:pt x="6" y="80"/>
                        <a:pt x="6" y="80"/>
                      </a:cubicBezTo>
                      <a:cubicBezTo>
                        <a:pt x="3" y="80"/>
                        <a:pt x="0" y="77"/>
                        <a:pt x="0" y="74"/>
                      </a:cubicBezTo>
                      <a:cubicBezTo>
                        <a:pt x="0" y="6"/>
                        <a:pt x="0" y="6"/>
                        <a:pt x="0" y="6"/>
                      </a:cubicBezTo>
                      <a:cubicBezTo>
                        <a:pt x="0" y="3"/>
                        <a:pt x="3" y="0"/>
                        <a:pt x="6" y="0"/>
                      </a:cubicBezTo>
                      <a:cubicBezTo>
                        <a:pt x="123" y="0"/>
                        <a:pt x="123" y="0"/>
                        <a:pt x="123" y="0"/>
                      </a:cubicBezTo>
                      <a:cubicBezTo>
                        <a:pt x="126" y="0"/>
                        <a:pt x="129" y="3"/>
                        <a:pt x="129" y="6"/>
                      </a:cubicBezTo>
                      <a:cubicBezTo>
                        <a:pt x="129" y="74"/>
                        <a:pt x="129" y="74"/>
                        <a:pt x="129" y="74"/>
                      </a:cubicBezTo>
                      <a:cubicBezTo>
                        <a:pt x="129" y="77"/>
                        <a:pt x="126" y="80"/>
                        <a:pt x="123" y="80"/>
                      </a:cubicBezTo>
                      <a:close/>
                      <a:moveTo>
                        <a:pt x="12" y="68"/>
                      </a:moveTo>
                      <a:cubicBezTo>
                        <a:pt x="117" y="68"/>
                        <a:pt x="117" y="68"/>
                        <a:pt x="117" y="68"/>
                      </a:cubicBezTo>
                      <a:cubicBezTo>
                        <a:pt x="117" y="12"/>
                        <a:pt x="117" y="12"/>
                        <a:pt x="117" y="12"/>
                      </a:cubicBezTo>
                      <a:cubicBezTo>
                        <a:pt x="12" y="12"/>
                        <a:pt x="12" y="12"/>
                        <a:pt x="12" y="12"/>
                      </a:cubicBezTo>
                      <a:lnTo>
                        <a:pt x="12" y="6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3" name="Freeform 188">
                  <a:extLst>
                    <a:ext uri="{FF2B5EF4-FFF2-40B4-BE49-F238E27FC236}">
                      <a16:creationId xmlns:a16="http://schemas.microsoft.com/office/drawing/2014/main" id="{8B811A20-11F3-4CDD-8B8F-20D4165B1EED}"/>
                    </a:ext>
                  </a:extLst>
                </p:cNvPr>
                <p:cNvSpPr>
                  <a:spLocks noEditPoints="1"/>
                </p:cNvSpPr>
                <p:nvPr/>
              </p:nvSpPr>
              <p:spPr bwMode="gray">
                <a:xfrm>
                  <a:off x="8575675" y="2792413"/>
                  <a:ext cx="107950" cy="66675"/>
                </a:xfrm>
                <a:custGeom>
                  <a:avLst/>
                  <a:gdLst>
                    <a:gd name="T0" fmla="*/ 97332 w 61"/>
                    <a:gd name="T1" fmla="*/ 66675 h 38"/>
                    <a:gd name="T2" fmla="*/ 10618 w 61"/>
                    <a:gd name="T3" fmla="*/ 66675 h 38"/>
                    <a:gd name="T4" fmla="*/ 0 w 61"/>
                    <a:gd name="T5" fmla="*/ 56147 h 38"/>
                    <a:gd name="T6" fmla="*/ 0 w 61"/>
                    <a:gd name="T7" fmla="*/ 10528 h 38"/>
                    <a:gd name="T8" fmla="*/ 10618 w 61"/>
                    <a:gd name="T9" fmla="*/ 0 h 38"/>
                    <a:gd name="T10" fmla="*/ 97332 w 61"/>
                    <a:gd name="T11" fmla="*/ 0 h 38"/>
                    <a:gd name="T12" fmla="*/ 107950 w 61"/>
                    <a:gd name="T13" fmla="*/ 10528 h 38"/>
                    <a:gd name="T14" fmla="*/ 107950 w 61"/>
                    <a:gd name="T15" fmla="*/ 56147 h 38"/>
                    <a:gd name="T16" fmla="*/ 97332 w 61"/>
                    <a:gd name="T17" fmla="*/ 66675 h 38"/>
                    <a:gd name="T18" fmla="*/ 21236 w 61"/>
                    <a:gd name="T19" fmla="*/ 45620 h 38"/>
                    <a:gd name="T20" fmla="*/ 86714 w 61"/>
                    <a:gd name="T21" fmla="*/ 45620 h 38"/>
                    <a:gd name="T22" fmla="*/ 86714 w 61"/>
                    <a:gd name="T23" fmla="*/ 21055 h 38"/>
                    <a:gd name="T24" fmla="*/ 21236 w 61"/>
                    <a:gd name="T25" fmla="*/ 21055 h 38"/>
                    <a:gd name="T26" fmla="*/ 21236 w 61"/>
                    <a:gd name="T27" fmla="*/ 45620 h 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38"/>
                    <a:gd name="T44" fmla="*/ 61 w 61"/>
                    <a:gd name="T45" fmla="*/ 38 h 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38">
                      <a:moveTo>
                        <a:pt x="55" y="38"/>
                      </a:moveTo>
                      <a:cubicBezTo>
                        <a:pt x="6" y="38"/>
                        <a:pt x="6" y="38"/>
                        <a:pt x="6" y="38"/>
                      </a:cubicBezTo>
                      <a:cubicBezTo>
                        <a:pt x="3" y="38"/>
                        <a:pt x="0" y="35"/>
                        <a:pt x="0" y="32"/>
                      </a:cubicBezTo>
                      <a:cubicBezTo>
                        <a:pt x="0" y="6"/>
                        <a:pt x="0" y="6"/>
                        <a:pt x="0" y="6"/>
                      </a:cubicBezTo>
                      <a:cubicBezTo>
                        <a:pt x="0" y="3"/>
                        <a:pt x="3" y="0"/>
                        <a:pt x="6" y="0"/>
                      </a:cubicBezTo>
                      <a:cubicBezTo>
                        <a:pt x="55" y="0"/>
                        <a:pt x="55" y="0"/>
                        <a:pt x="55" y="0"/>
                      </a:cubicBezTo>
                      <a:cubicBezTo>
                        <a:pt x="58" y="0"/>
                        <a:pt x="61" y="3"/>
                        <a:pt x="61" y="6"/>
                      </a:cubicBezTo>
                      <a:cubicBezTo>
                        <a:pt x="61" y="32"/>
                        <a:pt x="61" y="32"/>
                        <a:pt x="61" y="32"/>
                      </a:cubicBezTo>
                      <a:cubicBezTo>
                        <a:pt x="61" y="35"/>
                        <a:pt x="58" y="38"/>
                        <a:pt x="55" y="38"/>
                      </a:cubicBezTo>
                      <a:close/>
                      <a:moveTo>
                        <a:pt x="12" y="26"/>
                      </a:moveTo>
                      <a:cubicBezTo>
                        <a:pt x="49" y="26"/>
                        <a:pt x="49" y="26"/>
                        <a:pt x="49" y="26"/>
                      </a:cubicBezTo>
                      <a:cubicBezTo>
                        <a:pt x="49" y="12"/>
                        <a:pt x="49" y="12"/>
                        <a:pt x="49" y="12"/>
                      </a:cubicBezTo>
                      <a:cubicBezTo>
                        <a:pt x="12" y="12"/>
                        <a:pt x="12" y="12"/>
                        <a:pt x="12" y="12"/>
                      </a:cubicBezTo>
                      <a:lnTo>
                        <a:pt x="12" y="2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4" name="Freeform 189">
                  <a:extLst>
                    <a:ext uri="{FF2B5EF4-FFF2-40B4-BE49-F238E27FC236}">
                      <a16:creationId xmlns:a16="http://schemas.microsoft.com/office/drawing/2014/main" id="{FBAB070E-5019-4D4B-8A59-D21893D8994D}"/>
                    </a:ext>
                  </a:extLst>
                </p:cNvPr>
                <p:cNvSpPr>
                  <a:spLocks noEditPoints="1"/>
                </p:cNvSpPr>
                <p:nvPr/>
              </p:nvSpPr>
              <p:spPr bwMode="gray">
                <a:xfrm>
                  <a:off x="8693150" y="2792413"/>
                  <a:ext cx="106362" cy="66675"/>
                </a:xfrm>
                <a:custGeom>
                  <a:avLst/>
                  <a:gdLst>
                    <a:gd name="T0" fmla="*/ 95726 w 60"/>
                    <a:gd name="T1" fmla="*/ 66675 h 38"/>
                    <a:gd name="T2" fmla="*/ 10636 w 60"/>
                    <a:gd name="T3" fmla="*/ 66675 h 38"/>
                    <a:gd name="T4" fmla="*/ 0 w 60"/>
                    <a:gd name="T5" fmla="*/ 56147 h 38"/>
                    <a:gd name="T6" fmla="*/ 0 w 60"/>
                    <a:gd name="T7" fmla="*/ 10528 h 38"/>
                    <a:gd name="T8" fmla="*/ 10636 w 60"/>
                    <a:gd name="T9" fmla="*/ 0 h 38"/>
                    <a:gd name="T10" fmla="*/ 95726 w 60"/>
                    <a:gd name="T11" fmla="*/ 0 h 38"/>
                    <a:gd name="T12" fmla="*/ 106362 w 60"/>
                    <a:gd name="T13" fmla="*/ 10528 h 38"/>
                    <a:gd name="T14" fmla="*/ 106362 w 60"/>
                    <a:gd name="T15" fmla="*/ 56147 h 38"/>
                    <a:gd name="T16" fmla="*/ 95726 w 60"/>
                    <a:gd name="T17" fmla="*/ 66675 h 38"/>
                    <a:gd name="T18" fmla="*/ 21272 w 60"/>
                    <a:gd name="T19" fmla="*/ 45620 h 38"/>
                    <a:gd name="T20" fmla="*/ 85090 w 60"/>
                    <a:gd name="T21" fmla="*/ 45620 h 38"/>
                    <a:gd name="T22" fmla="*/ 85090 w 60"/>
                    <a:gd name="T23" fmla="*/ 21055 h 38"/>
                    <a:gd name="T24" fmla="*/ 21272 w 60"/>
                    <a:gd name="T25" fmla="*/ 21055 h 38"/>
                    <a:gd name="T26" fmla="*/ 21272 w 60"/>
                    <a:gd name="T27" fmla="*/ 45620 h 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0"/>
                    <a:gd name="T43" fmla="*/ 0 h 38"/>
                    <a:gd name="T44" fmla="*/ 60 w 60"/>
                    <a:gd name="T45" fmla="*/ 38 h 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0" h="38">
                      <a:moveTo>
                        <a:pt x="54" y="38"/>
                      </a:moveTo>
                      <a:cubicBezTo>
                        <a:pt x="6" y="38"/>
                        <a:pt x="6" y="38"/>
                        <a:pt x="6" y="38"/>
                      </a:cubicBezTo>
                      <a:cubicBezTo>
                        <a:pt x="3" y="38"/>
                        <a:pt x="0" y="35"/>
                        <a:pt x="0" y="32"/>
                      </a:cubicBezTo>
                      <a:cubicBezTo>
                        <a:pt x="0" y="6"/>
                        <a:pt x="0" y="6"/>
                        <a:pt x="0" y="6"/>
                      </a:cubicBezTo>
                      <a:cubicBezTo>
                        <a:pt x="0" y="3"/>
                        <a:pt x="3" y="0"/>
                        <a:pt x="6" y="0"/>
                      </a:cubicBezTo>
                      <a:cubicBezTo>
                        <a:pt x="54" y="0"/>
                        <a:pt x="54" y="0"/>
                        <a:pt x="54" y="0"/>
                      </a:cubicBezTo>
                      <a:cubicBezTo>
                        <a:pt x="58" y="0"/>
                        <a:pt x="60" y="3"/>
                        <a:pt x="60" y="6"/>
                      </a:cubicBezTo>
                      <a:cubicBezTo>
                        <a:pt x="60" y="32"/>
                        <a:pt x="60" y="32"/>
                        <a:pt x="60" y="32"/>
                      </a:cubicBezTo>
                      <a:cubicBezTo>
                        <a:pt x="60" y="35"/>
                        <a:pt x="58" y="38"/>
                        <a:pt x="54" y="38"/>
                      </a:cubicBezTo>
                      <a:close/>
                      <a:moveTo>
                        <a:pt x="12" y="26"/>
                      </a:moveTo>
                      <a:cubicBezTo>
                        <a:pt x="48" y="26"/>
                        <a:pt x="48" y="26"/>
                        <a:pt x="48" y="26"/>
                      </a:cubicBezTo>
                      <a:cubicBezTo>
                        <a:pt x="48" y="12"/>
                        <a:pt x="48" y="12"/>
                        <a:pt x="48" y="12"/>
                      </a:cubicBezTo>
                      <a:cubicBezTo>
                        <a:pt x="12" y="12"/>
                        <a:pt x="12" y="12"/>
                        <a:pt x="12" y="12"/>
                      </a:cubicBezTo>
                      <a:lnTo>
                        <a:pt x="12" y="2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5" name="Oval 190">
                  <a:extLst>
                    <a:ext uri="{FF2B5EF4-FFF2-40B4-BE49-F238E27FC236}">
                      <a16:creationId xmlns:a16="http://schemas.microsoft.com/office/drawing/2014/main" id="{3A81F3AA-0BB5-4B39-88CC-9FFEC3E73BBD}"/>
                    </a:ext>
                  </a:extLst>
                </p:cNvPr>
                <p:cNvSpPr>
                  <a:spLocks noChangeArrowheads="1"/>
                </p:cNvSpPr>
                <p:nvPr/>
              </p:nvSpPr>
              <p:spPr bwMode="gray">
                <a:xfrm>
                  <a:off x="9043988" y="3057525"/>
                  <a:ext cx="71437" cy="714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endParaRPr lang="zh-CN" altLang="en-US" sz="2139"/>
                </a:p>
              </p:txBody>
            </p:sp>
            <p:sp>
              <p:nvSpPr>
                <p:cNvPr id="246" name="Oval 191">
                  <a:extLst>
                    <a:ext uri="{FF2B5EF4-FFF2-40B4-BE49-F238E27FC236}">
                      <a16:creationId xmlns:a16="http://schemas.microsoft.com/office/drawing/2014/main" id="{EA8CF135-8230-4562-9BD1-80FC0D34A79E}"/>
                    </a:ext>
                  </a:extLst>
                </p:cNvPr>
                <p:cNvSpPr>
                  <a:spLocks noChangeArrowheads="1"/>
                </p:cNvSpPr>
                <p:nvPr/>
              </p:nvSpPr>
              <p:spPr bwMode="gray">
                <a:xfrm>
                  <a:off x="9153525" y="3057525"/>
                  <a:ext cx="71437" cy="71438"/>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endParaRPr lang="zh-CN" altLang="en-US" sz="2139"/>
                </a:p>
              </p:txBody>
            </p:sp>
            <p:sp>
              <p:nvSpPr>
                <p:cNvPr id="247" name="Freeform 199">
                  <a:extLst>
                    <a:ext uri="{FF2B5EF4-FFF2-40B4-BE49-F238E27FC236}">
                      <a16:creationId xmlns:a16="http://schemas.microsoft.com/office/drawing/2014/main" id="{1585AF13-44F9-4AFD-8EBD-587A853F8B0C}"/>
                    </a:ext>
                  </a:extLst>
                </p:cNvPr>
                <p:cNvSpPr>
                  <a:spLocks noEditPoints="1"/>
                </p:cNvSpPr>
                <p:nvPr/>
              </p:nvSpPr>
              <p:spPr bwMode="gray">
                <a:xfrm>
                  <a:off x="8875713" y="2508250"/>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8" name="Freeform 200">
                  <a:extLst>
                    <a:ext uri="{FF2B5EF4-FFF2-40B4-BE49-F238E27FC236}">
                      <a16:creationId xmlns:a16="http://schemas.microsoft.com/office/drawing/2014/main" id="{C4B3C598-50DA-477E-B6B3-7523BAF51581}"/>
                    </a:ext>
                  </a:extLst>
                </p:cNvPr>
                <p:cNvSpPr>
                  <a:spLocks noEditPoints="1"/>
                </p:cNvSpPr>
                <p:nvPr/>
              </p:nvSpPr>
              <p:spPr bwMode="gray">
                <a:xfrm>
                  <a:off x="8966200" y="2508250"/>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7"/>
                        <a:pt x="0" y="34"/>
                      </a:cubicBezTo>
                      <a:cubicBezTo>
                        <a:pt x="0" y="6"/>
                        <a:pt x="0" y="6"/>
                        <a:pt x="0" y="6"/>
                      </a:cubicBezTo>
                      <a:cubicBezTo>
                        <a:pt x="0" y="2"/>
                        <a:pt x="2"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49" name="Freeform 201">
                  <a:extLst>
                    <a:ext uri="{FF2B5EF4-FFF2-40B4-BE49-F238E27FC236}">
                      <a16:creationId xmlns:a16="http://schemas.microsoft.com/office/drawing/2014/main" id="{8B48E1F1-0E93-48AC-AAA9-28D2BA8899F5}"/>
                    </a:ext>
                  </a:extLst>
                </p:cNvPr>
                <p:cNvSpPr>
                  <a:spLocks noEditPoints="1"/>
                </p:cNvSpPr>
                <p:nvPr/>
              </p:nvSpPr>
              <p:spPr bwMode="gray">
                <a:xfrm>
                  <a:off x="9053513" y="2508250"/>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0" name="Freeform 202">
                  <a:extLst>
                    <a:ext uri="{FF2B5EF4-FFF2-40B4-BE49-F238E27FC236}">
                      <a16:creationId xmlns:a16="http://schemas.microsoft.com/office/drawing/2014/main" id="{A35544AC-0DB7-41E8-B852-8E7E7685903D}"/>
                    </a:ext>
                  </a:extLst>
                </p:cNvPr>
                <p:cNvSpPr>
                  <a:spLocks noEditPoints="1"/>
                </p:cNvSpPr>
                <p:nvPr/>
              </p:nvSpPr>
              <p:spPr bwMode="gray">
                <a:xfrm>
                  <a:off x="9144000" y="2508250"/>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1" name="Freeform 203">
                  <a:extLst>
                    <a:ext uri="{FF2B5EF4-FFF2-40B4-BE49-F238E27FC236}">
                      <a16:creationId xmlns:a16="http://schemas.microsoft.com/office/drawing/2014/main" id="{EE0489E3-EDA0-476E-9CD5-E993EE36A7B8}"/>
                    </a:ext>
                  </a:extLst>
                </p:cNvPr>
                <p:cNvSpPr>
                  <a:spLocks noEditPoints="1"/>
                </p:cNvSpPr>
                <p:nvPr/>
              </p:nvSpPr>
              <p:spPr bwMode="gray">
                <a:xfrm>
                  <a:off x="8875713" y="2593975"/>
                  <a:ext cx="69850" cy="69850"/>
                </a:xfrm>
                <a:custGeom>
                  <a:avLst/>
                  <a:gdLst>
                    <a:gd name="T0" fmla="*/ 59373 w 40"/>
                    <a:gd name="T1" fmla="*/ 69850 h 40"/>
                    <a:gd name="T2" fmla="*/ 10478 w 40"/>
                    <a:gd name="T3" fmla="*/ 69850 h 40"/>
                    <a:gd name="T4" fmla="*/ 0 w 40"/>
                    <a:gd name="T5" fmla="*/ 59373 h 40"/>
                    <a:gd name="T6" fmla="*/ 0 w 40"/>
                    <a:gd name="T7" fmla="*/ 10478 h 40"/>
                    <a:gd name="T8" fmla="*/ 10478 w 40"/>
                    <a:gd name="T9" fmla="*/ 0 h 40"/>
                    <a:gd name="T10" fmla="*/ 59373 w 40"/>
                    <a:gd name="T11" fmla="*/ 0 h 40"/>
                    <a:gd name="T12" fmla="*/ 69850 w 40"/>
                    <a:gd name="T13" fmla="*/ 10478 h 40"/>
                    <a:gd name="T14" fmla="*/ 69850 w 40"/>
                    <a:gd name="T15" fmla="*/ 59373 h 40"/>
                    <a:gd name="T16" fmla="*/ 59373 w 40"/>
                    <a:gd name="T17" fmla="*/ 69850 h 40"/>
                    <a:gd name="T18" fmla="*/ 20955 w 40"/>
                    <a:gd name="T19" fmla="*/ 48895 h 40"/>
                    <a:gd name="T20" fmla="*/ 48895 w 40"/>
                    <a:gd name="T21" fmla="*/ 48895 h 40"/>
                    <a:gd name="T22" fmla="*/ 48895 w 40"/>
                    <a:gd name="T23" fmla="*/ 20955 h 40"/>
                    <a:gd name="T24" fmla="*/ 20955 w 40"/>
                    <a:gd name="T25" fmla="*/ 20955 h 40"/>
                    <a:gd name="T26" fmla="*/ 20955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2" name="Freeform 204">
                  <a:extLst>
                    <a:ext uri="{FF2B5EF4-FFF2-40B4-BE49-F238E27FC236}">
                      <a16:creationId xmlns:a16="http://schemas.microsoft.com/office/drawing/2014/main" id="{735BFE82-01DE-4333-83B0-3F58FB28F489}"/>
                    </a:ext>
                  </a:extLst>
                </p:cNvPr>
                <p:cNvSpPr>
                  <a:spLocks noEditPoints="1"/>
                </p:cNvSpPr>
                <p:nvPr/>
              </p:nvSpPr>
              <p:spPr bwMode="gray">
                <a:xfrm>
                  <a:off x="8966200" y="2593975"/>
                  <a:ext cx="69850" cy="69850"/>
                </a:xfrm>
                <a:custGeom>
                  <a:avLst/>
                  <a:gdLst>
                    <a:gd name="T0" fmla="*/ 59373 w 40"/>
                    <a:gd name="T1" fmla="*/ 69850 h 40"/>
                    <a:gd name="T2" fmla="*/ 10478 w 40"/>
                    <a:gd name="T3" fmla="*/ 69850 h 40"/>
                    <a:gd name="T4" fmla="*/ 0 w 40"/>
                    <a:gd name="T5" fmla="*/ 59373 h 40"/>
                    <a:gd name="T6" fmla="*/ 0 w 40"/>
                    <a:gd name="T7" fmla="*/ 10478 h 40"/>
                    <a:gd name="T8" fmla="*/ 10478 w 40"/>
                    <a:gd name="T9" fmla="*/ 0 h 40"/>
                    <a:gd name="T10" fmla="*/ 59373 w 40"/>
                    <a:gd name="T11" fmla="*/ 0 h 40"/>
                    <a:gd name="T12" fmla="*/ 69850 w 40"/>
                    <a:gd name="T13" fmla="*/ 10478 h 40"/>
                    <a:gd name="T14" fmla="*/ 69850 w 40"/>
                    <a:gd name="T15" fmla="*/ 59373 h 40"/>
                    <a:gd name="T16" fmla="*/ 59373 w 40"/>
                    <a:gd name="T17" fmla="*/ 69850 h 40"/>
                    <a:gd name="T18" fmla="*/ 20955 w 40"/>
                    <a:gd name="T19" fmla="*/ 48895 h 40"/>
                    <a:gd name="T20" fmla="*/ 48895 w 40"/>
                    <a:gd name="T21" fmla="*/ 48895 h 40"/>
                    <a:gd name="T22" fmla="*/ 48895 w 40"/>
                    <a:gd name="T23" fmla="*/ 20955 h 40"/>
                    <a:gd name="T24" fmla="*/ 20955 w 40"/>
                    <a:gd name="T25" fmla="*/ 20955 h 40"/>
                    <a:gd name="T26" fmla="*/ 20955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8"/>
                        <a:pt x="0" y="34"/>
                      </a:cubicBezTo>
                      <a:cubicBezTo>
                        <a:pt x="0" y="6"/>
                        <a:pt x="0" y="6"/>
                        <a:pt x="0" y="6"/>
                      </a:cubicBezTo>
                      <a:cubicBezTo>
                        <a:pt x="0" y="3"/>
                        <a:pt x="2"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3" name="Freeform 205">
                  <a:extLst>
                    <a:ext uri="{FF2B5EF4-FFF2-40B4-BE49-F238E27FC236}">
                      <a16:creationId xmlns:a16="http://schemas.microsoft.com/office/drawing/2014/main" id="{C32802A4-2DC1-4827-8300-C03D9C0BAF7D}"/>
                    </a:ext>
                  </a:extLst>
                </p:cNvPr>
                <p:cNvSpPr>
                  <a:spLocks noEditPoints="1"/>
                </p:cNvSpPr>
                <p:nvPr/>
              </p:nvSpPr>
              <p:spPr bwMode="gray">
                <a:xfrm>
                  <a:off x="9053513" y="2593975"/>
                  <a:ext cx="71437" cy="69850"/>
                </a:xfrm>
                <a:custGeom>
                  <a:avLst/>
                  <a:gdLst>
                    <a:gd name="T0" fmla="*/ 60721 w 40"/>
                    <a:gd name="T1" fmla="*/ 69850 h 40"/>
                    <a:gd name="T2" fmla="*/ 10716 w 40"/>
                    <a:gd name="T3" fmla="*/ 69850 h 40"/>
                    <a:gd name="T4" fmla="*/ 0 w 40"/>
                    <a:gd name="T5" fmla="*/ 59373 h 40"/>
                    <a:gd name="T6" fmla="*/ 0 w 40"/>
                    <a:gd name="T7" fmla="*/ 10478 h 40"/>
                    <a:gd name="T8" fmla="*/ 10716 w 40"/>
                    <a:gd name="T9" fmla="*/ 0 h 40"/>
                    <a:gd name="T10" fmla="*/ 60721 w 40"/>
                    <a:gd name="T11" fmla="*/ 0 h 40"/>
                    <a:gd name="T12" fmla="*/ 71437 w 40"/>
                    <a:gd name="T13" fmla="*/ 10478 h 40"/>
                    <a:gd name="T14" fmla="*/ 71437 w 40"/>
                    <a:gd name="T15" fmla="*/ 59373 h 40"/>
                    <a:gd name="T16" fmla="*/ 60721 w 40"/>
                    <a:gd name="T17" fmla="*/ 69850 h 40"/>
                    <a:gd name="T18" fmla="*/ 21431 w 40"/>
                    <a:gd name="T19" fmla="*/ 48895 h 40"/>
                    <a:gd name="T20" fmla="*/ 50006 w 40"/>
                    <a:gd name="T21" fmla="*/ 48895 h 40"/>
                    <a:gd name="T22" fmla="*/ 50006 w 40"/>
                    <a:gd name="T23" fmla="*/ 20955 h 40"/>
                    <a:gd name="T24" fmla="*/ 21431 w 40"/>
                    <a:gd name="T25" fmla="*/ 20955 h 40"/>
                    <a:gd name="T26" fmla="*/ 21431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4" name="Freeform 206">
                  <a:extLst>
                    <a:ext uri="{FF2B5EF4-FFF2-40B4-BE49-F238E27FC236}">
                      <a16:creationId xmlns:a16="http://schemas.microsoft.com/office/drawing/2014/main" id="{01C2C395-BCAA-4B5D-8049-1D113C32B170}"/>
                    </a:ext>
                  </a:extLst>
                </p:cNvPr>
                <p:cNvSpPr>
                  <a:spLocks noEditPoints="1"/>
                </p:cNvSpPr>
                <p:nvPr/>
              </p:nvSpPr>
              <p:spPr bwMode="gray">
                <a:xfrm>
                  <a:off x="9144000" y="2593975"/>
                  <a:ext cx="71437" cy="69850"/>
                </a:xfrm>
                <a:custGeom>
                  <a:avLst/>
                  <a:gdLst>
                    <a:gd name="T0" fmla="*/ 60721 w 40"/>
                    <a:gd name="T1" fmla="*/ 69850 h 40"/>
                    <a:gd name="T2" fmla="*/ 10716 w 40"/>
                    <a:gd name="T3" fmla="*/ 69850 h 40"/>
                    <a:gd name="T4" fmla="*/ 0 w 40"/>
                    <a:gd name="T5" fmla="*/ 59373 h 40"/>
                    <a:gd name="T6" fmla="*/ 0 w 40"/>
                    <a:gd name="T7" fmla="*/ 10478 h 40"/>
                    <a:gd name="T8" fmla="*/ 10716 w 40"/>
                    <a:gd name="T9" fmla="*/ 0 h 40"/>
                    <a:gd name="T10" fmla="*/ 60721 w 40"/>
                    <a:gd name="T11" fmla="*/ 0 h 40"/>
                    <a:gd name="T12" fmla="*/ 71437 w 40"/>
                    <a:gd name="T13" fmla="*/ 10478 h 40"/>
                    <a:gd name="T14" fmla="*/ 71437 w 40"/>
                    <a:gd name="T15" fmla="*/ 59373 h 40"/>
                    <a:gd name="T16" fmla="*/ 60721 w 40"/>
                    <a:gd name="T17" fmla="*/ 69850 h 40"/>
                    <a:gd name="T18" fmla="*/ 21431 w 40"/>
                    <a:gd name="T19" fmla="*/ 48895 h 40"/>
                    <a:gd name="T20" fmla="*/ 50006 w 40"/>
                    <a:gd name="T21" fmla="*/ 48895 h 40"/>
                    <a:gd name="T22" fmla="*/ 50006 w 40"/>
                    <a:gd name="T23" fmla="*/ 20955 h 40"/>
                    <a:gd name="T24" fmla="*/ 21431 w 40"/>
                    <a:gd name="T25" fmla="*/ 20955 h 40"/>
                    <a:gd name="T26" fmla="*/ 21431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5" name="Freeform 207">
                  <a:extLst>
                    <a:ext uri="{FF2B5EF4-FFF2-40B4-BE49-F238E27FC236}">
                      <a16:creationId xmlns:a16="http://schemas.microsoft.com/office/drawing/2014/main" id="{1A8FE33D-356B-406D-96C9-DA72C5D64D7B}"/>
                    </a:ext>
                  </a:extLst>
                </p:cNvPr>
                <p:cNvSpPr>
                  <a:spLocks noEditPoints="1"/>
                </p:cNvSpPr>
                <p:nvPr/>
              </p:nvSpPr>
              <p:spPr bwMode="gray">
                <a:xfrm>
                  <a:off x="8875713" y="2679700"/>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6" name="Freeform 208">
                  <a:extLst>
                    <a:ext uri="{FF2B5EF4-FFF2-40B4-BE49-F238E27FC236}">
                      <a16:creationId xmlns:a16="http://schemas.microsoft.com/office/drawing/2014/main" id="{D9FCE50A-B807-478A-93F1-F4898D37E25E}"/>
                    </a:ext>
                  </a:extLst>
                </p:cNvPr>
                <p:cNvSpPr>
                  <a:spLocks noEditPoints="1"/>
                </p:cNvSpPr>
                <p:nvPr/>
              </p:nvSpPr>
              <p:spPr bwMode="gray">
                <a:xfrm>
                  <a:off x="8966200" y="2679700"/>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7"/>
                        <a:pt x="0" y="34"/>
                      </a:cubicBezTo>
                      <a:cubicBezTo>
                        <a:pt x="0" y="6"/>
                        <a:pt x="0" y="6"/>
                        <a:pt x="0" y="6"/>
                      </a:cubicBezTo>
                      <a:cubicBezTo>
                        <a:pt x="0" y="2"/>
                        <a:pt x="2"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7" name="Freeform 209">
                  <a:extLst>
                    <a:ext uri="{FF2B5EF4-FFF2-40B4-BE49-F238E27FC236}">
                      <a16:creationId xmlns:a16="http://schemas.microsoft.com/office/drawing/2014/main" id="{C5640AFB-9897-42C7-854D-2A372A679DBC}"/>
                    </a:ext>
                  </a:extLst>
                </p:cNvPr>
                <p:cNvSpPr>
                  <a:spLocks noEditPoints="1"/>
                </p:cNvSpPr>
                <p:nvPr/>
              </p:nvSpPr>
              <p:spPr bwMode="gray">
                <a:xfrm>
                  <a:off x="9053513" y="2679700"/>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8" name="Freeform 210">
                  <a:extLst>
                    <a:ext uri="{FF2B5EF4-FFF2-40B4-BE49-F238E27FC236}">
                      <a16:creationId xmlns:a16="http://schemas.microsoft.com/office/drawing/2014/main" id="{A00AAB46-D378-4446-BFE9-DE9540B0824D}"/>
                    </a:ext>
                  </a:extLst>
                </p:cNvPr>
                <p:cNvSpPr>
                  <a:spLocks noEditPoints="1"/>
                </p:cNvSpPr>
                <p:nvPr/>
              </p:nvSpPr>
              <p:spPr bwMode="gray">
                <a:xfrm>
                  <a:off x="9144000" y="2679700"/>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59" name="Freeform 211">
                  <a:extLst>
                    <a:ext uri="{FF2B5EF4-FFF2-40B4-BE49-F238E27FC236}">
                      <a16:creationId xmlns:a16="http://schemas.microsoft.com/office/drawing/2014/main" id="{08877483-B08F-4B38-9D85-6D16C4AD8A90}"/>
                    </a:ext>
                  </a:extLst>
                </p:cNvPr>
                <p:cNvSpPr>
                  <a:spLocks noEditPoints="1"/>
                </p:cNvSpPr>
                <p:nvPr/>
              </p:nvSpPr>
              <p:spPr bwMode="gray">
                <a:xfrm>
                  <a:off x="8875713" y="2765425"/>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0" name="Freeform 212">
                  <a:extLst>
                    <a:ext uri="{FF2B5EF4-FFF2-40B4-BE49-F238E27FC236}">
                      <a16:creationId xmlns:a16="http://schemas.microsoft.com/office/drawing/2014/main" id="{51EFFCE3-E222-4FD3-95D7-A58109438F94}"/>
                    </a:ext>
                  </a:extLst>
                </p:cNvPr>
                <p:cNvSpPr>
                  <a:spLocks noEditPoints="1"/>
                </p:cNvSpPr>
                <p:nvPr/>
              </p:nvSpPr>
              <p:spPr bwMode="gray">
                <a:xfrm>
                  <a:off x="8966200" y="2765425"/>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8"/>
                        <a:pt x="0" y="34"/>
                      </a:cubicBezTo>
                      <a:cubicBezTo>
                        <a:pt x="0" y="6"/>
                        <a:pt x="0" y="6"/>
                        <a:pt x="0" y="6"/>
                      </a:cubicBezTo>
                      <a:cubicBezTo>
                        <a:pt x="0" y="3"/>
                        <a:pt x="2"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1" name="Freeform 213">
                  <a:extLst>
                    <a:ext uri="{FF2B5EF4-FFF2-40B4-BE49-F238E27FC236}">
                      <a16:creationId xmlns:a16="http://schemas.microsoft.com/office/drawing/2014/main" id="{17283479-EFEB-43EE-9BA1-E05FED6A95E7}"/>
                    </a:ext>
                  </a:extLst>
                </p:cNvPr>
                <p:cNvSpPr>
                  <a:spLocks noEditPoints="1"/>
                </p:cNvSpPr>
                <p:nvPr/>
              </p:nvSpPr>
              <p:spPr bwMode="gray">
                <a:xfrm>
                  <a:off x="9053513" y="2765425"/>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2" name="Freeform 214">
                  <a:extLst>
                    <a:ext uri="{FF2B5EF4-FFF2-40B4-BE49-F238E27FC236}">
                      <a16:creationId xmlns:a16="http://schemas.microsoft.com/office/drawing/2014/main" id="{B56F2210-1E91-4EC1-AC83-FE494403A737}"/>
                    </a:ext>
                  </a:extLst>
                </p:cNvPr>
                <p:cNvSpPr>
                  <a:spLocks noEditPoints="1"/>
                </p:cNvSpPr>
                <p:nvPr/>
              </p:nvSpPr>
              <p:spPr bwMode="gray">
                <a:xfrm>
                  <a:off x="9144000" y="2765425"/>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3" name="Freeform 215">
                  <a:extLst>
                    <a:ext uri="{FF2B5EF4-FFF2-40B4-BE49-F238E27FC236}">
                      <a16:creationId xmlns:a16="http://schemas.microsoft.com/office/drawing/2014/main" id="{0F5CFA85-8FF5-434C-9D94-9063A4F86ED3}"/>
                    </a:ext>
                  </a:extLst>
                </p:cNvPr>
                <p:cNvSpPr>
                  <a:spLocks noEditPoints="1"/>
                </p:cNvSpPr>
                <p:nvPr/>
              </p:nvSpPr>
              <p:spPr bwMode="gray">
                <a:xfrm>
                  <a:off x="8875713" y="2852738"/>
                  <a:ext cx="69850" cy="69850"/>
                </a:xfrm>
                <a:custGeom>
                  <a:avLst/>
                  <a:gdLst>
                    <a:gd name="T0" fmla="*/ 59373 w 40"/>
                    <a:gd name="T1" fmla="*/ 69850 h 40"/>
                    <a:gd name="T2" fmla="*/ 10478 w 40"/>
                    <a:gd name="T3" fmla="*/ 69850 h 40"/>
                    <a:gd name="T4" fmla="*/ 0 w 40"/>
                    <a:gd name="T5" fmla="*/ 59373 h 40"/>
                    <a:gd name="T6" fmla="*/ 0 w 40"/>
                    <a:gd name="T7" fmla="*/ 10478 h 40"/>
                    <a:gd name="T8" fmla="*/ 10478 w 40"/>
                    <a:gd name="T9" fmla="*/ 0 h 40"/>
                    <a:gd name="T10" fmla="*/ 59373 w 40"/>
                    <a:gd name="T11" fmla="*/ 0 h 40"/>
                    <a:gd name="T12" fmla="*/ 69850 w 40"/>
                    <a:gd name="T13" fmla="*/ 10478 h 40"/>
                    <a:gd name="T14" fmla="*/ 69850 w 40"/>
                    <a:gd name="T15" fmla="*/ 59373 h 40"/>
                    <a:gd name="T16" fmla="*/ 59373 w 40"/>
                    <a:gd name="T17" fmla="*/ 69850 h 40"/>
                    <a:gd name="T18" fmla="*/ 20955 w 40"/>
                    <a:gd name="T19" fmla="*/ 48895 h 40"/>
                    <a:gd name="T20" fmla="*/ 48895 w 40"/>
                    <a:gd name="T21" fmla="*/ 48895 h 40"/>
                    <a:gd name="T22" fmla="*/ 48895 w 40"/>
                    <a:gd name="T23" fmla="*/ 20955 h 40"/>
                    <a:gd name="T24" fmla="*/ 20955 w 40"/>
                    <a:gd name="T25" fmla="*/ 20955 h 40"/>
                    <a:gd name="T26" fmla="*/ 20955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4" name="Freeform 216">
                  <a:extLst>
                    <a:ext uri="{FF2B5EF4-FFF2-40B4-BE49-F238E27FC236}">
                      <a16:creationId xmlns:a16="http://schemas.microsoft.com/office/drawing/2014/main" id="{99C786EA-053F-413B-8D61-E8750A68CCE0}"/>
                    </a:ext>
                  </a:extLst>
                </p:cNvPr>
                <p:cNvSpPr>
                  <a:spLocks noEditPoints="1"/>
                </p:cNvSpPr>
                <p:nvPr/>
              </p:nvSpPr>
              <p:spPr bwMode="gray">
                <a:xfrm>
                  <a:off x="8966200" y="2852738"/>
                  <a:ext cx="69850" cy="69850"/>
                </a:xfrm>
                <a:custGeom>
                  <a:avLst/>
                  <a:gdLst>
                    <a:gd name="T0" fmla="*/ 59373 w 40"/>
                    <a:gd name="T1" fmla="*/ 69850 h 40"/>
                    <a:gd name="T2" fmla="*/ 10478 w 40"/>
                    <a:gd name="T3" fmla="*/ 69850 h 40"/>
                    <a:gd name="T4" fmla="*/ 0 w 40"/>
                    <a:gd name="T5" fmla="*/ 59373 h 40"/>
                    <a:gd name="T6" fmla="*/ 0 w 40"/>
                    <a:gd name="T7" fmla="*/ 10478 h 40"/>
                    <a:gd name="T8" fmla="*/ 10478 w 40"/>
                    <a:gd name="T9" fmla="*/ 0 h 40"/>
                    <a:gd name="T10" fmla="*/ 59373 w 40"/>
                    <a:gd name="T11" fmla="*/ 0 h 40"/>
                    <a:gd name="T12" fmla="*/ 69850 w 40"/>
                    <a:gd name="T13" fmla="*/ 10478 h 40"/>
                    <a:gd name="T14" fmla="*/ 69850 w 40"/>
                    <a:gd name="T15" fmla="*/ 59373 h 40"/>
                    <a:gd name="T16" fmla="*/ 59373 w 40"/>
                    <a:gd name="T17" fmla="*/ 69850 h 40"/>
                    <a:gd name="T18" fmla="*/ 20955 w 40"/>
                    <a:gd name="T19" fmla="*/ 48895 h 40"/>
                    <a:gd name="T20" fmla="*/ 48895 w 40"/>
                    <a:gd name="T21" fmla="*/ 48895 h 40"/>
                    <a:gd name="T22" fmla="*/ 48895 w 40"/>
                    <a:gd name="T23" fmla="*/ 20955 h 40"/>
                    <a:gd name="T24" fmla="*/ 20955 w 40"/>
                    <a:gd name="T25" fmla="*/ 20955 h 40"/>
                    <a:gd name="T26" fmla="*/ 20955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7"/>
                        <a:pt x="0" y="34"/>
                      </a:cubicBezTo>
                      <a:cubicBezTo>
                        <a:pt x="0" y="6"/>
                        <a:pt x="0" y="6"/>
                        <a:pt x="0" y="6"/>
                      </a:cubicBezTo>
                      <a:cubicBezTo>
                        <a:pt x="0" y="2"/>
                        <a:pt x="2"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5" name="Freeform 217">
                  <a:extLst>
                    <a:ext uri="{FF2B5EF4-FFF2-40B4-BE49-F238E27FC236}">
                      <a16:creationId xmlns:a16="http://schemas.microsoft.com/office/drawing/2014/main" id="{8A31F66F-0C8B-400F-978A-4573D9BE45AB}"/>
                    </a:ext>
                  </a:extLst>
                </p:cNvPr>
                <p:cNvSpPr>
                  <a:spLocks noEditPoints="1"/>
                </p:cNvSpPr>
                <p:nvPr/>
              </p:nvSpPr>
              <p:spPr bwMode="gray">
                <a:xfrm>
                  <a:off x="9053513" y="2852738"/>
                  <a:ext cx="71437" cy="69850"/>
                </a:xfrm>
                <a:custGeom>
                  <a:avLst/>
                  <a:gdLst>
                    <a:gd name="T0" fmla="*/ 60721 w 40"/>
                    <a:gd name="T1" fmla="*/ 69850 h 40"/>
                    <a:gd name="T2" fmla="*/ 10716 w 40"/>
                    <a:gd name="T3" fmla="*/ 69850 h 40"/>
                    <a:gd name="T4" fmla="*/ 0 w 40"/>
                    <a:gd name="T5" fmla="*/ 59373 h 40"/>
                    <a:gd name="T6" fmla="*/ 0 w 40"/>
                    <a:gd name="T7" fmla="*/ 10478 h 40"/>
                    <a:gd name="T8" fmla="*/ 10716 w 40"/>
                    <a:gd name="T9" fmla="*/ 0 h 40"/>
                    <a:gd name="T10" fmla="*/ 60721 w 40"/>
                    <a:gd name="T11" fmla="*/ 0 h 40"/>
                    <a:gd name="T12" fmla="*/ 71437 w 40"/>
                    <a:gd name="T13" fmla="*/ 10478 h 40"/>
                    <a:gd name="T14" fmla="*/ 71437 w 40"/>
                    <a:gd name="T15" fmla="*/ 59373 h 40"/>
                    <a:gd name="T16" fmla="*/ 60721 w 40"/>
                    <a:gd name="T17" fmla="*/ 69850 h 40"/>
                    <a:gd name="T18" fmla="*/ 21431 w 40"/>
                    <a:gd name="T19" fmla="*/ 48895 h 40"/>
                    <a:gd name="T20" fmla="*/ 50006 w 40"/>
                    <a:gd name="T21" fmla="*/ 48895 h 40"/>
                    <a:gd name="T22" fmla="*/ 50006 w 40"/>
                    <a:gd name="T23" fmla="*/ 20955 h 40"/>
                    <a:gd name="T24" fmla="*/ 21431 w 40"/>
                    <a:gd name="T25" fmla="*/ 20955 h 40"/>
                    <a:gd name="T26" fmla="*/ 21431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8" y="0"/>
                        <a:pt x="40" y="2"/>
                        <a:pt x="40" y="6"/>
                      </a:cubicBezTo>
                      <a:cubicBezTo>
                        <a:pt x="40" y="34"/>
                        <a:pt x="40" y="34"/>
                        <a:pt x="40" y="34"/>
                      </a:cubicBezTo>
                      <a:cubicBezTo>
                        <a:pt x="40" y="37"/>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6" name="Freeform 218">
                  <a:extLst>
                    <a:ext uri="{FF2B5EF4-FFF2-40B4-BE49-F238E27FC236}">
                      <a16:creationId xmlns:a16="http://schemas.microsoft.com/office/drawing/2014/main" id="{AB830AE5-8F36-4B84-B88B-0FA6666D2A1C}"/>
                    </a:ext>
                  </a:extLst>
                </p:cNvPr>
                <p:cNvSpPr>
                  <a:spLocks noEditPoints="1"/>
                </p:cNvSpPr>
                <p:nvPr/>
              </p:nvSpPr>
              <p:spPr bwMode="gray">
                <a:xfrm>
                  <a:off x="9144000" y="2852738"/>
                  <a:ext cx="71437" cy="69850"/>
                </a:xfrm>
                <a:custGeom>
                  <a:avLst/>
                  <a:gdLst>
                    <a:gd name="T0" fmla="*/ 60721 w 40"/>
                    <a:gd name="T1" fmla="*/ 69850 h 40"/>
                    <a:gd name="T2" fmla="*/ 10716 w 40"/>
                    <a:gd name="T3" fmla="*/ 69850 h 40"/>
                    <a:gd name="T4" fmla="*/ 0 w 40"/>
                    <a:gd name="T5" fmla="*/ 59373 h 40"/>
                    <a:gd name="T6" fmla="*/ 0 w 40"/>
                    <a:gd name="T7" fmla="*/ 10478 h 40"/>
                    <a:gd name="T8" fmla="*/ 10716 w 40"/>
                    <a:gd name="T9" fmla="*/ 0 h 40"/>
                    <a:gd name="T10" fmla="*/ 60721 w 40"/>
                    <a:gd name="T11" fmla="*/ 0 h 40"/>
                    <a:gd name="T12" fmla="*/ 71437 w 40"/>
                    <a:gd name="T13" fmla="*/ 10478 h 40"/>
                    <a:gd name="T14" fmla="*/ 71437 w 40"/>
                    <a:gd name="T15" fmla="*/ 59373 h 40"/>
                    <a:gd name="T16" fmla="*/ 60721 w 40"/>
                    <a:gd name="T17" fmla="*/ 69850 h 40"/>
                    <a:gd name="T18" fmla="*/ 21431 w 40"/>
                    <a:gd name="T19" fmla="*/ 48895 h 40"/>
                    <a:gd name="T20" fmla="*/ 50006 w 40"/>
                    <a:gd name="T21" fmla="*/ 48895 h 40"/>
                    <a:gd name="T22" fmla="*/ 50006 w 40"/>
                    <a:gd name="T23" fmla="*/ 20955 h 40"/>
                    <a:gd name="T24" fmla="*/ 21431 w 40"/>
                    <a:gd name="T25" fmla="*/ 20955 h 40"/>
                    <a:gd name="T26" fmla="*/ 21431 w 40"/>
                    <a:gd name="T27" fmla="*/ 48895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7"/>
                        <a:pt x="0" y="34"/>
                      </a:cubicBezTo>
                      <a:cubicBezTo>
                        <a:pt x="0" y="6"/>
                        <a:pt x="0" y="6"/>
                        <a:pt x="0" y="6"/>
                      </a:cubicBezTo>
                      <a:cubicBezTo>
                        <a:pt x="0" y="2"/>
                        <a:pt x="3" y="0"/>
                        <a:pt x="6" y="0"/>
                      </a:cubicBezTo>
                      <a:cubicBezTo>
                        <a:pt x="34" y="0"/>
                        <a:pt x="34" y="0"/>
                        <a:pt x="34" y="0"/>
                      </a:cubicBezTo>
                      <a:cubicBezTo>
                        <a:pt x="37" y="0"/>
                        <a:pt x="40" y="2"/>
                        <a:pt x="40" y="6"/>
                      </a:cubicBezTo>
                      <a:cubicBezTo>
                        <a:pt x="40" y="34"/>
                        <a:pt x="40" y="34"/>
                        <a:pt x="40" y="34"/>
                      </a:cubicBezTo>
                      <a:cubicBezTo>
                        <a:pt x="40" y="37"/>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7" name="Freeform 219">
                  <a:extLst>
                    <a:ext uri="{FF2B5EF4-FFF2-40B4-BE49-F238E27FC236}">
                      <a16:creationId xmlns:a16="http://schemas.microsoft.com/office/drawing/2014/main" id="{2300C353-9736-4D75-A841-8E0B3EB5AE17}"/>
                    </a:ext>
                  </a:extLst>
                </p:cNvPr>
                <p:cNvSpPr>
                  <a:spLocks noEditPoints="1"/>
                </p:cNvSpPr>
                <p:nvPr/>
              </p:nvSpPr>
              <p:spPr bwMode="gray">
                <a:xfrm>
                  <a:off x="8875713" y="2936875"/>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8" name="Freeform 220">
                  <a:extLst>
                    <a:ext uri="{FF2B5EF4-FFF2-40B4-BE49-F238E27FC236}">
                      <a16:creationId xmlns:a16="http://schemas.microsoft.com/office/drawing/2014/main" id="{AD9E6D02-CD37-4E70-89B9-E17A34486882}"/>
                    </a:ext>
                  </a:extLst>
                </p:cNvPr>
                <p:cNvSpPr>
                  <a:spLocks noEditPoints="1"/>
                </p:cNvSpPr>
                <p:nvPr/>
              </p:nvSpPr>
              <p:spPr bwMode="gray">
                <a:xfrm>
                  <a:off x="8966200" y="2936875"/>
                  <a:ext cx="69850" cy="71438"/>
                </a:xfrm>
                <a:custGeom>
                  <a:avLst/>
                  <a:gdLst>
                    <a:gd name="T0" fmla="*/ 59373 w 40"/>
                    <a:gd name="T1" fmla="*/ 71438 h 40"/>
                    <a:gd name="T2" fmla="*/ 10478 w 40"/>
                    <a:gd name="T3" fmla="*/ 71438 h 40"/>
                    <a:gd name="T4" fmla="*/ 0 w 40"/>
                    <a:gd name="T5" fmla="*/ 60722 h 40"/>
                    <a:gd name="T6" fmla="*/ 0 w 40"/>
                    <a:gd name="T7" fmla="*/ 10716 h 40"/>
                    <a:gd name="T8" fmla="*/ 10478 w 40"/>
                    <a:gd name="T9" fmla="*/ 0 h 40"/>
                    <a:gd name="T10" fmla="*/ 59373 w 40"/>
                    <a:gd name="T11" fmla="*/ 0 h 40"/>
                    <a:gd name="T12" fmla="*/ 69850 w 40"/>
                    <a:gd name="T13" fmla="*/ 10716 h 40"/>
                    <a:gd name="T14" fmla="*/ 69850 w 40"/>
                    <a:gd name="T15" fmla="*/ 60722 h 40"/>
                    <a:gd name="T16" fmla="*/ 59373 w 40"/>
                    <a:gd name="T17" fmla="*/ 71438 h 40"/>
                    <a:gd name="T18" fmla="*/ 20955 w 40"/>
                    <a:gd name="T19" fmla="*/ 50007 h 40"/>
                    <a:gd name="T20" fmla="*/ 48895 w 40"/>
                    <a:gd name="T21" fmla="*/ 50007 h 40"/>
                    <a:gd name="T22" fmla="*/ 48895 w 40"/>
                    <a:gd name="T23" fmla="*/ 21431 h 40"/>
                    <a:gd name="T24" fmla="*/ 20955 w 40"/>
                    <a:gd name="T25" fmla="*/ 21431 h 40"/>
                    <a:gd name="T26" fmla="*/ 20955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2" y="40"/>
                        <a:pt x="0" y="38"/>
                        <a:pt x="0" y="34"/>
                      </a:cubicBezTo>
                      <a:cubicBezTo>
                        <a:pt x="0" y="6"/>
                        <a:pt x="0" y="6"/>
                        <a:pt x="0" y="6"/>
                      </a:cubicBezTo>
                      <a:cubicBezTo>
                        <a:pt x="0" y="3"/>
                        <a:pt x="2"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69" name="Freeform 221">
                  <a:extLst>
                    <a:ext uri="{FF2B5EF4-FFF2-40B4-BE49-F238E27FC236}">
                      <a16:creationId xmlns:a16="http://schemas.microsoft.com/office/drawing/2014/main" id="{CD086FAF-D7D7-4553-BE2B-B3C72EC105C7}"/>
                    </a:ext>
                  </a:extLst>
                </p:cNvPr>
                <p:cNvSpPr>
                  <a:spLocks noEditPoints="1"/>
                </p:cNvSpPr>
                <p:nvPr/>
              </p:nvSpPr>
              <p:spPr bwMode="gray">
                <a:xfrm>
                  <a:off x="9053513" y="2936875"/>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8" y="0"/>
                        <a:pt x="40" y="3"/>
                        <a:pt x="40" y="6"/>
                      </a:cubicBezTo>
                      <a:cubicBezTo>
                        <a:pt x="40" y="34"/>
                        <a:pt x="40" y="34"/>
                        <a:pt x="40" y="34"/>
                      </a:cubicBezTo>
                      <a:cubicBezTo>
                        <a:pt x="40" y="38"/>
                        <a:pt x="38"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0" name="Freeform 222">
                  <a:extLst>
                    <a:ext uri="{FF2B5EF4-FFF2-40B4-BE49-F238E27FC236}">
                      <a16:creationId xmlns:a16="http://schemas.microsoft.com/office/drawing/2014/main" id="{D4CB2260-5022-40B4-9943-AD010DC085E1}"/>
                    </a:ext>
                  </a:extLst>
                </p:cNvPr>
                <p:cNvSpPr>
                  <a:spLocks noEditPoints="1"/>
                </p:cNvSpPr>
                <p:nvPr/>
              </p:nvSpPr>
              <p:spPr bwMode="gray">
                <a:xfrm>
                  <a:off x="9144000" y="2936875"/>
                  <a:ext cx="71437" cy="71438"/>
                </a:xfrm>
                <a:custGeom>
                  <a:avLst/>
                  <a:gdLst>
                    <a:gd name="T0" fmla="*/ 60721 w 40"/>
                    <a:gd name="T1" fmla="*/ 71438 h 40"/>
                    <a:gd name="T2" fmla="*/ 10716 w 40"/>
                    <a:gd name="T3" fmla="*/ 71438 h 40"/>
                    <a:gd name="T4" fmla="*/ 0 w 40"/>
                    <a:gd name="T5" fmla="*/ 60722 h 40"/>
                    <a:gd name="T6" fmla="*/ 0 w 40"/>
                    <a:gd name="T7" fmla="*/ 10716 h 40"/>
                    <a:gd name="T8" fmla="*/ 10716 w 40"/>
                    <a:gd name="T9" fmla="*/ 0 h 40"/>
                    <a:gd name="T10" fmla="*/ 60721 w 40"/>
                    <a:gd name="T11" fmla="*/ 0 h 40"/>
                    <a:gd name="T12" fmla="*/ 71437 w 40"/>
                    <a:gd name="T13" fmla="*/ 10716 h 40"/>
                    <a:gd name="T14" fmla="*/ 71437 w 40"/>
                    <a:gd name="T15" fmla="*/ 60722 h 40"/>
                    <a:gd name="T16" fmla="*/ 60721 w 40"/>
                    <a:gd name="T17" fmla="*/ 71438 h 40"/>
                    <a:gd name="T18" fmla="*/ 21431 w 40"/>
                    <a:gd name="T19" fmla="*/ 50007 h 40"/>
                    <a:gd name="T20" fmla="*/ 50006 w 40"/>
                    <a:gd name="T21" fmla="*/ 50007 h 40"/>
                    <a:gd name="T22" fmla="*/ 50006 w 40"/>
                    <a:gd name="T23" fmla="*/ 21431 h 40"/>
                    <a:gd name="T24" fmla="*/ 21431 w 40"/>
                    <a:gd name="T25" fmla="*/ 21431 h 40"/>
                    <a:gd name="T26" fmla="*/ 21431 w 40"/>
                    <a:gd name="T27" fmla="*/ 50007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40"/>
                    <a:gd name="T44" fmla="*/ 40 w 40"/>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40">
                      <a:moveTo>
                        <a:pt x="34" y="40"/>
                      </a:moveTo>
                      <a:cubicBezTo>
                        <a:pt x="6" y="40"/>
                        <a:pt x="6" y="40"/>
                        <a:pt x="6" y="40"/>
                      </a:cubicBezTo>
                      <a:cubicBezTo>
                        <a:pt x="3" y="40"/>
                        <a:pt x="0" y="38"/>
                        <a:pt x="0" y="34"/>
                      </a:cubicBezTo>
                      <a:cubicBezTo>
                        <a:pt x="0" y="6"/>
                        <a:pt x="0" y="6"/>
                        <a:pt x="0" y="6"/>
                      </a:cubicBezTo>
                      <a:cubicBezTo>
                        <a:pt x="0" y="3"/>
                        <a:pt x="3" y="0"/>
                        <a:pt x="6" y="0"/>
                      </a:cubicBezTo>
                      <a:cubicBezTo>
                        <a:pt x="34" y="0"/>
                        <a:pt x="34" y="0"/>
                        <a:pt x="34" y="0"/>
                      </a:cubicBezTo>
                      <a:cubicBezTo>
                        <a:pt x="37" y="0"/>
                        <a:pt x="40" y="3"/>
                        <a:pt x="40" y="6"/>
                      </a:cubicBezTo>
                      <a:cubicBezTo>
                        <a:pt x="40" y="34"/>
                        <a:pt x="40" y="34"/>
                        <a:pt x="40" y="34"/>
                      </a:cubicBezTo>
                      <a:cubicBezTo>
                        <a:pt x="40" y="38"/>
                        <a:pt x="37" y="40"/>
                        <a:pt x="34" y="40"/>
                      </a:cubicBezTo>
                      <a:close/>
                      <a:moveTo>
                        <a:pt x="12" y="28"/>
                      </a:moveTo>
                      <a:cubicBezTo>
                        <a:pt x="28" y="28"/>
                        <a:pt x="28" y="28"/>
                        <a:pt x="28" y="28"/>
                      </a:cubicBezTo>
                      <a:cubicBezTo>
                        <a:pt x="28" y="12"/>
                        <a:pt x="28" y="12"/>
                        <a:pt x="28" y="12"/>
                      </a:cubicBezTo>
                      <a:cubicBezTo>
                        <a:pt x="12" y="12"/>
                        <a:pt x="12" y="12"/>
                        <a:pt x="12" y="12"/>
                      </a:cubicBezTo>
                      <a:lnTo>
                        <a:pt x="12" y="2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1" name="Freeform 223">
                  <a:extLst>
                    <a:ext uri="{FF2B5EF4-FFF2-40B4-BE49-F238E27FC236}">
                      <a16:creationId xmlns:a16="http://schemas.microsoft.com/office/drawing/2014/main" id="{4A6A59FC-397E-43DF-9372-7A75984FA134}"/>
                    </a:ext>
                  </a:extLst>
                </p:cNvPr>
                <p:cNvSpPr>
                  <a:spLocks/>
                </p:cNvSpPr>
                <p:nvPr/>
              </p:nvSpPr>
              <p:spPr bwMode="gray">
                <a:xfrm>
                  <a:off x="8597900" y="2344738"/>
                  <a:ext cx="117475" cy="200025"/>
                </a:xfrm>
                <a:custGeom>
                  <a:avLst/>
                  <a:gdLst>
                    <a:gd name="T0" fmla="*/ 99676 w 66"/>
                    <a:gd name="T1" fmla="*/ 200025 h 113"/>
                    <a:gd name="T2" fmla="*/ 99676 w 66"/>
                    <a:gd name="T3" fmla="*/ 200025 h 113"/>
                    <a:gd name="T4" fmla="*/ 83656 w 66"/>
                    <a:gd name="T5" fmla="*/ 184094 h 113"/>
                    <a:gd name="T6" fmla="*/ 83656 w 66"/>
                    <a:gd name="T7" fmla="*/ 184094 h 113"/>
                    <a:gd name="T8" fmla="*/ 8900 w 66"/>
                    <a:gd name="T9" fmla="*/ 31862 h 113"/>
                    <a:gd name="T10" fmla="*/ 5340 w 66"/>
                    <a:gd name="T11" fmla="*/ 8851 h 113"/>
                    <a:gd name="T12" fmla="*/ 28479 w 66"/>
                    <a:gd name="T13" fmla="*/ 5310 h 113"/>
                    <a:gd name="T14" fmla="*/ 115695 w 66"/>
                    <a:gd name="T15" fmla="*/ 185864 h 113"/>
                    <a:gd name="T16" fmla="*/ 99676 w 66"/>
                    <a:gd name="T17" fmla="*/ 200025 h 1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113"/>
                    <a:gd name="T29" fmla="*/ 66 w 66"/>
                    <a:gd name="T30" fmla="*/ 113 h 1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113">
                      <a:moveTo>
                        <a:pt x="56" y="113"/>
                      </a:moveTo>
                      <a:cubicBezTo>
                        <a:pt x="56" y="113"/>
                        <a:pt x="56" y="113"/>
                        <a:pt x="56" y="113"/>
                      </a:cubicBezTo>
                      <a:cubicBezTo>
                        <a:pt x="51" y="113"/>
                        <a:pt x="47" y="109"/>
                        <a:pt x="47" y="104"/>
                      </a:cubicBezTo>
                      <a:cubicBezTo>
                        <a:pt x="47" y="104"/>
                        <a:pt x="47" y="104"/>
                        <a:pt x="47" y="104"/>
                      </a:cubicBezTo>
                      <a:cubicBezTo>
                        <a:pt x="47" y="104"/>
                        <a:pt x="48" y="50"/>
                        <a:pt x="5" y="18"/>
                      </a:cubicBezTo>
                      <a:cubicBezTo>
                        <a:pt x="1" y="15"/>
                        <a:pt x="0" y="9"/>
                        <a:pt x="3" y="5"/>
                      </a:cubicBezTo>
                      <a:cubicBezTo>
                        <a:pt x="6" y="1"/>
                        <a:pt x="12" y="0"/>
                        <a:pt x="16" y="3"/>
                      </a:cubicBezTo>
                      <a:cubicBezTo>
                        <a:pt x="66" y="41"/>
                        <a:pt x="65" y="102"/>
                        <a:pt x="65" y="105"/>
                      </a:cubicBezTo>
                      <a:cubicBezTo>
                        <a:pt x="65" y="110"/>
                        <a:pt x="61" y="113"/>
                        <a:pt x="56" y="11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2" name="Freeform 224">
                  <a:extLst>
                    <a:ext uri="{FF2B5EF4-FFF2-40B4-BE49-F238E27FC236}">
                      <a16:creationId xmlns:a16="http://schemas.microsoft.com/office/drawing/2014/main" id="{E1B9DC9C-AFB1-4E5D-A0DD-2B17531908AE}"/>
                    </a:ext>
                  </a:extLst>
                </p:cNvPr>
                <p:cNvSpPr>
                  <a:spLocks noEditPoints="1"/>
                </p:cNvSpPr>
                <p:nvPr/>
              </p:nvSpPr>
              <p:spPr bwMode="gray">
                <a:xfrm>
                  <a:off x="8499475" y="2260600"/>
                  <a:ext cx="146050" cy="138113"/>
                </a:xfrm>
                <a:custGeom>
                  <a:avLst/>
                  <a:gdLst>
                    <a:gd name="T0" fmla="*/ 109098 w 83"/>
                    <a:gd name="T1" fmla="*/ 138113 h 78"/>
                    <a:gd name="T2" fmla="*/ 98540 w 83"/>
                    <a:gd name="T3" fmla="*/ 136342 h 78"/>
                    <a:gd name="T4" fmla="*/ 28154 w 83"/>
                    <a:gd name="T5" fmla="*/ 104470 h 78"/>
                    <a:gd name="T6" fmla="*/ 17596 w 83"/>
                    <a:gd name="T7" fmla="*/ 28331 h 78"/>
                    <a:gd name="T8" fmla="*/ 17596 w 83"/>
                    <a:gd name="T9" fmla="*/ 28331 h 78"/>
                    <a:gd name="T10" fmla="*/ 93261 w 83"/>
                    <a:gd name="T11" fmla="*/ 17707 h 78"/>
                    <a:gd name="T12" fmla="*/ 142531 w 83"/>
                    <a:gd name="T13" fmla="*/ 79681 h 78"/>
                    <a:gd name="T14" fmla="*/ 146050 w 83"/>
                    <a:gd name="T15" fmla="*/ 88534 h 78"/>
                    <a:gd name="T16" fmla="*/ 109098 w 83"/>
                    <a:gd name="T17" fmla="*/ 138113 h 78"/>
                    <a:gd name="T18" fmla="*/ 42231 w 83"/>
                    <a:gd name="T19" fmla="*/ 47808 h 78"/>
                    <a:gd name="T20" fmla="*/ 47510 w 83"/>
                    <a:gd name="T21" fmla="*/ 77910 h 78"/>
                    <a:gd name="T22" fmla="*/ 96780 w 83"/>
                    <a:gd name="T23" fmla="*/ 102699 h 78"/>
                    <a:gd name="T24" fmla="*/ 109098 w 83"/>
                    <a:gd name="T25" fmla="*/ 86763 h 78"/>
                    <a:gd name="T26" fmla="*/ 73905 w 83"/>
                    <a:gd name="T27" fmla="*/ 44267 h 78"/>
                    <a:gd name="T28" fmla="*/ 42231 w 83"/>
                    <a:gd name="T29" fmla="*/ 47808 h 7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78"/>
                    <a:gd name="T47" fmla="*/ 83 w 83"/>
                    <a:gd name="T48" fmla="*/ 78 h 7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78">
                      <a:moveTo>
                        <a:pt x="62" y="78"/>
                      </a:moveTo>
                      <a:cubicBezTo>
                        <a:pt x="56" y="77"/>
                        <a:pt x="56" y="77"/>
                        <a:pt x="56" y="77"/>
                      </a:cubicBezTo>
                      <a:cubicBezTo>
                        <a:pt x="42" y="73"/>
                        <a:pt x="23" y="64"/>
                        <a:pt x="16" y="59"/>
                      </a:cubicBezTo>
                      <a:cubicBezTo>
                        <a:pt x="2" y="48"/>
                        <a:pt x="0" y="29"/>
                        <a:pt x="10" y="16"/>
                      </a:cubicBezTo>
                      <a:cubicBezTo>
                        <a:pt x="10" y="16"/>
                        <a:pt x="10" y="16"/>
                        <a:pt x="10" y="16"/>
                      </a:cubicBezTo>
                      <a:cubicBezTo>
                        <a:pt x="20" y="3"/>
                        <a:pt x="39" y="0"/>
                        <a:pt x="53" y="10"/>
                      </a:cubicBezTo>
                      <a:cubicBezTo>
                        <a:pt x="60" y="16"/>
                        <a:pt x="74" y="32"/>
                        <a:pt x="81" y="45"/>
                      </a:cubicBezTo>
                      <a:cubicBezTo>
                        <a:pt x="83" y="50"/>
                        <a:pt x="83" y="50"/>
                        <a:pt x="83" y="50"/>
                      </a:cubicBezTo>
                      <a:lnTo>
                        <a:pt x="62" y="78"/>
                      </a:lnTo>
                      <a:close/>
                      <a:moveTo>
                        <a:pt x="24" y="27"/>
                      </a:moveTo>
                      <a:cubicBezTo>
                        <a:pt x="20" y="32"/>
                        <a:pt x="21" y="40"/>
                        <a:pt x="27" y="44"/>
                      </a:cubicBezTo>
                      <a:cubicBezTo>
                        <a:pt x="30" y="47"/>
                        <a:pt x="43" y="54"/>
                        <a:pt x="55" y="58"/>
                      </a:cubicBezTo>
                      <a:cubicBezTo>
                        <a:pt x="62" y="49"/>
                        <a:pt x="62" y="49"/>
                        <a:pt x="62" y="49"/>
                      </a:cubicBezTo>
                      <a:cubicBezTo>
                        <a:pt x="55" y="38"/>
                        <a:pt x="46" y="28"/>
                        <a:pt x="42" y="25"/>
                      </a:cubicBezTo>
                      <a:cubicBezTo>
                        <a:pt x="36" y="20"/>
                        <a:pt x="28" y="22"/>
                        <a:pt x="24" y="2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sp>
              <p:nvSpPr>
                <p:cNvPr id="273" name="Freeform 225">
                  <a:extLst>
                    <a:ext uri="{FF2B5EF4-FFF2-40B4-BE49-F238E27FC236}">
                      <a16:creationId xmlns:a16="http://schemas.microsoft.com/office/drawing/2014/main" id="{B7C4CDDD-6BB3-43BD-9FF4-1F88FA930F2B}"/>
                    </a:ext>
                  </a:extLst>
                </p:cNvPr>
                <p:cNvSpPr>
                  <a:spLocks noEditPoints="1"/>
                </p:cNvSpPr>
                <p:nvPr/>
              </p:nvSpPr>
              <p:spPr bwMode="gray">
                <a:xfrm>
                  <a:off x="8534400" y="2481263"/>
                  <a:ext cx="306387" cy="138113"/>
                </a:xfrm>
                <a:custGeom>
                  <a:avLst/>
                  <a:gdLst>
                    <a:gd name="T0" fmla="*/ 290448 w 173"/>
                    <a:gd name="T1" fmla="*/ 138113 h 78"/>
                    <a:gd name="T2" fmla="*/ 15939 w 173"/>
                    <a:gd name="T3" fmla="*/ 138113 h 78"/>
                    <a:gd name="T4" fmla="*/ 0 w 173"/>
                    <a:gd name="T5" fmla="*/ 122177 h 78"/>
                    <a:gd name="T6" fmla="*/ 0 w 173"/>
                    <a:gd name="T7" fmla="*/ 56662 h 78"/>
                    <a:gd name="T8" fmla="*/ 54902 w 173"/>
                    <a:gd name="T9" fmla="*/ 0 h 78"/>
                    <a:gd name="T10" fmla="*/ 251485 w 173"/>
                    <a:gd name="T11" fmla="*/ 0 h 78"/>
                    <a:gd name="T12" fmla="*/ 306387 w 173"/>
                    <a:gd name="T13" fmla="*/ 56662 h 78"/>
                    <a:gd name="T14" fmla="*/ 306387 w 173"/>
                    <a:gd name="T15" fmla="*/ 122177 h 78"/>
                    <a:gd name="T16" fmla="*/ 290448 w 173"/>
                    <a:gd name="T17" fmla="*/ 138113 h 78"/>
                    <a:gd name="T18" fmla="*/ 31878 w 173"/>
                    <a:gd name="T19" fmla="*/ 106241 h 78"/>
                    <a:gd name="T20" fmla="*/ 274509 w 173"/>
                    <a:gd name="T21" fmla="*/ 106241 h 78"/>
                    <a:gd name="T22" fmla="*/ 274509 w 173"/>
                    <a:gd name="T23" fmla="*/ 56662 h 78"/>
                    <a:gd name="T24" fmla="*/ 251485 w 173"/>
                    <a:gd name="T25" fmla="*/ 31872 h 78"/>
                    <a:gd name="T26" fmla="*/ 54902 w 173"/>
                    <a:gd name="T27" fmla="*/ 31872 h 78"/>
                    <a:gd name="T28" fmla="*/ 31878 w 173"/>
                    <a:gd name="T29" fmla="*/ 56662 h 78"/>
                    <a:gd name="T30" fmla="*/ 31878 w 173"/>
                    <a:gd name="T31" fmla="*/ 106241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78"/>
                    <a:gd name="T50" fmla="*/ 173 w 173"/>
                    <a:gd name="T51" fmla="*/ 78 h 7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78">
                      <a:moveTo>
                        <a:pt x="164" y="78"/>
                      </a:moveTo>
                      <a:cubicBezTo>
                        <a:pt x="9" y="78"/>
                        <a:pt x="9" y="78"/>
                        <a:pt x="9" y="78"/>
                      </a:cubicBezTo>
                      <a:cubicBezTo>
                        <a:pt x="4" y="78"/>
                        <a:pt x="0" y="74"/>
                        <a:pt x="0" y="69"/>
                      </a:cubicBezTo>
                      <a:cubicBezTo>
                        <a:pt x="0" y="32"/>
                        <a:pt x="0" y="32"/>
                        <a:pt x="0" y="32"/>
                      </a:cubicBezTo>
                      <a:cubicBezTo>
                        <a:pt x="0" y="15"/>
                        <a:pt x="14" y="0"/>
                        <a:pt x="31" y="0"/>
                      </a:cubicBezTo>
                      <a:cubicBezTo>
                        <a:pt x="142" y="0"/>
                        <a:pt x="142" y="0"/>
                        <a:pt x="142" y="0"/>
                      </a:cubicBezTo>
                      <a:cubicBezTo>
                        <a:pt x="159" y="0"/>
                        <a:pt x="173" y="15"/>
                        <a:pt x="173" y="32"/>
                      </a:cubicBezTo>
                      <a:cubicBezTo>
                        <a:pt x="173" y="69"/>
                        <a:pt x="173" y="69"/>
                        <a:pt x="173" y="69"/>
                      </a:cubicBezTo>
                      <a:cubicBezTo>
                        <a:pt x="173" y="74"/>
                        <a:pt x="169" y="78"/>
                        <a:pt x="164" y="78"/>
                      </a:cubicBezTo>
                      <a:close/>
                      <a:moveTo>
                        <a:pt x="18" y="60"/>
                      </a:moveTo>
                      <a:cubicBezTo>
                        <a:pt x="155" y="60"/>
                        <a:pt x="155" y="60"/>
                        <a:pt x="155" y="60"/>
                      </a:cubicBezTo>
                      <a:cubicBezTo>
                        <a:pt x="155" y="32"/>
                        <a:pt x="155" y="32"/>
                        <a:pt x="155" y="32"/>
                      </a:cubicBezTo>
                      <a:cubicBezTo>
                        <a:pt x="155" y="25"/>
                        <a:pt x="149" y="18"/>
                        <a:pt x="142" y="18"/>
                      </a:cubicBezTo>
                      <a:cubicBezTo>
                        <a:pt x="31" y="18"/>
                        <a:pt x="31" y="18"/>
                        <a:pt x="31" y="18"/>
                      </a:cubicBezTo>
                      <a:cubicBezTo>
                        <a:pt x="24" y="18"/>
                        <a:pt x="18" y="25"/>
                        <a:pt x="18" y="32"/>
                      </a:cubicBezTo>
                      <a:lnTo>
                        <a:pt x="18" y="60"/>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39"/>
                </a:p>
              </p:txBody>
            </p:sp>
          </p:grpSp>
        </p:grpSp>
      </p:grpSp>
    </p:spTree>
    <p:extLst>
      <p:ext uri="{BB962C8B-B14F-4D97-AF65-F5344CB8AC3E}">
        <p14:creationId xmlns:p14="http://schemas.microsoft.com/office/powerpoint/2010/main" val="2060158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矩形 211">
            <a:extLst>
              <a:ext uri="{FF2B5EF4-FFF2-40B4-BE49-F238E27FC236}">
                <a16:creationId xmlns:a16="http://schemas.microsoft.com/office/drawing/2014/main" id="{659DFDE4-177D-4BB1-9601-8EB95C4E2487}"/>
              </a:ext>
            </a:extLst>
          </p:cNvPr>
          <p:cNvSpPr/>
          <p:nvPr/>
        </p:nvSpPr>
        <p:spPr bwMode="gray">
          <a:xfrm>
            <a:off x="755374" y="1020415"/>
            <a:ext cx="10814809" cy="2171159"/>
          </a:xfrm>
          <a:prstGeom prst="rect">
            <a:avLst/>
          </a:prstGeom>
          <a:solidFill>
            <a:srgbClr val="FFFFCC"/>
          </a:solidFill>
          <a:ln>
            <a:solidFill>
              <a:srgbClr val="FFD2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7" name="组合 206"/>
          <p:cNvGrpSpPr/>
          <p:nvPr/>
        </p:nvGrpSpPr>
        <p:grpSpPr bwMode="gray">
          <a:xfrm>
            <a:off x="713878" y="3350275"/>
            <a:ext cx="10861253" cy="2692584"/>
            <a:chOff x="546549" y="3321055"/>
            <a:chExt cx="10861253" cy="2692584"/>
          </a:xfrm>
        </p:grpSpPr>
        <p:grpSp>
          <p:nvGrpSpPr>
            <p:cNvPr id="147" name="组合 146">
              <a:extLst>
                <a:ext uri="{FF2B5EF4-FFF2-40B4-BE49-F238E27FC236}">
                  <a16:creationId xmlns:a16="http://schemas.microsoft.com/office/drawing/2014/main" id="{B94FED27-431E-4165-955D-E61FD879A00C}"/>
                </a:ext>
              </a:extLst>
            </p:cNvPr>
            <p:cNvGrpSpPr/>
            <p:nvPr/>
          </p:nvGrpSpPr>
          <p:grpSpPr bwMode="gray">
            <a:xfrm>
              <a:off x="546549" y="4730344"/>
              <a:ext cx="10856305" cy="1283295"/>
              <a:chOff x="344654" y="4262960"/>
              <a:chExt cx="10856305" cy="1283295"/>
            </a:xfrm>
          </p:grpSpPr>
          <p:sp>
            <p:nvSpPr>
              <p:cNvPr id="148" name="矩形 147">
                <a:extLst>
                  <a:ext uri="{FF2B5EF4-FFF2-40B4-BE49-F238E27FC236}">
                    <a16:creationId xmlns:a16="http://schemas.microsoft.com/office/drawing/2014/main" id="{C79DFC93-6776-4216-8CA5-0ADF5A2847BA}"/>
                  </a:ext>
                </a:extLst>
              </p:cNvPr>
              <p:cNvSpPr/>
              <p:nvPr/>
            </p:nvSpPr>
            <p:spPr bwMode="gray">
              <a:xfrm>
                <a:off x="344654" y="4346765"/>
                <a:ext cx="10856305" cy="1199490"/>
              </a:xfrm>
              <a:prstGeom prst="rect">
                <a:avLst/>
              </a:prstGeom>
              <a:solidFill>
                <a:schemeClr val="bg1"/>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圆角矩形 158">
                <a:extLst>
                  <a:ext uri="{FF2B5EF4-FFF2-40B4-BE49-F238E27FC236}">
                    <a16:creationId xmlns:a16="http://schemas.microsoft.com/office/drawing/2014/main" id="{9EE52217-DE4F-46F8-A228-71A0096A1855}"/>
                  </a:ext>
                </a:extLst>
              </p:cNvPr>
              <p:cNvSpPr/>
              <p:nvPr/>
            </p:nvSpPr>
            <p:spPr bwMode="gray">
              <a:xfrm>
                <a:off x="2055071" y="4548877"/>
                <a:ext cx="8050292" cy="804042"/>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0" name="Shape 377">
                <a:extLst>
                  <a:ext uri="{FF2B5EF4-FFF2-40B4-BE49-F238E27FC236}">
                    <a16:creationId xmlns:a16="http://schemas.microsoft.com/office/drawing/2014/main" id="{82424068-61DB-48B7-803A-86EC3A06F88E}"/>
                  </a:ext>
                </a:extLst>
              </p:cNvPr>
              <p:cNvSpPr/>
              <p:nvPr/>
            </p:nvSpPr>
            <p:spPr bwMode="gray">
              <a:xfrm>
                <a:off x="3215764" y="4262960"/>
                <a:ext cx="4755166" cy="264615"/>
              </a:xfrm>
              <a:prstGeom prst="rect">
                <a:avLst/>
              </a:prstGeom>
              <a:solidFill>
                <a:srgbClr val="BEE9EE"/>
              </a:solidFill>
              <a:ln w="12700">
                <a:noFill/>
                <a:prstDash val="dash"/>
                <a:miter lim="400000"/>
              </a:ln>
              <a:extLst>
                <a:ext uri="{C572A759-6A51-4108-AA02-DFA0A04FC94B}">
                  <ma14:wrappingTextBoxFlag xmlns:ma14="http://schemas.microsoft.com/office/mac/drawingml/2011/main" xmlns="" val="1"/>
                </a:ext>
              </a:extLst>
            </p:spPr>
            <p:txBody>
              <a:bodyPr wrap="square" lIns="115774" tIns="115774" rIns="115774" bIns="115774" anchor="ctr">
                <a:noAutofit/>
              </a:bodyPr>
              <a:lstStyle>
                <a:lvl1pPr defTabSz="457200">
                  <a:lnSpc>
                    <a:spcPct val="120000"/>
                  </a:lnSpc>
                  <a:defRPr sz="6000" b="1">
                    <a:solidFill>
                      <a:srgbClr val="F7A837"/>
                    </a:solidFill>
                    <a:latin typeface="Arial"/>
                    <a:ea typeface="AkkuratPro-Bold"/>
                    <a:cs typeface="AkkuratPro-Bold"/>
                    <a:sym typeface="AkkuratPro-Bold"/>
                  </a:defRPr>
                </a:lvl1pPr>
              </a:lstStyle>
              <a:p>
                <a:pPr algn="ctr" hangingPunct="0">
                  <a:lnSpc>
                    <a:spcPct val="10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NETCONF/YANG/Telemetry/Syslog/SNMP/</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NetStream</a:t>
                </a:r>
                <a:endParaRPr lang="en-US" altLang="zh-CN" sz="1200" b="0" kern="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51" name="组合 150">
                <a:extLst>
                  <a:ext uri="{FF2B5EF4-FFF2-40B4-BE49-F238E27FC236}">
                    <a16:creationId xmlns:a16="http://schemas.microsoft.com/office/drawing/2014/main" id="{F997C661-1496-48FF-B042-9EFCC985B277}"/>
                  </a:ext>
                </a:extLst>
              </p:cNvPr>
              <p:cNvGrpSpPr/>
              <p:nvPr/>
            </p:nvGrpSpPr>
            <p:grpSpPr bwMode="gray">
              <a:xfrm>
                <a:off x="6737655" y="4670058"/>
                <a:ext cx="659581" cy="708050"/>
                <a:chOff x="5837848" y="4931308"/>
                <a:chExt cx="659581" cy="708050"/>
              </a:xfrm>
            </p:grpSpPr>
            <p:sp>
              <p:nvSpPr>
                <p:cNvPr id="163" name="文本框 162">
                  <a:extLst>
                    <a:ext uri="{FF2B5EF4-FFF2-40B4-BE49-F238E27FC236}">
                      <a16:creationId xmlns:a16="http://schemas.microsoft.com/office/drawing/2014/main" id="{C3681C8F-CAF2-40E5-AC7A-B72A81EBE111}"/>
                    </a:ext>
                  </a:extLst>
                </p:cNvPr>
                <p:cNvSpPr txBox="1"/>
                <p:nvPr/>
              </p:nvSpPr>
              <p:spPr bwMode="gray">
                <a:xfrm>
                  <a:off x="5837848" y="5362359"/>
                  <a:ext cx="659581"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a:t>
                  </a:r>
                </a:p>
              </p:txBody>
            </p:sp>
            <p:pic>
              <p:nvPicPr>
                <p:cNvPr id="164" name="图片 163" descr="接入交换机.png">
                  <a:extLst>
                    <a:ext uri="{FF2B5EF4-FFF2-40B4-BE49-F238E27FC236}">
                      <a16:creationId xmlns:a16="http://schemas.microsoft.com/office/drawing/2014/main" id="{6A8E1E46-4E37-429C-A8BF-4EEB8AC77751}"/>
                    </a:ext>
                  </a:extLst>
                </p:cNvPr>
                <p:cNvPicPr>
                  <a:picLocks noChangeAspect="1"/>
                </p:cNvPicPr>
                <p:nvPr/>
              </p:nvPicPr>
              <p:blipFill>
                <a:blip r:embed="rId3" cstate="print"/>
                <a:stretch>
                  <a:fillRect/>
                </a:stretch>
              </p:blipFill>
              <p:spPr bwMode="gray">
                <a:xfrm>
                  <a:off x="5901361" y="4931308"/>
                  <a:ext cx="540000" cy="441818"/>
                </a:xfrm>
                <a:prstGeom prst="rect">
                  <a:avLst/>
                </a:prstGeom>
                <a:effectLst/>
              </p:spPr>
            </p:pic>
          </p:grpSp>
          <p:grpSp>
            <p:nvGrpSpPr>
              <p:cNvPr id="152" name="组合 151">
                <a:extLst>
                  <a:ext uri="{FF2B5EF4-FFF2-40B4-BE49-F238E27FC236}">
                    <a16:creationId xmlns:a16="http://schemas.microsoft.com/office/drawing/2014/main" id="{8910FAE6-1191-408F-B434-64CA5687E1C2}"/>
                  </a:ext>
                </a:extLst>
              </p:cNvPr>
              <p:cNvGrpSpPr/>
              <p:nvPr/>
            </p:nvGrpSpPr>
            <p:grpSpPr bwMode="gray">
              <a:xfrm>
                <a:off x="2770799" y="4701327"/>
                <a:ext cx="744287" cy="676781"/>
                <a:chOff x="3032055" y="4962577"/>
                <a:chExt cx="744287" cy="676781"/>
              </a:xfrm>
            </p:grpSpPr>
            <p:sp>
              <p:nvSpPr>
                <p:cNvPr id="161" name="文本框 160">
                  <a:extLst>
                    <a:ext uri="{FF2B5EF4-FFF2-40B4-BE49-F238E27FC236}">
                      <a16:creationId xmlns:a16="http://schemas.microsoft.com/office/drawing/2014/main" id="{BD89062E-A419-4DF5-AF93-550A590A6EF4}"/>
                    </a:ext>
                  </a:extLst>
                </p:cNvPr>
                <p:cNvSpPr txBox="1"/>
                <p:nvPr/>
              </p:nvSpPr>
              <p:spPr bwMode="gray">
                <a:xfrm>
                  <a:off x="3032055" y="5362359"/>
                  <a:ext cx="744287"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Firewall</a:t>
                  </a:r>
                </a:p>
              </p:txBody>
            </p:sp>
            <p:pic>
              <p:nvPicPr>
                <p:cNvPr id="162" name="图片 161" descr="防火墙.png">
                  <a:extLst>
                    <a:ext uri="{FF2B5EF4-FFF2-40B4-BE49-F238E27FC236}">
                      <a16:creationId xmlns:a16="http://schemas.microsoft.com/office/drawing/2014/main" id="{C6AFD5AC-97CA-4E74-BB0A-2106677B975D}"/>
                    </a:ext>
                  </a:extLst>
                </p:cNvPr>
                <p:cNvPicPr>
                  <a:picLocks noChangeAspect="1"/>
                </p:cNvPicPr>
                <p:nvPr/>
              </p:nvPicPr>
              <p:blipFill>
                <a:blip r:embed="rId4" cstate="print"/>
                <a:stretch>
                  <a:fillRect/>
                </a:stretch>
              </p:blipFill>
              <p:spPr bwMode="gray">
                <a:xfrm>
                  <a:off x="3096541" y="4962577"/>
                  <a:ext cx="540000" cy="441818"/>
                </a:xfrm>
                <a:prstGeom prst="rect">
                  <a:avLst/>
                </a:prstGeom>
                <a:effectLst/>
              </p:spPr>
            </p:pic>
          </p:grpSp>
          <p:grpSp>
            <p:nvGrpSpPr>
              <p:cNvPr id="153" name="组合 152">
                <a:extLst>
                  <a:ext uri="{FF2B5EF4-FFF2-40B4-BE49-F238E27FC236}">
                    <a16:creationId xmlns:a16="http://schemas.microsoft.com/office/drawing/2014/main" id="{F29EC75F-84E0-4131-891C-F694E4E1A4B5}"/>
                  </a:ext>
                </a:extLst>
              </p:cNvPr>
              <p:cNvGrpSpPr/>
              <p:nvPr/>
            </p:nvGrpSpPr>
            <p:grpSpPr bwMode="gray">
              <a:xfrm>
                <a:off x="8500349" y="4661963"/>
                <a:ext cx="1416960" cy="716145"/>
                <a:chOff x="6920932" y="4923213"/>
                <a:chExt cx="1416960" cy="716145"/>
              </a:xfrm>
            </p:grpSpPr>
            <p:pic>
              <p:nvPicPr>
                <p:cNvPr id="160" name="图片 159" descr="AP.png">
                  <a:extLst>
                    <a:ext uri="{FF2B5EF4-FFF2-40B4-BE49-F238E27FC236}">
                      <a16:creationId xmlns:a16="http://schemas.microsoft.com/office/drawing/2014/main" id="{FAD78794-EE94-4E31-B20C-24DDEA1057DE}"/>
                    </a:ext>
                  </a:extLst>
                </p:cNvPr>
                <p:cNvPicPr>
                  <a:picLocks noChangeAspect="1"/>
                </p:cNvPicPr>
                <p:nvPr/>
              </p:nvPicPr>
              <p:blipFill>
                <a:blip r:embed="rId5" cstate="print"/>
                <a:stretch>
                  <a:fillRect/>
                </a:stretch>
              </p:blipFill>
              <p:spPr bwMode="gray">
                <a:xfrm>
                  <a:off x="7399844" y="4923213"/>
                  <a:ext cx="540000" cy="441818"/>
                </a:xfrm>
                <a:prstGeom prst="rect">
                  <a:avLst/>
                </a:prstGeom>
                <a:effectLst/>
              </p:spPr>
            </p:pic>
            <p:sp>
              <p:nvSpPr>
                <p:cNvPr id="159" name="文本框 158">
                  <a:extLst>
                    <a:ext uri="{FF2B5EF4-FFF2-40B4-BE49-F238E27FC236}">
                      <a16:creationId xmlns:a16="http://schemas.microsoft.com/office/drawing/2014/main" id="{654A941B-12D4-4DC5-A468-E96F250E3671}"/>
                    </a:ext>
                  </a:extLst>
                </p:cNvPr>
                <p:cNvSpPr txBox="1"/>
                <p:nvPr/>
              </p:nvSpPr>
              <p:spPr bwMode="gray">
                <a:xfrm>
                  <a:off x="6920932" y="5362359"/>
                  <a:ext cx="1416960"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WLAN AP</a:t>
                  </a:r>
                </a:p>
              </p:txBody>
            </p:sp>
          </p:grpSp>
          <p:grpSp>
            <p:nvGrpSpPr>
              <p:cNvPr id="154" name="组合 153">
                <a:extLst>
                  <a:ext uri="{FF2B5EF4-FFF2-40B4-BE49-F238E27FC236}">
                    <a16:creationId xmlns:a16="http://schemas.microsoft.com/office/drawing/2014/main" id="{57F9CCC1-3F5D-45D3-9A25-FD36BD853151}"/>
                  </a:ext>
                </a:extLst>
              </p:cNvPr>
              <p:cNvGrpSpPr/>
              <p:nvPr/>
            </p:nvGrpSpPr>
            <p:grpSpPr bwMode="gray">
              <a:xfrm>
                <a:off x="4827553" y="4670255"/>
                <a:ext cx="609509" cy="707853"/>
                <a:chOff x="4421638" y="4931505"/>
                <a:chExt cx="609509" cy="707853"/>
              </a:xfrm>
            </p:grpSpPr>
            <p:sp>
              <p:nvSpPr>
                <p:cNvPr id="157" name="文本框 156">
                  <a:extLst>
                    <a:ext uri="{FF2B5EF4-FFF2-40B4-BE49-F238E27FC236}">
                      <a16:creationId xmlns:a16="http://schemas.microsoft.com/office/drawing/2014/main" id="{23753D59-CDA4-476B-BB02-124DD90ECA0F}"/>
                    </a:ext>
                  </a:extLst>
                </p:cNvPr>
                <p:cNvSpPr txBox="1"/>
                <p:nvPr/>
              </p:nvSpPr>
              <p:spPr bwMode="gray">
                <a:xfrm>
                  <a:off x="4421638" y="5362359"/>
                  <a:ext cx="609509" cy="276999"/>
                </a:xfrm>
                <a:prstGeom prst="rect">
                  <a:avLst/>
                </a:prstGeom>
                <a:noFill/>
              </p:spPr>
              <p:txBody>
                <a:bodyPr wrap="squar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AR</a:t>
                  </a:r>
                </a:p>
              </p:txBody>
            </p:sp>
            <p:pic>
              <p:nvPicPr>
                <p:cNvPr id="158" name="Picture 12" descr="E:\2016.01\1.12 扁平化图标\蓝色\AR-蓝色最新-40.png">
                  <a:extLst>
                    <a:ext uri="{FF2B5EF4-FFF2-40B4-BE49-F238E27FC236}">
                      <a16:creationId xmlns:a16="http://schemas.microsoft.com/office/drawing/2014/main" id="{E2A85014-4FAB-4980-8E2B-941DA59652F9}"/>
                    </a:ext>
                  </a:extLst>
                </p:cNvPr>
                <p:cNvPicPr>
                  <a:picLocks noChangeAspect="1" noChangeArrowheads="1"/>
                </p:cNvPicPr>
                <p:nvPr/>
              </p:nvPicPr>
              <p:blipFill>
                <a:blip r:embed="rId6" cstate="print"/>
                <a:srcRect/>
                <a:stretch>
                  <a:fillRect/>
                </a:stretch>
              </p:blipFill>
              <p:spPr bwMode="gray">
                <a:xfrm>
                  <a:off x="4459206" y="4931505"/>
                  <a:ext cx="540000" cy="441818"/>
                </a:xfrm>
                <a:prstGeom prst="rect">
                  <a:avLst/>
                </a:prstGeom>
                <a:noFill/>
                <a:effectLst/>
              </p:spPr>
            </p:pic>
          </p:grpSp>
          <p:sp>
            <p:nvSpPr>
              <p:cNvPr id="155" name="椭圆 154">
                <a:extLst>
                  <a:ext uri="{FF2B5EF4-FFF2-40B4-BE49-F238E27FC236}">
                    <a16:creationId xmlns:a16="http://schemas.microsoft.com/office/drawing/2014/main" id="{517EF3C1-83F4-40E2-8CC6-E7891437D4E6}"/>
                  </a:ext>
                </a:extLst>
              </p:cNvPr>
              <p:cNvSpPr/>
              <p:nvPr/>
            </p:nvSpPr>
            <p:spPr bwMode="gray">
              <a:xfrm>
                <a:off x="3453700" y="4319757"/>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56" name="文本框 155">
                <a:extLst>
                  <a:ext uri="{FF2B5EF4-FFF2-40B4-BE49-F238E27FC236}">
                    <a16:creationId xmlns:a16="http://schemas.microsoft.com/office/drawing/2014/main" id="{A244A975-1976-42A9-A5A9-15872AEFA8E9}"/>
                  </a:ext>
                </a:extLst>
              </p:cNvPr>
              <p:cNvSpPr txBox="1"/>
              <p:nvPr/>
            </p:nvSpPr>
            <p:spPr bwMode="gray">
              <a:xfrm>
                <a:off x="355139" y="4629848"/>
                <a:ext cx="990310"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grpSp>
        <p:grpSp>
          <p:nvGrpSpPr>
            <p:cNvPr id="165" name="组合 164">
              <a:extLst>
                <a:ext uri="{FF2B5EF4-FFF2-40B4-BE49-F238E27FC236}">
                  <a16:creationId xmlns:a16="http://schemas.microsoft.com/office/drawing/2014/main" id="{F4A56635-F926-4E7E-A5BB-E8096F2B26D4}"/>
                </a:ext>
              </a:extLst>
            </p:cNvPr>
            <p:cNvGrpSpPr/>
            <p:nvPr/>
          </p:nvGrpSpPr>
          <p:grpSpPr bwMode="gray">
            <a:xfrm>
              <a:off x="546549" y="3321055"/>
              <a:ext cx="10856305" cy="1410320"/>
              <a:chOff x="336665" y="2862244"/>
              <a:chExt cx="10856305" cy="1410320"/>
            </a:xfrm>
          </p:grpSpPr>
          <p:sp>
            <p:nvSpPr>
              <p:cNvPr id="166" name="矩形 165">
                <a:extLst>
                  <a:ext uri="{FF2B5EF4-FFF2-40B4-BE49-F238E27FC236}">
                    <a16:creationId xmlns:a16="http://schemas.microsoft.com/office/drawing/2014/main" id="{A319C336-D868-47B0-B2C7-990036B011D8}"/>
                  </a:ext>
                </a:extLst>
              </p:cNvPr>
              <p:cNvSpPr/>
              <p:nvPr/>
            </p:nvSpPr>
            <p:spPr bwMode="gray">
              <a:xfrm>
                <a:off x="378161" y="2862244"/>
                <a:ext cx="10814809" cy="1410320"/>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圆角矩形 172">
                <a:extLst>
                  <a:ext uri="{FF2B5EF4-FFF2-40B4-BE49-F238E27FC236}">
                    <a16:creationId xmlns:a16="http://schemas.microsoft.com/office/drawing/2014/main" id="{89F3D65B-B5B6-4E70-8310-B2D455C72E29}"/>
                  </a:ext>
                </a:extLst>
              </p:cNvPr>
              <p:cNvSpPr/>
              <p:nvPr/>
            </p:nvSpPr>
            <p:spPr bwMode="gray">
              <a:xfrm>
                <a:off x="1322378" y="2986885"/>
                <a:ext cx="9219926" cy="1131050"/>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69" name="文本框 168">
                <a:extLst>
                  <a:ext uri="{FF2B5EF4-FFF2-40B4-BE49-F238E27FC236}">
                    <a16:creationId xmlns:a16="http://schemas.microsoft.com/office/drawing/2014/main" id="{91ECFA9C-D3D6-4D87-B78B-796A843ED2E0}"/>
                  </a:ext>
                </a:extLst>
              </p:cNvPr>
              <p:cNvSpPr txBox="1"/>
              <p:nvPr/>
            </p:nvSpPr>
            <p:spPr bwMode="gray">
              <a:xfrm>
                <a:off x="336665" y="3087607"/>
                <a:ext cx="1135642"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Platform layer</a:t>
                </a:r>
              </a:p>
            </p:txBody>
          </p:sp>
          <p:sp>
            <p:nvSpPr>
              <p:cNvPr id="170" name="TextBox 189">
                <a:extLst>
                  <a:ext uri="{FF2B5EF4-FFF2-40B4-BE49-F238E27FC236}">
                    <a16:creationId xmlns:a16="http://schemas.microsoft.com/office/drawing/2014/main" id="{A29B1B28-C41D-476B-8964-0DB57FB37710}"/>
                  </a:ext>
                </a:extLst>
              </p:cNvPr>
              <p:cNvSpPr txBox="1"/>
              <p:nvPr/>
            </p:nvSpPr>
            <p:spPr bwMode="gray">
              <a:xfrm>
                <a:off x="4760143" y="3001482"/>
                <a:ext cx="1963739"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Value-added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圆角矩形 143">
                <a:extLst>
                  <a:ext uri="{FF2B5EF4-FFF2-40B4-BE49-F238E27FC236}">
                    <a16:creationId xmlns:a16="http://schemas.microsoft.com/office/drawing/2014/main" id="{22A805AE-8BF8-4A2B-AABC-419FF68D16C5}"/>
                  </a:ext>
                </a:extLst>
              </p:cNvPr>
              <p:cNvSpPr/>
              <p:nvPr/>
            </p:nvSpPr>
            <p:spPr bwMode="gray">
              <a:xfrm>
                <a:off x="7031308" y="3234244"/>
                <a:ext cx="1511083" cy="360000"/>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Portal + RADIUS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圆角矩形 144">
                <a:extLst>
                  <a:ext uri="{FF2B5EF4-FFF2-40B4-BE49-F238E27FC236}">
                    <a16:creationId xmlns:a16="http://schemas.microsoft.com/office/drawing/2014/main" id="{CDC0067C-1B95-488F-BB26-7EF51F72B8B0}"/>
                  </a:ext>
                </a:extLst>
              </p:cNvPr>
              <p:cNvSpPr/>
              <p:nvPr/>
            </p:nvSpPr>
            <p:spPr bwMode="gray">
              <a:xfrm>
                <a:off x="7031308" y="3642208"/>
                <a:ext cx="1511083" cy="360000"/>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Authorization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3" name="组合 172">
                <a:extLst>
                  <a:ext uri="{FF2B5EF4-FFF2-40B4-BE49-F238E27FC236}">
                    <a16:creationId xmlns:a16="http://schemas.microsoft.com/office/drawing/2014/main" id="{32C47168-48AC-4E2C-86BE-BF4D6102AD32}"/>
                  </a:ext>
                </a:extLst>
              </p:cNvPr>
              <p:cNvGrpSpPr/>
              <p:nvPr/>
            </p:nvGrpSpPr>
            <p:grpSpPr bwMode="gray">
              <a:xfrm>
                <a:off x="1346672" y="3001482"/>
                <a:ext cx="3000704" cy="1079738"/>
                <a:chOff x="-496152" y="2216473"/>
                <a:chExt cx="3000704" cy="1079738"/>
              </a:xfrm>
            </p:grpSpPr>
            <p:sp>
              <p:nvSpPr>
                <p:cNvPr id="184" name="矩形 183">
                  <a:extLst>
                    <a:ext uri="{FF2B5EF4-FFF2-40B4-BE49-F238E27FC236}">
                      <a16:creationId xmlns:a16="http://schemas.microsoft.com/office/drawing/2014/main" id="{40408AC7-DAB0-49BD-8F99-51B931B5CD11}"/>
                    </a:ext>
                  </a:extLst>
                </p:cNvPr>
                <p:cNvSpPr/>
                <p:nvPr/>
              </p:nvSpPr>
              <p:spPr bwMode="gray">
                <a:xfrm>
                  <a:off x="-496152" y="2240037"/>
                  <a:ext cx="3000704" cy="1056174"/>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TextBox 189">
                  <a:extLst>
                    <a:ext uri="{FF2B5EF4-FFF2-40B4-BE49-F238E27FC236}">
                      <a16:creationId xmlns:a16="http://schemas.microsoft.com/office/drawing/2014/main" id="{461E4BA5-5343-487D-BE3C-EF22776AF043}"/>
                    </a:ext>
                  </a:extLst>
                </p:cNvPr>
                <p:cNvSpPr txBox="1"/>
                <p:nvPr/>
              </p:nvSpPr>
              <p:spPr bwMode="gray">
                <a:xfrm>
                  <a:off x="14978" y="2216473"/>
                  <a:ext cx="1784215" cy="272518"/>
                </a:xfrm>
                <a:prstGeom prst="rect">
                  <a:avLst/>
                </a:prstGeom>
                <a:noFill/>
                <a:effectLst/>
              </p:spPr>
              <p:txBody>
                <a:bodyPr wrap="square" lIns="87000" tIns="43501" rIns="87000" bIns="43501" rtlCol="0">
                  <a:spAutoFit/>
                </a:bodyPr>
                <a:lstStyle/>
                <a:p>
                  <a:pPr defTabSz="1035965"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      Basic network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圆角矩形 125">
                  <a:extLst>
                    <a:ext uri="{FF2B5EF4-FFF2-40B4-BE49-F238E27FC236}">
                      <a16:creationId xmlns:a16="http://schemas.microsoft.com/office/drawing/2014/main" id="{08D825E4-7302-4860-9890-9CDBF711E741}"/>
                    </a:ext>
                  </a:extLst>
                </p:cNvPr>
                <p:cNvSpPr/>
                <p:nvPr/>
              </p:nvSpPr>
              <p:spPr bwMode="gray">
                <a:xfrm>
                  <a:off x="-415508" y="2449235"/>
                  <a:ext cx="1324800"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Basic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圆角矩形 139">
                  <a:extLst>
                    <a:ext uri="{FF2B5EF4-FFF2-40B4-BE49-F238E27FC236}">
                      <a16:creationId xmlns:a16="http://schemas.microsoft.com/office/drawing/2014/main" id="{3BAE6B33-2FAC-45F1-9C59-88DBEC930E85}"/>
                    </a:ext>
                  </a:extLst>
                </p:cNvPr>
                <p:cNvSpPr/>
                <p:nvPr/>
              </p:nvSpPr>
              <p:spPr bwMode="gray">
                <a:xfrm>
                  <a:off x="-418014" y="2861068"/>
                  <a:ext cx="1324920" cy="360000"/>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O&amp;M and monitoring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圆角矩形 140">
                  <a:extLst>
                    <a:ext uri="{FF2B5EF4-FFF2-40B4-BE49-F238E27FC236}">
                      <a16:creationId xmlns:a16="http://schemas.microsoft.com/office/drawing/2014/main" id="{078E5BA5-FA59-4376-9DB5-9923B0C9C83D}"/>
                    </a:ext>
                  </a:extLst>
                </p:cNvPr>
                <p:cNvSpPr/>
                <p:nvPr/>
              </p:nvSpPr>
              <p:spPr bwMode="gray">
                <a:xfrm>
                  <a:off x="1011868" y="2453104"/>
                  <a:ext cx="1413549"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 configuration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圆角矩形 142">
                  <a:extLst>
                    <a:ext uri="{FF2B5EF4-FFF2-40B4-BE49-F238E27FC236}">
                      <a16:creationId xmlns:a16="http://schemas.microsoft.com/office/drawing/2014/main" id="{CFD12BDA-7171-449F-8E10-54A67C3F81C6}"/>
                    </a:ext>
                  </a:extLst>
                </p:cNvPr>
                <p:cNvSpPr/>
                <p:nvPr/>
              </p:nvSpPr>
              <p:spPr bwMode="gray">
                <a:xfrm>
                  <a:off x="1007994" y="2861068"/>
                  <a:ext cx="1413549" cy="360000"/>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Policy service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4" name="TextBox 189">
                <a:extLst>
                  <a:ext uri="{FF2B5EF4-FFF2-40B4-BE49-F238E27FC236}">
                    <a16:creationId xmlns:a16="http://schemas.microsoft.com/office/drawing/2014/main" id="{D5793195-A5E2-4407-9557-FDEFBE82ED60}"/>
                  </a:ext>
                </a:extLst>
              </p:cNvPr>
              <p:cNvSpPr txBox="1"/>
              <p:nvPr/>
            </p:nvSpPr>
            <p:spPr bwMode="gray">
              <a:xfrm>
                <a:off x="7072216" y="3013163"/>
                <a:ext cx="1737497" cy="272518"/>
              </a:xfrm>
              <a:prstGeom prst="rect">
                <a:avLst/>
              </a:prstGeom>
              <a:noFill/>
            </p:spPr>
            <p:txBody>
              <a:bodyPr wrap="square" lIns="87000" tIns="43501" rIns="87000" bIns="43501" rtlCol="0">
                <a:spAutoFit/>
              </a:bodyPr>
              <a:lstStyle/>
              <a:p>
                <a:pPr algn="ctr" defTabSz="1035965"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Third-party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圆角矩形 117">
                <a:extLst>
                  <a:ext uri="{FF2B5EF4-FFF2-40B4-BE49-F238E27FC236}">
                    <a16:creationId xmlns:a16="http://schemas.microsoft.com/office/drawing/2014/main" id="{6AF1FCD5-5F9D-4A46-A5CA-A5F704AD43DE}"/>
                  </a:ext>
                </a:extLst>
              </p:cNvPr>
              <p:cNvSpPr/>
              <p:nvPr/>
            </p:nvSpPr>
            <p:spPr bwMode="gray">
              <a:xfrm>
                <a:off x="4457439" y="3234244"/>
                <a:ext cx="1246107"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Terminal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圆角矩形 119">
                <a:extLst>
                  <a:ext uri="{FF2B5EF4-FFF2-40B4-BE49-F238E27FC236}">
                    <a16:creationId xmlns:a16="http://schemas.microsoft.com/office/drawing/2014/main" id="{FC4599B6-7E1C-4EBA-B098-607C1BBEAABF}"/>
                  </a:ext>
                </a:extLst>
              </p:cNvPr>
              <p:cNvSpPr/>
              <p:nvPr/>
            </p:nvSpPr>
            <p:spPr bwMode="gray">
              <a:xfrm>
                <a:off x="4454228" y="3639103"/>
                <a:ext cx="1245600"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Traffic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圆角矩形 120">
                <a:extLst>
                  <a:ext uri="{FF2B5EF4-FFF2-40B4-BE49-F238E27FC236}">
                    <a16:creationId xmlns:a16="http://schemas.microsoft.com/office/drawing/2014/main" id="{E4B3B4A2-B0A8-412C-821A-A9775E2EF96E}"/>
                  </a:ext>
                </a:extLst>
              </p:cNvPr>
              <p:cNvSpPr/>
              <p:nvPr/>
            </p:nvSpPr>
            <p:spPr bwMode="gray">
              <a:xfrm>
                <a:off x="5775940" y="3234244"/>
                <a:ext cx="1075639"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App data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8" name="组合 177">
                <a:extLst>
                  <a:ext uri="{FF2B5EF4-FFF2-40B4-BE49-F238E27FC236}">
                    <a16:creationId xmlns:a16="http://schemas.microsoft.com/office/drawing/2014/main" id="{1CE00617-B984-4ADC-919E-C5F52F72ECCD}"/>
                  </a:ext>
                </a:extLst>
              </p:cNvPr>
              <p:cNvGrpSpPr/>
              <p:nvPr/>
            </p:nvGrpSpPr>
            <p:grpSpPr bwMode="gray">
              <a:xfrm>
                <a:off x="8760850" y="3013163"/>
                <a:ext cx="1600052" cy="989045"/>
                <a:chOff x="8321714" y="2945628"/>
                <a:chExt cx="1600052" cy="989045"/>
              </a:xfrm>
            </p:grpSpPr>
            <p:sp>
              <p:nvSpPr>
                <p:cNvPr id="180" name="TextBox 189">
                  <a:extLst>
                    <a:ext uri="{FF2B5EF4-FFF2-40B4-BE49-F238E27FC236}">
                      <a16:creationId xmlns:a16="http://schemas.microsoft.com/office/drawing/2014/main" id="{01D730F0-ADEC-4349-BC0B-F1FC92626F23}"/>
                    </a:ext>
                  </a:extLst>
                </p:cNvPr>
                <p:cNvSpPr txBox="1"/>
                <p:nvPr/>
              </p:nvSpPr>
              <p:spPr bwMode="gray">
                <a:xfrm>
                  <a:off x="8554117" y="2945628"/>
                  <a:ext cx="1318788" cy="272518"/>
                </a:xfrm>
                <a:prstGeom prst="rect">
                  <a:avLst/>
                </a:prstGeom>
                <a:noFill/>
              </p:spPr>
              <p:txBody>
                <a:bodyPr wrap="square" lIns="87000" tIns="43501" rIns="87000" bIns="43501" rtlCol="0">
                  <a:spAutoFit/>
                </a:bodyPr>
                <a:lstStyle/>
                <a:p>
                  <a:pPr defTabSz="1035965" fontAlgn="auto">
                    <a:spcBef>
                      <a:spcPts val="0"/>
                    </a:spcBef>
                    <a:spcAft>
                      <a:spcPts val="0"/>
                    </a:spcAf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LBS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圆角矩形 121">
                  <a:extLst>
                    <a:ext uri="{FF2B5EF4-FFF2-40B4-BE49-F238E27FC236}">
                      <a16:creationId xmlns:a16="http://schemas.microsoft.com/office/drawing/2014/main" id="{0FD662FA-EA2E-4DC5-B461-060F2BD089A7}"/>
                    </a:ext>
                  </a:extLst>
                </p:cNvPr>
                <p:cNvSpPr/>
                <p:nvPr/>
              </p:nvSpPr>
              <p:spPr bwMode="gray">
                <a:xfrm>
                  <a:off x="8321714" y="3166709"/>
                  <a:ext cx="1600052" cy="235757"/>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Platform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圆角矩形 124">
                  <a:extLst>
                    <a:ext uri="{FF2B5EF4-FFF2-40B4-BE49-F238E27FC236}">
                      <a16:creationId xmlns:a16="http://schemas.microsoft.com/office/drawing/2014/main" id="{B29BDEBA-1059-412E-A17D-5380872A518A}"/>
                    </a:ext>
                  </a:extLst>
                </p:cNvPr>
                <p:cNvSpPr/>
                <p:nvPr/>
              </p:nvSpPr>
              <p:spPr bwMode="gray">
                <a:xfrm>
                  <a:off x="8321714" y="3440156"/>
                  <a:ext cx="1600052" cy="235757"/>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AP RSSI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圆角矩形 151">
                  <a:extLst>
                    <a:ext uri="{FF2B5EF4-FFF2-40B4-BE49-F238E27FC236}">
                      <a16:creationId xmlns:a16="http://schemas.microsoft.com/office/drawing/2014/main" id="{39A16B0E-7E42-40DC-9A22-992ED2BFEC44}"/>
                    </a:ext>
                  </a:extLst>
                </p:cNvPr>
                <p:cNvSpPr/>
                <p:nvPr/>
              </p:nvSpPr>
              <p:spPr bwMode="gray">
                <a:xfrm>
                  <a:off x="8321714" y="3721425"/>
                  <a:ext cx="1600052" cy="213248"/>
                </a:xfrm>
                <a:prstGeom prst="roundRect">
                  <a:avLst/>
                </a:prstGeom>
                <a:solidFill>
                  <a:srgbClr val="E1F1DB"/>
                </a:solidFill>
                <a:ln>
                  <a:noFill/>
                </a:ln>
                <a:effectLst/>
              </p:spPr>
              <p:txBody>
                <a:bodyPr lIns="76787" tIns="38393" rIns="76787" bIns="38393" anchor="ctr"/>
                <a:lstStyle/>
                <a:p>
                  <a:pPr algn="ctr" defTabSz="1233589" fontAlgn="auto">
                    <a:spcBef>
                      <a:spcPts val="0"/>
                    </a:spcBef>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Bluetooth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9" name="圆角矩形 161">
                <a:extLst>
                  <a:ext uri="{FF2B5EF4-FFF2-40B4-BE49-F238E27FC236}">
                    <a16:creationId xmlns:a16="http://schemas.microsoft.com/office/drawing/2014/main" id="{610ABA87-2F1A-40CB-99C5-78023868CD1F}"/>
                  </a:ext>
                </a:extLst>
              </p:cNvPr>
              <p:cNvSpPr/>
              <p:nvPr/>
            </p:nvSpPr>
            <p:spPr bwMode="gray">
              <a:xfrm>
                <a:off x="5775110" y="3642208"/>
                <a:ext cx="1076469" cy="360000"/>
              </a:xfrm>
              <a:prstGeom prst="roundRect">
                <a:avLst/>
              </a:prstGeom>
              <a:solidFill>
                <a:srgbClr val="E1F1DB"/>
              </a:solidFill>
              <a:ln>
                <a:noFill/>
              </a:ln>
              <a:effectLst/>
            </p:spPr>
            <p:txBody>
              <a:bodyPr lIns="76787" tIns="38393" rIns="76787" bIns="38393" anchor="ctr"/>
              <a:lstStyle/>
              <a:p>
                <a:pPr algn="ctr" defTabSz="1233589" eaLnBrk="1" fontAlgn="auto" hangingPunct="1">
                  <a:spcBef>
                    <a:spcPts val="0"/>
                  </a:spcBef>
                  <a:spcAft>
                    <a:spcPts val="0"/>
                  </a:spcAft>
                  <a:defRPr/>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API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6" name="矩形 205">
              <a:extLst>
                <a:ext uri="{FF2B5EF4-FFF2-40B4-BE49-F238E27FC236}">
                  <a16:creationId xmlns:a16="http://schemas.microsoft.com/office/drawing/2014/main" id="{40408AC7-DAB0-49BD-8F99-51B931B5CD11}"/>
                </a:ext>
              </a:extLst>
            </p:cNvPr>
            <p:cNvSpPr/>
            <p:nvPr/>
          </p:nvSpPr>
          <p:spPr bwMode="gray">
            <a:xfrm>
              <a:off x="8866949" y="3480834"/>
              <a:ext cx="1779199" cy="2361738"/>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0" name="组合 189">
              <a:extLst>
                <a:ext uri="{FF2B5EF4-FFF2-40B4-BE49-F238E27FC236}">
                  <a16:creationId xmlns:a16="http://schemas.microsoft.com/office/drawing/2014/main" id="{C1669A1D-AB69-47E8-BC81-37E76E1713B0}"/>
                </a:ext>
              </a:extLst>
            </p:cNvPr>
            <p:cNvGrpSpPr/>
            <p:nvPr/>
          </p:nvGrpSpPr>
          <p:grpSpPr bwMode="gray">
            <a:xfrm>
              <a:off x="10458191" y="4957449"/>
              <a:ext cx="949611" cy="503354"/>
              <a:chOff x="9944881" y="4521691"/>
              <a:chExt cx="949611" cy="503354"/>
            </a:xfrm>
          </p:grpSpPr>
          <p:sp>
            <p:nvSpPr>
              <p:cNvPr id="191" name="圆角矩形 97">
                <a:extLst>
                  <a:ext uri="{FF2B5EF4-FFF2-40B4-BE49-F238E27FC236}">
                    <a16:creationId xmlns:a16="http://schemas.microsoft.com/office/drawing/2014/main" id="{0AD78AD0-24B7-4095-97C7-32F49B268B21}"/>
                  </a:ext>
                </a:extLst>
              </p:cNvPr>
              <p:cNvSpPr/>
              <p:nvPr/>
            </p:nvSpPr>
            <p:spPr bwMode="gray">
              <a:xfrm>
                <a:off x="9944881" y="4521691"/>
                <a:ext cx="949611" cy="499655"/>
              </a:xfrm>
              <a:prstGeom prst="roundRect">
                <a:avLst>
                  <a:gd name="adj" fmla="val 6910"/>
                </a:avLst>
              </a:prstGeom>
              <a:solidFill>
                <a:srgbClr val="FFF5EB"/>
              </a:solidFill>
              <a:ln w="12700">
                <a:solidFill>
                  <a:schemeClr val="bg1">
                    <a:lumMod val="85000"/>
                  </a:schemeClr>
                </a:solidFill>
                <a:prstDash val="soli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
                    <a:srgbClr val="CC9900"/>
                  </a:buClr>
                  <a:buSzTx/>
                  <a:buFont typeface="Wingdings" pitchFamily="2" charset="2"/>
                  <a:buChar char="n"/>
                  <a:tabLst/>
                </a:pP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TextBox 88">
                <a:extLst>
                  <a:ext uri="{FF2B5EF4-FFF2-40B4-BE49-F238E27FC236}">
                    <a16:creationId xmlns:a16="http://schemas.microsoft.com/office/drawing/2014/main" id="{97E250AB-16C4-47B0-90F1-B8E67222BF2F}"/>
                  </a:ext>
                </a:extLst>
              </p:cNvPr>
              <p:cNvSpPr txBox="1">
                <a:spLocks noChangeArrowheads="1"/>
              </p:cNvSpPr>
              <p:nvPr/>
            </p:nvSpPr>
            <p:spPr bwMode="gray">
              <a:xfrm>
                <a:off x="10132838" y="4748046"/>
                <a:ext cx="756706" cy="276999"/>
              </a:xfrm>
              <a:prstGeom prst="rect">
                <a:avLst/>
              </a:prstGeom>
              <a:noFill/>
              <a:ln w="9525">
                <a:noFill/>
                <a:miter lim="800000"/>
                <a:headEnd/>
                <a:tailEnd/>
              </a:ln>
            </p:spPr>
            <p:txBody>
              <a:bodyPr wrap="square">
                <a:spAutoFit/>
              </a:bodyPr>
              <a:lstStyle/>
              <a:p>
                <a:pPr algn="ctr" fontAlgn="ctr">
                  <a:buSzPct val="100000"/>
                </a:pP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IoT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card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2" name="Picture 2">
                <a:extLst>
                  <a:ext uri="{FF2B5EF4-FFF2-40B4-BE49-F238E27FC236}">
                    <a16:creationId xmlns:a16="http://schemas.microsoft.com/office/drawing/2014/main" id="{A89CCDA5-F8AA-4BAC-8705-0B81248544D1}"/>
                  </a:ext>
                </a:extLst>
              </p:cNvPr>
              <p:cNvPicPr>
                <a:picLocks noChangeAspect="1" noChangeArrowheads="1"/>
              </p:cNvPicPr>
              <p:nvPr/>
            </p:nvPicPr>
            <p:blipFill>
              <a:blip r:embed="rId7" cstate="print"/>
              <a:srcRect/>
              <a:stretch>
                <a:fillRect/>
              </a:stretch>
            </p:blipFill>
            <p:spPr bwMode="gray">
              <a:xfrm>
                <a:off x="9997292" y="4549946"/>
                <a:ext cx="188566" cy="25259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94" name="椭圆 193">
                <a:extLst>
                  <a:ext uri="{FF2B5EF4-FFF2-40B4-BE49-F238E27FC236}">
                    <a16:creationId xmlns:a16="http://schemas.microsoft.com/office/drawing/2014/main" id="{81BBF24B-BD74-4DBF-B70E-0047C53DCDB1}"/>
                  </a:ext>
                </a:extLst>
              </p:cNvPr>
              <p:cNvSpPr/>
              <p:nvPr/>
            </p:nvSpPr>
            <p:spPr bwMode="gray">
              <a:xfrm>
                <a:off x="10277864" y="4562025"/>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6</a:t>
                </a:r>
              </a:p>
            </p:txBody>
          </p:sp>
        </p:grpSp>
        <p:sp>
          <p:nvSpPr>
            <p:cNvPr id="200" name="椭圆 199">
              <a:extLst>
                <a:ext uri="{FF2B5EF4-FFF2-40B4-BE49-F238E27FC236}">
                  <a16:creationId xmlns:a16="http://schemas.microsoft.com/office/drawing/2014/main" id="{7FB00AE3-46D9-4893-946B-1A1135773F71}"/>
                </a:ext>
              </a:extLst>
            </p:cNvPr>
            <p:cNvSpPr/>
            <p:nvPr/>
          </p:nvSpPr>
          <p:spPr bwMode="gray">
            <a:xfrm>
              <a:off x="2210713"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01" name="椭圆 200">
              <a:extLst>
                <a:ext uri="{FF2B5EF4-FFF2-40B4-BE49-F238E27FC236}">
                  <a16:creationId xmlns:a16="http://schemas.microsoft.com/office/drawing/2014/main" id="{31417F06-721C-46EF-94FA-87D823888CFE}"/>
                </a:ext>
              </a:extLst>
            </p:cNvPr>
            <p:cNvSpPr/>
            <p:nvPr/>
          </p:nvSpPr>
          <p:spPr bwMode="gray">
            <a:xfrm>
              <a:off x="4808670"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02" name="椭圆 201">
              <a:extLst>
                <a:ext uri="{FF2B5EF4-FFF2-40B4-BE49-F238E27FC236}">
                  <a16:creationId xmlns:a16="http://schemas.microsoft.com/office/drawing/2014/main" id="{DDAFB42D-38FF-48A8-ABCC-1C64F5CC4988}"/>
                </a:ext>
              </a:extLst>
            </p:cNvPr>
            <p:cNvSpPr/>
            <p:nvPr/>
          </p:nvSpPr>
          <p:spPr bwMode="gray">
            <a:xfrm>
              <a:off x="7365984" y="3527011"/>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03" name="椭圆 202">
              <a:extLst>
                <a:ext uri="{FF2B5EF4-FFF2-40B4-BE49-F238E27FC236}">
                  <a16:creationId xmlns:a16="http://schemas.microsoft.com/office/drawing/2014/main" id="{789AAA3A-DDB3-4620-81D8-42F1A9D74FC4}"/>
                </a:ext>
              </a:extLst>
            </p:cNvPr>
            <p:cNvSpPr/>
            <p:nvPr/>
          </p:nvSpPr>
          <p:spPr bwMode="gray">
            <a:xfrm>
              <a:off x="9034593" y="3516720"/>
              <a:ext cx="152400" cy="1524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04" name="矩形 203">
              <a:extLst>
                <a:ext uri="{FF2B5EF4-FFF2-40B4-BE49-F238E27FC236}">
                  <a16:creationId xmlns:a16="http://schemas.microsoft.com/office/drawing/2014/main" id="{40408AC7-DAB0-49BD-8F99-51B931B5CD11}"/>
                </a:ext>
              </a:extLst>
            </p:cNvPr>
            <p:cNvSpPr/>
            <p:nvPr/>
          </p:nvSpPr>
          <p:spPr bwMode="gray">
            <a:xfrm>
              <a:off x="4581553" y="3480833"/>
              <a:ext cx="2521879" cy="1056173"/>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矩形 204">
              <a:extLst>
                <a:ext uri="{FF2B5EF4-FFF2-40B4-BE49-F238E27FC236}">
                  <a16:creationId xmlns:a16="http://schemas.microsoft.com/office/drawing/2014/main" id="{40408AC7-DAB0-49BD-8F99-51B931B5CD11}"/>
                </a:ext>
              </a:extLst>
            </p:cNvPr>
            <p:cNvSpPr/>
            <p:nvPr/>
          </p:nvSpPr>
          <p:spPr bwMode="gray">
            <a:xfrm>
              <a:off x="7175826" y="3480834"/>
              <a:ext cx="1641815" cy="1056172"/>
            </a:xfrm>
            <a:prstGeom prst="rect">
              <a:avLst/>
            </a:prstGeom>
            <a:noFill/>
            <a:ln w="9525">
              <a:solidFill>
                <a:schemeClr val="tx1"/>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606" tIns="51803" rIns="103606" bIns="51803" numCol="1" rtlCol="0" anchor="t" anchorCtr="0" compatLnSpc="1">
              <a:prstTxWarp prst="textNoShape">
                <a:avLst/>
              </a:prstTxWarp>
            </a:bodyPr>
            <a:lstStyle/>
            <a:p>
              <a:pPr defTabSz="1035759" eaLnBrk="1" fontAlgn="auto" hangingPunct="1">
                <a:spcBef>
                  <a:spcPts val="0"/>
                </a:spcBef>
                <a:spcAft>
                  <a:spcPts val="0"/>
                </a:spcAft>
                <a:buClr>
                  <a:srgbClr val="CC9900"/>
                </a:buClr>
                <a:buFont typeface="Wingdings" pitchFamily="2" charset="2"/>
                <a:buChar char="n"/>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标题 1">
            <a:extLst>
              <a:ext uri="{FF2B5EF4-FFF2-40B4-BE49-F238E27FC236}">
                <a16:creationId xmlns:a16="http://schemas.microsoft.com/office/drawing/2014/main" id="{0536CC4E-603C-4F86-88C8-8A3F50614F91}"/>
              </a:ext>
            </a:extLst>
          </p:cNvPr>
          <p:cNvSpPr>
            <a:spLocks noGrp="1"/>
          </p:cNvSpPr>
          <p:nvPr>
            <p:ph type="title"/>
          </p:nvPr>
        </p:nvSpPr>
        <p:spPr bwMode="gray"/>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Typical Cooperation Scenarios and Open APIs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183">
            <a:extLst>
              <a:ext uri="{FF2B5EF4-FFF2-40B4-BE49-F238E27FC236}">
                <a16:creationId xmlns:a16="http://schemas.microsoft.com/office/drawing/2014/main" id="{4C6F052E-BE31-453E-97F1-C71702392EBE}"/>
              </a:ext>
            </a:extLst>
          </p:cNvPr>
          <p:cNvSpPr/>
          <p:nvPr/>
        </p:nvSpPr>
        <p:spPr bwMode="gray">
          <a:xfrm>
            <a:off x="3333429" y="1190252"/>
            <a:ext cx="7162309" cy="1895252"/>
          </a:xfrm>
          <a:prstGeom prst="roundRect">
            <a:avLst>
              <a:gd name="adj" fmla="val 10120"/>
            </a:avLst>
          </a:prstGeom>
          <a:solidFill>
            <a:srgbClr val="FFFFFF"/>
          </a:solidFill>
          <a:ln>
            <a:solidFill>
              <a:srgbClr val="FFFFFF">
                <a:lumMod val="75000"/>
              </a:srgbClr>
            </a:solidFill>
          </a:ln>
          <a:effectLst/>
        </p:spPr>
        <p:txBody>
          <a:bodyPr lIns="121910" tIns="60956" rIns="121910" bIns="60956" anchor="ctr"/>
          <a:lstStyle/>
          <a:p>
            <a:pPr marL="0" marR="0" lvl="0" indent="0" algn="ctr" defTabSz="913763" eaLnBrk="1" fontAlgn="auto" latinLnBrk="0" hangingPunct="1">
              <a:lnSpc>
                <a:spcPct val="100000"/>
              </a:lnSpc>
              <a:spcBef>
                <a:spcPts val="0"/>
              </a:spcBef>
              <a:spcAft>
                <a:spcPts val="0"/>
              </a:spcAft>
              <a:buClrTx/>
              <a:buSzTx/>
              <a:buFontTx/>
              <a:buNone/>
              <a:tabLst/>
              <a:defRPr/>
            </a:pPr>
            <a:endParaRPr kumimoji="0" lang="en-US" altLang="zh-CN" sz="13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 name="文本框 4">
            <a:extLst>
              <a:ext uri="{FF2B5EF4-FFF2-40B4-BE49-F238E27FC236}">
                <a16:creationId xmlns:a16="http://schemas.microsoft.com/office/drawing/2014/main" id="{A22F312F-2322-44BC-9F6F-63884586975E}"/>
              </a:ext>
            </a:extLst>
          </p:cNvPr>
          <p:cNvSpPr txBox="1"/>
          <p:nvPr/>
        </p:nvSpPr>
        <p:spPr bwMode="gray">
          <a:xfrm>
            <a:off x="993208" y="1069775"/>
            <a:ext cx="2108338" cy="584775"/>
          </a:xfrm>
          <a:prstGeom prst="rect">
            <a:avLst/>
          </a:prstGeom>
          <a:noFill/>
        </p:spPr>
        <p:txBody>
          <a:bodyPr wrap="squar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Typical cooperation scenarios</a:t>
            </a:r>
          </a:p>
        </p:txBody>
      </p:sp>
      <p:sp>
        <p:nvSpPr>
          <p:cNvPr id="7" name="文本框 6">
            <a:extLst>
              <a:ext uri="{FF2B5EF4-FFF2-40B4-BE49-F238E27FC236}">
                <a16:creationId xmlns:a16="http://schemas.microsoft.com/office/drawing/2014/main" id="{B5058513-AA7F-488C-8139-15471443CEE3}"/>
              </a:ext>
            </a:extLst>
          </p:cNvPr>
          <p:cNvSpPr txBox="1"/>
          <p:nvPr/>
        </p:nvSpPr>
        <p:spPr bwMode="gray">
          <a:xfrm>
            <a:off x="8639996" y="1839155"/>
            <a:ext cx="1812940" cy="1015663"/>
          </a:xfrm>
          <a:prstGeom prst="rect">
            <a:avLst/>
          </a:prstGeom>
          <a:noFill/>
        </p:spPr>
        <p:txBody>
          <a:bodyPr wrap="square" rtlCol="0">
            <a:spAutoFit/>
          </a:bodyPr>
          <a:lstStyle/>
          <a:p>
            <a:pPr marL="88900" indent="-8890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Energy efficiency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Asset management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IoT-based positioning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marL="88900" indent="-88900">
              <a:buFont typeface="Wingdings" panose="05000000000000000000" pitchFamily="2" charset="2"/>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Electronic shelf label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a:extLst>
              <a:ext uri="{FF2B5EF4-FFF2-40B4-BE49-F238E27FC236}">
                <a16:creationId xmlns:a16="http://schemas.microsoft.com/office/drawing/2014/main" id="{EF9CE42C-BF25-4CF3-9C3A-45DE361D57DD}"/>
              </a:ext>
            </a:extLst>
          </p:cNvPr>
          <p:cNvGrpSpPr/>
          <p:nvPr/>
        </p:nvGrpSpPr>
        <p:grpSpPr bwMode="gray">
          <a:xfrm>
            <a:off x="3390070" y="1268366"/>
            <a:ext cx="1757694" cy="506413"/>
            <a:chOff x="3552236" y="1485952"/>
            <a:chExt cx="1757694" cy="506413"/>
          </a:xfrm>
        </p:grpSpPr>
        <p:pic>
          <p:nvPicPr>
            <p:cNvPr id="10" name="图片 9">
              <a:extLst>
                <a:ext uri="{FF2B5EF4-FFF2-40B4-BE49-F238E27FC236}">
                  <a16:creationId xmlns:a16="http://schemas.microsoft.com/office/drawing/2014/main" id="{BFFB6E40-B3A8-4B52-AC6D-218F563885E1}"/>
                </a:ext>
              </a:extLst>
            </p:cNvPr>
            <p:cNvPicPr>
              <a:picLocks noChangeAspect="1"/>
            </p:cNvPicPr>
            <p:nvPr/>
          </p:nvPicPr>
          <p:blipFill>
            <a:blip r:embed="rId8"/>
            <a:stretch>
              <a:fillRect/>
            </a:stretch>
          </p:blipFill>
          <p:spPr bwMode="gray">
            <a:xfrm>
              <a:off x="3552236" y="1485952"/>
              <a:ext cx="411480" cy="351473"/>
            </a:xfrm>
            <a:prstGeom prst="rect">
              <a:avLst/>
            </a:prstGeom>
          </p:spPr>
        </p:pic>
        <p:pic>
          <p:nvPicPr>
            <p:cNvPr id="11" name="图片 10">
              <a:extLst>
                <a:ext uri="{FF2B5EF4-FFF2-40B4-BE49-F238E27FC236}">
                  <a16:creationId xmlns:a16="http://schemas.microsoft.com/office/drawing/2014/main" id="{352BE183-632D-4E8D-9A84-19913CCE983F}"/>
                </a:ext>
              </a:extLst>
            </p:cNvPr>
            <p:cNvPicPr>
              <a:picLocks/>
            </p:cNvPicPr>
            <p:nvPr/>
          </p:nvPicPr>
          <p:blipFill>
            <a:blip r:embed="rId9"/>
            <a:stretch>
              <a:fillRect/>
            </a:stretch>
          </p:blipFill>
          <p:spPr bwMode="gray">
            <a:xfrm>
              <a:off x="3644587" y="1540815"/>
              <a:ext cx="1589758" cy="432000"/>
            </a:xfrm>
            <a:prstGeom prst="rect">
              <a:avLst/>
            </a:prstGeom>
          </p:spPr>
        </p:pic>
        <p:sp>
          <p:nvSpPr>
            <p:cNvPr id="12" name="文本框 11">
              <a:extLst>
                <a:ext uri="{FF2B5EF4-FFF2-40B4-BE49-F238E27FC236}">
                  <a16:creationId xmlns:a16="http://schemas.microsoft.com/office/drawing/2014/main" id="{D6A628CD-2ED1-49E8-9164-A7AF28F8E297}"/>
                </a:ext>
              </a:extLst>
            </p:cNvPr>
            <p:cNvSpPr txBox="1"/>
            <p:nvPr/>
          </p:nvSpPr>
          <p:spPr bwMode="gray">
            <a:xfrm>
              <a:off x="3619400" y="1530700"/>
              <a:ext cx="1690530" cy="461665"/>
            </a:xfrm>
            <a:prstGeom prst="rect">
              <a:avLst/>
            </a:prstGeom>
            <a:noFill/>
          </p:spPr>
          <p:txBody>
            <a:bodyPr wrap="square" rtlCol="0">
              <a:spAutoFit/>
            </a:bodyPr>
            <a:lstStyle/>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Authentication </a:t>
              </a:r>
            </a:p>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and authorization</a:t>
              </a:r>
            </a:p>
          </p:txBody>
        </p:sp>
      </p:grpSp>
      <p:grpSp>
        <p:nvGrpSpPr>
          <p:cNvPr id="24" name="组合 23">
            <a:extLst>
              <a:ext uri="{FF2B5EF4-FFF2-40B4-BE49-F238E27FC236}">
                <a16:creationId xmlns:a16="http://schemas.microsoft.com/office/drawing/2014/main" id="{9D8CFAF5-0971-4072-9DC9-080C5A43DEE4}"/>
              </a:ext>
            </a:extLst>
          </p:cNvPr>
          <p:cNvGrpSpPr/>
          <p:nvPr/>
        </p:nvGrpSpPr>
        <p:grpSpPr bwMode="gray">
          <a:xfrm>
            <a:off x="9354319" y="1305572"/>
            <a:ext cx="1157738" cy="432000"/>
            <a:chOff x="9328232" y="1571726"/>
            <a:chExt cx="1090876" cy="448475"/>
          </a:xfrm>
        </p:grpSpPr>
        <p:pic>
          <p:nvPicPr>
            <p:cNvPr id="17" name="图片 16">
              <a:extLst>
                <a:ext uri="{FF2B5EF4-FFF2-40B4-BE49-F238E27FC236}">
                  <a16:creationId xmlns:a16="http://schemas.microsoft.com/office/drawing/2014/main" id="{08B10840-8BD5-4079-B18F-BFD8F86C883B}"/>
                </a:ext>
              </a:extLst>
            </p:cNvPr>
            <p:cNvPicPr>
              <a:picLocks noChangeAspect="1"/>
            </p:cNvPicPr>
            <p:nvPr/>
          </p:nvPicPr>
          <p:blipFill>
            <a:blip r:embed="rId9"/>
            <a:stretch>
              <a:fillRect/>
            </a:stretch>
          </p:blipFill>
          <p:spPr bwMode="gray">
            <a:xfrm>
              <a:off x="9328232" y="1571726"/>
              <a:ext cx="1014581" cy="448475"/>
            </a:xfrm>
            <a:prstGeom prst="rect">
              <a:avLst/>
            </a:prstGeom>
          </p:spPr>
        </p:pic>
        <p:sp>
          <p:nvSpPr>
            <p:cNvPr id="18" name="文本框 17">
              <a:extLst>
                <a:ext uri="{FF2B5EF4-FFF2-40B4-BE49-F238E27FC236}">
                  <a16:creationId xmlns:a16="http://schemas.microsoft.com/office/drawing/2014/main" id="{62A81BEB-D70E-4747-8A66-D1FE2FC3C3A2}"/>
                </a:ext>
              </a:extLst>
            </p:cNvPr>
            <p:cNvSpPr txBox="1"/>
            <p:nvPr/>
          </p:nvSpPr>
          <p:spPr bwMode="gray">
            <a:xfrm>
              <a:off x="9485576" y="1668415"/>
              <a:ext cx="933532" cy="276999"/>
            </a:xfrm>
            <a:prstGeom prst="rect">
              <a:avLst/>
            </a:prstGeom>
            <a:noFill/>
          </p:spPr>
          <p:txBody>
            <a:bodyPr wrap="squar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Smart </a:t>
              </a:r>
              <a:r>
                <a:rPr lang="en-US" sz="12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IoT</a:t>
              </a:r>
              <a:endPar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组合 40">
            <a:extLst>
              <a:ext uri="{FF2B5EF4-FFF2-40B4-BE49-F238E27FC236}">
                <a16:creationId xmlns:a16="http://schemas.microsoft.com/office/drawing/2014/main" id="{AA270A26-4FAC-4C5B-B522-E8FCEFE313D1}"/>
              </a:ext>
            </a:extLst>
          </p:cNvPr>
          <p:cNvGrpSpPr/>
          <p:nvPr/>
        </p:nvGrpSpPr>
        <p:grpSpPr bwMode="gray">
          <a:xfrm>
            <a:off x="5057273" y="1289380"/>
            <a:ext cx="1389769" cy="483214"/>
            <a:chOff x="4679731" y="1619534"/>
            <a:chExt cx="1282465" cy="483214"/>
          </a:xfrm>
        </p:grpSpPr>
        <p:pic>
          <p:nvPicPr>
            <p:cNvPr id="8" name="图片 7">
              <a:extLst>
                <a:ext uri="{FF2B5EF4-FFF2-40B4-BE49-F238E27FC236}">
                  <a16:creationId xmlns:a16="http://schemas.microsoft.com/office/drawing/2014/main" id="{1CC85460-76D3-4F50-BAF8-A49CC92C018F}"/>
                </a:ext>
              </a:extLst>
            </p:cNvPr>
            <p:cNvPicPr>
              <a:picLocks/>
            </p:cNvPicPr>
            <p:nvPr/>
          </p:nvPicPr>
          <p:blipFill>
            <a:blip r:embed="rId9"/>
            <a:stretch>
              <a:fillRect/>
            </a:stretch>
          </p:blipFill>
          <p:spPr bwMode="gray">
            <a:xfrm>
              <a:off x="4753592" y="1652562"/>
              <a:ext cx="1208604" cy="431356"/>
            </a:xfrm>
            <a:prstGeom prst="rect">
              <a:avLst/>
            </a:prstGeom>
          </p:spPr>
        </p:pic>
        <p:sp>
          <p:nvSpPr>
            <p:cNvPr id="9" name="文本框 8">
              <a:extLst>
                <a:ext uri="{FF2B5EF4-FFF2-40B4-BE49-F238E27FC236}">
                  <a16:creationId xmlns:a16="http://schemas.microsoft.com/office/drawing/2014/main" id="{085F38F3-48B0-44D4-823E-EBD9B34D99D4}"/>
                </a:ext>
              </a:extLst>
            </p:cNvPr>
            <p:cNvSpPr txBox="1"/>
            <p:nvPr/>
          </p:nvSpPr>
          <p:spPr bwMode="gray">
            <a:xfrm>
              <a:off x="4816430" y="1641083"/>
              <a:ext cx="1128653" cy="461665"/>
            </a:xfrm>
            <a:prstGeom prst="rect">
              <a:avLst/>
            </a:prstGeom>
            <a:noFill/>
          </p:spPr>
          <p:txBody>
            <a:bodyPr wrap="square" rtlCol="0">
              <a:spAutoFit/>
            </a:bodyPr>
            <a:lstStyle/>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Network</a:t>
              </a:r>
            </a:p>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pic>
          <p:nvPicPr>
            <p:cNvPr id="20" name="图片 19">
              <a:extLst>
                <a:ext uri="{FF2B5EF4-FFF2-40B4-BE49-F238E27FC236}">
                  <a16:creationId xmlns:a16="http://schemas.microsoft.com/office/drawing/2014/main" id="{ECF408AD-9281-4C2E-9CCE-633B3FB18113}"/>
                </a:ext>
              </a:extLst>
            </p:cNvPr>
            <p:cNvPicPr>
              <a:picLocks noChangeAspect="1"/>
            </p:cNvPicPr>
            <p:nvPr/>
          </p:nvPicPr>
          <p:blipFill>
            <a:blip r:embed="rId10"/>
            <a:stretch>
              <a:fillRect/>
            </a:stretch>
          </p:blipFill>
          <p:spPr bwMode="gray">
            <a:xfrm>
              <a:off x="4679731" y="1619534"/>
              <a:ext cx="334328" cy="334328"/>
            </a:xfrm>
            <a:prstGeom prst="rect">
              <a:avLst/>
            </a:prstGeom>
          </p:spPr>
        </p:pic>
      </p:grpSp>
      <p:grpSp>
        <p:nvGrpSpPr>
          <p:cNvPr id="28" name="组合 27">
            <a:extLst>
              <a:ext uri="{FF2B5EF4-FFF2-40B4-BE49-F238E27FC236}">
                <a16:creationId xmlns:a16="http://schemas.microsoft.com/office/drawing/2014/main" id="{F52BD068-C732-4EE3-9719-6365D910B689}"/>
              </a:ext>
            </a:extLst>
          </p:cNvPr>
          <p:cNvGrpSpPr/>
          <p:nvPr/>
        </p:nvGrpSpPr>
        <p:grpSpPr bwMode="gray">
          <a:xfrm>
            <a:off x="7819480" y="1288786"/>
            <a:ext cx="1425954" cy="468419"/>
            <a:chOff x="7304680" y="1485139"/>
            <a:chExt cx="1353351" cy="468419"/>
          </a:xfrm>
        </p:grpSpPr>
        <p:pic>
          <p:nvPicPr>
            <p:cNvPr id="15" name="图片 14">
              <a:extLst>
                <a:ext uri="{FF2B5EF4-FFF2-40B4-BE49-F238E27FC236}">
                  <a16:creationId xmlns:a16="http://schemas.microsoft.com/office/drawing/2014/main" id="{17087EF9-48FC-4EE2-AAA4-5E2F567A2880}"/>
                </a:ext>
              </a:extLst>
            </p:cNvPr>
            <p:cNvPicPr>
              <a:picLocks noChangeAspect="1"/>
            </p:cNvPicPr>
            <p:nvPr/>
          </p:nvPicPr>
          <p:blipFill>
            <a:blip r:embed="rId9"/>
            <a:stretch>
              <a:fillRect/>
            </a:stretch>
          </p:blipFill>
          <p:spPr bwMode="gray">
            <a:xfrm>
              <a:off x="7362147" y="1518711"/>
              <a:ext cx="1291926" cy="432000"/>
            </a:xfrm>
            <a:prstGeom prst="rect">
              <a:avLst/>
            </a:prstGeom>
          </p:spPr>
        </p:pic>
        <p:sp>
          <p:nvSpPr>
            <p:cNvPr id="16" name="文本框 15">
              <a:extLst>
                <a:ext uri="{FF2B5EF4-FFF2-40B4-BE49-F238E27FC236}">
                  <a16:creationId xmlns:a16="http://schemas.microsoft.com/office/drawing/2014/main" id="{DB58D597-DFF4-495D-9FED-5CE839B81444}"/>
                </a:ext>
              </a:extLst>
            </p:cNvPr>
            <p:cNvSpPr txBox="1"/>
            <p:nvPr/>
          </p:nvSpPr>
          <p:spPr bwMode="gray">
            <a:xfrm>
              <a:off x="7364141" y="1507282"/>
              <a:ext cx="1293890" cy="446276"/>
            </a:xfrm>
            <a:prstGeom prst="rect">
              <a:avLst/>
            </a:prstGeom>
            <a:noFill/>
          </p:spPr>
          <p:txBody>
            <a:bodyPr wrap="square" rtlCol="0">
              <a:spAutoFit/>
            </a:bodyPr>
            <a:lstStyle/>
            <a:p>
              <a:pPr algn="ctr"/>
              <a:r>
                <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Crowd</a:t>
              </a:r>
            </a:p>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profiling</a:t>
              </a:r>
              <a:endPar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a:extLst>
                <a:ext uri="{FF2B5EF4-FFF2-40B4-BE49-F238E27FC236}">
                  <a16:creationId xmlns:a16="http://schemas.microsoft.com/office/drawing/2014/main" id="{5625F950-0CB3-4DFD-B0E3-B58C88E62447}"/>
                </a:ext>
              </a:extLst>
            </p:cNvPr>
            <p:cNvPicPr>
              <a:picLocks noChangeAspect="1"/>
            </p:cNvPicPr>
            <p:nvPr/>
          </p:nvPicPr>
          <p:blipFill>
            <a:blip r:embed="rId11"/>
            <a:stretch>
              <a:fillRect/>
            </a:stretch>
          </p:blipFill>
          <p:spPr bwMode="gray">
            <a:xfrm>
              <a:off x="7304680" y="1485139"/>
              <a:ext cx="317991" cy="300802"/>
            </a:xfrm>
            <a:prstGeom prst="rect">
              <a:avLst/>
            </a:prstGeom>
          </p:spPr>
        </p:pic>
      </p:grpSp>
      <p:pic>
        <p:nvPicPr>
          <p:cNvPr id="22" name="图片 21">
            <a:extLst>
              <a:ext uri="{FF2B5EF4-FFF2-40B4-BE49-F238E27FC236}">
                <a16:creationId xmlns:a16="http://schemas.microsoft.com/office/drawing/2014/main" id="{6566FB3C-67B3-4D74-8C9B-58A5C9FF3F87}"/>
              </a:ext>
            </a:extLst>
          </p:cNvPr>
          <p:cNvPicPr>
            <a:picLocks/>
          </p:cNvPicPr>
          <p:nvPr/>
        </p:nvPicPr>
        <p:blipFill>
          <a:blip r:embed="rId12"/>
          <a:stretch>
            <a:fillRect/>
          </a:stretch>
        </p:blipFill>
        <p:spPr bwMode="gray">
          <a:xfrm>
            <a:off x="9207794" y="1269802"/>
            <a:ext cx="385763" cy="317183"/>
          </a:xfrm>
          <a:prstGeom prst="rect">
            <a:avLst/>
          </a:prstGeom>
        </p:spPr>
      </p:pic>
      <p:cxnSp>
        <p:nvCxnSpPr>
          <p:cNvPr id="84" name="肘形连接符 4">
            <a:extLst>
              <a:ext uri="{FF2B5EF4-FFF2-40B4-BE49-F238E27FC236}">
                <a16:creationId xmlns:a16="http://schemas.microsoft.com/office/drawing/2014/main" id="{9D5863BA-36D4-402F-8CC6-0574A172F2F2}"/>
              </a:ext>
            </a:extLst>
          </p:cNvPr>
          <p:cNvCxnSpPr>
            <a:cxnSpLocks/>
            <a:stCxn id="185" idx="0"/>
            <a:endCxn id="8" idx="2"/>
          </p:cNvCxnSpPr>
          <p:nvPr/>
        </p:nvCxnSpPr>
        <p:spPr bwMode="gray">
          <a:xfrm rot="5400000" flipH="1" flipV="1">
            <a:off x="3591777" y="1289111"/>
            <a:ext cx="1735749" cy="2665056"/>
          </a:xfrm>
          <a:prstGeom prst="bentConnector3">
            <a:avLst>
              <a:gd name="adj1" fmla="val 38797"/>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87" name="肘形连接符 8">
            <a:extLst>
              <a:ext uri="{FF2B5EF4-FFF2-40B4-BE49-F238E27FC236}">
                <a16:creationId xmlns:a16="http://schemas.microsoft.com/office/drawing/2014/main" id="{6A803E98-7A81-44C9-B1FF-9046648D5F2D}"/>
              </a:ext>
            </a:extLst>
          </p:cNvPr>
          <p:cNvCxnSpPr>
            <a:cxnSpLocks/>
            <a:stCxn id="170" idx="0"/>
            <a:endCxn id="15" idx="2"/>
          </p:cNvCxnSpPr>
          <p:nvPr/>
        </p:nvCxnSpPr>
        <p:spPr bwMode="gray">
          <a:xfrm rot="5400000" flipH="1" flipV="1">
            <a:off x="6472360" y="1401225"/>
            <a:ext cx="1735155" cy="2441423"/>
          </a:xfrm>
          <a:prstGeom prst="bentConnector3">
            <a:avLst>
              <a:gd name="adj1" fmla="val 39400"/>
            </a:avLst>
          </a:prstGeom>
          <a:ln w="222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8" name="肘形连接符 10">
            <a:extLst>
              <a:ext uri="{FF2B5EF4-FFF2-40B4-BE49-F238E27FC236}">
                <a16:creationId xmlns:a16="http://schemas.microsoft.com/office/drawing/2014/main" id="{37A48F55-77AD-41C5-9107-73862147D26D}"/>
              </a:ext>
            </a:extLst>
          </p:cNvPr>
          <p:cNvCxnSpPr>
            <a:cxnSpLocks/>
            <a:stCxn id="205" idx="0"/>
            <a:endCxn id="12" idx="2"/>
          </p:cNvCxnSpPr>
          <p:nvPr/>
        </p:nvCxnSpPr>
        <p:spPr bwMode="gray">
          <a:xfrm rot="16200000" flipV="1">
            <a:off x="5365644" y="711635"/>
            <a:ext cx="1735275" cy="3861564"/>
          </a:xfrm>
          <a:prstGeom prst="bentConnector3">
            <a:avLst>
              <a:gd name="adj1" fmla="val 32738"/>
            </a:avLst>
          </a:prstGeom>
          <a:ln w="22225">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8E722751-D24D-4157-96B9-896A97585014}"/>
              </a:ext>
            </a:extLst>
          </p:cNvPr>
          <p:cNvGrpSpPr/>
          <p:nvPr/>
        </p:nvGrpSpPr>
        <p:grpSpPr bwMode="gray">
          <a:xfrm>
            <a:off x="6484260" y="1267428"/>
            <a:ext cx="1397096" cy="508288"/>
            <a:chOff x="6035113" y="1447177"/>
            <a:chExt cx="1397096" cy="508288"/>
          </a:xfrm>
        </p:grpSpPr>
        <p:sp>
          <p:nvSpPr>
            <p:cNvPr id="14" name="文本框 13">
              <a:extLst>
                <a:ext uri="{FF2B5EF4-FFF2-40B4-BE49-F238E27FC236}">
                  <a16:creationId xmlns:a16="http://schemas.microsoft.com/office/drawing/2014/main" id="{05B05A4D-F824-433E-87C2-C48A510A03FA}"/>
                </a:ext>
              </a:extLst>
            </p:cNvPr>
            <p:cNvSpPr txBox="1"/>
            <p:nvPr/>
          </p:nvSpPr>
          <p:spPr bwMode="gray">
            <a:xfrm>
              <a:off x="6060872" y="1493800"/>
              <a:ext cx="1371337" cy="461665"/>
            </a:xfrm>
            <a:prstGeom prst="rect">
              <a:avLst/>
            </a:prstGeom>
            <a:noFill/>
          </p:spPr>
          <p:txBody>
            <a:bodyPr wrap="square" rtlCol="0">
              <a:spAutoFit/>
            </a:bodyPr>
            <a:lstStyle/>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Location-</a:t>
              </a:r>
            </a:p>
            <a:p>
              <a:pPr 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based service</a:t>
              </a:r>
            </a:p>
          </p:txBody>
        </p:sp>
        <p:pic>
          <p:nvPicPr>
            <p:cNvPr id="19" name="图片 18">
              <a:extLst>
                <a:ext uri="{FF2B5EF4-FFF2-40B4-BE49-F238E27FC236}">
                  <a16:creationId xmlns:a16="http://schemas.microsoft.com/office/drawing/2014/main" id="{3FC6DD1C-7885-4A98-A3BD-D7B359D52B5E}"/>
                </a:ext>
              </a:extLst>
            </p:cNvPr>
            <p:cNvPicPr>
              <a:picLocks noChangeAspect="1"/>
            </p:cNvPicPr>
            <p:nvPr/>
          </p:nvPicPr>
          <p:blipFill>
            <a:blip r:embed="rId13"/>
            <a:stretch>
              <a:fillRect/>
            </a:stretch>
          </p:blipFill>
          <p:spPr bwMode="gray">
            <a:xfrm>
              <a:off x="6035113" y="1447177"/>
              <a:ext cx="300038" cy="334328"/>
            </a:xfrm>
            <a:prstGeom prst="rect">
              <a:avLst/>
            </a:prstGeom>
          </p:spPr>
        </p:pic>
        <p:pic>
          <p:nvPicPr>
            <p:cNvPr id="13" name="图片 12">
              <a:extLst>
                <a:ext uri="{FF2B5EF4-FFF2-40B4-BE49-F238E27FC236}">
                  <a16:creationId xmlns:a16="http://schemas.microsoft.com/office/drawing/2014/main" id="{6E3407D0-350F-4F83-909B-6F6186FB9F60}"/>
                </a:ext>
              </a:extLst>
            </p:cNvPr>
            <p:cNvPicPr>
              <a:picLocks noChangeAspect="1"/>
            </p:cNvPicPr>
            <p:nvPr/>
          </p:nvPicPr>
          <p:blipFill>
            <a:blip r:embed="rId9"/>
            <a:stretch>
              <a:fillRect/>
            </a:stretch>
          </p:blipFill>
          <p:spPr bwMode="gray">
            <a:xfrm>
              <a:off x="6121133" y="1490666"/>
              <a:ext cx="1249201" cy="432000"/>
            </a:xfrm>
            <a:prstGeom prst="rect">
              <a:avLst/>
            </a:prstGeom>
          </p:spPr>
        </p:pic>
      </p:grpSp>
      <p:cxnSp>
        <p:nvCxnSpPr>
          <p:cNvPr id="89" name="肘形连接符 18">
            <a:extLst>
              <a:ext uri="{FF2B5EF4-FFF2-40B4-BE49-F238E27FC236}">
                <a16:creationId xmlns:a16="http://schemas.microsoft.com/office/drawing/2014/main" id="{890B2E6F-7E13-41A7-8E1C-8C97E8541BBF}"/>
              </a:ext>
            </a:extLst>
          </p:cNvPr>
          <p:cNvCxnSpPr>
            <a:cxnSpLocks/>
            <a:stCxn id="206" idx="0"/>
            <a:endCxn id="14" idx="2"/>
          </p:cNvCxnSpPr>
          <p:nvPr/>
        </p:nvCxnSpPr>
        <p:spPr bwMode="gray">
          <a:xfrm rot="16200000" flipV="1">
            <a:off x="7692614" y="1278790"/>
            <a:ext cx="1734338" cy="2728190"/>
          </a:xfrm>
          <a:prstGeom prst="bentConnector3">
            <a:avLst>
              <a:gd name="adj1" fmla="val 36668"/>
            </a:avLst>
          </a:prstGeom>
          <a:ln w="2222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1" name="肘形连接符 29">
            <a:extLst>
              <a:ext uri="{FF2B5EF4-FFF2-40B4-BE49-F238E27FC236}">
                <a16:creationId xmlns:a16="http://schemas.microsoft.com/office/drawing/2014/main" id="{A10F29C6-2DA5-4A5E-A345-F320797F3073}"/>
              </a:ext>
            </a:extLst>
          </p:cNvPr>
          <p:cNvCxnSpPr>
            <a:cxnSpLocks/>
          </p:cNvCxnSpPr>
          <p:nvPr/>
        </p:nvCxnSpPr>
        <p:spPr bwMode="gray">
          <a:xfrm rot="5400000" flipH="1" flipV="1">
            <a:off x="3734471" y="2882545"/>
            <a:ext cx="2891416" cy="803809"/>
          </a:xfrm>
          <a:prstGeom prst="bentConnector3">
            <a:avLst>
              <a:gd name="adj1" fmla="val 49999"/>
            </a:avLst>
          </a:prstGeom>
          <a:ln w="222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肘形连接符 13">
            <a:extLst>
              <a:ext uri="{FF2B5EF4-FFF2-40B4-BE49-F238E27FC236}">
                <a16:creationId xmlns:a16="http://schemas.microsoft.com/office/drawing/2014/main" id="{D81943C3-24C8-42BF-B782-D1A683B8A39E}"/>
              </a:ext>
            </a:extLst>
          </p:cNvPr>
          <p:cNvCxnSpPr>
            <a:cxnSpLocks/>
            <a:stCxn id="191" idx="0"/>
          </p:cNvCxnSpPr>
          <p:nvPr/>
        </p:nvCxnSpPr>
        <p:spPr bwMode="gray">
          <a:xfrm rot="16200000" flipV="1">
            <a:off x="9095584" y="2981927"/>
            <a:ext cx="3249295" cy="760190"/>
          </a:xfrm>
          <a:prstGeom prst="bentConnector3">
            <a:avLst>
              <a:gd name="adj1" fmla="val 65526"/>
            </a:avLst>
          </a:prstGeom>
          <a:ln w="222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12" name="文本框 111">
            <a:extLst>
              <a:ext uri="{FF2B5EF4-FFF2-40B4-BE49-F238E27FC236}">
                <a16:creationId xmlns:a16="http://schemas.microsoft.com/office/drawing/2014/main" id="{D8637D23-F788-45A0-A147-C37DE820EDCB}"/>
              </a:ext>
            </a:extLst>
          </p:cNvPr>
          <p:cNvSpPr txBox="1"/>
          <p:nvPr/>
        </p:nvSpPr>
        <p:spPr bwMode="gray">
          <a:xfrm>
            <a:off x="10040404" y="5428942"/>
            <a:ext cx="1013773" cy="646331"/>
          </a:xfrm>
          <a:prstGeom prst="rect">
            <a:avLst/>
          </a:prstGeom>
          <a:noFill/>
        </p:spPr>
        <p:txBody>
          <a:bodyPr wrap="square" rtlCol="0">
            <a:spAutoFit/>
          </a:bodyPr>
          <a:lstStyle/>
          <a:p>
            <a:pPr algn="ctr"/>
            <a:r>
              <a:rPr lang="en-US" altLang="zh-CN" sz="1200" dirty="0"/>
              <a:t>RFID</a:t>
            </a:r>
          </a:p>
          <a:p>
            <a:pPr algn="ctr"/>
            <a:r>
              <a:rPr lang="en-US" altLang="zh-CN" sz="1200" dirty="0"/>
              <a:t> ZigBee</a:t>
            </a:r>
          </a:p>
          <a:p>
            <a:pPr algn="ctr"/>
            <a:r>
              <a:rPr lang="en-US" altLang="zh-CN" sz="1200" dirty="0"/>
              <a:t>Bluetooth</a:t>
            </a:r>
          </a:p>
        </p:txBody>
      </p:sp>
    </p:spTree>
    <p:extLst>
      <p:ext uri="{BB962C8B-B14F-4D97-AF65-F5344CB8AC3E}">
        <p14:creationId xmlns:p14="http://schemas.microsoft.com/office/powerpoint/2010/main" val="306110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sz="2000" dirty="0">
                <a:solidFill>
                  <a:schemeClr val="bg1">
                    <a:lumMod val="50000"/>
                  </a:schemeClr>
                </a:solidFill>
                <a:sym typeface="Huawei Sans" panose="020C0503030203020204" pitchFamily="34" charset="0"/>
              </a:rPr>
              <a:t>Solution Overview</a:t>
            </a:r>
            <a:endParaRPr lang="en-US" altLang="zh-CN" sz="2000" dirty="0">
              <a:solidFill>
                <a:schemeClr val="bg1">
                  <a:lumMod val="50000"/>
                </a:schemeClr>
              </a:solidFill>
              <a:sym typeface="Huawei Sans" panose="020C0503030203020204" pitchFamily="34" charset="0"/>
            </a:endParaRPr>
          </a:p>
          <a:p>
            <a:r>
              <a:rPr lang="en-US" sz="2000" b="1" dirty="0">
                <a:sym typeface="Huawei Sans" panose="020C0503030203020204" pitchFamily="34" charset="0"/>
              </a:rPr>
              <a:t>Typical Scenarios and Open Capabilities</a:t>
            </a:r>
            <a:endParaRPr lang="en-US" altLang="zh-CN" sz="2000" b="1" dirty="0">
              <a:sym typeface="Huawei Sans" panose="020C0503030203020204" pitchFamily="34" charset="0"/>
            </a:endParaRPr>
          </a:p>
          <a:p>
            <a:pPr lvl="1">
              <a:buSzPct val="60000"/>
              <a:buFont typeface="Wingdings" panose="05000000000000000000" pitchFamily="2" charset="2"/>
              <a:buChar char="n"/>
            </a:pPr>
            <a:r>
              <a:rPr lang="en-US" sz="1800" dirty="0">
                <a:sym typeface="Huawei Sans" panose="020C0503030203020204" pitchFamily="34" charset="0"/>
              </a:rPr>
              <a:t>Authentication and Authorization</a:t>
            </a:r>
            <a:endParaRPr lang="en-US" altLang="zh-CN" sz="1800" dirty="0">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LBS</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Crowd Profiling</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Network O&amp;M</a:t>
            </a:r>
            <a:endParaRPr lang="en-US" altLang="zh-CN" sz="1800" dirty="0">
              <a:solidFill>
                <a:schemeClr val="bg1">
                  <a:lumMod val="50000"/>
                </a:schemeClr>
              </a:solidFill>
              <a:sym typeface="Huawei Sans" panose="020C0503030203020204" pitchFamily="34" charset="0"/>
            </a:endParaRPr>
          </a:p>
          <a:p>
            <a:pPr lvl="1"/>
            <a:r>
              <a:rPr lang="en-US" sz="1800" dirty="0">
                <a:solidFill>
                  <a:schemeClr val="bg1">
                    <a:lumMod val="50000"/>
                  </a:schemeClr>
                </a:solidFill>
                <a:sym typeface="Huawei Sans" panose="020C0503030203020204" pitchFamily="34" charset="0"/>
              </a:rPr>
              <a:t>Smart IoT</a:t>
            </a:r>
            <a:endParaRPr lang="en-US" altLang="zh-CN" sz="1800" dirty="0">
              <a:solidFill>
                <a:schemeClr val="bg1">
                  <a:lumMod val="50000"/>
                </a:schemeClr>
              </a:solidFill>
              <a:sym typeface="Huawei Sans" panose="020C0503030203020204" pitchFamily="34" charset="0"/>
            </a:endParaRPr>
          </a:p>
          <a:p>
            <a:r>
              <a:rPr lang="en-US" sz="2000" dirty="0">
                <a:solidFill>
                  <a:schemeClr val="bg1">
                    <a:lumMod val="50000"/>
                  </a:schemeClr>
                </a:solidFill>
                <a:sym typeface="Huawei Sans" panose="020C0503030203020204" pitchFamily="34" charset="0"/>
              </a:rPr>
              <a:t>Openness and Cooperation Cases</a:t>
            </a:r>
          </a:p>
        </p:txBody>
      </p:sp>
    </p:spTree>
    <p:extLst>
      <p:ext uri="{BB962C8B-B14F-4D97-AF65-F5344CB8AC3E}">
        <p14:creationId xmlns:p14="http://schemas.microsoft.com/office/powerpoint/2010/main" val="315753278"/>
      </p:ext>
    </p:extLst>
  </p:cSld>
  <p:clrMapOvr>
    <a:masterClrMapping/>
  </p:clrMapOvr>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B2CB6F5-8911-4D88-93C6-F7F05C3DC14D}"/>
</file>

<file path=customXml/itemProps2.xml><?xml version="1.0" encoding="utf-8"?>
<ds:datastoreItem xmlns:ds="http://schemas.openxmlformats.org/officeDocument/2006/customXml" ds:itemID="{BE8EE86F-028C-4F25-A53B-2617A740FDBB}">
  <ds:schemaRefs>
    <ds:schemaRef ds:uri="http://schemas.microsoft.com/sharepoint/v3/contenttype/forms"/>
  </ds:schemaRefs>
</ds:datastoreItem>
</file>

<file path=customXml/itemProps3.xml><?xml version="1.0" encoding="utf-8"?>
<ds:datastoreItem xmlns:ds="http://schemas.openxmlformats.org/officeDocument/2006/customXml" ds:itemID="{E1B6880D-B253-4E52-B5A6-44D8F6DA1334}">
  <ds:schemaRefs>
    <ds:schemaRef ds:uri="http://schemas.microsoft.com/office/infopath/2007/PartnerControls"/>
    <ds:schemaRef ds:uri="http://schemas.openxmlformats.org/package/2006/metadata/core-properties"/>
    <ds:schemaRef ds:uri="http://purl.org/dc/terms/"/>
    <ds:schemaRef ds:uri="http://www.w3.org/XML/1998/namespace"/>
    <ds:schemaRef ds:uri="http://purl.org/dc/dcmitype/"/>
    <ds:schemaRef ds:uri="http://schemas.microsoft.com/office/2006/metadata/properties"/>
    <ds:schemaRef ds:uri="http://schemas.microsoft.com/office/2006/documentManagement/typ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2838</TotalTime>
  <Words>4502</Words>
  <Application>Microsoft Office PowerPoint</Application>
  <PresentationFormat>宽屏</PresentationFormat>
  <Paragraphs>652</Paragraphs>
  <Slides>35</Slides>
  <Notes>35</Notes>
  <HiddenSlides>1</HiddenSlides>
  <MMClips>0</MMClips>
  <ScaleCrop>false</ScaleCrop>
  <HeadingPairs>
    <vt:vector size="8" baseType="variant">
      <vt:variant>
        <vt:lpstr>已用的字体</vt:lpstr>
      </vt:variant>
      <vt:variant>
        <vt:i4>12</vt:i4>
      </vt:variant>
      <vt:variant>
        <vt:lpstr>主题</vt:lpstr>
      </vt:variant>
      <vt:variant>
        <vt:i4>4</vt:i4>
      </vt:variant>
      <vt:variant>
        <vt:lpstr>嵌入 OLE 服务器</vt:lpstr>
      </vt:variant>
      <vt:variant>
        <vt:i4>1</vt:i4>
      </vt:variant>
      <vt:variant>
        <vt:lpstr>幻灯片标题</vt:lpstr>
      </vt:variant>
      <vt:variant>
        <vt:i4>35</vt:i4>
      </vt:variant>
    </vt:vector>
  </HeadingPairs>
  <TitlesOfParts>
    <vt:vector size="52" baseType="lpstr">
      <vt:lpstr>AkkuratPro-Bold</vt:lpstr>
      <vt:lpstr>FZLanTingHei-L-GBK-M</vt:lpstr>
      <vt:lpstr>方正兰亭黑简体</vt:lpstr>
      <vt:lpstr>方正兰亭细黑_GBK</vt:lpstr>
      <vt:lpstr>宋体</vt:lpstr>
      <vt:lpstr>Microsoft YaHei</vt:lpstr>
      <vt:lpstr>Microsoft YaHei</vt:lpstr>
      <vt:lpstr>Arial</vt:lpstr>
      <vt:lpstr>Calibri</vt:lpstr>
      <vt:lpstr>Courier New</vt:lpstr>
      <vt:lpstr>Huawei Sans</vt:lpstr>
      <vt:lpstr>Wingdings</vt:lpstr>
      <vt:lpstr>1_标题页模板</vt:lpstr>
      <vt:lpstr>2_自功能页模板</vt:lpstr>
      <vt:lpstr>3_内容页模板</vt:lpstr>
      <vt:lpstr>4_感谢页模板</vt:lpstr>
      <vt:lpstr>Visio</vt:lpstr>
      <vt:lpstr>PowerPoint 演示文稿</vt:lpstr>
      <vt:lpstr>iMaster NCE-Campus Open API Introduction</vt:lpstr>
      <vt:lpstr>PowerPoint 演示文稿</vt:lpstr>
      <vt:lpstr>PowerPoint 演示文稿</vt:lpstr>
      <vt:lpstr>PowerPoint 演示文稿</vt:lpstr>
      <vt:lpstr>Huawei CloudCampus Solution</vt:lpstr>
      <vt:lpstr>CloudCampus Capability Openness Panorama</vt:lpstr>
      <vt:lpstr>Typical Cooperation Scenarios and Open APIs</vt:lpstr>
      <vt:lpstr>PowerPoint 演示文稿</vt:lpstr>
      <vt:lpstr>Introduction to Authentication and Authorization</vt:lpstr>
      <vt:lpstr>Interconnection Using the Authorization API</vt:lpstr>
      <vt:lpstr>Interconnection Using the Authorization API</vt:lpstr>
      <vt:lpstr>Interconnection Using Portal and RADIUS</vt:lpstr>
      <vt:lpstr>PowerPoint 演示文稿</vt:lpstr>
      <vt:lpstr>LBS Introduction</vt:lpstr>
      <vt:lpstr>Data Reporting Process: HTTP + JSON Solution</vt:lpstr>
      <vt:lpstr>Data Example: HTTP + JSON Solution</vt:lpstr>
      <vt:lpstr>Data Reporting Process: AP RSSI API Solution</vt:lpstr>
      <vt:lpstr>Data Reporting Process: Bluetooth API Solution</vt:lpstr>
      <vt:lpstr>PowerPoint 演示文稿</vt:lpstr>
      <vt:lpstr>Crowd Profiling</vt:lpstr>
      <vt:lpstr>Invoking a VAS API</vt:lpstr>
      <vt:lpstr>PowerPoint 演示文稿</vt:lpstr>
      <vt:lpstr>Network O&amp;M Overview</vt:lpstr>
      <vt:lpstr>Interconnecting with a Third-Party Network Management and Monitoring Platform</vt:lpstr>
      <vt:lpstr>PowerPoint 演示文稿</vt:lpstr>
      <vt:lpstr>Introduction to Smart IoT</vt:lpstr>
      <vt:lpstr>Smart IoT: Open Cards</vt:lpstr>
      <vt:lpstr>PowerPoint 演示文稿</vt:lpstr>
      <vt:lpstr>Unified Cloud-based Wi-Fi Management in XX</vt:lpstr>
      <vt:lpstr>XX Builds the Future Business</vt:lpstr>
      <vt:lpstr>Digital Transformation of the XX Supermarket</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yusheng</cp:lastModifiedBy>
  <cp:revision>222</cp:revision>
  <dcterms:created xsi:type="dcterms:W3CDTF">2018-11-29T10:16:29Z</dcterms:created>
  <dcterms:modified xsi:type="dcterms:W3CDTF">2021-11-05T03:13:00Z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(3)qO/5g+KOcFdHEgWc0pCGyOQ8zrIejD6Bx6hT9vQhm7AYJCLRAqCNv4nVdI3FCUt8043u5UYA
Dii3KC7+nzyGLfcihQxPeV8DnYg+tRmnPHKaOInUwfueCvnu8V8jJgUV1IEhbNu4nWq1F3Qd
BHoTXTLQgFTm4DEneJee1iFs6E/SBCac8mCMjGaiXdxWdoS0zdXCDrYLYlbTO6eCIfamCO9u
bq99UXDCIUmo3qfW2t</vt:lpwstr>
  </property>
  <property fmtid="{D5CDD505-2E9C-101B-9397-08002B2CF9AE}" pid="3" name="_2015_ms_pID_7253431">
    <vt:lpwstr>UXzzx6E9IZndaoMvQiHTIHc4MbQ1J3TgSzzKNkZWYMbBkARjARQe9Y
SdBd/q2NMtyRb2M9UVOGfCkvKktNyveXXTxyJSZTjbu+q/oCKa13y0LJFyGea0o2RGY4GdlJ
ZGY1zVntFgO1MWzmjoknnnDUgPvcOPiZ8sNnItJH61wxHrbvbc/F8fiFFXRnlStS+y6QBLDU
vUMU47ZmTpDFyj76AiX34AoFNLJ3+Oh5m7wa</vt:lpwstr>
  </property>
  <property fmtid="{D5CDD505-2E9C-101B-9397-08002B2CF9AE}" pid="4" name="_2015_ms_pID_7253432">
    <vt:lpwstr>Ng==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1598407815</vt:lpwstr>
  </property>
  <property fmtid="{D5CDD505-2E9C-101B-9397-08002B2CF9AE}" pid="9" name="ContentTypeId">
    <vt:lpwstr>0x01010002C5B4B712841F4C8A7AAEE2CD191271</vt:lpwstr>
  </property>
</Properties>
</file>