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87" r:id="rId4"/>
    <p:sldMasterId id="2147483889" r:id="rId5"/>
    <p:sldMasterId id="2147483900" r:id="rId6"/>
    <p:sldMasterId id="2147483906" r:id="rId7"/>
  </p:sldMasterIdLst>
  <p:notesMasterIdLst>
    <p:notesMasterId r:id="rId38"/>
  </p:notesMasterIdLst>
  <p:handoutMasterIdLst>
    <p:handoutMasterId r:id="rId39"/>
  </p:handoutMasterIdLst>
  <p:sldIdLst>
    <p:sldId id="271" r:id="rId8"/>
    <p:sldId id="272" r:id="rId9"/>
    <p:sldId id="273" r:id="rId10"/>
    <p:sldId id="274" r:id="rId11"/>
    <p:sldId id="275" r:id="rId12"/>
    <p:sldId id="276" r:id="rId13"/>
    <p:sldId id="277" r:id="rId14"/>
    <p:sldId id="278" r:id="rId15"/>
    <p:sldId id="279" r:id="rId16"/>
    <p:sldId id="280" r:id="rId17"/>
    <p:sldId id="281" r:id="rId18"/>
    <p:sldId id="282" r:id="rId19"/>
    <p:sldId id="284" r:id="rId20"/>
    <p:sldId id="285" r:id="rId21"/>
    <p:sldId id="286" r:id="rId22"/>
    <p:sldId id="288" r:id="rId23"/>
    <p:sldId id="292" r:id="rId24"/>
    <p:sldId id="293" r:id="rId25"/>
    <p:sldId id="294" r:id="rId26"/>
    <p:sldId id="298" r:id="rId27"/>
    <p:sldId id="299" r:id="rId28"/>
    <p:sldId id="300" r:id="rId29"/>
    <p:sldId id="302" r:id="rId30"/>
    <p:sldId id="305" r:id="rId31"/>
    <p:sldId id="306" r:id="rId32"/>
    <p:sldId id="307" r:id="rId33"/>
    <p:sldId id="283" r:id="rId34"/>
    <p:sldId id="295" r:id="rId35"/>
    <p:sldId id="296" r:id="rId36"/>
    <p:sldId id="297" r:id="rId37"/>
  </p:sldIdLst>
  <p:sldSz cx="12192000" cy="6858000"/>
  <p:notesSz cx="6797675" cy="9926638"/>
  <p:embeddedFontLst>
    <p:embeddedFont>
      <p:font typeface="方正兰亭黑简体" panose="02000000000000000000" pitchFamily="2" charset="-122"/>
      <p:regular r:id="rId40"/>
    </p:embeddedFont>
    <p:embeddedFont>
      <p:font typeface="微软雅黑" panose="020B0503020204020204" pitchFamily="34" charset="-122"/>
      <p:regular r:id="rId41"/>
      <p:bold r:id="rId42"/>
    </p:embeddedFont>
    <p:embeddedFont>
      <p:font typeface="Huawei Sans" panose="020C0503030203020204" pitchFamily="34" charset="0"/>
      <p:regular r:id="rId43"/>
      <p:bold r:id="rId44"/>
    </p:embeddedFont>
    <p:embeddedFont>
      <p:font typeface="微软雅黑" panose="020B0503020204020204" pitchFamily="34" charset="-122"/>
      <p:regular r:id="rId41"/>
      <p:bold r:id="rId4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20"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B0F0"/>
    <a:srgbClr val="151515"/>
    <a:srgbClr val="C7000B"/>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4" autoAdjust="0"/>
    <p:restoredTop sz="92750" autoAdjust="0"/>
  </p:normalViewPr>
  <p:slideViewPr>
    <p:cSldViewPr snapToGrid="0" snapToObjects="1">
      <p:cViewPr varScale="1">
        <p:scale>
          <a:sx n="104" d="100"/>
          <a:sy n="104" d="100"/>
        </p:scale>
        <p:origin x="336"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808"/>
    </p:cViewPr>
  </p:sorterViewPr>
  <p:notesViewPr>
    <p:cSldViewPr snapToGrid="0" snapToObjects="1">
      <p:cViewPr varScale="1">
        <p:scale>
          <a:sx n="79" d="100"/>
          <a:sy n="79" d="100"/>
        </p:scale>
        <p:origin x="3954"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font" Target="fonts/font3.fntdata"/><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font" Target="fonts/font1.fntdata"/><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font" Target="fonts/font4.fntdata"/><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3808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1555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备注占位符 2"/>
          <p:cNvSpPr>
            <a:spLocks noGrp="1"/>
          </p:cNvSpPr>
          <p:nvPr>
            <p:ph type="body" idx="1"/>
          </p:nvPr>
        </p:nvSpPr>
        <p:spPr/>
        <p:txBody>
          <a:bodyPr/>
          <a:lstStyle/>
          <a:p>
            <a:r>
              <a:rPr lang="en-US" dirty="0" err="1"/>
              <a:t>iMaster</a:t>
            </a:r>
            <a:r>
              <a:rPr lang="en-US" dirty="0"/>
              <a:t> NCE is not only a controller, but also provides analysis and network management functions.</a:t>
            </a:r>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67920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a:extLst>
              <a:ext uri="{FF2B5EF4-FFF2-40B4-BE49-F238E27FC236}">
                <a16:creationId xmlns:a16="http://schemas.microsoft.com/office/drawing/2014/main" xmlns="" id="{8E5FBB01-2E12-49BA-9628-D8C274B1C524}"/>
              </a:ext>
            </a:extLst>
          </p:cNvPr>
          <p:cNvSpPr>
            <a:spLocks noGrp="1" noRot="1" noChangeAspect="1"/>
          </p:cNvSpPr>
          <p:nvPr>
            <p:ph type="sldImg"/>
          </p:nvPr>
        </p:nvSpPr>
        <p:spPr>
          <a:xfrm>
            <a:off x="455613" y="766763"/>
            <a:ext cx="5932487" cy="3338512"/>
          </a:xfrm>
        </p:spPr>
      </p:sp>
      <p:sp>
        <p:nvSpPr>
          <p:cNvPr id="7" name="备注占位符 6">
            <a:extLst>
              <a:ext uri="{FF2B5EF4-FFF2-40B4-BE49-F238E27FC236}">
                <a16:creationId xmlns:a16="http://schemas.microsoft.com/office/drawing/2014/main" xmlns="" id="{35E72D01-1863-4F25-92F8-E614324446E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8128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3CB6E0C1-AF7A-4CF6-BA9F-94F995722724}"/>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9463EAD0-B60E-489F-932D-85789DCA1D0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414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8613505E-D895-4F97-8524-08B90A7D3923}"/>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B5E0E04A-AFD9-4F00-BF77-46CB7E63C02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7526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备注占位符 2"/>
          <p:cNvSpPr>
            <a:spLocks noGrp="1"/>
          </p:cNvSpPr>
          <p:nvPr>
            <p:ph type="body" idx="1"/>
          </p:nvPr>
        </p:nvSpPr>
        <p:spPr/>
        <p:txBody>
          <a:bodyPr/>
          <a:lstStyle/>
          <a:p>
            <a:r>
              <a:rPr lang="en-US"/>
              <a:t>Network automation developers may need to have more professional knowledge, such as database, algorithm, cryptography, software development lifecycle management, development framework, big data, cloud computing, and artificial intelligence (AI), depending on the specific work content and scenario.</a:t>
            </a:r>
          </a:p>
        </p:txBody>
      </p:sp>
      <p:sp>
        <p:nvSpPr>
          <p:cNvPr id="3" name="幻灯片图像占位符 2">
            <a:extLst>
              <a:ext uri="{FF2B5EF4-FFF2-40B4-BE49-F238E27FC236}">
                <a16:creationId xmlns:a16="http://schemas.microsoft.com/office/drawing/2014/main" xmlns="" id="{1F86097A-A156-497A-B89E-1EE03BF1AE9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46748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DB06B579-0393-4E2A-A893-0D2A3509D2F6}"/>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04E65FC9-F62A-4E90-96DB-2A7484635D5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1758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备注占位符 2"/>
          <p:cNvSpPr>
            <a:spLocks noGrp="1"/>
          </p:cNvSpPr>
          <p:nvPr>
            <p:ph type="body" idx="1"/>
          </p:nvPr>
        </p:nvSpPr>
        <p:spPr/>
        <p:txBody>
          <a:bodyPr/>
          <a:lstStyle/>
          <a:p>
            <a:r>
              <a:rPr lang="en-US"/>
              <a:t>Part 1 of this course module describes how to use Python modules, including paramiko, pysnmp, ncclient, requests, and grpc, to communicate with devices.</a:t>
            </a:r>
          </a:p>
          <a:p>
            <a:r>
              <a:rPr lang="en-US"/>
              <a:t>Part 2 focuses on the OPS. The OPS refers to open programmability provided by Huawei devices. You can upload Python code to a device, and the device runs the code to implement specified functions.</a:t>
            </a:r>
          </a:p>
        </p:txBody>
      </p:sp>
      <p:sp>
        <p:nvSpPr>
          <p:cNvPr id="3" name="幻灯片图像占位符 2">
            <a:extLst>
              <a:ext uri="{FF2B5EF4-FFF2-40B4-BE49-F238E27FC236}">
                <a16:creationId xmlns:a16="http://schemas.microsoft.com/office/drawing/2014/main" xmlns="" id="{76352F00-0CCD-46A5-9EDC-924149A223EF}"/>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928323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19B16245-16B9-487B-9329-FE653FDC446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C7766033-6B9A-4B4D-B6B7-CD7FC295A19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08042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备注占位符 2"/>
          <p:cNvSpPr>
            <a:spLocks noGrp="1"/>
          </p:cNvSpPr>
          <p:nvPr>
            <p:ph type="body" idx="1"/>
          </p:nvPr>
        </p:nvSpPr>
        <p:spPr/>
        <p:txBody>
          <a:bodyPr/>
          <a:lstStyle/>
          <a:p>
            <a:r>
              <a:rPr lang="en-US" dirty="0" smtClean="0"/>
              <a:t>An SND abstracts device capabilities based on a device YANG model. A user can generate an SND based on device YANG files and a few Python code. After the SND is uploaded to NCE, device management and service provisioning can be implemented. SND types include NETCONF SNDs, CLI SNDs, and customized SNDs.</a:t>
            </a:r>
          </a:p>
          <a:p>
            <a:pPr lvl="1"/>
            <a:r>
              <a:rPr lang="en-US" dirty="0" smtClean="0"/>
              <a:t>NETCONF SND: provides the capability of converting YANG files into NETCONF files.</a:t>
            </a:r>
          </a:p>
          <a:p>
            <a:pPr lvl="1"/>
            <a:r>
              <a:rPr lang="en-US" dirty="0" smtClean="0"/>
              <a:t>CLI SND: provides the conversion capability from YANG to CLI.</a:t>
            </a:r>
          </a:p>
          <a:p>
            <a:pPr lvl="1"/>
            <a:r>
              <a:rPr lang="en-US" dirty="0" smtClean="0"/>
              <a:t>Customized SND: provides the capability of converting YANG to other protocols such as RESTCONF.</a:t>
            </a:r>
          </a:p>
          <a:p>
            <a:r>
              <a:rPr lang="en-US" dirty="0" smtClean="0"/>
              <a:t>An SSP allows user to customize network services (apps), for example, quickly provision L3VPN services. These types of services or application involve multiple devices and protocols and are presented as an SSD. To compile an SSD, an engineer needs to compile service YANG files, Python scripts (service callback logic) for service mapping, and Jinja2 template. The basic principles are as follows (from north to south):</a:t>
            </a:r>
          </a:p>
          <a:p>
            <a:pPr lvl="1"/>
            <a:r>
              <a:rPr lang="en-US" dirty="0" smtClean="0"/>
              <a:t>A service model automatically generates northbound interfaces or UIs, which are invoked by an external system to initiate a service request.</a:t>
            </a:r>
          </a:p>
          <a:p>
            <a:endParaRPr lang="zh-CN" altLang="en-US"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802203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197906F4-8E88-44C8-818B-E4CAFC566ACE}"/>
              </a:ext>
            </a:extLst>
          </p:cNvPr>
          <p:cNvSpPr>
            <a:spLocks noGrp="1" noRot="1" noChangeAspect="1"/>
          </p:cNvSpPr>
          <p:nvPr>
            <p:ph type="sldImg"/>
          </p:nvPr>
        </p:nvSpPr>
        <p:spPr bwMode="gray">
          <a:xfrm>
            <a:off x="455613" y="766763"/>
            <a:ext cx="5932487" cy="3338512"/>
          </a:xfrm>
        </p:spPr>
      </p:sp>
      <p:sp>
        <p:nvSpPr>
          <p:cNvPr id="3" name="备注占位符 2">
            <a:extLst>
              <a:ext uri="{FF2B5EF4-FFF2-40B4-BE49-F238E27FC236}">
                <a16:creationId xmlns:a16="http://schemas.microsoft.com/office/drawing/2014/main" xmlns="" id="{D31323D8-2D2C-45F6-BC1D-3AC691A698A4}"/>
              </a:ext>
            </a:extLst>
          </p:cNvPr>
          <p:cNvSpPr>
            <a:spLocks noGrp="1"/>
          </p:cNvSpPr>
          <p:nvPr>
            <p:ph type="body" idx="1"/>
          </p:nvPr>
        </p:nvSpPr>
        <p:spPr bwMode="gray"/>
        <p:txBody>
          <a:bodyPr/>
          <a:lstStyle/>
          <a:p>
            <a:endParaRPr lang="zh-CN" altLang="en-US"/>
          </a:p>
        </p:txBody>
      </p:sp>
    </p:spTree>
    <p:extLst>
      <p:ext uri="{BB962C8B-B14F-4D97-AF65-F5344CB8AC3E}">
        <p14:creationId xmlns:p14="http://schemas.microsoft.com/office/powerpoint/2010/main" val="34192387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5175"/>
            <a:ext cx="5932800" cy="8946233"/>
          </a:xfrm>
        </p:spPr>
        <p:txBody>
          <a:bodyPr/>
          <a:lstStyle/>
          <a:p>
            <a:pPr lvl="1"/>
            <a:r>
              <a:rPr lang="en-US" altLang="zh-CN" dirty="0"/>
              <a:t>The service request is processed by the service logic compiled by the user. The processing includes two parts: Python code processing and Jinja template processing.</a:t>
            </a:r>
          </a:p>
          <a:p>
            <a:pPr lvl="2"/>
            <a:r>
              <a:rPr lang="en-US" altLang="zh-CN" dirty="0"/>
              <a:t>Python code processing implements service logic irrelevant to vendors.</a:t>
            </a:r>
          </a:p>
          <a:p>
            <a:pPr lvl="2"/>
            <a:r>
              <a:rPr lang="en-US" altLang="zh-CN" dirty="0"/>
              <a:t>Template processing implements the logic related to vendors. A template is the data delivered to a device model. Different vendors use different templates. In this way, a user-defined service model is converted into a device model.</a:t>
            </a:r>
          </a:p>
          <a:p>
            <a:pPr lvl="1"/>
            <a:r>
              <a:rPr lang="en-US" altLang="zh-CN" dirty="0"/>
              <a:t>The SND converts the device model into protocol packets and delivers the packets to the device. For example, the SND delivers the packets to a device through NETCONF.</a:t>
            </a:r>
          </a:p>
          <a:p>
            <a:endParaRPr lang="zh-CN" altLang="en-US" dirty="0"/>
          </a:p>
        </p:txBody>
      </p:sp>
    </p:spTree>
    <p:extLst>
      <p:ext uri="{BB962C8B-B14F-4D97-AF65-F5344CB8AC3E}">
        <p14:creationId xmlns:p14="http://schemas.microsoft.com/office/powerpoint/2010/main" val="1083970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71FCD3F9-57F5-4514-B4CA-907D410D53AE}"/>
              </a:ext>
            </a:extLst>
          </p:cNvPr>
          <p:cNvSpPr>
            <a:spLocks noGrp="1" noRot="1" noChangeAspect="1"/>
          </p:cNvSpPr>
          <p:nvPr>
            <p:ph type="sldImg"/>
          </p:nvPr>
        </p:nvSpPr>
        <p:spPr bwMode="gray">
          <a:xfrm>
            <a:off x="455613" y="766763"/>
            <a:ext cx="5932487" cy="3338512"/>
          </a:xfrm>
        </p:spPr>
      </p:sp>
      <p:sp>
        <p:nvSpPr>
          <p:cNvPr id="3" name="备注占位符 2">
            <a:extLst>
              <a:ext uri="{FF2B5EF4-FFF2-40B4-BE49-F238E27FC236}">
                <a16:creationId xmlns:a16="http://schemas.microsoft.com/office/drawing/2014/main" xmlns="" id="{5D921FB5-8BC2-49D6-9A72-DCC62FE7171E}"/>
              </a:ext>
            </a:extLst>
          </p:cNvPr>
          <p:cNvSpPr>
            <a:spLocks noGrp="1"/>
          </p:cNvSpPr>
          <p:nvPr>
            <p:ph type="body" idx="1"/>
          </p:nvPr>
        </p:nvSpPr>
        <p:spPr bwMode="gray"/>
        <p:txBody>
          <a:bodyPr/>
          <a:lstStyle/>
          <a:p>
            <a:endParaRPr lang="zh-CN" altLang="en-US"/>
          </a:p>
        </p:txBody>
      </p:sp>
    </p:spTree>
    <p:extLst>
      <p:ext uri="{BB962C8B-B14F-4D97-AF65-F5344CB8AC3E}">
        <p14:creationId xmlns:p14="http://schemas.microsoft.com/office/powerpoint/2010/main" val="26249330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General Purpose Technology (GPT) is the main driving force for economic and social transformation. From the agricultural society to the industrial society and then to the information society, the production mode, life mode, and management mode of the human society have undergone tremendous changes and experienced unprecedented economic and social transformation. For a long time, people have been thinking and exploring the drivers of economic and social development and transformation. From the first technological revolution represented by steam engine to the second technological revolution represented by electricity technology, looking at the industrial and technological revolution of the past 300 years, we can see that science and technology are important sources for promoting sustained economic growth. AI has become a new general purpose technology. Currently, popular AI technologies are being implemented, enabling a wide range of industries.</a:t>
            </a:r>
            <a:endParaRPr lang="zh-CN" altLang="zh-CN" dirty="0"/>
          </a:p>
          <a:p>
            <a:pPr lvl="0"/>
            <a:r>
              <a:rPr lang="en-US" altLang="zh-CN" dirty="0"/>
              <a:t>https://en.wikipedia.org/wiki/General_purpose_technology</a:t>
            </a:r>
            <a:endParaRPr lang="zh-CN" altLang="zh-CN" dirty="0"/>
          </a:p>
          <a:p>
            <a:pPr lvl="0"/>
            <a:r>
              <a:rPr lang="en-US" altLang="zh-CN" dirty="0"/>
              <a:t>Richard G. </a:t>
            </a:r>
            <a:r>
              <a:rPr lang="en-US" altLang="zh-CN" dirty="0" err="1"/>
              <a:t>Lipsey</a:t>
            </a:r>
            <a:r>
              <a:rPr lang="en-US" altLang="zh-CN" dirty="0"/>
              <a:t>, etc., Economic Transformations: General Purpose Technologies and Long-Term Economic Growth.</a:t>
            </a:r>
            <a:endParaRPr lang="zh-CN"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636655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700BC3E6-BC8A-4691-B3AE-72D67F1E5FD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15BE3422-6973-411C-9253-B0DD22E62C2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9422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Technically, AI case training requires joint development across domains (such as data, algorithm, and expert experience). Model optimization requires continuous iterative training, which has the following difficulties:</a:t>
            </a:r>
            <a:endParaRPr lang="zh-CN" altLang="zh-CN"/>
          </a:p>
          <a:p>
            <a:pPr lvl="1"/>
            <a:r>
              <a:rPr lang="en-US" altLang="zh-CN"/>
              <a:t>The success of AI projects requires the cooperation of service experts and AI experts.</a:t>
            </a:r>
            <a:endParaRPr lang="zh-CN" altLang="zh-CN"/>
          </a:p>
          <a:p>
            <a:pPr lvl="1"/>
            <a:r>
              <a:rPr lang="en-US" altLang="zh-CN"/>
              <a:t>It is difficult for service experts to transform into AI experts.</a:t>
            </a:r>
            <a:endParaRPr lang="zh-CN" altLang="zh-CN"/>
          </a:p>
          <a:p>
            <a:pPr lvl="1"/>
            <a:r>
              <a:rPr lang="en-US" altLang="zh-CN"/>
              <a:t>There are many data issues, such as a few data sources and the requirement for data governance (labor-intensive).</a:t>
            </a:r>
            <a:endParaRPr lang="zh-CN" altLang="zh-CN"/>
          </a:p>
          <a:p>
            <a:pPr lvl="1"/>
            <a:r>
              <a:rPr lang="en-US" altLang="zh-CN"/>
              <a:t>There are many algorithm engineering issues, such as conversion from paper to code and the efficiency of open-source algorithms.</a:t>
            </a:r>
            <a:endParaRPr lang="zh-CN" altLang="zh-CN"/>
          </a:p>
          <a:p>
            <a:pPr lvl="1"/>
            <a:r>
              <a:rPr lang="en-US" altLang="zh-CN"/>
              <a:t>The computing power is difficult to obtain. The computing power is used during peak hours. (Nvida does not allow the use of G series GPUs in data centers.)</a:t>
            </a:r>
            <a:endParaRPr lang="zh-CN" altLang="zh-CN"/>
          </a:p>
          <a:p>
            <a:r>
              <a:rPr lang="en-US" altLang="zh-CN"/>
              <a:t>Essentially, AI will bring about organizational transformation, from human resources to human-machine coexistence in the AI Ops phase.</a:t>
            </a:r>
            <a:endParaRPr lang="zh-CN"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720098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FE360390-929A-4C9D-9280-19E37EB7F12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DC19EE3B-6C18-4637-8C9A-C7DA664DA6F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291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xmlns="" id="{DBC08330-5746-4473-9F84-758AA0591E0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xmlns="" id="{576F5507-55AE-4DC6-8FBE-666F8FD07F9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5189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The final objective of the experiment is to deploy the trained model in a real environment. Therefore, it is expected that the trained model can obtain a good prediction effect on real data. That is, it is expected that a smaller error between a prediction result of the model and the real result on real data is better. The best method is to divide real data into a training dataset and a test dataset. We can use the training dataset to train the model, and then use the error of the test dataset as the error of the final model in actual scenarios. With the test dataset, to verify the final effect of the model, we can calculate the error of the trained model only based on the test dataset. A smaller error indicates a better algorithm model.</a:t>
            </a:r>
            <a:endParaRPr lang="zh-CN" altLang="zh-CN"/>
          </a:p>
          <a:p>
            <a:r>
              <a:rPr lang="en-US" altLang="zh-CN"/>
              <a:t>For detailed operations, see the following website: https://devstar.developer.huaweicloud.com/devstar/code-templates/e9078ee2d7024ffabbac3f8fd1bad806</a:t>
            </a:r>
            <a:endParaRPr lang="zh-CN" altLang="zh-CN"/>
          </a:p>
          <a:p>
            <a:r>
              <a:rPr lang="en-US" altLang="zh-CN"/>
              <a:t>For more information about AI, refer to Huawei AI certification documents.</a:t>
            </a:r>
            <a:endParaRPr lang="zh-CN" altLang="en-US" dirty="0"/>
          </a:p>
        </p:txBody>
      </p:sp>
      <p:sp>
        <p:nvSpPr>
          <p:cNvPr id="5" name="幻灯片图像占位符 4">
            <a:extLst>
              <a:ext uri="{FF2B5EF4-FFF2-40B4-BE49-F238E27FC236}">
                <a16:creationId xmlns:a16="http://schemas.microsoft.com/office/drawing/2014/main" xmlns="" id="{2B25DB01-D541-4591-8E8E-B843844E9BD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34931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备注占位符 2"/>
          <p:cNvSpPr>
            <a:spLocks noGrp="1"/>
          </p:cNvSpPr>
          <p:nvPr>
            <p:ph type="body" idx="1"/>
          </p:nvPr>
        </p:nvSpPr>
        <p:spPr/>
        <p:txBody>
          <a:bodyPr/>
          <a:lstStyle/>
          <a:p>
            <a:pPr marL="228600" indent="-228600">
              <a:buFont typeface="+mj-lt"/>
              <a:buAutoNum type="arabicPeriod"/>
            </a:pPr>
            <a:r>
              <a:rPr lang="en-US" dirty="0"/>
              <a:t>ABC</a:t>
            </a:r>
          </a:p>
          <a:p>
            <a:endParaRPr lang="en-US" dirty="0"/>
          </a:p>
        </p:txBody>
      </p:sp>
      <p:sp>
        <p:nvSpPr>
          <p:cNvPr id="4" name="幻灯片图像占位符 3">
            <a:extLst>
              <a:ext uri="{FF2B5EF4-FFF2-40B4-BE49-F238E27FC236}">
                <a16:creationId xmlns:a16="http://schemas.microsoft.com/office/drawing/2014/main" xmlns="" id="{1C03771F-7479-448B-B2FC-E03C435E8A2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62350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17AD7AA1-113C-4F29-82FE-C9552F160E94}"/>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BECAFBD2-F6D4-4A19-AF26-3B42995337E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7722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gray">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gray">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17964255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4C929380-EA06-4ACF-A737-13A6BA6255C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xmlns="" id="{F0368E4D-1EB2-496B-8DE8-EDD1C42EB49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4307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455613" y="766763"/>
            <a:ext cx="5932487" cy="33385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latin typeface="Huawei Sans" panose="020C0503030203020204" pitchFamily="34" charset="0"/>
            </a:endParaRPr>
          </a:p>
        </p:txBody>
      </p:sp>
    </p:spTree>
    <p:extLst>
      <p:ext uri="{BB962C8B-B14F-4D97-AF65-F5344CB8AC3E}">
        <p14:creationId xmlns:p14="http://schemas.microsoft.com/office/powerpoint/2010/main" val="890099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xmlns="" id="{B1CFC862-6CE2-401D-B569-4CEEFE2DAB83}"/>
              </a:ext>
            </a:extLst>
          </p:cNvPr>
          <p:cNvSpPr>
            <a:spLocks noGrp="1" noRot="1" noChangeAspect="1"/>
          </p:cNvSpPr>
          <p:nvPr>
            <p:ph type="sldImg"/>
          </p:nvPr>
        </p:nvSpPr>
        <p:spPr>
          <a:xfrm>
            <a:off x="455613" y="766763"/>
            <a:ext cx="5932487" cy="3338512"/>
          </a:xfrm>
        </p:spPr>
      </p:sp>
      <p:sp>
        <p:nvSpPr>
          <p:cNvPr id="3" name="备注占位符 2">
            <a:extLst>
              <a:ext uri="{FF2B5EF4-FFF2-40B4-BE49-F238E27FC236}">
                <a16:creationId xmlns:a16="http://schemas.microsoft.com/office/drawing/2014/main" xmlns="" id="{785D41F2-00CC-4041-9E25-4D458CC00AD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3092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备注占位符 2"/>
          <p:cNvSpPr>
            <a:spLocks noGrp="1"/>
          </p:cNvSpPr>
          <p:nvPr>
            <p:ph type="body" idx="1"/>
          </p:nvPr>
        </p:nvSpPr>
        <p:spPr/>
        <p:txBody>
          <a:bodyPr/>
          <a:lstStyle/>
          <a:p>
            <a:r>
              <a:rPr lang="en-US"/>
              <a:t>There are different device management modes, such as SNMP, CLI, IPFIX, and Web UI.</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219515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备注占位符 2"/>
          <p:cNvSpPr>
            <a:spLocks noGrp="1"/>
          </p:cNvSpPr>
          <p:nvPr>
            <p:ph type="body" idx="1"/>
          </p:nvPr>
        </p:nvSpPr>
        <p:spPr/>
        <p:txBody>
          <a:bodyPr/>
          <a:lstStyle/>
          <a:p>
            <a:r>
              <a:rPr lang="en-US"/>
              <a:t>Orchestration application layer: implements various upper-layer applications of user intents. Typical orchestration applications include OSS and OpenStack. The OSS is responsible for service collaboration on the entire network. The OpenStack is used for network, computing, and storage service collaboration in a data center. There are other orchestration-layer applications. For example, a user wants to deploy a security application. The security application does not care about the device deployment location but invokes a controller NBI, for example, Block (Source IP, DestIP). Then the controller delivers an instruction to network devices. This instruction varies according to the southbound protocol.</a:t>
            </a:r>
          </a:p>
          <a:p>
            <a:r>
              <a:rPr lang="en-US"/>
              <a:t>Controller layer: The entity at the controller layer is the SDN controller, which is the core of the SDN network architecture. The control layer is the brain of the SDN system. Its core function is to implement network service orchestration.</a:t>
            </a:r>
          </a:p>
          <a:p>
            <a:r>
              <a:rPr lang="en-US"/>
              <a:t>Device layer: The network devices receive instructions from the controller and forward the instructions.</a:t>
            </a:r>
          </a:p>
          <a:p>
            <a:r>
              <a:rPr lang="en-US"/>
              <a:t>NBIs: NBIs are used by the controller to interconnect with the orchestration application layer. The main NBIs are RESTful interfaces.</a:t>
            </a:r>
          </a:p>
          <a:p>
            <a:r>
              <a:rPr lang="en-US"/>
              <a:t>SBIs: SBIs are protocols used for interaction between the controller and devices, including NETCONF, SNMP, OpenFlow, and OVSDB.</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259583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备注占位符 2"/>
          <p:cNvSpPr>
            <a:spLocks noGrp="1"/>
          </p:cNvSpPr>
          <p:nvPr>
            <p:ph type="body" idx="1"/>
          </p:nvPr>
        </p:nvSpPr>
        <p:spPr/>
        <p:txBody>
          <a:bodyPr/>
          <a:lstStyle/>
          <a:p>
            <a:r>
              <a:rPr lang="en-US"/>
              <a:t>Network automation tools implement basic network automation. That is, tools connect to devices through SSH to implement batch operation and management.</a:t>
            </a:r>
          </a:p>
        </p:txBody>
      </p:sp>
      <p:sp>
        <p:nvSpPr>
          <p:cNvPr id="3" name="幻灯片图像占位符 2">
            <a:extLst>
              <a:ext uri="{FF2B5EF4-FFF2-40B4-BE49-F238E27FC236}">
                <a16:creationId xmlns:a16="http://schemas.microsoft.com/office/drawing/2014/main" xmlns="" id="{2AF9F494-8045-47C9-8C06-8AB0B0F057C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97805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备注占位符 2"/>
          <p:cNvSpPr>
            <a:spLocks noGrp="1"/>
          </p:cNvSpPr>
          <p:nvPr>
            <p:ph type="body" idx="1"/>
          </p:nvPr>
        </p:nvSpPr>
        <p:spPr/>
        <p:txBody>
          <a:bodyPr/>
          <a:lstStyle/>
          <a:p>
            <a:r>
              <a:rPr lang="en-US"/>
              <a:t>Unstructured data can be easily understood by humans, but it is difficult for machines to understand and difficult for automatic data collection.</a:t>
            </a:r>
            <a:endParaRPr lang="en-US" dirty="0"/>
          </a:p>
        </p:txBody>
      </p:sp>
      <p:sp>
        <p:nvSpPr>
          <p:cNvPr id="3" name="幻灯片图像占位符 2">
            <a:extLst>
              <a:ext uri="{FF2B5EF4-FFF2-40B4-BE49-F238E27FC236}">
                <a16:creationId xmlns:a16="http://schemas.microsoft.com/office/drawing/2014/main" xmlns="" id="{DE980175-B5F4-4764-930F-ECA8421159B8}"/>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84807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854545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004124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6255129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071137635"/>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453908765"/>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1890638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352425429"/>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332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3142145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845633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918812504"/>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431649673"/>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45915578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370473557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4073397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3244426254"/>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1223561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908101964"/>
      </p:ext>
    </p:extLst>
  </p:cSld>
  <p:clrMap bg1="lt1" tx1="dk1" bg2="lt2" tx2="dk2" accent1="accent1" accent2="accent2" accent3="accent3" accent4="accent4" accent5="accent5" accent6="accent6" hlink="hlink" folHlink="folHlink"/>
  <p:sldLayoutIdLst>
    <p:sldLayoutId id="21474838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022551999"/>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88696839"/>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976122324"/>
      </p:ext>
    </p:extLst>
  </p:cSld>
  <p:clrMap bg1="lt1" tx1="dk1" bg2="lt2" tx2="dk2" accent1="accent1" accent2="accent2" accent3="accent3" accent4="accent4" accent5="accent5" accent6="accent6" hlink="hlink" folHlink="folHlink"/>
  <p:sldLayoutIdLst>
    <p:sldLayoutId id="2147483907"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53">
            <a:extLst>
              <a:ext uri="{FF2B5EF4-FFF2-40B4-BE49-F238E27FC236}">
                <a16:creationId xmlns:a16="http://schemas.microsoft.com/office/drawing/2014/main" xmlns="" id="{A5C0C210-D727-48FB-8704-F72F4C2C0599}"/>
              </a:ext>
            </a:extLst>
          </p:cNvPr>
          <p:cNvSpPr>
            <a:spLocks noGrp="1"/>
          </p:cNvSpPr>
          <p:nvPr>
            <p:ph type="body" sz="quarter" idx="17"/>
          </p:nvPr>
        </p:nvSpPr>
        <p:spPr bwMode="gray"/>
        <p:txBody>
          <a:bodyPr/>
          <a:lstStyle/>
          <a:p>
            <a:endParaRPr lang="zh-CN" altLang="en-US" dirty="0"/>
          </a:p>
        </p:txBody>
      </p:sp>
      <p:sp>
        <p:nvSpPr>
          <p:cNvPr id="55" name="文本占位符 54">
            <a:extLst>
              <a:ext uri="{FF2B5EF4-FFF2-40B4-BE49-F238E27FC236}">
                <a16:creationId xmlns:a16="http://schemas.microsoft.com/office/drawing/2014/main" xmlns="" id="{FAF75D93-060F-4D62-ABBE-87E3483BED30}"/>
              </a:ext>
            </a:extLst>
          </p:cNvPr>
          <p:cNvSpPr>
            <a:spLocks noGrp="1"/>
          </p:cNvSpPr>
          <p:nvPr>
            <p:ph type="body" sz="quarter" idx="18"/>
          </p:nvPr>
        </p:nvSpPr>
        <p:spPr bwMode="gray"/>
        <p:txBody>
          <a:bodyPr/>
          <a:lstStyle/>
          <a:p>
            <a:r>
              <a:rPr lang="en-US" altLang="zh-CN" dirty="0"/>
              <a:t>Datacom</a:t>
            </a:r>
            <a:endParaRPr lang="zh-CN" altLang="en-US" dirty="0"/>
          </a:p>
        </p:txBody>
      </p:sp>
      <p:sp>
        <p:nvSpPr>
          <p:cNvPr id="56" name="文本占位符 55">
            <a:extLst>
              <a:ext uri="{FF2B5EF4-FFF2-40B4-BE49-F238E27FC236}">
                <a16:creationId xmlns:a16="http://schemas.microsoft.com/office/drawing/2014/main" xmlns="" id="{E2EB0BA2-5590-478C-A58F-7A49E6E21D83}"/>
              </a:ext>
            </a:extLst>
          </p:cNvPr>
          <p:cNvSpPr>
            <a:spLocks noGrp="1"/>
          </p:cNvSpPr>
          <p:nvPr>
            <p:ph type="body" sz="quarter" idx="19"/>
          </p:nvPr>
        </p:nvSpPr>
        <p:spPr bwMode="gray"/>
        <p:txBody>
          <a:bodyPr/>
          <a:lstStyle/>
          <a:p>
            <a:r>
              <a:rPr lang="en-US" altLang="zh-CN" dirty="0"/>
              <a:t>General</a:t>
            </a:r>
            <a:endParaRPr lang="zh-CN" altLang="en-US" dirty="0"/>
          </a:p>
        </p:txBody>
      </p:sp>
      <p:sp>
        <p:nvSpPr>
          <p:cNvPr id="57" name="文本占位符 56">
            <a:extLst>
              <a:ext uri="{FF2B5EF4-FFF2-40B4-BE49-F238E27FC236}">
                <a16:creationId xmlns:a16="http://schemas.microsoft.com/office/drawing/2014/main" xmlns="" id="{F3798329-74BB-456F-B85E-F31C2E7F3C6F}"/>
              </a:ext>
            </a:extLst>
          </p:cNvPr>
          <p:cNvSpPr>
            <a:spLocks noGrp="1"/>
          </p:cNvSpPr>
          <p:nvPr>
            <p:ph type="body" sz="quarter" idx="20"/>
          </p:nvPr>
        </p:nvSpPr>
        <p:spPr bwMode="gray"/>
        <p:txBody>
          <a:bodyPr/>
          <a:lstStyle/>
          <a:p>
            <a:r>
              <a:rPr lang="en-US" altLang="zh-CN" dirty="0" smtClean="0"/>
              <a:t>V1.0</a:t>
            </a:r>
            <a:endParaRPr lang="zh-CN" altLang="en-US" dirty="0"/>
          </a:p>
        </p:txBody>
      </p:sp>
      <p:sp>
        <p:nvSpPr>
          <p:cNvPr id="146" name="文本占位符 29"/>
          <p:cNvSpPr>
            <a:spLocks noGrp="1"/>
          </p:cNvSpPr>
          <p:nvPr>
            <p:ph type="body" sz="quarter" idx="13"/>
          </p:nvPr>
        </p:nvSpPr>
        <p:spPr bwMode="gray"/>
        <p:txBody>
          <a:bodyPr/>
          <a:lstStyle/>
          <a:p>
            <a:r>
              <a:rPr lang="en-US" altLang="zh-CN" dirty="0"/>
              <a:t>Wan </a:t>
            </a:r>
            <a:r>
              <a:rPr lang="en-US" altLang="zh-CN" dirty="0" err="1"/>
              <a:t>Changli</a:t>
            </a:r>
            <a:r>
              <a:rPr lang="en-US" altLang="zh-CN" dirty="0"/>
              <a:t>/WX408647</a:t>
            </a:r>
            <a:endParaRPr lang="zh-CN" altLang="en-US" dirty="0"/>
          </a:p>
        </p:txBody>
      </p:sp>
      <p:sp>
        <p:nvSpPr>
          <p:cNvPr id="147" name="文本占位符 30"/>
          <p:cNvSpPr>
            <a:spLocks noGrp="1"/>
          </p:cNvSpPr>
          <p:nvPr>
            <p:ph type="body" sz="quarter" idx="14"/>
          </p:nvPr>
        </p:nvSpPr>
        <p:spPr bwMode="gray"/>
        <p:txBody>
          <a:bodyPr/>
          <a:lstStyle/>
          <a:p>
            <a:r>
              <a:rPr lang="en-US" altLang="zh-CN"/>
              <a:t>2020.04.17</a:t>
            </a:r>
            <a:endParaRPr lang="zh-CN" altLang="en-US"/>
          </a:p>
        </p:txBody>
      </p:sp>
      <p:sp>
        <p:nvSpPr>
          <p:cNvPr id="26" name="文本占位符 25">
            <a:extLst>
              <a:ext uri="{FF2B5EF4-FFF2-40B4-BE49-F238E27FC236}">
                <a16:creationId xmlns:a16="http://schemas.microsoft.com/office/drawing/2014/main" xmlns="" id="{5ABA8EB0-BAC7-4A15-ADB6-760F58A085E6}"/>
              </a:ext>
            </a:extLst>
          </p:cNvPr>
          <p:cNvSpPr>
            <a:spLocks noGrp="1"/>
          </p:cNvSpPr>
          <p:nvPr>
            <p:ph type="body" sz="quarter" idx="15"/>
          </p:nvPr>
        </p:nvSpPr>
        <p:spPr bwMode="gray"/>
        <p:txBody>
          <a:bodyPr/>
          <a:lstStyle/>
          <a:p>
            <a:r>
              <a:rPr lang="en-US" altLang="zh-CN" dirty="0"/>
              <a:t>Li</a:t>
            </a:r>
            <a:r>
              <a:rPr lang="zh-CN" altLang="en-US" dirty="0"/>
              <a:t> </a:t>
            </a:r>
            <a:r>
              <a:rPr lang="en-US" altLang="zh-CN" dirty="0"/>
              <a:t>Xianzhi/00354681</a:t>
            </a:r>
          </a:p>
        </p:txBody>
      </p:sp>
      <p:sp>
        <p:nvSpPr>
          <p:cNvPr id="27" name="文本占位符 26">
            <a:extLst>
              <a:ext uri="{FF2B5EF4-FFF2-40B4-BE49-F238E27FC236}">
                <a16:creationId xmlns:a16="http://schemas.microsoft.com/office/drawing/2014/main" xmlns="" id="{C5B4BEE4-A507-4433-A5D1-F1E4B166953A}"/>
              </a:ext>
            </a:extLst>
          </p:cNvPr>
          <p:cNvSpPr>
            <a:spLocks noGrp="1"/>
          </p:cNvSpPr>
          <p:nvPr>
            <p:ph type="body" sz="quarter" idx="16"/>
          </p:nvPr>
        </p:nvSpPr>
        <p:spPr bwMode="gray"/>
        <p:txBody>
          <a:bodyPr/>
          <a:lstStyle/>
          <a:p>
            <a:r>
              <a:rPr lang="en-US" altLang="zh-CN" dirty="0"/>
              <a:t>New</a:t>
            </a:r>
            <a:endParaRPr lang="zh-CN" altLang="en-US" dirty="0"/>
          </a:p>
        </p:txBody>
      </p:sp>
      <p:sp>
        <p:nvSpPr>
          <p:cNvPr id="58" name="文本占位符 57">
            <a:extLst>
              <a:ext uri="{FF2B5EF4-FFF2-40B4-BE49-F238E27FC236}">
                <a16:creationId xmlns:a16="http://schemas.microsoft.com/office/drawing/2014/main" xmlns="" id="{61345EEC-0BEC-49E0-993C-AC9DCD981F5A}"/>
              </a:ext>
            </a:extLst>
          </p:cNvPr>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59" name="文本占位符 58">
            <a:extLst>
              <a:ext uri="{FF2B5EF4-FFF2-40B4-BE49-F238E27FC236}">
                <a16:creationId xmlns:a16="http://schemas.microsoft.com/office/drawing/2014/main" xmlns="" id="{9FFFBA8E-C1E4-4785-AFC5-B22C2ACF8A5F}"/>
              </a:ext>
            </a:extLst>
          </p:cNvPr>
          <p:cNvSpPr>
            <a:spLocks noGrp="1"/>
          </p:cNvSpPr>
          <p:nvPr>
            <p:ph type="body" sz="quarter" idx="22"/>
          </p:nvPr>
        </p:nvSpPr>
        <p:spPr bwMode="gray"/>
        <p:txBody>
          <a:bodyPr/>
          <a:lstStyle/>
          <a:p>
            <a:r>
              <a:rPr lang="en-US" altLang="zh-CN" dirty="0">
                <a:sym typeface="Huawei Sans" panose="020C0503030203020204" pitchFamily="34" charset="0"/>
              </a:rPr>
              <a:t>2021.08.17</a:t>
            </a:r>
            <a:endParaRPr lang="zh-CN" altLang="en-US" dirty="0"/>
          </a:p>
        </p:txBody>
      </p:sp>
      <p:sp>
        <p:nvSpPr>
          <p:cNvPr id="60" name="文本占位符 59">
            <a:extLst>
              <a:ext uri="{FF2B5EF4-FFF2-40B4-BE49-F238E27FC236}">
                <a16:creationId xmlns:a16="http://schemas.microsoft.com/office/drawing/2014/main" xmlns="" id="{F90E8270-B273-4C46-ACF6-2E2CEAE7BFFA}"/>
              </a:ext>
            </a:extLst>
          </p:cNvPr>
          <p:cNvSpPr>
            <a:spLocks noGrp="1"/>
          </p:cNvSpPr>
          <p:nvPr>
            <p:ph type="body" sz="quarter" idx="23"/>
          </p:nvPr>
        </p:nvSpPr>
        <p:spPr bwMode="gray"/>
        <p:txBody>
          <a:bodyPr/>
          <a:lstStyle/>
          <a:p>
            <a:r>
              <a:rPr lang="en-US" altLang="zh-CN" dirty="0"/>
              <a:t>Wu </a:t>
            </a:r>
            <a:r>
              <a:rPr lang="en-US" altLang="zh-CN"/>
              <a:t>Yue/WX291773</a:t>
            </a:r>
            <a:endParaRPr lang="zh-CN" altLang="en-US" dirty="0"/>
          </a:p>
        </p:txBody>
      </p:sp>
      <p:sp>
        <p:nvSpPr>
          <p:cNvPr id="61" name="文本占位符 60">
            <a:extLst>
              <a:ext uri="{FF2B5EF4-FFF2-40B4-BE49-F238E27FC236}">
                <a16:creationId xmlns:a16="http://schemas.microsoft.com/office/drawing/2014/main" xmlns="" id="{C941D6E8-E441-4BBF-8128-A0560F096F30}"/>
              </a:ext>
            </a:extLst>
          </p:cNvPr>
          <p:cNvSpPr>
            <a:spLocks noGrp="1"/>
          </p:cNvSpPr>
          <p:nvPr>
            <p:ph type="body" sz="quarter" idx="24"/>
          </p:nvPr>
        </p:nvSpPr>
        <p:spPr bwMode="gray"/>
        <p:txBody>
          <a:bodyPr/>
          <a:lstStyle/>
          <a:p>
            <a:r>
              <a:rPr lang="en-US" altLang="zh-CN" dirty="0"/>
              <a:t>Update</a:t>
            </a:r>
            <a:endParaRPr lang="zh-CN" altLang="en-US" dirty="0"/>
          </a:p>
        </p:txBody>
      </p:sp>
      <p:sp>
        <p:nvSpPr>
          <p:cNvPr id="62" name="文本占位符 61">
            <a:extLst>
              <a:ext uri="{FF2B5EF4-FFF2-40B4-BE49-F238E27FC236}">
                <a16:creationId xmlns:a16="http://schemas.microsoft.com/office/drawing/2014/main" xmlns="" id="{F064A4DD-23C7-4479-896B-5DD26EC7A7B5}"/>
              </a:ext>
            </a:extLst>
          </p:cNvPr>
          <p:cNvSpPr>
            <a:spLocks noGrp="1"/>
          </p:cNvSpPr>
          <p:nvPr>
            <p:ph type="body" sz="quarter" idx="25"/>
          </p:nvPr>
        </p:nvSpPr>
        <p:spPr bwMode="gray"/>
        <p:txBody>
          <a:bodyPr/>
          <a:lstStyle/>
          <a:p>
            <a:r>
              <a:rPr lang="en-US" altLang="zh-CN" dirty="0"/>
              <a:t>Yu</a:t>
            </a:r>
            <a:r>
              <a:rPr lang="zh-CN" altLang="en-US" dirty="0"/>
              <a:t> </a:t>
            </a:r>
            <a:r>
              <a:rPr lang="en-US" altLang="zh-CN" dirty="0"/>
              <a:t>Sheng/WX1092303</a:t>
            </a:r>
            <a:endParaRPr lang="zh-CN" altLang="en-US" dirty="0"/>
          </a:p>
        </p:txBody>
      </p:sp>
      <p:sp>
        <p:nvSpPr>
          <p:cNvPr id="63" name="文本占位符 62">
            <a:extLst>
              <a:ext uri="{FF2B5EF4-FFF2-40B4-BE49-F238E27FC236}">
                <a16:creationId xmlns:a16="http://schemas.microsoft.com/office/drawing/2014/main" xmlns="" id="{09D5B51C-E1E1-49FF-944D-B6CD2F56051E}"/>
              </a:ext>
            </a:extLst>
          </p:cNvPr>
          <p:cNvSpPr>
            <a:spLocks noGrp="1"/>
          </p:cNvSpPr>
          <p:nvPr>
            <p:ph type="body" sz="quarter" idx="26"/>
          </p:nvPr>
        </p:nvSpPr>
        <p:spPr bwMode="gray"/>
        <p:txBody>
          <a:bodyPr/>
          <a:lstStyle/>
          <a:p>
            <a:r>
              <a:rPr lang="en-US" altLang="zh-CN"/>
              <a:t>2021.10.15</a:t>
            </a:r>
            <a:endParaRPr lang="zh-CN" altLang="en-US" dirty="0"/>
          </a:p>
        </p:txBody>
      </p:sp>
      <p:sp>
        <p:nvSpPr>
          <p:cNvPr id="128" name="文本占位符 127">
            <a:extLst>
              <a:ext uri="{FF2B5EF4-FFF2-40B4-BE49-F238E27FC236}">
                <a16:creationId xmlns:a16="http://schemas.microsoft.com/office/drawing/2014/main" xmlns="" id="{3D2E8464-834A-410E-A99D-5685A3826DB1}"/>
              </a:ext>
            </a:extLst>
          </p:cNvPr>
          <p:cNvSpPr>
            <a:spLocks noGrp="1"/>
          </p:cNvSpPr>
          <p:nvPr>
            <p:ph type="body" sz="quarter" idx="27"/>
          </p:nvPr>
        </p:nvSpPr>
        <p:spPr bwMode="gray"/>
        <p:txBody>
          <a:bodyPr/>
          <a:lstStyle/>
          <a:p>
            <a:r>
              <a:rPr lang="en-US" altLang="zh-CN" dirty="0"/>
              <a:t>Lu </a:t>
            </a:r>
            <a:r>
              <a:rPr lang="en-US" altLang="zh-CN" dirty="0" err="1"/>
              <a:t>Yueyue</a:t>
            </a:r>
            <a:r>
              <a:rPr lang="en-US" altLang="zh-CN" dirty="0"/>
              <a:t>/WX445705</a:t>
            </a:r>
            <a:endParaRPr lang="zh-CN" altLang="en-US" dirty="0"/>
          </a:p>
        </p:txBody>
      </p:sp>
      <p:sp>
        <p:nvSpPr>
          <p:cNvPr id="129" name="文本占位符 128">
            <a:extLst>
              <a:ext uri="{FF2B5EF4-FFF2-40B4-BE49-F238E27FC236}">
                <a16:creationId xmlns:a16="http://schemas.microsoft.com/office/drawing/2014/main" xmlns="" id="{CC17EB6E-F91E-4ABD-8443-C67C641967F8}"/>
              </a:ext>
            </a:extLst>
          </p:cNvPr>
          <p:cNvSpPr>
            <a:spLocks noGrp="1"/>
          </p:cNvSpPr>
          <p:nvPr>
            <p:ph type="body" sz="quarter" idx="28"/>
          </p:nvPr>
        </p:nvSpPr>
        <p:spPr bwMode="gray"/>
        <p:txBody>
          <a:bodyPr/>
          <a:lstStyle/>
          <a:p>
            <a:r>
              <a:rPr lang="en-US" altLang="zh-CN" dirty="0"/>
              <a:t>Update</a:t>
            </a:r>
            <a:endParaRPr lang="zh-CN" altLang="en-US" dirty="0"/>
          </a:p>
        </p:txBody>
      </p:sp>
      <p:sp>
        <p:nvSpPr>
          <p:cNvPr id="130" name="文本占位符 129">
            <a:extLst>
              <a:ext uri="{FF2B5EF4-FFF2-40B4-BE49-F238E27FC236}">
                <a16:creationId xmlns:a16="http://schemas.microsoft.com/office/drawing/2014/main" xmlns="" id="{0CBE76FE-C284-4B0B-A103-3199A1789326}"/>
              </a:ext>
            </a:extLst>
          </p:cNvPr>
          <p:cNvSpPr>
            <a:spLocks noGrp="1"/>
          </p:cNvSpPr>
          <p:nvPr>
            <p:ph type="body" sz="quarter" idx="29"/>
          </p:nvPr>
        </p:nvSpPr>
        <p:spPr bwMode="gray"/>
        <p:txBody>
          <a:bodyPr/>
          <a:lstStyle/>
          <a:p>
            <a:endParaRPr lang="zh-CN" altLang="en-US" dirty="0"/>
          </a:p>
        </p:txBody>
      </p:sp>
      <p:sp>
        <p:nvSpPr>
          <p:cNvPr id="131" name="文本占位符 130">
            <a:extLst>
              <a:ext uri="{FF2B5EF4-FFF2-40B4-BE49-F238E27FC236}">
                <a16:creationId xmlns:a16="http://schemas.microsoft.com/office/drawing/2014/main" xmlns="" id="{9FD4709B-C644-4887-94DB-8A35F9956517}"/>
              </a:ext>
            </a:extLst>
          </p:cNvPr>
          <p:cNvSpPr>
            <a:spLocks noGrp="1"/>
          </p:cNvSpPr>
          <p:nvPr>
            <p:ph type="body" sz="quarter" idx="30"/>
          </p:nvPr>
        </p:nvSpPr>
        <p:spPr bwMode="gray"/>
        <p:txBody>
          <a:bodyPr/>
          <a:lstStyle/>
          <a:p>
            <a:endParaRPr lang="zh-CN" altLang="en-US"/>
          </a:p>
        </p:txBody>
      </p:sp>
      <p:sp>
        <p:nvSpPr>
          <p:cNvPr id="132" name="文本占位符 131">
            <a:extLst>
              <a:ext uri="{FF2B5EF4-FFF2-40B4-BE49-F238E27FC236}">
                <a16:creationId xmlns:a16="http://schemas.microsoft.com/office/drawing/2014/main" xmlns="" id="{17D0D3AE-1826-4C31-A726-EAE77A660307}"/>
              </a:ext>
            </a:extLst>
          </p:cNvPr>
          <p:cNvSpPr>
            <a:spLocks noGrp="1"/>
          </p:cNvSpPr>
          <p:nvPr>
            <p:ph type="body" sz="quarter" idx="31"/>
          </p:nvPr>
        </p:nvSpPr>
        <p:spPr bwMode="gray"/>
        <p:txBody>
          <a:bodyPr/>
          <a:lstStyle/>
          <a:p>
            <a:endParaRPr lang="zh-CN" altLang="en-US" dirty="0"/>
          </a:p>
        </p:txBody>
      </p:sp>
      <p:sp>
        <p:nvSpPr>
          <p:cNvPr id="133" name="文本占位符 132">
            <a:extLst>
              <a:ext uri="{FF2B5EF4-FFF2-40B4-BE49-F238E27FC236}">
                <a16:creationId xmlns:a16="http://schemas.microsoft.com/office/drawing/2014/main" xmlns="" id="{2DA92034-EDF6-4ADD-9F2F-FA349C5ACA7F}"/>
              </a:ext>
            </a:extLst>
          </p:cNvPr>
          <p:cNvSpPr>
            <a:spLocks noGrp="1"/>
          </p:cNvSpPr>
          <p:nvPr>
            <p:ph type="body" sz="quarter" idx="32"/>
          </p:nvPr>
        </p:nvSpPr>
        <p:spPr bwMode="gray"/>
        <p:txBody>
          <a:bodyPr/>
          <a:lstStyle/>
          <a:p>
            <a:endParaRPr lang="zh-CN" altLang="en-US"/>
          </a:p>
        </p:txBody>
      </p:sp>
      <p:sp>
        <p:nvSpPr>
          <p:cNvPr id="134" name="文本占位符 133">
            <a:extLst>
              <a:ext uri="{FF2B5EF4-FFF2-40B4-BE49-F238E27FC236}">
                <a16:creationId xmlns:a16="http://schemas.microsoft.com/office/drawing/2014/main" xmlns="" id="{282DC59C-F60A-4D0A-A7C8-DB0AADFDB30B}"/>
              </a:ext>
            </a:extLst>
          </p:cNvPr>
          <p:cNvSpPr>
            <a:spLocks noGrp="1"/>
          </p:cNvSpPr>
          <p:nvPr>
            <p:ph type="body" sz="quarter" idx="33"/>
          </p:nvPr>
        </p:nvSpPr>
        <p:spPr bwMode="gray"/>
        <p:txBody>
          <a:bodyPr/>
          <a:lstStyle/>
          <a:p>
            <a:endParaRPr lang="zh-CN" altLang="en-US" dirty="0"/>
          </a:p>
        </p:txBody>
      </p:sp>
      <p:sp>
        <p:nvSpPr>
          <p:cNvPr id="135" name="文本占位符 134">
            <a:extLst>
              <a:ext uri="{FF2B5EF4-FFF2-40B4-BE49-F238E27FC236}">
                <a16:creationId xmlns:a16="http://schemas.microsoft.com/office/drawing/2014/main" xmlns="" id="{5DD6905B-A271-467F-8FE5-621F4CB253CA}"/>
              </a:ext>
            </a:extLst>
          </p:cNvPr>
          <p:cNvSpPr>
            <a:spLocks noGrp="1"/>
          </p:cNvSpPr>
          <p:nvPr>
            <p:ph type="body" sz="quarter" idx="34"/>
          </p:nvPr>
        </p:nvSpPr>
        <p:spPr bwMode="gray"/>
        <p:txBody>
          <a:bodyPr/>
          <a:lstStyle/>
          <a:p>
            <a:endParaRPr lang="zh-CN" altLang="en-US"/>
          </a:p>
        </p:txBody>
      </p:sp>
      <p:sp>
        <p:nvSpPr>
          <p:cNvPr id="136" name="文本占位符 135">
            <a:extLst>
              <a:ext uri="{FF2B5EF4-FFF2-40B4-BE49-F238E27FC236}">
                <a16:creationId xmlns:a16="http://schemas.microsoft.com/office/drawing/2014/main" xmlns="" id="{A9DE94A2-C148-467F-88C3-098079374934}"/>
              </a:ext>
            </a:extLst>
          </p:cNvPr>
          <p:cNvSpPr>
            <a:spLocks noGrp="1"/>
          </p:cNvSpPr>
          <p:nvPr>
            <p:ph type="body" sz="quarter" idx="35"/>
          </p:nvPr>
        </p:nvSpPr>
        <p:spPr bwMode="gray"/>
        <p:txBody>
          <a:bodyPr/>
          <a:lstStyle/>
          <a:p>
            <a:endParaRPr lang="zh-CN" altLang="en-US"/>
          </a:p>
        </p:txBody>
      </p:sp>
      <p:sp>
        <p:nvSpPr>
          <p:cNvPr id="137" name="文本占位符 136">
            <a:extLst>
              <a:ext uri="{FF2B5EF4-FFF2-40B4-BE49-F238E27FC236}">
                <a16:creationId xmlns:a16="http://schemas.microsoft.com/office/drawing/2014/main" xmlns="" id="{2AEE55B8-FCE2-4946-B8F0-E0ED63A305D0}"/>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25799858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ight Arrow 157"/>
          <p:cNvSpPr/>
          <p:nvPr/>
        </p:nvSpPr>
        <p:spPr bwMode="gray">
          <a:xfrm rot="16200000">
            <a:off x="8220031" y="321874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a:t>Network Openness and Programmability</a:t>
            </a:r>
            <a:endParaRPr lang="en-US" dirty="0"/>
          </a:p>
        </p:txBody>
      </p:sp>
      <p:sp>
        <p:nvSpPr>
          <p:cNvPr id="37897" name="文本占位符 2"/>
          <p:cNvSpPr>
            <a:spLocks noGrp="1"/>
          </p:cNvSpPr>
          <p:nvPr>
            <p:ph type="body" sz="quarter" idx="10"/>
          </p:nvPr>
        </p:nvSpPr>
        <p:spPr bwMode="gray">
          <a:xfrm>
            <a:off x="455612" y="1052514"/>
            <a:ext cx="11293476" cy="2056702"/>
          </a:xfrm>
        </p:spPr>
        <p:txBody>
          <a:bodyPr/>
          <a:lstStyle/>
          <a:p>
            <a:r>
              <a:rPr lang="en-US" sz="1800" dirty="0"/>
              <a:t>Network openness and programmability is to use programming methods to implement automated networks on the premise of open networks.</a:t>
            </a:r>
          </a:p>
          <a:p>
            <a:r>
              <a:rPr lang="en-US" sz="1800" dirty="0"/>
              <a:t>In the early stage of SDN commercial use and in the future, traditional networks and SDN networks will coexist on a large scale. Network openness is implemented at two levels: device openness and SDN platform openness.</a:t>
            </a:r>
          </a:p>
        </p:txBody>
      </p:sp>
      <p:pic>
        <p:nvPicPr>
          <p:cNvPr id="25" name="图片 24"/>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00091" y="3538415"/>
            <a:ext cx="540000" cy="442800"/>
          </a:xfrm>
          <a:prstGeom prst="rect">
            <a:avLst/>
          </a:prstGeom>
        </p:spPr>
      </p:pic>
      <p:sp>
        <p:nvSpPr>
          <p:cNvPr id="26" name="Oval 124"/>
          <p:cNvSpPr/>
          <p:nvPr/>
        </p:nvSpPr>
        <p:spPr bwMode="gray">
          <a:xfrm>
            <a:off x="5851525" y="4382626"/>
            <a:ext cx="5441950" cy="1479550"/>
          </a:xfrm>
          <a:prstGeom prst="ellipse">
            <a:avLst/>
          </a:prstGeom>
          <a:gradFill flip="none" rotWithShape="1">
            <a:gsLst>
              <a:gs pos="0">
                <a:srgbClr val="5B9BD5">
                  <a:lumMod val="5000"/>
                  <a:lumOff val="95000"/>
                </a:srgbClr>
              </a:gs>
              <a:gs pos="100000">
                <a:srgbClr val="BEE9EE"/>
              </a:gs>
            </a:gsLst>
            <a:lin ang="5400000" scaled="1"/>
            <a:tileRect/>
          </a:gradFill>
          <a:ln w="12700" cap="flat" cmpd="sng" algn="ctr">
            <a:noFill/>
            <a:prstDash val="solid"/>
            <a:miter lim="800000"/>
          </a:ln>
          <a:effectLst/>
        </p:spPr>
        <p:txBody>
          <a:bodyPr rtlCol="0" anchor="ctr"/>
          <a:lstStyle/>
          <a:p>
            <a:pPr algn="ctr" defTabSz="914309"/>
            <a:endParaRPr lang="en-US" altLang="zh-CN" kern="0" dirty="0">
              <a:latin typeface="Huawei Sans" panose="020C0503030203020204" pitchFamily="34" charset="0"/>
              <a:ea typeface="方正兰亭黑简体" panose="02000000000000000000" pitchFamily="2" charset="-122"/>
            </a:endParaRPr>
          </a:p>
        </p:txBody>
      </p:sp>
      <p:pic>
        <p:nvPicPr>
          <p:cNvPr id="37900"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859713" y="4382626"/>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8943975" y="4382626"/>
            <a:ext cx="3476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2" name="Straight Connector 4"/>
          <p:cNvCxnSpPr>
            <a:cxnSpLocks/>
          </p:cNvCxnSpPr>
          <p:nvPr/>
        </p:nvCxnSpPr>
        <p:spPr bwMode="gray">
          <a:xfrm>
            <a:off x="8208963" y="4649326"/>
            <a:ext cx="735012"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03"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446838" y="4989051"/>
            <a:ext cx="3476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4"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007225" y="538910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5" name="Straight Connector 9"/>
          <p:cNvCxnSpPr>
            <a:cxnSpLocks noChangeShapeType="1"/>
            <a:stCxn id="37903" idx="3"/>
            <a:endCxn id="37904" idx="0"/>
          </p:cNvCxnSpPr>
          <p:nvPr/>
        </p:nvCxnSpPr>
        <p:spPr bwMode="gray">
          <a:xfrm>
            <a:off x="6794500" y="5141451"/>
            <a:ext cx="387350"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06" name="Straight Connector 15"/>
          <p:cNvCxnSpPr>
            <a:cxnSpLocks noChangeShapeType="1"/>
            <a:stCxn id="37903" idx="3"/>
            <a:endCxn id="37900" idx="2"/>
          </p:cNvCxnSpPr>
          <p:nvPr/>
        </p:nvCxnSpPr>
        <p:spPr bwMode="gray">
          <a:xfrm flipV="1">
            <a:off x="6794500" y="4689014"/>
            <a:ext cx="1239838"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07"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804400" y="538910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08" name="Straight Connector 67"/>
          <p:cNvCxnSpPr>
            <a:cxnSpLocks noChangeShapeType="1"/>
            <a:endCxn id="37901" idx="2"/>
          </p:cNvCxnSpPr>
          <p:nvPr/>
        </p:nvCxnSpPr>
        <p:spPr bwMode="gray">
          <a:xfrm flipH="1" flipV="1">
            <a:off x="9117013" y="4689014"/>
            <a:ext cx="1257300" cy="45243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09" name="Straight Connector 70"/>
          <p:cNvCxnSpPr>
            <a:cxnSpLocks noChangeShapeType="1"/>
            <a:endCxn id="37907" idx="0"/>
          </p:cNvCxnSpPr>
          <p:nvPr/>
        </p:nvCxnSpPr>
        <p:spPr bwMode="gray">
          <a:xfrm flipH="1">
            <a:off x="9979025" y="5141451"/>
            <a:ext cx="395288"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7910" name="图片 26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0374313" y="4989051"/>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911" name="Straight Connector 18"/>
          <p:cNvCxnSpPr>
            <a:cxnSpLocks noChangeShapeType="1"/>
            <a:stCxn id="37904" idx="3"/>
            <a:endCxn id="37907" idx="1"/>
          </p:cNvCxnSpPr>
          <p:nvPr/>
        </p:nvCxnSpPr>
        <p:spPr bwMode="gray">
          <a:xfrm>
            <a:off x="7356475" y="5543089"/>
            <a:ext cx="244792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2" name="Straight Connector 15"/>
          <p:cNvCxnSpPr>
            <a:cxnSpLocks noChangeShapeType="1"/>
            <a:stCxn id="37907" idx="0"/>
            <a:endCxn id="37900" idx="2"/>
          </p:cNvCxnSpPr>
          <p:nvPr/>
        </p:nvCxnSpPr>
        <p:spPr bwMode="gray">
          <a:xfrm flipH="1" flipV="1">
            <a:off x="8034338" y="4689014"/>
            <a:ext cx="1944687"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3" name="Straight Connector 15"/>
          <p:cNvCxnSpPr>
            <a:cxnSpLocks noChangeShapeType="1"/>
            <a:stCxn id="37904" idx="0"/>
            <a:endCxn id="37901" idx="2"/>
          </p:cNvCxnSpPr>
          <p:nvPr/>
        </p:nvCxnSpPr>
        <p:spPr bwMode="gray">
          <a:xfrm flipV="1">
            <a:off x="7181850" y="4689014"/>
            <a:ext cx="1935163" cy="70008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4" name="Straight Connector 15"/>
          <p:cNvCxnSpPr>
            <a:cxnSpLocks/>
            <a:stCxn id="37903" idx="3"/>
            <a:endCxn id="37907" idx="1"/>
          </p:cNvCxnSpPr>
          <p:nvPr/>
        </p:nvCxnSpPr>
        <p:spPr bwMode="gray">
          <a:xfrm>
            <a:off x="6794500" y="5141451"/>
            <a:ext cx="3009900"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5" name="Straight Connector 15"/>
          <p:cNvCxnSpPr>
            <a:cxnSpLocks noChangeShapeType="1"/>
            <a:stCxn id="37904" idx="3"/>
            <a:endCxn id="37910" idx="1"/>
          </p:cNvCxnSpPr>
          <p:nvPr/>
        </p:nvCxnSpPr>
        <p:spPr bwMode="gray">
          <a:xfrm flipV="1">
            <a:off x="7356475" y="5141451"/>
            <a:ext cx="3017838"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7916" name="Straight Connector 180"/>
          <p:cNvCxnSpPr>
            <a:cxnSpLocks/>
            <a:stCxn id="25" idx="2"/>
            <a:endCxn id="37903" idx="0"/>
          </p:cNvCxnSpPr>
          <p:nvPr/>
        </p:nvCxnSpPr>
        <p:spPr bwMode="gray">
          <a:xfrm flipH="1">
            <a:off x="6621463" y="3980989"/>
            <a:ext cx="1947862" cy="10080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7" name="Straight Connector 180"/>
          <p:cNvCxnSpPr>
            <a:cxnSpLocks/>
            <a:stCxn id="25" idx="2"/>
            <a:endCxn id="37900" idx="0"/>
          </p:cNvCxnSpPr>
          <p:nvPr/>
        </p:nvCxnSpPr>
        <p:spPr bwMode="gray">
          <a:xfrm flipH="1">
            <a:off x="8034338" y="3980989"/>
            <a:ext cx="534987" cy="4016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8" name="Straight Connector 180"/>
          <p:cNvCxnSpPr>
            <a:cxnSpLocks/>
            <a:stCxn id="25" idx="2"/>
            <a:endCxn id="37901" idx="0"/>
          </p:cNvCxnSpPr>
          <p:nvPr/>
        </p:nvCxnSpPr>
        <p:spPr bwMode="gray">
          <a:xfrm>
            <a:off x="8569325" y="3980989"/>
            <a:ext cx="547688" cy="4016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19" name="Straight Connector 180"/>
          <p:cNvCxnSpPr>
            <a:cxnSpLocks/>
            <a:stCxn id="25" idx="2"/>
            <a:endCxn id="37910" idx="0"/>
          </p:cNvCxnSpPr>
          <p:nvPr/>
        </p:nvCxnSpPr>
        <p:spPr bwMode="gray">
          <a:xfrm>
            <a:off x="8569325" y="3980989"/>
            <a:ext cx="1979613" cy="100806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20" name="Straight Connector 180"/>
          <p:cNvCxnSpPr>
            <a:cxnSpLocks/>
            <a:stCxn id="25" idx="2"/>
            <a:endCxn id="37907" idx="0"/>
          </p:cNvCxnSpPr>
          <p:nvPr/>
        </p:nvCxnSpPr>
        <p:spPr bwMode="gray">
          <a:xfrm>
            <a:off x="8569325" y="3980989"/>
            <a:ext cx="1409700" cy="14081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7921" name="Straight Connector 180"/>
          <p:cNvCxnSpPr>
            <a:cxnSpLocks/>
            <a:stCxn id="25" idx="2"/>
            <a:endCxn id="37904" idx="0"/>
          </p:cNvCxnSpPr>
          <p:nvPr/>
        </p:nvCxnSpPr>
        <p:spPr bwMode="gray">
          <a:xfrm flipH="1">
            <a:off x="7181850" y="3980989"/>
            <a:ext cx="1387475" cy="140811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sp>
        <p:nvSpPr>
          <p:cNvPr id="37922" name="文本框 49"/>
          <p:cNvSpPr txBox="1">
            <a:spLocks noChangeArrowheads="1"/>
          </p:cNvSpPr>
          <p:nvPr/>
        </p:nvSpPr>
        <p:spPr bwMode="gray">
          <a:xfrm>
            <a:off x="7886700" y="2739564"/>
            <a:ext cx="138906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500" dirty="0">
                <a:latin typeface="Huawei Sans" panose="020C0503030203020204" pitchFamily="34" charset="0"/>
              </a:rPr>
              <a:t>RESTful API</a:t>
            </a:r>
          </a:p>
        </p:txBody>
      </p:sp>
      <p:sp>
        <p:nvSpPr>
          <p:cNvPr id="37924" name="文本框 55"/>
          <p:cNvSpPr txBox="1">
            <a:spLocks noChangeArrowheads="1"/>
          </p:cNvSpPr>
          <p:nvPr/>
        </p:nvSpPr>
        <p:spPr bwMode="gray">
          <a:xfrm>
            <a:off x="1081228" y="3760326"/>
            <a:ext cx="36258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500" dirty="0">
                <a:latin typeface="Huawei Sans" panose="020C0503030203020204" pitchFamily="34" charset="0"/>
              </a:rPr>
              <a:t>CLI/SSH</a:t>
            </a:r>
            <a:r>
              <a:rPr lang="en-US" sz="1500" dirty="0"/>
              <a:t>, SNMP, NETCONF, RESTCONF, Telemetry, OPS, ...</a:t>
            </a:r>
          </a:p>
        </p:txBody>
      </p:sp>
      <p:sp>
        <p:nvSpPr>
          <p:cNvPr id="37925" name="文本框 56"/>
          <p:cNvSpPr txBox="1">
            <a:spLocks noChangeArrowheads="1"/>
          </p:cNvSpPr>
          <p:nvPr/>
        </p:nvSpPr>
        <p:spPr bwMode="gray">
          <a:xfrm>
            <a:off x="756337" y="5695489"/>
            <a:ext cx="45198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dirty="0">
                <a:latin typeface="Huawei Sans" panose="020C0503030203020204" pitchFamily="34" charset="0"/>
              </a:rPr>
              <a:t>Device-based openness and programmability</a:t>
            </a:r>
          </a:p>
        </p:txBody>
      </p:sp>
      <p:sp>
        <p:nvSpPr>
          <p:cNvPr id="37926" name="文本框 57"/>
          <p:cNvSpPr txBox="1">
            <a:spLocks noChangeArrowheads="1"/>
          </p:cNvSpPr>
          <p:nvPr/>
        </p:nvSpPr>
        <p:spPr bwMode="gray">
          <a:xfrm>
            <a:off x="6630292" y="5901863"/>
            <a:ext cx="4183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600" dirty="0">
                <a:latin typeface="Huawei Sans" panose="020C0503030203020204" pitchFamily="34" charset="0"/>
              </a:rPr>
              <a:t>SDN-based openness and programmability</a:t>
            </a:r>
          </a:p>
        </p:txBody>
      </p:sp>
      <p:sp>
        <p:nvSpPr>
          <p:cNvPr id="37" name="Right Arrow 157">
            <a:extLst>
              <a:ext uri="{FF2B5EF4-FFF2-40B4-BE49-F238E27FC236}">
                <a16:creationId xmlns:a16="http://schemas.microsoft.com/office/drawing/2014/main" xmlns="" id="{9F8F3036-AA1D-4143-AF25-402F2DA690E7}"/>
              </a:ext>
            </a:extLst>
          </p:cNvPr>
          <p:cNvSpPr/>
          <p:nvPr/>
        </p:nvSpPr>
        <p:spPr bwMode="gray">
          <a:xfrm rot="16200000">
            <a:off x="2514467" y="457946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37">
            <a:extLst>
              <a:ext uri="{FF2B5EF4-FFF2-40B4-BE49-F238E27FC236}">
                <a16:creationId xmlns:a16="http://schemas.microsoft.com/office/drawing/2014/main" xmlns="" id="{3916E0C2-88DE-4032-A30B-A819A64F577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67188" y="5067655"/>
            <a:ext cx="540000" cy="442800"/>
          </a:xfrm>
          <a:prstGeom prst="rect">
            <a:avLst/>
          </a:prstGeom>
        </p:spPr>
      </p:pic>
    </p:spTree>
    <p:extLst>
      <p:ext uri="{BB962C8B-B14F-4D97-AF65-F5344CB8AC3E}">
        <p14:creationId xmlns:p14="http://schemas.microsoft.com/office/powerpoint/2010/main" val="1857012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Huawei iMaster NCE, Open and Programmable</a:t>
            </a:r>
            <a:endParaRPr lang="en-US" dirty="0"/>
          </a:p>
        </p:txBody>
      </p:sp>
      <p:sp>
        <p:nvSpPr>
          <p:cNvPr id="39939" name="文本占位符 2"/>
          <p:cNvSpPr>
            <a:spLocks noGrp="1"/>
          </p:cNvSpPr>
          <p:nvPr>
            <p:ph type="body" sz="quarter" idx="10"/>
          </p:nvPr>
        </p:nvSpPr>
        <p:spPr bwMode="gray">
          <a:xfrm>
            <a:off x="455612" y="1052514"/>
            <a:ext cx="11293476" cy="1280185"/>
          </a:xfrm>
        </p:spPr>
        <p:txBody>
          <a:bodyPr/>
          <a:lstStyle/>
          <a:p>
            <a:pPr>
              <a:lnSpc>
                <a:spcPct val="120000"/>
              </a:lnSpc>
            </a:pPr>
            <a:r>
              <a:rPr lang="en-US" sz="1600" dirty="0" err="1"/>
              <a:t>iMaster</a:t>
            </a:r>
            <a:r>
              <a:rPr lang="en-US" sz="1600" dirty="0"/>
              <a:t> NCE (NCE for short) is an innovative network cloud engine of Huawei. The overall open programming capabilities of NCE include automation, analytics, and intent engines. The goal is to build a full-lifecycle open programmable architecture to meet customer requirements for openness and programmability. NCE service openness and programmability are designed to help customers implement service automation.</a:t>
            </a:r>
          </a:p>
        </p:txBody>
      </p:sp>
      <p:sp>
        <p:nvSpPr>
          <p:cNvPr id="4" name="圆角矩形 3"/>
          <p:cNvSpPr/>
          <p:nvPr/>
        </p:nvSpPr>
        <p:spPr bwMode="gray">
          <a:xfrm>
            <a:off x="3215641" y="2315048"/>
            <a:ext cx="5726059" cy="3822700"/>
          </a:xfrm>
          <a:prstGeom prst="roundRect">
            <a:avLst>
              <a:gd name="adj" fmla="val 6196"/>
            </a:avLst>
          </a:prstGeom>
          <a:noFill/>
          <a:ln w="19050" cap="flat" cmpd="sng" algn="ctr">
            <a:solidFill>
              <a:srgbClr val="30B5C5"/>
            </a:solid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sp>
        <p:nvSpPr>
          <p:cNvPr id="5" name="圆角矩形 6"/>
          <p:cNvSpPr/>
          <p:nvPr/>
        </p:nvSpPr>
        <p:spPr bwMode="gray">
          <a:xfrm>
            <a:off x="4593404" y="2370184"/>
            <a:ext cx="2887662" cy="1271588"/>
          </a:xfrm>
          <a:prstGeom prst="roundRect">
            <a:avLst>
              <a:gd name="adj" fmla="val 6546"/>
            </a:avLst>
          </a:prstGeom>
          <a:solidFill>
            <a:schemeClr val="accent3">
              <a:lumMod val="40000"/>
              <a:lumOff val="60000"/>
            </a:schemeClr>
          </a:solidFill>
          <a:ln w="19050" cap="flat" cmpd="sng" algn="ctr">
            <a:solidFill>
              <a:schemeClr val="accent3">
                <a:lumMod val="60000"/>
                <a:lumOff val="40000"/>
              </a:schemeClr>
            </a:solidFill>
            <a:prstDash val="solid"/>
            <a:miter lim="800000"/>
          </a:ln>
          <a:effectLst/>
        </p:spPr>
        <p:txBody>
          <a:bodyPr rtlCol="0" anchor="ctr"/>
          <a:lstStyle/>
          <a:p>
            <a:pPr algn="ctr" defTabSz="914400"/>
            <a:endParaRPr lang="en-US" altLang="zh-CN" sz="1200" kern="0" dirty="0">
              <a:solidFill>
                <a:prstClr val="white"/>
              </a:solidFill>
              <a:latin typeface="Huawei Sans" panose="020C0503030203020204" pitchFamily="34" charset="0"/>
              <a:ea typeface="方正兰亭黑简体" panose="02000000000000000000" pitchFamily="2" charset="-122"/>
            </a:endParaRPr>
          </a:p>
        </p:txBody>
      </p:sp>
      <p:sp>
        <p:nvSpPr>
          <p:cNvPr id="6" name="文本框 5"/>
          <p:cNvSpPr txBox="1"/>
          <p:nvPr/>
        </p:nvSpPr>
        <p:spPr bwMode="gray">
          <a:xfrm>
            <a:off x="5549314" y="2354435"/>
            <a:ext cx="768159" cy="369332"/>
          </a:xfrm>
          <a:prstGeom prst="rect">
            <a:avLst/>
          </a:prstGeom>
          <a:noFill/>
        </p:spPr>
        <p:txBody>
          <a:bodyPr wrap="none">
            <a:spAutoFit/>
          </a:bodyPr>
          <a:lstStyle/>
          <a:p>
            <a:pPr eaLnBrk="1" fontAlgn="ctr" hangingPunct="1">
              <a:spcBef>
                <a:spcPts val="0"/>
              </a:spcBef>
              <a:spcAft>
                <a:spcPts val="0"/>
              </a:spcAft>
              <a:defRPr/>
            </a:pPr>
            <a:r>
              <a:rPr lang="en-US" b="1" kern="0" dirty="0">
                <a:latin typeface="Huawei Sans" panose="020C0503030203020204" pitchFamily="34" charset="0"/>
                <a:ea typeface="方正兰亭黑简体" panose="02000000000000000000" pitchFamily="2" charset="-122"/>
              </a:rPr>
              <a:t>Intent</a:t>
            </a:r>
          </a:p>
        </p:txBody>
      </p:sp>
      <p:sp>
        <p:nvSpPr>
          <p:cNvPr id="7" name="圆角矩形 8"/>
          <p:cNvSpPr/>
          <p:nvPr/>
        </p:nvSpPr>
        <p:spPr bwMode="gray">
          <a:xfrm>
            <a:off x="3610921" y="3985774"/>
            <a:ext cx="2342415" cy="1122363"/>
          </a:xfrm>
          <a:prstGeom prst="roundRect">
            <a:avLst>
              <a:gd name="adj" fmla="val 6546"/>
            </a:avLst>
          </a:prstGeom>
          <a:solidFill>
            <a:schemeClr val="accent2">
              <a:lumMod val="20000"/>
              <a:lumOff val="80000"/>
            </a:schemeClr>
          </a:solidFill>
          <a:ln w="19050" cap="flat" cmpd="sng" algn="ctr">
            <a:solidFill>
              <a:schemeClr val="accent2">
                <a:lumMod val="40000"/>
                <a:lumOff val="60000"/>
              </a:schemeClr>
            </a:solidFill>
            <a:prstDash val="solid"/>
            <a:miter lim="800000"/>
          </a:ln>
          <a:effectLst/>
        </p:spPr>
        <p:txBody>
          <a:bodyPr rtlCol="0" anchor="ctr"/>
          <a:lstStyle/>
          <a:p>
            <a:pPr algn="ctr" defTabSz="914400"/>
            <a:endParaRPr lang="en-US" altLang="zh-CN" sz="1200" kern="0" dirty="0">
              <a:solidFill>
                <a:prstClr val="white"/>
              </a:solidFill>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4044676" y="3963097"/>
            <a:ext cx="1078950" cy="307777"/>
          </a:xfrm>
          <a:prstGeom prst="rect">
            <a:avLst/>
          </a:prstGeom>
          <a:noFill/>
        </p:spPr>
        <p:txBody>
          <a:bodyPr wrap="none" rtlCol="0">
            <a:spAutoFit/>
          </a:bodyPr>
          <a:lstStyle>
            <a:defPPr>
              <a:defRPr lang="en-US"/>
            </a:defPPr>
            <a:lvl1pPr marR="0" lvl="0" indent="0" defTabSz="914400" fontAlgn="auto">
              <a:lnSpc>
                <a:spcPct val="100000"/>
              </a:lnSpc>
              <a:spcBef>
                <a:spcPts val="0"/>
              </a:spcBef>
              <a:spcAft>
                <a:spcPts val="0"/>
              </a:spcAft>
              <a:buClrTx/>
              <a:buSzTx/>
              <a:buFontTx/>
              <a:buNone/>
              <a:tabLst/>
              <a:defRPr kumimoji="0" b="1" i="0" u="none" strike="noStrike" kern="0" cap="none" spc="0" normalizeH="0" baseline="0">
                <a:ln>
                  <a:noFill/>
                </a:ln>
                <a:effectLst/>
                <a:uLnTx/>
                <a:uFillTx/>
                <a:latin typeface="Huawei Sans" panose="020C0503030203020204" pitchFamily="34" charset="0"/>
                <a:ea typeface="方正兰亭黑简体" panose="02000000000000000000" pitchFamily="2" charset="-122"/>
              </a:defRPr>
            </a:lvl1pPr>
          </a:lstStyle>
          <a:p>
            <a:r>
              <a:rPr lang="en-US" dirty="0"/>
              <a:t>Automation</a:t>
            </a:r>
          </a:p>
        </p:txBody>
      </p:sp>
      <p:sp>
        <p:nvSpPr>
          <p:cNvPr id="9" name="圆角矩形 10"/>
          <p:cNvSpPr/>
          <p:nvPr/>
        </p:nvSpPr>
        <p:spPr bwMode="gray">
          <a:xfrm>
            <a:off x="6367827" y="3937473"/>
            <a:ext cx="2491935" cy="1481136"/>
          </a:xfrm>
          <a:prstGeom prst="roundRect">
            <a:avLst>
              <a:gd name="adj" fmla="val 6546"/>
            </a:avLst>
          </a:prstGeom>
          <a:solidFill>
            <a:schemeClr val="accent6">
              <a:lumMod val="20000"/>
              <a:lumOff val="80000"/>
            </a:schemeClr>
          </a:solidFill>
          <a:ln w="19050" cap="flat" cmpd="sng" algn="ctr">
            <a:solidFill>
              <a:schemeClr val="accent6">
                <a:lumMod val="75000"/>
              </a:schemeClr>
            </a:solidFill>
            <a:prstDash val="solid"/>
            <a:miter lim="800000"/>
          </a:ln>
          <a:effectLst/>
        </p:spPr>
        <p:txBody>
          <a:bodyPr rtlCol="0" anchor="ctr"/>
          <a:lstStyle/>
          <a:p>
            <a:pPr algn="ctr" defTabSz="914400"/>
            <a:endParaRPr lang="en-US" altLang="zh-CN" sz="1200" kern="0" dirty="0">
              <a:solidFill>
                <a:prstClr val="white"/>
              </a:solidFill>
              <a:latin typeface="Huawei Sans" panose="020C0503030203020204" pitchFamily="34" charset="0"/>
              <a:ea typeface="方正兰亭黑简体" panose="02000000000000000000" pitchFamily="2" charset="-122"/>
            </a:endParaRPr>
          </a:p>
        </p:txBody>
      </p:sp>
      <p:sp>
        <p:nvSpPr>
          <p:cNvPr id="11" name="文本框 10"/>
          <p:cNvSpPr txBox="1"/>
          <p:nvPr/>
        </p:nvSpPr>
        <p:spPr bwMode="gray">
          <a:xfrm>
            <a:off x="5391429" y="3333995"/>
            <a:ext cx="1273105"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Intent engine</a:t>
            </a:r>
          </a:p>
        </p:txBody>
      </p:sp>
      <p:sp>
        <p:nvSpPr>
          <p:cNvPr id="12" name="文本框 11"/>
          <p:cNvSpPr txBox="1"/>
          <p:nvPr/>
        </p:nvSpPr>
        <p:spPr bwMode="gray">
          <a:xfrm>
            <a:off x="4006441" y="4728079"/>
            <a:ext cx="1762021"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Automation engine</a:t>
            </a:r>
          </a:p>
        </p:txBody>
      </p:sp>
      <p:sp>
        <p:nvSpPr>
          <p:cNvPr id="13" name="文本框 12"/>
          <p:cNvSpPr txBox="1"/>
          <p:nvPr/>
        </p:nvSpPr>
        <p:spPr bwMode="gray">
          <a:xfrm>
            <a:off x="6930740" y="4954249"/>
            <a:ext cx="1515158" cy="307777"/>
          </a:xfrm>
          <a:prstGeom prst="rect">
            <a:avLst/>
          </a:prstGeom>
          <a:noFill/>
        </p:spPr>
        <p:txBody>
          <a:bodyPr wrap="none">
            <a:spAutoFit/>
          </a:bodyPr>
          <a:lstStyle/>
          <a:p>
            <a:pPr eaLnBrk="1" fontAlgn="ctr" hangingPunct="1">
              <a:spcBef>
                <a:spcPts val="0"/>
              </a:spcBef>
              <a:spcAft>
                <a:spcPts val="0"/>
              </a:spcAft>
              <a:defRPr/>
            </a:pPr>
            <a:r>
              <a:rPr lang="en-US" sz="1400" dirty="0">
                <a:solidFill>
                  <a:prstClr val="black"/>
                </a:solidFill>
                <a:latin typeface="Huawei Sans" panose="020C0503030203020204" pitchFamily="34" charset="0"/>
                <a:ea typeface="+mn-ea"/>
              </a:rPr>
              <a:t>Analytics engine</a:t>
            </a:r>
          </a:p>
        </p:txBody>
      </p:sp>
      <p:sp>
        <p:nvSpPr>
          <p:cNvPr id="15" name="矩形 14"/>
          <p:cNvSpPr/>
          <p:nvPr/>
        </p:nvSpPr>
        <p:spPr bwMode="gray">
          <a:xfrm>
            <a:off x="4857039" y="2751321"/>
            <a:ext cx="745778" cy="222797"/>
          </a:xfrm>
          <a:prstGeom prst="rect">
            <a:avLst/>
          </a:prstGeom>
          <a:solidFill>
            <a:sysClr val="window" lastClr="FFFFFF"/>
          </a:solidFill>
          <a:ln w="12700" cap="flat" cmpd="sng" algn="ctr">
            <a:solidFill>
              <a:schemeClr val="tx1"/>
            </a:solidFill>
            <a:prstDash val="solid"/>
            <a:miter lim="800000"/>
          </a:ln>
          <a:effectLst/>
        </p:spPr>
        <p:txBody>
          <a:bodyPr anchor="ctr"/>
          <a:lstStyle/>
          <a:p>
            <a:pPr fontAlgn="ctr">
              <a:defRPr/>
            </a:pPr>
            <a:r>
              <a:rPr lang="en-US" altLang="zh-CN" sz="1200" dirty="0">
                <a:solidFill>
                  <a:prstClr val="black"/>
                </a:solidFill>
                <a:latin typeface="Huawei Sans" panose="020C0503030203020204" pitchFamily="34" charset="0"/>
              </a:rPr>
              <a:t>Design</a:t>
            </a:r>
          </a:p>
        </p:txBody>
      </p:sp>
      <p:sp>
        <p:nvSpPr>
          <p:cNvPr id="18" name="矩形 17"/>
          <p:cNvSpPr/>
          <p:nvPr/>
        </p:nvSpPr>
        <p:spPr bwMode="gray">
          <a:xfrm>
            <a:off x="5906020" y="2751321"/>
            <a:ext cx="1068895" cy="223200"/>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fontAlgn="ctr">
              <a:defRPr/>
            </a:pPr>
            <a:r>
              <a:rPr lang="en-US" altLang="zh-CN" sz="1200" dirty="0">
                <a:solidFill>
                  <a:prstClr val="black"/>
                </a:solidFill>
                <a:latin typeface="Huawei Sans" panose="020C0503030203020204" pitchFamily="34" charset="0"/>
              </a:rPr>
              <a:t>Conversion</a:t>
            </a:r>
          </a:p>
        </p:txBody>
      </p:sp>
      <p:cxnSp>
        <p:nvCxnSpPr>
          <p:cNvPr id="39954" name="直接箭头连接符 21"/>
          <p:cNvCxnSpPr>
            <a:cxnSpLocks noChangeShapeType="1"/>
            <a:stCxn id="15" idx="3"/>
            <a:endCxn id="18" idx="1"/>
          </p:cNvCxnSpPr>
          <p:nvPr/>
        </p:nvCxnSpPr>
        <p:spPr bwMode="gray">
          <a:xfrm>
            <a:off x="5602817" y="2862720"/>
            <a:ext cx="303203" cy="201"/>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cxnSp>
        <p:nvCxnSpPr>
          <p:cNvPr id="39955" name="肘形连接符 25"/>
          <p:cNvCxnSpPr>
            <a:cxnSpLocks noChangeShapeType="1"/>
            <a:stCxn id="18" idx="3"/>
            <a:endCxn id="51" idx="3"/>
          </p:cNvCxnSpPr>
          <p:nvPr/>
        </p:nvCxnSpPr>
        <p:spPr bwMode="gray">
          <a:xfrm flipH="1">
            <a:off x="6603328" y="2862921"/>
            <a:ext cx="371587" cy="359570"/>
          </a:xfrm>
          <a:prstGeom prst="bentConnector3">
            <a:avLst>
              <a:gd name="adj1" fmla="val -61520"/>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cxnSp>
        <p:nvCxnSpPr>
          <p:cNvPr id="39956" name="肘形连接符 26"/>
          <p:cNvCxnSpPr>
            <a:cxnSpLocks noChangeShapeType="1"/>
            <a:stCxn id="51" idx="1"/>
            <a:endCxn id="15" idx="2"/>
          </p:cNvCxnSpPr>
          <p:nvPr/>
        </p:nvCxnSpPr>
        <p:spPr bwMode="gray">
          <a:xfrm rot="10800000">
            <a:off x="5229929" y="2974119"/>
            <a:ext cx="304505" cy="248373"/>
          </a:xfrm>
          <a:prstGeom prst="bentConnector2">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
        <p:nvSpPr>
          <p:cNvPr id="28" name="矩形 27"/>
          <p:cNvSpPr/>
          <p:nvPr/>
        </p:nvSpPr>
        <p:spPr bwMode="gray">
          <a:xfrm>
            <a:off x="7307100" y="4382829"/>
            <a:ext cx="622153" cy="380874"/>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1200" kern="0" dirty="0">
              <a:solidFill>
                <a:srgbClr val="C00000"/>
              </a:solidFill>
              <a:latin typeface="Huawei Sans" panose="020C0503030203020204" pitchFamily="34" charset="0"/>
              <a:ea typeface="+mn-ea"/>
            </a:endParaRPr>
          </a:p>
        </p:txBody>
      </p:sp>
      <p:sp>
        <p:nvSpPr>
          <p:cNvPr id="29" name="文本框 28"/>
          <p:cNvSpPr txBox="1"/>
          <p:nvPr/>
        </p:nvSpPr>
        <p:spPr bwMode="gray">
          <a:xfrm>
            <a:off x="7262004" y="4418973"/>
            <a:ext cx="747320" cy="276999"/>
          </a:xfrm>
          <a:prstGeom prst="rect">
            <a:avLst/>
          </a:prstGeom>
          <a:noFill/>
        </p:spPr>
        <p:txBody>
          <a:bodyPr wrap="none" anchor="ctr">
            <a:spAutoFit/>
          </a:bodyPr>
          <a:lstStyle/>
          <a:p>
            <a:pP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Analysis</a:t>
            </a:r>
          </a:p>
        </p:txBody>
      </p:sp>
      <p:grpSp>
        <p:nvGrpSpPr>
          <p:cNvPr id="39960" name="组合 29"/>
          <p:cNvGrpSpPr>
            <a:grpSpLocks/>
          </p:cNvGrpSpPr>
          <p:nvPr/>
        </p:nvGrpSpPr>
        <p:grpSpPr bwMode="gray">
          <a:xfrm>
            <a:off x="7951052" y="4323223"/>
            <a:ext cx="990648" cy="461665"/>
            <a:chOff x="5881211" y="3200829"/>
            <a:chExt cx="681773" cy="355563"/>
          </a:xfrm>
        </p:grpSpPr>
        <p:sp>
          <p:nvSpPr>
            <p:cNvPr id="31" name="矩形 30"/>
            <p:cNvSpPr/>
            <p:nvPr/>
          </p:nvSpPr>
          <p:spPr bwMode="gray">
            <a:xfrm>
              <a:off x="5998249" y="3248093"/>
              <a:ext cx="442404" cy="291984"/>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1200" kern="0" dirty="0">
                <a:solidFill>
                  <a:srgbClr val="C00000"/>
                </a:solidFill>
                <a:latin typeface="Huawei Sans" panose="020C0503030203020204" pitchFamily="34" charset="0"/>
                <a:ea typeface="+mn-ea"/>
              </a:endParaRPr>
            </a:p>
          </p:txBody>
        </p:sp>
        <p:sp>
          <p:nvSpPr>
            <p:cNvPr id="32" name="文本框 31"/>
            <p:cNvSpPr txBox="1"/>
            <p:nvPr/>
          </p:nvSpPr>
          <p:spPr bwMode="gray">
            <a:xfrm>
              <a:off x="5881211" y="3200829"/>
              <a:ext cx="681773" cy="355563"/>
            </a:xfrm>
            <a:prstGeom prst="rect">
              <a:avLst/>
            </a:prstGeom>
            <a:noFill/>
          </p:spPr>
          <p:txBody>
            <a:bodyPr wrap="squar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Decision making</a:t>
              </a:r>
            </a:p>
          </p:txBody>
        </p:sp>
      </p:grpSp>
      <p:sp>
        <p:nvSpPr>
          <p:cNvPr id="33" name="椭圆 32"/>
          <p:cNvSpPr/>
          <p:nvPr/>
        </p:nvSpPr>
        <p:spPr bwMode="gray">
          <a:xfrm>
            <a:off x="3628604" y="4301515"/>
            <a:ext cx="1376579" cy="379413"/>
          </a:xfrm>
          <a:prstGeom prst="ellipse">
            <a:avLst/>
          </a:prstGeom>
          <a:solidFill>
            <a:schemeClr val="accent2">
              <a:lumMod val="40000"/>
              <a:lumOff val="60000"/>
            </a:schemeClr>
          </a:soli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sp>
        <p:nvSpPr>
          <p:cNvPr id="34" name="椭圆 33"/>
          <p:cNvSpPr/>
          <p:nvPr/>
        </p:nvSpPr>
        <p:spPr bwMode="gray">
          <a:xfrm>
            <a:off x="5017682" y="4326109"/>
            <a:ext cx="888338" cy="322281"/>
          </a:xfrm>
          <a:prstGeom prst="ellipse">
            <a:avLst/>
          </a:prstGeom>
          <a:solidFill>
            <a:schemeClr val="accent2">
              <a:lumMod val="40000"/>
              <a:lumOff val="60000"/>
            </a:schemeClr>
          </a:soli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endParaRPr>
          </a:p>
        </p:txBody>
      </p:sp>
      <p:sp>
        <p:nvSpPr>
          <p:cNvPr id="35" name="文本框 34"/>
          <p:cNvSpPr txBox="1"/>
          <p:nvPr/>
        </p:nvSpPr>
        <p:spPr bwMode="gray">
          <a:xfrm>
            <a:off x="3435922" y="4336415"/>
            <a:ext cx="1743151" cy="276999"/>
          </a:xfrm>
          <a:prstGeom prst="rect">
            <a:avLst/>
          </a:prstGeom>
          <a:noFill/>
        </p:spPr>
        <p:txBody>
          <a:bodyPr wrap="squar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Management unit</a:t>
            </a:r>
          </a:p>
        </p:txBody>
      </p:sp>
      <p:sp>
        <p:nvSpPr>
          <p:cNvPr id="36" name="文本框 35"/>
          <p:cNvSpPr txBox="1"/>
          <p:nvPr/>
        </p:nvSpPr>
        <p:spPr bwMode="gray">
          <a:xfrm>
            <a:off x="4950332" y="4336415"/>
            <a:ext cx="1023037" cy="276999"/>
          </a:xfrm>
          <a:prstGeom prst="rect">
            <a:avLst/>
          </a:prstGeom>
          <a:noFill/>
        </p:spPr>
        <p:txBody>
          <a:bodyPr wrap="none" anchor="ctr">
            <a:spAutoFit/>
          </a:bodyPr>
          <a:lstStyle/>
          <a:p>
            <a:pPr algn="ctr" eaLnBrk="1" fontAlgn="ctr" hangingPunct="1">
              <a:spcBef>
                <a:spcPts val="0"/>
              </a:spcBef>
              <a:spcAft>
                <a:spcPts val="0"/>
              </a:spcAft>
              <a:defRPr/>
            </a:pPr>
            <a:r>
              <a:rPr lang="en-US" sz="1200" dirty="0">
                <a:solidFill>
                  <a:prstClr val="black"/>
                </a:solidFill>
                <a:latin typeface="Huawei Sans" panose="020C0503030203020204" pitchFamily="34" charset="0"/>
                <a:ea typeface="+mn-ea"/>
              </a:rPr>
              <a:t>Control unit</a:t>
            </a:r>
          </a:p>
        </p:txBody>
      </p:sp>
      <p:sp>
        <p:nvSpPr>
          <p:cNvPr id="37" name="椭圆 36"/>
          <p:cNvSpPr/>
          <p:nvPr/>
        </p:nvSpPr>
        <p:spPr bwMode="gray">
          <a:xfrm>
            <a:off x="3252153" y="3677160"/>
            <a:ext cx="3057525" cy="1741449"/>
          </a:xfrm>
          <a:prstGeom prst="ellipse">
            <a:avLst/>
          </a:prstGeom>
          <a:noFill/>
          <a:ln w="19050">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8" eaLnBrk="1" fontAlgn="ctr" hangingPunct="1">
              <a:spcBef>
                <a:spcPts val="0"/>
              </a:spcBef>
              <a:spcAft>
                <a:spcPts val="0"/>
              </a:spcAft>
              <a:defRPr/>
            </a:pPr>
            <a:endParaRPr lang="en-US" altLang="zh-CN" sz="1400" dirty="0">
              <a:latin typeface="Huawei Sans" panose="020C0503030203020204" pitchFamily="34" charset="0"/>
            </a:endParaRPr>
          </a:p>
        </p:txBody>
      </p:sp>
      <p:cxnSp>
        <p:nvCxnSpPr>
          <p:cNvPr id="39966" name="直接箭头连接符 37"/>
          <p:cNvCxnSpPr>
            <a:cxnSpLocks noChangeShapeType="1"/>
          </p:cNvCxnSpPr>
          <p:nvPr/>
        </p:nvCxnSpPr>
        <p:spPr bwMode="gray">
          <a:xfrm>
            <a:off x="7929253" y="4568912"/>
            <a:ext cx="191861" cy="0"/>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
        <p:nvSpPr>
          <p:cNvPr id="39967" name="文本框 38"/>
          <p:cNvSpPr txBox="1">
            <a:spLocks noChangeArrowheads="1"/>
          </p:cNvSpPr>
          <p:nvPr/>
        </p:nvSpPr>
        <p:spPr bwMode="gray">
          <a:xfrm>
            <a:off x="3605301" y="5773049"/>
            <a:ext cx="28937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200" dirty="0">
                <a:latin typeface="Huawei Sans" panose="020C0503030203020204" pitchFamily="34" charset="0"/>
              </a:rPr>
              <a:t>Open and programmable NCE services</a:t>
            </a:r>
          </a:p>
        </p:txBody>
      </p:sp>
      <p:cxnSp>
        <p:nvCxnSpPr>
          <p:cNvPr id="39969" name="直接箭头连接符 40"/>
          <p:cNvCxnSpPr>
            <a:cxnSpLocks noChangeShapeType="1"/>
          </p:cNvCxnSpPr>
          <p:nvPr/>
        </p:nvCxnSpPr>
        <p:spPr bwMode="gray">
          <a:xfrm>
            <a:off x="7052777" y="4596073"/>
            <a:ext cx="223673" cy="0"/>
          </a:xfrm>
          <a:prstGeom prst="straightConnector1">
            <a:avLst/>
          </a:prstGeom>
          <a:noFill/>
          <a:ln w="19050" algn="ctr">
            <a:solidFill>
              <a:srgbClr val="7F7F7F"/>
            </a:solidFill>
            <a:miter lim="800000"/>
            <a:headEnd/>
            <a:tailEnd type="triangle" w="med" len="med"/>
          </a:ln>
          <a:extLst>
            <a:ext uri="{909E8E84-426E-40DD-AFC4-6F175D3DCCD1}">
              <a14:hiddenFill xmlns:a14="http://schemas.microsoft.com/office/drawing/2010/main">
                <a:noFill/>
              </a14:hiddenFill>
            </a:ext>
          </a:extLst>
        </p:spPr>
      </p:cxnSp>
      <p:sp>
        <p:nvSpPr>
          <p:cNvPr id="41" name="文本框 40">
            <a:extLst>
              <a:ext uri="{FF2B5EF4-FFF2-40B4-BE49-F238E27FC236}">
                <a16:creationId xmlns:a16="http://schemas.microsoft.com/office/drawing/2014/main" xmlns="" id="{96CB101F-32B9-4267-90A7-5D62AA6509C6}"/>
              </a:ext>
            </a:extLst>
          </p:cNvPr>
          <p:cNvSpPr txBox="1"/>
          <p:nvPr/>
        </p:nvSpPr>
        <p:spPr bwMode="gray">
          <a:xfrm>
            <a:off x="7065276" y="3977577"/>
            <a:ext cx="1192955"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Analytics</a:t>
            </a:r>
            <a:endParaRPr kumimoji="0" lang="zh-CN" altLang="en-US"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xmlns="" id="{104DBD75-AA7B-4096-B6BD-49E151D909E6}"/>
              </a:ext>
            </a:extLst>
          </p:cNvPr>
          <p:cNvSpPr/>
          <p:nvPr/>
        </p:nvSpPr>
        <p:spPr bwMode="gray">
          <a:xfrm>
            <a:off x="6430624" y="4382829"/>
            <a:ext cx="622153" cy="380874"/>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eaLnBrk="1" fontAlgn="ctr" hangingPunct="1">
              <a:spcBef>
                <a:spcPts val="0"/>
              </a:spcBef>
              <a:spcAft>
                <a:spcPts val="0"/>
              </a:spcAft>
              <a:defRPr/>
            </a:pPr>
            <a:endParaRPr lang="en-US" altLang="zh-CN" sz="1200" kern="0" dirty="0">
              <a:solidFill>
                <a:srgbClr val="C00000"/>
              </a:solidFill>
              <a:latin typeface="Huawei Sans" panose="020C0503030203020204" pitchFamily="34" charset="0"/>
              <a:ea typeface="+mn-ea"/>
            </a:endParaRPr>
          </a:p>
        </p:txBody>
      </p:sp>
      <p:sp>
        <p:nvSpPr>
          <p:cNvPr id="44" name="文本框 43">
            <a:extLst>
              <a:ext uri="{FF2B5EF4-FFF2-40B4-BE49-F238E27FC236}">
                <a16:creationId xmlns:a16="http://schemas.microsoft.com/office/drawing/2014/main" xmlns="" id="{F976C05B-749A-48E3-93B1-C2D872ABFC81}"/>
              </a:ext>
            </a:extLst>
          </p:cNvPr>
          <p:cNvSpPr txBox="1"/>
          <p:nvPr/>
        </p:nvSpPr>
        <p:spPr bwMode="gray">
          <a:xfrm>
            <a:off x="6404518" y="4430413"/>
            <a:ext cx="660758" cy="276999"/>
          </a:xfrm>
          <a:prstGeom prst="rect">
            <a:avLst/>
          </a:prstGeom>
          <a:noFill/>
        </p:spPr>
        <p:txBody>
          <a:bodyPr wrap="none" anchor="ctr">
            <a:spAutoFit/>
          </a:bodyPr>
          <a:lstStyle/>
          <a:p>
            <a:pPr eaLnBrk="1" fontAlgn="ctr" hangingPunct="1">
              <a:spcBef>
                <a:spcPts val="0"/>
              </a:spcBef>
              <a:spcAft>
                <a:spcPts val="0"/>
              </a:spcAft>
              <a:defRPr/>
            </a:pPr>
            <a:r>
              <a:rPr lang="en-US" altLang="zh-CN" sz="1200" dirty="0">
                <a:solidFill>
                  <a:prstClr val="black"/>
                </a:solidFill>
                <a:latin typeface="Huawei Sans" panose="020C0503030203020204" pitchFamily="34" charset="0"/>
                <a:ea typeface="+mn-ea"/>
              </a:rPr>
              <a:t>Sensing</a:t>
            </a:r>
            <a:endParaRPr lang="en-US" sz="1200" dirty="0">
              <a:solidFill>
                <a:prstClr val="black"/>
              </a:solidFill>
              <a:latin typeface="Huawei Sans" panose="020C0503030203020204" pitchFamily="34" charset="0"/>
              <a:ea typeface="+mn-ea"/>
            </a:endParaRPr>
          </a:p>
        </p:txBody>
      </p:sp>
      <p:sp>
        <p:nvSpPr>
          <p:cNvPr id="47" name="下箭头 62">
            <a:extLst>
              <a:ext uri="{FF2B5EF4-FFF2-40B4-BE49-F238E27FC236}">
                <a16:creationId xmlns:a16="http://schemas.microsoft.com/office/drawing/2014/main" xmlns="" id="{232C7FA2-6A2E-45A2-AE89-E18BA6E24B10}"/>
              </a:ext>
            </a:extLst>
          </p:cNvPr>
          <p:cNvSpPr/>
          <p:nvPr/>
        </p:nvSpPr>
        <p:spPr bwMode="gray">
          <a:xfrm rot="10800000">
            <a:off x="4690885" y="5441872"/>
            <a:ext cx="189730" cy="273223"/>
          </a:xfrm>
          <a:prstGeom prst="downArrow">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a:extLst>
              <a:ext uri="{FF2B5EF4-FFF2-40B4-BE49-F238E27FC236}">
                <a16:creationId xmlns:a16="http://schemas.microsoft.com/office/drawing/2014/main" xmlns="" id="{477FB0C9-0E94-473C-8670-9DCD93E4D66E}"/>
              </a:ext>
            </a:extLst>
          </p:cNvPr>
          <p:cNvSpPr/>
          <p:nvPr/>
        </p:nvSpPr>
        <p:spPr bwMode="gray">
          <a:xfrm>
            <a:off x="5534433" y="3111092"/>
            <a:ext cx="1068895" cy="222797"/>
          </a:xfrm>
          <a:prstGeom prst="rect">
            <a:avLst/>
          </a:prstGeom>
          <a:solidFill>
            <a:sysClr val="window" lastClr="FFFFFF"/>
          </a:solidFill>
          <a:ln w="12700" cap="flat" cmpd="sng" algn="ctr">
            <a:solidFill>
              <a:schemeClr val="tx1"/>
            </a:solidFill>
            <a:prstDash val="solid"/>
            <a:miter lim="800000"/>
          </a:ln>
          <a:effectLst/>
        </p:spPr>
        <p:txBody>
          <a:bodyPr anchor="ctr"/>
          <a:lstStyle/>
          <a:p>
            <a:pPr algn="ctr" fontAlgn="ctr">
              <a:defRPr/>
            </a:pPr>
            <a:r>
              <a:rPr lang="en-US" altLang="zh-CN" sz="1200" dirty="0">
                <a:solidFill>
                  <a:prstClr val="black"/>
                </a:solidFill>
                <a:latin typeface="Huawei Sans" panose="020C0503030203020204" pitchFamily="34" charset="0"/>
              </a:rPr>
              <a:t>Verification</a:t>
            </a:r>
          </a:p>
        </p:txBody>
      </p:sp>
    </p:spTree>
    <p:extLst>
      <p:ext uri="{BB962C8B-B14F-4D97-AF65-F5344CB8AC3E}">
        <p14:creationId xmlns:p14="http://schemas.microsoft.com/office/powerpoint/2010/main" val="573981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Network Programming and Automation</a:t>
            </a:r>
          </a:p>
          <a:p>
            <a:r>
              <a:rPr lang="en-US" altLang="zh-CN" b="1" dirty="0">
                <a:sym typeface="Huawei Sans" panose="020C0503030203020204" pitchFamily="34" charset="0"/>
              </a:rPr>
              <a:t>Network Automation Engineers</a:t>
            </a:r>
          </a:p>
          <a:p>
            <a:r>
              <a:rPr lang="en-US" altLang="zh-CN" dirty="0">
                <a:solidFill>
                  <a:schemeClr val="bg1">
                    <a:lumMod val="50000"/>
                  </a:schemeClr>
                </a:solidFill>
                <a:sym typeface="Huawei Sans" panose="020C0503030203020204" pitchFamily="34" charset="0"/>
              </a:rPr>
              <a:t>Network Automation Classification</a:t>
            </a:r>
          </a:p>
          <a:p>
            <a:r>
              <a:rPr lang="en-US" altLang="zh-CN" dirty="0">
                <a:solidFill>
                  <a:schemeClr val="bg1">
                    <a:lumMod val="50000"/>
                  </a:schemeClr>
                </a:solidFill>
                <a:sym typeface="Huawei Sans" panose="020C0503030203020204" pitchFamily="34" charset="0"/>
              </a:rPr>
              <a:t>Network AI</a:t>
            </a:r>
          </a:p>
        </p:txBody>
      </p:sp>
    </p:spTree>
    <p:extLst>
      <p:ext uri="{BB962C8B-B14F-4D97-AF65-F5344CB8AC3E}">
        <p14:creationId xmlns:p14="http://schemas.microsoft.com/office/powerpoint/2010/main" val="281092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en-US"/>
              <a:t>Network Automation Engineers</a:t>
            </a:r>
            <a:endParaRPr lang="en-US" altLang="en-US" dirty="0"/>
          </a:p>
        </p:txBody>
      </p:sp>
      <p:sp>
        <p:nvSpPr>
          <p:cNvPr id="5" name="文本占位符 4"/>
          <p:cNvSpPr>
            <a:spLocks noGrp="1"/>
          </p:cNvSpPr>
          <p:nvPr>
            <p:ph type="body" sz="quarter" idx="10"/>
          </p:nvPr>
        </p:nvSpPr>
        <p:spPr>
          <a:xfrm>
            <a:off x="455612" y="1052513"/>
            <a:ext cx="11293476" cy="5148261"/>
          </a:xfrm>
        </p:spPr>
        <p:txBody>
          <a:bodyPr/>
          <a:lstStyle/>
          <a:p>
            <a:r>
              <a:rPr lang="en-US" altLang="zh-CN" sz="2000" dirty="0"/>
              <a:t>Network engineers:</a:t>
            </a:r>
          </a:p>
          <a:p>
            <a:pPr lvl="1"/>
            <a:r>
              <a:rPr lang="en-US" altLang="zh-CN" sz="1800" dirty="0"/>
              <a:t>Network engineers are professionals who master network technologies, have professional skills, competence, and project management experience in the network engineering field. They are able to fully communicate with customers or other project stakeholders onsite. In addition, they can develop implementation solutions and project plans (recognized by project stakeholders) based on customer requirements and environment factors, fully mobilize resources of all parties to ensure timely and high-quality project implementation, and provide training for stakeholders and deliver engineering documents after the project is implemented.</a:t>
            </a:r>
          </a:p>
          <a:p>
            <a:r>
              <a:rPr lang="en-US" altLang="zh-CN" sz="2000" dirty="0"/>
              <a:t>Network automation engineers:</a:t>
            </a:r>
          </a:p>
          <a:p>
            <a:pPr lvl="1"/>
            <a:r>
              <a:rPr lang="en-US" altLang="zh-CN" sz="1800" dirty="0"/>
              <a:t>They are professionals who have network skills, competence, and project management experience in the network automation field. They aim to meet the requirements of automatic deployment, development, and O&amp;M of enterprise networks.</a:t>
            </a:r>
          </a:p>
        </p:txBody>
      </p:sp>
    </p:spTree>
    <p:extLst>
      <p:ext uri="{BB962C8B-B14F-4D97-AF65-F5344CB8AC3E}">
        <p14:creationId xmlns:p14="http://schemas.microsoft.com/office/powerpoint/2010/main" val="3979316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sym typeface="Huawei Sans" panose="020C0503030203020204" pitchFamily="34" charset="0"/>
              </a:rPr>
              <a:t>Comprehensive Competence Model</a:t>
            </a:r>
            <a:endParaRPr lang="en-US"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1221559"/>
          </a:xfrm>
        </p:spPr>
        <p:txBody>
          <a:bodyPr/>
          <a:lstStyle/>
          <a:p>
            <a:r>
              <a:rPr lang="en-US" altLang="zh-CN" sz="1800"/>
              <a:t>Compared with the comprehensive competence model of network engineers, network automation engineers have the same basic competence and professional skills, but have different skill requirements in terms of expertise.</a:t>
            </a:r>
            <a:endParaRPr lang="en-US" altLang="zh-CN" sz="1800" dirty="0"/>
          </a:p>
        </p:txBody>
      </p:sp>
      <p:grpSp>
        <p:nvGrpSpPr>
          <p:cNvPr id="5" name="组合 4">
            <a:extLst>
              <a:ext uri="{FF2B5EF4-FFF2-40B4-BE49-F238E27FC236}">
                <a16:creationId xmlns:a16="http://schemas.microsoft.com/office/drawing/2014/main" xmlns="" id="{66B4C0BE-BED2-4FEC-99E6-5C1B4AAECB7B}"/>
              </a:ext>
            </a:extLst>
          </p:cNvPr>
          <p:cNvGrpSpPr/>
          <p:nvPr/>
        </p:nvGrpSpPr>
        <p:grpSpPr>
          <a:xfrm>
            <a:off x="535122" y="2628653"/>
            <a:ext cx="6039849" cy="3448050"/>
            <a:chOff x="535122" y="2628653"/>
            <a:chExt cx="6039849" cy="3448050"/>
          </a:xfrm>
        </p:grpSpPr>
        <p:sp>
          <p:nvSpPr>
            <p:cNvPr id="47107" name="圆角矩形 75"/>
            <p:cNvSpPr>
              <a:spLocks noChangeArrowheads="1"/>
            </p:cNvSpPr>
            <p:nvPr/>
          </p:nvSpPr>
          <p:spPr bwMode="gray">
            <a:xfrm>
              <a:off x="535123" y="2628653"/>
              <a:ext cx="6039848" cy="318213"/>
            </a:xfrm>
            <a:prstGeom prst="roundRect">
              <a:avLst>
                <a:gd name="adj" fmla="val 10602"/>
              </a:avLst>
            </a:prstGeom>
            <a:solidFill>
              <a:srgbClr val="30B5C5"/>
            </a:solidFill>
            <a:ln>
              <a:solidFill>
                <a:srgbClr val="00B0F0"/>
              </a:solidFill>
            </a:ln>
          </p:spPr>
          <p:txBody>
            <a:bodyPr wrap="square" rtlCol="0" anchor="ctr" anchorCtr="0">
              <a:no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a:r>
                <a:rPr lang="en-US" sz="1600" b="1" dirty="0">
                  <a:solidFill>
                    <a:prstClr val="white"/>
                  </a:solidFill>
                </a:rPr>
                <a:t>Comprehensive competence model for network engineers</a:t>
              </a:r>
            </a:p>
          </p:txBody>
        </p:sp>
        <p:sp>
          <p:nvSpPr>
            <p:cNvPr id="7" name="圆角矩形 75"/>
            <p:cNvSpPr/>
            <p:nvPr/>
          </p:nvSpPr>
          <p:spPr bwMode="gray">
            <a:xfrm>
              <a:off x="535122" y="3033466"/>
              <a:ext cx="6039849" cy="304323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a:lstStyle/>
            <a:p>
              <a:pPr marL="177800" indent="-177800" algn="just" defTabSz="914478" eaLnBrk="1" fontAlgn="ctr" hangingPunct="1">
                <a:lnSpc>
                  <a:spcPts val="2600"/>
                </a:lnSpc>
                <a:spcBef>
                  <a:spcPts val="0"/>
                </a:spcBef>
                <a:spcAft>
                  <a:spcPts val="600"/>
                </a:spcAft>
                <a:buFont typeface="Arial" panose="020B0604020202020204" pitchFamily="34" charset="0"/>
                <a:buChar char="•"/>
                <a:defRPr/>
              </a:pPr>
              <a:endParaRPr lang="en-US" altLang="zh-CN" sz="1200" dirty="0">
                <a:solidFill>
                  <a:prstClr val="black"/>
                </a:solidFill>
                <a:latin typeface="Huawei Sans" panose="020C0503030203020204" pitchFamily="34" charset="0"/>
              </a:endParaRPr>
            </a:p>
          </p:txBody>
        </p:sp>
        <p:sp>
          <p:nvSpPr>
            <p:cNvPr id="8" name="矩形 7"/>
            <p:cNvSpPr/>
            <p:nvPr/>
          </p:nvSpPr>
          <p:spPr bwMode="gray">
            <a:xfrm>
              <a:off x="4503738" y="5449886"/>
              <a:ext cx="1181100" cy="3556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r>
                <a:rPr lang="en-US" sz="1200" kern="0" dirty="0">
                  <a:solidFill>
                    <a:srgbClr val="FFFFFF"/>
                  </a:solidFill>
                  <a:latin typeface="Huawei Sans" panose="020C0503030203020204" pitchFamily="34" charset="0"/>
                  <a:ea typeface="方正兰亭黑简体" panose="02000000000000000000" pitchFamily="2" charset="-122"/>
                </a:rPr>
                <a:t>Expertise</a:t>
              </a:r>
            </a:p>
          </p:txBody>
        </p:sp>
        <p:sp>
          <p:nvSpPr>
            <p:cNvPr id="9" name="矩形 8"/>
            <p:cNvSpPr/>
            <p:nvPr/>
          </p:nvSpPr>
          <p:spPr bwMode="gray">
            <a:xfrm>
              <a:off x="4503738" y="5002052"/>
              <a:ext cx="1181100" cy="396000"/>
            </a:xfrm>
            <a:prstGeom prst="rect">
              <a:avLst/>
            </a:prstGeom>
            <a:noFill/>
            <a:ln w="12700" cap="flat" cmpd="sng" algn="ctr">
              <a:solidFill>
                <a:srgbClr val="ED6D0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Technical knowledge</a:t>
              </a:r>
            </a:p>
          </p:txBody>
        </p:sp>
        <p:sp>
          <p:nvSpPr>
            <p:cNvPr id="10" name="矩形 9"/>
            <p:cNvSpPr/>
            <p:nvPr/>
          </p:nvSpPr>
          <p:spPr bwMode="gray">
            <a:xfrm>
              <a:off x="4503738" y="4551474"/>
              <a:ext cx="1181100" cy="396000"/>
            </a:xfrm>
            <a:prstGeom prst="rect">
              <a:avLst/>
            </a:prstGeom>
            <a:noFill/>
            <a:ln w="12700" cap="flat" cmpd="sng" algn="ctr">
              <a:solidFill>
                <a:srgbClr val="ED6D0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Product knowledge</a:t>
              </a:r>
            </a:p>
          </p:txBody>
        </p:sp>
        <p:sp>
          <p:nvSpPr>
            <p:cNvPr id="11" name="矩形 10"/>
            <p:cNvSpPr/>
            <p:nvPr/>
          </p:nvSpPr>
          <p:spPr bwMode="gray">
            <a:xfrm>
              <a:off x="4503738" y="4092275"/>
              <a:ext cx="1181100" cy="396000"/>
            </a:xfrm>
            <a:prstGeom prst="rect">
              <a:avLst/>
            </a:prstGeom>
            <a:noFill/>
            <a:ln w="12700" cap="flat" cmpd="sng" algn="ctr">
              <a:solidFill>
                <a:srgbClr val="ED6D0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Engineering knowledge</a:t>
              </a:r>
            </a:p>
          </p:txBody>
        </p:sp>
        <p:sp>
          <p:nvSpPr>
            <p:cNvPr id="12" name="矩形 11"/>
            <p:cNvSpPr/>
            <p:nvPr/>
          </p:nvSpPr>
          <p:spPr bwMode="gray">
            <a:xfrm>
              <a:off x="4503738" y="3633076"/>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Industrial knowledge</a:t>
              </a:r>
            </a:p>
          </p:txBody>
        </p:sp>
        <p:sp>
          <p:nvSpPr>
            <p:cNvPr id="13" name="矩形 12"/>
            <p:cNvSpPr/>
            <p:nvPr/>
          </p:nvSpPr>
          <p:spPr bwMode="gray">
            <a:xfrm>
              <a:off x="4503738" y="3186304"/>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Process specification</a:t>
              </a:r>
            </a:p>
          </p:txBody>
        </p:sp>
        <p:grpSp>
          <p:nvGrpSpPr>
            <p:cNvPr id="4" name="组合 3">
              <a:extLst>
                <a:ext uri="{FF2B5EF4-FFF2-40B4-BE49-F238E27FC236}">
                  <a16:creationId xmlns:a16="http://schemas.microsoft.com/office/drawing/2014/main" xmlns="" id="{CEB307D1-2A54-4133-8744-2D81CCA81C75}"/>
                </a:ext>
              </a:extLst>
            </p:cNvPr>
            <p:cNvGrpSpPr/>
            <p:nvPr/>
          </p:nvGrpSpPr>
          <p:grpSpPr>
            <a:xfrm>
              <a:off x="1163638" y="3186304"/>
              <a:ext cx="1181100" cy="2625287"/>
              <a:chOff x="1163638" y="3186304"/>
              <a:chExt cx="1181100" cy="2625287"/>
            </a:xfrm>
          </p:grpSpPr>
          <p:sp>
            <p:nvSpPr>
              <p:cNvPr id="14" name="矩形 13"/>
              <p:cNvSpPr/>
              <p:nvPr/>
            </p:nvSpPr>
            <p:spPr bwMode="gray">
              <a:xfrm>
                <a:off x="1163638" y="5455991"/>
                <a:ext cx="1181100" cy="3556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r>
                  <a:rPr lang="en-US" sz="1200" kern="0" dirty="0">
                    <a:solidFill>
                      <a:srgbClr val="FFFFFF"/>
                    </a:solidFill>
                    <a:latin typeface="Huawei Sans" panose="020C0503030203020204" pitchFamily="34" charset="0"/>
                    <a:ea typeface="方正兰亭黑简体" panose="02000000000000000000" pitchFamily="2" charset="-122"/>
                  </a:rPr>
                  <a:t>Basic qualification</a:t>
                </a:r>
              </a:p>
            </p:txBody>
          </p:sp>
          <p:sp>
            <p:nvSpPr>
              <p:cNvPr id="15" name="矩形 14"/>
              <p:cNvSpPr/>
              <p:nvPr/>
            </p:nvSpPr>
            <p:spPr bwMode="gray">
              <a:xfrm>
                <a:off x="1163638" y="5002052"/>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Learning ability</a:t>
                </a:r>
              </a:p>
            </p:txBody>
          </p:sp>
          <p:sp>
            <p:nvSpPr>
              <p:cNvPr id="16" name="矩形 15"/>
              <p:cNvSpPr/>
              <p:nvPr/>
            </p:nvSpPr>
            <p:spPr bwMode="gray">
              <a:xfrm>
                <a:off x="1163638" y="4548115"/>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Information search</a:t>
                </a:r>
              </a:p>
            </p:txBody>
          </p:sp>
          <p:sp>
            <p:nvSpPr>
              <p:cNvPr id="17" name="矩形 16"/>
              <p:cNvSpPr/>
              <p:nvPr/>
            </p:nvSpPr>
            <p:spPr bwMode="gray">
              <a:xfrm>
                <a:off x="1163638" y="4094178"/>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Service consciousness</a:t>
                </a:r>
              </a:p>
            </p:txBody>
          </p:sp>
          <p:sp>
            <p:nvSpPr>
              <p:cNvPr id="18" name="矩形 17"/>
              <p:cNvSpPr/>
              <p:nvPr/>
            </p:nvSpPr>
            <p:spPr bwMode="gray">
              <a:xfrm>
                <a:off x="1163638" y="3640241"/>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Values</a:t>
                </a:r>
              </a:p>
            </p:txBody>
          </p:sp>
          <p:sp>
            <p:nvSpPr>
              <p:cNvPr id="19" name="矩形 18"/>
              <p:cNvSpPr/>
              <p:nvPr/>
            </p:nvSpPr>
            <p:spPr bwMode="gray">
              <a:xfrm>
                <a:off x="1163638" y="3186304"/>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Business etiquette</a:t>
                </a:r>
              </a:p>
            </p:txBody>
          </p:sp>
        </p:grpSp>
        <p:sp>
          <p:nvSpPr>
            <p:cNvPr id="20" name="矩形 19"/>
            <p:cNvSpPr/>
            <p:nvPr/>
          </p:nvSpPr>
          <p:spPr bwMode="gray">
            <a:xfrm>
              <a:off x="2795588" y="5449886"/>
              <a:ext cx="1181100" cy="355600"/>
            </a:xfrm>
            <a:prstGeom prst="rect">
              <a:avLst/>
            </a:prstGeom>
            <a:solidFill>
              <a:srgbClr val="56C4D2"/>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r>
                <a:rPr lang="en-US" sz="1200" kern="0" dirty="0">
                  <a:solidFill>
                    <a:srgbClr val="FFFFFF"/>
                  </a:solidFill>
                  <a:latin typeface="Huawei Sans" panose="020C0503030203020204" pitchFamily="34" charset="0"/>
                  <a:ea typeface="方正兰亭黑简体" panose="02000000000000000000" pitchFamily="2" charset="-122"/>
                </a:rPr>
                <a:t>Professional skills</a:t>
              </a:r>
            </a:p>
          </p:txBody>
        </p:sp>
        <p:sp>
          <p:nvSpPr>
            <p:cNvPr id="21" name="矩形 20"/>
            <p:cNvSpPr/>
            <p:nvPr/>
          </p:nvSpPr>
          <p:spPr bwMode="gray">
            <a:xfrm>
              <a:off x="2795588" y="5006511"/>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Communication competence</a:t>
              </a:r>
            </a:p>
          </p:txBody>
        </p:sp>
        <p:sp>
          <p:nvSpPr>
            <p:cNvPr id="22" name="矩形 21"/>
            <p:cNvSpPr/>
            <p:nvPr/>
          </p:nvSpPr>
          <p:spPr bwMode="gray">
            <a:xfrm>
              <a:off x="2795588" y="4550104"/>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Problem solving</a:t>
              </a:r>
            </a:p>
          </p:txBody>
        </p:sp>
        <p:sp>
          <p:nvSpPr>
            <p:cNvPr id="23" name="矩形 22"/>
            <p:cNvSpPr/>
            <p:nvPr/>
          </p:nvSpPr>
          <p:spPr bwMode="gray">
            <a:xfrm>
              <a:off x="2795588" y="4097996"/>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Presentation capability</a:t>
              </a:r>
            </a:p>
          </p:txBody>
        </p:sp>
        <p:sp>
          <p:nvSpPr>
            <p:cNvPr id="24" name="矩形 23"/>
            <p:cNvSpPr/>
            <p:nvPr/>
          </p:nvSpPr>
          <p:spPr bwMode="gray">
            <a:xfrm>
              <a:off x="2795588" y="3645555"/>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Service management</a:t>
              </a:r>
            </a:p>
          </p:txBody>
        </p:sp>
        <p:sp>
          <p:nvSpPr>
            <p:cNvPr id="25" name="矩形 24"/>
            <p:cNvSpPr/>
            <p:nvPr/>
          </p:nvSpPr>
          <p:spPr bwMode="gray">
            <a:xfrm>
              <a:off x="2795588" y="3186304"/>
              <a:ext cx="1181100" cy="396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Team collaboration</a:t>
              </a:r>
            </a:p>
          </p:txBody>
        </p:sp>
      </p:grpSp>
      <p:sp>
        <p:nvSpPr>
          <p:cNvPr id="43" name="文本占位符 3"/>
          <p:cNvSpPr txBox="1">
            <a:spLocks/>
          </p:cNvSpPr>
          <p:nvPr/>
        </p:nvSpPr>
        <p:spPr bwMode="gray">
          <a:xfrm>
            <a:off x="7410994" y="3633076"/>
            <a:ext cx="4220173" cy="2186452"/>
          </a:xfrm>
          <a:prstGeom prst="rect">
            <a:avLst/>
          </a:prstGeom>
          <a:solidFill>
            <a:srgbClr val="F6B78C"/>
          </a:solidFill>
        </p:spPr>
        <p:txBody>
          <a:bodyPr/>
          <a:lstStyle>
            <a:defPPr>
              <a:defRPr lang="en-US"/>
            </a:defPPr>
            <a:lvl1pPr indent="0" defTabSz="914034">
              <a:lnSpc>
                <a:spcPct val="140000"/>
              </a:lnSpc>
              <a:spcBef>
                <a:spcPts val="792"/>
              </a:spcBef>
              <a:buFont typeface="Arial" panose="020B0604020202020204" pitchFamily="34" charset="0"/>
              <a:buNone/>
              <a:defRPr>
                <a:latin typeface="Huawei Sans" panose="020C0503030203020204" pitchFamily="34" charset="0"/>
                <a:ea typeface="方正兰亭黑简体" panose="02000000000000000000" pitchFamily="2" charset="-122"/>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t>In addition to basic network technologies, network automation engineers need to master development-related technology, product, and engineering knowledge.</a:t>
            </a:r>
          </a:p>
        </p:txBody>
      </p:sp>
      <p:sp>
        <p:nvSpPr>
          <p:cNvPr id="44" name="箭头: 右 43"/>
          <p:cNvSpPr/>
          <p:nvPr/>
        </p:nvSpPr>
        <p:spPr bwMode="gray">
          <a:xfrm>
            <a:off x="6804025" y="4526620"/>
            <a:ext cx="457485" cy="438150"/>
          </a:xfrm>
          <a:prstGeom prst="rightArrow">
            <a:avLst/>
          </a:prstGeom>
          <a:solidFill>
            <a:srgbClr val="F6B78C"/>
          </a:solidFill>
        </p:spPr>
        <p:txBody>
          <a:bodyPr/>
          <a:lstStyle/>
          <a:p>
            <a:pPr defTabSz="914034">
              <a:lnSpc>
                <a:spcPct val="140000"/>
              </a:lnSpc>
              <a:spcBef>
                <a:spcPts val="792"/>
              </a:spcBef>
            </a:pPr>
            <a:endParaRPr lang="en-US" altLang="zh-CN"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05278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a:sym typeface="Huawei Sans" panose="020C0503030203020204" pitchFamily="34" charset="0"/>
              </a:rPr>
              <a:t>Expertise</a:t>
            </a:r>
          </a:p>
        </p:txBody>
      </p:sp>
      <p:sp>
        <p:nvSpPr>
          <p:cNvPr id="2" name="文本占位符 1">
            <a:extLst>
              <a:ext uri="{FF2B5EF4-FFF2-40B4-BE49-F238E27FC236}">
                <a16:creationId xmlns:a16="http://schemas.microsoft.com/office/drawing/2014/main" xmlns="" id="{0116373E-A16C-4AC0-A88C-BA2D5515A7EA}"/>
              </a:ext>
            </a:extLst>
          </p:cNvPr>
          <p:cNvSpPr>
            <a:spLocks noGrp="1"/>
          </p:cNvSpPr>
          <p:nvPr>
            <p:ph type="body" sz="quarter" idx="10"/>
          </p:nvPr>
        </p:nvSpPr>
        <p:spPr bwMode="gray">
          <a:xfrm>
            <a:off x="455612" y="1052514"/>
            <a:ext cx="11293476" cy="1446846"/>
          </a:xfrm>
        </p:spPr>
        <p:txBody>
          <a:bodyPr/>
          <a:lstStyle/>
          <a:p>
            <a:r>
              <a:rPr lang="en-US" altLang="zh-CN" sz="1800" dirty="0"/>
              <a:t>The expertise of network automation engineers must be all-rounders who master skills of network engineers, system engineers, and development engineers to some extent, including but not limited to the following capabilities:</a:t>
            </a:r>
            <a:endParaRPr lang="zh-CN" altLang="en-US" sz="1800" dirty="0"/>
          </a:p>
        </p:txBody>
      </p:sp>
      <p:sp>
        <p:nvSpPr>
          <p:cNvPr id="5" name="圆角矩形 5"/>
          <p:cNvSpPr/>
          <p:nvPr/>
        </p:nvSpPr>
        <p:spPr bwMode="gray">
          <a:xfrm>
            <a:off x="471715" y="3954781"/>
            <a:ext cx="3423336" cy="3683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Operating system (OS)</a:t>
            </a:r>
          </a:p>
        </p:txBody>
      </p:sp>
      <p:sp>
        <p:nvSpPr>
          <p:cNvPr id="6" name="圆角矩形 5"/>
          <p:cNvSpPr/>
          <p:nvPr/>
        </p:nvSpPr>
        <p:spPr bwMode="gray">
          <a:xfrm>
            <a:off x="471715" y="4565334"/>
            <a:ext cx="3423336" cy="3683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Network technology</a:t>
            </a:r>
          </a:p>
        </p:txBody>
      </p:sp>
      <p:sp>
        <p:nvSpPr>
          <p:cNvPr id="7" name="圆角矩形 5"/>
          <p:cNvSpPr/>
          <p:nvPr/>
        </p:nvSpPr>
        <p:spPr bwMode="gray">
          <a:xfrm>
            <a:off x="471715" y="5175887"/>
            <a:ext cx="3423336" cy="369887"/>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Open network architecture</a:t>
            </a:r>
          </a:p>
        </p:txBody>
      </p:sp>
      <p:sp>
        <p:nvSpPr>
          <p:cNvPr id="8" name="圆角矩形 5"/>
          <p:cNvSpPr/>
          <p:nvPr/>
        </p:nvSpPr>
        <p:spPr bwMode="gray">
          <a:xfrm>
            <a:off x="471715" y="3344228"/>
            <a:ext cx="3423336" cy="3683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Programming language</a:t>
            </a:r>
          </a:p>
        </p:txBody>
      </p:sp>
      <p:sp>
        <p:nvSpPr>
          <p:cNvPr id="9" name="圆角矩形 5"/>
          <p:cNvSpPr/>
          <p:nvPr/>
        </p:nvSpPr>
        <p:spPr bwMode="gray">
          <a:xfrm>
            <a:off x="471715" y="2733675"/>
            <a:ext cx="3423336" cy="3683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Source code management</a:t>
            </a:r>
          </a:p>
        </p:txBody>
      </p:sp>
      <p:sp>
        <p:nvSpPr>
          <p:cNvPr id="49161" name="文本框 1"/>
          <p:cNvSpPr txBox="1">
            <a:spLocks noChangeArrowheads="1"/>
          </p:cNvSpPr>
          <p:nvPr/>
        </p:nvSpPr>
        <p:spPr bwMode="gray">
          <a:xfrm>
            <a:off x="3931336" y="3352483"/>
            <a:ext cx="48782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at least one programming language</a:t>
            </a:r>
          </a:p>
        </p:txBody>
      </p:sp>
      <p:sp>
        <p:nvSpPr>
          <p:cNvPr id="49162" name="文本框 9"/>
          <p:cNvSpPr txBox="1">
            <a:spLocks noChangeArrowheads="1"/>
          </p:cNvSpPr>
          <p:nvPr/>
        </p:nvSpPr>
        <p:spPr bwMode="gray">
          <a:xfrm>
            <a:off x="3931336" y="2741613"/>
            <a:ext cx="53543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Source code control to help developers manage and store code</a:t>
            </a:r>
          </a:p>
        </p:txBody>
      </p:sp>
      <p:sp>
        <p:nvSpPr>
          <p:cNvPr id="49163" name="文本框 10"/>
          <p:cNvSpPr txBox="1">
            <a:spLocks noChangeArrowheads="1"/>
          </p:cNvSpPr>
          <p:nvPr/>
        </p:nvSpPr>
        <p:spPr bwMode="gray">
          <a:xfrm>
            <a:off x="3931336" y="5185093"/>
            <a:ext cx="67794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the data structure and resource structure of open networks</a:t>
            </a:r>
          </a:p>
        </p:txBody>
      </p:sp>
      <p:sp>
        <p:nvSpPr>
          <p:cNvPr id="49164" name="文本框 11"/>
          <p:cNvSpPr txBox="1">
            <a:spLocks noChangeArrowheads="1"/>
          </p:cNvSpPr>
          <p:nvPr/>
        </p:nvSpPr>
        <p:spPr bwMode="gray">
          <a:xfrm>
            <a:off x="3931336" y="4574223"/>
            <a:ext cx="78117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A good command of basic network protocol principles and network engineering technologies</a:t>
            </a:r>
          </a:p>
        </p:txBody>
      </p:sp>
      <p:sp>
        <p:nvSpPr>
          <p:cNvPr id="49165" name="文本框 12"/>
          <p:cNvSpPr txBox="1">
            <a:spLocks noChangeArrowheads="1"/>
          </p:cNvSpPr>
          <p:nvPr/>
        </p:nvSpPr>
        <p:spPr bwMode="gray">
          <a:xfrm>
            <a:off x="3931336" y="3963353"/>
            <a:ext cx="518443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Understanding the basic principles and mechanism of the OS</a:t>
            </a:r>
          </a:p>
        </p:txBody>
      </p:sp>
      <p:sp>
        <p:nvSpPr>
          <p:cNvPr id="14" name="圆角矩形 5"/>
          <p:cNvSpPr/>
          <p:nvPr/>
        </p:nvSpPr>
        <p:spPr bwMode="gray">
          <a:xfrm>
            <a:off x="471715" y="5788025"/>
            <a:ext cx="3423336" cy="369888"/>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Huawei Sans" panose="020C0503030203020204" pitchFamily="34" charset="0"/>
                <a:ea typeface="方正兰亭黑简体" panose="02000000000000000000" pitchFamily="2" charset="-122"/>
              </a:rPr>
              <a:t>Other professional knowledge</a:t>
            </a:r>
          </a:p>
        </p:txBody>
      </p:sp>
      <p:sp>
        <p:nvSpPr>
          <p:cNvPr id="49167" name="文本框 14"/>
          <p:cNvSpPr txBox="1">
            <a:spLocks noChangeArrowheads="1"/>
          </p:cNvSpPr>
          <p:nvPr/>
        </p:nvSpPr>
        <p:spPr bwMode="gray">
          <a:xfrm>
            <a:off x="3931336" y="5795963"/>
            <a:ext cx="5713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Other related professional knowledge, such as database knowledge</a:t>
            </a:r>
          </a:p>
        </p:txBody>
      </p:sp>
    </p:spTree>
    <p:extLst>
      <p:ext uri="{BB962C8B-B14F-4D97-AF65-F5344CB8AC3E}">
        <p14:creationId xmlns:p14="http://schemas.microsoft.com/office/powerpoint/2010/main" val="22406992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Programming and Automation</a:t>
            </a:r>
          </a:p>
          <a:p>
            <a:pPr>
              <a:defRPr/>
            </a:pPr>
            <a:r>
              <a:rPr lang="en-US" sz="2199" dirty="0">
                <a:solidFill>
                  <a:schemeClr val="bg1">
                    <a:lumMod val="50000"/>
                  </a:schemeClr>
                </a:solidFill>
                <a:latin typeface="Huawei Sans" panose="020C0503030203020204" pitchFamily="34" charset="0"/>
                <a:sym typeface="Huawei Sans" panose="020C0503030203020204" pitchFamily="34" charset="0"/>
              </a:rPr>
              <a:t>Network Automation Engineers</a:t>
            </a:r>
          </a:p>
          <a:p>
            <a:pPr>
              <a:defRPr/>
            </a:pPr>
            <a:r>
              <a:rPr lang="en-US" b="1" dirty="0">
                <a:latin typeface="Huawei Sans" panose="020C0503030203020204" pitchFamily="34" charset="0"/>
                <a:sym typeface="Huawei Sans" panose="020C0503030203020204" pitchFamily="34" charset="0"/>
              </a:rPr>
              <a:t>Network Automation Classification</a:t>
            </a:r>
          </a:p>
          <a:p>
            <a:pPr>
              <a:defRPr/>
            </a:pPr>
            <a:r>
              <a:rPr lang="en-US" altLang="zh-CN" dirty="0">
                <a:solidFill>
                  <a:schemeClr val="bg1">
                    <a:lumMod val="50000"/>
                  </a:schemeClr>
                </a:solidFill>
                <a:latin typeface="Huawei Sans" panose="020C0503030203020204" pitchFamily="34" charset="0"/>
                <a:sym typeface="Huawei Sans" panose="020C0503030203020204" pitchFamily="34" charset="0"/>
              </a:rPr>
              <a:t>Network Automation Engineers</a:t>
            </a:r>
            <a:endParaRPr lang="en-US" b="1" dirty="0">
              <a:latin typeface="Huawei Sans" panose="020C0503030203020204" pitchFamily="34" charset="0"/>
              <a:sym typeface="Huawei Sans" panose="020C0503030203020204" pitchFamily="34" charset="0"/>
            </a:endParaRPr>
          </a:p>
          <a:p>
            <a:pPr>
              <a:defRPr/>
            </a:pPr>
            <a:endParaRPr lang="en-US" sz="2199" b="1"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048259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gray">
          <a:xfrm>
            <a:off x="1020763" y="3291902"/>
            <a:ext cx="7648575" cy="67627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Device Openness and Programmability</a:t>
            </a:r>
            <a:endParaRPr lang="en-US" dirty="0"/>
          </a:p>
        </p:txBody>
      </p:sp>
      <p:sp>
        <p:nvSpPr>
          <p:cNvPr id="3" name="文本占位符 2">
            <a:extLst>
              <a:ext uri="{FF2B5EF4-FFF2-40B4-BE49-F238E27FC236}">
                <a16:creationId xmlns:a16="http://schemas.microsoft.com/office/drawing/2014/main" xmlns="" id="{8E0199F6-31E9-4196-8818-CE43E06795F6}"/>
              </a:ext>
            </a:extLst>
          </p:cNvPr>
          <p:cNvSpPr>
            <a:spLocks noGrp="1"/>
          </p:cNvSpPr>
          <p:nvPr>
            <p:ph type="body" sz="quarter" idx="10"/>
          </p:nvPr>
        </p:nvSpPr>
        <p:spPr/>
        <p:txBody>
          <a:bodyPr/>
          <a:lstStyle/>
          <a:p>
            <a:r>
              <a:rPr lang="en-US" altLang="zh-CN" sz="1600" smtClean="0"/>
              <a:t>Device openness and programmability aim to provide engineers with guidance on how to implement network automation through programming based on device openness capabilities.</a:t>
            </a:r>
          </a:p>
          <a:p>
            <a:r>
              <a:rPr lang="en-US" altLang="zh-CN" sz="1600" smtClean="0"/>
              <a:t>The following figure shows the open capabilities of Huawei network devices. This course module focuses on how to use Python modules.</a:t>
            </a:r>
            <a:endParaRPr lang="zh-CN" altLang="en-US" sz="1600" dirty="0"/>
          </a:p>
        </p:txBody>
      </p:sp>
      <p:sp>
        <p:nvSpPr>
          <p:cNvPr id="4" name="矩形 3"/>
          <p:cNvSpPr/>
          <p:nvPr/>
        </p:nvSpPr>
        <p:spPr bwMode="gray">
          <a:xfrm>
            <a:off x="4498182" y="2253823"/>
            <a:ext cx="2586037" cy="10096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60422" name="文本框 7"/>
          <p:cNvSpPr txBox="1">
            <a:spLocks noChangeArrowheads="1"/>
          </p:cNvSpPr>
          <p:nvPr/>
        </p:nvSpPr>
        <p:spPr bwMode="gray">
          <a:xfrm>
            <a:off x="4554538" y="2734689"/>
            <a:ext cx="24987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500" b="1" dirty="0">
                <a:latin typeface="Huawei Sans" panose="020C0503030203020204" pitchFamily="34" charset="0"/>
              </a:rPr>
              <a:t>#!/</a:t>
            </a:r>
            <a:r>
              <a:rPr lang="en-US" sz="1500" b="1" dirty="0" err="1">
                <a:latin typeface="Huawei Sans" panose="020C0503030203020204" pitchFamily="34" charset="0"/>
              </a:rPr>
              <a:t>usr</a:t>
            </a:r>
            <a:r>
              <a:rPr lang="en-US" sz="1500" b="1" dirty="0">
                <a:latin typeface="Huawei Sans" panose="020C0503030203020204" pitchFamily="34" charset="0"/>
              </a:rPr>
              <a:t>/bin/</a:t>
            </a:r>
            <a:r>
              <a:rPr lang="en-US" sz="1500" b="1" dirty="0" err="1">
                <a:latin typeface="Huawei Sans" panose="020C0503030203020204" pitchFamily="34" charset="0"/>
              </a:rPr>
              <a:t>env</a:t>
            </a:r>
            <a:r>
              <a:rPr lang="en-US" sz="1500" b="1" dirty="0">
                <a:latin typeface="Huawei Sans" panose="020C0503030203020204" pitchFamily="34" charset="0"/>
              </a:rPr>
              <a:t> python</a:t>
            </a:r>
          </a:p>
          <a:p>
            <a:pPr eaLnBrk="1" fontAlgn="ctr" hangingPunct="1"/>
            <a:r>
              <a:rPr lang="en-US" sz="1400" b="1" dirty="0">
                <a:latin typeface="Huawei Sans" panose="020C0503030203020204" pitchFamily="34" charset="0"/>
              </a:rPr>
              <a:t>...</a:t>
            </a:r>
          </a:p>
        </p:txBody>
      </p:sp>
      <p:pic>
        <p:nvPicPr>
          <p:cNvPr id="60423" name="图片 8" descr="PC.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7027863" y="2929952"/>
            <a:ext cx="6127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文本框 9"/>
          <p:cNvSpPr txBox="1">
            <a:spLocks noChangeArrowheads="1"/>
          </p:cNvSpPr>
          <p:nvPr/>
        </p:nvSpPr>
        <p:spPr bwMode="gray">
          <a:xfrm>
            <a:off x="4554538" y="2344164"/>
            <a:ext cx="1387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Python code</a:t>
            </a:r>
          </a:p>
        </p:txBody>
      </p:sp>
      <p:sp>
        <p:nvSpPr>
          <p:cNvPr id="11" name="矩形 10"/>
          <p:cNvSpPr/>
          <p:nvPr/>
        </p:nvSpPr>
        <p:spPr bwMode="gray">
          <a:xfrm>
            <a:off x="1020763" y="5349302"/>
            <a:ext cx="10071100" cy="77628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60426" name="文本框 11"/>
          <p:cNvSpPr txBox="1">
            <a:spLocks noChangeArrowheads="1"/>
          </p:cNvSpPr>
          <p:nvPr/>
        </p:nvSpPr>
        <p:spPr bwMode="gray">
          <a:xfrm>
            <a:off x="1109881" y="5574727"/>
            <a:ext cx="19143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solidFill>
                  <a:schemeClr val="accent1">
                    <a:lumMod val="75000"/>
                  </a:schemeClr>
                </a:solidFill>
                <a:latin typeface="Huawei Sans" panose="020C0503030203020204" pitchFamily="34" charset="0"/>
              </a:rPr>
              <a:t>Network devices</a:t>
            </a:r>
          </a:p>
        </p:txBody>
      </p:sp>
      <p:sp>
        <p:nvSpPr>
          <p:cNvPr id="23" name="矩形: 圆角 22"/>
          <p:cNvSpPr/>
          <p:nvPr/>
        </p:nvSpPr>
        <p:spPr bwMode="gray">
          <a:xfrm>
            <a:off x="3024188" y="5495352"/>
            <a:ext cx="1658937" cy="546100"/>
          </a:xfrm>
          <a:prstGeom prst="round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60438" name="文本框 23"/>
          <p:cNvSpPr txBox="1">
            <a:spLocks noChangeArrowheads="1"/>
          </p:cNvSpPr>
          <p:nvPr/>
        </p:nvSpPr>
        <p:spPr bwMode="gray">
          <a:xfrm>
            <a:off x="3486150" y="5583458"/>
            <a:ext cx="603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MIB</a:t>
            </a:r>
          </a:p>
        </p:txBody>
      </p:sp>
      <p:sp>
        <p:nvSpPr>
          <p:cNvPr id="25" name="矩形: 圆角 24"/>
          <p:cNvSpPr/>
          <p:nvPr/>
        </p:nvSpPr>
        <p:spPr bwMode="gray">
          <a:xfrm>
            <a:off x="4967288" y="5495352"/>
            <a:ext cx="1658937" cy="5461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60440" name="文本框 25"/>
          <p:cNvSpPr txBox="1">
            <a:spLocks noChangeArrowheads="1"/>
          </p:cNvSpPr>
          <p:nvPr/>
        </p:nvSpPr>
        <p:spPr bwMode="gray">
          <a:xfrm>
            <a:off x="5429250" y="5583458"/>
            <a:ext cx="806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YANG</a:t>
            </a:r>
          </a:p>
        </p:txBody>
      </p:sp>
      <p:sp>
        <p:nvSpPr>
          <p:cNvPr id="27" name="矩形: 圆角 26"/>
          <p:cNvSpPr/>
          <p:nvPr/>
        </p:nvSpPr>
        <p:spPr bwMode="gray">
          <a:xfrm>
            <a:off x="6935788" y="5495352"/>
            <a:ext cx="3644900" cy="546100"/>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60442" name="文本框 27"/>
          <p:cNvSpPr txBox="1">
            <a:spLocks noChangeArrowheads="1"/>
          </p:cNvSpPr>
          <p:nvPr/>
        </p:nvSpPr>
        <p:spPr bwMode="gray">
          <a:xfrm>
            <a:off x="7053263" y="5592369"/>
            <a:ext cx="3403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dirty="0">
                <a:latin typeface="Huawei Sans" panose="020C0503030203020204" pitchFamily="34" charset="0"/>
              </a:rPr>
              <a:t>Open Programmability System</a:t>
            </a:r>
          </a:p>
        </p:txBody>
      </p:sp>
      <p:sp>
        <p:nvSpPr>
          <p:cNvPr id="32" name="文本框 31"/>
          <p:cNvSpPr txBox="1"/>
          <p:nvPr/>
        </p:nvSpPr>
        <p:spPr bwMode="gray">
          <a:xfrm>
            <a:off x="1343025" y="3450652"/>
            <a:ext cx="1184275" cy="368300"/>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bg1">
                    <a:lumMod val="50000"/>
                  </a:schemeClr>
                </a:solidFill>
                <a:latin typeface="Huawei Sans" panose="020C0503030203020204" pitchFamily="34" charset="0"/>
                <a:ea typeface="+mn-ea"/>
              </a:rPr>
              <a:t>paramiko</a:t>
            </a:r>
            <a:endParaRPr lang="en-US" dirty="0">
              <a:solidFill>
                <a:schemeClr val="bg1">
                  <a:lumMod val="50000"/>
                </a:schemeClr>
              </a:solidFill>
              <a:latin typeface="Huawei Sans" panose="020C0503030203020204" pitchFamily="34" charset="0"/>
              <a:ea typeface="+mn-ea"/>
            </a:endParaRPr>
          </a:p>
        </p:txBody>
      </p:sp>
      <p:sp>
        <p:nvSpPr>
          <p:cNvPr id="60446" name="文本框 32"/>
          <p:cNvSpPr txBox="1">
            <a:spLocks noChangeArrowheads="1"/>
          </p:cNvSpPr>
          <p:nvPr/>
        </p:nvSpPr>
        <p:spPr bwMode="gray">
          <a:xfrm>
            <a:off x="3017838" y="3450652"/>
            <a:ext cx="1004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r>
              <a:rPr lang="en-US" altLang="zh-CN" dirty="0" err="1">
                <a:solidFill>
                  <a:schemeClr val="bg1">
                    <a:lumMod val="50000"/>
                  </a:schemeClr>
                </a:solidFill>
                <a:sym typeface="Huawei Sans" panose="020C0503030203020204" pitchFamily="34" charset="0"/>
              </a:rPr>
              <a:t>pysnmp</a:t>
            </a:r>
            <a:endParaRPr lang="zh-CN" altLang="en-US" dirty="0">
              <a:solidFill>
                <a:schemeClr val="bg1">
                  <a:lumMod val="50000"/>
                </a:schemeClr>
              </a:solidFill>
              <a:sym typeface="Huawei Sans" panose="020C0503030203020204" pitchFamily="34" charset="0"/>
            </a:endParaRPr>
          </a:p>
        </p:txBody>
      </p:sp>
      <p:sp>
        <p:nvSpPr>
          <p:cNvPr id="34" name="文本框 33"/>
          <p:cNvSpPr txBox="1"/>
          <p:nvPr/>
        </p:nvSpPr>
        <p:spPr bwMode="gray">
          <a:xfrm>
            <a:off x="4371975" y="3450652"/>
            <a:ext cx="992188" cy="368300"/>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accent3">
                    <a:lumMod val="50000"/>
                  </a:schemeClr>
                </a:solidFill>
                <a:latin typeface="Huawei Sans" panose="020C0503030203020204" pitchFamily="34" charset="0"/>
                <a:ea typeface="+mn-ea"/>
              </a:rPr>
              <a:t>ncclient</a:t>
            </a:r>
            <a:endParaRPr lang="en-US" dirty="0">
              <a:solidFill>
                <a:schemeClr val="accent3">
                  <a:lumMod val="50000"/>
                </a:schemeClr>
              </a:solidFill>
              <a:latin typeface="Huawei Sans" panose="020C0503030203020204" pitchFamily="34" charset="0"/>
              <a:ea typeface="+mn-ea"/>
            </a:endParaRPr>
          </a:p>
        </p:txBody>
      </p:sp>
      <p:sp>
        <p:nvSpPr>
          <p:cNvPr id="35" name="文本框 34"/>
          <p:cNvSpPr txBox="1"/>
          <p:nvPr/>
        </p:nvSpPr>
        <p:spPr bwMode="gray">
          <a:xfrm>
            <a:off x="5829300" y="3450652"/>
            <a:ext cx="1062038" cy="368300"/>
          </a:xfrm>
          <a:prstGeom prst="rect">
            <a:avLst/>
          </a:prstGeom>
          <a:noFill/>
        </p:spPr>
        <p:txBody>
          <a:bodyPr wrap="none">
            <a:spAutoFit/>
          </a:bodyPr>
          <a:lstStyle/>
          <a:p>
            <a:pPr defTabSz="914478" eaLnBrk="1" fontAlgn="ctr" hangingPunct="1">
              <a:spcBef>
                <a:spcPts val="0"/>
              </a:spcBef>
              <a:spcAft>
                <a:spcPts val="0"/>
              </a:spcAft>
              <a:defRPr/>
            </a:pPr>
            <a:r>
              <a:rPr lang="en-US" dirty="0">
                <a:solidFill>
                  <a:schemeClr val="accent3">
                    <a:lumMod val="50000"/>
                  </a:schemeClr>
                </a:solidFill>
                <a:latin typeface="Huawei Sans" panose="020C0503030203020204" pitchFamily="34" charset="0"/>
                <a:ea typeface="+mn-ea"/>
              </a:rPr>
              <a:t>requests</a:t>
            </a:r>
          </a:p>
        </p:txBody>
      </p:sp>
      <p:sp>
        <p:nvSpPr>
          <p:cNvPr id="36" name="文本框 35"/>
          <p:cNvSpPr txBox="1"/>
          <p:nvPr/>
        </p:nvSpPr>
        <p:spPr bwMode="gray">
          <a:xfrm>
            <a:off x="7607300" y="3450652"/>
            <a:ext cx="660758" cy="369332"/>
          </a:xfrm>
          <a:prstGeom prst="rect">
            <a:avLst/>
          </a:prstGeom>
          <a:noFill/>
        </p:spPr>
        <p:txBody>
          <a:bodyPr wrap="none">
            <a:spAutoFit/>
          </a:bodyPr>
          <a:lstStyle/>
          <a:p>
            <a:pPr defTabSz="914478" eaLnBrk="1" fontAlgn="ctr" hangingPunct="1">
              <a:spcBef>
                <a:spcPts val="0"/>
              </a:spcBef>
              <a:spcAft>
                <a:spcPts val="0"/>
              </a:spcAft>
              <a:defRPr/>
            </a:pPr>
            <a:r>
              <a:rPr lang="en-US" dirty="0" err="1">
                <a:solidFill>
                  <a:schemeClr val="accent3">
                    <a:lumMod val="50000"/>
                  </a:schemeClr>
                </a:solidFill>
                <a:latin typeface="Huawei Sans" panose="020C0503030203020204" pitchFamily="34" charset="0"/>
                <a:ea typeface="+mn-ea"/>
              </a:rPr>
              <a:t>gRPC</a:t>
            </a:r>
            <a:endParaRPr lang="en-US" dirty="0">
              <a:solidFill>
                <a:schemeClr val="accent3">
                  <a:lumMod val="50000"/>
                </a:schemeClr>
              </a:solidFill>
              <a:latin typeface="Huawei Sans" panose="020C0503030203020204" pitchFamily="34" charset="0"/>
              <a:ea typeface="+mn-ea"/>
            </a:endParaRPr>
          </a:p>
        </p:txBody>
      </p:sp>
      <p:sp>
        <p:nvSpPr>
          <p:cNvPr id="60450" name="文本框 36"/>
          <p:cNvSpPr txBox="1">
            <a:spLocks noChangeArrowheads="1"/>
          </p:cNvSpPr>
          <p:nvPr/>
        </p:nvSpPr>
        <p:spPr bwMode="gray">
          <a:xfrm>
            <a:off x="8980488" y="3480814"/>
            <a:ext cx="19223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solidFill>
                  <a:schemeClr val="accent2"/>
                </a:solidFill>
                <a:latin typeface="Huawei Sans" panose="020C0503030203020204" pitchFamily="34" charset="0"/>
              </a:rPr>
              <a:t>Uploading .</a:t>
            </a:r>
            <a:r>
              <a:rPr lang="en-US" sz="1600" dirty="0" err="1">
                <a:solidFill>
                  <a:schemeClr val="accent2"/>
                </a:solidFill>
                <a:latin typeface="Huawei Sans" panose="020C0503030203020204" pitchFamily="34" charset="0"/>
              </a:rPr>
              <a:t>py</a:t>
            </a:r>
            <a:r>
              <a:rPr lang="en-US" sz="1600" dirty="0">
                <a:solidFill>
                  <a:schemeClr val="accent2"/>
                </a:solidFill>
                <a:latin typeface="Huawei Sans" panose="020C0503030203020204" pitchFamily="34" charset="0"/>
              </a:rPr>
              <a:t> files</a:t>
            </a:r>
          </a:p>
        </p:txBody>
      </p:sp>
      <p:sp>
        <p:nvSpPr>
          <p:cNvPr id="38" name="箭头: 上下 37">
            <a:extLst>
              <a:ext uri="{FF2B5EF4-FFF2-40B4-BE49-F238E27FC236}">
                <a16:creationId xmlns:a16="http://schemas.microsoft.com/office/drawing/2014/main" xmlns="" id="{D03D0454-0A5A-41FB-A4CE-EDE8832209D4}"/>
              </a:ext>
            </a:extLst>
          </p:cNvPr>
          <p:cNvSpPr/>
          <p:nvPr/>
        </p:nvSpPr>
        <p:spPr bwMode="gray">
          <a:xfrm>
            <a:off x="1662544" y="4169039"/>
            <a:ext cx="308758" cy="1060393"/>
          </a:xfrm>
          <a:prstGeom prst="upDown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CFCFC2E9-C201-48CC-A39E-47A9C002B293}"/>
              </a:ext>
            </a:extLst>
          </p:cNvPr>
          <p:cNvSpPr txBox="1"/>
          <p:nvPr/>
        </p:nvSpPr>
        <p:spPr bwMode="gray">
          <a:xfrm>
            <a:off x="1971302" y="4514569"/>
            <a:ext cx="1018227" cy="369332"/>
          </a:xfrm>
          <a:prstGeom prst="rect">
            <a:avLst/>
          </a:prstGeom>
          <a:noFill/>
        </p:spPr>
        <p:txBody>
          <a:bodyPr wrap="none" rtlCol="0">
            <a:spAutoFit/>
          </a:bodyPr>
          <a:lstStyle/>
          <a:p>
            <a:r>
              <a:rPr lang="en-US" altLang="zh-C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CLI/SSH</a:t>
            </a:r>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箭头: 上下 39">
            <a:extLst>
              <a:ext uri="{FF2B5EF4-FFF2-40B4-BE49-F238E27FC236}">
                <a16:creationId xmlns:a16="http://schemas.microsoft.com/office/drawing/2014/main" xmlns="" id="{8584B540-E38E-439E-8244-10C4DAA989C5}"/>
              </a:ext>
            </a:extLst>
          </p:cNvPr>
          <p:cNvSpPr/>
          <p:nvPr/>
        </p:nvSpPr>
        <p:spPr bwMode="gray">
          <a:xfrm>
            <a:off x="3290946" y="4169039"/>
            <a:ext cx="308758" cy="1060393"/>
          </a:xfrm>
          <a:prstGeom prst="upDownArrow">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57F868DD-CD21-43A0-B149-2A68038E94FB}"/>
              </a:ext>
            </a:extLst>
          </p:cNvPr>
          <p:cNvSpPr txBox="1"/>
          <p:nvPr/>
        </p:nvSpPr>
        <p:spPr bwMode="gray">
          <a:xfrm>
            <a:off x="3599704" y="4514569"/>
            <a:ext cx="830677" cy="369332"/>
          </a:xfrm>
          <a:prstGeom prst="rect">
            <a:avLst/>
          </a:prstGeom>
          <a:noFill/>
        </p:spPr>
        <p:txBody>
          <a:bodyPr wrap="none" rtlCol="0">
            <a:spAutoFit/>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SNMP</a:t>
            </a:r>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箭头: 上下 41">
            <a:extLst>
              <a:ext uri="{FF2B5EF4-FFF2-40B4-BE49-F238E27FC236}">
                <a16:creationId xmlns:a16="http://schemas.microsoft.com/office/drawing/2014/main" xmlns="" id="{6F544828-7CD6-4E71-849F-21027A8735E4}"/>
              </a:ext>
            </a:extLst>
          </p:cNvPr>
          <p:cNvSpPr/>
          <p:nvPr/>
        </p:nvSpPr>
        <p:spPr bwMode="gray">
          <a:xfrm>
            <a:off x="4634344" y="4169039"/>
            <a:ext cx="308758" cy="1060393"/>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5B1ACC96-F45D-4C93-8245-93D258D9964E}"/>
              </a:ext>
            </a:extLst>
          </p:cNvPr>
          <p:cNvSpPr txBox="1"/>
          <p:nvPr/>
        </p:nvSpPr>
        <p:spPr bwMode="gray">
          <a:xfrm>
            <a:off x="4943102" y="4514569"/>
            <a:ext cx="1237839" cy="369332"/>
          </a:xfrm>
          <a:prstGeom prst="rect">
            <a:avLst/>
          </a:prstGeom>
          <a:noFill/>
        </p:spPr>
        <p:txBody>
          <a:bodyPr wrap="none" rtlCol="0">
            <a:spAutoFit/>
          </a:bodyPr>
          <a:lstStyle/>
          <a:p>
            <a:r>
              <a:rPr lang="en-US" altLang="zh-CN">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endParaRPr lang="zh-CN" altLang="en-US">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箭头: 上下 43">
            <a:extLst>
              <a:ext uri="{FF2B5EF4-FFF2-40B4-BE49-F238E27FC236}">
                <a16:creationId xmlns:a16="http://schemas.microsoft.com/office/drawing/2014/main" xmlns="" id="{1E1E3C8C-5300-40E8-83EC-04A2D31B6A6F}"/>
              </a:ext>
            </a:extLst>
          </p:cNvPr>
          <p:cNvSpPr/>
          <p:nvPr/>
        </p:nvSpPr>
        <p:spPr bwMode="gray">
          <a:xfrm>
            <a:off x="6143996" y="4169039"/>
            <a:ext cx="308758" cy="1060393"/>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ACB1DD15-6346-4A1D-9CCC-A5DEA6C9E299}"/>
              </a:ext>
            </a:extLst>
          </p:cNvPr>
          <p:cNvSpPr txBox="1"/>
          <p:nvPr/>
        </p:nvSpPr>
        <p:spPr bwMode="gray">
          <a:xfrm>
            <a:off x="6452754" y="4514569"/>
            <a:ext cx="1326004" cy="369332"/>
          </a:xfrm>
          <a:prstGeom prst="rect">
            <a:avLst/>
          </a:prstGeom>
          <a:noFill/>
        </p:spPr>
        <p:txBody>
          <a:bodyPr wrap="none" rtlCol="0">
            <a:spAutoFit/>
          </a:bodyPr>
          <a:lstStyle/>
          <a:p>
            <a:r>
              <a:rPr lang="en-US" altLang="zh-CN">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RESTCONF</a:t>
            </a:r>
            <a:endParaRPr lang="zh-CN" altLang="en-US">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箭头: 上下 45">
            <a:extLst>
              <a:ext uri="{FF2B5EF4-FFF2-40B4-BE49-F238E27FC236}">
                <a16:creationId xmlns:a16="http://schemas.microsoft.com/office/drawing/2014/main" xmlns="" id="{EE035A70-058E-4FA9-9CBE-C4A73DF5B85C}"/>
              </a:ext>
            </a:extLst>
          </p:cNvPr>
          <p:cNvSpPr/>
          <p:nvPr/>
        </p:nvSpPr>
        <p:spPr bwMode="gray">
          <a:xfrm>
            <a:off x="7789313" y="4169039"/>
            <a:ext cx="308758" cy="1060393"/>
          </a:xfrm>
          <a:prstGeom prst="upDownArrow">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73091B91-7943-4DBA-91B7-2CEF5F9D2509}"/>
              </a:ext>
            </a:extLst>
          </p:cNvPr>
          <p:cNvSpPr txBox="1"/>
          <p:nvPr/>
        </p:nvSpPr>
        <p:spPr bwMode="gray">
          <a:xfrm>
            <a:off x="8098071" y="4514569"/>
            <a:ext cx="1234633" cy="369332"/>
          </a:xfrm>
          <a:prstGeom prst="rect">
            <a:avLst/>
          </a:prstGeom>
          <a:noFill/>
        </p:spPr>
        <p:txBody>
          <a:bodyPr wrap="none" rtlCol="0">
            <a:spAutoFit/>
          </a:bodyPr>
          <a:lstStyle/>
          <a:p>
            <a:r>
              <a:rPr lang="en-US" altLang="zh-CN">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endParaRPr lang="zh-CN" altLang="en-US">
              <a:solidFill>
                <a:schemeClr val="accent3">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箭头: 上下 47">
            <a:extLst>
              <a:ext uri="{FF2B5EF4-FFF2-40B4-BE49-F238E27FC236}">
                <a16:creationId xmlns:a16="http://schemas.microsoft.com/office/drawing/2014/main" xmlns="" id="{26ECC226-1FDF-4764-83FA-77A56B74099F}"/>
              </a:ext>
            </a:extLst>
          </p:cNvPr>
          <p:cNvSpPr/>
          <p:nvPr/>
        </p:nvSpPr>
        <p:spPr bwMode="gray">
          <a:xfrm>
            <a:off x="9434630" y="4169039"/>
            <a:ext cx="308758" cy="1060393"/>
          </a:xfrm>
          <a:prstGeom prst="upDownArrow">
            <a:avLst/>
          </a:prstGeom>
          <a:solidFill>
            <a:srgbClr val="F7C6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a16="http://schemas.microsoft.com/office/drawing/2014/main" xmlns="" id="{A2C1F9F3-F4AB-4302-BABE-C45552483F92}"/>
              </a:ext>
            </a:extLst>
          </p:cNvPr>
          <p:cNvSpPr txBox="1"/>
          <p:nvPr/>
        </p:nvSpPr>
        <p:spPr bwMode="gray">
          <a:xfrm>
            <a:off x="9743388" y="4514569"/>
            <a:ext cx="567784" cy="369332"/>
          </a:xfrm>
          <a:prstGeom prst="rect">
            <a:avLst/>
          </a:prstGeom>
          <a:noFill/>
        </p:spPr>
        <p:txBody>
          <a:bodyPr wrap="none" rtlCol="0">
            <a:spAutoFit/>
          </a:bodyPr>
          <a:lstStyle/>
          <a:p>
            <a:r>
              <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FTP</a:t>
            </a:r>
            <a:endParaRPr lang="zh-CN" altLang="en-US"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65950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a:extLst>
              <a:ext uri="{FF2B5EF4-FFF2-40B4-BE49-F238E27FC236}">
                <a16:creationId xmlns:a16="http://schemas.microsoft.com/office/drawing/2014/main" xmlns="" id="{91EC712C-59BF-45C3-910B-86A8A01BE07C}"/>
              </a:ext>
            </a:extLst>
          </p:cNvPr>
          <p:cNvGrpSpPr/>
          <p:nvPr/>
        </p:nvGrpSpPr>
        <p:grpSpPr bwMode="gray">
          <a:xfrm>
            <a:off x="1715694" y="2531210"/>
            <a:ext cx="8951112" cy="3584209"/>
            <a:chOff x="1594177" y="2092018"/>
            <a:chExt cx="8951112" cy="3584209"/>
          </a:xfrm>
        </p:grpSpPr>
        <p:sp>
          <p:nvSpPr>
            <p:cNvPr id="102" name="Right Arrow 157">
              <a:extLst>
                <a:ext uri="{FF2B5EF4-FFF2-40B4-BE49-F238E27FC236}">
                  <a16:creationId xmlns:a16="http://schemas.microsoft.com/office/drawing/2014/main" xmlns="" id="{6CEF20C8-CC67-4FCB-968F-CFDA0F8D2814}"/>
                </a:ext>
              </a:extLst>
            </p:cNvPr>
            <p:cNvSpPr/>
            <p:nvPr/>
          </p:nvSpPr>
          <p:spPr bwMode="gray">
            <a:xfrm rot="16200000">
              <a:off x="5649015" y="223756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3" name="组合 102">
              <a:extLst>
                <a:ext uri="{FF2B5EF4-FFF2-40B4-BE49-F238E27FC236}">
                  <a16:creationId xmlns:a16="http://schemas.microsoft.com/office/drawing/2014/main" xmlns="" id="{8F481830-C0CD-48CB-95D9-24085EB80D63}"/>
                </a:ext>
              </a:extLst>
            </p:cNvPr>
            <p:cNvGrpSpPr/>
            <p:nvPr/>
          </p:nvGrpSpPr>
          <p:grpSpPr bwMode="gray">
            <a:xfrm>
              <a:off x="1594177" y="2151940"/>
              <a:ext cx="8951112" cy="3524287"/>
              <a:chOff x="1594177" y="2151940"/>
              <a:chExt cx="8951112" cy="3524287"/>
            </a:xfrm>
          </p:grpSpPr>
          <p:sp>
            <p:nvSpPr>
              <p:cNvPr id="104" name="Oval 124">
                <a:extLst>
                  <a:ext uri="{FF2B5EF4-FFF2-40B4-BE49-F238E27FC236}">
                    <a16:creationId xmlns:a16="http://schemas.microsoft.com/office/drawing/2014/main" xmlns="" id="{002BF7CD-EE0A-4D78-9F86-A4759921076E}"/>
                  </a:ext>
                </a:extLst>
              </p:cNvPr>
              <p:cNvSpPr/>
              <p:nvPr/>
            </p:nvSpPr>
            <p:spPr bwMode="gray">
              <a:xfrm>
                <a:off x="3281144" y="4196555"/>
                <a:ext cx="5440680" cy="1479672"/>
              </a:xfrm>
              <a:prstGeom prst="ellipse">
                <a:avLst/>
              </a:prstGeom>
              <a:gradFill flip="none" rotWithShape="1">
                <a:gsLst>
                  <a:gs pos="0">
                    <a:srgbClr val="5B9BD5">
                      <a:lumMod val="5000"/>
                      <a:lumOff val="95000"/>
                    </a:srgbClr>
                  </a:gs>
                  <a:gs pos="100000">
                    <a:srgbClr val="BEE9EE"/>
                  </a:gs>
                </a:gsLst>
                <a:lin ang="5400000" scaled="1"/>
                <a:tileRect/>
              </a:gradFill>
              <a:ln w="12700" cap="flat" cmpd="sng" algn="ctr">
                <a:noFill/>
                <a:prstDash val="solid"/>
                <a:miter lim="800000"/>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265">
                <a:extLst>
                  <a:ext uri="{FF2B5EF4-FFF2-40B4-BE49-F238E27FC236}">
                    <a16:creationId xmlns:a16="http://schemas.microsoft.com/office/drawing/2014/main" xmlns="" id="{C6D6C368-9FD1-47DE-86F7-E36D82AF3A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89451" y="4149055"/>
                <a:ext cx="348768" cy="306446"/>
              </a:xfrm>
              <a:prstGeom prst="rect">
                <a:avLst/>
              </a:prstGeom>
            </p:spPr>
          </p:pic>
          <p:pic>
            <p:nvPicPr>
              <p:cNvPr id="106" name="图片 265">
                <a:extLst>
                  <a:ext uri="{FF2B5EF4-FFF2-40B4-BE49-F238E27FC236}">
                    <a16:creationId xmlns:a16="http://schemas.microsoft.com/office/drawing/2014/main" xmlns="" id="{B8190A56-1240-43EC-8A65-5138FF5890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72367" y="4149055"/>
                <a:ext cx="348768" cy="306446"/>
              </a:xfrm>
              <a:prstGeom prst="rect">
                <a:avLst/>
              </a:prstGeom>
            </p:spPr>
          </p:pic>
          <p:cxnSp>
            <p:nvCxnSpPr>
              <p:cNvPr id="107" name="Straight Connector 4">
                <a:extLst>
                  <a:ext uri="{FF2B5EF4-FFF2-40B4-BE49-F238E27FC236}">
                    <a16:creationId xmlns:a16="http://schemas.microsoft.com/office/drawing/2014/main" xmlns="" id="{A257760B-8EDF-48B2-A3F4-05353C1BD4F2}"/>
                  </a:ext>
                </a:extLst>
              </p:cNvPr>
              <p:cNvCxnSpPr>
                <a:cxnSpLocks/>
              </p:cNvCxnSpPr>
              <p:nvPr/>
            </p:nvCxnSpPr>
            <p:spPr bwMode="gray">
              <a:xfrm>
                <a:off x="5638219" y="4416578"/>
                <a:ext cx="734148" cy="0"/>
              </a:xfrm>
              <a:prstGeom prst="line">
                <a:avLst/>
              </a:prstGeom>
              <a:noFill/>
              <a:ln w="19050" cap="flat" cmpd="sng" algn="ctr">
                <a:solidFill>
                  <a:sysClr val="windowText" lastClr="000000"/>
                </a:solidFill>
                <a:prstDash val="solid"/>
                <a:miter lim="800000"/>
              </a:ln>
              <a:effectLst/>
            </p:spPr>
          </p:cxnSp>
          <p:pic>
            <p:nvPicPr>
              <p:cNvPr id="108" name="图片 265">
                <a:extLst>
                  <a:ext uri="{FF2B5EF4-FFF2-40B4-BE49-F238E27FC236}">
                    <a16:creationId xmlns:a16="http://schemas.microsoft.com/office/drawing/2014/main" xmlns="" id="{566C629C-E150-4EB7-A080-F92DFC0E56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75352" y="4755724"/>
                <a:ext cx="348768" cy="306446"/>
              </a:xfrm>
              <a:prstGeom prst="rect">
                <a:avLst/>
              </a:prstGeom>
            </p:spPr>
          </p:pic>
          <p:pic>
            <p:nvPicPr>
              <p:cNvPr id="109" name="图片 265">
                <a:extLst>
                  <a:ext uri="{FF2B5EF4-FFF2-40B4-BE49-F238E27FC236}">
                    <a16:creationId xmlns:a16="http://schemas.microsoft.com/office/drawing/2014/main" xmlns="" id="{4B7B6C63-6150-4778-8936-6CBFC9E137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36563" y="5156418"/>
                <a:ext cx="348768" cy="306446"/>
              </a:xfrm>
              <a:prstGeom prst="rect">
                <a:avLst/>
              </a:prstGeom>
            </p:spPr>
          </p:pic>
          <p:cxnSp>
            <p:nvCxnSpPr>
              <p:cNvPr id="110" name="Straight Connector 9">
                <a:extLst>
                  <a:ext uri="{FF2B5EF4-FFF2-40B4-BE49-F238E27FC236}">
                    <a16:creationId xmlns:a16="http://schemas.microsoft.com/office/drawing/2014/main" xmlns="" id="{C3E6E009-C173-40DE-A297-A4CECEC29173}"/>
                  </a:ext>
                </a:extLst>
              </p:cNvPr>
              <p:cNvCxnSpPr>
                <a:stCxn id="108" idx="3"/>
                <a:endCxn id="109" idx="0"/>
              </p:cNvCxnSpPr>
              <p:nvPr/>
            </p:nvCxnSpPr>
            <p:spPr bwMode="gray">
              <a:xfrm>
                <a:off x="4224120" y="4908947"/>
                <a:ext cx="386827" cy="247471"/>
              </a:xfrm>
              <a:prstGeom prst="line">
                <a:avLst/>
              </a:prstGeom>
              <a:noFill/>
              <a:ln w="19050" cap="flat" cmpd="sng" algn="ctr">
                <a:solidFill>
                  <a:sysClr val="windowText" lastClr="000000"/>
                </a:solidFill>
                <a:prstDash val="solid"/>
                <a:miter lim="800000"/>
              </a:ln>
              <a:effectLst/>
            </p:spPr>
          </p:cxnSp>
          <p:cxnSp>
            <p:nvCxnSpPr>
              <p:cNvPr id="111" name="Straight Connector 15">
                <a:extLst>
                  <a:ext uri="{FF2B5EF4-FFF2-40B4-BE49-F238E27FC236}">
                    <a16:creationId xmlns:a16="http://schemas.microsoft.com/office/drawing/2014/main" xmlns="" id="{AD1FE066-0F27-46A3-98E6-852CACBA5F92}"/>
                  </a:ext>
                </a:extLst>
              </p:cNvPr>
              <p:cNvCxnSpPr>
                <a:stCxn id="108" idx="3"/>
                <a:endCxn id="105" idx="2"/>
              </p:cNvCxnSpPr>
              <p:nvPr/>
            </p:nvCxnSpPr>
            <p:spPr bwMode="gray">
              <a:xfrm flipV="1">
                <a:off x="4224120" y="4455501"/>
                <a:ext cx="1239715" cy="453446"/>
              </a:xfrm>
              <a:prstGeom prst="line">
                <a:avLst/>
              </a:prstGeom>
              <a:noFill/>
              <a:ln w="19050" cap="flat" cmpd="sng" algn="ctr">
                <a:solidFill>
                  <a:sysClr val="windowText" lastClr="000000"/>
                </a:solidFill>
                <a:prstDash val="solid"/>
                <a:miter lim="800000"/>
              </a:ln>
              <a:effectLst/>
            </p:spPr>
          </p:cxnSp>
          <p:pic>
            <p:nvPicPr>
              <p:cNvPr id="112" name="图片 265">
                <a:extLst>
                  <a:ext uri="{FF2B5EF4-FFF2-40B4-BE49-F238E27FC236}">
                    <a16:creationId xmlns:a16="http://schemas.microsoft.com/office/drawing/2014/main" xmlns="" id="{BE32416D-548F-441D-AF6D-42B2FF0BB7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4030" y="5156418"/>
                <a:ext cx="348768" cy="306446"/>
              </a:xfrm>
              <a:prstGeom prst="rect">
                <a:avLst/>
              </a:prstGeom>
            </p:spPr>
          </p:pic>
          <p:cxnSp>
            <p:nvCxnSpPr>
              <p:cNvPr id="113" name="Straight Connector 67">
                <a:extLst>
                  <a:ext uri="{FF2B5EF4-FFF2-40B4-BE49-F238E27FC236}">
                    <a16:creationId xmlns:a16="http://schemas.microsoft.com/office/drawing/2014/main" xmlns="" id="{3C01DBF6-A598-4B06-8C06-A767B73A8FBB}"/>
                  </a:ext>
                </a:extLst>
              </p:cNvPr>
              <p:cNvCxnSpPr>
                <a:endCxn id="106" idx="2"/>
              </p:cNvCxnSpPr>
              <p:nvPr/>
            </p:nvCxnSpPr>
            <p:spPr bwMode="gray">
              <a:xfrm flipH="1" flipV="1">
                <a:off x="6546751" y="4455501"/>
                <a:ext cx="1257300" cy="453446"/>
              </a:xfrm>
              <a:prstGeom prst="line">
                <a:avLst/>
              </a:prstGeom>
              <a:noFill/>
              <a:ln w="19050" cap="flat" cmpd="sng" algn="ctr">
                <a:solidFill>
                  <a:sysClr val="windowText" lastClr="000000"/>
                </a:solidFill>
                <a:prstDash val="solid"/>
                <a:miter lim="800000"/>
              </a:ln>
              <a:effectLst/>
            </p:spPr>
          </p:cxnSp>
          <p:cxnSp>
            <p:nvCxnSpPr>
              <p:cNvPr id="114" name="Straight Connector 70">
                <a:extLst>
                  <a:ext uri="{FF2B5EF4-FFF2-40B4-BE49-F238E27FC236}">
                    <a16:creationId xmlns:a16="http://schemas.microsoft.com/office/drawing/2014/main" xmlns="" id="{E68F0639-186A-4E5C-92BD-8C9D89188A01}"/>
                  </a:ext>
                </a:extLst>
              </p:cNvPr>
              <p:cNvCxnSpPr>
                <a:endCxn id="112" idx="0"/>
              </p:cNvCxnSpPr>
              <p:nvPr/>
            </p:nvCxnSpPr>
            <p:spPr bwMode="gray">
              <a:xfrm flipH="1">
                <a:off x="7408414" y="4908947"/>
                <a:ext cx="395637" cy="247471"/>
              </a:xfrm>
              <a:prstGeom prst="line">
                <a:avLst/>
              </a:prstGeom>
              <a:noFill/>
              <a:ln w="19050" cap="flat" cmpd="sng" algn="ctr">
                <a:solidFill>
                  <a:sysClr val="windowText" lastClr="000000"/>
                </a:solidFill>
                <a:prstDash val="solid"/>
                <a:miter lim="800000"/>
              </a:ln>
              <a:effectLst/>
            </p:spPr>
          </p:cxnSp>
          <p:pic>
            <p:nvPicPr>
              <p:cNvPr id="115" name="图片 265">
                <a:extLst>
                  <a:ext uri="{FF2B5EF4-FFF2-40B4-BE49-F238E27FC236}">
                    <a16:creationId xmlns:a16="http://schemas.microsoft.com/office/drawing/2014/main" xmlns="" id="{20F33F33-1A18-44F0-BFE2-C1549814B5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04051" y="4755724"/>
                <a:ext cx="348768" cy="306446"/>
              </a:xfrm>
              <a:prstGeom prst="rect">
                <a:avLst/>
              </a:prstGeom>
            </p:spPr>
          </p:pic>
          <p:cxnSp>
            <p:nvCxnSpPr>
              <p:cNvPr id="116" name="Straight Connector 18">
                <a:extLst>
                  <a:ext uri="{FF2B5EF4-FFF2-40B4-BE49-F238E27FC236}">
                    <a16:creationId xmlns:a16="http://schemas.microsoft.com/office/drawing/2014/main" xmlns="" id="{454A07E3-62FB-4625-ACD2-499D8A8065C2}"/>
                  </a:ext>
                </a:extLst>
              </p:cNvPr>
              <p:cNvCxnSpPr>
                <a:stCxn id="109" idx="3"/>
                <a:endCxn id="112" idx="1"/>
              </p:cNvCxnSpPr>
              <p:nvPr/>
            </p:nvCxnSpPr>
            <p:spPr bwMode="gray">
              <a:xfrm>
                <a:off x="4785331" y="5309641"/>
                <a:ext cx="2448699" cy="0"/>
              </a:xfrm>
              <a:prstGeom prst="line">
                <a:avLst/>
              </a:prstGeom>
              <a:noFill/>
              <a:ln w="19050" cap="flat" cmpd="sng" algn="ctr">
                <a:solidFill>
                  <a:sysClr val="windowText" lastClr="000000"/>
                </a:solidFill>
                <a:prstDash val="solid"/>
                <a:miter lim="800000"/>
              </a:ln>
              <a:effectLst/>
            </p:spPr>
          </p:cxnSp>
          <p:cxnSp>
            <p:nvCxnSpPr>
              <p:cNvPr id="117" name="Straight Connector 15">
                <a:extLst>
                  <a:ext uri="{FF2B5EF4-FFF2-40B4-BE49-F238E27FC236}">
                    <a16:creationId xmlns:a16="http://schemas.microsoft.com/office/drawing/2014/main" xmlns="" id="{47F94AC6-F2A3-448B-8C13-4E18B5881A44}"/>
                  </a:ext>
                </a:extLst>
              </p:cNvPr>
              <p:cNvCxnSpPr>
                <a:stCxn id="112" idx="0"/>
                <a:endCxn id="105" idx="2"/>
              </p:cNvCxnSpPr>
              <p:nvPr/>
            </p:nvCxnSpPr>
            <p:spPr bwMode="gray">
              <a:xfrm flipH="1" flipV="1">
                <a:off x="5463835" y="4455501"/>
                <a:ext cx="1944579" cy="700917"/>
              </a:xfrm>
              <a:prstGeom prst="line">
                <a:avLst/>
              </a:prstGeom>
              <a:noFill/>
              <a:ln w="19050" cap="flat" cmpd="sng" algn="ctr">
                <a:solidFill>
                  <a:sysClr val="windowText" lastClr="000000"/>
                </a:solidFill>
                <a:prstDash val="solid"/>
                <a:miter lim="800000"/>
              </a:ln>
              <a:effectLst/>
            </p:spPr>
          </p:cxnSp>
          <p:cxnSp>
            <p:nvCxnSpPr>
              <p:cNvPr id="118" name="Straight Connector 15">
                <a:extLst>
                  <a:ext uri="{FF2B5EF4-FFF2-40B4-BE49-F238E27FC236}">
                    <a16:creationId xmlns:a16="http://schemas.microsoft.com/office/drawing/2014/main" xmlns="" id="{63DC1216-91D3-4E8E-AA03-36F7600DDDCF}"/>
                  </a:ext>
                </a:extLst>
              </p:cNvPr>
              <p:cNvCxnSpPr>
                <a:stCxn id="109" idx="0"/>
                <a:endCxn id="106" idx="2"/>
              </p:cNvCxnSpPr>
              <p:nvPr/>
            </p:nvCxnSpPr>
            <p:spPr bwMode="gray">
              <a:xfrm flipV="1">
                <a:off x="4610947" y="4455501"/>
                <a:ext cx="1935804" cy="700917"/>
              </a:xfrm>
              <a:prstGeom prst="line">
                <a:avLst/>
              </a:prstGeom>
              <a:noFill/>
              <a:ln w="19050" cap="flat" cmpd="sng" algn="ctr">
                <a:solidFill>
                  <a:sysClr val="windowText" lastClr="000000"/>
                </a:solidFill>
                <a:prstDash val="solid"/>
                <a:miter lim="800000"/>
              </a:ln>
              <a:effectLst/>
            </p:spPr>
          </p:cxnSp>
          <p:cxnSp>
            <p:nvCxnSpPr>
              <p:cNvPr id="119" name="Straight Connector 15">
                <a:extLst>
                  <a:ext uri="{FF2B5EF4-FFF2-40B4-BE49-F238E27FC236}">
                    <a16:creationId xmlns:a16="http://schemas.microsoft.com/office/drawing/2014/main" xmlns="" id="{48143C0E-0D3B-41EB-9BF0-7A6A22549D24}"/>
                  </a:ext>
                </a:extLst>
              </p:cNvPr>
              <p:cNvCxnSpPr>
                <a:cxnSpLocks/>
                <a:stCxn id="108" idx="3"/>
                <a:endCxn id="112" idx="1"/>
              </p:cNvCxnSpPr>
              <p:nvPr/>
            </p:nvCxnSpPr>
            <p:spPr bwMode="gray">
              <a:xfrm>
                <a:off x="4224120" y="4908947"/>
                <a:ext cx="3009910" cy="400694"/>
              </a:xfrm>
              <a:prstGeom prst="line">
                <a:avLst/>
              </a:prstGeom>
              <a:noFill/>
              <a:ln w="19050" cap="flat" cmpd="sng" algn="ctr">
                <a:solidFill>
                  <a:sysClr val="windowText" lastClr="000000"/>
                </a:solidFill>
                <a:prstDash val="solid"/>
                <a:miter lim="800000"/>
              </a:ln>
              <a:effectLst/>
            </p:spPr>
          </p:cxnSp>
          <p:cxnSp>
            <p:nvCxnSpPr>
              <p:cNvPr id="120" name="Straight Connector 15">
                <a:extLst>
                  <a:ext uri="{FF2B5EF4-FFF2-40B4-BE49-F238E27FC236}">
                    <a16:creationId xmlns:a16="http://schemas.microsoft.com/office/drawing/2014/main" xmlns="" id="{9244CEB3-F1F5-4CE8-AD2D-337EE1CA1B52}"/>
                  </a:ext>
                </a:extLst>
              </p:cNvPr>
              <p:cNvCxnSpPr>
                <a:stCxn id="109" idx="3"/>
                <a:endCxn id="115" idx="1"/>
              </p:cNvCxnSpPr>
              <p:nvPr/>
            </p:nvCxnSpPr>
            <p:spPr bwMode="gray">
              <a:xfrm flipV="1">
                <a:off x="4785331" y="4908947"/>
                <a:ext cx="3018720" cy="400694"/>
              </a:xfrm>
              <a:prstGeom prst="line">
                <a:avLst/>
              </a:prstGeom>
              <a:noFill/>
              <a:ln w="19050" cap="flat" cmpd="sng" algn="ctr">
                <a:solidFill>
                  <a:sysClr val="windowText" lastClr="000000"/>
                </a:solidFill>
                <a:prstDash val="solid"/>
                <a:miter lim="800000"/>
              </a:ln>
              <a:effectLst/>
            </p:spPr>
          </p:cxnSp>
          <p:cxnSp>
            <p:nvCxnSpPr>
              <p:cNvPr id="121" name="Straight Connector 180">
                <a:extLst>
                  <a:ext uri="{FF2B5EF4-FFF2-40B4-BE49-F238E27FC236}">
                    <a16:creationId xmlns:a16="http://schemas.microsoft.com/office/drawing/2014/main" xmlns="" id="{9B12C431-0064-46AF-B1BB-8E786E008C83}"/>
                  </a:ext>
                </a:extLst>
              </p:cNvPr>
              <p:cNvCxnSpPr>
                <a:cxnSpLocks/>
                <a:stCxn id="130" idx="2"/>
                <a:endCxn id="108" idx="0"/>
              </p:cNvCxnSpPr>
              <p:nvPr/>
            </p:nvCxnSpPr>
            <p:spPr bwMode="gray">
              <a:xfrm flipH="1">
                <a:off x="4049736" y="3748183"/>
                <a:ext cx="1949339" cy="1007541"/>
              </a:xfrm>
              <a:prstGeom prst="line">
                <a:avLst/>
              </a:prstGeom>
              <a:noFill/>
              <a:ln w="19050" cap="flat" cmpd="sng" algn="ctr">
                <a:solidFill>
                  <a:srgbClr val="FFC000"/>
                </a:solidFill>
                <a:prstDash val="sysDash"/>
                <a:miter lim="800000"/>
              </a:ln>
              <a:effectLst/>
            </p:spPr>
          </p:cxnSp>
          <p:cxnSp>
            <p:nvCxnSpPr>
              <p:cNvPr id="122" name="Straight Connector 180">
                <a:extLst>
                  <a:ext uri="{FF2B5EF4-FFF2-40B4-BE49-F238E27FC236}">
                    <a16:creationId xmlns:a16="http://schemas.microsoft.com/office/drawing/2014/main" xmlns="" id="{EA731D38-C990-4BCD-8EDE-F47004ACE1CE}"/>
                  </a:ext>
                </a:extLst>
              </p:cNvPr>
              <p:cNvCxnSpPr>
                <a:cxnSpLocks/>
                <a:stCxn id="130" idx="2"/>
                <a:endCxn id="105" idx="0"/>
              </p:cNvCxnSpPr>
              <p:nvPr/>
            </p:nvCxnSpPr>
            <p:spPr bwMode="gray">
              <a:xfrm flipH="1">
                <a:off x="5463835" y="3748183"/>
                <a:ext cx="535240" cy="400872"/>
              </a:xfrm>
              <a:prstGeom prst="line">
                <a:avLst/>
              </a:prstGeom>
              <a:noFill/>
              <a:ln w="19050" cap="flat" cmpd="sng" algn="ctr">
                <a:solidFill>
                  <a:srgbClr val="FFC000"/>
                </a:solidFill>
                <a:prstDash val="sysDash"/>
                <a:miter lim="800000"/>
              </a:ln>
              <a:effectLst/>
            </p:spPr>
          </p:cxnSp>
          <p:cxnSp>
            <p:nvCxnSpPr>
              <p:cNvPr id="123" name="Straight Connector 180">
                <a:extLst>
                  <a:ext uri="{FF2B5EF4-FFF2-40B4-BE49-F238E27FC236}">
                    <a16:creationId xmlns:a16="http://schemas.microsoft.com/office/drawing/2014/main" xmlns="" id="{34BFF9F0-2AEC-4B4F-9769-B18706DDC1C1}"/>
                  </a:ext>
                </a:extLst>
              </p:cNvPr>
              <p:cNvCxnSpPr>
                <a:cxnSpLocks/>
                <a:stCxn id="130" idx="2"/>
                <a:endCxn id="106" idx="0"/>
              </p:cNvCxnSpPr>
              <p:nvPr/>
            </p:nvCxnSpPr>
            <p:spPr bwMode="gray">
              <a:xfrm>
                <a:off x="5999075" y="3748183"/>
                <a:ext cx="547676" cy="400872"/>
              </a:xfrm>
              <a:prstGeom prst="line">
                <a:avLst/>
              </a:prstGeom>
              <a:noFill/>
              <a:ln w="19050" cap="flat" cmpd="sng" algn="ctr">
                <a:solidFill>
                  <a:srgbClr val="FFC000"/>
                </a:solidFill>
                <a:prstDash val="sysDash"/>
                <a:miter lim="800000"/>
              </a:ln>
              <a:effectLst/>
            </p:spPr>
          </p:cxnSp>
          <p:cxnSp>
            <p:nvCxnSpPr>
              <p:cNvPr id="124" name="Straight Connector 180">
                <a:extLst>
                  <a:ext uri="{FF2B5EF4-FFF2-40B4-BE49-F238E27FC236}">
                    <a16:creationId xmlns:a16="http://schemas.microsoft.com/office/drawing/2014/main" xmlns="" id="{F831DFEA-31C7-4106-A1BF-6D0B0E85D93D}"/>
                  </a:ext>
                </a:extLst>
              </p:cNvPr>
              <p:cNvCxnSpPr>
                <a:cxnSpLocks/>
                <a:stCxn id="130" idx="2"/>
                <a:endCxn id="115" idx="0"/>
              </p:cNvCxnSpPr>
              <p:nvPr/>
            </p:nvCxnSpPr>
            <p:spPr bwMode="gray">
              <a:xfrm>
                <a:off x="5999075" y="3748183"/>
                <a:ext cx="1979360" cy="1007541"/>
              </a:xfrm>
              <a:prstGeom prst="line">
                <a:avLst/>
              </a:prstGeom>
              <a:noFill/>
              <a:ln w="19050" cap="flat" cmpd="sng" algn="ctr">
                <a:solidFill>
                  <a:srgbClr val="FFC000"/>
                </a:solidFill>
                <a:prstDash val="sysDash"/>
                <a:miter lim="800000"/>
              </a:ln>
              <a:effectLst/>
            </p:spPr>
          </p:cxnSp>
          <p:cxnSp>
            <p:nvCxnSpPr>
              <p:cNvPr id="125" name="Straight Connector 180">
                <a:extLst>
                  <a:ext uri="{FF2B5EF4-FFF2-40B4-BE49-F238E27FC236}">
                    <a16:creationId xmlns:a16="http://schemas.microsoft.com/office/drawing/2014/main" xmlns="" id="{58705EE4-274D-4D2B-BC2E-F8F963FD3BEC}"/>
                  </a:ext>
                </a:extLst>
              </p:cNvPr>
              <p:cNvCxnSpPr>
                <a:cxnSpLocks/>
                <a:stCxn id="130" idx="2"/>
                <a:endCxn id="112" idx="0"/>
              </p:cNvCxnSpPr>
              <p:nvPr/>
            </p:nvCxnSpPr>
            <p:spPr bwMode="gray">
              <a:xfrm>
                <a:off x="5999075" y="3748183"/>
                <a:ext cx="1409339" cy="1408235"/>
              </a:xfrm>
              <a:prstGeom prst="line">
                <a:avLst/>
              </a:prstGeom>
              <a:noFill/>
              <a:ln w="19050" cap="flat" cmpd="sng" algn="ctr">
                <a:solidFill>
                  <a:srgbClr val="FFC000"/>
                </a:solidFill>
                <a:prstDash val="sysDash"/>
                <a:miter lim="800000"/>
              </a:ln>
              <a:effectLst/>
            </p:spPr>
          </p:cxnSp>
          <p:cxnSp>
            <p:nvCxnSpPr>
              <p:cNvPr id="126" name="Straight Connector 180">
                <a:extLst>
                  <a:ext uri="{FF2B5EF4-FFF2-40B4-BE49-F238E27FC236}">
                    <a16:creationId xmlns:a16="http://schemas.microsoft.com/office/drawing/2014/main" xmlns="" id="{35E67E26-CD1B-4030-AC17-2F12A7AEB39A}"/>
                  </a:ext>
                </a:extLst>
              </p:cNvPr>
              <p:cNvCxnSpPr>
                <a:cxnSpLocks/>
                <a:stCxn id="130" idx="2"/>
                <a:endCxn id="109" idx="0"/>
              </p:cNvCxnSpPr>
              <p:nvPr/>
            </p:nvCxnSpPr>
            <p:spPr bwMode="gray">
              <a:xfrm flipH="1">
                <a:off x="4610947" y="3748183"/>
                <a:ext cx="1388128" cy="1408235"/>
              </a:xfrm>
              <a:prstGeom prst="line">
                <a:avLst/>
              </a:prstGeom>
              <a:noFill/>
              <a:ln w="19050" cap="flat" cmpd="sng" algn="ctr">
                <a:solidFill>
                  <a:srgbClr val="FFC000"/>
                </a:solidFill>
                <a:prstDash val="sysDash"/>
                <a:miter lim="800000"/>
              </a:ln>
              <a:effectLst/>
            </p:spPr>
          </p:cxnSp>
          <p:sp>
            <p:nvSpPr>
              <p:cNvPr id="127" name="文本框 126">
                <a:extLst>
                  <a:ext uri="{FF2B5EF4-FFF2-40B4-BE49-F238E27FC236}">
                    <a16:creationId xmlns:a16="http://schemas.microsoft.com/office/drawing/2014/main" xmlns="" id="{85BAEE89-3870-478D-A723-B830353D5CC1}"/>
                  </a:ext>
                </a:extLst>
              </p:cNvPr>
              <p:cNvSpPr txBox="1"/>
              <p:nvPr/>
            </p:nvSpPr>
            <p:spPr bwMode="gray">
              <a:xfrm>
                <a:off x="4521690" y="2151940"/>
                <a:ext cx="1388871" cy="338554"/>
              </a:xfrm>
              <a:prstGeom prst="rect">
                <a:avLst/>
              </a:prstGeom>
              <a:noFill/>
            </p:spPr>
            <p:txBody>
              <a:bodyPr wrap="square" rtlCol="0">
                <a:spAutoFit/>
              </a:bodyPr>
              <a:lstStyle/>
              <a:p>
                <a:r>
                  <a:rPr lang="en-US" altLang="zh-CN" sz="1600">
                    <a:latin typeface="Huawei Sans" panose="020C0503030203020204" pitchFamily="34" charset="0"/>
                    <a:ea typeface="方正兰亭黑简体" panose="02000000000000000000" pitchFamily="2" charset="-122"/>
                    <a:sym typeface="Huawei Sans" panose="020C0503030203020204" pitchFamily="34" charset="0"/>
                  </a:rPr>
                  <a:t>RESTful API</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Oval 124">
                <a:extLst>
                  <a:ext uri="{FF2B5EF4-FFF2-40B4-BE49-F238E27FC236}">
                    <a16:creationId xmlns:a16="http://schemas.microsoft.com/office/drawing/2014/main" xmlns="" id="{39665EE3-1C94-41BB-A600-255209A2ACC6}"/>
                  </a:ext>
                </a:extLst>
              </p:cNvPr>
              <p:cNvSpPr/>
              <p:nvPr/>
            </p:nvSpPr>
            <p:spPr bwMode="gray">
              <a:xfrm>
                <a:off x="1594177" y="2663461"/>
                <a:ext cx="8951112" cy="796610"/>
              </a:xfrm>
              <a:prstGeom prst="ellipse">
                <a:avLst/>
              </a:prstGeom>
              <a:gradFill flip="none" rotWithShape="1">
                <a:gsLst>
                  <a:gs pos="0">
                    <a:srgbClr val="5B9BD5">
                      <a:lumMod val="5000"/>
                      <a:lumOff val="95000"/>
                    </a:srgbClr>
                  </a:gs>
                  <a:gs pos="100000">
                    <a:schemeClr val="accent2">
                      <a:lumMod val="40000"/>
                      <a:lumOff val="60000"/>
                    </a:schemeClr>
                  </a:gs>
                </a:gsLst>
                <a:lin ang="5400000" scaled="1"/>
                <a:tileRect/>
              </a:gradFill>
              <a:ln w="12700" cap="flat" cmpd="sng" algn="ctr">
                <a:noFill/>
                <a:prstDash val="solid"/>
                <a:miter lim="800000"/>
              </a:ln>
              <a:effectLst/>
            </p:spPr>
            <p:txBody>
              <a:bodyPr rtlCol="0" anchor="ctr"/>
              <a:lstStyle/>
              <a:p>
                <a:pPr marL="0" marR="0" lvl="0" indent="0" algn="ctr" defTabSz="914309"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a:extLst>
                  <a:ext uri="{FF2B5EF4-FFF2-40B4-BE49-F238E27FC236}">
                    <a16:creationId xmlns:a16="http://schemas.microsoft.com/office/drawing/2014/main" xmlns="" id="{D1D3B74E-4214-4823-921A-10FE742447E2}"/>
                  </a:ext>
                </a:extLst>
              </p:cNvPr>
              <p:cNvSpPr txBox="1"/>
              <p:nvPr/>
            </p:nvSpPr>
            <p:spPr bwMode="gray">
              <a:xfrm>
                <a:off x="1672422" y="2969118"/>
                <a:ext cx="2120400" cy="324000"/>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NCE-Fabric</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0" name="图片 129">
                <a:extLst>
                  <a:ext uri="{FF2B5EF4-FFF2-40B4-BE49-F238E27FC236}">
                    <a16:creationId xmlns:a16="http://schemas.microsoft.com/office/drawing/2014/main" xmlns="" id="{1E686517-D3E6-467E-A069-61CC11282165}"/>
                  </a:ext>
                </a:extLst>
              </p:cNvPr>
              <p:cNvPicPr>
                <a:picLocks/>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729075" y="3305383"/>
                <a:ext cx="540000" cy="442800"/>
              </a:xfrm>
              <a:prstGeom prst="rect">
                <a:avLst/>
              </a:prstGeom>
            </p:spPr>
          </p:pic>
          <p:sp>
            <p:nvSpPr>
              <p:cNvPr id="132" name="文本框 131">
                <a:extLst>
                  <a:ext uri="{FF2B5EF4-FFF2-40B4-BE49-F238E27FC236}">
                    <a16:creationId xmlns:a16="http://schemas.microsoft.com/office/drawing/2014/main" xmlns="" id="{56A0F530-7BE8-49B6-A03F-A5A8454703A1}"/>
                  </a:ext>
                </a:extLst>
              </p:cNvPr>
              <p:cNvSpPr txBox="1"/>
              <p:nvPr/>
            </p:nvSpPr>
            <p:spPr bwMode="gray">
              <a:xfrm>
                <a:off x="3922825" y="2969117"/>
                <a:ext cx="2396953" cy="324000"/>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 NCE-Campus</a:t>
                </a: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a:extLst>
                  <a:ext uri="{FF2B5EF4-FFF2-40B4-BE49-F238E27FC236}">
                    <a16:creationId xmlns:a16="http://schemas.microsoft.com/office/drawing/2014/main" xmlns="" id="{72CC47D9-B233-46D7-B1F7-F1AEF1402E50}"/>
                  </a:ext>
                </a:extLst>
              </p:cNvPr>
              <p:cNvSpPr txBox="1"/>
              <p:nvPr/>
            </p:nvSpPr>
            <p:spPr bwMode="gray">
              <a:xfrm>
                <a:off x="6425302" y="2969118"/>
                <a:ext cx="2120400" cy="324000"/>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 NCE-WAN</a:t>
                </a: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文本框 133">
                <a:extLst>
                  <a:ext uri="{FF2B5EF4-FFF2-40B4-BE49-F238E27FC236}">
                    <a16:creationId xmlns:a16="http://schemas.microsoft.com/office/drawing/2014/main" xmlns="" id="{249AE112-5D0D-4147-894E-0C1A4300D6E1}"/>
                  </a:ext>
                </a:extLst>
              </p:cNvPr>
              <p:cNvSpPr txBox="1"/>
              <p:nvPr/>
            </p:nvSpPr>
            <p:spPr bwMode="gray">
              <a:xfrm>
                <a:off x="8634714" y="2969118"/>
                <a:ext cx="1799790" cy="324000"/>
              </a:xfrm>
              <a:prstGeom prst="rect">
                <a:avLst/>
              </a:prstGeom>
              <a:gradFill>
                <a:gsLst>
                  <a:gs pos="0">
                    <a:schemeClr val="bg1"/>
                  </a:gs>
                  <a:gs pos="100000">
                    <a:schemeClr val="accent6">
                      <a:lumMod val="40000"/>
                      <a:lumOff val="60000"/>
                    </a:schemeClr>
                  </a:gs>
                </a:gsLst>
                <a:lin ang="5400000" scaled="1"/>
              </a:gra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a:solidFill>
                      <a:srgbClr val="0082B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NCE-IP</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 name="标题 1"/>
          <p:cNvSpPr>
            <a:spLocks noGrp="1"/>
          </p:cNvSpPr>
          <p:nvPr>
            <p:ph type="title"/>
          </p:nvPr>
        </p:nvSpPr>
        <p:spPr bwMode="gray"/>
        <p:txBody>
          <a:bodyPr/>
          <a:lstStyle/>
          <a:p>
            <a:r>
              <a:rPr lang="en-US"/>
              <a:t>NCE Northbound Openness</a:t>
            </a:r>
            <a:endParaRPr lang="en-US" dirty="0"/>
          </a:p>
        </p:txBody>
      </p:sp>
      <p:sp>
        <p:nvSpPr>
          <p:cNvPr id="3" name="文本占位符 2">
            <a:extLst>
              <a:ext uri="{FF2B5EF4-FFF2-40B4-BE49-F238E27FC236}">
                <a16:creationId xmlns:a16="http://schemas.microsoft.com/office/drawing/2014/main" xmlns="" id="{69C8EA42-8933-4FD1-997F-20326C99AF99}"/>
              </a:ext>
            </a:extLst>
          </p:cNvPr>
          <p:cNvSpPr>
            <a:spLocks noGrp="1"/>
          </p:cNvSpPr>
          <p:nvPr>
            <p:ph type="body" sz="quarter" idx="10"/>
          </p:nvPr>
        </p:nvSpPr>
        <p:spPr bwMode="gray">
          <a:xfrm>
            <a:off x="455612" y="1052514"/>
            <a:ext cx="11293476" cy="1538618"/>
          </a:xfrm>
        </p:spPr>
        <p:txBody>
          <a:bodyPr/>
          <a:lstStyle/>
          <a:p>
            <a:r>
              <a:rPr lang="en-US" altLang="zh-CN" sz="1600"/>
              <a:t>The openness and programmability of the controller provide engineers with guidance on how to implement network automation through programming based on the open capabilities of the SDN controller.</a:t>
            </a:r>
          </a:p>
          <a:p>
            <a:r>
              <a:rPr lang="en-US" altLang="zh-CN" sz="1600"/>
              <a:t>Huawei iMaster NCE includes controllers and provides northbound RESTful APIs. This course module focuses on how to use tools to invoke NCE NBIs.</a:t>
            </a:r>
            <a:endParaRPr lang="en-US" altLang="zh-CN" sz="1600" dirty="0"/>
          </a:p>
        </p:txBody>
      </p:sp>
      <p:sp>
        <p:nvSpPr>
          <p:cNvPr id="37" name="文本框 57"/>
          <p:cNvSpPr txBox="1"/>
          <p:nvPr/>
        </p:nvSpPr>
        <p:spPr bwMode="gray">
          <a:xfrm>
            <a:off x="5143104" y="5871695"/>
            <a:ext cx="1838325" cy="246221"/>
          </a:xfrm>
          <a:prstGeom prst="rect">
            <a:avLst/>
          </a:prstGeom>
          <a:noFill/>
        </p:spPr>
        <p:txBody>
          <a:bodyPr wrap="square" lIns="0" tIns="0" rIns="0" bIns="0">
            <a:spAutoFit/>
          </a:bodyPr>
          <a:lstStyle/>
          <a:p>
            <a:pPr algn="ctr" defTabSz="914309" eaLnBrk="1" fontAlgn="ctr" hangingPunct="1">
              <a:spcBef>
                <a:spcPts val="0"/>
              </a:spcBef>
              <a:spcAft>
                <a:spcPts val="0"/>
              </a:spcAft>
              <a:defRPr/>
            </a:pPr>
            <a:r>
              <a:rPr lang="en-US" sz="1600" b="1" dirty="0">
                <a:latin typeface="Huawei Sans" panose="020C0503030203020204" pitchFamily="34" charset="0"/>
                <a:ea typeface="+mn-ea"/>
              </a:rPr>
              <a:t>Network devices</a:t>
            </a:r>
          </a:p>
        </p:txBody>
      </p:sp>
    </p:spTree>
    <p:extLst>
      <p:ext uri="{BB962C8B-B14F-4D97-AF65-F5344CB8AC3E}">
        <p14:creationId xmlns:p14="http://schemas.microsoft.com/office/powerpoint/2010/main" val="912447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Huawei NCE Service Openness and Programmability</a:t>
            </a:r>
            <a:endParaRPr lang="en-US" dirty="0"/>
          </a:p>
        </p:txBody>
      </p:sp>
      <p:sp>
        <p:nvSpPr>
          <p:cNvPr id="63491" name="文本占位符 3"/>
          <p:cNvSpPr txBox="1">
            <a:spLocks/>
          </p:cNvSpPr>
          <p:nvPr/>
        </p:nvSpPr>
        <p:spPr bwMode="gray">
          <a:xfrm>
            <a:off x="6931025" y="1243013"/>
            <a:ext cx="4827588" cy="446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01625" indent="-301625" defTabSz="912813">
              <a:lnSpc>
                <a:spcPct val="140000"/>
              </a:lnSpc>
              <a:spcBef>
                <a:spcPts val="788"/>
              </a:spcBef>
              <a:buFont typeface="Arial" panose="020B0604020202020204" pitchFamily="34" charset="0"/>
              <a:buChar char="•"/>
              <a:defRPr sz="2100">
                <a:solidFill>
                  <a:schemeClr val="tx1"/>
                </a:solidFill>
                <a:latin typeface="Huawei Sans" panose="020C0503030203020204" pitchFamily="34" charset="0"/>
                <a:ea typeface="方正兰亭黑简体" panose="02000000000000000000" pitchFamily="2" charset="-122"/>
              </a:defRPr>
            </a:lvl1pPr>
            <a:lvl2pPr marL="654050" indent="-250825" defTabSz="912813">
              <a:lnSpc>
                <a:spcPct val="140000"/>
              </a:lnSpc>
              <a:spcBef>
                <a:spcPts val="725"/>
              </a:spcBef>
              <a:buFont typeface="Huawei Sans" panose="020C0503030203020204" pitchFamily="34" charset="0"/>
              <a:buChar char="▫"/>
              <a:defRPr sz="1900">
                <a:solidFill>
                  <a:schemeClr val="tx1"/>
                </a:solidFill>
                <a:latin typeface="Huawei Sans" panose="020C0503030203020204" pitchFamily="34" charset="0"/>
                <a:ea typeface="方正兰亭黑简体" panose="02000000000000000000" pitchFamily="2" charset="-122"/>
              </a:defRPr>
            </a:lvl2pPr>
            <a:lvl3pPr marL="1003300" indent="-200025" defTabSz="912813">
              <a:lnSpc>
                <a:spcPct val="140000"/>
              </a:lnSpc>
              <a:spcBef>
                <a:spcPts val="650"/>
              </a:spcBef>
              <a:buFont typeface="微软雅黑" panose="020B0503020204020204" pitchFamily="34" charset="-122"/>
              <a:buChar char="▪"/>
              <a:defRPr sz="1700">
                <a:solidFill>
                  <a:schemeClr val="tx1"/>
                </a:solidFill>
                <a:latin typeface="Huawei Sans" panose="020C0503030203020204" pitchFamily="34" charset="0"/>
                <a:ea typeface="方正兰亭黑简体" panose="02000000000000000000" pitchFamily="2" charset="-122"/>
              </a:defRPr>
            </a:lvl3pPr>
            <a:lvl4pPr marL="1398588" indent="-196850" defTabSz="912813">
              <a:lnSpc>
                <a:spcPct val="140000"/>
              </a:lnSpc>
              <a:spcBef>
                <a:spcPts val="575"/>
              </a:spcBef>
              <a:buFont typeface="Huawei Sans" panose="020C0503030203020204" pitchFamily="34" charset="0"/>
              <a:buChar char="−"/>
              <a:defRPr sz="1500">
                <a:solidFill>
                  <a:schemeClr val="tx1"/>
                </a:solidFill>
                <a:latin typeface="Huawei Sans" panose="020C0503030203020204" pitchFamily="34" charset="0"/>
                <a:ea typeface="方正兰亭黑简体" panose="02000000000000000000" pitchFamily="2" charset="-122"/>
              </a:defRPr>
            </a:lvl4pPr>
            <a:lvl5pPr marL="1801813" indent="-200025" defTabSz="912813">
              <a:lnSpc>
                <a:spcPct val="140000"/>
              </a:lnSpc>
              <a:spcBef>
                <a:spcPts val="575"/>
              </a:spcBef>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5pPr>
            <a:lvl6pPr marL="22590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6pPr>
            <a:lvl7pPr marL="27162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7pPr>
            <a:lvl8pPr marL="31734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8pPr>
            <a:lvl9pPr marL="3630613" indent="-200025" defTabSz="912813" fontAlgn="base">
              <a:lnSpc>
                <a:spcPct val="140000"/>
              </a:lnSpc>
              <a:spcBef>
                <a:spcPts val="575"/>
              </a:spcBef>
              <a:spcAft>
                <a:spcPct val="0"/>
              </a:spcAft>
              <a:buFont typeface="Huawei Sans" panose="020C0503030203020204" pitchFamily="34" charset="0"/>
              <a:buChar char="~"/>
              <a:defRPr sz="1300">
                <a:solidFill>
                  <a:schemeClr val="tx1"/>
                </a:solidFill>
                <a:latin typeface="Huawei Sans" panose="020C0503030203020204" pitchFamily="34" charset="0"/>
                <a:ea typeface="方正兰亭黑简体" panose="02000000000000000000" pitchFamily="2" charset="-122"/>
              </a:defRPr>
            </a:lvl9pPr>
          </a:lstStyle>
          <a:p>
            <a:pPr fontAlgn="ctr"/>
            <a:r>
              <a:rPr lang="en-US" sz="1400" dirty="0"/>
              <a:t>NCE service openness and programmability is a subsystem of NCE. It provides E2E programing capabilities including the openness of NE-layer functions and the </a:t>
            </a:r>
            <a:r>
              <a:rPr lang="en-US" altLang="zh-CN" sz="1400" dirty="0"/>
              <a:t>openness </a:t>
            </a:r>
            <a:r>
              <a:rPr lang="en-US" sz="1400" dirty="0"/>
              <a:t>of network service functions.</a:t>
            </a:r>
          </a:p>
          <a:p>
            <a:pPr fontAlgn="ctr"/>
            <a:r>
              <a:rPr lang="en-US" sz="1400" dirty="0"/>
              <a:t>Engineers compile an </a:t>
            </a:r>
            <a:r>
              <a:rPr lang="en-US" altLang="zh-CN" sz="1400" dirty="0"/>
              <a:t>NE driver package (specific NE driver, SND) </a:t>
            </a:r>
            <a:r>
              <a:rPr lang="en-US" sz="1400" dirty="0"/>
              <a:t>and </a:t>
            </a:r>
            <a:r>
              <a:rPr lang="en-US" altLang="zh-CN" sz="1400" dirty="0"/>
              <a:t>a service driver package (specific service plugin, SSP) </a:t>
            </a:r>
            <a:r>
              <a:rPr lang="en-US" sz="1400" dirty="0"/>
              <a:t>to implement the following functions:</a:t>
            </a:r>
          </a:p>
          <a:p>
            <a:pPr lvl="1" indent="-336550" eaLnBrk="1" fontAlgn="ctr" hangingPunct="1"/>
            <a:r>
              <a:rPr lang="en-US" sz="1400" dirty="0"/>
              <a:t>Multi-vendor device management</a:t>
            </a:r>
          </a:p>
          <a:p>
            <a:pPr lvl="1" indent="-336550" eaLnBrk="1" fontAlgn="ctr" hangingPunct="1"/>
            <a:r>
              <a:rPr lang="en-US" sz="1400" dirty="0"/>
              <a:t>User-defined network services</a:t>
            </a:r>
          </a:p>
          <a:p>
            <a:pPr lvl="1" indent="-336550" eaLnBrk="1" fontAlgn="ctr" hangingPunct="1"/>
            <a:r>
              <a:rPr lang="en-US" sz="1400" dirty="0"/>
              <a:t>Web-based service management</a:t>
            </a:r>
          </a:p>
          <a:p>
            <a:pPr lvl="1" indent="-336550" eaLnBrk="1" fontAlgn="ctr" hangingPunct="1"/>
            <a:r>
              <a:rPr lang="en-US" sz="1400" dirty="0"/>
              <a:t>Automatic exposure of northbound </a:t>
            </a:r>
            <a:r>
              <a:rPr lang="en-US" sz="1400" dirty="0" err="1"/>
              <a:t>RESTful</a:t>
            </a:r>
            <a:r>
              <a:rPr lang="en-US" sz="1400" dirty="0"/>
              <a:t> APIs</a:t>
            </a:r>
          </a:p>
        </p:txBody>
      </p:sp>
      <p:grpSp>
        <p:nvGrpSpPr>
          <p:cNvPr id="8" name="组合 7">
            <a:extLst>
              <a:ext uri="{FF2B5EF4-FFF2-40B4-BE49-F238E27FC236}">
                <a16:creationId xmlns:a16="http://schemas.microsoft.com/office/drawing/2014/main" xmlns="" id="{37F1AA44-702E-4A75-BEEB-46618A2351B7}"/>
              </a:ext>
            </a:extLst>
          </p:cNvPr>
          <p:cNvGrpSpPr/>
          <p:nvPr/>
        </p:nvGrpSpPr>
        <p:grpSpPr bwMode="gray">
          <a:xfrm>
            <a:off x="465341" y="1042918"/>
            <a:ext cx="6370434" cy="5095875"/>
            <a:chOff x="465341" y="1273375"/>
            <a:chExt cx="6370434" cy="5095875"/>
          </a:xfrm>
        </p:grpSpPr>
        <p:sp>
          <p:nvSpPr>
            <p:cNvPr id="42" name="矩形 41"/>
            <p:cNvSpPr/>
            <p:nvPr/>
          </p:nvSpPr>
          <p:spPr bwMode="gray">
            <a:xfrm>
              <a:off x="465341" y="1906788"/>
              <a:ext cx="5348288" cy="3987800"/>
            </a:xfrm>
            <a:prstGeom prst="rect">
              <a:avLst/>
            </a:prstGeom>
            <a:solidFill>
              <a:srgbClr val="BEE9EE"/>
            </a:solidFill>
            <a:ln w="25400" cap="flat" cmpd="sng" algn="ctr">
              <a:noFill/>
              <a:prstDash val="solid"/>
            </a:ln>
            <a:effectLst/>
          </p:spPr>
          <p:txBody>
            <a:bodyPr rtlCol="0" anchor="ctr"/>
            <a:lstStyle/>
            <a:p>
              <a:pPr algn="ctr" defTabSz="914400"/>
              <a:endParaRPr lang="en-US" altLang="zh-CN" sz="1400" kern="0" dirty="0">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703263" y="2978350"/>
              <a:ext cx="1323975" cy="409575"/>
            </a:xfrm>
            <a:prstGeom prst="rect">
              <a:avLst/>
            </a:prstGeom>
            <a:solidFill>
              <a:srgbClr val="FFF2CC"/>
            </a:solidFill>
            <a:ln w="25400" cap="flat" cmpd="sng" algn="ctr">
              <a:noFill/>
              <a:prstDash val="solid"/>
            </a:ln>
            <a:effectLst/>
          </p:spPr>
          <p:txBody>
            <a:bodyPr rtlCol="0" anchor="ctr"/>
            <a:lstStyle/>
            <a:p>
              <a:pPr algn="ctr" defTabSz="914400"/>
              <a:r>
                <a:rPr lang="en-US" sz="1400" b="1" kern="0" dirty="0">
                  <a:latin typeface="Huawei Sans" panose="020C0503030203020204" pitchFamily="34" charset="0"/>
                  <a:ea typeface="方正兰亭黑简体" panose="02000000000000000000" pitchFamily="2" charset="-122"/>
                </a:rPr>
                <a:t>SSP</a:t>
              </a:r>
            </a:p>
          </p:txBody>
        </p:sp>
        <p:sp>
          <p:nvSpPr>
            <p:cNvPr id="82" name="矩形 81"/>
            <p:cNvSpPr/>
            <p:nvPr/>
          </p:nvSpPr>
          <p:spPr bwMode="gray">
            <a:xfrm>
              <a:off x="620713" y="5080200"/>
              <a:ext cx="1489075" cy="357188"/>
            </a:xfrm>
            <a:prstGeom prst="rect">
              <a:avLst/>
            </a:prstGeom>
            <a:solidFill>
              <a:srgbClr val="56C4D2"/>
            </a:solidFill>
            <a:ln w="25400" cap="flat" cmpd="sng" algn="ctr">
              <a:noFill/>
              <a:prstDash val="solid"/>
            </a:ln>
            <a:effectLst/>
          </p:spPr>
          <p:txBody>
            <a:bodyPr rtlCol="0" anchor="ctr"/>
            <a:lstStyle/>
            <a:p>
              <a:pPr algn="ctr" defTabSz="914400"/>
              <a:r>
                <a:rPr lang="en-US" sz="1400" kern="0" dirty="0">
                  <a:solidFill>
                    <a:schemeClr val="bg1"/>
                  </a:solidFill>
                  <a:latin typeface="Huawei Sans" panose="020C0503030203020204" pitchFamily="34" charset="0"/>
                  <a:ea typeface="方正兰亭黑简体" panose="02000000000000000000" pitchFamily="2" charset="-122"/>
                </a:rPr>
                <a:t>SND</a:t>
              </a:r>
            </a:p>
          </p:txBody>
        </p:sp>
        <p:sp>
          <p:nvSpPr>
            <p:cNvPr id="63495" name="文本框 82"/>
            <p:cNvSpPr txBox="1">
              <a:spLocks noChangeArrowheads="1"/>
            </p:cNvSpPr>
            <p:nvPr/>
          </p:nvSpPr>
          <p:spPr bwMode="gray">
            <a:xfrm>
              <a:off x="1787526" y="1882628"/>
              <a:ext cx="2368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sz="1200" b="1" dirty="0">
                  <a:latin typeface="Huawei Sans" panose="020C0503030203020204" pitchFamily="34" charset="0"/>
                  <a:ea typeface="微软雅黑" panose="020B0503020204020204" pitchFamily="34" charset="-122"/>
                </a:rPr>
                <a:t>Open programmability framework of Huawei NCE</a:t>
              </a:r>
            </a:p>
          </p:txBody>
        </p:sp>
        <p:sp>
          <p:nvSpPr>
            <p:cNvPr id="85" name="矩形 84"/>
            <p:cNvSpPr/>
            <p:nvPr/>
          </p:nvSpPr>
          <p:spPr bwMode="gray">
            <a:xfrm>
              <a:off x="2482850" y="2376688"/>
              <a:ext cx="3175000" cy="2320925"/>
            </a:xfrm>
            <a:prstGeom prst="rect">
              <a:avLst/>
            </a:prstGeom>
            <a:solidFill>
              <a:srgbClr val="FFF2CC"/>
            </a:solidFill>
            <a:ln w="25400" cap="flat" cmpd="sng" algn="ctr">
              <a:noFill/>
              <a:prstDash val="solid"/>
            </a:ln>
            <a:effectLst/>
          </p:spPr>
          <p:txBody>
            <a:bodyPr rtlCol="0" anchor="ctr"/>
            <a:lstStyle/>
            <a:p>
              <a:pPr algn="ctr" defTabSz="914400"/>
              <a:endParaRPr lang="en-US" altLang="zh-CN" sz="1400" b="1" kern="0" dirty="0">
                <a:latin typeface="Huawei Sans" panose="020C0503030203020204" pitchFamily="34" charset="0"/>
                <a:ea typeface="方正兰亭黑简体" panose="02000000000000000000" pitchFamily="2" charset="-122"/>
              </a:endParaRPr>
            </a:p>
          </p:txBody>
        </p:sp>
        <p:cxnSp>
          <p:nvCxnSpPr>
            <p:cNvPr id="63497" name="直接箭头连接符 85"/>
            <p:cNvCxnSpPr>
              <a:cxnSpLocks noChangeShapeType="1"/>
            </p:cNvCxnSpPr>
            <p:nvPr/>
          </p:nvCxnSpPr>
          <p:spPr bwMode="gray">
            <a:xfrm flipV="1">
              <a:off x="5264150" y="1817888"/>
              <a:ext cx="0" cy="3465512"/>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87" name="矩形 86"/>
            <p:cNvSpPr/>
            <p:nvPr/>
          </p:nvSpPr>
          <p:spPr bwMode="gray">
            <a:xfrm>
              <a:off x="2482850" y="4834138"/>
              <a:ext cx="3175000" cy="858837"/>
            </a:xfrm>
            <a:prstGeom prst="rect">
              <a:avLst/>
            </a:prstGeom>
            <a:solidFill>
              <a:srgbClr val="94DAE2"/>
            </a:solidFill>
            <a:ln w="25400" cap="flat" cmpd="sng" algn="ctr">
              <a:noFill/>
              <a:prstDash val="solid"/>
            </a:ln>
            <a:effectLst/>
          </p:spPr>
          <p:txBody>
            <a:bodyPr rtlCol="0" anchor="ctr"/>
            <a:lstStyle/>
            <a:p>
              <a:pPr algn="ctr" defTabSz="914400"/>
              <a:endParaRPr lang="en-US" altLang="zh-CN" sz="1400" b="1" kern="0" dirty="0">
                <a:latin typeface="Huawei Sans" panose="020C0503030203020204" pitchFamily="34" charset="0"/>
                <a:ea typeface="方正兰亭黑简体" panose="02000000000000000000" pitchFamily="2" charset="-122"/>
              </a:endParaRPr>
            </a:p>
          </p:txBody>
        </p:sp>
        <p:sp>
          <p:nvSpPr>
            <p:cNvPr id="63499" name="文本框 87"/>
            <p:cNvSpPr txBox="1">
              <a:spLocks noChangeArrowheads="1"/>
            </p:cNvSpPr>
            <p:nvPr/>
          </p:nvSpPr>
          <p:spPr bwMode="gray">
            <a:xfrm>
              <a:off x="2673350" y="2540200"/>
              <a:ext cx="450764"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en-US"/>
              </a:defPPr>
              <a:lvl1pPr defTabSz="914400">
                <a:defRPr sz="1400" b="1">
                  <a:latin typeface="Huawei Sans" panose="020C0503030203020204" pitchFamily="34" charset="0"/>
                  <a:ea typeface="方正兰亭黑简体" panose="02000000000000000000" pitchFamily="2" charset="-122"/>
                  <a:cs typeface="Microsoft YaHei"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r>
                <a:rPr lang="en-US" dirty="0"/>
                <a:t>SSP</a:t>
              </a:r>
            </a:p>
          </p:txBody>
        </p:sp>
        <p:sp>
          <p:nvSpPr>
            <p:cNvPr id="63500" name="文本框 88"/>
            <p:cNvSpPr txBox="1">
              <a:spLocks noChangeArrowheads="1"/>
            </p:cNvSpPr>
            <p:nvPr/>
          </p:nvSpPr>
          <p:spPr bwMode="gray">
            <a:xfrm>
              <a:off x="3586163" y="4888113"/>
              <a:ext cx="502061" cy="3077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en-US"/>
              </a:defPPr>
              <a:lvl1pPr defTabSz="914400">
                <a:defRPr sz="1400" b="1">
                  <a:latin typeface="Huawei Sans" panose="020C0503030203020204" pitchFamily="34" charset="0"/>
                  <a:ea typeface="方正兰亭黑简体" panose="02000000000000000000" pitchFamily="2" charset="-122"/>
                  <a:cs typeface="Microsoft YaHei"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r>
                <a:rPr lang="en-US" dirty="0"/>
                <a:t>SND</a:t>
              </a:r>
            </a:p>
          </p:txBody>
        </p:sp>
        <p:cxnSp>
          <p:nvCxnSpPr>
            <p:cNvPr id="63501" name="直接箭头连接符 89"/>
            <p:cNvCxnSpPr>
              <a:cxnSpLocks noChangeShapeType="1"/>
              <a:endCxn id="81" idx="0"/>
            </p:cNvCxnSpPr>
            <p:nvPr/>
          </p:nvCxnSpPr>
          <p:spPr bwMode="gray">
            <a:xfrm>
              <a:off x="1365250" y="1811538"/>
              <a:ext cx="0" cy="1166812"/>
            </a:xfrm>
            <a:prstGeom prst="straightConnector1">
              <a:avLst/>
            </a:prstGeom>
            <a:noFill/>
            <a:ln w="19050" algn="ctr">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63502" name="直接箭头连接符 90"/>
            <p:cNvCxnSpPr>
              <a:cxnSpLocks/>
              <a:stCxn id="81" idx="2"/>
              <a:endCxn id="82" idx="0"/>
            </p:cNvCxnSpPr>
            <p:nvPr/>
          </p:nvCxnSpPr>
          <p:spPr bwMode="gray">
            <a:xfrm>
              <a:off x="1365250" y="3387925"/>
              <a:ext cx="0" cy="1692275"/>
            </a:xfrm>
            <a:prstGeom prst="straightConnector1">
              <a:avLst/>
            </a:prstGeom>
            <a:noFill/>
            <a:ln w="19050" algn="ctr">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cxnSp>
        <p:sp>
          <p:nvSpPr>
            <p:cNvPr id="63503" name="矩形 91"/>
            <p:cNvSpPr>
              <a:spLocks noChangeArrowheads="1"/>
            </p:cNvSpPr>
            <p:nvPr/>
          </p:nvSpPr>
          <p:spPr bwMode="gray">
            <a:xfrm>
              <a:off x="465341" y="5956500"/>
              <a:ext cx="5348288" cy="412750"/>
            </a:xfrm>
            <a:prstGeom prst="rect">
              <a:avLst/>
            </a:prstGeom>
            <a:solidFill>
              <a:srgbClr val="D8B3B3"/>
            </a:solidFill>
            <a:ln w="25400" cap="flat" cmpd="sng" algn="ctr">
              <a:noFill/>
              <a:prstDash val="solid"/>
            </a:ln>
            <a:effectLst/>
            <a:extLst>
              <a:ext uri="{91240B29-F687-4F45-9708-019B960494DF}">
                <a14:hiddenLine xmlns:a14="http://schemas.microsoft.com/office/drawing/2010/main" w="25400" algn="ctr">
                  <a:solidFill>
                    <a:srgbClr val="000000"/>
                  </a:solidFill>
                  <a:miter lim="800000"/>
                  <a:headEnd/>
                  <a:tailEnd/>
                </a14:hiddenLine>
              </a:ext>
            </a:extLst>
          </p:spPr>
          <p:txBody>
            <a:bodyPr rtlCol="0" anchor="ct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a:r>
                <a:rPr lang="en-US" sz="1200" b="1" dirty="0"/>
                <a:t>NCE automatically generates NETCONF packets and sends the packets to a device, or configure a device in CLI/SSH mode.</a:t>
              </a:r>
            </a:p>
          </p:txBody>
        </p:sp>
        <p:cxnSp>
          <p:nvCxnSpPr>
            <p:cNvPr id="63504" name="直接箭头连接符 92"/>
            <p:cNvCxnSpPr>
              <a:cxnSpLocks/>
            </p:cNvCxnSpPr>
            <p:nvPr/>
          </p:nvCxnSpPr>
          <p:spPr bwMode="gray">
            <a:xfrm>
              <a:off x="1779588" y="1829000"/>
              <a:ext cx="0" cy="3287713"/>
            </a:xfrm>
            <a:prstGeom prst="straightConnector1">
              <a:avLst/>
            </a:prstGeom>
            <a:noFill/>
            <a:ln w="19050" cap="flat" cmpd="sng" algn="ctr">
              <a:solidFill>
                <a:srgbClr val="00B0F0"/>
              </a:solidFill>
              <a:prstDash val="solid"/>
              <a:headEnd type="triangle"/>
              <a:tailEnd type="triangle"/>
            </a:ln>
            <a:effectLst/>
            <a:extLst>
              <a:ext uri="{909E8E84-426E-40DD-AFC4-6F175D3DCCD1}">
                <a14:hiddenFill xmlns:a14="http://schemas.microsoft.com/office/drawing/2010/main">
                  <a:noFill/>
                </a14:hiddenFill>
              </a:ext>
            </a:extLst>
          </p:spPr>
        </p:cxnSp>
        <p:cxnSp>
          <p:nvCxnSpPr>
            <p:cNvPr id="63505" name="直接箭头连接符 93"/>
            <p:cNvCxnSpPr>
              <a:cxnSpLocks/>
              <a:stCxn id="82" idx="2"/>
            </p:cNvCxnSpPr>
            <p:nvPr/>
          </p:nvCxnSpPr>
          <p:spPr bwMode="gray">
            <a:xfrm>
              <a:off x="1365250" y="5437388"/>
              <a:ext cx="0" cy="566737"/>
            </a:xfrm>
            <a:prstGeom prst="straightConnector1">
              <a:avLst/>
            </a:prstGeom>
            <a:noFill/>
            <a:ln w="19050" cap="flat" cmpd="sng" algn="ctr">
              <a:solidFill>
                <a:srgbClr val="00B0F0"/>
              </a:solidFill>
              <a:prstDash val="solid"/>
              <a:headEnd type="triangle"/>
              <a:tailEnd type="triangle"/>
            </a:ln>
            <a:effectLst/>
            <a:extLst>
              <a:ext uri="{909E8E84-426E-40DD-AFC4-6F175D3DCCD1}">
                <a14:hiddenFill xmlns:a14="http://schemas.microsoft.com/office/drawing/2010/main">
                  <a:noFill/>
                </a14:hiddenFill>
              </a:ext>
            </a:extLst>
          </p:spPr>
        </p:cxnSp>
        <p:cxnSp>
          <p:nvCxnSpPr>
            <p:cNvPr id="95" name="直接箭头连接符 94"/>
            <p:cNvCxnSpPr>
              <a:cxnSpLocks/>
              <a:stCxn id="81" idx="3"/>
            </p:cNvCxnSpPr>
            <p:nvPr/>
          </p:nvCxnSpPr>
          <p:spPr bwMode="gray">
            <a:xfrm>
              <a:off x="2027238" y="3183138"/>
              <a:ext cx="450850" cy="0"/>
            </a:xfrm>
            <a:prstGeom prst="straightConnector1">
              <a:avLst/>
            </a:prstGeom>
            <a:noFill/>
            <a:ln w="19050" cap="flat" cmpd="sng" algn="ctr">
              <a:solidFill>
                <a:schemeClr val="accent6">
                  <a:lumMod val="75000"/>
                </a:schemeClr>
              </a:solidFill>
              <a:prstDash val="sysDash"/>
              <a:headEnd type="none" w="med" len="med"/>
              <a:tailEnd type="none" w="med" len="med"/>
            </a:ln>
            <a:effectLst/>
          </p:spPr>
        </p:cxnSp>
        <p:cxnSp>
          <p:nvCxnSpPr>
            <p:cNvPr id="63507" name="直接箭头连接符 95"/>
            <p:cNvCxnSpPr>
              <a:cxnSpLocks/>
              <a:stCxn id="82" idx="3"/>
              <a:endCxn id="87" idx="1"/>
            </p:cNvCxnSpPr>
            <p:nvPr/>
          </p:nvCxnSpPr>
          <p:spPr bwMode="gray">
            <a:xfrm>
              <a:off x="2109788" y="5259588"/>
              <a:ext cx="373062" cy="3175"/>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97" name="矩形 96"/>
            <p:cNvSpPr/>
            <p:nvPr/>
          </p:nvSpPr>
          <p:spPr bwMode="gray">
            <a:xfrm>
              <a:off x="3032127" y="3006925"/>
              <a:ext cx="2112960" cy="320675"/>
            </a:xfrm>
            <a:prstGeom prst="rect">
              <a:avLst/>
            </a:prstGeom>
            <a:solidFill>
              <a:schemeClr val="accent2">
                <a:lumMod val="40000"/>
                <a:lumOff val="60000"/>
              </a:schemeClr>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YANG</a:t>
              </a:r>
            </a:p>
          </p:txBody>
        </p:sp>
        <p:sp>
          <p:nvSpPr>
            <p:cNvPr id="98" name="矩形 97"/>
            <p:cNvSpPr/>
            <p:nvPr/>
          </p:nvSpPr>
          <p:spPr bwMode="gray">
            <a:xfrm>
              <a:off x="3032126" y="3565725"/>
              <a:ext cx="2120900" cy="320675"/>
            </a:xfrm>
            <a:prstGeom prst="rect">
              <a:avLst/>
            </a:prstGeom>
            <a:solidFill>
              <a:schemeClr val="accent2">
                <a:lumMod val="40000"/>
                <a:lumOff val="60000"/>
              </a:schemeClr>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Service callback logic</a:t>
              </a:r>
            </a:p>
          </p:txBody>
        </p:sp>
        <p:sp>
          <p:nvSpPr>
            <p:cNvPr id="99" name="矩形 98"/>
            <p:cNvSpPr/>
            <p:nvPr/>
          </p:nvSpPr>
          <p:spPr bwMode="gray">
            <a:xfrm>
              <a:off x="2647950" y="4189613"/>
              <a:ext cx="1331913" cy="330200"/>
            </a:xfrm>
            <a:prstGeom prst="rect">
              <a:avLst/>
            </a:prstGeom>
            <a:solidFill>
              <a:schemeClr val="accent2">
                <a:lumMod val="40000"/>
                <a:lumOff val="60000"/>
              </a:schemeClr>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NE profile 1</a:t>
              </a:r>
            </a:p>
          </p:txBody>
        </p:sp>
        <p:sp>
          <p:nvSpPr>
            <p:cNvPr id="101" name="矩形 100"/>
            <p:cNvSpPr/>
            <p:nvPr/>
          </p:nvSpPr>
          <p:spPr bwMode="gray">
            <a:xfrm>
              <a:off x="4157663" y="4189613"/>
              <a:ext cx="1370012" cy="330200"/>
            </a:xfrm>
            <a:prstGeom prst="rect">
              <a:avLst/>
            </a:prstGeom>
            <a:solidFill>
              <a:schemeClr val="accent2">
                <a:lumMod val="40000"/>
                <a:lumOff val="60000"/>
              </a:schemeClr>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NE profile 2</a:t>
              </a:r>
            </a:p>
          </p:txBody>
        </p:sp>
        <p:sp>
          <p:nvSpPr>
            <p:cNvPr id="102" name="矩形 101"/>
            <p:cNvSpPr/>
            <p:nvPr/>
          </p:nvSpPr>
          <p:spPr bwMode="gray">
            <a:xfrm>
              <a:off x="4175125" y="5227838"/>
              <a:ext cx="1341438" cy="312737"/>
            </a:xfrm>
            <a:prstGeom prst="rect">
              <a:avLst/>
            </a:prstGeom>
            <a:solidFill>
              <a:srgbClr val="56C4D2"/>
            </a:solidFill>
            <a:ln w="25400" cap="flat" cmpd="sng" algn="ctr">
              <a:noFill/>
              <a:prstDash val="solid"/>
            </a:ln>
            <a:effectLst/>
          </p:spPr>
          <p:txBody>
            <a:bodyPr rtlCol="0" anchor="ctr"/>
            <a:lstStyle/>
            <a:p>
              <a:pPr algn="ctr" defTabSz="914400"/>
              <a:r>
                <a:rPr lang="en-US" sz="1400" kern="0" dirty="0">
                  <a:solidFill>
                    <a:schemeClr val="bg1"/>
                  </a:solidFill>
                  <a:latin typeface="Huawei Sans" panose="020C0503030203020204" pitchFamily="34" charset="0"/>
                  <a:ea typeface="方正兰亭黑简体" panose="02000000000000000000" pitchFamily="2" charset="-122"/>
                </a:rPr>
                <a:t>NE YANG 2</a:t>
              </a:r>
            </a:p>
          </p:txBody>
        </p:sp>
        <p:sp>
          <p:nvSpPr>
            <p:cNvPr id="103" name="矩形 102"/>
            <p:cNvSpPr/>
            <p:nvPr/>
          </p:nvSpPr>
          <p:spPr bwMode="gray">
            <a:xfrm>
              <a:off x="465341" y="1273375"/>
              <a:ext cx="5349875" cy="566738"/>
            </a:xfrm>
            <a:prstGeom prst="rect">
              <a:avLst/>
            </a:prstGeom>
            <a:solidFill>
              <a:srgbClr val="BEE9EE"/>
            </a:solidFill>
            <a:ln w="25400" cap="flat" cmpd="sng" algn="ctr">
              <a:noFill/>
              <a:prstDash val="solid"/>
            </a:ln>
            <a:effectLst/>
          </p:spPr>
          <p:txBody>
            <a:bodyPr rtlCol="0" anchor="ctr"/>
            <a:lstStyle/>
            <a:p>
              <a:pPr algn="ctr" defTabSz="914400"/>
              <a:endParaRPr lang="en-US" altLang="zh-CN" sz="1400" kern="0" dirty="0">
                <a:solidFill>
                  <a:schemeClr val="bg1"/>
                </a:solidFill>
                <a:latin typeface="Huawei Sans" panose="020C0503030203020204" pitchFamily="34" charset="0"/>
                <a:ea typeface="方正兰亭黑简体" panose="02000000000000000000" pitchFamily="2" charset="-122"/>
              </a:endParaRPr>
            </a:p>
          </p:txBody>
        </p:sp>
        <p:cxnSp>
          <p:nvCxnSpPr>
            <p:cNvPr id="63516" name="直接箭头连接符 105"/>
            <p:cNvCxnSpPr>
              <a:cxnSpLocks noChangeShapeType="1"/>
              <a:stCxn id="98" idx="0"/>
              <a:endCxn id="97" idx="2"/>
            </p:cNvCxnSpPr>
            <p:nvPr/>
          </p:nvCxnSpPr>
          <p:spPr bwMode="gray">
            <a:xfrm flipH="1" flipV="1">
              <a:off x="4088607" y="3327600"/>
              <a:ext cx="3969" cy="23812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7" name="直接箭头连接符 106"/>
            <p:cNvCxnSpPr>
              <a:cxnSpLocks noChangeShapeType="1"/>
              <a:stCxn id="99" idx="0"/>
              <a:endCxn id="98" idx="2"/>
            </p:cNvCxnSpPr>
            <p:nvPr/>
          </p:nvCxnSpPr>
          <p:spPr bwMode="gray">
            <a:xfrm flipV="1">
              <a:off x="3313907" y="3886400"/>
              <a:ext cx="778669" cy="303213"/>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8" name="直接箭头连接符 107"/>
            <p:cNvCxnSpPr>
              <a:cxnSpLocks noChangeShapeType="1"/>
              <a:stCxn id="101" idx="0"/>
              <a:endCxn id="98" idx="2"/>
            </p:cNvCxnSpPr>
            <p:nvPr/>
          </p:nvCxnSpPr>
          <p:spPr bwMode="gray">
            <a:xfrm flipH="1" flipV="1">
              <a:off x="4092576" y="3886400"/>
              <a:ext cx="750093" cy="303213"/>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19" name="直接箭头连接符 108"/>
            <p:cNvCxnSpPr>
              <a:cxnSpLocks noChangeShapeType="1"/>
              <a:stCxn id="100" idx="0"/>
              <a:endCxn id="99" idx="2"/>
            </p:cNvCxnSpPr>
            <p:nvPr/>
          </p:nvCxnSpPr>
          <p:spPr bwMode="gray">
            <a:xfrm flipH="1" flipV="1">
              <a:off x="3313113" y="4519813"/>
              <a:ext cx="4762" cy="71437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20" name="直接箭头连接符 109"/>
            <p:cNvCxnSpPr>
              <a:cxnSpLocks noChangeShapeType="1"/>
              <a:stCxn id="102" idx="0"/>
              <a:endCxn id="101" idx="2"/>
            </p:cNvCxnSpPr>
            <p:nvPr/>
          </p:nvCxnSpPr>
          <p:spPr bwMode="gray">
            <a:xfrm flipH="1" flipV="1">
              <a:off x="4841875" y="4519813"/>
              <a:ext cx="4763" cy="708025"/>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cxnSp>
          <p:nvCxnSpPr>
            <p:cNvPr id="63521" name="直接箭头连接符 110"/>
            <p:cNvCxnSpPr>
              <a:cxnSpLocks noChangeShapeType="1"/>
              <a:stCxn id="97" idx="0"/>
            </p:cNvCxnSpPr>
            <p:nvPr/>
          </p:nvCxnSpPr>
          <p:spPr bwMode="gray">
            <a:xfrm flipH="1" flipV="1">
              <a:off x="4084639" y="1787725"/>
              <a:ext cx="3968" cy="1219200"/>
            </a:xfrm>
            <a:prstGeom prst="straightConnector1">
              <a:avLst/>
            </a:prstGeom>
            <a:noFill/>
            <a:ln w="19050" algn="ctr">
              <a:solidFill>
                <a:srgbClr val="EC7061"/>
              </a:solidFill>
              <a:prstDash val="sysDash"/>
              <a:round/>
              <a:headEnd/>
              <a:tailEnd/>
            </a:ln>
            <a:extLst>
              <a:ext uri="{909E8E84-426E-40DD-AFC4-6F175D3DCCD1}">
                <a14:hiddenFill xmlns:a14="http://schemas.microsoft.com/office/drawing/2010/main">
                  <a:noFill/>
                </a14:hiddenFill>
              </a:ext>
            </a:extLst>
          </p:spPr>
        </p:cxnSp>
        <p:sp>
          <p:nvSpPr>
            <p:cNvPr id="112" name="矩形 111"/>
            <p:cNvSpPr/>
            <p:nvPr/>
          </p:nvSpPr>
          <p:spPr bwMode="gray">
            <a:xfrm>
              <a:off x="5911850" y="4138813"/>
              <a:ext cx="923925" cy="576262"/>
            </a:xfrm>
            <a:prstGeom prst="rect">
              <a:avLst/>
            </a:prstGeom>
            <a:solidFill>
              <a:srgbClr val="FFF2CC"/>
            </a:solidFill>
            <a:ln w="25400" cap="flat" cmpd="sng" algn="ctr">
              <a:noFill/>
              <a:prstDash val="solid"/>
            </a:ln>
            <a:effectLst/>
          </p:spPr>
          <p:txBody>
            <a:bodyPr rtlCol="0" anchor="ctr"/>
            <a:lstStyle/>
            <a:p>
              <a:pPr algn="ctr" defTabSz="914400"/>
              <a:r>
                <a:rPr lang="en-US" sz="1400" kern="0">
                  <a:latin typeface="Huawei Sans" panose="020C0503030203020204" pitchFamily="34" charset="0"/>
                  <a:ea typeface="方正兰亭黑简体" panose="02000000000000000000" pitchFamily="2" charset="-122"/>
                </a:rPr>
                <a:t>Jinja2</a:t>
              </a:r>
              <a:endParaRPr lang="en-US" sz="1400" kern="0" dirty="0">
                <a:latin typeface="Huawei Sans" panose="020C0503030203020204" pitchFamily="34" charset="0"/>
                <a:ea typeface="方正兰亭黑简体" panose="02000000000000000000" pitchFamily="2" charset="-122"/>
              </a:endParaRPr>
            </a:p>
          </p:txBody>
        </p:sp>
        <p:sp>
          <p:nvSpPr>
            <p:cNvPr id="113" name="矩形 112"/>
            <p:cNvSpPr/>
            <p:nvPr/>
          </p:nvSpPr>
          <p:spPr bwMode="gray">
            <a:xfrm>
              <a:off x="5911850" y="3275213"/>
              <a:ext cx="923925" cy="800100"/>
            </a:xfrm>
            <a:prstGeom prst="rect">
              <a:avLst/>
            </a:prstGeom>
            <a:solidFill>
              <a:srgbClr val="FFF2CC"/>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Python</a:t>
              </a:r>
            </a:p>
          </p:txBody>
        </p:sp>
        <p:sp>
          <p:nvSpPr>
            <p:cNvPr id="114" name="矩形 113"/>
            <p:cNvSpPr/>
            <p:nvPr/>
          </p:nvSpPr>
          <p:spPr bwMode="gray">
            <a:xfrm>
              <a:off x="5911850" y="2411613"/>
              <a:ext cx="923925" cy="798512"/>
            </a:xfrm>
            <a:prstGeom prst="rect">
              <a:avLst/>
            </a:prstGeom>
            <a:solidFill>
              <a:srgbClr val="FFF2CC"/>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YANG</a:t>
              </a:r>
            </a:p>
          </p:txBody>
        </p:sp>
        <p:sp>
          <p:nvSpPr>
            <p:cNvPr id="115" name="矩形 114"/>
            <p:cNvSpPr/>
            <p:nvPr/>
          </p:nvSpPr>
          <p:spPr bwMode="gray">
            <a:xfrm>
              <a:off x="5911850" y="4834138"/>
              <a:ext cx="923925" cy="1054100"/>
            </a:xfrm>
            <a:prstGeom prst="rect">
              <a:avLst/>
            </a:prstGeom>
            <a:solidFill>
              <a:srgbClr val="94DAE2"/>
            </a:solidFill>
            <a:ln w="25400" cap="flat" cmpd="sng" algn="ctr">
              <a:noFill/>
              <a:prstDash val="solid"/>
            </a:ln>
            <a:effectLst/>
          </p:spPr>
          <p:txBody>
            <a:bodyPr rtlCol="0" anchor="ctr"/>
            <a:lstStyle/>
            <a:p>
              <a:pPr algn="ctr" defTabSz="914400"/>
              <a:r>
                <a:rPr lang="en-US" sz="1400" kern="0" dirty="0">
                  <a:latin typeface="Huawei Sans" panose="020C0503030203020204" pitchFamily="34" charset="0"/>
                  <a:ea typeface="方正兰亭黑简体" panose="02000000000000000000" pitchFamily="2" charset="-122"/>
                </a:rPr>
                <a:t>YANG</a:t>
              </a:r>
            </a:p>
          </p:txBody>
        </p:sp>
        <p:sp>
          <p:nvSpPr>
            <p:cNvPr id="100" name="矩形 99"/>
            <p:cNvSpPr/>
            <p:nvPr/>
          </p:nvSpPr>
          <p:spPr bwMode="gray">
            <a:xfrm>
              <a:off x="2647950" y="5234188"/>
              <a:ext cx="1341438" cy="311150"/>
            </a:xfrm>
            <a:prstGeom prst="rect">
              <a:avLst/>
            </a:prstGeom>
            <a:solidFill>
              <a:srgbClr val="56C4D2"/>
            </a:solidFill>
            <a:ln w="25400" cap="flat" cmpd="sng" algn="ctr">
              <a:noFill/>
              <a:prstDash val="solid"/>
            </a:ln>
            <a:effectLst/>
          </p:spPr>
          <p:txBody>
            <a:bodyPr rtlCol="0" anchor="ctr"/>
            <a:lstStyle/>
            <a:p>
              <a:pPr algn="ctr" defTabSz="914400"/>
              <a:r>
                <a:rPr lang="en-US" sz="1400" kern="0" dirty="0">
                  <a:solidFill>
                    <a:schemeClr val="bg1"/>
                  </a:solidFill>
                  <a:latin typeface="Huawei Sans" panose="020C0503030203020204" pitchFamily="34" charset="0"/>
                  <a:ea typeface="方正兰亭黑简体" panose="02000000000000000000" pitchFamily="2" charset="-122"/>
                </a:rPr>
                <a:t>NE YANG 1</a:t>
              </a:r>
            </a:p>
          </p:txBody>
        </p:sp>
        <p:cxnSp>
          <p:nvCxnSpPr>
            <p:cNvPr id="63527" name="直接箭头连接符 118"/>
            <p:cNvCxnSpPr>
              <a:cxnSpLocks/>
            </p:cNvCxnSpPr>
            <p:nvPr/>
          </p:nvCxnSpPr>
          <p:spPr bwMode="gray">
            <a:xfrm flipV="1">
              <a:off x="4843009" y="5539661"/>
              <a:ext cx="0" cy="400050"/>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cxnSp>
          <p:nvCxnSpPr>
            <p:cNvPr id="63528" name="直接箭头连接符 119"/>
            <p:cNvCxnSpPr>
              <a:cxnSpLocks/>
            </p:cNvCxnSpPr>
            <p:nvPr/>
          </p:nvCxnSpPr>
          <p:spPr bwMode="gray">
            <a:xfrm flipV="1">
              <a:off x="3313113" y="5539661"/>
              <a:ext cx="0" cy="400050"/>
            </a:xfrm>
            <a:prstGeom prst="straightConnector1">
              <a:avLst/>
            </a:prstGeom>
            <a:noFill/>
            <a:ln w="19050" algn="ctr">
              <a:solidFill>
                <a:srgbClr val="00B0F0"/>
              </a:solidFill>
              <a:prstDash val="sysDash"/>
              <a:round/>
              <a:headEnd/>
              <a:tailEnd/>
            </a:ln>
            <a:extLst>
              <a:ext uri="{909E8E84-426E-40DD-AFC4-6F175D3DCCD1}">
                <a14:hiddenFill xmlns:a14="http://schemas.microsoft.com/office/drawing/2010/main">
                  <a:noFill/>
                </a14:hiddenFill>
              </a:ext>
            </a:extLst>
          </p:spPr>
        </p:cxnSp>
        <p:sp>
          <p:nvSpPr>
            <p:cNvPr id="129" name="矩形 128"/>
            <p:cNvSpPr/>
            <p:nvPr/>
          </p:nvSpPr>
          <p:spPr bwMode="gray">
            <a:xfrm>
              <a:off x="655637" y="1425012"/>
              <a:ext cx="1895475" cy="317500"/>
            </a:xfrm>
            <a:prstGeom prst="rect">
              <a:avLst/>
            </a:prstGeom>
            <a:solidFill>
              <a:srgbClr val="56C4D2"/>
            </a:solidFill>
            <a:ln w="25400" cap="flat" cmpd="sng" algn="ctr">
              <a:noFill/>
              <a:prstDash val="solid"/>
            </a:ln>
            <a:effectLst/>
          </p:spPr>
          <p:txBody>
            <a:bodyPr rtlCol="0" anchor="ctr"/>
            <a:lstStyle/>
            <a:p>
              <a:pPr algn="ctr" defTabSz="914400"/>
              <a:r>
                <a:rPr lang="en-US" sz="1400" kern="0" dirty="0">
                  <a:solidFill>
                    <a:schemeClr val="bg1"/>
                  </a:solidFill>
                  <a:latin typeface="Huawei Sans" panose="020C0503030203020204" pitchFamily="34" charset="0"/>
                  <a:ea typeface="方正兰亭黑简体" panose="02000000000000000000" pitchFamily="2" charset="-122"/>
                </a:rPr>
                <a:t>RESTful API</a:t>
              </a:r>
            </a:p>
          </p:txBody>
        </p:sp>
        <p:sp>
          <p:nvSpPr>
            <p:cNvPr id="130" name="矩形 129"/>
            <p:cNvSpPr/>
            <p:nvPr/>
          </p:nvSpPr>
          <p:spPr bwMode="gray">
            <a:xfrm>
              <a:off x="3095625" y="1425012"/>
              <a:ext cx="1993900" cy="317500"/>
            </a:xfrm>
            <a:prstGeom prst="rect">
              <a:avLst/>
            </a:prstGeom>
            <a:solidFill>
              <a:srgbClr val="56C4D2"/>
            </a:solidFill>
            <a:ln w="25400" cap="flat" cmpd="sng" algn="ctr">
              <a:noFill/>
              <a:prstDash val="solid"/>
            </a:ln>
            <a:effectLst/>
          </p:spPr>
          <p:txBody>
            <a:bodyPr rtlCol="0" anchor="ctr"/>
            <a:lstStyle/>
            <a:p>
              <a:pPr algn="ctr" defTabSz="914400"/>
              <a:r>
                <a:rPr lang="en-US" sz="1400" kern="0" dirty="0">
                  <a:solidFill>
                    <a:schemeClr val="bg1"/>
                  </a:solidFill>
                  <a:latin typeface="Huawei Sans" panose="020C0503030203020204" pitchFamily="34" charset="0"/>
                  <a:ea typeface="方正兰亭黑简体" panose="02000000000000000000" pitchFamily="2" charset="-122"/>
                </a:rPr>
                <a:t>Web UI</a:t>
              </a:r>
            </a:p>
          </p:txBody>
        </p:sp>
      </p:grpSp>
    </p:spTree>
    <p:extLst>
      <p:ext uri="{BB962C8B-B14F-4D97-AF65-F5344CB8AC3E}">
        <p14:creationId xmlns:p14="http://schemas.microsoft.com/office/powerpoint/2010/main" val="35203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normAutofit/>
          </a:bodyPr>
          <a:lstStyle/>
          <a:p>
            <a:r>
              <a:rPr lang="en-US" dirty="0"/>
              <a:t>Network Automation Overview</a:t>
            </a:r>
          </a:p>
        </p:txBody>
      </p:sp>
    </p:spTree>
    <p:extLst>
      <p:ext uri="{BB962C8B-B14F-4D97-AF65-F5344CB8AC3E}">
        <p14:creationId xmlns:p14="http://schemas.microsoft.com/office/powerpoint/2010/main" val="271046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6028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a:solidFill>
                  <a:schemeClr val="bg1">
                    <a:lumMod val="50000"/>
                  </a:schemeClr>
                </a:solidFill>
                <a:sym typeface="Huawei Sans" panose="020C0503030203020204" pitchFamily="34" charset="0"/>
              </a:rPr>
              <a:t>Network Programming and Automation</a:t>
            </a:r>
          </a:p>
          <a:p>
            <a:r>
              <a:rPr lang="en-US" altLang="zh-CN" dirty="0">
                <a:solidFill>
                  <a:schemeClr val="bg1">
                    <a:lumMod val="50000"/>
                  </a:schemeClr>
                </a:solidFill>
                <a:sym typeface="Huawei Sans" panose="020C0503030203020204" pitchFamily="34" charset="0"/>
              </a:rPr>
              <a:t>Network Automation Engineers</a:t>
            </a:r>
          </a:p>
          <a:p>
            <a:r>
              <a:rPr lang="en-US" altLang="zh-CN" dirty="0">
                <a:solidFill>
                  <a:schemeClr val="bg1">
                    <a:lumMod val="50000"/>
                  </a:schemeClr>
                </a:solidFill>
                <a:sym typeface="Huawei Sans" panose="020C0503030203020204" pitchFamily="34" charset="0"/>
              </a:rPr>
              <a:t>Network Automation Classification</a:t>
            </a:r>
          </a:p>
          <a:p>
            <a:r>
              <a:rPr lang="en-US" altLang="zh-CN" b="1" dirty="0">
                <a:sym typeface="Huawei Sans" panose="020C0503030203020204" pitchFamily="34" charset="0"/>
              </a:rPr>
              <a:t>Network AI</a:t>
            </a:r>
          </a:p>
        </p:txBody>
      </p:sp>
    </p:spTree>
    <p:extLst>
      <p:ext uri="{BB962C8B-B14F-4D97-AF65-F5344CB8AC3E}">
        <p14:creationId xmlns:p14="http://schemas.microsoft.com/office/powerpoint/2010/main" val="2075246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线条">
            <a:extLst>
              <a:ext uri="{FF2B5EF4-FFF2-40B4-BE49-F238E27FC236}">
                <a16:creationId xmlns:a16="http://schemas.microsoft.com/office/drawing/2014/main" xmlns="" id="{D9C1309E-D970-4D07-8497-D18D02916F93}"/>
              </a:ext>
            </a:extLst>
          </p:cNvPr>
          <p:cNvSpPr/>
          <p:nvPr/>
        </p:nvSpPr>
        <p:spPr bwMode="gray">
          <a:xfrm>
            <a:off x="1489254" y="2362608"/>
            <a:ext cx="2090734" cy="0"/>
          </a:xfrm>
          <a:prstGeom prst="line">
            <a:avLst/>
          </a:prstGeom>
          <a:ln w="25400">
            <a:solidFill>
              <a:srgbClr val="56C4D2"/>
            </a:solidFill>
            <a:miter lim="400000"/>
            <a:headEnd type="none"/>
          </a:ln>
        </p:spPr>
        <p:txBody>
          <a:bodyPr lIns="27093" tIns="27093" rIns="27093" bIns="27093" anchor="ctr"/>
          <a:lstStyle/>
          <a:p>
            <a:pPr algn="ctr" defTabSz="440266" hangingPunct="0">
              <a:defRPr sz="2400" b="0">
                <a:latin typeface="+mn-lt"/>
                <a:ea typeface="+mn-ea"/>
                <a:cs typeface="+mn-cs"/>
                <a:sym typeface="Helvetica Neue Medium"/>
              </a:defRPr>
            </a:pPr>
            <a:endParaRPr sz="1600" ker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2" name="线条">
            <a:extLst>
              <a:ext uri="{FF2B5EF4-FFF2-40B4-BE49-F238E27FC236}">
                <a16:creationId xmlns:a16="http://schemas.microsoft.com/office/drawing/2014/main" xmlns="" id="{B68AE729-124E-4CB4-8970-585B70A61590}"/>
              </a:ext>
            </a:extLst>
          </p:cNvPr>
          <p:cNvSpPr/>
          <p:nvPr/>
        </p:nvSpPr>
        <p:spPr bwMode="gray">
          <a:xfrm>
            <a:off x="3811457" y="2354053"/>
            <a:ext cx="2090734" cy="0"/>
          </a:xfrm>
          <a:prstGeom prst="line">
            <a:avLst/>
          </a:prstGeom>
          <a:ln w="25400">
            <a:solidFill>
              <a:srgbClr val="56C4D2"/>
            </a:solidFill>
            <a:miter lim="400000"/>
            <a:headEnd type="none"/>
          </a:ln>
        </p:spPr>
        <p:txBody>
          <a:bodyPr lIns="27093" tIns="27093" rIns="27093" bIns="27093" anchor="ctr"/>
          <a:lstStyle/>
          <a:p>
            <a:pPr algn="ctr" defTabSz="440266" hangingPunct="0">
              <a:defRPr sz="2400" b="0">
                <a:latin typeface="+mn-lt"/>
                <a:ea typeface="+mn-ea"/>
                <a:cs typeface="+mn-cs"/>
                <a:sym typeface="Helvetica Neue Medium"/>
              </a:defRPr>
            </a:pPr>
            <a:endParaRPr sz="1600" ker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3" name="线条">
            <a:extLst>
              <a:ext uri="{FF2B5EF4-FFF2-40B4-BE49-F238E27FC236}">
                <a16:creationId xmlns:a16="http://schemas.microsoft.com/office/drawing/2014/main" xmlns="" id="{19C7A139-EB37-40CF-9611-B40404805055}"/>
              </a:ext>
            </a:extLst>
          </p:cNvPr>
          <p:cNvSpPr/>
          <p:nvPr/>
        </p:nvSpPr>
        <p:spPr bwMode="gray">
          <a:xfrm>
            <a:off x="6131209" y="2354053"/>
            <a:ext cx="1895406" cy="0"/>
          </a:xfrm>
          <a:prstGeom prst="line">
            <a:avLst/>
          </a:prstGeom>
          <a:ln w="25400">
            <a:solidFill>
              <a:srgbClr val="56C4D2"/>
            </a:solidFill>
            <a:miter lim="400000"/>
            <a:headEnd type="none"/>
          </a:ln>
        </p:spPr>
        <p:txBody>
          <a:bodyPr lIns="27093" tIns="27093" rIns="27093" bIns="27093" anchor="ctr"/>
          <a:lstStyle/>
          <a:p>
            <a:pPr algn="ctr" defTabSz="440266" hangingPunct="0">
              <a:defRPr sz="2400" b="0">
                <a:latin typeface="+mn-lt"/>
                <a:ea typeface="+mn-ea"/>
                <a:cs typeface="+mn-cs"/>
                <a:sym typeface="Helvetica Neue Medium"/>
              </a:defRPr>
            </a:pPr>
            <a:endParaRPr sz="1600" ker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4" name="线条">
            <a:extLst>
              <a:ext uri="{FF2B5EF4-FFF2-40B4-BE49-F238E27FC236}">
                <a16:creationId xmlns:a16="http://schemas.microsoft.com/office/drawing/2014/main" xmlns="" id="{318ABC8A-6B26-4E2B-A0E1-3CCB3367787C}"/>
              </a:ext>
            </a:extLst>
          </p:cNvPr>
          <p:cNvSpPr/>
          <p:nvPr/>
        </p:nvSpPr>
        <p:spPr bwMode="gray">
          <a:xfrm flipV="1">
            <a:off x="8258080" y="2349908"/>
            <a:ext cx="1977193" cy="14713"/>
          </a:xfrm>
          <a:prstGeom prst="line">
            <a:avLst/>
          </a:prstGeom>
          <a:ln w="25400">
            <a:solidFill>
              <a:srgbClr val="56C4D2"/>
            </a:solidFill>
            <a:miter lim="400000"/>
            <a:headEnd type="none"/>
          </a:ln>
        </p:spPr>
        <p:txBody>
          <a:bodyPr lIns="27093" tIns="27093" rIns="27093" bIns="27093" anchor="ctr"/>
          <a:lstStyle/>
          <a:p>
            <a:pPr algn="ctr" defTabSz="440266" hangingPunct="0">
              <a:defRPr sz="2400" b="0">
                <a:latin typeface="+mn-lt"/>
                <a:ea typeface="+mn-ea"/>
                <a:cs typeface="+mn-cs"/>
                <a:sym typeface="Helvetica Neue Medium"/>
              </a:defRPr>
            </a:pPr>
            <a:endParaRPr sz="1600" ker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文本框 17">
            <a:extLst>
              <a:ext uri="{FF2B5EF4-FFF2-40B4-BE49-F238E27FC236}">
                <a16:creationId xmlns:a16="http://schemas.microsoft.com/office/drawing/2014/main" xmlns="" id="{C6CC5EAC-3F33-4E62-A236-73875F72F0BF}"/>
              </a:ext>
            </a:extLst>
          </p:cNvPr>
          <p:cNvSpPr txBox="1"/>
          <p:nvPr/>
        </p:nvSpPr>
        <p:spPr bwMode="gray">
          <a:xfrm>
            <a:off x="1446724" y="2362608"/>
            <a:ext cx="2133264" cy="263661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Plant domestication</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Animal domestication</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Ore smelting</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Wheel</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Writing</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Bronze</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Iron</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Water wheel</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标题 4">
            <a:extLst>
              <a:ext uri="{FF2B5EF4-FFF2-40B4-BE49-F238E27FC236}">
                <a16:creationId xmlns:a16="http://schemas.microsoft.com/office/drawing/2014/main" xmlns="" id="{712E1936-C30B-4089-B071-6E339774D652}"/>
              </a:ext>
            </a:extLst>
          </p:cNvPr>
          <p:cNvSpPr>
            <a:spLocks noGrp="1"/>
          </p:cNvSpPr>
          <p:nvPr>
            <p:ph type="title"/>
          </p:nvPr>
        </p:nvSpPr>
        <p:spPr bwMode="gray"/>
        <p:txBody>
          <a:bodyPr/>
          <a:lstStyle/>
          <a:p>
            <a:r>
              <a:rPr lang="en-US">
                <a:sym typeface="Huawei Sans" panose="020C0503030203020204" pitchFamily="34" charset="0"/>
              </a:rPr>
              <a:t>AI: New General Purpose Technology</a:t>
            </a:r>
            <a:endParaRPr lang="en-US" dirty="0">
              <a:sym typeface="Huawei Sans" panose="020C0503030203020204" pitchFamily="34" charset="0"/>
            </a:endParaRPr>
          </a:p>
        </p:txBody>
      </p:sp>
      <p:sp>
        <p:nvSpPr>
          <p:cNvPr id="13" name="横跨整个经济的多种用途     巨大的技术性互补和溢出效应">
            <a:extLst>
              <a:ext uri="{FF2B5EF4-FFF2-40B4-BE49-F238E27FC236}">
                <a16:creationId xmlns:a16="http://schemas.microsoft.com/office/drawing/2014/main" xmlns="" id="{A118C215-3960-447C-8D3F-EB4EBE06CE26}"/>
              </a:ext>
            </a:extLst>
          </p:cNvPr>
          <p:cNvSpPr txBox="1"/>
          <p:nvPr/>
        </p:nvSpPr>
        <p:spPr bwMode="gray">
          <a:xfrm>
            <a:off x="1820649" y="5062146"/>
            <a:ext cx="8801100" cy="973747"/>
          </a:xfrm>
          <a:prstGeom prst="rect">
            <a:avLst/>
          </a:prstGeom>
          <a:ln w="3175">
            <a:miter lim="400000"/>
          </a:ln>
          <a:extLst>
            <a:ext uri="{C572A759-6A51-4108-AA02-DFA0A04FC94B}">
              <ma14:wrappingTextBoxFlag xmlns:ma14="http://schemas.microsoft.com/office/mac/drawingml/2011/main" xmlns="" val="1"/>
            </a:ext>
          </a:extLst>
        </p:spPr>
        <p:txBody>
          <a:bodyPr wrap="square" lIns="21167" tIns="21167" rIns="21167" bIns="21167" anchor="ctr">
            <a:noAutofit/>
          </a:bodyPr>
          <a:lstStyle>
            <a:lvl1pPr defTabSz="509567">
              <a:defRPr sz="4400" b="0">
                <a:solidFill>
                  <a:srgbClr val="A9A9A9"/>
                </a:solidFill>
                <a:latin typeface="Arial"/>
                <a:ea typeface="FZLanTingHeiS-DB1-GBK"/>
                <a:cs typeface="FZLanTingHeiS-DB1-GBK"/>
                <a:sym typeface="FZLanTingHeiS-DB1-GBK"/>
              </a:defRPr>
            </a:lvl1pPr>
          </a:lstStyle>
          <a:p>
            <a:pPr algn="ctr" fontAlgn="ctr" hangingPunct="0">
              <a:lnSpc>
                <a:spcPct val="150000"/>
              </a:lnSpc>
            </a:pPr>
            <a:r>
              <a:rPr lang="en-US" sz="18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AI is a multi-functional technology that can be applied almost everywhere to support techno-complementarity and generate technical overflow effect.</a:t>
            </a:r>
            <a:endParaRPr lang="en-US" sz="1800" b="1" kern="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21st Century">
            <a:extLst>
              <a:ext uri="{FF2B5EF4-FFF2-40B4-BE49-F238E27FC236}">
                <a16:creationId xmlns:a16="http://schemas.microsoft.com/office/drawing/2014/main" xmlns="" id="{96182A78-64D3-4AFC-8E86-9BCA1A402F2E}"/>
              </a:ext>
            </a:extLst>
          </p:cNvPr>
          <p:cNvSpPr txBox="1"/>
          <p:nvPr/>
        </p:nvSpPr>
        <p:spPr bwMode="gray">
          <a:xfrm>
            <a:off x="9129446" y="1617691"/>
            <a:ext cx="3190582" cy="40531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21st Century</a:t>
            </a:r>
          </a:p>
        </p:txBody>
      </p:sp>
      <p:sp>
        <p:nvSpPr>
          <p:cNvPr id="7" name="线条">
            <a:extLst>
              <a:ext uri="{FF2B5EF4-FFF2-40B4-BE49-F238E27FC236}">
                <a16:creationId xmlns:a16="http://schemas.microsoft.com/office/drawing/2014/main" xmlns="" id="{9AD72DFD-382E-470E-93E9-C3BCB8726292}"/>
              </a:ext>
            </a:extLst>
          </p:cNvPr>
          <p:cNvSpPr/>
          <p:nvPr/>
        </p:nvSpPr>
        <p:spPr bwMode="gray">
          <a:xfrm>
            <a:off x="717074" y="2354053"/>
            <a:ext cx="543168" cy="0"/>
          </a:xfrm>
          <a:prstGeom prst="line">
            <a:avLst/>
          </a:prstGeom>
          <a:ln w="25400">
            <a:solidFill>
              <a:srgbClr val="56C4D2"/>
            </a:solidFill>
            <a:miter lim="400000"/>
            <a:headEnd type="oval"/>
          </a:ln>
        </p:spPr>
        <p:txBody>
          <a:bodyPr lIns="27093" tIns="27093" rIns="27093" bIns="27093" anchor="ctr"/>
          <a:lstStyle/>
          <a:p>
            <a:pPr algn="ctr" defTabSz="440266"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9000BC~1000AD">
            <a:extLst>
              <a:ext uri="{FF2B5EF4-FFF2-40B4-BE49-F238E27FC236}">
                <a16:creationId xmlns:a16="http://schemas.microsoft.com/office/drawing/2014/main" xmlns="" id="{C159BC0F-0B28-4AF3-A4D6-7DDC7EC3634A}"/>
              </a:ext>
            </a:extLst>
          </p:cNvPr>
          <p:cNvSpPr txBox="1"/>
          <p:nvPr/>
        </p:nvSpPr>
        <p:spPr bwMode="gray">
          <a:xfrm>
            <a:off x="317500" y="1630391"/>
            <a:ext cx="2252150" cy="333484"/>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lvl1pPr defTabSz="902953">
              <a:lnSpc>
                <a:spcPct val="80000"/>
              </a:lnSpc>
              <a:defRPr sz="3200">
                <a:latin typeface="Arial"/>
                <a:ea typeface="Akkurat Pro"/>
                <a:cs typeface="Akkurat Pro"/>
                <a:sym typeface="Akkurat Pro"/>
              </a:defRPr>
            </a:lvl1pPr>
          </a:lstStyle>
          <a:p>
            <a:pPr algn="ctr" fontAlgn="ctr" hangingPunct="0"/>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9000 BC to 1000 AD</a:t>
            </a:r>
          </a:p>
        </p:txBody>
      </p:sp>
      <p:sp>
        <p:nvSpPr>
          <p:cNvPr id="9" name="15th ~18th Century">
            <a:extLst>
              <a:ext uri="{FF2B5EF4-FFF2-40B4-BE49-F238E27FC236}">
                <a16:creationId xmlns:a16="http://schemas.microsoft.com/office/drawing/2014/main" xmlns="" id="{FD8EA18C-B86C-489D-A1D0-19DB06710822}"/>
              </a:ext>
            </a:extLst>
          </p:cNvPr>
          <p:cNvSpPr txBox="1"/>
          <p:nvPr/>
        </p:nvSpPr>
        <p:spPr bwMode="gray">
          <a:xfrm>
            <a:off x="2376948" y="1630391"/>
            <a:ext cx="2637554" cy="333483"/>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15th to 18th Century</a:t>
            </a:r>
          </a:p>
        </p:txBody>
      </p:sp>
      <p:sp>
        <p:nvSpPr>
          <p:cNvPr id="10" name="19th Century">
            <a:extLst>
              <a:ext uri="{FF2B5EF4-FFF2-40B4-BE49-F238E27FC236}">
                <a16:creationId xmlns:a16="http://schemas.microsoft.com/office/drawing/2014/main" xmlns="" id="{A8C6FE9C-51D4-4B73-9A66-057E37CEF1B3}"/>
              </a:ext>
            </a:extLst>
          </p:cNvPr>
          <p:cNvSpPr txBox="1"/>
          <p:nvPr/>
        </p:nvSpPr>
        <p:spPr bwMode="gray">
          <a:xfrm>
            <a:off x="4889401" y="1541491"/>
            <a:ext cx="2252150" cy="54947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19th Century</a:t>
            </a:r>
          </a:p>
        </p:txBody>
      </p:sp>
      <p:sp>
        <p:nvSpPr>
          <p:cNvPr id="11" name="20th Century">
            <a:extLst>
              <a:ext uri="{FF2B5EF4-FFF2-40B4-BE49-F238E27FC236}">
                <a16:creationId xmlns:a16="http://schemas.microsoft.com/office/drawing/2014/main" xmlns="" id="{6DF903FF-4A60-4BBC-B880-B032E14ECF2B}"/>
              </a:ext>
            </a:extLst>
          </p:cNvPr>
          <p:cNvSpPr txBox="1"/>
          <p:nvPr/>
        </p:nvSpPr>
        <p:spPr bwMode="gray">
          <a:xfrm>
            <a:off x="6547057" y="1630391"/>
            <a:ext cx="3190582" cy="405318"/>
          </a:xfrm>
          <a:prstGeom prst="rect">
            <a:avLst/>
          </a:prstGeom>
          <a:ln w="3175">
            <a:miter lim="400000"/>
          </a:ln>
          <a:extLst>
            <a:ext uri="{C572A759-6A51-4108-AA02-DFA0A04FC94B}">
              <ma14:wrappingTextBoxFlag xmlns:ma14="http://schemas.microsoft.com/office/mac/drawingml/2011/main" xmlns="" val="1"/>
            </a:ext>
          </a:extLst>
        </p:spPr>
        <p:txBody>
          <a:bodyPr lIns="0" tIns="0" rIns="0" bIns="0" anchor="ctr">
            <a:noAutofit/>
          </a:bodyPr>
          <a:lstStyle/>
          <a:p>
            <a:pPr algn="ctr" defTabSz="609493" fontAlgn="ctr" hangingPunct="0">
              <a:lnSpc>
                <a:spcPct val="80000"/>
              </a:lnSpc>
              <a:defRPr sz="3200">
                <a:latin typeface="Arial"/>
                <a:ea typeface="Akkurat Pro"/>
                <a:cs typeface="Akkurat Pro"/>
                <a:sym typeface="Akkurat Pro"/>
              </a:defRPr>
            </a:pP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20th Century</a:t>
            </a:r>
          </a:p>
        </p:txBody>
      </p:sp>
      <p:grpSp>
        <p:nvGrpSpPr>
          <p:cNvPr id="14" name="成组">
            <a:extLst>
              <a:ext uri="{FF2B5EF4-FFF2-40B4-BE49-F238E27FC236}">
                <a16:creationId xmlns:a16="http://schemas.microsoft.com/office/drawing/2014/main" xmlns="" id="{57A03AF4-77EA-4836-9C9F-B570D50F636A}"/>
              </a:ext>
            </a:extLst>
          </p:cNvPr>
          <p:cNvGrpSpPr/>
          <p:nvPr/>
        </p:nvGrpSpPr>
        <p:grpSpPr bwMode="gray">
          <a:xfrm>
            <a:off x="1260240" y="2229701"/>
            <a:ext cx="231466" cy="241547"/>
            <a:chOff x="0" y="0"/>
            <a:chExt cx="715691" cy="715691"/>
          </a:xfrm>
        </p:grpSpPr>
        <p:sp>
          <p:nvSpPr>
            <p:cNvPr id="15" name="圆形">
              <a:extLst>
                <a:ext uri="{FF2B5EF4-FFF2-40B4-BE49-F238E27FC236}">
                  <a16:creationId xmlns:a16="http://schemas.microsoft.com/office/drawing/2014/main" xmlns="" id="{2481DDD6-C40C-4037-8D31-FF947333F55A}"/>
                </a:ext>
              </a:extLst>
            </p:cNvPr>
            <p:cNvSpPr/>
            <p:nvPr/>
          </p:nvSpPr>
          <p:spPr bwMode="gray">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圆形">
              <a:extLst>
                <a:ext uri="{FF2B5EF4-FFF2-40B4-BE49-F238E27FC236}">
                  <a16:creationId xmlns:a16="http://schemas.microsoft.com/office/drawing/2014/main" xmlns="" id="{3198BC10-A0CB-4826-BCE7-0B8EFBA211E8}"/>
                </a:ext>
              </a:extLst>
            </p:cNvPr>
            <p:cNvSpPr/>
            <p:nvPr/>
          </p:nvSpPr>
          <p:spPr bwMode="gray">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20" name="成组">
            <a:extLst>
              <a:ext uri="{FF2B5EF4-FFF2-40B4-BE49-F238E27FC236}">
                <a16:creationId xmlns:a16="http://schemas.microsoft.com/office/drawing/2014/main" xmlns="" id="{1828AD89-42CF-4B2C-819D-1051B93BD0FE}"/>
              </a:ext>
            </a:extLst>
          </p:cNvPr>
          <p:cNvGrpSpPr/>
          <p:nvPr/>
        </p:nvGrpSpPr>
        <p:grpSpPr bwMode="gray">
          <a:xfrm>
            <a:off x="3579991" y="2229701"/>
            <a:ext cx="231466" cy="241547"/>
            <a:chOff x="0" y="0"/>
            <a:chExt cx="715691" cy="715691"/>
          </a:xfrm>
        </p:grpSpPr>
        <p:sp>
          <p:nvSpPr>
            <p:cNvPr id="21" name="圆形">
              <a:extLst>
                <a:ext uri="{FF2B5EF4-FFF2-40B4-BE49-F238E27FC236}">
                  <a16:creationId xmlns:a16="http://schemas.microsoft.com/office/drawing/2014/main" xmlns="" id="{2154D1CC-72A4-4C0C-B179-99912A29FE7B}"/>
                </a:ext>
              </a:extLst>
            </p:cNvPr>
            <p:cNvSpPr/>
            <p:nvPr/>
          </p:nvSpPr>
          <p:spPr bwMode="gray">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圆形">
              <a:extLst>
                <a:ext uri="{FF2B5EF4-FFF2-40B4-BE49-F238E27FC236}">
                  <a16:creationId xmlns:a16="http://schemas.microsoft.com/office/drawing/2014/main" xmlns="" id="{6D47E418-8853-486C-BF21-CD075B2A724E}"/>
                </a:ext>
              </a:extLst>
            </p:cNvPr>
            <p:cNvSpPr/>
            <p:nvPr/>
          </p:nvSpPr>
          <p:spPr bwMode="gray">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23" name="成组">
            <a:extLst>
              <a:ext uri="{FF2B5EF4-FFF2-40B4-BE49-F238E27FC236}">
                <a16:creationId xmlns:a16="http://schemas.microsoft.com/office/drawing/2014/main" xmlns="" id="{395326A4-1A84-4618-8DFC-E7EAE4CD659A}"/>
              </a:ext>
            </a:extLst>
          </p:cNvPr>
          <p:cNvGrpSpPr/>
          <p:nvPr/>
        </p:nvGrpSpPr>
        <p:grpSpPr bwMode="gray">
          <a:xfrm>
            <a:off x="5899743" y="2229701"/>
            <a:ext cx="231466" cy="241547"/>
            <a:chOff x="0" y="0"/>
            <a:chExt cx="715691" cy="715691"/>
          </a:xfrm>
        </p:grpSpPr>
        <p:sp>
          <p:nvSpPr>
            <p:cNvPr id="24" name="圆形">
              <a:extLst>
                <a:ext uri="{FF2B5EF4-FFF2-40B4-BE49-F238E27FC236}">
                  <a16:creationId xmlns:a16="http://schemas.microsoft.com/office/drawing/2014/main" xmlns="" id="{7C6982FD-791C-4E12-AB9E-211CC4E4D816}"/>
                </a:ext>
              </a:extLst>
            </p:cNvPr>
            <p:cNvSpPr/>
            <p:nvPr/>
          </p:nvSpPr>
          <p:spPr bwMode="gray">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圆形">
              <a:extLst>
                <a:ext uri="{FF2B5EF4-FFF2-40B4-BE49-F238E27FC236}">
                  <a16:creationId xmlns:a16="http://schemas.microsoft.com/office/drawing/2014/main" xmlns="" id="{11638D0E-A474-434F-92FA-69F9F2BA61C5}"/>
                </a:ext>
              </a:extLst>
            </p:cNvPr>
            <p:cNvSpPr/>
            <p:nvPr/>
          </p:nvSpPr>
          <p:spPr bwMode="gray">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26" name="线条">
            <a:extLst>
              <a:ext uri="{FF2B5EF4-FFF2-40B4-BE49-F238E27FC236}">
                <a16:creationId xmlns:a16="http://schemas.microsoft.com/office/drawing/2014/main" xmlns="" id="{2F60F1D4-6253-46FF-98EB-4EF20C990CBD}"/>
              </a:ext>
            </a:extLst>
          </p:cNvPr>
          <p:cNvSpPr/>
          <p:nvPr/>
        </p:nvSpPr>
        <p:spPr bwMode="gray">
          <a:xfrm flipV="1">
            <a:off x="1375974" y="2479501"/>
            <a:ext cx="1" cy="1977189"/>
          </a:xfrm>
          <a:prstGeom prst="line">
            <a:avLst/>
          </a:prstGeom>
          <a:ln w="25400">
            <a:solidFill>
              <a:srgbClr val="6C6C6C"/>
            </a:solidFill>
            <a:miter lim="400000"/>
            <a:headEnd type="oval"/>
          </a:ln>
        </p:spPr>
        <p:txBody>
          <a:bodyPr lIns="25400" tIns="25400" rIns="25400" bIns="25400" anchor="ctr"/>
          <a:lstStyle/>
          <a:p>
            <a:pPr algn="ctr" defTabSz="412750"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线条">
            <a:extLst>
              <a:ext uri="{FF2B5EF4-FFF2-40B4-BE49-F238E27FC236}">
                <a16:creationId xmlns:a16="http://schemas.microsoft.com/office/drawing/2014/main" xmlns="" id="{503CE23C-2B89-41C3-AD2A-71486FEA30C6}"/>
              </a:ext>
            </a:extLst>
          </p:cNvPr>
          <p:cNvSpPr/>
          <p:nvPr/>
        </p:nvSpPr>
        <p:spPr bwMode="gray">
          <a:xfrm flipV="1">
            <a:off x="3695725" y="2479500"/>
            <a:ext cx="0" cy="1002887"/>
          </a:xfrm>
          <a:prstGeom prst="line">
            <a:avLst/>
          </a:prstGeom>
          <a:ln w="25400">
            <a:solidFill>
              <a:srgbClr val="6C6C6C"/>
            </a:solidFill>
            <a:miter lim="400000"/>
            <a:headEnd type="oval"/>
          </a:ln>
        </p:spPr>
        <p:txBody>
          <a:bodyPr lIns="25400" tIns="25400" rIns="25400" bIns="25400" anchor="ctr"/>
          <a:lstStyle/>
          <a:p>
            <a:pPr algn="ctr" defTabSz="412750"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线条">
            <a:extLst>
              <a:ext uri="{FF2B5EF4-FFF2-40B4-BE49-F238E27FC236}">
                <a16:creationId xmlns:a16="http://schemas.microsoft.com/office/drawing/2014/main" xmlns="" id="{7BABE4C2-79D7-4984-8517-D3EF45D1BBFE}"/>
              </a:ext>
            </a:extLst>
          </p:cNvPr>
          <p:cNvSpPr/>
          <p:nvPr/>
        </p:nvSpPr>
        <p:spPr bwMode="gray">
          <a:xfrm flipV="1">
            <a:off x="6015477" y="2479500"/>
            <a:ext cx="0" cy="1219995"/>
          </a:xfrm>
          <a:prstGeom prst="line">
            <a:avLst/>
          </a:prstGeom>
          <a:ln w="25400">
            <a:solidFill>
              <a:srgbClr val="6C6C6C"/>
            </a:solidFill>
            <a:miter lim="400000"/>
            <a:headEnd type="oval"/>
          </a:ln>
        </p:spPr>
        <p:txBody>
          <a:bodyPr lIns="25400" tIns="25400" rIns="25400" bIns="25400" anchor="ctr"/>
          <a:lstStyle/>
          <a:p>
            <a:pPr algn="ctr" defTabSz="412750"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线条">
            <a:extLst>
              <a:ext uri="{FF2B5EF4-FFF2-40B4-BE49-F238E27FC236}">
                <a16:creationId xmlns:a16="http://schemas.microsoft.com/office/drawing/2014/main" xmlns="" id="{5511D5D9-A720-443A-BEE5-85B5F8774E97}"/>
              </a:ext>
            </a:extLst>
          </p:cNvPr>
          <p:cNvSpPr/>
          <p:nvPr/>
        </p:nvSpPr>
        <p:spPr bwMode="gray">
          <a:xfrm flipV="1">
            <a:off x="8142348" y="2479501"/>
            <a:ext cx="0" cy="1764428"/>
          </a:xfrm>
          <a:prstGeom prst="line">
            <a:avLst/>
          </a:prstGeom>
          <a:ln w="25400">
            <a:solidFill>
              <a:srgbClr val="6C6C6C"/>
            </a:solidFill>
            <a:miter lim="400000"/>
            <a:headEnd type="oval"/>
          </a:ln>
        </p:spPr>
        <p:txBody>
          <a:bodyPr lIns="25400" tIns="25400" rIns="25400" bIns="25400" anchor="ctr"/>
          <a:lstStyle/>
          <a:p>
            <a:pPr algn="ctr" defTabSz="412750"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0" name="成组">
            <a:extLst>
              <a:ext uri="{FF2B5EF4-FFF2-40B4-BE49-F238E27FC236}">
                <a16:creationId xmlns:a16="http://schemas.microsoft.com/office/drawing/2014/main" xmlns="" id="{CB4E44EF-96F9-43CA-83C8-E434E9153CE0}"/>
              </a:ext>
            </a:extLst>
          </p:cNvPr>
          <p:cNvGrpSpPr/>
          <p:nvPr/>
        </p:nvGrpSpPr>
        <p:grpSpPr bwMode="gray">
          <a:xfrm>
            <a:off x="8026615" y="2229701"/>
            <a:ext cx="231466" cy="241547"/>
            <a:chOff x="0" y="0"/>
            <a:chExt cx="715691" cy="715691"/>
          </a:xfrm>
        </p:grpSpPr>
        <p:sp>
          <p:nvSpPr>
            <p:cNvPr id="31" name="圆形">
              <a:extLst>
                <a:ext uri="{FF2B5EF4-FFF2-40B4-BE49-F238E27FC236}">
                  <a16:creationId xmlns:a16="http://schemas.microsoft.com/office/drawing/2014/main" xmlns="" id="{F12A872E-0F6D-4FBD-96D4-2257B3650007}"/>
                </a:ext>
              </a:extLst>
            </p:cNvPr>
            <p:cNvSpPr/>
            <p:nvPr/>
          </p:nvSpPr>
          <p:spPr bwMode="gray">
            <a:xfrm>
              <a:off x="164680" y="164678"/>
              <a:ext cx="386335" cy="386335"/>
            </a:xfrm>
            <a:prstGeom prst="ellipse">
              <a:avLst/>
            </a:prstGeom>
            <a:solidFill>
              <a:srgbClr val="6C6C6C"/>
            </a:solidFill>
            <a:ln w="3175" cap="flat">
              <a:no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圆形">
              <a:extLst>
                <a:ext uri="{FF2B5EF4-FFF2-40B4-BE49-F238E27FC236}">
                  <a16:creationId xmlns:a16="http://schemas.microsoft.com/office/drawing/2014/main" xmlns="" id="{20AD9D96-B894-4DA8-89A1-61F0C287ABB9}"/>
                </a:ext>
              </a:extLst>
            </p:cNvPr>
            <p:cNvSpPr/>
            <p:nvPr/>
          </p:nvSpPr>
          <p:spPr bwMode="gray">
            <a:xfrm>
              <a:off x="0" y="0"/>
              <a:ext cx="715692" cy="715692"/>
            </a:xfrm>
            <a:prstGeom prst="ellipse">
              <a:avLst/>
            </a:prstGeom>
            <a:noFill/>
            <a:ln w="25400" cap="flat">
              <a:solidFill>
                <a:srgbClr val="6C6C6C"/>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33" name="组合 32">
            <a:extLst>
              <a:ext uri="{FF2B5EF4-FFF2-40B4-BE49-F238E27FC236}">
                <a16:creationId xmlns:a16="http://schemas.microsoft.com/office/drawing/2014/main" xmlns="" id="{E661A9B2-B231-43F1-8526-CE382CF5B45C}"/>
              </a:ext>
            </a:extLst>
          </p:cNvPr>
          <p:cNvGrpSpPr/>
          <p:nvPr/>
        </p:nvGrpSpPr>
        <p:grpSpPr bwMode="gray">
          <a:xfrm>
            <a:off x="10235274" y="2229701"/>
            <a:ext cx="231466" cy="914234"/>
            <a:chOff x="1739605" y="4497739"/>
            <a:chExt cx="357847" cy="1354420"/>
          </a:xfrm>
        </p:grpSpPr>
        <p:sp>
          <p:nvSpPr>
            <p:cNvPr id="34" name="线条">
              <a:extLst>
                <a:ext uri="{FF2B5EF4-FFF2-40B4-BE49-F238E27FC236}">
                  <a16:creationId xmlns:a16="http://schemas.microsoft.com/office/drawing/2014/main" xmlns="" id="{11DF1CBD-53FE-456E-9968-E6A3A4D8D0D4}"/>
                </a:ext>
              </a:extLst>
            </p:cNvPr>
            <p:cNvSpPr/>
            <p:nvPr/>
          </p:nvSpPr>
          <p:spPr bwMode="gray">
            <a:xfrm flipV="1">
              <a:off x="1918530" y="4867810"/>
              <a:ext cx="0" cy="984349"/>
            </a:xfrm>
            <a:prstGeom prst="line">
              <a:avLst/>
            </a:prstGeom>
            <a:ln w="25400">
              <a:solidFill>
                <a:srgbClr val="EC7061"/>
              </a:solidFill>
              <a:miter lim="400000"/>
              <a:headEnd type="oval"/>
            </a:ln>
          </p:spPr>
          <p:txBody>
            <a:bodyPr lIns="25400" tIns="25400" rIns="25400" bIns="25400" anchor="ctr">
              <a:noAutofit/>
            </a:bodyPr>
            <a:lstStyle/>
            <a:p>
              <a:pPr algn="ctr" defTabSz="412750" fontAlgn="ctr" hangingPunct="0">
                <a:defRPr sz="22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5" name="成组">
              <a:extLst>
                <a:ext uri="{FF2B5EF4-FFF2-40B4-BE49-F238E27FC236}">
                  <a16:creationId xmlns:a16="http://schemas.microsoft.com/office/drawing/2014/main" xmlns="" id="{C46EEB56-CA86-4A3C-A84F-91BFE58C50E9}"/>
                </a:ext>
              </a:extLst>
            </p:cNvPr>
            <p:cNvGrpSpPr/>
            <p:nvPr/>
          </p:nvGrpSpPr>
          <p:grpSpPr bwMode="gray">
            <a:xfrm>
              <a:off x="1739605" y="4497739"/>
              <a:ext cx="357847" cy="357847"/>
              <a:chOff x="0" y="0"/>
              <a:chExt cx="715691" cy="715691"/>
            </a:xfrm>
          </p:grpSpPr>
          <p:sp>
            <p:nvSpPr>
              <p:cNvPr id="36" name="圆形">
                <a:extLst>
                  <a:ext uri="{FF2B5EF4-FFF2-40B4-BE49-F238E27FC236}">
                    <a16:creationId xmlns:a16="http://schemas.microsoft.com/office/drawing/2014/main" xmlns="" id="{56095CA7-9A61-4AEB-8D55-1F3A8D589226}"/>
                  </a:ext>
                </a:extLst>
              </p:cNvPr>
              <p:cNvSpPr/>
              <p:nvPr/>
            </p:nvSpPr>
            <p:spPr bwMode="gray">
              <a:xfrm>
                <a:off x="164680" y="164678"/>
                <a:ext cx="386335" cy="386335"/>
              </a:xfrm>
              <a:prstGeom prst="ellipse">
                <a:avLst/>
              </a:prstGeom>
              <a:solidFill>
                <a:srgbClr val="EC7061"/>
              </a:solidFill>
              <a:ln w="3175" cap="flat">
                <a:solidFill>
                  <a:srgbClr val="EC7061"/>
                </a:solidFill>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7" name="圆形">
                <a:extLst>
                  <a:ext uri="{FF2B5EF4-FFF2-40B4-BE49-F238E27FC236}">
                    <a16:creationId xmlns:a16="http://schemas.microsoft.com/office/drawing/2014/main" xmlns="" id="{3218F321-C301-4726-A129-6D13CE49CB59}"/>
                  </a:ext>
                </a:extLst>
              </p:cNvPr>
              <p:cNvSpPr/>
              <p:nvPr/>
            </p:nvSpPr>
            <p:spPr bwMode="gray">
              <a:xfrm>
                <a:off x="0" y="0"/>
                <a:ext cx="715692" cy="715692"/>
              </a:xfrm>
              <a:prstGeom prst="ellipse">
                <a:avLst/>
              </a:prstGeom>
              <a:noFill/>
              <a:ln w="25400" cap="flat">
                <a:solidFill>
                  <a:srgbClr val="EC7061"/>
                </a:solidFill>
                <a:prstDash val="solid"/>
                <a:miter lim="400000"/>
              </a:ln>
              <a:effectLst/>
            </p:spPr>
            <p:txBody>
              <a:bodyPr wrap="square" lIns="27093" tIns="27093" rIns="27093" bIns="27093" numCol="1" anchor="ctr">
                <a:noAutofit/>
              </a:bodyPr>
              <a:lstStyle/>
              <a:p>
                <a:pPr algn="ctr" defTabSz="440266" fontAlgn="ctr" hangingPunct="0">
                  <a:defRPr sz="2400" b="0">
                    <a:latin typeface="Arial"/>
                    <a:ea typeface="+mn-ea"/>
                    <a:cs typeface="+mn-cs"/>
                    <a:sym typeface="Helvetica Neue Medium"/>
                  </a:defRPr>
                </a:pPr>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sp>
        <p:nvSpPr>
          <p:cNvPr id="38" name="文本框 37">
            <a:extLst>
              <a:ext uri="{FF2B5EF4-FFF2-40B4-BE49-F238E27FC236}">
                <a16:creationId xmlns:a16="http://schemas.microsoft.com/office/drawing/2014/main" xmlns="" id="{C2318E0F-459B-42EF-AA30-BF4198086198}"/>
              </a:ext>
            </a:extLst>
          </p:cNvPr>
          <p:cNvSpPr txBox="1"/>
          <p:nvPr/>
        </p:nvSpPr>
        <p:spPr bwMode="gray">
          <a:xfrm>
            <a:off x="3753524" y="2362608"/>
            <a:ext cx="2030482" cy="134395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Barque</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Printing</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Factory system</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Steam engine</a:t>
            </a:r>
          </a:p>
        </p:txBody>
      </p:sp>
      <p:sp>
        <p:nvSpPr>
          <p:cNvPr id="40" name="文本框 39">
            <a:extLst>
              <a:ext uri="{FF2B5EF4-FFF2-40B4-BE49-F238E27FC236}">
                <a16:creationId xmlns:a16="http://schemas.microsoft.com/office/drawing/2014/main" xmlns="" id="{6D23AACE-0484-4B39-953B-6B187F8D8A7E}"/>
              </a:ext>
            </a:extLst>
          </p:cNvPr>
          <p:cNvSpPr txBox="1"/>
          <p:nvPr/>
        </p:nvSpPr>
        <p:spPr bwMode="gray">
          <a:xfrm>
            <a:off x="6081152" y="2362608"/>
            <a:ext cx="1975028" cy="134395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Railway</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Iron ship</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Internal combustion engine</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Electric power</a:t>
            </a: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xmlns="" id="{F5F60DCA-18C0-499C-A204-984F4A42B920}"/>
              </a:ext>
            </a:extLst>
          </p:cNvPr>
          <p:cNvSpPr txBox="1"/>
          <p:nvPr/>
        </p:nvSpPr>
        <p:spPr bwMode="gray">
          <a:xfrm>
            <a:off x="8285170" y="2362608"/>
            <a:ext cx="2003365" cy="231345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Automobile</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Aircraft</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Mass production</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Laptop</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Lean production</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Internet</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Biotechnology</a:t>
            </a:r>
          </a:p>
        </p:txBody>
      </p:sp>
      <p:sp>
        <p:nvSpPr>
          <p:cNvPr id="43" name="文本框 42">
            <a:extLst>
              <a:ext uri="{FF2B5EF4-FFF2-40B4-BE49-F238E27FC236}">
                <a16:creationId xmlns:a16="http://schemas.microsoft.com/office/drawing/2014/main" xmlns="" id="{F140D526-ADEA-416D-A8CB-BF4D49BAA7A1}"/>
              </a:ext>
            </a:extLst>
          </p:cNvPr>
          <p:cNvSpPr txBox="1"/>
          <p:nvPr/>
        </p:nvSpPr>
        <p:spPr bwMode="gray">
          <a:xfrm>
            <a:off x="10437178" y="2362608"/>
            <a:ext cx="1450022" cy="69762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noAutofit/>
          </a:bodyPr>
          <a:lstStyle/>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Business virtualization</a:t>
            </a:r>
          </a:p>
          <a:p>
            <a:pPr defTabSz="412750" fontAlgn="ctr" hangingPunct="0">
              <a:lnSpc>
                <a:spcPct val="14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Nanotechnology</a:t>
            </a:r>
          </a:p>
        </p:txBody>
      </p:sp>
      <p:sp>
        <p:nvSpPr>
          <p:cNvPr id="45" name="文本框 44">
            <a:extLst>
              <a:ext uri="{FF2B5EF4-FFF2-40B4-BE49-F238E27FC236}">
                <a16:creationId xmlns:a16="http://schemas.microsoft.com/office/drawing/2014/main" xmlns="" id="{EBB268E9-2E4D-410F-8FC4-9CF0389C1043}"/>
              </a:ext>
            </a:extLst>
          </p:cNvPr>
          <p:cNvSpPr txBox="1"/>
          <p:nvPr/>
        </p:nvSpPr>
        <p:spPr bwMode="gray">
          <a:xfrm>
            <a:off x="9608830" y="3221263"/>
            <a:ext cx="1893738" cy="543739"/>
          </a:xfrm>
          <a:prstGeom prst="rect">
            <a:avLst/>
          </a:prstGeom>
          <a:solidFill>
            <a:srgbClr val="EC7061"/>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t">
            <a:spAutoFit/>
          </a:bodyPr>
          <a:lstStyle>
            <a:defPPr>
              <a:defRPr lang="en-US"/>
            </a:defPPr>
            <a:lvl1pPr algn="ctr" defTabSz="412750" hangingPunct="0">
              <a:defRPr sz="1600" b="1" kern="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a:sym typeface="Huawei Sans" panose="020C0503030203020204" pitchFamily="34" charset="0"/>
              </a:rPr>
              <a:t>Artificial intelligence (AI)</a:t>
            </a:r>
            <a:endParaRPr lang="en-US" altLang="zh-CN" dirty="0">
              <a:sym typeface="Huawei Sans" panose="020C0503030203020204" pitchFamily="34" charset="0"/>
            </a:endParaRPr>
          </a:p>
        </p:txBody>
      </p:sp>
      <p:sp>
        <p:nvSpPr>
          <p:cNvPr id="50" name="线条">
            <a:extLst>
              <a:ext uri="{FF2B5EF4-FFF2-40B4-BE49-F238E27FC236}">
                <a16:creationId xmlns:a16="http://schemas.microsoft.com/office/drawing/2014/main" xmlns="" id="{B15CB084-0275-4BDD-B0E1-D20E4C8CBFF2}"/>
              </a:ext>
            </a:extLst>
          </p:cNvPr>
          <p:cNvSpPr/>
          <p:nvPr/>
        </p:nvSpPr>
        <p:spPr bwMode="gray">
          <a:xfrm flipH="1">
            <a:off x="10466740" y="2354053"/>
            <a:ext cx="556018" cy="0"/>
          </a:xfrm>
          <a:prstGeom prst="line">
            <a:avLst/>
          </a:prstGeom>
          <a:ln w="25400">
            <a:solidFill>
              <a:srgbClr val="56C4D2"/>
            </a:solidFill>
            <a:miter lim="400000"/>
            <a:headEnd type="oval"/>
          </a:ln>
        </p:spPr>
        <p:txBody>
          <a:bodyPr lIns="27093" tIns="27093" rIns="27093" bIns="27093" anchor="ctr"/>
          <a:lstStyle/>
          <a:p>
            <a:pPr algn="ctr" defTabSz="440266" hangingPunct="0"/>
            <a:endPar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2140146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AFBF2A0-7FB4-47FA-9E91-C71C002B6FF8}"/>
              </a:ext>
            </a:extLst>
          </p:cNvPr>
          <p:cNvSpPr>
            <a:spLocks noGrp="1"/>
          </p:cNvSpPr>
          <p:nvPr>
            <p:ph type="title"/>
          </p:nvPr>
        </p:nvSpPr>
        <p:spPr/>
        <p:txBody>
          <a:bodyPr/>
          <a:lstStyle/>
          <a:p>
            <a:r>
              <a:rPr lang="en-US" dirty="0" smtClean="0">
                <a:sym typeface="Huawei Sans" panose="020C0503030203020204" pitchFamily="34" charset="0"/>
              </a:rPr>
              <a:t>AI-based Network Becomes a Consensus in the Industry</a:t>
            </a:r>
            <a:endParaRPr lang="en-US" dirty="0">
              <a:sym typeface="Huawei Sans" panose="020C0503030203020204" pitchFamily="34" charset="0"/>
            </a:endParaRPr>
          </a:p>
        </p:txBody>
      </p:sp>
      <p:graphicFrame>
        <p:nvGraphicFramePr>
          <p:cNvPr id="137" name="表格 136">
            <a:extLst>
              <a:ext uri="{FF2B5EF4-FFF2-40B4-BE49-F238E27FC236}">
                <a16:creationId xmlns:a16="http://schemas.microsoft.com/office/drawing/2014/main" xmlns="" id="{421110D0-312B-4060-B6FC-B8DDEC49E0D3}"/>
              </a:ext>
            </a:extLst>
          </p:cNvPr>
          <p:cNvGraphicFramePr>
            <a:graphicFrameLocks noGrp="1"/>
          </p:cNvGraphicFramePr>
          <p:nvPr>
            <p:extLst>
              <p:ext uri="{D42A27DB-BD31-4B8C-83A1-F6EECF244321}">
                <p14:modId xmlns:p14="http://schemas.microsoft.com/office/powerpoint/2010/main" val="3781495369"/>
              </p:ext>
            </p:extLst>
          </p:nvPr>
        </p:nvGraphicFramePr>
        <p:xfrm>
          <a:off x="599390" y="2136804"/>
          <a:ext cx="10993220" cy="3524192"/>
        </p:xfrm>
        <a:graphic>
          <a:graphicData uri="http://schemas.openxmlformats.org/drawingml/2006/table">
            <a:tbl>
              <a:tblPr firstRow="1" bandRow="1"/>
              <a:tblGrid>
                <a:gridCol w="1570460">
                  <a:extLst>
                    <a:ext uri="{9D8B030D-6E8A-4147-A177-3AD203B41FA5}">
                      <a16:colId xmlns:a16="http://schemas.microsoft.com/office/drawing/2014/main" xmlns="" val="20000"/>
                    </a:ext>
                  </a:extLst>
                </a:gridCol>
                <a:gridCol w="1570460">
                  <a:extLst>
                    <a:ext uri="{9D8B030D-6E8A-4147-A177-3AD203B41FA5}">
                      <a16:colId xmlns:a16="http://schemas.microsoft.com/office/drawing/2014/main" xmlns="" val="20001"/>
                    </a:ext>
                  </a:extLst>
                </a:gridCol>
                <a:gridCol w="1570460">
                  <a:extLst>
                    <a:ext uri="{9D8B030D-6E8A-4147-A177-3AD203B41FA5}">
                      <a16:colId xmlns:a16="http://schemas.microsoft.com/office/drawing/2014/main" xmlns="" val="20002"/>
                    </a:ext>
                  </a:extLst>
                </a:gridCol>
                <a:gridCol w="1570460">
                  <a:extLst>
                    <a:ext uri="{9D8B030D-6E8A-4147-A177-3AD203B41FA5}">
                      <a16:colId xmlns:a16="http://schemas.microsoft.com/office/drawing/2014/main" xmlns="" val="20003"/>
                    </a:ext>
                  </a:extLst>
                </a:gridCol>
                <a:gridCol w="1624722">
                  <a:extLst>
                    <a:ext uri="{9D8B030D-6E8A-4147-A177-3AD203B41FA5}">
                      <a16:colId xmlns:a16="http://schemas.microsoft.com/office/drawing/2014/main" xmlns="" val="20004"/>
                    </a:ext>
                  </a:extLst>
                </a:gridCol>
                <a:gridCol w="1516198">
                  <a:extLst>
                    <a:ext uri="{9D8B030D-6E8A-4147-A177-3AD203B41FA5}">
                      <a16:colId xmlns:a16="http://schemas.microsoft.com/office/drawing/2014/main" xmlns="" val="20005"/>
                    </a:ext>
                  </a:extLst>
                </a:gridCol>
                <a:gridCol w="1570460">
                  <a:extLst>
                    <a:ext uri="{9D8B030D-6E8A-4147-A177-3AD203B41FA5}">
                      <a16:colId xmlns:a16="http://schemas.microsoft.com/office/drawing/2014/main" xmlns="" val="20006"/>
                    </a:ext>
                  </a:extLst>
                </a:gridCol>
              </a:tblGrid>
              <a:tr h="757086">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Definition/Level</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L0</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Manual operation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 L1</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Tool-assisted automation</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L2</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Partially autonomous networks</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L3</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Restricted autonomous networks</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L4</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Highly autonomous networks</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b="1" kern="1200">
                          <a:solidFill>
                            <a:schemeClr val="lt1"/>
                          </a:solidFill>
                          <a:latin typeface="Arial"/>
                          <a:ea typeface="方正兰亭黑简体"/>
                        </a:defRPr>
                      </a:lvl1pPr>
                      <a:lvl2pPr marL="457017" algn="l" defTabSz="914034" rtl="0" eaLnBrk="1" latinLnBrk="0" hangingPunct="1">
                        <a:defRPr sz="1799" b="1" kern="1200">
                          <a:solidFill>
                            <a:schemeClr val="lt1"/>
                          </a:solidFill>
                          <a:latin typeface="Arial"/>
                          <a:ea typeface="方正兰亭黑简体"/>
                        </a:defRPr>
                      </a:lvl2pPr>
                      <a:lvl3pPr marL="914034" algn="l" defTabSz="914034" rtl="0" eaLnBrk="1" latinLnBrk="0" hangingPunct="1">
                        <a:defRPr sz="1799" b="1" kern="1200">
                          <a:solidFill>
                            <a:schemeClr val="lt1"/>
                          </a:solidFill>
                          <a:latin typeface="Arial"/>
                          <a:ea typeface="方正兰亭黑简体"/>
                        </a:defRPr>
                      </a:lvl3pPr>
                      <a:lvl4pPr marL="1371051" algn="l" defTabSz="914034" rtl="0" eaLnBrk="1" latinLnBrk="0" hangingPunct="1">
                        <a:defRPr sz="1799" b="1" kern="1200">
                          <a:solidFill>
                            <a:schemeClr val="lt1"/>
                          </a:solidFill>
                          <a:latin typeface="Arial"/>
                          <a:ea typeface="方正兰亭黑简体"/>
                        </a:defRPr>
                      </a:lvl4pPr>
                      <a:lvl5pPr marL="1828068" algn="l" defTabSz="914034" rtl="0" eaLnBrk="1" latinLnBrk="0" hangingPunct="1">
                        <a:defRPr sz="1799" b="1" kern="1200">
                          <a:solidFill>
                            <a:schemeClr val="lt1"/>
                          </a:solidFill>
                          <a:latin typeface="Arial"/>
                          <a:ea typeface="方正兰亭黑简体"/>
                        </a:defRPr>
                      </a:lvl5pPr>
                      <a:lvl6pPr marL="2285086" algn="l" defTabSz="914034" rtl="0" eaLnBrk="1" latinLnBrk="0" hangingPunct="1">
                        <a:defRPr sz="1799" b="1" kern="1200">
                          <a:solidFill>
                            <a:schemeClr val="lt1"/>
                          </a:solidFill>
                          <a:latin typeface="Arial"/>
                          <a:ea typeface="方正兰亭黑简体"/>
                        </a:defRPr>
                      </a:lvl6pPr>
                      <a:lvl7pPr marL="2742103" algn="l" defTabSz="914034" rtl="0" eaLnBrk="1" latinLnBrk="0" hangingPunct="1">
                        <a:defRPr sz="1799" b="1" kern="1200">
                          <a:solidFill>
                            <a:schemeClr val="lt1"/>
                          </a:solidFill>
                          <a:latin typeface="Arial"/>
                          <a:ea typeface="方正兰亭黑简体"/>
                        </a:defRPr>
                      </a:lvl7pPr>
                      <a:lvl8pPr marL="3199120" algn="l" defTabSz="914034" rtl="0" eaLnBrk="1" latinLnBrk="0" hangingPunct="1">
                        <a:defRPr sz="1799" b="1" kern="1200">
                          <a:solidFill>
                            <a:schemeClr val="lt1"/>
                          </a:solidFill>
                          <a:latin typeface="Arial"/>
                          <a:ea typeface="方正兰亭黑简体"/>
                        </a:defRPr>
                      </a:lvl8pPr>
                      <a:lvl9pPr marL="3656137" algn="l" defTabSz="914034" rtl="0" eaLnBrk="1" latinLnBrk="0" hangingPunct="1">
                        <a:defRPr sz="1799" b="1" kern="1200">
                          <a:solidFill>
                            <a:schemeClr val="lt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L5</a:t>
                      </a:r>
                    </a:p>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Fully autonomous networks</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Repeated execution</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Context awareness</a:t>
                      </a: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Analysis and decision-making</a:t>
                      </a: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488625">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Service experience</a:t>
                      </a: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Man-Machine</a:t>
                      </a: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algn="ctr" fontAlgn="ctr">
                        <a:buFont typeface="Arial" pitchFamily="34" charset="0"/>
                        <a:buNone/>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Machine</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507636">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algn="ctr" defTabSz="913853" rtl="0" eaLnBrk="1" fontAlgn="ctr" latinLnBrk="0" hangingPunct="1"/>
                      <a:r>
                        <a:rPr lang="en-US"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Scope</a:t>
                      </a:r>
                      <a:endParaRPr lang="en-US" altLang="zh-CN" sz="14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48388" marR="48388" marT="19043" marB="1904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N/A</a:t>
                      </a:r>
                      <a:endParaRPr lang="en-US" altLang="zh-CN" sz="1400" b="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Subtask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Unit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Domain level</a:t>
                      </a:r>
                      <a:endParaRPr lang="en-US" altLang="zh-CN" sz="1400" b="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level/Cross-domain</a:t>
                      </a:r>
                      <a:endParaRPr lang="en-US" altLang="zh-CN" sz="1400" b="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48388" marR="48388" marT="19043" marB="1904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Arial"/>
                          <a:ea typeface="方正兰亭黑简体"/>
                        </a:defRPr>
                      </a:lvl1pPr>
                      <a:lvl2pPr marL="457017" algn="l" defTabSz="914034" rtl="0" eaLnBrk="1" latinLnBrk="0" hangingPunct="1">
                        <a:defRPr sz="1799" kern="1200">
                          <a:solidFill>
                            <a:schemeClr val="dk1"/>
                          </a:solidFill>
                          <a:latin typeface="Arial"/>
                          <a:ea typeface="方正兰亭黑简体"/>
                        </a:defRPr>
                      </a:lvl2pPr>
                      <a:lvl3pPr marL="914034" algn="l" defTabSz="914034" rtl="0" eaLnBrk="1" latinLnBrk="0" hangingPunct="1">
                        <a:defRPr sz="1799" kern="1200">
                          <a:solidFill>
                            <a:schemeClr val="dk1"/>
                          </a:solidFill>
                          <a:latin typeface="Arial"/>
                          <a:ea typeface="方正兰亭黑简体"/>
                        </a:defRPr>
                      </a:lvl3pPr>
                      <a:lvl4pPr marL="1371051" algn="l" defTabSz="914034" rtl="0" eaLnBrk="1" latinLnBrk="0" hangingPunct="1">
                        <a:defRPr sz="1799" kern="1200">
                          <a:solidFill>
                            <a:schemeClr val="dk1"/>
                          </a:solidFill>
                          <a:latin typeface="Arial"/>
                          <a:ea typeface="方正兰亭黑简体"/>
                        </a:defRPr>
                      </a:lvl4pPr>
                      <a:lvl5pPr marL="1828068" algn="l" defTabSz="914034" rtl="0" eaLnBrk="1" latinLnBrk="0" hangingPunct="1">
                        <a:defRPr sz="1799" kern="1200">
                          <a:solidFill>
                            <a:schemeClr val="dk1"/>
                          </a:solidFill>
                          <a:latin typeface="Arial"/>
                          <a:ea typeface="方正兰亭黑简体"/>
                        </a:defRPr>
                      </a:lvl5pPr>
                      <a:lvl6pPr marL="2285086" algn="l" defTabSz="914034" rtl="0" eaLnBrk="1" latinLnBrk="0" hangingPunct="1">
                        <a:defRPr sz="1799" kern="1200">
                          <a:solidFill>
                            <a:schemeClr val="dk1"/>
                          </a:solidFill>
                          <a:latin typeface="Arial"/>
                          <a:ea typeface="方正兰亭黑简体"/>
                        </a:defRPr>
                      </a:lvl6pPr>
                      <a:lvl7pPr marL="2742103" algn="l" defTabSz="914034" rtl="0" eaLnBrk="1" latinLnBrk="0" hangingPunct="1">
                        <a:defRPr sz="1799" kern="1200">
                          <a:solidFill>
                            <a:schemeClr val="dk1"/>
                          </a:solidFill>
                          <a:latin typeface="Arial"/>
                          <a:ea typeface="方正兰亭黑简体"/>
                        </a:defRPr>
                      </a:lvl7pPr>
                      <a:lvl8pPr marL="3199120" algn="l" defTabSz="914034" rtl="0" eaLnBrk="1" latinLnBrk="0" hangingPunct="1">
                        <a:defRPr sz="1799" kern="1200">
                          <a:solidFill>
                            <a:schemeClr val="dk1"/>
                          </a:solidFill>
                          <a:latin typeface="Arial"/>
                          <a:ea typeface="方正兰亭黑简体"/>
                        </a:defRPr>
                      </a:lvl8pPr>
                      <a:lvl9pPr marL="3656137" algn="l" defTabSz="914034" rtl="0" eaLnBrk="1" latinLnBrk="0" hangingPunct="1">
                        <a:defRPr sz="1799" kern="1200">
                          <a:solidFill>
                            <a:schemeClr val="dk1"/>
                          </a:solidFill>
                          <a:latin typeface="Arial"/>
                          <a:ea typeface="方正兰亭黑简体"/>
                        </a:defRPr>
                      </a:lvl9pPr>
                    </a:lstStyle>
                    <a:p>
                      <a:pPr marL="0" marR="0" lvl="0" indent="0" algn="ctr" defTabSz="1888938" rtl="0" eaLnBrk="1" fontAlgn="ctr" latinLnBrk="0" hangingPunct="1">
                        <a:lnSpc>
                          <a:spcPct val="100000"/>
                        </a:lnSpc>
                        <a:spcBef>
                          <a:spcPts val="0"/>
                        </a:spcBef>
                        <a:spcAft>
                          <a:spcPts val="0"/>
                        </a:spcAft>
                        <a:buClrTx/>
                        <a:buSzTx/>
                        <a:buFontTx/>
                        <a:buNone/>
                        <a:tabLst/>
                        <a:defRPr/>
                      </a:pPr>
                      <a:r>
                        <a:rPr lang="en-US" sz="14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Public ICT infrastructure</a:t>
                      </a:r>
                    </a:p>
                  </a:txBody>
                  <a:tcPr marL="48388" marR="48388" marT="19043" marB="1904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5" name="矩形 4">
            <a:extLst>
              <a:ext uri="{FF2B5EF4-FFF2-40B4-BE49-F238E27FC236}">
                <a16:creationId xmlns:a16="http://schemas.microsoft.com/office/drawing/2014/main" xmlns="" id="{7639391C-7042-4798-8492-AB50334ACE90}"/>
              </a:ext>
            </a:extLst>
          </p:cNvPr>
          <p:cNvSpPr/>
          <p:nvPr/>
        </p:nvSpPr>
        <p:spPr bwMode="gray">
          <a:xfrm>
            <a:off x="2335945" y="1590967"/>
            <a:ext cx="7266111" cy="369332"/>
          </a:xfrm>
          <a:prstGeom prst="rect">
            <a:avLst/>
          </a:prstGeom>
        </p:spPr>
        <p:txBody>
          <a:bodyPr wrap="square">
            <a:spAutoFit/>
          </a:bodyPr>
          <a:lstStyle/>
          <a:p>
            <a:pPr algn="ctr"/>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Manual Processing -&gt; Tool Assistance -&gt; Intelligent Processing</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63566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2A110B-18DE-41C9-8580-6F97BCCDBCE1}"/>
              </a:ext>
            </a:extLst>
          </p:cNvPr>
          <p:cNvSpPr>
            <a:spLocks noGrp="1"/>
          </p:cNvSpPr>
          <p:nvPr>
            <p:ph type="title"/>
          </p:nvPr>
        </p:nvSpPr>
        <p:spPr/>
        <p:txBody>
          <a:bodyPr/>
          <a:lstStyle/>
          <a:p>
            <a:r>
              <a:rPr lang="en-US">
                <a:sym typeface="Huawei Sans" panose="020C0503030203020204" pitchFamily="34" charset="0"/>
              </a:rPr>
              <a:t>Many Challenges in AI Implementation</a:t>
            </a:r>
            <a:endParaRPr lang="en-US" dirty="0">
              <a:sym typeface="Huawei Sans" panose="020C0503030203020204" pitchFamily="34" charset="0"/>
            </a:endParaRPr>
          </a:p>
        </p:txBody>
      </p:sp>
      <p:sp>
        <p:nvSpPr>
          <p:cNvPr id="73" name="矩形 72">
            <a:extLst>
              <a:ext uri="{FF2B5EF4-FFF2-40B4-BE49-F238E27FC236}">
                <a16:creationId xmlns:a16="http://schemas.microsoft.com/office/drawing/2014/main" xmlns="" id="{4F33BB1B-2BDD-4256-86F3-5CC366CDD232}"/>
              </a:ext>
            </a:extLst>
          </p:cNvPr>
          <p:cNvSpPr/>
          <p:nvPr/>
        </p:nvSpPr>
        <p:spPr bwMode="gray">
          <a:xfrm>
            <a:off x="6437022" y="3418547"/>
            <a:ext cx="1264035" cy="454726"/>
          </a:xfrm>
          <a:prstGeom prst="rect">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600" ker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AI market</a:t>
            </a:r>
            <a:endParaRPr lang="en-US" altLang="zh-CN"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直接箭头连接符 4">
            <a:extLst>
              <a:ext uri="{FF2B5EF4-FFF2-40B4-BE49-F238E27FC236}">
                <a16:creationId xmlns:a16="http://schemas.microsoft.com/office/drawing/2014/main" xmlns="" id="{4FB1E68F-E90A-4908-B89B-20E887E4AAE1}"/>
              </a:ext>
            </a:extLst>
          </p:cNvPr>
          <p:cNvCxnSpPr>
            <a:stCxn id="73" idx="3"/>
          </p:cNvCxnSpPr>
          <p:nvPr/>
        </p:nvCxnSpPr>
        <p:spPr bwMode="gray">
          <a:xfrm flipV="1">
            <a:off x="7701057" y="3645909"/>
            <a:ext cx="339275" cy="1"/>
          </a:xfrm>
          <a:prstGeom prst="straightConnector1">
            <a:avLst/>
          </a:prstGeom>
          <a:noFill/>
          <a:ln w="12700" cap="flat" cmpd="sng" algn="ctr">
            <a:solidFill>
              <a:sysClr val="windowText" lastClr="000000"/>
            </a:solidFill>
            <a:prstDash val="solid"/>
            <a:miter lim="800000"/>
            <a:tailEnd type="triangle"/>
          </a:ln>
          <a:effectLst/>
        </p:spPr>
      </p:cxnSp>
      <p:cxnSp>
        <p:nvCxnSpPr>
          <p:cNvPr id="76" name="肘形连接符 21">
            <a:extLst>
              <a:ext uri="{FF2B5EF4-FFF2-40B4-BE49-F238E27FC236}">
                <a16:creationId xmlns:a16="http://schemas.microsoft.com/office/drawing/2014/main" xmlns="" id="{2C9EF4AD-C06F-49A8-A3CA-9C697039AA2E}"/>
              </a:ext>
            </a:extLst>
          </p:cNvPr>
          <p:cNvCxnSpPr>
            <a:stCxn id="67" idx="2"/>
            <a:endCxn id="73" idx="1"/>
          </p:cNvCxnSpPr>
          <p:nvPr/>
        </p:nvCxnSpPr>
        <p:spPr bwMode="gray">
          <a:xfrm rot="16200000" flipH="1">
            <a:off x="5573643" y="2782531"/>
            <a:ext cx="831533" cy="895224"/>
          </a:xfrm>
          <a:prstGeom prst="bentConnector2">
            <a:avLst/>
          </a:prstGeom>
          <a:noFill/>
          <a:ln w="12700" cap="flat" cmpd="sng" algn="ctr">
            <a:solidFill>
              <a:sysClr val="windowText" lastClr="000000"/>
            </a:solidFill>
            <a:prstDash val="solid"/>
            <a:miter lim="800000"/>
            <a:tailEnd type="triangle"/>
          </a:ln>
          <a:effectLst/>
        </p:spPr>
      </p:cxnSp>
      <p:sp>
        <p:nvSpPr>
          <p:cNvPr id="78" name="60713695">
            <a:extLst>
              <a:ext uri="{FF2B5EF4-FFF2-40B4-BE49-F238E27FC236}">
                <a16:creationId xmlns:a16="http://schemas.microsoft.com/office/drawing/2014/main" xmlns="" id="{4C032A99-8462-4B25-B2E8-A76837ADE3EA}"/>
              </a:ext>
            </a:extLst>
          </p:cNvPr>
          <p:cNvSpPr txBox="1"/>
          <p:nvPr/>
        </p:nvSpPr>
        <p:spPr bwMode="gray">
          <a:xfrm>
            <a:off x="8083822" y="3466167"/>
            <a:ext cx="1266295" cy="307777"/>
          </a:xfrm>
          <a:prstGeom prst="rect">
            <a:avLst/>
          </a:prstGeom>
          <a:noFill/>
          <a:ln>
            <a:solidFill>
              <a:sysClr val="windowText" lastClr="000000"/>
            </a:solid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app 2</a:t>
            </a: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9" name="60713695">
            <a:extLst>
              <a:ext uri="{FF2B5EF4-FFF2-40B4-BE49-F238E27FC236}">
                <a16:creationId xmlns:a16="http://schemas.microsoft.com/office/drawing/2014/main" xmlns="" id="{F3888153-ED89-489E-B847-06F27C042505}"/>
              </a:ext>
            </a:extLst>
          </p:cNvPr>
          <p:cNvSpPr txBox="1"/>
          <p:nvPr/>
        </p:nvSpPr>
        <p:spPr bwMode="gray">
          <a:xfrm>
            <a:off x="6096697" y="1691421"/>
            <a:ext cx="1638569" cy="307777"/>
          </a:xfrm>
          <a:prstGeom prst="rect">
            <a:avLst/>
          </a:prstGeom>
          <a:noFill/>
          <a:ln>
            <a:no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 upgrade</a:t>
            </a:r>
          </a:p>
        </p:txBody>
      </p:sp>
      <p:sp>
        <p:nvSpPr>
          <p:cNvPr id="81" name="60713695">
            <a:extLst>
              <a:ext uri="{FF2B5EF4-FFF2-40B4-BE49-F238E27FC236}">
                <a16:creationId xmlns:a16="http://schemas.microsoft.com/office/drawing/2014/main" xmlns="" id="{147A5971-0682-472A-935D-6709D0C0FEC2}"/>
              </a:ext>
            </a:extLst>
          </p:cNvPr>
          <p:cNvSpPr txBox="1"/>
          <p:nvPr/>
        </p:nvSpPr>
        <p:spPr bwMode="gray">
          <a:xfrm>
            <a:off x="4211122" y="1247837"/>
            <a:ext cx="2148781" cy="307777"/>
          </a:xfrm>
          <a:prstGeom prst="rect">
            <a:avLst/>
          </a:prstGeom>
          <a:noFill/>
          <a:ln>
            <a:no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 optimization</a:t>
            </a:r>
          </a:p>
        </p:txBody>
      </p:sp>
      <p:sp>
        <p:nvSpPr>
          <p:cNvPr id="82" name="文本框 81">
            <a:extLst>
              <a:ext uri="{FF2B5EF4-FFF2-40B4-BE49-F238E27FC236}">
                <a16:creationId xmlns:a16="http://schemas.microsoft.com/office/drawing/2014/main" xmlns="" id="{667E58B0-1E58-456A-8708-54C1AA9E996B}"/>
              </a:ext>
            </a:extLst>
          </p:cNvPr>
          <p:cNvSpPr txBox="1"/>
          <p:nvPr/>
        </p:nvSpPr>
        <p:spPr bwMode="gray">
          <a:xfrm>
            <a:off x="3024114" y="3080964"/>
            <a:ext cx="1989354" cy="2571691"/>
          </a:xfrm>
          <a:prstGeom prst="rect">
            <a:avLst/>
          </a:prstGeom>
          <a:noFill/>
        </p:spPr>
        <p:txBody>
          <a:bodyPr wrap="square" rtlCol="0">
            <a:noAutofit/>
          </a:body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Difficult to obtain AI computing power and environment, high </a:t>
            </a:r>
            <a:r>
              <a:rPr kumimoji="0" lang="en-US"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cost.</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Quickly find the most appropriate algorithm and evaluation model. Standards vary depending on scenarios.</a:t>
            </a: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AI model training and optimization require extensive expert experiences.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5FAC2FB6-07CA-4825-B8FA-86947D80FA0D}"/>
              </a:ext>
            </a:extLst>
          </p:cNvPr>
          <p:cNvSpPr txBox="1"/>
          <p:nvPr/>
        </p:nvSpPr>
        <p:spPr bwMode="gray">
          <a:xfrm>
            <a:off x="7609928" y="4079128"/>
            <a:ext cx="1915150" cy="1971475"/>
          </a:xfrm>
          <a:prstGeom prst="rect">
            <a:avLst/>
          </a:prstGeom>
          <a:noFill/>
        </p:spPr>
        <p:txBody>
          <a:bodyPr wrap="square" rtlCol="0">
            <a:noAutofit/>
          </a:bodyPr>
          <a:lstStyle>
            <a:defPPr>
              <a:defRPr lang="en-US"/>
            </a:defPPr>
            <a:lvl1pPr marL="171450" marR="0" lvl="0" indent="-171450" defTabSz="914400" fontAlgn="auto">
              <a:lnSpc>
                <a:spcPct val="100000"/>
              </a:lnSpc>
              <a:spcBef>
                <a:spcPts val="600"/>
              </a:spcBef>
              <a:spcAft>
                <a:spcPts val="0"/>
              </a:spcAft>
              <a:buClrTx/>
              <a:buSzTx/>
              <a:buFont typeface="Arial" panose="020B0604020202020204" pitchFamily="34" charset="0"/>
              <a:buChar char="•"/>
              <a:tabLst/>
              <a:defRPr kumimoji="0" sz="1100" b="0" i="0" u="none" strike="noStrike" kern="0" cap="none" spc="0" normalizeH="0" baseline="0">
                <a:ln>
                  <a:noFill/>
                </a:ln>
                <a:solidFill>
                  <a:prstClr val="white"/>
                </a:solidFill>
                <a:effectLst/>
                <a:uLnTx/>
                <a:uFillTx/>
                <a:latin typeface="Arial" panose="020B0503020204020204" pitchFamily="34" charset="-122"/>
                <a:ea typeface="Microsoft YaHei" panose="020B0503020204020204" pitchFamily="34" charset="-122"/>
              </a:defRPr>
            </a:lvl1p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Various application systems and heavy workload in model deployment and </a:t>
            </a:r>
            <a:r>
              <a:rPr kumimoji="0" lang="en-US" sz="1200" b="0" i="0" u="none" strike="noStrike" kern="0" cap="none" spc="0" normalizeH="0" baseline="0" noProof="0" dirty="0" smtClean="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integration.</a:t>
            </a:r>
            <a:endParaRPr kumimoji="0" lang="en-US" altLang="zh-CN" sz="1200" b="0"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models are frequently updated, and iteration security needs to be focused on.</a:t>
            </a:r>
            <a:endParaRPr kumimoji="0" lang="en-US" altLang="zh-CN" sz="1200" b="0"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xmlns="" id="{EEB95A11-86DD-4D9A-B192-E7F15E9F0EAF}"/>
              </a:ext>
            </a:extLst>
          </p:cNvPr>
          <p:cNvSpPr txBox="1"/>
          <p:nvPr/>
        </p:nvSpPr>
        <p:spPr bwMode="gray">
          <a:xfrm>
            <a:off x="532811" y="3807881"/>
            <a:ext cx="1680814" cy="1184940"/>
          </a:xfrm>
          <a:prstGeom prst="rect">
            <a:avLst/>
          </a:prstGeom>
          <a:noFill/>
        </p:spPr>
        <p:txBody>
          <a:bodyPr wrap="square" rtlCol="0">
            <a:noAutofit/>
          </a:bodyPr>
          <a:lstStyle/>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No data, lack of data, or insufficient </a:t>
            </a:r>
            <a:r>
              <a:rPr kumimoji="0" lang="en-US" sz="12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data.</a:t>
            </a:r>
            <a:endPar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171450" marR="0" lvl="0" indent="-171450" defTabSz="914400" eaLnBrk="1" fontAlgn="ctr" latinLnBrk="0" hangingPunct="1">
              <a:lnSpc>
                <a:spcPct val="100000"/>
              </a:lnSpc>
              <a:spcBef>
                <a:spcPts val="60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Different data is required in different scenarios.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a16="http://schemas.microsoft.com/office/drawing/2014/main" xmlns="" id="{23515501-A685-4D3A-B3CE-BB8FDA3949DA}"/>
              </a:ext>
            </a:extLst>
          </p:cNvPr>
          <p:cNvCxnSpPr/>
          <p:nvPr/>
        </p:nvCxnSpPr>
        <p:spPr bwMode="gray">
          <a:xfrm>
            <a:off x="9781662" y="1302686"/>
            <a:ext cx="0" cy="4633892"/>
          </a:xfrm>
          <a:prstGeom prst="line">
            <a:avLst/>
          </a:prstGeom>
          <a:noFill/>
          <a:ln w="6350" cap="flat" cmpd="sng" algn="ctr">
            <a:gradFill>
              <a:gsLst>
                <a:gs pos="0">
                  <a:srgbClr val="00B0F0">
                    <a:alpha val="0"/>
                  </a:srgbClr>
                </a:gs>
                <a:gs pos="76500">
                  <a:srgbClr val="00B0F0"/>
                </a:gs>
                <a:gs pos="26000">
                  <a:srgbClr val="00B0F0"/>
                </a:gs>
                <a:gs pos="100000">
                  <a:srgbClr val="00B0F0">
                    <a:alpha val="0"/>
                  </a:srgbClr>
                </a:gs>
              </a:gsLst>
              <a:lin ang="5400000" scaled="1"/>
            </a:gradFill>
            <a:prstDash val="sysDash"/>
            <a:miter lim="800000"/>
          </a:ln>
          <a:effectLst/>
        </p:spPr>
      </p:cxnSp>
      <p:sp>
        <p:nvSpPr>
          <p:cNvPr id="86" name="矩形 85">
            <a:extLst>
              <a:ext uri="{FF2B5EF4-FFF2-40B4-BE49-F238E27FC236}">
                <a16:creationId xmlns:a16="http://schemas.microsoft.com/office/drawing/2014/main" xmlns="" id="{56640362-B715-42E4-8B33-AA5613800ED0}"/>
              </a:ext>
            </a:extLst>
          </p:cNvPr>
          <p:cNvSpPr/>
          <p:nvPr/>
        </p:nvSpPr>
        <p:spPr bwMode="gray">
          <a:xfrm>
            <a:off x="7609927" y="1892188"/>
            <a:ext cx="1915150" cy="4158415"/>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a:extLst>
              <a:ext uri="{FF2B5EF4-FFF2-40B4-BE49-F238E27FC236}">
                <a16:creationId xmlns:a16="http://schemas.microsoft.com/office/drawing/2014/main" xmlns="" id="{451B1F1D-43A5-4E2C-A1BE-4C626CD65972}"/>
              </a:ext>
            </a:extLst>
          </p:cNvPr>
          <p:cNvSpPr/>
          <p:nvPr/>
        </p:nvSpPr>
        <p:spPr bwMode="gray">
          <a:xfrm>
            <a:off x="3031464" y="1892189"/>
            <a:ext cx="1969447" cy="3841589"/>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a:extLst>
              <a:ext uri="{FF2B5EF4-FFF2-40B4-BE49-F238E27FC236}">
                <a16:creationId xmlns:a16="http://schemas.microsoft.com/office/drawing/2014/main" xmlns="" id="{058C1F5D-B5A8-4D30-A044-D0CF76AD11BA}"/>
              </a:ext>
            </a:extLst>
          </p:cNvPr>
          <p:cNvSpPr/>
          <p:nvPr/>
        </p:nvSpPr>
        <p:spPr bwMode="gray">
          <a:xfrm>
            <a:off x="550593" y="1892189"/>
            <a:ext cx="1670381" cy="3841589"/>
          </a:xfrm>
          <a:prstGeom prst="rect">
            <a:avLst/>
          </a:prstGeom>
          <a:noFill/>
          <a:ln w="19050" cap="flat" cmpd="sng" algn="ctr">
            <a:solidFill>
              <a:srgbClr val="EC7061"/>
            </a:solidFill>
            <a:prstDash val="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xmlns="" id="{BD9BCFFC-51D5-4ED4-98FE-33E0FC5D217D}"/>
              </a:ext>
            </a:extLst>
          </p:cNvPr>
          <p:cNvSpPr txBox="1"/>
          <p:nvPr/>
        </p:nvSpPr>
        <p:spPr bwMode="gray">
          <a:xfrm>
            <a:off x="9829303" y="2788635"/>
            <a:ext cx="1919786" cy="2677656"/>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There are also considerable non-technical challenges in AI implementation, including organizational changes that match technologies, AI talent development, data security, and processes.</a:t>
            </a:r>
          </a:p>
        </p:txBody>
      </p:sp>
      <p:sp>
        <p:nvSpPr>
          <p:cNvPr id="63" name="流程图: 磁盘 1">
            <a:extLst>
              <a:ext uri="{FF2B5EF4-FFF2-40B4-BE49-F238E27FC236}">
                <a16:creationId xmlns:a16="http://schemas.microsoft.com/office/drawing/2014/main" xmlns="" id="{B65FA763-D1E3-4A72-B017-5D62A97F5192}"/>
              </a:ext>
            </a:extLst>
          </p:cNvPr>
          <p:cNvSpPr/>
          <p:nvPr/>
        </p:nvSpPr>
        <p:spPr bwMode="gray">
          <a:xfrm>
            <a:off x="825671" y="2303385"/>
            <a:ext cx="703742" cy="569020"/>
          </a:xfrm>
          <a:prstGeom prst="flowChartMagneticDisk">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6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Data</a:t>
            </a:r>
          </a:p>
        </p:txBody>
      </p:sp>
      <p:cxnSp>
        <p:nvCxnSpPr>
          <p:cNvPr id="64" name="直接箭头连接符 63">
            <a:extLst>
              <a:ext uri="{FF2B5EF4-FFF2-40B4-BE49-F238E27FC236}">
                <a16:creationId xmlns:a16="http://schemas.microsoft.com/office/drawing/2014/main" xmlns="" id="{0F9176F0-731E-4C2D-9491-86194ED94528}"/>
              </a:ext>
            </a:extLst>
          </p:cNvPr>
          <p:cNvCxnSpPr>
            <a:cxnSpLocks/>
            <a:stCxn id="63" idx="4"/>
            <a:endCxn id="65" idx="1"/>
          </p:cNvCxnSpPr>
          <p:nvPr/>
        </p:nvCxnSpPr>
        <p:spPr bwMode="gray">
          <a:xfrm flipV="1">
            <a:off x="1529413" y="2587014"/>
            <a:ext cx="323627" cy="881"/>
          </a:xfrm>
          <a:prstGeom prst="straightConnector1">
            <a:avLst/>
          </a:prstGeom>
          <a:noFill/>
          <a:ln w="12700" cap="flat" cmpd="sng" algn="ctr">
            <a:solidFill>
              <a:sysClr val="windowText" lastClr="000000"/>
            </a:solidFill>
            <a:prstDash val="solid"/>
            <a:miter lim="800000"/>
            <a:tailEnd type="triangle"/>
          </a:ln>
          <a:effectLst/>
        </p:spPr>
      </p:cxnSp>
      <p:sp>
        <p:nvSpPr>
          <p:cNvPr id="65" name="矩形 64">
            <a:extLst>
              <a:ext uri="{FF2B5EF4-FFF2-40B4-BE49-F238E27FC236}">
                <a16:creationId xmlns:a16="http://schemas.microsoft.com/office/drawing/2014/main" xmlns="" id="{6D13E9B6-F49A-4A98-A19E-288A6542709B}"/>
              </a:ext>
            </a:extLst>
          </p:cNvPr>
          <p:cNvSpPr/>
          <p:nvPr/>
        </p:nvSpPr>
        <p:spPr bwMode="gray">
          <a:xfrm>
            <a:off x="1853040" y="2359651"/>
            <a:ext cx="1266294" cy="454726"/>
          </a:xfrm>
          <a:prstGeom prst="rect">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Data processing</a:t>
            </a:r>
          </a:p>
        </p:txBody>
      </p:sp>
      <p:sp>
        <p:nvSpPr>
          <p:cNvPr id="66" name="矩形 65">
            <a:extLst>
              <a:ext uri="{FF2B5EF4-FFF2-40B4-BE49-F238E27FC236}">
                <a16:creationId xmlns:a16="http://schemas.microsoft.com/office/drawing/2014/main" xmlns="" id="{F6A64259-2BC7-4D28-9B4B-BD02E4DE5217}"/>
              </a:ext>
            </a:extLst>
          </p:cNvPr>
          <p:cNvSpPr/>
          <p:nvPr/>
        </p:nvSpPr>
        <p:spPr bwMode="gray">
          <a:xfrm>
            <a:off x="3382540" y="2359651"/>
            <a:ext cx="1264035" cy="454726"/>
          </a:xfrm>
          <a:prstGeom prst="rect">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Model training</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矩形 66">
            <a:extLst>
              <a:ext uri="{FF2B5EF4-FFF2-40B4-BE49-F238E27FC236}">
                <a16:creationId xmlns:a16="http://schemas.microsoft.com/office/drawing/2014/main" xmlns="" id="{37927D9E-E7FF-4D62-9F7A-4E93994D6E51}"/>
              </a:ext>
            </a:extLst>
          </p:cNvPr>
          <p:cNvSpPr/>
          <p:nvPr/>
        </p:nvSpPr>
        <p:spPr bwMode="gray">
          <a:xfrm>
            <a:off x="4909780" y="2359651"/>
            <a:ext cx="1264035" cy="454726"/>
          </a:xfrm>
          <a:prstGeom prst="rect">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Model managemen</a:t>
            </a:r>
            <a:r>
              <a:rPr lang="en-US" altLang="zh-CN"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t>
            </a:r>
          </a:p>
        </p:txBody>
      </p:sp>
      <p:sp>
        <p:nvSpPr>
          <p:cNvPr id="68" name="矩形 67">
            <a:extLst>
              <a:ext uri="{FF2B5EF4-FFF2-40B4-BE49-F238E27FC236}">
                <a16:creationId xmlns:a16="http://schemas.microsoft.com/office/drawing/2014/main" xmlns="" id="{9189783F-293E-4B7B-9CC9-76CED78AEE0F}"/>
              </a:ext>
            </a:extLst>
          </p:cNvPr>
          <p:cNvSpPr/>
          <p:nvPr/>
        </p:nvSpPr>
        <p:spPr bwMode="gray">
          <a:xfrm>
            <a:off x="6437022" y="2359651"/>
            <a:ext cx="1264035" cy="454726"/>
          </a:xfrm>
          <a:prstGeom prst="rect">
            <a:avLst/>
          </a:prstGeom>
          <a:noFill/>
          <a:ln w="19050" cap="flat" cmpd="sng" algn="ctr">
            <a:solidFill>
              <a:srgbClr val="94DAE2"/>
            </a:solidFill>
            <a:prstDash val="solid"/>
            <a:miter lim="800000"/>
          </a:ln>
          <a:effectLst/>
        </p:spPr>
        <p:txBody>
          <a:bodyPr rot="0" spcFirstLastPara="0" vertOverflow="overflow" horzOverflow="overflow" vert="horz" wrap="square" lIns="68524" tIns="34263" rIns="68524" bIns="34263" numCol="1" spcCol="0" rtlCol="0" fromWordArt="0" anchor="ctr" anchorCtr="0" forceAA="0" compatLnSpc="1">
            <a:prstTxWarp prst="textNoShape">
              <a:avLst/>
            </a:prstTxWarp>
            <a:noAutofit/>
          </a:bodyPr>
          <a:lstStyle/>
          <a:p>
            <a:pPr algn="ctr" defTabSz="1219272">
              <a:lnSpc>
                <a:spcPct val="90000"/>
              </a:lnSpc>
              <a:spcBef>
                <a:spcPct val="0"/>
              </a:spcBef>
              <a:spcAft>
                <a:spcPts val="405"/>
              </a:spcAft>
              <a:buSzPct val="80000"/>
            </a:pPr>
            <a:r>
              <a:rPr lang="en-US"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Deployment</a:t>
            </a:r>
            <a:endParaRPr lang="en-US" altLang="zh-CN" sz="14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9" name="直接箭头连接符 4">
            <a:extLst>
              <a:ext uri="{FF2B5EF4-FFF2-40B4-BE49-F238E27FC236}">
                <a16:creationId xmlns:a16="http://schemas.microsoft.com/office/drawing/2014/main" xmlns="" id="{4E9BF704-200E-4976-8C4E-A40F75B8C9A3}"/>
              </a:ext>
            </a:extLst>
          </p:cNvPr>
          <p:cNvCxnSpPr>
            <a:stCxn id="65" idx="3"/>
            <a:endCxn id="66" idx="1"/>
          </p:cNvCxnSpPr>
          <p:nvPr/>
        </p:nvCxnSpPr>
        <p:spPr bwMode="gray">
          <a:xfrm>
            <a:off x="3119334" y="2587014"/>
            <a:ext cx="263205" cy="0"/>
          </a:xfrm>
          <a:prstGeom prst="straightConnector1">
            <a:avLst/>
          </a:prstGeom>
          <a:noFill/>
          <a:ln w="12700" cap="flat" cmpd="sng" algn="ctr">
            <a:solidFill>
              <a:sysClr val="windowText" lastClr="000000"/>
            </a:solidFill>
            <a:prstDash val="solid"/>
            <a:miter lim="800000"/>
            <a:tailEnd type="triangle"/>
          </a:ln>
          <a:effectLst/>
        </p:spPr>
      </p:cxnSp>
      <p:cxnSp>
        <p:nvCxnSpPr>
          <p:cNvPr id="70" name="直接箭头连接符 4">
            <a:extLst>
              <a:ext uri="{FF2B5EF4-FFF2-40B4-BE49-F238E27FC236}">
                <a16:creationId xmlns:a16="http://schemas.microsoft.com/office/drawing/2014/main" xmlns="" id="{428E8DCA-CF3C-4B83-A219-94C977A05A8F}"/>
              </a:ext>
            </a:extLst>
          </p:cNvPr>
          <p:cNvCxnSpPr>
            <a:stCxn id="66" idx="3"/>
            <a:endCxn id="67" idx="1"/>
          </p:cNvCxnSpPr>
          <p:nvPr/>
        </p:nvCxnSpPr>
        <p:spPr bwMode="gray">
          <a:xfrm>
            <a:off x="4646575" y="2587014"/>
            <a:ext cx="263205" cy="0"/>
          </a:xfrm>
          <a:prstGeom prst="straightConnector1">
            <a:avLst/>
          </a:prstGeom>
          <a:noFill/>
          <a:ln w="12700" cap="flat" cmpd="sng" algn="ctr">
            <a:solidFill>
              <a:sysClr val="windowText" lastClr="000000"/>
            </a:solidFill>
            <a:prstDash val="solid"/>
            <a:miter lim="800000"/>
            <a:tailEnd type="triangle"/>
          </a:ln>
          <a:effectLst/>
        </p:spPr>
      </p:cxnSp>
      <p:cxnSp>
        <p:nvCxnSpPr>
          <p:cNvPr id="71" name="直接箭头连接符 4">
            <a:extLst>
              <a:ext uri="{FF2B5EF4-FFF2-40B4-BE49-F238E27FC236}">
                <a16:creationId xmlns:a16="http://schemas.microsoft.com/office/drawing/2014/main" xmlns="" id="{55018D79-1E8C-42F1-AF2A-B4D7DE18179C}"/>
              </a:ext>
            </a:extLst>
          </p:cNvPr>
          <p:cNvCxnSpPr>
            <a:stCxn id="67" idx="3"/>
            <a:endCxn id="68" idx="1"/>
          </p:cNvCxnSpPr>
          <p:nvPr/>
        </p:nvCxnSpPr>
        <p:spPr bwMode="gray">
          <a:xfrm>
            <a:off x="6173816" y="2587014"/>
            <a:ext cx="263206" cy="0"/>
          </a:xfrm>
          <a:prstGeom prst="straightConnector1">
            <a:avLst/>
          </a:prstGeom>
          <a:noFill/>
          <a:ln w="12700" cap="flat" cmpd="sng" algn="ctr">
            <a:solidFill>
              <a:sysClr val="windowText" lastClr="000000"/>
            </a:solidFill>
            <a:prstDash val="solid"/>
            <a:miter lim="800000"/>
            <a:tailEnd type="triangle"/>
          </a:ln>
          <a:effectLst/>
        </p:spPr>
      </p:cxnSp>
      <p:cxnSp>
        <p:nvCxnSpPr>
          <p:cNvPr id="72" name="直接箭头连接符 4">
            <a:extLst>
              <a:ext uri="{FF2B5EF4-FFF2-40B4-BE49-F238E27FC236}">
                <a16:creationId xmlns:a16="http://schemas.microsoft.com/office/drawing/2014/main" xmlns="" id="{72F43F3A-0952-48DB-AA21-4636B40B36D5}"/>
              </a:ext>
            </a:extLst>
          </p:cNvPr>
          <p:cNvCxnSpPr>
            <a:stCxn id="68" idx="3"/>
          </p:cNvCxnSpPr>
          <p:nvPr/>
        </p:nvCxnSpPr>
        <p:spPr bwMode="gray">
          <a:xfrm flipV="1">
            <a:off x="7701057" y="2587013"/>
            <a:ext cx="339275" cy="1"/>
          </a:xfrm>
          <a:prstGeom prst="straightConnector1">
            <a:avLst/>
          </a:prstGeom>
          <a:noFill/>
          <a:ln w="12700" cap="flat" cmpd="sng" algn="ctr">
            <a:solidFill>
              <a:sysClr val="windowText" lastClr="000000"/>
            </a:solidFill>
            <a:prstDash val="solid"/>
            <a:miter lim="800000"/>
            <a:tailEnd type="triangle"/>
          </a:ln>
          <a:effectLst/>
        </p:spPr>
      </p:cxnSp>
      <p:cxnSp>
        <p:nvCxnSpPr>
          <p:cNvPr id="75" name="肘形连接符 20">
            <a:extLst>
              <a:ext uri="{FF2B5EF4-FFF2-40B4-BE49-F238E27FC236}">
                <a16:creationId xmlns:a16="http://schemas.microsoft.com/office/drawing/2014/main" xmlns="" id="{E3535760-A76A-4067-B8AB-068F94E49712}"/>
              </a:ext>
            </a:extLst>
          </p:cNvPr>
          <p:cNvCxnSpPr>
            <a:endCxn id="67" idx="0"/>
          </p:cNvCxnSpPr>
          <p:nvPr/>
        </p:nvCxnSpPr>
        <p:spPr bwMode="gray">
          <a:xfrm rot="16200000" flipH="1" flipV="1">
            <a:off x="6968461" y="882578"/>
            <a:ext cx="50410" cy="2903735"/>
          </a:xfrm>
          <a:prstGeom prst="bentConnector3">
            <a:avLst>
              <a:gd name="adj1" fmla="val -453481"/>
            </a:avLst>
          </a:prstGeom>
          <a:noFill/>
          <a:ln w="19050" cap="flat" cmpd="sng" algn="ctr">
            <a:solidFill>
              <a:srgbClr val="94DAE2"/>
            </a:solidFill>
            <a:prstDash val="solid"/>
            <a:miter lim="800000"/>
          </a:ln>
          <a:effectLst/>
        </p:spPr>
      </p:cxnSp>
      <p:sp>
        <p:nvSpPr>
          <p:cNvPr id="77" name="60713695">
            <a:extLst>
              <a:ext uri="{FF2B5EF4-FFF2-40B4-BE49-F238E27FC236}">
                <a16:creationId xmlns:a16="http://schemas.microsoft.com/office/drawing/2014/main" xmlns="" id="{EE837B85-7614-4FBF-BB5C-0F3A049DA778}"/>
              </a:ext>
            </a:extLst>
          </p:cNvPr>
          <p:cNvSpPr txBox="1"/>
          <p:nvPr/>
        </p:nvSpPr>
        <p:spPr bwMode="gray">
          <a:xfrm>
            <a:off x="8040332" y="2388802"/>
            <a:ext cx="1266295" cy="307777"/>
          </a:xfrm>
          <a:prstGeom prst="rect">
            <a:avLst/>
          </a:prstGeom>
          <a:noFill/>
          <a:ln>
            <a:solidFill>
              <a:sysClr val="windowText" lastClr="000000"/>
            </a:solidFill>
          </a:ln>
        </p:spPr>
        <p:txBody>
          <a:bodyPr wrap="square" rtlCol="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ts val="0"/>
              </a:spcBef>
              <a:spcAft>
                <a:spcPts val="405"/>
              </a:spcAft>
              <a:buClrTx/>
              <a:buSzPct val="80000"/>
              <a:buFontTx/>
              <a:buNone/>
              <a:tabLst/>
              <a:defRPr/>
            </a:pPr>
            <a:r>
              <a:rPr kumimoji="0" lang="en-US"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AI app 1</a:t>
            </a:r>
            <a:endParaRPr kumimoji="0" lang="en-US" altLang="zh-CN" sz="1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0" name="肘形连接符 25">
            <a:extLst>
              <a:ext uri="{FF2B5EF4-FFF2-40B4-BE49-F238E27FC236}">
                <a16:creationId xmlns:a16="http://schemas.microsoft.com/office/drawing/2014/main" xmlns="" id="{429C9AEC-EFDC-46CC-A73A-8C3252F5D4B7}"/>
              </a:ext>
            </a:extLst>
          </p:cNvPr>
          <p:cNvCxnSpPr>
            <a:cxnSpLocks/>
            <a:endCxn id="63" idx="1"/>
          </p:cNvCxnSpPr>
          <p:nvPr/>
        </p:nvCxnSpPr>
        <p:spPr bwMode="gray">
          <a:xfrm rot="10800000">
            <a:off x="1177543" y="2303385"/>
            <a:ext cx="7267991" cy="5856"/>
          </a:xfrm>
          <a:prstGeom prst="bentConnector4">
            <a:avLst>
              <a:gd name="adj1" fmla="val 85"/>
              <a:gd name="adj2" fmla="val 11377322"/>
            </a:avLst>
          </a:prstGeom>
          <a:noFill/>
          <a:ln w="19050" cap="flat" cmpd="sng" algn="ctr">
            <a:solidFill>
              <a:srgbClr val="94DAE2"/>
            </a:solidFill>
            <a:prstDash val="solid"/>
            <a:miter lim="800000"/>
          </a:ln>
          <a:effectLst/>
        </p:spPr>
      </p:cxnSp>
    </p:spTree>
    <p:extLst>
      <p:ext uri="{BB962C8B-B14F-4D97-AF65-F5344CB8AC3E}">
        <p14:creationId xmlns:p14="http://schemas.microsoft.com/office/powerpoint/2010/main" val="291412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500"/>
                                        <p:tgtEl>
                                          <p:spTgt spid="8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fade">
                                      <p:cBhvr>
                                        <p:cTn id="18" dur="500"/>
                                        <p:tgtEl>
                                          <p:spTgt spid="8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500"/>
                                        <p:tgtEl>
                                          <p:spTgt spid="8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6" grpId="0" animBg="1"/>
      <p:bldP spid="87" grpId="0" animBg="1"/>
      <p:bldP spid="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xmlns="" id="{888F3B1A-E8D8-4D48-9BF6-4961448BC053}"/>
              </a:ext>
            </a:extLst>
          </p:cNvPr>
          <p:cNvGrpSpPr/>
          <p:nvPr/>
        </p:nvGrpSpPr>
        <p:grpSpPr bwMode="gray">
          <a:xfrm>
            <a:off x="558364" y="4622376"/>
            <a:ext cx="3927751" cy="794344"/>
            <a:chOff x="1799815" y="2106108"/>
            <a:chExt cx="3169775" cy="521267"/>
          </a:xfrm>
          <a:solidFill>
            <a:srgbClr val="94DAE2"/>
          </a:solidFill>
        </p:grpSpPr>
        <p:sp>
          <p:nvSpPr>
            <p:cNvPr id="64" name="梯形 63">
              <a:extLst>
                <a:ext uri="{FF2B5EF4-FFF2-40B4-BE49-F238E27FC236}">
                  <a16:creationId xmlns:a16="http://schemas.microsoft.com/office/drawing/2014/main" xmlns="" id="{5758FC74-F21D-4EB9-B95C-023514A27B76}"/>
                </a:ext>
              </a:extLst>
            </p:cNvPr>
            <p:cNvSpPr/>
            <p:nvPr/>
          </p:nvSpPr>
          <p:spPr bwMode="gray">
            <a:xfrm>
              <a:off x="1799815" y="2106108"/>
              <a:ext cx="3169775" cy="521267"/>
            </a:xfrm>
            <a:prstGeom prst="trapezoid">
              <a:avLst>
                <a:gd name="adj" fmla="val 86951"/>
              </a:avLst>
            </a:prstGeom>
            <a:grpFill/>
            <a:ln w="3175">
              <a:noFill/>
              <a:miter lim="800000"/>
              <a:headEnd/>
              <a:tailEnd/>
            </a:ln>
          </p:spPr>
          <p:txBody>
            <a:bodyPr/>
            <a:lstStyle/>
            <a:p>
              <a:endParaRPr lang="zh-CN" altLang="en-US" sz="1600">
                <a:solidFill>
                  <a:srgbClr val="1D1D1A"/>
                </a:solidFill>
                <a:ea typeface="方正兰亭黑简体" panose="02000000000000000000" pitchFamily="2" charset="-122"/>
                <a:sym typeface="Huawei Sans" panose="020C0503030203020204" pitchFamily="34" charset="0"/>
              </a:endParaRPr>
            </a:p>
          </p:txBody>
        </p:sp>
        <p:sp>
          <p:nvSpPr>
            <p:cNvPr id="65" name="梯形 64">
              <a:extLst>
                <a:ext uri="{FF2B5EF4-FFF2-40B4-BE49-F238E27FC236}">
                  <a16:creationId xmlns:a16="http://schemas.microsoft.com/office/drawing/2014/main" xmlns="" id="{6C9FD2B1-3380-42D8-B001-91F9638ADF7C}"/>
                </a:ext>
              </a:extLst>
            </p:cNvPr>
            <p:cNvSpPr/>
            <p:nvPr/>
          </p:nvSpPr>
          <p:spPr bwMode="gray">
            <a:xfrm>
              <a:off x="1814727" y="2118178"/>
              <a:ext cx="3139222" cy="508023"/>
            </a:xfrm>
            <a:prstGeom prst="trapezoid">
              <a:avLst>
                <a:gd name="adj" fmla="val 69565"/>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r>
                <a:rPr lang="en-US" altLang="zh-CN"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rPr>
                <a:t>  </a:t>
              </a:r>
              <a:endParaRPr lang="zh-CN" altLang="en-US"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66" name="任意多边形 114">
            <a:extLst>
              <a:ext uri="{FF2B5EF4-FFF2-40B4-BE49-F238E27FC236}">
                <a16:creationId xmlns:a16="http://schemas.microsoft.com/office/drawing/2014/main" xmlns="" id="{A058BDB8-2259-4A48-AF74-14B74BA1167E}"/>
              </a:ext>
            </a:extLst>
          </p:cNvPr>
          <p:cNvSpPr/>
          <p:nvPr/>
        </p:nvSpPr>
        <p:spPr bwMode="gray">
          <a:xfrm>
            <a:off x="996067" y="3894001"/>
            <a:ext cx="3090478" cy="1268917"/>
          </a:xfrm>
          <a:custGeom>
            <a:avLst/>
            <a:gdLst>
              <a:gd name="connsiteX0" fmla="*/ 1755172 w 2494079"/>
              <a:gd name="connsiteY0" fmla="*/ 0 h 832693"/>
              <a:gd name="connsiteX1" fmla="*/ 1772220 w 2494079"/>
              <a:gd name="connsiteY1" fmla="*/ 0 h 832693"/>
              <a:gd name="connsiteX2" fmla="*/ 1793530 w 2494079"/>
              <a:gd name="connsiteY2" fmla="*/ 502 h 832693"/>
              <a:gd name="connsiteX3" fmla="*/ 1814839 w 2494079"/>
              <a:gd name="connsiteY3" fmla="*/ 2009 h 832693"/>
              <a:gd name="connsiteX4" fmla="*/ 1835616 w 2494079"/>
              <a:gd name="connsiteY4" fmla="*/ 4018 h 832693"/>
              <a:gd name="connsiteX5" fmla="*/ 1856393 w 2494079"/>
              <a:gd name="connsiteY5" fmla="*/ 7533 h 832693"/>
              <a:gd name="connsiteX6" fmla="*/ 1876637 w 2494079"/>
              <a:gd name="connsiteY6" fmla="*/ 11551 h 832693"/>
              <a:gd name="connsiteX7" fmla="*/ 1896881 w 2494079"/>
              <a:gd name="connsiteY7" fmla="*/ 16573 h 832693"/>
              <a:gd name="connsiteX8" fmla="*/ 1916592 w 2494079"/>
              <a:gd name="connsiteY8" fmla="*/ 22600 h 832693"/>
              <a:gd name="connsiteX9" fmla="*/ 1935770 w 2494079"/>
              <a:gd name="connsiteY9" fmla="*/ 29129 h 832693"/>
              <a:gd name="connsiteX10" fmla="*/ 1954416 w 2494079"/>
              <a:gd name="connsiteY10" fmla="*/ 36663 h 832693"/>
              <a:gd name="connsiteX11" fmla="*/ 1972529 w 2494079"/>
              <a:gd name="connsiteY11" fmla="*/ 45200 h 832693"/>
              <a:gd name="connsiteX12" fmla="*/ 1990110 w 2494079"/>
              <a:gd name="connsiteY12" fmla="*/ 54240 h 832693"/>
              <a:gd name="connsiteX13" fmla="*/ 2007690 w 2494079"/>
              <a:gd name="connsiteY13" fmla="*/ 64285 h 832693"/>
              <a:gd name="connsiteX14" fmla="*/ 2024205 w 2494079"/>
              <a:gd name="connsiteY14" fmla="*/ 74330 h 832693"/>
              <a:gd name="connsiteX15" fmla="*/ 2040720 w 2494079"/>
              <a:gd name="connsiteY15" fmla="*/ 85881 h 832693"/>
              <a:gd name="connsiteX16" fmla="*/ 2056169 w 2494079"/>
              <a:gd name="connsiteY16" fmla="*/ 97432 h 832693"/>
              <a:gd name="connsiteX17" fmla="*/ 2071618 w 2494079"/>
              <a:gd name="connsiteY17" fmla="*/ 109988 h 832693"/>
              <a:gd name="connsiteX18" fmla="*/ 2086002 w 2494079"/>
              <a:gd name="connsiteY18" fmla="*/ 123046 h 832693"/>
              <a:gd name="connsiteX19" fmla="*/ 2099854 w 2494079"/>
              <a:gd name="connsiteY19" fmla="*/ 137108 h 832693"/>
              <a:gd name="connsiteX20" fmla="*/ 2112639 w 2494079"/>
              <a:gd name="connsiteY20" fmla="*/ 151171 h 832693"/>
              <a:gd name="connsiteX21" fmla="*/ 2124892 w 2494079"/>
              <a:gd name="connsiteY21" fmla="*/ 166237 h 832693"/>
              <a:gd name="connsiteX22" fmla="*/ 2137145 w 2494079"/>
              <a:gd name="connsiteY22" fmla="*/ 181806 h 832693"/>
              <a:gd name="connsiteX23" fmla="*/ 2147800 w 2494079"/>
              <a:gd name="connsiteY23" fmla="*/ 197375 h 832693"/>
              <a:gd name="connsiteX24" fmla="*/ 2157922 w 2494079"/>
              <a:gd name="connsiteY24" fmla="*/ 213949 h 832693"/>
              <a:gd name="connsiteX25" fmla="*/ 2167511 w 2494079"/>
              <a:gd name="connsiteY25" fmla="*/ 231025 h 832693"/>
              <a:gd name="connsiteX26" fmla="*/ 2176035 w 2494079"/>
              <a:gd name="connsiteY26" fmla="*/ 248100 h 832693"/>
              <a:gd name="connsiteX27" fmla="*/ 2184026 w 2494079"/>
              <a:gd name="connsiteY27" fmla="*/ 265678 h 832693"/>
              <a:gd name="connsiteX28" fmla="*/ 2190952 w 2494079"/>
              <a:gd name="connsiteY28" fmla="*/ 284261 h 832693"/>
              <a:gd name="connsiteX29" fmla="*/ 2196812 w 2494079"/>
              <a:gd name="connsiteY29" fmla="*/ 302341 h 832693"/>
              <a:gd name="connsiteX30" fmla="*/ 2202139 w 2494079"/>
              <a:gd name="connsiteY30" fmla="*/ 321426 h 832693"/>
              <a:gd name="connsiteX31" fmla="*/ 2206401 w 2494079"/>
              <a:gd name="connsiteY31" fmla="*/ 340510 h 832693"/>
              <a:gd name="connsiteX32" fmla="*/ 2209597 w 2494079"/>
              <a:gd name="connsiteY32" fmla="*/ 360097 h 832693"/>
              <a:gd name="connsiteX33" fmla="*/ 2212261 w 2494079"/>
              <a:gd name="connsiteY33" fmla="*/ 380186 h 832693"/>
              <a:gd name="connsiteX34" fmla="*/ 2221850 w 2494079"/>
              <a:gd name="connsiteY34" fmla="*/ 378680 h 832693"/>
              <a:gd name="connsiteX35" fmla="*/ 2231972 w 2494079"/>
              <a:gd name="connsiteY35" fmla="*/ 377675 h 832693"/>
              <a:gd name="connsiteX36" fmla="*/ 2242094 w 2494079"/>
              <a:gd name="connsiteY36" fmla="*/ 376671 h 832693"/>
              <a:gd name="connsiteX37" fmla="*/ 2252216 w 2494079"/>
              <a:gd name="connsiteY37" fmla="*/ 376671 h 832693"/>
              <a:gd name="connsiteX38" fmla="*/ 2265002 w 2494079"/>
              <a:gd name="connsiteY38" fmla="*/ 377173 h 832693"/>
              <a:gd name="connsiteX39" fmla="*/ 2277255 w 2494079"/>
              <a:gd name="connsiteY39" fmla="*/ 377675 h 832693"/>
              <a:gd name="connsiteX40" fmla="*/ 2288975 w 2494079"/>
              <a:gd name="connsiteY40" fmla="*/ 379182 h 832693"/>
              <a:gd name="connsiteX41" fmla="*/ 2301228 w 2494079"/>
              <a:gd name="connsiteY41" fmla="*/ 381191 h 832693"/>
              <a:gd name="connsiteX42" fmla="*/ 2312949 w 2494079"/>
              <a:gd name="connsiteY42" fmla="*/ 383702 h 832693"/>
              <a:gd name="connsiteX43" fmla="*/ 2324136 w 2494079"/>
              <a:gd name="connsiteY43" fmla="*/ 386715 h 832693"/>
              <a:gd name="connsiteX44" fmla="*/ 2335323 w 2494079"/>
              <a:gd name="connsiteY44" fmla="*/ 390733 h 832693"/>
              <a:gd name="connsiteX45" fmla="*/ 2346511 w 2494079"/>
              <a:gd name="connsiteY45" fmla="*/ 394751 h 832693"/>
              <a:gd name="connsiteX46" fmla="*/ 2357166 w 2494079"/>
              <a:gd name="connsiteY46" fmla="*/ 399271 h 832693"/>
              <a:gd name="connsiteX47" fmla="*/ 2367820 w 2494079"/>
              <a:gd name="connsiteY47" fmla="*/ 404293 h 832693"/>
              <a:gd name="connsiteX48" fmla="*/ 2377942 w 2494079"/>
              <a:gd name="connsiteY48" fmla="*/ 409818 h 832693"/>
              <a:gd name="connsiteX49" fmla="*/ 2387532 w 2494079"/>
              <a:gd name="connsiteY49" fmla="*/ 415844 h 832693"/>
              <a:gd name="connsiteX50" fmla="*/ 2397121 w 2494079"/>
              <a:gd name="connsiteY50" fmla="*/ 421871 h 832693"/>
              <a:gd name="connsiteX51" fmla="*/ 2406178 w 2494079"/>
              <a:gd name="connsiteY51" fmla="*/ 428902 h 832693"/>
              <a:gd name="connsiteX52" fmla="*/ 2415234 w 2494079"/>
              <a:gd name="connsiteY52" fmla="*/ 435933 h 832693"/>
              <a:gd name="connsiteX53" fmla="*/ 2423225 w 2494079"/>
              <a:gd name="connsiteY53" fmla="*/ 443467 h 832693"/>
              <a:gd name="connsiteX54" fmla="*/ 2431216 w 2494079"/>
              <a:gd name="connsiteY54" fmla="*/ 451502 h 832693"/>
              <a:gd name="connsiteX55" fmla="*/ 2439207 w 2494079"/>
              <a:gd name="connsiteY55" fmla="*/ 459538 h 832693"/>
              <a:gd name="connsiteX56" fmla="*/ 2446133 w 2494079"/>
              <a:gd name="connsiteY56" fmla="*/ 468076 h 832693"/>
              <a:gd name="connsiteX57" fmla="*/ 2453058 w 2494079"/>
              <a:gd name="connsiteY57" fmla="*/ 477116 h 832693"/>
              <a:gd name="connsiteX58" fmla="*/ 2459451 w 2494079"/>
              <a:gd name="connsiteY58" fmla="*/ 486658 h 832693"/>
              <a:gd name="connsiteX59" fmla="*/ 2464779 w 2494079"/>
              <a:gd name="connsiteY59" fmla="*/ 496201 h 832693"/>
              <a:gd name="connsiteX60" fmla="*/ 2470106 w 2494079"/>
              <a:gd name="connsiteY60" fmla="*/ 505743 h 832693"/>
              <a:gd name="connsiteX61" fmla="*/ 2475433 w 2494079"/>
              <a:gd name="connsiteY61" fmla="*/ 515788 h 832693"/>
              <a:gd name="connsiteX62" fmla="*/ 2479695 w 2494079"/>
              <a:gd name="connsiteY62" fmla="*/ 526334 h 832693"/>
              <a:gd name="connsiteX63" fmla="*/ 2483425 w 2494079"/>
              <a:gd name="connsiteY63" fmla="*/ 536881 h 832693"/>
              <a:gd name="connsiteX64" fmla="*/ 2486621 w 2494079"/>
              <a:gd name="connsiteY64" fmla="*/ 547930 h 832693"/>
              <a:gd name="connsiteX65" fmla="*/ 2489285 w 2494079"/>
              <a:gd name="connsiteY65" fmla="*/ 558477 h 832693"/>
              <a:gd name="connsiteX66" fmla="*/ 2491416 w 2494079"/>
              <a:gd name="connsiteY66" fmla="*/ 570028 h 832693"/>
              <a:gd name="connsiteX67" fmla="*/ 2493014 w 2494079"/>
              <a:gd name="connsiteY67" fmla="*/ 581579 h 832693"/>
              <a:gd name="connsiteX68" fmla="*/ 2494079 w 2494079"/>
              <a:gd name="connsiteY68" fmla="*/ 593131 h 832693"/>
              <a:gd name="connsiteX69" fmla="*/ 2494079 w 2494079"/>
              <a:gd name="connsiteY69" fmla="*/ 604682 h 832693"/>
              <a:gd name="connsiteX70" fmla="*/ 2494079 w 2494079"/>
              <a:gd name="connsiteY70" fmla="*/ 616233 h 832693"/>
              <a:gd name="connsiteX71" fmla="*/ 2493014 w 2494079"/>
              <a:gd name="connsiteY71" fmla="*/ 627784 h 832693"/>
              <a:gd name="connsiteX72" fmla="*/ 2491416 w 2494079"/>
              <a:gd name="connsiteY72" fmla="*/ 639336 h 832693"/>
              <a:gd name="connsiteX73" fmla="*/ 2489285 w 2494079"/>
              <a:gd name="connsiteY73" fmla="*/ 650385 h 832693"/>
              <a:gd name="connsiteX74" fmla="*/ 2486621 w 2494079"/>
              <a:gd name="connsiteY74" fmla="*/ 661434 h 832693"/>
              <a:gd name="connsiteX75" fmla="*/ 2483425 w 2494079"/>
              <a:gd name="connsiteY75" fmla="*/ 672483 h 832693"/>
              <a:gd name="connsiteX76" fmla="*/ 2479695 w 2494079"/>
              <a:gd name="connsiteY76" fmla="*/ 683029 h 832693"/>
              <a:gd name="connsiteX77" fmla="*/ 2475433 w 2494079"/>
              <a:gd name="connsiteY77" fmla="*/ 693576 h 832693"/>
              <a:gd name="connsiteX78" fmla="*/ 2470106 w 2494079"/>
              <a:gd name="connsiteY78" fmla="*/ 703621 h 832693"/>
              <a:gd name="connsiteX79" fmla="*/ 2464779 w 2494079"/>
              <a:gd name="connsiteY79" fmla="*/ 713163 h 832693"/>
              <a:gd name="connsiteX80" fmla="*/ 2459451 w 2494079"/>
              <a:gd name="connsiteY80" fmla="*/ 722705 h 832693"/>
              <a:gd name="connsiteX81" fmla="*/ 2453058 w 2494079"/>
              <a:gd name="connsiteY81" fmla="*/ 732248 h 832693"/>
              <a:gd name="connsiteX82" fmla="*/ 2446133 w 2494079"/>
              <a:gd name="connsiteY82" fmla="*/ 741288 h 832693"/>
              <a:gd name="connsiteX83" fmla="*/ 2439207 w 2494079"/>
              <a:gd name="connsiteY83" fmla="*/ 749826 h 832693"/>
              <a:gd name="connsiteX84" fmla="*/ 2431216 w 2494079"/>
              <a:gd name="connsiteY84" fmla="*/ 757861 h 832693"/>
              <a:gd name="connsiteX85" fmla="*/ 2423225 w 2494079"/>
              <a:gd name="connsiteY85" fmla="*/ 765897 h 832693"/>
              <a:gd name="connsiteX86" fmla="*/ 2415234 w 2494079"/>
              <a:gd name="connsiteY86" fmla="*/ 773430 h 832693"/>
              <a:gd name="connsiteX87" fmla="*/ 2406178 w 2494079"/>
              <a:gd name="connsiteY87" fmla="*/ 780462 h 832693"/>
              <a:gd name="connsiteX88" fmla="*/ 2397121 w 2494079"/>
              <a:gd name="connsiteY88" fmla="*/ 787493 h 832693"/>
              <a:gd name="connsiteX89" fmla="*/ 2387532 w 2494079"/>
              <a:gd name="connsiteY89" fmla="*/ 793519 h 832693"/>
              <a:gd name="connsiteX90" fmla="*/ 2377942 w 2494079"/>
              <a:gd name="connsiteY90" fmla="*/ 799546 h 832693"/>
              <a:gd name="connsiteX91" fmla="*/ 2367820 w 2494079"/>
              <a:gd name="connsiteY91" fmla="*/ 805071 h 832693"/>
              <a:gd name="connsiteX92" fmla="*/ 2357166 w 2494079"/>
              <a:gd name="connsiteY92" fmla="*/ 810093 h 832693"/>
              <a:gd name="connsiteX93" fmla="*/ 2346511 w 2494079"/>
              <a:gd name="connsiteY93" fmla="*/ 814613 h 832693"/>
              <a:gd name="connsiteX94" fmla="*/ 2335323 w 2494079"/>
              <a:gd name="connsiteY94" fmla="*/ 818631 h 832693"/>
              <a:gd name="connsiteX95" fmla="*/ 2324136 w 2494079"/>
              <a:gd name="connsiteY95" fmla="*/ 822649 h 832693"/>
              <a:gd name="connsiteX96" fmla="*/ 2312949 w 2494079"/>
              <a:gd name="connsiteY96" fmla="*/ 825662 h 832693"/>
              <a:gd name="connsiteX97" fmla="*/ 2301228 w 2494079"/>
              <a:gd name="connsiteY97" fmla="*/ 828173 h 832693"/>
              <a:gd name="connsiteX98" fmla="*/ 2288975 w 2494079"/>
              <a:gd name="connsiteY98" fmla="*/ 830182 h 832693"/>
              <a:gd name="connsiteX99" fmla="*/ 2277255 w 2494079"/>
              <a:gd name="connsiteY99" fmla="*/ 831689 h 832693"/>
              <a:gd name="connsiteX100" fmla="*/ 2265002 w 2494079"/>
              <a:gd name="connsiteY100" fmla="*/ 832191 h 832693"/>
              <a:gd name="connsiteX101" fmla="*/ 2252216 w 2494079"/>
              <a:gd name="connsiteY101" fmla="*/ 832693 h 832693"/>
              <a:gd name="connsiteX102" fmla="*/ 1215383 w 2494079"/>
              <a:gd name="connsiteY102" fmla="*/ 832693 h 832693"/>
              <a:gd name="connsiteX103" fmla="*/ 1207897 w 2494079"/>
              <a:gd name="connsiteY103" fmla="*/ 832693 h 832693"/>
              <a:gd name="connsiteX104" fmla="*/ 1032780 w 2494079"/>
              <a:gd name="connsiteY104" fmla="*/ 832693 h 832693"/>
              <a:gd name="connsiteX105" fmla="*/ 1023724 w 2494079"/>
              <a:gd name="connsiteY105" fmla="*/ 832693 h 832693"/>
              <a:gd name="connsiteX106" fmla="*/ 199922 w 2494079"/>
              <a:gd name="connsiteY106" fmla="*/ 832693 h 832693"/>
              <a:gd name="connsiteX107" fmla="*/ 189353 w 2494079"/>
              <a:gd name="connsiteY107" fmla="*/ 832232 h 832693"/>
              <a:gd name="connsiteX108" fmla="*/ 179225 w 2494079"/>
              <a:gd name="connsiteY108" fmla="*/ 831771 h 832693"/>
              <a:gd name="connsiteX109" fmla="*/ 169537 w 2494079"/>
              <a:gd name="connsiteY109" fmla="*/ 830387 h 832693"/>
              <a:gd name="connsiteX110" fmla="*/ 159409 w 2494079"/>
              <a:gd name="connsiteY110" fmla="*/ 828541 h 832693"/>
              <a:gd name="connsiteX111" fmla="*/ 149721 w 2494079"/>
              <a:gd name="connsiteY111" fmla="*/ 826235 h 832693"/>
              <a:gd name="connsiteX112" fmla="*/ 140474 w 2494079"/>
              <a:gd name="connsiteY112" fmla="*/ 823467 h 832693"/>
              <a:gd name="connsiteX113" fmla="*/ 131226 w 2494079"/>
              <a:gd name="connsiteY113" fmla="*/ 819776 h 832693"/>
              <a:gd name="connsiteX114" fmla="*/ 121979 w 2494079"/>
              <a:gd name="connsiteY114" fmla="*/ 816086 h 832693"/>
              <a:gd name="connsiteX115" fmla="*/ 113172 w 2494079"/>
              <a:gd name="connsiteY115" fmla="*/ 811934 h 832693"/>
              <a:gd name="connsiteX116" fmla="*/ 104365 w 2494079"/>
              <a:gd name="connsiteY116" fmla="*/ 807321 h 832693"/>
              <a:gd name="connsiteX117" fmla="*/ 95998 w 2494079"/>
              <a:gd name="connsiteY117" fmla="*/ 802246 h 832693"/>
              <a:gd name="connsiteX118" fmla="*/ 88071 w 2494079"/>
              <a:gd name="connsiteY118" fmla="*/ 796711 h 832693"/>
              <a:gd name="connsiteX119" fmla="*/ 80145 w 2494079"/>
              <a:gd name="connsiteY119" fmla="*/ 791175 h 832693"/>
              <a:gd name="connsiteX120" fmla="*/ 72659 w 2494079"/>
              <a:gd name="connsiteY120" fmla="*/ 784716 h 832693"/>
              <a:gd name="connsiteX121" fmla="*/ 65173 w 2494079"/>
              <a:gd name="connsiteY121" fmla="*/ 778258 h 832693"/>
              <a:gd name="connsiteX122" fmla="*/ 58568 w 2494079"/>
              <a:gd name="connsiteY122" fmla="*/ 771338 h 832693"/>
              <a:gd name="connsiteX123" fmla="*/ 51962 w 2494079"/>
              <a:gd name="connsiteY123" fmla="*/ 763957 h 832693"/>
              <a:gd name="connsiteX124" fmla="*/ 45357 w 2494079"/>
              <a:gd name="connsiteY124" fmla="*/ 756576 h 832693"/>
              <a:gd name="connsiteX125" fmla="*/ 39632 w 2494079"/>
              <a:gd name="connsiteY125" fmla="*/ 748734 h 832693"/>
              <a:gd name="connsiteX126" fmla="*/ 33908 w 2494079"/>
              <a:gd name="connsiteY126" fmla="*/ 740430 h 832693"/>
              <a:gd name="connsiteX127" fmla="*/ 28623 w 2494079"/>
              <a:gd name="connsiteY127" fmla="*/ 731665 h 832693"/>
              <a:gd name="connsiteX128" fmla="*/ 24220 w 2494079"/>
              <a:gd name="connsiteY128" fmla="*/ 722900 h 832693"/>
              <a:gd name="connsiteX129" fmla="*/ 19816 w 2494079"/>
              <a:gd name="connsiteY129" fmla="*/ 714135 h 832693"/>
              <a:gd name="connsiteX130" fmla="*/ 15413 w 2494079"/>
              <a:gd name="connsiteY130" fmla="*/ 704909 h 832693"/>
              <a:gd name="connsiteX131" fmla="*/ 11890 w 2494079"/>
              <a:gd name="connsiteY131" fmla="*/ 695221 h 832693"/>
              <a:gd name="connsiteX132" fmla="*/ 8807 w 2494079"/>
              <a:gd name="connsiteY132" fmla="*/ 685533 h 832693"/>
              <a:gd name="connsiteX133" fmla="*/ 6165 w 2494079"/>
              <a:gd name="connsiteY133" fmla="*/ 675384 h 832693"/>
              <a:gd name="connsiteX134" fmla="*/ 3963 w 2494079"/>
              <a:gd name="connsiteY134" fmla="*/ 665235 h 832693"/>
              <a:gd name="connsiteX135" fmla="*/ 2202 w 2494079"/>
              <a:gd name="connsiteY135" fmla="*/ 655086 h 832693"/>
              <a:gd name="connsiteX136" fmla="*/ 881 w 2494079"/>
              <a:gd name="connsiteY136" fmla="*/ 644476 h 832693"/>
              <a:gd name="connsiteX137" fmla="*/ 0 w 2494079"/>
              <a:gd name="connsiteY137" fmla="*/ 633866 h 832693"/>
              <a:gd name="connsiteX138" fmla="*/ 0 w 2494079"/>
              <a:gd name="connsiteY138" fmla="*/ 623256 h 832693"/>
              <a:gd name="connsiteX139" fmla="*/ 0 w 2494079"/>
              <a:gd name="connsiteY139" fmla="*/ 612645 h 832693"/>
              <a:gd name="connsiteX140" fmla="*/ 881 w 2494079"/>
              <a:gd name="connsiteY140" fmla="*/ 602035 h 832693"/>
              <a:gd name="connsiteX141" fmla="*/ 2202 w 2494079"/>
              <a:gd name="connsiteY141" fmla="*/ 591425 h 832693"/>
              <a:gd name="connsiteX142" fmla="*/ 3963 w 2494079"/>
              <a:gd name="connsiteY142" fmla="*/ 580815 h 832693"/>
              <a:gd name="connsiteX143" fmla="*/ 6165 w 2494079"/>
              <a:gd name="connsiteY143" fmla="*/ 571127 h 832693"/>
              <a:gd name="connsiteX144" fmla="*/ 8807 w 2494079"/>
              <a:gd name="connsiteY144" fmla="*/ 560978 h 832693"/>
              <a:gd name="connsiteX145" fmla="*/ 11890 w 2494079"/>
              <a:gd name="connsiteY145" fmla="*/ 551290 h 832693"/>
              <a:gd name="connsiteX146" fmla="*/ 15413 w 2494079"/>
              <a:gd name="connsiteY146" fmla="*/ 541603 h 832693"/>
              <a:gd name="connsiteX147" fmla="*/ 19816 w 2494079"/>
              <a:gd name="connsiteY147" fmla="*/ 532376 h 832693"/>
              <a:gd name="connsiteX148" fmla="*/ 24220 w 2494079"/>
              <a:gd name="connsiteY148" fmla="*/ 523611 h 832693"/>
              <a:gd name="connsiteX149" fmla="*/ 28623 w 2494079"/>
              <a:gd name="connsiteY149" fmla="*/ 514846 h 832693"/>
              <a:gd name="connsiteX150" fmla="*/ 33908 w 2494079"/>
              <a:gd name="connsiteY150" fmla="*/ 506081 h 832693"/>
              <a:gd name="connsiteX151" fmla="*/ 39632 w 2494079"/>
              <a:gd name="connsiteY151" fmla="*/ 497778 h 832693"/>
              <a:gd name="connsiteX152" fmla="*/ 45357 w 2494079"/>
              <a:gd name="connsiteY152" fmla="*/ 489935 h 832693"/>
              <a:gd name="connsiteX153" fmla="*/ 51962 w 2494079"/>
              <a:gd name="connsiteY153" fmla="*/ 482554 h 832693"/>
              <a:gd name="connsiteX154" fmla="*/ 58568 w 2494079"/>
              <a:gd name="connsiteY154" fmla="*/ 475173 h 832693"/>
              <a:gd name="connsiteX155" fmla="*/ 65173 w 2494079"/>
              <a:gd name="connsiteY155" fmla="*/ 468253 h 832693"/>
              <a:gd name="connsiteX156" fmla="*/ 72659 w 2494079"/>
              <a:gd name="connsiteY156" fmla="*/ 461795 h 832693"/>
              <a:gd name="connsiteX157" fmla="*/ 80145 w 2494079"/>
              <a:gd name="connsiteY157" fmla="*/ 455337 h 832693"/>
              <a:gd name="connsiteX158" fmla="*/ 88071 w 2494079"/>
              <a:gd name="connsiteY158" fmla="*/ 449801 h 832693"/>
              <a:gd name="connsiteX159" fmla="*/ 95998 w 2494079"/>
              <a:gd name="connsiteY159" fmla="*/ 444265 h 832693"/>
              <a:gd name="connsiteX160" fmla="*/ 104365 w 2494079"/>
              <a:gd name="connsiteY160" fmla="*/ 439190 h 832693"/>
              <a:gd name="connsiteX161" fmla="*/ 113172 w 2494079"/>
              <a:gd name="connsiteY161" fmla="*/ 434577 h 832693"/>
              <a:gd name="connsiteX162" fmla="*/ 121979 w 2494079"/>
              <a:gd name="connsiteY162" fmla="*/ 430425 h 832693"/>
              <a:gd name="connsiteX163" fmla="*/ 131226 w 2494079"/>
              <a:gd name="connsiteY163" fmla="*/ 426735 h 832693"/>
              <a:gd name="connsiteX164" fmla="*/ 140474 w 2494079"/>
              <a:gd name="connsiteY164" fmla="*/ 423044 h 832693"/>
              <a:gd name="connsiteX165" fmla="*/ 149721 w 2494079"/>
              <a:gd name="connsiteY165" fmla="*/ 420277 h 832693"/>
              <a:gd name="connsiteX166" fmla="*/ 159409 w 2494079"/>
              <a:gd name="connsiteY166" fmla="*/ 417970 h 832693"/>
              <a:gd name="connsiteX167" fmla="*/ 169537 w 2494079"/>
              <a:gd name="connsiteY167" fmla="*/ 416125 h 832693"/>
              <a:gd name="connsiteX168" fmla="*/ 179225 w 2494079"/>
              <a:gd name="connsiteY168" fmla="*/ 414741 h 832693"/>
              <a:gd name="connsiteX169" fmla="*/ 189353 w 2494079"/>
              <a:gd name="connsiteY169" fmla="*/ 414279 h 832693"/>
              <a:gd name="connsiteX170" fmla="*/ 199922 w 2494079"/>
              <a:gd name="connsiteY170" fmla="*/ 413818 h 832693"/>
              <a:gd name="connsiteX171" fmla="*/ 208289 w 2494079"/>
              <a:gd name="connsiteY171" fmla="*/ 413818 h 832693"/>
              <a:gd name="connsiteX172" fmla="*/ 216655 w 2494079"/>
              <a:gd name="connsiteY172" fmla="*/ 414741 h 832693"/>
              <a:gd name="connsiteX173" fmla="*/ 225022 w 2494079"/>
              <a:gd name="connsiteY173" fmla="*/ 415663 h 832693"/>
              <a:gd name="connsiteX174" fmla="*/ 232949 w 2494079"/>
              <a:gd name="connsiteY174" fmla="*/ 417047 h 832693"/>
              <a:gd name="connsiteX175" fmla="*/ 235150 w 2494079"/>
              <a:gd name="connsiteY175" fmla="*/ 398595 h 832693"/>
              <a:gd name="connsiteX176" fmla="*/ 237792 w 2494079"/>
              <a:gd name="connsiteY176" fmla="*/ 380603 h 832693"/>
              <a:gd name="connsiteX177" fmla="*/ 241315 w 2494079"/>
              <a:gd name="connsiteY177" fmla="*/ 363073 h 832693"/>
              <a:gd name="connsiteX178" fmla="*/ 245719 w 2494079"/>
              <a:gd name="connsiteY178" fmla="*/ 345543 h 832693"/>
              <a:gd name="connsiteX179" fmla="*/ 250563 w 2494079"/>
              <a:gd name="connsiteY179" fmla="*/ 328936 h 832693"/>
              <a:gd name="connsiteX180" fmla="*/ 256287 w 2494079"/>
              <a:gd name="connsiteY180" fmla="*/ 311867 h 832693"/>
              <a:gd name="connsiteX181" fmla="*/ 262893 w 2494079"/>
              <a:gd name="connsiteY181" fmla="*/ 295721 h 832693"/>
              <a:gd name="connsiteX182" fmla="*/ 269938 w 2494079"/>
              <a:gd name="connsiteY182" fmla="*/ 280036 h 832693"/>
              <a:gd name="connsiteX183" fmla="*/ 277865 w 2494079"/>
              <a:gd name="connsiteY183" fmla="*/ 264352 h 832693"/>
              <a:gd name="connsiteX184" fmla="*/ 286232 w 2494079"/>
              <a:gd name="connsiteY184" fmla="*/ 249128 h 832693"/>
              <a:gd name="connsiteX185" fmla="*/ 295039 w 2494079"/>
              <a:gd name="connsiteY185" fmla="*/ 234827 h 832693"/>
              <a:gd name="connsiteX186" fmla="*/ 305167 w 2494079"/>
              <a:gd name="connsiteY186" fmla="*/ 220527 h 832693"/>
              <a:gd name="connsiteX187" fmla="*/ 315295 w 2494079"/>
              <a:gd name="connsiteY187" fmla="*/ 206687 h 832693"/>
              <a:gd name="connsiteX188" fmla="*/ 325864 w 2494079"/>
              <a:gd name="connsiteY188" fmla="*/ 193770 h 832693"/>
              <a:gd name="connsiteX189" fmla="*/ 337313 w 2494079"/>
              <a:gd name="connsiteY189" fmla="*/ 180853 h 832693"/>
              <a:gd name="connsiteX190" fmla="*/ 349203 w 2494079"/>
              <a:gd name="connsiteY190" fmla="*/ 168859 h 832693"/>
              <a:gd name="connsiteX191" fmla="*/ 361973 w 2494079"/>
              <a:gd name="connsiteY191" fmla="*/ 157326 h 832693"/>
              <a:gd name="connsiteX192" fmla="*/ 374743 w 2494079"/>
              <a:gd name="connsiteY192" fmla="*/ 146716 h 832693"/>
              <a:gd name="connsiteX193" fmla="*/ 388394 w 2494079"/>
              <a:gd name="connsiteY193" fmla="*/ 136106 h 832693"/>
              <a:gd name="connsiteX194" fmla="*/ 402045 w 2494079"/>
              <a:gd name="connsiteY194" fmla="*/ 126880 h 832693"/>
              <a:gd name="connsiteX195" fmla="*/ 416577 w 2494079"/>
              <a:gd name="connsiteY195" fmla="*/ 117653 h 832693"/>
              <a:gd name="connsiteX196" fmla="*/ 431109 w 2494079"/>
              <a:gd name="connsiteY196" fmla="*/ 109350 h 832693"/>
              <a:gd name="connsiteX197" fmla="*/ 446081 w 2494079"/>
              <a:gd name="connsiteY197" fmla="*/ 101507 h 832693"/>
              <a:gd name="connsiteX198" fmla="*/ 461493 w 2494079"/>
              <a:gd name="connsiteY198" fmla="*/ 94587 h 832693"/>
              <a:gd name="connsiteX199" fmla="*/ 477346 w 2494079"/>
              <a:gd name="connsiteY199" fmla="*/ 88590 h 832693"/>
              <a:gd name="connsiteX200" fmla="*/ 493639 w 2494079"/>
              <a:gd name="connsiteY200" fmla="*/ 83054 h 832693"/>
              <a:gd name="connsiteX201" fmla="*/ 510373 w 2494079"/>
              <a:gd name="connsiteY201" fmla="*/ 78441 h 832693"/>
              <a:gd name="connsiteX202" fmla="*/ 527107 w 2494079"/>
              <a:gd name="connsiteY202" fmla="*/ 74751 h 832693"/>
              <a:gd name="connsiteX203" fmla="*/ 544280 w 2494079"/>
              <a:gd name="connsiteY203" fmla="*/ 71522 h 832693"/>
              <a:gd name="connsiteX204" fmla="*/ 561454 w 2494079"/>
              <a:gd name="connsiteY204" fmla="*/ 69676 h 832693"/>
              <a:gd name="connsiteX205" fmla="*/ 579069 w 2494079"/>
              <a:gd name="connsiteY205" fmla="*/ 68292 h 832693"/>
              <a:gd name="connsiteX206" fmla="*/ 596683 w 2494079"/>
              <a:gd name="connsiteY206" fmla="*/ 67831 h 832693"/>
              <a:gd name="connsiteX207" fmla="*/ 610774 w 2494079"/>
              <a:gd name="connsiteY207" fmla="*/ 67831 h 832693"/>
              <a:gd name="connsiteX208" fmla="*/ 624866 w 2494079"/>
              <a:gd name="connsiteY208" fmla="*/ 68754 h 832693"/>
              <a:gd name="connsiteX209" fmla="*/ 638517 w 2494079"/>
              <a:gd name="connsiteY209" fmla="*/ 70138 h 832693"/>
              <a:gd name="connsiteX210" fmla="*/ 652168 w 2494079"/>
              <a:gd name="connsiteY210" fmla="*/ 71983 h 832693"/>
              <a:gd name="connsiteX211" fmla="*/ 665819 w 2494079"/>
              <a:gd name="connsiteY211" fmla="*/ 74751 h 832693"/>
              <a:gd name="connsiteX212" fmla="*/ 679029 w 2494079"/>
              <a:gd name="connsiteY212" fmla="*/ 77519 h 832693"/>
              <a:gd name="connsiteX213" fmla="*/ 692240 w 2494079"/>
              <a:gd name="connsiteY213" fmla="*/ 80748 h 832693"/>
              <a:gd name="connsiteX214" fmla="*/ 705010 w 2494079"/>
              <a:gd name="connsiteY214" fmla="*/ 84900 h 832693"/>
              <a:gd name="connsiteX215" fmla="*/ 717781 w 2494079"/>
              <a:gd name="connsiteY215" fmla="*/ 89052 h 832693"/>
              <a:gd name="connsiteX216" fmla="*/ 730111 w 2494079"/>
              <a:gd name="connsiteY216" fmla="*/ 94126 h 832693"/>
              <a:gd name="connsiteX217" fmla="*/ 742441 w 2494079"/>
              <a:gd name="connsiteY217" fmla="*/ 99662 h 832693"/>
              <a:gd name="connsiteX218" fmla="*/ 754771 w 2494079"/>
              <a:gd name="connsiteY218" fmla="*/ 105198 h 832693"/>
              <a:gd name="connsiteX219" fmla="*/ 766660 w 2494079"/>
              <a:gd name="connsiteY219" fmla="*/ 111656 h 832693"/>
              <a:gd name="connsiteX220" fmla="*/ 778110 w 2494079"/>
              <a:gd name="connsiteY220" fmla="*/ 118115 h 832693"/>
              <a:gd name="connsiteX221" fmla="*/ 789559 w 2494079"/>
              <a:gd name="connsiteY221" fmla="*/ 125034 h 832693"/>
              <a:gd name="connsiteX222" fmla="*/ 800568 w 2494079"/>
              <a:gd name="connsiteY222" fmla="*/ 132877 h 832693"/>
              <a:gd name="connsiteX223" fmla="*/ 811136 w 2494079"/>
              <a:gd name="connsiteY223" fmla="*/ 140719 h 832693"/>
              <a:gd name="connsiteX224" fmla="*/ 821705 w 2494079"/>
              <a:gd name="connsiteY224" fmla="*/ 149023 h 832693"/>
              <a:gd name="connsiteX225" fmla="*/ 831833 w 2494079"/>
              <a:gd name="connsiteY225" fmla="*/ 157788 h 832693"/>
              <a:gd name="connsiteX226" fmla="*/ 841521 w 2494079"/>
              <a:gd name="connsiteY226" fmla="*/ 166553 h 832693"/>
              <a:gd name="connsiteX227" fmla="*/ 851209 w 2494079"/>
              <a:gd name="connsiteY227" fmla="*/ 176240 h 832693"/>
              <a:gd name="connsiteX228" fmla="*/ 860456 w 2494079"/>
              <a:gd name="connsiteY228" fmla="*/ 185928 h 832693"/>
              <a:gd name="connsiteX229" fmla="*/ 869263 w 2494079"/>
              <a:gd name="connsiteY229" fmla="*/ 195616 h 832693"/>
              <a:gd name="connsiteX230" fmla="*/ 878070 w 2494079"/>
              <a:gd name="connsiteY230" fmla="*/ 206226 h 832693"/>
              <a:gd name="connsiteX231" fmla="*/ 885997 w 2494079"/>
              <a:gd name="connsiteY231" fmla="*/ 216836 h 832693"/>
              <a:gd name="connsiteX232" fmla="*/ 893923 w 2494079"/>
              <a:gd name="connsiteY232" fmla="*/ 227908 h 832693"/>
              <a:gd name="connsiteX233" fmla="*/ 901409 w 2494079"/>
              <a:gd name="connsiteY233" fmla="*/ 239441 h 832693"/>
              <a:gd name="connsiteX234" fmla="*/ 908455 w 2494079"/>
              <a:gd name="connsiteY234" fmla="*/ 250974 h 832693"/>
              <a:gd name="connsiteX235" fmla="*/ 915060 w 2494079"/>
              <a:gd name="connsiteY235" fmla="*/ 262968 h 832693"/>
              <a:gd name="connsiteX236" fmla="*/ 921225 w 2494079"/>
              <a:gd name="connsiteY236" fmla="*/ 274962 h 832693"/>
              <a:gd name="connsiteX237" fmla="*/ 927390 w 2494079"/>
              <a:gd name="connsiteY237" fmla="*/ 287418 h 832693"/>
              <a:gd name="connsiteX238" fmla="*/ 932675 w 2494079"/>
              <a:gd name="connsiteY238" fmla="*/ 300334 h 832693"/>
              <a:gd name="connsiteX239" fmla="*/ 947206 w 2494079"/>
              <a:gd name="connsiteY239" fmla="*/ 298950 h 832693"/>
              <a:gd name="connsiteX240" fmla="*/ 961738 w 2494079"/>
              <a:gd name="connsiteY240" fmla="*/ 298489 h 832693"/>
              <a:gd name="connsiteX241" fmla="*/ 973628 w 2494079"/>
              <a:gd name="connsiteY241" fmla="*/ 298950 h 832693"/>
              <a:gd name="connsiteX242" fmla="*/ 985517 w 2494079"/>
              <a:gd name="connsiteY242" fmla="*/ 299412 h 832693"/>
              <a:gd name="connsiteX243" fmla="*/ 996967 w 2494079"/>
              <a:gd name="connsiteY243" fmla="*/ 300796 h 832693"/>
              <a:gd name="connsiteX244" fmla="*/ 1008416 w 2494079"/>
              <a:gd name="connsiteY244" fmla="*/ 303102 h 832693"/>
              <a:gd name="connsiteX245" fmla="*/ 1019865 w 2494079"/>
              <a:gd name="connsiteY245" fmla="*/ 305409 h 832693"/>
              <a:gd name="connsiteX246" fmla="*/ 1030874 w 2494079"/>
              <a:gd name="connsiteY246" fmla="*/ 308177 h 832693"/>
              <a:gd name="connsiteX247" fmla="*/ 1041883 w 2494079"/>
              <a:gd name="connsiteY247" fmla="*/ 311867 h 832693"/>
              <a:gd name="connsiteX248" fmla="*/ 1052451 w 2494079"/>
              <a:gd name="connsiteY248" fmla="*/ 315558 h 832693"/>
              <a:gd name="connsiteX249" fmla="*/ 1062580 w 2494079"/>
              <a:gd name="connsiteY249" fmla="*/ 320171 h 832693"/>
              <a:gd name="connsiteX250" fmla="*/ 1073148 w 2494079"/>
              <a:gd name="connsiteY250" fmla="*/ 325245 h 832693"/>
              <a:gd name="connsiteX251" fmla="*/ 1082836 w 2494079"/>
              <a:gd name="connsiteY251" fmla="*/ 330320 h 832693"/>
              <a:gd name="connsiteX252" fmla="*/ 1092524 w 2494079"/>
              <a:gd name="connsiteY252" fmla="*/ 336317 h 832693"/>
              <a:gd name="connsiteX253" fmla="*/ 1102212 w 2494079"/>
              <a:gd name="connsiteY253" fmla="*/ 342314 h 832693"/>
              <a:gd name="connsiteX254" fmla="*/ 1104422 w 2494079"/>
              <a:gd name="connsiteY254" fmla="*/ 344051 h 832693"/>
              <a:gd name="connsiteX255" fmla="*/ 1109495 w 2494079"/>
              <a:gd name="connsiteY255" fmla="*/ 339004 h 832693"/>
              <a:gd name="connsiteX256" fmla="*/ 1119084 w 2494079"/>
              <a:gd name="connsiteY256" fmla="*/ 330466 h 832693"/>
              <a:gd name="connsiteX257" fmla="*/ 1128673 w 2494079"/>
              <a:gd name="connsiteY257" fmla="*/ 321928 h 832693"/>
              <a:gd name="connsiteX258" fmla="*/ 1139328 w 2494079"/>
              <a:gd name="connsiteY258" fmla="*/ 313892 h 832693"/>
              <a:gd name="connsiteX259" fmla="*/ 1149983 w 2494079"/>
              <a:gd name="connsiteY259" fmla="*/ 306359 h 832693"/>
              <a:gd name="connsiteX260" fmla="*/ 1160637 w 2494079"/>
              <a:gd name="connsiteY260" fmla="*/ 298825 h 832693"/>
              <a:gd name="connsiteX261" fmla="*/ 1172358 w 2494079"/>
              <a:gd name="connsiteY261" fmla="*/ 292296 h 832693"/>
              <a:gd name="connsiteX262" fmla="*/ 1184078 w 2494079"/>
              <a:gd name="connsiteY262" fmla="*/ 285767 h 832693"/>
              <a:gd name="connsiteX263" fmla="*/ 1195798 w 2494079"/>
              <a:gd name="connsiteY263" fmla="*/ 280243 h 832693"/>
              <a:gd name="connsiteX264" fmla="*/ 1208584 w 2494079"/>
              <a:gd name="connsiteY264" fmla="*/ 274718 h 832693"/>
              <a:gd name="connsiteX265" fmla="*/ 1220837 w 2494079"/>
              <a:gd name="connsiteY265" fmla="*/ 269696 h 832693"/>
              <a:gd name="connsiteX266" fmla="*/ 1233622 w 2494079"/>
              <a:gd name="connsiteY266" fmla="*/ 265678 h 832693"/>
              <a:gd name="connsiteX267" fmla="*/ 1246941 w 2494079"/>
              <a:gd name="connsiteY267" fmla="*/ 261661 h 832693"/>
              <a:gd name="connsiteX268" fmla="*/ 1260259 w 2494079"/>
              <a:gd name="connsiteY268" fmla="*/ 258647 h 832693"/>
              <a:gd name="connsiteX269" fmla="*/ 1274111 w 2494079"/>
              <a:gd name="connsiteY269" fmla="*/ 256136 h 832693"/>
              <a:gd name="connsiteX270" fmla="*/ 1287962 w 2494079"/>
              <a:gd name="connsiteY270" fmla="*/ 253625 h 832693"/>
              <a:gd name="connsiteX271" fmla="*/ 1301813 w 2494079"/>
              <a:gd name="connsiteY271" fmla="*/ 252118 h 832693"/>
              <a:gd name="connsiteX272" fmla="*/ 1316197 w 2494079"/>
              <a:gd name="connsiteY272" fmla="*/ 251616 h 832693"/>
              <a:gd name="connsiteX273" fmla="*/ 1330581 w 2494079"/>
              <a:gd name="connsiteY273" fmla="*/ 251114 h 832693"/>
              <a:gd name="connsiteX274" fmla="*/ 1348161 w 2494079"/>
              <a:gd name="connsiteY274" fmla="*/ 251616 h 832693"/>
              <a:gd name="connsiteX275" fmla="*/ 1365741 w 2494079"/>
              <a:gd name="connsiteY275" fmla="*/ 253123 h 832693"/>
              <a:gd name="connsiteX276" fmla="*/ 1372134 w 2494079"/>
              <a:gd name="connsiteY276" fmla="*/ 239060 h 832693"/>
              <a:gd name="connsiteX277" fmla="*/ 1379593 w 2494079"/>
              <a:gd name="connsiteY277" fmla="*/ 225500 h 832693"/>
              <a:gd name="connsiteX278" fmla="*/ 1387051 w 2494079"/>
              <a:gd name="connsiteY278" fmla="*/ 212442 h 832693"/>
              <a:gd name="connsiteX279" fmla="*/ 1395042 w 2494079"/>
              <a:gd name="connsiteY279" fmla="*/ 199384 h 832693"/>
              <a:gd name="connsiteX280" fmla="*/ 1403566 w 2494079"/>
              <a:gd name="connsiteY280" fmla="*/ 186829 h 832693"/>
              <a:gd name="connsiteX281" fmla="*/ 1412622 w 2494079"/>
              <a:gd name="connsiteY281" fmla="*/ 174273 h 832693"/>
              <a:gd name="connsiteX282" fmla="*/ 1422212 w 2494079"/>
              <a:gd name="connsiteY282" fmla="*/ 162220 h 832693"/>
              <a:gd name="connsiteX283" fmla="*/ 1431801 w 2494079"/>
              <a:gd name="connsiteY283" fmla="*/ 150668 h 832693"/>
              <a:gd name="connsiteX284" fmla="*/ 1442456 w 2494079"/>
              <a:gd name="connsiteY284" fmla="*/ 139117 h 832693"/>
              <a:gd name="connsiteX285" fmla="*/ 1453110 w 2494079"/>
              <a:gd name="connsiteY285" fmla="*/ 128570 h 832693"/>
              <a:gd name="connsiteX286" fmla="*/ 1464298 w 2494079"/>
              <a:gd name="connsiteY286" fmla="*/ 118024 h 832693"/>
              <a:gd name="connsiteX287" fmla="*/ 1476018 w 2494079"/>
              <a:gd name="connsiteY287" fmla="*/ 107477 h 832693"/>
              <a:gd name="connsiteX288" fmla="*/ 1487738 w 2494079"/>
              <a:gd name="connsiteY288" fmla="*/ 97934 h 832693"/>
              <a:gd name="connsiteX289" fmla="*/ 1499991 w 2494079"/>
              <a:gd name="connsiteY289" fmla="*/ 88392 h 832693"/>
              <a:gd name="connsiteX290" fmla="*/ 1512777 w 2494079"/>
              <a:gd name="connsiteY290" fmla="*/ 79352 h 832693"/>
              <a:gd name="connsiteX291" fmla="*/ 1525563 w 2494079"/>
              <a:gd name="connsiteY291" fmla="*/ 70814 h 832693"/>
              <a:gd name="connsiteX292" fmla="*/ 1538881 w 2494079"/>
              <a:gd name="connsiteY292" fmla="*/ 62276 h 832693"/>
              <a:gd name="connsiteX293" fmla="*/ 1552732 w 2494079"/>
              <a:gd name="connsiteY293" fmla="*/ 54743 h 832693"/>
              <a:gd name="connsiteX294" fmla="*/ 1566583 w 2494079"/>
              <a:gd name="connsiteY294" fmla="*/ 47712 h 832693"/>
              <a:gd name="connsiteX295" fmla="*/ 1580967 w 2494079"/>
              <a:gd name="connsiteY295" fmla="*/ 40680 h 832693"/>
              <a:gd name="connsiteX296" fmla="*/ 1595884 w 2494079"/>
              <a:gd name="connsiteY296" fmla="*/ 34654 h 832693"/>
              <a:gd name="connsiteX297" fmla="*/ 1610801 w 2494079"/>
              <a:gd name="connsiteY297" fmla="*/ 28627 h 832693"/>
              <a:gd name="connsiteX298" fmla="*/ 1625717 w 2494079"/>
              <a:gd name="connsiteY298" fmla="*/ 23102 h 832693"/>
              <a:gd name="connsiteX299" fmla="*/ 1641167 w 2494079"/>
              <a:gd name="connsiteY299" fmla="*/ 18582 h 832693"/>
              <a:gd name="connsiteX300" fmla="*/ 1656616 w 2494079"/>
              <a:gd name="connsiteY300" fmla="*/ 14062 h 832693"/>
              <a:gd name="connsiteX301" fmla="*/ 1672598 w 2494079"/>
              <a:gd name="connsiteY301" fmla="*/ 10547 h 832693"/>
              <a:gd name="connsiteX302" fmla="*/ 1688580 w 2494079"/>
              <a:gd name="connsiteY302" fmla="*/ 7533 h 832693"/>
              <a:gd name="connsiteX303" fmla="*/ 1705095 w 2494079"/>
              <a:gd name="connsiteY303" fmla="*/ 4520 h 832693"/>
              <a:gd name="connsiteX304" fmla="*/ 1721610 w 2494079"/>
              <a:gd name="connsiteY304" fmla="*/ 2511 h 832693"/>
              <a:gd name="connsiteX305" fmla="*/ 1738125 w 2494079"/>
              <a:gd name="connsiteY305" fmla="*/ 1004 h 83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2494079" h="832693">
                <a:moveTo>
                  <a:pt x="1755172" y="0"/>
                </a:moveTo>
                <a:lnTo>
                  <a:pt x="1772220" y="0"/>
                </a:lnTo>
                <a:lnTo>
                  <a:pt x="1793530" y="502"/>
                </a:lnTo>
                <a:lnTo>
                  <a:pt x="1814839" y="2009"/>
                </a:lnTo>
                <a:lnTo>
                  <a:pt x="1835616" y="4018"/>
                </a:lnTo>
                <a:lnTo>
                  <a:pt x="1856393" y="7533"/>
                </a:lnTo>
                <a:lnTo>
                  <a:pt x="1876637" y="11551"/>
                </a:lnTo>
                <a:lnTo>
                  <a:pt x="1896881" y="16573"/>
                </a:lnTo>
                <a:lnTo>
                  <a:pt x="1916592" y="22600"/>
                </a:lnTo>
                <a:lnTo>
                  <a:pt x="1935770" y="29129"/>
                </a:lnTo>
                <a:lnTo>
                  <a:pt x="1954416" y="36663"/>
                </a:lnTo>
                <a:lnTo>
                  <a:pt x="1972529" y="45200"/>
                </a:lnTo>
                <a:lnTo>
                  <a:pt x="1990110" y="54240"/>
                </a:lnTo>
                <a:lnTo>
                  <a:pt x="2007690" y="64285"/>
                </a:lnTo>
                <a:lnTo>
                  <a:pt x="2024205" y="74330"/>
                </a:lnTo>
                <a:lnTo>
                  <a:pt x="2040720" y="85881"/>
                </a:lnTo>
                <a:lnTo>
                  <a:pt x="2056169" y="97432"/>
                </a:lnTo>
                <a:lnTo>
                  <a:pt x="2071618" y="109988"/>
                </a:lnTo>
                <a:lnTo>
                  <a:pt x="2086002" y="123046"/>
                </a:lnTo>
                <a:lnTo>
                  <a:pt x="2099854" y="137108"/>
                </a:lnTo>
                <a:lnTo>
                  <a:pt x="2112639" y="151171"/>
                </a:lnTo>
                <a:lnTo>
                  <a:pt x="2124892" y="166237"/>
                </a:lnTo>
                <a:lnTo>
                  <a:pt x="2137145" y="181806"/>
                </a:lnTo>
                <a:lnTo>
                  <a:pt x="2147800" y="197375"/>
                </a:lnTo>
                <a:lnTo>
                  <a:pt x="2157922" y="213949"/>
                </a:lnTo>
                <a:lnTo>
                  <a:pt x="2167511" y="231025"/>
                </a:lnTo>
                <a:lnTo>
                  <a:pt x="2176035" y="248100"/>
                </a:lnTo>
                <a:lnTo>
                  <a:pt x="2184026" y="265678"/>
                </a:lnTo>
                <a:lnTo>
                  <a:pt x="2190952" y="284261"/>
                </a:lnTo>
                <a:lnTo>
                  <a:pt x="2196812" y="302341"/>
                </a:lnTo>
                <a:lnTo>
                  <a:pt x="2202139" y="321426"/>
                </a:lnTo>
                <a:lnTo>
                  <a:pt x="2206401" y="340510"/>
                </a:lnTo>
                <a:lnTo>
                  <a:pt x="2209597" y="360097"/>
                </a:lnTo>
                <a:lnTo>
                  <a:pt x="2212261" y="380186"/>
                </a:lnTo>
                <a:lnTo>
                  <a:pt x="2221850" y="378680"/>
                </a:lnTo>
                <a:lnTo>
                  <a:pt x="2231972" y="377675"/>
                </a:lnTo>
                <a:lnTo>
                  <a:pt x="2242094" y="376671"/>
                </a:lnTo>
                <a:lnTo>
                  <a:pt x="2252216" y="376671"/>
                </a:lnTo>
                <a:lnTo>
                  <a:pt x="2265002" y="377173"/>
                </a:lnTo>
                <a:lnTo>
                  <a:pt x="2277255" y="377675"/>
                </a:lnTo>
                <a:lnTo>
                  <a:pt x="2288975" y="379182"/>
                </a:lnTo>
                <a:lnTo>
                  <a:pt x="2301228" y="381191"/>
                </a:lnTo>
                <a:lnTo>
                  <a:pt x="2312949" y="383702"/>
                </a:lnTo>
                <a:lnTo>
                  <a:pt x="2324136" y="386715"/>
                </a:lnTo>
                <a:lnTo>
                  <a:pt x="2335323" y="390733"/>
                </a:lnTo>
                <a:lnTo>
                  <a:pt x="2346511" y="394751"/>
                </a:lnTo>
                <a:lnTo>
                  <a:pt x="2357166" y="399271"/>
                </a:lnTo>
                <a:lnTo>
                  <a:pt x="2367820" y="404293"/>
                </a:lnTo>
                <a:lnTo>
                  <a:pt x="2377942" y="409818"/>
                </a:lnTo>
                <a:lnTo>
                  <a:pt x="2387532" y="415844"/>
                </a:lnTo>
                <a:lnTo>
                  <a:pt x="2397121" y="421871"/>
                </a:lnTo>
                <a:lnTo>
                  <a:pt x="2406178" y="428902"/>
                </a:lnTo>
                <a:lnTo>
                  <a:pt x="2415234" y="435933"/>
                </a:lnTo>
                <a:lnTo>
                  <a:pt x="2423225" y="443467"/>
                </a:lnTo>
                <a:lnTo>
                  <a:pt x="2431216" y="451502"/>
                </a:lnTo>
                <a:lnTo>
                  <a:pt x="2439207" y="459538"/>
                </a:lnTo>
                <a:lnTo>
                  <a:pt x="2446133" y="468076"/>
                </a:lnTo>
                <a:lnTo>
                  <a:pt x="2453058" y="477116"/>
                </a:lnTo>
                <a:lnTo>
                  <a:pt x="2459451" y="486658"/>
                </a:lnTo>
                <a:lnTo>
                  <a:pt x="2464779" y="496201"/>
                </a:lnTo>
                <a:lnTo>
                  <a:pt x="2470106" y="505743"/>
                </a:lnTo>
                <a:lnTo>
                  <a:pt x="2475433" y="515788"/>
                </a:lnTo>
                <a:lnTo>
                  <a:pt x="2479695" y="526334"/>
                </a:lnTo>
                <a:lnTo>
                  <a:pt x="2483425" y="536881"/>
                </a:lnTo>
                <a:lnTo>
                  <a:pt x="2486621" y="547930"/>
                </a:lnTo>
                <a:lnTo>
                  <a:pt x="2489285" y="558477"/>
                </a:lnTo>
                <a:lnTo>
                  <a:pt x="2491416" y="570028"/>
                </a:lnTo>
                <a:lnTo>
                  <a:pt x="2493014" y="581579"/>
                </a:lnTo>
                <a:lnTo>
                  <a:pt x="2494079" y="593131"/>
                </a:lnTo>
                <a:lnTo>
                  <a:pt x="2494079" y="604682"/>
                </a:lnTo>
                <a:lnTo>
                  <a:pt x="2494079" y="616233"/>
                </a:lnTo>
                <a:lnTo>
                  <a:pt x="2493014" y="627784"/>
                </a:lnTo>
                <a:lnTo>
                  <a:pt x="2491416" y="639336"/>
                </a:lnTo>
                <a:lnTo>
                  <a:pt x="2489285" y="650385"/>
                </a:lnTo>
                <a:lnTo>
                  <a:pt x="2486621" y="661434"/>
                </a:lnTo>
                <a:lnTo>
                  <a:pt x="2483425" y="672483"/>
                </a:lnTo>
                <a:lnTo>
                  <a:pt x="2479695" y="683029"/>
                </a:lnTo>
                <a:lnTo>
                  <a:pt x="2475433" y="693576"/>
                </a:lnTo>
                <a:lnTo>
                  <a:pt x="2470106" y="703621"/>
                </a:lnTo>
                <a:lnTo>
                  <a:pt x="2464779" y="713163"/>
                </a:lnTo>
                <a:lnTo>
                  <a:pt x="2459451" y="722705"/>
                </a:lnTo>
                <a:lnTo>
                  <a:pt x="2453058" y="732248"/>
                </a:lnTo>
                <a:lnTo>
                  <a:pt x="2446133" y="741288"/>
                </a:lnTo>
                <a:lnTo>
                  <a:pt x="2439207" y="749826"/>
                </a:lnTo>
                <a:lnTo>
                  <a:pt x="2431216" y="757861"/>
                </a:lnTo>
                <a:lnTo>
                  <a:pt x="2423225" y="765897"/>
                </a:lnTo>
                <a:lnTo>
                  <a:pt x="2415234" y="773430"/>
                </a:lnTo>
                <a:lnTo>
                  <a:pt x="2406178" y="780462"/>
                </a:lnTo>
                <a:lnTo>
                  <a:pt x="2397121" y="787493"/>
                </a:lnTo>
                <a:lnTo>
                  <a:pt x="2387532" y="793519"/>
                </a:lnTo>
                <a:lnTo>
                  <a:pt x="2377942" y="799546"/>
                </a:lnTo>
                <a:lnTo>
                  <a:pt x="2367820" y="805071"/>
                </a:lnTo>
                <a:lnTo>
                  <a:pt x="2357166" y="810093"/>
                </a:lnTo>
                <a:lnTo>
                  <a:pt x="2346511" y="814613"/>
                </a:lnTo>
                <a:lnTo>
                  <a:pt x="2335323" y="818631"/>
                </a:lnTo>
                <a:lnTo>
                  <a:pt x="2324136" y="822649"/>
                </a:lnTo>
                <a:lnTo>
                  <a:pt x="2312949" y="825662"/>
                </a:lnTo>
                <a:lnTo>
                  <a:pt x="2301228" y="828173"/>
                </a:lnTo>
                <a:lnTo>
                  <a:pt x="2288975" y="830182"/>
                </a:lnTo>
                <a:lnTo>
                  <a:pt x="2277255" y="831689"/>
                </a:lnTo>
                <a:lnTo>
                  <a:pt x="2265002" y="832191"/>
                </a:lnTo>
                <a:lnTo>
                  <a:pt x="2252216" y="832693"/>
                </a:lnTo>
                <a:lnTo>
                  <a:pt x="1215383" y="832693"/>
                </a:lnTo>
                <a:lnTo>
                  <a:pt x="1207897" y="832693"/>
                </a:lnTo>
                <a:lnTo>
                  <a:pt x="1032780" y="832693"/>
                </a:lnTo>
                <a:lnTo>
                  <a:pt x="1023724" y="832693"/>
                </a:lnTo>
                <a:lnTo>
                  <a:pt x="199922" y="832693"/>
                </a:lnTo>
                <a:lnTo>
                  <a:pt x="189353" y="832232"/>
                </a:lnTo>
                <a:lnTo>
                  <a:pt x="179225" y="831771"/>
                </a:lnTo>
                <a:lnTo>
                  <a:pt x="169537" y="830387"/>
                </a:lnTo>
                <a:lnTo>
                  <a:pt x="159409" y="828541"/>
                </a:lnTo>
                <a:lnTo>
                  <a:pt x="149721" y="826235"/>
                </a:lnTo>
                <a:lnTo>
                  <a:pt x="140474" y="823467"/>
                </a:lnTo>
                <a:lnTo>
                  <a:pt x="131226" y="819776"/>
                </a:lnTo>
                <a:lnTo>
                  <a:pt x="121979" y="816086"/>
                </a:lnTo>
                <a:lnTo>
                  <a:pt x="113172" y="811934"/>
                </a:lnTo>
                <a:lnTo>
                  <a:pt x="104365" y="807321"/>
                </a:lnTo>
                <a:lnTo>
                  <a:pt x="95998" y="802246"/>
                </a:lnTo>
                <a:lnTo>
                  <a:pt x="88071" y="796711"/>
                </a:lnTo>
                <a:lnTo>
                  <a:pt x="80145" y="791175"/>
                </a:lnTo>
                <a:lnTo>
                  <a:pt x="72659" y="784716"/>
                </a:lnTo>
                <a:lnTo>
                  <a:pt x="65173" y="778258"/>
                </a:lnTo>
                <a:lnTo>
                  <a:pt x="58568" y="771338"/>
                </a:lnTo>
                <a:lnTo>
                  <a:pt x="51962" y="763957"/>
                </a:lnTo>
                <a:lnTo>
                  <a:pt x="45357" y="756576"/>
                </a:lnTo>
                <a:lnTo>
                  <a:pt x="39632" y="748734"/>
                </a:lnTo>
                <a:lnTo>
                  <a:pt x="33908" y="740430"/>
                </a:lnTo>
                <a:lnTo>
                  <a:pt x="28623" y="731665"/>
                </a:lnTo>
                <a:lnTo>
                  <a:pt x="24220" y="722900"/>
                </a:lnTo>
                <a:lnTo>
                  <a:pt x="19816" y="714135"/>
                </a:lnTo>
                <a:lnTo>
                  <a:pt x="15413" y="704909"/>
                </a:lnTo>
                <a:lnTo>
                  <a:pt x="11890" y="695221"/>
                </a:lnTo>
                <a:lnTo>
                  <a:pt x="8807" y="685533"/>
                </a:lnTo>
                <a:lnTo>
                  <a:pt x="6165" y="675384"/>
                </a:lnTo>
                <a:lnTo>
                  <a:pt x="3963" y="665235"/>
                </a:lnTo>
                <a:lnTo>
                  <a:pt x="2202" y="655086"/>
                </a:lnTo>
                <a:lnTo>
                  <a:pt x="881" y="644476"/>
                </a:lnTo>
                <a:lnTo>
                  <a:pt x="0" y="633866"/>
                </a:lnTo>
                <a:lnTo>
                  <a:pt x="0" y="623256"/>
                </a:lnTo>
                <a:lnTo>
                  <a:pt x="0" y="612645"/>
                </a:lnTo>
                <a:lnTo>
                  <a:pt x="881" y="602035"/>
                </a:lnTo>
                <a:lnTo>
                  <a:pt x="2202" y="591425"/>
                </a:lnTo>
                <a:lnTo>
                  <a:pt x="3963" y="580815"/>
                </a:lnTo>
                <a:lnTo>
                  <a:pt x="6165" y="571127"/>
                </a:lnTo>
                <a:lnTo>
                  <a:pt x="8807" y="560978"/>
                </a:lnTo>
                <a:lnTo>
                  <a:pt x="11890" y="551290"/>
                </a:lnTo>
                <a:lnTo>
                  <a:pt x="15413" y="541603"/>
                </a:lnTo>
                <a:lnTo>
                  <a:pt x="19816" y="532376"/>
                </a:lnTo>
                <a:lnTo>
                  <a:pt x="24220" y="523611"/>
                </a:lnTo>
                <a:lnTo>
                  <a:pt x="28623" y="514846"/>
                </a:lnTo>
                <a:lnTo>
                  <a:pt x="33908" y="506081"/>
                </a:lnTo>
                <a:lnTo>
                  <a:pt x="39632" y="497778"/>
                </a:lnTo>
                <a:lnTo>
                  <a:pt x="45357" y="489935"/>
                </a:lnTo>
                <a:lnTo>
                  <a:pt x="51962" y="482554"/>
                </a:lnTo>
                <a:lnTo>
                  <a:pt x="58568" y="475173"/>
                </a:lnTo>
                <a:lnTo>
                  <a:pt x="65173" y="468253"/>
                </a:lnTo>
                <a:lnTo>
                  <a:pt x="72659" y="461795"/>
                </a:lnTo>
                <a:lnTo>
                  <a:pt x="80145" y="455337"/>
                </a:lnTo>
                <a:lnTo>
                  <a:pt x="88071" y="449801"/>
                </a:lnTo>
                <a:lnTo>
                  <a:pt x="95998" y="444265"/>
                </a:lnTo>
                <a:lnTo>
                  <a:pt x="104365" y="439190"/>
                </a:lnTo>
                <a:lnTo>
                  <a:pt x="113172" y="434577"/>
                </a:lnTo>
                <a:lnTo>
                  <a:pt x="121979" y="430425"/>
                </a:lnTo>
                <a:lnTo>
                  <a:pt x="131226" y="426735"/>
                </a:lnTo>
                <a:lnTo>
                  <a:pt x="140474" y="423044"/>
                </a:lnTo>
                <a:lnTo>
                  <a:pt x="149721" y="420277"/>
                </a:lnTo>
                <a:lnTo>
                  <a:pt x="159409" y="417970"/>
                </a:lnTo>
                <a:lnTo>
                  <a:pt x="169537" y="416125"/>
                </a:lnTo>
                <a:lnTo>
                  <a:pt x="179225" y="414741"/>
                </a:lnTo>
                <a:lnTo>
                  <a:pt x="189353" y="414279"/>
                </a:lnTo>
                <a:lnTo>
                  <a:pt x="199922" y="413818"/>
                </a:lnTo>
                <a:lnTo>
                  <a:pt x="208289" y="413818"/>
                </a:lnTo>
                <a:lnTo>
                  <a:pt x="216655" y="414741"/>
                </a:lnTo>
                <a:lnTo>
                  <a:pt x="225022" y="415663"/>
                </a:lnTo>
                <a:lnTo>
                  <a:pt x="232949" y="417047"/>
                </a:lnTo>
                <a:lnTo>
                  <a:pt x="235150" y="398595"/>
                </a:lnTo>
                <a:lnTo>
                  <a:pt x="237792" y="380603"/>
                </a:lnTo>
                <a:lnTo>
                  <a:pt x="241315" y="363073"/>
                </a:lnTo>
                <a:lnTo>
                  <a:pt x="245719" y="345543"/>
                </a:lnTo>
                <a:lnTo>
                  <a:pt x="250563" y="328936"/>
                </a:lnTo>
                <a:lnTo>
                  <a:pt x="256287" y="311867"/>
                </a:lnTo>
                <a:lnTo>
                  <a:pt x="262893" y="295721"/>
                </a:lnTo>
                <a:lnTo>
                  <a:pt x="269938" y="280036"/>
                </a:lnTo>
                <a:lnTo>
                  <a:pt x="277865" y="264352"/>
                </a:lnTo>
                <a:lnTo>
                  <a:pt x="286232" y="249128"/>
                </a:lnTo>
                <a:lnTo>
                  <a:pt x="295039" y="234827"/>
                </a:lnTo>
                <a:lnTo>
                  <a:pt x="305167" y="220527"/>
                </a:lnTo>
                <a:lnTo>
                  <a:pt x="315295" y="206687"/>
                </a:lnTo>
                <a:lnTo>
                  <a:pt x="325864" y="193770"/>
                </a:lnTo>
                <a:lnTo>
                  <a:pt x="337313" y="180853"/>
                </a:lnTo>
                <a:lnTo>
                  <a:pt x="349203" y="168859"/>
                </a:lnTo>
                <a:lnTo>
                  <a:pt x="361973" y="157326"/>
                </a:lnTo>
                <a:lnTo>
                  <a:pt x="374743" y="146716"/>
                </a:lnTo>
                <a:lnTo>
                  <a:pt x="388394" y="136106"/>
                </a:lnTo>
                <a:lnTo>
                  <a:pt x="402045" y="126880"/>
                </a:lnTo>
                <a:lnTo>
                  <a:pt x="416577" y="117653"/>
                </a:lnTo>
                <a:lnTo>
                  <a:pt x="431109" y="109350"/>
                </a:lnTo>
                <a:lnTo>
                  <a:pt x="446081" y="101507"/>
                </a:lnTo>
                <a:lnTo>
                  <a:pt x="461493" y="94587"/>
                </a:lnTo>
                <a:lnTo>
                  <a:pt x="477346" y="88590"/>
                </a:lnTo>
                <a:lnTo>
                  <a:pt x="493639" y="83054"/>
                </a:lnTo>
                <a:lnTo>
                  <a:pt x="510373" y="78441"/>
                </a:lnTo>
                <a:lnTo>
                  <a:pt x="527107" y="74751"/>
                </a:lnTo>
                <a:lnTo>
                  <a:pt x="544280" y="71522"/>
                </a:lnTo>
                <a:lnTo>
                  <a:pt x="561454" y="69676"/>
                </a:lnTo>
                <a:lnTo>
                  <a:pt x="579069" y="68292"/>
                </a:lnTo>
                <a:lnTo>
                  <a:pt x="596683" y="67831"/>
                </a:lnTo>
                <a:lnTo>
                  <a:pt x="610774" y="67831"/>
                </a:lnTo>
                <a:lnTo>
                  <a:pt x="624866" y="68754"/>
                </a:lnTo>
                <a:lnTo>
                  <a:pt x="638517" y="70138"/>
                </a:lnTo>
                <a:lnTo>
                  <a:pt x="652168" y="71983"/>
                </a:lnTo>
                <a:lnTo>
                  <a:pt x="665819" y="74751"/>
                </a:lnTo>
                <a:lnTo>
                  <a:pt x="679029" y="77519"/>
                </a:lnTo>
                <a:lnTo>
                  <a:pt x="692240" y="80748"/>
                </a:lnTo>
                <a:lnTo>
                  <a:pt x="705010" y="84900"/>
                </a:lnTo>
                <a:lnTo>
                  <a:pt x="717781" y="89052"/>
                </a:lnTo>
                <a:lnTo>
                  <a:pt x="730111" y="94126"/>
                </a:lnTo>
                <a:lnTo>
                  <a:pt x="742441" y="99662"/>
                </a:lnTo>
                <a:lnTo>
                  <a:pt x="754771" y="105198"/>
                </a:lnTo>
                <a:lnTo>
                  <a:pt x="766660" y="111656"/>
                </a:lnTo>
                <a:lnTo>
                  <a:pt x="778110" y="118115"/>
                </a:lnTo>
                <a:lnTo>
                  <a:pt x="789559" y="125034"/>
                </a:lnTo>
                <a:lnTo>
                  <a:pt x="800568" y="132877"/>
                </a:lnTo>
                <a:lnTo>
                  <a:pt x="811136" y="140719"/>
                </a:lnTo>
                <a:lnTo>
                  <a:pt x="821705" y="149023"/>
                </a:lnTo>
                <a:lnTo>
                  <a:pt x="831833" y="157788"/>
                </a:lnTo>
                <a:lnTo>
                  <a:pt x="841521" y="166553"/>
                </a:lnTo>
                <a:lnTo>
                  <a:pt x="851209" y="176240"/>
                </a:lnTo>
                <a:lnTo>
                  <a:pt x="860456" y="185928"/>
                </a:lnTo>
                <a:lnTo>
                  <a:pt x="869263" y="195616"/>
                </a:lnTo>
                <a:lnTo>
                  <a:pt x="878070" y="206226"/>
                </a:lnTo>
                <a:lnTo>
                  <a:pt x="885997" y="216836"/>
                </a:lnTo>
                <a:lnTo>
                  <a:pt x="893923" y="227908"/>
                </a:lnTo>
                <a:lnTo>
                  <a:pt x="901409" y="239441"/>
                </a:lnTo>
                <a:lnTo>
                  <a:pt x="908455" y="250974"/>
                </a:lnTo>
                <a:lnTo>
                  <a:pt x="915060" y="262968"/>
                </a:lnTo>
                <a:lnTo>
                  <a:pt x="921225" y="274962"/>
                </a:lnTo>
                <a:lnTo>
                  <a:pt x="927390" y="287418"/>
                </a:lnTo>
                <a:lnTo>
                  <a:pt x="932675" y="300334"/>
                </a:lnTo>
                <a:lnTo>
                  <a:pt x="947206" y="298950"/>
                </a:lnTo>
                <a:lnTo>
                  <a:pt x="961738" y="298489"/>
                </a:lnTo>
                <a:lnTo>
                  <a:pt x="973628" y="298950"/>
                </a:lnTo>
                <a:lnTo>
                  <a:pt x="985517" y="299412"/>
                </a:lnTo>
                <a:lnTo>
                  <a:pt x="996967" y="300796"/>
                </a:lnTo>
                <a:lnTo>
                  <a:pt x="1008416" y="303102"/>
                </a:lnTo>
                <a:lnTo>
                  <a:pt x="1019865" y="305409"/>
                </a:lnTo>
                <a:lnTo>
                  <a:pt x="1030874" y="308177"/>
                </a:lnTo>
                <a:lnTo>
                  <a:pt x="1041883" y="311867"/>
                </a:lnTo>
                <a:lnTo>
                  <a:pt x="1052451" y="315558"/>
                </a:lnTo>
                <a:lnTo>
                  <a:pt x="1062580" y="320171"/>
                </a:lnTo>
                <a:lnTo>
                  <a:pt x="1073148" y="325245"/>
                </a:lnTo>
                <a:lnTo>
                  <a:pt x="1082836" y="330320"/>
                </a:lnTo>
                <a:lnTo>
                  <a:pt x="1092524" y="336317"/>
                </a:lnTo>
                <a:lnTo>
                  <a:pt x="1102212" y="342314"/>
                </a:lnTo>
                <a:lnTo>
                  <a:pt x="1104422" y="344051"/>
                </a:lnTo>
                <a:lnTo>
                  <a:pt x="1109495" y="339004"/>
                </a:lnTo>
                <a:lnTo>
                  <a:pt x="1119084" y="330466"/>
                </a:lnTo>
                <a:lnTo>
                  <a:pt x="1128673" y="321928"/>
                </a:lnTo>
                <a:lnTo>
                  <a:pt x="1139328" y="313892"/>
                </a:lnTo>
                <a:lnTo>
                  <a:pt x="1149983" y="306359"/>
                </a:lnTo>
                <a:lnTo>
                  <a:pt x="1160637" y="298825"/>
                </a:lnTo>
                <a:lnTo>
                  <a:pt x="1172358" y="292296"/>
                </a:lnTo>
                <a:lnTo>
                  <a:pt x="1184078" y="285767"/>
                </a:lnTo>
                <a:lnTo>
                  <a:pt x="1195798" y="280243"/>
                </a:lnTo>
                <a:lnTo>
                  <a:pt x="1208584" y="274718"/>
                </a:lnTo>
                <a:lnTo>
                  <a:pt x="1220837" y="269696"/>
                </a:lnTo>
                <a:lnTo>
                  <a:pt x="1233622" y="265678"/>
                </a:lnTo>
                <a:lnTo>
                  <a:pt x="1246941" y="261661"/>
                </a:lnTo>
                <a:lnTo>
                  <a:pt x="1260259" y="258647"/>
                </a:lnTo>
                <a:lnTo>
                  <a:pt x="1274111" y="256136"/>
                </a:lnTo>
                <a:lnTo>
                  <a:pt x="1287962" y="253625"/>
                </a:lnTo>
                <a:lnTo>
                  <a:pt x="1301813" y="252118"/>
                </a:lnTo>
                <a:lnTo>
                  <a:pt x="1316197" y="251616"/>
                </a:lnTo>
                <a:lnTo>
                  <a:pt x="1330581" y="251114"/>
                </a:lnTo>
                <a:lnTo>
                  <a:pt x="1348161" y="251616"/>
                </a:lnTo>
                <a:lnTo>
                  <a:pt x="1365741" y="253123"/>
                </a:lnTo>
                <a:lnTo>
                  <a:pt x="1372134" y="239060"/>
                </a:lnTo>
                <a:lnTo>
                  <a:pt x="1379593" y="225500"/>
                </a:lnTo>
                <a:lnTo>
                  <a:pt x="1387051" y="212442"/>
                </a:lnTo>
                <a:lnTo>
                  <a:pt x="1395042" y="199384"/>
                </a:lnTo>
                <a:lnTo>
                  <a:pt x="1403566" y="186829"/>
                </a:lnTo>
                <a:lnTo>
                  <a:pt x="1412622" y="174273"/>
                </a:lnTo>
                <a:lnTo>
                  <a:pt x="1422212" y="162220"/>
                </a:lnTo>
                <a:lnTo>
                  <a:pt x="1431801" y="150668"/>
                </a:lnTo>
                <a:lnTo>
                  <a:pt x="1442456" y="139117"/>
                </a:lnTo>
                <a:lnTo>
                  <a:pt x="1453110" y="128570"/>
                </a:lnTo>
                <a:lnTo>
                  <a:pt x="1464298" y="118024"/>
                </a:lnTo>
                <a:lnTo>
                  <a:pt x="1476018" y="107477"/>
                </a:lnTo>
                <a:lnTo>
                  <a:pt x="1487738" y="97934"/>
                </a:lnTo>
                <a:lnTo>
                  <a:pt x="1499991" y="88392"/>
                </a:lnTo>
                <a:lnTo>
                  <a:pt x="1512777" y="79352"/>
                </a:lnTo>
                <a:lnTo>
                  <a:pt x="1525563" y="70814"/>
                </a:lnTo>
                <a:lnTo>
                  <a:pt x="1538881" y="62276"/>
                </a:lnTo>
                <a:lnTo>
                  <a:pt x="1552732" y="54743"/>
                </a:lnTo>
                <a:lnTo>
                  <a:pt x="1566583" y="47712"/>
                </a:lnTo>
                <a:lnTo>
                  <a:pt x="1580967" y="40680"/>
                </a:lnTo>
                <a:lnTo>
                  <a:pt x="1595884" y="34654"/>
                </a:lnTo>
                <a:lnTo>
                  <a:pt x="1610801" y="28627"/>
                </a:lnTo>
                <a:lnTo>
                  <a:pt x="1625717" y="23102"/>
                </a:lnTo>
                <a:lnTo>
                  <a:pt x="1641167" y="18582"/>
                </a:lnTo>
                <a:lnTo>
                  <a:pt x="1656616" y="14062"/>
                </a:lnTo>
                <a:lnTo>
                  <a:pt x="1672598" y="10547"/>
                </a:lnTo>
                <a:lnTo>
                  <a:pt x="1688580" y="7533"/>
                </a:lnTo>
                <a:lnTo>
                  <a:pt x="1705095" y="4520"/>
                </a:lnTo>
                <a:lnTo>
                  <a:pt x="1721610" y="2511"/>
                </a:lnTo>
                <a:lnTo>
                  <a:pt x="1738125" y="1004"/>
                </a:lnTo>
                <a:close/>
              </a:path>
            </a:pathLst>
          </a:custGeom>
          <a:solidFill>
            <a:srgbClr val="BEE9EE"/>
          </a:solidFill>
          <a:ln w="12700">
            <a:solidFill>
              <a:srgbClr val="94DAE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defTabSz="958848"/>
            <a:r>
              <a:rPr lang="en-US" altLang="zh-CN"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rPr>
              <a:t> </a:t>
            </a:r>
            <a:endParaRPr lang="zh-CN" altLang="en-US"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文本框 55">
            <a:extLst>
              <a:ext uri="{FF2B5EF4-FFF2-40B4-BE49-F238E27FC236}">
                <a16:creationId xmlns:a16="http://schemas.microsoft.com/office/drawing/2014/main" xmlns="" id="{BBD612F6-A6F9-49E3-B53F-BB4A085E73B8}"/>
              </a:ext>
            </a:extLst>
          </p:cNvPr>
          <p:cNvSpPr txBox="1"/>
          <p:nvPr/>
        </p:nvSpPr>
        <p:spPr bwMode="gray">
          <a:xfrm>
            <a:off x="784650" y="5507884"/>
            <a:ext cx="1215788" cy="338554"/>
          </a:xfrm>
          <a:prstGeom prst="rect">
            <a:avLst/>
          </a:prstGeom>
          <a:noFill/>
        </p:spPr>
        <p:txBody>
          <a:bodyPr wrap="square" rtlCol="0">
            <a:spAutoFit/>
          </a:bodyPr>
          <a:lstStyle>
            <a:defPPr>
              <a:defRPr lang="en-US"/>
            </a:defPPr>
            <a:lvl1pPr algn="ctr" defTabSz="958848">
              <a:defRPr sz="1600">
                <a:solidFill>
                  <a:srgbClr val="1D1D1A"/>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latin typeface="+mn-lt"/>
                <a:sym typeface="Huawei Sans" panose="020C0503030203020204" pitchFamily="34" charset="0"/>
              </a:rPr>
              <a:t> </a:t>
            </a:r>
            <a:r>
              <a:rPr dirty="0">
                <a:latin typeface="+mn-lt"/>
                <a:sym typeface="Huawei Sans" panose="020C0503030203020204" pitchFamily="34" charset="0"/>
              </a:rPr>
              <a:t>Model</a:t>
            </a:r>
            <a:endParaRPr lang="en-US" dirty="0">
              <a:latin typeface="+mn-lt"/>
              <a:sym typeface="Huawei Sans" panose="020C0503030203020204" pitchFamily="34" charset="0"/>
            </a:endParaRPr>
          </a:p>
        </p:txBody>
      </p:sp>
      <p:sp>
        <p:nvSpPr>
          <p:cNvPr id="2" name="标题 1">
            <a:extLst>
              <a:ext uri="{FF2B5EF4-FFF2-40B4-BE49-F238E27FC236}">
                <a16:creationId xmlns:a16="http://schemas.microsoft.com/office/drawing/2014/main" xmlns="" id="{4D536103-A650-41BB-9EF2-B98564974B71}"/>
              </a:ext>
            </a:extLst>
          </p:cNvPr>
          <p:cNvSpPr>
            <a:spLocks noGrp="1"/>
          </p:cNvSpPr>
          <p:nvPr>
            <p:ph type="title"/>
          </p:nvPr>
        </p:nvSpPr>
        <p:spPr bwMode="gray"/>
        <p:txBody>
          <a:bodyPr/>
          <a:lstStyle/>
          <a:p>
            <a:r>
              <a:rPr lang="en-US">
                <a:sym typeface="Huawei Sans" panose="020C0503030203020204" pitchFamily="34" charset="0"/>
              </a:rPr>
              <a:t>Network AI Engine iMaster NAIE</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AF011B99-F1F9-441B-976B-3CEE626880C4}"/>
              </a:ext>
            </a:extLst>
          </p:cNvPr>
          <p:cNvSpPr>
            <a:spLocks noGrp="1"/>
          </p:cNvSpPr>
          <p:nvPr>
            <p:ph type="body" sz="quarter" idx="10"/>
          </p:nvPr>
        </p:nvSpPr>
        <p:spPr bwMode="gray">
          <a:xfrm>
            <a:off x="455612" y="1052514"/>
            <a:ext cx="11293476" cy="2095711"/>
          </a:xfrm>
        </p:spPr>
        <p:txBody>
          <a:bodyPr/>
          <a:lstStyle/>
          <a:p>
            <a:r>
              <a:rPr lang="en-US" sz="1800" dirty="0" err="1">
                <a:sym typeface="Huawei Sans" panose="020C0503030203020204" pitchFamily="34" charset="0"/>
              </a:rPr>
              <a:t>iMaster</a:t>
            </a:r>
            <a:r>
              <a:rPr lang="en-US" sz="1800" dirty="0">
                <a:sym typeface="Huawei Sans" panose="020C0503030203020204" pitchFamily="34" charset="0"/>
              </a:rPr>
              <a:t> NAIE is a one-stop AI application development cloud platform that Huawei introduces AI technologies to telecom networks. Based on the public cloud mode, </a:t>
            </a:r>
            <a:r>
              <a:rPr lang="en-US" sz="1800" dirty="0" err="1">
                <a:sym typeface="Huawei Sans" panose="020C0503030203020204" pitchFamily="34" charset="0"/>
              </a:rPr>
              <a:t>iMaster</a:t>
            </a:r>
            <a:r>
              <a:rPr lang="en-US" sz="1800" dirty="0">
                <a:sym typeface="Huawei Sans" panose="020C0503030203020204" pitchFamily="34" charset="0"/>
              </a:rPr>
              <a:t> NAIE provides the data service, model training service, model generation service, and communication model service, covering the most complex parts of network AI app development, such as data preparation, data feature exploration, and model optimization. This helps developers quickly obtain NAIE capabilities.</a:t>
            </a:r>
          </a:p>
        </p:txBody>
      </p:sp>
      <p:sp>
        <p:nvSpPr>
          <p:cNvPr id="17" name="文本框 16">
            <a:extLst>
              <a:ext uri="{FF2B5EF4-FFF2-40B4-BE49-F238E27FC236}">
                <a16:creationId xmlns:a16="http://schemas.microsoft.com/office/drawing/2014/main" xmlns="" id="{341A9705-20BC-4C7A-965A-AACFFDF18426}"/>
              </a:ext>
            </a:extLst>
          </p:cNvPr>
          <p:cNvSpPr txBox="1"/>
          <p:nvPr/>
        </p:nvSpPr>
        <p:spPr bwMode="gray">
          <a:xfrm>
            <a:off x="1212859" y="3239389"/>
            <a:ext cx="2499306" cy="503836"/>
          </a:xfrm>
          <a:prstGeom prst="rect">
            <a:avLst/>
          </a:prstGeom>
          <a:noFill/>
        </p:spPr>
        <p:txBody>
          <a:bodyPr wrap="none" rtlCol="0" anchor="ctr">
            <a:noAutofit/>
          </a:bodyPr>
          <a:lstStyle/>
          <a:p>
            <a:pPr algn="ctr" defTabSz="958848" fontAlgn="ctr"/>
            <a:r>
              <a:rPr lang="en-US" sz="1600" dirty="0">
                <a:ea typeface="方正兰亭黑简体" panose="02000000000000000000" pitchFamily="2" charset="-122"/>
                <a:sym typeface="Huawei Sans" panose="020C0503030203020204" pitchFamily="34" charset="0"/>
              </a:rPr>
              <a:t>Cloud+AI</a:t>
            </a:r>
            <a:endParaRPr lang="en-US" altLang="zh-CN" sz="1600" dirty="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矩形 18">
            <a:extLst>
              <a:ext uri="{FF2B5EF4-FFF2-40B4-BE49-F238E27FC236}">
                <a16:creationId xmlns:a16="http://schemas.microsoft.com/office/drawing/2014/main" xmlns="" id="{2ECCDEF3-C151-4A0D-8A80-A9208E358219}"/>
              </a:ext>
            </a:extLst>
          </p:cNvPr>
          <p:cNvSpPr/>
          <p:nvPr/>
        </p:nvSpPr>
        <p:spPr bwMode="gray">
          <a:xfrm>
            <a:off x="5029602" y="5491879"/>
            <a:ext cx="1761942" cy="618148"/>
          </a:xfrm>
          <a:prstGeom prst="rect">
            <a:avLst/>
          </a:prstGeom>
          <a:noFill/>
        </p:spPr>
        <p:txBody>
          <a:bodyPr wrap="square">
            <a:noAutofit/>
          </a:bodyPr>
          <a:lstStyle/>
          <a:p>
            <a:pPr algn="ctr" defTabSz="685480" fontAlgn="ctr"/>
            <a:r>
              <a:rPr lang="en-US" sz="1600" b="1" dirty="0">
                <a:ea typeface="方正兰亭黑简体" panose="02000000000000000000" pitchFamily="2" charset="-122"/>
                <a:sym typeface="Huawei Sans" panose="020C0503030203020204" pitchFamily="34" charset="0"/>
              </a:rPr>
              <a:t>Cloud data collection</a:t>
            </a:r>
          </a:p>
        </p:txBody>
      </p:sp>
      <p:sp>
        <p:nvSpPr>
          <p:cNvPr id="20" name="矩形 19">
            <a:extLst>
              <a:ext uri="{FF2B5EF4-FFF2-40B4-BE49-F238E27FC236}">
                <a16:creationId xmlns:a16="http://schemas.microsoft.com/office/drawing/2014/main" xmlns="" id="{1076FD20-B48C-472E-862A-82086295B2B9}"/>
              </a:ext>
            </a:extLst>
          </p:cNvPr>
          <p:cNvSpPr/>
          <p:nvPr/>
        </p:nvSpPr>
        <p:spPr bwMode="gray">
          <a:xfrm>
            <a:off x="4406844" y="4383842"/>
            <a:ext cx="3091236" cy="584775"/>
          </a:xfrm>
          <a:prstGeom prst="rect">
            <a:avLst/>
          </a:prstGeom>
        </p:spPr>
        <p:txBody>
          <a:bodyPr wrap="square" lIns="71981" rIns="35991" anchor="ctr">
            <a:noAutofit/>
          </a:bodyPr>
          <a:lstStyle/>
          <a:p>
            <a:pPr algn="ctr" fontAlgn="ctr">
              <a:defRPr/>
            </a:pPr>
            <a:r>
              <a:rPr lang="en-US" sz="1600" dirty="0">
                <a:ea typeface="方正兰亭黑简体" panose="02000000000000000000" pitchFamily="2" charset="-122"/>
                <a:sym typeface="Huawei Sans" panose="020C0503030203020204" pitchFamily="34" charset="0"/>
              </a:rPr>
              <a:t>Efficient governance, reducing data preparation time by 90</a:t>
            </a:r>
            <a:r>
              <a:rPr lang="en-US" sz="1600" dirty="0" smtClean="0">
                <a:ea typeface="方正兰亭黑简体" panose="02000000000000000000" pitchFamily="2" charset="-122"/>
                <a:sym typeface="Huawei Sans" panose="020C0503030203020204" pitchFamily="34" charset="0"/>
              </a:rPr>
              <a:t>%.</a:t>
            </a:r>
            <a:endParaRPr lang="en-US" sz="1600" dirty="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8AE528DB-D7A9-4BA3-AA96-46F18CCE52FE}"/>
              </a:ext>
            </a:extLst>
          </p:cNvPr>
          <p:cNvSpPr/>
          <p:nvPr/>
        </p:nvSpPr>
        <p:spPr bwMode="gray">
          <a:xfrm>
            <a:off x="8450941" y="4384475"/>
            <a:ext cx="2988759" cy="1812138"/>
          </a:xfrm>
          <a:prstGeom prst="rect">
            <a:avLst/>
          </a:prstGeom>
        </p:spPr>
        <p:txBody>
          <a:bodyPr wrap="square" lIns="71981" rIns="35991" anchor="ctr">
            <a:noAutofit/>
          </a:bodyPr>
          <a:lstStyle/>
          <a:p>
            <a:pPr algn="ctr" fontAlgn="ctr">
              <a:spcBef>
                <a:spcPts val="1299"/>
              </a:spcBef>
            </a:pPr>
            <a:r>
              <a:rPr lang="en-US" sz="1600" dirty="0">
                <a:ea typeface="方正兰亭黑简体" panose="02000000000000000000" pitchFamily="2" charset="-122"/>
                <a:sym typeface="Huawei Sans" panose="020C0503030203020204" pitchFamily="34" charset="0"/>
              </a:rPr>
              <a:t>Embedded Huawei experiences and improved training </a:t>
            </a:r>
            <a:r>
              <a:rPr lang="en-US" sz="1600" dirty="0" smtClean="0">
                <a:ea typeface="方正兰亭黑简体" panose="02000000000000000000" pitchFamily="2" charset="-122"/>
                <a:sym typeface="Huawei Sans" panose="020C0503030203020204" pitchFamily="34" charset="0"/>
              </a:rPr>
              <a:t>efficiency.</a:t>
            </a:r>
            <a:endParaRPr lang="en-US" altLang="zh-CN" sz="1600" dirty="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defRPr/>
            </a:pPr>
            <a:endParaRPr lang="en-US" altLang="zh-CN" sz="1600" kern="0" dirty="0">
              <a:ea typeface="方正兰亭黑简体" panose="02000000000000000000" pitchFamily="2" charset="-122"/>
              <a:cs typeface="Huawei Sans" panose="020C0503030203020204" pitchFamily="34" charset="0"/>
              <a:sym typeface="Huawei Sans" panose="020C0503030203020204" pitchFamily="34" charset="0"/>
            </a:endParaRPr>
          </a:p>
          <a:p>
            <a:pPr algn="ctr" fontAlgn="ctr">
              <a:defRPr/>
            </a:pPr>
            <a:r>
              <a:rPr lang="en-US" sz="1600" dirty="0">
                <a:ea typeface="方正兰亭黑简体" panose="02000000000000000000" pitchFamily="2" charset="-122"/>
                <a:sym typeface="Huawei Sans" panose="020C0503030203020204" pitchFamily="34" charset="0"/>
              </a:rPr>
              <a:t>Low-threshold model generation and zero code </a:t>
            </a:r>
            <a:r>
              <a:rPr lang="en-US" sz="1600" dirty="0" smtClean="0">
                <a:ea typeface="方正兰亭黑简体" panose="02000000000000000000" pitchFamily="2" charset="-122"/>
                <a:sym typeface="Huawei Sans" panose="020C0503030203020204" pitchFamily="34" charset="0"/>
              </a:rPr>
              <a:t>development.</a:t>
            </a:r>
            <a:endParaRPr lang="en-US" altLang="zh-CN" sz="1600" kern="0" dirty="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22">
            <a:extLst>
              <a:ext uri="{FF2B5EF4-FFF2-40B4-BE49-F238E27FC236}">
                <a16:creationId xmlns:a16="http://schemas.microsoft.com/office/drawing/2014/main" xmlns="" id="{E3D55B55-66A3-4BF3-92A2-4FAD45128063}"/>
              </a:ext>
            </a:extLst>
          </p:cNvPr>
          <p:cNvSpPr/>
          <p:nvPr/>
        </p:nvSpPr>
        <p:spPr bwMode="gray">
          <a:xfrm>
            <a:off x="4981612" y="3533028"/>
            <a:ext cx="1965930" cy="584775"/>
          </a:xfrm>
          <a:prstGeom prst="rect">
            <a:avLst/>
          </a:prstGeom>
          <a:noFill/>
        </p:spPr>
        <p:txBody>
          <a:bodyPr wrap="square">
            <a:noAutofit/>
          </a:bodyPr>
          <a:lstStyle/>
          <a:p>
            <a:pPr algn="ctr" defTabSz="685480" fontAlgn="ctr"/>
            <a:r>
              <a:rPr lang="en-US" sz="1600" b="1" dirty="0">
                <a:ea typeface="方正兰亭黑简体" panose="02000000000000000000" pitchFamily="2" charset="-122"/>
                <a:sym typeface="Huawei Sans" panose="020C0503030203020204" pitchFamily="34" charset="0"/>
              </a:rPr>
              <a:t>Data processing</a:t>
            </a:r>
          </a:p>
        </p:txBody>
      </p:sp>
      <p:sp>
        <p:nvSpPr>
          <p:cNvPr id="24" name="矩形 23">
            <a:extLst>
              <a:ext uri="{FF2B5EF4-FFF2-40B4-BE49-F238E27FC236}">
                <a16:creationId xmlns:a16="http://schemas.microsoft.com/office/drawing/2014/main" xmlns="" id="{74A0A7E5-EF0E-4F09-8839-837C44BDE428}"/>
              </a:ext>
            </a:extLst>
          </p:cNvPr>
          <p:cNvSpPr/>
          <p:nvPr/>
        </p:nvSpPr>
        <p:spPr bwMode="gray">
          <a:xfrm>
            <a:off x="8873207" y="3464448"/>
            <a:ext cx="2304246" cy="584775"/>
          </a:xfrm>
          <a:prstGeom prst="rect">
            <a:avLst/>
          </a:prstGeom>
          <a:noFill/>
        </p:spPr>
        <p:txBody>
          <a:bodyPr wrap="square">
            <a:noAutofit/>
          </a:bodyPr>
          <a:lstStyle/>
          <a:p>
            <a:pPr algn="ctr" defTabSz="685480" fontAlgn="ctr"/>
            <a:r>
              <a:rPr lang="en-US" sz="1600" b="1" dirty="0">
                <a:ea typeface="方正兰亭黑简体" panose="02000000000000000000" pitchFamily="2" charset="-122"/>
                <a:sym typeface="Huawei Sans" panose="020C0503030203020204" pitchFamily="34" charset="0"/>
              </a:rPr>
              <a:t>Model development and training</a:t>
            </a:r>
          </a:p>
        </p:txBody>
      </p:sp>
      <p:sp>
        <p:nvSpPr>
          <p:cNvPr id="25" name="文本框 24">
            <a:extLst>
              <a:ext uri="{FF2B5EF4-FFF2-40B4-BE49-F238E27FC236}">
                <a16:creationId xmlns:a16="http://schemas.microsoft.com/office/drawing/2014/main" xmlns="" id="{D489B7FF-046C-4A6A-8FF3-BCD173BD58CD}"/>
              </a:ext>
            </a:extLst>
          </p:cNvPr>
          <p:cNvSpPr txBox="1"/>
          <p:nvPr/>
        </p:nvSpPr>
        <p:spPr bwMode="gray">
          <a:xfrm>
            <a:off x="9544637" y="3084474"/>
            <a:ext cx="801366" cy="479772"/>
          </a:xfrm>
          <a:prstGeom prst="rect">
            <a:avLst/>
          </a:prstGeom>
          <a:noFill/>
        </p:spPr>
        <p:txBody>
          <a:bodyPr wrap="none" rtlCol="0" anchor="ctr">
            <a:noAutofit/>
          </a:bodyPr>
          <a:lstStyle>
            <a:defPPr>
              <a:defRPr lang="en-US"/>
            </a:defPPr>
            <a:lvl1pPr algn="ctr" defTabSz="539807">
              <a:defRPr sz="1200" b="1">
                <a:solidFill>
                  <a:srgbClr val="C00000"/>
                </a:solidFill>
              </a:defRPr>
            </a:lvl1pPr>
          </a:lstStyle>
          <a:p>
            <a:pPr fontAlgn="ctr"/>
            <a:r>
              <a:rPr lang="en-US" sz="1600" dirty="0">
                <a:solidFill>
                  <a:schemeClr val="tx1"/>
                </a:solidFill>
                <a:ea typeface="方正兰亭黑简体" panose="02000000000000000000" pitchFamily="2" charset="-122"/>
                <a:sym typeface="Huawei Sans" panose="020C0503030203020204" pitchFamily="34" charset="0"/>
              </a:rPr>
              <a:t>3</a:t>
            </a:r>
          </a:p>
        </p:txBody>
      </p:sp>
      <p:sp>
        <p:nvSpPr>
          <p:cNvPr id="26" name="文本框 25">
            <a:extLst>
              <a:ext uri="{FF2B5EF4-FFF2-40B4-BE49-F238E27FC236}">
                <a16:creationId xmlns:a16="http://schemas.microsoft.com/office/drawing/2014/main" xmlns="" id="{1F351E1C-3A63-4B1C-8AF7-18FA6DA35A72}"/>
              </a:ext>
            </a:extLst>
          </p:cNvPr>
          <p:cNvSpPr txBox="1"/>
          <p:nvPr/>
        </p:nvSpPr>
        <p:spPr bwMode="gray">
          <a:xfrm>
            <a:off x="5449182" y="3084474"/>
            <a:ext cx="922782" cy="479772"/>
          </a:xfrm>
          <a:prstGeom prst="rect">
            <a:avLst/>
          </a:prstGeom>
          <a:noFill/>
        </p:spPr>
        <p:txBody>
          <a:bodyPr wrap="square" rtlCol="0" anchor="ctr">
            <a:noAutofit/>
          </a:bodyPr>
          <a:lstStyle>
            <a:defPPr>
              <a:defRPr lang="en-US"/>
            </a:defPPr>
            <a:lvl1pPr algn="ctr" defTabSz="539807">
              <a:defRPr sz="1200" b="1">
                <a:solidFill>
                  <a:srgbClr val="C00000"/>
                </a:solidFill>
              </a:defRPr>
            </a:lvl1pPr>
          </a:lstStyle>
          <a:p>
            <a:pPr fontAlgn="ctr"/>
            <a:r>
              <a:rPr lang="en-US" sz="1600" dirty="0">
                <a:solidFill>
                  <a:schemeClr val="tx1"/>
                </a:solidFill>
                <a:ea typeface="方正兰亭黑简体" panose="02000000000000000000" pitchFamily="2" charset="-122"/>
                <a:sym typeface="Huawei Sans" panose="020C0503030203020204" pitchFamily="34" charset="0"/>
              </a:rPr>
              <a:t>2</a:t>
            </a:r>
          </a:p>
        </p:txBody>
      </p:sp>
      <p:sp>
        <p:nvSpPr>
          <p:cNvPr id="28" name="燕尾形 131">
            <a:extLst>
              <a:ext uri="{FF2B5EF4-FFF2-40B4-BE49-F238E27FC236}">
                <a16:creationId xmlns:a16="http://schemas.microsoft.com/office/drawing/2014/main" xmlns="" id="{B975F054-8D85-4A29-85BD-663FC2B23815}"/>
              </a:ext>
            </a:extLst>
          </p:cNvPr>
          <p:cNvSpPr/>
          <p:nvPr/>
        </p:nvSpPr>
        <p:spPr bwMode="gray">
          <a:xfrm rot="5400000">
            <a:off x="9847772" y="4074265"/>
            <a:ext cx="306364" cy="234365"/>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schemeClr val="tx1"/>
              </a:solidFill>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9" name="燕尾形 141">
            <a:extLst>
              <a:ext uri="{FF2B5EF4-FFF2-40B4-BE49-F238E27FC236}">
                <a16:creationId xmlns:a16="http://schemas.microsoft.com/office/drawing/2014/main" xmlns="" id="{045A0D1F-4B53-45B9-A460-303A8E2B4745}"/>
              </a:ext>
            </a:extLst>
          </p:cNvPr>
          <p:cNvSpPr/>
          <p:nvPr/>
        </p:nvSpPr>
        <p:spPr bwMode="gray">
          <a:xfrm rot="5400000" flipH="1">
            <a:off x="5723293" y="4047915"/>
            <a:ext cx="310813" cy="234365"/>
          </a:xfrm>
          <a:prstGeom prst="chevron">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solidFill>
                <a:schemeClr val="tx1"/>
              </a:solidFill>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0" name="文本框 29">
            <a:extLst>
              <a:ext uri="{FF2B5EF4-FFF2-40B4-BE49-F238E27FC236}">
                <a16:creationId xmlns:a16="http://schemas.microsoft.com/office/drawing/2014/main" xmlns="" id="{29FE5D80-A517-457E-8C2B-9A87F6BD152D}"/>
              </a:ext>
            </a:extLst>
          </p:cNvPr>
          <p:cNvSpPr txBox="1"/>
          <p:nvPr/>
        </p:nvSpPr>
        <p:spPr bwMode="gray">
          <a:xfrm>
            <a:off x="5509890" y="5151088"/>
            <a:ext cx="801366" cy="479772"/>
          </a:xfrm>
          <a:prstGeom prst="rect">
            <a:avLst/>
          </a:prstGeom>
          <a:noFill/>
        </p:spPr>
        <p:txBody>
          <a:bodyPr wrap="square" rtlCol="0" anchor="ctr">
            <a:noAutofit/>
          </a:bodyPr>
          <a:lstStyle>
            <a:defPPr>
              <a:defRPr lang="en-US"/>
            </a:defPPr>
            <a:lvl1pPr algn="ctr" defTabSz="539807">
              <a:defRPr sz="1200" b="1">
                <a:solidFill>
                  <a:srgbClr val="C00000"/>
                </a:solidFill>
              </a:defRPr>
            </a:lvl1pPr>
          </a:lstStyle>
          <a:p>
            <a:pPr fontAlgn="ctr"/>
            <a:r>
              <a:rPr lang="en-US" sz="1600" dirty="0">
                <a:solidFill>
                  <a:schemeClr val="tx1"/>
                </a:solidFill>
                <a:ea typeface="方正兰亭黑简体" panose="02000000000000000000" pitchFamily="2" charset="-122"/>
                <a:sym typeface="Huawei Sans" panose="020C0503030203020204" pitchFamily="34" charset="0"/>
              </a:rPr>
              <a:t>1</a:t>
            </a:r>
          </a:p>
        </p:txBody>
      </p:sp>
      <p:grpSp>
        <p:nvGrpSpPr>
          <p:cNvPr id="47" name="组合 46">
            <a:extLst>
              <a:ext uri="{FF2B5EF4-FFF2-40B4-BE49-F238E27FC236}">
                <a16:creationId xmlns:a16="http://schemas.microsoft.com/office/drawing/2014/main" xmlns="" id="{537924A9-4D66-4007-860D-B912E69B8CB8}"/>
              </a:ext>
            </a:extLst>
          </p:cNvPr>
          <p:cNvGrpSpPr/>
          <p:nvPr/>
        </p:nvGrpSpPr>
        <p:grpSpPr bwMode="gray">
          <a:xfrm>
            <a:off x="536327" y="4593994"/>
            <a:ext cx="3927751" cy="794344"/>
            <a:chOff x="1799815" y="2106108"/>
            <a:chExt cx="3169775" cy="521267"/>
          </a:xfrm>
        </p:grpSpPr>
        <p:sp>
          <p:nvSpPr>
            <p:cNvPr id="48" name="梯形 47">
              <a:extLst>
                <a:ext uri="{FF2B5EF4-FFF2-40B4-BE49-F238E27FC236}">
                  <a16:creationId xmlns:a16="http://schemas.microsoft.com/office/drawing/2014/main" xmlns="" id="{11FF6327-5E1B-4D23-9FA5-3DCC7D316BF1}"/>
                </a:ext>
              </a:extLst>
            </p:cNvPr>
            <p:cNvSpPr/>
            <p:nvPr/>
          </p:nvSpPr>
          <p:spPr bwMode="gray">
            <a:xfrm>
              <a:off x="1799815" y="2106108"/>
              <a:ext cx="3169775" cy="521267"/>
            </a:xfrm>
            <a:prstGeom prst="trapezoid">
              <a:avLst>
                <a:gd name="adj" fmla="val 86951"/>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endParaRPr lang="zh-CN" altLang="en-US" sz="1600">
                <a:solidFill>
                  <a:prstClr val="black"/>
                </a:solidFill>
                <a:ea typeface="方正兰亭黑简体" panose="02000000000000000000" pitchFamily="2" charset="-122"/>
                <a:sym typeface="Huawei Sans" panose="020C0503030203020204" pitchFamily="34" charset="0"/>
              </a:endParaRPr>
            </a:p>
          </p:txBody>
        </p:sp>
        <p:sp>
          <p:nvSpPr>
            <p:cNvPr id="49" name="梯形 48">
              <a:extLst>
                <a:ext uri="{FF2B5EF4-FFF2-40B4-BE49-F238E27FC236}">
                  <a16:creationId xmlns:a16="http://schemas.microsoft.com/office/drawing/2014/main" xmlns="" id="{58CDF0D3-0438-46D4-83CA-07DEED1A7246}"/>
                </a:ext>
              </a:extLst>
            </p:cNvPr>
            <p:cNvSpPr/>
            <p:nvPr/>
          </p:nvSpPr>
          <p:spPr bwMode="gray">
            <a:xfrm>
              <a:off x="1814726" y="2118178"/>
              <a:ext cx="3139222" cy="508023"/>
            </a:xfrm>
            <a:prstGeom prst="trapezoid">
              <a:avLst>
                <a:gd name="adj" fmla="val 69565"/>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r>
                <a:rPr lang="en-US" altLang="zh-CN" sz="1600" dirty="0">
                  <a:solidFill>
                    <a:prstClr val="black"/>
                  </a:solidFill>
                  <a:ea typeface="方正兰亭黑简体" panose="02000000000000000000" pitchFamily="2" charset="-122"/>
                  <a:sym typeface="Huawei Sans" panose="020C0503030203020204" pitchFamily="34" charset="0"/>
                </a:rPr>
                <a:t> </a:t>
              </a:r>
              <a:endParaRPr lang="zh-CN" altLang="en-US" sz="1600" dirty="0">
                <a:solidFill>
                  <a:prstClr val="black"/>
                </a:solidFill>
                <a:ea typeface="方正兰亭黑简体" panose="02000000000000000000" pitchFamily="2" charset="-122"/>
                <a:sym typeface="Huawei Sans" panose="020C0503030203020204" pitchFamily="34" charset="0"/>
              </a:endParaRPr>
            </a:p>
          </p:txBody>
        </p:sp>
      </p:grpSp>
      <p:sp>
        <p:nvSpPr>
          <p:cNvPr id="51" name="文本框 55">
            <a:extLst>
              <a:ext uri="{FF2B5EF4-FFF2-40B4-BE49-F238E27FC236}">
                <a16:creationId xmlns:a16="http://schemas.microsoft.com/office/drawing/2014/main" xmlns="" id="{5A8A5AC0-1944-4604-AA10-FF4FB9A9BD8E}"/>
              </a:ext>
            </a:extLst>
          </p:cNvPr>
          <p:cNvSpPr txBox="1"/>
          <p:nvPr/>
        </p:nvSpPr>
        <p:spPr bwMode="gray">
          <a:xfrm>
            <a:off x="2884140" y="5507884"/>
            <a:ext cx="1665174" cy="338554"/>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1D1D1A"/>
                </a:solidFill>
                <a:effectLst/>
                <a:uLnTx/>
                <a:uFillTx/>
                <a:ea typeface="方正兰亭黑简体" panose="02000000000000000000" pitchFamily="2" charset="-122"/>
                <a:sym typeface="Huawei Sans" panose="020C0503030203020204" pitchFamily="34" charset="0"/>
              </a:rPr>
              <a:t> </a:t>
            </a:r>
            <a:r>
              <a:rPr kumimoji="0" sz="1600" b="0" i="0" u="none" strike="noStrike" kern="0" cap="none" spc="0" normalizeH="0" baseline="0" noProof="0" dirty="0">
                <a:ln>
                  <a:noFill/>
                </a:ln>
                <a:solidFill>
                  <a:srgbClr val="1D1D1A"/>
                </a:solidFill>
                <a:effectLst/>
                <a:uLnTx/>
                <a:uFillTx/>
                <a:ea typeface="方正兰亭黑简体" panose="02000000000000000000" pitchFamily="2" charset="-122"/>
                <a:sym typeface="Huawei Sans" panose="020C0503030203020204" pitchFamily="34" charset="0"/>
              </a:rPr>
              <a:t>Training data</a:t>
            </a:r>
            <a:endParaRPr kumimoji="0" lang="en-US" sz="1600" b="0" i="0" u="none" strike="noStrike" kern="0" cap="none" spc="0" normalizeH="0" baseline="0" noProof="0" dirty="0">
              <a:ln>
                <a:noFill/>
              </a:ln>
              <a:solidFill>
                <a:srgbClr val="1D1D1A"/>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文本框 55">
            <a:extLst>
              <a:ext uri="{FF2B5EF4-FFF2-40B4-BE49-F238E27FC236}">
                <a16:creationId xmlns:a16="http://schemas.microsoft.com/office/drawing/2014/main" xmlns="" id="{7C37248B-5B46-41D3-BC21-C367B419E784}"/>
              </a:ext>
            </a:extLst>
          </p:cNvPr>
          <p:cNvSpPr txBox="1"/>
          <p:nvPr/>
        </p:nvSpPr>
        <p:spPr bwMode="gray">
          <a:xfrm>
            <a:off x="1040961" y="4563641"/>
            <a:ext cx="917167"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Data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55">
            <a:extLst>
              <a:ext uri="{FF2B5EF4-FFF2-40B4-BE49-F238E27FC236}">
                <a16:creationId xmlns:a16="http://schemas.microsoft.com/office/drawing/2014/main" xmlns="" id="{48F14B45-8152-4C41-AB47-918369EEE710}"/>
              </a:ext>
            </a:extLst>
          </p:cNvPr>
          <p:cNvSpPr txBox="1"/>
          <p:nvPr/>
        </p:nvSpPr>
        <p:spPr bwMode="gray">
          <a:xfrm>
            <a:off x="2795476" y="4563641"/>
            <a:ext cx="1262042"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Ecosystem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文本框 59">
            <a:extLst>
              <a:ext uri="{FF2B5EF4-FFF2-40B4-BE49-F238E27FC236}">
                <a16:creationId xmlns:a16="http://schemas.microsoft.com/office/drawing/2014/main" xmlns="" id="{41A68C73-F12C-4CAF-B1F7-341CEF101490}"/>
              </a:ext>
            </a:extLst>
          </p:cNvPr>
          <p:cNvSpPr txBox="1"/>
          <p:nvPr/>
        </p:nvSpPr>
        <p:spPr bwMode="gray">
          <a:xfrm>
            <a:off x="1779436" y="3894001"/>
            <a:ext cx="1416151" cy="562541"/>
          </a:xfrm>
          <a:prstGeom prst="rect">
            <a:avLst/>
          </a:prstGeom>
          <a:solidFill>
            <a:srgbClr val="EC7061"/>
          </a:solid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srgbClr val="FFFFFF"/>
                </a:solidFill>
                <a:effectLst/>
                <a:uLnTx/>
                <a:uFillTx/>
                <a:ea typeface="方正兰亭黑简体" panose="02000000000000000000" pitchFamily="2" charset="-122"/>
                <a:sym typeface="Huawei Sans" panose="020C0503030203020204" pitchFamily="34" charset="0"/>
              </a:rPr>
              <a:t>iMaster NAIE</a:t>
            </a:r>
            <a:endParaRPr kumimoji="0" lang="zh-CN" altLang="en-US" sz="1600" b="1" i="0" u="none" strike="noStrike" kern="0" cap="none" spc="0" normalizeH="0" baseline="0" noProof="0" dirty="0">
              <a:ln>
                <a:noFill/>
              </a:ln>
              <a:solidFill>
                <a:srgbClr val="FFFFFF"/>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文本框 55">
            <a:extLst>
              <a:ext uri="{FF2B5EF4-FFF2-40B4-BE49-F238E27FC236}">
                <a16:creationId xmlns:a16="http://schemas.microsoft.com/office/drawing/2014/main" xmlns="" id="{92B17B10-EB1D-4F52-A5F9-CDA6BFCA7686}"/>
              </a:ext>
            </a:extLst>
          </p:cNvPr>
          <p:cNvSpPr txBox="1"/>
          <p:nvPr/>
        </p:nvSpPr>
        <p:spPr bwMode="gray">
          <a:xfrm>
            <a:off x="1871200" y="4563641"/>
            <a:ext cx="983384"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Training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8" name="组合 37">
            <a:extLst>
              <a:ext uri="{FF2B5EF4-FFF2-40B4-BE49-F238E27FC236}">
                <a16:creationId xmlns:a16="http://schemas.microsoft.com/office/drawing/2014/main" xmlns="" id="{F1E88346-507B-4047-86F6-AA71328ACB7B}"/>
              </a:ext>
            </a:extLst>
          </p:cNvPr>
          <p:cNvGrpSpPr/>
          <p:nvPr/>
        </p:nvGrpSpPr>
        <p:grpSpPr bwMode="gray">
          <a:xfrm>
            <a:off x="885825" y="5554358"/>
            <a:ext cx="184098" cy="242829"/>
            <a:chOff x="4348613" y="6304371"/>
            <a:chExt cx="106382" cy="302349"/>
          </a:xfrm>
        </p:grpSpPr>
        <p:sp>
          <p:nvSpPr>
            <p:cNvPr id="39" name="燕尾形 233">
              <a:extLst>
                <a:ext uri="{FF2B5EF4-FFF2-40B4-BE49-F238E27FC236}">
                  <a16:creationId xmlns:a16="http://schemas.microsoft.com/office/drawing/2014/main" xmlns="" id="{C5C72B61-6D42-41B6-8592-88D6429BFE95}"/>
                </a:ext>
              </a:extLst>
            </p:cNvPr>
            <p:cNvSpPr/>
            <p:nvPr/>
          </p:nvSpPr>
          <p:spPr bwMode="gray">
            <a:xfrm rot="5400000" flipV="1">
              <a:off x="4316887" y="6336097"/>
              <a:ext cx="169834" cy="106381"/>
            </a:xfrm>
            <a:prstGeom prst="chevron">
              <a:avLst/>
            </a:prstGeom>
            <a:solidFill>
              <a:srgbClr val="E7E6E6">
                <a:lumMod val="90000"/>
              </a:srgbClr>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ea typeface="方正兰亭黑简体"/>
                <a:cs typeface="Huawei Sans" panose="020C0503030203020204" pitchFamily="34" charset="0"/>
                <a:sym typeface="Huawei Sans" panose="020C0503030203020204" pitchFamily="34" charset="0"/>
              </a:endParaRPr>
            </a:p>
          </p:txBody>
        </p:sp>
        <p:sp>
          <p:nvSpPr>
            <p:cNvPr id="40" name="燕尾形 234">
              <a:extLst>
                <a:ext uri="{FF2B5EF4-FFF2-40B4-BE49-F238E27FC236}">
                  <a16:creationId xmlns:a16="http://schemas.microsoft.com/office/drawing/2014/main" xmlns="" id="{A7D62D89-E415-457C-AC01-399B2D76C7A4}"/>
                </a:ext>
              </a:extLst>
            </p:cNvPr>
            <p:cNvSpPr/>
            <p:nvPr/>
          </p:nvSpPr>
          <p:spPr bwMode="gray">
            <a:xfrm rot="5400000" flipV="1">
              <a:off x="4316888" y="6468612"/>
              <a:ext cx="169834" cy="106381"/>
            </a:xfrm>
            <a:prstGeom prst="chevron">
              <a:avLst/>
            </a:prstGeom>
            <a:solidFill>
              <a:srgbClr val="B2B2B2"/>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ea typeface="方正兰亭黑简体"/>
                <a:cs typeface="Huawei Sans" panose="020C0503030203020204" pitchFamily="34" charset="0"/>
                <a:sym typeface="Huawei Sans" panose="020C0503030203020204" pitchFamily="34" charset="0"/>
              </a:endParaRPr>
            </a:p>
          </p:txBody>
        </p:sp>
      </p:grpSp>
      <p:grpSp>
        <p:nvGrpSpPr>
          <p:cNvPr id="44" name="组合 43">
            <a:extLst>
              <a:ext uri="{FF2B5EF4-FFF2-40B4-BE49-F238E27FC236}">
                <a16:creationId xmlns:a16="http://schemas.microsoft.com/office/drawing/2014/main" xmlns="" id="{67440481-404B-4A6D-9AE4-CA6335E51617}"/>
              </a:ext>
            </a:extLst>
          </p:cNvPr>
          <p:cNvGrpSpPr/>
          <p:nvPr/>
        </p:nvGrpSpPr>
        <p:grpSpPr bwMode="gray">
          <a:xfrm>
            <a:off x="2918339" y="5542195"/>
            <a:ext cx="163140" cy="254442"/>
            <a:chOff x="3236394" y="6355976"/>
            <a:chExt cx="165443" cy="253880"/>
          </a:xfrm>
        </p:grpSpPr>
        <p:sp>
          <p:nvSpPr>
            <p:cNvPr id="45" name="燕尾形 235">
              <a:extLst>
                <a:ext uri="{FF2B5EF4-FFF2-40B4-BE49-F238E27FC236}">
                  <a16:creationId xmlns:a16="http://schemas.microsoft.com/office/drawing/2014/main" xmlns="" id="{74027CC2-D01C-44BD-A032-AD1D2809D59A}"/>
                </a:ext>
              </a:extLst>
            </p:cNvPr>
            <p:cNvSpPr/>
            <p:nvPr/>
          </p:nvSpPr>
          <p:spPr bwMode="gray">
            <a:xfrm rot="16200000" flipV="1">
              <a:off x="3252228" y="6460246"/>
              <a:ext cx="133776" cy="165443"/>
            </a:xfrm>
            <a:prstGeom prst="chevron">
              <a:avLst/>
            </a:prstGeom>
            <a:solidFill>
              <a:srgbClr val="E7E6E6">
                <a:lumMod val="90000"/>
              </a:srgbClr>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ea typeface="方正兰亭黑简体"/>
                <a:cs typeface="Huawei Sans" panose="020C0503030203020204" pitchFamily="34" charset="0"/>
                <a:sym typeface="Huawei Sans" panose="020C0503030203020204" pitchFamily="34" charset="0"/>
              </a:endParaRPr>
            </a:p>
          </p:txBody>
        </p:sp>
        <p:sp>
          <p:nvSpPr>
            <p:cNvPr id="46" name="燕尾形 236">
              <a:extLst>
                <a:ext uri="{FF2B5EF4-FFF2-40B4-BE49-F238E27FC236}">
                  <a16:creationId xmlns:a16="http://schemas.microsoft.com/office/drawing/2014/main" xmlns="" id="{49BE9E7E-E10F-44FB-8DFD-EDD09FEF65DD}"/>
                </a:ext>
              </a:extLst>
            </p:cNvPr>
            <p:cNvSpPr/>
            <p:nvPr/>
          </p:nvSpPr>
          <p:spPr bwMode="gray">
            <a:xfrm rot="16200000" flipV="1">
              <a:off x="3252228" y="6340142"/>
              <a:ext cx="133776" cy="165443"/>
            </a:xfrm>
            <a:prstGeom prst="chevron">
              <a:avLst/>
            </a:prstGeom>
            <a:solidFill>
              <a:srgbClr val="B2B2B2"/>
            </a:solidFill>
            <a:ln w="12700" cap="flat" cmpd="sng" algn="ctr">
              <a:noFill/>
              <a:prstDash val="solid"/>
              <a:miter lim="800000"/>
            </a:ln>
            <a:effectLst/>
          </p:spPr>
          <p:txBody>
            <a:bodyPr rtlCol="0" anchor="ctr"/>
            <a:lstStyle/>
            <a:p>
              <a:pPr marL="0" marR="0" lvl="0" indent="0" algn="ctr" defTabSz="95884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1D1D1A"/>
                </a:solidFill>
                <a:effectLst/>
                <a:uLnTx/>
                <a:uFillTx/>
                <a:ea typeface="方正兰亭黑简体"/>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966788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E6F63D-5836-4E7C-A060-328BC87AA1CE}"/>
              </a:ext>
            </a:extLst>
          </p:cNvPr>
          <p:cNvSpPr>
            <a:spLocks noGrp="1"/>
          </p:cNvSpPr>
          <p:nvPr>
            <p:ph type="title"/>
          </p:nvPr>
        </p:nvSpPr>
        <p:spPr bwMode="gray"/>
        <p:txBody>
          <a:bodyPr/>
          <a:lstStyle/>
          <a:p>
            <a:r>
              <a:rPr lang="en-US">
                <a:sym typeface="Huawei Sans" panose="020C0503030203020204" pitchFamily="34" charset="0"/>
              </a:rPr>
              <a:t>Example: Intelligent Traffic Sorting</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altLang="zh-CN" dirty="0">
                <a:sym typeface="Huawei Sans" panose="020C0503030203020204" pitchFamily="34" charset="0"/>
              </a:rPr>
              <a:t>Requirement description:</a:t>
            </a:r>
          </a:p>
          <a:p>
            <a:pPr lvl="1"/>
            <a:r>
              <a:rPr lang="en-US" altLang="zh-CN" dirty="0">
                <a:sym typeface="Huawei Sans" panose="020C0503030203020204" pitchFamily="34" charset="0"/>
              </a:rPr>
              <a:t>Data center networks carry various services, including big data, distributed storage, high-performance computing, and GPU cluster services. Traffic sorting is a process in which data center switches identify and classify traffic packets and determine the service to which each data flow or data packet belongs.</a:t>
            </a:r>
          </a:p>
          <a:p>
            <a:pPr lvl="1"/>
            <a:r>
              <a:rPr lang="en-US" altLang="zh-CN" dirty="0">
                <a:sym typeface="Huawei Sans" panose="020C0503030203020204" pitchFamily="34" charset="0"/>
              </a:rPr>
              <a:t>It is required that an AI algorithm for traffic classification be implemented based on the embedded AI platform APIs (compatible with TensorFlow and Caffe) of Huawei's AI Fabric switches.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942683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29">
            <a:extLst>
              <a:ext uri="{FF2B5EF4-FFF2-40B4-BE49-F238E27FC236}">
                <a16:creationId xmlns:a16="http://schemas.microsoft.com/office/drawing/2014/main" xmlns="" id="{1C9872C5-AF36-4C2B-A29F-F2EEB959C1BF}"/>
              </a:ext>
            </a:extLst>
          </p:cNvPr>
          <p:cNvGrpSpPr>
            <a:grpSpLocks/>
          </p:cNvGrpSpPr>
          <p:nvPr/>
        </p:nvGrpSpPr>
        <p:grpSpPr bwMode="gray">
          <a:xfrm>
            <a:off x="859444" y="3208153"/>
            <a:ext cx="10638840" cy="572286"/>
            <a:chOff x="437763" y="3816249"/>
            <a:chExt cx="8164900" cy="520901"/>
          </a:xfrm>
          <a:gradFill>
            <a:gsLst>
              <a:gs pos="0">
                <a:schemeClr val="accent1">
                  <a:lumMod val="5000"/>
                  <a:lumOff val="95000"/>
                </a:schemeClr>
              </a:gs>
              <a:gs pos="95000">
                <a:srgbClr val="94DAE2"/>
              </a:gs>
            </a:gsLst>
            <a:lin ang="5400000" scaled="1"/>
          </a:gradFill>
        </p:grpSpPr>
        <p:sp>
          <p:nvSpPr>
            <p:cNvPr id="87" name="Freeform 30">
              <a:extLst>
                <a:ext uri="{FF2B5EF4-FFF2-40B4-BE49-F238E27FC236}">
                  <a16:creationId xmlns:a16="http://schemas.microsoft.com/office/drawing/2014/main" xmlns="" id="{575CE22C-3FF8-4037-B0A0-9B4CC40BCBEE}"/>
                </a:ext>
              </a:extLst>
            </p:cNvPr>
            <p:cNvSpPr/>
            <p:nvPr/>
          </p:nvSpPr>
          <p:spPr bwMode="gray">
            <a:xfrm>
              <a:off x="437763" y="3816249"/>
              <a:ext cx="8164900" cy="520901"/>
            </a:xfrm>
            <a:custGeom>
              <a:avLst/>
              <a:gdLst/>
              <a:ahLst/>
              <a:cxnLst>
                <a:cxn ang="0">
                  <a:pos x="7443" y="0"/>
                </a:cxn>
                <a:cxn ang="0">
                  <a:pos x="7218" y="0"/>
                </a:cxn>
                <a:cxn ang="0">
                  <a:pos x="6441" y="0"/>
                </a:cxn>
                <a:cxn ang="0">
                  <a:pos x="848" y="0"/>
                </a:cxn>
                <a:cxn ang="0">
                  <a:pos x="0" y="494"/>
                </a:cxn>
                <a:cxn ang="0">
                  <a:pos x="6441" y="494"/>
                </a:cxn>
                <a:cxn ang="0">
                  <a:pos x="7218" y="494"/>
                </a:cxn>
                <a:cxn ang="0">
                  <a:pos x="8291" y="494"/>
                </a:cxn>
                <a:cxn ang="0">
                  <a:pos x="7443" y="0"/>
                </a:cxn>
              </a:cxnLst>
              <a:rect l="0" t="0" r="r" b="b"/>
              <a:pathLst>
                <a:path w="8291" h="494">
                  <a:moveTo>
                    <a:pt x="7443" y="0"/>
                  </a:moveTo>
                  <a:lnTo>
                    <a:pt x="7218" y="0"/>
                  </a:lnTo>
                  <a:lnTo>
                    <a:pt x="6441" y="0"/>
                  </a:lnTo>
                  <a:lnTo>
                    <a:pt x="848" y="0"/>
                  </a:lnTo>
                  <a:lnTo>
                    <a:pt x="0" y="494"/>
                  </a:lnTo>
                  <a:lnTo>
                    <a:pt x="6441" y="494"/>
                  </a:lnTo>
                  <a:lnTo>
                    <a:pt x="7218" y="494"/>
                  </a:lnTo>
                  <a:lnTo>
                    <a:pt x="8291" y="494"/>
                  </a:lnTo>
                  <a:lnTo>
                    <a:pt x="7443" y="0"/>
                  </a:lnTo>
                  <a:close/>
                </a:path>
              </a:pathLst>
            </a:custGeom>
            <a:grpFill/>
            <a:ln w="9525">
              <a:gradFill>
                <a:gsLst>
                  <a:gs pos="0">
                    <a:schemeClr val="accent1">
                      <a:lumMod val="5000"/>
                      <a:lumOff val="95000"/>
                    </a:schemeClr>
                  </a:gs>
                  <a:gs pos="100000">
                    <a:srgbClr val="94DAE2"/>
                  </a:gs>
                </a:gsLst>
                <a:lin ang="5400000" scaled="1"/>
              </a:gradFill>
              <a:miter lim="800000"/>
            </a:ln>
          </p:spPr>
          <p:txBody>
            <a:bodyPr anchor="ctr" anchorCtr="1"/>
            <a:lstStyle/>
            <a:p>
              <a:pPr algn="ctr" defTabSz="177023">
                <a:buSzPct val="100000"/>
                <a:defRPr/>
              </a:pPr>
              <a:endParaRPr lang="zh-CN" altLang="en-US" sz="1100" kern="0" noProof="1">
                <a:solidFill>
                  <a:sysClr val="window" lastClr="FFFFFF"/>
                </a:solidFill>
                <a:effectLst>
                  <a:outerShdw blurRad="50800" dist="50800" dir="5400000" algn="ctr" rotWithShape="0">
                    <a:srgbClr val="0070C0">
                      <a:alpha val="0"/>
                    </a:srgbClr>
                  </a:outerShdw>
                </a:effectLst>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8" name="直接连接符 31">
              <a:extLst>
                <a:ext uri="{FF2B5EF4-FFF2-40B4-BE49-F238E27FC236}">
                  <a16:creationId xmlns:a16="http://schemas.microsoft.com/office/drawing/2014/main" xmlns="" id="{68D8D440-D5E0-4E4C-A60B-5F08FC29D495}"/>
                </a:ext>
              </a:extLst>
            </p:cNvPr>
            <p:cNvCxnSpPr>
              <a:cxnSpLocks noChangeShapeType="1"/>
            </p:cNvCxnSpPr>
            <p:nvPr/>
          </p:nvCxnSpPr>
          <p:spPr bwMode="gray">
            <a:xfrm>
              <a:off x="453832" y="4333776"/>
              <a:ext cx="8132763" cy="0"/>
            </a:xfrm>
            <a:prstGeom prst="line">
              <a:avLst/>
            </a:prstGeom>
            <a:grpFill/>
            <a:ln w="9525">
              <a:gradFill>
                <a:gsLst>
                  <a:gs pos="0">
                    <a:schemeClr val="accent1">
                      <a:lumMod val="5000"/>
                      <a:lumOff val="95000"/>
                    </a:schemeClr>
                  </a:gs>
                  <a:gs pos="100000">
                    <a:srgbClr val="94DAE2"/>
                  </a:gs>
                </a:gsLst>
                <a:lin ang="5400000" scaled="1"/>
              </a:gradFill>
              <a:round/>
              <a:headEnd/>
              <a:tailEnd/>
            </a:ln>
          </p:spPr>
        </p:cxnSp>
      </p:grpSp>
      <p:sp>
        <p:nvSpPr>
          <p:cNvPr id="2" name="标题 1">
            <a:extLst>
              <a:ext uri="{FF2B5EF4-FFF2-40B4-BE49-F238E27FC236}">
                <a16:creationId xmlns:a16="http://schemas.microsoft.com/office/drawing/2014/main" xmlns="" id="{B0D90C59-DB44-4461-8CD3-4229A79EC8A3}"/>
              </a:ext>
            </a:extLst>
          </p:cNvPr>
          <p:cNvSpPr>
            <a:spLocks noGrp="1"/>
          </p:cNvSpPr>
          <p:nvPr>
            <p:ph type="title"/>
          </p:nvPr>
        </p:nvSpPr>
        <p:spPr bwMode="gray"/>
        <p:txBody>
          <a:bodyPr/>
          <a:lstStyle/>
          <a:p>
            <a:r>
              <a:rPr lang="en-US">
                <a:sym typeface="Huawei Sans" panose="020C0503030203020204" pitchFamily="34" charset="0"/>
              </a:rPr>
              <a:t>Training of the Intelligent Traffic Sorting Model</a:t>
            </a:r>
            <a:endParaRPr lang="en-US" dirty="0">
              <a:sym typeface="Huawei Sans" panose="020C0503030203020204" pitchFamily="34" charset="0"/>
            </a:endParaRPr>
          </a:p>
        </p:txBody>
      </p:sp>
      <p:sp>
        <p:nvSpPr>
          <p:cNvPr id="3" name="文本占位符 2">
            <a:extLst>
              <a:ext uri="{FF2B5EF4-FFF2-40B4-BE49-F238E27FC236}">
                <a16:creationId xmlns:a16="http://schemas.microsoft.com/office/drawing/2014/main" xmlns="" id="{9722B380-219E-4AB2-8ECA-6407155304DE}"/>
              </a:ext>
            </a:extLst>
          </p:cNvPr>
          <p:cNvSpPr>
            <a:spLocks noGrp="1"/>
          </p:cNvSpPr>
          <p:nvPr>
            <p:ph type="body" sz="quarter" idx="10"/>
          </p:nvPr>
        </p:nvSpPr>
        <p:spPr bwMode="gray">
          <a:xfrm>
            <a:off x="455612" y="1052514"/>
            <a:ext cx="11293476" cy="1081458"/>
          </a:xfrm>
        </p:spPr>
        <p:txBody>
          <a:bodyPr/>
          <a:lstStyle/>
          <a:p>
            <a:r>
              <a:rPr lang="en-US" altLang="zh-CN" sz="2000" dirty="0">
                <a:sym typeface="Huawei Sans" panose="020C0503030203020204" pitchFamily="34" charset="0"/>
              </a:rPr>
              <a:t>The dataset, algorithm model, and training environment required for intelligent traffic sorting can be provided by the </a:t>
            </a:r>
            <a:r>
              <a:rPr lang="en-US" altLang="zh-CN" sz="2000" dirty="0" err="1">
                <a:sym typeface="Huawei Sans" panose="020C0503030203020204" pitchFamily="34" charset="0"/>
              </a:rPr>
              <a:t>iMaster</a:t>
            </a:r>
            <a:r>
              <a:rPr lang="en-US" altLang="zh-CN" sz="2000" dirty="0">
                <a:sym typeface="Huawei Sans" panose="020C0503030203020204" pitchFamily="34" charset="0"/>
              </a:rPr>
              <a:t> NAIE.</a:t>
            </a:r>
          </a:p>
        </p:txBody>
      </p:sp>
      <p:sp>
        <p:nvSpPr>
          <p:cNvPr id="55" name="文本框 54">
            <a:extLst>
              <a:ext uri="{FF2B5EF4-FFF2-40B4-BE49-F238E27FC236}">
                <a16:creationId xmlns:a16="http://schemas.microsoft.com/office/drawing/2014/main" xmlns="" id="{3758DE09-8683-4F73-B606-7BC8505B0023}"/>
              </a:ext>
            </a:extLst>
          </p:cNvPr>
          <p:cNvSpPr txBox="1"/>
          <p:nvPr/>
        </p:nvSpPr>
        <p:spPr bwMode="gray">
          <a:xfrm>
            <a:off x="1625600" y="2286747"/>
            <a:ext cx="2076450" cy="338554"/>
          </a:xfrm>
          <a:prstGeom prst="rect">
            <a:avLst/>
          </a:prstGeom>
          <a:solidFill>
            <a:srgbClr val="30B5C5"/>
          </a:solidFill>
        </p:spPr>
        <p:txBody>
          <a:bodyPr wrap="squar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stStyle>
          <a:p>
            <a:pPr algn="ctr"/>
            <a:r>
              <a:rPr lang="en-US" dirty="0">
                <a:latin typeface="+mn-lt"/>
                <a:sym typeface="Huawei Sans" panose="020C0503030203020204" pitchFamily="34" charset="0"/>
              </a:rPr>
              <a:t>Training dataset</a:t>
            </a:r>
          </a:p>
        </p:txBody>
      </p:sp>
      <p:sp>
        <p:nvSpPr>
          <p:cNvPr id="56" name="文本框 55">
            <a:extLst>
              <a:ext uri="{FF2B5EF4-FFF2-40B4-BE49-F238E27FC236}">
                <a16:creationId xmlns:a16="http://schemas.microsoft.com/office/drawing/2014/main" xmlns="" id="{99E4ED2A-E438-4CCD-A5E1-1B6324C87CE7}"/>
              </a:ext>
            </a:extLst>
          </p:cNvPr>
          <p:cNvSpPr txBox="1"/>
          <p:nvPr/>
        </p:nvSpPr>
        <p:spPr bwMode="gray">
          <a:xfrm>
            <a:off x="1658258" y="3305068"/>
            <a:ext cx="2043791" cy="338554"/>
          </a:xfrm>
          <a:prstGeom prst="rect">
            <a:avLst/>
          </a:prstGeom>
          <a:solidFill>
            <a:srgbClr val="30B5C5"/>
          </a:solidFill>
        </p:spPr>
        <p:txBody>
          <a:bodyPr wrap="squar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stStyle>
          <a:p>
            <a:pPr algn="ctr"/>
            <a:r>
              <a:rPr lang="en-US" dirty="0">
                <a:latin typeface="+mn-lt"/>
                <a:sym typeface="Huawei Sans" panose="020C0503030203020204" pitchFamily="34" charset="0"/>
              </a:rPr>
              <a:t>Test dataset</a:t>
            </a:r>
          </a:p>
        </p:txBody>
      </p:sp>
      <p:sp>
        <p:nvSpPr>
          <p:cNvPr id="57" name="文本框 56">
            <a:extLst>
              <a:ext uri="{FF2B5EF4-FFF2-40B4-BE49-F238E27FC236}">
                <a16:creationId xmlns:a16="http://schemas.microsoft.com/office/drawing/2014/main" xmlns="" id="{005B6A93-A9E7-4074-8091-F1DC34F20EAD}"/>
              </a:ext>
            </a:extLst>
          </p:cNvPr>
          <p:cNvSpPr txBox="1"/>
          <p:nvPr/>
        </p:nvSpPr>
        <p:spPr bwMode="gray">
          <a:xfrm>
            <a:off x="4698894" y="2795721"/>
            <a:ext cx="2542827" cy="338554"/>
          </a:xfrm>
          <a:prstGeom prst="rect">
            <a:avLst/>
          </a:prstGeom>
          <a:solidFill>
            <a:srgbClr val="30B5C5"/>
          </a:solidFill>
        </p:spPr>
        <p:txBody>
          <a:bodyPr wrap="squar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stStyle>
          <a:p>
            <a:pPr algn="ctr"/>
            <a:r>
              <a:rPr lang="en-US" dirty="0">
                <a:latin typeface="+mn-lt"/>
                <a:sym typeface="Huawei Sans" panose="020C0503030203020204" pitchFamily="34" charset="0"/>
              </a:rPr>
              <a:t>Algorithm model</a:t>
            </a:r>
          </a:p>
        </p:txBody>
      </p:sp>
      <p:sp>
        <p:nvSpPr>
          <p:cNvPr id="58" name="文本框 57">
            <a:extLst>
              <a:ext uri="{FF2B5EF4-FFF2-40B4-BE49-F238E27FC236}">
                <a16:creationId xmlns:a16="http://schemas.microsoft.com/office/drawing/2014/main" xmlns="" id="{78293BD1-594B-4F94-9093-B3703E29D9AA}"/>
              </a:ext>
            </a:extLst>
          </p:cNvPr>
          <p:cNvSpPr txBox="1"/>
          <p:nvPr/>
        </p:nvSpPr>
        <p:spPr bwMode="gray">
          <a:xfrm>
            <a:off x="7652248" y="2672611"/>
            <a:ext cx="2349001" cy="584775"/>
          </a:xfrm>
          <a:prstGeom prst="rect">
            <a:avLst/>
          </a:prstGeom>
          <a:solidFill>
            <a:srgbClr val="30B5C5"/>
          </a:solidFill>
        </p:spPr>
        <p:txBody>
          <a:bodyPr wrap="squar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stStyle>
          <a:p>
            <a:r>
              <a:rPr lang="en-US" dirty="0">
                <a:latin typeface="+mn-lt"/>
                <a:sym typeface="Huawei Sans" panose="020C0503030203020204" pitchFamily="34" charset="0"/>
              </a:rPr>
              <a:t>Training result (prediction result)</a:t>
            </a:r>
          </a:p>
        </p:txBody>
      </p:sp>
      <p:sp>
        <p:nvSpPr>
          <p:cNvPr id="59" name="文本框 58">
            <a:extLst>
              <a:ext uri="{FF2B5EF4-FFF2-40B4-BE49-F238E27FC236}">
                <a16:creationId xmlns:a16="http://schemas.microsoft.com/office/drawing/2014/main" xmlns="" id="{DFF5D7DD-3340-4B84-A724-88AF4A388A89}"/>
              </a:ext>
            </a:extLst>
          </p:cNvPr>
          <p:cNvSpPr txBox="1"/>
          <p:nvPr/>
        </p:nvSpPr>
        <p:spPr bwMode="gray">
          <a:xfrm>
            <a:off x="4698894" y="3148491"/>
            <a:ext cx="2542827" cy="338554"/>
          </a:xfrm>
          <a:prstGeom prst="rect">
            <a:avLst/>
          </a:prstGeom>
          <a:solidFill>
            <a:schemeClr val="accent3"/>
          </a:solidFill>
        </p:spPr>
        <p:txBody>
          <a:bodyPr wrap="squar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stStyle>
          <a:p>
            <a:pPr algn="ctr"/>
            <a:r>
              <a:rPr lang="en-US" dirty="0">
                <a:latin typeface="+mn-lt"/>
                <a:sym typeface="Huawei Sans" panose="020C0503030203020204" pitchFamily="34" charset="0"/>
              </a:rPr>
              <a:t>Training environment</a:t>
            </a:r>
          </a:p>
        </p:txBody>
      </p:sp>
      <p:cxnSp>
        <p:nvCxnSpPr>
          <p:cNvPr id="60" name="连接符: 肘形 18">
            <a:extLst>
              <a:ext uri="{FF2B5EF4-FFF2-40B4-BE49-F238E27FC236}">
                <a16:creationId xmlns:a16="http://schemas.microsoft.com/office/drawing/2014/main" xmlns="" id="{423818E2-DB9B-422A-A46C-7DCEC310BA6A}"/>
              </a:ext>
            </a:extLst>
          </p:cNvPr>
          <p:cNvCxnSpPr>
            <a:cxnSpLocks/>
            <a:stCxn id="55" idx="3"/>
            <a:endCxn id="57" idx="1"/>
          </p:cNvCxnSpPr>
          <p:nvPr/>
        </p:nvCxnSpPr>
        <p:spPr bwMode="gray">
          <a:xfrm>
            <a:off x="3702050" y="2456024"/>
            <a:ext cx="996844" cy="508974"/>
          </a:xfrm>
          <a:prstGeom prst="bentConnector3">
            <a:avLst>
              <a:gd name="adj1" fmla="val 50000"/>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61" name="连接符: 肘形 30">
            <a:extLst>
              <a:ext uri="{FF2B5EF4-FFF2-40B4-BE49-F238E27FC236}">
                <a16:creationId xmlns:a16="http://schemas.microsoft.com/office/drawing/2014/main" xmlns="" id="{56DF437F-87C4-4C13-8A4B-CB617DA80780}"/>
              </a:ext>
            </a:extLst>
          </p:cNvPr>
          <p:cNvCxnSpPr>
            <a:cxnSpLocks/>
            <a:stCxn id="56" idx="3"/>
            <a:endCxn id="57" idx="1"/>
          </p:cNvCxnSpPr>
          <p:nvPr/>
        </p:nvCxnSpPr>
        <p:spPr bwMode="gray">
          <a:xfrm flipV="1">
            <a:off x="3702049" y="2964998"/>
            <a:ext cx="996845" cy="509347"/>
          </a:xfrm>
          <a:prstGeom prst="bentConnector3">
            <a:avLst>
              <a:gd name="adj1" fmla="val 50000"/>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xmlns="" id="{C7176BC7-692E-49E3-B756-9D1650D1C890}"/>
              </a:ext>
            </a:extLst>
          </p:cNvPr>
          <p:cNvCxnSpPr>
            <a:cxnSpLocks/>
            <a:stCxn id="57" idx="3"/>
            <a:endCxn id="58" idx="1"/>
          </p:cNvCxnSpPr>
          <p:nvPr/>
        </p:nvCxnSpPr>
        <p:spPr bwMode="gray">
          <a:xfrm>
            <a:off x="7241721" y="2964998"/>
            <a:ext cx="410527" cy="1"/>
          </a:xfrm>
          <a:prstGeom prst="straightConnector1">
            <a:avLst/>
          </a:prstGeom>
          <a:noFill/>
          <a:ln w="19050" cap="flat" cmpd="sng" algn="ctr">
            <a:solidFill>
              <a:srgbClr val="1AABE2"/>
            </a:solidFill>
            <a:prstDash val="solid"/>
            <a:miter lim="800000"/>
            <a:tailEnd type="triangle"/>
          </a:ln>
          <a:effectLst/>
        </p:spPr>
      </p:cxnSp>
      <p:grpSp>
        <p:nvGrpSpPr>
          <p:cNvPr id="42" name="组合 41">
            <a:extLst>
              <a:ext uri="{FF2B5EF4-FFF2-40B4-BE49-F238E27FC236}">
                <a16:creationId xmlns:a16="http://schemas.microsoft.com/office/drawing/2014/main" xmlns="" id="{541DA5EA-4CF8-4428-A86A-56D168819652}"/>
              </a:ext>
            </a:extLst>
          </p:cNvPr>
          <p:cNvGrpSpPr/>
          <p:nvPr/>
        </p:nvGrpSpPr>
        <p:grpSpPr bwMode="gray">
          <a:xfrm>
            <a:off x="4157643" y="4998230"/>
            <a:ext cx="3927751" cy="794344"/>
            <a:chOff x="1799815" y="2106108"/>
            <a:chExt cx="3169775" cy="521267"/>
          </a:xfrm>
          <a:solidFill>
            <a:srgbClr val="94DAE2"/>
          </a:solidFill>
        </p:grpSpPr>
        <p:sp>
          <p:nvSpPr>
            <p:cNvPr id="43" name="梯形 42">
              <a:extLst>
                <a:ext uri="{FF2B5EF4-FFF2-40B4-BE49-F238E27FC236}">
                  <a16:creationId xmlns:a16="http://schemas.microsoft.com/office/drawing/2014/main" xmlns="" id="{805E1A9A-6428-4255-B2DE-6516D9F0420C}"/>
                </a:ext>
              </a:extLst>
            </p:cNvPr>
            <p:cNvSpPr/>
            <p:nvPr/>
          </p:nvSpPr>
          <p:spPr bwMode="gray">
            <a:xfrm>
              <a:off x="1799815" y="2106108"/>
              <a:ext cx="3169775" cy="521267"/>
            </a:xfrm>
            <a:prstGeom prst="trapezoid">
              <a:avLst>
                <a:gd name="adj" fmla="val 86951"/>
              </a:avLst>
            </a:prstGeom>
            <a:grpFill/>
            <a:ln w="3175">
              <a:noFill/>
              <a:miter lim="800000"/>
              <a:headEnd/>
              <a:tailEnd/>
            </a:ln>
          </p:spPr>
          <p:txBody>
            <a:bodyPr/>
            <a:lstStyle/>
            <a:p>
              <a:endParaRPr lang="zh-CN" altLang="en-US" sz="1600">
                <a:solidFill>
                  <a:srgbClr val="1D1D1A"/>
                </a:solidFill>
                <a:ea typeface="方正兰亭黑简体" panose="02000000000000000000" pitchFamily="2" charset="-122"/>
                <a:sym typeface="Huawei Sans" panose="020C0503030203020204" pitchFamily="34" charset="0"/>
              </a:endParaRPr>
            </a:p>
          </p:txBody>
        </p:sp>
        <p:sp>
          <p:nvSpPr>
            <p:cNvPr id="44" name="梯形 43">
              <a:extLst>
                <a:ext uri="{FF2B5EF4-FFF2-40B4-BE49-F238E27FC236}">
                  <a16:creationId xmlns:a16="http://schemas.microsoft.com/office/drawing/2014/main" xmlns="" id="{8DB70E1F-00E4-48D8-BC09-0ADE07EFAED4}"/>
                </a:ext>
              </a:extLst>
            </p:cNvPr>
            <p:cNvSpPr/>
            <p:nvPr/>
          </p:nvSpPr>
          <p:spPr bwMode="gray">
            <a:xfrm>
              <a:off x="1814727" y="2118178"/>
              <a:ext cx="3139222" cy="508023"/>
            </a:xfrm>
            <a:prstGeom prst="trapezoid">
              <a:avLst>
                <a:gd name="adj" fmla="val 69565"/>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r>
                <a:rPr lang="en-US" altLang="zh-CN"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rPr>
                <a:t> </a:t>
              </a:r>
              <a:endParaRPr lang="zh-CN" altLang="en-US"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45" name="任意多边形 114">
            <a:extLst>
              <a:ext uri="{FF2B5EF4-FFF2-40B4-BE49-F238E27FC236}">
                <a16:creationId xmlns:a16="http://schemas.microsoft.com/office/drawing/2014/main" xmlns="" id="{5EA9CCB7-6EB6-4DB1-AF4B-731AA5A43876}"/>
              </a:ext>
            </a:extLst>
          </p:cNvPr>
          <p:cNvSpPr/>
          <p:nvPr/>
        </p:nvSpPr>
        <p:spPr bwMode="gray">
          <a:xfrm>
            <a:off x="4595346" y="4269855"/>
            <a:ext cx="3090478" cy="1268917"/>
          </a:xfrm>
          <a:custGeom>
            <a:avLst/>
            <a:gdLst>
              <a:gd name="connsiteX0" fmla="*/ 1755172 w 2494079"/>
              <a:gd name="connsiteY0" fmla="*/ 0 h 832693"/>
              <a:gd name="connsiteX1" fmla="*/ 1772220 w 2494079"/>
              <a:gd name="connsiteY1" fmla="*/ 0 h 832693"/>
              <a:gd name="connsiteX2" fmla="*/ 1793530 w 2494079"/>
              <a:gd name="connsiteY2" fmla="*/ 502 h 832693"/>
              <a:gd name="connsiteX3" fmla="*/ 1814839 w 2494079"/>
              <a:gd name="connsiteY3" fmla="*/ 2009 h 832693"/>
              <a:gd name="connsiteX4" fmla="*/ 1835616 w 2494079"/>
              <a:gd name="connsiteY4" fmla="*/ 4018 h 832693"/>
              <a:gd name="connsiteX5" fmla="*/ 1856393 w 2494079"/>
              <a:gd name="connsiteY5" fmla="*/ 7533 h 832693"/>
              <a:gd name="connsiteX6" fmla="*/ 1876637 w 2494079"/>
              <a:gd name="connsiteY6" fmla="*/ 11551 h 832693"/>
              <a:gd name="connsiteX7" fmla="*/ 1896881 w 2494079"/>
              <a:gd name="connsiteY7" fmla="*/ 16573 h 832693"/>
              <a:gd name="connsiteX8" fmla="*/ 1916592 w 2494079"/>
              <a:gd name="connsiteY8" fmla="*/ 22600 h 832693"/>
              <a:gd name="connsiteX9" fmla="*/ 1935770 w 2494079"/>
              <a:gd name="connsiteY9" fmla="*/ 29129 h 832693"/>
              <a:gd name="connsiteX10" fmla="*/ 1954416 w 2494079"/>
              <a:gd name="connsiteY10" fmla="*/ 36663 h 832693"/>
              <a:gd name="connsiteX11" fmla="*/ 1972529 w 2494079"/>
              <a:gd name="connsiteY11" fmla="*/ 45200 h 832693"/>
              <a:gd name="connsiteX12" fmla="*/ 1990110 w 2494079"/>
              <a:gd name="connsiteY12" fmla="*/ 54240 h 832693"/>
              <a:gd name="connsiteX13" fmla="*/ 2007690 w 2494079"/>
              <a:gd name="connsiteY13" fmla="*/ 64285 h 832693"/>
              <a:gd name="connsiteX14" fmla="*/ 2024205 w 2494079"/>
              <a:gd name="connsiteY14" fmla="*/ 74330 h 832693"/>
              <a:gd name="connsiteX15" fmla="*/ 2040720 w 2494079"/>
              <a:gd name="connsiteY15" fmla="*/ 85881 h 832693"/>
              <a:gd name="connsiteX16" fmla="*/ 2056169 w 2494079"/>
              <a:gd name="connsiteY16" fmla="*/ 97432 h 832693"/>
              <a:gd name="connsiteX17" fmla="*/ 2071618 w 2494079"/>
              <a:gd name="connsiteY17" fmla="*/ 109988 h 832693"/>
              <a:gd name="connsiteX18" fmla="*/ 2086002 w 2494079"/>
              <a:gd name="connsiteY18" fmla="*/ 123046 h 832693"/>
              <a:gd name="connsiteX19" fmla="*/ 2099854 w 2494079"/>
              <a:gd name="connsiteY19" fmla="*/ 137108 h 832693"/>
              <a:gd name="connsiteX20" fmla="*/ 2112639 w 2494079"/>
              <a:gd name="connsiteY20" fmla="*/ 151171 h 832693"/>
              <a:gd name="connsiteX21" fmla="*/ 2124892 w 2494079"/>
              <a:gd name="connsiteY21" fmla="*/ 166237 h 832693"/>
              <a:gd name="connsiteX22" fmla="*/ 2137145 w 2494079"/>
              <a:gd name="connsiteY22" fmla="*/ 181806 h 832693"/>
              <a:gd name="connsiteX23" fmla="*/ 2147800 w 2494079"/>
              <a:gd name="connsiteY23" fmla="*/ 197375 h 832693"/>
              <a:gd name="connsiteX24" fmla="*/ 2157922 w 2494079"/>
              <a:gd name="connsiteY24" fmla="*/ 213949 h 832693"/>
              <a:gd name="connsiteX25" fmla="*/ 2167511 w 2494079"/>
              <a:gd name="connsiteY25" fmla="*/ 231025 h 832693"/>
              <a:gd name="connsiteX26" fmla="*/ 2176035 w 2494079"/>
              <a:gd name="connsiteY26" fmla="*/ 248100 h 832693"/>
              <a:gd name="connsiteX27" fmla="*/ 2184026 w 2494079"/>
              <a:gd name="connsiteY27" fmla="*/ 265678 h 832693"/>
              <a:gd name="connsiteX28" fmla="*/ 2190952 w 2494079"/>
              <a:gd name="connsiteY28" fmla="*/ 284261 h 832693"/>
              <a:gd name="connsiteX29" fmla="*/ 2196812 w 2494079"/>
              <a:gd name="connsiteY29" fmla="*/ 302341 h 832693"/>
              <a:gd name="connsiteX30" fmla="*/ 2202139 w 2494079"/>
              <a:gd name="connsiteY30" fmla="*/ 321426 h 832693"/>
              <a:gd name="connsiteX31" fmla="*/ 2206401 w 2494079"/>
              <a:gd name="connsiteY31" fmla="*/ 340510 h 832693"/>
              <a:gd name="connsiteX32" fmla="*/ 2209597 w 2494079"/>
              <a:gd name="connsiteY32" fmla="*/ 360097 h 832693"/>
              <a:gd name="connsiteX33" fmla="*/ 2212261 w 2494079"/>
              <a:gd name="connsiteY33" fmla="*/ 380186 h 832693"/>
              <a:gd name="connsiteX34" fmla="*/ 2221850 w 2494079"/>
              <a:gd name="connsiteY34" fmla="*/ 378680 h 832693"/>
              <a:gd name="connsiteX35" fmla="*/ 2231972 w 2494079"/>
              <a:gd name="connsiteY35" fmla="*/ 377675 h 832693"/>
              <a:gd name="connsiteX36" fmla="*/ 2242094 w 2494079"/>
              <a:gd name="connsiteY36" fmla="*/ 376671 h 832693"/>
              <a:gd name="connsiteX37" fmla="*/ 2252216 w 2494079"/>
              <a:gd name="connsiteY37" fmla="*/ 376671 h 832693"/>
              <a:gd name="connsiteX38" fmla="*/ 2265002 w 2494079"/>
              <a:gd name="connsiteY38" fmla="*/ 377173 h 832693"/>
              <a:gd name="connsiteX39" fmla="*/ 2277255 w 2494079"/>
              <a:gd name="connsiteY39" fmla="*/ 377675 h 832693"/>
              <a:gd name="connsiteX40" fmla="*/ 2288975 w 2494079"/>
              <a:gd name="connsiteY40" fmla="*/ 379182 h 832693"/>
              <a:gd name="connsiteX41" fmla="*/ 2301228 w 2494079"/>
              <a:gd name="connsiteY41" fmla="*/ 381191 h 832693"/>
              <a:gd name="connsiteX42" fmla="*/ 2312949 w 2494079"/>
              <a:gd name="connsiteY42" fmla="*/ 383702 h 832693"/>
              <a:gd name="connsiteX43" fmla="*/ 2324136 w 2494079"/>
              <a:gd name="connsiteY43" fmla="*/ 386715 h 832693"/>
              <a:gd name="connsiteX44" fmla="*/ 2335323 w 2494079"/>
              <a:gd name="connsiteY44" fmla="*/ 390733 h 832693"/>
              <a:gd name="connsiteX45" fmla="*/ 2346511 w 2494079"/>
              <a:gd name="connsiteY45" fmla="*/ 394751 h 832693"/>
              <a:gd name="connsiteX46" fmla="*/ 2357166 w 2494079"/>
              <a:gd name="connsiteY46" fmla="*/ 399271 h 832693"/>
              <a:gd name="connsiteX47" fmla="*/ 2367820 w 2494079"/>
              <a:gd name="connsiteY47" fmla="*/ 404293 h 832693"/>
              <a:gd name="connsiteX48" fmla="*/ 2377942 w 2494079"/>
              <a:gd name="connsiteY48" fmla="*/ 409818 h 832693"/>
              <a:gd name="connsiteX49" fmla="*/ 2387532 w 2494079"/>
              <a:gd name="connsiteY49" fmla="*/ 415844 h 832693"/>
              <a:gd name="connsiteX50" fmla="*/ 2397121 w 2494079"/>
              <a:gd name="connsiteY50" fmla="*/ 421871 h 832693"/>
              <a:gd name="connsiteX51" fmla="*/ 2406178 w 2494079"/>
              <a:gd name="connsiteY51" fmla="*/ 428902 h 832693"/>
              <a:gd name="connsiteX52" fmla="*/ 2415234 w 2494079"/>
              <a:gd name="connsiteY52" fmla="*/ 435933 h 832693"/>
              <a:gd name="connsiteX53" fmla="*/ 2423225 w 2494079"/>
              <a:gd name="connsiteY53" fmla="*/ 443467 h 832693"/>
              <a:gd name="connsiteX54" fmla="*/ 2431216 w 2494079"/>
              <a:gd name="connsiteY54" fmla="*/ 451502 h 832693"/>
              <a:gd name="connsiteX55" fmla="*/ 2439207 w 2494079"/>
              <a:gd name="connsiteY55" fmla="*/ 459538 h 832693"/>
              <a:gd name="connsiteX56" fmla="*/ 2446133 w 2494079"/>
              <a:gd name="connsiteY56" fmla="*/ 468076 h 832693"/>
              <a:gd name="connsiteX57" fmla="*/ 2453058 w 2494079"/>
              <a:gd name="connsiteY57" fmla="*/ 477116 h 832693"/>
              <a:gd name="connsiteX58" fmla="*/ 2459451 w 2494079"/>
              <a:gd name="connsiteY58" fmla="*/ 486658 h 832693"/>
              <a:gd name="connsiteX59" fmla="*/ 2464779 w 2494079"/>
              <a:gd name="connsiteY59" fmla="*/ 496201 h 832693"/>
              <a:gd name="connsiteX60" fmla="*/ 2470106 w 2494079"/>
              <a:gd name="connsiteY60" fmla="*/ 505743 h 832693"/>
              <a:gd name="connsiteX61" fmla="*/ 2475433 w 2494079"/>
              <a:gd name="connsiteY61" fmla="*/ 515788 h 832693"/>
              <a:gd name="connsiteX62" fmla="*/ 2479695 w 2494079"/>
              <a:gd name="connsiteY62" fmla="*/ 526334 h 832693"/>
              <a:gd name="connsiteX63" fmla="*/ 2483425 w 2494079"/>
              <a:gd name="connsiteY63" fmla="*/ 536881 h 832693"/>
              <a:gd name="connsiteX64" fmla="*/ 2486621 w 2494079"/>
              <a:gd name="connsiteY64" fmla="*/ 547930 h 832693"/>
              <a:gd name="connsiteX65" fmla="*/ 2489285 w 2494079"/>
              <a:gd name="connsiteY65" fmla="*/ 558477 h 832693"/>
              <a:gd name="connsiteX66" fmla="*/ 2491416 w 2494079"/>
              <a:gd name="connsiteY66" fmla="*/ 570028 h 832693"/>
              <a:gd name="connsiteX67" fmla="*/ 2493014 w 2494079"/>
              <a:gd name="connsiteY67" fmla="*/ 581579 h 832693"/>
              <a:gd name="connsiteX68" fmla="*/ 2494079 w 2494079"/>
              <a:gd name="connsiteY68" fmla="*/ 593131 h 832693"/>
              <a:gd name="connsiteX69" fmla="*/ 2494079 w 2494079"/>
              <a:gd name="connsiteY69" fmla="*/ 604682 h 832693"/>
              <a:gd name="connsiteX70" fmla="*/ 2494079 w 2494079"/>
              <a:gd name="connsiteY70" fmla="*/ 616233 h 832693"/>
              <a:gd name="connsiteX71" fmla="*/ 2493014 w 2494079"/>
              <a:gd name="connsiteY71" fmla="*/ 627784 h 832693"/>
              <a:gd name="connsiteX72" fmla="*/ 2491416 w 2494079"/>
              <a:gd name="connsiteY72" fmla="*/ 639336 h 832693"/>
              <a:gd name="connsiteX73" fmla="*/ 2489285 w 2494079"/>
              <a:gd name="connsiteY73" fmla="*/ 650385 h 832693"/>
              <a:gd name="connsiteX74" fmla="*/ 2486621 w 2494079"/>
              <a:gd name="connsiteY74" fmla="*/ 661434 h 832693"/>
              <a:gd name="connsiteX75" fmla="*/ 2483425 w 2494079"/>
              <a:gd name="connsiteY75" fmla="*/ 672483 h 832693"/>
              <a:gd name="connsiteX76" fmla="*/ 2479695 w 2494079"/>
              <a:gd name="connsiteY76" fmla="*/ 683029 h 832693"/>
              <a:gd name="connsiteX77" fmla="*/ 2475433 w 2494079"/>
              <a:gd name="connsiteY77" fmla="*/ 693576 h 832693"/>
              <a:gd name="connsiteX78" fmla="*/ 2470106 w 2494079"/>
              <a:gd name="connsiteY78" fmla="*/ 703621 h 832693"/>
              <a:gd name="connsiteX79" fmla="*/ 2464779 w 2494079"/>
              <a:gd name="connsiteY79" fmla="*/ 713163 h 832693"/>
              <a:gd name="connsiteX80" fmla="*/ 2459451 w 2494079"/>
              <a:gd name="connsiteY80" fmla="*/ 722705 h 832693"/>
              <a:gd name="connsiteX81" fmla="*/ 2453058 w 2494079"/>
              <a:gd name="connsiteY81" fmla="*/ 732248 h 832693"/>
              <a:gd name="connsiteX82" fmla="*/ 2446133 w 2494079"/>
              <a:gd name="connsiteY82" fmla="*/ 741288 h 832693"/>
              <a:gd name="connsiteX83" fmla="*/ 2439207 w 2494079"/>
              <a:gd name="connsiteY83" fmla="*/ 749826 h 832693"/>
              <a:gd name="connsiteX84" fmla="*/ 2431216 w 2494079"/>
              <a:gd name="connsiteY84" fmla="*/ 757861 h 832693"/>
              <a:gd name="connsiteX85" fmla="*/ 2423225 w 2494079"/>
              <a:gd name="connsiteY85" fmla="*/ 765897 h 832693"/>
              <a:gd name="connsiteX86" fmla="*/ 2415234 w 2494079"/>
              <a:gd name="connsiteY86" fmla="*/ 773430 h 832693"/>
              <a:gd name="connsiteX87" fmla="*/ 2406178 w 2494079"/>
              <a:gd name="connsiteY87" fmla="*/ 780462 h 832693"/>
              <a:gd name="connsiteX88" fmla="*/ 2397121 w 2494079"/>
              <a:gd name="connsiteY88" fmla="*/ 787493 h 832693"/>
              <a:gd name="connsiteX89" fmla="*/ 2387532 w 2494079"/>
              <a:gd name="connsiteY89" fmla="*/ 793519 h 832693"/>
              <a:gd name="connsiteX90" fmla="*/ 2377942 w 2494079"/>
              <a:gd name="connsiteY90" fmla="*/ 799546 h 832693"/>
              <a:gd name="connsiteX91" fmla="*/ 2367820 w 2494079"/>
              <a:gd name="connsiteY91" fmla="*/ 805071 h 832693"/>
              <a:gd name="connsiteX92" fmla="*/ 2357166 w 2494079"/>
              <a:gd name="connsiteY92" fmla="*/ 810093 h 832693"/>
              <a:gd name="connsiteX93" fmla="*/ 2346511 w 2494079"/>
              <a:gd name="connsiteY93" fmla="*/ 814613 h 832693"/>
              <a:gd name="connsiteX94" fmla="*/ 2335323 w 2494079"/>
              <a:gd name="connsiteY94" fmla="*/ 818631 h 832693"/>
              <a:gd name="connsiteX95" fmla="*/ 2324136 w 2494079"/>
              <a:gd name="connsiteY95" fmla="*/ 822649 h 832693"/>
              <a:gd name="connsiteX96" fmla="*/ 2312949 w 2494079"/>
              <a:gd name="connsiteY96" fmla="*/ 825662 h 832693"/>
              <a:gd name="connsiteX97" fmla="*/ 2301228 w 2494079"/>
              <a:gd name="connsiteY97" fmla="*/ 828173 h 832693"/>
              <a:gd name="connsiteX98" fmla="*/ 2288975 w 2494079"/>
              <a:gd name="connsiteY98" fmla="*/ 830182 h 832693"/>
              <a:gd name="connsiteX99" fmla="*/ 2277255 w 2494079"/>
              <a:gd name="connsiteY99" fmla="*/ 831689 h 832693"/>
              <a:gd name="connsiteX100" fmla="*/ 2265002 w 2494079"/>
              <a:gd name="connsiteY100" fmla="*/ 832191 h 832693"/>
              <a:gd name="connsiteX101" fmla="*/ 2252216 w 2494079"/>
              <a:gd name="connsiteY101" fmla="*/ 832693 h 832693"/>
              <a:gd name="connsiteX102" fmla="*/ 1215383 w 2494079"/>
              <a:gd name="connsiteY102" fmla="*/ 832693 h 832693"/>
              <a:gd name="connsiteX103" fmla="*/ 1207897 w 2494079"/>
              <a:gd name="connsiteY103" fmla="*/ 832693 h 832693"/>
              <a:gd name="connsiteX104" fmla="*/ 1032780 w 2494079"/>
              <a:gd name="connsiteY104" fmla="*/ 832693 h 832693"/>
              <a:gd name="connsiteX105" fmla="*/ 1023724 w 2494079"/>
              <a:gd name="connsiteY105" fmla="*/ 832693 h 832693"/>
              <a:gd name="connsiteX106" fmla="*/ 199922 w 2494079"/>
              <a:gd name="connsiteY106" fmla="*/ 832693 h 832693"/>
              <a:gd name="connsiteX107" fmla="*/ 189353 w 2494079"/>
              <a:gd name="connsiteY107" fmla="*/ 832232 h 832693"/>
              <a:gd name="connsiteX108" fmla="*/ 179225 w 2494079"/>
              <a:gd name="connsiteY108" fmla="*/ 831771 h 832693"/>
              <a:gd name="connsiteX109" fmla="*/ 169537 w 2494079"/>
              <a:gd name="connsiteY109" fmla="*/ 830387 h 832693"/>
              <a:gd name="connsiteX110" fmla="*/ 159409 w 2494079"/>
              <a:gd name="connsiteY110" fmla="*/ 828541 h 832693"/>
              <a:gd name="connsiteX111" fmla="*/ 149721 w 2494079"/>
              <a:gd name="connsiteY111" fmla="*/ 826235 h 832693"/>
              <a:gd name="connsiteX112" fmla="*/ 140474 w 2494079"/>
              <a:gd name="connsiteY112" fmla="*/ 823467 h 832693"/>
              <a:gd name="connsiteX113" fmla="*/ 131226 w 2494079"/>
              <a:gd name="connsiteY113" fmla="*/ 819776 h 832693"/>
              <a:gd name="connsiteX114" fmla="*/ 121979 w 2494079"/>
              <a:gd name="connsiteY114" fmla="*/ 816086 h 832693"/>
              <a:gd name="connsiteX115" fmla="*/ 113172 w 2494079"/>
              <a:gd name="connsiteY115" fmla="*/ 811934 h 832693"/>
              <a:gd name="connsiteX116" fmla="*/ 104365 w 2494079"/>
              <a:gd name="connsiteY116" fmla="*/ 807321 h 832693"/>
              <a:gd name="connsiteX117" fmla="*/ 95998 w 2494079"/>
              <a:gd name="connsiteY117" fmla="*/ 802246 h 832693"/>
              <a:gd name="connsiteX118" fmla="*/ 88071 w 2494079"/>
              <a:gd name="connsiteY118" fmla="*/ 796711 h 832693"/>
              <a:gd name="connsiteX119" fmla="*/ 80145 w 2494079"/>
              <a:gd name="connsiteY119" fmla="*/ 791175 h 832693"/>
              <a:gd name="connsiteX120" fmla="*/ 72659 w 2494079"/>
              <a:gd name="connsiteY120" fmla="*/ 784716 h 832693"/>
              <a:gd name="connsiteX121" fmla="*/ 65173 w 2494079"/>
              <a:gd name="connsiteY121" fmla="*/ 778258 h 832693"/>
              <a:gd name="connsiteX122" fmla="*/ 58568 w 2494079"/>
              <a:gd name="connsiteY122" fmla="*/ 771338 h 832693"/>
              <a:gd name="connsiteX123" fmla="*/ 51962 w 2494079"/>
              <a:gd name="connsiteY123" fmla="*/ 763957 h 832693"/>
              <a:gd name="connsiteX124" fmla="*/ 45357 w 2494079"/>
              <a:gd name="connsiteY124" fmla="*/ 756576 h 832693"/>
              <a:gd name="connsiteX125" fmla="*/ 39632 w 2494079"/>
              <a:gd name="connsiteY125" fmla="*/ 748734 h 832693"/>
              <a:gd name="connsiteX126" fmla="*/ 33908 w 2494079"/>
              <a:gd name="connsiteY126" fmla="*/ 740430 h 832693"/>
              <a:gd name="connsiteX127" fmla="*/ 28623 w 2494079"/>
              <a:gd name="connsiteY127" fmla="*/ 731665 h 832693"/>
              <a:gd name="connsiteX128" fmla="*/ 24220 w 2494079"/>
              <a:gd name="connsiteY128" fmla="*/ 722900 h 832693"/>
              <a:gd name="connsiteX129" fmla="*/ 19816 w 2494079"/>
              <a:gd name="connsiteY129" fmla="*/ 714135 h 832693"/>
              <a:gd name="connsiteX130" fmla="*/ 15413 w 2494079"/>
              <a:gd name="connsiteY130" fmla="*/ 704909 h 832693"/>
              <a:gd name="connsiteX131" fmla="*/ 11890 w 2494079"/>
              <a:gd name="connsiteY131" fmla="*/ 695221 h 832693"/>
              <a:gd name="connsiteX132" fmla="*/ 8807 w 2494079"/>
              <a:gd name="connsiteY132" fmla="*/ 685533 h 832693"/>
              <a:gd name="connsiteX133" fmla="*/ 6165 w 2494079"/>
              <a:gd name="connsiteY133" fmla="*/ 675384 h 832693"/>
              <a:gd name="connsiteX134" fmla="*/ 3963 w 2494079"/>
              <a:gd name="connsiteY134" fmla="*/ 665235 h 832693"/>
              <a:gd name="connsiteX135" fmla="*/ 2202 w 2494079"/>
              <a:gd name="connsiteY135" fmla="*/ 655086 h 832693"/>
              <a:gd name="connsiteX136" fmla="*/ 881 w 2494079"/>
              <a:gd name="connsiteY136" fmla="*/ 644476 h 832693"/>
              <a:gd name="connsiteX137" fmla="*/ 0 w 2494079"/>
              <a:gd name="connsiteY137" fmla="*/ 633866 h 832693"/>
              <a:gd name="connsiteX138" fmla="*/ 0 w 2494079"/>
              <a:gd name="connsiteY138" fmla="*/ 623256 h 832693"/>
              <a:gd name="connsiteX139" fmla="*/ 0 w 2494079"/>
              <a:gd name="connsiteY139" fmla="*/ 612645 h 832693"/>
              <a:gd name="connsiteX140" fmla="*/ 881 w 2494079"/>
              <a:gd name="connsiteY140" fmla="*/ 602035 h 832693"/>
              <a:gd name="connsiteX141" fmla="*/ 2202 w 2494079"/>
              <a:gd name="connsiteY141" fmla="*/ 591425 h 832693"/>
              <a:gd name="connsiteX142" fmla="*/ 3963 w 2494079"/>
              <a:gd name="connsiteY142" fmla="*/ 580815 h 832693"/>
              <a:gd name="connsiteX143" fmla="*/ 6165 w 2494079"/>
              <a:gd name="connsiteY143" fmla="*/ 571127 h 832693"/>
              <a:gd name="connsiteX144" fmla="*/ 8807 w 2494079"/>
              <a:gd name="connsiteY144" fmla="*/ 560978 h 832693"/>
              <a:gd name="connsiteX145" fmla="*/ 11890 w 2494079"/>
              <a:gd name="connsiteY145" fmla="*/ 551290 h 832693"/>
              <a:gd name="connsiteX146" fmla="*/ 15413 w 2494079"/>
              <a:gd name="connsiteY146" fmla="*/ 541603 h 832693"/>
              <a:gd name="connsiteX147" fmla="*/ 19816 w 2494079"/>
              <a:gd name="connsiteY147" fmla="*/ 532376 h 832693"/>
              <a:gd name="connsiteX148" fmla="*/ 24220 w 2494079"/>
              <a:gd name="connsiteY148" fmla="*/ 523611 h 832693"/>
              <a:gd name="connsiteX149" fmla="*/ 28623 w 2494079"/>
              <a:gd name="connsiteY149" fmla="*/ 514846 h 832693"/>
              <a:gd name="connsiteX150" fmla="*/ 33908 w 2494079"/>
              <a:gd name="connsiteY150" fmla="*/ 506081 h 832693"/>
              <a:gd name="connsiteX151" fmla="*/ 39632 w 2494079"/>
              <a:gd name="connsiteY151" fmla="*/ 497778 h 832693"/>
              <a:gd name="connsiteX152" fmla="*/ 45357 w 2494079"/>
              <a:gd name="connsiteY152" fmla="*/ 489935 h 832693"/>
              <a:gd name="connsiteX153" fmla="*/ 51962 w 2494079"/>
              <a:gd name="connsiteY153" fmla="*/ 482554 h 832693"/>
              <a:gd name="connsiteX154" fmla="*/ 58568 w 2494079"/>
              <a:gd name="connsiteY154" fmla="*/ 475173 h 832693"/>
              <a:gd name="connsiteX155" fmla="*/ 65173 w 2494079"/>
              <a:gd name="connsiteY155" fmla="*/ 468253 h 832693"/>
              <a:gd name="connsiteX156" fmla="*/ 72659 w 2494079"/>
              <a:gd name="connsiteY156" fmla="*/ 461795 h 832693"/>
              <a:gd name="connsiteX157" fmla="*/ 80145 w 2494079"/>
              <a:gd name="connsiteY157" fmla="*/ 455337 h 832693"/>
              <a:gd name="connsiteX158" fmla="*/ 88071 w 2494079"/>
              <a:gd name="connsiteY158" fmla="*/ 449801 h 832693"/>
              <a:gd name="connsiteX159" fmla="*/ 95998 w 2494079"/>
              <a:gd name="connsiteY159" fmla="*/ 444265 h 832693"/>
              <a:gd name="connsiteX160" fmla="*/ 104365 w 2494079"/>
              <a:gd name="connsiteY160" fmla="*/ 439190 h 832693"/>
              <a:gd name="connsiteX161" fmla="*/ 113172 w 2494079"/>
              <a:gd name="connsiteY161" fmla="*/ 434577 h 832693"/>
              <a:gd name="connsiteX162" fmla="*/ 121979 w 2494079"/>
              <a:gd name="connsiteY162" fmla="*/ 430425 h 832693"/>
              <a:gd name="connsiteX163" fmla="*/ 131226 w 2494079"/>
              <a:gd name="connsiteY163" fmla="*/ 426735 h 832693"/>
              <a:gd name="connsiteX164" fmla="*/ 140474 w 2494079"/>
              <a:gd name="connsiteY164" fmla="*/ 423044 h 832693"/>
              <a:gd name="connsiteX165" fmla="*/ 149721 w 2494079"/>
              <a:gd name="connsiteY165" fmla="*/ 420277 h 832693"/>
              <a:gd name="connsiteX166" fmla="*/ 159409 w 2494079"/>
              <a:gd name="connsiteY166" fmla="*/ 417970 h 832693"/>
              <a:gd name="connsiteX167" fmla="*/ 169537 w 2494079"/>
              <a:gd name="connsiteY167" fmla="*/ 416125 h 832693"/>
              <a:gd name="connsiteX168" fmla="*/ 179225 w 2494079"/>
              <a:gd name="connsiteY168" fmla="*/ 414741 h 832693"/>
              <a:gd name="connsiteX169" fmla="*/ 189353 w 2494079"/>
              <a:gd name="connsiteY169" fmla="*/ 414279 h 832693"/>
              <a:gd name="connsiteX170" fmla="*/ 199922 w 2494079"/>
              <a:gd name="connsiteY170" fmla="*/ 413818 h 832693"/>
              <a:gd name="connsiteX171" fmla="*/ 208289 w 2494079"/>
              <a:gd name="connsiteY171" fmla="*/ 413818 h 832693"/>
              <a:gd name="connsiteX172" fmla="*/ 216655 w 2494079"/>
              <a:gd name="connsiteY172" fmla="*/ 414741 h 832693"/>
              <a:gd name="connsiteX173" fmla="*/ 225022 w 2494079"/>
              <a:gd name="connsiteY173" fmla="*/ 415663 h 832693"/>
              <a:gd name="connsiteX174" fmla="*/ 232949 w 2494079"/>
              <a:gd name="connsiteY174" fmla="*/ 417047 h 832693"/>
              <a:gd name="connsiteX175" fmla="*/ 235150 w 2494079"/>
              <a:gd name="connsiteY175" fmla="*/ 398595 h 832693"/>
              <a:gd name="connsiteX176" fmla="*/ 237792 w 2494079"/>
              <a:gd name="connsiteY176" fmla="*/ 380603 h 832693"/>
              <a:gd name="connsiteX177" fmla="*/ 241315 w 2494079"/>
              <a:gd name="connsiteY177" fmla="*/ 363073 h 832693"/>
              <a:gd name="connsiteX178" fmla="*/ 245719 w 2494079"/>
              <a:gd name="connsiteY178" fmla="*/ 345543 h 832693"/>
              <a:gd name="connsiteX179" fmla="*/ 250563 w 2494079"/>
              <a:gd name="connsiteY179" fmla="*/ 328936 h 832693"/>
              <a:gd name="connsiteX180" fmla="*/ 256287 w 2494079"/>
              <a:gd name="connsiteY180" fmla="*/ 311867 h 832693"/>
              <a:gd name="connsiteX181" fmla="*/ 262893 w 2494079"/>
              <a:gd name="connsiteY181" fmla="*/ 295721 h 832693"/>
              <a:gd name="connsiteX182" fmla="*/ 269938 w 2494079"/>
              <a:gd name="connsiteY182" fmla="*/ 280036 h 832693"/>
              <a:gd name="connsiteX183" fmla="*/ 277865 w 2494079"/>
              <a:gd name="connsiteY183" fmla="*/ 264352 h 832693"/>
              <a:gd name="connsiteX184" fmla="*/ 286232 w 2494079"/>
              <a:gd name="connsiteY184" fmla="*/ 249128 h 832693"/>
              <a:gd name="connsiteX185" fmla="*/ 295039 w 2494079"/>
              <a:gd name="connsiteY185" fmla="*/ 234827 h 832693"/>
              <a:gd name="connsiteX186" fmla="*/ 305167 w 2494079"/>
              <a:gd name="connsiteY186" fmla="*/ 220527 h 832693"/>
              <a:gd name="connsiteX187" fmla="*/ 315295 w 2494079"/>
              <a:gd name="connsiteY187" fmla="*/ 206687 h 832693"/>
              <a:gd name="connsiteX188" fmla="*/ 325864 w 2494079"/>
              <a:gd name="connsiteY188" fmla="*/ 193770 h 832693"/>
              <a:gd name="connsiteX189" fmla="*/ 337313 w 2494079"/>
              <a:gd name="connsiteY189" fmla="*/ 180853 h 832693"/>
              <a:gd name="connsiteX190" fmla="*/ 349203 w 2494079"/>
              <a:gd name="connsiteY190" fmla="*/ 168859 h 832693"/>
              <a:gd name="connsiteX191" fmla="*/ 361973 w 2494079"/>
              <a:gd name="connsiteY191" fmla="*/ 157326 h 832693"/>
              <a:gd name="connsiteX192" fmla="*/ 374743 w 2494079"/>
              <a:gd name="connsiteY192" fmla="*/ 146716 h 832693"/>
              <a:gd name="connsiteX193" fmla="*/ 388394 w 2494079"/>
              <a:gd name="connsiteY193" fmla="*/ 136106 h 832693"/>
              <a:gd name="connsiteX194" fmla="*/ 402045 w 2494079"/>
              <a:gd name="connsiteY194" fmla="*/ 126880 h 832693"/>
              <a:gd name="connsiteX195" fmla="*/ 416577 w 2494079"/>
              <a:gd name="connsiteY195" fmla="*/ 117653 h 832693"/>
              <a:gd name="connsiteX196" fmla="*/ 431109 w 2494079"/>
              <a:gd name="connsiteY196" fmla="*/ 109350 h 832693"/>
              <a:gd name="connsiteX197" fmla="*/ 446081 w 2494079"/>
              <a:gd name="connsiteY197" fmla="*/ 101507 h 832693"/>
              <a:gd name="connsiteX198" fmla="*/ 461493 w 2494079"/>
              <a:gd name="connsiteY198" fmla="*/ 94587 h 832693"/>
              <a:gd name="connsiteX199" fmla="*/ 477346 w 2494079"/>
              <a:gd name="connsiteY199" fmla="*/ 88590 h 832693"/>
              <a:gd name="connsiteX200" fmla="*/ 493639 w 2494079"/>
              <a:gd name="connsiteY200" fmla="*/ 83054 h 832693"/>
              <a:gd name="connsiteX201" fmla="*/ 510373 w 2494079"/>
              <a:gd name="connsiteY201" fmla="*/ 78441 h 832693"/>
              <a:gd name="connsiteX202" fmla="*/ 527107 w 2494079"/>
              <a:gd name="connsiteY202" fmla="*/ 74751 h 832693"/>
              <a:gd name="connsiteX203" fmla="*/ 544280 w 2494079"/>
              <a:gd name="connsiteY203" fmla="*/ 71522 h 832693"/>
              <a:gd name="connsiteX204" fmla="*/ 561454 w 2494079"/>
              <a:gd name="connsiteY204" fmla="*/ 69676 h 832693"/>
              <a:gd name="connsiteX205" fmla="*/ 579069 w 2494079"/>
              <a:gd name="connsiteY205" fmla="*/ 68292 h 832693"/>
              <a:gd name="connsiteX206" fmla="*/ 596683 w 2494079"/>
              <a:gd name="connsiteY206" fmla="*/ 67831 h 832693"/>
              <a:gd name="connsiteX207" fmla="*/ 610774 w 2494079"/>
              <a:gd name="connsiteY207" fmla="*/ 67831 h 832693"/>
              <a:gd name="connsiteX208" fmla="*/ 624866 w 2494079"/>
              <a:gd name="connsiteY208" fmla="*/ 68754 h 832693"/>
              <a:gd name="connsiteX209" fmla="*/ 638517 w 2494079"/>
              <a:gd name="connsiteY209" fmla="*/ 70138 h 832693"/>
              <a:gd name="connsiteX210" fmla="*/ 652168 w 2494079"/>
              <a:gd name="connsiteY210" fmla="*/ 71983 h 832693"/>
              <a:gd name="connsiteX211" fmla="*/ 665819 w 2494079"/>
              <a:gd name="connsiteY211" fmla="*/ 74751 h 832693"/>
              <a:gd name="connsiteX212" fmla="*/ 679029 w 2494079"/>
              <a:gd name="connsiteY212" fmla="*/ 77519 h 832693"/>
              <a:gd name="connsiteX213" fmla="*/ 692240 w 2494079"/>
              <a:gd name="connsiteY213" fmla="*/ 80748 h 832693"/>
              <a:gd name="connsiteX214" fmla="*/ 705010 w 2494079"/>
              <a:gd name="connsiteY214" fmla="*/ 84900 h 832693"/>
              <a:gd name="connsiteX215" fmla="*/ 717781 w 2494079"/>
              <a:gd name="connsiteY215" fmla="*/ 89052 h 832693"/>
              <a:gd name="connsiteX216" fmla="*/ 730111 w 2494079"/>
              <a:gd name="connsiteY216" fmla="*/ 94126 h 832693"/>
              <a:gd name="connsiteX217" fmla="*/ 742441 w 2494079"/>
              <a:gd name="connsiteY217" fmla="*/ 99662 h 832693"/>
              <a:gd name="connsiteX218" fmla="*/ 754771 w 2494079"/>
              <a:gd name="connsiteY218" fmla="*/ 105198 h 832693"/>
              <a:gd name="connsiteX219" fmla="*/ 766660 w 2494079"/>
              <a:gd name="connsiteY219" fmla="*/ 111656 h 832693"/>
              <a:gd name="connsiteX220" fmla="*/ 778110 w 2494079"/>
              <a:gd name="connsiteY220" fmla="*/ 118115 h 832693"/>
              <a:gd name="connsiteX221" fmla="*/ 789559 w 2494079"/>
              <a:gd name="connsiteY221" fmla="*/ 125034 h 832693"/>
              <a:gd name="connsiteX222" fmla="*/ 800568 w 2494079"/>
              <a:gd name="connsiteY222" fmla="*/ 132877 h 832693"/>
              <a:gd name="connsiteX223" fmla="*/ 811136 w 2494079"/>
              <a:gd name="connsiteY223" fmla="*/ 140719 h 832693"/>
              <a:gd name="connsiteX224" fmla="*/ 821705 w 2494079"/>
              <a:gd name="connsiteY224" fmla="*/ 149023 h 832693"/>
              <a:gd name="connsiteX225" fmla="*/ 831833 w 2494079"/>
              <a:gd name="connsiteY225" fmla="*/ 157788 h 832693"/>
              <a:gd name="connsiteX226" fmla="*/ 841521 w 2494079"/>
              <a:gd name="connsiteY226" fmla="*/ 166553 h 832693"/>
              <a:gd name="connsiteX227" fmla="*/ 851209 w 2494079"/>
              <a:gd name="connsiteY227" fmla="*/ 176240 h 832693"/>
              <a:gd name="connsiteX228" fmla="*/ 860456 w 2494079"/>
              <a:gd name="connsiteY228" fmla="*/ 185928 h 832693"/>
              <a:gd name="connsiteX229" fmla="*/ 869263 w 2494079"/>
              <a:gd name="connsiteY229" fmla="*/ 195616 h 832693"/>
              <a:gd name="connsiteX230" fmla="*/ 878070 w 2494079"/>
              <a:gd name="connsiteY230" fmla="*/ 206226 h 832693"/>
              <a:gd name="connsiteX231" fmla="*/ 885997 w 2494079"/>
              <a:gd name="connsiteY231" fmla="*/ 216836 h 832693"/>
              <a:gd name="connsiteX232" fmla="*/ 893923 w 2494079"/>
              <a:gd name="connsiteY232" fmla="*/ 227908 h 832693"/>
              <a:gd name="connsiteX233" fmla="*/ 901409 w 2494079"/>
              <a:gd name="connsiteY233" fmla="*/ 239441 h 832693"/>
              <a:gd name="connsiteX234" fmla="*/ 908455 w 2494079"/>
              <a:gd name="connsiteY234" fmla="*/ 250974 h 832693"/>
              <a:gd name="connsiteX235" fmla="*/ 915060 w 2494079"/>
              <a:gd name="connsiteY235" fmla="*/ 262968 h 832693"/>
              <a:gd name="connsiteX236" fmla="*/ 921225 w 2494079"/>
              <a:gd name="connsiteY236" fmla="*/ 274962 h 832693"/>
              <a:gd name="connsiteX237" fmla="*/ 927390 w 2494079"/>
              <a:gd name="connsiteY237" fmla="*/ 287418 h 832693"/>
              <a:gd name="connsiteX238" fmla="*/ 932675 w 2494079"/>
              <a:gd name="connsiteY238" fmla="*/ 300334 h 832693"/>
              <a:gd name="connsiteX239" fmla="*/ 947206 w 2494079"/>
              <a:gd name="connsiteY239" fmla="*/ 298950 h 832693"/>
              <a:gd name="connsiteX240" fmla="*/ 961738 w 2494079"/>
              <a:gd name="connsiteY240" fmla="*/ 298489 h 832693"/>
              <a:gd name="connsiteX241" fmla="*/ 973628 w 2494079"/>
              <a:gd name="connsiteY241" fmla="*/ 298950 h 832693"/>
              <a:gd name="connsiteX242" fmla="*/ 985517 w 2494079"/>
              <a:gd name="connsiteY242" fmla="*/ 299412 h 832693"/>
              <a:gd name="connsiteX243" fmla="*/ 996967 w 2494079"/>
              <a:gd name="connsiteY243" fmla="*/ 300796 h 832693"/>
              <a:gd name="connsiteX244" fmla="*/ 1008416 w 2494079"/>
              <a:gd name="connsiteY244" fmla="*/ 303102 h 832693"/>
              <a:gd name="connsiteX245" fmla="*/ 1019865 w 2494079"/>
              <a:gd name="connsiteY245" fmla="*/ 305409 h 832693"/>
              <a:gd name="connsiteX246" fmla="*/ 1030874 w 2494079"/>
              <a:gd name="connsiteY246" fmla="*/ 308177 h 832693"/>
              <a:gd name="connsiteX247" fmla="*/ 1041883 w 2494079"/>
              <a:gd name="connsiteY247" fmla="*/ 311867 h 832693"/>
              <a:gd name="connsiteX248" fmla="*/ 1052451 w 2494079"/>
              <a:gd name="connsiteY248" fmla="*/ 315558 h 832693"/>
              <a:gd name="connsiteX249" fmla="*/ 1062580 w 2494079"/>
              <a:gd name="connsiteY249" fmla="*/ 320171 h 832693"/>
              <a:gd name="connsiteX250" fmla="*/ 1073148 w 2494079"/>
              <a:gd name="connsiteY250" fmla="*/ 325245 h 832693"/>
              <a:gd name="connsiteX251" fmla="*/ 1082836 w 2494079"/>
              <a:gd name="connsiteY251" fmla="*/ 330320 h 832693"/>
              <a:gd name="connsiteX252" fmla="*/ 1092524 w 2494079"/>
              <a:gd name="connsiteY252" fmla="*/ 336317 h 832693"/>
              <a:gd name="connsiteX253" fmla="*/ 1102212 w 2494079"/>
              <a:gd name="connsiteY253" fmla="*/ 342314 h 832693"/>
              <a:gd name="connsiteX254" fmla="*/ 1104422 w 2494079"/>
              <a:gd name="connsiteY254" fmla="*/ 344051 h 832693"/>
              <a:gd name="connsiteX255" fmla="*/ 1109495 w 2494079"/>
              <a:gd name="connsiteY255" fmla="*/ 339004 h 832693"/>
              <a:gd name="connsiteX256" fmla="*/ 1119084 w 2494079"/>
              <a:gd name="connsiteY256" fmla="*/ 330466 h 832693"/>
              <a:gd name="connsiteX257" fmla="*/ 1128673 w 2494079"/>
              <a:gd name="connsiteY257" fmla="*/ 321928 h 832693"/>
              <a:gd name="connsiteX258" fmla="*/ 1139328 w 2494079"/>
              <a:gd name="connsiteY258" fmla="*/ 313892 h 832693"/>
              <a:gd name="connsiteX259" fmla="*/ 1149983 w 2494079"/>
              <a:gd name="connsiteY259" fmla="*/ 306359 h 832693"/>
              <a:gd name="connsiteX260" fmla="*/ 1160637 w 2494079"/>
              <a:gd name="connsiteY260" fmla="*/ 298825 h 832693"/>
              <a:gd name="connsiteX261" fmla="*/ 1172358 w 2494079"/>
              <a:gd name="connsiteY261" fmla="*/ 292296 h 832693"/>
              <a:gd name="connsiteX262" fmla="*/ 1184078 w 2494079"/>
              <a:gd name="connsiteY262" fmla="*/ 285767 h 832693"/>
              <a:gd name="connsiteX263" fmla="*/ 1195798 w 2494079"/>
              <a:gd name="connsiteY263" fmla="*/ 280243 h 832693"/>
              <a:gd name="connsiteX264" fmla="*/ 1208584 w 2494079"/>
              <a:gd name="connsiteY264" fmla="*/ 274718 h 832693"/>
              <a:gd name="connsiteX265" fmla="*/ 1220837 w 2494079"/>
              <a:gd name="connsiteY265" fmla="*/ 269696 h 832693"/>
              <a:gd name="connsiteX266" fmla="*/ 1233622 w 2494079"/>
              <a:gd name="connsiteY266" fmla="*/ 265678 h 832693"/>
              <a:gd name="connsiteX267" fmla="*/ 1246941 w 2494079"/>
              <a:gd name="connsiteY267" fmla="*/ 261661 h 832693"/>
              <a:gd name="connsiteX268" fmla="*/ 1260259 w 2494079"/>
              <a:gd name="connsiteY268" fmla="*/ 258647 h 832693"/>
              <a:gd name="connsiteX269" fmla="*/ 1274111 w 2494079"/>
              <a:gd name="connsiteY269" fmla="*/ 256136 h 832693"/>
              <a:gd name="connsiteX270" fmla="*/ 1287962 w 2494079"/>
              <a:gd name="connsiteY270" fmla="*/ 253625 h 832693"/>
              <a:gd name="connsiteX271" fmla="*/ 1301813 w 2494079"/>
              <a:gd name="connsiteY271" fmla="*/ 252118 h 832693"/>
              <a:gd name="connsiteX272" fmla="*/ 1316197 w 2494079"/>
              <a:gd name="connsiteY272" fmla="*/ 251616 h 832693"/>
              <a:gd name="connsiteX273" fmla="*/ 1330581 w 2494079"/>
              <a:gd name="connsiteY273" fmla="*/ 251114 h 832693"/>
              <a:gd name="connsiteX274" fmla="*/ 1348161 w 2494079"/>
              <a:gd name="connsiteY274" fmla="*/ 251616 h 832693"/>
              <a:gd name="connsiteX275" fmla="*/ 1365741 w 2494079"/>
              <a:gd name="connsiteY275" fmla="*/ 253123 h 832693"/>
              <a:gd name="connsiteX276" fmla="*/ 1372134 w 2494079"/>
              <a:gd name="connsiteY276" fmla="*/ 239060 h 832693"/>
              <a:gd name="connsiteX277" fmla="*/ 1379593 w 2494079"/>
              <a:gd name="connsiteY277" fmla="*/ 225500 h 832693"/>
              <a:gd name="connsiteX278" fmla="*/ 1387051 w 2494079"/>
              <a:gd name="connsiteY278" fmla="*/ 212442 h 832693"/>
              <a:gd name="connsiteX279" fmla="*/ 1395042 w 2494079"/>
              <a:gd name="connsiteY279" fmla="*/ 199384 h 832693"/>
              <a:gd name="connsiteX280" fmla="*/ 1403566 w 2494079"/>
              <a:gd name="connsiteY280" fmla="*/ 186829 h 832693"/>
              <a:gd name="connsiteX281" fmla="*/ 1412622 w 2494079"/>
              <a:gd name="connsiteY281" fmla="*/ 174273 h 832693"/>
              <a:gd name="connsiteX282" fmla="*/ 1422212 w 2494079"/>
              <a:gd name="connsiteY282" fmla="*/ 162220 h 832693"/>
              <a:gd name="connsiteX283" fmla="*/ 1431801 w 2494079"/>
              <a:gd name="connsiteY283" fmla="*/ 150668 h 832693"/>
              <a:gd name="connsiteX284" fmla="*/ 1442456 w 2494079"/>
              <a:gd name="connsiteY284" fmla="*/ 139117 h 832693"/>
              <a:gd name="connsiteX285" fmla="*/ 1453110 w 2494079"/>
              <a:gd name="connsiteY285" fmla="*/ 128570 h 832693"/>
              <a:gd name="connsiteX286" fmla="*/ 1464298 w 2494079"/>
              <a:gd name="connsiteY286" fmla="*/ 118024 h 832693"/>
              <a:gd name="connsiteX287" fmla="*/ 1476018 w 2494079"/>
              <a:gd name="connsiteY287" fmla="*/ 107477 h 832693"/>
              <a:gd name="connsiteX288" fmla="*/ 1487738 w 2494079"/>
              <a:gd name="connsiteY288" fmla="*/ 97934 h 832693"/>
              <a:gd name="connsiteX289" fmla="*/ 1499991 w 2494079"/>
              <a:gd name="connsiteY289" fmla="*/ 88392 h 832693"/>
              <a:gd name="connsiteX290" fmla="*/ 1512777 w 2494079"/>
              <a:gd name="connsiteY290" fmla="*/ 79352 h 832693"/>
              <a:gd name="connsiteX291" fmla="*/ 1525563 w 2494079"/>
              <a:gd name="connsiteY291" fmla="*/ 70814 h 832693"/>
              <a:gd name="connsiteX292" fmla="*/ 1538881 w 2494079"/>
              <a:gd name="connsiteY292" fmla="*/ 62276 h 832693"/>
              <a:gd name="connsiteX293" fmla="*/ 1552732 w 2494079"/>
              <a:gd name="connsiteY293" fmla="*/ 54743 h 832693"/>
              <a:gd name="connsiteX294" fmla="*/ 1566583 w 2494079"/>
              <a:gd name="connsiteY294" fmla="*/ 47712 h 832693"/>
              <a:gd name="connsiteX295" fmla="*/ 1580967 w 2494079"/>
              <a:gd name="connsiteY295" fmla="*/ 40680 h 832693"/>
              <a:gd name="connsiteX296" fmla="*/ 1595884 w 2494079"/>
              <a:gd name="connsiteY296" fmla="*/ 34654 h 832693"/>
              <a:gd name="connsiteX297" fmla="*/ 1610801 w 2494079"/>
              <a:gd name="connsiteY297" fmla="*/ 28627 h 832693"/>
              <a:gd name="connsiteX298" fmla="*/ 1625717 w 2494079"/>
              <a:gd name="connsiteY298" fmla="*/ 23102 h 832693"/>
              <a:gd name="connsiteX299" fmla="*/ 1641167 w 2494079"/>
              <a:gd name="connsiteY299" fmla="*/ 18582 h 832693"/>
              <a:gd name="connsiteX300" fmla="*/ 1656616 w 2494079"/>
              <a:gd name="connsiteY300" fmla="*/ 14062 h 832693"/>
              <a:gd name="connsiteX301" fmla="*/ 1672598 w 2494079"/>
              <a:gd name="connsiteY301" fmla="*/ 10547 h 832693"/>
              <a:gd name="connsiteX302" fmla="*/ 1688580 w 2494079"/>
              <a:gd name="connsiteY302" fmla="*/ 7533 h 832693"/>
              <a:gd name="connsiteX303" fmla="*/ 1705095 w 2494079"/>
              <a:gd name="connsiteY303" fmla="*/ 4520 h 832693"/>
              <a:gd name="connsiteX304" fmla="*/ 1721610 w 2494079"/>
              <a:gd name="connsiteY304" fmla="*/ 2511 h 832693"/>
              <a:gd name="connsiteX305" fmla="*/ 1738125 w 2494079"/>
              <a:gd name="connsiteY305" fmla="*/ 1004 h 83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2494079" h="832693">
                <a:moveTo>
                  <a:pt x="1755172" y="0"/>
                </a:moveTo>
                <a:lnTo>
                  <a:pt x="1772220" y="0"/>
                </a:lnTo>
                <a:lnTo>
                  <a:pt x="1793530" y="502"/>
                </a:lnTo>
                <a:lnTo>
                  <a:pt x="1814839" y="2009"/>
                </a:lnTo>
                <a:lnTo>
                  <a:pt x="1835616" y="4018"/>
                </a:lnTo>
                <a:lnTo>
                  <a:pt x="1856393" y="7533"/>
                </a:lnTo>
                <a:lnTo>
                  <a:pt x="1876637" y="11551"/>
                </a:lnTo>
                <a:lnTo>
                  <a:pt x="1896881" y="16573"/>
                </a:lnTo>
                <a:lnTo>
                  <a:pt x="1916592" y="22600"/>
                </a:lnTo>
                <a:lnTo>
                  <a:pt x="1935770" y="29129"/>
                </a:lnTo>
                <a:lnTo>
                  <a:pt x="1954416" y="36663"/>
                </a:lnTo>
                <a:lnTo>
                  <a:pt x="1972529" y="45200"/>
                </a:lnTo>
                <a:lnTo>
                  <a:pt x="1990110" y="54240"/>
                </a:lnTo>
                <a:lnTo>
                  <a:pt x="2007690" y="64285"/>
                </a:lnTo>
                <a:lnTo>
                  <a:pt x="2024205" y="74330"/>
                </a:lnTo>
                <a:lnTo>
                  <a:pt x="2040720" y="85881"/>
                </a:lnTo>
                <a:lnTo>
                  <a:pt x="2056169" y="97432"/>
                </a:lnTo>
                <a:lnTo>
                  <a:pt x="2071618" y="109988"/>
                </a:lnTo>
                <a:lnTo>
                  <a:pt x="2086002" y="123046"/>
                </a:lnTo>
                <a:lnTo>
                  <a:pt x="2099854" y="137108"/>
                </a:lnTo>
                <a:lnTo>
                  <a:pt x="2112639" y="151171"/>
                </a:lnTo>
                <a:lnTo>
                  <a:pt x="2124892" y="166237"/>
                </a:lnTo>
                <a:lnTo>
                  <a:pt x="2137145" y="181806"/>
                </a:lnTo>
                <a:lnTo>
                  <a:pt x="2147800" y="197375"/>
                </a:lnTo>
                <a:lnTo>
                  <a:pt x="2157922" y="213949"/>
                </a:lnTo>
                <a:lnTo>
                  <a:pt x="2167511" y="231025"/>
                </a:lnTo>
                <a:lnTo>
                  <a:pt x="2176035" y="248100"/>
                </a:lnTo>
                <a:lnTo>
                  <a:pt x="2184026" y="265678"/>
                </a:lnTo>
                <a:lnTo>
                  <a:pt x="2190952" y="284261"/>
                </a:lnTo>
                <a:lnTo>
                  <a:pt x="2196812" y="302341"/>
                </a:lnTo>
                <a:lnTo>
                  <a:pt x="2202139" y="321426"/>
                </a:lnTo>
                <a:lnTo>
                  <a:pt x="2206401" y="340510"/>
                </a:lnTo>
                <a:lnTo>
                  <a:pt x="2209597" y="360097"/>
                </a:lnTo>
                <a:lnTo>
                  <a:pt x="2212261" y="380186"/>
                </a:lnTo>
                <a:lnTo>
                  <a:pt x="2221850" y="378680"/>
                </a:lnTo>
                <a:lnTo>
                  <a:pt x="2231972" y="377675"/>
                </a:lnTo>
                <a:lnTo>
                  <a:pt x="2242094" y="376671"/>
                </a:lnTo>
                <a:lnTo>
                  <a:pt x="2252216" y="376671"/>
                </a:lnTo>
                <a:lnTo>
                  <a:pt x="2265002" y="377173"/>
                </a:lnTo>
                <a:lnTo>
                  <a:pt x="2277255" y="377675"/>
                </a:lnTo>
                <a:lnTo>
                  <a:pt x="2288975" y="379182"/>
                </a:lnTo>
                <a:lnTo>
                  <a:pt x="2301228" y="381191"/>
                </a:lnTo>
                <a:lnTo>
                  <a:pt x="2312949" y="383702"/>
                </a:lnTo>
                <a:lnTo>
                  <a:pt x="2324136" y="386715"/>
                </a:lnTo>
                <a:lnTo>
                  <a:pt x="2335323" y="390733"/>
                </a:lnTo>
                <a:lnTo>
                  <a:pt x="2346511" y="394751"/>
                </a:lnTo>
                <a:lnTo>
                  <a:pt x="2357166" y="399271"/>
                </a:lnTo>
                <a:lnTo>
                  <a:pt x="2367820" y="404293"/>
                </a:lnTo>
                <a:lnTo>
                  <a:pt x="2377942" y="409818"/>
                </a:lnTo>
                <a:lnTo>
                  <a:pt x="2387532" y="415844"/>
                </a:lnTo>
                <a:lnTo>
                  <a:pt x="2397121" y="421871"/>
                </a:lnTo>
                <a:lnTo>
                  <a:pt x="2406178" y="428902"/>
                </a:lnTo>
                <a:lnTo>
                  <a:pt x="2415234" y="435933"/>
                </a:lnTo>
                <a:lnTo>
                  <a:pt x="2423225" y="443467"/>
                </a:lnTo>
                <a:lnTo>
                  <a:pt x="2431216" y="451502"/>
                </a:lnTo>
                <a:lnTo>
                  <a:pt x="2439207" y="459538"/>
                </a:lnTo>
                <a:lnTo>
                  <a:pt x="2446133" y="468076"/>
                </a:lnTo>
                <a:lnTo>
                  <a:pt x="2453058" y="477116"/>
                </a:lnTo>
                <a:lnTo>
                  <a:pt x="2459451" y="486658"/>
                </a:lnTo>
                <a:lnTo>
                  <a:pt x="2464779" y="496201"/>
                </a:lnTo>
                <a:lnTo>
                  <a:pt x="2470106" y="505743"/>
                </a:lnTo>
                <a:lnTo>
                  <a:pt x="2475433" y="515788"/>
                </a:lnTo>
                <a:lnTo>
                  <a:pt x="2479695" y="526334"/>
                </a:lnTo>
                <a:lnTo>
                  <a:pt x="2483425" y="536881"/>
                </a:lnTo>
                <a:lnTo>
                  <a:pt x="2486621" y="547930"/>
                </a:lnTo>
                <a:lnTo>
                  <a:pt x="2489285" y="558477"/>
                </a:lnTo>
                <a:lnTo>
                  <a:pt x="2491416" y="570028"/>
                </a:lnTo>
                <a:lnTo>
                  <a:pt x="2493014" y="581579"/>
                </a:lnTo>
                <a:lnTo>
                  <a:pt x="2494079" y="593131"/>
                </a:lnTo>
                <a:lnTo>
                  <a:pt x="2494079" y="604682"/>
                </a:lnTo>
                <a:lnTo>
                  <a:pt x="2494079" y="616233"/>
                </a:lnTo>
                <a:lnTo>
                  <a:pt x="2493014" y="627784"/>
                </a:lnTo>
                <a:lnTo>
                  <a:pt x="2491416" y="639336"/>
                </a:lnTo>
                <a:lnTo>
                  <a:pt x="2489285" y="650385"/>
                </a:lnTo>
                <a:lnTo>
                  <a:pt x="2486621" y="661434"/>
                </a:lnTo>
                <a:lnTo>
                  <a:pt x="2483425" y="672483"/>
                </a:lnTo>
                <a:lnTo>
                  <a:pt x="2479695" y="683029"/>
                </a:lnTo>
                <a:lnTo>
                  <a:pt x="2475433" y="693576"/>
                </a:lnTo>
                <a:lnTo>
                  <a:pt x="2470106" y="703621"/>
                </a:lnTo>
                <a:lnTo>
                  <a:pt x="2464779" y="713163"/>
                </a:lnTo>
                <a:lnTo>
                  <a:pt x="2459451" y="722705"/>
                </a:lnTo>
                <a:lnTo>
                  <a:pt x="2453058" y="732248"/>
                </a:lnTo>
                <a:lnTo>
                  <a:pt x="2446133" y="741288"/>
                </a:lnTo>
                <a:lnTo>
                  <a:pt x="2439207" y="749826"/>
                </a:lnTo>
                <a:lnTo>
                  <a:pt x="2431216" y="757861"/>
                </a:lnTo>
                <a:lnTo>
                  <a:pt x="2423225" y="765897"/>
                </a:lnTo>
                <a:lnTo>
                  <a:pt x="2415234" y="773430"/>
                </a:lnTo>
                <a:lnTo>
                  <a:pt x="2406178" y="780462"/>
                </a:lnTo>
                <a:lnTo>
                  <a:pt x="2397121" y="787493"/>
                </a:lnTo>
                <a:lnTo>
                  <a:pt x="2387532" y="793519"/>
                </a:lnTo>
                <a:lnTo>
                  <a:pt x="2377942" y="799546"/>
                </a:lnTo>
                <a:lnTo>
                  <a:pt x="2367820" y="805071"/>
                </a:lnTo>
                <a:lnTo>
                  <a:pt x="2357166" y="810093"/>
                </a:lnTo>
                <a:lnTo>
                  <a:pt x="2346511" y="814613"/>
                </a:lnTo>
                <a:lnTo>
                  <a:pt x="2335323" y="818631"/>
                </a:lnTo>
                <a:lnTo>
                  <a:pt x="2324136" y="822649"/>
                </a:lnTo>
                <a:lnTo>
                  <a:pt x="2312949" y="825662"/>
                </a:lnTo>
                <a:lnTo>
                  <a:pt x="2301228" y="828173"/>
                </a:lnTo>
                <a:lnTo>
                  <a:pt x="2288975" y="830182"/>
                </a:lnTo>
                <a:lnTo>
                  <a:pt x="2277255" y="831689"/>
                </a:lnTo>
                <a:lnTo>
                  <a:pt x="2265002" y="832191"/>
                </a:lnTo>
                <a:lnTo>
                  <a:pt x="2252216" y="832693"/>
                </a:lnTo>
                <a:lnTo>
                  <a:pt x="1215383" y="832693"/>
                </a:lnTo>
                <a:lnTo>
                  <a:pt x="1207897" y="832693"/>
                </a:lnTo>
                <a:lnTo>
                  <a:pt x="1032780" y="832693"/>
                </a:lnTo>
                <a:lnTo>
                  <a:pt x="1023724" y="832693"/>
                </a:lnTo>
                <a:lnTo>
                  <a:pt x="199922" y="832693"/>
                </a:lnTo>
                <a:lnTo>
                  <a:pt x="189353" y="832232"/>
                </a:lnTo>
                <a:lnTo>
                  <a:pt x="179225" y="831771"/>
                </a:lnTo>
                <a:lnTo>
                  <a:pt x="169537" y="830387"/>
                </a:lnTo>
                <a:lnTo>
                  <a:pt x="159409" y="828541"/>
                </a:lnTo>
                <a:lnTo>
                  <a:pt x="149721" y="826235"/>
                </a:lnTo>
                <a:lnTo>
                  <a:pt x="140474" y="823467"/>
                </a:lnTo>
                <a:lnTo>
                  <a:pt x="131226" y="819776"/>
                </a:lnTo>
                <a:lnTo>
                  <a:pt x="121979" y="816086"/>
                </a:lnTo>
                <a:lnTo>
                  <a:pt x="113172" y="811934"/>
                </a:lnTo>
                <a:lnTo>
                  <a:pt x="104365" y="807321"/>
                </a:lnTo>
                <a:lnTo>
                  <a:pt x="95998" y="802246"/>
                </a:lnTo>
                <a:lnTo>
                  <a:pt x="88071" y="796711"/>
                </a:lnTo>
                <a:lnTo>
                  <a:pt x="80145" y="791175"/>
                </a:lnTo>
                <a:lnTo>
                  <a:pt x="72659" y="784716"/>
                </a:lnTo>
                <a:lnTo>
                  <a:pt x="65173" y="778258"/>
                </a:lnTo>
                <a:lnTo>
                  <a:pt x="58568" y="771338"/>
                </a:lnTo>
                <a:lnTo>
                  <a:pt x="51962" y="763957"/>
                </a:lnTo>
                <a:lnTo>
                  <a:pt x="45357" y="756576"/>
                </a:lnTo>
                <a:lnTo>
                  <a:pt x="39632" y="748734"/>
                </a:lnTo>
                <a:lnTo>
                  <a:pt x="33908" y="740430"/>
                </a:lnTo>
                <a:lnTo>
                  <a:pt x="28623" y="731665"/>
                </a:lnTo>
                <a:lnTo>
                  <a:pt x="24220" y="722900"/>
                </a:lnTo>
                <a:lnTo>
                  <a:pt x="19816" y="714135"/>
                </a:lnTo>
                <a:lnTo>
                  <a:pt x="15413" y="704909"/>
                </a:lnTo>
                <a:lnTo>
                  <a:pt x="11890" y="695221"/>
                </a:lnTo>
                <a:lnTo>
                  <a:pt x="8807" y="685533"/>
                </a:lnTo>
                <a:lnTo>
                  <a:pt x="6165" y="675384"/>
                </a:lnTo>
                <a:lnTo>
                  <a:pt x="3963" y="665235"/>
                </a:lnTo>
                <a:lnTo>
                  <a:pt x="2202" y="655086"/>
                </a:lnTo>
                <a:lnTo>
                  <a:pt x="881" y="644476"/>
                </a:lnTo>
                <a:lnTo>
                  <a:pt x="0" y="633866"/>
                </a:lnTo>
                <a:lnTo>
                  <a:pt x="0" y="623256"/>
                </a:lnTo>
                <a:lnTo>
                  <a:pt x="0" y="612645"/>
                </a:lnTo>
                <a:lnTo>
                  <a:pt x="881" y="602035"/>
                </a:lnTo>
                <a:lnTo>
                  <a:pt x="2202" y="591425"/>
                </a:lnTo>
                <a:lnTo>
                  <a:pt x="3963" y="580815"/>
                </a:lnTo>
                <a:lnTo>
                  <a:pt x="6165" y="571127"/>
                </a:lnTo>
                <a:lnTo>
                  <a:pt x="8807" y="560978"/>
                </a:lnTo>
                <a:lnTo>
                  <a:pt x="11890" y="551290"/>
                </a:lnTo>
                <a:lnTo>
                  <a:pt x="15413" y="541603"/>
                </a:lnTo>
                <a:lnTo>
                  <a:pt x="19816" y="532376"/>
                </a:lnTo>
                <a:lnTo>
                  <a:pt x="24220" y="523611"/>
                </a:lnTo>
                <a:lnTo>
                  <a:pt x="28623" y="514846"/>
                </a:lnTo>
                <a:lnTo>
                  <a:pt x="33908" y="506081"/>
                </a:lnTo>
                <a:lnTo>
                  <a:pt x="39632" y="497778"/>
                </a:lnTo>
                <a:lnTo>
                  <a:pt x="45357" y="489935"/>
                </a:lnTo>
                <a:lnTo>
                  <a:pt x="51962" y="482554"/>
                </a:lnTo>
                <a:lnTo>
                  <a:pt x="58568" y="475173"/>
                </a:lnTo>
                <a:lnTo>
                  <a:pt x="65173" y="468253"/>
                </a:lnTo>
                <a:lnTo>
                  <a:pt x="72659" y="461795"/>
                </a:lnTo>
                <a:lnTo>
                  <a:pt x="80145" y="455337"/>
                </a:lnTo>
                <a:lnTo>
                  <a:pt x="88071" y="449801"/>
                </a:lnTo>
                <a:lnTo>
                  <a:pt x="95998" y="444265"/>
                </a:lnTo>
                <a:lnTo>
                  <a:pt x="104365" y="439190"/>
                </a:lnTo>
                <a:lnTo>
                  <a:pt x="113172" y="434577"/>
                </a:lnTo>
                <a:lnTo>
                  <a:pt x="121979" y="430425"/>
                </a:lnTo>
                <a:lnTo>
                  <a:pt x="131226" y="426735"/>
                </a:lnTo>
                <a:lnTo>
                  <a:pt x="140474" y="423044"/>
                </a:lnTo>
                <a:lnTo>
                  <a:pt x="149721" y="420277"/>
                </a:lnTo>
                <a:lnTo>
                  <a:pt x="159409" y="417970"/>
                </a:lnTo>
                <a:lnTo>
                  <a:pt x="169537" y="416125"/>
                </a:lnTo>
                <a:lnTo>
                  <a:pt x="179225" y="414741"/>
                </a:lnTo>
                <a:lnTo>
                  <a:pt x="189353" y="414279"/>
                </a:lnTo>
                <a:lnTo>
                  <a:pt x="199922" y="413818"/>
                </a:lnTo>
                <a:lnTo>
                  <a:pt x="208289" y="413818"/>
                </a:lnTo>
                <a:lnTo>
                  <a:pt x="216655" y="414741"/>
                </a:lnTo>
                <a:lnTo>
                  <a:pt x="225022" y="415663"/>
                </a:lnTo>
                <a:lnTo>
                  <a:pt x="232949" y="417047"/>
                </a:lnTo>
                <a:lnTo>
                  <a:pt x="235150" y="398595"/>
                </a:lnTo>
                <a:lnTo>
                  <a:pt x="237792" y="380603"/>
                </a:lnTo>
                <a:lnTo>
                  <a:pt x="241315" y="363073"/>
                </a:lnTo>
                <a:lnTo>
                  <a:pt x="245719" y="345543"/>
                </a:lnTo>
                <a:lnTo>
                  <a:pt x="250563" y="328936"/>
                </a:lnTo>
                <a:lnTo>
                  <a:pt x="256287" y="311867"/>
                </a:lnTo>
                <a:lnTo>
                  <a:pt x="262893" y="295721"/>
                </a:lnTo>
                <a:lnTo>
                  <a:pt x="269938" y="280036"/>
                </a:lnTo>
                <a:lnTo>
                  <a:pt x="277865" y="264352"/>
                </a:lnTo>
                <a:lnTo>
                  <a:pt x="286232" y="249128"/>
                </a:lnTo>
                <a:lnTo>
                  <a:pt x="295039" y="234827"/>
                </a:lnTo>
                <a:lnTo>
                  <a:pt x="305167" y="220527"/>
                </a:lnTo>
                <a:lnTo>
                  <a:pt x="315295" y="206687"/>
                </a:lnTo>
                <a:lnTo>
                  <a:pt x="325864" y="193770"/>
                </a:lnTo>
                <a:lnTo>
                  <a:pt x="337313" y="180853"/>
                </a:lnTo>
                <a:lnTo>
                  <a:pt x="349203" y="168859"/>
                </a:lnTo>
                <a:lnTo>
                  <a:pt x="361973" y="157326"/>
                </a:lnTo>
                <a:lnTo>
                  <a:pt x="374743" y="146716"/>
                </a:lnTo>
                <a:lnTo>
                  <a:pt x="388394" y="136106"/>
                </a:lnTo>
                <a:lnTo>
                  <a:pt x="402045" y="126880"/>
                </a:lnTo>
                <a:lnTo>
                  <a:pt x="416577" y="117653"/>
                </a:lnTo>
                <a:lnTo>
                  <a:pt x="431109" y="109350"/>
                </a:lnTo>
                <a:lnTo>
                  <a:pt x="446081" y="101507"/>
                </a:lnTo>
                <a:lnTo>
                  <a:pt x="461493" y="94587"/>
                </a:lnTo>
                <a:lnTo>
                  <a:pt x="477346" y="88590"/>
                </a:lnTo>
                <a:lnTo>
                  <a:pt x="493639" y="83054"/>
                </a:lnTo>
                <a:lnTo>
                  <a:pt x="510373" y="78441"/>
                </a:lnTo>
                <a:lnTo>
                  <a:pt x="527107" y="74751"/>
                </a:lnTo>
                <a:lnTo>
                  <a:pt x="544280" y="71522"/>
                </a:lnTo>
                <a:lnTo>
                  <a:pt x="561454" y="69676"/>
                </a:lnTo>
                <a:lnTo>
                  <a:pt x="579069" y="68292"/>
                </a:lnTo>
                <a:lnTo>
                  <a:pt x="596683" y="67831"/>
                </a:lnTo>
                <a:lnTo>
                  <a:pt x="610774" y="67831"/>
                </a:lnTo>
                <a:lnTo>
                  <a:pt x="624866" y="68754"/>
                </a:lnTo>
                <a:lnTo>
                  <a:pt x="638517" y="70138"/>
                </a:lnTo>
                <a:lnTo>
                  <a:pt x="652168" y="71983"/>
                </a:lnTo>
                <a:lnTo>
                  <a:pt x="665819" y="74751"/>
                </a:lnTo>
                <a:lnTo>
                  <a:pt x="679029" y="77519"/>
                </a:lnTo>
                <a:lnTo>
                  <a:pt x="692240" y="80748"/>
                </a:lnTo>
                <a:lnTo>
                  <a:pt x="705010" y="84900"/>
                </a:lnTo>
                <a:lnTo>
                  <a:pt x="717781" y="89052"/>
                </a:lnTo>
                <a:lnTo>
                  <a:pt x="730111" y="94126"/>
                </a:lnTo>
                <a:lnTo>
                  <a:pt x="742441" y="99662"/>
                </a:lnTo>
                <a:lnTo>
                  <a:pt x="754771" y="105198"/>
                </a:lnTo>
                <a:lnTo>
                  <a:pt x="766660" y="111656"/>
                </a:lnTo>
                <a:lnTo>
                  <a:pt x="778110" y="118115"/>
                </a:lnTo>
                <a:lnTo>
                  <a:pt x="789559" y="125034"/>
                </a:lnTo>
                <a:lnTo>
                  <a:pt x="800568" y="132877"/>
                </a:lnTo>
                <a:lnTo>
                  <a:pt x="811136" y="140719"/>
                </a:lnTo>
                <a:lnTo>
                  <a:pt x="821705" y="149023"/>
                </a:lnTo>
                <a:lnTo>
                  <a:pt x="831833" y="157788"/>
                </a:lnTo>
                <a:lnTo>
                  <a:pt x="841521" y="166553"/>
                </a:lnTo>
                <a:lnTo>
                  <a:pt x="851209" y="176240"/>
                </a:lnTo>
                <a:lnTo>
                  <a:pt x="860456" y="185928"/>
                </a:lnTo>
                <a:lnTo>
                  <a:pt x="869263" y="195616"/>
                </a:lnTo>
                <a:lnTo>
                  <a:pt x="878070" y="206226"/>
                </a:lnTo>
                <a:lnTo>
                  <a:pt x="885997" y="216836"/>
                </a:lnTo>
                <a:lnTo>
                  <a:pt x="893923" y="227908"/>
                </a:lnTo>
                <a:lnTo>
                  <a:pt x="901409" y="239441"/>
                </a:lnTo>
                <a:lnTo>
                  <a:pt x="908455" y="250974"/>
                </a:lnTo>
                <a:lnTo>
                  <a:pt x="915060" y="262968"/>
                </a:lnTo>
                <a:lnTo>
                  <a:pt x="921225" y="274962"/>
                </a:lnTo>
                <a:lnTo>
                  <a:pt x="927390" y="287418"/>
                </a:lnTo>
                <a:lnTo>
                  <a:pt x="932675" y="300334"/>
                </a:lnTo>
                <a:lnTo>
                  <a:pt x="947206" y="298950"/>
                </a:lnTo>
                <a:lnTo>
                  <a:pt x="961738" y="298489"/>
                </a:lnTo>
                <a:lnTo>
                  <a:pt x="973628" y="298950"/>
                </a:lnTo>
                <a:lnTo>
                  <a:pt x="985517" y="299412"/>
                </a:lnTo>
                <a:lnTo>
                  <a:pt x="996967" y="300796"/>
                </a:lnTo>
                <a:lnTo>
                  <a:pt x="1008416" y="303102"/>
                </a:lnTo>
                <a:lnTo>
                  <a:pt x="1019865" y="305409"/>
                </a:lnTo>
                <a:lnTo>
                  <a:pt x="1030874" y="308177"/>
                </a:lnTo>
                <a:lnTo>
                  <a:pt x="1041883" y="311867"/>
                </a:lnTo>
                <a:lnTo>
                  <a:pt x="1052451" y="315558"/>
                </a:lnTo>
                <a:lnTo>
                  <a:pt x="1062580" y="320171"/>
                </a:lnTo>
                <a:lnTo>
                  <a:pt x="1073148" y="325245"/>
                </a:lnTo>
                <a:lnTo>
                  <a:pt x="1082836" y="330320"/>
                </a:lnTo>
                <a:lnTo>
                  <a:pt x="1092524" y="336317"/>
                </a:lnTo>
                <a:lnTo>
                  <a:pt x="1102212" y="342314"/>
                </a:lnTo>
                <a:lnTo>
                  <a:pt x="1104422" y="344051"/>
                </a:lnTo>
                <a:lnTo>
                  <a:pt x="1109495" y="339004"/>
                </a:lnTo>
                <a:lnTo>
                  <a:pt x="1119084" y="330466"/>
                </a:lnTo>
                <a:lnTo>
                  <a:pt x="1128673" y="321928"/>
                </a:lnTo>
                <a:lnTo>
                  <a:pt x="1139328" y="313892"/>
                </a:lnTo>
                <a:lnTo>
                  <a:pt x="1149983" y="306359"/>
                </a:lnTo>
                <a:lnTo>
                  <a:pt x="1160637" y="298825"/>
                </a:lnTo>
                <a:lnTo>
                  <a:pt x="1172358" y="292296"/>
                </a:lnTo>
                <a:lnTo>
                  <a:pt x="1184078" y="285767"/>
                </a:lnTo>
                <a:lnTo>
                  <a:pt x="1195798" y="280243"/>
                </a:lnTo>
                <a:lnTo>
                  <a:pt x="1208584" y="274718"/>
                </a:lnTo>
                <a:lnTo>
                  <a:pt x="1220837" y="269696"/>
                </a:lnTo>
                <a:lnTo>
                  <a:pt x="1233622" y="265678"/>
                </a:lnTo>
                <a:lnTo>
                  <a:pt x="1246941" y="261661"/>
                </a:lnTo>
                <a:lnTo>
                  <a:pt x="1260259" y="258647"/>
                </a:lnTo>
                <a:lnTo>
                  <a:pt x="1274111" y="256136"/>
                </a:lnTo>
                <a:lnTo>
                  <a:pt x="1287962" y="253625"/>
                </a:lnTo>
                <a:lnTo>
                  <a:pt x="1301813" y="252118"/>
                </a:lnTo>
                <a:lnTo>
                  <a:pt x="1316197" y="251616"/>
                </a:lnTo>
                <a:lnTo>
                  <a:pt x="1330581" y="251114"/>
                </a:lnTo>
                <a:lnTo>
                  <a:pt x="1348161" y="251616"/>
                </a:lnTo>
                <a:lnTo>
                  <a:pt x="1365741" y="253123"/>
                </a:lnTo>
                <a:lnTo>
                  <a:pt x="1372134" y="239060"/>
                </a:lnTo>
                <a:lnTo>
                  <a:pt x="1379593" y="225500"/>
                </a:lnTo>
                <a:lnTo>
                  <a:pt x="1387051" y="212442"/>
                </a:lnTo>
                <a:lnTo>
                  <a:pt x="1395042" y="199384"/>
                </a:lnTo>
                <a:lnTo>
                  <a:pt x="1403566" y="186829"/>
                </a:lnTo>
                <a:lnTo>
                  <a:pt x="1412622" y="174273"/>
                </a:lnTo>
                <a:lnTo>
                  <a:pt x="1422212" y="162220"/>
                </a:lnTo>
                <a:lnTo>
                  <a:pt x="1431801" y="150668"/>
                </a:lnTo>
                <a:lnTo>
                  <a:pt x="1442456" y="139117"/>
                </a:lnTo>
                <a:lnTo>
                  <a:pt x="1453110" y="128570"/>
                </a:lnTo>
                <a:lnTo>
                  <a:pt x="1464298" y="118024"/>
                </a:lnTo>
                <a:lnTo>
                  <a:pt x="1476018" y="107477"/>
                </a:lnTo>
                <a:lnTo>
                  <a:pt x="1487738" y="97934"/>
                </a:lnTo>
                <a:lnTo>
                  <a:pt x="1499991" y="88392"/>
                </a:lnTo>
                <a:lnTo>
                  <a:pt x="1512777" y="79352"/>
                </a:lnTo>
                <a:lnTo>
                  <a:pt x="1525563" y="70814"/>
                </a:lnTo>
                <a:lnTo>
                  <a:pt x="1538881" y="62276"/>
                </a:lnTo>
                <a:lnTo>
                  <a:pt x="1552732" y="54743"/>
                </a:lnTo>
                <a:lnTo>
                  <a:pt x="1566583" y="47712"/>
                </a:lnTo>
                <a:lnTo>
                  <a:pt x="1580967" y="40680"/>
                </a:lnTo>
                <a:lnTo>
                  <a:pt x="1595884" y="34654"/>
                </a:lnTo>
                <a:lnTo>
                  <a:pt x="1610801" y="28627"/>
                </a:lnTo>
                <a:lnTo>
                  <a:pt x="1625717" y="23102"/>
                </a:lnTo>
                <a:lnTo>
                  <a:pt x="1641167" y="18582"/>
                </a:lnTo>
                <a:lnTo>
                  <a:pt x="1656616" y="14062"/>
                </a:lnTo>
                <a:lnTo>
                  <a:pt x="1672598" y="10547"/>
                </a:lnTo>
                <a:lnTo>
                  <a:pt x="1688580" y="7533"/>
                </a:lnTo>
                <a:lnTo>
                  <a:pt x="1705095" y="4520"/>
                </a:lnTo>
                <a:lnTo>
                  <a:pt x="1721610" y="2511"/>
                </a:lnTo>
                <a:lnTo>
                  <a:pt x="1738125" y="1004"/>
                </a:lnTo>
                <a:close/>
              </a:path>
            </a:pathLst>
          </a:custGeom>
          <a:solidFill>
            <a:srgbClr val="BEE9EE"/>
          </a:solidFill>
          <a:ln w="12700">
            <a:solidFill>
              <a:srgbClr val="94DAE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defTabSz="958848"/>
            <a:r>
              <a:rPr lang="en-US" altLang="zh-CN"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rPr>
              <a:t> </a:t>
            </a:r>
            <a:endParaRPr lang="zh-CN" altLang="en-US" sz="1600" dirty="0">
              <a:solidFill>
                <a:prstClr val="black"/>
              </a:solidFill>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6" name="组合 65">
            <a:extLst>
              <a:ext uri="{FF2B5EF4-FFF2-40B4-BE49-F238E27FC236}">
                <a16:creationId xmlns:a16="http://schemas.microsoft.com/office/drawing/2014/main" xmlns="" id="{64FE1E35-37A8-4FE8-B3F7-A268C4EE52F7}"/>
              </a:ext>
            </a:extLst>
          </p:cNvPr>
          <p:cNvGrpSpPr/>
          <p:nvPr/>
        </p:nvGrpSpPr>
        <p:grpSpPr bwMode="gray">
          <a:xfrm>
            <a:off x="4135606" y="4969848"/>
            <a:ext cx="3927751" cy="794344"/>
            <a:chOff x="1799815" y="2106108"/>
            <a:chExt cx="3169775" cy="521267"/>
          </a:xfrm>
        </p:grpSpPr>
        <p:sp>
          <p:nvSpPr>
            <p:cNvPr id="67" name="梯形 66">
              <a:extLst>
                <a:ext uri="{FF2B5EF4-FFF2-40B4-BE49-F238E27FC236}">
                  <a16:creationId xmlns:a16="http://schemas.microsoft.com/office/drawing/2014/main" xmlns="" id="{32F5EB5E-94CA-437D-B3C3-26B30D6F9196}"/>
                </a:ext>
              </a:extLst>
            </p:cNvPr>
            <p:cNvSpPr/>
            <p:nvPr/>
          </p:nvSpPr>
          <p:spPr bwMode="gray">
            <a:xfrm>
              <a:off x="1799815" y="2106108"/>
              <a:ext cx="3169775" cy="521267"/>
            </a:xfrm>
            <a:prstGeom prst="trapezoid">
              <a:avLst>
                <a:gd name="adj" fmla="val 86951"/>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endParaRPr lang="zh-CN" altLang="en-US" sz="1600">
                <a:solidFill>
                  <a:prstClr val="black"/>
                </a:solidFill>
                <a:ea typeface="方正兰亭黑简体" panose="02000000000000000000" pitchFamily="2" charset="-122"/>
                <a:sym typeface="Huawei Sans" panose="020C0503030203020204" pitchFamily="34" charset="0"/>
              </a:endParaRPr>
            </a:p>
          </p:txBody>
        </p:sp>
        <p:sp>
          <p:nvSpPr>
            <p:cNvPr id="68" name="梯形 67">
              <a:extLst>
                <a:ext uri="{FF2B5EF4-FFF2-40B4-BE49-F238E27FC236}">
                  <a16:creationId xmlns:a16="http://schemas.microsoft.com/office/drawing/2014/main" xmlns="" id="{F7F221B8-86BC-4D7B-A9EB-52A76E6C6C53}"/>
                </a:ext>
              </a:extLst>
            </p:cNvPr>
            <p:cNvSpPr/>
            <p:nvPr/>
          </p:nvSpPr>
          <p:spPr bwMode="gray">
            <a:xfrm>
              <a:off x="1814726" y="2118178"/>
              <a:ext cx="3139222" cy="508023"/>
            </a:xfrm>
            <a:prstGeom prst="trapezoid">
              <a:avLst>
                <a:gd name="adj" fmla="val 69565"/>
              </a:avLst>
            </a:prstGeom>
            <a:grpFill/>
            <a:ln w="6350">
              <a:noFill/>
            </a:ln>
          </p:spPr>
          <p:style>
            <a:lnRef idx="1">
              <a:schemeClr val="accent1"/>
            </a:lnRef>
            <a:fillRef idx="0">
              <a:schemeClr val="accent1"/>
            </a:fillRef>
            <a:effectRef idx="0">
              <a:schemeClr val="accent1"/>
            </a:effectRef>
            <a:fontRef idx="minor">
              <a:schemeClr val="tx1"/>
            </a:fontRef>
          </p:style>
          <p:txBody>
            <a:bodyPr rtlCol="0" anchor="ctr"/>
            <a:lstStyle/>
            <a:p>
              <a:pPr algn="ctr" defTabSz="958848"/>
              <a:endParaRPr lang="zh-CN" altLang="en-US" sz="1600" dirty="0">
                <a:solidFill>
                  <a:prstClr val="black"/>
                </a:solidFill>
                <a:ea typeface="方正兰亭黑简体" panose="02000000000000000000" pitchFamily="2" charset="-122"/>
                <a:sym typeface="Huawei Sans" panose="020C0503030203020204" pitchFamily="34" charset="0"/>
              </a:endParaRPr>
            </a:p>
          </p:txBody>
        </p:sp>
      </p:grpSp>
      <p:sp>
        <p:nvSpPr>
          <p:cNvPr id="70" name="文本框 55">
            <a:extLst>
              <a:ext uri="{FF2B5EF4-FFF2-40B4-BE49-F238E27FC236}">
                <a16:creationId xmlns:a16="http://schemas.microsoft.com/office/drawing/2014/main" xmlns="" id="{1C4A2120-B185-4F3E-B6DF-DEA43F394051}"/>
              </a:ext>
            </a:extLst>
          </p:cNvPr>
          <p:cNvSpPr txBox="1"/>
          <p:nvPr/>
        </p:nvSpPr>
        <p:spPr bwMode="gray">
          <a:xfrm>
            <a:off x="4640240" y="4939495"/>
            <a:ext cx="917167"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Data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文本框 55">
            <a:extLst>
              <a:ext uri="{FF2B5EF4-FFF2-40B4-BE49-F238E27FC236}">
                <a16:creationId xmlns:a16="http://schemas.microsoft.com/office/drawing/2014/main" xmlns="" id="{D4C28593-A2ED-4F87-AB6D-3A50D36B3286}"/>
              </a:ext>
            </a:extLst>
          </p:cNvPr>
          <p:cNvSpPr txBox="1"/>
          <p:nvPr/>
        </p:nvSpPr>
        <p:spPr bwMode="gray">
          <a:xfrm>
            <a:off x="6394755" y="4939495"/>
            <a:ext cx="1262042"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Ecosystem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文本框 71">
            <a:extLst>
              <a:ext uri="{FF2B5EF4-FFF2-40B4-BE49-F238E27FC236}">
                <a16:creationId xmlns:a16="http://schemas.microsoft.com/office/drawing/2014/main" xmlns="" id="{4D631D3D-093F-48F1-91A7-01F1AB72977B}"/>
              </a:ext>
            </a:extLst>
          </p:cNvPr>
          <p:cNvSpPr txBox="1"/>
          <p:nvPr/>
        </p:nvSpPr>
        <p:spPr bwMode="gray">
          <a:xfrm>
            <a:off x="5264442" y="4507177"/>
            <a:ext cx="1653481" cy="338554"/>
          </a:xfrm>
          <a:prstGeom prst="rect">
            <a:avLst/>
          </a:prstGeom>
          <a:solidFill>
            <a:srgbClr val="EC706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1600" b="1" i="0" u="none" strike="noStrike" kern="0" cap="none" spc="0" normalizeH="0" baseline="0" noProof="0" dirty="0">
                <a:ln>
                  <a:noFill/>
                </a:ln>
                <a:solidFill>
                  <a:srgbClr val="FFFFFF"/>
                </a:solidFill>
                <a:effectLst/>
                <a:uLnTx/>
                <a:uFillTx/>
                <a:ea typeface="方正兰亭黑简体" panose="02000000000000000000" pitchFamily="2" charset="-122"/>
                <a:sym typeface="Huawei Sans" panose="020C0503030203020204" pitchFamily="34" charset="0"/>
              </a:rPr>
              <a:t>iMaster NAIE</a:t>
            </a:r>
            <a:endParaRPr kumimoji="0" lang="zh-CN" altLang="en-US" sz="1600" b="1" i="0" u="none" strike="noStrike" kern="0" cap="none" spc="0" normalizeH="0" baseline="0" noProof="0" dirty="0">
              <a:ln>
                <a:noFill/>
              </a:ln>
              <a:solidFill>
                <a:srgbClr val="FFFFFF"/>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文本框 55">
            <a:extLst>
              <a:ext uri="{FF2B5EF4-FFF2-40B4-BE49-F238E27FC236}">
                <a16:creationId xmlns:a16="http://schemas.microsoft.com/office/drawing/2014/main" xmlns="" id="{D568363B-B8E4-487B-8243-18D54C42C695}"/>
              </a:ext>
            </a:extLst>
          </p:cNvPr>
          <p:cNvSpPr txBox="1"/>
          <p:nvPr/>
        </p:nvSpPr>
        <p:spPr bwMode="gray">
          <a:xfrm>
            <a:off x="5470479" y="4939495"/>
            <a:ext cx="983384" cy="584775"/>
          </a:xfrm>
          <a:prstGeom prst="rect">
            <a:avLst/>
          </a:prstGeom>
          <a:noFill/>
        </p:spPr>
        <p:txBody>
          <a:bodyPr wrap="square" rtlCol="0">
            <a:spAutoFit/>
          </a:bodyPr>
          <a:lstStyle/>
          <a:p>
            <a:pPr marL="0" marR="0" lvl="0" indent="0" algn="ctr" defTabSz="958848" eaLnBrk="1" fontAlgn="auto" latinLnBrk="0" hangingPunct="1">
              <a:lnSpc>
                <a:spcPct val="100000"/>
              </a:lnSpc>
              <a:spcBef>
                <a:spcPts val="0"/>
              </a:spcBef>
              <a:spcAft>
                <a:spcPts val="0"/>
              </a:spcAft>
              <a:buClrTx/>
              <a:buSzTx/>
              <a:buFontTx/>
              <a:buNone/>
              <a:tabLst/>
              <a:defRPr/>
            </a:pPr>
            <a:r>
              <a:rPr kumimoji="0" sz="1600" b="0" i="0" u="none" strike="noStrike" kern="0" cap="none" spc="0" normalizeH="0" baseline="0" noProof="0" dirty="0">
                <a:ln>
                  <a:noFill/>
                </a:ln>
                <a:solidFill>
                  <a:srgbClr val="4D4D4D"/>
                </a:solidFill>
                <a:effectLst/>
                <a:uLnTx/>
                <a:uFillTx/>
                <a:ea typeface="方正兰亭黑简体" panose="02000000000000000000" pitchFamily="2" charset="-122"/>
                <a:sym typeface="Huawei Sans" panose="020C0503030203020204" pitchFamily="34" charset="0"/>
              </a:rPr>
              <a:t>Training service</a:t>
            </a:r>
            <a:endParaRPr kumimoji="0" lang="en-US" sz="1600" b="0" i="0" u="none" strike="noStrike" kern="0" cap="none" spc="0" normalizeH="0" baseline="0" noProof="0" dirty="0">
              <a:ln>
                <a:noFill/>
              </a:ln>
              <a:solidFill>
                <a:srgbClr val="4D4D4D"/>
              </a:solidFill>
              <a:effectLst/>
              <a:uLnTx/>
              <a:uFillTx/>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10761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lvl="0"/>
            <a:r>
              <a:rPr lang="en-US" altLang="zh-CN" dirty="0">
                <a:sym typeface="Huawei Sans" panose="020C0503030203020204" pitchFamily="34" charset="0"/>
              </a:rPr>
              <a:t>(</a:t>
            </a:r>
            <a:r>
              <a:rPr lang="en-US" altLang="zh-CN" dirty="0"/>
              <a:t>Multiple-answer question</a:t>
            </a:r>
            <a:r>
              <a:rPr lang="en-US" altLang="zh-CN" dirty="0">
                <a:sym typeface="Huawei Sans" panose="020C0503030203020204" pitchFamily="34" charset="0"/>
              </a:rPr>
              <a:t>) Which of the following protocols are used by the controller to interact with devices? (     )</a:t>
            </a:r>
          </a:p>
          <a:p>
            <a:pPr lvl="1"/>
            <a:r>
              <a:rPr lang="en-US" altLang="zh-CN" dirty="0">
                <a:sym typeface="Huawei Sans" panose="020C0503030203020204" pitchFamily="34" charset="0"/>
              </a:rPr>
              <a:t>NETCONF</a:t>
            </a:r>
            <a:endParaRPr lang="zh-CN" altLang="en-US" dirty="0">
              <a:sym typeface="Huawei Sans" panose="020C0503030203020204" pitchFamily="34" charset="0"/>
            </a:endParaRPr>
          </a:p>
          <a:p>
            <a:pPr lvl="1"/>
            <a:r>
              <a:rPr lang="en-US" altLang="zh-CN" dirty="0">
                <a:sym typeface="Huawei Sans" panose="020C0503030203020204" pitchFamily="34" charset="0"/>
              </a:rPr>
              <a:t>SNMP</a:t>
            </a:r>
          </a:p>
          <a:p>
            <a:pPr lvl="1"/>
            <a:r>
              <a:rPr lang="en-US" altLang="zh-CN" dirty="0" err="1">
                <a:sym typeface="Huawei Sans" panose="020C0503030203020204" pitchFamily="34" charset="0"/>
              </a:rPr>
              <a:t>OpenFlow</a:t>
            </a:r>
            <a:endParaRPr lang="en-US" altLang="zh-CN" dirty="0">
              <a:sym typeface="Huawei Sans" panose="020C0503030203020204" pitchFamily="34" charset="0"/>
            </a:endParaRPr>
          </a:p>
          <a:p>
            <a:pPr lvl="1"/>
            <a:r>
              <a:rPr lang="en-US" altLang="zh-CN" dirty="0" err="1">
                <a:sym typeface="Huawei Sans" panose="020C0503030203020204" pitchFamily="34" charset="0"/>
              </a:rPr>
              <a:t>RESTful</a:t>
            </a:r>
            <a:r>
              <a:rPr lang="en-US" altLang="zh-CN" dirty="0">
                <a:sym typeface="Huawei Sans" panose="020C0503030203020204" pitchFamily="34" charset="0"/>
              </a:rPr>
              <a:t> </a:t>
            </a:r>
          </a:p>
        </p:txBody>
      </p:sp>
    </p:spTree>
    <p:extLst>
      <p:ext uri="{BB962C8B-B14F-4D97-AF65-F5344CB8AC3E}">
        <p14:creationId xmlns:p14="http://schemas.microsoft.com/office/powerpoint/2010/main" val="10418805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600" dirty="0">
                <a:sym typeface="Huawei Sans" panose="020C0503030203020204" pitchFamily="34" charset="0"/>
              </a:rPr>
              <a:t>Network programing and automation is to use programming methods to implement automated networks on the premise of open networks. Network openness is implemented at two levels: device openness and SDN platform openness.</a:t>
            </a:r>
          </a:p>
          <a:p>
            <a:r>
              <a:rPr lang="en-US" sz="1600" dirty="0">
                <a:sym typeface="Huawei Sans" panose="020C0503030203020204" pitchFamily="34" charset="0"/>
              </a:rPr>
              <a:t>Network automation engineers </a:t>
            </a:r>
            <a:r>
              <a:rPr lang="en-US" altLang="zh-CN" sz="1600" dirty="0"/>
              <a:t>must be all-rounders who master skills of </a:t>
            </a:r>
            <a:r>
              <a:rPr lang="en-US" sz="1600" dirty="0">
                <a:sym typeface="Huawei Sans" panose="020C0503030203020204" pitchFamily="34" charset="0"/>
              </a:rPr>
              <a:t>network engineers, system engineers, and development engineers to some extent to support enterprise network automation.</a:t>
            </a:r>
          </a:p>
          <a:p>
            <a:r>
              <a:rPr lang="en-US" sz="1600" dirty="0">
                <a:sym typeface="Huawei Sans" panose="020C0503030203020204" pitchFamily="34" charset="0"/>
              </a:rPr>
              <a:t>This course consists of four modules: programming basics, device openness and programmability, NCE northbound openness, and NCE service openness and programmability. Next, let's learn network programmability.</a:t>
            </a:r>
          </a:p>
          <a:p>
            <a:r>
              <a:rPr lang="en-US" altLang="zh-CN" sz="1600" dirty="0">
                <a:sym typeface="Huawei Sans" panose="020C0503030203020204" pitchFamily="34" charset="0"/>
              </a:rPr>
              <a:t>The combination of network and AI is the development trend of the network industry.</a:t>
            </a:r>
          </a:p>
          <a:p>
            <a:r>
              <a:rPr lang="en-US" altLang="zh-CN" sz="1600" dirty="0">
                <a:sym typeface="Huawei Sans" panose="020C0503030203020204" pitchFamily="34" charset="0"/>
              </a:rPr>
              <a:t>Huawei </a:t>
            </a:r>
            <a:r>
              <a:rPr lang="en-US" altLang="zh-CN" sz="1600" dirty="0" err="1">
                <a:sym typeface="Huawei Sans" panose="020C0503030203020204" pitchFamily="34" charset="0"/>
              </a:rPr>
              <a:t>iMaster</a:t>
            </a:r>
            <a:r>
              <a:rPr lang="en-US" altLang="zh-CN" sz="1600" dirty="0">
                <a:sym typeface="Huawei Sans" panose="020C0503030203020204" pitchFamily="34" charset="0"/>
              </a:rPr>
              <a:t> NAIE provides network-based AI services, making network AI openness easier.</a:t>
            </a:r>
          </a:p>
        </p:txBody>
      </p:sp>
    </p:spTree>
    <p:extLst>
      <p:ext uri="{BB962C8B-B14F-4D97-AF65-F5344CB8AC3E}">
        <p14:creationId xmlns:p14="http://schemas.microsoft.com/office/powerpoint/2010/main" val="899610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sym typeface="Huawei Sans" panose="020C0503030203020204" pitchFamily="34" charset="0"/>
              </a:rPr>
              <a:t>Networks are evolving to be more open, more flexible, and simpler. Huawei's vision is to help customers build intent-driven networks (IDNs).</a:t>
            </a:r>
          </a:p>
          <a:p>
            <a:r>
              <a:rPr lang="en-US" dirty="0">
                <a:sym typeface="Huawei Sans" panose="020C0503030203020204" pitchFamily="34" charset="0"/>
              </a:rPr>
              <a:t>Network openness and programmability are prerequisites of </a:t>
            </a:r>
            <a:r>
              <a:rPr lang="en-US" altLang="zh-CN" dirty="0">
                <a:sym typeface="Huawei Sans" panose="020C0503030203020204" pitchFamily="34" charset="0"/>
              </a:rPr>
              <a:t>intent-driven networks</a:t>
            </a:r>
            <a:r>
              <a:rPr lang="en-US" dirty="0">
                <a:sym typeface="Huawei Sans" panose="020C0503030203020204" pitchFamily="34" charset="0"/>
              </a:rPr>
              <a:t>.</a:t>
            </a:r>
          </a:p>
          <a:p>
            <a:r>
              <a:rPr lang="en-US" dirty="0">
                <a:sym typeface="Huawei Sans" panose="020C0503030203020204" pitchFamily="34" charset="0"/>
              </a:rPr>
              <a:t>AI is enabling a wide range of industries. The combination of AI and networks is an inevitable trend.</a:t>
            </a:r>
          </a:p>
          <a:p>
            <a:r>
              <a:rPr lang="en-US" dirty="0">
                <a:sym typeface="Huawei Sans" panose="020C0503030203020204" pitchFamily="34" charset="0"/>
              </a:rPr>
              <a:t>This course briefly introduces the current situation of the AI industry and Huawei's network AI engine </a:t>
            </a:r>
            <a:r>
              <a:rPr lang="en-US" dirty="0" err="1">
                <a:sym typeface="Huawei Sans" panose="020C0503030203020204" pitchFamily="34" charset="0"/>
              </a:rPr>
              <a:t>iMaster</a:t>
            </a:r>
            <a:r>
              <a:rPr lang="en-US" dirty="0">
                <a:sym typeface="Huawei Sans" panose="020C0503030203020204" pitchFamily="34" charset="0"/>
              </a:rPr>
              <a:t> NAIE.</a:t>
            </a:r>
          </a:p>
          <a:p>
            <a:endParaRPr lang="en-US" dirty="0">
              <a:sym typeface="Huawei Sans" panose="020C0503030203020204" pitchFamily="34" charset="0"/>
            </a:endParaRPr>
          </a:p>
        </p:txBody>
      </p:sp>
    </p:spTree>
    <p:extLst>
      <p:ext uri="{BB962C8B-B14F-4D97-AF65-F5344CB8AC3E}">
        <p14:creationId xmlns:p14="http://schemas.microsoft.com/office/powerpoint/2010/main" val="1456292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70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a:t>On completion of this course, you will be able to describe:</a:t>
            </a:r>
          </a:p>
          <a:p>
            <a:pPr lvl="1"/>
            <a:r>
              <a:rPr lang="en-US"/>
              <a:t>Background of network programming and automation.</a:t>
            </a:r>
          </a:p>
          <a:p>
            <a:pPr lvl="1"/>
            <a:r>
              <a:rPr lang="en-US">
                <a:sym typeface="Huawei Sans" panose="020C0503030203020204" pitchFamily="34" charset="0"/>
              </a:rPr>
              <a:t>Network openness levels.</a:t>
            </a:r>
          </a:p>
          <a:p>
            <a:pPr lvl="1"/>
            <a:r>
              <a:rPr lang="en-US">
                <a:sym typeface="Huawei Sans" panose="020C0503030203020204" pitchFamily="34" charset="0"/>
              </a:rPr>
              <a:t>Open capabilities of Huawei iMaster NCE.</a:t>
            </a:r>
          </a:p>
          <a:p>
            <a:pPr lvl="1"/>
            <a:r>
              <a:rPr lang="en-US">
                <a:sym typeface="Huawei Sans" panose="020C0503030203020204" pitchFamily="34" charset="0"/>
              </a:rPr>
              <a:t>Positioning and capabilities of network automation engineers.</a:t>
            </a:r>
          </a:p>
          <a:p>
            <a:pPr lvl="1"/>
            <a:r>
              <a:rPr lang="en-US" altLang="zh-CN">
                <a:sym typeface="Huawei Sans" panose="020C0503030203020204" pitchFamily="34" charset="0"/>
              </a:rPr>
              <a:t>Describe the requirements of network AI.</a:t>
            </a:r>
          </a:p>
          <a:p>
            <a:pPr lvl="1"/>
            <a:r>
              <a:rPr lang="en-US" altLang="zh-CN">
                <a:sym typeface="Huawei Sans" panose="020C0503030203020204" pitchFamily="34" charset="0"/>
              </a:rPr>
              <a:t>Describe the iMaster NAIE services of Huawei network AI engine.</a:t>
            </a:r>
          </a:p>
          <a:p>
            <a:pPr marL="403039" lvl="1" indent="0">
              <a:buNone/>
            </a:pPr>
            <a:endParaRPr lang="en-US" dirty="0">
              <a:sym typeface="Huawei Sans" panose="020C0503030203020204" pitchFamily="34" charset="0"/>
            </a:endParaRPr>
          </a:p>
        </p:txBody>
      </p:sp>
    </p:spTree>
    <p:extLst>
      <p:ext uri="{BB962C8B-B14F-4D97-AF65-F5344CB8AC3E}">
        <p14:creationId xmlns:p14="http://schemas.microsoft.com/office/powerpoint/2010/main" val="3548619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a:sym typeface="Huawei Sans" panose="020C0503030203020204" pitchFamily="34" charset="0"/>
              </a:rPr>
              <a:t>Network Programming and Automation</a:t>
            </a:r>
          </a:p>
          <a:p>
            <a:r>
              <a:rPr lang="en-US">
                <a:solidFill>
                  <a:schemeClr val="bg1">
                    <a:lumMod val="50000"/>
                  </a:schemeClr>
                </a:solidFill>
                <a:sym typeface="Huawei Sans" panose="020C0503030203020204" pitchFamily="34" charset="0"/>
              </a:rPr>
              <a:t>Network Automation Engineers</a:t>
            </a:r>
          </a:p>
          <a:p>
            <a:r>
              <a:rPr lang="en-US" altLang="zh-CN">
                <a:solidFill>
                  <a:schemeClr val="bg1">
                    <a:lumMod val="50000"/>
                  </a:schemeClr>
                </a:solidFill>
                <a:sym typeface="Huawei Sans" panose="020C0503030203020204" pitchFamily="34" charset="0"/>
              </a:rPr>
              <a:t>Network Automation Classification</a:t>
            </a:r>
          </a:p>
          <a:p>
            <a:r>
              <a:rPr lang="en-US">
                <a:solidFill>
                  <a:schemeClr val="bg1">
                    <a:lumMod val="50000"/>
                  </a:schemeClr>
                </a:solidFill>
                <a:sym typeface="Huawei Sans" panose="020C0503030203020204" pitchFamily="34" charset="0"/>
              </a:rPr>
              <a:t>Network AI</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132863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Background: Complex Networks</a:t>
            </a:r>
            <a:endParaRPr lang="en-US" dirty="0"/>
          </a:p>
        </p:txBody>
      </p:sp>
      <p:sp>
        <p:nvSpPr>
          <p:cNvPr id="29699" name="文本占位符 3"/>
          <p:cNvSpPr>
            <a:spLocks noGrp="1"/>
          </p:cNvSpPr>
          <p:nvPr>
            <p:ph type="body" sz="quarter" idx="10"/>
          </p:nvPr>
        </p:nvSpPr>
        <p:spPr bwMode="gray"/>
        <p:txBody>
          <a:bodyPr/>
          <a:lstStyle/>
          <a:p>
            <a:r>
              <a:rPr lang="en-US" sz="1800" dirty="0"/>
              <a:t>From the first day when the computer network is generated, the network is complex and difficult to manage, which is reflected in the following aspects:</a:t>
            </a:r>
          </a:p>
          <a:p>
            <a:pPr lvl="1"/>
            <a:r>
              <a:rPr lang="en-US" sz="1600" dirty="0"/>
              <a:t>There are various network devices such as routers, switches, firewalls, and intrusion detection system (IDS).</a:t>
            </a:r>
          </a:p>
          <a:p>
            <a:pPr lvl="1"/>
            <a:r>
              <a:rPr lang="en-US" sz="1600" dirty="0"/>
              <a:t>Devices from different or even the same vendors are managed in different ways.</a:t>
            </a:r>
          </a:p>
          <a:p>
            <a:pPr lvl="1"/>
            <a:r>
              <a:rPr lang="en-US" sz="1600" dirty="0"/>
              <a:t>Complex devices result in complex network management.</a:t>
            </a:r>
          </a:p>
        </p:txBody>
      </p:sp>
      <p:sp>
        <p:nvSpPr>
          <p:cNvPr id="29727" name="文本框 4"/>
          <p:cNvSpPr txBox="1">
            <a:spLocks noChangeArrowheads="1"/>
          </p:cNvSpPr>
          <p:nvPr/>
        </p:nvSpPr>
        <p:spPr bwMode="gray">
          <a:xfrm>
            <a:off x="1568948" y="5411876"/>
            <a:ext cx="2210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t">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Diverse network devices</a:t>
            </a:r>
          </a:p>
        </p:txBody>
      </p:sp>
      <p:sp>
        <p:nvSpPr>
          <p:cNvPr id="29725" name="文本框 5"/>
          <p:cNvSpPr txBox="1">
            <a:spLocks noChangeArrowheads="1"/>
          </p:cNvSpPr>
          <p:nvPr/>
        </p:nvSpPr>
        <p:spPr bwMode="gray">
          <a:xfrm>
            <a:off x="1568948" y="4612932"/>
            <a:ext cx="3268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t">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Different device management modes</a:t>
            </a:r>
          </a:p>
        </p:txBody>
      </p:sp>
      <p:sp>
        <p:nvSpPr>
          <p:cNvPr id="29723" name="文本框 6"/>
          <p:cNvSpPr txBox="1">
            <a:spLocks noChangeArrowheads="1"/>
          </p:cNvSpPr>
          <p:nvPr/>
        </p:nvSpPr>
        <p:spPr bwMode="gray">
          <a:xfrm>
            <a:off x="1568948" y="3813988"/>
            <a:ext cx="2802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t">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Complex network management</a:t>
            </a:r>
          </a:p>
        </p:txBody>
      </p:sp>
      <p:grpSp>
        <p:nvGrpSpPr>
          <p:cNvPr id="29703" name="组合 31"/>
          <p:cNvGrpSpPr>
            <a:grpSpLocks/>
          </p:cNvGrpSpPr>
          <p:nvPr/>
        </p:nvGrpSpPr>
        <p:grpSpPr bwMode="gray">
          <a:xfrm>
            <a:off x="5074834" y="3716338"/>
            <a:ext cx="6351566" cy="2478157"/>
            <a:chOff x="5467815" y="3588537"/>
            <a:chExt cx="6352065" cy="2478720"/>
          </a:xfrm>
        </p:grpSpPr>
        <p:pic>
          <p:nvPicPr>
            <p:cNvPr id="29704" name="图片 10"/>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597925"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文本框 26"/>
            <p:cNvSpPr txBox="1">
              <a:spLocks noChangeArrowheads="1"/>
            </p:cNvSpPr>
            <p:nvPr/>
          </p:nvSpPr>
          <p:spPr bwMode="gray">
            <a:xfrm>
              <a:off x="5467815" y="5759410"/>
              <a:ext cx="731347"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Router</a:t>
              </a:r>
            </a:p>
          </p:txBody>
        </p:sp>
        <p:grpSp>
          <p:nvGrpSpPr>
            <p:cNvPr id="29706" name="组合 30"/>
            <p:cNvGrpSpPr>
              <a:grpSpLocks/>
            </p:cNvGrpSpPr>
            <p:nvPr/>
          </p:nvGrpSpPr>
          <p:grpSpPr bwMode="gray">
            <a:xfrm>
              <a:off x="5867896" y="3588537"/>
              <a:ext cx="5951984" cy="2478720"/>
              <a:chOff x="5867896" y="3588537"/>
              <a:chExt cx="5951984" cy="2478720"/>
            </a:xfrm>
          </p:grpSpPr>
          <p:pic>
            <p:nvPicPr>
              <p:cNvPr id="29711" name="图片 11"/>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990813"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图片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8383701" y="5248311"/>
                <a:ext cx="540000" cy="442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3" name="图片 13"/>
              <p:cNvPicPr>
                <a:picLocks/>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7538208" y="3588537"/>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4" name="图片 14"/>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9776589" y="5248311"/>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接连接符 16"/>
              <p:cNvCxnSpPr>
                <a:stCxn id="29713" idx="2"/>
                <a:endCxn id="29704" idx="0"/>
              </p:cNvCxnSpPr>
              <p:nvPr/>
            </p:nvCxnSpPr>
            <p:spPr bwMode="gray">
              <a:xfrm flipH="1">
                <a:off x="5867896" y="4031550"/>
                <a:ext cx="1940077" cy="1216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a:stCxn id="29713" idx="2"/>
                <a:endCxn id="29711" idx="0"/>
              </p:cNvCxnSpPr>
              <p:nvPr/>
            </p:nvCxnSpPr>
            <p:spPr bwMode="gray">
              <a:xfrm flipH="1">
                <a:off x="7260243" y="4031550"/>
                <a:ext cx="547730" cy="1216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a:stCxn id="29713" idx="2"/>
                <a:endCxn id="29712" idx="0"/>
              </p:cNvCxnSpPr>
              <p:nvPr/>
            </p:nvCxnSpPr>
            <p:spPr bwMode="gray">
              <a:xfrm>
                <a:off x="7807973" y="4031550"/>
                <a:ext cx="846204" cy="1216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a:stCxn id="29713" idx="2"/>
                <a:endCxn id="29714" idx="0"/>
              </p:cNvCxnSpPr>
              <p:nvPr/>
            </p:nvCxnSpPr>
            <p:spPr bwMode="gray">
              <a:xfrm>
                <a:off x="7807973" y="4031550"/>
                <a:ext cx="2238550" cy="1216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719" name="文本框 27"/>
              <p:cNvSpPr txBox="1">
                <a:spLocks noChangeArrowheads="1"/>
              </p:cNvSpPr>
              <p:nvPr/>
            </p:nvSpPr>
            <p:spPr bwMode="gray">
              <a:xfrm>
                <a:off x="6898205" y="575941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Switch</a:t>
                </a:r>
              </a:p>
            </p:txBody>
          </p:sp>
          <p:sp>
            <p:nvSpPr>
              <p:cNvPr id="29720" name="文本框 28"/>
              <p:cNvSpPr txBox="1">
                <a:spLocks noChangeArrowheads="1"/>
              </p:cNvSpPr>
              <p:nvPr/>
            </p:nvSpPr>
            <p:spPr bwMode="gray">
              <a:xfrm>
                <a:off x="8308997" y="5759410"/>
                <a:ext cx="82753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Firewall</a:t>
                </a:r>
              </a:p>
            </p:txBody>
          </p:sp>
          <p:sp>
            <p:nvSpPr>
              <p:cNvPr id="29721" name="文本框 29"/>
              <p:cNvSpPr txBox="1">
                <a:spLocks noChangeArrowheads="1"/>
              </p:cNvSpPr>
              <p:nvPr/>
            </p:nvSpPr>
            <p:spPr bwMode="gray">
              <a:xfrm>
                <a:off x="9333107" y="5759410"/>
                <a:ext cx="2486773"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Device from another vendor</a:t>
                </a:r>
              </a:p>
            </p:txBody>
          </p:sp>
          <p:sp>
            <p:nvSpPr>
              <p:cNvPr id="29722" name="文本框 36"/>
              <p:cNvSpPr txBox="1">
                <a:spLocks noChangeArrowheads="1"/>
              </p:cNvSpPr>
              <p:nvPr/>
            </p:nvSpPr>
            <p:spPr bwMode="gray">
              <a:xfrm>
                <a:off x="8103608" y="3641935"/>
                <a:ext cx="3431016"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Multiple network management systems</a:t>
                </a:r>
              </a:p>
            </p:txBody>
          </p:sp>
        </p:grpSp>
        <p:sp>
          <p:nvSpPr>
            <p:cNvPr id="29707" name="文本框 32"/>
            <p:cNvSpPr txBox="1">
              <a:spLocks noChangeArrowheads="1"/>
            </p:cNvSpPr>
            <p:nvPr/>
          </p:nvSpPr>
          <p:spPr bwMode="gray">
            <a:xfrm>
              <a:off x="5993170" y="4623584"/>
              <a:ext cx="436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CLI</a:t>
              </a:r>
            </a:p>
          </p:txBody>
        </p:sp>
        <p:sp>
          <p:nvSpPr>
            <p:cNvPr id="29708" name="文本框 33"/>
            <p:cNvSpPr txBox="1">
              <a:spLocks noChangeArrowheads="1"/>
            </p:cNvSpPr>
            <p:nvPr/>
          </p:nvSpPr>
          <p:spPr bwMode="gray">
            <a:xfrm>
              <a:off x="6719548" y="4639700"/>
              <a:ext cx="6880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SNMP</a:t>
              </a:r>
            </a:p>
          </p:txBody>
        </p:sp>
        <p:sp>
          <p:nvSpPr>
            <p:cNvPr id="29709" name="文本框 34"/>
            <p:cNvSpPr txBox="1">
              <a:spLocks noChangeArrowheads="1"/>
            </p:cNvSpPr>
            <p:nvPr/>
          </p:nvSpPr>
          <p:spPr bwMode="gray">
            <a:xfrm>
              <a:off x="7787386" y="4628373"/>
              <a:ext cx="556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Web</a:t>
              </a:r>
            </a:p>
          </p:txBody>
        </p:sp>
        <p:sp>
          <p:nvSpPr>
            <p:cNvPr id="29710" name="文本框 35"/>
            <p:cNvSpPr txBox="1">
              <a:spLocks noChangeArrowheads="1"/>
            </p:cNvSpPr>
            <p:nvPr/>
          </p:nvSpPr>
          <p:spPr bwMode="gray">
            <a:xfrm>
              <a:off x="8547910" y="4634911"/>
              <a:ext cx="5886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400" dirty="0">
                  <a:latin typeface="Huawei Sans" panose="020C0503030203020204" pitchFamily="34" charset="0"/>
                </a:rPr>
                <a:t>IPFIX</a:t>
              </a:r>
            </a:p>
          </p:txBody>
        </p:sp>
      </p:grpSp>
    </p:spTree>
    <p:extLst>
      <p:ext uri="{BB962C8B-B14F-4D97-AF65-F5344CB8AC3E}">
        <p14:creationId xmlns:p14="http://schemas.microsoft.com/office/powerpoint/2010/main" val="352006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5A369752-3F79-48AF-ABC3-E61EA8588B6E}"/>
              </a:ext>
            </a:extLst>
          </p:cNvPr>
          <p:cNvSpPr/>
          <p:nvPr/>
        </p:nvSpPr>
        <p:spPr bwMode="gray">
          <a:xfrm>
            <a:off x="1255113" y="3709006"/>
            <a:ext cx="9140697" cy="951668"/>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92240BBE-61AB-4C03-9732-1B4D9DD8C2F0}"/>
              </a:ext>
            </a:extLst>
          </p:cNvPr>
          <p:cNvSpPr/>
          <p:nvPr/>
        </p:nvSpPr>
        <p:spPr bwMode="gray">
          <a:xfrm>
            <a:off x="1252983" y="5111658"/>
            <a:ext cx="9140697" cy="932908"/>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54B45A3F-1137-4D85-8DB3-74F67CEBDA0F}"/>
              </a:ext>
            </a:extLst>
          </p:cNvPr>
          <p:cNvSpPr/>
          <p:nvPr/>
        </p:nvSpPr>
        <p:spPr bwMode="gray">
          <a:xfrm>
            <a:off x="1255113" y="2384416"/>
            <a:ext cx="9140697" cy="980006"/>
          </a:xfrm>
          <a:prstGeom prst="rect">
            <a:avLst/>
          </a:prstGeom>
          <a:no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Background: Network Architecture Transformation</a:t>
            </a:r>
            <a:endParaRPr lang="en-US" dirty="0"/>
          </a:p>
        </p:txBody>
      </p:sp>
      <p:sp>
        <p:nvSpPr>
          <p:cNvPr id="9" name="文本占位符 8">
            <a:extLst>
              <a:ext uri="{FF2B5EF4-FFF2-40B4-BE49-F238E27FC236}">
                <a16:creationId xmlns:a16="http://schemas.microsoft.com/office/drawing/2014/main" xmlns="" id="{FA6D4B65-E216-4158-A577-22C7170F5415}"/>
              </a:ext>
            </a:extLst>
          </p:cNvPr>
          <p:cNvSpPr>
            <a:spLocks noGrp="1"/>
          </p:cNvSpPr>
          <p:nvPr>
            <p:ph type="body" sz="quarter" idx="10"/>
          </p:nvPr>
        </p:nvSpPr>
        <p:spPr bwMode="gray"/>
        <p:txBody>
          <a:bodyPr/>
          <a:lstStyle/>
          <a:p>
            <a:r>
              <a:rPr lang="en-US" altLang="zh-CN" sz="1600" dirty="0"/>
              <a:t>Software defined networking (SDN) brings about network architecture transformation. It introduces a network controller to implement centralized control from a global perspective, achieving objectives such as fast service deployment, traffic optimization, and network service openness.</a:t>
            </a:r>
          </a:p>
          <a:p>
            <a:endParaRPr lang="en-US" altLang="zh-CN" sz="1600" dirty="0"/>
          </a:p>
          <a:p>
            <a:endParaRPr lang="zh-CN" altLang="en-US" sz="1600" dirty="0"/>
          </a:p>
        </p:txBody>
      </p:sp>
      <p:pic>
        <p:nvPicPr>
          <p:cNvPr id="31749" name="图片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238750" y="3983756"/>
            <a:ext cx="5397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0" name="组合 20"/>
          <p:cNvGrpSpPr>
            <a:grpSpLocks/>
          </p:cNvGrpSpPr>
          <p:nvPr/>
        </p:nvGrpSpPr>
        <p:grpSpPr bwMode="gray">
          <a:xfrm>
            <a:off x="2546350" y="5398219"/>
            <a:ext cx="5926138" cy="442912"/>
            <a:chOff x="1894208" y="5059936"/>
            <a:chExt cx="5925604" cy="442800"/>
          </a:xfrm>
        </p:grpSpPr>
        <p:pic>
          <p:nvPicPr>
            <p:cNvPr id="31767" name="图片 5"/>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894208"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图片 9"/>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689409"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图片 10"/>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5484610"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图片 11"/>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279812" y="5059936"/>
              <a:ext cx="540000" cy="44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连接符 13"/>
            <p:cNvCxnSpPr>
              <a:stCxn id="31767" idx="3"/>
              <a:endCxn id="31768" idx="1"/>
            </p:cNvCxnSpPr>
            <p:nvPr/>
          </p:nvCxnSpPr>
          <p:spPr bwMode="gray">
            <a:xfrm>
              <a:off x="2433909" y="5282130"/>
              <a:ext cx="125560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a:stCxn id="31768" idx="3"/>
              <a:endCxn id="31769" idx="1"/>
            </p:cNvCxnSpPr>
            <p:nvPr/>
          </p:nvCxnSpPr>
          <p:spPr bwMode="gray">
            <a:xfrm>
              <a:off x="4229211" y="5282130"/>
              <a:ext cx="1255599"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a:stCxn id="31769" idx="3"/>
              <a:endCxn id="31770" idx="1"/>
            </p:cNvCxnSpPr>
            <p:nvPr/>
          </p:nvCxnSpPr>
          <p:spPr bwMode="gray">
            <a:xfrm>
              <a:off x="6024511" y="5282130"/>
              <a:ext cx="125560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a:cxnSpLocks/>
            <a:stCxn id="31767" idx="0"/>
            <a:endCxn id="31749" idx="2"/>
          </p:cNvCxnSpPr>
          <p:nvPr/>
        </p:nvCxnSpPr>
        <p:spPr bwMode="gray">
          <a:xfrm flipV="1">
            <a:off x="2816225" y="4426669"/>
            <a:ext cx="2692400"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a:stCxn id="31768" idx="0"/>
            <a:endCxn id="31749" idx="2"/>
          </p:cNvCxnSpPr>
          <p:nvPr/>
        </p:nvCxnSpPr>
        <p:spPr bwMode="gray">
          <a:xfrm flipV="1">
            <a:off x="4611688" y="4426669"/>
            <a:ext cx="896937"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a:stCxn id="31769" idx="0"/>
            <a:endCxn id="31749" idx="2"/>
          </p:cNvCxnSpPr>
          <p:nvPr/>
        </p:nvCxnSpPr>
        <p:spPr bwMode="gray">
          <a:xfrm flipH="1" flipV="1">
            <a:off x="5508625" y="4426669"/>
            <a:ext cx="898525"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a:stCxn id="31770" idx="0"/>
            <a:endCxn id="31749" idx="2"/>
          </p:cNvCxnSpPr>
          <p:nvPr/>
        </p:nvCxnSpPr>
        <p:spPr bwMode="gray">
          <a:xfrm flipH="1" flipV="1">
            <a:off x="5508625" y="4426669"/>
            <a:ext cx="2693988" cy="9715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31756" name="Rectangle 712"/>
          <p:cNvSpPr>
            <a:spLocks noChangeArrowheads="1"/>
          </p:cNvSpPr>
          <p:nvPr/>
        </p:nvSpPr>
        <p:spPr bwMode="gray">
          <a:xfrm>
            <a:off x="5013325" y="2601044"/>
            <a:ext cx="992188" cy="474662"/>
          </a:xfrm>
          <a:prstGeom prst="rect">
            <a:avLst/>
          </a:prstGeom>
          <a:solidFill>
            <a:srgbClr val="30B5C5"/>
          </a:solidFill>
          <a:ln w="9525" cap="flat" cmpd="sng" algn="ctr">
            <a:noFill/>
            <a:prstDash val="solid"/>
            <a:round/>
            <a:headEnd type="none" w="med" len="med"/>
            <a:tailEnd type="none" w="med" len="med"/>
          </a:ln>
          <a:effectLst/>
          <a:extLst>
            <a:ext uri="{91240B29-F687-4F45-9708-019B960494DF}">
              <a14:hiddenLine xmlns:a14="http://schemas.microsoft.com/office/drawing/2010/main" w="9525" algn="ctr">
                <a:solidFill>
                  <a:srgbClr val="000000"/>
                </a:solidFill>
                <a:round/>
                <a:headEnd/>
                <a:tailEnd/>
              </a14:hiddenLine>
            </a:ext>
          </a:extLst>
        </p:spPr>
        <p:txBody>
          <a:bodyPr vert="horz" wrap="square" lIns="68562" tIns="34281" rIns="68562" bIns="34281" numCol="1" rtlCol="0" anchor="ctr" anchorCtr="0" compatLnSpc="1">
            <a:prstTxWarp prst="textNoShape">
              <a:avLst/>
            </a:prstTxWarp>
          </a:bodyPr>
          <a:lstStyle>
            <a:lvl1pPr defTabSz="684213">
              <a:defRPr>
                <a:solidFill>
                  <a:schemeClr val="tx1"/>
                </a:solidFill>
                <a:latin typeface="Huawei Sans" panose="020C0503030203020204" pitchFamily="34" charset="0"/>
                <a:ea typeface="方正兰亭黑简体" panose="02000000000000000000" pitchFamily="2" charset="-122"/>
              </a:defRPr>
            </a:lvl1pPr>
            <a:lvl2pPr marL="742950" indent="-285750" defTabSz="684213">
              <a:defRPr>
                <a:solidFill>
                  <a:schemeClr val="tx1"/>
                </a:solidFill>
                <a:latin typeface="Huawei Sans" panose="020C0503030203020204" pitchFamily="34" charset="0"/>
                <a:ea typeface="方正兰亭黑简体" panose="02000000000000000000" pitchFamily="2" charset="-122"/>
              </a:defRPr>
            </a:lvl2pPr>
            <a:lvl3pPr marL="1143000" indent="-228600" defTabSz="684213">
              <a:defRPr>
                <a:solidFill>
                  <a:schemeClr val="tx1"/>
                </a:solidFill>
                <a:latin typeface="Huawei Sans" panose="020C0503030203020204" pitchFamily="34" charset="0"/>
                <a:ea typeface="方正兰亭黑简体" panose="02000000000000000000" pitchFamily="2" charset="-122"/>
              </a:defRPr>
            </a:lvl3pPr>
            <a:lvl4pPr marL="1600200" indent="-228600" defTabSz="684213">
              <a:defRPr>
                <a:solidFill>
                  <a:schemeClr val="tx1"/>
                </a:solidFill>
                <a:latin typeface="Huawei Sans" panose="020C0503030203020204" pitchFamily="34" charset="0"/>
                <a:ea typeface="方正兰亭黑简体" panose="02000000000000000000" pitchFamily="2" charset="-122"/>
              </a:defRPr>
            </a:lvl4pPr>
            <a:lvl5pPr marL="2057400" indent="-228600" defTabSz="684213">
              <a:defRPr>
                <a:solidFill>
                  <a:schemeClr val="tx1"/>
                </a:solidFill>
                <a:latin typeface="Huawei Sans" panose="020C0503030203020204" pitchFamily="34" charset="0"/>
                <a:ea typeface="方正兰亭黑简体" panose="02000000000000000000" pitchFamily="2" charset="-122"/>
              </a:defRPr>
            </a:lvl5pPr>
            <a:lvl6pPr marL="25146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defTabSz="684213"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685617"/>
            <a:r>
              <a:rPr lang="en-US" sz="1600" b="1" dirty="0">
                <a:solidFill>
                  <a:schemeClr val="bg1"/>
                </a:solidFill>
              </a:rPr>
              <a:t>APP</a:t>
            </a:r>
          </a:p>
        </p:txBody>
      </p:sp>
      <p:cxnSp>
        <p:nvCxnSpPr>
          <p:cNvPr id="44" name="直接连接符 43"/>
          <p:cNvCxnSpPr>
            <a:cxnSpLocks/>
            <a:stCxn id="31749" idx="0"/>
            <a:endCxn id="31756" idx="2"/>
          </p:cNvCxnSpPr>
          <p:nvPr/>
        </p:nvCxnSpPr>
        <p:spPr bwMode="gray">
          <a:xfrm flipV="1">
            <a:off x="5508625" y="3075706"/>
            <a:ext cx="0" cy="90805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sp>
        <p:nvSpPr>
          <p:cNvPr id="31758" name="文本框 46"/>
          <p:cNvSpPr txBox="1">
            <a:spLocks noChangeArrowheads="1"/>
          </p:cNvSpPr>
          <p:nvPr/>
        </p:nvSpPr>
        <p:spPr bwMode="gray">
          <a:xfrm>
            <a:off x="1255113" y="2637556"/>
            <a:ext cx="3084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Orchestration application layer</a:t>
            </a:r>
          </a:p>
        </p:txBody>
      </p:sp>
      <p:sp>
        <p:nvSpPr>
          <p:cNvPr id="31759" name="文本框 47"/>
          <p:cNvSpPr txBox="1">
            <a:spLocks noChangeArrowheads="1"/>
          </p:cNvSpPr>
          <p:nvPr/>
        </p:nvSpPr>
        <p:spPr bwMode="gray">
          <a:xfrm>
            <a:off x="1255113" y="4003600"/>
            <a:ext cx="16385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Controller layer</a:t>
            </a:r>
          </a:p>
        </p:txBody>
      </p:sp>
      <p:sp>
        <p:nvSpPr>
          <p:cNvPr id="31760" name="文本框 48"/>
          <p:cNvSpPr txBox="1">
            <a:spLocks noChangeArrowheads="1"/>
          </p:cNvSpPr>
          <p:nvPr/>
        </p:nvSpPr>
        <p:spPr bwMode="gray">
          <a:xfrm>
            <a:off x="1255113" y="5369644"/>
            <a:ext cx="13211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Device layer</a:t>
            </a:r>
          </a:p>
        </p:txBody>
      </p:sp>
      <p:sp>
        <p:nvSpPr>
          <p:cNvPr id="31761" name="文本框 49"/>
          <p:cNvSpPr txBox="1">
            <a:spLocks noChangeArrowheads="1"/>
          </p:cNvSpPr>
          <p:nvPr/>
        </p:nvSpPr>
        <p:spPr bwMode="gray">
          <a:xfrm>
            <a:off x="7456488" y="3363044"/>
            <a:ext cx="522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NBI</a:t>
            </a:r>
          </a:p>
        </p:txBody>
      </p:sp>
      <p:sp>
        <p:nvSpPr>
          <p:cNvPr id="31762" name="文本框 50"/>
          <p:cNvSpPr txBox="1">
            <a:spLocks noChangeArrowheads="1"/>
          </p:cNvSpPr>
          <p:nvPr/>
        </p:nvSpPr>
        <p:spPr bwMode="gray">
          <a:xfrm>
            <a:off x="7464425" y="4731469"/>
            <a:ext cx="4748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SBI</a:t>
            </a:r>
          </a:p>
        </p:txBody>
      </p:sp>
      <p:sp>
        <p:nvSpPr>
          <p:cNvPr id="31764" name="文本框 27"/>
          <p:cNvSpPr txBox="1">
            <a:spLocks noChangeArrowheads="1"/>
          </p:cNvSpPr>
          <p:nvPr/>
        </p:nvSpPr>
        <p:spPr bwMode="gray">
          <a:xfrm>
            <a:off x="8663773" y="3973943"/>
            <a:ext cx="1368000" cy="576000"/>
          </a:xfrm>
          <a:prstGeom prst="rect">
            <a:avLst/>
          </a:prstGeom>
          <a:solidFill>
            <a:srgbClr val="30B5C5"/>
          </a:solidFill>
          <a:extLs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a:r>
              <a:rPr lang="en-US" dirty="0"/>
              <a:t>Service</a:t>
            </a:r>
          </a:p>
          <a:p>
            <a:pPr algn="ctr"/>
            <a:r>
              <a:rPr lang="en-US" dirty="0"/>
              <a:t>orchestration</a:t>
            </a:r>
          </a:p>
        </p:txBody>
      </p:sp>
      <p:sp>
        <p:nvSpPr>
          <p:cNvPr id="31765" name="文本框 28"/>
          <p:cNvSpPr txBox="1">
            <a:spLocks noChangeArrowheads="1"/>
          </p:cNvSpPr>
          <p:nvPr/>
        </p:nvSpPr>
        <p:spPr bwMode="gray">
          <a:xfrm>
            <a:off x="8663773" y="2647098"/>
            <a:ext cx="1368000" cy="576000"/>
          </a:xfrm>
          <a:prstGeom prst="rect">
            <a:avLst/>
          </a:prstGeom>
          <a:solidFill>
            <a:srgbClr val="30B5C5"/>
          </a:solidFill>
          <a:extLs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a:r>
              <a:rPr lang="en-US" dirty="0"/>
              <a:t>Service </a:t>
            </a:r>
          </a:p>
          <a:p>
            <a:pPr algn="ctr"/>
            <a:r>
              <a:rPr lang="en-US" dirty="0"/>
              <a:t>collaboration</a:t>
            </a:r>
          </a:p>
        </p:txBody>
      </p:sp>
      <p:sp>
        <p:nvSpPr>
          <p:cNvPr id="32" name="文本框 25">
            <a:extLst>
              <a:ext uri="{FF2B5EF4-FFF2-40B4-BE49-F238E27FC236}">
                <a16:creationId xmlns:a16="http://schemas.microsoft.com/office/drawing/2014/main" xmlns="" id="{A9CBF103-86F6-4055-B555-BC7AFDA7BA1B}"/>
              </a:ext>
            </a:extLst>
          </p:cNvPr>
          <p:cNvSpPr txBox="1">
            <a:spLocks noChangeArrowheads="1"/>
          </p:cNvSpPr>
          <p:nvPr/>
        </p:nvSpPr>
        <p:spPr bwMode="gray">
          <a:xfrm>
            <a:off x="8663773" y="5256355"/>
            <a:ext cx="1368000" cy="576000"/>
          </a:xfrm>
          <a:prstGeom prst="rect">
            <a:avLst/>
          </a:prstGeom>
          <a:solidFill>
            <a:srgbClr val="30B5C5"/>
          </a:solidFill>
          <a:extLs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en-US"/>
            </a:defPPr>
            <a:lvl1pPr>
              <a:defRPr sz="1600" b="1">
                <a:solidFill>
                  <a:schemeClr val="bg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a:r>
              <a:rPr lang="en-US" dirty="0"/>
              <a:t>Data</a:t>
            </a:r>
          </a:p>
          <a:p>
            <a:pPr algn="ctr"/>
            <a:r>
              <a:rPr lang="en-US" dirty="0"/>
              <a:t>forwarding</a:t>
            </a:r>
          </a:p>
        </p:txBody>
      </p:sp>
    </p:spTree>
    <p:extLst>
      <p:ext uri="{BB962C8B-B14F-4D97-AF65-F5344CB8AC3E}">
        <p14:creationId xmlns:p14="http://schemas.microsoft.com/office/powerpoint/2010/main" val="1672110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Basic Network Automation</a:t>
            </a:r>
            <a:endParaRPr lang="en-US" dirty="0"/>
          </a:p>
        </p:txBody>
      </p:sp>
      <p:sp>
        <p:nvSpPr>
          <p:cNvPr id="4" name="文本占位符 3"/>
          <p:cNvSpPr>
            <a:spLocks noGrp="1"/>
          </p:cNvSpPr>
          <p:nvPr>
            <p:ph type="body" sz="quarter" idx="10"/>
          </p:nvPr>
        </p:nvSpPr>
        <p:spPr>
          <a:xfrm>
            <a:off x="455612" y="1052514"/>
            <a:ext cx="11293476" cy="2078690"/>
          </a:xfrm>
        </p:spPr>
        <p:txBody>
          <a:bodyPr/>
          <a:lstStyle/>
          <a:p>
            <a:r>
              <a:rPr lang="en-US" altLang="zh-CN" sz="1800"/>
              <a:t>Network automation means that tools are used to implement automatic network deployment, operation, and maintenance, gradually reducing the dependency on human resources.</a:t>
            </a:r>
          </a:p>
          <a:p>
            <a:r>
              <a:rPr lang="en-US" altLang="zh-CN" sz="1800"/>
              <a:t>There are many open-source tools that implement network automation in the industry, such as Ansible, SaltStack, Puppet, and Chef. These tools connect to devices through SSH to implement batch operation and management, achieving basic network automation.</a:t>
            </a:r>
          </a:p>
          <a:p>
            <a:endParaRPr lang="zh-CN" altLang="en-US" sz="1800" dirty="0"/>
          </a:p>
        </p:txBody>
      </p:sp>
      <p:sp>
        <p:nvSpPr>
          <p:cNvPr id="33801" name="椭圆 20"/>
          <p:cNvSpPr>
            <a:spLocks noChangeArrowheads="1"/>
          </p:cNvSpPr>
          <p:nvPr/>
        </p:nvSpPr>
        <p:spPr bwMode="gray">
          <a:xfrm>
            <a:off x="7979787" y="4889531"/>
            <a:ext cx="1038240" cy="1037980"/>
          </a:xfrm>
          <a:prstGeom prst="ellipse">
            <a:avLst/>
          </a:prstGeom>
          <a:solidFill>
            <a:srgbClr val="30B5C5"/>
          </a:solidFill>
          <a:ln w="9525" cap="flat" cmpd="sng" algn="ctr">
            <a:noFill/>
            <a:prstDash val="solid"/>
            <a:round/>
            <a:headEnd type="none" w="med" len="med"/>
            <a:tailEnd type="none" w="med" len="med"/>
          </a:ln>
          <a:effectLst/>
          <a:extLs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a:solidFill>
                  <a:schemeClr val="bg1"/>
                </a:solidFill>
              </a:rPr>
              <a:t>Automation scripts</a:t>
            </a:r>
          </a:p>
        </p:txBody>
      </p:sp>
      <p:grpSp>
        <p:nvGrpSpPr>
          <p:cNvPr id="6" name="组合 5">
            <a:extLst>
              <a:ext uri="{FF2B5EF4-FFF2-40B4-BE49-F238E27FC236}">
                <a16:creationId xmlns:a16="http://schemas.microsoft.com/office/drawing/2014/main" xmlns="" id="{11F7335E-7EF1-416B-8BB6-D4718877773A}"/>
              </a:ext>
            </a:extLst>
          </p:cNvPr>
          <p:cNvGrpSpPr/>
          <p:nvPr/>
        </p:nvGrpSpPr>
        <p:grpSpPr bwMode="gray">
          <a:xfrm>
            <a:off x="2201863" y="2991405"/>
            <a:ext cx="8023225" cy="3116262"/>
            <a:chOff x="2201863" y="3186146"/>
            <a:chExt cx="8023225" cy="3116262"/>
          </a:xfrm>
        </p:grpSpPr>
        <p:sp>
          <p:nvSpPr>
            <p:cNvPr id="33797" name="椭圆 16"/>
            <p:cNvSpPr>
              <a:spLocks noChangeArrowheads="1"/>
            </p:cNvSpPr>
            <p:nvPr/>
          </p:nvSpPr>
          <p:spPr bwMode="gray">
            <a:xfrm>
              <a:off x="5854280" y="4418210"/>
              <a:ext cx="1813190" cy="1791183"/>
            </a:xfrm>
            <a:prstGeom prst="ellips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a:solidFill>
                    <a:schemeClr val="bg1"/>
                  </a:solidFill>
                </a:rPr>
                <a:t>Python</a:t>
              </a:r>
            </a:p>
          </p:txBody>
        </p:sp>
        <p:sp>
          <p:nvSpPr>
            <p:cNvPr id="33798" name="椭圆 17"/>
            <p:cNvSpPr>
              <a:spLocks noChangeArrowheads="1"/>
            </p:cNvSpPr>
            <p:nvPr/>
          </p:nvSpPr>
          <p:spPr bwMode="gray">
            <a:xfrm>
              <a:off x="3311769" y="3325945"/>
              <a:ext cx="1044798" cy="1044535"/>
            </a:xfrm>
            <a:prstGeom prst="ellips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a:solidFill>
                    <a:schemeClr val="bg1"/>
                  </a:solidFill>
                </a:rPr>
                <a:t>Chef</a:t>
              </a:r>
            </a:p>
          </p:txBody>
        </p:sp>
        <p:sp>
          <p:nvSpPr>
            <p:cNvPr id="33799" name="椭圆 18"/>
            <p:cNvSpPr>
              <a:spLocks noChangeArrowheads="1"/>
            </p:cNvSpPr>
            <p:nvPr/>
          </p:nvSpPr>
          <p:spPr bwMode="gray">
            <a:xfrm>
              <a:off x="2201863" y="4553857"/>
              <a:ext cx="1632305" cy="1558954"/>
            </a:xfrm>
            <a:prstGeom prst="ellips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a:solidFill>
                    <a:schemeClr val="bg1"/>
                  </a:solidFill>
                </a:rPr>
                <a:t>Ansible</a:t>
              </a:r>
              <a:endParaRPr lang="en-US" sz="1600" b="1" dirty="0">
                <a:solidFill>
                  <a:schemeClr val="bg1"/>
                </a:solidFill>
              </a:endParaRPr>
            </a:p>
          </p:txBody>
        </p:sp>
        <p:sp>
          <p:nvSpPr>
            <p:cNvPr id="33800" name="椭圆 19"/>
            <p:cNvSpPr>
              <a:spLocks noChangeArrowheads="1"/>
            </p:cNvSpPr>
            <p:nvPr/>
          </p:nvSpPr>
          <p:spPr bwMode="gray">
            <a:xfrm>
              <a:off x="4296155" y="4205467"/>
              <a:ext cx="1245807" cy="1202423"/>
            </a:xfrm>
            <a:prstGeom prst="ellipse">
              <a:avLst/>
            </a:prstGeom>
            <a:solidFill>
              <a:srgbClr val="30B5C5"/>
            </a:solidFill>
            <a:ln w="9525" cap="flat" cmpd="sng" algn="ctr">
              <a:noFill/>
              <a:prstDash val="solid"/>
              <a:round/>
              <a:headEnd type="none" w="med" len="med"/>
              <a:tailEnd type="none" w="med" len="med"/>
            </a:ln>
            <a:effectLst/>
            <a:extLs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a:solidFill>
                    <a:schemeClr val="bg1"/>
                  </a:solidFill>
                </a:rPr>
                <a:t>NMS tool</a:t>
              </a:r>
            </a:p>
          </p:txBody>
        </p:sp>
        <p:sp>
          <p:nvSpPr>
            <p:cNvPr id="33802" name="椭圆 21"/>
            <p:cNvSpPr>
              <a:spLocks noChangeArrowheads="1"/>
            </p:cNvSpPr>
            <p:nvPr/>
          </p:nvSpPr>
          <p:spPr bwMode="gray">
            <a:xfrm>
              <a:off x="7330887" y="3186146"/>
              <a:ext cx="1488387" cy="1421504"/>
            </a:xfrm>
            <a:prstGeom prst="ellipse">
              <a:avLst/>
            </a:prstGeom>
            <a:solidFill>
              <a:srgbClr val="30B5C5"/>
            </a:solidFill>
            <a:ln w="9525" cap="flat" cmpd="sng" algn="ctr">
              <a:no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err="1">
                  <a:solidFill>
                    <a:schemeClr val="bg1"/>
                  </a:solidFill>
                </a:rPr>
                <a:t>SaltStack</a:t>
              </a:r>
              <a:endParaRPr lang="en-US" sz="1600" b="1" dirty="0">
                <a:solidFill>
                  <a:schemeClr val="bg1"/>
                </a:solidFill>
              </a:endParaRPr>
            </a:p>
          </p:txBody>
        </p:sp>
        <p:sp>
          <p:nvSpPr>
            <p:cNvPr id="33803" name="椭圆 22"/>
            <p:cNvSpPr>
              <a:spLocks noChangeArrowheads="1"/>
            </p:cNvSpPr>
            <p:nvPr/>
          </p:nvSpPr>
          <p:spPr bwMode="gray">
            <a:xfrm>
              <a:off x="9330345" y="5407890"/>
              <a:ext cx="894743" cy="894518"/>
            </a:xfrm>
            <a:prstGeom prst="ellipse">
              <a:avLst/>
            </a:prstGeom>
            <a:solidFill>
              <a:srgbClr val="30B5C5"/>
            </a:solidFill>
            <a:ln w="9525" cap="flat" cmpd="sng" algn="ctr">
              <a:noFill/>
              <a:prstDash val="solid"/>
              <a:round/>
              <a:headEnd type="none" w="med" len="med"/>
              <a:tailEnd type="none" w="med" len="med"/>
            </a:ln>
            <a:effectLst/>
            <a:extLs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rtlCol="0" anchor="ctr" anchorCtr="1" compatLnSpc="1">
              <a:prstTxWarp prst="textNoShape">
                <a:avLst/>
              </a:prstTxWarp>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defTabSz="914400" fontAlgn="t">
                <a:spcBef>
                  <a:spcPct val="0"/>
                </a:spcBef>
                <a:spcAft>
                  <a:spcPct val="0"/>
                </a:spcAft>
              </a:pPr>
              <a:r>
                <a:rPr lang="en-US" sz="1600" b="1" dirty="0">
                  <a:solidFill>
                    <a:schemeClr val="bg1"/>
                  </a:solidFill>
                </a:rPr>
                <a:t>Shell</a:t>
              </a:r>
            </a:p>
          </p:txBody>
        </p:sp>
        <p:sp>
          <p:nvSpPr>
            <p:cNvPr id="33804" name="矩形 23"/>
            <p:cNvSpPr>
              <a:spLocks noChangeArrowheads="1"/>
            </p:cNvSpPr>
            <p:nvPr/>
          </p:nvSpPr>
          <p:spPr bwMode="gray">
            <a:xfrm>
              <a:off x="4532686" y="3490663"/>
              <a:ext cx="2622082" cy="43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nchor="ctr" anchorCtr="1"/>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algn="ctr" eaLnBrk="1" fontAlgn="ctr" hangingPunct="1"/>
              <a:r>
                <a:rPr lang="en-US" dirty="0">
                  <a:latin typeface="Huawei Sans" panose="020C0503030203020204" pitchFamily="34" charset="0"/>
                </a:rPr>
                <a:t>Network automation keywords</a:t>
              </a:r>
            </a:p>
          </p:txBody>
        </p:sp>
      </p:grpSp>
    </p:spTree>
    <p:extLst>
      <p:ext uri="{BB962C8B-B14F-4D97-AF65-F5344CB8AC3E}">
        <p14:creationId xmlns:p14="http://schemas.microsoft.com/office/powerpoint/2010/main" val="142127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Development of Network Automation</a:t>
            </a:r>
            <a:endParaRPr lang="en-US" dirty="0"/>
          </a:p>
        </p:txBody>
      </p:sp>
      <p:sp>
        <p:nvSpPr>
          <p:cNvPr id="8" name="文本占位符 7">
            <a:extLst>
              <a:ext uri="{FF2B5EF4-FFF2-40B4-BE49-F238E27FC236}">
                <a16:creationId xmlns:a16="http://schemas.microsoft.com/office/drawing/2014/main" xmlns="" id="{B49820BE-43EE-4537-B401-FCA93726C06A}"/>
              </a:ext>
            </a:extLst>
          </p:cNvPr>
          <p:cNvSpPr>
            <a:spLocks noGrp="1"/>
          </p:cNvSpPr>
          <p:nvPr>
            <p:ph type="body" sz="quarter" idx="10"/>
          </p:nvPr>
        </p:nvSpPr>
        <p:spPr bwMode="gray">
          <a:xfrm>
            <a:off x="455612" y="1052514"/>
            <a:ext cx="11293476" cy="1073396"/>
          </a:xfrm>
        </p:spPr>
        <p:txBody>
          <a:bodyPr/>
          <a:lstStyle/>
          <a:p>
            <a:pPr>
              <a:lnSpc>
                <a:spcPct val="100000"/>
              </a:lnSpc>
            </a:pPr>
            <a:r>
              <a:rPr lang="en-US" altLang="zh-CN" sz="1600" dirty="0"/>
              <a:t>In basic network automation, networks are managed on the CLI. The pain point is that network devices return unstructured data (text display), which is inconvenient for computers to process. The basic requirement of network automation development is that devices provide structured data, which can greatly promote the development of network automation. Devices provide NETCONF/RESTCONF interfaces to provide data in XML or JSON format.</a:t>
            </a:r>
          </a:p>
        </p:txBody>
      </p:sp>
      <p:sp>
        <p:nvSpPr>
          <p:cNvPr id="4" name="文本框 3"/>
          <p:cNvSpPr txBox="1"/>
          <p:nvPr/>
        </p:nvSpPr>
        <p:spPr bwMode="gray">
          <a:xfrm>
            <a:off x="6059488" y="2146159"/>
            <a:ext cx="5689600" cy="2246769"/>
          </a:xfrm>
          <a:prstGeom prst="rect">
            <a:avLst/>
          </a:prstGeom>
          <a:solidFill>
            <a:schemeClr val="bg1">
              <a:lumMod val="85000"/>
            </a:schemeClr>
          </a:solidFill>
          <a:ln>
            <a:noFill/>
          </a:ln>
        </p:spPr>
        <p:txBody>
          <a:bodyPr wrap="square" rtlCol="0">
            <a:spAutoFit/>
          </a:bodyPr>
          <a:lstStyle>
            <a:defPPr>
              <a:defRPr lang="en-US"/>
            </a:defPPr>
            <a:lvl1pPr>
              <a:defRPr sz="1400" b="1">
                <a:latin typeface="Huawei Sans" panose="020C0503030203020204" pitchFamily="34" charset="0"/>
                <a:ea typeface="方正兰亭黑简体" panose="02000000000000000000" pitchFamily="2" charset="-122"/>
              </a:defRPr>
            </a:lvl1pPr>
          </a:lstStyle>
          <a:p>
            <a:r>
              <a:rPr lang="en-US" dirty="0"/>
              <a:t>Structured data: easy to understand for machines</a:t>
            </a:r>
          </a:p>
          <a:p>
            <a:r>
              <a:rPr lang="en-US" b="0" dirty="0"/>
              <a:t>{  "Interfaces":    </a:t>
            </a:r>
          </a:p>
          <a:p>
            <a:r>
              <a:rPr lang="en-US" b="0" dirty="0"/>
              <a:t>      { "GigabitEthernet0/0/0": </a:t>
            </a:r>
          </a:p>
          <a:p>
            <a:r>
              <a:rPr lang="en-US" b="0" dirty="0"/>
              <a:t>           { "</a:t>
            </a:r>
            <a:r>
              <a:rPr lang="en-US" b="0" dirty="0" err="1"/>
              <a:t>InUti</a:t>
            </a:r>
            <a:r>
              <a:rPr lang="en-US" b="0" dirty="0"/>
              <a:t>": "10", "</a:t>
            </a:r>
            <a:r>
              <a:rPr lang="en-US" b="0" dirty="0" err="1"/>
              <a:t>OutUti</a:t>
            </a:r>
            <a:r>
              <a:rPr lang="en-US" b="0" dirty="0"/>
              <a:t>": "20", "</a:t>
            </a:r>
            <a:r>
              <a:rPr lang="en-US" b="0" dirty="0" err="1"/>
              <a:t>inErrors</a:t>
            </a:r>
            <a:r>
              <a:rPr lang="en-US" b="0" dirty="0"/>
              <a:t>": "0", "</a:t>
            </a:r>
            <a:r>
              <a:rPr lang="en-US" b="0" dirty="0" err="1"/>
              <a:t>outErrors</a:t>
            </a:r>
            <a:r>
              <a:rPr lang="en-US" b="0" dirty="0"/>
              <a:t>": "0" },       </a:t>
            </a:r>
          </a:p>
          <a:p>
            <a:r>
              <a:rPr lang="en-US" b="0" dirty="0"/>
              <a:t>        "GigabitEthernet0/0/1":      </a:t>
            </a:r>
          </a:p>
          <a:p>
            <a:r>
              <a:rPr lang="en-US" b="0" dirty="0"/>
              <a:t>           {"</a:t>
            </a:r>
            <a:r>
              <a:rPr lang="en-US" b="0" dirty="0" err="1"/>
              <a:t>InUti</a:t>
            </a:r>
            <a:r>
              <a:rPr lang="en-US" b="0" dirty="0"/>
              <a:t>": "20", "</a:t>
            </a:r>
            <a:r>
              <a:rPr lang="en-US" b="0" dirty="0" err="1"/>
              <a:t>OutUti</a:t>
            </a:r>
            <a:r>
              <a:rPr lang="en-US" b="0" dirty="0"/>
              <a:t>": "30", "</a:t>
            </a:r>
            <a:r>
              <a:rPr lang="en-US" b="0" dirty="0" err="1"/>
              <a:t>inErrors</a:t>
            </a:r>
            <a:r>
              <a:rPr lang="en-US" b="0" dirty="0"/>
              <a:t>": "0", "outErrors":"0"}  </a:t>
            </a:r>
          </a:p>
          <a:p>
            <a:r>
              <a:rPr lang="en-US" b="0" dirty="0"/>
              <a:t>      }</a:t>
            </a:r>
          </a:p>
          <a:p>
            <a:r>
              <a:rPr lang="en-US" b="0" dirty="0"/>
              <a:t>}</a:t>
            </a:r>
          </a:p>
        </p:txBody>
      </p:sp>
      <p:sp>
        <p:nvSpPr>
          <p:cNvPr id="5" name="文本框 4"/>
          <p:cNvSpPr txBox="1"/>
          <p:nvPr/>
        </p:nvSpPr>
        <p:spPr bwMode="gray">
          <a:xfrm>
            <a:off x="435293" y="2752366"/>
            <a:ext cx="5016500" cy="1200150"/>
          </a:xfrm>
          <a:prstGeom prst="rect">
            <a:avLst/>
          </a:prstGeom>
          <a:solidFill>
            <a:schemeClr val="bg1">
              <a:lumMod val="85000"/>
            </a:schemeClr>
          </a:solidFill>
          <a:ln>
            <a:noFill/>
          </a:ln>
        </p:spPr>
        <p:txBody>
          <a:bodyPr wrap="square" rtlCol="0">
            <a:spAutoFit/>
          </a:bodyPr>
          <a:lstStyle>
            <a:defPPr>
              <a:defRPr lang="en-US"/>
            </a:defPPr>
            <a:lvl1pPr>
              <a:defRPr sz="1400" b="1">
                <a:latin typeface="Huawei Sans" panose="020C0503030203020204" pitchFamily="34" charset="0"/>
                <a:ea typeface="方正兰亭黑简体" panose="02000000000000000000" pitchFamily="2" charset="-122"/>
              </a:defRPr>
            </a:lvl1pPr>
          </a:lstStyle>
          <a:p>
            <a:r>
              <a:rPr lang="en-US" dirty="0"/>
              <a:t>Unstructured data: easy to understand for humans</a:t>
            </a:r>
          </a:p>
          <a:p>
            <a:r>
              <a:rPr lang="en-US" b="0" dirty="0"/>
              <a:t>Interface                        </a:t>
            </a:r>
            <a:r>
              <a:rPr lang="en-US" b="0" dirty="0" err="1"/>
              <a:t>InUti</a:t>
            </a:r>
            <a:r>
              <a:rPr lang="en-US" b="0" dirty="0"/>
              <a:t>  </a:t>
            </a:r>
            <a:r>
              <a:rPr lang="en-US" b="0" dirty="0" err="1"/>
              <a:t>OutUti</a:t>
            </a:r>
            <a:r>
              <a:rPr lang="en-US" b="0" dirty="0"/>
              <a:t>   </a:t>
            </a:r>
            <a:r>
              <a:rPr lang="en-US" b="0" dirty="0" err="1"/>
              <a:t>inErrors</a:t>
            </a:r>
            <a:r>
              <a:rPr lang="en-US" b="0" dirty="0"/>
              <a:t>  </a:t>
            </a:r>
            <a:r>
              <a:rPr lang="en-US" b="0" dirty="0" err="1"/>
              <a:t>outErrors</a:t>
            </a:r>
            <a:endParaRPr lang="en-US" b="0" dirty="0"/>
          </a:p>
          <a:p>
            <a:r>
              <a:rPr lang="en-US" b="0" dirty="0"/>
              <a:t>GigabitEthernet0/0/0       10%    20%          0          0</a:t>
            </a:r>
          </a:p>
          <a:p>
            <a:r>
              <a:rPr lang="en-US" b="0" dirty="0"/>
              <a:t>GigabitEthernet0/0/1       20%    30%          0          0</a:t>
            </a:r>
          </a:p>
          <a:p>
            <a:r>
              <a:rPr lang="en-US" dirty="0"/>
              <a:t>...</a:t>
            </a:r>
          </a:p>
        </p:txBody>
      </p:sp>
      <p:sp>
        <p:nvSpPr>
          <p:cNvPr id="6" name="Oval 124"/>
          <p:cNvSpPr/>
          <p:nvPr/>
        </p:nvSpPr>
        <p:spPr bwMode="gray">
          <a:xfrm>
            <a:off x="2838196" y="4406541"/>
            <a:ext cx="6397625" cy="1711325"/>
          </a:xfrm>
          <a:prstGeom prst="ellipse">
            <a:avLst/>
          </a:prstGeom>
          <a:gradFill flip="none" rotWithShape="1">
            <a:gsLst>
              <a:gs pos="0">
                <a:srgbClr val="5B9BD5">
                  <a:lumMod val="5000"/>
                  <a:lumOff val="95000"/>
                </a:srgbClr>
              </a:gs>
              <a:gs pos="100000">
                <a:srgbClr val="BEE9EE"/>
              </a:gs>
            </a:gsLst>
            <a:lin ang="5400000" scaled="1"/>
            <a:tileRect/>
          </a:gradFill>
          <a:ln w="12700" cap="flat" cmpd="sng" algn="ctr">
            <a:noFill/>
            <a:prstDash val="solid"/>
            <a:miter lim="800000"/>
          </a:ln>
          <a:effectLst/>
        </p:spPr>
        <p:txBody>
          <a:bodyPr rtlCol="0" anchor="ctr"/>
          <a:lstStyle/>
          <a:p>
            <a:pPr algn="ctr" defTabSz="914309"/>
            <a:endParaRPr lang="en-US" altLang="zh-CN" kern="0" dirty="0">
              <a:solidFill>
                <a:prstClr val="white"/>
              </a:solidFill>
              <a:latin typeface="Huawei Sans" panose="020C0503030203020204" pitchFamily="34" charset="0"/>
              <a:ea typeface="方正兰亭黑简体" panose="02000000000000000000" pitchFamily="2" charset="-122"/>
            </a:endParaRPr>
          </a:p>
        </p:txBody>
      </p:sp>
      <p:pic>
        <p:nvPicPr>
          <p:cNvPr id="35847"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5321046" y="4618708"/>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403721" y="4618708"/>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49" name="Straight Connector 4"/>
          <p:cNvCxnSpPr>
            <a:cxnSpLocks/>
            <a:stCxn id="35847" idx="3"/>
          </p:cNvCxnSpPr>
          <p:nvPr/>
        </p:nvCxnSpPr>
        <p:spPr bwMode="gray">
          <a:xfrm flipV="1">
            <a:off x="5670296" y="4771108"/>
            <a:ext cx="733425" cy="794"/>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0"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906583" y="515425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4468558" y="555430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2" name="Straight Connector 9"/>
          <p:cNvCxnSpPr>
            <a:cxnSpLocks noChangeShapeType="1"/>
            <a:stCxn id="35850" idx="3"/>
            <a:endCxn id="35851" idx="0"/>
          </p:cNvCxnSpPr>
          <p:nvPr/>
        </p:nvCxnSpPr>
        <p:spPr bwMode="gray">
          <a:xfrm>
            <a:off x="4255833" y="5306653"/>
            <a:ext cx="387350"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3" name="Straight Connector 15"/>
          <p:cNvCxnSpPr>
            <a:cxnSpLocks noChangeShapeType="1"/>
            <a:stCxn id="35850" idx="3"/>
            <a:endCxn id="35847" idx="2"/>
          </p:cNvCxnSpPr>
          <p:nvPr/>
        </p:nvCxnSpPr>
        <p:spPr bwMode="gray">
          <a:xfrm flipV="1">
            <a:off x="4255833" y="4925096"/>
            <a:ext cx="1239838" cy="382351"/>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4"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7265733" y="555430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5" name="Straight Connector 67"/>
          <p:cNvCxnSpPr>
            <a:cxnSpLocks noChangeShapeType="1"/>
            <a:stCxn id="35857" idx="1"/>
            <a:endCxn id="35848" idx="2"/>
          </p:cNvCxnSpPr>
          <p:nvPr/>
        </p:nvCxnSpPr>
        <p:spPr bwMode="gray">
          <a:xfrm flipH="1" flipV="1">
            <a:off x="6578346" y="4925096"/>
            <a:ext cx="1257300" cy="382351"/>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6" name="Straight Connector 70"/>
          <p:cNvCxnSpPr>
            <a:cxnSpLocks noChangeShapeType="1"/>
            <a:endCxn id="35854" idx="0"/>
          </p:cNvCxnSpPr>
          <p:nvPr/>
        </p:nvCxnSpPr>
        <p:spPr bwMode="gray">
          <a:xfrm flipH="1">
            <a:off x="7440358" y="5306653"/>
            <a:ext cx="395288" cy="24765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pic>
        <p:nvPicPr>
          <p:cNvPr id="35857" name="图片 26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7835646" y="5154253"/>
            <a:ext cx="3492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858" name="Straight Connector 18"/>
          <p:cNvCxnSpPr>
            <a:cxnSpLocks noChangeShapeType="1"/>
            <a:stCxn id="35851" idx="3"/>
            <a:endCxn id="35854" idx="1"/>
          </p:cNvCxnSpPr>
          <p:nvPr/>
        </p:nvCxnSpPr>
        <p:spPr bwMode="gray">
          <a:xfrm>
            <a:off x="4817808" y="5708291"/>
            <a:ext cx="244792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59" name="Straight Connector 15"/>
          <p:cNvCxnSpPr>
            <a:cxnSpLocks noChangeShapeType="1"/>
            <a:stCxn id="35854" idx="0"/>
            <a:endCxn id="35847" idx="2"/>
          </p:cNvCxnSpPr>
          <p:nvPr/>
        </p:nvCxnSpPr>
        <p:spPr bwMode="gray">
          <a:xfrm flipH="1" flipV="1">
            <a:off x="5495671" y="4925096"/>
            <a:ext cx="1944687" cy="62920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0" name="Straight Connector 15"/>
          <p:cNvCxnSpPr>
            <a:cxnSpLocks noChangeShapeType="1"/>
            <a:stCxn id="35851" idx="0"/>
            <a:endCxn id="35848" idx="2"/>
          </p:cNvCxnSpPr>
          <p:nvPr/>
        </p:nvCxnSpPr>
        <p:spPr bwMode="gray">
          <a:xfrm flipV="1">
            <a:off x="4643183" y="4925096"/>
            <a:ext cx="1935163" cy="629207"/>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1" name="Straight Connector 15"/>
          <p:cNvCxnSpPr>
            <a:cxnSpLocks/>
            <a:stCxn id="35850" idx="3"/>
            <a:endCxn id="35854" idx="1"/>
          </p:cNvCxnSpPr>
          <p:nvPr/>
        </p:nvCxnSpPr>
        <p:spPr bwMode="gray">
          <a:xfrm>
            <a:off x="4255833" y="5306653"/>
            <a:ext cx="3009900"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5862" name="Straight Connector 15"/>
          <p:cNvCxnSpPr>
            <a:cxnSpLocks noChangeShapeType="1"/>
            <a:stCxn id="35851" idx="3"/>
            <a:endCxn id="35857" idx="1"/>
          </p:cNvCxnSpPr>
          <p:nvPr/>
        </p:nvCxnSpPr>
        <p:spPr bwMode="gray">
          <a:xfrm flipV="1">
            <a:off x="4817808" y="5306653"/>
            <a:ext cx="3017838" cy="401638"/>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sp>
        <p:nvSpPr>
          <p:cNvPr id="23" name="文本框 57"/>
          <p:cNvSpPr txBox="1"/>
          <p:nvPr/>
        </p:nvSpPr>
        <p:spPr bwMode="gray">
          <a:xfrm>
            <a:off x="5207410" y="5801032"/>
            <a:ext cx="1672048" cy="246221"/>
          </a:xfrm>
          <a:prstGeom prst="rect">
            <a:avLst/>
          </a:prstGeom>
          <a:noFill/>
        </p:spPr>
        <p:txBody>
          <a:bodyPr wrap="square" lIns="0" tIns="0" rIns="0" bIns="0">
            <a:spAutoFit/>
          </a:bodyPr>
          <a:lstStyle/>
          <a:p>
            <a:pPr algn="ctr" defTabSz="914309" eaLnBrk="1" fontAlgn="ctr" hangingPunct="1">
              <a:spcBef>
                <a:spcPts val="0"/>
              </a:spcBef>
              <a:spcAft>
                <a:spcPts val="0"/>
              </a:spcAft>
              <a:defRPr/>
            </a:pPr>
            <a:r>
              <a:rPr lang="en-US" sz="1600" b="1" dirty="0">
                <a:latin typeface="Huawei Sans" panose="020C0503030203020204" pitchFamily="34" charset="0"/>
                <a:ea typeface="+mn-ea"/>
              </a:rPr>
              <a:t>Network devices</a:t>
            </a:r>
          </a:p>
        </p:txBody>
      </p:sp>
      <p:cxnSp>
        <p:nvCxnSpPr>
          <p:cNvPr id="35864" name="Straight Connector 180"/>
          <p:cNvCxnSpPr>
            <a:cxnSpLocks/>
            <a:stCxn id="5" idx="2"/>
            <a:endCxn id="35850" idx="0"/>
          </p:cNvCxnSpPr>
          <p:nvPr/>
        </p:nvCxnSpPr>
        <p:spPr bwMode="gray">
          <a:xfrm>
            <a:off x="2943543" y="3952516"/>
            <a:ext cx="1137665" cy="1201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5" name="Straight Connector 180"/>
          <p:cNvCxnSpPr>
            <a:cxnSpLocks/>
            <a:stCxn id="5" idx="2"/>
            <a:endCxn id="35847" idx="0"/>
          </p:cNvCxnSpPr>
          <p:nvPr/>
        </p:nvCxnSpPr>
        <p:spPr bwMode="gray">
          <a:xfrm>
            <a:off x="2943543" y="3952516"/>
            <a:ext cx="2552128" cy="66619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6" name="Straight Connector 180"/>
          <p:cNvCxnSpPr>
            <a:cxnSpLocks/>
            <a:stCxn id="5" idx="2"/>
            <a:endCxn id="35848" idx="0"/>
          </p:cNvCxnSpPr>
          <p:nvPr/>
        </p:nvCxnSpPr>
        <p:spPr bwMode="gray">
          <a:xfrm>
            <a:off x="2943543" y="3952516"/>
            <a:ext cx="3634803" cy="666192"/>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7" name="Straight Connector 180"/>
          <p:cNvCxnSpPr>
            <a:cxnSpLocks/>
            <a:stCxn id="5" idx="2"/>
            <a:endCxn id="35857" idx="0"/>
          </p:cNvCxnSpPr>
          <p:nvPr/>
        </p:nvCxnSpPr>
        <p:spPr bwMode="gray">
          <a:xfrm>
            <a:off x="2943543" y="3952516"/>
            <a:ext cx="5066728" cy="120173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8" name="Straight Connector 180"/>
          <p:cNvCxnSpPr>
            <a:cxnSpLocks/>
            <a:stCxn id="5" idx="2"/>
            <a:endCxn id="35854" idx="0"/>
          </p:cNvCxnSpPr>
          <p:nvPr/>
        </p:nvCxnSpPr>
        <p:spPr bwMode="gray">
          <a:xfrm>
            <a:off x="2943543" y="3952516"/>
            <a:ext cx="4496815" cy="160178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69" name="Straight Connector 180"/>
          <p:cNvCxnSpPr>
            <a:cxnSpLocks/>
            <a:stCxn id="5" idx="2"/>
            <a:endCxn id="35851" idx="0"/>
          </p:cNvCxnSpPr>
          <p:nvPr/>
        </p:nvCxnSpPr>
        <p:spPr bwMode="gray">
          <a:xfrm>
            <a:off x="2943543" y="3952516"/>
            <a:ext cx="1699640" cy="1601787"/>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0" name="Straight Connector 180"/>
          <p:cNvCxnSpPr>
            <a:cxnSpLocks/>
            <a:stCxn id="4" idx="2"/>
            <a:endCxn id="35850" idx="0"/>
          </p:cNvCxnSpPr>
          <p:nvPr/>
        </p:nvCxnSpPr>
        <p:spPr bwMode="gray">
          <a:xfrm flipH="1">
            <a:off x="4081208" y="4392928"/>
            <a:ext cx="4823080" cy="761325"/>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1" name="Straight Connector 180"/>
          <p:cNvCxnSpPr>
            <a:cxnSpLocks/>
            <a:stCxn id="4" idx="2"/>
            <a:endCxn id="35847" idx="0"/>
          </p:cNvCxnSpPr>
          <p:nvPr/>
        </p:nvCxnSpPr>
        <p:spPr bwMode="gray">
          <a:xfrm flipH="1">
            <a:off x="5495671" y="4392928"/>
            <a:ext cx="3408617" cy="225780"/>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2" name="Straight Connector 180"/>
          <p:cNvCxnSpPr>
            <a:cxnSpLocks/>
            <a:stCxn id="4" idx="2"/>
            <a:endCxn id="35848" idx="0"/>
          </p:cNvCxnSpPr>
          <p:nvPr/>
        </p:nvCxnSpPr>
        <p:spPr bwMode="gray">
          <a:xfrm flipH="1">
            <a:off x="6578346" y="4392928"/>
            <a:ext cx="2325942" cy="225780"/>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3" name="Straight Connector 180"/>
          <p:cNvCxnSpPr>
            <a:cxnSpLocks/>
            <a:stCxn id="4" idx="2"/>
            <a:endCxn id="35857" idx="0"/>
          </p:cNvCxnSpPr>
          <p:nvPr/>
        </p:nvCxnSpPr>
        <p:spPr bwMode="gray">
          <a:xfrm flipH="1">
            <a:off x="8010271" y="4392928"/>
            <a:ext cx="894017" cy="761325"/>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4" name="Straight Connector 180"/>
          <p:cNvCxnSpPr>
            <a:cxnSpLocks/>
            <a:stCxn id="4" idx="2"/>
            <a:endCxn id="35851" idx="0"/>
          </p:cNvCxnSpPr>
          <p:nvPr/>
        </p:nvCxnSpPr>
        <p:spPr bwMode="gray">
          <a:xfrm flipH="1">
            <a:off x="4643183" y="4392928"/>
            <a:ext cx="4261105" cy="1161375"/>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cxnSp>
        <p:nvCxnSpPr>
          <p:cNvPr id="35875" name="Straight Connector 180"/>
          <p:cNvCxnSpPr>
            <a:cxnSpLocks/>
            <a:stCxn id="4" idx="2"/>
            <a:endCxn id="35854" idx="0"/>
          </p:cNvCxnSpPr>
          <p:nvPr/>
        </p:nvCxnSpPr>
        <p:spPr bwMode="gray">
          <a:xfrm flipH="1">
            <a:off x="7440358" y="4392928"/>
            <a:ext cx="1463930" cy="1161375"/>
          </a:xfrm>
          <a:prstGeom prst="line">
            <a:avLst/>
          </a:prstGeom>
          <a:noFill/>
          <a:ln w="19050" algn="ctr">
            <a:solidFill>
              <a:srgbClr val="FFC000"/>
            </a:solidFill>
            <a:prstDash val="sysDash"/>
            <a:miter lim="800000"/>
            <a:headEnd/>
            <a:tailEnd/>
          </a:ln>
          <a:extLst>
            <a:ext uri="{909E8E84-426E-40DD-AFC4-6F175D3DCCD1}">
              <a14:hiddenFill xmlns:a14="http://schemas.microsoft.com/office/drawing/2010/main">
                <a:noFill/>
              </a14:hiddenFill>
            </a:ext>
          </a:extLst>
        </p:spPr>
      </p:cxnSp>
      <p:sp>
        <p:nvSpPr>
          <p:cNvPr id="35876" name="文本框 35"/>
          <p:cNvSpPr txBox="1">
            <a:spLocks noChangeArrowheads="1"/>
          </p:cNvSpPr>
          <p:nvPr/>
        </p:nvSpPr>
        <p:spPr bwMode="gray">
          <a:xfrm>
            <a:off x="1406049" y="4285890"/>
            <a:ext cx="1700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CLI/SSH, SNMP</a:t>
            </a:r>
          </a:p>
        </p:txBody>
      </p:sp>
      <p:sp>
        <p:nvSpPr>
          <p:cNvPr id="35877" name="文本框 36"/>
          <p:cNvSpPr txBox="1">
            <a:spLocks noChangeArrowheads="1"/>
          </p:cNvSpPr>
          <p:nvPr/>
        </p:nvSpPr>
        <p:spPr bwMode="gray">
          <a:xfrm>
            <a:off x="9461246" y="4753409"/>
            <a:ext cx="2359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Huawei Sans" panose="020C0503030203020204" pitchFamily="34" charset="0"/>
                <a:ea typeface="方正兰亭黑简体" panose="02000000000000000000" pitchFamily="2" charset="-122"/>
              </a:defRPr>
            </a:lvl1pPr>
            <a:lvl2pPr marL="742950" indent="-285750">
              <a:defRPr>
                <a:solidFill>
                  <a:schemeClr val="tx1"/>
                </a:solidFill>
                <a:latin typeface="Huawei Sans" panose="020C0503030203020204" pitchFamily="34" charset="0"/>
                <a:ea typeface="方正兰亭黑简体" panose="02000000000000000000" pitchFamily="2" charset="-122"/>
              </a:defRPr>
            </a:lvl2pPr>
            <a:lvl3pPr marL="1143000" indent="-228600">
              <a:defRPr>
                <a:solidFill>
                  <a:schemeClr val="tx1"/>
                </a:solidFill>
                <a:latin typeface="Huawei Sans" panose="020C0503030203020204" pitchFamily="34" charset="0"/>
                <a:ea typeface="方正兰亭黑简体" panose="02000000000000000000" pitchFamily="2" charset="-122"/>
              </a:defRPr>
            </a:lvl3pPr>
            <a:lvl4pPr marL="1600200" indent="-228600">
              <a:defRPr>
                <a:solidFill>
                  <a:schemeClr val="tx1"/>
                </a:solidFill>
                <a:latin typeface="Huawei Sans" panose="020C0503030203020204" pitchFamily="34" charset="0"/>
                <a:ea typeface="方正兰亭黑简体" panose="02000000000000000000" pitchFamily="2" charset="-122"/>
              </a:defRPr>
            </a:lvl4pPr>
            <a:lvl5pPr marL="2057400" indent="-228600">
              <a:defRPr>
                <a:solidFill>
                  <a:schemeClr val="tx1"/>
                </a:solidFill>
                <a:latin typeface="Huawei Sans" panose="020C0503030203020204" pitchFamily="34" charset="0"/>
                <a:ea typeface="方正兰亭黑简体" panose="02000000000000000000" pitchFamily="2" charset="-122"/>
              </a:defRPr>
            </a:lvl5pPr>
            <a:lvl6pPr marL="25146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6pPr>
            <a:lvl7pPr marL="29718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7pPr>
            <a:lvl8pPr marL="34290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8pPr>
            <a:lvl9pPr marL="3886200" indent="-228600" fontAlgn="base">
              <a:spcBef>
                <a:spcPct val="0"/>
              </a:spcBef>
              <a:spcAft>
                <a:spcPct val="0"/>
              </a:spcAft>
              <a:defRPr>
                <a:solidFill>
                  <a:schemeClr val="tx1"/>
                </a:solidFill>
                <a:latin typeface="Huawei Sans" panose="020C0503030203020204" pitchFamily="34" charset="0"/>
                <a:ea typeface="方正兰亭黑简体" panose="02000000000000000000" pitchFamily="2" charset="-122"/>
              </a:defRPr>
            </a:lvl9pPr>
          </a:lstStyle>
          <a:p>
            <a:pPr eaLnBrk="1" fontAlgn="ctr" hangingPunct="1"/>
            <a:r>
              <a:rPr lang="en-US" sz="1600" dirty="0">
                <a:latin typeface="Huawei Sans" panose="020C0503030203020204" pitchFamily="34" charset="0"/>
              </a:rPr>
              <a:t>NETCONF, RESTCONF</a:t>
            </a:r>
          </a:p>
        </p:txBody>
      </p:sp>
    </p:spTree>
    <p:extLst>
      <p:ext uri="{BB962C8B-B14F-4D97-AF65-F5344CB8AC3E}">
        <p14:creationId xmlns:p14="http://schemas.microsoft.com/office/powerpoint/2010/main" val="454649147"/>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F4AB9D-EB10-4CC9-9AFF-DFECA977EBC9}">
  <ds:schemaRefs>
    <ds:schemaRef ds:uri="http://www.w3.org/XML/1998/namespace"/>
    <ds:schemaRef ds:uri="http://schemas.openxmlformats.org/package/2006/metadata/core-properties"/>
    <ds:schemaRef ds:uri="http://purl.org/dc/elements/1.1/"/>
    <ds:schemaRef ds:uri="http://purl.org/dc/terms/"/>
    <ds:schemaRef ds:uri="http://schemas.microsoft.com/office/2006/documentManagement/type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199939A-008D-456A-A359-1975A68BA356}"/>
</file>

<file path=customXml/itemProps3.xml><?xml version="1.0" encoding="utf-8"?>
<ds:datastoreItem xmlns:ds="http://schemas.openxmlformats.org/officeDocument/2006/customXml" ds:itemID="{126F87A5-94B1-4495-92B6-68DA74E442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1442</TotalTime>
  <Words>3437</Words>
  <Application>Microsoft Office PowerPoint</Application>
  <PresentationFormat>宽屏</PresentationFormat>
  <Paragraphs>411</Paragraphs>
  <Slides>30</Slides>
  <Notes>30</Notes>
  <HiddenSlides>2</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30</vt:i4>
      </vt:variant>
    </vt:vector>
  </HeadingPairs>
  <TitlesOfParts>
    <vt:vector size="40" baseType="lpstr">
      <vt:lpstr>方正兰亭黑简体</vt:lpstr>
      <vt:lpstr>微软雅黑</vt:lpstr>
      <vt:lpstr>Huawei Sans</vt:lpstr>
      <vt:lpstr>微软雅黑</vt:lpstr>
      <vt:lpstr>Arial</vt:lpstr>
      <vt:lpstr>Wingdings</vt:lpstr>
      <vt:lpstr>1_标题页模板</vt:lpstr>
      <vt:lpstr>2_自功能页模板</vt:lpstr>
      <vt:lpstr>3_内容页模板</vt:lpstr>
      <vt:lpstr>4_感谢页模板</vt:lpstr>
      <vt:lpstr>PowerPoint 演示文稿</vt:lpstr>
      <vt:lpstr>Network Automation Overview</vt:lpstr>
      <vt:lpstr>PowerPoint 演示文稿</vt:lpstr>
      <vt:lpstr>PowerPoint 演示文稿</vt:lpstr>
      <vt:lpstr>PowerPoint 演示文稿</vt:lpstr>
      <vt:lpstr>Background: Complex Networks</vt:lpstr>
      <vt:lpstr>Background: Network Architecture Transformation</vt:lpstr>
      <vt:lpstr>Basic Network Automation</vt:lpstr>
      <vt:lpstr>Development of Network Automation</vt:lpstr>
      <vt:lpstr>Network Openness and Programmability</vt:lpstr>
      <vt:lpstr>Huawei iMaster NCE, Open and Programmable</vt:lpstr>
      <vt:lpstr>PowerPoint 演示文稿</vt:lpstr>
      <vt:lpstr>Network Automation Engineers</vt:lpstr>
      <vt:lpstr>Comprehensive Competence Model</vt:lpstr>
      <vt:lpstr>Expertise</vt:lpstr>
      <vt:lpstr>PowerPoint 演示文稿</vt:lpstr>
      <vt:lpstr>Device Openness and Programmability</vt:lpstr>
      <vt:lpstr>NCE Northbound Openness</vt:lpstr>
      <vt:lpstr>Huawei NCE Service Openness and Programmability</vt:lpstr>
      <vt:lpstr>PowerPoint 演示文稿</vt:lpstr>
      <vt:lpstr>PowerPoint 演示文稿</vt:lpstr>
      <vt:lpstr>AI: New General Purpose Technology</vt:lpstr>
      <vt:lpstr>AI-based Network Becomes a Consensus in the Industry</vt:lpstr>
      <vt:lpstr>Many Challenges in AI Implementation</vt:lpstr>
      <vt:lpstr>Network AI Engine iMaster NAIE</vt:lpstr>
      <vt:lpstr>Example: Intelligent Traffic Sorting</vt:lpstr>
      <vt:lpstr>Training of the Intelligent Traffic Sorting Model</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212</cp:revision>
  <dcterms:created xsi:type="dcterms:W3CDTF">2018-11-29T10:16:29Z</dcterms:created>
  <dcterms:modified xsi:type="dcterms:W3CDTF">2021-11-03T02:24:06Z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(3)RsBZJauIYfY6zgW7pmBjK1N2s7LcjUrbxYnng8yLoFQAuRwPDTnRowbaY0xLfpb3ZwHtCCEn
cOxUfEVQSsfiXsrZkYEDGYj1rZl89lycwCER+P3lqAGJcST9Y9uEUTcMDP8XXPt3xLXVdX+J
3fj4cfvfOXcdvuBqqcxrAcRKVzvoW97Fle4V2XW1FQy5gM0x7DSEqK45xsbA/9URJmaMheix
92BSkzXuif+iGTNfGW</vt:lpwstr>
  </property>
  <property fmtid="{D5CDD505-2E9C-101B-9397-08002B2CF9AE}" pid="3" name="_2015_ms_pID_7253431">
    <vt:lpwstr>u15yUQb7EUyhdjX9NeZpy1/AcNdOcUcIcn00qAD3U9bQ32GmCJxdpE
Dta0zY2kClLnXVprHnZNr3uC/h2rneG/lEFOrW9cRlB5WnTEI44h3DjHfsI94QnQp5eUHPkS
Zxm9U5Tn1Lwv3L+cNgDvbYGeoPnsGsWmn+G1/hXza+OYqFg8jRFgji1Y3hqTHbgtc7NL89dO
ORGl0szy6qeg1Yj13Wxa7fTD7FrRKCW7BCha</vt:lpwstr>
  </property>
  <property fmtid="{D5CDD505-2E9C-101B-9397-08002B2CF9AE}" pid="4" name="_2015_ms_pID_7253432">
    <vt:lpwstr>Jw==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