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8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8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6.xml" ContentType="application/vnd.openxmlformats-officedocument.presentationml.notesSlide+xml"/>
  <Override PartName="/ppt/tags/tag82.xml" ContentType="application/vnd.openxmlformats-officedocument.presentationml.tags+xml"/>
  <Override PartName="/ppt/notesSlides/notesSlide87.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9"/>
  </p:notesMasterIdLst>
  <p:handoutMasterIdLst>
    <p:handoutMasterId r:id="rId100"/>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62" clrIdx="0">
    <p:extLst>
      <p:ext uri="{19B8F6BF-5375-455C-9EA6-DF929625EA0E}">
        <p15:presenceInfo xmlns:p15="http://schemas.microsoft.com/office/powerpoint/2012/main" userId="S-1-5-21-147214757-305610072-1517763936-4736116" providerId="AD"/>
      </p:ext>
    </p:extLst>
  </p:cmAuthor>
  <p:cmAuthor id="2" name="liqinyang" initials="l" lastIdx="46" clrIdx="1">
    <p:extLst>
      <p:ext uri="{19B8F6BF-5375-455C-9EA6-DF929625EA0E}">
        <p15:presenceInfo xmlns:p15="http://schemas.microsoft.com/office/powerpoint/2012/main" userId="S-1-5-21-147214757-305610072-1517763936-7373827" providerId="AD"/>
      </p:ext>
    </p:extLst>
  </p:cmAuthor>
  <p:cmAuthor id="3" name="yusheng" initials="y" lastIdx="20" clrIdx="2">
    <p:extLst>
      <p:ext uri="{19B8F6BF-5375-455C-9EA6-DF929625EA0E}">
        <p15:presenceInfo xmlns:p15="http://schemas.microsoft.com/office/powerpoint/2012/main" userId="S-1-5-21-147214757-305610072-1517763936-86089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8189"/>
    <a:srgbClr val="81C15F"/>
    <a:srgbClr val="56C4D2"/>
    <a:srgbClr val="BEE9EE"/>
    <a:srgbClr val="C7000B"/>
    <a:srgbClr val="EEB3B8"/>
    <a:srgbClr val="D0E8C4"/>
    <a:srgbClr val="F6B78C"/>
    <a:srgbClr val="FAD3BB"/>
    <a:srgbClr val="FEEE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259" autoAdjust="0"/>
  </p:normalViewPr>
  <p:slideViewPr>
    <p:cSldViewPr snapToGrid="0" snapToObjects="1">
      <p:cViewPr varScale="1">
        <p:scale>
          <a:sx n="99" d="100"/>
          <a:sy n="99" d="100"/>
        </p:scale>
        <p:origin x="72"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1169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81966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4" name="Slide Image Placeholder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79141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more information about MPLS, see HCIP-Datacom-Advanced Routing &amp; Switching Technology.</a:t>
            </a:r>
            <a:endParaRPr lang="zh-CN" altLang="zh-CN"/>
          </a:p>
          <a:p>
            <a:pPr lvl="0"/>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1047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4291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4671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9718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493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2787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815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0637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1836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Based on MPLS and IPv6 forwarding technologies, SR Policies can be classified into SR-MPLS and SRv6 Policies.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9598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852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6801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5273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00846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Traditional switching networks, such as asynchronous transfer mode (ATM) and frame relay (FR) networks, are integrated with IP or MPLS networks. As a result, Layer 2 virtual private network (L2VPN) emerges. L2VPN includes Virtual Pseudo Wire Service (VPWS) and Virtual Private LAN Service (VPLS):</a:t>
            </a:r>
            <a:endParaRPr lang="zh-CN" altLang="zh-CN" dirty="0"/>
          </a:p>
          <a:p>
            <a:pPr lvl="1"/>
            <a:r>
              <a:rPr lang="en-US" altLang="zh-CN" dirty="0"/>
              <a:t>VPWS is a P2P L2VPN technology that emulates the basic behaviors and characteristics of services such as ATM and frame relay.</a:t>
            </a:r>
            <a:endParaRPr lang="zh-CN" altLang="zh-CN" dirty="0"/>
          </a:p>
          <a:p>
            <a:pPr lvl="1"/>
            <a:r>
              <a:rPr lang="en-US" altLang="zh-CN" dirty="0"/>
              <a:t>VPLS provides P2MP L2VPN services so that sites are connected as if they were on the same LAN.</a:t>
            </a:r>
            <a:endParaRPr lang="zh-CN" altLang="zh-CN" dirty="0"/>
          </a:p>
          <a:p>
            <a:pPr lvl="0"/>
            <a:r>
              <a:rPr lang="en-US" altLang="zh-CN" dirty="0"/>
              <a:t>Virtual Private Dial-up Network (VPDN) is a virtual private network constructed on the public network. It uses a dedicated network encryption communication protocol to provide access services for international organizations and mobile workforce of enterprises. There are multiple VPDN tunneling protocols, among which Layer Two Tunneling Protocol (L2TP) is the most widely used. Strictly speaking, L2TP is also a type of L2VPN, but its network structure and protocol design are quite different from those of other types of L2VPN. In addition, L2TP uses the dial-up mode. Therefore, L2TP is classified as VPDN.</a:t>
            </a:r>
            <a:endParaRPr lang="zh-CN" altLang="zh-CN" dirty="0"/>
          </a:p>
          <a:p>
            <a:pPr lvl="0"/>
            <a:r>
              <a:rPr lang="en-US" altLang="zh-CN" dirty="0"/>
              <a:t>L3VPN is also called Virtual Private Routing Network (VPRN), including RFC 2547-based BGP/MPLS IP VPN as well as IPsec VPN and GRE VPN carried over IPsec or GRE tunnels.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4600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A traditional L2VPN does not have any control plane and does not transmit service route information (MAC addresses). It uses BGP as the signaling protocol to establish VCs.</a:t>
            </a:r>
            <a:endParaRPr lang="zh-CN" altLang="zh-CN"/>
          </a:p>
          <a:p>
            <a:pPr lvl="0"/>
            <a:r>
              <a:rPr lang="en-US" altLang="zh-CN"/>
              <a:t>For details about VPN classification, see the book SRv6 Network Programming: Ushering in a New Era of IP Networks.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6654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VCs are also called pseudo wires (PWs) in some documents.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2294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05246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447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2756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502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59998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18039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GRE: GRE can be applied to both L2VPN and L3VPN. Generally, the bearer WAN for MPLS VPN uses LSPs as public network tunnels. If the bearer WAN (P devices) has only IP functions but not MPLS functions, and the PEs at the network edge have MPLS functions, the LSPs cannot be used as public network tunnels. In this case, GRE tunnels can be used to replace LSPs to provide L3VPN or L2VPN solutions on the bearer WAN.</a:t>
            </a:r>
            <a:endParaRPr lang="zh-CN" altLang="zh-CN"/>
          </a:p>
          <a:p>
            <a:pPr lvl="0"/>
            <a:r>
              <a:rPr lang="en-US" altLang="zh-CN"/>
              <a:t>SR-MPLS Policy: a type of SR-MPLS tunnel.</a:t>
            </a:r>
            <a:endParaRPr lang="zh-CN" altLang="zh-CN"/>
          </a:p>
          <a:p>
            <a:pPr lvl="0"/>
            <a:r>
              <a:rPr lang="en-US" altLang="zh-CN"/>
              <a:t>SRv6 Policy: a type of SRv6 tunnel.</a:t>
            </a:r>
            <a:endParaRPr lang="zh-CN" altLang="zh-CN"/>
          </a:p>
          <a:p>
            <a:pPr lvl="0"/>
            <a:r>
              <a:rPr lang="en-US" altLang="zh-CN"/>
              <a:t>You can configure tunnel policies or tunnel policy selectors for tunnel management. This course uses tunnel policy configuration as an example. Tunnel policy selectors apply to inter-AS VPN scenarios. For details, see the product documentation for NetEngine products.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1055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configuration of tunnel policy parameters involves many details. For example, CR-LSP-based tunnels include RSVP-TE tunnels and SR-MPLS TE tunnels. The system determines the priorities of these tunnels based on their up time. For details, see "VPN Tunnel Management Configuration" in the product documentation for Huawei NetEngine routers.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25242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the application of other types of VPN, such as VPNv6, L2VPN, and EVPN, see the product documentation for NetEngine routers.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29642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details, see "SR Policy" in 2. Terminology in RFC 8402. </a:t>
            </a:r>
            <a:endParaRPr lang="zh-CN" altLang="zh-CN"/>
          </a:p>
          <a:p>
            <a:pPr lvl="0"/>
            <a:r>
              <a:rPr lang="en-US" altLang="zh-CN"/>
              <a:t>SR Policy traffic diversion can be based on the binding SID, color, and DSCP value. Details are not provided here.</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65628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25055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11413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6769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66909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Different collection protocols may be used in different solutions. For example, PCEP is used to collect TE tunnel information on Huawei MPLS networks, and BGP SR Policy is used to collect TE tunnel information on SRv6 networks.</a:t>
            </a:r>
            <a:endParaRPr lang="zh-CN" altLang="zh-CN"/>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89246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Bandwidth-balanced path: path with more remaining bandwidth among all paths that meet the constraints and have the same cost.</a:t>
            </a:r>
            <a:endParaRPr lang="zh-CN" altLang="zh-CN"/>
          </a:p>
          <a:p>
            <a:pPr lvl="0"/>
            <a:r>
              <a:rPr lang="en-US" altLang="zh-CN"/>
              <a:t>Maximum-availability path: path with the maximum availability among all paths that meet the constraints.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66915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0383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21062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5026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8141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4596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036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the basic packet forwarding process, see HCIP-Datacom-Core Technology-01 Introduction to Network Devices.</a:t>
            </a:r>
            <a:endParaRPr lang="zh-CN" altLang="zh-CN"/>
          </a:p>
          <a:p>
            <a:pPr lvl="0"/>
            <a:r>
              <a:rPr lang="en-US" altLang="zh-CN"/>
              <a:t>Behavior aggregate classification: Packets are roughly classified based on the IP precedence or DSCP value of IP packets, TC value of IPv6 packets, EXP value of MPLS packets, and 802.1p value of VLAN packets to identify traffic with different priorities or service levels and implement internal-external priority mapping for the traffic.</a:t>
            </a:r>
            <a:endParaRPr lang="zh-CN" altLang="zh-CN"/>
          </a:p>
          <a:p>
            <a:pPr lvl="0"/>
            <a:r>
              <a:rPr lang="en-US" altLang="zh-CN"/>
              <a:t>Multi-field classification elaborately classifies packets based on complex rules, such as the 5-tuple (source address, source port number, protocol number, destination address, and destination port number).</a:t>
            </a:r>
            <a:endParaRPr lang="zh-CN" altLang="zh-CN"/>
          </a:p>
          <a:p>
            <a:pPr lvl="0"/>
            <a:r>
              <a:rPr lang="en-US" altLang="zh-CN"/>
              <a:t>Packet Forwarding Engine (PFE): After a router is powered on, it runs a routing protocol to learn the network topology and generate a routing table. If the interface board registers successfully, the main control board can generate forwarding entries according to the routing table and deliver entries to the interface board. In this manner, the router can forward packets according to the forwarding table. The component that forwards data packets is a chip located on an interface board and is called a packet forwarding engine (PFE).</a:t>
            </a:r>
            <a:endParaRPr lang="zh-CN"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54958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9181"/>
            <a:ext cx="5580063" cy="5418958"/>
          </a:xfrm>
        </p:spPr>
        <p:txBody>
          <a:bodyPr/>
          <a:lstStyle/>
          <a:p>
            <a:pPr lvl="0"/>
            <a:r>
              <a:rPr lang="en-US" altLang="zh-CN" dirty="0"/>
              <a:t>Traffic Management (TM): The interface board of a Huawei high-end router has a TM chip, which has a high-speed cache. In the case of congestion, data packets are temporarily stored in the cache in the form of queues. Then, the TM schedules the data packets out of the queue according to certain rules and sends the data packets to the switched network. If the cache capacity is exceeded, packets are discarded based on certain rules. </a:t>
            </a:r>
            <a:endParaRPr lang="zh-CN" altLang="zh-CN" dirty="0"/>
          </a:p>
          <a:p>
            <a:pPr lvl="0"/>
            <a:r>
              <a:rPr lang="en-US" altLang="zh-CN" dirty="0"/>
              <a:t>Committed access rate (CAR): The CAR ensures that the traffic does not exceed the bandwidth allowed by the inbound or outbound interface. Excess packets are directly discarded. Currently, CAR is used for traffic policing. CAR is implemented by the PFE. CAR can be implemented on the uplink PFE to ensure that the traffic rate does not exceed the bandwidth of the inbound interface. You can also perform CAR on the downlink PFE to ensure that the traffic rate does not exceed the bandwidth of the outbound interface.</a:t>
            </a:r>
            <a:endParaRPr lang="zh-CN" altLang="zh-CN" dirty="0"/>
          </a:p>
          <a:p>
            <a:pPr lvl="0"/>
            <a:r>
              <a:rPr lang="en-US" altLang="zh-CN" dirty="0"/>
              <a:t>Obtaining encapsulation information: On the downlink interface board, the obtained encapsulation information varies according to the forwarding technology. For example, the destination MAC address is obtained for IP forwarding, and the label information is obtained for MPLS forwarding.</a:t>
            </a:r>
            <a:endParaRPr lang="zh-CN" altLang="zh-CN" dirty="0"/>
          </a:p>
          <a:p>
            <a:endParaRPr lang="en-US" altLang="zh-CN" dirty="0"/>
          </a:p>
        </p:txBody>
      </p:sp>
    </p:spTree>
    <p:extLst>
      <p:ext uri="{BB962C8B-B14F-4D97-AF65-F5344CB8AC3E}">
        <p14:creationId xmlns:p14="http://schemas.microsoft.com/office/powerpoint/2010/main" val="555367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4509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82609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44186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23442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Weighted Random Early Detection (WRED): The system discards packets based on the drop policies configured for data packets or queues with different priorities. WRED is a congestion avoidance mechanism used to discard packets to prevent queues from being congested. For details, see the product documentation for Huawei NetEngine products.</a:t>
            </a:r>
            <a:endParaRPr lang="zh-CN" altLang="zh-CN"/>
          </a:p>
          <a:p>
            <a:pPr lvl="0"/>
            <a:r>
              <a:rPr lang="en-US" altLang="zh-CN"/>
              <a:t>FIFO: FIFO does not classify packets. FIFO allows packets to be queued and forwarded in the same order as they arrive at an interface.</a:t>
            </a:r>
            <a:endParaRPr lang="zh-CN" altLang="zh-CN"/>
          </a:p>
          <a:p>
            <a:pPr lvl="0"/>
            <a:r>
              <a:rPr lang="en-US" altLang="zh-CN"/>
              <a:t>SP: Queues are scheduled strictly according to their priorities. Packets in queues with a low priority can be scheduled only after all packets in queues with a higher priority are scheduled.</a:t>
            </a:r>
            <a:endParaRPr lang="zh-CN" altLang="zh-CN"/>
          </a:p>
          <a:p>
            <a:pPr lvl="0"/>
            <a:r>
              <a:rPr lang="en-US" altLang="zh-CN"/>
              <a:t>WFQ: The egress bandwidth is allocated to each flow according to the queue weight.</a:t>
            </a:r>
            <a:endParaRPr lang="zh-CN" altLang="zh-CN"/>
          </a:p>
          <a:p>
            <a:r>
              <a:rPr lang="en-US" altLang="zh-CN"/>
              <a:t>Other scheduling algorithms, such as RR polling, WRR weighted polling, and DRR differential polling, are not described here.</a:t>
            </a:r>
            <a:endParaRPr lang="zh-CN" altLang="zh-CN"/>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01521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PQ queue</a:t>
            </a:r>
            <a:endParaRPr lang="zh-CN" altLang="zh-CN"/>
          </a:p>
          <a:p>
            <a:pPr lvl="1"/>
            <a:r>
              <a:rPr lang="en-US" altLang="zh-CN"/>
              <a:t>PQ queues use the SP scheduling algorithm. That is, the packets in the queue with the highest priority are scheduled first. In this way, an absolute priority can be provided for different service data, the delay of delay-sensitive applications such as VoIP can be guaranteed, and the use of bandwidth by high-priority services can be absolutely prioritized.</a:t>
            </a:r>
            <a:endParaRPr lang="zh-CN" altLang="zh-CN"/>
          </a:p>
          <a:p>
            <a:pPr lvl="1"/>
            <a:r>
              <a:rPr lang="en-US" altLang="zh-CN"/>
              <a:t>Disadvantage: If the bandwidth of high-priority packets is not limited, low-priority packets may fail to obtain bandwidth and be scheduled.</a:t>
            </a:r>
            <a:endParaRPr lang="zh-CN" altLang="zh-CN"/>
          </a:p>
          <a:p>
            <a:pPr lvl="1"/>
            <a:r>
              <a:rPr lang="en-US" altLang="zh-CN"/>
              <a:t>Generally, only delay-sensitive services enter PQ queues.</a:t>
            </a:r>
            <a:endParaRPr lang="zh-CN" altLang="zh-CN"/>
          </a:p>
          <a:p>
            <a:pPr lvl="0"/>
            <a:r>
              <a:rPr lang="en-US" altLang="zh-CN"/>
              <a:t>WFQ queue</a:t>
            </a:r>
            <a:endParaRPr lang="zh-CN" altLang="zh-CN"/>
          </a:p>
          <a:p>
            <a:pPr lvl="1"/>
            <a:r>
              <a:rPr lang="en-US" altLang="zh-CN"/>
              <a:t>WFQ queues are scheduled based on weights. The WFQ scheduling algorithm can be used to allocate the remaining bandwidth based on weights.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183365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13581" y="728663"/>
            <a:ext cx="5580063" cy="5418958"/>
          </a:xfrm>
        </p:spPr>
        <p:txBody>
          <a:bodyPr/>
          <a:lstStyle/>
          <a:p>
            <a:pPr lvl="0"/>
            <a:r>
              <a:rPr lang="en-US" altLang="zh-CN" dirty="0"/>
              <a:t>LPQ queue</a:t>
            </a:r>
            <a:endParaRPr lang="zh-CN" altLang="zh-CN" dirty="0"/>
          </a:p>
          <a:p>
            <a:pPr lvl="1"/>
            <a:r>
              <a:rPr lang="en-US" altLang="zh-CN" dirty="0"/>
              <a:t>LPQ is a queue scheduling mechanism implemented on a high-speed link (Ethernet) interface. Low-speed links (such as serial and MP-Group links) do not support LPQ queues.</a:t>
            </a:r>
            <a:endParaRPr lang="zh-CN" altLang="zh-CN" dirty="0"/>
          </a:p>
          <a:p>
            <a:pPr lvl="1"/>
            <a:r>
              <a:rPr lang="en-US" altLang="zh-CN" dirty="0"/>
              <a:t>Similar to PQ queues, SP scheduling is also used between LPQ queues. The difference lies in that PQ queues can preempt the bandwidth of WFQ queues in the case of congestion, whereas LPQ queues cannot do so. After PQ and WFQ queue scheduling is complete, the remaining bandwidth is allocated to LPQ queues.</a:t>
            </a:r>
            <a:endParaRPr lang="zh-CN" altLang="zh-CN" dirty="0"/>
          </a:p>
          <a:p>
            <a:pPr lvl="1"/>
            <a:r>
              <a:rPr lang="en-US" altLang="zh-CN" dirty="0"/>
              <a:t>In actual applications, BE flows can be scheduled into LPQ queues. In this way, when the network load is heavy, BE flows can be completely contained to preferentially meet the requirements of other services.</a:t>
            </a:r>
            <a:endParaRPr lang="zh-CN" altLang="zh-CN" dirty="0"/>
          </a:p>
          <a:p>
            <a:r>
              <a:rPr lang="en-US" altLang="zh-CN" dirty="0"/>
              <a:t>All the eight queues on an interface can be configured as WFQ queues, PQ queues, LPQ queues, or a combination of WFQ and LPQ queues.</a:t>
            </a:r>
            <a:endParaRPr lang="zh-CN" altLang="zh-CN" dirty="0"/>
          </a:p>
          <a:p>
            <a:endParaRPr lang="zh-CN" altLang="en-US" dirty="0"/>
          </a:p>
        </p:txBody>
      </p:sp>
    </p:spTree>
    <p:extLst>
      <p:ext uri="{BB962C8B-B14F-4D97-AF65-F5344CB8AC3E}">
        <p14:creationId xmlns:p14="http://schemas.microsoft.com/office/powerpoint/2010/main" val="29887129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If the CE or the downstream device of the CE does not have the traffic marking capability, deploy multi-field classification on the ingress PE on the bearer WAN to mark traffic for queuing. This, however, affects the forwarding performance of the bearer WAN.</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75863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79916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21479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8872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Ps for intra-city data center are directly connected using WDM or bare optical fibers. The link bandwidth can reach 10 Gbit/s. To reduce costs, consider connecting local data centers with remote data centers through carriers' MSTP links.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7746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23159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662553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76640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49647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2533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71765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Different VLANs are used for service access. Logical interfaces correspond to VPN instances VRF1, VRF2, VR3... on the network slice.</a:t>
            </a:r>
            <a:endParaRPr lang="zh-CN" altLang="zh-CN"/>
          </a:p>
          <a:p>
            <a:pPr lvl="0"/>
            <a:r>
              <a:rPr lang="en-US" altLang="zh-CN"/>
              <a:t>The ingress PE encapsulates the VPN SID and SRv6 Policy information into the service flow on the network slice with the slice ID being 2, and inserts an extension header with the Hop By Hop Slice ID being 2 between the IPv6 header and SRH of each packet.</a:t>
            </a:r>
            <a:endParaRPr lang="zh-CN" altLang="zh-CN"/>
          </a:p>
          <a:p>
            <a:pPr lvl="0"/>
            <a:r>
              <a:rPr lang="en-US" altLang="zh-CN"/>
              <a:t>Each transit node queries the SRv6 SID in the SRH hop by hop to obtain the physical outbound interface, and then queries the specific "resource reservation" sub-interface of the physical outbound interface based on the slice ID. The Hop By Hop Slice ID remains unchanged throughout this process.</a:t>
            </a:r>
            <a:endParaRPr lang="zh-CN" altLang="zh-CN"/>
          </a:p>
          <a:p>
            <a:pPr lvl="0"/>
            <a:r>
              <a:rPr lang="en-US" altLang="zh-CN"/>
              <a:t>The egress PE pops the Hop By Hop extension header and forwards the packet to the AC interface of the corresponding VPN instance based on the VPN SID.</a:t>
            </a:r>
            <a:endParaRPr lang="zh-CN" altLang="zh-CN"/>
          </a:p>
          <a:p>
            <a:r>
              <a:rPr lang="en-US" altLang="zh-CN"/>
              <a:t>By default, the slice ID is 0, and the IPv6 Hop By Hop extension header does not need to be inserted. The packet format on the forwarding plane is the same as that of traditional L3VPN over SRv6 Policy.</a:t>
            </a:r>
            <a:endParaRPr lang="zh-CN" altLang="zh-CN"/>
          </a:p>
          <a:p>
            <a:endParaRPr lang="zh-CN" alt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6940974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402420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Because different WAN VPN technologies use different terms, this section briefly describes various protection mechanisms, but does not describe specific protection technologies.</a:t>
            </a:r>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7115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MPLS TE E2E protection is classified into HSB and ordinary backup. In HSB protection, the backup path and primary path are created at the same time.</a:t>
            </a:r>
            <a:endParaRPr lang="zh-CN" altLang="zh-CN"/>
          </a:p>
          <a:p>
            <a:pPr lvl="0"/>
            <a:r>
              <a:rPr lang="en-US" altLang="zh-CN"/>
              <a:t>Segment Routing adopts Topology Independent-Loop Free Alternate (TI-LFA), an enhancement of FRR, for local protection.</a:t>
            </a:r>
            <a:endParaRPr lang="zh-CN" altLang="zh-CN"/>
          </a:p>
          <a:p>
            <a:r>
              <a:rPr lang="en-US" altLang="zh-CN"/>
              <a:t>Fast detection mechanism: Fast detection mechanisms represented by BFD support fast detection of communication faults between devices.</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44922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2621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In a distributed network architecture, each device independently calculates paths, and there is no consensus on the shortest path when a fault occurs. As a result, traditional LFA cannot form a backup path.</a:t>
            </a:r>
            <a:endParaRPr lang="zh-CN" altLang="zh-CN"/>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496199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5357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40320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97975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13497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843803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This figure does not show protocols related to tunneling and traffic statistics collection.</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097524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30115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3223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775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94794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55494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TWAMP Light is a lightweight version of TWAMP defined based on standard protocols. Compared with TWAMP, TWAMP Light simplifies the control protocol used to establish performance measurement sessions.</a:t>
            </a:r>
            <a:endParaRPr lang="zh-CN" altLang="zh-CN"/>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31717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standard TWAMP version uses TCP for control plane negotiation, and test packets are based on UDP. The reflector needs to know the session status so that devices of different vendors can communicate with each other.</a:t>
            </a:r>
            <a:endParaRPr lang="zh-CN" altLang="zh-CN"/>
          </a:p>
          <a:p>
            <a:pPr lvl="0"/>
            <a:r>
              <a:rPr lang="en-US" altLang="zh-CN"/>
              <a:t>TWAMP Light does not involve control plane negotiation, and test packets are also based on UDP. The implementation and configuration are simple, and the reflector does not need to know the session status.</a:t>
            </a:r>
            <a:endParaRPr lang="zh-CN" altLang="zh-CN"/>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643436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885952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iFIT measures E2E service packets to obtain performance indicators of an IP network, such as the packet loss rate and delay. iFIT adds a color flag to the packet header in the service flow. Telemetry is used to periodically collect information. Features such as E2E delay measurement and packet loss measurement are supported.</a:t>
            </a:r>
            <a:endParaRPr lang="zh-CN"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354131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An End.DT4 SID (PE endpoint SID) identifies an IPv4 VPN instance on a network.</a:t>
            </a:r>
            <a:endParaRPr lang="zh-CN" altLang="zh-CN"/>
          </a:p>
          <a:p>
            <a:pPr lvl="0"/>
            <a:r>
              <a:rPr lang="en-US" altLang="zh-CN"/>
              <a:t>For MPLS packets, the iFIT header is inserted between the MPLS label and MPLS payload.</a:t>
            </a:r>
            <a:endParaRPr lang="zh-CN"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13690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26368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56846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4795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t>A</a:t>
            </a:r>
          </a:p>
          <a:p>
            <a:pPr marL="228600" indent="-228600">
              <a:buFont typeface="+mj-lt"/>
              <a:buAutoNum type="arabicPeriod"/>
            </a:pPr>
            <a:r>
              <a:rPr lang="en-US" altLang="zh-CN" dirty="0"/>
              <a:t>ABCD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1320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689259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392004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4863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54239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48393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99310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60536129"/>
      </p:ext>
    </p:extLst>
  </p:cSld>
  <p:clrMapOvr>
    <a:masterClrMapping/>
  </p:clrMapOvr>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4200327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9272706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76088201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74443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645594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989529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8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image" Target="../media/image5.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notesSlide" Target="../notesSlides/notesSlide84.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Layout" Target="../slideLayouts/slideLayout15.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85.xml.rels><?xml version="1.0" encoding="UTF-8" standalone="yes"?>
<Relationships xmlns="http://schemas.openxmlformats.org/package/2006/relationships"><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33" Type="http://schemas.openxmlformats.org/officeDocument/2006/relationships/image" Target="../media/image5.png"/><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29" Type="http://schemas.openxmlformats.org/officeDocument/2006/relationships/tags" Target="../tags/tag47.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notesSlide" Target="../notesSlides/notesSlide85.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slideLayout" Target="../slideLayouts/slideLayout13.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 Id="rId8" Type="http://schemas.openxmlformats.org/officeDocument/2006/relationships/tags" Target="../tags/tag26.xml"/></Relationships>
</file>

<file path=ppt/slides/_rels/slide86.xml.rels><?xml version="1.0" encoding="UTF-8" standalone="yes"?>
<Relationships xmlns="http://schemas.openxmlformats.org/package/2006/relationships"><Relationship Id="rId13" Type="http://schemas.openxmlformats.org/officeDocument/2006/relationships/tags" Target="../tags/tag61.xml"/><Relationship Id="rId18" Type="http://schemas.openxmlformats.org/officeDocument/2006/relationships/tags" Target="../tags/tag66.xml"/><Relationship Id="rId26" Type="http://schemas.openxmlformats.org/officeDocument/2006/relationships/tags" Target="../tags/tag74.xml"/><Relationship Id="rId3" Type="http://schemas.openxmlformats.org/officeDocument/2006/relationships/tags" Target="../tags/tag51.xml"/><Relationship Id="rId21" Type="http://schemas.openxmlformats.org/officeDocument/2006/relationships/tags" Target="../tags/tag69.xml"/><Relationship Id="rId34" Type="http://schemas.openxmlformats.org/officeDocument/2006/relationships/slideLayout" Target="../slideLayouts/slideLayout13.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5" Type="http://schemas.openxmlformats.org/officeDocument/2006/relationships/tags" Target="../tags/tag73.xml"/><Relationship Id="rId33" Type="http://schemas.openxmlformats.org/officeDocument/2006/relationships/tags" Target="../tags/tag81.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29" Type="http://schemas.openxmlformats.org/officeDocument/2006/relationships/tags" Target="../tags/tag77.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tags" Target="../tags/tag72.xml"/><Relationship Id="rId32" Type="http://schemas.openxmlformats.org/officeDocument/2006/relationships/tags" Target="../tags/tag80.xml"/><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tags" Target="../tags/tag71.xml"/><Relationship Id="rId28" Type="http://schemas.openxmlformats.org/officeDocument/2006/relationships/tags" Target="../tags/tag76.xml"/><Relationship Id="rId36" Type="http://schemas.openxmlformats.org/officeDocument/2006/relationships/image" Target="../media/image5.png"/><Relationship Id="rId10" Type="http://schemas.openxmlformats.org/officeDocument/2006/relationships/tags" Target="../tags/tag58.xml"/><Relationship Id="rId19" Type="http://schemas.openxmlformats.org/officeDocument/2006/relationships/tags" Target="../tags/tag67.xml"/><Relationship Id="rId31" Type="http://schemas.openxmlformats.org/officeDocument/2006/relationships/tags" Target="../tags/tag7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tags" Target="../tags/tag70.xml"/><Relationship Id="rId27" Type="http://schemas.openxmlformats.org/officeDocument/2006/relationships/tags" Target="../tags/tag75.xml"/><Relationship Id="rId30" Type="http://schemas.openxmlformats.org/officeDocument/2006/relationships/tags" Target="../tags/tag78.xml"/><Relationship Id="rId35" Type="http://schemas.openxmlformats.org/officeDocument/2006/relationships/notesSlide" Target="../notesSlides/notesSlide86.xml"/><Relationship Id="rId8" Type="http://schemas.openxmlformats.org/officeDocument/2006/relationships/tags" Target="../tags/tag5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3.xml"/><Relationship Id="rId1" Type="http://schemas.openxmlformats.org/officeDocument/2006/relationships/tags" Target="../tags/tag82.xml"/><Relationship Id="rId5" Type="http://schemas.openxmlformats.org/officeDocument/2006/relationships/image" Target="../media/image9.png"/><Relationship Id="rId4" Type="http://schemas.openxmlformats.org/officeDocument/2006/relationships/image" Target="../media/image5.png"/></Relationships>
</file>

<file path=ppt/slides/_rels/slide8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85.xml"/><Relationship Id="rId7" Type="http://schemas.openxmlformats.org/officeDocument/2006/relationships/notesSlide" Target="../notesSlides/notesSlide88.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Layout" Target="../slideLayouts/slideLayout13.xml"/><Relationship Id="rId5" Type="http://schemas.openxmlformats.org/officeDocument/2006/relationships/tags" Target="../tags/tag87.xml"/><Relationship Id="rId4" Type="http://schemas.openxmlformats.org/officeDocument/2006/relationships/tags" Target="../tags/tag8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文本占位符 23"/>
          <p:cNvSpPr>
            <a:spLocks noGrp="1"/>
          </p:cNvSpPr>
          <p:nvPr>
            <p:ph type="body" sz="quarter" idx="17"/>
          </p:nvPr>
        </p:nvSpPr>
        <p:spPr bwMode="gray">
          <a:xfrm>
            <a:off x="1007535" y="1962822"/>
            <a:ext cx="3024237" cy="504887"/>
          </a:xfrm>
        </p:spPr>
        <p:txBody>
          <a:bodyPr/>
          <a:lstStyle/>
          <a:p>
            <a:endParaRPr lang="zh-CN" altLang="en-US"/>
          </a:p>
        </p:txBody>
      </p:sp>
      <p:sp>
        <p:nvSpPr>
          <p:cNvPr id="2" name="文本占位符 1"/>
          <p:cNvSpPr>
            <a:spLocks noGrp="1"/>
          </p:cNvSpPr>
          <p:nvPr>
            <p:ph type="body" sz="quarter" idx="18"/>
          </p:nvPr>
        </p:nvSpPr>
        <p:spPr bwMode="gray">
          <a:xfrm>
            <a:off x="4079776" y="1962822"/>
            <a:ext cx="2110008" cy="504887"/>
          </a:xfrm>
        </p:spPr>
        <p:txBody>
          <a:bodyPr/>
          <a:lstStyle/>
          <a:p>
            <a:r>
              <a:rPr lang="en-US" altLang="zh-CN"/>
              <a:t>Datacom</a:t>
            </a:r>
            <a:endParaRPr lang="en-US" altLang="zh-CN" dirty="0"/>
          </a:p>
        </p:txBody>
      </p:sp>
      <p:sp>
        <p:nvSpPr>
          <p:cNvPr id="30" name="文本占位符 29"/>
          <p:cNvSpPr>
            <a:spLocks noGrp="1"/>
          </p:cNvSpPr>
          <p:nvPr>
            <p:ph type="body" sz="quarter" idx="19"/>
          </p:nvPr>
        </p:nvSpPr>
        <p:spPr bwMode="gray">
          <a:xfrm>
            <a:off x="6239934" y="1962822"/>
            <a:ext cx="2844398" cy="504887"/>
          </a:xfrm>
        </p:spPr>
        <p:txBody>
          <a:bodyPr/>
          <a:lstStyle/>
          <a:p>
            <a:r>
              <a:rPr lang="en-US" altLang="zh-CN" dirty="0"/>
              <a:t>General</a:t>
            </a:r>
            <a:endParaRPr lang="zh-CN" altLang="en-US" dirty="0"/>
          </a:p>
        </p:txBody>
      </p:sp>
      <p:sp>
        <p:nvSpPr>
          <p:cNvPr id="8" name="文本占位符 7"/>
          <p:cNvSpPr>
            <a:spLocks noGrp="1"/>
          </p:cNvSpPr>
          <p:nvPr>
            <p:ph type="body" sz="quarter" idx="20"/>
          </p:nvPr>
        </p:nvSpPr>
        <p:spPr bwMode="gray">
          <a:xfrm>
            <a:off x="9084333" y="1962822"/>
            <a:ext cx="2089190" cy="504887"/>
          </a:xfrm>
        </p:spPr>
        <p:txBody>
          <a:bodyPr/>
          <a:lstStyle/>
          <a:p>
            <a:r>
              <a:rPr lang="en-US" altLang="zh-CN" dirty="0"/>
              <a:t>V1.0</a:t>
            </a:r>
            <a:endParaRPr lang="zh-CN" altLang="en-US" dirty="0"/>
          </a:p>
        </p:txBody>
      </p:sp>
      <p:sp>
        <p:nvSpPr>
          <p:cNvPr id="26" name="文本占位符 73"/>
          <p:cNvSpPr>
            <a:spLocks noGrp="1"/>
          </p:cNvSpPr>
          <p:nvPr>
            <p:ph type="body" sz="quarter" idx="13"/>
          </p:nvPr>
        </p:nvSpPr>
        <p:spPr bwMode="gray">
          <a:xfrm>
            <a:off x="1007533" y="3247887"/>
            <a:ext cx="3071784" cy="504887"/>
          </a:xfrm>
        </p:spPr>
        <p:txBody>
          <a:bodyPr/>
          <a:lstStyle/>
          <a:p>
            <a:r>
              <a:rPr lang="en-US" dirty="0"/>
              <a:t>He </a:t>
            </a:r>
            <a:r>
              <a:rPr lang="en-US" dirty="0" err="1"/>
              <a:t>Junjian</a:t>
            </a:r>
            <a:r>
              <a:rPr lang="en-US" dirty="0"/>
              <a:t>/WX580230</a:t>
            </a:r>
            <a:endParaRPr lang="en-US" altLang="zh-CN" dirty="0">
              <a:sym typeface="Huawei Sans" panose="020C0503030203020204" pitchFamily="34" charset="0"/>
            </a:endParaRPr>
          </a:p>
        </p:txBody>
      </p:sp>
      <p:sp>
        <p:nvSpPr>
          <p:cNvPr id="27" name="文本占位符 74"/>
          <p:cNvSpPr>
            <a:spLocks noGrp="1"/>
          </p:cNvSpPr>
          <p:nvPr>
            <p:ph type="body" sz="quarter" idx="14"/>
          </p:nvPr>
        </p:nvSpPr>
        <p:spPr bwMode="gray">
          <a:xfrm>
            <a:off x="4079776" y="3247887"/>
            <a:ext cx="2160157" cy="504887"/>
          </a:xfrm>
        </p:spPr>
        <p:txBody>
          <a:bodyPr/>
          <a:lstStyle/>
          <a:p>
            <a:r>
              <a:rPr lang="en-US"/>
              <a:t>2020.03.06</a:t>
            </a:r>
            <a:endParaRPr lang="en-US" altLang="zh-CN" dirty="0">
              <a:sym typeface="Huawei Sans" panose="020C0503030203020204" pitchFamily="34" charset="0"/>
            </a:endParaRPr>
          </a:p>
        </p:txBody>
      </p:sp>
      <p:sp>
        <p:nvSpPr>
          <p:cNvPr id="28" name="文本占位符 9"/>
          <p:cNvSpPr>
            <a:spLocks noGrp="1"/>
          </p:cNvSpPr>
          <p:nvPr>
            <p:ph type="body" sz="quarter" idx="15"/>
          </p:nvPr>
        </p:nvSpPr>
        <p:spPr bwMode="gray">
          <a:xfrm>
            <a:off x="6239933" y="3247887"/>
            <a:ext cx="2928408" cy="504887"/>
          </a:xfrm>
        </p:spPr>
        <p:txBody>
          <a:bodyPr/>
          <a:lstStyle/>
          <a:p>
            <a:r>
              <a:rPr lang="en-US" dirty="0"/>
              <a:t>Shi </a:t>
            </a:r>
            <a:r>
              <a:rPr lang="en-US" dirty="0" err="1"/>
              <a:t>Miaomiao</a:t>
            </a:r>
            <a:r>
              <a:rPr lang="en-US" dirty="0"/>
              <a:t>/WX791350</a:t>
            </a:r>
            <a:endParaRPr lang="en-US" altLang="zh-CN" dirty="0"/>
          </a:p>
        </p:txBody>
      </p:sp>
      <p:sp>
        <p:nvSpPr>
          <p:cNvPr id="29" name="文本占位符 10"/>
          <p:cNvSpPr>
            <a:spLocks noGrp="1"/>
          </p:cNvSpPr>
          <p:nvPr>
            <p:ph type="body" sz="quarter" idx="16"/>
          </p:nvPr>
        </p:nvSpPr>
        <p:spPr bwMode="gray">
          <a:xfrm>
            <a:off x="9168341" y="3247887"/>
            <a:ext cx="2010757" cy="504887"/>
          </a:xfrm>
        </p:spPr>
        <p:txBody>
          <a:bodyPr/>
          <a:lstStyle/>
          <a:p>
            <a:r>
              <a:rPr lang="en-US" dirty="0"/>
              <a:t>New</a:t>
            </a:r>
          </a:p>
        </p:txBody>
      </p:sp>
      <p:sp>
        <p:nvSpPr>
          <p:cNvPr id="31" name="文本占位符 30"/>
          <p:cNvSpPr>
            <a:spLocks noGrp="1"/>
          </p:cNvSpPr>
          <p:nvPr>
            <p:ph type="body" sz="quarter" idx="21"/>
          </p:nvPr>
        </p:nvSpPr>
        <p:spPr bwMode="gray">
          <a:xfrm>
            <a:off x="1019436" y="3767051"/>
            <a:ext cx="3071784" cy="504887"/>
          </a:xfrm>
        </p:spPr>
        <p:txBody>
          <a:bodyPr/>
          <a:lstStyle/>
          <a:p>
            <a:r>
              <a:rPr lang="en-US" altLang="zh-CN" dirty="0"/>
              <a:t>Wu Yue/WX291773	</a:t>
            </a:r>
            <a:endParaRPr lang="zh-CN" altLang="en-US" dirty="0"/>
          </a:p>
        </p:txBody>
      </p:sp>
      <p:sp>
        <p:nvSpPr>
          <p:cNvPr id="32" name="文本占位符 31"/>
          <p:cNvSpPr>
            <a:spLocks noGrp="1"/>
          </p:cNvSpPr>
          <p:nvPr>
            <p:ph type="body" sz="quarter" idx="22"/>
          </p:nvPr>
        </p:nvSpPr>
        <p:spPr bwMode="gray">
          <a:xfrm>
            <a:off x="4091679" y="3767051"/>
            <a:ext cx="2160157" cy="504887"/>
          </a:xfrm>
        </p:spPr>
        <p:txBody>
          <a:bodyPr/>
          <a:lstStyle/>
          <a:p>
            <a:r>
              <a:rPr lang="en-US" altLang="zh-CN" dirty="0"/>
              <a:t>2021.9.28</a:t>
            </a:r>
            <a:endParaRPr lang="zh-CN" altLang="en-US" dirty="0"/>
          </a:p>
        </p:txBody>
      </p:sp>
      <p:sp>
        <p:nvSpPr>
          <p:cNvPr id="33" name="文本占位符 32"/>
          <p:cNvSpPr>
            <a:spLocks noGrp="1"/>
          </p:cNvSpPr>
          <p:nvPr>
            <p:ph type="body" sz="quarter" idx="23"/>
          </p:nvPr>
        </p:nvSpPr>
        <p:spPr bwMode="gray">
          <a:xfrm>
            <a:off x="6251836" y="3767051"/>
            <a:ext cx="2928408" cy="504887"/>
          </a:xfrm>
        </p:spPr>
        <p:txBody>
          <a:bodyPr/>
          <a:lstStyle/>
          <a:p>
            <a:r>
              <a:rPr lang="en-US" altLang="zh-CN" dirty="0"/>
              <a:t>Yu </a:t>
            </a:r>
            <a:r>
              <a:rPr lang="en-US" altLang="zh-CN" dirty="0" smtClean="0"/>
              <a:t>Sheng/WX1092303</a:t>
            </a:r>
            <a:endParaRPr lang="en-US" altLang="zh-CN" dirty="0"/>
          </a:p>
        </p:txBody>
      </p:sp>
      <p:sp>
        <p:nvSpPr>
          <p:cNvPr id="34" name="文本占位符 33"/>
          <p:cNvSpPr>
            <a:spLocks noGrp="1"/>
          </p:cNvSpPr>
          <p:nvPr>
            <p:ph type="body" sz="quarter" idx="24"/>
          </p:nvPr>
        </p:nvSpPr>
        <p:spPr bwMode="gray">
          <a:xfrm>
            <a:off x="9180244" y="3767051"/>
            <a:ext cx="2016166" cy="504887"/>
          </a:xfrm>
        </p:spPr>
        <p:txBody>
          <a:bodyPr/>
          <a:lstStyle/>
          <a:p>
            <a:r>
              <a:rPr lang="en-US" altLang="zh-CN" dirty="0"/>
              <a:t>Update</a:t>
            </a:r>
            <a:endParaRPr lang="zh-CN" altLang="en-US" dirty="0"/>
          </a:p>
        </p:txBody>
      </p:sp>
      <p:sp>
        <p:nvSpPr>
          <p:cNvPr id="35" name="文本占位符 34"/>
          <p:cNvSpPr>
            <a:spLocks noGrp="1"/>
          </p:cNvSpPr>
          <p:nvPr>
            <p:ph type="body" sz="quarter" idx="25"/>
          </p:nvPr>
        </p:nvSpPr>
        <p:spPr bwMode="gray">
          <a:xfrm>
            <a:off x="995796" y="4235934"/>
            <a:ext cx="3071784" cy="504887"/>
          </a:xfrm>
        </p:spPr>
        <p:txBody>
          <a:bodyPr/>
          <a:lstStyle/>
          <a:p>
            <a:endParaRPr lang="zh-CN" altLang="en-US" dirty="0"/>
          </a:p>
        </p:txBody>
      </p:sp>
      <p:sp>
        <p:nvSpPr>
          <p:cNvPr id="36" name="文本占位符 35"/>
          <p:cNvSpPr>
            <a:spLocks noGrp="1"/>
          </p:cNvSpPr>
          <p:nvPr>
            <p:ph type="body" sz="quarter" idx="26"/>
          </p:nvPr>
        </p:nvSpPr>
        <p:spPr bwMode="gray">
          <a:xfrm>
            <a:off x="4068039" y="4235934"/>
            <a:ext cx="2160157" cy="504887"/>
          </a:xfrm>
        </p:spPr>
        <p:txBody>
          <a:bodyPr/>
          <a:lstStyle/>
          <a:p>
            <a:endParaRPr lang="zh-CN" altLang="en-US"/>
          </a:p>
        </p:txBody>
      </p:sp>
      <p:sp>
        <p:nvSpPr>
          <p:cNvPr id="37" name="文本占位符 36"/>
          <p:cNvSpPr>
            <a:spLocks noGrp="1"/>
          </p:cNvSpPr>
          <p:nvPr>
            <p:ph type="body" sz="quarter" idx="27"/>
          </p:nvPr>
        </p:nvSpPr>
        <p:spPr bwMode="gray">
          <a:xfrm>
            <a:off x="6228196" y="4235934"/>
            <a:ext cx="2928408" cy="504887"/>
          </a:xfrm>
        </p:spPr>
        <p:txBody>
          <a:bodyPr/>
          <a:lstStyle/>
          <a:p>
            <a:endParaRPr lang="zh-CN" altLang="en-US"/>
          </a:p>
        </p:txBody>
      </p:sp>
      <p:sp>
        <p:nvSpPr>
          <p:cNvPr id="38" name="文本占位符 37"/>
          <p:cNvSpPr>
            <a:spLocks noGrp="1"/>
          </p:cNvSpPr>
          <p:nvPr>
            <p:ph type="body" sz="quarter" idx="28"/>
          </p:nvPr>
        </p:nvSpPr>
        <p:spPr bwMode="gray">
          <a:xfrm>
            <a:off x="9156604" y="4235934"/>
            <a:ext cx="2039806" cy="504887"/>
          </a:xfrm>
        </p:spPr>
        <p:txBody>
          <a:bodyPr/>
          <a:lstStyle/>
          <a:p>
            <a:endParaRPr lang="zh-CN" altLang="en-US"/>
          </a:p>
        </p:txBody>
      </p:sp>
      <p:sp>
        <p:nvSpPr>
          <p:cNvPr id="39" name="文本占位符 38"/>
          <p:cNvSpPr>
            <a:spLocks noGrp="1"/>
          </p:cNvSpPr>
          <p:nvPr>
            <p:ph type="body" sz="quarter" idx="29"/>
          </p:nvPr>
        </p:nvSpPr>
        <p:spPr bwMode="gray">
          <a:xfrm>
            <a:off x="1019436" y="4739990"/>
            <a:ext cx="3071784" cy="504887"/>
          </a:xfrm>
        </p:spPr>
        <p:txBody>
          <a:bodyPr/>
          <a:lstStyle/>
          <a:p>
            <a:endParaRPr lang="zh-CN" altLang="en-US" dirty="0"/>
          </a:p>
        </p:txBody>
      </p:sp>
      <p:sp>
        <p:nvSpPr>
          <p:cNvPr id="40" name="文本占位符 39"/>
          <p:cNvSpPr>
            <a:spLocks noGrp="1"/>
          </p:cNvSpPr>
          <p:nvPr>
            <p:ph type="body" sz="quarter" idx="30"/>
          </p:nvPr>
        </p:nvSpPr>
        <p:spPr bwMode="gray">
          <a:xfrm>
            <a:off x="4091679" y="4739990"/>
            <a:ext cx="2160157" cy="504887"/>
          </a:xfrm>
        </p:spPr>
        <p:txBody>
          <a:bodyPr/>
          <a:lstStyle/>
          <a:p>
            <a:endParaRPr lang="zh-CN" altLang="en-US"/>
          </a:p>
        </p:txBody>
      </p:sp>
      <p:sp>
        <p:nvSpPr>
          <p:cNvPr id="41" name="文本占位符 40"/>
          <p:cNvSpPr>
            <a:spLocks noGrp="1"/>
          </p:cNvSpPr>
          <p:nvPr>
            <p:ph type="body" sz="quarter" idx="31"/>
          </p:nvPr>
        </p:nvSpPr>
        <p:spPr bwMode="gray">
          <a:xfrm>
            <a:off x="6251836" y="4739990"/>
            <a:ext cx="2928408" cy="504887"/>
          </a:xfrm>
        </p:spPr>
        <p:txBody>
          <a:bodyPr/>
          <a:lstStyle/>
          <a:p>
            <a:endParaRPr lang="zh-CN" altLang="en-US"/>
          </a:p>
        </p:txBody>
      </p:sp>
      <p:sp>
        <p:nvSpPr>
          <p:cNvPr id="45" name="文本占位符 44"/>
          <p:cNvSpPr>
            <a:spLocks noGrp="1"/>
          </p:cNvSpPr>
          <p:nvPr>
            <p:ph type="body" sz="quarter" idx="32"/>
          </p:nvPr>
        </p:nvSpPr>
        <p:spPr bwMode="gray">
          <a:xfrm>
            <a:off x="9180244" y="4739990"/>
            <a:ext cx="2004429" cy="504887"/>
          </a:xfrm>
        </p:spPr>
        <p:txBody>
          <a:bodyPr/>
          <a:lstStyle/>
          <a:p>
            <a:endParaRPr lang="zh-CN" altLang="en-US"/>
          </a:p>
        </p:txBody>
      </p:sp>
      <p:sp>
        <p:nvSpPr>
          <p:cNvPr id="46" name="文本占位符 45"/>
          <p:cNvSpPr>
            <a:spLocks noGrp="1"/>
          </p:cNvSpPr>
          <p:nvPr>
            <p:ph type="body" sz="quarter" idx="33"/>
          </p:nvPr>
        </p:nvSpPr>
        <p:spPr bwMode="gray">
          <a:xfrm>
            <a:off x="995796" y="5208042"/>
            <a:ext cx="3071784" cy="504887"/>
          </a:xfrm>
        </p:spPr>
        <p:txBody>
          <a:bodyPr/>
          <a:lstStyle/>
          <a:p>
            <a:endParaRPr lang="zh-CN" altLang="en-US"/>
          </a:p>
        </p:txBody>
      </p:sp>
      <p:sp>
        <p:nvSpPr>
          <p:cNvPr id="47" name="文本占位符 46"/>
          <p:cNvSpPr>
            <a:spLocks noGrp="1"/>
          </p:cNvSpPr>
          <p:nvPr>
            <p:ph type="body" sz="quarter" idx="34"/>
          </p:nvPr>
        </p:nvSpPr>
        <p:spPr bwMode="gray">
          <a:xfrm>
            <a:off x="4068039" y="5208042"/>
            <a:ext cx="2160157" cy="504887"/>
          </a:xfrm>
        </p:spPr>
        <p:txBody>
          <a:bodyPr/>
          <a:lstStyle/>
          <a:p>
            <a:endParaRPr lang="zh-CN" altLang="en-US"/>
          </a:p>
        </p:txBody>
      </p:sp>
      <p:sp>
        <p:nvSpPr>
          <p:cNvPr id="48" name="文本占位符 47"/>
          <p:cNvSpPr>
            <a:spLocks noGrp="1"/>
          </p:cNvSpPr>
          <p:nvPr>
            <p:ph type="body" sz="quarter" idx="35"/>
          </p:nvPr>
        </p:nvSpPr>
        <p:spPr bwMode="gray">
          <a:xfrm>
            <a:off x="6228196" y="5208042"/>
            <a:ext cx="2928408" cy="504887"/>
          </a:xfrm>
        </p:spPr>
        <p:txBody>
          <a:bodyPr/>
          <a:lstStyle/>
          <a:p>
            <a:endParaRPr lang="zh-CN" altLang="en-US"/>
          </a:p>
        </p:txBody>
      </p:sp>
      <p:sp>
        <p:nvSpPr>
          <p:cNvPr id="49" name="文本占位符 48"/>
          <p:cNvSpPr>
            <a:spLocks noGrp="1"/>
          </p:cNvSpPr>
          <p:nvPr>
            <p:ph type="body" sz="quarter" idx="36"/>
          </p:nvPr>
        </p:nvSpPr>
        <p:spPr bwMode="gray">
          <a:xfrm>
            <a:off x="9156604" y="5208042"/>
            <a:ext cx="2016221" cy="504887"/>
          </a:xfrm>
        </p:spPr>
        <p:txBody>
          <a:bodyPr/>
          <a:lstStyle/>
          <a:p>
            <a:endParaRPr lang="zh-CN" altLang="en-US"/>
          </a:p>
        </p:txBody>
      </p:sp>
    </p:spTree>
    <p:extLst>
      <p:ext uri="{BB962C8B-B14F-4D97-AF65-F5344CB8AC3E}">
        <p14:creationId xmlns:p14="http://schemas.microsoft.com/office/powerpoint/2010/main" val="4062477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MPLS Overview</a:t>
            </a:r>
            <a:endParaRPr lang="en-US" dirty="0"/>
          </a:p>
        </p:txBody>
      </p:sp>
      <p:sp>
        <p:nvSpPr>
          <p:cNvPr id="3" name="文本占位符 2">
            <a:extLst>
              <a:ext uri="{FF2B5EF4-FFF2-40B4-BE49-F238E27FC236}">
                <a16:creationId xmlns="" xmlns:a16="http://schemas.microsoft.com/office/drawing/2014/main" id="{422B2F38-F872-4A66-8E62-1A5807DF0AB1}"/>
              </a:ext>
            </a:extLst>
          </p:cNvPr>
          <p:cNvSpPr>
            <a:spLocks noGrp="1"/>
          </p:cNvSpPr>
          <p:nvPr>
            <p:ph type="body" sz="quarter" idx="10"/>
          </p:nvPr>
        </p:nvSpPr>
        <p:spPr bwMode="gray"/>
        <p:txBody>
          <a:bodyPr/>
          <a:lstStyle/>
          <a:p>
            <a:r>
              <a:rPr lang="en-US" sz="1800">
                <a:sym typeface="Huawei Sans" panose="020C0503030203020204" pitchFamily="34" charset="0"/>
              </a:rPr>
              <a:t>MPLS is located between the data link layer and the network layer in the TCP/IP protocol stack and can provide services for all network layers.</a:t>
            </a:r>
          </a:p>
          <a:p>
            <a:r>
              <a:rPr lang="en-US" sz="1800">
                <a:sym typeface="Huawei Sans" panose="020C0503030203020204" pitchFamily="34" charset="0"/>
              </a:rPr>
              <a:t>An MPLS header is added between a data-link-layer header and a network-layer header, and data can be forwarded quickly based on the MPLS header.</a:t>
            </a:r>
          </a:p>
          <a:p>
            <a:endParaRPr lang="en-US" altLang="zh-CN" sz="1800" dirty="0">
              <a:sym typeface="Huawei Sans" panose="020C0503030203020204" pitchFamily="34" charset="0"/>
            </a:endParaRPr>
          </a:p>
        </p:txBody>
      </p:sp>
      <p:sp>
        <p:nvSpPr>
          <p:cNvPr id="71" name="Rounded Rectangle 36">
            <a:extLst>
              <a:ext uri="{FF2B5EF4-FFF2-40B4-BE49-F238E27FC236}">
                <a16:creationId xmlns="" xmlns:a16="http://schemas.microsoft.com/office/drawing/2014/main" id="{9B307B89-1D5F-434B-B9CA-A70F20EB761D}"/>
              </a:ext>
            </a:extLst>
          </p:cNvPr>
          <p:cNvSpPr/>
          <p:nvPr/>
        </p:nvSpPr>
        <p:spPr bwMode="gray">
          <a:xfrm>
            <a:off x="3204372" y="3133776"/>
            <a:ext cx="5057297" cy="1954400"/>
          </a:xfrm>
          <a:prstGeom prst="roundRect">
            <a:avLst>
              <a:gd name="adj" fmla="val 5020"/>
            </a:avLst>
          </a:prstGeom>
          <a:solidFill>
            <a:srgbClr val="BEE9EE"/>
          </a:solidFill>
          <a:ln w="19050" cap="flat" cmpd="sng" algn="ctr">
            <a:solidFill>
              <a:srgbClr val="56C4D2"/>
            </a:solid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4">
            <a:extLst>
              <a:ext uri="{FF2B5EF4-FFF2-40B4-BE49-F238E27FC236}">
                <a16:creationId xmlns="" xmlns:a16="http://schemas.microsoft.com/office/drawing/2014/main" id="{846E9396-3E92-46C0-AFB3-91E6FF045B9A}"/>
              </a:ext>
            </a:extLst>
          </p:cNvPr>
          <p:cNvCxnSpPr/>
          <p:nvPr/>
        </p:nvCxnSpPr>
        <p:spPr bwMode="gray">
          <a:xfrm>
            <a:off x="2091723" y="4166594"/>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20E36D48-8C6C-40FB-A301-626C2AF2442E}"/>
              </a:ext>
            </a:extLst>
          </p:cNvPr>
          <p:cNvCxnSpPr/>
          <p:nvPr/>
        </p:nvCxnSpPr>
        <p:spPr bwMode="gray">
          <a:xfrm rot="10800000" flipH="1">
            <a:off x="3331330" y="3815746"/>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连接符 55">
            <a:extLst>
              <a:ext uri="{FF2B5EF4-FFF2-40B4-BE49-F238E27FC236}">
                <a16:creationId xmlns="" xmlns:a16="http://schemas.microsoft.com/office/drawing/2014/main" id="{4517B609-EAB4-42BD-A053-62D0A15FC8DD}"/>
              </a:ext>
            </a:extLst>
          </p:cNvPr>
          <p:cNvCxnSpPr/>
          <p:nvPr/>
        </p:nvCxnSpPr>
        <p:spPr bwMode="gray">
          <a:xfrm rot="10800000" flipH="1">
            <a:off x="2091723" y="381574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连接符 55">
            <a:extLst>
              <a:ext uri="{FF2B5EF4-FFF2-40B4-BE49-F238E27FC236}">
                <a16:creationId xmlns="" xmlns:a16="http://schemas.microsoft.com/office/drawing/2014/main" id="{C8D59540-C662-4E81-B63D-E6F039A81CAD}"/>
              </a:ext>
            </a:extLst>
          </p:cNvPr>
          <p:cNvCxnSpPr/>
          <p:nvPr/>
        </p:nvCxnSpPr>
        <p:spPr bwMode="gray">
          <a:xfrm rot="10800000" flipH="1">
            <a:off x="5906991" y="3815746"/>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接连接符 55">
            <a:extLst>
              <a:ext uri="{FF2B5EF4-FFF2-40B4-BE49-F238E27FC236}">
                <a16:creationId xmlns="" xmlns:a16="http://schemas.microsoft.com/office/drawing/2014/main" id="{4D59581F-0DDC-44CD-83E1-BA87D93A56F5}"/>
              </a:ext>
            </a:extLst>
          </p:cNvPr>
          <p:cNvCxnSpPr/>
          <p:nvPr/>
        </p:nvCxnSpPr>
        <p:spPr bwMode="gray">
          <a:xfrm rot="10800000" flipH="1">
            <a:off x="8349719" y="381574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8" name="图片 77">
            <a:extLst>
              <a:ext uri="{FF2B5EF4-FFF2-40B4-BE49-F238E27FC236}">
                <a16:creationId xmlns="" xmlns:a16="http://schemas.microsoft.com/office/drawing/2014/main" id="{B61ACEB4-3C77-4A48-97FB-0F08EFCEE4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6261" y="3941563"/>
            <a:ext cx="540000" cy="442800"/>
          </a:xfrm>
          <a:prstGeom prst="rect">
            <a:avLst/>
          </a:prstGeom>
        </p:spPr>
      </p:pic>
      <p:pic>
        <p:nvPicPr>
          <p:cNvPr id="79" name="图片 78">
            <a:extLst>
              <a:ext uri="{FF2B5EF4-FFF2-40B4-BE49-F238E27FC236}">
                <a16:creationId xmlns="" xmlns:a16="http://schemas.microsoft.com/office/drawing/2014/main" id="{D162279A-5872-43E8-A676-6A93D0545D7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63937" y="3951688"/>
            <a:ext cx="540000" cy="442800"/>
          </a:xfrm>
          <a:prstGeom prst="rect">
            <a:avLst/>
          </a:prstGeom>
        </p:spPr>
      </p:pic>
      <p:pic>
        <p:nvPicPr>
          <p:cNvPr id="82" name="图片 81">
            <a:extLst>
              <a:ext uri="{FF2B5EF4-FFF2-40B4-BE49-F238E27FC236}">
                <a16:creationId xmlns="" xmlns:a16="http://schemas.microsoft.com/office/drawing/2014/main" id="{9FEAF4DA-4B2F-4D0C-8D39-7F69A0C9885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26292" y="3937779"/>
            <a:ext cx="540000" cy="442800"/>
          </a:xfrm>
          <a:prstGeom prst="rect">
            <a:avLst/>
          </a:prstGeom>
        </p:spPr>
      </p:pic>
      <p:sp>
        <p:nvSpPr>
          <p:cNvPr id="83" name="任意多边形 35">
            <a:extLst>
              <a:ext uri="{FF2B5EF4-FFF2-40B4-BE49-F238E27FC236}">
                <a16:creationId xmlns="" xmlns:a16="http://schemas.microsoft.com/office/drawing/2014/main" id="{A5FA98AB-6AE0-4C78-A3F8-E84ACE6EA875}"/>
              </a:ext>
            </a:extLst>
          </p:cNvPr>
          <p:cNvSpPr/>
          <p:nvPr/>
        </p:nvSpPr>
        <p:spPr bwMode="gray">
          <a:xfrm>
            <a:off x="6337034"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30B5C5"/>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37">
            <a:extLst>
              <a:ext uri="{FF2B5EF4-FFF2-40B4-BE49-F238E27FC236}">
                <a16:creationId xmlns="" xmlns:a16="http://schemas.microsoft.com/office/drawing/2014/main" id="{74C6C53A-5365-49A4-B020-C4302B0AFE28}"/>
              </a:ext>
            </a:extLst>
          </p:cNvPr>
          <p:cNvSpPr/>
          <p:nvPr/>
        </p:nvSpPr>
        <p:spPr bwMode="gray">
          <a:xfrm>
            <a:off x="6697034"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任意多边形 43">
            <a:extLst>
              <a:ext uri="{FF2B5EF4-FFF2-40B4-BE49-F238E27FC236}">
                <a16:creationId xmlns="" xmlns:a16="http://schemas.microsoft.com/office/drawing/2014/main" id="{3B7E7D50-C75E-4FFE-9B60-D710DC1370CF}"/>
              </a:ext>
            </a:extLst>
          </p:cNvPr>
          <p:cNvSpPr/>
          <p:nvPr/>
        </p:nvSpPr>
        <p:spPr bwMode="gray">
          <a:xfrm>
            <a:off x="7057034"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任意多边形 46">
            <a:extLst>
              <a:ext uri="{FF2B5EF4-FFF2-40B4-BE49-F238E27FC236}">
                <a16:creationId xmlns="" xmlns:a16="http://schemas.microsoft.com/office/drawing/2014/main" id="{3B39B9D3-AB57-4F8C-B5F9-6F6A3420D7B1}"/>
              </a:ext>
            </a:extLst>
          </p:cNvPr>
          <p:cNvSpPr/>
          <p:nvPr/>
        </p:nvSpPr>
        <p:spPr bwMode="gray">
          <a:xfrm>
            <a:off x="2198228"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30B5C5"/>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任意多边形 51">
            <a:extLst>
              <a:ext uri="{FF2B5EF4-FFF2-40B4-BE49-F238E27FC236}">
                <a16:creationId xmlns="" xmlns:a16="http://schemas.microsoft.com/office/drawing/2014/main" id="{887D8BA9-0B4A-4039-9C8E-38F87B60C48D}"/>
              </a:ext>
            </a:extLst>
          </p:cNvPr>
          <p:cNvSpPr/>
          <p:nvPr/>
        </p:nvSpPr>
        <p:spPr bwMode="gray">
          <a:xfrm>
            <a:off x="2558228"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56">
            <a:extLst>
              <a:ext uri="{FF2B5EF4-FFF2-40B4-BE49-F238E27FC236}">
                <a16:creationId xmlns="" xmlns:a16="http://schemas.microsoft.com/office/drawing/2014/main" id="{9624C496-5E5D-4906-9B8E-448CC4E54994}"/>
              </a:ext>
            </a:extLst>
          </p:cNvPr>
          <p:cNvSpPr/>
          <p:nvPr/>
        </p:nvSpPr>
        <p:spPr bwMode="gray">
          <a:xfrm>
            <a:off x="3816723"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30B5C5"/>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任意多边形 57">
            <a:extLst>
              <a:ext uri="{FF2B5EF4-FFF2-40B4-BE49-F238E27FC236}">
                <a16:creationId xmlns="" xmlns:a16="http://schemas.microsoft.com/office/drawing/2014/main" id="{99FC2B78-C41E-4A0D-B95C-7A2638936BDC}"/>
              </a:ext>
            </a:extLst>
          </p:cNvPr>
          <p:cNvSpPr/>
          <p:nvPr/>
        </p:nvSpPr>
        <p:spPr bwMode="gray">
          <a:xfrm>
            <a:off x="4176723"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任意多边形 60">
            <a:extLst>
              <a:ext uri="{FF2B5EF4-FFF2-40B4-BE49-F238E27FC236}">
                <a16:creationId xmlns="" xmlns:a16="http://schemas.microsoft.com/office/drawing/2014/main" id="{5612D07E-5E32-4B86-96C7-C2259A5F4D71}"/>
              </a:ext>
            </a:extLst>
          </p:cNvPr>
          <p:cNvSpPr/>
          <p:nvPr/>
        </p:nvSpPr>
        <p:spPr bwMode="gray">
          <a:xfrm>
            <a:off x="4536723"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任意多边形 65">
            <a:extLst>
              <a:ext uri="{FF2B5EF4-FFF2-40B4-BE49-F238E27FC236}">
                <a16:creationId xmlns="" xmlns:a16="http://schemas.microsoft.com/office/drawing/2014/main" id="{20D2A95E-DA62-489C-855C-F68845E430E9}"/>
              </a:ext>
            </a:extLst>
          </p:cNvPr>
          <p:cNvSpPr/>
          <p:nvPr/>
        </p:nvSpPr>
        <p:spPr bwMode="gray">
          <a:xfrm>
            <a:off x="8509687"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30B5C5"/>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66">
            <a:extLst>
              <a:ext uri="{FF2B5EF4-FFF2-40B4-BE49-F238E27FC236}">
                <a16:creationId xmlns="" xmlns:a16="http://schemas.microsoft.com/office/drawing/2014/main" id="{6C3ADB7F-707A-460E-B8E1-7C8B34CC7105}"/>
              </a:ext>
            </a:extLst>
          </p:cNvPr>
          <p:cNvSpPr/>
          <p:nvPr/>
        </p:nvSpPr>
        <p:spPr bwMode="gray">
          <a:xfrm>
            <a:off x="8869687" y="329240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4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 xmlns:a16="http://schemas.microsoft.com/office/drawing/2014/main" id="{2F341BA8-9D7A-43BE-87C3-C58A5C7D32C8}"/>
              </a:ext>
            </a:extLst>
          </p:cNvPr>
          <p:cNvSpPr txBox="1"/>
          <p:nvPr/>
        </p:nvSpPr>
        <p:spPr bwMode="gray">
          <a:xfrm>
            <a:off x="3226740" y="3492183"/>
            <a:ext cx="2592376"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100" name="文本框 99">
            <a:extLst>
              <a:ext uri="{FF2B5EF4-FFF2-40B4-BE49-F238E27FC236}">
                <a16:creationId xmlns="" xmlns:a16="http://schemas.microsoft.com/office/drawing/2014/main" id="{8E95A5D1-37F3-4E35-A088-7A19434FF9EA}"/>
              </a:ext>
            </a:extLst>
          </p:cNvPr>
          <p:cNvSpPr txBox="1"/>
          <p:nvPr/>
        </p:nvSpPr>
        <p:spPr bwMode="gray">
          <a:xfrm>
            <a:off x="5787558" y="3519934"/>
            <a:ext cx="2592376"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102" name="文本框 101">
            <a:extLst>
              <a:ext uri="{FF2B5EF4-FFF2-40B4-BE49-F238E27FC236}">
                <a16:creationId xmlns="" xmlns:a16="http://schemas.microsoft.com/office/drawing/2014/main" id="{63781EF1-7800-4A15-9F17-DC6C2A1A5012}"/>
              </a:ext>
            </a:extLst>
          </p:cNvPr>
          <p:cNvSpPr txBox="1"/>
          <p:nvPr/>
        </p:nvSpPr>
        <p:spPr bwMode="gray">
          <a:xfrm>
            <a:off x="7849536" y="3537453"/>
            <a:ext cx="234202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IP-based forwarding</a:t>
            </a:r>
          </a:p>
        </p:txBody>
      </p:sp>
      <p:grpSp>
        <p:nvGrpSpPr>
          <p:cNvPr id="103" name="组合 102">
            <a:extLst>
              <a:ext uri="{FF2B5EF4-FFF2-40B4-BE49-F238E27FC236}">
                <a16:creationId xmlns="" xmlns:a16="http://schemas.microsoft.com/office/drawing/2014/main" id="{C3C94AF1-5CAB-41AF-8BD5-8A8BDD63573B}"/>
              </a:ext>
            </a:extLst>
          </p:cNvPr>
          <p:cNvGrpSpPr/>
          <p:nvPr/>
        </p:nvGrpSpPr>
        <p:grpSpPr bwMode="gray">
          <a:xfrm>
            <a:off x="717323" y="3664363"/>
            <a:ext cx="1377387" cy="720000"/>
            <a:chOff x="833949" y="4172890"/>
            <a:chExt cx="1377387" cy="720000"/>
          </a:xfrm>
        </p:grpSpPr>
        <p:sp>
          <p:nvSpPr>
            <p:cNvPr id="104" name="Freeform 159">
              <a:extLst>
                <a:ext uri="{FF2B5EF4-FFF2-40B4-BE49-F238E27FC236}">
                  <a16:creationId xmlns="" xmlns:a16="http://schemas.microsoft.com/office/drawing/2014/main" id="{30175254-1288-407C-86D7-9D2E8571C4CD}"/>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a:extLst>
                <a:ext uri="{FF2B5EF4-FFF2-40B4-BE49-F238E27FC236}">
                  <a16:creationId xmlns="" xmlns:a16="http://schemas.microsoft.com/office/drawing/2014/main" id="{00A4BE33-5FB7-4F8D-9A60-A8EEEA68AD60}"/>
                </a:ext>
              </a:extLst>
            </p:cNvPr>
            <p:cNvSpPr txBox="1"/>
            <p:nvPr/>
          </p:nvSpPr>
          <p:spPr bwMode="gray">
            <a:xfrm>
              <a:off x="960522" y="4446306"/>
              <a:ext cx="1194558"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106" name="组合 105">
            <a:extLst>
              <a:ext uri="{FF2B5EF4-FFF2-40B4-BE49-F238E27FC236}">
                <a16:creationId xmlns="" xmlns:a16="http://schemas.microsoft.com/office/drawing/2014/main" id="{1F9B71FC-C160-49BE-B68C-2C5E1FB49FE3}"/>
              </a:ext>
            </a:extLst>
          </p:cNvPr>
          <p:cNvGrpSpPr/>
          <p:nvPr/>
        </p:nvGrpSpPr>
        <p:grpSpPr bwMode="gray">
          <a:xfrm>
            <a:off x="9339378" y="3866755"/>
            <a:ext cx="1377387" cy="473988"/>
            <a:chOff x="833949" y="4172890"/>
            <a:chExt cx="1377387" cy="720000"/>
          </a:xfrm>
        </p:grpSpPr>
        <p:sp>
          <p:nvSpPr>
            <p:cNvPr id="107" name="Freeform 159">
              <a:extLst>
                <a:ext uri="{FF2B5EF4-FFF2-40B4-BE49-F238E27FC236}">
                  <a16:creationId xmlns="" xmlns:a16="http://schemas.microsoft.com/office/drawing/2014/main" id="{65F2BE8E-057D-4EEA-BFFA-E48D767E6F0A}"/>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a:extLst>
                <a:ext uri="{FF2B5EF4-FFF2-40B4-BE49-F238E27FC236}">
                  <a16:creationId xmlns="" xmlns:a16="http://schemas.microsoft.com/office/drawing/2014/main" id="{9C095016-061D-47F8-87FC-A7CD39FD7403}"/>
                </a:ext>
              </a:extLst>
            </p:cNvPr>
            <p:cNvSpPr txBox="1"/>
            <p:nvPr/>
          </p:nvSpPr>
          <p:spPr bwMode="gray">
            <a:xfrm>
              <a:off x="925362" y="4381521"/>
              <a:ext cx="1194558"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109" name="矩形 32">
            <a:extLst>
              <a:ext uri="{FF2B5EF4-FFF2-40B4-BE49-F238E27FC236}">
                <a16:creationId xmlns="" xmlns:a16="http://schemas.microsoft.com/office/drawing/2014/main" id="{69AE8E0F-D928-4B69-B682-F17CBC114119}"/>
              </a:ext>
            </a:extLst>
          </p:cNvPr>
          <p:cNvSpPr/>
          <p:nvPr/>
        </p:nvSpPr>
        <p:spPr bwMode="gray">
          <a:xfrm>
            <a:off x="10756669" y="5296330"/>
            <a:ext cx="898817" cy="497118"/>
          </a:xfrm>
          <a:prstGeom prst="rect">
            <a:avLst/>
          </a:prstGeom>
          <a:solidFill>
            <a:srgbClr val="D0E8C4"/>
          </a:solidFill>
          <a:ln w="12700" cap="flat" cmpd="sng" algn="ctr">
            <a:no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110" name="矩形 33">
            <a:extLst>
              <a:ext uri="{FF2B5EF4-FFF2-40B4-BE49-F238E27FC236}">
                <a16:creationId xmlns="" xmlns:a16="http://schemas.microsoft.com/office/drawing/2014/main" id="{1AED1453-2CEE-41B4-888A-469862445163}"/>
              </a:ext>
            </a:extLst>
          </p:cNvPr>
          <p:cNvSpPr/>
          <p:nvPr/>
        </p:nvSpPr>
        <p:spPr bwMode="gray">
          <a:xfrm>
            <a:off x="9633556" y="5296330"/>
            <a:ext cx="898817" cy="497118"/>
          </a:xfrm>
          <a:prstGeom prst="rect">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111" name="矩形 33">
            <a:extLst>
              <a:ext uri="{FF2B5EF4-FFF2-40B4-BE49-F238E27FC236}">
                <a16:creationId xmlns="" xmlns:a16="http://schemas.microsoft.com/office/drawing/2014/main" id="{C003256A-36FC-4A99-8635-BDE8BF372C71}"/>
              </a:ext>
            </a:extLst>
          </p:cNvPr>
          <p:cNvSpPr/>
          <p:nvPr/>
        </p:nvSpPr>
        <p:spPr bwMode="gray">
          <a:xfrm>
            <a:off x="8510443" y="5296330"/>
            <a:ext cx="898817" cy="497118"/>
          </a:xfrm>
          <a:prstGeom prst="rect">
            <a:avLst/>
          </a:prstGeom>
          <a:solidFill>
            <a:srgbClr val="30B5C5"/>
          </a:solidFill>
          <a:ln w="12700" cap="flat" cmpd="sng" algn="ctr">
            <a:no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36" name="五边形 35"/>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37" name="燕尾形 36"/>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8" name="燕尾形 37"/>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3846785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1FF0F7BF-59F0-489D-8175-D62D2DA916EB}"/>
              </a:ext>
            </a:extLst>
          </p:cNvPr>
          <p:cNvSpPr>
            <a:spLocks noGrp="1"/>
          </p:cNvSpPr>
          <p:nvPr>
            <p:ph type="title"/>
          </p:nvPr>
        </p:nvSpPr>
        <p:spPr bwMode="gray"/>
        <p:txBody>
          <a:bodyPr/>
          <a:lstStyle/>
          <a:p>
            <a:r>
              <a:rPr lang="en-US"/>
              <a:t>MPLS Terms (1)</a:t>
            </a:r>
            <a:endParaRPr lang="en-US" dirty="0"/>
          </a:p>
        </p:txBody>
      </p:sp>
      <p:sp>
        <p:nvSpPr>
          <p:cNvPr id="5" name="文本占位符 4">
            <a:extLst>
              <a:ext uri="{FF2B5EF4-FFF2-40B4-BE49-F238E27FC236}">
                <a16:creationId xmlns="" xmlns:a16="http://schemas.microsoft.com/office/drawing/2014/main" id="{C0ADDA2B-8002-49ED-B12A-8161725D29EF}"/>
              </a:ext>
            </a:extLst>
          </p:cNvPr>
          <p:cNvSpPr>
            <a:spLocks noGrp="1"/>
          </p:cNvSpPr>
          <p:nvPr>
            <p:ph type="body" sz="quarter" idx="10"/>
          </p:nvPr>
        </p:nvSpPr>
        <p:spPr bwMode="gray"/>
        <p:txBody>
          <a:bodyPr/>
          <a:lstStyle/>
          <a:p>
            <a:r>
              <a:rPr lang="en-US" sz="1400" dirty="0">
                <a:sym typeface="Huawei Sans" panose="020C0503030203020204" pitchFamily="34" charset="0"/>
              </a:rPr>
              <a:t>MPLS domain: consists of a series of consecutive network devices that run MPLS.</a:t>
            </a:r>
          </a:p>
          <a:p>
            <a:r>
              <a:rPr lang="en-US" sz="1400" dirty="0">
                <a:sym typeface="Huawei Sans" panose="020C0503030203020204" pitchFamily="34" charset="0"/>
              </a:rPr>
              <a:t>Label switching router (LSR): a routing device, such as a router or switch, that runs MPLS. An LSR that resides at the edge of an MPLS domain and connects to a non-MPLS network is called a label edge router (LER). An LSR that resides inside an MPLS domain is called a core LSR.</a:t>
            </a:r>
          </a:p>
          <a:p>
            <a:r>
              <a:rPr lang="en-US" sz="1400" dirty="0">
                <a:sym typeface="Huawei Sans" panose="020C0503030203020204" pitchFamily="34" charset="0"/>
              </a:rPr>
              <a:t>The path that MPLS packets take in an MPLS network is called a label switched path (LSP). The LSP is a unidirectional path that transmits traffic from the ingress to the egress.</a:t>
            </a:r>
          </a:p>
          <a:p>
            <a:r>
              <a:rPr lang="en-US" sz="1400" dirty="0">
                <a:sym typeface="Huawei Sans" panose="020C0503030203020204" pitchFamily="34" charset="0"/>
              </a:rPr>
              <a:t>The start node of an LSP is called the ingress, an intermediate node of the LSP is called the transit node, and the end node of the LSP is called the egress. An LSP has one ingress, one egress, and zero, one, or multiple transit nodes.</a:t>
            </a:r>
          </a:p>
        </p:txBody>
      </p:sp>
      <p:sp>
        <p:nvSpPr>
          <p:cNvPr id="6" name="Rounded Rectangle 36">
            <a:extLst>
              <a:ext uri="{FF2B5EF4-FFF2-40B4-BE49-F238E27FC236}">
                <a16:creationId xmlns="" xmlns:a16="http://schemas.microsoft.com/office/drawing/2014/main" id="{FF5AAC4F-737D-4AEC-9EF3-C9236A8FA9FB}"/>
              </a:ext>
            </a:extLst>
          </p:cNvPr>
          <p:cNvSpPr/>
          <p:nvPr/>
        </p:nvSpPr>
        <p:spPr bwMode="gray">
          <a:xfrm>
            <a:off x="3320998" y="3899346"/>
            <a:ext cx="5057297" cy="1954400"/>
          </a:xfrm>
          <a:prstGeom prst="roundRect">
            <a:avLst>
              <a:gd name="adj" fmla="val 5020"/>
            </a:avLst>
          </a:prstGeom>
          <a:solidFill>
            <a:srgbClr val="BEE9EE"/>
          </a:solidFill>
          <a:ln w="19050" cap="flat" cmpd="sng" algn="ctr">
            <a:solidFill>
              <a:srgbClr val="56C4D2"/>
            </a:solidFill>
            <a:prstDash val="solid"/>
            <a:miter lim="800000"/>
          </a:ln>
          <a:effectLst/>
        </p:spPr>
        <p:txBody>
          <a:bodyPr wrap="square" rtlCol="0" anchor="ctr">
            <a:noAutofit/>
          </a:bodyPr>
          <a:lstStyle/>
          <a:p>
            <a:pPr algn="ctr" defTabSz="91440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4">
            <a:extLst>
              <a:ext uri="{FF2B5EF4-FFF2-40B4-BE49-F238E27FC236}">
                <a16:creationId xmlns="" xmlns:a16="http://schemas.microsoft.com/office/drawing/2014/main" id="{85E5CA65-F48B-472C-A771-2764F17BF330}"/>
              </a:ext>
            </a:extLst>
          </p:cNvPr>
          <p:cNvCxnSpPr/>
          <p:nvPr/>
        </p:nvCxnSpPr>
        <p:spPr bwMode="gray">
          <a:xfrm>
            <a:off x="2208349" y="4932164"/>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55">
            <a:extLst>
              <a:ext uri="{FF2B5EF4-FFF2-40B4-BE49-F238E27FC236}">
                <a16:creationId xmlns="" xmlns:a16="http://schemas.microsoft.com/office/drawing/2014/main" id="{E249713C-C191-418F-BE64-3760936F9558}"/>
              </a:ext>
            </a:extLst>
          </p:cNvPr>
          <p:cNvCxnSpPr/>
          <p:nvPr/>
        </p:nvCxnSpPr>
        <p:spPr bwMode="gray">
          <a:xfrm>
            <a:off x="3152245" y="4625560"/>
            <a:ext cx="5535342" cy="0"/>
          </a:xfrm>
          <a:prstGeom prst="line">
            <a:avLst/>
          </a:prstGeom>
          <a:ln w="38100">
            <a:solidFill>
              <a:srgbClr val="FCC8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2" name="Rectangle 67">
            <a:extLst>
              <a:ext uri="{FF2B5EF4-FFF2-40B4-BE49-F238E27FC236}">
                <a16:creationId xmlns="" xmlns:a16="http://schemas.microsoft.com/office/drawing/2014/main" id="{67EC632C-1CB6-41C8-9F9B-CE84C14D9D50}"/>
              </a:ext>
            </a:extLst>
          </p:cNvPr>
          <p:cNvSpPr/>
          <p:nvPr/>
        </p:nvSpPr>
        <p:spPr bwMode="gray">
          <a:xfrm>
            <a:off x="5184966" y="5457890"/>
            <a:ext cx="117692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13" name="图片 12">
            <a:extLst>
              <a:ext uri="{FF2B5EF4-FFF2-40B4-BE49-F238E27FC236}">
                <a16:creationId xmlns="" xmlns:a16="http://schemas.microsoft.com/office/drawing/2014/main" id="{80531C1B-D420-41E5-8326-297D6DF79A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707133"/>
            <a:ext cx="540000" cy="442800"/>
          </a:xfrm>
          <a:prstGeom prst="rect">
            <a:avLst/>
          </a:prstGeom>
        </p:spPr>
      </p:pic>
      <p:pic>
        <p:nvPicPr>
          <p:cNvPr id="14" name="图片 13">
            <a:extLst>
              <a:ext uri="{FF2B5EF4-FFF2-40B4-BE49-F238E27FC236}">
                <a16:creationId xmlns="" xmlns:a16="http://schemas.microsoft.com/office/drawing/2014/main" id="{AE978478-3711-49E7-90C3-E5DDB81295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717258"/>
            <a:ext cx="540000" cy="442800"/>
          </a:xfrm>
          <a:prstGeom prst="rect">
            <a:avLst/>
          </a:prstGeom>
        </p:spPr>
      </p:pic>
      <p:pic>
        <p:nvPicPr>
          <p:cNvPr id="15" name="图片 14">
            <a:extLst>
              <a:ext uri="{FF2B5EF4-FFF2-40B4-BE49-F238E27FC236}">
                <a16:creationId xmlns="" xmlns:a16="http://schemas.microsoft.com/office/drawing/2014/main" id="{E3F669FD-F6C6-4D78-B7CA-AB8818E703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703349"/>
            <a:ext cx="540000" cy="442800"/>
          </a:xfrm>
          <a:prstGeom prst="rect">
            <a:avLst/>
          </a:prstGeom>
        </p:spPr>
      </p:pic>
      <p:sp>
        <p:nvSpPr>
          <p:cNvPr id="16" name="TextBox 43">
            <a:extLst>
              <a:ext uri="{FF2B5EF4-FFF2-40B4-BE49-F238E27FC236}">
                <a16:creationId xmlns="" xmlns:a16="http://schemas.microsoft.com/office/drawing/2014/main" id="{32C3CD5B-DC61-47D1-8B48-35EC9CC2FFF9}"/>
              </a:ext>
            </a:extLst>
          </p:cNvPr>
          <p:cNvSpPr txBox="1"/>
          <p:nvPr/>
        </p:nvSpPr>
        <p:spPr bwMode="gray">
          <a:xfrm>
            <a:off x="3117071" y="5160058"/>
            <a:ext cx="452368"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17" name="TextBox 43">
            <a:extLst>
              <a:ext uri="{FF2B5EF4-FFF2-40B4-BE49-F238E27FC236}">
                <a16:creationId xmlns="" xmlns:a16="http://schemas.microsoft.com/office/drawing/2014/main" id="{779FCF00-BFFC-4D75-BC9E-AA1E7C478436}"/>
              </a:ext>
            </a:extLst>
          </p:cNvPr>
          <p:cNvSpPr txBox="1"/>
          <p:nvPr/>
        </p:nvSpPr>
        <p:spPr bwMode="gray">
          <a:xfrm>
            <a:off x="5432700" y="5160058"/>
            <a:ext cx="835485"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Core LSR</a:t>
            </a:r>
          </a:p>
        </p:txBody>
      </p:sp>
      <p:sp>
        <p:nvSpPr>
          <p:cNvPr id="18" name="TextBox 43">
            <a:extLst>
              <a:ext uri="{FF2B5EF4-FFF2-40B4-BE49-F238E27FC236}">
                <a16:creationId xmlns="" xmlns:a16="http://schemas.microsoft.com/office/drawing/2014/main" id="{AFCBC2D3-D290-4636-AE65-3E3A098B6674}"/>
              </a:ext>
            </a:extLst>
          </p:cNvPr>
          <p:cNvSpPr txBox="1"/>
          <p:nvPr/>
        </p:nvSpPr>
        <p:spPr bwMode="gray">
          <a:xfrm>
            <a:off x="8235219" y="5160058"/>
            <a:ext cx="452368"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19" name="任意多边形 69">
            <a:extLst>
              <a:ext uri="{FF2B5EF4-FFF2-40B4-BE49-F238E27FC236}">
                <a16:creationId xmlns="" xmlns:a16="http://schemas.microsoft.com/office/drawing/2014/main" id="{00502C64-1833-4344-80CC-48C3B9EDB490}"/>
              </a:ext>
            </a:extLst>
          </p:cNvPr>
          <p:cNvSpPr/>
          <p:nvPr/>
        </p:nvSpPr>
        <p:spPr bwMode="gray">
          <a:xfrm>
            <a:off x="645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70">
            <a:extLst>
              <a:ext uri="{FF2B5EF4-FFF2-40B4-BE49-F238E27FC236}">
                <a16:creationId xmlns="" xmlns:a16="http://schemas.microsoft.com/office/drawing/2014/main" id="{68C1A1D9-AB80-4A6A-9686-2EB1855C2F34}"/>
              </a:ext>
            </a:extLst>
          </p:cNvPr>
          <p:cNvSpPr/>
          <p:nvPr/>
        </p:nvSpPr>
        <p:spPr bwMode="gray">
          <a:xfrm>
            <a:off x="681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71">
            <a:extLst>
              <a:ext uri="{FF2B5EF4-FFF2-40B4-BE49-F238E27FC236}">
                <a16:creationId xmlns="" xmlns:a16="http://schemas.microsoft.com/office/drawing/2014/main" id="{D8A11049-F743-4F41-ACB4-1C90DCEDA227}"/>
              </a:ext>
            </a:extLst>
          </p:cNvPr>
          <p:cNvSpPr/>
          <p:nvPr/>
        </p:nvSpPr>
        <p:spPr bwMode="gray">
          <a:xfrm>
            <a:off x="7173660"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76">
            <a:extLst>
              <a:ext uri="{FF2B5EF4-FFF2-40B4-BE49-F238E27FC236}">
                <a16:creationId xmlns="" xmlns:a16="http://schemas.microsoft.com/office/drawing/2014/main" id="{D4396F69-B688-4548-8ADD-87590B95F6F5}"/>
              </a:ext>
            </a:extLst>
          </p:cNvPr>
          <p:cNvSpPr/>
          <p:nvPr/>
        </p:nvSpPr>
        <p:spPr bwMode="gray">
          <a:xfrm>
            <a:off x="2314854"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77">
            <a:extLst>
              <a:ext uri="{FF2B5EF4-FFF2-40B4-BE49-F238E27FC236}">
                <a16:creationId xmlns="" xmlns:a16="http://schemas.microsoft.com/office/drawing/2014/main" id="{8AA537A1-4F7B-4DB5-BF10-6BAD1E8DB515}"/>
              </a:ext>
            </a:extLst>
          </p:cNvPr>
          <p:cNvSpPr/>
          <p:nvPr/>
        </p:nvSpPr>
        <p:spPr bwMode="gray">
          <a:xfrm>
            <a:off x="2674854"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79">
            <a:extLst>
              <a:ext uri="{FF2B5EF4-FFF2-40B4-BE49-F238E27FC236}">
                <a16:creationId xmlns="" xmlns:a16="http://schemas.microsoft.com/office/drawing/2014/main" id="{0D196B43-EEB8-45D9-85E3-026E8084AFAE}"/>
              </a:ext>
            </a:extLst>
          </p:cNvPr>
          <p:cNvSpPr/>
          <p:nvPr/>
        </p:nvSpPr>
        <p:spPr bwMode="gray">
          <a:xfrm>
            <a:off x="393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80">
            <a:extLst>
              <a:ext uri="{FF2B5EF4-FFF2-40B4-BE49-F238E27FC236}">
                <a16:creationId xmlns="" xmlns:a16="http://schemas.microsoft.com/office/drawing/2014/main" id="{F0998EC5-9A4E-42C4-8300-8F6BF81E41CA}"/>
              </a:ext>
            </a:extLst>
          </p:cNvPr>
          <p:cNvSpPr/>
          <p:nvPr/>
        </p:nvSpPr>
        <p:spPr bwMode="gray">
          <a:xfrm>
            <a:off x="429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81">
            <a:extLst>
              <a:ext uri="{FF2B5EF4-FFF2-40B4-BE49-F238E27FC236}">
                <a16:creationId xmlns="" xmlns:a16="http://schemas.microsoft.com/office/drawing/2014/main" id="{0233F360-24F2-4DDD-93B0-7B32B4CA9AAA}"/>
              </a:ext>
            </a:extLst>
          </p:cNvPr>
          <p:cNvSpPr/>
          <p:nvPr/>
        </p:nvSpPr>
        <p:spPr bwMode="gray">
          <a:xfrm>
            <a:off x="4653349"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83">
            <a:extLst>
              <a:ext uri="{FF2B5EF4-FFF2-40B4-BE49-F238E27FC236}">
                <a16:creationId xmlns="" xmlns:a16="http://schemas.microsoft.com/office/drawing/2014/main" id="{E948A39C-5BB7-4B7A-89B7-69AAEDBC6B2B}"/>
              </a:ext>
            </a:extLst>
          </p:cNvPr>
          <p:cNvSpPr/>
          <p:nvPr/>
        </p:nvSpPr>
        <p:spPr bwMode="gray">
          <a:xfrm>
            <a:off x="8626313"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任意多边形 84">
            <a:extLst>
              <a:ext uri="{FF2B5EF4-FFF2-40B4-BE49-F238E27FC236}">
                <a16:creationId xmlns="" xmlns:a16="http://schemas.microsoft.com/office/drawing/2014/main" id="{0AFB8764-4DAF-4096-B422-BA86261F47B6}"/>
              </a:ext>
            </a:extLst>
          </p:cNvPr>
          <p:cNvSpPr/>
          <p:nvPr/>
        </p:nvSpPr>
        <p:spPr bwMode="gray">
          <a:xfrm>
            <a:off x="8986313" y="405797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a:extLst>
              <a:ext uri="{FF2B5EF4-FFF2-40B4-BE49-F238E27FC236}">
                <a16:creationId xmlns="" xmlns:a16="http://schemas.microsoft.com/office/drawing/2014/main" id="{21EF50E4-AF2E-4129-A577-EC6F62605C9C}"/>
              </a:ext>
            </a:extLst>
          </p:cNvPr>
          <p:cNvGrpSpPr/>
          <p:nvPr/>
        </p:nvGrpSpPr>
        <p:grpSpPr bwMode="gray">
          <a:xfrm>
            <a:off x="833949" y="4429933"/>
            <a:ext cx="1377387" cy="720000"/>
            <a:chOff x="833949" y="4172890"/>
            <a:chExt cx="1377387" cy="720000"/>
          </a:xfrm>
        </p:grpSpPr>
        <p:sp>
          <p:nvSpPr>
            <p:cNvPr id="30" name="Freeform 159">
              <a:extLst>
                <a:ext uri="{FF2B5EF4-FFF2-40B4-BE49-F238E27FC236}">
                  <a16:creationId xmlns="" xmlns:a16="http://schemas.microsoft.com/office/drawing/2014/main" id="{5038C43A-E6CD-424A-AA51-106719721120}"/>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 xmlns:a16="http://schemas.microsoft.com/office/drawing/2014/main" id="{1064014F-2308-43C1-9BC5-FFCBDEBE8161}"/>
                </a:ext>
              </a:extLst>
            </p:cNvPr>
            <p:cNvSpPr txBox="1"/>
            <p:nvPr/>
          </p:nvSpPr>
          <p:spPr bwMode="gray">
            <a:xfrm>
              <a:off x="1135044" y="4446306"/>
              <a:ext cx="939681"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32" name="组合 31">
            <a:extLst>
              <a:ext uri="{FF2B5EF4-FFF2-40B4-BE49-F238E27FC236}">
                <a16:creationId xmlns="" xmlns:a16="http://schemas.microsoft.com/office/drawing/2014/main" id="{C127013B-8851-492A-9310-FF92D54C1427}"/>
              </a:ext>
            </a:extLst>
          </p:cNvPr>
          <p:cNvGrpSpPr/>
          <p:nvPr/>
        </p:nvGrpSpPr>
        <p:grpSpPr bwMode="gray">
          <a:xfrm>
            <a:off x="9456004" y="4457337"/>
            <a:ext cx="1377387" cy="720000"/>
            <a:chOff x="833949" y="4172890"/>
            <a:chExt cx="1377387" cy="720000"/>
          </a:xfrm>
        </p:grpSpPr>
        <p:sp>
          <p:nvSpPr>
            <p:cNvPr id="33" name="Freeform 159">
              <a:extLst>
                <a:ext uri="{FF2B5EF4-FFF2-40B4-BE49-F238E27FC236}">
                  <a16:creationId xmlns="" xmlns:a16="http://schemas.microsoft.com/office/drawing/2014/main" id="{B610A392-AC47-40F0-8413-106A8D9C989F}"/>
                </a:ext>
              </a:extLst>
            </p:cNvPr>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B6360FB9-1480-41D6-B3F6-1CEA0D32CB8A}"/>
                </a:ext>
              </a:extLst>
            </p:cNvPr>
            <p:cNvSpPr txBox="1"/>
            <p:nvPr/>
          </p:nvSpPr>
          <p:spPr bwMode="gray">
            <a:xfrm>
              <a:off x="1052801" y="4418902"/>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35" name="矩形 32">
            <a:extLst>
              <a:ext uri="{FF2B5EF4-FFF2-40B4-BE49-F238E27FC236}">
                <a16:creationId xmlns="" xmlns:a16="http://schemas.microsoft.com/office/drawing/2014/main" id="{91FE009B-8B53-4917-AB00-5ED025CBE995}"/>
              </a:ext>
            </a:extLst>
          </p:cNvPr>
          <p:cNvSpPr/>
          <p:nvPr/>
        </p:nvSpPr>
        <p:spPr bwMode="gray">
          <a:xfrm>
            <a:off x="10292648" y="5912282"/>
            <a:ext cx="1440000" cy="252000"/>
          </a:xfrm>
          <a:prstGeom prst="rect">
            <a:avLst/>
          </a:prstGeom>
          <a:solidFill>
            <a:srgbClr val="D0E8C4"/>
          </a:solidFill>
          <a:ln w="12700" cap="flat" cmpd="sng" algn="ctr">
            <a:no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36" name="矩形 33">
            <a:extLst>
              <a:ext uri="{FF2B5EF4-FFF2-40B4-BE49-F238E27FC236}">
                <a16:creationId xmlns="" xmlns:a16="http://schemas.microsoft.com/office/drawing/2014/main" id="{66C0ED2E-E8C3-4513-BDDF-2DCED5D9B3B6}"/>
              </a:ext>
            </a:extLst>
          </p:cNvPr>
          <p:cNvSpPr/>
          <p:nvPr/>
        </p:nvSpPr>
        <p:spPr bwMode="gray">
          <a:xfrm>
            <a:off x="8727216" y="5912282"/>
            <a:ext cx="1440000" cy="252000"/>
          </a:xfrm>
          <a:prstGeom prst="rect">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header</a:t>
            </a:r>
          </a:p>
        </p:txBody>
      </p:sp>
      <p:sp>
        <p:nvSpPr>
          <p:cNvPr id="37" name="矩形 33">
            <a:extLst>
              <a:ext uri="{FF2B5EF4-FFF2-40B4-BE49-F238E27FC236}">
                <a16:creationId xmlns="" xmlns:a16="http://schemas.microsoft.com/office/drawing/2014/main" id="{2AA90F87-C115-4994-A69D-AAA25B37E521}"/>
              </a:ext>
            </a:extLst>
          </p:cNvPr>
          <p:cNvSpPr/>
          <p:nvPr/>
        </p:nvSpPr>
        <p:spPr bwMode="gray">
          <a:xfrm>
            <a:off x="7161784" y="5912282"/>
            <a:ext cx="1440000" cy="252000"/>
          </a:xfrm>
          <a:prstGeom prst="rect">
            <a:avLst/>
          </a:prstGeom>
          <a:solidFill>
            <a:srgbClr val="56C4D2"/>
          </a:solidFill>
          <a:ln w="12700" cap="flat" cmpd="sng" algn="ctr">
            <a:noFill/>
            <a:prstDash val="solid"/>
            <a:miter lim="800000"/>
          </a:ln>
          <a:effectLst/>
        </p:spPr>
        <p:txBody>
          <a:bodyPr wrap="square" rtlCol="0" anchor="ctr">
            <a:noAutofit/>
          </a:bodyPr>
          <a:lstStyle/>
          <a:p>
            <a:pPr algn="ctr" defTabSz="914400"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38" name="TextBox 43">
            <a:extLst>
              <a:ext uri="{FF2B5EF4-FFF2-40B4-BE49-F238E27FC236}">
                <a16:creationId xmlns="" xmlns:a16="http://schemas.microsoft.com/office/drawing/2014/main" id="{7CF75FF4-8F1B-43B4-AC82-D504AF6D6B03}"/>
              </a:ext>
            </a:extLst>
          </p:cNvPr>
          <p:cNvSpPr txBox="1"/>
          <p:nvPr/>
        </p:nvSpPr>
        <p:spPr bwMode="gray">
          <a:xfrm>
            <a:off x="2936088" y="4336303"/>
            <a:ext cx="70884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39" name="TextBox 43">
            <a:extLst>
              <a:ext uri="{FF2B5EF4-FFF2-40B4-BE49-F238E27FC236}">
                <a16:creationId xmlns="" xmlns:a16="http://schemas.microsoft.com/office/drawing/2014/main" id="{66BA69DD-AABA-4DB0-BC51-BD1641FC02C9}"/>
              </a:ext>
            </a:extLst>
          </p:cNvPr>
          <p:cNvSpPr txBox="1"/>
          <p:nvPr/>
        </p:nvSpPr>
        <p:spPr bwMode="gray">
          <a:xfrm>
            <a:off x="5458259" y="4336303"/>
            <a:ext cx="704039"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40" name="TextBox 43">
            <a:extLst>
              <a:ext uri="{FF2B5EF4-FFF2-40B4-BE49-F238E27FC236}">
                <a16:creationId xmlns="" xmlns:a16="http://schemas.microsoft.com/office/drawing/2014/main" id="{673697A7-19B1-4B5B-AE20-00D91746FC94}"/>
              </a:ext>
            </a:extLst>
          </p:cNvPr>
          <p:cNvSpPr txBox="1"/>
          <p:nvPr/>
        </p:nvSpPr>
        <p:spPr bwMode="gray">
          <a:xfrm>
            <a:off x="8144385" y="4336303"/>
            <a:ext cx="651140"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41" name="五边形 4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2" name="燕尾形 4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3" name="燕尾形 4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934854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979ABC-DEB3-4627-A268-70140ED327E8}"/>
              </a:ext>
            </a:extLst>
          </p:cNvPr>
          <p:cNvSpPr>
            <a:spLocks noGrp="1"/>
          </p:cNvSpPr>
          <p:nvPr>
            <p:ph type="title"/>
          </p:nvPr>
        </p:nvSpPr>
        <p:spPr bwMode="gray"/>
        <p:txBody>
          <a:bodyPr/>
          <a:lstStyle/>
          <a:p>
            <a:r>
              <a:rPr lang="en-US"/>
              <a:t>MPLS Terms (2)</a:t>
            </a:r>
            <a:endParaRPr lang="en-US" dirty="0"/>
          </a:p>
        </p:txBody>
      </p:sp>
      <p:sp>
        <p:nvSpPr>
          <p:cNvPr id="3" name="文本占位符 2">
            <a:extLst>
              <a:ext uri="{FF2B5EF4-FFF2-40B4-BE49-F238E27FC236}">
                <a16:creationId xmlns="" xmlns:a16="http://schemas.microsoft.com/office/drawing/2014/main" id="{77862B12-5784-4775-B6BC-457A159079AA}"/>
              </a:ext>
            </a:extLst>
          </p:cNvPr>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Forwarding equivalence class (FEC): a set of packets with similar or identical characteristics and forwarded in the same way by LSRs. In traditional IP forwarding that uses the longest match algorithm, all packets that match the same route belong to the same FEC.</a:t>
            </a:r>
          </a:p>
          <a:p>
            <a:pPr lvl="0">
              <a:lnSpc>
                <a:spcPct val="100000"/>
              </a:lnSpc>
            </a:pPr>
            <a:r>
              <a:rPr lang="en-US" sz="1400" dirty="0">
                <a:sym typeface="Huawei Sans" panose="020C0503030203020204" pitchFamily="34" charset="0"/>
              </a:rPr>
              <a:t>An LSP is composed of an ingress LSR, an egress LSR, and a variable number of transit LSRs. Therefore, an LSP can be considered as an ordered set of these LSRs.</a:t>
            </a:r>
          </a:p>
          <a:p>
            <a:pPr lvl="0">
              <a:lnSpc>
                <a:spcPct val="100000"/>
              </a:lnSpc>
            </a:pPr>
            <a:r>
              <a:rPr lang="en-US" sz="1400" dirty="0">
                <a:sym typeface="Huawei Sans" panose="020C0503030203020204" pitchFamily="34" charset="0"/>
              </a:rPr>
              <a:t>An LSP must be established before a packet is forwarded; otherwise, the packet fails to traverse an MPLS domain.</a:t>
            </a:r>
          </a:p>
          <a:p>
            <a:pPr lvl="0">
              <a:lnSpc>
                <a:spcPct val="100000"/>
              </a:lnSpc>
            </a:pPr>
            <a:r>
              <a:rPr lang="en-US" sz="1400" dirty="0">
                <a:sym typeface="Huawei Sans" panose="020C0503030203020204" pitchFamily="34" charset="0"/>
              </a:rPr>
              <a:t>An LSP is a unidirectional path from the start point to the end point. If bidirectional data communication is required, an LSP for return traffic needs to be established between the two ends.</a:t>
            </a:r>
          </a:p>
          <a:p>
            <a:pPr>
              <a:lnSpc>
                <a:spcPct val="100000"/>
              </a:lnSpc>
            </a:pPr>
            <a:endParaRPr lang="en-US" altLang="zh-CN" sz="1200" dirty="0">
              <a:sym typeface="Huawei Sans" panose="020C0503030203020204" pitchFamily="34" charset="0"/>
            </a:endParaRPr>
          </a:p>
          <a:p>
            <a:pPr>
              <a:lnSpc>
                <a:spcPct val="100000"/>
              </a:lnSpc>
            </a:pPr>
            <a:endParaRPr lang="en-US" altLang="zh-CN" sz="1200" dirty="0">
              <a:sym typeface="Huawei Sans" panose="020C0503030203020204" pitchFamily="34" charset="0"/>
            </a:endParaRPr>
          </a:p>
        </p:txBody>
      </p:sp>
      <p:sp>
        <p:nvSpPr>
          <p:cNvPr id="4" name="Rounded Rectangle 36">
            <a:extLst>
              <a:ext uri="{FF2B5EF4-FFF2-40B4-BE49-F238E27FC236}">
                <a16:creationId xmlns="" xmlns:a16="http://schemas.microsoft.com/office/drawing/2014/main" id="{B7C48ACF-C00E-4EDD-B0EC-53673C621CB2}"/>
              </a:ext>
            </a:extLst>
          </p:cNvPr>
          <p:cNvSpPr/>
          <p:nvPr/>
        </p:nvSpPr>
        <p:spPr bwMode="gray">
          <a:xfrm>
            <a:off x="3320998" y="3085106"/>
            <a:ext cx="5057297" cy="2715058"/>
          </a:xfrm>
          <a:prstGeom prst="roundRect">
            <a:avLst>
              <a:gd name="adj" fmla="val 5020"/>
            </a:avLst>
          </a:prstGeom>
          <a:solidFill>
            <a:srgbClr val="BEE9EE"/>
          </a:solidFill>
          <a:ln w="19050" cap="flat" cmpd="sng" algn="ctr">
            <a:solidFill>
              <a:srgbClr val="56C4D2"/>
            </a:solidFill>
            <a:prstDash val="solid"/>
            <a:miter lim="800000"/>
          </a:ln>
          <a:effectLst/>
        </p:spPr>
        <p:txBody>
          <a:bodyPr wrap="square" rtlCol="0" anchor="ctr">
            <a:noAutofit/>
          </a:bodyPr>
          <a:lstStyle/>
          <a:p>
            <a:pPr algn="ctr" defTabSz="91440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 xmlns:a16="http://schemas.microsoft.com/office/drawing/2014/main" id="{E2B83216-4382-4C9A-8894-CD12AC398F63}"/>
              </a:ext>
            </a:extLst>
          </p:cNvPr>
          <p:cNvCxnSpPr/>
          <p:nvPr/>
        </p:nvCxnSpPr>
        <p:spPr bwMode="gray">
          <a:xfrm>
            <a:off x="1359758" y="5333047"/>
            <a:ext cx="1737297"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B03955C0-437A-426E-A9BD-B137BFE7436A}"/>
              </a:ext>
            </a:extLst>
          </p:cNvPr>
          <p:cNvCxnSpPr/>
          <p:nvPr/>
        </p:nvCxnSpPr>
        <p:spPr bwMode="gray">
          <a:xfrm>
            <a:off x="3320998" y="4460208"/>
            <a:ext cx="1274397" cy="104180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08E977E4-0565-4EA0-8439-ED04D382475C}"/>
              </a:ext>
            </a:extLst>
          </p:cNvPr>
          <p:cNvCxnSpPr/>
          <p:nvPr/>
        </p:nvCxnSpPr>
        <p:spPr bwMode="gray">
          <a:xfrm flipV="1">
            <a:off x="7120122" y="4446300"/>
            <a:ext cx="1292796" cy="105571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49FAAD73-9EB4-4B29-87F9-749CA9FB6D8B}"/>
              </a:ext>
            </a:extLst>
          </p:cNvPr>
          <p:cNvCxnSpPr>
            <a:endCxn id="21" idx="1"/>
          </p:cNvCxnSpPr>
          <p:nvPr/>
        </p:nvCxnSpPr>
        <p:spPr bwMode="gray">
          <a:xfrm flipV="1">
            <a:off x="3320998" y="3440456"/>
            <a:ext cx="1004397" cy="1013259"/>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40431C6-B9D4-4BFE-A3A4-14D60DE1AD88}"/>
              </a:ext>
            </a:extLst>
          </p:cNvPr>
          <p:cNvCxnSpPr>
            <a:stCxn id="22" idx="3"/>
          </p:cNvCxnSpPr>
          <p:nvPr/>
        </p:nvCxnSpPr>
        <p:spPr bwMode="gray">
          <a:xfrm>
            <a:off x="7410411" y="3440456"/>
            <a:ext cx="967884" cy="1005843"/>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67">
            <a:extLst>
              <a:ext uri="{FF2B5EF4-FFF2-40B4-BE49-F238E27FC236}">
                <a16:creationId xmlns="" xmlns:a16="http://schemas.microsoft.com/office/drawing/2014/main" id="{5D647A62-C5AE-4E6C-9E13-0FA889C4447C}"/>
              </a:ext>
            </a:extLst>
          </p:cNvPr>
          <p:cNvSpPr/>
          <p:nvPr/>
        </p:nvSpPr>
        <p:spPr bwMode="gray">
          <a:xfrm>
            <a:off x="5282404" y="3881842"/>
            <a:ext cx="117692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11" name="直接连接符 4">
            <a:extLst>
              <a:ext uri="{FF2B5EF4-FFF2-40B4-BE49-F238E27FC236}">
                <a16:creationId xmlns="" xmlns:a16="http://schemas.microsoft.com/office/drawing/2014/main" id="{35F8103A-E23E-4B2D-A8C9-85659245F2A3}"/>
              </a:ext>
            </a:extLst>
          </p:cNvPr>
          <p:cNvCxnSpPr/>
          <p:nvPr/>
        </p:nvCxnSpPr>
        <p:spPr bwMode="gray">
          <a:xfrm>
            <a:off x="1359758" y="4400634"/>
            <a:ext cx="851683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C8B7C382-C195-4687-9971-28C5EBD629F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175603"/>
            <a:ext cx="540000" cy="442800"/>
          </a:xfrm>
          <a:prstGeom prst="rect">
            <a:avLst/>
          </a:prstGeom>
        </p:spPr>
      </p:pic>
      <p:pic>
        <p:nvPicPr>
          <p:cNvPr id="13" name="图片 12">
            <a:extLst>
              <a:ext uri="{FF2B5EF4-FFF2-40B4-BE49-F238E27FC236}">
                <a16:creationId xmlns="" xmlns:a16="http://schemas.microsoft.com/office/drawing/2014/main" id="{CBF80ABA-DBA4-405D-97EB-BCEB4013FB7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903" y="4185728"/>
            <a:ext cx="540000" cy="442800"/>
          </a:xfrm>
          <a:prstGeom prst="rect">
            <a:avLst/>
          </a:prstGeom>
        </p:spPr>
      </p:pic>
      <p:pic>
        <p:nvPicPr>
          <p:cNvPr id="14" name="图片 13">
            <a:extLst>
              <a:ext uri="{FF2B5EF4-FFF2-40B4-BE49-F238E27FC236}">
                <a16:creationId xmlns="" xmlns:a16="http://schemas.microsoft.com/office/drawing/2014/main" id="{8E84BC06-586D-4C0D-A00C-25C7EC9BB75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171819"/>
            <a:ext cx="540000" cy="442800"/>
          </a:xfrm>
          <a:prstGeom prst="rect">
            <a:avLst/>
          </a:prstGeom>
        </p:spPr>
      </p:pic>
      <p:sp>
        <p:nvSpPr>
          <p:cNvPr id="15" name="Freeform 159">
            <a:extLst>
              <a:ext uri="{FF2B5EF4-FFF2-40B4-BE49-F238E27FC236}">
                <a16:creationId xmlns="" xmlns:a16="http://schemas.microsoft.com/office/drawing/2014/main" id="{2F0EC74E-CE0A-41ED-B036-CE8F7A8BF7E0}"/>
              </a:ext>
            </a:extLst>
          </p:cNvPr>
          <p:cNvSpPr>
            <a:spLocks noChangeAspect="1"/>
          </p:cNvSpPr>
          <p:nvPr/>
        </p:nvSpPr>
        <p:spPr bwMode="gray">
          <a:xfrm flipH="1">
            <a:off x="9456003" y="3925806"/>
            <a:ext cx="1377387" cy="9602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 xmlns:a16="http://schemas.microsoft.com/office/drawing/2014/main" id="{A14E9471-12D6-4155-B01C-F447731CCDEC}"/>
              </a:ext>
            </a:extLst>
          </p:cNvPr>
          <p:cNvSpPr txBox="1"/>
          <p:nvPr/>
        </p:nvSpPr>
        <p:spPr bwMode="gray">
          <a:xfrm>
            <a:off x="9666843" y="4123134"/>
            <a:ext cx="955710"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200" dirty="0">
                <a:solidFill>
                  <a:srgbClr val="ED7D31"/>
                </a:solidFill>
                <a:latin typeface="Huawei Sans" panose="020C0503030203020204" pitchFamily="34" charset="0"/>
                <a:ea typeface="方正兰亭黑简体" panose="02000000000000000000" pitchFamily="2" charset="-122"/>
                <a:sym typeface="Huawei Sans" panose="020C0503030203020204" pitchFamily="34" charset="0"/>
              </a:rPr>
              <a:t>10.0.1.0/24</a:t>
            </a:r>
          </a:p>
          <a:p>
            <a:pPr algn="ctr" fontAlgn="ctr"/>
            <a:r>
              <a:rPr lang="en-US" sz="1200"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10.0.2.0/24</a:t>
            </a:r>
          </a:p>
        </p:txBody>
      </p:sp>
      <p:sp>
        <p:nvSpPr>
          <p:cNvPr id="17" name="TextBox 43">
            <a:extLst>
              <a:ext uri="{FF2B5EF4-FFF2-40B4-BE49-F238E27FC236}">
                <a16:creationId xmlns="" xmlns:a16="http://schemas.microsoft.com/office/drawing/2014/main" id="{1C11C5B1-3F09-448D-8F77-316DD6DB473A}"/>
              </a:ext>
            </a:extLst>
          </p:cNvPr>
          <p:cNvSpPr txBox="1"/>
          <p:nvPr/>
        </p:nvSpPr>
        <p:spPr bwMode="gray">
          <a:xfrm>
            <a:off x="3139363"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8" name="TextBox 43">
            <a:extLst>
              <a:ext uri="{FF2B5EF4-FFF2-40B4-BE49-F238E27FC236}">
                <a16:creationId xmlns="" xmlns:a16="http://schemas.microsoft.com/office/drawing/2014/main" id="{B0F7A47E-8896-4CBE-96CE-A7BC97E2992A}"/>
              </a:ext>
            </a:extLst>
          </p:cNvPr>
          <p:cNvSpPr txBox="1"/>
          <p:nvPr/>
        </p:nvSpPr>
        <p:spPr bwMode="gray">
          <a:xfrm>
            <a:off x="5664333"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TextBox 43">
            <a:extLst>
              <a:ext uri="{FF2B5EF4-FFF2-40B4-BE49-F238E27FC236}">
                <a16:creationId xmlns="" xmlns:a16="http://schemas.microsoft.com/office/drawing/2014/main" id="{05252388-54D5-40BB-AA12-E7F9595A902A}"/>
              </a:ext>
            </a:extLst>
          </p:cNvPr>
          <p:cNvSpPr txBox="1"/>
          <p:nvPr/>
        </p:nvSpPr>
        <p:spPr bwMode="gray">
          <a:xfrm>
            <a:off x="8275296" y="459042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20" name="直接连接符 19">
            <a:extLst>
              <a:ext uri="{FF2B5EF4-FFF2-40B4-BE49-F238E27FC236}">
                <a16:creationId xmlns="" xmlns:a16="http://schemas.microsoft.com/office/drawing/2014/main" id="{A172FE16-BFB0-49D2-B0D1-DE7FDEB671BB}"/>
              </a:ext>
            </a:extLst>
          </p:cNvPr>
          <p:cNvCxnSpPr/>
          <p:nvPr/>
        </p:nvCxnSpPr>
        <p:spPr bwMode="gray">
          <a:xfrm>
            <a:off x="4630019" y="3428734"/>
            <a:ext cx="251039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43">
            <a:extLst>
              <a:ext uri="{FF2B5EF4-FFF2-40B4-BE49-F238E27FC236}">
                <a16:creationId xmlns="" xmlns:a16="http://schemas.microsoft.com/office/drawing/2014/main" id="{2052666E-E641-489E-8479-FA15AB9BB5F0}"/>
              </a:ext>
            </a:extLst>
          </p:cNvPr>
          <p:cNvSpPr txBox="1"/>
          <p:nvPr/>
        </p:nvSpPr>
        <p:spPr bwMode="gray">
          <a:xfrm>
            <a:off x="4409286" y="3661856"/>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4" name="TextBox 43">
            <a:extLst>
              <a:ext uri="{FF2B5EF4-FFF2-40B4-BE49-F238E27FC236}">
                <a16:creationId xmlns="" xmlns:a16="http://schemas.microsoft.com/office/drawing/2014/main" id="{452F3C4D-D02D-4E15-A4F3-91FBB71EFE64}"/>
              </a:ext>
            </a:extLst>
          </p:cNvPr>
          <p:cNvSpPr txBox="1"/>
          <p:nvPr/>
        </p:nvSpPr>
        <p:spPr bwMode="gray">
          <a:xfrm>
            <a:off x="6954302" y="3637945"/>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5" name="直接连接符 24">
            <a:extLst>
              <a:ext uri="{FF2B5EF4-FFF2-40B4-BE49-F238E27FC236}">
                <a16:creationId xmlns="" xmlns:a16="http://schemas.microsoft.com/office/drawing/2014/main" id="{E7C4903A-1F4D-44A0-AAB7-2CB7998582EE}"/>
              </a:ext>
            </a:extLst>
          </p:cNvPr>
          <p:cNvCxnSpPr/>
          <p:nvPr/>
        </p:nvCxnSpPr>
        <p:spPr bwMode="gray">
          <a:xfrm>
            <a:off x="3122532" y="5318068"/>
            <a:ext cx="400855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 xmlns:a16="http://schemas.microsoft.com/office/drawing/2014/main" id="{E75C7F9B-E04A-4F99-98E8-DD731CE9590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995" y="5100300"/>
            <a:ext cx="540000" cy="442800"/>
          </a:xfrm>
          <a:prstGeom prst="rect">
            <a:avLst/>
          </a:prstGeom>
        </p:spPr>
      </p:pic>
      <p:pic>
        <p:nvPicPr>
          <p:cNvPr id="27" name="图片 26">
            <a:extLst>
              <a:ext uri="{FF2B5EF4-FFF2-40B4-BE49-F238E27FC236}">
                <a16:creationId xmlns="" xmlns:a16="http://schemas.microsoft.com/office/drawing/2014/main" id="{3BA017AF-96A8-495F-A4CD-030774A29A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5100300"/>
            <a:ext cx="540000" cy="442800"/>
          </a:xfrm>
          <a:prstGeom prst="rect">
            <a:avLst/>
          </a:prstGeom>
        </p:spPr>
      </p:pic>
      <p:sp>
        <p:nvSpPr>
          <p:cNvPr id="28" name="TextBox 43">
            <a:extLst>
              <a:ext uri="{FF2B5EF4-FFF2-40B4-BE49-F238E27FC236}">
                <a16:creationId xmlns="" xmlns:a16="http://schemas.microsoft.com/office/drawing/2014/main" id="{62CC104D-F984-4FB0-8876-928D6D1C4B69}"/>
              </a:ext>
            </a:extLst>
          </p:cNvPr>
          <p:cNvSpPr txBox="1"/>
          <p:nvPr/>
        </p:nvSpPr>
        <p:spPr bwMode="gray">
          <a:xfrm>
            <a:off x="3113886" y="5543100"/>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9" name="TextBox 43">
            <a:extLst>
              <a:ext uri="{FF2B5EF4-FFF2-40B4-BE49-F238E27FC236}">
                <a16:creationId xmlns="" xmlns:a16="http://schemas.microsoft.com/office/drawing/2014/main" id="{D9894F04-6EBC-41A4-B584-0F3FB56994A2}"/>
              </a:ext>
            </a:extLst>
          </p:cNvPr>
          <p:cNvSpPr txBox="1"/>
          <p:nvPr/>
        </p:nvSpPr>
        <p:spPr bwMode="gray">
          <a:xfrm>
            <a:off x="6954302" y="5519189"/>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30" name="Freeform 159">
            <a:extLst>
              <a:ext uri="{FF2B5EF4-FFF2-40B4-BE49-F238E27FC236}">
                <a16:creationId xmlns="" xmlns:a16="http://schemas.microsoft.com/office/drawing/2014/main" id="{F142CE79-06DC-4AFC-8975-AF02CAB90579}"/>
              </a:ext>
            </a:extLst>
          </p:cNvPr>
          <p:cNvSpPr>
            <a:spLocks noChangeAspect="1"/>
          </p:cNvSpPr>
          <p:nvPr/>
        </p:nvSpPr>
        <p:spPr bwMode="gray">
          <a:xfrm flipH="1">
            <a:off x="633965" y="3898403"/>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 xmlns:a16="http://schemas.microsoft.com/office/drawing/2014/main" id="{AE00639C-806C-4FF1-82EF-EEA1703136BD}"/>
              </a:ext>
            </a:extLst>
          </p:cNvPr>
          <p:cNvSpPr txBox="1"/>
          <p:nvPr/>
        </p:nvSpPr>
        <p:spPr bwMode="gray">
          <a:xfrm>
            <a:off x="889917" y="4176715"/>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sp>
        <p:nvSpPr>
          <p:cNvPr id="32" name="Freeform 159">
            <a:extLst>
              <a:ext uri="{FF2B5EF4-FFF2-40B4-BE49-F238E27FC236}">
                <a16:creationId xmlns="" xmlns:a16="http://schemas.microsoft.com/office/drawing/2014/main" id="{B091CB66-A2C0-435D-814F-A6B037D8487C}"/>
              </a:ext>
            </a:extLst>
          </p:cNvPr>
          <p:cNvSpPr>
            <a:spLocks noChangeAspect="1"/>
          </p:cNvSpPr>
          <p:nvPr/>
        </p:nvSpPr>
        <p:spPr bwMode="gray">
          <a:xfrm flipH="1">
            <a:off x="633965" y="4898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 xmlns:a16="http://schemas.microsoft.com/office/drawing/2014/main" id="{63970AD7-1A60-4646-A167-0A3B32D012D7}"/>
              </a:ext>
            </a:extLst>
          </p:cNvPr>
          <p:cNvSpPr txBox="1"/>
          <p:nvPr/>
        </p:nvSpPr>
        <p:spPr bwMode="gray">
          <a:xfrm>
            <a:off x="889917" y="5165314"/>
            <a:ext cx="93968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cxnSp>
        <p:nvCxnSpPr>
          <p:cNvPr id="37" name="直接连接符 55">
            <a:extLst>
              <a:ext uri="{FF2B5EF4-FFF2-40B4-BE49-F238E27FC236}">
                <a16:creationId xmlns="" xmlns:a16="http://schemas.microsoft.com/office/drawing/2014/main" id="{A73FC759-5A9A-4DD7-BF6A-63E0327F9882}"/>
              </a:ext>
            </a:extLst>
          </p:cNvPr>
          <p:cNvCxnSpPr/>
          <p:nvPr/>
        </p:nvCxnSpPr>
        <p:spPr bwMode="gray">
          <a:xfrm rot="10800000" flipH="1">
            <a:off x="2034483" y="4064766"/>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52CC4739-20C4-4F76-87B8-7BA03BB6B7CF}"/>
              </a:ext>
            </a:extLst>
          </p:cNvPr>
          <p:cNvSpPr txBox="1"/>
          <p:nvPr/>
        </p:nvSpPr>
        <p:spPr bwMode="gray">
          <a:xfrm>
            <a:off x="1802404" y="3767115"/>
            <a:ext cx="136608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Purpose: 10.0.1.1</a:t>
            </a:r>
          </a:p>
        </p:txBody>
      </p:sp>
      <p:sp>
        <p:nvSpPr>
          <p:cNvPr id="39" name="任意多边形 117">
            <a:extLst>
              <a:ext uri="{FF2B5EF4-FFF2-40B4-BE49-F238E27FC236}">
                <a16:creationId xmlns="" xmlns:a16="http://schemas.microsoft.com/office/drawing/2014/main" id="{DD1E9E3B-2F55-4062-AB0C-11E00AD58378}"/>
              </a:ext>
            </a:extLst>
          </p:cNvPr>
          <p:cNvSpPr/>
          <p:nvPr/>
        </p:nvSpPr>
        <p:spPr bwMode="gray">
          <a:xfrm>
            <a:off x="2140988" y="354142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118">
            <a:extLst>
              <a:ext uri="{FF2B5EF4-FFF2-40B4-BE49-F238E27FC236}">
                <a16:creationId xmlns="" xmlns:a16="http://schemas.microsoft.com/office/drawing/2014/main" id="{4B4646BF-4358-43BE-ACFB-6B27F5EBC123}"/>
              </a:ext>
            </a:extLst>
          </p:cNvPr>
          <p:cNvSpPr/>
          <p:nvPr/>
        </p:nvSpPr>
        <p:spPr bwMode="gray">
          <a:xfrm>
            <a:off x="2500988" y="3541424"/>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55">
            <a:extLst>
              <a:ext uri="{FF2B5EF4-FFF2-40B4-BE49-F238E27FC236}">
                <a16:creationId xmlns="" xmlns:a16="http://schemas.microsoft.com/office/drawing/2014/main" id="{24A33F12-4D41-4AAB-8E3F-C965843FC396}"/>
              </a:ext>
            </a:extLst>
          </p:cNvPr>
          <p:cNvCxnSpPr/>
          <p:nvPr/>
        </p:nvCxnSpPr>
        <p:spPr bwMode="gray">
          <a:xfrm rot="10800000" flipH="1">
            <a:off x="2034483" y="5024477"/>
            <a:ext cx="1039936" cy="0"/>
          </a:xfrm>
          <a:prstGeom prst="line">
            <a:avLst/>
          </a:prstGeom>
          <a:ln w="38100">
            <a:solidFill>
              <a:srgbClr val="62B23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5B33D269-148F-4AB7-AD59-6EC6811D1E09}"/>
              </a:ext>
            </a:extLst>
          </p:cNvPr>
          <p:cNvSpPr txBox="1"/>
          <p:nvPr/>
        </p:nvSpPr>
        <p:spPr bwMode="gray">
          <a:xfrm>
            <a:off x="1802404" y="4726826"/>
            <a:ext cx="136608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Purpose: 10.0.2.1</a:t>
            </a:r>
          </a:p>
        </p:txBody>
      </p:sp>
      <p:sp>
        <p:nvSpPr>
          <p:cNvPr id="43" name="任意多边形 122">
            <a:extLst>
              <a:ext uri="{FF2B5EF4-FFF2-40B4-BE49-F238E27FC236}">
                <a16:creationId xmlns="" xmlns:a16="http://schemas.microsoft.com/office/drawing/2014/main" id="{05E1C570-12BD-4762-95FE-3BB2AA2097DB}"/>
              </a:ext>
            </a:extLst>
          </p:cNvPr>
          <p:cNvSpPr/>
          <p:nvPr/>
        </p:nvSpPr>
        <p:spPr bwMode="gray">
          <a:xfrm>
            <a:off x="2140988" y="450113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123">
            <a:extLst>
              <a:ext uri="{FF2B5EF4-FFF2-40B4-BE49-F238E27FC236}">
                <a16:creationId xmlns="" xmlns:a16="http://schemas.microsoft.com/office/drawing/2014/main" id="{38C739B0-0CD6-449E-9FD7-90A1BF17EBE4}"/>
              </a:ext>
            </a:extLst>
          </p:cNvPr>
          <p:cNvSpPr/>
          <p:nvPr/>
        </p:nvSpPr>
        <p:spPr bwMode="gray">
          <a:xfrm>
            <a:off x="2500988" y="450113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D0E8C4"/>
          </a:solidFill>
          <a:ln w="12700" cap="flat" cmpd="sng" algn="ctr">
            <a:noFill/>
            <a:prstDash val="solid"/>
            <a:miter lim="800000"/>
          </a:ln>
          <a:effectLst/>
        </p:spPr>
        <p:txBody>
          <a:bodyPr wrap="square" rtlCol="0" anchor="ctr">
            <a:noAutofit/>
          </a:bodyPr>
          <a:lstStyle/>
          <a:p>
            <a:pPr algn="ctr" defTabSz="914400" fontAlgn="ct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a:extLst>
              <a:ext uri="{FF2B5EF4-FFF2-40B4-BE49-F238E27FC236}">
                <a16:creationId xmlns="" xmlns:a16="http://schemas.microsoft.com/office/drawing/2014/main" id="{A37ABBA1-EA9E-4CBE-9A4F-0FE6FFED23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89507" y="5096668"/>
            <a:ext cx="540000" cy="442800"/>
          </a:xfrm>
          <a:prstGeom prst="rect">
            <a:avLst/>
          </a:prstGeom>
        </p:spPr>
      </p:pic>
      <p:sp>
        <p:nvSpPr>
          <p:cNvPr id="46" name="TextBox 43">
            <a:extLst>
              <a:ext uri="{FF2B5EF4-FFF2-40B4-BE49-F238E27FC236}">
                <a16:creationId xmlns="" xmlns:a16="http://schemas.microsoft.com/office/drawing/2014/main" id="{B9C027D2-3C78-472D-A298-139DAD494064}"/>
              </a:ext>
            </a:extLst>
          </p:cNvPr>
          <p:cNvSpPr txBox="1"/>
          <p:nvPr/>
        </p:nvSpPr>
        <p:spPr bwMode="gray">
          <a:xfrm>
            <a:off x="4355937" y="5501368"/>
            <a:ext cx="372217"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48" name="任意多边形 126">
            <a:extLst>
              <a:ext uri="{FF2B5EF4-FFF2-40B4-BE49-F238E27FC236}">
                <a16:creationId xmlns="" xmlns:a16="http://schemas.microsoft.com/office/drawing/2014/main" id="{76BBA762-6B03-469E-A18E-8801F01DDBCF}"/>
              </a:ext>
            </a:extLst>
          </p:cNvPr>
          <p:cNvSpPr/>
          <p:nvPr/>
        </p:nvSpPr>
        <p:spPr bwMode="gray">
          <a:xfrm>
            <a:off x="3289300" y="4610737"/>
            <a:ext cx="5130800" cy="872333"/>
          </a:xfrm>
          <a:custGeom>
            <a:avLst/>
            <a:gdLst>
              <a:gd name="connsiteX0" fmla="*/ 0 w 5130800"/>
              <a:gd name="connsiteY0" fmla="*/ 1092200 h 1104900"/>
              <a:gd name="connsiteX1" fmla="*/ 1257300 w 5130800"/>
              <a:gd name="connsiteY1" fmla="*/ 1104900 h 1104900"/>
              <a:gd name="connsiteX2" fmla="*/ 3886200 w 5130800"/>
              <a:gd name="connsiteY2" fmla="*/ 1104900 h 1104900"/>
              <a:gd name="connsiteX3" fmla="*/ 5130800 w 5130800"/>
              <a:gd name="connsiteY3" fmla="*/ 0 h 1104900"/>
              <a:gd name="connsiteX4" fmla="*/ 5130800 w 5130800"/>
              <a:gd name="connsiteY4" fmla="*/ 0 h 1104900"/>
              <a:gd name="connsiteX0" fmla="*/ 0 w 5130800"/>
              <a:gd name="connsiteY0" fmla="*/ 1092200 h 1104900"/>
              <a:gd name="connsiteX1" fmla="*/ 1257300 w 5130800"/>
              <a:gd name="connsiteY1" fmla="*/ 1104900 h 1104900"/>
              <a:gd name="connsiteX2" fmla="*/ 4107180 w 5130800"/>
              <a:gd name="connsiteY2" fmla="*/ 1104900 h 1104900"/>
              <a:gd name="connsiteX3" fmla="*/ 5130800 w 5130800"/>
              <a:gd name="connsiteY3" fmla="*/ 0 h 1104900"/>
              <a:gd name="connsiteX4" fmla="*/ 5130800 w 5130800"/>
              <a:gd name="connsiteY4" fmla="*/ 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0800" h="1104900">
                <a:moveTo>
                  <a:pt x="0" y="1092200"/>
                </a:moveTo>
                <a:lnTo>
                  <a:pt x="1257300" y="1104900"/>
                </a:lnTo>
                <a:lnTo>
                  <a:pt x="4107180" y="1104900"/>
                </a:lnTo>
                <a:lnTo>
                  <a:pt x="5130800" y="0"/>
                </a:lnTo>
                <a:lnTo>
                  <a:pt x="5130800" y="0"/>
                </a:lnTo>
              </a:path>
            </a:pathLst>
          </a:custGeom>
          <a:ln w="38100">
            <a:solidFill>
              <a:srgbClr val="62B230"/>
            </a:solidFill>
            <a:prstDash val="sysDot"/>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 xmlns:a16="http://schemas.microsoft.com/office/drawing/2014/main" id="{B4E09CB3-22D3-4A23-B59C-849E737E92C3}"/>
              </a:ext>
            </a:extLst>
          </p:cNvPr>
          <p:cNvSpPr txBox="1"/>
          <p:nvPr/>
        </p:nvSpPr>
        <p:spPr bwMode="gray">
          <a:xfrm>
            <a:off x="5561067" y="3063240"/>
            <a:ext cx="532518" cy="276999"/>
          </a:xfrm>
          <a:prstGeom prst="rect">
            <a:avLst/>
          </a:prstGeom>
          <a:noFill/>
        </p:spPr>
        <p:txBody>
          <a:bodyPr wrap="square" rtlCol="0">
            <a:noAutofit/>
          </a:bodyPr>
          <a:lstStyle/>
          <a:p>
            <a:pPr fontAlgn="ctr"/>
            <a:r>
              <a:rPr lang="en-US" sz="1200" b="1" dirty="0">
                <a:solidFill>
                  <a:srgbClr val="ED7D31"/>
                </a:solidFill>
                <a:latin typeface="Huawei Sans" panose="020C0503030203020204" pitchFamily="34" charset="0"/>
                <a:ea typeface="方正兰亭黑简体" panose="02000000000000000000" pitchFamily="2" charset="-122"/>
                <a:sym typeface="Huawei Sans" panose="020C0503030203020204" pitchFamily="34" charset="0"/>
              </a:rPr>
              <a:t>LSP1</a:t>
            </a:r>
          </a:p>
        </p:txBody>
      </p:sp>
      <p:sp>
        <p:nvSpPr>
          <p:cNvPr id="50" name="文本框 49">
            <a:extLst>
              <a:ext uri="{FF2B5EF4-FFF2-40B4-BE49-F238E27FC236}">
                <a16:creationId xmlns="" xmlns:a16="http://schemas.microsoft.com/office/drawing/2014/main" id="{FCF539C4-0DA9-49DF-B0B2-5C24268601E7}"/>
              </a:ext>
            </a:extLst>
          </p:cNvPr>
          <p:cNvSpPr txBox="1"/>
          <p:nvPr/>
        </p:nvSpPr>
        <p:spPr bwMode="gray">
          <a:xfrm>
            <a:off x="5580525" y="5480390"/>
            <a:ext cx="532518" cy="276999"/>
          </a:xfrm>
          <a:prstGeom prst="rect">
            <a:avLst/>
          </a:prstGeom>
          <a:noFill/>
        </p:spPr>
        <p:txBody>
          <a:bodyPr wrap="square" rtlCol="0">
            <a:noAutofit/>
          </a:bodyPr>
          <a:lstStyle/>
          <a:p>
            <a:pPr fontAlgn="ctr"/>
            <a:r>
              <a:rPr lang="en-US" sz="1200" b="1" dirty="0">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rPr>
              <a:t>LSP2</a:t>
            </a:r>
          </a:p>
        </p:txBody>
      </p:sp>
      <p:sp>
        <p:nvSpPr>
          <p:cNvPr id="53" name="矩形 32">
            <a:extLst>
              <a:ext uri="{FF2B5EF4-FFF2-40B4-BE49-F238E27FC236}">
                <a16:creationId xmlns="" xmlns:a16="http://schemas.microsoft.com/office/drawing/2014/main" id="{91FE009B-8B53-4917-AB00-5ED025CBE995}"/>
              </a:ext>
            </a:extLst>
          </p:cNvPr>
          <p:cNvSpPr/>
          <p:nvPr/>
        </p:nvSpPr>
        <p:spPr bwMode="gray">
          <a:xfrm>
            <a:off x="10113095" y="5810646"/>
            <a:ext cx="1440000" cy="252000"/>
          </a:xfrm>
          <a:prstGeom prst="rect">
            <a:avLst/>
          </a:prstGeom>
          <a:solidFill>
            <a:srgbClr val="D0E8C4"/>
          </a:solidFill>
          <a:ln w="12700" cap="flat" cmpd="sng" algn="ctr">
            <a:no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5" name="矩形 33">
            <a:extLst>
              <a:ext uri="{FF2B5EF4-FFF2-40B4-BE49-F238E27FC236}">
                <a16:creationId xmlns="" xmlns:a16="http://schemas.microsoft.com/office/drawing/2014/main" id="{2AA90F87-C115-4994-A69D-AAA25B37E521}"/>
              </a:ext>
            </a:extLst>
          </p:cNvPr>
          <p:cNvSpPr/>
          <p:nvPr/>
        </p:nvSpPr>
        <p:spPr bwMode="gray">
          <a:xfrm>
            <a:off x="8530809" y="5810646"/>
            <a:ext cx="1440000" cy="252000"/>
          </a:xfrm>
          <a:prstGeom prst="rect">
            <a:avLst/>
          </a:prstGeom>
          <a:solidFill>
            <a:srgbClr val="56C4D2"/>
          </a:solidFill>
          <a:ln w="12700" cap="flat" cmpd="sng" algn="ctr">
            <a:noFill/>
            <a:prstDash val="solid"/>
            <a:miter lim="800000"/>
          </a:ln>
          <a:effectLst/>
        </p:spPr>
        <p:txBody>
          <a:bodyPr wrap="square" rtlCol="0" anchor="ctr">
            <a:noAutofit/>
          </a:bodyPr>
          <a:lstStyle/>
          <a:p>
            <a:pPr algn="ctr" defTabSz="914400"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 header</a:t>
            </a:r>
          </a:p>
        </p:txBody>
      </p:sp>
      <p:sp>
        <p:nvSpPr>
          <p:cNvPr id="51" name="五边形 5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2" name="燕尾形 5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54" name="燕尾形 53"/>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pic>
        <p:nvPicPr>
          <p:cNvPr id="21" name="图片 20">
            <a:extLst>
              <a:ext uri="{FF2B5EF4-FFF2-40B4-BE49-F238E27FC236}">
                <a16:creationId xmlns="" xmlns:a16="http://schemas.microsoft.com/office/drawing/2014/main" id="{B3123FF9-A7A7-4BEF-A6D9-FE8D408260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25395" y="3219056"/>
            <a:ext cx="540000" cy="442800"/>
          </a:xfrm>
          <a:prstGeom prst="rect">
            <a:avLst/>
          </a:prstGeom>
        </p:spPr>
      </p:pic>
      <p:pic>
        <p:nvPicPr>
          <p:cNvPr id="22" name="图片 21">
            <a:extLst>
              <a:ext uri="{FF2B5EF4-FFF2-40B4-BE49-F238E27FC236}">
                <a16:creationId xmlns="" xmlns:a16="http://schemas.microsoft.com/office/drawing/2014/main" id="{98B3E647-B00F-47D3-AF37-9C14DCA39C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3219056"/>
            <a:ext cx="540000" cy="442800"/>
          </a:xfrm>
          <a:prstGeom prst="rect">
            <a:avLst/>
          </a:prstGeom>
        </p:spPr>
      </p:pic>
      <p:sp>
        <p:nvSpPr>
          <p:cNvPr id="47" name="任意多边形 31">
            <a:extLst>
              <a:ext uri="{FF2B5EF4-FFF2-40B4-BE49-F238E27FC236}">
                <a16:creationId xmlns="" xmlns:a16="http://schemas.microsoft.com/office/drawing/2014/main" id="{1379E30C-DC30-48F9-A171-A67EA039DF43}"/>
              </a:ext>
            </a:extLst>
          </p:cNvPr>
          <p:cNvSpPr/>
          <p:nvPr/>
        </p:nvSpPr>
        <p:spPr bwMode="gray">
          <a:xfrm>
            <a:off x="3458620" y="3297800"/>
            <a:ext cx="4954298" cy="929048"/>
          </a:xfrm>
          <a:custGeom>
            <a:avLst/>
            <a:gdLst>
              <a:gd name="connsiteX0" fmla="*/ 0 w 5105400"/>
              <a:gd name="connsiteY0" fmla="*/ 1270000 h 1282700"/>
              <a:gd name="connsiteX1" fmla="*/ 1295400 w 5105400"/>
              <a:gd name="connsiteY1" fmla="*/ 0 h 1282700"/>
              <a:gd name="connsiteX2" fmla="*/ 3822700 w 5105400"/>
              <a:gd name="connsiteY2" fmla="*/ 12700 h 1282700"/>
              <a:gd name="connsiteX3" fmla="*/ 5105400 w 5105400"/>
              <a:gd name="connsiteY3" fmla="*/ 1282700 h 1282700"/>
              <a:gd name="connsiteX0" fmla="*/ 0 w 5105400"/>
              <a:gd name="connsiteY0" fmla="*/ 1270000 h 1282700"/>
              <a:gd name="connsiteX1" fmla="*/ 1295400 w 5105400"/>
              <a:gd name="connsiteY1" fmla="*/ 0 h 1282700"/>
              <a:gd name="connsiteX2" fmla="*/ 4010802 w 5105400"/>
              <a:gd name="connsiteY2" fmla="*/ 12699 h 1282700"/>
              <a:gd name="connsiteX3" fmla="*/ 5105400 w 5105400"/>
              <a:gd name="connsiteY3" fmla="*/ 1282700 h 1282700"/>
              <a:gd name="connsiteX0" fmla="*/ 0 w 5105400"/>
              <a:gd name="connsiteY0" fmla="*/ 1270000 h 1282700"/>
              <a:gd name="connsiteX1" fmla="*/ 1090199 w 5105400"/>
              <a:gd name="connsiteY1" fmla="*/ 0 h 1282700"/>
              <a:gd name="connsiteX2" fmla="*/ 4010802 w 5105400"/>
              <a:gd name="connsiteY2" fmla="*/ 12699 h 1282700"/>
              <a:gd name="connsiteX3" fmla="*/ 5105400 w 5105400"/>
              <a:gd name="connsiteY3" fmla="*/ 1282700 h 1282700"/>
              <a:gd name="connsiteX0" fmla="*/ 0 w 5105400"/>
              <a:gd name="connsiteY0" fmla="*/ 1270000 h 1282700"/>
              <a:gd name="connsiteX1" fmla="*/ 858713 w 5105400"/>
              <a:gd name="connsiteY1" fmla="*/ 0 h 1282700"/>
              <a:gd name="connsiteX2" fmla="*/ 4010802 w 5105400"/>
              <a:gd name="connsiteY2" fmla="*/ 12699 h 1282700"/>
              <a:gd name="connsiteX3" fmla="*/ 5105400 w 5105400"/>
              <a:gd name="connsiteY3" fmla="*/ 1282700 h 1282700"/>
            </a:gdLst>
            <a:ahLst/>
            <a:cxnLst>
              <a:cxn ang="0">
                <a:pos x="connsiteX0" y="connsiteY0"/>
              </a:cxn>
              <a:cxn ang="0">
                <a:pos x="connsiteX1" y="connsiteY1"/>
              </a:cxn>
              <a:cxn ang="0">
                <a:pos x="connsiteX2" y="connsiteY2"/>
              </a:cxn>
              <a:cxn ang="0">
                <a:pos x="connsiteX3" y="connsiteY3"/>
              </a:cxn>
            </a:cxnLst>
            <a:rect l="l" t="t" r="r" b="b"/>
            <a:pathLst>
              <a:path w="5105400" h="1282700">
                <a:moveTo>
                  <a:pt x="0" y="1270000"/>
                </a:moveTo>
                <a:lnTo>
                  <a:pt x="858713" y="0"/>
                </a:lnTo>
                <a:lnTo>
                  <a:pt x="4010802" y="12699"/>
                </a:lnTo>
                <a:cubicBezTo>
                  <a:pt x="4438369" y="436032"/>
                  <a:pt x="4677833" y="859367"/>
                  <a:pt x="5105400" y="1282700"/>
                </a:cubicBez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71320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MPLS Terms (3)</a:t>
            </a:r>
            <a:endParaRPr lang="en-US" dirty="0"/>
          </a:p>
        </p:txBody>
      </p:sp>
      <p:sp>
        <p:nvSpPr>
          <p:cNvPr id="2" name="文本占位符 1">
            <a:extLst>
              <a:ext uri="{FF2B5EF4-FFF2-40B4-BE49-F238E27FC236}">
                <a16:creationId xmlns="" xmlns:a16="http://schemas.microsoft.com/office/drawing/2014/main" id="{A8AD0858-ADCA-4F9A-A570-C2D65B236C0A}"/>
              </a:ext>
            </a:extLst>
          </p:cNvPr>
          <p:cNvSpPr>
            <a:spLocks noGrp="1"/>
          </p:cNvSpPr>
          <p:nvPr>
            <p:ph type="body" sz="quarter" idx="10"/>
          </p:nvPr>
        </p:nvSpPr>
        <p:spPr bwMode="gray"/>
        <p:txBody>
          <a:bodyPr/>
          <a:lstStyle/>
          <a:p>
            <a:r>
              <a:rPr lang="en-US" sz="1600" dirty="0">
                <a:sym typeface="Huawei Sans" panose="020C0503030203020204" pitchFamily="34" charset="0"/>
              </a:rPr>
              <a:t>LSPs can be statically configured or dynamically established.</a:t>
            </a:r>
          </a:p>
          <a:p>
            <a:r>
              <a:rPr lang="en-US" sz="1600" dirty="0">
                <a:sym typeface="Huawei Sans" panose="020C0503030203020204" pitchFamily="34" charset="0"/>
              </a:rPr>
              <a:t>There are two common protocols for dynamically establishing LSPs: LDP and Resource Reservation Protocol-Traffic Engineering (RSVP-TE).</a:t>
            </a:r>
          </a:p>
        </p:txBody>
      </p:sp>
      <p:sp>
        <p:nvSpPr>
          <p:cNvPr id="69" name="圆角矩形 75">
            <a:extLst>
              <a:ext uri="{FF2B5EF4-FFF2-40B4-BE49-F238E27FC236}">
                <a16:creationId xmlns="" xmlns:a16="http://schemas.microsoft.com/office/drawing/2014/main" id="{0AA018DE-FCB3-48C1-A4BB-DA8505E1C1FC}"/>
              </a:ext>
            </a:extLst>
          </p:cNvPr>
          <p:cNvSpPr/>
          <p:nvPr/>
        </p:nvSpPr>
        <p:spPr bwMode="gray">
          <a:xfrm>
            <a:off x="574674" y="2348538"/>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LDP: used to establish common LSPs</a:t>
            </a:r>
          </a:p>
        </p:txBody>
      </p:sp>
      <p:sp>
        <p:nvSpPr>
          <p:cNvPr id="70" name="圆角矩形 75">
            <a:extLst>
              <a:ext uri="{FF2B5EF4-FFF2-40B4-BE49-F238E27FC236}">
                <a16:creationId xmlns="" xmlns:a16="http://schemas.microsoft.com/office/drawing/2014/main" id="{F7CF0C75-2014-47B3-A81A-A9E81B38B886}"/>
              </a:ext>
            </a:extLst>
          </p:cNvPr>
          <p:cNvSpPr/>
          <p:nvPr/>
        </p:nvSpPr>
        <p:spPr bwMode="gray">
          <a:xfrm>
            <a:off x="578630" y="2742557"/>
            <a:ext cx="5419725" cy="332949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B158CEB7-414F-44F7-BC09-0D962445D0E7}"/>
              </a:ext>
            </a:extLst>
          </p:cNvPr>
          <p:cNvSpPr txBox="1"/>
          <p:nvPr/>
        </p:nvSpPr>
        <p:spPr bwMode="gray">
          <a:xfrm>
            <a:off x="591330" y="2764255"/>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200" dirty="0">
                <a:latin typeface="Huawei Sans" panose="020C0503030203020204" pitchFamily="34" charset="0"/>
                <a:sym typeface="Huawei Sans" panose="020C0503030203020204" pitchFamily="34" charset="0"/>
              </a:rPr>
              <a:t>LDP distributes labels from downstream routers to upstream routers based on the routing table to set up common LSPs.</a:t>
            </a:r>
          </a:p>
          <a:p>
            <a:pPr algn="l">
              <a:lnSpc>
                <a:spcPct val="100000"/>
              </a:lnSpc>
            </a:pPr>
            <a:r>
              <a:rPr lang="en-US" sz="1200" dirty="0">
                <a:latin typeface="Huawei Sans" panose="020C0503030203020204" pitchFamily="34" charset="0"/>
                <a:sym typeface="Huawei Sans" panose="020C0503030203020204" pitchFamily="34" charset="0"/>
              </a:rPr>
              <a:t>A common LSP is usually the shortest path calculated by an IGP, which does not factor in aspects such as bandwidth, tunnel protection, and traffic optimization.</a:t>
            </a:r>
          </a:p>
        </p:txBody>
      </p:sp>
      <p:sp>
        <p:nvSpPr>
          <p:cNvPr id="72" name="圆角矩形 75">
            <a:extLst>
              <a:ext uri="{FF2B5EF4-FFF2-40B4-BE49-F238E27FC236}">
                <a16:creationId xmlns="" xmlns:a16="http://schemas.microsoft.com/office/drawing/2014/main" id="{93556F8F-A7B9-4190-BC58-A960C08575FD}"/>
              </a:ext>
            </a:extLst>
          </p:cNvPr>
          <p:cNvSpPr/>
          <p:nvPr/>
        </p:nvSpPr>
        <p:spPr bwMode="gray">
          <a:xfrm>
            <a:off x="6223001" y="2348538"/>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RSVP-TE: used to establish CR-LSPs</a:t>
            </a:r>
          </a:p>
        </p:txBody>
      </p:sp>
      <p:sp>
        <p:nvSpPr>
          <p:cNvPr id="73" name="圆角矩形 75">
            <a:extLst>
              <a:ext uri="{FF2B5EF4-FFF2-40B4-BE49-F238E27FC236}">
                <a16:creationId xmlns="" xmlns:a16="http://schemas.microsoft.com/office/drawing/2014/main" id="{875D4F59-B833-4649-9024-4F844923B289}"/>
              </a:ext>
            </a:extLst>
          </p:cNvPr>
          <p:cNvSpPr/>
          <p:nvPr/>
        </p:nvSpPr>
        <p:spPr bwMode="gray">
          <a:xfrm>
            <a:off x="6226957" y="2742557"/>
            <a:ext cx="5419725" cy="332949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 xmlns:a16="http://schemas.microsoft.com/office/drawing/2014/main" id="{7EC3BDAC-5ABB-4FC5-BCE2-E3D8DD033590}"/>
              </a:ext>
            </a:extLst>
          </p:cNvPr>
          <p:cNvSpPr txBox="1"/>
          <p:nvPr/>
        </p:nvSpPr>
        <p:spPr bwMode="gray">
          <a:xfrm>
            <a:off x="6239657" y="2764256"/>
            <a:ext cx="5407025" cy="11407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200" dirty="0">
                <a:latin typeface="Huawei Sans" panose="020C0503030203020204" pitchFamily="34" charset="0"/>
                <a:sym typeface="Huawei Sans" panose="020C0503030203020204" pitchFamily="34" charset="0"/>
              </a:rPr>
              <a:t>RSVP-TE establishes tunnels by applying for and reserving tunnel resources end to end.</a:t>
            </a:r>
          </a:p>
          <a:p>
            <a:pPr algn="l">
              <a:lnSpc>
                <a:spcPct val="100000"/>
              </a:lnSpc>
            </a:pPr>
            <a:r>
              <a:rPr lang="en-US" sz="1200" dirty="0">
                <a:latin typeface="Huawei Sans" panose="020C0503030203020204" pitchFamily="34" charset="0"/>
                <a:sym typeface="Huawei Sans" panose="020C0503030203020204" pitchFamily="34" charset="0"/>
              </a:rPr>
              <a:t>An LSP that is set up based on bandwidth or path constraints is called a constraint-based routed label switched path (CR-LSP).</a:t>
            </a:r>
          </a:p>
        </p:txBody>
      </p:sp>
      <p:pic>
        <p:nvPicPr>
          <p:cNvPr id="104" name="图片 103">
            <a:extLst>
              <a:ext uri="{FF2B5EF4-FFF2-40B4-BE49-F238E27FC236}">
                <a16:creationId xmlns="" xmlns:a16="http://schemas.microsoft.com/office/drawing/2014/main" id="{C837033A-5815-46EB-9CCC-C32242E79B4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22434" y="4652062"/>
            <a:ext cx="483096" cy="396139"/>
          </a:xfrm>
          <a:prstGeom prst="rect">
            <a:avLst/>
          </a:prstGeom>
        </p:spPr>
      </p:pic>
      <p:pic>
        <p:nvPicPr>
          <p:cNvPr id="105" name="图片 104">
            <a:extLst>
              <a:ext uri="{FF2B5EF4-FFF2-40B4-BE49-F238E27FC236}">
                <a16:creationId xmlns="" xmlns:a16="http://schemas.microsoft.com/office/drawing/2014/main" id="{6B601532-046A-4547-9AAD-D44531F8718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24989" y="4652062"/>
            <a:ext cx="483096" cy="396139"/>
          </a:xfrm>
          <a:prstGeom prst="rect">
            <a:avLst/>
          </a:prstGeom>
        </p:spPr>
      </p:pic>
      <p:pic>
        <p:nvPicPr>
          <p:cNvPr id="106" name="图片 105">
            <a:extLst>
              <a:ext uri="{FF2B5EF4-FFF2-40B4-BE49-F238E27FC236}">
                <a16:creationId xmlns="" xmlns:a16="http://schemas.microsoft.com/office/drawing/2014/main" id="{3F00B322-18B3-44A9-A56E-4FFA685FC2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27544" y="4652062"/>
            <a:ext cx="483096" cy="396139"/>
          </a:xfrm>
          <a:prstGeom prst="rect">
            <a:avLst/>
          </a:prstGeom>
        </p:spPr>
      </p:pic>
      <p:cxnSp>
        <p:nvCxnSpPr>
          <p:cNvPr id="107" name="直接连接符 106">
            <a:extLst>
              <a:ext uri="{FF2B5EF4-FFF2-40B4-BE49-F238E27FC236}">
                <a16:creationId xmlns="" xmlns:a16="http://schemas.microsoft.com/office/drawing/2014/main" id="{F671F6C3-7E62-4A6C-9E73-720E7C8A01A3}"/>
              </a:ext>
            </a:extLst>
          </p:cNvPr>
          <p:cNvCxnSpPr>
            <a:stCxn id="105" idx="1"/>
            <a:endCxn id="104" idx="3"/>
          </p:cNvCxnSpPr>
          <p:nvPr/>
        </p:nvCxnSpPr>
        <p:spPr bwMode="gray">
          <a:xfrm flipH="1">
            <a:off x="7305530" y="4850131"/>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08" name="直接连接符 107">
            <a:extLst>
              <a:ext uri="{FF2B5EF4-FFF2-40B4-BE49-F238E27FC236}">
                <a16:creationId xmlns="" xmlns:a16="http://schemas.microsoft.com/office/drawing/2014/main" id="{6084543B-D67F-453B-AD0B-6A17B28BC5A9}"/>
              </a:ext>
            </a:extLst>
          </p:cNvPr>
          <p:cNvCxnSpPr>
            <a:stCxn id="106" idx="1"/>
            <a:endCxn id="105" idx="3"/>
          </p:cNvCxnSpPr>
          <p:nvPr/>
        </p:nvCxnSpPr>
        <p:spPr bwMode="gray">
          <a:xfrm flipH="1">
            <a:off x="9108085" y="4850131"/>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09" name="文本框 108">
            <a:extLst>
              <a:ext uri="{FF2B5EF4-FFF2-40B4-BE49-F238E27FC236}">
                <a16:creationId xmlns="" xmlns:a16="http://schemas.microsoft.com/office/drawing/2014/main" id="{1D3B55C3-9D8C-4C02-A3D9-96AE592A6DAD}"/>
              </a:ext>
            </a:extLst>
          </p:cNvPr>
          <p:cNvSpPr txBox="1"/>
          <p:nvPr/>
        </p:nvSpPr>
        <p:spPr bwMode="gray">
          <a:xfrm>
            <a:off x="6849326" y="4376172"/>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10" name="文本框 109">
            <a:extLst>
              <a:ext uri="{FF2B5EF4-FFF2-40B4-BE49-F238E27FC236}">
                <a16:creationId xmlns="" xmlns:a16="http://schemas.microsoft.com/office/drawing/2014/main" id="{B37EF32C-FAF3-4577-B8C7-CB9EF6E92557}"/>
              </a:ext>
            </a:extLst>
          </p:cNvPr>
          <p:cNvSpPr txBox="1"/>
          <p:nvPr/>
        </p:nvSpPr>
        <p:spPr bwMode="gray">
          <a:xfrm>
            <a:off x="8651881" y="4376172"/>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1" name="文本框 110">
            <a:extLst>
              <a:ext uri="{FF2B5EF4-FFF2-40B4-BE49-F238E27FC236}">
                <a16:creationId xmlns="" xmlns:a16="http://schemas.microsoft.com/office/drawing/2014/main" id="{3D9436F7-CF44-4455-9DF5-256F48EC4221}"/>
              </a:ext>
            </a:extLst>
          </p:cNvPr>
          <p:cNvSpPr txBox="1"/>
          <p:nvPr/>
        </p:nvSpPr>
        <p:spPr bwMode="gray">
          <a:xfrm>
            <a:off x="10454436" y="4385569"/>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12" name="直接箭头连接符 111">
            <a:extLst>
              <a:ext uri="{FF2B5EF4-FFF2-40B4-BE49-F238E27FC236}">
                <a16:creationId xmlns="" xmlns:a16="http://schemas.microsoft.com/office/drawing/2014/main" id="{E97D8532-B7BC-469B-8C02-DF7CA713EA24}"/>
              </a:ext>
            </a:extLst>
          </p:cNvPr>
          <p:cNvCxnSpPr/>
          <p:nvPr/>
        </p:nvCxnSpPr>
        <p:spPr bwMode="gray">
          <a:xfrm>
            <a:off x="7379898" y="5101325"/>
            <a:ext cx="1191638" cy="0"/>
          </a:xfrm>
          <a:prstGeom prst="straightConnector1">
            <a:avLst/>
          </a:prstGeom>
          <a:ln w="25400">
            <a:solidFill>
              <a:srgbClr val="EC706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a:extLst>
              <a:ext uri="{FF2B5EF4-FFF2-40B4-BE49-F238E27FC236}">
                <a16:creationId xmlns="" xmlns:a16="http://schemas.microsoft.com/office/drawing/2014/main" id="{8AD6F834-377E-429B-A00E-A1CFBF5BC277}"/>
              </a:ext>
            </a:extLst>
          </p:cNvPr>
          <p:cNvCxnSpPr/>
          <p:nvPr/>
        </p:nvCxnSpPr>
        <p:spPr bwMode="gray">
          <a:xfrm>
            <a:off x="9171996" y="5167597"/>
            <a:ext cx="1191638" cy="0"/>
          </a:xfrm>
          <a:prstGeom prst="straightConnector1">
            <a:avLst/>
          </a:prstGeom>
          <a:ln w="25400">
            <a:solidFill>
              <a:srgbClr val="EC706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6" name="直接箭头连接符 115">
            <a:extLst>
              <a:ext uri="{FF2B5EF4-FFF2-40B4-BE49-F238E27FC236}">
                <a16:creationId xmlns="" xmlns:a16="http://schemas.microsoft.com/office/drawing/2014/main" id="{DE6A2F53-1EDE-4723-BF88-2DF57F9E9568}"/>
              </a:ext>
            </a:extLst>
          </p:cNvPr>
          <p:cNvCxnSpPr>
            <a:cxnSpLocks/>
          </p:cNvCxnSpPr>
          <p:nvPr/>
        </p:nvCxnSpPr>
        <p:spPr bwMode="gray">
          <a:xfrm rot="10800000" flipV="1">
            <a:off x="9171996" y="5626594"/>
            <a:ext cx="1191638" cy="3204"/>
          </a:xfrm>
          <a:prstGeom prst="straightConnector1">
            <a:avLst/>
          </a:prstGeom>
          <a:ln w="254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a:extLst>
              <a:ext uri="{FF2B5EF4-FFF2-40B4-BE49-F238E27FC236}">
                <a16:creationId xmlns="" xmlns:a16="http://schemas.microsoft.com/office/drawing/2014/main" id="{6EE1DB81-F2DB-4104-B961-B38CD66E1A7D}"/>
              </a:ext>
            </a:extLst>
          </p:cNvPr>
          <p:cNvCxnSpPr>
            <a:cxnSpLocks/>
          </p:cNvCxnSpPr>
          <p:nvPr/>
        </p:nvCxnSpPr>
        <p:spPr bwMode="gray">
          <a:xfrm rot="10800000" flipV="1">
            <a:off x="7379897" y="5633318"/>
            <a:ext cx="1191638" cy="3204"/>
          </a:xfrm>
          <a:prstGeom prst="straightConnector1">
            <a:avLst/>
          </a:prstGeom>
          <a:ln w="254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8" name="文本框 117">
            <a:extLst>
              <a:ext uri="{FF2B5EF4-FFF2-40B4-BE49-F238E27FC236}">
                <a16:creationId xmlns="" xmlns:a16="http://schemas.microsoft.com/office/drawing/2014/main" id="{FCF3D75C-32F6-4F0C-885B-87109F0E370B}"/>
              </a:ext>
            </a:extLst>
          </p:cNvPr>
          <p:cNvSpPr txBox="1"/>
          <p:nvPr/>
        </p:nvSpPr>
        <p:spPr bwMode="gray">
          <a:xfrm>
            <a:off x="7563775" y="5631460"/>
            <a:ext cx="2523299" cy="44059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Hop-by-hop resource reservation and label distribution</a:t>
            </a:r>
          </a:p>
        </p:txBody>
      </p:sp>
      <p:sp>
        <p:nvSpPr>
          <p:cNvPr id="120" name="右箭头 29">
            <a:extLst>
              <a:ext uri="{FF2B5EF4-FFF2-40B4-BE49-F238E27FC236}">
                <a16:creationId xmlns="" xmlns:a16="http://schemas.microsoft.com/office/drawing/2014/main" id="{3910232C-C8CF-481F-AFD5-06948F3CF6F6}"/>
              </a:ext>
            </a:extLst>
          </p:cNvPr>
          <p:cNvSpPr/>
          <p:nvPr/>
        </p:nvSpPr>
        <p:spPr bwMode="gray">
          <a:xfrm>
            <a:off x="7646724" y="4216203"/>
            <a:ext cx="2451113" cy="151439"/>
          </a:xfrm>
          <a:prstGeom prst="rightArrow">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 xmlns:a16="http://schemas.microsoft.com/office/drawing/2014/main" id="{1F63EAB3-F308-49C7-B009-3C8398FA982C}"/>
              </a:ext>
            </a:extLst>
          </p:cNvPr>
          <p:cNvSpPr txBox="1"/>
          <p:nvPr/>
        </p:nvSpPr>
        <p:spPr bwMode="gray">
          <a:xfrm>
            <a:off x="7756196" y="3922775"/>
            <a:ext cx="2689362" cy="30948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TE tunnel (CR-LSP)</a:t>
            </a:r>
          </a:p>
        </p:txBody>
      </p:sp>
      <p:grpSp>
        <p:nvGrpSpPr>
          <p:cNvPr id="124" name="组合 123">
            <a:extLst>
              <a:ext uri="{FF2B5EF4-FFF2-40B4-BE49-F238E27FC236}">
                <a16:creationId xmlns="" xmlns:a16="http://schemas.microsoft.com/office/drawing/2014/main" id="{F0659D7E-B499-45D8-BDCD-BEDCC1170900}"/>
              </a:ext>
            </a:extLst>
          </p:cNvPr>
          <p:cNvGrpSpPr/>
          <p:nvPr/>
        </p:nvGrpSpPr>
        <p:grpSpPr bwMode="gray">
          <a:xfrm>
            <a:off x="7328277" y="5189479"/>
            <a:ext cx="3218122" cy="738664"/>
            <a:chOff x="7328277" y="5129157"/>
            <a:chExt cx="3218122" cy="738664"/>
          </a:xfrm>
        </p:grpSpPr>
        <p:sp>
          <p:nvSpPr>
            <p:cNvPr id="113" name="文本框 112">
              <a:extLst>
                <a:ext uri="{FF2B5EF4-FFF2-40B4-BE49-F238E27FC236}">
                  <a16:creationId xmlns="" xmlns:a16="http://schemas.microsoft.com/office/drawing/2014/main" id="{B4704F44-83F6-4DD6-802C-F552F9BB3DB0}"/>
                </a:ext>
              </a:extLst>
            </p:cNvPr>
            <p:cNvSpPr txBox="1"/>
            <p:nvPr/>
          </p:nvSpPr>
          <p:spPr bwMode="gray">
            <a:xfrm>
              <a:off x="7328277" y="5129157"/>
              <a:ext cx="1399804" cy="738664"/>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resource reservation</a:t>
              </a:r>
            </a:p>
          </p:txBody>
        </p:sp>
        <p:sp>
          <p:nvSpPr>
            <p:cNvPr id="123" name="文本框 122">
              <a:extLst>
                <a:ext uri="{FF2B5EF4-FFF2-40B4-BE49-F238E27FC236}">
                  <a16:creationId xmlns="" xmlns:a16="http://schemas.microsoft.com/office/drawing/2014/main" id="{D39A6EAA-1975-46A8-9FF8-C763D208B379}"/>
                </a:ext>
              </a:extLst>
            </p:cNvPr>
            <p:cNvSpPr txBox="1"/>
            <p:nvPr/>
          </p:nvSpPr>
          <p:spPr bwMode="gray">
            <a:xfrm>
              <a:off x="9146595" y="5129157"/>
              <a:ext cx="1399804" cy="738664"/>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Tunnel resource reservation</a:t>
              </a:r>
            </a:p>
          </p:txBody>
        </p:sp>
      </p:grpSp>
      <p:pic>
        <p:nvPicPr>
          <p:cNvPr id="125" name="图片 124">
            <a:extLst>
              <a:ext uri="{FF2B5EF4-FFF2-40B4-BE49-F238E27FC236}">
                <a16:creationId xmlns="" xmlns:a16="http://schemas.microsoft.com/office/drawing/2014/main" id="{8E29CE3B-B627-47E0-9E0A-F4545AC7C20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70676" y="4829862"/>
            <a:ext cx="483096" cy="396139"/>
          </a:xfrm>
          <a:prstGeom prst="rect">
            <a:avLst/>
          </a:prstGeom>
        </p:spPr>
      </p:pic>
      <p:pic>
        <p:nvPicPr>
          <p:cNvPr id="126" name="图片 125">
            <a:extLst>
              <a:ext uri="{FF2B5EF4-FFF2-40B4-BE49-F238E27FC236}">
                <a16:creationId xmlns="" xmlns:a16="http://schemas.microsoft.com/office/drawing/2014/main" id="{4C6E365D-7233-46DB-8CE1-FB36DD2149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3231" y="4829862"/>
            <a:ext cx="483096" cy="396139"/>
          </a:xfrm>
          <a:prstGeom prst="rect">
            <a:avLst/>
          </a:prstGeom>
        </p:spPr>
      </p:pic>
      <p:pic>
        <p:nvPicPr>
          <p:cNvPr id="127" name="图片 126">
            <a:extLst>
              <a:ext uri="{FF2B5EF4-FFF2-40B4-BE49-F238E27FC236}">
                <a16:creationId xmlns="" xmlns:a16="http://schemas.microsoft.com/office/drawing/2014/main" id="{9206555E-13B7-4E38-91CE-A1021F09D71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5786" y="4829862"/>
            <a:ext cx="483096" cy="396139"/>
          </a:xfrm>
          <a:prstGeom prst="rect">
            <a:avLst/>
          </a:prstGeom>
        </p:spPr>
      </p:pic>
      <p:cxnSp>
        <p:nvCxnSpPr>
          <p:cNvPr id="128" name="直接连接符 127">
            <a:extLst>
              <a:ext uri="{FF2B5EF4-FFF2-40B4-BE49-F238E27FC236}">
                <a16:creationId xmlns="" xmlns:a16="http://schemas.microsoft.com/office/drawing/2014/main" id="{C797D5A5-E423-4C0A-9B8C-2A0A6496DDAB}"/>
              </a:ext>
            </a:extLst>
          </p:cNvPr>
          <p:cNvCxnSpPr>
            <a:stCxn id="126" idx="1"/>
            <a:endCxn id="125" idx="3"/>
          </p:cNvCxnSpPr>
          <p:nvPr/>
        </p:nvCxnSpPr>
        <p:spPr bwMode="gray">
          <a:xfrm flipH="1">
            <a:off x="1653772" y="5027931"/>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29" name="直接连接符 128">
            <a:extLst>
              <a:ext uri="{FF2B5EF4-FFF2-40B4-BE49-F238E27FC236}">
                <a16:creationId xmlns="" xmlns:a16="http://schemas.microsoft.com/office/drawing/2014/main" id="{561AC405-55C1-4C2F-B174-B17384533C7A}"/>
              </a:ext>
            </a:extLst>
          </p:cNvPr>
          <p:cNvCxnSpPr>
            <a:stCxn id="127" idx="1"/>
            <a:endCxn id="126" idx="3"/>
          </p:cNvCxnSpPr>
          <p:nvPr/>
        </p:nvCxnSpPr>
        <p:spPr bwMode="gray">
          <a:xfrm flipH="1">
            <a:off x="3456327" y="5027931"/>
            <a:ext cx="131945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sp>
        <p:nvSpPr>
          <p:cNvPr id="130" name="文本框 129">
            <a:extLst>
              <a:ext uri="{FF2B5EF4-FFF2-40B4-BE49-F238E27FC236}">
                <a16:creationId xmlns="" xmlns:a16="http://schemas.microsoft.com/office/drawing/2014/main" id="{2503F4D3-857C-4AF2-B7ED-D0DDE2359BCA}"/>
              </a:ext>
            </a:extLst>
          </p:cNvPr>
          <p:cNvSpPr txBox="1"/>
          <p:nvPr/>
        </p:nvSpPr>
        <p:spPr bwMode="gray">
          <a:xfrm>
            <a:off x="1197568" y="4553972"/>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31" name="文本框 130">
            <a:extLst>
              <a:ext uri="{FF2B5EF4-FFF2-40B4-BE49-F238E27FC236}">
                <a16:creationId xmlns="" xmlns:a16="http://schemas.microsoft.com/office/drawing/2014/main" id="{EB42B42A-F40C-4938-B79D-4577AC17D374}"/>
              </a:ext>
            </a:extLst>
          </p:cNvPr>
          <p:cNvSpPr txBox="1"/>
          <p:nvPr/>
        </p:nvSpPr>
        <p:spPr bwMode="gray">
          <a:xfrm>
            <a:off x="3000123" y="4553972"/>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32" name="文本框 131">
            <a:extLst>
              <a:ext uri="{FF2B5EF4-FFF2-40B4-BE49-F238E27FC236}">
                <a16:creationId xmlns="" xmlns:a16="http://schemas.microsoft.com/office/drawing/2014/main" id="{FED5FFEA-17AD-44AB-A673-28587A651D3C}"/>
              </a:ext>
            </a:extLst>
          </p:cNvPr>
          <p:cNvSpPr txBox="1"/>
          <p:nvPr/>
        </p:nvSpPr>
        <p:spPr bwMode="gray">
          <a:xfrm>
            <a:off x="4802678" y="4563369"/>
            <a:ext cx="49471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38" name="右箭头 29">
            <a:extLst>
              <a:ext uri="{FF2B5EF4-FFF2-40B4-BE49-F238E27FC236}">
                <a16:creationId xmlns="" xmlns:a16="http://schemas.microsoft.com/office/drawing/2014/main" id="{8F5BF81C-E6F5-4A8A-8FF8-F49B8E0A6A04}"/>
              </a:ext>
            </a:extLst>
          </p:cNvPr>
          <p:cNvSpPr/>
          <p:nvPr/>
        </p:nvSpPr>
        <p:spPr bwMode="gray">
          <a:xfrm>
            <a:off x="1994966" y="4330503"/>
            <a:ext cx="2451113" cy="151439"/>
          </a:xfrm>
          <a:prstGeom prst="rightArrow">
            <a:avLst/>
          </a:prstGeom>
          <a:solidFill>
            <a:srgbClr val="56C4D2"/>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a:extLst>
              <a:ext uri="{FF2B5EF4-FFF2-40B4-BE49-F238E27FC236}">
                <a16:creationId xmlns="" xmlns:a16="http://schemas.microsoft.com/office/drawing/2014/main" id="{CED5D75F-DFC2-470E-BCC1-9CF816DD6724}"/>
              </a:ext>
            </a:extLst>
          </p:cNvPr>
          <p:cNvSpPr txBox="1"/>
          <p:nvPr/>
        </p:nvSpPr>
        <p:spPr bwMode="gray">
          <a:xfrm>
            <a:off x="2692424" y="4035832"/>
            <a:ext cx="10955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LSP</a:t>
            </a:r>
          </a:p>
        </p:txBody>
      </p:sp>
      <p:cxnSp>
        <p:nvCxnSpPr>
          <p:cNvPr id="146" name="直接箭头连接符 145">
            <a:extLst>
              <a:ext uri="{FF2B5EF4-FFF2-40B4-BE49-F238E27FC236}">
                <a16:creationId xmlns="" xmlns:a16="http://schemas.microsoft.com/office/drawing/2014/main" id="{31AAC06D-2209-4068-8EA0-AA45F2B4E309}"/>
              </a:ext>
            </a:extLst>
          </p:cNvPr>
          <p:cNvCxnSpPr>
            <a:cxnSpLocks/>
          </p:cNvCxnSpPr>
          <p:nvPr/>
        </p:nvCxnSpPr>
        <p:spPr bwMode="gray">
          <a:xfrm rot="10800000" flipV="1">
            <a:off x="3500431" y="5423978"/>
            <a:ext cx="1191638" cy="3204"/>
          </a:xfrm>
          <a:prstGeom prst="straightConnector1">
            <a:avLst/>
          </a:prstGeom>
          <a:ln w="254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7" name="直接箭头连接符 146">
            <a:extLst>
              <a:ext uri="{FF2B5EF4-FFF2-40B4-BE49-F238E27FC236}">
                <a16:creationId xmlns="" xmlns:a16="http://schemas.microsoft.com/office/drawing/2014/main" id="{0D19C6DB-26D7-4DE5-96FE-B83623F94B26}"/>
              </a:ext>
            </a:extLst>
          </p:cNvPr>
          <p:cNvCxnSpPr>
            <a:cxnSpLocks/>
          </p:cNvCxnSpPr>
          <p:nvPr/>
        </p:nvCxnSpPr>
        <p:spPr bwMode="gray">
          <a:xfrm rot="10800000" flipV="1">
            <a:off x="1708332" y="5430702"/>
            <a:ext cx="1191638" cy="3204"/>
          </a:xfrm>
          <a:prstGeom prst="straightConnector1">
            <a:avLst/>
          </a:prstGeom>
          <a:ln w="254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48" name="文本框 147">
            <a:extLst>
              <a:ext uri="{FF2B5EF4-FFF2-40B4-BE49-F238E27FC236}">
                <a16:creationId xmlns="" xmlns:a16="http://schemas.microsoft.com/office/drawing/2014/main" id="{50FCFD0F-F80A-499E-8D09-5053188E4490}"/>
              </a:ext>
            </a:extLst>
          </p:cNvPr>
          <p:cNvSpPr txBox="1"/>
          <p:nvPr/>
        </p:nvSpPr>
        <p:spPr bwMode="gray">
          <a:xfrm>
            <a:off x="2345349" y="5620454"/>
            <a:ext cx="1993900" cy="451603"/>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Downstream-to-upstream label distribution</a:t>
            </a:r>
          </a:p>
        </p:txBody>
      </p:sp>
      <p:sp>
        <p:nvSpPr>
          <p:cNvPr id="41" name="五边形 40"/>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2" name="燕尾形 4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3" name="燕尾形 4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2455953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100">
            <a:extLst>
              <a:ext uri="{FF2B5EF4-FFF2-40B4-BE49-F238E27FC236}">
                <a16:creationId xmlns="" xmlns:a16="http://schemas.microsoft.com/office/drawing/2014/main" id="{2B2AE2B7-C1AC-4529-84A0-035C79D6B347}"/>
              </a:ext>
            </a:extLst>
          </p:cNvPr>
          <p:cNvSpPr/>
          <p:nvPr/>
        </p:nvSpPr>
        <p:spPr bwMode="gray">
          <a:xfrm>
            <a:off x="4297139" y="3839630"/>
            <a:ext cx="3597722" cy="2344605"/>
          </a:xfrm>
          <a:prstGeom prst="roundRect">
            <a:avLst>
              <a:gd name="adj" fmla="val 3560"/>
            </a:avLst>
          </a:prstGeom>
          <a:solidFill>
            <a:srgbClr val="BEE9EE"/>
          </a:solidFill>
          <a:ln w="28575"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Can 41">
            <a:extLst>
              <a:ext uri="{FF2B5EF4-FFF2-40B4-BE49-F238E27FC236}">
                <a16:creationId xmlns="" xmlns:a16="http://schemas.microsoft.com/office/drawing/2014/main" id="{B4193C4E-BB5E-4C2E-A382-8CAFFC31EB67}"/>
              </a:ext>
            </a:extLst>
          </p:cNvPr>
          <p:cNvSpPr/>
          <p:nvPr/>
        </p:nvSpPr>
        <p:spPr bwMode="gray">
          <a:xfrm rot="5400000">
            <a:off x="5142731" y="3227315"/>
            <a:ext cx="1660319" cy="3201401"/>
          </a:xfrm>
          <a:prstGeom prst="can">
            <a:avLst>
              <a:gd name="adj" fmla="val 55435"/>
            </a:avLst>
          </a:prstGeom>
          <a:solidFill>
            <a:schemeClr val="accent6">
              <a:lumMod val="20000"/>
              <a:lumOff val="80000"/>
              <a:alpha val="44000"/>
            </a:schemeClr>
          </a:solid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bwMode="gray"/>
        <p:txBody>
          <a:bodyPr/>
          <a:lstStyle/>
          <a:p>
            <a:r>
              <a:rPr lang="en-US"/>
              <a:t>MPLS LDP Overview</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bwMode="gray"/>
        <p:txBody>
          <a:bodyPr/>
          <a:lstStyle/>
          <a:p>
            <a:r>
              <a:rPr lang="en-US" sz="1600" dirty="0">
                <a:sym typeface="Huawei Sans" panose="020C0503030203020204" pitchFamily="34" charset="0"/>
              </a:rPr>
              <a:t>LDP is a control protocol of MPLS and provides functions such as FEC classification, label distribution, and LSP establishment and maintenance. LDP defines the messages used in label distribution as well as the message processing procedures.</a:t>
            </a:r>
          </a:p>
          <a:p>
            <a:r>
              <a:rPr lang="en-US" sz="1600" dirty="0">
                <a:sym typeface="Huawei Sans" panose="020C0503030203020204" pitchFamily="34" charset="0"/>
              </a:rPr>
              <a:t>LDP is easy to configure and maintain and is widely used to create LSPs in BGP/MPLS IP VPN scenarios. As shown in the figure, the carrier builds a bearer WAN for MPLS VPNs to provide inter-provincial L3VPN services for customers.</a:t>
            </a:r>
          </a:p>
          <a:p>
            <a:r>
              <a:rPr lang="en-US" sz="1600" dirty="0">
                <a:sym typeface="Huawei Sans" panose="020C0503030203020204" pitchFamily="34" charset="0"/>
              </a:rPr>
              <a:t>MPLS LDP LSPs are established based on the shortest IP paths and do not support the planning of tunnel forwarding paths.</a:t>
            </a:r>
          </a:p>
        </p:txBody>
      </p:sp>
      <p:sp>
        <p:nvSpPr>
          <p:cNvPr id="5" name="矩形: 圆角 59">
            <a:extLst>
              <a:ext uri="{FF2B5EF4-FFF2-40B4-BE49-F238E27FC236}">
                <a16:creationId xmlns="" xmlns:a16="http://schemas.microsoft.com/office/drawing/2014/main" id="{DF95138F-70A5-43A0-9DFB-B155A902CC18}"/>
              </a:ext>
            </a:extLst>
          </p:cNvPr>
          <p:cNvSpPr/>
          <p:nvPr/>
        </p:nvSpPr>
        <p:spPr bwMode="gray">
          <a:xfrm>
            <a:off x="8075932" y="5187314"/>
            <a:ext cx="2222114" cy="988722"/>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圆角 59">
            <a:extLst>
              <a:ext uri="{FF2B5EF4-FFF2-40B4-BE49-F238E27FC236}">
                <a16:creationId xmlns="" xmlns:a16="http://schemas.microsoft.com/office/drawing/2014/main" id="{593013DC-37C3-4339-94FB-A0F8EC0D4857}"/>
              </a:ext>
            </a:extLst>
          </p:cNvPr>
          <p:cNvSpPr/>
          <p:nvPr/>
        </p:nvSpPr>
        <p:spPr bwMode="gray">
          <a:xfrm>
            <a:off x="1629880" y="5187313"/>
            <a:ext cx="2103653" cy="975857"/>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圆角 59">
            <a:extLst>
              <a:ext uri="{FF2B5EF4-FFF2-40B4-BE49-F238E27FC236}">
                <a16:creationId xmlns="" xmlns:a16="http://schemas.microsoft.com/office/drawing/2014/main" id="{2FE4A727-6491-40F2-B695-62FC9F0857A3}"/>
              </a:ext>
            </a:extLst>
          </p:cNvPr>
          <p:cNvSpPr/>
          <p:nvPr/>
        </p:nvSpPr>
        <p:spPr bwMode="gray">
          <a:xfrm>
            <a:off x="1631380" y="3805661"/>
            <a:ext cx="2098212" cy="1032392"/>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圆角 59">
            <a:extLst>
              <a:ext uri="{FF2B5EF4-FFF2-40B4-BE49-F238E27FC236}">
                <a16:creationId xmlns="" xmlns:a16="http://schemas.microsoft.com/office/drawing/2014/main" id="{A42E1898-3134-4325-A294-AFE1B8E83326}"/>
              </a:ext>
            </a:extLst>
          </p:cNvPr>
          <p:cNvSpPr/>
          <p:nvPr/>
        </p:nvSpPr>
        <p:spPr bwMode="gray">
          <a:xfrm>
            <a:off x="8075932" y="3805660"/>
            <a:ext cx="2222114" cy="1014827"/>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Picture 12" descr="E:\2016.01\1.12 扁平化图标\蓝色\AR-蓝色最新-40.png">
            <a:extLst>
              <a:ext uri="{FF2B5EF4-FFF2-40B4-BE49-F238E27FC236}">
                <a16:creationId xmlns="" xmlns:a16="http://schemas.microsoft.com/office/drawing/2014/main" id="{8E8CC797-5CD2-4A25-9419-ED98DC2EC581}"/>
              </a:ext>
            </a:extLst>
          </p:cNvPr>
          <p:cNvPicPr>
            <a:picLocks noChangeAspect="1" noChangeArrowheads="1"/>
          </p:cNvPicPr>
          <p:nvPr/>
        </p:nvPicPr>
        <p:blipFill>
          <a:blip r:embed="rId3" cstate="print"/>
          <a:srcRect/>
          <a:stretch>
            <a:fillRect/>
          </a:stretch>
        </p:blipFill>
        <p:spPr bwMode="gray">
          <a:xfrm>
            <a:off x="3055020" y="5266390"/>
            <a:ext cx="429179" cy="351146"/>
          </a:xfrm>
          <a:prstGeom prst="rect">
            <a:avLst/>
          </a:prstGeom>
          <a:noFill/>
        </p:spPr>
      </p:pic>
      <p:pic>
        <p:nvPicPr>
          <p:cNvPr id="11" name="Picture 12" descr="E:\2016.01\1.12 扁平化图标\蓝色\AR-蓝色最新-40.png">
            <a:extLst>
              <a:ext uri="{FF2B5EF4-FFF2-40B4-BE49-F238E27FC236}">
                <a16:creationId xmlns="" xmlns:a16="http://schemas.microsoft.com/office/drawing/2014/main" id="{81713ABD-A8ED-4D69-B830-B29E0A2DDC5F}"/>
              </a:ext>
            </a:extLst>
          </p:cNvPr>
          <p:cNvPicPr>
            <a:picLocks noChangeAspect="1" noChangeArrowheads="1"/>
          </p:cNvPicPr>
          <p:nvPr/>
        </p:nvPicPr>
        <p:blipFill>
          <a:blip r:embed="rId3" cstate="print"/>
          <a:srcRect/>
          <a:stretch>
            <a:fillRect/>
          </a:stretch>
        </p:blipFill>
        <p:spPr bwMode="gray">
          <a:xfrm>
            <a:off x="3055020" y="3839630"/>
            <a:ext cx="429179" cy="351146"/>
          </a:xfrm>
          <a:prstGeom prst="rect">
            <a:avLst/>
          </a:prstGeom>
          <a:noFill/>
        </p:spPr>
      </p:pic>
      <p:pic>
        <p:nvPicPr>
          <p:cNvPr id="12" name="Picture 12" descr="E:\2016.01\1.12 扁平化图标\蓝色\AR-蓝色最新-40.png">
            <a:extLst>
              <a:ext uri="{FF2B5EF4-FFF2-40B4-BE49-F238E27FC236}">
                <a16:creationId xmlns="" xmlns:a16="http://schemas.microsoft.com/office/drawing/2014/main" id="{58B12362-D742-4341-8AC8-D3FBE95212DE}"/>
              </a:ext>
            </a:extLst>
          </p:cNvPr>
          <p:cNvPicPr>
            <a:picLocks noChangeAspect="1" noChangeArrowheads="1"/>
          </p:cNvPicPr>
          <p:nvPr/>
        </p:nvPicPr>
        <p:blipFill>
          <a:blip r:embed="rId3" cstate="print"/>
          <a:srcRect/>
          <a:stretch>
            <a:fillRect/>
          </a:stretch>
        </p:blipFill>
        <p:spPr bwMode="gray">
          <a:xfrm>
            <a:off x="4080790" y="4680556"/>
            <a:ext cx="429179" cy="351146"/>
          </a:xfrm>
          <a:prstGeom prst="rect">
            <a:avLst/>
          </a:prstGeom>
          <a:noFill/>
        </p:spPr>
      </p:pic>
      <p:pic>
        <p:nvPicPr>
          <p:cNvPr id="13" name="Picture 12" descr="E:\2016.01\1.12 扁平化图标\蓝色\AR-蓝色最新-40.png">
            <a:extLst>
              <a:ext uri="{FF2B5EF4-FFF2-40B4-BE49-F238E27FC236}">
                <a16:creationId xmlns="" xmlns:a16="http://schemas.microsoft.com/office/drawing/2014/main" id="{CAE25D04-F174-4311-B50C-64A183542B1E}"/>
              </a:ext>
            </a:extLst>
          </p:cNvPr>
          <p:cNvPicPr>
            <a:picLocks noChangeAspect="1" noChangeArrowheads="1"/>
          </p:cNvPicPr>
          <p:nvPr/>
        </p:nvPicPr>
        <p:blipFill>
          <a:blip r:embed="rId3" cstate="print"/>
          <a:srcRect/>
          <a:stretch>
            <a:fillRect/>
          </a:stretch>
        </p:blipFill>
        <p:spPr bwMode="gray">
          <a:xfrm>
            <a:off x="8382753" y="5344214"/>
            <a:ext cx="429179" cy="351146"/>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E5419EF5-F44E-47C8-8120-466E2FBB73AC}"/>
              </a:ext>
            </a:extLst>
          </p:cNvPr>
          <p:cNvPicPr>
            <a:picLocks noChangeAspect="1" noChangeArrowheads="1"/>
          </p:cNvPicPr>
          <p:nvPr/>
        </p:nvPicPr>
        <p:blipFill>
          <a:blip r:embed="rId3" cstate="print"/>
          <a:srcRect/>
          <a:stretch>
            <a:fillRect/>
          </a:stretch>
        </p:blipFill>
        <p:spPr bwMode="gray">
          <a:xfrm>
            <a:off x="8382753" y="3839630"/>
            <a:ext cx="429179" cy="351146"/>
          </a:xfrm>
          <a:prstGeom prst="rect">
            <a:avLst/>
          </a:prstGeom>
          <a:noFill/>
        </p:spPr>
      </p:pic>
      <p:pic>
        <p:nvPicPr>
          <p:cNvPr id="15" name="Picture 12" descr="E:\2016.01\1.12 扁平化图标\蓝色\AR-蓝色最新-40.png">
            <a:extLst>
              <a:ext uri="{FF2B5EF4-FFF2-40B4-BE49-F238E27FC236}">
                <a16:creationId xmlns="" xmlns:a16="http://schemas.microsoft.com/office/drawing/2014/main" id="{E69F2C00-BC6A-4272-B9D2-0B6E1695C842}"/>
              </a:ext>
            </a:extLst>
          </p:cNvPr>
          <p:cNvPicPr>
            <a:picLocks noChangeAspect="1" noChangeArrowheads="1"/>
          </p:cNvPicPr>
          <p:nvPr/>
        </p:nvPicPr>
        <p:blipFill>
          <a:blip r:embed="rId3" cstate="print"/>
          <a:srcRect/>
          <a:stretch>
            <a:fillRect/>
          </a:stretch>
        </p:blipFill>
        <p:spPr bwMode="gray">
          <a:xfrm>
            <a:off x="7222041" y="4211704"/>
            <a:ext cx="429179" cy="351146"/>
          </a:xfrm>
          <a:prstGeom prst="rect">
            <a:avLst/>
          </a:prstGeom>
          <a:noFill/>
        </p:spPr>
      </p:pic>
      <p:pic>
        <p:nvPicPr>
          <p:cNvPr id="16" name="Picture 12" descr="E:\2016.01\1.12 扁平化图标\蓝色\AR-蓝色最新-40.png">
            <a:extLst>
              <a:ext uri="{FF2B5EF4-FFF2-40B4-BE49-F238E27FC236}">
                <a16:creationId xmlns="" xmlns:a16="http://schemas.microsoft.com/office/drawing/2014/main" id="{95F93D47-904C-4773-8C0D-B006BCFAFE48}"/>
              </a:ext>
            </a:extLst>
          </p:cNvPr>
          <p:cNvPicPr>
            <a:picLocks noChangeAspect="1" noChangeArrowheads="1"/>
          </p:cNvPicPr>
          <p:nvPr/>
        </p:nvPicPr>
        <p:blipFill>
          <a:blip r:embed="rId3" cstate="print"/>
          <a:srcRect/>
          <a:stretch>
            <a:fillRect/>
          </a:stretch>
        </p:blipFill>
        <p:spPr bwMode="gray">
          <a:xfrm>
            <a:off x="5066045" y="4211704"/>
            <a:ext cx="429179" cy="351146"/>
          </a:xfrm>
          <a:prstGeom prst="rect">
            <a:avLst/>
          </a:prstGeom>
          <a:noFill/>
        </p:spPr>
      </p:pic>
      <p:pic>
        <p:nvPicPr>
          <p:cNvPr id="17" name="Picture 12" descr="E:\2016.01\1.12 扁平化图标\蓝色\AR-蓝色最新-40.png">
            <a:extLst>
              <a:ext uri="{FF2B5EF4-FFF2-40B4-BE49-F238E27FC236}">
                <a16:creationId xmlns="" xmlns:a16="http://schemas.microsoft.com/office/drawing/2014/main" id="{071AE1A5-477E-4251-B31E-C87B02AF1ED3}"/>
              </a:ext>
            </a:extLst>
          </p:cNvPr>
          <p:cNvPicPr>
            <a:picLocks noChangeAspect="1" noChangeArrowheads="1"/>
          </p:cNvPicPr>
          <p:nvPr/>
        </p:nvPicPr>
        <p:blipFill>
          <a:blip r:embed="rId3" cstate="print"/>
          <a:srcRect/>
          <a:stretch>
            <a:fillRect/>
          </a:stretch>
        </p:blipFill>
        <p:spPr bwMode="gray">
          <a:xfrm>
            <a:off x="6144043" y="4211704"/>
            <a:ext cx="429179" cy="351146"/>
          </a:xfrm>
          <a:prstGeom prst="rect">
            <a:avLst/>
          </a:prstGeom>
          <a:noFill/>
        </p:spPr>
      </p:pic>
      <p:pic>
        <p:nvPicPr>
          <p:cNvPr id="18" name="Picture 12" descr="E:\2016.01\1.12 扁平化图标\蓝色\AR-蓝色最新-40.png">
            <a:extLst>
              <a:ext uri="{FF2B5EF4-FFF2-40B4-BE49-F238E27FC236}">
                <a16:creationId xmlns="" xmlns:a16="http://schemas.microsoft.com/office/drawing/2014/main" id="{745A7CB3-2013-4998-863A-4504F15C1640}"/>
              </a:ext>
            </a:extLst>
          </p:cNvPr>
          <p:cNvPicPr>
            <a:picLocks noChangeAspect="1" noChangeArrowheads="1"/>
          </p:cNvPicPr>
          <p:nvPr/>
        </p:nvPicPr>
        <p:blipFill>
          <a:blip r:embed="rId3" cstate="print"/>
          <a:srcRect/>
          <a:stretch>
            <a:fillRect/>
          </a:stretch>
        </p:blipFill>
        <p:spPr bwMode="gray">
          <a:xfrm>
            <a:off x="7251093" y="5085773"/>
            <a:ext cx="429179" cy="351146"/>
          </a:xfrm>
          <a:prstGeom prst="rect">
            <a:avLst/>
          </a:prstGeom>
          <a:noFill/>
        </p:spPr>
      </p:pic>
      <p:pic>
        <p:nvPicPr>
          <p:cNvPr id="19" name="Picture 12" descr="E:\2016.01\1.12 扁平化图标\蓝色\AR-蓝色最新-40.png">
            <a:extLst>
              <a:ext uri="{FF2B5EF4-FFF2-40B4-BE49-F238E27FC236}">
                <a16:creationId xmlns="" xmlns:a16="http://schemas.microsoft.com/office/drawing/2014/main" id="{E5413D28-8B2B-44F5-A88C-9CFAE9C4BBC8}"/>
              </a:ext>
            </a:extLst>
          </p:cNvPr>
          <p:cNvPicPr>
            <a:picLocks noChangeAspect="1" noChangeArrowheads="1"/>
          </p:cNvPicPr>
          <p:nvPr/>
        </p:nvPicPr>
        <p:blipFill>
          <a:blip r:embed="rId3" cstate="print"/>
          <a:srcRect/>
          <a:stretch>
            <a:fillRect/>
          </a:stretch>
        </p:blipFill>
        <p:spPr bwMode="gray">
          <a:xfrm>
            <a:off x="5066045" y="5085773"/>
            <a:ext cx="429179" cy="351146"/>
          </a:xfrm>
          <a:prstGeom prst="rect">
            <a:avLst/>
          </a:prstGeom>
          <a:noFill/>
        </p:spPr>
      </p:pic>
      <p:pic>
        <p:nvPicPr>
          <p:cNvPr id="20" name="Picture 12" descr="E:\2016.01\1.12 扁平化图标\蓝色\AR-蓝色最新-40.png">
            <a:extLst>
              <a:ext uri="{FF2B5EF4-FFF2-40B4-BE49-F238E27FC236}">
                <a16:creationId xmlns="" xmlns:a16="http://schemas.microsoft.com/office/drawing/2014/main" id="{6ACFF3F8-FF7F-45B6-9972-23511FBF96F9}"/>
              </a:ext>
            </a:extLst>
          </p:cNvPr>
          <p:cNvPicPr>
            <a:picLocks noChangeAspect="1" noChangeArrowheads="1"/>
          </p:cNvPicPr>
          <p:nvPr/>
        </p:nvPicPr>
        <p:blipFill>
          <a:blip r:embed="rId3" cstate="print"/>
          <a:srcRect/>
          <a:stretch>
            <a:fillRect/>
          </a:stretch>
        </p:blipFill>
        <p:spPr bwMode="gray">
          <a:xfrm>
            <a:off x="6144043" y="5085773"/>
            <a:ext cx="429179" cy="351146"/>
          </a:xfrm>
          <a:prstGeom prst="rect">
            <a:avLst/>
          </a:prstGeom>
          <a:noFill/>
        </p:spPr>
      </p:pic>
      <p:cxnSp>
        <p:nvCxnSpPr>
          <p:cNvPr id="21" name="直接连接符 20">
            <a:extLst>
              <a:ext uri="{FF2B5EF4-FFF2-40B4-BE49-F238E27FC236}">
                <a16:creationId xmlns="" xmlns:a16="http://schemas.microsoft.com/office/drawing/2014/main" id="{8D08326E-0263-4DEC-A529-45FE45D81A98}"/>
              </a:ext>
            </a:extLst>
          </p:cNvPr>
          <p:cNvCxnSpPr>
            <a:stCxn id="16" idx="1"/>
            <a:endCxn id="12" idx="3"/>
          </p:cNvCxnSpPr>
          <p:nvPr/>
        </p:nvCxnSpPr>
        <p:spPr bwMode="gray">
          <a:xfrm flipH="1">
            <a:off x="4509969" y="4387277"/>
            <a:ext cx="556076" cy="4688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22EC0F13-D8C3-4769-938B-B3CFFA001DE9}"/>
              </a:ext>
            </a:extLst>
          </p:cNvPr>
          <p:cNvCxnSpPr>
            <a:stCxn id="17" idx="1"/>
            <a:endCxn id="16" idx="3"/>
          </p:cNvCxnSpPr>
          <p:nvPr/>
        </p:nvCxnSpPr>
        <p:spPr bwMode="gray">
          <a:xfrm flipH="1">
            <a:off x="5495223" y="4387277"/>
            <a:ext cx="6488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5FDDBD90-6ACD-4107-B8EE-80F3EBE68819}"/>
              </a:ext>
            </a:extLst>
          </p:cNvPr>
          <p:cNvCxnSpPr>
            <a:stCxn id="16" idx="2"/>
            <a:endCxn id="19" idx="0"/>
          </p:cNvCxnSpPr>
          <p:nvPr/>
        </p:nvCxnSpPr>
        <p:spPr bwMode="gray">
          <a:xfrm>
            <a:off x="5280634" y="4562850"/>
            <a:ext cx="0" cy="5229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A59D636-1E40-470D-81E8-A58A4C3422F8}"/>
              </a:ext>
            </a:extLst>
          </p:cNvPr>
          <p:cNvCxnSpPr>
            <a:stCxn id="19" idx="3"/>
            <a:endCxn id="20" idx="1"/>
          </p:cNvCxnSpPr>
          <p:nvPr/>
        </p:nvCxnSpPr>
        <p:spPr bwMode="gray">
          <a:xfrm>
            <a:off x="5495223" y="5261346"/>
            <a:ext cx="6488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0C2FEB3-000E-4808-8B72-8D6B766BC93C}"/>
              </a:ext>
            </a:extLst>
          </p:cNvPr>
          <p:cNvCxnSpPr>
            <a:stCxn id="20" idx="0"/>
            <a:endCxn id="17" idx="2"/>
          </p:cNvCxnSpPr>
          <p:nvPr/>
        </p:nvCxnSpPr>
        <p:spPr bwMode="gray">
          <a:xfrm flipV="1">
            <a:off x="6358633" y="4562850"/>
            <a:ext cx="0" cy="5229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C31A9AC3-EE7C-4200-BF70-D8523C191E98}"/>
              </a:ext>
            </a:extLst>
          </p:cNvPr>
          <p:cNvCxnSpPr>
            <a:stCxn id="17" idx="3"/>
            <a:endCxn id="15" idx="1"/>
          </p:cNvCxnSpPr>
          <p:nvPr/>
        </p:nvCxnSpPr>
        <p:spPr bwMode="gray">
          <a:xfrm>
            <a:off x="6573222" y="4387277"/>
            <a:ext cx="64881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4D80613-A6A1-486A-8F47-C7176CF426C7}"/>
              </a:ext>
            </a:extLst>
          </p:cNvPr>
          <p:cNvCxnSpPr>
            <a:stCxn id="20" idx="3"/>
            <a:endCxn id="18" idx="1"/>
          </p:cNvCxnSpPr>
          <p:nvPr/>
        </p:nvCxnSpPr>
        <p:spPr bwMode="gray">
          <a:xfrm>
            <a:off x="6573222" y="5261346"/>
            <a:ext cx="677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A4276E03-9E39-492E-A552-A6F129783619}"/>
              </a:ext>
            </a:extLst>
          </p:cNvPr>
          <p:cNvCxnSpPr>
            <a:stCxn id="15" idx="3"/>
            <a:endCxn id="14" idx="1"/>
          </p:cNvCxnSpPr>
          <p:nvPr/>
        </p:nvCxnSpPr>
        <p:spPr bwMode="gray">
          <a:xfrm flipV="1">
            <a:off x="7651220" y="4015203"/>
            <a:ext cx="731533" cy="37207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E5ADB72F-DB7C-4D67-9270-C171724879CF}"/>
              </a:ext>
            </a:extLst>
          </p:cNvPr>
          <p:cNvCxnSpPr>
            <a:stCxn id="18" idx="3"/>
            <a:endCxn id="13" idx="1"/>
          </p:cNvCxnSpPr>
          <p:nvPr/>
        </p:nvCxnSpPr>
        <p:spPr bwMode="gray">
          <a:xfrm>
            <a:off x="7680272" y="5261346"/>
            <a:ext cx="702481" cy="2584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94F72F6D-7716-4B2B-8A31-B3DF02DF903C}"/>
              </a:ext>
            </a:extLst>
          </p:cNvPr>
          <p:cNvCxnSpPr>
            <a:stCxn id="12" idx="0"/>
            <a:endCxn id="11" idx="3"/>
          </p:cNvCxnSpPr>
          <p:nvPr/>
        </p:nvCxnSpPr>
        <p:spPr bwMode="gray">
          <a:xfrm flipH="1" flipV="1">
            <a:off x="3484199" y="4015203"/>
            <a:ext cx="811181" cy="6653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8906AEC2-DCBE-4F5A-BF45-DF15CF5DFDF1}"/>
              </a:ext>
            </a:extLst>
          </p:cNvPr>
          <p:cNvCxnSpPr>
            <a:stCxn id="12" idx="2"/>
            <a:endCxn id="10" idx="3"/>
          </p:cNvCxnSpPr>
          <p:nvPr/>
        </p:nvCxnSpPr>
        <p:spPr bwMode="gray">
          <a:xfrm flipH="1">
            <a:off x="3484199" y="5031702"/>
            <a:ext cx="811181" cy="4102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0EB6F7C0-9356-45A1-B4B8-3AAEB7966A2F}"/>
              </a:ext>
            </a:extLst>
          </p:cNvPr>
          <p:cNvSpPr txBox="1"/>
          <p:nvPr/>
        </p:nvSpPr>
        <p:spPr bwMode="gray">
          <a:xfrm>
            <a:off x="4696285" y="5771597"/>
            <a:ext cx="24897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Bearer WAN for MPLS VPNs</a:t>
            </a:r>
          </a:p>
        </p:txBody>
      </p:sp>
      <p:sp>
        <p:nvSpPr>
          <p:cNvPr id="33" name="文本框 32">
            <a:extLst>
              <a:ext uri="{FF2B5EF4-FFF2-40B4-BE49-F238E27FC236}">
                <a16:creationId xmlns="" xmlns:a16="http://schemas.microsoft.com/office/drawing/2014/main" id="{1C3AB970-C3F6-4414-BFAD-E2097031DBAC}"/>
              </a:ext>
            </a:extLst>
          </p:cNvPr>
          <p:cNvSpPr txBox="1"/>
          <p:nvPr/>
        </p:nvSpPr>
        <p:spPr bwMode="gray">
          <a:xfrm>
            <a:off x="1631809" y="4269811"/>
            <a:ext cx="2002471"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X</a:t>
            </a:r>
          </a:p>
        </p:txBody>
      </p:sp>
      <p:sp>
        <p:nvSpPr>
          <p:cNvPr id="34" name="文本框 33">
            <a:extLst>
              <a:ext uri="{FF2B5EF4-FFF2-40B4-BE49-F238E27FC236}">
                <a16:creationId xmlns="" xmlns:a16="http://schemas.microsoft.com/office/drawing/2014/main" id="{3FF970AC-CAC2-4C18-8AAE-26832BEDEB0F}"/>
              </a:ext>
            </a:extLst>
          </p:cNvPr>
          <p:cNvSpPr txBox="1"/>
          <p:nvPr/>
        </p:nvSpPr>
        <p:spPr bwMode="gray">
          <a:xfrm>
            <a:off x="1621002" y="5651505"/>
            <a:ext cx="2002471"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X</a:t>
            </a:r>
          </a:p>
        </p:txBody>
      </p:sp>
      <p:sp>
        <p:nvSpPr>
          <p:cNvPr id="35" name="文本框 34">
            <a:extLst>
              <a:ext uri="{FF2B5EF4-FFF2-40B4-BE49-F238E27FC236}">
                <a16:creationId xmlns="" xmlns:a16="http://schemas.microsoft.com/office/drawing/2014/main" id="{B1C6116E-6452-442E-B1F8-134F3AA869E7}"/>
              </a:ext>
            </a:extLst>
          </p:cNvPr>
          <p:cNvSpPr txBox="1"/>
          <p:nvPr/>
        </p:nvSpPr>
        <p:spPr bwMode="gray">
          <a:xfrm>
            <a:off x="8191254" y="5669704"/>
            <a:ext cx="2000869"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Z</a:t>
            </a:r>
          </a:p>
        </p:txBody>
      </p:sp>
      <p:sp>
        <p:nvSpPr>
          <p:cNvPr id="36" name="文本框 35">
            <a:extLst>
              <a:ext uri="{FF2B5EF4-FFF2-40B4-BE49-F238E27FC236}">
                <a16:creationId xmlns="" xmlns:a16="http://schemas.microsoft.com/office/drawing/2014/main" id="{B0C21D77-0144-4390-B5C5-0440CE1059AE}"/>
              </a:ext>
            </a:extLst>
          </p:cNvPr>
          <p:cNvSpPr txBox="1"/>
          <p:nvPr/>
        </p:nvSpPr>
        <p:spPr bwMode="gray">
          <a:xfrm>
            <a:off x="8145076" y="4234877"/>
            <a:ext cx="1999265"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Company A</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in province Y</a:t>
            </a:r>
          </a:p>
        </p:txBody>
      </p:sp>
      <p:cxnSp>
        <p:nvCxnSpPr>
          <p:cNvPr id="37" name="直接连接符 36">
            <a:extLst>
              <a:ext uri="{FF2B5EF4-FFF2-40B4-BE49-F238E27FC236}">
                <a16:creationId xmlns="" xmlns:a16="http://schemas.microsoft.com/office/drawing/2014/main" id="{9902C8D6-5BA2-4653-A80E-D449CC997859}"/>
              </a:ext>
            </a:extLst>
          </p:cNvPr>
          <p:cNvCxnSpPr/>
          <p:nvPr/>
        </p:nvCxnSpPr>
        <p:spPr bwMode="gray">
          <a:xfrm>
            <a:off x="5495223" y="4387277"/>
            <a:ext cx="648820" cy="8740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D0E1C94D-5B9F-4E28-AF7F-D4F646F6943B}"/>
              </a:ext>
            </a:extLst>
          </p:cNvPr>
          <p:cNvCxnSpPr/>
          <p:nvPr/>
        </p:nvCxnSpPr>
        <p:spPr bwMode="gray">
          <a:xfrm flipV="1">
            <a:off x="5495223" y="4395081"/>
            <a:ext cx="648820" cy="8662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AF97E80C-09EC-484F-836D-15A44B9F32F7}"/>
              </a:ext>
            </a:extLst>
          </p:cNvPr>
          <p:cNvCxnSpPr/>
          <p:nvPr/>
        </p:nvCxnSpPr>
        <p:spPr bwMode="gray">
          <a:xfrm>
            <a:off x="6573222" y="4387277"/>
            <a:ext cx="677871" cy="8740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3F1BFB2F-60DC-4A8E-BF0D-BCBBA971B42A}"/>
              </a:ext>
            </a:extLst>
          </p:cNvPr>
          <p:cNvCxnSpPr>
            <a:cxnSpLocks/>
            <a:stCxn id="19" idx="1"/>
          </p:cNvCxnSpPr>
          <p:nvPr/>
        </p:nvCxnSpPr>
        <p:spPr bwMode="gray">
          <a:xfrm flipH="1" flipV="1">
            <a:off x="4536114" y="4861973"/>
            <a:ext cx="529931" cy="3993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flipV="1">
            <a:off x="4612408" y="4665199"/>
            <a:ext cx="2742797" cy="14134"/>
          </a:xfrm>
          <a:prstGeom prst="straightConnector1">
            <a:avLst/>
          </a:prstGeom>
          <a:ln w="28575">
            <a:solidFill>
              <a:srgbClr val="F4B183"/>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flipV="1">
            <a:off x="4612408" y="5506256"/>
            <a:ext cx="2742797" cy="14134"/>
          </a:xfrm>
          <a:prstGeom prst="straightConnector1">
            <a:avLst/>
          </a:prstGeom>
          <a:ln w="28575">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43" name="五边形 42"/>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45" name="燕尾形 44"/>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46" name="燕尾形 45"/>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169861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bwMode="gray"/>
        <p:txBody>
          <a:bodyPr/>
          <a:lstStyle/>
          <a:p>
            <a:r>
              <a:rPr lang="en-US"/>
              <a:t>MPLS TE Overview</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bwMode="gray"/>
        <p:txBody>
          <a:bodyPr/>
          <a:lstStyle/>
          <a:p>
            <a:r>
              <a:rPr lang="en-US" sz="1600" dirty="0">
                <a:sym typeface="Huawei Sans" panose="020C0503030203020204" pitchFamily="34" charset="0"/>
              </a:rPr>
              <a:t>MPLS TE, as its name suggests, is a combination of MPLS and TE. It provides functions such as path planning, traffic optimization, and fault protection for MPLS VPN services.</a:t>
            </a:r>
          </a:p>
          <a:p>
            <a:r>
              <a:rPr lang="en-US" sz="1600" dirty="0">
                <a:sym typeface="Huawei Sans" panose="020C0503030203020204" pitchFamily="34" charset="0"/>
              </a:rPr>
              <a:t>Compared with MPLS LDP, MPLS TE enhances VPN traffic control and protection.</a:t>
            </a:r>
          </a:p>
        </p:txBody>
      </p:sp>
      <p:sp>
        <p:nvSpPr>
          <p:cNvPr id="18" name="圆角矩形 75">
            <a:extLst>
              <a:ext uri="{FF2B5EF4-FFF2-40B4-BE49-F238E27FC236}">
                <a16:creationId xmlns="" xmlns:a16="http://schemas.microsoft.com/office/drawing/2014/main" id="{62DAF8B5-ACA8-42C7-9A6D-02173D2977E4}"/>
              </a:ext>
            </a:extLst>
          </p:cNvPr>
          <p:cNvSpPr/>
          <p:nvPr/>
        </p:nvSpPr>
        <p:spPr bwMode="gray">
          <a:xfrm>
            <a:off x="753589" y="2455450"/>
            <a:ext cx="3373815" cy="33450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Path planning</a:t>
            </a:r>
          </a:p>
        </p:txBody>
      </p:sp>
      <p:sp>
        <p:nvSpPr>
          <p:cNvPr id="19" name="圆角矩形 75">
            <a:extLst>
              <a:ext uri="{FF2B5EF4-FFF2-40B4-BE49-F238E27FC236}">
                <a16:creationId xmlns="" xmlns:a16="http://schemas.microsoft.com/office/drawing/2014/main" id="{38A7EB97-183D-4425-84C7-1133DBED7414}"/>
              </a:ext>
            </a:extLst>
          </p:cNvPr>
          <p:cNvSpPr/>
          <p:nvPr/>
        </p:nvSpPr>
        <p:spPr bwMode="gray">
          <a:xfrm>
            <a:off x="753588" y="2840559"/>
            <a:ext cx="3373815" cy="30820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0" name="图片 19">
            <a:extLst>
              <a:ext uri="{FF2B5EF4-FFF2-40B4-BE49-F238E27FC236}">
                <a16:creationId xmlns="" xmlns:a16="http://schemas.microsoft.com/office/drawing/2014/main" id="{82D47089-50D7-47F2-8BCB-F787C63215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29284" y="3288110"/>
            <a:ext cx="462889" cy="374037"/>
          </a:xfrm>
          <a:prstGeom prst="rect">
            <a:avLst/>
          </a:prstGeom>
        </p:spPr>
      </p:pic>
      <p:sp>
        <p:nvSpPr>
          <p:cNvPr id="21" name="圆角矩形 75">
            <a:extLst>
              <a:ext uri="{FF2B5EF4-FFF2-40B4-BE49-F238E27FC236}">
                <a16:creationId xmlns="" xmlns:a16="http://schemas.microsoft.com/office/drawing/2014/main" id="{0EAF3E94-7AB8-44DE-B70C-3FC74AAD00CE}"/>
              </a:ext>
            </a:extLst>
          </p:cNvPr>
          <p:cNvSpPr/>
          <p:nvPr/>
        </p:nvSpPr>
        <p:spPr bwMode="gray">
          <a:xfrm>
            <a:off x="4298068" y="2455450"/>
            <a:ext cx="3614096" cy="33450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Traffic optimization</a:t>
            </a:r>
          </a:p>
        </p:txBody>
      </p:sp>
      <p:sp>
        <p:nvSpPr>
          <p:cNvPr id="22" name="圆角矩形 75">
            <a:extLst>
              <a:ext uri="{FF2B5EF4-FFF2-40B4-BE49-F238E27FC236}">
                <a16:creationId xmlns="" xmlns:a16="http://schemas.microsoft.com/office/drawing/2014/main" id="{523101EF-F7DD-4E89-ADDE-F577B08C647D}"/>
              </a:ext>
            </a:extLst>
          </p:cNvPr>
          <p:cNvSpPr/>
          <p:nvPr/>
        </p:nvSpPr>
        <p:spPr bwMode="gray">
          <a:xfrm>
            <a:off x="4298067" y="2840559"/>
            <a:ext cx="3614096" cy="30820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圆角矩形 75">
            <a:extLst>
              <a:ext uri="{FF2B5EF4-FFF2-40B4-BE49-F238E27FC236}">
                <a16:creationId xmlns="" xmlns:a16="http://schemas.microsoft.com/office/drawing/2014/main" id="{9D1523F8-3ED6-4C42-83B0-B0E7096DDC37}"/>
              </a:ext>
            </a:extLst>
          </p:cNvPr>
          <p:cNvSpPr/>
          <p:nvPr/>
        </p:nvSpPr>
        <p:spPr bwMode="gray">
          <a:xfrm>
            <a:off x="8104761" y="2455449"/>
            <a:ext cx="3373814" cy="334504"/>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 Fault protection</a:t>
            </a:r>
          </a:p>
        </p:txBody>
      </p:sp>
      <p:sp>
        <p:nvSpPr>
          <p:cNvPr id="24" name="圆角矩形 75">
            <a:extLst>
              <a:ext uri="{FF2B5EF4-FFF2-40B4-BE49-F238E27FC236}">
                <a16:creationId xmlns="" xmlns:a16="http://schemas.microsoft.com/office/drawing/2014/main" id="{33AA64A4-0FD1-4319-BB4D-5EB54953B286}"/>
              </a:ext>
            </a:extLst>
          </p:cNvPr>
          <p:cNvSpPr/>
          <p:nvPr/>
        </p:nvSpPr>
        <p:spPr bwMode="gray">
          <a:xfrm>
            <a:off x="8104760" y="2840558"/>
            <a:ext cx="3373815" cy="30820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5" name="图片 24">
            <a:extLst>
              <a:ext uri="{FF2B5EF4-FFF2-40B4-BE49-F238E27FC236}">
                <a16:creationId xmlns="" xmlns:a16="http://schemas.microsoft.com/office/drawing/2014/main" id="{B2D01DA9-3338-4A05-B279-5794849A2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129552" y="3288109"/>
            <a:ext cx="462889" cy="374037"/>
          </a:xfrm>
          <a:prstGeom prst="rect">
            <a:avLst/>
          </a:prstGeom>
        </p:spPr>
      </p:pic>
      <p:pic>
        <p:nvPicPr>
          <p:cNvPr id="26" name="图片 25">
            <a:extLst>
              <a:ext uri="{FF2B5EF4-FFF2-40B4-BE49-F238E27FC236}">
                <a16:creationId xmlns="" xmlns:a16="http://schemas.microsoft.com/office/drawing/2014/main" id="{5FCE6BED-35ED-4514-90C8-C4EA9E97DA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134329" y="4446705"/>
            <a:ext cx="462889" cy="374037"/>
          </a:xfrm>
          <a:prstGeom prst="rect">
            <a:avLst/>
          </a:prstGeom>
        </p:spPr>
      </p:pic>
      <p:cxnSp>
        <p:nvCxnSpPr>
          <p:cNvPr id="27" name="直接连接符 26">
            <a:extLst>
              <a:ext uri="{FF2B5EF4-FFF2-40B4-BE49-F238E27FC236}">
                <a16:creationId xmlns="" xmlns:a16="http://schemas.microsoft.com/office/drawing/2014/main" id="{BFE2FA7D-C32F-4528-8BC3-81B195730F3A}"/>
              </a:ext>
            </a:extLst>
          </p:cNvPr>
          <p:cNvCxnSpPr>
            <a:stCxn id="20" idx="3"/>
            <a:endCxn id="25" idx="1"/>
          </p:cNvCxnSpPr>
          <p:nvPr/>
        </p:nvCxnSpPr>
        <p:spPr bwMode="gray">
          <a:xfrm>
            <a:off x="1592174" y="3475127"/>
            <a:ext cx="1537379"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8" name="直接连接符 27">
            <a:extLst>
              <a:ext uri="{FF2B5EF4-FFF2-40B4-BE49-F238E27FC236}">
                <a16:creationId xmlns="" xmlns:a16="http://schemas.microsoft.com/office/drawing/2014/main" id="{8E20BAD8-D4DE-43F2-8C03-1CD5FF57FC00}"/>
              </a:ext>
            </a:extLst>
          </p:cNvPr>
          <p:cNvCxnSpPr>
            <a:stCxn id="20" idx="2"/>
            <a:endCxn id="26" idx="0"/>
          </p:cNvCxnSpPr>
          <p:nvPr/>
        </p:nvCxnSpPr>
        <p:spPr bwMode="gray">
          <a:xfrm>
            <a:off x="1360729" y="3662146"/>
            <a:ext cx="1005044" cy="7845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9" name="直接连接符 28">
            <a:extLst>
              <a:ext uri="{FF2B5EF4-FFF2-40B4-BE49-F238E27FC236}">
                <a16:creationId xmlns="" xmlns:a16="http://schemas.microsoft.com/office/drawing/2014/main" id="{A94F9288-6649-423D-A133-C99F23DC2604}"/>
              </a:ext>
            </a:extLst>
          </p:cNvPr>
          <p:cNvCxnSpPr>
            <a:stCxn id="26" idx="0"/>
            <a:endCxn id="25" idx="2"/>
          </p:cNvCxnSpPr>
          <p:nvPr/>
        </p:nvCxnSpPr>
        <p:spPr bwMode="gray">
          <a:xfrm flipV="1">
            <a:off x="2365773" y="3662146"/>
            <a:ext cx="995224" cy="784559"/>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30" name="图片 29">
            <a:extLst>
              <a:ext uri="{FF2B5EF4-FFF2-40B4-BE49-F238E27FC236}">
                <a16:creationId xmlns="" xmlns:a16="http://schemas.microsoft.com/office/drawing/2014/main" id="{F84B5A74-54A8-4E77-948F-9681FD9952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825642" y="3186509"/>
            <a:ext cx="462889" cy="374037"/>
          </a:xfrm>
          <a:prstGeom prst="rect">
            <a:avLst/>
          </a:prstGeom>
        </p:spPr>
      </p:pic>
      <p:pic>
        <p:nvPicPr>
          <p:cNvPr id="31" name="图片 30">
            <a:extLst>
              <a:ext uri="{FF2B5EF4-FFF2-40B4-BE49-F238E27FC236}">
                <a16:creationId xmlns="" xmlns:a16="http://schemas.microsoft.com/office/drawing/2014/main" id="{8459CD5A-C270-480D-852A-D8CF7E8981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054510" y="3186509"/>
            <a:ext cx="462889" cy="374037"/>
          </a:xfrm>
          <a:prstGeom prst="rect">
            <a:avLst/>
          </a:prstGeom>
        </p:spPr>
      </p:pic>
      <p:pic>
        <p:nvPicPr>
          <p:cNvPr id="32" name="图片 31">
            <a:extLst>
              <a:ext uri="{FF2B5EF4-FFF2-40B4-BE49-F238E27FC236}">
                <a16:creationId xmlns="" xmlns:a16="http://schemas.microsoft.com/office/drawing/2014/main" id="{049B548B-F80F-4FE7-B4A1-6A126AC367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57686" y="4459405"/>
            <a:ext cx="462889" cy="374037"/>
          </a:xfrm>
          <a:prstGeom prst="rect">
            <a:avLst/>
          </a:prstGeom>
        </p:spPr>
      </p:pic>
      <p:cxnSp>
        <p:nvCxnSpPr>
          <p:cNvPr id="33" name="直接连接符 32">
            <a:extLst>
              <a:ext uri="{FF2B5EF4-FFF2-40B4-BE49-F238E27FC236}">
                <a16:creationId xmlns="" xmlns:a16="http://schemas.microsoft.com/office/drawing/2014/main" id="{15DB885C-EE18-4A30-AAC6-1F3836903305}"/>
              </a:ext>
            </a:extLst>
          </p:cNvPr>
          <p:cNvCxnSpPr>
            <a:stCxn id="30" idx="2"/>
            <a:endCxn id="32" idx="0"/>
          </p:cNvCxnSpPr>
          <p:nvPr/>
        </p:nvCxnSpPr>
        <p:spPr bwMode="gray">
          <a:xfrm>
            <a:off x="5057087" y="3560546"/>
            <a:ext cx="1132044" cy="8988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4" name="直接连接符 33">
            <a:extLst>
              <a:ext uri="{FF2B5EF4-FFF2-40B4-BE49-F238E27FC236}">
                <a16:creationId xmlns="" xmlns:a16="http://schemas.microsoft.com/office/drawing/2014/main" id="{45B0F45F-30A3-4C7B-A4D4-98FB99A905C0}"/>
              </a:ext>
            </a:extLst>
          </p:cNvPr>
          <p:cNvCxnSpPr>
            <a:stCxn id="32" idx="0"/>
            <a:endCxn id="31" idx="2"/>
          </p:cNvCxnSpPr>
          <p:nvPr/>
        </p:nvCxnSpPr>
        <p:spPr bwMode="gray">
          <a:xfrm flipV="1">
            <a:off x="6189131" y="3560546"/>
            <a:ext cx="1096824" cy="8988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5" name="直接箭头连接符 34">
            <a:extLst>
              <a:ext uri="{FF2B5EF4-FFF2-40B4-BE49-F238E27FC236}">
                <a16:creationId xmlns="" xmlns:a16="http://schemas.microsoft.com/office/drawing/2014/main" id="{0B631D9C-AB30-442D-821A-2DE137F08877}"/>
              </a:ext>
            </a:extLst>
          </p:cNvPr>
          <p:cNvCxnSpPr/>
          <p:nvPr/>
        </p:nvCxnSpPr>
        <p:spPr bwMode="gray">
          <a:xfrm>
            <a:off x="1728028" y="3288109"/>
            <a:ext cx="1255850" cy="3467"/>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 xmlns:a16="http://schemas.microsoft.com/office/drawing/2014/main" id="{115B73CA-8851-446F-B7D6-D1D91F383D74}"/>
              </a:ext>
            </a:extLst>
          </p:cNvPr>
          <p:cNvSpPr txBox="1"/>
          <p:nvPr/>
        </p:nvSpPr>
        <p:spPr bwMode="gray">
          <a:xfrm>
            <a:off x="923605" y="4785023"/>
            <a:ext cx="2782659" cy="867433"/>
          </a:xfrm>
          <a:prstGeom prst="rect">
            <a:avLst/>
          </a:prstGeom>
          <a:noFill/>
        </p:spPr>
        <p:txBody>
          <a:bodyPr wrap="square" rtlCol="0">
            <a:noAutofit/>
          </a:bodyPr>
          <a:lstStyle/>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Different paths are planned for different services.</a:t>
            </a:r>
          </a:p>
        </p:txBody>
      </p:sp>
      <p:pic>
        <p:nvPicPr>
          <p:cNvPr id="37" name="图片 36">
            <a:extLst>
              <a:ext uri="{FF2B5EF4-FFF2-40B4-BE49-F238E27FC236}">
                <a16:creationId xmlns="" xmlns:a16="http://schemas.microsoft.com/office/drawing/2014/main" id="{D08D9D63-5118-4847-B103-229EAFE69B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947866" y="3189977"/>
            <a:ext cx="462889" cy="374037"/>
          </a:xfrm>
          <a:prstGeom prst="rect">
            <a:avLst/>
          </a:prstGeom>
        </p:spPr>
      </p:pic>
      <p:cxnSp>
        <p:nvCxnSpPr>
          <p:cNvPr id="38" name="直接连接符 37">
            <a:extLst>
              <a:ext uri="{FF2B5EF4-FFF2-40B4-BE49-F238E27FC236}">
                <a16:creationId xmlns="" xmlns:a16="http://schemas.microsoft.com/office/drawing/2014/main" id="{DCA5815D-A03B-4B8C-ADB4-A7FB56EED388}"/>
              </a:ext>
            </a:extLst>
          </p:cNvPr>
          <p:cNvCxnSpPr>
            <a:stCxn id="30" idx="3"/>
            <a:endCxn id="37" idx="1"/>
          </p:cNvCxnSpPr>
          <p:nvPr/>
        </p:nvCxnSpPr>
        <p:spPr bwMode="gray">
          <a:xfrm>
            <a:off x="5288531" y="3373528"/>
            <a:ext cx="659335" cy="3468"/>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9" name="直接连接符 38">
            <a:extLst>
              <a:ext uri="{FF2B5EF4-FFF2-40B4-BE49-F238E27FC236}">
                <a16:creationId xmlns="" xmlns:a16="http://schemas.microsoft.com/office/drawing/2014/main" id="{26FC7665-5887-4E54-A85E-344C93915776}"/>
              </a:ext>
            </a:extLst>
          </p:cNvPr>
          <p:cNvCxnSpPr>
            <a:stCxn id="37" idx="3"/>
            <a:endCxn id="31" idx="1"/>
          </p:cNvCxnSpPr>
          <p:nvPr/>
        </p:nvCxnSpPr>
        <p:spPr bwMode="gray">
          <a:xfrm flipV="1">
            <a:off x="6410755" y="3373528"/>
            <a:ext cx="643755" cy="3468"/>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0" name="图片 39">
            <a:extLst>
              <a:ext uri="{FF2B5EF4-FFF2-40B4-BE49-F238E27FC236}">
                <a16:creationId xmlns="" xmlns:a16="http://schemas.microsoft.com/office/drawing/2014/main" id="{63A2260F-946F-45D4-A7F6-01DD1FCAF0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513515" y="3191346"/>
            <a:ext cx="462889" cy="374037"/>
          </a:xfrm>
          <a:prstGeom prst="rect">
            <a:avLst/>
          </a:prstGeom>
        </p:spPr>
      </p:pic>
      <p:pic>
        <p:nvPicPr>
          <p:cNvPr id="41" name="图片 40">
            <a:extLst>
              <a:ext uri="{FF2B5EF4-FFF2-40B4-BE49-F238E27FC236}">
                <a16:creationId xmlns="" xmlns:a16="http://schemas.microsoft.com/office/drawing/2014/main" id="{4E22FAAC-561B-48E6-803B-EA8FB3502D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513783" y="3191346"/>
            <a:ext cx="462889" cy="374037"/>
          </a:xfrm>
          <a:prstGeom prst="rect">
            <a:avLst/>
          </a:prstGeom>
        </p:spPr>
      </p:pic>
      <p:pic>
        <p:nvPicPr>
          <p:cNvPr id="42" name="图片 41">
            <a:extLst>
              <a:ext uri="{FF2B5EF4-FFF2-40B4-BE49-F238E27FC236}">
                <a16:creationId xmlns="" xmlns:a16="http://schemas.microsoft.com/office/drawing/2014/main" id="{9B096C9C-F9E9-4E8C-9DF9-6337B8B19B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18559" y="4451542"/>
            <a:ext cx="462889" cy="374037"/>
          </a:xfrm>
          <a:prstGeom prst="rect">
            <a:avLst/>
          </a:prstGeom>
        </p:spPr>
      </p:pic>
      <p:cxnSp>
        <p:nvCxnSpPr>
          <p:cNvPr id="43" name="直接连接符 42">
            <a:extLst>
              <a:ext uri="{FF2B5EF4-FFF2-40B4-BE49-F238E27FC236}">
                <a16:creationId xmlns="" xmlns:a16="http://schemas.microsoft.com/office/drawing/2014/main" id="{1234AA26-480D-40B6-947A-2F8F54C99B6A}"/>
              </a:ext>
            </a:extLst>
          </p:cNvPr>
          <p:cNvCxnSpPr>
            <a:stCxn id="40" idx="2"/>
            <a:endCxn id="42" idx="0"/>
          </p:cNvCxnSpPr>
          <p:nvPr/>
        </p:nvCxnSpPr>
        <p:spPr bwMode="gray">
          <a:xfrm>
            <a:off x="8744960" y="3565383"/>
            <a:ext cx="1005044" cy="88615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直接连接符 43">
            <a:extLst>
              <a:ext uri="{FF2B5EF4-FFF2-40B4-BE49-F238E27FC236}">
                <a16:creationId xmlns="" xmlns:a16="http://schemas.microsoft.com/office/drawing/2014/main" id="{419400C4-FACE-4E46-89B1-56659083BBC8}"/>
              </a:ext>
            </a:extLst>
          </p:cNvPr>
          <p:cNvCxnSpPr>
            <a:stCxn id="42" idx="0"/>
            <a:endCxn id="41" idx="2"/>
          </p:cNvCxnSpPr>
          <p:nvPr/>
        </p:nvCxnSpPr>
        <p:spPr bwMode="gray">
          <a:xfrm flipV="1">
            <a:off x="9750004" y="3565383"/>
            <a:ext cx="995224" cy="886159"/>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45" name="图片 44">
            <a:extLst>
              <a:ext uri="{FF2B5EF4-FFF2-40B4-BE49-F238E27FC236}">
                <a16:creationId xmlns="" xmlns:a16="http://schemas.microsoft.com/office/drawing/2014/main" id="{7E6C1925-0CBC-405D-92DF-180A19E38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508739" y="3194813"/>
            <a:ext cx="462889" cy="374037"/>
          </a:xfrm>
          <a:prstGeom prst="rect">
            <a:avLst/>
          </a:prstGeom>
        </p:spPr>
      </p:pic>
      <p:cxnSp>
        <p:nvCxnSpPr>
          <p:cNvPr id="46" name="直接连接符 45">
            <a:extLst>
              <a:ext uri="{FF2B5EF4-FFF2-40B4-BE49-F238E27FC236}">
                <a16:creationId xmlns="" xmlns:a16="http://schemas.microsoft.com/office/drawing/2014/main" id="{B79C4AFA-26A5-4734-965D-B93A9DF5DF07}"/>
              </a:ext>
            </a:extLst>
          </p:cNvPr>
          <p:cNvCxnSpPr>
            <a:stCxn id="40" idx="3"/>
            <a:endCxn id="45" idx="1"/>
          </p:cNvCxnSpPr>
          <p:nvPr/>
        </p:nvCxnSpPr>
        <p:spPr bwMode="gray">
          <a:xfrm>
            <a:off x="8976404" y="3378364"/>
            <a:ext cx="532335" cy="346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7" name="直接连接符 46">
            <a:extLst>
              <a:ext uri="{FF2B5EF4-FFF2-40B4-BE49-F238E27FC236}">
                <a16:creationId xmlns="" xmlns:a16="http://schemas.microsoft.com/office/drawing/2014/main" id="{3FFD7A52-0B07-4DFF-9F83-A3212D215DF7}"/>
              </a:ext>
            </a:extLst>
          </p:cNvPr>
          <p:cNvCxnSpPr>
            <a:stCxn id="45" idx="3"/>
            <a:endCxn id="41" idx="1"/>
          </p:cNvCxnSpPr>
          <p:nvPr/>
        </p:nvCxnSpPr>
        <p:spPr bwMode="gray">
          <a:xfrm flipV="1">
            <a:off x="9971628" y="3378364"/>
            <a:ext cx="542155" cy="346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8" name="Straight Connector 352">
            <a:extLst>
              <a:ext uri="{FF2B5EF4-FFF2-40B4-BE49-F238E27FC236}">
                <a16:creationId xmlns="" xmlns:a16="http://schemas.microsoft.com/office/drawing/2014/main" id="{401E2C65-22B0-4CAD-8C06-2378FD0BBF84}"/>
              </a:ext>
            </a:extLst>
          </p:cNvPr>
          <p:cNvCxnSpPr/>
          <p:nvPr/>
        </p:nvCxnSpPr>
        <p:spPr bwMode="gray">
          <a:xfrm>
            <a:off x="5471131" y="3373528"/>
            <a:ext cx="39554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352">
            <a:extLst>
              <a:ext uri="{FF2B5EF4-FFF2-40B4-BE49-F238E27FC236}">
                <a16:creationId xmlns="" xmlns:a16="http://schemas.microsoft.com/office/drawing/2014/main" id="{3C1AA485-231E-4EFC-8A7D-E7DF178E639C}"/>
              </a:ext>
            </a:extLst>
          </p:cNvPr>
          <p:cNvCxnSpPr/>
          <p:nvPr/>
        </p:nvCxnSpPr>
        <p:spPr bwMode="gray">
          <a:xfrm>
            <a:off x="6482979" y="3381831"/>
            <a:ext cx="395548" cy="0"/>
          </a:xfrm>
          <a:prstGeom prst="line">
            <a:avLst/>
          </a:prstGeom>
          <a:noFill/>
          <a:ln w="142875">
            <a:solidFill>
              <a:srgbClr val="FF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49">
            <a:extLst>
              <a:ext uri="{FF2B5EF4-FFF2-40B4-BE49-F238E27FC236}">
                <a16:creationId xmlns="" xmlns:a16="http://schemas.microsoft.com/office/drawing/2014/main" id="{997D37DB-241E-4599-80DE-355049B74A9E}"/>
              </a:ext>
            </a:extLst>
          </p:cNvPr>
          <p:cNvCxnSpPr/>
          <p:nvPr/>
        </p:nvCxnSpPr>
        <p:spPr bwMode="gray">
          <a:xfrm rot="2340000">
            <a:off x="1192526" y="4130446"/>
            <a:ext cx="925777" cy="3467"/>
          </a:xfrm>
          <a:prstGeom prst="straightConnector1">
            <a:avLst/>
          </a:prstGeom>
          <a:ln w="38100">
            <a:solidFill>
              <a:srgbClr val="F6B78C"/>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 xmlns:a16="http://schemas.microsoft.com/office/drawing/2014/main" id="{949BD2E9-C81D-4DED-8345-629E4FA1BCCC}"/>
              </a:ext>
            </a:extLst>
          </p:cNvPr>
          <p:cNvCxnSpPr/>
          <p:nvPr/>
        </p:nvCxnSpPr>
        <p:spPr bwMode="gray">
          <a:xfrm rot="19200000">
            <a:off x="2549243" y="4130640"/>
            <a:ext cx="925777" cy="3467"/>
          </a:xfrm>
          <a:prstGeom prst="straightConnector1">
            <a:avLst/>
          </a:prstGeom>
          <a:ln w="38100">
            <a:solidFill>
              <a:srgbClr val="F6B78C"/>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 xmlns:a16="http://schemas.microsoft.com/office/drawing/2014/main" id="{2DF64DD5-37A4-4866-8959-62EA260801E2}"/>
              </a:ext>
            </a:extLst>
          </p:cNvPr>
          <p:cNvCxnSpPr>
            <a:cxnSpLocks/>
          </p:cNvCxnSpPr>
          <p:nvPr/>
        </p:nvCxnSpPr>
        <p:spPr bwMode="gray">
          <a:xfrm>
            <a:off x="5069787" y="3839527"/>
            <a:ext cx="724067" cy="556459"/>
          </a:xfrm>
          <a:prstGeom prst="straightConnector1">
            <a:avLst/>
          </a:prstGeom>
          <a:ln w="381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E02C5949-EDA9-4073-ABB0-85110F953BF7}"/>
              </a:ext>
            </a:extLst>
          </p:cNvPr>
          <p:cNvCxnSpPr>
            <a:cxnSpLocks/>
          </p:cNvCxnSpPr>
          <p:nvPr/>
        </p:nvCxnSpPr>
        <p:spPr bwMode="gray">
          <a:xfrm flipV="1">
            <a:off x="6559008" y="3787365"/>
            <a:ext cx="740130" cy="599367"/>
          </a:xfrm>
          <a:prstGeom prst="straightConnector1">
            <a:avLst/>
          </a:prstGeom>
          <a:ln w="381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CCBFB7B4-2247-440A-A7BD-70DC797ED1CE}"/>
              </a:ext>
            </a:extLst>
          </p:cNvPr>
          <p:cNvSpPr txBox="1"/>
          <p:nvPr/>
        </p:nvSpPr>
        <p:spPr bwMode="gray">
          <a:xfrm>
            <a:off x="4373621" y="4632624"/>
            <a:ext cx="3462342" cy="1272235"/>
          </a:xfrm>
          <a:prstGeom prst="rect">
            <a:avLst/>
          </a:prstGeom>
          <a:noFill/>
        </p:spPr>
        <p:txBody>
          <a:bodyPr wrap="square" rtlCol="0">
            <a:noAutofit/>
          </a:bodyPr>
          <a:lstStyle/>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Traffic is evenly distributed to idle links when unbalanced traffic distribution occurs due to major events, such as live broadcast.</a:t>
            </a:r>
          </a:p>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 xmlns:a16="http://schemas.microsoft.com/office/drawing/2014/main" id="{94A3FD83-2046-4C40-B3AF-4E77910A3E34}"/>
              </a:ext>
            </a:extLst>
          </p:cNvPr>
          <p:cNvSpPr txBox="1"/>
          <p:nvPr/>
        </p:nvSpPr>
        <p:spPr bwMode="gray">
          <a:xfrm>
            <a:off x="8114498" y="4759623"/>
            <a:ext cx="3373815" cy="867433"/>
          </a:xfrm>
          <a:prstGeom prst="rect">
            <a:avLst/>
          </a:prstGeom>
          <a:noFill/>
        </p:spPr>
        <p:txBody>
          <a:bodyPr wrap="square" rtlCol="0">
            <a:noAutofit/>
          </a:bodyPr>
          <a:lstStyle/>
          <a:p>
            <a:pP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Fast protection switching is performed in the case of a device or link fault.</a:t>
            </a:r>
          </a:p>
        </p:txBody>
      </p:sp>
      <p:grpSp>
        <p:nvGrpSpPr>
          <p:cNvPr id="56" name="组合 28">
            <a:extLst>
              <a:ext uri="{FF2B5EF4-FFF2-40B4-BE49-F238E27FC236}">
                <a16:creationId xmlns="" xmlns:a16="http://schemas.microsoft.com/office/drawing/2014/main" id="{05A7202E-4BA5-4FF8-A66D-39807194D251}"/>
              </a:ext>
            </a:extLst>
          </p:cNvPr>
          <p:cNvGrpSpPr>
            <a:grpSpLocks noChangeAspect="1"/>
          </p:cNvGrpSpPr>
          <p:nvPr/>
        </p:nvGrpSpPr>
        <p:grpSpPr bwMode="gray">
          <a:xfrm>
            <a:off x="9114483" y="3256317"/>
            <a:ext cx="247705" cy="244094"/>
            <a:chOff x="5076056" y="3356992"/>
            <a:chExt cx="436268" cy="436268"/>
          </a:xfrm>
        </p:grpSpPr>
        <p:sp>
          <p:nvSpPr>
            <p:cNvPr id="57" name="椭圆 27">
              <a:extLst>
                <a:ext uri="{FF2B5EF4-FFF2-40B4-BE49-F238E27FC236}">
                  <a16:creationId xmlns="" xmlns:a16="http://schemas.microsoft.com/office/drawing/2014/main" id="{CA18F8DA-0024-40DE-A47D-7F735A4C6F8D}"/>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禁止符 23">
              <a:extLst>
                <a:ext uri="{FF2B5EF4-FFF2-40B4-BE49-F238E27FC236}">
                  <a16:creationId xmlns="" xmlns:a16="http://schemas.microsoft.com/office/drawing/2014/main" id="{06F80448-6F8E-4298-B675-9CA1EE907142}"/>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禁止符 23">
            <a:extLst>
              <a:ext uri="{FF2B5EF4-FFF2-40B4-BE49-F238E27FC236}">
                <a16:creationId xmlns="" xmlns:a16="http://schemas.microsoft.com/office/drawing/2014/main" id="{70B0FCC8-5474-4EEF-B2E3-6941DF3C925A}"/>
              </a:ext>
            </a:extLst>
          </p:cNvPr>
          <p:cNvSpPr/>
          <p:nvPr/>
        </p:nvSpPr>
        <p:spPr bwMode="gray">
          <a:xfrm>
            <a:off x="9622739" y="3253214"/>
            <a:ext cx="247705" cy="244094"/>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28">
            <a:extLst>
              <a:ext uri="{FF2B5EF4-FFF2-40B4-BE49-F238E27FC236}">
                <a16:creationId xmlns="" xmlns:a16="http://schemas.microsoft.com/office/drawing/2014/main" id="{549B5BEE-69DD-4B34-8107-1F88593E548D}"/>
              </a:ext>
            </a:extLst>
          </p:cNvPr>
          <p:cNvGrpSpPr>
            <a:grpSpLocks noChangeAspect="1"/>
          </p:cNvGrpSpPr>
          <p:nvPr/>
        </p:nvGrpSpPr>
        <p:grpSpPr bwMode="gray">
          <a:xfrm>
            <a:off x="10113425" y="3248653"/>
            <a:ext cx="247705" cy="244094"/>
            <a:chOff x="5076056" y="3356992"/>
            <a:chExt cx="436268" cy="436268"/>
          </a:xfrm>
        </p:grpSpPr>
        <p:sp>
          <p:nvSpPr>
            <p:cNvPr id="61" name="椭圆 27">
              <a:extLst>
                <a:ext uri="{FF2B5EF4-FFF2-40B4-BE49-F238E27FC236}">
                  <a16:creationId xmlns="" xmlns:a16="http://schemas.microsoft.com/office/drawing/2014/main" id="{5A43CE82-779B-4995-973B-81B0A0B966CB}"/>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禁止符 23">
              <a:extLst>
                <a:ext uri="{FF2B5EF4-FFF2-40B4-BE49-F238E27FC236}">
                  <a16:creationId xmlns="" xmlns:a16="http://schemas.microsoft.com/office/drawing/2014/main" id="{9531EF40-6E62-46AE-B54B-278E9B74CBD3}"/>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3" name="直接箭头连接符 62">
            <a:extLst>
              <a:ext uri="{FF2B5EF4-FFF2-40B4-BE49-F238E27FC236}">
                <a16:creationId xmlns="" xmlns:a16="http://schemas.microsoft.com/office/drawing/2014/main" id="{64B3310F-7E8C-4612-A3A3-B61053020CDD}"/>
              </a:ext>
            </a:extLst>
          </p:cNvPr>
          <p:cNvCxnSpPr>
            <a:cxnSpLocks/>
          </p:cNvCxnSpPr>
          <p:nvPr/>
        </p:nvCxnSpPr>
        <p:spPr bwMode="gray">
          <a:xfrm>
            <a:off x="8744960" y="3810681"/>
            <a:ext cx="690975" cy="585305"/>
          </a:xfrm>
          <a:prstGeom prst="straightConnector1">
            <a:avLst/>
          </a:prstGeom>
          <a:ln w="381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 xmlns:a16="http://schemas.microsoft.com/office/drawing/2014/main" id="{D0E58469-14B0-48EE-9DCF-F3AC70150125}"/>
              </a:ext>
            </a:extLst>
          </p:cNvPr>
          <p:cNvCxnSpPr>
            <a:cxnSpLocks/>
          </p:cNvCxnSpPr>
          <p:nvPr/>
        </p:nvCxnSpPr>
        <p:spPr bwMode="gray">
          <a:xfrm flipV="1">
            <a:off x="10078300" y="3787365"/>
            <a:ext cx="666928" cy="612671"/>
          </a:xfrm>
          <a:prstGeom prst="straightConnector1">
            <a:avLst/>
          </a:prstGeom>
          <a:ln w="38100">
            <a:solidFill>
              <a:srgbClr val="56C4D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65" name="五边形 64"/>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6" name="燕尾形 65"/>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7" name="燕尾形 66"/>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3034354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62E201E-27FC-40F5-93C5-EC1AA95FB7D8}"/>
              </a:ext>
            </a:extLst>
          </p:cNvPr>
          <p:cNvSpPr>
            <a:spLocks noGrp="1"/>
          </p:cNvSpPr>
          <p:nvPr>
            <p:ph type="title"/>
          </p:nvPr>
        </p:nvSpPr>
        <p:spPr bwMode="gray"/>
        <p:txBody>
          <a:bodyPr/>
          <a:lstStyle/>
          <a:p>
            <a:r>
              <a:rPr lang="en-US"/>
              <a:t>MPLS TE Tunnel</a:t>
            </a:r>
            <a:endParaRPr lang="en-US" dirty="0"/>
          </a:p>
        </p:txBody>
      </p:sp>
      <p:sp>
        <p:nvSpPr>
          <p:cNvPr id="4" name="文本占位符 3">
            <a:extLst>
              <a:ext uri="{FF2B5EF4-FFF2-40B4-BE49-F238E27FC236}">
                <a16:creationId xmlns="" xmlns:a16="http://schemas.microsoft.com/office/drawing/2014/main" id="{4AE73E94-DECF-4608-912E-DEBB7C82B60F}"/>
              </a:ext>
            </a:extLst>
          </p:cNvPr>
          <p:cNvSpPr>
            <a:spLocks noGrp="1"/>
          </p:cNvSpPr>
          <p:nvPr>
            <p:ph type="body" sz="quarter" idx="10"/>
          </p:nvPr>
        </p:nvSpPr>
        <p:spPr bwMode="gray"/>
        <p:txBody>
          <a:bodyPr/>
          <a:lstStyle/>
          <a:p>
            <a:r>
              <a:rPr lang="en-US" sz="1800">
                <a:sym typeface="Huawei Sans" panose="020C0503030203020204" pitchFamily="34" charset="0"/>
              </a:rPr>
              <a:t>MPLS TE often associates multiple LSPs with a virtual tunnel interface, and such a group of LSPs is called an MPLS TE tunnel.</a:t>
            </a:r>
          </a:p>
          <a:p>
            <a:r>
              <a:rPr lang="en-US" sz="1800">
                <a:sym typeface="Huawei Sans" panose="020C0503030203020204" pitchFamily="34" charset="0"/>
              </a:rPr>
              <a:t>An MPLS TE tunnel provides SLA assurance, but requires complex configuration and manual planning.</a:t>
            </a:r>
            <a:endParaRPr lang="en-US" sz="1800" dirty="0">
              <a:sym typeface="Huawei Sans" panose="020C0503030203020204" pitchFamily="34" charset="0"/>
            </a:endParaRPr>
          </a:p>
        </p:txBody>
      </p:sp>
      <p:pic>
        <p:nvPicPr>
          <p:cNvPr id="65" name="图片 64">
            <a:extLst>
              <a:ext uri="{FF2B5EF4-FFF2-40B4-BE49-F238E27FC236}">
                <a16:creationId xmlns="" xmlns:a16="http://schemas.microsoft.com/office/drawing/2014/main" id="{F334E9A4-F87B-4229-9963-121FCBEFB75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56592" y="4312113"/>
            <a:ext cx="540000" cy="442800"/>
          </a:xfrm>
          <a:prstGeom prst="rect">
            <a:avLst/>
          </a:prstGeom>
        </p:spPr>
      </p:pic>
      <p:pic>
        <p:nvPicPr>
          <p:cNvPr id="66" name="图片 65">
            <a:extLst>
              <a:ext uri="{FF2B5EF4-FFF2-40B4-BE49-F238E27FC236}">
                <a16:creationId xmlns="" xmlns:a16="http://schemas.microsoft.com/office/drawing/2014/main" id="{A0A2428F-E00B-47F4-9A43-8457F1FDF3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4514" y="3587584"/>
            <a:ext cx="540000" cy="442800"/>
          </a:xfrm>
          <a:prstGeom prst="rect">
            <a:avLst/>
          </a:prstGeom>
        </p:spPr>
      </p:pic>
      <p:pic>
        <p:nvPicPr>
          <p:cNvPr id="67" name="图片 66">
            <a:extLst>
              <a:ext uri="{FF2B5EF4-FFF2-40B4-BE49-F238E27FC236}">
                <a16:creationId xmlns="" xmlns:a16="http://schemas.microsoft.com/office/drawing/2014/main" id="{E25667F6-5D67-4084-A300-EBE63B9E26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92436" y="4306380"/>
            <a:ext cx="540000" cy="442800"/>
          </a:xfrm>
          <a:prstGeom prst="rect">
            <a:avLst/>
          </a:prstGeom>
        </p:spPr>
      </p:pic>
      <p:pic>
        <p:nvPicPr>
          <p:cNvPr id="68" name="图片 67">
            <a:extLst>
              <a:ext uri="{FF2B5EF4-FFF2-40B4-BE49-F238E27FC236}">
                <a16:creationId xmlns="" xmlns:a16="http://schemas.microsoft.com/office/drawing/2014/main" id="{A15908E0-DBC8-4C8E-B517-F41D9D7940B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4514" y="5253900"/>
            <a:ext cx="540000" cy="442800"/>
          </a:xfrm>
          <a:prstGeom prst="rect">
            <a:avLst/>
          </a:prstGeom>
        </p:spPr>
      </p:pic>
      <p:cxnSp>
        <p:nvCxnSpPr>
          <p:cNvPr id="69" name="直接连接符 68">
            <a:extLst>
              <a:ext uri="{FF2B5EF4-FFF2-40B4-BE49-F238E27FC236}">
                <a16:creationId xmlns="" xmlns:a16="http://schemas.microsoft.com/office/drawing/2014/main" id="{FBD71605-522A-477E-9469-725C42D10532}"/>
              </a:ext>
            </a:extLst>
          </p:cNvPr>
          <p:cNvCxnSpPr>
            <a:stCxn id="66" idx="1"/>
            <a:endCxn id="65" idx="3"/>
          </p:cNvCxnSpPr>
          <p:nvPr/>
        </p:nvCxnSpPr>
        <p:spPr bwMode="gray">
          <a:xfrm flipH="1">
            <a:off x="4196592" y="3808984"/>
            <a:ext cx="1427922" cy="72452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0" name="直接连接符 69">
            <a:extLst>
              <a:ext uri="{FF2B5EF4-FFF2-40B4-BE49-F238E27FC236}">
                <a16:creationId xmlns="" xmlns:a16="http://schemas.microsoft.com/office/drawing/2014/main" id="{FDF49746-C1FA-4D41-A7CA-D1F106A6D364}"/>
              </a:ext>
            </a:extLst>
          </p:cNvPr>
          <p:cNvCxnSpPr>
            <a:stCxn id="68" idx="1"/>
            <a:endCxn id="65" idx="3"/>
          </p:cNvCxnSpPr>
          <p:nvPr/>
        </p:nvCxnSpPr>
        <p:spPr bwMode="gray">
          <a:xfrm flipH="1" flipV="1">
            <a:off x="4196592" y="4533513"/>
            <a:ext cx="1427922" cy="941787"/>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1" name="直接连接符 70">
            <a:extLst>
              <a:ext uri="{FF2B5EF4-FFF2-40B4-BE49-F238E27FC236}">
                <a16:creationId xmlns="" xmlns:a16="http://schemas.microsoft.com/office/drawing/2014/main" id="{1C26F0BF-4065-4B3F-A668-C224E553FCFE}"/>
              </a:ext>
            </a:extLst>
          </p:cNvPr>
          <p:cNvCxnSpPr>
            <a:stCxn id="67" idx="1"/>
            <a:endCxn id="66" idx="3"/>
          </p:cNvCxnSpPr>
          <p:nvPr/>
        </p:nvCxnSpPr>
        <p:spPr bwMode="gray">
          <a:xfrm flipH="1" flipV="1">
            <a:off x="6164514" y="3808984"/>
            <a:ext cx="1427922" cy="71879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2" name="直接连接符 71">
            <a:extLst>
              <a:ext uri="{FF2B5EF4-FFF2-40B4-BE49-F238E27FC236}">
                <a16:creationId xmlns="" xmlns:a16="http://schemas.microsoft.com/office/drawing/2014/main" id="{5D47EA0C-085A-45B8-9EF0-4B1CD542F814}"/>
              </a:ext>
            </a:extLst>
          </p:cNvPr>
          <p:cNvCxnSpPr>
            <a:stCxn id="67" idx="1"/>
            <a:endCxn id="68" idx="3"/>
          </p:cNvCxnSpPr>
          <p:nvPr/>
        </p:nvCxnSpPr>
        <p:spPr bwMode="gray">
          <a:xfrm flipH="1">
            <a:off x="6164514" y="4527780"/>
            <a:ext cx="1427922" cy="94752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3" name="直接连接符 72">
            <a:extLst>
              <a:ext uri="{FF2B5EF4-FFF2-40B4-BE49-F238E27FC236}">
                <a16:creationId xmlns="" xmlns:a16="http://schemas.microsoft.com/office/drawing/2014/main" id="{29CAD405-3573-43C3-BFE0-84435E9AE46B}"/>
              </a:ext>
            </a:extLst>
          </p:cNvPr>
          <p:cNvCxnSpPr>
            <a:stCxn id="68" idx="0"/>
            <a:endCxn id="66" idx="2"/>
          </p:cNvCxnSpPr>
          <p:nvPr/>
        </p:nvCxnSpPr>
        <p:spPr bwMode="gray">
          <a:xfrm flipV="1">
            <a:off x="5894514" y="4030384"/>
            <a:ext cx="0" cy="122351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74" name="直接箭头连接符 73">
            <a:extLst>
              <a:ext uri="{FF2B5EF4-FFF2-40B4-BE49-F238E27FC236}">
                <a16:creationId xmlns="" xmlns:a16="http://schemas.microsoft.com/office/drawing/2014/main" id="{F9812EA2-8EED-4FCA-AF65-C84343751B45}"/>
              </a:ext>
            </a:extLst>
          </p:cNvPr>
          <p:cNvCxnSpPr>
            <a:cxnSpLocks/>
          </p:cNvCxnSpPr>
          <p:nvPr/>
        </p:nvCxnSpPr>
        <p:spPr bwMode="gray">
          <a:xfrm rot="-1620000" flipV="1">
            <a:off x="4307471" y="3976216"/>
            <a:ext cx="1080000" cy="3581"/>
          </a:xfrm>
          <a:prstGeom prst="straightConnector1">
            <a:avLst/>
          </a:prstGeom>
          <a:ln w="2540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 xmlns:a16="http://schemas.microsoft.com/office/drawing/2014/main" id="{4382A7E2-5348-4D0A-829B-5B29313BA2CA}"/>
              </a:ext>
            </a:extLst>
          </p:cNvPr>
          <p:cNvCxnSpPr>
            <a:cxnSpLocks/>
          </p:cNvCxnSpPr>
          <p:nvPr/>
        </p:nvCxnSpPr>
        <p:spPr bwMode="gray">
          <a:xfrm rot="1620000" flipV="1">
            <a:off x="6457201" y="3970346"/>
            <a:ext cx="1080000" cy="3581"/>
          </a:xfrm>
          <a:prstGeom prst="straightConnector1">
            <a:avLst/>
          </a:prstGeom>
          <a:ln w="2540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 xmlns:a16="http://schemas.microsoft.com/office/drawing/2014/main" id="{674707CD-2295-456E-98AB-638E28B40DCB}"/>
              </a:ext>
            </a:extLst>
          </p:cNvPr>
          <p:cNvSpPr txBox="1"/>
          <p:nvPr/>
        </p:nvSpPr>
        <p:spPr bwMode="gray">
          <a:xfrm>
            <a:off x="3713984" y="4038854"/>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7" name="文本框 76">
            <a:extLst>
              <a:ext uri="{FF2B5EF4-FFF2-40B4-BE49-F238E27FC236}">
                <a16:creationId xmlns="" xmlns:a16="http://schemas.microsoft.com/office/drawing/2014/main" id="{037BFBA5-C9C0-4B32-9387-F68FDB35797C}"/>
              </a:ext>
            </a:extLst>
          </p:cNvPr>
          <p:cNvSpPr txBox="1"/>
          <p:nvPr/>
        </p:nvSpPr>
        <p:spPr bwMode="gray">
          <a:xfrm>
            <a:off x="5682966" y="3312320"/>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8" name="文本框 77">
            <a:extLst>
              <a:ext uri="{FF2B5EF4-FFF2-40B4-BE49-F238E27FC236}">
                <a16:creationId xmlns="" xmlns:a16="http://schemas.microsoft.com/office/drawing/2014/main" id="{BA5BAB41-7CE0-497F-B64D-531F53FB64F1}"/>
              </a:ext>
            </a:extLst>
          </p:cNvPr>
          <p:cNvSpPr txBox="1"/>
          <p:nvPr/>
        </p:nvSpPr>
        <p:spPr bwMode="gray">
          <a:xfrm>
            <a:off x="5682965" y="5650036"/>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9" name="文本框 78">
            <a:extLst>
              <a:ext uri="{FF2B5EF4-FFF2-40B4-BE49-F238E27FC236}">
                <a16:creationId xmlns="" xmlns:a16="http://schemas.microsoft.com/office/drawing/2014/main" id="{1EA76F49-1356-4107-932E-7E591C8B821B}"/>
              </a:ext>
            </a:extLst>
          </p:cNvPr>
          <p:cNvSpPr txBox="1"/>
          <p:nvPr/>
        </p:nvSpPr>
        <p:spPr bwMode="gray">
          <a:xfrm>
            <a:off x="7647280" y="4022228"/>
            <a:ext cx="42309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82" name="直接箭头连接符 81">
            <a:extLst>
              <a:ext uri="{FF2B5EF4-FFF2-40B4-BE49-F238E27FC236}">
                <a16:creationId xmlns="" xmlns:a16="http://schemas.microsoft.com/office/drawing/2014/main" id="{89A6C13C-8E0B-48D9-9C7A-808B85309E10}"/>
              </a:ext>
            </a:extLst>
          </p:cNvPr>
          <p:cNvCxnSpPr>
            <a:cxnSpLocks/>
          </p:cNvCxnSpPr>
          <p:nvPr/>
        </p:nvCxnSpPr>
        <p:spPr bwMode="gray">
          <a:xfrm rot="-2100000" flipV="1">
            <a:off x="6418857" y="5224268"/>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 xmlns:a16="http://schemas.microsoft.com/office/drawing/2014/main" id="{F9011615-2565-4B98-823F-700CDA00F1AB}"/>
              </a:ext>
            </a:extLst>
          </p:cNvPr>
          <p:cNvCxnSpPr>
            <a:cxnSpLocks/>
          </p:cNvCxnSpPr>
          <p:nvPr/>
        </p:nvCxnSpPr>
        <p:spPr bwMode="gray">
          <a:xfrm rot="2100000" flipV="1">
            <a:off x="4155215" y="5184848"/>
            <a:ext cx="108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 xmlns:a16="http://schemas.microsoft.com/office/drawing/2014/main" id="{97C1723D-1627-4638-81D2-C5ABFBE53289}"/>
              </a:ext>
            </a:extLst>
          </p:cNvPr>
          <p:cNvSpPr txBox="1"/>
          <p:nvPr/>
        </p:nvSpPr>
        <p:spPr bwMode="gray">
          <a:xfrm>
            <a:off x="8708867" y="5449514"/>
            <a:ext cx="14200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85" name="文本框 84">
            <a:extLst>
              <a:ext uri="{FF2B5EF4-FFF2-40B4-BE49-F238E27FC236}">
                <a16:creationId xmlns="" xmlns:a16="http://schemas.microsoft.com/office/drawing/2014/main" id="{A55BC17C-694B-4F60-9081-56CC5CC08394}"/>
              </a:ext>
            </a:extLst>
          </p:cNvPr>
          <p:cNvSpPr txBox="1"/>
          <p:nvPr/>
        </p:nvSpPr>
        <p:spPr bwMode="gray">
          <a:xfrm>
            <a:off x="8710257" y="5810249"/>
            <a:ext cx="14200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cxnSp>
        <p:nvCxnSpPr>
          <p:cNvPr id="86" name="直接箭头连接符 85">
            <a:extLst>
              <a:ext uri="{FF2B5EF4-FFF2-40B4-BE49-F238E27FC236}">
                <a16:creationId xmlns="" xmlns:a16="http://schemas.microsoft.com/office/drawing/2014/main" id="{6838E51C-6768-4E1D-B548-24589020855B}"/>
              </a:ext>
            </a:extLst>
          </p:cNvPr>
          <p:cNvCxnSpPr>
            <a:cxnSpLocks/>
          </p:cNvCxnSpPr>
          <p:nvPr/>
        </p:nvCxnSpPr>
        <p:spPr bwMode="gray">
          <a:xfrm flipV="1">
            <a:off x="7933233" y="5972072"/>
            <a:ext cx="720000" cy="3581"/>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a:extLst>
              <a:ext uri="{FF2B5EF4-FFF2-40B4-BE49-F238E27FC236}">
                <a16:creationId xmlns="" xmlns:a16="http://schemas.microsoft.com/office/drawing/2014/main" id="{A22963BF-0387-4223-8882-FB7121C53E9D}"/>
              </a:ext>
            </a:extLst>
          </p:cNvPr>
          <p:cNvCxnSpPr>
            <a:cxnSpLocks/>
          </p:cNvCxnSpPr>
          <p:nvPr/>
        </p:nvCxnSpPr>
        <p:spPr bwMode="gray">
          <a:xfrm flipV="1">
            <a:off x="7933233" y="5615210"/>
            <a:ext cx="720000" cy="3581"/>
          </a:xfrm>
          <a:prstGeom prst="straightConnector1">
            <a:avLst/>
          </a:prstGeom>
          <a:ln w="2540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 xmlns:a16="http://schemas.microsoft.com/office/drawing/2014/main" id="{AAD46EC1-5A51-48CF-A5C2-4F7D8A1D17B1}"/>
              </a:ext>
            </a:extLst>
          </p:cNvPr>
          <p:cNvSpPr txBox="1"/>
          <p:nvPr/>
        </p:nvSpPr>
        <p:spPr bwMode="gray">
          <a:xfrm>
            <a:off x="637430" y="2649371"/>
            <a:ext cx="3402754" cy="1384995"/>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 interface tunnel1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address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tunnel-protocol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destination R4</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[R1-Tunnel1]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bandwidth 50M</a:t>
            </a:r>
          </a:p>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2" name="Can 41">
            <a:extLst>
              <a:ext uri="{FF2B5EF4-FFF2-40B4-BE49-F238E27FC236}">
                <a16:creationId xmlns="" xmlns:a16="http://schemas.microsoft.com/office/drawing/2014/main" id="{E8299BF2-E19D-419B-88BC-989DE0CB37AB}"/>
              </a:ext>
            </a:extLst>
          </p:cNvPr>
          <p:cNvSpPr/>
          <p:nvPr/>
        </p:nvSpPr>
        <p:spPr bwMode="gray">
          <a:xfrm rot="5400000">
            <a:off x="5757965" y="2886518"/>
            <a:ext cx="307777" cy="3276876"/>
          </a:xfrm>
          <a:prstGeom prst="can">
            <a:avLst>
              <a:gd name="adj" fmla="val 55435"/>
            </a:avLst>
          </a:prstGeom>
          <a:solidFill>
            <a:srgbClr val="94DAE2"/>
          </a:solid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 xmlns:a16="http://schemas.microsoft.com/office/drawing/2014/main" id="{433A1A97-D70E-47C3-B74F-8E971B5E7407}"/>
              </a:ext>
            </a:extLst>
          </p:cNvPr>
          <p:cNvSpPr txBox="1"/>
          <p:nvPr/>
        </p:nvSpPr>
        <p:spPr bwMode="gray">
          <a:xfrm>
            <a:off x="5395959" y="4386953"/>
            <a:ext cx="923651" cy="307777"/>
          </a:xfrm>
          <a:prstGeom prst="rect">
            <a:avLst/>
          </a:prstGeom>
          <a:noFill/>
        </p:spPr>
        <p:txBody>
          <a:bodyPr wrap="square" rtlCol="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28" name="五边形 27"/>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9" name="燕尾形 28"/>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0" name="燕尾形 29"/>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4458709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6" name="直接连接符 95"/>
          <p:cNvCxnSpPr/>
          <p:nvPr/>
        </p:nvCxnSpPr>
        <p:spPr bwMode="gray">
          <a:xfrm rot="5400000">
            <a:off x="3842653" y="3047184"/>
            <a:ext cx="662814" cy="1266975"/>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rot="16200000" flipH="1">
            <a:off x="3769315" y="2023194"/>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rot="5400000">
            <a:off x="3777364" y="2790519"/>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rot="16200000" flipH="1">
            <a:off x="1957058" y="2692827"/>
            <a:ext cx="662814" cy="1266974"/>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16200000">
            <a:off x="1852143" y="1652314"/>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nvPr>
        </p:nvSpPr>
        <p:spPr bwMode="gray"/>
        <p:txBody>
          <a:bodyPr/>
          <a:lstStyle/>
          <a:p>
            <a:r>
              <a:rPr lang="en-US"/>
              <a:t>Issues with MPLS LDP and RSVP-TE</a:t>
            </a:r>
            <a:endParaRPr lang="en-US" dirty="0"/>
          </a:p>
        </p:txBody>
      </p:sp>
      <p:grpSp>
        <p:nvGrpSpPr>
          <p:cNvPr id="11" name="组合 10"/>
          <p:cNvGrpSpPr/>
          <p:nvPr/>
        </p:nvGrpSpPr>
        <p:grpSpPr bwMode="gray">
          <a:xfrm rot="5400000">
            <a:off x="5250027" y="2818951"/>
            <a:ext cx="438911" cy="301085"/>
            <a:chOff x="674588" y="6196215"/>
            <a:chExt cx="399010" cy="226210"/>
          </a:xfrm>
        </p:grpSpPr>
        <p:cxnSp>
          <p:nvCxnSpPr>
            <p:cNvPr id="12" name="直接连接符 11"/>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gray">
          <a:xfrm rot="16200000">
            <a:off x="1231463" y="2131646"/>
            <a:ext cx="1764410" cy="1686342"/>
            <a:chOff x="6600056" y="4353447"/>
            <a:chExt cx="1296144" cy="833967"/>
          </a:xfrm>
        </p:grpSpPr>
        <p:cxnSp>
          <p:nvCxnSpPr>
            <p:cNvPr id="15" name="直接连接符 14"/>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gray">
          <a:xfrm rot="5400000">
            <a:off x="3388642" y="2131646"/>
            <a:ext cx="1764410" cy="1686342"/>
            <a:chOff x="6600056" y="4353447"/>
            <a:chExt cx="1296144" cy="833967"/>
          </a:xfrm>
        </p:grpSpPr>
        <p:cxnSp>
          <p:nvCxnSpPr>
            <p:cNvPr id="18" name="直接连接符 1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bwMode="gray">
          <a:xfrm>
            <a:off x="587041" y="1020288"/>
            <a:ext cx="529771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MPLS LDP</a:t>
            </a:r>
          </a:p>
        </p:txBody>
      </p:sp>
      <p:sp>
        <p:nvSpPr>
          <p:cNvPr id="21" name="圆角矩形 20"/>
          <p:cNvSpPr/>
          <p:nvPr/>
        </p:nvSpPr>
        <p:spPr bwMode="gray">
          <a:xfrm>
            <a:off x="587041" y="1529329"/>
            <a:ext cx="5297710" cy="41919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325031" y="1020288"/>
            <a:ext cx="5299200" cy="40067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RSVP-TE</a:t>
            </a:r>
          </a:p>
        </p:txBody>
      </p:sp>
      <p:sp>
        <p:nvSpPr>
          <p:cNvPr id="23" name="圆角矩形 22"/>
          <p:cNvSpPr/>
          <p:nvPr/>
        </p:nvSpPr>
        <p:spPr bwMode="gray">
          <a:xfrm>
            <a:off x="6325030" y="1529329"/>
            <a:ext cx="5299201" cy="419198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961" y="2748094"/>
            <a:ext cx="540000" cy="442800"/>
          </a:xfrm>
          <a:prstGeom prst="rect">
            <a:avLst/>
          </a:prstGeom>
        </p:spPr>
      </p:pic>
      <p:grpSp>
        <p:nvGrpSpPr>
          <p:cNvPr id="25" name="组合 24"/>
          <p:cNvGrpSpPr/>
          <p:nvPr/>
        </p:nvGrpSpPr>
        <p:grpSpPr bwMode="gray">
          <a:xfrm>
            <a:off x="2944169" y="1847994"/>
            <a:ext cx="540000" cy="2243000"/>
            <a:chOff x="3071664" y="2780928"/>
            <a:chExt cx="540000" cy="2243000"/>
          </a:xfrm>
        </p:grpSpPr>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6377" y="2748094"/>
            <a:ext cx="540000" cy="442800"/>
          </a:xfrm>
          <a:prstGeom prst="rect">
            <a:avLst/>
          </a:prstGeom>
        </p:spPr>
      </p:pic>
      <p:sp>
        <p:nvSpPr>
          <p:cNvPr id="29" name="文本框 28"/>
          <p:cNvSpPr txBox="1"/>
          <p:nvPr/>
        </p:nvSpPr>
        <p:spPr bwMode="gray">
          <a:xfrm>
            <a:off x="678801"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0" name="文本框 29"/>
          <p:cNvSpPr txBox="1"/>
          <p:nvPr/>
        </p:nvSpPr>
        <p:spPr bwMode="gray">
          <a:xfrm>
            <a:off x="3007221"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1" name="文本框 30"/>
          <p:cNvSpPr txBox="1"/>
          <p:nvPr/>
        </p:nvSpPr>
        <p:spPr bwMode="gray">
          <a:xfrm>
            <a:off x="3007221"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p:cNvSpPr txBox="1"/>
          <p:nvPr/>
        </p:nvSpPr>
        <p:spPr bwMode="gray">
          <a:xfrm>
            <a:off x="4878021"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文本框 35"/>
          <p:cNvSpPr txBox="1"/>
          <p:nvPr/>
        </p:nvSpPr>
        <p:spPr bwMode="gray">
          <a:xfrm rot="19912812">
            <a:off x="1899831" y="221138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42" name="文本框 41"/>
          <p:cNvSpPr txBox="1"/>
          <p:nvPr/>
        </p:nvSpPr>
        <p:spPr bwMode="gray">
          <a:xfrm>
            <a:off x="628001" y="4241747"/>
            <a:ext cx="5256750" cy="1324854"/>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itself does not have the path computation capability and requires an IGP for path computation.</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Both the IGP and LDP need to be deployed for the control plane, and devices need to exchange a large number of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LDP-IGP synchronization is not achieved, data forwarding may fail.</a:t>
            </a:r>
          </a:p>
        </p:txBody>
      </p:sp>
      <p:sp>
        <p:nvSpPr>
          <p:cNvPr id="72" name="文本框 71"/>
          <p:cNvSpPr txBox="1"/>
          <p:nvPr/>
        </p:nvSpPr>
        <p:spPr bwMode="gray">
          <a:xfrm>
            <a:off x="6325030" y="4090701"/>
            <a:ext cx="5299201" cy="1484475"/>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is complex to configure and does not support load balancing.</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implement TE, devices need to exchange a large number of RSVP packets to maintain neighbor relationships and path states, wasting link bandwidth and device resources.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RSVP-TE uses a distributed architecture, so that each device only knows its own state and needs to exchange signaling packets with other devices.</a:t>
            </a:r>
          </a:p>
        </p:txBody>
      </p:sp>
      <p:sp>
        <p:nvSpPr>
          <p:cNvPr id="80" name="文本框 79"/>
          <p:cNvSpPr txBox="1"/>
          <p:nvPr/>
        </p:nvSpPr>
        <p:spPr bwMode="gray">
          <a:xfrm rot="1670758">
            <a:off x="3834576" y="2550089"/>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1" name="文本框 80"/>
          <p:cNvSpPr txBox="1"/>
          <p:nvPr/>
        </p:nvSpPr>
        <p:spPr bwMode="gray">
          <a:xfrm rot="1660865">
            <a:off x="2026513" y="3238762"/>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sp>
        <p:nvSpPr>
          <p:cNvPr id="82" name="文本框 81"/>
          <p:cNvSpPr txBox="1"/>
          <p:nvPr/>
        </p:nvSpPr>
        <p:spPr bwMode="gray">
          <a:xfrm rot="19997381">
            <a:off x="3815854" y="3297931"/>
            <a:ext cx="537807" cy="161866"/>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6" name="直接连接符 85"/>
          <p:cNvCxnSpPr/>
          <p:nvPr/>
        </p:nvCxnSpPr>
        <p:spPr bwMode="gray">
          <a:xfrm rot="16200000">
            <a:off x="1986665" y="2026812"/>
            <a:ext cx="602558" cy="1151795"/>
          </a:xfrm>
          <a:prstGeom prst="line">
            <a:avLst/>
          </a:prstGeom>
          <a:ln w="19050">
            <a:solidFill>
              <a:srgbClr val="C0000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912812">
            <a:off x="2016948" y="255104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88" name="直接连接符 87"/>
          <p:cNvCxnSpPr/>
          <p:nvPr/>
        </p:nvCxnSpPr>
        <p:spPr bwMode="gray">
          <a:xfrm rot="16200000" flipH="1">
            <a:off x="1797603" y="2928761"/>
            <a:ext cx="729095" cy="1393671"/>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bwMode="gray">
          <a:xfrm rot="1679142">
            <a:off x="1863224" y="3551831"/>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97" name="文本框 96"/>
          <p:cNvSpPr txBox="1"/>
          <p:nvPr/>
        </p:nvSpPr>
        <p:spPr bwMode="gray">
          <a:xfrm rot="19882353">
            <a:off x="3939709" y="3588788"/>
            <a:ext cx="537807" cy="161866"/>
          </a:xfrm>
          <a:prstGeom prst="rect">
            <a:avLst/>
          </a:prstGeom>
          <a:solidFill>
            <a:schemeClr val="bg1"/>
          </a:solidFill>
        </p:spPr>
        <p:txBody>
          <a:bodyPr wrap="square" lIns="0" tIns="0" rIns="0" bIns="0" rtlCol="0" anchor="ctr" anchorCtr="0">
            <a:noAutofit/>
          </a:bodyPr>
          <a:lstStyle>
            <a:defPPr>
              <a:defRPr lang="zh-CN"/>
            </a:defPPr>
            <a:lvl1pPr algn="ctr">
              <a:defRPr sz="1400">
                <a:solidFill>
                  <a:srgbClr val="C00000"/>
                </a:solidFill>
              </a:defRPr>
            </a:lvl1pPr>
          </a:lstStyle>
          <a:p>
            <a:pPr fontAlgn="ctr"/>
            <a:r>
              <a:rPr lang="en-US"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cxnSp>
        <p:nvCxnSpPr>
          <p:cNvPr id="98" name="直接连接符 97"/>
          <p:cNvCxnSpPr/>
          <p:nvPr/>
        </p:nvCxnSpPr>
        <p:spPr bwMode="gray">
          <a:xfrm rot="16200000" flipH="1">
            <a:off x="3871776" y="1661277"/>
            <a:ext cx="662814" cy="1266974"/>
          </a:xfrm>
          <a:prstGeom prst="line">
            <a:avLst/>
          </a:prstGeom>
          <a:ln w="19050">
            <a:solidFill>
              <a:srgbClr val="33CC33"/>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bwMode="gray">
          <a:xfrm rot="1670758">
            <a:off x="3940472" y="2235936"/>
            <a:ext cx="537807" cy="161866"/>
          </a:xfrm>
          <a:prstGeom prst="rect">
            <a:avLst/>
          </a:prstGeom>
          <a:solidFill>
            <a:schemeClr val="bg1"/>
          </a:solidFill>
        </p:spPr>
        <p:txBody>
          <a:bodyPr wrap="square" lIns="0" tIns="0" rIns="0" bIns="0" rtlCol="0" anchor="ctr" anchorCtr="0">
            <a:noAutofit/>
          </a:bodyPr>
          <a:lstStyle/>
          <a:p>
            <a:pPr algn="ct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113" name="组合 112"/>
          <p:cNvGrpSpPr/>
          <p:nvPr/>
        </p:nvGrpSpPr>
        <p:grpSpPr bwMode="gray">
          <a:xfrm rot="5400000">
            <a:off x="11149168" y="2818951"/>
            <a:ext cx="438911" cy="301085"/>
            <a:chOff x="674588" y="6196215"/>
            <a:chExt cx="399010" cy="226210"/>
          </a:xfrm>
        </p:grpSpPr>
        <p:cxnSp>
          <p:nvCxnSpPr>
            <p:cNvPr id="114" name="直接连接符 113"/>
            <p:cNvCxnSpPr/>
            <p:nvPr/>
          </p:nvCxnSpPr>
          <p:spPr bwMode="gray">
            <a:xfrm>
              <a:off x="874093" y="6196215"/>
              <a:ext cx="0" cy="2262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a:off x="674588" y="6196215"/>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bwMode="gray">
          <a:xfrm rot="16200000">
            <a:off x="7130604" y="2131646"/>
            <a:ext cx="1764410" cy="1686342"/>
            <a:chOff x="6600056" y="4353447"/>
            <a:chExt cx="1296144" cy="833967"/>
          </a:xfrm>
        </p:grpSpPr>
        <p:cxnSp>
          <p:nvCxnSpPr>
            <p:cNvPr id="117" name="直接连接符 11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bwMode="gray">
          <a:xfrm rot="5400000">
            <a:off x="9287783" y="2131646"/>
            <a:ext cx="1764410" cy="1686342"/>
            <a:chOff x="6600056" y="4353447"/>
            <a:chExt cx="1296144" cy="833967"/>
          </a:xfrm>
        </p:grpSpPr>
        <p:cxnSp>
          <p:nvCxnSpPr>
            <p:cNvPr id="120" name="直接连接符 1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1102" y="2748094"/>
            <a:ext cx="540000" cy="442800"/>
          </a:xfrm>
          <a:prstGeom prst="rect">
            <a:avLst/>
          </a:prstGeom>
        </p:spPr>
      </p:pic>
      <p:grpSp>
        <p:nvGrpSpPr>
          <p:cNvPr id="123" name="组合 122"/>
          <p:cNvGrpSpPr/>
          <p:nvPr/>
        </p:nvGrpSpPr>
        <p:grpSpPr bwMode="gray">
          <a:xfrm>
            <a:off x="8843310" y="1847994"/>
            <a:ext cx="540000" cy="2243000"/>
            <a:chOff x="3071664" y="2780928"/>
            <a:chExt cx="540000" cy="2243000"/>
          </a:xfrm>
        </p:grpSpPr>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2780928"/>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1664" y="4581128"/>
              <a:ext cx="540000" cy="442800"/>
            </a:xfrm>
            <a:prstGeom prst="rect">
              <a:avLst/>
            </a:prstGeom>
          </p:spPr>
        </p:pic>
      </p:grpSp>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715518" y="2748094"/>
            <a:ext cx="540000" cy="442800"/>
          </a:xfrm>
          <a:prstGeom prst="rect">
            <a:avLst/>
          </a:prstGeom>
        </p:spPr>
      </p:pic>
      <p:sp>
        <p:nvSpPr>
          <p:cNvPr id="127" name="文本框 126"/>
          <p:cNvSpPr txBox="1"/>
          <p:nvPr/>
        </p:nvSpPr>
        <p:spPr bwMode="gray">
          <a:xfrm>
            <a:off x="6577942" y="2815605"/>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8" name="文本框 127"/>
          <p:cNvSpPr txBox="1"/>
          <p:nvPr/>
        </p:nvSpPr>
        <p:spPr bwMode="gray">
          <a:xfrm>
            <a:off x="8906362" y="2301441"/>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9" name="文本框 128"/>
          <p:cNvSpPr txBox="1"/>
          <p:nvPr/>
        </p:nvSpPr>
        <p:spPr bwMode="gray">
          <a:xfrm>
            <a:off x="8906362" y="3309003"/>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30" name="文本框 129"/>
          <p:cNvSpPr txBox="1"/>
          <p:nvPr/>
        </p:nvSpPr>
        <p:spPr bwMode="gray">
          <a:xfrm>
            <a:off x="10777162" y="3190894"/>
            <a:ext cx="41389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2" name="直接箭头连接符 141"/>
          <p:cNvCxnSpPr/>
          <p:nvPr/>
        </p:nvCxnSpPr>
        <p:spPr bwMode="gray">
          <a:xfrm>
            <a:off x="9447513" y="1942820"/>
            <a:ext cx="1382295" cy="71911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V="1">
            <a:off x="7384441" y="1945148"/>
            <a:ext cx="1369969" cy="722993"/>
          </a:xfrm>
          <a:prstGeom prst="straightConnector1">
            <a:avLst/>
          </a:prstGeom>
          <a:ln w="19050">
            <a:solidFill>
              <a:srgbClr val="C00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46" name="文本框 145"/>
          <p:cNvSpPr txBox="1"/>
          <p:nvPr/>
        </p:nvSpPr>
        <p:spPr bwMode="gray">
          <a:xfrm rot="1670758">
            <a:off x="9569829" y="2056856"/>
            <a:ext cx="1329321"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sp>
        <p:nvSpPr>
          <p:cNvPr id="147" name="文本框 146"/>
          <p:cNvSpPr txBox="1"/>
          <p:nvPr/>
        </p:nvSpPr>
        <p:spPr bwMode="gray">
          <a:xfrm rot="20055180">
            <a:off x="7376314" y="2029658"/>
            <a:ext cx="1322204"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response</a:t>
            </a:r>
          </a:p>
        </p:txBody>
      </p:sp>
      <p:cxnSp>
        <p:nvCxnSpPr>
          <p:cNvPr id="74" name="直接箭头连接符 73"/>
          <p:cNvCxnSpPr/>
          <p:nvPr/>
        </p:nvCxnSpPr>
        <p:spPr bwMode="gray">
          <a:xfrm flipV="1">
            <a:off x="7560771" y="2343880"/>
            <a:ext cx="1245426" cy="657267"/>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a:off x="9324537" y="2307027"/>
            <a:ext cx="1256632" cy="653739"/>
          </a:xfrm>
          <a:prstGeom prst="straightConnector1">
            <a:avLst/>
          </a:prstGeom>
          <a:ln w="19050">
            <a:solidFill>
              <a:srgbClr val="C00000"/>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20000023">
            <a:off x="7670371" y="2692300"/>
            <a:ext cx="1143336"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7" name="文本框 76"/>
          <p:cNvSpPr txBox="1"/>
          <p:nvPr/>
        </p:nvSpPr>
        <p:spPr bwMode="gray">
          <a:xfrm rot="1672281">
            <a:off x="9361217" y="2658201"/>
            <a:ext cx="1119327" cy="215444"/>
          </a:xfrm>
          <a:prstGeom prst="rect">
            <a:avLst/>
          </a:prstGeom>
          <a:solidFill>
            <a:schemeClr val="bg1"/>
          </a:solidFill>
        </p:spPr>
        <p:txBody>
          <a:bodyPr wrap="square" lIns="0" tIns="0" rIns="0" bIns="0" rtlCol="0" anchor="ctr" anchorCtr="0">
            <a:noAutofit/>
          </a:bodyPr>
          <a:lstStyle>
            <a:defPPr>
              <a:defRPr lang="en-US"/>
            </a:defPPr>
            <a:lvl1pPr algn="ctr">
              <a:defRPr sz="1400">
                <a:solidFill>
                  <a:srgbClr val="C7000B"/>
                </a:solidFill>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RSVP request</a:t>
            </a:r>
          </a:p>
        </p:txBody>
      </p:sp>
      <p:sp>
        <p:nvSpPr>
          <p:cNvPr id="78" name="五边形 77"/>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79" name="燕尾形 78"/>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83" name="燕尾形 82"/>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1628546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8BDCC6A-CFB0-41C0-8EA9-C73A2FB3A6BE}"/>
              </a:ext>
            </a:extLst>
          </p:cNvPr>
          <p:cNvSpPr>
            <a:spLocks noGrp="1"/>
          </p:cNvSpPr>
          <p:nvPr>
            <p:ph type="title"/>
          </p:nvPr>
        </p:nvSpPr>
        <p:spPr bwMode="gray"/>
        <p:txBody>
          <a:bodyPr/>
          <a:lstStyle/>
          <a:p>
            <a:r>
              <a:rPr lang="en-US"/>
              <a:t>SR-MPLS Overview</a:t>
            </a:r>
            <a:endParaRPr lang="en-US" dirty="0"/>
          </a:p>
        </p:txBody>
      </p:sp>
      <p:sp>
        <p:nvSpPr>
          <p:cNvPr id="3" name="文本占位符 2">
            <a:extLst>
              <a:ext uri="{FF2B5EF4-FFF2-40B4-BE49-F238E27FC236}">
                <a16:creationId xmlns="" xmlns:a16="http://schemas.microsoft.com/office/drawing/2014/main" id="{2E6C8487-D220-4FDC-B3DE-616175594E45}"/>
              </a:ext>
            </a:extLst>
          </p:cNvPr>
          <p:cNvSpPr>
            <a:spLocks noGrp="1"/>
          </p:cNvSpPr>
          <p:nvPr>
            <p:ph type="body" sz="quarter" idx="10"/>
          </p:nvPr>
        </p:nvSpPr>
        <p:spPr bwMode="gray"/>
        <p:txBody>
          <a:bodyPr/>
          <a:lstStyle/>
          <a:p>
            <a:r>
              <a:rPr lang="en-US" sz="1800">
                <a:sym typeface="Huawei Sans" panose="020C0503030203020204" pitchFamily="34" charset="0"/>
              </a:rPr>
              <a:t>SR is designed to forward data packets on a network using the source routing model.</a:t>
            </a:r>
          </a:p>
          <a:p>
            <a:r>
              <a:rPr lang="en-US" sz="1800">
                <a:sym typeface="Huawei Sans" panose="020C0503030203020204" pitchFamily="34" charset="0"/>
              </a:rPr>
              <a:t>SR-MPLS, as its name suggests, is SR based on MPLS label forwarding.</a:t>
            </a:r>
            <a:endParaRPr lang="en-US" sz="1800" dirty="0">
              <a:sym typeface="Huawei Sans" panose="020C0503030203020204" pitchFamily="34" charset="0"/>
            </a:endParaRPr>
          </a:p>
        </p:txBody>
      </p:sp>
      <p:grpSp>
        <p:nvGrpSpPr>
          <p:cNvPr id="49" name="组合 48">
            <a:extLst>
              <a:ext uri="{FF2B5EF4-FFF2-40B4-BE49-F238E27FC236}">
                <a16:creationId xmlns="" xmlns:a16="http://schemas.microsoft.com/office/drawing/2014/main" id="{92B16F6B-600E-4701-9128-631F992DB3FA}"/>
              </a:ext>
            </a:extLst>
          </p:cNvPr>
          <p:cNvGrpSpPr/>
          <p:nvPr/>
        </p:nvGrpSpPr>
        <p:grpSpPr bwMode="gray">
          <a:xfrm rot="10800000">
            <a:off x="5379372" y="3128279"/>
            <a:ext cx="1032830" cy="1941018"/>
            <a:chOff x="4518703" y="2205748"/>
            <a:chExt cx="1512166" cy="2521312"/>
          </a:xfrm>
        </p:grpSpPr>
        <p:cxnSp>
          <p:nvCxnSpPr>
            <p:cNvPr id="50" name="直接连接符 49">
              <a:extLst>
                <a:ext uri="{FF2B5EF4-FFF2-40B4-BE49-F238E27FC236}">
                  <a16:creationId xmlns="" xmlns:a16="http://schemas.microsoft.com/office/drawing/2014/main" id="{19699045-CCF1-4924-8AF3-1D2AB7C564F3}"/>
                </a:ext>
              </a:extLst>
            </p:cNvPr>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51" name="直接连接符 50">
              <a:extLst>
                <a:ext uri="{FF2B5EF4-FFF2-40B4-BE49-F238E27FC236}">
                  <a16:creationId xmlns="" xmlns:a16="http://schemas.microsoft.com/office/drawing/2014/main" id="{98B7CA5A-8942-4730-A59D-2BF27E8FD7C6}"/>
                </a:ext>
              </a:extLst>
            </p:cNvPr>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52" name="组合 51">
            <a:extLst>
              <a:ext uri="{FF2B5EF4-FFF2-40B4-BE49-F238E27FC236}">
                <a16:creationId xmlns="" xmlns:a16="http://schemas.microsoft.com/office/drawing/2014/main" id="{F39F2FD1-78D4-469C-BD8A-625351B8F21D}"/>
              </a:ext>
            </a:extLst>
          </p:cNvPr>
          <p:cNvGrpSpPr/>
          <p:nvPr/>
        </p:nvGrpSpPr>
        <p:grpSpPr bwMode="gray">
          <a:xfrm>
            <a:off x="1024742" y="3122783"/>
            <a:ext cx="4358915" cy="1954367"/>
            <a:chOff x="1055163" y="3291162"/>
            <a:chExt cx="4358915" cy="1954367"/>
          </a:xfrm>
        </p:grpSpPr>
        <p:cxnSp>
          <p:nvCxnSpPr>
            <p:cNvPr id="53" name="直接连接符 52">
              <a:extLst>
                <a:ext uri="{FF2B5EF4-FFF2-40B4-BE49-F238E27FC236}">
                  <a16:creationId xmlns="" xmlns:a16="http://schemas.microsoft.com/office/drawing/2014/main" id="{A6700298-5710-4AC0-9F5B-4142B87F3F34}"/>
                </a:ext>
              </a:extLst>
            </p:cNvPr>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25AE25C8-0261-47AB-94F5-5AAB7F346D07}"/>
                </a:ext>
              </a:extLst>
            </p:cNvPr>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 xmlns:a16="http://schemas.microsoft.com/office/drawing/2014/main" id="{D39AED63-5E0B-44D0-9643-B00EC1A5873C}"/>
                </a:ext>
              </a:extLst>
            </p:cNvPr>
            <p:cNvGrpSpPr/>
            <p:nvPr/>
          </p:nvGrpSpPr>
          <p:grpSpPr bwMode="gray">
            <a:xfrm>
              <a:off x="1055163" y="3296658"/>
              <a:ext cx="1032830" cy="1941018"/>
              <a:chOff x="4518703" y="2205748"/>
              <a:chExt cx="1512166" cy="2521312"/>
            </a:xfrm>
          </p:grpSpPr>
          <p:cxnSp>
            <p:nvCxnSpPr>
              <p:cNvPr id="58" name="直接连接符 57">
                <a:extLst>
                  <a:ext uri="{FF2B5EF4-FFF2-40B4-BE49-F238E27FC236}">
                    <a16:creationId xmlns="" xmlns:a16="http://schemas.microsoft.com/office/drawing/2014/main" id="{4F034CF5-AD3D-434A-A3E5-DAEBC8869D1B}"/>
                  </a:ext>
                </a:extLst>
              </p:cNvPr>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352FFBE8-FBA6-41DD-9AF5-2D89E11A79CE}"/>
                  </a:ext>
                </a:extLst>
              </p:cNvPr>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a:extLst>
                <a:ext uri="{FF2B5EF4-FFF2-40B4-BE49-F238E27FC236}">
                  <a16:creationId xmlns="" xmlns:a16="http://schemas.microsoft.com/office/drawing/2014/main" id="{A43C0605-73A0-423C-8210-12419E5FA77D}"/>
                </a:ext>
              </a:extLst>
            </p:cNvPr>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22578F3-5726-4BA1-B531-6BC211D04EBA}"/>
                </a:ext>
              </a:extLst>
            </p:cNvPr>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0" name="直接连接符 59">
            <a:extLst>
              <a:ext uri="{FF2B5EF4-FFF2-40B4-BE49-F238E27FC236}">
                <a16:creationId xmlns="" xmlns:a16="http://schemas.microsoft.com/office/drawing/2014/main" id="{C38F77F6-2B53-4C9C-91A8-68CC5D124BF3}"/>
              </a:ext>
            </a:extLst>
          </p:cNvPr>
          <p:cNvCxnSpPr/>
          <p:nvPr/>
        </p:nvCxnSpPr>
        <p:spPr bwMode="gray">
          <a:xfrm flipV="1">
            <a:off x="3849213" y="3128279"/>
            <a:ext cx="0" cy="1948871"/>
          </a:xfrm>
          <a:prstGeom prst="line">
            <a:avLst/>
          </a:prstGeom>
          <a:solidFill>
            <a:schemeClr val="bg1"/>
          </a:solidFill>
          <a:ln w="12700">
            <a:solidFill>
              <a:schemeClr val="bg1">
                <a:lumMod val="75000"/>
              </a:schemeClr>
            </a:solidFill>
          </a:ln>
        </p:spPr>
      </p:cxnSp>
      <p:pic>
        <p:nvPicPr>
          <p:cNvPr id="61" name="图片 60">
            <a:extLst>
              <a:ext uri="{FF2B5EF4-FFF2-40B4-BE49-F238E27FC236}">
                <a16:creationId xmlns="" xmlns:a16="http://schemas.microsoft.com/office/drawing/2014/main" id="{48E12264-6690-4FA3-8BF9-1242D7A357F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6987" y="3849607"/>
            <a:ext cx="540000" cy="442800"/>
          </a:xfrm>
          <a:prstGeom prst="rect">
            <a:avLst/>
          </a:prstGeom>
        </p:spPr>
      </p:pic>
      <p:pic>
        <p:nvPicPr>
          <p:cNvPr id="62" name="图片 61">
            <a:extLst>
              <a:ext uri="{FF2B5EF4-FFF2-40B4-BE49-F238E27FC236}">
                <a16:creationId xmlns="" xmlns:a16="http://schemas.microsoft.com/office/drawing/2014/main" id="{B64DAFD3-0E80-44FC-8908-4DF96CAE804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1194" y="2900581"/>
            <a:ext cx="540000" cy="442800"/>
          </a:xfrm>
          <a:prstGeom prst="rect">
            <a:avLst/>
          </a:prstGeom>
        </p:spPr>
      </p:pic>
      <p:pic>
        <p:nvPicPr>
          <p:cNvPr id="63" name="图片 62">
            <a:extLst>
              <a:ext uri="{FF2B5EF4-FFF2-40B4-BE49-F238E27FC236}">
                <a16:creationId xmlns="" xmlns:a16="http://schemas.microsoft.com/office/drawing/2014/main" id="{922B5278-8B44-438F-978B-E7A86D1BEE7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61194" y="4798633"/>
            <a:ext cx="540000" cy="442800"/>
          </a:xfrm>
          <a:prstGeom prst="rect">
            <a:avLst/>
          </a:prstGeom>
        </p:spPr>
      </p:pic>
      <p:pic>
        <p:nvPicPr>
          <p:cNvPr id="64" name="图片 63">
            <a:extLst>
              <a:ext uri="{FF2B5EF4-FFF2-40B4-BE49-F238E27FC236}">
                <a16:creationId xmlns="" xmlns:a16="http://schemas.microsoft.com/office/drawing/2014/main" id="{9E7A7629-57C5-4A5C-B68E-BC15E6DA58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7731" y="2900581"/>
            <a:ext cx="540000" cy="442800"/>
          </a:xfrm>
          <a:prstGeom prst="rect">
            <a:avLst/>
          </a:prstGeom>
        </p:spPr>
      </p:pic>
      <p:pic>
        <p:nvPicPr>
          <p:cNvPr id="65" name="图片 64">
            <a:extLst>
              <a:ext uri="{FF2B5EF4-FFF2-40B4-BE49-F238E27FC236}">
                <a16:creationId xmlns="" xmlns:a16="http://schemas.microsoft.com/office/drawing/2014/main" id="{915B961A-8D40-4C32-A067-31941C7145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87731" y="4798633"/>
            <a:ext cx="540000" cy="442800"/>
          </a:xfrm>
          <a:prstGeom prst="rect">
            <a:avLst/>
          </a:prstGeom>
        </p:spPr>
      </p:pic>
      <p:pic>
        <p:nvPicPr>
          <p:cNvPr id="66" name="图片 65">
            <a:extLst>
              <a:ext uri="{FF2B5EF4-FFF2-40B4-BE49-F238E27FC236}">
                <a16:creationId xmlns="" xmlns:a16="http://schemas.microsoft.com/office/drawing/2014/main" id="{46C52A25-6C4F-4E01-B7FE-F461284C8B5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79246" y="2900581"/>
            <a:ext cx="540000" cy="442800"/>
          </a:xfrm>
          <a:prstGeom prst="rect">
            <a:avLst/>
          </a:prstGeom>
        </p:spPr>
      </p:pic>
      <p:pic>
        <p:nvPicPr>
          <p:cNvPr id="67" name="图片 66">
            <a:extLst>
              <a:ext uri="{FF2B5EF4-FFF2-40B4-BE49-F238E27FC236}">
                <a16:creationId xmlns="" xmlns:a16="http://schemas.microsoft.com/office/drawing/2014/main" id="{FD9F7E4B-B0C6-42B4-8380-8FEC0CCE357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79246" y="4798633"/>
            <a:ext cx="540000" cy="442800"/>
          </a:xfrm>
          <a:prstGeom prst="rect">
            <a:avLst/>
          </a:prstGeom>
        </p:spPr>
      </p:pic>
      <p:pic>
        <p:nvPicPr>
          <p:cNvPr id="68" name="图片 67">
            <a:extLst>
              <a:ext uri="{FF2B5EF4-FFF2-40B4-BE49-F238E27FC236}">
                <a16:creationId xmlns="" xmlns:a16="http://schemas.microsoft.com/office/drawing/2014/main" id="{8E3B3961-8AD5-4D49-ABA4-86D13A2A4D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0984" y="3849607"/>
            <a:ext cx="540000" cy="442800"/>
          </a:xfrm>
          <a:prstGeom prst="rect">
            <a:avLst/>
          </a:prstGeom>
        </p:spPr>
      </p:pic>
      <p:sp>
        <p:nvSpPr>
          <p:cNvPr id="69" name="任意多边形 22">
            <a:extLst>
              <a:ext uri="{FF2B5EF4-FFF2-40B4-BE49-F238E27FC236}">
                <a16:creationId xmlns="" xmlns:a16="http://schemas.microsoft.com/office/drawing/2014/main" id="{A5EEC781-3132-4D07-8721-AC8D60EE61F6}"/>
              </a:ext>
            </a:extLst>
          </p:cNvPr>
          <p:cNvSpPr/>
          <p:nvPr/>
        </p:nvSpPr>
        <p:spPr bwMode="gray">
          <a:xfrm>
            <a:off x="1399158" y="3081034"/>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24">
            <a:extLst>
              <a:ext uri="{FF2B5EF4-FFF2-40B4-BE49-F238E27FC236}">
                <a16:creationId xmlns="" xmlns:a16="http://schemas.microsoft.com/office/drawing/2014/main" id="{38459C5D-B98F-4F25-9270-7BBDE1B2A3BF}"/>
              </a:ext>
            </a:extLst>
          </p:cNvPr>
          <p:cNvSpPr/>
          <p:nvPr/>
        </p:nvSpPr>
        <p:spPr bwMode="gray">
          <a:xfrm>
            <a:off x="4148924" y="2993933"/>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a:extLst>
              <a:ext uri="{FF2B5EF4-FFF2-40B4-BE49-F238E27FC236}">
                <a16:creationId xmlns="" xmlns:a16="http://schemas.microsoft.com/office/drawing/2014/main" id="{0BEDFDED-991D-4A47-84E9-7249E9EC4117}"/>
              </a:ext>
            </a:extLst>
          </p:cNvPr>
          <p:cNvSpPr>
            <a:spLocks noChangeAspect="1"/>
          </p:cNvSpPr>
          <p:nvPr/>
        </p:nvSpPr>
        <p:spPr bwMode="gray">
          <a:xfrm>
            <a:off x="4317200" y="2848554"/>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5" name="矩形 74">
            <a:extLst>
              <a:ext uri="{FF2B5EF4-FFF2-40B4-BE49-F238E27FC236}">
                <a16:creationId xmlns="" xmlns:a16="http://schemas.microsoft.com/office/drawing/2014/main" id="{5BEE3D42-071B-4E77-A8A3-5DEC46D42727}"/>
              </a:ext>
            </a:extLst>
          </p:cNvPr>
          <p:cNvSpPr/>
          <p:nvPr/>
        </p:nvSpPr>
        <p:spPr bwMode="gray">
          <a:xfrm>
            <a:off x="3542565" y="2252471"/>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78" name="矩形 77">
            <a:extLst>
              <a:ext uri="{FF2B5EF4-FFF2-40B4-BE49-F238E27FC236}">
                <a16:creationId xmlns="" xmlns:a16="http://schemas.microsoft.com/office/drawing/2014/main" id="{475E7CC2-E7CE-4AA1-AE70-F488A1361FB7}"/>
              </a:ext>
            </a:extLst>
          </p:cNvPr>
          <p:cNvSpPr/>
          <p:nvPr/>
        </p:nvSpPr>
        <p:spPr bwMode="gray">
          <a:xfrm>
            <a:off x="6128151" y="45816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sp>
        <p:nvSpPr>
          <p:cNvPr id="79" name="椭圆 78">
            <a:extLst>
              <a:ext uri="{FF2B5EF4-FFF2-40B4-BE49-F238E27FC236}">
                <a16:creationId xmlns="" xmlns:a16="http://schemas.microsoft.com/office/drawing/2014/main" id="{57745347-39E9-4A8A-8ABA-2A6F5F174F47}"/>
              </a:ext>
            </a:extLst>
          </p:cNvPr>
          <p:cNvSpPr>
            <a:spLocks noChangeAspect="1"/>
          </p:cNvSpPr>
          <p:nvPr/>
        </p:nvSpPr>
        <p:spPr bwMode="gray">
          <a:xfrm>
            <a:off x="5750663" y="3610059"/>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0" name="文本框 79">
            <a:extLst>
              <a:ext uri="{FF2B5EF4-FFF2-40B4-BE49-F238E27FC236}">
                <a16:creationId xmlns="" xmlns:a16="http://schemas.microsoft.com/office/drawing/2014/main" id="{540CF04D-96CA-402E-A3CA-9EAC155D10DF}"/>
              </a:ext>
            </a:extLst>
          </p:cNvPr>
          <p:cNvSpPr txBox="1"/>
          <p:nvPr/>
        </p:nvSpPr>
        <p:spPr bwMode="gray">
          <a:xfrm>
            <a:off x="3642265" y="2569181"/>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1" name="文本框 80">
            <a:extLst>
              <a:ext uri="{FF2B5EF4-FFF2-40B4-BE49-F238E27FC236}">
                <a16:creationId xmlns="" xmlns:a16="http://schemas.microsoft.com/office/drawing/2014/main" id="{F5DA316A-C4C0-4F6A-93F5-E501E7B00FE3}"/>
              </a:ext>
            </a:extLst>
          </p:cNvPr>
          <p:cNvSpPr txBox="1"/>
          <p:nvPr/>
        </p:nvSpPr>
        <p:spPr bwMode="gray">
          <a:xfrm>
            <a:off x="5139954" y="2569181"/>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82" name="文本框 81">
            <a:extLst>
              <a:ext uri="{FF2B5EF4-FFF2-40B4-BE49-F238E27FC236}">
                <a16:creationId xmlns="" xmlns:a16="http://schemas.microsoft.com/office/drawing/2014/main" id="{4CBE0C83-A20B-4006-A445-BFD0C9D7E946}"/>
              </a:ext>
            </a:extLst>
          </p:cNvPr>
          <p:cNvSpPr txBox="1"/>
          <p:nvPr/>
        </p:nvSpPr>
        <p:spPr bwMode="gray">
          <a:xfrm>
            <a:off x="6196139" y="4333346"/>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83" name="文本框 82">
            <a:extLst>
              <a:ext uri="{FF2B5EF4-FFF2-40B4-BE49-F238E27FC236}">
                <a16:creationId xmlns="" xmlns:a16="http://schemas.microsoft.com/office/drawing/2014/main" id="{98304C23-E33A-404A-856E-8B33FAE2AC5D}"/>
              </a:ext>
            </a:extLst>
          </p:cNvPr>
          <p:cNvSpPr txBox="1"/>
          <p:nvPr/>
        </p:nvSpPr>
        <p:spPr bwMode="gray">
          <a:xfrm>
            <a:off x="786154" y="4330214"/>
            <a:ext cx="42030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4" name="文本框 83">
            <a:extLst>
              <a:ext uri="{FF2B5EF4-FFF2-40B4-BE49-F238E27FC236}">
                <a16:creationId xmlns="" xmlns:a16="http://schemas.microsoft.com/office/drawing/2014/main" id="{668E0887-A683-40F0-A97D-41301B76C11B}"/>
              </a:ext>
            </a:extLst>
          </p:cNvPr>
          <p:cNvSpPr txBox="1"/>
          <p:nvPr/>
        </p:nvSpPr>
        <p:spPr bwMode="gray">
          <a:xfrm>
            <a:off x="1818946" y="2569181"/>
            <a:ext cx="405880" cy="307777"/>
          </a:xfrm>
          <a:prstGeom prst="rect">
            <a:avLst/>
          </a:prstGeom>
          <a:noFill/>
          <a:ln>
            <a:solidFill>
              <a:schemeClr val="bg1"/>
            </a:solidFill>
          </a:ln>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5" name="文本框 84">
            <a:extLst>
              <a:ext uri="{FF2B5EF4-FFF2-40B4-BE49-F238E27FC236}">
                <a16:creationId xmlns="" xmlns:a16="http://schemas.microsoft.com/office/drawing/2014/main" id="{C242258A-C9D1-4BAA-B851-9AA745789774}"/>
              </a:ext>
            </a:extLst>
          </p:cNvPr>
          <p:cNvSpPr txBox="1"/>
          <p:nvPr/>
        </p:nvSpPr>
        <p:spPr bwMode="gray">
          <a:xfrm>
            <a:off x="1818946"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6" name="文本框 85">
            <a:extLst>
              <a:ext uri="{FF2B5EF4-FFF2-40B4-BE49-F238E27FC236}">
                <a16:creationId xmlns="" xmlns:a16="http://schemas.microsoft.com/office/drawing/2014/main" id="{C434CECA-3ADB-4E31-B7EC-4E17E5534124}"/>
              </a:ext>
            </a:extLst>
          </p:cNvPr>
          <p:cNvSpPr txBox="1"/>
          <p:nvPr/>
        </p:nvSpPr>
        <p:spPr bwMode="gray">
          <a:xfrm>
            <a:off x="3640973"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87" name="文本框 86">
            <a:extLst>
              <a:ext uri="{FF2B5EF4-FFF2-40B4-BE49-F238E27FC236}">
                <a16:creationId xmlns="" xmlns:a16="http://schemas.microsoft.com/office/drawing/2014/main" id="{EC61D3DF-CB02-452D-A291-458469EA05D5}"/>
              </a:ext>
            </a:extLst>
          </p:cNvPr>
          <p:cNvSpPr txBox="1"/>
          <p:nvPr/>
        </p:nvSpPr>
        <p:spPr bwMode="gray">
          <a:xfrm>
            <a:off x="5139954" y="523749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89" name="矩形 88">
            <a:extLst>
              <a:ext uri="{FF2B5EF4-FFF2-40B4-BE49-F238E27FC236}">
                <a16:creationId xmlns="" xmlns:a16="http://schemas.microsoft.com/office/drawing/2014/main" id="{461AE33A-4577-4A64-91A3-3CF0425A69A9}"/>
              </a:ext>
            </a:extLst>
          </p:cNvPr>
          <p:cNvSpPr/>
          <p:nvPr/>
        </p:nvSpPr>
        <p:spPr bwMode="gray">
          <a:xfrm>
            <a:off x="714136" y="264831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90" name="矩形 89">
            <a:extLst>
              <a:ext uri="{FF2B5EF4-FFF2-40B4-BE49-F238E27FC236}">
                <a16:creationId xmlns="" xmlns:a16="http://schemas.microsoft.com/office/drawing/2014/main" id="{31338A67-7DB7-4CFD-9AF7-9A07B09E30A9}"/>
              </a:ext>
            </a:extLst>
          </p:cNvPr>
          <p:cNvSpPr/>
          <p:nvPr/>
        </p:nvSpPr>
        <p:spPr bwMode="gray">
          <a:xfrm>
            <a:off x="714136" y="286467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91" name="矩形 90">
            <a:extLst>
              <a:ext uri="{FF2B5EF4-FFF2-40B4-BE49-F238E27FC236}">
                <a16:creationId xmlns="" xmlns:a16="http://schemas.microsoft.com/office/drawing/2014/main" id="{92046328-CC98-4DAD-8918-D5C86B0FD7E9}"/>
              </a:ext>
            </a:extLst>
          </p:cNvPr>
          <p:cNvSpPr/>
          <p:nvPr/>
        </p:nvSpPr>
        <p:spPr bwMode="gray">
          <a:xfrm>
            <a:off x="714136" y="3081034"/>
            <a:ext cx="58204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800</a:t>
            </a:r>
          </a:p>
        </p:txBody>
      </p:sp>
      <p:cxnSp>
        <p:nvCxnSpPr>
          <p:cNvPr id="92" name="直接箭头连接符 91">
            <a:extLst>
              <a:ext uri="{FF2B5EF4-FFF2-40B4-BE49-F238E27FC236}">
                <a16:creationId xmlns="" xmlns:a16="http://schemas.microsoft.com/office/drawing/2014/main" id="{482149F0-9382-48E1-94A6-72ED46CF4A00}"/>
              </a:ext>
            </a:extLst>
          </p:cNvPr>
          <p:cNvCxnSpPr/>
          <p:nvPr/>
        </p:nvCxnSpPr>
        <p:spPr bwMode="gray">
          <a:xfrm>
            <a:off x="982408" y="3343381"/>
            <a:ext cx="0" cy="508634"/>
          </a:xfrm>
          <a:prstGeom prst="straightConnector1">
            <a:avLst/>
          </a:pr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 xmlns:a16="http://schemas.microsoft.com/office/drawing/2014/main" id="{E27BAC0C-0BC9-4689-9996-9FFFBA35FC0D}"/>
              </a:ext>
            </a:extLst>
          </p:cNvPr>
          <p:cNvSpPr/>
          <p:nvPr/>
        </p:nvSpPr>
        <p:spPr bwMode="gray">
          <a:xfrm>
            <a:off x="6799804" y="2168748"/>
            <a:ext cx="4923032" cy="3898677"/>
          </a:xfrm>
          <a:prstGeom prst="rect">
            <a:avLst/>
          </a:prstGeom>
          <a:noFill/>
        </p:spPr>
        <p:txBody>
          <a:bodyPr wrap="square">
            <a:noAutofit/>
          </a:bodyPr>
          <a:lstStyle/>
          <a:p>
            <a:pPr marL="285750" indent="-285750" fontAlgn="ctr">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Source routing:</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The source node selects a path and pushes an ordered label stack into the packet.</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Other nodes on the network forward the packet according to the label stack encapsulated into the packet.</a:t>
            </a:r>
          </a:p>
          <a:p>
            <a:pPr marL="285750" indent="-285750" fontAlgn="ctr">
              <a:spcAft>
                <a:spcPts val="600"/>
              </a:spcAft>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SR has the following characteristics:</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Extends existing protocols (e.g. IGP) to facilitate network evolution.</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Supports both centralized controller-based control and distributed forwarder-based control, providing a balance between the two control modes.</a:t>
            </a:r>
          </a:p>
          <a:p>
            <a:pPr marL="523875" lvl="1" indent="-228600" fontAlgn="ctr">
              <a:spcAft>
                <a:spcPts val="600"/>
              </a:spcAft>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Enables networks to quickly interact with upper-layer applications through the source routing technology.</a:t>
            </a:r>
          </a:p>
        </p:txBody>
      </p:sp>
      <p:sp>
        <p:nvSpPr>
          <p:cNvPr id="94" name="矩形 93">
            <a:extLst>
              <a:ext uri="{FF2B5EF4-FFF2-40B4-BE49-F238E27FC236}">
                <a16:creationId xmlns="" xmlns:a16="http://schemas.microsoft.com/office/drawing/2014/main" id="{7F81AFA9-C176-426A-A265-D058F6BB91ED}"/>
              </a:ext>
            </a:extLst>
          </p:cNvPr>
          <p:cNvSpPr/>
          <p:nvPr/>
        </p:nvSpPr>
        <p:spPr bwMode="gray">
          <a:xfrm>
            <a:off x="5070092" y="2252471"/>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95" name="矩形 94">
            <a:extLst>
              <a:ext uri="{FF2B5EF4-FFF2-40B4-BE49-F238E27FC236}">
                <a16:creationId xmlns="" xmlns:a16="http://schemas.microsoft.com/office/drawing/2014/main" id="{20F4FEC5-0DB2-476E-AC7C-DB93FF9B4005}"/>
              </a:ext>
            </a:extLst>
          </p:cNvPr>
          <p:cNvSpPr/>
          <p:nvPr/>
        </p:nvSpPr>
        <p:spPr bwMode="gray">
          <a:xfrm>
            <a:off x="3542565" y="55452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96" name="矩形 95">
            <a:extLst>
              <a:ext uri="{FF2B5EF4-FFF2-40B4-BE49-F238E27FC236}">
                <a16:creationId xmlns="" xmlns:a16="http://schemas.microsoft.com/office/drawing/2014/main" id="{333C1513-954C-4F73-BBD3-98616A951DD4}"/>
              </a:ext>
            </a:extLst>
          </p:cNvPr>
          <p:cNvSpPr/>
          <p:nvPr/>
        </p:nvSpPr>
        <p:spPr bwMode="gray">
          <a:xfrm>
            <a:off x="5113390" y="5545269"/>
            <a:ext cx="540533" cy="338554"/>
          </a:xfrm>
          <a:prstGeom prst="rect">
            <a:avLst/>
          </a:prstGeom>
        </p:spPr>
        <p:txBody>
          <a:bodyPr wrap="square">
            <a:noAutofit/>
          </a:bodyPr>
          <a:lstStyle/>
          <a:p>
            <a:pPr fontAlgn="ctr"/>
            <a:r>
              <a:rPr lang="en-US" sz="16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700</a:t>
            </a:r>
          </a:p>
        </p:txBody>
      </p:sp>
      <p:sp>
        <p:nvSpPr>
          <p:cNvPr id="97" name="文本框 96">
            <a:extLst>
              <a:ext uri="{FF2B5EF4-FFF2-40B4-BE49-F238E27FC236}">
                <a16:creationId xmlns="" xmlns:a16="http://schemas.microsoft.com/office/drawing/2014/main" id="{D35D6D91-943A-40FE-980D-3673313D3264}"/>
              </a:ext>
            </a:extLst>
          </p:cNvPr>
          <p:cNvSpPr txBox="1"/>
          <p:nvPr/>
        </p:nvSpPr>
        <p:spPr bwMode="gray">
          <a:xfrm>
            <a:off x="464495" y="2336645"/>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70" name="五边形 69"/>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72" name="燕尾形 71"/>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6" name="燕尾形 75"/>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73" name="椭圆 72">
            <a:extLst>
              <a:ext uri="{FF2B5EF4-FFF2-40B4-BE49-F238E27FC236}">
                <a16:creationId xmlns="" xmlns:a16="http://schemas.microsoft.com/office/drawing/2014/main" id="{0BEDFDED-991D-4A47-84E9-7249E9EC4117}"/>
              </a:ext>
            </a:extLst>
          </p:cNvPr>
          <p:cNvSpPr>
            <a:spLocks noChangeAspect="1"/>
          </p:cNvSpPr>
          <p:nvPr/>
        </p:nvSpPr>
        <p:spPr bwMode="gray">
          <a:xfrm>
            <a:off x="1767247" y="3513794"/>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Tree>
    <p:extLst>
      <p:ext uri="{BB962C8B-B14F-4D97-AF65-F5344CB8AC3E}">
        <p14:creationId xmlns:p14="http://schemas.microsoft.com/office/powerpoint/2010/main" val="21719098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A84F4B-DBEA-4D27-B8ED-94D64F126A74}"/>
              </a:ext>
            </a:extLst>
          </p:cNvPr>
          <p:cNvSpPr>
            <a:spLocks noGrp="1"/>
          </p:cNvSpPr>
          <p:nvPr>
            <p:ph type="title"/>
          </p:nvPr>
        </p:nvSpPr>
        <p:spPr bwMode="gray"/>
        <p:txBody>
          <a:bodyPr/>
          <a:lstStyle/>
          <a:p>
            <a:r>
              <a:rPr lang="en-US"/>
              <a:t>SR-MPLS BE and SR-MPLS TE</a:t>
            </a:r>
            <a:endParaRPr lang="en-US" dirty="0"/>
          </a:p>
        </p:txBody>
      </p:sp>
      <p:sp>
        <p:nvSpPr>
          <p:cNvPr id="3" name="文本占位符 2">
            <a:extLst>
              <a:ext uri="{FF2B5EF4-FFF2-40B4-BE49-F238E27FC236}">
                <a16:creationId xmlns="" xmlns:a16="http://schemas.microsoft.com/office/drawing/2014/main" id="{6F1B6F2D-51E0-46DC-8E25-8E28E0553FE2}"/>
              </a:ext>
            </a:extLst>
          </p:cNvPr>
          <p:cNvSpPr>
            <a:spLocks noGrp="1"/>
          </p:cNvSpPr>
          <p:nvPr>
            <p:ph type="body" sz="quarter" idx="10"/>
          </p:nvPr>
        </p:nvSpPr>
        <p:spPr bwMode="gray"/>
        <p:txBody>
          <a:bodyPr/>
          <a:lstStyle/>
          <a:p>
            <a:r>
              <a:rPr lang="en-US" sz="1800">
                <a:sym typeface="Huawei Sans" panose="020C0503030203020204" pitchFamily="34" charset="0"/>
              </a:rPr>
              <a:t>The SR-MPLS tunneling technology can be implemented in either SR-MPLS BE or SR-MPLS TE mode.</a:t>
            </a:r>
            <a:endParaRPr lang="en-US" sz="1800" dirty="0">
              <a:sym typeface="Huawei Sans" panose="020C0503030203020204" pitchFamily="34" charset="0"/>
            </a:endParaRPr>
          </a:p>
        </p:txBody>
      </p:sp>
      <p:sp>
        <p:nvSpPr>
          <p:cNvPr id="4" name="圆角矩形 75">
            <a:extLst>
              <a:ext uri="{FF2B5EF4-FFF2-40B4-BE49-F238E27FC236}">
                <a16:creationId xmlns="" xmlns:a16="http://schemas.microsoft.com/office/drawing/2014/main" id="{D6D25D31-C7DD-4A66-A41D-FB6EB00231FC}"/>
              </a:ext>
            </a:extLst>
          </p:cNvPr>
          <p:cNvSpPr/>
          <p:nvPr/>
        </p:nvSpPr>
        <p:spPr bwMode="gray">
          <a:xfrm>
            <a:off x="508518" y="1699893"/>
            <a:ext cx="5269978"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SR-MPLS BE</a:t>
            </a:r>
          </a:p>
        </p:txBody>
      </p:sp>
      <p:sp>
        <p:nvSpPr>
          <p:cNvPr id="5" name="圆角矩形 75">
            <a:extLst>
              <a:ext uri="{FF2B5EF4-FFF2-40B4-BE49-F238E27FC236}">
                <a16:creationId xmlns="" xmlns:a16="http://schemas.microsoft.com/office/drawing/2014/main" id="{A60A9D72-25F7-4C3D-BA2B-DB660DC63EA4}"/>
              </a:ext>
            </a:extLst>
          </p:cNvPr>
          <p:cNvSpPr/>
          <p:nvPr/>
        </p:nvSpPr>
        <p:spPr bwMode="gray">
          <a:xfrm>
            <a:off x="508518" y="2184400"/>
            <a:ext cx="5269978" cy="39368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Forwarding path: Similar to an MPLS LDP LSP, an SR-MPLS BE LSP is calculated using the IGP shortest path first (SPF) algorithm. An SR-MPLS BE LSP has only one label layer (destination node).</a:t>
            </a: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the production environment, SR-MPLS BE is generally used as the DR solution for SR-MPLS TE. For example, if a controller fault causes a tunnel delivery failure, the IGP can be used to generate forwarding tunnels.</a:t>
            </a:r>
          </a:p>
        </p:txBody>
      </p:sp>
      <p:sp>
        <p:nvSpPr>
          <p:cNvPr id="6" name="圆角矩形 75">
            <a:extLst>
              <a:ext uri="{FF2B5EF4-FFF2-40B4-BE49-F238E27FC236}">
                <a16:creationId xmlns="" xmlns:a16="http://schemas.microsoft.com/office/drawing/2014/main" id="{C953866C-9EB5-443F-B1F9-5DE16BAEB184}"/>
              </a:ext>
            </a:extLst>
          </p:cNvPr>
          <p:cNvSpPr/>
          <p:nvPr/>
        </p:nvSpPr>
        <p:spPr bwMode="gray">
          <a:xfrm>
            <a:off x="6129086" y="1702014"/>
            <a:ext cx="5379212" cy="39402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SR-MPLS TE</a:t>
            </a:r>
          </a:p>
        </p:txBody>
      </p:sp>
      <p:sp>
        <p:nvSpPr>
          <p:cNvPr id="7" name="圆角矩形 75">
            <a:extLst>
              <a:ext uri="{FF2B5EF4-FFF2-40B4-BE49-F238E27FC236}">
                <a16:creationId xmlns="" xmlns:a16="http://schemas.microsoft.com/office/drawing/2014/main" id="{A5C093EC-5074-4DC0-972A-5E4E109BEB4A}"/>
              </a:ext>
            </a:extLst>
          </p:cNvPr>
          <p:cNvSpPr/>
          <p:nvPr/>
        </p:nvSpPr>
        <p:spPr bwMode="gray">
          <a:xfrm>
            <a:off x="6129086" y="2186705"/>
            <a:ext cx="5379212" cy="39346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Forwarding path: An SR-MPLS TE path is created using SR based on TE constraints. An SR-MPLS TE tunnel generally uses multiple layers of labels to implement path control and supports primary and backup paths.</a:t>
            </a: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SR-MPLS TE is usually used with a controller. After the controller globally computes a path, it delivers a label stack to the corresponding ingress.</a:t>
            </a:r>
          </a:p>
        </p:txBody>
      </p:sp>
      <p:pic>
        <p:nvPicPr>
          <p:cNvPr id="9" name="图片 3">
            <a:extLst>
              <a:ext uri="{FF2B5EF4-FFF2-40B4-BE49-F238E27FC236}">
                <a16:creationId xmlns="" xmlns:a16="http://schemas.microsoft.com/office/drawing/2014/main" id="{111A7492-7391-4EC1-AE49-8C57326B43A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0970" y="5643971"/>
            <a:ext cx="475610" cy="390000"/>
          </a:xfrm>
          <a:prstGeom prst="rect">
            <a:avLst/>
          </a:prstGeom>
        </p:spPr>
      </p:pic>
      <p:pic>
        <p:nvPicPr>
          <p:cNvPr id="10" name="图片 3">
            <a:extLst>
              <a:ext uri="{FF2B5EF4-FFF2-40B4-BE49-F238E27FC236}">
                <a16:creationId xmlns="" xmlns:a16="http://schemas.microsoft.com/office/drawing/2014/main" id="{FCC348CB-C17C-46C5-BD7D-947B0ECB50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6138" y="4896919"/>
            <a:ext cx="475610" cy="390000"/>
          </a:xfrm>
          <a:prstGeom prst="rect">
            <a:avLst/>
          </a:prstGeom>
        </p:spPr>
      </p:pic>
      <p:pic>
        <p:nvPicPr>
          <p:cNvPr id="11" name="图片 3">
            <a:extLst>
              <a:ext uri="{FF2B5EF4-FFF2-40B4-BE49-F238E27FC236}">
                <a16:creationId xmlns="" xmlns:a16="http://schemas.microsoft.com/office/drawing/2014/main" id="{C13ED58C-862B-4353-861E-9BC6AE10989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013" y="4898873"/>
            <a:ext cx="475610" cy="390000"/>
          </a:xfrm>
          <a:prstGeom prst="rect">
            <a:avLst/>
          </a:prstGeom>
        </p:spPr>
      </p:pic>
      <p:pic>
        <p:nvPicPr>
          <p:cNvPr id="12" name="图片 3">
            <a:extLst>
              <a:ext uri="{FF2B5EF4-FFF2-40B4-BE49-F238E27FC236}">
                <a16:creationId xmlns="" xmlns:a16="http://schemas.microsoft.com/office/drawing/2014/main" id="{B309ABAE-6284-47F3-B0B6-E9B4C1C2AE3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4746" y="4906771"/>
            <a:ext cx="475610" cy="390000"/>
          </a:xfrm>
          <a:prstGeom prst="rect">
            <a:avLst/>
          </a:prstGeom>
        </p:spPr>
      </p:pic>
      <p:cxnSp>
        <p:nvCxnSpPr>
          <p:cNvPr id="13" name="Straight Connector 50">
            <a:extLst>
              <a:ext uri="{FF2B5EF4-FFF2-40B4-BE49-F238E27FC236}">
                <a16:creationId xmlns="" xmlns:a16="http://schemas.microsoft.com/office/drawing/2014/main" id="{BF144903-12A9-444E-BF0D-36EA7261FCC4}"/>
              </a:ext>
            </a:extLst>
          </p:cNvPr>
          <p:cNvCxnSpPr>
            <a:stCxn id="8" idx="1"/>
            <a:endCxn id="10" idx="0"/>
          </p:cNvCxnSpPr>
          <p:nvPr/>
        </p:nvCxnSpPr>
        <p:spPr bwMode="gray">
          <a:xfrm flipH="1">
            <a:off x="2483943" y="4378424"/>
            <a:ext cx="977027" cy="5184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 name="Straight Connector 52">
            <a:extLst>
              <a:ext uri="{FF2B5EF4-FFF2-40B4-BE49-F238E27FC236}">
                <a16:creationId xmlns="" xmlns:a16="http://schemas.microsoft.com/office/drawing/2014/main" id="{F8993FA5-0ED9-41B2-A6DA-2944B2F830AC}"/>
              </a:ext>
            </a:extLst>
          </p:cNvPr>
          <p:cNvCxnSpPr>
            <a:stCxn id="9" idx="1"/>
            <a:endCxn id="10" idx="2"/>
          </p:cNvCxnSpPr>
          <p:nvPr/>
        </p:nvCxnSpPr>
        <p:spPr bwMode="gray">
          <a:xfrm flipH="1" flipV="1">
            <a:off x="2483943" y="5286919"/>
            <a:ext cx="977027" cy="55205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Straight Connector 55">
            <a:extLst>
              <a:ext uri="{FF2B5EF4-FFF2-40B4-BE49-F238E27FC236}">
                <a16:creationId xmlns="" xmlns:a16="http://schemas.microsoft.com/office/drawing/2014/main" id="{1106FACA-8C54-4F36-A887-24A0009700F9}"/>
              </a:ext>
            </a:extLst>
          </p:cNvPr>
          <p:cNvCxnSpPr>
            <a:stCxn id="11" idx="0"/>
            <a:endCxn id="8" idx="3"/>
          </p:cNvCxnSpPr>
          <p:nvPr/>
        </p:nvCxnSpPr>
        <p:spPr bwMode="gray">
          <a:xfrm flipH="1" flipV="1">
            <a:off x="3936580" y="4378424"/>
            <a:ext cx="1072238" cy="5204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Connector 58">
            <a:extLst>
              <a:ext uri="{FF2B5EF4-FFF2-40B4-BE49-F238E27FC236}">
                <a16:creationId xmlns="" xmlns:a16="http://schemas.microsoft.com/office/drawing/2014/main" id="{98B11814-A970-4A00-A837-5DD58F622A1C}"/>
              </a:ext>
            </a:extLst>
          </p:cNvPr>
          <p:cNvCxnSpPr>
            <a:stCxn id="11" idx="2"/>
            <a:endCxn id="9" idx="3"/>
          </p:cNvCxnSpPr>
          <p:nvPr/>
        </p:nvCxnSpPr>
        <p:spPr bwMode="gray">
          <a:xfrm flipH="1">
            <a:off x="3936580" y="5288873"/>
            <a:ext cx="1072238" cy="55009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Straight Connector 61">
            <a:extLst>
              <a:ext uri="{FF2B5EF4-FFF2-40B4-BE49-F238E27FC236}">
                <a16:creationId xmlns="" xmlns:a16="http://schemas.microsoft.com/office/drawing/2014/main" id="{A7B47222-13FD-4894-8075-CFAC8BA82C06}"/>
              </a:ext>
            </a:extLst>
          </p:cNvPr>
          <p:cNvCxnSpPr>
            <a:cxnSpLocks/>
            <a:stCxn id="12" idx="3"/>
            <a:endCxn id="10" idx="1"/>
          </p:cNvCxnSpPr>
          <p:nvPr/>
        </p:nvCxnSpPr>
        <p:spPr bwMode="gray">
          <a:xfrm flipV="1">
            <a:off x="1500356" y="5091919"/>
            <a:ext cx="745782" cy="98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TextBox 30">
            <a:extLst>
              <a:ext uri="{FF2B5EF4-FFF2-40B4-BE49-F238E27FC236}">
                <a16:creationId xmlns="" xmlns:a16="http://schemas.microsoft.com/office/drawing/2014/main" id="{A0210897-59E6-4246-B9BD-A4E52C935E9B}"/>
              </a:ext>
            </a:extLst>
          </p:cNvPr>
          <p:cNvSpPr txBox="1"/>
          <p:nvPr/>
        </p:nvSpPr>
        <p:spPr bwMode="gray">
          <a:xfrm>
            <a:off x="1839665" y="4235373"/>
            <a:ext cx="143888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10B55B"/>
                </a:solidFill>
                <a:latin typeface="Huawei Sans" panose="020C0503030203020204" pitchFamily="34" charset="0"/>
                <a:ea typeface="方正兰亭黑简体" panose="02000000000000000000" pitchFamily="2" charset="-122"/>
                <a:sym typeface="Huawei Sans" panose="020C0503030203020204" pitchFamily="34" charset="0"/>
              </a:rPr>
              <a:t>Shortest path</a:t>
            </a:r>
          </a:p>
        </p:txBody>
      </p:sp>
      <p:sp>
        <p:nvSpPr>
          <p:cNvPr id="21" name="Freeform 80">
            <a:extLst>
              <a:ext uri="{FF2B5EF4-FFF2-40B4-BE49-F238E27FC236}">
                <a16:creationId xmlns="" xmlns:a16="http://schemas.microsoft.com/office/drawing/2014/main" id="{EAC6F9D4-00AE-4AD6-8172-42052A03BA4B}"/>
              </a:ext>
            </a:extLst>
          </p:cNvPr>
          <p:cNvSpPr/>
          <p:nvPr/>
        </p:nvSpPr>
        <p:spPr bwMode="gray">
          <a:xfrm rot="5400000">
            <a:off x="2928708" y="3111816"/>
            <a:ext cx="499760" cy="3082852"/>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34">
            <a:extLst>
              <a:ext uri="{FF2B5EF4-FFF2-40B4-BE49-F238E27FC236}">
                <a16:creationId xmlns="" xmlns:a16="http://schemas.microsoft.com/office/drawing/2014/main" id="{E12B550B-592C-4394-B66E-EF145536E6F1}"/>
              </a:ext>
            </a:extLst>
          </p:cNvPr>
          <p:cNvSpPr txBox="1"/>
          <p:nvPr/>
        </p:nvSpPr>
        <p:spPr bwMode="gray">
          <a:xfrm>
            <a:off x="10159647" y="5657381"/>
            <a:ext cx="124011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pic>
        <p:nvPicPr>
          <p:cNvPr id="27" name="图片 3">
            <a:extLst>
              <a:ext uri="{FF2B5EF4-FFF2-40B4-BE49-F238E27FC236}">
                <a16:creationId xmlns="" xmlns:a16="http://schemas.microsoft.com/office/drawing/2014/main" id="{7C29DC46-D042-41F2-980C-95263B063E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5484" y="4896919"/>
            <a:ext cx="475610" cy="390000"/>
          </a:xfrm>
          <a:prstGeom prst="rect">
            <a:avLst/>
          </a:prstGeom>
        </p:spPr>
      </p:pic>
      <p:pic>
        <p:nvPicPr>
          <p:cNvPr id="28" name="图片 3">
            <a:extLst>
              <a:ext uri="{FF2B5EF4-FFF2-40B4-BE49-F238E27FC236}">
                <a16:creationId xmlns="" xmlns:a16="http://schemas.microsoft.com/office/drawing/2014/main" id="{FCCE5647-BED1-4015-BD83-D97CA14F3F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55759" y="4898873"/>
            <a:ext cx="475610" cy="390000"/>
          </a:xfrm>
          <a:prstGeom prst="rect">
            <a:avLst/>
          </a:prstGeom>
        </p:spPr>
      </p:pic>
      <p:pic>
        <p:nvPicPr>
          <p:cNvPr id="29" name="图片 3">
            <a:extLst>
              <a:ext uri="{FF2B5EF4-FFF2-40B4-BE49-F238E27FC236}">
                <a16:creationId xmlns="" xmlns:a16="http://schemas.microsoft.com/office/drawing/2014/main" id="{E53C5D68-3E31-4FF3-9CE0-053C3121853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84092" y="4906771"/>
            <a:ext cx="475610" cy="390000"/>
          </a:xfrm>
          <a:prstGeom prst="rect">
            <a:avLst/>
          </a:prstGeom>
        </p:spPr>
      </p:pic>
      <p:cxnSp>
        <p:nvCxnSpPr>
          <p:cNvPr id="30" name="Straight Connector 50">
            <a:extLst>
              <a:ext uri="{FF2B5EF4-FFF2-40B4-BE49-F238E27FC236}">
                <a16:creationId xmlns="" xmlns:a16="http://schemas.microsoft.com/office/drawing/2014/main" id="{B7706EEB-2D04-47D2-9EE1-ABD05E6F563E}"/>
              </a:ext>
            </a:extLst>
          </p:cNvPr>
          <p:cNvCxnSpPr>
            <a:stCxn id="25" idx="1"/>
            <a:endCxn id="27" idx="0"/>
          </p:cNvCxnSpPr>
          <p:nvPr/>
        </p:nvCxnSpPr>
        <p:spPr bwMode="gray">
          <a:xfrm flipH="1">
            <a:off x="8043289" y="4378424"/>
            <a:ext cx="977027" cy="5184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Straight Connector 52">
            <a:extLst>
              <a:ext uri="{FF2B5EF4-FFF2-40B4-BE49-F238E27FC236}">
                <a16:creationId xmlns="" xmlns:a16="http://schemas.microsoft.com/office/drawing/2014/main" id="{90F69243-D9E3-4A2F-95B1-FB35CA50A89E}"/>
              </a:ext>
            </a:extLst>
          </p:cNvPr>
          <p:cNvCxnSpPr>
            <a:stCxn id="26" idx="1"/>
            <a:endCxn id="27" idx="2"/>
          </p:cNvCxnSpPr>
          <p:nvPr/>
        </p:nvCxnSpPr>
        <p:spPr bwMode="gray">
          <a:xfrm flipH="1" flipV="1">
            <a:off x="8043289" y="5286919"/>
            <a:ext cx="977027" cy="55205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Straight Connector 55">
            <a:extLst>
              <a:ext uri="{FF2B5EF4-FFF2-40B4-BE49-F238E27FC236}">
                <a16:creationId xmlns="" xmlns:a16="http://schemas.microsoft.com/office/drawing/2014/main" id="{E71A26BB-0201-45B2-9D3D-968EC5393231}"/>
              </a:ext>
            </a:extLst>
          </p:cNvPr>
          <p:cNvCxnSpPr>
            <a:stCxn id="28" idx="0"/>
            <a:endCxn id="25" idx="3"/>
          </p:cNvCxnSpPr>
          <p:nvPr/>
        </p:nvCxnSpPr>
        <p:spPr bwMode="gray">
          <a:xfrm flipH="1" flipV="1">
            <a:off x="9495926" y="4378424"/>
            <a:ext cx="1097638" cy="52044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Straight Connector 58">
            <a:extLst>
              <a:ext uri="{FF2B5EF4-FFF2-40B4-BE49-F238E27FC236}">
                <a16:creationId xmlns="" xmlns:a16="http://schemas.microsoft.com/office/drawing/2014/main" id="{CA92930E-4714-41CE-B2D2-0A9A627B4259}"/>
              </a:ext>
            </a:extLst>
          </p:cNvPr>
          <p:cNvCxnSpPr>
            <a:stCxn id="28" idx="2"/>
            <a:endCxn id="26" idx="3"/>
          </p:cNvCxnSpPr>
          <p:nvPr/>
        </p:nvCxnSpPr>
        <p:spPr bwMode="gray">
          <a:xfrm flipH="1">
            <a:off x="9495926" y="5288873"/>
            <a:ext cx="1097638" cy="55009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Straight Connector 61">
            <a:extLst>
              <a:ext uri="{FF2B5EF4-FFF2-40B4-BE49-F238E27FC236}">
                <a16:creationId xmlns="" xmlns:a16="http://schemas.microsoft.com/office/drawing/2014/main" id="{DBBB8D5E-E04E-4A9B-BEC1-21D909C8AA76}"/>
              </a:ext>
            </a:extLst>
          </p:cNvPr>
          <p:cNvCxnSpPr>
            <a:cxnSpLocks/>
            <a:stCxn id="29" idx="3"/>
            <a:endCxn id="27" idx="1"/>
          </p:cNvCxnSpPr>
          <p:nvPr/>
        </p:nvCxnSpPr>
        <p:spPr bwMode="gray">
          <a:xfrm flipV="1">
            <a:off x="7059702" y="5091919"/>
            <a:ext cx="745782" cy="985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8" name="矩形 37">
            <a:extLst>
              <a:ext uri="{FF2B5EF4-FFF2-40B4-BE49-F238E27FC236}">
                <a16:creationId xmlns="" xmlns:a16="http://schemas.microsoft.com/office/drawing/2014/main" id="{5092C1EF-F847-49FA-B945-DCADAA4045CA}"/>
              </a:ext>
            </a:extLst>
          </p:cNvPr>
          <p:cNvSpPr/>
          <p:nvPr/>
        </p:nvSpPr>
        <p:spPr bwMode="gray">
          <a:xfrm>
            <a:off x="3424406" y="3892765"/>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39" name="矩形 38">
            <a:extLst>
              <a:ext uri="{FF2B5EF4-FFF2-40B4-BE49-F238E27FC236}">
                <a16:creationId xmlns="" xmlns:a16="http://schemas.microsoft.com/office/drawing/2014/main" id="{2A36DE20-8E52-4B73-86F4-575EA9BDF573}"/>
              </a:ext>
            </a:extLst>
          </p:cNvPr>
          <p:cNvSpPr/>
          <p:nvPr/>
        </p:nvSpPr>
        <p:spPr bwMode="gray">
          <a:xfrm>
            <a:off x="920606" y="4285823"/>
            <a:ext cx="66321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0" name="矩形 39">
            <a:extLst>
              <a:ext uri="{FF2B5EF4-FFF2-40B4-BE49-F238E27FC236}">
                <a16:creationId xmlns="" xmlns:a16="http://schemas.microsoft.com/office/drawing/2014/main" id="{682B41BE-4234-46E1-A68E-F6418C1F67FE}"/>
              </a:ext>
            </a:extLst>
          </p:cNvPr>
          <p:cNvSpPr/>
          <p:nvPr/>
        </p:nvSpPr>
        <p:spPr bwMode="gray">
          <a:xfrm>
            <a:off x="920606" y="4502183"/>
            <a:ext cx="663216" cy="215444"/>
          </a:xfrm>
          <a:prstGeom prst="rect">
            <a:avLst/>
          </a:prstGeom>
          <a:solidFill>
            <a:schemeClr val="bg1">
              <a:lumMod val="50000"/>
            </a:schemeClr>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1" name="矩形 40">
            <a:extLst>
              <a:ext uri="{FF2B5EF4-FFF2-40B4-BE49-F238E27FC236}">
                <a16:creationId xmlns="" xmlns:a16="http://schemas.microsoft.com/office/drawing/2014/main" id="{2E204DB7-46F9-4BF4-9995-7318F8F81F36}"/>
              </a:ext>
            </a:extLst>
          </p:cNvPr>
          <p:cNvSpPr/>
          <p:nvPr/>
        </p:nvSpPr>
        <p:spPr bwMode="gray">
          <a:xfrm>
            <a:off x="4808915" y="4527403"/>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2" name="矩形 41">
            <a:extLst>
              <a:ext uri="{FF2B5EF4-FFF2-40B4-BE49-F238E27FC236}">
                <a16:creationId xmlns="" xmlns:a16="http://schemas.microsoft.com/office/drawing/2014/main" id="{B9EE170F-D2E2-4D0B-8821-026ACC4E772A}"/>
              </a:ext>
            </a:extLst>
          </p:cNvPr>
          <p:cNvSpPr/>
          <p:nvPr/>
        </p:nvSpPr>
        <p:spPr bwMode="gray">
          <a:xfrm>
            <a:off x="3434147" y="5361774"/>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3" name="Freeform 32">
            <a:extLst>
              <a:ext uri="{FF2B5EF4-FFF2-40B4-BE49-F238E27FC236}">
                <a16:creationId xmlns="" xmlns:a16="http://schemas.microsoft.com/office/drawing/2014/main" id="{04CD0C20-1599-4F9C-806E-F0736023FF06}"/>
              </a:ext>
            </a:extLst>
          </p:cNvPr>
          <p:cNvSpPr/>
          <p:nvPr/>
        </p:nvSpPr>
        <p:spPr bwMode="gray">
          <a:xfrm rot="5400000" flipH="1">
            <a:off x="8457921" y="3945465"/>
            <a:ext cx="499760" cy="3143514"/>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 xmlns:a16="http://schemas.microsoft.com/office/drawing/2014/main" id="{43003694-A88E-4F06-B324-8573D332A6CC}"/>
              </a:ext>
            </a:extLst>
          </p:cNvPr>
          <p:cNvSpPr/>
          <p:nvPr/>
        </p:nvSpPr>
        <p:spPr bwMode="gray">
          <a:xfrm>
            <a:off x="9018622" y="3892765"/>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5" name="矩形 44">
            <a:extLst>
              <a:ext uri="{FF2B5EF4-FFF2-40B4-BE49-F238E27FC236}">
                <a16:creationId xmlns="" xmlns:a16="http://schemas.microsoft.com/office/drawing/2014/main" id="{FF665F57-1383-4177-B176-214998F51EFF}"/>
              </a:ext>
            </a:extLst>
          </p:cNvPr>
          <p:cNvSpPr/>
          <p:nvPr/>
        </p:nvSpPr>
        <p:spPr bwMode="gray">
          <a:xfrm>
            <a:off x="10428531" y="4527403"/>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6" name="矩形 45">
            <a:extLst>
              <a:ext uri="{FF2B5EF4-FFF2-40B4-BE49-F238E27FC236}">
                <a16:creationId xmlns="" xmlns:a16="http://schemas.microsoft.com/office/drawing/2014/main" id="{DCB77884-DE59-4F1D-915D-49D1F9A484A0}"/>
              </a:ext>
            </a:extLst>
          </p:cNvPr>
          <p:cNvSpPr/>
          <p:nvPr/>
        </p:nvSpPr>
        <p:spPr bwMode="gray">
          <a:xfrm>
            <a:off x="9028363" y="5361774"/>
            <a:ext cx="497252"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7" name="矩形 46">
            <a:extLst>
              <a:ext uri="{FF2B5EF4-FFF2-40B4-BE49-F238E27FC236}">
                <a16:creationId xmlns="" xmlns:a16="http://schemas.microsoft.com/office/drawing/2014/main" id="{4F2BC6BF-22A3-4268-8DDE-EF706FFCFF2A}"/>
              </a:ext>
            </a:extLst>
          </p:cNvPr>
          <p:cNvSpPr/>
          <p:nvPr/>
        </p:nvSpPr>
        <p:spPr bwMode="gray">
          <a:xfrm>
            <a:off x="6398895" y="4209623"/>
            <a:ext cx="676824"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500</a:t>
            </a:r>
          </a:p>
        </p:txBody>
      </p:sp>
      <p:sp>
        <p:nvSpPr>
          <p:cNvPr id="48" name="矩形 47">
            <a:extLst>
              <a:ext uri="{FF2B5EF4-FFF2-40B4-BE49-F238E27FC236}">
                <a16:creationId xmlns="" xmlns:a16="http://schemas.microsoft.com/office/drawing/2014/main" id="{3E3CD2DA-ADCD-4BC0-B654-87A18BA04B15}"/>
              </a:ext>
            </a:extLst>
          </p:cNvPr>
          <p:cNvSpPr/>
          <p:nvPr/>
        </p:nvSpPr>
        <p:spPr bwMode="gray">
          <a:xfrm>
            <a:off x="6398895" y="4425983"/>
            <a:ext cx="676824"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600</a:t>
            </a:r>
          </a:p>
        </p:txBody>
      </p:sp>
      <p:sp>
        <p:nvSpPr>
          <p:cNvPr id="49" name="矩形 48">
            <a:extLst>
              <a:ext uri="{FF2B5EF4-FFF2-40B4-BE49-F238E27FC236}">
                <a16:creationId xmlns="" xmlns:a16="http://schemas.microsoft.com/office/drawing/2014/main" id="{A74FA6E3-6AEB-4F2D-9DBF-A86512BB4A0F}"/>
              </a:ext>
            </a:extLst>
          </p:cNvPr>
          <p:cNvSpPr/>
          <p:nvPr/>
        </p:nvSpPr>
        <p:spPr bwMode="gray">
          <a:xfrm>
            <a:off x="6401171" y="4629183"/>
            <a:ext cx="676824" cy="215444"/>
          </a:xfrm>
          <a:prstGeom prst="rect">
            <a:avLst/>
          </a:prstGeom>
          <a:solidFill>
            <a:schemeClr val="bg1">
              <a:lumMod val="50000"/>
            </a:schemeClr>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0" name="TextBox 30">
            <a:extLst>
              <a:ext uri="{FF2B5EF4-FFF2-40B4-BE49-F238E27FC236}">
                <a16:creationId xmlns="" xmlns:a16="http://schemas.microsoft.com/office/drawing/2014/main" id="{7D722284-01BF-474D-835A-49B8175E94F3}"/>
              </a:ext>
            </a:extLst>
          </p:cNvPr>
          <p:cNvSpPr txBox="1"/>
          <p:nvPr/>
        </p:nvSpPr>
        <p:spPr bwMode="gray">
          <a:xfrm>
            <a:off x="6862772" y="5568830"/>
            <a:ext cx="178513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600" dirty="0">
                <a:solidFill>
                  <a:srgbClr val="10B55B"/>
                </a:solidFill>
                <a:latin typeface="Huawei Sans" panose="020C0503030203020204" pitchFamily="34" charset="0"/>
                <a:ea typeface="方正兰亭黑简体" panose="02000000000000000000" pitchFamily="2" charset="-122"/>
                <a:sym typeface="Huawei Sans" panose="020C0503030203020204" pitchFamily="34" charset="0"/>
              </a:rPr>
              <a:t>Constrained path</a:t>
            </a:r>
          </a:p>
        </p:txBody>
      </p:sp>
      <p:sp>
        <p:nvSpPr>
          <p:cNvPr id="51" name="Freeform 80">
            <a:extLst>
              <a:ext uri="{FF2B5EF4-FFF2-40B4-BE49-F238E27FC236}">
                <a16:creationId xmlns="" xmlns:a16="http://schemas.microsoft.com/office/drawing/2014/main" id="{A96794B7-5D17-4C62-81F9-81B919F85C06}"/>
              </a:ext>
            </a:extLst>
          </p:cNvPr>
          <p:cNvSpPr/>
          <p:nvPr/>
        </p:nvSpPr>
        <p:spPr bwMode="gray">
          <a:xfrm rot="5400000">
            <a:off x="8457921" y="3048316"/>
            <a:ext cx="499760" cy="3082852"/>
          </a:xfrm>
          <a:custGeom>
            <a:avLst/>
            <a:gdLst>
              <a:gd name="connsiteX0" fmla="*/ 523903 w 638203"/>
              <a:gd name="connsiteY0" fmla="*/ 0 h 2114550"/>
              <a:gd name="connsiteX1" fmla="*/ 28 w 638203"/>
              <a:gd name="connsiteY1" fmla="*/ 504825 h 2114550"/>
              <a:gd name="connsiteX2" fmla="*/ 542953 w 638203"/>
              <a:gd name="connsiteY2" fmla="*/ 1304925 h 2114550"/>
              <a:gd name="connsiteX3" fmla="*/ 638203 w 638203"/>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638203" h="2114550">
                <a:moveTo>
                  <a:pt x="523903" y="0"/>
                </a:moveTo>
                <a:cubicBezTo>
                  <a:pt x="260378" y="143669"/>
                  <a:pt x="-3147" y="287338"/>
                  <a:pt x="28" y="504825"/>
                </a:cubicBezTo>
                <a:cubicBezTo>
                  <a:pt x="3203" y="722312"/>
                  <a:pt x="436591" y="1036638"/>
                  <a:pt x="542953" y="1304925"/>
                </a:cubicBezTo>
                <a:cubicBezTo>
                  <a:pt x="649315" y="1573212"/>
                  <a:pt x="612803" y="1990725"/>
                  <a:pt x="638203" y="2114550"/>
                </a:cubicBezTo>
              </a:path>
            </a:pathLst>
          </a:custGeom>
          <a:noFill/>
          <a:ln w="38100">
            <a:solidFill>
              <a:srgbClr val="10B55B"/>
            </a:solidFill>
            <a:prstDash val="dash"/>
            <a:headEnd type="triangle" w="med" len="med"/>
            <a:tailEnd type="none" w="med" len="med"/>
          </a:ln>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34">
            <a:extLst>
              <a:ext uri="{FF2B5EF4-FFF2-40B4-BE49-F238E27FC236}">
                <a16:creationId xmlns="" xmlns:a16="http://schemas.microsoft.com/office/drawing/2014/main" id="{17BCFE6C-640E-4D7C-8314-DA58510B35BF}"/>
              </a:ext>
            </a:extLst>
          </p:cNvPr>
          <p:cNvSpPr txBox="1"/>
          <p:nvPr/>
        </p:nvSpPr>
        <p:spPr bwMode="gray">
          <a:xfrm>
            <a:off x="10112273" y="4188424"/>
            <a:ext cx="119843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grpSp>
        <p:nvGrpSpPr>
          <p:cNvPr id="56" name="组合 55">
            <a:extLst>
              <a:ext uri="{FF2B5EF4-FFF2-40B4-BE49-F238E27FC236}">
                <a16:creationId xmlns="" xmlns:a16="http://schemas.microsoft.com/office/drawing/2014/main" id="{C59B7743-3342-4D59-9CB1-D721AE8927AA}"/>
              </a:ext>
            </a:extLst>
          </p:cNvPr>
          <p:cNvGrpSpPr/>
          <p:nvPr/>
        </p:nvGrpSpPr>
        <p:grpSpPr bwMode="gray">
          <a:xfrm>
            <a:off x="7237312" y="4931073"/>
            <a:ext cx="2993247" cy="307777"/>
            <a:chOff x="3420259" y="3557204"/>
            <a:chExt cx="4166846" cy="428450"/>
          </a:xfrm>
        </p:grpSpPr>
        <p:sp>
          <p:nvSpPr>
            <p:cNvPr id="54" name="Can 9">
              <a:extLst>
                <a:ext uri="{FF2B5EF4-FFF2-40B4-BE49-F238E27FC236}">
                  <a16:creationId xmlns="" xmlns:a16="http://schemas.microsoft.com/office/drawing/2014/main" id="{2D78B326-88F8-4585-B105-645276A0DF1F}"/>
                </a:ext>
              </a:extLst>
            </p:cNvPr>
            <p:cNvSpPr/>
            <p:nvPr/>
          </p:nvSpPr>
          <p:spPr bwMode="gray">
            <a:xfrm rot="5400000">
              <a:off x="5321910" y="1665211"/>
              <a:ext cx="363544" cy="4166846"/>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 xmlns:a16="http://schemas.microsoft.com/office/drawing/2014/main" id="{E27402DE-EF49-481F-AABF-9C6C43ECF5D3}"/>
                </a:ext>
              </a:extLst>
            </p:cNvPr>
            <p:cNvSpPr/>
            <p:nvPr/>
          </p:nvSpPr>
          <p:spPr bwMode="gray">
            <a:xfrm>
              <a:off x="4404383" y="3557204"/>
              <a:ext cx="2446184" cy="428450"/>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SR-MPLS TE </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Tunel</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7" name="矩形 56">
            <a:extLst>
              <a:ext uri="{FF2B5EF4-FFF2-40B4-BE49-F238E27FC236}">
                <a16:creationId xmlns="" xmlns:a16="http://schemas.microsoft.com/office/drawing/2014/main" id="{33CBB9EB-E01D-41A1-A786-808147643459}"/>
              </a:ext>
            </a:extLst>
          </p:cNvPr>
          <p:cNvSpPr/>
          <p:nvPr/>
        </p:nvSpPr>
        <p:spPr bwMode="gray">
          <a:xfrm>
            <a:off x="7173292" y="4209623"/>
            <a:ext cx="582046" cy="215444"/>
          </a:xfrm>
          <a:prstGeom prst="rect">
            <a:avLst/>
          </a:prstGeom>
          <a:noFill/>
          <a:ln w="19050">
            <a:solidFill>
              <a:srgbClr val="30B5C5"/>
            </a:solidFill>
            <a:prstDash val="dash"/>
          </a:ln>
        </p:spPr>
        <p:txBody>
          <a:bodyPr wrap="square" lIns="0" tIns="0" rIns="0" bIns="0" anchor="ctr" anchorCtr="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58" name="文本框 57">
            <a:extLst>
              <a:ext uri="{FF2B5EF4-FFF2-40B4-BE49-F238E27FC236}">
                <a16:creationId xmlns="" xmlns:a16="http://schemas.microsoft.com/office/drawing/2014/main" id="{3BBDEB63-7C28-4B4C-838B-CB22AF100AD0}"/>
              </a:ext>
            </a:extLst>
          </p:cNvPr>
          <p:cNvSpPr txBox="1"/>
          <p:nvPr/>
        </p:nvSpPr>
        <p:spPr bwMode="gray">
          <a:xfrm>
            <a:off x="744493" y="3941238"/>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59" name="文本框 58">
            <a:extLst>
              <a:ext uri="{FF2B5EF4-FFF2-40B4-BE49-F238E27FC236}">
                <a16:creationId xmlns="" xmlns:a16="http://schemas.microsoft.com/office/drawing/2014/main" id="{196B8D92-2ABD-4957-BD44-8EC9EC71C368}"/>
              </a:ext>
            </a:extLst>
          </p:cNvPr>
          <p:cNvSpPr txBox="1"/>
          <p:nvPr/>
        </p:nvSpPr>
        <p:spPr bwMode="gray">
          <a:xfrm>
            <a:off x="6247416" y="3861863"/>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53" name="五边形 52"/>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 name="燕尾形 59"/>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1" name="燕尾形 60"/>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pic>
        <p:nvPicPr>
          <p:cNvPr id="8" name="图片 3">
            <a:extLst>
              <a:ext uri="{FF2B5EF4-FFF2-40B4-BE49-F238E27FC236}">
                <a16:creationId xmlns="" xmlns:a16="http://schemas.microsoft.com/office/drawing/2014/main" id="{8355034F-C623-4F64-A8EB-E511185CFF6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0970" y="4183424"/>
            <a:ext cx="475610" cy="390000"/>
          </a:xfrm>
          <a:prstGeom prst="rect">
            <a:avLst/>
          </a:prstGeom>
        </p:spPr>
      </p:pic>
      <p:pic>
        <p:nvPicPr>
          <p:cNvPr id="26" name="图片 3">
            <a:extLst>
              <a:ext uri="{FF2B5EF4-FFF2-40B4-BE49-F238E27FC236}">
                <a16:creationId xmlns="" xmlns:a16="http://schemas.microsoft.com/office/drawing/2014/main" id="{582DFF41-B864-4E1C-A061-548283F451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20316" y="5643971"/>
            <a:ext cx="475610" cy="390000"/>
          </a:xfrm>
          <a:prstGeom prst="rect">
            <a:avLst/>
          </a:prstGeom>
        </p:spPr>
      </p:pic>
      <p:pic>
        <p:nvPicPr>
          <p:cNvPr id="25" name="图片 3">
            <a:extLst>
              <a:ext uri="{FF2B5EF4-FFF2-40B4-BE49-F238E27FC236}">
                <a16:creationId xmlns="" xmlns:a16="http://schemas.microsoft.com/office/drawing/2014/main" id="{FE3648E6-D526-415D-BC5B-D0AEA994C7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20316" y="4183424"/>
            <a:ext cx="475610" cy="390000"/>
          </a:xfrm>
          <a:prstGeom prst="rect">
            <a:avLst/>
          </a:prstGeom>
        </p:spPr>
      </p:pic>
    </p:spTree>
    <p:extLst>
      <p:ext uri="{BB962C8B-B14F-4D97-AF65-F5344CB8AC3E}">
        <p14:creationId xmlns:p14="http://schemas.microsoft.com/office/powerpoint/2010/main" val="2062466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Autofit/>
          </a:bodyPr>
          <a:lstStyle/>
          <a:p>
            <a:r>
              <a:rPr lang="en-US" dirty="0" smtClean="0"/>
              <a:t>Enterprise Bearer WAN Architecture and Key Technologies</a:t>
            </a:r>
            <a:endParaRPr lang="en-US" dirty="0"/>
          </a:p>
        </p:txBody>
      </p:sp>
    </p:spTree>
    <p:extLst>
      <p:ext uri="{BB962C8B-B14F-4D97-AF65-F5344CB8AC3E}">
        <p14:creationId xmlns:p14="http://schemas.microsoft.com/office/powerpoint/2010/main" val="375370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7BE5807-93C8-4836-9B1C-AD6F0D2B0396}"/>
              </a:ext>
            </a:extLst>
          </p:cNvPr>
          <p:cNvSpPr>
            <a:spLocks noGrp="1"/>
          </p:cNvSpPr>
          <p:nvPr>
            <p:ph type="title"/>
          </p:nvPr>
        </p:nvSpPr>
        <p:spPr bwMode="gray"/>
        <p:txBody>
          <a:bodyPr/>
          <a:lstStyle/>
          <a:p>
            <a:r>
              <a:rPr lang="en-US"/>
              <a:t>SR-MPLS Policy</a:t>
            </a:r>
            <a:endParaRPr lang="en-US" dirty="0"/>
          </a:p>
        </p:txBody>
      </p:sp>
      <p:sp>
        <p:nvSpPr>
          <p:cNvPr id="3" name="文本占位符 2">
            <a:extLst>
              <a:ext uri="{FF2B5EF4-FFF2-40B4-BE49-F238E27FC236}">
                <a16:creationId xmlns="" xmlns:a16="http://schemas.microsoft.com/office/drawing/2014/main" id="{CD9A5CDE-E65A-4DB3-8B19-83106C2DA190}"/>
              </a:ext>
            </a:extLst>
          </p:cNvPr>
          <p:cNvSpPr>
            <a:spLocks noGrp="1"/>
          </p:cNvSpPr>
          <p:nvPr>
            <p:ph type="body" sz="quarter" idx="10"/>
          </p:nvPr>
        </p:nvSpPr>
        <p:spPr bwMode="gray"/>
        <p:txBody>
          <a:bodyPr/>
          <a:lstStyle/>
          <a:p>
            <a:r>
              <a:rPr lang="en-US" sz="1600" dirty="0">
                <a:sym typeface="Huawei Sans" panose="020C0503030203020204" pitchFamily="34" charset="0"/>
              </a:rPr>
              <a:t>The SR-MPLS Policy, also called the SR-MPLS TE Policy, is one of the mainstream SR-MPLS implementation modes.</a:t>
            </a:r>
          </a:p>
          <a:p>
            <a:r>
              <a:rPr lang="en-US" sz="1600" dirty="0">
                <a:sym typeface="Huawei Sans" panose="020C0503030203020204" pitchFamily="34" charset="0"/>
              </a:rPr>
              <a:t>As defined in the corresponding RFC, an SR Policy is identified by &lt;headend, color, endpoint&gt; and contains multiple candidate paths.</a:t>
            </a:r>
          </a:p>
        </p:txBody>
      </p:sp>
      <p:sp>
        <p:nvSpPr>
          <p:cNvPr id="4" name="矩形 3">
            <a:extLst>
              <a:ext uri="{FF2B5EF4-FFF2-40B4-BE49-F238E27FC236}">
                <a16:creationId xmlns="" xmlns:a16="http://schemas.microsoft.com/office/drawing/2014/main" id="{1F9F40EE-7EE6-4D24-9371-AEA9023C3427}"/>
              </a:ext>
            </a:extLst>
          </p:cNvPr>
          <p:cNvSpPr/>
          <p:nvPr/>
        </p:nvSpPr>
        <p:spPr bwMode="gray">
          <a:xfrm>
            <a:off x="756373" y="4197516"/>
            <a:ext cx="1004283" cy="35292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SR Policy</a:t>
            </a:r>
          </a:p>
        </p:txBody>
      </p:sp>
      <p:sp>
        <p:nvSpPr>
          <p:cNvPr id="5" name="矩形 4">
            <a:extLst>
              <a:ext uri="{FF2B5EF4-FFF2-40B4-BE49-F238E27FC236}">
                <a16:creationId xmlns="" xmlns:a16="http://schemas.microsoft.com/office/drawing/2014/main" id="{B6347D82-5782-4E56-9577-100F216D1105}"/>
              </a:ext>
            </a:extLst>
          </p:cNvPr>
          <p:cNvSpPr/>
          <p:nvPr/>
        </p:nvSpPr>
        <p:spPr bwMode="gray">
          <a:xfrm>
            <a:off x="2149513" y="4227245"/>
            <a:ext cx="1741132"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1</a:t>
            </a:r>
          </a:p>
        </p:txBody>
      </p:sp>
      <p:sp>
        <p:nvSpPr>
          <p:cNvPr id="6" name="矩形 5">
            <a:extLst>
              <a:ext uri="{FF2B5EF4-FFF2-40B4-BE49-F238E27FC236}">
                <a16:creationId xmlns="" xmlns:a16="http://schemas.microsoft.com/office/drawing/2014/main" id="{451362B4-3A36-40C6-A429-E80D34F9731E}"/>
              </a:ext>
            </a:extLst>
          </p:cNvPr>
          <p:cNvSpPr/>
          <p:nvPr/>
        </p:nvSpPr>
        <p:spPr bwMode="gray">
          <a:xfrm>
            <a:off x="2149513" y="4547147"/>
            <a:ext cx="1741132"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200</a:t>
            </a:r>
          </a:p>
        </p:txBody>
      </p:sp>
      <p:sp>
        <p:nvSpPr>
          <p:cNvPr id="7" name="矩形 6">
            <a:extLst>
              <a:ext uri="{FF2B5EF4-FFF2-40B4-BE49-F238E27FC236}">
                <a16:creationId xmlns="" xmlns:a16="http://schemas.microsoft.com/office/drawing/2014/main" id="{148AAA48-44D5-4A4E-9841-2E4D61E34EBD}"/>
              </a:ext>
            </a:extLst>
          </p:cNvPr>
          <p:cNvSpPr/>
          <p:nvPr/>
        </p:nvSpPr>
        <p:spPr bwMode="gray">
          <a:xfrm>
            <a:off x="2149511" y="5182287"/>
            <a:ext cx="1765263"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Candidate path 2</a:t>
            </a:r>
          </a:p>
        </p:txBody>
      </p:sp>
      <p:sp>
        <p:nvSpPr>
          <p:cNvPr id="8" name="矩形 7">
            <a:extLst>
              <a:ext uri="{FF2B5EF4-FFF2-40B4-BE49-F238E27FC236}">
                <a16:creationId xmlns="" xmlns:a16="http://schemas.microsoft.com/office/drawing/2014/main" id="{A2552AD2-5B1D-425A-8FEF-C2469317297A}"/>
              </a:ext>
            </a:extLst>
          </p:cNvPr>
          <p:cNvSpPr/>
          <p:nvPr/>
        </p:nvSpPr>
        <p:spPr bwMode="gray">
          <a:xfrm>
            <a:off x="2149511" y="5502189"/>
            <a:ext cx="1765263"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Preference 100</a:t>
            </a:r>
          </a:p>
        </p:txBody>
      </p:sp>
      <p:sp>
        <p:nvSpPr>
          <p:cNvPr id="9" name="矩形 8">
            <a:extLst>
              <a:ext uri="{FF2B5EF4-FFF2-40B4-BE49-F238E27FC236}">
                <a16:creationId xmlns="" xmlns:a16="http://schemas.microsoft.com/office/drawing/2014/main" id="{BA0273D6-F742-4976-97FB-BE62BBF47423}"/>
              </a:ext>
            </a:extLst>
          </p:cNvPr>
          <p:cNvSpPr/>
          <p:nvPr/>
        </p:nvSpPr>
        <p:spPr bwMode="gray">
          <a:xfrm>
            <a:off x="4253036" y="3603033"/>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0" name="矩形 9">
            <a:extLst>
              <a:ext uri="{FF2B5EF4-FFF2-40B4-BE49-F238E27FC236}">
                <a16:creationId xmlns="" xmlns:a16="http://schemas.microsoft.com/office/drawing/2014/main" id="{94E55884-7EAA-4E75-B201-A9F0859FAE53}"/>
              </a:ext>
            </a:extLst>
          </p:cNvPr>
          <p:cNvSpPr/>
          <p:nvPr/>
        </p:nvSpPr>
        <p:spPr bwMode="gray">
          <a:xfrm>
            <a:off x="4253036" y="3922935"/>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sp>
        <p:nvSpPr>
          <p:cNvPr id="11" name="矩形 10">
            <a:extLst>
              <a:ext uri="{FF2B5EF4-FFF2-40B4-BE49-F238E27FC236}">
                <a16:creationId xmlns="" xmlns:a16="http://schemas.microsoft.com/office/drawing/2014/main" id="{D0AB17D3-4957-4705-9C89-8CE1E72E4B9D}"/>
              </a:ext>
            </a:extLst>
          </p:cNvPr>
          <p:cNvSpPr/>
          <p:nvPr/>
        </p:nvSpPr>
        <p:spPr bwMode="gray">
          <a:xfrm>
            <a:off x="4253036" y="4282557"/>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2</a:t>
            </a:r>
          </a:p>
        </p:txBody>
      </p:sp>
      <p:sp>
        <p:nvSpPr>
          <p:cNvPr id="12" name="矩形 11">
            <a:extLst>
              <a:ext uri="{FF2B5EF4-FFF2-40B4-BE49-F238E27FC236}">
                <a16:creationId xmlns="" xmlns:a16="http://schemas.microsoft.com/office/drawing/2014/main" id="{0E954BF7-545C-4CD4-A4E6-BBA1522C82A7}"/>
              </a:ext>
            </a:extLst>
          </p:cNvPr>
          <p:cNvSpPr/>
          <p:nvPr/>
        </p:nvSpPr>
        <p:spPr bwMode="gray">
          <a:xfrm>
            <a:off x="4253036" y="4613775"/>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cxnSp>
        <p:nvCxnSpPr>
          <p:cNvPr id="13" name="直接连接符 12">
            <a:extLst>
              <a:ext uri="{FF2B5EF4-FFF2-40B4-BE49-F238E27FC236}">
                <a16:creationId xmlns="" xmlns:a16="http://schemas.microsoft.com/office/drawing/2014/main" id="{2BA03EB7-0318-47F0-AAE7-DD8A71A249FF}"/>
              </a:ext>
            </a:extLst>
          </p:cNvPr>
          <p:cNvCxnSpPr>
            <a:cxnSpLocks/>
            <a:stCxn id="4" idx="3"/>
            <a:endCxn id="5" idx="1"/>
          </p:cNvCxnSpPr>
          <p:nvPr/>
        </p:nvCxnSpPr>
        <p:spPr bwMode="gray">
          <a:xfrm>
            <a:off x="1760656" y="4373976"/>
            <a:ext cx="388857" cy="471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249151F-7E18-408D-A341-C1CF4812185E}"/>
              </a:ext>
            </a:extLst>
          </p:cNvPr>
          <p:cNvCxnSpPr>
            <a:cxnSpLocks/>
            <a:stCxn id="9" idx="1"/>
            <a:endCxn id="5" idx="3"/>
          </p:cNvCxnSpPr>
          <p:nvPr/>
        </p:nvCxnSpPr>
        <p:spPr bwMode="gray">
          <a:xfrm flipH="1">
            <a:off x="3890645" y="3754482"/>
            <a:ext cx="362391" cy="6242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23B385D8-4EA6-4CE8-A230-BB30BBBF4F2E}"/>
              </a:ext>
            </a:extLst>
          </p:cNvPr>
          <p:cNvCxnSpPr>
            <a:cxnSpLocks/>
            <a:stCxn id="11" idx="1"/>
            <a:endCxn id="5" idx="3"/>
          </p:cNvCxnSpPr>
          <p:nvPr/>
        </p:nvCxnSpPr>
        <p:spPr bwMode="gray">
          <a:xfrm flipH="1" flipV="1">
            <a:off x="3890645" y="4378694"/>
            <a:ext cx="362391" cy="553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87E323A-8620-4F49-A5EB-3300057A6B24}"/>
              </a:ext>
            </a:extLst>
          </p:cNvPr>
          <p:cNvCxnSpPr>
            <a:cxnSpLocks/>
            <a:stCxn id="4" idx="3"/>
            <a:endCxn id="7" idx="1"/>
          </p:cNvCxnSpPr>
          <p:nvPr/>
        </p:nvCxnSpPr>
        <p:spPr bwMode="gray">
          <a:xfrm>
            <a:off x="1760656" y="4373976"/>
            <a:ext cx="388855" cy="95976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F8D1F39-A441-42D4-92E6-EC834D99B4CF}"/>
              </a:ext>
            </a:extLst>
          </p:cNvPr>
          <p:cNvCxnSpPr>
            <a:cxnSpLocks/>
            <a:stCxn id="18" idx="1"/>
            <a:endCxn id="7" idx="3"/>
          </p:cNvCxnSpPr>
          <p:nvPr/>
        </p:nvCxnSpPr>
        <p:spPr bwMode="gray">
          <a:xfrm flipH="1" flipV="1">
            <a:off x="3914774" y="5333736"/>
            <a:ext cx="338262" cy="1131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58802918-C824-4866-AF8B-1FB58BDEA282}"/>
              </a:ext>
            </a:extLst>
          </p:cNvPr>
          <p:cNvSpPr/>
          <p:nvPr/>
        </p:nvSpPr>
        <p:spPr bwMode="gray">
          <a:xfrm>
            <a:off x="4253036" y="5193602"/>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Segment list 1</a:t>
            </a:r>
          </a:p>
        </p:txBody>
      </p:sp>
      <p:sp>
        <p:nvSpPr>
          <p:cNvPr id="19" name="矩形 18">
            <a:extLst>
              <a:ext uri="{FF2B5EF4-FFF2-40B4-BE49-F238E27FC236}">
                <a16:creationId xmlns="" xmlns:a16="http://schemas.microsoft.com/office/drawing/2014/main" id="{BB3073B8-DABA-4BEF-837F-379B2446A597}"/>
              </a:ext>
            </a:extLst>
          </p:cNvPr>
          <p:cNvSpPr/>
          <p:nvPr/>
        </p:nvSpPr>
        <p:spPr bwMode="gray">
          <a:xfrm>
            <a:off x="4253036" y="5513505"/>
            <a:ext cx="1547689" cy="3028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Weight</a:t>
            </a:r>
          </a:p>
        </p:txBody>
      </p:sp>
      <p:grpSp>
        <p:nvGrpSpPr>
          <p:cNvPr id="20" name="组合 19">
            <a:extLst>
              <a:ext uri="{FF2B5EF4-FFF2-40B4-BE49-F238E27FC236}">
                <a16:creationId xmlns="" xmlns:a16="http://schemas.microsoft.com/office/drawing/2014/main" id="{789F719A-F345-498A-9654-759031766B12}"/>
              </a:ext>
            </a:extLst>
          </p:cNvPr>
          <p:cNvGrpSpPr/>
          <p:nvPr/>
        </p:nvGrpSpPr>
        <p:grpSpPr bwMode="gray">
          <a:xfrm>
            <a:off x="2874256" y="5012762"/>
            <a:ext cx="209079" cy="40737"/>
            <a:chOff x="3989546" y="4479875"/>
            <a:chExt cx="236219" cy="45719"/>
          </a:xfrm>
          <a:solidFill>
            <a:srgbClr val="56C4D2"/>
          </a:solidFill>
        </p:grpSpPr>
        <p:sp>
          <p:nvSpPr>
            <p:cNvPr id="21" name="椭圆 20">
              <a:extLst>
                <a:ext uri="{FF2B5EF4-FFF2-40B4-BE49-F238E27FC236}">
                  <a16:creationId xmlns="" xmlns:a16="http://schemas.microsoft.com/office/drawing/2014/main" id="{A824D721-6669-4386-8696-AB18ED0FC280}"/>
                </a:ext>
              </a:extLst>
            </p:cNvPr>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43D1E974-2D22-423D-ACC9-1C20A73C9393}"/>
                </a:ext>
              </a:extLst>
            </p:cNvPr>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869FE034-3E5E-4ADD-B418-B3FB37816672}"/>
                </a:ext>
              </a:extLst>
            </p:cNvPr>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 name="组合 23">
            <a:extLst>
              <a:ext uri="{FF2B5EF4-FFF2-40B4-BE49-F238E27FC236}">
                <a16:creationId xmlns="" xmlns:a16="http://schemas.microsoft.com/office/drawing/2014/main" id="{6560E354-D4BA-4015-BDED-C1BB7078956A}"/>
              </a:ext>
            </a:extLst>
          </p:cNvPr>
          <p:cNvGrpSpPr/>
          <p:nvPr/>
        </p:nvGrpSpPr>
        <p:grpSpPr bwMode="gray">
          <a:xfrm>
            <a:off x="4922341" y="5011911"/>
            <a:ext cx="209079" cy="40737"/>
            <a:chOff x="3989546" y="4479875"/>
            <a:chExt cx="236219" cy="45719"/>
          </a:xfrm>
          <a:solidFill>
            <a:srgbClr val="56C4D2"/>
          </a:solidFill>
        </p:grpSpPr>
        <p:sp>
          <p:nvSpPr>
            <p:cNvPr id="25" name="椭圆 24">
              <a:extLst>
                <a:ext uri="{FF2B5EF4-FFF2-40B4-BE49-F238E27FC236}">
                  <a16:creationId xmlns="" xmlns:a16="http://schemas.microsoft.com/office/drawing/2014/main" id="{AD086216-363C-426A-8021-FA52FC3981AC}"/>
                </a:ext>
              </a:extLst>
            </p:cNvPr>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76885769-8504-4A9F-87D3-C7B81C052A58}"/>
                </a:ext>
              </a:extLst>
            </p:cNvPr>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a:extLst>
                <a:ext uri="{FF2B5EF4-FFF2-40B4-BE49-F238E27FC236}">
                  <a16:creationId xmlns="" xmlns:a16="http://schemas.microsoft.com/office/drawing/2014/main" id="{DB3465B9-F220-495A-B392-7C55BB4CE66A}"/>
                </a:ext>
              </a:extLst>
            </p:cNvPr>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a:extLst>
              <a:ext uri="{FF2B5EF4-FFF2-40B4-BE49-F238E27FC236}">
                <a16:creationId xmlns="" xmlns:a16="http://schemas.microsoft.com/office/drawing/2014/main" id="{0B29424A-8156-4825-BB68-DF62D69F6506}"/>
              </a:ext>
            </a:extLst>
          </p:cNvPr>
          <p:cNvGrpSpPr/>
          <p:nvPr/>
        </p:nvGrpSpPr>
        <p:grpSpPr bwMode="gray">
          <a:xfrm>
            <a:off x="4922341" y="5945532"/>
            <a:ext cx="209079" cy="40737"/>
            <a:chOff x="3989546" y="4479875"/>
            <a:chExt cx="236219" cy="45719"/>
          </a:xfrm>
          <a:solidFill>
            <a:srgbClr val="56C4D2"/>
          </a:solidFill>
        </p:grpSpPr>
        <p:sp>
          <p:nvSpPr>
            <p:cNvPr id="29" name="椭圆 28">
              <a:extLst>
                <a:ext uri="{FF2B5EF4-FFF2-40B4-BE49-F238E27FC236}">
                  <a16:creationId xmlns="" xmlns:a16="http://schemas.microsoft.com/office/drawing/2014/main" id="{624077EE-C152-4181-A4AB-F558741202F7}"/>
                </a:ext>
              </a:extLst>
            </p:cNvPr>
            <p:cNvSpPr/>
            <p:nvPr/>
          </p:nvSpPr>
          <p:spPr bwMode="gray">
            <a:xfrm>
              <a:off x="39895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076CE1CA-42A8-4B1A-98C0-71354D989D40}"/>
                </a:ext>
              </a:extLst>
            </p:cNvPr>
            <p:cNvSpPr/>
            <p:nvPr/>
          </p:nvSpPr>
          <p:spPr bwMode="gray">
            <a:xfrm>
              <a:off x="408479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1717217D-E2A2-41E2-8808-40709C80B40B}"/>
                </a:ext>
              </a:extLst>
            </p:cNvPr>
            <p:cNvSpPr/>
            <p:nvPr/>
          </p:nvSpPr>
          <p:spPr bwMode="gray">
            <a:xfrm>
              <a:off x="4180046" y="4479875"/>
              <a:ext cx="45719" cy="45719"/>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文本框 31">
            <a:extLst>
              <a:ext uri="{FF2B5EF4-FFF2-40B4-BE49-F238E27FC236}">
                <a16:creationId xmlns="" xmlns:a16="http://schemas.microsoft.com/office/drawing/2014/main" id="{9817FB66-341D-4718-BEF4-C26AC8073096}"/>
              </a:ext>
            </a:extLst>
          </p:cNvPr>
          <p:cNvSpPr txBox="1"/>
          <p:nvPr/>
        </p:nvSpPr>
        <p:spPr bwMode="gray">
          <a:xfrm>
            <a:off x="2602294" y="3785041"/>
            <a:ext cx="1247457"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a:t>
            </a:r>
          </a:p>
        </p:txBody>
      </p:sp>
      <p:sp>
        <p:nvSpPr>
          <p:cNvPr id="33" name="文本框 32">
            <a:extLst>
              <a:ext uri="{FF2B5EF4-FFF2-40B4-BE49-F238E27FC236}">
                <a16:creationId xmlns="" xmlns:a16="http://schemas.microsoft.com/office/drawing/2014/main" id="{AFC2FD3C-A3B0-464C-8E94-87350968B8C8}"/>
              </a:ext>
            </a:extLst>
          </p:cNvPr>
          <p:cNvSpPr txBox="1"/>
          <p:nvPr/>
        </p:nvSpPr>
        <p:spPr bwMode="gray">
          <a:xfrm>
            <a:off x="2579271" y="5815126"/>
            <a:ext cx="12057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34" name="文本框 33">
            <a:extLst>
              <a:ext uri="{FF2B5EF4-FFF2-40B4-BE49-F238E27FC236}">
                <a16:creationId xmlns="" xmlns:a16="http://schemas.microsoft.com/office/drawing/2014/main" id="{8921970B-040C-4497-9491-F598430D51E0}"/>
              </a:ext>
            </a:extLst>
          </p:cNvPr>
          <p:cNvSpPr txBox="1"/>
          <p:nvPr/>
        </p:nvSpPr>
        <p:spPr bwMode="gray">
          <a:xfrm>
            <a:off x="769044" y="4605409"/>
            <a:ext cx="975068" cy="622284"/>
          </a:xfrm>
          <a:prstGeom prst="rect">
            <a:avLst/>
          </a:prstGeom>
          <a:noFill/>
          <a:ln>
            <a:noFill/>
          </a:ln>
        </p:spPr>
        <p:txBody>
          <a:bodyPr wrap="square" rtlCol="0">
            <a:noAutofit/>
          </a:bodyPr>
          <a:lstStyle>
            <a:defPPr>
              <a:defRPr lang="en-US"/>
            </a:defPPr>
            <a:lvl1pPr>
              <a:defRPr sz="1600" b="1">
                <a:solidFill>
                  <a:srgbClr val="0070C0"/>
                </a:solidFill>
              </a:defRPr>
            </a:lvl1pPr>
          </a:lstStyle>
          <a:p>
            <a:pP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&lt;Headend, color, endpoint&gt;</a:t>
            </a:r>
          </a:p>
        </p:txBody>
      </p:sp>
      <p:sp>
        <p:nvSpPr>
          <p:cNvPr id="36" name="圆角矩形 75">
            <a:extLst>
              <a:ext uri="{FF2B5EF4-FFF2-40B4-BE49-F238E27FC236}">
                <a16:creationId xmlns="" xmlns:a16="http://schemas.microsoft.com/office/drawing/2014/main" id="{23EA0F72-EF1A-43AD-9E1D-F60A1018BA72}"/>
              </a:ext>
            </a:extLst>
          </p:cNvPr>
          <p:cNvSpPr/>
          <p:nvPr/>
        </p:nvSpPr>
        <p:spPr bwMode="gray">
          <a:xfrm>
            <a:off x="508518" y="2220294"/>
            <a:ext cx="5587482" cy="3029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 Policy model</a:t>
            </a:r>
          </a:p>
        </p:txBody>
      </p:sp>
      <p:grpSp>
        <p:nvGrpSpPr>
          <p:cNvPr id="74" name="组合 73">
            <a:extLst>
              <a:ext uri="{FF2B5EF4-FFF2-40B4-BE49-F238E27FC236}">
                <a16:creationId xmlns="" xmlns:a16="http://schemas.microsoft.com/office/drawing/2014/main" id="{73E6C616-B2E1-4224-A945-0AB46F89E616}"/>
              </a:ext>
            </a:extLst>
          </p:cNvPr>
          <p:cNvGrpSpPr/>
          <p:nvPr/>
        </p:nvGrpSpPr>
        <p:grpSpPr bwMode="gray">
          <a:xfrm>
            <a:off x="6513834" y="4069313"/>
            <a:ext cx="4494009" cy="1964346"/>
            <a:chOff x="5993134" y="3916913"/>
            <a:chExt cx="4494009" cy="1964346"/>
          </a:xfrm>
        </p:grpSpPr>
        <p:grpSp>
          <p:nvGrpSpPr>
            <p:cNvPr id="37" name="组合 36">
              <a:extLst>
                <a:ext uri="{FF2B5EF4-FFF2-40B4-BE49-F238E27FC236}">
                  <a16:creationId xmlns="" xmlns:a16="http://schemas.microsoft.com/office/drawing/2014/main" id="{B78C1925-5663-4089-BEB1-0C62881D1D08}"/>
                </a:ext>
              </a:extLst>
            </p:cNvPr>
            <p:cNvGrpSpPr/>
            <p:nvPr/>
          </p:nvGrpSpPr>
          <p:grpSpPr bwMode="gray">
            <a:xfrm rot="10800000">
              <a:off x="9556514" y="4495561"/>
              <a:ext cx="747483" cy="1229007"/>
              <a:chOff x="4518701" y="2362981"/>
              <a:chExt cx="1546339" cy="2255715"/>
            </a:xfrm>
          </p:grpSpPr>
          <p:cxnSp>
            <p:nvCxnSpPr>
              <p:cNvPr id="38" name="直接连接符 37">
                <a:extLst>
                  <a:ext uri="{FF2B5EF4-FFF2-40B4-BE49-F238E27FC236}">
                    <a16:creationId xmlns="" xmlns:a16="http://schemas.microsoft.com/office/drawing/2014/main" id="{13A8C71C-8522-4C7D-B0F7-869265BDDD51}"/>
                  </a:ext>
                </a:extLst>
              </p:cNvPr>
              <p:cNvCxnSpPr>
                <a:cxnSpLocks/>
                <a:endCxn id="51"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E9C2402F-1E29-44AF-85FC-192D2115CA2F}"/>
                  </a:ext>
                </a:extLst>
              </p:cNvPr>
              <p:cNvCxnSpPr>
                <a:cxnSpLocks/>
                <a:endCxn id="52"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a:extLst>
                <a:ext uri="{FF2B5EF4-FFF2-40B4-BE49-F238E27FC236}">
                  <a16:creationId xmlns="" xmlns:a16="http://schemas.microsoft.com/office/drawing/2014/main" id="{30EE80B8-F978-4057-B2A1-ADCB7E0BA97A}"/>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A42347CB-8E74-40A0-9172-D83DFDC9C400}"/>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 xmlns:a16="http://schemas.microsoft.com/office/drawing/2014/main" id="{8060F60A-A928-402C-92EB-99BE743C9696}"/>
                </a:ext>
              </a:extLst>
            </p:cNvPr>
            <p:cNvGrpSpPr/>
            <p:nvPr/>
          </p:nvGrpSpPr>
          <p:grpSpPr bwMode="gray">
            <a:xfrm>
              <a:off x="7360438" y="4436518"/>
              <a:ext cx="730964" cy="1373716"/>
              <a:chOff x="4518703" y="2205748"/>
              <a:chExt cx="1512166" cy="2521312"/>
            </a:xfrm>
          </p:grpSpPr>
          <p:cxnSp>
            <p:nvCxnSpPr>
              <p:cNvPr id="43" name="直接连接符 42">
                <a:extLst>
                  <a:ext uri="{FF2B5EF4-FFF2-40B4-BE49-F238E27FC236}">
                    <a16:creationId xmlns="" xmlns:a16="http://schemas.microsoft.com/office/drawing/2014/main" id="{3B6D00E5-BE22-441F-B178-9C2D69059FB9}"/>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10D052C1-E8E6-49D8-8642-65048C81FBC8}"/>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a:extLst>
                <a:ext uri="{FF2B5EF4-FFF2-40B4-BE49-F238E27FC236}">
                  <a16:creationId xmlns="" xmlns:a16="http://schemas.microsoft.com/office/drawing/2014/main" id="{AE52F651-5A0D-427E-895F-B0069D61BD2A}"/>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80E006A5-4C28-47E3-A99B-BCDFECD7EEFD}"/>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43FA4BD3-DE1D-4193-8FBC-BB639B879D94}"/>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图片 47">
              <a:extLst>
                <a:ext uri="{FF2B5EF4-FFF2-40B4-BE49-F238E27FC236}">
                  <a16:creationId xmlns="" xmlns:a16="http://schemas.microsoft.com/office/drawing/2014/main" id="{65AD5A0C-3726-4B4B-AFD4-4ACB52BCEF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49" name="图片 48">
              <a:extLst>
                <a:ext uri="{FF2B5EF4-FFF2-40B4-BE49-F238E27FC236}">
                  <a16:creationId xmlns="" xmlns:a16="http://schemas.microsoft.com/office/drawing/2014/main" id="{C579248D-AB41-4785-9FBC-96BF475A58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50" name="图片 49">
              <a:extLst>
                <a:ext uri="{FF2B5EF4-FFF2-40B4-BE49-F238E27FC236}">
                  <a16:creationId xmlns="" xmlns:a16="http://schemas.microsoft.com/office/drawing/2014/main" id="{4364AEDB-0B28-49BF-B9D1-44E8C6B93F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51" name="图片 50">
              <a:extLst>
                <a:ext uri="{FF2B5EF4-FFF2-40B4-BE49-F238E27FC236}">
                  <a16:creationId xmlns="" xmlns:a16="http://schemas.microsoft.com/office/drawing/2014/main" id="{A95F7C14-8A04-4F11-B784-FAD5401002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52" name="图片 51">
              <a:extLst>
                <a:ext uri="{FF2B5EF4-FFF2-40B4-BE49-F238E27FC236}">
                  <a16:creationId xmlns="" xmlns:a16="http://schemas.microsoft.com/office/drawing/2014/main" id="{25889696-5CB0-47AA-997C-F7FBFB64F3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53" name="图片 52">
              <a:extLst>
                <a:ext uri="{FF2B5EF4-FFF2-40B4-BE49-F238E27FC236}">
                  <a16:creationId xmlns="" xmlns:a16="http://schemas.microsoft.com/office/drawing/2014/main" id="{7F077307-62B9-4866-BE18-93578BC830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sp>
          <p:nvSpPr>
            <p:cNvPr id="54" name="文本框 53">
              <a:extLst>
                <a:ext uri="{FF2B5EF4-FFF2-40B4-BE49-F238E27FC236}">
                  <a16:creationId xmlns="" xmlns:a16="http://schemas.microsoft.com/office/drawing/2014/main" id="{7020B3FB-743F-4908-B742-717F60487EC5}"/>
                </a:ext>
              </a:extLst>
            </p:cNvPr>
            <p:cNvSpPr txBox="1"/>
            <p:nvPr/>
          </p:nvSpPr>
          <p:spPr bwMode="gray">
            <a:xfrm>
              <a:off x="8868439" y="4960221"/>
              <a:ext cx="745717" cy="338554"/>
            </a:xfrm>
            <a:prstGeom prst="rect">
              <a:avLst/>
            </a:prstGeom>
            <a:noFill/>
          </p:spPr>
          <p:txBody>
            <a:bodyPr wrap="square" rtlCol="0">
              <a:noAutofit/>
            </a:bodyPr>
            <a:lstStyle/>
            <a:p>
              <a:pPr fontAlgn="ctr"/>
              <a:r>
                <a:rPr lang="en-US" sz="16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Green</a:t>
              </a:r>
            </a:p>
          </p:txBody>
        </p:sp>
        <p:sp>
          <p:nvSpPr>
            <p:cNvPr id="59" name="任意多边形 33">
              <a:extLst>
                <a:ext uri="{FF2B5EF4-FFF2-40B4-BE49-F238E27FC236}">
                  <a16:creationId xmlns="" xmlns:a16="http://schemas.microsoft.com/office/drawing/2014/main" id="{713983B3-664F-421A-ABEE-3C58691B88EB}"/>
                </a:ext>
              </a:extLst>
            </p:cNvPr>
            <p:cNvSpPr/>
            <p:nvPr/>
          </p:nvSpPr>
          <p:spPr bwMode="gray">
            <a:xfrm>
              <a:off x="7621240" y="4582014"/>
              <a:ext cx="1395282" cy="966340"/>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 name="connsiteX0" fmla="*/ 0 w 3859306"/>
                <a:gd name="connsiteY0" fmla="*/ 757268 h 1308598"/>
                <a:gd name="connsiteX1" fmla="*/ 605118 w 3859306"/>
                <a:gd name="connsiteY1" fmla="*/ 1308598 h 1308598"/>
                <a:gd name="connsiteX2" fmla="*/ 1762561 w 3859306"/>
                <a:gd name="connsiteY2" fmla="*/ 0 h 1308598"/>
                <a:gd name="connsiteX3" fmla="*/ 3859306 w 3859306"/>
                <a:gd name="connsiteY3" fmla="*/ 4233 h 1308598"/>
                <a:gd name="connsiteX0" fmla="*/ 0 w 2315390"/>
                <a:gd name="connsiteY0" fmla="*/ 757268 h 1308598"/>
                <a:gd name="connsiteX1" fmla="*/ 605118 w 2315390"/>
                <a:gd name="connsiteY1" fmla="*/ 1308598 h 1308598"/>
                <a:gd name="connsiteX2" fmla="*/ 1762561 w 2315390"/>
                <a:gd name="connsiteY2" fmla="*/ 0 h 1308598"/>
                <a:gd name="connsiteX3" fmla="*/ 2315390 w 2315390"/>
                <a:gd name="connsiteY3" fmla="*/ 22635 h 1308598"/>
                <a:gd name="connsiteX0" fmla="*/ 0 w 2388045"/>
                <a:gd name="connsiteY0" fmla="*/ 771437 h 1322767"/>
                <a:gd name="connsiteX1" fmla="*/ 605118 w 2388045"/>
                <a:gd name="connsiteY1" fmla="*/ 1322767 h 1322767"/>
                <a:gd name="connsiteX2" fmla="*/ 1762561 w 2388045"/>
                <a:gd name="connsiteY2" fmla="*/ 14169 h 1322767"/>
                <a:gd name="connsiteX3" fmla="*/ 2388045 w 2388045"/>
                <a:gd name="connsiteY3" fmla="*/ 0 h 1322767"/>
                <a:gd name="connsiteX0" fmla="*/ 0 w 1762561"/>
                <a:gd name="connsiteY0" fmla="*/ 757268 h 1308598"/>
                <a:gd name="connsiteX1" fmla="*/ 605118 w 1762561"/>
                <a:gd name="connsiteY1" fmla="*/ 1308598 h 1308598"/>
                <a:gd name="connsiteX2" fmla="*/ 1762561 w 1762561"/>
                <a:gd name="connsiteY2" fmla="*/ 0 h 1308598"/>
                <a:gd name="connsiteX0" fmla="*/ 0 w 1762561"/>
                <a:gd name="connsiteY0" fmla="*/ 757268 h 1496527"/>
                <a:gd name="connsiteX1" fmla="*/ 798109 w 1762561"/>
                <a:gd name="connsiteY1" fmla="*/ 1496527 h 1496527"/>
                <a:gd name="connsiteX2" fmla="*/ 1762561 w 1762561"/>
                <a:gd name="connsiteY2" fmla="*/ 0 h 1496527"/>
                <a:gd name="connsiteX0" fmla="*/ 0 w 2258824"/>
                <a:gd name="connsiteY0" fmla="*/ 784115 h 1523374"/>
                <a:gd name="connsiteX1" fmla="*/ 798109 w 2258824"/>
                <a:gd name="connsiteY1" fmla="*/ 1523374 h 1523374"/>
                <a:gd name="connsiteX2" fmla="*/ 2258824 w 2258824"/>
                <a:gd name="connsiteY2" fmla="*/ 0 h 1523374"/>
              </a:gdLst>
              <a:ahLst/>
              <a:cxnLst>
                <a:cxn ang="0">
                  <a:pos x="connsiteX0" y="connsiteY0"/>
                </a:cxn>
                <a:cxn ang="0">
                  <a:pos x="connsiteX1" y="connsiteY1"/>
                </a:cxn>
                <a:cxn ang="0">
                  <a:pos x="connsiteX2" y="connsiteY2"/>
                </a:cxn>
              </a:cxnLst>
              <a:rect l="l" t="t" r="r" b="b"/>
              <a:pathLst>
                <a:path w="2258824" h="1523374">
                  <a:moveTo>
                    <a:pt x="0" y="784115"/>
                  </a:moveTo>
                  <a:lnTo>
                    <a:pt x="798109" y="1523374"/>
                  </a:lnTo>
                  <a:lnTo>
                    <a:pt x="2258824" y="0"/>
                  </a:lnTo>
                </a:path>
              </a:pathLst>
            </a:custGeom>
            <a:noFill/>
            <a:ln w="3810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 xmlns:a16="http://schemas.microsoft.com/office/drawing/2014/main" id="{82E6A23A-3A58-4AE5-B291-9D20BA76C35B}"/>
                </a:ext>
              </a:extLst>
            </p:cNvPr>
            <p:cNvSpPr txBox="1"/>
            <p:nvPr/>
          </p:nvSpPr>
          <p:spPr bwMode="gray">
            <a:xfrm>
              <a:off x="6112422" y="3916913"/>
              <a:ext cx="122592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pic>
          <p:nvPicPr>
            <p:cNvPr id="62" name="图片 61" descr="通用网管-蓝.png">
              <a:extLst>
                <a:ext uri="{FF2B5EF4-FFF2-40B4-BE49-F238E27FC236}">
                  <a16:creationId xmlns="" xmlns:a16="http://schemas.microsoft.com/office/drawing/2014/main" id="{F3B74953-D84E-4053-A678-AED81BB4C9FF}"/>
                </a:ext>
              </a:extLst>
            </p:cNvPr>
            <p:cNvPicPr>
              <a:picLocks noChangeAspect="1"/>
            </p:cNvPicPr>
            <p:nvPr/>
          </p:nvPicPr>
          <p:blipFill>
            <a:blip r:embed="rId4" cstate="print"/>
            <a:stretch>
              <a:fillRect/>
            </a:stretch>
          </p:blipFill>
          <p:spPr bwMode="gray">
            <a:xfrm>
              <a:off x="7166611" y="3939413"/>
              <a:ext cx="389099" cy="318353"/>
            </a:xfrm>
            <a:prstGeom prst="rect">
              <a:avLst/>
            </a:prstGeom>
          </p:spPr>
        </p:pic>
        <p:cxnSp>
          <p:nvCxnSpPr>
            <p:cNvPr id="64" name="直接箭头连接符 63">
              <a:extLst>
                <a:ext uri="{FF2B5EF4-FFF2-40B4-BE49-F238E27FC236}">
                  <a16:creationId xmlns="" xmlns:a16="http://schemas.microsoft.com/office/drawing/2014/main" id="{05BAB071-2F02-484B-9ADE-9DFAE573AA00}"/>
                </a:ext>
              </a:extLst>
            </p:cNvPr>
            <p:cNvCxnSpPr>
              <a:stCxn id="62" idx="2"/>
              <a:endCxn id="48" idx="0"/>
            </p:cNvCxnSpPr>
            <p:nvPr/>
          </p:nvCxnSpPr>
          <p:spPr bwMode="gray">
            <a:xfrm flipH="1">
              <a:off x="7347872" y="4257766"/>
              <a:ext cx="13289" cy="68925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3BD6054D-38F5-4C8A-9811-AD18FBA7564F}"/>
                </a:ext>
              </a:extLst>
            </p:cNvPr>
            <p:cNvSpPr txBox="1"/>
            <p:nvPr/>
          </p:nvSpPr>
          <p:spPr bwMode="gray">
            <a:xfrm>
              <a:off x="5993134" y="4396027"/>
              <a:ext cx="133394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grpSp>
      <p:sp>
        <p:nvSpPr>
          <p:cNvPr id="68" name="圆角矩形 75">
            <a:extLst>
              <a:ext uri="{FF2B5EF4-FFF2-40B4-BE49-F238E27FC236}">
                <a16:creationId xmlns="" xmlns:a16="http://schemas.microsoft.com/office/drawing/2014/main" id="{D4D4B5E0-4A04-4250-A826-7FB7000F3FBA}"/>
              </a:ext>
            </a:extLst>
          </p:cNvPr>
          <p:cNvSpPr/>
          <p:nvPr/>
        </p:nvSpPr>
        <p:spPr bwMode="gray">
          <a:xfrm>
            <a:off x="508518" y="2583180"/>
            <a:ext cx="5587482" cy="35635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75">
            <a:extLst>
              <a:ext uri="{FF2B5EF4-FFF2-40B4-BE49-F238E27FC236}">
                <a16:creationId xmlns="" xmlns:a16="http://schemas.microsoft.com/office/drawing/2014/main" id="{F5345011-D5A9-4A1A-9DB6-19676EDD64B4}"/>
              </a:ext>
            </a:extLst>
          </p:cNvPr>
          <p:cNvSpPr/>
          <p:nvPr/>
        </p:nvSpPr>
        <p:spPr bwMode="gray">
          <a:xfrm>
            <a:off x="6222555" y="2220294"/>
            <a:ext cx="5460927" cy="30292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SR Policy application scenario</a:t>
            </a:r>
          </a:p>
        </p:txBody>
      </p:sp>
      <p:sp>
        <p:nvSpPr>
          <p:cNvPr id="71" name="圆角矩形 75">
            <a:extLst>
              <a:ext uri="{FF2B5EF4-FFF2-40B4-BE49-F238E27FC236}">
                <a16:creationId xmlns="" xmlns:a16="http://schemas.microsoft.com/office/drawing/2014/main" id="{971FA3A3-64BB-4C02-94F1-E67FC3E07C36}"/>
              </a:ext>
            </a:extLst>
          </p:cNvPr>
          <p:cNvSpPr/>
          <p:nvPr/>
        </p:nvSpPr>
        <p:spPr bwMode="gray">
          <a:xfrm>
            <a:off x="6222555" y="2583180"/>
            <a:ext cx="5460927" cy="35635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 xmlns:a16="http://schemas.microsoft.com/office/drawing/2014/main" id="{D18678F2-30E5-443E-BF5D-EE2C928F7B55}"/>
              </a:ext>
            </a:extLst>
          </p:cNvPr>
          <p:cNvSpPr txBox="1"/>
          <p:nvPr/>
        </p:nvSpPr>
        <p:spPr bwMode="gray">
          <a:xfrm flipH="1">
            <a:off x="6276010" y="2598180"/>
            <a:ext cx="5154696" cy="7667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The controller collects information such as the global topology, network bandwidth, and link delay. After computing an SR Policy path based on service requirements, the controller uses BGP to deliver the path to the ingress. </a:t>
            </a:r>
          </a:p>
        </p:txBody>
      </p:sp>
      <p:sp>
        <p:nvSpPr>
          <p:cNvPr id="76" name="文本框 75">
            <a:extLst>
              <a:ext uri="{FF2B5EF4-FFF2-40B4-BE49-F238E27FC236}">
                <a16:creationId xmlns="" xmlns:a16="http://schemas.microsoft.com/office/drawing/2014/main" id="{037607FD-333F-4712-B0E0-A7E925CAE737}"/>
              </a:ext>
            </a:extLst>
          </p:cNvPr>
          <p:cNvSpPr txBox="1"/>
          <p:nvPr/>
        </p:nvSpPr>
        <p:spPr bwMode="gray">
          <a:xfrm flipH="1">
            <a:off x="582529" y="2588655"/>
            <a:ext cx="5387250" cy="7667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spcBef>
                <a:spcPts val="0"/>
              </a:spcBef>
            </a:pPr>
            <a:r>
              <a:rPr lang="en-US" sz="1400" dirty="0">
                <a:latin typeface="Huawei Sans" panose="020C0503030203020204" pitchFamily="34" charset="0"/>
                <a:sym typeface="Huawei Sans" panose="020C0503030203020204" pitchFamily="34" charset="0"/>
              </a:rPr>
              <a:t>A candidate path can contain multiple segment lists, and load balancing can be implemented among these segment lists based on weights.</a:t>
            </a:r>
          </a:p>
          <a:p>
            <a:pPr algn="l">
              <a:lnSpc>
                <a:spcPct val="100000"/>
              </a:lnSpc>
              <a:spcBef>
                <a:spcPts val="0"/>
              </a:spcBef>
            </a:pPr>
            <a:r>
              <a:rPr lang="en-US" sz="1400" dirty="0">
                <a:latin typeface="Huawei Sans" panose="020C0503030203020204" pitchFamily="34" charset="0"/>
                <a:sym typeface="Huawei Sans" panose="020C0503030203020204" pitchFamily="34" charset="0"/>
              </a:rPr>
              <a:t>Candidate paths work in primary/backup mode based on their preferences.</a:t>
            </a:r>
          </a:p>
        </p:txBody>
      </p:sp>
      <p:sp>
        <p:nvSpPr>
          <p:cNvPr id="65" name="五边形 64"/>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7" name="燕尾形 66"/>
          <p:cNvSpPr/>
          <p:nvPr/>
        </p:nvSpPr>
        <p:spPr bwMode="gray">
          <a:xfrm>
            <a:off x="10973936" y="102013"/>
            <a:ext cx="7468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69" name="燕尾形 68"/>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6851356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867CFBD-2C63-4FFA-B26D-E576085AF97B}"/>
              </a:ext>
            </a:extLst>
          </p:cNvPr>
          <p:cNvSpPr>
            <a:spLocks noGrp="1"/>
          </p:cNvSpPr>
          <p:nvPr>
            <p:ph type="title"/>
          </p:nvPr>
        </p:nvSpPr>
        <p:spPr bwMode="gray"/>
        <p:txBody>
          <a:bodyPr/>
          <a:lstStyle/>
          <a:p>
            <a:r>
              <a:rPr lang="en-US"/>
              <a:t>SRv6 Overview</a:t>
            </a:r>
            <a:endParaRPr lang="en-US" dirty="0"/>
          </a:p>
        </p:txBody>
      </p:sp>
      <p:sp>
        <p:nvSpPr>
          <p:cNvPr id="3" name="文本占位符 2">
            <a:extLst>
              <a:ext uri="{FF2B5EF4-FFF2-40B4-BE49-F238E27FC236}">
                <a16:creationId xmlns="" xmlns:a16="http://schemas.microsoft.com/office/drawing/2014/main" id="{985EDA31-F253-4407-BF0A-D4AB73F708C9}"/>
              </a:ext>
            </a:extLst>
          </p:cNvPr>
          <p:cNvSpPr>
            <a:spLocks noGrp="1"/>
          </p:cNvSpPr>
          <p:nvPr>
            <p:ph type="body" sz="quarter" idx="10"/>
          </p:nvPr>
        </p:nvSpPr>
        <p:spPr bwMode="gray"/>
        <p:txBody>
          <a:bodyPr/>
          <a:lstStyle/>
          <a:p>
            <a:r>
              <a:rPr lang="en-US" sz="1600" dirty="0">
                <a:sym typeface="Huawei Sans" panose="020C0503030203020204" pitchFamily="34" charset="0"/>
              </a:rPr>
              <a:t>SRv6 is designed to forward data packets on an IPv6 network using the source routing model.</a:t>
            </a:r>
          </a:p>
          <a:p>
            <a:r>
              <a:rPr lang="en-US" sz="1600" dirty="0">
                <a:sym typeface="Huawei Sans" panose="020C0503030203020204" pitchFamily="34" charset="0"/>
              </a:rPr>
              <a:t>Both SRv6 and SR-MPLS comply with the SR architecture. Their main difference lies in data plane instructions. The former is based on the IPv6 network and uses IPv6 addresses as instructions. In contrast, the latter is based on the MPLS network and uses MPLS labels as instructions.</a:t>
            </a:r>
          </a:p>
        </p:txBody>
      </p:sp>
      <p:grpSp>
        <p:nvGrpSpPr>
          <p:cNvPr id="4" name="组合 3">
            <a:extLst>
              <a:ext uri="{FF2B5EF4-FFF2-40B4-BE49-F238E27FC236}">
                <a16:creationId xmlns="" xmlns:a16="http://schemas.microsoft.com/office/drawing/2014/main" id="{523E1E26-3134-4F60-A6D2-32B5A20C8C96}"/>
              </a:ext>
            </a:extLst>
          </p:cNvPr>
          <p:cNvGrpSpPr/>
          <p:nvPr/>
        </p:nvGrpSpPr>
        <p:grpSpPr bwMode="gray">
          <a:xfrm rot="10800000">
            <a:off x="5687352" y="3537995"/>
            <a:ext cx="1032830" cy="1941018"/>
            <a:chOff x="4518703" y="2205748"/>
            <a:chExt cx="1512166" cy="2521312"/>
          </a:xfrm>
        </p:grpSpPr>
        <p:cxnSp>
          <p:nvCxnSpPr>
            <p:cNvPr id="5" name="直接连接符 4">
              <a:extLst>
                <a:ext uri="{FF2B5EF4-FFF2-40B4-BE49-F238E27FC236}">
                  <a16:creationId xmlns="" xmlns:a16="http://schemas.microsoft.com/office/drawing/2014/main" id="{989B50A6-26D1-4AB4-88D8-3ACB489C05EA}"/>
                </a:ext>
              </a:extLst>
            </p:cNvPr>
            <p:cNvCxnSpPr/>
            <p:nvPr/>
          </p:nvCxnSpPr>
          <p:spPr bwMode="gray">
            <a:xfrm rot="16200000" flipH="1">
              <a:off x="4644458" y="3340649"/>
              <a:ext cx="1260656" cy="1512166"/>
            </a:xfrm>
            <a:prstGeom prst="line">
              <a:avLst/>
            </a:prstGeom>
            <a:solidFill>
              <a:schemeClr val="bg1"/>
            </a:solidFill>
            <a:ln w="12700">
              <a:solidFill>
                <a:schemeClr val="bg1">
                  <a:lumMod val="75000"/>
                </a:schemeClr>
              </a:solidFill>
            </a:ln>
          </p:spPr>
        </p:cxnSp>
        <p:cxnSp>
          <p:nvCxnSpPr>
            <p:cNvPr id="6" name="直接连接符 5">
              <a:extLst>
                <a:ext uri="{FF2B5EF4-FFF2-40B4-BE49-F238E27FC236}">
                  <a16:creationId xmlns="" xmlns:a16="http://schemas.microsoft.com/office/drawing/2014/main" id="{EB3CB8CD-FD14-490C-85C0-0D144A2223D3}"/>
                </a:ext>
              </a:extLst>
            </p:cNvPr>
            <p:cNvCxnSpPr/>
            <p:nvPr/>
          </p:nvCxnSpPr>
          <p:spPr bwMode="gray">
            <a:xfrm rot="16200000">
              <a:off x="4644458" y="2079993"/>
              <a:ext cx="1260656" cy="1512166"/>
            </a:xfrm>
            <a:prstGeom prst="line">
              <a:avLst/>
            </a:prstGeom>
            <a:solidFill>
              <a:schemeClr val="bg1"/>
            </a:solidFill>
            <a:ln w="12700">
              <a:solidFill>
                <a:schemeClr val="bg1">
                  <a:lumMod val="75000"/>
                </a:schemeClr>
              </a:solidFill>
            </a:ln>
          </p:spPr>
        </p:cxnSp>
      </p:grpSp>
      <p:grpSp>
        <p:nvGrpSpPr>
          <p:cNvPr id="7" name="组合 6">
            <a:extLst>
              <a:ext uri="{FF2B5EF4-FFF2-40B4-BE49-F238E27FC236}">
                <a16:creationId xmlns="" xmlns:a16="http://schemas.microsoft.com/office/drawing/2014/main" id="{7A9EA0D2-3567-49ED-A15A-02A023B96FE7}"/>
              </a:ext>
            </a:extLst>
          </p:cNvPr>
          <p:cNvGrpSpPr/>
          <p:nvPr/>
        </p:nvGrpSpPr>
        <p:grpSpPr bwMode="gray">
          <a:xfrm>
            <a:off x="1332722" y="3532499"/>
            <a:ext cx="4358915" cy="1954367"/>
            <a:chOff x="1055163" y="3291162"/>
            <a:chExt cx="4358915" cy="1954367"/>
          </a:xfrm>
        </p:grpSpPr>
        <p:cxnSp>
          <p:nvCxnSpPr>
            <p:cNvPr id="8" name="直接连接符 7">
              <a:extLst>
                <a:ext uri="{FF2B5EF4-FFF2-40B4-BE49-F238E27FC236}">
                  <a16:creationId xmlns="" xmlns:a16="http://schemas.microsoft.com/office/drawing/2014/main" id="{66968E65-A9B6-405C-BE42-F69453C7709D}"/>
                </a:ext>
              </a:extLst>
            </p:cNvPr>
            <p:cNvCxnSpPr/>
            <p:nvPr/>
          </p:nvCxnSpPr>
          <p:spPr bwMode="gray">
            <a:xfrm flipH="1">
              <a:off x="2119315" y="3304511"/>
              <a:ext cx="1760319" cy="19331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5748974E-452E-4DDD-A98A-778F0FB3DA67}"/>
                </a:ext>
              </a:extLst>
            </p:cNvPr>
            <p:cNvCxnSpPr/>
            <p:nvPr/>
          </p:nvCxnSpPr>
          <p:spPr bwMode="gray">
            <a:xfrm flipH="1" flipV="1">
              <a:off x="2117370" y="3291162"/>
              <a:ext cx="1748548" cy="19543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961D794E-1349-46A1-B43A-BCE098C9300B}"/>
                </a:ext>
              </a:extLst>
            </p:cNvPr>
            <p:cNvGrpSpPr/>
            <p:nvPr/>
          </p:nvGrpSpPr>
          <p:grpSpPr bwMode="gray">
            <a:xfrm>
              <a:off x="1055163" y="3296658"/>
              <a:ext cx="1032830" cy="1941018"/>
              <a:chOff x="4518703" y="2205748"/>
              <a:chExt cx="1512166" cy="2521312"/>
            </a:xfrm>
          </p:grpSpPr>
          <p:cxnSp>
            <p:nvCxnSpPr>
              <p:cNvPr id="13" name="直接连接符 12">
                <a:extLst>
                  <a:ext uri="{FF2B5EF4-FFF2-40B4-BE49-F238E27FC236}">
                    <a16:creationId xmlns="" xmlns:a16="http://schemas.microsoft.com/office/drawing/2014/main" id="{CDED6A2C-C12D-4D52-B207-8FA110A3AFB5}"/>
                  </a:ext>
                </a:extLst>
              </p:cNvPr>
              <p:cNvCxnSpPr/>
              <p:nvPr/>
            </p:nvCxnSpPr>
            <p:spPr bwMode="gray">
              <a:xfrm rot="16200000" flipH="1">
                <a:off x="4644458" y="3340649"/>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9796278-5DB9-43CE-A521-F119942A855C}"/>
                  </a:ext>
                </a:extLst>
              </p:cNvPr>
              <p:cNvCxnSpPr/>
              <p:nvPr/>
            </p:nvCxnSpPr>
            <p:spPr bwMode="gray">
              <a:xfrm rot="16200000">
                <a:off x="4644458" y="2079993"/>
                <a:ext cx="1260656" cy="15121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3C2C9171-FDA7-4C58-9CDF-81CCFEDDDECB}"/>
                </a:ext>
              </a:extLst>
            </p:cNvPr>
            <p:cNvCxnSpPr/>
            <p:nvPr/>
          </p:nvCxnSpPr>
          <p:spPr bwMode="gray">
            <a:xfrm flipH="1">
              <a:off x="2101710" y="3296658"/>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7E238A58-89AC-4C32-976A-C44F973C7F10}"/>
                </a:ext>
              </a:extLst>
            </p:cNvPr>
            <p:cNvCxnSpPr/>
            <p:nvPr/>
          </p:nvCxnSpPr>
          <p:spPr bwMode="gray">
            <a:xfrm flipH="1">
              <a:off x="2101710" y="5245529"/>
              <a:ext cx="331236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5" name="直接连接符 14">
            <a:extLst>
              <a:ext uri="{FF2B5EF4-FFF2-40B4-BE49-F238E27FC236}">
                <a16:creationId xmlns="" xmlns:a16="http://schemas.microsoft.com/office/drawing/2014/main" id="{8DBFF01A-F077-4B41-A3D2-57684830A57A}"/>
              </a:ext>
            </a:extLst>
          </p:cNvPr>
          <p:cNvCxnSpPr/>
          <p:nvPr/>
        </p:nvCxnSpPr>
        <p:spPr bwMode="gray">
          <a:xfrm flipV="1">
            <a:off x="4157193" y="3537995"/>
            <a:ext cx="0" cy="1948871"/>
          </a:xfrm>
          <a:prstGeom prst="line">
            <a:avLst/>
          </a:prstGeom>
          <a:solidFill>
            <a:schemeClr val="bg1"/>
          </a:solidFill>
          <a:ln w="12700">
            <a:solidFill>
              <a:schemeClr val="bg1">
                <a:lumMod val="75000"/>
              </a:schemeClr>
            </a:solidFill>
          </a:ln>
        </p:spPr>
      </p:cxnSp>
      <p:pic>
        <p:nvPicPr>
          <p:cNvPr id="16" name="图片 15">
            <a:extLst>
              <a:ext uri="{FF2B5EF4-FFF2-40B4-BE49-F238E27FC236}">
                <a16:creationId xmlns="" xmlns:a16="http://schemas.microsoft.com/office/drawing/2014/main" id="{07E60B93-8DAA-4E3A-9456-E2B2B9C440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3367" y="4259323"/>
            <a:ext cx="540000" cy="442800"/>
          </a:xfrm>
          <a:prstGeom prst="rect">
            <a:avLst/>
          </a:prstGeom>
        </p:spPr>
      </p:pic>
      <p:pic>
        <p:nvPicPr>
          <p:cNvPr id="17" name="图片 16">
            <a:extLst>
              <a:ext uri="{FF2B5EF4-FFF2-40B4-BE49-F238E27FC236}">
                <a16:creationId xmlns="" xmlns:a16="http://schemas.microsoft.com/office/drawing/2014/main" id="{D0C39728-7269-47BE-A7A8-799420E1D1C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69174" y="3310297"/>
            <a:ext cx="540000" cy="442800"/>
          </a:xfrm>
          <a:prstGeom prst="rect">
            <a:avLst/>
          </a:prstGeom>
        </p:spPr>
      </p:pic>
      <p:pic>
        <p:nvPicPr>
          <p:cNvPr id="18" name="图片 17">
            <a:extLst>
              <a:ext uri="{FF2B5EF4-FFF2-40B4-BE49-F238E27FC236}">
                <a16:creationId xmlns="" xmlns:a16="http://schemas.microsoft.com/office/drawing/2014/main" id="{73D7954B-3600-4E95-BE7D-4708ECA051D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69174" y="5208349"/>
            <a:ext cx="540000" cy="442800"/>
          </a:xfrm>
          <a:prstGeom prst="rect">
            <a:avLst/>
          </a:prstGeom>
        </p:spPr>
      </p:pic>
      <p:pic>
        <p:nvPicPr>
          <p:cNvPr id="19" name="图片 18">
            <a:extLst>
              <a:ext uri="{FF2B5EF4-FFF2-40B4-BE49-F238E27FC236}">
                <a16:creationId xmlns="" xmlns:a16="http://schemas.microsoft.com/office/drawing/2014/main" id="{AC488AD1-B524-44BF-83B3-B0CBE7AAA22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5711" y="3310297"/>
            <a:ext cx="540000" cy="442800"/>
          </a:xfrm>
          <a:prstGeom prst="rect">
            <a:avLst/>
          </a:prstGeom>
        </p:spPr>
      </p:pic>
      <p:pic>
        <p:nvPicPr>
          <p:cNvPr id="20" name="图片 19">
            <a:extLst>
              <a:ext uri="{FF2B5EF4-FFF2-40B4-BE49-F238E27FC236}">
                <a16:creationId xmlns="" xmlns:a16="http://schemas.microsoft.com/office/drawing/2014/main" id="{6B63CCBC-566D-4305-9164-908D1774096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95711" y="5208349"/>
            <a:ext cx="540000" cy="442800"/>
          </a:xfrm>
          <a:prstGeom prst="rect">
            <a:avLst/>
          </a:prstGeom>
        </p:spPr>
      </p:pic>
      <p:pic>
        <p:nvPicPr>
          <p:cNvPr id="21" name="图片 20">
            <a:extLst>
              <a:ext uri="{FF2B5EF4-FFF2-40B4-BE49-F238E27FC236}">
                <a16:creationId xmlns="" xmlns:a16="http://schemas.microsoft.com/office/drawing/2014/main" id="{749F3F5F-79B1-484E-9A50-1F9E88172F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87226" y="3310297"/>
            <a:ext cx="540000" cy="442800"/>
          </a:xfrm>
          <a:prstGeom prst="rect">
            <a:avLst/>
          </a:prstGeom>
        </p:spPr>
      </p:pic>
      <p:pic>
        <p:nvPicPr>
          <p:cNvPr id="22" name="图片 21">
            <a:extLst>
              <a:ext uri="{FF2B5EF4-FFF2-40B4-BE49-F238E27FC236}">
                <a16:creationId xmlns="" xmlns:a16="http://schemas.microsoft.com/office/drawing/2014/main" id="{C9F43873-E308-4F90-B2E8-CD4437B1AF6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87226" y="5208349"/>
            <a:ext cx="540000" cy="442800"/>
          </a:xfrm>
          <a:prstGeom prst="rect">
            <a:avLst/>
          </a:prstGeom>
        </p:spPr>
      </p:pic>
      <p:pic>
        <p:nvPicPr>
          <p:cNvPr id="23" name="图片 22">
            <a:extLst>
              <a:ext uri="{FF2B5EF4-FFF2-40B4-BE49-F238E27FC236}">
                <a16:creationId xmlns="" xmlns:a16="http://schemas.microsoft.com/office/drawing/2014/main" id="{8141BF2F-F5EC-4862-91EC-219D136D3C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38964" y="4259323"/>
            <a:ext cx="540000" cy="442800"/>
          </a:xfrm>
          <a:prstGeom prst="rect">
            <a:avLst/>
          </a:prstGeom>
        </p:spPr>
      </p:pic>
      <p:sp>
        <p:nvSpPr>
          <p:cNvPr id="24" name="任意多边形 22">
            <a:extLst>
              <a:ext uri="{FF2B5EF4-FFF2-40B4-BE49-F238E27FC236}">
                <a16:creationId xmlns="" xmlns:a16="http://schemas.microsoft.com/office/drawing/2014/main" id="{D482771A-6C06-45C6-B5C0-E51A6F63E01A}"/>
              </a:ext>
            </a:extLst>
          </p:cNvPr>
          <p:cNvSpPr/>
          <p:nvPr/>
        </p:nvSpPr>
        <p:spPr bwMode="gray">
          <a:xfrm>
            <a:off x="1707138" y="3490750"/>
            <a:ext cx="2231260" cy="97615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Lst>
            <a:ahLst/>
            <a:cxnLst>
              <a:cxn ang="0">
                <a:pos x="connsiteX0" y="connsiteY0"/>
              </a:cxn>
              <a:cxn ang="0">
                <a:pos x="connsiteX1" y="connsiteY1"/>
              </a:cxn>
            </a:cxnLst>
            <a:rect l="l" t="t" r="r" b="b"/>
            <a:pathLst>
              <a:path w="2454085" h="976155">
                <a:moveTo>
                  <a:pt x="0" y="976155"/>
                </a:moveTo>
                <a:cubicBezTo>
                  <a:pt x="373388" y="597161"/>
                  <a:pt x="1156137" y="-133291"/>
                  <a:pt x="2454085" y="2111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a:extLst>
              <a:ext uri="{FF2B5EF4-FFF2-40B4-BE49-F238E27FC236}">
                <a16:creationId xmlns="" xmlns:a16="http://schemas.microsoft.com/office/drawing/2014/main" id="{3AE5A0D7-7B69-4A11-9C9A-34EF58ABDD0E}"/>
              </a:ext>
            </a:extLst>
          </p:cNvPr>
          <p:cNvSpPr/>
          <p:nvPr/>
        </p:nvSpPr>
        <p:spPr bwMode="gray">
          <a:xfrm>
            <a:off x="4456904" y="3403649"/>
            <a:ext cx="1982060" cy="1035685"/>
          </a:xfrm>
          <a:custGeom>
            <a:avLst/>
            <a:gdLst>
              <a:gd name="connsiteX0" fmla="*/ 0 w 3287214"/>
              <a:gd name="connsiteY0" fmla="*/ 103219 h 1772221"/>
              <a:gd name="connsiteX1" fmla="*/ 426128 w 3287214"/>
              <a:gd name="connsiteY1" fmla="*/ 103219 h 1772221"/>
              <a:gd name="connsiteX2" fmla="*/ 2938508 w 3287214"/>
              <a:gd name="connsiteY2" fmla="*/ 129852 h 1772221"/>
              <a:gd name="connsiteX3" fmla="*/ 3204838 w 3287214"/>
              <a:gd name="connsiteY3" fmla="*/ 1772221 h 1772221"/>
              <a:gd name="connsiteX0" fmla="*/ 0 w 3287214"/>
              <a:gd name="connsiteY0" fmla="*/ 0 h 1669002"/>
              <a:gd name="connsiteX1" fmla="*/ 2938508 w 3287214"/>
              <a:gd name="connsiteY1" fmla="*/ 26633 h 1669002"/>
              <a:gd name="connsiteX2" fmla="*/ 3204838 w 3287214"/>
              <a:gd name="connsiteY2" fmla="*/ 1669002 h 1669002"/>
              <a:gd name="connsiteX0" fmla="*/ 0 w 3310312"/>
              <a:gd name="connsiteY0" fmla="*/ 102151 h 1771153"/>
              <a:gd name="connsiteX1" fmla="*/ 2938508 w 3310312"/>
              <a:gd name="connsiteY1" fmla="*/ 128784 h 1771153"/>
              <a:gd name="connsiteX2" fmla="*/ 3204838 w 3310312"/>
              <a:gd name="connsiteY2" fmla="*/ 1771153 h 1771153"/>
              <a:gd name="connsiteX0" fmla="*/ 0 w 3268527"/>
              <a:gd name="connsiteY0" fmla="*/ 449497 h 2118499"/>
              <a:gd name="connsiteX1" fmla="*/ 2823098 w 3268527"/>
              <a:gd name="connsiteY1" fmla="*/ 67757 h 2118499"/>
              <a:gd name="connsiteX2" fmla="*/ 3204838 w 3268527"/>
              <a:gd name="connsiteY2" fmla="*/ 2118499 h 2118499"/>
              <a:gd name="connsiteX0" fmla="*/ 0 w 3245185"/>
              <a:gd name="connsiteY0" fmla="*/ 400710 h 2069712"/>
              <a:gd name="connsiteX1" fmla="*/ 2716566 w 3245185"/>
              <a:gd name="connsiteY1" fmla="*/ 72236 h 2069712"/>
              <a:gd name="connsiteX2" fmla="*/ 3204838 w 3245185"/>
              <a:gd name="connsiteY2" fmla="*/ 2069712 h 2069712"/>
              <a:gd name="connsiteX0" fmla="*/ 0 w 3207623"/>
              <a:gd name="connsiteY0" fmla="*/ 408402 h 2201692"/>
              <a:gd name="connsiteX1" fmla="*/ 2716566 w 3207623"/>
              <a:gd name="connsiteY1" fmla="*/ 79928 h 2201692"/>
              <a:gd name="connsiteX2" fmla="*/ 3160450 w 3207623"/>
              <a:gd name="connsiteY2" fmla="*/ 2201692 h 2201692"/>
              <a:gd name="connsiteX0" fmla="*/ 0 w 3180591"/>
              <a:gd name="connsiteY0" fmla="*/ 408402 h 2201692"/>
              <a:gd name="connsiteX1" fmla="*/ 2716566 w 3180591"/>
              <a:gd name="connsiteY1" fmla="*/ 79928 h 2201692"/>
              <a:gd name="connsiteX2" fmla="*/ 3160450 w 3180591"/>
              <a:gd name="connsiteY2" fmla="*/ 2201692 h 2201692"/>
              <a:gd name="connsiteX0" fmla="*/ 0 w 3598264"/>
              <a:gd name="connsiteY0" fmla="*/ 412296 h 2267729"/>
              <a:gd name="connsiteX1" fmla="*/ 2716566 w 3598264"/>
              <a:gd name="connsiteY1" fmla="*/ 83822 h 2267729"/>
              <a:gd name="connsiteX2" fmla="*/ 3595456 w 3598264"/>
              <a:gd name="connsiteY2" fmla="*/ 2267729 h 2267729"/>
              <a:gd name="connsiteX0" fmla="*/ 0 w 3621154"/>
              <a:gd name="connsiteY0" fmla="*/ 62433 h 1917866"/>
              <a:gd name="connsiteX1" fmla="*/ 3116061 w 3621154"/>
              <a:gd name="connsiteY1" fmla="*/ 168965 h 1917866"/>
              <a:gd name="connsiteX2" fmla="*/ 3595456 w 3621154"/>
              <a:gd name="connsiteY2" fmla="*/ 1917866 h 1917866"/>
              <a:gd name="connsiteX0" fmla="*/ 0 w 3666945"/>
              <a:gd name="connsiteY0" fmla="*/ 0 h 2121763"/>
              <a:gd name="connsiteX1" fmla="*/ 3160450 w 3666945"/>
              <a:gd name="connsiteY1" fmla="*/ 372862 h 2121763"/>
              <a:gd name="connsiteX2" fmla="*/ 3639845 w 3666945"/>
              <a:gd name="connsiteY2" fmla="*/ 2121763 h 2121763"/>
              <a:gd name="connsiteX0" fmla="*/ 0 w 3666945"/>
              <a:gd name="connsiteY0" fmla="*/ 40339 h 2162102"/>
              <a:gd name="connsiteX1" fmla="*/ 3160450 w 3666945"/>
              <a:gd name="connsiteY1" fmla="*/ 413201 h 2162102"/>
              <a:gd name="connsiteX2" fmla="*/ 3639845 w 3666945"/>
              <a:gd name="connsiteY2" fmla="*/ 2162102 h 2162102"/>
              <a:gd name="connsiteX0" fmla="*/ 0 w 3666945"/>
              <a:gd name="connsiteY0" fmla="*/ 47544 h 2116041"/>
              <a:gd name="connsiteX1" fmla="*/ 3160450 w 3666945"/>
              <a:gd name="connsiteY1" fmla="*/ 367140 h 2116041"/>
              <a:gd name="connsiteX2" fmla="*/ 3639845 w 3666945"/>
              <a:gd name="connsiteY2" fmla="*/ 2116041 h 2116041"/>
              <a:gd name="connsiteX0" fmla="*/ 0 w 3666945"/>
              <a:gd name="connsiteY0" fmla="*/ 86260 h 2154757"/>
              <a:gd name="connsiteX1" fmla="*/ 3160450 w 3666945"/>
              <a:gd name="connsiteY1" fmla="*/ 405856 h 2154757"/>
              <a:gd name="connsiteX2" fmla="*/ 3639845 w 3666945"/>
              <a:gd name="connsiteY2" fmla="*/ 2154757 h 2154757"/>
              <a:gd name="connsiteX0" fmla="*/ 0 w 3639845"/>
              <a:gd name="connsiteY0" fmla="*/ 0 h 2068497"/>
              <a:gd name="connsiteX1" fmla="*/ 3639845 w 3639845"/>
              <a:gd name="connsiteY1" fmla="*/ 2068497 h 2068497"/>
              <a:gd name="connsiteX0" fmla="*/ 0 w 3650005"/>
              <a:gd name="connsiteY0" fmla="*/ 0 h 1971977"/>
              <a:gd name="connsiteX1" fmla="*/ 3650005 w 3650005"/>
              <a:gd name="connsiteY1" fmla="*/ 1971977 h 1971977"/>
              <a:gd name="connsiteX0" fmla="*/ 0 w 3650005"/>
              <a:gd name="connsiteY0" fmla="*/ 0 h 1971977"/>
              <a:gd name="connsiteX1" fmla="*/ 3650005 w 3650005"/>
              <a:gd name="connsiteY1" fmla="*/ 1971977 h 1971977"/>
              <a:gd name="connsiteX0" fmla="*/ 0 w 3678831"/>
              <a:gd name="connsiteY0" fmla="*/ 0 h 1971977"/>
              <a:gd name="connsiteX1" fmla="*/ 3650005 w 3678831"/>
              <a:gd name="connsiteY1" fmla="*/ 1971977 h 1971977"/>
              <a:gd name="connsiteX0" fmla="*/ 0 w 3391741"/>
              <a:gd name="connsiteY0" fmla="*/ 0 h 1977057"/>
              <a:gd name="connsiteX1" fmla="*/ 3294405 w 3391741"/>
              <a:gd name="connsiteY1" fmla="*/ 1977057 h 1977057"/>
              <a:gd name="connsiteX0" fmla="*/ 0 w 3389485"/>
              <a:gd name="connsiteY0" fmla="*/ 0 h 1977057"/>
              <a:gd name="connsiteX1" fmla="*/ 3294405 w 3389485"/>
              <a:gd name="connsiteY1" fmla="*/ 1977057 h 1977057"/>
              <a:gd name="connsiteX0" fmla="*/ 0 w 3393324"/>
              <a:gd name="connsiteY0" fmla="*/ 0 h 1916097"/>
              <a:gd name="connsiteX1" fmla="*/ 3299485 w 3393324"/>
              <a:gd name="connsiteY1" fmla="*/ 1916097 h 1916097"/>
              <a:gd name="connsiteX0" fmla="*/ 0 w 3299485"/>
              <a:gd name="connsiteY0" fmla="*/ 0 h 1916097"/>
              <a:gd name="connsiteX1" fmla="*/ 3299485 w 3299485"/>
              <a:gd name="connsiteY1" fmla="*/ 1916097 h 1916097"/>
              <a:gd name="connsiteX0" fmla="*/ 0 w 2088762"/>
              <a:gd name="connsiteY0" fmla="*/ 1341877 h 1341930"/>
              <a:gd name="connsiteX1" fmla="*/ 2083245 w 2088762"/>
              <a:gd name="connsiteY1" fmla="*/ 275077 h 1341930"/>
              <a:gd name="connsiteX0" fmla="*/ 0 w 2083245"/>
              <a:gd name="connsiteY0" fmla="*/ 1089993 h 1090078"/>
              <a:gd name="connsiteX1" fmla="*/ 2083245 w 2083245"/>
              <a:gd name="connsiteY1" fmla="*/ 23193 h 1090078"/>
              <a:gd name="connsiteX0" fmla="*/ 0 w 2083245"/>
              <a:gd name="connsiteY0" fmla="*/ 1098866 h 1098866"/>
              <a:gd name="connsiteX1" fmla="*/ 2083245 w 2083245"/>
              <a:gd name="connsiteY1" fmla="*/ 32066 h 1098866"/>
              <a:gd name="connsiteX0" fmla="*/ 0 w 2200085"/>
              <a:gd name="connsiteY0" fmla="*/ 1158069 h 1158069"/>
              <a:gd name="connsiteX1" fmla="*/ 2200085 w 2200085"/>
              <a:gd name="connsiteY1" fmla="*/ 30309 h 1158069"/>
              <a:gd name="connsiteX0" fmla="*/ 0 w 2200085"/>
              <a:gd name="connsiteY0" fmla="*/ 1157543 h 1157543"/>
              <a:gd name="connsiteX1" fmla="*/ 2200085 w 2200085"/>
              <a:gd name="connsiteY1" fmla="*/ 29783 h 1157543"/>
              <a:gd name="connsiteX0" fmla="*/ 0 w 2454085"/>
              <a:gd name="connsiteY0" fmla="*/ 990184 h 990184"/>
              <a:gd name="connsiteX1" fmla="*/ 2454085 w 2454085"/>
              <a:gd name="connsiteY1" fmla="*/ 35144 h 990184"/>
              <a:gd name="connsiteX0" fmla="*/ 0 w 2454085"/>
              <a:gd name="connsiteY0" fmla="*/ 976155 h 976155"/>
              <a:gd name="connsiteX1" fmla="*/ 2454085 w 2454085"/>
              <a:gd name="connsiteY1" fmla="*/ 21115 h 976155"/>
              <a:gd name="connsiteX0" fmla="*/ 0 w 1927035"/>
              <a:gd name="connsiteY0" fmla="*/ 230395 h 230395"/>
              <a:gd name="connsiteX1" fmla="*/ 1927035 w 1927035"/>
              <a:gd name="connsiteY1" fmla="*/ 173880 h 230395"/>
              <a:gd name="connsiteX0" fmla="*/ 0 w 2165160"/>
              <a:gd name="connsiteY0" fmla="*/ 75406 h 1015841"/>
              <a:gd name="connsiteX1" fmla="*/ 2165160 w 2165160"/>
              <a:gd name="connsiteY1" fmla="*/ 1015841 h 1015841"/>
              <a:gd name="connsiteX0" fmla="*/ 0 w 2165160"/>
              <a:gd name="connsiteY0" fmla="*/ 117592 h 1058027"/>
              <a:gd name="connsiteX1" fmla="*/ 2165160 w 2165160"/>
              <a:gd name="connsiteY1" fmla="*/ 1058027 h 1058027"/>
              <a:gd name="connsiteX0" fmla="*/ 0 w 2165160"/>
              <a:gd name="connsiteY0" fmla="*/ 356 h 940791"/>
              <a:gd name="connsiteX1" fmla="*/ 2165160 w 2165160"/>
              <a:gd name="connsiteY1" fmla="*/ 940791 h 940791"/>
              <a:gd name="connsiteX0" fmla="*/ 0 w 2152460"/>
              <a:gd name="connsiteY0" fmla="*/ 256 h 1035941"/>
              <a:gd name="connsiteX1" fmla="*/ 2152460 w 2152460"/>
              <a:gd name="connsiteY1" fmla="*/ 1035941 h 1035941"/>
              <a:gd name="connsiteX0" fmla="*/ 0 w 2152460"/>
              <a:gd name="connsiteY0" fmla="*/ 0 h 1035685"/>
              <a:gd name="connsiteX1" fmla="*/ 2152460 w 2152460"/>
              <a:gd name="connsiteY1" fmla="*/ 1035685 h 1035685"/>
              <a:gd name="connsiteX0" fmla="*/ 0 w 2152460"/>
              <a:gd name="connsiteY0" fmla="*/ 0 h 1035685"/>
              <a:gd name="connsiteX1" fmla="*/ 2152460 w 2152460"/>
              <a:gd name="connsiteY1" fmla="*/ 1035685 h 1035685"/>
            </a:gdLst>
            <a:ahLst/>
            <a:cxnLst>
              <a:cxn ang="0">
                <a:pos x="connsiteX0" y="connsiteY0"/>
              </a:cxn>
              <a:cxn ang="0">
                <a:pos x="connsiteX1" y="connsiteY1"/>
              </a:cxn>
            </a:cxnLst>
            <a:rect l="l" t="t" r="r" b="b"/>
            <a:pathLst>
              <a:path w="2152460" h="1035685">
                <a:moveTo>
                  <a:pt x="0" y="0"/>
                </a:moveTo>
                <a:cubicBezTo>
                  <a:pt x="1226228" y="40105"/>
                  <a:pt x="1533962" y="312954"/>
                  <a:pt x="2152460" y="1035685"/>
                </a:cubicBezTo>
              </a:path>
            </a:pathLst>
          </a:cu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9C338ACD-086B-4ADA-9BB4-09A140AECA79}"/>
              </a:ext>
            </a:extLst>
          </p:cNvPr>
          <p:cNvSpPr>
            <a:spLocks noChangeAspect="1"/>
          </p:cNvSpPr>
          <p:nvPr/>
        </p:nvSpPr>
        <p:spPr bwMode="gray">
          <a:xfrm>
            <a:off x="2032723" y="3975386"/>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7" name="椭圆 26">
            <a:extLst>
              <a:ext uri="{FF2B5EF4-FFF2-40B4-BE49-F238E27FC236}">
                <a16:creationId xmlns="" xmlns:a16="http://schemas.microsoft.com/office/drawing/2014/main" id="{9C8357B2-6901-42BF-829C-3F5BF0D787A7}"/>
              </a:ext>
            </a:extLst>
          </p:cNvPr>
          <p:cNvSpPr>
            <a:spLocks noChangeAspect="1"/>
          </p:cNvSpPr>
          <p:nvPr/>
        </p:nvSpPr>
        <p:spPr bwMode="gray">
          <a:xfrm>
            <a:off x="4625180" y="3258270"/>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8" name="矩形 27">
            <a:extLst>
              <a:ext uri="{FF2B5EF4-FFF2-40B4-BE49-F238E27FC236}">
                <a16:creationId xmlns="" xmlns:a16="http://schemas.microsoft.com/office/drawing/2014/main" id="{17D34B51-980F-49EE-81A1-D6B8CD644311}"/>
              </a:ext>
            </a:extLst>
          </p:cNvPr>
          <p:cNvSpPr/>
          <p:nvPr/>
        </p:nvSpPr>
        <p:spPr bwMode="gray">
          <a:xfrm>
            <a:off x="3723545" y="2687587"/>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FC00::4</a:t>
            </a:r>
          </a:p>
        </p:txBody>
      </p:sp>
      <p:sp>
        <p:nvSpPr>
          <p:cNvPr id="30" name="椭圆 29">
            <a:extLst>
              <a:ext uri="{FF2B5EF4-FFF2-40B4-BE49-F238E27FC236}">
                <a16:creationId xmlns="" xmlns:a16="http://schemas.microsoft.com/office/drawing/2014/main" id="{30D63C13-D816-4DAB-90DD-FFE1BD39A2FE}"/>
              </a:ext>
            </a:extLst>
          </p:cNvPr>
          <p:cNvSpPr>
            <a:spLocks noChangeAspect="1"/>
          </p:cNvSpPr>
          <p:nvPr/>
        </p:nvSpPr>
        <p:spPr bwMode="gray">
          <a:xfrm>
            <a:off x="6058643" y="4019775"/>
            <a:ext cx="232480" cy="232480"/>
          </a:xfrm>
          <a:prstGeom prst="ellipse">
            <a:avLst/>
          </a:prstGeom>
          <a:solidFill>
            <a:schemeClr val="accent1">
              <a:lumMod val="20000"/>
              <a:lumOff val="80000"/>
            </a:schemeClr>
          </a:solid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31" name="文本框 30">
            <a:extLst>
              <a:ext uri="{FF2B5EF4-FFF2-40B4-BE49-F238E27FC236}">
                <a16:creationId xmlns="" xmlns:a16="http://schemas.microsoft.com/office/drawing/2014/main" id="{18F1C5CD-6F53-4CD1-B4AA-14DC0E209D6E}"/>
              </a:ext>
            </a:extLst>
          </p:cNvPr>
          <p:cNvSpPr txBox="1"/>
          <p:nvPr/>
        </p:nvSpPr>
        <p:spPr bwMode="gray">
          <a:xfrm>
            <a:off x="3950245" y="2978897"/>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2" name="文本框 31">
            <a:extLst>
              <a:ext uri="{FF2B5EF4-FFF2-40B4-BE49-F238E27FC236}">
                <a16:creationId xmlns="" xmlns:a16="http://schemas.microsoft.com/office/drawing/2014/main" id="{E04DC9B0-F5B2-4472-B704-48AEA43A842C}"/>
              </a:ext>
            </a:extLst>
          </p:cNvPr>
          <p:cNvSpPr txBox="1"/>
          <p:nvPr/>
        </p:nvSpPr>
        <p:spPr bwMode="gray">
          <a:xfrm>
            <a:off x="5447934" y="2978897"/>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3" name="文本框 32">
            <a:extLst>
              <a:ext uri="{FF2B5EF4-FFF2-40B4-BE49-F238E27FC236}">
                <a16:creationId xmlns="" xmlns:a16="http://schemas.microsoft.com/office/drawing/2014/main" id="{0338914D-3504-4E1D-9A38-CB8905120BAD}"/>
              </a:ext>
            </a:extLst>
          </p:cNvPr>
          <p:cNvSpPr txBox="1"/>
          <p:nvPr/>
        </p:nvSpPr>
        <p:spPr bwMode="gray">
          <a:xfrm>
            <a:off x="6504119" y="4743062"/>
            <a:ext cx="405880"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4" name="文本框 33">
            <a:extLst>
              <a:ext uri="{FF2B5EF4-FFF2-40B4-BE49-F238E27FC236}">
                <a16:creationId xmlns="" xmlns:a16="http://schemas.microsoft.com/office/drawing/2014/main" id="{962A1134-4F90-439B-A77B-0BC4EB5A4461}"/>
              </a:ext>
            </a:extLst>
          </p:cNvPr>
          <p:cNvSpPr txBox="1"/>
          <p:nvPr/>
        </p:nvSpPr>
        <p:spPr bwMode="gray">
          <a:xfrm>
            <a:off x="1094134" y="4739930"/>
            <a:ext cx="42030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5" name="文本框 34">
            <a:extLst>
              <a:ext uri="{FF2B5EF4-FFF2-40B4-BE49-F238E27FC236}">
                <a16:creationId xmlns="" xmlns:a16="http://schemas.microsoft.com/office/drawing/2014/main" id="{4947F80C-BA43-42B1-83A6-AE7E0CD5336D}"/>
              </a:ext>
            </a:extLst>
          </p:cNvPr>
          <p:cNvSpPr txBox="1"/>
          <p:nvPr/>
        </p:nvSpPr>
        <p:spPr bwMode="gray">
          <a:xfrm>
            <a:off x="2126926" y="2978897"/>
            <a:ext cx="405880" cy="307777"/>
          </a:xfrm>
          <a:prstGeom prst="rect">
            <a:avLst/>
          </a:prstGeom>
          <a:noFill/>
          <a:ln>
            <a:solidFill>
              <a:schemeClr val="bg1"/>
            </a:solidFill>
          </a:ln>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6" name="文本框 35">
            <a:extLst>
              <a:ext uri="{FF2B5EF4-FFF2-40B4-BE49-F238E27FC236}">
                <a16:creationId xmlns="" xmlns:a16="http://schemas.microsoft.com/office/drawing/2014/main" id="{C3AFF049-38CF-4A2B-8B70-409C375F7C41}"/>
              </a:ext>
            </a:extLst>
          </p:cNvPr>
          <p:cNvSpPr txBox="1"/>
          <p:nvPr/>
        </p:nvSpPr>
        <p:spPr bwMode="gray">
          <a:xfrm>
            <a:off x="2126926" y="564720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7" name="文本框 36">
            <a:extLst>
              <a:ext uri="{FF2B5EF4-FFF2-40B4-BE49-F238E27FC236}">
                <a16:creationId xmlns="" xmlns:a16="http://schemas.microsoft.com/office/drawing/2014/main" id="{F3764052-78F4-408F-9D79-B99E254EBAB2}"/>
              </a:ext>
            </a:extLst>
          </p:cNvPr>
          <p:cNvSpPr txBox="1"/>
          <p:nvPr/>
        </p:nvSpPr>
        <p:spPr bwMode="gray">
          <a:xfrm>
            <a:off x="3948953" y="564720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38" name="文本框 37">
            <a:extLst>
              <a:ext uri="{FF2B5EF4-FFF2-40B4-BE49-F238E27FC236}">
                <a16:creationId xmlns="" xmlns:a16="http://schemas.microsoft.com/office/drawing/2014/main" id="{50D2E0C4-38D8-4DAF-A095-927083472FCA}"/>
              </a:ext>
            </a:extLst>
          </p:cNvPr>
          <p:cNvSpPr txBox="1"/>
          <p:nvPr/>
        </p:nvSpPr>
        <p:spPr bwMode="gray">
          <a:xfrm>
            <a:off x="5447934" y="564720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1" name="矩形 40">
            <a:extLst>
              <a:ext uri="{FF2B5EF4-FFF2-40B4-BE49-F238E27FC236}">
                <a16:creationId xmlns="" xmlns:a16="http://schemas.microsoft.com/office/drawing/2014/main" id="{31A37E87-3439-40B7-88C2-E73035DF4F1A}"/>
              </a:ext>
            </a:extLst>
          </p:cNvPr>
          <p:cNvSpPr/>
          <p:nvPr/>
        </p:nvSpPr>
        <p:spPr bwMode="gray">
          <a:xfrm>
            <a:off x="882416" y="3467890"/>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FC00::8</a:t>
            </a:r>
          </a:p>
        </p:txBody>
      </p:sp>
      <p:cxnSp>
        <p:nvCxnSpPr>
          <p:cNvPr id="42" name="直接箭头连接符 41">
            <a:extLst>
              <a:ext uri="{FF2B5EF4-FFF2-40B4-BE49-F238E27FC236}">
                <a16:creationId xmlns="" xmlns:a16="http://schemas.microsoft.com/office/drawing/2014/main" id="{01C9A7D5-B772-4A35-8679-0FC13821FA67}"/>
              </a:ext>
            </a:extLst>
          </p:cNvPr>
          <p:cNvCxnSpPr/>
          <p:nvPr/>
        </p:nvCxnSpPr>
        <p:spPr bwMode="gray">
          <a:xfrm>
            <a:off x="1226888" y="3753097"/>
            <a:ext cx="0" cy="508634"/>
          </a:xfrm>
          <a:prstGeom prst="straightConnector1">
            <a:avLst/>
          </a:prstGeom>
          <a:ln w="76200">
            <a:solidFill>
              <a:schemeClr val="bg1">
                <a:lumMod val="50000"/>
                <a:alpha val="4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6A2A40BC-31F3-4ED2-9595-51C9D1B2F212}"/>
              </a:ext>
            </a:extLst>
          </p:cNvPr>
          <p:cNvSpPr/>
          <p:nvPr/>
        </p:nvSpPr>
        <p:spPr bwMode="gray">
          <a:xfrm>
            <a:off x="7254987" y="3264041"/>
            <a:ext cx="4413478" cy="2121891"/>
          </a:xfrm>
          <a:prstGeom prst="rect">
            <a:avLst/>
          </a:prstGeom>
          <a:solidFill>
            <a:schemeClr val="bg1">
              <a:lumMod val="95000"/>
            </a:schemeClr>
          </a:solidFill>
        </p:spPr>
        <p:txBody>
          <a:bodyPr wrap="square">
            <a:noAutofit/>
          </a:bodyPr>
          <a:lstStyle/>
          <a:p>
            <a:pPr algn="just" fontAlgn="ctr">
              <a:lnSpc>
                <a:spcPts val="2400"/>
              </a:lnSpc>
              <a:spcAft>
                <a:spcPts val="600"/>
              </a:spcAft>
            </a:pPr>
            <a:r>
              <a:rPr lang="en-US" sz="1400" b="1"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Source routing:</a:t>
            </a:r>
          </a:p>
          <a:p>
            <a:pPr marL="285750" indent="-285750" algn="just" fontAlgn="ctr">
              <a:lnSpc>
                <a:spcPts val="2400"/>
              </a:lnSpc>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The source node selects a path and pushes an ordered label stack into the packet.</a:t>
            </a:r>
          </a:p>
          <a:p>
            <a:pPr marL="285750" indent="-285750" algn="just" fontAlgn="ctr">
              <a:lnSpc>
                <a:spcPts val="2400"/>
              </a:lnSpc>
              <a:spcAft>
                <a:spcPts val="600"/>
              </a:spcAft>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Other nodes on the network forward the packet according to the label stack encapsulated into the packet.</a:t>
            </a:r>
          </a:p>
        </p:txBody>
      </p:sp>
      <p:sp>
        <p:nvSpPr>
          <p:cNvPr id="47" name="文本框 46">
            <a:extLst>
              <a:ext uri="{FF2B5EF4-FFF2-40B4-BE49-F238E27FC236}">
                <a16:creationId xmlns="" xmlns:a16="http://schemas.microsoft.com/office/drawing/2014/main" id="{38BF2266-7000-4323-9924-A7805F8CCA32}"/>
              </a:ext>
            </a:extLst>
          </p:cNvPr>
          <p:cNvSpPr txBox="1"/>
          <p:nvPr/>
        </p:nvSpPr>
        <p:spPr bwMode="gray">
          <a:xfrm>
            <a:off x="679302" y="2703680"/>
            <a:ext cx="1095172" cy="307777"/>
          </a:xfrm>
          <a:prstGeom prst="rect">
            <a:avLst/>
          </a:prstGeom>
          <a:noFill/>
          <a:ln>
            <a:solidFill>
              <a:schemeClr val="bg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48" name="矩形 47">
            <a:extLst>
              <a:ext uri="{FF2B5EF4-FFF2-40B4-BE49-F238E27FC236}">
                <a16:creationId xmlns="" xmlns:a16="http://schemas.microsoft.com/office/drawing/2014/main" id="{B1BB2525-B550-410B-B2C8-52C2CC79614C}"/>
              </a:ext>
            </a:extLst>
          </p:cNvPr>
          <p:cNvSpPr/>
          <p:nvPr/>
        </p:nvSpPr>
        <p:spPr bwMode="gray">
          <a:xfrm>
            <a:off x="5257186" y="2687587"/>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FC00::6</a:t>
            </a:r>
          </a:p>
        </p:txBody>
      </p:sp>
      <p:sp>
        <p:nvSpPr>
          <p:cNvPr id="49" name="矩形 48">
            <a:extLst>
              <a:ext uri="{FF2B5EF4-FFF2-40B4-BE49-F238E27FC236}">
                <a16:creationId xmlns="" xmlns:a16="http://schemas.microsoft.com/office/drawing/2014/main" id="{5AA23B0E-0377-4B57-B5E0-C4AF7DCAF08F}"/>
              </a:ext>
            </a:extLst>
          </p:cNvPr>
          <p:cNvSpPr/>
          <p:nvPr/>
        </p:nvSpPr>
        <p:spPr bwMode="gray">
          <a:xfrm>
            <a:off x="3723545" y="5882085"/>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FC00::5</a:t>
            </a:r>
          </a:p>
        </p:txBody>
      </p:sp>
      <p:sp>
        <p:nvSpPr>
          <p:cNvPr id="50" name="矩形 49">
            <a:extLst>
              <a:ext uri="{FF2B5EF4-FFF2-40B4-BE49-F238E27FC236}">
                <a16:creationId xmlns="" xmlns:a16="http://schemas.microsoft.com/office/drawing/2014/main" id="{643C3853-3D10-49D8-899A-F1D91CB6468D}"/>
              </a:ext>
            </a:extLst>
          </p:cNvPr>
          <p:cNvSpPr/>
          <p:nvPr/>
        </p:nvSpPr>
        <p:spPr bwMode="gray">
          <a:xfrm>
            <a:off x="5257186" y="5882085"/>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FC00::7</a:t>
            </a:r>
          </a:p>
        </p:txBody>
      </p:sp>
      <p:sp>
        <p:nvSpPr>
          <p:cNvPr id="51" name="矩形 50">
            <a:extLst>
              <a:ext uri="{FF2B5EF4-FFF2-40B4-BE49-F238E27FC236}">
                <a16:creationId xmlns="" xmlns:a16="http://schemas.microsoft.com/office/drawing/2014/main" id="{A9DBFA19-53FE-465A-8E34-A7CF008E2477}"/>
              </a:ext>
            </a:extLst>
          </p:cNvPr>
          <p:cNvSpPr/>
          <p:nvPr/>
        </p:nvSpPr>
        <p:spPr bwMode="gray">
          <a:xfrm>
            <a:off x="6320073" y="5078155"/>
            <a:ext cx="800219" cy="307777"/>
          </a:xfrm>
          <a:prstGeom prst="rect">
            <a:avLst/>
          </a:prstGeom>
        </p:spPr>
        <p:txBody>
          <a:bodyPr wrap="square">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FC00::8</a:t>
            </a:r>
          </a:p>
        </p:txBody>
      </p:sp>
      <p:sp>
        <p:nvSpPr>
          <p:cNvPr id="52" name="矩形 51">
            <a:extLst>
              <a:ext uri="{FF2B5EF4-FFF2-40B4-BE49-F238E27FC236}">
                <a16:creationId xmlns="" xmlns:a16="http://schemas.microsoft.com/office/drawing/2014/main" id="{E7356980-D236-4257-9C6B-4125DD1B91BE}"/>
              </a:ext>
            </a:extLst>
          </p:cNvPr>
          <p:cNvSpPr/>
          <p:nvPr/>
        </p:nvSpPr>
        <p:spPr bwMode="gray">
          <a:xfrm>
            <a:off x="882416" y="3250027"/>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FC00::6</a:t>
            </a:r>
          </a:p>
        </p:txBody>
      </p:sp>
      <p:sp>
        <p:nvSpPr>
          <p:cNvPr id="53" name="矩形 52">
            <a:extLst>
              <a:ext uri="{FF2B5EF4-FFF2-40B4-BE49-F238E27FC236}">
                <a16:creationId xmlns="" xmlns:a16="http://schemas.microsoft.com/office/drawing/2014/main" id="{AE39F044-D618-49A8-9972-0184559B543C}"/>
              </a:ext>
            </a:extLst>
          </p:cNvPr>
          <p:cNvSpPr/>
          <p:nvPr/>
        </p:nvSpPr>
        <p:spPr bwMode="gray">
          <a:xfrm>
            <a:off x="882416" y="3021880"/>
            <a:ext cx="734806" cy="215444"/>
          </a:xfrm>
          <a:prstGeom prst="rect">
            <a:avLst/>
          </a:prstGeom>
          <a:solidFill>
            <a:srgbClr val="30B5C5"/>
          </a:solidFill>
          <a:ln w="19050">
            <a:solidFill>
              <a:schemeClr val="bg1"/>
            </a:solidFill>
          </a:ln>
        </p:spPr>
        <p:txBody>
          <a:bodyPr wrap="square" lIns="0" tIns="0" rIns="0" bIns="0" anchor="ctr" anchorCtr="0">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FC00::4</a:t>
            </a:r>
          </a:p>
        </p:txBody>
      </p:sp>
      <p:sp>
        <p:nvSpPr>
          <p:cNvPr id="54" name="五边形 53"/>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5" name="燕尾形 54"/>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56" name="燕尾形 55"/>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3646188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C07D97-6798-474C-97E1-3255C3C7C785}"/>
              </a:ext>
            </a:extLst>
          </p:cNvPr>
          <p:cNvSpPr>
            <a:spLocks noGrp="1"/>
          </p:cNvSpPr>
          <p:nvPr>
            <p:ph type="title"/>
          </p:nvPr>
        </p:nvSpPr>
        <p:spPr bwMode="gray"/>
        <p:txBody>
          <a:bodyPr/>
          <a:lstStyle/>
          <a:p>
            <a:r>
              <a:rPr lang="en-US"/>
              <a:t>SRv6 Extension Header</a:t>
            </a:r>
            <a:endParaRPr lang="en-US" dirty="0"/>
          </a:p>
        </p:txBody>
      </p:sp>
      <p:sp>
        <p:nvSpPr>
          <p:cNvPr id="3" name="文本占位符 2">
            <a:extLst>
              <a:ext uri="{FF2B5EF4-FFF2-40B4-BE49-F238E27FC236}">
                <a16:creationId xmlns="" xmlns:a16="http://schemas.microsoft.com/office/drawing/2014/main" id="{3AA9C8C0-9281-4C90-90CF-C3AABC0F4D30}"/>
              </a:ext>
            </a:extLst>
          </p:cNvPr>
          <p:cNvSpPr>
            <a:spLocks noGrp="1"/>
          </p:cNvSpPr>
          <p:nvPr>
            <p:ph type="body" sz="quarter" idx="10"/>
          </p:nvPr>
        </p:nvSpPr>
        <p:spPr bwMode="gray"/>
        <p:txBody>
          <a:bodyPr/>
          <a:lstStyle/>
          <a:p>
            <a:r>
              <a:rPr lang="en-US" sz="1800">
                <a:sym typeface="Huawei Sans" panose="020C0503030203020204" pitchFamily="34" charset="0"/>
              </a:rPr>
              <a:t>SRv6 adds a segment routing header (SRH) to IPv6 packets. The SRH contains an explicit IPv6 address stack. During the forwarding process, SRv6 nodes continuously update the destination address and offset the address stack to complete hop-by-hop forwarding.</a:t>
            </a:r>
          </a:p>
          <a:p>
            <a:endParaRPr lang="en-US" altLang="zh-CN" sz="1800" dirty="0">
              <a:sym typeface="Huawei Sans" panose="020C0503030203020204" pitchFamily="34" charset="0"/>
            </a:endParaRPr>
          </a:p>
        </p:txBody>
      </p:sp>
      <p:graphicFrame>
        <p:nvGraphicFramePr>
          <p:cNvPr id="6" name="表格 5">
            <a:extLst>
              <a:ext uri="{FF2B5EF4-FFF2-40B4-BE49-F238E27FC236}">
                <a16:creationId xmlns="" xmlns:a16="http://schemas.microsoft.com/office/drawing/2014/main" id="{2EA7C745-0818-4D00-A2EF-0D2E878A5D01}"/>
              </a:ext>
            </a:extLst>
          </p:cNvPr>
          <p:cNvGraphicFramePr>
            <a:graphicFrameLocks noGrp="1"/>
          </p:cNvGraphicFramePr>
          <p:nvPr>
            <p:extLst>
              <p:ext uri="{D42A27DB-BD31-4B8C-83A1-F6EECF244321}">
                <p14:modId xmlns:p14="http://schemas.microsoft.com/office/powerpoint/2010/main" val="3516184035"/>
              </p:ext>
            </p:extLst>
          </p:nvPr>
        </p:nvGraphicFramePr>
        <p:xfrm>
          <a:off x="1668473" y="2887846"/>
          <a:ext cx="4497284" cy="3127361"/>
        </p:xfrm>
        <a:graphic>
          <a:graphicData uri="http://schemas.openxmlformats.org/drawingml/2006/table">
            <a:tbl>
              <a:tblPr/>
              <a:tblGrid>
                <a:gridCol w="1124321">
                  <a:extLst>
                    <a:ext uri="{9D8B030D-6E8A-4147-A177-3AD203B41FA5}">
                      <a16:colId xmlns="" xmlns:a16="http://schemas.microsoft.com/office/drawing/2014/main" val="20000"/>
                    </a:ext>
                  </a:extLst>
                </a:gridCol>
                <a:gridCol w="1124321">
                  <a:extLst>
                    <a:ext uri="{9D8B030D-6E8A-4147-A177-3AD203B41FA5}">
                      <a16:colId xmlns="" xmlns:a16="http://schemas.microsoft.com/office/drawing/2014/main" val="20001"/>
                    </a:ext>
                  </a:extLst>
                </a:gridCol>
                <a:gridCol w="281080">
                  <a:extLst>
                    <a:ext uri="{9D8B030D-6E8A-4147-A177-3AD203B41FA5}">
                      <a16:colId xmlns="" xmlns:a16="http://schemas.microsoft.com/office/drawing/2014/main" val="20002"/>
                    </a:ext>
                  </a:extLst>
                </a:gridCol>
                <a:gridCol w="843241">
                  <a:extLst>
                    <a:ext uri="{9D8B030D-6E8A-4147-A177-3AD203B41FA5}">
                      <a16:colId xmlns="" xmlns:a16="http://schemas.microsoft.com/office/drawing/2014/main" val="20003"/>
                    </a:ext>
                  </a:extLst>
                </a:gridCol>
                <a:gridCol w="1124321">
                  <a:extLst>
                    <a:ext uri="{9D8B030D-6E8A-4147-A177-3AD203B41FA5}">
                      <a16:colId xmlns="" xmlns:a16="http://schemas.microsoft.com/office/drawing/2014/main" val="20004"/>
                    </a:ext>
                  </a:extLst>
                </a:gridCol>
              </a:tblGrid>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Version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Traffic Class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Flow Label</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0"/>
                  </a:ext>
                </a:extLst>
              </a:tr>
              <a:tr h="267826">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Length</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Next=43</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Hop Limit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extLst>
                  <a:ext uri="{0D108BD9-81ED-4DB2-BD59-A6C34878D82A}">
                    <a16:rowId xmlns="" xmlns:a16="http://schemas.microsoft.com/office/drawing/2014/main" val="10001"/>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Source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2"/>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Destination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rgbClr val="92D050"/>
                    </a:solidFill>
                  </a:tcPr>
                </a:tc>
                <a:extLst>
                  <a:ext uri="{0D108BD9-81ED-4DB2-BD59-A6C34878D82A}">
                    <a16:rowId xmlns="" xmlns:a16="http://schemas.microsoft.com/office/drawing/2014/main" val="10003"/>
                  </a:ext>
                </a:extLst>
              </a:tr>
              <a:tr h="449101">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Next Header</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err="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Hdr</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Ext Len</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gridSpan="2">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Routing Type=4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1"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Segments Left</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extLst>
                  <a:ext uri="{0D108BD9-81ED-4DB2-BD59-A6C34878D82A}">
                    <a16:rowId xmlns="" xmlns:a16="http://schemas.microsoft.com/office/drawing/2014/main" val="10004"/>
                  </a:ext>
                </a:extLst>
              </a:tr>
              <a:tr h="267826">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Last Entry</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Flags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gridSpan="3">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Tag </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5"/>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algn="l" defTabSz="911273" rtl="0" eaLnBrk="1" fontAlgn="ctr" latinLnBrk="0" hangingPunct="1"/>
                      <a:r>
                        <a:rPr lang="en-US" sz="1400" b="0"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List[0]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6"/>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List[1]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7"/>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Segment List[2] (128-bit IPv6 address)</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08"/>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marL="0" marR="0" lvl="0" indent="0" algn="l" defTabSz="911273" rtl="0" eaLnBrk="1" fontAlgn="ctr" latinLnBrk="0" hangingPunct="1">
                        <a:lnSpc>
                          <a:spcPct val="100000"/>
                        </a:lnSpc>
                        <a:spcBef>
                          <a:spcPts val="0"/>
                        </a:spcBef>
                        <a:spcAft>
                          <a:spcPts val="0"/>
                        </a:spcAft>
                        <a:buClrTx/>
                        <a:buSzTx/>
                        <a:buFontTx/>
                        <a:buNone/>
                        <a:tabLst/>
                        <a:defRPr/>
                      </a:pPr>
                      <a:r>
                        <a:rPr lang="en-US" sz="1400" b="0" i="0" u="none" strike="noStrike"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Optional TLV Objects (Variable)</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56C4D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67826">
                <a:tc gridSpan="5">
                  <a:txBody>
                    <a:bodyPr/>
                    <a:lstStyle>
                      <a:lvl1pPr marL="0" algn="l" defTabSz="914034" rtl="0" eaLnBrk="1" latinLnBrk="0" hangingPunct="1">
                        <a:defRPr sz="1799" kern="1200">
                          <a:solidFill>
                            <a:schemeClr val="dk1"/>
                          </a:solidFill>
                          <a:latin typeface="FrutigerNext LT Medium"/>
                          <a:ea typeface="微软雅黑"/>
                          <a:cs typeface="宋体"/>
                        </a:defRPr>
                      </a:lvl1pPr>
                      <a:lvl2pPr marL="457017" algn="l" defTabSz="914034" rtl="0" eaLnBrk="1" latinLnBrk="0" hangingPunct="1">
                        <a:defRPr sz="1799" kern="1200">
                          <a:solidFill>
                            <a:schemeClr val="dk1"/>
                          </a:solidFill>
                          <a:latin typeface="FrutigerNext LT Medium"/>
                          <a:ea typeface="微软雅黑"/>
                          <a:cs typeface="宋体"/>
                        </a:defRPr>
                      </a:lvl2pPr>
                      <a:lvl3pPr marL="914034" algn="l" defTabSz="914034" rtl="0" eaLnBrk="1" latinLnBrk="0" hangingPunct="1">
                        <a:defRPr sz="1799" kern="1200">
                          <a:solidFill>
                            <a:schemeClr val="dk1"/>
                          </a:solidFill>
                          <a:latin typeface="FrutigerNext LT Medium"/>
                          <a:ea typeface="微软雅黑"/>
                          <a:cs typeface="宋体"/>
                        </a:defRPr>
                      </a:lvl3pPr>
                      <a:lvl4pPr marL="1371051" algn="l" defTabSz="914034" rtl="0" eaLnBrk="1" latinLnBrk="0" hangingPunct="1">
                        <a:defRPr sz="1799" kern="1200">
                          <a:solidFill>
                            <a:schemeClr val="dk1"/>
                          </a:solidFill>
                          <a:latin typeface="FrutigerNext LT Medium"/>
                          <a:ea typeface="微软雅黑"/>
                          <a:cs typeface="宋体"/>
                        </a:defRPr>
                      </a:lvl4pPr>
                      <a:lvl5pPr marL="1828068" algn="l" defTabSz="914034" rtl="0" eaLnBrk="1" latinLnBrk="0" hangingPunct="1">
                        <a:defRPr sz="1799" kern="1200">
                          <a:solidFill>
                            <a:schemeClr val="dk1"/>
                          </a:solidFill>
                          <a:latin typeface="FrutigerNext LT Medium"/>
                          <a:ea typeface="微软雅黑"/>
                          <a:cs typeface="宋体"/>
                        </a:defRPr>
                      </a:lvl5pPr>
                      <a:lvl6pPr marL="2285086" algn="l" defTabSz="914034" rtl="0" eaLnBrk="1" latinLnBrk="0" hangingPunct="1">
                        <a:defRPr sz="1799" kern="1200">
                          <a:solidFill>
                            <a:schemeClr val="dk1"/>
                          </a:solidFill>
                          <a:latin typeface="FrutigerNext LT Medium"/>
                          <a:ea typeface="微软雅黑"/>
                          <a:cs typeface="宋体"/>
                        </a:defRPr>
                      </a:lvl6pPr>
                      <a:lvl7pPr marL="2742103" algn="l" defTabSz="914034" rtl="0" eaLnBrk="1" latinLnBrk="0" hangingPunct="1">
                        <a:defRPr sz="1799" kern="1200">
                          <a:solidFill>
                            <a:schemeClr val="dk1"/>
                          </a:solidFill>
                          <a:latin typeface="FrutigerNext LT Medium"/>
                          <a:ea typeface="微软雅黑"/>
                          <a:cs typeface="宋体"/>
                        </a:defRPr>
                      </a:lvl7pPr>
                      <a:lvl8pPr marL="3199120" algn="l" defTabSz="914034" rtl="0" eaLnBrk="1" latinLnBrk="0" hangingPunct="1">
                        <a:defRPr sz="1799" kern="1200">
                          <a:solidFill>
                            <a:schemeClr val="dk1"/>
                          </a:solidFill>
                          <a:latin typeface="FrutigerNext LT Medium"/>
                          <a:ea typeface="微软雅黑"/>
                          <a:cs typeface="宋体"/>
                        </a:defRPr>
                      </a:lvl8pPr>
                      <a:lvl9pPr marL="3656137" algn="l" defTabSz="914034" rtl="0" eaLnBrk="1" latinLnBrk="0" hangingPunct="1">
                        <a:defRPr sz="1799" kern="1200">
                          <a:solidFill>
                            <a:schemeClr val="dk1"/>
                          </a:solidFill>
                          <a:latin typeface="FrutigerNext LT Medium"/>
                          <a:ea typeface="微软雅黑"/>
                          <a:cs typeface="宋体"/>
                        </a:defRPr>
                      </a:lvl9pPr>
                    </a:lstStyle>
                    <a:p>
                      <a:pPr algn="l" fontAlgn="ct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a:t>
                      </a:r>
                      <a:r>
                        <a:rPr lang="en-US" sz="1400" b="0" i="0" u="none" strike="noStrike" baseline="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v6 </a:t>
                      </a:r>
                      <a:r>
                        <a:rPr lang="en-US" sz="1400" b="0" i="0" u="none" strike="noStrike"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a:txBody>
                  <a:tcPr marL="9523" marR="9523" marT="9523" marB="0" anchor="ctr" anchorCtr="1">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50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tc hMerge="1">
                  <a:txBody>
                    <a:bodyPr/>
                    <a:lstStyle/>
                    <a:p>
                      <a:pPr algn="l" rtl="0"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9525" marR="9525" marT="9525" marB="0" anchor="ctr" anchorCtr="1">
                    <a:solidFill>
                      <a:schemeClr val="accent6">
                        <a:lumMod val="75000"/>
                      </a:schemeClr>
                    </a:solidFill>
                  </a:tcPr>
                </a:tc>
                <a:extLst>
                  <a:ext uri="{0D108BD9-81ED-4DB2-BD59-A6C34878D82A}">
                    <a16:rowId xmlns="" xmlns:a16="http://schemas.microsoft.com/office/drawing/2014/main" val="10010"/>
                  </a:ext>
                </a:extLst>
              </a:tr>
            </a:tbl>
          </a:graphicData>
        </a:graphic>
      </p:graphicFrame>
      <p:sp>
        <p:nvSpPr>
          <p:cNvPr id="7" name="矩形 6">
            <a:extLst>
              <a:ext uri="{FF2B5EF4-FFF2-40B4-BE49-F238E27FC236}">
                <a16:creationId xmlns="" xmlns:a16="http://schemas.microsoft.com/office/drawing/2014/main" id="{89E77516-A9F6-4F72-A379-95DC4A587E19}"/>
              </a:ext>
            </a:extLst>
          </p:cNvPr>
          <p:cNvSpPr/>
          <p:nvPr/>
        </p:nvSpPr>
        <p:spPr bwMode="gray">
          <a:xfrm>
            <a:off x="7181946" y="5034547"/>
            <a:ext cx="1700322" cy="307777"/>
          </a:xfrm>
          <a:prstGeom prst="rect">
            <a:avLst/>
          </a:prstGeom>
          <a:ln>
            <a:solidFill>
              <a:srgbClr val="56C4D2"/>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IPv6 address stack</a:t>
            </a:r>
          </a:p>
        </p:txBody>
      </p:sp>
      <p:grpSp>
        <p:nvGrpSpPr>
          <p:cNvPr id="13" name="组合 12">
            <a:extLst>
              <a:ext uri="{FF2B5EF4-FFF2-40B4-BE49-F238E27FC236}">
                <a16:creationId xmlns="" xmlns:a16="http://schemas.microsoft.com/office/drawing/2014/main" id="{D6AAD938-F8E9-47D7-94F0-9837D8A4EB12}"/>
              </a:ext>
            </a:extLst>
          </p:cNvPr>
          <p:cNvGrpSpPr/>
          <p:nvPr/>
        </p:nvGrpSpPr>
        <p:grpSpPr bwMode="gray">
          <a:xfrm>
            <a:off x="1449120" y="2308457"/>
            <a:ext cx="5098851" cy="415499"/>
            <a:chOff x="1209352" y="2089356"/>
            <a:chExt cx="5098851" cy="486631"/>
          </a:xfrm>
        </p:grpSpPr>
        <p:sp>
          <p:nvSpPr>
            <p:cNvPr id="14" name="Rectangle 2">
              <a:extLst>
                <a:ext uri="{FF2B5EF4-FFF2-40B4-BE49-F238E27FC236}">
                  <a16:creationId xmlns="" xmlns:a16="http://schemas.microsoft.com/office/drawing/2014/main" id="{D7FB5A4D-9802-4667-B8A4-50D248722258}"/>
                </a:ext>
              </a:extLst>
            </p:cNvPr>
            <p:cNvSpPr/>
            <p:nvPr/>
          </p:nvSpPr>
          <p:spPr bwMode="gray">
            <a:xfrm>
              <a:off x="5163082" y="2089356"/>
              <a:ext cx="1145121" cy="486631"/>
            </a:xfrm>
            <a:prstGeom prst="rect">
              <a:avLst/>
            </a:prstGeom>
            <a:solidFill>
              <a:schemeClr val="bg1">
                <a:lumMod val="50000"/>
              </a:schemeClr>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Payload</a:t>
              </a:r>
            </a:p>
          </p:txBody>
        </p:sp>
        <p:sp>
          <p:nvSpPr>
            <p:cNvPr id="15" name="Rectangle 2">
              <a:extLst>
                <a:ext uri="{FF2B5EF4-FFF2-40B4-BE49-F238E27FC236}">
                  <a16:creationId xmlns="" xmlns:a16="http://schemas.microsoft.com/office/drawing/2014/main" id="{65527381-B6F4-41D8-AD42-1AD2E2586D77}"/>
                </a:ext>
              </a:extLst>
            </p:cNvPr>
            <p:cNvSpPr/>
            <p:nvPr/>
          </p:nvSpPr>
          <p:spPr bwMode="gray">
            <a:xfrm>
              <a:off x="1209352" y="2089357"/>
              <a:ext cx="1464400" cy="486630"/>
            </a:xfrm>
            <a:prstGeom prst="rect">
              <a:avLst/>
            </a:prstGeom>
            <a:solidFill>
              <a:schemeClr val="bg1">
                <a:lumMod val="50000"/>
              </a:schemeClr>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Header</a:t>
              </a:r>
            </a:p>
          </p:txBody>
        </p:sp>
        <p:sp>
          <p:nvSpPr>
            <p:cNvPr id="16" name="Rectangle 2">
              <a:extLst>
                <a:ext uri="{FF2B5EF4-FFF2-40B4-BE49-F238E27FC236}">
                  <a16:creationId xmlns="" xmlns:a16="http://schemas.microsoft.com/office/drawing/2014/main" id="{235E732F-75E5-4ACD-B162-B14D23BDC971}"/>
                </a:ext>
              </a:extLst>
            </p:cNvPr>
            <p:cNvSpPr/>
            <p:nvPr/>
          </p:nvSpPr>
          <p:spPr bwMode="gray">
            <a:xfrm>
              <a:off x="2694876" y="2089357"/>
              <a:ext cx="2456064" cy="486630"/>
            </a:xfrm>
            <a:prstGeom prst="rect">
              <a:avLst/>
            </a:prstGeom>
            <a:solidFill>
              <a:srgbClr val="56C4D2"/>
            </a:solidFill>
            <a:ln w="25400" cap="flat" cmpd="sng" algn="ctr">
              <a:noFill/>
              <a:prstDash val="solid"/>
              <a:headEnd/>
              <a:tailEnd/>
            </a:ln>
            <a:effectLst/>
          </p:spPr>
          <p:txBody>
            <a:bodyPr wrap="square" rtlCol="0" anchor="ctr">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chemeClr val="bg1"/>
                  </a:solidFill>
                  <a:uLnTx/>
                  <a:uFillTx/>
                  <a:latin typeface="Huawei Sans" panose="020C0503030203020204" pitchFamily="34" charset="0"/>
                  <a:ea typeface="方正兰亭黑简体" panose="02000000000000000000" pitchFamily="2" charset="-122"/>
                  <a:sym typeface="Huawei Sans" panose="020C0503030203020204" pitchFamily="34" charset="0"/>
                </a:rPr>
                <a:t>IPv6 SRH (IPv6 Extension Header)</a:t>
              </a:r>
            </a:p>
          </p:txBody>
        </p:sp>
      </p:grpSp>
      <p:sp>
        <p:nvSpPr>
          <p:cNvPr id="17" name="矩形 16">
            <a:extLst>
              <a:ext uri="{FF2B5EF4-FFF2-40B4-BE49-F238E27FC236}">
                <a16:creationId xmlns="" xmlns:a16="http://schemas.microsoft.com/office/drawing/2014/main" id="{3A110ED5-5C4F-4956-8E0E-A470A7AF8841}"/>
              </a:ext>
            </a:extLst>
          </p:cNvPr>
          <p:cNvSpPr/>
          <p:nvPr/>
        </p:nvSpPr>
        <p:spPr bwMode="gray">
          <a:xfrm>
            <a:off x="1511300" y="4714555"/>
            <a:ext cx="4921157" cy="1013892"/>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a:extLst>
              <a:ext uri="{FF2B5EF4-FFF2-40B4-BE49-F238E27FC236}">
                <a16:creationId xmlns="" xmlns:a16="http://schemas.microsoft.com/office/drawing/2014/main" id="{1DFB830E-B1BD-45A6-9421-2A4BE246540E}"/>
              </a:ext>
            </a:extLst>
          </p:cNvPr>
          <p:cNvCxnSpPr>
            <a:cxnSpLocks/>
            <a:stCxn id="17" idx="3"/>
            <a:endCxn id="7" idx="1"/>
          </p:cNvCxnSpPr>
          <p:nvPr/>
        </p:nvCxnSpPr>
        <p:spPr bwMode="gray">
          <a:xfrm flipV="1">
            <a:off x="6432457" y="5188436"/>
            <a:ext cx="749489" cy="33065"/>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81B7A9F9-50DF-47DF-A9E0-24C9C3B06145}"/>
              </a:ext>
            </a:extLst>
          </p:cNvPr>
          <p:cNvSpPr/>
          <p:nvPr/>
        </p:nvSpPr>
        <p:spPr bwMode="gray">
          <a:xfrm>
            <a:off x="7029545" y="4130654"/>
            <a:ext cx="2800255" cy="738664"/>
          </a:xfrm>
          <a:prstGeom prst="rect">
            <a:avLst/>
          </a:prstGeom>
          <a:ln>
            <a:solidFill>
              <a:srgbClr val="56C4D2"/>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Offset pointer: The value decrements by 1 hop by hop from bottom to top.</a:t>
            </a:r>
          </a:p>
        </p:txBody>
      </p:sp>
      <p:cxnSp>
        <p:nvCxnSpPr>
          <p:cNvPr id="24" name="直接箭头连接符 23">
            <a:extLst>
              <a:ext uri="{FF2B5EF4-FFF2-40B4-BE49-F238E27FC236}">
                <a16:creationId xmlns="" xmlns:a16="http://schemas.microsoft.com/office/drawing/2014/main" id="{069ABB1C-A48D-4DBB-9345-464D144870FA}"/>
              </a:ext>
            </a:extLst>
          </p:cNvPr>
          <p:cNvCxnSpPr>
            <a:cxnSpLocks/>
            <a:endCxn id="23" idx="1"/>
          </p:cNvCxnSpPr>
          <p:nvPr/>
        </p:nvCxnSpPr>
        <p:spPr bwMode="gray">
          <a:xfrm>
            <a:off x="6165757" y="4284543"/>
            <a:ext cx="863788" cy="215443"/>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EF00176A-FCF9-4197-AFAD-95FD4D58532E}"/>
              </a:ext>
            </a:extLst>
          </p:cNvPr>
          <p:cNvSpPr/>
          <p:nvPr/>
        </p:nvSpPr>
        <p:spPr bwMode="gray">
          <a:xfrm>
            <a:off x="1511300" y="3716338"/>
            <a:ext cx="4921157" cy="260663"/>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 xmlns:a16="http://schemas.microsoft.com/office/drawing/2014/main" id="{841F49B5-4D0B-450D-AB57-64D0EE4463F1}"/>
              </a:ext>
            </a:extLst>
          </p:cNvPr>
          <p:cNvSpPr/>
          <p:nvPr/>
        </p:nvSpPr>
        <p:spPr bwMode="gray">
          <a:xfrm>
            <a:off x="7029545" y="3168286"/>
            <a:ext cx="2685955" cy="523220"/>
          </a:xfrm>
          <a:prstGeom prst="rect">
            <a:avLst/>
          </a:prstGeom>
          <a:ln>
            <a:solidFill>
              <a:srgbClr val="56C4D2"/>
            </a:solidFill>
          </a:ln>
        </p:spPr>
        <p:txBody>
          <a:bodyPr wrap="square">
            <a:noAutofit/>
          </a:bodyPr>
          <a:lstStyle/>
          <a:p>
            <a:pPr algn="ctr" defTabSz="914400" fontAlgn="ctr">
              <a:spcBef>
                <a:spcPct val="0"/>
              </a:spcBef>
              <a:spcAft>
                <a:spcPct val="0"/>
              </a:spcAft>
              <a:buClr>
                <a:srgbClr val="FF0000"/>
              </a:buClr>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next-hop IPv6 address is changed based on the pointer.</a:t>
            </a:r>
          </a:p>
        </p:txBody>
      </p:sp>
      <p:cxnSp>
        <p:nvCxnSpPr>
          <p:cNvPr id="30" name="直接箭头连接符 29">
            <a:extLst>
              <a:ext uri="{FF2B5EF4-FFF2-40B4-BE49-F238E27FC236}">
                <a16:creationId xmlns="" xmlns:a16="http://schemas.microsoft.com/office/drawing/2014/main" id="{8F1A07B8-0CC3-447A-80CE-EBE712A585BE}"/>
              </a:ext>
            </a:extLst>
          </p:cNvPr>
          <p:cNvCxnSpPr>
            <a:cxnSpLocks/>
            <a:stCxn id="28" idx="3"/>
            <a:endCxn id="29" idx="1"/>
          </p:cNvCxnSpPr>
          <p:nvPr/>
        </p:nvCxnSpPr>
        <p:spPr bwMode="gray">
          <a:xfrm flipV="1">
            <a:off x="6432457" y="3429896"/>
            <a:ext cx="597088" cy="41677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8" name="五边形 17"/>
          <p:cNvSpPr/>
          <p:nvPr/>
        </p:nvSpPr>
        <p:spPr bwMode="gray">
          <a:xfrm>
            <a:off x="9429717" y="102013"/>
            <a:ext cx="746837"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20" name="燕尾形 19"/>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21" name="燕尾形 20"/>
          <p:cNvSpPr/>
          <p:nvPr/>
        </p:nvSpPr>
        <p:spPr bwMode="gray">
          <a:xfrm>
            <a:off x="10102621" y="102013"/>
            <a:ext cx="94525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25825498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 xmlns:a16="http://schemas.microsoft.com/office/drawing/2014/main" id="{AF6849CF-A251-468D-9BD6-508E5BB46F1E}"/>
              </a:ext>
            </a:extLst>
          </p:cNvPr>
          <p:cNvSpPr/>
          <p:nvPr/>
        </p:nvSpPr>
        <p:spPr bwMode="gray">
          <a:xfrm>
            <a:off x="1777302" y="1678518"/>
            <a:ext cx="5294662" cy="3536489"/>
          </a:xfrm>
          <a:prstGeom prst="rect">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C584E6BE-870C-43C1-AC43-F04EB0BC1CAF}"/>
              </a:ext>
            </a:extLst>
          </p:cNvPr>
          <p:cNvSpPr>
            <a:spLocks noGrp="1"/>
          </p:cNvSpPr>
          <p:nvPr>
            <p:ph type="title"/>
          </p:nvPr>
        </p:nvSpPr>
        <p:spPr bwMode="gray"/>
        <p:txBody>
          <a:bodyPr/>
          <a:lstStyle/>
          <a:p>
            <a:r>
              <a:rPr lang="en-US" dirty="0"/>
              <a:t>Summary: WAN Bearer Technologies</a:t>
            </a:r>
          </a:p>
        </p:txBody>
      </p:sp>
      <p:pic>
        <p:nvPicPr>
          <p:cNvPr id="5" name="Picture 2" descr="G:\做的项目\公共\扁平图标切换\更新2015_01_21\oss扁平图标库2015_01_21更新-04.png">
            <a:extLst>
              <a:ext uri="{FF2B5EF4-FFF2-40B4-BE49-F238E27FC236}">
                <a16:creationId xmlns="" xmlns:a16="http://schemas.microsoft.com/office/drawing/2014/main" id="{34E21181-8E51-4144-B881-CD9A89B1CCC0}"/>
              </a:ext>
            </a:extLst>
          </p:cNvPr>
          <p:cNvPicPr>
            <a:picLocks noChangeAspect="1" noChangeArrowheads="1"/>
          </p:cNvPicPr>
          <p:nvPr/>
        </p:nvPicPr>
        <p:blipFill>
          <a:blip r:embed="rId3" cstate="print"/>
          <a:stretch>
            <a:fillRect/>
          </a:stretch>
        </p:blipFill>
        <p:spPr bwMode="gray">
          <a:xfrm>
            <a:off x="1699233" y="3063650"/>
            <a:ext cx="353331" cy="289089"/>
          </a:xfrm>
          <a:prstGeom prst="rect">
            <a:avLst/>
          </a:prstGeom>
          <a:noFill/>
        </p:spPr>
      </p:pic>
      <p:pic>
        <p:nvPicPr>
          <p:cNvPr id="6" name="Picture 2" descr="G:\做的项目\公共\扁平图标切换\更新2015_01_21\oss扁平图标库2015_01_21更新-04.png">
            <a:extLst>
              <a:ext uri="{FF2B5EF4-FFF2-40B4-BE49-F238E27FC236}">
                <a16:creationId xmlns="" xmlns:a16="http://schemas.microsoft.com/office/drawing/2014/main" id="{AE137A0E-DC53-485D-969D-A2446FAD930C}"/>
              </a:ext>
            </a:extLst>
          </p:cNvPr>
          <p:cNvPicPr>
            <a:picLocks noChangeAspect="1" noChangeArrowheads="1"/>
          </p:cNvPicPr>
          <p:nvPr/>
        </p:nvPicPr>
        <p:blipFill>
          <a:blip r:embed="rId3" cstate="print"/>
          <a:stretch>
            <a:fillRect/>
          </a:stretch>
        </p:blipFill>
        <p:spPr bwMode="gray">
          <a:xfrm>
            <a:off x="2469018" y="3063650"/>
            <a:ext cx="353331" cy="289089"/>
          </a:xfrm>
          <a:prstGeom prst="rect">
            <a:avLst/>
          </a:prstGeom>
          <a:noFill/>
        </p:spPr>
      </p:pic>
      <p:cxnSp>
        <p:nvCxnSpPr>
          <p:cNvPr id="7" name="直接连接符 6">
            <a:extLst>
              <a:ext uri="{FF2B5EF4-FFF2-40B4-BE49-F238E27FC236}">
                <a16:creationId xmlns="" xmlns:a16="http://schemas.microsoft.com/office/drawing/2014/main" id="{2E7FA941-DED3-4314-9B5F-90F0576DB194}"/>
              </a:ext>
            </a:extLst>
          </p:cNvPr>
          <p:cNvCxnSpPr>
            <a:stCxn id="5" idx="3"/>
            <a:endCxn id="6" idx="1"/>
          </p:cNvCxnSpPr>
          <p:nvPr/>
        </p:nvCxnSpPr>
        <p:spPr bwMode="gray">
          <a:xfrm>
            <a:off x="2052564" y="3208195"/>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G:\做的项目\公共\扁平图标切换\更新2015_01_21\oss扁平图标库2015_01_21更新-04.png">
            <a:extLst>
              <a:ext uri="{FF2B5EF4-FFF2-40B4-BE49-F238E27FC236}">
                <a16:creationId xmlns="" xmlns:a16="http://schemas.microsoft.com/office/drawing/2014/main" id="{7C65EEE6-0181-4850-97F0-F0BEEA87121D}"/>
              </a:ext>
            </a:extLst>
          </p:cNvPr>
          <p:cNvPicPr>
            <a:picLocks noChangeAspect="1" noChangeArrowheads="1"/>
          </p:cNvPicPr>
          <p:nvPr/>
        </p:nvPicPr>
        <p:blipFill>
          <a:blip r:embed="rId3" cstate="print"/>
          <a:stretch>
            <a:fillRect/>
          </a:stretch>
        </p:blipFill>
        <p:spPr bwMode="gray">
          <a:xfrm>
            <a:off x="1699233" y="3601701"/>
            <a:ext cx="353331" cy="289089"/>
          </a:xfrm>
          <a:prstGeom prst="rect">
            <a:avLst/>
          </a:prstGeom>
          <a:noFill/>
        </p:spPr>
      </p:pic>
      <p:pic>
        <p:nvPicPr>
          <p:cNvPr id="9" name="Picture 2" descr="G:\做的项目\公共\扁平图标切换\更新2015_01_21\oss扁平图标库2015_01_21更新-04.png">
            <a:extLst>
              <a:ext uri="{FF2B5EF4-FFF2-40B4-BE49-F238E27FC236}">
                <a16:creationId xmlns="" xmlns:a16="http://schemas.microsoft.com/office/drawing/2014/main" id="{6DCB18A2-614D-4E04-840B-A42FD92B468E}"/>
              </a:ext>
            </a:extLst>
          </p:cNvPr>
          <p:cNvPicPr>
            <a:picLocks noChangeAspect="1" noChangeArrowheads="1"/>
          </p:cNvPicPr>
          <p:nvPr/>
        </p:nvPicPr>
        <p:blipFill>
          <a:blip r:embed="rId3" cstate="print"/>
          <a:stretch>
            <a:fillRect/>
          </a:stretch>
        </p:blipFill>
        <p:spPr bwMode="gray">
          <a:xfrm>
            <a:off x="2469018" y="3601701"/>
            <a:ext cx="353331" cy="289089"/>
          </a:xfrm>
          <a:prstGeom prst="rect">
            <a:avLst/>
          </a:prstGeom>
          <a:noFill/>
        </p:spPr>
      </p:pic>
      <p:cxnSp>
        <p:nvCxnSpPr>
          <p:cNvPr id="10" name="直接连接符 9">
            <a:extLst>
              <a:ext uri="{FF2B5EF4-FFF2-40B4-BE49-F238E27FC236}">
                <a16:creationId xmlns="" xmlns:a16="http://schemas.microsoft.com/office/drawing/2014/main" id="{1257516F-F5E3-43D0-854B-A64A384B30C5}"/>
              </a:ext>
            </a:extLst>
          </p:cNvPr>
          <p:cNvCxnSpPr>
            <a:cxnSpLocks/>
            <a:stCxn id="8" idx="3"/>
            <a:endCxn id="9" idx="1"/>
          </p:cNvCxnSpPr>
          <p:nvPr/>
        </p:nvCxnSpPr>
        <p:spPr bwMode="gray">
          <a:xfrm>
            <a:off x="2052564" y="3746246"/>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E51C3A51-A24A-48AD-9CDC-91F5FE93BADE}"/>
              </a:ext>
            </a:extLst>
          </p:cNvPr>
          <p:cNvCxnSpPr>
            <a:cxnSpLocks/>
            <a:stCxn id="5" idx="2"/>
            <a:endCxn id="8" idx="0"/>
          </p:cNvCxnSpPr>
          <p:nvPr/>
        </p:nvCxnSpPr>
        <p:spPr bwMode="gray">
          <a:xfrm>
            <a:off x="1875899"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0783128-8E6D-4E56-94C1-69A992CFE297}"/>
              </a:ext>
            </a:extLst>
          </p:cNvPr>
          <p:cNvCxnSpPr>
            <a:cxnSpLocks/>
            <a:stCxn id="6" idx="2"/>
            <a:endCxn id="9" idx="0"/>
          </p:cNvCxnSpPr>
          <p:nvPr/>
        </p:nvCxnSpPr>
        <p:spPr bwMode="gray">
          <a:xfrm>
            <a:off x="2645684"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G:\做的项目\公共\扁平图标切换\更新2015_01_21\oss扁平图标库2015_01_21更新-04.png">
            <a:extLst>
              <a:ext uri="{FF2B5EF4-FFF2-40B4-BE49-F238E27FC236}">
                <a16:creationId xmlns="" xmlns:a16="http://schemas.microsoft.com/office/drawing/2014/main" id="{5E7BEE26-5298-4751-8D46-9DABCA04CB54}"/>
              </a:ext>
            </a:extLst>
          </p:cNvPr>
          <p:cNvPicPr>
            <a:picLocks noChangeAspect="1" noChangeArrowheads="1"/>
          </p:cNvPicPr>
          <p:nvPr/>
        </p:nvPicPr>
        <p:blipFill>
          <a:blip r:embed="rId3" cstate="print"/>
          <a:stretch>
            <a:fillRect/>
          </a:stretch>
        </p:blipFill>
        <p:spPr bwMode="gray">
          <a:xfrm>
            <a:off x="5978061" y="3068815"/>
            <a:ext cx="353331" cy="289089"/>
          </a:xfrm>
          <a:prstGeom prst="rect">
            <a:avLst/>
          </a:prstGeom>
          <a:noFill/>
        </p:spPr>
      </p:pic>
      <p:pic>
        <p:nvPicPr>
          <p:cNvPr id="14" name="Picture 2" descr="G:\做的项目\公共\扁平图标切换\更新2015_01_21\oss扁平图标库2015_01_21更新-04.png">
            <a:extLst>
              <a:ext uri="{FF2B5EF4-FFF2-40B4-BE49-F238E27FC236}">
                <a16:creationId xmlns="" xmlns:a16="http://schemas.microsoft.com/office/drawing/2014/main" id="{7EB008A0-DFDE-4325-ADCE-0B114FBA7AEC}"/>
              </a:ext>
            </a:extLst>
          </p:cNvPr>
          <p:cNvPicPr>
            <a:picLocks noChangeAspect="1" noChangeArrowheads="1"/>
          </p:cNvPicPr>
          <p:nvPr/>
        </p:nvPicPr>
        <p:blipFill>
          <a:blip r:embed="rId3" cstate="print"/>
          <a:stretch>
            <a:fillRect/>
          </a:stretch>
        </p:blipFill>
        <p:spPr bwMode="gray">
          <a:xfrm>
            <a:off x="6785945" y="3068815"/>
            <a:ext cx="353331" cy="289089"/>
          </a:xfrm>
          <a:prstGeom prst="rect">
            <a:avLst/>
          </a:prstGeom>
          <a:noFill/>
        </p:spPr>
      </p:pic>
      <p:cxnSp>
        <p:nvCxnSpPr>
          <p:cNvPr id="15" name="直接连接符 14">
            <a:extLst>
              <a:ext uri="{FF2B5EF4-FFF2-40B4-BE49-F238E27FC236}">
                <a16:creationId xmlns="" xmlns:a16="http://schemas.microsoft.com/office/drawing/2014/main" id="{FBC56AC0-AB69-42F8-8118-E549862D0DB4}"/>
              </a:ext>
            </a:extLst>
          </p:cNvPr>
          <p:cNvCxnSpPr>
            <a:stCxn id="13" idx="3"/>
            <a:endCxn id="14" idx="1"/>
          </p:cNvCxnSpPr>
          <p:nvPr/>
        </p:nvCxnSpPr>
        <p:spPr bwMode="gray">
          <a:xfrm>
            <a:off x="6331392"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Picture 2" descr="G:\做的项目\公共\扁平图标切换\更新2015_01_21\oss扁平图标库2015_01_21更新-04.png">
            <a:extLst>
              <a:ext uri="{FF2B5EF4-FFF2-40B4-BE49-F238E27FC236}">
                <a16:creationId xmlns="" xmlns:a16="http://schemas.microsoft.com/office/drawing/2014/main" id="{0D687B6F-3E2D-406F-BB73-FD80AA7463B9}"/>
              </a:ext>
            </a:extLst>
          </p:cNvPr>
          <p:cNvPicPr>
            <a:picLocks noChangeAspect="1" noChangeArrowheads="1"/>
          </p:cNvPicPr>
          <p:nvPr/>
        </p:nvPicPr>
        <p:blipFill>
          <a:blip r:embed="rId3" cstate="print"/>
          <a:stretch>
            <a:fillRect/>
          </a:stretch>
        </p:blipFill>
        <p:spPr bwMode="gray">
          <a:xfrm>
            <a:off x="5978061" y="3606866"/>
            <a:ext cx="353331" cy="289089"/>
          </a:xfrm>
          <a:prstGeom prst="rect">
            <a:avLst/>
          </a:prstGeom>
          <a:noFill/>
        </p:spPr>
      </p:pic>
      <p:pic>
        <p:nvPicPr>
          <p:cNvPr id="17" name="Picture 2" descr="G:\做的项目\公共\扁平图标切换\更新2015_01_21\oss扁平图标库2015_01_21更新-04.png">
            <a:extLst>
              <a:ext uri="{FF2B5EF4-FFF2-40B4-BE49-F238E27FC236}">
                <a16:creationId xmlns="" xmlns:a16="http://schemas.microsoft.com/office/drawing/2014/main" id="{5237FC93-0A0E-47C1-8BE1-079699B21AF2}"/>
              </a:ext>
            </a:extLst>
          </p:cNvPr>
          <p:cNvPicPr>
            <a:picLocks noChangeAspect="1" noChangeArrowheads="1"/>
          </p:cNvPicPr>
          <p:nvPr/>
        </p:nvPicPr>
        <p:blipFill>
          <a:blip r:embed="rId3" cstate="print"/>
          <a:stretch>
            <a:fillRect/>
          </a:stretch>
        </p:blipFill>
        <p:spPr bwMode="gray">
          <a:xfrm>
            <a:off x="6785945" y="3606866"/>
            <a:ext cx="353331" cy="289089"/>
          </a:xfrm>
          <a:prstGeom prst="rect">
            <a:avLst/>
          </a:prstGeom>
          <a:noFill/>
        </p:spPr>
      </p:pic>
      <p:cxnSp>
        <p:nvCxnSpPr>
          <p:cNvPr id="18" name="直接连接符 17">
            <a:extLst>
              <a:ext uri="{FF2B5EF4-FFF2-40B4-BE49-F238E27FC236}">
                <a16:creationId xmlns="" xmlns:a16="http://schemas.microsoft.com/office/drawing/2014/main" id="{59C06CFB-51B6-43D9-8AE0-982B3C4488C7}"/>
              </a:ext>
            </a:extLst>
          </p:cNvPr>
          <p:cNvCxnSpPr>
            <a:cxnSpLocks/>
            <a:stCxn id="16" idx="3"/>
            <a:endCxn id="17" idx="1"/>
          </p:cNvCxnSpPr>
          <p:nvPr/>
        </p:nvCxnSpPr>
        <p:spPr bwMode="gray">
          <a:xfrm>
            <a:off x="6331392"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EE5460EA-32DE-4250-8364-7982FB1844CD}"/>
              </a:ext>
            </a:extLst>
          </p:cNvPr>
          <p:cNvCxnSpPr>
            <a:cxnSpLocks/>
            <a:stCxn id="13" idx="2"/>
            <a:endCxn id="16" idx="0"/>
          </p:cNvCxnSpPr>
          <p:nvPr/>
        </p:nvCxnSpPr>
        <p:spPr bwMode="gray">
          <a:xfrm>
            <a:off x="6154727"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2810EC14-90C0-41FE-94F1-B1F177B298F5}"/>
              </a:ext>
            </a:extLst>
          </p:cNvPr>
          <p:cNvCxnSpPr>
            <a:cxnSpLocks/>
            <a:stCxn id="14" idx="2"/>
            <a:endCxn id="17" idx="0"/>
          </p:cNvCxnSpPr>
          <p:nvPr/>
        </p:nvCxnSpPr>
        <p:spPr bwMode="gray">
          <a:xfrm>
            <a:off x="6962611"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652C1FD4-9196-4BF8-81E8-44C24AA60EE5}"/>
              </a:ext>
            </a:extLst>
          </p:cNvPr>
          <p:cNvCxnSpPr>
            <a:stCxn id="110" idx="3"/>
            <a:endCxn id="111" idx="1"/>
          </p:cNvCxnSpPr>
          <p:nvPr/>
        </p:nvCxnSpPr>
        <p:spPr bwMode="gray">
          <a:xfrm>
            <a:off x="4174835" y="1761643"/>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 descr="G:\做的项目\公共\扁平图标切换\更新2015_01_21\oss扁平图标库2015_01_21更新-04.png">
            <a:extLst>
              <a:ext uri="{FF2B5EF4-FFF2-40B4-BE49-F238E27FC236}">
                <a16:creationId xmlns="" xmlns:a16="http://schemas.microsoft.com/office/drawing/2014/main" id="{8690C0C0-8895-4CA0-9BB3-3FD5C128FDCA}"/>
              </a:ext>
            </a:extLst>
          </p:cNvPr>
          <p:cNvPicPr>
            <a:picLocks noChangeAspect="1" noChangeArrowheads="1"/>
          </p:cNvPicPr>
          <p:nvPr/>
        </p:nvPicPr>
        <p:blipFill>
          <a:blip r:embed="rId3" cstate="print"/>
          <a:stretch>
            <a:fillRect/>
          </a:stretch>
        </p:blipFill>
        <p:spPr bwMode="gray">
          <a:xfrm>
            <a:off x="3821504" y="2186899"/>
            <a:ext cx="353331" cy="289089"/>
          </a:xfrm>
          <a:prstGeom prst="rect">
            <a:avLst/>
          </a:prstGeom>
          <a:noFill/>
        </p:spPr>
      </p:pic>
      <p:pic>
        <p:nvPicPr>
          <p:cNvPr id="23" name="Picture 2" descr="G:\做的项目\公共\扁平图标切换\更新2015_01_21\oss扁平图标库2015_01_21更新-04.png">
            <a:extLst>
              <a:ext uri="{FF2B5EF4-FFF2-40B4-BE49-F238E27FC236}">
                <a16:creationId xmlns="" xmlns:a16="http://schemas.microsoft.com/office/drawing/2014/main" id="{7B66B504-F0B9-4898-BE84-E52C0CB5B5C5}"/>
              </a:ext>
            </a:extLst>
          </p:cNvPr>
          <p:cNvPicPr>
            <a:picLocks noChangeAspect="1" noChangeArrowheads="1"/>
          </p:cNvPicPr>
          <p:nvPr/>
        </p:nvPicPr>
        <p:blipFill>
          <a:blip r:embed="rId3" cstate="print"/>
          <a:stretch>
            <a:fillRect/>
          </a:stretch>
        </p:blipFill>
        <p:spPr bwMode="gray">
          <a:xfrm>
            <a:off x="4696064" y="2186899"/>
            <a:ext cx="353331" cy="289089"/>
          </a:xfrm>
          <a:prstGeom prst="rect">
            <a:avLst/>
          </a:prstGeom>
          <a:noFill/>
        </p:spPr>
      </p:pic>
      <p:cxnSp>
        <p:nvCxnSpPr>
          <p:cNvPr id="24" name="直接连接符 23">
            <a:extLst>
              <a:ext uri="{FF2B5EF4-FFF2-40B4-BE49-F238E27FC236}">
                <a16:creationId xmlns="" xmlns:a16="http://schemas.microsoft.com/office/drawing/2014/main" id="{BDD1E5BC-D9F7-49B8-B344-89D34F821DC4}"/>
              </a:ext>
            </a:extLst>
          </p:cNvPr>
          <p:cNvCxnSpPr>
            <a:stCxn id="22" idx="3"/>
            <a:endCxn id="23" idx="1"/>
          </p:cNvCxnSpPr>
          <p:nvPr/>
        </p:nvCxnSpPr>
        <p:spPr bwMode="gray">
          <a:xfrm>
            <a:off x="4174835" y="2331444"/>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B3AED025-F253-4217-85A1-7822D4F69567}"/>
              </a:ext>
            </a:extLst>
          </p:cNvPr>
          <p:cNvCxnSpPr>
            <a:cxnSpLocks/>
            <a:stCxn id="106" idx="2"/>
            <a:endCxn id="22" idx="0"/>
          </p:cNvCxnSpPr>
          <p:nvPr/>
        </p:nvCxnSpPr>
        <p:spPr bwMode="gray">
          <a:xfrm>
            <a:off x="399817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30664754-B6E4-4B2A-A78C-B04B2C18CADA}"/>
              </a:ext>
            </a:extLst>
          </p:cNvPr>
          <p:cNvCxnSpPr>
            <a:cxnSpLocks/>
            <a:stCxn id="107" idx="2"/>
            <a:endCxn id="23" idx="0"/>
          </p:cNvCxnSpPr>
          <p:nvPr/>
        </p:nvCxnSpPr>
        <p:spPr bwMode="gray">
          <a:xfrm>
            <a:off x="487273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Picture 2" descr="G:\做的项目\公共\扁平图标切换\更新2015_01_21\oss扁平图标库2015_01_21更新-04.png">
            <a:extLst>
              <a:ext uri="{FF2B5EF4-FFF2-40B4-BE49-F238E27FC236}">
                <a16:creationId xmlns="" xmlns:a16="http://schemas.microsoft.com/office/drawing/2014/main" id="{DE24FAE3-1EBE-4381-86E6-383AA690D05F}"/>
              </a:ext>
            </a:extLst>
          </p:cNvPr>
          <p:cNvPicPr>
            <a:picLocks noChangeAspect="1" noChangeArrowheads="1"/>
          </p:cNvPicPr>
          <p:nvPr/>
        </p:nvPicPr>
        <p:blipFill>
          <a:blip r:embed="rId3" cstate="print"/>
          <a:stretch>
            <a:fillRect/>
          </a:stretch>
        </p:blipFill>
        <p:spPr bwMode="gray">
          <a:xfrm>
            <a:off x="2398034" y="5011642"/>
            <a:ext cx="353331" cy="289089"/>
          </a:xfrm>
          <a:prstGeom prst="rect">
            <a:avLst/>
          </a:prstGeom>
          <a:noFill/>
        </p:spPr>
      </p:pic>
      <p:pic>
        <p:nvPicPr>
          <p:cNvPr id="28" name="Picture 2" descr="G:\做的项目\公共\扁平图标切换\更新2015_01_21\oss扁平图标库2015_01_21更新-04.png">
            <a:extLst>
              <a:ext uri="{FF2B5EF4-FFF2-40B4-BE49-F238E27FC236}">
                <a16:creationId xmlns="" xmlns:a16="http://schemas.microsoft.com/office/drawing/2014/main" id="{88F15158-37D4-4C6D-BBB7-07AFEDB9C570}"/>
              </a:ext>
            </a:extLst>
          </p:cNvPr>
          <p:cNvPicPr>
            <a:picLocks noChangeAspect="1" noChangeArrowheads="1"/>
          </p:cNvPicPr>
          <p:nvPr/>
        </p:nvPicPr>
        <p:blipFill>
          <a:blip r:embed="rId3" cstate="print"/>
          <a:stretch>
            <a:fillRect/>
          </a:stretch>
        </p:blipFill>
        <p:spPr bwMode="gray">
          <a:xfrm>
            <a:off x="4723967" y="5011642"/>
            <a:ext cx="353331" cy="289089"/>
          </a:xfrm>
          <a:prstGeom prst="rect">
            <a:avLst/>
          </a:prstGeom>
          <a:noFill/>
        </p:spPr>
      </p:pic>
      <p:pic>
        <p:nvPicPr>
          <p:cNvPr id="29" name="Picture 2" descr="G:\做的项目\公共\扁平图标切换\更新2015_01_21\oss扁平图标库2015_01_21更新-04.png">
            <a:extLst>
              <a:ext uri="{FF2B5EF4-FFF2-40B4-BE49-F238E27FC236}">
                <a16:creationId xmlns="" xmlns:a16="http://schemas.microsoft.com/office/drawing/2014/main" id="{F7E6690D-7638-4992-85BF-7BC21BBA222D}"/>
              </a:ext>
            </a:extLst>
          </p:cNvPr>
          <p:cNvPicPr>
            <a:picLocks noChangeAspect="1" noChangeArrowheads="1"/>
          </p:cNvPicPr>
          <p:nvPr/>
        </p:nvPicPr>
        <p:blipFill>
          <a:blip r:embed="rId3" cstate="print"/>
          <a:stretch>
            <a:fillRect/>
          </a:stretch>
        </p:blipFill>
        <p:spPr bwMode="gray">
          <a:xfrm>
            <a:off x="6055726" y="5011642"/>
            <a:ext cx="353331" cy="289089"/>
          </a:xfrm>
          <a:prstGeom prst="rect">
            <a:avLst/>
          </a:prstGeom>
          <a:noFill/>
        </p:spPr>
      </p:pic>
      <p:cxnSp>
        <p:nvCxnSpPr>
          <p:cNvPr id="30" name="直接连接符 29">
            <a:extLst>
              <a:ext uri="{FF2B5EF4-FFF2-40B4-BE49-F238E27FC236}">
                <a16:creationId xmlns="" xmlns:a16="http://schemas.microsoft.com/office/drawing/2014/main" id="{7AB8DE7E-9900-4539-941D-8BF4FC4D6743}"/>
              </a:ext>
            </a:extLst>
          </p:cNvPr>
          <p:cNvCxnSpPr>
            <a:stCxn id="28" idx="3"/>
            <a:endCxn id="29" idx="1"/>
          </p:cNvCxnSpPr>
          <p:nvPr/>
        </p:nvCxnSpPr>
        <p:spPr bwMode="gray">
          <a:xfrm>
            <a:off x="5077298" y="5156187"/>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Picture 2" descr="G:\做的项目\公共\扁平图标切换\更新2015_01_21\oss扁平图标库2015_01_21更新-04.png">
            <a:extLst>
              <a:ext uri="{FF2B5EF4-FFF2-40B4-BE49-F238E27FC236}">
                <a16:creationId xmlns="" xmlns:a16="http://schemas.microsoft.com/office/drawing/2014/main" id="{0243F00B-455A-473D-8D3D-F13D4EC87E0E}"/>
              </a:ext>
            </a:extLst>
          </p:cNvPr>
          <p:cNvPicPr>
            <a:picLocks noChangeAspect="1" noChangeArrowheads="1"/>
          </p:cNvPicPr>
          <p:nvPr/>
        </p:nvPicPr>
        <p:blipFill>
          <a:blip r:embed="rId3" cstate="print"/>
          <a:stretch>
            <a:fillRect/>
          </a:stretch>
        </p:blipFill>
        <p:spPr bwMode="gray">
          <a:xfrm>
            <a:off x="1719477" y="4162008"/>
            <a:ext cx="353331" cy="289089"/>
          </a:xfrm>
          <a:prstGeom prst="rect">
            <a:avLst/>
          </a:prstGeom>
          <a:noFill/>
        </p:spPr>
      </p:pic>
      <p:pic>
        <p:nvPicPr>
          <p:cNvPr id="34" name="Picture 2" descr="G:\做的项目\公共\扁平图标切换\更新2015_01_21\oss扁平图标库2015_01_21更新-04.png">
            <a:extLst>
              <a:ext uri="{FF2B5EF4-FFF2-40B4-BE49-F238E27FC236}">
                <a16:creationId xmlns="" xmlns:a16="http://schemas.microsoft.com/office/drawing/2014/main" id="{E4AAFBBB-AE82-44F7-BF4B-B0065F9A7556}"/>
              </a:ext>
            </a:extLst>
          </p:cNvPr>
          <p:cNvPicPr>
            <a:picLocks noChangeAspect="1" noChangeArrowheads="1"/>
          </p:cNvPicPr>
          <p:nvPr/>
        </p:nvPicPr>
        <p:blipFill>
          <a:blip r:embed="rId3" cstate="print"/>
          <a:stretch>
            <a:fillRect/>
          </a:stretch>
        </p:blipFill>
        <p:spPr bwMode="gray">
          <a:xfrm>
            <a:off x="6743209" y="4161218"/>
            <a:ext cx="353331" cy="289089"/>
          </a:xfrm>
          <a:prstGeom prst="rect">
            <a:avLst/>
          </a:prstGeom>
          <a:noFill/>
        </p:spPr>
      </p:pic>
      <p:pic>
        <p:nvPicPr>
          <p:cNvPr id="37" name="Picture 2" descr="G:\做的项目\公共\扁平图标切换\更新2015_01_21\oss扁平图标库2015_01_21更新-04.png">
            <a:extLst>
              <a:ext uri="{FF2B5EF4-FFF2-40B4-BE49-F238E27FC236}">
                <a16:creationId xmlns="" xmlns:a16="http://schemas.microsoft.com/office/drawing/2014/main" id="{A4987DA7-E5B4-4ECE-8DFE-FB49A36749DC}"/>
              </a:ext>
            </a:extLst>
          </p:cNvPr>
          <p:cNvPicPr>
            <a:picLocks noChangeAspect="1" noChangeArrowheads="1"/>
          </p:cNvPicPr>
          <p:nvPr/>
        </p:nvPicPr>
        <p:blipFill>
          <a:blip r:embed="rId3" cstate="print"/>
          <a:stretch>
            <a:fillRect/>
          </a:stretch>
        </p:blipFill>
        <p:spPr bwMode="gray">
          <a:xfrm>
            <a:off x="3117433" y="4285948"/>
            <a:ext cx="353331" cy="289089"/>
          </a:xfrm>
          <a:prstGeom prst="rect">
            <a:avLst/>
          </a:prstGeom>
          <a:noFill/>
        </p:spPr>
      </p:pic>
      <p:cxnSp>
        <p:nvCxnSpPr>
          <p:cNvPr id="38" name="直接连接符 37">
            <a:extLst>
              <a:ext uri="{FF2B5EF4-FFF2-40B4-BE49-F238E27FC236}">
                <a16:creationId xmlns="" xmlns:a16="http://schemas.microsoft.com/office/drawing/2014/main" id="{122BD8EE-06E7-43D6-86AB-326C113B0452}"/>
              </a:ext>
            </a:extLst>
          </p:cNvPr>
          <p:cNvCxnSpPr>
            <a:cxnSpLocks/>
            <a:stCxn id="28" idx="0"/>
            <a:endCxn id="37" idx="2"/>
          </p:cNvCxnSpPr>
          <p:nvPr/>
        </p:nvCxnSpPr>
        <p:spPr bwMode="gray">
          <a:xfrm flipH="1" flipV="1">
            <a:off x="3294099" y="4575037"/>
            <a:ext cx="1606534"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BD455E57-8244-495B-88EE-E35A4A24F9EC}"/>
              </a:ext>
            </a:extLst>
          </p:cNvPr>
          <p:cNvSpPr txBox="1"/>
          <p:nvPr/>
        </p:nvSpPr>
        <p:spPr bwMode="gray">
          <a:xfrm>
            <a:off x="2189716" y="434751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40" name="Picture 2" descr="G:\做的项目\公共\扁平图标切换\更新2015_01_21\oss扁平图标库2015_01_21更新-04.png">
            <a:extLst>
              <a:ext uri="{FF2B5EF4-FFF2-40B4-BE49-F238E27FC236}">
                <a16:creationId xmlns="" xmlns:a16="http://schemas.microsoft.com/office/drawing/2014/main" id="{555B5E09-89F5-4EF2-9DA1-E5DDD766AFD5}"/>
              </a:ext>
            </a:extLst>
          </p:cNvPr>
          <p:cNvPicPr>
            <a:picLocks noChangeAspect="1" noChangeArrowheads="1"/>
          </p:cNvPicPr>
          <p:nvPr/>
        </p:nvPicPr>
        <p:blipFill>
          <a:blip r:embed="rId3" cstate="print"/>
          <a:stretch>
            <a:fillRect/>
          </a:stretch>
        </p:blipFill>
        <p:spPr bwMode="gray">
          <a:xfrm>
            <a:off x="5302390" y="4282936"/>
            <a:ext cx="353331" cy="289089"/>
          </a:xfrm>
          <a:prstGeom prst="rect">
            <a:avLst/>
          </a:prstGeom>
          <a:noFill/>
        </p:spPr>
      </p:pic>
      <p:cxnSp>
        <p:nvCxnSpPr>
          <p:cNvPr id="41" name="直接连接符 40">
            <a:extLst>
              <a:ext uri="{FF2B5EF4-FFF2-40B4-BE49-F238E27FC236}">
                <a16:creationId xmlns="" xmlns:a16="http://schemas.microsoft.com/office/drawing/2014/main" id="{7F2A37CF-5314-49AE-A042-DD53D1231620}"/>
              </a:ext>
            </a:extLst>
          </p:cNvPr>
          <p:cNvCxnSpPr>
            <a:cxnSpLocks/>
            <a:stCxn id="40" idx="2"/>
            <a:endCxn id="64" idx="0"/>
          </p:cNvCxnSpPr>
          <p:nvPr/>
        </p:nvCxnSpPr>
        <p:spPr bwMode="gray">
          <a:xfrm flipH="1">
            <a:off x="3915631" y="4572025"/>
            <a:ext cx="1563425"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A7E902FB-91BD-42C7-A682-DB19D663DB58}"/>
              </a:ext>
            </a:extLst>
          </p:cNvPr>
          <p:cNvSpPr txBox="1"/>
          <p:nvPr/>
        </p:nvSpPr>
        <p:spPr bwMode="gray">
          <a:xfrm>
            <a:off x="5754522" y="42894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43" name="直接连接符 42">
            <a:extLst>
              <a:ext uri="{FF2B5EF4-FFF2-40B4-BE49-F238E27FC236}">
                <a16:creationId xmlns="" xmlns:a16="http://schemas.microsoft.com/office/drawing/2014/main" id="{365E4680-DA61-4DD9-85BE-25DB6A080353}"/>
              </a:ext>
            </a:extLst>
          </p:cNvPr>
          <p:cNvCxnSpPr>
            <a:cxnSpLocks/>
            <a:stCxn id="27" idx="0"/>
            <a:endCxn id="37" idx="2"/>
          </p:cNvCxnSpPr>
          <p:nvPr/>
        </p:nvCxnSpPr>
        <p:spPr bwMode="gray">
          <a:xfrm flipV="1">
            <a:off x="2574700" y="4575037"/>
            <a:ext cx="719399"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116CD2DB-E910-445B-A7BB-44CC9B93F4CD}"/>
              </a:ext>
            </a:extLst>
          </p:cNvPr>
          <p:cNvCxnSpPr>
            <a:cxnSpLocks/>
            <a:stCxn id="40" idx="2"/>
            <a:endCxn id="29" idx="0"/>
          </p:cNvCxnSpPr>
          <p:nvPr/>
        </p:nvCxnSpPr>
        <p:spPr bwMode="gray">
          <a:xfrm>
            <a:off x="5479056" y="4572025"/>
            <a:ext cx="753336"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F247C961-DEDA-4CFD-895D-9C90F59FECAF}"/>
              </a:ext>
            </a:extLst>
          </p:cNvPr>
          <p:cNvSpPr txBox="1"/>
          <p:nvPr/>
        </p:nvSpPr>
        <p:spPr bwMode="gray">
          <a:xfrm>
            <a:off x="2346828"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cxnSp>
        <p:nvCxnSpPr>
          <p:cNvPr id="46" name="直接连接符 45">
            <a:extLst>
              <a:ext uri="{FF2B5EF4-FFF2-40B4-BE49-F238E27FC236}">
                <a16:creationId xmlns="" xmlns:a16="http://schemas.microsoft.com/office/drawing/2014/main" id="{F906CB67-4581-4901-8C8D-F056A1C61E1F}"/>
              </a:ext>
            </a:extLst>
          </p:cNvPr>
          <p:cNvCxnSpPr>
            <a:cxnSpLocks/>
            <a:stCxn id="6" idx="3"/>
            <a:endCxn id="37" idx="0"/>
          </p:cNvCxnSpPr>
          <p:nvPr/>
        </p:nvCxnSpPr>
        <p:spPr bwMode="gray">
          <a:xfrm>
            <a:off x="2822349" y="3208195"/>
            <a:ext cx="471750" cy="1077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C190E812-67BE-4CA2-B02C-87E0C465E600}"/>
              </a:ext>
            </a:extLst>
          </p:cNvPr>
          <p:cNvCxnSpPr>
            <a:cxnSpLocks/>
            <a:stCxn id="9" idx="3"/>
            <a:endCxn id="37" idx="0"/>
          </p:cNvCxnSpPr>
          <p:nvPr/>
        </p:nvCxnSpPr>
        <p:spPr bwMode="gray">
          <a:xfrm>
            <a:off x="2822349" y="3746246"/>
            <a:ext cx="471750" cy="539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B1FABD9F-EDFE-46A8-B8BE-AE41069C0BB2}"/>
              </a:ext>
            </a:extLst>
          </p:cNvPr>
          <p:cNvCxnSpPr>
            <a:cxnSpLocks/>
            <a:stCxn id="6" idx="1"/>
            <a:endCxn id="33" idx="0"/>
          </p:cNvCxnSpPr>
          <p:nvPr/>
        </p:nvCxnSpPr>
        <p:spPr bwMode="gray">
          <a:xfrm flipH="1">
            <a:off x="1896143" y="3208195"/>
            <a:ext cx="572875" cy="953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D0C15FA0-A735-4456-9E7E-108E9DA2676F}"/>
              </a:ext>
            </a:extLst>
          </p:cNvPr>
          <p:cNvCxnSpPr>
            <a:cxnSpLocks/>
            <a:stCxn id="9" idx="1"/>
            <a:endCxn id="33" idx="0"/>
          </p:cNvCxnSpPr>
          <p:nvPr/>
        </p:nvCxnSpPr>
        <p:spPr bwMode="gray">
          <a:xfrm flipH="1">
            <a:off x="1896143" y="3746246"/>
            <a:ext cx="572875" cy="415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 xmlns:a16="http://schemas.microsoft.com/office/drawing/2014/main" id="{D1124D2C-FA82-4209-B81D-E95C4E764AA1}"/>
              </a:ext>
            </a:extLst>
          </p:cNvPr>
          <p:cNvSpPr txBox="1"/>
          <p:nvPr/>
        </p:nvSpPr>
        <p:spPr bwMode="gray">
          <a:xfrm>
            <a:off x="1349661" y="4162008"/>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51" name="直接连接符 50">
            <a:extLst>
              <a:ext uri="{FF2B5EF4-FFF2-40B4-BE49-F238E27FC236}">
                <a16:creationId xmlns="" xmlns:a16="http://schemas.microsoft.com/office/drawing/2014/main" id="{03BEACBF-DC76-43BF-A174-25E031CF9897}"/>
              </a:ext>
            </a:extLst>
          </p:cNvPr>
          <p:cNvCxnSpPr>
            <a:cxnSpLocks/>
            <a:stCxn id="9" idx="3"/>
            <a:endCxn id="23" idx="2"/>
          </p:cNvCxnSpPr>
          <p:nvPr/>
        </p:nvCxnSpPr>
        <p:spPr bwMode="gray">
          <a:xfrm flipV="1">
            <a:off x="2822349" y="2475988"/>
            <a:ext cx="2050381" cy="1270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FE682176-2127-407E-A943-98CC393B1BDE}"/>
              </a:ext>
            </a:extLst>
          </p:cNvPr>
          <p:cNvCxnSpPr>
            <a:cxnSpLocks/>
            <a:stCxn id="34" idx="0"/>
            <a:endCxn id="13" idx="3"/>
          </p:cNvCxnSpPr>
          <p:nvPr/>
        </p:nvCxnSpPr>
        <p:spPr bwMode="gray">
          <a:xfrm flipH="1" flipV="1">
            <a:off x="6331392" y="3213360"/>
            <a:ext cx="588483" cy="9478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67E6411A-0671-4D57-8FFD-9CA9CD7304C3}"/>
              </a:ext>
            </a:extLst>
          </p:cNvPr>
          <p:cNvCxnSpPr>
            <a:cxnSpLocks/>
            <a:stCxn id="6" idx="3"/>
            <a:endCxn id="22" idx="2"/>
          </p:cNvCxnSpPr>
          <p:nvPr/>
        </p:nvCxnSpPr>
        <p:spPr bwMode="gray">
          <a:xfrm flipV="1">
            <a:off x="2822349" y="2475988"/>
            <a:ext cx="1175821" cy="7322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98494845-C0F3-4109-BD06-7238122CEDAB}"/>
              </a:ext>
            </a:extLst>
          </p:cNvPr>
          <p:cNvCxnSpPr>
            <a:cxnSpLocks/>
            <a:stCxn id="13" idx="1"/>
            <a:endCxn id="23" idx="2"/>
          </p:cNvCxnSpPr>
          <p:nvPr/>
        </p:nvCxnSpPr>
        <p:spPr bwMode="gray">
          <a:xfrm flipH="1" flipV="1">
            <a:off x="4872730" y="2475988"/>
            <a:ext cx="1105331" cy="737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6D323D7E-7018-4534-9618-64CB565BA3AD}"/>
              </a:ext>
            </a:extLst>
          </p:cNvPr>
          <p:cNvCxnSpPr>
            <a:cxnSpLocks/>
            <a:stCxn id="16" idx="1"/>
            <a:endCxn id="22" idx="2"/>
          </p:cNvCxnSpPr>
          <p:nvPr/>
        </p:nvCxnSpPr>
        <p:spPr bwMode="gray">
          <a:xfrm flipH="1" flipV="1">
            <a:off x="3998170" y="2475988"/>
            <a:ext cx="1979891" cy="127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6B93D166-92D6-435F-8E31-F3E56CB60024}"/>
              </a:ext>
            </a:extLst>
          </p:cNvPr>
          <p:cNvCxnSpPr>
            <a:cxnSpLocks/>
            <a:stCxn id="6" idx="3"/>
            <a:endCxn id="13" idx="1"/>
          </p:cNvCxnSpPr>
          <p:nvPr/>
        </p:nvCxnSpPr>
        <p:spPr bwMode="gray">
          <a:xfrm>
            <a:off x="2822349" y="3208195"/>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CC29DCA4-1E71-49C1-B40F-4CC79242DEC8}"/>
              </a:ext>
            </a:extLst>
          </p:cNvPr>
          <p:cNvCxnSpPr>
            <a:cxnSpLocks/>
            <a:stCxn id="9" idx="3"/>
            <a:endCxn id="16" idx="1"/>
          </p:cNvCxnSpPr>
          <p:nvPr/>
        </p:nvCxnSpPr>
        <p:spPr bwMode="gray">
          <a:xfrm>
            <a:off x="2822349" y="3746246"/>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C4C8B152-8D08-44D7-96C9-26E106AAFD24}"/>
              </a:ext>
            </a:extLst>
          </p:cNvPr>
          <p:cNvCxnSpPr>
            <a:cxnSpLocks/>
            <a:stCxn id="34" idx="0"/>
            <a:endCxn id="16" idx="3"/>
          </p:cNvCxnSpPr>
          <p:nvPr/>
        </p:nvCxnSpPr>
        <p:spPr bwMode="gray">
          <a:xfrm flipH="1" flipV="1">
            <a:off x="6331392" y="3751411"/>
            <a:ext cx="588483" cy="409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 xmlns:a16="http://schemas.microsoft.com/office/drawing/2014/main" id="{D06B79EC-C230-4C49-8C79-50D56473225C}"/>
              </a:ext>
            </a:extLst>
          </p:cNvPr>
          <p:cNvSpPr txBox="1"/>
          <p:nvPr/>
        </p:nvSpPr>
        <p:spPr bwMode="gray">
          <a:xfrm>
            <a:off x="5838057"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60" name="文本框 59">
            <a:extLst>
              <a:ext uri="{FF2B5EF4-FFF2-40B4-BE49-F238E27FC236}">
                <a16:creationId xmlns="" xmlns:a16="http://schemas.microsoft.com/office/drawing/2014/main" id="{1B49F796-2D27-4063-838D-CD883310EBD5}"/>
              </a:ext>
            </a:extLst>
          </p:cNvPr>
          <p:cNvSpPr txBox="1"/>
          <p:nvPr/>
        </p:nvSpPr>
        <p:spPr bwMode="gray">
          <a:xfrm>
            <a:off x="3174583" y="2188414"/>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61" name="文本框 60">
            <a:extLst>
              <a:ext uri="{FF2B5EF4-FFF2-40B4-BE49-F238E27FC236}">
                <a16:creationId xmlns="" xmlns:a16="http://schemas.microsoft.com/office/drawing/2014/main" id="{1A08E23F-5053-4668-A48C-8A8D31F84225}"/>
              </a:ext>
            </a:extLst>
          </p:cNvPr>
          <p:cNvSpPr txBox="1"/>
          <p:nvPr/>
        </p:nvSpPr>
        <p:spPr bwMode="gray">
          <a:xfrm>
            <a:off x="7088602" y="4142530"/>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62" name="Picture 2" descr="G:\做的项目\公共\扁平图标切换\更新2015_01_21\oss扁平图标库2015_01_21更新-04.png">
            <a:extLst>
              <a:ext uri="{FF2B5EF4-FFF2-40B4-BE49-F238E27FC236}">
                <a16:creationId xmlns="" xmlns:a16="http://schemas.microsoft.com/office/drawing/2014/main" id="{FCAAB11E-E47F-4FF7-BB62-BBC9F45F3BE2}"/>
              </a:ext>
            </a:extLst>
          </p:cNvPr>
          <p:cNvPicPr>
            <a:picLocks noChangeAspect="1" noChangeArrowheads="1"/>
          </p:cNvPicPr>
          <p:nvPr/>
        </p:nvPicPr>
        <p:blipFill>
          <a:blip r:embed="rId3" cstate="print"/>
          <a:stretch>
            <a:fillRect/>
          </a:stretch>
        </p:blipFill>
        <p:spPr bwMode="gray">
          <a:xfrm>
            <a:off x="4157122" y="3838374"/>
            <a:ext cx="353331" cy="289089"/>
          </a:xfrm>
          <a:prstGeom prst="rect">
            <a:avLst/>
          </a:prstGeom>
          <a:noFill/>
        </p:spPr>
      </p:pic>
      <p:cxnSp>
        <p:nvCxnSpPr>
          <p:cNvPr id="63" name="直接连接符 62">
            <a:extLst>
              <a:ext uri="{FF2B5EF4-FFF2-40B4-BE49-F238E27FC236}">
                <a16:creationId xmlns="" xmlns:a16="http://schemas.microsoft.com/office/drawing/2014/main" id="{C1C535B8-1ECA-40E1-97AF-22BEB3E1B27B}"/>
              </a:ext>
            </a:extLst>
          </p:cNvPr>
          <p:cNvCxnSpPr>
            <a:cxnSpLocks/>
            <a:stCxn id="81" idx="0"/>
            <a:endCxn id="62" idx="2"/>
          </p:cNvCxnSpPr>
          <p:nvPr/>
        </p:nvCxnSpPr>
        <p:spPr bwMode="gray">
          <a:xfrm flipV="1">
            <a:off x="3221353" y="4127463"/>
            <a:ext cx="111243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a:extLst>
              <a:ext uri="{FF2B5EF4-FFF2-40B4-BE49-F238E27FC236}">
                <a16:creationId xmlns="" xmlns:a16="http://schemas.microsoft.com/office/drawing/2014/main" id="{5DF893D2-540A-4FC7-BB0F-F60FBAE61433}"/>
              </a:ext>
            </a:extLst>
          </p:cNvPr>
          <p:cNvPicPr>
            <a:picLocks noChangeAspect="1" noChangeArrowheads="1"/>
          </p:cNvPicPr>
          <p:nvPr/>
        </p:nvPicPr>
        <p:blipFill>
          <a:blip r:embed="rId3" cstate="print"/>
          <a:stretch>
            <a:fillRect/>
          </a:stretch>
        </p:blipFill>
        <p:spPr bwMode="gray">
          <a:xfrm>
            <a:off x="3738965" y="5011642"/>
            <a:ext cx="353331" cy="289089"/>
          </a:xfrm>
          <a:prstGeom prst="rect">
            <a:avLst/>
          </a:prstGeom>
          <a:noFill/>
        </p:spPr>
      </p:pic>
      <p:cxnSp>
        <p:nvCxnSpPr>
          <p:cNvPr id="65" name="直接连接符 64">
            <a:extLst>
              <a:ext uri="{FF2B5EF4-FFF2-40B4-BE49-F238E27FC236}">
                <a16:creationId xmlns="" xmlns:a16="http://schemas.microsoft.com/office/drawing/2014/main" id="{EE4ECC8E-E317-4EB7-9D02-1F34FBFCD841}"/>
              </a:ext>
            </a:extLst>
          </p:cNvPr>
          <p:cNvCxnSpPr>
            <a:cxnSpLocks/>
            <a:stCxn id="27" idx="3"/>
            <a:endCxn id="64" idx="1"/>
          </p:cNvCxnSpPr>
          <p:nvPr/>
        </p:nvCxnSpPr>
        <p:spPr bwMode="gray">
          <a:xfrm>
            <a:off x="2751365" y="5156187"/>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Picture 2" descr="G:\做的项目\公共\扁平图标切换\更新2015_01_21\oss扁平图标库2015_01_21更新-04.png">
            <a:extLst>
              <a:ext uri="{FF2B5EF4-FFF2-40B4-BE49-F238E27FC236}">
                <a16:creationId xmlns="" xmlns:a16="http://schemas.microsoft.com/office/drawing/2014/main" id="{A4C7C7E0-E6D5-4A3A-B5A1-4ABE8781C2CE}"/>
              </a:ext>
            </a:extLst>
          </p:cNvPr>
          <p:cNvPicPr>
            <a:picLocks noChangeAspect="1" noChangeArrowheads="1"/>
          </p:cNvPicPr>
          <p:nvPr/>
        </p:nvPicPr>
        <p:blipFill>
          <a:blip r:embed="rId3" cstate="print"/>
          <a:stretch>
            <a:fillRect/>
          </a:stretch>
        </p:blipFill>
        <p:spPr bwMode="gray">
          <a:xfrm>
            <a:off x="5389847" y="5011642"/>
            <a:ext cx="353331" cy="289089"/>
          </a:xfrm>
          <a:prstGeom prst="rect">
            <a:avLst/>
          </a:prstGeom>
          <a:noFill/>
        </p:spPr>
      </p:pic>
      <p:cxnSp>
        <p:nvCxnSpPr>
          <p:cNvPr id="67" name="直接连接符 66">
            <a:extLst>
              <a:ext uri="{FF2B5EF4-FFF2-40B4-BE49-F238E27FC236}">
                <a16:creationId xmlns="" xmlns:a16="http://schemas.microsoft.com/office/drawing/2014/main" id="{D81CA8BD-CE69-4735-BB9C-E25B8EDDD1ED}"/>
              </a:ext>
            </a:extLst>
          </p:cNvPr>
          <p:cNvCxnSpPr>
            <a:cxnSpLocks/>
            <a:stCxn id="28" idx="2"/>
            <a:endCxn id="73" idx="0"/>
          </p:cNvCxnSpPr>
          <p:nvPr/>
        </p:nvCxnSpPr>
        <p:spPr bwMode="gray">
          <a:xfrm>
            <a:off x="4900633" y="5300731"/>
            <a:ext cx="25875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DB2D3DE1-F323-4073-809C-CD9EB3F1AC17}"/>
              </a:ext>
            </a:extLst>
          </p:cNvPr>
          <p:cNvCxnSpPr>
            <a:cxnSpLocks/>
            <a:stCxn id="66" idx="2"/>
            <a:endCxn id="73" idx="0"/>
          </p:cNvCxnSpPr>
          <p:nvPr/>
        </p:nvCxnSpPr>
        <p:spPr bwMode="gray">
          <a:xfrm flipH="1">
            <a:off x="5159386" y="5300731"/>
            <a:ext cx="40712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4FAE7F7F-8203-48DC-A630-D8FFEFAD1406}"/>
              </a:ext>
            </a:extLst>
          </p:cNvPr>
          <p:cNvCxnSpPr>
            <a:cxnSpLocks/>
            <a:stCxn id="66" idx="0"/>
            <a:endCxn id="62" idx="2"/>
          </p:cNvCxnSpPr>
          <p:nvPr/>
        </p:nvCxnSpPr>
        <p:spPr bwMode="gray">
          <a:xfrm flipH="1" flipV="1">
            <a:off x="4333788" y="4127463"/>
            <a:ext cx="123272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Picture 2" descr="G:\做的项目\公共\扁平图标切换\更新2015_01_21\oss扁平图标库2015_01_21更新-04.png">
            <a:extLst>
              <a:ext uri="{FF2B5EF4-FFF2-40B4-BE49-F238E27FC236}">
                <a16:creationId xmlns="" xmlns:a16="http://schemas.microsoft.com/office/drawing/2014/main" id="{5CF82FCA-AF66-4AB2-9923-BFC55E0414A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605424" y="5812810"/>
            <a:ext cx="353331" cy="289089"/>
          </a:xfrm>
          <a:prstGeom prst="rect">
            <a:avLst/>
          </a:prstGeom>
          <a:noFill/>
        </p:spPr>
      </p:pic>
      <p:pic>
        <p:nvPicPr>
          <p:cNvPr id="71" name="Picture 2" descr="G:\做的项目\公共\扁平图标切换\更新2015_01_21\oss扁平图标库2015_01_21更新-04.png">
            <a:extLst>
              <a:ext uri="{FF2B5EF4-FFF2-40B4-BE49-F238E27FC236}">
                <a16:creationId xmlns="" xmlns:a16="http://schemas.microsoft.com/office/drawing/2014/main" id="{6C680A39-A6B8-48BB-92D4-0B5485DCB57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479984" y="5812810"/>
            <a:ext cx="353331" cy="289089"/>
          </a:xfrm>
          <a:prstGeom prst="rect">
            <a:avLst/>
          </a:prstGeom>
          <a:noFill/>
        </p:spPr>
      </p:pic>
      <p:cxnSp>
        <p:nvCxnSpPr>
          <p:cNvPr id="72" name="直接连接符 71">
            <a:extLst>
              <a:ext uri="{FF2B5EF4-FFF2-40B4-BE49-F238E27FC236}">
                <a16:creationId xmlns="" xmlns:a16="http://schemas.microsoft.com/office/drawing/2014/main" id="{CBE6F0B2-80D8-40C5-B51D-68384FE94C60}"/>
              </a:ext>
            </a:extLst>
          </p:cNvPr>
          <p:cNvCxnSpPr>
            <a:stCxn id="70" idx="3"/>
            <a:endCxn id="71" idx="1"/>
          </p:cNvCxnSpPr>
          <p:nvPr/>
        </p:nvCxnSpPr>
        <p:spPr bwMode="gray">
          <a:xfrm>
            <a:off x="2958755"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Picture 2" descr="G:\做的项目\公共\扁平图标切换\更新2015_01_21\oss扁平图标库2015_01_21更新-04.png">
            <a:extLst>
              <a:ext uri="{FF2B5EF4-FFF2-40B4-BE49-F238E27FC236}">
                <a16:creationId xmlns="" xmlns:a16="http://schemas.microsoft.com/office/drawing/2014/main" id="{67F1ECAF-6481-4D18-8502-D4CD0D106F9F}"/>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982720" y="5812810"/>
            <a:ext cx="353331" cy="289089"/>
          </a:xfrm>
          <a:prstGeom prst="rect">
            <a:avLst/>
          </a:prstGeom>
          <a:noFill/>
        </p:spPr>
      </p:pic>
      <p:pic>
        <p:nvPicPr>
          <p:cNvPr id="74" name="Picture 2" descr="G:\做的项目\公共\扁平图标切换\更新2015_01_21\oss扁平图标库2015_01_21更新-04.png">
            <a:extLst>
              <a:ext uri="{FF2B5EF4-FFF2-40B4-BE49-F238E27FC236}">
                <a16:creationId xmlns="" xmlns:a16="http://schemas.microsoft.com/office/drawing/2014/main" id="{854F62C3-C3C4-40EE-93BF-279A6013475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857280" y="5812810"/>
            <a:ext cx="353331" cy="289089"/>
          </a:xfrm>
          <a:prstGeom prst="rect">
            <a:avLst/>
          </a:prstGeom>
          <a:noFill/>
        </p:spPr>
      </p:pic>
      <p:cxnSp>
        <p:nvCxnSpPr>
          <p:cNvPr id="75" name="直接连接符 74">
            <a:extLst>
              <a:ext uri="{FF2B5EF4-FFF2-40B4-BE49-F238E27FC236}">
                <a16:creationId xmlns="" xmlns:a16="http://schemas.microsoft.com/office/drawing/2014/main" id="{03D4CB03-6015-42ED-91F9-1905446A6D1F}"/>
              </a:ext>
            </a:extLst>
          </p:cNvPr>
          <p:cNvCxnSpPr>
            <a:stCxn id="73" idx="3"/>
            <a:endCxn id="74" idx="1"/>
          </p:cNvCxnSpPr>
          <p:nvPr/>
        </p:nvCxnSpPr>
        <p:spPr bwMode="gray">
          <a:xfrm>
            <a:off x="5336051"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4A65F1A3-9C06-43B6-9728-75974EFBEA66}"/>
              </a:ext>
            </a:extLst>
          </p:cNvPr>
          <p:cNvCxnSpPr>
            <a:cxnSpLocks/>
            <a:stCxn id="27" idx="2"/>
            <a:endCxn id="70" idx="0"/>
          </p:cNvCxnSpPr>
          <p:nvPr/>
        </p:nvCxnSpPr>
        <p:spPr bwMode="gray">
          <a:xfrm>
            <a:off x="2574700" y="5300731"/>
            <a:ext cx="207390"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02A1AC85-E4EB-4A52-9AB3-1802CE41C96F}"/>
              </a:ext>
            </a:extLst>
          </p:cNvPr>
          <p:cNvCxnSpPr>
            <a:cxnSpLocks/>
            <a:stCxn id="64" idx="2"/>
            <a:endCxn id="71" idx="0"/>
          </p:cNvCxnSpPr>
          <p:nvPr/>
        </p:nvCxnSpPr>
        <p:spPr bwMode="gray">
          <a:xfrm flipH="1">
            <a:off x="3656650" y="5300731"/>
            <a:ext cx="25898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654E7051-6558-48A6-88CA-429053338333}"/>
              </a:ext>
            </a:extLst>
          </p:cNvPr>
          <p:cNvCxnSpPr>
            <a:cxnSpLocks/>
            <a:stCxn id="81" idx="2"/>
            <a:endCxn id="70" idx="0"/>
          </p:cNvCxnSpPr>
          <p:nvPr/>
        </p:nvCxnSpPr>
        <p:spPr bwMode="gray">
          <a:xfrm flipH="1">
            <a:off x="2782090" y="5300731"/>
            <a:ext cx="43926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B517DFD7-7C80-4BC9-9318-90C33622534F}"/>
              </a:ext>
            </a:extLst>
          </p:cNvPr>
          <p:cNvCxnSpPr>
            <a:cxnSpLocks/>
            <a:stCxn id="64" idx="2"/>
            <a:endCxn id="70" idx="0"/>
          </p:cNvCxnSpPr>
          <p:nvPr/>
        </p:nvCxnSpPr>
        <p:spPr bwMode="gray">
          <a:xfrm flipH="1">
            <a:off x="2782090" y="5300731"/>
            <a:ext cx="113354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1305578A-15F7-4284-80D9-D1E389C240E1}"/>
              </a:ext>
            </a:extLst>
          </p:cNvPr>
          <p:cNvCxnSpPr>
            <a:cxnSpLocks/>
            <a:stCxn id="71" idx="0"/>
            <a:endCxn id="81" idx="2"/>
          </p:cNvCxnSpPr>
          <p:nvPr/>
        </p:nvCxnSpPr>
        <p:spPr bwMode="gray">
          <a:xfrm flipH="1" flipV="1">
            <a:off x="3221353" y="5300731"/>
            <a:ext cx="43529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1" name="Picture 2" descr="G:\做的项目\公共\扁平图标切换\更新2015_01_21\oss扁平图标库2015_01_21更新-04.png">
            <a:extLst>
              <a:ext uri="{FF2B5EF4-FFF2-40B4-BE49-F238E27FC236}">
                <a16:creationId xmlns="" xmlns:a16="http://schemas.microsoft.com/office/drawing/2014/main" id="{D1D30AEA-5FC6-4238-AC65-476476780D4F}"/>
              </a:ext>
            </a:extLst>
          </p:cNvPr>
          <p:cNvPicPr>
            <a:picLocks noChangeAspect="1" noChangeArrowheads="1"/>
          </p:cNvPicPr>
          <p:nvPr/>
        </p:nvPicPr>
        <p:blipFill>
          <a:blip r:embed="rId3" cstate="print"/>
          <a:stretch>
            <a:fillRect/>
          </a:stretch>
        </p:blipFill>
        <p:spPr bwMode="gray">
          <a:xfrm>
            <a:off x="3044687" y="5011642"/>
            <a:ext cx="353331" cy="289089"/>
          </a:xfrm>
          <a:prstGeom prst="rect">
            <a:avLst/>
          </a:prstGeom>
          <a:noFill/>
        </p:spPr>
      </p:pic>
      <p:cxnSp>
        <p:nvCxnSpPr>
          <p:cNvPr id="82" name="直接连接符 81">
            <a:extLst>
              <a:ext uri="{FF2B5EF4-FFF2-40B4-BE49-F238E27FC236}">
                <a16:creationId xmlns="" xmlns:a16="http://schemas.microsoft.com/office/drawing/2014/main" id="{1B003AF7-BCC8-4621-879E-DFCF819D66C5}"/>
              </a:ext>
            </a:extLst>
          </p:cNvPr>
          <p:cNvCxnSpPr>
            <a:cxnSpLocks/>
            <a:stCxn id="66" idx="2"/>
            <a:endCxn id="74" idx="0"/>
          </p:cNvCxnSpPr>
          <p:nvPr/>
        </p:nvCxnSpPr>
        <p:spPr bwMode="gray">
          <a:xfrm>
            <a:off x="5566513" y="5300731"/>
            <a:ext cx="46743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579D9776-49B2-470C-AA6F-9B7FD8EEF8EC}"/>
              </a:ext>
            </a:extLst>
          </p:cNvPr>
          <p:cNvCxnSpPr>
            <a:cxnSpLocks/>
            <a:stCxn id="29" idx="2"/>
            <a:endCxn id="73" idx="0"/>
          </p:cNvCxnSpPr>
          <p:nvPr/>
        </p:nvCxnSpPr>
        <p:spPr bwMode="gray">
          <a:xfrm flipH="1">
            <a:off x="5159386" y="5300731"/>
            <a:ext cx="107300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3ADD0B52-0977-4FC5-833A-8798DB144B12}"/>
              </a:ext>
            </a:extLst>
          </p:cNvPr>
          <p:cNvCxnSpPr>
            <a:cxnSpLocks/>
            <a:stCxn id="29" idx="2"/>
            <a:endCxn id="74" idx="0"/>
          </p:cNvCxnSpPr>
          <p:nvPr/>
        </p:nvCxnSpPr>
        <p:spPr bwMode="gray">
          <a:xfrm flipH="1">
            <a:off x="6033946" y="5300731"/>
            <a:ext cx="19844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DAFE5DFA-719F-4335-A888-317F8BFC0D5D}"/>
              </a:ext>
            </a:extLst>
          </p:cNvPr>
          <p:cNvCxnSpPr>
            <a:cxnSpLocks/>
            <a:stCxn id="28" idx="2"/>
            <a:endCxn id="74" idx="0"/>
          </p:cNvCxnSpPr>
          <p:nvPr/>
        </p:nvCxnSpPr>
        <p:spPr bwMode="gray">
          <a:xfrm>
            <a:off x="4900633" y="5300731"/>
            <a:ext cx="113331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06B0FC3A-78BF-4B3E-B4CC-0501D6E45CE4}"/>
              </a:ext>
            </a:extLst>
          </p:cNvPr>
          <p:cNvCxnSpPr>
            <a:cxnSpLocks/>
            <a:stCxn id="22" idx="2"/>
            <a:endCxn id="62" idx="0"/>
          </p:cNvCxnSpPr>
          <p:nvPr/>
        </p:nvCxnSpPr>
        <p:spPr bwMode="gray">
          <a:xfrm>
            <a:off x="3998170" y="2475988"/>
            <a:ext cx="335618"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F4B20C6F-81C4-437A-A323-BC4131D935D8}"/>
              </a:ext>
            </a:extLst>
          </p:cNvPr>
          <p:cNvCxnSpPr>
            <a:cxnSpLocks/>
            <a:stCxn id="23" idx="2"/>
            <a:endCxn id="62" idx="0"/>
          </p:cNvCxnSpPr>
          <p:nvPr/>
        </p:nvCxnSpPr>
        <p:spPr bwMode="gray">
          <a:xfrm flipH="1">
            <a:off x="4333788" y="2475988"/>
            <a:ext cx="538942"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 xmlns:a16="http://schemas.microsoft.com/office/drawing/2014/main" id="{3B466DEC-9B77-48ED-A7F7-F4B90CD98808}"/>
              </a:ext>
            </a:extLst>
          </p:cNvPr>
          <p:cNvSpPr txBox="1"/>
          <p:nvPr/>
        </p:nvSpPr>
        <p:spPr bwMode="gray">
          <a:xfrm>
            <a:off x="3149183" y="1642993"/>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89" name="文本框 88">
            <a:extLst>
              <a:ext uri="{FF2B5EF4-FFF2-40B4-BE49-F238E27FC236}">
                <a16:creationId xmlns="" xmlns:a16="http://schemas.microsoft.com/office/drawing/2014/main" id="{66B723ED-8C67-4114-ADD8-D4955F09A31C}"/>
              </a:ext>
            </a:extLst>
          </p:cNvPr>
          <p:cNvSpPr txBox="1"/>
          <p:nvPr/>
        </p:nvSpPr>
        <p:spPr bwMode="gray">
          <a:xfrm>
            <a:off x="14975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90" name="文本框 89">
            <a:extLst>
              <a:ext uri="{FF2B5EF4-FFF2-40B4-BE49-F238E27FC236}">
                <a16:creationId xmlns="" xmlns:a16="http://schemas.microsoft.com/office/drawing/2014/main" id="{7212B44B-29CE-4D6E-91B9-7FDA0A125636}"/>
              </a:ext>
            </a:extLst>
          </p:cNvPr>
          <p:cNvSpPr txBox="1"/>
          <p:nvPr/>
        </p:nvSpPr>
        <p:spPr bwMode="gray">
          <a:xfrm>
            <a:off x="66100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91" name="文本框 90">
            <a:extLst>
              <a:ext uri="{FF2B5EF4-FFF2-40B4-BE49-F238E27FC236}">
                <a16:creationId xmlns="" xmlns:a16="http://schemas.microsoft.com/office/drawing/2014/main" id="{2DD5F683-5587-4245-910D-2A7A0BD2D891}"/>
              </a:ext>
            </a:extLst>
          </p:cNvPr>
          <p:cNvSpPr txBox="1"/>
          <p:nvPr/>
        </p:nvSpPr>
        <p:spPr bwMode="gray">
          <a:xfrm>
            <a:off x="3977233" y="43051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92" name="Picture 2" descr="G:\做的项目\公共\扁平图标切换\更新2015_01_21\oss扁平图标库2015_01_21更新-04.png">
            <a:extLst>
              <a:ext uri="{FF2B5EF4-FFF2-40B4-BE49-F238E27FC236}">
                <a16:creationId xmlns="" xmlns:a16="http://schemas.microsoft.com/office/drawing/2014/main" id="{C6DFFF7B-965C-4828-BCFB-3108AFF3E388}"/>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931057" y="3063650"/>
            <a:ext cx="353331" cy="289089"/>
          </a:xfrm>
          <a:prstGeom prst="rect">
            <a:avLst/>
          </a:prstGeom>
          <a:noFill/>
        </p:spPr>
      </p:pic>
      <p:cxnSp>
        <p:nvCxnSpPr>
          <p:cNvPr id="93" name="直接连接符 92">
            <a:extLst>
              <a:ext uri="{FF2B5EF4-FFF2-40B4-BE49-F238E27FC236}">
                <a16:creationId xmlns="" xmlns:a16="http://schemas.microsoft.com/office/drawing/2014/main" id="{87151D2E-55D8-4658-96AA-F576EF99B6E3}"/>
              </a:ext>
            </a:extLst>
          </p:cNvPr>
          <p:cNvCxnSpPr>
            <a:cxnSpLocks/>
            <a:stCxn id="92" idx="3"/>
            <a:endCxn id="5" idx="1"/>
          </p:cNvCxnSpPr>
          <p:nvPr/>
        </p:nvCxnSpPr>
        <p:spPr bwMode="gray">
          <a:xfrm>
            <a:off x="1284388" y="3208195"/>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Picture 2" descr="G:\做的项目\公共\扁平图标切换\更新2015_01_21\oss扁平图标库2015_01_21更新-04.png">
            <a:extLst>
              <a:ext uri="{FF2B5EF4-FFF2-40B4-BE49-F238E27FC236}">
                <a16:creationId xmlns="" xmlns:a16="http://schemas.microsoft.com/office/drawing/2014/main" id="{38668748-519D-4DF0-AE68-2744D280491E}"/>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931057" y="3601701"/>
            <a:ext cx="353331" cy="289089"/>
          </a:xfrm>
          <a:prstGeom prst="rect">
            <a:avLst/>
          </a:prstGeom>
          <a:noFill/>
        </p:spPr>
      </p:pic>
      <p:cxnSp>
        <p:nvCxnSpPr>
          <p:cNvPr id="95" name="直接连接符 94">
            <a:extLst>
              <a:ext uri="{FF2B5EF4-FFF2-40B4-BE49-F238E27FC236}">
                <a16:creationId xmlns="" xmlns:a16="http://schemas.microsoft.com/office/drawing/2014/main" id="{BAF29116-711F-4F00-8617-9945B27A188C}"/>
              </a:ext>
            </a:extLst>
          </p:cNvPr>
          <p:cNvCxnSpPr>
            <a:cxnSpLocks/>
            <a:stCxn id="94" idx="3"/>
            <a:endCxn id="8" idx="1"/>
          </p:cNvCxnSpPr>
          <p:nvPr/>
        </p:nvCxnSpPr>
        <p:spPr bwMode="gray">
          <a:xfrm>
            <a:off x="1284388" y="3746246"/>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5DF266B2-2618-4890-922E-FF1A59EE7673}"/>
              </a:ext>
            </a:extLst>
          </p:cNvPr>
          <p:cNvCxnSpPr>
            <a:cxnSpLocks/>
            <a:stCxn id="92" idx="2"/>
            <a:endCxn id="94" idx="0"/>
          </p:cNvCxnSpPr>
          <p:nvPr/>
        </p:nvCxnSpPr>
        <p:spPr bwMode="gray">
          <a:xfrm>
            <a:off x="1107723"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 xmlns:a16="http://schemas.microsoft.com/office/drawing/2014/main" id="{619FF27F-010B-4938-8E69-F93EA5E9F510}"/>
              </a:ext>
            </a:extLst>
          </p:cNvPr>
          <p:cNvSpPr txBox="1"/>
          <p:nvPr/>
        </p:nvSpPr>
        <p:spPr bwMode="gray">
          <a:xfrm>
            <a:off x="743411"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pic>
        <p:nvPicPr>
          <p:cNvPr id="98" name="Picture 2" descr="G:\做的项目\公共\扁平图标切换\更新2015_01_21\oss扁平图标库2015_01_21更新-04.png">
            <a:extLst>
              <a:ext uri="{FF2B5EF4-FFF2-40B4-BE49-F238E27FC236}">
                <a16:creationId xmlns="" xmlns:a16="http://schemas.microsoft.com/office/drawing/2014/main" id="{1120524C-2F9C-4707-85E8-7B32F5ED49CB}"/>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551484" y="3068815"/>
            <a:ext cx="353331" cy="289089"/>
          </a:xfrm>
          <a:prstGeom prst="rect">
            <a:avLst/>
          </a:prstGeom>
          <a:noFill/>
        </p:spPr>
      </p:pic>
      <p:cxnSp>
        <p:nvCxnSpPr>
          <p:cNvPr id="99" name="直接连接符 98">
            <a:extLst>
              <a:ext uri="{FF2B5EF4-FFF2-40B4-BE49-F238E27FC236}">
                <a16:creationId xmlns="" xmlns:a16="http://schemas.microsoft.com/office/drawing/2014/main" id="{D60BE450-A424-454E-8349-4B02AC050B1D}"/>
              </a:ext>
            </a:extLst>
          </p:cNvPr>
          <p:cNvCxnSpPr>
            <a:endCxn id="98" idx="1"/>
          </p:cNvCxnSpPr>
          <p:nvPr/>
        </p:nvCxnSpPr>
        <p:spPr bwMode="gray">
          <a:xfrm>
            <a:off x="7096931"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2" descr="G:\做的项目\公共\扁平图标切换\更新2015_01_21\oss扁平图标库2015_01_21更新-04.png">
            <a:extLst>
              <a:ext uri="{FF2B5EF4-FFF2-40B4-BE49-F238E27FC236}">
                <a16:creationId xmlns="" xmlns:a16="http://schemas.microsoft.com/office/drawing/2014/main" id="{5DD73A20-0429-419F-A4FE-C30649E880A8}"/>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551484" y="3606866"/>
            <a:ext cx="353331" cy="289089"/>
          </a:xfrm>
          <a:prstGeom prst="rect">
            <a:avLst/>
          </a:prstGeom>
          <a:noFill/>
        </p:spPr>
      </p:pic>
      <p:cxnSp>
        <p:nvCxnSpPr>
          <p:cNvPr id="101" name="直接连接符 100">
            <a:extLst>
              <a:ext uri="{FF2B5EF4-FFF2-40B4-BE49-F238E27FC236}">
                <a16:creationId xmlns="" xmlns:a16="http://schemas.microsoft.com/office/drawing/2014/main" id="{74B6B098-7D10-43F7-A374-B44BD15B94CC}"/>
              </a:ext>
            </a:extLst>
          </p:cNvPr>
          <p:cNvCxnSpPr>
            <a:cxnSpLocks/>
            <a:endCxn id="100" idx="1"/>
          </p:cNvCxnSpPr>
          <p:nvPr/>
        </p:nvCxnSpPr>
        <p:spPr bwMode="gray">
          <a:xfrm>
            <a:off x="7096931"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452C4B89-4E9D-4567-96F1-74291E9184C6}"/>
              </a:ext>
            </a:extLst>
          </p:cNvPr>
          <p:cNvCxnSpPr>
            <a:cxnSpLocks/>
            <a:stCxn id="98" idx="2"/>
            <a:endCxn id="100" idx="0"/>
          </p:cNvCxnSpPr>
          <p:nvPr/>
        </p:nvCxnSpPr>
        <p:spPr bwMode="gray">
          <a:xfrm>
            <a:off x="7728150"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 xmlns:a16="http://schemas.microsoft.com/office/drawing/2014/main" id="{CF990F55-9632-481C-A4A0-CBD3062F0A6F}"/>
              </a:ext>
            </a:extLst>
          </p:cNvPr>
          <p:cNvSpPr txBox="1"/>
          <p:nvPr/>
        </p:nvSpPr>
        <p:spPr bwMode="gray">
          <a:xfrm>
            <a:off x="7354386"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104" name="Freeform 159">
            <a:extLst>
              <a:ext uri="{FF2B5EF4-FFF2-40B4-BE49-F238E27FC236}">
                <a16:creationId xmlns="" xmlns:a16="http://schemas.microsoft.com/office/drawing/2014/main" id="{908B054C-7724-493E-A99D-AE3B5C82C40A}"/>
              </a:ext>
            </a:extLst>
          </p:cNvPr>
          <p:cNvSpPr/>
          <p:nvPr/>
        </p:nvSpPr>
        <p:spPr bwMode="gray">
          <a:xfrm flipH="1">
            <a:off x="469329"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05" name="Freeform 159">
            <a:extLst>
              <a:ext uri="{FF2B5EF4-FFF2-40B4-BE49-F238E27FC236}">
                <a16:creationId xmlns="" xmlns:a16="http://schemas.microsoft.com/office/drawing/2014/main" id="{E85B056C-11AD-485F-AA1B-A4204BEF4CCE}"/>
              </a:ext>
            </a:extLst>
          </p:cNvPr>
          <p:cNvSpPr/>
          <p:nvPr/>
        </p:nvSpPr>
        <p:spPr bwMode="gray">
          <a:xfrm flipH="1">
            <a:off x="7455303"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106" name="Picture 2" descr="G:\做的项目\公共\扁平图标切换\更新2015_01_21\oss扁平图标库2015_01_21更新-04.png">
            <a:extLst>
              <a:ext uri="{FF2B5EF4-FFF2-40B4-BE49-F238E27FC236}">
                <a16:creationId xmlns="" xmlns:a16="http://schemas.microsoft.com/office/drawing/2014/main" id="{EAF27B7D-488E-4DFB-94FD-8C77EE5D5111}"/>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821504" y="1154816"/>
            <a:ext cx="353331" cy="289089"/>
          </a:xfrm>
          <a:prstGeom prst="rect">
            <a:avLst/>
          </a:prstGeom>
          <a:noFill/>
        </p:spPr>
      </p:pic>
      <p:pic>
        <p:nvPicPr>
          <p:cNvPr id="107" name="Picture 2" descr="G:\做的项目\公共\扁平图标切换\更新2015_01_21\oss扁平图标库2015_01_21更新-04.png">
            <a:extLst>
              <a:ext uri="{FF2B5EF4-FFF2-40B4-BE49-F238E27FC236}">
                <a16:creationId xmlns="" xmlns:a16="http://schemas.microsoft.com/office/drawing/2014/main" id="{1F9108AB-1412-4F14-8685-F4A063844370}"/>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696064" y="1154816"/>
            <a:ext cx="353331" cy="289089"/>
          </a:xfrm>
          <a:prstGeom prst="rect">
            <a:avLst/>
          </a:prstGeom>
          <a:noFill/>
        </p:spPr>
      </p:pic>
      <p:cxnSp>
        <p:nvCxnSpPr>
          <p:cNvPr id="108" name="直接连接符 107">
            <a:extLst>
              <a:ext uri="{FF2B5EF4-FFF2-40B4-BE49-F238E27FC236}">
                <a16:creationId xmlns="" xmlns:a16="http://schemas.microsoft.com/office/drawing/2014/main" id="{6A313B85-7F81-4CF9-A35F-84EEFCAB2EF1}"/>
              </a:ext>
            </a:extLst>
          </p:cNvPr>
          <p:cNvCxnSpPr>
            <a:stCxn id="106" idx="3"/>
            <a:endCxn id="107" idx="1"/>
          </p:cNvCxnSpPr>
          <p:nvPr/>
        </p:nvCxnSpPr>
        <p:spPr bwMode="gray">
          <a:xfrm>
            <a:off x="4174835" y="1299361"/>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Freeform 159">
            <a:extLst>
              <a:ext uri="{FF2B5EF4-FFF2-40B4-BE49-F238E27FC236}">
                <a16:creationId xmlns="" xmlns:a16="http://schemas.microsoft.com/office/drawing/2014/main" id="{BFF4543A-7126-456A-8501-C0DA281B676C}"/>
              </a:ext>
            </a:extLst>
          </p:cNvPr>
          <p:cNvSpPr/>
          <p:nvPr/>
        </p:nvSpPr>
        <p:spPr bwMode="gray">
          <a:xfrm flipH="1">
            <a:off x="3948103" y="10228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110" name="Picture 2" descr="G:\做的项目\公共\扁平图标切换\更新2015_01_21\oss扁平图标库2015_01_21更新-04.png">
            <a:extLst>
              <a:ext uri="{FF2B5EF4-FFF2-40B4-BE49-F238E27FC236}">
                <a16:creationId xmlns="" xmlns:a16="http://schemas.microsoft.com/office/drawing/2014/main" id="{A5C8100E-725C-4E33-A3CE-B3CB23EA4364}"/>
              </a:ext>
            </a:extLst>
          </p:cNvPr>
          <p:cNvPicPr>
            <a:picLocks noChangeAspect="1" noChangeArrowheads="1"/>
          </p:cNvPicPr>
          <p:nvPr/>
        </p:nvPicPr>
        <p:blipFill>
          <a:blip r:embed="rId3" cstate="print"/>
          <a:stretch>
            <a:fillRect/>
          </a:stretch>
        </p:blipFill>
        <p:spPr bwMode="gray">
          <a:xfrm>
            <a:off x="3821504" y="1617098"/>
            <a:ext cx="353331" cy="289089"/>
          </a:xfrm>
          <a:prstGeom prst="rect">
            <a:avLst/>
          </a:prstGeom>
          <a:noFill/>
        </p:spPr>
      </p:pic>
      <p:pic>
        <p:nvPicPr>
          <p:cNvPr id="111" name="Picture 2" descr="G:\做的项目\公共\扁平图标切换\更新2015_01_21\oss扁平图标库2015_01_21更新-04.png">
            <a:extLst>
              <a:ext uri="{FF2B5EF4-FFF2-40B4-BE49-F238E27FC236}">
                <a16:creationId xmlns="" xmlns:a16="http://schemas.microsoft.com/office/drawing/2014/main" id="{86B1E1F7-69DB-4470-B741-EF0380347E2A}"/>
              </a:ext>
            </a:extLst>
          </p:cNvPr>
          <p:cNvPicPr>
            <a:picLocks noChangeAspect="1" noChangeArrowheads="1"/>
          </p:cNvPicPr>
          <p:nvPr/>
        </p:nvPicPr>
        <p:blipFill>
          <a:blip r:embed="rId3" cstate="print"/>
          <a:stretch>
            <a:fillRect/>
          </a:stretch>
        </p:blipFill>
        <p:spPr bwMode="gray">
          <a:xfrm>
            <a:off x="4696064" y="1617098"/>
            <a:ext cx="353331" cy="289089"/>
          </a:xfrm>
          <a:prstGeom prst="rect">
            <a:avLst/>
          </a:prstGeom>
          <a:noFill/>
        </p:spPr>
      </p:pic>
      <p:sp>
        <p:nvSpPr>
          <p:cNvPr id="112" name="文本框 111">
            <a:extLst>
              <a:ext uri="{FF2B5EF4-FFF2-40B4-BE49-F238E27FC236}">
                <a16:creationId xmlns="" xmlns:a16="http://schemas.microsoft.com/office/drawing/2014/main" id="{8E2B621E-A0D5-462A-B9E6-89E24ED12AEB}"/>
              </a:ext>
            </a:extLst>
          </p:cNvPr>
          <p:cNvSpPr txBox="1"/>
          <p:nvPr/>
        </p:nvSpPr>
        <p:spPr bwMode="gray">
          <a:xfrm>
            <a:off x="3149183" y="116553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113" name="Freeform 159">
            <a:extLst>
              <a:ext uri="{FF2B5EF4-FFF2-40B4-BE49-F238E27FC236}">
                <a16:creationId xmlns="" xmlns:a16="http://schemas.microsoft.com/office/drawing/2014/main" id="{6A90DE45-D585-41B5-AA51-132D49A02CD2}"/>
              </a:ext>
            </a:extLst>
          </p:cNvPr>
          <p:cNvSpPr/>
          <p:nvPr/>
        </p:nvSpPr>
        <p:spPr bwMode="gray">
          <a:xfrm flipH="1">
            <a:off x="2729903" y="5688566"/>
            <a:ext cx="984007"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4" name="Freeform 159">
            <a:extLst>
              <a:ext uri="{FF2B5EF4-FFF2-40B4-BE49-F238E27FC236}">
                <a16:creationId xmlns="" xmlns:a16="http://schemas.microsoft.com/office/drawing/2014/main" id="{8B0E7D91-565B-43F8-9103-511E4F1ACFD1}"/>
              </a:ext>
            </a:extLst>
          </p:cNvPr>
          <p:cNvSpPr/>
          <p:nvPr/>
        </p:nvSpPr>
        <p:spPr bwMode="gray">
          <a:xfrm flipH="1">
            <a:off x="5092942" y="5676691"/>
            <a:ext cx="984007"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5" name="文本框 114">
            <a:extLst>
              <a:ext uri="{FF2B5EF4-FFF2-40B4-BE49-F238E27FC236}">
                <a16:creationId xmlns="" xmlns:a16="http://schemas.microsoft.com/office/drawing/2014/main" id="{47B125BC-849F-46DB-8BC7-0BA26A89B2C0}"/>
              </a:ext>
            </a:extLst>
          </p:cNvPr>
          <p:cNvSpPr txBox="1"/>
          <p:nvPr/>
        </p:nvSpPr>
        <p:spPr bwMode="gray">
          <a:xfrm>
            <a:off x="1690616"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6" name="文本框 115">
            <a:extLst>
              <a:ext uri="{FF2B5EF4-FFF2-40B4-BE49-F238E27FC236}">
                <a16:creationId xmlns="" xmlns:a16="http://schemas.microsoft.com/office/drawing/2014/main" id="{969A9908-8119-4BCD-AADA-56A8BC7F75A2}"/>
              </a:ext>
            </a:extLst>
          </p:cNvPr>
          <p:cNvSpPr txBox="1"/>
          <p:nvPr/>
        </p:nvSpPr>
        <p:spPr bwMode="gray">
          <a:xfrm>
            <a:off x="1738117"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17" name="文本框 116">
            <a:extLst>
              <a:ext uri="{FF2B5EF4-FFF2-40B4-BE49-F238E27FC236}">
                <a16:creationId xmlns="" xmlns:a16="http://schemas.microsoft.com/office/drawing/2014/main" id="{C4D5B10F-4B9D-4490-816D-85AA70580FB4}"/>
              </a:ext>
            </a:extLst>
          </p:cNvPr>
          <p:cNvSpPr txBox="1"/>
          <p:nvPr/>
        </p:nvSpPr>
        <p:spPr bwMode="gray">
          <a:xfrm>
            <a:off x="6417322"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8" name="文本框 117">
            <a:extLst>
              <a:ext uri="{FF2B5EF4-FFF2-40B4-BE49-F238E27FC236}">
                <a16:creationId xmlns="" xmlns:a16="http://schemas.microsoft.com/office/drawing/2014/main" id="{3998D2D9-E0B5-4D23-BCB4-CC168A19FBB2}"/>
              </a:ext>
            </a:extLst>
          </p:cNvPr>
          <p:cNvSpPr txBox="1"/>
          <p:nvPr/>
        </p:nvSpPr>
        <p:spPr bwMode="gray">
          <a:xfrm>
            <a:off x="6393573"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24" name="文本框 123">
            <a:extLst>
              <a:ext uri="{FF2B5EF4-FFF2-40B4-BE49-F238E27FC236}">
                <a16:creationId xmlns="" xmlns:a16="http://schemas.microsoft.com/office/drawing/2014/main" id="{BF8A903B-4885-4A9F-8B8E-FCE06067AB28}"/>
              </a:ext>
            </a:extLst>
          </p:cNvPr>
          <p:cNvSpPr txBox="1"/>
          <p:nvPr/>
        </p:nvSpPr>
        <p:spPr bwMode="gray">
          <a:xfrm>
            <a:off x="8545880" y="1740257"/>
            <a:ext cx="3115958" cy="3367076"/>
          </a:xfrm>
          <a:prstGeom prst="rect">
            <a:avLst/>
          </a:prstGeom>
          <a:noFill/>
          <a:ln w="19050">
            <a:noFill/>
          </a:ln>
        </p:spPr>
        <p:txBody>
          <a:bodyPr wrap="square">
            <a:noAutofit/>
          </a:bodyPr>
          <a:lstStyle/>
          <a:p>
            <a:pPr fontAlgn="ctr">
              <a:lnSpc>
                <a:spcPct val="14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Enterprise bearer WANs can be roughly classified into two types: MPLS network and IPv6 network.</a:t>
            </a: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network:</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LDP</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TE</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SR-MPLS</a:t>
            </a:r>
          </a:p>
          <a:p>
            <a:pPr marL="285750" indent="-285750" fontAlgn="ctr">
              <a:lnSpc>
                <a:spcPct val="14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IPv6 network:</a:t>
            </a:r>
          </a:p>
          <a:p>
            <a:pPr marL="523875" lvl="1" indent="-219075" fontAlgn="ctr">
              <a:lnSpc>
                <a:spcPct val="140000"/>
              </a:lnSpc>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3" name="矩形 2">
            <a:extLst>
              <a:ext uri="{FF2B5EF4-FFF2-40B4-BE49-F238E27FC236}">
                <a16:creationId xmlns="" xmlns:a16="http://schemas.microsoft.com/office/drawing/2014/main" id="{39AF0EEB-D6BB-43B0-B972-5E54B05E9F9C}"/>
              </a:ext>
            </a:extLst>
          </p:cNvPr>
          <p:cNvSpPr/>
          <p:nvPr/>
        </p:nvSpPr>
        <p:spPr bwMode="gray">
          <a:xfrm>
            <a:off x="8454727" y="1736857"/>
            <a:ext cx="3295403" cy="347648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 xmlns:a16="http://schemas.microsoft.com/office/drawing/2014/main" id="{EB1E084D-947B-4F70-AED9-4CE72531B9C2}"/>
              </a:ext>
            </a:extLst>
          </p:cNvPr>
          <p:cNvSpPr txBox="1"/>
          <p:nvPr/>
        </p:nvSpPr>
        <p:spPr bwMode="gray">
          <a:xfrm>
            <a:off x="5754522" y="2026929"/>
            <a:ext cx="1200970" cy="307777"/>
          </a:xfrm>
          <a:prstGeom prst="rect">
            <a:avLst/>
          </a:prstGeom>
          <a:noFill/>
        </p:spPr>
        <p:txBody>
          <a:bodyPr wrap="square" rtlCol="0">
            <a:noAutofit/>
          </a:bodyPr>
          <a:lstStyle/>
          <a:p>
            <a:pPr fontAlgn="ctr"/>
            <a:r>
              <a:rPr lang="en-US" sz="1400" dirty="0">
                <a:solidFill>
                  <a:srgbClr val="002060"/>
                </a:solidFill>
                <a:latin typeface="Huawei Sans" panose="020C0503030203020204" pitchFamily="34" charset="0"/>
                <a:ea typeface="方正兰亭黑简体" panose="02000000000000000000" pitchFamily="2" charset="-122"/>
                <a:sym typeface="Huawei Sans" panose="020C0503030203020204" pitchFamily="34" charset="0"/>
              </a:rPr>
              <a:t>Bearer WAN</a:t>
            </a:r>
          </a:p>
        </p:txBody>
      </p:sp>
      <p:sp>
        <p:nvSpPr>
          <p:cNvPr id="119" name="五边形 118"/>
          <p:cNvSpPr/>
          <p:nvPr/>
        </p:nvSpPr>
        <p:spPr bwMode="gray">
          <a:xfrm>
            <a:off x="9429717" y="102013"/>
            <a:ext cx="746837"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120" name="燕尾形 119"/>
          <p:cNvSpPr/>
          <p:nvPr/>
        </p:nvSpPr>
        <p:spPr bwMode="gray">
          <a:xfrm>
            <a:off x="10973936" y="102013"/>
            <a:ext cx="746841"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122" name="燕尾形 121"/>
          <p:cNvSpPr/>
          <p:nvPr/>
        </p:nvSpPr>
        <p:spPr bwMode="gray">
          <a:xfrm>
            <a:off x="10102621" y="102013"/>
            <a:ext cx="94525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Tree>
    <p:extLst>
      <p:ext uri="{BB962C8B-B14F-4D97-AF65-F5344CB8AC3E}">
        <p14:creationId xmlns:p14="http://schemas.microsoft.com/office/powerpoint/2010/main" val="57806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1800" dirty="0">
                <a:solidFill>
                  <a:schemeClr val="bg1">
                    <a:lumMod val="50000"/>
                  </a:schemeClr>
                </a:solidFill>
                <a:sym typeface="Huawei Sans" panose="020C0503030203020204" pitchFamily="34" charset="0"/>
              </a:rPr>
              <a:t>Bearer WAN Architecture</a:t>
            </a:r>
          </a:p>
          <a:p>
            <a:r>
              <a:rPr lang="en-US" sz="1800" dirty="0">
                <a:solidFill>
                  <a:schemeClr val="bg1">
                    <a:lumMod val="50000"/>
                  </a:schemeClr>
                </a:solidFill>
                <a:sym typeface="Huawei Sans" panose="020C0503030203020204" pitchFamily="34" charset="0"/>
              </a:rPr>
              <a:t>Bearer WAN Basics</a:t>
            </a:r>
          </a:p>
          <a:p>
            <a:r>
              <a:rPr lang="en-US" sz="1800" b="1" dirty="0">
                <a:sym typeface="Huawei Sans" panose="020C0503030203020204" pitchFamily="34" charset="0"/>
              </a:rPr>
              <a:t>VPN Service</a:t>
            </a:r>
          </a:p>
          <a:p>
            <a:pPr lvl="1">
              <a:buSzPct val="60000"/>
              <a:buFont typeface="Wingdings" panose="05000000000000000000" pitchFamily="2" charset="2"/>
              <a:buChar char="n"/>
            </a:pPr>
            <a:r>
              <a:rPr lang="en-US" sz="1600" dirty="0">
                <a:sym typeface="Huawei Sans" panose="020C0503030203020204" pitchFamily="34" charset="0"/>
              </a:rPr>
              <a:t>WAN VPN Overview</a:t>
            </a:r>
          </a:p>
          <a:p>
            <a:pPr lvl="1"/>
            <a:r>
              <a:rPr lang="en-US" sz="1600" dirty="0">
                <a:solidFill>
                  <a:schemeClr val="bg1">
                    <a:lumMod val="50000"/>
                  </a:schemeClr>
                </a:solidFill>
                <a:sym typeface="Huawei Sans" panose="020C0503030203020204" pitchFamily="34" charset="0"/>
              </a:rPr>
              <a:t>Tunnel Management Overview</a:t>
            </a:r>
          </a:p>
          <a:p>
            <a:r>
              <a:rPr lang="en-US" sz="1800" dirty="0">
                <a:solidFill>
                  <a:schemeClr val="bg1">
                    <a:lumMod val="50000"/>
                  </a:schemeClr>
                </a:solidFill>
                <a:sym typeface="Huawei Sans" panose="020C0503030203020204" pitchFamily="34" charset="0"/>
              </a:rPr>
              <a:t>Network Traffic Optimization</a:t>
            </a:r>
          </a:p>
          <a:p>
            <a:r>
              <a:rPr lang="en-US" sz="1800" dirty="0">
                <a:solidFill>
                  <a:schemeClr val="bg1">
                    <a:lumMod val="50000"/>
                  </a:schemeClr>
                </a:solidFill>
                <a:sym typeface="Huawei Sans" panose="020C0503030203020204" pitchFamily="34" charset="0"/>
              </a:rPr>
              <a:t>SLA</a:t>
            </a:r>
          </a:p>
          <a:p>
            <a:r>
              <a:rPr lang="en-US" sz="1800" dirty="0">
                <a:solidFill>
                  <a:schemeClr val="bg1">
                    <a:lumMod val="50000"/>
                  </a:schemeClr>
                </a:solidFill>
                <a:sym typeface="Huawei Sans" panose="020C0503030203020204" pitchFamily="34" charset="0"/>
              </a:rPr>
              <a:t>Network Reliability</a:t>
            </a:r>
          </a:p>
          <a:p>
            <a:r>
              <a:rPr lang="en-US" sz="1800" dirty="0">
                <a:solidFill>
                  <a:schemeClr val="bg1">
                    <a:lumMod val="50000"/>
                  </a:schemeClr>
                </a:solidFill>
                <a:sym typeface="Huawei Sans" panose="020C0503030203020204" pitchFamily="34" charset="0"/>
              </a:rPr>
              <a:t>Network Management and O&amp;M</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8664871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9339E8-8835-4F06-9551-C34F96DF3C2B}"/>
              </a:ext>
            </a:extLst>
          </p:cNvPr>
          <p:cNvSpPr>
            <a:spLocks noGrp="1"/>
          </p:cNvSpPr>
          <p:nvPr>
            <p:ph type="title"/>
          </p:nvPr>
        </p:nvSpPr>
        <p:spPr bwMode="gray"/>
        <p:txBody>
          <a:bodyPr/>
          <a:lstStyle/>
          <a:p>
            <a:r>
              <a:rPr lang="en-US"/>
              <a:t>VPN Classification</a:t>
            </a:r>
            <a:endParaRPr lang="en-US" dirty="0"/>
          </a:p>
        </p:txBody>
      </p:sp>
      <p:sp>
        <p:nvSpPr>
          <p:cNvPr id="3" name="文本占位符 2">
            <a:extLst>
              <a:ext uri="{FF2B5EF4-FFF2-40B4-BE49-F238E27FC236}">
                <a16:creationId xmlns="" xmlns:a16="http://schemas.microsoft.com/office/drawing/2014/main" id="{6C8F7F2B-9DB2-4C12-A2DC-A92576BD3979}"/>
              </a:ext>
            </a:extLst>
          </p:cNvPr>
          <p:cNvSpPr>
            <a:spLocks noGrp="1"/>
          </p:cNvSpPr>
          <p:nvPr>
            <p:ph type="body" sz="quarter" idx="10"/>
          </p:nvPr>
        </p:nvSpPr>
        <p:spPr bwMode="gray"/>
        <p:txBody>
          <a:bodyPr/>
          <a:lstStyle/>
          <a:p>
            <a:r>
              <a:rPr lang="en-US" sz="1600">
                <a:sym typeface="Huawei Sans" panose="020C0503030203020204" pitchFamily="34" charset="0"/>
              </a:rPr>
              <a:t>The VPN technology is widely used as a virtual private tunneling technology. VPN can be classified into various types from different perspectives. For example, VPN can be classified into Layer 3 VPN (L3VPN), Layer 2 VPN (L2VPN), and Virtual Private Dial-up Network (VPDN) by implementation layer.</a:t>
            </a:r>
          </a:p>
          <a:p>
            <a:r>
              <a:rPr lang="en-US" sz="1600">
                <a:sym typeface="Huawei Sans" panose="020C0503030203020204" pitchFamily="34" charset="0"/>
              </a:rPr>
              <a:t>VPWS, VPLS, and BGP/MPLS IP VPN are more widely used on bearer WANs.</a:t>
            </a:r>
          </a:p>
          <a:p>
            <a:r>
              <a:rPr lang="en-US" sz="1600">
                <a:sym typeface="Huawei Sans" panose="020C0503030203020204" pitchFamily="34" charset="0"/>
              </a:rPr>
              <a:t>GRE VPN and IPsec VPN, which are mainly used on the Internet, are beyond the scope of this course.</a:t>
            </a:r>
            <a:endParaRPr lang="en-US" sz="1600" dirty="0">
              <a:sym typeface="Huawei Sans" panose="020C0503030203020204" pitchFamily="34" charset="0"/>
            </a:endParaRPr>
          </a:p>
        </p:txBody>
      </p:sp>
      <p:sp>
        <p:nvSpPr>
          <p:cNvPr id="9" name="任意多边形: 形状 8">
            <a:extLst>
              <a:ext uri="{FF2B5EF4-FFF2-40B4-BE49-F238E27FC236}">
                <a16:creationId xmlns="" xmlns:a16="http://schemas.microsoft.com/office/drawing/2014/main" id="{1409E26E-9EC6-422C-B649-1A2E75737CB5}"/>
              </a:ext>
            </a:extLst>
          </p:cNvPr>
          <p:cNvSpPr/>
          <p:nvPr/>
        </p:nvSpPr>
        <p:spPr bwMode="gray">
          <a:xfrm>
            <a:off x="2105025" y="4122661"/>
            <a:ext cx="130618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VPN Classification</a:t>
            </a:r>
          </a:p>
        </p:txBody>
      </p:sp>
      <p:sp>
        <p:nvSpPr>
          <p:cNvPr id="11" name="任意多边形: 形状 10">
            <a:extLst>
              <a:ext uri="{FF2B5EF4-FFF2-40B4-BE49-F238E27FC236}">
                <a16:creationId xmlns="" xmlns:a16="http://schemas.microsoft.com/office/drawing/2014/main" id="{A6B5D15D-EDBE-4AF1-89BB-E0285A5453D5}"/>
              </a:ext>
            </a:extLst>
          </p:cNvPr>
          <p:cNvSpPr/>
          <p:nvPr/>
        </p:nvSpPr>
        <p:spPr bwMode="gray">
          <a:xfrm>
            <a:off x="3881345" y="3465991"/>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L2 VPN</a:t>
            </a:r>
          </a:p>
        </p:txBody>
      </p:sp>
      <p:sp>
        <p:nvSpPr>
          <p:cNvPr id="13" name="任意多边形: 形状 12">
            <a:extLst>
              <a:ext uri="{FF2B5EF4-FFF2-40B4-BE49-F238E27FC236}">
                <a16:creationId xmlns="" xmlns:a16="http://schemas.microsoft.com/office/drawing/2014/main" id="{3BB6D244-E265-428E-AD3D-33223918C761}"/>
              </a:ext>
            </a:extLst>
          </p:cNvPr>
          <p:cNvSpPr/>
          <p:nvPr/>
        </p:nvSpPr>
        <p:spPr bwMode="gray">
          <a:xfrm>
            <a:off x="5526827" y="309359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VPWS</a:t>
            </a:r>
          </a:p>
        </p:txBody>
      </p:sp>
      <p:sp>
        <p:nvSpPr>
          <p:cNvPr id="15" name="任意多边形: 形状 14">
            <a:extLst>
              <a:ext uri="{FF2B5EF4-FFF2-40B4-BE49-F238E27FC236}">
                <a16:creationId xmlns="" xmlns:a16="http://schemas.microsoft.com/office/drawing/2014/main" id="{7B290576-5D60-4AB4-8668-3C407700857A}"/>
              </a:ext>
            </a:extLst>
          </p:cNvPr>
          <p:cNvSpPr/>
          <p:nvPr/>
        </p:nvSpPr>
        <p:spPr bwMode="gray">
          <a:xfrm>
            <a:off x="5526827" y="365855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17" name="任意多边形: 形状 16">
            <a:extLst>
              <a:ext uri="{FF2B5EF4-FFF2-40B4-BE49-F238E27FC236}">
                <a16:creationId xmlns="" xmlns:a16="http://schemas.microsoft.com/office/drawing/2014/main" id="{58122697-2154-4588-BC5A-A49A8C153821}"/>
              </a:ext>
            </a:extLst>
          </p:cNvPr>
          <p:cNvSpPr/>
          <p:nvPr/>
        </p:nvSpPr>
        <p:spPr bwMode="gray">
          <a:xfrm>
            <a:off x="3881345" y="4126330"/>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VPDN</a:t>
            </a:r>
          </a:p>
        </p:txBody>
      </p:sp>
      <p:sp>
        <p:nvSpPr>
          <p:cNvPr id="19" name="任意多边形: 形状 18">
            <a:extLst>
              <a:ext uri="{FF2B5EF4-FFF2-40B4-BE49-F238E27FC236}">
                <a16:creationId xmlns="" xmlns:a16="http://schemas.microsoft.com/office/drawing/2014/main" id="{6F537EB8-6F5D-44C5-AF51-7E7D1070C02D}"/>
              </a:ext>
            </a:extLst>
          </p:cNvPr>
          <p:cNvSpPr/>
          <p:nvPr/>
        </p:nvSpPr>
        <p:spPr bwMode="gray">
          <a:xfrm>
            <a:off x="3881345" y="4779331"/>
            <a:ext cx="1175344"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algn="ctr" defTabSz="533400" fontAlgn="ctr">
              <a:lnSpc>
                <a:spcPct val="90000"/>
              </a:lnSpc>
              <a:spcBef>
                <a:spcPct val="0"/>
              </a:spcBef>
              <a:spcAft>
                <a:spcPct val="35000"/>
              </a:spcAf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21" name="任意多边形: 形状 20">
            <a:extLst>
              <a:ext uri="{FF2B5EF4-FFF2-40B4-BE49-F238E27FC236}">
                <a16:creationId xmlns="" xmlns:a16="http://schemas.microsoft.com/office/drawing/2014/main" id="{EE7C1091-9773-415A-8A66-BA7059534B5F}"/>
              </a:ext>
            </a:extLst>
          </p:cNvPr>
          <p:cNvSpPr/>
          <p:nvPr/>
        </p:nvSpPr>
        <p:spPr bwMode="gray">
          <a:xfrm>
            <a:off x="5526827" y="422351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BGP</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MPLS</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IP</a:t>
            </a: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 VPN</a:t>
            </a:r>
          </a:p>
        </p:txBody>
      </p:sp>
      <p:sp>
        <p:nvSpPr>
          <p:cNvPr id="22" name="任意多边形: 形状 21">
            <a:extLst>
              <a:ext uri="{FF2B5EF4-FFF2-40B4-BE49-F238E27FC236}">
                <a16:creationId xmlns="" xmlns:a16="http://schemas.microsoft.com/office/drawing/2014/main" id="{B00EFCFD-BD86-46D6-8913-4F3D3E809D6D}"/>
              </a:ext>
            </a:extLst>
          </p:cNvPr>
          <p:cNvSpPr/>
          <p:nvPr/>
        </p:nvSpPr>
        <p:spPr bwMode="gray">
          <a:xfrm>
            <a:off x="5056690" y="4995253"/>
            <a:ext cx="470137" cy="24971"/>
          </a:xfrm>
          <a:custGeom>
            <a:avLst/>
            <a:gdLst>
              <a:gd name="connsiteX0" fmla="*/ 0 w 470137"/>
              <a:gd name="connsiteY0" fmla="*/ 16062 h 32124"/>
              <a:gd name="connsiteX1" fmla="*/ 470137 w 470137"/>
              <a:gd name="connsiteY1" fmla="*/ 16062 h 32124"/>
            </a:gdLst>
            <a:ahLst/>
            <a:cxnLst>
              <a:cxn ang="0">
                <a:pos x="connsiteX0" y="connsiteY0"/>
              </a:cxn>
              <a:cxn ang="0">
                <a:pos x="connsiteX1" y="connsiteY1"/>
              </a:cxn>
            </a:cxnLst>
            <a:rect l="l" t="t" r="r" b="b"/>
            <a:pathLst>
              <a:path w="470137" h="32124">
                <a:moveTo>
                  <a:pt x="0" y="16062"/>
                </a:moveTo>
                <a:lnTo>
                  <a:pt x="470137" y="16062"/>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36015" tIns="4309" rIns="236016" bIns="4309" numCol="1" spcCol="1270" anchor="ctr" anchorCtr="0">
            <a:noAutofit/>
          </a:bodyPr>
          <a:lstStyle/>
          <a:p>
            <a:pPr marL="0" lvl="0" indent="0" algn="ctr" defTabSz="222250" fontAlgn="ctr">
              <a:lnSpc>
                <a:spcPct val="90000"/>
              </a:lnSpc>
              <a:spcBef>
                <a:spcPct val="0"/>
              </a:spcBef>
              <a:spcAft>
                <a:spcPct val="35000"/>
              </a:spcAft>
              <a:buNone/>
            </a:pPr>
            <a:endParaRPr lang="en-US" altLang="zh-CN" sz="1400" kern="1200" baseline="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22">
            <a:extLst>
              <a:ext uri="{FF2B5EF4-FFF2-40B4-BE49-F238E27FC236}">
                <a16:creationId xmlns="" xmlns:a16="http://schemas.microsoft.com/office/drawing/2014/main" id="{49C36AFB-B228-47DC-B971-6A562174DDBB}"/>
              </a:ext>
            </a:extLst>
          </p:cNvPr>
          <p:cNvSpPr/>
          <p:nvPr/>
        </p:nvSpPr>
        <p:spPr bwMode="gray">
          <a:xfrm>
            <a:off x="5526827" y="478847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GRE VPN</a:t>
            </a:r>
          </a:p>
        </p:txBody>
      </p:sp>
      <p:sp>
        <p:nvSpPr>
          <p:cNvPr id="25" name="任意多边形: 形状 24">
            <a:extLst>
              <a:ext uri="{FF2B5EF4-FFF2-40B4-BE49-F238E27FC236}">
                <a16:creationId xmlns="" xmlns:a16="http://schemas.microsoft.com/office/drawing/2014/main" id="{DAD9E81C-8EEC-4367-ACF2-13071CFD6640}"/>
              </a:ext>
            </a:extLst>
          </p:cNvPr>
          <p:cNvSpPr/>
          <p:nvPr/>
        </p:nvSpPr>
        <p:spPr bwMode="gray">
          <a:xfrm>
            <a:off x="5526827" y="5353435"/>
            <a:ext cx="1532341" cy="456814"/>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r>
              <a:rPr lang="en-US" sz="1400" b="1" baseline="0" dirty="0">
                <a:latin typeface="Huawei Sans" panose="020C0503030203020204" pitchFamily="34" charset="0"/>
                <a:ea typeface="方正兰亭黑简体" panose="02000000000000000000" pitchFamily="2" charset="-122"/>
                <a:sym typeface="Huawei Sans" panose="020C0503030203020204" pitchFamily="34" charset="0"/>
              </a:rPr>
              <a:t>IPsec VPN</a:t>
            </a:r>
          </a:p>
        </p:txBody>
      </p:sp>
      <p:cxnSp>
        <p:nvCxnSpPr>
          <p:cNvPr id="27" name="直接连接符 26">
            <a:extLst>
              <a:ext uri="{FF2B5EF4-FFF2-40B4-BE49-F238E27FC236}">
                <a16:creationId xmlns="" xmlns:a16="http://schemas.microsoft.com/office/drawing/2014/main" id="{383DAB74-0BA8-40B4-B96C-D912D6467E39}"/>
              </a:ext>
            </a:extLst>
          </p:cNvPr>
          <p:cNvCxnSpPr>
            <a:cxnSpLocks/>
          </p:cNvCxnSpPr>
          <p:nvPr/>
        </p:nvCxnSpPr>
        <p:spPr bwMode="gray">
          <a:xfrm>
            <a:off x="3411207" y="4351068"/>
            <a:ext cx="470138" cy="6072"/>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0" name="直接连接符 29">
            <a:extLst>
              <a:ext uri="{FF2B5EF4-FFF2-40B4-BE49-F238E27FC236}">
                <a16:creationId xmlns="" xmlns:a16="http://schemas.microsoft.com/office/drawing/2014/main" id="{8F82E2B3-92BF-4242-9905-DABA75C858EB}"/>
              </a:ext>
            </a:extLst>
          </p:cNvPr>
          <p:cNvCxnSpPr>
            <a:cxnSpLocks/>
            <a:endCxn id="19" idx="0"/>
          </p:cNvCxnSpPr>
          <p:nvPr/>
        </p:nvCxnSpPr>
        <p:spPr bwMode="gray">
          <a:xfrm>
            <a:off x="3411207" y="4351068"/>
            <a:ext cx="470138" cy="473944"/>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31" name="直接连接符 30">
            <a:extLst>
              <a:ext uri="{FF2B5EF4-FFF2-40B4-BE49-F238E27FC236}">
                <a16:creationId xmlns="" xmlns:a16="http://schemas.microsoft.com/office/drawing/2014/main" id="{4DA9F138-84F4-442D-ACA6-5FB2DD9A0E17}"/>
              </a:ext>
            </a:extLst>
          </p:cNvPr>
          <p:cNvCxnSpPr>
            <a:cxnSpLocks/>
            <a:endCxn id="11" idx="7"/>
          </p:cNvCxnSpPr>
          <p:nvPr/>
        </p:nvCxnSpPr>
        <p:spPr bwMode="gray">
          <a:xfrm flipV="1">
            <a:off x="3411207" y="3877124"/>
            <a:ext cx="470138" cy="488832"/>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0" name="直接连接符 39">
            <a:extLst>
              <a:ext uri="{FF2B5EF4-FFF2-40B4-BE49-F238E27FC236}">
                <a16:creationId xmlns="" xmlns:a16="http://schemas.microsoft.com/office/drawing/2014/main" id="{6C14827D-A92D-4CA2-8828-36DDE9BB966B}"/>
              </a:ext>
            </a:extLst>
          </p:cNvPr>
          <p:cNvCxnSpPr>
            <a:cxnSpLocks/>
          </p:cNvCxnSpPr>
          <p:nvPr/>
        </p:nvCxnSpPr>
        <p:spPr bwMode="gray">
          <a:xfrm>
            <a:off x="5056690" y="3695519"/>
            <a:ext cx="470137" cy="262107"/>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1" name="直接连接符 40">
            <a:extLst>
              <a:ext uri="{FF2B5EF4-FFF2-40B4-BE49-F238E27FC236}">
                <a16:creationId xmlns="" xmlns:a16="http://schemas.microsoft.com/office/drawing/2014/main" id="{98C38282-E331-4BAB-847D-3B3865D6F414}"/>
              </a:ext>
            </a:extLst>
          </p:cNvPr>
          <p:cNvCxnSpPr>
            <a:cxnSpLocks/>
          </p:cNvCxnSpPr>
          <p:nvPr/>
        </p:nvCxnSpPr>
        <p:spPr bwMode="gray">
          <a:xfrm flipV="1">
            <a:off x="5056690" y="3411076"/>
            <a:ext cx="470137" cy="290515"/>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47" name="直接连接符 46">
            <a:extLst>
              <a:ext uri="{FF2B5EF4-FFF2-40B4-BE49-F238E27FC236}">
                <a16:creationId xmlns="" xmlns:a16="http://schemas.microsoft.com/office/drawing/2014/main" id="{45663003-F736-4F3E-8658-482AB076CC6F}"/>
              </a:ext>
            </a:extLst>
          </p:cNvPr>
          <p:cNvCxnSpPr>
            <a:cxnSpLocks/>
            <a:stCxn id="22" idx="0"/>
            <a:endCxn id="25" idx="0"/>
          </p:cNvCxnSpPr>
          <p:nvPr/>
        </p:nvCxnSpPr>
        <p:spPr bwMode="gray">
          <a:xfrm>
            <a:off x="5056690" y="5007739"/>
            <a:ext cx="470137" cy="391377"/>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0" name="直接连接符 49">
            <a:extLst>
              <a:ext uri="{FF2B5EF4-FFF2-40B4-BE49-F238E27FC236}">
                <a16:creationId xmlns="" xmlns:a16="http://schemas.microsoft.com/office/drawing/2014/main" id="{2DF3EC22-73C7-4F3A-8BD0-2F76952193D4}"/>
              </a:ext>
            </a:extLst>
          </p:cNvPr>
          <p:cNvCxnSpPr>
            <a:cxnSpLocks/>
            <a:stCxn id="22" idx="0"/>
          </p:cNvCxnSpPr>
          <p:nvPr/>
        </p:nvCxnSpPr>
        <p:spPr bwMode="gray">
          <a:xfrm flipV="1">
            <a:off x="5056690" y="4520531"/>
            <a:ext cx="470137" cy="487208"/>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sp>
        <p:nvSpPr>
          <p:cNvPr id="56" name="文本框 55">
            <a:extLst>
              <a:ext uri="{FF2B5EF4-FFF2-40B4-BE49-F238E27FC236}">
                <a16:creationId xmlns="" xmlns:a16="http://schemas.microsoft.com/office/drawing/2014/main" id="{2928CB7A-9716-4DAB-98E2-A2C0B4305731}"/>
              </a:ext>
            </a:extLst>
          </p:cNvPr>
          <p:cNvSpPr txBox="1"/>
          <p:nvPr/>
        </p:nvSpPr>
        <p:spPr bwMode="gray">
          <a:xfrm>
            <a:off x="9161179" y="5314514"/>
            <a:ext cx="1171226"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Covered in this course</a:t>
            </a:r>
          </a:p>
        </p:txBody>
      </p:sp>
      <p:sp>
        <p:nvSpPr>
          <p:cNvPr id="57" name="任意多边形: 形状 56">
            <a:extLst>
              <a:ext uri="{FF2B5EF4-FFF2-40B4-BE49-F238E27FC236}">
                <a16:creationId xmlns="" xmlns:a16="http://schemas.microsoft.com/office/drawing/2014/main" id="{DDA76E02-CCC0-48AB-B379-D340869A0264}"/>
              </a:ext>
            </a:extLst>
          </p:cNvPr>
          <p:cNvSpPr/>
          <p:nvPr/>
        </p:nvSpPr>
        <p:spPr bwMode="gray">
          <a:xfrm>
            <a:off x="8329926" y="5426624"/>
            <a:ext cx="766701" cy="304481"/>
          </a:xfrm>
          <a:custGeom>
            <a:avLst/>
            <a:gdLst>
              <a:gd name="connsiteX0" fmla="*/ 0 w 1175344"/>
              <a:gd name="connsiteY0" fmla="*/ 58767 h 587672"/>
              <a:gd name="connsiteX1" fmla="*/ 58767 w 1175344"/>
              <a:gd name="connsiteY1" fmla="*/ 0 h 587672"/>
              <a:gd name="connsiteX2" fmla="*/ 1116577 w 1175344"/>
              <a:gd name="connsiteY2" fmla="*/ 0 h 587672"/>
              <a:gd name="connsiteX3" fmla="*/ 1175344 w 1175344"/>
              <a:gd name="connsiteY3" fmla="*/ 58767 h 587672"/>
              <a:gd name="connsiteX4" fmla="*/ 1175344 w 1175344"/>
              <a:gd name="connsiteY4" fmla="*/ 528905 h 587672"/>
              <a:gd name="connsiteX5" fmla="*/ 1116577 w 1175344"/>
              <a:gd name="connsiteY5" fmla="*/ 587672 h 587672"/>
              <a:gd name="connsiteX6" fmla="*/ 58767 w 1175344"/>
              <a:gd name="connsiteY6" fmla="*/ 587672 h 587672"/>
              <a:gd name="connsiteX7" fmla="*/ 0 w 1175344"/>
              <a:gd name="connsiteY7" fmla="*/ 528905 h 587672"/>
              <a:gd name="connsiteX8" fmla="*/ 0 w 1175344"/>
              <a:gd name="connsiteY8" fmla="*/ 58767 h 5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344" h="587672">
                <a:moveTo>
                  <a:pt x="0" y="58767"/>
                </a:moveTo>
                <a:cubicBezTo>
                  <a:pt x="0" y="26311"/>
                  <a:pt x="26311" y="0"/>
                  <a:pt x="58767" y="0"/>
                </a:cubicBezTo>
                <a:lnTo>
                  <a:pt x="1116577" y="0"/>
                </a:lnTo>
                <a:cubicBezTo>
                  <a:pt x="1149033" y="0"/>
                  <a:pt x="1175344" y="26311"/>
                  <a:pt x="1175344" y="58767"/>
                </a:cubicBezTo>
                <a:lnTo>
                  <a:pt x="1175344" y="528905"/>
                </a:lnTo>
                <a:cubicBezTo>
                  <a:pt x="1175344" y="561361"/>
                  <a:pt x="1149033" y="587672"/>
                  <a:pt x="1116577" y="587672"/>
                </a:cubicBezTo>
                <a:lnTo>
                  <a:pt x="58767" y="587672"/>
                </a:lnTo>
                <a:cubicBezTo>
                  <a:pt x="26311" y="587672"/>
                  <a:pt x="0" y="561361"/>
                  <a:pt x="0" y="528905"/>
                </a:cubicBezTo>
                <a:lnTo>
                  <a:pt x="0" y="58767"/>
                </a:lnTo>
                <a:close/>
              </a:path>
            </a:pathLst>
          </a:custGeom>
          <a:solidFill>
            <a:srgbClr val="BEE9EE"/>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4832" tIns="24832" rIns="24832" bIns="24832" numCol="1" spcCol="1270" anchor="ctr" anchorCtr="0">
            <a:noAutofit/>
          </a:bodyPr>
          <a:lstStyle/>
          <a:p>
            <a:pPr marL="0" lvl="0" indent="0" algn="ctr" defTabSz="533400" fontAlgn="ctr">
              <a:lnSpc>
                <a:spcPct val="90000"/>
              </a:lnSpc>
              <a:spcBef>
                <a:spcPct val="0"/>
              </a:spcBef>
              <a:spcAft>
                <a:spcPct val="35000"/>
              </a:spcAft>
              <a:buNone/>
            </a:pPr>
            <a:endParaRPr lang="en-US" altLang="zh-CN" sz="1400" kern="1200" baseline="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18391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482113D-C533-4A05-AECA-804C31CB2F9E}"/>
              </a:ext>
            </a:extLst>
          </p:cNvPr>
          <p:cNvSpPr>
            <a:spLocks noGrp="1"/>
          </p:cNvSpPr>
          <p:nvPr>
            <p:ph type="title"/>
          </p:nvPr>
        </p:nvSpPr>
        <p:spPr bwMode="gray"/>
        <p:txBody>
          <a:bodyPr/>
          <a:lstStyle/>
          <a:p>
            <a:r>
              <a:rPr lang="en-US"/>
              <a:t>WAN VPN Service Overview</a:t>
            </a:r>
            <a:endParaRPr lang="en-US" dirty="0"/>
          </a:p>
        </p:txBody>
      </p:sp>
      <p:sp>
        <p:nvSpPr>
          <p:cNvPr id="4" name="文本占位符 3">
            <a:extLst>
              <a:ext uri="{FF2B5EF4-FFF2-40B4-BE49-F238E27FC236}">
                <a16:creationId xmlns="" xmlns:a16="http://schemas.microsoft.com/office/drawing/2014/main" id="{F3CD701C-6CA7-4419-A1CB-FE25CEE3ACE7}"/>
              </a:ext>
            </a:extLst>
          </p:cNvPr>
          <p:cNvSpPr>
            <a:spLocks noGrp="1"/>
          </p:cNvSpPr>
          <p:nvPr>
            <p:ph type="body" sz="quarter" idx="10"/>
          </p:nvPr>
        </p:nvSpPr>
        <p:spPr bwMode="gray"/>
        <p:txBody>
          <a:bodyPr/>
          <a:lstStyle/>
          <a:p>
            <a:r>
              <a:rPr lang="en-US" sz="1400">
                <a:sym typeface="Huawei Sans" panose="020C0503030203020204" pitchFamily="34" charset="0"/>
              </a:rPr>
              <a:t>An enterprise establishes a bearer WAN to provide wide-area interconnection for its internal and external services, such as production, office, external connection, and test services. These services are logically isolated but share the same physical network resources. Therefore, these services are called WAN VPN services.</a:t>
            </a:r>
          </a:p>
          <a:p>
            <a:r>
              <a:rPr lang="en-US" sz="1400">
                <a:sym typeface="Huawei Sans" panose="020C0503030203020204" pitchFamily="34" charset="0"/>
              </a:rPr>
              <a:t>WAN VPN can be classified into L2VPN and L3VPN.</a:t>
            </a:r>
            <a:endParaRPr lang="en-US" sz="1400" dirty="0">
              <a:sym typeface="Huawei Sans" panose="020C0503030203020204" pitchFamily="34" charset="0"/>
            </a:endParaRPr>
          </a:p>
        </p:txBody>
      </p:sp>
      <p:sp>
        <p:nvSpPr>
          <p:cNvPr id="76" name="圆角矩形 75">
            <a:extLst>
              <a:ext uri="{FF2B5EF4-FFF2-40B4-BE49-F238E27FC236}">
                <a16:creationId xmlns="" xmlns:a16="http://schemas.microsoft.com/office/drawing/2014/main" id="{8363FC3B-0BEB-411D-AB18-2237E726F727}"/>
              </a:ext>
            </a:extLst>
          </p:cNvPr>
          <p:cNvSpPr/>
          <p:nvPr/>
        </p:nvSpPr>
        <p:spPr bwMode="gray">
          <a:xfrm>
            <a:off x="574674" y="2528772"/>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Traditional L2VPN and L3VPN technologies</a:t>
            </a:r>
          </a:p>
        </p:txBody>
      </p:sp>
      <p:sp>
        <p:nvSpPr>
          <p:cNvPr id="77" name="圆角矩形 75">
            <a:extLst>
              <a:ext uri="{FF2B5EF4-FFF2-40B4-BE49-F238E27FC236}">
                <a16:creationId xmlns="" xmlns:a16="http://schemas.microsoft.com/office/drawing/2014/main" id="{8B245E9B-D420-415E-BC8A-6291B49A84FC}"/>
              </a:ext>
            </a:extLst>
          </p:cNvPr>
          <p:cNvSpPr/>
          <p:nvPr/>
        </p:nvSpPr>
        <p:spPr bwMode="gray">
          <a:xfrm>
            <a:off x="578630" y="2922792"/>
            <a:ext cx="5419725" cy="311271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3BC4D8A7-755E-4746-9425-86EDA2F199FA}"/>
              </a:ext>
            </a:extLst>
          </p:cNvPr>
          <p:cNvSpPr txBox="1"/>
          <p:nvPr/>
        </p:nvSpPr>
        <p:spPr bwMode="gray">
          <a:xfrm>
            <a:off x="591330" y="2962245"/>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400" dirty="0">
                <a:latin typeface="Huawei Sans" panose="020C0503030203020204" pitchFamily="34" charset="0"/>
                <a:sym typeface="Huawei Sans" panose="020C0503030203020204" pitchFamily="34" charset="0"/>
              </a:rPr>
              <a:t>Traditional L2VPN includes VPLS and VPWS, which can use LDP or BGP to establish virtual links.</a:t>
            </a:r>
          </a:p>
          <a:p>
            <a:pPr>
              <a:lnSpc>
                <a:spcPct val="100000"/>
              </a:lnSpc>
            </a:pPr>
            <a:r>
              <a:rPr lang="en-US" sz="1400" dirty="0">
                <a:latin typeface="Huawei Sans" panose="020C0503030203020204" pitchFamily="34" charset="0"/>
                <a:sym typeface="Huawei Sans" panose="020C0503030203020204" pitchFamily="34" charset="0"/>
              </a:rPr>
              <a:t>Traditional L3VPN uses VPN instances to isolate services and uses BGP VPNv4/v6 to transmit Layer 3 information.</a:t>
            </a:r>
          </a:p>
        </p:txBody>
      </p:sp>
      <p:sp>
        <p:nvSpPr>
          <p:cNvPr id="87" name="圆角矩形 75">
            <a:extLst>
              <a:ext uri="{FF2B5EF4-FFF2-40B4-BE49-F238E27FC236}">
                <a16:creationId xmlns="" xmlns:a16="http://schemas.microsoft.com/office/drawing/2014/main" id="{3705798D-A29D-4AD2-BD19-97A243843547}"/>
              </a:ext>
            </a:extLst>
          </p:cNvPr>
          <p:cNvSpPr/>
          <p:nvPr/>
        </p:nvSpPr>
        <p:spPr bwMode="gray">
          <a:xfrm>
            <a:off x="6223001" y="2528772"/>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EVPN</a:t>
            </a:r>
          </a:p>
        </p:txBody>
      </p:sp>
      <p:sp>
        <p:nvSpPr>
          <p:cNvPr id="88" name="圆角矩形 75">
            <a:extLst>
              <a:ext uri="{FF2B5EF4-FFF2-40B4-BE49-F238E27FC236}">
                <a16:creationId xmlns="" xmlns:a16="http://schemas.microsoft.com/office/drawing/2014/main" id="{6C666772-8020-4C86-9DEA-221EB138C9FC}"/>
              </a:ext>
            </a:extLst>
          </p:cNvPr>
          <p:cNvSpPr/>
          <p:nvPr/>
        </p:nvSpPr>
        <p:spPr bwMode="gray">
          <a:xfrm>
            <a:off x="6226957" y="2922792"/>
            <a:ext cx="5419725" cy="3112715"/>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a:extLst>
              <a:ext uri="{FF2B5EF4-FFF2-40B4-BE49-F238E27FC236}">
                <a16:creationId xmlns="" xmlns:a16="http://schemas.microsoft.com/office/drawing/2014/main" id="{380897AB-FFF8-4E68-B572-BD850C8411CF}"/>
              </a:ext>
            </a:extLst>
          </p:cNvPr>
          <p:cNvSpPr txBox="1"/>
          <p:nvPr/>
        </p:nvSpPr>
        <p:spPr bwMode="gray">
          <a:xfrm>
            <a:off x="6239657" y="2962245"/>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sz="1400" dirty="0">
                <a:latin typeface="Huawei Sans" panose="020C0503030203020204" pitchFamily="34" charset="0"/>
                <a:sym typeface="Huawei Sans" panose="020C0503030203020204" pitchFamily="34" charset="0"/>
              </a:rPr>
              <a:t>EVPN provides both Layer 2 and Layer 3 capabilities and functions as a control plane protocol to transmit Layer 2 and Layer 3 information (MAC/IP addresses). EVPN can be used together with the traditional VPN technology.</a:t>
            </a:r>
          </a:p>
          <a:p>
            <a:pPr>
              <a:lnSpc>
                <a:spcPct val="100000"/>
              </a:lnSpc>
            </a:pPr>
            <a:r>
              <a:rPr lang="en-US" sz="1400" dirty="0">
                <a:latin typeface="Huawei Sans" panose="020C0503030203020204" pitchFamily="34" charset="0"/>
                <a:sym typeface="Huawei Sans" panose="020C0503030203020204" pitchFamily="34" charset="0"/>
              </a:rPr>
              <a:t>EVPN supports EVPN VPLS, EVPN VPWS, EVPN L3VPN, etc.</a:t>
            </a:r>
          </a:p>
        </p:txBody>
      </p:sp>
      <p:grpSp>
        <p:nvGrpSpPr>
          <p:cNvPr id="2" name="组合 1">
            <a:extLst>
              <a:ext uri="{FF2B5EF4-FFF2-40B4-BE49-F238E27FC236}">
                <a16:creationId xmlns="" xmlns:a16="http://schemas.microsoft.com/office/drawing/2014/main" id="{0C0F14EF-15DB-42E3-943D-667353CC1126}"/>
              </a:ext>
            </a:extLst>
          </p:cNvPr>
          <p:cNvGrpSpPr/>
          <p:nvPr/>
        </p:nvGrpSpPr>
        <p:grpSpPr bwMode="gray">
          <a:xfrm>
            <a:off x="1188208" y="4683302"/>
            <a:ext cx="4062708" cy="907886"/>
            <a:chOff x="913053" y="4468655"/>
            <a:chExt cx="5312931" cy="1187271"/>
          </a:xfrm>
        </p:grpSpPr>
        <p:cxnSp>
          <p:nvCxnSpPr>
            <p:cNvPr id="90" name="直接连接符 89">
              <a:extLst>
                <a:ext uri="{FF2B5EF4-FFF2-40B4-BE49-F238E27FC236}">
                  <a16:creationId xmlns="" xmlns:a16="http://schemas.microsoft.com/office/drawing/2014/main" id="{4DF76064-9CAB-40F2-9216-37E0358EFA12}"/>
                </a:ext>
              </a:extLst>
            </p:cNvPr>
            <p:cNvCxnSpPr/>
            <p:nvPr/>
          </p:nvCxnSpPr>
          <p:spPr bwMode="gray">
            <a:xfrm>
              <a:off x="6225984" y="4994057"/>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 Box 26">
              <a:extLst>
                <a:ext uri="{FF2B5EF4-FFF2-40B4-BE49-F238E27FC236}">
                  <a16:creationId xmlns="" xmlns:a16="http://schemas.microsoft.com/office/drawing/2014/main" id="{03622BC7-BE33-420F-8381-B080482A7CBA}"/>
                </a:ext>
              </a:extLst>
            </p:cNvPr>
            <p:cNvSpPr txBox="1">
              <a:spLocks noChangeArrowheads="1"/>
            </p:cNvSpPr>
            <p:nvPr/>
          </p:nvSpPr>
          <p:spPr bwMode="gray">
            <a:xfrm>
              <a:off x="937869" y="5229770"/>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93" name="Picture 12" descr="E:\2016.01\1.12 扁平化图标\蓝色\AR-蓝色最新-40.png">
              <a:extLst>
                <a:ext uri="{FF2B5EF4-FFF2-40B4-BE49-F238E27FC236}">
                  <a16:creationId xmlns="" xmlns:a16="http://schemas.microsoft.com/office/drawing/2014/main" id="{7F2BF1BC-934C-4168-BA86-C15320F26EC0}"/>
                </a:ext>
              </a:extLst>
            </p:cNvPr>
            <p:cNvPicPr>
              <a:picLocks noChangeAspect="1" noChangeArrowheads="1"/>
            </p:cNvPicPr>
            <p:nvPr/>
          </p:nvPicPr>
          <p:blipFill>
            <a:blip r:embed="rId3" cstate="print"/>
            <a:srcRect/>
            <a:stretch>
              <a:fillRect/>
            </a:stretch>
          </p:blipFill>
          <p:spPr bwMode="gray">
            <a:xfrm>
              <a:off x="913053" y="4724086"/>
              <a:ext cx="540000" cy="441818"/>
            </a:xfrm>
            <a:prstGeom prst="rect">
              <a:avLst/>
            </a:prstGeom>
            <a:noFill/>
          </p:spPr>
        </p:pic>
        <p:pic>
          <p:nvPicPr>
            <p:cNvPr id="94" name="Picture 12" descr="E:\2016.01\1.12 扁平化图标\蓝色\AR-蓝色最新-40.png">
              <a:extLst>
                <a:ext uri="{FF2B5EF4-FFF2-40B4-BE49-F238E27FC236}">
                  <a16:creationId xmlns="" xmlns:a16="http://schemas.microsoft.com/office/drawing/2014/main" id="{44A60EF8-EF55-48F9-AE63-D1F986328EB7}"/>
                </a:ext>
              </a:extLst>
            </p:cNvPr>
            <p:cNvPicPr>
              <a:picLocks noChangeAspect="1" noChangeArrowheads="1"/>
            </p:cNvPicPr>
            <p:nvPr/>
          </p:nvPicPr>
          <p:blipFill>
            <a:blip r:embed="rId3" cstate="print"/>
            <a:srcRect/>
            <a:stretch>
              <a:fillRect/>
            </a:stretch>
          </p:blipFill>
          <p:spPr bwMode="gray">
            <a:xfrm>
              <a:off x="5587979" y="4747836"/>
              <a:ext cx="540000" cy="441818"/>
            </a:xfrm>
            <a:prstGeom prst="rect">
              <a:avLst/>
            </a:prstGeom>
            <a:noFill/>
          </p:spPr>
        </p:pic>
        <p:sp>
          <p:nvSpPr>
            <p:cNvPr id="95" name="Can 41">
              <a:extLst>
                <a:ext uri="{FF2B5EF4-FFF2-40B4-BE49-F238E27FC236}">
                  <a16:creationId xmlns="" xmlns:a16="http://schemas.microsoft.com/office/drawing/2014/main" id="{2527B17E-3BA9-4D7B-A5C0-AA44AC740245}"/>
                </a:ext>
              </a:extLst>
            </p:cNvPr>
            <p:cNvSpPr/>
            <p:nvPr/>
          </p:nvSpPr>
          <p:spPr bwMode="gray">
            <a:xfrm rot="5400000">
              <a:off x="3283643" y="3360439"/>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Straight Arrow Connector 11">
              <a:extLst>
                <a:ext uri="{FF2B5EF4-FFF2-40B4-BE49-F238E27FC236}">
                  <a16:creationId xmlns="" xmlns:a16="http://schemas.microsoft.com/office/drawing/2014/main" id="{8C7F2ABE-5ACB-4EFF-A4A4-D65ECEE6ED30}"/>
                </a:ext>
              </a:extLst>
            </p:cNvPr>
            <p:cNvCxnSpPr>
              <a:cxnSpLocks/>
            </p:cNvCxnSpPr>
            <p:nvPr/>
          </p:nvCxnSpPr>
          <p:spPr bwMode="gray">
            <a:xfrm>
              <a:off x="1503656" y="5256691"/>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7" name="Text Box 26">
              <a:extLst>
                <a:ext uri="{FF2B5EF4-FFF2-40B4-BE49-F238E27FC236}">
                  <a16:creationId xmlns="" xmlns:a16="http://schemas.microsoft.com/office/drawing/2014/main" id="{D82CA1F7-13D8-43B4-B294-2B4FF89AE91D}"/>
                </a:ext>
              </a:extLst>
            </p:cNvPr>
            <p:cNvSpPr txBox="1">
              <a:spLocks noChangeArrowheads="1"/>
            </p:cNvSpPr>
            <p:nvPr/>
          </p:nvSpPr>
          <p:spPr bwMode="gray">
            <a:xfrm>
              <a:off x="5631055" y="5253521"/>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8" name="Can 41">
              <a:extLst>
                <a:ext uri="{FF2B5EF4-FFF2-40B4-BE49-F238E27FC236}">
                  <a16:creationId xmlns="" xmlns:a16="http://schemas.microsoft.com/office/drawing/2014/main" id="{F5DA7B6C-3E8C-4030-9D2F-B73F5C07D096}"/>
                </a:ext>
              </a:extLst>
            </p:cNvPr>
            <p:cNvSpPr/>
            <p:nvPr/>
          </p:nvSpPr>
          <p:spPr bwMode="gray">
            <a:xfrm rot="5400000">
              <a:off x="3283643" y="2753499"/>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Straight Arrow Connector 11">
              <a:extLst>
                <a:ext uri="{FF2B5EF4-FFF2-40B4-BE49-F238E27FC236}">
                  <a16:creationId xmlns="" xmlns:a16="http://schemas.microsoft.com/office/drawing/2014/main" id="{91E2F6E8-974C-4F65-B67B-106283FD2980}"/>
                </a:ext>
              </a:extLst>
            </p:cNvPr>
            <p:cNvCxnSpPr>
              <a:cxnSpLocks/>
            </p:cNvCxnSpPr>
            <p:nvPr/>
          </p:nvCxnSpPr>
          <p:spPr bwMode="gray">
            <a:xfrm>
              <a:off x="1496036" y="4690266"/>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0" name="Text Box 26">
              <a:extLst>
                <a:ext uri="{FF2B5EF4-FFF2-40B4-BE49-F238E27FC236}">
                  <a16:creationId xmlns="" xmlns:a16="http://schemas.microsoft.com/office/drawing/2014/main" id="{D671B656-5B13-4B5F-8E18-4F3F6942AC79}"/>
                </a:ext>
              </a:extLst>
            </p:cNvPr>
            <p:cNvSpPr txBox="1">
              <a:spLocks noChangeArrowheads="1"/>
            </p:cNvSpPr>
            <p:nvPr/>
          </p:nvSpPr>
          <p:spPr bwMode="gray">
            <a:xfrm>
              <a:off x="3165104" y="4468655"/>
              <a:ext cx="989711" cy="402405"/>
            </a:xfrm>
            <a:prstGeom prst="rect">
              <a:avLst/>
            </a:prstGeom>
            <a:solidFill>
              <a:srgbClr val="FFF2CC"/>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01" name="Text Box 26">
              <a:extLst>
                <a:ext uri="{FF2B5EF4-FFF2-40B4-BE49-F238E27FC236}">
                  <a16:creationId xmlns="" xmlns:a16="http://schemas.microsoft.com/office/drawing/2014/main" id="{F875AA79-460C-4AF6-B72C-67725854A339}"/>
                </a:ext>
              </a:extLst>
            </p:cNvPr>
            <p:cNvSpPr txBox="1">
              <a:spLocks noChangeArrowheads="1"/>
            </p:cNvSpPr>
            <p:nvPr/>
          </p:nvSpPr>
          <p:spPr bwMode="gray">
            <a:xfrm>
              <a:off x="3165104" y="5122232"/>
              <a:ext cx="989711" cy="402405"/>
            </a:xfrm>
            <a:prstGeom prst="rect">
              <a:avLst/>
            </a:prstGeom>
            <a:solidFill>
              <a:srgbClr val="FBE5D6"/>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grpSp>
      <p:sp>
        <p:nvSpPr>
          <p:cNvPr id="102" name="文本框 101">
            <a:extLst>
              <a:ext uri="{FF2B5EF4-FFF2-40B4-BE49-F238E27FC236}">
                <a16:creationId xmlns="" xmlns:a16="http://schemas.microsoft.com/office/drawing/2014/main" id="{031E0CE1-7020-45AA-88AC-8696E4211720}"/>
              </a:ext>
            </a:extLst>
          </p:cNvPr>
          <p:cNvSpPr txBox="1"/>
          <p:nvPr/>
        </p:nvSpPr>
        <p:spPr bwMode="gray">
          <a:xfrm>
            <a:off x="2113970" y="4470176"/>
            <a:ext cx="1024639"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VPNv4</a:t>
            </a:r>
          </a:p>
        </p:txBody>
      </p:sp>
      <p:sp>
        <p:nvSpPr>
          <p:cNvPr id="103" name="文本框 102">
            <a:extLst>
              <a:ext uri="{FF2B5EF4-FFF2-40B4-BE49-F238E27FC236}">
                <a16:creationId xmlns="" xmlns:a16="http://schemas.microsoft.com/office/drawing/2014/main" id="{76492AE3-BDBF-4F14-A14E-3F5A3BF4DD7C}"/>
              </a:ext>
            </a:extLst>
          </p:cNvPr>
          <p:cNvSpPr txBox="1"/>
          <p:nvPr/>
        </p:nvSpPr>
        <p:spPr bwMode="gray">
          <a:xfrm>
            <a:off x="2626290" y="5465536"/>
            <a:ext cx="118654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l2vpn-ad</a:t>
            </a:r>
          </a:p>
        </p:txBody>
      </p:sp>
      <p:sp>
        <p:nvSpPr>
          <p:cNvPr id="104" name="文本框 103">
            <a:extLst>
              <a:ext uri="{FF2B5EF4-FFF2-40B4-BE49-F238E27FC236}">
                <a16:creationId xmlns="" xmlns:a16="http://schemas.microsoft.com/office/drawing/2014/main" id="{D036FFC9-CA67-4335-8CB9-0CC00B446847}"/>
              </a:ext>
            </a:extLst>
          </p:cNvPr>
          <p:cNvSpPr txBox="1"/>
          <p:nvPr/>
        </p:nvSpPr>
        <p:spPr bwMode="gray">
          <a:xfrm>
            <a:off x="3277475" y="4470176"/>
            <a:ext cx="1024639"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VPNv6</a:t>
            </a:r>
          </a:p>
        </p:txBody>
      </p:sp>
      <p:grpSp>
        <p:nvGrpSpPr>
          <p:cNvPr id="105" name="组合 104">
            <a:extLst>
              <a:ext uri="{FF2B5EF4-FFF2-40B4-BE49-F238E27FC236}">
                <a16:creationId xmlns="" xmlns:a16="http://schemas.microsoft.com/office/drawing/2014/main" id="{F025F028-0A53-4B43-B9BF-C45D255BC843}"/>
              </a:ext>
            </a:extLst>
          </p:cNvPr>
          <p:cNvGrpSpPr/>
          <p:nvPr/>
        </p:nvGrpSpPr>
        <p:grpSpPr bwMode="gray">
          <a:xfrm>
            <a:off x="6828987" y="4683302"/>
            <a:ext cx="4062708" cy="907886"/>
            <a:chOff x="913053" y="4468655"/>
            <a:chExt cx="5312931" cy="1187271"/>
          </a:xfrm>
        </p:grpSpPr>
        <p:cxnSp>
          <p:nvCxnSpPr>
            <p:cNvPr id="106" name="直接连接符 105">
              <a:extLst>
                <a:ext uri="{FF2B5EF4-FFF2-40B4-BE49-F238E27FC236}">
                  <a16:creationId xmlns="" xmlns:a16="http://schemas.microsoft.com/office/drawing/2014/main" id="{AFD71A9F-702B-4FC8-B365-214786F86C39}"/>
                </a:ext>
              </a:extLst>
            </p:cNvPr>
            <p:cNvCxnSpPr/>
            <p:nvPr/>
          </p:nvCxnSpPr>
          <p:spPr bwMode="gray">
            <a:xfrm>
              <a:off x="6225984" y="4994057"/>
              <a:ext cx="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7" name="Text Box 26">
              <a:extLst>
                <a:ext uri="{FF2B5EF4-FFF2-40B4-BE49-F238E27FC236}">
                  <a16:creationId xmlns="" xmlns:a16="http://schemas.microsoft.com/office/drawing/2014/main" id="{B0E7CC5C-328A-4DC8-914A-6E663E2A6A09}"/>
                </a:ext>
              </a:extLst>
            </p:cNvPr>
            <p:cNvSpPr txBox="1">
              <a:spLocks noChangeArrowheads="1"/>
            </p:cNvSpPr>
            <p:nvPr/>
          </p:nvSpPr>
          <p:spPr bwMode="gray">
            <a:xfrm>
              <a:off x="937869" y="5229770"/>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08" name="Picture 12" descr="E:\2016.01\1.12 扁平化图标\蓝色\AR-蓝色最新-40.png">
              <a:extLst>
                <a:ext uri="{FF2B5EF4-FFF2-40B4-BE49-F238E27FC236}">
                  <a16:creationId xmlns="" xmlns:a16="http://schemas.microsoft.com/office/drawing/2014/main" id="{BA466510-181B-4526-AEFF-148B84A07429}"/>
                </a:ext>
              </a:extLst>
            </p:cNvPr>
            <p:cNvPicPr>
              <a:picLocks noChangeAspect="1" noChangeArrowheads="1"/>
            </p:cNvPicPr>
            <p:nvPr/>
          </p:nvPicPr>
          <p:blipFill>
            <a:blip r:embed="rId3" cstate="print"/>
            <a:srcRect/>
            <a:stretch>
              <a:fillRect/>
            </a:stretch>
          </p:blipFill>
          <p:spPr bwMode="gray">
            <a:xfrm>
              <a:off x="913053" y="4724086"/>
              <a:ext cx="540000" cy="441818"/>
            </a:xfrm>
            <a:prstGeom prst="rect">
              <a:avLst/>
            </a:prstGeom>
            <a:noFill/>
          </p:spPr>
        </p:pic>
        <p:pic>
          <p:nvPicPr>
            <p:cNvPr id="109" name="Picture 12" descr="E:\2016.01\1.12 扁平化图标\蓝色\AR-蓝色最新-40.png">
              <a:extLst>
                <a:ext uri="{FF2B5EF4-FFF2-40B4-BE49-F238E27FC236}">
                  <a16:creationId xmlns="" xmlns:a16="http://schemas.microsoft.com/office/drawing/2014/main" id="{31D802A2-CA44-4498-9BCF-A195B7880B51}"/>
                </a:ext>
              </a:extLst>
            </p:cNvPr>
            <p:cNvPicPr>
              <a:picLocks noChangeAspect="1" noChangeArrowheads="1"/>
            </p:cNvPicPr>
            <p:nvPr/>
          </p:nvPicPr>
          <p:blipFill>
            <a:blip r:embed="rId3" cstate="print"/>
            <a:srcRect/>
            <a:stretch>
              <a:fillRect/>
            </a:stretch>
          </p:blipFill>
          <p:spPr bwMode="gray">
            <a:xfrm>
              <a:off x="5587979" y="4747836"/>
              <a:ext cx="540000" cy="441818"/>
            </a:xfrm>
            <a:prstGeom prst="rect">
              <a:avLst/>
            </a:prstGeom>
            <a:noFill/>
          </p:spPr>
        </p:pic>
        <p:sp>
          <p:nvSpPr>
            <p:cNvPr id="110" name="Can 41">
              <a:extLst>
                <a:ext uri="{FF2B5EF4-FFF2-40B4-BE49-F238E27FC236}">
                  <a16:creationId xmlns="" xmlns:a16="http://schemas.microsoft.com/office/drawing/2014/main" id="{06B27992-D41B-4DA1-9136-281CC00A838E}"/>
                </a:ext>
              </a:extLst>
            </p:cNvPr>
            <p:cNvSpPr/>
            <p:nvPr/>
          </p:nvSpPr>
          <p:spPr bwMode="gray">
            <a:xfrm rot="5400000">
              <a:off x="3283643" y="3360439"/>
              <a:ext cx="369376" cy="3843511"/>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Straight Arrow Connector 11">
              <a:extLst>
                <a:ext uri="{FF2B5EF4-FFF2-40B4-BE49-F238E27FC236}">
                  <a16:creationId xmlns="" xmlns:a16="http://schemas.microsoft.com/office/drawing/2014/main" id="{F2BB6E09-A7EF-425C-A419-E58B02B86370}"/>
                </a:ext>
              </a:extLst>
            </p:cNvPr>
            <p:cNvCxnSpPr>
              <a:cxnSpLocks/>
            </p:cNvCxnSpPr>
            <p:nvPr/>
          </p:nvCxnSpPr>
          <p:spPr bwMode="gray">
            <a:xfrm>
              <a:off x="1503656" y="5256691"/>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2" name="Text Box 26">
              <a:extLst>
                <a:ext uri="{FF2B5EF4-FFF2-40B4-BE49-F238E27FC236}">
                  <a16:creationId xmlns="" xmlns:a16="http://schemas.microsoft.com/office/drawing/2014/main" id="{BB3D2788-09C3-4AB4-9607-68113502239E}"/>
                </a:ext>
              </a:extLst>
            </p:cNvPr>
            <p:cNvSpPr txBox="1">
              <a:spLocks noChangeArrowheads="1"/>
            </p:cNvSpPr>
            <p:nvPr/>
          </p:nvSpPr>
          <p:spPr bwMode="gray">
            <a:xfrm>
              <a:off x="5631055" y="5253521"/>
              <a:ext cx="503371" cy="402405"/>
            </a:xfrm>
            <a:prstGeom prst="rect">
              <a:avLst/>
            </a:prstGeom>
            <a:noFill/>
            <a:ln w="9525">
              <a:noFill/>
              <a:miter lim="800000"/>
              <a:headEnd/>
              <a:tailEnd/>
            </a:ln>
          </p:spPr>
          <p:txBody>
            <a:bodyPr wrap="square" lIns="91379" tIns="45688" rIns="91379" bIns="45688">
              <a:noAutofit/>
            </a:bodyPr>
            <a:lstStyle/>
            <a:p>
              <a:pPr eaLnBrk="1" fontAlgn="ctr" hangingPunct="1"/>
              <a:r>
                <a:rPr kumimoji="1"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13" name="Can 41">
              <a:extLst>
                <a:ext uri="{FF2B5EF4-FFF2-40B4-BE49-F238E27FC236}">
                  <a16:creationId xmlns="" xmlns:a16="http://schemas.microsoft.com/office/drawing/2014/main" id="{C3739F2C-1A69-43A4-A9FB-F969FC6DDD9F}"/>
                </a:ext>
              </a:extLst>
            </p:cNvPr>
            <p:cNvSpPr/>
            <p:nvPr/>
          </p:nvSpPr>
          <p:spPr bwMode="gray">
            <a:xfrm rot="5400000">
              <a:off x="3283643" y="2753499"/>
              <a:ext cx="369375" cy="3843511"/>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Straight Arrow Connector 11">
              <a:extLst>
                <a:ext uri="{FF2B5EF4-FFF2-40B4-BE49-F238E27FC236}">
                  <a16:creationId xmlns="" xmlns:a16="http://schemas.microsoft.com/office/drawing/2014/main" id="{978B1A8E-70B7-4916-8953-927423595D4C}"/>
                </a:ext>
              </a:extLst>
            </p:cNvPr>
            <p:cNvCxnSpPr>
              <a:cxnSpLocks/>
            </p:cNvCxnSpPr>
            <p:nvPr/>
          </p:nvCxnSpPr>
          <p:spPr bwMode="gray">
            <a:xfrm>
              <a:off x="1496036" y="4690266"/>
              <a:ext cx="4055784" cy="0"/>
            </a:xfrm>
            <a:prstGeom prst="straightConnector1">
              <a:avLst/>
            </a:prstGeom>
            <a:ln w="28575">
              <a:solidFill>
                <a:srgbClr val="8BC9A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5" name="Text Box 26">
              <a:extLst>
                <a:ext uri="{FF2B5EF4-FFF2-40B4-BE49-F238E27FC236}">
                  <a16:creationId xmlns="" xmlns:a16="http://schemas.microsoft.com/office/drawing/2014/main" id="{90F647D4-F5DE-4745-A3F2-31EFBC89FA89}"/>
                </a:ext>
              </a:extLst>
            </p:cNvPr>
            <p:cNvSpPr txBox="1">
              <a:spLocks noChangeArrowheads="1"/>
            </p:cNvSpPr>
            <p:nvPr/>
          </p:nvSpPr>
          <p:spPr bwMode="gray">
            <a:xfrm>
              <a:off x="3165104" y="4468655"/>
              <a:ext cx="989711" cy="402405"/>
            </a:xfrm>
            <a:prstGeom prst="rect">
              <a:avLst/>
            </a:prstGeom>
            <a:solidFill>
              <a:srgbClr val="FFF2CC"/>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16" name="Text Box 26">
              <a:extLst>
                <a:ext uri="{FF2B5EF4-FFF2-40B4-BE49-F238E27FC236}">
                  <a16:creationId xmlns="" xmlns:a16="http://schemas.microsoft.com/office/drawing/2014/main" id="{AA065F68-FC61-49FE-A470-1D5DAFBC3F6C}"/>
                </a:ext>
              </a:extLst>
            </p:cNvPr>
            <p:cNvSpPr txBox="1">
              <a:spLocks noChangeArrowheads="1"/>
            </p:cNvSpPr>
            <p:nvPr/>
          </p:nvSpPr>
          <p:spPr bwMode="gray">
            <a:xfrm>
              <a:off x="3165104" y="5122232"/>
              <a:ext cx="989711" cy="402405"/>
            </a:xfrm>
            <a:prstGeom prst="rect">
              <a:avLst/>
            </a:prstGeom>
            <a:solidFill>
              <a:srgbClr val="FBE5D6"/>
            </a:solidFill>
            <a:ln w="9525">
              <a:noFill/>
              <a:miter lim="800000"/>
              <a:headEnd/>
              <a:tailEnd/>
            </a:ln>
          </p:spPr>
          <p:txBody>
            <a:bodyPr wrap="square" lIns="91379" tIns="45688" rIns="91379" bIns="45688">
              <a:noAutofit/>
            </a:bodyPr>
            <a:lstStyle/>
            <a:p>
              <a:pPr eaLnBrk="1" fontAlgn="ctr" hangingPunct="1"/>
              <a:r>
                <a:rPr kumimoji="1" lang="en-US" sz="1400" b="1" dirty="0">
                  <a:latin typeface="Huawei Sans" panose="020C0503030203020204" pitchFamily="34" charset="0"/>
                  <a:ea typeface="方正兰亭黑简体" panose="02000000000000000000" pitchFamily="2" charset="-122"/>
                  <a:sym typeface="Huawei Sans" panose="020C0503030203020204" pitchFamily="34" charset="0"/>
                </a:rPr>
                <a:t>L2VPN</a:t>
              </a:r>
            </a:p>
          </p:txBody>
        </p:sp>
      </p:grpSp>
      <p:sp>
        <p:nvSpPr>
          <p:cNvPr id="119" name="文本框 118">
            <a:extLst>
              <a:ext uri="{FF2B5EF4-FFF2-40B4-BE49-F238E27FC236}">
                <a16:creationId xmlns="" xmlns:a16="http://schemas.microsoft.com/office/drawing/2014/main" id="{C1202BD0-B21E-48AA-86B4-911CE3CF047B}"/>
              </a:ext>
            </a:extLst>
          </p:cNvPr>
          <p:cNvSpPr txBox="1"/>
          <p:nvPr/>
        </p:nvSpPr>
        <p:spPr bwMode="gray">
          <a:xfrm>
            <a:off x="8406786" y="4458556"/>
            <a:ext cx="94128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EVPN</a:t>
            </a:r>
          </a:p>
        </p:txBody>
      </p:sp>
      <p:sp>
        <p:nvSpPr>
          <p:cNvPr id="120" name="文本框 119">
            <a:extLst>
              <a:ext uri="{FF2B5EF4-FFF2-40B4-BE49-F238E27FC236}">
                <a16:creationId xmlns="" xmlns:a16="http://schemas.microsoft.com/office/drawing/2014/main" id="{0BCDC88C-1B9E-447E-8EC4-CAA54005D57D}"/>
              </a:ext>
            </a:extLst>
          </p:cNvPr>
          <p:cNvSpPr txBox="1"/>
          <p:nvPr/>
        </p:nvSpPr>
        <p:spPr bwMode="gray">
          <a:xfrm>
            <a:off x="8406786" y="5466831"/>
            <a:ext cx="941283" cy="276999"/>
          </a:xfrm>
          <a:prstGeom prst="rect">
            <a:avLst/>
          </a:prstGeom>
          <a:solidFill>
            <a:srgbClr val="81C15F"/>
          </a:solidFill>
        </p:spPr>
        <p:txBody>
          <a:bodyPr wrap="square" rtlCol="0">
            <a:noAutofit/>
          </a:bodyPr>
          <a:lstStyle/>
          <a:p>
            <a:pP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EVPN</a:t>
            </a:r>
          </a:p>
        </p:txBody>
      </p:sp>
    </p:spTree>
    <p:extLst>
      <p:ext uri="{BB962C8B-B14F-4D97-AF65-F5344CB8AC3E}">
        <p14:creationId xmlns:p14="http://schemas.microsoft.com/office/powerpoint/2010/main" val="10389710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bwMode="gray"/>
        <p:txBody>
          <a:bodyPr/>
          <a:lstStyle/>
          <a:p>
            <a:r>
              <a:rPr lang="en-US"/>
              <a:t>Traditional WAN L2VPN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bwMode="gray"/>
        <p:txBody>
          <a:bodyPr/>
          <a:lstStyle/>
          <a:p>
            <a:r>
              <a:rPr lang="en-US" sz="1600">
                <a:sym typeface="Huawei Sans" panose="020C0503030203020204" pitchFamily="34" charset="0"/>
              </a:rPr>
              <a:t>The traditional WAN L2VPN is based on the MPLS network. VPWS provides a point-to-point Layer 2 network, and VPLS provides a point-to-multipoint Layer 2 network.</a:t>
            </a:r>
          </a:p>
          <a:p>
            <a:r>
              <a:rPr lang="en-US" sz="1600">
                <a:sym typeface="Huawei Sans" panose="020C0503030203020204" pitchFamily="34" charset="0"/>
              </a:rPr>
              <a:t>The basic MPLS L2VPN architecture is composed of the attachment circuit (AC), VC, and tunnel.</a:t>
            </a:r>
          </a:p>
          <a:p>
            <a:pPr lvl="1"/>
            <a:r>
              <a:rPr lang="en-US" sz="1400">
                <a:sym typeface="Huawei Sans" panose="020C0503030203020204" pitchFamily="34" charset="0"/>
              </a:rPr>
              <a:t>AC: independent physical or virtual circuit connecting a CE and a PE. An AC interface can be either a physical or logical interface.</a:t>
            </a:r>
          </a:p>
          <a:p>
            <a:pPr lvl="1"/>
            <a:r>
              <a:rPr lang="en-US" sz="1400">
                <a:sym typeface="Huawei Sans" panose="020C0503030203020204" pitchFamily="34" charset="0"/>
              </a:rPr>
              <a:t>VC: logical connection between two PEs. A VC is established using a signaling protocol, such as BGP AD.</a:t>
            </a:r>
          </a:p>
          <a:p>
            <a:pPr lvl="1"/>
            <a:r>
              <a:rPr lang="en-US" sz="1400">
                <a:sym typeface="Huawei Sans" panose="020C0503030203020204" pitchFamily="34" charset="0"/>
              </a:rPr>
              <a:t>Tunnel: used to transparently transmit service data. Typical tunnels include MPLS LDP tunnels and MPLS TE tunnels.</a:t>
            </a:r>
          </a:p>
          <a:p>
            <a:r>
              <a:rPr lang="en-US" sz="1600">
                <a:sym typeface="Huawei Sans" panose="020C0503030203020204" pitchFamily="34" charset="0"/>
              </a:rPr>
              <a:t>VPLS and VPWS are widely used on carrier networks to provide MPLS Layer 2 private line services for enterprises.</a:t>
            </a:r>
            <a:endParaRPr lang="en-US" sz="1600" dirty="0">
              <a:sym typeface="Huawei Sans" panose="020C0503030203020204" pitchFamily="34" charset="0"/>
            </a:endParaRPr>
          </a:p>
        </p:txBody>
      </p:sp>
      <p:sp>
        <p:nvSpPr>
          <p:cNvPr id="6" name="Can 9">
            <a:extLst>
              <a:ext uri="{FF2B5EF4-FFF2-40B4-BE49-F238E27FC236}">
                <a16:creationId xmlns="" xmlns:a16="http://schemas.microsoft.com/office/drawing/2014/main" id="{F9B25529-4895-4921-AB9D-786E77A16063}"/>
              </a:ext>
            </a:extLst>
          </p:cNvPr>
          <p:cNvSpPr/>
          <p:nvPr/>
        </p:nvSpPr>
        <p:spPr bwMode="gray">
          <a:xfrm rot="5400000">
            <a:off x="4930856" y="5008725"/>
            <a:ext cx="166151" cy="434592"/>
          </a:xfrm>
          <a:prstGeom prst="can">
            <a:avLst/>
          </a:prstGeom>
          <a:solidFill>
            <a:srgbClr val="EEB3B8"/>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59">
            <a:extLst>
              <a:ext uri="{FF2B5EF4-FFF2-40B4-BE49-F238E27FC236}">
                <a16:creationId xmlns="" xmlns:a16="http://schemas.microsoft.com/office/drawing/2014/main" id="{DDFF07EF-239B-4373-8AC2-67E5D46CCACB}"/>
              </a:ext>
            </a:extLst>
          </p:cNvPr>
          <p:cNvSpPr/>
          <p:nvPr/>
        </p:nvSpPr>
        <p:spPr bwMode="gray">
          <a:xfrm flipH="1">
            <a:off x="9013933" y="4797238"/>
            <a:ext cx="1274333" cy="6661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59">
            <a:extLst>
              <a:ext uri="{FF2B5EF4-FFF2-40B4-BE49-F238E27FC236}">
                <a16:creationId xmlns="" xmlns:a16="http://schemas.microsoft.com/office/drawing/2014/main" id="{EF465F6F-C05E-41C4-8EAA-F8A4AD74D77A}"/>
              </a:ext>
            </a:extLst>
          </p:cNvPr>
          <p:cNvSpPr/>
          <p:nvPr/>
        </p:nvSpPr>
        <p:spPr bwMode="gray">
          <a:xfrm flipH="1">
            <a:off x="1916434" y="4802158"/>
            <a:ext cx="1274333" cy="6661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AutoShape 8">
            <a:extLst>
              <a:ext uri="{FF2B5EF4-FFF2-40B4-BE49-F238E27FC236}">
                <a16:creationId xmlns="" xmlns:a16="http://schemas.microsoft.com/office/drawing/2014/main" id="{A456EEBA-7D24-4AA3-8B9D-3BA8DD7180D4}"/>
              </a:ext>
            </a:extLst>
          </p:cNvPr>
          <p:cNvSpPr>
            <a:spLocks noChangeArrowheads="1"/>
          </p:cNvSpPr>
          <p:nvPr/>
        </p:nvSpPr>
        <p:spPr bwMode="gray">
          <a:xfrm>
            <a:off x="4559715" y="3938558"/>
            <a:ext cx="3240088" cy="2058988"/>
          </a:xfrm>
          <a:prstGeom prst="roundRect">
            <a:avLst>
              <a:gd name="adj" fmla="val 3578"/>
            </a:avLst>
          </a:prstGeom>
          <a:noFill/>
          <a:ln w="9525" algn="ctr">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square" anchor="ctr">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 Box 11">
            <a:extLst>
              <a:ext uri="{FF2B5EF4-FFF2-40B4-BE49-F238E27FC236}">
                <a16:creationId xmlns="" xmlns:a16="http://schemas.microsoft.com/office/drawing/2014/main" id="{392AE13B-E27E-4806-ACC0-7448C1D698B2}"/>
              </a:ext>
            </a:extLst>
          </p:cNvPr>
          <p:cNvSpPr txBox="1">
            <a:spLocks noChangeArrowheads="1"/>
          </p:cNvSpPr>
          <p:nvPr/>
        </p:nvSpPr>
        <p:spPr bwMode="gray">
          <a:xfrm>
            <a:off x="4127915" y="5449858"/>
            <a:ext cx="5020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PEA</a:t>
            </a:r>
          </a:p>
        </p:txBody>
      </p:sp>
      <p:sp>
        <p:nvSpPr>
          <p:cNvPr id="11" name="Text Box 23">
            <a:extLst>
              <a:ext uri="{FF2B5EF4-FFF2-40B4-BE49-F238E27FC236}">
                <a16:creationId xmlns="" xmlns:a16="http://schemas.microsoft.com/office/drawing/2014/main" id="{3CD47B4B-6FA6-46D4-AE06-BEBE37C47059}"/>
              </a:ext>
            </a:extLst>
          </p:cNvPr>
          <p:cNvSpPr txBox="1">
            <a:spLocks noChangeArrowheads="1"/>
          </p:cNvSpPr>
          <p:nvPr/>
        </p:nvSpPr>
        <p:spPr bwMode="gray">
          <a:xfrm>
            <a:off x="7761704" y="5449858"/>
            <a:ext cx="4924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PEB</a:t>
            </a:r>
          </a:p>
        </p:txBody>
      </p:sp>
      <p:sp>
        <p:nvSpPr>
          <p:cNvPr id="12" name="Line 36">
            <a:extLst>
              <a:ext uri="{FF2B5EF4-FFF2-40B4-BE49-F238E27FC236}">
                <a16:creationId xmlns="" xmlns:a16="http://schemas.microsoft.com/office/drawing/2014/main" id="{B35FED07-1A1C-48AF-9290-3D92BB8B572F}"/>
              </a:ext>
            </a:extLst>
          </p:cNvPr>
          <p:cNvSpPr>
            <a:spLocks noChangeShapeType="1"/>
          </p:cNvSpPr>
          <p:nvPr/>
        </p:nvSpPr>
        <p:spPr bwMode="gray">
          <a:xfrm flipV="1">
            <a:off x="3335754" y="4873596"/>
            <a:ext cx="1150937" cy="0"/>
          </a:xfrm>
          <a:prstGeom prst="line">
            <a:avLst/>
          </a:prstGeom>
          <a:noFill/>
          <a:ln w="25400">
            <a:solidFill>
              <a:srgbClr val="56C4D2"/>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 Box 37">
            <a:extLst>
              <a:ext uri="{FF2B5EF4-FFF2-40B4-BE49-F238E27FC236}">
                <a16:creationId xmlns="" xmlns:a16="http://schemas.microsoft.com/office/drawing/2014/main" id="{69C0B673-4631-45CB-A6E7-1B6713D9BD65}"/>
              </a:ext>
            </a:extLst>
          </p:cNvPr>
          <p:cNvSpPr txBox="1">
            <a:spLocks noChangeArrowheads="1"/>
          </p:cNvSpPr>
          <p:nvPr/>
        </p:nvSpPr>
        <p:spPr bwMode="gray">
          <a:xfrm>
            <a:off x="5567779" y="4009996"/>
            <a:ext cx="1692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14" name="Text Box 50">
            <a:extLst>
              <a:ext uri="{FF2B5EF4-FFF2-40B4-BE49-F238E27FC236}">
                <a16:creationId xmlns="" xmlns:a16="http://schemas.microsoft.com/office/drawing/2014/main" id="{D10543D2-7BE7-437E-8D71-C6FC8330FC87}"/>
              </a:ext>
            </a:extLst>
          </p:cNvPr>
          <p:cNvSpPr txBox="1">
            <a:spLocks noChangeArrowheads="1"/>
          </p:cNvSpPr>
          <p:nvPr/>
        </p:nvSpPr>
        <p:spPr bwMode="gray">
          <a:xfrm>
            <a:off x="8942003" y="5449858"/>
            <a:ext cx="4988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CEB</a:t>
            </a:r>
          </a:p>
        </p:txBody>
      </p:sp>
      <p:sp>
        <p:nvSpPr>
          <p:cNvPr id="15" name="Text Box 62">
            <a:extLst>
              <a:ext uri="{FF2B5EF4-FFF2-40B4-BE49-F238E27FC236}">
                <a16:creationId xmlns="" xmlns:a16="http://schemas.microsoft.com/office/drawing/2014/main" id="{98EE887C-6279-4E5C-A365-FD8024396FA2}"/>
              </a:ext>
            </a:extLst>
          </p:cNvPr>
          <p:cNvSpPr txBox="1">
            <a:spLocks noChangeArrowheads="1"/>
          </p:cNvSpPr>
          <p:nvPr/>
        </p:nvSpPr>
        <p:spPr bwMode="gray">
          <a:xfrm>
            <a:off x="2771146" y="5449858"/>
            <a:ext cx="5084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CEA</a:t>
            </a:r>
          </a:p>
        </p:txBody>
      </p:sp>
      <p:sp>
        <p:nvSpPr>
          <p:cNvPr id="16" name="Text Box 63">
            <a:extLst>
              <a:ext uri="{FF2B5EF4-FFF2-40B4-BE49-F238E27FC236}">
                <a16:creationId xmlns="" xmlns:a16="http://schemas.microsoft.com/office/drawing/2014/main" id="{BCDFF5DA-A0E2-4419-92B4-92D321EB09F7}"/>
              </a:ext>
            </a:extLst>
          </p:cNvPr>
          <p:cNvSpPr txBox="1">
            <a:spLocks noChangeArrowheads="1"/>
          </p:cNvSpPr>
          <p:nvPr/>
        </p:nvSpPr>
        <p:spPr bwMode="gray">
          <a:xfrm>
            <a:off x="3606100" y="4514821"/>
            <a:ext cx="4106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AC</a:t>
            </a:r>
          </a:p>
        </p:txBody>
      </p:sp>
      <p:sp>
        <p:nvSpPr>
          <p:cNvPr id="17" name="Line 65">
            <a:extLst>
              <a:ext uri="{FF2B5EF4-FFF2-40B4-BE49-F238E27FC236}">
                <a16:creationId xmlns="" xmlns:a16="http://schemas.microsoft.com/office/drawing/2014/main" id="{00A5080F-FF39-4FEB-BBA6-AF727D97C26A}"/>
              </a:ext>
            </a:extLst>
          </p:cNvPr>
          <p:cNvSpPr>
            <a:spLocks noChangeShapeType="1"/>
          </p:cNvSpPr>
          <p:nvPr/>
        </p:nvSpPr>
        <p:spPr bwMode="gray">
          <a:xfrm flipV="1">
            <a:off x="7871241" y="4873596"/>
            <a:ext cx="1008063" cy="0"/>
          </a:xfrm>
          <a:prstGeom prst="line">
            <a:avLst/>
          </a:prstGeom>
          <a:noFill/>
          <a:ln w="25400">
            <a:solidFill>
              <a:srgbClr val="56C4D2"/>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 Box 66">
            <a:extLst>
              <a:ext uri="{FF2B5EF4-FFF2-40B4-BE49-F238E27FC236}">
                <a16:creationId xmlns="" xmlns:a16="http://schemas.microsoft.com/office/drawing/2014/main" id="{6B6866D1-1C3A-497A-8105-68256FE9F712}"/>
              </a:ext>
            </a:extLst>
          </p:cNvPr>
          <p:cNvSpPr txBox="1">
            <a:spLocks noChangeArrowheads="1"/>
          </p:cNvSpPr>
          <p:nvPr/>
        </p:nvSpPr>
        <p:spPr bwMode="gray">
          <a:xfrm>
            <a:off x="8269703" y="4514821"/>
            <a:ext cx="4106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AC</a:t>
            </a:r>
          </a:p>
        </p:txBody>
      </p:sp>
      <p:sp>
        <p:nvSpPr>
          <p:cNvPr id="19" name="Line 67">
            <a:extLst>
              <a:ext uri="{FF2B5EF4-FFF2-40B4-BE49-F238E27FC236}">
                <a16:creationId xmlns="" xmlns:a16="http://schemas.microsoft.com/office/drawing/2014/main" id="{9CE21694-98B6-4027-AEC7-CB00D46F44EF}"/>
              </a:ext>
            </a:extLst>
          </p:cNvPr>
          <p:cNvSpPr>
            <a:spLocks noChangeShapeType="1"/>
          </p:cNvSpPr>
          <p:nvPr/>
        </p:nvSpPr>
        <p:spPr bwMode="gray">
          <a:xfrm flipV="1">
            <a:off x="4486690" y="4702908"/>
            <a:ext cx="3384550" cy="0"/>
          </a:xfrm>
          <a:prstGeom prst="line">
            <a:avLst/>
          </a:prstGeom>
          <a:noFill/>
          <a:ln w="25400">
            <a:solidFill>
              <a:srgbClr val="56C4D2"/>
            </a:solidFill>
            <a:prstDash val="dash"/>
            <a:round/>
            <a:headEnd type="triangle" w="med" len="med"/>
            <a:tailEnd type="triangle" w="med" len="me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68">
            <a:extLst>
              <a:ext uri="{FF2B5EF4-FFF2-40B4-BE49-F238E27FC236}">
                <a16:creationId xmlns="" xmlns:a16="http://schemas.microsoft.com/office/drawing/2014/main" id="{0B90E0E9-0061-40AD-9805-C4538EC000B7}"/>
              </a:ext>
            </a:extLst>
          </p:cNvPr>
          <p:cNvSpPr txBox="1">
            <a:spLocks noChangeArrowheads="1"/>
          </p:cNvSpPr>
          <p:nvPr/>
        </p:nvSpPr>
        <p:spPr bwMode="gray">
          <a:xfrm>
            <a:off x="5928140" y="4344133"/>
            <a:ext cx="4074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VC</a:t>
            </a:r>
          </a:p>
        </p:txBody>
      </p:sp>
      <p:sp>
        <p:nvSpPr>
          <p:cNvPr id="21" name="Line 69">
            <a:extLst>
              <a:ext uri="{FF2B5EF4-FFF2-40B4-BE49-F238E27FC236}">
                <a16:creationId xmlns="" xmlns:a16="http://schemas.microsoft.com/office/drawing/2014/main" id="{48053847-5C66-48D0-825D-9AD1F7C8276F}"/>
              </a:ext>
            </a:extLst>
          </p:cNvPr>
          <p:cNvSpPr>
            <a:spLocks noChangeShapeType="1"/>
          </p:cNvSpPr>
          <p:nvPr/>
        </p:nvSpPr>
        <p:spPr bwMode="gray">
          <a:xfrm>
            <a:off x="3335753"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70">
            <a:extLst>
              <a:ext uri="{FF2B5EF4-FFF2-40B4-BE49-F238E27FC236}">
                <a16:creationId xmlns="" xmlns:a16="http://schemas.microsoft.com/office/drawing/2014/main" id="{83288C75-9890-4A31-81E1-534007504687}"/>
              </a:ext>
            </a:extLst>
          </p:cNvPr>
          <p:cNvSpPr>
            <a:spLocks noChangeShapeType="1"/>
          </p:cNvSpPr>
          <p:nvPr/>
        </p:nvSpPr>
        <p:spPr bwMode="gray">
          <a:xfrm>
            <a:off x="4486690"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71">
            <a:extLst>
              <a:ext uri="{FF2B5EF4-FFF2-40B4-BE49-F238E27FC236}">
                <a16:creationId xmlns="" xmlns:a16="http://schemas.microsoft.com/office/drawing/2014/main" id="{54183C2A-0348-495F-9B56-B04FF7E2CB51}"/>
              </a:ext>
            </a:extLst>
          </p:cNvPr>
          <p:cNvSpPr>
            <a:spLocks noChangeShapeType="1"/>
          </p:cNvSpPr>
          <p:nvPr/>
        </p:nvSpPr>
        <p:spPr bwMode="gray">
          <a:xfrm>
            <a:off x="7871240"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72">
            <a:extLst>
              <a:ext uri="{FF2B5EF4-FFF2-40B4-BE49-F238E27FC236}">
                <a16:creationId xmlns="" xmlns:a16="http://schemas.microsoft.com/office/drawing/2014/main" id="{5A83AD1D-5F43-4B52-A196-DE119D43D6B8}"/>
              </a:ext>
            </a:extLst>
          </p:cNvPr>
          <p:cNvSpPr>
            <a:spLocks noChangeShapeType="1"/>
          </p:cNvSpPr>
          <p:nvPr/>
        </p:nvSpPr>
        <p:spPr bwMode="gray">
          <a:xfrm>
            <a:off x="8952328" y="4586258"/>
            <a:ext cx="0" cy="43180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03">
            <a:extLst>
              <a:ext uri="{FF2B5EF4-FFF2-40B4-BE49-F238E27FC236}">
                <a16:creationId xmlns="" xmlns:a16="http://schemas.microsoft.com/office/drawing/2014/main" id="{3C3CD208-4941-4EA1-8B7C-8ECA96259B69}"/>
              </a:ext>
            </a:extLst>
          </p:cNvPr>
          <p:cNvSpPr txBox="1">
            <a:spLocks noChangeArrowheads="1"/>
          </p:cNvSpPr>
          <p:nvPr/>
        </p:nvSpPr>
        <p:spPr bwMode="gray">
          <a:xfrm>
            <a:off x="6361528" y="5692746"/>
            <a:ext cx="2872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26" name="Picture 12" descr="E:\2016.01\1.12 扁平化图标\蓝色\AR-蓝色最新-40.png">
            <a:extLst>
              <a:ext uri="{FF2B5EF4-FFF2-40B4-BE49-F238E27FC236}">
                <a16:creationId xmlns="" xmlns:a16="http://schemas.microsoft.com/office/drawing/2014/main" id="{38E841B8-CAFA-406A-BF22-9CEB65E7CEEB}"/>
              </a:ext>
            </a:extLst>
          </p:cNvPr>
          <p:cNvPicPr>
            <a:picLocks noChangeAspect="1" noChangeArrowheads="1"/>
          </p:cNvPicPr>
          <p:nvPr/>
        </p:nvPicPr>
        <p:blipFill>
          <a:blip r:embed="rId3" cstate="print"/>
          <a:srcRect/>
          <a:stretch>
            <a:fillRect/>
          </a:stretch>
        </p:blipFill>
        <p:spPr bwMode="gray">
          <a:xfrm>
            <a:off x="2812170" y="5010202"/>
            <a:ext cx="527556" cy="431636"/>
          </a:xfrm>
          <a:prstGeom prst="rect">
            <a:avLst/>
          </a:prstGeom>
          <a:noFill/>
        </p:spPr>
      </p:pic>
      <p:pic>
        <p:nvPicPr>
          <p:cNvPr id="27" name="Picture 12" descr="E:\2016.01\1.12 扁平化图标\蓝色\AR-蓝色最新-40.png">
            <a:extLst>
              <a:ext uri="{FF2B5EF4-FFF2-40B4-BE49-F238E27FC236}">
                <a16:creationId xmlns="" xmlns:a16="http://schemas.microsoft.com/office/drawing/2014/main" id="{BABDEB1B-C0BF-46E9-A486-F8718F7A6B0F}"/>
              </a:ext>
            </a:extLst>
          </p:cNvPr>
          <p:cNvPicPr>
            <a:picLocks noChangeAspect="1" noChangeArrowheads="1"/>
          </p:cNvPicPr>
          <p:nvPr/>
        </p:nvPicPr>
        <p:blipFill>
          <a:blip r:embed="rId3" cstate="print"/>
          <a:srcRect/>
          <a:stretch>
            <a:fillRect/>
          </a:stretch>
        </p:blipFill>
        <p:spPr bwMode="gray">
          <a:xfrm>
            <a:off x="4246357" y="5010202"/>
            <a:ext cx="527556" cy="431636"/>
          </a:xfrm>
          <a:prstGeom prst="rect">
            <a:avLst/>
          </a:prstGeom>
          <a:noFill/>
        </p:spPr>
      </p:pic>
      <p:pic>
        <p:nvPicPr>
          <p:cNvPr id="28" name="Picture 12" descr="E:\2016.01\1.12 扁平化图标\蓝色\AR-蓝色最新-40.png">
            <a:extLst>
              <a:ext uri="{FF2B5EF4-FFF2-40B4-BE49-F238E27FC236}">
                <a16:creationId xmlns="" xmlns:a16="http://schemas.microsoft.com/office/drawing/2014/main" id="{84E390D9-BA39-4301-8474-9BB1DCC56274}"/>
              </a:ext>
            </a:extLst>
          </p:cNvPr>
          <p:cNvPicPr>
            <a:picLocks noChangeAspect="1" noChangeArrowheads="1"/>
          </p:cNvPicPr>
          <p:nvPr/>
        </p:nvPicPr>
        <p:blipFill>
          <a:blip r:embed="rId3" cstate="print"/>
          <a:srcRect/>
          <a:stretch>
            <a:fillRect/>
          </a:stretch>
        </p:blipFill>
        <p:spPr bwMode="gray">
          <a:xfrm>
            <a:off x="7568029" y="5010202"/>
            <a:ext cx="527556" cy="431636"/>
          </a:xfrm>
          <a:prstGeom prst="rect">
            <a:avLst/>
          </a:prstGeom>
          <a:noFill/>
        </p:spPr>
      </p:pic>
      <p:pic>
        <p:nvPicPr>
          <p:cNvPr id="29" name="Picture 12" descr="E:\2016.01\1.12 扁平化图标\蓝色\AR-蓝色最新-40.png">
            <a:extLst>
              <a:ext uri="{FF2B5EF4-FFF2-40B4-BE49-F238E27FC236}">
                <a16:creationId xmlns="" xmlns:a16="http://schemas.microsoft.com/office/drawing/2014/main" id="{05812BDA-AD84-4E50-A166-54BE0DC1D7D6}"/>
              </a:ext>
            </a:extLst>
          </p:cNvPr>
          <p:cNvPicPr>
            <a:picLocks noChangeAspect="1" noChangeArrowheads="1"/>
          </p:cNvPicPr>
          <p:nvPr/>
        </p:nvPicPr>
        <p:blipFill>
          <a:blip r:embed="rId3" cstate="print"/>
          <a:srcRect/>
          <a:stretch>
            <a:fillRect/>
          </a:stretch>
        </p:blipFill>
        <p:spPr bwMode="gray">
          <a:xfrm>
            <a:off x="8940909" y="5010202"/>
            <a:ext cx="527556" cy="431636"/>
          </a:xfrm>
          <a:prstGeom prst="rect">
            <a:avLst/>
          </a:prstGeom>
          <a:noFill/>
        </p:spPr>
      </p:pic>
      <p:pic>
        <p:nvPicPr>
          <p:cNvPr id="30" name="Picture 12" descr="E:\2016.01\1.12 扁平化图标\蓝色\AR-蓝色最新-40.png">
            <a:extLst>
              <a:ext uri="{FF2B5EF4-FFF2-40B4-BE49-F238E27FC236}">
                <a16:creationId xmlns="" xmlns:a16="http://schemas.microsoft.com/office/drawing/2014/main" id="{B352BB65-9CDE-42A5-8CEF-959A7B415C94}"/>
              </a:ext>
            </a:extLst>
          </p:cNvPr>
          <p:cNvPicPr>
            <a:picLocks noChangeAspect="1" noChangeArrowheads="1"/>
          </p:cNvPicPr>
          <p:nvPr/>
        </p:nvPicPr>
        <p:blipFill>
          <a:blip r:embed="rId3" cstate="print"/>
          <a:srcRect/>
          <a:stretch>
            <a:fillRect/>
          </a:stretch>
        </p:blipFill>
        <p:spPr bwMode="gray">
          <a:xfrm>
            <a:off x="5877630" y="5492804"/>
            <a:ext cx="527556" cy="431636"/>
          </a:xfrm>
          <a:prstGeom prst="rect">
            <a:avLst/>
          </a:prstGeom>
          <a:noFill/>
        </p:spPr>
      </p:pic>
      <p:cxnSp>
        <p:nvCxnSpPr>
          <p:cNvPr id="31" name="Straight Connector 93">
            <a:extLst>
              <a:ext uri="{FF2B5EF4-FFF2-40B4-BE49-F238E27FC236}">
                <a16:creationId xmlns="" xmlns:a16="http://schemas.microsoft.com/office/drawing/2014/main" id="{EF78C856-58B7-491F-9BC6-86F765499FA9}"/>
              </a:ext>
            </a:extLst>
          </p:cNvPr>
          <p:cNvCxnSpPr>
            <a:stCxn id="26" idx="3"/>
            <a:endCxn id="27" idx="1"/>
          </p:cNvCxnSpPr>
          <p:nvPr/>
        </p:nvCxnSpPr>
        <p:spPr bwMode="gray">
          <a:xfrm>
            <a:off x="3339726" y="5226020"/>
            <a:ext cx="90663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Straight Connector 96">
            <a:extLst>
              <a:ext uri="{FF2B5EF4-FFF2-40B4-BE49-F238E27FC236}">
                <a16:creationId xmlns="" xmlns:a16="http://schemas.microsoft.com/office/drawing/2014/main" id="{29638150-59AC-44DC-AFBF-5658C634A3AA}"/>
              </a:ext>
            </a:extLst>
          </p:cNvPr>
          <p:cNvCxnSpPr>
            <a:stCxn id="27" idx="2"/>
            <a:endCxn id="30" idx="1"/>
          </p:cNvCxnSpPr>
          <p:nvPr/>
        </p:nvCxnSpPr>
        <p:spPr bwMode="gray">
          <a:xfrm>
            <a:off x="4510135" y="5441838"/>
            <a:ext cx="1367495" cy="2667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Straight Connector 99">
            <a:extLst>
              <a:ext uri="{FF2B5EF4-FFF2-40B4-BE49-F238E27FC236}">
                <a16:creationId xmlns="" xmlns:a16="http://schemas.microsoft.com/office/drawing/2014/main" id="{91E3AA11-AC94-4F87-A84A-6F8975C35105}"/>
              </a:ext>
            </a:extLst>
          </p:cNvPr>
          <p:cNvCxnSpPr>
            <a:stCxn id="28" idx="2"/>
            <a:endCxn id="30" idx="3"/>
          </p:cNvCxnSpPr>
          <p:nvPr/>
        </p:nvCxnSpPr>
        <p:spPr bwMode="gray">
          <a:xfrm flipH="1">
            <a:off x="6405186" y="5441838"/>
            <a:ext cx="1426621" cy="2667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Straight Connector 102">
            <a:extLst>
              <a:ext uri="{FF2B5EF4-FFF2-40B4-BE49-F238E27FC236}">
                <a16:creationId xmlns="" xmlns:a16="http://schemas.microsoft.com/office/drawing/2014/main" id="{46DF3CAD-2B56-41A9-8404-BD4034D4196E}"/>
              </a:ext>
            </a:extLst>
          </p:cNvPr>
          <p:cNvCxnSpPr>
            <a:stCxn id="29" idx="1"/>
            <a:endCxn id="28" idx="3"/>
          </p:cNvCxnSpPr>
          <p:nvPr/>
        </p:nvCxnSpPr>
        <p:spPr bwMode="gray">
          <a:xfrm flipH="1">
            <a:off x="8095585" y="5226020"/>
            <a:ext cx="8453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5" name="Can 225">
            <a:extLst>
              <a:ext uri="{FF2B5EF4-FFF2-40B4-BE49-F238E27FC236}">
                <a16:creationId xmlns="" xmlns:a16="http://schemas.microsoft.com/office/drawing/2014/main" id="{25EE25C9-5C2E-431A-A816-B7EF881840BF}"/>
              </a:ext>
            </a:extLst>
          </p:cNvPr>
          <p:cNvSpPr/>
          <p:nvPr/>
        </p:nvSpPr>
        <p:spPr bwMode="gray">
          <a:xfrm rot="5400000">
            <a:off x="6044372" y="4142794"/>
            <a:ext cx="253196" cy="2177651"/>
          </a:xfrm>
          <a:prstGeom prst="can">
            <a:avLst/>
          </a:prstGeom>
          <a:solidFill>
            <a:srgbClr val="56C4D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7">
            <a:extLst>
              <a:ext uri="{FF2B5EF4-FFF2-40B4-BE49-F238E27FC236}">
                <a16:creationId xmlns="" xmlns:a16="http://schemas.microsoft.com/office/drawing/2014/main" id="{1C3AB591-4BB9-4E3E-BC8D-BEFF007CB4E4}"/>
              </a:ext>
            </a:extLst>
          </p:cNvPr>
          <p:cNvSpPr txBox="1">
            <a:spLocks noChangeArrowheads="1"/>
          </p:cNvSpPr>
          <p:nvPr/>
        </p:nvSpPr>
        <p:spPr bwMode="gray">
          <a:xfrm>
            <a:off x="5734466" y="5060921"/>
            <a:ext cx="1058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wrap="square">
            <a:noAutofit/>
          </a:bodyPr>
          <a:lstStyle>
            <a:lvl1pPr eaLnBrk="0" hangingPunct="0">
              <a:defRPr>
                <a:solidFill>
                  <a:schemeClr val="tx1"/>
                </a:solidFill>
                <a:latin typeface="FrutigerNext LT Regular" panose="020B0503040504020204" pitchFamily="34" charset="0"/>
                <a:ea typeface="华文细黑" panose="02010600040101010101" pitchFamily="2" charset="-122"/>
              </a:defRPr>
            </a:lvl1pPr>
            <a:lvl2pPr marL="742950" indent="-285750" eaLnBrk="0" hangingPunct="0">
              <a:defRPr>
                <a:solidFill>
                  <a:schemeClr val="tx1"/>
                </a:solidFill>
                <a:latin typeface="FrutigerNext LT Regular" panose="020B0503040504020204" pitchFamily="34" charset="0"/>
                <a:ea typeface="华文细黑" panose="02010600040101010101" pitchFamily="2" charset="-122"/>
              </a:defRPr>
            </a:lvl2pPr>
            <a:lvl3pPr marL="1143000" indent="-228600" eaLnBrk="0" hangingPunct="0">
              <a:defRPr>
                <a:solidFill>
                  <a:schemeClr val="tx1"/>
                </a:solidFill>
                <a:latin typeface="FrutigerNext LT Regular" panose="020B0503040504020204" pitchFamily="34" charset="0"/>
                <a:ea typeface="华文细黑" panose="02010600040101010101" pitchFamily="2" charset="-122"/>
              </a:defRPr>
            </a:lvl3pPr>
            <a:lvl4pPr marL="1600200" indent="-228600" eaLnBrk="0" hangingPunct="0">
              <a:defRPr>
                <a:solidFill>
                  <a:schemeClr val="tx1"/>
                </a:solidFill>
                <a:latin typeface="FrutigerNext LT Regular" panose="020B0503040504020204" pitchFamily="34" charset="0"/>
                <a:ea typeface="华文细黑" panose="02010600040101010101" pitchFamily="2" charset="-122"/>
              </a:defRPr>
            </a:lvl4pPr>
            <a:lvl5pPr marL="2057400" indent="-228600" eaLnBrk="0" hangingPunct="0">
              <a:defRPr>
                <a:solidFill>
                  <a:schemeClr val="tx1"/>
                </a:solidFill>
                <a:latin typeface="FrutigerNext LT Regular" panose="020B0503040504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FrutigerNext LT Regular" panose="020B0503040504020204" pitchFamily="34" charset="0"/>
                <a:ea typeface="华文细黑" panose="02010600040101010101" pitchFamily="2" charset="-122"/>
              </a:defRPr>
            </a:lvl9pPr>
          </a:lstStyle>
          <a:p>
            <a:pPr eaLnBrk="1" fontAlgn="ctr" hangingPunct="1">
              <a:spcBef>
                <a:spcPct val="50000"/>
              </a:spcBef>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p>
        </p:txBody>
      </p:sp>
      <p:sp>
        <p:nvSpPr>
          <p:cNvPr id="37" name="Can 9">
            <a:extLst>
              <a:ext uri="{FF2B5EF4-FFF2-40B4-BE49-F238E27FC236}">
                <a16:creationId xmlns="" xmlns:a16="http://schemas.microsoft.com/office/drawing/2014/main" id="{7D03D54C-CF51-4613-8E67-6B1FEE3EE11B}"/>
              </a:ext>
            </a:extLst>
          </p:cNvPr>
          <p:cNvSpPr/>
          <p:nvPr/>
        </p:nvSpPr>
        <p:spPr bwMode="gray">
          <a:xfrm rot="5400000">
            <a:off x="7285510" y="5090422"/>
            <a:ext cx="166151" cy="286914"/>
          </a:xfrm>
          <a:prstGeom prst="can">
            <a:avLst/>
          </a:prstGeom>
          <a:solidFill>
            <a:srgbClr val="EEB3B8"/>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16055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bwMode="gray"/>
        <p:txBody>
          <a:bodyPr/>
          <a:lstStyle/>
          <a:p>
            <a:r>
              <a:rPr lang="en-US"/>
              <a:t>Traditional WAN L3VPN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bwMode="gray"/>
        <p:txBody>
          <a:bodyPr/>
          <a:lstStyle/>
          <a:p>
            <a:r>
              <a:rPr lang="en-US" sz="1600" dirty="0">
                <a:sym typeface="Huawei Sans" panose="020C0503030203020204" pitchFamily="34" charset="0"/>
              </a:rPr>
              <a:t>Traditional WAN L3VPN generally refers to BGP/MPLS L3VPN.</a:t>
            </a:r>
          </a:p>
          <a:p>
            <a:r>
              <a:rPr lang="en-US" sz="1600" dirty="0">
                <a:sym typeface="Huawei Sans" panose="020C0503030203020204" pitchFamily="34" charset="0"/>
              </a:rPr>
              <a:t>It distinguishes the control plane from the data plane. The control plane uses MP-BGP to advertise VPN routes, and the data plane uses MPLS LSPs to forward VPN packets.</a:t>
            </a:r>
          </a:p>
          <a:p>
            <a:r>
              <a:rPr lang="en-US" sz="1600" dirty="0">
                <a:sym typeface="Huawei Sans" panose="020C0503030203020204" pitchFamily="34" charset="0"/>
              </a:rPr>
              <a:t>BGP/MPLS L3VPN is widely used on carrier networks to provide MPLS Layer 3 private line services for enterprises.</a:t>
            </a:r>
          </a:p>
          <a:p>
            <a:endParaRPr lang="en-US" altLang="zh-CN" sz="1600" dirty="0">
              <a:sym typeface="Huawei Sans" panose="020C0503030203020204" pitchFamily="34" charset="0"/>
            </a:endParaRPr>
          </a:p>
        </p:txBody>
      </p:sp>
      <p:sp>
        <p:nvSpPr>
          <p:cNvPr id="4" name="圆角矩形 3">
            <a:extLst>
              <a:ext uri="{FF2B5EF4-FFF2-40B4-BE49-F238E27FC236}">
                <a16:creationId xmlns="" xmlns:a16="http://schemas.microsoft.com/office/drawing/2014/main" id="{A6FC5BD2-EB9D-41EC-B298-36D8CBC63876}"/>
              </a:ext>
            </a:extLst>
          </p:cNvPr>
          <p:cNvSpPr/>
          <p:nvPr/>
        </p:nvSpPr>
        <p:spPr bwMode="gray">
          <a:xfrm>
            <a:off x="3660552" y="4347726"/>
            <a:ext cx="4651316" cy="1420622"/>
          </a:xfrm>
          <a:prstGeom prst="roundRect">
            <a:avLst>
              <a:gd name="adj" fmla="val 7859"/>
            </a:avLst>
          </a:prstGeom>
          <a:solidFill>
            <a:srgbClr val="BEE9EE"/>
          </a:solidFill>
          <a:ln w="28575"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112BF95E-C9F9-4A40-8039-62B883B8D4C2}"/>
              </a:ext>
            </a:extLst>
          </p:cNvPr>
          <p:cNvSpPr txBox="1"/>
          <p:nvPr/>
        </p:nvSpPr>
        <p:spPr bwMode="gray">
          <a:xfrm>
            <a:off x="4880285" y="4438707"/>
            <a:ext cx="1479892" cy="338554"/>
          </a:xfrm>
          <a:prstGeom prst="rect">
            <a:avLst/>
          </a:prstGeom>
          <a:noFill/>
        </p:spPr>
        <p:txBody>
          <a:bodyPr wrap="square" rtlCol="0">
            <a:noAutofit/>
          </a:bodyPr>
          <a:lstStyle/>
          <a:p>
            <a:pPr algn="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6" name="直接连接符 5">
            <a:extLst>
              <a:ext uri="{FF2B5EF4-FFF2-40B4-BE49-F238E27FC236}">
                <a16:creationId xmlns="" xmlns:a16="http://schemas.microsoft.com/office/drawing/2014/main" id="{0BB3CEE0-34FA-42C2-B5BF-7A5FF8925C4D}"/>
              </a:ext>
            </a:extLst>
          </p:cNvPr>
          <p:cNvCxnSpPr>
            <a:stCxn id="14" idx="3"/>
            <a:endCxn id="11" idx="1"/>
          </p:cNvCxnSpPr>
          <p:nvPr/>
        </p:nvCxnSpPr>
        <p:spPr bwMode="gray">
          <a:xfrm>
            <a:off x="4426183" y="5085894"/>
            <a:ext cx="31217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4221E480-0A06-4057-A92E-0689BB72E6FD}"/>
              </a:ext>
            </a:extLst>
          </p:cNvPr>
          <p:cNvGrpSpPr/>
          <p:nvPr/>
        </p:nvGrpSpPr>
        <p:grpSpPr bwMode="gray">
          <a:xfrm>
            <a:off x="5717077" y="4864985"/>
            <a:ext cx="540000" cy="787426"/>
            <a:chOff x="5312873" y="4947622"/>
            <a:chExt cx="540000" cy="787426"/>
          </a:xfrm>
        </p:grpSpPr>
        <p:pic>
          <p:nvPicPr>
            <p:cNvPr id="8" name="Picture 12" descr="E:\2016.01\1.12 扁平化图标\蓝色\AR-蓝色最新-40.png">
              <a:extLst>
                <a:ext uri="{FF2B5EF4-FFF2-40B4-BE49-F238E27FC236}">
                  <a16:creationId xmlns="" xmlns:a16="http://schemas.microsoft.com/office/drawing/2014/main" id="{CCA3B82C-C914-47DA-B14C-794C833336DB}"/>
                </a:ext>
              </a:extLst>
            </p:cNvPr>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9" name="文本框 8">
              <a:extLst>
                <a:ext uri="{FF2B5EF4-FFF2-40B4-BE49-F238E27FC236}">
                  <a16:creationId xmlns="" xmlns:a16="http://schemas.microsoft.com/office/drawing/2014/main" id="{4EBF082E-B7CF-45E7-9D14-66C73975AFAE}"/>
                </a:ext>
              </a:extLst>
            </p:cNvPr>
            <p:cNvSpPr txBox="1"/>
            <p:nvPr/>
          </p:nvSpPr>
          <p:spPr bwMode="gray">
            <a:xfrm>
              <a:off x="5436839" y="5427271"/>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0" name="组合 9">
            <a:extLst>
              <a:ext uri="{FF2B5EF4-FFF2-40B4-BE49-F238E27FC236}">
                <a16:creationId xmlns="" xmlns:a16="http://schemas.microsoft.com/office/drawing/2014/main" id="{A2E61B80-F9D0-40D7-88C0-735F3A98659B}"/>
              </a:ext>
            </a:extLst>
          </p:cNvPr>
          <p:cNvGrpSpPr/>
          <p:nvPr/>
        </p:nvGrpSpPr>
        <p:grpSpPr bwMode="gray">
          <a:xfrm>
            <a:off x="7547971" y="4864985"/>
            <a:ext cx="540000" cy="791004"/>
            <a:chOff x="8062138" y="4947622"/>
            <a:chExt cx="540000" cy="791004"/>
          </a:xfrm>
        </p:grpSpPr>
        <p:pic>
          <p:nvPicPr>
            <p:cNvPr id="11" name="Picture 12" descr="E:\2016.01\1.12 扁平化图标\蓝色\AR-蓝色最新-40.png">
              <a:extLst>
                <a:ext uri="{FF2B5EF4-FFF2-40B4-BE49-F238E27FC236}">
                  <a16:creationId xmlns="" xmlns:a16="http://schemas.microsoft.com/office/drawing/2014/main" id="{0BEF6827-7E7C-477F-AC0B-F3ED1A6827C3}"/>
                </a:ext>
              </a:extLst>
            </p:cNvPr>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2" name="文本框 11">
              <a:extLst>
                <a:ext uri="{FF2B5EF4-FFF2-40B4-BE49-F238E27FC236}">
                  <a16:creationId xmlns="" xmlns:a16="http://schemas.microsoft.com/office/drawing/2014/main" id="{1227438F-A779-428E-996D-790EDC0D7B0C}"/>
                </a:ext>
              </a:extLst>
            </p:cNvPr>
            <p:cNvSpPr txBox="1"/>
            <p:nvPr/>
          </p:nvSpPr>
          <p:spPr bwMode="gray">
            <a:xfrm>
              <a:off x="8084306" y="543084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3" name="组合 12">
            <a:extLst>
              <a:ext uri="{FF2B5EF4-FFF2-40B4-BE49-F238E27FC236}">
                <a16:creationId xmlns="" xmlns:a16="http://schemas.microsoft.com/office/drawing/2014/main" id="{16425229-8AC8-4FAB-87C2-081C1A6E250B}"/>
              </a:ext>
            </a:extLst>
          </p:cNvPr>
          <p:cNvGrpSpPr/>
          <p:nvPr/>
        </p:nvGrpSpPr>
        <p:grpSpPr bwMode="gray">
          <a:xfrm>
            <a:off x="3886183" y="4864985"/>
            <a:ext cx="540000" cy="787426"/>
            <a:chOff x="4088571" y="4947622"/>
            <a:chExt cx="540000" cy="787426"/>
          </a:xfrm>
        </p:grpSpPr>
        <p:pic>
          <p:nvPicPr>
            <p:cNvPr id="14" name="Picture 12" descr="E:\2016.01\1.12 扁平化图标\蓝色\AR-蓝色最新-40.png">
              <a:extLst>
                <a:ext uri="{FF2B5EF4-FFF2-40B4-BE49-F238E27FC236}">
                  <a16:creationId xmlns="" xmlns:a16="http://schemas.microsoft.com/office/drawing/2014/main" id="{923156E3-A48B-4D04-86AA-A8D6B072D0AC}"/>
                </a:ext>
              </a:extLst>
            </p:cNvPr>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5" name="文本框 14">
              <a:extLst>
                <a:ext uri="{FF2B5EF4-FFF2-40B4-BE49-F238E27FC236}">
                  <a16:creationId xmlns="" xmlns:a16="http://schemas.microsoft.com/office/drawing/2014/main" id="{43C092C2-30F0-46A3-829F-357C312B8419}"/>
                </a:ext>
              </a:extLst>
            </p:cNvPr>
            <p:cNvSpPr txBox="1"/>
            <p:nvPr/>
          </p:nvSpPr>
          <p:spPr bwMode="gray">
            <a:xfrm>
              <a:off x="4109945" y="5427271"/>
              <a:ext cx="497252"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nvGrpSpPr>
          <p:cNvPr id="16" name="组合 15">
            <a:extLst>
              <a:ext uri="{FF2B5EF4-FFF2-40B4-BE49-F238E27FC236}">
                <a16:creationId xmlns="" xmlns:a16="http://schemas.microsoft.com/office/drawing/2014/main" id="{AE897EBB-57B4-469B-BB29-811755DA2D91}"/>
              </a:ext>
            </a:extLst>
          </p:cNvPr>
          <p:cNvGrpSpPr/>
          <p:nvPr/>
        </p:nvGrpSpPr>
        <p:grpSpPr bwMode="gray">
          <a:xfrm>
            <a:off x="2044602" y="4862001"/>
            <a:ext cx="550687" cy="788775"/>
            <a:chOff x="4073209" y="4947622"/>
            <a:chExt cx="550687" cy="788775"/>
          </a:xfrm>
        </p:grpSpPr>
        <p:pic>
          <p:nvPicPr>
            <p:cNvPr id="17" name="Picture 12" descr="E:\2016.01\1.12 扁平化图标\蓝色\AR-蓝色最新-40.png">
              <a:extLst>
                <a:ext uri="{FF2B5EF4-FFF2-40B4-BE49-F238E27FC236}">
                  <a16:creationId xmlns="" xmlns:a16="http://schemas.microsoft.com/office/drawing/2014/main" id="{2555A4EE-F44A-4C06-8874-6C5DCC2D4F36}"/>
                </a:ext>
              </a:extLst>
            </p:cNvPr>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8" name="文本框 17">
              <a:extLst>
                <a:ext uri="{FF2B5EF4-FFF2-40B4-BE49-F238E27FC236}">
                  <a16:creationId xmlns="" xmlns:a16="http://schemas.microsoft.com/office/drawing/2014/main" id="{BD68AEF6-477A-4170-AC64-C0E7163E8FF9}"/>
                </a:ext>
              </a:extLst>
            </p:cNvPr>
            <p:cNvSpPr txBox="1"/>
            <p:nvPr/>
          </p:nvSpPr>
          <p:spPr bwMode="gray">
            <a:xfrm>
              <a:off x="4121835" y="5428620"/>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19" name="圆角矩形 19">
            <a:extLst>
              <a:ext uri="{FF2B5EF4-FFF2-40B4-BE49-F238E27FC236}">
                <a16:creationId xmlns="" xmlns:a16="http://schemas.microsoft.com/office/drawing/2014/main" id="{AF07A716-48C4-4C96-BAA9-8EDDDB9BD3F3}"/>
              </a:ext>
            </a:extLst>
          </p:cNvPr>
          <p:cNvSpPr/>
          <p:nvPr/>
        </p:nvSpPr>
        <p:spPr bwMode="gray">
          <a:xfrm>
            <a:off x="650204" y="4360426"/>
            <a:ext cx="2237351"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a:extLst>
              <a:ext uri="{FF2B5EF4-FFF2-40B4-BE49-F238E27FC236}">
                <a16:creationId xmlns="" xmlns:a16="http://schemas.microsoft.com/office/drawing/2014/main" id="{3DCD6AF0-7369-4E60-938A-D10A3EF4E6A7}"/>
              </a:ext>
            </a:extLst>
          </p:cNvPr>
          <p:cNvCxnSpPr>
            <a:stCxn id="17" idx="3"/>
            <a:endCxn id="14" idx="1"/>
          </p:cNvCxnSpPr>
          <p:nvPr/>
        </p:nvCxnSpPr>
        <p:spPr bwMode="gray">
          <a:xfrm>
            <a:off x="2584602" y="5082910"/>
            <a:ext cx="1301581"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BDCED825-CE81-47BB-85E3-3D55735ECA55}"/>
              </a:ext>
            </a:extLst>
          </p:cNvPr>
          <p:cNvCxnSpPr>
            <a:cxnSpLocks/>
            <a:stCxn id="11" idx="3"/>
            <a:endCxn id="26" idx="1"/>
          </p:cNvCxnSpPr>
          <p:nvPr/>
        </p:nvCxnSpPr>
        <p:spPr bwMode="gray">
          <a:xfrm flipV="1">
            <a:off x="8087971" y="5082910"/>
            <a:ext cx="1290893" cy="29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96BE55C0-3A5A-464E-9F66-29C8C7B5185D}"/>
              </a:ext>
            </a:extLst>
          </p:cNvPr>
          <p:cNvSpPr txBox="1"/>
          <p:nvPr/>
        </p:nvSpPr>
        <p:spPr bwMode="gray">
          <a:xfrm>
            <a:off x="1031936" y="4473251"/>
            <a:ext cx="13885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3" name="文本框 22">
            <a:extLst>
              <a:ext uri="{FF2B5EF4-FFF2-40B4-BE49-F238E27FC236}">
                <a16:creationId xmlns="" xmlns:a16="http://schemas.microsoft.com/office/drawing/2014/main" id="{EB24641C-61D3-4EC8-B03A-0A8B1CCC2DEE}"/>
              </a:ext>
            </a:extLst>
          </p:cNvPr>
          <p:cNvSpPr txBox="1"/>
          <p:nvPr/>
        </p:nvSpPr>
        <p:spPr bwMode="gray">
          <a:xfrm>
            <a:off x="650204" y="4933352"/>
            <a:ext cx="1443024" cy="372410"/>
          </a:xfrm>
          <a:prstGeom prst="rect">
            <a:avLst/>
          </a:prstGeom>
          <a:noFill/>
        </p:spPr>
        <p:txBody>
          <a:bodyPr wrap="squar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cxnSp>
        <p:nvCxnSpPr>
          <p:cNvPr id="24" name="直接箭头连接符 23">
            <a:extLst>
              <a:ext uri="{FF2B5EF4-FFF2-40B4-BE49-F238E27FC236}">
                <a16:creationId xmlns="" xmlns:a16="http://schemas.microsoft.com/office/drawing/2014/main" id="{A482CAA0-17B3-4EF4-9910-3DF2D698A2A3}"/>
              </a:ext>
            </a:extLst>
          </p:cNvPr>
          <p:cNvCxnSpPr>
            <a:cxnSpLocks/>
          </p:cNvCxnSpPr>
          <p:nvPr/>
        </p:nvCxnSpPr>
        <p:spPr bwMode="gray">
          <a:xfrm>
            <a:off x="3686217" y="3415086"/>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629B28C6-677E-4762-ACA3-22A39078A1E7}"/>
              </a:ext>
            </a:extLst>
          </p:cNvPr>
          <p:cNvSpPr txBox="1"/>
          <p:nvPr/>
        </p:nvSpPr>
        <p:spPr bwMode="gray">
          <a:xfrm rot="21593967">
            <a:off x="3757588" y="2875034"/>
            <a:ext cx="1388522" cy="307777"/>
          </a:xfrm>
          <a:prstGeom prst="rect">
            <a:avLst/>
          </a:prstGeom>
          <a:noFill/>
          <a:ln w="317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26" name="Picture 12" descr="E:\2016.01\1.12 扁平化图标\蓝色\AR-蓝色最新-40.png">
            <a:extLst>
              <a:ext uri="{FF2B5EF4-FFF2-40B4-BE49-F238E27FC236}">
                <a16:creationId xmlns="" xmlns:a16="http://schemas.microsoft.com/office/drawing/2014/main" id="{ACDD6261-107C-485D-B673-5684FD5960B9}"/>
              </a:ext>
            </a:extLst>
          </p:cNvPr>
          <p:cNvPicPr>
            <a:picLocks noChangeAspect="1" noChangeArrowheads="1"/>
          </p:cNvPicPr>
          <p:nvPr/>
        </p:nvPicPr>
        <p:blipFill>
          <a:blip r:embed="rId3" cstate="print"/>
          <a:srcRect/>
          <a:stretch>
            <a:fillRect/>
          </a:stretch>
        </p:blipFill>
        <p:spPr bwMode="gray">
          <a:xfrm>
            <a:off x="9378864" y="4862001"/>
            <a:ext cx="540000" cy="441818"/>
          </a:xfrm>
          <a:prstGeom prst="rect">
            <a:avLst/>
          </a:prstGeom>
          <a:noFill/>
        </p:spPr>
      </p:pic>
      <p:sp>
        <p:nvSpPr>
          <p:cNvPr id="27" name="文本框 26">
            <a:extLst>
              <a:ext uri="{FF2B5EF4-FFF2-40B4-BE49-F238E27FC236}">
                <a16:creationId xmlns="" xmlns:a16="http://schemas.microsoft.com/office/drawing/2014/main" id="{CF325099-8A94-4947-8B45-A3FF3A130077}"/>
              </a:ext>
            </a:extLst>
          </p:cNvPr>
          <p:cNvSpPr txBox="1"/>
          <p:nvPr/>
        </p:nvSpPr>
        <p:spPr bwMode="gray">
          <a:xfrm>
            <a:off x="9391917" y="5341650"/>
            <a:ext cx="50206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8" name="圆角矩形 19">
            <a:extLst>
              <a:ext uri="{FF2B5EF4-FFF2-40B4-BE49-F238E27FC236}">
                <a16:creationId xmlns="" xmlns:a16="http://schemas.microsoft.com/office/drawing/2014/main" id="{782AFD0B-2233-485C-999F-1B4D8ED8F4EB}"/>
              </a:ext>
            </a:extLst>
          </p:cNvPr>
          <p:cNvSpPr/>
          <p:nvPr/>
        </p:nvSpPr>
        <p:spPr bwMode="gray">
          <a:xfrm>
            <a:off x="9092069" y="4360426"/>
            <a:ext cx="2273812" cy="1369823"/>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 xmlns:a16="http://schemas.microsoft.com/office/drawing/2014/main" id="{60C44D0A-28DD-47AD-ACD9-DE14D8A8E586}"/>
              </a:ext>
            </a:extLst>
          </p:cNvPr>
          <p:cNvSpPr txBox="1"/>
          <p:nvPr/>
        </p:nvSpPr>
        <p:spPr bwMode="gray">
          <a:xfrm>
            <a:off x="9459710" y="4473251"/>
            <a:ext cx="13885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30" name="文本框 29">
            <a:extLst>
              <a:ext uri="{FF2B5EF4-FFF2-40B4-BE49-F238E27FC236}">
                <a16:creationId xmlns="" xmlns:a16="http://schemas.microsoft.com/office/drawing/2014/main" id="{D233C381-AFC0-4E08-8470-3757AAA8251D}"/>
              </a:ext>
            </a:extLst>
          </p:cNvPr>
          <p:cNvSpPr txBox="1"/>
          <p:nvPr/>
        </p:nvSpPr>
        <p:spPr bwMode="gray">
          <a:xfrm>
            <a:off x="9932475" y="4933352"/>
            <a:ext cx="1433406" cy="372410"/>
          </a:xfrm>
          <a:prstGeom prst="rect">
            <a:avLst/>
          </a:prstGeom>
          <a:noFill/>
        </p:spPr>
        <p:txBody>
          <a:bodyPr wrap="square" rtlCol="0">
            <a:noAutofit/>
          </a:bodyPr>
          <a:lstStyle/>
          <a:p>
            <a:pP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1" name="文本框 30">
            <a:extLst>
              <a:ext uri="{FF2B5EF4-FFF2-40B4-BE49-F238E27FC236}">
                <a16:creationId xmlns="" xmlns:a16="http://schemas.microsoft.com/office/drawing/2014/main" id="{BC14C651-61A9-4BED-A34D-B43107C7A79C}"/>
              </a:ext>
            </a:extLst>
          </p:cNvPr>
          <p:cNvSpPr txBox="1"/>
          <p:nvPr/>
        </p:nvSpPr>
        <p:spPr bwMode="gray">
          <a:xfrm rot="21593967">
            <a:off x="6807501" y="2875035"/>
            <a:ext cx="1388522" cy="307777"/>
          </a:xfrm>
          <a:prstGeom prst="rect">
            <a:avLst/>
          </a:prstGeom>
          <a:noFill/>
          <a:ln w="317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2" name="Oval 4">
            <a:extLst>
              <a:ext uri="{FF2B5EF4-FFF2-40B4-BE49-F238E27FC236}">
                <a16:creationId xmlns="" xmlns:a16="http://schemas.microsoft.com/office/drawing/2014/main" id="{62A8FB2A-9C9F-4190-9B13-DCF7AEE4242F}"/>
              </a:ext>
            </a:extLst>
          </p:cNvPr>
          <p:cNvSpPr>
            <a:spLocks noChangeAspect="1"/>
          </p:cNvSpPr>
          <p:nvPr/>
        </p:nvSpPr>
        <p:spPr bwMode="gray">
          <a:xfrm>
            <a:off x="3031986" y="2938840"/>
            <a:ext cx="252000" cy="252000"/>
          </a:xfrm>
          <a:prstGeom prst="ellipse">
            <a:avLst/>
          </a:prstGeom>
          <a:solidFill>
            <a:srgbClr val="81C15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3" name="Oval 4">
            <a:extLst>
              <a:ext uri="{FF2B5EF4-FFF2-40B4-BE49-F238E27FC236}">
                <a16:creationId xmlns="" xmlns:a16="http://schemas.microsoft.com/office/drawing/2014/main" id="{494E6D5C-7F4B-4276-9312-88A69D4A00F6}"/>
              </a:ext>
            </a:extLst>
          </p:cNvPr>
          <p:cNvSpPr>
            <a:spLocks noChangeAspect="1"/>
          </p:cNvSpPr>
          <p:nvPr/>
        </p:nvSpPr>
        <p:spPr bwMode="gray">
          <a:xfrm>
            <a:off x="3031986" y="3716011"/>
            <a:ext cx="252000" cy="252000"/>
          </a:xfrm>
          <a:prstGeom prst="ellipse">
            <a:avLst/>
          </a:prstGeom>
          <a:solidFill>
            <a:srgbClr val="81C15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34" name="直接箭头连接符 33">
            <a:extLst>
              <a:ext uri="{FF2B5EF4-FFF2-40B4-BE49-F238E27FC236}">
                <a16:creationId xmlns="" xmlns:a16="http://schemas.microsoft.com/office/drawing/2014/main" id="{0FB1F7DB-9644-450B-BFDB-029586C37678}"/>
              </a:ext>
            </a:extLst>
          </p:cNvPr>
          <p:cNvCxnSpPr>
            <a:cxnSpLocks/>
          </p:cNvCxnSpPr>
          <p:nvPr/>
        </p:nvCxnSpPr>
        <p:spPr bwMode="gray">
          <a:xfrm>
            <a:off x="3675594" y="4058024"/>
            <a:ext cx="4406839" cy="0"/>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27C95CD5-8849-4061-A3A2-677EA89D1677}"/>
              </a:ext>
            </a:extLst>
          </p:cNvPr>
          <p:cNvSpPr txBox="1"/>
          <p:nvPr/>
        </p:nvSpPr>
        <p:spPr bwMode="gray">
          <a:xfrm>
            <a:off x="5102012" y="2774365"/>
            <a:ext cx="173693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transmission through BGP</a:t>
            </a:r>
          </a:p>
        </p:txBody>
      </p:sp>
      <p:sp>
        <p:nvSpPr>
          <p:cNvPr id="36" name="文本框 35">
            <a:extLst>
              <a:ext uri="{FF2B5EF4-FFF2-40B4-BE49-F238E27FC236}">
                <a16:creationId xmlns="" xmlns:a16="http://schemas.microsoft.com/office/drawing/2014/main" id="{CDD84B49-99AF-4E69-A23E-33C7F3A926EC}"/>
              </a:ext>
            </a:extLst>
          </p:cNvPr>
          <p:cNvSpPr txBox="1"/>
          <p:nvPr/>
        </p:nvSpPr>
        <p:spPr bwMode="gray">
          <a:xfrm>
            <a:off x="4880285" y="3619147"/>
            <a:ext cx="219002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packet forwarding</a:t>
            </a:r>
          </a:p>
        </p:txBody>
      </p:sp>
      <p:sp>
        <p:nvSpPr>
          <p:cNvPr id="37" name="文本框 36">
            <a:extLst>
              <a:ext uri="{FF2B5EF4-FFF2-40B4-BE49-F238E27FC236}">
                <a16:creationId xmlns="" xmlns:a16="http://schemas.microsoft.com/office/drawing/2014/main" id="{64599D1C-AF5D-4F00-888D-CD1A8B879360}"/>
              </a:ext>
            </a:extLst>
          </p:cNvPr>
          <p:cNvSpPr txBox="1"/>
          <p:nvPr/>
        </p:nvSpPr>
        <p:spPr bwMode="gray">
          <a:xfrm>
            <a:off x="1602869" y="2939419"/>
            <a:ext cx="1369286"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38" name="文本框 37">
            <a:extLst>
              <a:ext uri="{FF2B5EF4-FFF2-40B4-BE49-F238E27FC236}">
                <a16:creationId xmlns="" xmlns:a16="http://schemas.microsoft.com/office/drawing/2014/main" id="{6ECBFB07-232C-4FAE-BCE5-4D7DD81E212F}"/>
              </a:ext>
            </a:extLst>
          </p:cNvPr>
          <p:cNvSpPr txBox="1"/>
          <p:nvPr/>
        </p:nvSpPr>
        <p:spPr bwMode="gray">
          <a:xfrm>
            <a:off x="1832099" y="3663243"/>
            <a:ext cx="1140056"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plane</a:t>
            </a:r>
          </a:p>
        </p:txBody>
      </p:sp>
    </p:spTree>
    <p:extLst>
      <p:ext uri="{BB962C8B-B14F-4D97-AF65-F5344CB8AC3E}">
        <p14:creationId xmlns:p14="http://schemas.microsoft.com/office/powerpoint/2010/main" val="28658635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AA1D7E-CE57-459B-8718-17A009612793}"/>
              </a:ext>
            </a:extLst>
          </p:cNvPr>
          <p:cNvSpPr>
            <a:spLocks noGrp="1"/>
          </p:cNvSpPr>
          <p:nvPr>
            <p:ph type="title"/>
          </p:nvPr>
        </p:nvSpPr>
        <p:spPr bwMode="gray"/>
        <p:txBody>
          <a:bodyPr/>
          <a:lstStyle/>
          <a:p>
            <a:r>
              <a:rPr lang="en-US"/>
              <a:t>WAN EVPN Overview</a:t>
            </a:r>
            <a:endParaRPr lang="en-US" dirty="0"/>
          </a:p>
        </p:txBody>
      </p:sp>
      <p:sp>
        <p:nvSpPr>
          <p:cNvPr id="3" name="文本占位符 2">
            <a:extLst>
              <a:ext uri="{FF2B5EF4-FFF2-40B4-BE49-F238E27FC236}">
                <a16:creationId xmlns="" xmlns:a16="http://schemas.microsoft.com/office/drawing/2014/main" id="{5B23FEDF-6825-46EA-915D-497D5221C385}"/>
              </a:ext>
            </a:extLst>
          </p:cNvPr>
          <p:cNvSpPr>
            <a:spLocks noGrp="1"/>
          </p:cNvSpPr>
          <p:nvPr>
            <p:ph type="body" sz="quarter" idx="10"/>
          </p:nvPr>
        </p:nvSpPr>
        <p:spPr bwMode="gray"/>
        <p:txBody>
          <a:bodyPr/>
          <a:lstStyle/>
          <a:p>
            <a:r>
              <a:rPr lang="en-US" sz="1600" dirty="0">
                <a:sym typeface="Huawei Sans" panose="020C0503030203020204" pitchFamily="34" charset="0"/>
              </a:rPr>
              <a:t>EVPN was initially designed as an L2VPN technology based on BGP extensions. With the development of protocol extensions, EVPN can also support L3VPN now.</a:t>
            </a:r>
          </a:p>
          <a:p>
            <a:r>
              <a:rPr lang="en-US" sz="1600" dirty="0">
                <a:sym typeface="Huawei Sans" panose="020C0503030203020204" pitchFamily="34" charset="0"/>
              </a:rPr>
              <a:t>EVPN can well serve as the control plane protocol for WAN VPN. It can be used with traditional VPN technologies to provide EVPN VPLS, EVPN VPWS, and EVPN L3VPN.</a:t>
            </a:r>
          </a:p>
        </p:txBody>
      </p:sp>
      <p:sp>
        <p:nvSpPr>
          <p:cNvPr id="33" name="矩形 32">
            <a:extLst>
              <a:ext uri="{FF2B5EF4-FFF2-40B4-BE49-F238E27FC236}">
                <a16:creationId xmlns="" xmlns:a16="http://schemas.microsoft.com/office/drawing/2014/main" id="{E4488863-F014-4A71-965D-76ABAAF91702}"/>
              </a:ext>
            </a:extLst>
          </p:cNvPr>
          <p:cNvSpPr/>
          <p:nvPr/>
        </p:nvSpPr>
        <p:spPr bwMode="gray">
          <a:xfrm>
            <a:off x="3193240"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VPLS</a:t>
            </a:r>
          </a:p>
        </p:txBody>
      </p:sp>
      <p:sp>
        <p:nvSpPr>
          <p:cNvPr id="34" name="矩形 33">
            <a:extLst>
              <a:ext uri="{FF2B5EF4-FFF2-40B4-BE49-F238E27FC236}">
                <a16:creationId xmlns="" xmlns:a16="http://schemas.microsoft.com/office/drawing/2014/main" id="{A848CDCF-835E-434C-BD27-2535F2EBA076}"/>
              </a:ext>
            </a:extLst>
          </p:cNvPr>
          <p:cNvSpPr/>
          <p:nvPr/>
        </p:nvSpPr>
        <p:spPr bwMode="gray">
          <a:xfrm>
            <a:off x="5470223"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VPWS</a:t>
            </a:r>
          </a:p>
        </p:txBody>
      </p:sp>
      <p:sp>
        <p:nvSpPr>
          <p:cNvPr id="35" name="矩形 34">
            <a:extLst>
              <a:ext uri="{FF2B5EF4-FFF2-40B4-BE49-F238E27FC236}">
                <a16:creationId xmlns="" xmlns:a16="http://schemas.microsoft.com/office/drawing/2014/main" id="{981B85C6-A362-40C0-AE16-B0818BBA9FCD}"/>
              </a:ext>
            </a:extLst>
          </p:cNvPr>
          <p:cNvSpPr/>
          <p:nvPr/>
        </p:nvSpPr>
        <p:spPr bwMode="gray">
          <a:xfrm>
            <a:off x="7747206" y="2721493"/>
            <a:ext cx="1267968" cy="5159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36" name="文本框 35">
            <a:extLst>
              <a:ext uri="{FF2B5EF4-FFF2-40B4-BE49-F238E27FC236}">
                <a16:creationId xmlns="" xmlns:a16="http://schemas.microsoft.com/office/drawing/2014/main" id="{427ACC16-3F0F-4D50-AFD0-D48B24EBEBD8}"/>
              </a:ext>
            </a:extLst>
          </p:cNvPr>
          <p:cNvSpPr txBox="1"/>
          <p:nvPr/>
        </p:nvSpPr>
        <p:spPr bwMode="gray">
          <a:xfrm>
            <a:off x="854395" y="2809459"/>
            <a:ext cx="2343911"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Traditional WAN VPN</a:t>
            </a:r>
          </a:p>
        </p:txBody>
      </p:sp>
      <p:sp>
        <p:nvSpPr>
          <p:cNvPr id="37" name="圆角矩形 33">
            <a:extLst>
              <a:ext uri="{FF2B5EF4-FFF2-40B4-BE49-F238E27FC236}">
                <a16:creationId xmlns="" xmlns:a16="http://schemas.microsoft.com/office/drawing/2014/main" id="{15121319-EA3E-43F7-9345-14FCCBF98ADE}"/>
              </a:ext>
            </a:extLst>
          </p:cNvPr>
          <p:cNvSpPr/>
          <p:nvPr/>
        </p:nvSpPr>
        <p:spPr bwMode="gray">
          <a:xfrm>
            <a:off x="1718817" y="3477309"/>
            <a:ext cx="8796370" cy="2633822"/>
          </a:xfrm>
          <a:prstGeom prst="roundRect">
            <a:avLst>
              <a:gd name="adj" fmla="val 4607"/>
            </a:avLst>
          </a:prstGeom>
          <a:solidFill>
            <a:srgbClr val="FEEEC1"/>
          </a:solidFill>
          <a:ln w="19050" algn="ctr">
            <a:solidFill>
              <a:schemeClr val="bg1">
                <a:lumMod val="65000"/>
              </a:schemeClr>
            </a:solidFill>
            <a:prstDash val="dash"/>
            <a:round/>
            <a:headEnd/>
            <a:tailEnd/>
          </a:ln>
        </p:spPr>
        <p:txBody>
          <a:bodyPr wrap="square" lIns="75083" tIns="39042" rIns="75083" bIns="39042" rtlCol="0" anchor="ctr">
            <a:noAutofit/>
          </a:bodyPr>
          <a:lstStyle/>
          <a:p>
            <a:pPr algn="ctr" fontAlgn="ct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椭圆 37">
            <a:extLst>
              <a:ext uri="{FF2B5EF4-FFF2-40B4-BE49-F238E27FC236}">
                <a16:creationId xmlns="" xmlns:a16="http://schemas.microsoft.com/office/drawing/2014/main" id="{4E55B52C-6687-4A2E-A3DA-A423373CEC8A}"/>
              </a:ext>
            </a:extLst>
          </p:cNvPr>
          <p:cNvSpPr/>
          <p:nvPr/>
        </p:nvSpPr>
        <p:spPr bwMode="gray">
          <a:xfrm>
            <a:off x="3314826" y="3638135"/>
            <a:ext cx="939382"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VPLS</a:t>
            </a:r>
          </a:p>
        </p:txBody>
      </p:sp>
      <p:sp>
        <p:nvSpPr>
          <p:cNvPr id="40" name="椭圆 39">
            <a:extLst>
              <a:ext uri="{FF2B5EF4-FFF2-40B4-BE49-F238E27FC236}">
                <a16:creationId xmlns="" xmlns:a16="http://schemas.microsoft.com/office/drawing/2014/main" id="{D6826F61-72E5-419E-A220-55E3041E7E12}"/>
              </a:ext>
            </a:extLst>
          </p:cNvPr>
          <p:cNvSpPr/>
          <p:nvPr/>
        </p:nvSpPr>
        <p:spPr bwMode="gray">
          <a:xfrm>
            <a:off x="5595403" y="3635285"/>
            <a:ext cx="1007950"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VPWS</a:t>
            </a:r>
          </a:p>
        </p:txBody>
      </p:sp>
      <p:sp>
        <p:nvSpPr>
          <p:cNvPr id="41" name="椭圆 40">
            <a:extLst>
              <a:ext uri="{FF2B5EF4-FFF2-40B4-BE49-F238E27FC236}">
                <a16:creationId xmlns="" xmlns:a16="http://schemas.microsoft.com/office/drawing/2014/main" id="{43E93759-F2C7-467B-9FD5-94A8AA4F3801}"/>
              </a:ext>
            </a:extLst>
          </p:cNvPr>
          <p:cNvSpPr/>
          <p:nvPr/>
        </p:nvSpPr>
        <p:spPr bwMode="gray">
          <a:xfrm>
            <a:off x="7825686" y="3608074"/>
            <a:ext cx="1043419" cy="525651"/>
          </a:xfrm>
          <a:prstGeom prst="ellipse">
            <a:avLst/>
          </a:prstGeom>
          <a:solidFill>
            <a:srgbClr val="81C15F"/>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a:p>
            <a:pPr algn="ctr" fontAlgn="ctr"/>
            <a:r>
              <a:rPr lang="en-US" sz="1400"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L3VPN</a:t>
            </a:r>
          </a:p>
        </p:txBody>
      </p:sp>
      <p:sp>
        <p:nvSpPr>
          <p:cNvPr id="43" name="TextBox 7">
            <a:extLst>
              <a:ext uri="{FF2B5EF4-FFF2-40B4-BE49-F238E27FC236}">
                <a16:creationId xmlns="" xmlns:a16="http://schemas.microsoft.com/office/drawing/2014/main" id="{4DEE0C37-C1B2-41BC-AFED-655BAA69BA45}"/>
              </a:ext>
            </a:extLst>
          </p:cNvPr>
          <p:cNvSpPr txBox="1">
            <a:spLocks noChangeArrowheads="1"/>
          </p:cNvSpPr>
          <p:nvPr/>
        </p:nvSpPr>
        <p:spPr bwMode="gray">
          <a:xfrm>
            <a:off x="3105222" y="4163877"/>
            <a:ext cx="13885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fontAlgn="ctr"/>
            <a:r>
              <a:rPr lang="en-US" sz="1400" b="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RFC7432</a:t>
            </a:r>
          </a:p>
          <a:p>
            <a:pPr algn="ctr" fontAlgn="ctr"/>
            <a:r>
              <a:rPr lang="en-US" sz="1400" b="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Basic Standard</a:t>
            </a:r>
          </a:p>
        </p:txBody>
      </p:sp>
      <p:sp>
        <p:nvSpPr>
          <p:cNvPr id="45" name="矩形 44">
            <a:extLst>
              <a:ext uri="{FF2B5EF4-FFF2-40B4-BE49-F238E27FC236}">
                <a16:creationId xmlns="" xmlns:a16="http://schemas.microsoft.com/office/drawing/2014/main" id="{6EF57E4C-81A4-484D-BDB8-7325F2E166AE}"/>
              </a:ext>
            </a:extLst>
          </p:cNvPr>
          <p:cNvSpPr/>
          <p:nvPr/>
        </p:nvSpPr>
        <p:spPr bwMode="gray">
          <a:xfrm>
            <a:off x="5458189" y="4255645"/>
            <a:ext cx="1301437"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RFC8214</a:t>
            </a:r>
          </a:p>
        </p:txBody>
      </p:sp>
      <p:sp>
        <p:nvSpPr>
          <p:cNvPr id="48" name="矩形 47">
            <a:extLst>
              <a:ext uri="{FF2B5EF4-FFF2-40B4-BE49-F238E27FC236}">
                <a16:creationId xmlns="" xmlns:a16="http://schemas.microsoft.com/office/drawing/2014/main" id="{24B263C9-4D78-4B0C-806E-7BB3652CDDB9}"/>
              </a:ext>
            </a:extLst>
          </p:cNvPr>
          <p:cNvSpPr/>
          <p:nvPr/>
        </p:nvSpPr>
        <p:spPr bwMode="gray">
          <a:xfrm>
            <a:off x="7165307" y="4208505"/>
            <a:ext cx="2421533"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draft-ietf-bess-evpn-prefix-advertisement-05 </a:t>
            </a:r>
          </a:p>
        </p:txBody>
      </p:sp>
      <p:sp>
        <p:nvSpPr>
          <p:cNvPr id="49" name="椭圆 48">
            <a:extLst>
              <a:ext uri="{FF2B5EF4-FFF2-40B4-BE49-F238E27FC236}">
                <a16:creationId xmlns="" xmlns:a16="http://schemas.microsoft.com/office/drawing/2014/main" id="{8CD9BF34-A6F5-4E7D-9D54-80FDE939DD06}"/>
              </a:ext>
            </a:extLst>
          </p:cNvPr>
          <p:cNvSpPr/>
          <p:nvPr/>
        </p:nvSpPr>
        <p:spPr bwMode="gray">
          <a:xfrm>
            <a:off x="5639217" y="5154970"/>
            <a:ext cx="939382" cy="525651"/>
          </a:xfrm>
          <a:prstGeom prst="ellipse">
            <a:avLst/>
          </a:prstGeom>
          <a:solidFill>
            <a:srgbClr val="56C4D2"/>
          </a:solidFill>
          <a:ln w="9525">
            <a:noFill/>
            <a:miter lim="800000"/>
            <a:headEnd/>
            <a:tailEnd/>
          </a:ln>
          <a:effectLst>
            <a:outerShdw blurRad="63500" dist="23000" dir="5400000" rotWithShape="0">
              <a:srgbClr val="000000">
                <a:alpha val="34998"/>
              </a:srgbClr>
            </a:outerShdw>
          </a:effectLst>
        </p:spPr>
        <p:txBody>
          <a:bodyPr wrap="square" rtlCol="0" anchor="ctr">
            <a:noAutofit/>
          </a:bodyPr>
          <a:lstStyle/>
          <a:p>
            <a:pPr algn="ctr" fontAlgn="ctr"/>
            <a:r>
              <a:rPr lang="en-US" sz="1400" b="1" dirty="0">
                <a:solidFill>
                  <a:srgbClr val="FFFFF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EVPN</a:t>
            </a:r>
          </a:p>
        </p:txBody>
      </p:sp>
      <p:cxnSp>
        <p:nvCxnSpPr>
          <p:cNvPr id="50" name="直接箭头连接符 49">
            <a:extLst>
              <a:ext uri="{FF2B5EF4-FFF2-40B4-BE49-F238E27FC236}">
                <a16:creationId xmlns="" xmlns:a16="http://schemas.microsoft.com/office/drawing/2014/main" id="{754964DD-92C3-42B6-8392-8550217F8F77}"/>
              </a:ext>
            </a:extLst>
          </p:cNvPr>
          <p:cNvCxnSpPr>
            <a:cxnSpLocks/>
            <a:stCxn id="49" idx="1"/>
          </p:cNvCxnSpPr>
          <p:nvPr/>
        </p:nvCxnSpPr>
        <p:spPr bwMode="gray">
          <a:xfrm flipH="1" flipV="1">
            <a:off x="3799483" y="4697933"/>
            <a:ext cx="1977303" cy="534017"/>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 xmlns:a16="http://schemas.microsoft.com/office/drawing/2014/main" id="{AA20F33A-F9C5-40B3-A629-4FBC2A1CB19F}"/>
              </a:ext>
            </a:extLst>
          </p:cNvPr>
          <p:cNvCxnSpPr>
            <a:cxnSpLocks/>
            <a:stCxn id="49" idx="0"/>
          </p:cNvCxnSpPr>
          <p:nvPr/>
        </p:nvCxnSpPr>
        <p:spPr bwMode="gray">
          <a:xfrm flipV="1">
            <a:off x="6108908" y="4574258"/>
            <a:ext cx="0" cy="580712"/>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AA620800-9D82-4D7B-B23E-DEEB358D1753}"/>
              </a:ext>
            </a:extLst>
          </p:cNvPr>
          <p:cNvCxnSpPr>
            <a:cxnSpLocks/>
            <a:stCxn id="49" idx="7"/>
          </p:cNvCxnSpPr>
          <p:nvPr/>
        </p:nvCxnSpPr>
        <p:spPr bwMode="gray">
          <a:xfrm flipV="1">
            <a:off x="6441030" y="4742561"/>
            <a:ext cx="1935044" cy="489389"/>
          </a:xfrm>
          <a:prstGeom prst="straightConnector1">
            <a:avLst/>
          </a:prstGeom>
          <a:ln w="19050">
            <a:solidFill>
              <a:srgbClr val="0070C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E1390316-C898-4FF9-8D24-729130936EB2}"/>
              </a:ext>
            </a:extLst>
          </p:cNvPr>
          <p:cNvSpPr/>
          <p:nvPr/>
        </p:nvSpPr>
        <p:spPr bwMode="gray">
          <a:xfrm>
            <a:off x="1718817" y="5559297"/>
            <a:ext cx="8796370" cy="551879"/>
          </a:xfrm>
          <a:prstGeom prst="rect">
            <a:avLst/>
          </a:prstGeom>
        </p:spPr>
        <p:txBody>
          <a:bodyPr wrap="square">
            <a:noAutofit/>
          </a:bodyPr>
          <a:lstStyle/>
          <a:p>
            <a:pPr marL="285750" indent="-285750" fontAlgn="ctr">
              <a:lnSpc>
                <a:spcPct val="150000"/>
              </a:lnSpc>
              <a:buFont typeface="Arial" panose="020B0604020202020204" pitchFamily="34" charset="0"/>
              <a:buChar char="•"/>
            </a:pPr>
            <a:r>
              <a:rPr lang="en-US" sz="1600" b="1" dirty="0">
                <a:latin typeface="Huawei Sans" panose="020C0503030203020204" pitchFamily="34" charset="0"/>
                <a:ea typeface="方正兰亭黑简体" panose="02000000000000000000" pitchFamily="2" charset="-122"/>
                <a:cs typeface="+mn-ea"/>
                <a:sym typeface="Huawei Sans" panose="020C0503030203020204" pitchFamily="34" charset="0"/>
              </a:rPr>
              <a:t>The EVPN standard is gradually maturing, unifying all services on the control plane.</a:t>
            </a:r>
          </a:p>
        </p:txBody>
      </p:sp>
    </p:spTree>
    <p:extLst>
      <p:ext uri="{BB962C8B-B14F-4D97-AF65-F5344CB8AC3E}">
        <p14:creationId xmlns:p14="http://schemas.microsoft.com/office/powerpoint/2010/main" val="1076374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t>The IP </a:t>
            </a:r>
            <a:r>
              <a:rPr lang="en-US" altLang="zh-CN" sz="2000" dirty="0"/>
              <a:t>bearer </a:t>
            </a:r>
            <a:r>
              <a:rPr lang="en-US" sz="2000" dirty="0"/>
              <a:t>WAN, which usually covers a country, is a data communication network that provides interconnection between multiple LANs or branch networks across regions. </a:t>
            </a:r>
          </a:p>
          <a:p>
            <a:r>
              <a:rPr lang="en-US" sz="2000" dirty="0"/>
              <a:t>This course introduces the concepts, principles, and applications of the enterprise bearer WAN's typical architecture, bearer technologies, VPN services, traffic optimization, SLA, reliability, and network management and analysis. To introduce these key aspects, this course uses a large enterprise with three data centers in two cities and multiple branches in different regions as an example.</a:t>
            </a:r>
          </a:p>
        </p:txBody>
      </p:sp>
    </p:spTree>
    <p:extLst>
      <p:ext uri="{BB962C8B-B14F-4D97-AF65-F5344CB8AC3E}">
        <p14:creationId xmlns:p14="http://schemas.microsoft.com/office/powerpoint/2010/main" val="386443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F29D88-E404-4371-8804-17765B64877F}"/>
              </a:ext>
            </a:extLst>
          </p:cNvPr>
          <p:cNvSpPr>
            <a:spLocks noGrp="1"/>
          </p:cNvSpPr>
          <p:nvPr>
            <p:ph type="title"/>
          </p:nvPr>
        </p:nvSpPr>
        <p:spPr bwMode="gray"/>
        <p:txBody>
          <a:bodyPr/>
          <a:lstStyle/>
          <a:p>
            <a:r>
              <a:rPr lang="en-US"/>
              <a:t>WAN EVPN Application</a:t>
            </a:r>
            <a:endParaRPr lang="en-US" dirty="0"/>
          </a:p>
        </p:txBody>
      </p:sp>
      <p:sp>
        <p:nvSpPr>
          <p:cNvPr id="3" name="文本占位符 2">
            <a:extLst>
              <a:ext uri="{FF2B5EF4-FFF2-40B4-BE49-F238E27FC236}">
                <a16:creationId xmlns="" xmlns:a16="http://schemas.microsoft.com/office/drawing/2014/main" id="{9F03A1AE-858C-4E22-9CC1-A6D5C4C6BF2D}"/>
              </a:ext>
            </a:extLst>
          </p:cNvPr>
          <p:cNvSpPr>
            <a:spLocks noGrp="1"/>
          </p:cNvSpPr>
          <p:nvPr>
            <p:ph type="body" sz="quarter" idx="10"/>
          </p:nvPr>
        </p:nvSpPr>
        <p:spPr bwMode="gray"/>
        <p:txBody>
          <a:bodyPr/>
          <a:lstStyle/>
          <a:p>
            <a:r>
              <a:rPr lang="en-US" sz="1600">
                <a:sym typeface="Huawei Sans" panose="020C0503030203020204" pitchFamily="34" charset="0"/>
              </a:rPr>
              <a:t>On a WAN, EVPN can be used with multiple tunneling technologies to support multiple application scenarios.</a:t>
            </a:r>
          </a:p>
          <a:p>
            <a:r>
              <a:rPr lang="en-US" sz="1600">
                <a:sym typeface="Huawei Sans" panose="020C0503030203020204" pitchFamily="34" charset="0"/>
              </a:rPr>
              <a:t>EVPN, as a control plane protocol, can work with MPLS LDP, MPLS TE, SR-MPLS, and SRv6 tunnels, as shown in the figure.</a:t>
            </a:r>
          </a:p>
          <a:p>
            <a:r>
              <a:rPr lang="en-US" sz="1600">
                <a:sym typeface="Huawei Sans" panose="020C0503030203020204" pitchFamily="34" charset="0"/>
              </a:rPr>
              <a:t>On Huawei devices, EVPN L2VPN and L3VPN services share the same address family.</a:t>
            </a:r>
            <a:endParaRPr lang="en-US" sz="1600" dirty="0">
              <a:sym typeface="Huawei Sans" panose="020C0503030203020204" pitchFamily="34" charset="0"/>
            </a:endParaRPr>
          </a:p>
        </p:txBody>
      </p:sp>
      <p:sp>
        <p:nvSpPr>
          <p:cNvPr id="4" name="圆角矩形 7">
            <a:extLst>
              <a:ext uri="{FF2B5EF4-FFF2-40B4-BE49-F238E27FC236}">
                <a16:creationId xmlns="" xmlns:a16="http://schemas.microsoft.com/office/drawing/2014/main" id="{49A88863-97D7-4D93-AE45-333A94AB9B1C}"/>
              </a:ext>
            </a:extLst>
          </p:cNvPr>
          <p:cNvSpPr/>
          <p:nvPr/>
        </p:nvSpPr>
        <p:spPr bwMode="gray">
          <a:xfrm>
            <a:off x="3575581" y="4162531"/>
            <a:ext cx="5142005" cy="1775071"/>
          </a:xfrm>
          <a:prstGeom prst="roundRect">
            <a:avLst/>
          </a:prstGeom>
          <a:solidFill>
            <a:schemeClr val="bg1"/>
          </a:solidFill>
          <a:ln w="28575" cap="flat" cmpd="sng" algn="ctr">
            <a:solidFill>
              <a:schemeClr val="bg1">
                <a:lumMod val="6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 xmlns:a16="http://schemas.microsoft.com/office/drawing/2014/main" id="{716D3C7F-2E51-4688-8E17-ABBCA5A86EAE}"/>
              </a:ext>
            </a:extLst>
          </p:cNvPr>
          <p:cNvCxnSpPr>
            <a:cxnSpLocks/>
            <a:stCxn id="15" idx="3"/>
            <a:endCxn id="17" idx="1"/>
          </p:cNvCxnSpPr>
          <p:nvPr/>
        </p:nvCxnSpPr>
        <p:spPr bwMode="gray">
          <a:xfrm flipV="1">
            <a:off x="2334886" y="4790118"/>
            <a:ext cx="7502798" cy="9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75BFD560-10F2-45C7-BE75-66922C060760}"/>
              </a:ext>
            </a:extLst>
          </p:cNvPr>
          <p:cNvSpPr txBox="1"/>
          <p:nvPr/>
        </p:nvSpPr>
        <p:spPr bwMode="gray">
          <a:xfrm>
            <a:off x="5731357" y="5616792"/>
            <a:ext cx="61427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a:t>
            </a:r>
          </a:p>
        </p:txBody>
      </p:sp>
      <p:pic>
        <p:nvPicPr>
          <p:cNvPr id="7" name="Picture 12" descr="E:\2016.01\1.12 扁平化图标\蓝色\AR-蓝色最新-40.png">
            <a:extLst>
              <a:ext uri="{FF2B5EF4-FFF2-40B4-BE49-F238E27FC236}">
                <a16:creationId xmlns="" xmlns:a16="http://schemas.microsoft.com/office/drawing/2014/main" id="{F897448E-81AE-4F8C-86F7-392071C7FC33}"/>
              </a:ext>
            </a:extLst>
          </p:cNvPr>
          <p:cNvPicPr>
            <a:picLocks noChangeAspect="1" noChangeArrowheads="1"/>
          </p:cNvPicPr>
          <p:nvPr/>
        </p:nvPicPr>
        <p:blipFill>
          <a:blip r:embed="rId3" cstate="print"/>
          <a:srcRect/>
          <a:stretch>
            <a:fillRect/>
          </a:stretch>
        </p:blipFill>
        <p:spPr bwMode="gray">
          <a:xfrm>
            <a:off x="3502109" y="4569209"/>
            <a:ext cx="540000" cy="441818"/>
          </a:xfrm>
          <a:prstGeom prst="rect">
            <a:avLst/>
          </a:prstGeom>
          <a:noFill/>
        </p:spPr>
      </p:pic>
      <p:pic>
        <p:nvPicPr>
          <p:cNvPr id="8" name="Picture 12" descr="E:\2016.01\1.12 扁平化图标\蓝色\AR-蓝色最新-40.png">
            <a:extLst>
              <a:ext uri="{FF2B5EF4-FFF2-40B4-BE49-F238E27FC236}">
                <a16:creationId xmlns="" xmlns:a16="http://schemas.microsoft.com/office/drawing/2014/main" id="{1E55670B-00CC-456E-8EDC-A7021EE87AF8}"/>
              </a:ext>
            </a:extLst>
          </p:cNvPr>
          <p:cNvPicPr>
            <a:picLocks noChangeAspect="1" noChangeArrowheads="1"/>
          </p:cNvPicPr>
          <p:nvPr/>
        </p:nvPicPr>
        <p:blipFill>
          <a:blip r:embed="rId3" cstate="print"/>
          <a:srcRect/>
          <a:stretch>
            <a:fillRect/>
          </a:stretch>
        </p:blipFill>
        <p:spPr bwMode="gray">
          <a:xfrm>
            <a:off x="8253791" y="4569209"/>
            <a:ext cx="540000" cy="441818"/>
          </a:xfrm>
          <a:prstGeom prst="rect">
            <a:avLst/>
          </a:prstGeom>
          <a:noFill/>
        </p:spPr>
      </p:pic>
      <p:pic>
        <p:nvPicPr>
          <p:cNvPr id="9" name="Picture 12" descr="E:\2016.01\1.12 扁平化图标\蓝色\AR-蓝色最新-40.png">
            <a:extLst>
              <a:ext uri="{FF2B5EF4-FFF2-40B4-BE49-F238E27FC236}">
                <a16:creationId xmlns="" xmlns:a16="http://schemas.microsoft.com/office/drawing/2014/main" id="{78CCC99F-E62D-4B27-A3F8-061194B8175A}"/>
              </a:ext>
            </a:extLst>
          </p:cNvPr>
          <p:cNvPicPr>
            <a:picLocks noChangeAspect="1" noChangeArrowheads="1"/>
          </p:cNvPicPr>
          <p:nvPr/>
        </p:nvPicPr>
        <p:blipFill>
          <a:blip r:embed="rId3" cstate="print"/>
          <a:srcRect/>
          <a:stretch>
            <a:fillRect/>
          </a:stretch>
        </p:blipFill>
        <p:spPr bwMode="gray">
          <a:xfrm>
            <a:off x="5086003" y="4569209"/>
            <a:ext cx="540000" cy="441818"/>
          </a:xfrm>
          <a:prstGeom prst="rect">
            <a:avLst/>
          </a:prstGeom>
          <a:noFill/>
        </p:spPr>
      </p:pic>
      <p:pic>
        <p:nvPicPr>
          <p:cNvPr id="10" name="Picture 12" descr="E:\2016.01\1.12 扁平化图标\蓝色\AR-蓝色最新-40.png">
            <a:extLst>
              <a:ext uri="{FF2B5EF4-FFF2-40B4-BE49-F238E27FC236}">
                <a16:creationId xmlns="" xmlns:a16="http://schemas.microsoft.com/office/drawing/2014/main" id="{57AD7717-6A80-4822-88C9-F61C3F0C5138}"/>
              </a:ext>
            </a:extLst>
          </p:cNvPr>
          <p:cNvPicPr>
            <a:picLocks noChangeAspect="1" noChangeArrowheads="1"/>
          </p:cNvPicPr>
          <p:nvPr/>
        </p:nvPicPr>
        <p:blipFill>
          <a:blip r:embed="rId3" cstate="print"/>
          <a:srcRect/>
          <a:stretch>
            <a:fillRect/>
          </a:stretch>
        </p:blipFill>
        <p:spPr bwMode="gray">
          <a:xfrm>
            <a:off x="6669897" y="4569209"/>
            <a:ext cx="540000" cy="441818"/>
          </a:xfrm>
          <a:prstGeom prst="rect">
            <a:avLst/>
          </a:prstGeom>
          <a:noFill/>
        </p:spPr>
      </p:pic>
      <p:sp>
        <p:nvSpPr>
          <p:cNvPr id="11" name="文本框 10">
            <a:extLst>
              <a:ext uri="{FF2B5EF4-FFF2-40B4-BE49-F238E27FC236}">
                <a16:creationId xmlns="" xmlns:a16="http://schemas.microsoft.com/office/drawing/2014/main" id="{6A7C73AB-8A71-4344-9784-D9D394DE7600}"/>
              </a:ext>
            </a:extLst>
          </p:cNvPr>
          <p:cNvSpPr txBox="1"/>
          <p:nvPr/>
        </p:nvSpPr>
        <p:spPr bwMode="gray">
          <a:xfrm>
            <a:off x="5198247" y="5061558"/>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 name="文本框 11">
            <a:extLst>
              <a:ext uri="{FF2B5EF4-FFF2-40B4-BE49-F238E27FC236}">
                <a16:creationId xmlns="" xmlns:a16="http://schemas.microsoft.com/office/drawing/2014/main" id="{0FEB062A-62EE-4A1D-8548-D1B74F28100B}"/>
              </a:ext>
            </a:extLst>
          </p:cNvPr>
          <p:cNvSpPr txBox="1"/>
          <p:nvPr/>
        </p:nvSpPr>
        <p:spPr bwMode="gray">
          <a:xfrm>
            <a:off x="6851487" y="5061558"/>
            <a:ext cx="2920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 name="文本框 12">
            <a:extLst>
              <a:ext uri="{FF2B5EF4-FFF2-40B4-BE49-F238E27FC236}">
                <a16:creationId xmlns="" xmlns:a16="http://schemas.microsoft.com/office/drawing/2014/main" id="{AFF96BAF-5053-4A43-9726-6C7930F72902}"/>
              </a:ext>
            </a:extLst>
          </p:cNvPr>
          <p:cNvSpPr txBox="1"/>
          <p:nvPr/>
        </p:nvSpPr>
        <p:spPr bwMode="gray">
          <a:xfrm>
            <a:off x="8324530" y="5061558"/>
            <a:ext cx="39305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4" name="文本框 13">
            <a:extLst>
              <a:ext uri="{FF2B5EF4-FFF2-40B4-BE49-F238E27FC236}">
                <a16:creationId xmlns="" xmlns:a16="http://schemas.microsoft.com/office/drawing/2014/main" id="{58676FF0-3F9B-4FE9-9CDA-89DD5978C000}"/>
              </a:ext>
            </a:extLst>
          </p:cNvPr>
          <p:cNvSpPr txBox="1"/>
          <p:nvPr/>
        </p:nvSpPr>
        <p:spPr bwMode="gray">
          <a:xfrm>
            <a:off x="3575581" y="5061558"/>
            <a:ext cx="39305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5" name="Picture 12" descr="E:\2016.01\1.12 扁平化图标\蓝色\AR-蓝色最新-40.png">
            <a:extLst>
              <a:ext uri="{FF2B5EF4-FFF2-40B4-BE49-F238E27FC236}">
                <a16:creationId xmlns="" xmlns:a16="http://schemas.microsoft.com/office/drawing/2014/main" id="{88930ACF-49F1-4F5C-A752-B798481F924E}"/>
              </a:ext>
            </a:extLst>
          </p:cNvPr>
          <p:cNvPicPr>
            <a:picLocks noChangeAspect="1" noChangeArrowheads="1"/>
          </p:cNvPicPr>
          <p:nvPr/>
        </p:nvPicPr>
        <p:blipFill>
          <a:blip r:embed="rId3" cstate="print"/>
          <a:srcRect/>
          <a:stretch>
            <a:fillRect/>
          </a:stretch>
        </p:blipFill>
        <p:spPr bwMode="gray">
          <a:xfrm>
            <a:off x="1794886" y="4570130"/>
            <a:ext cx="540000" cy="441818"/>
          </a:xfrm>
          <a:prstGeom prst="rect">
            <a:avLst/>
          </a:prstGeom>
          <a:noFill/>
        </p:spPr>
      </p:pic>
      <p:sp>
        <p:nvSpPr>
          <p:cNvPr id="16" name="文本框 15">
            <a:extLst>
              <a:ext uri="{FF2B5EF4-FFF2-40B4-BE49-F238E27FC236}">
                <a16:creationId xmlns="" xmlns:a16="http://schemas.microsoft.com/office/drawing/2014/main" id="{C99D0CB5-E4B9-4E0D-A24E-F75D26E3C63D}"/>
              </a:ext>
            </a:extLst>
          </p:cNvPr>
          <p:cNvSpPr txBox="1"/>
          <p:nvPr/>
        </p:nvSpPr>
        <p:spPr bwMode="gray">
          <a:xfrm>
            <a:off x="1865953" y="4980807"/>
            <a:ext cx="39786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7" name="Picture 12" descr="E:\2016.01\1.12 扁平化图标\蓝色\AR-蓝色最新-40.png">
            <a:extLst>
              <a:ext uri="{FF2B5EF4-FFF2-40B4-BE49-F238E27FC236}">
                <a16:creationId xmlns="" xmlns:a16="http://schemas.microsoft.com/office/drawing/2014/main" id="{E5B6F761-79C6-403D-A410-9D9E560AB51B}"/>
              </a:ext>
            </a:extLst>
          </p:cNvPr>
          <p:cNvPicPr>
            <a:picLocks noChangeAspect="1" noChangeArrowheads="1"/>
          </p:cNvPicPr>
          <p:nvPr/>
        </p:nvPicPr>
        <p:blipFill>
          <a:blip r:embed="rId3" cstate="print"/>
          <a:srcRect/>
          <a:stretch>
            <a:fillRect/>
          </a:stretch>
        </p:blipFill>
        <p:spPr bwMode="gray">
          <a:xfrm>
            <a:off x="9837684" y="4569209"/>
            <a:ext cx="540000" cy="441818"/>
          </a:xfrm>
          <a:prstGeom prst="rect">
            <a:avLst/>
          </a:prstGeom>
          <a:noFill/>
        </p:spPr>
      </p:pic>
      <p:sp>
        <p:nvSpPr>
          <p:cNvPr id="18" name="文本框 17">
            <a:extLst>
              <a:ext uri="{FF2B5EF4-FFF2-40B4-BE49-F238E27FC236}">
                <a16:creationId xmlns="" xmlns:a16="http://schemas.microsoft.com/office/drawing/2014/main" id="{756E4F81-9BA0-4E4C-A3B2-0C4FCBC8A442}"/>
              </a:ext>
            </a:extLst>
          </p:cNvPr>
          <p:cNvSpPr txBox="1"/>
          <p:nvPr/>
        </p:nvSpPr>
        <p:spPr bwMode="gray">
          <a:xfrm>
            <a:off x="9946782" y="5061558"/>
            <a:ext cx="397866"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CE</a:t>
            </a:r>
          </a:p>
        </p:txBody>
      </p:sp>
      <p:graphicFrame>
        <p:nvGraphicFramePr>
          <p:cNvPr id="23" name="表格 13">
            <a:extLst>
              <a:ext uri="{FF2B5EF4-FFF2-40B4-BE49-F238E27FC236}">
                <a16:creationId xmlns="" xmlns:a16="http://schemas.microsoft.com/office/drawing/2014/main" id="{7A059255-24B7-4E92-852D-495C4FD63B28}"/>
              </a:ext>
            </a:extLst>
          </p:cNvPr>
          <p:cNvGraphicFramePr>
            <a:graphicFrameLocks noGrp="1"/>
          </p:cNvGraphicFramePr>
          <p:nvPr>
            <p:extLst>
              <p:ext uri="{D42A27DB-BD31-4B8C-83A1-F6EECF244321}">
                <p14:modId xmlns:p14="http://schemas.microsoft.com/office/powerpoint/2010/main" val="2620104109"/>
              </p:ext>
            </p:extLst>
          </p:nvPr>
        </p:nvGraphicFramePr>
        <p:xfrm>
          <a:off x="5329484" y="2832724"/>
          <a:ext cx="1532736" cy="1158240"/>
        </p:xfrm>
        <a:graphic>
          <a:graphicData uri="http://schemas.openxmlformats.org/drawingml/2006/table">
            <a:tbl>
              <a:tblPr firstRow="1" bandRow="1">
                <a:tableStyleId>{72833802-FEF1-4C79-8D5D-14CF1EAF98D9}</a:tableStyleId>
              </a:tblPr>
              <a:tblGrid>
                <a:gridCol w="1532736">
                  <a:extLst>
                    <a:ext uri="{9D8B030D-6E8A-4147-A177-3AD203B41FA5}">
                      <a16:colId xmlns="" xmlns:a16="http://schemas.microsoft.com/office/drawing/2014/main" val="1201483477"/>
                    </a:ext>
                  </a:extLst>
                </a:gridCol>
              </a:tblGrid>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L3VPNv4</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C7061"/>
                    </a:solidFill>
                  </a:tcPr>
                </a:tc>
                <a:extLst>
                  <a:ext uri="{0D108BD9-81ED-4DB2-BD59-A6C34878D82A}">
                    <a16:rowId xmlns="" xmlns:a16="http://schemas.microsoft.com/office/drawing/2014/main" val="3176972496"/>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L3VPNv6</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 xmlns:a16="http://schemas.microsoft.com/office/drawing/2014/main" val="3288294078"/>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VPLS</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 xmlns:a16="http://schemas.microsoft.com/office/drawing/2014/main" val="4093790808"/>
                  </a:ext>
                </a:extLst>
              </a:tr>
              <a:tr h="243454">
                <a:tc>
                  <a:txBody>
                    <a:bodyPr/>
                    <a:lstStyle/>
                    <a:p>
                      <a:pPr algn="ctr" fontAlgn="ctr"/>
                      <a:r>
                        <a:rPr lang="en-US" sz="13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VPWS</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 xmlns:a16="http://schemas.microsoft.com/office/drawing/2014/main" val="26205341"/>
                  </a:ext>
                </a:extLst>
              </a:tr>
            </a:tbl>
          </a:graphicData>
        </a:graphic>
      </p:graphicFrame>
      <p:sp>
        <p:nvSpPr>
          <p:cNvPr id="29" name="任意多边形: 形状 28">
            <a:extLst>
              <a:ext uri="{FF2B5EF4-FFF2-40B4-BE49-F238E27FC236}">
                <a16:creationId xmlns="" xmlns:a16="http://schemas.microsoft.com/office/drawing/2014/main" id="{C89BE629-8F66-4923-97EC-82EFA888D4AA}"/>
              </a:ext>
            </a:extLst>
          </p:cNvPr>
          <p:cNvSpPr/>
          <p:nvPr/>
        </p:nvSpPr>
        <p:spPr bwMode="gray">
          <a:xfrm rot="20527292">
            <a:off x="3829220" y="3758897"/>
            <a:ext cx="1312219" cy="296686"/>
          </a:xfrm>
          <a:custGeom>
            <a:avLst/>
            <a:gdLst>
              <a:gd name="connsiteX0" fmla="*/ 1092200 w 1092200"/>
              <a:gd name="connsiteY0" fmla="*/ 0 h 279400"/>
              <a:gd name="connsiteX1" fmla="*/ 368300 w 1092200"/>
              <a:gd name="connsiteY1" fmla="*/ 88900 h 279400"/>
              <a:gd name="connsiteX2" fmla="*/ 0 w 1092200"/>
              <a:gd name="connsiteY2" fmla="*/ 279400 h 279400"/>
              <a:gd name="connsiteX0" fmla="*/ 1092200 w 1092200"/>
              <a:gd name="connsiteY0" fmla="*/ 6619 h 286019"/>
              <a:gd name="connsiteX1" fmla="*/ 495300 w 1092200"/>
              <a:gd name="connsiteY1" fmla="*/ 19319 h 286019"/>
              <a:gd name="connsiteX2" fmla="*/ 0 w 1092200"/>
              <a:gd name="connsiteY2" fmla="*/ 286019 h 286019"/>
              <a:gd name="connsiteX0" fmla="*/ 1092200 w 1092200"/>
              <a:gd name="connsiteY0" fmla="*/ 0 h 279400"/>
              <a:gd name="connsiteX1" fmla="*/ 469900 w 1092200"/>
              <a:gd name="connsiteY1" fmla="*/ 25400 h 279400"/>
              <a:gd name="connsiteX2" fmla="*/ 0 w 1092200"/>
              <a:gd name="connsiteY2" fmla="*/ 279400 h 279400"/>
              <a:gd name="connsiteX0" fmla="*/ 1092200 w 1092200"/>
              <a:gd name="connsiteY0" fmla="*/ 17286 h 296686"/>
              <a:gd name="connsiteX1" fmla="*/ 469900 w 1092200"/>
              <a:gd name="connsiteY1" fmla="*/ 42686 h 296686"/>
              <a:gd name="connsiteX2" fmla="*/ 0 w 1092200"/>
              <a:gd name="connsiteY2" fmla="*/ 296686 h 296686"/>
            </a:gdLst>
            <a:ahLst/>
            <a:cxnLst>
              <a:cxn ang="0">
                <a:pos x="connsiteX0" y="connsiteY0"/>
              </a:cxn>
              <a:cxn ang="0">
                <a:pos x="connsiteX1" y="connsiteY1"/>
              </a:cxn>
              <a:cxn ang="0">
                <a:pos x="connsiteX2" y="connsiteY2"/>
              </a:cxn>
            </a:cxnLst>
            <a:rect l="l" t="t" r="r" b="b"/>
            <a:pathLst>
              <a:path w="1092200" h="296686">
                <a:moveTo>
                  <a:pt x="1092200" y="17286"/>
                </a:moveTo>
                <a:cubicBezTo>
                  <a:pt x="745066" y="-12348"/>
                  <a:pt x="651933" y="-3881"/>
                  <a:pt x="469900" y="42686"/>
                </a:cubicBezTo>
                <a:cubicBezTo>
                  <a:pt x="287867" y="89253"/>
                  <a:pt x="6350" y="271286"/>
                  <a:pt x="0" y="296686"/>
                </a:cubicBezTo>
              </a:path>
            </a:pathLst>
          </a:custGeom>
          <a:noFill/>
          <a:ln w="3810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1" name="组合 40">
            <a:extLst>
              <a:ext uri="{FF2B5EF4-FFF2-40B4-BE49-F238E27FC236}">
                <a16:creationId xmlns="" xmlns:a16="http://schemas.microsoft.com/office/drawing/2014/main" id="{A2694E42-FFC6-4D80-8576-C83D278E367C}"/>
              </a:ext>
            </a:extLst>
          </p:cNvPr>
          <p:cNvGrpSpPr/>
          <p:nvPr/>
        </p:nvGrpSpPr>
        <p:grpSpPr bwMode="gray">
          <a:xfrm>
            <a:off x="4074026" y="4296990"/>
            <a:ext cx="4179765" cy="1294897"/>
            <a:chOff x="3822300" y="4292636"/>
            <a:chExt cx="4533715" cy="1571754"/>
          </a:xfrm>
        </p:grpSpPr>
        <p:sp>
          <p:nvSpPr>
            <p:cNvPr id="32" name="Can 9">
              <a:extLst>
                <a:ext uri="{FF2B5EF4-FFF2-40B4-BE49-F238E27FC236}">
                  <a16:creationId xmlns="" xmlns:a16="http://schemas.microsoft.com/office/drawing/2014/main" id="{96B24D84-EC90-4D74-8BD0-B3C7BBAA3B2E}"/>
                </a:ext>
              </a:extLst>
            </p:cNvPr>
            <p:cNvSpPr/>
            <p:nvPr/>
          </p:nvSpPr>
          <p:spPr bwMode="gray">
            <a:xfrm rot="5400000">
              <a:off x="5935269" y="3414681"/>
              <a:ext cx="307777" cy="4533715"/>
            </a:xfrm>
            <a:prstGeom prst="can">
              <a:avLst>
                <a:gd name="adj" fmla="val 40000"/>
              </a:avLst>
            </a:prstGeom>
            <a:solidFill>
              <a:srgbClr val="F4FBFE">
                <a:alpha val="40000"/>
              </a:srgbClr>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Can 9">
              <a:extLst>
                <a:ext uri="{FF2B5EF4-FFF2-40B4-BE49-F238E27FC236}">
                  <a16:creationId xmlns="" xmlns:a16="http://schemas.microsoft.com/office/drawing/2014/main" id="{C4C8A2E9-04BD-4714-8441-583D5CEE0008}"/>
                </a:ext>
              </a:extLst>
            </p:cNvPr>
            <p:cNvSpPr/>
            <p:nvPr/>
          </p:nvSpPr>
          <p:spPr bwMode="gray">
            <a:xfrm rot="5400000">
              <a:off x="5935269" y="3003009"/>
              <a:ext cx="307777" cy="4533715"/>
            </a:xfrm>
            <a:prstGeom prst="can">
              <a:avLst>
                <a:gd name="adj" fmla="val 40000"/>
              </a:avLst>
            </a:prstGeom>
            <a:solidFill>
              <a:srgbClr val="F4FBFE">
                <a:alpha val="40000"/>
              </a:srgbClr>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9">
              <a:extLst>
                <a:ext uri="{FF2B5EF4-FFF2-40B4-BE49-F238E27FC236}">
                  <a16:creationId xmlns="" xmlns:a16="http://schemas.microsoft.com/office/drawing/2014/main" id="{8078BF11-EFD6-422D-9CA5-F254AEFCDF45}"/>
                </a:ext>
              </a:extLst>
            </p:cNvPr>
            <p:cNvSpPr/>
            <p:nvPr/>
          </p:nvSpPr>
          <p:spPr bwMode="gray">
            <a:xfrm rot="5400000">
              <a:off x="5935269" y="2591338"/>
              <a:ext cx="307777" cy="4533715"/>
            </a:xfrm>
            <a:prstGeom prst="can">
              <a:avLst>
                <a:gd name="adj" fmla="val 40000"/>
              </a:avLst>
            </a:prstGeom>
            <a:solidFill>
              <a:srgbClr val="F4FBFE">
                <a:alpha val="40000"/>
              </a:srgbClr>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 xmlns:a16="http://schemas.microsoft.com/office/drawing/2014/main" id="{AD7802A4-3621-4EA2-A0F1-F699DDB7ED94}"/>
                </a:ext>
              </a:extLst>
            </p:cNvPr>
            <p:cNvSpPr txBox="1"/>
            <p:nvPr/>
          </p:nvSpPr>
          <p:spPr bwMode="gray">
            <a:xfrm>
              <a:off x="4827425" y="5528167"/>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36" name="Can 9">
              <a:extLst>
                <a:ext uri="{FF2B5EF4-FFF2-40B4-BE49-F238E27FC236}">
                  <a16:creationId xmlns="" xmlns:a16="http://schemas.microsoft.com/office/drawing/2014/main" id="{B4EF9153-D8BC-4AAC-88F2-63CE9BBD1F71}"/>
                </a:ext>
              </a:extLst>
            </p:cNvPr>
            <p:cNvSpPr/>
            <p:nvPr/>
          </p:nvSpPr>
          <p:spPr bwMode="gray">
            <a:xfrm rot="5400000">
              <a:off x="5935269" y="2179667"/>
              <a:ext cx="307777" cy="4533715"/>
            </a:xfrm>
            <a:prstGeom prst="can">
              <a:avLst>
                <a:gd name="adj" fmla="val 40000"/>
              </a:avLst>
            </a:prstGeom>
            <a:solidFill>
              <a:srgbClr val="F4FBFE">
                <a:alpha val="40000"/>
              </a:srgbClr>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 xmlns:a16="http://schemas.microsoft.com/office/drawing/2014/main" id="{6B49A648-4EF0-427D-ACA2-6AD5A0484877}"/>
                </a:ext>
              </a:extLst>
            </p:cNvPr>
            <p:cNvSpPr txBox="1"/>
            <p:nvPr/>
          </p:nvSpPr>
          <p:spPr bwMode="gray">
            <a:xfrm>
              <a:off x="4768050" y="5132234"/>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38" name="文本框 37">
              <a:extLst>
                <a:ext uri="{FF2B5EF4-FFF2-40B4-BE49-F238E27FC236}">
                  <a16:creationId xmlns="" xmlns:a16="http://schemas.microsoft.com/office/drawing/2014/main" id="{0A698C2E-416B-453F-8A60-72E76DDF1F21}"/>
                </a:ext>
              </a:extLst>
            </p:cNvPr>
            <p:cNvSpPr txBox="1"/>
            <p:nvPr/>
          </p:nvSpPr>
          <p:spPr bwMode="gray">
            <a:xfrm>
              <a:off x="4807724" y="4702309"/>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39" name="文本框 38">
              <a:extLst>
                <a:ext uri="{FF2B5EF4-FFF2-40B4-BE49-F238E27FC236}">
                  <a16:creationId xmlns="" xmlns:a16="http://schemas.microsoft.com/office/drawing/2014/main" id="{3779C087-AAF0-4FDC-A84F-94795F629182}"/>
                </a:ext>
              </a:extLst>
            </p:cNvPr>
            <p:cNvSpPr txBox="1"/>
            <p:nvPr/>
          </p:nvSpPr>
          <p:spPr bwMode="gray">
            <a:xfrm>
              <a:off x="4733774" y="4305196"/>
              <a:ext cx="2523605" cy="336223"/>
            </a:xfrm>
            <a:prstGeom prst="rect">
              <a:avLst/>
            </a:prstGeom>
            <a:noFill/>
          </p:spPr>
          <p:txBody>
            <a:bodyPr wrap="square" rtlCol="0">
              <a:noAutofit/>
            </a:bodyPr>
            <a:lstStyle/>
            <a:p>
              <a:pPr algn="ctr" fontAlgn="ctr"/>
              <a:r>
                <a:rPr lang="en-US"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grpSp>
      <p:sp>
        <p:nvSpPr>
          <p:cNvPr id="42" name="任意多边形: 形状 41">
            <a:extLst>
              <a:ext uri="{FF2B5EF4-FFF2-40B4-BE49-F238E27FC236}">
                <a16:creationId xmlns="" xmlns:a16="http://schemas.microsoft.com/office/drawing/2014/main" id="{998416A8-96C4-44E9-9592-B9E814954978}"/>
              </a:ext>
            </a:extLst>
          </p:cNvPr>
          <p:cNvSpPr/>
          <p:nvPr/>
        </p:nvSpPr>
        <p:spPr bwMode="gray">
          <a:xfrm rot="666928" flipH="1">
            <a:off x="7012455" y="3673678"/>
            <a:ext cx="1446577" cy="321091"/>
          </a:xfrm>
          <a:custGeom>
            <a:avLst/>
            <a:gdLst>
              <a:gd name="connsiteX0" fmla="*/ 1092200 w 1092200"/>
              <a:gd name="connsiteY0" fmla="*/ 0 h 279400"/>
              <a:gd name="connsiteX1" fmla="*/ 368300 w 1092200"/>
              <a:gd name="connsiteY1" fmla="*/ 88900 h 279400"/>
              <a:gd name="connsiteX2" fmla="*/ 0 w 1092200"/>
              <a:gd name="connsiteY2" fmla="*/ 279400 h 279400"/>
              <a:gd name="connsiteX0" fmla="*/ 1092200 w 1092200"/>
              <a:gd name="connsiteY0" fmla="*/ 6619 h 286019"/>
              <a:gd name="connsiteX1" fmla="*/ 495300 w 1092200"/>
              <a:gd name="connsiteY1" fmla="*/ 19319 h 286019"/>
              <a:gd name="connsiteX2" fmla="*/ 0 w 1092200"/>
              <a:gd name="connsiteY2" fmla="*/ 286019 h 286019"/>
              <a:gd name="connsiteX0" fmla="*/ 1092200 w 1092200"/>
              <a:gd name="connsiteY0" fmla="*/ 0 h 279400"/>
              <a:gd name="connsiteX1" fmla="*/ 469900 w 1092200"/>
              <a:gd name="connsiteY1" fmla="*/ 25400 h 279400"/>
              <a:gd name="connsiteX2" fmla="*/ 0 w 1092200"/>
              <a:gd name="connsiteY2" fmla="*/ 279400 h 279400"/>
              <a:gd name="connsiteX0" fmla="*/ 1092200 w 1092200"/>
              <a:gd name="connsiteY0" fmla="*/ 17286 h 296686"/>
              <a:gd name="connsiteX1" fmla="*/ 469900 w 1092200"/>
              <a:gd name="connsiteY1" fmla="*/ 42686 h 296686"/>
              <a:gd name="connsiteX2" fmla="*/ 0 w 1092200"/>
              <a:gd name="connsiteY2" fmla="*/ 296686 h 296686"/>
            </a:gdLst>
            <a:ahLst/>
            <a:cxnLst>
              <a:cxn ang="0">
                <a:pos x="connsiteX0" y="connsiteY0"/>
              </a:cxn>
              <a:cxn ang="0">
                <a:pos x="connsiteX1" y="connsiteY1"/>
              </a:cxn>
              <a:cxn ang="0">
                <a:pos x="connsiteX2" y="connsiteY2"/>
              </a:cxn>
            </a:cxnLst>
            <a:rect l="l" t="t" r="r" b="b"/>
            <a:pathLst>
              <a:path w="1092200" h="296686">
                <a:moveTo>
                  <a:pt x="1092200" y="17286"/>
                </a:moveTo>
                <a:cubicBezTo>
                  <a:pt x="745066" y="-12348"/>
                  <a:pt x="651933" y="-3881"/>
                  <a:pt x="469900" y="42686"/>
                </a:cubicBezTo>
                <a:cubicBezTo>
                  <a:pt x="287867" y="89253"/>
                  <a:pt x="6350" y="271286"/>
                  <a:pt x="0" y="296686"/>
                </a:cubicBezTo>
              </a:path>
            </a:pathLst>
          </a:custGeom>
          <a:noFill/>
          <a:ln w="38100">
            <a:solidFill>
              <a:srgbClr val="30B5C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 xmlns:a16="http://schemas.microsoft.com/office/drawing/2014/main" id="{83AAB6CB-9CB7-4F91-B650-98B6D0309D78}"/>
              </a:ext>
            </a:extLst>
          </p:cNvPr>
          <p:cNvSpPr txBox="1"/>
          <p:nvPr/>
        </p:nvSpPr>
        <p:spPr bwMode="gray">
          <a:xfrm>
            <a:off x="1258705" y="2813327"/>
            <a:ext cx="2891025" cy="738664"/>
          </a:xfrm>
          <a:prstGeom prst="rect">
            <a:avLst/>
          </a:prstGeom>
          <a:solidFill>
            <a:schemeClr val="bg1">
              <a:lumMod val="85000"/>
            </a:schemeClr>
          </a:solid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[Router-</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l2vpn-family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evpn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45" name="直接连接符 44">
            <a:extLst>
              <a:ext uri="{FF2B5EF4-FFF2-40B4-BE49-F238E27FC236}">
                <a16:creationId xmlns="" xmlns:a16="http://schemas.microsoft.com/office/drawing/2014/main" id="{A379E86B-AF58-45CD-873E-4FFD06F851FD}"/>
              </a:ext>
            </a:extLst>
          </p:cNvPr>
          <p:cNvCxnSpPr>
            <a:cxnSpLocks/>
            <a:stCxn id="43" idx="2"/>
            <a:endCxn id="7" idx="0"/>
          </p:cNvCxnSpPr>
          <p:nvPr/>
        </p:nvCxnSpPr>
        <p:spPr bwMode="gray">
          <a:xfrm>
            <a:off x="2704218" y="3551991"/>
            <a:ext cx="1067891" cy="10172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665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9E6D26-A7A7-4175-A35C-F7F5643E1408}"/>
              </a:ext>
            </a:extLst>
          </p:cNvPr>
          <p:cNvSpPr>
            <a:spLocks noGrp="1"/>
          </p:cNvSpPr>
          <p:nvPr>
            <p:ph type="title"/>
          </p:nvPr>
        </p:nvSpPr>
        <p:spPr bwMode="gray"/>
        <p:txBody>
          <a:bodyPr/>
          <a:lstStyle/>
          <a:p>
            <a:r>
              <a:rPr lang="en-US"/>
              <a:t>Summary: WAN VPN</a:t>
            </a:r>
            <a:endParaRPr lang="en-US" dirty="0"/>
          </a:p>
        </p:txBody>
      </p:sp>
      <p:sp>
        <p:nvSpPr>
          <p:cNvPr id="3" name="文本占位符 2">
            <a:extLst>
              <a:ext uri="{FF2B5EF4-FFF2-40B4-BE49-F238E27FC236}">
                <a16:creationId xmlns="" xmlns:a16="http://schemas.microsoft.com/office/drawing/2014/main" id="{D3E567BC-C990-40A6-8D1A-2418F2B7CBC3}"/>
              </a:ext>
            </a:extLst>
          </p:cNvPr>
          <p:cNvSpPr>
            <a:spLocks noGrp="1"/>
          </p:cNvSpPr>
          <p:nvPr>
            <p:ph type="body" sz="quarter" idx="10"/>
          </p:nvPr>
        </p:nvSpPr>
        <p:spPr bwMode="gray"/>
        <p:txBody>
          <a:bodyPr/>
          <a:lstStyle/>
          <a:p>
            <a:r>
              <a:rPr lang="en-US" sz="1800">
                <a:sym typeface="Huawei Sans" panose="020C0503030203020204" pitchFamily="34" charset="0"/>
              </a:rPr>
              <a:t>The VPN technology is widely used in various enterprise scenarios. VPNs can be built over either the Internet or a private network.</a:t>
            </a:r>
          </a:p>
          <a:p>
            <a:r>
              <a:rPr lang="en-US" sz="1800">
                <a:sym typeface="Huawei Sans" panose="020C0503030203020204" pitchFamily="34" charset="0"/>
              </a:rPr>
              <a:t>L2VPN (VPLS and VPWS), L3VPN (BGP/MPLS IP VPN), and L2/L3 EVPN can be deployed on a bearer WAN built by an enterprise.</a:t>
            </a:r>
          </a:p>
          <a:p>
            <a:r>
              <a:rPr lang="en-US" sz="1800">
                <a:sym typeface="Huawei Sans" panose="020C0503030203020204" pitchFamily="34" charset="0"/>
              </a:rPr>
              <a:t>EVPN, as a control plane protocol, can work with different bearer technologies (such as MPLS LDP, MPLS TE, SR-MPLS, and SRv6) to provide integrated and unified VPN services for enterprises.</a:t>
            </a:r>
          </a:p>
          <a:p>
            <a:r>
              <a:rPr lang="en-US" sz="1800">
                <a:sym typeface="Huawei Sans" panose="020C0503030203020204" pitchFamily="34" charset="0"/>
              </a:rPr>
              <a:t>When multiple tunneling technologies are deployed on an enterprise </a:t>
            </a:r>
            <a:r>
              <a:rPr lang="en-US" altLang="zh-CN" sz="1800">
                <a:sym typeface="Huawei Sans" panose="020C0503030203020204" pitchFamily="34" charset="0"/>
              </a:rPr>
              <a:t>bearer </a:t>
            </a:r>
            <a:r>
              <a:rPr lang="en-US" sz="1800">
                <a:sym typeface="Huawei Sans" panose="020C0503030203020204" pitchFamily="34" charset="0"/>
              </a:rPr>
              <a:t>WAN, VPNs must recurse to tunnels based on tunnel policies.</a:t>
            </a:r>
            <a:endParaRPr lang="en-US" sz="1800" dirty="0">
              <a:sym typeface="Huawei Sans" panose="020C0503030203020204" pitchFamily="34" charset="0"/>
            </a:endParaRPr>
          </a:p>
        </p:txBody>
      </p:sp>
    </p:spTree>
    <p:extLst>
      <p:ext uri="{BB962C8B-B14F-4D97-AF65-F5344CB8AC3E}">
        <p14:creationId xmlns:p14="http://schemas.microsoft.com/office/powerpoint/2010/main" val="3094925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1800" dirty="0">
                <a:solidFill>
                  <a:schemeClr val="bg1">
                    <a:lumMod val="50000"/>
                  </a:schemeClr>
                </a:solidFill>
                <a:sym typeface="Huawei Sans" panose="020C0503030203020204" pitchFamily="34" charset="0"/>
              </a:rPr>
              <a:t>Bearer WAN Architecture</a:t>
            </a:r>
          </a:p>
          <a:p>
            <a:r>
              <a:rPr lang="en-US" sz="1800" dirty="0">
                <a:solidFill>
                  <a:schemeClr val="bg1">
                    <a:lumMod val="50000"/>
                  </a:schemeClr>
                </a:solidFill>
                <a:sym typeface="Huawei Sans" panose="020C0503030203020204" pitchFamily="34" charset="0"/>
              </a:rPr>
              <a:t>Bearer WAN Basics</a:t>
            </a:r>
          </a:p>
          <a:p>
            <a:r>
              <a:rPr lang="en-US" sz="1800" b="1" dirty="0">
                <a:sym typeface="Huawei Sans" panose="020C0503030203020204" pitchFamily="34" charset="0"/>
              </a:rPr>
              <a:t>VPN Service</a:t>
            </a:r>
          </a:p>
          <a:p>
            <a:pPr lvl="1"/>
            <a:r>
              <a:rPr lang="en-US" sz="1600" dirty="0">
                <a:solidFill>
                  <a:schemeClr val="bg1">
                    <a:lumMod val="50000"/>
                  </a:schemeClr>
                </a:solidFill>
                <a:sym typeface="Huawei Sans" panose="020C0503030203020204" pitchFamily="34" charset="0"/>
              </a:rPr>
              <a:t>WAN VPN Overview</a:t>
            </a:r>
          </a:p>
          <a:p>
            <a:pPr lvl="1">
              <a:buSzPct val="60000"/>
              <a:buFont typeface="Wingdings" panose="05000000000000000000" pitchFamily="2" charset="2"/>
              <a:buChar char="n"/>
            </a:pPr>
            <a:r>
              <a:rPr lang="en-US" sz="1600" dirty="0">
                <a:sym typeface="Huawei Sans" panose="020C0503030203020204" pitchFamily="34" charset="0"/>
              </a:rPr>
              <a:t>Tunnel Management Overview</a:t>
            </a:r>
          </a:p>
          <a:p>
            <a:r>
              <a:rPr lang="en-US" sz="1800" dirty="0">
                <a:solidFill>
                  <a:schemeClr val="bg1">
                    <a:lumMod val="50000"/>
                  </a:schemeClr>
                </a:solidFill>
                <a:sym typeface="Huawei Sans" panose="020C0503030203020204" pitchFamily="34" charset="0"/>
              </a:rPr>
              <a:t>Network Traffic Optimization</a:t>
            </a:r>
          </a:p>
          <a:p>
            <a:r>
              <a:rPr lang="en-US" sz="1800" dirty="0">
                <a:solidFill>
                  <a:schemeClr val="bg1">
                    <a:lumMod val="50000"/>
                  </a:schemeClr>
                </a:solidFill>
                <a:sym typeface="Huawei Sans" panose="020C0503030203020204" pitchFamily="34" charset="0"/>
              </a:rPr>
              <a:t>SLA</a:t>
            </a:r>
          </a:p>
          <a:p>
            <a:r>
              <a:rPr lang="en-US" sz="1800" dirty="0">
                <a:solidFill>
                  <a:schemeClr val="bg1">
                    <a:lumMod val="50000"/>
                  </a:schemeClr>
                </a:solidFill>
                <a:sym typeface="Huawei Sans" panose="020C0503030203020204" pitchFamily="34" charset="0"/>
              </a:rPr>
              <a:t>Network Reliability</a:t>
            </a:r>
          </a:p>
          <a:p>
            <a:r>
              <a:rPr lang="en-US" sz="1800" dirty="0">
                <a:solidFill>
                  <a:schemeClr val="bg1">
                    <a:lumMod val="50000"/>
                  </a:schemeClr>
                </a:solidFill>
                <a:sym typeface="Huawei Sans" panose="020C0503030203020204" pitchFamily="34" charset="0"/>
              </a:rPr>
              <a:t>Network Management and O&amp;M</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8564735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1B593C-0B81-4BA6-B96F-592ACABCFDDD}"/>
              </a:ext>
            </a:extLst>
          </p:cNvPr>
          <p:cNvSpPr>
            <a:spLocks noGrp="1"/>
          </p:cNvSpPr>
          <p:nvPr>
            <p:ph type="title"/>
          </p:nvPr>
        </p:nvSpPr>
        <p:spPr bwMode="gray"/>
        <p:txBody>
          <a:bodyPr/>
          <a:lstStyle/>
          <a:p>
            <a:r>
              <a:rPr lang="en-US"/>
              <a:t>Tunnel Management</a:t>
            </a:r>
            <a:endParaRPr lang="en-US" dirty="0"/>
          </a:p>
        </p:txBody>
      </p:sp>
      <p:sp>
        <p:nvSpPr>
          <p:cNvPr id="3" name="文本占位符 2">
            <a:extLst>
              <a:ext uri="{FF2B5EF4-FFF2-40B4-BE49-F238E27FC236}">
                <a16:creationId xmlns="" xmlns:a16="http://schemas.microsoft.com/office/drawing/2014/main" id="{FCA8A910-17C9-4878-BD4C-D4DD291FCF15}"/>
              </a:ext>
            </a:extLst>
          </p:cNvPr>
          <p:cNvSpPr>
            <a:spLocks noGrp="1"/>
          </p:cNvSpPr>
          <p:nvPr>
            <p:ph type="body" sz="quarter" idx="10"/>
          </p:nvPr>
        </p:nvSpPr>
        <p:spPr bwMode="gray"/>
        <p:txBody>
          <a:bodyPr/>
          <a:lstStyle/>
          <a:p>
            <a:r>
              <a:rPr lang="en-US" sz="1600">
                <a:sym typeface="Huawei Sans" panose="020C0503030203020204" pitchFamily="34" charset="0"/>
              </a:rPr>
              <a:t>Huawei devices use a tunnel management (TNLM) module to manage tunnels. It selects a certain tunnel for an application according to specific configurations and notifies the application of the tunnel's status.</a:t>
            </a:r>
          </a:p>
          <a:p>
            <a:r>
              <a:rPr lang="en-US" sz="1600">
                <a:sym typeface="Huawei Sans" panose="020C0503030203020204" pitchFamily="34" charset="0"/>
              </a:rPr>
              <a:t>Common VPN tunnels include LSPs (MPLS LDP), MPLS TE tunnels, GRE tunnels, SR-MPLS Policies, and SRv6 Policies.</a:t>
            </a:r>
          </a:p>
          <a:p>
            <a:r>
              <a:rPr lang="en-US" sz="1600">
                <a:sym typeface="Huawei Sans" panose="020C0503030203020204" pitchFamily="34" charset="0"/>
              </a:rPr>
              <a:t>Tunnel management configuration includes two parts: configuring a tunnel policy and applying a tunnel policy to a VPN.</a:t>
            </a:r>
            <a:endParaRPr lang="en-US" sz="1600" dirty="0">
              <a:sym typeface="Huawei Sans" panose="020C0503030203020204" pitchFamily="34" charset="0"/>
            </a:endParaRPr>
          </a:p>
        </p:txBody>
      </p:sp>
      <p:grpSp>
        <p:nvGrpSpPr>
          <p:cNvPr id="4" name="组合 3">
            <a:extLst>
              <a:ext uri="{FF2B5EF4-FFF2-40B4-BE49-F238E27FC236}">
                <a16:creationId xmlns="" xmlns:a16="http://schemas.microsoft.com/office/drawing/2014/main" id="{9EA9C39B-5489-48F7-BA91-C5B6A9385C3E}"/>
              </a:ext>
            </a:extLst>
          </p:cNvPr>
          <p:cNvGrpSpPr/>
          <p:nvPr/>
        </p:nvGrpSpPr>
        <p:grpSpPr bwMode="gray">
          <a:xfrm>
            <a:off x="5968665" y="3514190"/>
            <a:ext cx="2753947" cy="1654238"/>
            <a:chOff x="3822300" y="4292636"/>
            <a:chExt cx="4533715" cy="1542791"/>
          </a:xfrm>
        </p:grpSpPr>
        <p:sp>
          <p:nvSpPr>
            <p:cNvPr id="5" name="Can 9">
              <a:extLst>
                <a:ext uri="{FF2B5EF4-FFF2-40B4-BE49-F238E27FC236}">
                  <a16:creationId xmlns="" xmlns:a16="http://schemas.microsoft.com/office/drawing/2014/main" id="{1D8AE603-9326-4F0E-A321-C1BCF6E0DC0E}"/>
                </a:ext>
              </a:extLst>
            </p:cNvPr>
            <p:cNvSpPr/>
            <p:nvPr/>
          </p:nvSpPr>
          <p:spPr bwMode="gray">
            <a:xfrm rot="5400000">
              <a:off x="5935269" y="3414681"/>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36D64334-F1DE-4078-A548-7A037E2DCB20}"/>
                </a:ext>
              </a:extLst>
            </p:cNvPr>
            <p:cNvSpPr/>
            <p:nvPr/>
          </p:nvSpPr>
          <p:spPr bwMode="gray">
            <a:xfrm rot="5400000">
              <a:off x="5935269" y="3003009"/>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Can 9">
              <a:extLst>
                <a:ext uri="{FF2B5EF4-FFF2-40B4-BE49-F238E27FC236}">
                  <a16:creationId xmlns="" xmlns:a16="http://schemas.microsoft.com/office/drawing/2014/main" id="{C87A67C8-F43C-4629-AE9D-5379B8CDD9EB}"/>
                </a:ext>
              </a:extLst>
            </p:cNvPr>
            <p:cNvSpPr/>
            <p:nvPr/>
          </p:nvSpPr>
          <p:spPr bwMode="gray">
            <a:xfrm rot="5400000">
              <a:off x="5935269" y="2591338"/>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E780059A-338B-42E8-B9BE-E5E9462DCD9A}"/>
                </a:ext>
              </a:extLst>
            </p:cNvPr>
            <p:cNvSpPr txBox="1"/>
            <p:nvPr/>
          </p:nvSpPr>
          <p:spPr bwMode="gray">
            <a:xfrm>
              <a:off x="4827425" y="5528167"/>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9" name="Can 9">
              <a:extLst>
                <a:ext uri="{FF2B5EF4-FFF2-40B4-BE49-F238E27FC236}">
                  <a16:creationId xmlns="" xmlns:a16="http://schemas.microsoft.com/office/drawing/2014/main" id="{11FEE6E5-0297-42CB-8DC9-41C412D48B07}"/>
                </a:ext>
              </a:extLst>
            </p:cNvPr>
            <p:cNvSpPr/>
            <p:nvPr/>
          </p:nvSpPr>
          <p:spPr bwMode="gray">
            <a:xfrm rot="5400000">
              <a:off x="5935269" y="2179667"/>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20736A0F-64DB-417F-814F-80D0828EBEC9}"/>
                </a:ext>
              </a:extLst>
            </p:cNvPr>
            <p:cNvSpPr txBox="1"/>
            <p:nvPr/>
          </p:nvSpPr>
          <p:spPr bwMode="gray">
            <a:xfrm>
              <a:off x="4768050" y="5132234"/>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sp>
          <p:nvSpPr>
            <p:cNvPr id="11" name="文本框 10">
              <a:extLst>
                <a:ext uri="{FF2B5EF4-FFF2-40B4-BE49-F238E27FC236}">
                  <a16:creationId xmlns="" xmlns:a16="http://schemas.microsoft.com/office/drawing/2014/main" id="{77D9FB69-B5DA-4CFF-8E1B-411A5DCAE8BA}"/>
                </a:ext>
              </a:extLst>
            </p:cNvPr>
            <p:cNvSpPr txBox="1"/>
            <p:nvPr/>
          </p:nvSpPr>
          <p:spPr bwMode="gray">
            <a:xfrm>
              <a:off x="4807724" y="4702309"/>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SR-MPLS</a:t>
              </a:r>
            </a:p>
          </p:txBody>
        </p:sp>
        <p:sp>
          <p:nvSpPr>
            <p:cNvPr id="12" name="文本框 11">
              <a:extLst>
                <a:ext uri="{FF2B5EF4-FFF2-40B4-BE49-F238E27FC236}">
                  <a16:creationId xmlns="" xmlns:a16="http://schemas.microsoft.com/office/drawing/2014/main" id="{D7AA6CC7-6303-4810-ACF8-BFD38BE4C584}"/>
                </a:ext>
              </a:extLst>
            </p:cNvPr>
            <p:cNvSpPr txBox="1"/>
            <p:nvPr/>
          </p:nvSpPr>
          <p:spPr bwMode="gray">
            <a:xfrm>
              <a:off x="4733774" y="4305196"/>
              <a:ext cx="2523606"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grpSp>
      <p:grpSp>
        <p:nvGrpSpPr>
          <p:cNvPr id="21" name="组合 20">
            <a:extLst>
              <a:ext uri="{FF2B5EF4-FFF2-40B4-BE49-F238E27FC236}">
                <a16:creationId xmlns="" xmlns:a16="http://schemas.microsoft.com/office/drawing/2014/main" id="{B6027370-9850-41F0-9F2C-E03721CD54B3}"/>
              </a:ext>
            </a:extLst>
          </p:cNvPr>
          <p:cNvGrpSpPr/>
          <p:nvPr/>
        </p:nvGrpSpPr>
        <p:grpSpPr bwMode="gray">
          <a:xfrm>
            <a:off x="3437452" y="3293588"/>
            <a:ext cx="1430200" cy="2378263"/>
            <a:chOff x="3229608" y="3338494"/>
            <a:chExt cx="1634858" cy="2723565"/>
          </a:xfrm>
        </p:grpSpPr>
        <p:grpSp>
          <p:nvGrpSpPr>
            <p:cNvPr id="13" name="组合 12">
              <a:extLst>
                <a:ext uri="{FF2B5EF4-FFF2-40B4-BE49-F238E27FC236}">
                  <a16:creationId xmlns="" xmlns:a16="http://schemas.microsoft.com/office/drawing/2014/main" id="{95DE6BED-8B87-49D3-95AE-28CB9B20F43A}"/>
                </a:ext>
              </a:extLst>
            </p:cNvPr>
            <p:cNvGrpSpPr/>
            <p:nvPr/>
          </p:nvGrpSpPr>
          <p:grpSpPr bwMode="gray">
            <a:xfrm>
              <a:off x="3229608" y="3338494"/>
              <a:ext cx="1634858" cy="1044135"/>
              <a:chOff x="2671805" y="3489671"/>
              <a:chExt cx="1634858" cy="1044135"/>
            </a:xfrm>
          </p:grpSpPr>
          <p:sp>
            <p:nvSpPr>
              <p:cNvPr id="14" name="forms_324103">
                <a:extLst>
                  <a:ext uri="{FF2B5EF4-FFF2-40B4-BE49-F238E27FC236}">
                    <a16:creationId xmlns="" xmlns:a16="http://schemas.microsoft.com/office/drawing/2014/main" id="{0B340390-2ABF-4D45-BFDA-127487EC6D3A}"/>
                  </a:ext>
                </a:extLst>
              </p:cNvPr>
              <p:cNvSpPr>
                <a:spLocks noChangeAspect="1"/>
              </p:cNvSpPr>
              <p:nvPr/>
            </p:nvSpPr>
            <p:spPr bwMode="gray">
              <a:xfrm>
                <a:off x="3227222" y="3489671"/>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 xmlns:a16="http://schemas.microsoft.com/office/drawing/2014/main" id="{D8CEF0C6-86D9-4A6C-B44B-188781D4C05D}"/>
                  </a:ext>
                </a:extLst>
              </p:cNvPr>
              <p:cNvSpPr txBox="1"/>
              <p:nvPr/>
            </p:nvSpPr>
            <p:spPr bwMode="gray">
              <a:xfrm>
                <a:off x="2671805" y="4181342"/>
                <a:ext cx="1634858" cy="3524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policy 1</a:t>
                </a:r>
              </a:p>
            </p:txBody>
          </p:sp>
        </p:grpSp>
        <p:grpSp>
          <p:nvGrpSpPr>
            <p:cNvPr id="18" name="组合 17">
              <a:extLst>
                <a:ext uri="{FF2B5EF4-FFF2-40B4-BE49-F238E27FC236}">
                  <a16:creationId xmlns="" xmlns:a16="http://schemas.microsoft.com/office/drawing/2014/main" id="{A01C282B-75F8-4C38-96BF-076E5E40DFC9}"/>
                </a:ext>
              </a:extLst>
            </p:cNvPr>
            <p:cNvGrpSpPr/>
            <p:nvPr/>
          </p:nvGrpSpPr>
          <p:grpSpPr bwMode="gray">
            <a:xfrm>
              <a:off x="3229609" y="5039796"/>
              <a:ext cx="1634857" cy="1022263"/>
              <a:chOff x="2671806" y="3740981"/>
              <a:chExt cx="1634857" cy="1022263"/>
            </a:xfrm>
          </p:grpSpPr>
          <p:sp>
            <p:nvSpPr>
              <p:cNvPr id="19" name="forms_324103">
                <a:extLst>
                  <a:ext uri="{FF2B5EF4-FFF2-40B4-BE49-F238E27FC236}">
                    <a16:creationId xmlns="" xmlns:a16="http://schemas.microsoft.com/office/drawing/2014/main" id="{8469FD74-EE2C-4981-8ABB-A330B1E838E1}"/>
                  </a:ext>
                </a:extLst>
              </p:cNvPr>
              <p:cNvSpPr>
                <a:spLocks noChangeAspect="1"/>
              </p:cNvSpPr>
              <p:nvPr/>
            </p:nvSpPr>
            <p:spPr bwMode="gray">
              <a:xfrm>
                <a:off x="3241159" y="3740981"/>
                <a:ext cx="503319" cy="609684"/>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 xmlns:a16="http://schemas.microsoft.com/office/drawing/2014/main" id="{247B2180-47D1-4FD4-A61D-D7122E2803F6}"/>
                  </a:ext>
                </a:extLst>
              </p:cNvPr>
              <p:cNvSpPr txBox="1"/>
              <p:nvPr/>
            </p:nvSpPr>
            <p:spPr bwMode="gray">
              <a:xfrm>
                <a:off x="2671806" y="4410780"/>
                <a:ext cx="1634857" cy="3524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policy 2</a:t>
                </a:r>
              </a:p>
            </p:txBody>
          </p:sp>
        </p:grpSp>
      </p:grpSp>
      <p:sp>
        <p:nvSpPr>
          <p:cNvPr id="22" name="任意多边形: 形状 21">
            <a:extLst>
              <a:ext uri="{FF2B5EF4-FFF2-40B4-BE49-F238E27FC236}">
                <a16:creationId xmlns="" xmlns:a16="http://schemas.microsoft.com/office/drawing/2014/main" id="{10E9A3F1-FF32-469A-99B9-DBEE8D9E9E6F}"/>
              </a:ext>
            </a:extLst>
          </p:cNvPr>
          <p:cNvSpPr/>
          <p:nvPr/>
        </p:nvSpPr>
        <p:spPr bwMode="gray">
          <a:xfrm rot="1912053">
            <a:off x="4692287" y="3274537"/>
            <a:ext cx="1017465" cy="683913"/>
          </a:xfrm>
          <a:custGeom>
            <a:avLst/>
            <a:gdLst>
              <a:gd name="connsiteX0" fmla="*/ 0 w 973777"/>
              <a:gd name="connsiteY0" fmla="*/ 558140 h 558140"/>
              <a:gd name="connsiteX1" fmla="*/ 498764 w 973777"/>
              <a:gd name="connsiteY1" fmla="*/ 166254 h 558140"/>
              <a:gd name="connsiteX2" fmla="*/ 973777 w 973777"/>
              <a:gd name="connsiteY2" fmla="*/ 0 h 558140"/>
            </a:gdLst>
            <a:ahLst/>
            <a:cxnLst>
              <a:cxn ang="0">
                <a:pos x="connsiteX0" y="connsiteY0"/>
              </a:cxn>
              <a:cxn ang="0">
                <a:pos x="connsiteX1" y="connsiteY1"/>
              </a:cxn>
              <a:cxn ang="0">
                <a:pos x="connsiteX2" y="connsiteY2"/>
              </a:cxn>
            </a:cxnLst>
            <a:rect l="l" t="t" r="r" b="b"/>
            <a:pathLst>
              <a:path w="973777" h="558140">
                <a:moveTo>
                  <a:pt x="0" y="558140"/>
                </a:moveTo>
                <a:cubicBezTo>
                  <a:pt x="168234" y="408708"/>
                  <a:pt x="336468" y="259277"/>
                  <a:pt x="498764" y="166254"/>
                </a:cubicBezTo>
                <a:cubicBezTo>
                  <a:pt x="661060" y="73231"/>
                  <a:pt x="833252" y="37605"/>
                  <a:pt x="973777"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22">
            <a:extLst>
              <a:ext uri="{FF2B5EF4-FFF2-40B4-BE49-F238E27FC236}">
                <a16:creationId xmlns="" xmlns:a16="http://schemas.microsoft.com/office/drawing/2014/main" id="{A10A1F1D-48BE-4BB8-B801-5E069DC21108}"/>
              </a:ext>
            </a:extLst>
          </p:cNvPr>
          <p:cNvSpPr/>
          <p:nvPr/>
        </p:nvSpPr>
        <p:spPr bwMode="gray">
          <a:xfrm rot="1912053">
            <a:off x="4629590" y="3642599"/>
            <a:ext cx="1137620" cy="330003"/>
          </a:xfrm>
          <a:custGeom>
            <a:avLst/>
            <a:gdLst>
              <a:gd name="connsiteX0" fmla="*/ 0 w 926275"/>
              <a:gd name="connsiteY0" fmla="*/ 225631 h 225631"/>
              <a:gd name="connsiteX1" fmla="*/ 486888 w 926275"/>
              <a:gd name="connsiteY1" fmla="*/ 47501 h 225631"/>
              <a:gd name="connsiteX2" fmla="*/ 926275 w 926275"/>
              <a:gd name="connsiteY2" fmla="*/ 0 h 225631"/>
            </a:gdLst>
            <a:ahLst/>
            <a:cxnLst>
              <a:cxn ang="0">
                <a:pos x="connsiteX0" y="connsiteY0"/>
              </a:cxn>
              <a:cxn ang="0">
                <a:pos x="connsiteX1" y="connsiteY1"/>
              </a:cxn>
              <a:cxn ang="0">
                <a:pos x="connsiteX2" y="connsiteY2"/>
              </a:cxn>
            </a:cxnLst>
            <a:rect l="l" t="t" r="r" b="b"/>
            <a:pathLst>
              <a:path w="926275" h="225631">
                <a:moveTo>
                  <a:pt x="0" y="225631"/>
                </a:moveTo>
                <a:cubicBezTo>
                  <a:pt x="166254" y="155368"/>
                  <a:pt x="332509" y="85106"/>
                  <a:pt x="486888" y="47501"/>
                </a:cubicBezTo>
                <a:cubicBezTo>
                  <a:pt x="641267" y="9896"/>
                  <a:pt x="783771" y="4948"/>
                  <a:pt x="926275"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形状 25">
            <a:extLst>
              <a:ext uri="{FF2B5EF4-FFF2-40B4-BE49-F238E27FC236}">
                <a16:creationId xmlns="" xmlns:a16="http://schemas.microsoft.com/office/drawing/2014/main" id="{E7834407-73B3-4EAE-A449-EC263C8E0E96}"/>
              </a:ext>
            </a:extLst>
          </p:cNvPr>
          <p:cNvSpPr/>
          <p:nvPr/>
        </p:nvSpPr>
        <p:spPr bwMode="gray">
          <a:xfrm rot="554198">
            <a:off x="4631000" y="4435804"/>
            <a:ext cx="1069875" cy="623725"/>
          </a:xfrm>
          <a:custGeom>
            <a:avLst/>
            <a:gdLst>
              <a:gd name="connsiteX0" fmla="*/ 0 w 973777"/>
              <a:gd name="connsiteY0" fmla="*/ 558140 h 558140"/>
              <a:gd name="connsiteX1" fmla="*/ 498764 w 973777"/>
              <a:gd name="connsiteY1" fmla="*/ 166254 h 558140"/>
              <a:gd name="connsiteX2" fmla="*/ 973777 w 973777"/>
              <a:gd name="connsiteY2" fmla="*/ 0 h 558140"/>
            </a:gdLst>
            <a:ahLst/>
            <a:cxnLst>
              <a:cxn ang="0">
                <a:pos x="connsiteX0" y="connsiteY0"/>
              </a:cxn>
              <a:cxn ang="0">
                <a:pos x="connsiteX1" y="connsiteY1"/>
              </a:cxn>
              <a:cxn ang="0">
                <a:pos x="connsiteX2" y="connsiteY2"/>
              </a:cxn>
            </a:cxnLst>
            <a:rect l="l" t="t" r="r" b="b"/>
            <a:pathLst>
              <a:path w="973777" h="558140">
                <a:moveTo>
                  <a:pt x="0" y="558140"/>
                </a:moveTo>
                <a:cubicBezTo>
                  <a:pt x="168234" y="408708"/>
                  <a:pt x="336468" y="259277"/>
                  <a:pt x="498764" y="166254"/>
                </a:cubicBezTo>
                <a:cubicBezTo>
                  <a:pt x="661060" y="73231"/>
                  <a:pt x="833252" y="37605"/>
                  <a:pt x="973777"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形状 26">
            <a:extLst>
              <a:ext uri="{FF2B5EF4-FFF2-40B4-BE49-F238E27FC236}">
                <a16:creationId xmlns="" xmlns:a16="http://schemas.microsoft.com/office/drawing/2014/main" id="{604957FA-1F8D-4BB3-987A-A7FF235E0085}"/>
              </a:ext>
            </a:extLst>
          </p:cNvPr>
          <p:cNvSpPr/>
          <p:nvPr/>
        </p:nvSpPr>
        <p:spPr bwMode="gray">
          <a:xfrm rot="554198">
            <a:off x="4641657" y="4801695"/>
            <a:ext cx="1113916" cy="252144"/>
          </a:xfrm>
          <a:custGeom>
            <a:avLst/>
            <a:gdLst>
              <a:gd name="connsiteX0" fmla="*/ 0 w 926275"/>
              <a:gd name="connsiteY0" fmla="*/ 225631 h 225631"/>
              <a:gd name="connsiteX1" fmla="*/ 486888 w 926275"/>
              <a:gd name="connsiteY1" fmla="*/ 47501 h 225631"/>
              <a:gd name="connsiteX2" fmla="*/ 926275 w 926275"/>
              <a:gd name="connsiteY2" fmla="*/ 0 h 225631"/>
            </a:gdLst>
            <a:ahLst/>
            <a:cxnLst>
              <a:cxn ang="0">
                <a:pos x="connsiteX0" y="connsiteY0"/>
              </a:cxn>
              <a:cxn ang="0">
                <a:pos x="connsiteX1" y="connsiteY1"/>
              </a:cxn>
              <a:cxn ang="0">
                <a:pos x="connsiteX2" y="connsiteY2"/>
              </a:cxn>
            </a:cxnLst>
            <a:rect l="l" t="t" r="r" b="b"/>
            <a:pathLst>
              <a:path w="926275" h="225631">
                <a:moveTo>
                  <a:pt x="0" y="225631"/>
                </a:moveTo>
                <a:cubicBezTo>
                  <a:pt x="166254" y="155368"/>
                  <a:pt x="332509" y="85106"/>
                  <a:pt x="486888" y="47501"/>
                </a:cubicBezTo>
                <a:cubicBezTo>
                  <a:pt x="641267" y="9896"/>
                  <a:pt x="783771" y="4948"/>
                  <a:pt x="926275" y="0"/>
                </a:cubicBezTo>
              </a:path>
            </a:pathLst>
          </a:custGeom>
          <a:noFill/>
          <a:ln w="38100">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 xmlns:a16="http://schemas.microsoft.com/office/drawing/2014/main" id="{62C50960-ED3F-4C9B-A6E6-001BDE04DD79}"/>
              </a:ext>
            </a:extLst>
          </p:cNvPr>
          <p:cNvSpPr txBox="1"/>
          <p:nvPr/>
        </p:nvSpPr>
        <p:spPr bwMode="gray">
          <a:xfrm>
            <a:off x="1702300" y="3508203"/>
            <a:ext cx="660758"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30" name="文本框 29">
            <a:extLst>
              <a:ext uri="{FF2B5EF4-FFF2-40B4-BE49-F238E27FC236}">
                <a16:creationId xmlns="" xmlns:a16="http://schemas.microsoft.com/office/drawing/2014/main" id="{810679D5-F853-4AD3-81C2-AD18CF4BB063}"/>
              </a:ext>
            </a:extLst>
          </p:cNvPr>
          <p:cNvSpPr txBox="1"/>
          <p:nvPr/>
        </p:nvSpPr>
        <p:spPr bwMode="gray">
          <a:xfrm>
            <a:off x="1702300" y="4953954"/>
            <a:ext cx="660758" cy="307777"/>
          </a:xfrm>
          <a:prstGeom prst="rect">
            <a:avLst/>
          </a:prstGeom>
          <a:solidFill>
            <a:srgbClr val="30B5C5"/>
          </a:solidFill>
        </p:spPr>
        <p:txBody>
          <a:bodyPr wrap="square" rtlCol="0">
            <a:noAutofit/>
          </a:bodyPr>
          <a:lstStyle/>
          <a:p>
            <a:pP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VPN2</a:t>
            </a:r>
          </a:p>
        </p:txBody>
      </p:sp>
      <p:cxnSp>
        <p:nvCxnSpPr>
          <p:cNvPr id="32" name="直接箭头连接符 31">
            <a:extLst>
              <a:ext uri="{FF2B5EF4-FFF2-40B4-BE49-F238E27FC236}">
                <a16:creationId xmlns="" xmlns:a16="http://schemas.microsoft.com/office/drawing/2014/main" id="{FAD0EAB4-9CFB-4CAD-A2E6-F5DFE3E1398B}"/>
              </a:ext>
            </a:extLst>
          </p:cNvPr>
          <p:cNvCxnSpPr>
            <a:cxnSpLocks/>
          </p:cNvCxnSpPr>
          <p:nvPr/>
        </p:nvCxnSpPr>
        <p:spPr bwMode="gray">
          <a:xfrm>
            <a:off x="2680050" y="3639231"/>
            <a:ext cx="922335" cy="0"/>
          </a:xfrm>
          <a:prstGeom prst="straightConnector1">
            <a:avLst/>
          </a:prstGeom>
          <a:ln w="12700">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 xmlns:a16="http://schemas.microsoft.com/office/drawing/2014/main" id="{BBD84FBF-FF07-4E8A-B968-DD2ABAB720A7}"/>
              </a:ext>
            </a:extLst>
          </p:cNvPr>
          <p:cNvCxnSpPr>
            <a:cxnSpLocks/>
          </p:cNvCxnSpPr>
          <p:nvPr/>
        </p:nvCxnSpPr>
        <p:spPr bwMode="gray">
          <a:xfrm>
            <a:off x="2680050" y="5107842"/>
            <a:ext cx="922335" cy="0"/>
          </a:xfrm>
          <a:prstGeom prst="straightConnector1">
            <a:avLst/>
          </a:prstGeom>
          <a:ln w="127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8EFA4018-7C84-4693-9623-4EE4293319F6}"/>
              </a:ext>
            </a:extLst>
          </p:cNvPr>
          <p:cNvSpPr txBox="1"/>
          <p:nvPr/>
        </p:nvSpPr>
        <p:spPr bwMode="gray">
          <a:xfrm>
            <a:off x="2568229" y="3258990"/>
            <a:ext cx="110479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Application</a:t>
            </a:r>
          </a:p>
        </p:txBody>
      </p:sp>
      <p:sp>
        <p:nvSpPr>
          <p:cNvPr id="39" name="文本框 38">
            <a:extLst>
              <a:ext uri="{FF2B5EF4-FFF2-40B4-BE49-F238E27FC236}">
                <a16:creationId xmlns="" xmlns:a16="http://schemas.microsoft.com/office/drawing/2014/main" id="{025DC1B3-7009-4615-8B28-6FF44597A637}"/>
              </a:ext>
            </a:extLst>
          </p:cNvPr>
          <p:cNvSpPr txBox="1"/>
          <p:nvPr/>
        </p:nvSpPr>
        <p:spPr bwMode="gray">
          <a:xfrm>
            <a:off x="2568229" y="4747424"/>
            <a:ext cx="110479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Application</a:t>
            </a:r>
          </a:p>
        </p:txBody>
      </p:sp>
    </p:spTree>
    <p:extLst>
      <p:ext uri="{BB962C8B-B14F-4D97-AF65-F5344CB8AC3E}">
        <p14:creationId xmlns:p14="http://schemas.microsoft.com/office/powerpoint/2010/main" val="34454541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EC0736-999F-4164-B707-799B38666063}"/>
              </a:ext>
            </a:extLst>
          </p:cNvPr>
          <p:cNvSpPr>
            <a:spLocks noGrp="1"/>
          </p:cNvSpPr>
          <p:nvPr>
            <p:ph type="title"/>
          </p:nvPr>
        </p:nvSpPr>
        <p:spPr bwMode="gray"/>
        <p:txBody>
          <a:bodyPr/>
          <a:lstStyle/>
          <a:p>
            <a:r>
              <a:rPr lang="en-US"/>
              <a:t>Configuring a Tunnel Policy</a:t>
            </a:r>
            <a:endParaRPr lang="en-US" dirty="0"/>
          </a:p>
        </p:txBody>
      </p:sp>
      <p:sp>
        <p:nvSpPr>
          <p:cNvPr id="3" name="文本占位符 2">
            <a:extLst>
              <a:ext uri="{FF2B5EF4-FFF2-40B4-BE49-F238E27FC236}">
                <a16:creationId xmlns="" xmlns:a16="http://schemas.microsoft.com/office/drawing/2014/main" id="{31D8927D-59DA-4B9D-94B6-C0D74E62B870}"/>
              </a:ext>
            </a:extLst>
          </p:cNvPr>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A tunnel policy determines the types and sequence of tunnels to be selected.</a:t>
            </a:r>
          </a:p>
          <a:p>
            <a:pPr>
              <a:lnSpc>
                <a:spcPct val="120000"/>
              </a:lnSpc>
            </a:pPr>
            <a:r>
              <a:rPr lang="en-US" sz="1400" dirty="0">
                <a:sym typeface="Huawei Sans" panose="020C0503030203020204" pitchFamily="34" charset="0"/>
              </a:rPr>
              <a:t>By default, a VPN service </a:t>
            </a:r>
            <a:r>
              <a:rPr lang="en-US" sz="1400" dirty="0" err="1">
                <a:sym typeface="Huawei Sans" panose="020C0503030203020204" pitchFamily="34" charset="0"/>
              </a:rPr>
              <a:t>recurses</a:t>
            </a:r>
            <a:r>
              <a:rPr lang="en-US" sz="1400" dirty="0">
                <a:sym typeface="Huawei Sans" panose="020C0503030203020204" pitchFamily="34" charset="0"/>
              </a:rPr>
              <a:t> only to one LSP. If multiple LSPs are available, a tunnel policy can be used for load balancing among these LSPs.</a:t>
            </a:r>
          </a:p>
          <a:p>
            <a:pPr>
              <a:lnSpc>
                <a:spcPct val="120000"/>
              </a:lnSpc>
            </a:pPr>
            <a:r>
              <a:rPr lang="en-US" sz="1400" dirty="0">
                <a:sym typeface="Huawei Sans" panose="020C0503030203020204" pitchFamily="34" charset="0"/>
              </a:rPr>
              <a:t>In this example, to implement load balancing between MPLS LDP LSPs and TE tunnels, you need to configure a tunnel policy for the VPN and apply the tunnel policy to the VPN. The tunnel policy policy1 requires tunnels to be selected in the sequence of first CR-LSPs and then LSPs, and the number of tunnels for load balancing is 2. The system preferentially selects two CR-LSPs. If only one or no CR-LSP is available on the network, the system selects one or two LSPs, respectively, for service transmission. In the scenario where only one CR-LSP is available, it works together with the selected LSP.</a:t>
            </a:r>
          </a:p>
        </p:txBody>
      </p:sp>
      <p:grpSp>
        <p:nvGrpSpPr>
          <p:cNvPr id="4" name="组合 3">
            <a:extLst>
              <a:ext uri="{FF2B5EF4-FFF2-40B4-BE49-F238E27FC236}">
                <a16:creationId xmlns="" xmlns:a16="http://schemas.microsoft.com/office/drawing/2014/main" id="{903E1161-5028-4B81-870D-1251D0C30156}"/>
              </a:ext>
            </a:extLst>
          </p:cNvPr>
          <p:cNvGrpSpPr/>
          <p:nvPr/>
        </p:nvGrpSpPr>
        <p:grpSpPr bwMode="gray">
          <a:xfrm>
            <a:off x="4759839" y="4422870"/>
            <a:ext cx="2706058" cy="771420"/>
            <a:chOff x="3822300" y="5115978"/>
            <a:chExt cx="4533715" cy="719449"/>
          </a:xfrm>
        </p:grpSpPr>
        <p:sp>
          <p:nvSpPr>
            <p:cNvPr id="5" name="Can 9">
              <a:extLst>
                <a:ext uri="{FF2B5EF4-FFF2-40B4-BE49-F238E27FC236}">
                  <a16:creationId xmlns="" xmlns:a16="http://schemas.microsoft.com/office/drawing/2014/main" id="{938EC89C-4E55-434A-9ADA-68DF6166C3FE}"/>
                </a:ext>
              </a:extLst>
            </p:cNvPr>
            <p:cNvSpPr/>
            <p:nvPr/>
          </p:nvSpPr>
          <p:spPr bwMode="gray">
            <a:xfrm rot="5400000">
              <a:off x="5935269" y="3414681"/>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E104C257-275A-4B9E-8574-4CE3CA6E0FF2}"/>
                </a:ext>
              </a:extLst>
            </p:cNvPr>
            <p:cNvSpPr/>
            <p:nvPr/>
          </p:nvSpPr>
          <p:spPr bwMode="gray">
            <a:xfrm rot="5400000">
              <a:off x="5935269" y="3003009"/>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8603B8BE-9565-4AE3-A8DE-13BFF65180BE}"/>
                </a:ext>
              </a:extLst>
            </p:cNvPr>
            <p:cNvSpPr txBox="1"/>
            <p:nvPr/>
          </p:nvSpPr>
          <p:spPr bwMode="gray">
            <a:xfrm>
              <a:off x="4827425" y="5528167"/>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10" name="文本框 9">
              <a:extLst>
                <a:ext uri="{FF2B5EF4-FFF2-40B4-BE49-F238E27FC236}">
                  <a16:creationId xmlns="" xmlns:a16="http://schemas.microsoft.com/office/drawing/2014/main" id="{487AFF60-415D-4BE4-87C8-7E30D9E2BF58}"/>
                </a:ext>
              </a:extLst>
            </p:cNvPr>
            <p:cNvSpPr txBox="1"/>
            <p:nvPr/>
          </p:nvSpPr>
          <p:spPr bwMode="gray">
            <a:xfrm>
              <a:off x="4768050" y="5132234"/>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grpSp>
      <p:pic>
        <p:nvPicPr>
          <p:cNvPr id="13" name="Picture 12" descr="E:\2016.01\1.12 扁平化图标\蓝色\AR-蓝色最新-40.png">
            <a:extLst>
              <a:ext uri="{FF2B5EF4-FFF2-40B4-BE49-F238E27FC236}">
                <a16:creationId xmlns="" xmlns:a16="http://schemas.microsoft.com/office/drawing/2014/main" id="{1BD89193-C29A-4BEF-A83C-80ECF5984CA7}"/>
              </a:ext>
            </a:extLst>
          </p:cNvPr>
          <p:cNvPicPr>
            <a:picLocks noChangeAspect="1" noChangeArrowheads="1"/>
          </p:cNvPicPr>
          <p:nvPr/>
        </p:nvPicPr>
        <p:blipFill>
          <a:blip r:embed="rId3" cstate="print"/>
          <a:srcRect/>
          <a:stretch>
            <a:fillRect/>
          </a:stretch>
        </p:blipFill>
        <p:spPr bwMode="gray">
          <a:xfrm>
            <a:off x="3631619" y="5100274"/>
            <a:ext cx="540000" cy="441818"/>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BF547838-DAAB-4BA6-8FCF-A9900F8E5D95}"/>
              </a:ext>
            </a:extLst>
          </p:cNvPr>
          <p:cNvPicPr>
            <a:picLocks noChangeAspect="1" noChangeArrowheads="1"/>
          </p:cNvPicPr>
          <p:nvPr/>
        </p:nvPicPr>
        <p:blipFill>
          <a:blip r:embed="rId3" cstate="print"/>
          <a:srcRect/>
          <a:stretch>
            <a:fillRect/>
          </a:stretch>
        </p:blipFill>
        <p:spPr bwMode="gray">
          <a:xfrm>
            <a:off x="8188229" y="5100274"/>
            <a:ext cx="540000" cy="441818"/>
          </a:xfrm>
          <a:prstGeom prst="rect">
            <a:avLst/>
          </a:prstGeom>
          <a:noFill/>
        </p:spPr>
      </p:pic>
      <p:sp>
        <p:nvSpPr>
          <p:cNvPr id="15" name="文本框 14">
            <a:extLst>
              <a:ext uri="{FF2B5EF4-FFF2-40B4-BE49-F238E27FC236}">
                <a16:creationId xmlns="" xmlns:a16="http://schemas.microsoft.com/office/drawing/2014/main" id="{48139D15-FF41-4311-972E-FFD67F3D3B97}"/>
              </a:ext>
            </a:extLst>
          </p:cNvPr>
          <p:cNvSpPr txBox="1"/>
          <p:nvPr/>
        </p:nvSpPr>
        <p:spPr bwMode="gray">
          <a:xfrm>
            <a:off x="8258968" y="5592623"/>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 name="文本框 15">
            <a:extLst>
              <a:ext uri="{FF2B5EF4-FFF2-40B4-BE49-F238E27FC236}">
                <a16:creationId xmlns="" xmlns:a16="http://schemas.microsoft.com/office/drawing/2014/main" id="{B8722423-26F1-4F38-A889-ECF278FDB723}"/>
              </a:ext>
            </a:extLst>
          </p:cNvPr>
          <p:cNvSpPr txBox="1"/>
          <p:nvPr/>
        </p:nvSpPr>
        <p:spPr bwMode="gray">
          <a:xfrm>
            <a:off x="3656323" y="5592623"/>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18" name="直接连接符 17">
            <a:extLst>
              <a:ext uri="{FF2B5EF4-FFF2-40B4-BE49-F238E27FC236}">
                <a16:creationId xmlns="" xmlns:a16="http://schemas.microsoft.com/office/drawing/2014/main" id="{2B9B974A-83E9-4660-8ADC-A5EDA4ED3379}"/>
              </a:ext>
            </a:extLst>
          </p:cNvPr>
          <p:cNvCxnSpPr>
            <a:stCxn id="13" idx="3"/>
            <a:endCxn id="14" idx="1"/>
          </p:cNvCxnSpPr>
          <p:nvPr/>
        </p:nvCxnSpPr>
        <p:spPr bwMode="gray">
          <a:xfrm>
            <a:off x="4171619" y="5321183"/>
            <a:ext cx="401661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7CC1C287-B70D-450B-A6AC-25B337E5152D}"/>
              </a:ext>
            </a:extLst>
          </p:cNvPr>
          <p:cNvSpPr txBox="1"/>
          <p:nvPr/>
        </p:nvSpPr>
        <p:spPr bwMode="gray">
          <a:xfrm>
            <a:off x="851049" y="3610889"/>
            <a:ext cx="7138416" cy="523220"/>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 tunnel-policy policy1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[PE1-tunnel-policy-policy1] tunnel select-</a:t>
            </a:r>
            <a:r>
              <a:rPr lang="en-US" dirty="0" err="1">
                <a:latin typeface="Huawei Sans" panose="020C0503030203020204" pitchFamily="34" charset="0"/>
                <a:ea typeface="方正兰亭黑简体" panose="02000000000000000000" pitchFamily="2" charset="-122"/>
                <a:sym typeface="Huawei Sans" panose="020C0503030203020204" pitchFamily="34" charset="0"/>
              </a:rPr>
              <a:t>seq</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cr-lsp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lsp</a:t>
            </a:r>
            <a:r>
              <a:rPr lang="en-US" dirty="0">
                <a:latin typeface="Huawei Sans" panose="020C0503030203020204" pitchFamily="34" charset="0"/>
                <a:ea typeface="方正兰亭黑简体" panose="02000000000000000000" pitchFamily="2" charset="-122"/>
                <a:sym typeface="Huawei Sans" panose="020C0503030203020204" pitchFamily="34" charset="0"/>
              </a:rPr>
              <a:t> load-balance-number 2</a:t>
            </a:r>
          </a:p>
        </p:txBody>
      </p:sp>
    </p:spTree>
    <p:extLst>
      <p:ext uri="{BB962C8B-B14F-4D97-AF65-F5344CB8AC3E}">
        <p14:creationId xmlns:p14="http://schemas.microsoft.com/office/powerpoint/2010/main" val="40513727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1EC0736-999F-4164-B707-799B38666063}"/>
              </a:ext>
            </a:extLst>
          </p:cNvPr>
          <p:cNvSpPr>
            <a:spLocks noGrp="1"/>
          </p:cNvSpPr>
          <p:nvPr>
            <p:ph type="title"/>
          </p:nvPr>
        </p:nvSpPr>
        <p:spPr bwMode="gray"/>
        <p:txBody>
          <a:bodyPr/>
          <a:lstStyle/>
          <a:p>
            <a:r>
              <a:rPr lang="en-US"/>
              <a:t>Applying a Tunnel Policy to a VPN</a:t>
            </a:r>
            <a:endParaRPr lang="en-US" dirty="0"/>
          </a:p>
        </p:txBody>
      </p:sp>
      <p:sp>
        <p:nvSpPr>
          <p:cNvPr id="3" name="文本占位符 2">
            <a:extLst>
              <a:ext uri="{FF2B5EF4-FFF2-40B4-BE49-F238E27FC236}">
                <a16:creationId xmlns="" xmlns:a16="http://schemas.microsoft.com/office/drawing/2014/main" id="{31D8927D-59DA-4B9D-94B6-C0D74E62B870}"/>
              </a:ext>
            </a:extLst>
          </p:cNvPr>
          <p:cNvSpPr>
            <a:spLocks noGrp="1"/>
          </p:cNvSpPr>
          <p:nvPr>
            <p:ph type="body" sz="quarter" idx="10"/>
          </p:nvPr>
        </p:nvSpPr>
        <p:spPr bwMode="gray"/>
        <p:txBody>
          <a:bodyPr/>
          <a:lstStyle/>
          <a:p>
            <a:r>
              <a:rPr lang="en-US" sz="1800" dirty="0">
                <a:sym typeface="Huawei Sans" panose="020C0503030203020204" pitchFamily="34" charset="0"/>
              </a:rPr>
              <a:t>After being configured, a tunnel policy needs to be applied to a VPN. The mode in which a tunnel policy is applied to a VPN varies according to the VPN type.</a:t>
            </a:r>
          </a:p>
          <a:p>
            <a:r>
              <a:rPr lang="en-US" sz="1800" dirty="0">
                <a:sym typeface="Huawei Sans" panose="020C0503030203020204" pitchFamily="34" charset="0"/>
              </a:rPr>
              <a:t>This example shows how to apply a tunnel policy to an L3VPNv4 instance.</a:t>
            </a:r>
          </a:p>
        </p:txBody>
      </p:sp>
      <p:grpSp>
        <p:nvGrpSpPr>
          <p:cNvPr id="4" name="组合 3">
            <a:extLst>
              <a:ext uri="{FF2B5EF4-FFF2-40B4-BE49-F238E27FC236}">
                <a16:creationId xmlns="" xmlns:a16="http://schemas.microsoft.com/office/drawing/2014/main" id="{903E1161-5028-4B81-870D-1251D0C30156}"/>
              </a:ext>
            </a:extLst>
          </p:cNvPr>
          <p:cNvGrpSpPr/>
          <p:nvPr/>
        </p:nvGrpSpPr>
        <p:grpSpPr bwMode="gray">
          <a:xfrm>
            <a:off x="4748547" y="4204306"/>
            <a:ext cx="2706058" cy="771420"/>
            <a:chOff x="3822300" y="5115978"/>
            <a:chExt cx="4533715" cy="719449"/>
          </a:xfrm>
        </p:grpSpPr>
        <p:sp>
          <p:nvSpPr>
            <p:cNvPr id="5" name="Can 9">
              <a:extLst>
                <a:ext uri="{FF2B5EF4-FFF2-40B4-BE49-F238E27FC236}">
                  <a16:creationId xmlns="" xmlns:a16="http://schemas.microsoft.com/office/drawing/2014/main" id="{938EC89C-4E55-434A-9ADA-68DF6166C3FE}"/>
                </a:ext>
              </a:extLst>
            </p:cNvPr>
            <p:cNvSpPr/>
            <p:nvPr/>
          </p:nvSpPr>
          <p:spPr bwMode="gray">
            <a:xfrm rot="5400000">
              <a:off x="5935269" y="3414681"/>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Can 9">
              <a:extLst>
                <a:ext uri="{FF2B5EF4-FFF2-40B4-BE49-F238E27FC236}">
                  <a16:creationId xmlns="" xmlns:a16="http://schemas.microsoft.com/office/drawing/2014/main" id="{E104C257-275A-4B9E-8574-4CE3CA6E0FF2}"/>
                </a:ext>
              </a:extLst>
            </p:cNvPr>
            <p:cNvSpPr/>
            <p:nvPr/>
          </p:nvSpPr>
          <p:spPr bwMode="gray">
            <a:xfrm rot="5400000">
              <a:off x="5935269" y="3003009"/>
              <a:ext cx="307777" cy="4533715"/>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8603B8BE-9565-4AE3-A8DE-13BFF65180BE}"/>
                </a:ext>
              </a:extLst>
            </p:cNvPr>
            <p:cNvSpPr txBox="1"/>
            <p:nvPr/>
          </p:nvSpPr>
          <p:spPr bwMode="gray">
            <a:xfrm>
              <a:off x="4827425" y="5528167"/>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LDP</a:t>
              </a:r>
            </a:p>
          </p:txBody>
        </p:sp>
        <p:sp>
          <p:nvSpPr>
            <p:cNvPr id="10" name="文本框 9">
              <a:extLst>
                <a:ext uri="{FF2B5EF4-FFF2-40B4-BE49-F238E27FC236}">
                  <a16:creationId xmlns="" xmlns:a16="http://schemas.microsoft.com/office/drawing/2014/main" id="{487AFF60-415D-4BE4-87C8-7E30D9E2BF58}"/>
                </a:ext>
              </a:extLst>
            </p:cNvPr>
            <p:cNvSpPr txBox="1"/>
            <p:nvPr/>
          </p:nvSpPr>
          <p:spPr bwMode="gray">
            <a:xfrm>
              <a:off x="4768050" y="5132234"/>
              <a:ext cx="2523607" cy="287042"/>
            </a:xfrm>
            <a:prstGeom prst="rect">
              <a:avLst/>
            </a:prstGeom>
            <a:noFill/>
          </p:spPr>
          <p:txBody>
            <a:bodyPr wrap="square" rtlCol="0">
              <a:noAutofit/>
            </a:bodyPr>
            <a:lstStyle/>
            <a:p>
              <a:pPr algn="ct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MPLS TE</a:t>
              </a:r>
            </a:p>
          </p:txBody>
        </p:sp>
      </p:grpSp>
      <p:pic>
        <p:nvPicPr>
          <p:cNvPr id="13" name="Picture 12" descr="E:\2016.01\1.12 扁平化图标\蓝色\AR-蓝色最新-40.png">
            <a:extLst>
              <a:ext uri="{FF2B5EF4-FFF2-40B4-BE49-F238E27FC236}">
                <a16:creationId xmlns="" xmlns:a16="http://schemas.microsoft.com/office/drawing/2014/main" id="{1BD89193-C29A-4BEF-A83C-80ECF5984CA7}"/>
              </a:ext>
            </a:extLst>
          </p:cNvPr>
          <p:cNvPicPr>
            <a:picLocks noChangeAspect="1" noChangeArrowheads="1"/>
          </p:cNvPicPr>
          <p:nvPr/>
        </p:nvPicPr>
        <p:blipFill>
          <a:blip r:embed="rId3" cstate="print"/>
          <a:srcRect/>
          <a:stretch>
            <a:fillRect/>
          </a:stretch>
        </p:blipFill>
        <p:spPr bwMode="gray">
          <a:xfrm>
            <a:off x="3620327" y="4881710"/>
            <a:ext cx="540000" cy="441818"/>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BF547838-DAAB-4BA6-8FCF-A9900F8E5D95}"/>
              </a:ext>
            </a:extLst>
          </p:cNvPr>
          <p:cNvPicPr>
            <a:picLocks noChangeAspect="1" noChangeArrowheads="1"/>
          </p:cNvPicPr>
          <p:nvPr/>
        </p:nvPicPr>
        <p:blipFill>
          <a:blip r:embed="rId3" cstate="print"/>
          <a:srcRect/>
          <a:stretch>
            <a:fillRect/>
          </a:stretch>
        </p:blipFill>
        <p:spPr bwMode="gray">
          <a:xfrm>
            <a:off x="8176937" y="4881710"/>
            <a:ext cx="540000" cy="441818"/>
          </a:xfrm>
          <a:prstGeom prst="rect">
            <a:avLst/>
          </a:prstGeom>
          <a:noFill/>
        </p:spPr>
      </p:pic>
      <p:sp>
        <p:nvSpPr>
          <p:cNvPr id="15" name="文本框 14">
            <a:extLst>
              <a:ext uri="{FF2B5EF4-FFF2-40B4-BE49-F238E27FC236}">
                <a16:creationId xmlns="" xmlns:a16="http://schemas.microsoft.com/office/drawing/2014/main" id="{48139D15-FF41-4311-972E-FFD67F3D3B97}"/>
              </a:ext>
            </a:extLst>
          </p:cNvPr>
          <p:cNvSpPr txBox="1"/>
          <p:nvPr/>
        </p:nvSpPr>
        <p:spPr bwMode="gray">
          <a:xfrm>
            <a:off x="8247676" y="537405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 name="文本框 15">
            <a:extLst>
              <a:ext uri="{FF2B5EF4-FFF2-40B4-BE49-F238E27FC236}">
                <a16:creationId xmlns="" xmlns:a16="http://schemas.microsoft.com/office/drawing/2014/main" id="{B8722423-26F1-4F38-A889-ECF278FDB723}"/>
              </a:ext>
            </a:extLst>
          </p:cNvPr>
          <p:cNvSpPr txBox="1"/>
          <p:nvPr/>
        </p:nvSpPr>
        <p:spPr bwMode="gray">
          <a:xfrm>
            <a:off x="3645031" y="5374059"/>
            <a:ext cx="497252"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18" name="直接连接符 17">
            <a:extLst>
              <a:ext uri="{FF2B5EF4-FFF2-40B4-BE49-F238E27FC236}">
                <a16:creationId xmlns="" xmlns:a16="http://schemas.microsoft.com/office/drawing/2014/main" id="{2B9B974A-83E9-4660-8ADC-A5EDA4ED3379}"/>
              </a:ext>
            </a:extLst>
          </p:cNvPr>
          <p:cNvCxnSpPr>
            <a:stCxn id="13" idx="3"/>
            <a:endCxn id="14" idx="1"/>
          </p:cNvCxnSpPr>
          <p:nvPr/>
        </p:nvCxnSpPr>
        <p:spPr bwMode="gray">
          <a:xfrm>
            <a:off x="4160327" y="5102619"/>
            <a:ext cx="401661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7CC1C287-B70D-450B-A6AC-25B337E5152D}"/>
              </a:ext>
            </a:extLst>
          </p:cNvPr>
          <p:cNvSpPr txBox="1"/>
          <p:nvPr/>
        </p:nvSpPr>
        <p:spPr bwMode="gray">
          <a:xfrm>
            <a:off x="823016" y="3059668"/>
            <a:ext cx="4424825" cy="738664"/>
          </a:xfrm>
          <a:prstGeom prst="rect">
            <a:avLst/>
          </a:prstGeom>
          <a:solidFill>
            <a:schemeClr val="bg1">
              <a:lumMod val="85000"/>
            </a:schemeClr>
          </a:solidFill>
        </p:spPr>
        <p:txBody>
          <a:bodyPr wrap="square">
            <a:noAutofit/>
          </a:bodyPr>
          <a:lstStyle>
            <a:defPPr>
              <a:defRPr lang="en-US"/>
            </a:defPPr>
            <a:lvl1pPr>
              <a:defRPr sz="14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dirty="0">
                <a:latin typeface="Huawei Sans" panose="020C0503030203020204" pitchFamily="34" charset="0"/>
                <a:ea typeface="方正兰亭黑简体" panose="02000000000000000000" pitchFamily="2" charset="-122"/>
                <a:sym typeface="Huawei Sans" panose="020C0503030203020204" pitchFamily="34" charset="0"/>
              </a:rPr>
              <a:t>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dirty="0">
                <a:latin typeface="Huawei Sans" panose="020C0503030203020204" pitchFamily="34" charset="0"/>
                <a:ea typeface="方正兰亭黑简体" panose="02000000000000000000" pitchFamily="2" charset="-122"/>
                <a:sym typeface="Huawei Sans" panose="020C0503030203020204" pitchFamily="34" charset="0"/>
              </a:rPr>
              <a:t>-instance vpn1</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[PE1-vpn-instance-vpnb] ipv4-family</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[PE1-vpn-instance-vpnb-af-ipv4]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tnl</a:t>
            </a:r>
            <a:r>
              <a:rPr lang="en-US" dirty="0">
                <a:latin typeface="Huawei Sans" panose="020C0503030203020204" pitchFamily="34" charset="0"/>
                <a:ea typeface="方正兰亭黑简体" panose="02000000000000000000" pitchFamily="2" charset="-122"/>
                <a:sym typeface="Huawei Sans" panose="020C0503030203020204" pitchFamily="34" charset="0"/>
              </a:rPr>
              <a:t>-policy policy1</a:t>
            </a:r>
          </a:p>
        </p:txBody>
      </p:sp>
    </p:spTree>
    <p:extLst>
      <p:ext uri="{BB962C8B-B14F-4D97-AF65-F5344CB8AC3E}">
        <p14:creationId xmlns:p14="http://schemas.microsoft.com/office/powerpoint/2010/main" val="11327155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29CB506-DCA1-4F23-9432-3BA11650121A}"/>
              </a:ext>
            </a:extLst>
          </p:cNvPr>
          <p:cNvSpPr>
            <a:spLocks noGrp="1"/>
          </p:cNvSpPr>
          <p:nvPr>
            <p:ph type="title"/>
          </p:nvPr>
        </p:nvSpPr>
        <p:spPr bwMode="gray"/>
        <p:txBody>
          <a:bodyPr/>
          <a:lstStyle/>
          <a:p>
            <a:r>
              <a:rPr lang="en-US"/>
              <a:t>Extension: SR Policy-based Traffic Diversion</a:t>
            </a:r>
            <a:endParaRPr lang="en-US" dirty="0"/>
          </a:p>
        </p:txBody>
      </p:sp>
      <p:sp>
        <p:nvSpPr>
          <p:cNvPr id="3" name="文本占位符 2">
            <a:extLst>
              <a:ext uri="{FF2B5EF4-FFF2-40B4-BE49-F238E27FC236}">
                <a16:creationId xmlns="" xmlns:a16="http://schemas.microsoft.com/office/drawing/2014/main" id="{68AA5275-E180-4AF6-9E75-462AB4FDA6EA}"/>
              </a:ext>
            </a:extLst>
          </p:cNvPr>
          <p:cNvSpPr>
            <a:spLocks noGrp="1"/>
          </p:cNvSpPr>
          <p:nvPr>
            <p:ph type="body" sz="quarter" idx="10"/>
          </p:nvPr>
        </p:nvSpPr>
        <p:spPr bwMode="gray"/>
        <p:txBody>
          <a:bodyPr/>
          <a:lstStyle/>
          <a:p>
            <a:r>
              <a:rPr lang="en-US" sz="1400" dirty="0">
                <a:sym typeface="Huawei Sans" panose="020C0503030203020204" pitchFamily="34" charset="0"/>
              </a:rPr>
              <a:t>Tunnel policies are designed by Huawei for VPN service recursion in the MPLS era. They effectively decouple tunnel establishment from tunnel selection. In this way, the traffic of a VPN can be directed to multiple tunnels for load balancing. After the SR technology is introduced, the implementation mode changes. SR Policies integrate tunnel establishment (SR forwarding path) and tunnel policies (color-based traffic diversion by default). SR Policies cannot be selected together with other types of tunnels.</a:t>
            </a:r>
          </a:p>
          <a:p>
            <a:r>
              <a:rPr lang="en-US" sz="1400" dirty="0">
                <a:sym typeface="Huawei Sans" panose="020C0503030203020204" pitchFamily="34" charset="0"/>
              </a:rPr>
              <a:t>An SR Policy is identified by &lt;headend, color, endpoint&gt; and can contain multiple forwarding paths. A VPN service selects an SR Policy based on the color attribute.</a:t>
            </a:r>
          </a:p>
          <a:p>
            <a:endParaRPr lang="en-US" altLang="zh-CN" sz="1400" dirty="0">
              <a:sym typeface="Huawei Sans" panose="020C0503030203020204" pitchFamily="34" charset="0"/>
            </a:endParaRPr>
          </a:p>
        </p:txBody>
      </p:sp>
      <p:sp>
        <p:nvSpPr>
          <p:cNvPr id="18" name="文本框 17">
            <a:extLst>
              <a:ext uri="{FF2B5EF4-FFF2-40B4-BE49-F238E27FC236}">
                <a16:creationId xmlns="" xmlns:a16="http://schemas.microsoft.com/office/drawing/2014/main" id="{AC5EE917-81CD-4CA2-A0E3-198762915B4D}"/>
              </a:ext>
            </a:extLst>
          </p:cNvPr>
          <p:cNvSpPr txBox="1"/>
          <p:nvPr/>
        </p:nvSpPr>
        <p:spPr bwMode="gray">
          <a:xfrm>
            <a:off x="3945706" y="5754701"/>
            <a:ext cx="1500732" cy="307777"/>
          </a:xfrm>
          <a:prstGeom prst="rect">
            <a:avLst/>
          </a:prstGeom>
          <a:noFill/>
        </p:spPr>
        <p:txBody>
          <a:bodyPr wrap="square" rtlCol="0">
            <a:noAutofit/>
          </a:bodyPr>
          <a:lstStyle/>
          <a:p>
            <a:pPr fontAlgn="ctr"/>
            <a:r>
              <a:rPr lang="en-US" sz="14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&lt;R1, Green, R4&gt;</a:t>
            </a:r>
          </a:p>
        </p:txBody>
      </p:sp>
      <p:sp>
        <p:nvSpPr>
          <p:cNvPr id="23" name="文本框 22">
            <a:extLst>
              <a:ext uri="{FF2B5EF4-FFF2-40B4-BE49-F238E27FC236}">
                <a16:creationId xmlns="" xmlns:a16="http://schemas.microsoft.com/office/drawing/2014/main" id="{53689D34-0728-4E5B-A763-20DE9DDAA9B5}"/>
              </a:ext>
            </a:extLst>
          </p:cNvPr>
          <p:cNvSpPr txBox="1"/>
          <p:nvPr/>
        </p:nvSpPr>
        <p:spPr bwMode="gray">
          <a:xfrm>
            <a:off x="7309848" y="3534416"/>
            <a:ext cx="4040384" cy="15737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There are two SR Policies (blue and green) between R1 and R4.</a:t>
            </a:r>
          </a:p>
          <a:p>
            <a:pPr algn="l">
              <a:lnSpc>
                <a:spcPct val="100000"/>
              </a:lnSpc>
            </a:pPr>
            <a:r>
              <a:rPr lang="en-US" sz="1400" dirty="0">
                <a:latin typeface="Huawei Sans" panose="020C0503030203020204" pitchFamily="34" charset="0"/>
                <a:sym typeface="Huawei Sans" panose="020C0503030203020204" pitchFamily="34" charset="0"/>
              </a:rPr>
              <a:t>R1 queries its VPN routing table after receiving traffic from the CE.</a:t>
            </a:r>
          </a:p>
          <a:p>
            <a:pPr algn="l">
              <a:lnSpc>
                <a:spcPct val="100000"/>
              </a:lnSpc>
            </a:pPr>
            <a:r>
              <a:rPr lang="en-US" sz="1400" dirty="0">
                <a:latin typeface="Huawei Sans" panose="020C0503030203020204" pitchFamily="34" charset="0"/>
                <a:sym typeface="Huawei Sans" panose="020C0503030203020204" pitchFamily="34" charset="0"/>
              </a:rPr>
              <a:t>If the color of the corresponding VPN route is Blue, R1 selects an SR Policy with the same color for route recursion.</a:t>
            </a:r>
          </a:p>
        </p:txBody>
      </p:sp>
      <p:cxnSp>
        <p:nvCxnSpPr>
          <p:cNvPr id="26" name="直接连接符 25">
            <a:extLst>
              <a:ext uri="{FF2B5EF4-FFF2-40B4-BE49-F238E27FC236}">
                <a16:creationId xmlns="" xmlns:a16="http://schemas.microsoft.com/office/drawing/2014/main" id="{3FD58611-8CEF-46B5-B28B-7A32B5A1D850}"/>
              </a:ext>
            </a:extLst>
          </p:cNvPr>
          <p:cNvCxnSpPr>
            <a:cxnSpLocks/>
            <a:endCxn id="15" idx="3"/>
          </p:cNvCxnSpPr>
          <p:nvPr/>
        </p:nvCxnSpPr>
        <p:spPr bwMode="gray">
          <a:xfrm flipH="1" flipV="1">
            <a:off x="5773029" y="3962646"/>
            <a:ext cx="879792" cy="8136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CB304A60-CEED-40E3-B63E-4B36C6D691E7}"/>
              </a:ext>
            </a:extLst>
          </p:cNvPr>
          <p:cNvCxnSpPr>
            <a:cxnSpLocks/>
            <a:endCxn id="16" idx="3"/>
          </p:cNvCxnSpPr>
          <p:nvPr/>
        </p:nvCxnSpPr>
        <p:spPr bwMode="gray">
          <a:xfrm flipH="1">
            <a:off x="5773029" y="4701588"/>
            <a:ext cx="879791" cy="7076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2B6D33B5-10AE-4407-A4A6-B7E79E77B653}"/>
              </a:ext>
            </a:extLst>
          </p:cNvPr>
          <p:cNvCxnSpPr/>
          <p:nvPr/>
        </p:nvCxnSpPr>
        <p:spPr bwMode="gray">
          <a:xfrm flipH="1">
            <a:off x="4074673" y="3899693"/>
            <a:ext cx="1466349" cy="1610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D5C550ED-440D-42A3-B420-E88E869EC584}"/>
              </a:ext>
            </a:extLst>
          </p:cNvPr>
          <p:cNvCxnSpPr/>
          <p:nvPr/>
        </p:nvCxnSpPr>
        <p:spPr bwMode="gray">
          <a:xfrm flipH="1" flipV="1">
            <a:off x="4073053" y="3888574"/>
            <a:ext cx="1456544" cy="1627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DCE2C720-534D-4BCB-B036-18AD008B7A18}"/>
              </a:ext>
            </a:extLst>
          </p:cNvPr>
          <p:cNvCxnSpPr>
            <a:cxnSpLocks/>
            <a:endCxn id="13" idx="1"/>
          </p:cNvCxnSpPr>
          <p:nvPr/>
        </p:nvCxnSpPr>
        <p:spPr bwMode="gray">
          <a:xfrm flipV="1">
            <a:off x="3021602" y="3962646"/>
            <a:ext cx="780096" cy="7389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4E37740-FF7E-4C8A-9848-4407368E6F93}"/>
              </a:ext>
            </a:extLst>
          </p:cNvPr>
          <p:cNvCxnSpPr>
            <a:cxnSpLocks/>
          </p:cNvCxnSpPr>
          <p:nvPr/>
        </p:nvCxnSpPr>
        <p:spPr bwMode="gray">
          <a:xfrm flipH="1">
            <a:off x="4060009" y="3967892"/>
            <a:ext cx="14810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2A67E32E-06A8-4B77-83CF-49FC7C408398}"/>
              </a:ext>
            </a:extLst>
          </p:cNvPr>
          <p:cNvCxnSpPr>
            <a:cxnSpLocks/>
          </p:cNvCxnSpPr>
          <p:nvPr/>
        </p:nvCxnSpPr>
        <p:spPr bwMode="gray">
          <a:xfrm flipH="1">
            <a:off x="4026609" y="5458775"/>
            <a:ext cx="14810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39B36E83-FBA3-463A-95F9-27B399CAC7F1}"/>
              </a:ext>
            </a:extLst>
          </p:cNvPr>
          <p:cNvCxnSpPr/>
          <p:nvPr/>
        </p:nvCxnSpPr>
        <p:spPr bwMode="gray">
          <a:xfrm flipV="1">
            <a:off x="5541022" y="3893153"/>
            <a:ext cx="0" cy="16234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2AFCDDE6-E5B1-48DC-B588-F9DB96D86C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1698" y="3778219"/>
            <a:ext cx="449821" cy="368854"/>
          </a:xfrm>
          <a:prstGeom prst="rect">
            <a:avLst/>
          </a:prstGeom>
        </p:spPr>
      </p:pic>
      <p:pic>
        <p:nvPicPr>
          <p:cNvPr id="14" name="图片 13">
            <a:extLst>
              <a:ext uri="{FF2B5EF4-FFF2-40B4-BE49-F238E27FC236}">
                <a16:creationId xmlns="" xmlns:a16="http://schemas.microsoft.com/office/drawing/2014/main" id="{B551F05C-BE84-4B5F-BE66-C22F40CFAD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1698" y="5224768"/>
            <a:ext cx="449821" cy="368854"/>
          </a:xfrm>
          <a:prstGeom prst="rect">
            <a:avLst/>
          </a:prstGeom>
        </p:spPr>
      </p:pic>
      <p:pic>
        <p:nvPicPr>
          <p:cNvPr id="15" name="图片 14">
            <a:extLst>
              <a:ext uri="{FF2B5EF4-FFF2-40B4-BE49-F238E27FC236}">
                <a16:creationId xmlns="" xmlns:a16="http://schemas.microsoft.com/office/drawing/2014/main" id="{5ACC8815-B27B-45DF-A464-295CDF836C2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3207" y="3778219"/>
            <a:ext cx="449821" cy="368854"/>
          </a:xfrm>
          <a:prstGeom prst="rect">
            <a:avLst/>
          </a:prstGeom>
        </p:spPr>
      </p:pic>
      <p:pic>
        <p:nvPicPr>
          <p:cNvPr id="16" name="图片 15">
            <a:extLst>
              <a:ext uri="{FF2B5EF4-FFF2-40B4-BE49-F238E27FC236}">
                <a16:creationId xmlns="" xmlns:a16="http://schemas.microsoft.com/office/drawing/2014/main" id="{FBC6DAF2-7549-4E00-B82D-CD8903B60F2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23207" y="5224768"/>
            <a:ext cx="449821" cy="368854"/>
          </a:xfrm>
          <a:prstGeom prst="rect">
            <a:avLst/>
          </a:prstGeom>
        </p:spPr>
      </p:pic>
      <p:pic>
        <p:nvPicPr>
          <p:cNvPr id="17" name="图片 16">
            <a:extLst>
              <a:ext uri="{FF2B5EF4-FFF2-40B4-BE49-F238E27FC236}">
                <a16:creationId xmlns="" xmlns:a16="http://schemas.microsoft.com/office/drawing/2014/main" id="{D0DA5706-E0A0-4C4F-8DA8-81BED21DB42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18564" y="4494020"/>
            <a:ext cx="449821" cy="368854"/>
          </a:xfrm>
          <a:prstGeom prst="rect">
            <a:avLst/>
          </a:prstGeom>
        </p:spPr>
      </p:pic>
      <p:cxnSp>
        <p:nvCxnSpPr>
          <p:cNvPr id="31" name="直接连接符 30">
            <a:extLst>
              <a:ext uri="{FF2B5EF4-FFF2-40B4-BE49-F238E27FC236}">
                <a16:creationId xmlns="" xmlns:a16="http://schemas.microsoft.com/office/drawing/2014/main" id="{40E430A2-857F-40EA-B133-110D02CD276B}"/>
              </a:ext>
            </a:extLst>
          </p:cNvPr>
          <p:cNvCxnSpPr>
            <a:cxnSpLocks/>
            <a:stCxn id="14" idx="0"/>
            <a:endCxn id="13" idx="2"/>
          </p:cNvCxnSpPr>
          <p:nvPr/>
        </p:nvCxnSpPr>
        <p:spPr bwMode="gray">
          <a:xfrm flipV="1">
            <a:off x="4026609" y="4147073"/>
            <a:ext cx="0" cy="10776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7C8A9601-7FF2-4B68-A604-F7B3C39FECCD}"/>
              </a:ext>
            </a:extLst>
          </p:cNvPr>
          <p:cNvCxnSpPr>
            <a:cxnSpLocks/>
            <a:endCxn id="14" idx="1"/>
          </p:cNvCxnSpPr>
          <p:nvPr/>
        </p:nvCxnSpPr>
        <p:spPr bwMode="gray">
          <a:xfrm>
            <a:off x="3021602" y="4701588"/>
            <a:ext cx="780096" cy="7076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 xmlns:a16="http://schemas.microsoft.com/office/drawing/2014/main" id="{A5B76193-9C36-4865-9E1F-2DF84419C24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08832" y="4494020"/>
            <a:ext cx="449821" cy="368854"/>
          </a:xfrm>
          <a:prstGeom prst="rect">
            <a:avLst/>
          </a:prstGeom>
        </p:spPr>
      </p:pic>
      <p:sp>
        <p:nvSpPr>
          <p:cNvPr id="46" name="任意多边形: 形状 45">
            <a:extLst>
              <a:ext uri="{FF2B5EF4-FFF2-40B4-BE49-F238E27FC236}">
                <a16:creationId xmlns="" xmlns:a16="http://schemas.microsoft.com/office/drawing/2014/main" id="{52296493-1BE2-4A59-97DA-E43B350E8ACC}"/>
              </a:ext>
            </a:extLst>
          </p:cNvPr>
          <p:cNvSpPr/>
          <p:nvPr/>
        </p:nvSpPr>
        <p:spPr bwMode="gray">
          <a:xfrm>
            <a:off x="3165851" y="3689473"/>
            <a:ext cx="3378200" cy="520700"/>
          </a:xfrm>
          <a:custGeom>
            <a:avLst/>
            <a:gdLst>
              <a:gd name="connsiteX0" fmla="*/ 0 w 3378200"/>
              <a:gd name="connsiteY0" fmla="*/ 520700 h 520700"/>
              <a:gd name="connsiteX1" fmla="*/ 558800 w 3378200"/>
              <a:gd name="connsiteY1" fmla="*/ 0 h 520700"/>
              <a:gd name="connsiteX2" fmla="*/ 2870200 w 3378200"/>
              <a:gd name="connsiteY2" fmla="*/ 0 h 520700"/>
              <a:gd name="connsiteX3" fmla="*/ 3378200 w 3378200"/>
              <a:gd name="connsiteY3" fmla="*/ 431800 h 520700"/>
            </a:gdLst>
            <a:ahLst/>
            <a:cxnLst>
              <a:cxn ang="0">
                <a:pos x="connsiteX0" y="connsiteY0"/>
              </a:cxn>
              <a:cxn ang="0">
                <a:pos x="connsiteX1" y="connsiteY1"/>
              </a:cxn>
              <a:cxn ang="0">
                <a:pos x="connsiteX2" y="connsiteY2"/>
              </a:cxn>
              <a:cxn ang="0">
                <a:pos x="connsiteX3" y="connsiteY3"/>
              </a:cxn>
            </a:cxnLst>
            <a:rect l="l" t="t" r="r" b="b"/>
            <a:pathLst>
              <a:path w="3378200" h="520700">
                <a:moveTo>
                  <a:pt x="0" y="520700"/>
                </a:moveTo>
                <a:lnTo>
                  <a:pt x="558800" y="0"/>
                </a:lnTo>
                <a:lnTo>
                  <a:pt x="2870200" y="0"/>
                </a:lnTo>
                <a:lnTo>
                  <a:pt x="3378200" y="431800"/>
                </a:lnTo>
              </a:path>
            </a:pathLst>
          </a:custGeom>
          <a:noFill/>
          <a:ln w="28575">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形状 46">
            <a:extLst>
              <a:ext uri="{FF2B5EF4-FFF2-40B4-BE49-F238E27FC236}">
                <a16:creationId xmlns="" xmlns:a16="http://schemas.microsoft.com/office/drawing/2014/main" id="{87B87A52-0431-46A9-B7E6-5CDA72E02F46}"/>
              </a:ext>
            </a:extLst>
          </p:cNvPr>
          <p:cNvSpPr/>
          <p:nvPr/>
        </p:nvSpPr>
        <p:spPr bwMode="gray">
          <a:xfrm>
            <a:off x="3091573" y="5036240"/>
            <a:ext cx="3284838" cy="635000"/>
          </a:xfrm>
          <a:custGeom>
            <a:avLst/>
            <a:gdLst>
              <a:gd name="connsiteX0" fmla="*/ 0 w 3467100"/>
              <a:gd name="connsiteY0" fmla="*/ 0 h 635000"/>
              <a:gd name="connsiteX1" fmla="*/ 698500 w 3467100"/>
              <a:gd name="connsiteY1" fmla="*/ 635000 h 635000"/>
              <a:gd name="connsiteX2" fmla="*/ 2946400 w 3467100"/>
              <a:gd name="connsiteY2" fmla="*/ 635000 h 635000"/>
              <a:gd name="connsiteX3" fmla="*/ 3467100 w 3467100"/>
              <a:gd name="connsiteY3" fmla="*/ 177800 h 635000"/>
            </a:gdLst>
            <a:ahLst/>
            <a:cxnLst>
              <a:cxn ang="0">
                <a:pos x="connsiteX0" y="connsiteY0"/>
              </a:cxn>
              <a:cxn ang="0">
                <a:pos x="connsiteX1" y="connsiteY1"/>
              </a:cxn>
              <a:cxn ang="0">
                <a:pos x="connsiteX2" y="connsiteY2"/>
              </a:cxn>
              <a:cxn ang="0">
                <a:pos x="connsiteX3" y="connsiteY3"/>
              </a:cxn>
            </a:cxnLst>
            <a:rect l="l" t="t" r="r" b="b"/>
            <a:pathLst>
              <a:path w="3467100" h="635000">
                <a:moveTo>
                  <a:pt x="0" y="0"/>
                </a:moveTo>
                <a:lnTo>
                  <a:pt x="698500" y="635000"/>
                </a:lnTo>
                <a:lnTo>
                  <a:pt x="2946400" y="635000"/>
                </a:lnTo>
                <a:lnTo>
                  <a:pt x="3467100" y="177800"/>
                </a:lnTo>
              </a:path>
            </a:pathLst>
          </a:custGeom>
          <a:noFill/>
          <a:ln w="28575">
            <a:solidFill>
              <a:srgbClr val="00B0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501D369C-503A-4265-A3CB-BA7A0517E70A}"/>
              </a:ext>
            </a:extLst>
          </p:cNvPr>
          <p:cNvSpPr txBox="1"/>
          <p:nvPr/>
        </p:nvSpPr>
        <p:spPr bwMode="gray">
          <a:xfrm>
            <a:off x="4009149" y="3262401"/>
            <a:ext cx="1369286" cy="307777"/>
          </a:xfrm>
          <a:prstGeom prst="rect">
            <a:avLst/>
          </a:prstGeom>
          <a:noFill/>
        </p:spPr>
        <p:txBody>
          <a:bodyPr wrap="square" rtlCol="0">
            <a:noAutofit/>
          </a:bodyPr>
          <a:lstStyle/>
          <a:p>
            <a:pPr fontAlgn="ctr"/>
            <a:r>
              <a:rPr lang="en-US"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&lt;R1, Blue, R4&gt;</a:t>
            </a:r>
          </a:p>
        </p:txBody>
      </p:sp>
      <p:sp>
        <p:nvSpPr>
          <p:cNvPr id="49" name="文本框 48">
            <a:extLst>
              <a:ext uri="{FF2B5EF4-FFF2-40B4-BE49-F238E27FC236}">
                <a16:creationId xmlns="" xmlns:a16="http://schemas.microsoft.com/office/drawing/2014/main" id="{50816A88-5D84-413D-BDFD-80E90F9EE804}"/>
              </a:ext>
            </a:extLst>
          </p:cNvPr>
          <p:cNvSpPr txBox="1"/>
          <p:nvPr/>
        </p:nvSpPr>
        <p:spPr bwMode="gray">
          <a:xfrm>
            <a:off x="2788573" y="4961228"/>
            <a:ext cx="8971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0" name="文本框 49">
            <a:extLst>
              <a:ext uri="{FF2B5EF4-FFF2-40B4-BE49-F238E27FC236}">
                <a16:creationId xmlns="" xmlns:a16="http://schemas.microsoft.com/office/drawing/2014/main" id="{C6A82781-0626-41AC-AF77-E6D216E183D9}"/>
              </a:ext>
            </a:extLst>
          </p:cNvPr>
          <p:cNvSpPr txBox="1"/>
          <p:nvPr/>
        </p:nvSpPr>
        <p:spPr bwMode="gray">
          <a:xfrm>
            <a:off x="6462563" y="4938873"/>
            <a:ext cx="4058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51" name="图片 50">
            <a:extLst>
              <a:ext uri="{FF2B5EF4-FFF2-40B4-BE49-F238E27FC236}">
                <a16:creationId xmlns="" xmlns:a16="http://schemas.microsoft.com/office/drawing/2014/main" id="{1C0B23B6-43C4-46D1-90A2-D31B75BF3EB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1768" y="4494020"/>
            <a:ext cx="449821" cy="368854"/>
          </a:xfrm>
          <a:prstGeom prst="rect">
            <a:avLst/>
          </a:prstGeom>
        </p:spPr>
      </p:pic>
      <p:cxnSp>
        <p:nvCxnSpPr>
          <p:cNvPr id="54" name="直接连接符 53">
            <a:extLst>
              <a:ext uri="{FF2B5EF4-FFF2-40B4-BE49-F238E27FC236}">
                <a16:creationId xmlns="" xmlns:a16="http://schemas.microsoft.com/office/drawing/2014/main" id="{5D4F78B9-612D-4518-9D00-9F9A0503FC3E}"/>
              </a:ext>
            </a:extLst>
          </p:cNvPr>
          <p:cNvCxnSpPr>
            <a:cxnSpLocks/>
            <a:stCxn id="51" idx="3"/>
            <a:endCxn id="12" idx="1"/>
          </p:cNvCxnSpPr>
          <p:nvPr/>
        </p:nvCxnSpPr>
        <p:spPr bwMode="gray">
          <a:xfrm>
            <a:off x="1291589" y="4678447"/>
            <a:ext cx="15172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49F328A9-6506-4579-B5A8-298B71DBF692}"/>
              </a:ext>
            </a:extLst>
          </p:cNvPr>
          <p:cNvSpPr txBox="1"/>
          <p:nvPr/>
        </p:nvSpPr>
        <p:spPr bwMode="gray">
          <a:xfrm>
            <a:off x="857008" y="4961228"/>
            <a:ext cx="89712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grpSp>
        <p:nvGrpSpPr>
          <p:cNvPr id="58" name="组合 57">
            <a:extLst>
              <a:ext uri="{FF2B5EF4-FFF2-40B4-BE49-F238E27FC236}">
                <a16:creationId xmlns="" xmlns:a16="http://schemas.microsoft.com/office/drawing/2014/main" id="{B67C0AF3-4C8C-43FE-923A-9CEFB6C380CE}"/>
              </a:ext>
            </a:extLst>
          </p:cNvPr>
          <p:cNvGrpSpPr/>
          <p:nvPr/>
        </p:nvGrpSpPr>
        <p:grpSpPr bwMode="gray">
          <a:xfrm>
            <a:off x="1449823" y="3254018"/>
            <a:ext cx="1032655" cy="1179072"/>
            <a:chOff x="2724673" y="3455181"/>
            <a:chExt cx="1250343" cy="1427630"/>
          </a:xfrm>
        </p:grpSpPr>
        <p:sp>
          <p:nvSpPr>
            <p:cNvPr id="59" name="forms_324103">
              <a:extLst>
                <a:ext uri="{FF2B5EF4-FFF2-40B4-BE49-F238E27FC236}">
                  <a16:creationId xmlns="" xmlns:a16="http://schemas.microsoft.com/office/drawing/2014/main" id="{0E10D421-23C5-4599-AA33-3395933FE71C}"/>
                </a:ext>
              </a:extLst>
            </p:cNvPr>
            <p:cNvSpPr>
              <a:spLocks noChangeAspect="1"/>
            </p:cNvSpPr>
            <p:nvPr/>
          </p:nvSpPr>
          <p:spPr bwMode="gray">
            <a:xfrm>
              <a:off x="3078524" y="3547393"/>
              <a:ext cx="503319" cy="609686"/>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rgbClr val="56C4D2"/>
            </a:solidFill>
            <a:ln>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 xmlns:a16="http://schemas.microsoft.com/office/drawing/2014/main" id="{3B5F7F81-44DC-4FD5-873A-DA0DCEEC9213}"/>
                </a:ext>
              </a:extLst>
            </p:cNvPr>
            <p:cNvGrpSpPr/>
            <p:nvPr/>
          </p:nvGrpSpPr>
          <p:grpSpPr bwMode="gray">
            <a:xfrm>
              <a:off x="2724673" y="3455181"/>
              <a:ext cx="1250343" cy="1427630"/>
              <a:chOff x="2724673" y="3455181"/>
              <a:chExt cx="1250343" cy="1427630"/>
            </a:xfrm>
          </p:grpSpPr>
          <p:sp>
            <p:nvSpPr>
              <p:cNvPr id="61" name="圆角矩形标注 102">
                <a:extLst>
                  <a:ext uri="{FF2B5EF4-FFF2-40B4-BE49-F238E27FC236}">
                    <a16:creationId xmlns="" xmlns:a16="http://schemas.microsoft.com/office/drawing/2014/main" id="{3792AE90-F0BB-44C4-BFEE-76390917F959}"/>
                  </a:ext>
                </a:extLst>
              </p:cNvPr>
              <p:cNvSpPr/>
              <p:nvPr/>
            </p:nvSpPr>
            <p:spPr bwMode="gray">
              <a:xfrm>
                <a:off x="2790705" y="3455181"/>
                <a:ext cx="1101230" cy="1427630"/>
              </a:xfrm>
              <a:prstGeom prst="wedgeRoundRectCallout">
                <a:avLst>
                  <a:gd name="adj1" fmla="val 42754"/>
                  <a:gd name="adj2" fmla="val 62684"/>
                  <a:gd name="adj3" fmla="val 16667"/>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 xmlns:a16="http://schemas.microsoft.com/office/drawing/2014/main" id="{1993A784-7B7D-4F33-9BCD-69F52FD2AF90}"/>
                  </a:ext>
                </a:extLst>
              </p:cNvPr>
              <p:cNvSpPr txBox="1"/>
              <p:nvPr/>
            </p:nvSpPr>
            <p:spPr bwMode="gray">
              <a:xfrm>
                <a:off x="2724673" y="4203159"/>
                <a:ext cx="1250343" cy="633519"/>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route</a:t>
                </a:r>
              </a:p>
              <a:p>
                <a:pPr algn="ctr" fontAlgn="ctr"/>
                <a:r>
                  <a:rPr lang="en-US" sz="1400"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rPr>
                  <a:t>(Blue)</a:t>
                </a:r>
              </a:p>
            </p:txBody>
          </p:sp>
        </p:grpSp>
      </p:grpSp>
      <p:sp>
        <p:nvSpPr>
          <p:cNvPr id="64" name="任意多边形: 形状 63">
            <a:extLst>
              <a:ext uri="{FF2B5EF4-FFF2-40B4-BE49-F238E27FC236}">
                <a16:creationId xmlns="" xmlns:a16="http://schemas.microsoft.com/office/drawing/2014/main" id="{5D91017C-8DE3-479E-B5C5-119CCF12FDD2}"/>
              </a:ext>
            </a:extLst>
          </p:cNvPr>
          <p:cNvSpPr/>
          <p:nvPr/>
        </p:nvSpPr>
        <p:spPr bwMode="gray">
          <a:xfrm>
            <a:off x="2354321" y="4203823"/>
            <a:ext cx="723900" cy="147097"/>
          </a:xfrm>
          <a:custGeom>
            <a:avLst/>
            <a:gdLst>
              <a:gd name="connsiteX0" fmla="*/ 0 w 723900"/>
              <a:gd name="connsiteY0" fmla="*/ 95250 h 147097"/>
              <a:gd name="connsiteX1" fmla="*/ 304800 w 723900"/>
              <a:gd name="connsiteY1" fmla="*/ 142875 h 147097"/>
              <a:gd name="connsiteX2" fmla="*/ 723900 w 723900"/>
              <a:gd name="connsiteY2" fmla="*/ 0 h 147097"/>
            </a:gdLst>
            <a:ahLst/>
            <a:cxnLst>
              <a:cxn ang="0">
                <a:pos x="connsiteX0" y="connsiteY0"/>
              </a:cxn>
              <a:cxn ang="0">
                <a:pos x="connsiteX1" y="connsiteY1"/>
              </a:cxn>
              <a:cxn ang="0">
                <a:pos x="connsiteX2" y="connsiteY2"/>
              </a:cxn>
            </a:cxnLst>
            <a:rect l="l" t="t" r="r" b="b"/>
            <a:pathLst>
              <a:path w="723900" h="147097">
                <a:moveTo>
                  <a:pt x="0" y="95250"/>
                </a:moveTo>
                <a:cubicBezTo>
                  <a:pt x="92075" y="127000"/>
                  <a:pt x="184150" y="158750"/>
                  <a:pt x="304800" y="142875"/>
                </a:cubicBezTo>
                <a:cubicBezTo>
                  <a:pt x="425450" y="127000"/>
                  <a:pt x="619125" y="46037"/>
                  <a:pt x="723900" y="0"/>
                </a:cubicBezTo>
              </a:path>
            </a:pathLst>
          </a:custGeom>
          <a:noFill/>
          <a:ln w="38100">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 xmlns:a16="http://schemas.microsoft.com/office/drawing/2014/main" id="{1787682F-1214-464F-B47B-9330EF151F1B}"/>
              </a:ext>
            </a:extLst>
          </p:cNvPr>
          <p:cNvSpPr/>
          <p:nvPr/>
        </p:nvSpPr>
        <p:spPr bwMode="gray">
          <a:xfrm>
            <a:off x="7223508" y="3398248"/>
            <a:ext cx="4244592" cy="2060527"/>
          </a:xfrm>
          <a:prstGeom prst="rect">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31363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b="1" dirty="0">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486554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33229A1-8659-4DE4-BD3E-FE1FC256AEFB}"/>
              </a:ext>
            </a:extLst>
          </p:cNvPr>
          <p:cNvSpPr>
            <a:spLocks noGrp="1"/>
          </p:cNvSpPr>
          <p:nvPr>
            <p:ph type="title"/>
          </p:nvPr>
        </p:nvSpPr>
        <p:spPr bwMode="gray"/>
        <p:txBody>
          <a:bodyPr/>
          <a:lstStyle/>
          <a:p>
            <a:r>
              <a:rPr lang="en-US"/>
              <a:t>Network Congestion Background</a:t>
            </a:r>
            <a:endParaRPr lang="en-US" dirty="0"/>
          </a:p>
        </p:txBody>
      </p:sp>
      <p:sp>
        <p:nvSpPr>
          <p:cNvPr id="4" name="TextBox 193">
            <a:extLst>
              <a:ext uri="{FF2B5EF4-FFF2-40B4-BE49-F238E27FC236}">
                <a16:creationId xmlns="" xmlns:a16="http://schemas.microsoft.com/office/drawing/2014/main" id="{285476BB-03F5-488A-9A03-EB06BA344D66}"/>
              </a:ext>
            </a:extLst>
          </p:cNvPr>
          <p:cNvSpPr txBox="1"/>
          <p:nvPr/>
        </p:nvSpPr>
        <p:spPr bwMode="gray">
          <a:xfrm>
            <a:off x="555797" y="3969604"/>
            <a:ext cx="4830660" cy="2118843"/>
          </a:xfrm>
          <a:prstGeom prst="rect">
            <a:avLst/>
          </a:prstGeom>
          <a:noFill/>
          <a:ln>
            <a:solidFill>
              <a:schemeClr val="bg1"/>
            </a:solidFill>
          </a:ln>
        </p:spPr>
        <p:txBody>
          <a:bodyPr wrap="square" rtlCol="0">
            <a:noAutofit/>
          </a:bodyPr>
          <a:lstStyle/>
          <a:p>
            <a:pPr indent="-257106" fontAlgn="ctr">
              <a:lnSpc>
                <a:spcPct val="120000"/>
              </a:lnSpc>
              <a:defRPr/>
            </a:pP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The network computes forwarding paths based on bandwidth. The link from Router C to Router D is the shortest forwarding path. The rate of service traffic from Router C to Router D exceeds the link bandwidth, and packet loss occurs. Although other links are idle, the algorithm still selects the shortest path for traffic forwarding. From a global perspective, the optimal traffic forwarding path is C -&gt; A -&gt; D in this situation.</a:t>
            </a:r>
          </a:p>
        </p:txBody>
      </p:sp>
      <p:sp>
        <p:nvSpPr>
          <p:cNvPr id="5" name="TextBox 307">
            <a:extLst>
              <a:ext uri="{FF2B5EF4-FFF2-40B4-BE49-F238E27FC236}">
                <a16:creationId xmlns="" xmlns:a16="http://schemas.microsoft.com/office/drawing/2014/main" id="{A39AE121-70BF-47FE-8149-42ADBE4D1F88}"/>
              </a:ext>
            </a:extLst>
          </p:cNvPr>
          <p:cNvSpPr txBox="1"/>
          <p:nvPr/>
        </p:nvSpPr>
        <p:spPr bwMode="gray">
          <a:xfrm>
            <a:off x="642821" y="3573548"/>
            <a:ext cx="1986390" cy="323165"/>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Used bandwidth/Total bandwidth</a:t>
            </a:r>
          </a:p>
        </p:txBody>
      </p:sp>
      <p:sp>
        <p:nvSpPr>
          <p:cNvPr id="6" name="TextBox 315">
            <a:extLst>
              <a:ext uri="{FF2B5EF4-FFF2-40B4-BE49-F238E27FC236}">
                <a16:creationId xmlns="" xmlns:a16="http://schemas.microsoft.com/office/drawing/2014/main" id="{38CBA1F3-A9A6-40A1-A6AB-182FC732497A}"/>
              </a:ext>
            </a:extLst>
          </p:cNvPr>
          <p:cNvSpPr txBox="1"/>
          <p:nvPr/>
        </p:nvSpPr>
        <p:spPr bwMode="gray">
          <a:xfrm>
            <a:off x="5531002" y="3964451"/>
            <a:ext cx="5994248" cy="331324"/>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Global path computation for optimal tunnel path adjustment:</a:t>
            </a:r>
          </a:p>
        </p:txBody>
      </p:sp>
      <p:cxnSp>
        <p:nvCxnSpPr>
          <p:cNvPr id="7" name="Straight Connector 526">
            <a:extLst>
              <a:ext uri="{FF2B5EF4-FFF2-40B4-BE49-F238E27FC236}">
                <a16:creationId xmlns="" xmlns:a16="http://schemas.microsoft.com/office/drawing/2014/main" id="{6A1CE9BA-8268-4D31-98FC-9C3DCBBB81E9}"/>
              </a:ext>
            </a:extLst>
          </p:cNvPr>
          <p:cNvCxnSpPr>
            <a:cxnSpLocks/>
            <a:stCxn id="16" idx="1"/>
            <a:endCxn id="9" idx="1"/>
          </p:cNvCxnSpPr>
          <p:nvPr/>
        </p:nvCxnSpPr>
        <p:spPr bwMode="gray">
          <a:xfrm flipH="1">
            <a:off x="1094477" y="2051139"/>
            <a:ext cx="1497568" cy="6859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Straight Connector 526">
            <a:extLst>
              <a:ext uri="{FF2B5EF4-FFF2-40B4-BE49-F238E27FC236}">
                <a16:creationId xmlns="" xmlns:a16="http://schemas.microsoft.com/office/drawing/2014/main" id="{2ABEFCD2-5E93-4E82-A55A-3848B247759B}"/>
              </a:ext>
            </a:extLst>
          </p:cNvPr>
          <p:cNvCxnSpPr>
            <a:cxnSpLocks/>
            <a:stCxn id="9" idx="1"/>
            <a:endCxn id="17" idx="1"/>
          </p:cNvCxnSpPr>
          <p:nvPr/>
        </p:nvCxnSpPr>
        <p:spPr bwMode="gray">
          <a:xfrm>
            <a:off x="1094477" y="2737071"/>
            <a:ext cx="1502606" cy="6859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a:extLst>
              <a:ext uri="{FF2B5EF4-FFF2-40B4-BE49-F238E27FC236}">
                <a16:creationId xmlns="" xmlns:a16="http://schemas.microsoft.com/office/drawing/2014/main" id="{4A137116-50E7-4EC3-9479-21D67DA2043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4477" y="2542574"/>
            <a:ext cx="474383" cy="388994"/>
          </a:xfrm>
          <a:prstGeom prst="rect">
            <a:avLst/>
          </a:prstGeom>
        </p:spPr>
      </p:pic>
      <p:cxnSp>
        <p:nvCxnSpPr>
          <p:cNvPr id="10" name="Straight Connector 526">
            <a:extLst>
              <a:ext uri="{FF2B5EF4-FFF2-40B4-BE49-F238E27FC236}">
                <a16:creationId xmlns="" xmlns:a16="http://schemas.microsoft.com/office/drawing/2014/main" id="{56D68C67-A702-417C-BE62-19CF29669D6E}"/>
              </a:ext>
            </a:extLst>
          </p:cNvPr>
          <p:cNvCxnSpPr>
            <a:cxnSpLocks/>
            <a:stCxn id="13" idx="0"/>
            <a:endCxn id="12" idx="2"/>
          </p:cNvCxnSpPr>
          <p:nvPr/>
        </p:nvCxnSpPr>
        <p:spPr bwMode="gray">
          <a:xfrm flipV="1">
            <a:off x="4331842" y="2245636"/>
            <a:ext cx="0"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1" name="组合 10">
            <a:extLst>
              <a:ext uri="{FF2B5EF4-FFF2-40B4-BE49-F238E27FC236}">
                <a16:creationId xmlns="" xmlns:a16="http://schemas.microsoft.com/office/drawing/2014/main" id="{61C65042-FFAB-49C9-8CE0-6804F58C6B58}"/>
              </a:ext>
            </a:extLst>
          </p:cNvPr>
          <p:cNvGrpSpPr/>
          <p:nvPr/>
        </p:nvGrpSpPr>
        <p:grpSpPr bwMode="gray">
          <a:xfrm>
            <a:off x="4094650" y="1856642"/>
            <a:ext cx="474383" cy="1760857"/>
            <a:chOff x="4207470" y="2170372"/>
            <a:chExt cx="474383" cy="1760857"/>
          </a:xfrm>
        </p:grpSpPr>
        <p:pic>
          <p:nvPicPr>
            <p:cNvPr id="12" name="图片 11">
              <a:extLst>
                <a:ext uri="{FF2B5EF4-FFF2-40B4-BE49-F238E27FC236}">
                  <a16:creationId xmlns="" xmlns:a16="http://schemas.microsoft.com/office/drawing/2014/main" id="{0B4DE8BB-15E1-45E9-9395-093730F2177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7470" y="2170372"/>
              <a:ext cx="474383" cy="388994"/>
            </a:xfrm>
            <a:prstGeom prst="rect">
              <a:avLst/>
            </a:prstGeom>
          </p:spPr>
        </p:pic>
        <p:pic>
          <p:nvPicPr>
            <p:cNvPr id="13" name="图片 12">
              <a:extLst>
                <a:ext uri="{FF2B5EF4-FFF2-40B4-BE49-F238E27FC236}">
                  <a16:creationId xmlns="" xmlns:a16="http://schemas.microsoft.com/office/drawing/2014/main" id="{E94B27F9-BA1D-46EB-92AF-58EB0F3A9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7470" y="3542235"/>
              <a:ext cx="474383" cy="388994"/>
            </a:xfrm>
            <a:prstGeom prst="rect">
              <a:avLst/>
            </a:prstGeom>
          </p:spPr>
        </p:pic>
      </p:grpSp>
      <p:cxnSp>
        <p:nvCxnSpPr>
          <p:cNvPr id="14" name="Straight Connector 526">
            <a:extLst>
              <a:ext uri="{FF2B5EF4-FFF2-40B4-BE49-F238E27FC236}">
                <a16:creationId xmlns="" xmlns:a16="http://schemas.microsoft.com/office/drawing/2014/main" id="{A58A1606-ADB6-4BD0-AF73-C5B668E4EE50}"/>
              </a:ext>
            </a:extLst>
          </p:cNvPr>
          <p:cNvCxnSpPr>
            <a:cxnSpLocks/>
          </p:cNvCxnSpPr>
          <p:nvPr/>
        </p:nvCxnSpPr>
        <p:spPr bwMode="gray">
          <a:xfrm flipV="1">
            <a:off x="2738672" y="3421332"/>
            <a:ext cx="1355978" cy="334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5" name="组合 14">
            <a:extLst>
              <a:ext uri="{FF2B5EF4-FFF2-40B4-BE49-F238E27FC236}">
                <a16:creationId xmlns="" xmlns:a16="http://schemas.microsoft.com/office/drawing/2014/main" id="{39BD63C2-2550-4913-B6D3-0CC56702C4AB}"/>
              </a:ext>
            </a:extLst>
          </p:cNvPr>
          <p:cNvGrpSpPr/>
          <p:nvPr/>
        </p:nvGrpSpPr>
        <p:grpSpPr bwMode="gray">
          <a:xfrm>
            <a:off x="2592045" y="1856642"/>
            <a:ext cx="479421" cy="1760857"/>
            <a:chOff x="2561736" y="2170372"/>
            <a:chExt cx="479421" cy="1760857"/>
          </a:xfrm>
        </p:grpSpPr>
        <p:pic>
          <p:nvPicPr>
            <p:cNvPr id="16" name="图片 15">
              <a:extLst>
                <a:ext uri="{FF2B5EF4-FFF2-40B4-BE49-F238E27FC236}">
                  <a16:creationId xmlns="" xmlns:a16="http://schemas.microsoft.com/office/drawing/2014/main" id="{925F51CB-649C-4003-B6EE-6D843056C2A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61736" y="2170372"/>
              <a:ext cx="474383" cy="388994"/>
            </a:xfrm>
            <a:prstGeom prst="rect">
              <a:avLst/>
            </a:prstGeom>
          </p:spPr>
        </p:pic>
        <p:pic>
          <p:nvPicPr>
            <p:cNvPr id="17" name="图片 16">
              <a:extLst>
                <a:ext uri="{FF2B5EF4-FFF2-40B4-BE49-F238E27FC236}">
                  <a16:creationId xmlns="" xmlns:a16="http://schemas.microsoft.com/office/drawing/2014/main" id="{264C8013-C3BE-4624-9AB8-7266EC383F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66774" y="3542235"/>
              <a:ext cx="474383" cy="388994"/>
            </a:xfrm>
            <a:prstGeom prst="rect">
              <a:avLst/>
            </a:prstGeom>
          </p:spPr>
        </p:pic>
      </p:grpSp>
      <p:cxnSp>
        <p:nvCxnSpPr>
          <p:cNvPr id="18" name="Straight Connector 526">
            <a:extLst>
              <a:ext uri="{FF2B5EF4-FFF2-40B4-BE49-F238E27FC236}">
                <a16:creationId xmlns="" xmlns:a16="http://schemas.microsoft.com/office/drawing/2014/main" id="{8A0FFA55-9D7C-423D-A452-A26E9966B922}"/>
              </a:ext>
            </a:extLst>
          </p:cNvPr>
          <p:cNvCxnSpPr>
            <a:cxnSpLocks/>
            <a:stCxn id="12" idx="1"/>
            <a:endCxn id="16" idx="3"/>
          </p:cNvCxnSpPr>
          <p:nvPr/>
        </p:nvCxnSpPr>
        <p:spPr bwMode="gray">
          <a:xfrm flipH="1">
            <a:off x="3066428" y="2051139"/>
            <a:ext cx="102822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F8C140F0-1A59-435F-960A-2C7C22D5A1A3}"/>
              </a:ext>
            </a:extLst>
          </p:cNvPr>
          <p:cNvCxnSpPr>
            <a:cxnSpLocks/>
            <a:stCxn id="17" idx="0"/>
            <a:endCxn id="16" idx="2"/>
          </p:cNvCxnSpPr>
          <p:nvPr/>
        </p:nvCxnSpPr>
        <p:spPr bwMode="gray">
          <a:xfrm flipH="1" flipV="1">
            <a:off x="2829237" y="2245636"/>
            <a:ext cx="5038" cy="9828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285">
            <a:extLst>
              <a:ext uri="{FF2B5EF4-FFF2-40B4-BE49-F238E27FC236}">
                <a16:creationId xmlns="" xmlns:a16="http://schemas.microsoft.com/office/drawing/2014/main" id="{81B7F83D-B078-4A52-A9E7-529C74A5F6C3}"/>
              </a:ext>
            </a:extLst>
          </p:cNvPr>
          <p:cNvSpPr txBox="1"/>
          <p:nvPr/>
        </p:nvSpPr>
        <p:spPr bwMode="gray">
          <a:xfrm>
            <a:off x="2661874" y="1567967"/>
            <a:ext cx="311304"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21" name="TextBox 285">
            <a:extLst>
              <a:ext uri="{FF2B5EF4-FFF2-40B4-BE49-F238E27FC236}">
                <a16:creationId xmlns="" xmlns:a16="http://schemas.microsoft.com/office/drawing/2014/main" id="{41CF8C74-57EF-4EDF-B673-0E0745CB0944}"/>
              </a:ext>
            </a:extLst>
          </p:cNvPr>
          <p:cNvSpPr txBox="1"/>
          <p:nvPr/>
        </p:nvSpPr>
        <p:spPr bwMode="gray">
          <a:xfrm>
            <a:off x="2676835" y="3663195"/>
            <a:ext cx="270660"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22" name="TextBox 285">
            <a:extLst>
              <a:ext uri="{FF2B5EF4-FFF2-40B4-BE49-F238E27FC236}">
                <a16:creationId xmlns="" xmlns:a16="http://schemas.microsoft.com/office/drawing/2014/main" id="{B158BC8B-44A2-4078-B393-0F18792D1311}"/>
              </a:ext>
            </a:extLst>
          </p:cNvPr>
          <p:cNvSpPr txBox="1"/>
          <p:nvPr/>
        </p:nvSpPr>
        <p:spPr bwMode="gray">
          <a:xfrm>
            <a:off x="1043599" y="2981143"/>
            <a:ext cx="301686"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23" name="TextBox 285">
            <a:extLst>
              <a:ext uri="{FF2B5EF4-FFF2-40B4-BE49-F238E27FC236}">
                <a16:creationId xmlns="" xmlns:a16="http://schemas.microsoft.com/office/drawing/2014/main" id="{C38F6903-D7D6-48C9-A6A6-0574A548283F}"/>
              </a:ext>
            </a:extLst>
          </p:cNvPr>
          <p:cNvSpPr txBox="1"/>
          <p:nvPr/>
        </p:nvSpPr>
        <p:spPr bwMode="gray">
          <a:xfrm>
            <a:off x="4164691" y="3669084"/>
            <a:ext cx="290464"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24" name="文本框 23">
            <a:extLst>
              <a:ext uri="{FF2B5EF4-FFF2-40B4-BE49-F238E27FC236}">
                <a16:creationId xmlns="" xmlns:a16="http://schemas.microsoft.com/office/drawing/2014/main" id="{67414831-75E9-483C-AEBC-3822B0742BA2}"/>
              </a:ext>
            </a:extLst>
          </p:cNvPr>
          <p:cNvSpPr txBox="1"/>
          <p:nvPr/>
        </p:nvSpPr>
        <p:spPr bwMode="gray">
          <a:xfrm>
            <a:off x="4211174" y="1567967"/>
            <a:ext cx="300082" cy="323165"/>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25" name="TextBox 287">
            <a:extLst>
              <a:ext uri="{FF2B5EF4-FFF2-40B4-BE49-F238E27FC236}">
                <a16:creationId xmlns="" xmlns:a16="http://schemas.microsoft.com/office/drawing/2014/main" id="{65CA8EBE-FF09-49D5-9C65-73323A80D7D2}"/>
              </a:ext>
            </a:extLst>
          </p:cNvPr>
          <p:cNvSpPr txBox="1"/>
          <p:nvPr/>
        </p:nvSpPr>
        <p:spPr bwMode="gray">
          <a:xfrm>
            <a:off x="1286956" y="3249491"/>
            <a:ext cx="748923" cy="323165"/>
          </a:xfrm>
          <a:prstGeom prst="rect">
            <a:avLst/>
          </a:prstGeom>
          <a:noFill/>
        </p:spPr>
        <p:txBody>
          <a:bodyPr wrap="square" rtlCol="0">
            <a:noAutofit/>
          </a:bodyPr>
          <a:lstStyle/>
          <a:p>
            <a:pPr fontAlgn="ctr"/>
            <a:r>
              <a:rPr lang="en-US" sz="15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6G</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/5G</a:t>
            </a:r>
          </a:p>
        </p:txBody>
      </p:sp>
      <p:sp>
        <p:nvSpPr>
          <p:cNvPr id="26" name="TextBox 288">
            <a:extLst>
              <a:ext uri="{FF2B5EF4-FFF2-40B4-BE49-F238E27FC236}">
                <a16:creationId xmlns="" xmlns:a16="http://schemas.microsoft.com/office/drawing/2014/main" id="{B71BFFAA-47FA-42E9-8F0D-96183AE6C84C}"/>
              </a:ext>
            </a:extLst>
          </p:cNvPr>
          <p:cNvSpPr txBox="1"/>
          <p:nvPr/>
        </p:nvSpPr>
        <p:spPr bwMode="gray">
          <a:xfrm>
            <a:off x="1397851" y="1855562"/>
            <a:ext cx="748923" cy="323165"/>
          </a:xfrm>
          <a:prstGeom prst="rect">
            <a:avLst/>
          </a:prstGeom>
          <a:noFill/>
        </p:spPr>
        <p:txBody>
          <a:bodyPr wrap="square" rtlCol="0">
            <a:noAutofit/>
          </a:bodyPr>
          <a:lstStyle/>
          <a:p>
            <a:pPr fontAlgn="ctr"/>
            <a:r>
              <a:rPr lang="en-US" sz="15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1G</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/5G</a:t>
            </a:r>
          </a:p>
        </p:txBody>
      </p:sp>
      <p:sp>
        <p:nvSpPr>
          <p:cNvPr id="27" name="TextBox 289">
            <a:extLst>
              <a:ext uri="{FF2B5EF4-FFF2-40B4-BE49-F238E27FC236}">
                <a16:creationId xmlns="" xmlns:a16="http://schemas.microsoft.com/office/drawing/2014/main" id="{55B74464-4E45-45C1-9A7A-BBB4ECDC8590}"/>
              </a:ext>
            </a:extLst>
          </p:cNvPr>
          <p:cNvSpPr txBox="1"/>
          <p:nvPr/>
        </p:nvSpPr>
        <p:spPr bwMode="gray">
          <a:xfrm>
            <a:off x="2840250" y="2570249"/>
            <a:ext cx="856325" cy="323165"/>
          </a:xfrm>
          <a:prstGeom prst="rect">
            <a:avLst/>
          </a:prstGeom>
          <a:noFill/>
        </p:spPr>
        <p:txBody>
          <a:bodyPr wrap="square" rtlCol="0">
            <a:noAutofit/>
          </a:bodyPr>
          <a:lstStyle/>
          <a:p>
            <a:pPr fontAlgn="ctr"/>
            <a:r>
              <a:rPr lang="en-US" sz="15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rPr>
              <a:t>2G</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/10G</a:t>
            </a:r>
          </a:p>
        </p:txBody>
      </p:sp>
      <p:cxnSp>
        <p:nvCxnSpPr>
          <p:cNvPr id="28" name="直接箭头连接符 27">
            <a:extLst>
              <a:ext uri="{FF2B5EF4-FFF2-40B4-BE49-F238E27FC236}">
                <a16:creationId xmlns="" xmlns:a16="http://schemas.microsoft.com/office/drawing/2014/main" id="{4579BAC1-7359-49F9-AC2B-C5B853EC8588}"/>
              </a:ext>
            </a:extLst>
          </p:cNvPr>
          <p:cNvCxnSpPr>
            <a:cxnSpLocks/>
          </p:cNvCxnSpPr>
          <p:nvPr/>
        </p:nvCxnSpPr>
        <p:spPr bwMode="gray">
          <a:xfrm>
            <a:off x="1408939" y="3000451"/>
            <a:ext cx="1056103" cy="495416"/>
          </a:xfrm>
          <a:prstGeom prst="straightConnector1">
            <a:avLst/>
          </a:prstGeom>
          <a:ln w="571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任意多边形: 形状 28">
            <a:extLst>
              <a:ext uri="{FF2B5EF4-FFF2-40B4-BE49-F238E27FC236}">
                <a16:creationId xmlns="" xmlns:a16="http://schemas.microsoft.com/office/drawing/2014/main" id="{E2A47003-59FE-40C7-844C-84D126D9BAE8}"/>
              </a:ext>
            </a:extLst>
          </p:cNvPr>
          <p:cNvSpPr/>
          <p:nvPr/>
        </p:nvSpPr>
        <p:spPr bwMode="gray">
          <a:xfrm>
            <a:off x="1358132" y="2030481"/>
            <a:ext cx="1550964" cy="1192971"/>
          </a:xfrm>
          <a:custGeom>
            <a:avLst/>
            <a:gdLst>
              <a:gd name="connsiteX0" fmla="*/ 0 w 1460500"/>
              <a:gd name="connsiteY0" fmla="*/ 522682 h 1030682"/>
              <a:gd name="connsiteX1" fmla="*/ 1155700 w 1460500"/>
              <a:gd name="connsiteY1" fmla="*/ 14682 h 1030682"/>
              <a:gd name="connsiteX2" fmla="*/ 1460500 w 1460500"/>
              <a:gd name="connsiteY2" fmla="*/ 1030682 h 1030682"/>
              <a:gd name="connsiteX0" fmla="*/ 0 w 1460500"/>
              <a:gd name="connsiteY0" fmla="*/ 720726 h 1228726"/>
              <a:gd name="connsiteX1" fmla="*/ 1219200 w 1460500"/>
              <a:gd name="connsiteY1" fmla="*/ 9526 h 1228726"/>
              <a:gd name="connsiteX2" fmla="*/ 1460500 w 1460500"/>
              <a:gd name="connsiteY2" fmla="*/ 1228726 h 1228726"/>
              <a:gd name="connsiteX0" fmla="*/ 0 w 1560444"/>
              <a:gd name="connsiteY0" fmla="*/ 746322 h 1254322"/>
              <a:gd name="connsiteX1" fmla="*/ 1219200 w 1560444"/>
              <a:gd name="connsiteY1" fmla="*/ 35122 h 1254322"/>
              <a:gd name="connsiteX2" fmla="*/ 1460500 w 1560444"/>
              <a:gd name="connsiteY2" fmla="*/ 1254322 h 1254322"/>
              <a:gd name="connsiteX0" fmla="*/ 0 w 1560444"/>
              <a:gd name="connsiteY0" fmla="*/ 749343 h 1257343"/>
              <a:gd name="connsiteX1" fmla="*/ 1219200 w 1560444"/>
              <a:gd name="connsiteY1" fmla="*/ 38143 h 1257343"/>
              <a:gd name="connsiteX2" fmla="*/ 1460500 w 1560444"/>
              <a:gd name="connsiteY2" fmla="*/ 1257343 h 1257343"/>
              <a:gd name="connsiteX0" fmla="*/ 0 w 1560444"/>
              <a:gd name="connsiteY0" fmla="*/ 716945 h 1224945"/>
              <a:gd name="connsiteX1" fmla="*/ 1219200 w 1560444"/>
              <a:gd name="connsiteY1" fmla="*/ 5745 h 1224945"/>
              <a:gd name="connsiteX2" fmla="*/ 1460500 w 1560444"/>
              <a:gd name="connsiteY2" fmla="*/ 1224945 h 1224945"/>
              <a:gd name="connsiteX0" fmla="*/ 0 w 1509180"/>
              <a:gd name="connsiteY0" fmla="*/ 716945 h 1224945"/>
              <a:gd name="connsiteX1" fmla="*/ 1219200 w 1509180"/>
              <a:gd name="connsiteY1" fmla="*/ 5745 h 1224945"/>
              <a:gd name="connsiteX2" fmla="*/ 1460500 w 1509180"/>
              <a:gd name="connsiteY2" fmla="*/ 1224945 h 1224945"/>
              <a:gd name="connsiteX0" fmla="*/ 0 w 1643885"/>
              <a:gd name="connsiteY0" fmla="*/ 703241 h 1211241"/>
              <a:gd name="connsiteX1" fmla="*/ 1427376 w 1643885"/>
              <a:gd name="connsiteY1" fmla="*/ 5920 h 1211241"/>
              <a:gd name="connsiteX2" fmla="*/ 1460500 w 1643885"/>
              <a:gd name="connsiteY2" fmla="*/ 1211241 h 1211241"/>
              <a:gd name="connsiteX0" fmla="*/ 0 w 1682748"/>
              <a:gd name="connsiteY0" fmla="*/ 703241 h 1336147"/>
              <a:gd name="connsiteX1" fmla="*/ 1427376 w 1682748"/>
              <a:gd name="connsiteY1" fmla="*/ 5920 h 1336147"/>
              <a:gd name="connsiteX2" fmla="*/ 1585406 w 1682748"/>
              <a:gd name="connsiteY2" fmla="*/ 1336147 h 1336147"/>
              <a:gd name="connsiteX0" fmla="*/ 0 w 1728997"/>
              <a:gd name="connsiteY0" fmla="*/ 771846 h 1404752"/>
              <a:gd name="connsiteX1" fmla="*/ 1496768 w 1728997"/>
              <a:gd name="connsiteY1" fmla="*/ 5133 h 1404752"/>
              <a:gd name="connsiteX2" fmla="*/ 1585406 w 1728997"/>
              <a:gd name="connsiteY2" fmla="*/ 1404752 h 1404752"/>
              <a:gd name="connsiteX0" fmla="*/ 0 w 1728997"/>
              <a:gd name="connsiteY0" fmla="*/ 766713 h 1399619"/>
              <a:gd name="connsiteX1" fmla="*/ 1496768 w 1728997"/>
              <a:gd name="connsiteY1" fmla="*/ 0 h 1399619"/>
              <a:gd name="connsiteX2" fmla="*/ 1585406 w 1728997"/>
              <a:gd name="connsiteY2" fmla="*/ 1399619 h 1399619"/>
              <a:gd name="connsiteX0" fmla="*/ 0 w 1728997"/>
              <a:gd name="connsiteY0" fmla="*/ 766713 h 1399619"/>
              <a:gd name="connsiteX1" fmla="*/ 1496768 w 1728997"/>
              <a:gd name="connsiteY1" fmla="*/ 0 h 1399619"/>
              <a:gd name="connsiteX2" fmla="*/ 1585406 w 1728997"/>
              <a:gd name="connsiteY2" fmla="*/ 1399619 h 1399619"/>
              <a:gd name="connsiteX0" fmla="*/ 0 w 1748622"/>
              <a:gd name="connsiteY0" fmla="*/ 669564 h 1302470"/>
              <a:gd name="connsiteX1" fmla="*/ 1524525 w 1748622"/>
              <a:gd name="connsiteY1" fmla="*/ 0 h 1302470"/>
              <a:gd name="connsiteX2" fmla="*/ 1585406 w 1748622"/>
              <a:gd name="connsiteY2" fmla="*/ 1302470 h 1302470"/>
              <a:gd name="connsiteX0" fmla="*/ 0 w 1765494"/>
              <a:gd name="connsiteY0" fmla="*/ 669564 h 1357984"/>
              <a:gd name="connsiteX1" fmla="*/ 1524525 w 1765494"/>
              <a:gd name="connsiteY1" fmla="*/ 0 h 1357984"/>
              <a:gd name="connsiteX2" fmla="*/ 1640920 w 1765494"/>
              <a:gd name="connsiteY2" fmla="*/ 1357984 h 1357984"/>
              <a:gd name="connsiteX0" fmla="*/ 0 w 1765494"/>
              <a:gd name="connsiteY0" fmla="*/ 669564 h 1357984"/>
              <a:gd name="connsiteX1" fmla="*/ 1524525 w 1765494"/>
              <a:gd name="connsiteY1" fmla="*/ 0 h 1357984"/>
              <a:gd name="connsiteX2" fmla="*/ 1640920 w 1765494"/>
              <a:gd name="connsiteY2" fmla="*/ 1357984 h 1357984"/>
              <a:gd name="connsiteX0" fmla="*/ 0 w 1765494"/>
              <a:gd name="connsiteY0" fmla="*/ 669564 h 1357984"/>
              <a:gd name="connsiteX1" fmla="*/ 1524525 w 1765494"/>
              <a:gd name="connsiteY1" fmla="*/ 0 h 1357984"/>
              <a:gd name="connsiteX2" fmla="*/ 1640920 w 1765494"/>
              <a:gd name="connsiteY2" fmla="*/ 1357984 h 1357984"/>
            </a:gdLst>
            <a:ahLst/>
            <a:cxnLst>
              <a:cxn ang="0">
                <a:pos x="connsiteX0" y="connsiteY0"/>
              </a:cxn>
              <a:cxn ang="0">
                <a:pos x="connsiteX1" y="connsiteY1"/>
              </a:cxn>
              <a:cxn ang="0">
                <a:pos x="connsiteX2" y="connsiteY2"/>
              </a:cxn>
            </a:cxnLst>
            <a:rect l="l" t="t" r="r" b="b"/>
            <a:pathLst>
              <a:path w="1765494" h="1357984">
                <a:moveTo>
                  <a:pt x="0" y="669564"/>
                </a:moveTo>
                <a:cubicBezTo>
                  <a:pt x="377846" y="351366"/>
                  <a:pt x="803875" y="79517"/>
                  <a:pt x="1524525" y="0"/>
                </a:cubicBezTo>
                <a:cubicBezTo>
                  <a:pt x="2009243" y="156416"/>
                  <a:pt x="1607053" y="1209817"/>
                  <a:pt x="1640920" y="1357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a:extLst>
              <a:ext uri="{FF2B5EF4-FFF2-40B4-BE49-F238E27FC236}">
                <a16:creationId xmlns="" xmlns:a16="http://schemas.microsoft.com/office/drawing/2014/main" id="{1A60D3FB-9EFF-4293-BDAE-6982F002EEC8}"/>
              </a:ext>
            </a:extLst>
          </p:cNvPr>
          <p:cNvSpPr/>
          <p:nvPr/>
        </p:nvSpPr>
        <p:spPr bwMode="gray">
          <a:xfrm>
            <a:off x="466704" y="980369"/>
            <a:ext cx="4943919" cy="46901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Drawback of fixed bandwidth-based route selection and related solution</a:t>
            </a:r>
          </a:p>
        </p:txBody>
      </p:sp>
      <p:sp>
        <p:nvSpPr>
          <p:cNvPr id="31" name="圆角矩形 75">
            <a:extLst>
              <a:ext uri="{FF2B5EF4-FFF2-40B4-BE49-F238E27FC236}">
                <a16:creationId xmlns="" xmlns:a16="http://schemas.microsoft.com/office/drawing/2014/main" id="{D6DCB826-E610-493D-8783-877BAB178F6B}"/>
              </a:ext>
            </a:extLst>
          </p:cNvPr>
          <p:cNvSpPr/>
          <p:nvPr/>
        </p:nvSpPr>
        <p:spPr bwMode="gray">
          <a:xfrm>
            <a:off x="469838" y="1495805"/>
            <a:ext cx="4940785" cy="46734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a:extLst>
              <a:ext uri="{FF2B5EF4-FFF2-40B4-BE49-F238E27FC236}">
                <a16:creationId xmlns="" xmlns:a16="http://schemas.microsoft.com/office/drawing/2014/main" id="{3997C2A4-CAEB-4896-8616-4CC5F3001DF4}"/>
              </a:ext>
            </a:extLst>
          </p:cNvPr>
          <p:cNvSpPr/>
          <p:nvPr/>
        </p:nvSpPr>
        <p:spPr bwMode="gray">
          <a:xfrm>
            <a:off x="5504176" y="974019"/>
            <a:ext cx="6217986" cy="469019"/>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Drawback of sequenced tunnel establishment and related solution</a:t>
            </a:r>
          </a:p>
        </p:txBody>
      </p:sp>
      <p:sp>
        <p:nvSpPr>
          <p:cNvPr id="33" name="圆角矩形 75">
            <a:extLst>
              <a:ext uri="{FF2B5EF4-FFF2-40B4-BE49-F238E27FC236}">
                <a16:creationId xmlns="" xmlns:a16="http://schemas.microsoft.com/office/drawing/2014/main" id="{3C10B647-5B51-437D-9A37-FC14A9E5EA3B}"/>
              </a:ext>
            </a:extLst>
          </p:cNvPr>
          <p:cNvSpPr/>
          <p:nvPr/>
        </p:nvSpPr>
        <p:spPr bwMode="gray">
          <a:xfrm>
            <a:off x="5504176" y="1484312"/>
            <a:ext cx="6217986" cy="47071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4">
            <a:extLst>
              <a:ext uri="{FF2B5EF4-FFF2-40B4-BE49-F238E27FC236}">
                <a16:creationId xmlns="" xmlns:a16="http://schemas.microsoft.com/office/drawing/2014/main" id="{79F56AFB-C71E-440E-87FF-F6DE9F674114}"/>
              </a:ext>
            </a:extLst>
          </p:cNvPr>
          <p:cNvSpPr>
            <a:spLocks noChangeAspect="1"/>
          </p:cNvSpPr>
          <p:nvPr/>
        </p:nvSpPr>
        <p:spPr bwMode="gray">
          <a:xfrm>
            <a:off x="8004980" y="463786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nvGrpSpPr>
          <p:cNvPr id="35" name="组合 34">
            <a:extLst>
              <a:ext uri="{FF2B5EF4-FFF2-40B4-BE49-F238E27FC236}">
                <a16:creationId xmlns="" xmlns:a16="http://schemas.microsoft.com/office/drawing/2014/main" id="{52336204-66A6-43F0-9473-0FD09111A348}"/>
              </a:ext>
            </a:extLst>
          </p:cNvPr>
          <p:cNvGrpSpPr/>
          <p:nvPr/>
        </p:nvGrpSpPr>
        <p:grpSpPr bwMode="gray">
          <a:xfrm>
            <a:off x="6291953" y="4358793"/>
            <a:ext cx="4943919" cy="1767754"/>
            <a:chOff x="6291953" y="4290213"/>
            <a:chExt cx="4943919" cy="1767754"/>
          </a:xfrm>
        </p:grpSpPr>
        <p:grpSp>
          <p:nvGrpSpPr>
            <p:cNvPr id="36" name="组合 35">
              <a:extLst>
                <a:ext uri="{FF2B5EF4-FFF2-40B4-BE49-F238E27FC236}">
                  <a16:creationId xmlns="" xmlns:a16="http://schemas.microsoft.com/office/drawing/2014/main" id="{0BBCF265-B414-4D4D-8741-56AE6D34C60A}"/>
                </a:ext>
              </a:extLst>
            </p:cNvPr>
            <p:cNvGrpSpPr/>
            <p:nvPr/>
          </p:nvGrpSpPr>
          <p:grpSpPr bwMode="gray">
            <a:xfrm>
              <a:off x="6291953" y="4290213"/>
              <a:ext cx="4943919" cy="1767754"/>
              <a:chOff x="5917150" y="1649531"/>
              <a:chExt cx="5605808" cy="2004421"/>
            </a:xfrm>
          </p:grpSpPr>
          <p:pic>
            <p:nvPicPr>
              <p:cNvPr id="42" name="图片 41">
                <a:extLst>
                  <a:ext uri="{FF2B5EF4-FFF2-40B4-BE49-F238E27FC236}">
                    <a16:creationId xmlns="" xmlns:a16="http://schemas.microsoft.com/office/drawing/2014/main" id="{95890DDD-3E0A-4C1E-9E09-011D5F2EF75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1649531"/>
                <a:ext cx="524889" cy="442800"/>
              </a:xfrm>
              <a:prstGeom prst="rect">
                <a:avLst/>
              </a:prstGeom>
            </p:spPr>
          </p:pic>
          <p:pic>
            <p:nvPicPr>
              <p:cNvPr id="43" name="图片 42">
                <a:extLst>
                  <a:ext uri="{FF2B5EF4-FFF2-40B4-BE49-F238E27FC236}">
                    <a16:creationId xmlns="" xmlns:a16="http://schemas.microsoft.com/office/drawing/2014/main" id="{6B845FC4-317E-4548-AEAE-65C8671B8F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07707" y="1649531"/>
                <a:ext cx="524889" cy="442800"/>
              </a:xfrm>
              <a:prstGeom prst="rect">
                <a:avLst/>
              </a:prstGeom>
            </p:spPr>
          </p:pic>
          <p:pic>
            <p:nvPicPr>
              <p:cNvPr id="44" name="图片 43">
                <a:extLst>
                  <a:ext uri="{FF2B5EF4-FFF2-40B4-BE49-F238E27FC236}">
                    <a16:creationId xmlns="" xmlns:a16="http://schemas.microsoft.com/office/drawing/2014/main" id="{668564C1-C292-4C88-8ED5-07D0B509EC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34614" y="1649531"/>
                <a:ext cx="524889" cy="442800"/>
              </a:xfrm>
              <a:prstGeom prst="rect">
                <a:avLst/>
              </a:prstGeom>
            </p:spPr>
          </p:pic>
          <p:cxnSp>
            <p:nvCxnSpPr>
              <p:cNvPr id="45" name="Straight Connector 526">
                <a:extLst>
                  <a:ext uri="{FF2B5EF4-FFF2-40B4-BE49-F238E27FC236}">
                    <a16:creationId xmlns="" xmlns:a16="http://schemas.microsoft.com/office/drawing/2014/main" id="{C15DA738-3F03-4C87-9D33-53ED9B6585EF}"/>
                  </a:ext>
                </a:extLst>
              </p:cNvPr>
              <p:cNvCxnSpPr>
                <a:cxnSpLocks/>
                <a:stCxn id="43" idx="1"/>
                <a:endCxn id="47" idx="1"/>
              </p:cNvCxnSpPr>
              <p:nvPr/>
            </p:nvCxnSpPr>
            <p:spPr bwMode="gray">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6" name="Straight Connector 526">
                <a:extLst>
                  <a:ext uri="{FF2B5EF4-FFF2-40B4-BE49-F238E27FC236}">
                    <a16:creationId xmlns="" xmlns:a16="http://schemas.microsoft.com/office/drawing/2014/main" id="{C7929F48-96C5-4161-9195-FA6C9DCE9F59}"/>
                  </a:ext>
                </a:extLst>
              </p:cNvPr>
              <p:cNvCxnSpPr>
                <a:cxnSpLocks/>
                <a:stCxn id="47" idx="1"/>
                <a:endCxn id="51" idx="1"/>
              </p:cNvCxnSpPr>
              <p:nvPr/>
            </p:nvCxnSpPr>
            <p:spPr bwMode="gray">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7" name="图片 4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7150" y="2430342"/>
                <a:ext cx="524889" cy="442800"/>
              </a:xfrm>
              <a:prstGeom prst="rect">
                <a:avLst/>
              </a:prstGeom>
            </p:spPr>
          </p:pic>
          <p:cxnSp>
            <p:nvCxnSpPr>
              <p:cNvPr id="48" name="Straight Connector 526">
                <a:extLst>
                  <a:ext uri="{FF2B5EF4-FFF2-40B4-BE49-F238E27FC236}">
                    <a16:creationId xmlns="" xmlns:a16="http://schemas.microsoft.com/office/drawing/2014/main" id="{7CD40D81-2188-4EE1-8B73-013F68EB8CC1}"/>
                  </a:ext>
                </a:extLst>
              </p:cNvPr>
              <p:cNvCxnSpPr>
                <a:cxnSpLocks/>
                <a:stCxn id="49" idx="0"/>
                <a:endCxn id="42" idx="2"/>
              </p:cNvCxnSpPr>
              <p:nvPr/>
            </p:nvCxnSpPr>
            <p:spPr bwMode="gray">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9" name="图片 48">
                <a:extLst>
                  <a:ext uri="{FF2B5EF4-FFF2-40B4-BE49-F238E27FC236}">
                    <a16:creationId xmlns="" xmlns:a16="http://schemas.microsoft.com/office/drawing/2014/main" id="{DB4F162B-B293-4003-B6D6-2EC80127325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3211152"/>
                <a:ext cx="524889" cy="442800"/>
              </a:xfrm>
              <a:prstGeom prst="rect">
                <a:avLst/>
              </a:prstGeom>
            </p:spPr>
          </p:pic>
          <p:cxnSp>
            <p:nvCxnSpPr>
              <p:cNvPr id="50" name="Straight Connector 526">
                <a:extLst>
                  <a:ext uri="{FF2B5EF4-FFF2-40B4-BE49-F238E27FC236}">
                    <a16:creationId xmlns="" xmlns:a16="http://schemas.microsoft.com/office/drawing/2014/main" id="{663EB428-BF9D-4C65-BC8F-A0105213071C}"/>
                  </a:ext>
                </a:extLst>
              </p:cNvPr>
              <p:cNvCxnSpPr>
                <a:cxnSpLocks/>
                <a:endCxn id="49" idx="1"/>
              </p:cNvCxnSpPr>
              <p:nvPr/>
            </p:nvCxnSpPr>
            <p:spPr bwMode="gray">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1" name="图片 50">
                <a:extLst>
                  <a:ext uri="{FF2B5EF4-FFF2-40B4-BE49-F238E27FC236}">
                    <a16:creationId xmlns="" xmlns:a16="http://schemas.microsoft.com/office/drawing/2014/main" id="{753C1136-9ED6-4CE1-BD5F-29BBC2E6E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87380" y="3211152"/>
                <a:ext cx="524889" cy="442800"/>
              </a:xfrm>
              <a:prstGeom prst="rect">
                <a:avLst/>
              </a:prstGeom>
            </p:spPr>
          </p:pic>
          <p:cxnSp>
            <p:nvCxnSpPr>
              <p:cNvPr id="52" name="Straight Connector 526">
                <a:extLst>
                  <a:ext uri="{FF2B5EF4-FFF2-40B4-BE49-F238E27FC236}">
                    <a16:creationId xmlns="" xmlns:a16="http://schemas.microsoft.com/office/drawing/2014/main" id="{A4BCED31-AB9D-4FEC-8B6F-2BC8B17F9AC6}"/>
                  </a:ext>
                </a:extLst>
              </p:cNvPr>
              <p:cNvCxnSpPr>
                <a:cxnSpLocks/>
                <a:stCxn id="42" idx="1"/>
                <a:endCxn id="43" idx="3"/>
              </p:cNvCxnSpPr>
              <p:nvPr/>
            </p:nvCxnSpPr>
            <p:spPr bwMode="gray">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3" name="Straight Connector 526">
                <a:extLst>
                  <a:ext uri="{FF2B5EF4-FFF2-40B4-BE49-F238E27FC236}">
                    <a16:creationId xmlns="" xmlns:a16="http://schemas.microsoft.com/office/drawing/2014/main" id="{82F30C9D-BF97-4245-ABF2-53C35EEFAD46}"/>
                  </a:ext>
                </a:extLst>
              </p:cNvPr>
              <p:cNvCxnSpPr>
                <a:cxnSpLocks/>
                <a:stCxn id="42" idx="3"/>
                <a:endCxn id="44" idx="1"/>
              </p:cNvCxnSpPr>
              <p:nvPr/>
            </p:nvCxnSpPr>
            <p:spPr bwMode="gray">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TextBox 285">
                <a:extLst>
                  <a:ext uri="{FF2B5EF4-FFF2-40B4-BE49-F238E27FC236}">
                    <a16:creationId xmlns="" xmlns:a16="http://schemas.microsoft.com/office/drawing/2014/main" id="{634CB244-0CCB-4A4A-8CBD-EF95CC3BE64F}"/>
                  </a:ext>
                </a:extLst>
              </p:cNvPr>
              <p:cNvSpPr txBox="1"/>
              <p:nvPr/>
            </p:nvSpPr>
            <p:spPr bwMode="gray">
              <a:xfrm>
                <a:off x="6006340" y="287671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cxnSp>
            <p:nvCxnSpPr>
              <p:cNvPr id="55" name="Straight Connector 526">
                <a:extLst>
                  <a:ext uri="{FF2B5EF4-FFF2-40B4-BE49-F238E27FC236}">
                    <a16:creationId xmlns="" xmlns:a16="http://schemas.microsoft.com/office/drawing/2014/main" id="{9F566E81-2394-4075-A140-05AAD76C93FD}"/>
                  </a:ext>
                </a:extLst>
              </p:cNvPr>
              <p:cNvCxnSpPr>
                <a:cxnSpLocks/>
                <a:stCxn id="56" idx="1"/>
                <a:endCxn id="49" idx="3"/>
              </p:cNvCxnSpPr>
              <p:nvPr/>
            </p:nvCxnSpPr>
            <p:spPr bwMode="gray">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6" name="图片 55">
                <a:extLst>
                  <a:ext uri="{FF2B5EF4-FFF2-40B4-BE49-F238E27FC236}">
                    <a16:creationId xmlns="" xmlns:a16="http://schemas.microsoft.com/office/drawing/2014/main" id="{5B40C188-36CB-44C7-B802-91A233E660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7839" y="3211152"/>
                <a:ext cx="524889" cy="442800"/>
              </a:xfrm>
              <a:prstGeom prst="rect">
                <a:avLst/>
              </a:prstGeom>
            </p:spPr>
          </p:pic>
          <p:cxnSp>
            <p:nvCxnSpPr>
              <p:cNvPr id="57" name="Straight Connector 526">
                <a:extLst>
                  <a:ext uri="{FF2B5EF4-FFF2-40B4-BE49-F238E27FC236}">
                    <a16:creationId xmlns="" xmlns:a16="http://schemas.microsoft.com/office/drawing/2014/main" id="{CB1410D6-8B92-4B1F-A26D-47991426C7D4}"/>
                  </a:ext>
                </a:extLst>
              </p:cNvPr>
              <p:cNvCxnSpPr>
                <a:cxnSpLocks/>
                <a:stCxn id="59" idx="3"/>
                <a:endCxn id="44" idx="3"/>
              </p:cNvCxnSpPr>
              <p:nvPr/>
            </p:nvCxnSpPr>
            <p:spPr bwMode="gray">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8" name="Straight Connector 526">
                <a:extLst>
                  <a:ext uri="{FF2B5EF4-FFF2-40B4-BE49-F238E27FC236}">
                    <a16:creationId xmlns="" xmlns:a16="http://schemas.microsoft.com/office/drawing/2014/main" id="{C7485D8C-0194-4888-9BD5-ACAAE2A5331B}"/>
                  </a:ext>
                </a:extLst>
              </p:cNvPr>
              <p:cNvCxnSpPr>
                <a:cxnSpLocks/>
                <a:stCxn id="59" idx="3"/>
                <a:endCxn id="56" idx="3"/>
              </p:cNvCxnSpPr>
              <p:nvPr/>
            </p:nvCxnSpPr>
            <p:spPr bwMode="gray">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9" name="图片 58">
                <a:extLst>
                  <a:ext uri="{FF2B5EF4-FFF2-40B4-BE49-F238E27FC236}">
                    <a16:creationId xmlns="" xmlns:a16="http://schemas.microsoft.com/office/drawing/2014/main" id="{2285AE0F-260A-47C4-9767-78C431CB49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98069" y="2430342"/>
                <a:ext cx="524889" cy="442800"/>
              </a:xfrm>
              <a:prstGeom prst="rect">
                <a:avLst/>
              </a:prstGeom>
            </p:spPr>
          </p:pic>
          <p:sp>
            <p:nvSpPr>
              <p:cNvPr id="60" name="TextBox 285">
                <a:extLst>
                  <a:ext uri="{FF2B5EF4-FFF2-40B4-BE49-F238E27FC236}">
                    <a16:creationId xmlns="" xmlns:a16="http://schemas.microsoft.com/office/drawing/2014/main" id="{88AB4622-1973-4954-AEBD-C74077B27939}"/>
                  </a:ext>
                </a:extLst>
              </p:cNvPr>
              <p:cNvSpPr txBox="1"/>
              <p:nvPr/>
            </p:nvSpPr>
            <p:spPr bwMode="gray">
              <a:xfrm>
                <a:off x="7295211" y="2053908"/>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61" name="TextBox 285">
                <a:extLst>
                  <a:ext uri="{FF2B5EF4-FFF2-40B4-BE49-F238E27FC236}">
                    <a16:creationId xmlns="" xmlns:a16="http://schemas.microsoft.com/office/drawing/2014/main" id="{19F75D14-500A-4409-AE2F-66775EA4CF0B}"/>
                  </a:ext>
                </a:extLst>
              </p:cNvPr>
              <p:cNvSpPr txBox="1"/>
              <p:nvPr/>
            </p:nvSpPr>
            <p:spPr bwMode="gray">
              <a:xfrm>
                <a:off x="8682648" y="2041479"/>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62" name="TextBox 285">
                <a:extLst>
                  <a:ext uri="{FF2B5EF4-FFF2-40B4-BE49-F238E27FC236}">
                    <a16:creationId xmlns="" xmlns:a16="http://schemas.microsoft.com/office/drawing/2014/main" id="{B9694353-A481-449F-9145-922EEB9831FD}"/>
                  </a:ext>
                </a:extLst>
              </p:cNvPr>
              <p:cNvSpPr txBox="1"/>
              <p:nvPr/>
            </p:nvSpPr>
            <p:spPr bwMode="gray">
              <a:xfrm>
                <a:off x="11111782" y="292526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63" name="TextBox 285">
                <a:extLst>
                  <a:ext uri="{FF2B5EF4-FFF2-40B4-BE49-F238E27FC236}">
                    <a16:creationId xmlns="" xmlns:a16="http://schemas.microsoft.com/office/drawing/2014/main" id="{83926B8D-79A0-4EB9-9F06-2085371A5076}"/>
                  </a:ext>
                </a:extLst>
              </p:cNvPr>
              <p:cNvSpPr txBox="1"/>
              <p:nvPr/>
            </p:nvSpPr>
            <p:spPr bwMode="gray">
              <a:xfrm>
                <a:off x="9888288" y="2053906"/>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64" name="TextBox 285">
                <a:extLst>
                  <a:ext uri="{FF2B5EF4-FFF2-40B4-BE49-F238E27FC236}">
                    <a16:creationId xmlns="" xmlns:a16="http://schemas.microsoft.com/office/drawing/2014/main" id="{CADA6A87-9B53-4004-B910-EB6F35C3BE2E}"/>
                  </a:ext>
                </a:extLst>
              </p:cNvPr>
              <p:cNvSpPr txBox="1"/>
              <p:nvPr/>
            </p:nvSpPr>
            <p:spPr bwMode="gray">
              <a:xfrm>
                <a:off x="7293675"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65" name="TextBox 285">
                <a:extLst>
                  <a:ext uri="{FF2B5EF4-FFF2-40B4-BE49-F238E27FC236}">
                    <a16:creationId xmlns="" xmlns:a16="http://schemas.microsoft.com/office/drawing/2014/main" id="{822CD11C-E4A6-4328-BD36-DFF0AFABB332}"/>
                  </a:ext>
                </a:extLst>
              </p:cNvPr>
              <p:cNvSpPr txBox="1"/>
              <p:nvPr/>
            </p:nvSpPr>
            <p:spPr bwMode="gray">
              <a:xfrm>
                <a:off x="8718551"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a:t>
                </a:r>
              </a:p>
            </p:txBody>
          </p:sp>
          <p:sp>
            <p:nvSpPr>
              <p:cNvPr id="66" name="TextBox 285">
                <a:extLst>
                  <a:ext uri="{FF2B5EF4-FFF2-40B4-BE49-F238E27FC236}">
                    <a16:creationId xmlns="" xmlns:a16="http://schemas.microsoft.com/office/drawing/2014/main" id="{BA08BF5A-8975-4320-8EA5-67A9104175DD}"/>
                  </a:ext>
                </a:extLst>
              </p:cNvPr>
              <p:cNvSpPr txBox="1"/>
              <p:nvPr/>
            </p:nvSpPr>
            <p:spPr bwMode="gray">
              <a:xfrm>
                <a:off x="9837984"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H</a:t>
                </a:r>
              </a:p>
            </p:txBody>
          </p:sp>
        </p:grpSp>
        <p:sp>
          <p:nvSpPr>
            <p:cNvPr id="37" name="任意多边形: 形状 36">
              <a:extLst>
                <a:ext uri="{FF2B5EF4-FFF2-40B4-BE49-F238E27FC236}">
                  <a16:creationId xmlns="" xmlns:a16="http://schemas.microsoft.com/office/drawing/2014/main" id="{2C08BC10-5A07-4291-84A5-0C1C93651380}"/>
                </a:ext>
              </a:extLst>
            </p:cNvPr>
            <p:cNvSpPr/>
            <p:nvPr/>
          </p:nvSpPr>
          <p:spPr bwMode="gray">
            <a:xfrm>
              <a:off x="6547104" y="4372511"/>
              <a:ext cx="4425696" cy="772512"/>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 fmla="*/ 0 w 4425696"/>
                <a:gd name="connsiteY0" fmla="*/ 703995 h 703995"/>
                <a:gd name="connsiteX1" fmla="*/ 926592 w 4425696"/>
                <a:gd name="connsiteY1" fmla="*/ 82203 h 703995"/>
                <a:gd name="connsiteX2" fmla="*/ 2487168 w 4425696"/>
                <a:gd name="connsiteY2" fmla="*/ 21243 h 703995"/>
                <a:gd name="connsiteX3" fmla="*/ 3791712 w 4425696"/>
                <a:gd name="connsiteY3" fmla="*/ 216315 h 703995"/>
                <a:gd name="connsiteX4" fmla="*/ 4425696 w 4425696"/>
                <a:gd name="connsiteY4" fmla="*/ 691803 h 703995"/>
                <a:gd name="connsiteX0" fmla="*/ 0 w 4425696"/>
                <a:gd name="connsiteY0" fmla="*/ 773914 h 773914"/>
                <a:gd name="connsiteX1" fmla="*/ 92659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0390 h 770390"/>
                <a:gd name="connsiteX1" fmla="*/ 987552 w 4425696"/>
                <a:gd name="connsiteY1" fmla="*/ 185174 h 770390"/>
                <a:gd name="connsiteX2" fmla="*/ 2548128 w 4425696"/>
                <a:gd name="connsiteY2" fmla="*/ 2294 h 770390"/>
                <a:gd name="connsiteX3" fmla="*/ 3791712 w 4425696"/>
                <a:gd name="connsiteY3" fmla="*/ 282710 h 770390"/>
                <a:gd name="connsiteX4" fmla="*/ 4425696 w 4425696"/>
                <a:gd name="connsiteY4" fmla="*/ 758198 h 770390"/>
                <a:gd name="connsiteX0" fmla="*/ 0 w 4425696"/>
                <a:gd name="connsiteY0" fmla="*/ 773914 h 773914"/>
                <a:gd name="connsiteX1" fmla="*/ 98755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2512 h 772512"/>
                <a:gd name="connsiteX1" fmla="*/ 987552 w 4425696"/>
                <a:gd name="connsiteY1" fmla="*/ 150720 h 772512"/>
                <a:gd name="connsiteX2" fmla="*/ 2548128 w 4425696"/>
                <a:gd name="connsiteY2" fmla="*/ 4416 h 772512"/>
                <a:gd name="connsiteX3" fmla="*/ 3779520 w 4425696"/>
                <a:gd name="connsiteY3" fmla="*/ 260448 h 772512"/>
                <a:gd name="connsiteX4" fmla="*/ 4425696 w 4425696"/>
                <a:gd name="connsiteY4" fmla="*/ 760320 h 77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形状 37">
              <a:extLst>
                <a:ext uri="{FF2B5EF4-FFF2-40B4-BE49-F238E27FC236}">
                  <a16:creationId xmlns="" xmlns:a16="http://schemas.microsoft.com/office/drawing/2014/main" id="{0B885140-A6D9-4F9F-BAFE-6461D9667174}"/>
                </a:ext>
              </a:extLst>
            </p:cNvPr>
            <p:cNvSpPr/>
            <p:nvPr/>
          </p:nvSpPr>
          <p:spPr bwMode="gray">
            <a:xfrm>
              <a:off x="6620256" y="5254752"/>
              <a:ext cx="2060448" cy="654888"/>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8">
              <a:extLst>
                <a:ext uri="{FF2B5EF4-FFF2-40B4-BE49-F238E27FC236}">
                  <a16:creationId xmlns="" xmlns:a16="http://schemas.microsoft.com/office/drawing/2014/main" id="{A4E688DD-11D1-4067-B61F-0D3AF56A9EC5}"/>
                </a:ext>
              </a:extLst>
            </p:cNvPr>
            <p:cNvSpPr/>
            <p:nvPr/>
          </p:nvSpPr>
          <p:spPr bwMode="gray">
            <a:xfrm>
              <a:off x="8702608" y="4584193"/>
              <a:ext cx="1026608" cy="1273780"/>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 fmla="*/ 70907 w 973115"/>
                <a:gd name="connsiteY0" fmla="*/ 0 h 1245535"/>
                <a:gd name="connsiteX1" fmla="*/ 107483 w 973115"/>
                <a:gd name="connsiteY1" fmla="*/ 1085088 h 1245535"/>
                <a:gd name="connsiteX2" fmla="*/ 973115 w 973115"/>
                <a:gd name="connsiteY2" fmla="*/ 1219200 h 1245535"/>
                <a:gd name="connsiteX0" fmla="*/ 98112 w 1000320"/>
                <a:gd name="connsiteY0" fmla="*/ 0 h 1278694"/>
                <a:gd name="connsiteX1" fmla="*/ 85920 w 1000320"/>
                <a:gd name="connsiteY1" fmla="*/ 1158240 h 1278694"/>
                <a:gd name="connsiteX2" fmla="*/ 1000320 w 1000320"/>
                <a:gd name="connsiteY2" fmla="*/ 1219200 h 1278694"/>
                <a:gd name="connsiteX0" fmla="*/ 82712 w 984920"/>
                <a:gd name="connsiteY0" fmla="*/ 0 h 1319621"/>
                <a:gd name="connsiteX1" fmla="*/ 70520 w 984920"/>
                <a:gd name="connsiteY1" fmla="*/ 1158240 h 1319621"/>
                <a:gd name="connsiteX2" fmla="*/ 984920 w 984920"/>
                <a:gd name="connsiteY2" fmla="*/ 1219200 h 1319621"/>
                <a:gd name="connsiteX0" fmla="*/ 124400 w 1026608"/>
                <a:gd name="connsiteY0" fmla="*/ 0 h 1273780"/>
                <a:gd name="connsiteX1" fmla="*/ 112208 w 1026608"/>
                <a:gd name="connsiteY1" fmla="*/ 1158240 h 1273780"/>
                <a:gd name="connsiteX2" fmla="*/ 1026608 w 1026608"/>
                <a:gd name="connsiteY2" fmla="*/ 1219200 h 1273780"/>
              </a:gdLst>
              <a:ahLst/>
              <a:cxnLst>
                <a:cxn ang="0">
                  <a:pos x="connsiteX0" y="connsiteY0"/>
                </a:cxn>
                <a:cxn ang="0">
                  <a:pos x="connsiteX1" y="connsiteY1"/>
                </a:cxn>
                <a:cxn ang="0">
                  <a:pos x="connsiteX2" y="connsiteY2"/>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a:extLst>
                <a:ext uri="{FF2B5EF4-FFF2-40B4-BE49-F238E27FC236}">
                  <a16:creationId xmlns="" xmlns:a16="http://schemas.microsoft.com/office/drawing/2014/main" id="{F6BB7372-4C7A-4696-8B23-40120CCA54A7}"/>
                </a:ext>
              </a:extLst>
            </p:cNvPr>
            <p:cNvSpPr>
              <a:spLocks noChangeAspect="1"/>
            </p:cNvSpPr>
            <p:nvPr/>
          </p:nvSpPr>
          <p:spPr bwMode="gray">
            <a:xfrm>
              <a:off x="7056666" y="543175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1" name="Oval 4">
              <a:extLst>
                <a:ext uri="{FF2B5EF4-FFF2-40B4-BE49-F238E27FC236}">
                  <a16:creationId xmlns="" xmlns:a16="http://schemas.microsoft.com/office/drawing/2014/main" id="{CBBE8463-E2F8-4835-AC20-44DC10782094}"/>
                </a:ext>
              </a:extLst>
            </p:cNvPr>
            <p:cNvSpPr>
              <a:spLocks noChangeAspect="1"/>
            </p:cNvSpPr>
            <p:nvPr/>
          </p:nvSpPr>
          <p:spPr bwMode="gray">
            <a:xfrm>
              <a:off x="8653713" y="509506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grpSp>
        <p:nvGrpSpPr>
          <p:cNvPr id="67" name="组合 66">
            <a:extLst>
              <a:ext uri="{FF2B5EF4-FFF2-40B4-BE49-F238E27FC236}">
                <a16:creationId xmlns="" xmlns:a16="http://schemas.microsoft.com/office/drawing/2014/main" id="{42E74F1C-4BD3-4B72-9703-40180E4038D0}"/>
              </a:ext>
            </a:extLst>
          </p:cNvPr>
          <p:cNvGrpSpPr/>
          <p:nvPr/>
        </p:nvGrpSpPr>
        <p:grpSpPr bwMode="gray">
          <a:xfrm>
            <a:off x="6279761" y="2161600"/>
            <a:ext cx="4943919" cy="1780744"/>
            <a:chOff x="6291953" y="2191318"/>
            <a:chExt cx="4943919" cy="1780744"/>
          </a:xfrm>
        </p:grpSpPr>
        <p:grpSp>
          <p:nvGrpSpPr>
            <p:cNvPr id="68" name="组合 67">
              <a:extLst>
                <a:ext uri="{FF2B5EF4-FFF2-40B4-BE49-F238E27FC236}">
                  <a16:creationId xmlns="" xmlns:a16="http://schemas.microsoft.com/office/drawing/2014/main" id="{0DE2C7AE-A1E0-4712-B0D0-F03C2B818966}"/>
                </a:ext>
              </a:extLst>
            </p:cNvPr>
            <p:cNvGrpSpPr/>
            <p:nvPr/>
          </p:nvGrpSpPr>
          <p:grpSpPr bwMode="gray">
            <a:xfrm>
              <a:off x="6291953" y="2204308"/>
              <a:ext cx="4943919" cy="1767754"/>
              <a:chOff x="5917150" y="1649531"/>
              <a:chExt cx="5605808" cy="2004421"/>
            </a:xfrm>
          </p:grpSpPr>
          <p:pic>
            <p:nvPicPr>
              <p:cNvPr id="76" name="图片 75">
                <a:extLst>
                  <a:ext uri="{FF2B5EF4-FFF2-40B4-BE49-F238E27FC236}">
                    <a16:creationId xmlns="" xmlns:a16="http://schemas.microsoft.com/office/drawing/2014/main" id="{F562CBF1-7754-4712-A560-88CEC35CAA1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1649531"/>
                <a:ext cx="524889" cy="442800"/>
              </a:xfrm>
              <a:prstGeom prst="rect">
                <a:avLst/>
              </a:prstGeom>
            </p:spPr>
          </p:pic>
          <p:pic>
            <p:nvPicPr>
              <p:cNvPr id="77" name="图片 76">
                <a:extLst>
                  <a:ext uri="{FF2B5EF4-FFF2-40B4-BE49-F238E27FC236}">
                    <a16:creationId xmlns="" xmlns:a16="http://schemas.microsoft.com/office/drawing/2014/main" id="{9DD3E580-E203-4CF8-B9E0-93DC7E4CD86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07707" y="1649531"/>
                <a:ext cx="524889" cy="442800"/>
              </a:xfrm>
              <a:prstGeom prst="rect">
                <a:avLst/>
              </a:prstGeom>
            </p:spPr>
          </p:pic>
          <p:pic>
            <p:nvPicPr>
              <p:cNvPr id="78" name="图片 77">
                <a:extLst>
                  <a:ext uri="{FF2B5EF4-FFF2-40B4-BE49-F238E27FC236}">
                    <a16:creationId xmlns="" xmlns:a16="http://schemas.microsoft.com/office/drawing/2014/main" id="{D1AC6B58-6E12-4F83-B062-08673DC9E1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34614" y="1649531"/>
                <a:ext cx="524889" cy="442800"/>
              </a:xfrm>
              <a:prstGeom prst="rect">
                <a:avLst/>
              </a:prstGeom>
            </p:spPr>
          </p:pic>
          <p:cxnSp>
            <p:nvCxnSpPr>
              <p:cNvPr id="79" name="Straight Connector 526">
                <a:extLst>
                  <a:ext uri="{FF2B5EF4-FFF2-40B4-BE49-F238E27FC236}">
                    <a16:creationId xmlns="" xmlns:a16="http://schemas.microsoft.com/office/drawing/2014/main" id="{91B544A0-03A4-4396-9C40-DA06E71BE916}"/>
                  </a:ext>
                </a:extLst>
              </p:cNvPr>
              <p:cNvCxnSpPr>
                <a:cxnSpLocks/>
                <a:stCxn id="77" idx="1"/>
                <a:endCxn id="81" idx="1"/>
              </p:cNvCxnSpPr>
              <p:nvPr/>
            </p:nvCxnSpPr>
            <p:spPr bwMode="gray">
              <a:xfrm flipH="1">
                <a:off x="5917150" y="1870931"/>
                <a:ext cx="1290557"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0" name="Straight Connector 526">
                <a:extLst>
                  <a:ext uri="{FF2B5EF4-FFF2-40B4-BE49-F238E27FC236}">
                    <a16:creationId xmlns="" xmlns:a16="http://schemas.microsoft.com/office/drawing/2014/main" id="{DF1D1F0E-14B5-4FD2-B3C2-4B7F2C8F0728}"/>
                  </a:ext>
                </a:extLst>
              </p:cNvPr>
              <p:cNvCxnSpPr>
                <a:cxnSpLocks/>
                <a:stCxn id="81" idx="1"/>
                <a:endCxn id="85" idx="1"/>
              </p:cNvCxnSpPr>
              <p:nvPr/>
            </p:nvCxnSpPr>
            <p:spPr bwMode="gray">
              <a:xfrm>
                <a:off x="5917150"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1" name="图片 80">
                <a:extLst>
                  <a:ext uri="{FF2B5EF4-FFF2-40B4-BE49-F238E27FC236}">
                    <a16:creationId xmlns="" xmlns:a16="http://schemas.microsoft.com/office/drawing/2014/main" id="{4A7BB8ED-CC85-4907-BD3A-C9CC5A69189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7150" y="2430342"/>
                <a:ext cx="524889" cy="442800"/>
              </a:xfrm>
              <a:prstGeom prst="rect">
                <a:avLst/>
              </a:prstGeom>
            </p:spPr>
          </p:pic>
          <p:cxnSp>
            <p:nvCxnSpPr>
              <p:cNvPr id="82" name="Straight Connector 526">
                <a:extLst>
                  <a:ext uri="{FF2B5EF4-FFF2-40B4-BE49-F238E27FC236}">
                    <a16:creationId xmlns="" xmlns:a16="http://schemas.microsoft.com/office/drawing/2014/main" id="{669AF930-6FD6-48D3-9CB0-420A4A2A1015}"/>
                  </a:ext>
                </a:extLst>
              </p:cNvPr>
              <p:cNvCxnSpPr>
                <a:cxnSpLocks/>
                <a:stCxn id="83" idx="0"/>
                <a:endCxn id="76" idx="2"/>
              </p:cNvCxnSpPr>
              <p:nvPr/>
            </p:nvCxnSpPr>
            <p:spPr bwMode="gray">
              <a:xfrm flipV="1">
                <a:off x="8720054" y="2092331"/>
                <a:ext cx="0" cy="1118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3" name="图片 82">
                <a:extLst>
                  <a:ext uri="{FF2B5EF4-FFF2-40B4-BE49-F238E27FC236}">
                    <a16:creationId xmlns="" xmlns:a16="http://schemas.microsoft.com/office/drawing/2014/main" id="{11911520-FE3A-4913-9DB0-737A0D31FCC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57610" y="3211152"/>
                <a:ext cx="524889" cy="442800"/>
              </a:xfrm>
              <a:prstGeom prst="rect">
                <a:avLst/>
              </a:prstGeom>
            </p:spPr>
          </p:pic>
          <p:cxnSp>
            <p:nvCxnSpPr>
              <p:cNvPr id="84" name="Straight Connector 526">
                <a:extLst>
                  <a:ext uri="{FF2B5EF4-FFF2-40B4-BE49-F238E27FC236}">
                    <a16:creationId xmlns="" xmlns:a16="http://schemas.microsoft.com/office/drawing/2014/main" id="{E0A2934C-E306-488F-BA13-DFA77A75F46B}"/>
                  </a:ext>
                </a:extLst>
              </p:cNvPr>
              <p:cNvCxnSpPr>
                <a:cxnSpLocks/>
                <a:endCxn id="83" idx="1"/>
              </p:cNvCxnSpPr>
              <p:nvPr/>
            </p:nvCxnSpPr>
            <p:spPr bwMode="gray">
              <a:xfrm flipV="1">
                <a:off x="7329024" y="3432552"/>
                <a:ext cx="1128586" cy="190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5" name="图片 84">
                <a:extLst>
                  <a:ext uri="{FF2B5EF4-FFF2-40B4-BE49-F238E27FC236}">
                    <a16:creationId xmlns="" xmlns:a16="http://schemas.microsoft.com/office/drawing/2014/main" id="{3414413E-B87C-4BD9-9C8F-BB2F3C8AD21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87380" y="3211152"/>
                <a:ext cx="524889" cy="442800"/>
              </a:xfrm>
              <a:prstGeom prst="rect">
                <a:avLst/>
              </a:prstGeom>
            </p:spPr>
          </p:pic>
          <p:cxnSp>
            <p:nvCxnSpPr>
              <p:cNvPr id="86" name="Straight Connector 526">
                <a:extLst>
                  <a:ext uri="{FF2B5EF4-FFF2-40B4-BE49-F238E27FC236}">
                    <a16:creationId xmlns="" xmlns:a16="http://schemas.microsoft.com/office/drawing/2014/main" id="{6349D8DE-923F-424E-B368-E353BA94F8EF}"/>
                  </a:ext>
                </a:extLst>
              </p:cNvPr>
              <p:cNvCxnSpPr>
                <a:cxnSpLocks/>
                <a:stCxn id="76" idx="1"/>
                <a:endCxn id="77" idx="3"/>
              </p:cNvCxnSpPr>
              <p:nvPr/>
            </p:nvCxnSpPr>
            <p:spPr bwMode="gray">
              <a:xfrm flipH="1">
                <a:off x="7732595" y="1870931"/>
                <a:ext cx="7250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Straight Connector 526">
                <a:extLst>
                  <a:ext uri="{FF2B5EF4-FFF2-40B4-BE49-F238E27FC236}">
                    <a16:creationId xmlns="" xmlns:a16="http://schemas.microsoft.com/office/drawing/2014/main" id="{8F3867A4-E20D-4D7B-BACB-6EE43E16CCF8}"/>
                  </a:ext>
                </a:extLst>
              </p:cNvPr>
              <p:cNvCxnSpPr>
                <a:cxnSpLocks/>
                <a:stCxn id="76" idx="3"/>
                <a:endCxn id="78" idx="1"/>
              </p:cNvCxnSpPr>
              <p:nvPr/>
            </p:nvCxnSpPr>
            <p:spPr bwMode="gray">
              <a:xfrm>
                <a:off x="8982498" y="1870931"/>
                <a:ext cx="7521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TextBox 285">
                <a:extLst>
                  <a:ext uri="{FF2B5EF4-FFF2-40B4-BE49-F238E27FC236}">
                    <a16:creationId xmlns="" xmlns:a16="http://schemas.microsoft.com/office/drawing/2014/main" id="{A34A2487-C6C0-49CD-856A-6475219FC918}"/>
                  </a:ext>
                </a:extLst>
              </p:cNvPr>
              <p:cNvSpPr txBox="1"/>
              <p:nvPr/>
            </p:nvSpPr>
            <p:spPr bwMode="gray">
              <a:xfrm>
                <a:off x="6006340" y="287671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a:t>
                </a:r>
              </a:p>
            </p:txBody>
          </p:sp>
          <p:cxnSp>
            <p:nvCxnSpPr>
              <p:cNvPr id="89" name="Straight Connector 526">
                <a:extLst>
                  <a:ext uri="{FF2B5EF4-FFF2-40B4-BE49-F238E27FC236}">
                    <a16:creationId xmlns="" xmlns:a16="http://schemas.microsoft.com/office/drawing/2014/main" id="{DCBD1FA8-77F1-44CF-A32F-9B95AF3863AA}"/>
                  </a:ext>
                </a:extLst>
              </p:cNvPr>
              <p:cNvCxnSpPr>
                <a:cxnSpLocks/>
                <a:stCxn id="90" idx="1"/>
                <a:endCxn id="83" idx="3"/>
              </p:cNvCxnSpPr>
              <p:nvPr/>
            </p:nvCxnSpPr>
            <p:spPr bwMode="gray">
              <a:xfrm flipH="1">
                <a:off x="8982498" y="3432552"/>
                <a:ext cx="74534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0" name="图片 89">
                <a:extLst>
                  <a:ext uri="{FF2B5EF4-FFF2-40B4-BE49-F238E27FC236}">
                    <a16:creationId xmlns="" xmlns:a16="http://schemas.microsoft.com/office/drawing/2014/main" id="{0764738B-9143-4A8F-90C5-841A755475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7839" y="3211152"/>
                <a:ext cx="524889" cy="442800"/>
              </a:xfrm>
              <a:prstGeom prst="rect">
                <a:avLst/>
              </a:prstGeom>
            </p:spPr>
          </p:pic>
          <p:cxnSp>
            <p:nvCxnSpPr>
              <p:cNvPr id="91" name="Straight Connector 526">
                <a:extLst>
                  <a:ext uri="{FF2B5EF4-FFF2-40B4-BE49-F238E27FC236}">
                    <a16:creationId xmlns="" xmlns:a16="http://schemas.microsoft.com/office/drawing/2014/main" id="{BE305066-CF49-4CF8-90A9-CA0F640292D9}"/>
                  </a:ext>
                </a:extLst>
              </p:cNvPr>
              <p:cNvCxnSpPr>
                <a:cxnSpLocks/>
                <a:stCxn id="93" idx="3"/>
                <a:endCxn id="78" idx="3"/>
              </p:cNvCxnSpPr>
              <p:nvPr/>
            </p:nvCxnSpPr>
            <p:spPr bwMode="gray">
              <a:xfrm flipH="1" flipV="1">
                <a:off x="10259503" y="1870931"/>
                <a:ext cx="1263455" cy="7808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2" name="Straight Connector 526">
                <a:extLst>
                  <a:ext uri="{FF2B5EF4-FFF2-40B4-BE49-F238E27FC236}">
                    <a16:creationId xmlns="" xmlns:a16="http://schemas.microsoft.com/office/drawing/2014/main" id="{E0C89034-161C-4B25-9215-445084298608}"/>
                  </a:ext>
                </a:extLst>
              </p:cNvPr>
              <p:cNvCxnSpPr>
                <a:cxnSpLocks/>
                <a:stCxn id="93" idx="3"/>
                <a:endCxn id="90" idx="3"/>
              </p:cNvCxnSpPr>
              <p:nvPr/>
            </p:nvCxnSpPr>
            <p:spPr bwMode="gray">
              <a:xfrm flipH="1">
                <a:off x="10252728" y="2651742"/>
                <a:ext cx="1270230" cy="780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3" name="图片 92">
                <a:extLst>
                  <a:ext uri="{FF2B5EF4-FFF2-40B4-BE49-F238E27FC236}">
                    <a16:creationId xmlns="" xmlns:a16="http://schemas.microsoft.com/office/drawing/2014/main" id="{B1BCC56F-3A9E-44C0-8880-8460039011A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98069" y="2430342"/>
                <a:ext cx="524889" cy="442800"/>
              </a:xfrm>
              <a:prstGeom prst="rect">
                <a:avLst/>
              </a:prstGeom>
            </p:spPr>
          </p:pic>
          <p:sp>
            <p:nvSpPr>
              <p:cNvPr id="94" name="TextBox 285">
                <a:extLst>
                  <a:ext uri="{FF2B5EF4-FFF2-40B4-BE49-F238E27FC236}">
                    <a16:creationId xmlns="" xmlns:a16="http://schemas.microsoft.com/office/drawing/2014/main" id="{75C34C91-5E29-4D0B-A69D-2F9423742AD1}"/>
                  </a:ext>
                </a:extLst>
              </p:cNvPr>
              <p:cNvSpPr txBox="1"/>
              <p:nvPr/>
            </p:nvSpPr>
            <p:spPr bwMode="gray">
              <a:xfrm>
                <a:off x="7295211" y="2053908"/>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95" name="TextBox 285">
                <a:extLst>
                  <a:ext uri="{FF2B5EF4-FFF2-40B4-BE49-F238E27FC236}">
                    <a16:creationId xmlns="" xmlns:a16="http://schemas.microsoft.com/office/drawing/2014/main" id="{801FC975-63EA-4CBB-9597-BF2F5E428EBF}"/>
                  </a:ext>
                </a:extLst>
              </p:cNvPr>
              <p:cNvSpPr txBox="1"/>
              <p:nvPr/>
            </p:nvSpPr>
            <p:spPr bwMode="gray">
              <a:xfrm>
                <a:off x="8682648" y="2041479"/>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C</a:t>
                </a:r>
              </a:p>
            </p:txBody>
          </p:sp>
          <p:sp>
            <p:nvSpPr>
              <p:cNvPr id="96" name="TextBox 285">
                <a:extLst>
                  <a:ext uri="{FF2B5EF4-FFF2-40B4-BE49-F238E27FC236}">
                    <a16:creationId xmlns="" xmlns:a16="http://schemas.microsoft.com/office/drawing/2014/main" id="{784A1189-AF50-4A06-9413-0886EC0B2D0E}"/>
                  </a:ext>
                </a:extLst>
              </p:cNvPr>
              <p:cNvSpPr txBox="1"/>
              <p:nvPr/>
            </p:nvSpPr>
            <p:spPr bwMode="gray">
              <a:xfrm>
                <a:off x="11111782" y="2925265"/>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E</a:t>
                </a:r>
              </a:p>
            </p:txBody>
          </p:sp>
          <p:sp>
            <p:nvSpPr>
              <p:cNvPr id="97" name="TextBox 285">
                <a:extLst>
                  <a:ext uri="{FF2B5EF4-FFF2-40B4-BE49-F238E27FC236}">
                    <a16:creationId xmlns="" xmlns:a16="http://schemas.microsoft.com/office/drawing/2014/main" id="{569D705A-694C-42B7-A848-F9F9222DDED3}"/>
                  </a:ext>
                </a:extLst>
              </p:cNvPr>
              <p:cNvSpPr txBox="1"/>
              <p:nvPr/>
            </p:nvSpPr>
            <p:spPr bwMode="gray">
              <a:xfrm>
                <a:off x="9888288" y="2053906"/>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
                </a:r>
              </a:p>
            </p:txBody>
          </p:sp>
          <p:sp>
            <p:nvSpPr>
              <p:cNvPr id="98" name="TextBox 285">
                <a:extLst>
                  <a:ext uri="{FF2B5EF4-FFF2-40B4-BE49-F238E27FC236}">
                    <a16:creationId xmlns="" xmlns:a16="http://schemas.microsoft.com/office/drawing/2014/main" id="{9C731BD7-92E0-4B63-8B99-8937B80E151F}"/>
                  </a:ext>
                </a:extLst>
              </p:cNvPr>
              <p:cNvSpPr txBox="1"/>
              <p:nvPr/>
            </p:nvSpPr>
            <p:spPr bwMode="gray">
              <a:xfrm>
                <a:off x="7293675"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99" name="TextBox 285">
                <a:extLst>
                  <a:ext uri="{FF2B5EF4-FFF2-40B4-BE49-F238E27FC236}">
                    <a16:creationId xmlns="" xmlns:a16="http://schemas.microsoft.com/office/drawing/2014/main" id="{40653F09-427E-46BC-8B27-467AFE5EF8CA}"/>
                  </a:ext>
                </a:extLst>
              </p:cNvPr>
              <p:cNvSpPr txBox="1"/>
              <p:nvPr/>
            </p:nvSpPr>
            <p:spPr bwMode="gray">
              <a:xfrm>
                <a:off x="8718551"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G</a:t>
                </a:r>
              </a:p>
            </p:txBody>
          </p:sp>
          <p:sp>
            <p:nvSpPr>
              <p:cNvPr id="100" name="TextBox 285">
                <a:extLst>
                  <a:ext uri="{FF2B5EF4-FFF2-40B4-BE49-F238E27FC236}">
                    <a16:creationId xmlns="" xmlns:a16="http://schemas.microsoft.com/office/drawing/2014/main" id="{4EDBCC79-9A70-499D-BA05-172B859D0CD5}"/>
                  </a:ext>
                </a:extLst>
              </p:cNvPr>
              <p:cNvSpPr txBox="1"/>
              <p:nvPr/>
            </p:nvSpPr>
            <p:spPr bwMode="gray">
              <a:xfrm>
                <a:off x="9837984" y="2867754"/>
                <a:ext cx="254305" cy="3664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H</a:t>
                </a:r>
              </a:p>
            </p:txBody>
          </p:sp>
        </p:grpSp>
        <p:sp>
          <p:nvSpPr>
            <p:cNvPr id="69" name="任意多边形: 形状 68">
              <a:extLst>
                <a:ext uri="{FF2B5EF4-FFF2-40B4-BE49-F238E27FC236}">
                  <a16:creationId xmlns="" xmlns:a16="http://schemas.microsoft.com/office/drawing/2014/main" id="{C6DB6B77-915B-4F9C-BBC7-5A884C530A84}"/>
                </a:ext>
              </a:extLst>
            </p:cNvPr>
            <p:cNvSpPr/>
            <p:nvPr/>
          </p:nvSpPr>
          <p:spPr bwMode="gray">
            <a:xfrm>
              <a:off x="6559296" y="3084576"/>
              <a:ext cx="4437888" cy="722047"/>
            </a:xfrm>
            <a:custGeom>
              <a:avLst/>
              <a:gdLst>
                <a:gd name="connsiteX0" fmla="*/ 0 w 4437888"/>
                <a:gd name="connsiteY0" fmla="*/ 0 h 722047"/>
                <a:gd name="connsiteX1" fmla="*/ 1243584 w 4437888"/>
                <a:gd name="connsiteY1" fmla="*/ 633984 h 722047"/>
                <a:gd name="connsiteX2" fmla="*/ 3572256 w 4437888"/>
                <a:gd name="connsiteY2" fmla="*/ 658368 h 722047"/>
                <a:gd name="connsiteX3" fmla="*/ 4437888 w 4437888"/>
                <a:gd name="connsiteY3" fmla="*/ 85344 h 722047"/>
              </a:gdLst>
              <a:ahLst/>
              <a:cxnLst>
                <a:cxn ang="0">
                  <a:pos x="connsiteX0" y="connsiteY0"/>
                </a:cxn>
                <a:cxn ang="0">
                  <a:pos x="connsiteX1" y="connsiteY1"/>
                </a:cxn>
                <a:cxn ang="0">
                  <a:pos x="connsiteX2" y="connsiteY2"/>
                </a:cxn>
                <a:cxn ang="0">
                  <a:pos x="connsiteX3" y="connsiteY3"/>
                </a:cxn>
              </a:cxnLst>
              <a:rect l="l" t="t" r="r" b="b"/>
              <a:pathLst>
                <a:path w="4437888" h="722047">
                  <a:moveTo>
                    <a:pt x="0" y="0"/>
                  </a:moveTo>
                  <a:cubicBezTo>
                    <a:pt x="324104" y="262128"/>
                    <a:pt x="648208" y="524256"/>
                    <a:pt x="1243584" y="633984"/>
                  </a:cubicBezTo>
                  <a:cubicBezTo>
                    <a:pt x="1838960" y="743712"/>
                    <a:pt x="3039872" y="749808"/>
                    <a:pt x="3572256" y="658368"/>
                  </a:cubicBezTo>
                  <a:cubicBezTo>
                    <a:pt x="4104640" y="566928"/>
                    <a:pt x="4271264" y="326136"/>
                    <a:pt x="4437888" y="8534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形状 69">
              <a:extLst>
                <a:ext uri="{FF2B5EF4-FFF2-40B4-BE49-F238E27FC236}">
                  <a16:creationId xmlns="" xmlns:a16="http://schemas.microsoft.com/office/drawing/2014/main" id="{491F5EC5-B147-4C4F-8271-BFA9345F6733}"/>
                </a:ext>
              </a:extLst>
            </p:cNvPr>
            <p:cNvSpPr/>
            <p:nvPr/>
          </p:nvSpPr>
          <p:spPr bwMode="gray">
            <a:xfrm>
              <a:off x="6548397" y="2354945"/>
              <a:ext cx="2220383" cy="1119948"/>
            </a:xfrm>
            <a:custGeom>
              <a:avLst/>
              <a:gdLst>
                <a:gd name="connsiteX0" fmla="*/ 0 w 2197214"/>
                <a:gd name="connsiteY0" fmla="*/ 583918 h 1022830"/>
                <a:gd name="connsiteX1" fmla="*/ 1011936 w 2197214"/>
                <a:gd name="connsiteY1" fmla="*/ 84046 h 1022830"/>
                <a:gd name="connsiteX2" fmla="*/ 2011680 w 2197214"/>
                <a:gd name="connsiteY2" fmla="*/ 96238 h 1022830"/>
                <a:gd name="connsiteX3" fmla="*/ 2194560 w 2197214"/>
                <a:gd name="connsiteY3" fmla="*/ 1022830 h 1022830"/>
              </a:gdLst>
              <a:ahLst/>
              <a:cxnLst>
                <a:cxn ang="0">
                  <a:pos x="connsiteX0" y="connsiteY0"/>
                </a:cxn>
                <a:cxn ang="0">
                  <a:pos x="connsiteX1" y="connsiteY1"/>
                </a:cxn>
                <a:cxn ang="0">
                  <a:pos x="connsiteX2" y="connsiteY2"/>
                </a:cxn>
                <a:cxn ang="0">
                  <a:pos x="connsiteX3" y="connsiteY3"/>
                </a:cxn>
              </a:cxnLst>
              <a:rect l="l" t="t" r="r" b="b"/>
              <a:pathLst>
                <a:path w="2197214" h="1022830">
                  <a:moveTo>
                    <a:pt x="0" y="583918"/>
                  </a:moveTo>
                  <a:cubicBezTo>
                    <a:pt x="338328" y="374622"/>
                    <a:pt x="676656" y="165326"/>
                    <a:pt x="1011936" y="84046"/>
                  </a:cubicBezTo>
                  <a:cubicBezTo>
                    <a:pt x="1347216" y="2766"/>
                    <a:pt x="1814576" y="-60226"/>
                    <a:pt x="2011680" y="96238"/>
                  </a:cubicBezTo>
                  <a:cubicBezTo>
                    <a:pt x="2208784" y="252702"/>
                    <a:pt x="2201672" y="637766"/>
                    <a:pt x="2194560" y="102283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形状 70">
              <a:extLst>
                <a:ext uri="{FF2B5EF4-FFF2-40B4-BE49-F238E27FC236}">
                  <a16:creationId xmlns="" xmlns:a16="http://schemas.microsoft.com/office/drawing/2014/main" id="{4DA05993-86CD-4136-A455-FE87798F4DA2}"/>
                </a:ext>
              </a:extLst>
            </p:cNvPr>
            <p:cNvSpPr/>
            <p:nvPr/>
          </p:nvSpPr>
          <p:spPr bwMode="gray">
            <a:xfrm>
              <a:off x="8950838" y="2391407"/>
              <a:ext cx="1878355" cy="1120954"/>
            </a:xfrm>
            <a:custGeom>
              <a:avLst/>
              <a:gdLst>
                <a:gd name="connsiteX0" fmla="*/ 0 w 1672214"/>
                <a:gd name="connsiteY0" fmla="*/ 46750 h 1058686"/>
                <a:gd name="connsiteX1" fmla="*/ 950976 w 1672214"/>
                <a:gd name="connsiteY1" fmla="*/ 22366 h 1058686"/>
                <a:gd name="connsiteX2" fmla="*/ 1621536 w 1672214"/>
                <a:gd name="connsiteY2" fmla="*/ 327166 h 1058686"/>
                <a:gd name="connsiteX3" fmla="*/ 1572768 w 1672214"/>
                <a:gd name="connsiteY3" fmla="*/ 936766 h 1058686"/>
                <a:gd name="connsiteX4" fmla="*/ 1158240 w 1672214"/>
                <a:gd name="connsiteY4" fmla="*/ 1058686 h 1058686"/>
                <a:gd name="connsiteX0" fmla="*/ 0 w 1638173"/>
                <a:gd name="connsiteY0" fmla="*/ 46750 h 1058686"/>
                <a:gd name="connsiteX1" fmla="*/ 950976 w 1638173"/>
                <a:gd name="connsiteY1" fmla="*/ 22366 h 1058686"/>
                <a:gd name="connsiteX2" fmla="*/ 1572768 w 1638173"/>
                <a:gd name="connsiteY2" fmla="*/ 327166 h 1058686"/>
                <a:gd name="connsiteX3" fmla="*/ 1572768 w 1638173"/>
                <a:gd name="connsiteY3" fmla="*/ 936766 h 1058686"/>
                <a:gd name="connsiteX4" fmla="*/ 1158240 w 1638173"/>
                <a:gd name="connsiteY4" fmla="*/ 1058686 h 1058686"/>
                <a:gd name="connsiteX0" fmla="*/ 0 w 1684886"/>
                <a:gd name="connsiteY0" fmla="*/ 46750 h 1058686"/>
                <a:gd name="connsiteX1" fmla="*/ 950976 w 1684886"/>
                <a:gd name="connsiteY1" fmla="*/ 22366 h 1058686"/>
                <a:gd name="connsiteX2" fmla="*/ 1572768 w 1684886"/>
                <a:gd name="connsiteY2" fmla="*/ 327166 h 1058686"/>
                <a:gd name="connsiteX3" fmla="*/ 1572768 w 1684886"/>
                <a:gd name="connsiteY3" fmla="*/ 936766 h 1058686"/>
                <a:gd name="connsiteX4" fmla="*/ 1158240 w 1684886"/>
                <a:gd name="connsiteY4" fmla="*/ 1058686 h 1058686"/>
                <a:gd name="connsiteX0" fmla="*/ 0 w 1695520"/>
                <a:gd name="connsiteY0" fmla="*/ 46750 h 1058686"/>
                <a:gd name="connsiteX1" fmla="*/ 950976 w 1695520"/>
                <a:gd name="connsiteY1" fmla="*/ 22366 h 1058686"/>
                <a:gd name="connsiteX2" fmla="*/ 1572768 w 1695520"/>
                <a:gd name="connsiteY2" fmla="*/ 327166 h 1058686"/>
                <a:gd name="connsiteX3" fmla="*/ 1572768 w 1695520"/>
                <a:gd name="connsiteY3" fmla="*/ 936766 h 1058686"/>
                <a:gd name="connsiteX4" fmla="*/ 1158240 w 1695520"/>
                <a:gd name="connsiteY4" fmla="*/ 1058686 h 1058686"/>
                <a:gd name="connsiteX0" fmla="*/ 0 w 1633255"/>
                <a:gd name="connsiteY0" fmla="*/ 97870 h 1109806"/>
                <a:gd name="connsiteX1" fmla="*/ 1024128 w 1633255"/>
                <a:gd name="connsiteY1" fmla="*/ 12526 h 1109806"/>
                <a:gd name="connsiteX2" fmla="*/ 1572768 w 1633255"/>
                <a:gd name="connsiteY2" fmla="*/ 378286 h 1109806"/>
                <a:gd name="connsiteX3" fmla="*/ 1572768 w 1633255"/>
                <a:gd name="connsiteY3" fmla="*/ 987886 h 1109806"/>
                <a:gd name="connsiteX4" fmla="*/ 1158240 w 1633255"/>
                <a:gd name="connsiteY4" fmla="*/ 1109806 h 1109806"/>
                <a:gd name="connsiteX0" fmla="*/ 0 w 1748258"/>
                <a:gd name="connsiteY0" fmla="*/ 95637 h 1107573"/>
                <a:gd name="connsiteX1" fmla="*/ 1024128 w 1748258"/>
                <a:gd name="connsiteY1" fmla="*/ 10293 h 1107573"/>
                <a:gd name="connsiteX2" fmla="*/ 1719072 w 1748258"/>
                <a:gd name="connsiteY2" fmla="*/ 339477 h 1107573"/>
                <a:gd name="connsiteX3" fmla="*/ 1572768 w 1748258"/>
                <a:gd name="connsiteY3" fmla="*/ 985653 h 1107573"/>
                <a:gd name="connsiteX4" fmla="*/ 1158240 w 1748258"/>
                <a:gd name="connsiteY4" fmla="*/ 1107573 h 1107573"/>
                <a:gd name="connsiteX0" fmla="*/ 0 w 1771099"/>
                <a:gd name="connsiteY0" fmla="*/ 95637 h 1107573"/>
                <a:gd name="connsiteX1" fmla="*/ 1024128 w 1771099"/>
                <a:gd name="connsiteY1" fmla="*/ 10293 h 1107573"/>
                <a:gd name="connsiteX2" fmla="*/ 1719072 w 1771099"/>
                <a:gd name="connsiteY2" fmla="*/ 339477 h 1107573"/>
                <a:gd name="connsiteX3" fmla="*/ 1658112 w 1771099"/>
                <a:gd name="connsiteY3" fmla="*/ 936885 h 1107573"/>
                <a:gd name="connsiteX4" fmla="*/ 1158240 w 1771099"/>
                <a:gd name="connsiteY4" fmla="*/ 1107573 h 1107573"/>
                <a:gd name="connsiteX0" fmla="*/ 0 w 1830733"/>
                <a:gd name="connsiteY0" fmla="*/ 96372 h 1108308"/>
                <a:gd name="connsiteX1" fmla="*/ 1024128 w 1830733"/>
                <a:gd name="connsiteY1" fmla="*/ 11028 h 1108308"/>
                <a:gd name="connsiteX2" fmla="*/ 1792224 w 1830733"/>
                <a:gd name="connsiteY2" fmla="*/ 352404 h 1108308"/>
                <a:gd name="connsiteX3" fmla="*/ 1658112 w 1830733"/>
                <a:gd name="connsiteY3" fmla="*/ 937620 h 1108308"/>
                <a:gd name="connsiteX4" fmla="*/ 1158240 w 1830733"/>
                <a:gd name="connsiteY4" fmla="*/ 1108308 h 1108308"/>
                <a:gd name="connsiteX0" fmla="*/ 0 w 1872983"/>
                <a:gd name="connsiteY0" fmla="*/ 96372 h 1108308"/>
                <a:gd name="connsiteX1" fmla="*/ 1024128 w 1872983"/>
                <a:gd name="connsiteY1" fmla="*/ 11028 h 1108308"/>
                <a:gd name="connsiteX2" fmla="*/ 1792224 w 1872983"/>
                <a:gd name="connsiteY2" fmla="*/ 352404 h 1108308"/>
                <a:gd name="connsiteX3" fmla="*/ 1658112 w 1872983"/>
                <a:gd name="connsiteY3" fmla="*/ 937620 h 1108308"/>
                <a:gd name="connsiteX4" fmla="*/ 1158240 w 1872983"/>
                <a:gd name="connsiteY4" fmla="*/ 1108308 h 1108308"/>
                <a:gd name="connsiteX0" fmla="*/ 0 w 1823848"/>
                <a:gd name="connsiteY0" fmla="*/ 107598 h 1119534"/>
                <a:gd name="connsiteX1" fmla="*/ 1121664 w 1823848"/>
                <a:gd name="connsiteY1" fmla="*/ 10062 h 1119534"/>
                <a:gd name="connsiteX2" fmla="*/ 1792224 w 1823848"/>
                <a:gd name="connsiteY2" fmla="*/ 363630 h 1119534"/>
                <a:gd name="connsiteX3" fmla="*/ 1658112 w 1823848"/>
                <a:gd name="connsiteY3" fmla="*/ 948846 h 1119534"/>
                <a:gd name="connsiteX4" fmla="*/ 1158240 w 1823848"/>
                <a:gd name="connsiteY4" fmla="*/ 1119534 h 1119534"/>
                <a:gd name="connsiteX0" fmla="*/ 0 w 1878355"/>
                <a:gd name="connsiteY0" fmla="*/ 109018 h 1120954"/>
                <a:gd name="connsiteX1" fmla="*/ 1121664 w 1878355"/>
                <a:gd name="connsiteY1" fmla="*/ 11482 h 1120954"/>
                <a:gd name="connsiteX2" fmla="*/ 1853184 w 1878355"/>
                <a:gd name="connsiteY2" fmla="*/ 389434 h 1120954"/>
                <a:gd name="connsiteX3" fmla="*/ 1658112 w 1878355"/>
                <a:gd name="connsiteY3" fmla="*/ 950266 h 1120954"/>
                <a:gd name="connsiteX4" fmla="*/ 1158240 w 1878355"/>
                <a:gd name="connsiteY4" fmla="*/ 1120954 h 11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8355" h="1120954">
                  <a:moveTo>
                    <a:pt x="0" y="109018"/>
                  </a:moveTo>
                  <a:cubicBezTo>
                    <a:pt x="340360" y="73458"/>
                    <a:pt x="812800" y="-35254"/>
                    <a:pt x="1121664" y="11482"/>
                  </a:cubicBezTo>
                  <a:cubicBezTo>
                    <a:pt x="1430528" y="58218"/>
                    <a:pt x="1763776" y="232970"/>
                    <a:pt x="1853184" y="389434"/>
                  </a:cubicBezTo>
                  <a:cubicBezTo>
                    <a:pt x="1942592" y="545898"/>
                    <a:pt x="1773936" y="828346"/>
                    <a:pt x="1658112" y="950266"/>
                  </a:cubicBezTo>
                  <a:cubicBezTo>
                    <a:pt x="1542288" y="1072186"/>
                    <a:pt x="1062736" y="1108762"/>
                    <a:pt x="1158240" y="1120954"/>
                  </a:cubicBezTo>
                </a:path>
              </a:pathLst>
            </a:custGeom>
            <a:noFill/>
            <a:ln w="57150">
              <a:solidFill>
                <a:srgbClr val="EC706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a:extLst>
                <a:ext uri="{FF2B5EF4-FFF2-40B4-BE49-F238E27FC236}">
                  <a16:creationId xmlns="" xmlns:a16="http://schemas.microsoft.com/office/drawing/2014/main" id="{73647A8D-DDC8-4FC5-9A36-81375A560DD2}"/>
                </a:ext>
              </a:extLst>
            </p:cNvPr>
            <p:cNvSpPr>
              <a:spLocks noChangeAspect="1"/>
            </p:cNvSpPr>
            <p:nvPr/>
          </p:nvSpPr>
          <p:spPr bwMode="gray">
            <a:xfrm>
              <a:off x="8141822" y="359269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3" name="Oval 4">
              <a:extLst>
                <a:ext uri="{FF2B5EF4-FFF2-40B4-BE49-F238E27FC236}">
                  <a16:creationId xmlns="" xmlns:a16="http://schemas.microsoft.com/office/drawing/2014/main" id="{78984433-8E94-4D22-9341-34C309C45593}"/>
                </a:ext>
              </a:extLst>
            </p:cNvPr>
            <p:cNvSpPr>
              <a:spLocks noChangeAspect="1"/>
            </p:cNvSpPr>
            <p:nvPr/>
          </p:nvSpPr>
          <p:spPr bwMode="gray">
            <a:xfrm>
              <a:off x="8089343" y="219131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4" name="Oval 4">
              <a:extLst>
                <a:ext uri="{FF2B5EF4-FFF2-40B4-BE49-F238E27FC236}">
                  <a16:creationId xmlns="" xmlns:a16="http://schemas.microsoft.com/office/drawing/2014/main" id="{F8688B7B-87D1-42F7-9714-1F1964328CDC}"/>
                </a:ext>
              </a:extLst>
            </p:cNvPr>
            <p:cNvSpPr>
              <a:spLocks noChangeAspect="1"/>
            </p:cNvSpPr>
            <p:nvPr/>
          </p:nvSpPr>
          <p:spPr bwMode="gray">
            <a:xfrm>
              <a:off x="10393604" y="224179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75" name="十字形 74">
              <a:extLst>
                <a:ext uri="{FF2B5EF4-FFF2-40B4-BE49-F238E27FC236}">
                  <a16:creationId xmlns="" xmlns:a16="http://schemas.microsoft.com/office/drawing/2014/main" id="{0EA8160D-D0C5-407B-ACBD-C11F14B89ADF}"/>
                </a:ext>
              </a:extLst>
            </p:cNvPr>
            <p:cNvSpPr/>
            <p:nvPr/>
          </p:nvSpPr>
          <p:spPr bwMode="gray">
            <a:xfrm rot="2785165">
              <a:off x="10690338" y="2230792"/>
              <a:ext cx="345945" cy="345945"/>
            </a:xfrm>
            <a:prstGeom prst="plus">
              <a:avLst>
                <a:gd name="adj" fmla="val 39697"/>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5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1" name="TextBox 314">
            <a:extLst>
              <a:ext uri="{FF2B5EF4-FFF2-40B4-BE49-F238E27FC236}">
                <a16:creationId xmlns="" xmlns:a16="http://schemas.microsoft.com/office/drawing/2014/main" id="{59ABE5AF-458F-4A5A-81E9-EDC31F80B975}"/>
              </a:ext>
            </a:extLst>
          </p:cNvPr>
          <p:cNvSpPr txBox="1"/>
          <p:nvPr/>
        </p:nvSpPr>
        <p:spPr bwMode="gray">
          <a:xfrm>
            <a:off x="5548754" y="1468049"/>
            <a:ext cx="6173408" cy="784830"/>
          </a:xfrm>
          <a:prstGeom prst="rect">
            <a:avLst/>
          </a:prstGeom>
          <a:noFill/>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Tunnels are established in the following sequence: A-E &gt; A-G &gt; C-H. Tunnel C-H, however, fails to be established due to insufficient bandwidth.</a:t>
            </a:r>
          </a:p>
        </p:txBody>
      </p:sp>
    </p:spTree>
    <p:extLst>
      <p:ext uri="{BB962C8B-B14F-4D97-AF65-F5344CB8AC3E}">
        <p14:creationId xmlns:p14="http://schemas.microsoft.com/office/powerpoint/2010/main" val="24050613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8209495-E1A6-46F9-89A8-89BBFBF65824}"/>
              </a:ext>
            </a:extLst>
          </p:cNvPr>
          <p:cNvSpPr>
            <a:spLocks noGrp="1"/>
          </p:cNvSpPr>
          <p:nvPr>
            <p:ph type="title"/>
          </p:nvPr>
        </p:nvSpPr>
        <p:spPr bwMode="gray"/>
        <p:txBody>
          <a:bodyPr/>
          <a:lstStyle/>
          <a:p>
            <a:r>
              <a:rPr lang="en-US"/>
              <a:t>Network Traffic Optimization Overview</a:t>
            </a:r>
            <a:endParaRPr lang="en-US" dirty="0"/>
          </a:p>
        </p:txBody>
      </p:sp>
      <p:sp>
        <p:nvSpPr>
          <p:cNvPr id="3" name="文本占位符 2">
            <a:extLst>
              <a:ext uri="{FF2B5EF4-FFF2-40B4-BE49-F238E27FC236}">
                <a16:creationId xmlns="" xmlns:a16="http://schemas.microsoft.com/office/drawing/2014/main" id="{386269C8-184D-4AB8-8908-7B1F84802DD0}"/>
              </a:ext>
            </a:extLst>
          </p:cNvPr>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Network traffic optimization is to perform global analysis on network congestion, obtain the path computation result based on a proper optimization policy (ensuring the SLA of critical services), and apply the computation result to the network for congestion elimination.</a:t>
            </a:r>
          </a:p>
          <a:p>
            <a:pPr>
              <a:lnSpc>
                <a:spcPct val="100000"/>
              </a:lnSpc>
            </a:pPr>
            <a:r>
              <a:rPr lang="en-US" sz="1400" dirty="0">
                <a:sym typeface="Huawei Sans" panose="020C0503030203020204" pitchFamily="34" charset="0"/>
              </a:rPr>
              <a:t>Network traffic optimization can be divided into three phases: network information collection, path computation for network traffic optimization, and optimization result delivery.</a:t>
            </a:r>
          </a:p>
        </p:txBody>
      </p:sp>
      <p:sp>
        <p:nvSpPr>
          <p:cNvPr id="61" name="圆角矩形 75">
            <a:extLst>
              <a:ext uri="{FF2B5EF4-FFF2-40B4-BE49-F238E27FC236}">
                <a16:creationId xmlns="" xmlns:a16="http://schemas.microsoft.com/office/drawing/2014/main" id="{89CD5D50-9A79-4B63-A7D9-CBF87B989E7E}"/>
              </a:ext>
            </a:extLst>
          </p:cNvPr>
          <p:cNvSpPr/>
          <p:nvPr/>
        </p:nvSpPr>
        <p:spPr bwMode="gray">
          <a:xfrm>
            <a:off x="816860" y="2366436"/>
            <a:ext cx="2876580" cy="426191"/>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1. Network information collection</a:t>
            </a:r>
          </a:p>
        </p:txBody>
      </p:sp>
      <p:sp>
        <p:nvSpPr>
          <p:cNvPr id="63" name="文本框 62">
            <a:extLst>
              <a:ext uri="{FF2B5EF4-FFF2-40B4-BE49-F238E27FC236}">
                <a16:creationId xmlns="" xmlns:a16="http://schemas.microsoft.com/office/drawing/2014/main" id="{87EA56F7-BF09-48BA-83B9-3665315B3B5D}"/>
              </a:ext>
            </a:extLst>
          </p:cNvPr>
          <p:cNvSpPr txBox="1"/>
          <p:nvPr/>
        </p:nvSpPr>
        <p:spPr bwMode="gray">
          <a:xfrm flipH="1">
            <a:off x="843358" y="2842940"/>
            <a:ext cx="2876580"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collects global network information, including:</a:t>
            </a:r>
          </a:p>
          <a:p>
            <a:pPr algn="l">
              <a:lnSpc>
                <a:spcPct val="100000"/>
              </a:lnSpc>
            </a:pPr>
            <a:r>
              <a:rPr lang="en-US" sz="1200" dirty="0">
                <a:latin typeface="Huawei Sans" panose="020C0503030203020204" pitchFamily="34" charset="0"/>
                <a:sym typeface="Huawei Sans" panose="020C0503030203020204" pitchFamily="34" charset="0"/>
              </a:rPr>
              <a:t>Network topology</a:t>
            </a:r>
          </a:p>
          <a:p>
            <a:pPr algn="l">
              <a:lnSpc>
                <a:spcPct val="100000"/>
              </a:lnSpc>
            </a:pPr>
            <a:r>
              <a:rPr lang="en-US" sz="1200" dirty="0">
                <a:latin typeface="Huawei Sans" panose="020C0503030203020204" pitchFamily="34" charset="0"/>
                <a:sym typeface="Huawei Sans" panose="020C0503030203020204" pitchFamily="34" charset="0"/>
              </a:rPr>
              <a:t>Network bandwidth</a:t>
            </a:r>
          </a:p>
          <a:p>
            <a:pPr algn="l">
              <a:lnSpc>
                <a:spcPct val="100000"/>
              </a:lnSpc>
            </a:pPr>
            <a:r>
              <a:rPr lang="en-US" sz="1200" dirty="0">
                <a:latin typeface="Huawei Sans" panose="020C0503030203020204" pitchFamily="34" charset="0"/>
                <a:sym typeface="Huawei Sans" panose="020C0503030203020204" pitchFamily="34" charset="0"/>
              </a:rPr>
              <a:t>Link delay</a:t>
            </a:r>
          </a:p>
          <a:p>
            <a:pPr algn="l">
              <a:lnSpc>
                <a:spcPct val="100000"/>
              </a:lnSpc>
            </a:pPr>
            <a:r>
              <a:rPr lang="en-US" sz="1200" dirty="0">
                <a:latin typeface="Huawei Sans" panose="020C0503030203020204" pitchFamily="34" charset="0"/>
                <a:sym typeface="Huawei Sans" panose="020C0503030203020204" pitchFamily="34" charset="0"/>
              </a:rPr>
              <a:t>Network traffic and other information</a:t>
            </a:r>
          </a:p>
          <a:p>
            <a:pPr algn="l">
              <a:lnSpc>
                <a:spcPct val="100000"/>
              </a:lnSpc>
            </a:pPr>
            <a:endParaRPr lang="en-US" altLang="zh-CN" sz="1200" dirty="0">
              <a:latin typeface="Huawei Sans" panose="020C0503030203020204" pitchFamily="34" charset="0"/>
              <a:sym typeface="Huawei Sans" panose="020C0503030203020204" pitchFamily="34" charset="0"/>
            </a:endParaRPr>
          </a:p>
        </p:txBody>
      </p:sp>
      <p:pic>
        <p:nvPicPr>
          <p:cNvPr id="77" name="图片 76">
            <a:extLst>
              <a:ext uri="{FF2B5EF4-FFF2-40B4-BE49-F238E27FC236}">
                <a16:creationId xmlns="" xmlns:a16="http://schemas.microsoft.com/office/drawing/2014/main" id="{0CEC5CB6-05C7-41C2-A781-5378D594F3E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798864"/>
            <a:ext cx="358581" cy="302501"/>
          </a:xfrm>
          <a:prstGeom prst="rect">
            <a:avLst/>
          </a:prstGeom>
        </p:spPr>
      </p:pic>
      <p:pic>
        <p:nvPicPr>
          <p:cNvPr id="78" name="图片 77">
            <a:extLst>
              <a:ext uri="{FF2B5EF4-FFF2-40B4-BE49-F238E27FC236}">
                <a16:creationId xmlns="" xmlns:a16="http://schemas.microsoft.com/office/drawing/2014/main" id="{56CC8CAA-F44C-431F-AE2D-DE81B4649D0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798864"/>
            <a:ext cx="358581" cy="302501"/>
          </a:xfrm>
          <a:prstGeom prst="rect">
            <a:avLst/>
          </a:prstGeom>
        </p:spPr>
      </p:pic>
      <p:pic>
        <p:nvPicPr>
          <p:cNvPr id="79" name="图片 78">
            <a:extLst>
              <a:ext uri="{FF2B5EF4-FFF2-40B4-BE49-F238E27FC236}">
                <a16:creationId xmlns="" xmlns:a16="http://schemas.microsoft.com/office/drawing/2014/main" id="{CAF66C16-4DE8-4CC8-BF71-A4BC77B74C1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798864"/>
            <a:ext cx="358581" cy="302501"/>
          </a:xfrm>
          <a:prstGeom prst="rect">
            <a:avLst/>
          </a:prstGeom>
        </p:spPr>
      </p:pic>
      <p:cxnSp>
        <p:nvCxnSpPr>
          <p:cNvPr id="80" name="Straight Connector 526">
            <a:extLst>
              <a:ext uri="{FF2B5EF4-FFF2-40B4-BE49-F238E27FC236}">
                <a16:creationId xmlns="" xmlns:a16="http://schemas.microsoft.com/office/drawing/2014/main" id="{97B7FF16-67D5-4D4E-984B-DE376EC6017B}"/>
              </a:ext>
            </a:extLst>
          </p:cNvPr>
          <p:cNvCxnSpPr>
            <a:cxnSpLocks/>
            <a:stCxn id="78" idx="1"/>
            <a:endCxn id="82" idx="1"/>
          </p:cNvCxnSpPr>
          <p:nvPr/>
        </p:nvCxnSpPr>
        <p:spPr bwMode="gray">
          <a:xfrm flipH="1">
            <a:off x="3889641" y="4950115"/>
            <a:ext cx="881652"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1" name="Straight Connector 526">
            <a:extLst>
              <a:ext uri="{FF2B5EF4-FFF2-40B4-BE49-F238E27FC236}">
                <a16:creationId xmlns="" xmlns:a16="http://schemas.microsoft.com/office/drawing/2014/main" id="{407E3C12-6C55-4AD4-9D00-DB36C2D8F551}"/>
              </a:ext>
            </a:extLst>
          </p:cNvPr>
          <p:cNvCxnSpPr>
            <a:cxnSpLocks/>
            <a:stCxn id="82" idx="1"/>
            <a:endCxn id="86" idx="1"/>
          </p:cNvCxnSpPr>
          <p:nvPr/>
        </p:nvCxnSpPr>
        <p:spPr bwMode="gray">
          <a:xfrm>
            <a:off x="3889641"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2" name="图片 81">
            <a:extLst>
              <a:ext uri="{FF2B5EF4-FFF2-40B4-BE49-F238E27FC236}">
                <a16:creationId xmlns="" xmlns:a16="http://schemas.microsoft.com/office/drawing/2014/main" id="{57FA91D6-358E-42C9-AFB6-A020FD26FC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89641" y="5332280"/>
            <a:ext cx="358581" cy="302501"/>
          </a:xfrm>
          <a:prstGeom prst="rect">
            <a:avLst/>
          </a:prstGeom>
        </p:spPr>
      </p:pic>
      <p:cxnSp>
        <p:nvCxnSpPr>
          <p:cNvPr id="83" name="Straight Connector 526">
            <a:extLst>
              <a:ext uri="{FF2B5EF4-FFF2-40B4-BE49-F238E27FC236}">
                <a16:creationId xmlns="" xmlns:a16="http://schemas.microsoft.com/office/drawing/2014/main" id="{222A4A14-59C8-4F4C-A8DB-CA1FD9E18E2B}"/>
              </a:ext>
            </a:extLst>
          </p:cNvPr>
          <p:cNvCxnSpPr>
            <a:cxnSpLocks/>
            <a:stCxn id="84" idx="0"/>
            <a:endCxn id="77" idx="2"/>
          </p:cNvCxnSpPr>
          <p:nvPr/>
        </p:nvCxnSpPr>
        <p:spPr bwMode="gray">
          <a:xfrm flipV="1">
            <a:off x="5804463" y="5101365"/>
            <a:ext cx="0" cy="7643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4" name="图片 83">
            <a:extLst>
              <a:ext uri="{FF2B5EF4-FFF2-40B4-BE49-F238E27FC236}">
                <a16:creationId xmlns="" xmlns:a16="http://schemas.microsoft.com/office/drawing/2014/main" id="{39E5459D-57F5-4F15-8088-2E44FB2C9D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65695"/>
            <a:ext cx="358581" cy="302501"/>
          </a:xfrm>
          <a:prstGeom prst="rect">
            <a:avLst/>
          </a:prstGeom>
        </p:spPr>
      </p:pic>
      <p:cxnSp>
        <p:nvCxnSpPr>
          <p:cNvPr id="85" name="Straight Connector 526">
            <a:extLst>
              <a:ext uri="{FF2B5EF4-FFF2-40B4-BE49-F238E27FC236}">
                <a16:creationId xmlns="" xmlns:a16="http://schemas.microsoft.com/office/drawing/2014/main" id="{B8D2CF3B-3900-48E6-81F5-1764C970852E}"/>
              </a:ext>
            </a:extLst>
          </p:cNvPr>
          <p:cNvCxnSpPr>
            <a:cxnSpLocks/>
            <a:endCxn id="84" idx="1"/>
          </p:cNvCxnSpPr>
          <p:nvPr/>
        </p:nvCxnSpPr>
        <p:spPr bwMode="gray">
          <a:xfrm flipV="1">
            <a:off x="4854172" y="60169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6" name="图片 85">
            <a:extLst>
              <a:ext uri="{FF2B5EF4-FFF2-40B4-BE49-F238E27FC236}">
                <a16:creationId xmlns="" xmlns:a16="http://schemas.microsoft.com/office/drawing/2014/main" id="{C848392F-9620-4E70-9358-40AD1EBA17D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65695"/>
            <a:ext cx="358581" cy="302501"/>
          </a:xfrm>
          <a:prstGeom prst="rect">
            <a:avLst/>
          </a:prstGeom>
        </p:spPr>
      </p:pic>
      <p:cxnSp>
        <p:nvCxnSpPr>
          <p:cNvPr id="87" name="Straight Connector 526">
            <a:extLst>
              <a:ext uri="{FF2B5EF4-FFF2-40B4-BE49-F238E27FC236}">
                <a16:creationId xmlns="" xmlns:a16="http://schemas.microsoft.com/office/drawing/2014/main" id="{100EDC4F-49F0-40F1-BB8B-6784274233B0}"/>
              </a:ext>
            </a:extLst>
          </p:cNvPr>
          <p:cNvCxnSpPr>
            <a:cxnSpLocks/>
            <a:stCxn id="77" idx="1"/>
            <a:endCxn id="78" idx="3"/>
          </p:cNvCxnSpPr>
          <p:nvPr/>
        </p:nvCxnSpPr>
        <p:spPr bwMode="gray">
          <a:xfrm flipH="1">
            <a:off x="5129874" y="49501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Straight Connector 526">
            <a:extLst>
              <a:ext uri="{FF2B5EF4-FFF2-40B4-BE49-F238E27FC236}">
                <a16:creationId xmlns="" xmlns:a16="http://schemas.microsoft.com/office/drawing/2014/main" id="{05A24A06-D035-4265-8A1B-CAFC8EEF83D6}"/>
              </a:ext>
            </a:extLst>
          </p:cNvPr>
          <p:cNvCxnSpPr>
            <a:cxnSpLocks/>
            <a:stCxn id="77" idx="3"/>
            <a:endCxn id="79" idx="1"/>
          </p:cNvCxnSpPr>
          <p:nvPr/>
        </p:nvCxnSpPr>
        <p:spPr bwMode="gray">
          <a:xfrm>
            <a:off x="5983753" y="49501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0" name="Straight Connector 526">
            <a:extLst>
              <a:ext uri="{FF2B5EF4-FFF2-40B4-BE49-F238E27FC236}">
                <a16:creationId xmlns="" xmlns:a16="http://schemas.microsoft.com/office/drawing/2014/main" id="{0D223A17-35F8-46AE-9F00-AC5578C6274D}"/>
              </a:ext>
            </a:extLst>
          </p:cNvPr>
          <p:cNvCxnSpPr>
            <a:cxnSpLocks/>
            <a:stCxn id="91" idx="1"/>
            <a:endCxn id="84" idx="3"/>
          </p:cNvCxnSpPr>
          <p:nvPr/>
        </p:nvCxnSpPr>
        <p:spPr bwMode="gray">
          <a:xfrm flipH="1">
            <a:off x="5983753" y="60169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1" name="图片 90">
            <a:extLst>
              <a:ext uri="{FF2B5EF4-FFF2-40B4-BE49-F238E27FC236}">
                <a16:creationId xmlns="" xmlns:a16="http://schemas.microsoft.com/office/drawing/2014/main" id="{5CD97943-623D-4DF3-A0EF-F4A2B3D5AB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65695"/>
            <a:ext cx="358581" cy="302501"/>
          </a:xfrm>
          <a:prstGeom prst="rect">
            <a:avLst/>
          </a:prstGeom>
        </p:spPr>
      </p:pic>
      <p:cxnSp>
        <p:nvCxnSpPr>
          <p:cNvPr id="92" name="Straight Connector 526">
            <a:extLst>
              <a:ext uri="{FF2B5EF4-FFF2-40B4-BE49-F238E27FC236}">
                <a16:creationId xmlns="" xmlns:a16="http://schemas.microsoft.com/office/drawing/2014/main" id="{790B51A0-92BA-477D-810B-1CFC570A1E89}"/>
              </a:ext>
            </a:extLst>
          </p:cNvPr>
          <p:cNvCxnSpPr>
            <a:cxnSpLocks/>
            <a:stCxn id="94" idx="3"/>
            <a:endCxn id="79" idx="3"/>
          </p:cNvCxnSpPr>
          <p:nvPr/>
        </p:nvCxnSpPr>
        <p:spPr bwMode="gray">
          <a:xfrm flipH="1" flipV="1">
            <a:off x="6856147" y="4950115"/>
            <a:ext cx="863137" cy="5334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Straight Connector 526">
            <a:extLst>
              <a:ext uri="{FF2B5EF4-FFF2-40B4-BE49-F238E27FC236}">
                <a16:creationId xmlns="" xmlns:a16="http://schemas.microsoft.com/office/drawing/2014/main" id="{FF509E57-BE0C-44EF-AA93-814A99DD287D}"/>
              </a:ext>
            </a:extLst>
          </p:cNvPr>
          <p:cNvCxnSpPr>
            <a:cxnSpLocks/>
            <a:stCxn id="94" idx="3"/>
            <a:endCxn id="91" idx="3"/>
          </p:cNvCxnSpPr>
          <p:nvPr/>
        </p:nvCxnSpPr>
        <p:spPr bwMode="gray">
          <a:xfrm flipH="1">
            <a:off x="6851518" y="5483530"/>
            <a:ext cx="867766" cy="5334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4" name="图片 93">
            <a:extLst>
              <a:ext uri="{FF2B5EF4-FFF2-40B4-BE49-F238E27FC236}">
                <a16:creationId xmlns="" xmlns:a16="http://schemas.microsoft.com/office/drawing/2014/main" id="{FCA43EB1-D9A3-4949-8ECE-2003F7D79E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60703" y="5332280"/>
            <a:ext cx="358581" cy="302501"/>
          </a:xfrm>
          <a:prstGeom prst="rect">
            <a:avLst/>
          </a:prstGeom>
        </p:spPr>
      </p:pic>
      <p:sp>
        <p:nvSpPr>
          <p:cNvPr id="72" name="任意多边形: 形状 71">
            <a:extLst>
              <a:ext uri="{FF2B5EF4-FFF2-40B4-BE49-F238E27FC236}">
                <a16:creationId xmlns="" xmlns:a16="http://schemas.microsoft.com/office/drawing/2014/main" id="{75FF1865-2AD1-4AD0-9ECC-710D5A496E93}"/>
              </a:ext>
            </a:extLst>
          </p:cNvPr>
          <p:cNvSpPr/>
          <p:nvPr/>
        </p:nvSpPr>
        <p:spPr bwMode="gray">
          <a:xfrm>
            <a:off x="4087285" y="4862613"/>
            <a:ext cx="3428219" cy="598401"/>
          </a:xfrm>
          <a:custGeom>
            <a:avLst/>
            <a:gdLst>
              <a:gd name="connsiteX0" fmla="*/ 0 w 4425696"/>
              <a:gd name="connsiteY0" fmla="*/ 683754 h 683754"/>
              <a:gd name="connsiteX1" fmla="*/ 987552 w 4425696"/>
              <a:gd name="connsiteY1" fmla="*/ 147306 h 683754"/>
              <a:gd name="connsiteX2" fmla="*/ 2487168 w 4425696"/>
              <a:gd name="connsiteY2" fmla="*/ 1002 h 683754"/>
              <a:gd name="connsiteX3" fmla="*/ 3791712 w 4425696"/>
              <a:gd name="connsiteY3" fmla="*/ 196074 h 683754"/>
              <a:gd name="connsiteX4" fmla="*/ 4425696 w 4425696"/>
              <a:gd name="connsiteY4" fmla="*/ 671562 h 683754"/>
              <a:gd name="connsiteX0" fmla="*/ 0 w 4425696"/>
              <a:gd name="connsiteY0" fmla="*/ 703995 h 703995"/>
              <a:gd name="connsiteX1" fmla="*/ 926592 w 4425696"/>
              <a:gd name="connsiteY1" fmla="*/ 82203 h 703995"/>
              <a:gd name="connsiteX2" fmla="*/ 2487168 w 4425696"/>
              <a:gd name="connsiteY2" fmla="*/ 21243 h 703995"/>
              <a:gd name="connsiteX3" fmla="*/ 3791712 w 4425696"/>
              <a:gd name="connsiteY3" fmla="*/ 216315 h 703995"/>
              <a:gd name="connsiteX4" fmla="*/ 4425696 w 4425696"/>
              <a:gd name="connsiteY4" fmla="*/ 691803 h 703995"/>
              <a:gd name="connsiteX0" fmla="*/ 0 w 4425696"/>
              <a:gd name="connsiteY0" fmla="*/ 773914 h 773914"/>
              <a:gd name="connsiteX1" fmla="*/ 92659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0390 h 770390"/>
              <a:gd name="connsiteX1" fmla="*/ 987552 w 4425696"/>
              <a:gd name="connsiteY1" fmla="*/ 185174 h 770390"/>
              <a:gd name="connsiteX2" fmla="*/ 2548128 w 4425696"/>
              <a:gd name="connsiteY2" fmla="*/ 2294 h 770390"/>
              <a:gd name="connsiteX3" fmla="*/ 3791712 w 4425696"/>
              <a:gd name="connsiteY3" fmla="*/ 282710 h 770390"/>
              <a:gd name="connsiteX4" fmla="*/ 4425696 w 4425696"/>
              <a:gd name="connsiteY4" fmla="*/ 758198 h 770390"/>
              <a:gd name="connsiteX0" fmla="*/ 0 w 4425696"/>
              <a:gd name="connsiteY0" fmla="*/ 773914 h 773914"/>
              <a:gd name="connsiteX1" fmla="*/ 987552 w 4425696"/>
              <a:gd name="connsiteY1" fmla="*/ 152122 h 773914"/>
              <a:gd name="connsiteX2" fmla="*/ 2548128 w 4425696"/>
              <a:gd name="connsiteY2" fmla="*/ 5818 h 773914"/>
              <a:gd name="connsiteX3" fmla="*/ 3791712 w 4425696"/>
              <a:gd name="connsiteY3" fmla="*/ 286234 h 773914"/>
              <a:gd name="connsiteX4" fmla="*/ 4425696 w 4425696"/>
              <a:gd name="connsiteY4" fmla="*/ 761722 h 773914"/>
              <a:gd name="connsiteX0" fmla="*/ 0 w 4425696"/>
              <a:gd name="connsiteY0" fmla="*/ 772512 h 772512"/>
              <a:gd name="connsiteX1" fmla="*/ 987552 w 4425696"/>
              <a:gd name="connsiteY1" fmla="*/ 150720 h 772512"/>
              <a:gd name="connsiteX2" fmla="*/ 2548128 w 4425696"/>
              <a:gd name="connsiteY2" fmla="*/ 4416 h 772512"/>
              <a:gd name="connsiteX3" fmla="*/ 3779520 w 4425696"/>
              <a:gd name="connsiteY3" fmla="*/ 260448 h 772512"/>
              <a:gd name="connsiteX4" fmla="*/ 4425696 w 4425696"/>
              <a:gd name="connsiteY4" fmla="*/ 760320 h 772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5696" h="772512">
                <a:moveTo>
                  <a:pt x="0" y="772512"/>
                </a:moveTo>
                <a:cubicBezTo>
                  <a:pt x="286512" y="561184"/>
                  <a:pt x="562864" y="278736"/>
                  <a:pt x="987552" y="150720"/>
                </a:cubicBezTo>
                <a:cubicBezTo>
                  <a:pt x="1412240" y="22704"/>
                  <a:pt x="2082800" y="-13872"/>
                  <a:pt x="2548128" y="4416"/>
                </a:cubicBezTo>
                <a:cubicBezTo>
                  <a:pt x="3013456" y="22704"/>
                  <a:pt x="3466592" y="134464"/>
                  <a:pt x="3779520" y="260448"/>
                </a:cubicBezTo>
                <a:cubicBezTo>
                  <a:pt x="4092448" y="386432"/>
                  <a:pt x="4270248" y="578456"/>
                  <a:pt x="4425696" y="76032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形状 72">
            <a:extLst>
              <a:ext uri="{FF2B5EF4-FFF2-40B4-BE49-F238E27FC236}">
                <a16:creationId xmlns="" xmlns:a16="http://schemas.microsoft.com/office/drawing/2014/main" id="{0E70F250-C674-47F5-BEF3-A55301611E9E}"/>
              </a:ext>
            </a:extLst>
          </p:cNvPr>
          <p:cNvSpPr/>
          <p:nvPr/>
        </p:nvSpPr>
        <p:spPr bwMode="gray">
          <a:xfrm>
            <a:off x="4143950" y="5546012"/>
            <a:ext cx="1596058" cy="507287"/>
          </a:xfrm>
          <a:custGeom>
            <a:avLst/>
            <a:gdLst>
              <a:gd name="connsiteX0" fmla="*/ 0 w 2060448"/>
              <a:gd name="connsiteY0" fmla="*/ 0 h 654888"/>
              <a:gd name="connsiteX1" fmla="*/ 999744 w 2060448"/>
              <a:gd name="connsiteY1" fmla="*/ 597408 h 654888"/>
              <a:gd name="connsiteX2" fmla="*/ 2060448 w 2060448"/>
              <a:gd name="connsiteY2" fmla="*/ 633984 h 654888"/>
            </a:gdLst>
            <a:ahLst/>
            <a:cxnLst>
              <a:cxn ang="0">
                <a:pos x="connsiteX0" y="connsiteY0"/>
              </a:cxn>
              <a:cxn ang="0">
                <a:pos x="connsiteX1" y="connsiteY1"/>
              </a:cxn>
              <a:cxn ang="0">
                <a:pos x="connsiteX2" y="connsiteY2"/>
              </a:cxn>
            </a:cxnLst>
            <a:rect l="l" t="t" r="r" b="b"/>
            <a:pathLst>
              <a:path w="2060448" h="654888">
                <a:moveTo>
                  <a:pt x="0" y="0"/>
                </a:moveTo>
                <a:cubicBezTo>
                  <a:pt x="328168" y="245872"/>
                  <a:pt x="656336" y="491744"/>
                  <a:pt x="999744" y="597408"/>
                </a:cubicBezTo>
                <a:cubicBezTo>
                  <a:pt x="1343152" y="703072"/>
                  <a:pt x="1889760" y="629920"/>
                  <a:pt x="2060448" y="633984"/>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形状 73">
            <a:extLst>
              <a:ext uri="{FF2B5EF4-FFF2-40B4-BE49-F238E27FC236}">
                <a16:creationId xmlns="" xmlns:a16="http://schemas.microsoft.com/office/drawing/2014/main" id="{C22FB50D-DB47-4ECB-AC1F-E469AF08D1B1}"/>
              </a:ext>
            </a:extLst>
          </p:cNvPr>
          <p:cNvSpPr/>
          <p:nvPr/>
        </p:nvSpPr>
        <p:spPr bwMode="gray">
          <a:xfrm>
            <a:off x="5756975" y="5026586"/>
            <a:ext cx="795228" cy="986691"/>
          </a:xfrm>
          <a:custGeom>
            <a:avLst/>
            <a:gdLst>
              <a:gd name="connsiteX0" fmla="*/ 105940 w 1008148"/>
              <a:gd name="connsiteY0" fmla="*/ 0 h 1245535"/>
              <a:gd name="connsiteX1" fmla="*/ 81556 w 1008148"/>
              <a:gd name="connsiteY1" fmla="*/ 1085088 h 1245535"/>
              <a:gd name="connsiteX2" fmla="*/ 1008148 w 1008148"/>
              <a:gd name="connsiteY2" fmla="*/ 1219200 h 1245535"/>
              <a:gd name="connsiteX0" fmla="*/ 70907 w 973115"/>
              <a:gd name="connsiteY0" fmla="*/ 0 h 1245535"/>
              <a:gd name="connsiteX1" fmla="*/ 107483 w 973115"/>
              <a:gd name="connsiteY1" fmla="*/ 1085088 h 1245535"/>
              <a:gd name="connsiteX2" fmla="*/ 973115 w 973115"/>
              <a:gd name="connsiteY2" fmla="*/ 1219200 h 1245535"/>
              <a:gd name="connsiteX0" fmla="*/ 98112 w 1000320"/>
              <a:gd name="connsiteY0" fmla="*/ 0 h 1278694"/>
              <a:gd name="connsiteX1" fmla="*/ 85920 w 1000320"/>
              <a:gd name="connsiteY1" fmla="*/ 1158240 h 1278694"/>
              <a:gd name="connsiteX2" fmla="*/ 1000320 w 1000320"/>
              <a:gd name="connsiteY2" fmla="*/ 1219200 h 1278694"/>
              <a:gd name="connsiteX0" fmla="*/ 82712 w 984920"/>
              <a:gd name="connsiteY0" fmla="*/ 0 h 1319621"/>
              <a:gd name="connsiteX1" fmla="*/ 70520 w 984920"/>
              <a:gd name="connsiteY1" fmla="*/ 1158240 h 1319621"/>
              <a:gd name="connsiteX2" fmla="*/ 984920 w 984920"/>
              <a:gd name="connsiteY2" fmla="*/ 1219200 h 1319621"/>
              <a:gd name="connsiteX0" fmla="*/ 124400 w 1026608"/>
              <a:gd name="connsiteY0" fmla="*/ 0 h 1273780"/>
              <a:gd name="connsiteX1" fmla="*/ 112208 w 1026608"/>
              <a:gd name="connsiteY1" fmla="*/ 1158240 h 1273780"/>
              <a:gd name="connsiteX2" fmla="*/ 1026608 w 1026608"/>
              <a:gd name="connsiteY2" fmla="*/ 1219200 h 1273780"/>
            </a:gdLst>
            <a:ahLst/>
            <a:cxnLst>
              <a:cxn ang="0">
                <a:pos x="connsiteX0" y="connsiteY0"/>
              </a:cxn>
              <a:cxn ang="0">
                <a:pos x="connsiteX1" y="connsiteY1"/>
              </a:cxn>
              <a:cxn ang="0">
                <a:pos x="connsiteX2" y="connsiteY2"/>
              </a:cxn>
            </a:cxnLst>
            <a:rect l="l" t="t" r="r" b="b"/>
            <a:pathLst>
              <a:path w="1026608" h="1273780">
                <a:moveTo>
                  <a:pt x="124400" y="0"/>
                </a:moveTo>
                <a:cubicBezTo>
                  <a:pt x="37024" y="440944"/>
                  <a:pt x="-99120" y="967232"/>
                  <a:pt x="112208" y="1158240"/>
                </a:cubicBezTo>
                <a:cubicBezTo>
                  <a:pt x="323536" y="1349248"/>
                  <a:pt x="638496" y="1253744"/>
                  <a:pt x="1026608" y="1219200"/>
                </a:cubicBezTo>
              </a:path>
            </a:pathLst>
          </a:custGeom>
          <a:noFill/>
          <a:ln w="57150">
            <a:solidFill>
              <a:srgbClr val="00B05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Straight Connector 526">
            <a:extLst>
              <a:ext uri="{FF2B5EF4-FFF2-40B4-BE49-F238E27FC236}">
                <a16:creationId xmlns="" xmlns:a16="http://schemas.microsoft.com/office/drawing/2014/main" id="{97C06E32-AFD2-443A-B82D-93B86F524D42}"/>
              </a:ext>
            </a:extLst>
          </p:cNvPr>
          <p:cNvCxnSpPr>
            <a:cxnSpLocks/>
            <a:stCxn id="78" idx="2"/>
            <a:endCxn id="86" idx="0"/>
          </p:cNvCxnSpPr>
          <p:nvPr/>
        </p:nvCxnSpPr>
        <p:spPr bwMode="gray">
          <a:xfrm flipH="1">
            <a:off x="4936698" y="5101365"/>
            <a:ext cx="13886"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Straight Connector 526">
            <a:extLst>
              <a:ext uri="{FF2B5EF4-FFF2-40B4-BE49-F238E27FC236}">
                <a16:creationId xmlns="" xmlns:a16="http://schemas.microsoft.com/office/drawing/2014/main" id="{9E3FAC16-7E17-4329-A984-B2E573267EFE}"/>
              </a:ext>
            </a:extLst>
          </p:cNvPr>
          <p:cNvCxnSpPr>
            <a:cxnSpLocks/>
            <a:stCxn id="79" idx="2"/>
            <a:endCxn id="91" idx="0"/>
          </p:cNvCxnSpPr>
          <p:nvPr/>
        </p:nvCxnSpPr>
        <p:spPr bwMode="gray">
          <a:xfrm flipH="1">
            <a:off x="6672228" y="5101365"/>
            <a:ext cx="4629" cy="76433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圆角矩形 75">
            <a:extLst>
              <a:ext uri="{FF2B5EF4-FFF2-40B4-BE49-F238E27FC236}">
                <a16:creationId xmlns="" xmlns:a16="http://schemas.microsoft.com/office/drawing/2014/main" id="{E3AF3C39-ADED-4300-B82D-2AB2D2B6A94B}"/>
              </a:ext>
            </a:extLst>
          </p:cNvPr>
          <p:cNvSpPr/>
          <p:nvPr/>
        </p:nvSpPr>
        <p:spPr bwMode="gray">
          <a:xfrm>
            <a:off x="804160" y="2823133"/>
            <a:ext cx="2876580" cy="1850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75">
            <a:extLst>
              <a:ext uri="{FF2B5EF4-FFF2-40B4-BE49-F238E27FC236}">
                <a16:creationId xmlns="" xmlns:a16="http://schemas.microsoft.com/office/drawing/2014/main" id="{02EA40CC-E06F-4A80-A706-E7C4E233681A}"/>
              </a:ext>
            </a:extLst>
          </p:cNvPr>
          <p:cNvSpPr/>
          <p:nvPr/>
        </p:nvSpPr>
        <p:spPr bwMode="gray">
          <a:xfrm>
            <a:off x="3956697" y="2376664"/>
            <a:ext cx="3930668" cy="425875"/>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2. Path computation for network traffic optimization</a:t>
            </a:r>
          </a:p>
        </p:txBody>
      </p:sp>
      <p:sp>
        <p:nvSpPr>
          <p:cNvPr id="110" name="文本框 109">
            <a:extLst>
              <a:ext uri="{FF2B5EF4-FFF2-40B4-BE49-F238E27FC236}">
                <a16:creationId xmlns="" xmlns:a16="http://schemas.microsoft.com/office/drawing/2014/main" id="{074EA41C-46A3-4F52-AF09-0DB6F0D084F9}"/>
              </a:ext>
            </a:extLst>
          </p:cNvPr>
          <p:cNvSpPr txBox="1"/>
          <p:nvPr/>
        </p:nvSpPr>
        <p:spPr bwMode="gray">
          <a:xfrm flipH="1">
            <a:off x="4012846" y="2840376"/>
            <a:ext cx="3809113"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computes paths based on the optimization target. Optimization targets include:</a:t>
            </a:r>
          </a:p>
          <a:p>
            <a:pPr algn="l">
              <a:lnSpc>
                <a:spcPct val="100000"/>
              </a:lnSpc>
            </a:pPr>
            <a:r>
              <a:rPr lang="en-US" sz="1200" dirty="0">
                <a:latin typeface="Huawei Sans" panose="020C0503030203020204" pitchFamily="34" charset="0"/>
                <a:sym typeface="Huawei Sans" panose="020C0503030203020204" pitchFamily="34" charset="0"/>
              </a:rPr>
              <a:t>Least path cost</a:t>
            </a:r>
          </a:p>
          <a:p>
            <a:pPr algn="l">
              <a:lnSpc>
                <a:spcPct val="100000"/>
              </a:lnSpc>
            </a:pPr>
            <a:r>
              <a:rPr lang="en-US" sz="1200" dirty="0">
                <a:latin typeface="Huawei Sans" panose="020C0503030203020204" pitchFamily="34" charset="0"/>
                <a:sym typeface="Huawei Sans" panose="020C0503030203020204" pitchFamily="34" charset="0"/>
              </a:rPr>
              <a:t>Shortest path delay</a:t>
            </a:r>
          </a:p>
          <a:p>
            <a:pPr algn="l">
              <a:lnSpc>
                <a:spcPct val="100000"/>
              </a:lnSpc>
            </a:pPr>
            <a:r>
              <a:rPr lang="en-US" sz="1200" dirty="0">
                <a:latin typeface="Huawei Sans" panose="020C0503030203020204" pitchFamily="34" charset="0"/>
                <a:sym typeface="Huawei Sans" panose="020C0503030203020204" pitchFamily="34" charset="0"/>
              </a:rPr>
              <a:t>Maximum link bandwidth utilization</a:t>
            </a:r>
          </a:p>
          <a:p>
            <a:pPr algn="l">
              <a:lnSpc>
                <a:spcPct val="100000"/>
              </a:lnSpc>
            </a:pPr>
            <a:r>
              <a:rPr lang="en-US" sz="1200" dirty="0">
                <a:latin typeface="Huawei Sans" panose="020C0503030203020204" pitchFamily="34" charset="0"/>
                <a:sym typeface="Huawei Sans" panose="020C0503030203020204" pitchFamily="34" charset="0"/>
              </a:rPr>
              <a:t>...</a:t>
            </a:r>
          </a:p>
        </p:txBody>
      </p:sp>
      <p:sp>
        <p:nvSpPr>
          <p:cNvPr id="111" name="圆角矩形 75">
            <a:extLst>
              <a:ext uri="{FF2B5EF4-FFF2-40B4-BE49-F238E27FC236}">
                <a16:creationId xmlns="" xmlns:a16="http://schemas.microsoft.com/office/drawing/2014/main" id="{FC5E4370-2C1E-4746-A3BB-B05DCDFBA953}"/>
              </a:ext>
            </a:extLst>
          </p:cNvPr>
          <p:cNvSpPr/>
          <p:nvPr/>
        </p:nvSpPr>
        <p:spPr bwMode="gray">
          <a:xfrm>
            <a:off x="3948250" y="2845968"/>
            <a:ext cx="3939115" cy="1827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75">
            <a:extLst>
              <a:ext uri="{FF2B5EF4-FFF2-40B4-BE49-F238E27FC236}">
                <a16:creationId xmlns="" xmlns:a16="http://schemas.microsoft.com/office/drawing/2014/main" id="{47F422E2-2D75-472E-843F-C4D85C868EE3}"/>
              </a:ext>
            </a:extLst>
          </p:cNvPr>
          <p:cNvSpPr/>
          <p:nvPr/>
        </p:nvSpPr>
        <p:spPr bwMode="gray">
          <a:xfrm>
            <a:off x="8146270" y="2333625"/>
            <a:ext cx="2906942" cy="451815"/>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3. Optimization result delivery</a:t>
            </a:r>
          </a:p>
        </p:txBody>
      </p:sp>
      <p:sp>
        <p:nvSpPr>
          <p:cNvPr id="113" name="文本框 112">
            <a:extLst>
              <a:ext uri="{FF2B5EF4-FFF2-40B4-BE49-F238E27FC236}">
                <a16:creationId xmlns="" xmlns:a16="http://schemas.microsoft.com/office/drawing/2014/main" id="{D3A0107D-E966-4230-8A13-6B3979C81940}"/>
              </a:ext>
            </a:extLst>
          </p:cNvPr>
          <p:cNvSpPr txBox="1"/>
          <p:nvPr/>
        </p:nvSpPr>
        <p:spPr bwMode="gray">
          <a:xfrm flipH="1">
            <a:off x="8276757" y="2858112"/>
            <a:ext cx="2658455" cy="1594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algn="l">
              <a:lnSpc>
                <a:spcPct val="100000"/>
              </a:lnSpc>
              <a:buNone/>
            </a:pPr>
            <a:r>
              <a:rPr lang="en-US" sz="1200" dirty="0">
                <a:latin typeface="Huawei Sans" panose="020C0503030203020204" pitchFamily="34" charset="0"/>
                <a:sym typeface="Huawei Sans" panose="020C0503030203020204" pitchFamily="34" charset="0"/>
              </a:rPr>
              <a:t>The controller delivers the computation result to network devices in any of the following modes:</a:t>
            </a:r>
          </a:p>
          <a:p>
            <a:pPr algn="l">
              <a:lnSpc>
                <a:spcPct val="100000"/>
              </a:lnSpc>
            </a:pPr>
            <a:r>
              <a:rPr lang="en-US" sz="1200" dirty="0">
                <a:latin typeface="Huawei Sans" panose="020C0503030203020204" pitchFamily="34" charset="0"/>
                <a:sym typeface="Huawei Sans" panose="020C0503030203020204" pitchFamily="34" charset="0"/>
              </a:rPr>
              <a:t>NETCONF</a:t>
            </a:r>
          </a:p>
          <a:p>
            <a:pPr algn="l">
              <a:lnSpc>
                <a:spcPct val="100000"/>
              </a:lnSpc>
            </a:pPr>
            <a:r>
              <a:rPr lang="en-US" sz="1200" dirty="0">
                <a:latin typeface="Huawei Sans" panose="020C0503030203020204" pitchFamily="34" charset="0"/>
                <a:sym typeface="Huawei Sans" panose="020C0503030203020204" pitchFamily="34" charset="0"/>
              </a:rPr>
              <a:t>PCEP</a:t>
            </a:r>
          </a:p>
          <a:p>
            <a:pPr algn="l">
              <a:lnSpc>
                <a:spcPct val="100000"/>
              </a:lnSpc>
            </a:pPr>
            <a:r>
              <a:rPr lang="en-US" sz="1200" dirty="0">
                <a:latin typeface="Huawei Sans" panose="020C0503030203020204" pitchFamily="34" charset="0"/>
                <a:sym typeface="Huawei Sans" panose="020C0503030203020204" pitchFamily="34" charset="0"/>
              </a:rPr>
              <a:t>BGP SR Policy</a:t>
            </a:r>
            <a:br>
              <a:rPr lang="en-US" sz="1200" dirty="0">
                <a:latin typeface="Huawei Sans" panose="020C0503030203020204" pitchFamily="34" charset="0"/>
                <a:sym typeface="Huawei Sans" panose="020C0503030203020204" pitchFamily="34" charset="0"/>
              </a:rPr>
            </a:br>
            <a:r>
              <a:rPr lang="en-US" sz="1200" dirty="0">
                <a:latin typeface="Huawei Sans" panose="020C0503030203020204" pitchFamily="34" charset="0"/>
                <a:sym typeface="Huawei Sans" panose="020C0503030203020204" pitchFamily="34" charset="0"/>
              </a:rPr>
              <a:t>...</a:t>
            </a:r>
          </a:p>
        </p:txBody>
      </p:sp>
      <p:sp>
        <p:nvSpPr>
          <p:cNvPr id="114" name="圆角矩形 75">
            <a:extLst>
              <a:ext uri="{FF2B5EF4-FFF2-40B4-BE49-F238E27FC236}">
                <a16:creationId xmlns="" xmlns:a16="http://schemas.microsoft.com/office/drawing/2014/main" id="{3B1045B8-9B2E-4A6B-ACCB-673FB3161255}"/>
              </a:ext>
            </a:extLst>
          </p:cNvPr>
          <p:cNvSpPr/>
          <p:nvPr/>
        </p:nvSpPr>
        <p:spPr bwMode="gray">
          <a:xfrm>
            <a:off x="8139264" y="2823133"/>
            <a:ext cx="2906942" cy="1850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Bef>
                <a:spcPts val="0"/>
              </a:spcBef>
              <a:spcAft>
                <a:spcPts val="600"/>
              </a:spcAft>
              <a:buFont typeface="Arial" panose="020B0604020202020204" pitchFamily="34" charset="0"/>
              <a:buChar char="•"/>
            </a:pPr>
            <a:endParaRPr lang="en-US" altLang="zh-CN" sz="15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形状 114">
            <a:extLst>
              <a:ext uri="{FF2B5EF4-FFF2-40B4-BE49-F238E27FC236}">
                <a16:creationId xmlns="" xmlns:a16="http://schemas.microsoft.com/office/drawing/2014/main" id="{52EE071D-8E9C-44A0-A283-E5D22F99A94F}"/>
              </a:ext>
            </a:extLst>
          </p:cNvPr>
          <p:cNvSpPr/>
          <p:nvPr/>
        </p:nvSpPr>
        <p:spPr bwMode="gray">
          <a:xfrm>
            <a:off x="2145903" y="4848186"/>
            <a:ext cx="1549400" cy="612828"/>
          </a:xfrm>
          <a:custGeom>
            <a:avLst/>
            <a:gdLst>
              <a:gd name="connsiteX0" fmla="*/ 1549400 w 1549400"/>
              <a:gd name="connsiteY0" fmla="*/ 584200 h 612828"/>
              <a:gd name="connsiteX1" fmla="*/ 330200 w 1549400"/>
              <a:gd name="connsiteY1" fmla="*/ 546100 h 612828"/>
              <a:gd name="connsiteX2" fmla="*/ 0 w 1549400"/>
              <a:gd name="connsiteY2" fmla="*/ 0 h 612828"/>
            </a:gdLst>
            <a:ahLst/>
            <a:cxnLst>
              <a:cxn ang="0">
                <a:pos x="connsiteX0" y="connsiteY0"/>
              </a:cxn>
              <a:cxn ang="0">
                <a:pos x="connsiteX1" y="connsiteY1"/>
              </a:cxn>
              <a:cxn ang="0">
                <a:pos x="connsiteX2" y="connsiteY2"/>
              </a:cxn>
            </a:cxnLst>
            <a:rect l="l" t="t" r="r" b="b"/>
            <a:pathLst>
              <a:path w="1549400" h="612828">
                <a:moveTo>
                  <a:pt x="1549400" y="584200"/>
                </a:moveTo>
                <a:cubicBezTo>
                  <a:pt x="1068916" y="613833"/>
                  <a:pt x="588433" y="643467"/>
                  <a:pt x="330200" y="546100"/>
                </a:cubicBezTo>
                <a:cubicBezTo>
                  <a:pt x="71967" y="448733"/>
                  <a:pt x="50800" y="165100"/>
                  <a:pt x="0" y="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任意多边形: 形状 115">
            <a:extLst>
              <a:ext uri="{FF2B5EF4-FFF2-40B4-BE49-F238E27FC236}">
                <a16:creationId xmlns="" xmlns:a16="http://schemas.microsoft.com/office/drawing/2014/main" id="{9826AB36-C98A-4312-AAEF-69D2DAF20968}"/>
              </a:ext>
            </a:extLst>
          </p:cNvPr>
          <p:cNvSpPr/>
          <p:nvPr/>
        </p:nvSpPr>
        <p:spPr bwMode="gray">
          <a:xfrm>
            <a:off x="8101164" y="4819243"/>
            <a:ext cx="1322815" cy="664288"/>
          </a:xfrm>
          <a:custGeom>
            <a:avLst/>
            <a:gdLst>
              <a:gd name="connsiteX0" fmla="*/ 1257300 w 1322815"/>
              <a:gd name="connsiteY0" fmla="*/ 0 h 774700"/>
              <a:gd name="connsiteX1" fmla="*/ 1181100 w 1322815"/>
              <a:gd name="connsiteY1" fmla="*/ 622300 h 774700"/>
              <a:gd name="connsiteX2" fmla="*/ 0 w 1322815"/>
              <a:gd name="connsiteY2" fmla="*/ 774700 h 774700"/>
            </a:gdLst>
            <a:ahLst/>
            <a:cxnLst>
              <a:cxn ang="0">
                <a:pos x="connsiteX0" y="connsiteY0"/>
              </a:cxn>
              <a:cxn ang="0">
                <a:pos x="connsiteX1" y="connsiteY1"/>
              </a:cxn>
              <a:cxn ang="0">
                <a:pos x="connsiteX2" y="connsiteY2"/>
              </a:cxn>
            </a:cxnLst>
            <a:rect l="l" t="t" r="r" b="b"/>
            <a:pathLst>
              <a:path w="1322815" h="774700">
                <a:moveTo>
                  <a:pt x="1257300" y="0"/>
                </a:moveTo>
                <a:cubicBezTo>
                  <a:pt x="1323975" y="246591"/>
                  <a:pt x="1390650" y="493183"/>
                  <a:pt x="1181100" y="622300"/>
                </a:cubicBezTo>
                <a:cubicBezTo>
                  <a:pt x="971550" y="751417"/>
                  <a:pt x="485775" y="763058"/>
                  <a:pt x="0" y="774700"/>
                </a:cubicBezTo>
              </a:path>
            </a:pathLst>
          </a:custGeom>
          <a:noFill/>
          <a:ln w="38100">
            <a:solidFill>
              <a:schemeClr val="bg1">
                <a:lumMod val="75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87893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02279" indent="-302279">
              <a:buFont typeface="Wingdings" panose="05000000000000000000" pitchFamily="2" charset="2"/>
              <a:buChar char="l"/>
            </a:pPr>
            <a:r>
              <a:rPr lang="en-US" altLang="zh-CN" sz="2000" kern="1200" dirty="0">
                <a:solidFill>
                  <a:schemeClr val="tx1"/>
                </a:solidFill>
                <a:cs typeface="Huawei Sans" panose="020C0503030203020204" pitchFamily="34" charset="0"/>
              </a:rPr>
              <a:t>On completion of this course, you will be able to:</a:t>
            </a:r>
          </a:p>
          <a:p>
            <a:pPr lvl="1"/>
            <a:r>
              <a:rPr lang="en-US" sz="1800" dirty="0"/>
              <a:t>Describe the typical architecture of the bearer WAN.</a:t>
            </a:r>
          </a:p>
          <a:p>
            <a:pPr lvl="1"/>
            <a:r>
              <a:rPr lang="en-US" sz="1800" dirty="0"/>
              <a:t>Describe the basic concepts of Multiprotocol Label Switching (MPLS), Segment Routing-Multiprotocol Label Switching (SR-MPLS), and Segment Routing IPv6 (SRv6).</a:t>
            </a:r>
          </a:p>
          <a:p>
            <a:pPr lvl="1"/>
            <a:r>
              <a:rPr lang="en-US" sz="1800" dirty="0"/>
              <a:t>Describe the principles of WAN traffic optimization.</a:t>
            </a:r>
          </a:p>
          <a:p>
            <a:pPr lvl="1"/>
            <a:r>
              <a:rPr lang="en-US" sz="1800" dirty="0"/>
              <a:t>Describe the SLA model and packet processing flow.</a:t>
            </a:r>
          </a:p>
          <a:p>
            <a:pPr lvl="1"/>
            <a:r>
              <a:rPr lang="en-US" sz="1800" dirty="0"/>
              <a:t>Describe the network reliability design.</a:t>
            </a:r>
          </a:p>
          <a:p>
            <a:pPr lvl="1"/>
            <a:r>
              <a:rPr lang="en-US" sz="1800" dirty="0"/>
              <a:t>Describe the key protocols for network management and analysis.</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41160566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84592B-6F3B-4E94-A821-68C7DFF9E9F6}"/>
              </a:ext>
            </a:extLst>
          </p:cNvPr>
          <p:cNvSpPr>
            <a:spLocks noGrp="1"/>
          </p:cNvSpPr>
          <p:nvPr>
            <p:ph type="title"/>
          </p:nvPr>
        </p:nvSpPr>
        <p:spPr bwMode="gray"/>
        <p:txBody>
          <a:bodyPr/>
          <a:lstStyle/>
          <a:p>
            <a:r>
              <a:rPr lang="en-US"/>
              <a:t>Network Information Collection</a:t>
            </a:r>
            <a:endParaRPr lang="en-US" dirty="0"/>
          </a:p>
        </p:txBody>
      </p:sp>
      <p:sp>
        <p:nvSpPr>
          <p:cNvPr id="3" name="文本占位符 2">
            <a:extLst>
              <a:ext uri="{FF2B5EF4-FFF2-40B4-BE49-F238E27FC236}">
                <a16:creationId xmlns="" xmlns:a16="http://schemas.microsoft.com/office/drawing/2014/main" id="{DA8FB20F-6B54-410A-9EDB-BF8A3B7370F6}"/>
              </a:ext>
            </a:extLst>
          </p:cNvPr>
          <p:cNvSpPr>
            <a:spLocks noGrp="1"/>
          </p:cNvSpPr>
          <p:nvPr>
            <p:ph type="body" sz="quarter" idx="10"/>
          </p:nvPr>
        </p:nvSpPr>
        <p:spPr bwMode="gray"/>
        <p:txBody>
          <a:bodyPr/>
          <a:lstStyle/>
          <a:p>
            <a:r>
              <a:rPr lang="en-US" sz="1600" dirty="0">
                <a:sym typeface="Huawei Sans" panose="020C0503030203020204" pitchFamily="34" charset="0"/>
              </a:rPr>
              <a:t>The collection of network information, including the network topology, interface bandwidth, link delay, and traffic statistics, is the prerequisite for network traffic optimization.</a:t>
            </a:r>
          </a:p>
        </p:txBody>
      </p:sp>
      <p:grpSp>
        <p:nvGrpSpPr>
          <p:cNvPr id="26" name="组合 25">
            <a:extLst>
              <a:ext uri="{FF2B5EF4-FFF2-40B4-BE49-F238E27FC236}">
                <a16:creationId xmlns="" xmlns:a16="http://schemas.microsoft.com/office/drawing/2014/main" id="{AB7F3887-175C-4498-A0D6-9A39BE02CC4D}"/>
              </a:ext>
            </a:extLst>
          </p:cNvPr>
          <p:cNvGrpSpPr/>
          <p:nvPr/>
        </p:nvGrpSpPr>
        <p:grpSpPr bwMode="gray">
          <a:xfrm>
            <a:off x="987353" y="4464645"/>
            <a:ext cx="4146213" cy="1358304"/>
            <a:chOff x="3927741" y="4875064"/>
            <a:chExt cx="3753443" cy="1229632"/>
          </a:xfrm>
        </p:grpSpPr>
        <p:pic>
          <p:nvPicPr>
            <p:cNvPr id="4" name="图片 3">
              <a:extLst>
                <a:ext uri="{FF2B5EF4-FFF2-40B4-BE49-F238E27FC236}">
                  <a16:creationId xmlns="" xmlns:a16="http://schemas.microsoft.com/office/drawing/2014/main" id="{72468D9F-C7C6-4CE1-AF8E-AEC1DF44B5F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875064"/>
              <a:ext cx="358581" cy="302501"/>
            </a:xfrm>
            <a:prstGeom prst="rect">
              <a:avLst/>
            </a:prstGeom>
          </p:spPr>
        </p:pic>
        <p:pic>
          <p:nvPicPr>
            <p:cNvPr id="5" name="图片 4">
              <a:extLst>
                <a:ext uri="{FF2B5EF4-FFF2-40B4-BE49-F238E27FC236}">
                  <a16:creationId xmlns="" xmlns:a16="http://schemas.microsoft.com/office/drawing/2014/main" id="{3360ED9A-0E65-48E6-9D37-F13E01ED918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875064"/>
              <a:ext cx="358581" cy="302501"/>
            </a:xfrm>
            <a:prstGeom prst="rect">
              <a:avLst/>
            </a:prstGeom>
          </p:spPr>
        </p:pic>
        <p:pic>
          <p:nvPicPr>
            <p:cNvPr id="6" name="图片 5">
              <a:extLst>
                <a:ext uri="{FF2B5EF4-FFF2-40B4-BE49-F238E27FC236}">
                  <a16:creationId xmlns="" xmlns:a16="http://schemas.microsoft.com/office/drawing/2014/main" id="{D698B71F-5DEF-431B-8AFE-B3D04B0763F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875064"/>
              <a:ext cx="358581" cy="302501"/>
            </a:xfrm>
            <a:prstGeom prst="rect">
              <a:avLst/>
            </a:prstGeom>
          </p:spPr>
        </p:pic>
        <p:cxnSp>
          <p:nvCxnSpPr>
            <p:cNvPr id="7" name="Straight Connector 526">
              <a:extLst>
                <a:ext uri="{FF2B5EF4-FFF2-40B4-BE49-F238E27FC236}">
                  <a16:creationId xmlns="" xmlns:a16="http://schemas.microsoft.com/office/drawing/2014/main" id="{47E0F2A2-916B-420A-B216-199E657137C2}"/>
                </a:ext>
              </a:extLst>
            </p:cNvPr>
            <p:cNvCxnSpPr>
              <a:cxnSpLocks/>
              <a:stCxn id="5" idx="1"/>
              <a:endCxn id="9" idx="1"/>
            </p:cNvCxnSpPr>
            <p:nvPr/>
          </p:nvCxnSpPr>
          <p:spPr bwMode="gray">
            <a:xfrm flipH="1">
              <a:off x="3927741" y="5026315"/>
              <a:ext cx="843552"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 name="Straight Connector 526">
              <a:extLst>
                <a:ext uri="{FF2B5EF4-FFF2-40B4-BE49-F238E27FC236}">
                  <a16:creationId xmlns="" xmlns:a16="http://schemas.microsoft.com/office/drawing/2014/main" id="{50211C27-B260-41A5-82DE-4F7460DD6407}"/>
                </a:ext>
              </a:extLst>
            </p:cNvPr>
            <p:cNvCxnSpPr>
              <a:cxnSpLocks/>
              <a:stCxn id="9" idx="1"/>
              <a:endCxn id="13" idx="1"/>
            </p:cNvCxnSpPr>
            <p:nvPr/>
          </p:nvCxnSpPr>
          <p:spPr bwMode="gray">
            <a:xfrm>
              <a:off x="3927741"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a:extLst>
                <a:ext uri="{FF2B5EF4-FFF2-40B4-BE49-F238E27FC236}">
                  <a16:creationId xmlns="" xmlns:a16="http://schemas.microsoft.com/office/drawing/2014/main" id="{F3997274-B156-450B-B918-42240429FA0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741" y="5332280"/>
              <a:ext cx="358581" cy="302501"/>
            </a:xfrm>
            <a:prstGeom prst="rect">
              <a:avLst/>
            </a:prstGeom>
          </p:spPr>
        </p:pic>
        <p:cxnSp>
          <p:nvCxnSpPr>
            <p:cNvPr id="10" name="Straight Connector 526">
              <a:extLst>
                <a:ext uri="{FF2B5EF4-FFF2-40B4-BE49-F238E27FC236}">
                  <a16:creationId xmlns="" xmlns:a16="http://schemas.microsoft.com/office/drawing/2014/main" id="{B94D19FF-8F4C-4E04-885D-F161739D884E}"/>
                </a:ext>
              </a:extLst>
            </p:cNvPr>
            <p:cNvCxnSpPr>
              <a:cxnSpLocks/>
              <a:stCxn id="11" idx="0"/>
              <a:endCxn id="4" idx="2"/>
            </p:cNvCxnSpPr>
            <p:nvPr/>
          </p:nvCxnSpPr>
          <p:spPr bwMode="gray">
            <a:xfrm flipV="1">
              <a:off x="5804463" y="5177565"/>
              <a:ext cx="0"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a:extLst>
                <a:ext uri="{FF2B5EF4-FFF2-40B4-BE49-F238E27FC236}">
                  <a16:creationId xmlns="" xmlns:a16="http://schemas.microsoft.com/office/drawing/2014/main" id="{62A76293-3318-42DE-B930-89B4F5CD05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02195"/>
              <a:ext cx="358581" cy="302501"/>
            </a:xfrm>
            <a:prstGeom prst="rect">
              <a:avLst/>
            </a:prstGeom>
          </p:spPr>
        </p:pic>
        <p:cxnSp>
          <p:nvCxnSpPr>
            <p:cNvPr id="12" name="Straight Connector 526">
              <a:extLst>
                <a:ext uri="{FF2B5EF4-FFF2-40B4-BE49-F238E27FC236}">
                  <a16:creationId xmlns="" xmlns:a16="http://schemas.microsoft.com/office/drawing/2014/main" id="{34DB0F85-78FB-441B-B4FB-DDB2CF9D5B1C}"/>
                </a:ext>
              </a:extLst>
            </p:cNvPr>
            <p:cNvCxnSpPr>
              <a:cxnSpLocks/>
              <a:endCxn id="11" idx="1"/>
            </p:cNvCxnSpPr>
            <p:nvPr/>
          </p:nvCxnSpPr>
          <p:spPr bwMode="gray">
            <a:xfrm flipV="1">
              <a:off x="4854172" y="59534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a:extLst>
                <a:ext uri="{FF2B5EF4-FFF2-40B4-BE49-F238E27FC236}">
                  <a16:creationId xmlns="" xmlns:a16="http://schemas.microsoft.com/office/drawing/2014/main" id="{FCE0679B-74A2-4C2A-90D1-A4C452CDFEE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02195"/>
              <a:ext cx="358581" cy="302501"/>
            </a:xfrm>
            <a:prstGeom prst="rect">
              <a:avLst/>
            </a:prstGeom>
          </p:spPr>
        </p:pic>
        <p:cxnSp>
          <p:nvCxnSpPr>
            <p:cNvPr id="14" name="Straight Connector 526">
              <a:extLst>
                <a:ext uri="{FF2B5EF4-FFF2-40B4-BE49-F238E27FC236}">
                  <a16:creationId xmlns="" xmlns:a16="http://schemas.microsoft.com/office/drawing/2014/main" id="{2AA83E1B-D662-47A0-A08F-210B9538510A}"/>
                </a:ext>
              </a:extLst>
            </p:cNvPr>
            <p:cNvCxnSpPr>
              <a:cxnSpLocks/>
              <a:stCxn id="4" idx="1"/>
              <a:endCxn id="5" idx="3"/>
            </p:cNvCxnSpPr>
            <p:nvPr/>
          </p:nvCxnSpPr>
          <p:spPr bwMode="gray">
            <a:xfrm flipH="1">
              <a:off x="5129874" y="50263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 name="Straight Connector 526">
              <a:extLst>
                <a:ext uri="{FF2B5EF4-FFF2-40B4-BE49-F238E27FC236}">
                  <a16:creationId xmlns="" xmlns:a16="http://schemas.microsoft.com/office/drawing/2014/main" id="{BE1C6A10-9D68-4376-AED0-2C2F0FE66221}"/>
                </a:ext>
              </a:extLst>
            </p:cNvPr>
            <p:cNvCxnSpPr>
              <a:cxnSpLocks/>
              <a:stCxn id="4" idx="3"/>
              <a:endCxn id="6" idx="1"/>
            </p:cNvCxnSpPr>
            <p:nvPr/>
          </p:nvCxnSpPr>
          <p:spPr bwMode="gray">
            <a:xfrm>
              <a:off x="5983753" y="50263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Straight Connector 526">
              <a:extLst>
                <a:ext uri="{FF2B5EF4-FFF2-40B4-BE49-F238E27FC236}">
                  <a16:creationId xmlns="" xmlns:a16="http://schemas.microsoft.com/office/drawing/2014/main" id="{7F7FE255-D015-435E-A2E3-715B717A3C25}"/>
                </a:ext>
              </a:extLst>
            </p:cNvPr>
            <p:cNvCxnSpPr>
              <a:cxnSpLocks/>
              <a:stCxn id="17" idx="1"/>
              <a:endCxn id="11" idx="3"/>
            </p:cNvCxnSpPr>
            <p:nvPr/>
          </p:nvCxnSpPr>
          <p:spPr bwMode="gray">
            <a:xfrm flipH="1">
              <a:off x="5983753" y="59534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 xmlns:a16="http://schemas.microsoft.com/office/drawing/2014/main" id="{BCFDDDFB-8E19-407F-A157-EBF2CD1F67B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02195"/>
              <a:ext cx="358581" cy="302501"/>
            </a:xfrm>
            <a:prstGeom prst="rect">
              <a:avLst/>
            </a:prstGeom>
          </p:spPr>
        </p:pic>
        <p:cxnSp>
          <p:nvCxnSpPr>
            <p:cNvPr id="18" name="Straight Connector 526">
              <a:extLst>
                <a:ext uri="{FF2B5EF4-FFF2-40B4-BE49-F238E27FC236}">
                  <a16:creationId xmlns="" xmlns:a16="http://schemas.microsoft.com/office/drawing/2014/main" id="{FAEFCA67-88C1-46ED-9A43-0E1BEA6F7E1A}"/>
                </a:ext>
              </a:extLst>
            </p:cNvPr>
            <p:cNvCxnSpPr>
              <a:cxnSpLocks/>
              <a:stCxn id="20" idx="3"/>
              <a:endCxn id="6" idx="3"/>
            </p:cNvCxnSpPr>
            <p:nvPr/>
          </p:nvCxnSpPr>
          <p:spPr bwMode="gray">
            <a:xfrm flipH="1" flipV="1">
              <a:off x="6856147" y="5026315"/>
              <a:ext cx="825037"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F6FA6E59-5E64-4C37-B488-E99DABAFD4C3}"/>
                </a:ext>
              </a:extLst>
            </p:cNvPr>
            <p:cNvCxnSpPr>
              <a:cxnSpLocks/>
              <a:stCxn id="20" idx="3"/>
              <a:endCxn id="17" idx="3"/>
            </p:cNvCxnSpPr>
            <p:nvPr/>
          </p:nvCxnSpPr>
          <p:spPr bwMode="gray">
            <a:xfrm flipH="1">
              <a:off x="6851518"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0" name="图片 19">
              <a:extLst>
                <a:ext uri="{FF2B5EF4-FFF2-40B4-BE49-F238E27FC236}">
                  <a16:creationId xmlns="" xmlns:a16="http://schemas.microsoft.com/office/drawing/2014/main" id="{E31886C4-6CD0-4373-A4AB-AFAD2D9A3D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22603" y="5332280"/>
              <a:ext cx="358581" cy="302501"/>
            </a:xfrm>
            <a:prstGeom prst="rect">
              <a:avLst/>
            </a:prstGeom>
          </p:spPr>
        </p:pic>
        <p:cxnSp>
          <p:nvCxnSpPr>
            <p:cNvPr id="24" name="Straight Connector 526">
              <a:extLst>
                <a:ext uri="{FF2B5EF4-FFF2-40B4-BE49-F238E27FC236}">
                  <a16:creationId xmlns="" xmlns:a16="http://schemas.microsoft.com/office/drawing/2014/main" id="{D0D8C4A1-A1DC-4F8C-A9BD-7EA3877E6091}"/>
                </a:ext>
              </a:extLst>
            </p:cNvPr>
            <p:cNvCxnSpPr>
              <a:cxnSpLocks/>
              <a:stCxn id="5" idx="2"/>
              <a:endCxn id="13" idx="0"/>
            </p:cNvCxnSpPr>
            <p:nvPr/>
          </p:nvCxnSpPr>
          <p:spPr bwMode="gray">
            <a:xfrm flipH="1">
              <a:off x="4936698" y="5177565"/>
              <a:ext cx="13886"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Straight Connector 526">
              <a:extLst>
                <a:ext uri="{FF2B5EF4-FFF2-40B4-BE49-F238E27FC236}">
                  <a16:creationId xmlns="" xmlns:a16="http://schemas.microsoft.com/office/drawing/2014/main" id="{68CE9247-CAC8-4B62-B4FA-A9E134C8367D}"/>
                </a:ext>
              </a:extLst>
            </p:cNvPr>
            <p:cNvCxnSpPr>
              <a:cxnSpLocks/>
              <a:stCxn id="6" idx="2"/>
              <a:endCxn id="17" idx="0"/>
            </p:cNvCxnSpPr>
            <p:nvPr/>
          </p:nvCxnSpPr>
          <p:spPr bwMode="gray">
            <a:xfrm flipH="1">
              <a:off x="6672228" y="5177565"/>
              <a:ext cx="4629"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7" name="文本框 26">
            <a:extLst>
              <a:ext uri="{FF2B5EF4-FFF2-40B4-BE49-F238E27FC236}">
                <a16:creationId xmlns="" xmlns:a16="http://schemas.microsoft.com/office/drawing/2014/main" id="{BDF0F014-0E8E-41C5-A796-30571055C2E2}"/>
              </a:ext>
            </a:extLst>
          </p:cNvPr>
          <p:cNvSpPr txBox="1"/>
          <p:nvPr/>
        </p:nvSpPr>
        <p:spPr bwMode="gray">
          <a:xfrm>
            <a:off x="987353" y="2124269"/>
            <a:ext cx="4146211"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Collector, controller, and analyzer</a:t>
            </a:r>
          </a:p>
        </p:txBody>
      </p:sp>
      <p:cxnSp>
        <p:nvCxnSpPr>
          <p:cNvPr id="29" name="直接箭头连接符 28">
            <a:extLst>
              <a:ext uri="{FF2B5EF4-FFF2-40B4-BE49-F238E27FC236}">
                <a16:creationId xmlns="" xmlns:a16="http://schemas.microsoft.com/office/drawing/2014/main" id="{C0232805-DBF5-43AE-A6F2-E9BE3FB250B1}"/>
              </a:ext>
            </a:extLst>
          </p:cNvPr>
          <p:cNvCxnSpPr/>
          <p:nvPr/>
        </p:nvCxnSpPr>
        <p:spPr bwMode="gray">
          <a:xfrm flipV="1">
            <a:off x="2931016" y="3001317"/>
            <a:ext cx="0" cy="73660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 xmlns:a16="http://schemas.microsoft.com/office/drawing/2014/main" id="{DDF5B1F2-A450-4E2B-B58B-8E6D24FDC9FF}"/>
              </a:ext>
            </a:extLst>
          </p:cNvPr>
          <p:cNvCxnSpPr/>
          <p:nvPr/>
        </p:nvCxnSpPr>
        <p:spPr bwMode="gray">
          <a:xfrm flipV="1">
            <a:off x="3378554" y="3001317"/>
            <a:ext cx="0" cy="73660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 xmlns:a16="http://schemas.microsoft.com/office/drawing/2014/main" id="{AA9777C3-18BA-4D73-B40F-CF1CD64E9FAE}"/>
              </a:ext>
            </a:extLst>
          </p:cNvPr>
          <p:cNvCxnSpPr/>
          <p:nvPr/>
        </p:nvCxnSpPr>
        <p:spPr bwMode="gray">
          <a:xfrm flipV="1">
            <a:off x="3826091" y="3001317"/>
            <a:ext cx="0" cy="73660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77CB4FAF-9C9D-46B9-87B8-40A832BEF415}"/>
              </a:ext>
            </a:extLst>
          </p:cNvPr>
          <p:cNvSpPr txBox="1"/>
          <p:nvPr/>
        </p:nvSpPr>
        <p:spPr bwMode="gray">
          <a:xfrm>
            <a:off x="1050053" y="2699838"/>
            <a:ext cx="1433426" cy="1643527"/>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SNMP</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PCEP</a:t>
            </a:r>
          </a:p>
          <a:p>
            <a:pPr marL="285750" indent="-285750"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Telemetry</a:t>
            </a:r>
          </a:p>
          <a:p>
            <a:pPr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marL="285750" indent="-285750" fontAlgn="ctr">
              <a:lnSpc>
                <a:spcPct val="120000"/>
              </a:lnSpc>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a:extLst>
              <a:ext uri="{FF2B5EF4-FFF2-40B4-BE49-F238E27FC236}">
                <a16:creationId xmlns="" xmlns:a16="http://schemas.microsoft.com/office/drawing/2014/main" id="{A6213904-A981-438B-9955-31F34B6218AA}"/>
              </a:ext>
            </a:extLst>
          </p:cNvPr>
          <p:cNvSpPr txBox="1"/>
          <p:nvPr/>
        </p:nvSpPr>
        <p:spPr bwMode="gray">
          <a:xfrm>
            <a:off x="6171248" y="1744473"/>
            <a:ext cx="5525872"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Network topology and interface bandwidth collection</a:t>
            </a:r>
          </a:p>
        </p:txBody>
      </p:sp>
      <p:sp>
        <p:nvSpPr>
          <p:cNvPr id="57" name="文本框 56">
            <a:extLst>
              <a:ext uri="{FF2B5EF4-FFF2-40B4-BE49-F238E27FC236}">
                <a16:creationId xmlns="" xmlns:a16="http://schemas.microsoft.com/office/drawing/2014/main" id="{C73934AD-BDF2-4653-84FE-E1CF1738CAA1}"/>
              </a:ext>
            </a:extLst>
          </p:cNvPr>
          <p:cNvSpPr txBox="1"/>
          <p:nvPr/>
        </p:nvSpPr>
        <p:spPr bwMode="gray">
          <a:xfrm>
            <a:off x="6251593" y="2083028"/>
            <a:ext cx="4756973" cy="918290"/>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the industry, SNMP is generally used to collect basic network topology and device information.</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BGP-LS is used to collect IGP and TE topology information (including interface bandwidth).</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PCEP and BGP SR Policy are used to collect TE tunnel information.</a:t>
            </a:r>
          </a:p>
        </p:txBody>
      </p:sp>
      <p:sp>
        <p:nvSpPr>
          <p:cNvPr id="59" name="文本框 58">
            <a:extLst>
              <a:ext uri="{FF2B5EF4-FFF2-40B4-BE49-F238E27FC236}">
                <a16:creationId xmlns="" xmlns:a16="http://schemas.microsoft.com/office/drawing/2014/main" id="{B2E29D47-F379-42CA-A1B6-D2DEF9C78901}"/>
              </a:ext>
            </a:extLst>
          </p:cNvPr>
          <p:cNvSpPr txBox="1"/>
          <p:nvPr/>
        </p:nvSpPr>
        <p:spPr bwMode="gray">
          <a:xfrm>
            <a:off x="6171248" y="3415590"/>
            <a:ext cx="222048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Link delay collection</a:t>
            </a:r>
          </a:p>
        </p:txBody>
      </p:sp>
      <p:sp>
        <p:nvSpPr>
          <p:cNvPr id="60" name="文本框 59">
            <a:extLst>
              <a:ext uri="{FF2B5EF4-FFF2-40B4-BE49-F238E27FC236}">
                <a16:creationId xmlns="" xmlns:a16="http://schemas.microsoft.com/office/drawing/2014/main" id="{59FDF5CD-C408-44D2-BF1C-382EC87B4963}"/>
              </a:ext>
            </a:extLst>
          </p:cNvPr>
          <p:cNvSpPr txBox="1"/>
          <p:nvPr/>
        </p:nvSpPr>
        <p:spPr bwMode="gray">
          <a:xfrm>
            <a:off x="6251593" y="3813460"/>
            <a:ext cx="4756973" cy="932563"/>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link delay is collected using TWAMP, flooded in the IGP domain, and then reported to the controller through BGP-LS.</a:t>
            </a:r>
          </a:p>
        </p:txBody>
      </p:sp>
      <p:sp>
        <p:nvSpPr>
          <p:cNvPr id="62" name="文本框 61">
            <a:extLst>
              <a:ext uri="{FF2B5EF4-FFF2-40B4-BE49-F238E27FC236}">
                <a16:creationId xmlns="" xmlns:a16="http://schemas.microsoft.com/office/drawing/2014/main" id="{99232BFB-8372-4434-8CA5-48D637A76373}"/>
              </a:ext>
            </a:extLst>
          </p:cNvPr>
          <p:cNvSpPr txBox="1"/>
          <p:nvPr/>
        </p:nvSpPr>
        <p:spPr bwMode="gray">
          <a:xfrm>
            <a:off x="6171248" y="4371161"/>
            <a:ext cx="277832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Traffic statistics collection</a:t>
            </a:r>
          </a:p>
        </p:txBody>
      </p:sp>
      <p:sp>
        <p:nvSpPr>
          <p:cNvPr id="63" name="文本框 62">
            <a:extLst>
              <a:ext uri="{FF2B5EF4-FFF2-40B4-BE49-F238E27FC236}">
                <a16:creationId xmlns="" xmlns:a16="http://schemas.microsoft.com/office/drawing/2014/main" id="{ED65F262-40BD-46FF-9F8D-DE6CB490119C}"/>
              </a:ext>
            </a:extLst>
          </p:cNvPr>
          <p:cNvSpPr txBox="1"/>
          <p:nvPr/>
        </p:nvSpPr>
        <p:spPr bwMode="gray">
          <a:xfrm>
            <a:off x="6251593" y="4769031"/>
            <a:ext cx="4756973" cy="1492716"/>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determine bandwidth sufficiency and perform traffic optimization, the controller needs to collect interface and tunnel traffic statistics in real time.</a:t>
            </a:r>
          </a:p>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Mainstream traffic statistics collection technologies include SNMP, telemetry, and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NetStream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33673467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786652E-6129-4280-AC26-7AF9C6FE6861}"/>
              </a:ext>
            </a:extLst>
          </p:cNvPr>
          <p:cNvSpPr>
            <a:spLocks noGrp="1"/>
          </p:cNvSpPr>
          <p:nvPr>
            <p:ph type="title"/>
          </p:nvPr>
        </p:nvSpPr>
        <p:spPr bwMode="gray"/>
        <p:txBody>
          <a:bodyPr/>
          <a:lstStyle/>
          <a:p>
            <a:r>
              <a:rPr lang="en-US"/>
              <a:t>Network Optimization Computation</a:t>
            </a:r>
            <a:endParaRPr lang="en-US" dirty="0"/>
          </a:p>
        </p:txBody>
      </p:sp>
      <p:sp>
        <p:nvSpPr>
          <p:cNvPr id="3" name="文本占位符 2">
            <a:extLst>
              <a:ext uri="{FF2B5EF4-FFF2-40B4-BE49-F238E27FC236}">
                <a16:creationId xmlns="" xmlns:a16="http://schemas.microsoft.com/office/drawing/2014/main" id="{515A4D1A-12A4-4131-B40A-E9E8AD939D4F}"/>
              </a:ext>
            </a:extLst>
          </p:cNvPr>
          <p:cNvSpPr>
            <a:spLocks noGrp="1"/>
          </p:cNvSpPr>
          <p:nvPr>
            <p:ph type="body" sz="quarter" idx="10"/>
          </p:nvPr>
        </p:nvSpPr>
        <p:spPr bwMode="gray"/>
        <p:txBody>
          <a:bodyPr/>
          <a:lstStyle/>
          <a:p>
            <a:r>
              <a:rPr lang="en-US" sz="1400" dirty="0">
                <a:sym typeface="Huawei Sans" panose="020C0503030203020204" pitchFamily="34" charset="0"/>
              </a:rPr>
              <a:t>Network optimization computation refers to the computation of global or local optimal paths based on service requirements through the corresponding algorithms.</a:t>
            </a:r>
          </a:p>
          <a:p>
            <a:r>
              <a:rPr lang="en-US" sz="1400" dirty="0">
                <a:sym typeface="Huawei Sans" panose="020C0503030203020204" pitchFamily="34" charset="0"/>
              </a:rPr>
              <a:t>When computing paths, the controller needs to ensure that computed paths meet the related constraints. If the constraints cannot be met, the controller retains the original paths. The following table lists some constraints.</a:t>
            </a:r>
          </a:p>
        </p:txBody>
      </p:sp>
      <p:graphicFrame>
        <p:nvGraphicFramePr>
          <p:cNvPr id="4" name="表格 4">
            <a:extLst>
              <a:ext uri="{FF2B5EF4-FFF2-40B4-BE49-F238E27FC236}">
                <a16:creationId xmlns="" xmlns:a16="http://schemas.microsoft.com/office/drawing/2014/main" id="{FF84BD90-24F6-4316-89A9-2CCBF083401F}"/>
              </a:ext>
            </a:extLst>
          </p:cNvPr>
          <p:cNvGraphicFramePr>
            <a:graphicFrameLocks noGrp="1"/>
          </p:cNvGraphicFramePr>
          <p:nvPr>
            <p:extLst>
              <p:ext uri="{D42A27DB-BD31-4B8C-83A1-F6EECF244321}">
                <p14:modId xmlns:p14="http://schemas.microsoft.com/office/powerpoint/2010/main" val="3579043157"/>
              </p:ext>
            </p:extLst>
          </p:nvPr>
        </p:nvGraphicFramePr>
        <p:xfrm>
          <a:off x="759516" y="2501504"/>
          <a:ext cx="6413500" cy="3649990"/>
        </p:xfrm>
        <a:graphic>
          <a:graphicData uri="http://schemas.openxmlformats.org/drawingml/2006/table">
            <a:tbl>
              <a:tblPr firstRow="1" bandRow="1">
                <a:tableStyleId>{72833802-FEF1-4C79-8D5D-14CF1EAF98D9}</a:tableStyleId>
              </a:tblPr>
              <a:tblGrid>
                <a:gridCol w="1412974">
                  <a:extLst>
                    <a:ext uri="{9D8B030D-6E8A-4147-A177-3AD203B41FA5}">
                      <a16:colId xmlns="" xmlns:a16="http://schemas.microsoft.com/office/drawing/2014/main" val="940669524"/>
                    </a:ext>
                  </a:extLst>
                </a:gridCol>
                <a:gridCol w="5000526">
                  <a:extLst>
                    <a:ext uri="{9D8B030D-6E8A-4147-A177-3AD203B41FA5}">
                      <a16:colId xmlns="" xmlns:a16="http://schemas.microsoft.com/office/drawing/2014/main" val="1813286976"/>
                    </a:ext>
                  </a:extLst>
                </a:gridCol>
              </a:tblGrid>
              <a:tr h="358150">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Constraint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3260786059"/>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specifies the priorities of different types of tunnels and enables a tunnel with a higher priority to preempt the bandwidth resources of a tunnel with a lower priority.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510292887"/>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Bandwidth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tunnel bandwidth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828951619"/>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Hop count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based on hop count requirements. For example, the path length of an SR-TE tunnel is limited by the maximum stack depth (MSD) of the ingress node.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437967968"/>
                  </a:ext>
                </a:extLst>
              </a:tr>
              <a:tr h="618177">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Explicit path</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in either strict or loose mode. You can specify the links or nodes that are to be included or excluded.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608304242"/>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Delay threshold</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requires paths to be computed within the threshold range specified for path computation.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12123952"/>
                  </a:ext>
                </a:extLst>
              </a:tr>
              <a:tr h="441555">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Affinity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constraint supports the include-all, include-any, and exclude modes.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53402732"/>
                  </a:ext>
                </a:extLst>
              </a:tr>
            </a:tbl>
          </a:graphicData>
        </a:graphic>
      </p:graphicFrame>
      <p:sp>
        <p:nvSpPr>
          <p:cNvPr id="5" name="文本框 4">
            <a:extLst>
              <a:ext uri="{FF2B5EF4-FFF2-40B4-BE49-F238E27FC236}">
                <a16:creationId xmlns="" xmlns:a16="http://schemas.microsoft.com/office/drawing/2014/main" id="{F9780B7A-4458-4475-BDA9-5545FC2D7923}"/>
              </a:ext>
            </a:extLst>
          </p:cNvPr>
          <p:cNvSpPr txBox="1"/>
          <p:nvPr/>
        </p:nvSpPr>
        <p:spPr bwMode="gray">
          <a:xfrm>
            <a:off x="8818768" y="3207120"/>
            <a:ext cx="2039732" cy="323165"/>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Least-cost path</a:t>
            </a:r>
          </a:p>
        </p:txBody>
      </p:sp>
      <p:sp>
        <p:nvSpPr>
          <p:cNvPr id="6" name="文本框 5">
            <a:extLst>
              <a:ext uri="{FF2B5EF4-FFF2-40B4-BE49-F238E27FC236}">
                <a16:creationId xmlns="" xmlns:a16="http://schemas.microsoft.com/office/drawing/2014/main" id="{E0EC7A53-9155-4D76-97F1-0D9548765A61}"/>
              </a:ext>
            </a:extLst>
          </p:cNvPr>
          <p:cNvSpPr txBox="1"/>
          <p:nvPr/>
        </p:nvSpPr>
        <p:spPr bwMode="gray">
          <a:xfrm>
            <a:off x="8818768" y="3706109"/>
            <a:ext cx="2039732" cy="323165"/>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Shortest-delay path</a:t>
            </a:r>
          </a:p>
        </p:txBody>
      </p:sp>
      <p:sp>
        <p:nvSpPr>
          <p:cNvPr id="7" name="文本框 6">
            <a:extLst>
              <a:ext uri="{FF2B5EF4-FFF2-40B4-BE49-F238E27FC236}">
                <a16:creationId xmlns="" xmlns:a16="http://schemas.microsoft.com/office/drawing/2014/main" id="{79227BCE-A9C4-444F-A560-349587296E4A}"/>
              </a:ext>
            </a:extLst>
          </p:cNvPr>
          <p:cNvSpPr txBox="1"/>
          <p:nvPr/>
        </p:nvSpPr>
        <p:spPr bwMode="gray">
          <a:xfrm>
            <a:off x="8818768" y="4205098"/>
            <a:ext cx="2039732" cy="553998"/>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Bandwidth-balanced path</a:t>
            </a:r>
          </a:p>
        </p:txBody>
      </p:sp>
      <p:sp>
        <p:nvSpPr>
          <p:cNvPr id="8" name="文本框 7">
            <a:extLst>
              <a:ext uri="{FF2B5EF4-FFF2-40B4-BE49-F238E27FC236}">
                <a16:creationId xmlns="" xmlns:a16="http://schemas.microsoft.com/office/drawing/2014/main" id="{B6544254-C75D-4115-8052-AF5B639680CC}"/>
              </a:ext>
            </a:extLst>
          </p:cNvPr>
          <p:cNvSpPr txBox="1"/>
          <p:nvPr/>
        </p:nvSpPr>
        <p:spPr bwMode="gray">
          <a:xfrm>
            <a:off x="8818768" y="4704086"/>
            <a:ext cx="2039732" cy="553998"/>
          </a:xfrm>
          <a:prstGeom prst="rect">
            <a:avLst/>
          </a:prstGeom>
          <a:solidFill>
            <a:srgbClr val="56C4D2"/>
          </a:solidFill>
        </p:spPr>
        <p:txBody>
          <a:bodyPr wrap="square" rtlCol="0">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Maximum-availability path</a:t>
            </a:r>
          </a:p>
        </p:txBody>
      </p:sp>
      <p:sp>
        <p:nvSpPr>
          <p:cNvPr id="9" name="箭头: 右 8">
            <a:extLst>
              <a:ext uri="{FF2B5EF4-FFF2-40B4-BE49-F238E27FC236}">
                <a16:creationId xmlns="" xmlns:a16="http://schemas.microsoft.com/office/drawing/2014/main" id="{690B48D9-29AC-439D-B569-1D627548B3E7}"/>
              </a:ext>
            </a:extLst>
          </p:cNvPr>
          <p:cNvSpPr/>
          <p:nvPr/>
        </p:nvSpPr>
        <p:spPr bwMode="gray">
          <a:xfrm>
            <a:off x="7543800" y="3942319"/>
            <a:ext cx="762000" cy="377439"/>
          </a:xfrm>
          <a:prstGeom prst="rightArrow">
            <a:avLst/>
          </a:pr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 xmlns:a16="http://schemas.microsoft.com/office/drawing/2014/main" id="{4700ADE1-9ED5-405E-B3F3-E7AF92D7BD16}"/>
              </a:ext>
            </a:extLst>
          </p:cNvPr>
          <p:cNvSpPr txBox="1"/>
          <p:nvPr/>
        </p:nvSpPr>
        <p:spPr bwMode="gray">
          <a:xfrm>
            <a:off x="8758912" y="2714651"/>
            <a:ext cx="208262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Computation results</a:t>
            </a:r>
          </a:p>
        </p:txBody>
      </p:sp>
      <p:sp>
        <p:nvSpPr>
          <p:cNvPr id="11" name="文本框 10">
            <a:extLst>
              <a:ext uri="{FF2B5EF4-FFF2-40B4-BE49-F238E27FC236}">
                <a16:creationId xmlns="" xmlns:a16="http://schemas.microsoft.com/office/drawing/2014/main" id="{8365E3D8-5A0D-4E46-8BEE-3338121D9D3F}"/>
              </a:ext>
            </a:extLst>
          </p:cNvPr>
          <p:cNvSpPr txBox="1"/>
          <p:nvPr/>
        </p:nvSpPr>
        <p:spPr bwMode="gray">
          <a:xfrm>
            <a:off x="7141393" y="3363178"/>
            <a:ext cx="145968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Meeting constraints</a:t>
            </a:r>
          </a:p>
        </p:txBody>
      </p:sp>
    </p:spTree>
    <p:extLst>
      <p:ext uri="{BB962C8B-B14F-4D97-AF65-F5344CB8AC3E}">
        <p14:creationId xmlns:p14="http://schemas.microsoft.com/office/powerpoint/2010/main" val="8922012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56E323-69BE-4612-822B-3DA1EF737D9D}"/>
              </a:ext>
            </a:extLst>
          </p:cNvPr>
          <p:cNvSpPr>
            <a:spLocks noGrp="1"/>
          </p:cNvSpPr>
          <p:nvPr>
            <p:ph type="title"/>
          </p:nvPr>
        </p:nvSpPr>
        <p:spPr bwMode="gray"/>
        <p:txBody>
          <a:bodyPr/>
          <a:lstStyle/>
          <a:p>
            <a:r>
              <a:rPr lang="en-US"/>
              <a:t>Optimization Result Delivery</a:t>
            </a:r>
            <a:endParaRPr lang="en-US" dirty="0"/>
          </a:p>
        </p:txBody>
      </p:sp>
      <p:sp>
        <p:nvSpPr>
          <p:cNvPr id="3" name="文本占位符 2">
            <a:extLst>
              <a:ext uri="{FF2B5EF4-FFF2-40B4-BE49-F238E27FC236}">
                <a16:creationId xmlns="" xmlns:a16="http://schemas.microsoft.com/office/drawing/2014/main" id="{E0552C41-7AE7-4B9F-82ED-3660CA0B05DC}"/>
              </a:ext>
            </a:extLst>
          </p:cNvPr>
          <p:cNvSpPr>
            <a:spLocks noGrp="1"/>
          </p:cNvSpPr>
          <p:nvPr>
            <p:ph type="body" sz="quarter" idx="10"/>
          </p:nvPr>
        </p:nvSpPr>
        <p:spPr bwMode="gray"/>
        <p:txBody>
          <a:bodyPr/>
          <a:lstStyle/>
          <a:p>
            <a:r>
              <a:rPr lang="en-US" sz="1600">
                <a:sym typeface="Huawei Sans" panose="020C0503030203020204" pitchFamily="34" charset="0"/>
              </a:rPr>
              <a:t>After the controller computes a network path, you can choose whether to apply the computation result to the network. There are multiple implementation modes:</a:t>
            </a:r>
          </a:p>
          <a:p>
            <a:endParaRPr lang="en-US" altLang="zh-CN" sz="1600" dirty="0">
              <a:sym typeface="Huawei Sans" panose="020C0503030203020204" pitchFamily="34" charset="0"/>
            </a:endParaRPr>
          </a:p>
        </p:txBody>
      </p:sp>
      <p:grpSp>
        <p:nvGrpSpPr>
          <p:cNvPr id="7" name="组合 6">
            <a:extLst>
              <a:ext uri="{FF2B5EF4-FFF2-40B4-BE49-F238E27FC236}">
                <a16:creationId xmlns="" xmlns:a16="http://schemas.microsoft.com/office/drawing/2014/main" id="{1949E4BE-6B31-45A7-B11F-F989BD11C4F6}"/>
              </a:ext>
            </a:extLst>
          </p:cNvPr>
          <p:cNvGrpSpPr/>
          <p:nvPr/>
        </p:nvGrpSpPr>
        <p:grpSpPr bwMode="gray">
          <a:xfrm>
            <a:off x="987353" y="4401145"/>
            <a:ext cx="4146213" cy="1358304"/>
            <a:chOff x="3927741" y="4875064"/>
            <a:chExt cx="3753443" cy="1229632"/>
          </a:xfrm>
        </p:grpSpPr>
        <p:pic>
          <p:nvPicPr>
            <p:cNvPr id="8" name="图片 7">
              <a:extLst>
                <a:ext uri="{FF2B5EF4-FFF2-40B4-BE49-F238E27FC236}">
                  <a16:creationId xmlns="" xmlns:a16="http://schemas.microsoft.com/office/drawing/2014/main" id="{4FEBEA08-1FC4-4297-9E14-C57FFFD2398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4875064"/>
              <a:ext cx="358581" cy="302501"/>
            </a:xfrm>
            <a:prstGeom prst="rect">
              <a:avLst/>
            </a:prstGeom>
          </p:spPr>
        </p:pic>
        <p:pic>
          <p:nvPicPr>
            <p:cNvPr id="9" name="图片 8">
              <a:extLst>
                <a:ext uri="{FF2B5EF4-FFF2-40B4-BE49-F238E27FC236}">
                  <a16:creationId xmlns="" xmlns:a16="http://schemas.microsoft.com/office/drawing/2014/main" id="{195E9098-152E-4910-9879-683B53964EC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71293" y="4875064"/>
              <a:ext cx="358581" cy="302501"/>
            </a:xfrm>
            <a:prstGeom prst="rect">
              <a:avLst/>
            </a:prstGeom>
          </p:spPr>
        </p:pic>
        <p:pic>
          <p:nvPicPr>
            <p:cNvPr id="10" name="图片 9">
              <a:extLst>
                <a:ext uri="{FF2B5EF4-FFF2-40B4-BE49-F238E27FC236}">
                  <a16:creationId xmlns="" xmlns:a16="http://schemas.microsoft.com/office/drawing/2014/main" id="{DB0C641C-1E5B-448C-8D51-CCC56FAACF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7566" y="4875064"/>
              <a:ext cx="358581" cy="302501"/>
            </a:xfrm>
            <a:prstGeom prst="rect">
              <a:avLst/>
            </a:prstGeom>
          </p:spPr>
        </p:pic>
        <p:cxnSp>
          <p:nvCxnSpPr>
            <p:cNvPr id="11" name="Straight Connector 526">
              <a:extLst>
                <a:ext uri="{FF2B5EF4-FFF2-40B4-BE49-F238E27FC236}">
                  <a16:creationId xmlns="" xmlns:a16="http://schemas.microsoft.com/office/drawing/2014/main" id="{D267091C-D950-4C37-9280-5980CCFFF3EB}"/>
                </a:ext>
              </a:extLst>
            </p:cNvPr>
            <p:cNvCxnSpPr>
              <a:cxnSpLocks/>
              <a:stCxn id="9" idx="1"/>
              <a:endCxn id="13" idx="1"/>
            </p:cNvCxnSpPr>
            <p:nvPr/>
          </p:nvCxnSpPr>
          <p:spPr bwMode="gray">
            <a:xfrm flipH="1">
              <a:off x="3927741" y="5026315"/>
              <a:ext cx="843552"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Straight Connector 526">
              <a:extLst>
                <a:ext uri="{FF2B5EF4-FFF2-40B4-BE49-F238E27FC236}">
                  <a16:creationId xmlns="" xmlns:a16="http://schemas.microsoft.com/office/drawing/2014/main" id="{F4668B4D-58E1-466F-8B6D-76F8B8FFA721}"/>
                </a:ext>
              </a:extLst>
            </p:cNvPr>
            <p:cNvCxnSpPr>
              <a:cxnSpLocks/>
              <a:stCxn id="13" idx="1"/>
              <a:endCxn id="17" idx="1"/>
            </p:cNvCxnSpPr>
            <p:nvPr/>
          </p:nvCxnSpPr>
          <p:spPr bwMode="gray">
            <a:xfrm>
              <a:off x="3927741"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a:extLst>
                <a:ext uri="{FF2B5EF4-FFF2-40B4-BE49-F238E27FC236}">
                  <a16:creationId xmlns="" xmlns:a16="http://schemas.microsoft.com/office/drawing/2014/main" id="{539116A1-59C7-4C23-8E11-514C1A379C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741" y="5332280"/>
              <a:ext cx="358581" cy="302501"/>
            </a:xfrm>
            <a:prstGeom prst="rect">
              <a:avLst/>
            </a:prstGeom>
          </p:spPr>
        </p:pic>
        <p:cxnSp>
          <p:nvCxnSpPr>
            <p:cNvPr id="14" name="Straight Connector 526">
              <a:extLst>
                <a:ext uri="{FF2B5EF4-FFF2-40B4-BE49-F238E27FC236}">
                  <a16:creationId xmlns="" xmlns:a16="http://schemas.microsoft.com/office/drawing/2014/main" id="{FF7A158E-A05E-44AC-B34D-7F4C4A83E6A0}"/>
                </a:ext>
              </a:extLst>
            </p:cNvPr>
            <p:cNvCxnSpPr>
              <a:cxnSpLocks/>
              <a:stCxn id="15" idx="0"/>
              <a:endCxn id="8" idx="2"/>
            </p:cNvCxnSpPr>
            <p:nvPr/>
          </p:nvCxnSpPr>
          <p:spPr bwMode="gray">
            <a:xfrm flipV="1">
              <a:off x="5804463" y="5177565"/>
              <a:ext cx="0"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图片 14">
              <a:extLst>
                <a:ext uri="{FF2B5EF4-FFF2-40B4-BE49-F238E27FC236}">
                  <a16:creationId xmlns="" xmlns:a16="http://schemas.microsoft.com/office/drawing/2014/main" id="{AFDC66FE-0A51-4D68-B3A2-802A5762B1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25172" y="5802195"/>
              <a:ext cx="358581" cy="302501"/>
            </a:xfrm>
            <a:prstGeom prst="rect">
              <a:avLst/>
            </a:prstGeom>
          </p:spPr>
        </p:pic>
        <p:cxnSp>
          <p:nvCxnSpPr>
            <p:cNvPr id="16" name="Straight Connector 526">
              <a:extLst>
                <a:ext uri="{FF2B5EF4-FFF2-40B4-BE49-F238E27FC236}">
                  <a16:creationId xmlns="" xmlns:a16="http://schemas.microsoft.com/office/drawing/2014/main" id="{B67F06EA-186D-47D2-9BB1-55268B775AA7}"/>
                </a:ext>
              </a:extLst>
            </p:cNvPr>
            <p:cNvCxnSpPr>
              <a:cxnSpLocks/>
              <a:endCxn id="15" idx="1"/>
            </p:cNvCxnSpPr>
            <p:nvPr/>
          </p:nvCxnSpPr>
          <p:spPr bwMode="gray">
            <a:xfrm flipV="1">
              <a:off x="4854172" y="5953445"/>
              <a:ext cx="771001" cy="129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7" name="图片 16">
              <a:extLst>
                <a:ext uri="{FF2B5EF4-FFF2-40B4-BE49-F238E27FC236}">
                  <a16:creationId xmlns="" xmlns:a16="http://schemas.microsoft.com/office/drawing/2014/main" id="{43654A90-3F74-468B-A3D3-A484159E19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7407" y="5802195"/>
              <a:ext cx="358581" cy="302501"/>
            </a:xfrm>
            <a:prstGeom prst="rect">
              <a:avLst/>
            </a:prstGeom>
          </p:spPr>
        </p:pic>
        <p:cxnSp>
          <p:nvCxnSpPr>
            <p:cNvPr id="18" name="Straight Connector 526">
              <a:extLst>
                <a:ext uri="{FF2B5EF4-FFF2-40B4-BE49-F238E27FC236}">
                  <a16:creationId xmlns="" xmlns:a16="http://schemas.microsoft.com/office/drawing/2014/main" id="{10FAA0A6-F477-49FC-A05A-1F577F307F67}"/>
                </a:ext>
              </a:extLst>
            </p:cNvPr>
            <p:cNvCxnSpPr>
              <a:cxnSpLocks/>
              <a:stCxn id="8" idx="1"/>
              <a:endCxn id="9" idx="3"/>
            </p:cNvCxnSpPr>
            <p:nvPr/>
          </p:nvCxnSpPr>
          <p:spPr bwMode="gray">
            <a:xfrm flipH="1">
              <a:off x="5129874" y="5026315"/>
              <a:ext cx="49529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Straight Connector 526">
              <a:extLst>
                <a:ext uri="{FF2B5EF4-FFF2-40B4-BE49-F238E27FC236}">
                  <a16:creationId xmlns="" xmlns:a16="http://schemas.microsoft.com/office/drawing/2014/main" id="{C3504D04-5726-4872-8F69-47B2F49F4850}"/>
                </a:ext>
              </a:extLst>
            </p:cNvPr>
            <p:cNvCxnSpPr>
              <a:cxnSpLocks/>
              <a:stCxn id="8" idx="3"/>
              <a:endCxn id="10" idx="1"/>
            </p:cNvCxnSpPr>
            <p:nvPr/>
          </p:nvCxnSpPr>
          <p:spPr bwMode="gray">
            <a:xfrm>
              <a:off x="5983753" y="5026315"/>
              <a:ext cx="5138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Straight Connector 526">
              <a:extLst>
                <a:ext uri="{FF2B5EF4-FFF2-40B4-BE49-F238E27FC236}">
                  <a16:creationId xmlns="" xmlns:a16="http://schemas.microsoft.com/office/drawing/2014/main" id="{315E9774-D8D4-4563-A796-DD4CBBACC16D}"/>
                </a:ext>
              </a:extLst>
            </p:cNvPr>
            <p:cNvCxnSpPr>
              <a:cxnSpLocks/>
              <a:stCxn id="21" idx="1"/>
              <a:endCxn id="15" idx="3"/>
            </p:cNvCxnSpPr>
            <p:nvPr/>
          </p:nvCxnSpPr>
          <p:spPr bwMode="gray">
            <a:xfrm flipH="1">
              <a:off x="5983753" y="5953445"/>
              <a:ext cx="5091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 name="图片 20">
              <a:extLst>
                <a:ext uri="{FF2B5EF4-FFF2-40B4-BE49-F238E27FC236}">
                  <a16:creationId xmlns="" xmlns:a16="http://schemas.microsoft.com/office/drawing/2014/main" id="{44FD077A-CAD5-4BE5-8273-9530AC9106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92937" y="5802195"/>
              <a:ext cx="358581" cy="302501"/>
            </a:xfrm>
            <a:prstGeom prst="rect">
              <a:avLst/>
            </a:prstGeom>
          </p:spPr>
        </p:pic>
        <p:cxnSp>
          <p:nvCxnSpPr>
            <p:cNvPr id="22" name="Straight Connector 526">
              <a:extLst>
                <a:ext uri="{FF2B5EF4-FFF2-40B4-BE49-F238E27FC236}">
                  <a16:creationId xmlns="" xmlns:a16="http://schemas.microsoft.com/office/drawing/2014/main" id="{6222AF71-BE18-4935-BCF2-8769A960B016}"/>
                </a:ext>
              </a:extLst>
            </p:cNvPr>
            <p:cNvCxnSpPr>
              <a:cxnSpLocks/>
              <a:stCxn id="24" idx="3"/>
              <a:endCxn id="10" idx="3"/>
            </p:cNvCxnSpPr>
            <p:nvPr/>
          </p:nvCxnSpPr>
          <p:spPr bwMode="gray">
            <a:xfrm flipH="1" flipV="1">
              <a:off x="6856147" y="5026315"/>
              <a:ext cx="825037" cy="45721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526">
              <a:extLst>
                <a:ext uri="{FF2B5EF4-FFF2-40B4-BE49-F238E27FC236}">
                  <a16:creationId xmlns="" xmlns:a16="http://schemas.microsoft.com/office/drawing/2014/main" id="{8736C8EE-9C5B-49CB-9F65-9D81981B064B}"/>
                </a:ext>
              </a:extLst>
            </p:cNvPr>
            <p:cNvCxnSpPr>
              <a:cxnSpLocks/>
              <a:stCxn id="24" idx="3"/>
              <a:endCxn id="21" idx="3"/>
            </p:cNvCxnSpPr>
            <p:nvPr/>
          </p:nvCxnSpPr>
          <p:spPr bwMode="gray">
            <a:xfrm flipH="1">
              <a:off x="6851518" y="5483531"/>
              <a:ext cx="829666" cy="46991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4" name="图片 23">
              <a:extLst>
                <a:ext uri="{FF2B5EF4-FFF2-40B4-BE49-F238E27FC236}">
                  <a16:creationId xmlns="" xmlns:a16="http://schemas.microsoft.com/office/drawing/2014/main" id="{8D484ADF-CCBE-44B2-9C74-0826CBF235C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22603" y="5332280"/>
              <a:ext cx="358581" cy="302501"/>
            </a:xfrm>
            <a:prstGeom prst="rect">
              <a:avLst/>
            </a:prstGeom>
          </p:spPr>
        </p:pic>
        <p:cxnSp>
          <p:nvCxnSpPr>
            <p:cNvPr id="25" name="Straight Connector 526">
              <a:extLst>
                <a:ext uri="{FF2B5EF4-FFF2-40B4-BE49-F238E27FC236}">
                  <a16:creationId xmlns="" xmlns:a16="http://schemas.microsoft.com/office/drawing/2014/main" id="{F748C7CD-03D2-4AEE-B7D0-69E776D47018}"/>
                </a:ext>
              </a:extLst>
            </p:cNvPr>
            <p:cNvCxnSpPr>
              <a:cxnSpLocks/>
              <a:stCxn id="9" idx="2"/>
              <a:endCxn id="17" idx="0"/>
            </p:cNvCxnSpPr>
            <p:nvPr/>
          </p:nvCxnSpPr>
          <p:spPr bwMode="gray">
            <a:xfrm flipH="1">
              <a:off x="4936698" y="5177565"/>
              <a:ext cx="13886"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526">
              <a:extLst>
                <a:ext uri="{FF2B5EF4-FFF2-40B4-BE49-F238E27FC236}">
                  <a16:creationId xmlns="" xmlns:a16="http://schemas.microsoft.com/office/drawing/2014/main" id="{517656F6-B21A-4D61-AEA1-7DD1FBA5D47D}"/>
                </a:ext>
              </a:extLst>
            </p:cNvPr>
            <p:cNvCxnSpPr>
              <a:cxnSpLocks/>
              <a:stCxn id="10" idx="2"/>
              <a:endCxn id="21" idx="0"/>
            </p:cNvCxnSpPr>
            <p:nvPr/>
          </p:nvCxnSpPr>
          <p:spPr bwMode="gray">
            <a:xfrm flipH="1">
              <a:off x="6672228" y="5177565"/>
              <a:ext cx="4629" cy="62463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7" name="文本框 26">
            <a:extLst>
              <a:ext uri="{FF2B5EF4-FFF2-40B4-BE49-F238E27FC236}">
                <a16:creationId xmlns="" xmlns:a16="http://schemas.microsoft.com/office/drawing/2014/main" id="{DD3C4291-0493-474D-9F34-0EB1CCDA8BAA}"/>
              </a:ext>
            </a:extLst>
          </p:cNvPr>
          <p:cNvSpPr txBox="1"/>
          <p:nvPr/>
        </p:nvSpPr>
        <p:spPr bwMode="gray">
          <a:xfrm>
            <a:off x="987353" y="2365569"/>
            <a:ext cx="4146211"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31" name="文本框 30">
            <a:extLst>
              <a:ext uri="{FF2B5EF4-FFF2-40B4-BE49-F238E27FC236}">
                <a16:creationId xmlns="" xmlns:a16="http://schemas.microsoft.com/office/drawing/2014/main" id="{03F8A46D-3FE5-4D00-BC09-43FAD39F4856}"/>
              </a:ext>
            </a:extLst>
          </p:cNvPr>
          <p:cNvSpPr txBox="1"/>
          <p:nvPr/>
        </p:nvSpPr>
        <p:spPr bwMode="gray">
          <a:xfrm>
            <a:off x="987353" y="3085385"/>
            <a:ext cx="1907765" cy="1126462"/>
          </a:xfrm>
          <a:prstGeom prst="rect">
            <a:avLst/>
          </a:prstGeom>
          <a:noFill/>
        </p:spPr>
        <p:txBody>
          <a:bodyPr wrap="square" rtlCol="0">
            <a:noAutofit/>
          </a:bodyPr>
          <a:lstStyle/>
          <a:p>
            <a:pPr marL="342900" indent="-342900" fontAlgn="ctr">
              <a:lnSpc>
                <a:spcPct val="1200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NETCONF/YANG</a:t>
            </a:r>
          </a:p>
          <a:p>
            <a:pPr marL="342900" indent="-342900" fontAlgn="ctr">
              <a:lnSpc>
                <a:spcPct val="1200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PCEP</a:t>
            </a:r>
          </a:p>
          <a:p>
            <a:pPr marL="342900" indent="-342900" fontAlgn="ctr">
              <a:lnSpc>
                <a:spcPct val="120000"/>
              </a:lnSpc>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SR Policy</a:t>
            </a:r>
          </a:p>
          <a:p>
            <a:pPr marL="342900" indent="-342900" fontAlgn="ctr">
              <a:lnSpc>
                <a:spcPct val="120000"/>
              </a:lnSpc>
              <a:buFont typeface="+mj-lt"/>
              <a:buAutoNum type="arabicPeriod"/>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箭头: 下 31">
            <a:extLst>
              <a:ext uri="{FF2B5EF4-FFF2-40B4-BE49-F238E27FC236}">
                <a16:creationId xmlns="" xmlns:a16="http://schemas.microsoft.com/office/drawing/2014/main" id="{2023FEC3-A60C-43BE-9856-0523DA6BBE47}"/>
              </a:ext>
            </a:extLst>
          </p:cNvPr>
          <p:cNvSpPr/>
          <p:nvPr/>
        </p:nvSpPr>
        <p:spPr bwMode="gray">
          <a:xfrm>
            <a:off x="2945918" y="3212015"/>
            <a:ext cx="305040" cy="551499"/>
          </a:xfrm>
          <a:prstGeom prst="downArrow">
            <a:avLst/>
          </a:prstGeom>
          <a:solidFill>
            <a:schemeClr val="bg1"/>
          </a:solid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 xmlns:a16="http://schemas.microsoft.com/office/drawing/2014/main" id="{398D7902-2CF6-4D5A-A66C-4E767DF7AB7F}"/>
              </a:ext>
            </a:extLst>
          </p:cNvPr>
          <p:cNvSpPr txBox="1"/>
          <p:nvPr/>
        </p:nvSpPr>
        <p:spPr bwMode="gray">
          <a:xfrm>
            <a:off x="3399816" y="3289085"/>
            <a:ext cx="1591725" cy="609398"/>
          </a:xfrm>
          <a:prstGeom prst="rect">
            <a:avLst/>
          </a:prstGeom>
          <a:noFill/>
        </p:spPr>
        <p:txBody>
          <a:bodyPr wrap="square" rtlCol="0">
            <a:noAutofit/>
          </a:bodyPr>
          <a:lstStyle/>
          <a:p>
            <a:pPr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Computation result delivery</a:t>
            </a:r>
          </a:p>
        </p:txBody>
      </p:sp>
      <p:sp>
        <p:nvSpPr>
          <p:cNvPr id="34" name="Oval 4">
            <a:extLst>
              <a:ext uri="{FF2B5EF4-FFF2-40B4-BE49-F238E27FC236}">
                <a16:creationId xmlns="" xmlns:a16="http://schemas.microsoft.com/office/drawing/2014/main" id="{E37FA248-F9BB-4CCF-8CFF-2F43C3867241}"/>
              </a:ext>
            </a:extLst>
          </p:cNvPr>
          <p:cNvSpPr>
            <a:spLocks noChangeAspect="1"/>
          </p:cNvSpPr>
          <p:nvPr/>
        </p:nvSpPr>
        <p:spPr bwMode="gray">
          <a:xfrm>
            <a:off x="6267510" y="1820673"/>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5" name="文本框 34">
            <a:extLst>
              <a:ext uri="{FF2B5EF4-FFF2-40B4-BE49-F238E27FC236}">
                <a16:creationId xmlns="" xmlns:a16="http://schemas.microsoft.com/office/drawing/2014/main" id="{45DC7BFA-8CE5-4676-A590-7F5DDE4718E0}"/>
              </a:ext>
            </a:extLst>
          </p:cNvPr>
          <p:cNvSpPr txBox="1"/>
          <p:nvPr/>
        </p:nvSpPr>
        <p:spPr bwMode="gray">
          <a:xfrm>
            <a:off x="6526848" y="1795273"/>
            <a:ext cx="181492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NETCONF/YANG</a:t>
            </a:r>
          </a:p>
        </p:txBody>
      </p:sp>
      <p:sp>
        <p:nvSpPr>
          <p:cNvPr id="36" name="文本框 35">
            <a:extLst>
              <a:ext uri="{FF2B5EF4-FFF2-40B4-BE49-F238E27FC236}">
                <a16:creationId xmlns="" xmlns:a16="http://schemas.microsoft.com/office/drawing/2014/main" id="{B7588D22-08AB-46A1-8CFE-F7A6391B0CC3}"/>
              </a:ext>
            </a:extLst>
          </p:cNvPr>
          <p:cNvSpPr txBox="1"/>
          <p:nvPr/>
        </p:nvSpPr>
        <p:spPr bwMode="gray">
          <a:xfrm>
            <a:off x="6618158" y="2142343"/>
            <a:ext cx="4756973" cy="744552"/>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delivers the computation result to network devices as configurations.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YANG model is standardized and provides good compatibility with different vendors.</a:t>
            </a:r>
          </a:p>
        </p:txBody>
      </p:sp>
      <p:sp>
        <p:nvSpPr>
          <p:cNvPr id="37" name="Oval 4">
            <a:extLst>
              <a:ext uri="{FF2B5EF4-FFF2-40B4-BE49-F238E27FC236}">
                <a16:creationId xmlns="" xmlns:a16="http://schemas.microsoft.com/office/drawing/2014/main" id="{5EC1BC7E-8CC1-4885-B72B-6AA8B356EDD5}"/>
              </a:ext>
            </a:extLst>
          </p:cNvPr>
          <p:cNvSpPr>
            <a:spLocks noChangeAspect="1"/>
          </p:cNvSpPr>
          <p:nvPr/>
        </p:nvSpPr>
        <p:spPr bwMode="gray">
          <a:xfrm>
            <a:off x="6267510" y="3133296"/>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文本框 37">
            <a:extLst>
              <a:ext uri="{FF2B5EF4-FFF2-40B4-BE49-F238E27FC236}">
                <a16:creationId xmlns="" xmlns:a16="http://schemas.microsoft.com/office/drawing/2014/main" id="{C9C660B7-7AD5-4792-BFB4-6BF3943779CA}"/>
              </a:ext>
            </a:extLst>
          </p:cNvPr>
          <p:cNvSpPr txBox="1"/>
          <p:nvPr/>
        </p:nvSpPr>
        <p:spPr bwMode="gray">
          <a:xfrm>
            <a:off x="6526848" y="3107896"/>
            <a:ext cx="67678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9" name="文本框 38">
            <a:extLst>
              <a:ext uri="{FF2B5EF4-FFF2-40B4-BE49-F238E27FC236}">
                <a16:creationId xmlns="" xmlns:a16="http://schemas.microsoft.com/office/drawing/2014/main" id="{38A8B7D0-1E36-4BBF-9047-F4B73384C193}"/>
              </a:ext>
            </a:extLst>
          </p:cNvPr>
          <p:cNvSpPr txBox="1"/>
          <p:nvPr/>
        </p:nvSpPr>
        <p:spPr bwMode="gray">
          <a:xfrm>
            <a:off x="6618158" y="3454966"/>
            <a:ext cx="5211892" cy="917394"/>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delivers PCEP messages to create or update LSPs.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PCEP standard does not define a tunnel model, and vendor-specific protocols cannot interoperate with each other.</a:t>
            </a:r>
          </a:p>
        </p:txBody>
      </p:sp>
      <p:sp>
        <p:nvSpPr>
          <p:cNvPr id="40" name="Oval 4">
            <a:extLst>
              <a:ext uri="{FF2B5EF4-FFF2-40B4-BE49-F238E27FC236}">
                <a16:creationId xmlns="" xmlns:a16="http://schemas.microsoft.com/office/drawing/2014/main" id="{BC8C264E-F78E-48E4-AC27-9C54B43C7F51}"/>
              </a:ext>
            </a:extLst>
          </p:cNvPr>
          <p:cNvSpPr>
            <a:spLocks noChangeAspect="1"/>
          </p:cNvSpPr>
          <p:nvPr/>
        </p:nvSpPr>
        <p:spPr bwMode="gray">
          <a:xfrm>
            <a:off x="6267510" y="4552136"/>
            <a:ext cx="282142" cy="282142"/>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1" name="文本框 40">
            <a:extLst>
              <a:ext uri="{FF2B5EF4-FFF2-40B4-BE49-F238E27FC236}">
                <a16:creationId xmlns="" xmlns:a16="http://schemas.microsoft.com/office/drawing/2014/main" id="{41A6914F-C289-4C18-9F36-C45E09FF0A77}"/>
              </a:ext>
            </a:extLst>
          </p:cNvPr>
          <p:cNvSpPr txBox="1"/>
          <p:nvPr/>
        </p:nvSpPr>
        <p:spPr bwMode="gray">
          <a:xfrm>
            <a:off x="6526848" y="4526736"/>
            <a:ext cx="153760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BGP SR Policy</a:t>
            </a:r>
          </a:p>
        </p:txBody>
      </p:sp>
      <p:sp>
        <p:nvSpPr>
          <p:cNvPr id="42" name="文本框 41">
            <a:extLst>
              <a:ext uri="{FF2B5EF4-FFF2-40B4-BE49-F238E27FC236}">
                <a16:creationId xmlns="" xmlns:a16="http://schemas.microsoft.com/office/drawing/2014/main" id="{0045A265-1B6D-40BB-869B-D73C21C1BCA0}"/>
              </a:ext>
            </a:extLst>
          </p:cNvPr>
          <p:cNvSpPr txBox="1"/>
          <p:nvPr/>
        </p:nvSpPr>
        <p:spPr bwMode="gray">
          <a:xfrm>
            <a:off x="6618158" y="4873806"/>
            <a:ext cx="4756973" cy="917394"/>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controller uses BGP extensions to deliver tunnels.</a:t>
            </a:r>
          </a:p>
          <a:p>
            <a:pPr fontAlgn="ctr">
              <a:lnSpc>
                <a:spcPct val="100000"/>
              </a:lnSpc>
            </a:pPr>
            <a:r>
              <a:rPr lang="en-US" sz="1300" dirty="0">
                <a:latin typeface="Huawei Sans" panose="020C0503030203020204" pitchFamily="34" charset="0"/>
                <a:ea typeface="方正兰亭黑简体" panose="02000000000000000000" pitchFamily="2" charset="-122"/>
                <a:sym typeface="Huawei Sans" panose="020C0503030203020204" pitchFamily="34" charset="0"/>
              </a:rPr>
              <a:t>The RFC defines the tunnel model and data packet structure in a unified manner, facilitating product interoperability between different vendors.</a:t>
            </a:r>
          </a:p>
        </p:txBody>
      </p:sp>
    </p:spTree>
    <p:extLst>
      <p:ext uri="{BB962C8B-B14F-4D97-AF65-F5344CB8AC3E}">
        <p14:creationId xmlns:p14="http://schemas.microsoft.com/office/powerpoint/2010/main" val="436441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b="1" dirty="0">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597748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bwMode="gray"/>
        <p:txBody>
          <a:bodyPr/>
          <a:lstStyle/>
          <a:p>
            <a:r>
              <a:rPr lang="en-US"/>
              <a:t>New Requirements for Bearer Network SLA Assurance</a:t>
            </a:r>
            <a:endParaRPr lang="en-US" dirty="0"/>
          </a:p>
        </p:txBody>
      </p:sp>
      <p:sp>
        <p:nvSpPr>
          <p:cNvPr id="6" name="文本占位符 5"/>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An SLA is a formal commitment between a service provider and a customer. In the WAN service field, in addition to basic connectivity requirements, the SLA also focuses on deterministic delay, bandwidth, reliability, and isolation (security).</a:t>
            </a:r>
          </a:p>
          <a:p>
            <a:pPr>
              <a:lnSpc>
                <a:spcPct val="120000"/>
              </a:lnSpc>
            </a:pPr>
            <a:r>
              <a:rPr lang="en-US" sz="1400" dirty="0">
                <a:sym typeface="Huawei Sans" panose="020C0503030203020204" pitchFamily="34" charset="0"/>
              </a:rPr>
              <a:t>Generally, a bearer path carries the traffic of multiple types of services. When different types of service traffic are transmitted on the same path, differentiated bearer needs to be provided based on SLA requirements. Traditional </a:t>
            </a:r>
            <a:r>
              <a:rPr lang="en-US" sz="1400" dirty="0" err="1">
                <a:sym typeface="Huawei Sans" panose="020C0503030203020204" pitchFamily="34" charset="0"/>
              </a:rPr>
              <a:t>QoS</a:t>
            </a:r>
            <a:r>
              <a:rPr lang="en-US" sz="1400" dirty="0">
                <a:sym typeface="Huawei Sans" panose="020C0503030203020204" pitchFamily="34" charset="0"/>
              </a:rPr>
              <a:t> uses statistical multiplexing to set different priorities for specific services to ensure smooth experience of high-priority services. However, </a:t>
            </a:r>
            <a:r>
              <a:rPr lang="en-US" sz="1400" dirty="0" err="1">
                <a:sym typeface="Huawei Sans" panose="020C0503030203020204" pitchFamily="34" charset="0"/>
              </a:rPr>
              <a:t>QoS</a:t>
            </a:r>
            <a:r>
              <a:rPr lang="en-US" sz="1400" dirty="0">
                <a:sym typeface="Huawei Sans" panose="020C0503030203020204" pitchFamily="34" charset="0"/>
              </a:rPr>
              <a:t> falls short of meeting the isolation and deterministic delay requirements.</a:t>
            </a:r>
          </a:p>
          <a:p>
            <a:pPr>
              <a:lnSpc>
                <a:spcPct val="120000"/>
              </a:lnSpc>
            </a:pPr>
            <a:r>
              <a:rPr lang="en-US" sz="1400" dirty="0">
                <a:sym typeface="Huawei Sans" panose="020C0503030203020204" pitchFamily="34" charset="0"/>
              </a:rPr>
              <a:t>Network slicing can divide a bearer network into virtual networks of different service levels and provide dedicated logical channels for services with high quality and security requirements.</a:t>
            </a:r>
          </a:p>
          <a:p>
            <a:pPr>
              <a:lnSpc>
                <a:spcPct val="120000"/>
              </a:lnSpc>
            </a:pPr>
            <a:endParaRPr lang="en-US" altLang="zh-CN" sz="1400" dirty="0">
              <a:sym typeface="Huawei Sans" panose="020C0503030203020204" pitchFamily="34" charset="0"/>
            </a:endParaRPr>
          </a:p>
          <a:p>
            <a:pPr>
              <a:lnSpc>
                <a:spcPct val="120000"/>
              </a:lnSpc>
            </a:pPr>
            <a:endParaRPr lang="en-US" altLang="zh-CN" sz="1400" dirty="0">
              <a:sym typeface="Huawei Sans" panose="020C0503030203020204" pitchFamily="34" charset="0"/>
            </a:endParaRPr>
          </a:p>
        </p:txBody>
      </p:sp>
      <p:sp>
        <p:nvSpPr>
          <p:cNvPr id="28" name="圆角矩形 27"/>
          <p:cNvSpPr/>
          <p:nvPr/>
        </p:nvSpPr>
        <p:spPr bwMode="gray">
          <a:xfrm>
            <a:off x="1771850" y="4022285"/>
            <a:ext cx="1404000" cy="498129"/>
          </a:xfrm>
          <a:prstGeom prst="roundRect">
            <a:avLst>
              <a:gd name="adj" fmla="val 50000"/>
            </a:avLst>
          </a:prstGeom>
          <a:solidFill>
            <a:srgbClr val="56C4D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requirements</a:t>
            </a:r>
          </a:p>
        </p:txBody>
      </p:sp>
      <p:sp>
        <p:nvSpPr>
          <p:cNvPr id="30" name="圆角矩形 29"/>
          <p:cNvSpPr/>
          <p:nvPr/>
        </p:nvSpPr>
        <p:spPr bwMode="gray">
          <a:xfrm>
            <a:off x="1744615" y="5353691"/>
            <a:ext cx="1404000" cy="498129"/>
          </a:xfrm>
          <a:prstGeom prst="roundRect">
            <a:avLst>
              <a:gd name="adj" fmla="val 50000"/>
            </a:avLst>
          </a:prstGeom>
          <a:solidFill>
            <a:srgbClr val="8BC9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requirements</a:t>
            </a:r>
          </a:p>
        </p:txBody>
      </p:sp>
      <p:sp>
        <p:nvSpPr>
          <p:cNvPr id="32" name="左大括号 31"/>
          <p:cNvSpPr/>
          <p:nvPr/>
        </p:nvSpPr>
        <p:spPr bwMode="gray">
          <a:xfrm>
            <a:off x="3237246" y="3626798"/>
            <a:ext cx="443031" cy="1332438"/>
          </a:xfrm>
          <a:prstGeom prst="leftBrace">
            <a:avLst>
              <a:gd name="adj1" fmla="val 61244"/>
              <a:gd name="adj2" fmla="val 48643"/>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左大括号 32"/>
          <p:cNvSpPr/>
          <p:nvPr/>
        </p:nvSpPr>
        <p:spPr bwMode="gray">
          <a:xfrm>
            <a:off x="3202908" y="5271140"/>
            <a:ext cx="443031" cy="570661"/>
          </a:xfrm>
          <a:prstGeom prst="leftBrace">
            <a:avLst>
              <a:gd name="adj1" fmla="val 34788"/>
              <a:gd name="adj2" fmla="val 50000"/>
            </a:avLst>
          </a:prstGeom>
          <a:noFill/>
          <a:ln w="9525" cap="flat" cmpd="sng" algn="ctr">
            <a:solidFill>
              <a:schemeClr val="bg1">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p:cNvSpPr/>
          <p:nvPr/>
        </p:nvSpPr>
        <p:spPr bwMode="gray">
          <a:xfrm>
            <a:off x="3700231" y="3537813"/>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Delay</a:t>
            </a:r>
          </a:p>
        </p:txBody>
      </p:sp>
      <p:sp>
        <p:nvSpPr>
          <p:cNvPr id="35" name="矩形 34"/>
          <p:cNvSpPr/>
          <p:nvPr/>
        </p:nvSpPr>
        <p:spPr bwMode="gray">
          <a:xfrm>
            <a:off x="3700231" y="3958445"/>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Bandwidth</a:t>
            </a:r>
          </a:p>
        </p:txBody>
      </p:sp>
      <p:sp>
        <p:nvSpPr>
          <p:cNvPr id="36" name="矩形 35"/>
          <p:cNvSpPr/>
          <p:nvPr/>
        </p:nvSpPr>
        <p:spPr bwMode="gray">
          <a:xfrm>
            <a:off x="3700231" y="4379077"/>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Jitter</a:t>
            </a:r>
          </a:p>
        </p:txBody>
      </p:sp>
      <p:sp>
        <p:nvSpPr>
          <p:cNvPr id="37" name="矩形 36"/>
          <p:cNvSpPr/>
          <p:nvPr/>
        </p:nvSpPr>
        <p:spPr bwMode="gray">
          <a:xfrm>
            <a:off x="3700231" y="4799709"/>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Packet loss rate</a:t>
            </a:r>
          </a:p>
        </p:txBody>
      </p:sp>
      <p:sp>
        <p:nvSpPr>
          <p:cNvPr id="38" name="矩形 37"/>
          <p:cNvSpPr/>
          <p:nvPr/>
        </p:nvSpPr>
        <p:spPr bwMode="gray">
          <a:xfrm>
            <a:off x="3700231" y="5220341"/>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Deterministic delay</a:t>
            </a:r>
          </a:p>
        </p:txBody>
      </p:sp>
      <p:sp>
        <p:nvSpPr>
          <p:cNvPr id="39" name="矩形 38"/>
          <p:cNvSpPr/>
          <p:nvPr/>
        </p:nvSpPr>
        <p:spPr bwMode="gray">
          <a:xfrm>
            <a:off x="3700231" y="5640975"/>
            <a:ext cx="1643293" cy="252000"/>
          </a:xfrm>
          <a:prstGeom prst="rect">
            <a:avLst/>
          </a:prstGeom>
          <a:solidFill>
            <a:srgbClr val="1AABE2">
              <a:alpha val="5000"/>
            </a:srgbClr>
          </a:solidFill>
          <a:ln w="0">
            <a:solidFill>
              <a:srgbClr val="56C4D2">
                <a:alpha val="30000"/>
              </a:srgbClr>
            </a:solidFill>
            <a:tailEnd type="triangle"/>
          </a:ln>
          <a:effectLst/>
          <a:ex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Isolation</a:t>
            </a:r>
          </a:p>
        </p:txBody>
      </p:sp>
      <p:sp>
        <p:nvSpPr>
          <p:cNvPr id="27" name="文本占位符 5"/>
          <p:cNvSpPr txBox="1">
            <a:spLocks/>
          </p:cNvSpPr>
          <p:nvPr/>
        </p:nvSpPr>
        <p:spPr bwMode="gray">
          <a:xfrm>
            <a:off x="5662225" y="3833703"/>
            <a:ext cx="4431101" cy="17123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400" dirty="0">
                <a:latin typeface="Huawei Sans" panose="020C0503030203020204" pitchFamily="34" charset="0"/>
                <a:sym typeface="Huawei Sans" panose="020C0503030203020204" pitchFamily="34" charset="0"/>
              </a:rPr>
              <a:t>For example, fund settlement services between financial enterprises require high security and stable delay; the file transfer service within an enterprise requires high bandwidth; and enterprise voice services require low jitter.</a:t>
            </a:r>
          </a:p>
        </p:txBody>
      </p:sp>
    </p:spTree>
    <p:extLst>
      <p:ext uri="{BB962C8B-B14F-4D97-AF65-F5344CB8AC3E}">
        <p14:creationId xmlns:p14="http://schemas.microsoft.com/office/powerpoint/2010/main" val="242859554"/>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柱形 44"/>
          <p:cNvSpPr/>
          <p:nvPr/>
        </p:nvSpPr>
        <p:spPr bwMode="gray">
          <a:xfrm rot="5400000">
            <a:off x="5629827" y="-228360"/>
            <a:ext cx="1041766" cy="8740804"/>
          </a:xfrm>
          <a:prstGeom prst="can">
            <a:avLst>
              <a:gd name="adj" fmla="val 13829"/>
            </a:avLst>
          </a:prstGeom>
          <a:solidFill>
            <a:srgbClr val="8CD5F0">
              <a:alpha val="5000"/>
            </a:srgbClr>
          </a:solidFill>
          <a:ln w="6350">
            <a:solidFill>
              <a:srgbClr val="8CD5F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ctr">
              <a:spcBef>
                <a:spcPct val="0"/>
              </a:spcBef>
              <a:spcAft>
                <a:spcPct val="0"/>
              </a:spcAft>
            </a:pP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AutoShape 2"/>
          <p:cNvSpPr>
            <a:spLocks noChangeArrowheads="1"/>
          </p:cNvSpPr>
          <p:nvPr/>
        </p:nvSpPr>
        <p:spPr bwMode="gray">
          <a:xfrm rot="5400000">
            <a:off x="6032125" y="81902"/>
            <a:ext cx="133200" cy="7994720"/>
          </a:xfrm>
          <a:prstGeom prst="can">
            <a:avLst>
              <a:gd name="adj" fmla="val 34000"/>
            </a:avLst>
          </a:prstGeom>
          <a:solidFill>
            <a:srgbClr val="DAE3F3"/>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black">
                  <a:lumMod val="85000"/>
                  <a:lumOff val="15000"/>
                </a:prst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4" name="直接连接符 43"/>
          <p:cNvCxnSpPr>
            <a:stCxn id="17" idx="3"/>
            <a:endCxn id="41" idx="1"/>
          </p:cNvCxnSpPr>
          <p:nvPr/>
        </p:nvCxnSpPr>
        <p:spPr bwMode="gray">
          <a:xfrm>
            <a:off x="2113065" y="4388626"/>
            <a:ext cx="7959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a:t>Slice-based Bearer Network: One Network for Multiple Purposes (Carrying Multiple Services), Lowering Costs</a:t>
            </a:r>
            <a:endParaRPr lang="en-US" dirty="0"/>
          </a:p>
        </p:txBody>
      </p:sp>
      <p:sp>
        <p:nvSpPr>
          <p:cNvPr id="3" name="内容占位符 2"/>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The IP network uses statistical multiplexing to greatly improve network utilization and reduce per-bit transmission costs. However, statistical multiplexing brings uncertainty to the quality assurance levels of different services. Moreover, it is inappropriate to prepare resources based on the highest SLA requirements to meet the requirements of all types of private lines and customers. The converged bearer network needs to balance multi-service isolation and statistical multiplexing to meet the SLA requirements of each service.</a:t>
            </a:r>
          </a:p>
          <a:p>
            <a:pPr>
              <a:lnSpc>
                <a:spcPct val="100000"/>
              </a:lnSpc>
            </a:pPr>
            <a:r>
              <a:rPr lang="en-US" sz="1400" dirty="0">
                <a:sym typeface="Huawei Sans" panose="020C0503030203020204" pitchFamily="34" charset="0"/>
              </a:rPr>
              <a:t>Slice resource reservation technologies, such as </a:t>
            </a:r>
            <a:r>
              <a:rPr lang="en-US" sz="1400" dirty="0" err="1">
                <a:sym typeface="Huawei Sans" panose="020C0503030203020204" pitchFamily="34" charset="0"/>
              </a:rPr>
              <a:t>FlexE</a:t>
            </a:r>
            <a:r>
              <a:rPr lang="en-US" sz="1400" dirty="0">
                <a:sym typeface="Huawei Sans" panose="020C0503030203020204" pitchFamily="34" charset="0"/>
              </a:rPr>
              <a:t>, channelized sub-interfaces, and </a:t>
            </a:r>
            <a:r>
              <a:rPr lang="en-US" sz="1400" dirty="0" err="1">
                <a:sym typeface="Huawei Sans" panose="020C0503030203020204" pitchFamily="34" charset="0"/>
              </a:rPr>
              <a:t>QoS</a:t>
            </a:r>
            <a:r>
              <a:rPr lang="en-US" sz="1400" dirty="0">
                <a:sym typeface="Huawei Sans" panose="020C0503030203020204" pitchFamily="34" charset="0"/>
              </a:rPr>
              <a:t> queues, can be used to direct services to respective service slices. These slices are isolated from each other and do not affect each other, providing different SLA levels.</a:t>
            </a:r>
          </a:p>
        </p:txBody>
      </p:sp>
      <p:pic>
        <p:nvPicPr>
          <p:cNvPr id="17" name="图片 1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73065" y="4167226"/>
            <a:ext cx="540000" cy="442800"/>
          </a:xfrm>
          <a:prstGeom prst="rect">
            <a:avLst/>
          </a:prstGeom>
        </p:spPr>
      </p:pic>
      <p:pic>
        <p:nvPicPr>
          <p:cNvPr id="37" name="图片 36">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6273" y="4167226"/>
            <a:ext cx="540000" cy="442800"/>
          </a:xfrm>
          <a:prstGeom prst="rect">
            <a:avLst/>
          </a:prstGeom>
        </p:spPr>
      </p:pic>
      <p:pic>
        <p:nvPicPr>
          <p:cNvPr id="38" name="图片 37">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9669" y="4167226"/>
            <a:ext cx="540000" cy="442800"/>
          </a:xfrm>
          <a:prstGeom prst="rect">
            <a:avLst/>
          </a:prstGeom>
        </p:spPr>
      </p:pic>
      <p:pic>
        <p:nvPicPr>
          <p:cNvPr id="39" name="图片 38">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39481" y="4167226"/>
            <a:ext cx="540000" cy="442800"/>
          </a:xfrm>
          <a:prstGeom prst="rect">
            <a:avLst/>
          </a:prstGeom>
        </p:spPr>
      </p:pic>
      <p:pic>
        <p:nvPicPr>
          <p:cNvPr id="40" name="图片 39">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22877" y="4167226"/>
            <a:ext cx="540000" cy="442800"/>
          </a:xfrm>
          <a:prstGeom prst="rect">
            <a:avLst/>
          </a:prstGeom>
        </p:spPr>
      </p:pic>
      <p:pic>
        <p:nvPicPr>
          <p:cNvPr id="41" name="图片 40">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72690" y="4167226"/>
            <a:ext cx="540000" cy="442800"/>
          </a:xfrm>
          <a:prstGeom prst="rect">
            <a:avLst/>
          </a:prstGeom>
        </p:spPr>
      </p:pic>
      <p:pic>
        <p:nvPicPr>
          <p:cNvPr id="42" name="图片 41">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56085" y="4167226"/>
            <a:ext cx="540000" cy="442800"/>
          </a:xfrm>
          <a:prstGeom prst="rect">
            <a:avLst/>
          </a:prstGeom>
        </p:spPr>
      </p:pic>
      <p:sp>
        <p:nvSpPr>
          <p:cNvPr id="49" name="AutoShape 2"/>
          <p:cNvSpPr>
            <a:spLocks noChangeArrowheads="1"/>
          </p:cNvSpPr>
          <p:nvPr/>
        </p:nvSpPr>
        <p:spPr bwMode="gray">
          <a:xfrm rot="5400000">
            <a:off x="2482792" y="3325587"/>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AutoShape 2"/>
          <p:cNvSpPr>
            <a:spLocks noChangeArrowheads="1"/>
          </p:cNvSpPr>
          <p:nvPr/>
        </p:nvSpPr>
        <p:spPr bwMode="gray">
          <a:xfrm rot="5400000">
            <a:off x="2485705" y="3478412"/>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文本框 66">
            <a:extLst>
              <a:ext uri="{FF2B5EF4-FFF2-40B4-BE49-F238E27FC236}">
                <a16:creationId xmlns="" xmlns:a16="http://schemas.microsoft.com/office/drawing/2014/main" id="{BDF0F014-0E8E-41C5-A796-30571055C2E2}"/>
              </a:ext>
            </a:extLst>
          </p:cNvPr>
          <p:cNvSpPr txBox="1"/>
          <p:nvPr/>
        </p:nvSpPr>
        <p:spPr bwMode="gray">
          <a:xfrm>
            <a:off x="1792900" y="3216773"/>
            <a:ext cx="8648699" cy="338554"/>
          </a:xfrm>
          <a:prstGeom prst="rect">
            <a:avLst/>
          </a:prstGeom>
          <a:solidFill>
            <a:srgbClr val="56C4D2"/>
          </a:solidFill>
        </p:spPr>
        <p:txBody>
          <a:bodyPr wrap="square" rtlCol="0">
            <a:noAutofit/>
          </a:bodyPr>
          <a:lstStyle/>
          <a:p>
            <a:pPr algn="ctr"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68" name="平行四边形 67"/>
          <p:cNvSpPr/>
          <p:nvPr/>
        </p:nvSpPr>
        <p:spPr bwMode="gray">
          <a:xfrm>
            <a:off x="1573065" y="4812119"/>
            <a:ext cx="8192147" cy="310678"/>
          </a:xfrm>
          <a:prstGeom prst="parallelogram">
            <a:avLst>
              <a:gd name="adj" fmla="val 125000"/>
            </a:avLst>
          </a:prstGeom>
          <a:solidFill>
            <a:srgbClr val="1AABE2"/>
          </a:solidFill>
          <a:ln w="9525" cap="flat" cmpd="sng" algn="ctr">
            <a:noFill/>
            <a:prstDash val="solid"/>
            <a:round/>
            <a:headEnd type="none" w="med" len="med"/>
            <a:tailEnd type="none" w="med" len="med"/>
          </a:ln>
          <a:effectLst/>
        </p:spPr>
        <p:txBody>
          <a:bodyPr vert="horz" wrap="square" lIns="68390" tIns="34195" rIns="68390" bIns="34195" numCol="1" rtlCol="0" anchor="t" anchorCtr="0" compatLnSpc="1">
            <a:prstTxWarp prst="textNoShape">
              <a:avLst/>
            </a:prstTxWarp>
            <a:noAutofit/>
          </a:bodyPr>
          <a:lstStyle/>
          <a:p>
            <a:pPr defTabSz="683847" fontAlgn="ctr">
              <a:defRPr/>
            </a:pPr>
            <a:endParaRPr lang="en-US" altLang="zh-CN" sz="8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平行四边形 68"/>
          <p:cNvSpPr/>
          <p:nvPr/>
        </p:nvSpPr>
        <p:spPr bwMode="gray">
          <a:xfrm>
            <a:off x="1573065" y="5253139"/>
            <a:ext cx="8192147" cy="291306"/>
          </a:xfrm>
          <a:prstGeom prst="parallelogram">
            <a:avLst>
              <a:gd name="adj" fmla="val 104466"/>
            </a:avLst>
          </a:prstGeom>
          <a:solidFill>
            <a:srgbClr val="8BC9A0"/>
          </a:solidFill>
        </p:spPr>
        <p:txBody>
          <a:bodyPr wrap="square" rtlCol="0" anchor="ctr">
            <a:noAutofit/>
          </a:bodyPr>
          <a:lstStyle/>
          <a:p>
            <a:pPr algn="ctr" defTabSz="914400" fontAlgn="ctr"/>
            <a:endParaRPr lang="en-US" altLang="zh-CN" sz="8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平行四边形 69"/>
          <p:cNvSpPr/>
          <p:nvPr/>
        </p:nvSpPr>
        <p:spPr bwMode="gray">
          <a:xfrm>
            <a:off x="1573065" y="5684711"/>
            <a:ext cx="8120507" cy="310002"/>
          </a:xfrm>
          <a:prstGeom prst="parallelogram">
            <a:avLst>
              <a:gd name="adj" fmla="val 104466"/>
            </a:avLst>
          </a:prstGeom>
          <a:solidFill>
            <a:srgbClr val="DAE3F3"/>
          </a:solidFill>
        </p:spPr>
        <p:txBody>
          <a:bodyPr wrap="square" rtlCol="0" anchor="ctr">
            <a:noAutofit/>
          </a:bodyPr>
          <a:lstStyle/>
          <a:p>
            <a:pPr algn="ctr" defTabSz="914400" fontAlgn="ctr"/>
            <a:endParaRPr lang="en-US" altLang="zh-CN" sz="8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9693572" y="4727637"/>
            <a:ext cx="169790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Slice 1 (50 Mbit/s)</a:t>
            </a:r>
          </a:p>
        </p:txBody>
      </p:sp>
      <p:sp>
        <p:nvSpPr>
          <p:cNvPr id="72" name="文本框 71"/>
          <p:cNvSpPr txBox="1"/>
          <p:nvPr/>
        </p:nvSpPr>
        <p:spPr bwMode="gray">
          <a:xfrm>
            <a:off x="9693572" y="5209843"/>
            <a:ext cx="14093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Slice 2 (50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ms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73" name="文本框 72"/>
          <p:cNvSpPr txBox="1"/>
          <p:nvPr/>
        </p:nvSpPr>
        <p:spPr bwMode="gray">
          <a:xfrm>
            <a:off x="9693572" y="5575382"/>
            <a:ext cx="1860519" cy="466616"/>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Non-slice pipe (for common services)</a:t>
            </a:r>
          </a:p>
        </p:txBody>
      </p:sp>
      <p:sp>
        <p:nvSpPr>
          <p:cNvPr id="74" name="AutoShape 2"/>
          <p:cNvSpPr>
            <a:spLocks noChangeArrowheads="1"/>
          </p:cNvSpPr>
          <p:nvPr/>
        </p:nvSpPr>
        <p:spPr bwMode="gray">
          <a:xfrm rot="5400000">
            <a:off x="3887697" y="3325588"/>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AutoShape 2"/>
          <p:cNvSpPr>
            <a:spLocks noChangeArrowheads="1"/>
          </p:cNvSpPr>
          <p:nvPr/>
        </p:nvSpPr>
        <p:spPr bwMode="gray">
          <a:xfrm rot="5400000">
            <a:off x="3890610" y="3478413"/>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AutoShape 2"/>
          <p:cNvSpPr>
            <a:spLocks noChangeArrowheads="1"/>
          </p:cNvSpPr>
          <p:nvPr/>
        </p:nvSpPr>
        <p:spPr bwMode="gray">
          <a:xfrm rot="5400000">
            <a:off x="5327697" y="3325589"/>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7" name="AutoShape 2"/>
          <p:cNvSpPr>
            <a:spLocks noChangeArrowheads="1"/>
          </p:cNvSpPr>
          <p:nvPr/>
        </p:nvSpPr>
        <p:spPr bwMode="gray">
          <a:xfrm rot="5400000">
            <a:off x="5330610" y="3478414"/>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AutoShape 2"/>
          <p:cNvSpPr>
            <a:spLocks noChangeArrowheads="1"/>
          </p:cNvSpPr>
          <p:nvPr/>
        </p:nvSpPr>
        <p:spPr bwMode="gray">
          <a:xfrm rot="5400000">
            <a:off x="6720905" y="3325590"/>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AutoShape 2"/>
          <p:cNvSpPr>
            <a:spLocks noChangeArrowheads="1"/>
          </p:cNvSpPr>
          <p:nvPr/>
        </p:nvSpPr>
        <p:spPr bwMode="gray">
          <a:xfrm rot="5400000">
            <a:off x="6723818" y="3478415"/>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AutoShape 2"/>
          <p:cNvSpPr>
            <a:spLocks noChangeArrowheads="1"/>
          </p:cNvSpPr>
          <p:nvPr/>
        </p:nvSpPr>
        <p:spPr bwMode="gray">
          <a:xfrm rot="5400000">
            <a:off x="8111891" y="3325591"/>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AutoShape 2"/>
          <p:cNvSpPr>
            <a:spLocks noChangeArrowheads="1"/>
          </p:cNvSpPr>
          <p:nvPr/>
        </p:nvSpPr>
        <p:spPr bwMode="gray">
          <a:xfrm rot="5400000">
            <a:off x="8114804" y="3478416"/>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AutoShape 2"/>
          <p:cNvSpPr>
            <a:spLocks noChangeArrowheads="1"/>
          </p:cNvSpPr>
          <p:nvPr/>
        </p:nvSpPr>
        <p:spPr bwMode="gray">
          <a:xfrm rot="5400000">
            <a:off x="9577509" y="3325592"/>
            <a:ext cx="137150" cy="900000"/>
          </a:xfrm>
          <a:prstGeom prst="can">
            <a:avLst>
              <a:gd name="adj" fmla="val 34000"/>
            </a:avLst>
          </a:prstGeom>
          <a:solidFill>
            <a:srgbClr val="1AABE2"/>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AutoShape 2"/>
          <p:cNvSpPr>
            <a:spLocks noChangeArrowheads="1"/>
          </p:cNvSpPr>
          <p:nvPr/>
        </p:nvSpPr>
        <p:spPr bwMode="gray">
          <a:xfrm rot="5400000">
            <a:off x="9580422" y="3478417"/>
            <a:ext cx="131325" cy="900000"/>
          </a:xfrm>
          <a:prstGeom prst="can">
            <a:avLst>
              <a:gd name="adj" fmla="val 34000"/>
            </a:avLst>
          </a:prstGeom>
          <a:solidFill>
            <a:srgbClr val="8BC9A0"/>
          </a:solidFill>
          <a:ln w="12700">
            <a:noFill/>
            <a:round/>
            <a:headEnd/>
            <a:tailEnd/>
          </a:ln>
        </p:spPr>
        <p:txBody>
          <a:bodyPr rot="10800000" vert="vert" wrap="square" lIns="0" tIns="0" rIns="0" bIns="0" anchor="ctr">
            <a:noAutofit/>
          </a:bodyPr>
          <a:lstStyle/>
          <a:p>
            <a:pPr algn="ctr" defTabSz="912375" fontAlgn="ctr">
              <a:spcBef>
                <a:spcPct val="0"/>
              </a:spcBef>
              <a:spcAft>
                <a:spcPct val="0"/>
              </a:spcAft>
            </a:pPr>
            <a:endParaRPr lang="en-US" altLang="zh-CN" sz="800" kern="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1009176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01F1E2-F583-49CD-9A19-CA549FBB4C6E}"/>
              </a:ext>
            </a:extLst>
          </p:cNvPr>
          <p:cNvSpPr>
            <a:spLocks noGrp="1"/>
          </p:cNvSpPr>
          <p:nvPr>
            <p:ph type="title"/>
          </p:nvPr>
        </p:nvSpPr>
        <p:spPr bwMode="gray"/>
        <p:txBody>
          <a:bodyPr/>
          <a:lstStyle/>
          <a:p>
            <a:r>
              <a:rPr lang="en-US"/>
              <a:t>QoS Overview</a:t>
            </a:r>
            <a:endParaRPr lang="en-US" dirty="0"/>
          </a:p>
        </p:txBody>
      </p:sp>
      <p:sp>
        <p:nvSpPr>
          <p:cNvPr id="3" name="文本占位符 2">
            <a:extLst>
              <a:ext uri="{FF2B5EF4-FFF2-40B4-BE49-F238E27FC236}">
                <a16:creationId xmlns="" xmlns:a16="http://schemas.microsoft.com/office/drawing/2014/main" id="{7F76E45D-CA98-4433-8D95-ABE3B81B2627}"/>
              </a:ext>
            </a:extLst>
          </p:cNvPr>
          <p:cNvSpPr>
            <a:spLocks noGrp="1"/>
          </p:cNvSpPr>
          <p:nvPr>
            <p:ph type="body" sz="quarter" idx="10"/>
          </p:nvPr>
        </p:nvSpPr>
        <p:spPr bwMode="gray"/>
        <p:txBody>
          <a:bodyPr/>
          <a:lstStyle/>
          <a:p>
            <a:r>
              <a:rPr lang="en-US" sz="1800">
                <a:sym typeface="Huawei Sans" panose="020C0503030203020204" pitchFamily="34" charset="0"/>
              </a:rPr>
              <a:t>QoS provides differentiated service quality for different applications.</a:t>
            </a:r>
          </a:p>
          <a:p>
            <a:r>
              <a:rPr lang="en-US" sz="1800">
                <a:sym typeface="Huawei Sans" panose="020C0503030203020204" pitchFamily="34" charset="0"/>
              </a:rPr>
              <a:t>Generally, QoS provides three service models: best-effort service, integrated service (IntServ), and differentiated service (DiffServ).</a:t>
            </a:r>
          </a:p>
          <a:p>
            <a:r>
              <a:rPr lang="en-US" sz="1800">
                <a:sym typeface="Huawei Sans" panose="020C0503030203020204" pitchFamily="34" charset="0"/>
              </a:rPr>
              <a:t>DiffServ is the most widely used QoS model on IP networks.</a:t>
            </a:r>
          </a:p>
          <a:p>
            <a:endParaRPr lang="en-US" altLang="zh-CN" sz="1800" dirty="0">
              <a:sym typeface="Huawei Sans" panose="020C0503030203020204" pitchFamily="34" charset="0"/>
            </a:endParaRPr>
          </a:p>
        </p:txBody>
      </p:sp>
      <p:cxnSp>
        <p:nvCxnSpPr>
          <p:cNvPr id="6" name="直接连接符 5">
            <a:extLst>
              <a:ext uri="{FF2B5EF4-FFF2-40B4-BE49-F238E27FC236}">
                <a16:creationId xmlns="" xmlns:a16="http://schemas.microsoft.com/office/drawing/2014/main" id="{3EEAD2B2-463E-4796-9E3F-CA5E07BC9EBE}"/>
              </a:ext>
            </a:extLst>
          </p:cNvPr>
          <p:cNvCxnSpPr/>
          <p:nvPr/>
        </p:nvCxnSpPr>
        <p:spPr bwMode="gray">
          <a:xfrm>
            <a:off x="3623053" y="3866997"/>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793543DA-3B40-4DFB-A4C1-1E55DBF9F241}"/>
              </a:ext>
            </a:extLst>
          </p:cNvPr>
          <p:cNvCxnSpPr/>
          <p:nvPr/>
        </p:nvCxnSpPr>
        <p:spPr bwMode="gray">
          <a:xfrm>
            <a:off x="3658302" y="5000540"/>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C8D4077C-B1DF-4C76-8FFF-391B5BF44B3D}"/>
              </a:ext>
            </a:extLst>
          </p:cNvPr>
          <p:cNvCxnSpPr/>
          <p:nvPr/>
        </p:nvCxnSpPr>
        <p:spPr bwMode="gray">
          <a:xfrm>
            <a:off x="3623053" y="617218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 xmlns:a16="http://schemas.microsoft.com/office/drawing/2014/main" id="{8E6C31FD-4823-461A-994B-7EBF9A510431}"/>
              </a:ext>
            </a:extLst>
          </p:cNvPr>
          <p:cNvGrpSpPr/>
          <p:nvPr/>
        </p:nvGrpSpPr>
        <p:grpSpPr bwMode="gray">
          <a:xfrm>
            <a:off x="717249" y="3042708"/>
            <a:ext cx="2584751" cy="2728995"/>
            <a:chOff x="1212549" y="2776008"/>
            <a:chExt cx="3633797" cy="2728995"/>
          </a:xfrm>
        </p:grpSpPr>
        <p:sp>
          <p:nvSpPr>
            <p:cNvPr id="5" name="ïşľïdè">
              <a:extLst>
                <a:ext uri="{FF2B5EF4-FFF2-40B4-BE49-F238E27FC236}">
                  <a16:creationId xmlns="" xmlns:a16="http://schemas.microsoft.com/office/drawing/2014/main" id="{74C16205-8DAA-42C7-8D57-0D2D996012C9}"/>
                </a:ext>
              </a:extLst>
            </p:cNvPr>
            <p:cNvSpPr/>
            <p:nvPr/>
          </p:nvSpPr>
          <p:spPr bwMode="gray">
            <a:xfrm>
              <a:off x="1212549" y="3712111"/>
              <a:ext cx="2135419" cy="864097"/>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Three </a:t>
              </a:r>
              <a:r>
                <a:rPr lang="en-US" sz="16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service models</a:t>
              </a:r>
            </a:p>
          </p:txBody>
        </p:sp>
        <p:sp>
          <p:nvSpPr>
            <p:cNvPr id="9" name="iSlíďe">
              <a:extLst>
                <a:ext uri="{FF2B5EF4-FFF2-40B4-BE49-F238E27FC236}">
                  <a16:creationId xmlns="" xmlns:a16="http://schemas.microsoft.com/office/drawing/2014/main" id="{C7C524CB-085D-4232-B4FE-CB7811E68514}"/>
                </a:ext>
              </a:extLst>
            </p:cNvPr>
            <p:cNvSpPr/>
            <p:nvPr/>
          </p:nvSpPr>
          <p:spPr bwMode="gray">
            <a:xfrm rot="16200000">
              <a:off x="2673808" y="333246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í$ḷîḍe">
            <a:extLst>
              <a:ext uri="{FF2B5EF4-FFF2-40B4-BE49-F238E27FC236}">
                <a16:creationId xmlns="" xmlns:a16="http://schemas.microsoft.com/office/drawing/2014/main" id="{6482E110-E6B9-4EFB-B808-2832F3F2710A}"/>
              </a:ext>
            </a:extLst>
          </p:cNvPr>
          <p:cNvGrpSpPr/>
          <p:nvPr/>
        </p:nvGrpSpPr>
        <p:grpSpPr bwMode="gray">
          <a:xfrm>
            <a:off x="2912289" y="2921627"/>
            <a:ext cx="4458729" cy="841772"/>
            <a:chOff x="6629481" y="2323991"/>
            <a:chExt cx="4458729" cy="841772"/>
          </a:xfrm>
        </p:grpSpPr>
        <p:grpSp>
          <p:nvGrpSpPr>
            <p:cNvPr id="21" name="iṩḻïďè">
              <a:extLst>
                <a:ext uri="{FF2B5EF4-FFF2-40B4-BE49-F238E27FC236}">
                  <a16:creationId xmlns="" xmlns:a16="http://schemas.microsoft.com/office/drawing/2014/main" id="{BAD05E5F-6A13-4232-97BD-722A3FC88847}"/>
                </a:ext>
              </a:extLst>
            </p:cNvPr>
            <p:cNvGrpSpPr/>
            <p:nvPr/>
          </p:nvGrpSpPr>
          <p:grpSpPr bwMode="gray">
            <a:xfrm>
              <a:off x="6629481" y="2483157"/>
              <a:ext cx="515058" cy="515058"/>
              <a:chOff x="6629481" y="2483157"/>
              <a:chExt cx="515058" cy="515058"/>
            </a:xfrm>
          </p:grpSpPr>
          <p:sp>
            <p:nvSpPr>
              <p:cNvPr id="23" name="îṡḻïḓé">
                <a:extLst>
                  <a:ext uri="{FF2B5EF4-FFF2-40B4-BE49-F238E27FC236}">
                    <a16:creationId xmlns="" xmlns:a16="http://schemas.microsoft.com/office/drawing/2014/main" id="{36DDB1FC-DC94-498D-AABE-370423690433}"/>
                  </a:ext>
                </a:extLst>
              </p:cNvPr>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îṩļíḋê">
                <a:extLst>
                  <a:ext uri="{FF2B5EF4-FFF2-40B4-BE49-F238E27FC236}">
                    <a16:creationId xmlns="" xmlns:a16="http://schemas.microsoft.com/office/drawing/2014/main" id="{2F9363EC-56E3-4B5A-8477-F722F85F729F}"/>
                  </a:ext>
                </a:extLst>
              </p:cNvPr>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íṥliḑe">
              <a:extLst>
                <a:ext uri="{FF2B5EF4-FFF2-40B4-BE49-F238E27FC236}">
                  <a16:creationId xmlns="" xmlns:a16="http://schemas.microsoft.com/office/drawing/2014/main" id="{EBABBA0F-3972-442D-9AD5-C635BA93F8B0}"/>
                </a:ext>
              </a:extLst>
            </p:cNvPr>
            <p:cNvSpPr txBox="1"/>
            <p:nvPr/>
          </p:nvSpPr>
          <p:spPr bwMode="gray">
            <a:xfrm>
              <a:off x="7260277" y="2323991"/>
              <a:ext cx="3827933" cy="8417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Best-effort service</a:t>
              </a: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iŝļîďé">
            <a:extLst>
              <a:ext uri="{FF2B5EF4-FFF2-40B4-BE49-F238E27FC236}">
                <a16:creationId xmlns="" xmlns:a16="http://schemas.microsoft.com/office/drawing/2014/main" id="{4F3D845B-42C9-4140-8034-1E5F6E14E62C}"/>
              </a:ext>
            </a:extLst>
          </p:cNvPr>
          <p:cNvGrpSpPr/>
          <p:nvPr/>
        </p:nvGrpSpPr>
        <p:grpSpPr bwMode="gray">
          <a:xfrm>
            <a:off x="2911180" y="4086824"/>
            <a:ext cx="4458729" cy="756084"/>
            <a:chOff x="7060172" y="3266204"/>
            <a:chExt cx="4458729" cy="756084"/>
          </a:xfrm>
        </p:grpSpPr>
        <p:grpSp>
          <p:nvGrpSpPr>
            <p:cNvPr id="17" name="î$ḻiḑè">
              <a:extLst>
                <a:ext uri="{FF2B5EF4-FFF2-40B4-BE49-F238E27FC236}">
                  <a16:creationId xmlns="" xmlns:a16="http://schemas.microsoft.com/office/drawing/2014/main" id="{8460FEBA-C9D6-4613-AB66-E77169E9BF4A}"/>
                </a:ext>
              </a:extLst>
            </p:cNvPr>
            <p:cNvGrpSpPr/>
            <p:nvPr/>
          </p:nvGrpSpPr>
          <p:grpSpPr bwMode="gray">
            <a:xfrm>
              <a:off x="7060172" y="3381020"/>
              <a:ext cx="515058" cy="515058"/>
              <a:chOff x="7060172" y="3381020"/>
              <a:chExt cx="515058" cy="515058"/>
            </a:xfrm>
          </p:grpSpPr>
          <p:sp>
            <p:nvSpPr>
              <p:cNvPr id="19" name="ï$ļíḍé">
                <a:extLst>
                  <a:ext uri="{FF2B5EF4-FFF2-40B4-BE49-F238E27FC236}">
                    <a16:creationId xmlns="" xmlns:a16="http://schemas.microsoft.com/office/drawing/2014/main" id="{CCCA4C61-CC4F-4750-B324-31F55A7D3F8B}"/>
                  </a:ext>
                </a:extLst>
              </p:cNvPr>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îslîďê">
                <a:extLst>
                  <a:ext uri="{FF2B5EF4-FFF2-40B4-BE49-F238E27FC236}">
                    <a16:creationId xmlns="" xmlns:a16="http://schemas.microsoft.com/office/drawing/2014/main" id="{4CDEF5AE-A9F2-4FCC-B031-95A3108D3BD7}"/>
                  </a:ext>
                </a:extLst>
              </p:cNvPr>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îṡḷîḍê">
              <a:extLst>
                <a:ext uri="{FF2B5EF4-FFF2-40B4-BE49-F238E27FC236}">
                  <a16:creationId xmlns="" xmlns:a16="http://schemas.microsoft.com/office/drawing/2014/main" id="{DDE81FB3-9DD7-438E-A2AE-6D50B44C6678}"/>
                </a:ext>
              </a:extLst>
            </p:cNvPr>
            <p:cNvSpPr txBox="1"/>
            <p:nvPr/>
          </p:nvSpPr>
          <p:spPr bwMode="gray">
            <a:xfrm>
              <a:off x="7690968" y="3266204"/>
              <a:ext cx="3827933" cy="7560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IntServ</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ïś1ïḓè">
            <a:extLst>
              <a:ext uri="{FF2B5EF4-FFF2-40B4-BE49-F238E27FC236}">
                <a16:creationId xmlns="" xmlns:a16="http://schemas.microsoft.com/office/drawing/2014/main" id="{7DE51A1D-153C-48D8-A8B8-A8D099A7AE4F}"/>
              </a:ext>
            </a:extLst>
          </p:cNvPr>
          <p:cNvGrpSpPr/>
          <p:nvPr/>
        </p:nvGrpSpPr>
        <p:grpSpPr bwMode="gray">
          <a:xfrm>
            <a:off x="2912289" y="5226816"/>
            <a:ext cx="4458729" cy="846391"/>
            <a:chOff x="6629481" y="4145117"/>
            <a:chExt cx="4458729" cy="846391"/>
          </a:xfrm>
        </p:grpSpPr>
        <p:grpSp>
          <p:nvGrpSpPr>
            <p:cNvPr id="13" name="íŝḻïḍê">
              <a:extLst>
                <a:ext uri="{FF2B5EF4-FFF2-40B4-BE49-F238E27FC236}">
                  <a16:creationId xmlns="" xmlns:a16="http://schemas.microsoft.com/office/drawing/2014/main" id="{024D55D2-C551-423A-A128-60C004EAAEB2}"/>
                </a:ext>
              </a:extLst>
            </p:cNvPr>
            <p:cNvGrpSpPr/>
            <p:nvPr/>
          </p:nvGrpSpPr>
          <p:grpSpPr bwMode="gray">
            <a:xfrm>
              <a:off x="6629481" y="4278884"/>
              <a:ext cx="515058" cy="515058"/>
              <a:chOff x="6629481" y="4278884"/>
              <a:chExt cx="515058" cy="515058"/>
            </a:xfrm>
          </p:grpSpPr>
          <p:sp>
            <p:nvSpPr>
              <p:cNvPr id="15" name="ïśļiḋè">
                <a:extLst>
                  <a:ext uri="{FF2B5EF4-FFF2-40B4-BE49-F238E27FC236}">
                    <a16:creationId xmlns="" xmlns:a16="http://schemas.microsoft.com/office/drawing/2014/main" id="{914692B1-DCC1-4939-84A2-265CA61BBD1A}"/>
                  </a:ext>
                </a:extLst>
              </p:cNvPr>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îṥḷïdé">
                <a:extLst>
                  <a:ext uri="{FF2B5EF4-FFF2-40B4-BE49-F238E27FC236}">
                    <a16:creationId xmlns="" xmlns:a16="http://schemas.microsoft.com/office/drawing/2014/main" id="{25CE2B23-E161-439E-B9AA-78D959A9C954}"/>
                  </a:ext>
                </a:extLst>
              </p:cNvPr>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îṧlîḋè">
              <a:extLst>
                <a:ext uri="{FF2B5EF4-FFF2-40B4-BE49-F238E27FC236}">
                  <a16:creationId xmlns="" xmlns:a16="http://schemas.microsoft.com/office/drawing/2014/main" id="{D12B9F63-3367-4C6D-82DC-5FA79C66AE90}"/>
                </a:ext>
              </a:extLst>
            </p:cNvPr>
            <p:cNvSpPr txBox="1"/>
            <p:nvPr/>
          </p:nvSpPr>
          <p:spPr bwMode="gray">
            <a:xfrm>
              <a:off x="7260277" y="4145117"/>
              <a:ext cx="3827933" cy="8463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err="1">
                  <a:latin typeface="Huawei Sans" panose="020C0503030203020204" pitchFamily="34" charset="0"/>
                  <a:ea typeface="方正兰亭黑简体" panose="02000000000000000000" pitchFamily="2" charset="-122"/>
                  <a:sym typeface="Huawei Sans" panose="020C0503030203020204" pitchFamily="34" charset="0"/>
                </a:rPr>
                <a:t>DiffServ</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 name="文本框 25">
            <a:extLst>
              <a:ext uri="{FF2B5EF4-FFF2-40B4-BE49-F238E27FC236}">
                <a16:creationId xmlns="" xmlns:a16="http://schemas.microsoft.com/office/drawing/2014/main" id="{1A0CFE79-E356-4F21-A695-0EC9F3E8C574}"/>
              </a:ext>
            </a:extLst>
          </p:cNvPr>
          <p:cNvSpPr txBox="1"/>
          <p:nvPr/>
        </p:nvSpPr>
        <p:spPr bwMode="gray">
          <a:xfrm>
            <a:off x="6510210" y="2866573"/>
            <a:ext cx="4624515" cy="971849"/>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Applications can send any number of packets at any time.</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network tries its best to send packets and does not provide delay or reliability guarantee.</a:t>
            </a:r>
          </a:p>
        </p:txBody>
      </p:sp>
      <p:sp>
        <p:nvSpPr>
          <p:cNvPr id="27" name="文本框 26">
            <a:extLst>
              <a:ext uri="{FF2B5EF4-FFF2-40B4-BE49-F238E27FC236}">
                <a16:creationId xmlns="" xmlns:a16="http://schemas.microsoft.com/office/drawing/2014/main" id="{A7A400C4-4896-41EE-BCA8-C410341817C6}"/>
              </a:ext>
            </a:extLst>
          </p:cNvPr>
          <p:cNvSpPr txBox="1"/>
          <p:nvPr/>
        </p:nvSpPr>
        <p:spPr bwMode="gray">
          <a:xfrm>
            <a:off x="6510211" y="3923031"/>
            <a:ext cx="4964540" cy="971849"/>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An application needs to apply for specific services before sending packets.</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network reserves network resources for the application using a protocol such as RSVP.</a:t>
            </a:r>
          </a:p>
        </p:txBody>
      </p:sp>
      <p:sp>
        <p:nvSpPr>
          <p:cNvPr id="28" name="文本框 27">
            <a:extLst>
              <a:ext uri="{FF2B5EF4-FFF2-40B4-BE49-F238E27FC236}">
                <a16:creationId xmlns="" xmlns:a16="http://schemas.microsoft.com/office/drawing/2014/main" id="{5EE81D04-237E-4354-8AB0-8F3477336081}"/>
              </a:ext>
            </a:extLst>
          </p:cNvPr>
          <p:cNvSpPr txBox="1"/>
          <p:nvPr/>
        </p:nvSpPr>
        <p:spPr bwMode="gray">
          <a:xfrm>
            <a:off x="6510210" y="5012843"/>
            <a:ext cx="4964541" cy="1197457"/>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40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Traffic on the network is divided into multiple classes. A processing behavior is defined for each class, so that each class has a different forwarding priority, packet loss rate, and delay.</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It is most widely used on IP networks.</a:t>
            </a:r>
          </a:p>
        </p:txBody>
      </p:sp>
      <p:sp>
        <p:nvSpPr>
          <p:cNvPr id="32"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2713671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ACB95F0-AD7B-48E1-AFE8-033EE2929B14}"/>
              </a:ext>
            </a:extLst>
          </p:cNvPr>
          <p:cNvSpPr>
            <a:spLocks noGrp="1"/>
          </p:cNvSpPr>
          <p:nvPr>
            <p:ph type="title"/>
          </p:nvPr>
        </p:nvSpPr>
        <p:spPr bwMode="gray"/>
        <p:txBody>
          <a:bodyPr/>
          <a:lstStyle/>
          <a:p>
            <a:r>
              <a:rPr lang="en-US"/>
              <a:t>DiffServ Model-based QoS Components</a:t>
            </a:r>
            <a:endParaRPr lang="en-US" dirty="0"/>
          </a:p>
        </p:txBody>
      </p:sp>
      <p:sp>
        <p:nvSpPr>
          <p:cNvPr id="3" name="文本占位符 2">
            <a:extLst>
              <a:ext uri="{FF2B5EF4-FFF2-40B4-BE49-F238E27FC236}">
                <a16:creationId xmlns="" xmlns:a16="http://schemas.microsoft.com/office/drawing/2014/main" id="{832CF292-571A-4B5F-8013-0DBEE3898C1A}"/>
              </a:ext>
            </a:extLst>
          </p:cNvPr>
          <p:cNvSpPr>
            <a:spLocks noGrp="1"/>
          </p:cNvSpPr>
          <p:nvPr>
            <p:ph type="body" sz="quarter" idx="10"/>
          </p:nvPr>
        </p:nvSpPr>
        <p:spPr bwMode="gray"/>
        <p:txBody>
          <a:bodyPr/>
          <a:lstStyle/>
          <a:p>
            <a:r>
              <a:rPr lang="en-US" sz="1400" dirty="0" err="1">
                <a:sym typeface="Huawei Sans" panose="020C0503030203020204" pitchFamily="34" charset="0"/>
              </a:rPr>
              <a:t>DiffServ</a:t>
            </a:r>
            <a:r>
              <a:rPr lang="en-US" sz="1400" dirty="0">
                <a:sym typeface="Huawei Sans" panose="020C0503030203020204" pitchFamily="34" charset="0"/>
              </a:rPr>
              <a:t> model-based </a:t>
            </a:r>
            <a:r>
              <a:rPr lang="en-US" sz="1400" dirty="0" err="1">
                <a:sym typeface="Huawei Sans" panose="020C0503030203020204" pitchFamily="34" charset="0"/>
              </a:rPr>
              <a:t>QoS</a:t>
            </a:r>
            <a:r>
              <a:rPr lang="en-US" sz="1400" dirty="0">
                <a:sym typeface="Huawei Sans" panose="020C0503030203020204" pitchFamily="34" charset="0"/>
              </a:rPr>
              <a:t> consists of four components: traffic classification and marking, traffic policing and shaping, congestion management, and congestion avoidance.</a:t>
            </a:r>
          </a:p>
          <a:p>
            <a:pPr lvl="1"/>
            <a:r>
              <a:rPr lang="en-US" sz="1200" dirty="0">
                <a:sym typeface="Huawei Sans" panose="020C0503030203020204" pitchFamily="34" charset="0"/>
              </a:rPr>
              <a:t>Traffic classification and marking: Dividing data packets into different classes or configuring different priorities for packets is the prerequisite for implementing differentiated services. This component classifies data packets into different types, with each type of traffic being a traffic class. Traffic classification does not change the original data packets. In comparison, marking, which sets different priorities for data packets, changes the original data packets.</a:t>
            </a:r>
          </a:p>
          <a:p>
            <a:pPr lvl="1"/>
            <a:r>
              <a:rPr lang="en-US" sz="1200" dirty="0">
                <a:sym typeface="Huawei Sans" panose="020C0503030203020204" pitchFamily="34" charset="0"/>
              </a:rPr>
              <a:t>Rate limiting (traffic policing and shaping): This component limits the rate of service traffic. It does this by discarding excess traffic when the service traffic exceeds the rate limit. Traffic policing controls the traffic receiving rate, and traffic shaping controls the traffic sending rate.</a:t>
            </a:r>
          </a:p>
          <a:p>
            <a:pPr lvl="1"/>
            <a:r>
              <a:rPr lang="en-US" sz="1200" dirty="0">
                <a:sym typeface="Huawei Sans" panose="020C0503030203020204" pitchFamily="34" charset="0"/>
              </a:rPr>
              <a:t>Congestion management: This component buffers packets in queues upon network congestion and determines the forwarding order using a specific scheduling algorithm.</a:t>
            </a:r>
          </a:p>
          <a:p>
            <a:pPr lvl="1"/>
            <a:r>
              <a:rPr lang="en-US" sz="1200" dirty="0">
                <a:sym typeface="Huawei Sans" panose="020C0503030203020204" pitchFamily="34" charset="0"/>
              </a:rPr>
              <a:t>Congestion avoidance: This component monitors network resource use. When congestion becomes severe, some packets are discarded to prevent network overload.</a:t>
            </a:r>
          </a:p>
          <a:p>
            <a:r>
              <a:rPr lang="en-US" sz="1400" dirty="0">
                <a:sym typeface="Huawei Sans" panose="020C0503030203020204" pitchFamily="34" charset="0"/>
              </a:rPr>
              <a:t>Traffic classification and marking is the prerequisite and foundation for implementing differentiated services.</a:t>
            </a:r>
          </a:p>
          <a:p>
            <a:r>
              <a:rPr lang="en-US" sz="1400" dirty="0">
                <a:sym typeface="Huawei Sans" panose="020C0503030203020204" pitchFamily="34" charset="0"/>
              </a:rPr>
              <a:t>Traffic policing, traffic shaping, congestion management, and congestion avoidance are used to control network traffic from different aspects.</a:t>
            </a:r>
          </a:p>
          <a:p>
            <a:endParaRPr lang="en-US" altLang="zh-CN" sz="1400" dirty="0">
              <a:sym typeface="Huawei Sans" panose="020C0503030203020204" pitchFamily="34" charset="0"/>
            </a:endParaRPr>
          </a:p>
        </p:txBody>
      </p:sp>
      <p:sp>
        <p:nvSpPr>
          <p:cNvPr id="7"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3130594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833BF2-41AB-492A-84C4-749F361D1C87}"/>
              </a:ext>
            </a:extLst>
          </p:cNvPr>
          <p:cNvSpPr>
            <a:spLocks noGrp="1"/>
          </p:cNvSpPr>
          <p:nvPr>
            <p:ph type="title"/>
          </p:nvPr>
        </p:nvSpPr>
        <p:spPr bwMode="gray"/>
        <p:txBody>
          <a:bodyPr/>
          <a:lstStyle/>
          <a:p>
            <a:r>
              <a:rPr lang="en-US"/>
              <a:t>QoS Processing Sequence on Huawei Devices</a:t>
            </a:r>
            <a:endParaRPr lang="en-US" dirty="0"/>
          </a:p>
        </p:txBody>
      </p:sp>
      <p:sp>
        <p:nvSpPr>
          <p:cNvPr id="3" name="文本占位符 2">
            <a:extLst>
              <a:ext uri="{FF2B5EF4-FFF2-40B4-BE49-F238E27FC236}">
                <a16:creationId xmlns="" xmlns:a16="http://schemas.microsoft.com/office/drawing/2014/main" id="{DE697186-FC56-450D-9922-3C01308DF7DF}"/>
              </a:ext>
            </a:extLst>
          </p:cNvPr>
          <p:cNvSpPr>
            <a:spLocks noGrp="1"/>
          </p:cNvSpPr>
          <p:nvPr>
            <p:ph type="body" sz="quarter" idx="10"/>
          </p:nvPr>
        </p:nvSpPr>
        <p:spPr bwMode="gray"/>
        <p:txBody>
          <a:bodyPr/>
          <a:lstStyle/>
          <a:p>
            <a:r>
              <a:rPr lang="en-US" sz="1200" dirty="0" err="1">
                <a:sym typeface="Huawei Sans" panose="020C0503030203020204" pitchFamily="34" charset="0"/>
              </a:rPr>
              <a:t>QoS</a:t>
            </a:r>
            <a:r>
              <a:rPr lang="en-US" sz="1200" dirty="0">
                <a:sym typeface="Huawei Sans" panose="020C0503030203020204" pitchFamily="34" charset="0"/>
              </a:rPr>
              <a:t> involves four major components: traffic classification and marking (behavior aggregate classification and multi-field classification), traffic rate limiting (CAR and traffic shaping), congestion management (queue scheduling), and congestion avoidance (drop policy). These four components work in a certain sequence on Huawei devices.</a:t>
            </a:r>
          </a:p>
        </p:txBody>
      </p:sp>
      <p:sp>
        <p:nvSpPr>
          <p:cNvPr id="6" name="圆角矩形 38">
            <a:extLst>
              <a:ext uri="{FF2B5EF4-FFF2-40B4-BE49-F238E27FC236}">
                <a16:creationId xmlns="" xmlns:a16="http://schemas.microsoft.com/office/drawing/2014/main" id="{4ED3F40D-39F5-4C11-9B46-E6D09776B2AC}"/>
              </a:ext>
            </a:extLst>
          </p:cNvPr>
          <p:cNvSpPr>
            <a:spLocks/>
          </p:cNvSpPr>
          <p:nvPr/>
        </p:nvSpPr>
        <p:spPr bwMode="gray">
          <a:xfrm>
            <a:off x="1482765" y="1981324"/>
            <a:ext cx="8961635" cy="2081134"/>
          </a:xfrm>
          <a:prstGeom prst="roundRect">
            <a:avLst>
              <a:gd name="adj" fmla="val 4839"/>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19">
            <a:extLst>
              <a:ext uri="{FF2B5EF4-FFF2-40B4-BE49-F238E27FC236}">
                <a16:creationId xmlns="" xmlns:a16="http://schemas.microsoft.com/office/drawing/2014/main" id="{1FBE85F0-85BB-42A9-BAF5-9F556CCD2707}"/>
              </a:ext>
            </a:extLst>
          </p:cNvPr>
          <p:cNvSpPr/>
          <p:nvPr/>
        </p:nvSpPr>
        <p:spPr bwMode="gray">
          <a:xfrm>
            <a:off x="1823843" y="2643232"/>
            <a:ext cx="991220"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Receiving optical/electrical signals</a:t>
            </a:r>
          </a:p>
        </p:txBody>
      </p:sp>
      <p:sp>
        <p:nvSpPr>
          <p:cNvPr id="8" name="圆角矩形 20">
            <a:extLst>
              <a:ext uri="{FF2B5EF4-FFF2-40B4-BE49-F238E27FC236}">
                <a16:creationId xmlns="" xmlns:a16="http://schemas.microsoft.com/office/drawing/2014/main" id="{7ED9CFBB-E756-46D2-B316-676E4FE1F64C}"/>
              </a:ext>
            </a:extLst>
          </p:cNvPr>
          <p:cNvSpPr/>
          <p:nvPr/>
        </p:nvSpPr>
        <p:spPr bwMode="gray">
          <a:xfrm>
            <a:off x="4063341" y="2653476"/>
            <a:ext cx="990600"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15" name="圆角矩形 75">
            <a:extLst>
              <a:ext uri="{FF2B5EF4-FFF2-40B4-BE49-F238E27FC236}">
                <a16:creationId xmlns="" xmlns:a16="http://schemas.microsoft.com/office/drawing/2014/main" id="{115F1608-CABE-4DF1-86A4-FDB3CDD33D7B}"/>
              </a:ext>
            </a:extLst>
          </p:cNvPr>
          <p:cNvSpPr/>
          <p:nvPr/>
        </p:nvSpPr>
        <p:spPr bwMode="gray">
          <a:xfrm>
            <a:off x="1714786" y="2421635"/>
            <a:ext cx="1176477" cy="1438266"/>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75">
            <a:extLst>
              <a:ext uri="{FF2B5EF4-FFF2-40B4-BE49-F238E27FC236}">
                <a16:creationId xmlns="" xmlns:a16="http://schemas.microsoft.com/office/drawing/2014/main" id="{1DD120C9-C08E-4BD7-B12B-352E045EFCAD}"/>
              </a:ext>
            </a:extLst>
          </p:cNvPr>
          <p:cNvSpPr/>
          <p:nvPr/>
        </p:nvSpPr>
        <p:spPr bwMode="gray">
          <a:xfrm>
            <a:off x="3209941" y="2419542"/>
            <a:ext cx="4972034" cy="1422917"/>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Rectangle 85">
            <a:extLst>
              <a:ext uri="{FF2B5EF4-FFF2-40B4-BE49-F238E27FC236}">
                <a16:creationId xmlns="" xmlns:a16="http://schemas.microsoft.com/office/drawing/2014/main" id="{7764372F-0C2D-45E3-8A63-7B1CF305D8F5}"/>
              </a:ext>
            </a:extLst>
          </p:cNvPr>
          <p:cNvSpPr/>
          <p:nvPr/>
        </p:nvSpPr>
        <p:spPr bwMode="gray">
          <a:xfrm>
            <a:off x="1793583" y="3281655"/>
            <a:ext cx="1078630" cy="584519"/>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card</a:t>
            </a:r>
          </a:p>
        </p:txBody>
      </p:sp>
      <p:sp>
        <p:nvSpPr>
          <p:cNvPr id="20" name="Rectangle 85">
            <a:extLst>
              <a:ext uri="{FF2B5EF4-FFF2-40B4-BE49-F238E27FC236}">
                <a16:creationId xmlns="" xmlns:a16="http://schemas.microsoft.com/office/drawing/2014/main" id="{D3302CF5-D675-4D9F-85E4-B77BCA7571C8}"/>
              </a:ext>
            </a:extLst>
          </p:cNvPr>
          <p:cNvSpPr/>
          <p:nvPr/>
        </p:nvSpPr>
        <p:spPr bwMode="gray">
          <a:xfrm>
            <a:off x="3848403" y="3427705"/>
            <a:ext cx="3604693" cy="338554"/>
          </a:xfrm>
          <a:prstGeom prst="rect">
            <a:avLst/>
          </a:prstGeom>
        </p:spPr>
        <p:txBody>
          <a:bodyPr wrap="square">
            <a:noAutofit/>
          </a:bodyPr>
          <a:lstStyle/>
          <a:p>
            <a:pPr algn="ctr" defTabSz="914034" fontAlgn="ctr">
              <a:defRPr/>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Packet forwarding engine (PFE)</a:t>
            </a:r>
          </a:p>
        </p:txBody>
      </p:sp>
      <p:sp>
        <p:nvSpPr>
          <p:cNvPr id="36" name="圆角矩形 36">
            <a:extLst>
              <a:ext uri="{FF2B5EF4-FFF2-40B4-BE49-F238E27FC236}">
                <a16:creationId xmlns="" xmlns:a16="http://schemas.microsoft.com/office/drawing/2014/main" id="{751FFE5A-E511-4FE6-AA73-242A60526C83}"/>
              </a:ext>
            </a:extLst>
          </p:cNvPr>
          <p:cNvSpPr/>
          <p:nvPr/>
        </p:nvSpPr>
        <p:spPr bwMode="gray">
          <a:xfrm>
            <a:off x="10606759" y="1981325"/>
            <a:ext cx="1011873" cy="3919094"/>
          </a:xfrm>
          <a:prstGeom prst="roundRect">
            <a:avLst>
              <a:gd name="adj" fmla="val 8413"/>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 xmlns:a16="http://schemas.microsoft.com/office/drawing/2014/main" id="{1C49C52C-820E-4D43-B9F7-A0489A899905}"/>
              </a:ext>
            </a:extLst>
          </p:cNvPr>
          <p:cNvSpPr/>
          <p:nvPr/>
        </p:nvSpPr>
        <p:spPr bwMode="gray">
          <a:xfrm>
            <a:off x="10852688" y="3790999"/>
            <a:ext cx="551754" cy="338426"/>
          </a:xfrm>
          <a:prstGeom prst="rect">
            <a:avLst/>
          </a:prstGeom>
        </p:spPr>
        <p:txBody>
          <a:bodyPr wrap="square">
            <a:noAutofit/>
          </a:bodyPr>
          <a:lstStyle/>
          <a:p>
            <a:pPr lvl="0" algn="ctr" fontAlgn="ctr"/>
            <a:r>
              <a:rPr lang="en-US" sz="15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24" name="Rectangle 85">
            <a:extLst>
              <a:ext uri="{FF2B5EF4-FFF2-40B4-BE49-F238E27FC236}">
                <a16:creationId xmlns="" xmlns:a16="http://schemas.microsoft.com/office/drawing/2014/main" id="{9CAF7003-EEA0-479E-B088-E373D0A66AC5}"/>
              </a:ext>
            </a:extLst>
          </p:cNvPr>
          <p:cNvSpPr/>
          <p:nvPr/>
        </p:nvSpPr>
        <p:spPr bwMode="gray">
          <a:xfrm>
            <a:off x="1470326" y="2034871"/>
            <a:ext cx="8514943" cy="338422"/>
          </a:xfrm>
          <a:prstGeom prst="rect">
            <a:avLst/>
          </a:prstGeom>
        </p:spPr>
        <p:txBody>
          <a:bodyPr wrap="square">
            <a:noAutofit/>
          </a:bodyPr>
          <a:lstStyle/>
          <a:p>
            <a:pPr algn="ctr" defTabSz="914034" fontAlgn="ctr">
              <a:defRPr/>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Uplink interface board</a:t>
            </a:r>
          </a:p>
        </p:txBody>
      </p:sp>
      <p:cxnSp>
        <p:nvCxnSpPr>
          <p:cNvPr id="26" name="直接箭头连接符 25">
            <a:extLst>
              <a:ext uri="{FF2B5EF4-FFF2-40B4-BE49-F238E27FC236}">
                <a16:creationId xmlns="" xmlns:a16="http://schemas.microsoft.com/office/drawing/2014/main" id="{26C086E8-A7CC-43A8-AB6E-93178655F2DA}"/>
              </a:ext>
            </a:extLst>
          </p:cNvPr>
          <p:cNvCxnSpPr/>
          <p:nvPr/>
        </p:nvCxnSpPr>
        <p:spPr bwMode="gray">
          <a:xfrm>
            <a:off x="571500" y="2973243"/>
            <a:ext cx="107973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 xmlns:a16="http://schemas.microsoft.com/office/drawing/2014/main" id="{C868D424-D11A-4FB7-BB0C-0B0580526355}"/>
              </a:ext>
            </a:extLst>
          </p:cNvPr>
          <p:cNvCxnSpPr>
            <a:cxnSpLocks/>
          </p:cNvCxnSpPr>
          <p:nvPr/>
        </p:nvCxnSpPr>
        <p:spPr bwMode="gray">
          <a:xfrm>
            <a:off x="2943438" y="2973243"/>
            <a:ext cx="249646"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 xmlns:a16="http://schemas.microsoft.com/office/drawing/2014/main" id="{7EAB7C45-CD21-437D-A376-56DDDB03388B}"/>
              </a:ext>
            </a:extLst>
          </p:cNvPr>
          <p:cNvCxnSpPr>
            <a:cxnSpLocks/>
          </p:cNvCxnSpPr>
          <p:nvPr/>
        </p:nvCxnSpPr>
        <p:spPr bwMode="gray">
          <a:xfrm>
            <a:off x="10252564" y="2963678"/>
            <a:ext cx="33906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85">
            <a:extLst>
              <a:ext uri="{FF2B5EF4-FFF2-40B4-BE49-F238E27FC236}">
                <a16:creationId xmlns="" xmlns:a16="http://schemas.microsoft.com/office/drawing/2014/main" id="{96716952-91A6-4B0F-BCAE-B379B544DF10}"/>
              </a:ext>
            </a:extLst>
          </p:cNvPr>
          <p:cNvSpPr/>
          <p:nvPr/>
        </p:nvSpPr>
        <p:spPr bwMode="gray">
          <a:xfrm>
            <a:off x="484014" y="2335835"/>
            <a:ext cx="1013596" cy="584519"/>
          </a:xfrm>
          <a:prstGeom prst="rect">
            <a:avLst/>
          </a:prstGeom>
        </p:spPr>
        <p:txBody>
          <a:bodyPr wrap="square">
            <a:noAutofit/>
          </a:bodyPr>
          <a:lstStyle/>
          <a:p>
            <a:pPr algn="ctr" defTabSz="914034" fontAlgn="ctr">
              <a:defRPr/>
            </a:pP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Service packets</a:t>
            </a:r>
          </a:p>
        </p:txBody>
      </p:sp>
      <p:sp>
        <p:nvSpPr>
          <p:cNvPr id="41" name="圆角矩形 19">
            <a:extLst>
              <a:ext uri="{FF2B5EF4-FFF2-40B4-BE49-F238E27FC236}">
                <a16:creationId xmlns="" xmlns:a16="http://schemas.microsoft.com/office/drawing/2014/main" id="{D9C4B4FB-C479-44A8-83BF-A4F620562188}"/>
              </a:ext>
            </a:extLst>
          </p:cNvPr>
          <p:cNvSpPr/>
          <p:nvPr/>
        </p:nvSpPr>
        <p:spPr bwMode="gray">
          <a:xfrm>
            <a:off x="3281984" y="2643232"/>
            <a:ext cx="621491"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Parsing packets</a:t>
            </a:r>
          </a:p>
        </p:txBody>
      </p:sp>
      <p:sp>
        <p:nvSpPr>
          <p:cNvPr id="42" name="圆角矩形 20">
            <a:extLst>
              <a:ext uri="{FF2B5EF4-FFF2-40B4-BE49-F238E27FC236}">
                <a16:creationId xmlns="" xmlns:a16="http://schemas.microsoft.com/office/drawing/2014/main" id="{5C1F76B6-B1D0-4EA0-991B-378DB863EFD9}"/>
              </a:ext>
            </a:extLst>
          </p:cNvPr>
          <p:cNvSpPr/>
          <p:nvPr/>
        </p:nvSpPr>
        <p:spPr bwMode="gray">
          <a:xfrm>
            <a:off x="5213807" y="2653476"/>
            <a:ext cx="944484"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Multi-field classification</a:t>
            </a:r>
          </a:p>
        </p:txBody>
      </p:sp>
      <p:sp>
        <p:nvSpPr>
          <p:cNvPr id="43" name="圆角矩形 19">
            <a:extLst>
              <a:ext uri="{FF2B5EF4-FFF2-40B4-BE49-F238E27FC236}">
                <a16:creationId xmlns="" xmlns:a16="http://schemas.microsoft.com/office/drawing/2014/main" id="{B50177EE-866D-4AB6-8F3C-E8CB094D2704}"/>
              </a:ext>
            </a:extLst>
          </p:cNvPr>
          <p:cNvSpPr/>
          <p:nvPr/>
        </p:nvSpPr>
        <p:spPr bwMode="gray">
          <a:xfrm>
            <a:off x="6318156" y="2643232"/>
            <a:ext cx="1054193"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Searching the forwarding table</a:t>
            </a:r>
          </a:p>
        </p:txBody>
      </p:sp>
      <p:sp>
        <p:nvSpPr>
          <p:cNvPr id="44" name="圆角矩形 20">
            <a:extLst>
              <a:ext uri="{FF2B5EF4-FFF2-40B4-BE49-F238E27FC236}">
                <a16:creationId xmlns="" xmlns:a16="http://schemas.microsoft.com/office/drawing/2014/main" id="{3E6DDAF1-696B-43F2-A582-A79DB4CEAE91}"/>
              </a:ext>
            </a:extLst>
          </p:cNvPr>
          <p:cNvSpPr/>
          <p:nvPr/>
        </p:nvSpPr>
        <p:spPr bwMode="gray">
          <a:xfrm>
            <a:off x="7572375" y="2653476"/>
            <a:ext cx="523917"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47" name="直接箭头连接符 46">
            <a:extLst>
              <a:ext uri="{FF2B5EF4-FFF2-40B4-BE49-F238E27FC236}">
                <a16:creationId xmlns="" xmlns:a16="http://schemas.microsoft.com/office/drawing/2014/main" id="{1C6E6BC8-9BE3-4DD3-8E75-7DF9CE1108B9}"/>
              </a:ext>
            </a:extLst>
          </p:cNvPr>
          <p:cNvCxnSpPr>
            <a:cxnSpLocks/>
          </p:cNvCxnSpPr>
          <p:nvPr/>
        </p:nvCxnSpPr>
        <p:spPr bwMode="gray">
          <a:xfrm>
            <a:off x="3909385"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 xmlns:a16="http://schemas.microsoft.com/office/drawing/2014/main" id="{0DA778EA-1A68-479A-A565-0722DD081D61}"/>
              </a:ext>
            </a:extLst>
          </p:cNvPr>
          <p:cNvCxnSpPr>
            <a:cxnSpLocks/>
          </p:cNvCxnSpPr>
          <p:nvPr/>
        </p:nvCxnSpPr>
        <p:spPr bwMode="gray">
          <a:xfrm>
            <a:off x="5059851"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 xmlns:a16="http://schemas.microsoft.com/office/drawing/2014/main" id="{1D8273DD-DFCB-4E90-B0C2-372D6F3FF1BB}"/>
              </a:ext>
            </a:extLst>
          </p:cNvPr>
          <p:cNvCxnSpPr>
            <a:cxnSpLocks/>
          </p:cNvCxnSpPr>
          <p:nvPr/>
        </p:nvCxnSpPr>
        <p:spPr bwMode="gray">
          <a:xfrm>
            <a:off x="6164201" y="2973243"/>
            <a:ext cx="144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 xmlns:a16="http://schemas.microsoft.com/office/drawing/2014/main" id="{6D2E8E3A-AE7D-4321-9732-9E1D8C3F927C}"/>
              </a:ext>
            </a:extLst>
          </p:cNvPr>
          <p:cNvCxnSpPr>
            <a:cxnSpLocks/>
          </p:cNvCxnSpPr>
          <p:nvPr/>
        </p:nvCxnSpPr>
        <p:spPr bwMode="gray">
          <a:xfrm>
            <a:off x="7390275" y="2973243"/>
            <a:ext cx="180000"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0A8089B8-11D5-4D82-A24A-F76469EEC800}"/>
              </a:ext>
            </a:extLst>
          </p:cNvPr>
          <p:cNvCxnSpPr>
            <a:cxnSpLocks/>
          </p:cNvCxnSpPr>
          <p:nvPr/>
        </p:nvCxnSpPr>
        <p:spPr bwMode="gray">
          <a:xfrm>
            <a:off x="8181975" y="2973243"/>
            <a:ext cx="249646"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4" name="圆角矩形 75">
            <a:extLst>
              <a:ext uri="{FF2B5EF4-FFF2-40B4-BE49-F238E27FC236}">
                <a16:creationId xmlns="" xmlns:a16="http://schemas.microsoft.com/office/drawing/2014/main" id="{28DF0BA8-42CA-4367-84F1-FF6D623BACB5}"/>
              </a:ext>
            </a:extLst>
          </p:cNvPr>
          <p:cNvSpPr/>
          <p:nvPr/>
        </p:nvSpPr>
        <p:spPr bwMode="gray">
          <a:xfrm>
            <a:off x="8440599" y="2357387"/>
            <a:ext cx="1863348" cy="1593205"/>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Rectangle 85">
            <a:extLst>
              <a:ext uri="{FF2B5EF4-FFF2-40B4-BE49-F238E27FC236}">
                <a16:creationId xmlns="" xmlns:a16="http://schemas.microsoft.com/office/drawing/2014/main" id="{0C0852F8-86F9-47A4-A8B6-7984B22B8550}"/>
              </a:ext>
            </a:extLst>
          </p:cNvPr>
          <p:cNvSpPr/>
          <p:nvPr/>
        </p:nvSpPr>
        <p:spPr bwMode="gray">
          <a:xfrm>
            <a:off x="8831719" y="3614455"/>
            <a:ext cx="953580" cy="338422"/>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TM</a:t>
            </a:r>
          </a:p>
        </p:txBody>
      </p:sp>
      <p:sp>
        <p:nvSpPr>
          <p:cNvPr id="58" name="Rectangle 85">
            <a:extLst>
              <a:ext uri="{FF2B5EF4-FFF2-40B4-BE49-F238E27FC236}">
                <a16:creationId xmlns="" xmlns:a16="http://schemas.microsoft.com/office/drawing/2014/main" id="{60B2EAFC-7C2E-427D-9B1C-CA432C64A45A}"/>
              </a:ext>
            </a:extLst>
          </p:cNvPr>
          <p:cNvSpPr/>
          <p:nvPr/>
        </p:nvSpPr>
        <p:spPr bwMode="gray">
          <a:xfrm>
            <a:off x="8281851" y="3282660"/>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entering</a:t>
            </a:r>
          </a:p>
        </p:txBody>
      </p:sp>
      <p:sp>
        <p:nvSpPr>
          <p:cNvPr id="61" name="Rectangle 85">
            <a:extLst>
              <a:ext uri="{FF2B5EF4-FFF2-40B4-BE49-F238E27FC236}">
                <a16:creationId xmlns="" xmlns:a16="http://schemas.microsoft.com/office/drawing/2014/main" id="{D2719F60-0A44-4DC9-B58B-105FFB3BF2DD}"/>
              </a:ext>
            </a:extLst>
          </p:cNvPr>
          <p:cNvSpPr/>
          <p:nvPr/>
        </p:nvSpPr>
        <p:spPr bwMode="gray">
          <a:xfrm>
            <a:off x="9535113" y="3279182"/>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leaving</a:t>
            </a:r>
          </a:p>
        </p:txBody>
      </p:sp>
      <p:grpSp>
        <p:nvGrpSpPr>
          <p:cNvPr id="88" name="组合 87">
            <a:extLst>
              <a:ext uri="{FF2B5EF4-FFF2-40B4-BE49-F238E27FC236}">
                <a16:creationId xmlns="" xmlns:a16="http://schemas.microsoft.com/office/drawing/2014/main" id="{E5571859-8C12-4C84-AA45-EC90AE65717B}"/>
              </a:ext>
            </a:extLst>
          </p:cNvPr>
          <p:cNvGrpSpPr/>
          <p:nvPr/>
        </p:nvGrpSpPr>
        <p:grpSpPr bwMode="gray">
          <a:xfrm>
            <a:off x="8523812" y="2510173"/>
            <a:ext cx="1699593" cy="791250"/>
            <a:chOff x="7515498" y="4087959"/>
            <a:chExt cx="2530335" cy="1800201"/>
          </a:xfrm>
        </p:grpSpPr>
        <p:sp>
          <p:nvSpPr>
            <p:cNvPr id="63" name="椭圆 62">
              <a:extLst>
                <a:ext uri="{FF2B5EF4-FFF2-40B4-BE49-F238E27FC236}">
                  <a16:creationId xmlns="" xmlns:a16="http://schemas.microsoft.com/office/drawing/2014/main" id="{49602D75-6C5C-4347-82A4-8D906EABB7E6}"/>
                </a:ext>
              </a:extLst>
            </p:cNvPr>
            <p:cNvSpPr/>
            <p:nvPr/>
          </p:nvSpPr>
          <p:spPr bwMode="gray">
            <a:xfrm>
              <a:off x="7515498" y="4771341"/>
              <a:ext cx="247784"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39">
              <a:extLst>
                <a:ext uri="{FF2B5EF4-FFF2-40B4-BE49-F238E27FC236}">
                  <a16:creationId xmlns="" xmlns:a16="http://schemas.microsoft.com/office/drawing/2014/main" id="{71F8728B-3ACB-4EAD-A6CB-1635D7EDC950}"/>
                </a:ext>
              </a:extLst>
            </p:cNvPr>
            <p:cNvSpPr/>
            <p:nvPr/>
          </p:nvSpPr>
          <p:spPr bwMode="gray">
            <a:xfrm>
              <a:off x="8235578" y="4114288"/>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角矩形 40">
              <a:extLst>
                <a:ext uri="{FF2B5EF4-FFF2-40B4-BE49-F238E27FC236}">
                  <a16:creationId xmlns="" xmlns:a16="http://schemas.microsoft.com/office/drawing/2014/main" id="{786A5AB0-C6ED-4F56-92C1-6290BD262A04}"/>
                </a:ext>
              </a:extLst>
            </p:cNvPr>
            <p:cNvSpPr/>
            <p:nvPr/>
          </p:nvSpPr>
          <p:spPr bwMode="gray">
            <a:xfrm>
              <a:off x="8235578" y="4484003"/>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圆角矩形 41">
              <a:extLst>
                <a:ext uri="{FF2B5EF4-FFF2-40B4-BE49-F238E27FC236}">
                  <a16:creationId xmlns="" xmlns:a16="http://schemas.microsoft.com/office/drawing/2014/main" id="{4C0865A0-7731-4CFD-B8BB-3209864D0E42}"/>
                </a:ext>
              </a:extLst>
            </p:cNvPr>
            <p:cNvSpPr/>
            <p:nvPr/>
          </p:nvSpPr>
          <p:spPr bwMode="gray">
            <a:xfrm>
              <a:off x="8235578" y="4906376"/>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42">
              <a:extLst>
                <a:ext uri="{FF2B5EF4-FFF2-40B4-BE49-F238E27FC236}">
                  <a16:creationId xmlns="" xmlns:a16="http://schemas.microsoft.com/office/drawing/2014/main" id="{92CFEB06-5828-409F-AB11-8AC645E5CD9A}"/>
                </a:ext>
              </a:extLst>
            </p:cNvPr>
            <p:cNvSpPr/>
            <p:nvPr/>
          </p:nvSpPr>
          <p:spPr bwMode="gray">
            <a:xfrm>
              <a:off x="8235578" y="5600128"/>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a:extLst>
                <a:ext uri="{FF2B5EF4-FFF2-40B4-BE49-F238E27FC236}">
                  <a16:creationId xmlns="" xmlns:a16="http://schemas.microsoft.com/office/drawing/2014/main" id="{C0121682-40BC-4A41-BF62-03D03BDA987C}"/>
                </a:ext>
              </a:extLst>
            </p:cNvPr>
            <p:cNvSpPr txBox="1"/>
            <p:nvPr/>
          </p:nvSpPr>
          <p:spPr bwMode="gray">
            <a:xfrm>
              <a:off x="8371924" y="5024594"/>
              <a:ext cx="442980" cy="62185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69" name="直接箭头连接符 68">
              <a:extLst>
                <a:ext uri="{FF2B5EF4-FFF2-40B4-BE49-F238E27FC236}">
                  <a16:creationId xmlns="" xmlns:a16="http://schemas.microsoft.com/office/drawing/2014/main" id="{F2897714-4B46-40F1-8701-DB5C4EE7CA25}"/>
                </a:ext>
              </a:extLst>
            </p:cNvPr>
            <p:cNvCxnSpPr>
              <a:cxnSpLocks/>
              <a:stCxn id="63" idx="0"/>
              <a:endCxn id="64" idx="1"/>
            </p:cNvCxnSpPr>
            <p:nvPr/>
          </p:nvCxnSpPr>
          <p:spPr bwMode="gray">
            <a:xfrm flipV="1">
              <a:off x="7639391" y="4258287"/>
              <a:ext cx="596187" cy="51305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C5BA18E6-A77F-4332-AADA-CE979652DDCD}"/>
                </a:ext>
              </a:extLst>
            </p:cNvPr>
            <p:cNvCxnSpPr>
              <a:cxnSpLocks/>
              <a:stCxn id="63" idx="7"/>
              <a:endCxn id="65" idx="1"/>
            </p:cNvCxnSpPr>
            <p:nvPr/>
          </p:nvCxnSpPr>
          <p:spPr bwMode="gray">
            <a:xfrm flipV="1">
              <a:off x="7726994" y="4628003"/>
              <a:ext cx="508584" cy="19606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418BB14F-AB86-4BFC-B235-9F4EF0F0F82B}"/>
                </a:ext>
              </a:extLst>
            </p:cNvPr>
            <p:cNvCxnSpPr>
              <a:cxnSpLocks/>
              <a:stCxn id="63" idx="6"/>
              <a:endCxn id="66" idx="1"/>
            </p:cNvCxnSpPr>
            <p:nvPr/>
          </p:nvCxnSpPr>
          <p:spPr bwMode="gray">
            <a:xfrm>
              <a:off x="7763282" y="4951362"/>
              <a:ext cx="472296" cy="990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2" name="直接箭头连接符 71">
              <a:extLst>
                <a:ext uri="{FF2B5EF4-FFF2-40B4-BE49-F238E27FC236}">
                  <a16:creationId xmlns="" xmlns:a16="http://schemas.microsoft.com/office/drawing/2014/main" id="{EDC8A341-CB11-496A-B6C9-9B58C603B549}"/>
                </a:ext>
              </a:extLst>
            </p:cNvPr>
            <p:cNvCxnSpPr>
              <a:cxnSpLocks/>
              <a:stCxn id="63" idx="5"/>
            </p:cNvCxnSpPr>
            <p:nvPr/>
          </p:nvCxnSpPr>
          <p:spPr bwMode="gray">
            <a:xfrm>
              <a:off x="7726994" y="5078655"/>
              <a:ext cx="472580" cy="3414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3" name="直接箭头连接符 72">
              <a:extLst>
                <a:ext uri="{FF2B5EF4-FFF2-40B4-BE49-F238E27FC236}">
                  <a16:creationId xmlns="" xmlns:a16="http://schemas.microsoft.com/office/drawing/2014/main" id="{81DF152A-8243-49B2-8B04-CFD1E27F17D6}"/>
                </a:ext>
              </a:extLst>
            </p:cNvPr>
            <p:cNvCxnSpPr>
              <a:cxnSpLocks/>
              <a:stCxn id="63" idx="4"/>
              <a:endCxn id="67" idx="1"/>
            </p:cNvCxnSpPr>
            <p:nvPr/>
          </p:nvCxnSpPr>
          <p:spPr bwMode="gray">
            <a:xfrm>
              <a:off x="7639391" y="5131382"/>
              <a:ext cx="596187" cy="61276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75" name="组合 74">
              <a:extLst>
                <a:ext uri="{FF2B5EF4-FFF2-40B4-BE49-F238E27FC236}">
                  <a16:creationId xmlns="" xmlns:a16="http://schemas.microsoft.com/office/drawing/2014/main" id="{981EFF52-327D-48CF-9F20-A1C917D1FB68}"/>
                </a:ext>
              </a:extLst>
            </p:cNvPr>
            <p:cNvGrpSpPr/>
            <p:nvPr/>
          </p:nvGrpSpPr>
          <p:grpSpPr bwMode="gray">
            <a:xfrm>
              <a:off x="9207686" y="4087959"/>
              <a:ext cx="540060" cy="1800200"/>
              <a:chOff x="9804412" y="2852936"/>
              <a:chExt cx="540060" cy="1800200"/>
            </a:xfrm>
          </p:grpSpPr>
          <p:grpSp>
            <p:nvGrpSpPr>
              <p:cNvPr id="76" name="组合 75">
                <a:extLst>
                  <a:ext uri="{FF2B5EF4-FFF2-40B4-BE49-F238E27FC236}">
                    <a16:creationId xmlns="" xmlns:a16="http://schemas.microsoft.com/office/drawing/2014/main" id="{42FD2495-00AB-47C1-AC6E-1B9BCE50407F}"/>
                  </a:ext>
                </a:extLst>
              </p:cNvPr>
              <p:cNvGrpSpPr/>
              <p:nvPr/>
            </p:nvGrpSpPr>
            <p:grpSpPr bwMode="gray">
              <a:xfrm>
                <a:off x="9804412" y="2852936"/>
                <a:ext cx="540060" cy="1800200"/>
                <a:chOff x="7032104" y="2852936"/>
                <a:chExt cx="540060" cy="1800200"/>
              </a:xfrm>
            </p:grpSpPr>
            <p:sp>
              <p:nvSpPr>
                <p:cNvPr id="78" name="圆角矩形 78">
                  <a:extLst>
                    <a:ext uri="{FF2B5EF4-FFF2-40B4-BE49-F238E27FC236}">
                      <a16:creationId xmlns="" xmlns:a16="http://schemas.microsoft.com/office/drawing/2014/main" id="{4F832AD3-A0FA-4BEF-B149-B73B1DE9D7E3}"/>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83340310-7852-4A49-8821-CDB174FF047B}"/>
                    </a:ext>
                  </a:extLst>
                </p:cNvPr>
                <p:cNvSpPr txBox="1"/>
                <p:nvPr/>
              </p:nvSpPr>
              <p:spPr bwMode="gray">
                <a:xfrm>
                  <a:off x="7163320" y="3195344"/>
                  <a:ext cx="264087" cy="1041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任意多边形 81">
                <a:extLst>
                  <a:ext uri="{FF2B5EF4-FFF2-40B4-BE49-F238E27FC236}">
                    <a16:creationId xmlns="" xmlns:a16="http://schemas.microsoft.com/office/drawing/2014/main" id="{73038912-0682-47CB-B131-4779706BDD20}"/>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0" name="直接箭头连接符 79">
              <a:extLst>
                <a:ext uri="{FF2B5EF4-FFF2-40B4-BE49-F238E27FC236}">
                  <a16:creationId xmlns="" xmlns:a16="http://schemas.microsoft.com/office/drawing/2014/main" id="{93DF4FE8-D439-44F0-8A78-FD40E68397B4}"/>
                </a:ext>
              </a:extLst>
            </p:cNvPr>
            <p:cNvCxnSpPr/>
            <p:nvPr/>
          </p:nvCxnSpPr>
          <p:spPr bwMode="gray">
            <a:xfrm>
              <a:off x="8955658" y="426797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直接箭头连接符 80">
              <a:extLst>
                <a:ext uri="{FF2B5EF4-FFF2-40B4-BE49-F238E27FC236}">
                  <a16:creationId xmlns="" xmlns:a16="http://schemas.microsoft.com/office/drawing/2014/main" id="{10AE419A-DF5E-40F1-A414-7D085DAA49D3}"/>
                </a:ext>
              </a:extLst>
            </p:cNvPr>
            <p:cNvCxnSpPr/>
            <p:nvPr/>
          </p:nvCxnSpPr>
          <p:spPr bwMode="gray">
            <a:xfrm>
              <a:off x="8955658" y="462801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2" name="直接箭头连接符 81">
              <a:extLst>
                <a:ext uri="{FF2B5EF4-FFF2-40B4-BE49-F238E27FC236}">
                  <a16:creationId xmlns="" xmlns:a16="http://schemas.microsoft.com/office/drawing/2014/main" id="{B3602A3D-270E-4135-8220-3B9D8D152AD4}"/>
                </a:ext>
              </a:extLst>
            </p:cNvPr>
            <p:cNvCxnSpPr/>
            <p:nvPr/>
          </p:nvCxnSpPr>
          <p:spPr bwMode="gray">
            <a:xfrm>
              <a:off x="8955658" y="5060067"/>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直接箭头连接符 82">
              <a:extLst>
                <a:ext uri="{FF2B5EF4-FFF2-40B4-BE49-F238E27FC236}">
                  <a16:creationId xmlns="" xmlns:a16="http://schemas.microsoft.com/office/drawing/2014/main" id="{8850BF2A-F0BC-4FF8-9BD5-94FDD6ABFB8C}"/>
                </a:ext>
              </a:extLst>
            </p:cNvPr>
            <p:cNvCxnSpPr/>
            <p:nvPr/>
          </p:nvCxnSpPr>
          <p:spPr bwMode="gray">
            <a:xfrm>
              <a:off x="8955658" y="5744143"/>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4" name="直接箭头连接符 83">
              <a:extLst>
                <a:ext uri="{FF2B5EF4-FFF2-40B4-BE49-F238E27FC236}">
                  <a16:creationId xmlns="" xmlns:a16="http://schemas.microsoft.com/office/drawing/2014/main" id="{5053AF8C-FC97-4C34-9E74-A7C6CD6B5983}"/>
                </a:ext>
              </a:extLst>
            </p:cNvPr>
            <p:cNvCxnSpPr/>
            <p:nvPr/>
          </p:nvCxnSpPr>
          <p:spPr bwMode="gray">
            <a:xfrm>
              <a:off x="9747746" y="4303984"/>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直接箭头连接符 84">
              <a:extLst>
                <a:ext uri="{FF2B5EF4-FFF2-40B4-BE49-F238E27FC236}">
                  <a16:creationId xmlns="" xmlns:a16="http://schemas.microsoft.com/office/drawing/2014/main" id="{17D4CF8E-8F5C-4E1C-A99C-CA5EEE738665}"/>
                </a:ext>
              </a:extLst>
            </p:cNvPr>
            <p:cNvCxnSpPr/>
            <p:nvPr/>
          </p:nvCxnSpPr>
          <p:spPr bwMode="gray">
            <a:xfrm>
              <a:off x="9747746" y="4664023"/>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a:extLst>
                <a:ext uri="{FF2B5EF4-FFF2-40B4-BE49-F238E27FC236}">
                  <a16:creationId xmlns="" xmlns:a16="http://schemas.microsoft.com/office/drawing/2014/main" id="{7176BE15-CDA3-49D3-834D-9977F8EED263}"/>
                </a:ext>
              </a:extLst>
            </p:cNvPr>
            <p:cNvCxnSpPr/>
            <p:nvPr/>
          </p:nvCxnSpPr>
          <p:spPr bwMode="gray">
            <a:xfrm flipV="1">
              <a:off x="9747746" y="4951361"/>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a:extLst>
                <a:ext uri="{FF2B5EF4-FFF2-40B4-BE49-F238E27FC236}">
                  <a16:creationId xmlns="" xmlns:a16="http://schemas.microsoft.com/office/drawing/2014/main" id="{15E39565-4EAD-4F45-AE26-5CEF63D49BE2}"/>
                </a:ext>
              </a:extLst>
            </p:cNvPr>
            <p:cNvCxnSpPr>
              <a:cxnSpLocks/>
            </p:cNvCxnSpPr>
            <p:nvPr/>
          </p:nvCxnSpPr>
          <p:spPr bwMode="gray">
            <a:xfrm flipV="1">
              <a:off x="9747746" y="5122279"/>
              <a:ext cx="298087" cy="5865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89" name="Rectangle 85">
            <a:extLst>
              <a:ext uri="{FF2B5EF4-FFF2-40B4-BE49-F238E27FC236}">
                <a16:creationId xmlns="" xmlns:a16="http://schemas.microsoft.com/office/drawing/2014/main" id="{5DE624D3-CE2D-475B-9180-22CBC03A9FBE}"/>
              </a:ext>
            </a:extLst>
          </p:cNvPr>
          <p:cNvSpPr/>
          <p:nvPr/>
        </p:nvSpPr>
        <p:spPr bwMode="gray">
          <a:xfrm>
            <a:off x="8918154" y="3352845"/>
            <a:ext cx="953580" cy="523220"/>
          </a:xfrm>
          <a:prstGeom prst="rect">
            <a:avLst/>
          </a:prstGeom>
        </p:spPr>
        <p:txBody>
          <a:bodyPr wrap="square">
            <a:noAutofit/>
          </a:bodyPr>
          <a:lstStyle/>
          <a:p>
            <a:pPr algn="ctr" defTabSz="914034" fontAlgn="ctr">
              <a:defRPr/>
            </a:pPr>
            <a:r>
              <a:rPr lang="en-US" sz="12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Scheuding</a:t>
            </a:r>
            <a:endPar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对话气泡: 矩形 90">
            <a:extLst>
              <a:ext uri="{FF2B5EF4-FFF2-40B4-BE49-F238E27FC236}">
                <a16:creationId xmlns="" xmlns:a16="http://schemas.microsoft.com/office/drawing/2014/main" id="{9D1FEF60-A0D1-4499-924D-AA912FA0DE97}"/>
              </a:ext>
            </a:extLst>
          </p:cNvPr>
          <p:cNvSpPr/>
          <p:nvPr/>
        </p:nvSpPr>
        <p:spPr bwMode="gray">
          <a:xfrm>
            <a:off x="8075442" y="1712657"/>
            <a:ext cx="2409650" cy="612648"/>
          </a:xfrm>
          <a:prstGeom prst="wedgeRectCallout">
            <a:avLst>
              <a:gd name="adj1" fmla="val -22528"/>
              <a:gd name="adj2" fmla="val 7742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chemeClr val="tx1"/>
                </a:solidFill>
                <a:latin typeface="Huawei Sans" panose="020C0503030203020204" pitchFamily="34" charset="0"/>
                <a:sym typeface="Huawei Sans" panose="020C0503030203020204" pitchFamily="34" charset="0"/>
              </a:rPr>
              <a:t>Queue entering</a:t>
            </a:r>
            <a:r>
              <a:rPr lang="en-US" sz="1200" dirty="0">
                <a:solidFill>
                  <a:schemeClr val="tx1"/>
                </a:solidFill>
                <a:latin typeface="Huawei Sans" panose="020C0503030203020204" pitchFamily="34" charset="0"/>
                <a:sym typeface="Huawei Sans" panose="020C0503030203020204" pitchFamily="34" charset="0"/>
              </a:rPr>
              <a:t>: congestion avoidance</a:t>
            </a:r>
          </a:p>
          <a:p>
            <a:pPr algn="ctr" fontAlgn="ctr"/>
            <a:r>
              <a:rPr lang="en-US" altLang="zh-CN" sz="1200" dirty="0">
                <a:solidFill>
                  <a:schemeClr val="tx1"/>
                </a:solidFill>
                <a:latin typeface="Huawei Sans" panose="020C0503030203020204" pitchFamily="34" charset="0"/>
                <a:sym typeface="Huawei Sans" panose="020C0503030203020204" pitchFamily="34" charset="0"/>
              </a:rPr>
              <a:t>Queue leaving</a:t>
            </a:r>
            <a:r>
              <a:rPr lang="en-US" sz="1200" dirty="0">
                <a:solidFill>
                  <a:schemeClr val="tx1"/>
                </a:solidFill>
                <a:latin typeface="Huawei Sans" panose="020C0503030203020204" pitchFamily="34" charset="0"/>
                <a:sym typeface="Huawei Sans" panose="020C0503030203020204" pitchFamily="34" charset="0"/>
              </a:rPr>
              <a:t>: traffic shaping</a:t>
            </a:r>
          </a:p>
        </p:txBody>
      </p:sp>
      <p:sp>
        <p:nvSpPr>
          <p:cNvPr id="97" name="圆角矩形 38">
            <a:extLst>
              <a:ext uri="{FF2B5EF4-FFF2-40B4-BE49-F238E27FC236}">
                <a16:creationId xmlns="" xmlns:a16="http://schemas.microsoft.com/office/drawing/2014/main" id="{DDB9A4A7-B16A-4970-93A9-6B4B5D88F780}"/>
              </a:ext>
            </a:extLst>
          </p:cNvPr>
          <p:cNvSpPr>
            <a:spLocks/>
          </p:cNvSpPr>
          <p:nvPr/>
        </p:nvSpPr>
        <p:spPr bwMode="gray">
          <a:xfrm>
            <a:off x="1482765" y="4152268"/>
            <a:ext cx="8961635" cy="2017862"/>
          </a:xfrm>
          <a:prstGeom prst="roundRect">
            <a:avLst>
              <a:gd name="adj" fmla="val 4839"/>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19">
            <a:extLst>
              <a:ext uri="{FF2B5EF4-FFF2-40B4-BE49-F238E27FC236}">
                <a16:creationId xmlns="" xmlns:a16="http://schemas.microsoft.com/office/drawing/2014/main" id="{0845357B-812C-4DE4-B773-FEC8243CC39C}"/>
              </a:ext>
            </a:extLst>
          </p:cNvPr>
          <p:cNvSpPr/>
          <p:nvPr/>
        </p:nvSpPr>
        <p:spPr bwMode="gray">
          <a:xfrm>
            <a:off x="1823843" y="4560176"/>
            <a:ext cx="991220"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Receiving optical/electrical signals</a:t>
            </a:r>
          </a:p>
        </p:txBody>
      </p:sp>
      <p:sp>
        <p:nvSpPr>
          <p:cNvPr id="99" name="圆角矩形 20">
            <a:extLst>
              <a:ext uri="{FF2B5EF4-FFF2-40B4-BE49-F238E27FC236}">
                <a16:creationId xmlns="" xmlns:a16="http://schemas.microsoft.com/office/drawing/2014/main" id="{B0ED7688-2BB8-48F5-96B4-22D1C0F0F61E}"/>
              </a:ext>
            </a:extLst>
          </p:cNvPr>
          <p:cNvSpPr/>
          <p:nvPr/>
        </p:nvSpPr>
        <p:spPr bwMode="gray">
          <a:xfrm>
            <a:off x="4059597" y="4570420"/>
            <a:ext cx="1011390"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100" name="圆角矩形 75">
            <a:extLst>
              <a:ext uri="{FF2B5EF4-FFF2-40B4-BE49-F238E27FC236}">
                <a16:creationId xmlns="" xmlns:a16="http://schemas.microsoft.com/office/drawing/2014/main" id="{0F182897-2AF9-4860-8B70-8D2B951621FC}"/>
              </a:ext>
            </a:extLst>
          </p:cNvPr>
          <p:cNvSpPr/>
          <p:nvPr/>
        </p:nvSpPr>
        <p:spPr bwMode="gray">
          <a:xfrm>
            <a:off x="1714786" y="4338579"/>
            <a:ext cx="1176477" cy="1438266"/>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75">
            <a:extLst>
              <a:ext uri="{FF2B5EF4-FFF2-40B4-BE49-F238E27FC236}">
                <a16:creationId xmlns="" xmlns:a16="http://schemas.microsoft.com/office/drawing/2014/main" id="{C01CB709-790D-4A71-BF16-025F7CFB1613}"/>
              </a:ext>
            </a:extLst>
          </p:cNvPr>
          <p:cNvSpPr/>
          <p:nvPr/>
        </p:nvSpPr>
        <p:spPr bwMode="gray">
          <a:xfrm>
            <a:off x="3209941" y="4336486"/>
            <a:ext cx="4972034" cy="1422917"/>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Rectangle 85">
            <a:extLst>
              <a:ext uri="{FF2B5EF4-FFF2-40B4-BE49-F238E27FC236}">
                <a16:creationId xmlns="" xmlns:a16="http://schemas.microsoft.com/office/drawing/2014/main" id="{6B4B2835-CEDA-4292-BDEF-BA2A91C3C43E}"/>
              </a:ext>
            </a:extLst>
          </p:cNvPr>
          <p:cNvSpPr/>
          <p:nvPr/>
        </p:nvSpPr>
        <p:spPr bwMode="gray">
          <a:xfrm>
            <a:off x="1793583" y="5198599"/>
            <a:ext cx="1078630" cy="584519"/>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Interface card</a:t>
            </a:r>
          </a:p>
        </p:txBody>
      </p:sp>
      <p:sp>
        <p:nvSpPr>
          <p:cNvPr id="103" name="Rectangle 85">
            <a:extLst>
              <a:ext uri="{FF2B5EF4-FFF2-40B4-BE49-F238E27FC236}">
                <a16:creationId xmlns="" xmlns:a16="http://schemas.microsoft.com/office/drawing/2014/main" id="{38F53C9A-E130-475C-8712-25F43BEAAF5D}"/>
              </a:ext>
            </a:extLst>
          </p:cNvPr>
          <p:cNvSpPr/>
          <p:nvPr/>
        </p:nvSpPr>
        <p:spPr bwMode="gray">
          <a:xfrm>
            <a:off x="3848403" y="5344649"/>
            <a:ext cx="3604693" cy="338554"/>
          </a:xfrm>
          <a:prstGeom prst="rect">
            <a:avLst/>
          </a:prstGeom>
        </p:spPr>
        <p:txBody>
          <a:bodyPr wrap="square">
            <a:noAutofit/>
          </a:bodyPr>
          <a:lstStyle/>
          <a:p>
            <a:pPr algn="ctr" defTabSz="914034" fontAlgn="ctr">
              <a:defRPr/>
            </a:pP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PFE</a:t>
            </a:r>
          </a:p>
        </p:txBody>
      </p:sp>
      <p:sp>
        <p:nvSpPr>
          <p:cNvPr id="104" name="Rectangle 85">
            <a:extLst>
              <a:ext uri="{FF2B5EF4-FFF2-40B4-BE49-F238E27FC236}">
                <a16:creationId xmlns="" xmlns:a16="http://schemas.microsoft.com/office/drawing/2014/main" id="{39EC6A68-1B15-467E-A67D-BCB22F9AA07E}"/>
              </a:ext>
            </a:extLst>
          </p:cNvPr>
          <p:cNvSpPr/>
          <p:nvPr/>
        </p:nvSpPr>
        <p:spPr bwMode="gray">
          <a:xfrm>
            <a:off x="1508241" y="5831708"/>
            <a:ext cx="8514943" cy="338422"/>
          </a:xfrm>
          <a:prstGeom prst="rect">
            <a:avLst/>
          </a:prstGeom>
        </p:spPr>
        <p:txBody>
          <a:bodyPr wrap="square">
            <a:noAutofit/>
          </a:bodyPr>
          <a:lstStyle/>
          <a:p>
            <a:pPr algn="ctr" defTabSz="914034" fontAlgn="ctr">
              <a:defRPr/>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Downlink interface board</a:t>
            </a:r>
          </a:p>
        </p:txBody>
      </p:sp>
      <p:cxnSp>
        <p:nvCxnSpPr>
          <p:cNvPr id="105" name="直接箭头连接符 104">
            <a:extLst>
              <a:ext uri="{FF2B5EF4-FFF2-40B4-BE49-F238E27FC236}">
                <a16:creationId xmlns="" xmlns:a16="http://schemas.microsoft.com/office/drawing/2014/main" id="{A4900723-C81B-4FE7-ADCA-6EAF22C08726}"/>
              </a:ext>
            </a:extLst>
          </p:cNvPr>
          <p:cNvCxnSpPr>
            <a:cxnSpLocks/>
          </p:cNvCxnSpPr>
          <p:nvPr/>
        </p:nvCxnSpPr>
        <p:spPr bwMode="gray">
          <a:xfrm>
            <a:off x="2930738" y="4890187"/>
            <a:ext cx="249646"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直接箭头连接符 105">
            <a:extLst>
              <a:ext uri="{FF2B5EF4-FFF2-40B4-BE49-F238E27FC236}">
                <a16:creationId xmlns="" xmlns:a16="http://schemas.microsoft.com/office/drawing/2014/main" id="{5C4B6DCD-26B3-4872-948F-0A74B8016E64}"/>
              </a:ext>
            </a:extLst>
          </p:cNvPr>
          <p:cNvCxnSpPr>
            <a:cxnSpLocks/>
          </p:cNvCxnSpPr>
          <p:nvPr/>
        </p:nvCxnSpPr>
        <p:spPr bwMode="gray">
          <a:xfrm>
            <a:off x="10252564" y="4880622"/>
            <a:ext cx="339061"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7" name="圆角矩形 19">
            <a:extLst>
              <a:ext uri="{FF2B5EF4-FFF2-40B4-BE49-F238E27FC236}">
                <a16:creationId xmlns="" xmlns:a16="http://schemas.microsoft.com/office/drawing/2014/main" id="{B929002E-FB7D-40FC-AD64-C76EEE107DBA}"/>
              </a:ext>
            </a:extLst>
          </p:cNvPr>
          <p:cNvSpPr/>
          <p:nvPr/>
        </p:nvSpPr>
        <p:spPr bwMode="gray">
          <a:xfrm>
            <a:off x="3281984" y="4560176"/>
            <a:ext cx="621491"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Encapsulating packets</a:t>
            </a:r>
          </a:p>
        </p:txBody>
      </p:sp>
      <p:sp>
        <p:nvSpPr>
          <p:cNvPr id="108" name="圆角矩形 20">
            <a:extLst>
              <a:ext uri="{FF2B5EF4-FFF2-40B4-BE49-F238E27FC236}">
                <a16:creationId xmlns="" xmlns:a16="http://schemas.microsoft.com/office/drawing/2014/main" id="{6640E693-E675-4E49-80A7-DCE0E6B7D555}"/>
              </a:ext>
            </a:extLst>
          </p:cNvPr>
          <p:cNvSpPr/>
          <p:nvPr/>
        </p:nvSpPr>
        <p:spPr bwMode="gray">
          <a:xfrm>
            <a:off x="5227109" y="4570420"/>
            <a:ext cx="497988"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sp>
        <p:nvSpPr>
          <p:cNvPr id="109" name="圆角矩形 19">
            <a:extLst>
              <a:ext uri="{FF2B5EF4-FFF2-40B4-BE49-F238E27FC236}">
                <a16:creationId xmlns="" xmlns:a16="http://schemas.microsoft.com/office/drawing/2014/main" id="{627C7E8D-9C95-4FAD-98B4-F54299F7ADCD}"/>
              </a:ext>
            </a:extLst>
          </p:cNvPr>
          <p:cNvSpPr/>
          <p:nvPr/>
        </p:nvSpPr>
        <p:spPr bwMode="gray">
          <a:xfrm>
            <a:off x="5881219" y="4560176"/>
            <a:ext cx="1017448" cy="66786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Multi-field classification</a:t>
            </a:r>
          </a:p>
        </p:txBody>
      </p:sp>
      <p:sp>
        <p:nvSpPr>
          <p:cNvPr id="110" name="圆角矩形 20">
            <a:extLst>
              <a:ext uri="{FF2B5EF4-FFF2-40B4-BE49-F238E27FC236}">
                <a16:creationId xmlns="" xmlns:a16="http://schemas.microsoft.com/office/drawing/2014/main" id="{CE395B7B-047B-488C-91A7-9D563695E0A5}"/>
              </a:ext>
            </a:extLst>
          </p:cNvPr>
          <p:cNvSpPr/>
          <p:nvPr/>
        </p:nvSpPr>
        <p:spPr bwMode="gray">
          <a:xfrm>
            <a:off x="7054793" y="4570420"/>
            <a:ext cx="1041499" cy="667869"/>
          </a:xfrm>
          <a:prstGeom prst="roundRect">
            <a:avLst>
              <a:gd name="adj" fmla="val 15000"/>
            </a:avLst>
          </a:prstGeom>
          <a:noFill/>
          <a:ln w="1905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Obtaining encapsulation information</a:t>
            </a:r>
          </a:p>
        </p:txBody>
      </p:sp>
      <p:cxnSp>
        <p:nvCxnSpPr>
          <p:cNvPr id="111" name="直接箭头连接符 110">
            <a:extLst>
              <a:ext uri="{FF2B5EF4-FFF2-40B4-BE49-F238E27FC236}">
                <a16:creationId xmlns="" xmlns:a16="http://schemas.microsoft.com/office/drawing/2014/main" id="{8E618C2B-4133-4436-877E-01CA0C5417D2}"/>
              </a:ext>
            </a:extLst>
          </p:cNvPr>
          <p:cNvCxnSpPr>
            <a:cxnSpLocks/>
          </p:cNvCxnSpPr>
          <p:nvPr/>
        </p:nvCxnSpPr>
        <p:spPr bwMode="gray">
          <a:xfrm>
            <a:off x="3869413"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接箭头连接符 111">
            <a:extLst>
              <a:ext uri="{FF2B5EF4-FFF2-40B4-BE49-F238E27FC236}">
                <a16:creationId xmlns="" xmlns:a16="http://schemas.microsoft.com/office/drawing/2014/main" id="{BB3DC258-FB74-460A-B742-35DDA0D8420B}"/>
              </a:ext>
            </a:extLst>
          </p:cNvPr>
          <p:cNvCxnSpPr>
            <a:cxnSpLocks/>
          </p:cNvCxnSpPr>
          <p:nvPr/>
        </p:nvCxnSpPr>
        <p:spPr bwMode="gray">
          <a:xfrm>
            <a:off x="503692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直接箭头连接符 112">
            <a:extLst>
              <a:ext uri="{FF2B5EF4-FFF2-40B4-BE49-F238E27FC236}">
                <a16:creationId xmlns="" xmlns:a16="http://schemas.microsoft.com/office/drawing/2014/main" id="{73CC0203-FB41-4C15-8CC2-252B5F0B8145}"/>
              </a:ext>
            </a:extLst>
          </p:cNvPr>
          <p:cNvCxnSpPr>
            <a:cxnSpLocks/>
          </p:cNvCxnSpPr>
          <p:nvPr/>
        </p:nvCxnSpPr>
        <p:spPr bwMode="gray">
          <a:xfrm>
            <a:off x="569103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a:extLst>
              <a:ext uri="{FF2B5EF4-FFF2-40B4-BE49-F238E27FC236}">
                <a16:creationId xmlns="" xmlns:a16="http://schemas.microsoft.com/office/drawing/2014/main" id="{6AB14152-D510-40C0-87FC-2FADCE806D27}"/>
              </a:ext>
            </a:extLst>
          </p:cNvPr>
          <p:cNvCxnSpPr>
            <a:cxnSpLocks/>
          </p:cNvCxnSpPr>
          <p:nvPr/>
        </p:nvCxnSpPr>
        <p:spPr bwMode="gray">
          <a:xfrm>
            <a:off x="6864605" y="4890187"/>
            <a:ext cx="180000"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直接箭头连接符 114">
            <a:extLst>
              <a:ext uri="{FF2B5EF4-FFF2-40B4-BE49-F238E27FC236}">
                <a16:creationId xmlns="" xmlns:a16="http://schemas.microsoft.com/office/drawing/2014/main" id="{3F42A9C2-734E-494F-8AB0-A5E1CFBA90EA}"/>
              </a:ext>
            </a:extLst>
          </p:cNvPr>
          <p:cNvCxnSpPr>
            <a:cxnSpLocks/>
          </p:cNvCxnSpPr>
          <p:nvPr/>
        </p:nvCxnSpPr>
        <p:spPr bwMode="gray">
          <a:xfrm>
            <a:off x="8181975" y="4890187"/>
            <a:ext cx="249646" cy="0"/>
          </a:xfrm>
          <a:prstGeom prst="straightConnector1">
            <a:avLst/>
          </a:prstGeom>
          <a:ln w="3810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6" name="圆角矩形 75">
            <a:extLst>
              <a:ext uri="{FF2B5EF4-FFF2-40B4-BE49-F238E27FC236}">
                <a16:creationId xmlns="" xmlns:a16="http://schemas.microsoft.com/office/drawing/2014/main" id="{574A32E5-1685-4A13-B78B-1D1861B386B8}"/>
              </a:ext>
            </a:extLst>
          </p:cNvPr>
          <p:cNvSpPr/>
          <p:nvPr/>
        </p:nvSpPr>
        <p:spPr bwMode="gray">
          <a:xfrm>
            <a:off x="8440599" y="4274331"/>
            <a:ext cx="1863348" cy="1593205"/>
          </a:xfrm>
          <a:prstGeom prst="roundRect">
            <a:avLst>
              <a:gd name="adj" fmla="val 874"/>
            </a:avLst>
          </a:prstGeom>
          <a:noFill/>
          <a:ln w="19050" cap="flat" cmpd="sng" algn="ctr">
            <a:solidFill>
              <a:schemeClr val="tx1">
                <a:lumMod val="75000"/>
                <a:lumOff val="2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Rectangle 85">
            <a:extLst>
              <a:ext uri="{FF2B5EF4-FFF2-40B4-BE49-F238E27FC236}">
                <a16:creationId xmlns="" xmlns:a16="http://schemas.microsoft.com/office/drawing/2014/main" id="{E3F7684E-94E6-4048-AE77-6600C9329D79}"/>
              </a:ext>
            </a:extLst>
          </p:cNvPr>
          <p:cNvSpPr/>
          <p:nvPr/>
        </p:nvSpPr>
        <p:spPr bwMode="gray">
          <a:xfrm>
            <a:off x="8831719" y="5531399"/>
            <a:ext cx="953580" cy="338422"/>
          </a:xfrm>
          <a:prstGeom prst="rect">
            <a:avLst/>
          </a:prstGeom>
        </p:spPr>
        <p:txBody>
          <a:bodyPr wrap="square">
            <a:noAutofit/>
          </a:bodyPr>
          <a:lstStyle/>
          <a:p>
            <a:pPr algn="ctr" defTabSz="914034" fontAlgn="ctr">
              <a:defRPr/>
            </a:pPr>
            <a:r>
              <a:rPr lang="en-US" sz="1599"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TM</a:t>
            </a:r>
          </a:p>
        </p:txBody>
      </p:sp>
      <p:sp>
        <p:nvSpPr>
          <p:cNvPr id="118" name="Rectangle 85">
            <a:extLst>
              <a:ext uri="{FF2B5EF4-FFF2-40B4-BE49-F238E27FC236}">
                <a16:creationId xmlns="" xmlns:a16="http://schemas.microsoft.com/office/drawing/2014/main" id="{E265F5E2-3D55-4BE4-9A1F-E60A8EE1C753}"/>
              </a:ext>
            </a:extLst>
          </p:cNvPr>
          <p:cNvSpPr/>
          <p:nvPr/>
        </p:nvSpPr>
        <p:spPr bwMode="gray">
          <a:xfrm>
            <a:off x="8281851" y="5181848"/>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entering</a:t>
            </a:r>
          </a:p>
        </p:txBody>
      </p:sp>
      <p:sp>
        <p:nvSpPr>
          <p:cNvPr id="119" name="Rectangle 85">
            <a:extLst>
              <a:ext uri="{FF2B5EF4-FFF2-40B4-BE49-F238E27FC236}">
                <a16:creationId xmlns="" xmlns:a16="http://schemas.microsoft.com/office/drawing/2014/main" id="{FEBCABB8-9FBD-472E-AA82-789F164D1D4E}"/>
              </a:ext>
            </a:extLst>
          </p:cNvPr>
          <p:cNvSpPr/>
          <p:nvPr/>
        </p:nvSpPr>
        <p:spPr bwMode="gray">
          <a:xfrm>
            <a:off x="9540390" y="5178370"/>
            <a:ext cx="953580" cy="523220"/>
          </a:xfrm>
          <a:prstGeom prst="rect">
            <a:avLst/>
          </a:prstGeom>
        </p:spPr>
        <p:txBody>
          <a:bodyPr wrap="square">
            <a:noAutofit/>
          </a:bodyPr>
          <a:lstStyle/>
          <a:p>
            <a:pPr algn="ctr" defTabSz="914034" fontAlgn="ctr">
              <a:defRPr/>
            </a:pP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Queue leaving</a:t>
            </a:r>
          </a:p>
        </p:txBody>
      </p:sp>
      <p:grpSp>
        <p:nvGrpSpPr>
          <p:cNvPr id="120" name="组合 119">
            <a:extLst>
              <a:ext uri="{FF2B5EF4-FFF2-40B4-BE49-F238E27FC236}">
                <a16:creationId xmlns="" xmlns:a16="http://schemas.microsoft.com/office/drawing/2014/main" id="{5EA8A4B2-1FDB-4AF7-B2B7-885834E9EFE3}"/>
              </a:ext>
            </a:extLst>
          </p:cNvPr>
          <p:cNvGrpSpPr/>
          <p:nvPr/>
        </p:nvGrpSpPr>
        <p:grpSpPr bwMode="gray">
          <a:xfrm>
            <a:off x="8523812" y="4427117"/>
            <a:ext cx="1699593" cy="791250"/>
            <a:chOff x="7515498" y="4087959"/>
            <a:chExt cx="2530335" cy="1800201"/>
          </a:xfrm>
        </p:grpSpPr>
        <p:sp>
          <p:nvSpPr>
            <p:cNvPr id="121" name="椭圆 120">
              <a:extLst>
                <a:ext uri="{FF2B5EF4-FFF2-40B4-BE49-F238E27FC236}">
                  <a16:creationId xmlns="" xmlns:a16="http://schemas.microsoft.com/office/drawing/2014/main" id="{0B318438-92F3-402A-A565-0490C84707D4}"/>
                </a:ext>
              </a:extLst>
            </p:cNvPr>
            <p:cNvSpPr/>
            <p:nvPr/>
          </p:nvSpPr>
          <p:spPr bwMode="gray">
            <a:xfrm>
              <a:off x="7515498" y="4771341"/>
              <a:ext cx="247784"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39">
              <a:extLst>
                <a:ext uri="{FF2B5EF4-FFF2-40B4-BE49-F238E27FC236}">
                  <a16:creationId xmlns="" xmlns:a16="http://schemas.microsoft.com/office/drawing/2014/main" id="{3D15880B-09F2-41C9-B98F-9BA310228C2B}"/>
                </a:ext>
              </a:extLst>
            </p:cNvPr>
            <p:cNvSpPr/>
            <p:nvPr/>
          </p:nvSpPr>
          <p:spPr bwMode="gray">
            <a:xfrm>
              <a:off x="8235578" y="4114288"/>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圆角矩形 40">
              <a:extLst>
                <a:ext uri="{FF2B5EF4-FFF2-40B4-BE49-F238E27FC236}">
                  <a16:creationId xmlns="" xmlns:a16="http://schemas.microsoft.com/office/drawing/2014/main" id="{44C72271-6716-4B10-AA15-856614B92081}"/>
                </a:ext>
              </a:extLst>
            </p:cNvPr>
            <p:cNvSpPr/>
            <p:nvPr/>
          </p:nvSpPr>
          <p:spPr bwMode="gray">
            <a:xfrm>
              <a:off x="8235578" y="4484003"/>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41">
              <a:extLst>
                <a:ext uri="{FF2B5EF4-FFF2-40B4-BE49-F238E27FC236}">
                  <a16:creationId xmlns="" xmlns:a16="http://schemas.microsoft.com/office/drawing/2014/main" id="{DC4B83D9-4BC3-48B5-B4AD-14800D815F21}"/>
                </a:ext>
              </a:extLst>
            </p:cNvPr>
            <p:cNvSpPr/>
            <p:nvPr/>
          </p:nvSpPr>
          <p:spPr bwMode="gray">
            <a:xfrm>
              <a:off x="8235578" y="4906376"/>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42">
              <a:extLst>
                <a:ext uri="{FF2B5EF4-FFF2-40B4-BE49-F238E27FC236}">
                  <a16:creationId xmlns="" xmlns:a16="http://schemas.microsoft.com/office/drawing/2014/main" id="{5F5E5CB0-F131-4BCF-B88C-ADF1DC19C466}"/>
                </a:ext>
              </a:extLst>
            </p:cNvPr>
            <p:cNvSpPr/>
            <p:nvPr/>
          </p:nvSpPr>
          <p:spPr bwMode="gray">
            <a:xfrm>
              <a:off x="8235578" y="5600128"/>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a:extLst>
                <a:ext uri="{FF2B5EF4-FFF2-40B4-BE49-F238E27FC236}">
                  <a16:creationId xmlns="" xmlns:a16="http://schemas.microsoft.com/office/drawing/2014/main" id="{1778009C-8C86-4FA9-A72A-86F828B54D3C}"/>
                </a:ext>
              </a:extLst>
            </p:cNvPr>
            <p:cNvSpPr txBox="1"/>
            <p:nvPr/>
          </p:nvSpPr>
          <p:spPr bwMode="gray">
            <a:xfrm>
              <a:off x="8371924" y="5024594"/>
              <a:ext cx="442980" cy="62185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127" name="直接箭头连接符 126">
              <a:extLst>
                <a:ext uri="{FF2B5EF4-FFF2-40B4-BE49-F238E27FC236}">
                  <a16:creationId xmlns="" xmlns:a16="http://schemas.microsoft.com/office/drawing/2014/main" id="{D4EFCD72-776C-48A0-9882-A7DCB64B7D69}"/>
                </a:ext>
              </a:extLst>
            </p:cNvPr>
            <p:cNvCxnSpPr>
              <a:cxnSpLocks/>
              <a:stCxn id="121" idx="0"/>
              <a:endCxn id="122" idx="1"/>
            </p:cNvCxnSpPr>
            <p:nvPr/>
          </p:nvCxnSpPr>
          <p:spPr bwMode="gray">
            <a:xfrm flipV="1">
              <a:off x="7639391" y="4258287"/>
              <a:ext cx="596187" cy="51305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8" name="直接箭头连接符 127">
              <a:extLst>
                <a:ext uri="{FF2B5EF4-FFF2-40B4-BE49-F238E27FC236}">
                  <a16:creationId xmlns="" xmlns:a16="http://schemas.microsoft.com/office/drawing/2014/main" id="{D6F33CCB-75D2-42B8-AED9-0C6C4266C8FE}"/>
                </a:ext>
              </a:extLst>
            </p:cNvPr>
            <p:cNvCxnSpPr>
              <a:cxnSpLocks/>
              <a:stCxn id="121" idx="7"/>
              <a:endCxn id="123" idx="1"/>
            </p:cNvCxnSpPr>
            <p:nvPr/>
          </p:nvCxnSpPr>
          <p:spPr bwMode="gray">
            <a:xfrm flipV="1">
              <a:off x="7726994" y="4628003"/>
              <a:ext cx="508584" cy="19606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9" name="直接箭头连接符 128">
              <a:extLst>
                <a:ext uri="{FF2B5EF4-FFF2-40B4-BE49-F238E27FC236}">
                  <a16:creationId xmlns="" xmlns:a16="http://schemas.microsoft.com/office/drawing/2014/main" id="{317131C3-2E11-4CB8-AEDB-BE41D133D457}"/>
                </a:ext>
              </a:extLst>
            </p:cNvPr>
            <p:cNvCxnSpPr>
              <a:cxnSpLocks/>
              <a:stCxn id="121" idx="6"/>
              <a:endCxn id="124" idx="1"/>
            </p:cNvCxnSpPr>
            <p:nvPr/>
          </p:nvCxnSpPr>
          <p:spPr bwMode="gray">
            <a:xfrm>
              <a:off x="7763282" y="4951362"/>
              <a:ext cx="472296" cy="990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0" name="直接箭头连接符 129">
              <a:extLst>
                <a:ext uri="{FF2B5EF4-FFF2-40B4-BE49-F238E27FC236}">
                  <a16:creationId xmlns="" xmlns:a16="http://schemas.microsoft.com/office/drawing/2014/main" id="{9C3D4FFF-430D-499F-A5FE-C128F0A76B96}"/>
                </a:ext>
              </a:extLst>
            </p:cNvPr>
            <p:cNvCxnSpPr>
              <a:cxnSpLocks/>
              <a:stCxn id="121" idx="5"/>
            </p:cNvCxnSpPr>
            <p:nvPr/>
          </p:nvCxnSpPr>
          <p:spPr bwMode="gray">
            <a:xfrm>
              <a:off x="7726994" y="5078655"/>
              <a:ext cx="472580" cy="3414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1" name="直接箭头连接符 130">
              <a:extLst>
                <a:ext uri="{FF2B5EF4-FFF2-40B4-BE49-F238E27FC236}">
                  <a16:creationId xmlns="" xmlns:a16="http://schemas.microsoft.com/office/drawing/2014/main" id="{B9BE0CF2-3BEE-4366-9618-514FB1CE00A9}"/>
                </a:ext>
              </a:extLst>
            </p:cNvPr>
            <p:cNvCxnSpPr>
              <a:cxnSpLocks/>
              <a:stCxn id="121" idx="4"/>
              <a:endCxn id="125" idx="1"/>
            </p:cNvCxnSpPr>
            <p:nvPr/>
          </p:nvCxnSpPr>
          <p:spPr bwMode="gray">
            <a:xfrm>
              <a:off x="7639391" y="5131382"/>
              <a:ext cx="596187" cy="61276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32" name="组合 131">
              <a:extLst>
                <a:ext uri="{FF2B5EF4-FFF2-40B4-BE49-F238E27FC236}">
                  <a16:creationId xmlns="" xmlns:a16="http://schemas.microsoft.com/office/drawing/2014/main" id="{721336C6-14F0-464F-A1A1-4C3908A11EE2}"/>
                </a:ext>
              </a:extLst>
            </p:cNvPr>
            <p:cNvGrpSpPr/>
            <p:nvPr/>
          </p:nvGrpSpPr>
          <p:grpSpPr bwMode="gray">
            <a:xfrm>
              <a:off x="9207686" y="4087959"/>
              <a:ext cx="540060" cy="1800200"/>
              <a:chOff x="9804412" y="2852936"/>
              <a:chExt cx="540060" cy="1800200"/>
            </a:xfrm>
          </p:grpSpPr>
          <p:grpSp>
            <p:nvGrpSpPr>
              <p:cNvPr id="141" name="组合 140">
                <a:extLst>
                  <a:ext uri="{FF2B5EF4-FFF2-40B4-BE49-F238E27FC236}">
                    <a16:creationId xmlns="" xmlns:a16="http://schemas.microsoft.com/office/drawing/2014/main" id="{B0C05B8B-854A-432D-AE02-05C3338D9B8C}"/>
                  </a:ext>
                </a:extLst>
              </p:cNvPr>
              <p:cNvGrpSpPr/>
              <p:nvPr/>
            </p:nvGrpSpPr>
            <p:grpSpPr bwMode="gray">
              <a:xfrm>
                <a:off x="9804412" y="2852936"/>
                <a:ext cx="540060" cy="1800200"/>
                <a:chOff x="7032104" y="2852936"/>
                <a:chExt cx="540060" cy="1800200"/>
              </a:xfrm>
            </p:grpSpPr>
            <p:sp>
              <p:nvSpPr>
                <p:cNvPr id="143" name="圆角矩形 78">
                  <a:extLst>
                    <a:ext uri="{FF2B5EF4-FFF2-40B4-BE49-F238E27FC236}">
                      <a16:creationId xmlns="" xmlns:a16="http://schemas.microsoft.com/office/drawing/2014/main" id="{51882321-6AA6-4651-A766-86442A014ABA}"/>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 xmlns:a16="http://schemas.microsoft.com/office/drawing/2014/main" id="{447E96A5-9ADB-4B43-AFDB-063E6FAC0795}"/>
                    </a:ext>
                  </a:extLst>
                </p:cNvPr>
                <p:cNvSpPr txBox="1"/>
                <p:nvPr/>
              </p:nvSpPr>
              <p:spPr bwMode="gray">
                <a:xfrm>
                  <a:off x="7163320" y="3195344"/>
                  <a:ext cx="264087" cy="1041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2" name="任意多边形 81">
                <a:extLst>
                  <a:ext uri="{FF2B5EF4-FFF2-40B4-BE49-F238E27FC236}">
                    <a16:creationId xmlns="" xmlns:a16="http://schemas.microsoft.com/office/drawing/2014/main" id="{D02F10E2-FB99-4F56-9701-A2C541427FB7}"/>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33" name="直接箭头连接符 132">
              <a:extLst>
                <a:ext uri="{FF2B5EF4-FFF2-40B4-BE49-F238E27FC236}">
                  <a16:creationId xmlns="" xmlns:a16="http://schemas.microsoft.com/office/drawing/2014/main" id="{027690EE-D581-4DC1-A7B4-6527791BEEED}"/>
                </a:ext>
              </a:extLst>
            </p:cNvPr>
            <p:cNvCxnSpPr/>
            <p:nvPr/>
          </p:nvCxnSpPr>
          <p:spPr bwMode="gray">
            <a:xfrm>
              <a:off x="8955658" y="426797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4" name="直接箭头连接符 133">
              <a:extLst>
                <a:ext uri="{FF2B5EF4-FFF2-40B4-BE49-F238E27FC236}">
                  <a16:creationId xmlns="" xmlns:a16="http://schemas.microsoft.com/office/drawing/2014/main" id="{85FAC560-CD22-400A-9452-CAC2D1531B63}"/>
                </a:ext>
              </a:extLst>
            </p:cNvPr>
            <p:cNvCxnSpPr/>
            <p:nvPr/>
          </p:nvCxnSpPr>
          <p:spPr bwMode="gray">
            <a:xfrm>
              <a:off x="8955658" y="4628019"/>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5" name="直接箭头连接符 134">
              <a:extLst>
                <a:ext uri="{FF2B5EF4-FFF2-40B4-BE49-F238E27FC236}">
                  <a16:creationId xmlns="" xmlns:a16="http://schemas.microsoft.com/office/drawing/2014/main" id="{F71AFA5E-E0C8-4FFE-A805-371378F30928}"/>
                </a:ext>
              </a:extLst>
            </p:cNvPr>
            <p:cNvCxnSpPr/>
            <p:nvPr/>
          </p:nvCxnSpPr>
          <p:spPr bwMode="gray">
            <a:xfrm>
              <a:off x="8955658" y="5060067"/>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6" name="直接箭头连接符 135">
              <a:extLst>
                <a:ext uri="{FF2B5EF4-FFF2-40B4-BE49-F238E27FC236}">
                  <a16:creationId xmlns="" xmlns:a16="http://schemas.microsoft.com/office/drawing/2014/main" id="{12A7E5CC-2676-406F-A8E5-1878769DA5EF}"/>
                </a:ext>
              </a:extLst>
            </p:cNvPr>
            <p:cNvCxnSpPr/>
            <p:nvPr/>
          </p:nvCxnSpPr>
          <p:spPr bwMode="gray">
            <a:xfrm>
              <a:off x="8955658" y="5744143"/>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7" name="直接箭头连接符 136">
              <a:extLst>
                <a:ext uri="{FF2B5EF4-FFF2-40B4-BE49-F238E27FC236}">
                  <a16:creationId xmlns="" xmlns:a16="http://schemas.microsoft.com/office/drawing/2014/main" id="{DE24F5BC-004A-4621-B7C0-5066D5404A05}"/>
                </a:ext>
              </a:extLst>
            </p:cNvPr>
            <p:cNvCxnSpPr/>
            <p:nvPr/>
          </p:nvCxnSpPr>
          <p:spPr bwMode="gray">
            <a:xfrm>
              <a:off x="9747746" y="4303984"/>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8" name="直接箭头连接符 137">
              <a:extLst>
                <a:ext uri="{FF2B5EF4-FFF2-40B4-BE49-F238E27FC236}">
                  <a16:creationId xmlns="" xmlns:a16="http://schemas.microsoft.com/office/drawing/2014/main" id="{22EAE74B-A926-445F-9E4B-5A1792E1CCB7}"/>
                </a:ext>
              </a:extLst>
            </p:cNvPr>
            <p:cNvCxnSpPr/>
            <p:nvPr/>
          </p:nvCxnSpPr>
          <p:spPr bwMode="gray">
            <a:xfrm>
              <a:off x="9747746" y="4664023"/>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9" name="直接箭头连接符 138">
              <a:extLst>
                <a:ext uri="{FF2B5EF4-FFF2-40B4-BE49-F238E27FC236}">
                  <a16:creationId xmlns="" xmlns:a16="http://schemas.microsoft.com/office/drawing/2014/main" id="{8068D1CA-729F-4654-B684-3324278835F6}"/>
                </a:ext>
              </a:extLst>
            </p:cNvPr>
            <p:cNvCxnSpPr/>
            <p:nvPr/>
          </p:nvCxnSpPr>
          <p:spPr bwMode="gray">
            <a:xfrm flipV="1">
              <a:off x="9747746" y="4951361"/>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0" name="直接箭头连接符 139">
              <a:extLst>
                <a:ext uri="{FF2B5EF4-FFF2-40B4-BE49-F238E27FC236}">
                  <a16:creationId xmlns="" xmlns:a16="http://schemas.microsoft.com/office/drawing/2014/main" id="{86023765-13ED-4F21-9786-9B606056D824}"/>
                </a:ext>
              </a:extLst>
            </p:cNvPr>
            <p:cNvCxnSpPr>
              <a:cxnSpLocks/>
            </p:cNvCxnSpPr>
            <p:nvPr/>
          </p:nvCxnSpPr>
          <p:spPr bwMode="gray">
            <a:xfrm flipV="1">
              <a:off x="9747746" y="5122279"/>
              <a:ext cx="298087" cy="58655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145" name="Rectangle 85">
            <a:extLst>
              <a:ext uri="{FF2B5EF4-FFF2-40B4-BE49-F238E27FC236}">
                <a16:creationId xmlns="" xmlns:a16="http://schemas.microsoft.com/office/drawing/2014/main" id="{772089F5-C6C9-421E-A36A-39A9325624B8}"/>
              </a:ext>
            </a:extLst>
          </p:cNvPr>
          <p:cNvSpPr/>
          <p:nvPr/>
        </p:nvSpPr>
        <p:spPr bwMode="gray">
          <a:xfrm>
            <a:off x="8910142" y="5251867"/>
            <a:ext cx="953580" cy="523220"/>
          </a:xfrm>
          <a:prstGeom prst="rect">
            <a:avLst/>
          </a:prstGeom>
        </p:spPr>
        <p:txBody>
          <a:bodyPr wrap="square">
            <a:noAutofit/>
          </a:bodyPr>
          <a:lstStyle/>
          <a:p>
            <a:pPr algn="ctr" defTabSz="914034" fontAlgn="ctr">
              <a:defRPr/>
            </a:pPr>
            <a:r>
              <a:rPr lang="en-US" sz="1200" dirty="0" err="1">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Scheuding</a:t>
            </a:r>
            <a:endPar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5905256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883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b="1" dirty="0">
                <a:latin typeface="Huawei Sans" panose="020C0503030203020204" pitchFamily="34" charset="0"/>
                <a:sym typeface="Huawei Sans" panose="020C0503030203020204" pitchFamily="34" charset="0"/>
              </a:rPr>
              <a:t>Bearer WAN Architecture</a:t>
            </a:r>
          </a:p>
          <a:p>
            <a:r>
              <a:rPr lang="en-US" dirty="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263629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D9039E-C1CB-4617-9AEB-A1248BC8FD04}"/>
              </a:ext>
            </a:extLst>
          </p:cNvPr>
          <p:cNvSpPr>
            <a:spLocks noGrp="1"/>
          </p:cNvSpPr>
          <p:nvPr>
            <p:ph type="title"/>
          </p:nvPr>
        </p:nvSpPr>
        <p:spPr bwMode="gray"/>
        <p:txBody>
          <a:bodyPr/>
          <a:lstStyle/>
          <a:p>
            <a:r>
              <a:rPr lang="en-US"/>
              <a:t>Behavior Aggregate Classification</a:t>
            </a:r>
            <a:endParaRPr lang="en-US" dirty="0"/>
          </a:p>
        </p:txBody>
      </p:sp>
      <p:sp>
        <p:nvSpPr>
          <p:cNvPr id="3" name="文本占位符 2">
            <a:extLst>
              <a:ext uri="{FF2B5EF4-FFF2-40B4-BE49-F238E27FC236}">
                <a16:creationId xmlns="" xmlns:a16="http://schemas.microsoft.com/office/drawing/2014/main" id="{73E042DA-045B-4702-8F26-091A311BD28E}"/>
              </a:ext>
            </a:extLst>
          </p:cNvPr>
          <p:cNvSpPr>
            <a:spLocks noGrp="1"/>
          </p:cNvSpPr>
          <p:nvPr>
            <p:ph type="body" sz="quarter" idx="10"/>
          </p:nvPr>
        </p:nvSpPr>
        <p:spPr bwMode="gray"/>
        <p:txBody>
          <a:bodyPr/>
          <a:lstStyle/>
          <a:p>
            <a:r>
              <a:rPr lang="en-US" sz="1800">
                <a:sym typeface="Huawei Sans" panose="020C0503030203020204" pitchFamily="34" charset="0"/>
              </a:rPr>
              <a:t>Behavior aggregate classification allows a device to roughly classify packets based on simple rules. </a:t>
            </a:r>
            <a:endParaRPr lang="en-US" altLang="zh-CN" sz="1800" dirty="0">
              <a:sym typeface="Huawei Sans" panose="020C0503030203020204" pitchFamily="34" charset="0"/>
            </a:endParaRPr>
          </a:p>
        </p:txBody>
      </p:sp>
      <p:sp>
        <p:nvSpPr>
          <p:cNvPr id="7" name="矩形 6">
            <a:extLst>
              <a:ext uri="{FF2B5EF4-FFF2-40B4-BE49-F238E27FC236}">
                <a16:creationId xmlns="" xmlns:a16="http://schemas.microsoft.com/office/drawing/2014/main" id="{9AA93A7E-D42E-4207-84AE-1C0D9B842E9D}"/>
              </a:ext>
            </a:extLst>
          </p:cNvPr>
          <p:cNvSpPr/>
          <p:nvPr/>
        </p:nvSpPr>
        <p:spPr bwMode="gray">
          <a:xfrm>
            <a:off x="1820590" y="2206579"/>
            <a:ext cx="1286958" cy="313909"/>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802.1P</a:t>
            </a:r>
          </a:p>
        </p:txBody>
      </p:sp>
      <p:sp>
        <p:nvSpPr>
          <p:cNvPr id="8" name="矩形 7">
            <a:extLst>
              <a:ext uri="{FF2B5EF4-FFF2-40B4-BE49-F238E27FC236}">
                <a16:creationId xmlns="" xmlns:a16="http://schemas.microsoft.com/office/drawing/2014/main" id="{63617318-F992-49B5-BE3E-B16CD47705E7}"/>
              </a:ext>
            </a:extLst>
          </p:cNvPr>
          <p:cNvSpPr/>
          <p:nvPr/>
        </p:nvSpPr>
        <p:spPr bwMode="gray">
          <a:xfrm>
            <a:off x="1820590" y="2572232"/>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MPLS EXP</a:t>
            </a:r>
          </a:p>
        </p:txBody>
      </p:sp>
      <p:sp>
        <p:nvSpPr>
          <p:cNvPr id="9" name="矩形 8">
            <a:extLst>
              <a:ext uri="{FF2B5EF4-FFF2-40B4-BE49-F238E27FC236}">
                <a16:creationId xmlns="" xmlns:a16="http://schemas.microsoft.com/office/drawing/2014/main" id="{28D3A677-88AF-4F99-9CCD-C56A746A02D1}"/>
              </a:ext>
            </a:extLst>
          </p:cNvPr>
          <p:cNvSpPr/>
          <p:nvPr/>
        </p:nvSpPr>
        <p:spPr bwMode="gray">
          <a:xfrm>
            <a:off x="1820590" y="3303468"/>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DSCP</a:t>
            </a:r>
          </a:p>
        </p:txBody>
      </p:sp>
      <p:sp>
        <p:nvSpPr>
          <p:cNvPr id="10" name="椭圆 9">
            <a:extLst>
              <a:ext uri="{FF2B5EF4-FFF2-40B4-BE49-F238E27FC236}">
                <a16:creationId xmlns="" xmlns:a16="http://schemas.microsoft.com/office/drawing/2014/main" id="{3BDECD64-DD6D-4B85-B19A-8FCDA71D8319}"/>
              </a:ext>
            </a:extLst>
          </p:cNvPr>
          <p:cNvSpPr/>
          <p:nvPr/>
        </p:nvSpPr>
        <p:spPr bwMode="gray">
          <a:xfrm>
            <a:off x="3396337" y="2747158"/>
            <a:ext cx="694999" cy="540000"/>
          </a:xfrm>
          <a:prstGeom prst="ellips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a:extLst>
              <a:ext uri="{FF2B5EF4-FFF2-40B4-BE49-F238E27FC236}">
                <a16:creationId xmlns="" xmlns:a16="http://schemas.microsoft.com/office/drawing/2014/main" id="{E9C2A833-FCBD-49A4-9FE7-CC3D824E7F3F}"/>
              </a:ext>
            </a:extLst>
          </p:cNvPr>
          <p:cNvCxnSpPr>
            <a:cxnSpLocks/>
            <a:stCxn id="7" idx="3"/>
            <a:endCxn id="10" idx="1"/>
          </p:cNvCxnSpPr>
          <p:nvPr/>
        </p:nvCxnSpPr>
        <p:spPr bwMode="gray">
          <a:xfrm>
            <a:off x="3107548" y="2363534"/>
            <a:ext cx="390569" cy="46270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a:extLst>
              <a:ext uri="{FF2B5EF4-FFF2-40B4-BE49-F238E27FC236}">
                <a16:creationId xmlns="" xmlns:a16="http://schemas.microsoft.com/office/drawing/2014/main" id="{3632DCEE-D511-4FB6-BE98-2C0D6D2099FF}"/>
              </a:ext>
            </a:extLst>
          </p:cNvPr>
          <p:cNvCxnSpPr>
            <a:cxnSpLocks/>
            <a:stCxn id="8" idx="3"/>
            <a:endCxn id="10" idx="2"/>
          </p:cNvCxnSpPr>
          <p:nvPr/>
        </p:nvCxnSpPr>
        <p:spPr bwMode="gray">
          <a:xfrm>
            <a:off x="3107548" y="2729169"/>
            <a:ext cx="288789" cy="28798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a:extLst>
              <a:ext uri="{FF2B5EF4-FFF2-40B4-BE49-F238E27FC236}">
                <a16:creationId xmlns="" xmlns:a16="http://schemas.microsoft.com/office/drawing/2014/main" id="{886E67C1-F08D-493E-9A8C-C4A0AD6B4188}"/>
              </a:ext>
            </a:extLst>
          </p:cNvPr>
          <p:cNvCxnSpPr>
            <a:cxnSpLocks/>
            <a:stCxn id="9" idx="3"/>
            <a:endCxn id="10" idx="3"/>
          </p:cNvCxnSpPr>
          <p:nvPr/>
        </p:nvCxnSpPr>
        <p:spPr bwMode="gray">
          <a:xfrm flipV="1">
            <a:off x="3107548" y="3208077"/>
            <a:ext cx="390569" cy="25232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文本框 13">
            <a:extLst>
              <a:ext uri="{FF2B5EF4-FFF2-40B4-BE49-F238E27FC236}">
                <a16:creationId xmlns="" xmlns:a16="http://schemas.microsoft.com/office/drawing/2014/main" id="{65D126EC-327E-4322-B712-D15B86B496E9}"/>
              </a:ext>
            </a:extLst>
          </p:cNvPr>
          <p:cNvSpPr txBox="1"/>
          <p:nvPr/>
        </p:nvSpPr>
        <p:spPr bwMode="gray">
          <a:xfrm>
            <a:off x="3236445" y="2863375"/>
            <a:ext cx="1007675" cy="32849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Mapping</a:t>
            </a:r>
          </a:p>
        </p:txBody>
      </p:sp>
      <p:cxnSp>
        <p:nvCxnSpPr>
          <p:cNvPr id="15" name="直接箭头连接符 14">
            <a:extLst>
              <a:ext uri="{FF2B5EF4-FFF2-40B4-BE49-F238E27FC236}">
                <a16:creationId xmlns="" xmlns:a16="http://schemas.microsoft.com/office/drawing/2014/main" id="{C6D8E365-55FF-47F6-B84B-157628534E8A}"/>
              </a:ext>
            </a:extLst>
          </p:cNvPr>
          <p:cNvCxnSpPr/>
          <p:nvPr/>
        </p:nvCxnSpPr>
        <p:spPr bwMode="gray">
          <a:xfrm>
            <a:off x="4091336" y="3030816"/>
            <a:ext cx="266827"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aphicFrame>
        <p:nvGraphicFramePr>
          <p:cNvPr id="16" name="表格 15">
            <a:extLst>
              <a:ext uri="{FF2B5EF4-FFF2-40B4-BE49-F238E27FC236}">
                <a16:creationId xmlns="" xmlns:a16="http://schemas.microsoft.com/office/drawing/2014/main" id="{0C6EBA02-213E-41BD-AFF3-9C1F1978A6B5}"/>
              </a:ext>
            </a:extLst>
          </p:cNvPr>
          <p:cNvGraphicFramePr>
            <a:graphicFrameLocks noGrp="1"/>
          </p:cNvGraphicFramePr>
          <p:nvPr>
            <p:extLst>
              <p:ext uri="{D42A27DB-BD31-4B8C-83A1-F6EECF244321}">
                <p14:modId xmlns:p14="http://schemas.microsoft.com/office/powerpoint/2010/main" val="773159349"/>
              </p:ext>
            </p:extLst>
          </p:nvPr>
        </p:nvGraphicFramePr>
        <p:xfrm>
          <a:off x="4439696" y="2531134"/>
          <a:ext cx="1188132" cy="889000"/>
        </p:xfrm>
        <a:graphic>
          <a:graphicData uri="http://schemas.openxmlformats.org/drawingml/2006/table">
            <a:tbl>
              <a:tblPr firstRow="1" bandRow="1">
                <a:tableStyleId>{C083E6E3-FA7D-4D7B-A595-EF9225AFEA82}</a:tableStyleId>
              </a:tblPr>
              <a:tblGrid>
                <a:gridCol w="1188132">
                  <a:extLst>
                    <a:ext uri="{9D8B030D-6E8A-4147-A177-3AD203B41FA5}">
                      <a16:colId xmlns="" xmlns:a16="http://schemas.microsoft.com/office/drawing/2014/main" val="20000"/>
                    </a:ext>
                  </a:extLst>
                </a:gridCol>
              </a:tblGrid>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Service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bl>
          </a:graphicData>
        </a:graphic>
      </p:graphicFrame>
      <p:sp>
        <p:nvSpPr>
          <p:cNvPr id="17" name="右箭头 30">
            <a:extLst>
              <a:ext uri="{FF2B5EF4-FFF2-40B4-BE49-F238E27FC236}">
                <a16:creationId xmlns="" xmlns:a16="http://schemas.microsoft.com/office/drawing/2014/main" id="{7E186260-D31C-4D88-9723-EEFE657C84F5}"/>
              </a:ext>
            </a:extLst>
          </p:cNvPr>
          <p:cNvSpPr/>
          <p:nvPr/>
        </p:nvSpPr>
        <p:spPr bwMode="gray">
          <a:xfrm>
            <a:off x="5699836" y="2747158"/>
            <a:ext cx="540000" cy="540000"/>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 xmlns:a16="http://schemas.microsoft.com/office/drawing/2014/main" id="{16F9A387-D061-4DB7-A90A-DD9410AE3770}"/>
              </a:ext>
            </a:extLst>
          </p:cNvPr>
          <p:cNvSpPr/>
          <p:nvPr/>
        </p:nvSpPr>
        <p:spPr bwMode="gray">
          <a:xfrm>
            <a:off x="6311904" y="2348085"/>
            <a:ext cx="432048" cy="1476164"/>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右箭头 33">
            <a:extLst>
              <a:ext uri="{FF2B5EF4-FFF2-40B4-BE49-F238E27FC236}">
                <a16:creationId xmlns="" xmlns:a16="http://schemas.microsoft.com/office/drawing/2014/main" id="{6D178290-59A6-4854-BEA1-CBF4872D9BF5}"/>
              </a:ext>
            </a:extLst>
          </p:cNvPr>
          <p:cNvSpPr/>
          <p:nvPr/>
        </p:nvSpPr>
        <p:spPr bwMode="gray">
          <a:xfrm>
            <a:off x="6851964" y="3140173"/>
            <a:ext cx="540000" cy="540000"/>
          </a:xfrm>
          <a:prstGeom prst="rightArrow">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0" name="表格 19">
            <a:extLst>
              <a:ext uri="{FF2B5EF4-FFF2-40B4-BE49-F238E27FC236}">
                <a16:creationId xmlns="" xmlns:a16="http://schemas.microsoft.com/office/drawing/2014/main" id="{65E05A0C-0095-4E29-8604-62D43F9B0C90}"/>
              </a:ext>
            </a:extLst>
          </p:cNvPr>
          <p:cNvGraphicFramePr>
            <a:graphicFrameLocks noGrp="1"/>
          </p:cNvGraphicFramePr>
          <p:nvPr>
            <p:extLst>
              <p:ext uri="{D42A27DB-BD31-4B8C-83A1-F6EECF244321}">
                <p14:modId xmlns:p14="http://schemas.microsoft.com/office/powerpoint/2010/main" val="3619991386"/>
              </p:ext>
            </p:extLst>
          </p:nvPr>
        </p:nvGraphicFramePr>
        <p:xfrm>
          <a:off x="7464032" y="2960153"/>
          <a:ext cx="1188132" cy="889000"/>
        </p:xfrm>
        <a:graphic>
          <a:graphicData uri="http://schemas.openxmlformats.org/drawingml/2006/table">
            <a:tbl>
              <a:tblPr firstRow="1" bandRow="1">
                <a:tableStyleId>{C083E6E3-FA7D-4D7B-A595-EF9225AFEA82}</a:tableStyleId>
              </a:tblPr>
              <a:tblGrid>
                <a:gridCol w="1188132">
                  <a:extLst>
                    <a:ext uri="{9D8B030D-6E8A-4147-A177-3AD203B41FA5}">
                      <a16:colId xmlns="" xmlns:a16="http://schemas.microsoft.com/office/drawing/2014/main" val="20000"/>
                    </a:ext>
                  </a:extLst>
                </a:gridCol>
              </a:tblGrid>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Service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70840">
                <a:tc>
                  <a:txBody>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Color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bl>
          </a:graphicData>
        </a:graphic>
      </p:graphicFrame>
      <p:sp>
        <p:nvSpPr>
          <p:cNvPr id="21" name="椭圆 20">
            <a:extLst>
              <a:ext uri="{FF2B5EF4-FFF2-40B4-BE49-F238E27FC236}">
                <a16:creationId xmlns="" xmlns:a16="http://schemas.microsoft.com/office/drawing/2014/main" id="{5439384C-3F33-4850-900C-DC2353B1EA0B}"/>
              </a:ext>
            </a:extLst>
          </p:cNvPr>
          <p:cNvSpPr/>
          <p:nvPr/>
        </p:nvSpPr>
        <p:spPr bwMode="gray">
          <a:xfrm>
            <a:off x="9048208" y="3104169"/>
            <a:ext cx="685876" cy="540000"/>
          </a:xfrm>
          <a:prstGeom prst="ellipse">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a:extLst>
              <a:ext uri="{FF2B5EF4-FFF2-40B4-BE49-F238E27FC236}">
                <a16:creationId xmlns="" xmlns:a16="http://schemas.microsoft.com/office/drawing/2014/main" id="{6BEA7A2D-63F2-4AAB-9354-E5BCF2D4F308}"/>
              </a:ext>
            </a:extLst>
          </p:cNvPr>
          <p:cNvCxnSpPr>
            <a:stCxn id="21" idx="7"/>
            <a:endCxn id="26" idx="1"/>
          </p:cNvCxnSpPr>
          <p:nvPr/>
        </p:nvCxnSpPr>
        <p:spPr bwMode="gray">
          <a:xfrm flipV="1">
            <a:off x="9633640" y="2978137"/>
            <a:ext cx="314668" cy="20511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直接箭头连接符 22">
            <a:extLst>
              <a:ext uri="{FF2B5EF4-FFF2-40B4-BE49-F238E27FC236}">
                <a16:creationId xmlns="" xmlns:a16="http://schemas.microsoft.com/office/drawing/2014/main" id="{73AED72F-5A71-4756-B3AE-98EA2F5392B0}"/>
              </a:ext>
            </a:extLst>
          </p:cNvPr>
          <p:cNvCxnSpPr>
            <a:endCxn id="21" idx="2"/>
          </p:cNvCxnSpPr>
          <p:nvPr/>
        </p:nvCxnSpPr>
        <p:spPr bwMode="gray">
          <a:xfrm flipV="1">
            <a:off x="8688168" y="3374169"/>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 xmlns:a16="http://schemas.microsoft.com/office/drawing/2014/main" id="{83F6358F-A8D6-4BEB-A868-81847F70781F}"/>
              </a:ext>
            </a:extLst>
          </p:cNvPr>
          <p:cNvCxnSpPr>
            <a:stCxn id="21" idx="5"/>
            <a:endCxn id="28" idx="1"/>
          </p:cNvCxnSpPr>
          <p:nvPr/>
        </p:nvCxnSpPr>
        <p:spPr bwMode="gray">
          <a:xfrm>
            <a:off x="9633640" y="3565088"/>
            <a:ext cx="314668" cy="2051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直接箭头连接符 24">
            <a:extLst>
              <a:ext uri="{FF2B5EF4-FFF2-40B4-BE49-F238E27FC236}">
                <a16:creationId xmlns="" xmlns:a16="http://schemas.microsoft.com/office/drawing/2014/main" id="{1535743B-30F6-47EF-B312-2437B2AB087A}"/>
              </a:ext>
            </a:extLst>
          </p:cNvPr>
          <p:cNvCxnSpPr>
            <a:stCxn id="21" idx="6"/>
            <a:endCxn id="27" idx="1"/>
          </p:cNvCxnSpPr>
          <p:nvPr/>
        </p:nvCxnSpPr>
        <p:spPr bwMode="gray">
          <a:xfrm>
            <a:off x="9734084" y="3374169"/>
            <a:ext cx="214224"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6" name="矩形 25">
            <a:extLst>
              <a:ext uri="{FF2B5EF4-FFF2-40B4-BE49-F238E27FC236}">
                <a16:creationId xmlns="" xmlns:a16="http://schemas.microsoft.com/office/drawing/2014/main" id="{ABD63D7C-3AF0-46A7-8404-1CD798C94995}"/>
              </a:ext>
            </a:extLst>
          </p:cNvPr>
          <p:cNvSpPr/>
          <p:nvPr/>
        </p:nvSpPr>
        <p:spPr bwMode="gray">
          <a:xfrm>
            <a:off x="9948308" y="2816119"/>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802.1p</a:t>
            </a:r>
          </a:p>
        </p:txBody>
      </p:sp>
      <p:sp>
        <p:nvSpPr>
          <p:cNvPr id="27" name="矩形 26">
            <a:extLst>
              <a:ext uri="{FF2B5EF4-FFF2-40B4-BE49-F238E27FC236}">
                <a16:creationId xmlns="" xmlns:a16="http://schemas.microsoft.com/office/drawing/2014/main" id="{DBC63E47-4213-48C8-8C9D-8FB8FB1742A7}"/>
              </a:ext>
            </a:extLst>
          </p:cNvPr>
          <p:cNvSpPr/>
          <p:nvPr/>
        </p:nvSpPr>
        <p:spPr bwMode="gray">
          <a:xfrm>
            <a:off x="9948308" y="3212169"/>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MPLS EXP</a:t>
            </a:r>
          </a:p>
        </p:txBody>
      </p:sp>
      <p:sp>
        <p:nvSpPr>
          <p:cNvPr id="28" name="矩形 27">
            <a:extLst>
              <a:ext uri="{FF2B5EF4-FFF2-40B4-BE49-F238E27FC236}">
                <a16:creationId xmlns="" xmlns:a16="http://schemas.microsoft.com/office/drawing/2014/main" id="{828F5AA1-7F8F-4D71-8CE1-D0990B424B46}"/>
              </a:ext>
            </a:extLst>
          </p:cNvPr>
          <p:cNvSpPr/>
          <p:nvPr/>
        </p:nvSpPr>
        <p:spPr bwMode="gray">
          <a:xfrm>
            <a:off x="9948308" y="3608207"/>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DSCP</a:t>
            </a:r>
          </a:p>
        </p:txBody>
      </p:sp>
      <p:sp>
        <p:nvSpPr>
          <p:cNvPr id="29" name="文本框 28">
            <a:extLst>
              <a:ext uri="{FF2B5EF4-FFF2-40B4-BE49-F238E27FC236}">
                <a16:creationId xmlns="" xmlns:a16="http://schemas.microsoft.com/office/drawing/2014/main" id="{5DF6CABF-D4C1-4C2B-B3B8-3762B217F499}"/>
              </a:ext>
            </a:extLst>
          </p:cNvPr>
          <p:cNvSpPr txBox="1"/>
          <p:nvPr/>
        </p:nvSpPr>
        <p:spPr bwMode="gray">
          <a:xfrm>
            <a:off x="8868406" y="3198256"/>
            <a:ext cx="100767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Mapping</a:t>
            </a:r>
          </a:p>
        </p:txBody>
      </p:sp>
      <p:cxnSp>
        <p:nvCxnSpPr>
          <p:cNvPr id="30" name="直接连接符 29">
            <a:extLst>
              <a:ext uri="{FF2B5EF4-FFF2-40B4-BE49-F238E27FC236}">
                <a16:creationId xmlns="" xmlns:a16="http://schemas.microsoft.com/office/drawing/2014/main" id="{05E3B8B1-4206-4E0C-9897-CDA751FF169C}"/>
              </a:ext>
            </a:extLst>
          </p:cNvPr>
          <p:cNvCxnSpPr/>
          <p:nvPr/>
        </p:nvCxnSpPr>
        <p:spPr bwMode="gray">
          <a:xfrm>
            <a:off x="6311904" y="2348085"/>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连接符 30">
            <a:extLst>
              <a:ext uri="{FF2B5EF4-FFF2-40B4-BE49-F238E27FC236}">
                <a16:creationId xmlns="" xmlns:a16="http://schemas.microsoft.com/office/drawing/2014/main" id="{97FA7489-481B-492B-8EEA-E13BA02A4A9F}"/>
              </a:ext>
            </a:extLst>
          </p:cNvPr>
          <p:cNvCxnSpPr/>
          <p:nvPr/>
        </p:nvCxnSpPr>
        <p:spPr bwMode="gray">
          <a:xfrm flipH="1">
            <a:off x="6311904" y="2348085"/>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文本框 31">
            <a:extLst>
              <a:ext uri="{FF2B5EF4-FFF2-40B4-BE49-F238E27FC236}">
                <a16:creationId xmlns="" xmlns:a16="http://schemas.microsoft.com/office/drawing/2014/main" id="{B9FB9A15-F8B8-4382-852D-749F152AE11E}"/>
              </a:ext>
            </a:extLst>
          </p:cNvPr>
          <p:cNvSpPr txBox="1"/>
          <p:nvPr/>
        </p:nvSpPr>
        <p:spPr bwMode="gray">
          <a:xfrm>
            <a:off x="6273138" y="1992589"/>
            <a:ext cx="49952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34" name="文本框 33">
            <a:extLst>
              <a:ext uri="{FF2B5EF4-FFF2-40B4-BE49-F238E27FC236}">
                <a16:creationId xmlns="" xmlns:a16="http://schemas.microsoft.com/office/drawing/2014/main" id="{38AA698F-A77C-4973-817B-C17B8194908E}"/>
              </a:ext>
            </a:extLst>
          </p:cNvPr>
          <p:cNvSpPr txBox="1"/>
          <p:nvPr/>
        </p:nvSpPr>
        <p:spPr bwMode="gray">
          <a:xfrm>
            <a:off x="2975656" y="1991020"/>
            <a:ext cx="176589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Uplink direction</a:t>
            </a:r>
          </a:p>
        </p:txBody>
      </p:sp>
      <p:sp>
        <p:nvSpPr>
          <p:cNvPr id="35" name="下箭头 70">
            <a:extLst>
              <a:ext uri="{FF2B5EF4-FFF2-40B4-BE49-F238E27FC236}">
                <a16:creationId xmlns="" xmlns:a16="http://schemas.microsoft.com/office/drawing/2014/main" id="{7D35B3CE-58C8-49E2-B1E1-E7ED27644804}"/>
              </a:ext>
            </a:extLst>
          </p:cNvPr>
          <p:cNvSpPr/>
          <p:nvPr/>
        </p:nvSpPr>
        <p:spPr bwMode="gray">
          <a:xfrm>
            <a:off x="2459476" y="3642392"/>
            <a:ext cx="252028" cy="361260"/>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下箭头 85">
            <a:extLst>
              <a:ext uri="{FF2B5EF4-FFF2-40B4-BE49-F238E27FC236}">
                <a16:creationId xmlns="" xmlns:a16="http://schemas.microsoft.com/office/drawing/2014/main" id="{624E8C9B-D9D9-4BCB-9F29-064EE906B67C}"/>
              </a:ext>
            </a:extLst>
          </p:cNvPr>
          <p:cNvSpPr/>
          <p:nvPr/>
        </p:nvSpPr>
        <p:spPr bwMode="gray">
          <a:xfrm>
            <a:off x="4907748" y="3518438"/>
            <a:ext cx="252028" cy="432024"/>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 xmlns:a16="http://schemas.microsoft.com/office/drawing/2014/main" id="{7340EC21-F307-40FE-A9DA-B217AF9A6052}"/>
              </a:ext>
            </a:extLst>
          </p:cNvPr>
          <p:cNvSpPr/>
          <p:nvPr/>
        </p:nvSpPr>
        <p:spPr bwMode="gray">
          <a:xfrm>
            <a:off x="718708" y="2192748"/>
            <a:ext cx="108012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VLAN packets</a:t>
            </a:r>
          </a:p>
        </p:txBody>
      </p:sp>
      <p:sp>
        <p:nvSpPr>
          <p:cNvPr id="44" name="矩形 43">
            <a:extLst>
              <a:ext uri="{FF2B5EF4-FFF2-40B4-BE49-F238E27FC236}">
                <a16:creationId xmlns="" xmlns:a16="http://schemas.microsoft.com/office/drawing/2014/main" id="{A433D82A-A482-4C27-88EE-48398EB92EAF}"/>
              </a:ext>
            </a:extLst>
          </p:cNvPr>
          <p:cNvSpPr/>
          <p:nvPr/>
        </p:nvSpPr>
        <p:spPr bwMode="gray">
          <a:xfrm>
            <a:off x="696225" y="2570759"/>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MPLS packet</a:t>
            </a:r>
          </a:p>
        </p:txBody>
      </p:sp>
      <p:sp>
        <p:nvSpPr>
          <p:cNvPr id="46" name="矩形 45">
            <a:extLst>
              <a:ext uri="{FF2B5EF4-FFF2-40B4-BE49-F238E27FC236}">
                <a16:creationId xmlns="" xmlns:a16="http://schemas.microsoft.com/office/drawing/2014/main" id="{A3B83B7B-D79E-4F70-A1EE-4FA10B02FAF6}"/>
              </a:ext>
            </a:extLst>
          </p:cNvPr>
          <p:cNvSpPr/>
          <p:nvPr/>
        </p:nvSpPr>
        <p:spPr bwMode="gray">
          <a:xfrm>
            <a:off x="1820590" y="1648455"/>
            <a:ext cx="1286958" cy="558124"/>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Behavior aggregate classification</a:t>
            </a:r>
          </a:p>
        </p:txBody>
      </p:sp>
      <p:sp>
        <p:nvSpPr>
          <p:cNvPr id="49" name="文本框 48">
            <a:extLst>
              <a:ext uri="{FF2B5EF4-FFF2-40B4-BE49-F238E27FC236}">
                <a16:creationId xmlns="" xmlns:a16="http://schemas.microsoft.com/office/drawing/2014/main" id="{3AB73A18-1EC0-4499-9782-18B7E25CA9F5}"/>
              </a:ext>
            </a:extLst>
          </p:cNvPr>
          <p:cNvSpPr txBox="1"/>
          <p:nvPr/>
        </p:nvSpPr>
        <p:spPr bwMode="gray">
          <a:xfrm>
            <a:off x="7758324" y="3961923"/>
            <a:ext cx="206565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Downlink direction</a:t>
            </a:r>
          </a:p>
        </p:txBody>
      </p:sp>
      <p:sp>
        <p:nvSpPr>
          <p:cNvPr id="4" name="矩形 3">
            <a:extLst>
              <a:ext uri="{FF2B5EF4-FFF2-40B4-BE49-F238E27FC236}">
                <a16:creationId xmlns="" xmlns:a16="http://schemas.microsoft.com/office/drawing/2014/main" id="{4B6F957F-515D-452B-96AC-76616E81DFAD}"/>
              </a:ext>
            </a:extLst>
          </p:cNvPr>
          <p:cNvSpPr/>
          <p:nvPr/>
        </p:nvSpPr>
        <p:spPr bwMode="gray">
          <a:xfrm>
            <a:off x="1937492" y="4481365"/>
            <a:ext cx="1332000" cy="78749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 xmlns:a16="http://schemas.microsoft.com/office/drawing/2014/main" id="{A674EA07-91A1-4E35-89C0-06BF337E9A4C}"/>
              </a:ext>
            </a:extLst>
          </p:cNvPr>
          <p:cNvSpPr/>
          <p:nvPr/>
        </p:nvSpPr>
        <p:spPr bwMode="gray">
          <a:xfrm>
            <a:off x="3647608" y="4481365"/>
            <a:ext cx="1332000" cy="78749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 xmlns:a16="http://schemas.microsoft.com/office/drawing/2014/main" id="{C979AF11-B40B-4DD3-8D7C-44137B4183D9}"/>
              </a:ext>
            </a:extLst>
          </p:cNvPr>
          <p:cNvSpPr/>
          <p:nvPr/>
        </p:nvSpPr>
        <p:spPr bwMode="gray">
          <a:xfrm>
            <a:off x="5159776" y="4481365"/>
            <a:ext cx="1332000" cy="787489"/>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D63F4F5F-0E0B-4F7C-A7AD-3645D7BA683C}"/>
              </a:ext>
            </a:extLst>
          </p:cNvPr>
          <p:cNvSpPr txBox="1"/>
          <p:nvPr/>
        </p:nvSpPr>
        <p:spPr bwMode="gray">
          <a:xfrm>
            <a:off x="2002071" y="4497041"/>
            <a:ext cx="1178607" cy="7718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Different packets use different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priorities.</a:t>
            </a:r>
          </a:p>
        </p:txBody>
      </p:sp>
      <p:sp>
        <p:nvSpPr>
          <p:cNvPr id="37" name="矩形 36">
            <a:extLst>
              <a:ext uri="{FF2B5EF4-FFF2-40B4-BE49-F238E27FC236}">
                <a16:creationId xmlns="" xmlns:a16="http://schemas.microsoft.com/office/drawing/2014/main" id="{EA7764C8-3274-4A01-9746-6079C6C04712}"/>
              </a:ext>
            </a:extLst>
          </p:cNvPr>
          <p:cNvSpPr/>
          <p:nvPr/>
        </p:nvSpPr>
        <p:spPr bwMode="gray">
          <a:xfrm>
            <a:off x="1937492" y="4095400"/>
            <a:ext cx="1332000"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header priority</a:t>
            </a:r>
          </a:p>
        </p:txBody>
      </p:sp>
      <p:sp>
        <p:nvSpPr>
          <p:cNvPr id="38" name="文本框 37">
            <a:extLst>
              <a:ext uri="{FF2B5EF4-FFF2-40B4-BE49-F238E27FC236}">
                <a16:creationId xmlns="" xmlns:a16="http://schemas.microsoft.com/office/drawing/2014/main" id="{EB89103F-4AB7-4952-90B9-A5F4A269277F}"/>
              </a:ext>
            </a:extLst>
          </p:cNvPr>
          <p:cNvSpPr txBox="1"/>
          <p:nvPr/>
        </p:nvSpPr>
        <p:spPr bwMode="gray">
          <a:xfrm>
            <a:off x="3701540" y="4497041"/>
            <a:ext cx="1224136" cy="75817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class of a packet on the device</a:t>
            </a:r>
          </a:p>
        </p:txBody>
      </p:sp>
      <p:sp>
        <p:nvSpPr>
          <p:cNvPr id="39" name="矩形 38">
            <a:extLst>
              <a:ext uri="{FF2B5EF4-FFF2-40B4-BE49-F238E27FC236}">
                <a16:creationId xmlns="" xmlns:a16="http://schemas.microsoft.com/office/drawing/2014/main" id="{07C08310-37D6-49FD-8593-E7388FBAAF05}"/>
              </a:ext>
            </a:extLst>
          </p:cNvPr>
          <p:cNvSpPr/>
          <p:nvPr/>
        </p:nvSpPr>
        <p:spPr bwMode="gray">
          <a:xfrm>
            <a:off x="3647608" y="4095400"/>
            <a:ext cx="1332148"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 class</a:t>
            </a:r>
          </a:p>
        </p:txBody>
      </p:sp>
      <p:sp>
        <p:nvSpPr>
          <p:cNvPr id="40" name="文本框 39">
            <a:extLst>
              <a:ext uri="{FF2B5EF4-FFF2-40B4-BE49-F238E27FC236}">
                <a16:creationId xmlns="" xmlns:a16="http://schemas.microsoft.com/office/drawing/2014/main" id="{83CB1182-2E33-4A94-B1D6-6298BE848DCD}"/>
              </a:ext>
            </a:extLst>
          </p:cNvPr>
          <p:cNvSpPr txBox="1"/>
          <p:nvPr/>
        </p:nvSpPr>
        <p:spPr bwMode="gray">
          <a:xfrm>
            <a:off x="5213708" y="4497041"/>
            <a:ext cx="1224136" cy="75817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Internal drop priority of a packet on the device</a:t>
            </a:r>
          </a:p>
        </p:txBody>
      </p:sp>
      <p:sp>
        <p:nvSpPr>
          <p:cNvPr id="41" name="矩形 40">
            <a:extLst>
              <a:ext uri="{FF2B5EF4-FFF2-40B4-BE49-F238E27FC236}">
                <a16:creationId xmlns="" xmlns:a16="http://schemas.microsoft.com/office/drawing/2014/main" id="{273C50AB-2AE9-4B46-BD05-35B79BB06839}"/>
              </a:ext>
            </a:extLst>
          </p:cNvPr>
          <p:cNvSpPr/>
          <p:nvPr/>
        </p:nvSpPr>
        <p:spPr bwMode="gray">
          <a:xfrm>
            <a:off x="5159776" y="4095400"/>
            <a:ext cx="1332148" cy="363373"/>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Color</a:t>
            </a:r>
          </a:p>
        </p:txBody>
      </p:sp>
      <p:sp>
        <p:nvSpPr>
          <p:cNvPr id="47" name="矩形 46">
            <a:extLst>
              <a:ext uri="{FF2B5EF4-FFF2-40B4-BE49-F238E27FC236}">
                <a16:creationId xmlns="" xmlns:a16="http://schemas.microsoft.com/office/drawing/2014/main" id="{FF27C56A-84A9-4889-B620-BA195ABE018B}"/>
              </a:ext>
            </a:extLst>
          </p:cNvPr>
          <p:cNvSpPr/>
          <p:nvPr/>
        </p:nvSpPr>
        <p:spPr bwMode="gray">
          <a:xfrm>
            <a:off x="2081508" y="5308012"/>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External priority</a:t>
            </a:r>
          </a:p>
        </p:txBody>
      </p:sp>
      <p:sp>
        <p:nvSpPr>
          <p:cNvPr id="48" name="矩形 47">
            <a:extLst>
              <a:ext uri="{FF2B5EF4-FFF2-40B4-BE49-F238E27FC236}">
                <a16:creationId xmlns="" xmlns:a16="http://schemas.microsoft.com/office/drawing/2014/main" id="{DE97CF05-FE31-4464-BCC5-F44749C17BAA}"/>
              </a:ext>
            </a:extLst>
          </p:cNvPr>
          <p:cNvSpPr/>
          <p:nvPr/>
        </p:nvSpPr>
        <p:spPr bwMode="gray">
          <a:xfrm>
            <a:off x="3755620" y="5308012"/>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Internal priority</a:t>
            </a:r>
          </a:p>
        </p:txBody>
      </p:sp>
      <p:sp>
        <p:nvSpPr>
          <p:cNvPr id="50" name="矩形 49">
            <a:extLst>
              <a:ext uri="{FF2B5EF4-FFF2-40B4-BE49-F238E27FC236}">
                <a16:creationId xmlns="" xmlns:a16="http://schemas.microsoft.com/office/drawing/2014/main" id="{2C393877-9104-4366-B019-09378721B666}"/>
              </a:ext>
            </a:extLst>
          </p:cNvPr>
          <p:cNvSpPr/>
          <p:nvPr/>
        </p:nvSpPr>
        <p:spPr bwMode="gray">
          <a:xfrm>
            <a:off x="5303792" y="5308012"/>
            <a:ext cx="1080120" cy="27184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Drop priority</a:t>
            </a:r>
          </a:p>
        </p:txBody>
      </p:sp>
      <p:sp>
        <p:nvSpPr>
          <p:cNvPr id="51" name="Rectangle: Rounded Corners 2">
            <a:extLst>
              <a:ext uri="{FF2B5EF4-FFF2-40B4-BE49-F238E27FC236}">
                <a16:creationId xmlns="" xmlns:a16="http://schemas.microsoft.com/office/drawing/2014/main" id="{1C5D410A-87C3-42FD-901B-00EF560F0771}"/>
              </a:ext>
            </a:extLst>
          </p:cNvPr>
          <p:cNvSpPr/>
          <p:nvPr/>
        </p:nvSpPr>
        <p:spPr bwMode="gray">
          <a:xfrm>
            <a:off x="1820590" y="4039828"/>
            <a:ext cx="1529948" cy="1640748"/>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Rectangle: Rounded Corners 3">
            <a:extLst>
              <a:ext uri="{FF2B5EF4-FFF2-40B4-BE49-F238E27FC236}">
                <a16:creationId xmlns="" xmlns:a16="http://schemas.microsoft.com/office/drawing/2014/main" id="{47111DA6-D583-4BA6-9B9A-F2D6FC3741D4}"/>
              </a:ext>
            </a:extLst>
          </p:cNvPr>
          <p:cNvSpPr/>
          <p:nvPr/>
        </p:nvSpPr>
        <p:spPr bwMode="gray">
          <a:xfrm>
            <a:off x="3573098" y="4039461"/>
            <a:ext cx="3008761" cy="1651561"/>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C5043D8F-8E76-4754-B79E-F50EC8C52E5B}"/>
              </a:ext>
            </a:extLst>
          </p:cNvPr>
          <p:cNvSpPr/>
          <p:nvPr/>
        </p:nvSpPr>
        <p:spPr bwMode="gray">
          <a:xfrm>
            <a:off x="1820590" y="2937850"/>
            <a:ext cx="1286958" cy="313874"/>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spcBef>
                <a:spcPct val="0"/>
              </a:spcBef>
              <a:spcAft>
                <a:spcPct val="0"/>
              </a:spcAft>
              <a:buClrTx/>
              <a:buSzTx/>
              <a:buFontTx/>
              <a:buNone/>
              <a:tabLst/>
            </a:pPr>
            <a:r>
              <a:rPr kumimoji="0" lang="en-US" sz="12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IP precedence</a:t>
            </a:r>
          </a:p>
        </p:txBody>
      </p:sp>
      <p:sp>
        <p:nvSpPr>
          <p:cNvPr id="55" name="矩形 54">
            <a:extLst>
              <a:ext uri="{FF2B5EF4-FFF2-40B4-BE49-F238E27FC236}">
                <a16:creationId xmlns="" xmlns:a16="http://schemas.microsoft.com/office/drawing/2014/main" id="{6B303CBC-29F4-4883-8ECE-C218ADB00EAF}"/>
              </a:ext>
            </a:extLst>
          </p:cNvPr>
          <p:cNvSpPr/>
          <p:nvPr/>
        </p:nvSpPr>
        <p:spPr bwMode="gray">
          <a:xfrm>
            <a:off x="718708" y="302393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6"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030692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FB45F6-2FCA-48F6-86F3-7B22077C71A0}"/>
              </a:ext>
            </a:extLst>
          </p:cNvPr>
          <p:cNvSpPr>
            <a:spLocks noGrp="1"/>
          </p:cNvSpPr>
          <p:nvPr>
            <p:ph type="title"/>
          </p:nvPr>
        </p:nvSpPr>
        <p:spPr bwMode="gray"/>
        <p:txBody>
          <a:bodyPr/>
          <a:lstStyle/>
          <a:p>
            <a:r>
              <a:rPr lang="en-US"/>
              <a:t>DSCP/IP Precedence/ 802.1p/EXP Value Mapping</a:t>
            </a:r>
            <a:endParaRPr lang="en-US" dirty="0"/>
          </a:p>
        </p:txBody>
      </p:sp>
      <p:sp>
        <p:nvSpPr>
          <p:cNvPr id="34" name="任意多边形 7">
            <a:extLst>
              <a:ext uri="{FF2B5EF4-FFF2-40B4-BE49-F238E27FC236}">
                <a16:creationId xmlns="" xmlns:a16="http://schemas.microsoft.com/office/drawing/2014/main" id="{AEDDBBA0-C004-401B-9E1B-00B46B70B45B}"/>
              </a:ext>
            </a:extLst>
          </p:cNvPr>
          <p:cNvSpPr/>
          <p:nvPr/>
        </p:nvSpPr>
        <p:spPr bwMode="gray">
          <a:xfrm flipV="1">
            <a:off x="1149037" y="1870301"/>
            <a:ext cx="330200" cy="2840236"/>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56C4D2"/>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 xmlns:a16="http://schemas.microsoft.com/office/drawing/2014/main" id="{F42E1AFC-E612-4B87-A163-37E7923CC768}"/>
              </a:ext>
            </a:extLst>
          </p:cNvPr>
          <p:cNvSpPr txBox="1"/>
          <p:nvPr/>
        </p:nvSpPr>
        <p:spPr bwMode="gray">
          <a:xfrm rot="10800000">
            <a:off x="517224" y="1978313"/>
            <a:ext cx="817466" cy="2651658"/>
          </a:xfrm>
          <a:prstGeom prst="rect">
            <a:avLst/>
          </a:prstGeom>
          <a:noFill/>
          <a:ln w="9525">
            <a:noFill/>
            <a:miter lim="800000"/>
            <a:headEnd/>
            <a:tailEnd/>
          </a:ln>
        </p:spPr>
        <p:txBody>
          <a:bodyPr vert="eaVert" wrap="square" lIns="99980" tIns="49986" rIns="99980" bIns="49986" rtlCol="0">
            <a:noAutofit/>
          </a:bodyPr>
          <a:lstStyle/>
          <a:p>
            <a:pPr algn="ctr" defTabSz="1001649" eaLnBrk="0" fontAlgn="ctr" hangingPunct="0"/>
            <a:r>
              <a:rPr lang="en-US" sz="20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Priorities in descending order</a:t>
            </a:r>
          </a:p>
        </p:txBody>
      </p:sp>
      <p:graphicFrame>
        <p:nvGraphicFramePr>
          <p:cNvPr id="12" name="表格 3"/>
          <p:cNvGraphicFramePr>
            <a:graphicFrameLocks noGrp="1"/>
          </p:cNvGraphicFramePr>
          <p:nvPr>
            <p:extLst>
              <p:ext uri="{D42A27DB-BD31-4B8C-83A1-F6EECF244321}">
                <p14:modId xmlns:p14="http://schemas.microsoft.com/office/powerpoint/2010/main" val="1203351950"/>
              </p:ext>
            </p:extLst>
          </p:nvPr>
        </p:nvGraphicFramePr>
        <p:xfrm>
          <a:off x="1652009" y="2078766"/>
          <a:ext cx="9837046" cy="2846500"/>
        </p:xfrm>
        <a:graphic>
          <a:graphicData uri="http://schemas.openxmlformats.org/drawingml/2006/table">
            <a:tbl>
              <a:tblPr firstRow="1" bandRow="1">
                <a:tableStyleId>{616DA210-FB5B-4158-B5E0-FEB733F419BA}</a:tableStyleId>
              </a:tblPr>
              <a:tblGrid>
                <a:gridCol w="1080000">
                  <a:extLst>
                    <a:ext uri="{9D8B030D-6E8A-4147-A177-3AD203B41FA5}">
                      <a16:colId xmlns="" xmlns:a16="http://schemas.microsoft.com/office/drawing/2014/main" val="20000"/>
                    </a:ext>
                  </a:extLst>
                </a:gridCol>
                <a:gridCol w="1440000">
                  <a:extLst>
                    <a:ext uri="{9D8B030D-6E8A-4147-A177-3AD203B41FA5}">
                      <a16:colId xmlns="" xmlns:a16="http://schemas.microsoft.com/office/drawing/2014/main" val="20001"/>
                    </a:ext>
                  </a:extLst>
                </a:gridCol>
                <a:gridCol w="1656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gridCol w="504000">
                  <a:extLst>
                    <a:ext uri="{9D8B030D-6E8A-4147-A177-3AD203B41FA5}">
                      <a16:colId xmlns="" xmlns:a16="http://schemas.microsoft.com/office/drawing/2014/main" val="20004"/>
                    </a:ext>
                  </a:extLst>
                </a:gridCol>
                <a:gridCol w="936000">
                  <a:extLst>
                    <a:ext uri="{9D8B030D-6E8A-4147-A177-3AD203B41FA5}">
                      <a16:colId xmlns="" xmlns:a16="http://schemas.microsoft.com/office/drawing/2014/main" val="20005"/>
                    </a:ext>
                  </a:extLst>
                </a:gridCol>
                <a:gridCol w="1048981">
                  <a:extLst>
                    <a:ext uri="{9D8B030D-6E8A-4147-A177-3AD203B41FA5}">
                      <a16:colId xmlns="" xmlns:a16="http://schemas.microsoft.com/office/drawing/2014/main" val="20006"/>
                    </a:ext>
                  </a:extLst>
                </a:gridCol>
                <a:gridCol w="1040505">
                  <a:extLst>
                    <a:ext uri="{9D8B030D-6E8A-4147-A177-3AD203B41FA5}">
                      <a16:colId xmlns="" xmlns:a16="http://schemas.microsoft.com/office/drawing/2014/main" val="20007"/>
                    </a:ext>
                  </a:extLst>
                </a:gridCol>
                <a:gridCol w="1051560">
                  <a:extLst>
                    <a:ext uri="{9D8B030D-6E8A-4147-A177-3AD203B41FA5}">
                      <a16:colId xmlns="" xmlns:a16="http://schemas.microsoft.com/office/drawing/2014/main" val="20008"/>
                    </a:ext>
                  </a:extLst>
                </a:gridCol>
              </a:tblGrid>
              <a:tr h="408100">
                <a:tc>
                  <a:txBody>
                    <a:bodyPr/>
                    <a:lstStyle/>
                    <a:p>
                      <a:pPr algn="ctr"/>
                      <a:r>
                        <a:rPr lang="en-US" altLang="zh-CN" sz="1600" b="1" dirty="0">
                          <a:solidFill>
                            <a:schemeClr val="tx1"/>
                          </a:solidFill>
                          <a:latin typeface="Huawei Sans" panose="020C0503030203020204" pitchFamily="34" charset="0"/>
                          <a:ea typeface="方正兰亭黑简体" panose="02000000000000000000" pitchFamily="2" charset="-122"/>
                        </a:rPr>
                        <a:t>802.1P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600" b="1" dirty="0">
                          <a:solidFill>
                            <a:schemeClr val="tx1"/>
                          </a:solidFill>
                          <a:latin typeface="Huawei Sans" panose="020C0503030203020204" pitchFamily="34" charset="0"/>
                          <a:ea typeface="方正兰亭黑简体" panose="02000000000000000000" pitchFamily="2" charset="-122"/>
                        </a:rPr>
                        <a:t>MPLS</a:t>
                      </a:r>
                      <a:r>
                        <a:rPr lang="en-US" altLang="zh-CN" sz="1600" b="1" baseline="0" dirty="0">
                          <a:solidFill>
                            <a:schemeClr val="tx1"/>
                          </a:solidFill>
                          <a:latin typeface="Huawei Sans" panose="020C0503030203020204" pitchFamily="34" charset="0"/>
                          <a:ea typeface="方正兰亭黑简体" panose="02000000000000000000" pitchFamily="2" charset="-122"/>
                        </a:rPr>
                        <a:t> </a:t>
                      </a:r>
                      <a:r>
                        <a:rPr lang="en-US" altLang="zh-CN" sz="1600" b="1" baseline="0" dirty="0" err="1">
                          <a:solidFill>
                            <a:schemeClr val="tx1"/>
                          </a:solidFill>
                          <a:latin typeface="Huawei Sans" panose="020C0503030203020204" pitchFamily="34" charset="0"/>
                          <a:ea typeface="方正兰亭黑简体" panose="02000000000000000000" pitchFamily="2" charset="-122"/>
                        </a:rPr>
                        <a:t>Exp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IP-Precedence</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Huawei Sans" panose="020C0503030203020204" pitchFamily="34" charset="0"/>
                          <a:ea typeface="方正兰亭黑简体" panose="02000000000000000000" pitchFamily="2" charset="-122"/>
                        </a:rPr>
                        <a:t>DSCP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Huawei Sans" panose="020C0503030203020204" pitchFamily="34" charset="0"/>
                          <a:ea typeface="方正兰亭黑简体" panose="02000000000000000000" pitchFamily="2" charset="-122"/>
                        </a:rPr>
                        <a:t>DSCP Name</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90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0"/>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56-63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en-US" altLang="zh-CN" sz="1400" dirty="0">
                          <a:latin typeface="Huawei Sans" panose="020C0503030203020204" pitchFamily="34" charset="0"/>
                          <a:ea typeface="方正兰亭黑简体" panose="02000000000000000000" pitchFamily="2" charset="-122"/>
                        </a:rPr>
                        <a:t>CS</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CS7 (56)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1"/>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48-55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CS6 (48)</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2"/>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40-47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EF</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EF (46)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en-US" altLang="zh-CN" sz="1400" b="0" dirty="0">
                          <a:latin typeface="Huawei Sans" panose="020C0503030203020204" pitchFamily="34" charset="0"/>
                          <a:ea typeface="方正兰亭黑简体" panose="02000000000000000000" pitchFamily="2" charset="-122"/>
                        </a:rPr>
                        <a:t>AF</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AF4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b="0" dirty="0">
                          <a:latin typeface="Huawei Sans" panose="020C0503030203020204" pitchFamily="34" charset="0"/>
                          <a:ea typeface="方正兰亭黑简体" panose="02000000000000000000" pitchFamily="2" charset="-122"/>
                        </a:rPr>
                        <a:t>AF41 (34)</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AF42 (36)</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AF43 (38)</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AF3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AF31 (26)</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AF32 (28)</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AF33 (30)</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latin typeface="Huawei Sans" panose="020C0503030203020204" pitchFamily="34" charset="0"/>
                          <a:ea typeface="方正兰亭黑简体" panose="02000000000000000000" pitchFamily="2" charset="-122"/>
                        </a:rPr>
                        <a:t>AF2</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AF21 (18)</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AF22 (20)</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AF23 (22)</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AF1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AF11 (10)</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AF12 (12)</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a:latin typeface="Huawei Sans" panose="020C0503030203020204" pitchFamily="34" charset="0"/>
                          <a:ea typeface="方正兰亭黑简体" panose="02000000000000000000" pitchFamily="2" charset="-122"/>
                        </a:rPr>
                        <a:t>AF13 (14)</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BE</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BE (0)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
        <p:nvSpPr>
          <p:cNvPr id="13"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9339788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E3A9EA-32C6-4B9B-9271-21E878F80400}"/>
              </a:ext>
            </a:extLst>
          </p:cNvPr>
          <p:cNvSpPr>
            <a:spLocks noGrp="1"/>
          </p:cNvSpPr>
          <p:nvPr>
            <p:ph type="title"/>
          </p:nvPr>
        </p:nvSpPr>
        <p:spPr bwMode="gray"/>
        <p:txBody>
          <a:bodyPr/>
          <a:lstStyle/>
          <a:p>
            <a:r>
              <a:rPr lang="en-US"/>
              <a:t>Traffic Policing and Traffic Shaping</a:t>
            </a:r>
            <a:endParaRPr lang="en-US" dirty="0"/>
          </a:p>
        </p:txBody>
      </p:sp>
      <p:sp>
        <p:nvSpPr>
          <p:cNvPr id="3" name="文本占位符 2">
            <a:extLst>
              <a:ext uri="{FF2B5EF4-FFF2-40B4-BE49-F238E27FC236}">
                <a16:creationId xmlns="" xmlns:a16="http://schemas.microsoft.com/office/drawing/2014/main" id="{84D35349-B4C8-4A90-B182-1D936275DC2E}"/>
              </a:ext>
            </a:extLst>
          </p:cNvPr>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Both traffic policing and traffic shaping are traffic rate limiting technologies. The former monitors the incoming traffic of a device and limits the incoming traffic rate to a permitted range. If the traffic rate is too high, excess packets are discarded or the packet priorities are re-set. Traffic shaping controls the rate of outgoing packets, so that packets can be sent at an even rate.</a:t>
            </a:r>
          </a:p>
          <a:p>
            <a:pPr>
              <a:lnSpc>
                <a:spcPct val="120000"/>
              </a:lnSpc>
            </a:pPr>
            <a:r>
              <a:rPr lang="en-US" sz="1400" dirty="0">
                <a:sym typeface="Huawei Sans" panose="020C0503030203020204" pitchFamily="34" charset="0"/>
              </a:rPr>
              <a:t>Both traffic policing and traffic shaping use the token bucket algorithm to evaluate the traffic rate.</a:t>
            </a:r>
          </a:p>
        </p:txBody>
      </p:sp>
      <p:sp>
        <p:nvSpPr>
          <p:cNvPr id="4" name="五边形 63">
            <a:extLst>
              <a:ext uri="{FF2B5EF4-FFF2-40B4-BE49-F238E27FC236}">
                <a16:creationId xmlns="" xmlns:a16="http://schemas.microsoft.com/office/drawing/2014/main" id="{AACE6A16-8CD1-44E5-B480-B679561641DC}"/>
              </a:ext>
            </a:extLst>
          </p:cNvPr>
          <p:cNvSpPr/>
          <p:nvPr/>
        </p:nvSpPr>
        <p:spPr bwMode="gray">
          <a:xfrm>
            <a:off x="5841169" y="4181335"/>
            <a:ext cx="3947841" cy="1975853"/>
          </a:xfrm>
          <a:prstGeom prst="homePlate">
            <a:avLst>
              <a:gd name="adj" fmla="val 12894"/>
            </a:avLst>
          </a:prstGeom>
          <a:solidFill>
            <a:schemeClr val="bg1">
              <a:lumMod val="95000"/>
            </a:schemeClr>
          </a:solidFill>
          <a:ln w="9525" cap="flat" cmpd="sng" algn="ctr">
            <a:solidFill>
              <a:schemeClr val="bg1">
                <a:lumMod val="65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右箭头标注 23">
            <a:extLst>
              <a:ext uri="{FF2B5EF4-FFF2-40B4-BE49-F238E27FC236}">
                <a16:creationId xmlns="" xmlns:a16="http://schemas.microsoft.com/office/drawing/2014/main" id="{54CDE838-8C59-44A5-97C5-5DC1615CF247}"/>
              </a:ext>
            </a:extLst>
          </p:cNvPr>
          <p:cNvSpPr/>
          <p:nvPr/>
        </p:nvSpPr>
        <p:spPr bwMode="gray">
          <a:xfrm>
            <a:off x="1376719" y="4900718"/>
            <a:ext cx="1733077" cy="731052"/>
          </a:xfrm>
          <a:prstGeom prst="rightArrowCallout">
            <a:avLst>
              <a:gd name="adj1" fmla="val 23271"/>
              <a:gd name="adj2" fmla="val 25000"/>
              <a:gd name="adj3" fmla="val 19073"/>
              <a:gd name="adj4" fmla="val 75831"/>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classification and marking</a:t>
            </a:r>
          </a:p>
        </p:txBody>
      </p:sp>
      <p:sp>
        <p:nvSpPr>
          <p:cNvPr id="6" name="椭圆 5">
            <a:extLst>
              <a:ext uri="{FF2B5EF4-FFF2-40B4-BE49-F238E27FC236}">
                <a16:creationId xmlns="" xmlns:a16="http://schemas.microsoft.com/office/drawing/2014/main" id="{3537BE26-4433-43CF-BB7B-C660AEE19EED}"/>
              </a:ext>
            </a:extLst>
          </p:cNvPr>
          <p:cNvSpPr/>
          <p:nvPr/>
        </p:nvSpPr>
        <p:spPr bwMode="gray">
          <a:xfrm>
            <a:off x="6119000" y="5140128"/>
            <a:ext cx="360283" cy="248220"/>
          </a:xfrm>
          <a:prstGeom prst="ellipse">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39">
            <a:extLst>
              <a:ext uri="{FF2B5EF4-FFF2-40B4-BE49-F238E27FC236}">
                <a16:creationId xmlns="" xmlns:a16="http://schemas.microsoft.com/office/drawing/2014/main" id="{5C8A7560-92F9-4BE6-A6D1-2A1E93F62699}"/>
              </a:ext>
            </a:extLst>
          </p:cNvPr>
          <p:cNvSpPr/>
          <p:nvPr/>
        </p:nvSpPr>
        <p:spPr bwMode="gray">
          <a:xfrm>
            <a:off x="6919632" y="4687141"/>
            <a:ext cx="800542" cy="198553"/>
          </a:xfrm>
          <a:prstGeom prst="roundRect">
            <a:avLst/>
          </a:prstGeom>
          <a:noFill/>
          <a:ln w="9525" cap="flat" cmpd="sng" algn="ctr">
            <a:solidFill>
              <a:srgbClr val="E28189"/>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Queue 0</a:t>
            </a:r>
          </a:p>
        </p:txBody>
      </p:sp>
      <p:sp>
        <p:nvSpPr>
          <p:cNvPr id="8" name="圆角矩形 40">
            <a:extLst>
              <a:ext uri="{FF2B5EF4-FFF2-40B4-BE49-F238E27FC236}">
                <a16:creationId xmlns="" xmlns:a16="http://schemas.microsoft.com/office/drawing/2014/main" id="{C4A3D8BA-5000-4C94-8B59-3FCCF0D4B58C}"/>
              </a:ext>
            </a:extLst>
          </p:cNvPr>
          <p:cNvSpPr/>
          <p:nvPr/>
        </p:nvSpPr>
        <p:spPr bwMode="gray">
          <a:xfrm>
            <a:off x="6919632" y="4942031"/>
            <a:ext cx="800542" cy="198553"/>
          </a:xfrm>
          <a:prstGeom prst="roundRect">
            <a:avLst/>
          </a:prstGeom>
          <a:noFill/>
          <a:ln w="9525" cap="flat" cmpd="sng" algn="ctr">
            <a:solidFill>
              <a:srgbClr val="AFD89C"/>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9" name="圆角矩形 41">
            <a:extLst>
              <a:ext uri="{FF2B5EF4-FFF2-40B4-BE49-F238E27FC236}">
                <a16:creationId xmlns="" xmlns:a16="http://schemas.microsoft.com/office/drawing/2014/main" id="{2D6ED310-E38C-4BF5-99F4-E934D117A216}"/>
              </a:ext>
            </a:extLst>
          </p:cNvPr>
          <p:cNvSpPr/>
          <p:nvPr/>
        </p:nvSpPr>
        <p:spPr bwMode="gray">
          <a:xfrm>
            <a:off x="6919632" y="5233224"/>
            <a:ext cx="800542" cy="198553"/>
          </a:xfrm>
          <a:prstGeom prst="roundRect">
            <a:avLst/>
          </a:prstGeom>
          <a:noFill/>
          <a:ln w="9525" cap="flat" cmpd="sng" algn="ctr">
            <a:solidFill>
              <a:srgbClr val="FDE397"/>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2</a:t>
            </a:r>
          </a:p>
        </p:txBody>
      </p:sp>
      <p:sp>
        <p:nvSpPr>
          <p:cNvPr id="10" name="圆角矩形 42">
            <a:extLst>
              <a:ext uri="{FF2B5EF4-FFF2-40B4-BE49-F238E27FC236}">
                <a16:creationId xmlns="" xmlns:a16="http://schemas.microsoft.com/office/drawing/2014/main" id="{07ACDDC2-CCE4-4254-BB6D-F73F8D0E109F}"/>
              </a:ext>
            </a:extLst>
          </p:cNvPr>
          <p:cNvSpPr/>
          <p:nvPr/>
        </p:nvSpPr>
        <p:spPr bwMode="gray">
          <a:xfrm>
            <a:off x="6919632" y="5711513"/>
            <a:ext cx="800631" cy="198576"/>
          </a:xfrm>
          <a:prstGeom prst="roundRect">
            <a:avLst/>
          </a:prstGeom>
          <a:noFill/>
          <a:ln w="9525" cap="flat" cmpd="sng" algn="ctr">
            <a:solidFill>
              <a:srgbClr val="94DAE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N</a:t>
            </a:r>
          </a:p>
        </p:txBody>
      </p:sp>
      <p:sp>
        <p:nvSpPr>
          <p:cNvPr id="11" name="文本框 10">
            <a:extLst>
              <a:ext uri="{FF2B5EF4-FFF2-40B4-BE49-F238E27FC236}">
                <a16:creationId xmlns="" xmlns:a16="http://schemas.microsoft.com/office/drawing/2014/main" id="{003889C6-44C1-460F-BA5B-14A2F23BD08B}"/>
              </a:ext>
            </a:extLst>
          </p:cNvPr>
          <p:cNvSpPr txBox="1"/>
          <p:nvPr/>
        </p:nvSpPr>
        <p:spPr bwMode="gray">
          <a:xfrm>
            <a:off x="7159107" y="5377035"/>
            <a:ext cx="316781"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12" name="直接箭头连接符 11">
            <a:extLst>
              <a:ext uri="{FF2B5EF4-FFF2-40B4-BE49-F238E27FC236}">
                <a16:creationId xmlns="" xmlns:a16="http://schemas.microsoft.com/office/drawing/2014/main" id="{40FAFD10-CA14-49B5-A119-63A7A2B6B7E3}"/>
              </a:ext>
            </a:extLst>
          </p:cNvPr>
          <p:cNvCxnSpPr>
            <a:stCxn id="6" idx="0"/>
            <a:endCxn id="7" idx="1"/>
          </p:cNvCxnSpPr>
          <p:nvPr/>
        </p:nvCxnSpPr>
        <p:spPr bwMode="gray">
          <a:xfrm flipV="1">
            <a:off x="6299143" y="4786418"/>
            <a:ext cx="620489" cy="3537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a:extLst>
              <a:ext uri="{FF2B5EF4-FFF2-40B4-BE49-F238E27FC236}">
                <a16:creationId xmlns="" xmlns:a16="http://schemas.microsoft.com/office/drawing/2014/main" id="{C7BB7A43-2047-427C-A5DD-2AF90B8E17E8}"/>
              </a:ext>
            </a:extLst>
          </p:cNvPr>
          <p:cNvCxnSpPr>
            <a:stCxn id="6" idx="7"/>
            <a:endCxn id="8" idx="1"/>
          </p:cNvCxnSpPr>
          <p:nvPr/>
        </p:nvCxnSpPr>
        <p:spPr bwMode="gray">
          <a:xfrm flipV="1">
            <a:off x="6426522" y="5041308"/>
            <a:ext cx="493110" cy="13517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4" name="直接箭头连接符 13">
            <a:extLst>
              <a:ext uri="{FF2B5EF4-FFF2-40B4-BE49-F238E27FC236}">
                <a16:creationId xmlns="" xmlns:a16="http://schemas.microsoft.com/office/drawing/2014/main" id="{44C853CA-1AA2-4C6C-A6F2-BA84040580CC}"/>
              </a:ext>
            </a:extLst>
          </p:cNvPr>
          <p:cNvCxnSpPr>
            <a:stCxn id="6" idx="6"/>
            <a:endCxn id="9" idx="1"/>
          </p:cNvCxnSpPr>
          <p:nvPr/>
        </p:nvCxnSpPr>
        <p:spPr bwMode="gray">
          <a:xfrm>
            <a:off x="6479285" y="5264238"/>
            <a:ext cx="440347" cy="682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5" name="直接箭头连接符 14">
            <a:extLst>
              <a:ext uri="{FF2B5EF4-FFF2-40B4-BE49-F238E27FC236}">
                <a16:creationId xmlns="" xmlns:a16="http://schemas.microsoft.com/office/drawing/2014/main" id="{CAF15AF5-8A19-4BDA-8A62-89C6C07B0BE0}"/>
              </a:ext>
            </a:extLst>
          </p:cNvPr>
          <p:cNvCxnSpPr>
            <a:stCxn id="6" idx="5"/>
          </p:cNvCxnSpPr>
          <p:nvPr/>
        </p:nvCxnSpPr>
        <p:spPr bwMode="gray">
          <a:xfrm>
            <a:off x="6426522" y="5351996"/>
            <a:ext cx="453078" cy="23540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6" name="直接箭头连接符 15">
            <a:extLst>
              <a:ext uri="{FF2B5EF4-FFF2-40B4-BE49-F238E27FC236}">
                <a16:creationId xmlns="" xmlns:a16="http://schemas.microsoft.com/office/drawing/2014/main" id="{A9383000-D28F-45ED-954C-E50B52D87E3A}"/>
              </a:ext>
            </a:extLst>
          </p:cNvPr>
          <p:cNvCxnSpPr>
            <a:stCxn id="6" idx="4"/>
            <a:endCxn id="10" idx="1"/>
          </p:cNvCxnSpPr>
          <p:nvPr/>
        </p:nvCxnSpPr>
        <p:spPr bwMode="gray">
          <a:xfrm>
            <a:off x="6299143" y="5388348"/>
            <a:ext cx="620489" cy="422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右箭头标注 71">
            <a:extLst>
              <a:ext uri="{FF2B5EF4-FFF2-40B4-BE49-F238E27FC236}">
                <a16:creationId xmlns="" xmlns:a16="http://schemas.microsoft.com/office/drawing/2014/main" id="{37A50B5B-7D8D-4136-94C3-00F02C5E6EE6}"/>
              </a:ext>
            </a:extLst>
          </p:cNvPr>
          <p:cNvSpPr/>
          <p:nvPr/>
        </p:nvSpPr>
        <p:spPr bwMode="gray">
          <a:xfrm>
            <a:off x="9097834" y="4984739"/>
            <a:ext cx="415937" cy="506464"/>
          </a:xfrm>
          <a:prstGeom prst="rightArrowCallout">
            <a:avLst>
              <a:gd name="adj1" fmla="val 23271"/>
              <a:gd name="adj2" fmla="val 25000"/>
              <a:gd name="adj3" fmla="val 25000"/>
              <a:gd name="adj4" fmla="val 71696"/>
            </a:avLst>
          </a:prstGeom>
          <a:solidFill>
            <a:srgbClr val="BEE9E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右箭头标注 74">
            <a:extLst>
              <a:ext uri="{FF2B5EF4-FFF2-40B4-BE49-F238E27FC236}">
                <a16:creationId xmlns="" xmlns:a16="http://schemas.microsoft.com/office/drawing/2014/main" id="{F205723C-6C2B-4FF2-A8BE-2CCB3DC15B10}"/>
              </a:ext>
            </a:extLst>
          </p:cNvPr>
          <p:cNvSpPr/>
          <p:nvPr/>
        </p:nvSpPr>
        <p:spPr bwMode="gray">
          <a:xfrm>
            <a:off x="4514851" y="4900718"/>
            <a:ext cx="1606644" cy="731052"/>
          </a:xfrm>
          <a:prstGeom prst="rightArrowCallout">
            <a:avLst>
              <a:gd name="adj1" fmla="val 23271"/>
              <a:gd name="adj2" fmla="val 19073"/>
              <a:gd name="adj3" fmla="val 28952"/>
              <a:gd name="adj4" fmla="val 71276"/>
            </a:avLst>
          </a:prstGeom>
          <a:solidFill>
            <a:schemeClr val="bg1"/>
          </a:solidFill>
          <a:ln w="9525" cap="flat" cmpd="sng" algn="ctr">
            <a:solidFill>
              <a:schemeClr val="tx1">
                <a:lumMod val="75000"/>
                <a:lumOff val="2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processing...</a:t>
            </a:r>
          </a:p>
        </p:txBody>
      </p:sp>
      <p:sp>
        <p:nvSpPr>
          <p:cNvPr id="19" name="文本框 18">
            <a:extLst>
              <a:ext uri="{FF2B5EF4-FFF2-40B4-BE49-F238E27FC236}">
                <a16:creationId xmlns="" xmlns:a16="http://schemas.microsoft.com/office/drawing/2014/main" id="{8DC02A51-D58B-430D-AE62-63B5609A8808}"/>
              </a:ext>
            </a:extLst>
          </p:cNvPr>
          <p:cNvSpPr txBox="1"/>
          <p:nvPr/>
        </p:nvSpPr>
        <p:spPr bwMode="gray">
          <a:xfrm>
            <a:off x="5884830" y="5858888"/>
            <a:ext cx="207527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Congestion avoidance</a:t>
            </a:r>
          </a:p>
        </p:txBody>
      </p:sp>
      <p:sp>
        <p:nvSpPr>
          <p:cNvPr id="20" name="文本框 19">
            <a:extLst>
              <a:ext uri="{FF2B5EF4-FFF2-40B4-BE49-F238E27FC236}">
                <a16:creationId xmlns="" xmlns:a16="http://schemas.microsoft.com/office/drawing/2014/main" id="{23339970-3C86-4FBF-9B10-18D4D0D9E841}"/>
              </a:ext>
            </a:extLst>
          </p:cNvPr>
          <p:cNvSpPr txBox="1"/>
          <p:nvPr/>
        </p:nvSpPr>
        <p:spPr bwMode="gray">
          <a:xfrm rot="20019922">
            <a:off x="5786766" y="4653416"/>
            <a:ext cx="1184914"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Entering queues</a:t>
            </a:r>
          </a:p>
        </p:txBody>
      </p:sp>
      <p:grpSp>
        <p:nvGrpSpPr>
          <p:cNvPr id="21" name="组合 20">
            <a:extLst>
              <a:ext uri="{FF2B5EF4-FFF2-40B4-BE49-F238E27FC236}">
                <a16:creationId xmlns="" xmlns:a16="http://schemas.microsoft.com/office/drawing/2014/main" id="{9FEAE1CC-2780-433E-8706-08244B36987D}"/>
              </a:ext>
            </a:extLst>
          </p:cNvPr>
          <p:cNvGrpSpPr/>
          <p:nvPr/>
        </p:nvGrpSpPr>
        <p:grpSpPr bwMode="gray">
          <a:xfrm>
            <a:off x="8000484" y="4668989"/>
            <a:ext cx="600473" cy="1241098"/>
            <a:chOff x="9804412" y="2852936"/>
            <a:chExt cx="540060" cy="1800200"/>
          </a:xfrm>
          <a:solidFill>
            <a:schemeClr val="bg1"/>
          </a:solidFill>
        </p:grpSpPr>
        <p:grpSp>
          <p:nvGrpSpPr>
            <p:cNvPr id="22" name="组合 21">
              <a:extLst>
                <a:ext uri="{FF2B5EF4-FFF2-40B4-BE49-F238E27FC236}">
                  <a16:creationId xmlns="" xmlns:a16="http://schemas.microsoft.com/office/drawing/2014/main" id="{56618D23-003E-4CBE-9B5F-D7BB2BF7A0AD}"/>
                </a:ext>
              </a:extLst>
            </p:cNvPr>
            <p:cNvGrpSpPr/>
            <p:nvPr/>
          </p:nvGrpSpPr>
          <p:grpSpPr bwMode="gray">
            <a:xfrm>
              <a:off x="9804412" y="2852936"/>
              <a:ext cx="540060" cy="1800200"/>
              <a:chOff x="7032104" y="2852936"/>
              <a:chExt cx="540060" cy="1800200"/>
            </a:xfrm>
            <a:grpFill/>
          </p:grpSpPr>
          <p:sp>
            <p:nvSpPr>
              <p:cNvPr id="24" name="圆角矩形 78">
                <a:extLst>
                  <a:ext uri="{FF2B5EF4-FFF2-40B4-BE49-F238E27FC236}">
                    <a16:creationId xmlns="" xmlns:a16="http://schemas.microsoft.com/office/drawing/2014/main" id="{A68F3FF0-5F82-4793-A213-3A5CA95BE2F0}"/>
                  </a:ext>
                </a:extLst>
              </p:cNvPr>
              <p:cNvSpPr/>
              <p:nvPr/>
            </p:nvSpPr>
            <p:spPr bwMode="gray">
              <a:xfrm>
                <a:off x="7032104" y="2852936"/>
                <a:ext cx="540060" cy="1800200"/>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 xmlns:a16="http://schemas.microsoft.com/office/drawing/2014/main" id="{19B217A3-0157-4A40-8BF9-FB5586166ACC}"/>
                  </a:ext>
                </a:extLst>
              </p:cNvPr>
              <p:cNvSpPr txBox="1"/>
              <p:nvPr/>
            </p:nvSpPr>
            <p:spPr bwMode="gray">
              <a:xfrm rot="16200000">
                <a:off x="6543320" y="3586912"/>
                <a:ext cx="1638333" cy="258850"/>
              </a:xfrm>
              <a:prstGeom prst="rect">
                <a:avLst/>
              </a:prstGeom>
              <a:grp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Scheduling</a:t>
                </a:r>
              </a:p>
              <a:p>
                <a:pPr algn="ctr" fontAlgn="ct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 name="任意多边形 81">
              <a:extLst>
                <a:ext uri="{FF2B5EF4-FFF2-40B4-BE49-F238E27FC236}">
                  <a16:creationId xmlns="" xmlns:a16="http://schemas.microsoft.com/office/drawing/2014/main" id="{61762940-0B0D-4AF0-9E52-193502B2A815}"/>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grp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6" name="直接箭头连接符 25">
            <a:extLst>
              <a:ext uri="{FF2B5EF4-FFF2-40B4-BE49-F238E27FC236}">
                <a16:creationId xmlns="" xmlns:a16="http://schemas.microsoft.com/office/drawing/2014/main" id="{7A815091-AD8E-44EE-BA56-6218FA5604A9}"/>
              </a:ext>
            </a:extLst>
          </p:cNvPr>
          <p:cNvCxnSpPr/>
          <p:nvPr/>
        </p:nvCxnSpPr>
        <p:spPr bwMode="gray">
          <a:xfrm>
            <a:off x="7720263" y="479309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7" name="直接箭头连接符 26">
            <a:extLst>
              <a:ext uri="{FF2B5EF4-FFF2-40B4-BE49-F238E27FC236}">
                <a16:creationId xmlns="" xmlns:a16="http://schemas.microsoft.com/office/drawing/2014/main" id="{3A2BABB5-6E94-468E-8B80-2924F7549CAD}"/>
              </a:ext>
            </a:extLst>
          </p:cNvPr>
          <p:cNvCxnSpPr/>
          <p:nvPr/>
        </p:nvCxnSpPr>
        <p:spPr bwMode="gray">
          <a:xfrm>
            <a:off x="7720263" y="504131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8" name="直接箭头连接符 27">
            <a:extLst>
              <a:ext uri="{FF2B5EF4-FFF2-40B4-BE49-F238E27FC236}">
                <a16:creationId xmlns="" xmlns:a16="http://schemas.microsoft.com/office/drawing/2014/main" id="{95A1F913-93D0-41C2-8F5C-814058A253CE}"/>
              </a:ext>
            </a:extLst>
          </p:cNvPr>
          <p:cNvCxnSpPr/>
          <p:nvPr/>
        </p:nvCxnSpPr>
        <p:spPr bwMode="gray">
          <a:xfrm>
            <a:off x="7720263" y="5339182"/>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9" name="直接箭头连接符 28">
            <a:extLst>
              <a:ext uri="{FF2B5EF4-FFF2-40B4-BE49-F238E27FC236}">
                <a16:creationId xmlns="" xmlns:a16="http://schemas.microsoft.com/office/drawing/2014/main" id="{D0EC7898-934F-4C65-A282-137EF60AAAAE}"/>
              </a:ext>
            </a:extLst>
          </p:cNvPr>
          <p:cNvCxnSpPr/>
          <p:nvPr/>
        </p:nvCxnSpPr>
        <p:spPr bwMode="gray">
          <a:xfrm>
            <a:off x="7720263" y="5810799"/>
            <a:ext cx="2802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0" name="文本框 29">
            <a:extLst>
              <a:ext uri="{FF2B5EF4-FFF2-40B4-BE49-F238E27FC236}">
                <a16:creationId xmlns="" xmlns:a16="http://schemas.microsoft.com/office/drawing/2014/main" id="{4D5B36A5-7BDD-451D-94C8-E186548DCE90}"/>
              </a:ext>
            </a:extLst>
          </p:cNvPr>
          <p:cNvSpPr txBox="1"/>
          <p:nvPr/>
        </p:nvSpPr>
        <p:spPr bwMode="gray">
          <a:xfrm>
            <a:off x="6291947" y="4256672"/>
            <a:ext cx="202927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Congestion management</a:t>
            </a:r>
          </a:p>
        </p:txBody>
      </p:sp>
      <p:sp>
        <p:nvSpPr>
          <p:cNvPr id="31" name="文本框 30">
            <a:extLst>
              <a:ext uri="{FF2B5EF4-FFF2-40B4-BE49-F238E27FC236}">
                <a16:creationId xmlns="" xmlns:a16="http://schemas.microsoft.com/office/drawing/2014/main" id="{B03FA2BA-D523-4B5C-BC5A-B4AEC722EBAE}"/>
              </a:ext>
            </a:extLst>
          </p:cNvPr>
          <p:cNvSpPr txBox="1"/>
          <p:nvPr/>
        </p:nvSpPr>
        <p:spPr bwMode="gray">
          <a:xfrm>
            <a:off x="8464620" y="5666846"/>
            <a:ext cx="143468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Traffic shaping</a:t>
            </a:r>
          </a:p>
        </p:txBody>
      </p:sp>
      <p:cxnSp>
        <p:nvCxnSpPr>
          <p:cNvPr id="32" name="直接箭头连接符 31">
            <a:extLst>
              <a:ext uri="{FF2B5EF4-FFF2-40B4-BE49-F238E27FC236}">
                <a16:creationId xmlns="" xmlns:a16="http://schemas.microsoft.com/office/drawing/2014/main" id="{EC732B04-4C8D-41B7-93A8-BC284EA08AF5}"/>
              </a:ext>
            </a:extLst>
          </p:cNvPr>
          <p:cNvCxnSpPr>
            <a:cxnSpLocks/>
          </p:cNvCxnSpPr>
          <p:nvPr/>
        </p:nvCxnSpPr>
        <p:spPr bwMode="gray">
          <a:xfrm>
            <a:off x="8600957" y="4817922"/>
            <a:ext cx="496878" cy="24955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直接箭头连接符 32">
            <a:extLst>
              <a:ext uri="{FF2B5EF4-FFF2-40B4-BE49-F238E27FC236}">
                <a16:creationId xmlns="" xmlns:a16="http://schemas.microsoft.com/office/drawing/2014/main" id="{1C9F79D6-2C3B-4D3A-8C07-0A704A81A312}"/>
              </a:ext>
            </a:extLst>
          </p:cNvPr>
          <p:cNvCxnSpPr>
            <a:cxnSpLocks/>
          </p:cNvCxnSpPr>
          <p:nvPr/>
        </p:nvCxnSpPr>
        <p:spPr bwMode="gray">
          <a:xfrm>
            <a:off x="8600957" y="5066141"/>
            <a:ext cx="496878" cy="11033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4" name="直接箭头连接符 33">
            <a:extLst>
              <a:ext uri="{FF2B5EF4-FFF2-40B4-BE49-F238E27FC236}">
                <a16:creationId xmlns="" xmlns:a16="http://schemas.microsoft.com/office/drawing/2014/main" id="{B8BEEA8B-4104-489B-8AEA-6688358EBA7E}"/>
              </a:ext>
            </a:extLst>
          </p:cNvPr>
          <p:cNvCxnSpPr>
            <a:cxnSpLocks/>
          </p:cNvCxnSpPr>
          <p:nvPr/>
        </p:nvCxnSpPr>
        <p:spPr bwMode="gray">
          <a:xfrm flipV="1">
            <a:off x="8606692" y="5269492"/>
            <a:ext cx="491143" cy="1241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5" name="直接箭头连接符 34">
            <a:extLst>
              <a:ext uri="{FF2B5EF4-FFF2-40B4-BE49-F238E27FC236}">
                <a16:creationId xmlns="" xmlns:a16="http://schemas.microsoft.com/office/drawing/2014/main" id="{66232A72-0F0D-4387-933A-4773335F66C5}"/>
              </a:ext>
            </a:extLst>
          </p:cNvPr>
          <p:cNvCxnSpPr>
            <a:cxnSpLocks/>
          </p:cNvCxnSpPr>
          <p:nvPr/>
        </p:nvCxnSpPr>
        <p:spPr bwMode="gray">
          <a:xfrm flipV="1">
            <a:off x="8600957" y="5388348"/>
            <a:ext cx="491143" cy="39810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6" name="文本框 35">
            <a:extLst>
              <a:ext uri="{FF2B5EF4-FFF2-40B4-BE49-F238E27FC236}">
                <a16:creationId xmlns="" xmlns:a16="http://schemas.microsoft.com/office/drawing/2014/main" id="{2822A077-3DE0-41AE-A08F-B9BE4B3B1FEE}"/>
              </a:ext>
            </a:extLst>
          </p:cNvPr>
          <p:cNvSpPr txBox="1"/>
          <p:nvPr/>
        </p:nvSpPr>
        <p:spPr bwMode="gray">
          <a:xfrm rot="1861776">
            <a:off x="8300133" y="4486571"/>
            <a:ext cx="129164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solidFill>
                  <a:schemeClr val="accent5">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Leaving queues</a:t>
            </a:r>
          </a:p>
        </p:txBody>
      </p:sp>
      <p:sp>
        <p:nvSpPr>
          <p:cNvPr id="37" name="右箭头标注 61">
            <a:extLst>
              <a:ext uri="{FF2B5EF4-FFF2-40B4-BE49-F238E27FC236}">
                <a16:creationId xmlns="" xmlns:a16="http://schemas.microsoft.com/office/drawing/2014/main" id="{E03DA51F-F079-4552-A029-F68407A25BFB}"/>
              </a:ext>
            </a:extLst>
          </p:cNvPr>
          <p:cNvSpPr/>
          <p:nvPr/>
        </p:nvSpPr>
        <p:spPr bwMode="gray">
          <a:xfrm>
            <a:off x="3119321" y="4900718"/>
            <a:ext cx="1395530" cy="731052"/>
          </a:xfrm>
          <a:prstGeom prst="rightArrowCallout">
            <a:avLst>
              <a:gd name="adj1" fmla="val 23271"/>
              <a:gd name="adj2" fmla="val 25000"/>
              <a:gd name="adj3" fmla="val 25000"/>
              <a:gd name="adj4" fmla="val 71696"/>
            </a:avLst>
          </a:prstGeom>
          <a:solidFill>
            <a:srgbClr val="BEE9E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latin typeface="Huawei Sans" panose="020C0503030203020204" pitchFamily="34" charset="0"/>
                <a:ea typeface="方正兰亭黑简体" panose="02000000000000000000" pitchFamily="2" charset="-122"/>
                <a:sym typeface="Huawei Sans" panose="020C0503030203020204" pitchFamily="34" charset="0"/>
              </a:rPr>
              <a:t>Traffic policing</a:t>
            </a: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38" name="直接箭头连接符 37">
            <a:extLst>
              <a:ext uri="{FF2B5EF4-FFF2-40B4-BE49-F238E27FC236}">
                <a16:creationId xmlns="" xmlns:a16="http://schemas.microsoft.com/office/drawing/2014/main" id="{0C98996B-EE01-4205-87F4-CF027064DB31}"/>
              </a:ext>
            </a:extLst>
          </p:cNvPr>
          <p:cNvCxnSpPr/>
          <p:nvPr/>
        </p:nvCxnSpPr>
        <p:spPr bwMode="gray">
          <a:xfrm>
            <a:off x="566373" y="526949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469B251D-4D84-4A41-AD55-A255D61BD51E}"/>
              </a:ext>
            </a:extLst>
          </p:cNvPr>
          <p:cNvSpPr txBox="1"/>
          <p:nvPr/>
        </p:nvSpPr>
        <p:spPr bwMode="gray">
          <a:xfrm>
            <a:off x="295268" y="4713552"/>
            <a:ext cx="135255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Incoming traffic</a:t>
            </a:r>
          </a:p>
        </p:txBody>
      </p:sp>
      <p:cxnSp>
        <p:nvCxnSpPr>
          <p:cNvPr id="40" name="直接箭头连接符 39">
            <a:extLst>
              <a:ext uri="{FF2B5EF4-FFF2-40B4-BE49-F238E27FC236}">
                <a16:creationId xmlns="" xmlns:a16="http://schemas.microsoft.com/office/drawing/2014/main" id="{623E433D-7107-4888-BC68-BF4E8C9B8FE9}"/>
              </a:ext>
            </a:extLst>
          </p:cNvPr>
          <p:cNvCxnSpPr/>
          <p:nvPr/>
        </p:nvCxnSpPr>
        <p:spPr bwMode="gray">
          <a:xfrm>
            <a:off x="9789010" y="526949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CAB532ED-6A8B-4C40-BF1E-727D9C3F88D7}"/>
              </a:ext>
            </a:extLst>
          </p:cNvPr>
          <p:cNvSpPr txBox="1"/>
          <p:nvPr/>
        </p:nvSpPr>
        <p:spPr bwMode="gray">
          <a:xfrm>
            <a:off x="9629309" y="4725828"/>
            <a:ext cx="12398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Outgoing traffic</a:t>
            </a:r>
          </a:p>
        </p:txBody>
      </p:sp>
      <p:grpSp>
        <p:nvGrpSpPr>
          <p:cNvPr id="46" name="组合 45">
            <a:extLst>
              <a:ext uri="{FF2B5EF4-FFF2-40B4-BE49-F238E27FC236}">
                <a16:creationId xmlns="" xmlns:a16="http://schemas.microsoft.com/office/drawing/2014/main" id="{EC2842D3-4CDD-4C88-B802-7F7F1FF3041E}"/>
              </a:ext>
            </a:extLst>
          </p:cNvPr>
          <p:cNvGrpSpPr/>
          <p:nvPr/>
        </p:nvGrpSpPr>
        <p:grpSpPr bwMode="gray">
          <a:xfrm>
            <a:off x="5893935" y="2232169"/>
            <a:ext cx="1330504" cy="1876802"/>
            <a:chOff x="5555940" y="3949987"/>
            <a:chExt cx="1800200" cy="2539353"/>
          </a:xfrm>
        </p:grpSpPr>
        <p:sp>
          <p:nvSpPr>
            <p:cNvPr id="47" name="矩形 46">
              <a:extLst>
                <a:ext uri="{FF2B5EF4-FFF2-40B4-BE49-F238E27FC236}">
                  <a16:creationId xmlns="" xmlns:a16="http://schemas.microsoft.com/office/drawing/2014/main" id="{78B50A2D-ED90-449B-B4C7-737C818325D7}"/>
                </a:ext>
              </a:extLst>
            </p:cNvPr>
            <p:cNvSpPr/>
            <p:nvPr/>
          </p:nvSpPr>
          <p:spPr bwMode="gray">
            <a:xfrm>
              <a:off x="5555940" y="4367729"/>
              <a:ext cx="1800200" cy="2121611"/>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流程图: 磁盘 47">
              <a:extLst>
                <a:ext uri="{FF2B5EF4-FFF2-40B4-BE49-F238E27FC236}">
                  <a16:creationId xmlns="" xmlns:a16="http://schemas.microsoft.com/office/drawing/2014/main" id="{04492D11-0B08-48D5-9C55-80936BDC40D0}"/>
                </a:ext>
              </a:extLst>
            </p:cNvPr>
            <p:cNvSpPr/>
            <p:nvPr/>
          </p:nvSpPr>
          <p:spPr bwMode="gray">
            <a:xfrm>
              <a:off x="5863832" y="5595269"/>
              <a:ext cx="1309566"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a:extLst>
                <a:ext uri="{FF2B5EF4-FFF2-40B4-BE49-F238E27FC236}">
                  <a16:creationId xmlns="" xmlns:a16="http://schemas.microsoft.com/office/drawing/2014/main" id="{527ED9F7-39CB-4DF3-A5B0-48079F658087}"/>
                </a:ext>
              </a:extLst>
            </p:cNvPr>
            <p:cNvCxnSpPr>
              <a:endCxn id="48" idx="0"/>
            </p:cNvCxnSpPr>
            <p:nvPr/>
          </p:nvCxnSpPr>
          <p:spPr bwMode="gray">
            <a:xfrm>
              <a:off x="6466487" y="5389368"/>
              <a:ext cx="0" cy="438379"/>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0" name="矩形 49">
              <a:extLst>
                <a:ext uri="{FF2B5EF4-FFF2-40B4-BE49-F238E27FC236}">
                  <a16:creationId xmlns="" xmlns:a16="http://schemas.microsoft.com/office/drawing/2014/main" id="{DD2ECF4E-F92B-46F4-BB4C-AC0D52DE90E5}"/>
                </a:ext>
              </a:extLst>
            </p:cNvPr>
            <p:cNvSpPr/>
            <p:nvPr/>
          </p:nvSpPr>
          <p:spPr bwMode="gray">
            <a:xfrm>
              <a:off x="6358475" y="517326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a:extLst>
                <a:ext uri="{FF2B5EF4-FFF2-40B4-BE49-F238E27FC236}">
                  <a16:creationId xmlns="" xmlns:a16="http://schemas.microsoft.com/office/drawing/2014/main" id="{BBC0CDA6-0599-49C7-B5CA-F8BFA8FFEDCA}"/>
                </a:ext>
              </a:extLst>
            </p:cNvPr>
            <p:cNvSpPr/>
            <p:nvPr/>
          </p:nvSpPr>
          <p:spPr bwMode="gray">
            <a:xfrm>
              <a:off x="6358475" y="4957239"/>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449CA3FD-21D1-4A5B-98E0-D864E657D9F2}"/>
                </a:ext>
              </a:extLst>
            </p:cNvPr>
            <p:cNvSpPr txBox="1"/>
            <p:nvPr/>
          </p:nvSpPr>
          <p:spPr bwMode="gray">
            <a:xfrm>
              <a:off x="5985408" y="4599459"/>
              <a:ext cx="962159" cy="4114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Token</a:t>
              </a:r>
            </a:p>
          </p:txBody>
        </p:sp>
        <p:sp>
          <p:nvSpPr>
            <p:cNvPr id="53" name="文本框 52">
              <a:extLst>
                <a:ext uri="{FF2B5EF4-FFF2-40B4-BE49-F238E27FC236}">
                  <a16:creationId xmlns="" xmlns:a16="http://schemas.microsoft.com/office/drawing/2014/main" id="{FB3DB7AB-9A9C-4FE9-943F-5834C69B7AA5}"/>
                </a:ext>
              </a:extLst>
            </p:cNvPr>
            <p:cNvSpPr txBox="1"/>
            <p:nvPr/>
          </p:nvSpPr>
          <p:spPr bwMode="gray">
            <a:xfrm>
              <a:off x="5738632" y="5887679"/>
              <a:ext cx="1517083" cy="4114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Token bucket</a:t>
              </a:r>
            </a:p>
          </p:txBody>
        </p:sp>
        <p:sp>
          <p:nvSpPr>
            <p:cNvPr id="54" name="矩形 53">
              <a:extLst>
                <a:ext uri="{FF2B5EF4-FFF2-40B4-BE49-F238E27FC236}">
                  <a16:creationId xmlns="" xmlns:a16="http://schemas.microsoft.com/office/drawing/2014/main" id="{E1DD6E36-E09E-48A3-ACE0-DBD5EB38B66B}"/>
                </a:ext>
              </a:extLst>
            </p:cNvPr>
            <p:cNvSpPr/>
            <p:nvPr/>
          </p:nvSpPr>
          <p:spPr bwMode="gray">
            <a:xfrm>
              <a:off x="5555940" y="3949987"/>
              <a:ext cx="1800200" cy="703112"/>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defTabSz="914400" fontAlgn="ctr">
                <a:spcBef>
                  <a:spcPct val="0"/>
                </a:spcBef>
                <a:spcAft>
                  <a:spcPct val="0"/>
                </a:spcAft>
              </a:pPr>
              <a:r>
                <a:rPr lang="en-US" sz="14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Token bucket technology</a:t>
              </a:r>
            </a:p>
          </p:txBody>
        </p:sp>
      </p:grpSp>
      <p:sp>
        <p:nvSpPr>
          <p:cNvPr id="55" name="下箭头 82">
            <a:extLst>
              <a:ext uri="{FF2B5EF4-FFF2-40B4-BE49-F238E27FC236}">
                <a16:creationId xmlns="" xmlns:a16="http://schemas.microsoft.com/office/drawing/2014/main" id="{0BFDD920-1E9C-426C-B6D5-950DF9880ABF}"/>
              </a:ext>
            </a:extLst>
          </p:cNvPr>
          <p:cNvSpPr/>
          <p:nvPr/>
        </p:nvSpPr>
        <p:spPr bwMode="gray">
          <a:xfrm rot="13798075">
            <a:off x="4891521" y="3747422"/>
            <a:ext cx="285630" cy="854529"/>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下箭头 82">
            <a:extLst>
              <a:ext uri="{FF2B5EF4-FFF2-40B4-BE49-F238E27FC236}">
                <a16:creationId xmlns="" xmlns:a16="http://schemas.microsoft.com/office/drawing/2014/main" id="{E2C2E693-27AB-452B-B5B7-A29258E2677B}"/>
              </a:ext>
            </a:extLst>
          </p:cNvPr>
          <p:cNvSpPr/>
          <p:nvPr/>
        </p:nvSpPr>
        <p:spPr bwMode="gray">
          <a:xfrm rot="7482830">
            <a:off x="7837801" y="3571129"/>
            <a:ext cx="231440" cy="825205"/>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 xmlns:a16="http://schemas.microsoft.com/office/drawing/2014/main" id="{797FE292-EB7F-4BF5-B7E9-FC949D6538AB}"/>
              </a:ext>
            </a:extLst>
          </p:cNvPr>
          <p:cNvSpPr txBox="1"/>
          <p:nvPr/>
        </p:nvSpPr>
        <p:spPr bwMode="gray">
          <a:xfrm>
            <a:off x="7317497" y="2630647"/>
            <a:ext cx="2591336" cy="954107"/>
          </a:xfrm>
          <a:prstGeom prst="rect">
            <a:avLst/>
          </a:prstGeom>
          <a:noFill/>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token bucket evaluates traffic and determines whether packets meet forwarding conditions.</a:t>
            </a:r>
          </a:p>
        </p:txBody>
      </p:sp>
      <p:sp>
        <p:nvSpPr>
          <p:cNvPr id="57"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93372673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五边形 63">
            <a:extLst>
              <a:ext uri="{FF2B5EF4-FFF2-40B4-BE49-F238E27FC236}">
                <a16:creationId xmlns="" xmlns:a16="http://schemas.microsoft.com/office/drawing/2014/main" id="{057E4F3C-4C3A-4A8A-B412-39FA6D08F111}"/>
              </a:ext>
            </a:extLst>
          </p:cNvPr>
          <p:cNvSpPr/>
          <p:nvPr/>
        </p:nvSpPr>
        <p:spPr bwMode="gray">
          <a:xfrm>
            <a:off x="5807242" y="4108525"/>
            <a:ext cx="4517857" cy="2009218"/>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 xmlns:a16="http://schemas.microsoft.com/office/drawing/2014/main" id="{9EADA8CF-0FB6-41D5-A545-90CC64940382}"/>
              </a:ext>
            </a:extLst>
          </p:cNvPr>
          <p:cNvSpPr/>
          <p:nvPr/>
        </p:nvSpPr>
        <p:spPr bwMode="gray">
          <a:xfrm>
            <a:off x="6284800" y="5094206"/>
            <a:ext cx="396950" cy="264786"/>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39">
            <a:extLst>
              <a:ext uri="{FF2B5EF4-FFF2-40B4-BE49-F238E27FC236}">
                <a16:creationId xmlns="" xmlns:a16="http://schemas.microsoft.com/office/drawing/2014/main" id="{B465C6C8-CDA0-42B3-B8CC-CA91655B081C}"/>
              </a:ext>
            </a:extLst>
          </p:cNvPr>
          <p:cNvSpPr/>
          <p:nvPr/>
        </p:nvSpPr>
        <p:spPr bwMode="gray">
          <a:xfrm>
            <a:off x="7166914" y="4610986"/>
            <a:ext cx="882015" cy="211805"/>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Queue 0</a:t>
            </a:r>
          </a:p>
        </p:txBody>
      </p:sp>
      <p:sp>
        <p:nvSpPr>
          <p:cNvPr id="45" name="圆角矩形 40">
            <a:extLst>
              <a:ext uri="{FF2B5EF4-FFF2-40B4-BE49-F238E27FC236}">
                <a16:creationId xmlns="" xmlns:a16="http://schemas.microsoft.com/office/drawing/2014/main" id="{B08AC057-7411-471A-A9E4-A06057B1754C}"/>
              </a:ext>
            </a:extLst>
          </p:cNvPr>
          <p:cNvSpPr/>
          <p:nvPr/>
        </p:nvSpPr>
        <p:spPr bwMode="gray">
          <a:xfrm>
            <a:off x="7166914" y="4882888"/>
            <a:ext cx="882015" cy="211805"/>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46" name="圆角矩形 41">
            <a:extLst>
              <a:ext uri="{FF2B5EF4-FFF2-40B4-BE49-F238E27FC236}">
                <a16:creationId xmlns="" xmlns:a16="http://schemas.microsoft.com/office/drawing/2014/main" id="{021CEAD1-3BD2-4D2A-8969-BEC5501BA6DC}"/>
              </a:ext>
            </a:extLst>
          </p:cNvPr>
          <p:cNvSpPr/>
          <p:nvPr/>
        </p:nvSpPr>
        <p:spPr bwMode="gray">
          <a:xfrm>
            <a:off x="7166914" y="5193515"/>
            <a:ext cx="882015" cy="211805"/>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2</a:t>
            </a:r>
          </a:p>
        </p:txBody>
      </p:sp>
      <p:sp>
        <p:nvSpPr>
          <p:cNvPr id="47" name="圆角矩形 42">
            <a:extLst>
              <a:ext uri="{FF2B5EF4-FFF2-40B4-BE49-F238E27FC236}">
                <a16:creationId xmlns="" xmlns:a16="http://schemas.microsoft.com/office/drawing/2014/main" id="{8723EFFD-7EA3-419D-83E7-0B1713B52284}"/>
              </a:ext>
            </a:extLst>
          </p:cNvPr>
          <p:cNvSpPr/>
          <p:nvPr/>
        </p:nvSpPr>
        <p:spPr bwMode="gray">
          <a:xfrm>
            <a:off x="7166914" y="5703725"/>
            <a:ext cx="882113" cy="211829"/>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Queue N</a:t>
            </a:r>
          </a:p>
        </p:txBody>
      </p:sp>
      <p:sp>
        <p:nvSpPr>
          <p:cNvPr id="48" name="文本框 47">
            <a:extLst>
              <a:ext uri="{FF2B5EF4-FFF2-40B4-BE49-F238E27FC236}">
                <a16:creationId xmlns="" xmlns:a16="http://schemas.microsoft.com/office/drawing/2014/main" id="{ADE9EE95-6585-4FEE-A2D7-40E920D0C4F1}"/>
              </a:ext>
            </a:extLst>
          </p:cNvPr>
          <p:cNvSpPr txBox="1"/>
          <p:nvPr/>
        </p:nvSpPr>
        <p:spPr bwMode="gray">
          <a:xfrm>
            <a:off x="7437263" y="5341682"/>
            <a:ext cx="33601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49" name="直接箭头连接符 48">
            <a:extLst>
              <a:ext uri="{FF2B5EF4-FFF2-40B4-BE49-F238E27FC236}">
                <a16:creationId xmlns="" xmlns:a16="http://schemas.microsoft.com/office/drawing/2014/main" id="{90327F87-5084-475F-A496-F969015F5D0C}"/>
              </a:ext>
            </a:extLst>
          </p:cNvPr>
          <p:cNvCxnSpPr>
            <a:stCxn id="43" idx="0"/>
            <a:endCxn id="44" idx="1"/>
          </p:cNvCxnSpPr>
          <p:nvPr/>
        </p:nvCxnSpPr>
        <p:spPr bwMode="gray">
          <a:xfrm flipV="1">
            <a:off x="6483277" y="4716889"/>
            <a:ext cx="683638" cy="37731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0" name="直接箭头连接符 49">
            <a:extLst>
              <a:ext uri="{FF2B5EF4-FFF2-40B4-BE49-F238E27FC236}">
                <a16:creationId xmlns="" xmlns:a16="http://schemas.microsoft.com/office/drawing/2014/main" id="{6D6C03AD-A818-4534-8079-5AC4B3182DE6}"/>
              </a:ext>
            </a:extLst>
          </p:cNvPr>
          <p:cNvCxnSpPr>
            <a:stCxn id="43" idx="7"/>
            <a:endCxn id="45" idx="1"/>
          </p:cNvCxnSpPr>
          <p:nvPr/>
        </p:nvCxnSpPr>
        <p:spPr bwMode="gray">
          <a:xfrm flipV="1">
            <a:off x="6623619" y="4988790"/>
            <a:ext cx="543294" cy="144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1" name="直接箭头连接符 50">
            <a:extLst>
              <a:ext uri="{FF2B5EF4-FFF2-40B4-BE49-F238E27FC236}">
                <a16:creationId xmlns="" xmlns:a16="http://schemas.microsoft.com/office/drawing/2014/main" id="{1060E72B-9980-4FB7-8FA4-605AE5F77C2C}"/>
              </a:ext>
            </a:extLst>
          </p:cNvPr>
          <p:cNvCxnSpPr>
            <a:stCxn id="43" idx="6"/>
            <a:endCxn id="46" idx="1"/>
          </p:cNvCxnSpPr>
          <p:nvPr/>
        </p:nvCxnSpPr>
        <p:spPr bwMode="gray">
          <a:xfrm>
            <a:off x="6681752" y="5226599"/>
            <a:ext cx="485162" cy="728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a:extLst>
              <a:ext uri="{FF2B5EF4-FFF2-40B4-BE49-F238E27FC236}">
                <a16:creationId xmlns="" xmlns:a16="http://schemas.microsoft.com/office/drawing/2014/main" id="{77788597-D0F1-41CA-80CE-94E529D7FAC7}"/>
              </a:ext>
            </a:extLst>
          </p:cNvPr>
          <p:cNvCxnSpPr>
            <a:stCxn id="43" idx="5"/>
          </p:cNvCxnSpPr>
          <p:nvPr/>
        </p:nvCxnSpPr>
        <p:spPr bwMode="gray">
          <a:xfrm>
            <a:off x="6623619" y="5320215"/>
            <a:ext cx="499189" cy="25111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3" name="直接箭头连接符 52">
            <a:extLst>
              <a:ext uri="{FF2B5EF4-FFF2-40B4-BE49-F238E27FC236}">
                <a16:creationId xmlns="" xmlns:a16="http://schemas.microsoft.com/office/drawing/2014/main" id="{ED0BB949-316B-4200-AB40-B90CA2948025}"/>
              </a:ext>
            </a:extLst>
          </p:cNvPr>
          <p:cNvCxnSpPr>
            <a:stCxn id="43" idx="4"/>
            <a:endCxn id="47" idx="1"/>
          </p:cNvCxnSpPr>
          <p:nvPr/>
        </p:nvCxnSpPr>
        <p:spPr bwMode="gray">
          <a:xfrm>
            <a:off x="6483277" y="5358992"/>
            <a:ext cx="683638" cy="45064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4" name="右箭头标注 71">
            <a:extLst>
              <a:ext uri="{FF2B5EF4-FFF2-40B4-BE49-F238E27FC236}">
                <a16:creationId xmlns="" xmlns:a16="http://schemas.microsoft.com/office/drawing/2014/main" id="{4DB4E242-B881-4C00-AABB-FA0FF607C45D}"/>
              </a:ext>
            </a:extLst>
          </p:cNvPr>
          <p:cNvSpPr/>
          <p:nvPr/>
        </p:nvSpPr>
        <p:spPr bwMode="gray">
          <a:xfrm>
            <a:off x="9566797" y="4928446"/>
            <a:ext cx="458268" cy="540266"/>
          </a:xfrm>
          <a:prstGeom prst="rightArrowCallout">
            <a:avLst>
              <a:gd name="adj1" fmla="val 23271"/>
              <a:gd name="adj2" fmla="val 25000"/>
              <a:gd name="adj3" fmla="val 25000"/>
              <a:gd name="adj4" fmla="val 71696"/>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 xmlns:a16="http://schemas.microsoft.com/office/drawing/2014/main" id="{21C08855-A3EC-4C6B-903C-FC8A47E4F213}"/>
              </a:ext>
            </a:extLst>
          </p:cNvPr>
          <p:cNvSpPr txBox="1"/>
          <p:nvPr/>
        </p:nvSpPr>
        <p:spPr bwMode="gray">
          <a:xfrm>
            <a:off x="5693913" y="5703725"/>
            <a:ext cx="149615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Congestion avoidance</a:t>
            </a:r>
          </a:p>
        </p:txBody>
      </p:sp>
      <p:sp>
        <p:nvSpPr>
          <p:cNvPr id="56" name="文本框 55">
            <a:extLst>
              <a:ext uri="{FF2B5EF4-FFF2-40B4-BE49-F238E27FC236}">
                <a16:creationId xmlns="" xmlns:a16="http://schemas.microsoft.com/office/drawing/2014/main" id="{BE2F4752-1552-431C-82A2-63EFC09A138F}"/>
              </a:ext>
            </a:extLst>
          </p:cNvPr>
          <p:cNvSpPr txBox="1"/>
          <p:nvPr/>
        </p:nvSpPr>
        <p:spPr bwMode="gray">
          <a:xfrm rot="19945129">
            <a:off x="5785782" y="4573529"/>
            <a:ext cx="165761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Entering queues</a:t>
            </a:r>
          </a:p>
        </p:txBody>
      </p:sp>
      <p:grpSp>
        <p:nvGrpSpPr>
          <p:cNvPr id="57" name="组合 56">
            <a:extLst>
              <a:ext uri="{FF2B5EF4-FFF2-40B4-BE49-F238E27FC236}">
                <a16:creationId xmlns="" xmlns:a16="http://schemas.microsoft.com/office/drawing/2014/main" id="{6837F763-FBE1-45FC-9D30-06FDFF026831}"/>
              </a:ext>
            </a:extLst>
          </p:cNvPr>
          <p:cNvGrpSpPr/>
          <p:nvPr/>
        </p:nvGrpSpPr>
        <p:grpSpPr bwMode="gray">
          <a:xfrm>
            <a:off x="8357766" y="4591623"/>
            <a:ext cx="661584" cy="1323930"/>
            <a:chOff x="9804412" y="2852936"/>
            <a:chExt cx="540060" cy="1800200"/>
          </a:xfrm>
        </p:grpSpPr>
        <p:grpSp>
          <p:nvGrpSpPr>
            <p:cNvPr id="58" name="组合 57">
              <a:extLst>
                <a:ext uri="{FF2B5EF4-FFF2-40B4-BE49-F238E27FC236}">
                  <a16:creationId xmlns="" xmlns:a16="http://schemas.microsoft.com/office/drawing/2014/main" id="{995EAA24-02A3-4B7B-8DAF-CCA3CE40AB31}"/>
                </a:ext>
              </a:extLst>
            </p:cNvPr>
            <p:cNvGrpSpPr/>
            <p:nvPr/>
          </p:nvGrpSpPr>
          <p:grpSpPr bwMode="gray">
            <a:xfrm>
              <a:off x="9804412" y="2852936"/>
              <a:ext cx="540060" cy="1800200"/>
              <a:chOff x="7032104" y="2852936"/>
              <a:chExt cx="540060" cy="1800200"/>
            </a:xfrm>
          </p:grpSpPr>
          <p:sp>
            <p:nvSpPr>
              <p:cNvPr id="60" name="圆角矩形 78">
                <a:extLst>
                  <a:ext uri="{FF2B5EF4-FFF2-40B4-BE49-F238E27FC236}">
                    <a16:creationId xmlns="" xmlns:a16="http://schemas.microsoft.com/office/drawing/2014/main" id="{D8AEE3E1-68EF-4EB1-97B7-46D68AF83158}"/>
                  </a:ext>
                </a:extLst>
              </p:cNvPr>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 xmlns:a16="http://schemas.microsoft.com/office/drawing/2014/main" id="{E021DA7C-944A-4F95-AB6B-B82D9DDE4BDE}"/>
                  </a:ext>
                </a:extLst>
              </p:cNvPr>
              <p:cNvSpPr txBox="1"/>
              <p:nvPr/>
            </p:nvSpPr>
            <p:spPr bwMode="gray">
              <a:xfrm rot="16200000">
                <a:off x="6591748" y="3466207"/>
                <a:ext cx="1407230" cy="47436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Scheduling</a:t>
                </a:r>
              </a:p>
            </p:txBody>
          </p:sp>
        </p:grpSp>
        <p:sp>
          <p:nvSpPr>
            <p:cNvPr id="59" name="任意多边形 81">
              <a:extLst>
                <a:ext uri="{FF2B5EF4-FFF2-40B4-BE49-F238E27FC236}">
                  <a16:creationId xmlns="" xmlns:a16="http://schemas.microsoft.com/office/drawing/2014/main" id="{89EB2023-75FD-4E89-B6A7-39CD9AB63FEF}"/>
                </a:ext>
              </a:extLst>
            </p:cNvPr>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2" name="直接箭头连接符 61">
            <a:extLst>
              <a:ext uri="{FF2B5EF4-FFF2-40B4-BE49-F238E27FC236}">
                <a16:creationId xmlns="" xmlns:a16="http://schemas.microsoft.com/office/drawing/2014/main" id="{2B546FD8-31D6-4A73-8D28-F085569A1A71}"/>
              </a:ext>
            </a:extLst>
          </p:cNvPr>
          <p:cNvCxnSpPr/>
          <p:nvPr/>
        </p:nvCxnSpPr>
        <p:spPr bwMode="gray">
          <a:xfrm>
            <a:off x="8049026" y="4724016"/>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3" name="直接箭头连接符 62">
            <a:extLst>
              <a:ext uri="{FF2B5EF4-FFF2-40B4-BE49-F238E27FC236}">
                <a16:creationId xmlns="" xmlns:a16="http://schemas.microsoft.com/office/drawing/2014/main" id="{4C207A32-0A65-473B-8D6F-C3EFC325F43E}"/>
              </a:ext>
            </a:extLst>
          </p:cNvPr>
          <p:cNvCxnSpPr/>
          <p:nvPr/>
        </p:nvCxnSpPr>
        <p:spPr bwMode="gray">
          <a:xfrm>
            <a:off x="8049026" y="4988802"/>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4" name="直接箭头连接符 63">
            <a:extLst>
              <a:ext uri="{FF2B5EF4-FFF2-40B4-BE49-F238E27FC236}">
                <a16:creationId xmlns="" xmlns:a16="http://schemas.microsoft.com/office/drawing/2014/main" id="{C4346DC3-FA74-4FEF-A1C1-8E4EB2831457}"/>
              </a:ext>
            </a:extLst>
          </p:cNvPr>
          <p:cNvCxnSpPr/>
          <p:nvPr/>
        </p:nvCxnSpPr>
        <p:spPr bwMode="gray">
          <a:xfrm>
            <a:off x="8049026" y="5306545"/>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5" name="直接箭头连接符 64">
            <a:extLst>
              <a:ext uri="{FF2B5EF4-FFF2-40B4-BE49-F238E27FC236}">
                <a16:creationId xmlns="" xmlns:a16="http://schemas.microsoft.com/office/drawing/2014/main" id="{FFEE0297-7FE7-4A25-87B8-816841636F5C}"/>
              </a:ext>
            </a:extLst>
          </p:cNvPr>
          <p:cNvCxnSpPr/>
          <p:nvPr/>
        </p:nvCxnSpPr>
        <p:spPr bwMode="gray">
          <a:xfrm>
            <a:off x="8049026" y="5809638"/>
            <a:ext cx="30874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6" name="文本框 65">
            <a:extLst>
              <a:ext uri="{FF2B5EF4-FFF2-40B4-BE49-F238E27FC236}">
                <a16:creationId xmlns="" xmlns:a16="http://schemas.microsoft.com/office/drawing/2014/main" id="{959E011E-9F9D-4CB2-B617-521B19875434}"/>
              </a:ext>
            </a:extLst>
          </p:cNvPr>
          <p:cNvSpPr txBox="1"/>
          <p:nvPr/>
        </p:nvSpPr>
        <p:spPr bwMode="gray">
          <a:xfrm>
            <a:off x="6460389" y="4079950"/>
            <a:ext cx="266037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Congestion management</a:t>
            </a:r>
          </a:p>
        </p:txBody>
      </p:sp>
      <p:sp>
        <p:nvSpPr>
          <p:cNvPr id="67" name="文本框 66">
            <a:extLst>
              <a:ext uri="{FF2B5EF4-FFF2-40B4-BE49-F238E27FC236}">
                <a16:creationId xmlns="" xmlns:a16="http://schemas.microsoft.com/office/drawing/2014/main" id="{16C998D3-911D-4C07-BF29-70B5FD46A405}"/>
              </a:ext>
            </a:extLst>
          </p:cNvPr>
          <p:cNvSpPr txBox="1"/>
          <p:nvPr/>
        </p:nvSpPr>
        <p:spPr bwMode="gray">
          <a:xfrm>
            <a:off x="8928625" y="5559080"/>
            <a:ext cx="149061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shaping</a:t>
            </a:r>
          </a:p>
        </p:txBody>
      </p:sp>
      <p:cxnSp>
        <p:nvCxnSpPr>
          <p:cNvPr id="68" name="直接箭头连接符 67">
            <a:extLst>
              <a:ext uri="{FF2B5EF4-FFF2-40B4-BE49-F238E27FC236}">
                <a16:creationId xmlns="" xmlns:a16="http://schemas.microsoft.com/office/drawing/2014/main" id="{1557D75A-54E2-48CD-94EB-F7995396AEDA}"/>
              </a:ext>
            </a:extLst>
          </p:cNvPr>
          <p:cNvCxnSpPr>
            <a:cxnSpLocks/>
          </p:cNvCxnSpPr>
          <p:nvPr/>
        </p:nvCxnSpPr>
        <p:spPr bwMode="gray">
          <a:xfrm>
            <a:off x="9019352" y="4750495"/>
            <a:ext cx="547446" cy="26620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9" name="直接箭头连接符 68">
            <a:extLst>
              <a:ext uri="{FF2B5EF4-FFF2-40B4-BE49-F238E27FC236}">
                <a16:creationId xmlns="" xmlns:a16="http://schemas.microsoft.com/office/drawing/2014/main" id="{0EE8B5CD-579B-48CE-959D-49EACA073D21}"/>
              </a:ext>
            </a:extLst>
          </p:cNvPr>
          <p:cNvCxnSpPr>
            <a:cxnSpLocks/>
          </p:cNvCxnSpPr>
          <p:nvPr/>
        </p:nvCxnSpPr>
        <p:spPr bwMode="gray">
          <a:xfrm>
            <a:off x="9019352" y="5015280"/>
            <a:ext cx="547446" cy="11770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0" name="直接箭头连接符 69">
            <a:extLst>
              <a:ext uri="{FF2B5EF4-FFF2-40B4-BE49-F238E27FC236}">
                <a16:creationId xmlns="" xmlns:a16="http://schemas.microsoft.com/office/drawing/2014/main" id="{B7333DC9-08DD-463E-B830-FF3234033526}"/>
              </a:ext>
            </a:extLst>
          </p:cNvPr>
          <p:cNvCxnSpPr>
            <a:cxnSpLocks/>
          </p:cNvCxnSpPr>
          <p:nvPr/>
        </p:nvCxnSpPr>
        <p:spPr bwMode="gray">
          <a:xfrm flipV="1">
            <a:off x="9025670" y="5232203"/>
            <a:ext cx="541128" cy="1323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直接箭头连接符 70">
            <a:extLst>
              <a:ext uri="{FF2B5EF4-FFF2-40B4-BE49-F238E27FC236}">
                <a16:creationId xmlns="" xmlns:a16="http://schemas.microsoft.com/office/drawing/2014/main" id="{3DA2D6E6-BF2A-4E6C-8A04-D3A36A38810B}"/>
              </a:ext>
            </a:extLst>
          </p:cNvPr>
          <p:cNvCxnSpPr>
            <a:cxnSpLocks/>
          </p:cNvCxnSpPr>
          <p:nvPr/>
        </p:nvCxnSpPr>
        <p:spPr bwMode="gray">
          <a:xfrm flipV="1">
            <a:off x="9019352" y="5358992"/>
            <a:ext cx="541128" cy="42467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文本框 71">
            <a:extLst>
              <a:ext uri="{FF2B5EF4-FFF2-40B4-BE49-F238E27FC236}">
                <a16:creationId xmlns="" xmlns:a16="http://schemas.microsoft.com/office/drawing/2014/main" id="{101E882C-2723-44E3-8385-EF3A7163B94B}"/>
              </a:ext>
            </a:extLst>
          </p:cNvPr>
          <p:cNvSpPr txBox="1"/>
          <p:nvPr/>
        </p:nvSpPr>
        <p:spPr bwMode="gray">
          <a:xfrm rot="1478063">
            <a:off x="8667637" y="4432863"/>
            <a:ext cx="1517834"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6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Leaving queues</a:t>
            </a:r>
          </a:p>
        </p:txBody>
      </p:sp>
      <p:sp>
        <p:nvSpPr>
          <p:cNvPr id="2" name="标题 1">
            <a:extLst>
              <a:ext uri="{FF2B5EF4-FFF2-40B4-BE49-F238E27FC236}">
                <a16:creationId xmlns="" xmlns:a16="http://schemas.microsoft.com/office/drawing/2014/main" id="{1BAD4F4B-5F70-4467-9E19-7F3187A7D0A5}"/>
              </a:ext>
            </a:extLst>
          </p:cNvPr>
          <p:cNvSpPr>
            <a:spLocks noGrp="1"/>
          </p:cNvSpPr>
          <p:nvPr>
            <p:ph type="title"/>
          </p:nvPr>
        </p:nvSpPr>
        <p:spPr bwMode="gray"/>
        <p:txBody>
          <a:bodyPr/>
          <a:lstStyle/>
          <a:p>
            <a:r>
              <a:rPr lang="en-US"/>
              <a:t>Congestion Management and Congestion Avoidance</a:t>
            </a:r>
            <a:endParaRPr lang="en-US" dirty="0"/>
          </a:p>
        </p:txBody>
      </p:sp>
      <p:sp>
        <p:nvSpPr>
          <p:cNvPr id="3" name="文本占位符 2">
            <a:extLst>
              <a:ext uri="{FF2B5EF4-FFF2-40B4-BE49-F238E27FC236}">
                <a16:creationId xmlns="" xmlns:a16="http://schemas.microsoft.com/office/drawing/2014/main" id="{DF5D7A1C-1860-4CCB-8F97-0D421C05FFDA}"/>
              </a:ext>
            </a:extLst>
          </p:cNvPr>
          <p:cNvSpPr>
            <a:spLocks noGrp="1"/>
          </p:cNvSpPr>
          <p:nvPr>
            <p:ph type="body" sz="quarter" idx="10"/>
          </p:nvPr>
        </p:nvSpPr>
        <p:spPr bwMode="gray"/>
        <p:txBody>
          <a:bodyPr/>
          <a:lstStyle/>
          <a:p>
            <a:r>
              <a:rPr lang="en-US" sz="1600">
                <a:sym typeface="Huawei Sans" panose="020C0503030203020204" pitchFamily="34" charset="0"/>
              </a:rPr>
              <a:t>Congestion management uses the queuing technology to handle network congestion. It buffers packets in different queues, groups the queues, and applies scheduling algorithms to process packets with different priorities.</a:t>
            </a:r>
          </a:p>
          <a:p>
            <a:r>
              <a:rPr lang="en-US" sz="1600">
                <a:sym typeface="Huawei Sans" panose="020C0503030203020204" pitchFamily="34" charset="0"/>
              </a:rPr>
              <a:t>Congestion avoidance is a flow control mechanism used to avoid queue congestion. It monitors the use of queues or memory buffers. When congestion occurs or aggravates, it discards packets newly entering queues to adjust the incoming traffic rate, alleviating network overload.</a:t>
            </a:r>
          </a:p>
          <a:p>
            <a:endParaRPr lang="en-US" altLang="zh-CN" sz="1600" dirty="0">
              <a:sym typeface="Huawei Sans" panose="020C0503030203020204" pitchFamily="34" charset="0"/>
            </a:endParaRPr>
          </a:p>
        </p:txBody>
      </p:sp>
      <p:sp>
        <p:nvSpPr>
          <p:cNvPr id="5" name="右箭头标注 23">
            <a:extLst>
              <a:ext uri="{FF2B5EF4-FFF2-40B4-BE49-F238E27FC236}">
                <a16:creationId xmlns="" xmlns:a16="http://schemas.microsoft.com/office/drawing/2014/main" id="{3AFC8B94-2785-4AA3-A413-8AB5EAC41608}"/>
              </a:ext>
            </a:extLst>
          </p:cNvPr>
          <p:cNvSpPr/>
          <p:nvPr/>
        </p:nvSpPr>
        <p:spPr bwMode="gray">
          <a:xfrm>
            <a:off x="3013650" y="4949791"/>
            <a:ext cx="1609252" cy="648619"/>
          </a:xfrm>
          <a:prstGeom prst="rightArrowCallout">
            <a:avLst>
              <a:gd name="adj1" fmla="val 23271"/>
              <a:gd name="adj2" fmla="val 25000"/>
              <a:gd name="adj3" fmla="val 19073"/>
              <a:gd name="adj4" fmla="val 75831"/>
            </a:avLst>
          </a:prstGeom>
          <a:noFill/>
          <a:ln w="9525" cap="flat" cmpd="sng" algn="ctr">
            <a:solidFill>
              <a:schemeClr val="tx1">
                <a:lumMod val="75000"/>
                <a:lumOff val="2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classification and marking</a:t>
            </a:r>
          </a:p>
        </p:txBody>
      </p:sp>
      <p:sp>
        <p:nvSpPr>
          <p:cNvPr id="18" name="右箭头标注 74">
            <a:extLst>
              <a:ext uri="{FF2B5EF4-FFF2-40B4-BE49-F238E27FC236}">
                <a16:creationId xmlns="" xmlns:a16="http://schemas.microsoft.com/office/drawing/2014/main" id="{6917C7AA-D1AD-44C4-838E-B02FC22DF354}"/>
              </a:ext>
            </a:extLst>
          </p:cNvPr>
          <p:cNvSpPr/>
          <p:nvPr/>
        </p:nvSpPr>
        <p:spPr bwMode="gray">
          <a:xfrm>
            <a:off x="4652138" y="4937091"/>
            <a:ext cx="1288381" cy="648619"/>
          </a:xfrm>
          <a:prstGeom prst="rightArrowCallout">
            <a:avLst>
              <a:gd name="adj1" fmla="val 23271"/>
              <a:gd name="adj2" fmla="val 19073"/>
              <a:gd name="adj3" fmla="val 28952"/>
              <a:gd name="adj4" fmla="val 71276"/>
            </a:avLst>
          </a:prstGeom>
          <a:solidFill>
            <a:schemeClr val="bg1"/>
          </a:solidFill>
          <a:ln w="9525" cap="flat" cmpd="sng" algn="ctr">
            <a:solidFill>
              <a:schemeClr val="tx1">
                <a:lumMod val="75000"/>
                <a:lumOff val="2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Other processing...</a:t>
            </a:r>
          </a:p>
        </p:txBody>
      </p:sp>
      <p:sp>
        <p:nvSpPr>
          <p:cNvPr id="37" name="右箭头标注 61">
            <a:extLst>
              <a:ext uri="{FF2B5EF4-FFF2-40B4-BE49-F238E27FC236}">
                <a16:creationId xmlns="" xmlns:a16="http://schemas.microsoft.com/office/drawing/2014/main" id="{7E950682-EFDB-4EF8-BDC1-96E7FA2392A5}"/>
              </a:ext>
            </a:extLst>
          </p:cNvPr>
          <p:cNvSpPr/>
          <p:nvPr/>
        </p:nvSpPr>
        <p:spPr bwMode="gray">
          <a:xfrm>
            <a:off x="1567271" y="4974803"/>
            <a:ext cx="1413388" cy="648619"/>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Traffic policing</a:t>
            </a: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(CAR)</a:t>
            </a:r>
          </a:p>
        </p:txBody>
      </p:sp>
      <p:cxnSp>
        <p:nvCxnSpPr>
          <p:cNvPr id="38" name="直接箭头连接符 37">
            <a:extLst>
              <a:ext uri="{FF2B5EF4-FFF2-40B4-BE49-F238E27FC236}">
                <a16:creationId xmlns="" xmlns:a16="http://schemas.microsoft.com/office/drawing/2014/main" id="{78A0FBE6-B17C-478F-A3B4-E4FD055E157D}"/>
              </a:ext>
            </a:extLst>
          </p:cNvPr>
          <p:cNvCxnSpPr/>
          <p:nvPr/>
        </p:nvCxnSpPr>
        <p:spPr bwMode="gray">
          <a:xfrm>
            <a:off x="712431" y="5337732"/>
            <a:ext cx="81034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516ED675-7ABA-4B7E-8440-FEA6A9B4C737}"/>
              </a:ext>
            </a:extLst>
          </p:cNvPr>
          <p:cNvSpPr txBox="1"/>
          <p:nvPr/>
        </p:nvSpPr>
        <p:spPr bwMode="gray">
          <a:xfrm>
            <a:off x="455613" y="4817991"/>
            <a:ext cx="132398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Incoming traffic</a:t>
            </a:r>
          </a:p>
        </p:txBody>
      </p:sp>
      <p:cxnSp>
        <p:nvCxnSpPr>
          <p:cNvPr id="40" name="直接箭头连接符 39">
            <a:extLst>
              <a:ext uri="{FF2B5EF4-FFF2-40B4-BE49-F238E27FC236}">
                <a16:creationId xmlns="" xmlns:a16="http://schemas.microsoft.com/office/drawing/2014/main" id="{EDEB2806-5984-438A-AEBC-4AC35AABEDB3}"/>
              </a:ext>
            </a:extLst>
          </p:cNvPr>
          <p:cNvCxnSpPr/>
          <p:nvPr/>
        </p:nvCxnSpPr>
        <p:spPr bwMode="gray">
          <a:xfrm>
            <a:off x="10029284" y="5223432"/>
            <a:ext cx="142191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0B079124-8F49-4E87-B1B2-B58526621FF5}"/>
              </a:ext>
            </a:extLst>
          </p:cNvPr>
          <p:cNvSpPr txBox="1"/>
          <p:nvPr/>
        </p:nvSpPr>
        <p:spPr bwMode="gray">
          <a:xfrm>
            <a:off x="9952071" y="4884666"/>
            <a:ext cx="149912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Outgoing traffic</a:t>
            </a:r>
          </a:p>
        </p:txBody>
      </p:sp>
      <p:sp>
        <p:nvSpPr>
          <p:cNvPr id="74" name="任意多边形: 形状 73">
            <a:extLst>
              <a:ext uri="{FF2B5EF4-FFF2-40B4-BE49-F238E27FC236}">
                <a16:creationId xmlns="" xmlns:a16="http://schemas.microsoft.com/office/drawing/2014/main" id="{BE99C935-3FC7-4416-950F-442911077678}"/>
              </a:ext>
            </a:extLst>
          </p:cNvPr>
          <p:cNvSpPr/>
          <p:nvPr/>
        </p:nvSpPr>
        <p:spPr bwMode="gray">
          <a:xfrm>
            <a:off x="4795736" y="4190245"/>
            <a:ext cx="934438" cy="614507"/>
          </a:xfrm>
          <a:custGeom>
            <a:avLst/>
            <a:gdLst>
              <a:gd name="connsiteX0" fmla="*/ 1257300 w 1257300"/>
              <a:gd name="connsiteY0" fmla="*/ 685800 h 685800"/>
              <a:gd name="connsiteX1" fmla="*/ 368300 w 1257300"/>
              <a:gd name="connsiteY1" fmla="*/ 469900 h 685800"/>
              <a:gd name="connsiteX2" fmla="*/ 0 w 1257300"/>
              <a:gd name="connsiteY2" fmla="*/ 0 h 685800"/>
            </a:gdLst>
            <a:ahLst/>
            <a:cxnLst>
              <a:cxn ang="0">
                <a:pos x="connsiteX0" y="connsiteY0"/>
              </a:cxn>
              <a:cxn ang="0">
                <a:pos x="connsiteX1" y="connsiteY1"/>
              </a:cxn>
              <a:cxn ang="0">
                <a:pos x="connsiteX2" y="connsiteY2"/>
              </a:cxn>
            </a:cxnLst>
            <a:rect l="l" t="t" r="r" b="b"/>
            <a:pathLst>
              <a:path w="1257300" h="685800">
                <a:moveTo>
                  <a:pt x="1257300" y="685800"/>
                </a:moveTo>
                <a:cubicBezTo>
                  <a:pt x="917575" y="635000"/>
                  <a:pt x="577850" y="584200"/>
                  <a:pt x="368300" y="469900"/>
                </a:cubicBezTo>
                <a:cubicBezTo>
                  <a:pt x="158750" y="355600"/>
                  <a:pt x="57150" y="65617"/>
                  <a:pt x="0" y="0"/>
                </a:cubicBezTo>
              </a:path>
            </a:pathLst>
          </a:custGeom>
          <a:noFill/>
          <a:ln>
            <a:solidFill>
              <a:srgbClr val="56C4D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a:extLst>
              <a:ext uri="{FF2B5EF4-FFF2-40B4-BE49-F238E27FC236}">
                <a16:creationId xmlns="" xmlns:a16="http://schemas.microsoft.com/office/drawing/2014/main" id="{8A5DC5DA-116A-45D3-8948-B20982FAE39A}"/>
              </a:ext>
            </a:extLst>
          </p:cNvPr>
          <p:cNvCxnSpPr>
            <a:cxnSpLocks/>
            <a:stCxn id="42" idx="0"/>
            <a:endCxn id="78" idx="2"/>
          </p:cNvCxnSpPr>
          <p:nvPr/>
        </p:nvCxnSpPr>
        <p:spPr bwMode="gray">
          <a:xfrm flipV="1">
            <a:off x="7936636" y="3841921"/>
            <a:ext cx="736264" cy="266604"/>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 xmlns:a16="http://schemas.microsoft.com/office/drawing/2014/main" id="{C56038B7-1447-4623-AA94-B4CBEBB92ABF}"/>
              </a:ext>
            </a:extLst>
          </p:cNvPr>
          <p:cNvSpPr txBox="1"/>
          <p:nvPr/>
        </p:nvSpPr>
        <p:spPr bwMode="gray">
          <a:xfrm>
            <a:off x="4087596" y="3198924"/>
            <a:ext cx="1606317" cy="954107"/>
          </a:xfrm>
          <a:prstGeom prst="rect">
            <a:avLst/>
          </a:prstGeom>
          <a:noFill/>
          <a:ln>
            <a:solidFill>
              <a:srgbClr val="56C4D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packet drop policy:</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Tail drop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WRED</a:t>
            </a:r>
          </a:p>
        </p:txBody>
      </p:sp>
      <p:sp>
        <p:nvSpPr>
          <p:cNvPr id="78" name="文本框 77">
            <a:extLst>
              <a:ext uri="{FF2B5EF4-FFF2-40B4-BE49-F238E27FC236}">
                <a16:creationId xmlns="" xmlns:a16="http://schemas.microsoft.com/office/drawing/2014/main" id="{52ADF9CB-0B8E-4B93-9F38-C9FD460DE9D6}"/>
              </a:ext>
            </a:extLst>
          </p:cNvPr>
          <p:cNvSpPr txBox="1"/>
          <p:nvPr/>
        </p:nvSpPr>
        <p:spPr bwMode="gray">
          <a:xfrm>
            <a:off x="6498089" y="2672370"/>
            <a:ext cx="4349622" cy="1169551"/>
          </a:xfrm>
          <a:prstGeom prst="rect">
            <a:avLst/>
          </a:prstGeom>
          <a:noFill/>
          <a:ln>
            <a:solidFill>
              <a:srgbClr val="56C4D2"/>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Queue scheduling algorithms: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First In First Out (FIFO)</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Strict Priority (SP)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Weighted Fair Queuing (WFQ)</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73"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2981997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9BAB564-B2CC-470D-903A-87ED01750488}"/>
              </a:ext>
            </a:extLst>
          </p:cNvPr>
          <p:cNvSpPr>
            <a:spLocks noGrp="1"/>
          </p:cNvSpPr>
          <p:nvPr>
            <p:ph type="title"/>
          </p:nvPr>
        </p:nvSpPr>
        <p:spPr bwMode="gray"/>
        <p:txBody>
          <a:bodyPr/>
          <a:lstStyle/>
          <a:p>
            <a:r>
              <a:rPr lang="en-US"/>
              <a:t>Queue Group Scheduling Sequence</a:t>
            </a:r>
            <a:endParaRPr lang="en-US" dirty="0"/>
          </a:p>
        </p:txBody>
      </p:sp>
      <p:sp>
        <p:nvSpPr>
          <p:cNvPr id="3" name="文本占位符 2">
            <a:extLst>
              <a:ext uri="{FF2B5EF4-FFF2-40B4-BE49-F238E27FC236}">
                <a16:creationId xmlns="" xmlns:a16="http://schemas.microsoft.com/office/drawing/2014/main" id="{4B06FEFC-03A7-4340-9A75-F6A4C67C8BDB}"/>
              </a:ext>
            </a:extLst>
          </p:cNvPr>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Each interface has eight queues, which are divided into three groups (PQ, WFQ, and LPQ). Scheduling algorithms can be applied to these queue groups respectively.</a:t>
            </a:r>
          </a:p>
          <a:p>
            <a:pPr>
              <a:lnSpc>
                <a:spcPct val="100000"/>
              </a:lnSpc>
            </a:pPr>
            <a:r>
              <a:rPr lang="en-US" sz="1400" dirty="0">
                <a:sym typeface="Huawei Sans" panose="020C0503030203020204" pitchFamily="34" charset="0"/>
              </a:rPr>
              <a:t>If PQ, WFQ, and LPQ queues use SP scheduling, PQ queues are scheduled first, then WFQ queues, and finally LPQ queues.</a:t>
            </a:r>
          </a:p>
          <a:p>
            <a:pPr>
              <a:lnSpc>
                <a:spcPct val="100000"/>
              </a:lnSpc>
            </a:pPr>
            <a:endParaRPr lang="en-US" altLang="zh-CN" sz="1400" dirty="0">
              <a:sym typeface="Huawei Sans" panose="020C0503030203020204" pitchFamily="34" charset="0"/>
            </a:endParaRPr>
          </a:p>
          <a:p>
            <a:pPr>
              <a:lnSpc>
                <a:spcPct val="100000"/>
              </a:lnSpc>
            </a:pPr>
            <a:endParaRPr lang="en-US" altLang="zh-CN" sz="1400" dirty="0">
              <a:sym typeface="Huawei Sans" panose="020C0503030203020204" pitchFamily="34" charset="0"/>
            </a:endParaRPr>
          </a:p>
        </p:txBody>
      </p:sp>
      <p:sp>
        <p:nvSpPr>
          <p:cNvPr id="87" name="矩形 86">
            <a:extLst>
              <a:ext uri="{FF2B5EF4-FFF2-40B4-BE49-F238E27FC236}">
                <a16:creationId xmlns="" xmlns:a16="http://schemas.microsoft.com/office/drawing/2014/main" id="{AE1D0D90-2AE9-4B17-976E-8BA24C551361}"/>
              </a:ext>
            </a:extLst>
          </p:cNvPr>
          <p:cNvSpPr/>
          <p:nvPr/>
        </p:nvSpPr>
        <p:spPr bwMode="gray">
          <a:xfrm>
            <a:off x="6281353" y="2202710"/>
            <a:ext cx="4673284" cy="3978552"/>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a:extLst>
              <a:ext uri="{FF2B5EF4-FFF2-40B4-BE49-F238E27FC236}">
                <a16:creationId xmlns="" xmlns:a16="http://schemas.microsoft.com/office/drawing/2014/main" id="{A2A10B27-1F32-409C-8D93-6CBD3A9EA2BF}"/>
              </a:ext>
            </a:extLst>
          </p:cNvPr>
          <p:cNvGrpSpPr/>
          <p:nvPr/>
        </p:nvGrpSpPr>
        <p:grpSpPr bwMode="gray">
          <a:xfrm>
            <a:off x="6753951" y="2631544"/>
            <a:ext cx="3990249" cy="3227059"/>
            <a:chOff x="6906140" y="2213256"/>
            <a:chExt cx="3978392" cy="3854842"/>
          </a:xfrm>
        </p:grpSpPr>
        <p:grpSp>
          <p:nvGrpSpPr>
            <p:cNvPr id="89" name="组合 88">
              <a:extLst>
                <a:ext uri="{FF2B5EF4-FFF2-40B4-BE49-F238E27FC236}">
                  <a16:creationId xmlns="" xmlns:a16="http://schemas.microsoft.com/office/drawing/2014/main" id="{C08A6DA9-8305-4205-9932-18F9637FF303}"/>
                </a:ext>
              </a:extLst>
            </p:cNvPr>
            <p:cNvGrpSpPr/>
            <p:nvPr/>
          </p:nvGrpSpPr>
          <p:grpSpPr bwMode="gray">
            <a:xfrm>
              <a:off x="7176170" y="2213256"/>
              <a:ext cx="1224136" cy="488115"/>
              <a:chOff x="6708068" y="1492754"/>
              <a:chExt cx="1224136" cy="488115"/>
            </a:xfrm>
          </p:grpSpPr>
          <p:sp>
            <p:nvSpPr>
              <p:cNvPr id="124" name="圆角矩形 90">
                <a:extLst>
                  <a:ext uri="{FF2B5EF4-FFF2-40B4-BE49-F238E27FC236}">
                    <a16:creationId xmlns="" xmlns:a16="http://schemas.microsoft.com/office/drawing/2014/main" id="{643A000F-19CF-475F-BCBD-8D56E59B1EDE}"/>
                  </a:ext>
                </a:extLst>
              </p:cNvPr>
              <p:cNvSpPr/>
              <p:nvPr/>
            </p:nvSpPr>
            <p:spPr bwMode="gray">
              <a:xfrm>
                <a:off x="6708068" y="1492754"/>
                <a:ext cx="1224136" cy="488115"/>
              </a:xfrm>
              <a:prstGeom prst="round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iṥ1iďe">
                <a:extLst>
                  <a:ext uri="{FF2B5EF4-FFF2-40B4-BE49-F238E27FC236}">
                    <a16:creationId xmlns="" xmlns:a16="http://schemas.microsoft.com/office/drawing/2014/main" id="{3642FAA6-1251-4EF2-BC14-5A5DBCBDCCDD}"/>
                  </a:ext>
                </a:extLst>
              </p:cNvPr>
              <p:cNvSpPr txBox="1"/>
              <p:nvPr/>
            </p:nvSpPr>
            <p:spPr bwMode="gray">
              <a:xfrm>
                <a:off x="7014102" y="1574794"/>
                <a:ext cx="612068"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Start</a:t>
                </a:r>
              </a:p>
            </p:txBody>
          </p:sp>
        </p:grpSp>
        <p:grpSp>
          <p:nvGrpSpPr>
            <p:cNvPr id="90" name="组合 89">
              <a:extLst>
                <a:ext uri="{FF2B5EF4-FFF2-40B4-BE49-F238E27FC236}">
                  <a16:creationId xmlns="" xmlns:a16="http://schemas.microsoft.com/office/drawing/2014/main" id="{B10D23B5-9E0E-46A8-966A-D334AB9C51ED}"/>
                </a:ext>
              </a:extLst>
            </p:cNvPr>
            <p:cNvGrpSpPr/>
            <p:nvPr/>
          </p:nvGrpSpPr>
          <p:grpSpPr bwMode="gray">
            <a:xfrm>
              <a:off x="6906140" y="2901220"/>
              <a:ext cx="1764196" cy="876388"/>
              <a:chOff x="6708068" y="2212134"/>
              <a:chExt cx="1548172" cy="633532"/>
            </a:xfrm>
          </p:grpSpPr>
          <p:sp>
            <p:nvSpPr>
              <p:cNvPr id="122" name="流程图: 决策 121">
                <a:extLst>
                  <a:ext uri="{FF2B5EF4-FFF2-40B4-BE49-F238E27FC236}">
                    <a16:creationId xmlns="" xmlns:a16="http://schemas.microsoft.com/office/drawing/2014/main" id="{F831373C-331D-424D-BF7B-F0EAEEB38ED6}"/>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iṥ1iďe">
                <a:extLst>
                  <a:ext uri="{FF2B5EF4-FFF2-40B4-BE49-F238E27FC236}">
                    <a16:creationId xmlns="" xmlns:a16="http://schemas.microsoft.com/office/drawing/2014/main" id="{FE04F923-7CB7-4071-8F4E-29BDCAF5A342}"/>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Is the PQ queue empty?</a:t>
                </a:r>
              </a:p>
            </p:txBody>
          </p:sp>
        </p:grpSp>
        <p:grpSp>
          <p:nvGrpSpPr>
            <p:cNvPr id="91" name="组合 90">
              <a:extLst>
                <a:ext uri="{FF2B5EF4-FFF2-40B4-BE49-F238E27FC236}">
                  <a16:creationId xmlns="" xmlns:a16="http://schemas.microsoft.com/office/drawing/2014/main" id="{CD76B903-2FF5-4500-B0C4-E6F59A6ADB4A}"/>
                </a:ext>
              </a:extLst>
            </p:cNvPr>
            <p:cNvGrpSpPr/>
            <p:nvPr/>
          </p:nvGrpSpPr>
          <p:grpSpPr bwMode="gray">
            <a:xfrm>
              <a:off x="6906140" y="3911200"/>
              <a:ext cx="1764196" cy="876388"/>
              <a:chOff x="6708068" y="2212134"/>
              <a:chExt cx="1548172" cy="633532"/>
            </a:xfrm>
          </p:grpSpPr>
          <p:sp>
            <p:nvSpPr>
              <p:cNvPr id="120" name="流程图: 决策 119">
                <a:extLst>
                  <a:ext uri="{FF2B5EF4-FFF2-40B4-BE49-F238E27FC236}">
                    <a16:creationId xmlns="" xmlns:a16="http://schemas.microsoft.com/office/drawing/2014/main" id="{BF02F34E-43A9-4028-8166-FD4851D4A6C3}"/>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iṥ1iďe">
                <a:extLst>
                  <a:ext uri="{FF2B5EF4-FFF2-40B4-BE49-F238E27FC236}">
                    <a16:creationId xmlns="" xmlns:a16="http://schemas.microsoft.com/office/drawing/2014/main" id="{A9549B36-2FE8-4674-932D-6649629DA8EF}"/>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the WFQ queue empty?</a:t>
                </a:r>
              </a:p>
            </p:txBody>
          </p:sp>
        </p:grpSp>
        <p:grpSp>
          <p:nvGrpSpPr>
            <p:cNvPr id="92" name="组合 91">
              <a:extLst>
                <a:ext uri="{FF2B5EF4-FFF2-40B4-BE49-F238E27FC236}">
                  <a16:creationId xmlns="" xmlns:a16="http://schemas.microsoft.com/office/drawing/2014/main" id="{8348D03D-A37D-4C6B-9896-CCD330380AD7}"/>
                </a:ext>
              </a:extLst>
            </p:cNvPr>
            <p:cNvGrpSpPr/>
            <p:nvPr/>
          </p:nvGrpSpPr>
          <p:grpSpPr bwMode="gray">
            <a:xfrm>
              <a:off x="6906140" y="4921180"/>
              <a:ext cx="1764196" cy="876388"/>
              <a:chOff x="6708068" y="2212134"/>
              <a:chExt cx="1548172" cy="633532"/>
            </a:xfrm>
          </p:grpSpPr>
          <p:sp>
            <p:nvSpPr>
              <p:cNvPr id="118" name="流程图: 决策 117">
                <a:extLst>
                  <a:ext uri="{FF2B5EF4-FFF2-40B4-BE49-F238E27FC236}">
                    <a16:creationId xmlns="" xmlns:a16="http://schemas.microsoft.com/office/drawing/2014/main" id="{D2F34A8F-410D-4EFB-B109-B697831718F6}"/>
                  </a:ext>
                </a:extLst>
              </p:cNvPr>
              <p:cNvSpPr/>
              <p:nvPr/>
            </p:nvSpPr>
            <p:spPr bwMode="gray">
              <a:xfrm>
                <a:off x="6708068" y="2212134"/>
                <a:ext cx="1548172" cy="633532"/>
              </a:xfrm>
              <a:prstGeom prst="flowChartDecision">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iṥ1iďe">
                <a:extLst>
                  <a:ext uri="{FF2B5EF4-FFF2-40B4-BE49-F238E27FC236}">
                    <a16:creationId xmlns="" xmlns:a16="http://schemas.microsoft.com/office/drawing/2014/main" id="{56793510-D94D-4C28-871E-49149DB629E0}"/>
                  </a:ext>
                </a:extLst>
              </p:cNvPr>
              <p:cNvSpPr txBox="1"/>
              <p:nvPr/>
            </p:nvSpPr>
            <p:spPr bwMode="gray">
              <a:xfrm>
                <a:off x="6964101" y="2366882"/>
                <a:ext cx="1124626"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noProof="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Is the LPQ queue empty?</a:t>
                </a:r>
              </a:p>
            </p:txBody>
          </p:sp>
        </p:grpSp>
        <p:grpSp>
          <p:nvGrpSpPr>
            <p:cNvPr id="93" name="组合 92">
              <a:extLst>
                <a:ext uri="{FF2B5EF4-FFF2-40B4-BE49-F238E27FC236}">
                  <a16:creationId xmlns="" xmlns:a16="http://schemas.microsoft.com/office/drawing/2014/main" id="{57ABF8E2-A876-4378-B5F3-B2618E905CC2}"/>
                </a:ext>
              </a:extLst>
            </p:cNvPr>
            <p:cNvGrpSpPr/>
            <p:nvPr/>
          </p:nvGrpSpPr>
          <p:grpSpPr bwMode="gray">
            <a:xfrm>
              <a:off x="9138389" y="2980865"/>
              <a:ext cx="1470740" cy="726227"/>
              <a:chOff x="6708068" y="2227963"/>
              <a:chExt cx="1756717" cy="524981"/>
            </a:xfrm>
          </p:grpSpPr>
          <p:sp>
            <p:nvSpPr>
              <p:cNvPr id="116" name="矩形 115">
                <a:extLst>
                  <a:ext uri="{FF2B5EF4-FFF2-40B4-BE49-F238E27FC236}">
                    <a16:creationId xmlns="" xmlns:a16="http://schemas.microsoft.com/office/drawing/2014/main" id="{AB77830B-8C40-4AFA-BDE0-2DE90EBFD693}"/>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iṥ1iďe">
                <a:extLst>
                  <a:ext uri="{FF2B5EF4-FFF2-40B4-BE49-F238E27FC236}">
                    <a16:creationId xmlns="" xmlns:a16="http://schemas.microsoft.com/office/drawing/2014/main" id="{B95C7B6B-3A1C-4B05-BA66-9EE750B1A43E}"/>
                  </a:ext>
                </a:extLst>
              </p:cNvPr>
              <p:cNvSpPr txBox="1"/>
              <p:nvPr/>
            </p:nvSpPr>
            <p:spPr bwMode="gray">
              <a:xfrm>
                <a:off x="6831003" y="2399161"/>
                <a:ext cx="1551369"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PQ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a:extLst>
                <a:ext uri="{FF2B5EF4-FFF2-40B4-BE49-F238E27FC236}">
                  <a16:creationId xmlns="" xmlns:a16="http://schemas.microsoft.com/office/drawing/2014/main" id="{8C8EF113-62E7-4423-96A4-A0E244D0E6EF}"/>
                </a:ext>
              </a:extLst>
            </p:cNvPr>
            <p:cNvGrpSpPr/>
            <p:nvPr/>
          </p:nvGrpSpPr>
          <p:grpSpPr bwMode="gray">
            <a:xfrm>
              <a:off x="9138389" y="3990845"/>
              <a:ext cx="1470740" cy="726227"/>
              <a:chOff x="6708068" y="2227963"/>
              <a:chExt cx="1756717" cy="524981"/>
            </a:xfrm>
          </p:grpSpPr>
          <p:sp>
            <p:nvSpPr>
              <p:cNvPr id="114" name="矩形 113">
                <a:extLst>
                  <a:ext uri="{FF2B5EF4-FFF2-40B4-BE49-F238E27FC236}">
                    <a16:creationId xmlns="" xmlns:a16="http://schemas.microsoft.com/office/drawing/2014/main" id="{7D5514B2-863C-4D79-97AF-7ADE1CFABD95}"/>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iṥ1iďe">
                <a:extLst>
                  <a:ext uri="{FF2B5EF4-FFF2-40B4-BE49-F238E27FC236}">
                    <a16:creationId xmlns="" xmlns:a16="http://schemas.microsoft.com/office/drawing/2014/main" id="{29AC7A5F-8499-4529-B9AA-F9B92360F6C2}"/>
                  </a:ext>
                </a:extLst>
              </p:cNvPr>
              <p:cNvSpPr txBox="1"/>
              <p:nvPr/>
            </p:nvSpPr>
            <p:spPr bwMode="gray">
              <a:xfrm>
                <a:off x="6804501" y="2399161"/>
                <a:ext cx="1626252"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WFQ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94">
              <a:extLst>
                <a:ext uri="{FF2B5EF4-FFF2-40B4-BE49-F238E27FC236}">
                  <a16:creationId xmlns="" xmlns:a16="http://schemas.microsoft.com/office/drawing/2014/main" id="{7D27867B-3E3A-4B5A-A06B-500D51ACD00A}"/>
                </a:ext>
              </a:extLst>
            </p:cNvPr>
            <p:cNvGrpSpPr/>
            <p:nvPr/>
          </p:nvGrpSpPr>
          <p:grpSpPr bwMode="gray">
            <a:xfrm>
              <a:off x="9138389" y="5000825"/>
              <a:ext cx="1470740" cy="726227"/>
              <a:chOff x="6708068" y="2227963"/>
              <a:chExt cx="1756717" cy="524981"/>
            </a:xfrm>
          </p:grpSpPr>
          <p:sp>
            <p:nvSpPr>
              <p:cNvPr id="112" name="矩形 111">
                <a:extLst>
                  <a:ext uri="{FF2B5EF4-FFF2-40B4-BE49-F238E27FC236}">
                    <a16:creationId xmlns="" xmlns:a16="http://schemas.microsoft.com/office/drawing/2014/main" id="{0DD274DF-644D-48E4-B859-C6BD033B4C06}"/>
                  </a:ext>
                </a:extLst>
              </p:cNvPr>
              <p:cNvSpPr/>
              <p:nvPr/>
            </p:nvSpPr>
            <p:spPr bwMode="gray">
              <a:xfrm>
                <a:off x="6708068" y="2227963"/>
                <a:ext cx="1756717" cy="524981"/>
              </a:xfrm>
              <a:prstGeom prst="rect">
                <a:avLst/>
              </a:prstGeom>
              <a:solidFill>
                <a:srgbClr val="F4FBFE"/>
              </a:solidFill>
              <a:ln w="12700">
                <a:solidFill>
                  <a:srgbClr val="94DAE2"/>
                </a:solid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iṥ1iďe">
                <a:extLst>
                  <a:ext uri="{FF2B5EF4-FFF2-40B4-BE49-F238E27FC236}">
                    <a16:creationId xmlns="" xmlns:a16="http://schemas.microsoft.com/office/drawing/2014/main" id="{B180FE4D-6AA5-40D6-AE5F-387FFC906E07}"/>
                  </a:ext>
                </a:extLst>
              </p:cNvPr>
              <p:cNvSpPr txBox="1"/>
              <p:nvPr/>
            </p:nvSpPr>
            <p:spPr bwMode="gray">
              <a:xfrm>
                <a:off x="6804501" y="2399161"/>
                <a:ext cx="1626252" cy="32403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Perform a round of LPQ scheduling.</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6" name="直接箭头连接符 95">
              <a:extLst>
                <a:ext uri="{FF2B5EF4-FFF2-40B4-BE49-F238E27FC236}">
                  <a16:creationId xmlns="" xmlns:a16="http://schemas.microsoft.com/office/drawing/2014/main" id="{F4C3A5C8-EEFA-496D-8003-E25FEBD32931}"/>
                </a:ext>
              </a:extLst>
            </p:cNvPr>
            <p:cNvCxnSpPr>
              <a:stCxn id="124" idx="2"/>
              <a:endCxn id="122" idx="0"/>
            </p:cNvCxnSpPr>
            <p:nvPr/>
          </p:nvCxnSpPr>
          <p:spPr bwMode="gray">
            <a:xfrm>
              <a:off x="7788238" y="2701371"/>
              <a:ext cx="0" cy="1998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7" name="直接箭头连接符 96">
              <a:extLst>
                <a:ext uri="{FF2B5EF4-FFF2-40B4-BE49-F238E27FC236}">
                  <a16:creationId xmlns="" xmlns:a16="http://schemas.microsoft.com/office/drawing/2014/main" id="{3F08B36A-162E-450A-BAE2-15404A8A8364}"/>
                </a:ext>
              </a:extLst>
            </p:cNvPr>
            <p:cNvCxnSpPr>
              <a:stCxn id="122" idx="2"/>
              <a:endCxn id="120" idx="0"/>
            </p:cNvCxnSpPr>
            <p:nvPr/>
          </p:nvCxnSpPr>
          <p:spPr bwMode="gray">
            <a:xfrm>
              <a:off x="7788238" y="3777608"/>
              <a:ext cx="0" cy="13359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8" name="直接箭头连接符 97">
              <a:extLst>
                <a:ext uri="{FF2B5EF4-FFF2-40B4-BE49-F238E27FC236}">
                  <a16:creationId xmlns="" xmlns:a16="http://schemas.microsoft.com/office/drawing/2014/main" id="{AE4233C9-2F03-4CF1-B7FB-692D482DEE44}"/>
                </a:ext>
              </a:extLst>
            </p:cNvPr>
            <p:cNvCxnSpPr>
              <a:stCxn id="120" idx="2"/>
              <a:endCxn id="118" idx="0"/>
            </p:cNvCxnSpPr>
            <p:nvPr/>
          </p:nvCxnSpPr>
          <p:spPr bwMode="gray">
            <a:xfrm>
              <a:off x="7788238" y="4787588"/>
              <a:ext cx="0" cy="13359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9" name="直接箭头连接符 98">
              <a:extLst>
                <a:ext uri="{FF2B5EF4-FFF2-40B4-BE49-F238E27FC236}">
                  <a16:creationId xmlns="" xmlns:a16="http://schemas.microsoft.com/office/drawing/2014/main" id="{784BE21E-108C-4A25-B73B-4663151A55EA}"/>
                </a:ext>
              </a:extLst>
            </p:cNvPr>
            <p:cNvCxnSpPr>
              <a:stCxn id="122" idx="3"/>
              <a:endCxn id="116" idx="1"/>
            </p:cNvCxnSpPr>
            <p:nvPr/>
          </p:nvCxnSpPr>
          <p:spPr bwMode="gray">
            <a:xfrm>
              <a:off x="8670336" y="333941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0" name="直接箭头连接符 99">
              <a:extLst>
                <a:ext uri="{FF2B5EF4-FFF2-40B4-BE49-F238E27FC236}">
                  <a16:creationId xmlns="" xmlns:a16="http://schemas.microsoft.com/office/drawing/2014/main" id="{B6A86DBF-6C14-4FAC-AA48-C9B347C584A3}"/>
                </a:ext>
              </a:extLst>
            </p:cNvPr>
            <p:cNvCxnSpPr>
              <a:stCxn id="120" idx="3"/>
              <a:endCxn id="114" idx="1"/>
            </p:cNvCxnSpPr>
            <p:nvPr/>
          </p:nvCxnSpPr>
          <p:spPr bwMode="gray">
            <a:xfrm>
              <a:off x="8670336" y="434939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1" name="直接箭头连接符 100">
              <a:extLst>
                <a:ext uri="{FF2B5EF4-FFF2-40B4-BE49-F238E27FC236}">
                  <a16:creationId xmlns="" xmlns:a16="http://schemas.microsoft.com/office/drawing/2014/main" id="{B747E4A7-1641-40EF-9E83-98FD44E77DB7}"/>
                </a:ext>
              </a:extLst>
            </p:cNvPr>
            <p:cNvCxnSpPr>
              <a:stCxn id="118" idx="3"/>
              <a:endCxn id="112" idx="1"/>
            </p:cNvCxnSpPr>
            <p:nvPr/>
          </p:nvCxnSpPr>
          <p:spPr bwMode="gray">
            <a:xfrm>
              <a:off x="8670336" y="5359374"/>
              <a:ext cx="468053" cy="456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2" name="肘形连接符 131">
              <a:extLst>
                <a:ext uri="{FF2B5EF4-FFF2-40B4-BE49-F238E27FC236}">
                  <a16:creationId xmlns="" xmlns:a16="http://schemas.microsoft.com/office/drawing/2014/main" id="{95E96B69-888E-4AE2-9B5A-016B8DCFFE83}"/>
                </a:ext>
              </a:extLst>
            </p:cNvPr>
            <p:cNvCxnSpPr>
              <a:stCxn id="118" idx="2"/>
              <a:endCxn id="122" idx="1"/>
            </p:cNvCxnSpPr>
            <p:nvPr/>
          </p:nvCxnSpPr>
          <p:spPr bwMode="gray">
            <a:xfrm rot="5400000" flipH="1">
              <a:off x="6118112" y="4127443"/>
              <a:ext cx="2458153" cy="882098"/>
            </a:xfrm>
            <a:prstGeom prst="bentConnector4">
              <a:avLst>
                <a:gd name="adj1" fmla="val -11109"/>
                <a:gd name="adj2" fmla="val 125838"/>
              </a:avLst>
            </a:prstGeom>
            <a:solidFill>
              <a:schemeClr val="accent1"/>
            </a:solidFill>
            <a:ln w="12700" cap="flat" cmpd="sng" algn="ctr">
              <a:solidFill>
                <a:schemeClr val="tx1"/>
              </a:solidFill>
              <a:prstDash val="solid"/>
              <a:round/>
              <a:headEnd type="none" w="med" len="med"/>
              <a:tailEnd type="triangle"/>
            </a:ln>
            <a:effectLst/>
          </p:spPr>
        </p:cxnSp>
        <p:cxnSp>
          <p:nvCxnSpPr>
            <p:cNvPr id="103" name="直接箭头连接符 102">
              <a:extLst>
                <a:ext uri="{FF2B5EF4-FFF2-40B4-BE49-F238E27FC236}">
                  <a16:creationId xmlns="" xmlns:a16="http://schemas.microsoft.com/office/drawing/2014/main" id="{2E77F76E-4CC9-4281-B3CD-6A84AA236D0A}"/>
                </a:ext>
              </a:extLst>
            </p:cNvPr>
            <p:cNvCxnSpPr>
              <a:stCxn id="116" idx="3"/>
            </p:cNvCxnSpPr>
            <p:nvPr/>
          </p:nvCxnSpPr>
          <p:spPr bwMode="gray">
            <a:xfrm>
              <a:off x="10609129" y="334398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4" name="直接箭头连接符 103">
              <a:extLst>
                <a:ext uri="{FF2B5EF4-FFF2-40B4-BE49-F238E27FC236}">
                  <a16:creationId xmlns="" xmlns:a16="http://schemas.microsoft.com/office/drawing/2014/main" id="{6666D2B7-FB41-435D-956E-A3FBACF991FE}"/>
                </a:ext>
              </a:extLst>
            </p:cNvPr>
            <p:cNvCxnSpPr>
              <a:stCxn id="114" idx="3"/>
            </p:cNvCxnSpPr>
            <p:nvPr/>
          </p:nvCxnSpPr>
          <p:spPr bwMode="gray">
            <a:xfrm>
              <a:off x="10609129" y="435396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5" name="直接箭头连接符 104">
              <a:extLst>
                <a:ext uri="{FF2B5EF4-FFF2-40B4-BE49-F238E27FC236}">
                  <a16:creationId xmlns="" xmlns:a16="http://schemas.microsoft.com/office/drawing/2014/main" id="{664D2CFC-660D-47C6-AEF5-81C6738E30C2}"/>
                </a:ext>
              </a:extLst>
            </p:cNvPr>
            <p:cNvCxnSpPr>
              <a:stCxn id="112" idx="3"/>
            </p:cNvCxnSpPr>
            <p:nvPr/>
          </p:nvCxnSpPr>
          <p:spPr bwMode="gray">
            <a:xfrm>
              <a:off x="10609129" y="5363940"/>
              <a:ext cx="275403"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106" name="iṥ1iďe">
              <a:extLst>
                <a:ext uri="{FF2B5EF4-FFF2-40B4-BE49-F238E27FC236}">
                  <a16:creationId xmlns="" xmlns:a16="http://schemas.microsoft.com/office/drawing/2014/main" id="{B1703927-69AF-4DD6-97E5-669CE61FA57D}"/>
                </a:ext>
              </a:extLst>
            </p:cNvPr>
            <p:cNvSpPr txBox="1"/>
            <p:nvPr/>
          </p:nvSpPr>
          <p:spPr bwMode="gray">
            <a:xfrm>
              <a:off x="7886160" y="3656253"/>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7" name="iṥ1iďe">
              <a:extLst>
                <a:ext uri="{FF2B5EF4-FFF2-40B4-BE49-F238E27FC236}">
                  <a16:creationId xmlns="" xmlns:a16="http://schemas.microsoft.com/office/drawing/2014/main" id="{C9F485D4-35CB-4ACD-B5E5-02B2A4DAFEF0}"/>
                </a:ext>
              </a:extLst>
            </p:cNvPr>
            <p:cNvSpPr txBox="1"/>
            <p:nvPr/>
          </p:nvSpPr>
          <p:spPr bwMode="gray">
            <a:xfrm>
              <a:off x="7886160" y="466436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8" name="iṥ1iďe">
              <a:extLst>
                <a:ext uri="{FF2B5EF4-FFF2-40B4-BE49-F238E27FC236}">
                  <a16:creationId xmlns="" xmlns:a16="http://schemas.microsoft.com/office/drawing/2014/main" id="{4A6ED8B1-FD91-4CBB-A853-5E81F9FD0A5E}"/>
                </a:ext>
              </a:extLst>
            </p:cNvPr>
            <p:cNvSpPr txBox="1"/>
            <p:nvPr/>
          </p:nvSpPr>
          <p:spPr bwMode="gray">
            <a:xfrm>
              <a:off x="7886160" y="567247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109" name="iṥ1iďe">
              <a:extLst>
                <a:ext uri="{FF2B5EF4-FFF2-40B4-BE49-F238E27FC236}">
                  <a16:creationId xmlns="" xmlns:a16="http://schemas.microsoft.com/office/drawing/2014/main" id="{976B8362-41EA-4A15-A835-6D4C1981E69F}"/>
                </a:ext>
              </a:extLst>
            </p:cNvPr>
            <p:cNvSpPr txBox="1"/>
            <p:nvPr/>
          </p:nvSpPr>
          <p:spPr bwMode="gray">
            <a:xfrm>
              <a:off x="8598328" y="2997796"/>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110" name="iṥ1iďe">
              <a:extLst>
                <a:ext uri="{FF2B5EF4-FFF2-40B4-BE49-F238E27FC236}">
                  <a16:creationId xmlns="" xmlns:a16="http://schemas.microsoft.com/office/drawing/2014/main" id="{A0552559-9A2F-4AC2-A1CA-5AF9276512E3}"/>
                </a:ext>
              </a:extLst>
            </p:cNvPr>
            <p:cNvSpPr txBox="1"/>
            <p:nvPr/>
          </p:nvSpPr>
          <p:spPr bwMode="gray">
            <a:xfrm>
              <a:off x="8598328" y="5050024"/>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111" name="iṥ1iďe">
              <a:extLst>
                <a:ext uri="{FF2B5EF4-FFF2-40B4-BE49-F238E27FC236}">
                  <a16:creationId xmlns="" xmlns:a16="http://schemas.microsoft.com/office/drawing/2014/main" id="{2C2EC648-FA1A-48A5-B510-379F58BF2F2B}"/>
                </a:ext>
              </a:extLst>
            </p:cNvPr>
            <p:cNvSpPr txBox="1"/>
            <p:nvPr/>
          </p:nvSpPr>
          <p:spPr bwMode="gray">
            <a:xfrm>
              <a:off x="8598328" y="4008727"/>
              <a:ext cx="576064" cy="39562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No</a:t>
              </a:r>
            </a:p>
          </p:txBody>
        </p:sp>
      </p:grpSp>
      <p:grpSp>
        <p:nvGrpSpPr>
          <p:cNvPr id="135" name="组合 134">
            <a:extLst>
              <a:ext uri="{FF2B5EF4-FFF2-40B4-BE49-F238E27FC236}">
                <a16:creationId xmlns="" xmlns:a16="http://schemas.microsoft.com/office/drawing/2014/main" id="{4D6CB423-69E4-4165-AC21-F98DC887ABFC}"/>
              </a:ext>
            </a:extLst>
          </p:cNvPr>
          <p:cNvGrpSpPr/>
          <p:nvPr/>
        </p:nvGrpSpPr>
        <p:grpSpPr bwMode="gray">
          <a:xfrm>
            <a:off x="609056" y="1871167"/>
            <a:ext cx="5445402" cy="4302874"/>
            <a:chOff x="942244" y="1850395"/>
            <a:chExt cx="4941000" cy="4302874"/>
          </a:xfrm>
        </p:grpSpPr>
        <p:sp>
          <p:nvSpPr>
            <p:cNvPr id="37" name="矩形 36">
              <a:extLst>
                <a:ext uri="{FF2B5EF4-FFF2-40B4-BE49-F238E27FC236}">
                  <a16:creationId xmlns="" xmlns:a16="http://schemas.microsoft.com/office/drawing/2014/main" id="{2DF5732C-9B74-4E82-B048-4482E9841165}"/>
                </a:ext>
              </a:extLst>
            </p:cNvPr>
            <p:cNvSpPr/>
            <p:nvPr/>
          </p:nvSpPr>
          <p:spPr bwMode="gray">
            <a:xfrm>
              <a:off x="942244" y="2174717"/>
              <a:ext cx="4811787" cy="3978552"/>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6">
              <a:extLst>
                <a:ext uri="{FF2B5EF4-FFF2-40B4-BE49-F238E27FC236}">
                  <a16:creationId xmlns="" xmlns:a16="http://schemas.microsoft.com/office/drawing/2014/main" id="{1BF9DC78-F944-44CE-8A5C-1EDBF5A7C20A}"/>
                </a:ext>
              </a:extLst>
            </p:cNvPr>
            <p:cNvSpPr/>
            <p:nvPr/>
          </p:nvSpPr>
          <p:spPr bwMode="gray">
            <a:xfrm>
              <a:off x="1173863" y="2472453"/>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iṥ1iďe">
              <a:extLst>
                <a:ext uri="{FF2B5EF4-FFF2-40B4-BE49-F238E27FC236}">
                  <a16:creationId xmlns="" xmlns:a16="http://schemas.microsoft.com/office/drawing/2014/main" id="{DA2EFFF1-53EB-4C48-AF2D-8521916FCCD9}"/>
                </a:ext>
              </a:extLst>
            </p:cNvPr>
            <p:cNvSpPr txBox="1"/>
            <p:nvPr/>
          </p:nvSpPr>
          <p:spPr bwMode="gray">
            <a:xfrm>
              <a:off x="1173863" y="2803999"/>
              <a:ext cx="65302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PQ queue</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9">
              <a:extLst>
                <a:ext uri="{FF2B5EF4-FFF2-40B4-BE49-F238E27FC236}">
                  <a16:creationId xmlns="" xmlns:a16="http://schemas.microsoft.com/office/drawing/2014/main" id="{1A5A2797-DFD6-46ED-A644-8FC80629FF69}"/>
                </a:ext>
              </a:extLst>
            </p:cNvPr>
            <p:cNvSpPr/>
            <p:nvPr/>
          </p:nvSpPr>
          <p:spPr bwMode="gray">
            <a:xfrm>
              <a:off x="1964371" y="2593015"/>
              <a:ext cx="790508" cy="271265"/>
            </a:xfrm>
            <a:prstGeom prst="roundRect">
              <a:avLst/>
            </a:prstGeom>
            <a:solidFill>
              <a:srgbClr val="EC7061">
                <a:alpha val="62000"/>
              </a:srgbClr>
            </a:solidFill>
            <a:ln w="9525" cap="flat" cmpd="sng" algn="ctr">
              <a:solidFill>
                <a:srgbClr val="EC706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10">
              <a:extLst>
                <a:ext uri="{FF2B5EF4-FFF2-40B4-BE49-F238E27FC236}">
                  <a16:creationId xmlns="" xmlns:a16="http://schemas.microsoft.com/office/drawing/2014/main" id="{A2971333-55E0-4FA6-A38E-DC1C5FAE3BF5}"/>
                </a:ext>
              </a:extLst>
            </p:cNvPr>
            <p:cNvSpPr/>
            <p:nvPr/>
          </p:nvSpPr>
          <p:spPr bwMode="gray">
            <a:xfrm>
              <a:off x="1964371" y="3165686"/>
              <a:ext cx="790508" cy="271265"/>
            </a:xfrm>
            <a:prstGeom prst="roundRect">
              <a:avLst/>
            </a:prstGeom>
            <a:solidFill>
              <a:srgbClr val="FFD17D">
                <a:alpha val="62000"/>
              </a:srgbClr>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iṥ1iďe">
              <a:extLst>
                <a:ext uri="{FF2B5EF4-FFF2-40B4-BE49-F238E27FC236}">
                  <a16:creationId xmlns="" xmlns:a16="http://schemas.microsoft.com/office/drawing/2014/main" id="{9BDFCE6D-4BD0-4851-A121-AF106EA37183}"/>
                </a:ext>
              </a:extLst>
            </p:cNvPr>
            <p:cNvSpPr txBox="1"/>
            <p:nvPr/>
          </p:nvSpPr>
          <p:spPr bwMode="gray">
            <a:xfrm>
              <a:off x="1998741" y="2623156"/>
              <a:ext cx="837993" cy="22046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43" name="iṥ1iďe">
              <a:extLst>
                <a:ext uri="{FF2B5EF4-FFF2-40B4-BE49-F238E27FC236}">
                  <a16:creationId xmlns="" xmlns:a16="http://schemas.microsoft.com/office/drawing/2014/main" id="{0B1FA7C7-F6F9-47FC-908C-6832493F22B0}"/>
                </a:ext>
              </a:extLst>
            </p:cNvPr>
            <p:cNvSpPr txBox="1"/>
            <p:nvPr/>
          </p:nvSpPr>
          <p:spPr bwMode="gray">
            <a:xfrm>
              <a:off x="1964371" y="3195825"/>
              <a:ext cx="921791" cy="293949"/>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m</a:t>
              </a:r>
            </a:p>
          </p:txBody>
        </p:sp>
        <p:sp>
          <p:nvSpPr>
            <p:cNvPr id="44" name="iṥ1iďe">
              <a:extLst>
                <a:ext uri="{FF2B5EF4-FFF2-40B4-BE49-F238E27FC236}">
                  <a16:creationId xmlns="" xmlns:a16="http://schemas.microsoft.com/office/drawing/2014/main" id="{FCF6C7BF-B749-4964-BF89-385922EE9077}"/>
                </a:ext>
              </a:extLst>
            </p:cNvPr>
            <p:cNvSpPr txBox="1"/>
            <p:nvPr/>
          </p:nvSpPr>
          <p:spPr bwMode="gray">
            <a:xfrm>
              <a:off x="2067481" y="2743718"/>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5" name="圆角矩形 16">
              <a:extLst>
                <a:ext uri="{FF2B5EF4-FFF2-40B4-BE49-F238E27FC236}">
                  <a16:creationId xmlns="" xmlns:a16="http://schemas.microsoft.com/office/drawing/2014/main" id="{7C5DC72E-A67D-43DC-8918-5739E52DA9C6}"/>
                </a:ext>
              </a:extLst>
            </p:cNvPr>
            <p:cNvSpPr/>
            <p:nvPr/>
          </p:nvSpPr>
          <p:spPr bwMode="gray">
            <a:xfrm>
              <a:off x="1173863" y="3722705"/>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iṥ1iďe">
              <a:extLst>
                <a:ext uri="{FF2B5EF4-FFF2-40B4-BE49-F238E27FC236}">
                  <a16:creationId xmlns="" xmlns:a16="http://schemas.microsoft.com/office/drawing/2014/main" id="{27186125-2D07-4883-8951-534A16B5EB83}"/>
                </a:ext>
              </a:extLst>
            </p:cNvPr>
            <p:cNvSpPr txBox="1"/>
            <p:nvPr/>
          </p:nvSpPr>
          <p:spPr bwMode="gray">
            <a:xfrm>
              <a:off x="1173863" y="4054251"/>
              <a:ext cx="729855"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WFQ queue</a:t>
              </a:r>
            </a:p>
            <a:p>
              <a:pPr marL="0" marR="0" lvl="0" indent="0" algn="ctr" defTabSz="914400" eaLnBrk="1" fontAlgn="ctr" latinLnBrk="0" hangingPunct="1">
                <a:lnSpc>
                  <a:spcPct val="100000"/>
                </a:lnSpc>
                <a:spcBef>
                  <a:spcPct val="0"/>
                </a:spcBef>
                <a:spcAft>
                  <a:spcPct val="0"/>
                </a:spcAft>
                <a:buClrTx/>
                <a:buSzTx/>
                <a:buFontTx/>
                <a:buNone/>
                <a:tabLst/>
                <a:defRPr/>
              </a:pPr>
              <a:endParaRPr lang="en-US" sz="14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18">
              <a:extLst>
                <a:ext uri="{FF2B5EF4-FFF2-40B4-BE49-F238E27FC236}">
                  <a16:creationId xmlns="" xmlns:a16="http://schemas.microsoft.com/office/drawing/2014/main" id="{E039CA53-7657-4748-B2F4-B13FB1E852B6}"/>
                </a:ext>
              </a:extLst>
            </p:cNvPr>
            <p:cNvSpPr/>
            <p:nvPr/>
          </p:nvSpPr>
          <p:spPr bwMode="gray">
            <a:xfrm>
              <a:off x="1964371" y="3843267"/>
              <a:ext cx="790508" cy="271265"/>
            </a:xfrm>
            <a:prstGeom prst="roundRect">
              <a:avLst/>
            </a:prstGeom>
            <a:solidFill>
              <a:srgbClr val="D9D9D9">
                <a:alpha val="62000"/>
              </a:srgb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19">
              <a:extLst>
                <a:ext uri="{FF2B5EF4-FFF2-40B4-BE49-F238E27FC236}">
                  <a16:creationId xmlns="" xmlns:a16="http://schemas.microsoft.com/office/drawing/2014/main" id="{DE701F2A-58DF-484A-A237-35908A7EAC13}"/>
                </a:ext>
              </a:extLst>
            </p:cNvPr>
            <p:cNvSpPr/>
            <p:nvPr/>
          </p:nvSpPr>
          <p:spPr bwMode="gray">
            <a:xfrm>
              <a:off x="1964371" y="4415937"/>
              <a:ext cx="790508" cy="271265"/>
            </a:xfrm>
            <a:prstGeom prst="roundRect">
              <a:avLst/>
            </a:prstGeom>
            <a:solidFill>
              <a:srgbClr val="99DFF9">
                <a:alpha val="62000"/>
              </a:srgbClr>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iṥ1iďe">
              <a:extLst>
                <a:ext uri="{FF2B5EF4-FFF2-40B4-BE49-F238E27FC236}">
                  <a16:creationId xmlns="" xmlns:a16="http://schemas.microsoft.com/office/drawing/2014/main" id="{200B459F-9FA8-4EAA-B025-0A467DFA2F3F}"/>
                </a:ext>
              </a:extLst>
            </p:cNvPr>
            <p:cNvSpPr txBox="1"/>
            <p:nvPr/>
          </p:nvSpPr>
          <p:spPr bwMode="gray">
            <a:xfrm>
              <a:off x="1998741" y="3873408"/>
              <a:ext cx="837993" cy="27628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50" name="iṥ1iďe">
              <a:extLst>
                <a:ext uri="{FF2B5EF4-FFF2-40B4-BE49-F238E27FC236}">
                  <a16:creationId xmlns="" xmlns:a16="http://schemas.microsoft.com/office/drawing/2014/main" id="{A14A9367-4C44-4647-814D-0CA97B49F550}"/>
                </a:ext>
              </a:extLst>
            </p:cNvPr>
            <p:cNvSpPr txBox="1"/>
            <p:nvPr/>
          </p:nvSpPr>
          <p:spPr bwMode="gray">
            <a:xfrm>
              <a:off x="1998741" y="4446078"/>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noProof="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Queue i</a:t>
              </a:r>
            </a:p>
          </p:txBody>
        </p:sp>
        <p:sp>
          <p:nvSpPr>
            <p:cNvPr id="51" name="iṥ1iďe">
              <a:extLst>
                <a:ext uri="{FF2B5EF4-FFF2-40B4-BE49-F238E27FC236}">
                  <a16:creationId xmlns="" xmlns:a16="http://schemas.microsoft.com/office/drawing/2014/main" id="{1AEFE839-FDC3-4620-BC10-CEA141DA122A}"/>
                </a:ext>
              </a:extLst>
            </p:cNvPr>
            <p:cNvSpPr txBox="1"/>
            <p:nvPr/>
          </p:nvSpPr>
          <p:spPr bwMode="gray">
            <a:xfrm>
              <a:off x="2067481" y="3993970"/>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52" name="圆角矩形 24">
              <a:extLst>
                <a:ext uri="{FF2B5EF4-FFF2-40B4-BE49-F238E27FC236}">
                  <a16:creationId xmlns="" xmlns:a16="http://schemas.microsoft.com/office/drawing/2014/main" id="{39BA161C-D0CF-4F34-8AED-1D56CF0B7664}"/>
                </a:ext>
              </a:extLst>
            </p:cNvPr>
            <p:cNvSpPr/>
            <p:nvPr/>
          </p:nvSpPr>
          <p:spPr bwMode="gray">
            <a:xfrm>
              <a:off x="1173863" y="5004259"/>
              <a:ext cx="1787235" cy="1115200"/>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iṥ1iďe">
              <a:extLst>
                <a:ext uri="{FF2B5EF4-FFF2-40B4-BE49-F238E27FC236}">
                  <a16:creationId xmlns="" xmlns:a16="http://schemas.microsoft.com/office/drawing/2014/main" id="{079C732D-BA8B-409C-B69E-91DF56C3EFAF}"/>
                </a:ext>
              </a:extLst>
            </p:cNvPr>
            <p:cNvSpPr txBox="1"/>
            <p:nvPr/>
          </p:nvSpPr>
          <p:spPr bwMode="gray">
            <a:xfrm>
              <a:off x="1173863" y="5335805"/>
              <a:ext cx="65302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LPQ queue</a:t>
              </a: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26">
              <a:extLst>
                <a:ext uri="{FF2B5EF4-FFF2-40B4-BE49-F238E27FC236}">
                  <a16:creationId xmlns="" xmlns:a16="http://schemas.microsoft.com/office/drawing/2014/main" id="{AFE91E7B-BB94-4A4B-954F-52D85B54255C}"/>
                </a:ext>
              </a:extLst>
            </p:cNvPr>
            <p:cNvSpPr/>
            <p:nvPr/>
          </p:nvSpPr>
          <p:spPr bwMode="gray">
            <a:xfrm>
              <a:off x="2033111" y="5124821"/>
              <a:ext cx="721768" cy="271265"/>
            </a:xfrm>
            <a:prstGeom prst="roundRect">
              <a:avLst/>
            </a:prstGeom>
            <a:solidFill>
              <a:srgbClr val="00B0F0">
                <a:alpha val="62000"/>
              </a:srgbClr>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27">
              <a:extLst>
                <a:ext uri="{FF2B5EF4-FFF2-40B4-BE49-F238E27FC236}">
                  <a16:creationId xmlns="" xmlns:a16="http://schemas.microsoft.com/office/drawing/2014/main" id="{07791477-BA04-46BA-923F-CD2E451C7BF0}"/>
                </a:ext>
              </a:extLst>
            </p:cNvPr>
            <p:cNvSpPr/>
            <p:nvPr/>
          </p:nvSpPr>
          <p:spPr bwMode="gray">
            <a:xfrm>
              <a:off x="2033111" y="5697492"/>
              <a:ext cx="721768" cy="271265"/>
            </a:xfrm>
            <a:prstGeom prst="roundRect">
              <a:avLst/>
            </a:prstGeom>
            <a:solidFill>
              <a:srgbClr val="8BC9A0">
                <a:alpha val="62000"/>
              </a:srgbClr>
            </a:solidFill>
            <a:ln w="9525" cap="flat" cmpd="sng" algn="ctr">
              <a:solidFill>
                <a:srgbClr val="8BC9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iṥ1iďe">
              <a:extLst>
                <a:ext uri="{FF2B5EF4-FFF2-40B4-BE49-F238E27FC236}">
                  <a16:creationId xmlns="" xmlns:a16="http://schemas.microsoft.com/office/drawing/2014/main" id="{C3E8159D-F07C-4F94-9C0B-E86D7DEDFE22}"/>
                </a:ext>
              </a:extLst>
            </p:cNvPr>
            <p:cNvSpPr txBox="1"/>
            <p:nvPr/>
          </p:nvSpPr>
          <p:spPr bwMode="gray">
            <a:xfrm>
              <a:off x="2033111" y="5154962"/>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1</a:t>
              </a:r>
            </a:p>
          </p:txBody>
        </p:sp>
        <p:sp>
          <p:nvSpPr>
            <p:cNvPr id="57" name="iṥ1iďe">
              <a:extLst>
                <a:ext uri="{FF2B5EF4-FFF2-40B4-BE49-F238E27FC236}">
                  <a16:creationId xmlns="" xmlns:a16="http://schemas.microsoft.com/office/drawing/2014/main" id="{A1ADB34D-908E-4F46-8E9A-08D70DC5D472}"/>
                </a:ext>
              </a:extLst>
            </p:cNvPr>
            <p:cNvSpPr txBox="1"/>
            <p:nvPr/>
          </p:nvSpPr>
          <p:spPr bwMode="gray">
            <a:xfrm>
              <a:off x="2033111" y="5727632"/>
              <a:ext cx="879892" cy="25720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200"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Queue k</a:t>
              </a:r>
            </a:p>
          </p:txBody>
        </p:sp>
        <p:sp>
          <p:nvSpPr>
            <p:cNvPr id="58" name="iṥ1iďe">
              <a:extLst>
                <a:ext uri="{FF2B5EF4-FFF2-40B4-BE49-F238E27FC236}">
                  <a16:creationId xmlns="" xmlns:a16="http://schemas.microsoft.com/office/drawing/2014/main" id="{AB9BCC0F-FBA4-49F7-8906-4C4CFFCB6F2B}"/>
                </a:ext>
              </a:extLst>
            </p:cNvPr>
            <p:cNvSpPr txBox="1"/>
            <p:nvPr/>
          </p:nvSpPr>
          <p:spPr bwMode="gray">
            <a:xfrm>
              <a:off x="2067481" y="5275524"/>
              <a:ext cx="584288" cy="452108"/>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kumimoji="0" lang="en-US" sz="1400" b="1" i="0" u="none" strike="noStrike" cap="none" normalizeH="0" baseline="0" noProof="0" dirty="0">
                  <a:ln>
                    <a:noFill/>
                  </a:ln>
                  <a:solidFill>
                    <a:srgbClr val="000000"/>
                  </a:solidFill>
                  <a:uLnTx/>
                  <a:uFillTx/>
                  <a:latin typeface="Huawei Sans" panose="020C0503030203020204" pitchFamily="34" charset="0"/>
                  <a:ea typeface="方正兰亭黑简体" panose="02000000000000000000" pitchFamily="2" charset="-122"/>
                  <a:sym typeface="Huawei Sans" panose="020C0503030203020204" pitchFamily="34" charset="0"/>
                </a:rPr>
                <a:t>...</a:t>
              </a:r>
            </a:p>
          </p:txBody>
        </p:sp>
        <p:grpSp>
          <p:nvGrpSpPr>
            <p:cNvPr id="59" name="组合 58">
              <a:extLst>
                <a:ext uri="{FF2B5EF4-FFF2-40B4-BE49-F238E27FC236}">
                  <a16:creationId xmlns="" xmlns:a16="http://schemas.microsoft.com/office/drawing/2014/main" id="{6C4B000A-3493-483A-B1A5-6E8ED91BCB61}"/>
                </a:ext>
              </a:extLst>
            </p:cNvPr>
            <p:cNvGrpSpPr/>
            <p:nvPr/>
          </p:nvGrpSpPr>
          <p:grpSpPr bwMode="gray">
            <a:xfrm>
              <a:off x="3012527" y="3916856"/>
              <a:ext cx="969393" cy="705168"/>
              <a:chOff x="6776110" y="2926363"/>
              <a:chExt cx="1015482" cy="842349"/>
            </a:xfrm>
          </p:grpSpPr>
          <p:sp>
            <p:nvSpPr>
              <p:cNvPr id="85" name="流程图: 联系 32">
                <a:extLst>
                  <a:ext uri="{FF2B5EF4-FFF2-40B4-BE49-F238E27FC236}">
                    <a16:creationId xmlns="" xmlns:a16="http://schemas.microsoft.com/office/drawing/2014/main" id="{6FA252E6-2119-4315-AE4E-3ECA803EE9FA}"/>
                  </a:ext>
                </a:extLst>
              </p:cNvPr>
              <p:cNvSpPr/>
              <p:nvPr/>
            </p:nvSpPr>
            <p:spPr bwMode="gray">
              <a:xfrm>
                <a:off x="6924123" y="3037168"/>
                <a:ext cx="792600" cy="576000"/>
              </a:xfrm>
              <a:prstGeom prst="flowChartConnector">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 xmlns:a16="http://schemas.microsoft.com/office/drawing/2014/main" id="{ACB37B7D-99F7-456E-8F65-831C158A0739}"/>
                  </a:ext>
                </a:extLst>
              </p:cNvPr>
              <p:cNvSpPr txBox="1"/>
              <p:nvPr/>
            </p:nvSpPr>
            <p:spPr bwMode="gray">
              <a:xfrm>
                <a:off x="6776110" y="2926363"/>
                <a:ext cx="1015482" cy="84234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WFQ</a:t>
                </a:r>
              </a:p>
            </p:txBody>
          </p:sp>
        </p:grpSp>
        <p:grpSp>
          <p:nvGrpSpPr>
            <p:cNvPr id="60" name="组合 59">
              <a:extLst>
                <a:ext uri="{FF2B5EF4-FFF2-40B4-BE49-F238E27FC236}">
                  <a16:creationId xmlns="" xmlns:a16="http://schemas.microsoft.com/office/drawing/2014/main" id="{2DFC5DE4-8DC3-4D77-A1B2-72F66AF7E96A}"/>
                </a:ext>
              </a:extLst>
            </p:cNvPr>
            <p:cNvGrpSpPr/>
            <p:nvPr/>
          </p:nvGrpSpPr>
          <p:grpSpPr bwMode="gray">
            <a:xfrm>
              <a:off x="3029840" y="2773858"/>
              <a:ext cx="942318" cy="482195"/>
              <a:chOff x="6794268" y="3069024"/>
              <a:chExt cx="987120" cy="576000"/>
            </a:xfrm>
          </p:grpSpPr>
          <p:sp>
            <p:nvSpPr>
              <p:cNvPr id="83" name="流程图: 联系 36">
                <a:extLst>
                  <a:ext uri="{FF2B5EF4-FFF2-40B4-BE49-F238E27FC236}">
                    <a16:creationId xmlns="" xmlns:a16="http://schemas.microsoft.com/office/drawing/2014/main" id="{195FD546-4940-48DB-9C2F-F4CFBEB1C732}"/>
                  </a:ext>
                </a:extLst>
              </p:cNvPr>
              <p:cNvSpPr/>
              <p:nvPr/>
            </p:nvSpPr>
            <p:spPr bwMode="gray">
              <a:xfrm>
                <a:off x="6924156" y="3069024"/>
                <a:ext cx="792597"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 xmlns:a16="http://schemas.microsoft.com/office/drawing/2014/main" id="{CEE3BD47-8CB3-4A4C-91AC-9E1F290705FA}"/>
                  </a:ext>
                </a:extLst>
              </p:cNvPr>
              <p:cNvSpPr txBox="1"/>
              <p:nvPr/>
            </p:nvSpPr>
            <p:spPr bwMode="gray">
              <a:xfrm>
                <a:off x="6794268" y="3184148"/>
                <a:ext cx="987120" cy="3083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SP</a:t>
                </a:r>
              </a:p>
            </p:txBody>
          </p:sp>
        </p:grpSp>
        <p:grpSp>
          <p:nvGrpSpPr>
            <p:cNvPr id="61" name="组合 60">
              <a:extLst>
                <a:ext uri="{FF2B5EF4-FFF2-40B4-BE49-F238E27FC236}">
                  <a16:creationId xmlns="" xmlns:a16="http://schemas.microsoft.com/office/drawing/2014/main" id="{74AB2AAA-2FBD-477B-9BA8-9F7B79F8FF00}"/>
                </a:ext>
              </a:extLst>
            </p:cNvPr>
            <p:cNvGrpSpPr/>
            <p:nvPr/>
          </p:nvGrpSpPr>
          <p:grpSpPr bwMode="gray">
            <a:xfrm>
              <a:off x="3085599" y="5335809"/>
              <a:ext cx="859421" cy="531348"/>
              <a:chOff x="6852648" y="3037168"/>
              <a:chExt cx="900282" cy="634714"/>
            </a:xfrm>
          </p:grpSpPr>
          <p:sp>
            <p:nvSpPr>
              <p:cNvPr id="81" name="流程图: 联系 57">
                <a:extLst>
                  <a:ext uri="{FF2B5EF4-FFF2-40B4-BE49-F238E27FC236}">
                    <a16:creationId xmlns="" xmlns:a16="http://schemas.microsoft.com/office/drawing/2014/main" id="{F0858542-06C5-43C3-A16B-DAD4A8F50485}"/>
                  </a:ext>
                </a:extLst>
              </p:cNvPr>
              <p:cNvSpPr/>
              <p:nvPr/>
            </p:nvSpPr>
            <p:spPr bwMode="gray">
              <a:xfrm>
                <a:off x="6924124" y="3037168"/>
                <a:ext cx="792589" cy="576001"/>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3F7E744A-EFF4-4D2B-BD8B-BEEA3F49E00F}"/>
                  </a:ext>
                </a:extLst>
              </p:cNvPr>
              <p:cNvSpPr txBox="1"/>
              <p:nvPr/>
            </p:nvSpPr>
            <p:spPr bwMode="gray">
              <a:xfrm>
                <a:off x="6852648" y="3051264"/>
                <a:ext cx="900282" cy="6206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SP</a:t>
                </a:r>
              </a:p>
            </p:txBody>
          </p:sp>
        </p:grpSp>
        <p:sp>
          <p:nvSpPr>
            <p:cNvPr id="62" name="任意多边形 59">
              <a:extLst>
                <a:ext uri="{FF2B5EF4-FFF2-40B4-BE49-F238E27FC236}">
                  <a16:creationId xmlns="" xmlns:a16="http://schemas.microsoft.com/office/drawing/2014/main" id="{E705693B-BCD5-4594-877E-8779F67B0670}"/>
                </a:ext>
              </a:extLst>
            </p:cNvPr>
            <p:cNvSpPr/>
            <p:nvPr/>
          </p:nvSpPr>
          <p:spPr bwMode="gray">
            <a:xfrm>
              <a:off x="2788482" y="2683437"/>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0">
              <a:extLst>
                <a:ext uri="{FF2B5EF4-FFF2-40B4-BE49-F238E27FC236}">
                  <a16:creationId xmlns="" xmlns:a16="http://schemas.microsoft.com/office/drawing/2014/main" id="{175F1CEE-7B07-4A00-B756-A9E83EE4D207}"/>
                </a:ext>
              </a:extLst>
            </p:cNvPr>
            <p:cNvSpPr/>
            <p:nvPr/>
          </p:nvSpPr>
          <p:spPr bwMode="gray">
            <a:xfrm flipV="1">
              <a:off x="2788482" y="3183085"/>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a:extLst>
                <a:ext uri="{FF2B5EF4-FFF2-40B4-BE49-F238E27FC236}">
                  <a16:creationId xmlns="" xmlns:a16="http://schemas.microsoft.com/office/drawing/2014/main" id="{78AF347C-143D-42B6-BCF8-047B42DF17AA}"/>
                </a:ext>
              </a:extLst>
            </p:cNvPr>
            <p:cNvCxnSpPr>
              <a:endCxn id="83" idx="2"/>
            </p:cNvCxnSpPr>
            <p:nvPr/>
          </p:nvCxnSpPr>
          <p:spPr bwMode="gray">
            <a:xfrm>
              <a:off x="2789249" y="3014930"/>
              <a:ext cx="364580" cy="2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5" name="任意多边形 65">
              <a:extLst>
                <a:ext uri="{FF2B5EF4-FFF2-40B4-BE49-F238E27FC236}">
                  <a16:creationId xmlns="" xmlns:a16="http://schemas.microsoft.com/office/drawing/2014/main" id="{2453284C-605B-4514-BDAB-32C47327F3D1}"/>
                </a:ext>
              </a:extLst>
            </p:cNvPr>
            <p:cNvSpPr/>
            <p:nvPr/>
          </p:nvSpPr>
          <p:spPr bwMode="gray">
            <a:xfrm>
              <a:off x="2788482" y="3949340"/>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6">
              <a:extLst>
                <a:ext uri="{FF2B5EF4-FFF2-40B4-BE49-F238E27FC236}">
                  <a16:creationId xmlns="" xmlns:a16="http://schemas.microsoft.com/office/drawing/2014/main" id="{F6E57991-309D-4D02-8F77-F51362F9A147}"/>
                </a:ext>
              </a:extLst>
            </p:cNvPr>
            <p:cNvSpPr/>
            <p:nvPr/>
          </p:nvSpPr>
          <p:spPr bwMode="gray">
            <a:xfrm flipV="1">
              <a:off x="2788482" y="4448988"/>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箭头连接符 66">
              <a:extLst>
                <a:ext uri="{FF2B5EF4-FFF2-40B4-BE49-F238E27FC236}">
                  <a16:creationId xmlns="" xmlns:a16="http://schemas.microsoft.com/office/drawing/2014/main" id="{C55FD6EB-96CF-4ECC-95FE-D39DE937AFF1}"/>
                </a:ext>
              </a:extLst>
            </p:cNvPr>
            <p:cNvCxnSpPr>
              <a:cxnSpLocks/>
            </p:cNvCxnSpPr>
            <p:nvPr/>
          </p:nvCxnSpPr>
          <p:spPr bwMode="gray">
            <a:xfrm>
              <a:off x="2789249" y="4280832"/>
              <a:ext cx="364580" cy="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8" name="任意多边形 68">
              <a:extLst>
                <a:ext uri="{FF2B5EF4-FFF2-40B4-BE49-F238E27FC236}">
                  <a16:creationId xmlns="" xmlns:a16="http://schemas.microsoft.com/office/drawing/2014/main" id="{A3A69C3E-9FED-4222-9C1A-694F52791C42}"/>
                </a:ext>
              </a:extLst>
            </p:cNvPr>
            <p:cNvSpPr/>
            <p:nvPr/>
          </p:nvSpPr>
          <p:spPr bwMode="gray">
            <a:xfrm>
              <a:off x="2788482" y="5258125"/>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9">
              <a:extLst>
                <a:ext uri="{FF2B5EF4-FFF2-40B4-BE49-F238E27FC236}">
                  <a16:creationId xmlns="" xmlns:a16="http://schemas.microsoft.com/office/drawing/2014/main" id="{1EC729B9-000B-4874-8DCB-4853272B313E}"/>
                </a:ext>
              </a:extLst>
            </p:cNvPr>
            <p:cNvSpPr/>
            <p:nvPr/>
          </p:nvSpPr>
          <p:spPr bwMode="gray">
            <a:xfrm flipV="1">
              <a:off x="2788482" y="5757773"/>
              <a:ext cx="429175" cy="127581"/>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a:extLst>
                <a:ext uri="{FF2B5EF4-FFF2-40B4-BE49-F238E27FC236}">
                  <a16:creationId xmlns="" xmlns:a16="http://schemas.microsoft.com/office/drawing/2014/main" id="{A9D04E62-D4E3-4B57-A128-07E52A1C1467}"/>
                </a:ext>
              </a:extLst>
            </p:cNvPr>
            <p:cNvCxnSpPr>
              <a:cxnSpLocks/>
            </p:cNvCxnSpPr>
            <p:nvPr/>
          </p:nvCxnSpPr>
          <p:spPr bwMode="gray">
            <a:xfrm>
              <a:off x="2789249" y="5589617"/>
              <a:ext cx="364580" cy="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71" name="组合 70">
              <a:extLst>
                <a:ext uri="{FF2B5EF4-FFF2-40B4-BE49-F238E27FC236}">
                  <a16:creationId xmlns="" xmlns:a16="http://schemas.microsoft.com/office/drawing/2014/main" id="{2459FE83-9A69-4FBB-AF89-5608CFB4A2AE}"/>
                </a:ext>
              </a:extLst>
            </p:cNvPr>
            <p:cNvGrpSpPr/>
            <p:nvPr/>
          </p:nvGrpSpPr>
          <p:grpSpPr bwMode="gray">
            <a:xfrm>
              <a:off x="4085297" y="3713168"/>
              <a:ext cx="938796" cy="1115133"/>
              <a:chOff x="6747831" y="2715571"/>
              <a:chExt cx="983430" cy="1332068"/>
            </a:xfrm>
          </p:grpSpPr>
          <p:sp>
            <p:nvSpPr>
              <p:cNvPr id="79" name="流程图: 联系 72">
                <a:extLst>
                  <a:ext uri="{FF2B5EF4-FFF2-40B4-BE49-F238E27FC236}">
                    <a16:creationId xmlns="" xmlns:a16="http://schemas.microsoft.com/office/drawing/2014/main" id="{47DDB567-3CB2-435C-A969-85D4446EBC1A}"/>
                  </a:ext>
                </a:extLst>
              </p:cNvPr>
              <p:cNvSpPr/>
              <p:nvPr/>
            </p:nvSpPr>
            <p:spPr bwMode="gray">
              <a:xfrm>
                <a:off x="6866326" y="2715571"/>
                <a:ext cx="720000" cy="1332068"/>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 xmlns:a16="http://schemas.microsoft.com/office/drawing/2014/main" id="{BDC9BDAD-8A83-4565-8BA4-CA7EB1C84AE2}"/>
                  </a:ext>
                </a:extLst>
              </p:cNvPr>
              <p:cNvSpPr txBox="1"/>
              <p:nvPr/>
            </p:nvSpPr>
            <p:spPr bwMode="gray">
              <a:xfrm>
                <a:off x="6747831" y="3046052"/>
                <a:ext cx="983430" cy="62061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SP</a:t>
                </a:r>
              </a:p>
            </p:txBody>
          </p:sp>
        </p:grpSp>
        <p:cxnSp>
          <p:nvCxnSpPr>
            <p:cNvPr id="72" name="直接箭头连接符 71">
              <a:extLst>
                <a:ext uri="{FF2B5EF4-FFF2-40B4-BE49-F238E27FC236}">
                  <a16:creationId xmlns="" xmlns:a16="http://schemas.microsoft.com/office/drawing/2014/main" id="{3EAB2E49-FAE9-4028-B270-CF96051D2536}"/>
                </a:ext>
              </a:extLst>
            </p:cNvPr>
            <p:cNvCxnSpPr>
              <a:stCxn id="84" idx="3"/>
              <a:endCxn id="79" idx="1"/>
            </p:cNvCxnSpPr>
            <p:nvPr/>
          </p:nvCxnSpPr>
          <p:spPr bwMode="gray">
            <a:xfrm>
              <a:off x="3972158" y="2999284"/>
              <a:ext cx="326912" cy="877191"/>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3" name="直接箭头连接符 72">
              <a:extLst>
                <a:ext uri="{FF2B5EF4-FFF2-40B4-BE49-F238E27FC236}">
                  <a16:creationId xmlns="" xmlns:a16="http://schemas.microsoft.com/office/drawing/2014/main" id="{55131F04-96E2-4E1C-85EE-21A6076F3660}"/>
                </a:ext>
              </a:extLst>
            </p:cNvPr>
            <p:cNvCxnSpPr>
              <a:stCxn id="86" idx="3"/>
              <a:endCxn id="79" idx="2"/>
            </p:cNvCxnSpPr>
            <p:nvPr/>
          </p:nvCxnSpPr>
          <p:spPr bwMode="gray">
            <a:xfrm>
              <a:off x="3981920" y="4269440"/>
              <a:ext cx="216495" cy="1295"/>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4" name="直接箭头连接符 73">
              <a:extLst>
                <a:ext uri="{FF2B5EF4-FFF2-40B4-BE49-F238E27FC236}">
                  <a16:creationId xmlns="" xmlns:a16="http://schemas.microsoft.com/office/drawing/2014/main" id="{A89E7164-6F45-4369-A03F-A83E0C2ECA2E}"/>
                </a:ext>
              </a:extLst>
            </p:cNvPr>
            <p:cNvCxnSpPr>
              <a:stCxn id="81" idx="6"/>
              <a:endCxn id="79" idx="3"/>
            </p:cNvCxnSpPr>
            <p:nvPr/>
          </p:nvCxnSpPr>
          <p:spPr bwMode="gray">
            <a:xfrm flipV="1">
              <a:off x="3910446" y="4664994"/>
              <a:ext cx="388624" cy="911914"/>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75" name="组合 74">
              <a:extLst>
                <a:ext uri="{FF2B5EF4-FFF2-40B4-BE49-F238E27FC236}">
                  <a16:creationId xmlns="" xmlns:a16="http://schemas.microsoft.com/office/drawing/2014/main" id="{317A34C7-D0EB-41E5-AD95-43641F4A5DE8}"/>
                </a:ext>
              </a:extLst>
            </p:cNvPr>
            <p:cNvGrpSpPr/>
            <p:nvPr/>
          </p:nvGrpSpPr>
          <p:grpSpPr bwMode="gray">
            <a:xfrm>
              <a:off x="5020848" y="3671566"/>
              <a:ext cx="862396" cy="1180800"/>
              <a:chOff x="6755745" y="2845895"/>
              <a:chExt cx="903396" cy="1410510"/>
            </a:xfrm>
          </p:grpSpPr>
          <p:sp>
            <p:nvSpPr>
              <p:cNvPr id="77" name="矩形 76">
                <a:extLst>
                  <a:ext uri="{FF2B5EF4-FFF2-40B4-BE49-F238E27FC236}">
                    <a16:creationId xmlns="" xmlns:a16="http://schemas.microsoft.com/office/drawing/2014/main" id="{BCBC7349-F8E4-4488-A3F2-93E1EB1AB692}"/>
                  </a:ext>
                </a:extLst>
              </p:cNvPr>
              <p:cNvSpPr/>
              <p:nvPr/>
            </p:nvSpPr>
            <p:spPr bwMode="gray">
              <a:xfrm>
                <a:off x="6982049" y="2906661"/>
                <a:ext cx="460254" cy="1288977"/>
              </a:xfrm>
              <a:prstGeom prst="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DF8011B3-26A3-422E-8C0B-9165131655CF}"/>
                  </a:ext>
                </a:extLst>
              </p:cNvPr>
              <p:cNvSpPr txBox="1"/>
              <p:nvPr/>
            </p:nvSpPr>
            <p:spPr bwMode="gray">
              <a:xfrm rot="16200000">
                <a:off x="6502188" y="3099452"/>
                <a:ext cx="1410510" cy="90339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Destination</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interface</a:t>
                </a:r>
              </a:p>
            </p:txBody>
          </p:sp>
        </p:grpSp>
        <p:cxnSp>
          <p:nvCxnSpPr>
            <p:cNvPr id="76" name="直接箭头连接符 75">
              <a:extLst>
                <a:ext uri="{FF2B5EF4-FFF2-40B4-BE49-F238E27FC236}">
                  <a16:creationId xmlns="" xmlns:a16="http://schemas.microsoft.com/office/drawing/2014/main" id="{7ADD8DA5-BE5E-46D5-AD64-248BB6B4BB0E}"/>
                </a:ext>
              </a:extLst>
            </p:cNvPr>
            <p:cNvCxnSpPr>
              <a:stCxn id="79" idx="6"/>
              <a:endCxn id="77" idx="1"/>
            </p:cNvCxnSpPr>
            <p:nvPr/>
          </p:nvCxnSpPr>
          <p:spPr bwMode="gray">
            <a:xfrm flipV="1">
              <a:off x="4885737" y="4261966"/>
              <a:ext cx="351144" cy="876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126" name="组合 125">
              <a:extLst>
                <a:ext uri="{FF2B5EF4-FFF2-40B4-BE49-F238E27FC236}">
                  <a16:creationId xmlns="" xmlns:a16="http://schemas.microsoft.com/office/drawing/2014/main" id="{CAA1B717-F348-4E47-AAF2-A29F02C413CF}"/>
                </a:ext>
              </a:extLst>
            </p:cNvPr>
            <p:cNvGrpSpPr/>
            <p:nvPr/>
          </p:nvGrpSpPr>
          <p:grpSpPr bwMode="gray">
            <a:xfrm>
              <a:off x="991960" y="1850395"/>
              <a:ext cx="2448520" cy="581102"/>
              <a:chOff x="1188083" y="1158260"/>
              <a:chExt cx="2209926" cy="611527"/>
            </a:xfrm>
          </p:grpSpPr>
          <p:sp>
            <p:nvSpPr>
              <p:cNvPr id="127" name="流程图: 过程 126">
                <a:extLst>
                  <a:ext uri="{FF2B5EF4-FFF2-40B4-BE49-F238E27FC236}">
                    <a16:creationId xmlns="" xmlns:a16="http://schemas.microsoft.com/office/drawing/2014/main" id="{5F721B2F-8590-4B28-B987-2DB3AA2962DA}"/>
                  </a:ext>
                </a:extLst>
              </p:cNvPr>
              <p:cNvSpPr/>
              <p:nvPr/>
            </p:nvSpPr>
            <p:spPr bwMode="gray">
              <a:xfrm>
                <a:off x="1188083" y="1238451"/>
                <a:ext cx="2209926" cy="500792"/>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 xmlns:a16="http://schemas.microsoft.com/office/drawing/2014/main" id="{3FAAA003-3EE3-4CE2-8C11-D1B77270CB18}"/>
                  </a:ext>
                </a:extLst>
              </p:cNvPr>
              <p:cNvSpPr txBox="1"/>
              <p:nvPr/>
            </p:nvSpPr>
            <p:spPr bwMode="gray">
              <a:xfrm>
                <a:off x="1462282" y="1158260"/>
                <a:ext cx="1904525" cy="61152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Port queue scheduling sequence</a:t>
                </a:r>
              </a:p>
            </p:txBody>
          </p:sp>
        </p:grpSp>
      </p:grpSp>
      <p:grpSp>
        <p:nvGrpSpPr>
          <p:cNvPr id="129" name="组合 128">
            <a:extLst>
              <a:ext uri="{FF2B5EF4-FFF2-40B4-BE49-F238E27FC236}">
                <a16:creationId xmlns="" xmlns:a16="http://schemas.microsoft.com/office/drawing/2014/main" id="{09641480-9C0E-480F-9990-CE52215BB7BE}"/>
              </a:ext>
            </a:extLst>
          </p:cNvPr>
          <p:cNvGrpSpPr/>
          <p:nvPr/>
        </p:nvGrpSpPr>
        <p:grpSpPr bwMode="gray">
          <a:xfrm>
            <a:off x="6405795" y="1685926"/>
            <a:ext cx="2481028" cy="1030720"/>
            <a:chOff x="1188083" y="1013548"/>
            <a:chExt cx="2598988" cy="988266"/>
          </a:xfrm>
        </p:grpSpPr>
        <p:sp>
          <p:nvSpPr>
            <p:cNvPr id="130" name="流程图: 过程 129">
              <a:extLst>
                <a:ext uri="{FF2B5EF4-FFF2-40B4-BE49-F238E27FC236}">
                  <a16:creationId xmlns="" xmlns:a16="http://schemas.microsoft.com/office/drawing/2014/main" id="{23F8C99E-77F1-4694-B815-3BECF1DAB210}"/>
                </a:ext>
              </a:extLst>
            </p:cNvPr>
            <p:cNvSpPr/>
            <p:nvPr/>
          </p:nvSpPr>
          <p:spPr bwMode="gray">
            <a:xfrm>
              <a:off x="1188083" y="1324318"/>
              <a:ext cx="2559077" cy="441180"/>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框 130">
              <a:extLst>
                <a:ext uri="{FF2B5EF4-FFF2-40B4-BE49-F238E27FC236}">
                  <a16:creationId xmlns="" xmlns:a16="http://schemas.microsoft.com/office/drawing/2014/main" id="{7081E1C3-A989-4843-951E-8BE4F942879C}"/>
                </a:ext>
              </a:extLst>
            </p:cNvPr>
            <p:cNvSpPr txBox="1"/>
            <p:nvPr/>
          </p:nvSpPr>
          <p:spPr bwMode="gray">
            <a:xfrm>
              <a:off x="1455388" y="1013548"/>
              <a:ext cx="2331683" cy="9882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mn-ea"/>
                  <a:ea typeface="+mn-ea"/>
                </a:defRPr>
              </a:lvl1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Queue scheduling process</a:t>
              </a:r>
            </a:p>
          </p:txBody>
        </p:sp>
      </p:grpSp>
      <p:sp>
        <p:nvSpPr>
          <p:cNvPr id="132"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4603060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094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云形 126">
            <a:extLst>
              <a:ext uri="{FF2B5EF4-FFF2-40B4-BE49-F238E27FC236}">
                <a16:creationId xmlns="" xmlns:a16="http://schemas.microsoft.com/office/drawing/2014/main" id="{40FB58C8-5946-4A26-9CA9-2F0FEDDED3F6}"/>
              </a:ext>
            </a:extLst>
          </p:cNvPr>
          <p:cNvSpPr/>
          <p:nvPr/>
        </p:nvSpPr>
        <p:spPr bwMode="gray">
          <a:xfrm>
            <a:off x="2512472" y="2640905"/>
            <a:ext cx="2802293" cy="1270663"/>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762300C0-EA58-49F8-B9C4-64A637C330D2}"/>
              </a:ext>
            </a:extLst>
          </p:cNvPr>
          <p:cNvSpPr>
            <a:spLocks noGrp="1"/>
          </p:cNvSpPr>
          <p:nvPr>
            <p:ph type="title"/>
          </p:nvPr>
        </p:nvSpPr>
        <p:spPr bwMode="gray"/>
        <p:txBody>
          <a:bodyPr/>
          <a:lstStyle/>
          <a:p>
            <a:r>
              <a:rPr lang="en-US"/>
              <a:t>WAN QoS Application: Flow Marking</a:t>
            </a:r>
            <a:endParaRPr lang="en-US" dirty="0"/>
          </a:p>
        </p:txBody>
      </p:sp>
      <p:sp>
        <p:nvSpPr>
          <p:cNvPr id="3" name="文本占位符 2">
            <a:extLst>
              <a:ext uri="{FF2B5EF4-FFF2-40B4-BE49-F238E27FC236}">
                <a16:creationId xmlns="" xmlns:a16="http://schemas.microsoft.com/office/drawing/2014/main" id="{D1154D85-32A2-40D5-87E9-F83C9277CD7E}"/>
              </a:ext>
            </a:extLst>
          </p:cNvPr>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WAN </a:t>
            </a:r>
            <a:r>
              <a:rPr lang="en-US" sz="1400" dirty="0" err="1">
                <a:sym typeface="Huawei Sans" panose="020C0503030203020204" pitchFamily="34" charset="0"/>
              </a:rPr>
              <a:t>QoS</a:t>
            </a:r>
            <a:r>
              <a:rPr lang="en-US" sz="1400" dirty="0">
                <a:sym typeface="Huawei Sans" panose="020C0503030203020204" pitchFamily="34" charset="0"/>
              </a:rPr>
              <a:t> is mainly applied to WAN links. A WAN link has much lower bandwidth than a local link and is often a congestion point for traffic forwarding. The purpose of deploying </a:t>
            </a:r>
            <a:r>
              <a:rPr lang="en-US" sz="1400" dirty="0" err="1">
                <a:sym typeface="Huawei Sans" panose="020C0503030203020204" pitchFamily="34" charset="0"/>
              </a:rPr>
              <a:t>QoS</a:t>
            </a:r>
            <a:r>
              <a:rPr lang="en-US" sz="1400" dirty="0">
                <a:sym typeface="Huawei Sans" panose="020C0503030203020204" pitchFamily="34" charset="0"/>
              </a:rPr>
              <a:t> on the WAN is to ensure the SLAs of different services.</a:t>
            </a:r>
          </a:p>
          <a:p>
            <a:pPr>
              <a:lnSpc>
                <a:spcPct val="120000"/>
              </a:lnSpc>
            </a:pPr>
            <a:r>
              <a:rPr lang="en-US" sz="1400" dirty="0">
                <a:sym typeface="Huawei Sans" panose="020C0503030203020204" pitchFamily="34" charset="0"/>
              </a:rPr>
              <a:t>It is recommended that CEs or the downstream devices of CEs mark DSCP priorities for service flows on the WAN. Then only behavior aggregate classification needs to be deployed on the VPN access interfaces of PEs.</a:t>
            </a:r>
          </a:p>
        </p:txBody>
      </p:sp>
      <p:pic>
        <p:nvPicPr>
          <p:cNvPr id="29" name="Picture 2" descr="G:\做的项目\公共\扁平图标切换\更新2015_01_21\oss扁平图标库2015_01_21更新-04.png">
            <a:extLst>
              <a:ext uri="{FF2B5EF4-FFF2-40B4-BE49-F238E27FC236}">
                <a16:creationId xmlns="" xmlns:a16="http://schemas.microsoft.com/office/drawing/2014/main" id="{E0E2A1AF-1DFA-4F98-BC85-F79054A0D3F6}"/>
              </a:ext>
            </a:extLst>
          </p:cNvPr>
          <p:cNvPicPr>
            <a:picLocks noChangeAspect="1" noChangeArrowheads="1"/>
          </p:cNvPicPr>
          <p:nvPr/>
        </p:nvPicPr>
        <p:blipFill>
          <a:blip r:embed="rId3" cstate="print"/>
          <a:stretch>
            <a:fillRect/>
          </a:stretch>
        </p:blipFill>
        <p:spPr bwMode="gray">
          <a:xfrm>
            <a:off x="1857880" y="4465966"/>
            <a:ext cx="353331" cy="289089"/>
          </a:xfrm>
          <a:prstGeom prst="rect">
            <a:avLst/>
          </a:prstGeom>
          <a:noFill/>
        </p:spPr>
      </p:pic>
      <p:pic>
        <p:nvPicPr>
          <p:cNvPr id="30" name="Picture 2" descr="G:\做的项目\公共\扁平图标切换\更新2015_01_21\oss扁平图标库2015_01_21更新-04.png">
            <a:extLst>
              <a:ext uri="{FF2B5EF4-FFF2-40B4-BE49-F238E27FC236}">
                <a16:creationId xmlns="" xmlns:a16="http://schemas.microsoft.com/office/drawing/2014/main" id="{53F1CEC5-3FA9-4085-89A5-005C4A9F38E3}"/>
              </a:ext>
            </a:extLst>
          </p:cNvPr>
          <p:cNvPicPr>
            <a:picLocks noChangeAspect="1" noChangeArrowheads="1"/>
          </p:cNvPicPr>
          <p:nvPr/>
        </p:nvPicPr>
        <p:blipFill>
          <a:blip r:embed="rId3" cstate="print"/>
          <a:stretch>
            <a:fillRect/>
          </a:stretch>
        </p:blipFill>
        <p:spPr bwMode="gray">
          <a:xfrm>
            <a:off x="4183813" y="4465966"/>
            <a:ext cx="353331" cy="289089"/>
          </a:xfrm>
          <a:prstGeom prst="rect">
            <a:avLst/>
          </a:prstGeom>
          <a:noFill/>
        </p:spPr>
      </p:pic>
      <p:pic>
        <p:nvPicPr>
          <p:cNvPr id="31" name="Picture 2" descr="G:\做的项目\公共\扁平图标切换\更新2015_01_21\oss扁平图标库2015_01_21更新-04.png">
            <a:extLst>
              <a:ext uri="{FF2B5EF4-FFF2-40B4-BE49-F238E27FC236}">
                <a16:creationId xmlns="" xmlns:a16="http://schemas.microsoft.com/office/drawing/2014/main" id="{8452918F-2E2C-4B52-BF52-05BBCBC3E85F}"/>
              </a:ext>
            </a:extLst>
          </p:cNvPr>
          <p:cNvPicPr>
            <a:picLocks noChangeAspect="1" noChangeArrowheads="1"/>
          </p:cNvPicPr>
          <p:nvPr/>
        </p:nvPicPr>
        <p:blipFill>
          <a:blip r:embed="rId3" cstate="print"/>
          <a:stretch>
            <a:fillRect/>
          </a:stretch>
        </p:blipFill>
        <p:spPr bwMode="gray">
          <a:xfrm>
            <a:off x="5515572" y="4465966"/>
            <a:ext cx="353331" cy="289089"/>
          </a:xfrm>
          <a:prstGeom prst="rect">
            <a:avLst/>
          </a:prstGeom>
          <a:noFill/>
        </p:spPr>
      </p:pic>
      <p:cxnSp>
        <p:nvCxnSpPr>
          <p:cNvPr id="32" name="直接连接符 31">
            <a:extLst>
              <a:ext uri="{FF2B5EF4-FFF2-40B4-BE49-F238E27FC236}">
                <a16:creationId xmlns="" xmlns:a16="http://schemas.microsoft.com/office/drawing/2014/main" id="{9C14C2AC-651A-4A9A-811C-11FC8C8F92D3}"/>
              </a:ext>
            </a:extLst>
          </p:cNvPr>
          <p:cNvCxnSpPr>
            <a:stCxn id="30" idx="3"/>
            <a:endCxn id="31" idx="1"/>
          </p:cNvCxnSpPr>
          <p:nvPr/>
        </p:nvCxnSpPr>
        <p:spPr bwMode="gray">
          <a:xfrm>
            <a:off x="4537144" y="4610511"/>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 xmlns:a16="http://schemas.microsoft.com/office/drawing/2014/main" id="{281C83D7-9FDF-4B76-BA68-69C8A1870D4D}"/>
              </a:ext>
            </a:extLst>
          </p:cNvPr>
          <p:cNvSpPr/>
          <p:nvPr/>
        </p:nvSpPr>
        <p:spPr bwMode="gray">
          <a:xfrm>
            <a:off x="742833" y="4222332"/>
            <a:ext cx="2895826" cy="1975268"/>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DC73CCA4-61CE-46BF-8371-506AC9607275}"/>
              </a:ext>
            </a:extLst>
          </p:cNvPr>
          <p:cNvSpPr/>
          <p:nvPr/>
        </p:nvSpPr>
        <p:spPr bwMode="gray">
          <a:xfrm>
            <a:off x="3998345" y="4222332"/>
            <a:ext cx="3203515" cy="1975268"/>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Picture 2" descr="G:\做的项目\公共\扁平图标切换\更新2015_01_21\oss扁平图标库2015_01_21更新-04.png">
            <a:extLst>
              <a:ext uri="{FF2B5EF4-FFF2-40B4-BE49-F238E27FC236}">
                <a16:creationId xmlns="" xmlns:a16="http://schemas.microsoft.com/office/drawing/2014/main" id="{77FA67E0-5686-4F09-979F-4C96279669CF}"/>
              </a:ext>
            </a:extLst>
          </p:cNvPr>
          <p:cNvPicPr>
            <a:picLocks noChangeAspect="1" noChangeArrowheads="1"/>
          </p:cNvPicPr>
          <p:nvPr/>
        </p:nvPicPr>
        <p:blipFill>
          <a:blip r:embed="rId3" cstate="print"/>
          <a:stretch>
            <a:fillRect/>
          </a:stretch>
        </p:blipFill>
        <p:spPr bwMode="gray">
          <a:xfrm>
            <a:off x="2577279" y="3664072"/>
            <a:ext cx="353331" cy="289089"/>
          </a:xfrm>
          <a:prstGeom prst="rect">
            <a:avLst/>
          </a:prstGeom>
          <a:noFill/>
        </p:spPr>
      </p:pic>
      <p:cxnSp>
        <p:nvCxnSpPr>
          <p:cNvPr id="40" name="直接连接符 39">
            <a:extLst>
              <a:ext uri="{FF2B5EF4-FFF2-40B4-BE49-F238E27FC236}">
                <a16:creationId xmlns="" xmlns:a16="http://schemas.microsoft.com/office/drawing/2014/main" id="{450C4B81-371A-4885-81CE-DA61E005C29F}"/>
              </a:ext>
            </a:extLst>
          </p:cNvPr>
          <p:cNvCxnSpPr>
            <a:cxnSpLocks/>
            <a:stCxn id="30" idx="0"/>
            <a:endCxn id="39" idx="2"/>
          </p:cNvCxnSpPr>
          <p:nvPr/>
        </p:nvCxnSpPr>
        <p:spPr bwMode="gray">
          <a:xfrm flipH="1" flipV="1">
            <a:off x="2753945" y="3953161"/>
            <a:ext cx="1606534" cy="512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CF1D89CF-25B2-473A-98E5-EB2A52DF6A3B}"/>
              </a:ext>
            </a:extLst>
          </p:cNvPr>
          <p:cNvSpPr txBox="1"/>
          <p:nvPr/>
        </p:nvSpPr>
        <p:spPr bwMode="gray">
          <a:xfrm>
            <a:off x="1649562" y="3725639"/>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42" name="Picture 2" descr="G:\做的项目\公共\扁平图标切换\更新2015_01_21\oss扁平图标库2015_01_21更新-04.png">
            <a:extLst>
              <a:ext uri="{FF2B5EF4-FFF2-40B4-BE49-F238E27FC236}">
                <a16:creationId xmlns="" xmlns:a16="http://schemas.microsoft.com/office/drawing/2014/main" id="{1D7EC131-B49E-4587-92CA-2BEF1F6BB3D1}"/>
              </a:ext>
            </a:extLst>
          </p:cNvPr>
          <p:cNvPicPr>
            <a:picLocks noChangeAspect="1" noChangeArrowheads="1"/>
          </p:cNvPicPr>
          <p:nvPr/>
        </p:nvPicPr>
        <p:blipFill>
          <a:blip r:embed="rId3" cstate="print"/>
          <a:stretch>
            <a:fillRect/>
          </a:stretch>
        </p:blipFill>
        <p:spPr bwMode="gray">
          <a:xfrm>
            <a:off x="4762236" y="3661060"/>
            <a:ext cx="353331" cy="289089"/>
          </a:xfrm>
          <a:prstGeom prst="rect">
            <a:avLst/>
          </a:prstGeom>
          <a:noFill/>
        </p:spPr>
      </p:pic>
      <p:cxnSp>
        <p:nvCxnSpPr>
          <p:cNvPr id="43" name="直接连接符 42">
            <a:extLst>
              <a:ext uri="{FF2B5EF4-FFF2-40B4-BE49-F238E27FC236}">
                <a16:creationId xmlns="" xmlns:a16="http://schemas.microsoft.com/office/drawing/2014/main" id="{9BA622D7-011A-4CAE-AE3F-4E10FDFBBE8E}"/>
              </a:ext>
            </a:extLst>
          </p:cNvPr>
          <p:cNvCxnSpPr>
            <a:cxnSpLocks/>
            <a:stCxn id="42" idx="2"/>
            <a:endCxn id="66" idx="0"/>
          </p:cNvCxnSpPr>
          <p:nvPr/>
        </p:nvCxnSpPr>
        <p:spPr bwMode="gray">
          <a:xfrm flipH="1">
            <a:off x="3375477" y="3950149"/>
            <a:ext cx="1563425" cy="5158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02A16EBD-E8B3-4E12-AF98-63EB8ADD401D}"/>
              </a:ext>
            </a:extLst>
          </p:cNvPr>
          <p:cNvSpPr txBox="1"/>
          <p:nvPr/>
        </p:nvSpPr>
        <p:spPr bwMode="gray">
          <a:xfrm>
            <a:off x="5214368" y="366758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45" name="直接连接符 44">
            <a:extLst>
              <a:ext uri="{FF2B5EF4-FFF2-40B4-BE49-F238E27FC236}">
                <a16:creationId xmlns="" xmlns:a16="http://schemas.microsoft.com/office/drawing/2014/main" id="{0A89C183-2BB9-4ADC-878B-0467D469EF8F}"/>
              </a:ext>
            </a:extLst>
          </p:cNvPr>
          <p:cNvCxnSpPr>
            <a:cxnSpLocks/>
            <a:stCxn id="29" idx="0"/>
            <a:endCxn id="39" idx="2"/>
          </p:cNvCxnSpPr>
          <p:nvPr/>
        </p:nvCxnSpPr>
        <p:spPr bwMode="gray">
          <a:xfrm flipV="1">
            <a:off x="2034546" y="3953161"/>
            <a:ext cx="719399" cy="512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76CA651E-4D6C-4BDC-A96E-68E7A232DA1D}"/>
              </a:ext>
            </a:extLst>
          </p:cNvPr>
          <p:cNvCxnSpPr>
            <a:cxnSpLocks/>
            <a:stCxn id="42" idx="2"/>
            <a:endCxn id="31" idx="0"/>
          </p:cNvCxnSpPr>
          <p:nvPr/>
        </p:nvCxnSpPr>
        <p:spPr bwMode="gray">
          <a:xfrm>
            <a:off x="4938902" y="3950149"/>
            <a:ext cx="753336" cy="5158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a:extLst>
              <a:ext uri="{FF2B5EF4-FFF2-40B4-BE49-F238E27FC236}">
                <a16:creationId xmlns="" xmlns:a16="http://schemas.microsoft.com/office/drawing/2014/main" id="{9A15C91D-2060-43E0-8632-766761D02EE8}"/>
              </a:ext>
            </a:extLst>
          </p:cNvPr>
          <p:cNvPicPr>
            <a:picLocks noChangeAspect="1" noChangeArrowheads="1"/>
          </p:cNvPicPr>
          <p:nvPr/>
        </p:nvPicPr>
        <p:blipFill>
          <a:blip r:embed="rId3" cstate="print"/>
          <a:stretch>
            <a:fillRect/>
          </a:stretch>
        </p:blipFill>
        <p:spPr bwMode="gray">
          <a:xfrm>
            <a:off x="3616968" y="3216498"/>
            <a:ext cx="353331" cy="289089"/>
          </a:xfrm>
          <a:prstGeom prst="rect">
            <a:avLst/>
          </a:prstGeom>
          <a:noFill/>
        </p:spPr>
      </p:pic>
      <p:cxnSp>
        <p:nvCxnSpPr>
          <p:cNvPr id="65" name="直接连接符 64">
            <a:extLst>
              <a:ext uri="{FF2B5EF4-FFF2-40B4-BE49-F238E27FC236}">
                <a16:creationId xmlns="" xmlns:a16="http://schemas.microsoft.com/office/drawing/2014/main" id="{539FCE6C-6D83-4D07-B1E0-A4A8BCAC650F}"/>
              </a:ext>
            </a:extLst>
          </p:cNvPr>
          <p:cNvCxnSpPr>
            <a:cxnSpLocks/>
            <a:stCxn id="83" idx="0"/>
            <a:endCxn id="64" idx="2"/>
          </p:cNvCxnSpPr>
          <p:nvPr/>
        </p:nvCxnSpPr>
        <p:spPr bwMode="gray">
          <a:xfrm flipV="1">
            <a:off x="2681199" y="3505587"/>
            <a:ext cx="1112435" cy="9603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Picture 2" descr="G:\做的项目\公共\扁平图标切换\更新2015_01_21\oss扁平图标库2015_01_21更新-04.png">
            <a:extLst>
              <a:ext uri="{FF2B5EF4-FFF2-40B4-BE49-F238E27FC236}">
                <a16:creationId xmlns="" xmlns:a16="http://schemas.microsoft.com/office/drawing/2014/main" id="{1C2DA8C5-65EC-4651-B0D5-7131555A4987}"/>
              </a:ext>
            </a:extLst>
          </p:cNvPr>
          <p:cNvPicPr>
            <a:picLocks noChangeAspect="1" noChangeArrowheads="1"/>
          </p:cNvPicPr>
          <p:nvPr/>
        </p:nvPicPr>
        <p:blipFill>
          <a:blip r:embed="rId3" cstate="print"/>
          <a:stretch>
            <a:fillRect/>
          </a:stretch>
        </p:blipFill>
        <p:spPr bwMode="gray">
          <a:xfrm>
            <a:off x="3198811" y="4465966"/>
            <a:ext cx="353331" cy="289089"/>
          </a:xfrm>
          <a:prstGeom prst="rect">
            <a:avLst/>
          </a:prstGeom>
          <a:noFill/>
        </p:spPr>
      </p:pic>
      <p:cxnSp>
        <p:nvCxnSpPr>
          <p:cNvPr id="67" name="直接连接符 66">
            <a:extLst>
              <a:ext uri="{FF2B5EF4-FFF2-40B4-BE49-F238E27FC236}">
                <a16:creationId xmlns="" xmlns:a16="http://schemas.microsoft.com/office/drawing/2014/main" id="{E21D4859-6FD9-46CA-9E5F-4FFF09A2F9E1}"/>
              </a:ext>
            </a:extLst>
          </p:cNvPr>
          <p:cNvCxnSpPr>
            <a:cxnSpLocks/>
            <a:stCxn id="29" idx="3"/>
            <a:endCxn id="66" idx="1"/>
          </p:cNvCxnSpPr>
          <p:nvPr/>
        </p:nvCxnSpPr>
        <p:spPr bwMode="gray">
          <a:xfrm>
            <a:off x="2211211" y="4610511"/>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Picture 2" descr="G:\做的项目\公共\扁平图标切换\更新2015_01_21\oss扁平图标库2015_01_21更新-04.png">
            <a:extLst>
              <a:ext uri="{FF2B5EF4-FFF2-40B4-BE49-F238E27FC236}">
                <a16:creationId xmlns="" xmlns:a16="http://schemas.microsoft.com/office/drawing/2014/main" id="{27348575-6F0D-4BC3-9925-65944A111E04}"/>
              </a:ext>
            </a:extLst>
          </p:cNvPr>
          <p:cNvPicPr>
            <a:picLocks noChangeAspect="1" noChangeArrowheads="1"/>
          </p:cNvPicPr>
          <p:nvPr/>
        </p:nvPicPr>
        <p:blipFill>
          <a:blip r:embed="rId3" cstate="print"/>
          <a:stretch>
            <a:fillRect/>
          </a:stretch>
        </p:blipFill>
        <p:spPr bwMode="gray">
          <a:xfrm>
            <a:off x="4849693" y="4465966"/>
            <a:ext cx="353331" cy="289089"/>
          </a:xfrm>
          <a:prstGeom prst="rect">
            <a:avLst/>
          </a:prstGeom>
          <a:noFill/>
        </p:spPr>
      </p:pic>
      <p:cxnSp>
        <p:nvCxnSpPr>
          <p:cNvPr id="69" name="直接连接符 68">
            <a:extLst>
              <a:ext uri="{FF2B5EF4-FFF2-40B4-BE49-F238E27FC236}">
                <a16:creationId xmlns="" xmlns:a16="http://schemas.microsoft.com/office/drawing/2014/main" id="{92BB1F58-FF7A-4443-9676-6679BFDF160D}"/>
              </a:ext>
            </a:extLst>
          </p:cNvPr>
          <p:cNvCxnSpPr>
            <a:cxnSpLocks/>
            <a:stCxn id="30" idx="2"/>
            <a:endCxn id="75" idx="0"/>
          </p:cNvCxnSpPr>
          <p:nvPr/>
        </p:nvCxnSpPr>
        <p:spPr bwMode="gray">
          <a:xfrm>
            <a:off x="4360479" y="4755055"/>
            <a:ext cx="25875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7D7560AB-BAC2-4E78-AE03-F712E905F179}"/>
              </a:ext>
            </a:extLst>
          </p:cNvPr>
          <p:cNvCxnSpPr>
            <a:cxnSpLocks/>
            <a:stCxn id="68" idx="2"/>
            <a:endCxn id="75" idx="0"/>
          </p:cNvCxnSpPr>
          <p:nvPr/>
        </p:nvCxnSpPr>
        <p:spPr bwMode="gray">
          <a:xfrm flipH="1">
            <a:off x="4619232" y="4755055"/>
            <a:ext cx="407127"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E6F15B78-BAC9-44BF-A710-270F1D9B3BB6}"/>
              </a:ext>
            </a:extLst>
          </p:cNvPr>
          <p:cNvCxnSpPr>
            <a:cxnSpLocks/>
            <a:stCxn id="68" idx="0"/>
            <a:endCxn id="64" idx="2"/>
          </p:cNvCxnSpPr>
          <p:nvPr/>
        </p:nvCxnSpPr>
        <p:spPr bwMode="gray">
          <a:xfrm flipH="1" flipV="1">
            <a:off x="3793634" y="3505587"/>
            <a:ext cx="1232725" cy="9603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Picture 2" descr="G:\做的项目\公共\扁平图标切换\更新2015_01_21\oss扁平图标库2015_01_21更新-04.png">
            <a:extLst>
              <a:ext uri="{FF2B5EF4-FFF2-40B4-BE49-F238E27FC236}">
                <a16:creationId xmlns="" xmlns:a16="http://schemas.microsoft.com/office/drawing/2014/main" id="{FAF69147-CE62-4734-9C8A-79DA6CBF073E}"/>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065270" y="5724334"/>
            <a:ext cx="353331" cy="289089"/>
          </a:xfrm>
          <a:prstGeom prst="rect">
            <a:avLst/>
          </a:prstGeom>
          <a:noFill/>
        </p:spPr>
      </p:pic>
      <p:pic>
        <p:nvPicPr>
          <p:cNvPr id="73" name="Picture 2" descr="G:\做的项目\公共\扁平图标切换\更新2015_01_21\oss扁平图标库2015_01_21更新-04.png">
            <a:extLst>
              <a:ext uri="{FF2B5EF4-FFF2-40B4-BE49-F238E27FC236}">
                <a16:creationId xmlns="" xmlns:a16="http://schemas.microsoft.com/office/drawing/2014/main" id="{F83AD6F8-60F6-4DF2-8F3F-483834469BDF}"/>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939830" y="5724334"/>
            <a:ext cx="353331" cy="289089"/>
          </a:xfrm>
          <a:prstGeom prst="rect">
            <a:avLst/>
          </a:prstGeom>
          <a:noFill/>
        </p:spPr>
      </p:pic>
      <p:cxnSp>
        <p:nvCxnSpPr>
          <p:cNvPr id="74" name="直接连接符 73">
            <a:extLst>
              <a:ext uri="{FF2B5EF4-FFF2-40B4-BE49-F238E27FC236}">
                <a16:creationId xmlns="" xmlns:a16="http://schemas.microsoft.com/office/drawing/2014/main" id="{99BA2A72-293C-4818-A915-D02E0CE1632D}"/>
              </a:ext>
            </a:extLst>
          </p:cNvPr>
          <p:cNvCxnSpPr>
            <a:stCxn id="72" idx="3"/>
            <a:endCxn id="73" idx="1"/>
          </p:cNvCxnSpPr>
          <p:nvPr/>
        </p:nvCxnSpPr>
        <p:spPr bwMode="gray">
          <a:xfrm>
            <a:off x="2418601" y="5868879"/>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Picture 2" descr="G:\做的项目\公共\扁平图标切换\更新2015_01_21\oss扁平图标库2015_01_21更新-04.png">
            <a:extLst>
              <a:ext uri="{FF2B5EF4-FFF2-40B4-BE49-F238E27FC236}">
                <a16:creationId xmlns="" xmlns:a16="http://schemas.microsoft.com/office/drawing/2014/main" id="{260BAD2C-64F2-4A83-A4E8-570B79630BA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442566" y="5724334"/>
            <a:ext cx="353331" cy="289089"/>
          </a:xfrm>
          <a:prstGeom prst="rect">
            <a:avLst/>
          </a:prstGeom>
          <a:noFill/>
        </p:spPr>
      </p:pic>
      <p:pic>
        <p:nvPicPr>
          <p:cNvPr id="76" name="Picture 2" descr="G:\做的项目\公共\扁平图标切换\更新2015_01_21\oss扁平图标库2015_01_21更新-04.png">
            <a:extLst>
              <a:ext uri="{FF2B5EF4-FFF2-40B4-BE49-F238E27FC236}">
                <a16:creationId xmlns="" xmlns:a16="http://schemas.microsoft.com/office/drawing/2014/main" id="{7405FDEB-F910-4E0E-8B73-FFEC722F213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317126" y="5724334"/>
            <a:ext cx="353331" cy="289089"/>
          </a:xfrm>
          <a:prstGeom prst="rect">
            <a:avLst/>
          </a:prstGeom>
          <a:noFill/>
        </p:spPr>
      </p:pic>
      <p:cxnSp>
        <p:nvCxnSpPr>
          <p:cNvPr id="77" name="直接连接符 76">
            <a:extLst>
              <a:ext uri="{FF2B5EF4-FFF2-40B4-BE49-F238E27FC236}">
                <a16:creationId xmlns="" xmlns:a16="http://schemas.microsoft.com/office/drawing/2014/main" id="{9178CF3C-AD5C-4B98-8157-D7F05EEE3889}"/>
              </a:ext>
            </a:extLst>
          </p:cNvPr>
          <p:cNvCxnSpPr>
            <a:stCxn id="75" idx="3"/>
            <a:endCxn id="76" idx="1"/>
          </p:cNvCxnSpPr>
          <p:nvPr/>
        </p:nvCxnSpPr>
        <p:spPr bwMode="gray">
          <a:xfrm>
            <a:off x="4795897" y="5868879"/>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 xmlns:a16="http://schemas.microsoft.com/office/drawing/2014/main" id="{C71866BC-CCC7-464E-84EE-4BC0B0494E36}"/>
              </a:ext>
            </a:extLst>
          </p:cNvPr>
          <p:cNvCxnSpPr>
            <a:cxnSpLocks/>
            <a:stCxn id="29" idx="2"/>
            <a:endCxn id="72" idx="0"/>
          </p:cNvCxnSpPr>
          <p:nvPr/>
        </p:nvCxnSpPr>
        <p:spPr bwMode="gray">
          <a:xfrm>
            <a:off x="2034546" y="4755055"/>
            <a:ext cx="207390"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EEE94B8B-DF35-40AA-9B57-32370B020478}"/>
              </a:ext>
            </a:extLst>
          </p:cNvPr>
          <p:cNvCxnSpPr>
            <a:cxnSpLocks/>
            <a:stCxn id="66" idx="2"/>
            <a:endCxn id="73" idx="0"/>
          </p:cNvCxnSpPr>
          <p:nvPr/>
        </p:nvCxnSpPr>
        <p:spPr bwMode="gray">
          <a:xfrm flipH="1">
            <a:off x="3116496" y="4755055"/>
            <a:ext cx="258981"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33ED479-1394-4B57-88D3-B63B71A95698}"/>
              </a:ext>
            </a:extLst>
          </p:cNvPr>
          <p:cNvCxnSpPr>
            <a:cxnSpLocks/>
            <a:stCxn id="83" idx="2"/>
            <a:endCxn id="72" idx="0"/>
          </p:cNvCxnSpPr>
          <p:nvPr/>
        </p:nvCxnSpPr>
        <p:spPr bwMode="gray">
          <a:xfrm flipH="1">
            <a:off x="2241936" y="4755055"/>
            <a:ext cx="43926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67BFE750-C8AF-4D6F-938F-A3264F30B762}"/>
              </a:ext>
            </a:extLst>
          </p:cNvPr>
          <p:cNvCxnSpPr>
            <a:cxnSpLocks/>
            <a:stCxn id="66" idx="2"/>
            <a:endCxn id="72" idx="0"/>
          </p:cNvCxnSpPr>
          <p:nvPr/>
        </p:nvCxnSpPr>
        <p:spPr bwMode="gray">
          <a:xfrm flipH="1">
            <a:off x="2241936" y="4755055"/>
            <a:ext cx="1133541"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2F6832FD-1CE3-4B63-9A5C-EA5C48ECC27B}"/>
              </a:ext>
            </a:extLst>
          </p:cNvPr>
          <p:cNvCxnSpPr>
            <a:cxnSpLocks/>
            <a:stCxn id="73" idx="0"/>
            <a:endCxn id="83" idx="2"/>
          </p:cNvCxnSpPr>
          <p:nvPr/>
        </p:nvCxnSpPr>
        <p:spPr bwMode="gray">
          <a:xfrm flipH="1" flipV="1">
            <a:off x="2681199" y="4755055"/>
            <a:ext cx="435297"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Picture 2" descr="G:\做的项目\公共\扁平图标切换\更新2015_01_21\oss扁平图标库2015_01_21更新-04.png">
            <a:extLst>
              <a:ext uri="{FF2B5EF4-FFF2-40B4-BE49-F238E27FC236}">
                <a16:creationId xmlns="" xmlns:a16="http://schemas.microsoft.com/office/drawing/2014/main" id="{845351D3-3701-4C93-9A7B-82A717E1288B}"/>
              </a:ext>
            </a:extLst>
          </p:cNvPr>
          <p:cNvPicPr>
            <a:picLocks noChangeAspect="1" noChangeArrowheads="1"/>
          </p:cNvPicPr>
          <p:nvPr/>
        </p:nvPicPr>
        <p:blipFill>
          <a:blip r:embed="rId3" cstate="print"/>
          <a:stretch>
            <a:fillRect/>
          </a:stretch>
        </p:blipFill>
        <p:spPr bwMode="gray">
          <a:xfrm>
            <a:off x="2504533" y="4465966"/>
            <a:ext cx="353331" cy="289089"/>
          </a:xfrm>
          <a:prstGeom prst="rect">
            <a:avLst/>
          </a:prstGeom>
          <a:noFill/>
        </p:spPr>
      </p:pic>
      <p:cxnSp>
        <p:nvCxnSpPr>
          <p:cNvPr id="84" name="直接连接符 83">
            <a:extLst>
              <a:ext uri="{FF2B5EF4-FFF2-40B4-BE49-F238E27FC236}">
                <a16:creationId xmlns="" xmlns:a16="http://schemas.microsoft.com/office/drawing/2014/main" id="{1776252E-C30B-4501-A451-07B32E776835}"/>
              </a:ext>
            </a:extLst>
          </p:cNvPr>
          <p:cNvCxnSpPr>
            <a:cxnSpLocks/>
            <a:stCxn id="68" idx="2"/>
            <a:endCxn id="76" idx="0"/>
          </p:cNvCxnSpPr>
          <p:nvPr/>
        </p:nvCxnSpPr>
        <p:spPr bwMode="gray">
          <a:xfrm>
            <a:off x="5026359" y="4755055"/>
            <a:ext cx="46743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5B8B868F-F1A2-4B72-8112-C39954DE113F}"/>
              </a:ext>
            </a:extLst>
          </p:cNvPr>
          <p:cNvCxnSpPr>
            <a:cxnSpLocks/>
            <a:stCxn id="31" idx="2"/>
            <a:endCxn id="75" idx="0"/>
          </p:cNvCxnSpPr>
          <p:nvPr/>
        </p:nvCxnSpPr>
        <p:spPr bwMode="gray">
          <a:xfrm flipH="1">
            <a:off x="4619232" y="4755055"/>
            <a:ext cx="1073006"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B48BB56F-C13A-4788-B946-9D099D4003C7}"/>
              </a:ext>
            </a:extLst>
          </p:cNvPr>
          <p:cNvCxnSpPr>
            <a:cxnSpLocks/>
            <a:stCxn id="31" idx="2"/>
            <a:endCxn id="76" idx="0"/>
          </p:cNvCxnSpPr>
          <p:nvPr/>
        </p:nvCxnSpPr>
        <p:spPr bwMode="gray">
          <a:xfrm flipH="1">
            <a:off x="5493792" y="4755055"/>
            <a:ext cx="198446"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66AA5455-E47F-48D9-B8DF-A5D0B0CA9CCC}"/>
              </a:ext>
            </a:extLst>
          </p:cNvPr>
          <p:cNvCxnSpPr>
            <a:cxnSpLocks/>
            <a:stCxn id="30" idx="2"/>
            <a:endCxn id="76" idx="0"/>
          </p:cNvCxnSpPr>
          <p:nvPr/>
        </p:nvCxnSpPr>
        <p:spPr bwMode="gray">
          <a:xfrm>
            <a:off x="4360479" y="4755055"/>
            <a:ext cx="1133313" cy="9692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 xmlns:a16="http://schemas.microsoft.com/office/drawing/2014/main" id="{25F1C782-AEE3-4F30-8A79-EE94D6D5EBE1}"/>
              </a:ext>
            </a:extLst>
          </p:cNvPr>
          <p:cNvSpPr txBox="1"/>
          <p:nvPr/>
        </p:nvSpPr>
        <p:spPr bwMode="gray">
          <a:xfrm>
            <a:off x="3922181" y="3210828"/>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sp>
        <p:nvSpPr>
          <p:cNvPr id="106" name="Freeform 159">
            <a:extLst>
              <a:ext uri="{FF2B5EF4-FFF2-40B4-BE49-F238E27FC236}">
                <a16:creationId xmlns="" xmlns:a16="http://schemas.microsoft.com/office/drawing/2014/main" id="{F484777E-FD35-47FF-BA05-E6D5D1B824EA}"/>
              </a:ext>
            </a:extLst>
          </p:cNvPr>
          <p:cNvSpPr/>
          <p:nvPr/>
        </p:nvSpPr>
        <p:spPr bwMode="gray">
          <a:xfrm flipH="1">
            <a:off x="1902182" y="2701460"/>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15" name="Freeform 159">
            <a:extLst>
              <a:ext uri="{FF2B5EF4-FFF2-40B4-BE49-F238E27FC236}">
                <a16:creationId xmlns="" xmlns:a16="http://schemas.microsoft.com/office/drawing/2014/main" id="{25F23ED5-5090-477D-A962-7A75506BD864}"/>
              </a:ext>
            </a:extLst>
          </p:cNvPr>
          <p:cNvSpPr/>
          <p:nvPr/>
        </p:nvSpPr>
        <p:spPr bwMode="gray">
          <a:xfrm flipH="1">
            <a:off x="2189749" y="5600090"/>
            <a:ext cx="943733"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6" name="Freeform 159">
            <a:extLst>
              <a:ext uri="{FF2B5EF4-FFF2-40B4-BE49-F238E27FC236}">
                <a16:creationId xmlns="" xmlns:a16="http://schemas.microsoft.com/office/drawing/2014/main" id="{3D973375-4FA0-4EAC-BD4E-6157EB30B24A}"/>
              </a:ext>
            </a:extLst>
          </p:cNvPr>
          <p:cNvSpPr/>
          <p:nvPr/>
        </p:nvSpPr>
        <p:spPr bwMode="gray">
          <a:xfrm flipH="1">
            <a:off x="4552788" y="5588215"/>
            <a:ext cx="943733"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17" name="文本框 116">
            <a:extLst>
              <a:ext uri="{FF2B5EF4-FFF2-40B4-BE49-F238E27FC236}">
                <a16:creationId xmlns="" xmlns:a16="http://schemas.microsoft.com/office/drawing/2014/main" id="{6EC86C21-7C7F-4D98-BA33-B84028A0DB17}"/>
              </a:ext>
            </a:extLst>
          </p:cNvPr>
          <p:cNvSpPr txBox="1"/>
          <p:nvPr/>
        </p:nvSpPr>
        <p:spPr bwMode="gray">
          <a:xfrm>
            <a:off x="1150462" y="4470254"/>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18" name="文本框 117">
            <a:extLst>
              <a:ext uri="{FF2B5EF4-FFF2-40B4-BE49-F238E27FC236}">
                <a16:creationId xmlns="" xmlns:a16="http://schemas.microsoft.com/office/drawing/2014/main" id="{8B74FCFF-2518-4225-8D88-0533C7F53EC7}"/>
              </a:ext>
            </a:extLst>
          </p:cNvPr>
          <p:cNvSpPr txBox="1"/>
          <p:nvPr/>
        </p:nvSpPr>
        <p:spPr bwMode="gray">
          <a:xfrm>
            <a:off x="1197963" y="5724957"/>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19" name="文本框 118">
            <a:extLst>
              <a:ext uri="{FF2B5EF4-FFF2-40B4-BE49-F238E27FC236}">
                <a16:creationId xmlns="" xmlns:a16="http://schemas.microsoft.com/office/drawing/2014/main" id="{3BF3B19E-EA60-4857-AE17-B54826E78002}"/>
              </a:ext>
            </a:extLst>
          </p:cNvPr>
          <p:cNvSpPr txBox="1"/>
          <p:nvPr/>
        </p:nvSpPr>
        <p:spPr bwMode="gray">
          <a:xfrm>
            <a:off x="6001763" y="4421878"/>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120" name="文本框 119">
            <a:extLst>
              <a:ext uri="{FF2B5EF4-FFF2-40B4-BE49-F238E27FC236}">
                <a16:creationId xmlns="" xmlns:a16="http://schemas.microsoft.com/office/drawing/2014/main" id="{65E63A2B-B021-43E8-82E3-C880D9BAA11D}"/>
              </a:ext>
            </a:extLst>
          </p:cNvPr>
          <p:cNvSpPr txBox="1"/>
          <p:nvPr/>
        </p:nvSpPr>
        <p:spPr bwMode="gray">
          <a:xfrm>
            <a:off x="5853419" y="5724957"/>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121" name="文本框 120">
            <a:extLst>
              <a:ext uri="{FF2B5EF4-FFF2-40B4-BE49-F238E27FC236}">
                <a16:creationId xmlns="" xmlns:a16="http://schemas.microsoft.com/office/drawing/2014/main" id="{AE5846EA-FED1-4C33-A2A5-C29B9560466E}"/>
              </a:ext>
            </a:extLst>
          </p:cNvPr>
          <p:cNvSpPr txBox="1"/>
          <p:nvPr/>
        </p:nvSpPr>
        <p:spPr bwMode="gray">
          <a:xfrm>
            <a:off x="1192274" y="2919923"/>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124" name="文本框 123">
            <a:extLst>
              <a:ext uri="{FF2B5EF4-FFF2-40B4-BE49-F238E27FC236}">
                <a16:creationId xmlns="" xmlns:a16="http://schemas.microsoft.com/office/drawing/2014/main" id="{78FB0F1C-28A7-4A6C-B74B-C88F70804AC3}"/>
              </a:ext>
            </a:extLst>
          </p:cNvPr>
          <p:cNvSpPr txBox="1"/>
          <p:nvPr/>
        </p:nvSpPr>
        <p:spPr bwMode="gray">
          <a:xfrm>
            <a:off x="973075" y="4857045"/>
            <a:ext cx="659155"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125" name="文本框 124">
            <a:extLst>
              <a:ext uri="{FF2B5EF4-FFF2-40B4-BE49-F238E27FC236}">
                <a16:creationId xmlns="" xmlns:a16="http://schemas.microsoft.com/office/drawing/2014/main" id="{BE87FCB3-7693-40DF-98B9-9C4F818FCD4D}"/>
              </a:ext>
            </a:extLst>
          </p:cNvPr>
          <p:cNvSpPr txBox="1"/>
          <p:nvPr/>
        </p:nvSpPr>
        <p:spPr bwMode="gray">
          <a:xfrm>
            <a:off x="6044495" y="4768145"/>
            <a:ext cx="67358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D</a:t>
            </a:r>
          </a:p>
        </p:txBody>
      </p:sp>
      <p:sp>
        <p:nvSpPr>
          <p:cNvPr id="128" name="Freeform 159">
            <a:extLst>
              <a:ext uri="{FF2B5EF4-FFF2-40B4-BE49-F238E27FC236}">
                <a16:creationId xmlns="" xmlns:a16="http://schemas.microsoft.com/office/drawing/2014/main" id="{3769580D-4333-4D1C-921C-F54565C60CAC}"/>
              </a:ext>
            </a:extLst>
          </p:cNvPr>
          <p:cNvSpPr/>
          <p:nvPr/>
        </p:nvSpPr>
        <p:spPr bwMode="gray">
          <a:xfrm flipH="1">
            <a:off x="3198811" y="2295690"/>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29" name="Freeform 159">
            <a:extLst>
              <a:ext uri="{FF2B5EF4-FFF2-40B4-BE49-F238E27FC236}">
                <a16:creationId xmlns="" xmlns:a16="http://schemas.microsoft.com/office/drawing/2014/main" id="{8464A9F2-E736-422A-8E31-51B1D694FCB1}"/>
              </a:ext>
            </a:extLst>
          </p:cNvPr>
          <p:cNvSpPr/>
          <p:nvPr/>
        </p:nvSpPr>
        <p:spPr bwMode="gray">
          <a:xfrm flipH="1">
            <a:off x="5097754" y="2788565"/>
            <a:ext cx="909482" cy="5625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130" name="文本框 129">
            <a:extLst>
              <a:ext uri="{FF2B5EF4-FFF2-40B4-BE49-F238E27FC236}">
                <a16:creationId xmlns="" xmlns:a16="http://schemas.microsoft.com/office/drawing/2014/main" id="{878C3D35-CE2F-4D68-8032-4840EA22EF83}"/>
              </a:ext>
            </a:extLst>
          </p:cNvPr>
          <p:cNvSpPr txBox="1"/>
          <p:nvPr/>
        </p:nvSpPr>
        <p:spPr bwMode="gray">
          <a:xfrm>
            <a:off x="6120069" y="2973489"/>
            <a:ext cx="65755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131" name="对话气泡: 圆角矩形 130">
            <a:extLst>
              <a:ext uri="{FF2B5EF4-FFF2-40B4-BE49-F238E27FC236}">
                <a16:creationId xmlns="" xmlns:a16="http://schemas.microsoft.com/office/drawing/2014/main" id="{3ACDA940-9DED-4828-A3D7-797D660B99A2}"/>
              </a:ext>
            </a:extLst>
          </p:cNvPr>
          <p:cNvSpPr/>
          <p:nvPr/>
        </p:nvSpPr>
        <p:spPr bwMode="gray">
          <a:xfrm>
            <a:off x="7319046" y="5075922"/>
            <a:ext cx="3158137" cy="898805"/>
          </a:xfrm>
          <a:prstGeom prst="wedgeRoundRectCallout">
            <a:avLst>
              <a:gd name="adj1" fmla="val -56221"/>
              <a:gd name="adj2" fmla="val 23663"/>
              <a:gd name="adj3" fmla="val 166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sym typeface="Huawei Sans" panose="020C0503030203020204" pitchFamily="34" charset="0"/>
              </a:rPr>
              <a:t>The CE changes the DSCP values of different service flows to complete traffic classification.</a:t>
            </a:r>
          </a:p>
        </p:txBody>
      </p:sp>
      <p:sp>
        <p:nvSpPr>
          <p:cNvPr id="132" name="对话气泡: 圆角矩形 131">
            <a:extLst>
              <a:ext uri="{FF2B5EF4-FFF2-40B4-BE49-F238E27FC236}">
                <a16:creationId xmlns="" xmlns:a16="http://schemas.microsoft.com/office/drawing/2014/main" id="{5EE32CCE-B85C-4F45-AAC3-B91D20A23676}"/>
              </a:ext>
            </a:extLst>
          </p:cNvPr>
          <p:cNvSpPr/>
          <p:nvPr/>
        </p:nvSpPr>
        <p:spPr bwMode="gray">
          <a:xfrm>
            <a:off x="7273668" y="3306983"/>
            <a:ext cx="3203515" cy="1346662"/>
          </a:xfrm>
          <a:prstGeom prst="wedgeRoundRectCallout">
            <a:avLst>
              <a:gd name="adj1" fmla="val -55020"/>
              <a:gd name="adj2" fmla="val 23664"/>
              <a:gd name="adj3" fmla="val 166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sym typeface="Huawei Sans" panose="020C0503030203020204" pitchFamily="34" charset="0"/>
              </a:rPr>
              <a:t>Behavior aggregate classification is deployed on the VPN access interfaces of PEs for different services. Packets are mapped to queues based on DSCP values and then redirected to different tunnels on the WAN.</a:t>
            </a:r>
          </a:p>
        </p:txBody>
      </p:sp>
      <p:sp>
        <p:nvSpPr>
          <p:cNvPr id="89"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5603215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2300C0-EA58-49F8-B9C4-64A637C330D2}"/>
              </a:ext>
            </a:extLst>
          </p:cNvPr>
          <p:cNvSpPr>
            <a:spLocks noGrp="1"/>
          </p:cNvSpPr>
          <p:nvPr>
            <p:ph type="title"/>
          </p:nvPr>
        </p:nvSpPr>
        <p:spPr bwMode="gray"/>
        <p:txBody>
          <a:bodyPr/>
          <a:lstStyle/>
          <a:p>
            <a:r>
              <a:rPr lang="en-US"/>
              <a:t>WAN QoS Application: Flow Scheduling</a:t>
            </a:r>
            <a:endParaRPr lang="en-US" dirty="0"/>
          </a:p>
        </p:txBody>
      </p:sp>
      <p:sp>
        <p:nvSpPr>
          <p:cNvPr id="3" name="文本占位符 2">
            <a:extLst>
              <a:ext uri="{FF2B5EF4-FFF2-40B4-BE49-F238E27FC236}">
                <a16:creationId xmlns="" xmlns:a16="http://schemas.microsoft.com/office/drawing/2014/main" id="{D1154D85-32A2-40D5-87E9-F83C9277CD7E}"/>
              </a:ext>
            </a:extLst>
          </p:cNvPr>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The WAN's forwarding bottleneck lies in the egress WAN link in each region. For example, remote sites are interconnected through a carrier's MSTP private line, which has limited bandwidth. To prevent service flows from being discarded due to rate limiting after entering WAN links on the carrier network, deploy traffic shaping on egress WAN links to ensure that the traffic entering the carrier's MSTP private line does not exceed the rate limit.</a:t>
            </a:r>
          </a:p>
          <a:p>
            <a:pPr>
              <a:lnSpc>
                <a:spcPct val="100000"/>
              </a:lnSpc>
            </a:pPr>
            <a:r>
              <a:rPr lang="en-US" sz="1400" dirty="0">
                <a:sym typeface="Huawei Sans" panose="020C0503030203020204" pitchFamily="34" charset="0"/>
              </a:rPr>
              <a:t>Properly design </a:t>
            </a:r>
            <a:r>
              <a:rPr lang="en-US" sz="1400" dirty="0" err="1">
                <a:sym typeface="Huawei Sans" panose="020C0503030203020204" pitchFamily="34" charset="0"/>
              </a:rPr>
              <a:t>QoS</a:t>
            </a:r>
            <a:r>
              <a:rPr lang="en-US" sz="1400" dirty="0">
                <a:sym typeface="Huawei Sans" panose="020C0503030203020204" pitchFamily="34" charset="0"/>
              </a:rPr>
              <a:t> policies for enterprises' internal services. For example, deploy high-priority PQ scheduling for core production services or services with high </a:t>
            </a:r>
            <a:r>
              <a:rPr lang="en-US" sz="1400" dirty="0" err="1">
                <a:sym typeface="Huawei Sans" panose="020C0503030203020204" pitchFamily="34" charset="0"/>
              </a:rPr>
              <a:t>QoS</a:t>
            </a:r>
            <a:r>
              <a:rPr lang="en-US" sz="1400" dirty="0">
                <a:sym typeface="Huawei Sans" panose="020C0503030203020204" pitchFamily="34" charset="0"/>
              </a:rPr>
              <a:t> requirements and WFQ scheduling for services insensitive to packet loss and delay (only basic bandwidth for service continuity is needed in this case).</a:t>
            </a:r>
          </a:p>
        </p:txBody>
      </p:sp>
      <p:graphicFrame>
        <p:nvGraphicFramePr>
          <p:cNvPr id="5" name="表格 5">
            <a:extLst>
              <a:ext uri="{FF2B5EF4-FFF2-40B4-BE49-F238E27FC236}">
                <a16:creationId xmlns="" xmlns:a16="http://schemas.microsoft.com/office/drawing/2014/main" id="{3E74CA3C-F183-44D0-9F8F-40A33A219B90}"/>
              </a:ext>
            </a:extLst>
          </p:cNvPr>
          <p:cNvGraphicFramePr>
            <a:graphicFrameLocks noGrp="1"/>
          </p:cNvGraphicFramePr>
          <p:nvPr>
            <p:extLst>
              <p:ext uri="{D42A27DB-BD31-4B8C-83A1-F6EECF244321}">
                <p14:modId xmlns:p14="http://schemas.microsoft.com/office/powerpoint/2010/main" val="3375283296"/>
              </p:ext>
            </p:extLst>
          </p:nvPr>
        </p:nvGraphicFramePr>
        <p:xfrm>
          <a:off x="2041877" y="3279047"/>
          <a:ext cx="8128000" cy="2804160"/>
        </p:xfrm>
        <a:graphic>
          <a:graphicData uri="http://schemas.openxmlformats.org/drawingml/2006/table">
            <a:tbl>
              <a:tblPr firstRow="1" bandRow="1">
                <a:tableStyleId>{72833802-FEF1-4C79-8D5D-14CF1EAF98D9}</a:tableStyleId>
              </a:tblPr>
              <a:tblGrid>
                <a:gridCol w="2032000">
                  <a:extLst>
                    <a:ext uri="{9D8B030D-6E8A-4147-A177-3AD203B41FA5}">
                      <a16:colId xmlns="" xmlns:a16="http://schemas.microsoft.com/office/drawing/2014/main" val="317143853"/>
                    </a:ext>
                  </a:extLst>
                </a:gridCol>
                <a:gridCol w="2032000">
                  <a:extLst>
                    <a:ext uri="{9D8B030D-6E8A-4147-A177-3AD203B41FA5}">
                      <a16:colId xmlns="" xmlns:a16="http://schemas.microsoft.com/office/drawing/2014/main" val="2180133231"/>
                    </a:ext>
                  </a:extLst>
                </a:gridCol>
                <a:gridCol w="2032000">
                  <a:extLst>
                    <a:ext uri="{9D8B030D-6E8A-4147-A177-3AD203B41FA5}">
                      <a16:colId xmlns="" xmlns:a16="http://schemas.microsoft.com/office/drawing/2014/main" val="3488548307"/>
                    </a:ext>
                  </a:extLst>
                </a:gridCol>
                <a:gridCol w="2032000">
                  <a:extLst>
                    <a:ext uri="{9D8B030D-6E8A-4147-A177-3AD203B41FA5}">
                      <a16:colId xmlns="" xmlns:a16="http://schemas.microsoft.com/office/drawing/2014/main" val="380477648"/>
                    </a:ext>
                  </a:extLst>
                </a:gridCol>
              </a:tblGrid>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Importance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Scheduling Mode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926214532"/>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 packet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CS7/CS6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037015274"/>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Core service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74272610"/>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Video service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713474465"/>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External service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040494480"/>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Office and test services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Medium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477030079"/>
                  </a:ext>
                </a:extLst>
              </a:tr>
              <a:tr h="370840">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Others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WFQ</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33961309"/>
                  </a:ext>
                </a:extLst>
              </a:tr>
            </a:tbl>
          </a:graphicData>
        </a:graphic>
      </p:graphicFrame>
      <p:sp>
        <p:nvSpPr>
          <p:cNvPr id="6" name="文本框 5">
            <a:extLst>
              <a:ext uri="{FF2B5EF4-FFF2-40B4-BE49-F238E27FC236}">
                <a16:creationId xmlns="" xmlns:a16="http://schemas.microsoft.com/office/drawing/2014/main" id="{9D63E4C5-9E3E-413D-852E-5104319C3FCC}"/>
              </a:ext>
            </a:extLst>
          </p:cNvPr>
          <p:cNvSpPr txBox="1"/>
          <p:nvPr/>
        </p:nvSpPr>
        <p:spPr bwMode="gray">
          <a:xfrm>
            <a:off x="4672649" y="2892600"/>
            <a:ext cx="2904962" cy="338554"/>
          </a:xfrm>
          <a:prstGeom prst="rect">
            <a:avLst/>
          </a:prstGeom>
          <a:solidFill>
            <a:srgbClr val="30B5C5"/>
          </a:solidFill>
        </p:spPr>
        <p:txBody>
          <a:bodyPr wrap="square" rtlCol="0">
            <a:noAutofit/>
          </a:bodyPr>
          <a:lstStyle/>
          <a:p>
            <a:pP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design for an enterprise</a:t>
            </a:r>
          </a:p>
        </p:txBody>
      </p:sp>
      <p:sp>
        <p:nvSpPr>
          <p:cNvPr id="10"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5117645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标题 1"/>
          <p:cNvSpPr>
            <a:spLocks noGrp="1"/>
          </p:cNvSpPr>
          <p:nvPr>
            <p:ph type="title"/>
          </p:nvPr>
        </p:nvSpPr>
        <p:spPr bwMode="gray"/>
        <p:txBody>
          <a:bodyPr/>
          <a:lstStyle/>
          <a:p>
            <a:r>
              <a:rPr lang="en-US" dirty="0" err="1"/>
              <a:t>QoS</a:t>
            </a:r>
            <a:r>
              <a:rPr lang="en-US" dirty="0"/>
              <a:t> Limitations</a:t>
            </a:r>
          </a:p>
        </p:txBody>
      </p:sp>
      <p:sp>
        <p:nvSpPr>
          <p:cNvPr id="2" name="文本占位符 1"/>
          <p:cNvSpPr>
            <a:spLocks noGrp="1"/>
          </p:cNvSpPr>
          <p:nvPr>
            <p:ph type="body" sz="quarter" idx="10"/>
          </p:nvPr>
        </p:nvSpPr>
        <p:spPr bwMode="gray"/>
        <p:txBody>
          <a:bodyPr/>
          <a:lstStyle/>
          <a:p>
            <a:r>
              <a:rPr lang="en-US" sz="1600">
                <a:sym typeface="Huawei Sans" panose="020C0503030203020204" pitchFamily="34" charset="0"/>
              </a:rPr>
              <a:t>QoS itself cannot solve the congestion problem or provide isolation and deterministic delay assurance for services:</a:t>
            </a:r>
          </a:p>
          <a:p>
            <a:pPr lvl="1"/>
            <a:r>
              <a:rPr lang="en-US" sz="1400">
                <a:sym typeface="Huawei Sans" panose="020C0503030203020204" pitchFamily="34" charset="0"/>
              </a:rPr>
              <a:t>QoS involves only single-hop behaviors and does not change the network topology.</a:t>
            </a:r>
          </a:p>
          <a:p>
            <a:pPr lvl="1"/>
            <a:r>
              <a:rPr lang="en-US" sz="1400">
                <a:sym typeface="Huawei Sans" panose="020C0503030203020204" pitchFamily="34" charset="0"/>
              </a:rPr>
              <a:t>QoS does not change service behaviors. If the bursty traffic of a single flow is too heavy, congestion still occurs.</a:t>
            </a:r>
          </a:p>
          <a:p>
            <a:pPr lvl="1"/>
            <a:r>
              <a:rPr lang="en-US" sz="1400">
                <a:sym typeface="Huawei Sans" panose="020C0503030203020204" pitchFamily="34" charset="0"/>
              </a:rPr>
              <a:t>The number of QoS queues is small, and SLA assurance cannot be provided for specific users. As a result, deterministic delay assurance cannot be provided.</a:t>
            </a:r>
          </a:p>
          <a:p>
            <a:pPr lvl="1"/>
            <a:r>
              <a:rPr lang="en-US" sz="1400">
                <a:sym typeface="Huawei Sans" panose="020C0503030203020204" pitchFamily="34" charset="0"/>
              </a:rPr>
              <a:t>The QoS mechanism is an experience system for resource management and cannot provide independent resources for users.</a:t>
            </a:r>
          </a:p>
          <a:p>
            <a:pPr lvl="1"/>
            <a:endParaRPr lang="en-US" altLang="zh-CN" sz="1400" dirty="0">
              <a:sym typeface="Huawei Sans" panose="020C0503030203020204" pitchFamily="34" charset="0"/>
            </a:endParaRPr>
          </a:p>
        </p:txBody>
      </p:sp>
      <p:sp>
        <p:nvSpPr>
          <p:cNvPr id="247" name="圆柱形 246"/>
          <p:cNvSpPr/>
          <p:nvPr/>
        </p:nvSpPr>
        <p:spPr bwMode="gray">
          <a:xfrm rot="5400000">
            <a:off x="5323668" y="-86532"/>
            <a:ext cx="1135059" cy="8740804"/>
          </a:xfrm>
          <a:prstGeom prst="can">
            <a:avLst>
              <a:gd name="adj" fmla="val 13829"/>
            </a:avLst>
          </a:prstGeom>
          <a:solidFill>
            <a:srgbClr val="8CD5F0">
              <a:alpha val="5000"/>
            </a:srgbClr>
          </a:solidFill>
          <a:ln w="6350">
            <a:solidFill>
              <a:srgbClr val="8CD5F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00" fontAlgn="ctr">
              <a:spcBef>
                <a:spcPct val="0"/>
              </a:spcBef>
              <a:spcAft>
                <a:spcPct val="0"/>
              </a:spcAft>
            </a:pP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9" name="直接连接符 248"/>
          <p:cNvCxnSpPr>
            <a:stCxn id="250" idx="3"/>
            <a:endCxn id="255" idx="1"/>
          </p:cNvCxnSpPr>
          <p:nvPr/>
        </p:nvCxnSpPr>
        <p:spPr bwMode="gray">
          <a:xfrm>
            <a:off x="1853553" y="4361567"/>
            <a:ext cx="79596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50" name="图片 249">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13553" y="4140167"/>
            <a:ext cx="540000" cy="442800"/>
          </a:xfrm>
          <a:prstGeom prst="rect">
            <a:avLst/>
          </a:prstGeom>
        </p:spPr>
      </p:pic>
      <p:pic>
        <p:nvPicPr>
          <p:cNvPr id="251" name="图片 250">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46761" y="4140167"/>
            <a:ext cx="540000" cy="442800"/>
          </a:xfrm>
          <a:prstGeom prst="rect">
            <a:avLst/>
          </a:prstGeom>
        </p:spPr>
      </p:pic>
      <p:pic>
        <p:nvPicPr>
          <p:cNvPr id="252" name="图片 251">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157" y="4140167"/>
            <a:ext cx="540000" cy="442800"/>
          </a:xfrm>
          <a:prstGeom prst="rect">
            <a:avLst/>
          </a:prstGeom>
        </p:spPr>
      </p:pic>
      <p:pic>
        <p:nvPicPr>
          <p:cNvPr id="253" name="图片 252">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79969" y="4140167"/>
            <a:ext cx="540000" cy="442800"/>
          </a:xfrm>
          <a:prstGeom prst="rect">
            <a:avLst/>
          </a:prstGeom>
        </p:spPr>
      </p:pic>
      <p:pic>
        <p:nvPicPr>
          <p:cNvPr id="254" name="图片 253">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63365" y="4140167"/>
            <a:ext cx="540000" cy="442800"/>
          </a:xfrm>
          <a:prstGeom prst="rect">
            <a:avLst/>
          </a:prstGeom>
        </p:spPr>
      </p:pic>
      <p:pic>
        <p:nvPicPr>
          <p:cNvPr id="255" name="图片 254">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13178" y="4140167"/>
            <a:ext cx="540000" cy="442800"/>
          </a:xfrm>
          <a:prstGeom prst="rect">
            <a:avLst/>
          </a:prstGeom>
        </p:spPr>
      </p:pic>
      <p:pic>
        <p:nvPicPr>
          <p:cNvPr id="256" name="图片 255">
            <a:extLst>
              <a:ext uri="{FF2B5EF4-FFF2-40B4-BE49-F238E27FC236}">
                <a16:creationId xmlns="" xmlns:a16="http://schemas.microsoft.com/office/drawing/2014/main" id="{B9832DFC-9BEE-4852-8ACD-2C4D97666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96573" y="4140167"/>
            <a:ext cx="540000" cy="442800"/>
          </a:xfrm>
          <a:prstGeom prst="rect">
            <a:avLst/>
          </a:prstGeom>
        </p:spPr>
      </p:pic>
      <p:cxnSp>
        <p:nvCxnSpPr>
          <p:cNvPr id="5" name="直接箭头连接符 4"/>
          <p:cNvCxnSpPr/>
          <p:nvPr/>
        </p:nvCxnSpPr>
        <p:spPr bwMode="gray">
          <a:xfrm flipV="1">
            <a:off x="1798369" y="4749800"/>
            <a:ext cx="8204200" cy="0"/>
          </a:xfrm>
          <a:prstGeom prst="straightConnector1">
            <a:avLst/>
          </a:prstGeom>
          <a:ln w="57150">
            <a:solidFill>
              <a:srgbClr val="EEB3B8"/>
            </a:solidFill>
            <a:tailEnd type="triangle"/>
          </a:ln>
        </p:spPr>
        <p:style>
          <a:lnRef idx="1">
            <a:schemeClr val="accent1"/>
          </a:lnRef>
          <a:fillRef idx="0">
            <a:schemeClr val="accent1"/>
          </a:fillRef>
          <a:effectRef idx="0">
            <a:schemeClr val="accent1"/>
          </a:effectRef>
          <a:fontRef idx="minor">
            <a:schemeClr val="tx1"/>
          </a:fontRef>
        </p:style>
      </p:cxnSp>
      <p:sp>
        <p:nvSpPr>
          <p:cNvPr id="7" name="矩形标注 6"/>
          <p:cNvSpPr/>
          <p:nvPr/>
        </p:nvSpPr>
        <p:spPr bwMode="gray">
          <a:xfrm>
            <a:off x="3270156" y="5119443"/>
            <a:ext cx="3105243" cy="754368"/>
          </a:xfrm>
          <a:prstGeom prst="wedgeRectCallout">
            <a:avLst>
              <a:gd name="adj1" fmla="val -5824"/>
              <a:gd name="adj2" fmla="val -9686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err="1">
                <a:solidFill>
                  <a:schemeClr val="tx1"/>
                </a:solidFill>
                <a:latin typeface="Huawei Sans" panose="020C0503030203020204" pitchFamily="34" charset="0"/>
                <a:sym typeface="Huawei Sans" panose="020C0503030203020204" pitchFamily="34" charset="0"/>
              </a:rPr>
              <a:t>QoS</a:t>
            </a:r>
            <a:r>
              <a:rPr lang="en-US" altLang="zh-CN" sz="1200" dirty="0">
                <a:solidFill>
                  <a:schemeClr val="tx1"/>
                </a:solidFill>
                <a:latin typeface="Huawei Sans" panose="020C0503030203020204" pitchFamily="34" charset="0"/>
                <a:sym typeface="Huawei Sans" panose="020C0503030203020204" pitchFamily="34" charset="0"/>
              </a:rPr>
              <a:t> is configured hop by hop. It cannot change forwarding paths, distinguish users, or provide independent resources.</a:t>
            </a:r>
          </a:p>
        </p:txBody>
      </p:sp>
      <p:sp>
        <p:nvSpPr>
          <p:cNvPr id="19" name="五边形 31"/>
          <p:cNvSpPr/>
          <p:nvPr/>
        </p:nvSpPr>
        <p:spPr bwMode="gray">
          <a:xfrm>
            <a:off x="7783895" y="125880"/>
            <a:ext cx="746837" cy="213118"/>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752756762"/>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normAutofit/>
          </a:bodyPr>
          <a:lstStyle/>
          <a:p>
            <a:r>
              <a:rPr lang="en-US" dirty="0" err="1"/>
              <a:t>HQoS</a:t>
            </a:r>
            <a:r>
              <a:rPr lang="en-US" dirty="0"/>
              <a:t>: Providing Scheduling and Bandwidth Guarantee for Users</a:t>
            </a:r>
          </a:p>
        </p:txBody>
      </p:sp>
      <p:sp>
        <p:nvSpPr>
          <p:cNvPr id="6" name="文本占位符 5"/>
          <p:cNvSpPr>
            <a:spLocks noGrp="1"/>
          </p:cNvSpPr>
          <p:nvPr>
            <p:ph type="body" sz="quarter" idx="10"/>
          </p:nvPr>
        </p:nvSpPr>
        <p:spPr bwMode="gray"/>
        <p:txBody>
          <a:bodyPr/>
          <a:lstStyle/>
          <a:p>
            <a:r>
              <a:rPr lang="en-US" sz="1200">
                <a:sym typeface="Huawei Sans" panose="020C0503030203020204" pitchFamily="34" charset="0"/>
              </a:rPr>
              <a:t>On the basis of QoS, hierarchical quality of service (HQoS) provides finer-grained and more hierarchical scheduling and management of interface resources to implement fine-grained allocation and management of interface resources. Every scheduling queue can provide bandwidth guarantee, but the entire mechanism is based on QoS and cannot meet the deterministic delay and isolation requirements either.</a:t>
            </a:r>
          </a:p>
          <a:p>
            <a:endParaRPr lang="en-US" altLang="zh-CN" sz="1200" dirty="0">
              <a:sym typeface="Huawei Sans" panose="020C0503030203020204" pitchFamily="34" charset="0"/>
            </a:endParaRPr>
          </a:p>
        </p:txBody>
      </p:sp>
      <p:sp>
        <p:nvSpPr>
          <p:cNvPr id="114" name="文本框 113"/>
          <p:cNvSpPr txBox="1"/>
          <p:nvPr/>
        </p:nvSpPr>
        <p:spPr bwMode="gray">
          <a:xfrm>
            <a:off x="2083450" y="2415981"/>
            <a:ext cx="1283516" cy="307777"/>
          </a:xfrm>
          <a:prstGeom prst="rect">
            <a:avLst/>
          </a:prstGeom>
          <a:noFill/>
        </p:spPr>
        <p:txBody>
          <a:bodyPr wrap="square" rtlCol="0">
            <a:noAutofit/>
          </a:bodyPr>
          <a:lstStyle/>
          <a:p>
            <a:pPr defTabSz="1219444" fontAlgn="ctr">
              <a:defRPr/>
            </a:pP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endPar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5" name="椭圆 114"/>
          <p:cNvSpPr/>
          <p:nvPr/>
        </p:nvSpPr>
        <p:spPr bwMode="gray">
          <a:xfrm>
            <a:off x="1554848" y="2710941"/>
            <a:ext cx="1789285" cy="709106"/>
          </a:xfrm>
          <a:prstGeom prst="ellipse">
            <a:avLst/>
          </a:prstGeom>
          <a:solidFill>
            <a:srgbClr val="D1EEF9"/>
          </a:solidFill>
          <a:ln w="9525" cap="flat" cmpd="sng" algn="ctr">
            <a:noFill/>
            <a:prstDash val="solid"/>
          </a:ln>
          <a:effectLst/>
        </p:spPr>
        <p:txBody>
          <a:bodyPr wrap="square" rtlCol="0" anchor="ctr">
            <a:noAutofit/>
          </a:bodyPr>
          <a:lstStyle/>
          <a:p>
            <a:pPr algn="ctr" defTabSz="1219444"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Service scheduling</a:t>
            </a:r>
          </a:p>
        </p:txBody>
      </p:sp>
      <p:sp>
        <p:nvSpPr>
          <p:cNvPr id="122" name="椭圆 121"/>
          <p:cNvSpPr/>
          <p:nvPr/>
        </p:nvSpPr>
        <p:spPr bwMode="gray">
          <a:xfrm>
            <a:off x="8119465" y="2668803"/>
            <a:ext cx="1923092" cy="756221"/>
          </a:xfrm>
          <a:prstGeom prst="ellipse">
            <a:avLst/>
          </a:prstGeom>
          <a:solidFill>
            <a:srgbClr val="F5B7B0"/>
          </a:solidFill>
          <a:ln w="9525">
            <a:noFill/>
            <a:round/>
            <a:headEnd/>
            <a:tailEnd/>
          </a:ln>
        </p:spPr>
        <p:txBody>
          <a:bodyPr wrap="square" lIns="91433" tIns="45717" rIns="91433" bIns="45717" anchor="ctr">
            <a:noAutofit/>
          </a:bodyPr>
          <a:lstStyle/>
          <a:p>
            <a:pPr algn="ctr" defTabSz="914329"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User scheduling  </a:t>
            </a:r>
          </a:p>
        </p:txBody>
      </p:sp>
      <p:sp>
        <p:nvSpPr>
          <p:cNvPr id="123" name="椭圆 122"/>
          <p:cNvSpPr/>
          <p:nvPr/>
        </p:nvSpPr>
        <p:spPr bwMode="gray">
          <a:xfrm>
            <a:off x="5547272" y="2668361"/>
            <a:ext cx="1926026" cy="756221"/>
          </a:xfrm>
          <a:prstGeom prst="ellipse">
            <a:avLst/>
          </a:prstGeom>
          <a:solidFill>
            <a:srgbClr val="D1EEF9"/>
          </a:solidFill>
          <a:ln w="9525" cap="flat" cmpd="sng" algn="ctr">
            <a:noFill/>
            <a:prstDash val="solid"/>
          </a:ln>
          <a:effectLst/>
        </p:spPr>
        <p:txBody>
          <a:bodyPr wrap="square" rtlCol="0" anchor="ctr">
            <a:noAutofit/>
          </a:bodyPr>
          <a:lstStyle/>
          <a:p>
            <a:pPr algn="ctr" defTabSz="1219444" fontAlgn="ct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Service scheduling</a:t>
            </a:r>
          </a:p>
        </p:txBody>
      </p:sp>
      <p:sp>
        <p:nvSpPr>
          <p:cNvPr id="124" name="文本框 123"/>
          <p:cNvSpPr txBox="1"/>
          <p:nvPr/>
        </p:nvSpPr>
        <p:spPr bwMode="gray">
          <a:xfrm>
            <a:off x="7551567" y="2425732"/>
            <a:ext cx="783971" cy="307778"/>
          </a:xfrm>
          <a:prstGeom prst="rect">
            <a:avLst/>
          </a:prstGeom>
          <a:noFill/>
        </p:spPr>
        <p:txBody>
          <a:bodyPr wrap="square" rtlCol="0">
            <a:noAutofit/>
          </a:bodyPr>
          <a:lstStyle>
            <a:defPPr>
              <a:defRPr lang="zh-CN"/>
            </a:defPPr>
            <a:lvl1pPr defTabSz="1219444" fontAlgn="auto">
              <a:spcBef>
                <a:spcPts val="0"/>
              </a:spcBef>
              <a:spcAft>
                <a:spcPts val="0"/>
              </a:spcAft>
              <a:defRPr sz="1400" kern="0">
                <a:solidFill>
                  <a:prstClr val="black"/>
                </a:solidFill>
                <a:latin typeface="Calibri"/>
                <a:ea typeface="微软雅黑"/>
              </a:defRPr>
            </a:lvl1pPr>
          </a:lstStyle>
          <a:p>
            <a:pPr fontAlgn="ctr"/>
            <a:r>
              <a:rPr lang="en-US" dirty="0" err="1">
                <a:latin typeface="Huawei Sans" panose="020C0503030203020204" pitchFamily="34" charset="0"/>
                <a:ea typeface="方正兰亭黑简体" panose="02000000000000000000" pitchFamily="2" charset="-122"/>
                <a:cs typeface="+mn-ea"/>
                <a:sym typeface="Huawei Sans" panose="020C0503030203020204" pitchFamily="34" charset="0"/>
              </a:rPr>
              <a:t>HQoS</a:t>
            </a: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19" name="组合 118"/>
          <p:cNvGrpSpPr/>
          <p:nvPr/>
        </p:nvGrpSpPr>
        <p:grpSpPr bwMode="gray">
          <a:xfrm>
            <a:off x="7618906" y="2943203"/>
            <a:ext cx="351892" cy="233555"/>
            <a:chOff x="3108650" y="530745"/>
            <a:chExt cx="636882" cy="636882"/>
          </a:xfrm>
          <a:solidFill>
            <a:srgbClr val="FFC000"/>
          </a:solidFill>
        </p:grpSpPr>
        <p:sp>
          <p:nvSpPr>
            <p:cNvPr id="120" name="加号 119"/>
            <p:cNvSpPr/>
            <p:nvPr/>
          </p:nvSpPr>
          <p:spPr bwMode="gray">
            <a:xfrm>
              <a:off x="3108650" y="530745"/>
              <a:ext cx="636882" cy="636882"/>
            </a:xfrm>
            <a:prstGeom prst="mathPlus">
              <a:avLst/>
            </a:prstGeom>
            <a:grpFill/>
            <a:ln>
              <a:noFill/>
            </a:ln>
            <a:effectLst>
              <a:outerShdw blurRad="40000" dist="23000" dir="5400000" rotWithShape="0">
                <a:srgbClr val="000000">
                  <a:alpha val="35000"/>
                </a:srgbClr>
              </a:outerShdw>
            </a:effectLst>
          </p:spPr>
          <p:txBody>
            <a:bodyPr wrap="square">
              <a:noAutofit/>
            </a:bodyPr>
            <a:lstStyle/>
            <a:p>
              <a:pPr fontAlgn="ct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1" name="加号 4"/>
            <p:cNvSpPr/>
            <p:nvPr/>
          </p:nvSpPr>
          <p:spPr bwMode="gray">
            <a:xfrm>
              <a:off x="3193069" y="774289"/>
              <a:ext cx="468044" cy="149794"/>
            </a:xfrm>
            <a:prstGeom prst="rect">
              <a:avLst/>
            </a:prstGeom>
            <a:grpFill/>
            <a:ln>
              <a:noFill/>
            </a:ln>
            <a:effectLst/>
          </p:spPr>
          <p:txBody>
            <a:bodyPr spcFirstLastPara="0" vert="horz" wrap="square" lIns="0" tIns="0" rIns="0" bIns="0" numCol="1" spcCol="1270" anchor="ctr" anchorCtr="0">
              <a:noAutofit/>
            </a:bodyPr>
            <a:lstStyle/>
            <a:p>
              <a:pPr algn="ctr" defTabSz="444500" fontAlgn="ctr">
                <a:lnSpc>
                  <a:spcPct val="90000"/>
                </a:lnSpc>
                <a:spcAft>
                  <a:spcPct val="35000"/>
                </a:spcAft>
                <a:defRPr/>
              </a:pPr>
              <a:endParaRPr lang="en-US" altLang="zh-CN" sz="14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9" name="组合 78"/>
          <p:cNvGrpSpPr/>
          <p:nvPr/>
        </p:nvGrpSpPr>
        <p:grpSpPr bwMode="gray">
          <a:xfrm>
            <a:off x="1787373" y="3931958"/>
            <a:ext cx="628784" cy="1379164"/>
            <a:chOff x="1183544" y="1977994"/>
            <a:chExt cx="720000" cy="1179064"/>
          </a:xfrm>
        </p:grpSpPr>
        <p:sp>
          <p:nvSpPr>
            <p:cNvPr id="80" name="Rectangle 18"/>
            <p:cNvSpPr>
              <a:spLocks noChangeArrowheads="1"/>
            </p:cNvSpPr>
            <p:nvPr/>
          </p:nvSpPr>
          <p:spPr bwMode="gray">
            <a:xfrm>
              <a:off x="1183544" y="1977994"/>
              <a:ext cx="720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Rectangle 19"/>
            <p:cNvSpPr>
              <a:spLocks noChangeArrowheads="1"/>
            </p:cNvSpPr>
            <p:nvPr/>
          </p:nvSpPr>
          <p:spPr bwMode="gray">
            <a:xfrm>
              <a:off x="1183544" y="2131003"/>
              <a:ext cx="720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Rectangle 20"/>
            <p:cNvSpPr>
              <a:spLocks noChangeArrowheads="1"/>
            </p:cNvSpPr>
            <p:nvPr/>
          </p:nvSpPr>
          <p:spPr bwMode="gray">
            <a:xfrm>
              <a:off x="1183544" y="2284012"/>
              <a:ext cx="720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Rectangle 21"/>
            <p:cNvSpPr>
              <a:spLocks noChangeArrowheads="1"/>
            </p:cNvSpPr>
            <p:nvPr/>
          </p:nvSpPr>
          <p:spPr bwMode="gray">
            <a:xfrm>
              <a:off x="1183544" y="2437021"/>
              <a:ext cx="720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Rectangle 22"/>
            <p:cNvSpPr>
              <a:spLocks noChangeArrowheads="1"/>
            </p:cNvSpPr>
            <p:nvPr/>
          </p:nvSpPr>
          <p:spPr bwMode="gray">
            <a:xfrm>
              <a:off x="1183544" y="2590030"/>
              <a:ext cx="720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Rectangle 23"/>
            <p:cNvSpPr>
              <a:spLocks noChangeArrowheads="1"/>
            </p:cNvSpPr>
            <p:nvPr/>
          </p:nvSpPr>
          <p:spPr bwMode="gray">
            <a:xfrm>
              <a:off x="1183544" y="2743039"/>
              <a:ext cx="720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Rectangle 24"/>
            <p:cNvSpPr>
              <a:spLocks noChangeArrowheads="1"/>
            </p:cNvSpPr>
            <p:nvPr/>
          </p:nvSpPr>
          <p:spPr bwMode="gray">
            <a:xfrm>
              <a:off x="1183544" y="3049058"/>
              <a:ext cx="720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Rectangle 25"/>
            <p:cNvSpPr>
              <a:spLocks noChangeArrowheads="1"/>
            </p:cNvSpPr>
            <p:nvPr/>
          </p:nvSpPr>
          <p:spPr bwMode="gray">
            <a:xfrm>
              <a:off x="1183544" y="2896048"/>
              <a:ext cx="720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89" name="AutoShape 163"/>
          <p:cNvSpPr>
            <a:spLocks noChangeArrowheads="1"/>
          </p:cNvSpPr>
          <p:nvPr/>
        </p:nvSpPr>
        <p:spPr bwMode="gray">
          <a:xfrm rot="5400000">
            <a:off x="1926165" y="4097554"/>
            <a:ext cx="1684384" cy="1047973"/>
          </a:xfrm>
          <a:prstGeom prst="can">
            <a:avLst>
              <a:gd name="adj" fmla="val 35134"/>
            </a:avLst>
          </a:prstGeom>
          <a:solidFill>
            <a:srgbClr val="D1EEF9"/>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右箭头 89"/>
          <p:cNvSpPr/>
          <p:nvPr/>
        </p:nvSpPr>
        <p:spPr bwMode="gray">
          <a:xfrm>
            <a:off x="3842721" y="4014526"/>
            <a:ext cx="1494150" cy="616421"/>
          </a:xfrm>
          <a:prstGeom prst="rightArrow">
            <a:avLst/>
          </a:prstGeom>
          <a:solidFill>
            <a:srgbClr val="D1EEF9"/>
          </a:solidFill>
          <a:ln w="9525" cap="flat" cmpd="sng" algn="ctr">
            <a:noFill/>
            <a:prstDash val="solid"/>
          </a:ln>
          <a:effectLst/>
        </p:spPr>
        <p:txBody>
          <a:bodyPr wrap="square" rtlCol="0" anchor="ctr">
            <a:noAutofit/>
          </a:bodyPr>
          <a:lstStyle/>
          <a:p>
            <a:pPr algn="ctr" defTabSz="1219444" fontAlgn="ctr">
              <a:defRPr/>
            </a:pPr>
            <a:endParaRPr lang="en-US" altLang="zh-CN" sz="36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TextBox 54"/>
          <p:cNvSpPr txBox="1"/>
          <p:nvPr/>
        </p:nvSpPr>
        <p:spPr bwMode="gray">
          <a:xfrm>
            <a:off x="1327150" y="5614342"/>
            <a:ext cx="2311400" cy="307777"/>
          </a:xfrm>
          <a:prstGeom prst="rect">
            <a:avLst/>
          </a:prstGeom>
          <a:noFill/>
          <a:ln w="9525">
            <a:noFill/>
            <a:miter lim="800000"/>
            <a:headEnd/>
            <a:tailEnd/>
          </a:ln>
          <a:effectLst/>
        </p:spPr>
        <p:txBody>
          <a:bodyPr wrap="square">
            <a:noAutofit/>
          </a:bodyPr>
          <a:lstStyle/>
          <a:p>
            <a:pPr algn="ctr" defTabSz="1219444" fontAlgn="ctr">
              <a:defRPr/>
            </a:pP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Multi-level service scheduling</a:t>
            </a:r>
          </a:p>
        </p:txBody>
      </p:sp>
      <p:sp>
        <p:nvSpPr>
          <p:cNvPr id="92" name="矩形 91"/>
          <p:cNvSpPr/>
          <p:nvPr/>
        </p:nvSpPr>
        <p:spPr bwMode="gray">
          <a:xfrm rot="16200000">
            <a:off x="2006751" y="4454947"/>
            <a:ext cx="1086604" cy="267792"/>
          </a:xfrm>
          <a:prstGeom prst="rect">
            <a:avLst/>
          </a:prstGeom>
        </p:spPr>
        <p:txBody>
          <a:bodyPr wrap="square">
            <a:noAutofit/>
          </a:bodyPr>
          <a:lstStyle/>
          <a:p>
            <a:pPr defTabSz="914012" fontAlgn="ctr">
              <a:defRPr/>
            </a:pP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Physical port</a:t>
            </a: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defTabSz="914012" fontAlgn="ctr">
              <a:defRPr/>
            </a:pPr>
            <a:endPar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AutoShape 163"/>
          <p:cNvSpPr>
            <a:spLocks noChangeArrowheads="1"/>
          </p:cNvSpPr>
          <p:nvPr/>
        </p:nvSpPr>
        <p:spPr bwMode="gray">
          <a:xfrm rot="5400000">
            <a:off x="5432159" y="4223322"/>
            <a:ext cx="1684384" cy="785980"/>
          </a:xfrm>
          <a:prstGeom prst="can">
            <a:avLst>
              <a:gd name="adj" fmla="val 50000"/>
            </a:avLst>
          </a:prstGeom>
          <a:solidFill>
            <a:srgbClr val="D1EEF9"/>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AutoShape 163"/>
          <p:cNvSpPr>
            <a:spLocks noChangeArrowheads="1"/>
          </p:cNvSpPr>
          <p:nvPr/>
        </p:nvSpPr>
        <p:spPr bwMode="gray">
          <a:xfrm rot="5400000">
            <a:off x="5947670" y="4354319"/>
            <a:ext cx="1383066" cy="523986"/>
          </a:xfrm>
          <a:prstGeom prst="can">
            <a:avLst>
              <a:gd name="adj" fmla="val 50000"/>
            </a:avLst>
          </a:prstGeom>
          <a:solidFill>
            <a:srgbClr val="C5E4CF"/>
          </a:solidFill>
          <a:ln w="12700">
            <a:noFill/>
            <a:round/>
            <a:headEnd/>
            <a:tailEnd/>
          </a:ln>
        </p:spPr>
        <p:txBody>
          <a:bodyPr rot="10800000" vert="eaVert" wrap="square" lIns="0" tIns="72000" rIns="36000" bIns="45714">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6816" algn="l" rtl="0" fontAlgn="base">
              <a:spcBef>
                <a:spcPct val="0"/>
              </a:spcBef>
              <a:spcAft>
                <a:spcPct val="0"/>
              </a:spcAft>
              <a:defRPr kern="1200">
                <a:solidFill>
                  <a:schemeClr val="tx1"/>
                </a:solidFill>
                <a:latin typeface="Calibri" pitchFamily="34" charset="0"/>
                <a:ea typeface="宋体" charset="-122"/>
                <a:cs typeface="+mn-cs"/>
              </a:defRPr>
            </a:lvl2pPr>
            <a:lvl3pPr marL="913625" algn="l" rtl="0" fontAlgn="base">
              <a:spcBef>
                <a:spcPct val="0"/>
              </a:spcBef>
              <a:spcAft>
                <a:spcPct val="0"/>
              </a:spcAft>
              <a:defRPr kern="1200">
                <a:solidFill>
                  <a:schemeClr val="tx1"/>
                </a:solidFill>
                <a:latin typeface="Calibri" pitchFamily="34" charset="0"/>
                <a:ea typeface="宋体" charset="-122"/>
                <a:cs typeface="+mn-cs"/>
              </a:defRPr>
            </a:lvl3pPr>
            <a:lvl4pPr marL="1370436" algn="l" rtl="0" fontAlgn="base">
              <a:spcBef>
                <a:spcPct val="0"/>
              </a:spcBef>
              <a:spcAft>
                <a:spcPct val="0"/>
              </a:spcAft>
              <a:defRPr kern="1200">
                <a:solidFill>
                  <a:schemeClr val="tx1"/>
                </a:solidFill>
                <a:latin typeface="Calibri" pitchFamily="34" charset="0"/>
                <a:ea typeface="宋体" charset="-122"/>
                <a:cs typeface="+mn-cs"/>
              </a:defRPr>
            </a:lvl4pPr>
            <a:lvl5pPr marL="1827248" algn="l" rtl="0" fontAlgn="base">
              <a:spcBef>
                <a:spcPct val="0"/>
              </a:spcBef>
              <a:spcAft>
                <a:spcPct val="0"/>
              </a:spcAft>
              <a:defRPr kern="1200">
                <a:solidFill>
                  <a:schemeClr val="tx1"/>
                </a:solidFill>
                <a:latin typeface="Calibri" pitchFamily="34" charset="0"/>
                <a:ea typeface="宋体" charset="-122"/>
                <a:cs typeface="+mn-cs"/>
              </a:defRPr>
            </a:lvl5pPr>
            <a:lvl6pPr marL="2284060" algn="l" defTabSz="913625" rtl="0" eaLnBrk="1" latinLnBrk="0" hangingPunct="1">
              <a:defRPr kern="1200">
                <a:solidFill>
                  <a:schemeClr val="tx1"/>
                </a:solidFill>
                <a:latin typeface="Calibri" pitchFamily="34" charset="0"/>
                <a:ea typeface="宋体" charset="-122"/>
                <a:cs typeface="+mn-cs"/>
              </a:defRPr>
            </a:lvl6pPr>
            <a:lvl7pPr marL="2740874" algn="l" defTabSz="913625" rtl="0" eaLnBrk="1" latinLnBrk="0" hangingPunct="1">
              <a:defRPr kern="1200">
                <a:solidFill>
                  <a:schemeClr val="tx1"/>
                </a:solidFill>
                <a:latin typeface="Calibri" pitchFamily="34" charset="0"/>
                <a:ea typeface="宋体" charset="-122"/>
                <a:cs typeface="+mn-cs"/>
              </a:defRPr>
            </a:lvl7pPr>
            <a:lvl8pPr marL="3197684" algn="l" defTabSz="913625" rtl="0" eaLnBrk="1" latinLnBrk="0" hangingPunct="1">
              <a:defRPr kern="1200">
                <a:solidFill>
                  <a:schemeClr val="tx1"/>
                </a:solidFill>
                <a:latin typeface="Calibri" pitchFamily="34" charset="0"/>
                <a:ea typeface="宋体" charset="-122"/>
                <a:cs typeface="+mn-cs"/>
              </a:defRPr>
            </a:lvl8pPr>
            <a:lvl9pPr marL="3654493" algn="l" defTabSz="913625" rtl="0" eaLnBrk="1" latinLnBrk="0" hangingPunct="1">
              <a:defRPr kern="1200">
                <a:solidFill>
                  <a:schemeClr val="tx1"/>
                </a:solidFill>
                <a:latin typeface="Calibri" pitchFamily="34" charset="0"/>
                <a:ea typeface="宋体" charset="-122"/>
                <a:cs typeface="+mn-cs"/>
              </a:defRPr>
            </a:lvl9pPr>
          </a:lstStyle>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914012" fontAlgn="ctr">
              <a:spcBef>
                <a:spcPts val="0"/>
              </a:spcBef>
              <a:spcAft>
                <a:spcPts val="0"/>
              </a:spcAft>
              <a:defRPr/>
            </a:pPr>
            <a:endParaRPr lang="en-US" altLang="zh-CN" sz="1200" b="1"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AutoShape 13"/>
          <p:cNvSpPr>
            <a:spLocks noChangeArrowheads="1"/>
          </p:cNvSpPr>
          <p:nvPr/>
        </p:nvSpPr>
        <p:spPr bwMode="gray">
          <a:xfrm rot="5400000">
            <a:off x="6595829" y="4174539"/>
            <a:ext cx="504952" cy="261993"/>
          </a:xfrm>
          <a:prstGeom prst="can">
            <a:avLst>
              <a:gd name="adj" fmla="val 35183"/>
            </a:avLst>
          </a:prstGeom>
          <a:solidFill>
            <a:srgbClr val="8CD5F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AutoShape 14"/>
          <p:cNvSpPr>
            <a:spLocks noChangeArrowheads="1"/>
          </p:cNvSpPr>
          <p:nvPr/>
        </p:nvSpPr>
        <p:spPr bwMode="gray">
          <a:xfrm rot="5400000">
            <a:off x="7016611" y="4223077"/>
            <a:ext cx="160016" cy="209595"/>
          </a:xfrm>
          <a:prstGeom prst="can">
            <a:avLst>
              <a:gd name="adj" fmla="val 41625"/>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AutoShape 15"/>
          <p:cNvSpPr>
            <a:spLocks noChangeArrowheads="1"/>
          </p:cNvSpPr>
          <p:nvPr/>
        </p:nvSpPr>
        <p:spPr bwMode="gray">
          <a:xfrm rot="5400000">
            <a:off x="6944857" y="4131857"/>
            <a:ext cx="161531" cy="209595"/>
          </a:xfrm>
          <a:prstGeom prst="can">
            <a:avLst>
              <a:gd name="adj" fmla="val 44422"/>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AutoShape 16"/>
          <p:cNvSpPr>
            <a:spLocks noChangeArrowheads="1"/>
          </p:cNvSpPr>
          <p:nvPr/>
        </p:nvSpPr>
        <p:spPr bwMode="gray">
          <a:xfrm rot="5400000">
            <a:off x="6945613" y="4291092"/>
            <a:ext cx="160016" cy="209595"/>
          </a:xfrm>
          <a:prstGeom prst="can">
            <a:avLst>
              <a:gd name="adj" fmla="val 44644"/>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9" name="组合 98"/>
          <p:cNvGrpSpPr/>
          <p:nvPr/>
        </p:nvGrpSpPr>
        <p:grpSpPr bwMode="gray">
          <a:xfrm>
            <a:off x="7077207" y="4173161"/>
            <a:ext cx="314392" cy="105274"/>
            <a:chOff x="4208621" y="2927831"/>
            <a:chExt cx="576000" cy="858184"/>
          </a:xfrm>
        </p:grpSpPr>
        <p:sp>
          <p:nvSpPr>
            <p:cNvPr id="100" name="Rectangle 18"/>
            <p:cNvSpPr>
              <a:spLocks noChangeArrowheads="1"/>
            </p:cNvSpPr>
            <p:nvPr/>
          </p:nvSpPr>
          <p:spPr bwMode="gray">
            <a:xfrm>
              <a:off x="4208621" y="2927831"/>
              <a:ext cx="576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Rectangle 19"/>
            <p:cNvSpPr>
              <a:spLocks noChangeArrowheads="1"/>
            </p:cNvSpPr>
            <p:nvPr/>
          </p:nvSpPr>
          <p:spPr bwMode="gray">
            <a:xfrm>
              <a:off x="4208621" y="3036390"/>
              <a:ext cx="576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2" name="Rectangle 20"/>
            <p:cNvSpPr>
              <a:spLocks noChangeArrowheads="1"/>
            </p:cNvSpPr>
            <p:nvPr/>
          </p:nvSpPr>
          <p:spPr bwMode="gray">
            <a:xfrm>
              <a:off x="4208621" y="3141774"/>
              <a:ext cx="576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Rectangle 21"/>
            <p:cNvSpPr>
              <a:spLocks noChangeArrowheads="1"/>
            </p:cNvSpPr>
            <p:nvPr/>
          </p:nvSpPr>
          <p:spPr bwMode="gray">
            <a:xfrm>
              <a:off x="4208621" y="3252319"/>
              <a:ext cx="576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4" name="Rectangle 22"/>
            <p:cNvSpPr>
              <a:spLocks noChangeArrowheads="1"/>
            </p:cNvSpPr>
            <p:nvPr/>
          </p:nvSpPr>
          <p:spPr bwMode="gray">
            <a:xfrm>
              <a:off x="4208621" y="3355158"/>
              <a:ext cx="576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4" name="Rectangle 23"/>
            <p:cNvSpPr>
              <a:spLocks noChangeArrowheads="1"/>
            </p:cNvSpPr>
            <p:nvPr/>
          </p:nvSpPr>
          <p:spPr bwMode="gray">
            <a:xfrm>
              <a:off x="4208621" y="3465167"/>
              <a:ext cx="576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5" name="Rectangle 24"/>
            <p:cNvSpPr>
              <a:spLocks noChangeArrowheads="1"/>
            </p:cNvSpPr>
            <p:nvPr/>
          </p:nvSpPr>
          <p:spPr bwMode="gray">
            <a:xfrm>
              <a:off x="4208621" y="3678015"/>
              <a:ext cx="576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6" name="Rectangle 25"/>
            <p:cNvSpPr>
              <a:spLocks noChangeArrowheads="1"/>
            </p:cNvSpPr>
            <p:nvPr/>
          </p:nvSpPr>
          <p:spPr bwMode="gray">
            <a:xfrm>
              <a:off x="4208621" y="3570118"/>
              <a:ext cx="576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77" name="AutoShape 13"/>
          <p:cNvSpPr>
            <a:spLocks noChangeArrowheads="1"/>
          </p:cNvSpPr>
          <p:nvPr/>
        </p:nvSpPr>
        <p:spPr bwMode="gray">
          <a:xfrm rot="5400000">
            <a:off x="6618832" y="4758180"/>
            <a:ext cx="504952" cy="261993"/>
          </a:xfrm>
          <a:prstGeom prst="can">
            <a:avLst>
              <a:gd name="adj" fmla="val 35183"/>
            </a:avLst>
          </a:prstGeom>
          <a:solidFill>
            <a:srgbClr val="8CD5F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8" name="AutoShape 14"/>
          <p:cNvSpPr>
            <a:spLocks noChangeArrowheads="1"/>
          </p:cNvSpPr>
          <p:nvPr/>
        </p:nvSpPr>
        <p:spPr bwMode="gray">
          <a:xfrm rot="5400000">
            <a:off x="7039614" y="4806718"/>
            <a:ext cx="160016" cy="209595"/>
          </a:xfrm>
          <a:prstGeom prst="can">
            <a:avLst>
              <a:gd name="adj" fmla="val 41625"/>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9" name="AutoShape 15"/>
          <p:cNvSpPr>
            <a:spLocks noChangeArrowheads="1"/>
          </p:cNvSpPr>
          <p:nvPr/>
        </p:nvSpPr>
        <p:spPr bwMode="gray">
          <a:xfrm rot="5400000">
            <a:off x="6968616" y="4714741"/>
            <a:ext cx="160016" cy="209595"/>
          </a:xfrm>
          <a:prstGeom prst="can">
            <a:avLst>
              <a:gd name="adj" fmla="val 44422"/>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0" name="AutoShape 16"/>
          <p:cNvSpPr>
            <a:spLocks noChangeArrowheads="1"/>
          </p:cNvSpPr>
          <p:nvPr/>
        </p:nvSpPr>
        <p:spPr bwMode="gray">
          <a:xfrm rot="5400000">
            <a:off x="6968616" y="4874733"/>
            <a:ext cx="160016" cy="209595"/>
          </a:xfrm>
          <a:prstGeom prst="can">
            <a:avLst>
              <a:gd name="adj" fmla="val 44644"/>
            </a:avLst>
          </a:prstGeom>
          <a:solidFill>
            <a:srgbClr val="F5B7B0"/>
          </a:solidFill>
          <a:ln w="9525">
            <a:noFill/>
            <a:round/>
            <a:headEnd/>
            <a:tailEnd/>
          </a:ln>
        </p:spPr>
        <p:txBody>
          <a:bodyPr wrap="square" lIns="91433" tIns="45717" rIns="91433" bIns="45717"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81" name="组合 180"/>
          <p:cNvGrpSpPr/>
          <p:nvPr/>
        </p:nvGrpSpPr>
        <p:grpSpPr bwMode="gray">
          <a:xfrm>
            <a:off x="7100210" y="4764230"/>
            <a:ext cx="314392" cy="105274"/>
            <a:chOff x="4208621" y="2927831"/>
            <a:chExt cx="576000" cy="858184"/>
          </a:xfrm>
        </p:grpSpPr>
        <p:sp>
          <p:nvSpPr>
            <p:cNvPr id="182" name="Rectangle 18"/>
            <p:cNvSpPr>
              <a:spLocks noChangeArrowheads="1"/>
            </p:cNvSpPr>
            <p:nvPr/>
          </p:nvSpPr>
          <p:spPr bwMode="gray">
            <a:xfrm>
              <a:off x="4208621" y="2927831"/>
              <a:ext cx="576000" cy="108000"/>
            </a:xfrm>
            <a:prstGeom prst="rect">
              <a:avLst/>
            </a:prstGeom>
            <a:solidFill>
              <a:srgbClr val="EC7061">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3" name="Rectangle 19"/>
            <p:cNvSpPr>
              <a:spLocks noChangeArrowheads="1"/>
            </p:cNvSpPr>
            <p:nvPr/>
          </p:nvSpPr>
          <p:spPr bwMode="gray">
            <a:xfrm>
              <a:off x="4208621" y="3036390"/>
              <a:ext cx="576000" cy="108000"/>
            </a:xfrm>
            <a:prstGeom prst="rect">
              <a:avLst/>
            </a:prstGeom>
            <a:solidFill>
              <a:srgbClr val="FFD17D"/>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4" name="Rectangle 20"/>
            <p:cNvSpPr>
              <a:spLocks noChangeArrowheads="1"/>
            </p:cNvSpPr>
            <p:nvPr/>
          </p:nvSpPr>
          <p:spPr bwMode="gray">
            <a:xfrm>
              <a:off x="4208621" y="3141774"/>
              <a:ext cx="576000" cy="108000"/>
            </a:xfrm>
            <a:prstGeom prst="rect">
              <a:avLst/>
            </a:prstGeom>
            <a:solidFill>
              <a:srgbClr val="FFF2CC"/>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5" name="Rectangle 21"/>
            <p:cNvSpPr>
              <a:spLocks noChangeArrowheads="1"/>
            </p:cNvSpPr>
            <p:nvPr/>
          </p:nvSpPr>
          <p:spPr bwMode="gray">
            <a:xfrm>
              <a:off x="4208621" y="3252319"/>
              <a:ext cx="576000" cy="108000"/>
            </a:xfrm>
            <a:prstGeom prst="rect">
              <a:avLst/>
            </a:prstGeom>
            <a:solidFill>
              <a:srgbClr val="8BC9A0">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6" name="Rectangle 22"/>
            <p:cNvSpPr>
              <a:spLocks noChangeArrowheads="1"/>
            </p:cNvSpPr>
            <p:nvPr/>
          </p:nvSpPr>
          <p:spPr bwMode="gray">
            <a:xfrm>
              <a:off x="4208621" y="3355158"/>
              <a:ext cx="576000" cy="108000"/>
            </a:xfrm>
            <a:prstGeom prst="rect">
              <a:avLst/>
            </a:prstGeom>
            <a:solidFill>
              <a:srgbClr val="8BC9A0"/>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7" name="Rectangle 23"/>
            <p:cNvSpPr>
              <a:spLocks noChangeArrowheads="1"/>
            </p:cNvSpPr>
            <p:nvPr/>
          </p:nvSpPr>
          <p:spPr bwMode="gray">
            <a:xfrm>
              <a:off x="4208621" y="3465167"/>
              <a:ext cx="576000" cy="108000"/>
            </a:xfrm>
            <a:prstGeom prst="rect">
              <a:avLst/>
            </a:prstGeom>
            <a:solidFill>
              <a:srgbClr val="1AABE2">
                <a:alpha val="50000"/>
              </a:srgb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8" name="Rectangle 24"/>
            <p:cNvSpPr>
              <a:spLocks noChangeArrowheads="1"/>
            </p:cNvSpPr>
            <p:nvPr/>
          </p:nvSpPr>
          <p:spPr bwMode="gray">
            <a:xfrm>
              <a:off x="4208621" y="3678015"/>
              <a:ext cx="576000" cy="108000"/>
            </a:xfrm>
            <a:prstGeom prst="rect">
              <a:avLst/>
            </a:prstGeom>
            <a:solidFill>
              <a:schemeClr val="tx1">
                <a:lumMod val="85000"/>
                <a:lumOff val="15000"/>
              </a:schemeClr>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9" name="Rectangle 25"/>
            <p:cNvSpPr>
              <a:spLocks noChangeArrowheads="1"/>
            </p:cNvSpPr>
            <p:nvPr/>
          </p:nvSpPr>
          <p:spPr bwMode="gray">
            <a:xfrm>
              <a:off x="4208621" y="3570118"/>
              <a:ext cx="576000" cy="108000"/>
            </a:xfrm>
            <a:prstGeom prst="rect">
              <a:avLst/>
            </a:prstGeom>
            <a:solidFill>
              <a:srgbClr val="1AABE2"/>
            </a:solidFill>
            <a:ln w="9525">
              <a:noFill/>
              <a:miter lim="800000"/>
              <a:headEnd/>
              <a:tailEnd/>
            </a:ln>
          </p:spPr>
          <p:txBody>
            <a:bodyPr wrap="square" anchor="ctr">
              <a:noAutofit/>
            </a:bodyPr>
            <a:lstStyle/>
            <a:p>
              <a:pPr defTabSz="914329" fontAlgn="ctr">
                <a:defRPr/>
              </a:pPr>
              <a:endParaRPr lang="en-US" altLang="zh-CN" sz="1200" kern="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90" name="TextBox 54"/>
          <p:cNvSpPr txBox="1"/>
          <p:nvPr/>
        </p:nvSpPr>
        <p:spPr bwMode="gray">
          <a:xfrm>
            <a:off x="7842290" y="5796278"/>
            <a:ext cx="1782539"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Dummy port queue (DQ)</a:t>
            </a:r>
          </a:p>
        </p:txBody>
      </p:sp>
      <p:sp>
        <p:nvSpPr>
          <p:cNvPr id="191" name="TextBox 55"/>
          <p:cNvSpPr txBox="1"/>
          <p:nvPr/>
        </p:nvSpPr>
        <p:spPr bwMode="gray">
          <a:xfrm>
            <a:off x="7842289" y="5476855"/>
            <a:ext cx="1926810" cy="184666"/>
          </a:xfrm>
          <a:prstGeom prst="rect">
            <a:avLst/>
          </a:prstGeom>
          <a:noFill/>
          <a:ln w="9525">
            <a:noFill/>
            <a:miter lim="800000"/>
            <a:headEnd/>
            <a:tailEnd/>
          </a:ln>
          <a:effectLst/>
        </p:spPr>
        <p:txBody>
          <a:bodyPr wrap="square" lIns="0" tIns="0" rIns="0" bIns="0">
            <a:noAutofit/>
          </a:body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Virtual interface (VI) queue</a:t>
            </a:r>
          </a:p>
        </p:txBody>
      </p:sp>
      <p:sp>
        <p:nvSpPr>
          <p:cNvPr id="192" name="TextBox 56"/>
          <p:cNvSpPr txBox="1"/>
          <p:nvPr/>
        </p:nvSpPr>
        <p:spPr bwMode="gray">
          <a:xfrm>
            <a:off x="7842290" y="5157432"/>
            <a:ext cx="1317668"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Group queue (GQ)</a:t>
            </a:r>
          </a:p>
        </p:txBody>
      </p:sp>
      <p:sp>
        <p:nvSpPr>
          <p:cNvPr id="193" name="TextBox 57"/>
          <p:cNvSpPr txBox="1"/>
          <p:nvPr/>
        </p:nvSpPr>
        <p:spPr bwMode="gray">
          <a:xfrm>
            <a:off x="7842290" y="4475322"/>
            <a:ext cx="1577355"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Subscriber queue (SQ)</a:t>
            </a:r>
          </a:p>
        </p:txBody>
      </p:sp>
      <p:sp>
        <p:nvSpPr>
          <p:cNvPr id="194" name="TextBox 58"/>
          <p:cNvSpPr txBox="1"/>
          <p:nvPr/>
        </p:nvSpPr>
        <p:spPr bwMode="gray">
          <a:xfrm>
            <a:off x="7842289" y="4167768"/>
            <a:ext cx="1189428" cy="184666"/>
          </a:xfrm>
          <a:prstGeom prst="rect">
            <a:avLst/>
          </a:prstGeom>
          <a:noFill/>
          <a:ln w="9525">
            <a:noFill/>
            <a:miter lim="800000"/>
            <a:headEnd/>
            <a:tailEnd/>
          </a:ln>
          <a:effectLst/>
        </p:spPr>
        <p:txBody>
          <a:bodyPr wrap="square" lIns="0" tIns="0" rIns="0" bIns="0">
            <a:noAutofit/>
          </a:bodyPr>
          <a:lstStyle/>
          <a:p>
            <a:pPr defTabSz="1219444" fontAlgn="ctr">
              <a:buClr>
                <a:srgbClr val="000000">
                  <a:lumMod val="50000"/>
                  <a:lumOff val="50000"/>
                </a:srgbClr>
              </a:buClr>
              <a:buSzPct val="60000"/>
              <a:defRPr/>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Flow queue (FQ)</a:t>
            </a:r>
          </a:p>
        </p:txBody>
      </p:sp>
      <p:cxnSp>
        <p:nvCxnSpPr>
          <p:cNvPr id="195" name="直接连接符 194"/>
          <p:cNvCxnSpPr>
            <a:stCxn id="174" idx="3"/>
            <a:endCxn id="194" idx="1"/>
          </p:cNvCxnSpPr>
          <p:nvPr/>
        </p:nvCxnSpPr>
        <p:spPr bwMode="gray">
          <a:xfrm>
            <a:off x="7391599" y="4245700"/>
            <a:ext cx="450690" cy="14401"/>
          </a:xfrm>
          <a:prstGeom prst="line">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6" name="肘形连接符 195"/>
          <p:cNvCxnSpPr>
            <a:stCxn id="98" idx="4"/>
            <a:endCxn id="193" idx="1"/>
          </p:cNvCxnSpPr>
          <p:nvPr/>
        </p:nvCxnSpPr>
        <p:spPr bwMode="gray">
          <a:xfrm rot="16200000" flipH="1">
            <a:off x="7388077" y="4113441"/>
            <a:ext cx="91757" cy="816669"/>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7" name="肘形连接符 196"/>
          <p:cNvCxnSpPr>
            <a:stCxn id="177" idx="4"/>
            <a:endCxn id="192" idx="1"/>
          </p:cNvCxnSpPr>
          <p:nvPr/>
        </p:nvCxnSpPr>
        <p:spPr bwMode="gray">
          <a:xfrm rot="16200000" flipH="1">
            <a:off x="7302743" y="4710218"/>
            <a:ext cx="108112" cy="970982"/>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8" name="肘形连接符 197"/>
          <p:cNvCxnSpPr>
            <a:stCxn id="94" idx="4"/>
            <a:endCxn id="191" idx="1"/>
          </p:cNvCxnSpPr>
          <p:nvPr/>
        </p:nvCxnSpPr>
        <p:spPr bwMode="gray">
          <a:xfrm rot="16200000" flipH="1">
            <a:off x="7110075" y="4836973"/>
            <a:ext cx="261343" cy="1203086"/>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cxnSp>
        <p:nvCxnSpPr>
          <p:cNvPr id="199" name="肘形连接符 198"/>
          <p:cNvCxnSpPr>
            <a:stCxn id="93" idx="4"/>
            <a:endCxn id="190" idx="1"/>
          </p:cNvCxnSpPr>
          <p:nvPr/>
        </p:nvCxnSpPr>
        <p:spPr bwMode="gray">
          <a:xfrm rot="16200000" flipH="1">
            <a:off x="6843267" y="4889587"/>
            <a:ext cx="430107" cy="1567939"/>
          </a:xfrm>
          <a:prstGeom prst="bentConnector2">
            <a:avLst/>
          </a:prstGeom>
          <a:ln w="12700">
            <a:solidFill>
              <a:srgbClr val="BEBEBE"/>
            </a:solidFill>
          </a:ln>
        </p:spPr>
        <p:style>
          <a:lnRef idx="1">
            <a:schemeClr val="accent1"/>
          </a:lnRef>
          <a:fillRef idx="0">
            <a:schemeClr val="accent1"/>
          </a:fillRef>
          <a:effectRef idx="0">
            <a:schemeClr val="accent1"/>
          </a:effectRef>
          <a:fontRef idx="minor">
            <a:schemeClr val="tx1"/>
          </a:fontRef>
        </p:style>
      </p:cxnSp>
      <p:sp>
        <p:nvSpPr>
          <p:cNvPr id="200" name="椭圆 199"/>
          <p:cNvSpPr>
            <a:spLocks noChangeAspect="1"/>
          </p:cNvSpPr>
          <p:nvPr/>
        </p:nvSpPr>
        <p:spPr bwMode="gray">
          <a:xfrm>
            <a:off x="7531988" y="4155887"/>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p:txBody>
      </p:sp>
      <p:sp>
        <p:nvSpPr>
          <p:cNvPr id="201" name="椭圆 200"/>
          <p:cNvSpPr>
            <a:spLocks noChangeAspect="1"/>
          </p:cNvSpPr>
          <p:nvPr/>
        </p:nvSpPr>
        <p:spPr bwMode="gray">
          <a:xfrm>
            <a:off x="7531988" y="4444183"/>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p:txBody>
      </p:sp>
      <p:sp>
        <p:nvSpPr>
          <p:cNvPr id="202" name="椭圆 201"/>
          <p:cNvSpPr>
            <a:spLocks noChangeAspect="1"/>
          </p:cNvSpPr>
          <p:nvPr/>
        </p:nvSpPr>
        <p:spPr bwMode="gray">
          <a:xfrm>
            <a:off x="7531988" y="5094092"/>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p>
        </p:txBody>
      </p:sp>
      <p:sp>
        <p:nvSpPr>
          <p:cNvPr id="203" name="椭圆 202"/>
          <p:cNvSpPr>
            <a:spLocks noChangeAspect="1"/>
          </p:cNvSpPr>
          <p:nvPr/>
        </p:nvSpPr>
        <p:spPr bwMode="gray">
          <a:xfrm>
            <a:off x="7531988" y="5432019"/>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p>
        </p:txBody>
      </p:sp>
      <p:sp>
        <p:nvSpPr>
          <p:cNvPr id="204" name="椭圆 203"/>
          <p:cNvSpPr>
            <a:spLocks noChangeAspect="1"/>
          </p:cNvSpPr>
          <p:nvPr/>
        </p:nvSpPr>
        <p:spPr bwMode="gray">
          <a:xfrm>
            <a:off x="7531988" y="5766742"/>
            <a:ext cx="261993" cy="210548"/>
          </a:xfrm>
          <a:prstGeom prst="ellipse">
            <a:avLst/>
          </a:prstGeom>
          <a:solidFill>
            <a:srgbClr val="1AABE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p>
        </p:txBody>
      </p:sp>
      <p:sp>
        <p:nvSpPr>
          <p:cNvPr id="7" name="矩形 6"/>
          <p:cNvSpPr/>
          <p:nvPr/>
        </p:nvSpPr>
        <p:spPr bwMode="gray">
          <a:xfrm>
            <a:off x="1308100" y="2415980"/>
            <a:ext cx="2311400" cy="3728353"/>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a:off x="5530890" y="2415980"/>
            <a:ext cx="5443046" cy="3728353"/>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五边形 31"/>
          <p:cNvSpPr/>
          <p:nvPr/>
        </p:nvSpPr>
        <p:spPr bwMode="gray">
          <a:xfrm>
            <a:off x="7783895" y="125880"/>
            <a:ext cx="746837" cy="213118"/>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33"/>
          <p:cNvSpPr/>
          <p:nvPr/>
        </p:nvSpPr>
        <p:spPr bwMode="gray">
          <a:xfrm>
            <a:off x="8454508" y="125878"/>
            <a:ext cx="2632438" cy="213118"/>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976566839"/>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 xmlns:a16="http://schemas.microsoft.com/office/drawing/2014/main" id="{935A2671-D680-45DA-A655-843E065F7F60}"/>
              </a:ext>
            </a:extLst>
          </p:cNvPr>
          <p:cNvSpPr/>
          <p:nvPr/>
        </p:nvSpPr>
        <p:spPr bwMode="gray">
          <a:xfrm>
            <a:off x="461393" y="2726412"/>
            <a:ext cx="3433439" cy="1998557"/>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Typical Architecture of the Bearer WAN</a:t>
            </a:r>
            <a:endParaRPr lang="en-US" dirty="0"/>
          </a:p>
        </p:txBody>
      </p:sp>
      <p:pic>
        <p:nvPicPr>
          <p:cNvPr id="4" name="Picture 2" descr="G:\做的项目\公共\扁平图标切换\更新2015_01_21\oss扁平图标库2015_01_21更新-04.png">
            <a:extLst>
              <a:ext uri="{FF2B5EF4-FFF2-40B4-BE49-F238E27FC236}">
                <a16:creationId xmlns="" xmlns:a16="http://schemas.microsoft.com/office/drawing/2014/main" id="{BB0E2666-B6EE-442D-AFF0-BAF695D04641}"/>
              </a:ext>
            </a:extLst>
          </p:cNvPr>
          <p:cNvPicPr>
            <a:picLocks noChangeAspect="1" noChangeArrowheads="1"/>
          </p:cNvPicPr>
          <p:nvPr/>
        </p:nvPicPr>
        <p:blipFill>
          <a:blip r:embed="rId3" cstate="print"/>
          <a:stretch>
            <a:fillRect/>
          </a:stretch>
        </p:blipFill>
        <p:spPr bwMode="gray">
          <a:xfrm>
            <a:off x="1788133" y="3063650"/>
            <a:ext cx="353331" cy="289089"/>
          </a:xfrm>
          <a:prstGeom prst="rect">
            <a:avLst/>
          </a:prstGeom>
          <a:noFill/>
        </p:spPr>
      </p:pic>
      <p:pic>
        <p:nvPicPr>
          <p:cNvPr id="6" name="Picture 2" descr="G:\做的项目\公共\扁平图标切换\更新2015_01_21\oss扁平图标库2015_01_21更新-04.png">
            <a:extLst>
              <a:ext uri="{FF2B5EF4-FFF2-40B4-BE49-F238E27FC236}">
                <a16:creationId xmlns="" xmlns:a16="http://schemas.microsoft.com/office/drawing/2014/main" id="{F15229E0-C049-4768-A446-4D4F76BFCF61}"/>
              </a:ext>
            </a:extLst>
          </p:cNvPr>
          <p:cNvPicPr>
            <a:picLocks noChangeAspect="1" noChangeArrowheads="1"/>
          </p:cNvPicPr>
          <p:nvPr/>
        </p:nvPicPr>
        <p:blipFill>
          <a:blip r:embed="rId3" cstate="print"/>
          <a:stretch>
            <a:fillRect/>
          </a:stretch>
        </p:blipFill>
        <p:spPr bwMode="gray">
          <a:xfrm>
            <a:off x="2557918" y="3063650"/>
            <a:ext cx="353331" cy="289089"/>
          </a:xfrm>
          <a:prstGeom prst="rect">
            <a:avLst/>
          </a:prstGeom>
          <a:noFill/>
        </p:spPr>
      </p:pic>
      <p:cxnSp>
        <p:nvCxnSpPr>
          <p:cNvPr id="8" name="直接连接符 7">
            <a:extLst>
              <a:ext uri="{FF2B5EF4-FFF2-40B4-BE49-F238E27FC236}">
                <a16:creationId xmlns="" xmlns:a16="http://schemas.microsoft.com/office/drawing/2014/main" id="{80CA9A41-63A6-4262-9D5B-31994A0994AE}"/>
              </a:ext>
            </a:extLst>
          </p:cNvPr>
          <p:cNvCxnSpPr>
            <a:stCxn id="4" idx="3"/>
            <a:endCxn id="6" idx="1"/>
          </p:cNvCxnSpPr>
          <p:nvPr/>
        </p:nvCxnSpPr>
        <p:spPr bwMode="gray">
          <a:xfrm>
            <a:off x="2141464" y="3208195"/>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 descr="G:\做的项目\公共\扁平图标切换\更新2015_01_21\oss扁平图标库2015_01_21更新-04.png">
            <a:extLst>
              <a:ext uri="{FF2B5EF4-FFF2-40B4-BE49-F238E27FC236}">
                <a16:creationId xmlns="" xmlns:a16="http://schemas.microsoft.com/office/drawing/2014/main" id="{F97925D7-D0AB-4BB6-BAAC-F81FA3CA7E77}"/>
              </a:ext>
            </a:extLst>
          </p:cNvPr>
          <p:cNvPicPr>
            <a:picLocks noChangeAspect="1" noChangeArrowheads="1"/>
          </p:cNvPicPr>
          <p:nvPr/>
        </p:nvPicPr>
        <p:blipFill>
          <a:blip r:embed="rId3" cstate="print"/>
          <a:stretch>
            <a:fillRect/>
          </a:stretch>
        </p:blipFill>
        <p:spPr bwMode="gray">
          <a:xfrm>
            <a:off x="1788133" y="3601701"/>
            <a:ext cx="353331" cy="289089"/>
          </a:xfrm>
          <a:prstGeom prst="rect">
            <a:avLst/>
          </a:prstGeom>
          <a:noFill/>
        </p:spPr>
      </p:pic>
      <p:pic>
        <p:nvPicPr>
          <p:cNvPr id="10" name="Picture 2" descr="G:\做的项目\公共\扁平图标切换\更新2015_01_21\oss扁平图标库2015_01_21更新-04.png">
            <a:extLst>
              <a:ext uri="{FF2B5EF4-FFF2-40B4-BE49-F238E27FC236}">
                <a16:creationId xmlns="" xmlns:a16="http://schemas.microsoft.com/office/drawing/2014/main" id="{A465B777-419A-467F-89D8-571E82CFCCD9}"/>
              </a:ext>
            </a:extLst>
          </p:cNvPr>
          <p:cNvPicPr>
            <a:picLocks noChangeAspect="1" noChangeArrowheads="1"/>
          </p:cNvPicPr>
          <p:nvPr/>
        </p:nvPicPr>
        <p:blipFill>
          <a:blip r:embed="rId3" cstate="print"/>
          <a:stretch>
            <a:fillRect/>
          </a:stretch>
        </p:blipFill>
        <p:spPr bwMode="gray">
          <a:xfrm>
            <a:off x="2557918" y="3601701"/>
            <a:ext cx="353331" cy="289089"/>
          </a:xfrm>
          <a:prstGeom prst="rect">
            <a:avLst/>
          </a:prstGeom>
          <a:noFill/>
        </p:spPr>
      </p:pic>
      <p:cxnSp>
        <p:nvCxnSpPr>
          <p:cNvPr id="11" name="直接连接符 10">
            <a:extLst>
              <a:ext uri="{FF2B5EF4-FFF2-40B4-BE49-F238E27FC236}">
                <a16:creationId xmlns="" xmlns:a16="http://schemas.microsoft.com/office/drawing/2014/main" id="{DAB54A62-5AC1-4FF2-801E-5F0CADFC66BC}"/>
              </a:ext>
            </a:extLst>
          </p:cNvPr>
          <p:cNvCxnSpPr>
            <a:cxnSpLocks/>
            <a:stCxn id="9" idx="3"/>
            <a:endCxn id="10" idx="1"/>
          </p:cNvCxnSpPr>
          <p:nvPr/>
        </p:nvCxnSpPr>
        <p:spPr bwMode="gray">
          <a:xfrm>
            <a:off x="2141464" y="3746246"/>
            <a:ext cx="416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65172AC5-28EA-491F-B174-A70F8506813D}"/>
              </a:ext>
            </a:extLst>
          </p:cNvPr>
          <p:cNvCxnSpPr>
            <a:cxnSpLocks/>
            <a:stCxn id="4" idx="2"/>
            <a:endCxn id="9" idx="0"/>
          </p:cNvCxnSpPr>
          <p:nvPr/>
        </p:nvCxnSpPr>
        <p:spPr bwMode="gray">
          <a:xfrm>
            <a:off x="1964799"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2AE378BA-510A-4100-8E1A-F53C73BB3BE2}"/>
              </a:ext>
            </a:extLst>
          </p:cNvPr>
          <p:cNvCxnSpPr>
            <a:cxnSpLocks/>
            <a:stCxn id="6" idx="2"/>
            <a:endCxn id="10" idx="0"/>
          </p:cNvCxnSpPr>
          <p:nvPr/>
        </p:nvCxnSpPr>
        <p:spPr bwMode="gray">
          <a:xfrm>
            <a:off x="2734584"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Picture 2" descr="G:\做的项目\公共\扁平图标切换\更新2015_01_21\oss扁平图标库2015_01_21更新-04.png">
            <a:extLst>
              <a:ext uri="{FF2B5EF4-FFF2-40B4-BE49-F238E27FC236}">
                <a16:creationId xmlns="" xmlns:a16="http://schemas.microsoft.com/office/drawing/2014/main" id="{07730DAC-E3A4-4C79-AB27-0B86A23E2B1C}"/>
              </a:ext>
            </a:extLst>
          </p:cNvPr>
          <p:cNvPicPr>
            <a:picLocks noChangeAspect="1" noChangeArrowheads="1"/>
          </p:cNvPicPr>
          <p:nvPr/>
        </p:nvPicPr>
        <p:blipFill>
          <a:blip r:embed="rId3" cstate="print"/>
          <a:stretch>
            <a:fillRect/>
          </a:stretch>
        </p:blipFill>
        <p:spPr bwMode="gray">
          <a:xfrm>
            <a:off x="6066961" y="3068815"/>
            <a:ext cx="353331" cy="289089"/>
          </a:xfrm>
          <a:prstGeom prst="rect">
            <a:avLst/>
          </a:prstGeom>
          <a:noFill/>
        </p:spPr>
      </p:pic>
      <p:pic>
        <p:nvPicPr>
          <p:cNvPr id="19" name="Picture 2" descr="G:\做的项目\公共\扁平图标切换\更新2015_01_21\oss扁平图标库2015_01_21更新-04.png">
            <a:extLst>
              <a:ext uri="{FF2B5EF4-FFF2-40B4-BE49-F238E27FC236}">
                <a16:creationId xmlns="" xmlns:a16="http://schemas.microsoft.com/office/drawing/2014/main" id="{EA16C8F4-5F49-4930-AFBD-990D38A00449}"/>
              </a:ext>
            </a:extLst>
          </p:cNvPr>
          <p:cNvPicPr>
            <a:picLocks noChangeAspect="1" noChangeArrowheads="1"/>
          </p:cNvPicPr>
          <p:nvPr/>
        </p:nvPicPr>
        <p:blipFill>
          <a:blip r:embed="rId3" cstate="print"/>
          <a:stretch>
            <a:fillRect/>
          </a:stretch>
        </p:blipFill>
        <p:spPr bwMode="gray">
          <a:xfrm>
            <a:off x="6874845" y="3068815"/>
            <a:ext cx="353331" cy="289089"/>
          </a:xfrm>
          <a:prstGeom prst="rect">
            <a:avLst/>
          </a:prstGeom>
          <a:noFill/>
        </p:spPr>
      </p:pic>
      <p:cxnSp>
        <p:nvCxnSpPr>
          <p:cNvPr id="20" name="直接连接符 19">
            <a:extLst>
              <a:ext uri="{FF2B5EF4-FFF2-40B4-BE49-F238E27FC236}">
                <a16:creationId xmlns="" xmlns:a16="http://schemas.microsoft.com/office/drawing/2014/main" id="{BDF72F4D-C00A-4095-BB18-FB1AA20ACDF7}"/>
              </a:ext>
            </a:extLst>
          </p:cNvPr>
          <p:cNvCxnSpPr>
            <a:stCxn id="18" idx="3"/>
            <a:endCxn id="19" idx="1"/>
          </p:cNvCxnSpPr>
          <p:nvPr/>
        </p:nvCxnSpPr>
        <p:spPr bwMode="gray">
          <a:xfrm>
            <a:off x="6420292"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2" descr="G:\做的项目\公共\扁平图标切换\更新2015_01_21\oss扁平图标库2015_01_21更新-04.png">
            <a:extLst>
              <a:ext uri="{FF2B5EF4-FFF2-40B4-BE49-F238E27FC236}">
                <a16:creationId xmlns="" xmlns:a16="http://schemas.microsoft.com/office/drawing/2014/main" id="{42F364E9-ED4F-4B8A-894F-88D30436C703}"/>
              </a:ext>
            </a:extLst>
          </p:cNvPr>
          <p:cNvPicPr>
            <a:picLocks noChangeAspect="1" noChangeArrowheads="1"/>
          </p:cNvPicPr>
          <p:nvPr/>
        </p:nvPicPr>
        <p:blipFill>
          <a:blip r:embed="rId3" cstate="print"/>
          <a:stretch>
            <a:fillRect/>
          </a:stretch>
        </p:blipFill>
        <p:spPr bwMode="gray">
          <a:xfrm>
            <a:off x="6066961" y="3606866"/>
            <a:ext cx="353331" cy="289089"/>
          </a:xfrm>
          <a:prstGeom prst="rect">
            <a:avLst/>
          </a:prstGeom>
          <a:noFill/>
        </p:spPr>
      </p:pic>
      <p:pic>
        <p:nvPicPr>
          <p:cNvPr id="22" name="Picture 2" descr="G:\做的项目\公共\扁平图标切换\更新2015_01_21\oss扁平图标库2015_01_21更新-04.png">
            <a:extLst>
              <a:ext uri="{FF2B5EF4-FFF2-40B4-BE49-F238E27FC236}">
                <a16:creationId xmlns="" xmlns:a16="http://schemas.microsoft.com/office/drawing/2014/main" id="{CA0D3249-63EA-43E2-95E5-C0F39D6ECD5D}"/>
              </a:ext>
            </a:extLst>
          </p:cNvPr>
          <p:cNvPicPr>
            <a:picLocks noChangeAspect="1" noChangeArrowheads="1"/>
          </p:cNvPicPr>
          <p:nvPr/>
        </p:nvPicPr>
        <p:blipFill>
          <a:blip r:embed="rId3" cstate="print"/>
          <a:stretch>
            <a:fillRect/>
          </a:stretch>
        </p:blipFill>
        <p:spPr bwMode="gray">
          <a:xfrm>
            <a:off x="6874845" y="3606866"/>
            <a:ext cx="353331" cy="289089"/>
          </a:xfrm>
          <a:prstGeom prst="rect">
            <a:avLst/>
          </a:prstGeom>
          <a:noFill/>
        </p:spPr>
      </p:pic>
      <p:cxnSp>
        <p:nvCxnSpPr>
          <p:cNvPr id="23" name="直接连接符 22">
            <a:extLst>
              <a:ext uri="{FF2B5EF4-FFF2-40B4-BE49-F238E27FC236}">
                <a16:creationId xmlns="" xmlns:a16="http://schemas.microsoft.com/office/drawing/2014/main" id="{EEC62AAC-92EC-493A-8E70-2932D282E4E7}"/>
              </a:ext>
            </a:extLst>
          </p:cNvPr>
          <p:cNvCxnSpPr>
            <a:cxnSpLocks/>
            <a:stCxn id="21" idx="3"/>
            <a:endCxn id="22" idx="1"/>
          </p:cNvCxnSpPr>
          <p:nvPr/>
        </p:nvCxnSpPr>
        <p:spPr bwMode="gray">
          <a:xfrm>
            <a:off x="6420292"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D9D4D1DF-0EF8-4E9D-B2CB-D184263F2483}"/>
              </a:ext>
            </a:extLst>
          </p:cNvPr>
          <p:cNvCxnSpPr>
            <a:cxnSpLocks/>
            <a:stCxn id="18" idx="2"/>
            <a:endCxn id="21" idx="0"/>
          </p:cNvCxnSpPr>
          <p:nvPr/>
        </p:nvCxnSpPr>
        <p:spPr bwMode="gray">
          <a:xfrm>
            <a:off x="6243627"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F7E53EC-05C3-433B-862F-C8E202DAED64}"/>
              </a:ext>
            </a:extLst>
          </p:cNvPr>
          <p:cNvCxnSpPr>
            <a:cxnSpLocks/>
            <a:stCxn id="19" idx="2"/>
            <a:endCxn id="22" idx="0"/>
          </p:cNvCxnSpPr>
          <p:nvPr/>
        </p:nvCxnSpPr>
        <p:spPr bwMode="gray">
          <a:xfrm>
            <a:off x="7051511"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98450B3A-D244-4075-8FF6-DC4AB7B6E693}"/>
              </a:ext>
            </a:extLst>
          </p:cNvPr>
          <p:cNvCxnSpPr>
            <a:stCxn id="26" idx="3"/>
            <a:endCxn id="27" idx="1"/>
          </p:cNvCxnSpPr>
          <p:nvPr/>
        </p:nvCxnSpPr>
        <p:spPr bwMode="gray">
          <a:xfrm>
            <a:off x="4263735" y="1761643"/>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Picture 2" descr="G:\做的项目\公共\扁平图标切换\更新2015_01_21\oss扁平图标库2015_01_21更新-04.png">
            <a:extLst>
              <a:ext uri="{FF2B5EF4-FFF2-40B4-BE49-F238E27FC236}">
                <a16:creationId xmlns="" xmlns:a16="http://schemas.microsoft.com/office/drawing/2014/main" id="{691AC4DB-02D8-4BCE-96A5-2A1ACA29EC22}"/>
              </a:ext>
            </a:extLst>
          </p:cNvPr>
          <p:cNvPicPr>
            <a:picLocks noChangeAspect="1" noChangeArrowheads="1"/>
          </p:cNvPicPr>
          <p:nvPr/>
        </p:nvPicPr>
        <p:blipFill>
          <a:blip r:embed="rId3" cstate="print"/>
          <a:stretch>
            <a:fillRect/>
          </a:stretch>
        </p:blipFill>
        <p:spPr bwMode="gray">
          <a:xfrm>
            <a:off x="3910404" y="2186899"/>
            <a:ext cx="353331" cy="289089"/>
          </a:xfrm>
          <a:prstGeom prst="rect">
            <a:avLst/>
          </a:prstGeom>
          <a:noFill/>
        </p:spPr>
      </p:pic>
      <p:pic>
        <p:nvPicPr>
          <p:cNvPr id="30" name="Picture 2" descr="G:\做的项目\公共\扁平图标切换\更新2015_01_21\oss扁平图标库2015_01_21更新-04.png">
            <a:extLst>
              <a:ext uri="{FF2B5EF4-FFF2-40B4-BE49-F238E27FC236}">
                <a16:creationId xmlns="" xmlns:a16="http://schemas.microsoft.com/office/drawing/2014/main" id="{F0F2DD30-5A52-420B-8966-07CB314FE245}"/>
              </a:ext>
            </a:extLst>
          </p:cNvPr>
          <p:cNvPicPr>
            <a:picLocks noChangeAspect="1" noChangeArrowheads="1"/>
          </p:cNvPicPr>
          <p:nvPr/>
        </p:nvPicPr>
        <p:blipFill>
          <a:blip r:embed="rId3" cstate="print"/>
          <a:stretch>
            <a:fillRect/>
          </a:stretch>
        </p:blipFill>
        <p:spPr bwMode="gray">
          <a:xfrm>
            <a:off x="4784964" y="2186899"/>
            <a:ext cx="353331" cy="289089"/>
          </a:xfrm>
          <a:prstGeom prst="rect">
            <a:avLst/>
          </a:prstGeom>
          <a:noFill/>
        </p:spPr>
      </p:pic>
      <p:cxnSp>
        <p:nvCxnSpPr>
          <p:cNvPr id="31" name="直接连接符 30">
            <a:extLst>
              <a:ext uri="{FF2B5EF4-FFF2-40B4-BE49-F238E27FC236}">
                <a16:creationId xmlns="" xmlns:a16="http://schemas.microsoft.com/office/drawing/2014/main" id="{05B99F99-C38D-4B6F-B9A0-E5C895A6EC2A}"/>
              </a:ext>
            </a:extLst>
          </p:cNvPr>
          <p:cNvCxnSpPr>
            <a:stCxn id="29" idx="3"/>
            <a:endCxn id="30" idx="1"/>
          </p:cNvCxnSpPr>
          <p:nvPr/>
        </p:nvCxnSpPr>
        <p:spPr bwMode="gray">
          <a:xfrm>
            <a:off x="4263735" y="2331444"/>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35D5F3B1-822D-46C4-B661-A668C6AC18EC}"/>
              </a:ext>
            </a:extLst>
          </p:cNvPr>
          <p:cNvCxnSpPr>
            <a:cxnSpLocks/>
            <a:stCxn id="328" idx="2"/>
            <a:endCxn id="29" idx="0"/>
          </p:cNvCxnSpPr>
          <p:nvPr/>
        </p:nvCxnSpPr>
        <p:spPr bwMode="gray">
          <a:xfrm>
            <a:off x="408707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3F1FAF1D-02E9-4ED9-8E33-1B377A4FA6A4}"/>
              </a:ext>
            </a:extLst>
          </p:cNvPr>
          <p:cNvCxnSpPr>
            <a:cxnSpLocks/>
            <a:stCxn id="329" idx="2"/>
            <a:endCxn id="30" idx="0"/>
          </p:cNvCxnSpPr>
          <p:nvPr/>
        </p:nvCxnSpPr>
        <p:spPr bwMode="gray">
          <a:xfrm>
            <a:off x="4961630" y="1443905"/>
            <a:ext cx="0" cy="7429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Picture 2" descr="G:\做的项目\公共\扁平图标切换\更新2015_01_21\oss扁平图标库2015_01_21更新-04.png">
            <a:extLst>
              <a:ext uri="{FF2B5EF4-FFF2-40B4-BE49-F238E27FC236}">
                <a16:creationId xmlns="" xmlns:a16="http://schemas.microsoft.com/office/drawing/2014/main" id="{71E57C7A-D6DB-4A6C-8A29-9828DB705C81}"/>
              </a:ext>
            </a:extLst>
          </p:cNvPr>
          <p:cNvPicPr>
            <a:picLocks noChangeAspect="1" noChangeArrowheads="1"/>
          </p:cNvPicPr>
          <p:nvPr/>
        </p:nvPicPr>
        <p:blipFill>
          <a:blip r:embed="rId3" cstate="print"/>
          <a:stretch>
            <a:fillRect/>
          </a:stretch>
        </p:blipFill>
        <p:spPr bwMode="gray">
          <a:xfrm>
            <a:off x="2486934" y="5011642"/>
            <a:ext cx="353331" cy="289089"/>
          </a:xfrm>
          <a:prstGeom prst="rect">
            <a:avLst/>
          </a:prstGeom>
          <a:noFill/>
        </p:spPr>
      </p:pic>
      <p:pic>
        <p:nvPicPr>
          <p:cNvPr id="39" name="Picture 2" descr="G:\做的项目\公共\扁平图标切换\更新2015_01_21\oss扁平图标库2015_01_21更新-04.png">
            <a:extLst>
              <a:ext uri="{FF2B5EF4-FFF2-40B4-BE49-F238E27FC236}">
                <a16:creationId xmlns="" xmlns:a16="http://schemas.microsoft.com/office/drawing/2014/main" id="{CA43C4C2-DB99-4B2B-A7D6-BD5126697B69}"/>
              </a:ext>
            </a:extLst>
          </p:cNvPr>
          <p:cNvPicPr>
            <a:picLocks noChangeAspect="1" noChangeArrowheads="1"/>
          </p:cNvPicPr>
          <p:nvPr/>
        </p:nvPicPr>
        <p:blipFill>
          <a:blip r:embed="rId3" cstate="print"/>
          <a:stretch>
            <a:fillRect/>
          </a:stretch>
        </p:blipFill>
        <p:spPr bwMode="gray">
          <a:xfrm>
            <a:off x="4812867" y="5011642"/>
            <a:ext cx="353331" cy="289089"/>
          </a:xfrm>
          <a:prstGeom prst="rect">
            <a:avLst/>
          </a:prstGeom>
          <a:noFill/>
        </p:spPr>
      </p:pic>
      <p:pic>
        <p:nvPicPr>
          <p:cNvPr id="40" name="Picture 2" descr="G:\做的项目\公共\扁平图标切换\更新2015_01_21\oss扁平图标库2015_01_21更新-04.png">
            <a:extLst>
              <a:ext uri="{FF2B5EF4-FFF2-40B4-BE49-F238E27FC236}">
                <a16:creationId xmlns="" xmlns:a16="http://schemas.microsoft.com/office/drawing/2014/main" id="{48A1D6D7-57A9-4F15-B8A4-9558725606DE}"/>
              </a:ext>
            </a:extLst>
          </p:cNvPr>
          <p:cNvPicPr>
            <a:picLocks noChangeAspect="1" noChangeArrowheads="1"/>
          </p:cNvPicPr>
          <p:nvPr/>
        </p:nvPicPr>
        <p:blipFill>
          <a:blip r:embed="rId3" cstate="print"/>
          <a:stretch>
            <a:fillRect/>
          </a:stretch>
        </p:blipFill>
        <p:spPr bwMode="gray">
          <a:xfrm>
            <a:off x="6144626" y="5011642"/>
            <a:ext cx="353331" cy="289089"/>
          </a:xfrm>
          <a:prstGeom prst="rect">
            <a:avLst/>
          </a:prstGeom>
          <a:noFill/>
        </p:spPr>
      </p:pic>
      <p:cxnSp>
        <p:nvCxnSpPr>
          <p:cNvPr id="41" name="直接连接符 40">
            <a:extLst>
              <a:ext uri="{FF2B5EF4-FFF2-40B4-BE49-F238E27FC236}">
                <a16:creationId xmlns="" xmlns:a16="http://schemas.microsoft.com/office/drawing/2014/main" id="{EFAD2DC0-7591-46B7-B722-180F7420C1C7}"/>
              </a:ext>
            </a:extLst>
          </p:cNvPr>
          <p:cNvCxnSpPr>
            <a:stCxn id="39" idx="3"/>
            <a:endCxn id="40" idx="1"/>
          </p:cNvCxnSpPr>
          <p:nvPr/>
        </p:nvCxnSpPr>
        <p:spPr bwMode="gray">
          <a:xfrm>
            <a:off x="5166198" y="5156187"/>
            <a:ext cx="9784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B16B1B89-8575-4354-A286-5BC1B6A96850}"/>
              </a:ext>
            </a:extLst>
          </p:cNvPr>
          <p:cNvSpPr/>
          <p:nvPr/>
        </p:nvSpPr>
        <p:spPr bwMode="gray">
          <a:xfrm>
            <a:off x="4934346" y="2729416"/>
            <a:ext cx="3684296" cy="1998554"/>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 xmlns:a16="http://schemas.microsoft.com/office/drawing/2014/main" id="{6CD09993-65C2-48A6-94FF-53C80E56D6C4}"/>
              </a:ext>
            </a:extLst>
          </p:cNvPr>
          <p:cNvSpPr/>
          <p:nvPr/>
        </p:nvSpPr>
        <p:spPr bwMode="gray">
          <a:xfrm>
            <a:off x="3155054" y="999878"/>
            <a:ext cx="2830272" cy="3584127"/>
          </a:xfrm>
          <a:custGeom>
            <a:avLst/>
            <a:gdLst>
              <a:gd name="connsiteX0" fmla="*/ 0 w 2668347"/>
              <a:gd name="connsiteY0" fmla="*/ 0 h 1591892"/>
              <a:gd name="connsiteX1" fmla="*/ 2668347 w 2668347"/>
              <a:gd name="connsiteY1" fmla="*/ 0 h 1591892"/>
              <a:gd name="connsiteX2" fmla="*/ 2668347 w 2668347"/>
              <a:gd name="connsiteY2" fmla="*/ 1591892 h 1591892"/>
              <a:gd name="connsiteX3" fmla="*/ 0 w 2668347"/>
              <a:gd name="connsiteY3" fmla="*/ 1591892 h 1591892"/>
              <a:gd name="connsiteX4" fmla="*/ 0 w 2668347"/>
              <a:gd name="connsiteY4" fmla="*/ 0 h 1591892"/>
              <a:gd name="connsiteX0" fmla="*/ 0 w 2668347"/>
              <a:gd name="connsiteY0" fmla="*/ 0 h 1591892"/>
              <a:gd name="connsiteX1" fmla="*/ 2668347 w 2668347"/>
              <a:gd name="connsiteY1" fmla="*/ 0 h 1591892"/>
              <a:gd name="connsiteX2" fmla="*/ 2668347 w 2668347"/>
              <a:gd name="connsiteY2" fmla="*/ 1591892 h 1591892"/>
              <a:gd name="connsiteX3" fmla="*/ 858241 w 2668347"/>
              <a:gd name="connsiteY3" fmla="*/ 1576385 h 1591892"/>
              <a:gd name="connsiteX4" fmla="*/ 0 w 2668347"/>
              <a:gd name="connsiteY4" fmla="*/ 1591892 h 1591892"/>
              <a:gd name="connsiteX5" fmla="*/ 0 w 2668347"/>
              <a:gd name="connsiteY5" fmla="*/ 0 h 1591892"/>
              <a:gd name="connsiteX0" fmla="*/ 0 w 2668347"/>
              <a:gd name="connsiteY0" fmla="*/ 0 h 1591892"/>
              <a:gd name="connsiteX1" fmla="*/ 2668347 w 2668347"/>
              <a:gd name="connsiteY1" fmla="*/ 0 h 1591892"/>
              <a:gd name="connsiteX2" fmla="*/ 2668347 w 2668347"/>
              <a:gd name="connsiteY2" fmla="*/ 1591892 h 1591892"/>
              <a:gd name="connsiteX3" fmla="*/ 1673581 w 2668347"/>
              <a:gd name="connsiteY3" fmla="*/ 1561145 h 1591892"/>
              <a:gd name="connsiteX4" fmla="*/ 858241 w 2668347"/>
              <a:gd name="connsiteY4" fmla="*/ 1576385 h 1591892"/>
              <a:gd name="connsiteX5" fmla="*/ 0 w 2668347"/>
              <a:gd name="connsiteY5" fmla="*/ 1591892 h 1591892"/>
              <a:gd name="connsiteX6" fmla="*/ 0 w 2668347"/>
              <a:gd name="connsiteY6" fmla="*/ 0 h 1591892"/>
              <a:gd name="connsiteX0" fmla="*/ 0 w 2668347"/>
              <a:gd name="connsiteY0" fmla="*/ 0 h 1591892"/>
              <a:gd name="connsiteX1" fmla="*/ 2668347 w 2668347"/>
              <a:gd name="connsiteY1" fmla="*/ 0 h 1591892"/>
              <a:gd name="connsiteX2" fmla="*/ 2668347 w 2668347"/>
              <a:gd name="connsiteY2" fmla="*/ 1591892 h 1591892"/>
              <a:gd name="connsiteX3" fmla="*/ 1673581 w 2668347"/>
              <a:gd name="connsiteY3" fmla="*/ 1561145 h 1591892"/>
              <a:gd name="connsiteX4" fmla="*/ 919201 w 2668347"/>
              <a:gd name="connsiteY4" fmla="*/ 1553525 h 1591892"/>
              <a:gd name="connsiteX5" fmla="*/ 858241 w 2668347"/>
              <a:gd name="connsiteY5" fmla="*/ 1576385 h 1591892"/>
              <a:gd name="connsiteX6" fmla="*/ 0 w 2668347"/>
              <a:gd name="connsiteY6" fmla="*/ 1591892 h 1591892"/>
              <a:gd name="connsiteX7" fmla="*/ 0 w 2668347"/>
              <a:gd name="connsiteY7" fmla="*/ 0 h 1591892"/>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858241 w 2668347"/>
              <a:gd name="connsiteY4" fmla="*/ 3207065 h 3207065"/>
              <a:gd name="connsiteX5" fmla="*/ 858241 w 2668347"/>
              <a:gd name="connsiteY5" fmla="*/ 1576385 h 3207065"/>
              <a:gd name="connsiteX6" fmla="*/ 0 w 2668347"/>
              <a:gd name="connsiteY6" fmla="*/ 1591892 h 3207065"/>
              <a:gd name="connsiteX7" fmla="*/ 0 w 2668347"/>
              <a:gd name="connsiteY7" fmla="*/ 0 h 3207065"/>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1231621 w 2668347"/>
              <a:gd name="connsiteY4" fmla="*/ 2475545 h 3207065"/>
              <a:gd name="connsiteX5" fmla="*/ 858241 w 2668347"/>
              <a:gd name="connsiteY5" fmla="*/ 3207065 h 3207065"/>
              <a:gd name="connsiteX6" fmla="*/ 858241 w 2668347"/>
              <a:gd name="connsiteY6" fmla="*/ 1576385 h 3207065"/>
              <a:gd name="connsiteX7" fmla="*/ 0 w 2668347"/>
              <a:gd name="connsiteY7" fmla="*/ 1591892 h 3207065"/>
              <a:gd name="connsiteX8" fmla="*/ 0 w 2668347"/>
              <a:gd name="connsiteY8" fmla="*/ 0 h 3207065"/>
              <a:gd name="connsiteX0" fmla="*/ 0 w 2668347"/>
              <a:gd name="connsiteY0" fmla="*/ 0 h 3207065"/>
              <a:gd name="connsiteX1" fmla="*/ 2668347 w 2668347"/>
              <a:gd name="connsiteY1" fmla="*/ 0 h 3207065"/>
              <a:gd name="connsiteX2" fmla="*/ 2668347 w 2668347"/>
              <a:gd name="connsiteY2" fmla="*/ 1591892 h 3207065"/>
              <a:gd name="connsiteX3" fmla="*/ 1673581 w 2668347"/>
              <a:gd name="connsiteY3" fmla="*/ 1561145 h 3207065"/>
              <a:gd name="connsiteX4" fmla="*/ 1673581 w 2668347"/>
              <a:gd name="connsiteY4" fmla="*/ 3207065 h 3207065"/>
              <a:gd name="connsiteX5" fmla="*/ 858241 w 2668347"/>
              <a:gd name="connsiteY5" fmla="*/ 3207065 h 3207065"/>
              <a:gd name="connsiteX6" fmla="*/ 858241 w 2668347"/>
              <a:gd name="connsiteY6" fmla="*/ 1576385 h 3207065"/>
              <a:gd name="connsiteX7" fmla="*/ 0 w 2668347"/>
              <a:gd name="connsiteY7" fmla="*/ 1591892 h 3207065"/>
              <a:gd name="connsiteX8" fmla="*/ 0 w 2668347"/>
              <a:gd name="connsiteY8" fmla="*/ 0 h 3207065"/>
              <a:gd name="connsiteX0" fmla="*/ 0 w 2668347"/>
              <a:gd name="connsiteY0" fmla="*/ 0 h 3505515"/>
              <a:gd name="connsiteX1" fmla="*/ 2668347 w 2668347"/>
              <a:gd name="connsiteY1" fmla="*/ 0 h 3505515"/>
              <a:gd name="connsiteX2" fmla="*/ 2668347 w 2668347"/>
              <a:gd name="connsiteY2" fmla="*/ 1591892 h 3505515"/>
              <a:gd name="connsiteX3" fmla="*/ 1673581 w 2668347"/>
              <a:gd name="connsiteY3" fmla="*/ 1561145 h 3505515"/>
              <a:gd name="connsiteX4" fmla="*/ 1673581 w 2668347"/>
              <a:gd name="connsiteY4" fmla="*/ 3207065 h 3505515"/>
              <a:gd name="connsiteX5" fmla="*/ 845541 w 2668347"/>
              <a:gd name="connsiteY5" fmla="*/ 3505515 h 3505515"/>
              <a:gd name="connsiteX6" fmla="*/ 858241 w 2668347"/>
              <a:gd name="connsiteY6" fmla="*/ 1576385 h 3505515"/>
              <a:gd name="connsiteX7" fmla="*/ 0 w 2668347"/>
              <a:gd name="connsiteY7" fmla="*/ 1591892 h 3505515"/>
              <a:gd name="connsiteX8" fmla="*/ 0 w 2668347"/>
              <a:gd name="connsiteY8" fmla="*/ 0 h 3505515"/>
              <a:gd name="connsiteX0" fmla="*/ 0 w 2668347"/>
              <a:gd name="connsiteY0" fmla="*/ 0 h 3511865"/>
              <a:gd name="connsiteX1" fmla="*/ 2668347 w 2668347"/>
              <a:gd name="connsiteY1" fmla="*/ 0 h 3511865"/>
              <a:gd name="connsiteX2" fmla="*/ 2668347 w 2668347"/>
              <a:gd name="connsiteY2" fmla="*/ 1591892 h 3511865"/>
              <a:gd name="connsiteX3" fmla="*/ 1673581 w 2668347"/>
              <a:gd name="connsiteY3" fmla="*/ 1561145 h 3511865"/>
              <a:gd name="connsiteX4" fmla="*/ 1686281 w 2668347"/>
              <a:gd name="connsiteY4" fmla="*/ 3511865 h 3511865"/>
              <a:gd name="connsiteX5" fmla="*/ 845541 w 2668347"/>
              <a:gd name="connsiteY5" fmla="*/ 3505515 h 3511865"/>
              <a:gd name="connsiteX6" fmla="*/ 858241 w 2668347"/>
              <a:gd name="connsiteY6" fmla="*/ 1576385 h 3511865"/>
              <a:gd name="connsiteX7" fmla="*/ 0 w 2668347"/>
              <a:gd name="connsiteY7" fmla="*/ 1591892 h 3511865"/>
              <a:gd name="connsiteX8" fmla="*/ 0 w 2668347"/>
              <a:gd name="connsiteY8" fmla="*/ 0 h 3511865"/>
              <a:gd name="connsiteX0" fmla="*/ 0 w 2668347"/>
              <a:gd name="connsiteY0" fmla="*/ 0 h 3505515"/>
              <a:gd name="connsiteX1" fmla="*/ 2668347 w 2668347"/>
              <a:gd name="connsiteY1" fmla="*/ 0 h 3505515"/>
              <a:gd name="connsiteX2" fmla="*/ 2668347 w 2668347"/>
              <a:gd name="connsiteY2" fmla="*/ 1591892 h 3505515"/>
              <a:gd name="connsiteX3" fmla="*/ 1673581 w 2668347"/>
              <a:gd name="connsiteY3" fmla="*/ 1561145 h 3505515"/>
              <a:gd name="connsiteX4" fmla="*/ 1679931 w 2668347"/>
              <a:gd name="connsiteY4" fmla="*/ 3492815 h 3505515"/>
              <a:gd name="connsiteX5" fmla="*/ 845541 w 2668347"/>
              <a:gd name="connsiteY5" fmla="*/ 3505515 h 3505515"/>
              <a:gd name="connsiteX6" fmla="*/ 858241 w 2668347"/>
              <a:gd name="connsiteY6" fmla="*/ 1576385 h 3505515"/>
              <a:gd name="connsiteX7" fmla="*/ 0 w 2668347"/>
              <a:gd name="connsiteY7" fmla="*/ 1591892 h 3505515"/>
              <a:gd name="connsiteX8" fmla="*/ 0 w 2668347"/>
              <a:gd name="connsiteY8" fmla="*/ 0 h 3505515"/>
              <a:gd name="connsiteX0" fmla="*/ 0 w 2668347"/>
              <a:gd name="connsiteY0" fmla="*/ 0 h 3524565"/>
              <a:gd name="connsiteX1" fmla="*/ 2668347 w 2668347"/>
              <a:gd name="connsiteY1" fmla="*/ 0 h 3524565"/>
              <a:gd name="connsiteX2" fmla="*/ 2668347 w 2668347"/>
              <a:gd name="connsiteY2" fmla="*/ 1591892 h 3524565"/>
              <a:gd name="connsiteX3" fmla="*/ 1673581 w 2668347"/>
              <a:gd name="connsiteY3" fmla="*/ 1561145 h 3524565"/>
              <a:gd name="connsiteX4" fmla="*/ 1679931 w 2668347"/>
              <a:gd name="connsiteY4" fmla="*/ 3524565 h 3524565"/>
              <a:gd name="connsiteX5" fmla="*/ 845541 w 2668347"/>
              <a:gd name="connsiteY5" fmla="*/ 3505515 h 3524565"/>
              <a:gd name="connsiteX6" fmla="*/ 858241 w 2668347"/>
              <a:gd name="connsiteY6" fmla="*/ 1576385 h 3524565"/>
              <a:gd name="connsiteX7" fmla="*/ 0 w 2668347"/>
              <a:gd name="connsiteY7" fmla="*/ 1591892 h 3524565"/>
              <a:gd name="connsiteX8" fmla="*/ 0 w 2668347"/>
              <a:gd name="connsiteY8" fmla="*/ 0 h 3524565"/>
              <a:gd name="connsiteX0" fmla="*/ 0 w 2820747"/>
              <a:gd name="connsiteY0" fmla="*/ 0 h 3524565"/>
              <a:gd name="connsiteX1" fmla="*/ 2668347 w 2820747"/>
              <a:gd name="connsiteY1" fmla="*/ 0 h 3524565"/>
              <a:gd name="connsiteX2" fmla="*/ 2820747 w 2820747"/>
              <a:gd name="connsiteY2" fmla="*/ 1610676 h 3524565"/>
              <a:gd name="connsiteX3" fmla="*/ 1673581 w 2820747"/>
              <a:gd name="connsiteY3" fmla="*/ 1561145 h 3524565"/>
              <a:gd name="connsiteX4" fmla="*/ 1679931 w 2820747"/>
              <a:gd name="connsiteY4" fmla="*/ 3524565 h 3524565"/>
              <a:gd name="connsiteX5" fmla="*/ 845541 w 2820747"/>
              <a:gd name="connsiteY5" fmla="*/ 3505515 h 3524565"/>
              <a:gd name="connsiteX6" fmla="*/ 858241 w 2820747"/>
              <a:gd name="connsiteY6" fmla="*/ 1576385 h 3524565"/>
              <a:gd name="connsiteX7" fmla="*/ 0 w 2820747"/>
              <a:gd name="connsiteY7" fmla="*/ 1591892 h 3524565"/>
              <a:gd name="connsiteX8" fmla="*/ 0 w 2820747"/>
              <a:gd name="connsiteY8" fmla="*/ 0 h 3524565"/>
              <a:gd name="connsiteX0" fmla="*/ 0 w 2820747"/>
              <a:gd name="connsiteY0" fmla="*/ 9392 h 3533957"/>
              <a:gd name="connsiteX1" fmla="*/ 2820747 w 2820747"/>
              <a:gd name="connsiteY1" fmla="*/ 0 h 3533957"/>
              <a:gd name="connsiteX2" fmla="*/ 2820747 w 2820747"/>
              <a:gd name="connsiteY2" fmla="*/ 1620068 h 3533957"/>
              <a:gd name="connsiteX3" fmla="*/ 1673581 w 2820747"/>
              <a:gd name="connsiteY3" fmla="*/ 1570537 h 3533957"/>
              <a:gd name="connsiteX4" fmla="*/ 1679931 w 2820747"/>
              <a:gd name="connsiteY4" fmla="*/ 3533957 h 3533957"/>
              <a:gd name="connsiteX5" fmla="*/ 845541 w 2820747"/>
              <a:gd name="connsiteY5" fmla="*/ 3514907 h 3533957"/>
              <a:gd name="connsiteX6" fmla="*/ 858241 w 2820747"/>
              <a:gd name="connsiteY6" fmla="*/ 1585777 h 3533957"/>
              <a:gd name="connsiteX7" fmla="*/ 0 w 2820747"/>
              <a:gd name="connsiteY7" fmla="*/ 1601284 h 3533957"/>
              <a:gd name="connsiteX8" fmla="*/ 0 w 2820747"/>
              <a:gd name="connsiteY8" fmla="*/ 9392 h 3533957"/>
              <a:gd name="connsiteX0" fmla="*/ 0 w 2820747"/>
              <a:gd name="connsiteY0" fmla="*/ 9392 h 3533957"/>
              <a:gd name="connsiteX1" fmla="*/ 2820747 w 2820747"/>
              <a:gd name="connsiteY1" fmla="*/ 0 h 3533957"/>
              <a:gd name="connsiteX2" fmla="*/ 2811222 w 2820747"/>
              <a:gd name="connsiteY2" fmla="*/ 1601284 h 3533957"/>
              <a:gd name="connsiteX3" fmla="*/ 1673581 w 2820747"/>
              <a:gd name="connsiteY3" fmla="*/ 1570537 h 3533957"/>
              <a:gd name="connsiteX4" fmla="*/ 1679931 w 2820747"/>
              <a:gd name="connsiteY4" fmla="*/ 3533957 h 3533957"/>
              <a:gd name="connsiteX5" fmla="*/ 845541 w 2820747"/>
              <a:gd name="connsiteY5" fmla="*/ 3514907 h 3533957"/>
              <a:gd name="connsiteX6" fmla="*/ 858241 w 2820747"/>
              <a:gd name="connsiteY6" fmla="*/ 1585777 h 3533957"/>
              <a:gd name="connsiteX7" fmla="*/ 0 w 2820747"/>
              <a:gd name="connsiteY7" fmla="*/ 1601284 h 3533957"/>
              <a:gd name="connsiteX8" fmla="*/ 0 w 2820747"/>
              <a:gd name="connsiteY8" fmla="*/ 9392 h 3533957"/>
              <a:gd name="connsiteX0" fmla="*/ 0 w 2830272"/>
              <a:gd name="connsiteY0" fmla="*/ 9392 h 3533957"/>
              <a:gd name="connsiteX1" fmla="*/ 2820747 w 2830272"/>
              <a:gd name="connsiteY1" fmla="*/ 0 h 3533957"/>
              <a:gd name="connsiteX2" fmla="*/ 2830272 w 2830272"/>
              <a:gd name="connsiteY2" fmla="*/ 1591893 h 3533957"/>
              <a:gd name="connsiteX3" fmla="*/ 1673581 w 2830272"/>
              <a:gd name="connsiteY3" fmla="*/ 1570537 h 3533957"/>
              <a:gd name="connsiteX4" fmla="*/ 1679931 w 2830272"/>
              <a:gd name="connsiteY4" fmla="*/ 3533957 h 3533957"/>
              <a:gd name="connsiteX5" fmla="*/ 845541 w 2830272"/>
              <a:gd name="connsiteY5" fmla="*/ 3514907 h 3533957"/>
              <a:gd name="connsiteX6" fmla="*/ 858241 w 2830272"/>
              <a:gd name="connsiteY6" fmla="*/ 1585777 h 3533957"/>
              <a:gd name="connsiteX7" fmla="*/ 0 w 2830272"/>
              <a:gd name="connsiteY7" fmla="*/ 1601284 h 3533957"/>
              <a:gd name="connsiteX8" fmla="*/ 0 w 2830272"/>
              <a:gd name="connsiteY8" fmla="*/ 9392 h 353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0272" h="3533957">
                <a:moveTo>
                  <a:pt x="0" y="9392"/>
                </a:moveTo>
                <a:lnTo>
                  <a:pt x="2820747" y="0"/>
                </a:lnTo>
                <a:lnTo>
                  <a:pt x="2830272" y="1591893"/>
                </a:lnTo>
                <a:lnTo>
                  <a:pt x="1673581" y="1570537"/>
                </a:lnTo>
                <a:cubicBezTo>
                  <a:pt x="1677814" y="2220777"/>
                  <a:pt x="1675698" y="2883717"/>
                  <a:pt x="1679931" y="3533957"/>
                </a:cubicBezTo>
                <a:lnTo>
                  <a:pt x="845541" y="3514907"/>
                </a:lnTo>
                <a:cubicBezTo>
                  <a:pt x="849774" y="2871864"/>
                  <a:pt x="854008" y="2228820"/>
                  <a:pt x="858241" y="1585777"/>
                </a:cubicBezTo>
                <a:lnTo>
                  <a:pt x="0" y="1601284"/>
                </a:lnTo>
                <a:lnTo>
                  <a:pt x="0" y="9392"/>
                </a:lnTo>
                <a:close/>
              </a:path>
            </a:pathLst>
          </a:cu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2" descr="G:\做的项目\公共\扁平图标切换\更新2015_01_21\oss扁平图标库2015_01_21更新-04.png">
            <a:extLst>
              <a:ext uri="{FF2B5EF4-FFF2-40B4-BE49-F238E27FC236}">
                <a16:creationId xmlns="" xmlns:a16="http://schemas.microsoft.com/office/drawing/2014/main" id="{AD6E8D64-C06A-4C6A-9185-D740EF27D618}"/>
              </a:ext>
            </a:extLst>
          </p:cNvPr>
          <p:cNvPicPr>
            <a:picLocks noChangeAspect="1" noChangeArrowheads="1"/>
          </p:cNvPicPr>
          <p:nvPr/>
        </p:nvPicPr>
        <p:blipFill>
          <a:blip r:embed="rId3" cstate="print"/>
          <a:stretch>
            <a:fillRect/>
          </a:stretch>
        </p:blipFill>
        <p:spPr bwMode="gray">
          <a:xfrm>
            <a:off x="1808377" y="4162008"/>
            <a:ext cx="353331" cy="289089"/>
          </a:xfrm>
          <a:prstGeom prst="rect">
            <a:avLst/>
          </a:prstGeom>
          <a:noFill/>
        </p:spPr>
      </p:pic>
      <p:pic>
        <p:nvPicPr>
          <p:cNvPr id="49" name="Picture 2" descr="G:\做的项目\公共\扁平图标切换\更新2015_01_21\oss扁平图标库2015_01_21更新-04.png">
            <a:extLst>
              <a:ext uri="{FF2B5EF4-FFF2-40B4-BE49-F238E27FC236}">
                <a16:creationId xmlns="" xmlns:a16="http://schemas.microsoft.com/office/drawing/2014/main" id="{7D27C0C7-917C-477F-A1AC-B7342F358DE0}"/>
              </a:ext>
            </a:extLst>
          </p:cNvPr>
          <p:cNvPicPr>
            <a:picLocks noChangeAspect="1" noChangeArrowheads="1"/>
          </p:cNvPicPr>
          <p:nvPr/>
        </p:nvPicPr>
        <p:blipFill>
          <a:blip r:embed="rId3" cstate="print"/>
          <a:stretch>
            <a:fillRect/>
          </a:stretch>
        </p:blipFill>
        <p:spPr bwMode="gray">
          <a:xfrm>
            <a:off x="6832109" y="4161218"/>
            <a:ext cx="353331" cy="289089"/>
          </a:xfrm>
          <a:prstGeom prst="rect">
            <a:avLst/>
          </a:prstGeom>
          <a:noFill/>
        </p:spPr>
      </p:pic>
      <p:sp>
        <p:nvSpPr>
          <p:cNvPr id="55" name="矩形 54">
            <a:extLst>
              <a:ext uri="{FF2B5EF4-FFF2-40B4-BE49-F238E27FC236}">
                <a16:creationId xmlns="" xmlns:a16="http://schemas.microsoft.com/office/drawing/2014/main" id="{5D281FE9-E790-4730-A66D-5F0813987C6F}"/>
              </a:ext>
            </a:extLst>
          </p:cNvPr>
          <p:cNvSpPr/>
          <p:nvPr/>
        </p:nvSpPr>
        <p:spPr bwMode="gray">
          <a:xfrm>
            <a:off x="1371887" y="4844208"/>
            <a:ext cx="2895826" cy="135847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 xmlns:a16="http://schemas.microsoft.com/office/drawing/2014/main" id="{58266744-9182-4EC0-979D-E5D39E480484}"/>
              </a:ext>
            </a:extLst>
          </p:cNvPr>
          <p:cNvSpPr/>
          <p:nvPr/>
        </p:nvSpPr>
        <p:spPr bwMode="gray">
          <a:xfrm>
            <a:off x="4627399" y="4844208"/>
            <a:ext cx="3203515" cy="135847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Picture 2" descr="G:\做的项目\公共\扁平图标切换\更新2015_01_21\oss扁平图标库2015_01_21更新-04.png">
            <a:extLst>
              <a:ext uri="{FF2B5EF4-FFF2-40B4-BE49-F238E27FC236}">
                <a16:creationId xmlns="" xmlns:a16="http://schemas.microsoft.com/office/drawing/2014/main" id="{14AEBA93-03D6-48A3-89F6-805D4C4B549C}"/>
              </a:ext>
            </a:extLst>
          </p:cNvPr>
          <p:cNvPicPr>
            <a:picLocks noChangeAspect="1" noChangeArrowheads="1"/>
          </p:cNvPicPr>
          <p:nvPr/>
        </p:nvPicPr>
        <p:blipFill>
          <a:blip r:embed="rId3" cstate="print"/>
          <a:stretch>
            <a:fillRect/>
          </a:stretch>
        </p:blipFill>
        <p:spPr bwMode="gray">
          <a:xfrm>
            <a:off x="3206333" y="4285948"/>
            <a:ext cx="353331" cy="289089"/>
          </a:xfrm>
          <a:prstGeom prst="rect">
            <a:avLst/>
          </a:prstGeom>
          <a:noFill/>
        </p:spPr>
      </p:pic>
      <p:cxnSp>
        <p:nvCxnSpPr>
          <p:cNvPr id="61" name="直接连接符 60">
            <a:extLst>
              <a:ext uri="{FF2B5EF4-FFF2-40B4-BE49-F238E27FC236}">
                <a16:creationId xmlns="" xmlns:a16="http://schemas.microsoft.com/office/drawing/2014/main" id="{693FE951-C6F9-41A6-A890-4C0CD05D3407}"/>
              </a:ext>
            </a:extLst>
          </p:cNvPr>
          <p:cNvCxnSpPr>
            <a:cxnSpLocks/>
            <a:stCxn id="39" idx="0"/>
            <a:endCxn id="60" idx="2"/>
          </p:cNvCxnSpPr>
          <p:nvPr/>
        </p:nvCxnSpPr>
        <p:spPr bwMode="gray">
          <a:xfrm flipH="1" flipV="1">
            <a:off x="3382999" y="4575037"/>
            <a:ext cx="1606534"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74AAF069-92E1-4597-BC91-8D72D3D996B6}"/>
              </a:ext>
            </a:extLst>
          </p:cNvPr>
          <p:cNvSpPr txBox="1"/>
          <p:nvPr/>
        </p:nvSpPr>
        <p:spPr bwMode="gray">
          <a:xfrm>
            <a:off x="2278616" y="4347515"/>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63" name="Picture 2" descr="G:\做的项目\公共\扁平图标切换\更新2015_01_21\oss扁平图标库2015_01_21更新-04.png">
            <a:extLst>
              <a:ext uri="{FF2B5EF4-FFF2-40B4-BE49-F238E27FC236}">
                <a16:creationId xmlns="" xmlns:a16="http://schemas.microsoft.com/office/drawing/2014/main" id="{62D255F3-CEEC-49C7-A279-8D49A9AA583C}"/>
              </a:ext>
            </a:extLst>
          </p:cNvPr>
          <p:cNvPicPr>
            <a:picLocks noChangeAspect="1" noChangeArrowheads="1"/>
          </p:cNvPicPr>
          <p:nvPr/>
        </p:nvPicPr>
        <p:blipFill>
          <a:blip r:embed="rId3" cstate="print"/>
          <a:stretch>
            <a:fillRect/>
          </a:stretch>
        </p:blipFill>
        <p:spPr bwMode="gray">
          <a:xfrm>
            <a:off x="5391290" y="4282936"/>
            <a:ext cx="353331" cy="289089"/>
          </a:xfrm>
          <a:prstGeom prst="rect">
            <a:avLst/>
          </a:prstGeom>
          <a:noFill/>
        </p:spPr>
      </p:pic>
      <p:cxnSp>
        <p:nvCxnSpPr>
          <p:cNvPr id="65" name="直接连接符 64">
            <a:extLst>
              <a:ext uri="{FF2B5EF4-FFF2-40B4-BE49-F238E27FC236}">
                <a16:creationId xmlns="" xmlns:a16="http://schemas.microsoft.com/office/drawing/2014/main" id="{C16770BA-2283-40D1-9282-EEEA4578E070}"/>
              </a:ext>
            </a:extLst>
          </p:cNvPr>
          <p:cNvCxnSpPr>
            <a:cxnSpLocks/>
            <a:stCxn id="63" idx="2"/>
            <a:endCxn id="174" idx="0"/>
          </p:cNvCxnSpPr>
          <p:nvPr/>
        </p:nvCxnSpPr>
        <p:spPr bwMode="gray">
          <a:xfrm flipH="1">
            <a:off x="4004531" y="4572025"/>
            <a:ext cx="1563425"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8380BA99-C055-4A50-9023-DD739DD838F8}"/>
              </a:ext>
            </a:extLst>
          </p:cNvPr>
          <p:cNvSpPr txBox="1"/>
          <p:nvPr/>
        </p:nvSpPr>
        <p:spPr bwMode="gray">
          <a:xfrm>
            <a:off x="5843422" y="42894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cxnSp>
        <p:nvCxnSpPr>
          <p:cNvPr id="70" name="直接连接符 69">
            <a:extLst>
              <a:ext uri="{FF2B5EF4-FFF2-40B4-BE49-F238E27FC236}">
                <a16:creationId xmlns="" xmlns:a16="http://schemas.microsoft.com/office/drawing/2014/main" id="{C9A4527F-D7EA-417B-8031-F2922947C706}"/>
              </a:ext>
            </a:extLst>
          </p:cNvPr>
          <p:cNvCxnSpPr>
            <a:cxnSpLocks/>
            <a:stCxn id="36" idx="0"/>
            <a:endCxn id="60" idx="2"/>
          </p:cNvCxnSpPr>
          <p:nvPr/>
        </p:nvCxnSpPr>
        <p:spPr bwMode="gray">
          <a:xfrm flipV="1">
            <a:off x="2663600" y="4575037"/>
            <a:ext cx="719399" cy="436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7E631715-26CA-4F52-B092-FDB480C43D39}"/>
              </a:ext>
            </a:extLst>
          </p:cNvPr>
          <p:cNvCxnSpPr>
            <a:cxnSpLocks/>
            <a:stCxn id="63" idx="2"/>
            <a:endCxn id="40" idx="0"/>
          </p:cNvCxnSpPr>
          <p:nvPr/>
        </p:nvCxnSpPr>
        <p:spPr bwMode="gray">
          <a:xfrm>
            <a:off x="5567956" y="4572025"/>
            <a:ext cx="753336" cy="4396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 xmlns:a16="http://schemas.microsoft.com/office/drawing/2014/main" id="{728A2384-A1D9-41D9-9B6B-E0E1835462DE}"/>
              </a:ext>
            </a:extLst>
          </p:cNvPr>
          <p:cNvSpPr txBox="1"/>
          <p:nvPr/>
        </p:nvSpPr>
        <p:spPr bwMode="gray">
          <a:xfrm>
            <a:off x="2435728"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cxnSp>
        <p:nvCxnSpPr>
          <p:cNvPr id="81" name="直接连接符 80">
            <a:extLst>
              <a:ext uri="{FF2B5EF4-FFF2-40B4-BE49-F238E27FC236}">
                <a16:creationId xmlns="" xmlns:a16="http://schemas.microsoft.com/office/drawing/2014/main" id="{FD5CE415-8301-4338-B514-F984250751BF}"/>
              </a:ext>
            </a:extLst>
          </p:cNvPr>
          <p:cNvCxnSpPr>
            <a:cxnSpLocks/>
            <a:stCxn id="6" idx="3"/>
            <a:endCxn id="60" idx="0"/>
          </p:cNvCxnSpPr>
          <p:nvPr/>
        </p:nvCxnSpPr>
        <p:spPr bwMode="gray">
          <a:xfrm>
            <a:off x="2911249" y="3208195"/>
            <a:ext cx="471750" cy="10777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C644FA1C-EFEF-4091-BB75-D8CBB3D594B0}"/>
              </a:ext>
            </a:extLst>
          </p:cNvPr>
          <p:cNvCxnSpPr>
            <a:cxnSpLocks/>
            <a:stCxn id="10" idx="3"/>
            <a:endCxn id="60" idx="0"/>
          </p:cNvCxnSpPr>
          <p:nvPr/>
        </p:nvCxnSpPr>
        <p:spPr bwMode="gray">
          <a:xfrm>
            <a:off x="2911249" y="3746246"/>
            <a:ext cx="471750" cy="539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9E6C5A79-F36A-4788-B274-7CBF31FE0644}"/>
              </a:ext>
            </a:extLst>
          </p:cNvPr>
          <p:cNvCxnSpPr>
            <a:cxnSpLocks/>
            <a:stCxn id="6" idx="1"/>
            <a:endCxn id="48" idx="0"/>
          </p:cNvCxnSpPr>
          <p:nvPr/>
        </p:nvCxnSpPr>
        <p:spPr bwMode="gray">
          <a:xfrm flipH="1">
            <a:off x="1985043" y="3208195"/>
            <a:ext cx="572875" cy="953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6EB0A55F-61BA-4D67-820C-2F1CEA77F8D7}"/>
              </a:ext>
            </a:extLst>
          </p:cNvPr>
          <p:cNvCxnSpPr>
            <a:cxnSpLocks/>
            <a:stCxn id="10" idx="1"/>
            <a:endCxn id="48" idx="0"/>
          </p:cNvCxnSpPr>
          <p:nvPr/>
        </p:nvCxnSpPr>
        <p:spPr bwMode="gray">
          <a:xfrm flipH="1">
            <a:off x="1985043" y="3746246"/>
            <a:ext cx="572875" cy="4157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 xmlns:a16="http://schemas.microsoft.com/office/drawing/2014/main" id="{32894298-998F-4991-9A26-091F6A6E8B53}"/>
              </a:ext>
            </a:extLst>
          </p:cNvPr>
          <p:cNvSpPr txBox="1"/>
          <p:nvPr/>
        </p:nvSpPr>
        <p:spPr bwMode="gray">
          <a:xfrm>
            <a:off x="1438561" y="4162008"/>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cxnSp>
        <p:nvCxnSpPr>
          <p:cNvPr id="108" name="直接连接符 107">
            <a:extLst>
              <a:ext uri="{FF2B5EF4-FFF2-40B4-BE49-F238E27FC236}">
                <a16:creationId xmlns="" xmlns:a16="http://schemas.microsoft.com/office/drawing/2014/main" id="{4F11DFB0-6436-412E-8AA4-0B0AEF89E706}"/>
              </a:ext>
            </a:extLst>
          </p:cNvPr>
          <p:cNvCxnSpPr>
            <a:cxnSpLocks/>
            <a:stCxn id="10" idx="3"/>
            <a:endCxn id="30" idx="2"/>
          </p:cNvCxnSpPr>
          <p:nvPr/>
        </p:nvCxnSpPr>
        <p:spPr bwMode="gray">
          <a:xfrm flipV="1">
            <a:off x="2911249" y="2475988"/>
            <a:ext cx="2050381" cy="1270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6="http://schemas.microsoft.com/office/drawing/2014/main" id="{C9AF71D5-FFF6-4FFC-A4CA-11190A25E91A}"/>
              </a:ext>
            </a:extLst>
          </p:cNvPr>
          <p:cNvCxnSpPr>
            <a:cxnSpLocks/>
            <a:stCxn id="49" idx="0"/>
            <a:endCxn id="18" idx="3"/>
          </p:cNvCxnSpPr>
          <p:nvPr/>
        </p:nvCxnSpPr>
        <p:spPr bwMode="gray">
          <a:xfrm flipH="1" flipV="1">
            <a:off x="6420292" y="3213360"/>
            <a:ext cx="588483" cy="9478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1381DAE1-011C-4E43-B374-2AF646700617}"/>
              </a:ext>
            </a:extLst>
          </p:cNvPr>
          <p:cNvCxnSpPr>
            <a:cxnSpLocks/>
            <a:stCxn id="6" idx="3"/>
            <a:endCxn id="29" idx="2"/>
          </p:cNvCxnSpPr>
          <p:nvPr/>
        </p:nvCxnSpPr>
        <p:spPr bwMode="gray">
          <a:xfrm flipV="1">
            <a:off x="2911249" y="2475988"/>
            <a:ext cx="1175821" cy="7322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9821C185-07D0-48A3-9C23-6E054C1AC5BD}"/>
              </a:ext>
            </a:extLst>
          </p:cNvPr>
          <p:cNvCxnSpPr>
            <a:cxnSpLocks/>
            <a:stCxn id="18" idx="1"/>
            <a:endCxn id="30" idx="2"/>
          </p:cNvCxnSpPr>
          <p:nvPr/>
        </p:nvCxnSpPr>
        <p:spPr bwMode="gray">
          <a:xfrm flipH="1" flipV="1">
            <a:off x="4961630" y="2475988"/>
            <a:ext cx="1105331" cy="7373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 xmlns:a16="http://schemas.microsoft.com/office/drawing/2014/main" id="{A9B12BC9-8F74-47D4-8888-9E420B83BE67}"/>
              </a:ext>
            </a:extLst>
          </p:cNvPr>
          <p:cNvCxnSpPr>
            <a:cxnSpLocks/>
            <a:stCxn id="21" idx="1"/>
            <a:endCxn id="29" idx="2"/>
          </p:cNvCxnSpPr>
          <p:nvPr/>
        </p:nvCxnSpPr>
        <p:spPr bwMode="gray">
          <a:xfrm flipH="1" flipV="1">
            <a:off x="4087070" y="2475988"/>
            <a:ext cx="1979891" cy="127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7FEC6AD9-00A0-4E3E-9D24-9DD6E5D3740C}"/>
              </a:ext>
            </a:extLst>
          </p:cNvPr>
          <p:cNvCxnSpPr>
            <a:cxnSpLocks/>
            <a:stCxn id="6" idx="3"/>
            <a:endCxn id="18" idx="1"/>
          </p:cNvCxnSpPr>
          <p:nvPr/>
        </p:nvCxnSpPr>
        <p:spPr bwMode="gray">
          <a:xfrm>
            <a:off x="2911249" y="3208195"/>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 xmlns:a16="http://schemas.microsoft.com/office/drawing/2014/main" id="{A832F5D0-0D0A-4223-9B4C-3D992E020C29}"/>
              </a:ext>
            </a:extLst>
          </p:cNvPr>
          <p:cNvCxnSpPr>
            <a:cxnSpLocks/>
            <a:stCxn id="10" idx="3"/>
            <a:endCxn id="21" idx="1"/>
          </p:cNvCxnSpPr>
          <p:nvPr/>
        </p:nvCxnSpPr>
        <p:spPr bwMode="gray">
          <a:xfrm>
            <a:off x="2911249" y="3746246"/>
            <a:ext cx="3155712" cy="51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3AF7E61D-ECAE-421E-B114-53D27100E78C}"/>
              </a:ext>
            </a:extLst>
          </p:cNvPr>
          <p:cNvCxnSpPr>
            <a:cxnSpLocks/>
            <a:stCxn id="49" idx="0"/>
            <a:endCxn id="21" idx="3"/>
          </p:cNvCxnSpPr>
          <p:nvPr/>
        </p:nvCxnSpPr>
        <p:spPr bwMode="gray">
          <a:xfrm flipH="1" flipV="1">
            <a:off x="6420292" y="3751411"/>
            <a:ext cx="588483" cy="4098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文本框 139">
            <a:extLst>
              <a:ext uri="{FF2B5EF4-FFF2-40B4-BE49-F238E27FC236}">
                <a16:creationId xmlns="" xmlns:a16="http://schemas.microsoft.com/office/drawing/2014/main" id="{45D332D3-715A-4B88-9B2C-33EACE9A1BCF}"/>
              </a:ext>
            </a:extLst>
          </p:cNvPr>
          <p:cNvSpPr txBox="1"/>
          <p:nvPr/>
        </p:nvSpPr>
        <p:spPr bwMode="gray">
          <a:xfrm>
            <a:off x="5926957" y="2763493"/>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141" name="文本框 140">
            <a:extLst>
              <a:ext uri="{FF2B5EF4-FFF2-40B4-BE49-F238E27FC236}">
                <a16:creationId xmlns="" xmlns:a16="http://schemas.microsoft.com/office/drawing/2014/main" id="{22A14B88-2761-4852-8920-2AF2B20F4328}"/>
              </a:ext>
            </a:extLst>
          </p:cNvPr>
          <p:cNvSpPr txBox="1"/>
          <p:nvPr/>
        </p:nvSpPr>
        <p:spPr bwMode="gray">
          <a:xfrm>
            <a:off x="3263483" y="2188414"/>
            <a:ext cx="59663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a:t>
            </a:r>
          </a:p>
        </p:txBody>
      </p:sp>
      <p:sp>
        <p:nvSpPr>
          <p:cNvPr id="142" name="文本框 141">
            <a:extLst>
              <a:ext uri="{FF2B5EF4-FFF2-40B4-BE49-F238E27FC236}">
                <a16:creationId xmlns="" xmlns:a16="http://schemas.microsoft.com/office/drawing/2014/main" id="{C66BB037-61C5-485A-B2CC-B08011BDD102}"/>
              </a:ext>
            </a:extLst>
          </p:cNvPr>
          <p:cNvSpPr txBox="1"/>
          <p:nvPr/>
        </p:nvSpPr>
        <p:spPr bwMode="gray">
          <a:xfrm>
            <a:off x="7177502" y="4142530"/>
            <a:ext cx="40267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RR</a:t>
            </a:r>
          </a:p>
        </p:txBody>
      </p:sp>
      <p:pic>
        <p:nvPicPr>
          <p:cNvPr id="161" name="Picture 2" descr="G:\做的项目\公共\扁平图标切换\更新2015_01_21\oss扁平图标库2015_01_21更新-04.png">
            <a:extLst>
              <a:ext uri="{FF2B5EF4-FFF2-40B4-BE49-F238E27FC236}">
                <a16:creationId xmlns="" xmlns:a16="http://schemas.microsoft.com/office/drawing/2014/main" id="{040D24E8-53B8-450D-8893-4360A7EC9D5B}"/>
              </a:ext>
            </a:extLst>
          </p:cNvPr>
          <p:cNvPicPr>
            <a:picLocks noChangeAspect="1" noChangeArrowheads="1"/>
          </p:cNvPicPr>
          <p:nvPr/>
        </p:nvPicPr>
        <p:blipFill>
          <a:blip r:embed="rId3" cstate="print"/>
          <a:stretch>
            <a:fillRect/>
          </a:stretch>
        </p:blipFill>
        <p:spPr bwMode="gray">
          <a:xfrm>
            <a:off x="4246022" y="3838374"/>
            <a:ext cx="353331" cy="289089"/>
          </a:xfrm>
          <a:prstGeom prst="rect">
            <a:avLst/>
          </a:prstGeom>
          <a:noFill/>
        </p:spPr>
      </p:pic>
      <p:cxnSp>
        <p:nvCxnSpPr>
          <p:cNvPr id="162" name="直接连接符 161">
            <a:extLst>
              <a:ext uri="{FF2B5EF4-FFF2-40B4-BE49-F238E27FC236}">
                <a16:creationId xmlns="" xmlns:a16="http://schemas.microsoft.com/office/drawing/2014/main" id="{AD3A79C8-87CE-4910-ACD7-96E004A1F17D}"/>
              </a:ext>
            </a:extLst>
          </p:cNvPr>
          <p:cNvCxnSpPr>
            <a:cxnSpLocks/>
            <a:stCxn id="37" idx="0"/>
            <a:endCxn id="161" idx="2"/>
          </p:cNvCxnSpPr>
          <p:nvPr/>
        </p:nvCxnSpPr>
        <p:spPr bwMode="gray">
          <a:xfrm flipV="1">
            <a:off x="3310253" y="4127463"/>
            <a:ext cx="111243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4" name="Picture 2" descr="G:\做的项目\公共\扁平图标切换\更新2015_01_21\oss扁平图标库2015_01_21更新-04.png">
            <a:extLst>
              <a:ext uri="{FF2B5EF4-FFF2-40B4-BE49-F238E27FC236}">
                <a16:creationId xmlns="" xmlns:a16="http://schemas.microsoft.com/office/drawing/2014/main" id="{3114271D-FB44-445B-8885-E87EE39CE297}"/>
              </a:ext>
            </a:extLst>
          </p:cNvPr>
          <p:cNvPicPr>
            <a:picLocks noChangeAspect="1" noChangeArrowheads="1"/>
          </p:cNvPicPr>
          <p:nvPr/>
        </p:nvPicPr>
        <p:blipFill>
          <a:blip r:embed="rId3" cstate="print"/>
          <a:stretch>
            <a:fillRect/>
          </a:stretch>
        </p:blipFill>
        <p:spPr bwMode="gray">
          <a:xfrm>
            <a:off x="3827865" y="5011642"/>
            <a:ext cx="353331" cy="289089"/>
          </a:xfrm>
          <a:prstGeom prst="rect">
            <a:avLst/>
          </a:prstGeom>
          <a:noFill/>
        </p:spPr>
      </p:pic>
      <p:cxnSp>
        <p:nvCxnSpPr>
          <p:cNvPr id="192" name="直接连接符 191">
            <a:extLst>
              <a:ext uri="{FF2B5EF4-FFF2-40B4-BE49-F238E27FC236}">
                <a16:creationId xmlns="" xmlns:a16="http://schemas.microsoft.com/office/drawing/2014/main" id="{0B5AD177-7F1A-40D7-873A-B8F2B90833A6}"/>
              </a:ext>
            </a:extLst>
          </p:cNvPr>
          <p:cNvCxnSpPr>
            <a:cxnSpLocks/>
            <a:stCxn id="36" idx="3"/>
            <a:endCxn id="174" idx="1"/>
          </p:cNvCxnSpPr>
          <p:nvPr/>
        </p:nvCxnSpPr>
        <p:spPr bwMode="gray">
          <a:xfrm>
            <a:off x="2840265" y="5156187"/>
            <a:ext cx="9876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5" name="Picture 2" descr="G:\做的项目\公共\扁平图标切换\更新2015_01_21\oss扁平图标库2015_01_21更新-04.png">
            <a:extLst>
              <a:ext uri="{FF2B5EF4-FFF2-40B4-BE49-F238E27FC236}">
                <a16:creationId xmlns="" xmlns:a16="http://schemas.microsoft.com/office/drawing/2014/main" id="{A8D57FD5-1EF8-4A11-8B1A-A35CEA885C78}"/>
              </a:ext>
            </a:extLst>
          </p:cNvPr>
          <p:cNvPicPr>
            <a:picLocks noChangeAspect="1" noChangeArrowheads="1"/>
          </p:cNvPicPr>
          <p:nvPr/>
        </p:nvPicPr>
        <p:blipFill>
          <a:blip r:embed="rId3" cstate="print"/>
          <a:stretch>
            <a:fillRect/>
          </a:stretch>
        </p:blipFill>
        <p:spPr bwMode="gray">
          <a:xfrm>
            <a:off x="5478747" y="5011642"/>
            <a:ext cx="353331" cy="289089"/>
          </a:xfrm>
          <a:prstGeom prst="rect">
            <a:avLst/>
          </a:prstGeom>
          <a:noFill/>
        </p:spPr>
      </p:pic>
      <p:cxnSp>
        <p:nvCxnSpPr>
          <p:cNvPr id="226" name="直接连接符 225">
            <a:extLst>
              <a:ext uri="{FF2B5EF4-FFF2-40B4-BE49-F238E27FC236}">
                <a16:creationId xmlns="" xmlns:a16="http://schemas.microsoft.com/office/drawing/2014/main" id="{6A219F71-78C2-484E-A7A7-E801D489A2E3}"/>
              </a:ext>
            </a:extLst>
          </p:cNvPr>
          <p:cNvCxnSpPr>
            <a:cxnSpLocks/>
            <a:stCxn id="39" idx="2"/>
            <a:endCxn id="242" idx="0"/>
          </p:cNvCxnSpPr>
          <p:nvPr/>
        </p:nvCxnSpPr>
        <p:spPr bwMode="gray">
          <a:xfrm>
            <a:off x="4989533" y="5300731"/>
            <a:ext cx="25875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 xmlns:a16="http://schemas.microsoft.com/office/drawing/2014/main" id="{FBFFA295-B58C-439A-81AD-9B0B82218D8B}"/>
              </a:ext>
            </a:extLst>
          </p:cNvPr>
          <p:cNvCxnSpPr>
            <a:cxnSpLocks/>
            <a:stCxn id="225" idx="2"/>
            <a:endCxn id="242" idx="0"/>
          </p:cNvCxnSpPr>
          <p:nvPr/>
        </p:nvCxnSpPr>
        <p:spPr bwMode="gray">
          <a:xfrm flipH="1">
            <a:off x="5248286" y="5300731"/>
            <a:ext cx="40712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 xmlns:a16="http://schemas.microsoft.com/office/drawing/2014/main" id="{B3B2AF42-28A4-492E-9D3F-A2CB398A2AA8}"/>
              </a:ext>
            </a:extLst>
          </p:cNvPr>
          <p:cNvCxnSpPr>
            <a:cxnSpLocks/>
            <a:stCxn id="225" idx="0"/>
            <a:endCxn id="161" idx="2"/>
          </p:cNvCxnSpPr>
          <p:nvPr/>
        </p:nvCxnSpPr>
        <p:spPr bwMode="gray">
          <a:xfrm flipH="1" flipV="1">
            <a:off x="4422688" y="4127463"/>
            <a:ext cx="1232725" cy="884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9" name="Picture 2" descr="G:\做的项目\公共\扁平图标切换\更新2015_01_21\oss扁平图标库2015_01_21更新-04.png">
            <a:extLst>
              <a:ext uri="{FF2B5EF4-FFF2-40B4-BE49-F238E27FC236}">
                <a16:creationId xmlns="" xmlns:a16="http://schemas.microsoft.com/office/drawing/2014/main" id="{7062997E-EA1B-456A-B7E3-11774982DE7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2694324" y="5812810"/>
            <a:ext cx="353331" cy="289089"/>
          </a:xfrm>
          <a:prstGeom prst="rect">
            <a:avLst/>
          </a:prstGeom>
          <a:noFill/>
        </p:spPr>
      </p:pic>
      <p:pic>
        <p:nvPicPr>
          <p:cNvPr id="240" name="Picture 2" descr="G:\做的项目\公共\扁平图标切换\更新2015_01_21\oss扁平图标库2015_01_21更新-04.png">
            <a:extLst>
              <a:ext uri="{FF2B5EF4-FFF2-40B4-BE49-F238E27FC236}">
                <a16:creationId xmlns="" xmlns:a16="http://schemas.microsoft.com/office/drawing/2014/main" id="{F54F1087-9A2A-4D9F-A7DB-E6936D0B99F7}"/>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568884" y="5812810"/>
            <a:ext cx="353331" cy="289089"/>
          </a:xfrm>
          <a:prstGeom prst="rect">
            <a:avLst/>
          </a:prstGeom>
          <a:noFill/>
        </p:spPr>
      </p:pic>
      <p:cxnSp>
        <p:nvCxnSpPr>
          <p:cNvPr id="241" name="直接连接符 240">
            <a:extLst>
              <a:ext uri="{FF2B5EF4-FFF2-40B4-BE49-F238E27FC236}">
                <a16:creationId xmlns="" xmlns:a16="http://schemas.microsoft.com/office/drawing/2014/main" id="{EE1EB316-73DE-4EFE-9E0B-E3083081700F}"/>
              </a:ext>
            </a:extLst>
          </p:cNvPr>
          <p:cNvCxnSpPr>
            <a:stCxn id="239" idx="3"/>
            <a:endCxn id="240" idx="1"/>
          </p:cNvCxnSpPr>
          <p:nvPr/>
        </p:nvCxnSpPr>
        <p:spPr bwMode="gray">
          <a:xfrm>
            <a:off x="3047655"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2" name="Picture 2" descr="G:\做的项目\公共\扁平图标切换\更新2015_01_21\oss扁平图标库2015_01_21更新-04.png">
            <a:extLst>
              <a:ext uri="{FF2B5EF4-FFF2-40B4-BE49-F238E27FC236}">
                <a16:creationId xmlns="" xmlns:a16="http://schemas.microsoft.com/office/drawing/2014/main" id="{4EE00D67-069E-4068-A156-38A713815870}"/>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071620" y="5812810"/>
            <a:ext cx="353331" cy="289089"/>
          </a:xfrm>
          <a:prstGeom prst="rect">
            <a:avLst/>
          </a:prstGeom>
          <a:noFill/>
        </p:spPr>
      </p:pic>
      <p:pic>
        <p:nvPicPr>
          <p:cNvPr id="243" name="Picture 2" descr="G:\做的项目\公共\扁平图标切换\更新2015_01_21\oss扁平图标库2015_01_21更新-04.png">
            <a:extLst>
              <a:ext uri="{FF2B5EF4-FFF2-40B4-BE49-F238E27FC236}">
                <a16:creationId xmlns="" xmlns:a16="http://schemas.microsoft.com/office/drawing/2014/main" id="{2A964273-A24C-4C3F-892F-F0B08626AA22}"/>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5946180" y="5812810"/>
            <a:ext cx="353331" cy="289089"/>
          </a:xfrm>
          <a:prstGeom prst="rect">
            <a:avLst/>
          </a:prstGeom>
          <a:noFill/>
        </p:spPr>
      </p:pic>
      <p:cxnSp>
        <p:nvCxnSpPr>
          <p:cNvPr id="244" name="直接连接符 243">
            <a:extLst>
              <a:ext uri="{FF2B5EF4-FFF2-40B4-BE49-F238E27FC236}">
                <a16:creationId xmlns="" xmlns:a16="http://schemas.microsoft.com/office/drawing/2014/main" id="{3C9F7EB3-2B83-4953-BBFA-C523CEBCD13F}"/>
              </a:ext>
            </a:extLst>
          </p:cNvPr>
          <p:cNvCxnSpPr>
            <a:stCxn id="242" idx="3"/>
            <a:endCxn id="243" idx="1"/>
          </p:cNvCxnSpPr>
          <p:nvPr/>
        </p:nvCxnSpPr>
        <p:spPr bwMode="gray">
          <a:xfrm>
            <a:off x="5424951" y="5957355"/>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 xmlns:a16="http://schemas.microsoft.com/office/drawing/2014/main" id="{2B6612B9-5E84-4338-AA67-E75547B2E263}"/>
              </a:ext>
            </a:extLst>
          </p:cNvPr>
          <p:cNvCxnSpPr>
            <a:cxnSpLocks/>
            <a:stCxn id="36" idx="2"/>
            <a:endCxn id="239" idx="0"/>
          </p:cNvCxnSpPr>
          <p:nvPr/>
        </p:nvCxnSpPr>
        <p:spPr bwMode="gray">
          <a:xfrm>
            <a:off x="2663600" y="5300731"/>
            <a:ext cx="207390"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 xmlns:a16="http://schemas.microsoft.com/office/drawing/2014/main" id="{71BDFAFB-2488-4F75-8866-19CF1A20D3C7}"/>
              </a:ext>
            </a:extLst>
          </p:cNvPr>
          <p:cNvCxnSpPr>
            <a:cxnSpLocks/>
            <a:stCxn id="174" idx="2"/>
            <a:endCxn id="240" idx="0"/>
          </p:cNvCxnSpPr>
          <p:nvPr/>
        </p:nvCxnSpPr>
        <p:spPr bwMode="gray">
          <a:xfrm flipH="1">
            <a:off x="3745550" y="5300731"/>
            <a:ext cx="25898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 xmlns:a16="http://schemas.microsoft.com/office/drawing/2014/main" id="{FF68FC72-66ED-4952-B6B5-1200803C446D}"/>
              </a:ext>
            </a:extLst>
          </p:cNvPr>
          <p:cNvCxnSpPr>
            <a:cxnSpLocks/>
            <a:stCxn id="37" idx="2"/>
            <a:endCxn id="239" idx="0"/>
          </p:cNvCxnSpPr>
          <p:nvPr/>
        </p:nvCxnSpPr>
        <p:spPr bwMode="gray">
          <a:xfrm flipH="1">
            <a:off x="2870990" y="5300731"/>
            <a:ext cx="43926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 xmlns:a16="http://schemas.microsoft.com/office/drawing/2014/main" id="{29C186A5-1C43-47BF-874F-E3B1D215E879}"/>
              </a:ext>
            </a:extLst>
          </p:cNvPr>
          <p:cNvCxnSpPr>
            <a:cxnSpLocks/>
            <a:stCxn id="174" idx="2"/>
            <a:endCxn id="239" idx="0"/>
          </p:cNvCxnSpPr>
          <p:nvPr/>
        </p:nvCxnSpPr>
        <p:spPr bwMode="gray">
          <a:xfrm flipH="1">
            <a:off x="2870990" y="5300731"/>
            <a:ext cx="1133541"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 xmlns:a16="http://schemas.microsoft.com/office/drawing/2014/main" id="{52E75F46-E176-47FD-A3E0-53EFC007E2DE}"/>
              </a:ext>
            </a:extLst>
          </p:cNvPr>
          <p:cNvCxnSpPr>
            <a:cxnSpLocks/>
            <a:stCxn id="240" idx="0"/>
            <a:endCxn id="37" idx="2"/>
          </p:cNvCxnSpPr>
          <p:nvPr/>
        </p:nvCxnSpPr>
        <p:spPr bwMode="gray">
          <a:xfrm flipH="1" flipV="1">
            <a:off x="3310253" y="5300731"/>
            <a:ext cx="435297"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Picture 2" descr="G:\做的项目\公共\扁平图标切换\更新2015_01_21\oss扁平图标库2015_01_21更新-04.png">
            <a:extLst>
              <a:ext uri="{FF2B5EF4-FFF2-40B4-BE49-F238E27FC236}">
                <a16:creationId xmlns="" xmlns:a16="http://schemas.microsoft.com/office/drawing/2014/main" id="{F08B7D62-EFEC-4E14-BBEA-9AE053991BA5}"/>
              </a:ext>
            </a:extLst>
          </p:cNvPr>
          <p:cNvPicPr>
            <a:picLocks noChangeAspect="1" noChangeArrowheads="1"/>
          </p:cNvPicPr>
          <p:nvPr/>
        </p:nvPicPr>
        <p:blipFill>
          <a:blip r:embed="rId3" cstate="print"/>
          <a:stretch>
            <a:fillRect/>
          </a:stretch>
        </p:blipFill>
        <p:spPr bwMode="gray">
          <a:xfrm>
            <a:off x="3133587" y="5011642"/>
            <a:ext cx="353331" cy="289089"/>
          </a:xfrm>
          <a:prstGeom prst="rect">
            <a:avLst/>
          </a:prstGeom>
          <a:noFill/>
        </p:spPr>
      </p:pic>
      <p:cxnSp>
        <p:nvCxnSpPr>
          <p:cNvPr id="275" name="直接连接符 274">
            <a:extLst>
              <a:ext uri="{FF2B5EF4-FFF2-40B4-BE49-F238E27FC236}">
                <a16:creationId xmlns="" xmlns:a16="http://schemas.microsoft.com/office/drawing/2014/main" id="{3A474F64-2A66-4DFE-9A42-C8B2C73C8F3E}"/>
              </a:ext>
            </a:extLst>
          </p:cNvPr>
          <p:cNvCxnSpPr>
            <a:cxnSpLocks/>
            <a:stCxn id="225" idx="2"/>
            <a:endCxn id="243" idx="0"/>
          </p:cNvCxnSpPr>
          <p:nvPr/>
        </p:nvCxnSpPr>
        <p:spPr bwMode="gray">
          <a:xfrm>
            <a:off x="5655413" y="5300731"/>
            <a:ext cx="46743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 xmlns:a16="http://schemas.microsoft.com/office/drawing/2014/main" id="{422DF834-61DE-4C1B-B7C3-FCB52964C531}"/>
              </a:ext>
            </a:extLst>
          </p:cNvPr>
          <p:cNvCxnSpPr>
            <a:cxnSpLocks/>
            <a:stCxn id="40" idx="2"/>
            <a:endCxn id="242" idx="0"/>
          </p:cNvCxnSpPr>
          <p:nvPr/>
        </p:nvCxnSpPr>
        <p:spPr bwMode="gray">
          <a:xfrm flipH="1">
            <a:off x="5248286" y="5300731"/>
            <a:ext cx="107300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 xmlns:a16="http://schemas.microsoft.com/office/drawing/2014/main" id="{5805CB89-7F9F-49DD-85DD-65E520353AB3}"/>
              </a:ext>
            </a:extLst>
          </p:cNvPr>
          <p:cNvCxnSpPr>
            <a:cxnSpLocks/>
            <a:stCxn id="40" idx="2"/>
            <a:endCxn id="243" idx="0"/>
          </p:cNvCxnSpPr>
          <p:nvPr/>
        </p:nvCxnSpPr>
        <p:spPr bwMode="gray">
          <a:xfrm flipH="1">
            <a:off x="6122846" y="5300731"/>
            <a:ext cx="198446"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 xmlns:a16="http://schemas.microsoft.com/office/drawing/2014/main" id="{37E28C4F-0A77-41F1-9A12-94CC0E4903A1}"/>
              </a:ext>
            </a:extLst>
          </p:cNvPr>
          <p:cNvCxnSpPr>
            <a:cxnSpLocks/>
            <a:stCxn id="39" idx="2"/>
            <a:endCxn id="243" idx="0"/>
          </p:cNvCxnSpPr>
          <p:nvPr/>
        </p:nvCxnSpPr>
        <p:spPr bwMode="gray">
          <a:xfrm>
            <a:off x="4989533" y="5300731"/>
            <a:ext cx="1133313" cy="512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 xmlns:a16="http://schemas.microsoft.com/office/drawing/2014/main" id="{BF19512E-ECD7-4851-8535-6A1E1B23B925}"/>
              </a:ext>
            </a:extLst>
          </p:cNvPr>
          <p:cNvCxnSpPr>
            <a:cxnSpLocks/>
            <a:stCxn id="29" idx="2"/>
            <a:endCxn id="161" idx="0"/>
          </p:cNvCxnSpPr>
          <p:nvPr/>
        </p:nvCxnSpPr>
        <p:spPr bwMode="gray">
          <a:xfrm>
            <a:off x="4087070" y="2475988"/>
            <a:ext cx="335618"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 xmlns:a16="http://schemas.microsoft.com/office/drawing/2014/main" id="{FC5D46CC-79DB-49A6-80D8-23826F992666}"/>
              </a:ext>
            </a:extLst>
          </p:cNvPr>
          <p:cNvCxnSpPr>
            <a:cxnSpLocks/>
            <a:stCxn id="30" idx="2"/>
            <a:endCxn id="161" idx="0"/>
          </p:cNvCxnSpPr>
          <p:nvPr/>
        </p:nvCxnSpPr>
        <p:spPr bwMode="gray">
          <a:xfrm flipH="1">
            <a:off x="4422688" y="2475988"/>
            <a:ext cx="538942" cy="13623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2" name="文本框 301">
            <a:extLst>
              <a:ext uri="{FF2B5EF4-FFF2-40B4-BE49-F238E27FC236}">
                <a16:creationId xmlns="" xmlns:a16="http://schemas.microsoft.com/office/drawing/2014/main" id="{756E7228-4D68-428D-84C9-33949A0CA7E8}"/>
              </a:ext>
            </a:extLst>
          </p:cNvPr>
          <p:cNvSpPr txBox="1"/>
          <p:nvPr/>
        </p:nvSpPr>
        <p:spPr bwMode="gray">
          <a:xfrm>
            <a:off x="3238083" y="1642993"/>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3" name="文本框 302">
            <a:extLst>
              <a:ext uri="{FF2B5EF4-FFF2-40B4-BE49-F238E27FC236}">
                <a16:creationId xmlns="" xmlns:a16="http://schemas.microsoft.com/office/drawing/2014/main" id="{C3D7EB80-EC09-4384-9669-97D3338F239D}"/>
              </a:ext>
            </a:extLst>
          </p:cNvPr>
          <p:cNvSpPr txBox="1"/>
          <p:nvPr/>
        </p:nvSpPr>
        <p:spPr bwMode="gray">
          <a:xfrm>
            <a:off x="15864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4" name="文本框 303">
            <a:extLst>
              <a:ext uri="{FF2B5EF4-FFF2-40B4-BE49-F238E27FC236}">
                <a16:creationId xmlns="" xmlns:a16="http://schemas.microsoft.com/office/drawing/2014/main" id="{FC4909A5-818E-4DE7-995E-6B7DA13FE723}"/>
              </a:ext>
            </a:extLst>
          </p:cNvPr>
          <p:cNvSpPr txBox="1"/>
          <p:nvPr/>
        </p:nvSpPr>
        <p:spPr bwMode="gray">
          <a:xfrm>
            <a:off x="6698951" y="2773194"/>
            <a:ext cx="69442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a:t>
            </a:r>
          </a:p>
        </p:txBody>
      </p:sp>
      <p:sp>
        <p:nvSpPr>
          <p:cNvPr id="305" name="文本框 304">
            <a:extLst>
              <a:ext uri="{FF2B5EF4-FFF2-40B4-BE49-F238E27FC236}">
                <a16:creationId xmlns="" xmlns:a16="http://schemas.microsoft.com/office/drawing/2014/main" id="{DE5DAC1C-C7B7-4F6E-9D1B-32DC44EEE430}"/>
              </a:ext>
            </a:extLst>
          </p:cNvPr>
          <p:cNvSpPr txBox="1"/>
          <p:nvPr/>
        </p:nvSpPr>
        <p:spPr bwMode="gray">
          <a:xfrm>
            <a:off x="4066133" y="4305161"/>
            <a:ext cx="787395"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a:t>
            </a:r>
          </a:p>
        </p:txBody>
      </p:sp>
      <p:pic>
        <p:nvPicPr>
          <p:cNvPr id="310" name="Picture 2" descr="G:\做的项目\公共\扁平图标切换\更新2015_01_21\oss扁平图标库2015_01_21更新-04.png">
            <a:extLst>
              <a:ext uri="{FF2B5EF4-FFF2-40B4-BE49-F238E27FC236}">
                <a16:creationId xmlns="" xmlns:a16="http://schemas.microsoft.com/office/drawing/2014/main" id="{8BA95C5F-8B96-460C-A9E5-82F29892F99C}"/>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1019957" y="3063650"/>
            <a:ext cx="353331" cy="289089"/>
          </a:xfrm>
          <a:prstGeom prst="rect">
            <a:avLst/>
          </a:prstGeom>
          <a:noFill/>
        </p:spPr>
      </p:pic>
      <p:cxnSp>
        <p:nvCxnSpPr>
          <p:cNvPr id="311" name="直接连接符 310">
            <a:extLst>
              <a:ext uri="{FF2B5EF4-FFF2-40B4-BE49-F238E27FC236}">
                <a16:creationId xmlns="" xmlns:a16="http://schemas.microsoft.com/office/drawing/2014/main" id="{9499B634-EFCB-42E1-84C7-42646E7EA9BA}"/>
              </a:ext>
            </a:extLst>
          </p:cNvPr>
          <p:cNvCxnSpPr>
            <a:cxnSpLocks/>
            <a:stCxn id="310" idx="3"/>
            <a:endCxn id="4" idx="1"/>
          </p:cNvCxnSpPr>
          <p:nvPr/>
        </p:nvCxnSpPr>
        <p:spPr bwMode="gray">
          <a:xfrm>
            <a:off x="1373288" y="3208195"/>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2" name="Picture 2" descr="G:\做的项目\公共\扁平图标切换\更新2015_01_21\oss扁平图标库2015_01_21更新-04.png">
            <a:extLst>
              <a:ext uri="{FF2B5EF4-FFF2-40B4-BE49-F238E27FC236}">
                <a16:creationId xmlns="" xmlns:a16="http://schemas.microsoft.com/office/drawing/2014/main" id="{DF72AA8D-EB7E-4DE1-97B7-2F525E854926}"/>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1019957" y="3601701"/>
            <a:ext cx="353331" cy="289089"/>
          </a:xfrm>
          <a:prstGeom prst="rect">
            <a:avLst/>
          </a:prstGeom>
          <a:noFill/>
        </p:spPr>
      </p:pic>
      <p:cxnSp>
        <p:nvCxnSpPr>
          <p:cNvPr id="313" name="直接连接符 312">
            <a:extLst>
              <a:ext uri="{FF2B5EF4-FFF2-40B4-BE49-F238E27FC236}">
                <a16:creationId xmlns="" xmlns:a16="http://schemas.microsoft.com/office/drawing/2014/main" id="{C673DC0A-710C-4E04-8722-A5A60C1FFE6A}"/>
              </a:ext>
            </a:extLst>
          </p:cNvPr>
          <p:cNvCxnSpPr>
            <a:cxnSpLocks/>
            <a:stCxn id="312" idx="3"/>
            <a:endCxn id="9" idx="1"/>
          </p:cNvCxnSpPr>
          <p:nvPr/>
        </p:nvCxnSpPr>
        <p:spPr bwMode="gray">
          <a:xfrm>
            <a:off x="1373288" y="3746246"/>
            <a:ext cx="4148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 xmlns:a16="http://schemas.microsoft.com/office/drawing/2014/main" id="{657360B0-C3BE-4864-908B-761E1AD6EEBB}"/>
              </a:ext>
            </a:extLst>
          </p:cNvPr>
          <p:cNvCxnSpPr>
            <a:cxnSpLocks/>
            <a:stCxn id="310" idx="2"/>
            <a:endCxn id="312" idx="0"/>
          </p:cNvCxnSpPr>
          <p:nvPr/>
        </p:nvCxnSpPr>
        <p:spPr bwMode="gray">
          <a:xfrm>
            <a:off x="1196623" y="3352739"/>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7" name="文本框 316">
            <a:extLst>
              <a:ext uri="{FF2B5EF4-FFF2-40B4-BE49-F238E27FC236}">
                <a16:creationId xmlns="" xmlns:a16="http://schemas.microsoft.com/office/drawing/2014/main" id="{2AA68AC8-EDD8-4102-A114-E07B41C98433}"/>
              </a:ext>
            </a:extLst>
          </p:cNvPr>
          <p:cNvSpPr txBox="1"/>
          <p:nvPr/>
        </p:nvSpPr>
        <p:spPr bwMode="gray">
          <a:xfrm>
            <a:off x="832311"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pic>
        <p:nvPicPr>
          <p:cNvPr id="318" name="Picture 2" descr="G:\做的项目\公共\扁平图标切换\更新2015_01_21\oss扁平图标库2015_01_21更新-04.png">
            <a:extLst>
              <a:ext uri="{FF2B5EF4-FFF2-40B4-BE49-F238E27FC236}">
                <a16:creationId xmlns="" xmlns:a16="http://schemas.microsoft.com/office/drawing/2014/main" id="{32C89DE8-046E-4BE6-809F-960AE0F5BADD}"/>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640384" y="3068815"/>
            <a:ext cx="353331" cy="289089"/>
          </a:xfrm>
          <a:prstGeom prst="rect">
            <a:avLst/>
          </a:prstGeom>
          <a:noFill/>
        </p:spPr>
      </p:pic>
      <p:cxnSp>
        <p:nvCxnSpPr>
          <p:cNvPr id="319" name="直接连接符 318">
            <a:extLst>
              <a:ext uri="{FF2B5EF4-FFF2-40B4-BE49-F238E27FC236}">
                <a16:creationId xmlns="" xmlns:a16="http://schemas.microsoft.com/office/drawing/2014/main" id="{A4AA9B75-2521-4654-96C0-D95078B091BF}"/>
              </a:ext>
            </a:extLst>
          </p:cNvPr>
          <p:cNvCxnSpPr>
            <a:endCxn id="318" idx="1"/>
          </p:cNvCxnSpPr>
          <p:nvPr/>
        </p:nvCxnSpPr>
        <p:spPr bwMode="gray">
          <a:xfrm>
            <a:off x="7185831" y="3213360"/>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0" name="Picture 2" descr="G:\做的项目\公共\扁平图标切换\更新2015_01_21\oss扁平图标库2015_01_21更新-04.png">
            <a:extLst>
              <a:ext uri="{FF2B5EF4-FFF2-40B4-BE49-F238E27FC236}">
                <a16:creationId xmlns="" xmlns:a16="http://schemas.microsoft.com/office/drawing/2014/main" id="{EB27F293-98C7-4439-83BA-363C905EF9CC}"/>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7640384" y="3606866"/>
            <a:ext cx="353331" cy="289089"/>
          </a:xfrm>
          <a:prstGeom prst="rect">
            <a:avLst/>
          </a:prstGeom>
          <a:noFill/>
        </p:spPr>
      </p:pic>
      <p:cxnSp>
        <p:nvCxnSpPr>
          <p:cNvPr id="321" name="直接连接符 320">
            <a:extLst>
              <a:ext uri="{FF2B5EF4-FFF2-40B4-BE49-F238E27FC236}">
                <a16:creationId xmlns="" xmlns:a16="http://schemas.microsoft.com/office/drawing/2014/main" id="{76576F7F-3EBE-4BD6-8A7A-37AE46EAA116}"/>
              </a:ext>
            </a:extLst>
          </p:cNvPr>
          <p:cNvCxnSpPr>
            <a:cxnSpLocks/>
            <a:endCxn id="320" idx="1"/>
          </p:cNvCxnSpPr>
          <p:nvPr/>
        </p:nvCxnSpPr>
        <p:spPr bwMode="gray">
          <a:xfrm>
            <a:off x="7185831" y="3751411"/>
            <a:ext cx="454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 xmlns:a16="http://schemas.microsoft.com/office/drawing/2014/main" id="{20654F91-441B-4419-BB8E-D1B175539C8F}"/>
              </a:ext>
            </a:extLst>
          </p:cNvPr>
          <p:cNvCxnSpPr>
            <a:cxnSpLocks/>
            <a:stCxn id="318" idx="2"/>
            <a:endCxn id="320" idx="0"/>
          </p:cNvCxnSpPr>
          <p:nvPr/>
        </p:nvCxnSpPr>
        <p:spPr bwMode="gray">
          <a:xfrm>
            <a:off x="7817050" y="3357904"/>
            <a:ext cx="0" cy="2489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3" name="文本框 322">
            <a:extLst>
              <a:ext uri="{FF2B5EF4-FFF2-40B4-BE49-F238E27FC236}">
                <a16:creationId xmlns="" xmlns:a16="http://schemas.microsoft.com/office/drawing/2014/main" id="{0A455F81-A421-453B-A369-3538857585B0}"/>
              </a:ext>
            </a:extLst>
          </p:cNvPr>
          <p:cNvSpPr txBox="1"/>
          <p:nvPr/>
        </p:nvSpPr>
        <p:spPr bwMode="gray">
          <a:xfrm>
            <a:off x="7443286" y="277319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324" name="Freeform 159">
            <a:extLst>
              <a:ext uri="{FF2B5EF4-FFF2-40B4-BE49-F238E27FC236}">
                <a16:creationId xmlns="" xmlns:a16="http://schemas.microsoft.com/office/drawing/2014/main" id="{BCDC4F52-E19F-4093-90AB-D2C8DE9DA57E}"/>
              </a:ext>
            </a:extLst>
          </p:cNvPr>
          <p:cNvSpPr/>
          <p:nvPr/>
        </p:nvSpPr>
        <p:spPr bwMode="gray">
          <a:xfrm flipH="1">
            <a:off x="558229"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sp>
        <p:nvSpPr>
          <p:cNvPr id="325" name="Freeform 159">
            <a:extLst>
              <a:ext uri="{FF2B5EF4-FFF2-40B4-BE49-F238E27FC236}">
                <a16:creationId xmlns="" xmlns:a16="http://schemas.microsoft.com/office/drawing/2014/main" id="{5776DB77-4350-4DDD-9223-14213F9CEB30}"/>
              </a:ext>
            </a:extLst>
          </p:cNvPr>
          <p:cNvSpPr/>
          <p:nvPr/>
        </p:nvSpPr>
        <p:spPr bwMode="gray">
          <a:xfrm flipH="1">
            <a:off x="7544203" y="315718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328" name="Picture 2" descr="G:\做的项目\公共\扁平图标切换\更新2015_01_21\oss扁平图标库2015_01_21更新-04.png">
            <a:extLst>
              <a:ext uri="{FF2B5EF4-FFF2-40B4-BE49-F238E27FC236}">
                <a16:creationId xmlns="" xmlns:a16="http://schemas.microsoft.com/office/drawing/2014/main" id="{AF469ED4-CDF0-4A74-BC41-2468F779908B}"/>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3910404" y="1154816"/>
            <a:ext cx="353331" cy="289089"/>
          </a:xfrm>
          <a:prstGeom prst="rect">
            <a:avLst/>
          </a:prstGeom>
          <a:noFill/>
        </p:spPr>
      </p:pic>
      <p:pic>
        <p:nvPicPr>
          <p:cNvPr id="329" name="Picture 2" descr="G:\做的项目\公共\扁平图标切换\更新2015_01_21\oss扁平图标库2015_01_21更新-04.png">
            <a:extLst>
              <a:ext uri="{FF2B5EF4-FFF2-40B4-BE49-F238E27FC236}">
                <a16:creationId xmlns="" xmlns:a16="http://schemas.microsoft.com/office/drawing/2014/main" id="{8DD6059B-22F6-48B6-B49E-C680FB4E1FF5}"/>
              </a:ext>
            </a:extLst>
          </p:cNvPr>
          <p:cNvPicPr>
            <a:picLocks noChangeAspect="1" noChangeArrowheads="1"/>
          </p:cNvPicPr>
          <p:nvPr/>
        </p:nvPicPr>
        <p:blipFill>
          <a:blip r:embed="rId3" cstate="print">
            <a:duotone>
              <a:schemeClr val="bg2">
                <a:shade val="45000"/>
                <a:satMod val="135000"/>
              </a:schemeClr>
              <a:prstClr val="white"/>
            </a:duotone>
          </a:blip>
          <a:stretch>
            <a:fillRect/>
          </a:stretch>
        </p:blipFill>
        <p:spPr bwMode="gray">
          <a:xfrm>
            <a:off x="4784964" y="1154816"/>
            <a:ext cx="353331" cy="289089"/>
          </a:xfrm>
          <a:prstGeom prst="rect">
            <a:avLst/>
          </a:prstGeom>
          <a:noFill/>
        </p:spPr>
      </p:pic>
      <p:cxnSp>
        <p:nvCxnSpPr>
          <p:cNvPr id="330" name="直接连接符 329">
            <a:extLst>
              <a:ext uri="{FF2B5EF4-FFF2-40B4-BE49-F238E27FC236}">
                <a16:creationId xmlns="" xmlns:a16="http://schemas.microsoft.com/office/drawing/2014/main" id="{73AF6E19-D32E-46E5-8573-D60F221E15BA}"/>
              </a:ext>
            </a:extLst>
          </p:cNvPr>
          <p:cNvCxnSpPr>
            <a:stCxn id="328" idx="3"/>
            <a:endCxn id="329" idx="1"/>
          </p:cNvCxnSpPr>
          <p:nvPr/>
        </p:nvCxnSpPr>
        <p:spPr bwMode="gray">
          <a:xfrm>
            <a:off x="4263735" y="1299361"/>
            <a:ext cx="5212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reeform 159">
            <a:extLst>
              <a:ext uri="{FF2B5EF4-FFF2-40B4-BE49-F238E27FC236}">
                <a16:creationId xmlns="" xmlns:a16="http://schemas.microsoft.com/office/drawing/2014/main" id="{DF754ED5-C668-41CC-8B82-C097EA75CE44}"/>
              </a:ext>
            </a:extLst>
          </p:cNvPr>
          <p:cNvSpPr/>
          <p:nvPr/>
        </p:nvSpPr>
        <p:spPr bwMode="gray">
          <a:xfrm flipH="1">
            <a:off x="4037003" y="102286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b">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pic>
        <p:nvPicPr>
          <p:cNvPr id="26" name="Picture 2" descr="G:\做的项目\公共\扁平图标切换\更新2015_01_21\oss扁平图标库2015_01_21更新-04.png">
            <a:extLst>
              <a:ext uri="{FF2B5EF4-FFF2-40B4-BE49-F238E27FC236}">
                <a16:creationId xmlns="" xmlns:a16="http://schemas.microsoft.com/office/drawing/2014/main" id="{F2903F9D-A303-4AE4-9505-297592D6AB9A}"/>
              </a:ext>
            </a:extLst>
          </p:cNvPr>
          <p:cNvPicPr>
            <a:picLocks noChangeAspect="1" noChangeArrowheads="1"/>
          </p:cNvPicPr>
          <p:nvPr/>
        </p:nvPicPr>
        <p:blipFill>
          <a:blip r:embed="rId3" cstate="print"/>
          <a:stretch>
            <a:fillRect/>
          </a:stretch>
        </p:blipFill>
        <p:spPr bwMode="gray">
          <a:xfrm>
            <a:off x="3910404" y="1617098"/>
            <a:ext cx="353331" cy="289089"/>
          </a:xfrm>
          <a:prstGeom prst="rect">
            <a:avLst/>
          </a:prstGeom>
          <a:noFill/>
        </p:spPr>
      </p:pic>
      <p:pic>
        <p:nvPicPr>
          <p:cNvPr id="27" name="Picture 2" descr="G:\做的项目\公共\扁平图标切换\更新2015_01_21\oss扁平图标库2015_01_21更新-04.png">
            <a:extLst>
              <a:ext uri="{FF2B5EF4-FFF2-40B4-BE49-F238E27FC236}">
                <a16:creationId xmlns="" xmlns:a16="http://schemas.microsoft.com/office/drawing/2014/main" id="{58CDD1CC-135B-4DFD-AA21-1C5AA9800EB0}"/>
              </a:ext>
            </a:extLst>
          </p:cNvPr>
          <p:cNvPicPr>
            <a:picLocks noChangeAspect="1" noChangeArrowheads="1"/>
          </p:cNvPicPr>
          <p:nvPr/>
        </p:nvPicPr>
        <p:blipFill>
          <a:blip r:embed="rId3" cstate="print"/>
          <a:stretch>
            <a:fillRect/>
          </a:stretch>
        </p:blipFill>
        <p:spPr bwMode="gray">
          <a:xfrm>
            <a:off x="4784964" y="1617098"/>
            <a:ext cx="353331" cy="289089"/>
          </a:xfrm>
          <a:prstGeom prst="rect">
            <a:avLst/>
          </a:prstGeom>
          <a:noFill/>
        </p:spPr>
      </p:pic>
      <p:sp>
        <p:nvSpPr>
          <p:cNvPr id="334" name="文本框 333">
            <a:extLst>
              <a:ext uri="{FF2B5EF4-FFF2-40B4-BE49-F238E27FC236}">
                <a16:creationId xmlns="" xmlns:a16="http://schemas.microsoft.com/office/drawing/2014/main" id="{64A12073-DF77-4D05-9A1E-11ABF38D0A85}"/>
              </a:ext>
            </a:extLst>
          </p:cNvPr>
          <p:cNvSpPr txBox="1"/>
          <p:nvPr/>
        </p:nvSpPr>
        <p:spPr bwMode="gray">
          <a:xfrm>
            <a:off x="3238083" y="1165534"/>
            <a:ext cx="70083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a:t>
            </a:r>
          </a:p>
        </p:txBody>
      </p:sp>
      <p:sp>
        <p:nvSpPr>
          <p:cNvPr id="335" name="Freeform 159">
            <a:extLst>
              <a:ext uri="{FF2B5EF4-FFF2-40B4-BE49-F238E27FC236}">
                <a16:creationId xmlns="" xmlns:a16="http://schemas.microsoft.com/office/drawing/2014/main" id="{CADD9C19-608E-45A4-9E1E-2E960B20BBC5}"/>
              </a:ext>
            </a:extLst>
          </p:cNvPr>
          <p:cNvSpPr/>
          <p:nvPr/>
        </p:nvSpPr>
        <p:spPr bwMode="gray">
          <a:xfrm flipH="1">
            <a:off x="2837854" y="568856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336" name="Freeform 159">
            <a:extLst>
              <a:ext uri="{FF2B5EF4-FFF2-40B4-BE49-F238E27FC236}">
                <a16:creationId xmlns="" xmlns:a16="http://schemas.microsoft.com/office/drawing/2014/main" id="{CB859170-E9C3-4638-8390-7ED40262CFA2}"/>
              </a:ext>
            </a:extLst>
          </p:cNvPr>
          <p:cNvSpPr/>
          <p:nvPr/>
        </p:nvSpPr>
        <p:spPr bwMode="gray">
          <a:xfrm flipH="1">
            <a:off x="5200893" y="5676691"/>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lIns="0" tIns="180000" r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i="0" u="none" strike="noStrike" cap="none" normalizeH="0" baseline="0" noProof="0" dirty="0">
                <a:ln>
                  <a:noFill/>
                </a:ln>
                <a:solidFill>
                  <a:prstClr val="white">
                    <a:lumMod val="50000"/>
                  </a:prstClr>
                </a:solidFill>
                <a:uLnTx/>
                <a:uFillTx/>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337" name="文本框 336">
            <a:extLst>
              <a:ext uri="{FF2B5EF4-FFF2-40B4-BE49-F238E27FC236}">
                <a16:creationId xmlns="" xmlns:a16="http://schemas.microsoft.com/office/drawing/2014/main" id="{020CFE3C-B5CD-4BD2-910D-C4020893D28A}"/>
              </a:ext>
            </a:extLst>
          </p:cNvPr>
          <p:cNvSpPr txBox="1"/>
          <p:nvPr/>
        </p:nvSpPr>
        <p:spPr bwMode="gray">
          <a:xfrm>
            <a:off x="1779516"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338" name="文本框 337">
            <a:extLst>
              <a:ext uri="{FF2B5EF4-FFF2-40B4-BE49-F238E27FC236}">
                <a16:creationId xmlns="" xmlns:a16="http://schemas.microsoft.com/office/drawing/2014/main" id="{072BE176-3C79-42E6-9A21-FD758DAA0B8F}"/>
              </a:ext>
            </a:extLst>
          </p:cNvPr>
          <p:cNvSpPr txBox="1"/>
          <p:nvPr/>
        </p:nvSpPr>
        <p:spPr bwMode="gray">
          <a:xfrm>
            <a:off x="1827017"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339" name="文本框 338">
            <a:extLst>
              <a:ext uri="{FF2B5EF4-FFF2-40B4-BE49-F238E27FC236}">
                <a16:creationId xmlns="" xmlns:a16="http://schemas.microsoft.com/office/drawing/2014/main" id="{2071A1FA-E5B1-49BE-B506-81AD5D058E44}"/>
              </a:ext>
            </a:extLst>
          </p:cNvPr>
          <p:cNvSpPr txBox="1"/>
          <p:nvPr/>
        </p:nvSpPr>
        <p:spPr bwMode="gray">
          <a:xfrm>
            <a:off x="6506222" y="5015930"/>
            <a:ext cx="67197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a:t>
            </a:r>
          </a:p>
        </p:txBody>
      </p:sp>
      <p:sp>
        <p:nvSpPr>
          <p:cNvPr id="340" name="文本框 339">
            <a:extLst>
              <a:ext uri="{FF2B5EF4-FFF2-40B4-BE49-F238E27FC236}">
                <a16:creationId xmlns="" xmlns:a16="http://schemas.microsoft.com/office/drawing/2014/main" id="{BB81A99B-7F01-47BC-9AD3-867AAD305091}"/>
              </a:ext>
            </a:extLst>
          </p:cNvPr>
          <p:cNvSpPr txBox="1"/>
          <p:nvPr/>
        </p:nvSpPr>
        <p:spPr bwMode="gray">
          <a:xfrm>
            <a:off x="6482473" y="5813433"/>
            <a:ext cx="67839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a:t>
            </a:r>
          </a:p>
        </p:txBody>
      </p:sp>
      <p:sp>
        <p:nvSpPr>
          <p:cNvPr id="341" name="文本框 340">
            <a:extLst>
              <a:ext uri="{FF2B5EF4-FFF2-40B4-BE49-F238E27FC236}">
                <a16:creationId xmlns="" xmlns:a16="http://schemas.microsoft.com/office/drawing/2014/main" id="{259CFDC2-0F20-4E59-BF10-91009FAF5C45}"/>
              </a:ext>
            </a:extLst>
          </p:cNvPr>
          <p:cNvSpPr txBox="1"/>
          <p:nvPr/>
        </p:nvSpPr>
        <p:spPr bwMode="gray">
          <a:xfrm>
            <a:off x="577695" y="4261775"/>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342" name="文本框 341">
            <a:extLst>
              <a:ext uri="{FF2B5EF4-FFF2-40B4-BE49-F238E27FC236}">
                <a16:creationId xmlns="" xmlns:a16="http://schemas.microsoft.com/office/drawing/2014/main" id="{AA978F99-A84E-44D7-8798-B4378C4A0B2E}"/>
              </a:ext>
            </a:extLst>
          </p:cNvPr>
          <p:cNvSpPr txBox="1"/>
          <p:nvPr/>
        </p:nvSpPr>
        <p:spPr bwMode="gray">
          <a:xfrm>
            <a:off x="7768398" y="4261775"/>
            <a:ext cx="660758"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A</a:t>
            </a:r>
          </a:p>
        </p:txBody>
      </p:sp>
      <p:sp>
        <p:nvSpPr>
          <p:cNvPr id="343" name="文本框 342">
            <a:extLst>
              <a:ext uri="{FF2B5EF4-FFF2-40B4-BE49-F238E27FC236}">
                <a16:creationId xmlns="" xmlns:a16="http://schemas.microsoft.com/office/drawing/2014/main" id="{9C7622CA-1DB5-467B-9D0B-C96565233CA6}"/>
              </a:ext>
            </a:extLst>
          </p:cNvPr>
          <p:cNvSpPr txBox="1"/>
          <p:nvPr/>
        </p:nvSpPr>
        <p:spPr bwMode="gray">
          <a:xfrm>
            <a:off x="5200940" y="2179505"/>
            <a:ext cx="65755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B</a:t>
            </a:r>
          </a:p>
        </p:txBody>
      </p:sp>
      <p:sp>
        <p:nvSpPr>
          <p:cNvPr id="344" name="文本框 343">
            <a:extLst>
              <a:ext uri="{FF2B5EF4-FFF2-40B4-BE49-F238E27FC236}">
                <a16:creationId xmlns="" xmlns:a16="http://schemas.microsoft.com/office/drawing/2014/main" id="{D3085399-3827-40DD-8D28-6982A130D666}"/>
              </a:ext>
            </a:extLst>
          </p:cNvPr>
          <p:cNvSpPr txBox="1"/>
          <p:nvPr/>
        </p:nvSpPr>
        <p:spPr bwMode="gray">
          <a:xfrm>
            <a:off x="1602129" y="5390021"/>
            <a:ext cx="659155"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C</a:t>
            </a:r>
          </a:p>
        </p:txBody>
      </p:sp>
      <p:sp>
        <p:nvSpPr>
          <p:cNvPr id="345" name="文本框 344">
            <a:extLst>
              <a:ext uri="{FF2B5EF4-FFF2-40B4-BE49-F238E27FC236}">
                <a16:creationId xmlns="" xmlns:a16="http://schemas.microsoft.com/office/drawing/2014/main" id="{39295D68-5537-4D91-89C2-696F22FC9CF9}"/>
              </a:ext>
            </a:extLst>
          </p:cNvPr>
          <p:cNvSpPr txBox="1"/>
          <p:nvPr/>
        </p:nvSpPr>
        <p:spPr bwMode="gray">
          <a:xfrm>
            <a:off x="6673549" y="5390021"/>
            <a:ext cx="673582" cy="307777"/>
          </a:xfrm>
          <a:prstGeom prst="rect">
            <a:avLst/>
          </a:prstGeom>
          <a:solidFill>
            <a:srgbClr val="30B5C5"/>
          </a:solidFill>
        </p:spPr>
        <p:txBody>
          <a:bodyPr wrap="square" rtlCol="0">
            <a:noAutofit/>
          </a:bodyPr>
          <a:lstStyle/>
          <a:p>
            <a:pP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City D</a:t>
            </a:r>
          </a:p>
        </p:txBody>
      </p:sp>
      <p:sp>
        <p:nvSpPr>
          <p:cNvPr id="347" name="文本框 346">
            <a:extLst>
              <a:ext uri="{FF2B5EF4-FFF2-40B4-BE49-F238E27FC236}">
                <a16:creationId xmlns="" xmlns:a16="http://schemas.microsoft.com/office/drawing/2014/main" id="{21FAD1DD-141C-4717-B8C6-6F835B038FD4}"/>
              </a:ext>
            </a:extLst>
          </p:cNvPr>
          <p:cNvSpPr txBox="1"/>
          <p:nvPr/>
        </p:nvSpPr>
        <p:spPr bwMode="gray">
          <a:xfrm>
            <a:off x="8676902" y="1130034"/>
            <a:ext cx="3130446" cy="3597936"/>
          </a:xfrm>
          <a:prstGeom prst="rect">
            <a:avLst/>
          </a:prstGeom>
          <a:noFill/>
        </p:spPr>
        <p:txBody>
          <a:bodyPr wrap="square">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 builds a high-speed interconnection network with the two-city three-center architecture.</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DC-PE: aggregates data center or intra-city services.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DC-CE: functions as the data center access device.</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WAN-P: aggregates traffic from the uplinks of provincial branches.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RR: reflects regional routes on the bearer WAN.</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BR-PE: functions as the branch edge device on the bearer WAN.</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BR-CE: functions as the branch access device.</a:t>
            </a:r>
          </a:p>
          <a:p>
            <a:pPr marL="285750" indent="-285750" fontAlgn="ctr">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文本框 348">
            <a:extLst>
              <a:ext uri="{FF2B5EF4-FFF2-40B4-BE49-F238E27FC236}">
                <a16:creationId xmlns="" xmlns:a16="http://schemas.microsoft.com/office/drawing/2014/main" id="{E987ABEE-19E4-4738-895B-11F4986B6D9D}"/>
              </a:ext>
            </a:extLst>
          </p:cNvPr>
          <p:cNvSpPr txBox="1"/>
          <p:nvPr/>
        </p:nvSpPr>
        <p:spPr bwMode="gray">
          <a:xfrm>
            <a:off x="8143461" y="5002850"/>
            <a:ext cx="3605625" cy="95410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Note: It is recommended that two WAN-Ps be deployed for the dual-plane bearer WAN. Here, only one WAN-P is displayed in the topology.</a:t>
            </a:r>
          </a:p>
        </p:txBody>
      </p:sp>
      <p:cxnSp>
        <p:nvCxnSpPr>
          <p:cNvPr id="125" name="直接连接符 124">
            <a:extLst>
              <a:ext uri="{FF2B5EF4-FFF2-40B4-BE49-F238E27FC236}">
                <a16:creationId xmlns="" xmlns:a16="http://schemas.microsoft.com/office/drawing/2014/main" id="{237A4678-3B03-409E-9D8C-71780BB03905}"/>
              </a:ext>
            </a:extLst>
          </p:cNvPr>
          <p:cNvCxnSpPr>
            <a:cxnSpLocks/>
            <a:stCxn id="21" idx="1"/>
            <a:endCxn id="63" idx="0"/>
          </p:cNvCxnSpPr>
          <p:nvPr/>
        </p:nvCxnSpPr>
        <p:spPr bwMode="gray">
          <a:xfrm flipH="1">
            <a:off x="5567956" y="3751411"/>
            <a:ext cx="499005" cy="531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CCE72983-B230-4F47-BA4D-E12822EF0847}"/>
              </a:ext>
            </a:extLst>
          </p:cNvPr>
          <p:cNvCxnSpPr>
            <a:cxnSpLocks/>
            <a:stCxn id="18" idx="1"/>
            <a:endCxn id="63" idx="0"/>
          </p:cNvCxnSpPr>
          <p:nvPr/>
        </p:nvCxnSpPr>
        <p:spPr bwMode="gray">
          <a:xfrm flipH="1">
            <a:off x="5567956" y="3213360"/>
            <a:ext cx="499005" cy="10695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3020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bwMode="gray"/>
        <p:txBody>
          <a:bodyPr/>
          <a:lstStyle/>
          <a:p>
            <a:r>
              <a:rPr lang="en-US" dirty="0" err="1"/>
              <a:t>HQoS</a:t>
            </a:r>
            <a:r>
              <a:rPr lang="en-US" dirty="0"/>
              <a:t>: Providing User-Level Bandwidth Guarantee When the CIR of Each Scheduler Does Not Exceed the Upper Limit</a:t>
            </a:r>
          </a:p>
        </p:txBody>
      </p:sp>
      <p:sp>
        <p:nvSpPr>
          <p:cNvPr id="3" name="文本占位符 2"/>
          <p:cNvSpPr>
            <a:spLocks noGrp="1"/>
          </p:cNvSpPr>
          <p:nvPr>
            <p:ph type="body" sz="quarter" idx="10"/>
          </p:nvPr>
        </p:nvSpPr>
        <p:spPr bwMode="gray"/>
        <p:txBody>
          <a:bodyPr/>
          <a:lstStyle/>
          <a:p>
            <a:r>
              <a:rPr lang="en-US" sz="1400">
                <a:sym typeface="Huawei Sans" panose="020C0503030203020204" pitchFamily="34" charset="0"/>
              </a:rPr>
              <a:t>HQoS adds hierarchical schedulers such as SQ, GQ, and VI. Each scheduler has two attributes (CIR and PIR) and uses SP scheduling for flows whose rates are between the CIR and PIR. The CIR is preferentially guaranteed.</a:t>
            </a:r>
          </a:p>
          <a:p>
            <a:r>
              <a:rPr lang="en-US" sz="1400">
                <a:sym typeface="Huawei Sans" panose="020C0503030203020204" pitchFamily="34" charset="0"/>
              </a:rPr>
              <a:t>HQoS guarantees bandwidth through strict CIR deduction and shaping. The sum of the CIRs of all schedulers is less than the interface bandwidth.</a:t>
            </a:r>
          </a:p>
          <a:p>
            <a:endParaRPr lang="en-US" altLang="zh-CN" sz="1400" dirty="0">
              <a:sym typeface="Huawei Sans" panose="020C0503030203020204" pitchFamily="34" charset="0"/>
            </a:endParaRPr>
          </a:p>
        </p:txBody>
      </p:sp>
      <p:sp>
        <p:nvSpPr>
          <p:cNvPr id="156" name="Rectangle 8"/>
          <p:cNvSpPr>
            <a:spLocks noChangeArrowheads="1"/>
          </p:cNvSpPr>
          <p:nvPr/>
        </p:nvSpPr>
        <p:spPr bwMode="gray">
          <a:xfrm>
            <a:off x="1041400" y="3120651"/>
            <a:ext cx="1889343" cy="2287187"/>
          </a:xfrm>
          <a:prstGeom prst="rect">
            <a:avLst/>
          </a:prstGeom>
          <a:noFill/>
          <a:ln w="12700" algn="ctr">
            <a:solidFill>
              <a:srgbClr val="56C4D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Rectangle 8"/>
          <p:cNvSpPr>
            <a:spLocks noChangeArrowheads="1"/>
          </p:cNvSpPr>
          <p:nvPr/>
        </p:nvSpPr>
        <p:spPr bwMode="gray">
          <a:xfrm>
            <a:off x="9801140" y="3049211"/>
            <a:ext cx="1108160" cy="2287187"/>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 name="Rectangle 8"/>
          <p:cNvSpPr>
            <a:spLocks noChangeArrowheads="1"/>
          </p:cNvSpPr>
          <p:nvPr/>
        </p:nvSpPr>
        <p:spPr bwMode="gray">
          <a:xfrm>
            <a:off x="8458250" y="3049211"/>
            <a:ext cx="949931" cy="2287187"/>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 name="Rectangle 8"/>
          <p:cNvSpPr>
            <a:spLocks noChangeArrowheads="1"/>
          </p:cNvSpPr>
          <p:nvPr/>
        </p:nvSpPr>
        <p:spPr bwMode="gray">
          <a:xfrm>
            <a:off x="7123343" y="2914543"/>
            <a:ext cx="910351" cy="2987958"/>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 name="Rectangle 8"/>
          <p:cNvSpPr>
            <a:spLocks noChangeArrowheads="1"/>
          </p:cNvSpPr>
          <p:nvPr/>
        </p:nvSpPr>
        <p:spPr bwMode="gray">
          <a:xfrm>
            <a:off x="6162840" y="2914543"/>
            <a:ext cx="688346" cy="2991546"/>
          </a:xfrm>
          <a:prstGeom prst="rect">
            <a:avLst/>
          </a:prstGeom>
          <a:noFill/>
          <a:ln w="12700" algn="ctr">
            <a:solidFill>
              <a:srgbClr val="1AABE2">
                <a:alpha val="20000"/>
              </a:srgbClr>
            </a:solidFill>
            <a:miter lim="800000"/>
            <a:headEnd/>
            <a:tailEnd/>
          </a:ln>
        </p:spPr>
        <p:txBody>
          <a:bodyPr wrap="square" lIns="68495" tIns="34247" rIns="68495" bIns="34247" anchor="t">
            <a:noAutofit/>
          </a:bodyPr>
          <a:lstStyle/>
          <a:p>
            <a:pPr algn="ct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 name="矩形 1"/>
          <p:cNvSpPr/>
          <p:nvPr/>
        </p:nvSpPr>
        <p:spPr bwMode="gray">
          <a:xfrm>
            <a:off x="1551969" y="3354497"/>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163" name="矩形 107"/>
          <p:cNvSpPr/>
          <p:nvPr/>
        </p:nvSpPr>
        <p:spPr bwMode="gray">
          <a:xfrm>
            <a:off x="1551969" y="3661689"/>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sp>
        <p:nvSpPr>
          <p:cNvPr id="165" name="Text Box 26"/>
          <p:cNvSpPr txBox="1">
            <a:spLocks noChangeArrowheads="1"/>
          </p:cNvSpPr>
          <p:nvPr/>
        </p:nvSpPr>
        <p:spPr bwMode="gray">
          <a:xfrm>
            <a:off x="4736667" y="2914542"/>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66" name="Text Box 26"/>
          <p:cNvSpPr txBox="1">
            <a:spLocks noChangeArrowheads="1"/>
          </p:cNvSpPr>
          <p:nvPr/>
        </p:nvSpPr>
        <p:spPr bwMode="gray">
          <a:xfrm>
            <a:off x="4736667" y="309452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CS6</a:t>
            </a:r>
          </a:p>
        </p:txBody>
      </p:sp>
      <p:sp>
        <p:nvSpPr>
          <p:cNvPr id="167" name="Text Box 26"/>
          <p:cNvSpPr txBox="1">
            <a:spLocks noChangeArrowheads="1"/>
          </p:cNvSpPr>
          <p:nvPr/>
        </p:nvSpPr>
        <p:spPr bwMode="gray">
          <a:xfrm>
            <a:off x="4736667" y="331621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EF</a:t>
            </a:r>
          </a:p>
        </p:txBody>
      </p:sp>
      <p:sp>
        <p:nvSpPr>
          <p:cNvPr id="168" name="Text Box 26"/>
          <p:cNvSpPr txBox="1">
            <a:spLocks noChangeArrowheads="1"/>
          </p:cNvSpPr>
          <p:nvPr/>
        </p:nvSpPr>
        <p:spPr bwMode="gray">
          <a:xfrm>
            <a:off x="4736667" y="353791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69" name="Text Box 26"/>
          <p:cNvSpPr txBox="1">
            <a:spLocks noChangeArrowheads="1"/>
          </p:cNvSpPr>
          <p:nvPr/>
        </p:nvSpPr>
        <p:spPr bwMode="gray">
          <a:xfrm>
            <a:off x="4736667" y="375960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AF3</a:t>
            </a:r>
          </a:p>
        </p:txBody>
      </p:sp>
      <p:sp>
        <p:nvSpPr>
          <p:cNvPr id="170" name="Text Box 26"/>
          <p:cNvSpPr txBox="1">
            <a:spLocks noChangeArrowheads="1"/>
          </p:cNvSpPr>
          <p:nvPr/>
        </p:nvSpPr>
        <p:spPr bwMode="gray">
          <a:xfrm>
            <a:off x="4736667" y="398130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AF2</a:t>
            </a:r>
          </a:p>
        </p:txBody>
      </p:sp>
      <p:sp>
        <p:nvSpPr>
          <p:cNvPr id="171" name="Text Box 26"/>
          <p:cNvSpPr txBox="1">
            <a:spLocks noChangeArrowheads="1"/>
          </p:cNvSpPr>
          <p:nvPr/>
        </p:nvSpPr>
        <p:spPr bwMode="gray">
          <a:xfrm>
            <a:off x="4736667" y="420299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AF1</a:t>
            </a:r>
          </a:p>
        </p:txBody>
      </p:sp>
      <p:sp>
        <p:nvSpPr>
          <p:cNvPr id="172" name="Text Box 26"/>
          <p:cNvSpPr txBox="1">
            <a:spLocks noChangeArrowheads="1"/>
          </p:cNvSpPr>
          <p:nvPr/>
        </p:nvSpPr>
        <p:spPr bwMode="gray">
          <a:xfrm>
            <a:off x="4736667" y="442469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3" name="Text Box 26"/>
          <p:cNvSpPr txBox="1">
            <a:spLocks noChangeArrowheads="1"/>
          </p:cNvSpPr>
          <p:nvPr/>
        </p:nvSpPr>
        <p:spPr bwMode="gray">
          <a:xfrm>
            <a:off x="4736667" y="464638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74" name="Text Box 26"/>
          <p:cNvSpPr txBox="1">
            <a:spLocks noChangeArrowheads="1"/>
          </p:cNvSpPr>
          <p:nvPr/>
        </p:nvSpPr>
        <p:spPr bwMode="gray">
          <a:xfrm>
            <a:off x="4736667" y="486808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75" name="Text Box 26"/>
          <p:cNvSpPr txBox="1">
            <a:spLocks noChangeArrowheads="1"/>
          </p:cNvSpPr>
          <p:nvPr/>
        </p:nvSpPr>
        <p:spPr bwMode="gray">
          <a:xfrm>
            <a:off x="4736667" y="508977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6" name="Text Box 26"/>
          <p:cNvSpPr txBox="1">
            <a:spLocks noChangeArrowheads="1"/>
          </p:cNvSpPr>
          <p:nvPr/>
        </p:nvSpPr>
        <p:spPr bwMode="gray">
          <a:xfrm>
            <a:off x="4736667" y="5311473"/>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CS7</a:t>
            </a:r>
          </a:p>
        </p:txBody>
      </p:sp>
      <p:sp>
        <p:nvSpPr>
          <p:cNvPr id="177" name="Text Box 26"/>
          <p:cNvSpPr txBox="1">
            <a:spLocks noChangeArrowheads="1"/>
          </p:cNvSpPr>
          <p:nvPr/>
        </p:nvSpPr>
        <p:spPr bwMode="gray">
          <a:xfrm>
            <a:off x="4736667" y="5533168"/>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AF4</a:t>
            </a:r>
          </a:p>
        </p:txBody>
      </p:sp>
      <p:sp>
        <p:nvSpPr>
          <p:cNvPr id="178" name="Text Box 26"/>
          <p:cNvSpPr txBox="1">
            <a:spLocks noChangeArrowheads="1"/>
          </p:cNvSpPr>
          <p:nvPr/>
        </p:nvSpPr>
        <p:spPr bwMode="gray">
          <a:xfrm>
            <a:off x="4736667" y="5754857"/>
            <a:ext cx="1065600" cy="184666"/>
          </a:xfrm>
          <a:prstGeom prst="rect">
            <a:avLst/>
          </a:prstGeom>
          <a:noFill/>
          <a:ln w="0" algn="ctr">
            <a:noFill/>
            <a:miter lim="800000"/>
            <a:headEnd/>
            <a:tailEnd/>
          </a:ln>
        </p:spPr>
        <p:txBody>
          <a:bodyPr wrap="square" lIns="0" tIns="0" rIns="0" bIns="0">
            <a:noAutofit/>
          </a:bodyPr>
          <a:lstStyle/>
          <a:p>
            <a:pP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Queue BE</a:t>
            </a:r>
          </a:p>
        </p:txBody>
      </p:sp>
      <p:sp>
        <p:nvSpPr>
          <p:cNvPr id="179" name="AutoShape 28"/>
          <p:cNvSpPr>
            <a:spLocks noChangeArrowheads="1"/>
          </p:cNvSpPr>
          <p:nvPr/>
        </p:nvSpPr>
        <p:spPr bwMode="gray">
          <a:xfrm rot="5400000">
            <a:off x="4057395" y="4298069"/>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0" name="AutoShape 29"/>
          <p:cNvSpPr>
            <a:spLocks noChangeArrowheads="1"/>
          </p:cNvSpPr>
          <p:nvPr/>
        </p:nvSpPr>
        <p:spPr bwMode="gray">
          <a:xfrm rot="5400000">
            <a:off x="4057395" y="4504916"/>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1" name="AutoShape 30"/>
          <p:cNvSpPr>
            <a:spLocks noChangeArrowheads="1"/>
          </p:cNvSpPr>
          <p:nvPr/>
        </p:nvSpPr>
        <p:spPr bwMode="gray">
          <a:xfrm rot="5400000">
            <a:off x="4057395" y="4711763"/>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3" name="矩形 110"/>
          <p:cNvSpPr/>
          <p:nvPr/>
        </p:nvSpPr>
        <p:spPr bwMode="gray">
          <a:xfrm>
            <a:off x="1551969" y="4213761"/>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185" name="矩形 112"/>
          <p:cNvSpPr/>
          <p:nvPr/>
        </p:nvSpPr>
        <p:spPr bwMode="gray">
          <a:xfrm>
            <a:off x="1551969" y="4535510"/>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sp>
        <p:nvSpPr>
          <p:cNvPr id="187" name="AutoShape 9"/>
          <p:cNvSpPr>
            <a:spLocks noChangeArrowheads="1"/>
          </p:cNvSpPr>
          <p:nvPr/>
        </p:nvSpPr>
        <p:spPr bwMode="gray">
          <a:xfrm rot="5400000">
            <a:off x="4065892" y="2643293"/>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8" name="AutoShape 10"/>
          <p:cNvSpPr>
            <a:spLocks noChangeArrowheads="1"/>
          </p:cNvSpPr>
          <p:nvPr/>
        </p:nvSpPr>
        <p:spPr bwMode="gray">
          <a:xfrm rot="5400000">
            <a:off x="4057395" y="2850140"/>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89" name="AutoShape 10"/>
          <p:cNvSpPr>
            <a:spLocks noChangeArrowheads="1"/>
          </p:cNvSpPr>
          <p:nvPr/>
        </p:nvSpPr>
        <p:spPr bwMode="gray">
          <a:xfrm rot="5400000">
            <a:off x="4057395" y="3056987"/>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0" name="AutoShape 11"/>
          <p:cNvSpPr>
            <a:spLocks noChangeArrowheads="1"/>
          </p:cNvSpPr>
          <p:nvPr/>
        </p:nvSpPr>
        <p:spPr bwMode="gray">
          <a:xfrm rot="5400000">
            <a:off x="4057395" y="3677528"/>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1" name="AutoShape 11"/>
          <p:cNvSpPr>
            <a:spLocks noChangeArrowheads="1"/>
          </p:cNvSpPr>
          <p:nvPr/>
        </p:nvSpPr>
        <p:spPr bwMode="gray">
          <a:xfrm rot="5400000">
            <a:off x="4057395" y="3884375"/>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2" name="AutoShape 11"/>
          <p:cNvSpPr>
            <a:spLocks noChangeArrowheads="1"/>
          </p:cNvSpPr>
          <p:nvPr/>
        </p:nvSpPr>
        <p:spPr bwMode="gray">
          <a:xfrm rot="5400000">
            <a:off x="4057395" y="4091222"/>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3" name="AutoShape 11"/>
          <p:cNvSpPr>
            <a:spLocks noChangeArrowheads="1"/>
          </p:cNvSpPr>
          <p:nvPr/>
        </p:nvSpPr>
        <p:spPr bwMode="gray">
          <a:xfrm rot="5400000">
            <a:off x="4057395" y="3263834"/>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194" name="AutoShape 11"/>
          <p:cNvSpPr>
            <a:spLocks noChangeArrowheads="1"/>
          </p:cNvSpPr>
          <p:nvPr/>
        </p:nvSpPr>
        <p:spPr bwMode="gray">
          <a:xfrm rot="5400000">
            <a:off x="4057395" y="3470681"/>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cxnSp>
        <p:nvCxnSpPr>
          <p:cNvPr id="195" name="直接连接符 194"/>
          <p:cNvCxnSpPr>
            <a:stCxn id="161" idx="3"/>
            <a:endCxn id="187" idx="3"/>
          </p:cNvCxnSpPr>
          <p:nvPr/>
        </p:nvCxnSpPr>
        <p:spPr bwMode="gray">
          <a:xfrm flipV="1">
            <a:off x="2408769" y="3039293"/>
            <a:ext cx="1342123" cy="40821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61" idx="3"/>
            <a:endCxn id="188" idx="3"/>
          </p:cNvCxnSpPr>
          <p:nvPr/>
        </p:nvCxnSpPr>
        <p:spPr bwMode="gray">
          <a:xfrm flipV="1">
            <a:off x="2408769" y="3246140"/>
            <a:ext cx="1333626" cy="20136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61" idx="3"/>
            <a:endCxn id="189" idx="3"/>
          </p:cNvCxnSpPr>
          <p:nvPr/>
        </p:nvCxnSpPr>
        <p:spPr bwMode="gray">
          <a:xfrm>
            <a:off x="2408769" y="3447506"/>
            <a:ext cx="1333626" cy="548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1" idx="3"/>
            <a:endCxn id="193" idx="3"/>
          </p:cNvCxnSpPr>
          <p:nvPr/>
        </p:nvCxnSpPr>
        <p:spPr bwMode="gray">
          <a:xfrm>
            <a:off x="2408769" y="3447506"/>
            <a:ext cx="1333626" cy="212328"/>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61" idx="3"/>
            <a:endCxn id="194" idx="3"/>
          </p:cNvCxnSpPr>
          <p:nvPr/>
        </p:nvCxnSpPr>
        <p:spPr bwMode="gray">
          <a:xfrm>
            <a:off x="2408769" y="3447506"/>
            <a:ext cx="1333626" cy="419175"/>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61" idx="3"/>
            <a:endCxn id="190" idx="3"/>
          </p:cNvCxnSpPr>
          <p:nvPr/>
        </p:nvCxnSpPr>
        <p:spPr bwMode="gray">
          <a:xfrm>
            <a:off x="2408769" y="3447506"/>
            <a:ext cx="1333626" cy="626022"/>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61" idx="3"/>
            <a:endCxn id="191" idx="3"/>
          </p:cNvCxnSpPr>
          <p:nvPr/>
        </p:nvCxnSpPr>
        <p:spPr bwMode="gray">
          <a:xfrm>
            <a:off x="2408769" y="3447506"/>
            <a:ext cx="1333626" cy="83286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61" idx="3"/>
            <a:endCxn id="192" idx="3"/>
          </p:cNvCxnSpPr>
          <p:nvPr/>
        </p:nvCxnSpPr>
        <p:spPr bwMode="gray">
          <a:xfrm>
            <a:off x="2408769" y="3447506"/>
            <a:ext cx="1333626" cy="103971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163" idx="3"/>
            <a:endCxn id="187" idx="3"/>
          </p:cNvCxnSpPr>
          <p:nvPr/>
        </p:nvCxnSpPr>
        <p:spPr bwMode="gray">
          <a:xfrm flipV="1">
            <a:off x="2408769" y="3039293"/>
            <a:ext cx="1342123" cy="715405"/>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3" idx="3"/>
            <a:endCxn id="188" idx="3"/>
          </p:cNvCxnSpPr>
          <p:nvPr/>
        </p:nvCxnSpPr>
        <p:spPr bwMode="gray">
          <a:xfrm flipV="1">
            <a:off x="2408769" y="3246140"/>
            <a:ext cx="1333626" cy="508558"/>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163" idx="3"/>
            <a:endCxn id="193" idx="3"/>
          </p:cNvCxnSpPr>
          <p:nvPr/>
        </p:nvCxnSpPr>
        <p:spPr bwMode="gray">
          <a:xfrm flipV="1">
            <a:off x="2408769" y="3659834"/>
            <a:ext cx="1333626" cy="9486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63" idx="3"/>
            <a:endCxn id="194" idx="3"/>
          </p:cNvCxnSpPr>
          <p:nvPr/>
        </p:nvCxnSpPr>
        <p:spPr bwMode="gray">
          <a:xfrm>
            <a:off x="2408769" y="3754698"/>
            <a:ext cx="1333626" cy="11198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63" idx="3"/>
            <a:endCxn id="190" idx="3"/>
          </p:cNvCxnSpPr>
          <p:nvPr/>
        </p:nvCxnSpPr>
        <p:spPr bwMode="gray">
          <a:xfrm>
            <a:off x="2408769" y="3754698"/>
            <a:ext cx="1333626" cy="318830"/>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63" idx="3"/>
            <a:endCxn id="191" idx="3"/>
          </p:cNvCxnSpPr>
          <p:nvPr/>
        </p:nvCxnSpPr>
        <p:spPr bwMode="gray">
          <a:xfrm>
            <a:off x="2408769" y="3754698"/>
            <a:ext cx="1333626" cy="525677"/>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63" idx="3"/>
            <a:endCxn id="192" idx="3"/>
          </p:cNvCxnSpPr>
          <p:nvPr/>
        </p:nvCxnSpPr>
        <p:spPr bwMode="gray">
          <a:xfrm>
            <a:off x="2408769" y="3754698"/>
            <a:ext cx="1333626" cy="73252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83" idx="3"/>
            <a:endCxn id="179" idx="3"/>
          </p:cNvCxnSpPr>
          <p:nvPr/>
        </p:nvCxnSpPr>
        <p:spPr bwMode="gray">
          <a:xfrm>
            <a:off x="2408769" y="4306770"/>
            <a:ext cx="1333626" cy="38729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83" idx="3"/>
            <a:endCxn id="180" idx="3"/>
          </p:cNvCxnSpPr>
          <p:nvPr/>
        </p:nvCxnSpPr>
        <p:spPr bwMode="gray">
          <a:xfrm>
            <a:off x="2408769" y="4306770"/>
            <a:ext cx="1333626" cy="594146"/>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83" idx="3"/>
            <a:endCxn id="181" idx="3"/>
          </p:cNvCxnSpPr>
          <p:nvPr/>
        </p:nvCxnSpPr>
        <p:spPr bwMode="gray">
          <a:xfrm>
            <a:off x="2408769" y="4306770"/>
            <a:ext cx="1333626" cy="80099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85" idx="3"/>
            <a:endCxn id="179" idx="3"/>
          </p:cNvCxnSpPr>
          <p:nvPr/>
        </p:nvCxnSpPr>
        <p:spPr bwMode="gray">
          <a:xfrm>
            <a:off x="2408769" y="4628519"/>
            <a:ext cx="1333626" cy="65550"/>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185" idx="3"/>
            <a:endCxn id="180" idx="3"/>
          </p:cNvCxnSpPr>
          <p:nvPr/>
        </p:nvCxnSpPr>
        <p:spPr bwMode="gray">
          <a:xfrm>
            <a:off x="2408769" y="4628519"/>
            <a:ext cx="1333626" cy="272397"/>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185" idx="3"/>
            <a:endCxn id="181" idx="3"/>
          </p:cNvCxnSpPr>
          <p:nvPr/>
        </p:nvCxnSpPr>
        <p:spPr bwMode="gray">
          <a:xfrm>
            <a:off x="2408769" y="4628519"/>
            <a:ext cx="1333626" cy="47924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sp>
        <p:nvSpPr>
          <p:cNvPr id="232" name="AutoShape 28"/>
          <p:cNvSpPr>
            <a:spLocks noChangeArrowheads="1"/>
          </p:cNvSpPr>
          <p:nvPr/>
        </p:nvSpPr>
        <p:spPr bwMode="gray">
          <a:xfrm rot="5400000">
            <a:off x="4057395" y="4918610"/>
            <a:ext cx="162000" cy="792000"/>
          </a:xfrm>
          <a:prstGeom prst="can">
            <a:avLst>
              <a:gd name="adj" fmla="val 24043"/>
            </a:avLst>
          </a:prstGeom>
          <a:solidFill>
            <a:srgbClr val="8BC9A0"/>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3" name="AutoShape 29"/>
          <p:cNvSpPr>
            <a:spLocks noChangeArrowheads="1"/>
          </p:cNvSpPr>
          <p:nvPr/>
        </p:nvSpPr>
        <p:spPr bwMode="gray">
          <a:xfrm rot="5400000">
            <a:off x="4057395" y="5125457"/>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6" name="AutoShape 30"/>
          <p:cNvSpPr>
            <a:spLocks noChangeArrowheads="1"/>
          </p:cNvSpPr>
          <p:nvPr/>
        </p:nvSpPr>
        <p:spPr bwMode="gray">
          <a:xfrm rot="5400000">
            <a:off x="4065892" y="5332309"/>
            <a:ext cx="162000" cy="792000"/>
          </a:xfrm>
          <a:prstGeom prst="can">
            <a:avLst>
              <a:gd name="adj" fmla="val 24043"/>
            </a:avLst>
          </a:prstGeom>
          <a:solidFill>
            <a:srgbClr val="FFD17D">
              <a:alpha val="80000"/>
            </a:srgbClr>
          </a:solidFill>
          <a:ln w="0">
            <a:noFill/>
            <a:round/>
            <a:headEnd/>
            <a:tailEnd/>
          </a:ln>
        </p:spPr>
        <p:txBody>
          <a:bodyPr rot="10800000" vert="eaVert" wrap="square" lIns="105629" tIns="52815" rIns="105629" bIns="52815" anchor="ctr">
            <a:noAutofit/>
          </a:bodyPr>
          <a:lstStyle/>
          <a:p>
            <a:pPr algn="ctr" defTabSz="926194" fontAlgn="ctr"/>
            <a:r>
              <a:rPr lang="en-US" sz="1200" dirty="0">
                <a:solidFill>
                  <a:schemeClr val="tx1">
                    <a:lumMod val="75000"/>
                    <a:lumOff val="2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Shaping</a:t>
            </a:r>
          </a:p>
        </p:txBody>
      </p:sp>
      <p:sp>
        <p:nvSpPr>
          <p:cNvPr id="238" name="矩形 110"/>
          <p:cNvSpPr/>
          <p:nvPr/>
        </p:nvSpPr>
        <p:spPr bwMode="gray">
          <a:xfrm>
            <a:off x="1551969" y="4775069"/>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802.1p</a:t>
            </a:r>
          </a:p>
        </p:txBody>
      </p:sp>
      <p:sp>
        <p:nvSpPr>
          <p:cNvPr id="242" name="矩形 112"/>
          <p:cNvSpPr/>
          <p:nvPr/>
        </p:nvSpPr>
        <p:spPr bwMode="gray">
          <a:xfrm>
            <a:off x="1551969" y="5096817"/>
            <a:ext cx="856800" cy="186018"/>
          </a:xfrm>
          <a:prstGeom prst="roundRect">
            <a:avLst>
              <a:gd name="adj" fmla="val 50000"/>
            </a:avLst>
          </a:prstGeom>
          <a:solidFill>
            <a:srgbClr val="D1EEF9">
              <a:alpha val="50000"/>
            </a:srgbClr>
          </a:solidFill>
          <a:ln w="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DSCP</a:t>
            </a:r>
          </a:p>
        </p:txBody>
      </p:sp>
      <p:cxnSp>
        <p:nvCxnSpPr>
          <p:cNvPr id="244" name="直接连接符 243"/>
          <p:cNvCxnSpPr>
            <a:stCxn id="238" idx="3"/>
            <a:endCxn id="232" idx="3"/>
          </p:cNvCxnSpPr>
          <p:nvPr/>
        </p:nvCxnSpPr>
        <p:spPr bwMode="gray">
          <a:xfrm>
            <a:off x="2408769" y="4868078"/>
            <a:ext cx="1333626" cy="446532"/>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a:stCxn id="238" idx="3"/>
            <a:endCxn id="233" idx="3"/>
          </p:cNvCxnSpPr>
          <p:nvPr/>
        </p:nvCxnSpPr>
        <p:spPr bwMode="gray">
          <a:xfrm>
            <a:off x="2408769" y="4868078"/>
            <a:ext cx="1333626" cy="653379"/>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238" idx="3"/>
            <a:endCxn id="236" idx="3"/>
          </p:cNvCxnSpPr>
          <p:nvPr/>
        </p:nvCxnSpPr>
        <p:spPr bwMode="gray">
          <a:xfrm>
            <a:off x="2408769" y="4868078"/>
            <a:ext cx="1342123" cy="86023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a:stCxn id="242" idx="3"/>
            <a:endCxn id="232" idx="3"/>
          </p:cNvCxnSpPr>
          <p:nvPr/>
        </p:nvCxnSpPr>
        <p:spPr bwMode="gray">
          <a:xfrm>
            <a:off x="2408769" y="5189826"/>
            <a:ext cx="1333626" cy="124784"/>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242" idx="3"/>
            <a:endCxn id="233" idx="3"/>
          </p:cNvCxnSpPr>
          <p:nvPr/>
        </p:nvCxnSpPr>
        <p:spPr bwMode="gray">
          <a:xfrm>
            <a:off x="2408769" y="5189826"/>
            <a:ext cx="1333626" cy="331631"/>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a:stCxn id="242" idx="3"/>
            <a:endCxn id="236" idx="3"/>
          </p:cNvCxnSpPr>
          <p:nvPr/>
        </p:nvCxnSpPr>
        <p:spPr bwMode="gray">
          <a:xfrm>
            <a:off x="2408769" y="5189826"/>
            <a:ext cx="1342123" cy="538483"/>
          </a:xfrm>
          <a:prstGeom prst="line">
            <a:avLst/>
          </a:prstGeom>
          <a:ln w="9525">
            <a:solidFill>
              <a:srgbClr val="1AABE2"/>
            </a:solidFill>
          </a:ln>
        </p:spPr>
        <p:style>
          <a:lnRef idx="1">
            <a:schemeClr val="accent1"/>
          </a:lnRef>
          <a:fillRef idx="0">
            <a:schemeClr val="accent1"/>
          </a:fillRef>
          <a:effectRef idx="0">
            <a:schemeClr val="accent1"/>
          </a:effectRef>
          <a:fontRef idx="minor">
            <a:schemeClr val="tx1"/>
          </a:fontRef>
        </p:style>
      </p:cxnSp>
      <p:sp>
        <p:nvSpPr>
          <p:cNvPr id="260" name="AutoShape 23"/>
          <p:cNvSpPr>
            <a:spLocks/>
          </p:cNvSpPr>
          <p:nvPr/>
        </p:nvSpPr>
        <p:spPr bwMode="gray">
          <a:xfrm>
            <a:off x="5676900" y="2925454"/>
            <a:ext cx="208115" cy="511975"/>
          </a:xfrm>
          <a:prstGeom prst="rightBrace">
            <a:avLst>
              <a:gd name="adj1" fmla="val 54896"/>
              <a:gd name="adj2" fmla="val 46477"/>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AutoShape 33"/>
          <p:cNvSpPr>
            <a:spLocks/>
          </p:cNvSpPr>
          <p:nvPr/>
        </p:nvSpPr>
        <p:spPr bwMode="gray">
          <a:xfrm>
            <a:off x="5698954" y="4638995"/>
            <a:ext cx="193746" cy="594615"/>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3" name="Text Box 26"/>
          <p:cNvSpPr txBox="1">
            <a:spLocks noChangeArrowheads="1"/>
          </p:cNvSpPr>
          <p:nvPr/>
        </p:nvSpPr>
        <p:spPr bwMode="gray">
          <a:xfrm>
            <a:off x="6322742" y="3099229"/>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SQ1</a:t>
            </a:r>
          </a:p>
        </p:txBody>
      </p:sp>
      <p:sp>
        <p:nvSpPr>
          <p:cNvPr id="264" name="Text Box 26"/>
          <p:cNvSpPr txBox="1">
            <a:spLocks noChangeArrowheads="1"/>
          </p:cNvSpPr>
          <p:nvPr/>
        </p:nvSpPr>
        <p:spPr bwMode="gray">
          <a:xfrm>
            <a:off x="6339951" y="3869162"/>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SQ2</a:t>
            </a:r>
          </a:p>
        </p:txBody>
      </p:sp>
      <p:sp>
        <p:nvSpPr>
          <p:cNvPr id="265" name="Text Box 26"/>
          <p:cNvSpPr txBox="1">
            <a:spLocks noChangeArrowheads="1"/>
          </p:cNvSpPr>
          <p:nvPr/>
        </p:nvSpPr>
        <p:spPr bwMode="gray">
          <a:xfrm>
            <a:off x="6322742" y="4847224"/>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SQ3</a:t>
            </a:r>
          </a:p>
        </p:txBody>
      </p:sp>
      <p:sp>
        <p:nvSpPr>
          <p:cNvPr id="266" name="Text Box 26"/>
          <p:cNvSpPr txBox="1">
            <a:spLocks noChangeArrowheads="1"/>
          </p:cNvSpPr>
          <p:nvPr/>
        </p:nvSpPr>
        <p:spPr bwMode="gray">
          <a:xfrm>
            <a:off x="6322742" y="5504338"/>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SQ4</a:t>
            </a:r>
          </a:p>
        </p:txBody>
      </p:sp>
      <p:cxnSp>
        <p:nvCxnSpPr>
          <p:cNvPr id="267" name="直接连接符 266"/>
          <p:cNvCxnSpPr/>
          <p:nvPr/>
        </p:nvCxnSpPr>
        <p:spPr bwMode="gray">
          <a:xfrm>
            <a:off x="6480278" y="3474645"/>
            <a:ext cx="786" cy="147560"/>
          </a:xfrm>
          <a:prstGeom prst="line">
            <a:avLst/>
          </a:prstGeom>
          <a:noFill/>
          <a:ln w="19050" cap="rnd">
            <a:solidFill>
              <a:schemeClr val="tx1">
                <a:lumMod val="85000"/>
                <a:lumOff val="15000"/>
              </a:schemeClr>
            </a:solidFill>
            <a:prstDash val="sysDot"/>
            <a:round/>
            <a:headEnd/>
            <a:tailEnd/>
          </a:ln>
          <a:extLst/>
        </p:spPr>
      </p:cxnSp>
      <p:sp>
        <p:nvSpPr>
          <p:cNvPr id="268" name="AutoShape 33"/>
          <p:cNvSpPr>
            <a:spLocks/>
          </p:cNvSpPr>
          <p:nvPr/>
        </p:nvSpPr>
        <p:spPr bwMode="gray">
          <a:xfrm>
            <a:off x="6788042" y="3148096"/>
            <a:ext cx="396404" cy="833207"/>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0" name="Text Box 26"/>
          <p:cNvSpPr txBox="1">
            <a:spLocks noChangeArrowheads="1"/>
          </p:cNvSpPr>
          <p:nvPr/>
        </p:nvSpPr>
        <p:spPr bwMode="gray">
          <a:xfrm>
            <a:off x="7225859" y="3291788"/>
            <a:ext cx="435385" cy="494348"/>
          </a:xfrm>
          <a:prstGeom prst="roundRect">
            <a:avLst>
              <a:gd name="adj" fmla="val 50000"/>
            </a:avLst>
          </a:prstGeom>
          <a:solidFill>
            <a:srgbClr val="56C4D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1" name="Text Box 26"/>
          <p:cNvSpPr txBox="1">
            <a:spLocks noChangeArrowheads="1"/>
          </p:cNvSpPr>
          <p:nvPr/>
        </p:nvSpPr>
        <p:spPr bwMode="gray">
          <a:xfrm>
            <a:off x="7225859" y="4950156"/>
            <a:ext cx="435385" cy="494348"/>
          </a:xfrm>
          <a:prstGeom prst="roundRect">
            <a:avLst>
              <a:gd name="adj" fmla="val 50000"/>
            </a:avLst>
          </a:prstGeom>
          <a:solidFill>
            <a:srgbClr val="56C4D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2" name="Text Box 26"/>
          <p:cNvSpPr txBox="1">
            <a:spLocks noChangeArrowheads="1"/>
          </p:cNvSpPr>
          <p:nvPr/>
        </p:nvSpPr>
        <p:spPr bwMode="gray">
          <a:xfrm>
            <a:off x="7673743" y="3446629"/>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GQ1</a:t>
            </a:r>
          </a:p>
        </p:txBody>
      </p:sp>
      <p:sp>
        <p:nvSpPr>
          <p:cNvPr id="273" name="Text Box 26"/>
          <p:cNvSpPr txBox="1">
            <a:spLocks noChangeArrowheads="1"/>
          </p:cNvSpPr>
          <p:nvPr/>
        </p:nvSpPr>
        <p:spPr bwMode="gray">
          <a:xfrm>
            <a:off x="7673743" y="5104998"/>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GQ2</a:t>
            </a:r>
          </a:p>
        </p:txBody>
      </p:sp>
      <p:sp>
        <p:nvSpPr>
          <p:cNvPr id="275" name="Line 34"/>
          <p:cNvSpPr>
            <a:spLocks noChangeShapeType="1"/>
          </p:cNvSpPr>
          <p:nvPr/>
        </p:nvSpPr>
        <p:spPr bwMode="gray">
          <a:xfrm flipH="1">
            <a:off x="7832065" y="4393976"/>
            <a:ext cx="0" cy="110670"/>
          </a:xfrm>
          <a:prstGeom prst="line">
            <a:avLst/>
          </a:prstGeom>
          <a:noFill/>
          <a:ln w="19050" cap="rnd">
            <a:solidFill>
              <a:schemeClr val="tx1">
                <a:lumMod val="85000"/>
                <a:lumOff val="15000"/>
              </a:schemeClr>
            </a:solidFill>
            <a:prstDash val="sysDot"/>
            <a:round/>
            <a:headEnd/>
            <a:tailEnd/>
          </a:ln>
        </p:spPr>
        <p:txBody>
          <a:bodyPr wrap="square" lIns="105629" tIns="52815" rIns="105629" bIns="52815">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6" name="AutoShape 23"/>
          <p:cNvSpPr>
            <a:spLocks/>
          </p:cNvSpPr>
          <p:nvPr/>
        </p:nvSpPr>
        <p:spPr bwMode="gray">
          <a:xfrm>
            <a:off x="8147090" y="3500099"/>
            <a:ext cx="313577" cy="1613342"/>
          </a:xfrm>
          <a:prstGeom prst="rightBrace">
            <a:avLst>
              <a:gd name="adj1" fmla="val 54896"/>
              <a:gd name="adj2" fmla="val 48958"/>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7" name="Text Box 26"/>
          <p:cNvSpPr txBox="1">
            <a:spLocks noChangeArrowheads="1"/>
          </p:cNvSpPr>
          <p:nvPr/>
        </p:nvSpPr>
        <p:spPr bwMode="gray">
          <a:xfrm>
            <a:off x="8589249" y="4060936"/>
            <a:ext cx="435385" cy="494348"/>
          </a:xfrm>
          <a:prstGeom prst="roundRect">
            <a:avLst>
              <a:gd name="adj" fmla="val 50000"/>
            </a:avLst>
          </a:prstGeom>
          <a:solidFill>
            <a:srgbClr val="56C4D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78" name="Text Box 26"/>
          <p:cNvSpPr txBox="1">
            <a:spLocks noChangeArrowheads="1"/>
          </p:cNvSpPr>
          <p:nvPr/>
        </p:nvSpPr>
        <p:spPr bwMode="gray">
          <a:xfrm>
            <a:off x="9035982" y="3495175"/>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79" name="Text Box 26"/>
          <p:cNvSpPr txBox="1">
            <a:spLocks noChangeArrowheads="1"/>
          </p:cNvSpPr>
          <p:nvPr/>
        </p:nvSpPr>
        <p:spPr bwMode="gray">
          <a:xfrm>
            <a:off x="9035982" y="4215778"/>
            <a:ext cx="316644" cy="184666"/>
          </a:xfrm>
          <a:prstGeom prst="rect">
            <a:avLst/>
          </a:prstGeom>
          <a:noFill/>
          <a:ln w="12700" algn="ctr">
            <a:solidFill>
              <a:srgbClr val="56C4D2"/>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80" name="Line 34"/>
          <p:cNvSpPr>
            <a:spLocks noChangeShapeType="1"/>
          </p:cNvSpPr>
          <p:nvPr/>
        </p:nvSpPr>
        <p:spPr bwMode="gray">
          <a:xfrm flipH="1">
            <a:off x="9194304" y="3934148"/>
            <a:ext cx="0" cy="147560"/>
          </a:xfrm>
          <a:prstGeom prst="line">
            <a:avLst/>
          </a:prstGeom>
          <a:noFill/>
          <a:ln w="19050" cap="rnd">
            <a:solidFill>
              <a:schemeClr val="tx1">
                <a:lumMod val="85000"/>
                <a:lumOff val="15000"/>
              </a:schemeClr>
            </a:solidFill>
            <a:prstDash val="sysDot"/>
            <a:round/>
            <a:headEnd/>
            <a:tailEnd/>
          </a:ln>
        </p:spPr>
        <p:txBody>
          <a:bodyPr wrap="square" lIns="105629" tIns="52815" rIns="105629" bIns="52815">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AutoShape 23"/>
          <p:cNvSpPr>
            <a:spLocks/>
          </p:cNvSpPr>
          <p:nvPr/>
        </p:nvSpPr>
        <p:spPr bwMode="gray">
          <a:xfrm>
            <a:off x="9534046" y="3439703"/>
            <a:ext cx="298691" cy="848473"/>
          </a:xfrm>
          <a:prstGeom prst="rightBrace">
            <a:avLst>
              <a:gd name="adj1" fmla="val 54896"/>
              <a:gd name="adj2" fmla="val 48958"/>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Text Box 26"/>
          <p:cNvSpPr txBox="1">
            <a:spLocks noChangeArrowheads="1"/>
          </p:cNvSpPr>
          <p:nvPr/>
        </p:nvSpPr>
        <p:spPr bwMode="gray">
          <a:xfrm>
            <a:off x="9937187" y="3755984"/>
            <a:ext cx="435385" cy="494348"/>
          </a:xfrm>
          <a:prstGeom prst="roundRect">
            <a:avLst>
              <a:gd name="adj" fmla="val 50000"/>
            </a:avLst>
          </a:prstGeom>
          <a:solidFill>
            <a:srgbClr val="56C4D2"/>
          </a:solidFill>
          <a:ln w="0" algn="ctr">
            <a:noFill/>
            <a:miter lim="800000"/>
            <a:headEnd/>
            <a:tailEnd/>
          </a:ln>
        </p:spPr>
        <p:txBody>
          <a:bodyPr wrap="square" lIns="0" tIns="0" rIns="0" bIns="0" anchor="ctr">
            <a:noAutofit/>
          </a:bodyPr>
          <a:lstStyle/>
          <a:p>
            <a:pPr algn="ctr" eaLnBrk="0" fontAlgn="ctr" hangingPunct="0"/>
            <a:r>
              <a:rPr lang="en-US"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DWRR</a:t>
            </a:r>
          </a:p>
        </p:txBody>
      </p:sp>
      <p:sp>
        <p:nvSpPr>
          <p:cNvPr id="283" name="Text Box 26"/>
          <p:cNvSpPr txBox="1">
            <a:spLocks noChangeArrowheads="1"/>
          </p:cNvSpPr>
          <p:nvPr/>
        </p:nvSpPr>
        <p:spPr bwMode="gray">
          <a:xfrm>
            <a:off x="10463681" y="3910826"/>
            <a:ext cx="316644" cy="184666"/>
          </a:xfrm>
          <a:prstGeom prst="rect">
            <a:avLst/>
          </a:prstGeom>
          <a:noFill/>
          <a:ln w="0" algn="ctr">
            <a:solidFill>
              <a:schemeClr val="tx1">
                <a:lumMod val="65000"/>
                <a:lumOff val="35000"/>
              </a:schemeClr>
            </a:solidFill>
            <a:miter lim="800000"/>
            <a:headEnd/>
            <a:tailEnd/>
          </a:ln>
        </p:spPr>
        <p:txBody>
          <a:bodyPr wrap="square" lIns="0" tIns="0" rIns="0" bIns="0" anchor="ctr">
            <a:noAutofit/>
          </a:bodyPr>
          <a:lstStyle/>
          <a:p>
            <a:pPr algn="ctr"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48" name="AutoShape 23"/>
          <p:cNvSpPr>
            <a:spLocks/>
          </p:cNvSpPr>
          <p:nvPr/>
        </p:nvSpPr>
        <p:spPr bwMode="gray">
          <a:xfrm>
            <a:off x="5676901" y="3533987"/>
            <a:ext cx="162725" cy="993457"/>
          </a:xfrm>
          <a:prstGeom prst="rightBrace">
            <a:avLst>
              <a:gd name="adj1" fmla="val 54896"/>
              <a:gd name="adj2" fmla="val 46477"/>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9" name="AutoShape 33"/>
          <p:cNvSpPr>
            <a:spLocks/>
          </p:cNvSpPr>
          <p:nvPr/>
        </p:nvSpPr>
        <p:spPr bwMode="gray">
          <a:xfrm>
            <a:off x="5698954" y="5311473"/>
            <a:ext cx="193746" cy="594615"/>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0" name="AutoShape 33"/>
          <p:cNvSpPr>
            <a:spLocks/>
          </p:cNvSpPr>
          <p:nvPr/>
        </p:nvSpPr>
        <p:spPr bwMode="gray">
          <a:xfrm>
            <a:off x="6788042" y="4796157"/>
            <a:ext cx="396404" cy="833207"/>
          </a:xfrm>
          <a:prstGeom prst="rightBrace">
            <a:avLst>
              <a:gd name="adj1" fmla="val 54896"/>
              <a:gd name="adj2" fmla="val 50000"/>
            </a:avLst>
          </a:prstGeom>
          <a:noFill/>
          <a:ln w="0">
            <a:solidFill>
              <a:schemeClr val="tx1"/>
            </a:solidFill>
            <a:round/>
            <a:headEnd/>
            <a:tailEnd/>
          </a:ln>
        </p:spPr>
        <p:txBody>
          <a:bodyPr wrap="square" lIns="105629" tIns="52815" rIns="105629" bIns="52815" anchor="ctr">
            <a:noAutofit/>
          </a:bodyPr>
          <a:lstStyle/>
          <a:p>
            <a:pPr fontAlgn="ct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五边形 31"/>
          <p:cNvSpPr/>
          <p:nvPr/>
        </p:nvSpPr>
        <p:spPr bwMode="gray">
          <a:xfrm>
            <a:off x="7783895" y="125880"/>
            <a:ext cx="746837" cy="213118"/>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燕尾形 33"/>
          <p:cNvSpPr/>
          <p:nvPr/>
        </p:nvSpPr>
        <p:spPr bwMode="gray">
          <a:xfrm>
            <a:off x="8454508" y="125878"/>
            <a:ext cx="2632438" cy="213118"/>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3330506285"/>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bwMode="gray"/>
        <p:txBody>
          <a:bodyPr>
            <a:normAutofit/>
          </a:bodyPr>
          <a:lstStyle/>
          <a:p>
            <a:r>
              <a:rPr lang="en-US" dirty="0"/>
              <a:t>Channelized Sub-interfaces Providing Management Entities on the Basis of </a:t>
            </a:r>
            <a:r>
              <a:rPr lang="en-US" dirty="0" err="1"/>
              <a:t>HQoS</a:t>
            </a:r>
            <a:r>
              <a:rPr lang="en-US" dirty="0"/>
              <a:t> to Provide SLA Assurance</a:t>
            </a:r>
          </a:p>
        </p:txBody>
      </p:sp>
      <p:sp>
        <p:nvSpPr>
          <p:cNvPr id="7" name="文本占位符 6"/>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Bandwidth guarantee: Channelized sub-interfaces use </a:t>
            </a:r>
            <a:r>
              <a:rPr lang="en-US" sz="1400" dirty="0" err="1">
                <a:sym typeface="Huawei Sans" panose="020C0503030203020204" pitchFamily="34" charset="0"/>
              </a:rPr>
              <a:t>HQoS</a:t>
            </a:r>
            <a:r>
              <a:rPr lang="en-US" sz="1400" dirty="0">
                <a:sym typeface="Huawei Sans" panose="020C0503030203020204" pitchFamily="34" charset="0"/>
              </a:rPr>
              <a:t>-based hierarchical scheduling to implement flexible and refined resource management. Each channelized scheduling tree has independent buffer resources and bandwidth resources, providing bandwidth guarantee.</a:t>
            </a:r>
          </a:p>
          <a:p>
            <a:pPr>
              <a:lnSpc>
                <a:spcPct val="100000"/>
              </a:lnSpc>
            </a:pPr>
            <a:r>
              <a:rPr lang="en-US" sz="1400" dirty="0">
                <a:sym typeface="Huawei Sans" panose="020C0503030203020204" pitchFamily="34" charset="0"/>
              </a:rPr>
              <a:t>Delay guarantee: Because the resources for channelized sub-interface are strictly guaranteed, the delay can be guaranteed within a certain range.</a:t>
            </a:r>
          </a:p>
          <a:p>
            <a:pPr>
              <a:lnSpc>
                <a:spcPct val="100000"/>
              </a:lnSpc>
            </a:pPr>
            <a:endParaRPr lang="en-US" altLang="zh-CN" sz="1400" dirty="0">
              <a:sym typeface="Huawei Sans" panose="020C0503030203020204" pitchFamily="34" charset="0"/>
            </a:endParaRPr>
          </a:p>
        </p:txBody>
      </p:sp>
      <p:sp>
        <p:nvSpPr>
          <p:cNvPr id="264" name="矩形 263"/>
          <p:cNvSpPr/>
          <p:nvPr/>
        </p:nvSpPr>
        <p:spPr bwMode="gray">
          <a:xfrm>
            <a:off x="6166558" y="2725717"/>
            <a:ext cx="5482517" cy="22811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Channelized sub-interfaces use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mechanism and exclusively occupy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VI/GQ scheduling trees and bandwidth to implement strict scheduling isolation.</a:t>
            </a:r>
          </a:p>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Remaining bandwidth of a main interface = Total interface bandwidth – Total bandwidth of all channelized sub-interfaces. Bandwidth is automatically deducted during the channelized sub-interface enabling process, simplifying the </a:t>
            </a:r>
            <a:r>
              <a:rPr lang="en-US" sz="14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HQoS</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application model.</a:t>
            </a:r>
          </a:p>
          <a:p>
            <a:pPr marL="302279" indent="-302279" defTabSz="914034" fontAlgn="ctr">
              <a:spcBef>
                <a:spcPts val="792"/>
              </a:spcBef>
              <a:buSzPct val="5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Channelized sub-interfaces provide management entities and can work with the controller for resource management and E2E resource reservation, meeting the SLA assurance requirements of P2MP services.</a:t>
            </a:r>
          </a:p>
        </p:txBody>
      </p:sp>
      <p:sp>
        <p:nvSpPr>
          <p:cNvPr id="64" name="矩形 87052"/>
          <p:cNvSpPr/>
          <p:nvPr/>
        </p:nvSpPr>
        <p:spPr bwMode="gray">
          <a:xfrm>
            <a:off x="521131" y="2761211"/>
            <a:ext cx="4480912" cy="1548137"/>
          </a:xfrm>
          <a:prstGeom prst="rect">
            <a:avLst/>
          </a:prstGeom>
          <a:solidFill>
            <a:srgbClr val="BEE9EE"/>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圆角矩形 143"/>
          <p:cNvSpPr>
            <a:spLocks/>
          </p:cNvSpPr>
          <p:nvPr/>
        </p:nvSpPr>
        <p:spPr bwMode="gray">
          <a:xfrm>
            <a:off x="3777847" y="3006678"/>
            <a:ext cx="1071522" cy="904591"/>
          </a:xfrm>
          <a:prstGeom prst="roundRect">
            <a:avLst/>
          </a:prstGeom>
          <a:noFill/>
          <a:ln w="19050" cap="rnd" cmpd="sng" algn="ctr">
            <a:solidFill>
              <a:schemeClr val="tx1">
                <a:lumMod val="75000"/>
                <a:lumOff val="25000"/>
              </a:schemeClr>
            </a:solidFill>
            <a:prstDash val="sysDot"/>
            <a:round/>
            <a:headEnd type="none" w="med" len="med"/>
            <a:tailEnd type="none" w="med" len="med"/>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圆角矩形 162"/>
          <p:cNvSpPr/>
          <p:nvPr/>
        </p:nvSpPr>
        <p:spPr bwMode="gray">
          <a:xfrm>
            <a:off x="665032" y="3138805"/>
            <a:ext cx="779289" cy="84750"/>
          </a:xfrm>
          <a:prstGeom prst="roundRect">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圆角矩形 163"/>
          <p:cNvSpPr/>
          <p:nvPr/>
        </p:nvSpPr>
        <p:spPr bwMode="gray">
          <a:xfrm>
            <a:off x="665032" y="3246855"/>
            <a:ext cx="779289" cy="84750"/>
          </a:xfrm>
          <a:prstGeom prst="roundRect">
            <a:avLst/>
          </a:prstGeom>
          <a:solidFill>
            <a:srgbClr val="8BC9A0">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圆角矩形 164"/>
          <p:cNvSpPr/>
          <p:nvPr/>
        </p:nvSpPr>
        <p:spPr bwMode="gray">
          <a:xfrm>
            <a:off x="665032" y="3354904"/>
            <a:ext cx="779289" cy="84750"/>
          </a:xfrm>
          <a:prstGeom prst="roundRect">
            <a:avLst/>
          </a:prstGeom>
          <a:solidFill>
            <a:srgbClr val="EC7061">
              <a:alpha val="8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圆角矩形 165"/>
          <p:cNvSpPr/>
          <p:nvPr/>
        </p:nvSpPr>
        <p:spPr bwMode="gray">
          <a:xfrm>
            <a:off x="665032" y="3462954"/>
            <a:ext cx="779289" cy="84750"/>
          </a:xfrm>
          <a:prstGeom prst="roundRect">
            <a:avLst/>
          </a:prstGeom>
          <a:solidFill>
            <a:srgbClr val="FFD17D">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圆角矩形 166"/>
          <p:cNvSpPr/>
          <p:nvPr/>
        </p:nvSpPr>
        <p:spPr bwMode="gray">
          <a:xfrm>
            <a:off x="665032" y="3571004"/>
            <a:ext cx="779289" cy="84750"/>
          </a:xfrm>
          <a:prstGeom prst="roundRect">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圆角矩形 167"/>
          <p:cNvSpPr/>
          <p:nvPr/>
        </p:nvSpPr>
        <p:spPr bwMode="gray">
          <a:xfrm>
            <a:off x="665032" y="3679053"/>
            <a:ext cx="779289" cy="84750"/>
          </a:xfrm>
          <a:prstGeom prst="roundRect">
            <a:avLst/>
          </a:prstGeom>
          <a:solidFill>
            <a:srgbClr val="1AABE2">
              <a:alpha val="7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圆角矩形 168"/>
          <p:cNvSpPr/>
          <p:nvPr/>
        </p:nvSpPr>
        <p:spPr bwMode="gray">
          <a:xfrm>
            <a:off x="665032" y="3787103"/>
            <a:ext cx="779289" cy="84750"/>
          </a:xfrm>
          <a:prstGeom prst="roundRect">
            <a:avLst/>
          </a:prstGeom>
          <a:solidFill>
            <a:srgbClr val="EC7061">
              <a:alpha val="6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圆角矩形 169"/>
          <p:cNvSpPr/>
          <p:nvPr/>
        </p:nvSpPr>
        <p:spPr bwMode="gray">
          <a:xfrm>
            <a:off x="665032" y="3895152"/>
            <a:ext cx="779289" cy="84750"/>
          </a:xfrm>
          <a:prstGeom prst="roundRect">
            <a:avLst/>
          </a:prstGeom>
          <a:solidFill>
            <a:schemeClr val="bg1"/>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文本框 303"/>
          <p:cNvSpPr txBox="1"/>
          <p:nvPr/>
        </p:nvSpPr>
        <p:spPr bwMode="gray">
          <a:xfrm>
            <a:off x="667284" y="2853762"/>
            <a:ext cx="779289" cy="276999"/>
          </a:xfrm>
          <a:prstGeom prst="rect">
            <a:avLst/>
          </a:prstGeom>
          <a:noFill/>
        </p:spPr>
        <p:txBody>
          <a:bodyPr wrap="square" rtlCol="0">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FQ 1-8</a:t>
            </a:r>
          </a:p>
        </p:txBody>
      </p:sp>
      <p:sp>
        <p:nvSpPr>
          <p:cNvPr id="75" name="圆角矩形 121"/>
          <p:cNvSpPr/>
          <p:nvPr/>
        </p:nvSpPr>
        <p:spPr bwMode="gray">
          <a:xfrm>
            <a:off x="1817044" y="3351625"/>
            <a:ext cx="584467" cy="309271"/>
          </a:xfrm>
          <a:prstGeom prst="roundRect">
            <a:avLst>
              <a:gd name="adj" fmla="val 50000"/>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矩形 75"/>
          <p:cNvSpPr/>
          <p:nvPr/>
        </p:nvSpPr>
        <p:spPr bwMode="gray">
          <a:xfrm>
            <a:off x="1915954" y="3367762"/>
            <a:ext cx="386644"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77" name="直接箭头连接符 76"/>
          <p:cNvCxnSpPr>
            <a:stCxn id="66" idx="3"/>
          </p:cNvCxnSpPr>
          <p:nvPr/>
        </p:nvCxnSpPr>
        <p:spPr bwMode="gray">
          <a:xfrm>
            <a:off x="1444321" y="3181180"/>
            <a:ext cx="565509" cy="123014"/>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a:stCxn id="67" idx="3"/>
          </p:cNvCxnSpPr>
          <p:nvPr/>
        </p:nvCxnSpPr>
        <p:spPr bwMode="gray">
          <a:xfrm>
            <a:off x="1444321" y="3289230"/>
            <a:ext cx="458120" cy="62358"/>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a:stCxn id="68" idx="3"/>
          </p:cNvCxnSpPr>
          <p:nvPr/>
        </p:nvCxnSpPr>
        <p:spPr bwMode="gray">
          <a:xfrm>
            <a:off x="1444321" y="3397279"/>
            <a:ext cx="372723" cy="17096"/>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a:stCxn id="69" idx="3"/>
          </p:cNvCxnSpPr>
          <p:nvPr/>
        </p:nvCxnSpPr>
        <p:spPr bwMode="gray">
          <a:xfrm>
            <a:off x="1444321" y="3505329"/>
            <a:ext cx="337845" cy="932"/>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1" name="直接箭头连接符 80"/>
          <p:cNvCxnSpPr>
            <a:stCxn id="70" idx="3"/>
          </p:cNvCxnSpPr>
          <p:nvPr/>
        </p:nvCxnSpPr>
        <p:spPr bwMode="gray">
          <a:xfrm flipV="1">
            <a:off x="1444321" y="3571004"/>
            <a:ext cx="337845" cy="42375"/>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a:stCxn id="71" idx="3"/>
          </p:cNvCxnSpPr>
          <p:nvPr/>
        </p:nvCxnSpPr>
        <p:spPr bwMode="gray">
          <a:xfrm flipV="1">
            <a:off x="1444321" y="3613379"/>
            <a:ext cx="372723" cy="108050"/>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72" idx="3"/>
          </p:cNvCxnSpPr>
          <p:nvPr/>
        </p:nvCxnSpPr>
        <p:spPr bwMode="gray">
          <a:xfrm flipV="1">
            <a:off x="1444321" y="3679053"/>
            <a:ext cx="458120" cy="150425"/>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a:stCxn id="73" idx="3"/>
          </p:cNvCxnSpPr>
          <p:nvPr/>
        </p:nvCxnSpPr>
        <p:spPr bwMode="gray">
          <a:xfrm flipV="1">
            <a:off x="1444321" y="3721428"/>
            <a:ext cx="565509" cy="216099"/>
          </a:xfrm>
          <a:prstGeom prst="straightConnector1">
            <a:avLst/>
          </a:prstGeom>
          <a:ln w="9525">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85" name="圆角矩形 121"/>
          <p:cNvSpPr/>
          <p:nvPr/>
        </p:nvSpPr>
        <p:spPr bwMode="gray">
          <a:xfrm>
            <a:off x="3965465" y="3351625"/>
            <a:ext cx="779289" cy="309271"/>
          </a:xfrm>
          <a:prstGeom prst="roundRect">
            <a:avLst>
              <a:gd name="adj" fmla="val 50000"/>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矩形 85"/>
          <p:cNvSpPr/>
          <p:nvPr/>
        </p:nvSpPr>
        <p:spPr bwMode="gray">
          <a:xfrm>
            <a:off x="4047975" y="3367762"/>
            <a:ext cx="614271"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GQ/VI</a:t>
            </a:r>
          </a:p>
        </p:txBody>
      </p:sp>
      <p:sp>
        <p:nvSpPr>
          <p:cNvPr id="87" name="文本框 87066"/>
          <p:cNvSpPr txBox="1"/>
          <p:nvPr/>
        </p:nvSpPr>
        <p:spPr bwMode="gray">
          <a:xfrm>
            <a:off x="1623869" y="2759789"/>
            <a:ext cx="2024205" cy="646331"/>
          </a:xfrm>
          <a:prstGeom prst="rect">
            <a:avLst/>
          </a:prstGeom>
          <a:noFill/>
        </p:spPr>
        <p:txBody>
          <a:bodyPr wrap="square" rtlCol="0">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Scheduling tree of a channelized sub-interface</a:t>
            </a:r>
          </a:p>
        </p:txBody>
      </p:sp>
      <p:cxnSp>
        <p:nvCxnSpPr>
          <p:cNvPr id="88" name="直接箭头连接符 87"/>
          <p:cNvCxnSpPr>
            <a:stCxn id="75" idx="3"/>
            <a:endCxn id="85" idx="1"/>
          </p:cNvCxnSpPr>
          <p:nvPr/>
        </p:nvCxnSpPr>
        <p:spPr bwMode="gray">
          <a:xfrm>
            <a:off x="2401511" y="3506261"/>
            <a:ext cx="1563955" cy="0"/>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文本框 291"/>
          <p:cNvSpPr txBox="1"/>
          <p:nvPr/>
        </p:nvSpPr>
        <p:spPr bwMode="gray">
          <a:xfrm>
            <a:off x="4004366" y="3068893"/>
            <a:ext cx="701487" cy="184666"/>
          </a:xfrm>
          <a:prstGeom prst="rect">
            <a:avLst/>
          </a:prstGeom>
          <a:noFill/>
        </p:spPr>
        <p:txBody>
          <a:bodyPr wrap="square" lIns="0" tIns="0" rIns="0" bIns="0" rtlCol="0">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200M</a:t>
            </a:r>
          </a:p>
        </p:txBody>
      </p:sp>
      <p:sp>
        <p:nvSpPr>
          <p:cNvPr id="90" name="圆角矩形 121"/>
          <p:cNvSpPr/>
          <p:nvPr/>
        </p:nvSpPr>
        <p:spPr bwMode="gray">
          <a:xfrm>
            <a:off x="5515521" y="4037971"/>
            <a:ext cx="584467" cy="542755"/>
          </a:xfrm>
          <a:prstGeom prst="roundRect">
            <a:avLst>
              <a:gd name="adj" fmla="val 50000"/>
            </a:avLst>
          </a:prstGeom>
          <a:solidFill>
            <a:srgbClr val="FFD17D"/>
          </a:solidFill>
          <a:ln>
            <a:no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矩形 90"/>
          <p:cNvSpPr/>
          <p:nvPr/>
        </p:nvSpPr>
        <p:spPr bwMode="gray">
          <a:xfrm>
            <a:off x="5612026" y="4170850"/>
            <a:ext cx="391453" cy="276999"/>
          </a:xfrm>
          <a:prstGeom prst="rect">
            <a:avLst/>
          </a:prstGeom>
        </p:spPr>
        <p:txBody>
          <a:bodyPr wrap="square" anchor="ctr">
            <a:noAutofit/>
          </a:bodyPr>
          <a:lstStyle/>
          <a:p>
            <a:pPr algn="ctr" fontAlgn="ctr"/>
            <a:r>
              <a:rPr lang="en-US" sz="1200" b="1"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92" name="矩形 87052"/>
          <p:cNvSpPr/>
          <p:nvPr/>
        </p:nvSpPr>
        <p:spPr bwMode="gray">
          <a:xfrm>
            <a:off x="521131" y="4502658"/>
            <a:ext cx="4480912" cy="1356887"/>
          </a:xfrm>
          <a:prstGeom prst="rect">
            <a:avLst/>
          </a:prstGeom>
          <a:solidFill>
            <a:srgbClr val="BEE9EE"/>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圆角矩形 162"/>
          <p:cNvSpPr/>
          <p:nvPr/>
        </p:nvSpPr>
        <p:spPr bwMode="gray">
          <a:xfrm>
            <a:off x="665032" y="4882311"/>
            <a:ext cx="779289" cy="84750"/>
          </a:xfrm>
          <a:prstGeom prst="roundRect">
            <a:avLst/>
          </a:prstGeom>
          <a:solidFill>
            <a:srgbClr val="8BC9A0"/>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圆角矩形 163"/>
          <p:cNvSpPr/>
          <p:nvPr/>
        </p:nvSpPr>
        <p:spPr bwMode="gray">
          <a:xfrm>
            <a:off x="665032" y="4990361"/>
            <a:ext cx="779289" cy="84750"/>
          </a:xfrm>
          <a:prstGeom prst="roundRect">
            <a:avLst/>
          </a:prstGeom>
          <a:solidFill>
            <a:srgbClr val="8BC9A0">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圆角矩形 164"/>
          <p:cNvSpPr/>
          <p:nvPr/>
        </p:nvSpPr>
        <p:spPr bwMode="gray">
          <a:xfrm>
            <a:off x="665032" y="5098411"/>
            <a:ext cx="779289" cy="84750"/>
          </a:xfrm>
          <a:prstGeom prst="roundRect">
            <a:avLst/>
          </a:prstGeom>
          <a:solidFill>
            <a:srgbClr val="EC7061">
              <a:alpha val="8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圆角矩形 165"/>
          <p:cNvSpPr/>
          <p:nvPr/>
        </p:nvSpPr>
        <p:spPr bwMode="gray">
          <a:xfrm>
            <a:off x="665032" y="5206460"/>
            <a:ext cx="779289" cy="84750"/>
          </a:xfrm>
          <a:prstGeom prst="roundRect">
            <a:avLst/>
          </a:prstGeom>
          <a:solidFill>
            <a:srgbClr val="FFD17D">
              <a:alpha val="5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圆角矩形 166"/>
          <p:cNvSpPr/>
          <p:nvPr/>
        </p:nvSpPr>
        <p:spPr bwMode="gray">
          <a:xfrm>
            <a:off x="665032" y="5314510"/>
            <a:ext cx="779289" cy="84750"/>
          </a:xfrm>
          <a:prstGeom prst="roundRect">
            <a:avLst/>
          </a:prstGeom>
          <a:solidFill>
            <a:srgbClr val="1AABE2"/>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圆角矩形 167"/>
          <p:cNvSpPr/>
          <p:nvPr/>
        </p:nvSpPr>
        <p:spPr bwMode="gray">
          <a:xfrm>
            <a:off x="665032" y="5422560"/>
            <a:ext cx="779289" cy="84750"/>
          </a:xfrm>
          <a:prstGeom prst="roundRect">
            <a:avLst/>
          </a:prstGeom>
          <a:solidFill>
            <a:srgbClr val="1AABE2">
              <a:alpha val="70000"/>
            </a:srgbClr>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圆角矩形 168"/>
          <p:cNvSpPr/>
          <p:nvPr/>
        </p:nvSpPr>
        <p:spPr bwMode="gray">
          <a:xfrm>
            <a:off x="665032" y="5530609"/>
            <a:ext cx="779289" cy="84750"/>
          </a:xfrm>
          <a:prstGeom prst="roundRect">
            <a:avLst/>
          </a:prstGeom>
          <a:solidFill>
            <a:srgbClr val="EC7061">
              <a:alpha val="60000"/>
            </a:srgbClr>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圆角矩形 169"/>
          <p:cNvSpPr/>
          <p:nvPr/>
        </p:nvSpPr>
        <p:spPr bwMode="gray">
          <a:xfrm>
            <a:off x="665032" y="5638659"/>
            <a:ext cx="779289" cy="84750"/>
          </a:xfrm>
          <a:prstGeom prst="roundRect">
            <a:avLst/>
          </a:prstGeom>
          <a:solidFill>
            <a:schemeClr val="bg1"/>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1" name="文本框 303"/>
          <p:cNvSpPr txBox="1"/>
          <p:nvPr/>
        </p:nvSpPr>
        <p:spPr bwMode="gray">
          <a:xfrm>
            <a:off x="667284" y="4597268"/>
            <a:ext cx="779289" cy="276999"/>
          </a:xfrm>
          <a:prstGeom prst="rect">
            <a:avLst/>
          </a:prstGeom>
          <a:noFill/>
        </p:spPr>
        <p:txBody>
          <a:bodyPr wrap="square" rtlCol="0">
            <a:noAutofit/>
          </a:bodyPr>
          <a:lstStyle/>
          <a:p>
            <a:pPr algn="ct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FQ 1-8</a:t>
            </a:r>
          </a:p>
        </p:txBody>
      </p:sp>
      <p:sp>
        <p:nvSpPr>
          <p:cNvPr id="102" name="圆角矩形 121"/>
          <p:cNvSpPr/>
          <p:nvPr/>
        </p:nvSpPr>
        <p:spPr bwMode="gray">
          <a:xfrm>
            <a:off x="1817044" y="5095132"/>
            <a:ext cx="584467" cy="309271"/>
          </a:xfrm>
          <a:prstGeom prst="roundRect">
            <a:avLst>
              <a:gd name="adj" fmla="val 50000"/>
            </a:avLst>
          </a:prstGeom>
          <a:solidFill>
            <a:srgbClr val="56C4D2"/>
          </a:solidFill>
          <a:ln>
            <a:solidFill>
              <a:srgbClr val="56C4D2"/>
            </a:solid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3" name="矩形 102"/>
          <p:cNvSpPr/>
          <p:nvPr/>
        </p:nvSpPr>
        <p:spPr bwMode="gray">
          <a:xfrm>
            <a:off x="1915954" y="5111267"/>
            <a:ext cx="386644"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104" name="圆角矩形 121"/>
          <p:cNvSpPr/>
          <p:nvPr/>
        </p:nvSpPr>
        <p:spPr bwMode="gray">
          <a:xfrm>
            <a:off x="3965465" y="5095132"/>
            <a:ext cx="779289" cy="309271"/>
          </a:xfrm>
          <a:prstGeom prst="roundRect">
            <a:avLst>
              <a:gd name="adj" fmla="val 50000"/>
            </a:avLst>
          </a:prstGeom>
          <a:solidFill>
            <a:srgbClr val="56C4D2"/>
          </a:solidFill>
          <a:ln>
            <a:solidFill>
              <a:srgbClr val="56C4D2"/>
            </a:solidFill>
          </a:ln>
          <a:effectLst/>
          <a:extLst/>
        </p:spPr>
        <p:txBody>
          <a:bodyPr vert="horz" wrap="square" lIns="91035" tIns="45518" rIns="91035" bIns="45518" numCol="1" rtlCol="0" anchor="t" anchorCtr="0" compatLnSpc="1">
            <a:prstTxWarp prst="textNoShape">
              <a:avLst/>
            </a:prstTxWarp>
            <a:noAutofit/>
          </a:bodyPr>
          <a:lstStyle/>
          <a:p>
            <a:pPr defTabSz="912298"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5" name="矩形 104"/>
          <p:cNvSpPr/>
          <p:nvPr/>
        </p:nvSpPr>
        <p:spPr bwMode="gray">
          <a:xfrm>
            <a:off x="4047975" y="5111267"/>
            <a:ext cx="614271" cy="276999"/>
          </a:xfrm>
          <a:prstGeom prst="rect">
            <a:avLst/>
          </a:prstGeom>
        </p:spPr>
        <p:txBody>
          <a:bodyPr wrap="square" anchor="ctr">
            <a:noAutofit/>
          </a:bodyPr>
          <a:lstStyle/>
          <a:p>
            <a:pPr algn="ctr" fontAlgn="ctr"/>
            <a:r>
              <a:rPr lang="en-US" sz="120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rPr>
              <a:t>GQ/VI</a:t>
            </a:r>
          </a:p>
        </p:txBody>
      </p:sp>
      <p:sp>
        <p:nvSpPr>
          <p:cNvPr id="106" name="文本框 87066"/>
          <p:cNvSpPr txBox="1"/>
          <p:nvPr/>
        </p:nvSpPr>
        <p:spPr bwMode="gray">
          <a:xfrm>
            <a:off x="1623869" y="4653646"/>
            <a:ext cx="1852755" cy="646331"/>
          </a:xfrm>
          <a:prstGeom prst="rect">
            <a:avLst/>
          </a:prstGeom>
          <a:noFill/>
        </p:spPr>
        <p:txBody>
          <a:bodyPr wrap="square" rtlCol="0">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Default scheduling tree of a main interface</a:t>
            </a:r>
          </a:p>
        </p:txBody>
      </p:sp>
      <p:cxnSp>
        <p:nvCxnSpPr>
          <p:cNvPr id="107" name="直接箭头连接符 106"/>
          <p:cNvCxnSpPr>
            <a:stCxn id="102" idx="3"/>
            <a:endCxn id="104" idx="1"/>
          </p:cNvCxnSpPr>
          <p:nvPr/>
        </p:nvCxnSpPr>
        <p:spPr bwMode="gray">
          <a:xfrm>
            <a:off x="2401511" y="5249768"/>
            <a:ext cx="1563955" cy="0"/>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8" name="文本框 291"/>
          <p:cNvSpPr txBox="1"/>
          <p:nvPr/>
        </p:nvSpPr>
        <p:spPr bwMode="gray">
          <a:xfrm>
            <a:off x="2800213" y="5579421"/>
            <a:ext cx="2156543" cy="184666"/>
          </a:xfrm>
          <a:prstGeom prst="rect">
            <a:avLst/>
          </a:prstGeom>
          <a:noFill/>
        </p:spPr>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1000M – 200M = 800M</a:t>
            </a:r>
          </a:p>
        </p:txBody>
      </p:sp>
      <p:cxnSp>
        <p:nvCxnSpPr>
          <p:cNvPr id="109" name="直接箭头连接符 108"/>
          <p:cNvCxnSpPr>
            <a:stCxn id="96" idx="3"/>
            <a:endCxn id="102" idx="1"/>
          </p:cNvCxnSpPr>
          <p:nvPr/>
        </p:nvCxnSpPr>
        <p:spPr bwMode="gray">
          <a:xfrm>
            <a:off x="1444321" y="5248835"/>
            <a:ext cx="372723" cy="932"/>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0" name="文本框 87066"/>
          <p:cNvSpPr txBox="1"/>
          <p:nvPr/>
        </p:nvSpPr>
        <p:spPr bwMode="gray">
          <a:xfrm>
            <a:off x="1702867" y="3668085"/>
            <a:ext cx="2338798" cy="738664"/>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Each channelized sub-interface exclusively occupies a VI/GQ queue.</a:t>
            </a:r>
          </a:p>
        </p:txBody>
      </p:sp>
      <p:cxnSp>
        <p:nvCxnSpPr>
          <p:cNvPr id="111" name="直接箭头连接符 110"/>
          <p:cNvCxnSpPr>
            <a:stCxn id="85" idx="3"/>
            <a:endCxn id="90" idx="1"/>
          </p:cNvCxnSpPr>
          <p:nvPr/>
        </p:nvCxnSpPr>
        <p:spPr bwMode="gray">
          <a:xfrm>
            <a:off x="4744754" y="3506261"/>
            <a:ext cx="770767" cy="803087"/>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stCxn id="104" idx="3"/>
            <a:endCxn id="90" idx="1"/>
          </p:cNvCxnSpPr>
          <p:nvPr/>
        </p:nvCxnSpPr>
        <p:spPr bwMode="gray">
          <a:xfrm flipV="1">
            <a:off x="4744754" y="4309348"/>
            <a:ext cx="770767" cy="940419"/>
          </a:xfrm>
          <a:prstGeom prst="straightConnector1">
            <a:avLst/>
          </a:prstGeom>
          <a:ln w="952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3" name="弧形 87082"/>
          <p:cNvSpPr/>
          <p:nvPr/>
        </p:nvSpPr>
        <p:spPr bwMode="gray">
          <a:xfrm rot="10800000">
            <a:off x="5074782" y="3696660"/>
            <a:ext cx="340095" cy="1254976"/>
          </a:xfrm>
          <a:prstGeom prst="arc">
            <a:avLst>
              <a:gd name="adj1" fmla="val 2426651"/>
              <a:gd name="adj2" fmla="val 0"/>
            </a:avLst>
          </a:prstGeom>
          <a:noFill/>
          <a:ln w="9525">
            <a:solidFill>
              <a:srgbClr val="EC7061"/>
            </a:solidFill>
            <a:prstDash val="dash"/>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noAutofit/>
          </a:bodyP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4" name="文本框 308"/>
          <p:cNvSpPr txBox="1"/>
          <p:nvPr/>
        </p:nvSpPr>
        <p:spPr bwMode="gray">
          <a:xfrm>
            <a:off x="4955092" y="4162920"/>
            <a:ext cx="584467" cy="276999"/>
          </a:xfrm>
          <a:prstGeom prst="rect">
            <a:avLst/>
          </a:prstGeom>
          <a:noFill/>
        </p:spPr>
        <p:txBody>
          <a:bodyPr wrap="square" rtlCol="0" anchor="ctr">
            <a:noAutofit/>
          </a:bodyPr>
          <a:lstStyle/>
          <a:p>
            <a:pPr fontAlgn="ctr"/>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WRR</a:t>
            </a:r>
          </a:p>
        </p:txBody>
      </p:sp>
      <p:sp>
        <p:nvSpPr>
          <p:cNvPr id="115" name="文本框 291"/>
          <p:cNvSpPr txBox="1"/>
          <p:nvPr/>
        </p:nvSpPr>
        <p:spPr bwMode="gray">
          <a:xfrm>
            <a:off x="5477753" y="4666065"/>
            <a:ext cx="660002" cy="184666"/>
          </a:xfrm>
          <a:prstGeom prst="rect">
            <a:avLst/>
          </a:prstGeom>
          <a:noFill/>
        </p:spPr>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mn-ea"/>
                <a:sym typeface="Huawei Sans" panose="020C0503030203020204" pitchFamily="34" charset="0"/>
              </a:rPr>
              <a:t>1000 M</a:t>
            </a:r>
          </a:p>
        </p:txBody>
      </p:sp>
      <p:sp>
        <p:nvSpPr>
          <p:cNvPr id="63" name="五边形 31"/>
          <p:cNvSpPr/>
          <p:nvPr/>
        </p:nvSpPr>
        <p:spPr bwMode="gray">
          <a:xfrm>
            <a:off x="7783895" y="125880"/>
            <a:ext cx="746837" cy="213118"/>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燕尾形 32"/>
          <p:cNvSpPr/>
          <p:nvPr/>
        </p:nvSpPr>
        <p:spPr bwMode="gray">
          <a:xfrm>
            <a:off x="11001093" y="125880"/>
            <a:ext cx="746841"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燕尾形 33"/>
          <p:cNvSpPr/>
          <p:nvPr/>
        </p:nvSpPr>
        <p:spPr bwMode="gray">
          <a:xfrm>
            <a:off x="8454508" y="125878"/>
            <a:ext cx="2632438" cy="213118"/>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1590097899"/>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a:spLocks noGrp="1"/>
          </p:cNvSpPr>
          <p:nvPr>
            <p:ph type="title"/>
          </p:nvPr>
        </p:nvSpPr>
        <p:spPr bwMode="gray"/>
        <p:txBody>
          <a:bodyPr/>
          <a:lstStyle/>
          <a:p>
            <a:r>
              <a:rPr lang="en-US" dirty="0" err="1"/>
              <a:t>FlexE</a:t>
            </a:r>
            <a:r>
              <a:rPr lang="en-US" dirty="0"/>
              <a:t>: Delivering Isolation and Deterministic Delay Assurance Based on Independent Resources</a:t>
            </a:r>
          </a:p>
        </p:txBody>
      </p:sp>
      <p:sp>
        <p:nvSpPr>
          <p:cNvPr id="3" name="文本占位符 2"/>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Flexible Ethernet (</a:t>
            </a:r>
            <a:r>
              <a:rPr lang="en-US" sz="1400" dirty="0" err="1">
                <a:sym typeface="Huawei Sans" panose="020C0503030203020204" pitchFamily="34" charset="0"/>
              </a:rPr>
              <a:t>FlexE</a:t>
            </a:r>
            <a:r>
              <a:rPr lang="en-US" sz="1400" dirty="0">
                <a:sym typeface="Huawei Sans" panose="020C0503030203020204" pitchFamily="34" charset="0"/>
              </a:rPr>
              <a:t>) is a new technology introduced between the MAC and PHY layers. It is a lightweight enhanced technology for IP networks and is compatible with the existing Ethernet standard and </a:t>
            </a:r>
            <a:r>
              <a:rPr lang="en-US" sz="1400" dirty="0" err="1">
                <a:sym typeface="Huawei Sans" panose="020C0503030203020204" pitchFamily="34" charset="0"/>
              </a:rPr>
              <a:t>QoS</a:t>
            </a:r>
            <a:r>
              <a:rPr lang="en-US" sz="1400" dirty="0">
                <a:sym typeface="Huawei Sans" panose="020C0503030203020204" pitchFamily="34" charset="0"/>
              </a:rPr>
              <a:t> capabilities.</a:t>
            </a:r>
          </a:p>
          <a:p>
            <a:pPr>
              <a:lnSpc>
                <a:spcPct val="120000"/>
              </a:lnSpc>
            </a:pPr>
            <a:r>
              <a:rPr lang="en-US" sz="1400" dirty="0">
                <a:sym typeface="Huawei Sans" panose="020C0503030203020204" pitchFamily="34" charset="0"/>
              </a:rPr>
              <a:t>It provides isolated </a:t>
            </a:r>
            <a:r>
              <a:rPr lang="en-US" sz="1400" dirty="0" err="1">
                <a:sym typeface="Huawei Sans" panose="020C0503030203020204" pitchFamily="34" charset="0"/>
              </a:rPr>
              <a:t>FlexE</a:t>
            </a:r>
            <a:r>
              <a:rPr lang="en-US" sz="1400" dirty="0">
                <a:sym typeface="Huawei Sans" panose="020C0503030203020204" pitchFamily="34" charset="0"/>
              </a:rPr>
              <a:t> interface links, enabling one network to carry different types of services.</a:t>
            </a:r>
          </a:p>
          <a:p>
            <a:pPr>
              <a:lnSpc>
                <a:spcPct val="120000"/>
              </a:lnSpc>
            </a:pPr>
            <a:r>
              <a:rPr lang="en-US" sz="1400" dirty="0">
                <a:sym typeface="Huawei Sans" panose="020C0503030203020204" pitchFamily="34" charset="0"/>
              </a:rPr>
              <a:t>It provides an independent P2P time division multiplexing (TDM) tunnel for each service, meeting isolation and deterministic delay requirements.</a:t>
            </a:r>
          </a:p>
          <a:p>
            <a:pPr>
              <a:lnSpc>
                <a:spcPct val="120000"/>
              </a:lnSpc>
            </a:pPr>
            <a:endParaRPr lang="en-US" altLang="zh-CN" sz="1400" dirty="0">
              <a:sym typeface="Huawei Sans" panose="020C0503030203020204" pitchFamily="34" charset="0"/>
            </a:endParaRPr>
          </a:p>
        </p:txBody>
      </p:sp>
      <p:sp>
        <p:nvSpPr>
          <p:cNvPr id="229" name="圆柱形 228"/>
          <p:cNvSpPr/>
          <p:nvPr/>
        </p:nvSpPr>
        <p:spPr bwMode="gray">
          <a:xfrm rot="16200000">
            <a:off x="7755643" y="2174714"/>
            <a:ext cx="2291181" cy="4283616"/>
          </a:xfrm>
          <a:prstGeom prst="can">
            <a:avLst>
              <a:gd name="adj" fmla="val 17508"/>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矩形 229"/>
          <p:cNvSpPr/>
          <p:nvPr/>
        </p:nvSpPr>
        <p:spPr bwMode="gray">
          <a:xfrm rot="16200000">
            <a:off x="10169658" y="4148718"/>
            <a:ext cx="576170" cy="184666"/>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Low delay</a:t>
            </a:r>
          </a:p>
        </p:txBody>
      </p:sp>
      <p:sp>
        <p:nvSpPr>
          <p:cNvPr id="231" name="圆柱形 230"/>
          <p:cNvSpPr/>
          <p:nvPr/>
        </p:nvSpPr>
        <p:spPr bwMode="gray">
          <a:xfrm rot="16200000">
            <a:off x="8333944" y="2124827"/>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圆柱形 231"/>
          <p:cNvSpPr/>
          <p:nvPr/>
        </p:nvSpPr>
        <p:spPr bwMode="gray">
          <a:xfrm rot="16200000">
            <a:off x="8339703" y="3464527"/>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TextBox 212"/>
          <p:cNvSpPr txBox="1"/>
          <p:nvPr/>
        </p:nvSpPr>
        <p:spPr bwMode="gray">
          <a:xfrm>
            <a:off x="9440239" y="4784138"/>
            <a:ext cx="665124"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TDM switching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9" name="组合 226"/>
          <p:cNvGrpSpPr/>
          <p:nvPr/>
        </p:nvGrpSpPr>
        <p:grpSpPr bwMode="gray">
          <a:xfrm>
            <a:off x="7367069" y="3403989"/>
            <a:ext cx="1957442" cy="434789"/>
            <a:chOff x="7917165" y="1798329"/>
            <a:chExt cx="2062918" cy="477902"/>
          </a:xfrm>
        </p:grpSpPr>
        <p:sp>
          <p:nvSpPr>
            <p:cNvPr id="240" name="Freeform 152" descr="Dark vertical"/>
            <p:cNvSpPr>
              <a:spLocks/>
            </p:cNvSpPr>
            <p:nvPr/>
          </p:nvSpPr>
          <p:spPr bwMode="gray">
            <a:xfrm flipV="1">
              <a:off x="7917166" y="1798329"/>
              <a:ext cx="2062917" cy="324801"/>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pattFill prst="dkVert">
              <a:fgClr>
                <a:srgbClr val="33CCCC"/>
              </a:fgClr>
              <a:bgClr>
                <a:schemeClr val="bg1"/>
              </a:bgClr>
            </a:pattFill>
            <a:ln w="3175" cap="flat" cmpd="sng">
              <a:solidFill>
                <a:srgbClr val="33CCCC"/>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41" name="Freeform 151" descr="Dark vertical"/>
            <p:cNvSpPr>
              <a:spLocks/>
            </p:cNvSpPr>
            <p:nvPr/>
          </p:nvSpPr>
          <p:spPr bwMode="gray">
            <a:xfrm>
              <a:off x="7917165" y="1973895"/>
              <a:ext cx="2062917" cy="302336"/>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pattFill prst="dkVert">
              <a:fgClr>
                <a:srgbClr val="00B0F0"/>
              </a:fgClr>
              <a:bgClr>
                <a:srgbClr val="CCECFF"/>
              </a:bgClr>
            </a:pattFill>
            <a:ln w="3175" cap="flat" cmpd="sng">
              <a:solidFill>
                <a:srgbClr val="00B0F0"/>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242" name="矩形 241"/>
          <p:cNvSpPr/>
          <p:nvPr/>
        </p:nvSpPr>
        <p:spPr bwMode="gray">
          <a:xfrm rot="16200000">
            <a:off x="9999161" y="3537183"/>
            <a:ext cx="917167" cy="184666"/>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sp>
        <p:nvSpPr>
          <p:cNvPr id="243" name="TextBox 229"/>
          <p:cNvSpPr txBox="1"/>
          <p:nvPr/>
        </p:nvSpPr>
        <p:spPr bwMode="gray">
          <a:xfrm>
            <a:off x="9267083" y="3388728"/>
            <a:ext cx="1011436"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矩形 244"/>
          <p:cNvSpPr/>
          <p:nvPr/>
        </p:nvSpPr>
        <p:spPr bwMode="gray">
          <a:xfrm>
            <a:off x="6842476" y="4780802"/>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10G</a:t>
            </a:r>
          </a:p>
        </p:txBody>
      </p:sp>
      <p:sp>
        <p:nvSpPr>
          <p:cNvPr id="246" name="矩形 245"/>
          <p:cNvSpPr/>
          <p:nvPr/>
        </p:nvSpPr>
        <p:spPr bwMode="gray">
          <a:xfrm>
            <a:off x="6884606" y="3422455"/>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80G</a:t>
            </a:r>
          </a:p>
        </p:txBody>
      </p:sp>
      <p:sp>
        <p:nvSpPr>
          <p:cNvPr id="247" name="矩形 246"/>
          <p:cNvSpPr/>
          <p:nvPr/>
        </p:nvSpPr>
        <p:spPr bwMode="gray">
          <a:xfrm rot="16200000">
            <a:off x="10001344" y="4728713"/>
            <a:ext cx="1097465" cy="369332"/>
          </a:xfrm>
          <a:prstGeom prst="rect">
            <a:avLst/>
          </a:prstGeom>
        </p:spPr>
        <p:txBody>
          <a:bodyPr wrap="square" lIns="0" tIns="0" rIns="0" bIns="0" anchor="ctr">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Deterministic delay</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圆柱形 247"/>
          <p:cNvSpPr/>
          <p:nvPr/>
        </p:nvSpPr>
        <p:spPr bwMode="gray">
          <a:xfrm rot="16200000">
            <a:off x="8339703" y="2813542"/>
            <a:ext cx="579718" cy="2993114"/>
          </a:xfrm>
          <a:prstGeom prst="can">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TextBox 212"/>
          <p:cNvSpPr txBox="1"/>
          <p:nvPr/>
        </p:nvSpPr>
        <p:spPr bwMode="gray">
          <a:xfrm>
            <a:off x="9267083" y="4143202"/>
            <a:ext cx="1011436"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0" name="组合 223"/>
          <p:cNvGrpSpPr/>
          <p:nvPr/>
        </p:nvGrpSpPr>
        <p:grpSpPr bwMode="gray">
          <a:xfrm>
            <a:off x="7372828" y="4092704"/>
            <a:ext cx="1957442" cy="434788"/>
            <a:chOff x="7917164" y="2931791"/>
            <a:chExt cx="1957442" cy="463752"/>
          </a:xfrm>
        </p:grpSpPr>
        <p:sp>
          <p:nvSpPr>
            <p:cNvPr id="251" name="Freeform 152" descr="Dark vertical"/>
            <p:cNvSpPr>
              <a:spLocks/>
            </p:cNvSpPr>
            <p:nvPr/>
          </p:nvSpPr>
          <p:spPr bwMode="gray">
            <a:xfrm flipV="1">
              <a:off x="7917165" y="2931791"/>
              <a:ext cx="1957441" cy="315185"/>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solidFill>
              <a:srgbClr val="33CCCC"/>
            </a:solidFill>
            <a:ln w="3175" cap="flat" cmpd="sng">
              <a:no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252" name="Freeform 151" descr="Dark vertical"/>
            <p:cNvSpPr>
              <a:spLocks/>
            </p:cNvSpPr>
            <p:nvPr/>
          </p:nvSpPr>
          <p:spPr bwMode="gray">
            <a:xfrm>
              <a:off x="7917164" y="3102158"/>
              <a:ext cx="1957441" cy="293385"/>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solidFill>
              <a:srgbClr val="00B0F0"/>
            </a:solidFill>
            <a:ln w="3175" cap="flat" cmpd="sng">
              <a:no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253" name="矩形 252"/>
          <p:cNvSpPr/>
          <p:nvPr/>
        </p:nvSpPr>
        <p:spPr bwMode="gray">
          <a:xfrm>
            <a:off x="6828089" y="4129817"/>
            <a:ext cx="589284" cy="369332"/>
          </a:xfrm>
          <a:prstGeom prst="rect">
            <a:avLst/>
          </a:prstGeom>
        </p:spPr>
        <p:txBody>
          <a:bodyPr wrap="square">
            <a:noAutofit/>
          </a:bodyPr>
          <a:lstStyle/>
          <a:p>
            <a:pPr fontAlgn="ctr">
              <a:lnSpc>
                <a:spcPct val="150000"/>
              </a:lnSpc>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10G</a:t>
            </a:r>
          </a:p>
        </p:txBody>
      </p:sp>
      <p:sp>
        <p:nvSpPr>
          <p:cNvPr id="254" name="矩形 253"/>
          <p:cNvSpPr/>
          <p:nvPr/>
        </p:nvSpPr>
        <p:spPr bwMode="gray">
          <a:xfrm>
            <a:off x="7458440" y="4731960"/>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矩形 254"/>
          <p:cNvSpPr/>
          <p:nvPr/>
        </p:nvSpPr>
        <p:spPr bwMode="gray">
          <a:xfrm>
            <a:off x="7458440" y="4852069"/>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矩形 255"/>
          <p:cNvSpPr/>
          <p:nvPr/>
        </p:nvSpPr>
        <p:spPr bwMode="gray">
          <a:xfrm>
            <a:off x="7473497" y="5109195"/>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矩形 256"/>
          <p:cNvSpPr/>
          <p:nvPr/>
        </p:nvSpPr>
        <p:spPr bwMode="gray">
          <a:xfrm>
            <a:off x="7458440" y="4976448"/>
            <a:ext cx="1866071" cy="48842"/>
          </a:xfrm>
          <a:prstGeom prst="rect">
            <a:avLst/>
          </a:prstGeom>
          <a:solidFill>
            <a:schemeClr val="bg1">
              <a:lumMod val="85000"/>
            </a:schemeClr>
          </a:solidFill>
          <a:ln w="9525">
            <a:solidFill>
              <a:schemeClr val="bg1">
                <a:lumMod val="75000"/>
              </a:schemeClr>
            </a:solidFill>
            <a:tailEnd type="triangle"/>
          </a:ln>
          <a:effectLst/>
          <a:extLst/>
        </p:spPr>
        <p:txBody>
          <a:bodyPr wrap="square" rtlCol="0" anchor="ctr">
            <a:noAutofit/>
          </a:bodyPr>
          <a:lstStyle/>
          <a:p>
            <a:pPr algn="ctr" fontAlgn="ctr"/>
            <a:endParaRPr lang="en-US" altLang="zh-CN" sz="16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540789" y="3556663"/>
            <a:ext cx="1124267" cy="1018243"/>
            <a:chOff x="1198672" y="3624157"/>
            <a:chExt cx="906502" cy="1018243"/>
          </a:xfrm>
        </p:grpSpPr>
        <p:sp>
          <p:nvSpPr>
            <p:cNvPr id="269" name="圆角矩形 268"/>
            <p:cNvSpPr/>
            <p:nvPr/>
          </p:nvSpPr>
          <p:spPr bwMode="gray">
            <a:xfrm>
              <a:off x="1198672" y="4143720"/>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a:t>
              </a:r>
            </a:p>
          </p:txBody>
        </p:sp>
        <p:sp>
          <p:nvSpPr>
            <p:cNvPr id="270" name="圆角矩形 269"/>
            <p:cNvSpPr/>
            <p:nvPr/>
          </p:nvSpPr>
          <p:spPr bwMode="gray">
            <a:xfrm>
              <a:off x="1198672" y="4390400"/>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a:t>
              </a:r>
            </a:p>
          </p:txBody>
        </p:sp>
        <p:sp>
          <p:nvSpPr>
            <p:cNvPr id="274" name="圆角矩形 273"/>
            <p:cNvSpPr/>
            <p:nvPr/>
          </p:nvSpPr>
          <p:spPr bwMode="gray">
            <a:xfrm>
              <a:off x="1198672" y="3624157"/>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77" name="圆角矩形 276"/>
            <p:cNvSpPr/>
            <p:nvPr/>
          </p:nvSpPr>
          <p:spPr bwMode="gray">
            <a:xfrm>
              <a:off x="1198672" y="3888748"/>
              <a:ext cx="906502"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scheduling</a:t>
              </a:r>
            </a:p>
          </p:txBody>
        </p:sp>
      </p:grpSp>
      <p:grpSp>
        <p:nvGrpSpPr>
          <p:cNvPr id="6" name="组合 5"/>
          <p:cNvGrpSpPr/>
          <p:nvPr/>
        </p:nvGrpSpPr>
        <p:grpSpPr bwMode="gray">
          <a:xfrm>
            <a:off x="10796572" y="3395794"/>
            <a:ext cx="912630" cy="1713401"/>
            <a:chOff x="3148678" y="3724331"/>
            <a:chExt cx="912630" cy="1256197"/>
          </a:xfrm>
        </p:grpSpPr>
        <p:sp>
          <p:nvSpPr>
            <p:cNvPr id="271" name="圆角矩形 270"/>
            <p:cNvSpPr/>
            <p:nvPr/>
          </p:nvSpPr>
          <p:spPr bwMode="gray">
            <a:xfrm>
              <a:off x="3148678" y="4228120"/>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b="1" dirty="0" err="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圆角矩形 271"/>
            <p:cNvSpPr/>
            <p:nvPr/>
          </p:nvSpPr>
          <p:spPr bwMode="gray">
            <a:xfrm>
              <a:off x="3148678" y="4470190"/>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a:t>
              </a:r>
            </a:p>
          </p:txBody>
        </p:sp>
        <p:sp>
          <p:nvSpPr>
            <p:cNvPr id="273" name="圆角矩形 272"/>
            <p:cNvSpPr/>
            <p:nvPr/>
          </p:nvSpPr>
          <p:spPr bwMode="gray">
            <a:xfrm>
              <a:off x="3148678" y="4728528"/>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a:t>
              </a:r>
            </a:p>
          </p:txBody>
        </p:sp>
        <p:sp>
          <p:nvSpPr>
            <p:cNvPr id="278" name="圆角矩形 277"/>
            <p:cNvSpPr/>
            <p:nvPr/>
          </p:nvSpPr>
          <p:spPr bwMode="gray">
            <a:xfrm>
              <a:off x="3148678" y="3724331"/>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281" name="圆角矩形 280"/>
            <p:cNvSpPr/>
            <p:nvPr/>
          </p:nvSpPr>
          <p:spPr bwMode="gray">
            <a:xfrm>
              <a:off x="3148678" y="3972951"/>
              <a:ext cx="912630" cy="252000"/>
            </a:xfrm>
            <a:prstGeom prst="roundRect">
              <a:avLst/>
            </a:prstGeom>
            <a:noFill/>
            <a:ln w="9525">
              <a:solidFill>
                <a:schemeClr val="tx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rtlCol="0" anchor="ctr">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scheduling</a:t>
              </a:r>
            </a:p>
          </p:txBody>
        </p:sp>
      </p:grpSp>
      <p:sp>
        <p:nvSpPr>
          <p:cNvPr id="64" name="圆柱形 63"/>
          <p:cNvSpPr/>
          <p:nvPr/>
        </p:nvSpPr>
        <p:spPr bwMode="gray">
          <a:xfrm rot="16200000">
            <a:off x="2819447" y="2419713"/>
            <a:ext cx="1133087" cy="3383778"/>
          </a:xfrm>
          <a:prstGeom prst="can">
            <a:avLst>
              <a:gd name="adj" fmla="val 25914"/>
            </a:avLst>
          </a:prstGeom>
          <a:solidFill>
            <a:srgbClr val="4BB2FF">
              <a:alpha val="8000"/>
            </a:srgbClr>
          </a:solidFill>
          <a:ln w="9525" cap="flat" cmpd="sng" algn="ctr">
            <a:solidFill>
              <a:schemeClr val="bg1"/>
            </a:solidFill>
            <a:prstDash val="solid"/>
            <a:round/>
            <a:headEnd type="none" w="med" len="med"/>
            <a:tailEnd type="none" w="med" len="med"/>
          </a:ln>
          <a:effectLst/>
        </p:spPr>
        <p:txBody>
          <a:bodyPr vert="horz" wrap="square" lIns="96768" tIns="48384" rIns="96768" bIns="48384" numCol="1" rtlCol="0" anchor="t" anchorCtr="0" compatLnSpc="1">
            <a:prstTxWarp prst="textNoShape">
              <a:avLst/>
            </a:prstTxWarp>
            <a:noAutofit/>
          </a:bodyPr>
          <a:lstStyle/>
          <a:p>
            <a:pPr algn="ctr" defTabSz="967801" fontAlgn="ctr">
              <a:spcBef>
                <a:spcPct val="0"/>
              </a:spcBef>
              <a:spcAft>
                <a:spcPct val="0"/>
              </a:spcAft>
            </a:pP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226"/>
          <p:cNvGrpSpPr/>
          <p:nvPr/>
        </p:nvGrpSpPr>
        <p:grpSpPr bwMode="gray">
          <a:xfrm>
            <a:off x="2153252" y="3695656"/>
            <a:ext cx="2215135" cy="709771"/>
            <a:chOff x="7917165" y="1798329"/>
            <a:chExt cx="2062918" cy="477902"/>
          </a:xfrm>
        </p:grpSpPr>
        <p:sp>
          <p:nvSpPr>
            <p:cNvPr id="66" name="Freeform 152" descr="Dark vertical"/>
            <p:cNvSpPr>
              <a:spLocks/>
            </p:cNvSpPr>
            <p:nvPr/>
          </p:nvSpPr>
          <p:spPr bwMode="gray">
            <a:xfrm flipV="1">
              <a:off x="7917166" y="1798329"/>
              <a:ext cx="2062917" cy="324801"/>
            </a:xfrm>
            <a:custGeom>
              <a:avLst/>
              <a:gdLst>
                <a:gd name="T0" fmla="*/ 5 w 1042"/>
                <a:gd name="T1" fmla="*/ 152 h 152"/>
                <a:gd name="T2" fmla="*/ 0 w 1042"/>
                <a:gd name="T3" fmla="*/ 118 h 152"/>
                <a:gd name="T4" fmla="*/ 57 w 1042"/>
                <a:gd name="T5" fmla="*/ 79 h 152"/>
                <a:gd name="T6" fmla="*/ 137 w 1042"/>
                <a:gd name="T7" fmla="*/ 84 h 152"/>
                <a:gd name="T8" fmla="*/ 142 w 1042"/>
                <a:gd name="T9" fmla="*/ 14 h 152"/>
                <a:gd name="T10" fmla="*/ 186 w 1042"/>
                <a:gd name="T11" fmla="*/ 18 h 152"/>
                <a:gd name="T12" fmla="*/ 198 w 1042"/>
                <a:gd name="T13" fmla="*/ 68 h 152"/>
                <a:gd name="T14" fmla="*/ 246 w 1042"/>
                <a:gd name="T15" fmla="*/ 54 h 152"/>
                <a:gd name="T16" fmla="*/ 268 w 1042"/>
                <a:gd name="T17" fmla="*/ 86 h 152"/>
                <a:gd name="T18" fmla="*/ 298 w 1042"/>
                <a:gd name="T19" fmla="*/ 90 h 152"/>
                <a:gd name="T20" fmla="*/ 382 w 1042"/>
                <a:gd name="T21" fmla="*/ 78 h 152"/>
                <a:gd name="T22" fmla="*/ 398 w 1042"/>
                <a:gd name="T23" fmla="*/ 50 h 152"/>
                <a:gd name="T24" fmla="*/ 422 w 1042"/>
                <a:gd name="T25" fmla="*/ 12 h 152"/>
                <a:gd name="T26" fmla="*/ 484 w 1042"/>
                <a:gd name="T27" fmla="*/ 12 h 152"/>
                <a:gd name="T28" fmla="*/ 562 w 1042"/>
                <a:gd name="T29" fmla="*/ 72 h 152"/>
                <a:gd name="T30" fmla="*/ 584 w 1042"/>
                <a:gd name="T31" fmla="*/ 62 h 152"/>
                <a:gd name="T32" fmla="*/ 598 w 1042"/>
                <a:gd name="T33" fmla="*/ 18 h 152"/>
                <a:gd name="T34" fmla="*/ 682 w 1042"/>
                <a:gd name="T35" fmla="*/ 12 h 152"/>
                <a:gd name="T36" fmla="*/ 716 w 1042"/>
                <a:gd name="T37" fmla="*/ 66 h 152"/>
                <a:gd name="T38" fmla="*/ 758 w 1042"/>
                <a:gd name="T39" fmla="*/ 92 h 152"/>
                <a:gd name="T40" fmla="*/ 820 w 1042"/>
                <a:gd name="T41" fmla="*/ 66 h 152"/>
                <a:gd name="T42" fmla="*/ 862 w 1042"/>
                <a:gd name="T43" fmla="*/ 10 h 152"/>
                <a:gd name="T44" fmla="*/ 922 w 1042"/>
                <a:gd name="T45" fmla="*/ 10 h 152"/>
                <a:gd name="T46" fmla="*/ 956 w 1042"/>
                <a:gd name="T47" fmla="*/ 34 h 152"/>
                <a:gd name="T48" fmla="*/ 1004 w 1042"/>
                <a:gd name="T49" fmla="*/ 7 h 152"/>
                <a:gd name="T50" fmla="*/ 1042 w 1042"/>
                <a:gd name="T51" fmla="*/ 36 h 152"/>
                <a:gd name="T52" fmla="*/ 1038 w 1042"/>
                <a:gd name="T53" fmla="*/ 116 h 152"/>
                <a:gd name="T54" fmla="*/ 1039 w 1042"/>
                <a:gd name="T55" fmla="*/ 150 h 152"/>
                <a:gd name="T56" fmla="*/ 5 w 1042"/>
                <a:gd name="T57" fmla="*/ 152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2"/>
                <a:gd name="T88" fmla="*/ 0 h 152"/>
                <a:gd name="T89" fmla="*/ 1042 w 1042"/>
                <a:gd name="T90" fmla="*/ 152 h 152"/>
                <a:gd name="connsiteX0" fmla="*/ 16 w 9968"/>
                <a:gd name="connsiteY0" fmla="*/ 11513 h 11513"/>
                <a:gd name="connsiteX1" fmla="*/ 611 w 9968"/>
                <a:gd name="connsiteY1" fmla="*/ 1513 h 11513"/>
                <a:gd name="connsiteX2" fmla="*/ 515 w 9968"/>
                <a:gd name="connsiteY2" fmla="*/ 6710 h 11513"/>
                <a:gd name="connsiteX3" fmla="*/ 1283 w 9968"/>
                <a:gd name="connsiteY3" fmla="*/ 7039 h 11513"/>
                <a:gd name="connsiteX4" fmla="*/ 1331 w 9968"/>
                <a:gd name="connsiteY4" fmla="*/ 2434 h 11513"/>
                <a:gd name="connsiteX5" fmla="*/ 1753 w 9968"/>
                <a:gd name="connsiteY5" fmla="*/ 2697 h 11513"/>
                <a:gd name="connsiteX6" fmla="*/ 1868 w 9968"/>
                <a:gd name="connsiteY6" fmla="*/ 5987 h 11513"/>
                <a:gd name="connsiteX7" fmla="*/ 2329 w 9968"/>
                <a:gd name="connsiteY7" fmla="*/ 5066 h 11513"/>
                <a:gd name="connsiteX8" fmla="*/ 2540 w 9968"/>
                <a:gd name="connsiteY8" fmla="*/ 7171 h 11513"/>
                <a:gd name="connsiteX9" fmla="*/ 2828 w 9968"/>
                <a:gd name="connsiteY9" fmla="*/ 7434 h 11513"/>
                <a:gd name="connsiteX10" fmla="*/ 3634 w 9968"/>
                <a:gd name="connsiteY10" fmla="*/ 6645 h 11513"/>
                <a:gd name="connsiteX11" fmla="*/ 3788 w 9968"/>
                <a:gd name="connsiteY11" fmla="*/ 4802 h 11513"/>
                <a:gd name="connsiteX12" fmla="*/ 4018 w 9968"/>
                <a:gd name="connsiteY12" fmla="*/ 2302 h 11513"/>
                <a:gd name="connsiteX13" fmla="*/ 4613 w 9968"/>
                <a:gd name="connsiteY13" fmla="*/ 2302 h 11513"/>
                <a:gd name="connsiteX14" fmla="*/ 5361 w 9968"/>
                <a:gd name="connsiteY14" fmla="*/ 6250 h 11513"/>
                <a:gd name="connsiteX15" fmla="*/ 5573 w 9968"/>
                <a:gd name="connsiteY15" fmla="*/ 5592 h 11513"/>
                <a:gd name="connsiteX16" fmla="*/ 5707 w 9968"/>
                <a:gd name="connsiteY16" fmla="*/ 2697 h 11513"/>
                <a:gd name="connsiteX17" fmla="*/ 6513 w 9968"/>
                <a:gd name="connsiteY17" fmla="*/ 2302 h 11513"/>
                <a:gd name="connsiteX18" fmla="*/ 6839 w 9968"/>
                <a:gd name="connsiteY18" fmla="*/ 5855 h 11513"/>
                <a:gd name="connsiteX19" fmla="*/ 7242 w 9968"/>
                <a:gd name="connsiteY19" fmla="*/ 7566 h 11513"/>
                <a:gd name="connsiteX20" fmla="*/ 7837 w 9968"/>
                <a:gd name="connsiteY20" fmla="*/ 5855 h 11513"/>
                <a:gd name="connsiteX21" fmla="*/ 8241 w 9968"/>
                <a:gd name="connsiteY21" fmla="*/ 2171 h 11513"/>
                <a:gd name="connsiteX22" fmla="*/ 8816 w 9968"/>
                <a:gd name="connsiteY22" fmla="*/ 2171 h 11513"/>
                <a:gd name="connsiteX23" fmla="*/ 9143 w 9968"/>
                <a:gd name="connsiteY23" fmla="*/ 3750 h 11513"/>
                <a:gd name="connsiteX24" fmla="*/ 9603 w 9968"/>
                <a:gd name="connsiteY24" fmla="*/ 1974 h 11513"/>
                <a:gd name="connsiteX25" fmla="*/ 9968 w 9968"/>
                <a:gd name="connsiteY25" fmla="*/ 3881 h 11513"/>
                <a:gd name="connsiteX26" fmla="*/ 9930 w 9968"/>
                <a:gd name="connsiteY26" fmla="*/ 9145 h 11513"/>
                <a:gd name="connsiteX27" fmla="*/ 9939 w 9968"/>
                <a:gd name="connsiteY27" fmla="*/ 11381 h 11513"/>
                <a:gd name="connsiteX28" fmla="*/ 16 w 9968"/>
                <a:gd name="connsiteY28" fmla="*/ 11513 h 11513"/>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239 w 10223"/>
                <a:gd name="connsiteY0" fmla="*/ 10000 h 10000"/>
                <a:gd name="connsiteX1" fmla="*/ 0 w 10223"/>
                <a:gd name="connsiteY1" fmla="*/ 1314 h 10000"/>
                <a:gd name="connsiteX2" fmla="*/ 740 w 10223"/>
                <a:gd name="connsiteY2" fmla="*/ 5828 h 10000"/>
                <a:gd name="connsiteX3" fmla="*/ 1510 w 10223"/>
                <a:gd name="connsiteY3" fmla="*/ 6114 h 10000"/>
                <a:gd name="connsiteX4" fmla="*/ 1558 w 10223"/>
                <a:gd name="connsiteY4" fmla="*/ 2114 h 10000"/>
                <a:gd name="connsiteX5" fmla="*/ 1982 w 10223"/>
                <a:gd name="connsiteY5" fmla="*/ 2343 h 10000"/>
                <a:gd name="connsiteX6" fmla="*/ 2097 w 10223"/>
                <a:gd name="connsiteY6" fmla="*/ 5200 h 10000"/>
                <a:gd name="connsiteX7" fmla="*/ 2559 w 10223"/>
                <a:gd name="connsiteY7" fmla="*/ 4400 h 10000"/>
                <a:gd name="connsiteX8" fmla="*/ 2771 w 10223"/>
                <a:gd name="connsiteY8" fmla="*/ 6229 h 10000"/>
                <a:gd name="connsiteX9" fmla="*/ 3060 w 10223"/>
                <a:gd name="connsiteY9" fmla="*/ 6457 h 10000"/>
                <a:gd name="connsiteX10" fmla="*/ 3869 w 10223"/>
                <a:gd name="connsiteY10" fmla="*/ 5772 h 10000"/>
                <a:gd name="connsiteX11" fmla="*/ 4023 w 10223"/>
                <a:gd name="connsiteY11" fmla="*/ 4171 h 10000"/>
                <a:gd name="connsiteX12" fmla="*/ 4254 w 10223"/>
                <a:gd name="connsiteY12" fmla="*/ 1999 h 10000"/>
                <a:gd name="connsiteX13" fmla="*/ 4851 w 10223"/>
                <a:gd name="connsiteY13" fmla="*/ 1999 h 10000"/>
                <a:gd name="connsiteX14" fmla="*/ 5601 w 10223"/>
                <a:gd name="connsiteY14" fmla="*/ 5429 h 10000"/>
                <a:gd name="connsiteX15" fmla="*/ 5814 w 10223"/>
                <a:gd name="connsiteY15" fmla="*/ 4857 h 10000"/>
                <a:gd name="connsiteX16" fmla="*/ 5948 w 10223"/>
                <a:gd name="connsiteY16" fmla="*/ 2343 h 10000"/>
                <a:gd name="connsiteX17" fmla="*/ 6757 w 10223"/>
                <a:gd name="connsiteY17" fmla="*/ 1999 h 10000"/>
                <a:gd name="connsiteX18" fmla="*/ 7084 w 10223"/>
                <a:gd name="connsiteY18" fmla="*/ 5086 h 10000"/>
                <a:gd name="connsiteX19" fmla="*/ 7488 w 10223"/>
                <a:gd name="connsiteY19" fmla="*/ 6572 h 10000"/>
                <a:gd name="connsiteX20" fmla="*/ 8085 w 10223"/>
                <a:gd name="connsiteY20" fmla="*/ 5086 h 10000"/>
                <a:gd name="connsiteX21" fmla="*/ 8490 w 10223"/>
                <a:gd name="connsiteY21" fmla="*/ 1886 h 10000"/>
                <a:gd name="connsiteX22" fmla="*/ 9067 w 10223"/>
                <a:gd name="connsiteY22" fmla="*/ 1886 h 10000"/>
                <a:gd name="connsiteX23" fmla="*/ 9395 w 10223"/>
                <a:gd name="connsiteY23" fmla="*/ 3257 h 10000"/>
                <a:gd name="connsiteX24" fmla="*/ 9857 w 10223"/>
                <a:gd name="connsiteY24" fmla="*/ 1715 h 10000"/>
                <a:gd name="connsiteX25" fmla="*/ 10223 w 10223"/>
                <a:gd name="connsiteY25" fmla="*/ 3371 h 10000"/>
                <a:gd name="connsiteX26" fmla="*/ 10185 w 10223"/>
                <a:gd name="connsiteY26" fmla="*/ 7943 h 10000"/>
                <a:gd name="connsiteX27" fmla="*/ 10194 w 10223"/>
                <a:gd name="connsiteY27" fmla="*/ 9885 h 10000"/>
                <a:gd name="connsiteX28" fmla="*/ 239 w 10223"/>
                <a:gd name="connsiteY28" fmla="*/ 10000 h 10000"/>
                <a:gd name="connsiteX0" fmla="*/ 16 w 10239"/>
                <a:gd name="connsiteY0" fmla="*/ 10000 h 10000"/>
                <a:gd name="connsiteX1" fmla="*/ 16 w 10239"/>
                <a:gd name="connsiteY1" fmla="*/ 1314 h 10000"/>
                <a:gd name="connsiteX2" fmla="*/ 756 w 10239"/>
                <a:gd name="connsiteY2" fmla="*/ 5828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26 w 10239"/>
                <a:gd name="connsiteY3" fmla="*/ 6114 h 10000"/>
                <a:gd name="connsiteX4" fmla="*/ 1574 w 10239"/>
                <a:gd name="connsiteY4" fmla="*/ 2114 h 10000"/>
                <a:gd name="connsiteX5" fmla="*/ 1998 w 10239"/>
                <a:gd name="connsiteY5" fmla="*/ 2343 h 10000"/>
                <a:gd name="connsiteX6" fmla="*/ 2113 w 10239"/>
                <a:gd name="connsiteY6" fmla="*/ 5200 h 10000"/>
                <a:gd name="connsiteX7" fmla="*/ 2575 w 10239"/>
                <a:gd name="connsiteY7" fmla="*/ 4400 h 10000"/>
                <a:gd name="connsiteX8" fmla="*/ 2787 w 10239"/>
                <a:gd name="connsiteY8" fmla="*/ 6229 h 10000"/>
                <a:gd name="connsiteX9" fmla="*/ 3076 w 10239"/>
                <a:gd name="connsiteY9" fmla="*/ 6457 h 10000"/>
                <a:gd name="connsiteX10" fmla="*/ 3885 w 10239"/>
                <a:gd name="connsiteY10" fmla="*/ 5772 h 10000"/>
                <a:gd name="connsiteX11" fmla="*/ 4039 w 10239"/>
                <a:gd name="connsiteY11" fmla="*/ 4171 h 10000"/>
                <a:gd name="connsiteX12" fmla="*/ 4270 w 10239"/>
                <a:gd name="connsiteY12" fmla="*/ 1999 h 10000"/>
                <a:gd name="connsiteX13" fmla="*/ 4867 w 10239"/>
                <a:gd name="connsiteY13" fmla="*/ 1999 h 10000"/>
                <a:gd name="connsiteX14" fmla="*/ 5617 w 10239"/>
                <a:gd name="connsiteY14" fmla="*/ 5429 h 10000"/>
                <a:gd name="connsiteX15" fmla="*/ 5830 w 10239"/>
                <a:gd name="connsiteY15" fmla="*/ 4857 h 10000"/>
                <a:gd name="connsiteX16" fmla="*/ 5964 w 10239"/>
                <a:gd name="connsiteY16" fmla="*/ 2343 h 10000"/>
                <a:gd name="connsiteX17" fmla="*/ 6773 w 10239"/>
                <a:gd name="connsiteY17" fmla="*/ 1999 h 10000"/>
                <a:gd name="connsiteX18" fmla="*/ 7100 w 10239"/>
                <a:gd name="connsiteY18" fmla="*/ 5086 h 10000"/>
                <a:gd name="connsiteX19" fmla="*/ 7504 w 10239"/>
                <a:gd name="connsiteY19" fmla="*/ 6572 h 10000"/>
                <a:gd name="connsiteX20" fmla="*/ 8101 w 10239"/>
                <a:gd name="connsiteY20" fmla="*/ 5086 h 10000"/>
                <a:gd name="connsiteX21" fmla="*/ 8506 w 10239"/>
                <a:gd name="connsiteY21" fmla="*/ 1886 h 10000"/>
                <a:gd name="connsiteX22" fmla="*/ 9083 w 10239"/>
                <a:gd name="connsiteY22" fmla="*/ 1886 h 10000"/>
                <a:gd name="connsiteX23" fmla="*/ 9411 w 10239"/>
                <a:gd name="connsiteY23" fmla="*/ 3257 h 10000"/>
                <a:gd name="connsiteX24" fmla="*/ 9873 w 10239"/>
                <a:gd name="connsiteY24" fmla="*/ 1715 h 10000"/>
                <a:gd name="connsiteX25" fmla="*/ 10239 w 10239"/>
                <a:gd name="connsiteY25" fmla="*/ 3371 h 10000"/>
                <a:gd name="connsiteX26" fmla="*/ 10201 w 10239"/>
                <a:gd name="connsiteY26" fmla="*/ 7943 h 10000"/>
                <a:gd name="connsiteX27" fmla="*/ 10210 w 10239"/>
                <a:gd name="connsiteY27" fmla="*/ 9885 h 10000"/>
                <a:gd name="connsiteX28" fmla="*/ 16 w 10239"/>
                <a:gd name="connsiteY28" fmla="*/ 10000 h 10000"/>
                <a:gd name="connsiteX0" fmla="*/ 16 w 10239"/>
                <a:gd name="connsiteY0" fmla="*/ 10000 h 10000"/>
                <a:gd name="connsiteX1" fmla="*/ 16 w 10239"/>
                <a:gd name="connsiteY1" fmla="*/ 1314 h 10000"/>
                <a:gd name="connsiteX2" fmla="*/ 1481 w 10239"/>
                <a:gd name="connsiteY2" fmla="*/ 1314 h 10000"/>
                <a:gd name="connsiteX3" fmla="*/ 1574 w 10239"/>
                <a:gd name="connsiteY3" fmla="*/ 2114 h 10000"/>
                <a:gd name="connsiteX4" fmla="*/ 1998 w 10239"/>
                <a:gd name="connsiteY4" fmla="*/ 2343 h 10000"/>
                <a:gd name="connsiteX5" fmla="*/ 2113 w 10239"/>
                <a:gd name="connsiteY5" fmla="*/ 5200 h 10000"/>
                <a:gd name="connsiteX6" fmla="*/ 2575 w 10239"/>
                <a:gd name="connsiteY6" fmla="*/ 4400 h 10000"/>
                <a:gd name="connsiteX7" fmla="*/ 2787 w 10239"/>
                <a:gd name="connsiteY7" fmla="*/ 6229 h 10000"/>
                <a:gd name="connsiteX8" fmla="*/ 3076 w 10239"/>
                <a:gd name="connsiteY8" fmla="*/ 6457 h 10000"/>
                <a:gd name="connsiteX9" fmla="*/ 3885 w 10239"/>
                <a:gd name="connsiteY9" fmla="*/ 5772 h 10000"/>
                <a:gd name="connsiteX10" fmla="*/ 4039 w 10239"/>
                <a:gd name="connsiteY10" fmla="*/ 4171 h 10000"/>
                <a:gd name="connsiteX11" fmla="*/ 4270 w 10239"/>
                <a:gd name="connsiteY11" fmla="*/ 1999 h 10000"/>
                <a:gd name="connsiteX12" fmla="*/ 4867 w 10239"/>
                <a:gd name="connsiteY12" fmla="*/ 1999 h 10000"/>
                <a:gd name="connsiteX13" fmla="*/ 5617 w 10239"/>
                <a:gd name="connsiteY13" fmla="*/ 5429 h 10000"/>
                <a:gd name="connsiteX14" fmla="*/ 5830 w 10239"/>
                <a:gd name="connsiteY14" fmla="*/ 4857 h 10000"/>
                <a:gd name="connsiteX15" fmla="*/ 5964 w 10239"/>
                <a:gd name="connsiteY15" fmla="*/ 2343 h 10000"/>
                <a:gd name="connsiteX16" fmla="*/ 6773 w 10239"/>
                <a:gd name="connsiteY16" fmla="*/ 1999 h 10000"/>
                <a:gd name="connsiteX17" fmla="*/ 7100 w 10239"/>
                <a:gd name="connsiteY17" fmla="*/ 5086 h 10000"/>
                <a:gd name="connsiteX18" fmla="*/ 7504 w 10239"/>
                <a:gd name="connsiteY18" fmla="*/ 6572 h 10000"/>
                <a:gd name="connsiteX19" fmla="*/ 8101 w 10239"/>
                <a:gd name="connsiteY19" fmla="*/ 5086 h 10000"/>
                <a:gd name="connsiteX20" fmla="*/ 8506 w 10239"/>
                <a:gd name="connsiteY20" fmla="*/ 1886 h 10000"/>
                <a:gd name="connsiteX21" fmla="*/ 9083 w 10239"/>
                <a:gd name="connsiteY21" fmla="*/ 1886 h 10000"/>
                <a:gd name="connsiteX22" fmla="*/ 9411 w 10239"/>
                <a:gd name="connsiteY22" fmla="*/ 3257 h 10000"/>
                <a:gd name="connsiteX23" fmla="*/ 9873 w 10239"/>
                <a:gd name="connsiteY23" fmla="*/ 1715 h 10000"/>
                <a:gd name="connsiteX24" fmla="*/ 10239 w 10239"/>
                <a:gd name="connsiteY24" fmla="*/ 3371 h 10000"/>
                <a:gd name="connsiteX25" fmla="*/ 10201 w 10239"/>
                <a:gd name="connsiteY25" fmla="*/ 7943 h 10000"/>
                <a:gd name="connsiteX26" fmla="*/ 10210 w 10239"/>
                <a:gd name="connsiteY26" fmla="*/ 9885 h 10000"/>
                <a:gd name="connsiteX27" fmla="*/ 16 w 10239"/>
                <a:gd name="connsiteY27" fmla="*/ 10000 h 10000"/>
                <a:gd name="connsiteX0" fmla="*/ 16 w 10239"/>
                <a:gd name="connsiteY0" fmla="*/ 10000 h 10000"/>
                <a:gd name="connsiteX1" fmla="*/ 16 w 10239"/>
                <a:gd name="connsiteY1" fmla="*/ 1314 h 10000"/>
                <a:gd name="connsiteX2" fmla="*/ 1481 w 10239"/>
                <a:gd name="connsiteY2" fmla="*/ 1314 h 10000"/>
                <a:gd name="connsiteX3" fmla="*/ 1998 w 10239"/>
                <a:gd name="connsiteY3" fmla="*/ 2343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113 w 10239"/>
                <a:gd name="connsiteY4" fmla="*/ 5200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787 w 10239"/>
                <a:gd name="connsiteY6" fmla="*/ 6229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2317 w 10239"/>
                <a:gd name="connsiteY6" fmla="*/ 5657 h 10000"/>
                <a:gd name="connsiteX7" fmla="*/ 3076 w 10239"/>
                <a:gd name="connsiteY7" fmla="*/ 6457 h 10000"/>
                <a:gd name="connsiteX8" fmla="*/ 3885 w 10239"/>
                <a:gd name="connsiteY8" fmla="*/ 5772 h 10000"/>
                <a:gd name="connsiteX9" fmla="*/ 4039 w 10239"/>
                <a:gd name="connsiteY9" fmla="*/ 4171 h 10000"/>
                <a:gd name="connsiteX10" fmla="*/ 4270 w 10239"/>
                <a:gd name="connsiteY10" fmla="*/ 1999 h 10000"/>
                <a:gd name="connsiteX11" fmla="*/ 4867 w 10239"/>
                <a:gd name="connsiteY11" fmla="*/ 1999 h 10000"/>
                <a:gd name="connsiteX12" fmla="*/ 5617 w 10239"/>
                <a:gd name="connsiteY12" fmla="*/ 5429 h 10000"/>
                <a:gd name="connsiteX13" fmla="*/ 5830 w 10239"/>
                <a:gd name="connsiteY13" fmla="*/ 4857 h 10000"/>
                <a:gd name="connsiteX14" fmla="*/ 5964 w 10239"/>
                <a:gd name="connsiteY14" fmla="*/ 2343 h 10000"/>
                <a:gd name="connsiteX15" fmla="*/ 6773 w 10239"/>
                <a:gd name="connsiteY15" fmla="*/ 1999 h 10000"/>
                <a:gd name="connsiteX16" fmla="*/ 7100 w 10239"/>
                <a:gd name="connsiteY16" fmla="*/ 5086 h 10000"/>
                <a:gd name="connsiteX17" fmla="*/ 7504 w 10239"/>
                <a:gd name="connsiteY17" fmla="*/ 6572 h 10000"/>
                <a:gd name="connsiteX18" fmla="*/ 8101 w 10239"/>
                <a:gd name="connsiteY18" fmla="*/ 5086 h 10000"/>
                <a:gd name="connsiteX19" fmla="*/ 8506 w 10239"/>
                <a:gd name="connsiteY19" fmla="*/ 1886 h 10000"/>
                <a:gd name="connsiteX20" fmla="*/ 9083 w 10239"/>
                <a:gd name="connsiteY20" fmla="*/ 1886 h 10000"/>
                <a:gd name="connsiteX21" fmla="*/ 9411 w 10239"/>
                <a:gd name="connsiteY21" fmla="*/ 3257 h 10000"/>
                <a:gd name="connsiteX22" fmla="*/ 9873 w 10239"/>
                <a:gd name="connsiteY22" fmla="*/ 1715 h 10000"/>
                <a:gd name="connsiteX23" fmla="*/ 10239 w 10239"/>
                <a:gd name="connsiteY23" fmla="*/ 3371 h 10000"/>
                <a:gd name="connsiteX24" fmla="*/ 10201 w 10239"/>
                <a:gd name="connsiteY24" fmla="*/ 7943 h 10000"/>
                <a:gd name="connsiteX25" fmla="*/ 10210 w 10239"/>
                <a:gd name="connsiteY25" fmla="*/ 9885 h 10000"/>
                <a:gd name="connsiteX26" fmla="*/ 16 w 10239"/>
                <a:gd name="connsiteY26"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575 w 10239"/>
                <a:gd name="connsiteY5" fmla="*/ 4400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076 w 10239"/>
                <a:gd name="connsiteY6" fmla="*/ 64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2317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885 w 10239"/>
                <a:gd name="connsiteY7" fmla="*/ 5772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4039 w 10239"/>
                <a:gd name="connsiteY8" fmla="*/ 4171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 name="connsiteX0" fmla="*/ 16 w 10239"/>
                <a:gd name="connsiteY0" fmla="*/ 10000 h 10000"/>
                <a:gd name="connsiteX1" fmla="*/ 16 w 10239"/>
                <a:gd name="connsiteY1" fmla="*/ 1314 h 10000"/>
                <a:gd name="connsiteX2" fmla="*/ 1481 w 10239"/>
                <a:gd name="connsiteY2" fmla="*/ 1314 h 10000"/>
                <a:gd name="connsiteX3" fmla="*/ 2317 w 10239"/>
                <a:gd name="connsiteY3" fmla="*/ 1314 h 10000"/>
                <a:gd name="connsiteX4" fmla="*/ 2317 w 10239"/>
                <a:gd name="connsiteY4" fmla="*/ 1314 h 10000"/>
                <a:gd name="connsiteX5" fmla="*/ 2317 w 10239"/>
                <a:gd name="connsiteY5" fmla="*/ 1314 h 10000"/>
                <a:gd name="connsiteX6" fmla="*/ 3153 w 10239"/>
                <a:gd name="connsiteY6" fmla="*/ 5657 h 10000"/>
                <a:gd name="connsiteX7" fmla="*/ 3153 w 10239"/>
                <a:gd name="connsiteY7" fmla="*/ 5657 h 10000"/>
                <a:gd name="connsiteX8" fmla="*/ 3989 w 10239"/>
                <a:gd name="connsiteY8" fmla="*/ 1314 h 10000"/>
                <a:gd name="connsiteX9" fmla="*/ 4270 w 10239"/>
                <a:gd name="connsiteY9" fmla="*/ 1999 h 10000"/>
                <a:gd name="connsiteX10" fmla="*/ 4867 w 10239"/>
                <a:gd name="connsiteY10" fmla="*/ 1999 h 10000"/>
                <a:gd name="connsiteX11" fmla="*/ 5617 w 10239"/>
                <a:gd name="connsiteY11" fmla="*/ 5429 h 10000"/>
                <a:gd name="connsiteX12" fmla="*/ 5830 w 10239"/>
                <a:gd name="connsiteY12" fmla="*/ 4857 h 10000"/>
                <a:gd name="connsiteX13" fmla="*/ 5964 w 10239"/>
                <a:gd name="connsiteY13" fmla="*/ 2343 h 10000"/>
                <a:gd name="connsiteX14" fmla="*/ 6773 w 10239"/>
                <a:gd name="connsiteY14" fmla="*/ 1999 h 10000"/>
                <a:gd name="connsiteX15" fmla="*/ 7100 w 10239"/>
                <a:gd name="connsiteY15" fmla="*/ 5086 h 10000"/>
                <a:gd name="connsiteX16" fmla="*/ 7504 w 10239"/>
                <a:gd name="connsiteY16" fmla="*/ 6572 h 10000"/>
                <a:gd name="connsiteX17" fmla="*/ 8101 w 10239"/>
                <a:gd name="connsiteY17" fmla="*/ 5086 h 10000"/>
                <a:gd name="connsiteX18" fmla="*/ 8506 w 10239"/>
                <a:gd name="connsiteY18" fmla="*/ 1886 h 10000"/>
                <a:gd name="connsiteX19" fmla="*/ 9083 w 10239"/>
                <a:gd name="connsiteY19" fmla="*/ 1886 h 10000"/>
                <a:gd name="connsiteX20" fmla="*/ 9411 w 10239"/>
                <a:gd name="connsiteY20" fmla="*/ 3257 h 10000"/>
                <a:gd name="connsiteX21" fmla="*/ 9873 w 10239"/>
                <a:gd name="connsiteY21" fmla="*/ 1715 h 10000"/>
                <a:gd name="connsiteX22" fmla="*/ 10239 w 10239"/>
                <a:gd name="connsiteY22" fmla="*/ 3371 h 10000"/>
                <a:gd name="connsiteX23" fmla="*/ 10201 w 10239"/>
                <a:gd name="connsiteY23" fmla="*/ 7943 h 10000"/>
                <a:gd name="connsiteX24" fmla="*/ 10210 w 10239"/>
                <a:gd name="connsiteY24" fmla="*/ 9885 h 10000"/>
                <a:gd name="connsiteX25" fmla="*/ 16 w 10239"/>
                <a:gd name="connsiteY2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239" h="10000">
                  <a:moveTo>
                    <a:pt x="16" y="10000"/>
                  </a:moveTo>
                  <a:cubicBezTo>
                    <a:pt x="0" y="9352"/>
                    <a:pt x="32" y="1962"/>
                    <a:pt x="16" y="1314"/>
                  </a:cubicBezTo>
                  <a:cubicBezTo>
                    <a:pt x="64" y="0"/>
                    <a:pt x="1288" y="2229"/>
                    <a:pt x="1481" y="1314"/>
                  </a:cubicBezTo>
                  <a:cubicBezTo>
                    <a:pt x="1811" y="1485"/>
                    <a:pt x="2178" y="1314"/>
                    <a:pt x="2317" y="1314"/>
                  </a:cubicBezTo>
                  <a:lnTo>
                    <a:pt x="2317" y="1314"/>
                  </a:lnTo>
                  <a:lnTo>
                    <a:pt x="2317" y="1314"/>
                  </a:lnTo>
                  <a:cubicBezTo>
                    <a:pt x="2443" y="2171"/>
                    <a:pt x="2935" y="5428"/>
                    <a:pt x="3153" y="5657"/>
                  </a:cubicBezTo>
                  <a:lnTo>
                    <a:pt x="3153" y="5657"/>
                  </a:lnTo>
                  <a:cubicBezTo>
                    <a:pt x="3316" y="5256"/>
                    <a:pt x="3921" y="1943"/>
                    <a:pt x="3989" y="1314"/>
                  </a:cubicBezTo>
                  <a:cubicBezTo>
                    <a:pt x="4182" y="514"/>
                    <a:pt x="4048" y="1600"/>
                    <a:pt x="4270" y="1999"/>
                  </a:cubicBezTo>
                  <a:cubicBezTo>
                    <a:pt x="4568" y="1314"/>
                    <a:pt x="4492" y="2171"/>
                    <a:pt x="4867" y="1999"/>
                  </a:cubicBezTo>
                  <a:cubicBezTo>
                    <a:pt x="5416" y="2686"/>
                    <a:pt x="4684" y="5200"/>
                    <a:pt x="5617" y="5429"/>
                  </a:cubicBezTo>
                  <a:cubicBezTo>
                    <a:pt x="5801" y="5886"/>
                    <a:pt x="5560" y="3714"/>
                    <a:pt x="5830" y="4857"/>
                  </a:cubicBezTo>
                  <a:cubicBezTo>
                    <a:pt x="5875" y="4019"/>
                    <a:pt x="5919" y="3181"/>
                    <a:pt x="5964" y="2343"/>
                  </a:cubicBezTo>
                  <a:cubicBezTo>
                    <a:pt x="6157" y="2343"/>
                    <a:pt x="6580" y="1543"/>
                    <a:pt x="6773" y="1999"/>
                  </a:cubicBezTo>
                  <a:cubicBezTo>
                    <a:pt x="6966" y="2457"/>
                    <a:pt x="6976" y="4343"/>
                    <a:pt x="7100" y="5086"/>
                  </a:cubicBezTo>
                  <a:cubicBezTo>
                    <a:pt x="7225" y="5828"/>
                    <a:pt x="7341" y="6572"/>
                    <a:pt x="7504" y="6572"/>
                  </a:cubicBezTo>
                  <a:cubicBezTo>
                    <a:pt x="7581" y="6229"/>
                    <a:pt x="7938" y="5886"/>
                    <a:pt x="8101" y="5086"/>
                  </a:cubicBezTo>
                  <a:cubicBezTo>
                    <a:pt x="8266" y="4286"/>
                    <a:pt x="8342" y="2400"/>
                    <a:pt x="8506" y="1886"/>
                  </a:cubicBezTo>
                  <a:cubicBezTo>
                    <a:pt x="8603" y="2114"/>
                    <a:pt x="8939" y="1543"/>
                    <a:pt x="9083" y="1886"/>
                  </a:cubicBezTo>
                  <a:cubicBezTo>
                    <a:pt x="9192" y="2343"/>
                    <a:pt x="9302" y="2800"/>
                    <a:pt x="9411" y="3257"/>
                  </a:cubicBezTo>
                  <a:lnTo>
                    <a:pt x="9873" y="1715"/>
                  </a:lnTo>
                  <a:lnTo>
                    <a:pt x="10239" y="3371"/>
                  </a:lnTo>
                  <a:cubicBezTo>
                    <a:pt x="10226" y="4895"/>
                    <a:pt x="10214" y="6419"/>
                    <a:pt x="10201" y="7943"/>
                  </a:cubicBezTo>
                  <a:cubicBezTo>
                    <a:pt x="10204" y="8590"/>
                    <a:pt x="10207" y="9238"/>
                    <a:pt x="10210" y="9885"/>
                  </a:cubicBezTo>
                  <a:lnTo>
                    <a:pt x="16" y="10000"/>
                  </a:lnTo>
                  <a:close/>
                </a:path>
              </a:pathLst>
            </a:custGeom>
            <a:pattFill prst="dkVert">
              <a:fgClr>
                <a:srgbClr val="33CCCC"/>
              </a:fgClr>
              <a:bgClr>
                <a:schemeClr val="bg1"/>
              </a:bgClr>
            </a:pattFill>
            <a:ln w="3175" cap="flat" cmpd="sng">
              <a:solidFill>
                <a:srgbClr val="33CCCC"/>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sp>
          <p:nvSpPr>
            <p:cNvPr id="67" name="Freeform 151" descr="Dark vertical"/>
            <p:cNvSpPr>
              <a:spLocks/>
            </p:cNvSpPr>
            <p:nvPr/>
          </p:nvSpPr>
          <p:spPr bwMode="gray">
            <a:xfrm>
              <a:off x="7917165" y="1973895"/>
              <a:ext cx="2062917" cy="302336"/>
            </a:xfrm>
            <a:custGeom>
              <a:avLst/>
              <a:gdLst>
                <a:gd name="T0" fmla="*/ 94 w 1031"/>
                <a:gd name="T1" fmla="*/ 169 h 172"/>
                <a:gd name="T2" fmla="*/ 1 w 1031"/>
                <a:gd name="T3" fmla="*/ 171 h 172"/>
                <a:gd name="T4" fmla="*/ 0 w 1031"/>
                <a:gd name="T5" fmla="*/ 86 h 172"/>
                <a:gd name="T6" fmla="*/ 66 w 1031"/>
                <a:gd name="T7" fmla="*/ 79 h 172"/>
                <a:gd name="T8" fmla="*/ 125 w 1031"/>
                <a:gd name="T9" fmla="*/ 67 h 172"/>
                <a:gd name="T10" fmla="*/ 182 w 1031"/>
                <a:gd name="T11" fmla="*/ 66 h 172"/>
                <a:gd name="T12" fmla="*/ 224 w 1031"/>
                <a:gd name="T13" fmla="*/ 79 h 172"/>
                <a:gd name="T14" fmla="*/ 270 w 1031"/>
                <a:gd name="T15" fmla="*/ 10 h 172"/>
                <a:gd name="T16" fmla="*/ 314 w 1031"/>
                <a:gd name="T17" fmla="*/ 6 h 172"/>
                <a:gd name="T18" fmla="*/ 353 w 1031"/>
                <a:gd name="T19" fmla="*/ 74 h 172"/>
                <a:gd name="T20" fmla="*/ 378 w 1031"/>
                <a:gd name="T21" fmla="*/ 102 h 172"/>
                <a:gd name="T22" fmla="*/ 417 w 1031"/>
                <a:gd name="T23" fmla="*/ 77 h 172"/>
                <a:gd name="T24" fmla="*/ 530 w 1031"/>
                <a:gd name="T25" fmla="*/ 19 h 172"/>
                <a:gd name="T26" fmla="*/ 590 w 1031"/>
                <a:gd name="T27" fmla="*/ 19 h 172"/>
                <a:gd name="T28" fmla="*/ 618 w 1031"/>
                <a:gd name="T29" fmla="*/ 100 h 172"/>
                <a:gd name="T30" fmla="*/ 695 w 1031"/>
                <a:gd name="T31" fmla="*/ 86 h 172"/>
                <a:gd name="T32" fmla="*/ 758 w 1031"/>
                <a:gd name="T33" fmla="*/ 110 h 172"/>
                <a:gd name="T34" fmla="*/ 794 w 1031"/>
                <a:gd name="T35" fmla="*/ 54 h 172"/>
                <a:gd name="T36" fmla="*/ 854 w 1031"/>
                <a:gd name="T37" fmla="*/ 110 h 172"/>
                <a:gd name="T38" fmla="*/ 942 w 1031"/>
                <a:gd name="T39" fmla="*/ 46 h 172"/>
                <a:gd name="T40" fmla="*/ 1018 w 1031"/>
                <a:gd name="T41" fmla="*/ 90 h 172"/>
                <a:gd name="T42" fmla="*/ 1031 w 1031"/>
                <a:gd name="T43" fmla="*/ 170 h 172"/>
                <a:gd name="T44" fmla="*/ 338 w 1031"/>
                <a:gd name="T45" fmla="*/ 172 h 172"/>
                <a:gd name="T46" fmla="*/ 94 w 1031"/>
                <a:gd name="T47" fmla="*/ 169 h 1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31"/>
                <a:gd name="T73" fmla="*/ 0 h 172"/>
                <a:gd name="T74" fmla="*/ 1031 w 1031"/>
                <a:gd name="T75" fmla="*/ 172 h 1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31" h="172">
                  <a:moveTo>
                    <a:pt x="94" y="169"/>
                  </a:moveTo>
                  <a:lnTo>
                    <a:pt x="1" y="171"/>
                  </a:lnTo>
                  <a:lnTo>
                    <a:pt x="0" y="86"/>
                  </a:lnTo>
                  <a:cubicBezTo>
                    <a:pt x="11" y="70"/>
                    <a:pt x="46" y="82"/>
                    <a:pt x="66" y="79"/>
                  </a:cubicBezTo>
                  <a:cubicBezTo>
                    <a:pt x="120" y="49"/>
                    <a:pt x="87" y="72"/>
                    <a:pt x="125" y="67"/>
                  </a:cubicBezTo>
                  <a:cubicBezTo>
                    <a:pt x="137" y="61"/>
                    <a:pt x="172" y="71"/>
                    <a:pt x="182" y="66"/>
                  </a:cubicBezTo>
                  <a:cubicBezTo>
                    <a:pt x="202" y="35"/>
                    <a:pt x="198" y="76"/>
                    <a:pt x="224" y="79"/>
                  </a:cubicBezTo>
                  <a:cubicBezTo>
                    <a:pt x="230" y="117"/>
                    <a:pt x="239" y="0"/>
                    <a:pt x="270" y="10"/>
                  </a:cubicBezTo>
                  <a:cubicBezTo>
                    <a:pt x="297" y="26"/>
                    <a:pt x="290" y="17"/>
                    <a:pt x="314" y="6"/>
                  </a:cubicBezTo>
                  <a:cubicBezTo>
                    <a:pt x="333" y="19"/>
                    <a:pt x="341" y="58"/>
                    <a:pt x="353" y="74"/>
                  </a:cubicBezTo>
                  <a:cubicBezTo>
                    <a:pt x="364" y="90"/>
                    <a:pt x="375" y="116"/>
                    <a:pt x="378" y="102"/>
                  </a:cubicBezTo>
                  <a:cubicBezTo>
                    <a:pt x="411" y="82"/>
                    <a:pt x="375" y="82"/>
                    <a:pt x="417" y="77"/>
                  </a:cubicBezTo>
                  <a:cubicBezTo>
                    <a:pt x="442" y="65"/>
                    <a:pt x="501" y="29"/>
                    <a:pt x="530" y="19"/>
                  </a:cubicBezTo>
                  <a:cubicBezTo>
                    <a:pt x="559" y="9"/>
                    <a:pt x="575" y="6"/>
                    <a:pt x="590" y="19"/>
                  </a:cubicBezTo>
                  <a:cubicBezTo>
                    <a:pt x="612" y="30"/>
                    <a:pt x="592" y="73"/>
                    <a:pt x="618" y="100"/>
                  </a:cubicBezTo>
                  <a:cubicBezTo>
                    <a:pt x="671" y="98"/>
                    <a:pt x="642" y="89"/>
                    <a:pt x="695" y="86"/>
                  </a:cubicBezTo>
                  <a:cubicBezTo>
                    <a:pt x="709" y="49"/>
                    <a:pt x="737" y="88"/>
                    <a:pt x="758" y="110"/>
                  </a:cubicBezTo>
                  <a:cubicBezTo>
                    <a:pt x="769" y="121"/>
                    <a:pt x="794" y="54"/>
                    <a:pt x="794" y="54"/>
                  </a:cubicBezTo>
                  <a:cubicBezTo>
                    <a:pt x="802" y="95"/>
                    <a:pt x="832" y="101"/>
                    <a:pt x="854" y="110"/>
                  </a:cubicBezTo>
                  <a:cubicBezTo>
                    <a:pt x="863" y="115"/>
                    <a:pt x="912" y="57"/>
                    <a:pt x="942" y="46"/>
                  </a:cubicBezTo>
                  <a:lnTo>
                    <a:pt x="1018" y="90"/>
                  </a:lnTo>
                  <a:lnTo>
                    <a:pt x="1031" y="170"/>
                  </a:lnTo>
                  <a:lnTo>
                    <a:pt x="338" y="172"/>
                  </a:lnTo>
                  <a:lnTo>
                    <a:pt x="94" y="169"/>
                  </a:lnTo>
                  <a:close/>
                </a:path>
              </a:pathLst>
            </a:custGeom>
            <a:pattFill prst="dkVert">
              <a:fgClr>
                <a:srgbClr val="00B0F0"/>
              </a:fgClr>
              <a:bgClr>
                <a:srgbClr val="CCECFF"/>
              </a:bgClr>
            </a:pattFill>
            <a:ln w="3175" cap="flat" cmpd="sng">
              <a:solidFill>
                <a:srgbClr val="00B0F0"/>
              </a:solidFill>
              <a:prstDash val="solid"/>
              <a:round/>
              <a:headEnd/>
              <a:tailEnd/>
            </a:ln>
          </p:spPr>
          <p:txBody>
            <a:bodyPr wrap="square" lIns="36000" tIns="36000" rIns="36000" bIns="36000">
              <a:noAutofit/>
            </a:bodyPr>
            <a:lstStyle/>
            <a:p>
              <a:pPr fontAlgn="ctr">
                <a:buNone/>
                <a:defRPr/>
              </a:pPr>
              <a:endParaRPr lang="en-US" sz="1100" kern="0" dirty="0">
                <a:latin typeface="Huawei Sans" panose="020C0503030203020204" pitchFamily="34" charset="0"/>
                <a:ea typeface="方正兰亭黑简体" panose="02000000000000000000" pitchFamily="2" charset="-122"/>
                <a:cs typeface="Calibri" pitchFamily="34" charset="0"/>
                <a:sym typeface="Huawei Sans" panose="020C0503030203020204" pitchFamily="34" charset="0"/>
              </a:endParaRPr>
            </a:p>
          </p:txBody>
        </p:sp>
      </p:grpSp>
      <p:sp>
        <p:nvSpPr>
          <p:cNvPr id="68" name="TextBox 229"/>
          <p:cNvSpPr txBox="1"/>
          <p:nvPr/>
        </p:nvSpPr>
        <p:spPr bwMode="gray">
          <a:xfrm rot="16200000">
            <a:off x="4042815" y="3938341"/>
            <a:ext cx="1235095" cy="369332"/>
          </a:xfrm>
          <a:prstGeom prst="rect">
            <a:avLst/>
          </a:prstGeom>
          <a:noFill/>
        </p:spPr>
        <p:txBody>
          <a:bodyPr wrap="square" lIns="0" tIns="0" rIns="0" bIns="0" rtlCol="0">
            <a:noAutofit/>
          </a:bodyPr>
          <a:lstStyle/>
          <a:p>
            <a:pPr algn="ctr" fontAlgn="ctr">
              <a:buNone/>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Statistical multiplexing</a:t>
            </a:r>
          </a:p>
          <a:p>
            <a:pPr algn="ctr" fontAlgn="ctr">
              <a:buNone/>
            </a:pP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092679" y="3349243"/>
            <a:ext cx="571183" cy="1644636"/>
          </a:xfrm>
          <a:prstGeom prst="rect">
            <a:avLst/>
          </a:prstGeom>
          <a:solidFill>
            <a:srgbClr val="4BB2FF">
              <a:alpha val="8000"/>
            </a:srgb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PHY</a:t>
            </a:r>
          </a:p>
          <a:p>
            <a:pPr algn="ctr" defTabSz="967801" fontAlgn="ctr">
              <a:spcBef>
                <a:spcPct val="0"/>
              </a:spcBef>
              <a:spcAft>
                <a:spcPct val="0"/>
              </a:spcAft>
            </a:pP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100G</a:t>
            </a:r>
          </a:p>
        </p:txBody>
      </p:sp>
      <p:sp>
        <p:nvSpPr>
          <p:cNvPr id="73" name="矩形 72"/>
          <p:cNvSpPr/>
          <p:nvPr/>
        </p:nvSpPr>
        <p:spPr bwMode="gray">
          <a:xfrm>
            <a:off x="6179051" y="3348854"/>
            <a:ext cx="571183" cy="1644636"/>
          </a:xfrm>
          <a:prstGeom prst="rect">
            <a:avLst/>
          </a:prstGeom>
          <a:solidFill>
            <a:srgbClr val="4BB2FF">
              <a:alpha val="8000"/>
            </a:srgbClr>
          </a:solidFill>
          <a:ln w="9525" cap="flat" cmpd="sng" algn="ctr">
            <a:noFill/>
            <a:prstDash val="solid"/>
            <a:round/>
            <a:headEnd type="none" w="med" len="med"/>
            <a:tailEnd type="none" w="med" len="med"/>
          </a:ln>
          <a:effectLst/>
          <a:extLst/>
        </p:spPr>
        <p:txBody>
          <a:bodyPr vert="horz" wrap="square" lIns="0" tIns="0" rIns="0" bIns="0" numCol="1" rtlCol="0" anchor="ctr" anchorCtr="0" compatLnSpc="1">
            <a:prstTxWarp prst="textNoShape">
              <a:avLst/>
            </a:prstTxWarp>
            <a:noAutofit/>
          </a:bodyPr>
          <a:lstStyle/>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PHY</a:t>
            </a:r>
          </a:p>
          <a:p>
            <a:pPr algn="ctr" defTabSz="967801" fontAlgn="ctr">
              <a:spcBef>
                <a:spcPct val="0"/>
              </a:spcBef>
              <a:spcAft>
                <a:spcPct val="0"/>
              </a:spcAft>
            </a:pP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a:p>
            <a:pPr algn="ctr" defTabSz="967801"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100G</a:t>
            </a:r>
          </a:p>
        </p:txBody>
      </p:sp>
      <p:sp>
        <p:nvSpPr>
          <p:cNvPr id="7" name="矩形 6"/>
          <p:cNvSpPr/>
          <p:nvPr/>
        </p:nvSpPr>
        <p:spPr bwMode="gray">
          <a:xfrm>
            <a:off x="512214" y="3105776"/>
            <a:ext cx="5359400" cy="2456824"/>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6089379" y="3105776"/>
            <a:ext cx="5659708" cy="2456824"/>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 xmlns:a16="http://schemas.microsoft.com/office/drawing/2014/main" id="{9D63E4C5-9E3E-413D-852E-5104319C3FCC}"/>
              </a:ext>
            </a:extLst>
          </p:cNvPr>
          <p:cNvSpPr txBox="1"/>
          <p:nvPr/>
        </p:nvSpPr>
        <p:spPr bwMode="gray">
          <a:xfrm>
            <a:off x="2509218" y="5227277"/>
            <a:ext cx="1249982" cy="338554"/>
          </a:xfrm>
          <a:prstGeom prst="rect">
            <a:avLst/>
          </a:prstGeom>
          <a:solidFill>
            <a:srgbClr val="30B5C5"/>
          </a:solidFill>
        </p:spPr>
        <p:txBody>
          <a:bodyPr wrap="square" rtlCol="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9D63E4C5-9E3E-413D-852E-5104319C3FCC}"/>
              </a:ext>
            </a:extLst>
          </p:cNvPr>
          <p:cNvSpPr txBox="1"/>
          <p:nvPr/>
        </p:nvSpPr>
        <p:spPr bwMode="gray">
          <a:xfrm>
            <a:off x="8006928" y="5227277"/>
            <a:ext cx="1249982" cy="338554"/>
          </a:xfrm>
          <a:prstGeom prst="rect">
            <a:avLst/>
          </a:prstGeom>
          <a:solidFill>
            <a:srgbClr val="30B5C5"/>
          </a:solidFill>
        </p:spPr>
        <p:txBody>
          <a:bodyPr wrap="square" rtlCol="0">
            <a:noAutofit/>
          </a:bodyPr>
          <a:lstStyle/>
          <a:p>
            <a:pPr algn="ctr" fontAlgn="ctr"/>
            <a:r>
              <a:rPr lang="en-US" sz="16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五边形 31"/>
          <p:cNvSpPr/>
          <p:nvPr/>
        </p:nvSpPr>
        <p:spPr bwMode="gray">
          <a:xfrm>
            <a:off x="7783895" y="125880"/>
            <a:ext cx="746837" cy="213118"/>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32"/>
          <p:cNvSpPr/>
          <p:nvPr/>
        </p:nvSpPr>
        <p:spPr bwMode="gray">
          <a:xfrm>
            <a:off x="11001093" y="125880"/>
            <a:ext cx="746841" cy="213118"/>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931468043"/>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gray">
          <a:xfrm>
            <a:off x="2434350" y="3425579"/>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2434350" y="3894514"/>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2434350" y="4388757"/>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2434350" y="4778291"/>
            <a:ext cx="2137474" cy="20941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标题 4"/>
          <p:cNvSpPr>
            <a:spLocks noGrp="1"/>
          </p:cNvSpPr>
          <p:nvPr>
            <p:ph type="title"/>
          </p:nvPr>
        </p:nvSpPr>
        <p:spPr bwMode="gray"/>
        <p:txBody>
          <a:bodyPr>
            <a:normAutofit/>
          </a:bodyPr>
          <a:lstStyle/>
          <a:p>
            <a:r>
              <a:rPr lang="en-US" dirty="0"/>
              <a:t>Basic </a:t>
            </a:r>
            <a:r>
              <a:rPr lang="en-US" dirty="0" err="1"/>
              <a:t>FlexE</a:t>
            </a:r>
            <a:r>
              <a:rPr lang="en-US" dirty="0"/>
              <a:t> </a:t>
            </a:r>
            <a:r>
              <a:rPr lang="en-US" dirty="0" smtClean="0"/>
              <a:t>Architecture</a:t>
            </a:r>
            <a:endParaRPr lang="en-US" dirty="0"/>
          </a:p>
        </p:txBody>
      </p:sp>
      <p:sp>
        <p:nvSpPr>
          <p:cNvPr id="6" name="文本占位符 5"/>
          <p:cNvSpPr>
            <a:spLocks noGrp="1"/>
          </p:cNvSpPr>
          <p:nvPr>
            <p:ph type="body" sz="quarter" idx="10"/>
          </p:nvPr>
        </p:nvSpPr>
        <p:spPr bwMode="gray"/>
        <p:txBody>
          <a:bodyPr/>
          <a:lstStyle/>
          <a:p>
            <a:r>
              <a:rPr lang="en-US" sz="1800">
                <a:sym typeface="Huawei Sans" panose="020C0503030203020204" pitchFamily="34" charset="0"/>
              </a:rPr>
              <a:t>FlexE decouples the MAC layer from the PHY layer by introducing the FlexE shim layer on the basis of IEEE 802.3, thereby providing flexible rates.</a:t>
            </a:r>
          </a:p>
          <a:p>
            <a:r>
              <a:rPr lang="en-US" sz="1800">
                <a:sym typeface="Huawei Sans" panose="020C0503030203020204" pitchFamily="34" charset="0"/>
              </a:rPr>
              <a:t>FlexE adopts the client/group architecture and allows client interfaces at different rates to coexist in a FlexE group.</a:t>
            </a:r>
          </a:p>
          <a:p>
            <a:endParaRPr lang="en-US" altLang="zh-CN" sz="1800">
              <a:sym typeface="Huawei Sans" panose="020C0503030203020204" pitchFamily="34" charset="0"/>
            </a:endParaRPr>
          </a:p>
          <a:p>
            <a:endParaRPr lang="en-US" altLang="zh-CN" sz="1800" dirty="0">
              <a:sym typeface="Huawei Sans" panose="020C0503030203020204" pitchFamily="34" charset="0"/>
            </a:endParaRPr>
          </a:p>
        </p:txBody>
      </p:sp>
      <p:sp>
        <p:nvSpPr>
          <p:cNvPr id="11" name="矩形 10"/>
          <p:cNvSpPr/>
          <p:nvPr/>
        </p:nvSpPr>
        <p:spPr bwMode="gray">
          <a:xfrm>
            <a:off x="6895414" y="2512190"/>
            <a:ext cx="4853673" cy="3688586"/>
          </a:xfrm>
          <a:prstGeom prst="rect">
            <a:avLst/>
          </a:prstGeom>
        </p:spPr>
        <p:txBody>
          <a:bodyPr wrap="square">
            <a:noAutofit/>
          </a:bodyPr>
          <a:lstStyle/>
          <a:p>
            <a:pPr fontAlgn="ctr">
              <a:lnSpc>
                <a:spcPct val="140000"/>
              </a:lnSpc>
              <a:buSzPct val="60000"/>
            </a:pP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Client: corresponds to various user interfaces on a network. Each </a:t>
            </a: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client can flexibly apply for bandwidth from the resource pool of a </a:t>
            </a: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group, adjust the bandwidth, and transfer data flows to the </a:t>
            </a: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shim layer as 64B-/66B encoded bit streams.</a:t>
            </a:r>
          </a:p>
          <a:p>
            <a:pPr fontAlgn="ctr">
              <a:lnSpc>
                <a:spcPct val="140000"/>
              </a:lnSpc>
              <a:buSzPct val="60000"/>
            </a:pP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Group: consists of various Ethernet PHY layers defined in IEEE 802.3 and divides the PHY bandwidth into 1G timeslots (supported by Huawei devices) or 5G timeslots.</a:t>
            </a:r>
          </a:p>
          <a:p>
            <a:pPr fontAlgn="ctr">
              <a:lnSpc>
                <a:spcPct val="140000"/>
              </a:lnSpc>
              <a:buSzPct val="60000"/>
            </a:pP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Shim: an extra logical layer inserted between the MAC and PHY layers of the traditional Ethernet architecture. It implements key </a:t>
            </a: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functions through calendar timeslot distribution.</a:t>
            </a:r>
          </a:p>
          <a:p>
            <a:pPr fontAlgn="ctr">
              <a:lnSpc>
                <a:spcPct val="140000"/>
              </a:lnSpc>
              <a:buSzPct val="60000"/>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fontAlgn="ctr">
              <a:lnSpc>
                <a:spcPct val="140000"/>
              </a:lnSpc>
              <a:buSzPct val="60000"/>
            </a:pP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矩形 6"/>
          <p:cNvSpPr/>
          <p:nvPr/>
        </p:nvSpPr>
        <p:spPr bwMode="gray">
          <a:xfrm>
            <a:off x="1942924" y="3190496"/>
            <a:ext cx="508000" cy="196737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shim</a:t>
            </a:r>
          </a:p>
        </p:txBody>
      </p:sp>
      <p:sp>
        <p:nvSpPr>
          <p:cNvPr id="19" name="矩形 18"/>
          <p:cNvSpPr/>
          <p:nvPr/>
        </p:nvSpPr>
        <p:spPr bwMode="gray">
          <a:xfrm>
            <a:off x="4571824" y="3190496"/>
            <a:ext cx="508000" cy="1967372"/>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270" wrap="square" lIns="91440" tIns="45720" rIns="91440" bIns="45720" numCol="1" spcCol="0" rtlCol="0" fromWordArt="0" anchor="ctr" anchorCtr="0" forceAA="0" compatLnSpc="1">
            <a:prstTxWarp prst="textNoShape">
              <a:avLst/>
            </a:prstTxWarp>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shim</a:t>
            </a:r>
          </a:p>
        </p:txBody>
      </p:sp>
      <p:cxnSp>
        <p:nvCxnSpPr>
          <p:cNvPr id="24" name="直接箭头连接符 23"/>
          <p:cNvCxnSpPr/>
          <p:nvPr/>
        </p:nvCxnSpPr>
        <p:spPr bwMode="gray">
          <a:xfrm flipH="1">
            <a:off x="1222924" y="3530287"/>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bwMode="gray">
          <a:xfrm flipH="1">
            <a:off x="1222924" y="3999222"/>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H="1">
            <a:off x="1222924" y="4435483"/>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bwMode="gray">
          <a:xfrm flipH="1">
            <a:off x="1222924" y="4908786"/>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flipH="1">
            <a:off x="5079824" y="3530287"/>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flipH="1">
            <a:off x="5079824" y="3999222"/>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bwMode="gray">
          <a:xfrm flipH="1">
            <a:off x="5079824" y="4435483"/>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bwMode="gray">
          <a:xfrm flipH="1">
            <a:off x="5079824" y="4908786"/>
            <a:ext cx="720000" cy="0"/>
          </a:xfrm>
          <a:prstGeom prst="straightConnector1">
            <a:avLst/>
          </a:prstGeom>
          <a:ln>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左大括号 31"/>
          <p:cNvSpPr/>
          <p:nvPr/>
        </p:nvSpPr>
        <p:spPr bwMode="gray">
          <a:xfrm>
            <a:off x="864367" y="3302461"/>
            <a:ext cx="419100" cy="1987417"/>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3" name="左大括号 32"/>
          <p:cNvSpPr/>
          <p:nvPr/>
        </p:nvSpPr>
        <p:spPr bwMode="gray">
          <a:xfrm rot="10800000">
            <a:off x="5839889" y="3302461"/>
            <a:ext cx="419100" cy="1987417"/>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4" name="左大括号 33"/>
          <p:cNvSpPr/>
          <p:nvPr/>
        </p:nvSpPr>
        <p:spPr bwMode="gray">
          <a:xfrm rot="5400000">
            <a:off x="3301823" y="2079908"/>
            <a:ext cx="419100" cy="1987417"/>
          </a:xfrm>
          <a:prstGeom prst="lef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5" name="文本框 34"/>
          <p:cNvSpPr txBox="1"/>
          <p:nvPr/>
        </p:nvSpPr>
        <p:spPr bwMode="gray">
          <a:xfrm>
            <a:off x="479646" y="3622789"/>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client</a:t>
            </a:r>
          </a:p>
        </p:txBody>
      </p:sp>
      <p:sp>
        <p:nvSpPr>
          <p:cNvPr id="36" name="文本框 35"/>
          <p:cNvSpPr txBox="1"/>
          <p:nvPr/>
        </p:nvSpPr>
        <p:spPr bwMode="gray">
          <a:xfrm>
            <a:off x="6235717" y="3551766"/>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client</a:t>
            </a:r>
          </a:p>
        </p:txBody>
      </p:sp>
      <p:sp>
        <p:nvSpPr>
          <p:cNvPr id="37" name="文本框 36"/>
          <p:cNvSpPr txBox="1"/>
          <p:nvPr/>
        </p:nvSpPr>
        <p:spPr bwMode="gray">
          <a:xfrm rot="5400000">
            <a:off x="3337869" y="1925226"/>
            <a:ext cx="400110" cy="1517446"/>
          </a:xfrm>
          <a:prstGeom prst="rect">
            <a:avLst/>
          </a:prstGeom>
          <a:noFill/>
        </p:spPr>
        <p:txBody>
          <a:bodyPr vert="vert270" wrap="square" rtlCol="0">
            <a:noAutofit/>
          </a:bodyPr>
          <a:lstStyle/>
          <a:p>
            <a:pPr algn="ctr" fontAlgn="ctr"/>
            <a:r>
              <a:rPr lang="en-US" sz="1400" dirty="0" err="1">
                <a:solidFill>
                  <a:srgbClr val="30B5C5"/>
                </a:solidFill>
                <a:latin typeface="Huawei Sans" panose="020C0503030203020204" pitchFamily="34" charset="0"/>
              </a:rPr>
              <a:t>FlexE</a:t>
            </a:r>
            <a:r>
              <a:rPr lang="en-US" sz="1400" dirty="0">
                <a:solidFill>
                  <a:srgbClr val="30B5C5"/>
                </a:solidFill>
                <a:latin typeface="Huawei Sans" panose="020C0503030203020204" pitchFamily="34" charset="0"/>
              </a:rPr>
              <a:t> group</a:t>
            </a:r>
          </a:p>
        </p:txBody>
      </p:sp>
      <p:sp>
        <p:nvSpPr>
          <p:cNvPr id="41" name="五边形 31"/>
          <p:cNvSpPr/>
          <p:nvPr/>
        </p:nvSpPr>
        <p:spPr bwMode="gray">
          <a:xfrm>
            <a:off x="7783895" y="125880"/>
            <a:ext cx="746837" cy="213118"/>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QoS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32"/>
          <p:cNvSpPr/>
          <p:nvPr/>
        </p:nvSpPr>
        <p:spPr bwMode="gray">
          <a:xfrm>
            <a:off x="11001093" y="125880"/>
            <a:ext cx="746841" cy="213118"/>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FlexE</a:t>
            </a:r>
            <a:endPar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33"/>
          <p:cNvSpPr/>
          <p:nvPr/>
        </p:nvSpPr>
        <p:spPr bwMode="gray">
          <a:xfrm>
            <a:off x="8454508" y="125878"/>
            <a:ext cx="2632438" cy="213118"/>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Channelized Sub-interface</a:t>
            </a:r>
          </a:p>
        </p:txBody>
      </p:sp>
    </p:spTree>
    <p:extLst>
      <p:ext uri="{BB962C8B-B14F-4D97-AF65-F5344CB8AC3E}">
        <p14:creationId xmlns:p14="http://schemas.microsoft.com/office/powerpoint/2010/main" val="2480614076"/>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bwMode="gray"/>
        <p:txBody>
          <a:bodyPr/>
          <a:lstStyle/>
          <a:p>
            <a:r>
              <a:rPr lang="en-US"/>
              <a:t>Comparison of Slicing Technologies</a:t>
            </a:r>
            <a:endParaRPr lang="en-US" dirty="0"/>
          </a:p>
        </p:txBody>
      </p:sp>
      <p:sp>
        <p:nvSpPr>
          <p:cNvPr id="510" name="文本框 509"/>
          <p:cNvSpPr txBox="1"/>
          <p:nvPr/>
        </p:nvSpPr>
        <p:spPr bwMode="gray">
          <a:xfrm>
            <a:off x="5919023" y="1591220"/>
            <a:ext cx="5080768" cy="11288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All traffic shares eight queues. </a:t>
            </a:r>
            <a:r>
              <a:rPr lang="en-US" sz="14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QoS</a:t>
            </a: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schedules resources in a unified manner to maximize the statistical multiplexing capability. It cannot differentiate users, and so cannot provide independent resource reservation for different users.</a:t>
            </a:r>
          </a:p>
        </p:txBody>
      </p:sp>
      <p:sp>
        <p:nvSpPr>
          <p:cNvPr id="547" name="文本框 546"/>
          <p:cNvSpPr txBox="1"/>
          <p:nvPr/>
        </p:nvSpPr>
        <p:spPr bwMode="gray">
          <a:xfrm>
            <a:off x="5919023" y="4445901"/>
            <a:ext cx="5010144" cy="13960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err="1">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 Queue and interface resources are isolated. Every resource is divided by TDM timeslot. This meets the requirements for exclusive resource use and resource isolation and provides flexible and refined management of interface resources.</a:t>
            </a:r>
          </a:p>
        </p:txBody>
      </p:sp>
      <p:sp>
        <p:nvSpPr>
          <p:cNvPr id="548" name="文本框 547"/>
          <p:cNvSpPr txBox="1"/>
          <p:nvPr/>
        </p:nvSpPr>
        <p:spPr bwMode="gray">
          <a:xfrm>
            <a:off x="5919023" y="2856978"/>
            <a:ext cx="4779886" cy="1396099"/>
          </a:xfrm>
          <a:prstGeom prst="rect">
            <a:avLst/>
          </a:prstGeom>
          <a:noFill/>
        </p:spPr>
        <p:txBody>
          <a:bodyPr wrap="square" lIns="35991" tIns="35991" rIns="35991" bIns="35991" rtlCol="0">
            <a:noAutofit/>
          </a:bodyPr>
          <a:lstStyle/>
          <a:p>
            <a:pPr fontAlgn="ctr">
              <a:lnSpc>
                <a:spcPct val="120000"/>
              </a:lnSpc>
              <a:spcAft>
                <a:spcPts val="600"/>
              </a:spcAft>
              <a:buClr>
                <a:srgbClr val="FFFFFF"/>
              </a:buClr>
              <a:buSzPct val="75000"/>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 Queue resources are isolated. Hierarchical scheduling is used to implement flexible and refined management of interface resources, provide bandwidth guarantee, and work with the controller to provide E2E resource reservation.</a:t>
            </a:r>
          </a:p>
        </p:txBody>
      </p:sp>
      <p:sp>
        <p:nvSpPr>
          <p:cNvPr id="201" name="矩形 200"/>
          <p:cNvSpPr/>
          <p:nvPr/>
        </p:nvSpPr>
        <p:spPr bwMode="gray">
          <a:xfrm>
            <a:off x="4066010" y="1978914"/>
            <a:ext cx="1224000"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2" name="流程图: 汇总连接 201"/>
          <p:cNvSpPr/>
          <p:nvPr/>
        </p:nvSpPr>
        <p:spPr bwMode="gray">
          <a:xfrm>
            <a:off x="3445939"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3" name="流程图: 汇总连接 202"/>
          <p:cNvSpPr/>
          <p:nvPr/>
        </p:nvSpPr>
        <p:spPr bwMode="gray">
          <a:xfrm>
            <a:off x="1964093"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4" name="流程图: 汇总连接 203"/>
          <p:cNvSpPr/>
          <p:nvPr/>
        </p:nvSpPr>
        <p:spPr bwMode="gray">
          <a:xfrm>
            <a:off x="2458042"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5" name="流程图: 汇总连接 204"/>
          <p:cNvSpPr/>
          <p:nvPr/>
        </p:nvSpPr>
        <p:spPr bwMode="gray">
          <a:xfrm>
            <a:off x="2951991" y="2027413"/>
            <a:ext cx="180000" cy="180000"/>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06" name="直接连接符 205"/>
          <p:cNvCxnSpPr>
            <a:stCxn id="203" idx="6"/>
            <a:endCxn id="204" idx="2"/>
          </p:cNvCxnSpPr>
          <p:nvPr/>
        </p:nvCxnSpPr>
        <p:spPr bwMode="gray">
          <a:xfrm>
            <a:off x="2144094" y="2117413"/>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 name="直接连接符 206"/>
          <p:cNvCxnSpPr>
            <a:stCxn id="204" idx="6"/>
            <a:endCxn id="205" idx="2"/>
          </p:cNvCxnSpPr>
          <p:nvPr/>
        </p:nvCxnSpPr>
        <p:spPr bwMode="gray">
          <a:xfrm>
            <a:off x="2638043" y="2117413"/>
            <a:ext cx="313949"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8" name="直接连接符 207"/>
          <p:cNvCxnSpPr>
            <a:stCxn id="205" idx="6"/>
            <a:endCxn id="202" idx="2"/>
          </p:cNvCxnSpPr>
          <p:nvPr/>
        </p:nvCxnSpPr>
        <p:spPr bwMode="gray">
          <a:xfrm>
            <a:off x="3131991" y="2117413"/>
            <a:ext cx="31394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9" name="矩形 208"/>
          <p:cNvSpPr/>
          <p:nvPr/>
        </p:nvSpPr>
        <p:spPr bwMode="gray">
          <a:xfrm>
            <a:off x="3319895" y="1772567"/>
            <a:ext cx="385042"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10" name="矩形 209"/>
          <p:cNvSpPr/>
          <p:nvPr/>
        </p:nvSpPr>
        <p:spPr bwMode="gray">
          <a:xfrm>
            <a:off x="955755" y="1829413"/>
            <a:ext cx="2376000" cy="57600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1" name="矩形 210"/>
          <p:cNvSpPr/>
          <p:nvPr/>
        </p:nvSpPr>
        <p:spPr bwMode="gray">
          <a:xfrm>
            <a:off x="1849703" y="1772567"/>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12" name="矩形 211"/>
          <p:cNvSpPr/>
          <p:nvPr/>
        </p:nvSpPr>
        <p:spPr bwMode="gray">
          <a:xfrm>
            <a:off x="2331592" y="1772567"/>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13" name="矩形 212"/>
          <p:cNvSpPr/>
          <p:nvPr/>
        </p:nvSpPr>
        <p:spPr bwMode="gray">
          <a:xfrm>
            <a:off x="2871324" y="1772567"/>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14" name="圆角矩形 213"/>
          <p:cNvSpPr/>
          <p:nvPr/>
        </p:nvSpPr>
        <p:spPr bwMode="gray">
          <a:xfrm>
            <a:off x="4029241" y="1922657"/>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15" name="圆角矩形 214"/>
          <p:cNvSpPr/>
          <p:nvPr/>
        </p:nvSpPr>
        <p:spPr bwMode="gray">
          <a:xfrm>
            <a:off x="4682639" y="1922657"/>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216" name="直接箭头连接符 215"/>
          <p:cNvCxnSpPr>
            <a:stCxn id="214" idx="3"/>
            <a:endCxn id="215" idx="1"/>
          </p:cNvCxnSpPr>
          <p:nvPr/>
        </p:nvCxnSpPr>
        <p:spPr bwMode="gray">
          <a:xfrm>
            <a:off x="4663396" y="2117414"/>
            <a:ext cx="19243" cy="0"/>
          </a:xfrm>
          <a:prstGeom prst="straightConnector1">
            <a:avLst/>
          </a:prstGeom>
          <a:noFill/>
          <a:ln w="9525" cap="flat" cmpd="sng" algn="ctr">
            <a:solidFill>
              <a:schemeClr val="bg1">
                <a:lumMod val="50000"/>
              </a:schemeClr>
            </a:solidFill>
            <a:prstDash val="solid"/>
            <a:tailEnd type="triangle" w="med" len="lg"/>
          </a:ln>
          <a:effectLst/>
        </p:spPr>
      </p:cxnSp>
      <p:cxnSp>
        <p:nvCxnSpPr>
          <p:cNvPr id="217" name="直接箭头连接符 216"/>
          <p:cNvCxnSpPr>
            <a:stCxn id="215" idx="3"/>
          </p:cNvCxnSpPr>
          <p:nvPr/>
        </p:nvCxnSpPr>
        <p:spPr bwMode="gray">
          <a:xfrm>
            <a:off x="5269632" y="2117414"/>
            <a:ext cx="174501" cy="1"/>
          </a:xfrm>
          <a:prstGeom prst="straightConnector1">
            <a:avLst/>
          </a:prstGeom>
          <a:noFill/>
          <a:ln w="9525" cap="flat" cmpd="sng" algn="ctr">
            <a:solidFill>
              <a:schemeClr val="bg1">
                <a:lumMod val="50000"/>
              </a:schemeClr>
            </a:solidFill>
            <a:prstDash val="solid"/>
            <a:tailEnd type="triangle" w="med" len="lg"/>
          </a:ln>
          <a:effectLst/>
        </p:spPr>
      </p:cxnSp>
      <p:sp>
        <p:nvSpPr>
          <p:cNvPr id="218" name="文本框 217"/>
          <p:cNvSpPr txBox="1"/>
          <p:nvPr/>
        </p:nvSpPr>
        <p:spPr bwMode="gray">
          <a:xfrm>
            <a:off x="3689172" y="1787694"/>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19" name="文本框 218"/>
          <p:cNvSpPr txBox="1"/>
          <p:nvPr/>
        </p:nvSpPr>
        <p:spPr bwMode="gray">
          <a:xfrm>
            <a:off x="4103428" y="1769524"/>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cxnSp>
        <p:nvCxnSpPr>
          <p:cNvPr id="220" name="直接连接符 219"/>
          <p:cNvCxnSpPr>
            <a:stCxn id="202" idx="6"/>
            <a:endCxn id="201" idx="1"/>
          </p:cNvCxnSpPr>
          <p:nvPr/>
        </p:nvCxnSpPr>
        <p:spPr bwMode="gray">
          <a:xfrm>
            <a:off x="3625939" y="2117413"/>
            <a:ext cx="440071"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1" name="任意多边形 220"/>
          <p:cNvSpPr/>
          <p:nvPr/>
        </p:nvSpPr>
        <p:spPr bwMode="gray">
          <a:xfrm>
            <a:off x="664218" y="2027383"/>
            <a:ext cx="461498" cy="8702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2" name="矩形 221"/>
          <p:cNvSpPr/>
          <p:nvPr/>
        </p:nvSpPr>
        <p:spPr bwMode="gray">
          <a:xfrm>
            <a:off x="1228942" y="1913833"/>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23" name="组合 222"/>
          <p:cNvGrpSpPr/>
          <p:nvPr/>
        </p:nvGrpSpPr>
        <p:grpSpPr bwMode="gray">
          <a:xfrm>
            <a:off x="1543525" y="1944146"/>
            <a:ext cx="395076" cy="360000"/>
            <a:chOff x="6938956" y="1710171"/>
            <a:chExt cx="395076" cy="277615"/>
          </a:xfrm>
        </p:grpSpPr>
        <p:sp>
          <p:nvSpPr>
            <p:cNvPr id="224" name="圆角矩形 199"/>
            <p:cNvSpPr/>
            <p:nvPr/>
          </p:nvSpPr>
          <p:spPr bwMode="gray">
            <a:xfrm>
              <a:off x="6938956" y="171017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5" name="圆角矩形 200"/>
            <p:cNvSpPr/>
            <p:nvPr/>
          </p:nvSpPr>
          <p:spPr bwMode="gray">
            <a:xfrm>
              <a:off x="6938956" y="174674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6" name="圆角矩形 201"/>
            <p:cNvSpPr/>
            <p:nvPr/>
          </p:nvSpPr>
          <p:spPr bwMode="gray">
            <a:xfrm>
              <a:off x="6938956" y="1783319"/>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7" name="圆角矩形 202"/>
            <p:cNvSpPr/>
            <p:nvPr/>
          </p:nvSpPr>
          <p:spPr bwMode="gray">
            <a:xfrm>
              <a:off x="6938956" y="181989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8" name="圆角矩形 203"/>
            <p:cNvSpPr/>
            <p:nvPr/>
          </p:nvSpPr>
          <p:spPr bwMode="gray">
            <a:xfrm>
              <a:off x="6938956" y="185646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9" name="圆角矩形 204"/>
            <p:cNvSpPr/>
            <p:nvPr/>
          </p:nvSpPr>
          <p:spPr bwMode="gray">
            <a:xfrm>
              <a:off x="6938956" y="189304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0" name="圆角矩形 205"/>
            <p:cNvSpPr/>
            <p:nvPr/>
          </p:nvSpPr>
          <p:spPr bwMode="gray">
            <a:xfrm>
              <a:off x="6938956" y="192961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1" name="圆角矩形 206"/>
            <p:cNvSpPr/>
            <p:nvPr/>
          </p:nvSpPr>
          <p:spPr bwMode="gray">
            <a:xfrm>
              <a:off x="6938956" y="196618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32" name="矩形 231"/>
          <p:cNvSpPr/>
          <p:nvPr/>
        </p:nvSpPr>
        <p:spPr bwMode="gray">
          <a:xfrm>
            <a:off x="1286650" y="2136648"/>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43" name="矩形 242"/>
          <p:cNvSpPr/>
          <p:nvPr/>
        </p:nvSpPr>
        <p:spPr bwMode="gray">
          <a:xfrm>
            <a:off x="1925089" y="2695259"/>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44" name="矩形 243"/>
          <p:cNvSpPr/>
          <p:nvPr/>
        </p:nvSpPr>
        <p:spPr bwMode="gray">
          <a:xfrm>
            <a:off x="2406978" y="2695259"/>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45" name="矩形 244"/>
          <p:cNvSpPr/>
          <p:nvPr/>
        </p:nvSpPr>
        <p:spPr bwMode="gray">
          <a:xfrm>
            <a:off x="2946710" y="2695259"/>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50" name="文本框 249"/>
          <p:cNvSpPr txBox="1"/>
          <p:nvPr/>
        </p:nvSpPr>
        <p:spPr bwMode="gray">
          <a:xfrm>
            <a:off x="3460891" y="2697414"/>
            <a:ext cx="240450"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51" name="文本框 250"/>
          <p:cNvSpPr txBox="1"/>
          <p:nvPr/>
        </p:nvSpPr>
        <p:spPr bwMode="gray">
          <a:xfrm>
            <a:off x="4072670" y="2706939"/>
            <a:ext cx="237244" cy="184666"/>
          </a:xfrm>
          <a:prstGeom prst="rect">
            <a:avLst/>
          </a:prstGeom>
        </p:spPr>
        <p:txBody>
          <a:bodyPr wrap="square" lIns="0" tIns="0" rIns="0" bIns="0" rtlCol="0">
            <a:noAutofit/>
          </a:bodyPr>
          <a:lstStyle/>
          <a:p>
            <a:pPr defTabSz="991093" eaLnBrk="0" fontAlgn="ctr" hangingPunct="0"/>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65" name="文本框 264"/>
          <p:cNvSpPr txBox="1"/>
          <p:nvPr/>
        </p:nvSpPr>
        <p:spPr bwMode="gray">
          <a:xfrm>
            <a:off x="1464584" y="2452153"/>
            <a:ext cx="1837041" cy="184666"/>
          </a:xfrm>
          <a:prstGeom prst="rect">
            <a:avLst/>
          </a:prstGeom>
        </p:spPr>
        <p:txBody>
          <a:bodyPr wrap="square" lIns="0" tIns="0" rIns="0" bIns="0" rtlCol="0">
            <a:noAutofit/>
          </a:bodyPr>
          <a:lstStyle/>
          <a:p>
            <a:pP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233" name="矩形 232"/>
          <p:cNvSpPr/>
          <p:nvPr/>
        </p:nvSpPr>
        <p:spPr bwMode="gray">
          <a:xfrm>
            <a:off x="4087863" y="3303922"/>
            <a:ext cx="1224356" cy="276999"/>
          </a:xfrm>
          <a:prstGeom prst="rect">
            <a:avLst/>
          </a:prstGeom>
          <a:solidFill>
            <a:schemeClr val="bg1"/>
          </a:solidFill>
          <a:ln>
            <a:solidFill>
              <a:srgbClr val="8CD5F0"/>
            </a:solidFill>
          </a:ln>
        </p:spPr>
        <p:txBody>
          <a:bodyPr wrap="square" rtlCol="0" anchor="ctr">
            <a:noAutofit/>
          </a:bodyPr>
          <a:lstStyle/>
          <a:p>
            <a:pPr algn="ctr"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4" name="流程图: 汇总连接 233"/>
          <p:cNvSpPr/>
          <p:nvPr/>
        </p:nvSpPr>
        <p:spPr bwMode="gray">
          <a:xfrm>
            <a:off x="3481287" y="3362029"/>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5" name="流程图: 汇总连接 234"/>
          <p:cNvSpPr/>
          <p:nvPr/>
        </p:nvSpPr>
        <p:spPr bwMode="gray">
          <a:xfrm>
            <a:off x="2004391"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6" name="流程图: 汇总连接 235"/>
          <p:cNvSpPr/>
          <p:nvPr/>
        </p:nvSpPr>
        <p:spPr bwMode="gray">
          <a:xfrm>
            <a:off x="2498483"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7" name="流程图: 汇总连接 236"/>
          <p:cNvSpPr/>
          <p:nvPr/>
        </p:nvSpPr>
        <p:spPr bwMode="gray">
          <a:xfrm>
            <a:off x="2992576" y="2902586"/>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8" name="直接连接符 237"/>
          <p:cNvCxnSpPr>
            <a:stCxn id="235" idx="6"/>
            <a:endCxn id="236" idx="2"/>
          </p:cNvCxnSpPr>
          <p:nvPr/>
        </p:nvCxnSpPr>
        <p:spPr bwMode="gray">
          <a:xfrm>
            <a:off x="2184443" y="298297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9" name="直接连接符 238"/>
          <p:cNvCxnSpPr>
            <a:stCxn id="236" idx="6"/>
            <a:endCxn id="237" idx="2"/>
          </p:cNvCxnSpPr>
          <p:nvPr/>
        </p:nvCxnSpPr>
        <p:spPr bwMode="gray">
          <a:xfrm>
            <a:off x="2678536" y="2982978"/>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0" name="直接连接符 239"/>
          <p:cNvCxnSpPr>
            <a:stCxn id="237" idx="6"/>
            <a:endCxn id="234" idx="2"/>
          </p:cNvCxnSpPr>
          <p:nvPr/>
        </p:nvCxnSpPr>
        <p:spPr bwMode="gray">
          <a:xfrm>
            <a:off x="3172629" y="2982979"/>
            <a:ext cx="308659" cy="459443"/>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1" name="矩形 240"/>
          <p:cNvSpPr/>
          <p:nvPr/>
        </p:nvSpPr>
        <p:spPr bwMode="gray">
          <a:xfrm>
            <a:off x="3471124" y="3165770"/>
            <a:ext cx="200376" cy="184666"/>
          </a:xfrm>
          <a:prstGeom prst="rect">
            <a:avLst/>
          </a:prstGeom>
          <a:ln>
            <a:noFill/>
          </a:ln>
        </p:spPr>
        <p:txBody>
          <a:bodyPr wrap="square" lIns="0" tIns="0" rIns="0" bIns="0"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242" name="矩形 241"/>
          <p:cNvSpPr/>
          <p:nvPr/>
        </p:nvSpPr>
        <p:spPr bwMode="gray">
          <a:xfrm>
            <a:off x="976803" y="2725722"/>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6" name="圆角矩形 245"/>
          <p:cNvSpPr/>
          <p:nvPr/>
        </p:nvSpPr>
        <p:spPr bwMode="gray">
          <a:xfrm>
            <a:off x="4060703" y="3247665"/>
            <a:ext cx="634155"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
        <p:nvSpPr>
          <p:cNvPr id="247" name="圆角矩形 246"/>
          <p:cNvSpPr/>
          <p:nvPr/>
        </p:nvSpPr>
        <p:spPr bwMode="gray">
          <a:xfrm>
            <a:off x="4723812" y="3247665"/>
            <a:ext cx="586993" cy="389513"/>
          </a:xfrm>
          <a:prstGeom prst="roundRect">
            <a:avLst>
              <a:gd name="adj" fmla="val 50000"/>
            </a:avLst>
          </a:prstGeom>
          <a:ln>
            <a:solidFill>
              <a:srgbClr val="1AABE2"/>
            </a:solidFill>
          </a:ln>
        </p:spPr>
        <p:txBody>
          <a:bodyPr wrap="square"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cxnSp>
        <p:nvCxnSpPr>
          <p:cNvPr id="248" name="直接箭头连接符 247"/>
          <p:cNvCxnSpPr>
            <a:endCxn id="247" idx="1"/>
          </p:cNvCxnSpPr>
          <p:nvPr/>
        </p:nvCxnSpPr>
        <p:spPr bwMode="gray">
          <a:xfrm>
            <a:off x="4603371" y="3442421"/>
            <a:ext cx="120441" cy="1"/>
          </a:xfrm>
          <a:prstGeom prst="straightConnector1">
            <a:avLst/>
          </a:prstGeom>
          <a:noFill/>
          <a:ln w="9525" cap="flat" cmpd="sng" algn="ctr">
            <a:solidFill>
              <a:schemeClr val="bg1">
                <a:lumMod val="50000"/>
              </a:schemeClr>
            </a:solidFill>
            <a:prstDash val="solid"/>
            <a:tailEnd type="triangle" w="med" len="lg"/>
          </a:ln>
          <a:effectLst/>
        </p:spPr>
      </p:cxnSp>
      <p:cxnSp>
        <p:nvCxnSpPr>
          <p:cNvPr id="249" name="直接箭头连接符 248"/>
          <p:cNvCxnSpPr/>
          <p:nvPr/>
        </p:nvCxnSpPr>
        <p:spPr bwMode="gray">
          <a:xfrm>
            <a:off x="5233370" y="3442422"/>
            <a:ext cx="252073" cy="1"/>
          </a:xfrm>
          <a:prstGeom prst="straightConnector1">
            <a:avLst/>
          </a:prstGeom>
          <a:noFill/>
          <a:ln w="9525" cap="flat" cmpd="sng" algn="ctr">
            <a:solidFill>
              <a:schemeClr val="bg1">
                <a:lumMod val="50000"/>
              </a:schemeClr>
            </a:solidFill>
            <a:prstDash val="solid"/>
            <a:tailEnd type="triangle" w="med" len="lg"/>
          </a:ln>
          <a:effectLst/>
        </p:spPr>
      </p:cxnSp>
      <p:cxnSp>
        <p:nvCxnSpPr>
          <p:cNvPr id="252" name="直接连接符 251"/>
          <p:cNvCxnSpPr>
            <a:endCxn id="233" idx="1"/>
          </p:cNvCxnSpPr>
          <p:nvPr/>
        </p:nvCxnSpPr>
        <p:spPr bwMode="gray">
          <a:xfrm>
            <a:off x="3661339" y="3442421"/>
            <a:ext cx="426524" cy="1"/>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任意多边形 252"/>
          <p:cNvSpPr/>
          <p:nvPr/>
        </p:nvSpPr>
        <p:spPr bwMode="gray">
          <a:xfrm>
            <a:off x="704236" y="2902559"/>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矩形 253"/>
          <p:cNvSpPr/>
          <p:nvPr/>
        </p:nvSpPr>
        <p:spPr bwMode="gray">
          <a:xfrm>
            <a:off x="1269051" y="2791274"/>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55" name="组合 254"/>
          <p:cNvGrpSpPr/>
          <p:nvPr/>
        </p:nvGrpSpPr>
        <p:grpSpPr bwMode="gray">
          <a:xfrm>
            <a:off x="1583702" y="2827378"/>
            <a:ext cx="395191" cy="321570"/>
            <a:chOff x="6796081" y="1776846"/>
            <a:chExt cx="395076" cy="345115"/>
          </a:xfrm>
        </p:grpSpPr>
        <p:sp>
          <p:nvSpPr>
            <p:cNvPr id="256" name="圆角矩形 199"/>
            <p:cNvSpPr/>
            <p:nvPr/>
          </p:nvSpPr>
          <p:spPr bwMode="gray">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7" name="圆角矩形 200"/>
            <p:cNvSpPr/>
            <p:nvPr/>
          </p:nvSpPr>
          <p:spPr bwMode="gray">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8" name="圆角矩形 201"/>
            <p:cNvSpPr/>
            <p:nvPr/>
          </p:nvSpPr>
          <p:spPr bwMode="gray">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9" name="圆角矩形 202"/>
            <p:cNvSpPr/>
            <p:nvPr/>
          </p:nvSpPr>
          <p:spPr bwMode="gray">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圆角矩形 203"/>
            <p:cNvSpPr/>
            <p:nvPr/>
          </p:nvSpPr>
          <p:spPr bwMode="gray">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圆角矩形 204"/>
            <p:cNvSpPr/>
            <p:nvPr/>
          </p:nvSpPr>
          <p:spPr bwMode="gray">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2" name="圆角矩形 205"/>
            <p:cNvSpPr/>
            <p:nvPr/>
          </p:nvSpPr>
          <p:spPr bwMode="gray">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3" name="圆角矩形 206"/>
            <p:cNvSpPr/>
            <p:nvPr/>
          </p:nvSpPr>
          <p:spPr bwMode="gray">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4" name="矩形 263"/>
          <p:cNvSpPr/>
          <p:nvPr/>
        </p:nvSpPr>
        <p:spPr bwMode="gray">
          <a:xfrm>
            <a:off x="1326775" y="2990303"/>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66" name="流程图: 汇总连接 265"/>
          <p:cNvSpPr/>
          <p:nvPr/>
        </p:nvSpPr>
        <p:spPr bwMode="gray">
          <a:xfrm>
            <a:off x="2004391"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7" name="流程图: 汇总连接 266"/>
          <p:cNvSpPr/>
          <p:nvPr/>
        </p:nvSpPr>
        <p:spPr bwMode="gray">
          <a:xfrm>
            <a:off x="2498483"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8" name="流程图: 汇总连接 267"/>
          <p:cNvSpPr/>
          <p:nvPr/>
        </p:nvSpPr>
        <p:spPr bwMode="gray">
          <a:xfrm>
            <a:off x="2992576" y="3772983"/>
            <a:ext cx="180052" cy="160785"/>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69" name="直接连接符 268"/>
          <p:cNvCxnSpPr>
            <a:stCxn id="266" idx="6"/>
            <a:endCxn id="267" idx="2"/>
          </p:cNvCxnSpPr>
          <p:nvPr/>
        </p:nvCxnSpPr>
        <p:spPr bwMode="gray">
          <a:xfrm>
            <a:off x="2184443" y="3853374"/>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直接连接符 269"/>
          <p:cNvCxnSpPr>
            <a:stCxn id="267" idx="6"/>
            <a:endCxn id="268" idx="2"/>
          </p:cNvCxnSpPr>
          <p:nvPr/>
        </p:nvCxnSpPr>
        <p:spPr bwMode="gray">
          <a:xfrm>
            <a:off x="2678536" y="3853374"/>
            <a:ext cx="314040"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1" name="矩形 270"/>
          <p:cNvSpPr/>
          <p:nvPr/>
        </p:nvSpPr>
        <p:spPr bwMode="gray">
          <a:xfrm>
            <a:off x="976803" y="3596118"/>
            <a:ext cx="1944565" cy="514512"/>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2" name="矩形 271"/>
          <p:cNvSpPr/>
          <p:nvPr/>
        </p:nvSpPr>
        <p:spPr bwMode="gray">
          <a:xfrm>
            <a:off x="1890024" y="3530557"/>
            <a:ext cx="386644"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sp>
        <p:nvSpPr>
          <p:cNvPr id="273" name="矩形 272"/>
          <p:cNvSpPr/>
          <p:nvPr/>
        </p:nvSpPr>
        <p:spPr bwMode="gray">
          <a:xfrm>
            <a:off x="2372057" y="3530557"/>
            <a:ext cx="413896"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GQ</a:t>
            </a:r>
          </a:p>
        </p:txBody>
      </p:sp>
      <p:sp>
        <p:nvSpPr>
          <p:cNvPr id="274" name="矩形 273"/>
          <p:cNvSpPr/>
          <p:nvPr/>
        </p:nvSpPr>
        <p:spPr bwMode="gray">
          <a:xfrm>
            <a:off x="2911933" y="3530557"/>
            <a:ext cx="325730" cy="276999"/>
          </a:xfrm>
          <a:prstGeom prst="rect">
            <a:avLst/>
          </a:prstGeom>
          <a:ln>
            <a:noFill/>
          </a:ln>
        </p:spPr>
        <p:txBody>
          <a:bodyPr wrap="square" rtlCol="0" anchor="ctr">
            <a:noAutofit/>
          </a:bodyPr>
          <a:lstStyle/>
          <a:p>
            <a:pPr algn="ct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a:t>
            </a:r>
          </a:p>
        </p:txBody>
      </p:sp>
      <p:sp>
        <p:nvSpPr>
          <p:cNvPr id="275" name="任意多边形 274"/>
          <p:cNvSpPr/>
          <p:nvPr/>
        </p:nvSpPr>
        <p:spPr bwMode="gray">
          <a:xfrm>
            <a:off x="704236" y="3772955"/>
            <a:ext cx="461632" cy="77734"/>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6" name="矩形 275"/>
          <p:cNvSpPr/>
          <p:nvPr/>
        </p:nvSpPr>
        <p:spPr bwMode="gray">
          <a:xfrm>
            <a:off x="1269051" y="3661670"/>
            <a:ext cx="262892"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grpSp>
        <p:nvGrpSpPr>
          <p:cNvPr id="277" name="组合 276"/>
          <p:cNvGrpSpPr/>
          <p:nvPr/>
        </p:nvGrpSpPr>
        <p:grpSpPr bwMode="gray">
          <a:xfrm>
            <a:off x="1583702" y="3697775"/>
            <a:ext cx="395191" cy="321570"/>
            <a:chOff x="6796081" y="2838617"/>
            <a:chExt cx="395076" cy="345115"/>
          </a:xfrm>
        </p:grpSpPr>
        <p:sp>
          <p:nvSpPr>
            <p:cNvPr id="278" name="圆角矩形 199"/>
            <p:cNvSpPr/>
            <p:nvPr/>
          </p:nvSpPr>
          <p:spPr bwMode="gray">
            <a:xfrm>
              <a:off x="6796081" y="283861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9" name="圆角矩形 200"/>
            <p:cNvSpPr/>
            <p:nvPr/>
          </p:nvSpPr>
          <p:spPr bwMode="gray">
            <a:xfrm>
              <a:off x="6796081" y="288483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0" name="圆角矩形 201"/>
            <p:cNvSpPr/>
            <p:nvPr/>
          </p:nvSpPr>
          <p:spPr bwMode="gray">
            <a:xfrm>
              <a:off x="6796081" y="2931049"/>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1" name="圆角矩形 202"/>
            <p:cNvSpPr/>
            <p:nvPr/>
          </p:nvSpPr>
          <p:spPr bwMode="gray">
            <a:xfrm>
              <a:off x="6796081" y="2977265"/>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2" name="圆角矩形 203"/>
            <p:cNvSpPr/>
            <p:nvPr/>
          </p:nvSpPr>
          <p:spPr bwMode="gray">
            <a:xfrm>
              <a:off x="6796081" y="302348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3" name="圆角矩形 204"/>
            <p:cNvSpPr/>
            <p:nvPr/>
          </p:nvSpPr>
          <p:spPr bwMode="gray">
            <a:xfrm>
              <a:off x="6796081" y="3069697"/>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4" name="圆角矩形 205"/>
            <p:cNvSpPr/>
            <p:nvPr/>
          </p:nvSpPr>
          <p:spPr bwMode="gray">
            <a:xfrm>
              <a:off x="6796081" y="3115913"/>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5" name="圆角矩形 206"/>
            <p:cNvSpPr/>
            <p:nvPr/>
          </p:nvSpPr>
          <p:spPr bwMode="gray">
            <a:xfrm>
              <a:off x="6796081" y="316213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86" name="矩形 285"/>
          <p:cNvSpPr/>
          <p:nvPr/>
        </p:nvSpPr>
        <p:spPr bwMode="gray">
          <a:xfrm>
            <a:off x="1326775" y="3860699"/>
            <a:ext cx="177934" cy="184666"/>
          </a:xfrm>
          <a:prstGeom prst="rect">
            <a:avLst/>
          </a:prstGeom>
          <a:ln>
            <a:noFill/>
          </a:ln>
        </p:spPr>
        <p:txBody>
          <a:bodyPr wrap="square" lIns="0" tIns="0" rIns="0" bIns="0" rtlCol="0" anchor="ctr">
            <a:noAutofit/>
          </a:bodyPr>
          <a:lstStyle/>
          <a:p>
            <a:pPr fontAlgn="ctr">
              <a:buClr>
                <a:srgbClr val="CC9900"/>
              </a:buClr>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287" name="文本框 286"/>
          <p:cNvSpPr txBox="1"/>
          <p:nvPr/>
        </p:nvSpPr>
        <p:spPr bwMode="gray">
          <a:xfrm>
            <a:off x="1326776" y="3288299"/>
            <a:ext cx="2115394" cy="182869"/>
          </a:xfrm>
          <a:prstGeom prst="rect">
            <a:avLst/>
          </a:prstGeom>
        </p:spPr>
        <p:txBody>
          <a:bodyPr wrap="square" lIns="0" tIns="0" rIns="0" bIns="0" rtlCol="0">
            <a:noAutofit/>
          </a:bodyPr>
          <a:lstStyle/>
          <a:p>
            <a:pPr algn="ctr" defTabSz="991093" eaLnBrk="0" fontAlgn="ctr" hangingPunct="0"/>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Channelized sub-interface</a:t>
            </a:r>
          </a:p>
        </p:txBody>
      </p:sp>
      <p:sp>
        <p:nvSpPr>
          <p:cNvPr id="288" name="文本框 287"/>
          <p:cNvSpPr txBox="1"/>
          <p:nvPr/>
        </p:nvSpPr>
        <p:spPr bwMode="gray">
          <a:xfrm>
            <a:off x="1755067" y="3322197"/>
            <a:ext cx="184666" cy="120226"/>
          </a:xfrm>
          <a:prstGeom prst="rect">
            <a:avLst/>
          </a:prstGeom>
          <a:noFill/>
        </p:spPr>
        <p:txBody>
          <a:bodyPr vert="eaVert" wrap="square" lIns="0" tIns="0" rIns="0" bIns="0" rtlCol="0" anchor="ctr">
            <a:noAutofit/>
          </a:bodyPr>
          <a:lstStyle/>
          <a:p>
            <a:pPr fontAlgn="ctr"/>
            <a:r>
              <a:rPr lang="en-US" sz="12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cxnSp>
        <p:nvCxnSpPr>
          <p:cNvPr id="289" name="直接箭头连接符 288"/>
          <p:cNvCxnSpPr>
            <a:stCxn id="268" idx="6"/>
            <a:endCxn id="234" idx="2"/>
          </p:cNvCxnSpPr>
          <p:nvPr/>
        </p:nvCxnSpPr>
        <p:spPr bwMode="gray">
          <a:xfrm flipV="1">
            <a:off x="3172629" y="3442421"/>
            <a:ext cx="308659" cy="410954"/>
          </a:xfrm>
          <a:prstGeom prst="straightConnector1">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2" name="文本框 291"/>
          <p:cNvSpPr txBox="1"/>
          <p:nvPr/>
        </p:nvSpPr>
        <p:spPr bwMode="gray">
          <a:xfrm>
            <a:off x="1750468" y="4249982"/>
            <a:ext cx="240450"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TM</a:t>
            </a:r>
          </a:p>
        </p:txBody>
      </p:sp>
      <p:sp>
        <p:nvSpPr>
          <p:cNvPr id="293" name="文本框 292"/>
          <p:cNvSpPr txBox="1"/>
          <p:nvPr/>
        </p:nvSpPr>
        <p:spPr bwMode="gray">
          <a:xfrm>
            <a:off x="3467892" y="4249982"/>
            <a:ext cx="237244" cy="184666"/>
          </a:xfrm>
          <a:prstGeom prst="rect">
            <a:avLst/>
          </a:prstGeom>
        </p:spPr>
        <p:txBody>
          <a:bodyPr wrap="square" lIns="0" tIns="0" rIns="0" bIns="0" rtlCol="0">
            <a:noAutofit/>
          </a:bodyPr>
          <a:lstStyle>
            <a:defPPr>
              <a:defRPr lang="zh-CN"/>
            </a:defPPr>
            <a:lvl1pPr defTabSz="991093" eaLnBrk="0" fontAlgn="auto" hangingPunct="0">
              <a:spcBef>
                <a:spcPts val="0"/>
              </a:spcBef>
              <a:spcAft>
                <a:spcPts val="0"/>
              </a:spcAft>
              <a:defRPr sz="1000" b="1">
                <a:solidFill>
                  <a:prstClr val="black"/>
                </a:solidFill>
                <a:latin typeface="Huawei Sans" panose="020C0503030203020204" pitchFamily="34" charset="0"/>
                <a:ea typeface="宋体"/>
                <a:cs typeface="Huawei Sans" panose="020C0503030203020204" pitchFamily="34" charset="0"/>
              </a:defRPr>
            </a:lvl1pPr>
          </a:lstStyle>
          <a:p>
            <a:pPr fontAlgn="ct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PIC</a:t>
            </a:r>
          </a:p>
        </p:txBody>
      </p:sp>
      <p:sp>
        <p:nvSpPr>
          <p:cNvPr id="290" name="矩形 289"/>
          <p:cNvSpPr/>
          <p:nvPr/>
        </p:nvSpPr>
        <p:spPr bwMode="gray">
          <a:xfrm>
            <a:off x="4609156" y="4452507"/>
            <a:ext cx="507922"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1" name="矩形 290"/>
          <p:cNvSpPr/>
          <p:nvPr/>
        </p:nvSpPr>
        <p:spPr bwMode="gray">
          <a:xfrm>
            <a:off x="3610823" y="4452507"/>
            <a:ext cx="953627" cy="118786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4" name="文本框 293"/>
          <p:cNvSpPr txBox="1"/>
          <p:nvPr/>
        </p:nvSpPr>
        <p:spPr bwMode="gray">
          <a:xfrm>
            <a:off x="2017881" y="4969929"/>
            <a:ext cx="369332" cy="212559"/>
          </a:xfrm>
          <a:prstGeom prst="rect">
            <a:avLst/>
          </a:prstGeom>
          <a:noFill/>
        </p:spPr>
        <p:txBody>
          <a:bodyPr vert="eaVert" wrap="square" rtlCol="0">
            <a:noAutofit/>
          </a:bodyPr>
          <a:lstStyle/>
          <a:p>
            <a:pPr fontAlgn="ctr">
              <a:buClr>
                <a:srgbClr val="CC9900"/>
              </a:buClr>
              <a:defRP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295" name="流程图: 汇总连接 294"/>
          <p:cNvSpPr/>
          <p:nvPr/>
        </p:nvSpPr>
        <p:spPr bwMode="gray">
          <a:xfrm>
            <a:off x="2082422" y="4575633"/>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6" name="流程图: 汇总连接 295"/>
          <p:cNvSpPr/>
          <p:nvPr/>
        </p:nvSpPr>
        <p:spPr bwMode="gray">
          <a:xfrm>
            <a:off x="2575899" y="4575633"/>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7" name="矩形 296"/>
          <p:cNvSpPr/>
          <p:nvPr/>
        </p:nvSpPr>
        <p:spPr bwMode="gray">
          <a:xfrm>
            <a:off x="2108392" y="4391389"/>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298" name="直接连接符 297"/>
          <p:cNvCxnSpPr>
            <a:stCxn id="295" idx="6"/>
            <a:endCxn id="296" idx="2"/>
          </p:cNvCxnSpPr>
          <p:nvPr/>
        </p:nvCxnSpPr>
        <p:spPr bwMode="gray">
          <a:xfrm>
            <a:off x="2265811" y="4654824"/>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9" name="矩形 298"/>
          <p:cNvSpPr/>
          <p:nvPr/>
        </p:nvSpPr>
        <p:spPr bwMode="gray">
          <a:xfrm>
            <a:off x="2567406" y="4391389"/>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300" name="矩形 299"/>
          <p:cNvSpPr/>
          <p:nvPr/>
        </p:nvSpPr>
        <p:spPr bwMode="gray">
          <a:xfrm>
            <a:off x="983804" y="4399671"/>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01" name="直接连接符 300"/>
          <p:cNvCxnSpPr>
            <a:stCxn id="296" idx="6"/>
            <a:endCxn id="303" idx="1"/>
          </p:cNvCxnSpPr>
          <p:nvPr/>
        </p:nvCxnSpPr>
        <p:spPr bwMode="gray">
          <a:xfrm>
            <a:off x="2759289" y="4654824"/>
            <a:ext cx="462704" cy="0"/>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2" name="直接连接符 301"/>
          <p:cNvCxnSpPr>
            <a:stCxn id="312" idx="6"/>
            <a:endCxn id="310" idx="1"/>
          </p:cNvCxnSpPr>
          <p:nvPr/>
        </p:nvCxnSpPr>
        <p:spPr bwMode="gray">
          <a:xfrm flipV="1">
            <a:off x="2759289" y="5432654"/>
            <a:ext cx="525622" cy="6119"/>
          </a:xfrm>
          <a:prstGeom prst="line">
            <a:avLst/>
          </a:prstGeom>
          <a:noFill/>
          <a:ln w="9525" cap="flat" cmpd="sng" algn="ctr">
            <a:solidFill>
              <a:schemeClr val="bg1">
                <a:lumMod val="50000"/>
              </a:schemeClr>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3" name="圆角矩形 302"/>
          <p:cNvSpPr/>
          <p:nvPr/>
        </p:nvSpPr>
        <p:spPr bwMode="gray">
          <a:xfrm>
            <a:off x="3221993" y="4528118"/>
            <a:ext cx="1249970" cy="253410"/>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defRP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304" name="矩形 303"/>
          <p:cNvSpPr/>
          <p:nvPr/>
        </p:nvSpPr>
        <p:spPr bwMode="gray">
          <a:xfrm>
            <a:off x="3069450" y="4399670"/>
            <a:ext cx="2102116" cy="1295820"/>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5" name="任意多边形 304"/>
          <p:cNvSpPr/>
          <p:nvPr/>
        </p:nvSpPr>
        <p:spPr bwMode="gray">
          <a:xfrm>
            <a:off x="696825" y="4579338"/>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6" name="矩形 305"/>
          <p:cNvSpPr/>
          <p:nvPr/>
        </p:nvSpPr>
        <p:spPr bwMode="gray">
          <a:xfrm>
            <a:off x="3723669" y="5034052"/>
            <a:ext cx="763029" cy="184666"/>
          </a:xfrm>
          <a:prstGeom prst="rect">
            <a:avLst/>
          </a:prstGeom>
          <a:ln>
            <a:noFill/>
          </a:ln>
        </p:spPr>
        <p:txBody>
          <a:bodyPr wrap="square" lIns="0" tIns="0" rIns="0" bIns="0" rtlCol="0" anchor="ctr">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shim</a:t>
            </a:r>
          </a:p>
        </p:txBody>
      </p:sp>
      <p:sp>
        <p:nvSpPr>
          <p:cNvPr id="307" name="矩形 306"/>
          <p:cNvSpPr/>
          <p:nvPr/>
        </p:nvSpPr>
        <p:spPr bwMode="gray">
          <a:xfrm>
            <a:off x="4717244" y="5046411"/>
            <a:ext cx="291747"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PHY</a:t>
            </a:r>
          </a:p>
        </p:txBody>
      </p:sp>
      <p:sp>
        <p:nvSpPr>
          <p:cNvPr id="308" name="矩形 307"/>
          <p:cNvSpPr/>
          <p:nvPr/>
        </p:nvSpPr>
        <p:spPr bwMode="gray">
          <a:xfrm>
            <a:off x="1257039" y="4481631"/>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309" name="矩形 308"/>
          <p:cNvSpPr/>
          <p:nvPr/>
        </p:nvSpPr>
        <p:spPr bwMode="gray">
          <a:xfrm>
            <a:off x="1328915" y="4709931"/>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sp>
        <p:nvSpPr>
          <p:cNvPr id="310" name="圆角矩形 309"/>
          <p:cNvSpPr/>
          <p:nvPr/>
        </p:nvSpPr>
        <p:spPr bwMode="gray">
          <a:xfrm>
            <a:off x="3284911" y="5312067"/>
            <a:ext cx="1187053" cy="241173"/>
          </a:xfrm>
          <a:prstGeom prst="roundRect">
            <a:avLst>
              <a:gd name="adj" fmla="val 50000"/>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fontAlgn="ctr">
              <a:buClr>
                <a:srgbClr val="CC9900"/>
              </a:buClr>
            </a:pPr>
            <a:r>
              <a:rPr lang="en-US" sz="1200" dirty="0" err="1">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FlexE</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client</a:t>
            </a:r>
          </a:p>
        </p:txBody>
      </p:sp>
      <p:sp>
        <p:nvSpPr>
          <p:cNvPr id="311" name="流程图: 汇总连接 310"/>
          <p:cNvSpPr/>
          <p:nvPr/>
        </p:nvSpPr>
        <p:spPr bwMode="gray">
          <a:xfrm>
            <a:off x="2082422" y="5359582"/>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2" name="流程图: 汇总连接 311"/>
          <p:cNvSpPr/>
          <p:nvPr/>
        </p:nvSpPr>
        <p:spPr bwMode="gray">
          <a:xfrm>
            <a:off x="2575899" y="5359582"/>
            <a:ext cx="183390" cy="158382"/>
          </a:xfrm>
          <a:prstGeom prst="flowChartSummingJunction">
            <a:avLst/>
          </a:prstGeom>
          <a:noFill/>
          <a:ln w="9525" cap="flat" cmpd="sng" algn="ctr">
            <a:solidFill>
              <a:srgbClr val="1AABE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3" name="矩形 312"/>
          <p:cNvSpPr/>
          <p:nvPr/>
        </p:nvSpPr>
        <p:spPr bwMode="gray">
          <a:xfrm>
            <a:off x="2108392" y="5175338"/>
            <a:ext cx="201979"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SQ</a:t>
            </a:r>
          </a:p>
        </p:txBody>
      </p:sp>
      <p:cxnSp>
        <p:nvCxnSpPr>
          <p:cNvPr id="314" name="直接连接符 313"/>
          <p:cNvCxnSpPr>
            <a:stCxn id="311" idx="6"/>
            <a:endCxn id="312" idx="2"/>
          </p:cNvCxnSpPr>
          <p:nvPr/>
        </p:nvCxnSpPr>
        <p:spPr bwMode="gray">
          <a:xfrm>
            <a:off x="2265811" y="5438773"/>
            <a:ext cx="310088" cy="0"/>
          </a:xfrm>
          <a:prstGeom prst="line">
            <a:avLst/>
          </a:prstGeom>
          <a:noFill/>
          <a:ln w="9525" cap="flat" cmpd="sng" algn="ctr">
            <a:solidFill>
              <a:schemeClr val="bg1">
                <a:lumMod val="50000"/>
              </a:schemeClr>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5" name="矩形 314"/>
          <p:cNvSpPr/>
          <p:nvPr/>
        </p:nvSpPr>
        <p:spPr bwMode="gray">
          <a:xfrm>
            <a:off x="2567406" y="5175338"/>
            <a:ext cx="200376"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DP</a:t>
            </a:r>
          </a:p>
        </p:txBody>
      </p:sp>
      <p:sp>
        <p:nvSpPr>
          <p:cNvPr id="316" name="矩形 315"/>
          <p:cNvSpPr/>
          <p:nvPr/>
        </p:nvSpPr>
        <p:spPr bwMode="gray">
          <a:xfrm>
            <a:off x="983804" y="5183620"/>
            <a:ext cx="1540475" cy="506821"/>
          </a:xfrm>
          <a:prstGeom prst="rect">
            <a:avLst/>
          </a:prstGeom>
          <a:noFill/>
          <a:ln w="9525" cap="flat" cmpd="sng" algn="ctr">
            <a:solidFill>
              <a:srgbClr val="8CD5F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7" name="任意多边形 316"/>
          <p:cNvSpPr/>
          <p:nvPr/>
        </p:nvSpPr>
        <p:spPr bwMode="gray">
          <a:xfrm>
            <a:off x="696825" y="5363287"/>
            <a:ext cx="476814" cy="97201"/>
          </a:xfrm>
          <a:custGeom>
            <a:avLst/>
            <a:gdLst>
              <a:gd name="connsiteX0" fmla="*/ 0 w 590550"/>
              <a:gd name="connsiteY0" fmla="*/ 104775 h 112183"/>
              <a:gd name="connsiteX1" fmla="*/ 171450 w 590550"/>
              <a:gd name="connsiteY1" fmla="*/ 0 h 112183"/>
              <a:gd name="connsiteX2" fmla="*/ 409575 w 590550"/>
              <a:gd name="connsiteY2" fmla="*/ 104775 h 112183"/>
              <a:gd name="connsiteX3" fmla="*/ 590550 w 590550"/>
              <a:gd name="connsiteY3" fmla="*/ 95250 h 112183"/>
            </a:gdLst>
            <a:ahLst/>
            <a:cxnLst>
              <a:cxn ang="0">
                <a:pos x="connsiteX0" y="connsiteY0"/>
              </a:cxn>
              <a:cxn ang="0">
                <a:pos x="connsiteX1" y="connsiteY1"/>
              </a:cxn>
              <a:cxn ang="0">
                <a:pos x="connsiteX2" y="connsiteY2"/>
              </a:cxn>
              <a:cxn ang="0">
                <a:pos x="connsiteX3" y="connsiteY3"/>
              </a:cxn>
            </a:cxnLst>
            <a:rect l="l" t="t" r="r" b="b"/>
            <a:pathLst>
              <a:path w="590550" h="112183">
                <a:moveTo>
                  <a:pt x="0" y="104775"/>
                </a:moveTo>
                <a:cubicBezTo>
                  <a:pt x="51594" y="52387"/>
                  <a:pt x="103188" y="0"/>
                  <a:pt x="171450" y="0"/>
                </a:cubicBezTo>
                <a:cubicBezTo>
                  <a:pt x="239712" y="0"/>
                  <a:pt x="339725" y="88900"/>
                  <a:pt x="409575" y="104775"/>
                </a:cubicBezTo>
                <a:cubicBezTo>
                  <a:pt x="479425" y="120650"/>
                  <a:pt x="534987" y="107950"/>
                  <a:pt x="590550" y="95250"/>
                </a:cubicBezTo>
              </a:path>
            </a:pathLst>
          </a:custGeom>
          <a:noFill/>
          <a:ln w="9525"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8" name="矩形 317"/>
          <p:cNvSpPr/>
          <p:nvPr/>
        </p:nvSpPr>
        <p:spPr bwMode="gray">
          <a:xfrm>
            <a:off x="1257039" y="5282342"/>
            <a:ext cx="262893"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CS7</a:t>
            </a:r>
          </a:p>
        </p:txBody>
      </p:sp>
      <p:sp>
        <p:nvSpPr>
          <p:cNvPr id="319" name="矩形 318"/>
          <p:cNvSpPr/>
          <p:nvPr/>
        </p:nvSpPr>
        <p:spPr bwMode="gray">
          <a:xfrm>
            <a:off x="1328915" y="5493880"/>
            <a:ext cx="1779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BE</a:t>
            </a:r>
          </a:p>
        </p:txBody>
      </p:sp>
      <p:grpSp>
        <p:nvGrpSpPr>
          <p:cNvPr id="320" name="组合 319"/>
          <p:cNvGrpSpPr/>
          <p:nvPr/>
        </p:nvGrpSpPr>
        <p:grpSpPr bwMode="gray">
          <a:xfrm>
            <a:off x="1614815" y="4500078"/>
            <a:ext cx="402516" cy="316763"/>
            <a:chOff x="6796081" y="1776846"/>
            <a:chExt cx="395076" cy="345115"/>
          </a:xfrm>
        </p:grpSpPr>
        <p:sp>
          <p:nvSpPr>
            <p:cNvPr id="321" name="圆角矩形 199"/>
            <p:cNvSpPr/>
            <p:nvPr/>
          </p:nvSpPr>
          <p:spPr bwMode="gray">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2" name="圆角矩形 200"/>
            <p:cNvSpPr/>
            <p:nvPr/>
          </p:nvSpPr>
          <p:spPr bwMode="gray">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3" name="圆角矩形 201"/>
            <p:cNvSpPr/>
            <p:nvPr/>
          </p:nvSpPr>
          <p:spPr bwMode="gray">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4" name="圆角矩形 202"/>
            <p:cNvSpPr/>
            <p:nvPr/>
          </p:nvSpPr>
          <p:spPr bwMode="gray">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5" name="圆角矩形 203"/>
            <p:cNvSpPr/>
            <p:nvPr/>
          </p:nvSpPr>
          <p:spPr bwMode="gray">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6" name="圆角矩形 204"/>
            <p:cNvSpPr/>
            <p:nvPr/>
          </p:nvSpPr>
          <p:spPr bwMode="gray">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7" name="圆角矩形 205"/>
            <p:cNvSpPr/>
            <p:nvPr/>
          </p:nvSpPr>
          <p:spPr bwMode="gray">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8" name="圆角矩形 206"/>
            <p:cNvSpPr/>
            <p:nvPr/>
          </p:nvSpPr>
          <p:spPr bwMode="gray">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29" name="组合 328"/>
          <p:cNvGrpSpPr/>
          <p:nvPr/>
        </p:nvGrpSpPr>
        <p:grpSpPr bwMode="gray">
          <a:xfrm>
            <a:off x="1604913" y="5284509"/>
            <a:ext cx="402516" cy="316763"/>
            <a:chOff x="6796081" y="1776846"/>
            <a:chExt cx="395076" cy="345115"/>
          </a:xfrm>
        </p:grpSpPr>
        <p:sp>
          <p:nvSpPr>
            <p:cNvPr id="330" name="圆角矩形 199"/>
            <p:cNvSpPr/>
            <p:nvPr/>
          </p:nvSpPr>
          <p:spPr bwMode="gray">
            <a:xfrm>
              <a:off x="6796081" y="177684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1" name="圆角矩形 200"/>
            <p:cNvSpPr/>
            <p:nvPr/>
          </p:nvSpPr>
          <p:spPr bwMode="gray">
            <a:xfrm>
              <a:off x="6796081" y="182306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2" name="圆角矩形 201"/>
            <p:cNvSpPr/>
            <p:nvPr/>
          </p:nvSpPr>
          <p:spPr bwMode="gray">
            <a:xfrm>
              <a:off x="6796081" y="1869278"/>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3" name="圆角矩形 202"/>
            <p:cNvSpPr/>
            <p:nvPr/>
          </p:nvSpPr>
          <p:spPr bwMode="gray">
            <a:xfrm>
              <a:off x="6796081" y="1915494"/>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4" name="圆角矩形 203"/>
            <p:cNvSpPr/>
            <p:nvPr/>
          </p:nvSpPr>
          <p:spPr bwMode="gray">
            <a:xfrm>
              <a:off x="6796081" y="1961710"/>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5" name="圆角矩形 204"/>
            <p:cNvSpPr/>
            <p:nvPr/>
          </p:nvSpPr>
          <p:spPr bwMode="gray">
            <a:xfrm>
              <a:off x="6796081" y="2007926"/>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6" name="圆角矩形 205"/>
            <p:cNvSpPr/>
            <p:nvPr/>
          </p:nvSpPr>
          <p:spPr bwMode="gray">
            <a:xfrm>
              <a:off x="6796081" y="2054142"/>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7" name="圆角矩形 206"/>
            <p:cNvSpPr/>
            <p:nvPr/>
          </p:nvSpPr>
          <p:spPr bwMode="gray">
            <a:xfrm>
              <a:off x="6796081" y="2100361"/>
              <a:ext cx="395076" cy="21600"/>
            </a:xfrm>
            <a:prstGeom prst="roundRect">
              <a:avLst/>
            </a:prstGeom>
            <a:solidFill>
              <a:srgbClr val="D1EEF9"/>
            </a:solidFill>
            <a:ln>
              <a:noFill/>
            </a:ln>
            <a:effectLst/>
            <a:extLst/>
          </p:spPr>
          <p:txBody>
            <a:bodyPr vert="horz" wrap="square" lIns="91035" tIns="45518" rIns="91035" bIns="45518" numCol="1" rtlCol="0" anchor="t" anchorCtr="0" compatLnSpc="1">
              <a:prstTxWarp prst="textNoShape">
                <a:avLst/>
              </a:prstTxWarp>
              <a:noAutofit/>
            </a:bodyPr>
            <a:lstStyle/>
            <a:p>
              <a:pPr defTabSz="910472" fontAlgn="ctr">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38" name="矩形 337"/>
          <p:cNvSpPr/>
          <p:nvPr/>
        </p:nvSpPr>
        <p:spPr bwMode="gray">
          <a:xfrm>
            <a:off x="3152343" y="4429017"/>
            <a:ext cx="414134" cy="1211358"/>
          </a:xfrm>
          <a:prstGeom prst="rect">
            <a:avLst/>
          </a:prstGeom>
          <a:solidFill>
            <a:srgbClr val="1AABE2">
              <a:alpha val="2000"/>
            </a:srgbClr>
          </a:solidFill>
          <a:ln w="9525" cap="flat" cmpd="sng" algn="ctr">
            <a:solidFill>
              <a:srgbClr val="8CD5F0">
                <a:alpha val="20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fontAlgn="ctr">
              <a:buClr>
                <a:srgbClr val="CC9900"/>
              </a:buClr>
              <a:buFont typeface="Wingdings" pitchFamily="2" charset="2"/>
              <a:buChar char="n"/>
            </a:pPr>
            <a:endParaRPr lang="en-US" altLang="zh-CN" sz="12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9" name="矩形 338"/>
          <p:cNvSpPr/>
          <p:nvPr/>
        </p:nvSpPr>
        <p:spPr bwMode="gray">
          <a:xfrm>
            <a:off x="3174290" y="5046411"/>
            <a:ext cx="338234" cy="184666"/>
          </a:xfrm>
          <a:prstGeom prst="rect">
            <a:avLst/>
          </a:prstGeom>
          <a:ln>
            <a:noFill/>
          </a:ln>
        </p:spPr>
        <p:txBody>
          <a:bodyPr wrap="square" lIns="0" tIns="0" rIns="0" bIns="0" rtlCol="0" anchor="ctr">
            <a:noAutofit/>
          </a:bodyPr>
          <a:lstStyle/>
          <a:p>
            <a:pPr algn="ctr" fontAlgn="ctr">
              <a:buClr>
                <a:srgbClr val="CC9900"/>
              </a:buCl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p:txBody>
      </p:sp>
    </p:spTree>
    <p:extLst>
      <p:ext uri="{BB962C8B-B14F-4D97-AF65-F5344CB8AC3E}">
        <p14:creationId xmlns:p14="http://schemas.microsoft.com/office/powerpoint/2010/main" val="1834136496"/>
      </p:ext>
    </p:extLst>
  </p:cSld>
  <p:clrMapOvr>
    <a:masterClrMapping/>
  </p:clrMapOvr>
  <mc:AlternateContent xmlns:mc="http://schemas.openxmlformats.org/markup-compatibility/2006" xmlns:p14="http://schemas.microsoft.com/office/powerpoint/2010/main">
    <mc:Choice Requires="p14">
      <p:transition p14:dur="0" advTm="8000"/>
    </mc:Choice>
    <mc:Fallback xmlns="">
      <p:transition advTm="8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Slicing Technology Implementation Modes</a:t>
            </a:r>
          </a:p>
        </p:txBody>
      </p:sp>
      <p:graphicFrame>
        <p:nvGraphicFramePr>
          <p:cNvPr id="4" name="表格 3"/>
          <p:cNvGraphicFramePr>
            <a:graphicFrameLocks noGrp="1"/>
          </p:cNvGraphicFramePr>
          <p:nvPr>
            <p:extLst>
              <p:ext uri="{D42A27DB-BD31-4B8C-83A1-F6EECF244321}">
                <p14:modId xmlns:p14="http://schemas.microsoft.com/office/powerpoint/2010/main" val="3184154100"/>
              </p:ext>
            </p:extLst>
          </p:nvPr>
        </p:nvGraphicFramePr>
        <p:xfrm>
          <a:off x="455614" y="1267855"/>
          <a:ext cx="11293474" cy="4896965"/>
        </p:xfrm>
        <a:graphic>
          <a:graphicData uri="http://schemas.openxmlformats.org/drawingml/2006/table">
            <a:tbl>
              <a:tblPr firstRow="1" bandRow="1">
                <a:tableStyleId>{72833802-FEF1-4C79-8D5D-14CF1EAF98D9}</a:tableStyleId>
              </a:tblPr>
              <a:tblGrid>
                <a:gridCol w="1215532">
                  <a:extLst>
                    <a:ext uri="{9D8B030D-6E8A-4147-A177-3AD203B41FA5}">
                      <a16:colId xmlns="" xmlns:a16="http://schemas.microsoft.com/office/drawing/2014/main" val="20000"/>
                    </a:ext>
                  </a:extLst>
                </a:gridCol>
                <a:gridCol w="10077942">
                  <a:extLst>
                    <a:ext uri="{9D8B030D-6E8A-4147-A177-3AD203B41FA5}">
                      <a16:colId xmlns="" xmlns:a16="http://schemas.microsoft.com/office/drawing/2014/main" val="20001"/>
                    </a:ext>
                  </a:extLst>
                </a:gridCol>
              </a:tblGrid>
              <a:tr h="527979">
                <a:tc>
                  <a:txBody>
                    <a:bodyPr/>
                    <a:lstStyle/>
                    <a:p>
                      <a:pPr algn="ctr" fontAlgn="ctr">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Name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Usage Scenario and Feature 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213173">
                <a:tc>
                  <a:txBody>
                    <a:bodyPr/>
                    <a:lstStyle/>
                    <a:p>
                      <a:pPr algn="ctr"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sub-interface (also called client interface)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physical interface in standard Ethernet mode has fixed bandwidth.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however, can enable one or more physical interfaces to work in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mode and add them to a group. The total bandwidth of this group can be allocated on demand to logical interfaces in the group. The group to which physical interfaces are added is referred to as a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group. The logical interfaces that share bandwidth of the physical interfaces in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group are called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(also referred to as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service interfaces).</a:t>
                      </a:r>
                    </a:p>
                    <a:p>
                      <a:pPr algn="l"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bandwidth varies, which allows services to be isolated. Compared with traditional technologies,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technology permits bit-level interface bundling, which solves uneven per-flow or per-packet hashing that challenges traditional trunk technology. In addition, each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has a specific MAC address, and forwarding resources between interfaces are isolated. This prevents head-of-line (HOL)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blocking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that occurs when traditional logical interfaces such as VLAN sub-interfaces are used for forwarding.</a:t>
                      </a:r>
                    </a:p>
                    <a:p>
                      <a:pPr algn="l" fontAlgn="ctr">
                        <a:lnSpc>
                          <a:spcPct val="100000"/>
                        </a:lnSpc>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 technology especially fits scenarios in which high-performance interfaces are required for converged bearer, such as mobile bearer, home broadband, and private line access. Services of different types are carried on different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and are assigned bandwidth based on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interfaces. In this way,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FlexE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achieves service-specific bandwidth control, meeting network slicing requirements in 5G scenarios.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911306">
                <a:tc>
                  <a:txBody>
                    <a:bodyPr/>
                    <a:lstStyle/>
                    <a:p>
                      <a:pPr marL="0" algn="l"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 channelized sub-interface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A channelized interface can strictly isolate interface bandwidth. A VLAN channelized sub-interface is a channelization-enabled sub-interface of an Ethernet physical interface. Different types of services are carried on different channelized sub-interfaces and assigned bandwidth based on channelized sub-interfaces. This implementation strictly isolates bandwidth among different channelized sub-interfaces on the same physical interface and achieves service-specific bandwidth control, preventing bandwidth preemption among different sub-interfaces.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171680">
                <a:tc>
                  <a:txBody>
                    <a:bodyPr/>
                    <a:lstStyle/>
                    <a:p>
                      <a:pPr algn="l" fontAlgn="ctr">
                        <a:lnSpc>
                          <a:spcPct val="100000"/>
                        </a:lnSpc>
                      </a:pP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Ethernet sub-interfaces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lnSpc>
                          <a:spcPct val="100000"/>
                        </a:lnSpc>
                      </a:pPr>
                      <a:r>
                        <a:rPr lang="en-US" sz="1200" dirty="0">
                          <a:solidFill>
                            <a:schemeClr val="bg1">
                              <a:lumMod val="50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rPr>
                        <a:t>An Ethernet sub-interface is a virtual interface configured on a main interface and has Layer 3 features. You can configure an IP address for an Ethernet sub-interface to implement inter-VLAN communication. The main interface can be either a physical interface or a logical interface. The sub-interface inherits the physical layer parameters of the main interface but has its own link layer and network layer parameters. You can activate or deactivate the sub-interface, without affecting the performance of the main interface. The change of the main interface status, however, affects the sub-interface.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5703146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bwMode="gray">
          <a:xfrm>
            <a:off x="6370496" y="3164606"/>
            <a:ext cx="770927" cy="461665"/>
          </a:xfrm>
          <a:prstGeom prst="rect">
            <a:avLst/>
          </a:prstGeom>
          <a:solidFill>
            <a:srgbClr val="56C4D2"/>
          </a:solidFill>
        </p:spPr>
        <p:txBody>
          <a:bodyPr wrap="square">
            <a:noAutofit/>
          </a:bodyPr>
          <a:lstStyle/>
          <a:p>
            <a:pPr algn="ctr" defTabSz="1219028" fontAlgn="ct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
        <p:nvSpPr>
          <p:cNvPr id="17" name="文本框 16"/>
          <p:cNvSpPr txBox="1"/>
          <p:nvPr/>
        </p:nvSpPr>
        <p:spPr bwMode="gray">
          <a:xfrm>
            <a:off x="7292991" y="3623539"/>
            <a:ext cx="4456098" cy="2215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base">
              <a:lnSpc>
                <a:spcPct val="140000"/>
              </a:lnSpc>
              <a:spcBef>
                <a:spcPts val="792"/>
              </a:spcBef>
              <a:buClrTx/>
              <a:buSzPct val="50000"/>
              <a:buFont typeface="Wingdings" panose="05000000000000000000" pitchFamily="2" charset="2"/>
              <a:buChar char="l"/>
              <a:defRPr sz="14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a:latin typeface="Huawei Sans" panose="020C0503030203020204" pitchFamily="34" charset="0"/>
              </a:rPr>
              <a:t>Simplified configuration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Leveraging the existing SRv6 network, slices do not require IP address configuration.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During slice deployment, IGP/BGP configurations do not need to be modified, exerting little impact on the live network.  </a:t>
            </a:r>
          </a:p>
          <a:p>
            <a:pPr fontAlgn="ctr">
              <a:lnSpc>
                <a:spcPct val="100000"/>
              </a:lnSpc>
            </a:pPr>
            <a:r>
              <a:rPr lang="en-US" dirty="0">
                <a:latin typeface="Huawei Sans" panose="020C0503030203020204" pitchFamily="34" charset="0"/>
              </a:rPr>
              <a:t>Elastic scaling</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Support for 1000+ network slices</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Support for bearer of slices over SRv6 Policies in loose explicit path mode</a:t>
            </a:r>
          </a:p>
          <a:p>
            <a:pPr marL="600075" lvl="1" indent="-238125" fontAlgn="ctr">
              <a:lnSpc>
                <a:spcPct val="100000"/>
              </a:lnSpc>
            </a:pPr>
            <a:endParaRPr lang="en-US" altLang="zh-CN" sz="1200" dirty="0">
              <a:latin typeface="Huawei Sans" panose="020C0503030203020204" pitchFamily="34" charset="0"/>
              <a:sym typeface="Huawei Sans" panose="020C0503030203020204" pitchFamily="34" charset="0"/>
            </a:endParaRPr>
          </a:p>
        </p:txBody>
      </p:sp>
      <p:sp>
        <p:nvSpPr>
          <p:cNvPr id="339" name="矩形 338"/>
          <p:cNvSpPr/>
          <p:nvPr/>
        </p:nvSpPr>
        <p:spPr bwMode="gray">
          <a:xfrm>
            <a:off x="5443969" y="1244959"/>
            <a:ext cx="593328" cy="134737"/>
          </a:xfrm>
          <a:prstGeom prst="rect">
            <a:avLst/>
          </a:prstGeom>
          <a:solidFill>
            <a:srgbClr val="56C4D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0" name="矩形 339"/>
          <p:cNvSpPr/>
          <p:nvPr/>
        </p:nvSpPr>
        <p:spPr bwMode="gray">
          <a:xfrm>
            <a:off x="5436736" y="1727470"/>
            <a:ext cx="593328" cy="134737"/>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1" name="矩形 340"/>
          <p:cNvSpPr/>
          <p:nvPr/>
        </p:nvSpPr>
        <p:spPr bwMode="gray">
          <a:xfrm>
            <a:off x="5444960" y="2259355"/>
            <a:ext cx="593328" cy="134737"/>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42" name="圆柱形 341"/>
          <p:cNvSpPr/>
          <p:nvPr/>
        </p:nvSpPr>
        <p:spPr bwMode="gray">
          <a:xfrm rot="5400000">
            <a:off x="845106" y="2357813"/>
            <a:ext cx="134737" cy="547688"/>
          </a:xfrm>
          <a:prstGeom prst="can">
            <a:avLst>
              <a:gd name="adj" fmla="val 40434"/>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矩形 342"/>
          <p:cNvSpPr/>
          <p:nvPr/>
        </p:nvSpPr>
        <p:spPr bwMode="gray">
          <a:xfrm rot="5400000">
            <a:off x="845585" y="2647982"/>
            <a:ext cx="134737" cy="54768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矩形 343"/>
          <p:cNvSpPr/>
          <p:nvPr/>
        </p:nvSpPr>
        <p:spPr bwMode="gray">
          <a:xfrm rot="5400000">
            <a:off x="845106" y="2929032"/>
            <a:ext cx="134737" cy="547688"/>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5" name="矩形 344"/>
          <p:cNvSpPr/>
          <p:nvPr/>
        </p:nvSpPr>
        <p:spPr bwMode="gray">
          <a:xfrm rot="5400000">
            <a:off x="845585" y="3228602"/>
            <a:ext cx="134737" cy="547688"/>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46" name="文本框 345"/>
          <p:cNvSpPr txBox="1"/>
          <p:nvPr/>
        </p:nvSpPr>
        <p:spPr bwMode="gray">
          <a:xfrm>
            <a:off x="1218102" y="2545435"/>
            <a:ext cx="1619033"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Physical main interface</a:t>
            </a:r>
          </a:p>
        </p:txBody>
      </p:sp>
      <p:sp>
        <p:nvSpPr>
          <p:cNvPr id="347" name="文本框 346"/>
          <p:cNvSpPr txBox="1"/>
          <p:nvPr/>
        </p:nvSpPr>
        <p:spPr bwMode="gray">
          <a:xfrm>
            <a:off x="1218581" y="2835604"/>
            <a:ext cx="867225"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Default slice</a:t>
            </a:r>
          </a:p>
        </p:txBody>
      </p:sp>
      <p:sp>
        <p:nvSpPr>
          <p:cNvPr id="348" name="文本框 347"/>
          <p:cNvSpPr txBox="1"/>
          <p:nvPr/>
        </p:nvSpPr>
        <p:spPr bwMode="gray">
          <a:xfrm>
            <a:off x="1218102" y="3116654"/>
            <a:ext cx="833562"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slice</a:t>
            </a:r>
          </a:p>
        </p:txBody>
      </p:sp>
      <p:sp>
        <p:nvSpPr>
          <p:cNvPr id="349" name="文本框 348"/>
          <p:cNvSpPr txBox="1"/>
          <p:nvPr/>
        </p:nvSpPr>
        <p:spPr bwMode="gray">
          <a:xfrm>
            <a:off x="1218581" y="3416224"/>
            <a:ext cx="833562"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slice</a:t>
            </a:r>
          </a:p>
        </p:txBody>
      </p:sp>
      <p:sp>
        <p:nvSpPr>
          <p:cNvPr id="351" name="文本框 350"/>
          <p:cNvSpPr txBox="1"/>
          <p:nvPr/>
        </p:nvSpPr>
        <p:spPr bwMode="gray">
          <a:xfrm>
            <a:off x="911341" y="1144481"/>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1</a:t>
            </a:r>
          </a:p>
        </p:txBody>
      </p:sp>
      <p:sp>
        <p:nvSpPr>
          <p:cNvPr id="352" name="文本框 351"/>
          <p:cNvSpPr txBox="1"/>
          <p:nvPr/>
        </p:nvSpPr>
        <p:spPr bwMode="gray">
          <a:xfrm>
            <a:off x="911341" y="1602644"/>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2</a:t>
            </a:r>
          </a:p>
        </p:txBody>
      </p:sp>
      <p:sp>
        <p:nvSpPr>
          <p:cNvPr id="353" name="文本框 352"/>
          <p:cNvSpPr txBox="1"/>
          <p:nvPr/>
        </p:nvSpPr>
        <p:spPr bwMode="gray">
          <a:xfrm>
            <a:off x="911341" y="2071470"/>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3</a:t>
            </a:r>
          </a:p>
        </p:txBody>
      </p:sp>
      <p:cxnSp>
        <p:nvCxnSpPr>
          <p:cNvPr id="354" name="直接箭头连接符 353"/>
          <p:cNvCxnSpPr/>
          <p:nvPr/>
        </p:nvCxnSpPr>
        <p:spPr bwMode="gray">
          <a:xfrm>
            <a:off x="900922" y="1342175"/>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55" name="直接箭头连接符 354"/>
          <p:cNvCxnSpPr/>
          <p:nvPr/>
        </p:nvCxnSpPr>
        <p:spPr bwMode="gray">
          <a:xfrm>
            <a:off x="900922" y="1814846"/>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56" name="直接箭头连接符 355"/>
          <p:cNvCxnSpPr/>
          <p:nvPr/>
        </p:nvCxnSpPr>
        <p:spPr bwMode="gray">
          <a:xfrm>
            <a:off x="912954" y="2325542"/>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59" name="矩形 358"/>
          <p:cNvSpPr/>
          <p:nvPr/>
        </p:nvSpPr>
        <p:spPr bwMode="gray">
          <a:xfrm>
            <a:off x="1908322" y="1251066"/>
            <a:ext cx="593328" cy="134737"/>
          </a:xfrm>
          <a:prstGeom prst="rect">
            <a:avLst/>
          </a:prstGeom>
          <a:solidFill>
            <a:srgbClr val="56C4D2"/>
          </a:solidFill>
          <a:ln w="9525">
            <a:solidFill>
              <a:srgbClr val="1AABE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60" name="圆柱形 359"/>
          <p:cNvSpPr>
            <a:spLocks/>
          </p:cNvSpPr>
          <p:nvPr/>
        </p:nvSpPr>
        <p:spPr bwMode="gray">
          <a:xfrm>
            <a:off x="2545562" y="1133361"/>
            <a:ext cx="365125" cy="314386"/>
          </a:xfrm>
          <a:prstGeom prst="can">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2" name="矩形 361"/>
          <p:cNvSpPr/>
          <p:nvPr/>
        </p:nvSpPr>
        <p:spPr bwMode="gray">
          <a:xfrm>
            <a:off x="1901089" y="1733576"/>
            <a:ext cx="593328" cy="134737"/>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sp>
        <p:nvSpPr>
          <p:cNvPr id="365" name="矩形 364"/>
          <p:cNvSpPr/>
          <p:nvPr/>
        </p:nvSpPr>
        <p:spPr bwMode="gray">
          <a:xfrm>
            <a:off x="1909313" y="2265462"/>
            <a:ext cx="593328" cy="134737"/>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p:txBody>
      </p:sp>
      <p:grpSp>
        <p:nvGrpSpPr>
          <p:cNvPr id="2" name="组合 1"/>
          <p:cNvGrpSpPr/>
          <p:nvPr/>
        </p:nvGrpSpPr>
        <p:grpSpPr bwMode="gray">
          <a:xfrm>
            <a:off x="2921641" y="1253215"/>
            <a:ext cx="927871" cy="1077896"/>
            <a:chOff x="3163085" y="1180503"/>
            <a:chExt cx="1995945" cy="1077896"/>
          </a:xfrm>
        </p:grpSpPr>
        <p:sp>
          <p:nvSpPr>
            <p:cNvPr id="368" name="圆柱形 367"/>
            <p:cNvSpPr/>
            <p:nvPr/>
          </p:nvSpPr>
          <p:spPr bwMode="gray">
            <a:xfrm rot="5400000">
              <a:off x="3622110" y="721478"/>
              <a:ext cx="1077896" cy="1995945"/>
            </a:xfrm>
            <a:prstGeom prst="can">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9" name="矩形 368"/>
            <p:cNvSpPr/>
            <p:nvPr/>
          </p:nvSpPr>
          <p:spPr bwMode="gray">
            <a:xfrm>
              <a:off x="3185906" y="1267272"/>
              <a:ext cx="1839838" cy="112281"/>
            </a:xfrm>
            <a:prstGeom prst="rect">
              <a:avLst/>
            </a:prstGeom>
            <a:solidFill>
              <a:srgbClr val="56C4D2"/>
            </a:soli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0" name="矩形 369"/>
            <p:cNvSpPr/>
            <p:nvPr/>
          </p:nvSpPr>
          <p:spPr bwMode="gray">
            <a:xfrm>
              <a:off x="3185906" y="1644744"/>
              <a:ext cx="1839838" cy="112281"/>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1" name="矩形 370"/>
            <p:cNvSpPr/>
            <p:nvPr/>
          </p:nvSpPr>
          <p:spPr bwMode="gray">
            <a:xfrm>
              <a:off x="3185906" y="2064553"/>
              <a:ext cx="1839838" cy="112281"/>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72" name="圆柱形 371"/>
          <p:cNvSpPr>
            <a:spLocks/>
          </p:cNvSpPr>
          <p:nvPr/>
        </p:nvSpPr>
        <p:spPr bwMode="gray">
          <a:xfrm>
            <a:off x="3837466" y="1133361"/>
            <a:ext cx="365125" cy="314386"/>
          </a:xfrm>
          <a:prstGeom prst="can">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3" name="圆柱形 372"/>
          <p:cNvSpPr>
            <a:spLocks/>
          </p:cNvSpPr>
          <p:nvPr/>
        </p:nvSpPr>
        <p:spPr bwMode="gray">
          <a:xfrm>
            <a:off x="3830233" y="1615871"/>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4" name="圆柱形 373"/>
          <p:cNvSpPr>
            <a:spLocks/>
          </p:cNvSpPr>
          <p:nvPr/>
        </p:nvSpPr>
        <p:spPr bwMode="gray">
          <a:xfrm>
            <a:off x="3826425" y="2147757"/>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3" name="组合 2"/>
          <p:cNvGrpSpPr/>
          <p:nvPr/>
        </p:nvGrpSpPr>
        <p:grpSpPr bwMode="gray">
          <a:xfrm>
            <a:off x="4186465" y="1258329"/>
            <a:ext cx="938113" cy="1077896"/>
            <a:chOff x="5528854" y="1185617"/>
            <a:chExt cx="1662339" cy="1077896"/>
          </a:xfrm>
        </p:grpSpPr>
        <p:sp>
          <p:nvSpPr>
            <p:cNvPr id="375" name="圆柱形 374"/>
            <p:cNvSpPr/>
            <p:nvPr/>
          </p:nvSpPr>
          <p:spPr bwMode="gray">
            <a:xfrm rot="5400000">
              <a:off x="5821076" y="893395"/>
              <a:ext cx="1077896" cy="1662339"/>
            </a:xfrm>
            <a:prstGeom prst="can">
              <a:avLst/>
            </a:prstGeom>
            <a:no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6" name="矩形 375"/>
            <p:cNvSpPr/>
            <p:nvPr/>
          </p:nvSpPr>
          <p:spPr bwMode="gray">
            <a:xfrm>
              <a:off x="5551674" y="1272386"/>
              <a:ext cx="1496107" cy="112281"/>
            </a:xfrm>
            <a:prstGeom prst="rect">
              <a:avLst/>
            </a:prstGeom>
            <a:solidFill>
              <a:srgbClr val="56C4D2"/>
            </a:soli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7" name="矩形 376"/>
            <p:cNvSpPr/>
            <p:nvPr/>
          </p:nvSpPr>
          <p:spPr bwMode="gray">
            <a:xfrm>
              <a:off x="5551674" y="1649857"/>
              <a:ext cx="1496107" cy="112281"/>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78" name="矩形 377"/>
            <p:cNvSpPr/>
            <p:nvPr/>
          </p:nvSpPr>
          <p:spPr bwMode="gray">
            <a:xfrm>
              <a:off x="5551674" y="2069667"/>
              <a:ext cx="1496107" cy="112281"/>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379" name="圆柱形 378"/>
          <p:cNvSpPr>
            <a:spLocks/>
          </p:cNvSpPr>
          <p:nvPr/>
        </p:nvSpPr>
        <p:spPr bwMode="gray">
          <a:xfrm>
            <a:off x="5061602" y="1133361"/>
            <a:ext cx="365125" cy="314386"/>
          </a:xfrm>
          <a:prstGeom prst="can">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1" name="圆柱形 380"/>
          <p:cNvSpPr>
            <a:spLocks/>
          </p:cNvSpPr>
          <p:nvPr/>
        </p:nvSpPr>
        <p:spPr bwMode="gray">
          <a:xfrm>
            <a:off x="5054369" y="1615871"/>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83" name="圆柱形 382"/>
          <p:cNvSpPr>
            <a:spLocks/>
          </p:cNvSpPr>
          <p:nvPr/>
        </p:nvSpPr>
        <p:spPr bwMode="gray">
          <a:xfrm>
            <a:off x="5050561" y="2147757"/>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95" name="矩形 394"/>
          <p:cNvSpPr/>
          <p:nvPr/>
        </p:nvSpPr>
        <p:spPr bwMode="gray">
          <a:xfrm>
            <a:off x="2548940" y="2740596"/>
            <a:ext cx="720000" cy="193801"/>
          </a:xfrm>
          <a:prstGeom prst="rect">
            <a:avLst/>
          </a:prstGeom>
          <a:solidFill>
            <a:srgbClr val="56C4D2"/>
          </a:soli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SliceID1</a:t>
            </a:r>
          </a:p>
        </p:txBody>
      </p:sp>
      <p:sp>
        <p:nvSpPr>
          <p:cNvPr id="396" name="矩形 395"/>
          <p:cNvSpPr/>
          <p:nvPr/>
        </p:nvSpPr>
        <p:spPr bwMode="gray">
          <a:xfrm>
            <a:off x="2537316" y="3071959"/>
            <a:ext cx="720000" cy="179649"/>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ID2</a:t>
            </a:r>
          </a:p>
        </p:txBody>
      </p:sp>
      <p:sp>
        <p:nvSpPr>
          <p:cNvPr id="397" name="矩形 396"/>
          <p:cNvSpPr/>
          <p:nvPr/>
        </p:nvSpPr>
        <p:spPr bwMode="gray">
          <a:xfrm>
            <a:off x="2537316" y="3383295"/>
            <a:ext cx="720000" cy="179649"/>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ID3</a:t>
            </a:r>
          </a:p>
        </p:txBody>
      </p:sp>
      <p:sp>
        <p:nvSpPr>
          <p:cNvPr id="398" name="文本框 397"/>
          <p:cNvSpPr txBox="1"/>
          <p:nvPr/>
        </p:nvSpPr>
        <p:spPr bwMode="gray">
          <a:xfrm>
            <a:off x="3434015" y="2873665"/>
            <a:ext cx="88166"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399" name="矩形 398"/>
          <p:cNvSpPr/>
          <p:nvPr/>
        </p:nvSpPr>
        <p:spPr bwMode="gray">
          <a:xfrm>
            <a:off x="3681085" y="2818447"/>
            <a:ext cx="182563" cy="494035"/>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p:txBody>
      </p:sp>
      <p:sp>
        <p:nvSpPr>
          <p:cNvPr id="400" name="矩形 399"/>
          <p:cNvSpPr/>
          <p:nvPr/>
        </p:nvSpPr>
        <p:spPr bwMode="gray">
          <a:xfrm>
            <a:off x="3967510" y="2953483"/>
            <a:ext cx="861249" cy="223960"/>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p:txBody>
      </p:sp>
      <p:sp>
        <p:nvSpPr>
          <p:cNvPr id="401" name="文本框 400"/>
          <p:cNvSpPr txBox="1"/>
          <p:nvPr/>
        </p:nvSpPr>
        <p:spPr bwMode="gray">
          <a:xfrm>
            <a:off x="4935758" y="2915868"/>
            <a:ext cx="88166"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402" name="矩形 401"/>
          <p:cNvSpPr/>
          <p:nvPr/>
        </p:nvSpPr>
        <p:spPr bwMode="gray">
          <a:xfrm>
            <a:off x="5112544" y="2562595"/>
            <a:ext cx="1007066" cy="252000"/>
          </a:xfrm>
          <a:prstGeom prst="rect">
            <a:avLst/>
          </a:prstGeom>
          <a:solidFill>
            <a:srgbClr val="56C4D2"/>
          </a:soli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1</a:t>
            </a:r>
          </a:p>
        </p:txBody>
      </p:sp>
      <p:sp>
        <p:nvSpPr>
          <p:cNvPr id="403" name="矩形 402"/>
          <p:cNvSpPr/>
          <p:nvPr/>
        </p:nvSpPr>
        <p:spPr bwMode="gray">
          <a:xfrm>
            <a:off x="5112544" y="2945159"/>
            <a:ext cx="1007066" cy="252000"/>
          </a:xfrm>
          <a:prstGeom prst="rect">
            <a:avLst/>
          </a:prstGeom>
          <a:solidFill>
            <a:srgbClr val="DAE3F3"/>
          </a:solidFill>
          <a:ln w="9525">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2</a:t>
            </a:r>
          </a:p>
        </p:txBody>
      </p:sp>
      <p:sp>
        <p:nvSpPr>
          <p:cNvPr id="404" name="矩形 403"/>
          <p:cNvSpPr/>
          <p:nvPr/>
        </p:nvSpPr>
        <p:spPr bwMode="gray">
          <a:xfrm>
            <a:off x="5112544" y="3359875"/>
            <a:ext cx="1007066" cy="252000"/>
          </a:xfrm>
          <a:prstGeom prst="rect">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lumMod val="85000"/>
                    <a:lumOff val="15000"/>
                  </a:schemeClr>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 tunnel 3</a:t>
            </a:r>
          </a:p>
        </p:txBody>
      </p:sp>
      <p:graphicFrame>
        <p:nvGraphicFramePr>
          <p:cNvPr id="497" name="表格 496"/>
          <p:cNvGraphicFramePr>
            <a:graphicFrameLocks noGrp="1"/>
          </p:cNvGraphicFramePr>
          <p:nvPr>
            <p:extLst>
              <p:ext uri="{D42A27DB-BD31-4B8C-83A1-F6EECF244321}">
                <p14:modId xmlns:p14="http://schemas.microsoft.com/office/powerpoint/2010/main" val="3879015408"/>
              </p:ext>
            </p:extLst>
          </p:nvPr>
        </p:nvGraphicFramePr>
        <p:xfrm>
          <a:off x="1012180" y="4600609"/>
          <a:ext cx="694873" cy="731520"/>
        </p:xfrm>
        <a:graphic>
          <a:graphicData uri="http://schemas.openxmlformats.org/drawingml/2006/table">
            <a:tbl>
              <a:tblPr firstRow="1" bandRow="1">
                <a:tableStyleId>{5C22544A-7EE6-4342-B048-85BDC9FD1C3A}</a:tableStyleId>
              </a:tblPr>
              <a:tblGrid>
                <a:gridCol w="694873">
                  <a:extLst>
                    <a:ext uri="{9D8B030D-6E8A-4147-A177-3AD203B41FA5}">
                      <a16:colId xmlns="" xmlns:a16="http://schemas.microsoft.com/office/drawing/2014/main" val="20000"/>
                    </a:ext>
                  </a:extLst>
                </a:gridCol>
              </a:tblGrid>
              <a:tr h="99161">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9916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9916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2"/>
                  </a:ext>
                </a:extLst>
              </a:tr>
              <a:tr h="7200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3"/>
                  </a:ext>
                </a:extLst>
              </a:tr>
            </a:tbl>
          </a:graphicData>
        </a:graphic>
      </p:graphicFrame>
      <p:sp>
        <p:nvSpPr>
          <p:cNvPr id="507" name="右箭头 506"/>
          <p:cNvSpPr/>
          <p:nvPr/>
        </p:nvSpPr>
        <p:spPr bwMode="gray">
          <a:xfrm rot="19807964">
            <a:off x="1880623" y="4474212"/>
            <a:ext cx="512065" cy="153611"/>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8" name="右箭头 507"/>
          <p:cNvSpPr/>
          <p:nvPr/>
        </p:nvSpPr>
        <p:spPr bwMode="gray">
          <a:xfrm rot="1612451" flipV="1">
            <a:off x="1879968" y="5022790"/>
            <a:ext cx="537972" cy="144867"/>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9" name="右箭头 508"/>
          <p:cNvSpPr/>
          <p:nvPr/>
        </p:nvSpPr>
        <p:spPr bwMode="gray">
          <a:xfrm>
            <a:off x="3991685" y="4378756"/>
            <a:ext cx="360000" cy="144867"/>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1" name="右箭头 510"/>
          <p:cNvSpPr/>
          <p:nvPr/>
        </p:nvSpPr>
        <p:spPr bwMode="gray">
          <a:xfrm rot="20207625">
            <a:off x="5640605" y="4983308"/>
            <a:ext cx="466767" cy="157953"/>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2" name="右箭头 511"/>
          <p:cNvSpPr/>
          <p:nvPr/>
        </p:nvSpPr>
        <p:spPr bwMode="gray">
          <a:xfrm rot="1328813" flipV="1">
            <a:off x="5648335" y="4499280"/>
            <a:ext cx="459968" cy="157953"/>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5" name="矩形 514"/>
          <p:cNvSpPr/>
          <p:nvPr/>
        </p:nvSpPr>
        <p:spPr bwMode="gray">
          <a:xfrm>
            <a:off x="1635362" y="4202613"/>
            <a:ext cx="1002585"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BE</a:t>
            </a:r>
          </a:p>
        </p:txBody>
      </p:sp>
      <p:sp>
        <p:nvSpPr>
          <p:cNvPr id="516" name="矩形 515"/>
          <p:cNvSpPr/>
          <p:nvPr/>
        </p:nvSpPr>
        <p:spPr bwMode="gray">
          <a:xfrm>
            <a:off x="1724517" y="5158199"/>
            <a:ext cx="880396" cy="461665"/>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Policy</a:t>
            </a:r>
          </a:p>
        </p:txBody>
      </p:sp>
      <p:graphicFrame>
        <p:nvGraphicFramePr>
          <p:cNvPr id="190" name="表格 189"/>
          <p:cNvGraphicFramePr>
            <a:graphicFrameLocks noGrp="1"/>
          </p:cNvGraphicFramePr>
          <p:nvPr>
            <p:extLst>
              <p:ext uri="{D42A27DB-BD31-4B8C-83A1-F6EECF244321}">
                <p14:modId xmlns:p14="http://schemas.microsoft.com/office/powerpoint/2010/main" val="565358248"/>
              </p:ext>
            </p:extLst>
          </p:nvPr>
        </p:nvGraphicFramePr>
        <p:xfrm>
          <a:off x="6183839" y="4388935"/>
          <a:ext cx="848110" cy="914400"/>
        </p:xfrm>
        <a:graphic>
          <a:graphicData uri="http://schemas.openxmlformats.org/drawingml/2006/table">
            <a:tbl>
              <a:tblPr firstRow="1" bandRow="1">
                <a:tableStyleId>{5C22544A-7EE6-4342-B048-85BDC9FD1C3A}</a:tableStyleId>
              </a:tblPr>
              <a:tblGrid>
                <a:gridCol w="848110">
                  <a:extLst>
                    <a:ext uri="{9D8B030D-6E8A-4147-A177-3AD203B41FA5}">
                      <a16:colId xmlns="" xmlns:a16="http://schemas.microsoft.com/office/drawing/2014/main" val="20000"/>
                    </a:ext>
                  </a:extLst>
                </a:gridCol>
              </a:tblGrid>
              <a:tr h="99161">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9916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VLAN</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99161">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2"/>
                  </a:ext>
                </a:extLst>
              </a:tr>
              <a:tr h="11552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GTP</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3"/>
                  </a:ext>
                </a:extLst>
              </a:tr>
              <a:tr h="72008">
                <a:tc>
                  <a:txBody>
                    <a:bodyPr/>
                    <a:lstStyle/>
                    <a:p>
                      <a:pPr algn="ctr" fontAlgn="ctr"/>
                      <a:r>
                        <a:rPr lang="en-US" sz="1200" b="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4"/>
                  </a:ext>
                </a:extLst>
              </a:tr>
            </a:tbl>
          </a:graphicData>
        </a:graphic>
      </p:graphicFrame>
      <p:graphicFrame>
        <p:nvGraphicFramePr>
          <p:cNvPr id="191" name="表格 190"/>
          <p:cNvGraphicFramePr>
            <a:graphicFrameLocks noGrp="1"/>
          </p:cNvGraphicFramePr>
          <p:nvPr>
            <p:extLst>
              <p:ext uri="{D42A27DB-BD31-4B8C-83A1-F6EECF244321}">
                <p14:modId xmlns:p14="http://schemas.microsoft.com/office/powerpoint/2010/main" val="3729034834"/>
              </p:ext>
            </p:extLst>
          </p:nvPr>
        </p:nvGraphicFramePr>
        <p:xfrm>
          <a:off x="2466182" y="3796866"/>
          <a:ext cx="1473665" cy="1097280"/>
        </p:xfrm>
        <a:graphic>
          <a:graphicData uri="http://schemas.openxmlformats.org/drawingml/2006/table">
            <a:tbl>
              <a:tblPr firstRow="1" bandRow="1">
                <a:tableStyleId>{5C22544A-7EE6-4342-B048-85BDC9FD1C3A}</a:tableStyleId>
              </a:tblPr>
              <a:tblGrid>
                <a:gridCol w="1473665">
                  <a:extLst>
                    <a:ext uri="{9D8B030D-6E8A-4147-A177-3AD203B41FA5}">
                      <a16:colId xmlns="" xmlns:a16="http://schemas.microsoft.com/office/drawing/2014/main" val="20000"/>
                    </a:ext>
                  </a:extLst>
                </a:gridCol>
              </a:tblGrid>
              <a:tr h="179039">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358078">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 (VPN SID</a:t>
                      </a:r>
                      <a:r>
                        <a:rPr lang="en-US" sz="1200" b="0" baseline="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179039">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a:t>
                      </a:r>
                      <a:r>
                        <a:rPr lang="en-US" sz="1200" b="0" dirty="0" err="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a:t>
                      </a:r>
                      <a:endPar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2"/>
                  </a:ext>
                </a:extLst>
              </a:tr>
              <a:tr h="179039">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3"/>
                  </a:ext>
                </a:extLst>
              </a:tr>
              <a:tr h="179039">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4"/>
                  </a:ext>
                </a:extLst>
              </a:tr>
            </a:tbl>
          </a:graphicData>
        </a:graphic>
      </p:graphicFrame>
      <p:graphicFrame>
        <p:nvGraphicFramePr>
          <p:cNvPr id="193" name="表格 192"/>
          <p:cNvGraphicFramePr>
            <a:graphicFrameLocks noGrp="1"/>
          </p:cNvGraphicFramePr>
          <p:nvPr>
            <p:extLst>
              <p:ext uri="{D42A27DB-BD31-4B8C-83A1-F6EECF244321}">
                <p14:modId xmlns:p14="http://schemas.microsoft.com/office/powerpoint/2010/main" val="513997271"/>
              </p:ext>
            </p:extLst>
          </p:nvPr>
        </p:nvGraphicFramePr>
        <p:xfrm>
          <a:off x="2466182" y="4924383"/>
          <a:ext cx="1453682" cy="1097280"/>
        </p:xfrm>
        <a:graphic>
          <a:graphicData uri="http://schemas.openxmlformats.org/drawingml/2006/table">
            <a:tbl>
              <a:tblPr firstRow="1" bandRow="1">
                <a:tableStyleId>{5C22544A-7EE6-4342-B048-85BDC9FD1C3A}</a:tableStyleId>
              </a:tblPr>
              <a:tblGrid>
                <a:gridCol w="1453682">
                  <a:extLst>
                    <a:ext uri="{9D8B030D-6E8A-4147-A177-3AD203B41FA5}">
                      <a16:colId xmlns="" xmlns:a16="http://schemas.microsoft.com/office/drawing/2014/main" val="20000"/>
                    </a:ext>
                  </a:extLst>
                </a:gridCol>
              </a:tblGrid>
              <a:tr h="132074">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132074">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132074">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Slice ID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2"/>
                  </a:ext>
                </a:extLst>
              </a:tr>
              <a:tr h="132074">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3"/>
                  </a:ext>
                </a:extLst>
              </a:tr>
              <a:tr h="132074">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4"/>
                  </a:ext>
                </a:extLst>
              </a:tr>
              <a:tr h="132074">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5"/>
                  </a:ext>
                </a:extLst>
              </a:tr>
            </a:tbl>
          </a:graphicData>
        </a:graphic>
      </p:graphicFrame>
      <p:sp>
        <p:nvSpPr>
          <p:cNvPr id="195" name="文本框 194"/>
          <p:cNvSpPr txBox="1"/>
          <p:nvPr/>
        </p:nvSpPr>
        <p:spPr bwMode="gray">
          <a:xfrm>
            <a:off x="7346838" y="1359689"/>
            <a:ext cx="4402249" cy="23124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base">
              <a:lnSpc>
                <a:spcPct val="140000"/>
              </a:lnSpc>
              <a:spcBef>
                <a:spcPts val="792"/>
              </a:spcBef>
              <a:buClrTx/>
              <a:buSzPct val="50000"/>
              <a:buFont typeface="Wingdings" panose="05000000000000000000" pitchFamily="2" charset="2"/>
              <a:buChar char="l"/>
              <a:defRPr sz="14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pPr>
            <a:r>
              <a:rPr lang="en-US" dirty="0">
                <a:latin typeface="Huawei Sans" panose="020C0503030203020204" pitchFamily="34" charset="0"/>
              </a:rPr>
              <a:t>Slice ID description</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Globally unique network slice identifier.</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Corresponding to all forwarding resources on the slice plane</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Slice ID carried in packets on the forwarding plane end to end</a:t>
            </a:r>
          </a:p>
          <a:p>
            <a:pPr marL="600075" lvl="1" indent="-238125" fontAlgn="ctr">
              <a:lnSpc>
                <a:spcPct val="100000"/>
              </a:lnSpc>
            </a:pPr>
            <a:r>
              <a:rPr lang="en-US" sz="1200" dirty="0">
                <a:latin typeface="Huawei Sans" panose="020C0503030203020204" pitchFamily="34" charset="0"/>
                <a:sym typeface="Huawei Sans" panose="020C0503030203020204" pitchFamily="34" charset="0"/>
              </a:rPr>
              <a:t>Each forwarding node matching a set of slice forwarding resources based on the corresponding slice ID hop by hop</a:t>
            </a:r>
          </a:p>
        </p:txBody>
      </p:sp>
      <p:graphicFrame>
        <p:nvGraphicFramePr>
          <p:cNvPr id="196" name="表格 195"/>
          <p:cNvGraphicFramePr>
            <a:graphicFrameLocks noGrp="1"/>
          </p:cNvGraphicFramePr>
          <p:nvPr>
            <p:extLst>
              <p:ext uri="{D42A27DB-BD31-4B8C-83A1-F6EECF244321}">
                <p14:modId xmlns:p14="http://schemas.microsoft.com/office/powerpoint/2010/main" val="35372389"/>
              </p:ext>
            </p:extLst>
          </p:nvPr>
        </p:nvGraphicFramePr>
        <p:xfrm>
          <a:off x="4387317" y="3809564"/>
          <a:ext cx="1486348" cy="1097280"/>
        </p:xfrm>
        <a:graphic>
          <a:graphicData uri="http://schemas.openxmlformats.org/drawingml/2006/table">
            <a:tbl>
              <a:tblPr firstRow="1" bandRow="1">
                <a:tableStyleId>{5C22544A-7EE6-4342-B048-85BDC9FD1C3A}</a:tableStyleId>
              </a:tblPr>
              <a:tblGrid>
                <a:gridCol w="1486348">
                  <a:extLst>
                    <a:ext uri="{9D8B030D-6E8A-4147-A177-3AD203B41FA5}">
                      <a16:colId xmlns="" xmlns:a16="http://schemas.microsoft.com/office/drawing/2014/main" val="20000"/>
                    </a:ext>
                  </a:extLst>
                </a:gridCol>
              </a:tblGrid>
              <a:tr h="16804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336090">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 (VPN SID</a:t>
                      </a:r>
                      <a:r>
                        <a:rPr lang="en-US" sz="1200" b="0" baseline="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16804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a:t>
                      </a:r>
                      <a:r>
                        <a:rPr lang="en-US" sz="1200" b="0" dirty="0" err="1">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SliceID</a:t>
                      </a:r>
                      <a:endPar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2"/>
                  </a:ext>
                </a:extLst>
              </a:tr>
              <a:tr h="16804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3"/>
                  </a:ext>
                </a:extLst>
              </a:tr>
              <a:tr h="16804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4"/>
                  </a:ext>
                </a:extLst>
              </a:tr>
            </a:tbl>
          </a:graphicData>
        </a:graphic>
      </p:graphicFrame>
      <p:graphicFrame>
        <p:nvGraphicFramePr>
          <p:cNvPr id="197" name="表格 196"/>
          <p:cNvGraphicFramePr>
            <a:graphicFrameLocks noGrp="1"/>
          </p:cNvGraphicFramePr>
          <p:nvPr>
            <p:extLst>
              <p:ext uri="{D42A27DB-BD31-4B8C-83A1-F6EECF244321}">
                <p14:modId xmlns:p14="http://schemas.microsoft.com/office/powerpoint/2010/main" val="3204591556"/>
              </p:ext>
            </p:extLst>
          </p:nvPr>
        </p:nvGraphicFramePr>
        <p:xfrm>
          <a:off x="4387317" y="4994856"/>
          <a:ext cx="1486348" cy="1097280"/>
        </p:xfrm>
        <a:graphic>
          <a:graphicData uri="http://schemas.openxmlformats.org/drawingml/2006/table">
            <a:tbl>
              <a:tblPr firstRow="1" bandRow="1">
                <a:tableStyleId>{5C22544A-7EE6-4342-B048-85BDC9FD1C3A}</a:tableStyleId>
              </a:tblPr>
              <a:tblGrid>
                <a:gridCol w="1486348">
                  <a:extLst>
                    <a:ext uri="{9D8B030D-6E8A-4147-A177-3AD203B41FA5}">
                      <a16:colId xmlns="" xmlns:a16="http://schemas.microsoft.com/office/drawing/2014/main" val="20000"/>
                    </a:ext>
                  </a:extLst>
                </a:gridCol>
              </a:tblGrid>
              <a:tr h="82305">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ETH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0"/>
                  </a:ext>
                </a:extLst>
              </a:tr>
              <a:tr h="8230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IPv6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1"/>
                  </a:ext>
                </a:extLst>
              </a:tr>
              <a:tr h="82305">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HBH Slice ID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2"/>
                  </a:ext>
                </a:extLst>
              </a:tr>
              <a:tr h="50841">
                <a:tc>
                  <a:txBody>
                    <a:bodyPr/>
                    <a:lstStyle/>
                    <a:p>
                      <a:pPr algn="ctr" fontAlgn="ctr"/>
                      <a:r>
                        <a:rPr lang="en-US" sz="1200" b="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SRH</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solidFill>
                      <a:srgbClr val="56C4D2"/>
                    </a:solidFill>
                  </a:tcPr>
                </a:tc>
                <a:extLst>
                  <a:ext uri="{0D108BD9-81ED-4DB2-BD59-A6C34878D82A}">
                    <a16:rowId xmlns="" xmlns:a16="http://schemas.microsoft.com/office/drawing/2014/main" val="10003"/>
                  </a:ext>
                </a:extLst>
              </a:tr>
              <a:tr h="42457">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 Header</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4"/>
                  </a:ext>
                </a:extLst>
              </a:tr>
              <a:tr h="82305">
                <a:tc>
                  <a:txBody>
                    <a:bodyPr/>
                    <a:lstStyle/>
                    <a:p>
                      <a:pPr marL="0" marR="0" lvl="0" indent="0" algn="ctr" defTabSz="685617" rtl="0" eaLnBrk="1" fontAlgn="ctr" latinLnBrk="0" hangingPunct="1">
                        <a:lnSpc>
                          <a:spcPct val="100000"/>
                        </a:lnSpc>
                        <a:spcBef>
                          <a:spcPts val="0"/>
                        </a:spcBef>
                        <a:spcAft>
                          <a:spcPts val="0"/>
                        </a:spcAft>
                        <a:buClrTx/>
                        <a:buSzTx/>
                        <a:buFontTx/>
                        <a:buNone/>
                        <a:tabLst/>
                        <a:defRPr/>
                      </a:pPr>
                      <a:r>
                        <a:rPr lang="en-US" sz="1200" b="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Payload</a:t>
                      </a:r>
                    </a:p>
                  </a:txBody>
                  <a:tcPr marL="0" marR="0" marT="0" marB="0">
                    <a:lnL w="12700" cap="flat" cmpd="sng" algn="ctr">
                      <a:solidFill>
                        <a:srgbClr val="C4EBFB"/>
                      </a:solidFill>
                      <a:prstDash val="solid"/>
                      <a:round/>
                      <a:headEnd type="none" w="med" len="med"/>
                      <a:tailEnd type="none" w="med" len="med"/>
                    </a:lnL>
                    <a:lnR w="12700" cap="flat" cmpd="sng" algn="ctr">
                      <a:solidFill>
                        <a:srgbClr val="C4EBFB"/>
                      </a:solidFill>
                      <a:prstDash val="solid"/>
                      <a:round/>
                      <a:headEnd type="none" w="med" len="med"/>
                      <a:tailEnd type="none" w="med" len="med"/>
                    </a:lnR>
                    <a:lnT w="12700" cap="flat" cmpd="sng" algn="ctr">
                      <a:solidFill>
                        <a:srgbClr val="C4EBFB"/>
                      </a:solidFill>
                      <a:prstDash val="solid"/>
                      <a:round/>
                      <a:headEnd type="none" w="med" len="med"/>
                      <a:tailEnd type="none" w="med" len="med"/>
                    </a:lnT>
                    <a:lnB w="12700" cap="flat" cmpd="sng" algn="ctr">
                      <a:solidFill>
                        <a:srgbClr val="C4EBFB"/>
                      </a:solidFill>
                      <a:prstDash val="solid"/>
                      <a:round/>
                      <a:headEnd type="none" w="med" len="med"/>
                      <a:tailEnd type="none" w="med" len="med"/>
                    </a:lnB>
                    <a:noFill/>
                  </a:tcPr>
                </a:tc>
                <a:extLst>
                  <a:ext uri="{0D108BD9-81ED-4DB2-BD59-A6C34878D82A}">
                    <a16:rowId xmlns="" xmlns:a16="http://schemas.microsoft.com/office/drawing/2014/main" val="10005"/>
                  </a:ext>
                </a:extLst>
              </a:tr>
            </a:tbl>
          </a:graphicData>
        </a:graphic>
      </p:graphicFrame>
      <p:sp>
        <p:nvSpPr>
          <p:cNvPr id="5" name="标题 4"/>
          <p:cNvSpPr>
            <a:spLocks noGrp="1"/>
          </p:cNvSpPr>
          <p:nvPr>
            <p:ph type="title"/>
          </p:nvPr>
        </p:nvSpPr>
        <p:spPr bwMode="gray"/>
        <p:txBody>
          <a:bodyPr>
            <a:normAutofit/>
          </a:bodyPr>
          <a:lstStyle/>
          <a:p>
            <a:r>
              <a:rPr lang="en-US" dirty="0"/>
              <a:t>Network Slicing Solution Example: SRv6 &amp; Slice ID</a:t>
            </a:r>
          </a:p>
        </p:txBody>
      </p:sp>
      <p:sp>
        <p:nvSpPr>
          <p:cNvPr id="192" name="圆柱形 191"/>
          <p:cNvSpPr>
            <a:spLocks/>
          </p:cNvSpPr>
          <p:nvPr/>
        </p:nvSpPr>
        <p:spPr bwMode="gray">
          <a:xfrm>
            <a:off x="2543194" y="1615871"/>
            <a:ext cx="365125" cy="314386"/>
          </a:xfrm>
          <a:prstGeom prst="can">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4" name="圆柱形 193"/>
          <p:cNvSpPr>
            <a:spLocks/>
          </p:cNvSpPr>
          <p:nvPr/>
        </p:nvSpPr>
        <p:spPr bwMode="gray">
          <a:xfrm>
            <a:off x="2563205" y="2147757"/>
            <a:ext cx="365125" cy="314386"/>
          </a:xfrm>
          <a:prstGeom prst="can">
            <a:avLst/>
          </a:prstGeom>
          <a:solidFill>
            <a:srgbClr val="1AABE2">
              <a:alpha val="5000"/>
            </a:srgbClr>
          </a:solidFill>
          <a:ln w="9525">
            <a:solidFill>
              <a:srgbClr val="1AABE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8" name="文本框 197"/>
          <p:cNvSpPr txBox="1"/>
          <p:nvPr/>
        </p:nvSpPr>
        <p:spPr bwMode="gray">
          <a:xfrm>
            <a:off x="6133884" y="1144481"/>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1</a:t>
            </a:r>
          </a:p>
        </p:txBody>
      </p:sp>
      <p:sp>
        <p:nvSpPr>
          <p:cNvPr id="199" name="文本框 198"/>
          <p:cNvSpPr txBox="1"/>
          <p:nvPr/>
        </p:nvSpPr>
        <p:spPr bwMode="gray">
          <a:xfrm>
            <a:off x="6133884" y="1602644"/>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2</a:t>
            </a:r>
          </a:p>
        </p:txBody>
      </p:sp>
      <p:sp>
        <p:nvSpPr>
          <p:cNvPr id="200" name="文本框 199"/>
          <p:cNvSpPr txBox="1"/>
          <p:nvPr/>
        </p:nvSpPr>
        <p:spPr bwMode="gray">
          <a:xfrm>
            <a:off x="6133884" y="2071470"/>
            <a:ext cx="968214" cy="184666"/>
          </a:xfrm>
          <a:prstGeom prst="rect">
            <a:avLst/>
          </a:prstGeom>
          <a:noFill/>
        </p:spPr>
        <p:txBody>
          <a:bodyPr wrap="square" lIns="0" tIns="0" rIns="0" bIns="0"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service 3</a:t>
            </a:r>
          </a:p>
        </p:txBody>
      </p:sp>
      <p:cxnSp>
        <p:nvCxnSpPr>
          <p:cNvPr id="201" name="直接箭头连接符 200"/>
          <p:cNvCxnSpPr/>
          <p:nvPr/>
        </p:nvCxnSpPr>
        <p:spPr bwMode="gray">
          <a:xfrm>
            <a:off x="6123465" y="1342175"/>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2" name="直接箭头连接符 201"/>
          <p:cNvCxnSpPr/>
          <p:nvPr/>
        </p:nvCxnSpPr>
        <p:spPr bwMode="gray">
          <a:xfrm>
            <a:off x="6123465" y="1814846"/>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3" name="直接箭头连接符 202"/>
          <p:cNvCxnSpPr/>
          <p:nvPr/>
        </p:nvCxnSpPr>
        <p:spPr bwMode="gray">
          <a:xfrm>
            <a:off x="6135497" y="2325542"/>
            <a:ext cx="547688" cy="0"/>
          </a:xfrm>
          <a:prstGeom prst="straightConnector1">
            <a:avLst/>
          </a:prstGeom>
          <a:ln w="12700">
            <a:solidFill>
              <a:schemeClr val="tx1">
                <a:lumMod val="50000"/>
                <a:lumOff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04" name="矩形 203"/>
          <p:cNvSpPr/>
          <p:nvPr/>
        </p:nvSpPr>
        <p:spPr bwMode="gray">
          <a:xfrm>
            <a:off x="532364" y="1002818"/>
            <a:ext cx="6609059" cy="2698013"/>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87" tIns="45694" rIns="91387" bIns="45694" rtlCol="0" anchor="ctr">
            <a:noAutofit/>
          </a:bodyPr>
          <a:lstStyle/>
          <a:p>
            <a:pPr algn="ctr" fontAlgn="ctr"/>
            <a:endParaRPr lang="en-US" altLang="zh-CN"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矩形 204"/>
          <p:cNvSpPr/>
          <p:nvPr/>
        </p:nvSpPr>
        <p:spPr bwMode="gray">
          <a:xfrm>
            <a:off x="532364" y="3762977"/>
            <a:ext cx="6609059" cy="2396115"/>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387" tIns="45694" rIns="91387" bIns="45694" rtlCol="0" anchor="ctr">
            <a:noAutofit/>
          </a:bodyPr>
          <a:lstStyle/>
          <a:p>
            <a:pPr algn="ctr" fontAlgn="ctr"/>
            <a:endParaRPr lang="en-US" altLang="zh-CN"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矩形 205"/>
          <p:cNvSpPr/>
          <p:nvPr/>
        </p:nvSpPr>
        <p:spPr bwMode="gray">
          <a:xfrm>
            <a:off x="6038288" y="5701796"/>
            <a:ext cx="1103135" cy="445124"/>
          </a:xfrm>
          <a:prstGeom prst="rect">
            <a:avLst/>
          </a:prstGeom>
          <a:solidFill>
            <a:srgbClr val="56C4D2"/>
          </a:solidFill>
        </p:spPr>
        <p:txBody>
          <a:bodyPr wrap="square" anchor="ctr">
            <a:noAutofit/>
          </a:bodyPr>
          <a:lstStyle/>
          <a:p>
            <a:pPr algn="ctr" defTabSz="1219028" fontAlgn="ct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Forwarding plane</a:t>
            </a:r>
          </a:p>
        </p:txBody>
      </p:sp>
      <p:sp>
        <p:nvSpPr>
          <p:cNvPr id="207" name="右箭头 206"/>
          <p:cNvSpPr/>
          <p:nvPr/>
        </p:nvSpPr>
        <p:spPr bwMode="gray">
          <a:xfrm>
            <a:off x="3991685" y="5370247"/>
            <a:ext cx="360000" cy="144867"/>
          </a:xfrm>
          <a:prstGeom prst="rightArrow">
            <a:avLst/>
          </a:prstGeom>
          <a:solidFill>
            <a:srgbClr val="56C4D2"/>
          </a:solidFill>
          <a:ln w="9525" cap="flat" cmpd="sng" algn="ctr">
            <a:solidFill>
              <a:srgbClr val="56C4D2"/>
            </a:solidFill>
            <a:prstDash val="solid"/>
          </a:ln>
          <a:effectLst/>
        </p:spPr>
        <p:txBody>
          <a:bodyPr wrap="square" rtlCol="0" anchor="ctr">
            <a:noAutofit/>
          </a:bodyPr>
          <a:lstStyle/>
          <a:p>
            <a:pPr algn="ctr" defTabSz="1219444" fontAlgn="ctr">
              <a:defRPr/>
            </a:pP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文本框 6"/>
          <p:cNvSpPr txBox="1"/>
          <p:nvPr/>
        </p:nvSpPr>
        <p:spPr bwMode="gray">
          <a:xfrm>
            <a:off x="2456431" y="1154169"/>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VRF1</a:t>
            </a:r>
          </a:p>
        </p:txBody>
      </p:sp>
      <p:sp>
        <p:nvSpPr>
          <p:cNvPr id="208" name="文本框 207"/>
          <p:cNvSpPr txBox="1"/>
          <p:nvPr/>
        </p:nvSpPr>
        <p:spPr bwMode="gray">
          <a:xfrm>
            <a:off x="2456431" y="1647225"/>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VRF2</a:t>
            </a:r>
          </a:p>
        </p:txBody>
      </p:sp>
      <p:sp>
        <p:nvSpPr>
          <p:cNvPr id="209" name="文本框 208"/>
          <p:cNvSpPr txBox="1"/>
          <p:nvPr/>
        </p:nvSpPr>
        <p:spPr bwMode="gray">
          <a:xfrm>
            <a:off x="2480495" y="2200553"/>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VRF3</a:t>
            </a:r>
          </a:p>
        </p:txBody>
      </p:sp>
      <p:sp>
        <p:nvSpPr>
          <p:cNvPr id="210" name="文本框 209"/>
          <p:cNvSpPr txBox="1"/>
          <p:nvPr/>
        </p:nvSpPr>
        <p:spPr bwMode="gray">
          <a:xfrm>
            <a:off x="4973699" y="1154169"/>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VRF1</a:t>
            </a:r>
          </a:p>
        </p:txBody>
      </p:sp>
      <p:sp>
        <p:nvSpPr>
          <p:cNvPr id="211" name="文本框 210"/>
          <p:cNvSpPr txBox="1"/>
          <p:nvPr/>
        </p:nvSpPr>
        <p:spPr bwMode="gray">
          <a:xfrm>
            <a:off x="4973699" y="1647225"/>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VRF2</a:t>
            </a:r>
          </a:p>
        </p:txBody>
      </p:sp>
      <p:sp>
        <p:nvSpPr>
          <p:cNvPr id="212" name="文本框 211"/>
          <p:cNvSpPr txBox="1"/>
          <p:nvPr/>
        </p:nvSpPr>
        <p:spPr bwMode="gray">
          <a:xfrm>
            <a:off x="4973699" y="2200553"/>
            <a:ext cx="545342" cy="276999"/>
          </a:xfrm>
          <a:prstGeom prst="rect">
            <a:avLst/>
          </a:prstGeom>
          <a:noFill/>
        </p:spPr>
        <p:txBody>
          <a:bodyPr wrap="square" rtlCol="0">
            <a:noAutofit/>
          </a:bodyPr>
          <a:lstStyle/>
          <a:p>
            <a:pPr fontAlgn="ctr"/>
            <a:r>
              <a:rPr lang="en-US" sz="1200" dirty="0">
                <a:latin typeface="Huawei Sans" panose="020C0503030203020204" pitchFamily="34" charset="0"/>
              </a:rPr>
              <a:t>VRF3</a:t>
            </a:r>
          </a:p>
        </p:txBody>
      </p:sp>
    </p:spTree>
    <p:extLst>
      <p:ext uri="{BB962C8B-B14F-4D97-AF65-F5344CB8AC3E}">
        <p14:creationId xmlns:p14="http://schemas.microsoft.com/office/powerpoint/2010/main" val="30109511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b="1" dirty="0">
                <a:latin typeface="Huawei Sans" panose="020C0503030203020204" pitchFamily="34" charset="0"/>
                <a:sym typeface="Huawei Sans" panose="020C0503030203020204" pitchFamily="34" charset="0"/>
              </a:rPr>
              <a:t>Network Reliability</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 and O&amp;M</a:t>
            </a:r>
          </a:p>
          <a:p>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8454739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E482113D-C533-4A05-AECA-804C31CB2F9E}"/>
              </a:ext>
            </a:extLst>
          </p:cNvPr>
          <p:cNvSpPr>
            <a:spLocks noGrp="1"/>
          </p:cNvSpPr>
          <p:nvPr>
            <p:ph type="title"/>
          </p:nvPr>
        </p:nvSpPr>
        <p:spPr bwMode="gray"/>
        <p:txBody>
          <a:bodyPr/>
          <a:lstStyle/>
          <a:p>
            <a:r>
              <a:rPr lang="en-US"/>
              <a:t>WAN Reliability Overview</a:t>
            </a:r>
            <a:endParaRPr lang="en-US" dirty="0"/>
          </a:p>
        </p:txBody>
      </p:sp>
      <p:sp>
        <p:nvSpPr>
          <p:cNvPr id="4" name="文本占位符 3">
            <a:extLst>
              <a:ext uri="{FF2B5EF4-FFF2-40B4-BE49-F238E27FC236}">
                <a16:creationId xmlns="" xmlns:a16="http://schemas.microsoft.com/office/drawing/2014/main" id="{F3CD701C-6CA7-4419-A1CB-FE25CEE3ACE7}"/>
              </a:ext>
            </a:extLst>
          </p:cNvPr>
          <p:cNvSpPr>
            <a:spLocks noGrp="1"/>
          </p:cNvSpPr>
          <p:nvPr>
            <p:ph type="body" sz="quarter" idx="10"/>
          </p:nvPr>
        </p:nvSpPr>
        <p:spPr bwMode="gray"/>
        <p:txBody>
          <a:bodyPr/>
          <a:lstStyle/>
          <a:p>
            <a:r>
              <a:rPr lang="en-US">
                <a:sym typeface="Huawei Sans" panose="020C0503030203020204" pitchFamily="34" charset="0"/>
              </a:rPr>
              <a:t>WAN reliability covers two parts: device reliability and network reliability.</a:t>
            </a:r>
          </a:p>
          <a:p>
            <a:r>
              <a:rPr lang="en-US">
                <a:sym typeface="Huawei Sans" panose="020C0503030203020204" pitchFamily="34" charset="0"/>
              </a:rPr>
              <a:t>Device reliability: includes router reliability and controller reliability.</a:t>
            </a:r>
          </a:p>
          <a:p>
            <a:pPr lvl="1"/>
            <a:r>
              <a:rPr lang="en-US">
                <a:sym typeface="Huawei Sans" panose="020C0503030203020204" pitchFamily="34" charset="0"/>
              </a:rPr>
              <a:t>Controller reliability is implemented through cluster deployment and disaster recovery (DR) system deployment.</a:t>
            </a:r>
          </a:p>
          <a:p>
            <a:pPr lvl="1"/>
            <a:r>
              <a:rPr lang="en-US">
                <a:sym typeface="Huawei Sans" panose="020C0503030203020204" pitchFamily="34" charset="0"/>
              </a:rPr>
              <a:t>Router reliability can be implemented using device features such as non-stop routing (NSR). These features are beyond the scope of this course.</a:t>
            </a:r>
          </a:p>
          <a:p>
            <a:r>
              <a:rPr lang="en-US">
                <a:sym typeface="Huawei Sans" panose="020C0503030203020204" pitchFamily="34" charset="0"/>
              </a:rPr>
              <a:t>Network reliability: reduces the impact of link and node faults on services through fast detection and convergence mechanisms at each layer.</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23645634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a:extLst>
              <a:ext uri="{FF2B5EF4-FFF2-40B4-BE49-F238E27FC236}">
                <a16:creationId xmlns="" xmlns:a16="http://schemas.microsoft.com/office/drawing/2014/main" id="{CE3D0F07-B66F-4A30-A7E9-8437FAFCA765}"/>
              </a:ext>
            </a:extLst>
          </p:cNvPr>
          <p:cNvGrpSpPr/>
          <p:nvPr/>
        </p:nvGrpSpPr>
        <p:grpSpPr bwMode="gray">
          <a:xfrm>
            <a:off x="1023019" y="4380515"/>
            <a:ext cx="737151" cy="1411290"/>
            <a:chOff x="4518703" y="2205748"/>
            <a:chExt cx="1512166" cy="2521312"/>
          </a:xfrm>
        </p:grpSpPr>
        <p:cxnSp>
          <p:nvCxnSpPr>
            <p:cNvPr id="121" name="直接连接符 120">
              <a:extLst>
                <a:ext uri="{FF2B5EF4-FFF2-40B4-BE49-F238E27FC236}">
                  <a16:creationId xmlns="" xmlns:a16="http://schemas.microsoft.com/office/drawing/2014/main" id="{E1F082ED-3A96-4706-8D18-012728A8B477}"/>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5D984FDE-0BBC-4681-B218-CFAF6FC760F3}"/>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 xmlns:a16="http://schemas.microsoft.com/office/drawing/2014/main" id="{5C2676CB-8EF1-4791-B33C-B9EF3C993992}"/>
              </a:ext>
            </a:extLst>
          </p:cNvPr>
          <p:cNvSpPr>
            <a:spLocks noGrp="1"/>
          </p:cNvSpPr>
          <p:nvPr>
            <p:ph type="title"/>
          </p:nvPr>
        </p:nvSpPr>
        <p:spPr bwMode="gray"/>
        <p:txBody>
          <a:bodyPr/>
          <a:lstStyle/>
          <a:p>
            <a:r>
              <a:rPr lang="en-US" dirty="0"/>
              <a:t>TE Tunnel Protection Technology Basics</a:t>
            </a:r>
          </a:p>
        </p:txBody>
      </p:sp>
      <p:sp>
        <p:nvSpPr>
          <p:cNvPr id="3" name="文本占位符 2">
            <a:extLst>
              <a:ext uri="{FF2B5EF4-FFF2-40B4-BE49-F238E27FC236}">
                <a16:creationId xmlns="" xmlns:a16="http://schemas.microsoft.com/office/drawing/2014/main" id="{D731C102-2CC4-4FE8-8C3D-8B6746F6260B}"/>
              </a:ext>
            </a:extLst>
          </p:cNvPr>
          <p:cNvSpPr>
            <a:spLocks noGrp="1"/>
          </p:cNvSpPr>
          <p:nvPr>
            <p:ph type="body" sz="quarter" idx="10"/>
          </p:nvPr>
        </p:nvSpPr>
        <p:spPr bwMode="gray"/>
        <p:txBody>
          <a:bodyPr/>
          <a:lstStyle/>
          <a:p>
            <a:pPr>
              <a:lnSpc>
                <a:spcPct val="120000"/>
              </a:lnSpc>
            </a:pPr>
            <a:r>
              <a:rPr lang="en-US" sz="1400" dirty="0">
                <a:sym typeface="Huawei Sans" panose="020C0503030203020204" pitchFamily="34" charset="0"/>
              </a:rPr>
              <a:t>MPLS TE tunnel protection can be provided from two perspectives: local protection and E2E protection. TE tunnels, including MPLS TE tunnels, SR-MPLS TE tunnels, and SR-MPLS Policies can all be protected from the two perspectives, but their technical implementation is slightly different.</a:t>
            </a:r>
          </a:p>
          <a:p>
            <a:pPr>
              <a:lnSpc>
                <a:spcPct val="120000"/>
              </a:lnSpc>
            </a:pPr>
            <a:endParaRPr lang="en-US" altLang="zh-CN" sz="1400" dirty="0">
              <a:sym typeface="Huawei Sans" panose="020C0503030203020204" pitchFamily="34" charset="0"/>
            </a:endParaRPr>
          </a:p>
          <a:p>
            <a:pPr>
              <a:lnSpc>
                <a:spcPct val="120000"/>
              </a:lnSpc>
            </a:pPr>
            <a:endParaRPr lang="en-US" altLang="zh-CN" sz="1400" dirty="0">
              <a:sym typeface="Huawei Sans" panose="020C0503030203020204" pitchFamily="34" charset="0"/>
            </a:endParaRPr>
          </a:p>
        </p:txBody>
      </p:sp>
      <p:sp>
        <p:nvSpPr>
          <p:cNvPr id="77" name="圆角矩形 75">
            <a:extLst>
              <a:ext uri="{FF2B5EF4-FFF2-40B4-BE49-F238E27FC236}">
                <a16:creationId xmlns="" xmlns:a16="http://schemas.microsoft.com/office/drawing/2014/main" id="{AA9B2A56-05F1-411A-9296-C0880052292F}"/>
              </a:ext>
            </a:extLst>
          </p:cNvPr>
          <p:cNvSpPr/>
          <p:nvPr/>
        </p:nvSpPr>
        <p:spPr bwMode="gray">
          <a:xfrm>
            <a:off x="574674" y="1956556"/>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E2E protection</a:t>
            </a:r>
          </a:p>
        </p:txBody>
      </p:sp>
      <p:sp>
        <p:nvSpPr>
          <p:cNvPr id="78" name="圆角矩形 75">
            <a:extLst>
              <a:ext uri="{FF2B5EF4-FFF2-40B4-BE49-F238E27FC236}">
                <a16:creationId xmlns="" xmlns:a16="http://schemas.microsoft.com/office/drawing/2014/main" id="{96A65EAD-F926-4D5E-8D73-429979D9971D}"/>
              </a:ext>
            </a:extLst>
          </p:cNvPr>
          <p:cNvSpPr/>
          <p:nvPr/>
        </p:nvSpPr>
        <p:spPr bwMode="gray">
          <a:xfrm>
            <a:off x="583882" y="2377891"/>
            <a:ext cx="5419725" cy="37379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6310F373-7CE2-4DBD-9D9C-A9791EA9120A}"/>
              </a:ext>
            </a:extLst>
          </p:cNvPr>
          <p:cNvSpPr txBox="1"/>
          <p:nvPr/>
        </p:nvSpPr>
        <p:spPr bwMode="gray">
          <a:xfrm>
            <a:off x="591330" y="2428129"/>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E2E protection: establishes multiple CR-LSPs between the ingress and egress of a tunnel, with each CR-LSP traversing a different path. When detecting that the primary CR-LSP is faulty, the ingress switches traffic to the backup CR-LSP.</a:t>
            </a:r>
          </a:p>
          <a:p>
            <a:pPr algn="l">
              <a:lnSpc>
                <a:spcPct val="100000"/>
              </a:lnSpc>
            </a:pPr>
            <a:r>
              <a:rPr lang="en-US" sz="1400" dirty="0">
                <a:latin typeface="Huawei Sans" panose="020C0503030203020204" pitchFamily="34" charset="0"/>
                <a:sym typeface="Huawei Sans" panose="020C0503030203020204" pitchFamily="34" charset="0"/>
              </a:rPr>
              <a:t>In E2E protection, path switching is slow. Therefore, E2E protection needs to be used with a detection mechanism for fast path switching.</a:t>
            </a:r>
          </a:p>
        </p:txBody>
      </p:sp>
      <p:sp>
        <p:nvSpPr>
          <p:cNvPr id="80" name="圆角矩形 75">
            <a:extLst>
              <a:ext uri="{FF2B5EF4-FFF2-40B4-BE49-F238E27FC236}">
                <a16:creationId xmlns="" xmlns:a16="http://schemas.microsoft.com/office/drawing/2014/main" id="{B13A2131-8CD8-4652-9BFB-50EE37964391}"/>
              </a:ext>
            </a:extLst>
          </p:cNvPr>
          <p:cNvSpPr/>
          <p:nvPr/>
        </p:nvSpPr>
        <p:spPr bwMode="gray">
          <a:xfrm>
            <a:off x="6223001" y="1956556"/>
            <a:ext cx="5428933" cy="35708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Local protection</a:t>
            </a:r>
          </a:p>
        </p:txBody>
      </p:sp>
      <p:sp>
        <p:nvSpPr>
          <p:cNvPr id="81" name="圆角矩形 75">
            <a:extLst>
              <a:ext uri="{FF2B5EF4-FFF2-40B4-BE49-F238E27FC236}">
                <a16:creationId xmlns="" xmlns:a16="http://schemas.microsoft.com/office/drawing/2014/main" id="{5903AC03-DA4F-4074-9EF2-8CB9CEE27E6F}"/>
              </a:ext>
            </a:extLst>
          </p:cNvPr>
          <p:cNvSpPr/>
          <p:nvPr/>
        </p:nvSpPr>
        <p:spPr bwMode="gray">
          <a:xfrm>
            <a:off x="6226957" y="2377891"/>
            <a:ext cx="5419725" cy="3737901"/>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77FA6435-370D-41D7-8193-6F9BC657B0DB}"/>
              </a:ext>
            </a:extLst>
          </p:cNvPr>
          <p:cNvSpPr txBox="1"/>
          <p:nvPr/>
        </p:nvSpPr>
        <p:spPr bwMode="gray">
          <a:xfrm>
            <a:off x="6239657" y="2428129"/>
            <a:ext cx="5407025" cy="13583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a:lnSpc>
                <a:spcPct val="100000"/>
              </a:lnSpc>
            </a:pPr>
            <a:r>
              <a:rPr lang="en-US" sz="1400" dirty="0">
                <a:latin typeface="Huawei Sans" panose="020C0503030203020204" pitchFamily="34" charset="0"/>
                <a:sym typeface="Huawei Sans" panose="020C0503030203020204" pitchFamily="34" charset="0"/>
              </a:rPr>
              <a:t>Fast reroute (FRR), also called local protection, is a temporary protection measure. If a transit node/link fails, local protection is triggered. A backup CR-LSP is then established locally for traffic switching. In addition, the tunnel ingress is instructed to </a:t>
            </a:r>
            <a:r>
              <a:rPr lang="en-US" sz="1400" dirty="0" err="1">
                <a:latin typeface="Huawei Sans" panose="020C0503030203020204" pitchFamily="34" charset="0"/>
                <a:sym typeface="Huawei Sans" panose="020C0503030203020204" pitchFamily="34" charset="0"/>
              </a:rPr>
              <a:t>recompute</a:t>
            </a:r>
            <a:r>
              <a:rPr lang="en-US" sz="1400" dirty="0">
                <a:latin typeface="Huawei Sans" panose="020C0503030203020204" pitchFamily="34" charset="0"/>
                <a:sym typeface="Huawei Sans" panose="020C0503030203020204" pitchFamily="34" charset="0"/>
              </a:rPr>
              <a:t> a path and switch traffic to the backup path in a timely manner.</a:t>
            </a:r>
          </a:p>
        </p:txBody>
      </p:sp>
      <p:pic>
        <p:nvPicPr>
          <p:cNvPr id="112" name="图片 111">
            <a:extLst>
              <a:ext uri="{FF2B5EF4-FFF2-40B4-BE49-F238E27FC236}">
                <a16:creationId xmlns="" xmlns:a16="http://schemas.microsoft.com/office/drawing/2014/main" id="{88A0890C-FF7B-4FFC-A01F-06B75D8608E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4101" y="4918736"/>
            <a:ext cx="385409" cy="321954"/>
          </a:xfrm>
          <a:prstGeom prst="rect">
            <a:avLst/>
          </a:prstGeom>
        </p:spPr>
      </p:pic>
      <p:grpSp>
        <p:nvGrpSpPr>
          <p:cNvPr id="113" name="组合 112">
            <a:extLst>
              <a:ext uri="{FF2B5EF4-FFF2-40B4-BE49-F238E27FC236}">
                <a16:creationId xmlns="" xmlns:a16="http://schemas.microsoft.com/office/drawing/2014/main" id="{2AD62FCC-6FAF-4DB2-8B04-864C8C76F373}"/>
              </a:ext>
            </a:extLst>
          </p:cNvPr>
          <p:cNvGrpSpPr/>
          <p:nvPr/>
        </p:nvGrpSpPr>
        <p:grpSpPr bwMode="gray">
          <a:xfrm rot="5400000">
            <a:off x="5021375" y="4812823"/>
            <a:ext cx="357991" cy="546675"/>
            <a:chOff x="3769575" y="2816233"/>
            <a:chExt cx="959475" cy="2029316"/>
          </a:xfrm>
        </p:grpSpPr>
        <p:cxnSp>
          <p:nvCxnSpPr>
            <p:cNvPr id="114" name="直接连接符 113">
              <a:extLst>
                <a:ext uri="{FF2B5EF4-FFF2-40B4-BE49-F238E27FC236}">
                  <a16:creationId xmlns="" xmlns:a16="http://schemas.microsoft.com/office/drawing/2014/main" id="{F0E20EA4-3290-46A4-BEF3-68028260CA08}"/>
                </a:ext>
              </a:extLst>
            </p:cNvPr>
            <p:cNvCxnSpPr/>
            <p:nvPr/>
          </p:nvCxnSpPr>
          <p:spPr bwMode="gray">
            <a:xfrm flipH="1">
              <a:off x="3769575" y="2816233"/>
              <a:ext cx="9594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a16="http://schemas.microsoft.com/office/drawing/2014/main" id="{7CA0F5B5-AFF0-4B89-B215-A23132112A29}"/>
                </a:ext>
              </a:extLst>
            </p:cNvPr>
            <p:cNvCxnSpPr/>
            <p:nvPr/>
          </p:nvCxnSpPr>
          <p:spPr bwMode="gray">
            <a:xfrm flipV="1">
              <a:off x="4249312" y="2816233"/>
              <a:ext cx="0" cy="20293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 xmlns:a16="http://schemas.microsoft.com/office/drawing/2014/main" id="{2B57213A-37D5-4D75-867F-A4B27151D044}"/>
              </a:ext>
            </a:extLst>
          </p:cNvPr>
          <p:cNvGrpSpPr/>
          <p:nvPr/>
        </p:nvGrpSpPr>
        <p:grpSpPr bwMode="gray">
          <a:xfrm rot="10800000">
            <a:off x="4131004" y="4380515"/>
            <a:ext cx="737151" cy="1411290"/>
            <a:chOff x="4518703" y="2205748"/>
            <a:chExt cx="1512166" cy="2521312"/>
          </a:xfrm>
        </p:grpSpPr>
        <p:cxnSp>
          <p:nvCxnSpPr>
            <p:cNvPr id="117" name="直接连接符 116">
              <a:extLst>
                <a:ext uri="{FF2B5EF4-FFF2-40B4-BE49-F238E27FC236}">
                  <a16:creationId xmlns="" xmlns:a16="http://schemas.microsoft.com/office/drawing/2014/main" id="{3E1F6E15-E252-4E2F-9779-E0B5E67D6401}"/>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2D4475FE-41D7-4802-A26C-225F2CACC029}"/>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2" name="直接连接符 121">
            <a:extLst>
              <a:ext uri="{FF2B5EF4-FFF2-40B4-BE49-F238E27FC236}">
                <a16:creationId xmlns="" xmlns:a16="http://schemas.microsoft.com/office/drawing/2014/main" id="{EF1AF51D-77A4-4372-A3A7-F40D0F2BC949}"/>
              </a:ext>
            </a:extLst>
          </p:cNvPr>
          <p:cNvCxnSpPr/>
          <p:nvPr/>
        </p:nvCxnSpPr>
        <p:spPr bwMode="gray">
          <a:xfrm flipH="1">
            <a:off x="1769961" y="4322024"/>
            <a:ext cx="23641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a16="http://schemas.microsoft.com/office/drawing/2014/main" id="{CCF65CC0-298B-47D0-A667-D8C2BE99C25A}"/>
              </a:ext>
            </a:extLst>
          </p:cNvPr>
          <p:cNvCxnSpPr/>
          <p:nvPr/>
        </p:nvCxnSpPr>
        <p:spPr bwMode="gray">
          <a:xfrm flipH="1">
            <a:off x="1769961" y="5797515"/>
            <a:ext cx="23641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矩形 123">
            <a:extLst>
              <a:ext uri="{FF2B5EF4-FFF2-40B4-BE49-F238E27FC236}">
                <a16:creationId xmlns="" xmlns:a16="http://schemas.microsoft.com/office/drawing/2014/main" id="{C9DF7C11-C39F-4B47-AD6A-C75008C9BDFA}"/>
              </a:ext>
            </a:extLst>
          </p:cNvPr>
          <p:cNvSpPr/>
          <p:nvPr/>
        </p:nvSpPr>
        <p:spPr bwMode="gray">
          <a:xfrm>
            <a:off x="4708811" y="5290557"/>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25" name="矩形 124">
            <a:extLst>
              <a:ext uri="{FF2B5EF4-FFF2-40B4-BE49-F238E27FC236}">
                <a16:creationId xmlns="" xmlns:a16="http://schemas.microsoft.com/office/drawing/2014/main" id="{0B11DF5C-6441-42FF-9507-5AFB7C527401}"/>
              </a:ext>
            </a:extLst>
          </p:cNvPr>
          <p:cNvSpPr/>
          <p:nvPr/>
        </p:nvSpPr>
        <p:spPr bwMode="gray">
          <a:xfrm>
            <a:off x="762700" y="5326169"/>
            <a:ext cx="40588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6" name="任意多边形 39">
            <a:extLst>
              <a:ext uri="{FF2B5EF4-FFF2-40B4-BE49-F238E27FC236}">
                <a16:creationId xmlns="" xmlns:a16="http://schemas.microsoft.com/office/drawing/2014/main" id="{F4A7F305-BFFC-4DE3-B1B7-14CD612B71A3}"/>
              </a:ext>
            </a:extLst>
          </p:cNvPr>
          <p:cNvSpPr/>
          <p:nvPr/>
        </p:nvSpPr>
        <p:spPr bwMode="gray">
          <a:xfrm>
            <a:off x="804907" y="4537913"/>
            <a:ext cx="4174881" cy="430197"/>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38100">
            <a:solidFill>
              <a:srgbClr val="FF9933"/>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任意多边形 40">
            <a:extLst>
              <a:ext uri="{FF2B5EF4-FFF2-40B4-BE49-F238E27FC236}">
                <a16:creationId xmlns="" xmlns:a16="http://schemas.microsoft.com/office/drawing/2014/main" id="{A3B13474-8E73-4C01-8AE4-B6A7C6BF4FAA}"/>
              </a:ext>
            </a:extLst>
          </p:cNvPr>
          <p:cNvSpPr/>
          <p:nvPr/>
        </p:nvSpPr>
        <p:spPr bwMode="gray">
          <a:xfrm flipV="1">
            <a:off x="804907" y="5212264"/>
            <a:ext cx="4174881" cy="384368"/>
          </a:xfrm>
          <a:custGeom>
            <a:avLst/>
            <a:gdLst>
              <a:gd name="connsiteX0" fmla="*/ 0 w 5849470"/>
              <a:gd name="connsiteY0" fmla="*/ 591671 h 591671"/>
              <a:gd name="connsiteX1" fmla="*/ 793376 w 5849470"/>
              <a:gd name="connsiteY1" fmla="*/ 591671 h 591671"/>
              <a:gd name="connsiteX2" fmla="*/ 1385047 w 5849470"/>
              <a:gd name="connsiteY2" fmla="*/ 0 h 591671"/>
              <a:gd name="connsiteX3" fmla="*/ 4652682 w 5849470"/>
              <a:gd name="connsiteY3" fmla="*/ 0 h 591671"/>
              <a:gd name="connsiteX4" fmla="*/ 5109882 w 5849470"/>
              <a:gd name="connsiteY4" fmla="*/ 416859 h 591671"/>
              <a:gd name="connsiteX5" fmla="*/ 5849470 w 5849470"/>
              <a:gd name="connsiteY5" fmla="*/ 416859 h 59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470" h="591671">
                <a:moveTo>
                  <a:pt x="0" y="591671"/>
                </a:moveTo>
                <a:lnTo>
                  <a:pt x="793376" y="591671"/>
                </a:lnTo>
                <a:lnTo>
                  <a:pt x="1385047" y="0"/>
                </a:lnTo>
                <a:lnTo>
                  <a:pt x="4652682" y="0"/>
                </a:lnTo>
                <a:lnTo>
                  <a:pt x="5109882" y="416859"/>
                </a:lnTo>
                <a:lnTo>
                  <a:pt x="5849470" y="416859"/>
                </a:lnTo>
              </a:path>
            </a:pathLst>
          </a:custGeom>
          <a:noFill/>
          <a:ln w="28575">
            <a:solidFill>
              <a:srgbClr val="FF993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a:extLst>
              <a:ext uri="{FF2B5EF4-FFF2-40B4-BE49-F238E27FC236}">
                <a16:creationId xmlns="" xmlns:a16="http://schemas.microsoft.com/office/drawing/2014/main" id="{70347719-8D41-4FF4-BF87-7336F54EFF8E}"/>
              </a:ext>
            </a:extLst>
          </p:cNvPr>
          <p:cNvSpPr/>
          <p:nvPr/>
        </p:nvSpPr>
        <p:spPr bwMode="gray">
          <a:xfrm>
            <a:off x="4331333" y="4036059"/>
            <a:ext cx="1324278" cy="566292"/>
          </a:xfrm>
          <a:prstGeom prst="rect">
            <a:avLst/>
          </a:prstGeom>
        </p:spPr>
        <p:txBody>
          <a:bodyPr wrap="square">
            <a:noAutofit/>
          </a:bodyPr>
          <a:lstStyle/>
          <a:p>
            <a:pPr algn="ct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1: primary path</a:t>
            </a:r>
          </a:p>
        </p:txBody>
      </p:sp>
      <p:sp>
        <p:nvSpPr>
          <p:cNvPr id="129" name="矩形 128">
            <a:extLst>
              <a:ext uri="{FF2B5EF4-FFF2-40B4-BE49-F238E27FC236}">
                <a16:creationId xmlns="" xmlns:a16="http://schemas.microsoft.com/office/drawing/2014/main" id="{8D16630D-BEE7-4385-837B-1AD4410B5656}"/>
              </a:ext>
            </a:extLst>
          </p:cNvPr>
          <p:cNvSpPr/>
          <p:nvPr/>
        </p:nvSpPr>
        <p:spPr bwMode="gray">
          <a:xfrm>
            <a:off x="4245400" y="5705802"/>
            <a:ext cx="1829347"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Path 2: backup path</a:t>
            </a:r>
          </a:p>
        </p:txBody>
      </p:sp>
      <p:pic>
        <p:nvPicPr>
          <p:cNvPr id="130" name="图片 129">
            <a:extLst>
              <a:ext uri="{FF2B5EF4-FFF2-40B4-BE49-F238E27FC236}">
                <a16:creationId xmlns="" xmlns:a16="http://schemas.microsoft.com/office/drawing/2014/main" id="{CD484EC4-0F79-4148-A455-9FD61779151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82619" y="5654961"/>
            <a:ext cx="385409" cy="321954"/>
          </a:xfrm>
          <a:prstGeom prst="rect">
            <a:avLst/>
          </a:prstGeom>
        </p:spPr>
      </p:pic>
      <p:pic>
        <p:nvPicPr>
          <p:cNvPr id="131" name="图片 130">
            <a:extLst>
              <a:ext uri="{FF2B5EF4-FFF2-40B4-BE49-F238E27FC236}">
                <a16:creationId xmlns="" xmlns:a16="http://schemas.microsoft.com/office/drawing/2014/main" id="{DE54ED15-8015-469E-BFE7-4F1C2EAC8D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8723" y="5654961"/>
            <a:ext cx="385409" cy="321954"/>
          </a:xfrm>
          <a:prstGeom prst="rect">
            <a:avLst/>
          </a:prstGeom>
        </p:spPr>
      </p:pic>
      <p:pic>
        <p:nvPicPr>
          <p:cNvPr id="132" name="图片 131">
            <a:extLst>
              <a:ext uri="{FF2B5EF4-FFF2-40B4-BE49-F238E27FC236}">
                <a16:creationId xmlns="" xmlns:a16="http://schemas.microsoft.com/office/drawing/2014/main" id="{146546F6-E777-4886-B6D1-232A1BBBF06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4827" y="5654961"/>
            <a:ext cx="385409" cy="321954"/>
          </a:xfrm>
          <a:prstGeom prst="rect">
            <a:avLst/>
          </a:prstGeom>
        </p:spPr>
      </p:pic>
      <p:pic>
        <p:nvPicPr>
          <p:cNvPr id="133" name="图片 132">
            <a:extLst>
              <a:ext uri="{FF2B5EF4-FFF2-40B4-BE49-F238E27FC236}">
                <a16:creationId xmlns="" xmlns:a16="http://schemas.microsoft.com/office/drawing/2014/main" id="{6F28D9FC-43F8-4C63-8518-491519E78CF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23941" y="4918736"/>
            <a:ext cx="385409" cy="321954"/>
          </a:xfrm>
          <a:prstGeom prst="rect">
            <a:avLst/>
          </a:prstGeom>
        </p:spPr>
      </p:pic>
      <p:pic>
        <p:nvPicPr>
          <p:cNvPr id="134" name="图片 133">
            <a:extLst>
              <a:ext uri="{FF2B5EF4-FFF2-40B4-BE49-F238E27FC236}">
                <a16:creationId xmlns="" xmlns:a16="http://schemas.microsoft.com/office/drawing/2014/main" id="{713C98B5-0B8A-457D-BE08-2D92DD1061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82619" y="4182513"/>
            <a:ext cx="385409" cy="321954"/>
          </a:xfrm>
          <a:prstGeom prst="rect">
            <a:avLst/>
          </a:prstGeom>
        </p:spPr>
      </p:pic>
      <p:pic>
        <p:nvPicPr>
          <p:cNvPr id="135" name="图片 134">
            <a:extLst>
              <a:ext uri="{FF2B5EF4-FFF2-40B4-BE49-F238E27FC236}">
                <a16:creationId xmlns="" xmlns:a16="http://schemas.microsoft.com/office/drawing/2014/main" id="{BFE9C819-1643-4EA1-89EA-BA13C97013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8723" y="4182513"/>
            <a:ext cx="385409" cy="321954"/>
          </a:xfrm>
          <a:prstGeom prst="rect">
            <a:avLst/>
          </a:prstGeom>
        </p:spPr>
      </p:pic>
      <p:pic>
        <p:nvPicPr>
          <p:cNvPr id="136" name="图片 135">
            <a:extLst>
              <a:ext uri="{FF2B5EF4-FFF2-40B4-BE49-F238E27FC236}">
                <a16:creationId xmlns="" xmlns:a16="http://schemas.microsoft.com/office/drawing/2014/main" id="{FE69EB99-5124-4BE6-BC50-3EF53A45EC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4827" y="4182513"/>
            <a:ext cx="385409" cy="321954"/>
          </a:xfrm>
          <a:prstGeom prst="rect">
            <a:avLst/>
          </a:prstGeom>
        </p:spPr>
      </p:pic>
      <p:sp>
        <p:nvSpPr>
          <p:cNvPr id="137" name="Can 9">
            <a:extLst>
              <a:ext uri="{FF2B5EF4-FFF2-40B4-BE49-F238E27FC236}">
                <a16:creationId xmlns="" xmlns:a16="http://schemas.microsoft.com/office/drawing/2014/main" id="{8E4889F6-1A43-412E-B8BB-E3947C0B101B}"/>
              </a:ext>
            </a:extLst>
          </p:cNvPr>
          <p:cNvSpPr/>
          <p:nvPr/>
        </p:nvSpPr>
        <p:spPr bwMode="gray">
          <a:xfrm rot="5400000">
            <a:off x="2816319" y="3590591"/>
            <a:ext cx="248347" cy="2973959"/>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a:extLst>
              <a:ext uri="{FF2B5EF4-FFF2-40B4-BE49-F238E27FC236}">
                <a16:creationId xmlns="" xmlns:a16="http://schemas.microsoft.com/office/drawing/2014/main" id="{65F6411B-25CC-4D5E-AF77-A62904FF938C}"/>
              </a:ext>
            </a:extLst>
          </p:cNvPr>
          <p:cNvSpPr/>
          <p:nvPr/>
        </p:nvSpPr>
        <p:spPr bwMode="gray">
          <a:xfrm>
            <a:off x="2205966" y="4932231"/>
            <a:ext cx="1548822"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TE tunnel</a:t>
            </a:r>
          </a:p>
        </p:txBody>
      </p:sp>
      <p:pic>
        <p:nvPicPr>
          <p:cNvPr id="140" name="图片 139">
            <a:extLst>
              <a:ext uri="{FF2B5EF4-FFF2-40B4-BE49-F238E27FC236}">
                <a16:creationId xmlns="" xmlns:a16="http://schemas.microsoft.com/office/drawing/2014/main" id="{F4AB148A-22E3-499B-A18B-01467DD4338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41939" y="4579060"/>
            <a:ext cx="394908" cy="323825"/>
          </a:xfrm>
          <a:prstGeom prst="rect">
            <a:avLst/>
          </a:prstGeom>
        </p:spPr>
      </p:pic>
      <p:pic>
        <p:nvPicPr>
          <p:cNvPr id="141" name="图片 140">
            <a:extLst>
              <a:ext uri="{FF2B5EF4-FFF2-40B4-BE49-F238E27FC236}">
                <a16:creationId xmlns="" xmlns:a16="http://schemas.microsoft.com/office/drawing/2014/main" id="{85574F71-59BF-4D17-9380-FEE3B8CAE1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25427" y="4579060"/>
            <a:ext cx="394908" cy="323825"/>
          </a:xfrm>
          <a:prstGeom prst="rect">
            <a:avLst/>
          </a:prstGeom>
        </p:spPr>
      </p:pic>
      <p:pic>
        <p:nvPicPr>
          <p:cNvPr id="142" name="图片 141">
            <a:extLst>
              <a:ext uri="{FF2B5EF4-FFF2-40B4-BE49-F238E27FC236}">
                <a16:creationId xmlns="" xmlns:a16="http://schemas.microsoft.com/office/drawing/2014/main" id="{AAFDD32B-03C4-47E4-949E-6DDEECBCA3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809083" y="5530871"/>
            <a:ext cx="394908" cy="323825"/>
          </a:xfrm>
          <a:prstGeom prst="rect">
            <a:avLst/>
          </a:prstGeom>
        </p:spPr>
      </p:pic>
      <p:pic>
        <p:nvPicPr>
          <p:cNvPr id="143" name="图片 142">
            <a:extLst>
              <a:ext uri="{FF2B5EF4-FFF2-40B4-BE49-F238E27FC236}">
                <a16:creationId xmlns="" xmlns:a16="http://schemas.microsoft.com/office/drawing/2014/main" id="{DD6E35A2-D92B-4529-B05C-5443D9F21C3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38571" y="4579060"/>
            <a:ext cx="394908" cy="323825"/>
          </a:xfrm>
          <a:prstGeom prst="rect">
            <a:avLst/>
          </a:prstGeom>
        </p:spPr>
      </p:pic>
      <p:pic>
        <p:nvPicPr>
          <p:cNvPr id="144" name="图片 143">
            <a:extLst>
              <a:ext uri="{FF2B5EF4-FFF2-40B4-BE49-F238E27FC236}">
                <a16:creationId xmlns="" xmlns:a16="http://schemas.microsoft.com/office/drawing/2014/main" id="{A8290A5A-6EA6-4485-ABAD-5120265E01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79595" y="4579060"/>
            <a:ext cx="394908" cy="323825"/>
          </a:xfrm>
          <a:prstGeom prst="rect">
            <a:avLst/>
          </a:prstGeom>
        </p:spPr>
      </p:pic>
      <p:cxnSp>
        <p:nvCxnSpPr>
          <p:cNvPr id="145" name="直接连接符 144">
            <a:extLst>
              <a:ext uri="{FF2B5EF4-FFF2-40B4-BE49-F238E27FC236}">
                <a16:creationId xmlns="" xmlns:a16="http://schemas.microsoft.com/office/drawing/2014/main" id="{721D18F7-DD06-450F-BADF-0E931F86719A}"/>
              </a:ext>
            </a:extLst>
          </p:cNvPr>
          <p:cNvCxnSpPr>
            <a:stCxn id="141" idx="1"/>
            <a:endCxn id="143" idx="3"/>
          </p:cNvCxnSpPr>
          <p:nvPr/>
        </p:nvCxnSpPr>
        <p:spPr bwMode="gray">
          <a:xfrm flipH="1">
            <a:off x="7033479" y="4740973"/>
            <a:ext cx="79194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6" name="直接连接符 145">
            <a:extLst>
              <a:ext uri="{FF2B5EF4-FFF2-40B4-BE49-F238E27FC236}">
                <a16:creationId xmlns="" xmlns:a16="http://schemas.microsoft.com/office/drawing/2014/main" id="{04EFD641-DB4E-4694-9D87-6EE3BF6533B9}"/>
              </a:ext>
            </a:extLst>
          </p:cNvPr>
          <p:cNvCxnSpPr>
            <a:stCxn id="140" idx="1"/>
            <a:endCxn id="141" idx="3"/>
          </p:cNvCxnSpPr>
          <p:nvPr/>
        </p:nvCxnSpPr>
        <p:spPr bwMode="gray">
          <a:xfrm flipH="1">
            <a:off x="8220335" y="4740973"/>
            <a:ext cx="152160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7" name="直接连接符 146">
            <a:extLst>
              <a:ext uri="{FF2B5EF4-FFF2-40B4-BE49-F238E27FC236}">
                <a16:creationId xmlns="" xmlns:a16="http://schemas.microsoft.com/office/drawing/2014/main" id="{CA010811-2402-4E31-B98F-91906A7FF364}"/>
              </a:ext>
            </a:extLst>
          </p:cNvPr>
          <p:cNvCxnSpPr>
            <a:stCxn id="144" idx="1"/>
            <a:endCxn id="140" idx="3"/>
          </p:cNvCxnSpPr>
          <p:nvPr/>
        </p:nvCxnSpPr>
        <p:spPr bwMode="gray">
          <a:xfrm flipH="1">
            <a:off x="10136847" y="4740973"/>
            <a:ext cx="842748"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8" name="直接连接符 147">
            <a:extLst>
              <a:ext uri="{FF2B5EF4-FFF2-40B4-BE49-F238E27FC236}">
                <a16:creationId xmlns="" xmlns:a16="http://schemas.microsoft.com/office/drawing/2014/main" id="{04BC7BB3-606B-48FF-9850-F8BFC7E58A02}"/>
              </a:ext>
            </a:extLst>
          </p:cNvPr>
          <p:cNvCxnSpPr>
            <a:stCxn id="142" idx="1"/>
            <a:endCxn id="141" idx="2"/>
          </p:cNvCxnSpPr>
          <p:nvPr/>
        </p:nvCxnSpPr>
        <p:spPr bwMode="gray">
          <a:xfrm flipH="1" flipV="1">
            <a:off x="8022881" y="4902885"/>
            <a:ext cx="786202" cy="78989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49" name="直接连接符 148">
            <a:extLst>
              <a:ext uri="{FF2B5EF4-FFF2-40B4-BE49-F238E27FC236}">
                <a16:creationId xmlns="" xmlns:a16="http://schemas.microsoft.com/office/drawing/2014/main" id="{DF11B3F1-6A96-4DE3-8D28-7C0A69DE6A98}"/>
              </a:ext>
            </a:extLst>
          </p:cNvPr>
          <p:cNvCxnSpPr>
            <a:stCxn id="140" idx="2"/>
            <a:endCxn id="142" idx="3"/>
          </p:cNvCxnSpPr>
          <p:nvPr/>
        </p:nvCxnSpPr>
        <p:spPr bwMode="gray">
          <a:xfrm flipH="1">
            <a:off x="9203991" y="4902885"/>
            <a:ext cx="735402" cy="789899"/>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150" name="直接箭头连接符 149">
            <a:extLst>
              <a:ext uri="{FF2B5EF4-FFF2-40B4-BE49-F238E27FC236}">
                <a16:creationId xmlns="" xmlns:a16="http://schemas.microsoft.com/office/drawing/2014/main" id="{7581CF1F-F05B-4952-89CA-AB1C411EEF5C}"/>
              </a:ext>
            </a:extLst>
          </p:cNvPr>
          <p:cNvCxnSpPr>
            <a:cxnSpLocks/>
          </p:cNvCxnSpPr>
          <p:nvPr/>
        </p:nvCxnSpPr>
        <p:spPr bwMode="gray">
          <a:xfrm flipV="1">
            <a:off x="7037842" y="4442647"/>
            <a:ext cx="3949084" cy="2619"/>
          </a:xfrm>
          <a:prstGeom prst="straightConnector1">
            <a:avLst/>
          </a:prstGeom>
          <a:ln w="25400">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51" name="文本框 150">
            <a:extLst>
              <a:ext uri="{FF2B5EF4-FFF2-40B4-BE49-F238E27FC236}">
                <a16:creationId xmlns="" xmlns:a16="http://schemas.microsoft.com/office/drawing/2014/main" id="{698197FA-3321-420D-9E27-1FA918D1E5EB}"/>
              </a:ext>
            </a:extLst>
          </p:cNvPr>
          <p:cNvSpPr txBox="1"/>
          <p:nvPr/>
        </p:nvSpPr>
        <p:spPr bwMode="gray">
          <a:xfrm>
            <a:off x="6958363" y="4026492"/>
            <a:ext cx="192099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Primary CR-LSP</a:t>
            </a:r>
          </a:p>
        </p:txBody>
      </p:sp>
      <p:cxnSp>
        <p:nvCxnSpPr>
          <p:cNvPr id="152" name="直接箭头连接符 151">
            <a:extLst>
              <a:ext uri="{FF2B5EF4-FFF2-40B4-BE49-F238E27FC236}">
                <a16:creationId xmlns="" xmlns:a16="http://schemas.microsoft.com/office/drawing/2014/main" id="{D5F33625-6481-4081-8C4F-FE9CE88E5784}"/>
              </a:ext>
            </a:extLst>
          </p:cNvPr>
          <p:cNvCxnSpPr>
            <a:cxnSpLocks/>
          </p:cNvCxnSpPr>
          <p:nvPr/>
        </p:nvCxnSpPr>
        <p:spPr bwMode="gray">
          <a:xfrm flipV="1">
            <a:off x="7098555" y="4902885"/>
            <a:ext cx="526545" cy="261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3" name="直接箭头连接符 152">
            <a:extLst>
              <a:ext uri="{FF2B5EF4-FFF2-40B4-BE49-F238E27FC236}">
                <a16:creationId xmlns="" xmlns:a16="http://schemas.microsoft.com/office/drawing/2014/main" id="{B7888041-CC2E-4B23-8C8F-ACA8687E80A2}"/>
              </a:ext>
            </a:extLst>
          </p:cNvPr>
          <p:cNvCxnSpPr>
            <a:cxnSpLocks/>
          </p:cNvCxnSpPr>
          <p:nvPr/>
        </p:nvCxnSpPr>
        <p:spPr bwMode="gray">
          <a:xfrm>
            <a:off x="7971960" y="5062808"/>
            <a:ext cx="534414" cy="571195"/>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4" name="直接箭头连接符 153">
            <a:extLst>
              <a:ext uri="{FF2B5EF4-FFF2-40B4-BE49-F238E27FC236}">
                <a16:creationId xmlns="" xmlns:a16="http://schemas.microsoft.com/office/drawing/2014/main" id="{EF2F2E8D-12FD-4947-AE3A-2D936ACF1F55}"/>
              </a:ext>
            </a:extLst>
          </p:cNvPr>
          <p:cNvCxnSpPr>
            <a:cxnSpLocks/>
          </p:cNvCxnSpPr>
          <p:nvPr/>
        </p:nvCxnSpPr>
        <p:spPr bwMode="gray">
          <a:xfrm flipV="1">
            <a:off x="9503134" y="5090270"/>
            <a:ext cx="474358" cy="541700"/>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5" name="直接箭头连接符 154">
            <a:extLst>
              <a:ext uri="{FF2B5EF4-FFF2-40B4-BE49-F238E27FC236}">
                <a16:creationId xmlns="" xmlns:a16="http://schemas.microsoft.com/office/drawing/2014/main" id="{E509ABE0-3701-454E-89B8-AE5E071692C9}"/>
              </a:ext>
            </a:extLst>
          </p:cNvPr>
          <p:cNvCxnSpPr>
            <a:cxnSpLocks/>
          </p:cNvCxnSpPr>
          <p:nvPr/>
        </p:nvCxnSpPr>
        <p:spPr bwMode="gray">
          <a:xfrm flipV="1">
            <a:off x="10371148" y="4895742"/>
            <a:ext cx="526545" cy="2619"/>
          </a:xfrm>
          <a:prstGeom prst="straightConnector1">
            <a:avLst/>
          </a:prstGeom>
          <a:ln w="2540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7" name="组合 28">
            <a:extLst>
              <a:ext uri="{FF2B5EF4-FFF2-40B4-BE49-F238E27FC236}">
                <a16:creationId xmlns="" xmlns:a16="http://schemas.microsoft.com/office/drawing/2014/main" id="{86781882-A648-4BEF-8722-E9C0B382CA35}"/>
              </a:ext>
            </a:extLst>
          </p:cNvPr>
          <p:cNvGrpSpPr>
            <a:grpSpLocks noChangeAspect="1"/>
          </p:cNvGrpSpPr>
          <p:nvPr/>
        </p:nvGrpSpPr>
        <p:grpSpPr bwMode="gray">
          <a:xfrm>
            <a:off x="8876292" y="4602351"/>
            <a:ext cx="289599" cy="289599"/>
            <a:chOff x="5076056" y="3356992"/>
            <a:chExt cx="436269" cy="436268"/>
          </a:xfrm>
        </p:grpSpPr>
        <p:sp>
          <p:nvSpPr>
            <p:cNvPr id="158" name="椭圆 27">
              <a:extLst>
                <a:ext uri="{FF2B5EF4-FFF2-40B4-BE49-F238E27FC236}">
                  <a16:creationId xmlns="" xmlns:a16="http://schemas.microsoft.com/office/drawing/2014/main" id="{88D4446F-9F7C-4E45-82AA-FAE4E57FBAF3}"/>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禁止符 23">
              <a:extLst>
                <a:ext uri="{FF2B5EF4-FFF2-40B4-BE49-F238E27FC236}">
                  <a16:creationId xmlns="" xmlns:a16="http://schemas.microsoft.com/office/drawing/2014/main" id="{04EA1F4A-A5E7-4E85-ACAD-D3FC1C4B8CB5}"/>
                </a:ext>
              </a:extLst>
            </p:cNvPr>
            <p:cNvSpPr/>
            <p:nvPr/>
          </p:nvSpPr>
          <p:spPr bwMode="gray">
            <a:xfrm>
              <a:off x="5076057"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4" name="矩形 163">
            <a:extLst>
              <a:ext uri="{FF2B5EF4-FFF2-40B4-BE49-F238E27FC236}">
                <a16:creationId xmlns="" xmlns:a16="http://schemas.microsoft.com/office/drawing/2014/main" id="{75063557-D60F-4F50-86FE-70E6EA5D61F9}"/>
              </a:ext>
            </a:extLst>
          </p:cNvPr>
          <p:cNvSpPr/>
          <p:nvPr/>
        </p:nvSpPr>
        <p:spPr bwMode="gray">
          <a:xfrm>
            <a:off x="9664847" y="5544925"/>
            <a:ext cx="1888659" cy="307777"/>
          </a:xfrm>
          <a:prstGeom prst="rect">
            <a:avLst/>
          </a:prstGeom>
        </p:spPr>
        <p:txBody>
          <a:bodyPr wrap="square">
            <a:noAutofit/>
          </a:bodyPr>
          <a:lstStyle/>
          <a:p>
            <a:pPr fontAlgn="ctr"/>
            <a:r>
              <a:rPr lang="en-US" sz="1400" dirty="0">
                <a:solidFill>
                  <a:srgbClr val="FF9933"/>
                </a:solidFill>
                <a:latin typeface="Huawei Sans" panose="020C0503030203020204" pitchFamily="34" charset="0"/>
                <a:ea typeface="方正兰亭黑简体" panose="02000000000000000000" pitchFamily="2" charset="-122"/>
                <a:sym typeface="Huawei Sans" panose="020C0503030203020204" pitchFamily="34" charset="0"/>
              </a:rPr>
              <a:t>Local backup CR-LSP</a:t>
            </a:r>
          </a:p>
        </p:txBody>
      </p:sp>
      <p:sp>
        <p:nvSpPr>
          <p:cNvPr id="4" name="矩形标注 3"/>
          <p:cNvSpPr/>
          <p:nvPr/>
        </p:nvSpPr>
        <p:spPr bwMode="gray">
          <a:xfrm>
            <a:off x="6630778" y="5233435"/>
            <a:ext cx="1416034" cy="568160"/>
          </a:xfrm>
          <a:prstGeom prst="wedgeRectCallout">
            <a:avLst>
              <a:gd name="adj1" fmla="val 38199"/>
              <a:gd name="adj2" fmla="val -105983"/>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Configuring FRR</a:t>
            </a:r>
          </a:p>
          <a:p>
            <a:pPr algn="ctr"/>
            <a:r>
              <a:rPr lang="en-US" altLang="zh-CN" sz="1200" dirty="0">
                <a:solidFill>
                  <a:schemeClr val="tx1"/>
                </a:solidFill>
              </a:rPr>
              <a:t>Triggering local protection</a:t>
            </a:r>
          </a:p>
        </p:txBody>
      </p:sp>
    </p:spTree>
    <p:extLst>
      <p:ext uri="{BB962C8B-B14F-4D97-AF65-F5344CB8AC3E}">
        <p14:creationId xmlns:p14="http://schemas.microsoft.com/office/powerpoint/2010/main" val="42674759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F68E2FA-76F2-4581-89A2-ACD301FE9EFE}"/>
              </a:ext>
            </a:extLst>
          </p:cNvPr>
          <p:cNvSpPr>
            <a:spLocks noGrp="1"/>
          </p:cNvSpPr>
          <p:nvPr>
            <p:ph type="title"/>
          </p:nvPr>
        </p:nvSpPr>
        <p:spPr bwMode="gray"/>
        <p:txBody>
          <a:bodyPr/>
          <a:lstStyle/>
          <a:p>
            <a:r>
              <a:rPr lang="en-US"/>
              <a:t>Typical Architecture of the Bearer WAN</a:t>
            </a:r>
            <a:endParaRPr lang="en-US" dirty="0"/>
          </a:p>
        </p:txBody>
      </p:sp>
      <p:sp>
        <p:nvSpPr>
          <p:cNvPr id="3" name="文本占位符 2">
            <a:extLst>
              <a:ext uri="{FF2B5EF4-FFF2-40B4-BE49-F238E27FC236}">
                <a16:creationId xmlns="" xmlns:a16="http://schemas.microsoft.com/office/drawing/2014/main" id="{E6C5DE2B-C485-4CB3-BC28-75BCBD380DC7}"/>
              </a:ext>
            </a:extLst>
          </p:cNvPr>
          <p:cNvSpPr>
            <a:spLocks noGrp="1"/>
          </p:cNvSpPr>
          <p:nvPr>
            <p:ph type="body" sz="quarter" idx="10"/>
          </p:nvPr>
        </p:nvSpPr>
        <p:spPr bwMode="gray"/>
        <p:txBody>
          <a:bodyPr/>
          <a:lstStyle/>
          <a:p>
            <a:r>
              <a:rPr lang="en-US" sz="1800">
                <a:sym typeface="Huawei Sans" panose="020C0503030203020204" pitchFamily="34" charset="0"/>
              </a:rPr>
              <a:t>The typical architecture of a bearer WAN is divided into three layers: access layer, aggregation layer, and core layer.</a:t>
            </a:r>
            <a:endParaRPr lang="en-US" sz="1800" dirty="0">
              <a:sym typeface="Huawei Sans" panose="020C0503030203020204" pitchFamily="34" charset="0"/>
            </a:endParaRPr>
          </a:p>
        </p:txBody>
      </p:sp>
      <p:grpSp>
        <p:nvGrpSpPr>
          <p:cNvPr id="4" name="组合 3">
            <a:extLst>
              <a:ext uri="{FF2B5EF4-FFF2-40B4-BE49-F238E27FC236}">
                <a16:creationId xmlns="" xmlns:a16="http://schemas.microsoft.com/office/drawing/2014/main" id="{336534C5-89D0-4FA8-B45F-D58ACB5B5390}"/>
              </a:ext>
            </a:extLst>
          </p:cNvPr>
          <p:cNvGrpSpPr/>
          <p:nvPr/>
        </p:nvGrpSpPr>
        <p:grpSpPr bwMode="gray">
          <a:xfrm>
            <a:off x="4312755" y="2458632"/>
            <a:ext cx="3059321" cy="3059321"/>
            <a:chOff x="1080510" y="2273862"/>
            <a:chExt cx="3059321" cy="3059321"/>
          </a:xfrm>
        </p:grpSpPr>
        <p:sp>
          <p:nvSpPr>
            <p:cNvPr id="5" name="椭圆 4">
              <a:extLst>
                <a:ext uri="{FF2B5EF4-FFF2-40B4-BE49-F238E27FC236}">
                  <a16:creationId xmlns="" xmlns:a16="http://schemas.microsoft.com/office/drawing/2014/main" id="{570D8137-45A3-400C-9A8E-BE5D033D5589}"/>
                </a:ext>
              </a:extLst>
            </p:cNvPr>
            <p:cNvSpPr/>
            <p:nvPr/>
          </p:nvSpPr>
          <p:spPr bwMode="gray">
            <a:xfrm>
              <a:off x="1112348" y="2313433"/>
              <a:ext cx="2987248" cy="2980866"/>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a:extLst>
                <a:ext uri="{FF2B5EF4-FFF2-40B4-BE49-F238E27FC236}">
                  <a16:creationId xmlns="" xmlns:a16="http://schemas.microsoft.com/office/drawing/2014/main" id="{DD43FAA7-39E3-4A90-8779-26C1E36579EC}"/>
                </a:ext>
              </a:extLst>
            </p:cNvPr>
            <p:cNvSpPr/>
            <p:nvPr/>
          </p:nvSpPr>
          <p:spPr bwMode="gray">
            <a:xfrm>
              <a:off x="1531315" y="2738998"/>
              <a:ext cx="2172545" cy="2167902"/>
            </a:xfrm>
            <a:prstGeom prst="ellipse">
              <a:avLst/>
            </a:prstGeom>
            <a:noFill/>
            <a:ln>
              <a:solidFill>
                <a:srgbClr val="81AADB"/>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 xmlns:a16="http://schemas.microsoft.com/office/drawing/2014/main" id="{CEFE3864-DAC3-47AB-97F6-4CEFE9B896BB}"/>
                </a:ext>
              </a:extLst>
            </p:cNvPr>
            <p:cNvSpPr txBox="1"/>
            <p:nvPr/>
          </p:nvSpPr>
          <p:spPr bwMode="gray">
            <a:xfrm>
              <a:off x="2557030" y="2600197"/>
              <a:ext cx="24878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8" name="椭圆 7">
              <a:extLst>
                <a:ext uri="{FF2B5EF4-FFF2-40B4-BE49-F238E27FC236}">
                  <a16:creationId xmlns="" xmlns:a16="http://schemas.microsoft.com/office/drawing/2014/main" id="{A8E9D4D9-7B1A-4FA3-AF2F-AE8EC2BCF2F1}"/>
                </a:ext>
              </a:extLst>
            </p:cNvPr>
            <p:cNvSpPr/>
            <p:nvPr/>
          </p:nvSpPr>
          <p:spPr bwMode="gray">
            <a:xfrm>
              <a:off x="2291548" y="2664172"/>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 xmlns:a16="http://schemas.microsoft.com/office/drawing/2014/main" id="{C688DDE9-99F5-4BF8-BC0B-61DE5AD1A0E7}"/>
                </a:ext>
              </a:extLst>
            </p:cNvPr>
            <p:cNvSpPr/>
            <p:nvPr/>
          </p:nvSpPr>
          <p:spPr bwMode="gray">
            <a:xfrm>
              <a:off x="2563206" y="2645986"/>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 xmlns:a16="http://schemas.microsoft.com/office/drawing/2014/main" id="{BCAEB028-D436-4DAB-BB46-2A097E4776F5}"/>
                </a:ext>
              </a:extLst>
            </p:cNvPr>
            <p:cNvSpPr/>
            <p:nvPr/>
          </p:nvSpPr>
          <p:spPr bwMode="gray">
            <a:xfrm>
              <a:off x="2834744" y="269270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 xmlns:a16="http://schemas.microsoft.com/office/drawing/2014/main" id="{58B2255F-B6F5-4B66-8E03-1BF2F55B9596}"/>
                </a:ext>
              </a:extLst>
            </p:cNvPr>
            <p:cNvSpPr/>
            <p:nvPr/>
          </p:nvSpPr>
          <p:spPr bwMode="gray">
            <a:xfrm rot="4113548">
              <a:off x="3367685" y="302772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a:extLst>
                <a:ext uri="{FF2B5EF4-FFF2-40B4-BE49-F238E27FC236}">
                  <a16:creationId xmlns="" xmlns:a16="http://schemas.microsoft.com/office/drawing/2014/main" id="{71C7E2E6-8D5F-4677-9E24-B4EAAA4BD543}"/>
                </a:ext>
              </a:extLst>
            </p:cNvPr>
            <p:cNvSpPr/>
            <p:nvPr/>
          </p:nvSpPr>
          <p:spPr bwMode="gray">
            <a:xfrm rot="4113548">
              <a:off x="3502775" y="321165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 xmlns:a16="http://schemas.microsoft.com/office/drawing/2014/main" id="{6D21B76B-09D1-4DEB-AD82-90A44FBA4B25}"/>
                </a:ext>
              </a:extLst>
            </p:cNvPr>
            <p:cNvSpPr/>
            <p:nvPr/>
          </p:nvSpPr>
          <p:spPr bwMode="gray">
            <a:xfrm rot="4113548">
              <a:off x="3574017" y="3429390"/>
              <a:ext cx="14765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 xmlns:a16="http://schemas.microsoft.com/office/drawing/2014/main" id="{218806A6-4152-46F3-A7EF-61BAA00E8FCA}"/>
                </a:ext>
              </a:extLst>
            </p:cNvPr>
            <p:cNvSpPr/>
            <p:nvPr/>
          </p:nvSpPr>
          <p:spPr bwMode="gray">
            <a:xfrm rot="10800000">
              <a:off x="2841102" y="478941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 xmlns:a16="http://schemas.microsoft.com/office/drawing/2014/main" id="{69E94B64-475C-4067-8E05-FD475BD2297F}"/>
                </a:ext>
              </a:extLst>
            </p:cNvPr>
            <p:cNvSpPr/>
            <p:nvPr/>
          </p:nvSpPr>
          <p:spPr bwMode="gray">
            <a:xfrm rot="10800000">
              <a:off x="2546697" y="4829344"/>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a:extLst>
                <a:ext uri="{FF2B5EF4-FFF2-40B4-BE49-F238E27FC236}">
                  <a16:creationId xmlns="" xmlns:a16="http://schemas.microsoft.com/office/drawing/2014/main" id="{3E865351-F899-43F5-96A6-3464C9068132}"/>
                </a:ext>
              </a:extLst>
            </p:cNvPr>
            <p:cNvSpPr/>
            <p:nvPr/>
          </p:nvSpPr>
          <p:spPr bwMode="gray">
            <a:xfrm rot="10800000">
              <a:off x="2252730" y="4798733"/>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a:extLst>
                <a:ext uri="{FF2B5EF4-FFF2-40B4-BE49-F238E27FC236}">
                  <a16:creationId xmlns="" xmlns:a16="http://schemas.microsoft.com/office/drawing/2014/main" id="{12BC114F-5710-4DC0-8F2A-FA6DAC78BF3F}"/>
                </a:ext>
              </a:extLst>
            </p:cNvPr>
            <p:cNvSpPr/>
            <p:nvPr/>
          </p:nvSpPr>
          <p:spPr bwMode="gray">
            <a:xfrm rot="6490213">
              <a:off x="3615692" y="390517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 xmlns:a16="http://schemas.microsoft.com/office/drawing/2014/main" id="{C513260C-567C-4EB3-9497-B937F361664E}"/>
                </a:ext>
              </a:extLst>
            </p:cNvPr>
            <p:cNvSpPr/>
            <p:nvPr/>
          </p:nvSpPr>
          <p:spPr bwMode="gray">
            <a:xfrm rot="6490213">
              <a:off x="3538054" y="415292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 xmlns:a16="http://schemas.microsoft.com/office/drawing/2014/main" id="{E0CC8B3D-0701-4DBE-BED5-5E7F00EA504D}"/>
                </a:ext>
              </a:extLst>
            </p:cNvPr>
            <p:cNvSpPr/>
            <p:nvPr/>
          </p:nvSpPr>
          <p:spPr bwMode="gray">
            <a:xfrm rot="6490213">
              <a:off x="3420050" y="43852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a:extLst>
                <a:ext uri="{FF2B5EF4-FFF2-40B4-BE49-F238E27FC236}">
                  <a16:creationId xmlns="" xmlns:a16="http://schemas.microsoft.com/office/drawing/2014/main" id="{5366463B-0191-4343-B5E1-D655933076D9}"/>
                </a:ext>
              </a:extLst>
            </p:cNvPr>
            <p:cNvSpPr/>
            <p:nvPr/>
          </p:nvSpPr>
          <p:spPr bwMode="gray">
            <a:xfrm rot="14436908">
              <a:off x="1782639" y="45555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a:extLst>
                <a:ext uri="{FF2B5EF4-FFF2-40B4-BE49-F238E27FC236}">
                  <a16:creationId xmlns="" xmlns:a16="http://schemas.microsoft.com/office/drawing/2014/main" id="{BFB0182B-1A8D-4216-BA60-15E375C9D642}"/>
                </a:ext>
              </a:extLst>
            </p:cNvPr>
            <p:cNvSpPr/>
            <p:nvPr/>
          </p:nvSpPr>
          <p:spPr bwMode="gray">
            <a:xfrm rot="14436908">
              <a:off x="1619748" y="43448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182776F1-3C10-4728-8F1F-F83035919E69}"/>
                </a:ext>
              </a:extLst>
            </p:cNvPr>
            <p:cNvSpPr/>
            <p:nvPr/>
          </p:nvSpPr>
          <p:spPr bwMode="gray">
            <a:xfrm rot="14436908">
              <a:off x="1518858" y="41203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 xmlns:a16="http://schemas.microsoft.com/office/drawing/2014/main" id="{B926926F-82F4-47A0-9E30-6C6E2F8729D0}"/>
                </a:ext>
              </a:extLst>
            </p:cNvPr>
            <p:cNvSpPr/>
            <p:nvPr/>
          </p:nvSpPr>
          <p:spPr bwMode="gray">
            <a:xfrm rot="16973446">
              <a:off x="1438441" y="376130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 xmlns:a16="http://schemas.microsoft.com/office/drawing/2014/main" id="{7E04236F-ED57-4F2D-92C1-71FF17A1A225}"/>
                </a:ext>
              </a:extLst>
            </p:cNvPr>
            <p:cNvSpPr/>
            <p:nvPr/>
          </p:nvSpPr>
          <p:spPr bwMode="gray">
            <a:xfrm rot="16973446">
              <a:off x="1484509" y="3490289"/>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 xmlns:a16="http://schemas.microsoft.com/office/drawing/2014/main" id="{B780CDFE-59D7-4354-85E1-1A0C04DEF3CD}"/>
                </a:ext>
              </a:extLst>
            </p:cNvPr>
            <p:cNvSpPr/>
            <p:nvPr/>
          </p:nvSpPr>
          <p:spPr bwMode="gray">
            <a:xfrm rot="16973446">
              <a:off x="1578150" y="3241971"/>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 xmlns:a16="http://schemas.microsoft.com/office/drawing/2014/main" id="{52035EC2-ED2D-4992-9B9E-DFB470D39084}"/>
                </a:ext>
              </a:extLst>
            </p:cNvPr>
            <p:cNvSpPr txBox="1"/>
            <p:nvPr/>
          </p:nvSpPr>
          <p:spPr bwMode="gray">
            <a:xfrm>
              <a:off x="1639713" y="2781730"/>
              <a:ext cx="1972015" cy="338554"/>
            </a:xfrm>
            <a:prstGeom prst="rect">
              <a:avLst/>
            </a:prstGeom>
            <a:noFill/>
          </p:spPr>
          <p:txBody>
            <a:bodyPr wrap="square" rtlCol="0">
              <a:noAutofit/>
            </a:bodyPr>
            <a:lstStyle/>
            <a:p>
              <a:pPr fontAlgn="ctr"/>
              <a:r>
                <a:rPr lang="en-US" sz="1600" b="1" dirty="0">
                  <a:solidFill>
                    <a:srgbClr val="81AADB"/>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27" name="文本框 26">
              <a:extLst>
                <a:ext uri="{FF2B5EF4-FFF2-40B4-BE49-F238E27FC236}">
                  <a16:creationId xmlns="" xmlns:a16="http://schemas.microsoft.com/office/drawing/2014/main" id="{B9D2D70A-2BAE-4F74-9D95-6D0BA40680E1}"/>
                </a:ext>
              </a:extLst>
            </p:cNvPr>
            <p:cNvSpPr txBox="1"/>
            <p:nvPr/>
          </p:nvSpPr>
          <p:spPr bwMode="gray">
            <a:xfrm>
              <a:off x="2104831" y="3671335"/>
              <a:ext cx="1194558" cy="338554"/>
            </a:xfrm>
            <a:prstGeom prst="rect">
              <a:avLst/>
            </a:prstGeom>
            <a:noFill/>
          </p:spPr>
          <p:txBody>
            <a:bodyPr wrap="square" rtlCol="0">
              <a:noAutofit/>
            </a:bodyPr>
            <a:lstStyle/>
            <a:p>
              <a:pPr fontAlgn="ctr"/>
              <a:r>
                <a:rPr lang="en-US" sz="1600" b="1" dirty="0">
                  <a:solidFill>
                    <a:srgbClr val="B29CCC"/>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28" name="椭圆 27">
              <a:extLst>
                <a:ext uri="{FF2B5EF4-FFF2-40B4-BE49-F238E27FC236}">
                  <a16:creationId xmlns="" xmlns:a16="http://schemas.microsoft.com/office/drawing/2014/main" id="{52621961-34EF-4219-9F16-8C8D0CE19F52}"/>
                </a:ext>
              </a:extLst>
            </p:cNvPr>
            <p:cNvSpPr/>
            <p:nvPr/>
          </p:nvSpPr>
          <p:spPr bwMode="gray">
            <a:xfrm>
              <a:off x="2092237" y="233554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 xmlns:a16="http://schemas.microsoft.com/office/drawing/2014/main" id="{76D609DE-4C23-41FC-A4B0-B8FA3121F4E9}"/>
                </a:ext>
              </a:extLst>
            </p:cNvPr>
            <p:cNvSpPr/>
            <p:nvPr/>
          </p:nvSpPr>
          <p:spPr bwMode="gray">
            <a:xfrm>
              <a:off x="1493053" y="2732369"/>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 xmlns:a16="http://schemas.microsoft.com/office/drawing/2014/main" id="{81485129-BFA7-46CF-BD2D-45CF031AEA70}"/>
                </a:ext>
              </a:extLst>
            </p:cNvPr>
            <p:cNvSpPr/>
            <p:nvPr/>
          </p:nvSpPr>
          <p:spPr bwMode="gray">
            <a:xfrm>
              <a:off x="2549735" y="2273862"/>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 xmlns:a16="http://schemas.microsoft.com/office/drawing/2014/main" id="{13093B4C-41F3-4060-932C-49BC17740444}"/>
                </a:ext>
              </a:extLst>
            </p:cNvPr>
            <p:cNvSpPr/>
            <p:nvPr/>
          </p:nvSpPr>
          <p:spPr bwMode="gray">
            <a:xfrm>
              <a:off x="2997703" y="232857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 xmlns:a16="http://schemas.microsoft.com/office/drawing/2014/main" id="{9DEE8DBE-DBAB-4481-A090-D2E2243501AE}"/>
                </a:ext>
              </a:extLst>
            </p:cNvPr>
            <p:cNvSpPr/>
            <p:nvPr/>
          </p:nvSpPr>
          <p:spPr bwMode="gray">
            <a:xfrm>
              <a:off x="3758178" y="284740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 xmlns:a16="http://schemas.microsoft.com/office/drawing/2014/main" id="{C4FA2CDB-7FE2-4066-850D-E85A52D4F71F}"/>
                </a:ext>
              </a:extLst>
            </p:cNvPr>
            <p:cNvSpPr/>
            <p:nvPr/>
          </p:nvSpPr>
          <p:spPr bwMode="gray">
            <a:xfrm>
              <a:off x="3973620" y="326918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 xmlns:a16="http://schemas.microsoft.com/office/drawing/2014/main" id="{42CFBF5C-0319-44B7-A3F4-8983913D634C}"/>
                </a:ext>
              </a:extLst>
            </p:cNvPr>
            <p:cNvSpPr/>
            <p:nvPr/>
          </p:nvSpPr>
          <p:spPr bwMode="gray">
            <a:xfrm>
              <a:off x="4062317" y="385193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 xmlns:a16="http://schemas.microsoft.com/office/drawing/2014/main" id="{3F21186A-F08B-47DB-B025-FDEF72667E63}"/>
                </a:ext>
              </a:extLst>
            </p:cNvPr>
            <p:cNvSpPr>
              <a:spLocks noChangeAspect="1"/>
            </p:cNvSpPr>
            <p:nvPr/>
          </p:nvSpPr>
          <p:spPr bwMode="gray">
            <a:xfrm>
              <a:off x="1965630" y="3172776"/>
              <a:ext cx="1357841" cy="1354939"/>
            </a:xfrm>
            <a:prstGeom prst="ellipse">
              <a:avLst/>
            </a:prstGeom>
            <a:noFill/>
            <a:ln w="12700">
              <a:solidFill>
                <a:srgbClr val="B29CCC"/>
              </a:solid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E637D487-C57D-463C-A3DC-747068541216}"/>
                </a:ext>
              </a:extLst>
            </p:cNvPr>
            <p:cNvSpPr txBox="1"/>
            <p:nvPr/>
          </p:nvSpPr>
          <p:spPr bwMode="gray">
            <a:xfrm>
              <a:off x="1324360" y="2371260"/>
              <a:ext cx="1378904" cy="338554"/>
            </a:xfrm>
            <a:prstGeom prst="rect">
              <a:avLst/>
            </a:prstGeom>
            <a:noFill/>
          </p:spPr>
          <p:txBody>
            <a:bodyPr wrap="square" rtlCol="0">
              <a:noAutofit/>
            </a:bodyPr>
            <a:lstStyle/>
            <a:p>
              <a:pPr fontAlgn="ctr"/>
              <a:r>
                <a:rPr lang="en-US" sz="16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37" name="椭圆 36">
              <a:extLst>
                <a:ext uri="{FF2B5EF4-FFF2-40B4-BE49-F238E27FC236}">
                  <a16:creationId xmlns="" xmlns:a16="http://schemas.microsoft.com/office/drawing/2014/main" id="{0260350D-0CAE-44D1-AF17-A8D2B1114551}"/>
                </a:ext>
              </a:extLst>
            </p:cNvPr>
            <p:cNvSpPr/>
            <p:nvPr/>
          </p:nvSpPr>
          <p:spPr bwMode="gray">
            <a:xfrm>
              <a:off x="3404510" y="253506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a:extLst>
                <a:ext uri="{FF2B5EF4-FFF2-40B4-BE49-F238E27FC236}">
                  <a16:creationId xmlns="" xmlns:a16="http://schemas.microsoft.com/office/drawing/2014/main" id="{D2AD2882-83BB-4E4F-8C2E-AB09A59E2D00}"/>
                </a:ext>
              </a:extLst>
            </p:cNvPr>
            <p:cNvSpPr/>
            <p:nvPr/>
          </p:nvSpPr>
          <p:spPr bwMode="gray">
            <a:xfrm>
              <a:off x="3595219" y="485293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 xmlns:a16="http://schemas.microsoft.com/office/drawing/2014/main" id="{B01F1044-5637-4B78-86C1-5DF7A452B527}"/>
                </a:ext>
              </a:extLst>
            </p:cNvPr>
            <p:cNvSpPr/>
            <p:nvPr/>
          </p:nvSpPr>
          <p:spPr bwMode="gray">
            <a:xfrm>
              <a:off x="3905440" y="442008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 xmlns:a16="http://schemas.microsoft.com/office/drawing/2014/main" id="{4FD3D63F-9FE1-498A-A3D6-066A78CBE321}"/>
                </a:ext>
              </a:extLst>
            </p:cNvPr>
            <p:cNvSpPr/>
            <p:nvPr/>
          </p:nvSpPr>
          <p:spPr bwMode="gray">
            <a:xfrm>
              <a:off x="1996755" y="515501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 xmlns:a16="http://schemas.microsoft.com/office/drawing/2014/main" id="{6B6D173B-560F-4C8C-9865-D352CB90D7E2}"/>
                </a:ext>
              </a:extLst>
            </p:cNvPr>
            <p:cNvSpPr/>
            <p:nvPr/>
          </p:nvSpPr>
          <p:spPr bwMode="gray">
            <a:xfrm>
              <a:off x="1143142" y="423349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 xmlns:a16="http://schemas.microsoft.com/office/drawing/2014/main" id="{9F935FCF-D363-424E-90F6-C5C572FC2B59}"/>
                </a:ext>
              </a:extLst>
            </p:cNvPr>
            <p:cNvSpPr/>
            <p:nvPr/>
          </p:nvSpPr>
          <p:spPr bwMode="gray">
            <a:xfrm>
              <a:off x="1615635" y="491539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 xmlns:a16="http://schemas.microsoft.com/office/drawing/2014/main" id="{25982752-3262-4672-BC31-303120C2FE1B}"/>
                </a:ext>
              </a:extLst>
            </p:cNvPr>
            <p:cNvSpPr/>
            <p:nvPr/>
          </p:nvSpPr>
          <p:spPr bwMode="gray">
            <a:xfrm>
              <a:off x="1318754" y="458537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2A2283C3-BE13-4F02-8AA8-4DFE8CAD79EA}"/>
                </a:ext>
              </a:extLst>
            </p:cNvPr>
            <p:cNvSpPr/>
            <p:nvPr/>
          </p:nvSpPr>
          <p:spPr bwMode="gray">
            <a:xfrm>
              <a:off x="3032653" y="5186773"/>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 xmlns:a16="http://schemas.microsoft.com/office/drawing/2014/main" id="{57E84EA9-E245-438D-81E4-A02141558688}"/>
                </a:ext>
              </a:extLst>
            </p:cNvPr>
            <p:cNvSpPr/>
            <p:nvPr/>
          </p:nvSpPr>
          <p:spPr bwMode="gray">
            <a:xfrm>
              <a:off x="2462004" y="525583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 xmlns:a16="http://schemas.microsoft.com/office/drawing/2014/main" id="{6BCE028C-58C4-479A-B1A4-002CBE1AD0C9}"/>
                </a:ext>
              </a:extLst>
            </p:cNvPr>
            <p:cNvSpPr/>
            <p:nvPr/>
          </p:nvSpPr>
          <p:spPr bwMode="gray">
            <a:xfrm>
              <a:off x="1179494" y="320240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 xmlns:a16="http://schemas.microsoft.com/office/drawing/2014/main" id="{3B31DC84-5394-4F06-929D-ECA02CBB2D40}"/>
                </a:ext>
              </a:extLst>
            </p:cNvPr>
            <p:cNvSpPr/>
            <p:nvPr/>
          </p:nvSpPr>
          <p:spPr bwMode="gray">
            <a:xfrm>
              <a:off x="1080510" y="374572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 xmlns:a16="http://schemas.microsoft.com/office/drawing/2014/main" id="{0C5381CE-1C52-4457-92BD-A5AC8A950780}"/>
                </a:ext>
              </a:extLst>
            </p:cNvPr>
            <p:cNvGrpSpPr/>
            <p:nvPr/>
          </p:nvGrpSpPr>
          <p:grpSpPr bwMode="gray">
            <a:xfrm>
              <a:off x="1887487" y="3052894"/>
              <a:ext cx="1481625" cy="1590963"/>
              <a:chOff x="1763607" y="2953172"/>
              <a:chExt cx="1481625" cy="1590963"/>
            </a:xfrm>
            <a:solidFill>
              <a:srgbClr val="8064A2">
                <a:lumMod val="60000"/>
                <a:lumOff val="40000"/>
              </a:srgbClr>
            </a:solidFill>
          </p:grpSpPr>
          <p:sp>
            <p:nvSpPr>
              <p:cNvPr id="49" name="椭圆 48">
                <a:extLst>
                  <a:ext uri="{FF2B5EF4-FFF2-40B4-BE49-F238E27FC236}">
                    <a16:creationId xmlns="" xmlns:a16="http://schemas.microsoft.com/office/drawing/2014/main" id="{6F683ED8-82D8-4F9D-B64E-EF3154B327B3}"/>
                  </a:ext>
                </a:extLst>
              </p:cNvPr>
              <p:cNvSpPr/>
              <p:nvPr/>
            </p:nvSpPr>
            <p:spPr bwMode="gray">
              <a:xfrm>
                <a:off x="2367585" y="295317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 xmlns:a16="http://schemas.microsoft.com/office/drawing/2014/main" id="{2BB8853E-F393-4EBC-832F-FA3630203A9D}"/>
                  </a:ext>
                </a:extLst>
              </p:cNvPr>
              <p:cNvSpPr/>
              <p:nvPr/>
            </p:nvSpPr>
            <p:spPr bwMode="gray">
              <a:xfrm>
                <a:off x="1763607" y="329748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 xmlns:a16="http://schemas.microsoft.com/office/drawing/2014/main" id="{20E11801-5E23-46D0-B6C2-7A47B8B3D96A}"/>
                  </a:ext>
                </a:extLst>
              </p:cNvPr>
              <p:cNvSpPr/>
              <p:nvPr/>
            </p:nvSpPr>
            <p:spPr bwMode="gray">
              <a:xfrm>
                <a:off x="2973664" y="3297482"/>
                <a:ext cx="271568" cy="270988"/>
              </a:xfrm>
              <a:prstGeom prst="ellipse">
                <a:avLst/>
              </a:prstGeom>
              <a:solidFill>
                <a:srgbClr val="8064A2">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a:extLst>
                  <a:ext uri="{FF2B5EF4-FFF2-40B4-BE49-F238E27FC236}">
                    <a16:creationId xmlns="" xmlns:a16="http://schemas.microsoft.com/office/drawing/2014/main" id="{4C28090E-BAAB-4F24-BFC6-800230FD5DD4}"/>
                  </a:ext>
                </a:extLst>
              </p:cNvPr>
              <p:cNvSpPr/>
              <p:nvPr/>
            </p:nvSpPr>
            <p:spPr bwMode="gray">
              <a:xfrm>
                <a:off x="1763607"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a:extLst>
                  <a:ext uri="{FF2B5EF4-FFF2-40B4-BE49-F238E27FC236}">
                    <a16:creationId xmlns="" xmlns:a16="http://schemas.microsoft.com/office/drawing/2014/main" id="{081932C4-4BCC-45DA-91E9-EB989FC056B5}"/>
                  </a:ext>
                </a:extLst>
              </p:cNvPr>
              <p:cNvSpPr/>
              <p:nvPr/>
            </p:nvSpPr>
            <p:spPr bwMode="gray">
              <a:xfrm>
                <a:off x="2376148" y="427314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a:extLst>
                  <a:ext uri="{FF2B5EF4-FFF2-40B4-BE49-F238E27FC236}">
                    <a16:creationId xmlns="" xmlns:a16="http://schemas.microsoft.com/office/drawing/2014/main" id="{EC0EB15B-6C13-41F4-B5CD-D99B1F2F14E2}"/>
                  </a:ext>
                </a:extLst>
              </p:cNvPr>
              <p:cNvSpPr/>
              <p:nvPr/>
            </p:nvSpPr>
            <p:spPr bwMode="gray">
              <a:xfrm>
                <a:off x="2973664"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6" name="直接连接符 55">
            <a:extLst>
              <a:ext uri="{FF2B5EF4-FFF2-40B4-BE49-F238E27FC236}">
                <a16:creationId xmlns="" xmlns:a16="http://schemas.microsoft.com/office/drawing/2014/main" id="{8E93EA23-CDD7-435D-965C-B55351CD419A}"/>
              </a:ext>
            </a:extLst>
          </p:cNvPr>
          <p:cNvCxnSpPr>
            <a:cxnSpLocks/>
            <a:stCxn id="36" idx="1"/>
            <a:endCxn id="57" idx="3"/>
          </p:cNvCxnSpPr>
          <p:nvPr/>
        </p:nvCxnSpPr>
        <p:spPr bwMode="gray">
          <a:xfrm flipH="1">
            <a:off x="4146062" y="2725307"/>
            <a:ext cx="41054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2901F7B7-9545-4EB7-85F4-5521E1DF51C0}"/>
              </a:ext>
            </a:extLst>
          </p:cNvPr>
          <p:cNvSpPr txBox="1"/>
          <p:nvPr/>
        </p:nvSpPr>
        <p:spPr bwMode="gray">
          <a:xfrm>
            <a:off x="1072452" y="2090466"/>
            <a:ext cx="3073610" cy="2227075"/>
          </a:xfrm>
          <a:prstGeom prst="rect">
            <a:avLst/>
          </a:prstGeom>
          <a:noFill/>
          <a:ln w="12700">
            <a:solidFill>
              <a:srgbClr val="00B0F0"/>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Access layer (CE-PE):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data centers in different cities.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branches in different cities.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external services in different cities.</a:t>
            </a:r>
          </a:p>
        </p:txBody>
      </p:sp>
      <p:cxnSp>
        <p:nvCxnSpPr>
          <p:cNvPr id="61" name="直接连接符 60">
            <a:extLst>
              <a:ext uri="{FF2B5EF4-FFF2-40B4-BE49-F238E27FC236}">
                <a16:creationId xmlns="" xmlns:a16="http://schemas.microsoft.com/office/drawing/2014/main" id="{57FF68D2-FEEC-44F8-AEF9-456263998838}"/>
              </a:ext>
            </a:extLst>
          </p:cNvPr>
          <p:cNvCxnSpPr>
            <a:cxnSpLocks/>
            <a:stCxn id="62" idx="1"/>
            <a:endCxn id="6" idx="7"/>
          </p:cNvCxnSpPr>
          <p:nvPr/>
        </p:nvCxnSpPr>
        <p:spPr bwMode="gray">
          <a:xfrm flipH="1">
            <a:off x="6617943" y="3134982"/>
            <a:ext cx="1294503" cy="106268"/>
          </a:xfrm>
          <a:prstGeom prst="line">
            <a:avLst/>
          </a:prstGeom>
          <a:ln w="12700">
            <a:solidFill>
              <a:srgbClr val="A0BFE4"/>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9728DF15-5247-49FD-BDFA-0F0045B9A71E}"/>
              </a:ext>
            </a:extLst>
          </p:cNvPr>
          <p:cNvSpPr txBox="1"/>
          <p:nvPr/>
        </p:nvSpPr>
        <p:spPr bwMode="gray">
          <a:xfrm>
            <a:off x="7912446" y="2338610"/>
            <a:ext cx="3171215" cy="1592744"/>
          </a:xfrm>
          <a:prstGeom prst="rect">
            <a:avLst/>
          </a:prstGeom>
          <a:noFill/>
          <a:ln w="12700">
            <a:solidFill>
              <a:srgbClr val="A0BFE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Aggregation layer (PE-P):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Aggregates and transmits different types of services to the bearer WAN based on physical locations.</a:t>
            </a:r>
          </a:p>
        </p:txBody>
      </p:sp>
      <p:sp>
        <p:nvSpPr>
          <p:cNvPr id="72" name="文本框 71">
            <a:extLst>
              <a:ext uri="{FF2B5EF4-FFF2-40B4-BE49-F238E27FC236}">
                <a16:creationId xmlns="" xmlns:a16="http://schemas.microsoft.com/office/drawing/2014/main" id="{8F6E3F16-028F-4088-BDB3-821EF896078F}"/>
              </a:ext>
            </a:extLst>
          </p:cNvPr>
          <p:cNvSpPr txBox="1"/>
          <p:nvPr/>
        </p:nvSpPr>
        <p:spPr bwMode="gray">
          <a:xfrm>
            <a:off x="7959874" y="4127402"/>
            <a:ext cx="3345623" cy="1892826"/>
          </a:xfrm>
          <a:prstGeom prst="rect">
            <a:avLst/>
          </a:prstGeom>
          <a:noFill/>
          <a:ln w="12700">
            <a:solidFill>
              <a:srgbClr val="BFADD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Core layer (P):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Generally adopts the full-mesh + dual-plane architecture.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stable, reliable high-speed traffic forwarding between regions.</a:t>
            </a:r>
          </a:p>
        </p:txBody>
      </p:sp>
      <p:cxnSp>
        <p:nvCxnSpPr>
          <p:cNvPr id="73" name="直接连接符 72">
            <a:extLst>
              <a:ext uri="{FF2B5EF4-FFF2-40B4-BE49-F238E27FC236}">
                <a16:creationId xmlns="" xmlns:a16="http://schemas.microsoft.com/office/drawing/2014/main" id="{715F6D4F-78A8-4001-A985-0CA45D3D6D78}"/>
              </a:ext>
            </a:extLst>
          </p:cNvPr>
          <p:cNvCxnSpPr>
            <a:cxnSpLocks/>
            <a:stCxn id="72" idx="1"/>
            <a:endCxn id="54" idx="5"/>
          </p:cNvCxnSpPr>
          <p:nvPr/>
        </p:nvCxnSpPr>
        <p:spPr bwMode="gray">
          <a:xfrm flipH="1" flipV="1">
            <a:off x="6561587" y="4471202"/>
            <a:ext cx="1398287" cy="602613"/>
          </a:xfrm>
          <a:prstGeom prst="line">
            <a:avLst/>
          </a:prstGeom>
          <a:ln w="12700">
            <a:solidFill>
              <a:srgbClr val="BFAD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98518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1A8356-EED7-4C44-A754-92C41880D7C2}"/>
              </a:ext>
            </a:extLst>
          </p:cNvPr>
          <p:cNvSpPr>
            <a:spLocks noGrp="1"/>
          </p:cNvSpPr>
          <p:nvPr>
            <p:ph type="title"/>
          </p:nvPr>
        </p:nvSpPr>
        <p:spPr bwMode="gray"/>
        <p:txBody>
          <a:bodyPr/>
          <a:lstStyle/>
          <a:p>
            <a:r>
              <a:rPr lang="en-US"/>
              <a:t>TI-LFA FRR</a:t>
            </a:r>
            <a:endParaRPr lang="en-US" dirty="0"/>
          </a:p>
        </p:txBody>
      </p:sp>
      <p:sp>
        <p:nvSpPr>
          <p:cNvPr id="3" name="文本占位符 2">
            <a:extLst>
              <a:ext uri="{FF2B5EF4-FFF2-40B4-BE49-F238E27FC236}">
                <a16:creationId xmlns="" xmlns:a16="http://schemas.microsoft.com/office/drawing/2014/main" id="{BBEC8B02-2091-4F0D-99D8-5098524F7CA0}"/>
              </a:ext>
            </a:extLst>
          </p:cNvPr>
          <p:cNvSpPr>
            <a:spLocks noGrp="1"/>
          </p:cNvSpPr>
          <p:nvPr>
            <p:ph type="body" sz="quarter" idx="10"/>
          </p:nvPr>
        </p:nvSpPr>
        <p:spPr bwMode="gray"/>
        <p:txBody>
          <a:bodyPr/>
          <a:lstStyle/>
          <a:p>
            <a:r>
              <a:rPr lang="en-US" sz="1800" dirty="0">
                <a:sym typeface="Huawei Sans" panose="020C0503030203020204" pitchFamily="34" charset="0"/>
              </a:rPr>
              <a:t>TI-LFA FRR provides link and node protection for SR tunnels. If a link or node fails, traffic is rapidly switched to the backup path.</a:t>
            </a:r>
          </a:p>
        </p:txBody>
      </p:sp>
      <p:sp>
        <p:nvSpPr>
          <p:cNvPr id="4" name="文本框 3">
            <a:extLst>
              <a:ext uri="{FF2B5EF4-FFF2-40B4-BE49-F238E27FC236}">
                <a16:creationId xmlns="" xmlns:a16="http://schemas.microsoft.com/office/drawing/2014/main" id="{97CA7C79-4DEE-4A03-AA29-8EBAED4A91B9}"/>
              </a:ext>
            </a:extLst>
          </p:cNvPr>
          <p:cNvSpPr txBox="1"/>
          <p:nvPr/>
        </p:nvSpPr>
        <p:spPr bwMode="gray">
          <a:xfrm>
            <a:off x="1309436" y="1925722"/>
            <a:ext cx="4280339" cy="338554"/>
          </a:xfrm>
          <a:prstGeom prst="rect">
            <a:avLst/>
          </a:prstGeom>
          <a:solidFill>
            <a:srgbClr val="30B5C5"/>
          </a:solidFill>
        </p:spPr>
        <p:txBody>
          <a:bodyPr wrap="square" rtlCol="0">
            <a:noAutofit/>
          </a:bodyPr>
          <a:lstStyle/>
          <a:p>
            <a:pP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Limitations of the traditional LFA algorithm</a:t>
            </a:r>
          </a:p>
        </p:txBody>
      </p:sp>
      <p:cxnSp>
        <p:nvCxnSpPr>
          <p:cNvPr id="5" name="直接连接符 4">
            <a:extLst>
              <a:ext uri="{FF2B5EF4-FFF2-40B4-BE49-F238E27FC236}">
                <a16:creationId xmlns="" xmlns:a16="http://schemas.microsoft.com/office/drawing/2014/main" id="{C6448F96-29CD-4D38-9D6A-464F1936D77D}"/>
              </a:ext>
            </a:extLst>
          </p:cNvPr>
          <p:cNvCxnSpPr>
            <a:cxnSpLocks/>
            <a:stCxn id="15" idx="0"/>
            <a:endCxn id="14" idx="2"/>
          </p:cNvCxnSpPr>
          <p:nvPr/>
        </p:nvCxnSpPr>
        <p:spPr bwMode="gray">
          <a:xfrm flipV="1">
            <a:off x="4781931" y="4423251"/>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4F1453B9-8F8B-461E-A3E2-EF0143C6A1D9}"/>
              </a:ext>
            </a:extLst>
          </p:cNvPr>
          <p:cNvCxnSpPr>
            <a:cxnSpLocks/>
          </p:cNvCxnSpPr>
          <p:nvPr/>
        </p:nvCxnSpPr>
        <p:spPr bwMode="gray">
          <a:xfrm flipH="1">
            <a:off x="1666145" y="4237173"/>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3C646C7-0043-4FAC-9DAC-C75CE10ECFDC}"/>
              </a:ext>
            </a:extLst>
          </p:cNvPr>
          <p:cNvCxnSpPr>
            <a:cxnSpLocks/>
          </p:cNvCxnSpPr>
          <p:nvPr/>
        </p:nvCxnSpPr>
        <p:spPr bwMode="gray">
          <a:xfrm flipH="1">
            <a:off x="1666145" y="5704705"/>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7CDDB54B-9289-42C6-BDFB-9FF65FB648BA}"/>
              </a:ext>
            </a:extLst>
          </p:cNvPr>
          <p:cNvCxnSpPr>
            <a:cxnSpLocks/>
          </p:cNvCxnSpPr>
          <p:nvPr/>
        </p:nvCxnSpPr>
        <p:spPr bwMode="gray">
          <a:xfrm flipV="1">
            <a:off x="3208059" y="4237174"/>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72DA8AC5-2ADF-4FBA-8FC5-A149F30EE3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4040200"/>
            <a:ext cx="468318" cy="383051"/>
          </a:xfrm>
          <a:prstGeom prst="rect">
            <a:avLst/>
          </a:prstGeom>
        </p:spPr>
      </p:pic>
      <p:pic>
        <p:nvPicPr>
          <p:cNvPr id="11" name="图片 10">
            <a:extLst>
              <a:ext uri="{FF2B5EF4-FFF2-40B4-BE49-F238E27FC236}">
                <a16:creationId xmlns="" xmlns:a16="http://schemas.microsoft.com/office/drawing/2014/main" id="{CAA2718A-559D-4651-9B84-393656F2C4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42874" y="5463769"/>
            <a:ext cx="468318" cy="383051"/>
          </a:xfrm>
          <a:prstGeom prst="rect">
            <a:avLst/>
          </a:prstGeom>
        </p:spPr>
      </p:pic>
      <p:pic>
        <p:nvPicPr>
          <p:cNvPr id="12" name="图片 11">
            <a:extLst>
              <a:ext uri="{FF2B5EF4-FFF2-40B4-BE49-F238E27FC236}">
                <a16:creationId xmlns="" xmlns:a16="http://schemas.microsoft.com/office/drawing/2014/main" id="{8452E73B-F7B2-41CC-806A-C11A5B3D75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4040200"/>
            <a:ext cx="468318" cy="383051"/>
          </a:xfrm>
          <a:prstGeom prst="rect">
            <a:avLst/>
          </a:prstGeom>
        </p:spPr>
      </p:pic>
      <p:pic>
        <p:nvPicPr>
          <p:cNvPr id="13" name="图片 12">
            <a:extLst>
              <a:ext uri="{FF2B5EF4-FFF2-40B4-BE49-F238E27FC236}">
                <a16:creationId xmlns="" xmlns:a16="http://schemas.microsoft.com/office/drawing/2014/main" id="{E6D4FE39-655F-4B7B-A87E-364BC4BA24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81288" y="5463769"/>
            <a:ext cx="468318" cy="383051"/>
          </a:xfrm>
          <a:prstGeom prst="rect">
            <a:avLst/>
          </a:prstGeom>
        </p:spPr>
      </p:pic>
      <p:pic>
        <p:nvPicPr>
          <p:cNvPr id="14" name="图片 13">
            <a:extLst>
              <a:ext uri="{FF2B5EF4-FFF2-40B4-BE49-F238E27FC236}">
                <a16:creationId xmlns="" xmlns:a16="http://schemas.microsoft.com/office/drawing/2014/main" id="{016DAA7A-DC17-4B35-88C8-6B80492C66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4040200"/>
            <a:ext cx="468318" cy="383051"/>
          </a:xfrm>
          <a:prstGeom prst="rect">
            <a:avLst/>
          </a:prstGeom>
        </p:spPr>
      </p:pic>
      <p:pic>
        <p:nvPicPr>
          <p:cNvPr id="15" name="图片 14">
            <a:extLst>
              <a:ext uri="{FF2B5EF4-FFF2-40B4-BE49-F238E27FC236}">
                <a16:creationId xmlns="" xmlns:a16="http://schemas.microsoft.com/office/drawing/2014/main" id="{686E799A-7157-4A29-A056-A9F397CEAFA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47772" y="5463769"/>
            <a:ext cx="468318" cy="383051"/>
          </a:xfrm>
          <a:prstGeom prst="rect">
            <a:avLst/>
          </a:prstGeom>
        </p:spPr>
      </p:pic>
      <p:sp>
        <p:nvSpPr>
          <p:cNvPr id="16" name="文本框 15">
            <a:extLst>
              <a:ext uri="{FF2B5EF4-FFF2-40B4-BE49-F238E27FC236}">
                <a16:creationId xmlns="" xmlns:a16="http://schemas.microsoft.com/office/drawing/2014/main" id="{DCE57DDE-44CD-4B26-A1CC-01C021E80F6D}"/>
              </a:ext>
            </a:extLst>
          </p:cNvPr>
          <p:cNvSpPr txBox="1"/>
          <p:nvPr/>
        </p:nvSpPr>
        <p:spPr bwMode="gray">
          <a:xfrm>
            <a:off x="2997194" y="3662078"/>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3" name="文本框 22">
            <a:extLst>
              <a:ext uri="{FF2B5EF4-FFF2-40B4-BE49-F238E27FC236}">
                <a16:creationId xmlns="" xmlns:a16="http://schemas.microsoft.com/office/drawing/2014/main" id="{F94B9444-5E3D-41EC-8A5B-CC8E7F910F56}"/>
              </a:ext>
            </a:extLst>
          </p:cNvPr>
          <p:cNvSpPr txBox="1"/>
          <p:nvPr/>
        </p:nvSpPr>
        <p:spPr bwMode="gray">
          <a:xfrm>
            <a:off x="4552462" y="3662078"/>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4" name="文本框 23">
            <a:extLst>
              <a:ext uri="{FF2B5EF4-FFF2-40B4-BE49-F238E27FC236}">
                <a16:creationId xmlns="" xmlns:a16="http://schemas.microsoft.com/office/drawing/2014/main" id="{1D4014A0-0E2B-473F-9150-59DC9E860C3F}"/>
              </a:ext>
            </a:extLst>
          </p:cNvPr>
          <p:cNvSpPr txBox="1"/>
          <p:nvPr/>
        </p:nvSpPr>
        <p:spPr bwMode="gray">
          <a:xfrm>
            <a:off x="2997194" y="5815138"/>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a:extLst>
              <a:ext uri="{FF2B5EF4-FFF2-40B4-BE49-F238E27FC236}">
                <a16:creationId xmlns="" xmlns:a16="http://schemas.microsoft.com/office/drawing/2014/main" id="{9D2E4459-2D28-40D4-896A-B1F49C9FFFCA}"/>
              </a:ext>
            </a:extLst>
          </p:cNvPr>
          <p:cNvSpPr txBox="1"/>
          <p:nvPr/>
        </p:nvSpPr>
        <p:spPr bwMode="gray">
          <a:xfrm>
            <a:off x="4552462" y="5815138"/>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6" name="文本框 25">
            <a:extLst>
              <a:ext uri="{FF2B5EF4-FFF2-40B4-BE49-F238E27FC236}">
                <a16:creationId xmlns="" xmlns:a16="http://schemas.microsoft.com/office/drawing/2014/main" id="{C8CF6050-EA53-4A22-8864-8BA84D03ACB6}"/>
              </a:ext>
            </a:extLst>
          </p:cNvPr>
          <p:cNvSpPr txBox="1"/>
          <p:nvPr/>
        </p:nvSpPr>
        <p:spPr bwMode="gray">
          <a:xfrm>
            <a:off x="1269337" y="3571490"/>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27" name="文本框 26">
            <a:extLst>
              <a:ext uri="{FF2B5EF4-FFF2-40B4-BE49-F238E27FC236}">
                <a16:creationId xmlns="" xmlns:a16="http://schemas.microsoft.com/office/drawing/2014/main" id="{C26DAD33-87A8-40F5-8A9B-821674D72ADF}"/>
              </a:ext>
            </a:extLst>
          </p:cNvPr>
          <p:cNvSpPr txBox="1"/>
          <p:nvPr/>
        </p:nvSpPr>
        <p:spPr bwMode="gray">
          <a:xfrm>
            <a:off x="1196306" y="5081584"/>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28" name="文本框 27">
            <a:extLst>
              <a:ext uri="{FF2B5EF4-FFF2-40B4-BE49-F238E27FC236}">
                <a16:creationId xmlns="" xmlns:a16="http://schemas.microsoft.com/office/drawing/2014/main" id="{75ED7C2F-C41B-4211-98A5-52FA7ED1419A}"/>
              </a:ext>
            </a:extLst>
          </p:cNvPr>
          <p:cNvSpPr txBox="1"/>
          <p:nvPr/>
        </p:nvSpPr>
        <p:spPr bwMode="gray">
          <a:xfrm>
            <a:off x="3544841" y="3910044"/>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29" name="文本框 28">
            <a:extLst>
              <a:ext uri="{FF2B5EF4-FFF2-40B4-BE49-F238E27FC236}">
                <a16:creationId xmlns="" xmlns:a16="http://schemas.microsoft.com/office/drawing/2014/main" id="{441EA7B2-D2C7-4915-837D-3386181E4358}"/>
              </a:ext>
            </a:extLst>
          </p:cNvPr>
          <p:cNvSpPr txBox="1"/>
          <p:nvPr/>
        </p:nvSpPr>
        <p:spPr bwMode="gray">
          <a:xfrm>
            <a:off x="3544841" y="5704222"/>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30" name="文本框 29">
            <a:extLst>
              <a:ext uri="{FF2B5EF4-FFF2-40B4-BE49-F238E27FC236}">
                <a16:creationId xmlns="" xmlns:a16="http://schemas.microsoft.com/office/drawing/2014/main" id="{64C8936B-EA46-483E-B534-D893F1D801C0}"/>
              </a:ext>
            </a:extLst>
          </p:cNvPr>
          <p:cNvSpPr txBox="1"/>
          <p:nvPr/>
        </p:nvSpPr>
        <p:spPr bwMode="gray">
          <a:xfrm>
            <a:off x="2706158" y="4887654"/>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31" name="文本框 30">
            <a:extLst>
              <a:ext uri="{FF2B5EF4-FFF2-40B4-BE49-F238E27FC236}">
                <a16:creationId xmlns="" xmlns:a16="http://schemas.microsoft.com/office/drawing/2014/main" id="{86624553-21CC-42C2-AEA1-52F75ABF0028}"/>
              </a:ext>
            </a:extLst>
          </p:cNvPr>
          <p:cNvSpPr txBox="1"/>
          <p:nvPr/>
        </p:nvSpPr>
        <p:spPr bwMode="gray">
          <a:xfrm>
            <a:off x="4250335" y="4768800"/>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32" name="任意多边形: 形状 31">
            <a:extLst>
              <a:ext uri="{FF2B5EF4-FFF2-40B4-BE49-F238E27FC236}">
                <a16:creationId xmlns="" xmlns:a16="http://schemas.microsoft.com/office/drawing/2014/main" id="{748775F2-DC09-4424-9238-057D665FECD4}"/>
              </a:ext>
            </a:extLst>
          </p:cNvPr>
          <p:cNvSpPr/>
          <p:nvPr/>
        </p:nvSpPr>
        <p:spPr bwMode="gray">
          <a:xfrm>
            <a:off x="1936350" y="4319795"/>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 xmlns:a16="http://schemas.microsoft.com/office/drawing/2014/main" id="{214A4B96-6456-45CC-9FE8-51FC985CCC17}"/>
              </a:ext>
            </a:extLst>
          </p:cNvPr>
          <p:cNvGrpSpPr/>
          <p:nvPr/>
        </p:nvGrpSpPr>
        <p:grpSpPr bwMode="gray">
          <a:xfrm>
            <a:off x="3087727" y="4521504"/>
            <a:ext cx="288000" cy="288000"/>
            <a:chOff x="856677" y="2615810"/>
            <a:chExt cx="288000" cy="288000"/>
          </a:xfrm>
        </p:grpSpPr>
        <p:sp>
          <p:nvSpPr>
            <p:cNvPr id="18" name="椭圆 17">
              <a:extLst>
                <a:ext uri="{FF2B5EF4-FFF2-40B4-BE49-F238E27FC236}">
                  <a16:creationId xmlns="" xmlns:a16="http://schemas.microsoft.com/office/drawing/2014/main" id="{94A4A3B3-B6CE-416D-8369-7ABBD659C8E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 name="组合 18">
              <a:extLst>
                <a:ext uri="{FF2B5EF4-FFF2-40B4-BE49-F238E27FC236}">
                  <a16:creationId xmlns="" xmlns:a16="http://schemas.microsoft.com/office/drawing/2014/main" id="{04F3BEE7-E248-40FF-B7A7-95D1D4CB0295}"/>
                </a:ext>
              </a:extLst>
            </p:cNvPr>
            <p:cNvGrpSpPr/>
            <p:nvPr/>
          </p:nvGrpSpPr>
          <p:grpSpPr bwMode="gray">
            <a:xfrm>
              <a:off x="923444" y="2692175"/>
              <a:ext cx="144003" cy="144001"/>
              <a:chOff x="898850" y="2657984"/>
              <a:chExt cx="203651" cy="203650"/>
            </a:xfrm>
          </p:grpSpPr>
          <p:cxnSp>
            <p:nvCxnSpPr>
              <p:cNvPr id="20" name="直接连接符 19">
                <a:extLst>
                  <a:ext uri="{FF2B5EF4-FFF2-40B4-BE49-F238E27FC236}">
                    <a16:creationId xmlns="" xmlns:a16="http://schemas.microsoft.com/office/drawing/2014/main" id="{B0F5E282-C1BC-4776-82C7-4B0E8592F850}"/>
                  </a:ext>
                </a:extLst>
              </p:cNvPr>
              <p:cNvCxnSpPr>
                <a:stCxn id="18" idx="3"/>
                <a:endCxn id="1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21" name="直接连接符 20">
                <a:extLst>
                  <a:ext uri="{FF2B5EF4-FFF2-40B4-BE49-F238E27FC236}">
                    <a16:creationId xmlns="" xmlns:a16="http://schemas.microsoft.com/office/drawing/2014/main" id="{9800E42D-C985-4230-9F5E-5F976CFD1D78}"/>
                  </a:ext>
                </a:extLst>
              </p:cNvPr>
              <p:cNvCxnSpPr>
                <a:stCxn id="18" idx="1"/>
                <a:endCxn id="1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cxnSp>
        <p:nvCxnSpPr>
          <p:cNvPr id="34" name="直接连接符 33">
            <a:extLst>
              <a:ext uri="{FF2B5EF4-FFF2-40B4-BE49-F238E27FC236}">
                <a16:creationId xmlns="" xmlns:a16="http://schemas.microsoft.com/office/drawing/2014/main" id="{C0A6AD6A-8741-4508-BA91-AF9DAABA59A4}"/>
              </a:ext>
            </a:extLst>
          </p:cNvPr>
          <p:cNvCxnSpPr/>
          <p:nvPr/>
        </p:nvCxnSpPr>
        <p:spPr bwMode="gray">
          <a:xfrm flipH="1">
            <a:off x="3588337" y="4382307"/>
            <a:ext cx="705494"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35" name="文本框 34">
            <a:extLst>
              <a:ext uri="{FF2B5EF4-FFF2-40B4-BE49-F238E27FC236}">
                <a16:creationId xmlns="" xmlns:a16="http://schemas.microsoft.com/office/drawing/2014/main" id="{55CAB5FD-C538-4554-A0E8-171AA2FC353A}"/>
              </a:ext>
            </a:extLst>
          </p:cNvPr>
          <p:cNvSpPr txBox="1"/>
          <p:nvPr/>
        </p:nvSpPr>
        <p:spPr bwMode="gray">
          <a:xfrm>
            <a:off x="608268" y="2235912"/>
            <a:ext cx="5364162" cy="1011350"/>
          </a:xfrm>
          <a:prstGeom prst="rect">
            <a:avLst/>
          </a:prstGeom>
          <a:noFill/>
        </p:spPr>
        <p:txBody>
          <a:bodyPr wrap="square" rtlCol="0">
            <a:noAutofit/>
          </a:bodyPr>
          <a:lstStyle/>
          <a:p>
            <a:pPr marL="285750" indent="-285750" algn="just" fontAlgn="ctr">
              <a:lnSpc>
                <a:spcPct val="12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traditional LFA algorithm has topological limitations. As shown in the figure, SIP traffic is forwarded to the DIP through R1. If the R1-R3 link fails, R1 forwards the traffic to R2. However, no backup path can be formed before R2 detects the failure.</a:t>
            </a:r>
          </a:p>
        </p:txBody>
      </p:sp>
      <p:sp>
        <p:nvSpPr>
          <p:cNvPr id="36" name="文本框 35">
            <a:extLst>
              <a:ext uri="{FF2B5EF4-FFF2-40B4-BE49-F238E27FC236}">
                <a16:creationId xmlns="" xmlns:a16="http://schemas.microsoft.com/office/drawing/2014/main" id="{B93815A0-6A26-44EF-8856-670FB67D2794}"/>
              </a:ext>
            </a:extLst>
          </p:cNvPr>
          <p:cNvSpPr txBox="1"/>
          <p:nvPr/>
        </p:nvSpPr>
        <p:spPr bwMode="gray">
          <a:xfrm>
            <a:off x="8045208" y="1925722"/>
            <a:ext cx="1768433" cy="338554"/>
          </a:xfrm>
          <a:prstGeom prst="rect">
            <a:avLst/>
          </a:prstGeom>
          <a:solidFill>
            <a:srgbClr val="30B5C5"/>
          </a:solidFill>
        </p:spPr>
        <p:txBody>
          <a:bodyPr wrap="square" rtlCol="0">
            <a:noAutofit/>
          </a:bodyPr>
          <a:lstStyle>
            <a:defPPr>
              <a:defRPr lang="en-US"/>
            </a:defPPr>
            <a:lvl1pPr>
              <a:defRPr sz="1600">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TI-LFA algorithm</a:t>
            </a:r>
          </a:p>
        </p:txBody>
      </p:sp>
      <p:cxnSp>
        <p:nvCxnSpPr>
          <p:cNvPr id="37" name="直接连接符 36">
            <a:extLst>
              <a:ext uri="{FF2B5EF4-FFF2-40B4-BE49-F238E27FC236}">
                <a16:creationId xmlns="" xmlns:a16="http://schemas.microsoft.com/office/drawing/2014/main" id="{13279E3B-9BAE-41CC-ABE7-AF449335F0D1}"/>
              </a:ext>
            </a:extLst>
          </p:cNvPr>
          <p:cNvCxnSpPr>
            <a:cxnSpLocks/>
            <a:stCxn id="46" idx="0"/>
            <a:endCxn id="45" idx="2"/>
          </p:cNvCxnSpPr>
          <p:nvPr/>
        </p:nvCxnSpPr>
        <p:spPr bwMode="gray">
          <a:xfrm flipV="1">
            <a:off x="10282208" y="4482740"/>
            <a:ext cx="0" cy="1040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F3E4D254-E3DF-4BD9-8EAF-578B8645175D}"/>
              </a:ext>
            </a:extLst>
          </p:cNvPr>
          <p:cNvCxnSpPr>
            <a:cxnSpLocks/>
          </p:cNvCxnSpPr>
          <p:nvPr/>
        </p:nvCxnSpPr>
        <p:spPr bwMode="gray">
          <a:xfrm flipH="1">
            <a:off x="7166422" y="4296662"/>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7E3D8E75-14E9-4B08-9D82-8F428B4674E5}"/>
              </a:ext>
            </a:extLst>
          </p:cNvPr>
          <p:cNvCxnSpPr>
            <a:cxnSpLocks/>
          </p:cNvCxnSpPr>
          <p:nvPr/>
        </p:nvCxnSpPr>
        <p:spPr bwMode="gray">
          <a:xfrm flipH="1">
            <a:off x="7166422" y="5692944"/>
            <a:ext cx="28726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7A65D2BF-721A-4F97-9481-98618C0E56B5}"/>
              </a:ext>
            </a:extLst>
          </p:cNvPr>
          <p:cNvCxnSpPr>
            <a:cxnSpLocks/>
          </p:cNvCxnSpPr>
          <p:nvPr/>
        </p:nvCxnSpPr>
        <p:spPr bwMode="gray">
          <a:xfrm flipV="1">
            <a:off x="8708336" y="4296663"/>
            <a:ext cx="0" cy="13967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 xmlns:a16="http://schemas.microsoft.com/office/drawing/2014/main" id="{0B424C81-8D39-48A9-A49E-A107FB82DF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4099689"/>
            <a:ext cx="468318" cy="383051"/>
          </a:xfrm>
          <a:prstGeom prst="rect">
            <a:avLst/>
          </a:prstGeom>
        </p:spPr>
      </p:pic>
      <p:pic>
        <p:nvPicPr>
          <p:cNvPr id="42" name="图片 41">
            <a:extLst>
              <a:ext uri="{FF2B5EF4-FFF2-40B4-BE49-F238E27FC236}">
                <a16:creationId xmlns="" xmlns:a16="http://schemas.microsoft.com/office/drawing/2014/main" id="{9AC7FAD0-D7FF-41F3-8F0F-B011BAC85C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43151" y="5523258"/>
            <a:ext cx="468318" cy="383051"/>
          </a:xfrm>
          <a:prstGeom prst="rect">
            <a:avLst/>
          </a:prstGeom>
        </p:spPr>
      </p:pic>
      <p:pic>
        <p:nvPicPr>
          <p:cNvPr id="43" name="图片 42">
            <a:extLst>
              <a:ext uri="{FF2B5EF4-FFF2-40B4-BE49-F238E27FC236}">
                <a16:creationId xmlns="" xmlns:a16="http://schemas.microsoft.com/office/drawing/2014/main" id="{AF57B655-69AA-43D4-9E34-24AF335225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4099689"/>
            <a:ext cx="468318" cy="383051"/>
          </a:xfrm>
          <a:prstGeom prst="rect">
            <a:avLst/>
          </a:prstGeom>
        </p:spPr>
      </p:pic>
      <p:pic>
        <p:nvPicPr>
          <p:cNvPr id="44" name="图片 43">
            <a:extLst>
              <a:ext uri="{FF2B5EF4-FFF2-40B4-BE49-F238E27FC236}">
                <a16:creationId xmlns="" xmlns:a16="http://schemas.microsoft.com/office/drawing/2014/main" id="{4531A4BF-C4A0-47A7-8858-C0A59E272AD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1565" y="5523258"/>
            <a:ext cx="468318" cy="383051"/>
          </a:xfrm>
          <a:prstGeom prst="rect">
            <a:avLst/>
          </a:prstGeom>
        </p:spPr>
      </p:pic>
      <p:pic>
        <p:nvPicPr>
          <p:cNvPr id="45" name="图片 44">
            <a:extLst>
              <a:ext uri="{FF2B5EF4-FFF2-40B4-BE49-F238E27FC236}">
                <a16:creationId xmlns="" xmlns:a16="http://schemas.microsoft.com/office/drawing/2014/main" id="{9419FEF3-E127-44AC-8439-EE2231BFF2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4099689"/>
            <a:ext cx="468318" cy="383051"/>
          </a:xfrm>
          <a:prstGeom prst="rect">
            <a:avLst/>
          </a:prstGeom>
        </p:spPr>
      </p:pic>
      <p:pic>
        <p:nvPicPr>
          <p:cNvPr id="46" name="图片 45">
            <a:extLst>
              <a:ext uri="{FF2B5EF4-FFF2-40B4-BE49-F238E27FC236}">
                <a16:creationId xmlns="" xmlns:a16="http://schemas.microsoft.com/office/drawing/2014/main" id="{1B00B8A1-9093-4579-850B-DFABBABD7AA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048049" y="5523258"/>
            <a:ext cx="468318" cy="383051"/>
          </a:xfrm>
          <a:prstGeom prst="rect">
            <a:avLst/>
          </a:prstGeom>
        </p:spPr>
      </p:pic>
      <p:sp>
        <p:nvSpPr>
          <p:cNvPr id="47" name="文本框 46">
            <a:extLst>
              <a:ext uri="{FF2B5EF4-FFF2-40B4-BE49-F238E27FC236}">
                <a16:creationId xmlns="" xmlns:a16="http://schemas.microsoft.com/office/drawing/2014/main" id="{96F4E65A-F69A-4777-B0FC-7E3C91539460}"/>
              </a:ext>
            </a:extLst>
          </p:cNvPr>
          <p:cNvSpPr txBox="1"/>
          <p:nvPr/>
        </p:nvSpPr>
        <p:spPr bwMode="gray">
          <a:xfrm>
            <a:off x="8497471" y="3830896"/>
            <a:ext cx="40588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a:extLst>
              <a:ext uri="{FF2B5EF4-FFF2-40B4-BE49-F238E27FC236}">
                <a16:creationId xmlns="" xmlns:a16="http://schemas.microsoft.com/office/drawing/2014/main" id="{FB246E07-3A90-4000-82FF-0B81987C5599}"/>
              </a:ext>
            </a:extLst>
          </p:cNvPr>
          <p:cNvSpPr txBox="1"/>
          <p:nvPr/>
        </p:nvSpPr>
        <p:spPr bwMode="gray">
          <a:xfrm>
            <a:off x="10052739" y="3830896"/>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a:extLst>
              <a:ext uri="{FF2B5EF4-FFF2-40B4-BE49-F238E27FC236}">
                <a16:creationId xmlns="" xmlns:a16="http://schemas.microsoft.com/office/drawing/2014/main" id="{C929E8D8-05D4-42F0-8620-76BD7F36F25B}"/>
              </a:ext>
            </a:extLst>
          </p:cNvPr>
          <p:cNvSpPr txBox="1"/>
          <p:nvPr/>
        </p:nvSpPr>
        <p:spPr bwMode="gray">
          <a:xfrm>
            <a:off x="8497471" y="5834871"/>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0" name="文本框 49">
            <a:extLst>
              <a:ext uri="{FF2B5EF4-FFF2-40B4-BE49-F238E27FC236}">
                <a16:creationId xmlns="" xmlns:a16="http://schemas.microsoft.com/office/drawing/2014/main" id="{5F06953D-D387-4C94-9D26-762BEA4AB89E}"/>
              </a:ext>
            </a:extLst>
          </p:cNvPr>
          <p:cNvSpPr txBox="1"/>
          <p:nvPr/>
        </p:nvSpPr>
        <p:spPr bwMode="gray">
          <a:xfrm>
            <a:off x="10072617" y="5824932"/>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1" name="文本框 50">
            <a:extLst>
              <a:ext uri="{FF2B5EF4-FFF2-40B4-BE49-F238E27FC236}">
                <a16:creationId xmlns="" xmlns:a16="http://schemas.microsoft.com/office/drawing/2014/main" id="{82629F19-2295-4270-80B9-77E6FBA0D4F4}"/>
              </a:ext>
            </a:extLst>
          </p:cNvPr>
          <p:cNvSpPr txBox="1"/>
          <p:nvPr/>
        </p:nvSpPr>
        <p:spPr bwMode="gray">
          <a:xfrm>
            <a:off x="6295219" y="3817801"/>
            <a:ext cx="118654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SIP: 1.1.1.1</a:t>
            </a:r>
          </a:p>
        </p:txBody>
      </p:sp>
      <p:sp>
        <p:nvSpPr>
          <p:cNvPr id="52" name="文本框 51">
            <a:extLst>
              <a:ext uri="{FF2B5EF4-FFF2-40B4-BE49-F238E27FC236}">
                <a16:creationId xmlns="" xmlns:a16="http://schemas.microsoft.com/office/drawing/2014/main" id="{7EE6ACC3-3F13-4509-8F34-270A195CE4B5}"/>
              </a:ext>
            </a:extLst>
          </p:cNvPr>
          <p:cNvSpPr txBox="1"/>
          <p:nvPr/>
        </p:nvSpPr>
        <p:spPr bwMode="gray">
          <a:xfrm>
            <a:off x="6312131" y="5291654"/>
            <a:ext cx="109517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DIP: 4.4.4.4</a:t>
            </a:r>
          </a:p>
        </p:txBody>
      </p:sp>
      <p:sp>
        <p:nvSpPr>
          <p:cNvPr id="53" name="文本框 52">
            <a:extLst>
              <a:ext uri="{FF2B5EF4-FFF2-40B4-BE49-F238E27FC236}">
                <a16:creationId xmlns="" xmlns:a16="http://schemas.microsoft.com/office/drawing/2014/main" id="{677E20E2-783F-4CD2-BA83-BC8AE6BEF031}"/>
              </a:ext>
            </a:extLst>
          </p:cNvPr>
          <p:cNvSpPr txBox="1"/>
          <p:nvPr/>
        </p:nvSpPr>
        <p:spPr bwMode="gray">
          <a:xfrm>
            <a:off x="9045118" y="3969533"/>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4" name="文本框 53">
            <a:extLst>
              <a:ext uri="{FF2B5EF4-FFF2-40B4-BE49-F238E27FC236}">
                <a16:creationId xmlns="" xmlns:a16="http://schemas.microsoft.com/office/drawing/2014/main" id="{B93E54F5-E408-4BEA-8919-366CB754451D}"/>
              </a:ext>
            </a:extLst>
          </p:cNvPr>
          <p:cNvSpPr txBox="1"/>
          <p:nvPr/>
        </p:nvSpPr>
        <p:spPr bwMode="gray">
          <a:xfrm>
            <a:off x="9045118" y="5763711"/>
            <a:ext cx="84510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Cost=10</a:t>
            </a:r>
          </a:p>
        </p:txBody>
      </p:sp>
      <p:sp>
        <p:nvSpPr>
          <p:cNvPr id="55" name="文本框 54">
            <a:extLst>
              <a:ext uri="{FF2B5EF4-FFF2-40B4-BE49-F238E27FC236}">
                <a16:creationId xmlns="" xmlns:a16="http://schemas.microsoft.com/office/drawing/2014/main" id="{BFD421A9-57DA-449F-88AF-861EC198912B}"/>
              </a:ext>
            </a:extLst>
          </p:cNvPr>
          <p:cNvSpPr txBox="1"/>
          <p:nvPr/>
        </p:nvSpPr>
        <p:spPr bwMode="gray">
          <a:xfrm>
            <a:off x="8206435" y="4947143"/>
            <a:ext cx="9012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Cost =10</a:t>
            </a:r>
          </a:p>
        </p:txBody>
      </p:sp>
      <p:sp>
        <p:nvSpPr>
          <p:cNvPr id="56" name="文本框 55">
            <a:extLst>
              <a:ext uri="{FF2B5EF4-FFF2-40B4-BE49-F238E27FC236}">
                <a16:creationId xmlns="" xmlns:a16="http://schemas.microsoft.com/office/drawing/2014/main" id="{025AEA89-D16F-406A-856A-7B5EECA81B67}"/>
              </a:ext>
            </a:extLst>
          </p:cNvPr>
          <p:cNvSpPr txBox="1"/>
          <p:nvPr/>
        </p:nvSpPr>
        <p:spPr bwMode="gray">
          <a:xfrm>
            <a:off x="9750612" y="4828289"/>
            <a:ext cx="1002197" cy="307777"/>
          </a:xfrm>
          <a:prstGeom prst="rect">
            <a:avLst/>
          </a:prstGeom>
          <a:noFill/>
        </p:spPr>
        <p:txBody>
          <a:bodyPr wrap="square" rtlCol="0">
            <a:noAutofit/>
          </a:bodyPr>
          <a:lstStyle/>
          <a:p>
            <a:pPr fontAlgn="ctr"/>
            <a:r>
              <a:rPr 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Cost =100</a:t>
            </a:r>
          </a:p>
        </p:txBody>
      </p:sp>
      <p:sp>
        <p:nvSpPr>
          <p:cNvPr id="57" name="任意多边形: 形状 56">
            <a:extLst>
              <a:ext uri="{FF2B5EF4-FFF2-40B4-BE49-F238E27FC236}">
                <a16:creationId xmlns="" xmlns:a16="http://schemas.microsoft.com/office/drawing/2014/main" id="{84551043-85C0-445D-9258-AD08F6F2EFF0}"/>
              </a:ext>
            </a:extLst>
          </p:cNvPr>
          <p:cNvSpPr/>
          <p:nvPr/>
        </p:nvSpPr>
        <p:spPr bwMode="gray">
          <a:xfrm>
            <a:off x="7436627" y="4379284"/>
            <a:ext cx="1275310" cy="1231522"/>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FCC8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8" name="组合 57">
            <a:extLst>
              <a:ext uri="{FF2B5EF4-FFF2-40B4-BE49-F238E27FC236}">
                <a16:creationId xmlns="" xmlns:a16="http://schemas.microsoft.com/office/drawing/2014/main" id="{BF6826EA-E1C1-4A12-B1A7-CC487C6A73BF}"/>
              </a:ext>
            </a:extLst>
          </p:cNvPr>
          <p:cNvGrpSpPr/>
          <p:nvPr/>
        </p:nvGrpSpPr>
        <p:grpSpPr bwMode="gray">
          <a:xfrm>
            <a:off x="8588004" y="4580993"/>
            <a:ext cx="288000" cy="288000"/>
            <a:chOff x="856677" y="2615810"/>
            <a:chExt cx="288000" cy="288000"/>
          </a:xfrm>
        </p:grpSpPr>
        <p:sp>
          <p:nvSpPr>
            <p:cNvPr id="59" name="椭圆 58">
              <a:extLst>
                <a:ext uri="{FF2B5EF4-FFF2-40B4-BE49-F238E27FC236}">
                  <a16:creationId xmlns="" xmlns:a16="http://schemas.microsoft.com/office/drawing/2014/main" id="{A3CB56F4-2165-4A3F-9376-75E7CA56CE9B}"/>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a:extLst>
                <a:ext uri="{FF2B5EF4-FFF2-40B4-BE49-F238E27FC236}">
                  <a16:creationId xmlns="" xmlns:a16="http://schemas.microsoft.com/office/drawing/2014/main" id="{E58B7162-33B7-48FA-94D0-A384839A76EF}"/>
                </a:ext>
              </a:extLst>
            </p:cNvPr>
            <p:cNvGrpSpPr/>
            <p:nvPr/>
          </p:nvGrpSpPr>
          <p:grpSpPr bwMode="gray">
            <a:xfrm>
              <a:off x="923444" y="2692175"/>
              <a:ext cx="144003" cy="144001"/>
              <a:chOff x="898850" y="2657984"/>
              <a:chExt cx="203651" cy="203650"/>
            </a:xfrm>
          </p:grpSpPr>
          <p:cxnSp>
            <p:nvCxnSpPr>
              <p:cNvPr id="61" name="直接连接符 60">
                <a:extLst>
                  <a:ext uri="{FF2B5EF4-FFF2-40B4-BE49-F238E27FC236}">
                    <a16:creationId xmlns="" xmlns:a16="http://schemas.microsoft.com/office/drawing/2014/main" id="{F7DEC6A2-C8EC-4A41-A472-239163EC19C6}"/>
                  </a:ext>
                </a:extLst>
              </p:cNvPr>
              <p:cNvCxnSpPr>
                <a:stCxn id="59" idx="3"/>
                <a:endCxn id="5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2" name="直接连接符 61">
                <a:extLst>
                  <a:ext uri="{FF2B5EF4-FFF2-40B4-BE49-F238E27FC236}">
                    <a16:creationId xmlns="" xmlns:a16="http://schemas.microsoft.com/office/drawing/2014/main" id="{1BAE2369-9D83-447C-B70C-3DC67F5754B7}"/>
                  </a:ext>
                </a:extLst>
              </p:cNvPr>
              <p:cNvCxnSpPr>
                <a:stCxn id="59" idx="1"/>
                <a:endCxn id="5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4" name="文本框 63">
            <a:extLst>
              <a:ext uri="{FF2B5EF4-FFF2-40B4-BE49-F238E27FC236}">
                <a16:creationId xmlns="" xmlns:a16="http://schemas.microsoft.com/office/drawing/2014/main" id="{EAA7D5B3-0FFD-4676-9DC4-86E3F8F397C1}"/>
              </a:ext>
            </a:extLst>
          </p:cNvPr>
          <p:cNvSpPr txBox="1"/>
          <p:nvPr/>
        </p:nvSpPr>
        <p:spPr bwMode="gray">
          <a:xfrm>
            <a:off x="6039846" y="2235912"/>
            <a:ext cx="5467275" cy="1092482"/>
          </a:xfrm>
          <a:prstGeom prst="rect">
            <a:avLst/>
          </a:prstGeom>
          <a:noFill/>
        </p:spPr>
        <p:txBody>
          <a:bodyPr wrap="square" rtlCol="0">
            <a:noAutofit/>
          </a:bodyPr>
          <a:lstStyle>
            <a:defPPr>
              <a:defRPr lang="en-US"/>
            </a:defPPr>
            <a:lvl1pPr marL="285750" indent="-285750">
              <a:lnSpc>
                <a:spcPct val="120000"/>
              </a:lnSpc>
              <a:buFont typeface="Arial" panose="020B0604020202020204" pitchFamily="34" charset="0"/>
              <a:buChar char="•"/>
              <a:defRPr sz="1600">
                <a:latin typeface="Huawei Sans" panose="020C0503030203020204" pitchFamily="34" charset="0"/>
                <a:ea typeface="方正兰亭黑简体" panose="02000000000000000000" pitchFamily="2" charset="-122"/>
              </a:defRPr>
            </a:lvl1pPr>
          </a:lstStyle>
          <a:p>
            <a:pPr algn="just" fontAlgn="ctr"/>
            <a:r>
              <a:rPr lang="en-US" sz="1400" dirty="0">
                <a:latin typeface="Huawei Sans" panose="020C0503030203020204" pitchFamily="34" charset="0"/>
              </a:rPr>
              <a:t>Using the source routing capability of SR, TI-LFA computes a backup path on each node to protect the failure point. When a node detects a failure, traffic is rapidly switched to the backup path.</a:t>
            </a:r>
          </a:p>
        </p:txBody>
      </p:sp>
      <p:sp>
        <p:nvSpPr>
          <p:cNvPr id="74" name="任意多边形: 形状 73">
            <a:extLst>
              <a:ext uri="{FF2B5EF4-FFF2-40B4-BE49-F238E27FC236}">
                <a16:creationId xmlns="" xmlns:a16="http://schemas.microsoft.com/office/drawing/2014/main" id="{E9F09AF9-D5F9-431E-AA8E-3C87A6126229}"/>
              </a:ext>
            </a:extLst>
          </p:cNvPr>
          <p:cNvSpPr/>
          <p:nvPr/>
        </p:nvSpPr>
        <p:spPr bwMode="gray">
          <a:xfrm>
            <a:off x="7655678" y="4280791"/>
            <a:ext cx="3051785" cy="1456107"/>
          </a:xfrm>
          <a:custGeom>
            <a:avLst/>
            <a:gdLst>
              <a:gd name="connsiteX0" fmla="*/ 0 w 1275310"/>
              <a:gd name="connsiteY0" fmla="*/ 30651 h 1231522"/>
              <a:gd name="connsiteX1" fmla="*/ 996286 w 1275310"/>
              <a:gd name="connsiteY1" fmla="*/ 17003 h 1231522"/>
              <a:gd name="connsiteX2" fmla="*/ 1173707 w 1275310"/>
              <a:gd name="connsiteY2" fmla="*/ 235367 h 1231522"/>
              <a:gd name="connsiteX3" fmla="*/ 1201003 w 1275310"/>
              <a:gd name="connsiteY3" fmla="*/ 1108824 h 1231522"/>
              <a:gd name="connsiteX4" fmla="*/ 177420 w 1275310"/>
              <a:gd name="connsiteY4" fmla="*/ 1204358 h 1231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310" h="1231522">
                <a:moveTo>
                  <a:pt x="0" y="30651"/>
                </a:moveTo>
                <a:cubicBezTo>
                  <a:pt x="400334" y="6767"/>
                  <a:pt x="800668" y="-17116"/>
                  <a:pt x="996286" y="17003"/>
                </a:cubicBezTo>
                <a:cubicBezTo>
                  <a:pt x="1191904" y="51122"/>
                  <a:pt x="1139588" y="53397"/>
                  <a:pt x="1173707" y="235367"/>
                </a:cubicBezTo>
                <a:cubicBezTo>
                  <a:pt x="1207827" y="417337"/>
                  <a:pt x="1367051" y="947326"/>
                  <a:pt x="1201003" y="1108824"/>
                </a:cubicBezTo>
                <a:cubicBezTo>
                  <a:pt x="1034955" y="1270322"/>
                  <a:pt x="606187" y="1237340"/>
                  <a:pt x="177420" y="1204358"/>
                </a:cubicBezTo>
              </a:path>
            </a:pathLst>
          </a:custGeom>
          <a:noFill/>
          <a:ln w="38100">
            <a:solidFill>
              <a:srgbClr val="81C15F"/>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 xmlns:a16="http://schemas.microsoft.com/office/drawing/2014/main" id="{8F4C81F7-E6C1-429C-A0E2-B0A6109F8DFA}"/>
              </a:ext>
            </a:extLst>
          </p:cNvPr>
          <p:cNvSpPr txBox="1"/>
          <p:nvPr/>
        </p:nvSpPr>
        <p:spPr bwMode="gray">
          <a:xfrm>
            <a:off x="6773274" y="3349642"/>
            <a:ext cx="4668739" cy="503929"/>
          </a:xfrm>
          <a:prstGeom prst="rect">
            <a:avLst/>
          </a:prstGeom>
          <a:solidFill>
            <a:srgbClr val="56C4D2"/>
          </a:solidFill>
        </p:spPr>
        <p:txBody>
          <a:bodyPr wrap="square" rtlCol="0" anchor="ctr">
            <a:noAutofit/>
          </a:bodyPr>
          <a:lstStyle>
            <a:defPPr>
              <a:defRPr lang="en-US"/>
            </a:defPPr>
            <a:lvl1pPr>
              <a:defRPr sz="1600">
                <a:solidFill>
                  <a:schemeClr val="bg1"/>
                </a:solidFill>
              </a:defRPr>
            </a:lvl1p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R1-R3 path: 4.4.4.4; segment list: R1, R3</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R1-R3 path: 4.4.4.4; segment list: R1, R2, R4, R3</a:t>
            </a:r>
          </a:p>
        </p:txBody>
      </p:sp>
      <p:cxnSp>
        <p:nvCxnSpPr>
          <p:cNvPr id="65" name="直接连接符 64">
            <a:extLst>
              <a:ext uri="{FF2B5EF4-FFF2-40B4-BE49-F238E27FC236}">
                <a16:creationId xmlns="" xmlns:a16="http://schemas.microsoft.com/office/drawing/2014/main" id="{591D385B-1504-486E-BADC-3C4A4FEF6AFC}"/>
              </a:ext>
            </a:extLst>
          </p:cNvPr>
          <p:cNvCxnSpPr>
            <a:cxnSpLocks/>
          </p:cNvCxnSpPr>
          <p:nvPr/>
        </p:nvCxnSpPr>
        <p:spPr bwMode="gray">
          <a:xfrm>
            <a:off x="3570819" y="3879267"/>
            <a:ext cx="747726" cy="0"/>
          </a:xfrm>
          <a:prstGeom prst="line">
            <a:avLst/>
          </a:prstGeom>
          <a:noFill/>
          <a:ln w="38100">
            <a:solidFill>
              <a:srgbClr val="C0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82757623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66D761-6BCC-4A19-AC66-E448AD72E276}"/>
              </a:ext>
            </a:extLst>
          </p:cNvPr>
          <p:cNvSpPr>
            <a:spLocks noGrp="1"/>
          </p:cNvSpPr>
          <p:nvPr>
            <p:ph type="title"/>
          </p:nvPr>
        </p:nvSpPr>
        <p:spPr bwMode="gray"/>
        <p:txBody>
          <a:bodyPr/>
          <a:lstStyle/>
          <a:p>
            <a:r>
              <a:rPr lang="en-US" dirty="0"/>
              <a:t>Limitations of E2E Protection</a:t>
            </a:r>
          </a:p>
        </p:txBody>
      </p:sp>
      <p:sp>
        <p:nvSpPr>
          <p:cNvPr id="3" name="文本占位符 2">
            <a:extLst>
              <a:ext uri="{FF2B5EF4-FFF2-40B4-BE49-F238E27FC236}">
                <a16:creationId xmlns="" xmlns:a16="http://schemas.microsoft.com/office/drawing/2014/main" id="{8A3F2A1A-BD63-4438-AF4A-3EC4B5C67249}"/>
              </a:ext>
            </a:extLst>
          </p:cNvPr>
          <p:cNvSpPr>
            <a:spLocks noGrp="1"/>
          </p:cNvSpPr>
          <p:nvPr>
            <p:ph type="body" sz="quarter" idx="10"/>
          </p:nvPr>
        </p:nvSpPr>
        <p:spPr bwMode="gray"/>
        <p:txBody>
          <a:bodyPr/>
          <a:lstStyle/>
          <a:p>
            <a:r>
              <a:rPr lang="en-US">
                <a:sym typeface="Huawei Sans" panose="020C0503030203020204" pitchFamily="34" charset="0"/>
              </a:rPr>
              <a:t>Technologies such as HSB can protect E2E paths, but cannot rectify faults on PEs.</a:t>
            </a:r>
          </a:p>
          <a:p>
            <a:r>
              <a:rPr lang="en-US">
                <a:sym typeface="Huawei Sans" panose="020C0503030203020204" pitchFamily="34" charset="0"/>
              </a:rPr>
              <a:t>In this example, a TE tunnel with both primary and backup paths is established between PE1 and PE2. If PE2 is faulty, the backup path cannot solve the problem.</a:t>
            </a:r>
          </a:p>
          <a:p>
            <a:endParaRPr lang="en-US" altLang="zh-CN"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EF920F4A-7F06-4B96-AD0D-05C7FA9D24B3}"/>
              </a:ext>
            </a:extLst>
          </p:cNvPr>
          <p:cNvCxnSpPr>
            <a:cxnSpLocks/>
            <a:stCxn id="14" idx="3"/>
          </p:cNvCxnSpPr>
          <p:nvPr/>
        </p:nvCxnSpPr>
        <p:spPr bwMode="gray">
          <a:xfrm>
            <a:off x="8524938" y="3783323"/>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8C1F6891-C902-4780-BF73-AAAAFBFC013F}"/>
              </a:ext>
            </a:extLst>
          </p:cNvPr>
          <p:cNvCxnSpPr>
            <a:cxnSpLocks/>
            <a:stCxn id="15" idx="3"/>
          </p:cNvCxnSpPr>
          <p:nvPr/>
        </p:nvCxnSpPr>
        <p:spPr bwMode="gray">
          <a:xfrm flipV="1">
            <a:off x="8524938" y="4520864"/>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B566FA83-C63A-438E-B1F6-9B6C605862E4}"/>
              </a:ext>
            </a:extLst>
          </p:cNvPr>
          <p:cNvCxnSpPr>
            <a:cxnSpLocks/>
            <a:stCxn id="10" idx="1"/>
            <a:endCxn id="14" idx="1"/>
          </p:cNvCxnSpPr>
          <p:nvPr/>
        </p:nvCxnSpPr>
        <p:spPr bwMode="gray">
          <a:xfrm>
            <a:off x="4095844" y="3783323"/>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E5663B21-3818-4679-80A3-E37310D1DFFE}"/>
              </a:ext>
            </a:extLst>
          </p:cNvPr>
          <p:cNvCxnSpPr>
            <a:cxnSpLocks/>
            <a:stCxn id="11" idx="1"/>
            <a:endCxn id="15" idx="1"/>
          </p:cNvCxnSpPr>
          <p:nvPr/>
        </p:nvCxnSpPr>
        <p:spPr bwMode="gray">
          <a:xfrm>
            <a:off x="4095844" y="5258405"/>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5FD685FB-713D-449D-9365-6EF6018AD8DE}"/>
              </a:ext>
            </a:extLst>
          </p:cNvPr>
          <p:cNvCxnSpPr>
            <a:cxnSpLocks/>
            <a:endCxn id="11" idx="1"/>
          </p:cNvCxnSpPr>
          <p:nvPr/>
        </p:nvCxnSpPr>
        <p:spPr bwMode="gray">
          <a:xfrm>
            <a:off x="2753318" y="4520864"/>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E3335F56-1AE6-4473-ABD4-A5AB3278F6A5}"/>
              </a:ext>
            </a:extLst>
          </p:cNvPr>
          <p:cNvCxnSpPr>
            <a:cxnSpLocks/>
            <a:endCxn id="10" idx="1"/>
          </p:cNvCxnSpPr>
          <p:nvPr/>
        </p:nvCxnSpPr>
        <p:spPr bwMode="gray">
          <a:xfrm flipV="1">
            <a:off x="2753318" y="3783323"/>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59D5D5FA-48C1-48E0-B1A3-F0787FFE2A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561923"/>
            <a:ext cx="540000" cy="442800"/>
          </a:xfrm>
          <a:prstGeom prst="rect">
            <a:avLst/>
          </a:prstGeom>
        </p:spPr>
      </p:pic>
      <p:pic>
        <p:nvPicPr>
          <p:cNvPr id="11" name="图片 10">
            <a:extLst>
              <a:ext uri="{FF2B5EF4-FFF2-40B4-BE49-F238E27FC236}">
                <a16:creationId xmlns="" xmlns:a16="http://schemas.microsoft.com/office/drawing/2014/main" id="{1BB085CB-066B-44C5-A597-B6B8A8BC99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037005"/>
            <a:ext cx="540000" cy="442800"/>
          </a:xfrm>
          <a:prstGeom prst="rect">
            <a:avLst/>
          </a:prstGeom>
        </p:spPr>
      </p:pic>
      <p:pic>
        <p:nvPicPr>
          <p:cNvPr id="12" name="图片 11">
            <a:extLst>
              <a:ext uri="{FF2B5EF4-FFF2-40B4-BE49-F238E27FC236}">
                <a16:creationId xmlns="" xmlns:a16="http://schemas.microsoft.com/office/drawing/2014/main" id="{64B26423-EAE1-449C-A0EC-1C672FD789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561923"/>
            <a:ext cx="540000" cy="442800"/>
          </a:xfrm>
          <a:prstGeom prst="rect">
            <a:avLst/>
          </a:prstGeom>
        </p:spPr>
      </p:pic>
      <p:pic>
        <p:nvPicPr>
          <p:cNvPr id="13" name="图片 12">
            <a:extLst>
              <a:ext uri="{FF2B5EF4-FFF2-40B4-BE49-F238E27FC236}">
                <a16:creationId xmlns="" xmlns:a16="http://schemas.microsoft.com/office/drawing/2014/main" id="{FADD67C1-A4A8-4501-92F0-6C422BBED78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037005"/>
            <a:ext cx="540000" cy="442800"/>
          </a:xfrm>
          <a:prstGeom prst="rect">
            <a:avLst/>
          </a:prstGeom>
        </p:spPr>
      </p:pic>
      <p:pic>
        <p:nvPicPr>
          <p:cNvPr id="14" name="图片 13">
            <a:extLst>
              <a:ext uri="{FF2B5EF4-FFF2-40B4-BE49-F238E27FC236}">
                <a16:creationId xmlns="" xmlns:a16="http://schemas.microsoft.com/office/drawing/2014/main" id="{8C3110A4-D8F8-42D4-8FBD-1A8ADC10970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561923"/>
            <a:ext cx="540000" cy="442800"/>
          </a:xfrm>
          <a:prstGeom prst="rect">
            <a:avLst/>
          </a:prstGeom>
        </p:spPr>
      </p:pic>
      <p:pic>
        <p:nvPicPr>
          <p:cNvPr id="15" name="图片 14">
            <a:extLst>
              <a:ext uri="{FF2B5EF4-FFF2-40B4-BE49-F238E27FC236}">
                <a16:creationId xmlns="" xmlns:a16="http://schemas.microsoft.com/office/drawing/2014/main" id="{6099AFAC-8744-4157-83A2-0570A45B157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037005"/>
            <a:ext cx="540000" cy="442800"/>
          </a:xfrm>
          <a:prstGeom prst="rect">
            <a:avLst/>
          </a:prstGeom>
        </p:spPr>
      </p:pic>
      <p:pic>
        <p:nvPicPr>
          <p:cNvPr id="17" name="图片 16">
            <a:extLst>
              <a:ext uri="{FF2B5EF4-FFF2-40B4-BE49-F238E27FC236}">
                <a16:creationId xmlns="" xmlns:a16="http://schemas.microsoft.com/office/drawing/2014/main" id="{4C62E723-95AB-46CC-B9C1-A3298C0AD2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299464"/>
            <a:ext cx="540000" cy="442800"/>
          </a:xfrm>
          <a:prstGeom prst="rect">
            <a:avLst/>
          </a:prstGeom>
        </p:spPr>
      </p:pic>
      <p:cxnSp>
        <p:nvCxnSpPr>
          <p:cNvPr id="18" name="直接连接符 17">
            <a:extLst>
              <a:ext uri="{FF2B5EF4-FFF2-40B4-BE49-F238E27FC236}">
                <a16:creationId xmlns="" xmlns:a16="http://schemas.microsoft.com/office/drawing/2014/main" id="{1F446DC8-C030-45BD-852D-6CBA4A28FE14}"/>
              </a:ext>
            </a:extLst>
          </p:cNvPr>
          <p:cNvCxnSpPr>
            <a:cxnSpLocks/>
            <a:stCxn id="10" idx="2"/>
            <a:endCxn id="11" idx="0"/>
          </p:cNvCxnSpPr>
          <p:nvPr/>
        </p:nvCxnSpPr>
        <p:spPr bwMode="gray">
          <a:xfrm>
            <a:off x="4365844"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E0B45F0B-7BDA-45BA-B6F2-6CFAA42B2109}"/>
              </a:ext>
            </a:extLst>
          </p:cNvPr>
          <p:cNvCxnSpPr>
            <a:cxnSpLocks/>
          </p:cNvCxnSpPr>
          <p:nvPr/>
        </p:nvCxnSpPr>
        <p:spPr bwMode="gray">
          <a:xfrm>
            <a:off x="6310391"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98AC636B-A6A0-4EF6-BD5D-87F3E24D66A6}"/>
              </a:ext>
            </a:extLst>
          </p:cNvPr>
          <p:cNvCxnSpPr>
            <a:cxnSpLocks/>
          </p:cNvCxnSpPr>
          <p:nvPr/>
        </p:nvCxnSpPr>
        <p:spPr bwMode="gray">
          <a:xfrm>
            <a:off x="8254938" y="4004723"/>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F7115507-4C76-4402-BD68-DDED104EF972}"/>
              </a:ext>
            </a:extLst>
          </p:cNvPr>
          <p:cNvSpPr txBox="1"/>
          <p:nvPr/>
        </p:nvSpPr>
        <p:spPr bwMode="gray">
          <a:xfrm>
            <a:off x="2518032"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A4589395-83C7-4DBD-AB74-116F47AFD970}"/>
              </a:ext>
            </a:extLst>
          </p:cNvPr>
          <p:cNvSpPr txBox="1"/>
          <p:nvPr/>
        </p:nvSpPr>
        <p:spPr bwMode="gray">
          <a:xfrm>
            <a:off x="4424470" y="400902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533A3239-DFEA-4C44-AD6A-CCD31274983D}"/>
              </a:ext>
            </a:extLst>
          </p:cNvPr>
          <p:cNvSpPr txBox="1"/>
          <p:nvPr/>
        </p:nvSpPr>
        <p:spPr bwMode="gray">
          <a:xfrm>
            <a:off x="4150679"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1654462D-4B61-418A-9207-6058789266F4}"/>
              </a:ext>
            </a:extLst>
          </p:cNvPr>
          <p:cNvSpPr txBox="1"/>
          <p:nvPr/>
        </p:nvSpPr>
        <p:spPr bwMode="gray">
          <a:xfrm>
            <a:off x="6080485"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AE44C32A-C16F-42D7-9026-6057159C14A1}"/>
              </a:ext>
            </a:extLst>
          </p:cNvPr>
          <p:cNvSpPr txBox="1"/>
          <p:nvPr/>
        </p:nvSpPr>
        <p:spPr bwMode="gray">
          <a:xfrm>
            <a:off x="6355250"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71A14434-CC13-45BE-9603-D350C0AF4E9A}"/>
              </a:ext>
            </a:extLst>
          </p:cNvPr>
          <p:cNvSpPr txBox="1"/>
          <p:nvPr/>
        </p:nvSpPr>
        <p:spPr bwMode="gray">
          <a:xfrm>
            <a:off x="8230138" y="39875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3" name="任意多边形: 形状 32">
            <a:extLst>
              <a:ext uri="{FF2B5EF4-FFF2-40B4-BE49-F238E27FC236}">
                <a16:creationId xmlns="" xmlns:a16="http://schemas.microsoft.com/office/drawing/2014/main" id="{699B83DC-D571-4403-865D-74D8B7B5C153}"/>
              </a:ext>
            </a:extLst>
          </p:cNvPr>
          <p:cNvSpPr/>
          <p:nvPr/>
        </p:nvSpPr>
        <p:spPr bwMode="gray">
          <a:xfrm>
            <a:off x="2682215" y="3381675"/>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D025F4DB-2537-4852-B596-6013973FFA2C}"/>
              </a:ext>
            </a:extLst>
          </p:cNvPr>
          <p:cNvSpPr txBox="1"/>
          <p:nvPr/>
        </p:nvSpPr>
        <p:spPr bwMode="gray">
          <a:xfrm>
            <a:off x="8080156" y="548638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36" name="图片 35">
            <a:extLst>
              <a:ext uri="{FF2B5EF4-FFF2-40B4-BE49-F238E27FC236}">
                <a16:creationId xmlns="" xmlns:a16="http://schemas.microsoft.com/office/drawing/2014/main" id="{B8B568AE-21F9-4FB7-BE83-446FDADE555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299464"/>
            <a:ext cx="540000" cy="442800"/>
          </a:xfrm>
          <a:prstGeom prst="rect">
            <a:avLst/>
          </a:prstGeom>
        </p:spPr>
      </p:pic>
      <p:cxnSp>
        <p:nvCxnSpPr>
          <p:cNvPr id="37" name="直接连接符 36">
            <a:extLst>
              <a:ext uri="{FF2B5EF4-FFF2-40B4-BE49-F238E27FC236}">
                <a16:creationId xmlns="" xmlns:a16="http://schemas.microsoft.com/office/drawing/2014/main" id="{D1E99988-27EE-498D-A1C9-660CD056D656}"/>
              </a:ext>
            </a:extLst>
          </p:cNvPr>
          <p:cNvCxnSpPr>
            <a:cxnSpLocks/>
            <a:stCxn id="36" idx="3"/>
            <a:endCxn id="16" idx="1"/>
          </p:cNvCxnSpPr>
          <p:nvPr/>
        </p:nvCxnSpPr>
        <p:spPr bwMode="gray">
          <a:xfrm>
            <a:off x="1690820" y="4520864"/>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606855A1-8BFA-4004-9712-418638863224}"/>
              </a:ext>
            </a:extLst>
          </p:cNvPr>
          <p:cNvSpPr txBox="1"/>
          <p:nvPr/>
        </p:nvSpPr>
        <p:spPr bwMode="gray">
          <a:xfrm>
            <a:off x="1176050"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9" name="文本框 38">
            <a:extLst>
              <a:ext uri="{FF2B5EF4-FFF2-40B4-BE49-F238E27FC236}">
                <a16:creationId xmlns="" xmlns:a16="http://schemas.microsoft.com/office/drawing/2014/main" id="{8A13712A-A47E-4D4A-B7F1-5A6F6D61DAE0}"/>
              </a:ext>
            </a:extLst>
          </p:cNvPr>
          <p:cNvSpPr txBox="1"/>
          <p:nvPr/>
        </p:nvSpPr>
        <p:spPr bwMode="gray">
          <a:xfrm>
            <a:off x="9641856" y="474226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0" name="文本框 39">
            <a:extLst>
              <a:ext uri="{FF2B5EF4-FFF2-40B4-BE49-F238E27FC236}">
                <a16:creationId xmlns="" xmlns:a16="http://schemas.microsoft.com/office/drawing/2014/main" id="{458E2F14-2908-4BF9-A4F7-F84645727EE2}"/>
              </a:ext>
            </a:extLst>
          </p:cNvPr>
          <p:cNvSpPr txBox="1"/>
          <p:nvPr/>
        </p:nvSpPr>
        <p:spPr bwMode="gray">
          <a:xfrm>
            <a:off x="4921699" y="3091094"/>
            <a:ext cx="1498178" cy="307777"/>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a:t>
            </a:r>
          </a:p>
        </p:txBody>
      </p:sp>
      <p:grpSp>
        <p:nvGrpSpPr>
          <p:cNvPr id="46" name="组合 45">
            <a:extLst>
              <a:ext uri="{FF2B5EF4-FFF2-40B4-BE49-F238E27FC236}">
                <a16:creationId xmlns="" xmlns:a16="http://schemas.microsoft.com/office/drawing/2014/main" id="{B6A22CE0-DC50-4458-9AAA-732BECEC56DE}"/>
              </a:ext>
            </a:extLst>
          </p:cNvPr>
          <p:cNvGrpSpPr/>
          <p:nvPr/>
        </p:nvGrpSpPr>
        <p:grpSpPr bwMode="gray">
          <a:xfrm>
            <a:off x="8142296" y="3714369"/>
            <a:ext cx="288000" cy="288000"/>
            <a:chOff x="856677" y="2615810"/>
            <a:chExt cx="288000" cy="288000"/>
          </a:xfrm>
        </p:grpSpPr>
        <p:sp>
          <p:nvSpPr>
            <p:cNvPr id="47" name="椭圆 46">
              <a:extLst>
                <a:ext uri="{FF2B5EF4-FFF2-40B4-BE49-F238E27FC236}">
                  <a16:creationId xmlns="" xmlns:a16="http://schemas.microsoft.com/office/drawing/2014/main" id="{940CD2ED-A9A1-4D59-B482-69D76479369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 xmlns:a16="http://schemas.microsoft.com/office/drawing/2014/main" id="{A9EA8FFD-B11E-445F-BCBA-1548800122D6}"/>
                </a:ext>
              </a:extLst>
            </p:cNvPr>
            <p:cNvGrpSpPr/>
            <p:nvPr/>
          </p:nvGrpSpPr>
          <p:grpSpPr bwMode="gray">
            <a:xfrm>
              <a:off x="923444" y="2692175"/>
              <a:ext cx="144003" cy="144001"/>
              <a:chOff x="898850" y="2657984"/>
              <a:chExt cx="203651" cy="203650"/>
            </a:xfrm>
          </p:grpSpPr>
          <p:cxnSp>
            <p:nvCxnSpPr>
              <p:cNvPr id="49" name="直接连接符 48">
                <a:extLst>
                  <a:ext uri="{FF2B5EF4-FFF2-40B4-BE49-F238E27FC236}">
                    <a16:creationId xmlns="" xmlns:a16="http://schemas.microsoft.com/office/drawing/2014/main" id="{B64D3D03-27AD-44C6-B949-BDB9BACE1238}"/>
                  </a:ext>
                </a:extLst>
              </p:cNvPr>
              <p:cNvCxnSpPr>
                <a:stCxn id="47" idx="3"/>
                <a:endCxn id="47"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0" name="直接连接符 49">
                <a:extLst>
                  <a:ext uri="{FF2B5EF4-FFF2-40B4-BE49-F238E27FC236}">
                    <a16:creationId xmlns="" xmlns:a16="http://schemas.microsoft.com/office/drawing/2014/main" id="{5C0480EB-65D8-4F09-9EDD-8E648DA5E7F8}"/>
                  </a:ext>
                </a:extLst>
              </p:cNvPr>
              <p:cNvCxnSpPr>
                <a:stCxn id="47" idx="1"/>
                <a:endCxn id="47"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1" name="文本框 50">
            <a:extLst>
              <a:ext uri="{FF2B5EF4-FFF2-40B4-BE49-F238E27FC236}">
                <a16:creationId xmlns="" xmlns:a16="http://schemas.microsoft.com/office/drawing/2014/main" id="{6B7A38AD-DABD-431E-8107-E9D929B00C25}"/>
              </a:ext>
            </a:extLst>
          </p:cNvPr>
          <p:cNvSpPr txBox="1"/>
          <p:nvPr/>
        </p:nvSpPr>
        <p:spPr bwMode="gray">
          <a:xfrm>
            <a:off x="4860042" y="5501776"/>
            <a:ext cx="1498178" cy="307777"/>
          </a:xfrm>
          <a:prstGeom prst="rect">
            <a:avLst/>
          </a:prstGeom>
          <a:noFill/>
        </p:spPr>
        <p:txBody>
          <a:bodyPr wrap="square" rtlCol="0">
            <a:noAutofit/>
          </a:bodyPr>
          <a:lstStyle/>
          <a:p>
            <a:pPr fontAlgn="ctr"/>
            <a:r>
              <a:rPr lang="en-US" sz="1400" b="1" dirty="0">
                <a:solidFill>
                  <a:srgbClr val="81C15F"/>
                </a:solidFill>
                <a:latin typeface="Huawei Sans" panose="020C0503030203020204" pitchFamily="34" charset="0"/>
                <a:ea typeface="方正兰亭黑简体" panose="02000000000000000000" pitchFamily="2" charset="-122"/>
                <a:sym typeface="Huawei Sans" panose="020C0503030203020204" pitchFamily="34" charset="0"/>
              </a:rPr>
              <a:t>Backup path</a:t>
            </a:r>
          </a:p>
        </p:txBody>
      </p:sp>
      <p:sp>
        <p:nvSpPr>
          <p:cNvPr id="52" name="任意多边形: 形状 51">
            <a:extLst>
              <a:ext uri="{FF2B5EF4-FFF2-40B4-BE49-F238E27FC236}">
                <a16:creationId xmlns="" xmlns:a16="http://schemas.microsoft.com/office/drawing/2014/main" id="{AB3CDC6C-6D1F-4851-B75C-5288B9AB09CB}"/>
              </a:ext>
            </a:extLst>
          </p:cNvPr>
          <p:cNvSpPr/>
          <p:nvPr/>
        </p:nvSpPr>
        <p:spPr bwMode="gray">
          <a:xfrm>
            <a:off x="2955992" y="4045314"/>
            <a:ext cx="5306278" cy="1124219"/>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a:extLst>
              <a:ext uri="{FF2B5EF4-FFF2-40B4-BE49-F238E27FC236}">
                <a16:creationId xmlns="" xmlns:a16="http://schemas.microsoft.com/office/drawing/2014/main" id="{6D6D48C1-1A33-4805-984C-FF92C60C4F44}"/>
              </a:ext>
            </a:extLst>
          </p:cNvPr>
          <p:cNvGrpSpPr/>
          <p:nvPr/>
        </p:nvGrpSpPr>
        <p:grpSpPr bwMode="gray">
          <a:xfrm>
            <a:off x="3287746" y="4272984"/>
            <a:ext cx="4788268" cy="307777"/>
            <a:chOff x="3276654" y="4326410"/>
            <a:chExt cx="4788268" cy="307777"/>
          </a:xfrm>
        </p:grpSpPr>
        <p:sp>
          <p:nvSpPr>
            <p:cNvPr id="53" name="Can 9">
              <a:extLst>
                <a:ext uri="{FF2B5EF4-FFF2-40B4-BE49-F238E27FC236}">
                  <a16:creationId xmlns="" xmlns:a16="http://schemas.microsoft.com/office/drawing/2014/main" id="{61231283-F3E3-4CAF-B91D-2833CB85ACA0}"/>
                </a:ext>
              </a:extLst>
            </p:cNvPr>
            <p:cNvSpPr/>
            <p:nvPr/>
          </p:nvSpPr>
          <p:spPr bwMode="gray">
            <a:xfrm rot="5400000">
              <a:off x="5545331" y="2078900"/>
              <a:ext cx="250914" cy="4788268"/>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 xmlns:a16="http://schemas.microsoft.com/office/drawing/2014/main" id="{26DC773D-0950-4ED5-8888-24E4D21638D9}"/>
                </a:ext>
              </a:extLst>
            </p:cNvPr>
            <p:cNvSpPr/>
            <p:nvPr/>
          </p:nvSpPr>
          <p:spPr bwMode="gray">
            <a:xfrm>
              <a:off x="4765196" y="4326410"/>
              <a:ext cx="2367237"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TE tunnel</a:t>
              </a:r>
            </a:p>
          </p:txBody>
        </p:sp>
      </p:grpSp>
      <p:pic>
        <p:nvPicPr>
          <p:cNvPr id="16" name="图片 15">
            <a:extLst>
              <a:ext uri="{FF2B5EF4-FFF2-40B4-BE49-F238E27FC236}">
                <a16:creationId xmlns="" xmlns:a16="http://schemas.microsoft.com/office/drawing/2014/main" id="{FA69395B-3B4A-4E9D-963F-DE41DFCDDB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299464"/>
            <a:ext cx="540000" cy="442800"/>
          </a:xfrm>
          <a:prstGeom prst="rect">
            <a:avLst/>
          </a:prstGeom>
        </p:spPr>
      </p:pic>
    </p:spTree>
    <p:extLst>
      <p:ext uri="{BB962C8B-B14F-4D97-AF65-F5344CB8AC3E}">
        <p14:creationId xmlns:p14="http://schemas.microsoft.com/office/powerpoint/2010/main" val="24833049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8A28554-B594-40CA-B173-9E4BFD6B7843}"/>
              </a:ext>
            </a:extLst>
          </p:cNvPr>
          <p:cNvSpPr>
            <a:spLocks noGrp="1"/>
          </p:cNvSpPr>
          <p:nvPr>
            <p:ph type="title"/>
          </p:nvPr>
        </p:nvSpPr>
        <p:spPr bwMode="gray"/>
        <p:txBody>
          <a:bodyPr/>
          <a:lstStyle/>
          <a:p>
            <a:r>
              <a:rPr lang="en-US"/>
              <a:t>VPN FRR</a:t>
            </a:r>
            <a:endParaRPr lang="en-US" dirty="0"/>
          </a:p>
        </p:txBody>
      </p:sp>
      <p:sp>
        <p:nvSpPr>
          <p:cNvPr id="3" name="文本占位符 2">
            <a:extLst>
              <a:ext uri="{FF2B5EF4-FFF2-40B4-BE49-F238E27FC236}">
                <a16:creationId xmlns="" xmlns:a16="http://schemas.microsoft.com/office/drawing/2014/main" id="{6C9F4F9B-44D0-4681-B1BF-CCA2B2187FB1}"/>
              </a:ext>
            </a:extLst>
          </p:cNvPr>
          <p:cNvSpPr>
            <a:spLocks noGrp="1"/>
          </p:cNvSpPr>
          <p:nvPr>
            <p:ph type="body" sz="quarter" idx="10"/>
          </p:nvPr>
        </p:nvSpPr>
        <p:spPr bwMode="gray"/>
        <p:txBody>
          <a:bodyPr/>
          <a:lstStyle/>
          <a:p>
            <a:r>
              <a:rPr lang="en-US" sz="1800">
                <a:sym typeface="Huawei Sans" panose="020C0503030203020204" pitchFamily="34" charset="0"/>
              </a:rPr>
              <a:t>VPN FRR sets the primary and backup forwarding paths pointing to the active and standby PEs on the remote PE in advance. It works with fast PE fault detection to accelerate fault-triggered E2E service convergence in scenarios where a CE is dual-homed to two PEs.</a:t>
            </a:r>
          </a:p>
          <a:p>
            <a:endParaRPr lang="en-US" altLang="zh-CN" sz="1800" dirty="0">
              <a:sym typeface="Huawei Sans" panose="020C0503030203020204" pitchFamily="34" charset="0"/>
            </a:endParaRPr>
          </a:p>
        </p:txBody>
      </p:sp>
      <p:cxnSp>
        <p:nvCxnSpPr>
          <p:cNvPr id="4" name="直接连接符 3">
            <a:extLst>
              <a:ext uri="{FF2B5EF4-FFF2-40B4-BE49-F238E27FC236}">
                <a16:creationId xmlns="" xmlns:a16="http://schemas.microsoft.com/office/drawing/2014/main" id="{A168B75F-2C09-46F0-A331-BF5B5B40AA52}"/>
              </a:ext>
            </a:extLst>
          </p:cNvPr>
          <p:cNvCxnSpPr>
            <a:cxnSpLocks/>
            <a:stCxn id="14" idx="3"/>
          </p:cNvCxnSpPr>
          <p:nvPr/>
        </p:nvCxnSpPr>
        <p:spPr bwMode="gray">
          <a:xfrm>
            <a:off x="8524938" y="3866448"/>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317EC2B5-18A1-4862-A5FE-1DC665DBEC7B}"/>
              </a:ext>
            </a:extLst>
          </p:cNvPr>
          <p:cNvCxnSpPr>
            <a:cxnSpLocks/>
            <a:stCxn id="15" idx="3"/>
          </p:cNvCxnSpPr>
          <p:nvPr/>
        </p:nvCxnSpPr>
        <p:spPr bwMode="gray">
          <a:xfrm flipV="1">
            <a:off x="8524938" y="4603989"/>
            <a:ext cx="140454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954A6281-81F1-49EF-B426-DCEC79426344}"/>
              </a:ext>
            </a:extLst>
          </p:cNvPr>
          <p:cNvCxnSpPr>
            <a:cxnSpLocks/>
            <a:stCxn id="10" idx="1"/>
            <a:endCxn id="14" idx="1"/>
          </p:cNvCxnSpPr>
          <p:nvPr/>
        </p:nvCxnSpPr>
        <p:spPr bwMode="gray">
          <a:xfrm>
            <a:off x="4095844" y="38664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F9BA8B59-ACF7-4D9E-B863-8064D75A4D49}"/>
              </a:ext>
            </a:extLst>
          </p:cNvPr>
          <p:cNvCxnSpPr>
            <a:cxnSpLocks/>
            <a:stCxn id="11" idx="1"/>
            <a:endCxn id="15" idx="1"/>
          </p:cNvCxnSpPr>
          <p:nvPr/>
        </p:nvCxnSpPr>
        <p:spPr bwMode="gray">
          <a:xfrm>
            <a:off x="4095844" y="53415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D2ED4D7C-E0F2-44E8-BD9E-71C520F73B8F}"/>
              </a:ext>
            </a:extLst>
          </p:cNvPr>
          <p:cNvCxnSpPr>
            <a:cxnSpLocks/>
            <a:endCxn id="11" idx="1"/>
          </p:cNvCxnSpPr>
          <p:nvPr/>
        </p:nvCxnSpPr>
        <p:spPr bwMode="gray">
          <a:xfrm>
            <a:off x="2753318" y="46039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C666C24D-8F9C-4E0A-8F5E-6708F759A2DF}"/>
              </a:ext>
            </a:extLst>
          </p:cNvPr>
          <p:cNvCxnSpPr>
            <a:cxnSpLocks/>
            <a:endCxn id="10" idx="1"/>
          </p:cNvCxnSpPr>
          <p:nvPr/>
        </p:nvCxnSpPr>
        <p:spPr bwMode="gray">
          <a:xfrm flipV="1">
            <a:off x="2753318" y="38664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 xmlns:a16="http://schemas.microsoft.com/office/drawing/2014/main" id="{D5CD9061-57EE-4096-94D2-7AD7DFDA78F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120130"/>
            <a:ext cx="540000" cy="442800"/>
          </a:xfrm>
          <a:prstGeom prst="rect">
            <a:avLst/>
          </a:prstGeom>
        </p:spPr>
      </p:pic>
      <p:pic>
        <p:nvPicPr>
          <p:cNvPr id="12" name="图片 11">
            <a:extLst>
              <a:ext uri="{FF2B5EF4-FFF2-40B4-BE49-F238E27FC236}">
                <a16:creationId xmlns="" xmlns:a16="http://schemas.microsoft.com/office/drawing/2014/main" id="{7F556BCD-44C1-4E4A-AF52-40A5F2513B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645048"/>
            <a:ext cx="540000" cy="442800"/>
          </a:xfrm>
          <a:prstGeom prst="rect">
            <a:avLst/>
          </a:prstGeom>
        </p:spPr>
      </p:pic>
      <p:pic>
        <p:nvPicPr>
          <p:cNvPr id="13" name="图片 12">
            <a:extLst>
              <a:ext uri="{FF2B5EF4-FFF2-40B4-BE49-F238E27FC236}">
                <a16:creationId xmlns="" xmlns:a16="http://schemas.microsoft.com/office/drawing/2014/main" id="{A5CB8673-A8F3-466B-925D-FAC0E7BAF7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120130"/>
            <a:ext cx="540000" cy="442800"/>
          </a:xfrm>
          <a:prstGeom prst="rect">
            <a:avLst/>
          </a:prstGeom>
        </p:spPr>
      </p:pic>
      <p:pic>
        <p:nvPicPr>
          <p:cNvPr id="14" name="图片 13">
            <a:extLst>
              <a:ext uri="{FF2B5EF4-FFF2-40B4-BE49-F238E27FC236}">
                <a16:creationId xmlns="" xmlns:a16="http://schemas.microsoft.com/office/drawing/2014/main" id="{A1FACC77-819C-4415-8CD7-F1D8B7E860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645048"/>
            <a:ext cx="540000" cy="442800"/>
          </a:xfrm>
          <a:prstGeom prst="rect">
            <a:avLst/>
          </a:prstGeom>
        </p:spPr>
      </p:pic>
      <p:pic>
        <p:nvPicPr>
          <p:cNvPr id="15" name="图片 14">
            <a:extLst>
              <a:ext uri="{FF2B5EF4-FFF2-40B4-BE49-F238E27FC236}">
                <a16:creationId xmlns="" xmlns:a16="http://schemas.microsoft.com/office/drawing/2014/main" id="{3DFC2ED1-D330-44A5-A9EE-832C37D2857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120130"/>
            <a:ext cx="540000" cy="442800"/>
          </a:xfrm>
          <a:prstGeom prst="rect">
            <a:avLst/>
          </a:prstGeom>
        </p:spPr>
      </p:pic>
      <p:pic>
        <p:nvPicPr>
          <p:cNvPr id="17" name="图片 16">
            <a:extLst>
              <a:ext uri="{FF2B5EF4-FFF2-40B4-BE49-F238E27FC236}">
                <a16:creationId xmlns="" xmlns:a16="http://schemas.microsoft.com/office/drawing/2014/main" id="{78EFF3B6-6573-46A0-9C55-A43CE3F5F15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38199" y="4382589"/>
            <a:ext cx="540000" cy="442800"/>
          </a:xfrm>
          <a:prstGeom prst="rect">
            <a:avLst/>
          </a:prstGeom>
        </p:spPr>
      </p:pic>
      <p:cxnSp>
        <p:nvCxnSpPr>
          <p:cNvPr id="18" name="直接连接符 17">
            <a:extLst>
              <a:ext uri="{FF2B5EF4-FFF2-40B4-BE49-F238E27FC236}">
                <a16:creationId xmlns="" xmlns:a16="http://schemas.microsoft.com/office/drawing/2014/main" id="{4C560D71-7611-4826-A927-DA58108A4429}"/>
              </a:ext>
            </a:extLst>
          </p:cNvPr>
          <p:cNvCxnSpPr>
            <a:cxnSpLocks/>
            <a:stCxn id="10" idx="2"/>
            <a:endCxn id="11" idx="0"/>
          </p:cNvCxnSpPr>
          <p:nvPr/>
        </p:nvCxnSpPr>
        <p:spPr bwMode="gray">
          <a:xfrm>
            <a:off x="4365844"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010D15F8-99A4-4546-8A38-F9865D11B81B}"/>
              </a:ext>
            </a:extLst>
          </p:cNvPr>
          <p:cNvCxnSpPr>
            <a:cxnSpLocks/>
          </p:cNvCxnSpPr>
          <p:nvPr/>
        </p:nvCxnSpPr>
        <p:spPr bwMode="gray">
          <a:xfrm>
            <a:off x="6310391"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4C002CD-0C12-4810-8430-16E7E2C4EA0E}"/>
              </a:ext>
            </a:extLst>
          </p:cNvPr>
          <p:cNvCxnSpPr>
            <a:cxnSpLocks/>
          </p:cNvCxnSpPr>
          <p:nvPr/>
        </p:nvCxnSpPr>
        <p:spPr bwMode="gray">
          <a:xfrm>
            <a:off x="8254938" y="40878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9B661089-EABC-4F40-8CD2-1187EE706A8A}"/>
              </a:ext>
            </a:extLst>
          </p:cNvPr>
          <p:cNvSpPr txBox="1"/>
          <p:nvPr/>
        </p:nvSpPr>
        <p:spPr bwMode="gray">
          <a:xfrm>
            <a:off x="2518032"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3565128C-6B19-427E-AEFE-41595DB04DB7}"/>
              </a:ext>
            </a:extLst>
          </p:cNvPr>
          <p:cNvSpPr txBox="1"/>
          <p:nvPr/>
        </p:nvSpPr>
        <p:spPr bwMode="gray">
          <a:xfrm>
            <a:off x="4424470" y="40921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09B82546-E9BF-4575-946C-89AA2D59CAF2}"/>
              </a:ext>
            </a:extLst>
          </p:cNvPr>
          <p:cNvSpPr txBox="1"/>
          <p:nvPr/>
        </p:nvSpPr>
        <p:spPr bwMode="gray">
          <a:xfrm>
            <a:off x="4150679" y="55695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1CE1CF13-5141-46DD-BC51-D79F7B6C4016}"/>
              </a:ext>
            </a:extLst>
          </p:cNvPr>
          <p:cNvSpPr txBox="1"/>
          <p:nvPr/>
        </p:nvSpPr>
        <p:spPr bwMode="gray">
          <a:xfrm>
            <a:off x="6080485" y="56266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3862806D-41B1-4793-BD0D-6EBEBE9D07CE}"/>
              </a:ext>
            </a:extLst>
          </p:cNvPr>
          <p:cNvSpPr txBox="1"/>
          <p:nvPr/>
        </p:nvSpPr>
        <p:spPr bwMode="gray">
          <a:xfrm>
            <a:off x="6355250" y="40706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643AC35C-6E15-4746-9176-EEA8FEF83748}"/>
              </a:ext>
            </a:extLst>
          </p:cNvPr>
          <p:cNvSpPr txBox="1"/>
          <p:nvPr/>
        </p:nvSpPr>
        <p:spPr bwMode="gray">
          <a:xfrm>
            <a:off x="8230138" y="40706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3" name="任意多边形: 形状 32">
            <a:extLst>
              <a:ext uri="{FF2B5EF4-FFF2-40B4-BE49-F238E27FC236}">
                <a16:creationId xmlns="" xmlns:a16="http://schemas.microsoft.com/office/drawing/2014/main" id="{921EF7A9-5AC5-4D4E-BAB1-2C0A11C3A223}"/>
              </a:ext>
            </a:extLst>
          </p:cNvPr>
          <p:cNvSpPr/>
          <p:nvPr/>
        </p:nvSpPr>
        <p:spPr bwMode="gray">
          <a:xfrm>
            <a:off x="2861139" y="34678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 xmlns:a16="http://schemas.microsoft.com/office/drawing/2014/main" id="{B3486884-866B-4446-93A1-032774F5939B}"/>
              </a:ext>
            </a:extLst>
          </p:cNvPr>
          <p:cNvSpPr txBox="1"/>
          <p:nvPr/>
        </p:nvSpPr>
        <p:spPr bwMode="gray">
          <a:xfrm>
            <a:off x="8080156" y="55695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36" name="图片 35">
            <a:extLst>
              <a:ext uri="{FF2B5EF4-FFF2-40B4-BE49-F238E27FC236}">
                <a16:creationId xmlns="" xmlns:a16="http://schemas.microsoft.com/office/drawing/2014/main" id="{4F2CF5D1-F7C4-46A5-B8E5-4BB1AB6DD34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382589"/>
            <a:ext cx="540000" cy="442800"/>
          </a:xfrm>
          <a:prstGeom prst="rect">
            <a:avLst/>
          </a:prstGeom>
        </p:spPr>
      </p:pic>
      <p:cxnSp>
        <p:nvCxnSpPr>
          <p:cNvPr id="37" name="直接连接符 36">
            <a:extLst>
              <a:ext uri="{FF2B5EF4-FFF2-40B4-BE49-F238E27FC236}">
                <a16:creationId xmlns="" xmlns:a16="http://schemas.microsoft.com/office/drawing/2014/main" id="{AEAC485E-C7CA-442D-AD7D-85DBEF7A3B65}"/>
              </a:ext>
            </a:extLst>
          </p:cNvPr>
          <p:cNvCxnSpPr>
            <a:cxnSpLocks/>
            <a:stCxn id="36" idx="3"/>
            <a:endCxn id="16" idx="1"/>
          </p:cNvCxnSpPr>
          <p:nvPr/>
        </p:nvCxnSpPr>
        <p:spPr bwMode="gray">
          <a:xfrm>
            <a:off x="1690820" y="4603989"/>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76227B29-9C7E-4CDB-B861-21A549624407}"/>
              </a:ext>
            </a:extLst>
          </p:cNvPr>
          <p:cNvSpPr txBox="1"/>
          <p:nvPr/>
        </p:nvSpPr>
        <p:spPr bwMode="gray">
          <a:xfrm>
            <a:off x="1176050"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9" name="文本框 38">
            <a:extLst>
              <a:ext uri="{FF2B5EF4-FFF2-40B4-BE49-F238E27FC236}">
                <a16:creationId xmlns="" xmlns:a16="http://schemas.microsoft.com/office/drawing/2014/main" id="{F5470C79-818F-40F7-BAC0-A4CB00298BB0}"/>
              </a:ext>
            </a:extLst>
          </p:cNvPr>
          <p:cNvSpPr txBox="1"/>
          <p:nvPr/>
        </p:nvSpPr>
        <p:spPr bwMode="gray">
          <a:xfrm>
            <a:off x="9641856" y="48253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0" name="文本框 39">
            <a:extLst>
              <a:ext uri="{FF2B5EF4-FFF2-40B4-BE49-F238E27FC236}">
                <a16:creationId xmlns="" xmlns:a16="http://schemas.microsoft.com/office/drawing/2014/main" id="{BBD39845-27AB-4FD1-99B3-1BC7C6186CC9}"/>
              </a:ext>
            </a:extLst>
          </p:cNvPr>
          <p:cNvSpPr txBox="1"/>
          <p:nvPr/>
        </p:nvSpPr>
        <p:spPr bwMode="gray">
          <a:xfrm>
            <a:off x="4708156" y="4591420"/>
            <a:ext cx="1498178" cy="523220"/>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41" name="文本框 40">
            <a:extLst>
              <a:ext uri="{FF2B5EF4-FFF2-40B4-BE49-F238E27FC236}">
                <a16:creationId xmlns="" xmlns:a16="http://schemas.microsoft.com/office/drawing/2014/main" id="{27B1C70C-AECF-416C-A7CB-F9D96270E40F}"/>
              </a:ext>
            </a:extLst>
          </p:cNvPr>
          <p:cNvSpPr txBox="1"/>
          <p:nvPr/>
        </p:nvSpPr>
        <p:spPr bwMode="gray">
          <a:xfrm>
            <a:off x="4675599" y="3096244"/>
            <a:ext cx="1498178" cy="523220"/>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grpSp>
        <p:nvGrpSpPr>
          <p:cNvPr id="42" name="组合 41">
            <a:extLst>
              <a:ext uri="{FF2B5EF4-FFF2-40B4-BE49-F238E27FC236}">
                <a16:creationId xmlns="" xmlns:a16="http://schemas.microsoft.com/office/drawing/2014/main" id="{DF75BF7D-7D00-42BC-9AD8-2DEBF860866A}"/>
              </a:ext>
            </a:extLst>
          </p:cNvPr>
          <p:cNvGrpSpPr/>
          <p:nvPr/>
        </p:nvGrpSpPr>
        <p:grpSpPr bwMode="gray">
          <a:xfrm>
            <a:off x="8142296" y="3797494"/>
            <a:ext cx="288000" cy="288000"/>
            <a:chOff x="856677" y="2615810"/>
            <a:chExt cx="288000" cy="288000"/>
          </a:xfrm>
        </p:grpSpPr>
        <p:sp>
          <p:nvSpPr>
            <p:cNvPr id="43" name="椭圆 42">
              <a:extLst>
                <a:ext uri="{FF2B5EF4-FFF2-40B4-BE49-F238E27FC236}">
                  <a16:creationId xmlns="" xmlns:a16="http://schemas.microsoft.com/office/drawing/2014/main" id="{60065F17-D500-40FC-8ABA-B8E8089D6B82}"/>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 xmlns:a16="http://schemas.microsoft.com/office/drawing/2014/main" id="{D70D8439-F608-4D83-8DF8-42E0A9072F38}"/>
                </a:ext>
              </a:extLst>
            </p:cNvPr>
            <p:cNvGrpSpPr/>
            <p:nvPr/>
          </p:nvGrpSpPr>
          <p:grpSpPr bwMode="gray">
            <a:xfrm>
              <a:off x="923444" y="2692175"/>
              <a:ext cx="144003" cy="144001"/>
              <a:chOff x="898850" y="2657984"/>
              <a:chExt cx="203651" cy="203650"/>
            </a:xfrm>
          </p:grpSpPr>
          <p:cxnSp>
            <p:nvCxnSpPr>
              <p:cNvPr id="45" name="直接连接符 44">
                <a:extLst>
                  <a:ext uri="{FF2B5EF4-FFF2-40B4-BE49-F238E27FC236}">
                    <a16:creationId xmlns="" xmlns:a16="http://schemas.microsoft.com/office/drawing/2014/main" id="{FBACA858-CAD9-4C0F-B994-8F688827C47A}"/>
                  </a:ext>
                </a:extLst>
              </p:cNvPr>
              <p:cNvCxnSpPr>
                <a:stCxn id="43" idx="3"/>
                <a:endCxn id="4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6" name="直接连接符 45">
                <a:extLst>
                  <a:ext uri="{FF2B5EF4-FFF2-40B4-BE49-F238E27FC236}">
                    <a16:creationId xmlns="" xmlns:a16="http://schemas.microsoft.com/office/drawing/2014/main" id="{4C060A62-99F8-46DA-AB9D-91270A85CAA2}"/>
                  </a:ext>
                </a:extLst>
              </p:cNvPr>
              <p:cNvCxnSpPr>
                <a:stCxn id="43" idx="1"/>
                <a:endCxn id="4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7" name="任意多边形: 形状 46">
            <a:extLst>
              <a:ext uri="{FF2B5EF4-FFF2-40B4-BE49-F238E27FC236}">
                <a16:creationId xmlns="" xmlns:a16="http://schemas.microsoft.com/office/drawing/2014/main" id="{2C472459-F254-46C0-A373-CA73BA42B7D0}"/>
              </a:ext>
            </a:extLst>
          </p:cNvPr>
          <p:cNvSpPr/>
          <p:nvPr/>
        </p:nvSpPr>
        <p:spPr bwMode="gray">
          <a:xfrm>
            <a:off x="2885705" y="4902527"/>
            <a:ext cx="5939934" cy="785579"/>
          </a:xfrm>
          <a:custGeom>
            <a:avLst/>
            <a:gdLst>
              <a:gd name="connsiteX0" fmla="*/ 0 w 5320145"/>
              <a:gd name="connsiteY0" fmla="*/ 0 h 785578"/>
              <a:gd name="connsiteX1" fmla="*/ 1484415 w 5320145"/>
              <a:gd name="connsiteY1" fmla="*/ 688769 h 785578"/>
              <a:gd name="connsiteX2" fmla="*/ 3443844 w 5320145"/>
              <a:gd name="connsiteY2" fmla="*/ 783772 h 785578"/>
              <a:gd name="connsiteX3" fmla="*/ 5320145 w 5320145"/>
              <a:gd name="connsiteY3" fmla="*/ 724395 h 785578"/>
              <a:gd name="connsiteX0" fmla="*/ 0 w 5394599"/>
              <a:gd name="connsiteY0" fmla="*/ 0 h 785578"/>
              <a:gd name="connsiteX1" fmla="*/ 1484415 w 5394599"/>
              <a:gd name="connsiteY1" fmla="*/ 688769 h 785578"/>
              <a:gd name="connsiteX2" fmla="*/ 3443844 w 5394599"/>
              <a:gd name="connsiteY2" fmla="*/ 783772 h 785578"/>
              <a:gd name="connsiteX3" fmla="*/ 5394599 w 5394599"/>
              <a:gd name="connsiteY3" fmla="*/ 593767 h 785578"/>
              <a:gd name="connsiteX0" fmla="*/ 0 w 5394599"/>
              <a:gd name="connsiteY0" fmla="*/ 0 h 785579"/>
              <a:gd name="connsiteX1" fmla="*/ 1484415 w 5394599"/>
              <a:gd name="connsiteY1" fmla="*/ 688769 h 785579"/>
              <a:gd name="connsiteX2" fmla="*/ 3443844 w 5394599"/>
              <a:gd name="connsiteY2" fmla="*/ 783772 h 785579"/>
              <a:gd name="connsiteX3" fmla="*/ 5394599 w 5394599"/>
              <a:gd name="connsiteY3" fmla="*/ 593767 h 785579"/>
            </a:gdLst>
            <a:ahLst/>
            <a:cxnLst>
              <a:cxn ang="0">
                <a:pos x="connsiteX0" y="connsiteY0"/>
              </a:cxn>
              <a:cxn ang="0">
                <a:pos x="connsiteX1" y="connsiteY1"/>
              </a:cxn>
              <a:cxn ang="0">
                <a:pos x="connsiteX2" y="connsiteY2"/>
              </a:cxn>
              <a:cxn ang="0">
                <a:pos x="connsiteX3" y="connsiteY3"/>
              </a:cxn>
            </a:cxnLst>
            <a:rect l="l" t="t" r="r" b="b"/>
            <a:pathLst>
              <a:path w="5394599" h="785579">
                <a:moveTo>
                  <a:pt x="0" y="0"/>
                </a:moveTo>
                <a:cubicBezTo>
                  <a:pt x="455220" y="279070"/>
                  <a:pt x="910441" y="558140"/>
                  <a:pt x="1484415" y="688769"/>
                </a:cubicBezTo>
                <a:cubicBezTo>
                  <a:pt x="2058389" y="819398"/>
                  <a:pt x="2804556" y="777834"/>
                  <a:pt x="3443844" y="783772"/>
                </a:cubicBezTo>
                <a:cubicBezTo>
                  <a:pt x="4083132" y="789710"/>
                  <a:pt x="4776092" y="792679"/>
                  <a:pt x="5394599" y="593767"/>
                </a:cubicBezTo>
              </a:path>
            </a:pathLst>
          </a:custGeom>
          <a:noFill/>
          <a:ln w="38100">
            <a:solidFill>
              <a:srgbClr val="81C15F"/>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 xmlns:a16="http://schemas.microsoft.com/office/drawing/2014/main" id="{22AD7404-6BB2-42EC-B19A-89FFC2AD53FA}"/>
              </a:ext>
            </a:extLst>
          </p:cNvPr>
          <p:cNvSpPr txBox="1"/>
          <p:nvPr/>
        </p:nvSpPr>
        <p:spPr bwMode="gray">
          <a:xfrm>
            <a:off x="4457769" y="5896175"/>
            <a:ext cx="4648131" cy="297024"/>
          </a:xfrm>
          <a:prstGeom prst="rect">
            <a:avLst/>
          </a:prstGeom>
          <a:noFill/>
        </p:spPr>
        <p:txBody>
          <a:bodyPr wrap="square" rtlCol="0">
            <a:noAutofit/>
          </a:bodyPr>
          <a:lstStyle/>
          <a:p>
            <a:pPr fontAlgn="ctr"/>
            <a:r>
              <a:rPr lang="en-US" sz="1400" b="1" dirty="0">
                <a:solidFill>
                  <a:srgbClr val="81C15F"/>
                </a:solidFill>
                <a:latin typeface="Huawei Sans" panose="020C0503030203020204" pitchFamily="34" charset="0"/>
                <a:ea typeface="方正兰亭黑简体" panose="02000000000000000000" pitchFamily="2" charset="-122"/>
                <a:sym typeface="Huawei Sans" panose="020C0503030203020204" pitchFamily="34" charset="0"/>
              </a:rPr>
              <a:t>VPN FRR backup path (primary path of tunnel 2)</a:t>
            </a:r>
          </a:p>
        </p:txBody>
      </p:sp>
      <p:grpSp>
        <p:nvGrpSpPr>
          <p:cNvPr id="59" name="组合 58">
            <a:extLst>
              <a:ext uri="{FF2B5EF4-FFF2-40B4-BE49-F238E27FC236}">
                <a16:creationId xmlns="" xmlns:a16="http://schemas.microsoft.com/office/drawing/2014/main" id="{3B569DD3-2FC1-4042-B038-EF816152EBA6}"/>
              </a:ext>
            </a:extLst>
          </p:cNvPr>
          <p:cNvGrpSpPr/>
          <p:nvPr/>
        </p:nvGrpSpPr>
        <p:grpSpPr bwMode="gray">
          <a:xfrm>
            <a:off x="598982" y="2328826"/>
            <a:ext cx="3401518" cy="1394673"/>
            <a:chOff x="1017470" y="2455826"/>
            <a:chExt cx="3401518" cy="1394673"/>
          </a:xfrm>
        </p:grpSpPr>
        <p:sp>
          <p:nvSpPr>
            <p:cNvPr id="58" name="矩形 57">
              <a:extLst>
                <a:ext uri="{FF2B5EF4-FFF2-40B4-BE49-F238E27FC236}">
                  <a16:creationId xmlns="" xmlns:a16="http://schemas.microsoft.com/office/drawing/2014/main" id="{C9950275-761B-4D90-B376-E51066BBEC4B}"/>
                </a:ext>
              </a:extLst>
            </p:cNvPr>
            <p:cNvSpPr/>
            <p:nvPr/>
          </p:nvSpPr>
          <p:spPr bwMode="gray">
            <a:xfrm>
              <a:off x="1035926" y="2455826"/>
              <a:ext cx="3283157" cy="129251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a:extLst>
                <a:ext uri="{FF2B5EF4-FFF2-40B4-BE49-F238E27FC236}">
                  <a16:creationId xmlns="" xmlns:a16="http://schemas.microsoft.com/office/drawing/2014/main" id="{58DF3B24-E52D-442D-9AFF-1A677AE61FC7}"/>
                </a:ext>
              </a:extLst>
            </p:cNvPr>
            <p:cNvGrpSpPr/>
            <p:nvPr/>
          </p:nvGrpSpPr>
          <p:grpSpPr bwMode="gray">
            <a:xfrm>
              <a:off x="1017470" y="2529004"/>
              <a:ext cx="3401518" cy="1321495"/>
              <a:chOff x="1638035" y="2342523"/>
              <a:chExt cx="2996798" cy="1119893"/>
            </a:xfrm>
          </p:grpSpPr>
          <p:sp>
            <p:nvSpPr>
              <p:cNvPr id="50" name="文本框 49">
                <a:extLst>
                  <a:ext uri="{FF2B5EF4-FFF2-40B4-BE49-F238E27FC236}">
                    <a16:creationId xmlns="" xmlns:a16="http://schemas.microsoft.com/office/drawing/2014/main" id="{B7B3348E-B6EE-46CF-A8C8-A9136D5CAEA7}"/>
                  </a:ext>
                </a:extLst>
              </p:cNvPr>
              <p:cNvSpPr txBox="1"/>
              <p:nvPr/>
            </p:nvSpPr>
            <p:spPr bwMode="gray">
              <a:xfrm>
                <a:off x="1638035" y="2516994"/>
                <a:ext cx="850164"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1</a:t>
                </a:r>
              </a:p>
            </p:txBody>
          </p:sp>
          <p:sp>
            <p:nvSpPr>
              <p:cNvPr id="51" name="左大括号 50">
                <a:extLst>
                  <a:ext uri="{FF2B5EF4-FFF2-40B4-BE49-F238E27FC236}">
                    <a16:creationId xmlns="" xmlns:a16="http://schemas.microsoft.com/office/drawing/2014/main" id="{163519D1-A61B-4032-B933-31CCC9ABC256}"/>
                  </a:ext>
                </a:extLst>
              </p:cNvPr>
              <p:cNvSpPr/>
              <p:nvPr/>
            </p:nvSpPr>
            <p:spPr bwMode="gray">
              <a:xfrm>
                <a:off x="2463023" y="2458940"/>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 xmlns:a16="http://schemas.microsoft.com/office/drawing/2014/main" id="{3985D063-95B0-488B-B3E2-D905D188787D}"/>
                  </a:ext>
                </a:extLst>
              </p:cNvPr>
              <p:cNvSpPr txBox="1"/>
              <p:nvPr/>
            </p:nvSpPr>
            <p:spPr bwMode="gray">
              <a:xfrm>
                <a:off x="2637161" y="2342523"/>
                <a:ext cx="1997672"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sp>
            <p:nvSpPr>
              <p:cNvPr id="53" name="文本框 52">
                <a:extLst>
                  <a:ext uri="{FF2B5EF4-FFF2-40B4-BE49-F238E27FC236}">
                    <a16:creationId xmlns="" xmlns:a16="http://schemas.microsoft.com/office/drawing/2014/main" id="{6BE3F205-A8A7-4A59-868E-F191644B7539}"/>
                  </a:ext>
                </a:extLst>
              </p:cNvPr>
              <p:cNvSpPr txBox="1"/>
              <p:nvPr/>
            </p:nvSpPr>
            <p:spPr bwMode="gray">
              <a:xfrm>
                <a:off x="2637161" y="2687162"/>
                <a:ext cx="1997672"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54" name="文本框 53">
                <a:extLst>
                  <a:ext uri="{FF2B5EF4-FFF2-40B4-BE49-F238E27FC236}">
                    <a16:creationId xmlns="" xmlns:a16="http://schemas.microsoft.com/office/drawing/2014/main" id="{D6937849-9FEE-4031-9482-D8BBF1F76BB8}"/>
                  </a:ext>
                </a:extLst>
              </p:cNvPr>
              <p:cNvSpPr txBox="1"/>
              <p:nvPr/>
            </p:nvSpPr>
            <p:spPr bwMode="gray">
              <a:xfrm>
                <a:off x="1649633" y="3012689"/>
                <a:ext cx="880970" cy="260824"/>
              </a:xfrm>
              <a:prstGeom prst="rect">
                <a:avLst/>
              </a:prstGeom>
              <a:noFill/>
            </p:spPr>
            <p:txBody>
              <a:bodyPr wrap="square" rtlCol="0">
                <a:noAutofit/>
              </a:bodyPr>
              <a:lstStyle/>
              <a:p>
                <a:pPr fontAlgn="ctr"/>
                <a:r>
                  <a:rPr lang="en-US" sz="1400" b="1" dirty="0">
                    <a:solidFill>
                      <a:srgbClr val="81C15F"/>
                    </a:solidFill>
                    <a:latin typeface="Huawei Sans" panose="020C0503030203020204" pitchFamily="34" charset="0"/>
                    <a:ea typeface="方正兰亭黑简体" panose="02000000000000000000" pitchFamily="2" charset="-122"/>
                    <a:sym typeface="Huawei Sans" panose="020C0503030203020204" pitchFamily="34" charset="0"/>
                  </a:rPr>
                  <a:t>Tunnel 2</a:t>
                </a:r>
              </a:p>
            </p:txBody>
          </p:sp>
          <p:sp>
            <p:nvSpPr>
              <p:cNvPr id="55" name="文本框 54">
                <a:extLst>
                  <a:ext uri="{FF2B5EF4-FFF2-40B4-BE49-F238E27FC236}">
                    <a16:creationId xmlns="" xmlns:a16="http://schemas.microsoft.com/office/drawing/2014/main" id="{9CA9892A-103E-429C-B73D-49905970A208}"/>
                  </a:ext>
                </a:extLst>
              </p:cNvPr>
              <p:cNvSpPr txBox="1"/>
              <p:nvPr/>
            </p:nvSpPr>
            <p:spPr bwMode="gray">
              <a:xfrm>
                <a:off x="2519400" y="3019016"/>
                <a:ext cx="2107753" cy="443400"/>
              </a:xfrm>
              <a:prstGeom prst="rect">
                <a:avLst/>
              </a:prstGeom>
              <a:noFill/>
            </p:spPr>
            <p:txBody>
              <a:bodyPr wrap="square" rtlCol="0">
                <a:noAutofit/>
              </a:bodyPr>
              <a:lstStyle/>
              <a:p>
                <a:pPr fontAlgn="ctr"/>
                <a:r>
                  <a:rPr lang="en-US" sz="1400" b="1" dirty="0">
                    <a:solidFill>
                      <a:srgbClr val="81C15F"/>
                    </a:solidFill>
                    <a:latin typeface="Huawei Sans" panose="020C0503030203020204" pitchFamily="34" charset="0"/>
                    <a:ea typeface="方正兰亭黑简体" panose="02000000000000000000" pitchFamily="2" charset="-122"/>
                    <a:sym typeface="Huawei Sans" panose="020C0503030203020204" pitchFamily="34" charset="0"/>
                  </a:rPr>
                  <a:t>Primary path of tunnel 2</a:t>
                </a:r>
              </a:p>
            </p:txBody>
          </p:sp>
        </p:grpSp>
      </p:grpSp>
      <p:sp>
        <p:nvSpPr>
          <p:cNvPr id="56" name="任意多边形: 形状 55">
            <a:extLst>
              <a:ext uri="{FF2B5EF4-FFF2-40B4-BE49-F238E27FC236}">
                <a16:creationId xmlns="" xmlns:a16="http://schemas.microsoft.com/office/drawing/2014/main" id="{61A5EA00-54EE-4E0D-99E2-73DF92499179}"/>
              </a:ext>
            </a:extLst>
          </p:cNvPr>
          <p:cNvSpPr/>
          <p:nvPr/>
        </p:nvSpPr>
        <p:spPr bwMode="gray">
          <a:xfrm>
            <a:off x="2955992" y="4045315"/>
            <a:ext cx="5306278" cy="1072786"/>
          </a:xfrm>
          <a:custGeom>
            <a:avLst/>
            <a:gdLst>
              <a:gd name="connsiteX0" fmla="*/ 0 w 5462650"/>
              <a:gd name="connsiteY0" fmla="*/ 736270 h 1343247"/>
              <a:gd name="connsiteX1" fmla="*/ 1448790 w 5462650"/>
              <a:gd name="connsiteY1" fmla="*/ 1199408 h 1343247"/>
              <a:gd name="connsiteX2" fmla="*/ 3491346 w 5462650"/>
              <a:gd name="connsiteY2" fmla="*/ 1270660 h 1343247"/>
              <a:gd name="connsiteX3" fmla="*/ 4001985 w 5462650"/>
              <a:gd name="connsiteY3" fmla="*/ 237507 h 1343247"/>
              <a:gd name="connsiteX4" fmla="*/ 5462650 w 5462650"/>
              <a:gd name="connsiteY4" fmla="*/ 0 h 1343247"/>
              <a:gd name="connsiteX0" fmla="*/ 0 w 5462650"/>
              <a:gd name="connsiteY0" fmla="*/ 736270 h 1306159"/>
              <a:gd name="connsiteX1" fmla="*/ 1448790 w 5462650"/>
              <a:gd name="connsiteY1" fmla="*/ 1199408 h 1306159"/>
              <a:gd name="connsiteX2" fmla="*/ 3530141 w 5462650"/>
              <a:gd name="connsiteY2" fmla="*/ 1221233 h 1306159"/>
              <a:gd name="connsiteX3" fmla="*/ 4001985 w 5462650"/>
              <a:gd name="connsiteY3" fmla="*/ 237507 h 1306159"/>
              <a:gd name="connsiteX4" fmla="*/ 5462650 w 5462650"/>
              <a:gd name="connsiteY4" fmla="*/ 0 h 1306159"/>
              <a:gd name="connsiteX0" fmla="*/ 0 w 5462650"/>
              <a:gd name="connsiteY0" fmla="*/ 736270 h 1248489"/>
              <a:gd name="connsiteX1" fmla="*/ 1448790 w 5462650"/>
              <a:gd name="connsiteY1" fmla="*/ 1199408 h 1248489"/>
              <a:gd name="connsiteX2" fmla="*/ 3530141 w 5462650"/>
              <a:gd name="connsiteY2" fmla="*/ 1221233 h 1248489"/>
              <a:gd name="connsiteX3" fmla="*/ 5152907 w 5462650"/>
              <a:gd name="connsiteY3" fmla="*/ 1077766 h 1248489"/>
              <a:gd name="connsiteX4" fmla="*/ 5462650 w 5462650"/>
              <a:gd name="connsiteY4" fmla="*/ 0 h 1248489"/>
              <a:gd name="connsiteX0" fmla="*/ 0 w 5462650"/>
              <a:gd name="connsiteY0" fmla="*/ 736270 h 1247786"/>
              <a:gd name="connsiteX1" fmla="*/ 1448790 w 5462650"/>
              <a:gd name="connsiteY1" fmla="*/ 1199408 h 1247786"/>
              <a:gd name="connsiteX2" fmla="*/ 3530141 w 5462650"/>
              <a:gd name="connsiteY2" fmla="*/ 1221233 h 1247786"/>
              <a:gd name="connsiteX3" fmla="*/ 5230496 w 5462650"/>
              <a:gd name="connsiteY3" fmla="*/ 1090123 h 1247786"/>
              <a:gd name="connsiteX4" fmla="*/ 5462650 w 5462650"/>
              <a:gd name="connsiteY4" fmla="*/ 0 h 1247786"/>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 name="connsiteX0" fmla="*/ 0 w 5553172"/>
              <a:gd name="connsiteY0" fmla="*/ 612703 h 1124219"/>
              <a:gd name="connsiteX1" fmla="*/ 1448790 w 5553172"/>
              <a:gd name="connsiteY1" fmla="*/ 1075841 h 1124219"/>
              <a:gd name="connsiteX2" fmla="*/ 3530141 w 5553172"/>
              <a:gd name="connsiteY2" fmla="*/ 1097666 h 1124219"/>
              <a:gd name="connsiteX3" fmla="*/ 5230496 w 5553172"/>
              <a:gd name="connsiteY3" fmla="*/ 966556 h 1124219"/>
              <a:gd name="connsiteX4" fmla="*/ 5553172 w 5553172"/>
              <a:gd name="connsiteY4" fmla="*/ 0 h 1124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3172" h="1124219">
                <a:moveTo>
                  <a:pt x="0" y="612703"/>
                </a:moveTo>
                <a:cubicBezTo>
                  <a:pt x="433449" y="799739"/>
                  <a:pt x="860433" y="995014"/>
                  <a:pt x="1448790" y="1075841"/>
                </a:cubicBezTo>
                <a:cubicBezTo>
                  <a:pt x="2037147" y="1156668"/>
                  <a:pt x="2899857" y="1115880"/>
                  <a:pt x="3530141" y="1097666"/>
                </a:cubicBezTo>
                <a:cubicBezTo>
                  <a:pt x="4160425" y="1079452"/>
                  <a:pt x="4901945" y="1178333"/>
                  <a:pt x="5230496" y="966556"/>
                </a:cubicBezTo>
                <a:cubicBezTo>
                  <a:pt x="5559047" y="754779"/>
                  <a:pt x="5491451" y="581276"/>
                  <a:pt x="5553172" y="0"/>
                </a:cubicBezTo>
              </a:path>
            </a:pathLst>
          </a:custGeom>
          <a:noFill/>
          <a:ln w="38100">
            <a:solidFill>
              <a:srgbClr val="E28189"/>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a:extLst>
              <a:ext uri="{FF2B5EF4-FFF2-40B4-BE49-F238E27FC236}">
                <a16:creationId xmlns="" xmlns:a16="http://schemas.microsoft.com/office/drawing/2014/main" id="{A19D6AC0-EA14-411B-923E-3B2827AFFE9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382589"/>
            <a:ext cx="540000" cy="442800"/>
          </a:xfrm>
          <a:prstGeom prst="rect">
            <a:avLst/>
          </a:prstGeom>
        </p:spPr>
      </p:pic>
      <p:pic>
        <p:nvPicPr>
          <p:cNvPr id="10" name="图片 9">
            <a:extLst>
              <a:ext uri="{FF2B5EF4-FFF2-40B4-BE49-F238E27FC236}">
                <a16:creationId xmlns="" xmlns:a16="http://schemas.microsoft.com/office/drawing/2014/main" id="{ACA0F52A-C70E-42D9-937B-77A5F15B7DC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645048"/>
            <a:ext cx="540000" cy="442800"/>
          </a:xfrm>
          <a:prstGeom prst="rect">
            <a:avLst/>
          </a:prstGeom>
        </p:spPr>
      </p:pic>
    </p:spTree>
    <p:extLst>
      <p:ext uri="{BB962C8B-B14F-4D97-AF65-F5344CB8AC3E}">
        <p14:creationId xmlns:p14="http://schemas.microsoft.com/office/powerpoint/2010/main" val="477111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732E5EC-2E50-4D2E-BE34-A38BAACEBD35}"/>
              </a:ext>
            </a:extLst>
          </p:cNvPr>
          <p:cNvSpPr>
            <a:spLocks noGrp="1"/>
          </p:cNvSpPr>
          <p:nvPr>
            <p:ph type="title"/>
          </p:nvPr>
        </p:nvSpPr>
        <p:spPr bwMode="gray"/>
        <p:txBody>
          <a:bodyPr/>
          <a:lstStyle/>
          <a:p>
            <a:r>
              <a:rPr lang="en-US"/>
              <a:t>IP FRR</a:t>
            </a:r>
            <a:endParaRPr lang="en-US" dirty="0"/>
          </a:p>
        </p:txBody>
      </p:sp>
      <p:sp>
        <p:nvSpPr>
          <p:cNvPr id="3" name="文本占位符 2">
            <a:extLst>
              <a:ext uri="{FF2B5EF4-FFF2-40B4-BE49-F238E27FC236}">
                <a16:creationId xmlns="" xmlns:a16="http://schemas.microsoft.com/office/drawing/2014/main" id="{0A60EA32-C050-450A-9B5C-1272AC78850E}"/>
              </a:ext>
            </a:extLst>
          </p:cNvPr>
          <p:cNvSpPr>
            <a:spLocks noGrp="1"/>
          </p:cNvSpPr>
          <p:nvPr>
            <p:ph type="body" sz="quarter" idx="10"/>
          </p:nvPr>
        </p:nvSpPr>
        <p:spPr bwMode="gray"/>
        <p:txBody>
          <a:bodyPr/>
          <a:lstStyle/>
          <a:p>
            <a:pPr>
              <a:lnSpc>
                <a:spcPct val="120000"/>
              </a:lnSpc>
            </a:pPr>
            <a:r>
              <a:rPr lang="en-US" sz="1800" dirty="0">
                <a:sym typeface="Huawei Sans" panose="020C0503030203020204" pitchFamily="34" charset="0"/>
              </a:rPr>
              <a:t>If the link between PE2 and CE2 fails but PE2 still functions properly, the tunnel between PE1 and PE2 is still available. In this case, E2E tunnel switching is not required. PE2 selects PE3 as the backup next hop. If the link between PE2 and CE2 or CE2 fails, IP FRR is implemented to rapidly switch IP traffic.</a:t>
            </a:r>
          </a:p>
          <a:p>
            <a:pPr>
              <a:lnSpc>
                <a:spcPct val="120000"/>
              </a:lnSpc>
            </a:pPr>
            <a:r>
              <a:rPr lang="en-US" sz="1800" dirty="0">
                <a:sym typeface="Huawei Sans" panose="020C0503030203020204" pitchFamily="34" charset="0"/>
              </a:rPr>
              <a:t>IP FRR is applicable to the IP network between CEs and PEs.</a:t>
            </a:r>
          </a:p>
        </p:txBody>
      </p:sp>
      <p:cxnSp>
        <p:nvCxnSpPr>
          <p:cNvPr id="4" name="直接连接符 3">
            <a:extLst>
              <a:ext uri="{FF2B5EF4-FFF2-40B4-BE49-F238E27FC236}">
                <a16:creationId xmlns="" xmlns:a16="http://schemas.microsoft.com/office/drawing/2014/main" id="{6DE72168-E05B-45E3-9354-3AFC7D18A0E4}"/>
              </a:ext>
            </a:extLst>
          </p:cNvPr>
          <p:cNvCxnSpPr>
            <a:cxnSpLocks/>
            <a:stCxn id="14" idx="3"/>
            <a:endCxn id="54" idx="1"/>
          </p:cNvCxnSpPr>
          <p:nvPr/>
        </p:nvCxnSpPr>
        <p:spPr bwMode="gray">
          <a:xfrm>
            <a:off x="8524938" y="4095048"/>
            <a:ext cx="11988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5A020539-DF85-492A-8702-0CEC661B4734}"/>
              </a:ext>
            </a:extLst>
          </p:cNvPr>
          <p:cNvCxnSpPr>
            <a:cxnSpLocks/>
            <a:stCxn id="15" idx="3"/>
            <a:endCxn id="55" idx="1"/>
          </p:cNvCxnSpPr>
          <p:nvPr/>
        </p:nvCxnSpPr>
        <p:spPr bwMode="gray">
          <a:xfrm>
            <a:off x="8524938" y="5570130"/>
            <a:ext cx="11988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9261D8F3-389A-43D9-94C5-A60D182E8C80}"/>
              </a:ext>
            </a:extLst>
          </p:cNvPr>
          <p:cNvCxnSpPr>
            <a:cxnSpLocks/>
            <a:stCxn id="10" idx="1"/>
            <a:endCxn id="14" idx="1"/>
          </p:cNvCxnSpPr>
          <p:nvPr/>
        </p:nvCxnSpPr>
        <p:spPr bwMode="gray">
          <a:xfrm>
            <a:off x="4095844" y="4095048"/>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7D436D4F-8F14-43F6-9169-AEDA296EA5AA}"/>
              </a:ext>
            </a:extLst>
          </p:cNvPr>
          <p:cNvCxnSpPr>
            <a:cxnSpLocks/>
            <a:stCxn id="11" idx="1"/>
            <a:endCxn id="15" idx="1"/>
          </p:cNvCxnSpPr>
          <p:nvPr/>
        </p:nvCxnSpPr>
        <p:spPr bwMode="gray">
          <a:xfrm>
            <a:off x="4095844" y="5570130"/>
            <a:ext cx="38890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9B900BC-13C3-4B3D-AAD7-AD25E58D7CFB}"/>
              </a:ext>
            </a:extLst>
          </p:cNvPr>
          <p:cNvCxnSpPr>
            <a:cxnSpLocks/>
            <a:endCxn id="11" idx="1"/>
          </p:cNvCxnSpPr>
          <p:nvPr/>
        </p:nvCxnSpPr>
        <p:spPr bwMode="gray">
          <a:xfrm>
            <a:off x="2753318" y="4832589"/>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D1BC758D-ECDF-4DEB-BB44-88C009378E75}"/>
              </a:ext>
            </a:extLst>
          </p:cNvPr>
          <p:cNvCxnSpPr>
            <a:cxnSpLocks/>
            <a:endCxn id="10" idx="1"/>
          </p:cNvCxnSpPr>
          <p:nvPr/>
        </p:nvCxnSpPr>
        <p:spPr bwMode="gray">
          <a:xfrm flipV="1">
            <a:off x="2753318" y="4095048"/>
            <a:ext cx="1342526" cy="737541"/>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 xmlns:a16="http://schemas.microsoft.com/office/drawing/2014/main" id="{33E6DCDF-F8B7-480A-96AF-CFBD563AC68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348730"/>
            <a:ext cx="540000" cy="442800"/>
          </a:xfrm>
          <a:prstGeom prst="rect">
            <a:avLst/>
          </a:prstGeom>
        </p:spPr>
      </p:pic>
      <p:pic>
        <p:nvPicPr>
          <p:cNvPr id="12" name="图片 11">
            <a:extLst>
              <a:ext uri="{FF2B5EF4-FFF2-40B4-BE49-F238E27FC236}">
                <a16:creationId xmlns="" xmlns:a16="http://schemas.microsoft.com/office/drawing/2014/main" id="{575E1214-B4BD-4315-A35D-976554EA3A0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3873648"/>
            <a:ext cx="540000" cy="442800"/>
          </a:xfrm>
          <a:prstGeom prst="rect">
            <a:avLst/>
          </a:prstGeom>
        </p:spPr>
      </p:pic>
      <p:pic>
        <p:nvPicPr>
          <p:cNvPr id="13" name="图片 12">
            <a:extLst>
              <a:ext uri="{FF2B5EF4-FFF2-40B4-BE49-F238E27FC236}">
                <a16:creationId xmlns="" xmlns:a16="http://schemas.microsoft.com/office/drawing/2014/main" id="{CC0B58CB-40B6-40E6-9B3B-0253741B2B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391" y="5348730"/>
            <a:ext cx="540000" cy="442800"/>
          </a:xfrm>
          <a:prstGeom prst="rect">
            <a:avLst/>
          </a:prstGeom>
        </p:spPr>
      </p:pic>
      <p:pic>
        <p:nvPicPr>
          <p:cNvPr id="14" name="图片 13">
            <a:extLst>
              <a:ext uri="{FF2B5EF4-FFF2-40B4-BE49-F238E27FC236}">
                <a16:creationId xmlns="" xmlns:a16="http://schemas.microsoft.com/office/drawing/2014/main" id="{3D0EDD41-883D-4FF2-B829-60C7B17473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3873648"/>
            <a:ext cx="540000" cy="442800"/>
          </a:xfrm>
          <a:prstGeom prst="rect">
            <a:avLst/>
          </a:prstGeom>
        </p:spPr>
      </p:pic>
      <p:pic>
        <p:nvPicPr>
          <p:cNvPr id="15" name="图片 14">
            <a:extLst>
              <a:ext uri="{FF2B5EF4-FFF2-40B4-BE49-F238E27FC236}">
                <a16:creationId xmlns="" xmlns:a16="http://schemas.microsoft.com/office/drawing/2014/main" id="{1D337B5F-094C-45AB-A25F-451B387960F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84938" y="5348730"/>
            <a:ext cx="540000" cy="442800"/>
          </a:xfrm>
          <a:prstGeom prst="rect">
            <a:avLst/>
          </a:prstGeom>
        </p:spPr>
      </p:pic>
      <p:pic>
        <p:nvPicPr>
          <p:cNvPr id="16" name="图片 15">
            <a:extLst>
              <a:ext uri="{FF2B5EF4-FFF2-40B4-BE49-F238E27FC236}">
                <a16:creationId xmlns="" xmlns:a16="http://schemas.microsoft.com/office/drawing/2014/main" id="{404C0371-FB95-462D-A64D-4886252303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02546" y="4611189"/>
            <a:ext cx="540000" cy="442800"/>
          </a:xfrm>
          <a:prstGeom prst="rect">
            <a:avLst/>
          </a:prstGeom>
        </p:spPr>
      </p:pic>
      <p:cxnSp>
        <p:nvCxnSpPr>
          <p:cNvPr id="18" name="直接连接符 17">
            <a:extLst>
              <a:ext uri="{FF2B5EF4-FFF2-40B4-BE49-F238E27FC236}">
                <a16:creationId xmlns="" xmlns:a16="http://schemas.microsoft.com/office/drawing/2014/main" id="{2D02FD16-5208-422C-B14B-45CEA87B26DC}"/>
              </a:ext>
            </a:extLst>
          </p:cNvPr>
          <p:cNvCxnSpPr>
            <a:cxnSpLocks/>
            <a:stCxn id="10" idx="2"/>
            <a:endCxn id="11" idx="0"/>
          </p:cNvCxnSpPr>
          <p:nvPr/>
        </p:nvCxnSpPr>
        <p:spPr bwMode="gray">
          <a:xfrm>
            <a:off x="4365844"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CE3F4D5-AEA8-4C70-9A52-33678DECFD5F}"/>
              </a:ext>
            </a:extLst>
          </p:cNvPr>
          <p:cNvCxnSpPr>
            <a:cxnSpLocks/>
          </p:cNvCxnSpPr>
          <p:nvPr/>
        </p:nvCxnSpPr>
        <p:spPr bwMode="gray">
          <a:xfrm>
            <a:off x="6310391"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B2DEF249-4452-4125-88A4-16B0863213F8}"/>
              </a:ext>
            </a:extLst>
          </p:cNvPr>
          <p:cNvCxnSpPr>
            <a:cxnSpLocks/>
          </p:cNvCxnSpPr>
          <p:nvPr/>
        </p:nvCxnSpPr>
        <p:spPr bwMode="gray">
          <a:xfrm>
            <a:off x="8254938"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8D28F7E0-02C7-4832-9481-3DD6E4051391}"/>
              </a:ext>
            </a:extLst>
          </p:cNvPr>
          <p:cNvSpPr txBox="1"/>
          <p:nvPr/>
        </p:nvSpPr>
        <p:spPr bwMode="gray">
          <a:xfrm>
            <a:off x="2518032" y="50539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2" name="文本框 21">
            <a:extLst>
              <a:ext uri="{FF2B5EF4-FFF2-40B4-BE49-F238E27FC236}">
                <a16:creationId xmlns="" xmlns:a16="http://schemas.microsoft.com/office/drawing/2014/main" id="{603DEFD7-CC88-44A9-8348-44F98DC0CDBA}"/>
              </a:ext>
            </a:extLst>
          </p:cNvPr>
          <p:cNvSpPr txBox="1"/>
          <p:nvPr/>
        </p:nvSpPr>
        <p:spPr bwMode="gray">
          <a:xfrm>
            <a:off x="4424470" y="432074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3" name="文本框 22">
            <a:extLst>
              <a:ext uri="{FF2B5EF4-FFF2-40B4-BE49-F238E27FC236}">
                <a16:creationId xmlns="" xmlns:a16="http://schemas.microsoft.com/office/drawing/2014/main" id="{29EF99B7-1585-421B-91A8-8D49D0FA5347}"/>
              </a:ext>
            </a:extLst>
          </p:cNvPr>
          <p:cNvSpPr txBox="1"/>
          <p:nvPr/>
        </p:nvSpPr>
        <p:spPr bwMode="gray">
          <a:xfrm>
            <a:off x="4150679"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4" name="文本框 23">
            <a:extLst>
              <a:ext uri="{FF2B5EF4-FFF2-40B4-BE49-F238E27FC236}">
                <a16:creationId xmlns="" xmlns:a16="http://schemas.microsoft.com/office/drawing/2014/main" id="{7E56EA15-7E5D-4565-9996-668367FAB7C1}"/>
              </a:ext>
            </a:extLst>
          </p:cNvPr>
          <p:cNvSpPr txBox="1"/>
          <p:nvPr/>
        </p:nvSpPr>
        <p:spPr bwMode="gray">
          <a:xfrm>
            <a:off x="6080485"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5" name="文本框 24">
            <a:extLst>
              <a:ext uri="{FF2B5EF4-FFF2-40B4-BE49-F238E27FC236}">
                <a16:creationId xmlns="" xmlns:a16="http://schemas.microsoft.com/office/drawing/2014/main" id="{3B5DE3A5-FFB6-42F4-AC8B-5E1FCAA9E76E}"/>
              </a:ext>
            </a:extLst>
          </p:cNvPr>
          <p:cNvSpPr txBox="1"/>
          <p:nvPr/>
        </p:nvSpPr>
        <p:spPr bwMode="gray">
          <a:xfrm>
            <a:off x="6355250" y="42992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6" name="文本框 25">
            <a:extLst>
              <a:ext uri="{FF2B5EF4-FFF2-40B4-BE49-F238E27FC236}">
                <a16:creationId xmlns="" xmlns:a16="http://schemas.microsoft.com/office/drawing/2014/main" id="{86EED6B4-44D4-4BA4-AC25-E5B52E19F0F2}"/>
              </a:ext>
            </a:extLst>
          </p:cNvPr>
          <p:cNvSpPr txBox="1"/>
          <p:nvPr/>
        </p:nvSpPr>
        <p:spPr bwMode="gray">
          <a:xfrm>
            <a:off x="8230138" y="429928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7" name="任意多边形: 形状 26">
            <a:extLst>
              <a:ext uri="{FF2B5EF4-FFF2-40B4-BE49-F238E27FC236}">
                <a16:creationId xmlns="" xmlns:a16="http://schemas.microsoft.com/office/drawing/2014/main" id="{6CBC2676-E2BA-4155-80F9-AFDBEEAF3A93}"/>
              </a:ext>
            </a:extLst>
          </p:cNvPr>
          <p:cNvSpPr/>
          <p:nvPr/>
        </p:nvSpPr>
        <p:spPr bwMode="gray">
          <a:xfrm>
            <a:off x="2861139" y="3696456"/>
            <a:ext cx="5393799" cy="965902"/>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6562" h="810255">
                <a:moveTo>
                  <a:pt x="0" y="810255"/>
                </a:moveTo>
                <a:lnTo>
                  <a:pt x="787079" y="405141"/>
                </a:lnTo>
                <a:cubicBezTo>
                  <a:pt x="1030147" y="283607"/>
                  <a:pt x="1228846" y="129278"/>
                  <a:pt x="1458410" y="81050"/>
                </a:cubicBezTo>
                <a:cubicBezTo>
                  <a:pt x="1687974" y="32822"/>
                  <a:pt x="1886674" y="109987"/>
                  <a:pt x="2164466" y="115774"/>
                </a:cubicBezTo>
                <a:cubicBezTo>
                  <a:pt x="2442258" y="121561"/>
                  <a:pt x="2870522" y="135065"/>
                  <a:pt x="3125165" y="115774"/>
                </a:cubicBezTo>
                <a:cubicBezTo>
                  <a:pt x="3379808" y="96483"/>
                  <a:pt x="3372091" y="1956"/>
                  <a:pt x="3692324" y="27"/>
                </a:cubicBezTo>
                <a:cubicBezTo>
                  <a:pt x="4012557" y="-1902"/>
                  <a:pt x="4732116" y="96482"/>
                  <a:pt x="5046562" y="104199"/>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 xmlns:a16="http://schemas.microsoft.com/office/drawing/2014/main" id="{118E0A41-4FEC-46B8-BE34-2F4CD11CA444}"/>
              </a:ext>
            </a:extLst>
          </p:cNvPr>
          <p:cNvSpPr txBox="1"/>
          <p:nvPr/>
        </p:nvSpPr>
        <p:spPr bwMode="gray">
          <a:xfrm>
            <a:off x="8080156"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pic>
        <p:nvPicPr>
          <p:cNvPr id="29" name="图片 28">
            <a:extLst>
              <a:ext uri="{FF2B5EF4-FFF2-40B4-BE49-F238E27FC236}">
                <a16:creationId xmlns="" xmlns:a16="http://schemas.microsoft.com/office/drawing/2014/main" id="{6271F233-E1D9-4E46-94C3-C562738ACE0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50820" y="4611189"/>
            <a:ext cx="540000" cy="442800"/>
          </a:xfrm>
          <a:prstGeom prst="rect">
            <a:avLst/>
          </a:prstGeom>
        </p:spPr>
      </p:pic>
      <p:cxnSp>
        <p:nvCxnSpPr>
          <p:cNvPr id="30" name="直接连接符 29">
            <a:extLst>
              <a:ext uri="{FF2B5EF4-FFF2-40B4-BE49-F238E27FC236}">
                <a16:creationId xmlns="" xmlns:a16="http://schemas.microsoft.com/office/drawing/2014/main" id="{3C134C74-BDCE-4D7A-9C58-83A0A3CC280F}"/>
              </a:ext>
            </a:extLst>
          </p:cNvPr>
          <p:cNvCxnSpPr>
            <a:cxnSpLocks/>
            <a:stCxn id="29" idx="3"/>
            <a:endCxn id="16" idx="1"/>
          </p:cNvCxnSpPr>
          <p:nvPr/>
        </p:nvCxnSpPr>
        <p:spPr bwMode="gray">
          <a:xfrm>
            <a:off x="1690820" y="4832589"/>
            <a:ext cx="81172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 xmlns:a16="http://schemas.microsoft.com/office/drawing/2014/main" id="{7200F541-CC16-4BBB-821E-B88213B72A33}"/>
              </a:ext>
            </a:extLst>
          </p:cNvPr>
          <p:cNvSpPr txBox="1"/>
          <p:nvPr/>
        </p:nvSpPr>
        <p:spPr bwMode="gray">
          <a:xfrm>
            <a:off x="1176050" y="505398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2" name="文本框 31">
            <a:extLst>
              <a:ext uri="{FF2B5EF4-FFF2-40B4-BE49-F238E27FC236}">
                <a16:creationId xmlns="" xmlns:a16="http://schemas.microsoft.com/office/drawing/2014/main" id="{BB1C05F0-0F7D-49DF-BC76-8968F175A260}"/>
              </a:ext>
            </a:extLst>
          </p:cNvPr>
          <p:cNvSpPr txBox="1"/>
          <p:nvPr/>
        </p:nvSpPr>
        <p:spPr bwMode="gray">
          <a:xfrm>
            <a:off x="10144147" y="429840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34" name="文本框 33">
            <a:extLst>
              <a:ext uri="{FF2B5EF4-FFF2-40B4-BE49-F238E27FC236}">
                <a16:creationId xmlns="" xmlns:a16="http://schemas.microsoft.com/office/drawing/2014/main" id="{96FA62C1-0B69-4636-A9E9-1AD31B3D32BE}"/>
              </a:ext>
            </a:extLst>
          </p:cNvPr>
          <p:cNvSpPr txBox="1"/>
          <p:nvPr/>
        </p:nvSpPr>
        <p:spPr bwMode="gray">
          <a:xfrm>
            <a:off x="4675599" y="3238219"/>
            <a:ext cx="1498178" cy="523220"/>
          </a:xfrm>
          <a:prstGeom prst="rect">
            <a:avLst/>
          </a:prstGeom>
          <a:noFill/>
        </p:spPr>
        <p:txBody>
          <a:bodyPr wrap="square" rtlCol="0">
            <a:noAutofit/>
          </a:bodyPr>
          <a:lstStyle/>
          <a:p>
            <a:pPr algn="ct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grpSp>
        <p:nvGrpSpPr>
          <p:cNvPr id="35" name="组合 34">
            <a:extLst>
              <a:ext uri="{FF2B5EF4-FFF2-40B4-BE49-F238E27FC236}">
                <a16:creationId xmlns="" xmlns:a16="http://schemas.microsoft.com/office/drawing/2014/main" id="{61B26183-64DF-412B-AD6A-EE6B2501CEC5}"/>
              </a:ext>
            </a:extLst>
          </p:cNvPr>
          <p:cNvGrpSpPr/>
          <p:nvPr/>
        </p:nvGrpSpPr>
        <p:grpSpPr bwMode="gray">
          <a:xfrm>
            <a:off x="8948211" y="3965370"/>
            <a:ext cx="288000" cy="288000"/>
            <a:chOff x="856677" y="2615810"/>
            <a:chExt cx="288000" cy="288000"/>
          </a:xfrm>
        </p:grpSpPr>
        <p:sp>
          <p:nvSpPr>
            <p:cNvPr id="36" name="椭圆 35">
              <a:extLst>
                <a:ext uri="{FF2B5EF4-FFF2-40B4-BE49-F238E27FC236}">
                  <a16:creationId xmlns="" xmlns:a16="http://schemas.microsoft.com/office/drawing/2014/main" id="{357A368B-50D6-4032-9B50-E96A4B1F108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a:extLst>
                <a:ext uri="{FF2B5EF4-FFF2-40B4-BE49-F238E27FC236}">
                  <a16:creationId xmlns="" xmlns:a16="http://schemas.microsoft.com/office/drawing/2014/main" id="{98144A58-7724-4DDF-B940-EB7A37A47805}"/>
                </a:ext>
              </a:extLst>
            </p:cNvPr>
            <p:cNvGrpSpPr/>
            <p:nvPr/>
          </p:nvGrpSpPr>
          <p:grpSpPr bwMode="gray">
            <a:xfrm>
              <a:off x="923444" y="2692175"/>
              <a:ext cx="144003" cy="144001"/>
              <a:chOff x="898850" y="2657984"/>
              <a:chExt cx="203651" cy="203650"/>
            </a:xfrm>
          </p:grpSpPr>
          <p:cxnSp>
            <p:nvCxnSpPr>
              <p:cNvPr id="38" name="直接连接符 37">
                <a:extLst>
                  <a:ext uri="{FF2B5EF4-FFF2-40B4-BE49-F238E27FC236}">
                    <a16:creationId xmlns="" xmlns:a16="http://schemas.microsoft.com/office/drawing/2014/main" id="{3E5A9BFC-6326-4196-A6A8-8E59F1FEE91D}"/>
                  </a:ext>
                </a:extLst>
              </p:cNvPr>
              <p:cNvCxnSpPr>
                <a:stCxn id="36" idx="3"/>
                <a:endCxn id="3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9" name="直接连接符 38">
                <a:extLst>
                  <a:ext uri="{FF2B5EF4-FFF2-40B4-BE49-F238E27FC236}">
                    <a16:creationId xmlns="" xmlns:a16="http://schemas.microsoft.com/office/drawing/2014/main" id="{ADAD1264-B683-4C30-8CBE-05A8100C5DF6}"/>
                  </a:ext>
                </a:extLst>
              </p:cNvPr>
              <p:cNvCxnSpPr>
                <a:stCxn id="36" idx="1"/>
                <a:endCxn id="3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42" name="组合 41">
            <a:extLst>
              <a:ext uri="{FF2B5EF4-FFF2-40B4-BE49-F238E27FC236}">
                <a16:creationId xmlns="" xmlns:a16="http://schemas.microsoft.com/office/drawing/2014/main" id="{1F33B6C0-F157-4CD9-86DD-4CFFAB65E20C}"/>
              </a:ext>
            </a:extLst>
          </p:cNvPr>
          <p:cNvGrpSpPr/>
          <p:nvPr/>
        </p:nvGrpSpPr>
        <p:grpSpPr bwMode="gray">
          <a:xfrm>
            <a:off x="550621" y="2557426"/>
            <a:ext cx="3661285" cy="1394673"/>
            <a:chOff x="1016734" y="2455826"/>
            <a:chExt cx="3661285" cy="1394673"/>
          </a:xfrm>
        </p:grpSpPr>
        <p:sp>
          <p:nvSpPr>
            <p:cNvPr id="43" name="矩形 42">
              <a:extLst>
                <a:ext uri="{FF2B5EF4-FFF2-40B4-BE49-F238E27FC236}">
                  <a16:creationId xmlns="" xmlns:a16="http://schemas.microsoft.com/office/drawing/2014/main" id="{0010A09C-2FA6-4D55-BF16-4A2637ABBC5C}"/>
                </a:ext>
              </a:extLst>
            </p:cNvPr>
            <p:cNvSpPr/>
            <p:nvPr/>
          </p:nvSpPr>
          <p:spPr bwMode="gray">
            <a:xfrm>
              <a:off x="1035926" y="2455826"/>
              <a:ext cx="3494531" cy="1292510"/>
            </a:xfrm>
            <a:prstGeom prst="rect">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a:extLst>
                <a:ext uri="{FF2B5EF4-FFF2-40B4-BE49-F238E27FC236}">
                  <a16:creationId xmlns="" xmlns:a16="http://schemas.microsoft.com/office/drawing/2014/main" id="{1AABD93E-7254-435C-80CE-DA22369DA959}"/>
                </a:ext>
              </a:extLst>
            </p:cNvPr>
            <p:cNvGrpSpPr/>
            <p:nvPr/>
          </p:nvGrpSpPr>
          <p:grpSpPr bwMode="gray">
            <a:xfrm>
              <a:off x="1016734" y="2529004"/>
              <a:ext cx="3661285" cy="1321495"/>
              <a:chOff x="1637389" y="2342523"/>
              <a:chExt cx="3225658" cy="1119893"/>
            </a:xfrm>
          </p:grpSpPr>
          <p:sp>
            <p:nvSpPr>
              <p:cNvPr id="45" name="文本框 44">
                <a:extLst>
                  <a:ext uri="{FF2B5EF4-FFF2-40B4-BE49-F238E27FC236}">
                    <a16:creationId xmlns="" xmlns:a16="http://schemas.microsoft.com/office/drawing/2014/main" id="{FF43437D-6DC9-451D-B150-E5F184249933}"/>
                  </a:ext>
                </a:extLst>
              </p:cNvPr>
              <p:cNvSpPr txBox="1"/>
              <p:nvPr/>
            </p:nvSpPr>
            <p:spPr bwMode="gray">
              <a:xfrm>
                <a:off x="1637389" y="2533138"/>
                <a:ext cx="869768" cy="252785"/>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Tunnel 1</a:t>
                </a:r>
              </a:p>
            </p:txBody>
          </p:sp>
          <p:sp>
            <p:nvSpPr>
              <p:cNvPr id="46" name="左大括号 45">
                <a:extLst>
                  <a:ext uri="{FF2B5EF4-FFF2-40B4-BE49-F238E27FC236}">
                    <a16:creationId xmlns="" xmlns:a16="http://schemas.microsoft.com/office/drawing/2014/main" id="{49CF28BA-1E9E-4335-8F00-7CBC5927DEB7}"/>
                  </a:ext>
                </a:extLst>
              </p:cNvPr>
              <p:cNvSpPr/>
              <p:nvPr/>
            </p:nvSpPr>
            <p:spPr bwMode="gray">
              <a:xfrm>
                <a:off x="2463023" y="2458940"/>
                <a:ext cx="119566" cy="4256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 xmlns:a16="http://schemas.microsoft.com/office/drawing/2014/main" id="{AFE93671-1F21-435E-92C4-CB9EAB595E12}"/>
                  </a:ext>
                </a:extLst>
              </p:cNvPr>
              <p:cNvSpPr txBox="1"/>
              <p:nvPr/>
            </p:nvSpPr>
            <p:spPr bwMode="gray">
              <a:xfrm>
                <a:off x="2637162" y="2342523"/>
                <a:ext cx="2225885" cy="443400"/>
              </a:xfrm>
              <a:prstGeom prst="rect">
                <a:avLst/>
              </a:prstGeom>
              <a:noFill/>
            </p:spPr>
            <p:txBody>
              <a:bodyPr wrap="square" rtlCol="0">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Primary path of tunnel 1</a:t>
                </a:r>
              </a:p>
            </p:txBody>
          </p:sp>
          <p:sp>
            <p:nvSpPr>
              <p:cNvPr id="48" name="文本框 47">
                <a:extLst>
                  <a:ext uri="{FF2B5EF4-FFF2-40B4-BE49-F238E27FC236}">
                    <a16:creationId xmlns="" xmlns:a16="http://schemas.microsoft.com/office/drawing/2014/main" id="{0C8F05B6-E847-4A13-BA24-447962F2A1D1}"/>
                  </a:ext>
                </a:extLst>
              </p:cNvPr>
              <p:cNvSpPr txBox="1"/>
              <p:nvPr/>
            </p:nvSpPr>
            <p:spPr bwMode="gray">
              <a:xfrm>
                <a:off x="2637162" y="2687162"/>
                <a:ext cx="2225885"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Backup path of tunnel 1</a:t>
                </a:r>
              </a:p>
            </p:txBody>
          </p:sp>
          <p:sp>
            <p:nvSpPr>
              <p:cNvPr id="49" name="文本框 48">
                <a:extLst>
                  <a:ext uri="{FF2B5EF4-FFF2-40B4-BE49-F238E27FC236}">
                    <a16:creationId xmlns="" xmlns:a16="http://schemas.microsoft.com/office/drawing/2014/main" id="{E1F6C25F-0A4F-43A5-A898-2640B4290135}"/>
                  </a:ext>
                </a:extLst>
              </p:cNvPr>
              <p:cNvSpPr txBox="1"/>
              <p:nvPr/>
            </p:nvSpPr>
            <p:spPr bwMode="gray">
              <a:xfrm>
                <a:off x="1755520" y="3012689"/>
                <a:ext cx="880970" cy="26082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Tunnel 2</a:t>
                </a:r>
              </a:p>
            </p:txBody>
          </p:sp>
          <p:sp>
            <p:nvSpPr>
              <p:cNvPr id="50" name="文本框 49">
                <a:extLst>
                  <a:ext uri="{FF2B5EF4-FFF2-40B4-BE49-F238E27FC236}">
                    <a16:creationId xmlns="" xmlns:a16="http://schemas.microsoft.com/office/drawing/2014/main" id="{0A4305B0-47E1-456A-B7F6-708DD5E746B5}"/>
                  </a:ext>
                </a:extLst>
              </p:cNvPr>
              <p:cNvSpPr txBox="1"/>
              <p:nvPr/>
            </p:nvSpPr>
            <p:spPr bwMode="gray">
              <a:xfrm>
                <a:off x="2625287" y="3019016"/>
                <a:ext cx="2225885" cy="44340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Primary path of tunnel 2</a:t>
                </a:r>
              </a:p>
            </p:txBody>
          </p:sp>
        </p:grpSp>
      </p:grpSp>
      <p:pic>
        <p:nvPicPr>
          <p:cNvPr id="54" name="图片 53">
            <a:extLst>
              <a:ext uri="{FF2B5EF4-FFF2-40B4-BE49-F238E27FC236}">
                <a16:creationId xmlns="" xmlns:a16="http://schemas.microsoft.com/office/drawing/2014/main" id="{F8CE6FB5-3C57-4C98-A3CC-0FE6DEC4FA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3823" y="3873648"/>
            <a:ext cx="540000" cy="442800"/>
          </a:xfrm>
          <a:prstGeom prst="rect">
            <a:avLst/>
          </a:prstGeom>
        </p:spPr>
      </p:pic>
      <p:pic>
        <p:nvPicPr>
          <p:cNvPr id="55" name="图片 54">
            <a:extLst>
              <a:ext uri="{FF2B5EF4-FFF2-40B4-BE49-F238E27FC236}">
                <a16:creationId xmlns="" xmlns:a16="http://schemas.microsoft.com/office/drawing/2014/main" id="{90E87B29-F05E-4BAC-8395-B75BDDB551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23823" y="5348730"/>
            <a:ext cx="540000" cy="442800"/>
          </a:xfrm>
          <a:prstGeom prst="rect">
            <a:avLst/>
          </a:prstGeom>
        </p:spPr>
      </p:pic>
      <p:sp>
        <p:nvSpPr>
          <p:cNvPr id="58" name="文本框 57">
            <a:extLst>
              <a:ext uri="{FF2B5EF4-FFF2-40B4-BE49-F238E27FC236}">
                <a16:creationId xmlns="" xmlns:a16="http://schemas.microsoft.com/office/drawing/2014/main" id="{5D533089-614D-4A2F-B7BD-E7DF08A8062E}"/>
              </a:ext>
            </a:extLst>
          </p:cNvPr>
          <p:cNvSpPr txBox="1"/>
          <p:nvPr/>
        </p:nvSpPr>
        <p:spPr bwMode="gray">
          <a:xfrm>
            <a:off x="9750447" y="579811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CE3</a:t>
            </a:r>
          </a:p>
        </p:txBody>
      </p:sp>
      <p:cxnSp>
        <p:nvCxnSpPr>
          <p:cNvPr id="59" name="直接连接符 58">
            <a:extLst>
              <a:ext uri="{FF2B5EF4-FFF2-40B4-BE49-F238E27FC236}">
                <a16:creationId xmlns="" xmlns:a16="http://schemas.microsoft.com/office/drawing/2014/main" id="{2D02C101-F3E1-493A-83E1-16222F1F8C2F}"/>
              </a:ext>
            </a:extLst>
          </p:cNvPr>
          <p:cNvCxnSpPr>
            <a:cxnSpLocks/>
          </p:cNvCxnSpPr>
          <p:nvPr/>
        </p:nvCxnSpPr>
        <p:spPr bwMode="gray">
          <a:xfrm>
            <a:off x="9993823" y="431644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 xmlns:a16="http://schemas.microsoft.com/office/drawing/2014/main" id="{CEBD16BF-B273-4C95-8ADC-56659BB12F94}"/>
              </a:ext>
            </a:extLst>
          </p:cNvPr>
          <p:cNvGrpSpPr/>
          <p:nvPr/>
        </p:nvGrpSpPr>
        <p:grpSpPr bwMode="gray">
          <a:xfrm>
            <a:off x="9825042" y="3951048"/>
            <a:ext cx="288000" cy="288000"/>
            <a:chOff x="856677" y="2615810"/>
            <a:chExt cx="288000" cy="288000"/>
          </a:xfrm>
        </p:grpSpPr>
        <p:sp>
          <p:nvSpPr>
            <p:cNvPr id="61" name="椭圆 60">
              <a:extLst>
                <a:ext uri="{FF2B5EF4-FFF2-40B4-BE49-F238E27FC236}">
                  <a16:creationId xmlns="" xmlns:a16="http://schemas.microsoft.com/office/drawing/2014/main" id="{FAEEA788-150B-4152-8D14-567D79C89D47}"/>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 name="组合 61">
              <a:extLst>
                <a:ext uri="{FF2B5EF4-FFF2-40B4-BE49-F238E27FC236}">
                  <a16:creationId xmlns="" xmlns:a16="http://schemas.microsoft.com/office/drawing/2014/main" id="{66E8BFAF-630D-4949-BFBF-C4865783B3DE}"/>
                </a:ext>
              </a:extLst>
            </p:cNvPr>
            <p:cNvGrpSpPr/>
            <p:nvPr/>
          </p:nvGrpSpPr>
          <p:grpSpPr bwMode="gray">
            <a:xfrm>
              <a:off x="923444" y="2692175"/>
              <a:ext cx="144003" cy="144001"/>
              <a:chOff x="898850" y="2657984"/>
              <a:chExt cx="203651" cy="203650"/>
            </a:xfrm>
          </p:grpSpPr>
          <p:cxnSp>
            <p:nvCxnSpPr>
              <p:cNvPr id="63" name="直接连接符 62">
                <a:extLst>
                  <a:ext uri="{FF2B5EF4-FFF2-40B4-BE49-F238E27FC236}">
                    <a16:creationId xmlns="" xmlns:a16="http://schemas.microsoft.com/office/drawing/2014/main" id="{4F5DDECC-08DD-47BB-8D32-30AA6D9AAE13}"/>
                  </a:ext>
                </a:extLst>
              </p:cNvPr>
              <p:cNvCxnSpPr>
                <a:stCxn id="61" idx="3"/>
                <a:endCxn id="6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4" name="直接连接符 63">
                <a:extLst>
                  <a:ext uri="{FF2B5EF4-FFF2-40B4-BE49-F238E27FC236}">
                    <a16:creationId xmlns="" xmlns:a16="http://schemas.microsoft.com/office/drawing/2014/main" id="{AA43D222-F600-4900-A920-B6DDBC36E215}"/>
                  </a:ext>
                </a:extLst>
              </p:cNvPr>
              <p:cNvCxnSpPr>
                <a:stCxn id="61" idx="1"/>
                <a:endCxn id="6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65" name="任意多边形: 形状 64">
            <a:extLst>
              <a:ext uri="{FF2B5EF4-FFF2-40B4-BE49-F238E27FC236}">
                <a16:creationId xmlns="" xmlns:a16="http://schemas.microsoft.com/office/drawing/2014/main" id="{A6DC26FA-CE8B-49C6-AC9B-94008151F2E4}"/>
              </a:ext>
            </a:extLst>
          </p:cNvPr>
          <p:cNvSpPr/>
          <p:nvPr/>
        </p:nvSpPr>
        <p:spPr bwMode="gray">
          <a:xfrm>
            <a:off x="8241017" y="4277748"/>
            <a:ext cx="2128681" cy="1109682"/>
          </a:xfrm>
          <a:custGeom>
            <a:avLst/>
            <a:gdLst>
              <a:gd name="connsiteX0" fmla="*/ 109381 w 2128681"/>
              <a:gd name="connsiteY0" fmla="*/ 0 h 1310452"/>
              <a:gd name="connsiteX1" fmla="*/ 172881 w 2128681"/>
              <a:gd name="connsiteY1" fmla="*/ 723900 h 1310452"/>
              <a:gd name="connsiteX2" fmla="*/ 134781 w 2128681"/>
              <a:gd name="connsiteY2" fmla="*/ 1270000 h 1310452"/>
              <a:gd name="connsiteX3" fmla="*/ 2128681 w 2128681"/>
              <a:gd name="connsiteY3" fmla="*/ 1270000 h 1310452"/>
            </a:gdLst>
            <a:ahLst/>
            <a:cxnLst>
              <a:cxn ang="0">
                <a:pos x="connsiteX0" y="connsiteY0"/>
              </a:cxn>
              <a:cxn ang="0">
                <a:pos x="connsiteX1" y="connsiteY1"/>
              </a:cxn>
              <a:cxn ang="0">
                <a:pos x="connsiteX2" y="connsiteY2"/>
              </a:cxn>
              <a:cxn ang="0">
                <a:pos x="connsiteX3" y="connsiteY3"/>
              </a:cxn>
            </a:cxnLst>
            <a:rect l="l" t="t" r="r" b="b"/>
            <a:pathLst>
              <a:path w="2128681" h="1310452">
                <a:moveTo>
                  <a:pt x="109381" y="0"/>
                </a:moveTo>
                <a:cubicBezTo>
                  <a:pt x="139014" y="256116"/>
                  <a:pt x="168648" y="512233"/>
                  <a:pt x="172881" y="723900"/>
                </a:cubicBezTo>
                <a:cubicBezTo>
                  <a:pt x="177114" y="935567"/>
                  <a:pt x="-191186" y="1178983"/>
                  <a:pt x="134781" y="1270000"/>
                </a:cubicBezTo>
                <a:cubicBezTo>
                  <a:pt x="460748" y="1361017"/>
                  <a:pt x="2128681" y="1270000"/>
                  <a:pt x="2128681" y="1270000"/>
                </a:cubicBezTo>
              </a:path>
            </a:pathLst>
          </a:custGeom>
          <a:noFill/>
          <a:ln w="38100">
            <a:solidFill>
              <a:srgbClr val="30B5C5"/>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a:extLst>
              <a:ext uri="{FF2B5EF4-FFF2-40B4-BE49-F238E27FC236}">
                <a16:creationId xmlns="" xmlns:a16="http://schemas.microsoft.com/office/drawing/2014/main" id="{117D13E1-1805-4276-921D-6A315A5F3C7F}"/>
              </a:ext>
            </a:extLst>
          </p:cNvPr>
          <p:cNvSpPr txBox="1"/>
          <p:nvPr/>
        </p:nvSpPr>
        <p:spPr bwMode="gray">
          <a:xfrm>
            <a:off x="8761486" y="4637835"/>
            <a:ext cx="1498178" cy="307777"/>
          </a:xfrm>
          <a:prstGeom prst="rect">
            <a:avLst/>
          </a:prstGeom>
          <a:noFill/>
        </p:spPr>
        <p:txBody>
          <a:bodyPr wrap="square" rtlCol="0">
            <a:noAutofit/>
          </a:bodyPr>
          <a:lstStyle/>
          <a:p>
            <a:pPr fontAlgn="ctr"/>
            <a:r>
              <a:rPr 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 FRR</a:t>
            </a:r>
          </a:p>
        </p:txBody>
      </p:sp>
      <p:pic>
        <p:nvPicPr>
          <p:cNvPr id="10" name="图片 9">
            <a:extLst>
              <a:ext uri="{FF2B5EF4-FFF2-40B4-BE49-F238E27FC236}">
                <a16:creationId xmlns="" xmlns:a16="http://schemas.microsoft.com/office/drawing/2014/main" id="{C8F1E779-C92D-4F87-916A-3235E63ECA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3873648"/>
            <a:ext cx="540000" cy="442800"/>
          </a:xfrm>
          <a:prstGeom prst="rect">
            <a:avLst/>
          </a:prstGeom>
        </p:spPr>
      </p:pic>
    </p:spTree>
    <p:extLst>
      <p:ext uri="{BB962C8B-B14F-4D97-AF65-F5344CB8AC3E}">
        <p14:creationId xmlns:p14="http://schemas.microsoft.com/office/powerpoint/2010/main" val="410109709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 xmlns:a16="http://schemas.microsoft.com/office/drawing/2014/main" id="{AEB07498-1321-43C0-8D83-B053E529A6DF}"/>
              </a:ext>
            </a:extLst>
          </p:cNvPr>
          <p:cNvSpPr/>
          <p:nvPr/>
        </p:nvSpPr>
        <p:spPr bwMode="gray">
          <a:xfrm>
            <a:off x="2403644" y="3335050"/>
            <a:ext cx="5716960" cy="2650737"/>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4224D1A2-D7DD-45A0-9249-3607F1F60E5F}"/>
              </a:ext>
            </a:extLst>
          </p:cNvPr>
          <p:cNvSpPr>
            <a:spLocks noGrp="1"/>
          </p:cNvSpPr>
          <p:nvPr>
            <p:ph type="title"/>
          </p:nvPr>
        </p:nvSpPr>
        <p:spPr bwMode="gray"/>
        <p:txBody>
          <a:bodyPr/>
          <a:lstStyle/>
          <a:p>
            <a:r>
              <a:rPr lang="en-US"/>
              <a:t>Summary: Multi-Level Network Protection</a:t>
            </a:r>
            <a:endParaRPr lang="en-US" dirty="0"/>
          </a:p>
        </p:txBody>
      </p:sp>
      <p:sp>
        <p:nvSpPr>
          <p:cNvPr id="3" name="文本占位符 2">
            <a:extLst>
              <a:ext uri="{FF2B5EF4-FFF2-40B4-BE49-F238E27FC236}">
                <a16:creationId xmlns="" xmlns:a16="http://schemas.microsoft.com/office/drawing/2014/main" id="{7AED4461-9E35-4760-9A64-1B9D5231024E}"/>
              </a:ext>
            </a:extLst>
          </p:cNvPr>
          <p:cNvSpPr>
            <a:spLocks noGrp="1"/>
          </p:cNvSpPr>
          <p:nvPr>
            <p:ph type="body" sz="quarter" idx="10"/>
          </p:nvPr>
        </p:nvSpPr>
        <p:spPr bwMode="gray"/>
        <p:txBody>
          <a:bodyPr/>
          <a:lstStyle/>
          <a:p>
            <a:pPr>
              <a:lnSpc>
                <a:spcPct val="130000"/>
              </a:lnSpc>
            </a:pPr>
            <a:r>
              <a:rPr lang="en-US" sz="1800" dirty="0">
                <a:sym typeface="Huawei Sans" panose="020C0503030203020204" pitchFamily="34" charset="0"/>
              </a:rPr>
              <a:t>To sum up, different protection measures are taken to ensure tunnel reliability based on the locations of faults on E2E paths.</a:t>
            </a:r>
          </a:p>
          <a:p>
            <a:pPr>
              <a:lnSpc>
                <a:spcPct val="130000"/>
              </a:lnSpc>
            </a:pPr>
            <a:r>
              <a:rPr lang="en-US" sz="1800" dirty="0">
                <a:sym typeface="Huawei Sans" panose="020C0503030203020204" pitchFamily="34" charset="0"/>
              </a:rPr>
              <a:t>From the perspective of E2E forwarding paths, it is recommended that multi-level protection be used:</a:t>
            </a:r>
          </a:p>
        </p:txBody>
      </p:sp>
      <p:sp>
        <p:nvSpPr>
          <p:cNvPr id="4" name="圆角矩形 75">
            <a:extLst>
              <a:ext uri="{FF2B5EF4-FFF2-40B4-BE49-F238E27FC236}">
                <a16:creationId xmlns="" xmlns:a16="http://schemas.microsoft.com/office/drawing/2014/main" id="{0214E76F-68A1-4076-A1CD-1019129A926A}"/>
              </a:ext>
            </a:extLst>
          </p:cNvPr>
          <p:cNvSpPr/>
          <p:nvPr/>
        </p:nvSpPr>
        <p:spPr bwMode="gray">
          <a:xfrm>
            <a:off x="3143241" y="2390776"/>
            <a:ext cx="257858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faults on the intermediate links and nodes of tunnels</a:t>
            </a:r>
          </a:p>
        </p:txBody>
      </p:sp>
      <p:sp>
        <p:nvSpPr>
          <p:cNvPr id="5" name="圆角矩形 75">
            <a:extLst>
              <a:ext uri="{FF2B5EF4-FFF2-40B4-BE49-F238E27FC236}">
                <a16:creationId xmlns="" xmlns:a16="http://schemas.microsoft.com/office/drawing/2014/main" id="{1C7CF7FE-E662-4B3D-B969-BC5E36BC82B9}"/>
              </a:ext>
            </a:extLst>
          </p:cNvPr>
          <p:cNvSpPr/>
          <p:nvPr/>
        </p:nvSpPr>
        <p:spPr bwMode="gray">
          <a:xfrm>
            <a:off x="6320592"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egress protection</a:t>
            </a:r>
          </a:p>
        </p:txBody>
      </p:sp>
      <p:cxnSp>
        <p:nvCxnSpPr>
          <p:cNvPr id="7" name="直接连接符 6">
            <a:extLst>
              <a:ext uri="{FF2B5EF4-FFF2-40B4-BE49-F238E27FC236}">
                <a16:creationId xmlns="" xmlns:a16="http://schemas.microsoft.com/office/drawing/2014/main" id="{2153DF33-82B3-4577-9734-522B5EB6D2F1}"/>
              </a:ext>
            </a:extLst>
          </p:cNvPr>
          <p:cNvCxnSpPr>
            <a:cxnSpLocks/>
            <a:stCxn id="17" idx="3"/>
            <a:endCxn id="40" idx="1"/>
          </p:cNvCxnSpPr>
          <p:nvPr/>
        </p:nvCxnSpPr>
        <p:spPr bwMode="gray">
          <a:xfrm>
            <a:off x="8220138" y="3912198"/>
            <a:ext cx="11099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BD8C4D14-565C-46D3-8CCF-B3F14543007E}"/>
              </a:ext>
            </a:extLst>
          </p:cNvPr>
          <p:cNvCxnSpPr>
            <a:cxnSpLocks/>
            <a:stCxn id="18" idx="3"/>
            <a:endCxn id="41" idx="1"/>
          </p:cNvCxnSpPr>
          <p:nvPr/>
        </p:nvCxnSpPr>
        <p:spPr bwMode="gray">
          <a:xfrm>
            <a:off x="8220138" y="5387280"/>
            <a:ext cx="110998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3D2E776F-0544-448A-9777-0407E21AC9B6}"/>
              </a:ext>
            </a:extLst>
          </p:cNvPr>
          <p:cNvCxnSpPr>
            <a:cxnSpLocks/>
            <a:stCxn id="13" idx="1"/>
            <a:endCxn id="17" idx="1"/>
          </p:cNvCxnSpPr>
          <p:nvPr/>
        </p:nvCxnSpPr>
        <p:spPr bwMode="gray">
          <a:xfrm>
            <a:off x="4098636" y="3912198"/>
            <a:ext cx="358150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6C696BD-F664-4618-9759-99231D53E51F}"/>
              </a:ext>
            </a:extLst>
          </p:cNvPr>
          <p:cNvCxnSpPr>
            <a:cxnSpLocks/>
            <a:stCxn id="14" idx="1"/>
            <a:endCxn id="18" idx="1"/>
          </p:cNvCxnSpPr>
          <p:nvPr/>
        </p:nvCxnSpPr>
        <p:spPr bwMode="gray">
          <a:xfrm>
            <a:off x="4095844" y="5387280"/>
            <a:ext cx="358429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B57D1388-D428-47A9-9D00-B1D506ED75DD}"/>
              </a:ext>
            </a:extLst>
          </p:cNvPr>
          <p:cNvCxnSpPr>
            <a:cxnSpLocks/>
            <a:stCxn id="100" idx="3"/>
            <a:endCxn id="14" idx="1"/>
          </p:cNvCxnSpPr>
          <p:nvPr/>
        </p:nvCxnSpPr>
        <p:spPr bwMode="gray">
          <a:xfrm>
            <a:off x="2847885" y="5387280"/>
            <a:ext cx="12479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D7FB8FCE-C702-4B49-97F9-1F5CE6F57EA8}"/>
              </a:ext>
            </a:extLst>
          </p:cNvPr>
          <p:cNvCxnSpPr>
            <a:cxnSpLocks/>
            <a:stCxn id="99" idx="3"/>
            <a:endCxn id="13" idx="1"/>
          </p:cNvCxnSpPr>
          <p:nvPr/>
        </p:nvCxnSpPr>
        <p:spPr bwMode="gray">
          <a:xfrm>
            <a:off x="2847885" y="3912198"/>
            <a:ext cx="1250751"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id="{9D64A4A1-447F-4146-A6DA-D67C43A9A2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8636" y="3690798"/>
            <a:ext cx="540000" cy="442800"/>
          </a:xfrm>
          <a:prstGeom prst="rect">
            <a:avLst/>
          </a:prstGeom>
        </p:spPr>
      </p:pic>
      <p:pic>
        <p:nvPicPr>
          <p:cNvPr id="14" name="图片 13">
            <a:extLst>
              <a:ext uri="{FF2B5EF4-FFF2-40B4-BE49-F238E27FC236}">
                <a16:creationId xmlns="" xmlns:a16="http://schemas.microsoft.com/office/drawing/2014/main" id="{EA0E3851-FDDE-4067-889C-E5101568C3A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5844" y="5165880"/>
            <a:ext cx="540000" cy="442800"/>
          </a:xfrm>
          <a:prstGeom prst="rect">
            <a:avLst/>
          </a:prstGeom>
        </p:spPr>
      </p:pic>
      <p:pic>
        <p:nvPicPr>
          <p:cNvPr id="15" name="图片 14">
            <a:extLst>
              <a:ext uri="{FF2B5EF4-FFF2-40B4-BE49-F238E27FC236}">
                <a16:creationId xmlns="" xmlns:a16="http://schemas.microsoft.com/office/drawing/2014/main" id="{42D62385-C9D2-4B4D-B2E3-2BEADB51383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89387" y="3690798"/>
            <a:ext cx="540000" cy="442800"/>
          </a:xfrm>
          <a:prstGeom prst="rect">
            <a:avLst/>
          </a:prstGeom>
        </p:spPr>
      </p:pic>
      <p:pic>
        <p:nvPicPr>
          <p:cNvPr id="16" name="图片 15">
            <a:extLst>
              <a:ext uri="{FF2B5EF4-FFF2-40B4-BE49-F238E27FC236}">
                <a16:creationId xmlns="" xmlns:a16="http://schemas.microsoft.com/office/drawing/2014/main" id="{A6C08570-14C8-4EDF-9114-F380D635594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87991" y="5165880"/>
            <a:ext cx="540000" cy="442800"/>
          </a:xfrm>
          <a:prstGeom prst="rect">
            <a:avLst/>
          </a:prstGeom>
        </p:spPr>
      </p:pic>
      <p:pic>
        <p:nvPicPr>
          <p:cNvPr id="17" name="图片 16">
            <a:extLst>
              <a:ext uri="{FF2B5EF4-FFF2-40B4-BE49-F238E27FC236}">
                <a16:creationId xmlns="" xmlns:a16="http://schemas.microsoft.com/office/drawing/2014/main" id="{AEC21757-0F17-4FCB-A2F3-FD20F917B33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0138" y="3690798"/>
            <a:ext cx="540000" cy="442800"/>
          </a:xfrm>
          <a:prstGeom prst="rect">
            <a:avLst/>
          </a:prstGeom>
        </p:spPr>
      </p:pic>
      <p:pic>
        <p:nvPicPr>
          <p:cNvPr id="18" name="图片 17">
            <a:extLst>
              <a:ext uri="{FF2B5EF4-FFF2-40B4-BE49-F238E27FC236}">
                <a16:creationId xmlns="" xmlns:a16="http://schemas.microsoft.com/office/drawing/2014/main" id="{80917C1F-A20D-4D82-A699-A0D48EBB45D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0138" y="5165880"/>
            <a:ext cx="540000" cy="442800"/>
          </a:xfrm>
          <a:prstGeom prst="rect">
            <a:avLst/>
          </a:prstGeom>
        </p:spPr>
      </p:pic>
      <p:cxnSp>
        <p:nvCxnSpPr>
          <p:cNvPr id="20" name="直接连接符 19">
            <a:extLst>
              <a:ext uri="{FF2B5EF4-FFF2-40B4-BE49-F238E27FC236}">
                <a16:creationId xmlns="" xmlns:a16="http://schemas.microsoft.com/office/drawing/2014/main" id="{1247804C-CD8E-49B7-BAD3-68118C804887}"/>
              </a:ext>
            </a:extLst>
          </p:cNvPr>
          <p:cNvCxnSpPr>
            <a:cxnSpLocks/>
            <a:stCxn id="13" idx="2"/>
            <a:endCxn id="14" idx="0"/>
          </p:cNvCxnSpPr>
          <p:nvPr/>
        </p:nvCxnSpPr>
        <p:spPr bwMode="gray">
          <a:xfrm flipH="1">
            <a:off x="4365844" y="4133598"/>
            <a:ext cx="2792"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76981A59-1CB1-4812-AD6A-A12D96AD45E5}"/>
              </a:ext>
            </a:extLst>
          </p:cNvPr>
          <p:cNvCxnSpPr>
            <a:cxnSpLocks/>
            <a:stCxn id="15" idx="2"/>
            <a:endCxn id="16" idx="0"/>
          </p:cNvCxnSpPr>
          <p:nvPr/>
        </p:nvCxnSpPr>
        <p:spPr bwMode="gray">
          <a:xfrm flipH="1">
            <a:off x="6157991" y="4133598"/>
            <a:ext cx="1396"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E2195A25-737C-4065-B266-B8D87857A1E4}"/>
              </a:ext>
            </a:extLst>
          </p:cNvPr>
          <p:cNvCxnSpPr>
            <a:cxnSpLocks/>
          </p:cNvCxnSpPr>
          <p:nvPr/>
        </p:nvCxnSpPr>
        <p:spPr bwMode="gray">
          <a:xfrm>
            <a:off x="7950138"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109C12EA-9C12-494E-9259-AA585681240C}"/>
              </a:ext>
            </a:extLst>
          </p:cNvPr>
          <p:cNvSpPr txBox="1"/>
          <p:nvPr/>
        </p:nvSpPr>
        <p:spPr bwMode="gray">
          <a:xfrm>
            <a:off x="2307885" y="5627956"/>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24" name="文本框 23">
            <a:extLst>
              <a:ext uri="{FF2B5EF4-FFF2-40B4-BE49-F238E27FC236}">
                <a16:creationId xmlns="" xmlns:a16="http://schemas.microsoft.com/office/drawing/2014/main" id="{10CB2897-7120-4131-A9AE-AD2098DC5058}"/>
              </a:ext>
            </a:extLst>
          </p:cNvPr>
          <p:cNvSpPr txBox="1"/>
          <p:nvPr/>
        </p:nvSpPr>
        <p:spPr bwMode="gray">
          <a:xfrm>
            <a:off x="4360970" y="413789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P1</a:t>
            </a:r>
          </a:p>
        </p:txBody>
      </p:sp>
      <p:sp>
        <p:nvSpPr>
          <p:cNvPr id="25" name="文本框 24">
            <a:extLst>
              <a:ext uri="{FF2B5EF4-FFF2-40B4-BE49-F238E27FC236}">
                <a16:creationId xmlns="" xmlns:a16="http://schemas.microsoft.com/office/drawing/2014/main" id="{4CB1DA05-017B-4073-BDBF-2549C322C919}"/>
              </a:ext>
            </a:extLst>
          </p:cNvPr>
          <p:cNvSpPr txBox="1"/>
          <p:nvPr/>
        </p:nvSpPr>
        <p:spPr bwMode="gray">
          <a:xfrm>
            <a:off x="3845879"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P3</a:t>
            </a:r>
          </a:p>
        </p:txBody>
      </p:sp>
      <p:sp>
        <p:nvSpPr>
          <p:cNvPr id="26" name="文本框 25">
            <a:extLst>
              <a:ext uri="{FF2B5EF4-FFF2-40B4-BE49-F238E27FC236}">
                <a16:creationId xmlns="" xmlns:a16="http://schemas.microsoft.com/office/drawing/2014/main" id="{02167190-DB02-4C33-88AE-A9B149AC1C84}"/>
              </a:ext>
            </a:extLst>
          </p:cNvPr>
          <p:cNvSpPr txBox="1"/>
          <p:nvPr/>
        </p:nvSpPr>
        <p:spPr bwMode="gray">
          <a:xfrm>
            <a:off x="5775685"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P4</a:t>
            </a:r>
          </a:p>
        </p:txBody>
      </p:sp>
      <p:sp>
        <p:nvSpPr>
          <p:cNvPr id="27" name="文本框 26">
            <a:extLst>
              <a:ext uri="{FF2B5EF4-FFF2-40B4-BE49-F238E27FC236}">
                <a16:creationId xmlns="" xmlns:a16="http://schemas.microsoft.com/office/drawing/2014/main" id="{27DFF317-7AA8-42B4-8853-73CACE264AAD}"/>
              </a:ext>
            </a:extLst>
          </p:cNvPr>
          <p:cNvSpPr txBox="1"/>
          <p:nvPr/>
        </p:nvSpPr>
        <p:spPr bwMode="gray">
          <a:xfrm>
            <a:off x="6139350" y="411643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P2</a:t>
            </a:r>
          </a:p>
        </p:txBody>
      </p:sp>
      <p:sp>
        <p:nvSpPr>
          <p:cNvPr id="28" name="文本框 27">
            <a:extLst>
              <a:ext uri="{FF2B5EF4-FFF2-40B4-BE49-F238E27FC236}">
                <a16:creationId xmlns="" xmlns:a16="http://schemas.microsoft.com/office/drawing/2014/main" id="{C26DDDBD-A16C-4773-B07F-37825F233E33}"/>
              </a:ext>
            </a:extLst>
          </p:cNvPr>
          <p:cNvSpPr txBox="1"/>
          <p:nvPr/>
        </p:nvSpPr>
        <p:spPr bwMode="gray">
          <a:xfrm>
            <a:off x="7925338" y="4116431"/>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30" name="文本框 29">
            <a:extLst>
              <a:ext uri="{FF2B5EF4-FFF2-40B4-BE49-F238E27FC236}">
                <a16:creationId xmlns="" xmlns:a16="http://schemas.microsoft.com/office/drawing/2014/main" id="{7A4661E6-AEAD-4342-9948-F27FA8787C70}"/>
              </a:ext>
            </a:extLst>
          </p:cNvPr>
          <p:cNvSpPr txBox="1"/>
          <p:nvPr/>
        </p:nvSpPr>
        <p:spPr bwMode="gray">
          <a:xfrm>
            <a:off x="7775356"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PE4</a:t>
            </a:r>
          </a:p>
        </p:txBody>
      </p:sp>
      <p:cxnSp>
        <p:nvCxnSpPr>
          <p:cNvPr id="32" name="直接连接符 31">
            <a:extLst>
              <a:ext uri="{FF2B5EF4-FFF2-40B4-BE49-F238E27FC236}">
                <a16:creationId xmlns="" xmlns:a16="http://schemas.microsoft.com/office/drawing/2014/main" id="{0E8BAE5E-7EBD-4CCC-8211-5E39C29823CA}"/>
              </a:ext>
            </a:extLst>
          </p:cNvPr>
          <p:cNvCxnSpPr>
            <a:cxnSpLocks/>
            <a:stCxn id="31" idx="3"/>
            <a:endCxn id="99" idx="1"/>
          </p:cNvCxnSpPr>
          <p:nvPr/>
        </p:nvCxnSpPr>
        <p:spPr bwMode="gray">
          <a:xfrm flipV="1">
            <a:off x="1297120" y="3912198"/>
            <a:ext cx="1010765" cy="73754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 xmlns:a16="http://schemas.microsoft.com/office/drawing/2014/main" id="{C8399180-C752-48F7-9926-B4573E0A872E}"/>
              </a:ext>
            </a:extLst>
          </p:cNvPr>
          <p:cNvSpPr txBox="1"/>
          <p:nvPr/>
        </p:nvSpPr>
        <p:spPr bwMode="gray">
          <a:xfrm>
            <a:off x="782350" y="4871139"/>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4" name="文本框 33">
            <a:extLst>
              <a:ext uri="{FF2B5EF4-FFF2-40B4-BE49-F238E27FC236}">
                <a16:creationId xmlns="" xmlns:a16="http://schemas.microsoft.com/office/drawing/2014/main" id="{32B185D6-4E74-4B36-8A48-F4CCD6A0E930}"/>
              </a:ext>
            </a:extLst>
          </p:cNvPr>
          <p:cNvSpPr txBox="1"/>
          <p:nvPr/>
        </p:nvSpPr>
        <p:spPr bwMode="gray">
          <a:xfrm>
            <a:off x="9699647" y="4115554"/>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40" name="图片 39">
            <a:extLst>
              <a:ext uri="{FF2B5EF4-FFF2-40B4-BE49-F238E27FC236}">
                <a16:creationId xmlns="" xmlns:a16="http://schemas.microsoft.com/office/drawing/2014/main" id="{3C31BA84-9528-4069-9FCE-A75F854179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30123" y="3690798"/>
            <a:ext cx="540000" cy="442800"/>
          </a:xfrm>
          <a:prstGeom prst="rect">
            <a:avLst/>
          </a:prstGeom>
        </p:spPr>
      </p:pic>
      <p:pic>
        <p:nvPicPr>
          <p:cNvPr id="41" name="图片 40">
            <a:extLst>
              <a:ext uri="{FF2B5EF4-FFF2-40B4-BE49-F238E27FC236}">
                <a16:creationId xmlns="" xmlns:a16="http://schemas.microsoft.com/office/drawing/2014/main" id="{9EA5142D-D829-4A2B-ACCE-CAF65CD137D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30123" y="5165880"/>
            <a:ext cx="540000" cy="442800"/>
          </a:xfrm>
          <a:prstGeom prst="rect">
            <a:avLst/>
          </a:prstGeom>
        </p:spPr>
      </p:pic>
      <p:sp>
        <p:nvSpPr>
          <p:cNvPr id="42" name="文本框 41">
            <a:extLst>
              <a:ext uri="{FF2B5EF4-FFF2-40B4-BE49-F238E27FC236}">
                <a16:creationId xmlns="" xmlns:a16="http://schemas.microsoft.com/office/drawing/2014/main" id="{847F58BC-4451-4920-B497-75FABF06EFFA}"/>
              </a:ext>
            </a:extLst>
          </p:cNvPr>
          <p:cNvSpPr txBox="1"/>
          <p:nvPr/>
        </p:nvSpPr>
        <p:spPr bwMode="gray">
          <a:xfrm>
            <a:off x="9356747" y="5615263"/>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CE3</a:t>
            </a:r>
          </a:p>
        </p:txBody>
      </p:sp>
      <p:cxnSp>
        <p:nvCxnSpPr>
          <p:cNvPr id="43" name="直接连接符 42">
            <a:extLst>
              <a:ext uri="{FF2B5EF4-FFF2-40B4-BE49-F238E27FC236}">
                <a16:creationId xmlns="" xmlns:a16="http://schemas.microsoft.com/office/drawing/2014/main" id="{FF7A76CD-B86B-4429-A810-24ADA0EC61F6}"/>
              </a:ext>
            </a:extLst>
          </p:cNvPr>
          <p:cNvCxnSpPr>
            <a:cxnSpLocks/>
          </p:cNvCxnSpPr>
          <p:nvPr/>
        </p:nvCxnSpPr>
        <p:spPr bwMode="gray">
          <a:xfrm>
            <a:off x="9600123"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 xmlns:a16="http://schemas.microsoft.com/office/drawing/2014/main" id="{D8AED125-A07F-43F7-9AD8-59652C0448BB}"/>
              </a:ext>
            </a:extLst>
          </p:cNvPr>
          <p:cNvGrpSpPr/>
          <p:nvPr/>
        </p:nvGrpSpPr>
        <p:grpSpPr bwMode="gray">
          <a:xfrm>
            <a:off x="5057072" y="3752365"/>
            <a:ext cx="288000" cy="288000"/>
            <a:chOff x="856677" y="2615810"/>
            <a:chExt cx="288000" cy="288000"/>
          </a:xfrm>
        </p:grpSpPr>
        <p:sp>
          <p:nvSpPr>
            <p:cNvPr id="58" name="椭圆 57">
              <a:extLst>
                <a:ext uri="{FF2B5EF4-FFF2-40B4-BE49-F238E27FC236}">
                  <a16:creationId xmlns="" xmlns:a16="http://schemas.microsoft.com/office/drawing/2014/main" id="{0CD962DF-6314-47C3-892C-6CE236AB7D01}"/>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a:extLst>
                <a:ext uri="{FF2B5EF4-FFF2-40B4-BE49-F238E27FC236}">
                  <a16:creationId xmlns="" xmlns:a16="http://schemas.microsoft.com/office/drawing/2014/main" id="{BE50B857-D787-464E-83B5-1DBCE17CE0D4}"/>
                </a:ext>
              </a:extLst>
            </p:cNvPr>
            <p:cNvGrpSpPr/>
            <p:nvPr/>
          </p:nvGrpSpPr>
          <p:grpSpPr bwMode="gray">
            <a:xfrm>
              <a:off x="923444" y="2692175"/>
              <a:ext cx="144003" cy="144001"/>
              <a:chOff x="898850" y="2657984"/>
              <a:chExt cx="203651" cy="203650"/>
            </a:xfrm>
          </p:grpSpPr>
          <p:cxnSp>
            <p:nvCxnSpPr>
              <p:cNvPr id="60" name="直接连接符 59">
                <a:extLst>
                  <a:ext uri="{FF2B5EF4-FFF2-40B4-BE49-F238E27FC236}">
                    <a16:creationId xmlns="" xmlns:a16="http://schemas.microsoft.com/office/drawing/2014/main" id="{FC18BF92-7BF6-48E5-AABD-62926A1655A9}"/>
                  </a:ext>
                </a:extLst>
              </p:cNvPr>
              <p:cNvCxnSpPr>
                <a:stCxn id="58" idx="3"/>
                <a:endCxn id="5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1" name="直接连接符 60">
                <a:extLst>
                  <a:ext uri="{FF2B5EF4-FFF2-40B4-BE49-F238E27FC236}">
                    <a16:creationId xmlns="" xmlns:a16="http://schemas.microsoft.com/office/drawing/2014/main" id="{2E57C195-EAEA-4F25-B770-F1802D6AE39F}"/>
                  </a:ext>
                </a:extLst>
              </p:cNvPr>
              <p:cNvCxnSpPr>
                <a:stCxn id="58" idx="1"/>
                <a:endCxn id="5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7" name="组合 66">
            <a:extLst>
              <a:ext uri="{FF2B5EF4-FFF2-40B4-BE49-F238E27FC236}">
                <a16:creationId xmlns="" xmlns:a16="http://schemas.microsoft.com/office/drawing/2014/main" id="{71076DB8-0080-4BE7-8CD3-A6B68A38015C}"/>
              </a:ext>
            </a:extLst>
          </p:cNvPr>
          <p:cNvGrpSpPr/>
          <p:nvPr/>
        </p:nvGrpSpPr>
        <p:grpSpPr bwMode="gray">
          <a:xfrm>
            <a:off x="6912133" y="3756832"/>
            <a:ext cx="288000" cy="288000"/>
            <a:chOff x="856677" y="2615810"/>
            <a:chExt cx="288000" cy="288000"/>
          </a:xfrm>
        </p:grpSpPr>
        <p:sp>
          <p:nvSpPr>
            <p:cNvPr id="68" name="椭圆 67">
              <a:extLst>
                <a:ext uri="{FF2B5EF4-FFF2-40B4-BE49-F238E27FC236}">
                  <a16:creationId xmlns="" xmlns:a16="http://schemas.microsoft.com/office/drawing/2014/main" id="{8ED0908A-23D5-4627-A94A-860B0D11F7F5}"/>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a:extLst>
                <a:ext uri="{FF2B5EF4-FFF2-40B4-BE49-F238E27FC236}">
                  <a16:creationId xmlns="" xmlns:a16="http://schemas.microsoft.com/office/drawing/2014/main" id="{D499D176-1CAE-455F-A217-AF8D119167EB}"/>
                </a:ext>
              </a:extLst>
            </p:cNvPr>
            <p:cNvGrpSpPr/>
            <p:nvPr/>
          </p:nvGrpSpPr>
          <p:grpSpPr bwMode="gray">
            <a:xfrm>
              <a:off x="923444" y="2692175"/>
              <a:ext cx="144003" cy="144001"/>
              <a:chOff x="898850" y="2657984"/>
              <a:chExt cx="203651" cy="203650"/>
            </a:xfrm>
          </p:grpSpPr>
          <p:cxnSp>
            <p:nvCxnSpPr>
              <p:cNvPr id="70" name="直接连接符 69">
                <a:extLst>
                  <a:ext uri="{FF2B5EF4-FFF2-40B4-BE49-F238E27FC236}">
                    <a16:creationId xmlns="" xmlns:a16="http://schemas.microsoft.com/office/drawing/2014/main" id="{E2DB3F53-D5C0-4A39-8460-0E4ABD510B95}"/>
                  </a:ext>
                </a:extLst>
              </p:cNvPr>
              <p:cNvCxnSpPr>
                <a:stCxn id="68" idx="3"/>
                <a:endCxn id="6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1" name="直接连接符 70">
                <a:extLst>
                  <a:ext uri="{FF2B5EF4-FFF2-40B4-BE49-F238E27FC236}">
                    <a16:creationId xmlns="" xmlns:a16="http://schemas.microsoft.com/office/drawing/2014/main" id="{BB9ACBB1-C107-4C9B-8A57-1EF3D83DEC9D}"/>
                  </a:ext>
                </a:extLst>
              </p:cNvPr>
              <p:cNvCxnSpPr>
                <a:stCxn id="68" idx="1"/>
                <a:endCxn id="6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7" name="组合 76">
            <a:extLst>
              <a:ext uri="{FF2B5EF4-FFF2-40B4-BE49-F238E27FC236}">
                <a16:creationId xmlns="" xmlns:a16="http://schemas.microsoft.com/office/drawing/2014/main" id="{9E02AF2E-EDA8-4152-9F11-32F17DB5C0AE}"/>
              </a:ext>
            </a:extLst>
          </p:cNvPr>
          <p:cNvGrpSpPr/>
          <p:nvPr/>
        </p:nvGrpSpPr>
        <p:grpSpPr bwMode="gray">
          <a:xfrm>
            <a:off x="8508978" y="3769698"/>
            <a:ext cx="288000" cy="288000"/>
            <a:chOff x="856677" y="2615810"/>
            <a:chExt cx="288000" cy="288000"/>
          </a:xfrm>
        </p:grpSpPr>
        <p:sp>
          <p:nvSpPr>
            <p:cNvPr id="78" name="椭圆 77">
              <a:extLst>
                <a:ext uri="{FF2B5EF4-FFF2-40B4-BE49-F238E27FC236}">
                  <a16:creationId xmlns="" xmlns:a16="http://schemas.microsoft.com/office/drawing/2014/main" id="{02060796-5A36-42EA-A396-8E9C09E5CDCE}"/>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a:extLst>
                <a:ext uri="{FF2B5EF4-FFF2-40B4-BE49-F238E27FC236}">
                  <a16:creationId xmlns="" xmlns:a16="http://schemas.microsoft.com/office/drawing/2014/main" id="{2AC65621-08A7-4B74-A434-5C11AD950FCE}"/>
                </a:ext>
              </a:extLst>
            </p:cNvPr>
            <p:cNvGrpSpPr/>
            <p:nvPr/>
          </p:nvGrpSpPr>
          <p:grpSpPr bwMode="gray">
            <a:xfrm>
              <a:off x="923444" y="2692175"/>
              <a:ext cx="144003" cy="144001"/>
              <a:chOff x="898850" y="2657984"/>
              <a:chExt cx="203651" cy="203650"/>
            </a:xfrm>
          </p:grpSpPr>
          <p:cxnSp>
            <p:nvCxnSpPr>
              <p:cNvPr id="80" name="直接连接符 79">
                <a:extLst>
                  <a:ext uri="{FF2B5EF4-FFF2-40B4-BE49-F238E27FC236}">
                    <a16:creationId xmlns="" xmlns:a16="http://schemas.microsoft.com/office/drawing/2014/main" id="{B7B78309-C35B-4A1E-AE9B-F11DC6124BD4}"/>
                  </a:ext>
                </a:extLst>
              </p:cNvPr>
              <p:cNvCxnSpPr>
                <a:stCxn id="78" idx="3"/>
                <a:endCxn id="78"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1" name="直接连接符 80">
                <a:extLst>
                  <a:ext uri="{FF2B5EF4-FFF2-40B4-BE49-F238E27FC236}">
                    <a16:creationId xmlns="" xmlns:a16="http://schemas.microsoft.com/office/drawing/2014/main" id="{9D66E68B-639C-4B95-B621-B77C82A3D949}"/>
                  </a:ext>
                </a:extLst>
              </p:cNvPr>
              <p:cNvCxnSpPr>
                <a:stCxn id="78" idx="1"/>
                <a:endCxn id="78"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7" name="任意多边形: 形状 86">
            <a:extLst>
              <a:ext uri="{FF2B5EF4-FFF2-40B4-BE49-F238E27FC236}">
                <a16:creationId xmlns="" xmlns:a16="http://schemas.microsoft.com/office/drawing/2014/main" id="{7069E751-CA6C-4090-AAA0-437826A43535}"/>
              </a:ext>
            </a:extLst>
          </p:cNvPr>
          <p:cNvSpPr/>
          <p:nvPr/>
        </p:nvSpPr>
        <p:spPr bwMode="gray">
          <a:xfrm>
            <a:off x="964417" y="3578379"/>
            <a:ext cx="8348597" cy="940529"/>
          </a:xfrm>
          <a:custGeom>
            <a:avLst/>
            <a:gdLst>
              <a:gd name="connsiteX0" fmla="*/ 0 w 5046562"/>
              <a:gd name="connsiteY0" fmla="*/ 810255 h 810255"/>
              <a:gd name="connsiteX1" fmla="*/ 787079 w 5046562"/>
              <a:gd name="connsiteY1" fmla="*/ 405141 h 810255"/>
              <a:gd name="connsiteX2" fmla="*/ 1458410 w 5046562"/>
              <a:gd name="connsiteY2" fmla="*/ 81050 h 810255"/>
              <a:gd name="connsiteX3" fmla="*/ 2164466 w 5046562"/>
              <a:gd name="connsiteY3" fmla="*/ 115774 h 810255"/>
              <a:gd name="connsiteX4" fmla="*/ 3125165 w 5046562"/>
              <a:gd name="connsiteY4" fmla="*/ 115774 h 810255"/>
              <a:gd name="connsiteX5" fmla="*/ 3692324 w 5046562"/>
              <a:gd name="connsiteY5" fmla="*/ 27 h 810255"/>
              <a:gd name="connsiteX6" fmla="*/ 5046562 w 5046562"/>
              <a:gd name="connsiteY6" fmla="*/ 104199 h 810255"/>
              <a:gd name="connsiteX0" fmla="*/ 0 w 6805159"/>
              <a:gd name="connsiteY0" fmla="*/ 810244 h 810244"/>
              <a:gd name="connsiteX1" fmla="*/ 787079 w 6805159"/>
              <a:gd name="connsiteY1" fmla="*/ 405130 h 810244"/>
              <a:gd name="connsiteX2" fmla="*/ 1458410 w 6805159"/>
              <a:gd name="connsiteY2" fmla="*/ 81039 h 810244"/>
              <a:gd name="connsiteX3" fmla="*/ 2164466 w 6805159"/>
              <a:gd name="connsiteY3" fmla="*/ 115763 h 810244"/>
              <a:gd name="connsiteX4" fmla="*/ 3125165 w 6805159"/>
              <a:gd name="connsiteY4" fmla="*/ 115763 h 810244"/>
              <a:gd name="connsiteX5" fmla="*/ 3692324 w 6805159"/>
              <a:gd name="connsiteY5" fmla="*/ 16 h 810244"/>
              <a:gd name="connsiteX6" fmla="*/ 6805159 w 6805159"/>
              <a:gd name="connsiteY6" fmla="*/ 189416 h 810244"/>
              <a:gd name="connsiteX0" fmla="*/ 0 w 6805159"/>
              <a:gd name="connsiteY0" fmla="*/ 810354 h 810354"/>
              <a:gd name="connsiteX1" fmla="*/ 787079 w 6805159"/>
              <a:gd name="connsiteY1" fmla="*/ 405240 h 810354"/>
              <a:gd name="connsiteX2" fmla="*/ 1458410 w 6805159"/>
              <a:gd name="connsiteY2" fmla="*/ 81149 h 810354"/>
              <a:gd name="connsiteX3" fmla="*/ 2164466 w 6805159"/>
              <a:gd name="connsiteY3" fmla="*/ 115873 h 810354"/>
              <a:gd name="connsiteX4" fmla="*/ 3125165 w 6805159"/>
              <a:gd name="connsiteY4" fmla="*/ 115873 h 810354"/>
              <a:gd name="connsiteX5" fmla="*/ 3692324 w 6805159"/>
              <a:gd name="connsiteY5" fmla="*/ 126 h 810354"/>
              <a:gd name="connsiteX6" fmla="*/ 5165444 w 6805159"/>
              <a:gd name="connsiteY6" fmla="*/ 95346 h 810354"/>
              <a:gd name="connsiteX7" fmla="*/ 6805159 w 6805159"/>
              <a:gd name="connsiteY7" fmla="*/ 189526 h 810354"/>
              <a:gd name="connsiteX0" fmla="*/ 0 w 6805159"/>
              <a:gd name="connsiteY0" fmla="*/ 810278 h 810278"/>
              <a:gd name="connsiteX1" fmla="*/ 787079 w 6805159"/>
              <a:gd name="connsiteY1" fmla="*/ 405164 h 810278"/>
              <a:gd name="connsiteX2" fmla="*/ 1458410 w 6805159"/>
              <a:gd name="connsiteY2" fmla="*/ 81073 h 810278"/>
              <a:gd name="connsiteX3" fmla="*/ 2164466 w 6805159"/>
              <a:gd name="connsiteY3" fmla="*/ 115797 h 810278"/>
              <a:gd name="connsiteX4" fmla="*/ 3125165 w 6805159"/>
              <a:gd name="connsiteY4" fmla="*/ 115797 h 810278"/>
              <a:gd name="connsiteX5" fmla="*/ 3692324 w 6805159"/>
              <a:gd name="connsiteY5" fmla="*/ 50 h 810278"/>
              <a:gd name="connsiteX6" fmla="*/ 5106032 w 6805159"/>
              <a:gd name="connsiteY6" fmla="*/ 201805 h 810278"/>
              <a:gd name="connsiteX7" fmla="*/ 6805159 w 6805159"/>
              <a:gd name="connsiteY7" fmla="*/ 189450 h 810278"/>
              <a:gd name="connsiteX0" fmla="*/ 0 w 7945870"/>
              <a:gd name="connsiteY0" fmla="*/ 788971 h 788971"/>
              <a:gd name="connsiteX1" fmla="*/ 1927790 w 7945870"/>
              <a:gd name="connsiteY1" fmla="*/ 405164 h 788971"/>
              <a:gd name="connsiteX2" fmla="*/ 2599121 w 7945870"/>
              <a:gd name="connsiteY2" fmla="*/ 81073 h 788971"/>
              <a:gd name="connsiteX3" fmla="*/ 3305177 w 7945870"/>
              <a:gd name="connsiteY3" fmla="*/ 115797 h 788971"/>
              <a:gd name="connsiteX4" fmla="*/ 4265876 w 7945870"/>
              <a:gd name="connsiteY4" fmla="*/ 115797 h 788971"/>
              <a:gd name="connsiteX5" fmla="*/ 4833035 w 7945870"/>
              <a:gd name="connsiteY5" fmla="*/ 50 h 788971"/>
              <a:gd name="connsiteX6" fmla="*/ 6246743 w 7945870"/>
              <a:gd name="connsiteY6" fmla="*/ 201805 h 788971"/>
              <a:gd name="connsiteX7" fmla="*/ 7945870 w 7945870"/>
              <a:gd name="connsiteY7" fmla="*/ 189450 h 788971"/>
              <a:gd name="connsiteX0" fmla="*/ 0 w 7945870"/>
              <a:gd name="connsiteY0" fmla="*/ 788971 h 788971"/>
              <a:gd name="connsiteX1" fmla="*/ 1106663 w 7945870"/>
              <a:gd name="connsiteY1" fmla="*/ 574678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1106663 w 7945870"/>
              <a:gd name="connsiteY1" fmla="*/ 723827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964074 w 7945870"/>
              <a:gd name="connsiteY1" fmla="*/ 297687 h 788971"/>
              <a:gd name="connsiteX2" fmla="*/ 1927790 w 7945870"/>
              <a:gd name="connsiteY2" fmla="*/ 405164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964074 w 7945870"/>
              <a:gd name="connsiteY1" fmla="*/ 297687 h 788971"/>
              <a:gd name="connsiteX2" fmla="*/ 1535671 w 7945870"/>
              <a:gd name="connsiteY2" fmla="*/ 128173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535671 w 7945870"/>
              <a:gd name="connsiteY2" fmla="*/ 128173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64376 w 7945870"/>
              <a:gd name="connsiteY2" fmla="*/ 8555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 name="connsiteX0" fmla="*/ 0 w 7945870"/>
              <a:gd name="connsiteY0" fmla="*/ 788971 h 788971"/>
              <a:gd name="connsiteX1" fmla="*/ 880897 w 7945870"/>
              <a:gd name="connsiteY1" fmla="*/ 191152 h 788971"/>
              <a:gd name="connsiteX2" fmla="*/ 1404964 w 7945870"/>
              <a:gd name="connsiteY2" fmla="*/ 53599 h 788971"/>
              <a:gd name="connsiteX3" fmla="*/ 2599121 w 7945870"/>
              <a:gd name="connsiteY3" fmla="*/ 81073 h 788971"/>
              <a:gd name="connsiteX4" fmla="*/ 3305177 w 7945870"/>
              <a:gd name="connsiteY4" fmla="*/ 115797 h 788971"/>
              <a:gd name="connsiteX5" fmla="*/ 4265876 w 7945870"/>
              <a:gd name="connsiteY5" fmla="*/ 115797 h 788971"/>
              <a:gd name="connsiteX6" fmla="*/ 4833035 w 7945870"/>
              <a:gd name="connsiteY6" fmla="*/ 50 h 788971"/>
              <a:gd name="connsiteX7" fmla="*/ 6246743 w 7945870"/>
              <a:gd name="connsiteY7" fmla="*/ 201805 h 788971"/>
              <a:gd name="connsiteX8" fmla="*/ 7945870 w 7945870"/>
              <a:gd name="connsiteY8" fmla="*/ 189450 h 78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45870" h="788971">
                <a:moveTo>
                  <a:pt x="0" y="788971"/>
                </a:moveTo>
                <a:lnTo>
                  <a:pt x="880897" y="191152"/>
                </a:lnTo>
                <a:cubicBezTo>
                  <a:pt x="1075390" y="155954"/>
                  <a:pt x="1044117" y="88798"/>
                  <a:pt x="1404964" y="53599"/>
                </a:cubicBezTo>
                <a:cubicBezTo>
                  <a:pt x="1766856" y="6639"/>
                  <a:pt x="2282419" y="70707"/>
                  <a:pt x="2599121" y="81073"/>
                </a:cubicBezTo>
                <a:cubicBezTo>
                  <a:pt x="2915823" y="91439"/>
                  <a:pt x="3027385" y="110010"/>
                  <a:pt x="3305177" y="115797"/>
                </a:cubicBezTo>
                <a:cubicBezTo>
                  <a:pt x="3582969" y="121584"/>
                  <a:pt x="4011233" y="135088"/>
                  <a:pt x="4265876" y="115797"/>
                </a:cubicBezTo>
                <a:cubicBezTo>
                  <a:pt x="4520519" y="96506"/>
                  <a:pt x="4492989" y="3471"/>
                  <a:pt x="4833035" y="50"/>
                </a:cubicBezTo>
                <a:cubicBezTo>
                  <a:pt x="5173081" y="-3371"/>
                  <a:pt x="5727937" y="170238"/>
                  <a:pt x="6246743" y="201805"/>
                </a:cubicBezTo>
                <a:lnTo>
                  <a:pt x="7945870" y="189450"/>
                </a:ln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a:extLst>
              <a:ext uri="{FF2B5EF4-FFF2-40B4-BE49-F238E27FC236}">
                <a16:creationId xmlns="" xmlns:a16="http://schemas.microsoft.com/office/drawing/2014/main" id="{6B2715C4-9C4A-4123-9EB3-3FBFE9BACE80}"/>
              </a:ext>
            </a:extLst>
          </p:cNvPr>
          <p:cNvGrpSpPr/>
          <p:nvPr/>
        </p:nvGrpSpPr>
        <p:grpSpPr bwMode="gray">
          <a:xfrm>
            <a:off x="3926438" y="3523451"/>
            <a:ext cx="288000" cy="288000"/>
            <a:chOff x="856677" y="2615810"/>
            <a:chExt cx="288000" cy="288000"/>
          </a:xfrm>
        </p:grpSpPr>
        <p:sp>
          <p:nvSpPr>
            <p:cNvPr id="53" name="椭圆 52">
              <a:extLst>
                <a:ext uri="{FF2B5EF4-FFF2-40B4-BE49-F238E27FC236}">
                  <a16:creationId xmlns="" xmlns:a16="http://schemas.microsoft.com/office/drawing/2014/main" id="{F2EE4AC6-DF2F-495B-AC7C-62D1EDD422E7}"/>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 name="组合 53">
              <a:extLst>
                <a:ext uri="{FF2B5EF4-FFF2-40B4-BE49-F238E27FC236}">
                  <a16:creationId xmlns="" xmlns:a16="http://schemas.microsoft.com/office/drawing/2014/main" id="{48A30D2E-8AE1-45A6-8F2D-D23BB4394922}"/>
                </a:ext>
              </a:extLst>
            </p:cNvPr>
            <p:cNvGrpSpPr/>
            <p:nvPr/>
          </p:nvGrpSpPr>
          <p:grpSpPr bwMode="gray">
            <a:xfrm>
              <a:off x="923444" y="2692175"/>
              <a:ext cx="144003" cy="144001"/>
              <a:chOff x="898850" y="2657984"/>
              <a:chExt cx="203651" cy="203650"/>
            </a:xfrm>
          </p:grpSpPr>
          <p:cxnSp>
            <p:nvCxnSpPr>
              <p:cNvPr id="55" name="直接连接符 54">
                <a:extLst>
                  <a:ext uri="{FF2B5EF4-FFF2-40B4-BE49-F238E27FC236}">
                    <a16:creationId xmlns="" xmlns:a16="http://schemas.microsoft.com/office/drawing/2014/main" id="{E4BE4929-450F-463C-8F2C-28757BB71983}"/>
                  </a:ext>
                </a:extLst>
              </p:cNvPr>
              <p:cNvCxnSpPr>
                <a:stCxn id="53" idx="3"/>
                <a:endCxn id="5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6" name="直接连接符 55">
                <a:extLst>
                  <a:ext uri="{FF2B5EF4-FFF2-40B4-BE49-F238E27FC236}">
                    <a16:creationId xmlns="" xmlns:a16="http://schemas.microsoft.com/office/drawing/2014/main" id="{75DB0A17-47A9-4068-B530-D5A3D47AB2D3}"/>
                  </a:ext>
                </a:extLst>
              </p:cNvPr>
              <p:cNvCxnSpPr>
                <a:stCxn id="53" idx="1"/>
                <a:endCxn id="5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62" name="组合 61">
            <a:extLst>
              <a:ext uri="{FF2B5EF4-FFF2-40B4-BE49-F238E27FC236}">
                <a16:creationId xmlns="" xmlns:a16="http://schemas.microsoft.com/office/drawing/2014/main" id="{5E0D3977-DB06-429A-BF28-7F93A08E0AEC}"/>
              </a:ext>
            </a:extLst>
          </p:cNvPr>
          <p:cNvGrpSpPr/>
          <p:nvPr/>
        </p:nvGrpSpPr>
        <p:grpSpPr bwMode="gray">
          <a:xfrm>
            <a:off x="5861590" y="3523451"/>
            <a:ext cx="288000" cy="288000"/>
            <a:chOff x="856677" y="2615810"/>
            <a:chExt cx="288000" cy="288000"/>
          </a:xfrm>
        </p:grpSpPr>
        <p:sp>
          <p:nvSpPr>
            <p:cNvPr id="63" name="椭圆 62">
              <a:extLst>
                <a:ext uri="{FF2B5EF4-FFF2-40B4-BE49-F238E27FC236}">
                  <a16:creationId xmlns="" xmlns:a16="http://schemas.microsoft.com/office/drawing/2014/main" id="{B9AA01A1-2339-47F0-867B-D9D235904F3E}"/>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a:extLst>
                <a:ext uri="{FF2B5EF4-FFF2-40B4-BE49-F238E27FC236}">
                  <a16:creationId xmlns="" xmlns:a16="http://schemas.microsoft.com/office/drawing/2014/main" id="{755A258D-9793-4292-B487-695534336291}"/>
                </a:ext>
              </a:extLst>
            </p:cNvPr>
            <p:cNvGrpSpPr/>
            <p:nvPr/>
          </p:nvGrpSpPr>
          <p:grpSpPr bwMode="gray">
            <a:xfrm>
              <a:off x="923444" y="2692175"/>
              <a:ext cx="144003" cy="144001"/>
              <a:chOff x="898850" y="2657984"/>
              <a:chExt cx="203651" cy="203650"/>
            </a:xfrm>
          </p:grpSpPr>
          <p:cxnSp>
            <p:nvCxnSpPr>
              <p:cNvPr id="65" name="直接连接符 64">
                <a:extLst>
                  <a:ext uri="{FF2B5EF4-FFF2-40B4-BE49-F238E27FC236}">
                    <a16:creationId xmlns="" xmlns:a16="http://schemas.microsoft.com/office/drawing/2014/main" id="{CA89852B-4607-47BB-89B9-03C74232A7AD}"/>
                  </a:ext>
                </a:extLst>
              </p:cNvPr>
              <p:cNvCxnSpPr>
                <a:stCxn id="63" idx="3"/>
                <a:endCxn id="6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66" name="直接连接符 65">
                <a:extLst>
                  <a:ext uri="{FF2B5EF4-FFF2-40B4-BE49-F238E27FC236}">
                    <a16:creationId xmlns="" xmlns:a16="http://schemas.microsoft.com/office/drawing/2014/main" id="{330259AD-5762-402D-ADF9-00088A3993E9}"/>
                  </a:ext>
                </a:extLst>
              </p:cNvPr>
              <p:cNvCxnSpPr>
                <a:stCxn id="63" idx="1"/>
                <a:endCxn id="6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2" name="组合 71">
            <a:extLst>
              <a:ext uri="{FF2B5EF4-FFF2-40B4-BE49-F238E27FC236}">
                <a16:creationId xmlns="" xmlns:a16="http://schemas.microsoft.com/office/drawing/2014/main" id="{4DC294E8-8878-4C44-AD12-687F71FF967A}"/>
              </a:ext>
            </a:extLst>
          </p:cNvPr>
          <p:cNvGrpSpPr/>
          <p:nvPr/>
        </p:nvGrpSpPr>
        <p:grpSpPr bwMode="gray">
          <a:xfrm>
            <a:off x="7796981" y="3478116"/>
            <a:ext cx="288000" cy="288000"/>
            <a:chOff x="856677" y="2615810"/>
            <a:chExt cx="288000" cy="288000"/>
          </a:xfrm>
        </p:grpSpPr>
        <p:sp>
          <p:nvSpPr>
            <p:cNvPr id="73" name="椭圆 72">
              <a:extLst>
                <a:ext uri="{FF2B5EF4-FFF2-40B4-BE49-F238E27FC236}">
                  <a16:creationId xmlns="" xmlns:a16="http://schemas.microsoft.com/office/drawing/2014/main" id="{8251C534-8645-4F06-BEE0-B54A3EC30E84}"/>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a:extLst>
                <a:ext uri="{FF2B5EF4-FFF2-40B4-BE49-F238E27FC236}">
                  <a16:creationId xmlns="" xmlns:a16="http://schemas.microsoft.com/office/drawing/2014/main" id="{CCA24E49-3F8D-4FD8-B06C-544112D525EC}"/>
                </a:ext>
              </a:extLst>
            </p:cNvPr>
            <p:cNvGrpSpPr/>
            <p:nvPr/>
          </p:nvGrpSpPr>
          <p:grpSpPr bwMode="gray">
            <a:xfrm>
              <a:off x="923444" y="2692175"/>
              <a:ext cx="144003" cy="144001"/>
              <a:chOff x="898850" y="2657984"/>
              <a:chExt cx="203651" cy="203650"/>
            </a:xfrm>
          </p:grpSpPr>
          <p:cxnSp>
            <p:nvCxnSpPr>
              <p:cNvPr id="75" name="直接连接符 74">
                <a:extLst>
                  <a:ext uri="{FF2B5EF4-FFF2-40B4-BE49-F238E27FC236}">
                    <a16:creationId xmlns="" xmlns:a16="http://schemas.microsoft.com/office/drawing/2014/main" id="{3B81C3BC-D845-4609-83D2-A9B8B71E7C33}"/>
                  </a:ext>
                </a:extLst>
              </p:cNvPr>
              <p:cNvCxnSpPr>
                <a:stCxn id="73" idx="3"/>
                <a:endCxn id="7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6" name="直接连接符 75">
                <a:extLst>
                  <a:ext uri="{FF2B5EF4-FFF2-40B4-BE49-F238E27FC236}">
                    <a16:creationId xmlns="" xmlns:a16="http://schemas.microsoft.com/office/drawing/2014/main" id="{22F9CC7C-A1E7-4E88-BDCF-4B48B3308418}"/>
                  </a:ext>
                </a:extLst>
              </p:cNvPr>
              <p:cNvCxnSpPr>
                <a:stCxn id="73" idx="1"/>
                <a:endCxn id="7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82" name="组合 81">
            <a:extLst>
              <a:ext uri="{FF2B5EF4-FFF2-40B4-BE49-F238E27FC236}">
                <a16:creationId xmlns="" xmlns:a16="http://schemas.microsoft.com/office/drawing/2014/main" id="{E0339263-98EF-4DB7-A7B3-EA65D9FF3D28}"/>
              </a:ext>
            </a:extLst>
          </p:cNvPr>
          <p:cNvGrpSpPr/>
          <p:nvPr/>
        </p:nvGrpSpPr>
        <p:grpSpPr bwMode="gray">
          <a:xfrm>
            <a:off x="9436251" y="3489712"/>
            <a:ext cx="288000" cy="288000"/>
            <a:chOff x="856677" y="2615810"/>
            <a:chExt cx="288000" cy="288000"/>
          </a:xfrm>
        </p:grpSpPr>
        <p:sp>
          <p:nvSpPr>
            <p:cNvPr id="83" name="椭圆 82">
              <a:extLst>
                <a:ext uri="{FF2B5EF4-FFF2-40B4-BE49-F238E27FC236}">
                  <a16:creationId xmlns="" xmlns:a16="http://schemas.microsoft.com/office/drawing/2014/main" id="{9D0ED5ED-8F0E-4D10-BB70-334D7B8D25ED}"/>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a:extLst>
                <a:ext uri="{FF2B5EF4-FFF2-40B4-BE49-F238E27FC236}">
                  <a16:creationId xmlns="" xmlns:a16="http://schemas.microsoft.com/office/drawing/2014/main" id="{72E4E71B-1ECC-4775-92D9-ED064E73F4CF}"/>
                </a:ext>
              </a:extLst>
            </p:cNvPr>
            <p:cNvGrpSpPr/>
            <p:nvPr/>
          </p:nvGrpSpPr>
          <p:grpSpPr bwMode="gray">
            <a:xfrm>
              <a:off x="923444" y="2692175"/>
              <a:ext cx="144003" cy="144001"/>
              <a:chOff x="898850" y="2657984"/>
              <a:chExt cx="203651" cy="203650"/>
            </a:xfrm>
          </p:grpSpPr>
          <p:cxnSp>
            <p:nvCxnSpPr>
              <p:cNvPr id="85" name="直接连接符 84">
                <a:extLst>
                  <a:ext uri="{FF2B5EF4-FFF2-40B4-BE49-F238E27FC236}">
                    <a16:creationId xmlns="" xmlns:a16="http://schemas.microsoft.com/office/drawing/2014/main" id="{B01D0499-286F-404B-8132-E243D90EA1B4}"/>
                  </a:ext>
                </a:extLst>
              </p:cNvPr>
              <p:cNvCxnSpPr>
                <a:stCxn id="83" idx="3"/>
                <a:endCxn id="8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6" name="直接连接符 85">
                <a:extLst>
                  <a:ext uri="{FF2B5EF4-FFF2-40B4-BE49-F238E27FC236}">
                    <a16:creationId xmlns="" xmlns:a16="http://schemas.microsoft.com/office/drawing/2014/main" id="{826FD628-E368-4303-ACEF-61DE81F96003}"/>
                  </a:ext>
                </a:extLst>
              </p:cNvPr>
              <p:cNvCxnSpPr>
                <a:stCxn id="83" idx="1"/>
                <a:endCxn id="8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89" name="文本框 88">
            <a:extLst>
              <a:ext uri="{FF2B5EF4-FFF2-40B4-BE49-F238E27FC236}">
                <a16:creationId xmlns="" xmlns:a16="http://schemas.microsoft.com/office/drawing/2014/main" id="{62468160-69DF-4055-AEFD-3A9B89961F84}"/>
              </a:ext>
            </a:extLst>
          </p:cNvPr>
          <p:cNvSpPr txBox="1"/>
          <p:nvPr/>
        </p:nvSpPr>
        <p:spPr bwMode="gray">
          <a:xfrm>
            <a:off x="827728" y="3357653"/>
            <a:ext cx="1718176" cy="338554"/>
          </a:xfrm>
          <a:prstGeom prst="rect">
            <a:avLst/>
          </a:prstGeom>
          <a:noFill/>
        </p:spPr>
        <p:txBody>
          <a:bodyPr wrap="square">
            <a:noAutofit/>
          </a:bodyPr>
          <a:lstStyle/>
          <a:p>
            <a:pP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E2E path</a:t>
            </a:r>
          </a:p>
        </p:txBody>
      </p:sp>
      <p:sp>
        <p:nvSpPr>
          <p:cNvPr id="90" name="圆角矩形 75">
            <a:extLst>
              <a:ext uri="{FF2B5EF4-FFF2-40B4-BE49-F238E27FC236}">
                <a16:creationId xmlns="" xmlns:a16="http://schemas.microsoft.com/office/drawing/2014/main" id="{95EF3550-49E9-460D-96FB-137E27970FA0}"/>
              </a:ext>
            </a:extLst>
          </p:cNvPr>
          <p:cNvSpPr/>
          <p:nvPr/>
        </p:nvSpPr>
        <p:spPr bwMode="gray">
          <a:xfrm>
            <a:off x="8656082"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remote CE faults</a:t>
            </a:r>
          </a:p>
        </p:txBody>
      </p:sp>
      <p:sp>
        <p:nvSpPr>
          <p:cNvPr id="91" name="圆角矩形 75">
            <a:extLst>
              <a:ext uri="{FF2B5EF4-FFF2-40B4-BE49-F238E27FC236}">
                <a16:creationId xmlns="" xmlns:a16="http://schemas.microsoft.com/office/drawing/2014/main" id="{4EDC8BA1-8075-45B3-8A6B-378CEAFFFEFD}"/>
              </a:ext>
            </a:extLst>
          </p:cNvPr>
          <p:cNvSpPr/>
          <p:nvPr/>
        </p:nvSpPr>
        <p:spPr bwMode="gray">
          <a:xfrm>
            <a:off x="807750" y="2390776"/>
            <a:ext cx="1736726" cy="685551"/>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Protection against CE access faults</a:t>
            </a:r>
          </a:p>
        </p:txBody>
      </p:sp>
      <p:pic>
        <p:nvPicPr>
          <p:cNvPr id="99" name="图片 98">
            <a:extLst>
              <a:ext uri="{FF2B5EF4-FFF2-40B4-BE49-F238E27FC236}">
                <a16:creationId xmlns="" xmlns:a16="http://schemas.microsoft.com/office/drawing/2014/main" id="{05CC4AFC-0166-468C-A9A4-834E01DB14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07885" y="3690798"/>
            <a:ext cx="540000" cy="442800"/>
          </a:xfrm>
          <a:prstGeom prst="rect">
            <a:avLst/>
          </a:prstGeom>
        </p:spPr>
      </p:pic>
      <p:pic>
        <p:nvPicPr>
          <p:cNvPr id="100" name="图片 99">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07885" y="5165880"/>
            <a:ext cx="540000" cy="442800"/>
          </a:xfrm>
          <a:prstGeom prst="rect">
            <a:avLst/>
          </a:prstGeom>
        </p:spPr>
      </p:pic>
      <p:cxnSp>
        <p:nvCxnSpPr>
          <p:cNvPr id="101" name="直接连接符 100">
            <a:extLst>
              <a:ext uri="{FF2B5EF4-FFF2-40B4-BE49-F238E27FC236}">
                <a16:creationId xmlns="" xmlns:a16="http://schemas.microsoft.com/office/drawing/2014/main" id="{0AAB4DF8-303F-480D-999C-464445F42E9E}"/>
              </a:ext>
            </a:extLst>
          </p:cNvPr>
          <p:cNvCxnSpPr>
            <a:cxnSpLocks/>
            <a:stCxn id="99" idx="2"/>
            <a:endCxn id="100" idx="0"/>
          </p:cNvCxnSpPr>
          <p:nvPr/>
        </p:nvCxnSpPr>
        <p:spPr bwMode="gray">
          <a:xfrm>
            <a:off x="2577885" y="4133598"/>
            <a:ext cx="0" cy="1032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6="http://schemas.microsoft.com/office/drawing/2014/main" id="{74571EEA-95E1-4FE5-AEAB-480A8366E218}"/>
              </a:ext>
            </a:extLst>
          </p:cNvPr>
          <p:cNvCxnSpPr>
            <a:cxnSpLocks/>
            <a:stCxn id="31" idx="3"/>
            <a:endCxn id="100" idx="1"/>
          </p:cNvCxnSpPr>
          <p:nvPr/>
        </p:nvCxnSpPr>
        <p:spPr bwMode="gray">
          <a:xfrm>
            <a:off x="1297120" y="4649739"/>
            <a:ext cx="1010765" cy="737541"/>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 xmlns:a16="http://schemas.microsoft.com/office/drawing/2014/main" id="{9F85C760-C7AD-464B-8EB7-C21CB7FE8FAC}"/>
              </a:ext>
            </a:extLst>
          </p:cNvPr>
          <p:cNvGrpSpPr/>
          <p:nvPr/>
        </p:nvGrpSpPr>
        <p:grpSpPr bwMode="gray">
          <a:xfrm>
            <a:off x="2444660" y="3561845"/>
            <a:ext cx="288000" cy="288000"/>
            <a:chOff x="856677" y="2615810"/>
            <a:chExt cx="288000" cy="288000"/>
          </a:xfrm>
        </p:grpSpPr>
        <p:sp>
          <p:nvSpPr>
            <p:cNvPr id="93" name="椭圆 92">
              <a:extLst>
                <a:ext uri="{FF2B5EF4-FFF2-40B4-BE49-F238E27FC236}">
                  <a16:creationId xmlns="" xmlns:a16="http://schemas.microsoft.com/office/drawing/2014/main" id="{9B83C642-C1D5-468F-BA67-F90B86C8CC2F}"/>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4" name="组合 93">
              <a:extLst>
                <a:ext uri="{FF2B5EF4-FFF2-40B4-BE49-F238E27FC236}">
                  <a16:creationId xmlns="" xmlns:a16="http://schemas.microsoft.com/office/drawing/2014/main" id="{48434BE2-B70C-413C-BD1D-EFA87A4408FC}"/>
                </a:ext>
              </a:extLst>
            </p:cNvPr>
            <p:cNvGrpSpPr/>
            <p:nvPr/>
          </p:nvGrpSpPr>
          <p:grpSpPr bwMode="gray">
            <a:xfrm>
              <a:off x="923444" y="2692175"/>
              <a:ext cx="144003" cy="144001"/>
              <a:chOff x="898850" y="2657984"/>
              <a:chExt cx="203651" cy="203650"/>
            </a:xfrm>
          </p:grpSpPr>
          <p:cxnSp>
            <p:nvCxnSpPr>
              <p:cNvPr id="95" name="直接连接符 94">
                <a:extLst>
                  <a:ext uri="{FF2B5EF4-FFF2-40B4-BE49-F238E27FC236}">
                    <a16:creationId xmlns="" xmlns:a16="http://schemas.microsoft.com/office/drawing/2014/main" id="{FE5F1FD0-1D33-4E11-88D2-EEC83DBE3944}"/>
                  </a:ext>
                </a:extLst>
              </p:cNvPr>
              <p:cNvCxnSpPr>
                <a:stCxn id="93" idx="3"/>
                <a:endCxn id="9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6" name="直接连接符 95">
                <a:extLst>
                  <a:ext uri="{FF2B5EF4-FFF2-40B4-BE49-F238E27FC236}">
                    <a16:creationId xmlns="" xmlns:a16="http://schemas.microsoft.com/office/drawing/2014/main" id="{61DEC13A-157F-449B-B154-06F79CD4069D}"/>
                  </a:ext>
                </a:extLst>
              </p:cNvPr>
              <p:cNvCxnSpPr>
                <a:stCxn id="93" idx="1"/>
                <a:endCxn id="9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08" name="组合 107">
            <a:extLst>
              <a:ext uri="{FF2B5EF4-FFF2-40B4-BE49-F238E27FC236}">
                <a16:creationId xmlns="" xmlns:a16="http://schemas.microsoft.com/office/drawing/2014/main" id="{60AF5B74-605A-4476-AB93-847E76CA421E}"/>
              </a:ext>
            </a:extLst>
          </p:cNvPr>
          <p:cNvGrpSpPr/>
          <p:nvPr/>
        </p:nvGrpSpPr>
        <p:grpSpPr bwMode="gray">
          <a:xfrm>
            <a:off x="3256179" y="3769217"/>
            <a:ext cx="288000" cy="288000"/>
            <a:chOff x="856677" y="2615810"/>
            <a:chExt cx="288000" cy="288000"/>
          </a:xfrm>
        </p:grpSpPr>
        <p:sp>
          <p:nvSpPr>
            <p:cNvPr id="109" name="椭圆 108">
              <a:extLst>
                <a:ext uri="{FF2B5EF4-FFF2-40B4-BE49-F238E27FC236}">
                  <a16:creationId xmlns="" xmlns:a16="http://schemas.microsoft.com/office/drawing/2014/main" id="{13B9846C-5E2F-4BAA-BB55-453FCDED1DC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0" name="组合 109">
              <a:extLst>
                <a:ext uri="{FF2B5EF4-FFF2-40B4-BE49-F238E27FC236}">
                  <a16:creationId xmlns="" xmlns:a16="http://schemas.microsoft.com/office/drawing/2014/main" id="{5AD636E1-7953-4A8A-A4A8-A47E5012FCDB}"/>
                </a:ext>
              </a:extLst>
            </p:cNvPr>
            <p:cNvGrpSpPr/>
            <p:nvPr/>
          </p:nvGrpSpPr>
          <p:grpSpPr bwMode="gray">
            <a:xfrm>
              <a:off x="923444" y="2692175"/>
              <a:ext cx="144003" cy="144001"/>
              <a:chOff x="898850" y="2657984"/>
              <a:chExt cx="203651" cy="203650"/>
            </a:xfrm>
          </p:grpSpPr>
          <p:cxnSp>
            <p:nvCxnSpPr>
              <p:cNvPr id="111" name="直接连接符 110">
                <a:extLst>
                  <a:ext uri="{FF2B5EF4-FFF2-40B4-BE49-F238E27FC236}">
                    <a16:creationId xmlns="" xmlns:a16="http://schemas.microsoft.com/office/drawing/2014/main" id="{E30A3214-4EBF-4DA0-89DC-92B30BAC22E5}"/>
                  </a:ext>
                </a:extLst>
              </p:cNvPr>
              <p:cNvCxnSpPr>
                <a:stCxn id="109" idx="3"/>
                <a:endCxn id="10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2" name="直接连接符 111">
                <a:extLst>
                  <a:ext uri="{FF2B5EF4-FFF2-40B4-BE49-F238E27FC236}">
                    <a16:creationId xmlns="" xmlns:a16="http://schemas.microsoft.com/office/drawing/2014/main" id="{A3369FBF-57D1-473B-B3F9-AAE7A7C4CEA8}"/>
                  </a:ext>
                </a:extLst>
              </p:cNvPr>
              <p:cNvCxnSpPr>
                <a:stCxn id="109" idx="1"/>
                <a:endCxn id="10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13" name="组合 112">
            <a:extLst>
              <a:ext uri="{FF2B5EF4-FFF2-40B4-BE49-F238E27FC236}">
                <a16:creationId xmlns="" xmlns:a16="http://schemas.microsoft.com/office/drawing/2014/main" id="{2F671BD2-B2DE-44D4-9861-1D37B574954B}"/>
              </a:ext>
            </a:extLst>
          </p:cNvPr>
          <p:cNvGrpSpPr/>
          <p:nvPr/>
        </p:nvGrpSpPr>
        <p:grpSpPr bwMode="gray">
          <a:xfrm>
            <a:off x="1795572" y="4115554"/>
            <a:ext cx="288000" cy="288000"/>
            <a:chOff x="856677" y="2615810"/>
            <a:chExt cx="288000" cy="288000"/>
          </a:xfrm>
        </p:grpSpPr>
        <p:sp>
          <p:nvSpPr>
            <p:cNvPr id="114" name="椭圆 113">
              <a:extLst>
                <a:ext uri="{FF2B5EF4-FFF2-40B4-BE49-F238E27FC236}">
                  <a16:creationId xmlns="" xmlns:a16="http://schemas.microsoft.com/office/drawing/2014/main" id="{2CD0DE63-2520-4AB5-8F3D-19FF6D66DBC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a:extLst>
                <a:ext uri="{FF2B5EF4-FFF2-40B4-BE49-F238E27FC236}">
                  <a16:creationId xmlns="" xmlns:a16="http://schemas.microsoft.com/office/drawing/2014/main" id="{11A0ED69-B3CE-420F-8F96-8460C7114D29}"/>
                </a:ext>
              </a:extLst>
            </p:cNvPr>
            <p:cNvGrpSpPr/>
            <p:nvPr/>
          </p:nvGrpSpPr>
          <p:grpSpPr bwMode="gray">
            <a:xfrm>
              <a:off x="923444" y="2692175"/>
              <a:ext cx="144003" cy="144001"/>
              <a:chOff x="898850" y="2657984"/>
              <a:chExt cx="203651" cy="203650"/>
            </a:xfrm>
          </p:grpSpPr>
          <p:cxnSp>
            <p:nvCxnSpPr>
              <p:cNvPr id="116" name="直接连接符 115">
                <a:extLst>
                  <a:ext uri="{FF2B5EF4-FFF2-40B4-BE49-F238E27FC236}">
                    <a16:creationId xmlns="" xmlns:a16="http://schemas.microsoft.com/office/drawing/2014/main" id="{0DFC80FC-FB58-4003-82EA-19C481F4C7E5}"/>
                  </a:ext>
                </a:extLst>
              </p:cNvPr>
              <p:cNvCxnSpPr>
                <a:stCxn id="114" idx="3"/>
                <a:endCxn id="114"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17" name="直接连接符 116">
                <a:extLst>
                  <a:ext uri="{FF2B5EF4-FFF2-40B4-BE49-F238E27FC236}">
                    <a16:creationId xmlns="" xmlns:a16="http://schemas.microsoft.com/office/drawing/2014/main" id="{953D9781-D5FD-4D97-A005-2E4A81B3AEA3}"/>
                  </a:ext>
                </a:extLst>
              </p:cNvPr>
              <p:cNvCxnSpPr>
                <a:stCxn id="114" idx="1"/>
                <a:endCxn id="114"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21" name="文本框 120">
            <a:extLst>
              <a:ext uri="{FF2B5EF4-FFF2-40B4-BE49-F238E27FC236}">
                <a16:creationId xmlns="" xmlns:a16="http://schemas.microsoft.com/office/drawing/2014/main" id="{7FB1602C-1692-46D6-BA34-DAE7E7542A0E}"/>
              </a:ext>
            </a:extLst>
          </p:cNvPr>
          <p:cNvSpPr txBox="1"/>
          <p:nvPr/>
        </p:nvSpPr>
        <p:spPr bwMode="gray">
          <a:xfrm>
            <a:off x="2556900" y="4137898"/>
            <a:ext cx="619251"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31" name="图片 30">
            <a:extLst>
              <a:ext uri="{FF2B5EF4-FFF2-40B4-BE49-F238E27FC236}">
                <a16:creationId xmlns="" xmlns:a16="http://schemas.microsoft.com/office/drawing/2014/main" id="{4225A485-9F7A-458C-850F-9D5AE4145C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7120" y="4428339"/>
            <a:ext cx="540000" cy="442800"/>
          </a:xfrm>
          <a:prstGeom prst="rect">
            <a:avLst/>
          </a:prstGeom>
        </p:spPr>
      </p:pic>
    </p:spTree>
    <p:extLst>
      <p:ext uri="{BB962C8B-B14F-4D97-AF65-F5344CB8AC3E}">
        <p14:creationId xmlns:p14="http://schemas.microsoft.com/office/powerpoint/2010/main" val="159862828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dirty="0">
                <a:solidFill>
                  <a:schemeClr val="bg1">
                    <a:lumMod val="50000"/>
                  </a:schemeClr>
                </a:solidFill>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b="1" dirty="0">
                <a:latin typeface="Huawei Sans" panose="020C0503030203020204" pitchFamily="34" charset="0"/>
                <a:sym typeface="Huawei Sans" panose="020C0503030203020204" pitchFamily="34" charset="0"/>
              </a:rPr>
              <a:t>Network Management and O&amp;M</a:t>
            </a:r>
          </a:p>
        </p:txBody>
      </p:sp>
    </p:spTree>
    <p:extLst>
      <p:ext uri="{BB962C8B-B14F-4D97-AF65-F5344CB8AC3E}">
        <p14:creationId xmlns:p14="http://schemas.microsoft.com/office/powerpoint/2010/main" val="98229665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C93D5D-B7C5-44D0-83DA-06AA9C9D9673}"/>
              </a:ext>
            </a:extLst>
          </p:cNvPr>
          <p:cNvSpPr>
            <a:spLocks noGrp="1"/>
          </p:cNvSpPr>
          <p:nvPr>
            <p:ph type="title"/>
          </p:nvPr>
        </p:nvSpPr>
        <p:spPr bwMode="gray"/>
        <p:txBody>
          <a:bodyPr/>
          <a:lstStyle/>
          <a:p>
            <a:r>
              <a:rPr lang="en-US" dirty="0"/>
              <a:t>WAN Management and O&amp;M</a:t>
            </a:r>
          </a:p>
        </p:txBody>
      </p:sp>
      <p:sp>
        <p:nvSpPr>
          <p:cNvPr id="3" name="文本占位符 2">
            <a:extLst>
              <a:ext uri="{FF2B5EF4-FFF2-40B4-BE49-F238E27FC236}">
                <a16:creationId xmlns="" xmlns:a16="http://schemas.microsoft.com/office/drawing/2014/main" id="{25FBAE81-7E41-400F-A077-226F97071FCE}"/>
              </a:ext>
            </a:extLst>
          </p:cNvPr>
          <p:cNvSpPr>
            <a:spLocks noGrp="1"/>
          </p:cNvSpPr>
          <p:nvPr>
            <p:ph type="body" sz="quarter" idx="10"/>
          </p:nvPr>
        </p:nvSpPr>
        <p:spPr bwMode="gray"/>
        <p:txBody>
          <a:bodyPr/>
          <a:lstStyle/>
          <a:p>
            <a:pPr>
              <a:lnSpc>
                <a:spcPct val="130000"/>
              </a:lnSpc>
            </a:pPr>
            <a:r>
              <a:rPr lang="en-US" sz="1600" dirty="0">
                <a:sym typeface="Huawei Sans" panose="020C0503030203020204" pitchFamily="34" charset="0"/>
              </a:rPr>
              <a:t>Among mainstream WAN solutions provided by different vendors, the SDN solution is preferred. The SDN controller centrally manages and delivers WAN services to forwarders.</a:t>
            </a:r>
          </a:p>
          <a:p>
            <a:pPr>
              <a:lnSpc>
                <a:spcPct val="130000"/>
              </a:lnSpc>
            </a:pPr>
            <a:r>
              <a:rPr lang="en-US" sz="1600" dirty="0">
                <a:sym typeface="Huawei Sans" panose="020C0503030203020204" pitchFamily="34" charset="0"/>
              </a:rPr>
              <a:t>In Huawei's solution, the controller not only provides "control" functions, but also provides "management" and "analysis" functions.</a:t>
            </a:r>
          </a:p>
        </p:txBody>
      </p:sp>
      <p:grpSp>
        <p:nvGrpSpPr>
          <p:cNvPr id="94" name="组合 50">
            <a:extLst>
              <a:ext uri="{FF2B5EF4-FFF2-40B4-BE49-F238E27FC236}">
                <a16:creationId xmlns="" xmlns:a16="http://schemas.microsoft.com/office/drawing/2014/main" id="{F75610CB-ABDB-4EC9-82C0-CA642BD2AC4A}"/>
              </a:ext>
            </a:extLst>
          </p:cNvPr>
          <p:cNvGrpSpPr>
            <a:grpSpLocks noChangeAspect="1"/>
          </p:cNvGrpSpPr>
          <p:nvPr/>
        </p:nvGrpSpPr>
        <p:grpSpPr bwMode="gray">
          <a:xfrm>
            <a:off x="2665660" y="2653236"/>
            <a:ext cx="850325" cy="552770"/>
            <a:chOff x="4137025" y="950913"/>
            <a:chExt cx="1982788" cy="1244599"/>
          </a:xfrm>
          <a:solidFill>
            <a:srgbClr val="1AABE1"/>
          </a:solidFill>
        </p:grpSpPr>
        <p:sp>
          <p:nvSpPr>
            <p:cNvPr id="95" name="Freeform 9">
              <a:extLst>
                <a:ext uri="{FF2B5EF4-FFF2-40B4-BE49-F238E27FC236}">
                  <a16:creationId xmlns="" xmlns:a16="http://schemas.microsoft.com/office/drawing/2014/main" id="{F7AC801F-DB3C-4479-9E23-653C0CF50F1D}"/>
                </a:ext>
              </a:extLst>
            </p:cNvPr>
            <p:cNvSpPr>
              <a:spLocks/>
            </p:cNvSpPr>
            <p:nvPr/>
          </p:nvSpPr>
          <p:spPr bwMode="gray">
            <a:xfrm>
              <a:off x="4137025" y="950913"/>
              <a:ext cx="1982788" cy="1203325"/>
            </a:xfrm>
            <a:custGeom>
              <a:avLst/>
              <a:gdLst>
                <a:gd name="T0" fmla="*/ 1688762 w 526"/>
                <a:gd name="T1" fmla="*/ 1203325 h 320"/>
                <a:gd name="T2" fmla="*/ 1568137 w 526"/>
                <a:gd name="T3" fmla="*/ 1203325 h 320"/>
                <a:gd name="T4" fmla="*/ 1568137 w 526"/>
                <a:gd name="T5" fmla="*/ 1128117 h 320"/>
                <a:gd name="T6" fmla="*/ 1688762 w 526"/>
                <a:gd name="T7" fmla="*/ 1128117 h 320"/>
                <a:gd name="T8" fmla="*/ 1756614 w 526"/>
                <a:gd name="T9" fmla="*/ 1109315 h 320"/>
                <a:gd name="T10" fmla="*/ 1907397 w 526"/>
                <a:gd name="T11" fmla="*/ 800963 h 320"/>
                <a:gd name="T12" fmla="*/ 1522902 w 526"/>
                <a:gd name="T13" fmla="*/ 413643 h 320"/>
                <a:gd name="T14" fmla="*/ 1488976 w 526"/>
                <a:gd name="T15" fmla="*/ 394841 h 320"/>
                <a:gd name="T16" fmla="*/ 946159 w 526"/>
                <a:gd name="T17" fmla="*/ 75208 h 320"/>
                <a:gd name="T18" fmla="*/ 346799 w 526"/>
                <a:gd name="T19" fmla="*/ 541496 h 320"/>
                <a:gd name="T20" fmla="*/ 316643 w 526"/>
                <a:gd name="T21" fmla="*/ 567819 h 320"/>
                <a:gd name="T22" fmla="*/ 75391 w 526"/>
                <a:gd name="T23" fmla="*/ 846088 h 320"/>
                <a:gd name="T24" fmla="*/ 358108 w 526"/>
                <a:gd name="T25" fmla="*/ 1128117 h 320"/>
                <a:gd name="T26" fmla="*/ 1338193 w 526"/>
                <a:gd name="T27" fmla="*/ 1128117 h 320"/>
                <a:gd name="T28" fmla="*/ 1338193 w 526"/>
                <a:gd name="T29" fmla="*/ 1203325 h 320"/>
                <a:gd name="T30" fmla="*/ 358108 w 526"/>
                <a:gd name="T31" fmla="*/ 1203325 h 320"/>
                <a:gd name="T32" fmla="*/ 0 w 526"/>
                <a:gd name="T33" fmla="*/ 846088 h 320"/>
                <a:gd name="T34" fmla="*/ 278947 w 526"/>
                <a:gd name="T35" fmla="*/ 496372 h 320"/>
                <a:gd name="T36" fmla="*/ 946159 w 526"/>
                <a:gd name="T37" fmla="*/ 0 h 320"/>
                <a:gd name="T38" fmla="*/ 1545519 w 526"/>
                <a:gd name="T39" fmla="*/ 338435 h 320"/>
                <a:gd name="T40" fmla="*/ 1982788 w 526"/>
                <a:gd name="T41" fmla="*/ 800963 h 320"/>
                <a:gd name="T42" fmla="*/ 1805619 w 526"/>
                <a:gd name="T43" fmla="*/ 1165721 h 320"/>
                <a:gd name="T44" fmla="*/ 1688762 w 526"/>
                <a:gd name="T45" fmla="*/ 1203325 h 3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6" h="320">
                  <a:moveTo>
                    <a:pt x="448" y="320"/>
                  </a:moveTo>
                  <a:cubicBezTo>
                    <a:pt x="416" y="320"/>
                    <a:pt x="416" y="320"/>
                    <a:pt x="416" y="320"/>
                  </a:cubicBezTo>
                  <a:cubicBezTo>
                    <a:pt x="416" y="300"/>
                    <a:pt x="416" y="300"/>
                    <a:pt x="416" y="300"/>
                  </a:cubicBezTo>
                  <a:cubicBezTo>
                    <a:pt x="448" y="300"/>
                    <a:pt x="448" y="300"/>
                    <a:pt x="448" y="300"/>
                  </a:cubicBezTo>
                  <a:cubicBezTo>
                    <a:pt x="456" y="300"/>
                    <a:pt x="462" y="298"/>
                    <a:pt x="466" y="295"/>
                  </a:cubicBezTo>
                  <a:cubicBezTo>
                    <a:pt x="492" y="274"/>
                    <a:pt x="506" y="244"/>
                    <a:pt x="506" y="213"/>
                  </a:cubicBezTo>
                  <a:cubicBezTo>
                    <a:pt x="506" y="157"/>
                    <a:pt x="460" y="111"/>
                    <a:pt x="404" y="110"/>
                  </a:cubicBezTo>
                  <a:cubicBezTo>
                    <a:pt x="400" y="110"/>
                    <a:pt x="397" y="108"/>
                    <a:pt x="395" y="105"/>
                  </a:cubicBezTo>
                  <a:cubicBezTo>
                    <a:pt x="366" y="53"/>
                    <a:pt x="311" y="20"/>
                    <a:pt x="251" y="20"/>
                  </a:cubicBezTo>
                  <a:cubicBezTo>
                    <a:pt x="176" y="20"/>
                    <a:pt x="111" y="71"/>
                    <a:pt x="92" y="144"/>
                  </a:cubicBezTo>
                  <a:cubicBezTo>
                    <a:pt x="91" y="148"/>
                    <a:pt x="88" y="150"/>
                    <a:pt x="84" y="151"/>
                  </a:cubicBezTo>
                  <a:cubicBezTo>
                    <a:pt x="47" y="156"/>
                    <a:pt x="20" y="188"/>
                    <a:pt x="20" y="225"/>
                  </a:cubicBezTo>
                  <a:cubicBezTo>
                    <a:pt x="20" y="266"/>
                    <a:pt x="53" y="300"/>
                    <a:pt x="95" y="300"/>
                  </a:cubicBezTo>
                  <a:cubicBezTo>
                    <a:pt x="355" y="300"/>
                    <a:pt x="355" y="300"/>
                    <a:pt x="355" y="300"/>
                  </a:cubicBezTo>
                  <a:cubicBezTo>
                    <a:pt x="355" y="320"/>
                    <a:pt x="355" y="320"/>
                    <a:pt x="355" y="320"/>
                  </a:cubicBezTo>
                  <a:cubicBezTo>
                    <a:pt x="95" y="320"/>
                    <a:pt x="95" y="320"/>
                    <a:pt x="95" y="320"/>
                  </a:cubicBezTo>
                  <a:cubicBezTo>
                    <a:pt x="42" y="320"/>
                    <a:pt x="0" y="277"/>
                    <a:pt x="0" y="225"/>
                  </a:cubicBezTo>
                  <a:cubicBezTo>
                    <a:pt x="0" y="181"/>
                    <a:pt x="31" y="142"/>
                    <a:pt x="74" y="132"/>
                  </a:cubicBezTo>
                  <a:cubicBezTo>
                    <a:pt x="97" y="54"/>
                    <a:pt x="169" y="0"/>
                    <a:pt x="251" y="0"/>
                  </a:cubicBezTo>
                  <a:cubicBezTo>
                    <a:pt x="316" y="0"/>
                    <a:pt x="377" y="35"/>
                    <a:pt x="410" y="90"/>
                  </a:cubicBezTo>
                  <a:cubicBezTo>
                    <a:pt x="475" y="94"/>
                    <a:pt x="526" y="148"/>
                    <a:pt x="526" y="213"/>
                  </a:cubicBezTo>
                  <a:cubicBezTo>
                    <a:pt x="526" y="250"/>
                    <a:pt x="509" y="286"/>
                    <a:pt x="479" y="310"/>
                  </a:cubicBezTo>
                  <a:cubicBezTo>
                    <a:pt x="471" y="317"/>
                    <a:pt x="460" y="320"/>
                    <a:pt x="448" y="320"/>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Oval 10">
              <a:extLst>
                <a:ext uri="{FF2B5EF4-FFF2-40B4-BE49-F238E27FC236}">
                  <a16:creationId xmlns="" xmlns:a16="http://schemas.microsoft.com/office/drawing/2014/main" id="{EB46F075-845D-4D1B-B564-8C883ADF4417}"/>
                </a:ext>
              </a:extLst>
            </p:cNvPr>
            <p:cNvSpPr>
              <a:spLocks noChangeArrowheads="1"/>
            </p:cNvSpPr>
            <p:nvPr/>
          </p:nvSpPr>
          <p:spPr bwMode="gray">
            <a:xfrm>
              <a:off x="5422900" y="2038350"/>
              <a:ext cx="153988" cy="157162"/>
            </a:xfrm>
            <a:prstGeom prst="ellipse">
              <a:avLst/>
            </a:prstGeom>
            <a:grpFill/>
            <a:ln w="0">
              <a:noFill/>
              <a:prstDash val="solid"/>
              <a:round/>
              <a:headEnd/>
              <a:tailEnd/>
            </a:ln>
          </p:spPr>
          <p:txBody>
            <a:bodyPr wrap="square">
              <a:noAutofit/>
            </a:bodyPr>
            <a:lstStyle/>
            <a:p>
              <a:pPr defTabSz="494158" fontAlgn="ct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11">
              <a:extLst>
                <a:ext uri="{FF2B5EF4-FFF2-40B4-BE49-F238E27FC236}">
                  <a16:creationId xmlns="" xmlns:a16="http://schemas.microsoft.com/office/drawing/2014/main" id="{3B93A1BF-0C50-4CF4-B57B-D0538312DC5C}"/>
                </a:ext>
              </a:extLst>
            </p:cNvPr>
            <p:cNvSpPr>
              <a:spLocks noChangeArrowheads="1"/>
            </p:cNvSpPr>
            <p:nvPr/>
          </p:nvSpPr>
          <p:spPr bwMode="gray">
            <a:xfrm>
              <a:off x="5664200" y="2038350"/>
              <a:ext cx="153988" cy="157162"/>
            </a:xfrm>
            <a:prstGeom prst="ellipse">
              <a:avLst/>
            </a:prstGeom>
            <a:grpFill/>
            <a:ln w="0">
              <a:noFill/>
              <a:prstDash val="solid"/>
              <a:round/>
              <a:headEnd/>
              <a:tailEnd/>
            </a:ln>
          </p:spPr>
          <p:txBody>
            <a:bodyPr wrap="square">
              <a:noAutofit/>
            </a:bodyPr>
            <a:lstStyle/>
            <a:p>
              <a:pPr defTabSz="494158" fontAlgn="ct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2">
              <a:extLst>
                <a:ext uri="{FF2B5EF4-FFF2-40B4-BE49-F238E27FC236}">
                  <a16:creationId xmlns="" xmlns:a16="http://schemas.microsoft.com/office/drawing/2014/main" id="{277488EE-27E4-4FC0-87D8-FF01F24FEEA1}"/>
                </a:ext>
              </a:extLst>
            </p:cNvPr>
            <p:cNvSpPr>
              <a:spLocks/>
            </p:cNvSpPr>
            <p:nvPr/>
          </p:nvSpPr>
          <p:spPr bwMode="gray">
            <a:xfrm>
              <a:off x="5102225" y="1211263"/>
              <a:ext cx="406400" cy="750887"/>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3">
              <a:extLst>
                <a:ext uri="{FF2B5EF4-FFF2-40B4-BE49-F238E27FC236}">
                  <a16:creationId xmlns="" xmlns:a16="http://schemas.microsoft.com/office/drawing/2014/main" id="{91F1531B-3327-40EB-A8A9-FDA48803331A}"/>
                </a:ext>
              </a:extLst>
            </p:cNvPr>
            <p:cNvSpPr>
              <a:spLocks/>
            </p:cNvSpPr>
            <p:nvPr/>
          </p:nvSpPr>
          <p:spPr bwMode="gray">
            <a:xfrm>
              <a:off x="5102225" y="1420813"/>
              <a:ext cx="192088" cy="327025"/>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4">
              <a:extLst>
                <a:ext uri="{FF2B5EF4-FFF2-40B4-BE49-F238E27FC236}">
                  <a16:creationId xmlns="" xmlns:a16="http://schemas.microsoft.com/office/drawing/2014/main" id="{82D80EDC-4CDA-45CC-BE72-3EF5BA1A3D3B}"/>
                </a:ext>
              </a:extLst>
            </p:cNvPr>
            <p:cNvSpPr>
              <a:spLocks noEditPoints="1"/>
            </p:cNvSpPr>
            <p:nvPr/>
          </p:nvSpPr>
          <p:spPr bwMode="gray">
            <a:xfrm>
              <a:off x="4656138" y="1211263"/>
              <a:ext cx="415925" cy="750887"/>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grpFill/>
            <a:ln w="0">
              <a:noFill/>
              <a:prstDash val="solid"/>
              <a:round/>
              <a:headEnd/>
              <a:tailEnd/>
            </a:ln>
          </p:spPr>
          <p:txBody>
            <a:bodyPr wrap="square">
              <a:noAutofit/>
            </a:bodyPr>
            <a:lstStyle/>
            <a:p>
              <a:pPr defTabSz="494158" fontAlgn="ct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2" name="云形 3">
            <a:extLst>
              <a:ext uri="{FF2B5EF4-FFF2-40B4-BE49-F238E27FC236}">
                <a16:creationId xmlns="" xmlns:a16="http://schemas.microsoft.com/office/drawing/2014/main" id="{A5E55DF5-513A-4AD6-BE94-7F8524A29D78}"/>
              </a:ext>
            </a:extLst>
          </p:cNvPr>
          <p:cNvSpPr/>
          <p:nvPr/>
        </p:nvSpPr>
        <p:spPr bwMode="gray">
          <a:xfrm>
            <a:off x="701355" y="3936113"/>
            <a:ext cx="4814898" cy="1401750"/>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4163 w 43256"/>
              <a:gd name="connsiteY10" fmla="*/ 15648 h 43219"/>
              <a:gd name="connsiteX11" fmla="*/ 3936 w 43256"/>
              <a:gd name="connsiteY1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4163 w 43256"/>
              <a:gd name="connsiteY8" fmla="*/ 15648 h 43219"/>
              <a:gd name="connsiteX9" fmla="*/ 3936 w 43256"/>
              <a:gd name="connsiteY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28863 w 43256"/>
              <a:gd name="connsiteY2" fmla="*/ 34610 h 43219"/>
              <a:gd name="connsiteX3" fmla="*/ 28596 w 43256"/>
              <a:gd name="connsiteY3" fmla="*/ 36519 h 43219"/>
              <a:gd name="connsiteX4" fmla="*/ 38360 w 43256"/>
              <a:gd name="connsiteY4" fmla="*/ 5285 h 43219"/>
              <a:gd name="connsiteX5" fmla="*/ 38436 w 43256"/>
              <a:gd name="connsiteY5" fmla="*/ 6549 h 43219"/>
              <a:gd name="connsiteX6" fmla="*/ 4163 w 43256"/>
              <a:gd name="connsiteY6" fmla="*/ 15648 h 43219"/>
              <a:gd name="connsiteX7" fmla="*/ 3936 w 43256"/>
              <a:gd name="connsiteY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360 w 43256"/>
              <a:gd name="connsiteY2" fmla="*/ 5285 h 43219"/>
              <a:gd name="connsiteX3" fmla="*/ 38436 w 43256"/>
              <a:gd name="connsiteY3" fmla="*/ 6549 h 43219"/>
              <a:gd name="connsiteX4" fmla="*/ 4163 w 43256"/>
              <a:gd name="connsiteY4" fmla="*/ 15648 h 43219"/>
              <a:gd name="connsiteX5" fmla="*/ 3936 w 43256"/>
              <a:gd name="connsiteY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163 w 43256"/>
              <a:gd name="connsiteY2" fmla="*/ 15648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488 w 43256"/>
              <a:gd name="connsiteY2" fmla="*/ 14575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4800 w 43256"/>
              <a:gd name="connsiteY2" fmla="*/ 15024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3889 w 43256"/>
              <a:gd name="connsiteY2" fmla="*/ 13963 h 43219"/>
              <a:gd name="connsiteX3" fmla="*/ 3936 w 43256"/>
              <a:gd name="connsiteY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3889 w 43256"/>
              <a:gd name="connsiteY0" fmla="*/ 13963 h 43219"/>
              <a:gd name="connsiteX1" fmla="*/ 3936 w 43256"/>
              <a:gd name="connsiteY1" fmla="*/ 14229 h 43219"/>
            </a:gdLst>
            <a:ahLst/>
            <a:cxnLst>
              <a:cxn ang="0">
                <a:pos x="connsiteX0" y="connsiteY0"/>
              </a:cxn>
              <a:cxn ang="0">
                <a:pos x="connsiteX1" y="connsiteY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3889" y="13963"/>
                </a:moveTo>
                <a:cubicBezTo>
                  <a:pt x="3886" y="13986"/>
                  <a:pt x="3984" y="14710"/>
                  <a:pt x="3936" y="14229"/>
                </a:cubicBezTo>
              </a:path>
            </a:pathLst>
          </a:custGeom>
          <a:solidFill>
            <a:srgbClr val="1AABE2">
              <a:alpha val="5000"/>
            </a:srgbClr>
          </a:solidFill>
          <a:ln w="9525">
            <a:solidFill>
              <a:srgbClr val="1AABE2">
                <a:alpha val="30000"/>
              </a:srgbClr>
            </a:solidFill>
            <a:round/>
            <a:headEnd/>
            <a:tailEnd/>
          </a:ln>
        </p:spPr>
        <p:txBody>
          <a:bodyPr wrap="square" lIns="0" tIns="0" rIns="0" bIns="0" anchor="ctr">
            <a:noAutofit/>
          </a:bodyPr>
          <a:lstStyle/>
          <a:p>
            <a:pPr algn="ctr" defTabSz="914478"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连接符 106">
            <a:extLst>
              <a:ext uri="{FF2B5EF4-FFF2-40B4-BE49-F238E27FC236}">
                <a16:creationId xmlns="" xmlns:a16="http://schemas.microsoft.com/office/drawing/2014/main" id="{6DAD582D-56AB-41CF-B28A-284D34BA3F1B}"/>
              </a:ext>
            </a:extLst>
          </p:cNvPr>
          <p:cNvCxnSpPr/>
          <p:nvPr/>
        </p:nvCxnSpPr>
        <p:spPr bwMode="gray">
          <a:xfrm>
            <a:off x="1738657" y="4663824"/>
            <a:ext cx="661527" cy="999"/>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连接符 107">
            <a:extLst>
              <a:ext uri="{FF2B5EF4-FFF2-40B4-BE49-F238E27FC236}">
                <a16:creationId xmlns="" xmlns:a16="http://schemas.microsoft.com/office/drawing/2014/main" id="{696266B0-B362-4696-BA7E-389BE1110F7B}"/>
              </a:ext>
            </a:extLst>
          </p:cNvPr>
          <p:cNvCxnSpPr/>
          <p:nvPr/>
        </p:nvCxnSpPr>
        <p:spPr bwMode="gray">
          <a:xfrm>
            <a:off x="2790402" y="4663824"/>
            <a:ext cx="683483" cy="0"/>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108">
            <a:extLst>
              <a:ext uri="{FF2B5EF4-FFF2-40B4-BE49-F238E27FC236}">
                <a16:creationId xmlns="" xmlns:a16="http://schemas.microsoft.com/office/drawing/2014/main" id="{4451FFB9-FD50-44D8-B0EF-C3A8B53D93FD}"/>
              </a:ext>
            </a:extLst>
          </p:cNvPr>
          <p:cNvCxnSpPr/>
          <p:nvPr/>
        </p:nvCxnSpPr>
        <p:spPr bwMode="gray">
          <a:xfrm>
            <a:off x="3842147" y="4663824"/>
            <a:ext cx="626380" cy="0"/>
          </a:xfrm>
          <a:prstGeom prst="line">
            <a:avLst/>
          </a:prstGeom>
          <a:solidFill>
            <a:schemeClr val="accent1"/>
          </a:solidFill>
          <a:ln w="9525" cap="flat" cmpd="sng" algn="ctr">
            <a:solidFill>
              <a:schemeClr val="bg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129">
            <a:extLst>
              <a:ext uri="{FF2B5EF4-FFF2-40B4-BE49-F238E27FC236}">
                <a16:creationId xmlns="" xmlns:a16="http://schemas.microsoft.com/office/drawing/2014/main" id="{D0ED6500-6D70-426C-91CE-8096DCC8548A}"/>
              </a:ext>
            </a:extLst>
          </p:cNvPr>
          <p:cNvCxnSpPr/>
          <p:nvPr/>
        </p:nvCxnSpPr>
        <p:spPr bwMode="gray">
          <a:xfrm>
            <a:off x="2744345" y="3236682"/>
            <a:ext cx="0" cy="730433"/>
          </a:xfrm>
          <a:prstGeom prst="line">
            <a:avLst/>
          </a:prstGeom>
          <a:solidFill>
            <a:schemeClr val="accent1"/>
          </a:solidFill>
          <a:ln w="19050" cap="flat" cmpd="sng" algn="ctr">
            <a:solidFill>
              <a:srgbClr val="81C15F"/>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1" name="直接连接符 130">
            <a:extLst>
              <a:ext uri="{FF2B5EF4-FFF2-40B4-BE49-F238E27FC236}">
                <a16:creationId xmlns="" xmlns:a16="http://schemas.microsoft.com/office/drawing/2014/main" id="{425ED543-BB42-48DC-9598-E6EF9C70A17D}"/>
              </a:ext>
            </a:extLst>
          </p:cNvPr>
          <p:cNvCxnSpPr/>
          <p:nvPr/>
        </p:nvCxnSpPr>
        <p:spPr bwMode="gray">
          <a:xfrm>
            <a:off x="3387071" y="3236682"/>
            <a:ext cx="0" cy="730433"/>
          </a:xfrm>
          <a:prstGeom prst="line">
            <a:avLst/>
          </a:prstGeom>
          <a:solidFill>
            <a:schemeClr val="accent1"/>
          </a:solidFill>
          <a:ln w="19050" cap="flat" cmpd="sng" algn="ctr">
            <a:solidFill>
              <a:srgbClr val="81C15F"/>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直接连接符 131">
            <a:extLst>
              <a:ext uri="{FF2B5EF4-FFF2-40B4-BE49-F238E27FC236}">
                <a16:creationId xmlns="" xmlns:a16="http://schemas.microsoft.com/office/drawing/2014/main" id="{49E72A90-FF65-4996-B666-D4C2BA338E5D}"/>
              </a:ext>
            </a:extLst>
          </p:cNvPr>
          <p:cNvCxnSpPr/>
          <p:nvPr/>
        </p:nvCxnSpPr>
        <p:spPr bwMode="gray">
          <a:xfrm>
            <a:off x="1240646" y="5049270"/>
            <a:ext cx="3737628" cy="0"/>
          </a:xfrm>
          <a:prstGeom prst="line">
            <a:avLst/>
          </a:prstGeom>
          <a:solidFill>
            <a:schemeClr val="accent1"/>
          </a:solidFill>
          <a:ln w="19050" cap="flat" cmpd="sng" algn="ctr">
            <a:solidFill>
              <a:srgbClr val="81C15F"/>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 name="文本框 132">
            <a:extLst>
              <a:ext uri="{FF2B5EF4-FFF2-40B4-BE49-F238E27FC236}">
                <a16:creationId xmlns="" xmlns:a16="http://schemas.microsoft.com/office/drawing/2014/main" id="{E0F29ABE-7573-4D55-94F1-EAE36E52B130}"/>
              </a:ext>
            </a:extLst>
          </p:cNvPr>
          <p:cNvSpPr txBox="1"/>
          <p:nvPr/>
        </p:nvSpPr>
        <p:spPr bwMode="gray">
          <a:xfrm>
            <a:off x="1778930" y="3481791"/>
            <a:ext cx="1003801"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134" name="文本框 133">
            <a:extLst>
              <a:ext uri="{FF2B5EF4-FFF2-40B4-BE49-F238E27FC236}">
                <a16:creationId xmlns="" xmlns:a16="http://schemas.microsoft.com/office/drawing/2014/main" id="{0C2E131A-501C-4B75-9E5A-D2DCB41461DF}"/>
              </a:ext>
            </a:extLst>
          </p:cNvPr>
          <p:cNvSpPr txBox="1"/>
          <p:nvPr/>
        </p:nvSpPr>
        <p:spPr bwMode="gray">
          <a:xfrm>
            <a:off x="3562869" y="3481791"/>
            <a:ext cx="2300630"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Telemetry, SNMP, BGP-LS</a:t>
            </a:r>
          </a:p>
        </p:txBody>
      </p:sp>
      <p:sp>
        <p:nvSpPr>
          <p:cNvPr id="135" name="文本框 134">
            <a:extLst>
              <a:ext uri="{FF2B5EF4-FFF2-40B4-BE49-F238E27FC236}">
                <a16:creationId xmlns="" xmlns:a16="http://schemas.microsoft.com/office/drawing/2014/main" id="{1FC49A86-4FE1-4186-891E-C5E05F20E999}"/>
              </a:ext>
            </a:extLst>
          </p:cNvPr>
          <p:cNvSpPr txBox="1"/>
          <p:nvPr/>
        </p:nvSpPr>
        <p:spPr bwMode="gray">
          <a:xfrm>
            <a:off x="1240646" y="4194507"/>
            <a:ext cx="755335"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136" name="文本框 135">
            <a:extLst>
              <a:ext uri="{FF2B5EF4-FFF2-40B4-BE49-F238E27FC236}">
                <a16:creationId xmlns="" xmlns:a16="http://schemas.microsoft.com/office/drawing/2014/main" id="{632C4194-A357-4405-85D5-FDB5004B3D51}"/>
              </a:ext>
            </a:extLst>
          </p:cNvPr>
          <p:cNvSpPr txBox="1"/>
          <p:nvPr/>
        </p:nvSpPr>
        <p:spPr bwMode="gray">
          <a:xfrm>
            <a:off x="4362292" y="4194507"/>
            <a:ext cx="697627"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137" name="文本框 136">
            <a:extLst>
              <a:ext uri="{FF2B5EF4-FFF2-40B4-BE49-F238E27FC236}">
                <a16:creationId xmlns="" xmlns:a16="http://schemas.microsoft.com/office/drawing/2014/main" id="{8A1F7B7A-6CA5-4B32-9A67-305032D30C7F}"/>
              </a:ext>
            </a:extLst>
          </p:cNvPr>
          <p:cNvSpPr txBox="1"/>
          <p:nvPr/>
        </p:nvSpPr>
        <p:spPr bwMode="gray">
          <a:xfrm>
            <a:off x="3341607" y="4194507"/>
            <a:ext cx="74411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138" name="文本框 137">
            <a:extLst>
              <a:ext uri="{FF2B5EF4-FFF2-40B4-BE49-F238E27FC236}">
                <a16:creationId xmlns="" xmlns:a16="http://schemas.microsoft.com/office/drawing/2014/main" id="{9079B3D3-2455-42B7-9B82-E52F843C7C92}"/>
              </a:ext>
            </a:extLst>
          </p:cNvPr>
          <p:cNvSpPr txBox="1"/>
          <p:nvPr/>
        </p:nvSpPr>
        <p:spPr bwMode="gray">
          <a:xfrm>
            <a:off x="2377575" y="4194507"/>
            <a:ext cx="74411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Transit</a:t>
            </a:r>
          </a:p>
        </p:txBody>
      </p:sp>
      <p:sp>
        <p:nvSpPr>
          <p:cNvPr id="139" name="矩形 138">
            <a:extLst>
              <a:ext uri="{FF2B5EF4-FFF2-40B4-BE49-F238E27FC236}">
                <a16:creationId xmlns="" xmlns:a16="http://schemas.microsoft.com/office/drawing/2014/main" id="{5FD4681C-5938-4FA0-852B-B27083BFF690}"/>
              </a:ext>
            </a:extLst>
          </p:cNvPr>
          <p:cNvSpPr/>
          <p:nvPr/>
        </p:nvSpPr>
        <p:spPr bwMode="gray">
          <a:xfrm>
            <a:off x="1171770" y="4881915"/>
            <a:ext cx="182210" cy="130282"/>
          </a:xfrm>
          <a:prstGeom prst="rect">
            <a:avLst/>
          </a:prstGeom>
          <a:solidFill>
            <a:srgbClr val="56C4D2"/>
          </a:solidFill>
          <a:ln w="9525" algn="ctr">
            <a:noFill/>
            <a:miter lim="800000"/>
            <a:headEnd/>
            <a:tailEnd/>
          </a:ln>
          <a:effectLs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矩形 139">
            <a:extLst>
              <a:ext uri="{FF2B5EF4-FFF2-40B4-BE49-F238E27FC236}">
                <a16:creationId xmlns="" xmlns:a16="http://schemas.microsoft.com/office/drawing/2014/main" id="{26C671D9-C4FB-442D-992E-95FAF7462643}"/>
              </a:ext>
            </a:extLst>
          </p:cNvPr>
          <p:cNvSpPr/>
          <p:nvPr/>
        </p:nvSpPr>
        <p:spPr bwMode="gray">
          <a:xfrm>
            <a:off x="1931973" y="4871247"/>
            <a:ext cx="169134" cy="129789"/>
          </a:xfrm>
          <a:prstGeom prst="rect">
            <a:avLst/>
          </a:prstGeom>
          <a:solidFill>
            <a:srgbClr val="56C4D2"/>
          </a:solidFill>
          <a:ln w="9525" algn="ctr">
            <a:noFill/>
            <a:miter lim="800000"/>
            <a:headEnd/>
            <a:tailEnd/>
          </a:ln>
          <a:effectLs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矩形 140">
            <a:extLst>
              <a:ext uri="{FF2B5EF4-FFF2-40B4-BE49-F238E27FC236}">
                <a16:creationId xmlns="" xmlns:a16="http://schemas.microsoft.com/office/drawing/2014/main" id="{D99B1972-977F-489E-A311-9DE33DD7088E}"/>
              </a:ext>
            </a:extLst>
          </p:cNvPr>
          <p:cNvSpPr/>
          <p:nvPr/>
        </p:nvSpPr>
        <p:spPr bwMode="gray">
          <a:xfrm>
            <a:off x="2087286" y="4869843"/>
            <a:ext cx="171613" cy="131193"/>
          </a:xfrm>
          <a:prstGeom prst="rect">
            <a:avLst/>
          </a:prstGeom>
          <a:solidFill>
            <a:srgbClr val="E28189"/>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8" name="矩形 147">
            <a:extLst>
              <a:ext uri="{FF2B5EF4-FFF2-40B4-BE49-F238E27FC236}">
                <a16:creationId xmlns="" xmlns:a16="http://schemas.microsoft.com/office/drawing/2014/main" id="{49B61D6C-064F-4545-8E2F-301D65803DB8}"/>
              </a:ext>
            </a:extLst>
          </p:cNvPr>
          <p:cNvSpPr/>
          <p:nvPr/>
        </p:nvSpPr>
        <p:spPr bwMode="gray">
          <a:xfrm>
            <a:off x="2979671" y="4871247"/>
            <a:ext cx="169134" cy="129789"/>
          </a:xfrm>
          <a:prstGeom prst="rect">
            <a:avLst/>
          </a:prstGeom>
          <a:solidFill>
            <a:srgbClr val="56C4D2"/>
          </a:solidFill>
          <a:ln w="9525" algn="ctr">
            <a:noFill/>
            <a:miter lim="800000"/>
            <a:headEnd/>
            <a:tailEnd/>
          </a:ln>
          <a:effectLs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9" name="矩形 148">
            <a:extLst>
              <a:ext uri="{FF2B5EF4-FFF2-40B4-BE49-F238E27FC236}">
                <a16:creationId xmlns="" xmlns:a16="http://schemas.microsoft.com/office/drawing/2014/main" id="{15B81B5F-6DDF-42AB-921A-DD5FFF2388AB}"/>
              </a:ext>
            </a:extLst>
          </p:cNvPr>
          <p:cNvSpPr/>
          <p:nvPr/>
        </p:nvSpPr>
        <p:spPr bwMode="gray">
          <a:xfrm>
            <a:off x="3134984" y="4869843"/>
            <a:ext cx="171613" cy="131193"/>
          </a:xfrm>
          <a:prstGeom prst="rect">
            <a:avLst/>
          </a:prstGeom>
          <a:solidFill>
            <a:srgbClr val="E28189"/>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0" name="矩形 149">
            <a:extLst>
              <a:ext uri="{FF2B5EF4-FFF2-40B4-BE49-F238E27FC236}">
                <a16:creationId xmlns="" xmlns:a16="http://schemas.microsoft.com/office/drawing/2014/main" id="{FBCC545F-ED83-4D02-AAFE-DEBCEECDFB1A}"/>
              </a:ext>
            </a:extLst>
          </p:cNvPr>
          <p:cNvSpPr/>
          <p:nvPr/>
        </p:nvSpPr>
        <p:spPr bwMode="gray">
          <a:xfrm>
            <a:off x="4012246" y="4871247"/>
            <a:ext cx="169134" cy="129789"/>
          </a:xfrm>
          <a:prstGeom prst="rect">
            <a:avLst/>
          </a:prstGeom>
          <a:solidFill>
            <a:srgbClr val="56C4D2"/>
          </a:solidFill>
          <a:ln w="9525" algn="ctr">
            <a:noFill/>
            <a:miter lim="800000"/>
            <a:headEnd/>
            <a:tailEnd/>
          </a:ln>
          <a:effectLs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1" name="矩形 150">
            <a:extLst>
              <a:ext uri="{FF2B5EF4-FFF2-40B4-BE49-F238E27FC236}">
                <a16:creationId xmlns="" xmlns:a16="http://schemas.microsoft.com/office/drawing/2014/main" id="{62068541-D54A-481E-A7F9-249FEA2D2012}"/>
              </a:ext>
            </a:extLst>
          </p:cNvPr>
          <p:cNvSpPr/>
          <p:nvPr/>
        </p:nvSpPr>
        <p:spPr bwMode="gray">
          <a:xfrm>
            <a:off x="4167559" y="4869843"/>
            <a:ext cx="171613" cy="131193"/>
          </a:xfrm>
          <a:prstGeom prst="rect">
            <a:avLst/>
          </a:prstGeom>
          <a:solidFill>
            <a:srgbClr val="E28189"/>
          </a:solidFill>
          <a:ln w="9525" algn="ctr">
            <a:noFill/>
            <a:miter lim="800000"/>
            <a:headEnd/>
            <a:tailEnd/>
          </a:ln>
          <a:effec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2" name="矩形 151">
            <a:extLst>
              <a:ext uri="{FF2B5EF4-FFF2-40B4-BE49-F238E27FC236}">
                <a16:creationId xmlns="" xmlns:a16="http://schemas.microsoft.com/office/drawing/2014/main" id="{2302E1AD-6759-4947-9DB4-726E4E8FF701}"/>
              </a:ext>
            </a:extLst>
          </p:cNvPr>
          <p:cNvSpPr/>
          <p:nvPr/>
        </p:nvSpPr>
        <p:spPr bwMode="gray">
          <a:xfrm>
            <a:off x="4864921" y="4881915"/>
            <a:ext cx="182210" cy="130282"/>
          </a:xfrm>
          <a:prstGeom prst="rect">
            <a:avLst/>
          </a:prstGeom>
          <a:solidFill>
            <a:srgbClr val="56C4D2"/>
          </a:solidFill>
          <a:ln w="9525" algn="ctr">
            <a:noFill/>
            <a:miter lim="800000"/>
            <a:headEnd/>
            <a:tailEnd/>
          </a:ln>
          <a:effectLst/>
          <a:extLst/>
        </p:spPr>
        <p:txBody>
          <a:bodyPr wrap="square" lIns="72067" tIns="71840" rIns="72067" bIns="71840" rtlCol="0" anchor="ctr" anchorCtr="0">
            <a:noAutofit/>
          </a:bodyPr>
          <a:lstStyle/>
          <a:p>
            <a:pPr algn="ctr" defTabSz="833104" fontAlgn="ctr">
              <a:lnSpc>
                <a:spcPct val="150000"/>
              </a:lnSpc>
              <a:spcBef>
                <a:spcPct val="0"/>
              </a:spcBef>
              <a:spcAft>
                <a:spcPct val="0"/>
              </a:spcAft>
            </a:pPr>
            <a:endParaRPr lang="en-US" altLang="zh-CN" sz="140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53" name="直接连接符 152">
            <a:extLst>
              <a:ext uri="{FF2B5EF4-FFF2-40B4-BE49-F238E27FC236}">
                <a16:creationId xmlns="" xmlns:a16="http://schemas.microsoft.com/office/drawing/2014/main" id="{23806BDF-1B61-4040-A110-D825A5FC28D4}"/>
              </a:ext>
            </a:extLst>
          </p:cNvPr>
          <p:cNvCxnSpPr/>
          <p:nvPr/>
        </p:nvCxnSpPr>
        <p:spPr bwMode="gray">
          <a:xfrm>
            <a:off x="1474115" y="5332099"/>
            <a:ext cx="0" cy="820221"/>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4" name="直接连接符 153">
            <a:extLst>
              <a:ext uri="{FF2B5EF4-FFF2-40B4-BE49-F238E27FC236}">
                <a16:creationId xmlns="" xmlns:a16="http://schemas.microsoft.com/office/drawing/2014/main" id="{83845F15-C84D-43FF-A8B0-20E2CF3C5192}"/>
              </a:ext>
            </a:extLst>
          </p:cNvPr>
          <p:cNvCxnSpPr/>
          <p:nvPr/>
        </p:nvCxnSpPr>
        <p:spPr bwMode="gray">
          <a:xfrm>
            <a:off x="4654209" y="5332099"/>
            <a:ext cx="0" cy="820221"/>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直接连接符 158">
            <a:extLst>
              <a:ext uri="{FF2B5EF4-FFF2-40B4-BE49-F238E27FC236}">
                <a16:creationId xmlns="" xmlns:a16="http://schemas.microsoft.com/office/drawing/2014/main" id="{2297C867-E6D1-4898-BA45-E0C1D8CF96C0}"/>
              </a:ext>
            </a:extLst>
          </p:cNvPr>
          <p:cNvCxnSpPr/>
          <p:nvPr/>
        </p:nvCxnSpPr>
        <p:spPr bwMode="gray">
          <a:xfrm>
            <a:off x="1521740" y="5629693"/>
            <a:ext cx="3071283" cy="0"/>
          </a:xfrm>
          <a:prstGeom prst="line">
            <a:avLst/>
          </a:prstGeom>
          <a:solidFill>
            <a:schemeClr val="accent1"/>
          </a:solidFill>
          <a:ln w="9525" cap="flat" cmpd="sng" algn="ctr">
            <a:solidFill>
              <a:schemeClr val="tx1"/>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0" name="文本框 159">
            <a:extLst>
              <a:ext uri="{FF2B5EF4-FFF2-40B4-BE49-F238E27FC236}">
                <a16:creationId xmlns="" xmlns:a16="http://schemas.microsoft.com/office/drawing/2014/main" id="{B0FB2189-9C0C-452F-AEC1-4961E0E7F659}"/>
              </a:ext>
            </a:extLst>
          </p:cNvPr>
          <p:cNvSpPr txBox="1"/>
          <p:nvPr/>
        </p:nvSpPr>
        <p:spPr bwMode="gray">
          <a:xfrm>
            <a:off x="2671346" y="5348390"/>
            <a:ext cx="846707"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a:t>
            </a:r>
          </a:p>
        </p:txBody>
      </p:sp>
      <p:cxnSp>
        <p:nvCxnSpPr>
          <p:cNvPr id="161" name="直接连接符 160">
            <a:extLst>
              <a:ext uri="{FF2B5EF4-FFF2-40B4-BE49-F238E27FC236}">
                <a16:creationId xmlns="" xmlns:a16="http://schemas.microsoft.com/office/drawing/2014/main" id="{38492C7D-20EC-45FC-B29A-5BE4B551EF0A}"/>
              </a:ext>
            </a:extLst>
          </p:cNvPr>
          <p:cNvCxnSpPr/>
          <p:nvPr/>
        </p:nvCxnSpPr>
        <p:spPr bwMode="gray">
          <a:xfrm>
            <a:off x="1521740" y="6011523"/>
            <a:ext cx="3071283" cy="0"/>
          </a:xfrm>
          <a:prstGeom prst="line">
            <a:avLst/>
          </a:prstGeom>
          <a:solidFill>
            <a:schemeClr val="accent1"/>
          </a:solidFill>
          <a:ln w="9525" cap="flat" cmpd="sng" algn="ctr">
            <a:solidFill>
              <a:schemeClr val="tx1"/>
            </a:solidFill>
            <a:prstDash val="dash"/>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2" name="文本框 161">
            <a:extLst>
              <a:ext uri="{FF2B5EF4-FFF2-40B4-BE49-F238E27FC236}">
                <a16:creationId xmlns="" xmlns:a16="http://schemas.microsoft.com/office/drawing/2014/main" id="{0AD3BBF9-4779-46C9-8239-FFD3C59FDD00}"/>
              </a:ext>
            </a:extLst>
          </p:cNvPr>
          <p:cNvSpPr txBox="1"/>
          <p:nvPr/>
        </p:nvSpPr>
        <p:spPr bwMode="gray">
          <a:xfrm>
            <a:off x="2843669" y="5717519"/>
            <a:ext cx="482824" cy="307777"/>
          </a:xfrm>
          <a:prstGeom prst="rect">
            <a:avLst/>
          </a:prstGeom>
          <a:noFill/>
        </p:spPr>
        <p:txBody>
          <a:bodyPr wrap="square" rtlCol="0">
            <a:noAutofit/>
          </a:bodyPr>
          <a:lstStyle/>
          <a:p>
            <a:pPr algn="l"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iFIT</a:t>
            </a:r>
          </a:p>
        </p:txBody>
      </p:sp>
      <p:sp>
        <p:nvSpPr>
          <p:cNvPr id="164" name="文本框 163">
            <a:extLst>
              <a:ext uri="{FF2B5EF4-FFF2-40B4-BE49-F238E27FC236}">
                <a16:creationId xmlns="" xmlns:a16="http://schemas.microsoft.com/office/drawing/2014/main" id="{A6A0A558-D00C-4602-ACC6-12E7EC5B246B}"/>
              </a:ext>
            </a:extLst>
          </p:cNvPr>
          <p:cNvSpPr txBox="1"/>
          <p:nvPr/>
        </p:nvSpPr>
        <p:spPr bwMode="gray">
          <a:xfrm>
            <a:off x="3553429" y="2655823"/>
            <a:ext cx="2425320" cy="830997"/>
          </a:xfrm>
          <a:prstGeom prst="rect">
            <a:avLst/>
          </a:prstGeom>
          <a:noFill/>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Management+control+analysis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65" name="文本框 164">
            <a:extLst>
              <a:ext uri="{FF2B5EF4-FFF2-40B4-BE49-F238E27FC236}">
                <a16:creationId xmlns="" xmlns:a16="http://schemas.microsoft.com/office/drawing/2014/main" id="{CDA07D07-B03C-41F1-942D-CFEFAC05D1EF}"/>
              </a:ext>
            </a:extLst>
          </p:cNvPr>
          <p:cNvSpPr txBox="1"/>
          <p:nvPr/>
        </p:nvSpPr>
        <p:spPr bwMode="gray">
          <a:xfrm>
            <a:off x="6176334" y="5188607"/>
            <a:ext cx="2541537" cy="342551"/>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measurement</a:t>
            </a:r>
          </a:p>
        </p:txBody>
      </p:sp>
      <p:sp>
        <p:nvSpPr>
          <p:cNvPr id="166" name="文本框 165">
            <a:extLst>
              <a:ext uri="{FF2B5EF4-FFF2-40B4-BE49-F238E27FC236}">
                <a16:creationId xmlns="" xmlns:a16="http://schemas.microsoft.com/office/drawing/2014/main" id="{0CC96946-2801-4251-A9F2-0B4D31483105}"/>
              </a:ext>
            </a:extLst>
          </p:cNvPr>
          <p:cNvSpPr txBox="1"/>
          <p:nvPr/>
        </p:nvSpPr>
        <p:spPr bwMode="gray">
          <a:xfrm>
            <a:off x="6176335" y="3696470"/>
            <a:ext cx="2541556" cy="545222"/>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collection/management</a:t>
            </a:r>
          </a:p>
        </p:txBody>
      </p:sp>
      <p:sp>
        <p:nvSpPr>
          <p:cNvPr id="167" name="文本框 166">
            <a:extLst>
              <a:ext uri="{FF2B5EF4-FFF2-40B4-BE49-F238E27FC236}">
                <a16:creationId xmlns="" xmlns:a16="http://schemas.microsoft.com/office/drawing/2014/main" id="{C10D7EE8-C41D-4259-8ACF-B0B9058213B8}"/>
              </a:ext>
            </a:extLst>
          </p:cNvPr>
          <p:cNvSpPr txBox="1"/>
          <p:nvPr/>
        </p:nvSpPr>
        <p:spPr bwMode="gray">
          <a:xfrm>
            <a:off x="6176335" y="2418245"/>
            <a:ext cx="2541555" cy="337479"/>
          </a:xfrm>
          <a:prstGeom prst="roundRect">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sz="1600" b="1">
                <a:solidFill>
                  <a:schemeClr val="bg1"/>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Network </a:t>
            </a:r>
            <a:r>
              <a:rPr lang="en-US" dirty="0"/>
              <a:t>a</a:t>
            </a:r>
            <a:r>
              <a:rPr lang="en-US" dirty="0">
                <a:latin typeface="Huawei Sans" panose="020C0503030203020204" pitchFamily="34" charset="0"/>
              </a:rPr>
              <a:t>nalysis</a:t>
            </a:r>
          </a:p>
        </p:txBody>
      </p:sp>
      <p:sp>
        <p:nvSpPr>
          <p:cNvPr id="168" name="文本框 167">
            <a:extLst>
              <a:ext uri="{FF2B5EF4-FFF2-40B4-BE49-F238E27FC236}">
                <a16:creationId xmlns="" xmlns:a16="http://schemas.microsoft.com/office/drawing/2014/main" id="{99C1CD47-5AB2-4E89-90EF-152E69A7F71F}"/>
              </a:ext>
            </a:extLst>
          </p:cNvPr>
          <p:cNvSpPr txBox="1"/>
          <p:nvPr/>
        </p:nvSpPr>
        <p:spPr bwMode="gray">
          <a:xfrm>
            <a:off x="6270003" y="5633659"/>
            <a:ext cx="4651997" cy="393954"/>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performance indicators, such as the delay, jitter, and packet loss rate, are measured.</a:t>
            </a:r>
          </a:p>
        </p:txBody>
      </p:sp>
      <p:sp>
        <p:nvSpPr>
          <p:cNvPr id="169" name="文本框 168">
            <a:extLst>
              <a:ext uri="{FF2B5EF4-FFF2-40B4-BE49-F238E27FC236}">
                <a16:creationId xmlns="" xmlns:a16="http://schemas.microsoft.com/office/drawing/2014/main" id="{F66E4526-B916-405E-87B4-B60E6B075DF2}"/>
              </a:ext>
            </a:extLst>
          </p:cNvPr>
          <p:cNvSpPr txBox="1"/>
          <p:nvPr/>
        </p:nvSpPr>
        <p:spPr bwMode="gray">
          <a:xfrm>
            <a:off x="6270004" y="2814643"/>
            <a:ext cx="4839322" cy="610302"/>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AI algorithm is used to obtain network analysis results based on massive amounts of network performance and monitoring data.</a:t>
            </a:r>
          </a:p>
        </p:txBody>
      </p:sp>
      <p:sp>
        <p:nvSpPr>
          <p:cNvPr id="170" name="文本框 169">
            <a:extLst>
              <a:ext uri="{FF2B5EF4-FFF2-40B4-BE49-F238E27FC236}">
                <a16:creationId xmlns="" xmlns:a16="http://schemas.microsoft.com/office/drawing/2014/main" id="{E98193FD-BAB2-4292-A8A7-8E2925E6D95C}"/>
              </a:ext>
            </a:extLst>
          </p:cNvPr>
          <p:cNvSpPr txBox="1"/>
          <p:nvPr/>
        </p:nvSpPr>
        <p:spPr bwMode="gray">
          <a:xfrm>
            <a:off x="6270003" y="4318266"/>
            <a:ext cx="5413011" cy="673629"/>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Multiple protocols and channels are used to collect network configuration data, performance data, and monitoring data.</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Efficient network configuration management is provided.</a:t>
            </a:r>
          </a:p>
        </p:txBody>
      </p:sp>
      <p:pic>
        <p:nvPicPr>
          <p:cNvPr id="70" name="图片 69">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20049" y="4520532"/>
            <a:ext cx="318608" cy="261258"/>
          </a:xfrm>
          <a:prstGeom prst="rect">
            <a:avLst/>
          </a:prstGeom>
        </p:spPr>
      </p:pic>
      <p:pic>
        <p:nvPicPr>
          <p:cNvPr id="71" name="图片 70">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58414" y="4520532"/>
            <a:ext cx="318608" cy="261258"/>
          </a:xfrm>
          <a:prstGeom prst="rect">
            <a:avLst/>
          </a:prstGeom>
        </p:spPr>
      </p:pic>
      <p:pic>
        <p:nvPicPr>
          <p:cNvPr id="72" name="图片 71">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46569" y="4520532"/>
            <a:ext cx="318608" cy="261258"/>
          </a:xfrm>
          <a:prstGeom prst="rect">
            <a:avLst/>
          </a:prstGeom>
        </p:spPr>
      </p:pic>
      <p:pic>
        <p:nvPicPr>
          <p:cNvPr id="73" name="图片 72">
            <a:extLst>
              <a:ext uri="{FF2B5EF4-FFF2-40B4-BE49-F238E27FC236}">
                <a16:creationId xmlns="" xmlns:a16="http://schemas.microsoft.com/office/drawing/2014/main" id="{80E292A5-3380-4216-9F46-FDFA87D502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94905" y="4520532"/>
            <a:ext cx="318608" cy="261258"/>
          </a:xfrm>
          <a:prstGeom prst="rect">
            <a:avLst/>
          </a:prstGeom>
        </p:spPr>
      </p:pic>
    </p:spTree>
    <p:extLst>
      <p:ext uri="{BB962C8B-B14F-4D97-AF65-F5344CB8AC3E}">
        <p14:creationId xmlns:p14="http://schemas.microsoft.com/office/powerpoint/2010/main" val="41147502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AE3D456-236B-4E86-A28D-E01996B9E478}"/>
              </a:ext>
            </a:extLst>
          </p:cNvPr>
          <p:cNvSpPr>
            <a:spLocks noGrp="1"/>
          </p:cNvSpPr>
          <p:nvPr>
            <p:ph type="title"/>
          </p:nvPr>
        </p:nvSpPr>
        <p:spPr bwMode="gray"/>
        <p:txBody>
          <a:bodyPr/>
          <a:lstStyle/>
          <a:p>
            <a:r>
              <a:rPr lang="en-US"/>
              <a:t>SNMP</a:t>
            </a:r>
            <a:endParaRPr lang="en-US" dirty="0"/>
          </a:p>
        </p:txBody>
      </p:sp>
      <p:sp>
        <p:nvSpPr>
          <p:cNvPr id="4" name="任意多边形 2">
            <a:extLst>
              <a:ext uri="{FF2B5EF4-FFF2-40B4-BE49-F238E27FC236}">
                <a16:creationId xmlns="" xmlns:a16="http://schemas.microsoft.com/office/drawing/2014/main" id="{902F1F1D-1C43-4CF1-BFDC-EF35422ADC0E}"/>
              </a:ext>
            </a:extLst>
          </p:cNvPr>
          <p:cNvSpPr/>
          <p:nvPr/>
        </p:nvSpPr>
        <p:spPr bwMode="gray">
          <a:xfrm>
            <a:off x="3347334" y="297386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4">
            <a:extLst>
              <a:ext uri="{FF2B5EF4-FFF2-40B4-BE49-F238E27FC236}">
                <a16:creationId xmlns="" xmlns:a16="http://schemas.microsoft.com/office/drawing/2014/main" id="{D1B69C16-668F-429F-B284-4F9F43F5E3A9}"/>
              </a:ext>
            </a:extLst>
          </p:cNvPr>
          <p:cNvSpPr/>
          <p:nvPr/>
        </p:nvSpPr>
        <p:spPr bwMode="gray">
          <a:xfrm>
            <a:off x="7099691" y="2064913"/>
            <a:ext cx="4384989" cy="346505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Simple Network Management Protocol (SNMP) is a network management standard widely used on TCP/IP networks.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 provides a method for managing devices through a central computer that runs network management software — known as a network management station (NMS).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employing the "network management over networks" mode, SNMP implements efficient and batch network device management. In addition, SNMP enables unified management of network devices of different types and from different vendors.</a:t>
            </a:r>
          </a:p>
        </p:txBody>
      </p:sp>
      <p:sp>
        <p:nvSpPr>
          <p:cNvPr id="17" name="文本框 16">
            <a:extLst>
              <a:ext uri="{FF2B5EF4-FFF2-40B4-BE49-F238E27FC236}">
                <a16:creationId xmlns="" xmlns:a16="http://schemas.microsoft.com/office/drawing/2014/main" id="{A0002784-ED2E-497C-A596-2D40A380C2D2}"/>
              </a:ext>
            </a:extLst>
          </p:cNvPr>
          <p:cNvSpPr txBox="1"/>
          <p:nvPr/>
        </p:nvSpPr>
        <p:spPr bwMode="gray">
          <a:xfrm>
            <a:off x="7099693" y="1642300"/>
            <a:ext cx="4384988" cy="373577"/>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stStyle>
          <a:p>
            <a:r>
              <a:rPr lang="en-US" sz="1600" dirty="0"/>
              <a:t>SNMP overview</a:t>
            </a:r>
          </a:p>
        </p:txBody>
      </p:sp>
      <p:pic>
        <p:nvPicPr>
          <p:cNvPr id="18" name="图片 72" descr="交换机.png">
            <a:extLst>
              <a:ext uri="{FF2B5EF4-FFF2-40B4-BE49-F238E27FC236}">
                <a16:creationId xmlns="" xmlns:a16="http://schemas.microsoft.com/office/drawing/2014/main" id="{47E43495-7821-46D0-BA38-F5FE920DA5E2}"/>
              </a:ext>
            </a:extLst>
          </p:cNvPr>
          <p:cNvPicPr>
            <a:picLocks noChangeAspect="1"/>
          </p:cNvPicPr>
          <p:nvPr/>
        </p:nvPicPr>
        <p:blipFill>
          <a:blip r:embed="rId3" cstate="print"/>
          <a:stretch>
            <a:fillRect/>
          </a:stretch>
        </p:blipFill>
        <p:spPr bwMode="gray">
          <a:xfrm>
            <a:off x="2937004" y="1740341"/>
            <a:ext cx="489286" cy="401651"/>
          </a:xfrm>
          <a:prstGeom prst="rect">
            <a:avLst/>
          </a:prstGeom>
        </p:spPr>
      </p:pic>
      <p:cxnSp>
        <p:nvCxnSpPr>
          <p:cNvPr id="19" name="直接连接符 18">
            <a:extLst>
              <a:ext uri="{FF2B5EF4-FFF2-40B4-BE49-F238E27FC236}">
                <a16:creationId xmlns="" xmlns:a16="http://schemas.microsoft.com/office/drawing/2014/main" id="{8ECB0C24-4767-4DA0-B14A-27C1F0F3DF75}"/>
              </a:ext>
            </a:extLst>
          </p:cNvPr>
          <p:cNvCxnSpPr>
            <a:cxnSpLocks/>
            <a:stCxn id="18" idx="2"/>
            <a:endCxn id="58" idx="0"/>
          </p:cNvCxnSpPr>
          <p:nvPr/>
        </p:nvCxnSpPr>
        <p:spPr bwMode="gray">
          <a:xfrm flipH="1">
            <a:off x="3176294" y="2141992"/>
            <a:ext cx="5353" cy="1640500"/>
          </a:xfrm>
          <a:prstGeom prst="line">
            <a:avLst/>
          </a:prstGeom>
          <a:noFill/>
          <a:ln w="19050" algn="ctr">
            <a:solidFill>
              <a:srgbClr val="C7000B"/>
            </a:solidFill>
            <a:prstDash val="solid"/>
            <a:round/>
            <a:headEnd type="triangle" w="med" len="med"/>
            <a:tailEnd type="triangle" w="med" len="med"/>
          </a:ln>
        </p:spPr>
      </p:cxnSp>
      <p:sp>
        <p:nvSpPr>
          <p:cNvPr id="20" name="文本框 19">
            <a:extLst>
              <a:ext uri="{FF2B5EF4-FFF2-40B4-BE49-F238E27FC236}">
                <a16:creationId xmlns="" xmlns:a16="http://schemas.microsoft.com/office/drawing/2014/main" id="{555A4CDE-F15B-4A33-9F88-7B35810E0DA2}"/>
              </a:ext>
            </a:extLst>
          </p:cNvPr>
          <p:cNvSpPr txBox="1"/>
          <p:nvPr/>
        </p:nvSpPr>
        <p:spPr bwMode="gray">
          <a:xfrm>
            <a:off x="1873170" y="2848220"/>
            <a:ext cx="6880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SNMP</a:t>
            </a:r>
          </a:p>
        </p:txBody>
      </p:sp>
      <p:sp>
        <p:nvSpPr>
          <p:cNvPr id="21" name="文本框 20">
            <a:extLst>
              <a:ext uri="{FF2B5EF4-FFF2-40B4-BE49-F238E27FC236}">
                <a16:creationId xmlns="" xmlns:a16="http://schemas.microsoft.com/office/drawing/2014/main" id="{2AF16265-236B-4112-B29D-C639C68E56EE}"/>
              </a:ext>
            </a:extLst>
          </p:cNvPr>
          <p:cNvSpPr txBox="1"/>
          <p:nvPr/>
        </p:nvSpPr>
        <p:spPr bwMode="gray">
          <a:xfrm>
            <a:off x="841655" y="1731209"/>
            <a:ext cx="1920719" cy="492443"/>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(SNMP server)</a:t>
            </a:r>
          </a:p>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e.g.: iMaster NCE</a:t>
            </a:r>
          </a:p>
        </p:txBody>
      </p:sp>
      <p:sp>
        <p:nvSpPr>
          <p:cNvPr id="22" name="矩形 21">
            <a:extLst>
              <a:ext uri="{FF2B5EF4-FFF2-40B4-BE49-F238E27FC236}">
                <a16:creationId xmlns="" xmlns:a16="http://schemas.microsoft.com/office/drawing/2014/main" id="{233E722F-3FE7-4314-8E68-43EB8CADAB29}"/>
              </a:ext>
            </a:extLst>
          </p:cNvPr>
          <p:cNvSpPr/>
          <p:nvPr/>
        </p:nvSpPr>
        <p:spPr bwMode="gray">
          <a:xfrm>
            <a:off x="4576402" y="2559464"/>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 xmlns:a16="http://schemas.microsoft.com/office/drawing/2014/main" id="{34040B52-6C80-4F00-8B44-D0FC6987DBB2}"/>
              </a:ext>
            </a:extLst>
          </p:cNvPr>
          <p:cNvSpPr txBox="1"/>
          <p:nvPr/>
        </p:nvSpPr>
        <p:spPr bwMode="gray">
          <a:xfrm>
            <a:off x="4094987" y="5102115"/>
            <a:ext cx="2879314"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 (SNMP client)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 router, switch...</a:t>
            </a:r>
          </a:p>
        </p:txBody>
      </p:sp>
      <p:sp>
        <p:nvSpPr>
          <p:cNvPr id="24" name="TextBox 179">
            <a:extLst>
              <a:ext uri="{FF2B5EF4-FFF2-40B4-BE49-F238E27FC236}">
                <a16:creationId xmlns="" xmlns:a16="http://schemas.microsoft.com/office/drawing/2014/main" id="{06E9AACC-F6E7-4DC2-B86C-BFDF5590F622}"/>
              </a:ext>
            </a:extLst>
          </p:cNvPr>
          <p:cNvSpPr txBox="1"/>
          <p:nvPr/>
        </p:nvSpPr>
        <p:spPr bwMode="gray">
          <a:xfrm>
            <a:off x="5067585" y="2920572"/>
            <a:ext cx="1295356" cy="267630"/>
          </a:xfrm>
          <a:prstGeom prst="roundRect">
            <a:avLst>
              <a:gd name="adj" fmla="val 29642"/>
            </a:avLst>
          </a:prstGeom>
          <a:solidFill>
            <a:srgbClr val="EC7061"/>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Agent process</a:t>
            </a:r>
          </a:p>
        </p:txBody>
      </p:sp>
      <p:cxnSp>
        <p:nvCxnSpPr>
          <p:cNvPr id="25" name="直接连接符 24">
            <a:extLst>
              <a:ext uri="{FF2B5EF4-FFF2-40B4-BE49-F238E27FC236}">
                <a16:creationId xmlns="" xmlns:a16="http://schemas.microsoft.com/office/drawing/2014/main" id="{A9D6EB12-01A9-498A-9782-A83594320917}"/>
              </a:ext>
            </a:extLst>
          </p:cNvPr>
          <p:cNvCxnSpPr>
            <a:cxnSpLocks/>
            <a:stCxn id="18" idx="3"/>
            <a:endCxn id="24" idx="1"/>
          </p:cNvCxnSpPr>
          <p:nvPr/>
        </p:nvCxnSpPr>
        <p:spPr bwMode="gray">
          <a:xfrm>
            <a:off x="3426290" y="1941167"/>
            <a:ext cx="1641295" cy="1113220"/>
          </a:xfrm>
          <a:prstGeom prst="line">
            <a:avLst/>
          </a:prstGeom>
          <a:noFill/>
          <a:ln w="19050" algn="ctr">
            <a:solidFill>
              <a:srgbClr val="EC7061"/>
            </a:solidFill>
            <a:prstDash val="solid"/>
            <a:round/>
            <a:headEnd type="triangle" w="med" len="med"/>
            <a:tailEnd type="triangle" w="med" len="med"/>
          </a:ln>
        </p:spPr>
      </p:cxnSp>
      <p:cxnSp>
        <p:nvCxnSpPr>
          <p:cNvPr id="26" name="直接连接符 25">
            <a:extLst>
              <a:ext uri="{FF2B5EF4-FFF2-40B4-BE49-F238E27FC236}">
                <a16:creationId xmlns="" xmlns:a16="http://schemas.microsoft.com/office/drawing/2014/main" id="{9518FB1C-8282-44C6-ADBB-B2A16F68E067}"/>
              </a:ext>
            </a:extLst>
          </p:cNvPr>
          <p:cNvCxnSpPr/>
          <p:nvPr/>
        </p:nvCxnSpPr>
        <p:spPr bwMode="gray">
          <a:xfrm>
            <a:off x="5715263" y="3210373"/>
            <a:ext cx="0" cy="288200"/>
          </a:xfrm>
          <a:prstGeom prst="line">
            <a:avLst/>
          </a:prstGeom>
          <a:noFill/>
          <a:ln w="19050" algn="ctr">
            <a:solidFill>
              <a:srgbClr val="EC7061"/>
            </a:solidFill>
            <a:prstDash val="solid"/>
            <a:round/>
            <a:headEnd type="triangle" w="med" len="med"/>
            <a:tailEnd type="triangle" w="med" len="med"/>
          </a:ln>
        </p:spPr>
      </p:cxnSp>
      <p:sp>
        <p:nvSpPr>
          <p:cNvPr id="27" name="Rounded Rectangle 30">
            <a:extLst>
              <a:ext uri="{FF2B5EF4-FFF2-40B4-BE49-F238E27FC236}">
                <a16:creationId xmlns="" xmlns:a16="http://schemas.microsoft.com/office/drawing/2014/main" id="{14CC4736-7788-438E-8190-E94FABA4E501}"/>
              </a:ext>
            </a:extLst>
          </p:cNvPr>
          <p:cNvSpPr/>
          <p:nvPr/>
        </p:nvSpPr>
        <p:spPr bwMode="gray">
          <a:xfrm>
            <a:off x="4762279" y="3522206"/>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33">
            <a:extLst>
              <a:ext uri="{FF2B5EF4-FFF2-40B4-BE49-F238E27FC236}">
                <a16:creationId xmlns="" xmlns:a16="http://schemas.microsoft.com/office/drawing/2014/main" id="{9E26C960-F011-4E5A-A674-31A1A8B85CCB}"/>
              </a:ext>
            </a:extLst>
          </p:cNvPr>
          <p:cNvSpPr/>
          <p:nvPr/>
        </p:nvSpPr>
        <p:spPr bwMode="gray">
          <a:xfrm>
            <a:off x="5616965" y="3749852"/>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7">
            <a:extLst>
              <a:ext uri="{FF2B5EF4-FFF2-40B4-BE49-F238E27FC236}">
                <a16:creationId xmlns="" xmlns:a16="http://schemas.microsoft.com/office/drawing/2014/main" id="{AAF10A05-4002-4ACC-9BAD-321787039BAA}"/>
              </a:ext>
            </a:extLst>
          </p:cNvPr>
          <p:cNvSpPr/>
          <p:nvPr/>
        </p:nvSpPr>
        <p:spPr bwMode="gray">
          <a:xfrm>
            <a:off x="5308307" y="40611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68">
            <a:extLst>
              <a:ext uri="{FF2B5EF4-FFF2-40B4-BE49-F238E27FC236}">
                <a16:creationId xmlns="" xmlns:a16="http://schemas.microsoft.com/office/drawing/2014/main" id="{78D49884-FD68-497A-B678-C8F9C50F7191}"/>
              </a:ext>
            </a:extLst>
          </p:cNvPr>
          <p:cNvSpPr/>
          <p:nvPr/>
        </p:nvSpPr>
        <p:spPr bwMode="gray">
          <a:xfrm>
            <a:off x="5941000" y="4061126"/>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0">
            <a:extLst>
              <a:ext uri="{FF2B5EF4-FFF2-40B4-BE49-F238E27FC236}">
                <a16:creationId xmlns="" xmlns:a16="http://schemas.microsoft.com/office/drawing/2014/main" id="{09D4682C-4A98-42DB-B00D-AC84AF3E954F}"/>
              </a:ext>
            </a:extLst>
          </p:cNvPr>
          <p:cNvSpPr/>
          <p:nvPr/>
        </p:nvSpPr>
        <p:spPr bwMode="gray">
          <a:xfrm>
            <a:off x="5688973" y="43979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71">
            <a:extLst>
              <a:ext uri="{FF2B5EF4-FFF2-40B4-BE49-F238E27FC236}">
                <a16:creationId xmlns="" xmlns:a16="http://schemas.microsoft.com/office/drawing/2014/main" id="{830E435C-6295-4F68-8E8A-188F0F2EE6B2}"/>
              </a:ext>
            </a:extLst>
          </p:cNvPr>
          <p:cNvSpPr/>
          <p:nvPr/>
        </p:nvSpPr>
        <p:spPr bwMode="gray">
          <a:xfrm>
            <a:off x="6212372" y="4397924"/>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Straight Connector 35">
            <a:extLst>
              <a:ext uri="{FF2B5EF4-FFF2-40B4-BE49-F238E27FC236}">
                <a16:creationId xmlns="" xmlns:a16="http://schemas.microsoft.com/office/drawing/2014/main" id="{7E205B27-F271-4790-8386-BEE5873112B4}"/>
              </a:ext>
            </a:extLst>
          </p:cNvPr>
          <p:cNvCxnSpPr>
            <a:stCxn id="28" idx="3"/>
            <a:endCxn id="29" idx="7"/>
          </p:cNvCxnSpPr>
          <p:nvPr/>
        </p:nvCxnSpPr>
        <p:spPr bwMode="gray">
          <a:xfrm flipH="1">
            <a:off x="5431232" y="3872777"/>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4" name="Straight Connector 72">
            <a:extLst>
              <a:ext uri="{FF2B5EF4-FFF2-40B4-BE49-F238E27FC236}">
                <a16:creationId xmlns="" xmlns:a16="http://schemas.microsoft.com/office/drawing/2014/main" id="{D67F52BD-1639-46D8-846B-7190AE894EB0}"/>
              </a:ext>
            </a:extLst>
          </p:cNvPr>
          <p:cNvCxnSpPr>
            <a:stCxn id="28" idx="5"/>
            <a:endCxn id="30" idx="1"/>
          </p:cNvCxnSpPr>
          <p:nvPr/>
        </p:nvCxnSpPr>
        <p:spPr bwMode="gray">
          <a:xfrm>
            <a:off x="5739890" y="3872777"/>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5" name="Straight Connector 79">
            <a:extLst>
              <a:ext uri="{FF2B5EF4-FFF2-40B4-BE49-F238E27FC236}">
                <a16:creationId xmlns="" xmlns:a16="http://schemas.microsoft.com/office/drawing/2014/main" id="{12D151A3-0347-4FB0-8C76-A95BCCA0909E}"/>
              </a:ext>
            </a:extLst>
          </p:cNvPr>
          <p:cNvCxnSpPr>
            <a:stCxn id="30" idx="3"/>
            <a:endCxn id="31" idx="7"/>
          </p:cNvCxnSpPr>
          <p:nvPr/>
        </p:nvCxnSpPr>
        <p:spPr bwMode="gray">
          <a:xfrm flipH="1">
            <a:off x="5811898" y="4184051"/>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6" name="Straight Connector 80">
            <a:extLst>
              <a:ext uri="{FF2B5EF4-FFF2-40B4-BE49-F238E27FC236}">
                <a16:creationId xmlns="" xmlns:a16="http://schemas.microsoft.com/office/drawing/2014/main" id="{BFABEB77-91BA-4299-B5FB-F684281A8883}"/>
              </a:ext>
            </a:extLst>
          </p:cNvPr>
          <p:cNvCxnSpPr>
            <a:stCxn id="30" idx="5"/>
            <a:endCxn id="32" idx="0"/>
          </p:cNvCxnSpPr>
          <p:nvPr/>
        </p:nvCxnSpPr>
        <p:spPr bwMode="gray">
          <a:xfrm>
            <a:off x="6063925" y="4184051"/>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7" name="Rectangle 52">
            <a:extLst>
              <a:ext uri="{FF2B5EF4-FFF2-40B4-BE49-F238E27FC236}">
                <a16:creationId xmlns="" xmlns:a16="http://schemas.microsoft.com/office/drawing/2014/main" id="{7B54A894-024A-49A5-9D6E-AAAC0682FCEB}"/>
              </a:ext>
            </a:extLst>
          </p:cNvPr>
          <p:cNvSpPr/>
          <p:nvPr/>
        </p:nvSpPr>
        <p:spPr bwMode="gray">
          <a:xfrm>
            <a:off x="6040728" y="3577408"/>
            <a:ext cx="550151" cy="323165"/>
          </a:xfrm>
          <a:prstGeom prst="rect">
            <a:avLst/>
          </a:prstGeom>
        </p:spPr>
        <p:txBody>
          <a:bodyPr wrap="square">
            <a:noAutofit/>
          </a:bodyPr>
          <a:lstStyle/>
          <a:p>
            <a:pPr fontAlgn="ctr"/>
            <a:r>
              <a:rPr lang="en-US" sz="1500" b="1"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MIB</a:t>
            </a:r>
          </a:p>
        </p:txBody>
      </p:sp>
      <p:grpSp>
        <p:nvGrpSpPr>
          <p:cNvPr id="38" name="Group 3">
            <a:extLst>
              <a:ext uri="{FF2B5EF4-FFF2-40B4-BE49-F238E27FC236}">
                <a16:creationId xmlns="" xmlns:a16="http://schemas.microsoft.com/office/drawing/2014/main" id="{17A6B57B-070D-47C8-93D6-232EADBC8124}"/>
              </a:ext>
            </a:extLst>
          </p:cNvPr>
          <p:cNvGrpSpPr/>
          <p:nvPr/>
        </p:nvGrpSpPr>
        <p:grpSpPr bwMode="gray">
          <a:xfrm>
            <a:off x="4927043" y="4127949"/>
            <a:ext cx="261965" cy="61979"/>
            <a:chOff x="559282" y="6488261"/>
            <a:chExt cx="261965" cy="61979"/>
          </a:xfrm>
          <a:solidFill>
            <a:schemeClr val="bg1">
              <a:lumMod val="50000"/>
            </a:schemeClr>
          </a:solidFill>
        </p:grpSpPr>
        <p:sp>
          <p:nvSpPr>
            <p:cNvPr id="39" name="Oval 1">
              <a:extLst>
                <a:ext uri="{FF2B5EF4-FFF2-40B4-BE49-F238E27FC236}">
                  <a16:creationId xmlns="" xmlns:a16="http://schemas.microsoft.com/office/drawing/2014/main" id="{1F97F170-16AA-4C38-99C5-062B72E2C0F8}"/>
                </a:ext>
              </a:extLst>
            </p:cNvPr>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4">
              <a:extLst>
                <a:ext uri="{FF2B5EF4-FFF2-40B4-BE49-F238E27FC236}">
                  <a16:creationId xmlns="" xmlns:a16="http://schemas.microsoft.com/office/drawing/2014/main" id="{326D2148-2232-400D-A7A5-E6B92747051B}"/>
                </a:ext>
              </a:extLst>
            </p:cNvPr>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175">
              <a:extLst>
                <a:ext uri="{FF2B5EF4-FFF2-40B4-BE49-F238E27FC236}">
                  <a16:creationId xmlns="" xmlns:a16="http://schemas.microsoft.com/office/drawing/2014/main" id="{9E009DC2-D9A2-4901-856D-A3363B86F609}"/>
                </a:ext>
              </a:extLst>
            </p:cNvPr>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2" name="Group 3">
            <a:extLst>
              <a:ext uri="{FF2B5EF4-FFF2-40B4-BE49-F238E27FC236}">
                <a16:creationId xmlns="" xmlns:a16="http://schemas.microsoft.com/office/drawing/2014/main" id="{9996C40A-32CB-4456-AEBF-9AE8B258E9A2}"/>
              </a:ext>
            </a:extLst>
          </p:cNvPr>
          <p:cNvGrpSpPr/>
          <p:nvPr/>
        </p:nvGrpSpPr>
        <p:grpSpPr bwMode="gray">
          <a:xfrm>
            <a:off x="5352742" y="4455635"/>
            <a:ext cx="261965" cy="61979"/>
            <a:chOff x="559282" y="6488261"/>
            <a:chExt cx="261965" cy="61979"/>
          </a:xfrm>
          <a:solidFill>
            <a:schemeClr val="bg1">
              <a:lumMod val="50000"/>
            </a:schemeClr>
          </a:solidFill>
        </p:grpSpPr>
        <p:sp>
          <p:nvSpPr>
            <p:cNvPr id="43" name="Oval 1">
              <a:extLst>
                <a:ext uri="{FF2B5EF4-FFF2-40B4-BE49-F238E27FC236}">
                  <a16:creationId xmlns="" xmlns:a16="http://schemas.microsoft.com/office/drawing/2014/main" id="{3F1A3184-B97C-42E6-ADA5-1D39CBFF15B1}"/>
                </a:ext>
              </a:extLst>
            </p:cNvPr>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174">
              <a:extLst>
                <a:ext uri="{FF2B5EF4-FFF2-40B4-BE49-F238E27FC236}">
                  <a16:creationId xmlns="" xmlns:a16="http://schemas.microsoft.com/office/drawing/2014/main" id="{7F7283AE-1699-43E4-8D0D-6396D09FFC82}"/>
                </a:ext>
              </a:extLst>
            </p:cNvPr>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175">
              <a:extLst>
                <a:ext uri="{FF2B5EF4-FFF2-40B4-BE49-F238E27FC236}">
                  <a16:creationId xmlns="" xmlns:a16="http://schemas.microsoft.com/office/drawing/2014/main" id="{BD466902-558A-4D2E-99F7-52541A251C2D}"/>
                </a:ext>
              </a:extLst>
            </p:cNvPr>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a:extLst>
              <a:ext uri="{FF2B5EF4-FFF2-40B4-BE49-F238E27FC236}">
                <a16:creationId xmlns="" xmlns:a16="http://schemas.microsoft.com/office/drawing/2014/main" id="{5074D7EB-77D7-4327-9364-C382A05BE1A2}"/>
              </a:ext>
            </a:extLst>
          </p:cNvPr>
          <p:cNvGrpSpPr/>
          <p:nvPr/>
        </p:nvGrpSpPr>
        <p:grpSpPr bwMode="gray">
          <a:xfrm>
            <a:off x="521559" y="3782492"/>
            <a:ext cx="4003011" cy="1853917"/>
            <a:chOff x="7156785" y="4338869"/>
            <a:chExt cx="3330358" cy="1542390"/>
          </a:xfrm>
        </p:grpSpPr>
        <p:grpSp>
          <p:nvGrpSpPr>
            <p:cNvPr id="48" name="组合 47">
              <a:extLst>
                <a:ext uri="{FF2B5EF4-FFF2-40B4-BE49-F238E27FC236}">
                  <a16:creationId xmlns="" xmlns:a16="http://schemas.microsoft.com/office/drawing/2014/main" id="{D06F9061-274D-481A-A434-6B4F6424F5FB}"/>
                </a:ext>
              </a:extLst>
            </p:cNvPr>
            <p:cNvGrpSpPr/>
            <p:nvPr/>
          </p:nvGrpSpPr>
          <p:grpSpPr bwMode="gray">
            <a:xfrm rot="10800000">
              <a:off x="9556514" y="4495561"/>
              <a:ext cx="747483" cy="1229007"/>
              <a:chOff x="4518701" y="2362981"/>
              <a:chExt cx="1546339" cy="2255715"/>
            </a:xfrm>
          </p:grpSpPr>
          <p:cxnSp>
            <p:nvCxnSpPr>
              <p:cNvPr id="69" name="直接连接符 68">
                <a:extLst>
                  <a:ext uri="{FF2B5EF4-FFF2-40B4-BE49-F238E27FC236}">
                    <a16:creationId xmlns="" xmlns:a16="http://schemas.microsoft.com/office/drawing/2014/main" id="{1DB50DB3-DB1B-4D41-BC62-022180B8EEFF}"/>
                  </a:ext>
                </a:extLst>
              </p:cNvPr>
              <p:cNvCxnSpPr>
                <a:cxnSpLocks/>
                <a:endCxn id="58"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210FD5C-4CE5-4B0E-AAC9-550D0DB20BE0}"/>
                  </a:ext>
                </a:extLst>
              </p:cNvPr>
              <p:cNvCxnSpPr>
                <a:cxnSpLocks/>
                <a:endCxn id="59"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a:extLst>
                <a:ext uri="{FF2B5EF4-FFF2-40B4-BE49-F238E27FC236}">
                  <a16:creationId xmlns="" xmlns:a16="http://schemas.microsoft.com/office/drawing/2014/main" id="{6064C876-BC72-437C-8B57-D159154051CE}"/>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A71A70FB-5F38-4A24-A1E6-CD770140D0B2}"/>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 xmlns:a16="http://schemas.microsoft.com/office/drawing/2014/main" id="{B6F5CD1B-7948-4B83-B6B8-A4958B40C23E}"/>
                </a:ext>
              </a:extLst>
            </p:cNvPr>
            <p:cNvGrpSpPr/>
            <p:nvPr/>
          </p:nvGrpSpPr>
          <p:grpSpPr bwMode="gray">
            <a:xfrm>
              <a:off x="7360438" y="4436518"/>
              <a:ext cx="730964" cy="1373716"/>
              <a:chOff x="4518703" y="2205748"/>
              <a:chExt cx="1512166" cy="2521312"/>
            </a:xfrm>
          </p:grpSpPr>
          <p:cxnSp>
            <p:nvCxnSpPr>
              <p:cNvPr id="67" name="直接连接符 66">
                <a:extLst>
                  <a:ext uri="{FF2B5EF4-FFF2-40B4-BE49-F238E27FC236}">
                    <a16:creationId xmlns="" xmlns:a16="http://schemas.microsoft.com/office/drawing/2014/main" id="{935C5D3E-2147-4FDB-B2C6-4A9D8D489992}"/>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CDD0874-8E31-4660-978A-001C8412A374}"/>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2" name="直接连接符 51">
              <a:extLst>
                <a:ext uri="{FF2B5EF4-FFF2-40B4-BE49-F238E27FC236}">
                  <a16:creationId xmlns="" xmlns:a16="http://schemas.microsoft.com/office/drawing/2014/main" id="{6073106D-F853-4EC8-B4EB-E18169991D49}"/>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D3D067A9-2E05-43D0-A9B6-B094850EC1D4}"/>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C843B51-3764-46A6-A40D-737C470D6D3C}"/>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a:extLst>
                <a:ext uri="{FF2B5EF4-FFF2-40B4-BE49-F238E27FC236}">
                  <a16:creationId xmlns="" xmlns:a16="http://schemas.microsoft.com/office/drawing/2014/main" id="{1DEA0159-68B5-4C51-9F0F-E57C7F3AFCD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56" name="图片 55">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57" name="图片 56">
              <a:extLst>
                <a:ext uri="{FF2B5EF4-FFF2-40B4-BE49-F238E27FC236}">
                  <a16:creationId xmlns="" xmlns:a16="http://schemas.microsoft.com/office/drawing/2014/main" id="{548DE8DA-42DF-49F6-B49A-95E62D6A9BD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58" name="图片 57">
              <a:extLst>
                <a:ext uri="{FF2B5EF4-FFF2-40B4-BE49-F238E27FC236}">
                  <a16:creationId xmlns="" xmlns:a16="http://schemas.microsoft.com/office/drawing/2014/main" id="{8B44D1A2-66E4-4C1A-9918-0B4BC469B66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59" name="图片 58">
              <a:extLst>
                <a:ext uri="{FF2B5EF4-FFF2-40B4-BE49-F238E27FC236}">
                  <a16:creationId xmlns="" xmlns:a16="http://schemas.microsoft.com/office/drawing/2014/main" id="{20FB09DD-A6E6-4CC7-9E76-436B599EA5E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60" name="图片 59">
              <a:extLst>
                <a:ext uri="{FF2B5EF4-FFF2-40B4-BE49-F238E27FC236}">
                  <a16:creationId xmlns="" xmlns:a16="http://schemas.microsoft.com/office/drawing/2014/main" id="{67F07163-2A10-445C-B3A5-FC1175FA6AA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cxnSp>
          <p:nvCxnSpPr>
            <p:cNvPr id="74" name="直接连接符 73">
              <a:extLst>
                <a:ext uri="{FF2B5EF4-FFF2-40B4-BE49-F238E27FC236}">
                  <a16:creationId xmlns="" xmlns:a16="http://schemas.microsoft.com/office/drawing/2014/main" id="{1BA6A26C-D9B9-425C-A07E-41F71828D50F}"/>
                </a:ext>
              </a:extLst>
            </p:cNvPr>
            <p:cNvCxnSpPr>
              <a:cxnSpLocks/>
              <a:stCxn id="57" idx="0"/>
              <a:endCxn id="56" idx="2"/>
            </p:cNvCxnSpPr>
            <p:nvPr/>
          </p:nvCxnSpPr>
          <p:spPr bwMode="gray">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019515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2">
            <a:extLst>
              <a:ext uri="{FF2B5EF4-FFF2-40B4-BE49-F238E27FC236}">
                <a16:creationId xmlns="" xmlns:a16="http://schemas.microsoft.com/office/drawing/2014/main" id="{EBC4538E-312F-467B-ABA3-B0274884E782}"/>
              </a:ext>
            </a:extLst>
          </p:cNvPr>
          <p:cNvSpPr/>
          <p:nvPr/>
        </p:nvSpPr>
        <p:spPr bwMode="gray">
          <a:xfrm>
            <a:off x="3424567" y="2960108"/>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D39AE995-96F7-40BA-819D-029271802C15}"/>
              </a:ext>
            </a:extLst>
          </p:cNvPr>
          <p:cNvSpPr>
            <a:spLocks noGrp="1"/>
          </p:cNvSpPr>
          <p:nvPr>
            <p:ph type="title"/>
          </p:nvPr>
        </p:nvSpPr>
        <p:spPr bwMode="gray"/>
        <p:txBody>
          <a:bodyPr/>
          <a:lstStyle/>
          <a:p>
            <a:r>
              <a:rPr lang="en-US"/>
              <a:t>NETCONF</a:t>
            </a:r>
            <a:endParaRPr lang="en-US" dirty="0"/>
          </a:p>
        </p:txBody>
      </p:sp>
      <p:sp>
        <p:nvSpPr>
          <p:cNvPr id="14" name="圆角矩形 13">
            <a:extLst>
              <a:ext uri="{FF2B5EF4-FFF2-40B4-BE49-F238E27FC236}">
                <a16:creationId xmlns="" xmlns:a16="http://schemas.microsoft.com/office/drawing/2014/main" id="{77B6FDAE-4538-4A9C-8B28-676E172B7CD8}"/>
              </a:ext>
            </a:extLst>
          </p:cNvPr>
          <p:cNvSpPr/>
          <p:nvPr/>
        </p:nvSpPr>
        <p:spPr bwMode="gray">
          <a:xfrm>
            <a:off x="6694801" y="1474069"/>
            <a:ext cx="5039999" cy="11723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Bef>
                <a:spcPts val="0"/>
              </a:spcBef>
              <a:spcAft>
                <a:spcPts val="60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SNMP is not a configuration-oriented protocol. On a large-sized network with a complex topology, SNMP cannot meet network management requirements, especially the configuration management requirements.</a:t>
            </a:r>
          </a:p>
        </p:txBody>
      </p:sp>
      <p:sp>
        <p:nvSpPr>
          <p:cNvPr id="15" name="文本框 14">
            <a:extLst>
              <a:ext uri="{FF2B5EF4-FFF2-40B4-BE49-F238E27FC236}">
                <a16:creationId xmlns="" xmlns:a16="http://schemas.microsoft.com/office/drawing/2014/main" id="{8B873974-ED8F-41B4-9699-250CF48766B0}"/>
              </a:ext>
            </a:extLst>
          </p:cNvPr>
          <p:cNvSpPr txBox="1"/>
          <p:nvPr/>
        </p:nvSpPr>
        <p:spPr bwMode="gray">
          <a:xfrm>
            <a:off x="6694800" y="1051456"/>
            <a:ext cx="5039999" cy="373577"/>
          </a:xfrm>
          <a:prstGeom prst="roundRect">
            <a:avLst/>
          </a:prstGeom>
          <a:gradFill>
            <a:gsLst>
              <a:gs pos="0">
                <a:schemeClr val="bg1"/>
              </a:gs>
              <a:gs pos="100000">
                <a:schemeClr val="bg1">
                  <a:lumMod val="85000"/>
                </a:schemeClr>
              </a:gs>
            </a:gsLst>
            <a:lin ang="5400000" scaled="1"/>
          </a:gra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stStyle>
          <a:p>
            <a:r>
              <a:rPr lang="en-US" sz="1600" dirty="0">
                <a:solidFill>
                  <a:schemeClr val="bg1">
                    <a:lumMod val="50000"/>
                  </a:schemeClr>
                </a:solidFill>
                <a:sym typeface="Huawei Sans" panose="020C0503030203020204" pitchFamily="34" charset="0"/>
              </a:rPr>
              <a:t>SNMP's drawbacks</a:t>
            </a:r>
          </a:p>
        </p:txBody>
      </p:sp>
      <p:pic>
        <p:nvPicPr>
          <p:cNvPr id="16" name="图片 72" descr="交换机.png">
            <a:extLst>
              <a:ext uri="{FF2B5EF4-FFF2-40B4-BE49-F238E27FC236}">
                <a16:creationId xmlns="" xmlns:a16="http://schemas.microsoft.com/office/drawing/2014/main" id="{563D8AE8-B9F0-46CC-ADB1-DB7197C1DC8E}"/>
              </a:ext>
            </a:extLst>
          </p:cNvPr>
          <p:cNvPicPr>
            <a:picLocks noChangeAspect="1"/>
          </p:cNvPicPr>
          <p:nvPr/>
        </p:nvPicPr>
        <p:blipFill>
          <a:blip r:embed="rId3" cstate="print"/>
          <a:stretch>
            <a:fillRect/>
          </a:stretch>
        </p:blipFill>
        <p:spPr bwMode="gray">
          <a:xfrm>
            <a:off x="3008436" y="1711657"/>
            <a:ext cx="489286" cy="401651"/>
          </a:xfrm>
          <a:prstGeom prst="rect">
            <a:avLst/>
          </a:prstGeom>
        </p:spPr>
      </p:pic>
      <p:cxnSp>
        <p:nvCxnSpPr>
          <p:cNvPr id="17" name="直接连接符 16">
            <a:extLst>
              <a:ext uri="{FF2B5EF4-FFF2-40B4-BE49-F238E27FC236}">
                <a16:creationId xmlns="" xmlns:a16="http://schemas.microsoft.com/office/drawing/2014/main" id="{CD225A4C-7FAF-49EC-9659-E2C785353369}"/>
              </a:ext>
            </a:extLst>
          </p:cNvPr>
          <p:cNvCxnSpPr>
            <a:cxnSpLocks/>
            <a:stCxn id="16" idx="2"/>
            <a:endCxn id="34" idx="0"/>
          </p:cNvCxnSpPr>
          <p:nvPr/>
        </p:nvCxnSpPr>
        <p:spPr bwMode="gray">
          <a:xfrm>
            <a:off x="3253079" y="2113308"/>
            <a:ext cx="448" cy="1655425"/>
          </a:xfrm>
          <a:prstGeom prst="line">
            <a:avLst/>
          </a:prstGeom>
          <a:noFill/>
          <a:ln w="19050" algn="ctr">
            <a:solidFill>
              <a:srgbClr val="C7000B"/>
            </a:solidFill>
            <a:prstDash val="solid"/>
            <a:round/>
            <a:headEnd type="triangle" w="med" len="med"/>
            <a:tailEnd type="triangle" w="med" len="med"/>
          </a:ln>
        </p:spPr>
      </p:cxnSp>
      <p:sp>
        <p:nvSpPr>
          <p:cNvPr id="18" name="文本框 17">
            <a:extLst>
              <a:ext uri="{FF2B5EF4-FFF2-40B4-BE49-F238E27FC236}">
                <a16:creationId xmlns="" xmlns:a16="http://schemas.microsoft.com/office/drawing/2014/main" id="{A8305B06-1529-4882-B558-BB980E5E6BC6}"/>
              </a:ext>
            </a:extLst>
          </p:cNvPr>
          <p:cNvSpPr txBox="1"/>
          <p:nvPr/>
        </p:nvSpPr>
        <p:spPr bwMode="gray">
          <a:xfrm>
            <a:off x="1748824" y="2747640"/>
            <a:ext cx="100380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a:t>
            </a:r>
          </a:p>
        </p:txBody>
      </p:sp>
      <p:sp>
        <p:nvSpPr>
          <p:cNvPr id="19" name="文本框 18">
            <a:extLst>
              <a:ext uri="{FF2B5EF4-FFF2-40B4-BE49-F238E27FC236}">
                <a16:creationId xmlns="" xmlns:a16="http://schemas.microsoft.com/office/drawing/2014/main" id="{25A7A174-9CCC-4168-9D98-530A846B3A62}"/>
              </a:ext>
            </a:extLst>
          </p:cNvPr>
          <p:cNvSpPr txBox="1"/>
          <p:nvPr/>
        </p:nvSpPr>
        <p:spPr bwMode="gray">
          <a:xfrm>
            <a:off x="679934" y="1711657"/>
            <a:ext cx="2206053" cy="523220"/>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NMS (NETCONF client)</a:t>
            </a:r>
          </a:p>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e.g.: iMaster NCE</a:t>
            </a:r>
          </a:p>
        </p:txBody>
      </p:sp>
      <p:sp>
        <p:nvSpPr>
          <p:cNvPr id="21" name="圆角矩形 20">
            <a:extLst>
              <a:ext uri="{FF2B5EF4-FFF2-40B4-BE49-F238E27FC236}">
                <a16:creationId xmlns="" xmlns:a16="http://schemas.microsoft.com/office/drawing/2014/main" id="{5613176F-B790-49A4-A3A6-EF58E3976C8A}"/>
              </a:ext>
            </a:extLst>
          </p:cNvPr>
          <p:cNvSpPr/>
          <p:nvPr/>
        </p:nvSpPr>
        <p:spPr bwMode="gray">
          <a:xfrm>
            <a:off x="6694800" y="3228109"/>
            <a:ext cx="5040000" cy="290916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Network Configuration Protocol (NETCONF) provides a mechanism for the NMS to communicate with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be specific, the network administrator can use this mechanism to add, modify, and delete the configurations of network devices as well as obtain the configurations and status of network devices.</a:t>
            </a:r>
          </a:p>
          <a:p>
            <a:pPr marL="285750" indent="-28575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 uses a YANG file to describe the data model of a device. A YANG file has a more hierarchical structure than a MIB file.</a:t>
            </a:r>
          </a:p>
        </p:txBody>
      </p:sp>
      <p:sp>
        <p:nvSpPr>
          <p:cNvPr id="22" name="文本框 21">
            <a:extLst>
              <a:ext uri="{FF2B5EF4-FFF2-40B4-BE49-F238E27FC236}">
                <a16:creationId xmlns="" xmlns:a16="http://schemas.microsoft.com/office/drawing/2014/main" id="{14C5AD01-8C52-4ABE-B424-0D588AA0A139}"/>
              </a:ext>
            </a:extLst>
          </p:cNvPr>
          <p:cNvSpPr txBox="1"/>
          <p:nvPr/>
        </p:nvSpPr>
        <p:spPr bwMode="gray">
          <a:xfrm>
            <a:off x="6694801" y="2805498"/>
            <a:ext cx="5039999" cy="374400"/>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stStyle>
          <a:p>
            <a:r>
              <a:rPr lang="en-US" sz="1600" dirty="0"/>
              <a:t>NETCONF overview</a:t>
            </a:r>
          </a:p>
        </p:txBody>
      </p:sp>
      <p:grpSp>
        <p:nvGrpSpPr>
          <p:cNvPr id="23" name="组合 22">
            <a:extLst>
              <a:ext uri="{FF2B5EF4-FFF2-40B4-BE49-F238E27FC236}">
                <a16:creationId xmlns="" xmlns:a16="http://schemas.microsoft.com/office/drawing/2014/main" id="{94A4D45C-90A9-4A70-8153-06321CFC7C10}"/>
              </a:ext>
            </a:extLst>
          </p:cNvPr>
          <p:cNvGrpSpPr/>
          <p:nvPr/>
        </p:nvGrpSpPr>
        <p:grpSpPr bwMode="gray">
          <a:xfrm>
            <a:off x="598792" y="3768733"/>
            <a:ext cx="4003011" cy="1853917"/>
            <a:chOff x="7156785" y="4338869"/>
            <a:chExt cx="3330358" cy="1542390"/>
          </a:xfrm>
        </p:grpSpPr>
        <p:grpSp>
          <p:nvGrpSpPr>
            <p:cNvPr id="24" name="组合 23">
              <a:extLst>
                <a:ext uri="{FF2B5EF4-FFF2-40B4-BE49-F238E27FC236}">
                  <a16:creationId xmlns="" xmlns:a16="http://schemas.microsoft.com/office/drawing/2014/main" id="{074ED72A-ACAE-4E83-A442-9241D9B8B407}"/>
                </a:ext>
              </a:extLst>
            </p:cNvPr>
            <p:cNvGrpSpPr/>
            <p:nvPr/>
          </p:nvGrpSpPr>
          <p:grpSpPr bwMode="gray">
            <a:xfrm rot="10800000">
              <a:off x="9556514" y="4495561"/>
              <a:ext cx="747483" cy="1229007"/>
              <a:chOff x="4518701" y="2362981"/>
              <a:chExt cx="1546339" cy="2255715"/>
            </a:xfrm>
          </p:grpSpPr>
          <p:cxnSp>
            <p:nvCxnSpPr>
              <p:cNvPr id="40" name="直接连接符 39">
                <a:extLst>
                  <a:ext uri="{FF2B5EF4-FFF2-40B4-BE49-F238E27FC236}">
                    <a16:creationId xmlns="" xmlns:a16="http://schemas.microsoft.com/office/drawing/2014/main" id="{E7E69D5B-8F62-4CEB-8CD5-9F2E3A7F48CA}"/>
                  </a:ext>
                </a:extLst>
              </p:cNvPr>
              <p:cNvCxnSpPr>
                <a:cxnSpLocks/>
                <a:endCxn id="34"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8EAC2D58-9EB7-440B-9864-6F8739D29AC3}"/>
                  </a:ext>
                </a:extLst>
              </p:cNvPr>
              <p:cNvCxnSpPr>
                <a:cxnSpLocks/>
                <a:endCxn id="35"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a:extLst>
                <a:ext uri="{FF2B5EF4-FFF2-40B4-BE49-F238E27FC236}">
                  <a16:creationId xmlns="" xmlns:a16="http://schemas.microsoft.com/office/drawing/2014/main" id="{1997C025-09E8-4985-8DCA-54C9245A3631}"/>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930FEF12-46B8-4258-AAA8-E3E2C7DC9892}"/>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 xmlns:a16="http://schemas.microsoft.com/office/drawing/2014/main" id="{EECA607B-63DD-4713-88E9-62C914F04475}"/>
                </a:ext>
              </a:extLst>
            </p:cNvPr>
            <p:cNvGrpSpPr/>
            <p:nvPr/>
          </p:nvGrpSpPr>
          <p:grpSpPr bwMode="gray">
            <a:xfrm>
              <a:off x="7360438" y="4436518"/>
              <a:ext cx="730964" cy="1373716"/>
              <a:chOff x="4518703" y="2205748"/>
              <a:chExt cx="1512166" cy="2521312"/>
            </a:xfrm>
          </p:grpSpPr>
          <p:cxnSp>
            <p:nvCxnSpPr>
              <p:cNvPr id="38" name="直接连接符 37">
                <a:extLst>
                  <a:ext uri="{FF2B5EF4-FFF2-40B4-BE49-F238E27FC236}">
                    <a16:creationId xmlns="" xmlns:a16="http://schemas.microsoft.com/office/drawing/2014/main" id="{84B90B18-D367-485B-B0BE-9D0AFE2AA814}"/>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2021C9F2-AB14-4E6F-A8B8-DE157B0A2E48}"/>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a:extLst>
                <a:ext uri="{FF2B5EF4-FFF2-40B4-BE49-F238E27FC236}">
                  <a16:creationId xmlns="" xmlns:a16="http://schemas.microsoft.com/office/drawing/2014/main" id="{869C2B29-2DDB-49C5-856B-8AE50ABF9473}"/>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328D8EB5-EDE0-4759-BF4C-98A1252EBF12}"/>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91C750D0-9EBA-489D-BE79-79806538962A}"/>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 xmlns:a16="http://schemas.microsoft.com/office/drawing/2014/main" id="{27868FC2-B6FB-4E2A-AB60-AD6B576999E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32" name="图片 31">
              <a:extLst>
                <a:ext uri="{FF2B5EF4-FFF2-40B4-BE49-F238E27FC236}">
                  <a16:creationId xmlns="" xmlns:a16="http://schemas.microsoft.com/office/drawing/2014/main" id="{A1D61472-2375-4F7F-B140-F56F4FD9858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33" name="图片 32">
              <a:extLst>
                <a:ext uri="{FF2B5EF4-FFF2-40B4-BE49-F238E27FC236}">
                  <a16:creationId xmlns="" xmlns:a16="http://schemas.microsoft.com/office/drawing/2014/main" id="{8C2BD37A-D44A-4BFA-9F40-97D9DD223D6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34" name="图片 33">
              <a:extLst>
                <a:ext uri="{FF2B5EF4-FFF2-40B4-BE49-F238E27FC236}">
                  <a16:creationId xmlns="" xmlns:a16="http://schemas.microsoft.com/office/drawing/2014/main" id="{9F8A3F92-B0DB-40B6-B0F6-85352190F7A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35" name="图片 34">
              <a:extLst>
                <a:ext uri="{FF2B5EF4-FFF2-40B4-BE49-F238E27FC236}">
                  <a16:creationId xmlns="" xmlns:a16="http://schemas.microsoft.com/office/drawing/2014/main" id="{BCABDE1F-9C48-450C-B46C-40F9B1D321B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36" name="图片 35">
              <a:extLst>
                <a:ext uri="{FF2B5EF4-FFF2-40B4-BE49-F238E27FC236}">
                  <a16:creationId xmlns="" xmlns:a16="http://schemas.microsoft.com/office/drawing/2014/main" id="{FEB3ACA1-CEF0-450D-874C-88DCA78C9C4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cxnSp>
          <p:nvCxnSpPr>
            <p:cNvPr id="37" name="直接连接符 36">
              <a:extLst>
                <a:ext uri="{FF2B5EF4-FFF2-40B4-BE49-F238E27FC236}">
                  <a16:creationId xmlns="" xmlns:a16="http://schemas.microsoft.com/office/drawing/2014/main" id="{2A464510-EB80-4D15-98B9-E71C95B3CA7E}"/>
                </a:ext>
              </a:extLst>
            </p:cNvPr>
            <p:cNvCxnSpPr>
              <a:cxnSpLocks/>
              <a:stCxn id="33" idx="0"/>
              <a:endCxn id="32" idx="2"/>
            </p:cNvCxnSpPr>
            <p:nvPr/>
          </p:nvCxnSpPr>
          <p:spPr bwMode="gray">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 xmlns:a16="http://schemas.microsoft.com/office/drawing/2014/main" id="{AEC890EA-54F4-46BF-A6EE-B4E41C74F753}"/>
              </a:ext>
            </a:extLst>
          </p:cNvPr>
          <p:cNvGrpSpPr/>
          <p:nvPr/>
        </p:nvGrpSpPr>
        <p:grpSpPr bwMode="gray">
          <a:xfrm>
            <a:off x="4613440" y="2747639"/>
            <a:ext cx="1939367" cy="1994273"/>
            <a:chOff x="4576402" y="2718909"/>
            <a:chExt cx="2277722" cy="2171234"/>
          </a:xfrm>
        </p:grpSpPr>
        <p:sp>
          <p:nvSpPr>
            <p:cNvPr id="47" name="矩形 46">
              <a:extLst>
                <a:ext uri="{FF2B5EF4-FFF2-40B4-BE49-F238E27FC236}">
                  <a16:creationId xmlns="" xmlns:a16="http://schemas.microsoft.com/office/drawing/2014/main" id="{99ABAB37-8B53-4613-9893-BADEE80CAA87}"/>
                </a:ext>
              </a:extLst>
            </p:cNvPr>
            <p:cNvSpPr/>
            <p:nvPr/>
          </p:nvSpPr>
          <p:spPr bwMode="gray">
            <a:xfrm>
              <a:off x="4576402" y="2718909"/>
              <a:ext cx="2277722" cy="2171234"/>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ounded Rectangle 30">
              <a:extLst>
                <a:ext uri="{FF2B5EF4-FFF2-40B4-BE49-F238E27FC236}">
                  <a16:creationId xmlns="" xmlns:a16="http://schemas.microsoft.com/office/drawing/2014/main" id="{13C24F4F-F74D-46A6-8BBB-6B46992860B0}"/>
                </a:ext>
              </a:extLst>
            </p:cNvPr>
            <p:cNvSpPr/>
            <p:nvPr/>
          </p:nvSpPr>
          <p:spPr bwMode="gray">
            <a:xfrm>
              <a:off x="4762279" y="3522206"/>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0" name="Rectangle 52">
            <a:extLst>
              <a:ext uri="{FF2B5EF4-FFF2-40B4-BE49-F238E27FC236}">
                <a16:creationId xmlns="" xmlns:a16="http://schemas.microsoft.com/office/drawing/2014/main" id="{15D0DFBC-B549-483E-96DB-2E6E1329E721}"/>
              </a:ext>
            </a:extLst>
          </p:cNvPr>
          <p:cNvSpPr/>
          <p:nvPr/>
        </p:nvSpPr>
        <p:spPr bwMode="gray">
          <a:xfrm>
            <a:off x="5087076" y="3575245"/>
            <a:ext cx="1148071" cy="307777"/>
          </a:xfrm>
          <a:prstGeom prst="rect">
            <a:avLst/>
          </a:prstGeom>
        </p:spPr>
        <p:txBody>
          <a:bodyPr wrap="square">
            <a:noAutofit/>
          </a:bodyPr>
          <a:lstStyle/>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Data model</a:t>
            </a:r>
          </a:p>
        </p:txBody>
      </p:sp>
      <p:sp>
        <p:nvSpPr>
          <p:cNvPr id="45" name="文本框 44">
            <a:extLst>
              <a:ext uri="{FF2B5EF4-FFF2-40B4-BE49-F238E27FC236}">
                <a16:creationId xmlns="" xmlns:a16="http://schemas.microsoft.com/office/drawing/2014/main" id="{5E3ECB62-DC27-4BA0-B3EB-0D411CFF8B87}"/>
              </a:ext>
            </a:extLst>
          </p:cNvPr>
          <p:cNvSpPr txBox="1"/>
          <p:nvPr/>
        </p:nvSpPr>
        <p:spPr bwMode="gray">
          <a:xfrm>
            <a:off x="4693156" y="2858798"/>
            <a:ext cx="1781102" cy="523220"/>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Managed device</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(NETCONF server)</a:t>
            </a:r>
          </a:p>
        </p:txBody>
      </p:sp>
      <p:sp>
        <p:nvSpPr>
          <p:cNvPr id="70" name="竖卷形 127">
            <a:extLst>
              <a:ext uri="{FF2B5EF4-FFF2-40B4-BE49-F238E27FC236}">
                <a16:creationId xmlns="" xmlns:a16="http://schemas.microsoft.com/office/drawing/2014/main" id="{0B6AD5F5-F34E-4D34-84B1-E35F9DC1D840}"/>
              </a:ext>
            </a:extLst>
          </p:cNvPr>
          <p:cNvSpPr/>
          <p:nvPr/>
        </p:nvSpPr>
        <p:spPr bwMode="gray">
          <a:xfrm>
            <a:off x="4974762" y="3894175"/>
            <a:ext cx="859767" cy="564026"/>
          </a:xfrm>
          <a:prstGeom prst="verticalScroll">
            <a:avLst/>
          </a:prstGeom>
          <a:solidFill>
            <a:schemeClr val="bg1">
              <a:lumMod val="95000"/>
            </a:schemeClr>
          </a:solidFill>
          <a:ln>
            <a:solidFill>
              <a:srgbClr val="FFC000"/>
            </a:solidFill>
          </a:ln>
        </p:spPr>
        <p:style>
          <a:lnRef idx="1">
            <a:schemeClr val="accent3"/>
          </a:lnRef>
          <a:fillRef idx="2">
            <a:schemeClr val="accent3"/>
          </a:fillRef>
          <a:effectRef idx="1">
            <a:schemeClr val="accent3"/>
          </a:effectRef>
          <a:fontRef idx="minor">
            <a:schemeClr val="dk1"/>
          </a:fontRef>
        </p:style>
        <p:txBody>
          <a:bodyPr wrap="square" rtlCol="0" anchor="ctr">
            <a:noAutofit/>
          </a:bodyPr>
          <a:lstStyle/>
          <a:p>
            <a:pPr algn="ctr" fontAlgn="ct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竖卷形 127">
            <a:extLst>
              <a:ext uri="{FF2B5EF4-FFF2-40B4-BE49-F238E27FC236}">
                <a16:creationId xmlns="" xmlns:a16="http://schemas.microsoft.com/office/drawing/2014/main" id="{80E0237A-9ACB-42D6-BCC0-67CD70B91479}"/>
              </a:ext>
            </a:extLst>
          </p:cNvPr>
          <p:cNvSpPr/>
          <p:nvPr/>
        </p:nvSpPr>
        <p:spPr bwMode="gray">
          <a:xfrm>
            <a:off x="5203509" y="3985423"/>
            <a:ext cx="859767" cy="564026"/>
          </a:xfrm>
          <a:prstGeom prst="verticalScroll">
            <a:avLst/>
          </a:prstGeom>
          <a:solidFill>
            <a:schemeClr val="bg1">
              <a:lumMod val="95000"/>
            </a:schemeClr>
          </a:solidFill>
          <a:ln>
            <a:solidFill>
              <a:srgbClr val="FFC000"/>
            </a:solidFill>
          </a:ln>
        </p:spPr>
        <p:style>
          <a:lnRef idx="1">
            <a:schemeClr val="accent3"/>
          </a:lnRef>
          <a:fillRef idx="2">
            <a:schemeClr val="accent3"/>
          </a:fillRef>
          <a:effectRef idx="1">
            <a:schemeClr val="accent3"/>
          </a:effectRef>
          <a:fontRef idx="minor">
            <a:schemeClr val="dk1"/>
          </a:fontRef>
        </p:style>
        <p:txBody>
          <a:bodyPr wrap="square" rtlCol="0" anchor="ctr">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YANG</a:t>
            </a:r>
          </a:p>
        </p:txBody>
      </p:sp>
    </p:spTree>
    <p:extLst>
      <p:ext uri="{BB962C8B-B14F-4D97-AF65-F5344CB8AC3E}">
        <p14:creationId xmlns:p14="http://schemas.microsoft.com/office/powerpoint/2010/main" val="26372009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BFE888-2689-45C6-85EE-D23B607F3C05}"/>
              </a:ext>
            </a:extLst>
          </p:cNvPr>
          <p:cNvSpPr>
            <a:spLocks noGrp="1"/>
          </p:cNvSpPr>
          <p:nvPr>
            <p:ph type="title"/>
          </p:nvPr>
        </p:nvSpPr>
        <p:spPr bwMode="gray"/>
        <p:txBody>
          <a:bodyPr/>
          <a:lstStyle/>
          <a:p>
            <a:r>
              <a:rPr lang="en-US"/>
              <a:t>Telemetry</a:t>
            </a:r>
            <a:endParaRPr lang="en-US" dirty="0"/>
          </a:p>
        </p:txBody>
      </p:sp>
      <p:sp>
        <p:nvSpPr>
          <p:cNvPr id="3" name="文本占位符 2">
            <a:extLst>
              <a:ext uri="{FF2B5EF4-FFF2-40B4-BE49-F238E27FC236}">
                <a16:creationId xmlns="" xmlns:a16="http://schemas.microsoft.com/office/drawing/2014/main" id="{EBC2C32B-16B2-4B07-8A7C-0228482874C4}"/>
              </a:ext>
            </a:extLst>
          </p:cNvPr>
          <p:cNvSpPr>
            <a:spLocks noGrp="1"/>
          </p:cNvSpPr>
          <p:nvPr>
            <p:ph type="body" sz="quarter" idx="10"/>
          </p:nvPr>
        </p:nvSpPr>
        <p:spPr bwMode="gray"/>
        <p:txBody>
          <a:bodyPr/>
          <a:lstStyle/>
          <a:p>
            <a:r>
              <a:rPr lang="en-US" sz="1400" dirty="0">
                <a:sym typeface="Huawei Sans" panose="020C0503030203020204" pitchFamily="34" charset="0"/>
              </a:rPr>
              <a:t>Telemetry, also known as network telemetry, is mainly used to monitor networks, including packet check and analysis, intrusion and attack detection, intelligent data collection, and application performance management. Generally, it is used together with NETCONF. The analyzer analyzes the data collected by telemetry and then instructs the controller to automatically modify device configurations based on analysis results.</a:t>
            </a:r>
          </a:p>
          <a:p>
            <a:r>
              <a:rPr lang="en-US" sz="1400" dirty="0">
                <a:sym typeface="Huawei Sans" panose="020C0503030203020204" pitchFamily="34" charset="0"/>
              </a:rPr>
              <a:t>Advantages of telemetry:</a:t>
            </a:r>
          </a:p>
          <a:p>
            <a:pPr lvl="1"/>
            <a:r>
              <a:rPr lang="en-US" sz="1200" dirty="0">
                <a:sym typeface="Huawei Sans" panose="020C0503030203020204" pitchFamily="34" charset="0"/>
              </a:rPr>
              <a:t>Is developed based on the YANG model.</a:t>
            </a:r>
          </a:p>
          <a:p>
            <a:pPr lvl="1"/>
            <a:r>
              <a:rPr lang="en-US" sz="1200" dirty="0">
                <a:sym typeface="Huawei Sans" panose="020C0503030203020204" pitchFamily="34" charset="0"/>
              </a:rPr>
              <a:t>Collects a wide variety of data with high precision to fully reflect network status.</a:t>
            </a:r>
          </a:p>
          <a:p>
            <a:pPr lvl="1"/>
            <a:r>
              <a:rPr lang="en-US" sz="1200" dirty="0">
                <a:sym typeface="Huawei Sans" panose="020C0503030203020204" pitchFamily="34" charset="0"/>
              </a:rPr>
              <a:t>Continuously reports data with only one-time data subscription.</a:t>
            </a:r>
          </a:p>
          <a:p>
            <a:pPr lvl="1"/>
            <a:r>
              <a:rPr lang="en-US" sz="1200" dirty="0">
                <a:sym typeface="Huawei Sans" panose="020C0503030203020204" pitchFamily="34" charset="0"/>
              </a:rPr>
              <a:t>Locates faults rapidly and accurately.</a:t>
            </a:r>
          </a:p>
          <a:p>
            <a:endParaRPr lang="en-US" altLang="zh-CN" sz="1400" dirty="0">
              <a:sym typeface="Huawei Sans" panose="020C0503030203020204" pitchFamily="34" charset="0"/>
            </a:endParaRPr>
          </a:p>
        </p:txBody>
      </p:sp>
      <p:sp>
        <p:nvSpPr>
          <p:cNvPr id="4" name="圆角矩形 75">
            <a:extLst>
              <a:ext uri="{FF2B5EF4-FFF2-40B4-BE49-F238E27FC236}">
                <a16:creationId xmlns="" xmlns:a16="http://schemas.microsoft.com/office/drawing/2014/main" id="{445A0BEF-C3C3-4B2F-BAB7-B4558099A847}"/>
              </a:ext>
            </a:extLst>
          </p:cNvPr>
          <p:cNvSpPr/>
          <p:nvPr/>
        </p:nvSpPr>
        <p:spPr bwMode="gray">
          <a:xfrm>
            <a:off x="7051234" y="2497421"/>
            <a:ext cx="4380840" cy="3425252"/>
          </a:xfrm>
          <a:prstGeom prst="roundRect">
            <a:avLst>
              <a:gd name="adj" fmla="val 2854"/>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en-US" altLang="zh-CN"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a:extLst>
              <a:ext uri="{FF2B5EF4-FFF2-40B4-BE49-F238E27FC236}">
                <a16:creationId xmlns="" xmlns:a16="http://schemas.microsoft.com/office/drawing/2014/main" id="{EA3FACB6-79E5-4120-8FDC-274D534D5ABC}"/>
              </a:ext>
            </a:extLst>
          </p:cNvPr>
          <p:cNvSpPr/>
          <p:nvPr/>
        </p:nvSpPr>
        <p:spPr bwMode="gray">
          <a:xfrm>
            <a:off x="7456689" y="2618606"/>
            <a:ext cx="3744000" cy="1395781"/>
          </a:xfrm>
          <a:prstGeom prst="roundRect">
            <a:avLst>
              <a:gd name="adj" fmla="val 10604"/>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914400" fontAlgn="ctr">
              <a:lnSpc>
                <a:spcPts val="2000"/>
              </a:lnSpc>
            </a:pP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 xmlns:a16="http://schemas.microsoft.com/office/drawing/2014/main" id="{19846B16-DB81-4326-A3D9-3DB089423D55}"/>
              </a:ext>
            </a:extLst>
          </p:cNvPr>
          <p:cNvGrpSpPr/>
          <p:nvPr/>
        </p:nvGrpSpPr>
        <p:grpSpPr bwMode="gray">
          <a:xfrm>
            <a:off x="7540904" y="3463985"/>
            <a:ext cx="1008000" cy="438005"/>
            <a:chOff x="663534" y="5605483"/>
            <a:chExt cx="1008000" cy="438005"/>
          </a:xfrm>
        </p:grpSpPr>
        <p:sp>
          <p:nvSpPr>
            <p:cNvPr id="7" name="圆角矩形 6">
              <a:extLst>
                <a:ext uri="{FF2B5EF4-FFF2-40B4-BE49-F238E27FC236}">
                  <a16:creationId xmlns="" xmlns:a16="http://schemas.microsoft.com/office/drawing/2014/main" id="{F8BCF379-3C65-4106-9F3E-DC9D2E293C31}"/>
                </a:ext>
              </a:extLst>
            </p:cNvPr>
            <p:cNvSpPr/>
            <p:nvPr/>
          </p:nvSpPr>
          <p:spPr bwMode="gray">
            <a:xfrm>
              <a:off x="663534" y="5605483"/>
              <a:ext cx="1008000" cy="438005"/>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 xmlns:a16="http://schemas.microsoft.com/office/drawing/2014/main" id="{E634A322-4CC5-43D1-8315-C49A7D7C3701}"/>
                </a:ext>
              </a:extLst>
            </p:cNvPr>
            <p:cNvSpPr txBox="1"/>
            <p:nvPr/>
          </p:nvSpPr>
          <p:spPr bwMode="gray">
            <a:xfrm>
              <a:off x="712120" y="5670711"/>
              <a:ext cx="91082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Collector</a:t>
              </a:r>
            </a:p>
          </p:txBody>
        </p:sp>
      </p:grpSp>
      <p:grpSp>
        <p:nvGrpSpPr>
          <p:cNvPr id="9" name="组合 8">
            <a:extLst>
              <a:ext uri="{FF2B5EF4-FFF2-40B4-BE49-F238E27FC236}">
                <a16:creationId xmlns="" xmlns:a16="http://schemas.microsoft.com/office/drawing/2014/main" id="{9F1BE0FD-A783-44E8-92FA-5BBE74183070}"/>
              </a:ext>
            </a:extLst>
          </p:cNvPr>
          <p:cNvGrpSpPr/>
          <p:nvPr/>
        </p:nvGrpSpPr>
        <p:grpSpPr bwMode="gray">
          <a:xfrm>
            <a:off x="10076628" y="3463986"/>
            <a:ext cx="1013398" cy="433114"/>
            <a:chOff x="1971217" y="5605485"/>
            <a:chExt cx="1013398" cy="433114"/>
          </a:xfrm>
        </p:grpSpPr>
        <p:sp>
          <p:nvSpPr>
            <p:cNvPr id="10" name="圆角矩形 9">
              <a:extLst>
                <a:ext uri="{FF2B5EF4-FFF2-40B4-BE49-F238E27FC236}">
                  <a16:creationId xmlns="" xmlns:a16="http://schemas.microsoft.com/office/drawing/2014/main" id="{14239C38-B53F-4DC8-94DF-D14AF6211D0B}"/>
                </a:ext>
              </a:extLst>
            </p:cNvPr>
            <p:cNvSpPr/>
            <p:nvPr/>
          </p:nvSpPr>
          <p:spPr bwMode="gray">
            <a:xfrm>
              <a:off x="1971217" y="5605485"/>
              <a:ext cx="1008000" cy="433114"/>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 xmlns:a16="http://schemas.microsoft.com/office/drawing/2014/main" id="{ACCB137A-3130-4620-B264-97B2F04C7AC6}"/>
                </a:ext>
              </a:extLst>
            </p:cNvPr>
            <p:cNvSpPr txBox="1"/>
            <p:nvPr/>
          </p:nvSpPr>
          <p:spPr bwMode="gray">
            <a:xfrm>
              <a:off x="1984020" y="5670711"/>
              <a:ext cx="100059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grpSp>
      <p:grpSp>
        <p:nvGrpSpPr>
          <p:cNvPr id="12" name="组合 11">
            <a:extLst>
              <a:ext uri="{FF2B5EF4-FFF2-40B4-BE49-F238E27FC236}">
                <a16:creationId xmlns="" xmlns:a16="http://schemas.microsoft.com/office/drawing/2014/main" id="{A8BA73EF-4014-4B4D-863D-4B140D80B89B}"/>
              </a:ext>
            </a:extLst>
          </p:cNvPr>
          <p:cNvGrpSpPr/>
          <p:nvPr/>
        </p:nvGrpSpPr>
        <p:grpSpPr bwMode="gray">
          <a:xfrm>
            <a:off x="8772580" y="2744275"/>
            <a:ext cx="1008000" cy="433781"/>
            <a:chOff x="3278900" y="5630905"/>
            <a:chExt cx="1008000" cy="433781"/>
          </a:xfrm>
        </p:grpSpPr>
        <p:sp>
          <p:nvSpPr>
            <p:cNvPr id="13" name="圆角矩形 12">
              <a:extLst>
                <a:ext uri="{FF2B5EF4-FFF2-40B4-BE49-F238E27FC236}">
                  <a16:creationId xmlns="" xmlns:a16="http://schemas.microsoft.com/office/drawing/2014/main" id="{26800E71-6CDA-4EDD-AC43-595A02E7912B}"/>
                </a:ext>
              </a:extLst>
            </p:cNvPr>
            <p:cNvSpPr/>
            <p:nvPr/>
          </p:nvSpPr>
          <p:spPr bwMode="gray">
            <a:xfrm>
              <a:off x="3278900" y="5630905"/>
              <a:ext cx="1008000" cy="433781"/>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a:extLst>
                <a:ext uri="{FF2B5EF4-FFF2-40B4-BE49-F238E27FC236}">
                  <a16:creationId xmlns="" xmlns:a16="http://schemas.microsoft.com/office/drawing/2014/main" id="{097C179B-7C9E-4D3A-8015-ACEED25C4A8F}"/>
                </a:ext>
              </a:extLst>
            </p:cNvPr>
            <p:cNvSpPr txBox="1"/>
            <p:nvPr/>
          </p:nvSpPr>
          <p:spPr bwMode="gray">
            <a:xfrm>
              <a:off x="3357575" y="5670711"/>
              <a:ext cx="8883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Analyzer</a:t>
              </a:r>
            </a:p>
          </p:txBody>
        </p:sp>
      </p:grpSp>
      <p:cxnSp>
        <p:nvCxnSpPr>
          <p:cNvPr id="15" name="直接箭头连接符 14">
            <a:extLst>
              <a:ext uri="{FF2B5EF4-FFF2-40B4-BE49-F238E27FC236}">
                <a16:creationId xmlns="" xmlns:a16="http://schemas.microsoft.com/office/drawing/2014/main" id="{CB25FEB5-446D-4322-B59A-47599704251A}"/>
              </a:ext>
            </a:extLst>
          </p:cNvPr>
          <p:cNvCxnSpPr>
            <a:stCxn id="7" idx="0"/>
            <a:endCxn id="13" idx="1"/>
          </p:cNvCxnSpPr>
          <p:nvPr/>
        </p:nvCxnSpPr>
        <p:spPr bwMode="gray">
          <a:xfrm flipV="1">
            <a:off x="8044904" y="2961166"/>
            <a:ext cx="727676" cy="50281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 xmlns:a16="http://schemas.microsoft.com/office/drawing/2014/main" id="{3601687C-395B-46DC-AE9F-F911B84A9382}"/>
              </a:ext>
            </a:extLst>
          </p:cNvPr>
          <p:cNvCxnSpPr>
            <a:stCxn id="13" idx="3"/>
            <a:endCxn id="10" idx="0"/>
          </p:cNvCxnSpPr>
          <p:nvPr/>
        </p:nvCxnSpPr>
        <p:spPr bwMode="gray">
          <a:xfrm>
            <a:off x="9780580" y="2961166"/>
            <a:ext cx="800048" cy="502820"/>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 xmlns:a16="http://schemas.microsoft.com/office/drawing/2014/main" id="{0AC75EE2-62E3-436A-BABA-087A95A639B9}"/>
              </a:ext>
            </a:extLst>
          </p:cNvPr>
          <p:cNvCxnSpPr/>
          <p:nvPr/>
        </p:nvCxnSpPr>
        <p:spPr bwMode="gray">
          <a:xfrm flipV="1">
            <a:off x="8176688" y="4042210"/>
            <a:ext cx="0" cy="89288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0D8E197C-FABA-4788-BB18-AB7DCE359D7B}"/>
              </a:ext>
            </a:extLst>
          </p:cNvPr>
          <p:cNvSpPr txBox="1"/>
          <p:nvPr/>
        </p:nvSpPr>
        <p:spPr bwMode="gray">
          <a:xfrm>
            <a:off x="8025003" y="4144856"/>
            <a:ext cx="1387690"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Telemetry-based data uploading</a:t>
            </a:r>
          </a:p>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 name="直接箭头连接符 18">
            <a:extLst>
              <a:ext uri="{FF2B5EF4-FFF2-40B4-BE49-F238E27FC236}">
                <a16:creationId xmlns="" xmlns:a16="http://schemas.microsoft.com/office/drawing/2014/main" id="{7D07DF50-04F4-4DEA-9379-77B00BDF135B}"/>
              </a:ext>
            </a:extLst>
          </p:cNvPr>
          <p:cNvCxnSpPr/>
          <p:nvPr/>
        </p:nvCxnSpPr>
        <p:spPr bwMode="gray">
          <a:xfrm>
            <a:off x="10589728" y="4079388"/>
            <a:ext cx="0" cy="85571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FAA2714F-1849-45C1-B299-5C9D6E534D6F}"/>
              </a:ext>
            </a:extLst>
          </p:cNvPr>
          <p:cNvSpPr txBox="1"/>
          <p:nvPr/>
        </p:nvSpPr>
        <p:spPr bwMode="gray">
          <a:xfrm>
            <a:off x="9256721" y="4027666"/>
            <a:ext cx="1460992"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NETCONF-based configuration delivery</a:t>
            </a:r>
          </a:p>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a:extLst>
              <a:ext uri="{FF2B5EF4-FFF2-40B4-BE49-F238E27FC236}">
                <a16:creationId xmlns="" xmlns:a16="http://schemas.microsoft.com/office/drawing/2014/main" id="{42AADC1B-B104-4654-BAD3-838105A8A4C7}"/>
              </a:ext>
            </a:extLst>
          </p:cNvPr>
          <p:cNvGrpSpPr/>
          <p:nvPr/>
        </p:nvGrpSpPr>
        <p:grpSpPr bwMode="gray">
          <a:xfrm>
            <a:off x="7540904" y="4961463"/>
            <a:ext cx="3543724" cy="826219"/>
            <a:chOff x="663534" y="5605483"/>
            <a:chExt cx="1008000" cy="812608"/>
          </a:xfrm>
        </p:grpSpPr>
        <p:sp>
          <p:nvSpPr>
            <p:cNvPr id="22" name="圆角矩形 27">
              <a:extLst>
                <a:ext uri="{FF2B5EF4-FFF2-40B4-BE49-F238E27FC236}">
                  <a16:creationId xmlns="" xmlns:a16="http://schemas.microsoft.com/office/drawing/2014/main" id="{BDCBEA54-DFFB-4FF4-AD02-7E8FA4B1AD25}"/>
                </a:ext>
              </a:extLst>
            </p:cNvPr>
            <p:cNvSpPr/>
            <p:nvPr/>
          </p:nvSpPr>
          <p:spPr bwMode="gray">
            <a:xfrm>
              <a:off x="663534" y="5605483"/>
              <a:ext cx="1008000" cy="812608"/>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 xmlns:a16="http://schemas.microsoft.com/office/drawing/2014/main" id="{7EEDD6C6-C703-4029-9CFF-CB2768EFF879}"/>
                </a:ext>
              </a:extLst>
            </p:cNvPr>
            <p:cNvSpPr txBox="1"/>
            <p:nvPr/>
          </p:nvSpPr>
          <p:spPr bwMode="gray">
            <a:xfrm>
              <a:off x="960706" y="5670711"/>
              <a:ext cx="413655" cy="30270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Network device</a:t>
              </a:r>
            </a:p>
          </p:txBody>
        </p:sp>
      </p:grpSp>
      <p:sp>
        <p:nvSpPr>
          <p:cNvPr id="24" name="文本框 23">
            <a:extLst>
              <a:ext uri="{FF2B5EF4-FFF2-40B4-BE49-F238E27FC236}">
                <a16:creationId xmlns="" xmlns:a16="http://schemas.microsoft.com/office/drawing/2014/main" id="{B6F625B6-3A25-4533-8E72-FCAA2B8B7FDF}"/>
              </a:ext>
            </a:extLst>
          </p:cNvPr>
          <p:cNvSpPr txBox="1"/>
          <p:nvPr/>
        </p:nvSpPr>
        <p:spPr bwMode="gray">
          <a:xfrm>
            <a:off x="7051234" y="4360299"/>
            <a:ext cx="1181735" cy="307777"/>
          </a:xfrm>
          <a:prstGeom prst="rect">
            <a:avLst/>
          </a:prstGeom>
          <a:noFill/>
        </p:spPr>
        <p:txBody>
          <a:bodyPr wrap="square" rtlCol="0">
            <a:noAutofit/>
          </a:bodyPr>
          <a:lstStyle/>
          <a:p>
            <a:pPr algn="ctr" fontAlgn="ct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Subseconds</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 xmlns:a16="http://schemas.microsoft.com/office/drawing/2014/main" id="{BCAE049E-BC11-42D4-BB95-625A446561FE}"/>
              </a:ext>
            </a:extLst>
          </p:cNvPr>
          <p:cNvSpPr txBox="1"/>
          <p:nvPr/>
        </p:nvSpPr>
        <p:spPr bwMode="gray">
          <a:xfrm>
            <a:off x="8780053" y="5377456"/>
            <a:ext cx="1237839" cy="307777"/>
          </a:xfrm>
          <a:prstGeom prst="rect">
            <a:avLst/>
          </a:prstGeom>
          <a:solidFill>
            <a:schemeClr val="accent4">
              <a:lumMod val="60000"/>
              <a:lumOff val="40000"/>
            </a:schemeClr>
          </a:solid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model</a:t>
            </a:r>
          </a:p>
        </p:txBody>
      </p:sp>
    </p:spTree>
    <p:extLst>
      <p:ext uri="{BB962C8B-B14F-4D97-AF65-F5344CB8AC3E}">
        <p14:creationId xmlns:p14="http://schemas.microsoft.com/office/powerpoint/2010/main" val="3094610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a:extLst>
              <a:ext uri="{FF2B5EF4-FFF2-40B4-BE49-F238E27FC236}">
                <a16:creationId xmlns="" xmlns:a16="http://schemas.microsoft.com/office/drawing/2014/main" id="{36756FC9-D7BF-4986-B113-6D0A1B43C90C}"/>
              </a:ext>
            </a:extLst>
          </p:cNvPr>
          <p:cNvSpPr/>
          <p:nvPr/>
        </p:nvSpPr>
        <p:spPr bwMode="gray">
          <a:xfrm>
            <a:off x="4373993" y="3707013"/>
            <a:ext cx="4182469" cy="2235191"/>
          </a:xfrm>
          <a:prstGeom prst="rect">
            <a:avLst/>
          </a:prstGeom>
          <a:solidFill>
            <a:srgbClr val="BEE9EE"/>
          </a:solid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94D5FC48-974F-46FF-BE39-E3E3CAB27EED}"/>
              </a:ext>
            </a:extLst>
          </p:cNvPr>
          <p:cNvSpPr>
            <a:spLocks noGrp="1"/>
          </p:cNvSpPr>
          <p:nvPr>
            <p:ph type="title"/>
          </p:nvPr>
        </p:nvSpPr>
        <p:spPr bwMode="gray"/>
        <p:txBody>
          <a:bodyPr/>
          <a:lstStyle/>
          <a:p>
            <a:r>
              <a:rPr lang="en-US"/>
              <a:t>Technologies Used by the Typical Bearer WAN Architecture</a:t>
            </a:r>
            <a:endParaRPr lang="en-US" dirty="0"/>
          </a:p>
        </p:txBody>
      </p:sp>
      <p:cxnSp>
        <p:nvCxnSpPr>
          <p:cNvPr id="55" name="直接连接符 54">
            <a:extLst>
              <a:ext uri="{FF2B5EF4-FFF2-40B4-BE49-F238E27FC236}">
                <a16:creationId xmlns="" xmlns:a16="http://schemas.microsoft.com/office/drawing/2014/main" id="{46A43B8C-D7FF-4FD9-80F1-3FC16DBAA3F3}"/>
              </a:ext>
            </a:extLst>
          </p:cNvPr>
          <p:cNvCxnSpPr>
            <a:cxnSpLocks/>
            <a:stCxn id="105" idx="1"/>
            <a:endCxn id="56" idx="3"/>
          </p:cNvCxnSpPr>
          <p:nvPr/>
        </p:nvCxnSpPr>
        <p:spPr bwMode="gray">
          <a:xfrm flipH="1" flipV="1">
            <a:off x="4121418" y="3073701"/>
            <a:ext cx="193569" cy="1703862"/>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 xmlns:a16="http://schemas.microsoft.com/office/drawing/2014/main" id="{D2B58AEE-26A5-41F7-B180-11EB319A25DE}"/>
              </a:ext>
            </a:extLst>
          </p:cNvPr>
          <p:cNvSpPr txBox="1"/>
          <p:nvPr/>
        </p:nvSpPr>
        <p:spPr bwMode="gray">
          <a:xfrm>
            <a:off x="908185" y="2347774"/>
            <a:ext cx="3213233" cy="1451854"/>
          </a:xfrm>
          <a:prstGeom prst="rect">
            <a:avLst/>
          </a:prstGeom>
          <a:noFill/>
          <a:ln w="19050">
            <a:solidFill>
              <a:srgbClr val="30B5C5"/>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For CEs accessing the same PE, VPNs are used to isolate services: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L2VPN: Layer 2 communication</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L3VPN: Layer 3 communication</a:t>
            </a:r>
          </a:p>
        </p:txBody>
      </p:sp>
      <p:sp>
        <p:nvSpPr>
          <p:cNvPr id="59" name="文本框 58">
            <a:extLst>
              <a:ext uri="{FF2B5EF4-FFF2-40B4-BE49-F238E27FC236}">
                <a16:creationId xmlns="" xmlns:a16="http://schemas.microsoft.com/office/drawing/2014/main" id="{6DC81B98-D0D8-4A4C-BDD3-26EBD421CE72}"/>
              </a:ext>
            </a:extLst>
          </p:cNvPr>
          <p:cNvSpPr txBox="1"/>
          <p:nvPr/>
        </p:nvSpPr>
        <p:spPr bwMode="gray">
          <a:xfrm>
            <a:off x="8745056" y="2941913"/>
            <a:ext cx="2655127" cy="736991"/>
          </a:xfrm>
          <a:prstGeom prst="rect">
            <a:avLst/>
          </a:prstGeom>
          <a:noFill/>
          <a:ln w="19050">
            <a:solidFill>
              <a:srgbClr val="30B5C5"/>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Data forwarding:</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or IPv6 forwarding</a:t>
            </a:r>
          </a:p>
        </p:txBody>
      </p:sp>
      <p:cxnSp>
        <p:nvCxnSpPr>
          <p:cNvPr id="60" name="直接连接符 59">
            <a:extLst>
              <a:ext uri="{FF2B5EF4-FFF2-40B4-BE49-F238E27FC236}">
                <a16:creationId xmlns="" xmlns:a16="http://schemas.microsoft.com/office/drawing/2014/main" id="{03FCE2E0-8F71-4A1A-9985-6A10D5102471}"/>
              </a:ext>
            </a:extLst>
          </p:cNvPr>
          <p:cNvCxnSpPr>
            <a:cxnSpLocks/>
            <a:stCxn id="59" idx="1"/>
            <a:endCxn id="126" idx="0"/>
          </p:cNvCxnSpPr>
          <p:nvPr/>
        </p:nvCxnSpPr>
        <p:spPr bwMode="gray">
          <a:xfrm flipH="1">
            <a:off x="6465228" y="3310409"/>
            <a:ext cx="2279828" cy="396604"/>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 xmlns:a16="http://schemas.microsoft.com/office/drawing/2014/main" id="{67C5060C-466F-4B0B-B416-006C5E4CA05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80186" y="4120185"/>
            <a:ext cx="414450" cy="339849"/>
          </a:xfrm>
          <a:prstGeom prst="rect">
            <a:avLst/>
          </a:prstGeom>
        </p:spPr>
      </p:pic>
      <p:pic>
        <p:nvPicPr>
          <p:cNvPr id="69" name="图片 68">
            <a:extLst>
              <a:ext uri="{FF2B5EF4-FFF2-40B4-BE49-F238E27FC236}">
                <a16:creationId xmlns="" xmlns:a16="http://schemas.microsoft.com/office/drawing/2014/main" id="{CA8A7CF1-6BCD-497C-BAC9-0167DA38F26D}"/>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375486" y="4120185"/>
            <a:ext cx="414450" cy="339849"/>
          </a:xfrm>
          <a:prstGeom prst="rect">
            <a:avLst/>
          </a:prstGeom>
        </p:spPr>
      </p:pic>
      <p:pic>
        <p:nvPicPr>
          <p:cNvPr id="70" name="图片 69">
            <a:extLst>
              <a:ext uri="{FF2B5EF4-FFF2-40B4-BE49-F238E27FC236}">
                <a16:creationId xmlns="" xmlns:a16="http://schemas.microsoft.com/office/drawing/2014/main" id="{DC9A6AF9-EDF4-447A-ADD4-93C978A986F0}"/>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375486" y="5037553"/>
            <a:ext cx="414450" cy="339849"/>
          </a:xfrm>
          <a:prstGeom prst="rect">
            <a:avLst/>
          </a:prstGeom>
        </p:spPr>
      </p:pic>
      <p:pic>
        <p:nvPicPr>
          <p:cNvPr id="71" name="图片 70">
            <a:extLst>
              <a:ext uri="{FF2B5EF4-FFF2-40B4-BE49-F238E27FC236}">
                <a16:creationId xmlns="" xmlns:a16="http://schemas.microsoft.com/office/drawing/2014/main" id="{FF848F46-25C7-4E52-9C35-D78A44CA2BE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80186" y="5037553"/>
            <a:ext cx="414450" cy="339849"/>
          </a:xfrm>
          <a:prstGeom prst="rect">
            <a:avLst/>
          </a:prstGeom>
        </p:spPr>
      </p:pic>
      <p:pic>
        <p:nvPicPr>
          <p:cNvPr id="72" name="图片 71">
            <a:extLst>
              <a:ext uri="{FF2B5EF4-FFF2-40B4-BE49-F238E27FC236}">
                <a16:creationId xmlns="" xmlns:a16="http://schemas.microsoft.com/office/drawing/2014/main" id="{C840984B-4E48-49A9-BFFC-E2C8009ECA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12853" y="5037553"/>
            <a:ext cx="414450" cy="339849"/>
          </a:xfrm>
          <a:prstGeom prst="rect">
            <a:avLst/>
          </a:prstGeom>
        </p:spPr>
      </p:pic>
      <p:cxnSp>
        <p:nvCxnSpPr>
          <p:cNvPr id="73" name="直接连接符 72">
            <a:extLst>
              <a:ext uri="{FF2B5EF4-FFF2-40B4-BE49-F238E27FC236}">
                <a16:creationId xmlns="" xmlns:a16="http://schemas.microsoft.com/office/drawing/2014/main" id="{E28B8DCD-B2E2-4B8D-B4F9-F32ECC3FB2D2}"/>
              </a:ext>
            </a:extLst>
          </p:cNvPr>
          <p:cNvCxnSpPr>
            <a:cxnSpLocks/>
            <a:stCxn id="69" idx="3"/>
            <a:endCxn id="105" idx="1"/>
          </p:cNvCxnSpPr>
          <p:nvPr/>
        </p:nvCxnSpPr>
        <p:spPr bwMode="gray">
          <a:xfrm>
            <a:off x="3789936" y="4290110"/>
            <a:ext cx="525051" cy="48745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AC062F1A-362D-45F6-997B-2F197418CE8C}"/>
              </a:ext>
            </a:extLst>
          </p:cNvPr>
          <p:cNvCxnSpPr>
            <a:cxnSpLocks/>
            <a:stCxn id="70" idx="3"/>
            <a:endCxn id="105" idx="1"/>
          </p:cNvCxnSpPr>
          <p:nvPr/>
        </p:nvCxnSpPr>
        <p:spPr bwMode="gray">
          <a:xfrm flipV="1">
            <a:off x="3789936" y="4777562"/>
            <a:ext cx="525051" cy="42991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 xmlns:a16="http://schemas.microsoft.com/office/drawing/2014/main" id="{225B90B7-1C2B-4DE8-99E5-EE9F6C6E694E}"/>
              </a:ext>
            </a:extLst>
          </p:cNvPr>
          <p:cNvSpPr txBox="1"/>
          <p:nvPr/>
        </p:nvSpPr>
        <p:spPr bwMode="gray">
          <a:xfrm>
            <a:off x="3395110" y="4449678"/>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文本框 75">
            <a:extLst>
              <a:ext uri="{FF2B5EF4-FFF2-40B4-BE49-F238E27FC236}">
                <a16:creationId xmlns="" xmlns:a16="http://schemas.microsoft.com/office/drawing/2014/main" id="{BDE1849E-6160-4DBE-93FE-16DF257FAB8A}"/>
              </a:ext>
            </a:extLst>
          </p:cNvPr>
          <p:cNvSpPr txBox="1"/>
          <p:nvPr/>
        </p:nvSpPr>
        <p:spPr bwMode="gray">
          <a:xfrm>
            <a:off x="3395110" y="5358364"/>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7" name="文本框 76">
            <a:extLst>
              <a:ext uri="{FF2B5EF4-FFF2-40B4-BE49-F238E27FC236}">
                <a16:creationId xmlns="" xmlns:a16="http://schemas.microsoft.com/office/drawing/2014/main" id="{CD7FB0D2-FACB-49A3-A701-3DE8D618868A}"/>
              </a:ext>
            </a:extLst>
          </p:cNvPr>
          <p:cNvSpPr txBox="1"/>
          <p:nvPr/>
        </p:nvSpPr>
        <p:spPr bwMode="gray">
          <a:xfrm>
            <a:off x="5754825" y="3829084"/>
            <a:ext cx="2426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8" name="文本框 77">
            <a:extLst>
              <a:ext uri="{FF2B5EF4-FFF2-40B4-BE49-F238E27FC236}">
                <a16:creationId xmlns="" xmlns:a16="http://schemas.microsoft.com/office/drawing/2014/main" id="{AA895BF5-2278-48EB-811C-F2EAB760A799}"/>
              </a:ext>
            </a:extLst>
          </p:cNvPr>
          <p:cNvSpPr txBox="1"/>
          <p:nvPr/>
        </p:nvSpPr>
        <p:spPr bwMode="gray">
          <a:xfrm>
            <a:off x="4334712" y="4993536"/>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79" name="文本框 78">
            <a:extLst>
              <a:ext uri="{FF2B5EF4-FFF2-40B4-BE49-F238E27FC236}">
                <a16:creationId xmlns="" xmlns:a16="http://schemas.microsoft.com/office/drawing/2014/main" id="{827DF39C-6D00-480E-ABE6-39A75AA78EC3}"/>
              </a:ext>
            </a:extLst>
          </p:cNvPr>
          <p:cNvSpPr txBox="1"/>
          <p:nvPr/>
        </p:nvSpPr>
        <p:spPr bwMode="gray">
          <a:xfrm>
            <a:off x="8217994" y="3820135"/>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0" name="文本框 79">
            <a:extLst>
              <a:ext uri="{FF2B5EF4-FFF2-40B4-BE49-F238E27FC236}">
                <a16:creationId xmlns="" xmlns:a16="http://schemas.microsoft.com/office/drawing/2014/main" id="{BB1440C2-8223-42C2-BD2C-5B907B98F5CC}"/>
              </a:ext>
            </a:extLst>
          </p:cNvPr>
          <p:cNvSpPr txBox="1"/>
          <p:nvPr/>
        </p:nvSpPr>
        <p:spPr bwMode="gray">
          <a:xfrm>
            <a:off x="8213842" y="5358364"/>
            <a:ext cx="38504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grpSp>
        <p:nvGrpSpPr>
          <p:cNvPr id="81" name="组合 80">
            <a:extLst>
              <a:ext uri="{FF2B5EF4-FFF2-40B4-BE49-F238E27FC236}">
                <a16:creationId xmlns="" xmlns:a16="http://schemas.microsoft.com/office/drawing/2014/main" id="{F7E8867C-7276-47A4-BCE5-E3345202B763}"/>
              </a:ext>
            </a:extLst>
          </p:cNvPr>
          <p:cNvGrpSpPr/>
          <p:nvPr/>
        </p:nvGrpSpPr>
        <p:grpSpPr bwMode="gray">
          <a:xfrm>
            <a:off x="2453957" y="4000557"/>
            <a:ext cx="944166" cy="493543"/>
            <a:chOff x="1107024" y="2866458"/>
            <a:chExt cx="1230185" cy="643053"/>
          </a:xfrm>
        </p:grpSpPr>
        <p:sp>
          <p:nvSpPr>
            <p:cNvPr id="82" name="Freeform 159">
              <a:extLst>
                <a:ext uri="{FF2B5EF4-FFF2-40B4-BE49-F238E27FC236}">
                  <a16:creationId xmlns="" xmlns:a16="http://schemas.microsoft.com/office/drawing/2014/main" id="{050B99EC-47B6-4E03-9412-415B16505575}"/>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 xmlns:a16="http://schemas.microsoft.com/office/drawing/2014/main" id="{6CD7E983-B624-4F6F-B491-DF72F5AA3A5C}"/>
                </a:ext>
              </a:extLst>
            </p:cNvPr>
            <p:cNvSpPr txBox="1"/>
            <p:nvPr/>
          </p:nvSpPr>
          <p:spPr bwMode="gray">
            <a:xfrm>
              <a:off x="1150461" y="3074153"/>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grpSp>
      <p:sp>
        <p:nvSpPr>
          <p:cNvPr id="84" name="文本框 83">
            <a:extLst>
              <a:ext uri="{FF2B5EF4-FFF2-40B4-BE49-F238E27FC236}">
                <a16:creationId xmlns="" xmlns:a16="http://schemas.microsoft.com/office/drawing/2014/main" id="{BFD53536-C416-4863-8A64-3565B8F6A646}"/>
              </a:ext>
            </a:extLst>
          </p:cNvPr>
          <p:cNvSpPr txBox="1"/>
          <p:nvPr/>
        </p:nvSpPr>
        <p:spPr bwMode="gray">
          <a:xfrm>
            <a:off x="5770024" y="5362017"/>
            <a:ext cx="28725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5" name="图片 84">
            <a:extLst>
              <a:ext uri="{FF2B5EF4-FFF2-40B4-BE49-F238E27FC236}">
                <a16:creationId xmlns="" xmlns:a16="http://schemas.microsoft.com/office/drawing/2014/main" id="{E1446E74-4182-4744-9415-E2A70D71D573}"/>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05153" y="4120185"/>
            <a:ext cx="414450" cy="339849"/>
          </a:xfrm>
          <a:prstGeom prst="rect">
            <a:avLst/>
          </a:prstGeom>
        </p:spPr>
      </p:pic>
      <p:pic>
        <p:nvPicPr>
          <p:cNvPr id="86" name="图片 85">
            <a:extLst>
              <a:ext uri="{FF2B5EF4-FFF2-40B4-BE49-F238E27FC236}">
                <a16:creationId xmlns="" xmlns:a16="http://schemas.microsoft.com/office/drawing/2014/main" id="{A206CDEA-4FFF-4561-BD5A-81F6EFA176F9}"/>
              </a:ext>
            </a:extLst>
          </p:cNvPr>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405153" y="5037553"/>
            <a:ext cx="414450" cy="339849"/>
          </a:xfrm>
          <a:prstGeom prst="rect">
            <a:avLst/>
          </a:prstGeom>
        </p:spPr>
      </p:pic>
      <p:sp>
        <p:nvSpPr>
          <p:cNvPr id="87" name="文本框 86">
            <a:extLst>
              <a:ext uri="{FF2B5EF4-FFF2-40B4-BE49-F238E27FC236}">
                <a16:creationId xmlns="" xmlns:a16="http://schemas.microsoft.com/office/drawing/2014/main" id="{35F58D5E-5B61-40A0-83FC-F85BC1ECE359}"/>
              </a:ext>
            </a:extLst>
          </p:cNvPr>
          <p:cNvSpPr txBox="1"/>
          <p:nvPr/>
        </p:nvSpPr>
        <p:spPr bwMode="gray">
          <a:xfrm>
            <a:off x="9424778" y="4457612"/>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8" name="文本框 87">
            <a:extLst>
              <a:ext uri="{FF2B5EF4-FFF2-40B4-BE49-F238E27FC236}">
                <a16:creationId xmlns="" xmlns:a16="http://schemas.microsoft.com/office/drawing/2014/main" id="{6D2620D5-1858-48D3-A941-7E52AF875F15}"/>
              </a:ext>
            </a:extLst>
          </p:cNvPr>
          <p:cNvSpPr txBox="1"/>
          <p:nvPr/>
        </p:nvSpPr>
        <p:spPr bwMode="gray">
          <a:xfrm>
            <a:off x="9424778" y="5366298"/>
            <a:ext cx="391454"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a:t>
            </a:r>
          </a:p>
        </p:txBody>
      </p:sp>
      <p:cxnSp>
        <p:nvCxnSpPr>
          <p:cNvPr id="89" name="直接连接符 88">
            <a:extLst>
              <a:ext uri="{FF2B5EF4-FFF2-40B4-BE49-F238E27FC236}">
                <a16:creationId xmlns="" xmlns:a16="http://schemas.microsoft.com/office/drawing/2014/main" id="{266F7930-F490-454D-B72A-AF7FC133F13E}"/>
              </a:ext>
            </a:extLst>
          </p:cNvPr>
          <p:cNvCxnSpPr>
            <a:cxnSpLocks/>
            <a:stCxn id="109" idx="3"/>
            <a:endCxn id="85" idx="1"/>
          </p:cNvCxnSpPr>
          <p:nvPr/>
        </p:nvCxnSpPr>
        <p:spPr bwMode="gray">
          <a:xfrm>
            <a:off x="8627303" y="4290110"/>
            <a:ext cx="7778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 xmlns:a16="http://schemas.microsoft.com/office/drawing/2014/main" id="{5C247970-ECF4-43AD-A213-9C1BE9083C83}"/>
              </a:ext>
            </a:extLst>
          </p:cNvPr>
          <p:cNvCxnSpPr>
            <a:cxnSpLocks/>
            <a:stCxn id="72" idx="3"/>
            <a:endCxn id="86" idx="1"/>
          </p:cNvCxnSpPr>
          <p:nvPr/>
        </p:nvCxnSpPr>
        <p:spPr bwMode="gray">
          <a:xfrm>
            <a:off x="8627303" y="5207478"/>
            <a:ext cx="77785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 xmlns:a16="http://schemas.microsoft.com/office/drawing/2014/main" id="{87FE4922-C401-4259-93F3-88202EFA1F5D}"/>
              </a:ext>
            </a:extLst>
          </p:cNvPr>
          <p:cNvCxnSpPr>
            <a:cxnSpLocks/>
            <a:stCxn id="68" idx="3"/>
            <a:endCxn id="109" idx="1"/>
          </p:cNvCxnSpPr>
          <p:nvPr/>
        </p:nvCxnSpPr>
        <p:spPr bwMode="gray">
          <a:xfrm>
            <a:off x="6094636" y="4290110"/>
            <a:ext cx="211821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 xmlns:a16="http://schemas.microsoft.com/office/drawing/2014/main" id="{5F407946-26F7-4549-85EB-40C9FB1C9B79}"/>
              </a:ext>
            </a:extLst>
          </p:cNvPr>
          <p:cNvCxnSpPr>
            <a:cxnSpLocks/>
            <a:stCxn id="71" idx="3"/>
            <a:endCxn id="72" idx="1"/>
          </p:cNvCxnSpPr>
          <p:nvPr/>
        </p:nvCxnSpPr>
        <p:spPr bwMode="gray">
          <a:xfrm>
            <a:off x="6094636" y="5207478"/>
            <a:ext cx="211821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 xmlns:a16="http://schemas.microsoft.com/office/drawing/2014/main" id="{D9CE5E3D-BC86-4F81-9ECA-0B303B88F6F8}"/>
              </a:ext>
            </a:extLst>
          </p:cNvPr>
          <p:cNvCxnSpPr>
            <a:cxnSpLocks/>
            <a:stCxn id="68" idx="1"/>
            <a:endCxn id="105" idx="3"/>
          </p:cNvCxnSpPr>
          <p:nvPr/>
        </p:nvCxnSpPr>
        <p:spPr bwMode="gray">
          <a:xfrm flipH="1">
            <a:off x="4729437" y="4290110"/>
            <a:ext cx="950749" cy="48745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690C1D0B-94FD-4E37-9456-85F659948949}"/>
              </a:ext>
            </a:extLst>
          </p:cNvPr>
          <p:cNvCxnSpPr>
            <a:cxnSpLocks/>
            <a:stCxn id="72" idx="0"/>
            <a:endCxn id="109" idx="2"/>
          </p:cNvCxnSpPr>
          <p:nvPr/>
        </p:nvCxnSpPr>
        <p:spPr bwMode="gray">
          <a:xfrm flipV="1">
            <a:off x="8420078" y="4460034"/>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 xmlns:a16="http://schemas.microsoft.com/office/drawing/2014/main" id="{17439101-4377-4216-AC09-7C9FE15A352F}"/>
              </a:ext>
            </a:extLst>
          </p:cNvPr>
          <p:cNvSpPr txBox="1"/>
          <p:nvPr/>
        </p:nvSpPr>
        <p:spPr bwMode="gray">
          <a:xfrm>
            <a:off x="6101286" y="5589905"/>
            <a:ext cx="126028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Bearer WAN</a:t>
            </a:r>
          </a:p>
        </p:txBody>
      </p:sp>
      <p:grpSp>
        <p:nvGrpSpPr>
          <p:cNvPr id="96" name="组合 95">
            <a:extLst>
              <a:ext uri="{FF2B5EF4-FFF2-40B4-BE49-F238E27FC236}">
                <a16:creationId xmlns="" xmlns:a16="http://schemas.microsoft.com/office/drawing/2014/main" id="{5428C488-76FA-4949-BEEC-FF306E36C337}"/>
              </a:ext>
            </a:extLst>
          </p:cNvPr>
          <p:cNvGrpSpPr/>
          <p:nvPr/>
        </p:nvGrpSpPr>
        <p:grpSpPr bwMode="gray">
          <a:xfrm>
            <a:off x="2453957" y="4888496"/>
            <a:ext cx="944166" cy="493543"/>
            <a:chOff x="1107024" y="2866458"/>
            <a:chExt cx="1230185" cy="643053"/>
          </a:xfrm>
        </p:grpSpPr>
        <p:sp>
          <p:nvSpPr>
            <p:cNvPr id="97" name="Freeform 159">
              <a:extLst>
                <a:ext uri="{FF2B5EF4-FFF2-40B4-BE49-F238E27FC236}">
                  <a16:creationId xmlns="" xmlns:a16="http://schemas.microsoft.com/office/drawing/2014/main" id="{8DD41F02-B317-4830-AD7C-4FA974BAEC46}"/>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a:extLst>
                <a:ext uri="{FF2B5EF4-FFF2-40B4-BE49-F238E27FC236}">
                  <a16:creationId xmlns="" xmlns:a16="http://schemas.microsoft.com/office/drawing/2014/main" id="{78C727E6-A1A8-49C7-AABC-DF35281E50DE}"/>
                </a:ext>
              </a:extLst>
            </p:cNvPr>
            <p:cNvSpPr txBox="1"/>
            <p:nvPr/>
          </p:nvSpPr>
          <p:spPr bwMode="gray">
            <a:xfrm>
              <a:off x="1150462"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grpSp>
      <p:grpSp>
        <p:nvGrpSpPr>
          <p:cNvPr id="99" name="组合 98">
            <a:extLst>
              <a:ext uri="{FF2B5EF4-FFF2-40B4-BE49-F238E27FC236}">
                <a16:creationId xmlns="" xmlns:a16="http://schemas.microsoft.com/office/drawing/2014/main" id="{0EBB92EF-4EE3-48B7-84EE-6DF20E2BA562}"/>
              </a:ext>
            </a:extLst>
          </p:cNvPr>
          <p:cNvGrpSpPr/>
          <p:nvPr/>
        </p:nvGrpSpPr>
        <p:grpSpPr bwMode="gray">
          <a:xfrm>
            <a:off x="9770838" y="4888496"/>
            <a:ext cx="950715" cy="493543"/>
            <a:chOff x="1107024" y="2866458"/>
            <a:chExt cx="1238718" cy="643053"/>
          </a:xfrm>
        </p:grpSpPr>
        <p:sp>
          <p:nvSpPr>
            <p:cNvPr id="100" name="Freeform 159">
              <a:extLst>
                <a:ext uri="{FF2B5EF4-FFF2-40B4-BE49-F238E27FC236}">
                  <a16:creationId xmlns="" xmlns:a16="http://schemas.microsoft.com/office/drawing/2014/main" id="{CCDEE4C8-F211-41A3-9D7F-B7949D135E93}"/>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a:extLst>
                <a:ext uri="{FF2B5EF4-FFF2-40B4-BE49-F238E27FC236}">
                  <a16:creationId xmlns="" xmlns:a16="http://schemas.microsoft.com/office/drawing/2014/main" id="{1650FA4B-42AA-40AF-A3E9-FC881083D128}"/>
                </a:ext>
              </a:extLst>
            </p:cNvPr>
            <p:cNvSpPr txBox="1"/>
            <p:nvPr/>
          </p:nvSpPr>
          <p:spPr bwMode="gray">
            <a:xfrm>
              <a:off x="1158995"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grpSp>
      <p:grpSp>
        <p:nvGrpSpPr>
          <p:cNvPr id="102" name="组合 101">
            <a:extLst>
              <a:ext uri="{FF2B5EF4-FFF2-40B4-BE49-F238E27FC236}">
                <a16:creationId xmlns="" xmlns:a16="http://schemas.microsoft.com/office/drawing/2014/main" id="{5E572D3F-FD09-4DF5-B954-BFDFEB127600}"/>
              </a:ext>
            </a:extLst>
          </p:cNvPr>
          <p:cNvGrpSpPr/>
          <p:nvPr/>
        </p:nvGrpSpPr>
        <p:grpSpPr bwMode="gray">
          <a:xfrm>
            <a:off x="9770838" y="3979509"/>
            <a:ext cx="959593" cy="493543"/>
            <a:chOff x="1107024" y="2866458"/>
            <a:chExt cx="1250285" cy="643053"/>
          </a:xfrm>
        </p:grpSpPr>
        <p:sp>
          <p:nvSpPr>
            <p:cNvPr id="103" name="Freeform 159">
              <a:extLst>
                <a:ext uri="{FF2B5EF4-FFF2-40B4-BE49-F238E27FC236}">
                  <a16:creationId xmlns="" xmlns:a16="http://schemas.microsoft.com/office/drawing/2014/main" id="{C153F74C-55E7-4F2C-A617-840BB49D72B3}"/>
                </a:ext>
              </a:extLst>
            </p:cNvPr>
            <p:cNvSpPr/>
            <p:nvPr/>
          </p:nvSpPr>
          <p:spPr bwMode="gray">
            <a:xfrm flipH="1">
              <a:off x="1107024" y="2866458"/>
              <a:ext cx="1230185" cy="6430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a:extLst>
                <a:ext uri="{FF2B5EF4-FFF2-40B4-BE49-F238E27FC236}">
                  <a16:creationId xmlns="" xmlns:a16="http://schemas.microsoft.com/office/drawing/2014/main" id="{0E697740-A800-462B-BE05-ADBABED7BA83}"/>
                </a:ext>
              </a:extLst>
            </p:cNvPr>
            <p:cNvSpPr txBox="1"/>
            <p:nvPr/>
          </p:nvSpPr>
          <p:spPr bwMode="gray">
            <a:xfrm>
              <a:off x="1170562" y="3090446"/>
              <a:ext cx="1186747" cy="401013"/>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grpSp>
      <p:pic>
        <p:nvPicPr>
          <p:cNvPr id="105" name="图片 104">
            <a:extLst>
              <a:ext uri="{FF2B5EF4-FFF2-40B4-BE49-F238E27FC236}">
                <a16:creationId xmlns="" xmlns:a16="http://schemas.microsoft.com/office/drawing/2014/main" id="{1A2B8093-453C-4A6D-98E7-B4A0893E0B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14987" y="4607638"/>
            <a:ext cx="414450" cy="339849"/>
          </a:xfrm>
          <a:prstGeom prst="rect">
            <a:avLst/>
          </a:prstGeom>
        </p:spPr>
      </p:pic>
      <p:pic>
        <p:nvPicPr>
          <p:cNvPr id="106" name="图片 105">
            <a:extLst>
              <a:ext uri="{FF2B5EF4-FFF2-40B4-BE49-F238E27FC236}">
                <a16:creationId xmlns="" xmlns:a16="http://schemas.microsoft.com/office/drawing/2014/main" id="{CAA77394-966D-45A3-9E3C-C1FAE7B5C5A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01859" y="4120185"/>
            <a:ext cx="414450" cy="339849"/>
          </a:xfrm>
          <a:prstGeom prst="rect">
            <a:avLst/>
          </a:prstGeom>
        </p:spPr>
      </p:pic>
      <p:pic>
        <p:nvPicPr>
          <p:cNvPr id="107" name="图片 106">
            <a:extLst>
              <a:ext uri="{FF2B5EF4-FFF2-40B4-BE49-F238E27FC236}">
                <a16:creationId xmlns="" xmlns:a16="http://schemas.microsoft.com/office/drawing/2014/main" id="{B3302F32-0397-4A2C-BB97-98877D37D27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901859" y="5037553"/>
            <a:ext cx="414450" cy="339849"/>
          </a:xfrm>
          <a:prstGeom prst="rect">
            <a:avLst/>
          </a:prstGeom>
        </p:spPr>
      </p:pic>
      <p:cxnSp>
        <p:nvCxnSpPr>
          <p:cNvPr id="108" name="直接连接符 107">
            <a:extLst>
              <a:ext uri="{FF2B5EF4-FFF2-40B4-BE49-F238E27FC236}">
                <a16:creationId xmlns="" xmlns:a16="http://schemas.microsoft.com/office/drawing/2014/main" id="{D6F4A2C3-9D29-40AA-A665-334B2326CB57}"/>
              </a:ext>
            </a:extLst>
          </p:cNvPr>
          <p:cNvCxnSpPr>
            <a:cxnSpLocks/>
            <a:stCxn id="71" idx="1"/>
            <a:endCxn id="105" idx="3"/>
          </p:cNvCxnSpPr>
          <p:nvPr/>
        </p:nvCxnSpPr>
        <p:spPr bwMode="gray">
          <a:xfrm flipH="1" flipV="1">
            <a:off x="4729437" y="4777563"/>
            <a:ext cx="950749" cy="42991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9" name="图片 108">
            <a:extLst>
              <a:ext uri="{FF2B5EF4-FFF2-40B4-BE49-F238E27FC236}">
                <a16:creationId xmlns="" xmlns:a16="http://schemas.microsoft.com/office/drawing/2014/main" id="{1A6488DC-4CD0-41F8-A8D9-20F577277A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12853" y="4120185"/>
            <a:ext cx="414450" cy="339849"/>
          </a:xfrm>
          <a:prstGeom prst="rect">
            <a:avLst/>
          </a:prstGeom>
        </p:spPr>
      </p:pic>
      <p:sp>
        <p:nvSpPr>
          <p:cNvPr id="110" name="文本框 109">
            <a:extLst>
              <a:ext uri="{FF2B5EF4-FFF2-40B4-BE49-F238E27FC236}">
                <a16:creationId xmlns="" xmlns:a16="http://schemas.microsoft.com/office/drawing/2014/main" id="{D102D409-90FC-48CF-ADDC-B92033BBEF2E}"/>
              </a:ext>
            </a:extLst>
          </p:cNvPr>
          <p:cNvSpPr txBox="1"/>
          <p:nvPr/>
        </p:nvSpPr>
        <p:spPr bwMode="gray">
          <a:xfrm>
            <a:off x="6962032" y="3829084"/>
            <a:ext cx="242616"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1" name="文本框 110">
            <a:extLst>
              <a:ext uri="{FF2B5EF4-FFF2-40B4-BE49-F238E27FC236}">
                <a16:creationId xmlns="" xmlns:a16="http://schemas.microsoft.com/office/drawing/2014/main" id="{13DAF930-F341-4A01-AE86-B695C73CAF3B}"/>
              </a:ext>
            </a:extLst>
          </p:cNvPr>
          <p:cNvSpPr txBox="1"/>
          <p:nvPr/>
        </p:nvSpPr>
        <p:spPr bwMode="gray">
          <a:xfrm>
            <a:off x="6977231" y="5362017"/>
            <a:ext cx="28725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cxnSp>
        <p:nvCxnSpPr>
          <p:cNvPr id="113" name="直接连接符 112">
            <a:extLst>
              <a:ext uri="{FF2B5EF4-FFF2-40B4-BE49-F238E27FC236}">
                <a16:creationId xmlns="" xmlns:a16="http://schemas.microsoft.com/office/drawing/2014/main" id="{83983673-41F5-4A66-B57C-40BCFF340FA1}"/>
              </a:ext>
            </a:extLst>
          </p:cNvPr>
          <p:cNvCxnSpPr>
            <a:cxnSpLocks/>
            <a:stCxn id="68" idx="2"/>
            <a:endCxn id="71" idx="0"/>
          </p:cNvCxnSpPr>
          <p:nvPr/>
        </p:nvCxnSpPr>
        <p:spPr bwMode="gray">
          <a:xfrm>
            <a:off x="5887411" y="4460034"/>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a16="http://schemas.microsoft.com/office/drawing/2014/main" id="{812D6BA0-2D46-441A-AA33-21930447C498}"/>
              </a:ext>
            </a:extLst>
          </p:cNvPr>
          <p:cNvCxnSpPr>
            <a:cxnSpLocks/>
            <a:stCxn id="106" idx="2"/>
            <a:endCxn id="107" idx="0"/>
          </p:cNvCxnSpPr>
          <p:nvPr/>
        </p:nvCxnSpPr>
        <p:spPr bwMode="gray">
          <a:xfrm>
            <a:off x="7109084" y="4460034"/>
            <a:ext cx="0" cy="5775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 xmlns:a16="http://schemas.microsoft.com/office/drawing/2014/main" id="{48A30A50-574B-46AC-81B4-BB49AFF6D49F}"/>
              </a:ext>
            </a:extLst>
          </p:cNvPr>
          <p:cNvCxnSpPr>
            <a:cxnSpLocks/>
            <a:stCxn id="132" idx="2"/>
            <a:endCxn id="105" idx="0"/>
          </p:cNvCxnSpPr>
          <p:nvPr/>
        </p:nvCxnSpPr>
        <p:spPr bwMode="gray">
          <a:xfrm flipH="1">
            <a:off x="4522212" y="3051168"/>
            <a:ext cx="1919165" cy="1556470"/>
          </a:xfrm>
          <a:prstGeom prst="line">
            <a:avLst/>
          </a:prstGeom>
          <a:ln w="19050">
            <a:solidFill>
              <a:srgbClr val="30B5C5"/>
            </a:solidFill>
          </a:ln>
        </p:spPr>
        <p:style>
          <a:lnRef idx="1">
            <a:schemeClr val="accent1"/>
          </a:lnRef>
          <a:fillRef idx="0">
            <a:schemeClr val="accent1"/>
          </a:fillRef>
          <a:effectRef idx="0">
            <a:schemeClr val="accent1"/>
          </a:effectRef>
          <a:fontRef idx="minor">
            <a:schemeClr val="tx1"/>
          </a:fontRef>
        </p:style>
      </p:cxnSp>
      <p:sp>
        <p:nvSpPr>
          <p:cNvPr id="132" name="文本框 131">
            <a:extLst>
              <a:ext uri="{FF2B5EF4-FFF2-40B4-BE49-F238E27FC236}">
                <a16:creationId xmlns="" xmlns:a16="http://schemas.microsoft.com/office/drawing/2014/main" id="{E8216DEF-C7DB-4E2E-9625-CFD884EA706A}"/>
              </a:ext>
            </a:extLst>
          </p:cNvPr>
          <p:cNvSpPr txBox="1"/>
          <p:nvPr/>
        </p:nvSpPr>
        <p:spPr bwMode="gray">
          <a:xfrm>
            <a:off x="4255016" y="1158342"/>
            <a:ext cx="4372722" cy="1892826"/>
          </a:xfrm>
          <a:prstGeom prst="rect">
            <a:avLst/>
          </a:prstGeom>
          <a:noFill/>
          <a:ln w="19050">
            <a:solidFill>
              <a:srgbClr val="30B5C5"/>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Service tunnels are established between PEs for VPN service recursion. For example: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LDP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MPLS TE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SR-MPLS BE/TE tunnels</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SRv6 BE tunnels</a:t>
            </a:r>
          </a:p>
        </p:txBody>
      </p:sp>
    </p:spTree>
    <p:extLst>
      <p:ext uri="{BB962C8B-B14F-4D97-AF65-F5344CB8AC3E}">
        <p14:creationId xmlns:p14="http://schemas.microsoft.com/office/powerpoint/2010/main" val="17941105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3EAFBB1-6897-4C72-8770-4F69363BD678}"/>
              </a:ext>
            </a:extLst>
          </p:cNvPr>
          <p:cNvSpPr>
            <a:spLocks noGrp="1"/>
          </p:cNvSpPr>
          <p:nvPr>
            <p:ph type="title"/>
          </p:nvPr>
        </p:nvSpPr>
        <p:spPr bwMode="gray"/>
        <p:txBody>
          <a:bodyPr/>
          <a:lstStyle/>
          <a:p>
            <a:r>
              <a:rPr lang="en-US"/>
              <a:t>BGP-LS</a:t>
            </a:r>
            <a:endParaRPr lang="en-US" dirty="0"/>
          </a:p>
        </p:txBody>
      </p:sp>
      <p:sp>
        <p:nvSpPr>
          <p:cNvPr id="3" name="文本占位符 2">
            <a:extLst>
              <a:ext uri="{FF2B5EF4-FFF2-40B4-BE49-F238E27FC236}">
                <a16:creationId xmlns="" xmlns:a16="http://schemas.microsoft.com/office/drawing/2014/main" id="{8EAB26C3-C7BA-49B3-8F7C-9C1FF6D2BEA2}"/>
              </a:ext>
            </a:extLst>
          </p:cNvPr>
          <p:cNvSpPr>
            <a:spLocks noGrp="1"/>
          </p:cNvSpPr>
          <p:nvPr>
            <p:ph type="body" sz="quarter" idx="10"/>
          </p:nvPr>
        </p:nvSpPr>
        <p:spPr bwMode="gray"/>
        <p:txBody>
          <a:bodyPr/>
          <a:lstStyle/>
          <a:p>
            <a:r>
              <a:rPr lang="en-US" sz="1400">
                <a:sym typeface="Huawei Sans" panose="020C0503030203020204" pitchFamily="34" charset="0"/>
              </a:rPr>
              <a:t>BGP-LS introduces new NLRI into BGP. The NLRI carries link, node, topology prefix, and other information, and is also referred to as the link state NLRI.</a:t>
            </a:r>
          </a:p>
          <a:p>
            <a:r>
              <a:rPr lang="en-US" sz="1400">
                <a:sym typeface="Huawei Sans" panose="020C0503030203020204" pitchFamily="34" charset="0"/>
              </a:rPr>
              <a:t>BGP-LS can aggregate network-layer topology, bandwidth, delay, and other information and send the information to the controller for path computation.</a:t>
            </a:r>
            <a:endParaRPr lang="en-US" sz="1400" dirty="0">
              <a:sym typeface="Huawei Sans" panose="020C0503030203020204" pitchFamily="34" charset="0"/>
            </a:endParaRPr>
          </a:p>
        </p:txBody>
      </p:sp>
      <p:pic>
        <p:nvPicPr>
          <p:cNvPr id="5" name="图片 72" descr="交换机.png">
            <a:extLst>
              <a:ext uri="{FF2B5EF4-FFF2-40B4-BE49-F238E27FC236}">
                <a16:creationId xmlns="" xmlns:a16="http://schemas.microsoft.com/office/drawing/2014/main" id="{404BE3CA-DD6D-4EF0-A2CD-54F1BC5FFA33}"/>
              </a:ext>
            </a:extLst>
          </p:cNvPr>
          <p:cNvPicPr>
            <a:picLocks noChangeAspect="1"/>
          </p:cNvPicPr>
          <p:nvPr/>
        </p:nvPicPr>
        <p:blipFill>
          <a:blip r:embed="rId3" cstate="print"/>
          <a:stretch>
            <a:fillRect/>
          </a:stretch>
        </p:blipFill>
        <p:spPr bwMode="gray">
          <a:xfrm>
            <a:off x="3061573" y="2660937"/>
            <a:ext cx="489286" cy="401651"/>
          </a:xfrm>
          <a:prstGeom prst="rect">
            <a:avLst/>
          </a:prstGeom>
        </p:spPr>
      </p:pic>
      <p:cxnSp>
        <p:nvCxnSpPr>
          <p:cNvPr id="6" name="直接连接符 5">
            <a:extLst>
              <a:ext uri="{FF2B5EF4-FFF2-40B4-BE49-F238E27FC236}">
                <a16:creationId xmlns="" xmlns:a16="http://schemas.microsoft.com/office/drawing/2014/main" id="{B9E2FDA9-6CCA-48CA-99C5-F7D7F8B1B6AA}"/>
              </a:ext>
            </a:extLst>
          </p:cNvPr>
          <p:cNvCxnSpPr>
            <a:cxnSpLocks/>
            <a:stCxn id="5" idx="2"/>
            <a:endCxn id="20" idx="0"/>
          </p:cNvCxnSpPr>
          <p:nvPr/>
        </p:nvCxnSpPr>
        <p:spPr bwMode="gray">
          <a:xfrm>
            <a:off x="3306216" y="3062588"/>
            <a:ext cx="448" cy="1035337"/>
          </a:xfrm>
          <a:prstGeom prst="line">
            <a:avLst/>
          </a:prstGeom>
          <a:noFill/>
          <a:ln w="19050" algn="ctr">
            <a:solidFill>
              <a:srgbClr val="BEE9EE"/>
            </a:solidFill>
            <a:prstDash val="solid"/>
            <a:round/>
            <a:headEnd type="triangle" w="med" len="med"/>
            <a:tailEnd type="triangle" w="med" len="med"/>
          </a:ln>
        </p:spPr>
      </p:cxnSp>
      <p:sp>
        <p:nvSpPr>
          <p:cNvPr id="7" name="文本框 6">
            <a:extLst>
              <a:ext uri="{FF2B5EF4-FFF2-40B4-BE49-F238E27FC236}">
                <a16:creationId xmlns="" xmlns:a16="http://schemas.microsoft.com/office/drawing/2014/main" id="{E766A5DE-B01D-4A60-881D-75A5A224FE40}"/>
              </a:ext>
            </a:extLst>
          </p:cNvPr>
          <p:cNvSpPr txBox="1"/>
          <p:nvPr/>
        </p:nvSpPr>
        <p:spPr bwMode="gray">
          <a:xfrm>
            <a:off x="756218" y="3247288"/>
            <a:ext cx="2557110" cy="652486"/>
          </a:xfrm>
          <a:prstGeom prst="rect">
            <a:avLst/>
          </a:prstGeom>
          <a:noFill/>
        </p:spPr>
        <p:txBody>
          <a:bodyPr wrap="square" rtlCol="0">
            <a:noAutofit/>
          </a:bodyPr>
          <a:lstStyle/>
          <a:p>
            <a:pPr algn="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BGP-LS   </a:t>
            </a:r>
          </a:p>
          <a:p>
            <a:pPr algn="r" fontAlgn="ctr">
              <a:lnSpc>
                <a:spcPct val="13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(topology, bandwidth, delay)</a:t>
            </a:r>
          </a:p>
        </p:txBody>
      </p:sp>
      <p:sp>
        <p:nvSpPr>
          <p:cNvPr id="8" name="文本框 7">
            <a:extLst>
              <a:ext uri="{FF2B5EF4-FFF2-40B4-BE49-F238E27FC236}">
                <a16:creationId xmlns="" xmlns:a16="http://schemas.microsoft.com/office/drawing/2014/main" id="{485FBBE8-9E63-4483-8B0C-FC0E73D3140C}"/>
              </a:ext>
            </a:extLst>
          </p:cNvPr>
          <p:cNvSpPr txBox="1"/>
          <p:nvPr/>
        </p:nvSpPr>
        <p:spPr bwMode="gray">
          <a:xfrm>
            <a:off x="2015473" y="2669725"/>
            <a:ext cx="106150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Controller</a:t>
            </a:r>
          </a:p>
        </p:txBody>
      </p:sp>
      <p:grpSp>
        <p:nvGrpSpPr>
          <p:cNvPr id="9" name="组合 8">
            <a:extLst>
              <a:ext uri="{FF2B5EF4-FFF2-40B4-BE49-F238E27FC236}">
                <a16:creationId xmlns="" xmlns:a16="http://schemas.microsoft.com/office/drawing/2014/main" id="{4CCE2C2D-8441-4CDE-8F3A-CEEFF90848C4}"/>
              </a:ext>
            </a:extLst>
          </p:cNvPr>
          <p:cNvGrpSpPr/>
          <p:nvPr/>
        </p:nvGrpSpPr>
        <p:grpSpPr bwMode="gray">
          <a:xfrm>
            <a:off x="651929" y="4097925"/>
            <a:ext cx="4003011" cy="1853917"/>
            <a:chOff x="7156785" y="4338869"/>
            <a:chExt cx="3330358" cy="1542390"/>
          </a:xfrm>
        </p:grpSpPr>
        <p:grpSp>
          <p:nvGrpSpPr>
            <p:cNvPr id="10" name="组合 9">
              <a:extLst>
                <a:ext uri="{FF2B5EF4-FFF2-40B4-BE49-F238E27FC236}">
                  <a16:creationId xmlns="" xmlns:a16="http://schemas.microsoft.com/office/drawing/2014/main" id="{C16E092B-2836-458E-86DA-0CF8BA1C04B2}"/>
                </a:ext>
              </a:extLst>
            </p:cNvPr>
            <p:cNvGrpSpPr/>
            <p:nvPr/>
          </p:nvGrpSpPr>
          <p:grpSpPr bwMode="gray">
            <a:xfrm rot="10800000">
              <a:off x="9556514" y="4495561"/>
              <a:ext cx="747483" cy="1229007"/>
              <a:chOff x="4518701" y="2362981"/>
              <a:chExt cx="1546339" cy="2255715"/>
            </a:xfrm>
          </p:grpSpPr>
          <p:cxnSp>
            <p:nvCxnSpPr>
              <p:cNvPr id="26" name="直接连接符 25">
                <a:extLst>
                  <a:ext uri="{FF2B5EF4-FFF2-40B4-BE49-F238E27FC236}">
                    <a16:creationId xmlns="" xmlns:a16="http://schemas.microsoft.com/office/drawing/2014/main" id="{A8B20E1F-35D0-49E4-A416-4918383640D1}"/>
                  </a:ext>
                </a:extLst>
              </p:cNvPr>
              <p:cNvCxnSpPr>
                <a:cxnSpLocks/>
                <a:endCxn id="20"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2E7CBAD6-D236-466F-A0A6-62EC895F1D6C}"/>
                  </a:ext>
                </a:extLst>
              </p:cNvPr>
              <p:cNvCxnSpPr>
                <a:cxnSpLocks/>
                <a:endCxn id="21"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10">
              <a:extLst>
                <a:ext uri="{FF2B5EF4-FFF2-40B4-BE49-F238E27FC236}">
                  <a16:creationId xmlns="" xmlns:a16="http://schemas.microsoft.com/office/drawing/2014/main" id="{1BC6203E-177B-4D57-820B-687B954A3639}"/>
                </a:ext>
              </a:extLst>
            </p:cNvPr>
            <p:cNvCxnSpPr/>
            <p:nvPr/>
          </p:nvCxnSpPr>
          <p:spPr bwMode="gray">
            <a:xfrm flipH="1">
              <a:off x="8113569" y="4442075"/>
              <a:ext cx="1245829" cy="13681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1B7E577-AA9C-478F-AEDE-811488175FFE}"/>
                </a:ext>
              </a:extLst>
            </p:cNvPr>
            <p:cNvCxnSpPr/>
            <p:nvPr/>
          </p:nvCxnSpPr>
          <p:spPr bwMode="gray">
            <a:xfrm flipH="1" flipV="1">
              <a:off x="8112193" y="4432628"/>
              <a:ext cx="1237499" cy="13831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74822A84-7DFA-4BE9-A6EE-96FF15B9B2A9}"/>
                </a:ext>
              </a:extLst>
            </p:cNvPr>
            <p:cNvGrpSpPr/>
            <p:nvPr/>
          </p:nvGrpSpPr>
          <p:grpSpPr bwMode="gray">
            <a:xfrm>
              <a:off x="7360438" y="4436518"/>
              <a:ext cx="730964" cy="1373716"/>
              <a:chOff x="4518703" y="2205748"/>
              <a:chExt cx="1512166" cy="2521312"/>
            </a:xfrm>
          </p:grpSpPr>
          <p:cxnSp>
            <p:nvCxnSpPr>
              <p:cNvPr id="24" name="直接连接符 23">
                <a:extLst>
                  <a:ext uri="{FF2B5EF4-FFF2-40B4-BE49-F238E27FC236}">
                    <a16:creationId xmlns="" xmlns:a16="http://schemas.microsoft.com/office/drawing/2014/main" id="{D906EEEE-831D-4643-8922-2E6AE05E1E00}"/>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68D32096-30FD-46C6-8F9C-43CA6D375B07}"/>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 xmlns:a16="http://schemas.microsoft.com/office/drawing/2014/main" id="{697C9F43-37BB-402F-A4B6-E133015C58A2}"/>
                </a:ext>
              </a:extLst>
            </p:cNvPr>
            <p:cNvCxnSpPr>
              <a:cxnSpLocks/>
            </p:cNvCxnSpPr>
            <p:nvPr/>
          </p:nvCxnSpPr>
          <p:spPr bwMode="gray">
            <a:xfrm flipH="1">
              <a:off x="8101110" y="4500018"/>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DA6F3311-1361-4FA1-BFB0-D07CE38531E9}"/>
                </a:ext>
              </a:extLst>
            </p:cNvPr>
            <p:cNvCxnSpPr>
              <a:cxnSpLocks/>
            </p:cNvCxnSpPr>
            <p:nvPr/>
          </p:nvCxnSpPr>
          <p:spPr bwMode="gray">
            <a:xfrm flipH="1">
              <a:off x="8101110" y="5764991"/>
              <a:ext cx="12582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8BB8417A-3D2D-4A13-B350-CEDC064F1A5B}"/>
                </a:ext>
              </a:extLst>
            </p:cNvPr>
            <p:cNvCxnSpPr/>
            <p:nvPr/>
          </p:nvCxnSpPr>
          <p:spPr bwMode="gray">
            <a:xfrm flipV="1">
              <a:off x="9359398" y="4436518"/>
              <a:ext cx="0" cy="1379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 xmlns:a16="http://schemas.microsoft.com/office/drawing/2014/main" id="{CC7B59FB-1938-4F84-B32F-4F25BD3DDD6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156785" y="4947023"/>
              <a:ext cx="382174" cy="313383"/>
            </a:xfrm>
            <a:prstGeom prst="rect">
              <a:avLst/>
            </a:prstGeom>
          </p:spPr>
        </p:pic>
        <p:pic>
          <p:nvPicPr>
            <p:cNvPr id="18" name="图片 17">
              <a:extLst>
                <a:ext uri="{FF2B5EF4-FFF2-40B4-BE49-F238E27FC236}">
                  <a16:creationId xmlns="" xmlns:a16="http://schemas.microsoft.com/office/drawing/2014/main" id="{5C3A18D1-1EC6-46AE-8A33-A34679D199D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4338869"/>
              <a:ext cx="382174" cy="313383"/>
            </a:xfrm>
            <a:prstGeom prst="rect">
              <a:avLst/>
            </a:prstGeom>
          </p:spPr>
        </p:pic>
        <p:pic>
          <p:nvPicPr>
            <p:cNvPr id="19" name="图片 18">
              <a:extLst>
                <a:ext uri="{FF2B5EF4-FFF2-40B4-BE49-F238E27FC236}">
                  <a16:creationId xmlns="" xmlns:a16="http://schemas.microsoft.com/office/drawing/2014/main" id="{E829C70E-AD52-427F-A1C1-0F49CE66480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81646" y="5567876"/>
              <a:ext cx="382174" cy="313383"/>
            </a:xfrm>
            <a:prstGeom prst="rect">
              <a:avLst/>
            </a:prstGeom>
          </p:spPr>
        </p:pic>
        <p:pic>
          <p:nvPicPr>
            <p:cNvPr id="20" name="图片 19">
              <a:extLst>
                <a:ext uri="{FF2B5EF4-FFF2-40B4-BE49-F238E27FC236}">
                  <a16:creationId xmlns="" xmlns:a16="http://schemas.microsoft.com/office/drawing/2014/main" id="{09DC89D4-9CB2-43D0-AFD9-0114C59A447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4338869"/>
              <a:ext cx="382174" cy="313383"/>
            </a:xfrm>
            <a:prstGeom prst="rect">
              <a:avLst/>
            </a:prstGeom>
          </p:spPr>
        </p:pic>
        <p:pic>
          <p:nvPicPr>
            <p:cNvPr id="21" name="图片 20">
              <a:extLst>
                <a:ext uri="{FF2B5EF4-FFF2-40B4-BE49-F238E27FC236}">
                  <a16:creationId xmlns="" xmlns:a16="http://schemas.microsoft.com/office/drawing/2014/main" id="{8027CEAE-E790-43D0-8A02-482866BE964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174340" y="5567876"/>
              <a:ext cx="382174" cy="313383"/>
            </a:xfrm>
            <a:prstGeom prst="rect">
              <a:avLst/>
            </a:prstGeom>
          </p:spPr>
        </p:pic>
        <p:pic>
          <p:nvPicPr>
            <p:cNvPr id="22" name="图片 21">
              <a:extLst>
                <a:ext uri="{FF2B5EF4-FFF2-40B4-BE49-F238E27FC236}">
                  <a16:creationId xmlns="" xmlns:a16="http://schemas.microsoft.com/office/drawing/2014/main" id="{46AA0C28-8628-431B-A407-D7469A0B57EE}"/>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04969" y="4947023"/>
              <a:ext cx="382174" cy="313383"/>
            </a:xfrm>
            <a:prstGeom prst="rect">
              <a:avLst/>
            </a:prstGeom>
          </p:spPr>
        </p:pic>
        <p:cxnSp>
          <p:nvCxnSpPr>
            <p:cNvPr id="23" name="直接连接符 22">
              <a:extLst>
                <a:ext uri="{FF2B5EF4-FFF2-40B4-BE49-F238E27FC236}">
                  <a16:creationId xmlns="" xmlns:a16="http://schemas.microsoft.com/office/drawing/2014/main" id="{49EB3DA8-752E-43FD-81FF-1807DCE74084}"/>
                </a:ext>
              </a:extLst>
            </p:cNvPr>
            <p:cNvCxnSpPr>
              <a:cxnSpLocks/>
              <a:stCxn id="19" idx="0"/>
              <a:endCxn id="18" idx="2"/>
            </p:cNvCxnSpPr>
            <p:nvPr/>
          </p:nvCxnSpPr>
          <p:spPr bwMode="gray">
            <a:xfrm flipV="1">
              <a:off x="8072733" y="4652252"/>
              <a:ext cx="0" cy="9156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8943B104-FCC5-41B2-83B6-0DE81634D570}"/>
              </a:ext>
            </a:extLst>
          </p:cNvPr>
          <p:cNvGrpSpPr/>
          <p:nvPr/>
        </p:nvGrpSpPr>
        <p:grpSpPr bwMode="gray">
          <a:xfrm>
            <a:off x="4839469" y="3324940"/>
            <a:ext cx="2532751" cy="1641730"/>
            <a:chOff x="4943730" y="3431708"/>
            <a:chExt cx="2985129" cy="1698767"/>
          </a:xfrm>
          <a:solidFill>
            <a:srgbClr val="BEE9EE"/>
          </a:solidFill>
        </p:grpSpPr>
        <p:sp>
          <p:nvSpPr>
            <p:cNvPr id="28" name="矩形 27">
              <a:extLst>
                <a:ext uri="{FF2B5EF4-FFF2-40B4-BE49-F238E27FC236}">
                  <a16:creationId xmlns="" xmlns:a16="http://schemas.microsoft.com/office/drawing/2014/main" id="{DF47F89A-AC89-478A-AEE1-4642653AD5DA}"/>
                </a:ext>
              </a:extLst>
            </p:cNvPr>
            <p:cNvSpPr/>
            <p:nvPr/>
          </p:nvSpPr>
          <p:spPr bwMode="gray">
            <a:xfrm>
              <a:off x="5402474" y="3431708"/>
              <a:ext cx="2024743" cy="4027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29" name="任意多边形: 形状 28">
              <a:extLst>
                <a:ext uri="{FF2B5EF4-FFF2-40B4-BE49-F238E27FC236}">
                  <a16:creationId xmlns="" xmlns:a16="http://schemas.microsoft.com/office/drawing/2014/main" id="{DE5C66D2-EED8-470C-9CDE-2AF9B86700E2}"/>
                </a:ext>
              </a:extLst>
            </p:cNvPr>
            <p:cNvSpPr/>
            <p:nvPr/>
          </p:nvSpPr>
          <p:spPr bwMode="gray">
            <a:xfrm>
              <a:off x="5278526" y="4027512"/>
              <a:ext cx="290286" cy="551543"/>
            </a:xfrm>
            <a:custGeom>
              <a:avLst/>
              <a:gdLst>
                <a:gd name="connsiteX0" fmla="*/ 0 w 290286"/>
                <a:gd name="connsiteY0" fmla="*/ 551543 h 551543"/>
                <a:gd name="connsiteX1" fmla="*/ 101600 w 290286"/>
                <a:gd name="connsiteY1" fmla="*/ 232229 h 551543"/>
                <a:gd name="connsiteX2" fmla="*/ 290286 w 290286"/>
                <a:gd name="connsiteY2" fmla="*/ 0 h 551543"/>
              </a:gdLst>
              <a:ahLst/>
              <a:cxnLst>
                <a:cxn ang="0">
                  <a:pos x="connsiteX0" y="connsiteY0"/>
                </a:cxn>
                <a:cxn ang="0">
                  <a:pos x="connsiteX1" y="connsiteY1"/>
                </a:cxn>
                <a:cxn ang="0">
                  <a:pos x="connsiteX2" y="connsiteY2"/>
                </a:cxn>
              </a:cxnLst>
              <a:rect l="l" t="t" r="r" b="b"/>
              <a:pathLst>
                <a:path w="290286" h="551543">
                  <a:moveTo>
                    <a:pt x="0" y="551543"/>
                  </a:moveTo>
                  <a:cubicBezTo>
                    <a:pt x="26609" y="437848"/>
                    <a:pt x="53219" y="324153"/>
                    <a:pt x="101600" y="232229"/>
                  </a:cubicBezTo>
                  <a:cubicBezTo>
                    <a:pt x="149981" y="140305"/>
                    <a:pt x="220133" y="70152"/>
                    <a:pt x="290286"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 xmlns:a16="http://schemas.microsoft.com/office/drawing/2014/main" id="{4E2F0049-7C3D-48FF-9C07-8758D74DE057}"/>
                </a:ext>
              </a:extLst>
            </p:cNvPr>
            <p:cNvSpPr/>
            <p:nvPr/>
          </p:nvSpPr>
          <p:spPr bwMode="gray">
            <a:xfrm>
              <a:off x="4943730" y="4797317"/>
              <a:ext cx="553647"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31" name="矩形 30">
              <a:extLst>
                <a:ext uri="{FF2B5EF4-FFF2-40B4-BE49-F238E27FC236}">
                  <a16:creationId xmlns="" xmlns:a16="http://schemas.microsoft.com/office/drawing/2014/main" id="{EC8CAC9B-9F3B-4F10-8A83-A584B1B4575D}"/>
                </a:ext>
              </a:extLst>
            </p:cNvPr>
            <p:cNvSpPr/>
            <p:nvPr/>
          </p:nvSpPr>
          <p:spPr bwMode="gray">
            <a:xfrm>
              <a:off x="5580154" y="4797317"/>
              <a:ext cx="1038789"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TWAMP</a:t>
              </a:r>
            </a:p>
          </p:txBody>
        </p:sp>
        <p:sp>
          <p:nvSpPr>
            <p:cNvPr id="32" name="矩形 31">
              <a:extLst>
                <a:ext uri="{FF2B5EF4-FFF2-40B4-BE49-F238E27FC236}">
                  <a16:creationId xmlns="" xmlns:a16="http://schemas.microsoft.com/office/drawing/2014/main" id="{C4ECC9F9-81F4-4FB8-8B3C-722FAE416B40}"/>
                </a:ext>
              </a:extLst>
            </p:cNvPr>
            <p:cNvSpPr/>
            <p:nvPr/>
          </p:nvSpPr>
          <p:spPr bwMode="gray">
            <a:xfrm>
              <a:off x="6716959" y="4797317"/>
              <a:ext cx="564562"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a:t>
              </a:r>
            </a:p>
          </p:txBody>
        </p:sp>
        <p:sp>
          <p:nvSpPr>
            <p:cNvPr id="33" name="矩形 32">
              <a:extLst>
                <a:ext uri="{FF2B5EF4-FFF2-40B4-BE49-F238E27FC236}">
                  <a16:creationId xmlns="" xmlns:a16="http://schemas.microsoft.com/office/drawing/2014/main" id="{C3E2DFC2-79F6-4935-BB9B-AFAB2284132C}"/>
                </a:ext>
              </a:extLst>
            </p:cNvPr>
            <p:cNvSpPr/>
            <p:nvPr/>
          </p:nvSpPr>
          <p:spPr bwMode="gray">
            <a:xfrm>
              <a:off x="7364297" y="4797317"/>
              <a:ext cx="564562" cy="3331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SR</a:t>
              </a:r>
            </a:p>
          </p:txBody>
        </p:sp>
        <p:sp>
          <p:nvSpPr>
            <p:cNvPr id="34" name="任意多边形: 形状 33">
              <a:extLst>
                <a:ext uri="{FF2B5EF4-FFF2-40B4-BE49-F238E27FC236}">
                  <a16:creationId xmlns="" xmlns:a16="http://schemas.microsoft.com/office/drawing/2014/main" id="{59873421-0D6F-47A0-9F78-6A0FB72CD57E}"/>
                </a:ext>
              </a:extLst>
            </p:cNvPr>
            <p:cNvSpPr/>
            <p:nvPr/>
          </p:nvSpPr>
          <p:spPr bwMode="gray">
            <a:xfrm>
              <a:off x="6067429" y="4027513"/>
              <a:ext cx="45719" cy="597760"/>
            </a:xfrm>
            <a:custGeom>
              <a:avLst/>
              <a:gdLst>
                <a:gd name="connsiteX0" fmla="*/ 0 w 43543"/>
                <a:gd name="connsiteY0" fmla="*/ 493485 h 493485"/>
                <a:gd name="connsiteX1" fmla="*/ 43543 w 43543"/>
                <a:gd name="connsiteY1" fmla="*/ 0 h 493485"/>
              </a:gdLst>
              <a:ahLst/>
              <a:cxnLst>
                <a:cxn ang="0">
                  <a:pos x="connsiteX0" y="connsiteY0"/>
                </a:cxn>
                <a:cxn ang="0">
                  <a:pos x="connsiteX1" y="connsiteY1"/>
                </a:cxn>
              </a:cxnLst>
              <a:rect l="l" t="t" r="r" b="b"/>
              <a:pathLst>
                <a:path w="43543" h="493485">
                  <a:moveTo>
                    <a:pt x="0" y="493485"/>
                  </a:moveTo>
                  <a:lnTo>
                    <a:pt x="43543" y="0"/>
                  </a:ln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形状 34">
              <a:extLst>
                <a:ext uri="{FF2B5EF4-FFF2-40B4-BE49-F238E27FC236}">
                  <a16:creationId xmlns="" xmlns:a16="http://schemas.microsoft.com/office/drawing/2014/main" id="{BC20FF53-B840-4A88-8306-6608380606DF}"/>
                </a:ext>
              </a:extLst>
            </p:cNvPr>
            <p:cNvSpPr/>
            <p:nvPr/>
          </p:nvSpPr>
          <p:spPr bwMode="gray">
            <a:xfrm>
              <a:off x="6754173" y="4017018"/>
              <a:ext cx="121447" cy="597759"/>
            </a:xfrm>
            <a:custGeom>
              <a:avLst/>
              <a:gdLst>
                <a:gd name="connsiteX0" fmla="*/ 29028 w 31821"/>
                <a:gd name="connsiteY0" fmla="*/ 551543 h 551543"/>
                <a:gd name="connsiteX1" fmla="*/ 29028 w 31821"/>
                <a:gd name="connsiteY1" fmla="*/ 130629 h 551543"/>
                <a:gd name="connsiteX2" fmla="*/ 0 w 31821"/>
                <a:gd name="connsiteY2" fmla="*/ 0 h 551543"/>
              </a:gdLst>
              <a:ahLst/>
              <a:cxnLst>
                <a:cxn ang="0">
                  <a:pos x="connsiteX0" y="connsiteY0"/>
                </a:cxn>
                <a:cxn ang="0">
                  <a:pos x="connsiteX1" y="connsiteY1"/>
                </a:cxn>
                <a:cxn ang="0">
                  <a:pos x="connsiteX2" y="connsiteY2"/>
                </a:cxn>
              </a:cxnLst>
              <a:rect l="l" t="t" r="r" b="b"/>
              <a:pathLst>
                <a:path w="31821" h="551543">
                  <a:moveTo>
                    <a:pt x="29028" y="551543"/>
                  </a:moveTo>
                  <a:cubicBezTo>
                    <a:pt x="31447" y="387048"/>
                    <a:pt x="33866" y="222553"/>
                    <a:pt x="29028" y="130629"/>
                  </a:cubicBezTo>
                  <a:cubicBezTo>
                    <a:pt x="24190" y="38705"/>
                    <a:pt x="12095" y="19352"/>
                    <a:pt x="0"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形状 35">
              <a:extLst>
                <a:ext uri="{FF2B5EF4-FFF2-40B4-BE49-F238E27FC236}">
                  <a16:creationId xmlns="" xmlns:a16="http://schemas.microsoft.com/office/drawing/2014/main" id="{BCF78C64-C477-45A2-A955-70760FB0AE33}"/>
                </a:ext>
              </a:extLst>
            </p:cNvPr>
            <p:cNvSpPr/>
            <p:nvPr/>
          </p:nvSpPr>
          <p:spPr bwMode="gray">
            <a:xfrm>
              <a:off x="7317252" y="4033772"/>
              <a:ext cx="253934" cy="555061"/>
            </a:xfrm>
            <a:custGeom>
              <a:avLst/>
              <a:gdLst>
                <a:gd name="connsiteX0" fmla="*/ 253934 w 253934"/>
                <a:gd name="connsiteY0" fmla="*/ 638628 h 638628"/>
                <a:gd name="connsiteX1" fmla="*/ 137820 w 253934"/>
                <a:gd name="connsiteY1" fmla="*/ 145143 h 638628"/>
                <a:gd name="connsiteX2" fmla="*/ 7191 w 253934"/>
                <a:gd name="connsiteY2" fmla="*/ 0 h 638628"/>
              </a:gdLst>
              <a:ahLst/>
              <a:cxnLst>
                <a:cxn ang="0">
                  <a:pos x="connsiteX0" y="connsiteY0"/>
                </a:cxn>
                <a:cxn ang="0">
                  <a:pos x="connsiteX1" y="connsiteY1"/>
                </a:cxn>
                <a:cxn ang="0">
                  <a:pos x="connsiteX2" y="connsiteY2"/>
                </a:cxn>
              </a:cxnLst>
              <a:rect l="l" t="t" r="r" b="b"/>
              <a:pathLst>
                <a:path w="253934" h="638628">
                  <a:moveTo>
                    <a:pt x="253934" y="638628"/>
                  </a:moveTo>
                  <a:cubicBezTo>
                    <a:pt x="216439" y="445104"/>
                    <a:pt x="178944" y="251581"/>
                    <a:pt x="137820" y="145143"/>
                  </a:cubicBezTo>
                  <a:cubicBezTo>
                    <a:pt x="96696" y="38705"/>
                    <a:pt x="-31514" y="16933"/>
                    <a:pt x="7191" y="0"/>
                  </a:cubicBezTo>
                </a:path>
              </a:pathLst>
            </a:custGeom>
            <a:solidFill>
              <a:srgbClr val="BEE9EE"/>
            </a:solidFill>
            <a:ln w="76200">
              <a:solidFill>
                <a:srgbClr val="BEE9EE"/>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文本框 36">
            <a:extLst>
              <a:ext uri="{FF2B5EF4-FFF2-40B4-BE49-F238E27FC236}">
                <a16:creationId xmlns="" xmlns:a16="http://schemas.microsoft.com/office/drawing/2014/main" id="{E5B9E726-F1AA-4123-9ACB-89FD7DA6BF01}"/>
              </a:ext>
            </a:extLst>
          </p:cNvPr>
          <p:cNvSpPr txBox="1"/>
          <p:nvPr/>
        </p:nvSpPr>
        <p:spPr bwMode="gray">
          <a:xfrm>
            <a:off x="7503689" y="2818171"/>
            <a:ext cx="4027238" cy="2936188"/>
          </a:xfrm>
          <a:prstGeom prst="rect">
            <a:avLst/>
          </a:prstGeom>
          <a:noFill/>
          <a:ln w="19050">
            <a:noFill/>
          </a:ln>
        </p:spPr>
        <p:txBody>
          <a:bodyPr wrap="square" rtlCol="0">
            <a:noAutofit/>
          </a:bodyPr>
          <a:lstStyle/>
          <a:p>
            <a:pPr fontAlgn="ctr">
              <a:lnSpc>
                <a:spcPct val="14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BGP-LS aggregates information collected by various network layer protocols, including:</a:t>
            </a:r>
          </a:p>
          <a:p>
            <a:pPr marL="285750" lvl="1" indent="-285750" fontAlgn="ctr">
              <a:lnSpc>
                <a:spcPct val="14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 IGP information of each AS</a:t>
            </a:r>
          </a:p>
          <a:p>
            <a:pPr marL="285750" lvl="1" indent="-285750" fontAlgn="ctr">
              <a:lnSpc>
                <a:spcPct val="14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 measurement information, such as interface delay</a:t>
            </a:r>
          </a:p>
          <a:p>
            <a:pPr marL="285750" lvl="1" indent="-285750" fontAlgn="ctr">
              <a:lnSpc>
                <a:spcPct val="14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TE: TE information, such as bandwidth</a:t>
            </a:r>
          </a:p>
          <a:p>
            <a:pPr marL="285750" lvl="1" indent="-285750" fontAlgn="ctr">
              <a:lnSpc>
                <a:spcPct val="14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SR: SR information, such as SR labels</a:t>
            </a:r>
          </a:p>
        </p:txBody>
      </p:sp>
    </p:spTree>
    <p:extLst>
      <p:ext uri="{BB962C8B-B14F-4D97-AF65-F5344CB8AC3E}">
        <p14:creationId xmlns:p14="http://schemas.microsoft.com/office/powerpoint/2010/main" val="134107933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bwMode="gray">
          <a:xfrm>
            <a:off x="550209" y="4742442"/>
            <a:ext cx="5456456" cy="779636"/>
          </a:xfrm>
          <a:prstGeom prst="rect">
            <a:avLst/>
          </a:prstGeom>
          <a:solidFill>
            <a:srgbClr val="AFD89C"/>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550209" y="3361367"/>
            <a:ext cx="5456456" cy="779636"/>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bwMode="gray"/>
        <p:txBody>
          <a:bodyPr/>
          <a:lstStyle/>
          <a:p>
            <a:r>
              <a:rPr lang="en-US"/>
              <a:t>TWAMP</a:t>
            </a:r>
            <a:endParaRPr lang="en-US" dirty="0"/>
          </a:p>
        </p:txBody>
      </p:sp>
      <p:sp>
        <p:nvSpPr>
          <p:cNvPr id="3" name="文本占位符 2">
            <a:extLst>
              <a:ext uri="{FF2B5EF4-FFF2-40B4-BE49-F238E27FC236}">
                <a16:creationId xmlns="" xmlns:a16="http://schemas.microsoft.com/office/drawing/2014/main" id="{3BA888FB-7F39-450E-9651-82B4AD086D15}"/>
              </a:ext>
            </a:extLst>
          </p:cNvPr>
          <p:cNvSpPr>
            <a:spLocks noGrp="1"/>
          </p:cNvSpPr>
          <p:nvPr>
            <p:ph type="body" sz="quarter" idx="10"/>
          </p:nvPr>
        </p:nvSpPr>
        <p:spPr bwMode="gray"/>
        <p:txBody>
          <a:bodyPr/>
          <a:lstStyle/>
          <a:p>
            <a:r>
              <a:rPr lang="en-US" sz="1600" dirty="0">
                <a:sym typeface="Huawei Sans" panose="020C0503030203020204" pitchFamily="34" charset="0"/>
              </a:rPr>
              <a:t>Two-Way Active Measurement Protocol (TWAMP) measures the two-way delay, jitter, and packet loss rate between devices on an IP network. It performs negotiation over a TCP connection and uses UDP data packets as measurement packets.</a:t>
            </a:r>
          </a:p>
        </p:txBody>
      </p:sp>
      <p:sp>
        <p:nvSpPr>
          <p:cNvPr id="26" name="文本框 25"/>
          <p:cNvSpPr txBox="1"/>
          <p:nvPr/>
        </p:nvSpPr>
        <p:spPr bwMode="gray">
          <a:xfrm>
            <a:off x="772513" y="3640835"/>
            <a:ext cx="145042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Session-Sender</a:t>
            </a:r>
          </a:p>
        </p:txBody>
      </p:sp>
      <p:sp>
        <p:nvSpPr>
          <p:cNvPr id="35" name="文本框 34"/>
          <p:cNvSpPr txBox="1"/>
          <p:nvPr/>
        </p:nvSpPr>
        <p:spPr bwMode="gray">
          <a:xfrm>
            <a:off x="3718313" y="3640835"/>
            <a:ext cx="201323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Session-Reflector</a:t>
            </a:r>
          </a:p>
        </p:txBody>
      </p:sp>
      <p:sp>
        <p:nvSpPr>
          <p:cNvPr id="36" name="文本框 35"/>
          <p:cNvSpPr txBox="1"/>
          <p:nvPr/>
        </p:nvSpPr>
        <p:spPr bwMode="gray">
          <a:xfrm>
            <a:off x="772513" y="5017290"/>
            <a:ext cx="145042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Control-Client</a:t>
            </a:r>
          </a:p>
        </p:txBody>
      </p:sp>
      <p:sp>
        <p:nvSpPr>
          <p:cNvPr id="38" name="文本框 37"/>
          <p:cNvSpPr txBox="1"/>
          <p:nvPr/>
        </p:nvSpPr>
        <p:spPr bwMode="gray">
          <a:xfrm>
            <a:off x="3718313" y="5017290"/>
            <a:ext cx="2013238" cy="307777"/>
          </a:xfrm>
          <a:prstGeom prst="rect">
            <a:avLst/>
          </a:prstGeom>
          <a:noFill/>
          <a:ln>
            <a:solidFill>
              <a:schemeClr val="tx1"/>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Server</a:t>
            </a:r>
          </a:p>
        </p:txBody>
      </p:sp>
      <p:cxnSp>
        <p:nvCxnSpPr>
          <p:cNvPr id="28" name="直接箭头连接符 27"/>
          <p:cNvCxnSpPr>
            <a:stCxn id="26" idx="3"/>
            <a:endCxn id="35" idx="1"/>
          </p:cNvCxnSpPr>
          <p:nvPr/>
        </p:nvCxnSpPr>
        <p:spPr bwMode="gray">
          <a:xfrm>
            <a:off x="2222941" y="3794724"/>
            <a:ext cx="149537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6" idx="3"/>
            <a:endCxn id="38" idx="1"/>
          </p:cNvCxnSpPr>
          <p:nvPr/>
        </p:nvCxnSpPr>
        <p:spPr bwMode="gray">
          <a:xfrm>
            <a:off x="2222941" y="5171179"/>
            <a:ext cx="149537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26" idx="2"/>
            <a:endCxn id="36" idx="0"/>
          </p:cNvCxnSpPr>
          <p:nvPr/>
        </p:nvCxnSpPr>
        <p:spPr bwMode="gray">
          <a:xfrm>
            <a:off x="1497727" y="3948612"/>
            <a:ext cx="0" cy="106867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35" idx="2"/>
            <a:endCxn id="38" idx="0"/>
          </p:cNvCxnSpPr>
          <p:nvPr/>
        </p:nvCxnSpPr>
        <p:spPr bwMode="gray">
          <a:xfrm>
            <a:off x="4724932" y="3948612"/>
            <a:ext cx="0" cy="106867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2416138" y="4833586"/>
            <a:ext cx="1108978"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Control</a:t>
            </a:r>
          </a:p>
        </p:txBody>
      </p:sp>
      <p:sp>
        <p:nvSpPr>
          <p:cNvPr id="51" name="文本框 50"/>
          <p:cNvSpPr txBox="1"/>
          <p:nvPr/>
        </p:nvSpPr>
        <p:spPr bwMode="gray">
          <a:xfrm>
            <a:off x="2263541" y="3802449"/>
            <a:ext cx="141417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Test</a:t>
            </a:r>
          </a:p>
        </p:txBody>
      </p:sp>
      <p:sp>
        <p:nvSpPr>
          <p:cNvPr id="29" name="圆角矩形 75">
            <a:extLst>
              <a:ext uri="{FF2B5EF4-FFF2-40B4-BE49-F238E27FC236}">
                <a16:creationId xmlns="" xmlns:a16="http://schemas.microsoft.com/office/drawing/2014/main" id="{4EDC8BA1-8075-45B3-8A6B-378CEAFFFEFD}"/>
              </a:ext>
            </a:extLst>
          </p:cNvPr>
          <p:cNvSpPr/>
          <p:nvPr/>
        </p:nvSpPr>
        <p:spPr bwMode="gray">
          <a:xfrm>
            <a:off x="550209" y="2687904"/>
            <a:ext cx="5456455" cy="476452"/>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TWAMP communication model</a:t>
            </a:r>
          </a:p>
        </p:txBody>
      </p:sp>
      <p:sp>
        <p:nvSpPr>
          <p:cNvPr id="6" name="文本框 5"/>
          <p:cNvSpPr txBox="1"/>
          <p:nvPr/>
        </p:nvSpPr>
        <p:spPr bwMode="gray">
          <a:xfrm>
            <a:off x="6096001" y="2563499"/>
            <a:ext cx="5653088" cy="25579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sz="1400" dirty="0">
                <a:latin typeface="Huawei Sans" panose="020C0503030203020204" pitchFamily="34" charset="0"/>
                <a:sym typeface="Huawei Sans" panose="020C0503030203020204" pitchFamily="34" charset="0"/>
              </a:rPr>
              <a:t>Control-Client: establishes, starts, and stops a test session and also collects statistics.</a:t>
            </a:r>
          </a:p>
          <a:p>
            <a:r>
              <a:rPr lang="en-US" sz="1400" dirty="0">
                <a:latin typeface="Huawei Sans" panose="020C0503030203020204" pitchFamily="34" charset="0"/>
                <a:sym typeface="Huawei Sans" panose="020C0503030203020204" pitchFamily="34" charset="0"/>
              </a:rPr>
              <a:t>Server: responds to the Control-Client's request for establishing, starting, or stopping a test session</a:t>
            </a:r>
          </a:p>
          <a:p>
            <a:r>
              <a:rPr lang="en-US" sz="1400" dirty="0">
                <a:latin typeface="Huawei Sans" panose="020C0503030203020204" pitchFamily="34" charset="0"/>
                <a:sym typeface="Huawei Sans" panose="020C0503030203020204" pitchFamily="34" charset="0"/>
              </a:rPr>
              <a:t>Session-Sender: proactively sends probes for performance statistics after being notified by the Control-Client.</a:t>
            </a:r>
          </a:p>
          <a:p>
            <a:r>
              <a:rPr lang="en-US" sz="1400" dirty="0">
                <a:latin typeface="Huawei Sans" panose="020C0503030203020204" pitchFamily="34" charset="0"/>
                <a:sym typeface="Huawei Sans" panose="020C0503030203020204" pitchFamily="34" charset="0"/>
              </a:rPr>
              <a:t>Session-Reflector: replies to the probes sent by the Session-Sender with response probes after being notified by the Server.</a:t>
            </a:r>
          </a:p>
        </p:txBody>
      </p:sp>
      <p:sp>
        <p:nvSpPr>
          <p:cNvPr id="37" name="文本框 36"/>
          <p:cNvSpPr txBox="1"/>
          <p:nvPr/>
        </p:nvSpPr>
        <p:spPr bwMode="gray">
          <a:xfrm>
            <a:off x="2378359" y="3455737"/>
            <a:ext cx="1184535"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Test plane</a:t>
            </a:r>
          </a:p>
        </p:txBody>
      </p:sp>
      <p:sp>
        <p:nvSpPr>
          <p:cNvPr id="39" name="文本框 38"/>
          <p:cNvSpPr txBox="1"/>
          <p:nvPr/>
        </p:nvSpPr>
        <p:spPr bwMode="gray">
          <a:xfrm>
            <a:off x="2226798" y="5187559"/>
            <a:ext cx="1485836" cy="33452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Control plane</a:t>
            </a:r>
          </a:p>
        </p:txBody>
      </p:sp>
    </p:spTree>
    <p:extLst>
      <p:ext uri="{BB962C8B-B14F-4D97-AF65-F5344CB8AC3E}">
        <p14:creationId xmlns:p14="http://schemas.microsoft.com/office/powerpoint/2010/main" val="342119778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bwMode="gray"/>
        <p:txBody>
          <a:bodyPr/>
          <a:lstStyle/>
          <a:p>
            <a:r>
              <a:rPr lang="en-US"/>
              <a:t>TWAMP Light</a:t>
            </a:r>
            <a:endParaRPr lang="en-US" dirty="0"/>
          </a:p>
        </p:txBody>
      </p:sp>
      <p:sp>
        <p:nvSpPr>
          <p:cNvPr id="5" name="文本占位符 4"/>
          <p:cNvSpPr>
            <a:spLocks noGrp="1"/>
          </p:cNvSpPr>
          <p:nvPr>
            <p:ph type="body" sz="quarter" idx="10"/>
          </p:nvPr>
        </p:nvSpPr>
        <p:spPr bwMode="gray"/>
        <p:txBody>
          <a:bodyPr/>
          <a:lstStyle/>
          <a:p>
            <a:r>
              <a:rPr lang="en-US" sz="1400">
                <a:sym typeface="Huawei Sans" panose="020C0503030203020204" pitchFamily="34" charset="0"/>
              </a:rPr>
              <a:t>As the light version of TWAMP, TWAMP Light eliminates the necessity of the TWAMP-Control protocol, and moves the control plane from the Responder to the Controller so that TWAMP control modules can be centrally deployed on the Controller. Therefore, TWAMP Light greatly relaxes its requirements on the Responder performance, allowing the Responder to be rapidly deployed.</a:t>
            </a:r>
          </a:p>
          <a:p>
            <a:r>
              <a:rPr lang="en-US" sz="1400">
                <a:sym typeface="Huawei Sans" panose="020C0503030203020204" pitchFamily="34" charset="0"/>
              </a:rPr>
              <a:t>The Control-Client, Server, and Session-Sender are deployed on the same host and function as the Controller. Therefore, the control session establishment process in the standard architecture can be ignored in the performance detection process. The Session-Reflector is deployed on another host as the Responder.</a:t>
            </a:r>
          </a:p>
          <a:p>
            <a:endParaRPr lang="en-US" altLang="zh-CN" sz="1400" dirty="0">
              <a:sym typeface="Huawei Sans" panose="020C0503030203020204" pitchFamily="34" charset="0"/>
            </a:endParaRPr>
          </a:p>
        </p:txBody>
      </p:sp>
      <p:sp>
        <p:nvSpPr>
          <p:cNvPr id="36" name="文本框 35"/>
          <p:cNvSpPr txBox="1"/>
          <p:nvPr/>
        </p:nvSpPr>
        <p:spPr bwMode="gray">
          <a:xfrm>
            <a:off x="639084" y="3929795"/>
            <a:ext cx="1620780" cy="1061829"/>
          </a:xfrm>
          <a:prstGeom prst="rect">
            <a:avLst/>
          </a:prstGeom>
          <a:solidFill>
            <a:srgbClr val="BEE9EE"/>
          </a:solidFill>
          <a:ln>
            <a:noFill/>
          </a:ln>
        </p:spPr>
        <p:txBody>
          <a:bodyPr wrap="square" rtlCol="0">
            <a:noAutofit/>
          </a:bodyPr>
          <a:lstStyle/>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Server</a:t>
            </a:r>
          </a:p>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Control-Client</a:t>
            </a:r>
          </a:p>
          <a:p>
            <a:pPr algn="ctr" fontAlgn="ct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Session-Sender</a:t>
            </a:r>
          </a:p>
        </p:txBody>
      </p:sp>
      <p:sp>
        <p:nvSpPr>
          <p:cNvPr id="38" name="文本框 37"/>
          <p:cNvSpPr txBox="1"/>
          <p:nvPr/>
        </p:nvSpPr>
        <p:spPr bwMode="gray">
          <a:xfrm>
            <a:off x="4312821" y="3929795"/>
            <a:ext cx="1620780" cy="1061829"/>
          </a:xfrm>
          <a:prstGeom prst="rect">
            <a:avLst/>
          </a:prstGeom>
          <a:solidFill>
            <a:srgbClr val="BEE9EE"/>
          </a:solidFill>
          <a:ln>
            <a:noFill/>
          </a:ln>
        </p:spPr>
        <p:txBody>
          <a:bodyPr wrap="square" rtlCol="0">
            <a:noAutofit/>
          </a:bodyPr>
          <a:lstStyle>
            <a:defPPr>
              <a:defRPr lang="en-US"/>
            </a:defPPr>
            <a:lvl1pPr algn="ctr">
              <a:lnSpc>
                <a:spcPct val="150000"/>
              </a:lnSpc>
              <a:defRPr sz="1400"/>
            </a:lvl1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Session-Reflector</a:t>
            </a: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6102350" y="3185617"/>
            <a:ext cx="5646738" cy="14773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ctr">
              <a:lnSpc>
                <a:spcPct val="140000"/>
              </a:lnSpc>
              <a:spcBef>
                <a:spcPts val="792"/>
              </a:spcBef>
              <a:buClrTx/>
              <a:buSzPct val="50000"/>
              <a:buFont typeface="Wingdings" panose="05000000000000000000" pitchFamily="2" charset="2"/>
              <a:buChar char="l"/>
              <a:defRPr sz="16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The Controller sends test packets to the Responder, and the Responder functions as the Session-Reflector to reflect the test packets.</a:t>
            </a:r>
          </a:p>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The Session-Reflector does not need to learn Session status. After receiving the test packets, the Session-Reflector copies the necessary information, generates a test packet sequence number and timestamp, and returns the test packets to the Controller.</a:t>
            </a:r>
          </a:p>
          <a:p>
            <a:pPr marL="342900" indent="-342900" algn="l">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Upon receiving the reflected test packets, the Controller collects the indicators in both path directions.</a:t>
            </a:r>
          </a:p>
        </p:txBody>
      </p:sp>
      <p:sp>
        <p:nvSpPr>
          <p:cNvPr id="50" name="圆角矩形 75">
            <a:extLst>
              <a:ext uri="{FF2B5EF4-FFF2-40B4-BE49-F238E27FC236}">
                <a16:creationId xmlns="" xmlns:a16="http://schemas.microsoft.com/office/drawing/2014/main" id="{4EDC8BA1-8075-45B3-8A6B-378CEAFFFEFD}"/>
              </a:ext>
            </a:extLst>
          </p:cNvPr>
          <p:cNvSpPr/>
          <p:nvPr/>
        </p:nvSpPr>
        <p:spPr bwMode="gray">
          <a:xfrm>
            <a:off x="639084" y="3485869"/>
            <a:ext cx="1620780" cy="36000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Controller</a:t>
            </a:r>
          </a:p>
        </p:txBody>
      </p:sp>
      <p:sp>
        <p:nvSpPr>
          <p:cNvPr id="51" name="圆角矩形 75">
            <a:extLst>
              <a:ext uri="{FF2B5EF4-FFF2-40B4-BE49-F238E27FC236}">
                <a16:creationId xmlns="" xmlns:a16="http://schemas.microsoft.com/office/drawing/2014/main" id="{4EDC8BA1-8075-45B3-8A6B-378CEAFFFEFD}"/>
              </a:ext>
            </a:extLst>
          </p:cNvPr>
          <p:cNvSpPr/>
          <p:nvPr/>
        </p:nvSpPr>
        <p:spPr bwMode="gray">
          <a:xfrm>
            <a:off x="4312821" y="3485869"/>
            <a:ext cx="1620780" cy="360000"/>
          </a:xfrm>
          <a:prstGeom prst="roundRect">
            <a:avLst>
              <a:gd name="adj" fmla="val 10604"/>
            </a:avLst>
          </a:prstGeom>
          <a:solidFill>
            <a:srgbClr val="56C4D2"/>
          </a:solidFill>
          <a:ln w="952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Responder</a:t>
            </a:r>
          </a:p>
        </p:txBody>
      </p:sp>
      <p:cxnSp>
        <p:nvCxnSpPr>
          <p:cNvPr id="9" name="直接箭头连接符 8"/>
          <p:cNvCxnSpPr/>
          <p:nvPr/>
        </p:nvCxnSpPr>
        <p:spPr bwMode="gray">
          <a:xfrm>
            <a:off x="2286463" y="4195430"/>
            <a:ext cx="2026358" cy="0"/>
          </a:xfrm>
          <a:prstGeom prst="straightConnector1">
            <a:avLst/>
          </a:prstGeom>
          <a:ln w="19050">
            <a:solidFill>
              <a:srgbClr val="7F7F7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2286463" y="4785188"/>
            <a:ext cx="2026358" cy="0"/>
          </a:xfrm>
          <a:prstGeom prst="straightConnector1">
            <a:avLst/>
          </a:prstGeom>
          <a:ln w="19050">
            <a:solidFill>
              <a:srgbClr val="62B23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bwMode="gray">
          <a:xfrm>
            <a:off x="2645968" y="4618507"/>
            <a:ext cx="1294228" cy="307777"/>
          </a:xfrm>
          <a:prstGeom prst="rect">
            <a:avLst/>
          </a:prstGeom>
          <a:solidFill>
            <a:schemeClr val="bg1"/>
          </a:solid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TWAMP test</a:t>
            </a:r>
          </a:p>
        </p:txBody>
      </p:sp>
      <p:sp>
        <p:nvSpPr>
          <p:cNvPr id="57" name="文本框 56"/>
          <p:cNvSpPr txBox="1"/>
          <p:nvPr/>
        </p:nvSpPr>
        <p:spPr bwMode="gray">
          <a:xfrm>
            <a:off x="2645968" y="3826098"/>
            <a:ext cx="1294228" cy="738664"/>
          </a:xfrm>
          <a:prstGeom prst="rect">
            <a:avLst/>
          </a:prstGeom>
          <a:solidFill>
            <a:schemeClr val="bg1"/>
          </a:solidFill>
          <a:ln>
            <a:noFill/>
          </a:ln>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No control plane negotiation</a:t>
            </a:r>
          </a:p>
        </p:txBody>
      </p:sp>
    </p:spTree>
    <p:extLst>
      <p:ext uri="{BB962C8B-B14F-4D97-AF65-F5344CB8AC3E}">
        <p14:creationId xmlns:p14="http://schemas.microsoft.com/office/powerpoint/2010/main" val="407732818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gray">
          <a:xfrm>
            <a:off x="2387199" y="3255621"/>
            <a:ext cx="3142188" cy="19731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083251A6-B33A-42DE-B2A0-84C0034D97E8}"/>
              </a:ext>
            </a:extLst>
          </p:cNvPr>
          <p:cNvSpPr>
            <a:spLocks noGrp="1"/>
          </p:cNvSpPr>
          <p:nvPr>
            <p:ph type="title"/>
          </p:nvPr>
        </p:nvSpPr>
        <p:spPr bwMode="gray"/>
        <p:txBody>
          <a:bodyPr/>
          <a:lstStyle/>
          <a:p>
            <a:r>
              <a:rPr lang="en-US"/>
              <a:t>TWAMP Application Scenarios</a:t>
            </a:r>
            <a:endParaRPr lang="en-US" dirty="0"/>
          </a:p>
        </p:txBody>
      </p:sp>
      <p:sp>
        <p:nvSpPr>
          <p:cNvPr id="17" name="文本占位符 16"/>
          <p:cNvSpPr>
            <a:spLocks noGrp="1"/>
          </p:cNvSpPr>
          <p:nvPr>
            <p:ph type="body" sz="quarter" idx="10"/>
          </p:nvPr>
        </p:nvSpPr>
        <p:spPr bwMode="gray"/>
        <p:txBody>
          <a:bodyPr/>
          <a:lstStyle/>
          <a:p>
            <a:r>
              <a:rPr lang="en-US" sz="1600">
                <a:sym typeface="Huawei Sans" panose="020C0503030203020204" pitchFamily="34" charset="0"/>
              </a:rPr>
              <a:t>With TWAMP, NEs do not need to generate or maintain IP network performance statistics. The performance management system can easily obtain statistics about the entire network by managing only the TWAMP clients initiating statistics collection requests. In this way, IP performance statistics are collected quickly and flexibly.</a:t>
            </a:r>
          </a:p>
          <a:p>
            <a:r>
              <a:rPr lang="en-US" sz="1600">
                <a:sym typeface="Huawei Sans" panose="020C0503030203020204" pitchFamily="34" charset="0"/>
              </a:rPr>
              <a:t>TWAMP is used on enterprise WANs to measure the delay, jitter, and packet loss rate between any two nodes, providing a reference for troubleshooting and traffic optimization.</a:t>
            </a:r>
          </a:p>
          <a:p>
            <a:endParaRPr lang="en-US" altLang="zh-CN" sz="1600" dirty="0">
              <a:sym typeface="Huawei Sans" panose="020C0503030203020204" pitchFamily="34" charset="0"/>
            </a:endParaRPr>
          </a:p>
        </p:txBody>
      </p:sp>
      <p:sp>
        <p:nvSpPr>
          <p:cNvPr id="22" name="圆角矩形 20">
            <a:extLst>
              <a:ext uri="{FF2B5EF4-FFF2-40B4-BE49-F238E27FC236}">
                <a16:creationId xmlns="" xmlns:a16="http://schemas.microsoft.com/office/drawing/2014/main" id="{24BB5BE8-A1B5-4B11-A402-E49125CD7376}"/>
              </a:ext>
            </a:extLst>
          </p:cNvPr>
          <p:cNvSpPr/>
          <p:nvPr/>
        </p:nvSpPr>
        <p:spPr bwMode="gray">
          <a:xfrm>
            <a:off x="6262148" y="3091591"/>
            <a:ext cx="5415505" cy="2405150"/>
          </a:xfrm>
          <a:prstGeom prst="roundRect">
            <a:avLst>
              <a:gd name="adj" fmla="val 898"/>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Controller instructs network devices to establish performance measurement sessions. For example, R1 functions as the Control-Client to initiate IP performance measurement.</a:t>
            </a:r>
          </a:p>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and R2 initiate a TWAMP measurement session.</a:t>
            </a:r>
          </a:p>
          <a:p>
            <a:pPr marL="342900" indent="-342900" fontAlgn="ctr">
              <a:lnSpc>
                <a:spcPts val="2400"/>
              </a:lnSpc>
              <a:spcBef>
                <a:spcPts val="0"/>
              </a:spcBef>
              <a:spcAft>
                <a:spcPts val="600"/>
              </a:spcAft>
              <a:buFont typeface="+mj-lt"/>
              <a:buAutoNum type="arabicPeriod"/>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R1 reports the measurement result to the Controller.</a:t>
            </a:r>
          </a:p>
        </p:txBody>
      </p:sp>
      <p:pic>
        <p:nvPicPr>
          <p:cNvPr id="37" name="图片 72" descr="交换机.png">
            <a:extLst>
              <a:ext uri="{FF2B5EF4-FFF2-40B4-BE49-F238E27FC236}">
                <a16:creationId xmlns="" xmlns:a16="http://schemas.microsoft.com/office/drawing/2014/main" id="{47E43495-7821-46D0-BA38-F5FE920DA5E2}"/>
              </a:ext>
            </a:extLst>
          </p:cNvPr>
          <p:cNvPicPr>
            <a:picLocks noChangeAspect="1"/>
          </p:cNvPicPr>
          <p:nvPr/>
        </p:nvPicPr>
        <p:blipFill>
          <a:blip r:embed="rId3" cstate="print"/>
          <a:stretch>
            <a:fillRect/>
          </a:stretch>
        </p:blipFill>
        <p:spPr bwMode="gray">
          <a:xfrm>
            <a:off x="753237" y="4064560"/>
            <a:ext cx="489286" cy="401651"/>
          </a:xfrm>
          <a:prstGeom prst="rect">
            <a:avLst/>
          </a:prstGeom>
        </p:spPr>
      </p:pic>
      <p:grpSp>
        <p:nvGrpSpPr>
          <p:cNvPr id="48" name="组合 47">
            <a:extLst>
              <a:ext uri="{FF2B5EF4-FFF2-40B4-BE49-F238E27FC236}">
                <a16:creationId xmlns="" xmlns:a16="http://schemas.microsoft.com/office/drawing/2014/main" id="{D06F9061-274D-481A-A434-6B4F6424F5FB}"/>
              </a:ext>
            </a:extLst>
          </p:cNvPr>
          <p:cNvGrpSpPr/>
          <p:nvPr/>
        </p:nvGrpSpPr>
        <p:grpSpPr bwMode="gray">
          <a:xfrm rot="10800000">
            <a:off x="4865019" y="3520363"/>
            <a:ext cx="898457" cy="1477238"/>
            <a:chOff x="4518701" y="2362981"/>
            <a:chExt cx="1546339" cy="2255715"/>
          </a:xfrm>
        </p:grpSpPr>
        <p:cxnSp>
          <p:nvCxnSpPr>
            <p:cNvPr id="69" name="直接连接符 68">
              <a:extLst>
                <a:ext uri="{FF2B5EF4-FFF2-40B4-BE49-F238E27FC236}">
                  <a16:creationId xmlns="" xmlns:a16="http://schemas.microsoft.com/office/drawing/2014/main" id="{1DB50DB3-DB1B-4D41-BC62-022180B8EEFF}"/>
                </a:ext>
              </a:extLst>
            </p:cNvPr>
            <p:cNvCxnSpPr>
              <a:cxnSpLocks/>
              <a:endCxn id="63" idx="3"/>
            </p:cNvCxnSpPr>
            <p:nvPr/>
          </p:nvCxnSpPr>
          <p:spPr bwMode="gray">
            <a:xfrm rot="10800000" flipH="1" flipV="1">
              <a:off x="4518701" y="3349861"/>
              <a:ext cx="1546337" cy="1268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5210FD5C-4CE5-4B0E-AAC9-550D0DB20BE0}"/>
                </a:ext>
              </a:extLst>
            </p:cNvPr>
            <p:cNvCxnSpPr>
              <a:cxnSpLocks/>
              <a:endCxn id="64" idx="3"/>
            </p:cNvCxnSpPr>
            <p:nvPr/>
          </p:nvCxnSpPr>
          <p:spPr bwMode="gray">
            <a:xfrm rot="10800000" flipH="1">
              <a:off x="4518703" y="2362981"/>
              <a:ext cx="1546337" cy="11034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a:extLst>
              <a:ext uri="{FF2B5EF4-FFF2-40B4-BE49-F238E27FC236}">
                <a16:creationId xmlns="" xmlns:a16="http://schemas.microsoft.com/office/drawing/2014/main" id="{6064C876-BC72-437C-8B57-D159154051CE}"/>
              </a:ext>
            </a:extLst>
          </p:cNvPr>
          <p:cNvCxnSpPr/>
          <p:nvPr/>
        </p:nvCxnSpPr>
        <p:spPr bwMode="gray">
          <a:xfrm flipH="1">
            <a:off x="3130634" y="3456074"/>
            <a:ext cx="1497457" cy="16444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A71A70FB-5F38-4A24-A1E6-CD770140D0B2}"/>
              </a:ext>
            </a:extLst>
          </p:cNvPr>
          <p:cNvCxnSpPr/>
          <p:nvPr/>
        </p:nvCxnSpPr>
        <p:spPr bwMode="gray">
          <a:xfrm flipH="1" flipV="1">
            <a:off x="3128980" y="3444719"/>
            <a:ext cx="1487444" cy="16625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a:extLst>
              <a:ext uri="{FF2B5EF4-FFF2-40B4-BE49-F238E27FC236}">
                <a16:creationId xmlns="" xmlns:a16="http://schemas.microsoft.com/office/drawing/2014/main" id="{B6F5CD1B-7948-4B83-B6B8-A4958B40C23E}"/>
              </a:ext>
            </a:extLst>
          </p:cNvPr>
          <p:cNvGrpSpPr/>
          <p:nvPr/>
        </p:nvGrpSpPr>
        <p:grpSpPr bwMode="gray">
          <a:xfrm>
            <a:off x="1242523" y="3449395"/>
            <a:ext cx="1861465" cy="1651175"/>
            <a:chOff x="2827090" y="2205748"/>
            <a:chExt cx="3203779" cy="2521312"/>
          </a:xfrm>
        </p:grpSpPr>
        <p:cxnSp>
          <p:nvCxnSpPr>
            <p:cNvPr id="67" name="直接连接符 66">
              <a:extLst>
                <a:ext uri="{FF2B5EF4-FFF2-40B4-BE49-F238E27FC236}">
                  <a16:creationId xmlns="" xmlns:a16="http://schemas.microsoft.com/office/drawing/2014/main" id="{935C5D3E-2147-4FDB-B2C6-4A9D8D489992}"/>
                </a:ext>
              </a:extLst>
            </p:cNvPr>
            <p:cNvCxnSpPr/>
            <p:nvPr/>
          </p:nvCxnSpPr>
          <p:spPr bwMode="gray">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8CDD0874-8E31-4660-978A-001C8412A374}"/>
                </a:ext>
              </a:extLst>
            </p:cNvPr>
            <p:cNvCxnSpPr/>
            <p:nvPr/>
          </p:nvCxnSpPr>
          <p:spPr bwMode="gray">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8CDD0874-8E31-4660-978A-001C8412A374}"/>
                </a:ext>
              </a:extLst>
            </p:cNvPr>
            <p:cNvCxnSpPr>
              <a:stCxn id="37" idx="3"/>
              <a:endCxn id="60" idx="1"/>
            </p:cNvCxnSpPr>
            <p:nvPr/>
          </p:nvCxnSpPr>
          <p:spPr bwMode="gray">
            <a:xfrm>
              <a:off x="2827090" y="3451750"/>
              <a:ext cx="12703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a:extLst>
              <a:ext uri="{FF2B5EF4-FFF2-40B4-BE49-F238E27FC236}">
                <a16:creationId xmlns="" xmlns:a16="http://schemas.microsoft.com/office/drawing/2014/main" id="{6073106D-F853-4EC8-B4EB-E18169991D49}"/>
              </a:ext>
            </a:extLst>
          </p:cNvPr>
          <p:cNvCxnSpPr>
            <a:cxnSpLocks/>
          </p:cNvCxnSpPr>
          <p:nvPr/>
        </p:nvCxnSpPr>
        <p:spPr bwMode="gray">
          <a:xfrm flipH="1">
            <a:off x="3115658" y="3525720"/>
            <a:ext cx="1512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D3D067A9-2E05-43D0-A9B6-B094850EC1D4}"/>
              </a:ext>
            </a:extLst>
          </p:cNvPr>
          <p:cNvCxnSpPr>
            <a:cxnSpLocks/>
          </p:cNvCxnSpPr>
          <p:nvPr/>
        </p:nvCxnSpPr>
        <p:spPr bwMode="gray">
          <a:xfrm flipH="1">
            <a:off x="3115658" y="5046189"/>
            <a:ext cx="1512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EC843B51-3764-46A6-A40D-737C470D6D3C}"/>
              </a:ext>
            </a:extLst>
          </p:cNvPr>
          <p:cNvCxnSpPr/>
          <p:nvPr/>
        </p:nvCxnSpPr>
        <p:spPr bwMode="gray">
          <a:xfrm flipV="1">
            <a:off x="4628090" y="3449395"/>
            <a:ext cx="0" cy="16578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59">
            <a:extLst>
              <a:ext uri="{FF2B5EF4-FFF2-40B4-BE49-F238E27FC236}">
                <a16:creationId xmlns="" xmlns:a16="http://schemas.microsoft.com/office/drawing/2014/main" id="{1DEA0159-68B5-4C51-9F0F-E57C7F3AFCD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602" y="4077046"/>
            <a:ext cx="459364" cy="376679"/>
          </a:xfrm>
          <a:prstGeom prst="rect">
            <a:avLst/>
          </a:prstGeom>
        </p:spPr>
      </p:pic>
      <p:pic>
        <p:nvPicPr>
          <p:cNvPr id="61" name="图片 60">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51868" y="3332023"/>
            <a:ext cx="459364" cy="376679"/>
          </a:xfrm>
          <a:prstGeom prst="rect">
            <a:avLst/>
          </a:prstGeom>
        </p:spPr>
      </p:pic>
      <p:pic>
        <p:nvPicPr>
          <p:cNvPr id="62" name="图片 61">
            <a:extLst>
              <a:ext uri="{FF2B5EF4-FFF2-40B4-BE49-F238E27FC236}">
                <a16:creationId xmlns="" xmlns:a16="http://schemas.microsoft.com/office/drawing/2014/main" id="{548DE8DA-42DF-49F6-B49A-95E62D6A9BD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51868" y="4809261"/>
            <a:ext cx="459364" cy="376679"/>
          </a:xfrm>
          <a:prstGeom prst="rect">
            <a:avLst/>
          </a:prstGeom>
        </p:spPr>
      </p:pic>
      <p:pic>
        <p:nvPicPr>
          <p:cNvPr id="63" name="图片 62">
            <a:extLst>
              <a:ext uri="{FF2B5EF4-FFF2-40B4-BE49-F238E27FC236}">
                <a16:creationId xmlns="" xmlns:a16="http://schemas.microsoft.com/office/drawing/2014/main" id="{8B44D1A2-66E4-4C1A-9918-0B4BC469B66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05655" y="3332023"/>
            <a:ext cx="459364" cy="376679"/>
          </a:xfrm>
          <a:prstGeom prst="rect">
            <a:avLst/>
          </a:prstGeom>
        </p:spPr>
      </p:pic>
      <p:pic>
        <p:nvPicPr>
          <p:cNvPr id="64" name="图片 63">
            <a:extLst>
              <a:ext uri="{FF2B5EF4-FFF2-40B4-BE49-F238E27FC236}">
                <a16:creationId xmlns="" xmlns:a16="http://schemas.microsoft.com/office/drawing/2014/main" id="{20FB09DD-A6E6-4CC7-9E76-436B599EA5E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05655" y="4809261"/>
            <a:ext cx="459364" cy="376679"/>
          </a:xfrm>
          <a:prstGeom prst="rect">
            <a:avLst/>
          </a:prstGeom>
        </p:spPr>
      </p:pic>
      <p:pic>
        <p:nvPicPr>
          <p:cNvPr id="65" name="图片 64">
            <a:extLst>
              <a:ext uri="{FF2B5EF4-FFF2-40B4-BE49-F238E27FC236}">
                <a16:creationId xmlns="" xmlns:a16="http://schemas.microsoft.com/office/drawing/2014/main" id="{67F07163-2A10-445C-B3A5-FC1175FA6AA5}"/>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524249" y="4063010"/>
            <a:ext cx="459364" cy="376679"/>
          </a:xfrm>
          <a:prstGeom prst="rect">
            <a:avLst/>
          </a:prstGeom>
        </p:spPr>
      </p:pic>
      <p:cxnSp>
        <p:nvCxnSpPr>
          <p:cNvPr id="66" name="直接连接符 65">
            <a:extLst>
              <a:ext uri="{FF2B5EF4-FFF2-40B4-BE49-F238E27FC236}">
                <a16:creationId xmlns="" xmlns:a16="http://schemas.microsoft.com/office/drawing/2014/main" id="{1BA6A26C-D9B9-425C-A07E-41F71828D50F}"/>
              </a:ext>
            </a:extLst>
          </p:cNvPr>
          <p:cNvCxnSpPr>
            <a:cxnSpLocks/>
            <a:stCxn id="62" idx="0"/>
            <a:endCxn id="61" idx="2"/>
          </p:cNvCxnSpPr>
          <p:nvPr/>
        </p:nvCxnSpPr>
        <p:spPr bwMode="gray">
          <a:xfrm flipV="1">
            <a:off x="3081550" y="3708702"/>
            <a:ext cx="0" cy="11005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bwMode="gray">
          <a:xfrm>
            <a:off x="1968935" y="441896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2" name="文本框 71"/>
          <p:cNvSpPr txBox="1"/>
          <p:nvPr/>
        </p:nvSpPr>
        <p:spPr bwMode="gray">
          <a:xfrm>
            <a:off x="5557963" y="4418965"/>
            <a:ext cx="394660"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3" name="文本框 72"/>
          <p:cNvSpPr txBox="1"/>
          <p:nvPr/>
        </p:nvSpPr>
        <p:spPr bwMode="gray">
          <a:xfrm>
            <a:off x="278899" y="4474381"/>
            <a:ext cx="1388194"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Performance management system</a:t>
            </a:r>
          </a:p>
          <a:p>
            <a:pPr algn="ctr" font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p:cNvSpPr/>
          <p:nvPr/>
        </p:nvSpPr>
        <p:spPr bwMode="gray">
          <a:xfrm>
            <a:off x="1479451" y="3997551"/>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4" name="椭圆 73"/>
          <p:cNvSpPr/>
          <p:nvPr/>
        </p:nvSpPr>
        <p:spPr bwMode="gray">
          <a:xfrm>
            <a:off x="1479451" y="4294166"/>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6" name="直接箭头连接符 15"/>
          <p:cNvCxnSpPr/>
          <p:nvPr/>
        </p:nvCxnSpPr>
        <p:spPr bwMode="gray">
          <a:xfrm flipV="1">
            <a:off x="2544417" y="4226521"/>
            <a:ext cx="2832653" cy="2136"/>
          </a:xfrm>
          <a:prstGeom prst="straightConnector1">
            <a:avLst/>
          </a:prstGeom>
          <a:ln w="28575">
            <a:solidFill>
              <a:srgbClr val="62B230"/>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5" name="椭圆 74"/>
          <p:cNvSpPr/>
          <p:nvPr/>
        </p:nvSpPr>
        <p:spPr bwMode="gray">
          <a:xfrm>
            <a:off x="3797874" y="4130901"/>
            <a:ext cx="228970" cy="22897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72013997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E24CB9-66DF-404E-B892-FDDA28D64B08}"/>
              </a:ext>
            </a:extLst>
          </p:cNvPr>
          <p:cNvSpPr>
            <a:spLocks noGrp="1"/>
          </p:cNvSpPr>
          <p:nvPr>
            <p:ph type="title"/>
          </p:nvPr>
        </p:nvSpPr>
        <p:spPr bwMode="gray"/>
        <p:txBody>
          <a:bodyPr/>
          <a:lstStyle/>
          <a:p>
            <a:r>
              <a:rPr lang="en-US"/>
              <a:t>iFIT</a:t>
            </a:r>
            <a:endParaRPr lang="en-US" dirty="0"/>
          </a:p>
        </p:txBody>
      </p:sp>
      <p:sp>
        <p:nvSpPr>
          <p:cNvPr id="29" name="圆角矩形 20">
            <a:extLst>
              <a:ext uri="{FF2B5EF4-FFF2-40B4-BE49-F238E27FC236}">
                <a16:creationId xmlns="" xmlns:a16="http://schemas.microsoft.com/office/drawing/2014/main" id="{679F8A62-ABAE-41D2-A56B-FC66675BB7E5}"/>
              </a:ext>
            </a:extLst>
          </p:cNvPr>
          <p:cNvSpPr/>
          <p:nvPr/>
        </p:nvSpPr>
        <p:spPr bwMode="gray">
          <a:xfrm>
            <a:off x="442914" y="1420852"/>
            <a:ext cx="5653088" cy="218272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 xmlns:a16="http://schemas.microsoft.com/office/drawing/2014/main" id="{C4E3DD27-B000-47D3-9191-D50007EC7937}"/>
              </a:ext>
            </a:extLst>
          </p:cNvPr>
          <p:cNvSpPr txBox="1"/>
          <p:nvPr/>
        </p:nvSpPr>
        <p:spPr bwMode="gray">
          <a:xfrm>
            <a:off x="442913" y="945497"/>
            <a:ext cx="5653087"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0" rIns="720000"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Traditional out-of-band measurement principles (ping, traceroute, TWAMP...)</a:t>
            </a:r>
          </a:p>
        </p:txBody>
      </p:sp>
      <p:cxnSp>
        <p:nvCxnSpPr>
          <p:cNvPr id="33" name="直接连接符 32">
            <a:extLst>
              <a:ext uri="{FF2B5EF4-FFF2-40B4-BE49-F238E27FC236}">
                <a16:creationId xmlns="" xmlns:a16="http://schemas.microsoft.com/office/drawing/2014/main" id="{A14F4A80-8106-4D45-A720-083BB4A64967}"/>
              </a:ext>
            </a:extLst>
          </p:cNvPr>
          <p:cNvCxnSpPr>
            <a:cxnSpLocks/>
            <a:stCxn id="35" idx="3"/>
            <a:endCxn id="36" idx="1"/>
          </p:cNvCxnSpPr>
          <p:nvPr/>
        </p:nvCxnSpPr>
        <p:spPr bwMode="gray">
          <a:xfrm>
            <a:off x="3268952" y="1801938"/>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4453FD68-C2CC-43A0-990F-34264F418EEC}"/>
              </a:ext>
            </a:extLst>
          </p:cNvPr>
          <p:cNvCxnSpPr>
            <a:cxnSpLocks/>
            <a:stCxn id="38" idx="3"/>
            <a:endCxn id="35" idx="1"/>
          </p:cNvCxnSpPr>
          <p:nvPr/>
        </p:nvCxnSpPr>
        <p:spPr bwMode="gray">
          <a:xfrm flipV="1">
            <a:off x="1175701" y="1801938"/>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6" name="图片 35">
            <a:extLst>
              <a:ext uri="{FF2B5EF4-FFF2-40B4-BE49-F238E27FC236}">
                <a16:creationId xmlns="" xmlns:a16="http://schemas.microsoft.com/office/drawing/2014/main" id="{B9325B55-7B6C-46DB-922C-C493F2029688}"/>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4940742" y="2096229"/>
            <a:ext cx="421459" cy="353369"/>
          </a:xfrm>
          <a:prstGeom prst="rect">
            <a:avLst/>
          </a:prstGeom>
        </p:spPr>
      </p:pic>
      <p:grpSp>
        <p:nvGrpSpPr>
          <p:cNvPr id="54" name="组合 53">
            <a:extLst>
              <a:ext uri="{FF2B5EF4-FFF2-40B4-BE49-F238E27FC236}">
                <a16:creationId xmlns="" xmlns:a16="http://schemas.microsoft.com/office/drawing/2014/main" id="{3995F164-B6A0-494A-BA69-28DD5FB679FD}"/>
              </a:ext>
            </a:extLst>
          </p:cNvPr>
          <p:cNvGrpSpPr/>
          <p:nvPr/>
        </p:nvGrpSpPr>
        <p:grpSpPr bwMode="gray">
          <a:xfrm>
            <a:off x="2847493" y="1625253"/>
            <a:ext cx="421459" cy="1295320"/>
            <a:chOff x="2772546" y="2038086"/>
            <a:chExt cx="540000" cy="1623141"/>
          </a:xfrm>
        </p:grpSpPr>
        <p:pic>
          <p:nvPicPr>
            <p:cNvPr id="35" name="图片 34">
              <a:extLst>
                <a:ext uri="{FF2B5EF4-FFF2-40B4-BE49-F238E27FC236}">
                  <a16:creationId xmlns="" xmlns:a16="http://schemas.microsoft.com/office/drawing/2014/main" id="{62AE88AC-5D09-43E6-B26C-6873472532F6}"/>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772546" y="2038086"/>
              <a:ext cx="540000" cy="442800"/>
            </a:xfrm>
            <a:prstGeom prst="rect">
              <a:avLst/>
            </a:prstGeom>
          </p:spPr>
        </p:pic>
        <p:pic>
          <p:nvPicPr>
            <p:cNvPr id="37" name="图片 36">
              <a:extLst>
                <a:ext uri="{FF2B5EF4-FFF2-40B4-BE49-F238E27FC236}">
                  <a16:creationId xmlns="" xmlns:a16="http://schemas.microsoft.com/office/drawing/2014/main" id="{D2F9FA32-603E-446A-B71C-2E86E6AF6793}"/>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772546" y="3218427"/>
              <a:ext cx="540000" cy="442800"/>
            </a:xfrm>
            <a:prstGeom prst="rect">
              <a:avLst/>
            </a:prstGeom>
          </p:spPr>
        </p:pic>
      </p:grpSp>
      <p:pic>
        <p:nvPicPr>
          <p:cNvPr id="38" name="图片 37">
            <a:extLst>
              <a:ext uri="{FF2B5EF4-FFF2-40B4-BE49-F238E27FC236}">
                <a16:creationId xmlns="" xmlns:a16="http://schemas.microsoft.com/office/drawing/2014/main" id="{E66B96F7-67E5-454D-A9C3-DCE92D3F7819}"/>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754242" y="2096229"/>
            <a:ext cx="421459" cy="353369"/>
          </a:xfrm>
          <a:prstGeom prst="rect">
            <a:avLst/>
          </a:prstGeom>
        </p:spPr>
      </p:pic>
      <p:cxnSp>
        <p:nvCxnSpPr>
          <p:cNvPr id="39" name="直接连接符 38">
            <a:extLst>
              <a:ext uri="{FF2B5EF4-FFF2-40B4-BE49-F238E27FC236}">
                <a16:creationId xmlns="" xmlns:a16="http://schemas.microsoft.com/office/drawing/2014/main" id="{F58BFD1B-E0B5-4DDF-9741-D1DCEA3DA720}"/>
              </a:ext>
            </a:extLst>
          </p:cNvPr>
          <p:cNvCxnSpPr>
            <a:cxnSpLocks/>
            <a:stCxn id="38" idx="3"/>
            <a:endCxn id="37" idx="1"/>
          </p:cNvCxnSpPr>
          <p:nvPr/>
        </p:nvCxnSpPr>
        <p:spPr bwMode="gray">
          <a:xfrm>
            <a:off x="1175701" y="2272913"/>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876DE874-C891-454E-9E30-F5B4B2CF3F89}"/>
              </a:ext>
            </a:extLst>
          </p:cNvPr>
          <p:cNvCxnSpPr>
            <a:cxnSpLocks/>
            <a:stCxn id="37" idx="3"/>
            <a:endCxn id="36" idx="1"/>
          </p:cNvCxnSpPr>
          <p:nvPr/>
        </p:nvCxnSpPr>
        <p:spPr bwMode="gray">
          <a:xfrm flipV="1">
            <a:off x="3268952" y="2272913"/>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74FE1E6D-B59C-477F-91B1-5F77528D3DD4}"/>
              </a:ext>
            </a:extLst>
          </p:cNvPr>
          <p:cNvCxnSpPr>
            <a:cxnSpLocks/>
            <a:stCxn id="35" idx="2"/>
            <a:endCxn id="37" idx="0"/>
          </p:cNvCxnSpPr>
          <p:nvPr/>
        </p:nvCxnSpPr>
        <p:spPr bwMode="gray">
          <a:xfrm>
            <a:off x="3058223" y="1978623"/>
            <a:ext cx="0" cy="58858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 xmlns:a16="http://schemas.microsoft.com/office/drawing/2014/main" id="{F1378619-9B73-4A15-A3E1-478EF7EAB513}"/>
              </a:ext>
            </a:extLst>
          </p:cNvPr>
          <p:cNvSpPr txBox="1"/>
          <p:nvPr/>
        </p:nvSpPr>
        <p:spPr bwMode="gray">
          <a:xfrm>
            <a:off x="561934" y="1681275"/>
            <a:ext cx="84029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63" name="文本框 62">
            <a:extLst>
              <a:ext uri="{FF2B5EF4-FFF2-40B4-BE49-F238E27FC236}">
                <a16:creationId xmlns="" xmlns:a16="http://schemas.microsoft.com/office/drawing/2014/main" id="{593BDDE7-A6BE-44F3-ADB3-15CD69E022F6}"/>
              </a:ext>
            </a:extLst>
          </p:cNvPr>
          <p:cNvSpPr txBox="1"/>
          <p:nvPr/>
        </p:nvSpPr>
        <p:spPr bwMode="gray">
          <a:xfrm>
            <a:off x="5086824" y="1694969"/>
            <a:ext cx="774571"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64" name="任意多边形: 形状 63">
            <a:extLst>
              <a:ext uri="{FF2B5EF4-FFF2-40B4-BE49-F238E27FC236}">
                <a16:creationId xmlns="" xmlns:a16="http://schemas.microsoft.com/office/drawing/2014/main" id="{8FFECF28-60AD-41B8-81E3-4CFFF86472EB}"/>
              </a:ext>
            </a:extLst>
          </p:cNvPr>
          <p:cNvSpPr/>
          <p:nvPr/>
        </p:nvSpPr>
        <p:spPr bwMode="gray">
          <a:xfrm>
            <a:off x="1136382" y="2566489"/>
            <a:ext cx="3843679" cy="565055"/>
          </a:xfrm>
          <a:custGeom>
            <a:avLst/>
            <a:gdLst>
              <a:gd name="connsiteX0" fmla="*/ 0 w 3829050"/>
              <a:gd name="connsiteY0" fmla="*/ 0 h 581025"/>
              <a:gd name="connsiteX1" fmla="*/ 1685925 w 3829050"/>
              <a:gd name="connsiteY1" fmla="*/ 561975 h 581025"/>
              <a:gd name="connsiteX2" fmla="*/ 2152650 w 3829050"/>
              <a:gd name="connsiteY2" fmla="*/ 581025 h 581025"/>
              <a:gd name="connsiteX3" fmla="*/ 3829050 w 3829050"/>
              <a:gd name="connsiteY3" fmla="*/ 19050 h 581025"/>
              <a:gd name="connsiteX0" fmla="*/ 0 w 3829050"/>
              <a:gd name="connsiteY0" fmla="*/ 0 h 561975"/>
              <a:gd name="connsiteX1" fmla="*/ 1685925 w 3829050"/>
              <a:gd name="connsiteY1" fmla="*/ 561975 h 561975"/>
              <a:gd name="connsiteX2" fmla="*/ 2114550 w 3829050"/>
              <a:gd name="connsiteY2" fmla="*/ 561975 h 561975"/>
              <a:gd name="connsiteX3" fmla="*/ 3829050 w 3829050"/>
              <a:gd name="connsiteY3" fmla="*/ 19050 h 561975"/>
              <a:gd name="connsiteX0" fmla="*/ 0 w 3829050"/>
              <a:gd name="connsiteY0" fmla="*/ 0 h 593019"/>
              <a:gd name="connsiteX1" fmla="*/ 1685925 w 3829050"/>
              <a:gd name="connsiteY1" fmla="*/ 561975 h 593019"/>
              <a:gd name="connsiteX2" fmla="*/ 2114550 w 3829050"/>
              <a:gd name="connsiteY2" fmla="*/ 561975 h 593019"/>
              <a:gd name="connsiteX3" fmla="*/ 3829050 w 3829050"/>
              <a:gd name="connsiteY3" fmla="*/ 19050 h 593019"/>
              <a:gd name="connsiteX0" fmla="*/ 0 w 3829050"/>
              <a:gd name="connsiteY0" fmla="*/ 0 h 567619"/>
              <a:gd name="connsiteX1" fmla="*/ 1685925 w 3829050"/>
              <a:gd name="connsiteY1" fmla="*/ 561975 h 567619"/>
              <a:gd name="connsiteX2" fmla="*/ 2114550 w 3829050"/>
              <a:gd name="connsiteY2" fmla="*/ 561975 h 567619"/>
              <a:gd name="connsiteX3" fmla="*/ 3829050 w 3829050"/>
              <a:gd name="connsiteY3" fmla="*/ 19050 h 567619"/>
              <a:gd name="connsiteX0" fmla="*/ 0 w 3829050"/>
              <a:gd name="connsiteY0" fmla="*/ 0 h 576086"/>
              <a:gd name="connsiteX1" fmla="*/ 1685925 w 3829050"/>
              <a:gd name="connsiteY1" fmla="*/ 561975 h 576086"/>
              <a:gd name="connsiteX2" fmla="*/ 2114550 w 3829050"/>
              <a:gd name="connsiteY2" fmla="*/ 561975 h 576086"/>
              <a:gd name="connsiteX3" fmla="*/ 3829050 w 3829050"/>
              <a:gd name="connsiteY3" fmla="*/ 19050 h 576086"/>
            </a:gdLst>
            <a:ahLst/>
            <a:cxnLst>
              <a:cxn ang="0">
                <a:pos x="connsiteX0" y="connsiteY0"/>
              </a:cxn>
              <a:cxn ang="0">
                <a:pos x="connsiteX1" y="connsiteY1"/>
              </a:cxn>
              <a:cxn ang="0">
                <a:pos x="connsiteX2" y="connsiteY2"/>
              </a:cxn>
              <a:cxn ang="0">
                <a:pos x="connsiteX3" y="connsiteY3"/>
              </a:cxn>
            </a:cxnLst>
            <a:rect l="l" t="t" r="r" b="b"/>
            <a:pathLst>
              <a:path w="3829050" h="576086">
                <a:moveTo>
                  <a:pt x="0" y="0"/>
                </a:moveTo>
                <a:lnTo>
                  <a:pt x="1685925" y="561975"/>
                </a:lnTo>
                <a:cubicBezTo>
                  <a:pt x="1828800" y="561975"/>
                  <a:pt x="1806575" y="593725"/>
                  <a:pt x="2114550" y="561975"/>
                </a:cubicBezTo>
                <a:cubicBezTo>
                  <a:pt x="2673350" y="374650"/>
                  <a:pt x="3270250" y="206375"/>
                  <a:pt x="3829050" y="19050"/>
                </a:cubicBezTo>
              </a:path>
            </a:pathLst>
          </a:custGeom>
          <a:noFill/>
          <a:ln w="38100">
            <a:solidFill>
              <a:srgbClr val="56C4D2"/>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对话气泡: 圆角矩形 64">
            <a:extLst>
              <a:ext uri="{FF2B5EF4-FFF2-40B4-BE49-F238E27FC236}">
                <a16:creationId xmlns="" xmlns:a16="http://schemas.microsoft.com/office/drawing/2014/main" id="{4A8C2BD1-65B4-4490-BDB0-541DDA0F36EF}"/>
              </a:ext>
            </a:extLst>
          </p:cNvPr>
          <p:cNvSpPr/>
          <p:nvPr/>
        </p:nvSpPr>
        <p:spPr bwMode="gray">
          <a:xfrm>
            <a:off x="536814" y="2884940"/>
            <a:ext cx="1528540" cy="269984"/>
          </a:xfrm>
          <a:prstGeom prst="wedgeRoundRectCallout">
            <a:avLst>
              <a:gd name="adj1" fmla="val 31831"/>
              <a:gd name="adj2" fmla="val -89651"/>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Actual traffic path</a:t>
            </a:r>
          </a:p>
        </p:txBody>
      </p:sp>
      <p:sp>
        <p:nvSpPr>
          <p:cNvPr id="66" name="任意多边形: 形状 65">
            <a:extLst>
              <a:ext uri="{FF2B5EF4-FFF2-40B4-BE49-F238E27FC236}">
                <a16:creationId xmlns="" xmlns:a16="http://schemas.microsoft.com/office/drawing/2014/main" id="{84E0DCF1-60B5-40ED-92C5-6AA4273763BF}"/>
              </a:ext>
            </a:extLst>
          </p:cNvPr>
          <p:cNvSpPr/>
          <p:nvPr/>
        </p:nvSpPr>
        <p:spPr bwMode="gray">
          <a:xfrm>
            <a:off x="1233986" y="2421549"/>
            <a:ext cx="3667438" cy="565055"/>
          </a:xfrm>
          <a:custGeom>
            <a:avLst/>
            <a:gdLst>
              <a:gd name="connsiteX0" fmla="*/ 0 w 3829050"/>
              <a:gd name="connsiteY0" fmla="*/ 0 h 581025"/>
              <a:gd name="connsiteX1" fmla="*/ 1685925 w 3829050"/>
              <a:gd name="connsiteY1" fmla="*/ 561975 h 581025"/>
              <a:gd name="connsiteX2" fmla="*/ 2152650 w 3829050"/>
              <a:gd name="connsiteY2" fmla="*/ 581025 h 581025"/>
              <a:gd name="connsiteX3" fmla="*/ 3829050 w 3829050"/>
              <a:gd name="connsiteY3" fmla="*/ 19050 h 581025"/>
              <a:gd name="connsiteX0" fmla="*/ 0 w 3829050"/>
              <a:gd name="connsiteY0" fmla="*/ 0 h 561975"/>
              <a:gd name="connsiteX1" fmla="*/ 1685925 w 3829050"/>
              <a:gd name="connsiteY1" fmla="*/ 561975 h 561975"/>
              <a:gd name="connsiteX2" fmla="*/ 2114550 w 3829050"/>
              <a:gd name="connsiteY2" fmla="*/ 561975 h 561975"/>
              <a:gd name="connsiteX3" fmla="*/ 3829050 w 3829050"/>
              <a:gd name="connsiteY3" fmla="*/ 19050 h 561975"/>
              <a:gd name="connsiteX0" fmla="*/ 0 w 3829050"/>
              <a:gd name="connsiteY0" fmla="*/ 0 h 593019"/>
              <a:gd name="connsiteX1" fmla="*/ 1685925 w 3829050"/>
              <a:gd name="connsiteY1" fmla="*/ 561975 h 593019"/>
              <a:gd name="connsiteX2" fmla="*/ 2114550 w 3829050"/>
              <a:gd name="connsiteY2" fmla="*/ 561975 h 593019"/>
              <a:gd name="connsiteX3" fmla="*/ 3829050 w 3829050"/>
              <a:gd name="connsiteY3" fmla="*/ 19050 h 593019"/>
              <a:gd name="connsiteX0" fmla="*/ 0 w 3829050"/>
              <a:gd name="connsiteY0" fmla="*/ 0 h 567619"/>
              <a:gd name="connsiteX1" fmla="*/ 1685925 w 3829050"/>
              <a:gd name="connsiteY1" fmla="*/ 561975 h 567619"/>
              <a:gd name="connsiteX2" fmla="*/ 2114550 w 3829050"/>
              <a:gd name="connsiteY2" fmla="*/ 561975 h 567619"/>
              <a:gd name="connsiteX3" fmla="*/ 3829050 w 3829050"/>
              <a:gd name="connsiteY3" fmla="*/ 19050 h 567619"/>
              <a:gd name="connsiteX0" fmla="*/ 0 w 3829050"/>
              <a:gd name="connsiteY0" fmla="*/ 0 h 576086"/>
              <a:gd name="connsiteX1" fmla="*/ 1685925 w 3829050"/>
              <a:gd name="connsiteY1" fmla="*/ 561975 h 576086"/>
              <a:gd name="connsiteX2" fmla="*/ 2114550 w 3829050"/>
              <a:gd name="connsiteY2" fmla="*/ 561975 h 576086"/>
              <a:gd name="connsiteX3" fmla="*/ 3829050 w 3829050"/>
              <a:gd name="connsiteY3" fmla="*/ 19050 h 576086"/>
            </a:gdLst>
            <a:ahLst/>
            <a:cxnLst>
              <a:cxn ang="0">
                <a:pos x="connsiteX0" y="connsiteY0"/>
              </a:cxn>
              <a:cxn ang="0">
                <a:pos x="connsiteX1" y="connsiteY1"/>
              </a:cxn>
              <a:cxn ang="0">
                <a:pos x="connsiteX2" y="connsiteY2"/>
              </a:cxn>
              <a:cxn ang="0">
                <a:pos x="connsiteX3" y="connsiteY3"/>
              </a:cxn>
            </a:cxnLst>
            <a:rect l="l" t="t" r="r" b="b"/>
            <a:pathLst>
              <a:path w="3829050" h="576086">
                <a:moveTo>
                  <a:pt x="0" y="0"/>
                </a:moveTo>
                <a:lnTo>
                  <a:pt x="1685925" y="561975"/>
                </a:lnTo>
                <a:cubicBezTo>
                  <a:pt x="1828800" y="561975"/>
                  <a:pt x="1806575" y="593725"/>
                  <a:pt x="2114550" y="561975"/>
                </a:cubicBezTo>
                <a:cubicBezTo>
                  <a:pt x="2673350" y="374650"/>
                  <a:pt x="3270250" y="206375"/>
                  <a:pt x="3829050" y="19050"/>
                </a:cubicBezTo>
              </a:path>
            </a:pathLst>
          </a:custGeom>
          <a:noFill/>
          <a:ln w="38100">
            <a:solidFill>
              <a:srgbClr val="81C15F"/>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形状 67">
            <a:extLst>
              <a:ext uri="{FF2B5EF4-FFF2-40B4-BE49-F238E27FC236}">
                <a16:creationId xmlns="" xmlns:a16="http://schemas.microsoft.com/office/drawing/2014/main" id="{EC0128F9-22AF-4484-BB8E-0D4AA52EB0F8}"/>
              </a:ext>
            </a:extLst>
          </p:cNvPr>
          <p:cNvSpPr/>
          <p:nvPr/>
        </p:nvSpPr>
        <p:spPr bwMode="gray">
          <a:xfrm>
            <a:off x="1279336" y="1625781"/>
            <a:ext cx="3603963" cy="847626"/>
          </a:xfrm>
          <a:custGeom>
            <a:avLst/>
            <a:gdLst>
              <a:gd name="connsiteX0" fmla="*/ 0 w 3710182"/>
              <a:gd name="connsiteY0" fmla="*/ 428024 h 859237"/>
              <a:gd name="connsiteX1" fmla="*/ 1524000 w 3710182"/>
              <a:gd name="connsiteY1" fmla="*/ 847124 h 859237"/>
              <a:gd name="connsiteX2" fmla="*/ 1781175 w 3710182"/>
              <a:gd name="connsiteY2" fmla="*/ 8924 h 859237"/>
              <a:gd name="connsiteX3" fmla="*/ 3409950 w 3710182"/>
              <a:gd name="connsiteY3" fmla="*/ 408974 h 859237"/>
              <a:gd name="connsiteX4" fmla="*/ 3705225 w 3710182"/>
              <a:gd name="connsiteY4" fmla="*/ 466124 h 859237"/>
              <a:gd name="connsiteX0" fmla="*/ 0 w 3710182"/>
              <a:gd name="connsiteY0" fmla="*/ 465428 h 898425"/>
              <a:gd name="connsiteX1" fmla="*/ 1524000 w 3710182"/>
              <a:gd name="connsiteY1" fmla="*/ 884528 h 898425"/>
              <a:gd name="connsiteX2" fmla="*/ 1762125 w 3710182"/>
              <a:gd name="connsiteY2" fmla="*/ 8228 h 898425"/>
              <a:gd name="connsiteX3" fmla="*/ 3409950 w 3710182"/>
              <a:gd name="connsiteY3" fmla="*/ 446378 h 898425"/>
              <a:gd name="connsiteX4" fmla="*/ 3705225 w 3710182"/>
              <a:gd name="connsiteY4" fmla="*/ 503528 h 898425"/>
              <a:gd name="connsiteX0" fmla="*/ 0 w 3710182"/>
              <a:gd name="connsiteY0" fmla="*/ 459372 h 892369"/>
              <a:gd name="connsiteX1" fmla="*/ 1524000 w 3710182"/>
              <a:gd name="connsiteY1" fmla="*/ 878472 h 892369"/>
              <a:gd name="connsiteX2" fmla="*/ 1762125 w 3710182"/>
              <a:gd name="connsiteY2" fmla="*/ 2172 h 892369"/>
              <a:gd name="connsiteX3" fmla="*/ 3409950 w 3710182"/>
              <a:gd name="connsiteY3" fmla="*/ 440322 h 892369"/>
              <a:gd name="connsiteX4" fmla="*/ 3705225 w 3710182"/>
              <a:gd name="connsiteY4" fmla="*/ 497472 h 892369"/>
              <a:gd name="connsiteX0" fmla="*/ 0 w 3729232"/>
              <a:gd name="connsiteY0" fmla="*/ 497472 h 896200"/>
              <a:gd name="connsiteX1" fmla="*/ 1543050 w 3729232"/>
              <a:gd name="connsiteY1" fmla="*/ 878472 h 896200"/>
              <a:gd name="connsiteX2" fmla="*/ 1781175 w 3729232"/>
              <a:gd name="connsiteY2" fmla="*/ 2172 h 896200"/>
              <a:gd name="connsiteX3" fmla="*/ 3429000 w 3729232"/>
              <a:gd name="connsiteY3" fmla="*/ 440322 h 896200"/>
              <a:gd name="connsiteX4" fmla="*/ 3724275 w 3729232"/>
              <a:gd name="connsiteY4" fmla="*/ 497472 h 896200"/>
              <a:gd name="connsiteX0" fmla="*/ 0 w 3748282"/>
              <a:gd name="connsiteY0" fmla="*/ 506997 h 897292"/>
              <a:gd name="connsiteX1" fmla="*/ 1562100 w 3748282"/>
              <a:gd name="connsiteY1" fmla="*/ 878472 h 897292"/>
              <a:gd name="connsiteX2" fmla="*/ 1800225 w 3748282"/>
              <a:gd name="connsiteY2" fmla="*/ 2172 h 897292"/>
              <a:gd name="connsiteX3" fmla="*/ 3448050 w 3748282"/>
              <a:gd name="connsiteY3" fmla="*/ 440322 h 897292"/>
              <a:gd name="connsiteX4" fmla="*/ 3743325 w 3748282"/>
              <a:gd name="connsiteY4" fmla="*/ 497472 h 897292"/>
              <a:gd name="connsiteX0" fmla="*/ 0 w 3748282"/>
              <a:gd name="connsiteY0" fmla="*/ 506997 h 895248"/>
              <a:gd name="connsiteX1" fmla="*/ 1562100 w 3748282"/>
              <a:gd name="connsiteY1" fmla="*/ 878472 h 895248"/>
              <a:gd name="connsiteX2" fmla="*/ 1800225 w 3748282"/>
              <a:gd name="connsiteY2" fmla="*/ 2172 h 895248"/>
              <a:gd name="connsiteX3" fmla="*/ 3448050 w 3748282"/>
              <a:gd name="connsiteY3" fmla="*/ 440322 h 895248"/>
              <a:gd name="connsiteX4" fmla="*/ 3743325 w 3748282"/>
              <a:gd name="connsiteY4" fmla="*/ 497472 h 895248"/>
              <a:gd name="connsiteX0" fmla="*/ 0 w 3748282"/>
              <a:gd name="connsiteY0" fmla="*/ 506997 h 895248"/>
              <a:gd name="connsiteX1" fmla="*/ 1562100 w 3748282"/>
              <a:gd name="connsiteY1" fmla="*/ 878472 h 895248"/>
              <a:gd name="connsiteX2" fmla="*/ 1800225 w 3748282"/>
              <a:gd name="connsiteY2" fmla="*/ 2172 h 895248"/>
              <a:gd name="connsiteX3" fmla="*/ 3448050 w 3748282"/>
              <a:gd name="connsiteY3" fmla="*/ 440322 h 895248"/>
              <a:gd name="connsiteX4" fmla="*/ 3743325 w 3748282"/>
              <a:gd name="connsiteY4" fmla="*/ 497472 h 895248"/>
              <a:gd name="connsiteX0" fmla="*/ 0 w 3748282"/>
              <a:gd name="connsiteY0" fmla="*/ 511840 h 864174"/>
              <a:gd name="connsiteX1" fmla="*/ 1524000 w 3748282"/>
              <a:gd name="connsiteY1" fmla="*/ 845215 h 864174"/>
              <a:gd name="connsiteX2" fmla="*/ 1800225 w 3748282"/>
              <a:gd name="connsiteY2" fmla="*/ 7015 h 864174"/>
              <a:gd name="connsiteX3" fmla="*/ 3448050 w 3748282"/>
              <a:gd name="connsiteY3" fmla="*/ 445165 h 864174"/>
              <a:gd name="connsiteX4" fmla="*/ 3743325 w 3748282"/>
              <a:gd name="connsiteY4" fmla="*/ 502315 h 864174"/>
              <a:gd name="connsiteX0" fmla="*/ 0 w 3756958"/>
              <a:gd name="connsiteY0" fmla="*/ 511840 h 864174"/>
              <a:gd name="connsiteX1" fmla="*/ 1524000 w 3756958"/>
              <a:gd name="connsiteY1" fmla="*/ 845215 h 864174"/>
              <a:gd name="connsiteX2" fmla="*/ 1800225 w 3756958"/>
              <a:gd name="connsiteY2" fmla="*/ 7015 h 864174"/>
              <a:gd name="connsiteX3" fmla="*/ 3448050 w 3756958"/>
              <a:gd name="connsiteY3" fmla="*/ 445165 h 864174"/>
              <a:gd name="connsiteX4" fmla="*/ 3752850 w 3756958"/>
              <a:gd name="connsiteY4" fmla="*/ 540415 h 864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6958" h="864174">
                <a:moveTo>
                  <a:pt x="0" y="511840"/>
                </a:moveTo>
                <a:cubicBezTo>
                  <a:pt x="651668" y="718215"/>
                  <a:pt x="1223963" y="929352"/>
                  <a:pt x="1524000" y="845215"/>
                </a:cubicBezTo>
                <a:cubicBezTo>
                  <a:pt x="1824037" y="761078"/>
                  <a:pt x="1479550" y="73690"/>
                  <a:pt x="1800225" y="7015"/>
                </a:cubicBezTo>
                <a:cubicBezTo>
                  <a:pt x="2120900" y="-59660"/>
                  <a:pt x="3127375" y="368965"/>
                  <a:pt x="3448050" y="445165"/>
                </a:cubicBezTo>
                <a:cubicBezTo>
                  <a:pt x="3768725" y="521365"/>
                  <a:pt x="3765550" y="549940"/>
                  <a:pt x="3752850" y="540415"/>
                </a:cubicBezTo>
              </a:path>
            </a:pathLst>
          </a:custGeom>
          <a:noFill/>
          <a:ln w="38100">
            <a:solidFill>
              <a:srgbClr val="E28189"/>
            </a:solidFill>
            <a:prstDash val="dash"/>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对话气泡: 圆角矩形 68">
            <a:extLst>
              <a:ext uri="{FF2B5EF4-FFF2-40B4-BE49-F238E27FC236}">
                <a16:creationId xmlns="" xmlns:a16="http://schemas.microsoft.com/office/drawing/2014/main" id="{78B17619-F85E-4110-A160-1AAA8228E4D6}"/>
              </a:ext>
            </a:extLst>
          </p:cNvPr>
          <p:cNvSpPr/>
          <p:nvPr/>
        </p:nvSpPr>
        <p:spPr bwMode="gray">
          <a:xfrm>
            <a:off x="3783464" y="1445025"/>
            <a:ext cx="1569684" cy="322089"/>
          </a:xfrm>
          <a:prstGeom prst="wedgeRoundRectCallout">
            <a:avLst>
              <a:gd name="adj1" fmla="val 7783"/>
              <a:gd name="adj2" fmla="val 107290"/>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Test packet path</a:t>
            </a:r>
          </a:p>
        </p:txBody>
      </p:sp>
      <p:sp>
        <p:nvSpPr>
          <p:cNvPr id="70" name="圆角矩形 20">
            <a:extLst>
              <a:ext uri="{FF2B5EF4-FFF2-40B4-BE49-F238E27FC236}">
                <a16:creationId xmlns="" xmlns:a16="http://schemas.microsoft.com/office/drawing/2014/main" id="{F8DA915C-BDD2-40F8-A7BC-90873D387E2D}"/>
              </a:ext>
            </a:extLst>
          </p:cNvPr>
          <p:cNvSpPr/>
          <p:nvPr/>
        </p:nvSpPr>
        <p:spPr bwMode="gray">
          <a:xfrm>
            <a:off x="442914" y="4090587"/>
            <a:ext cx="5653088" cy="207718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9B95E604-BF14-40CF-81E1-CCD025EAA0E1}"/>
              </a:ext>
            </a:extLst>
          </p:cNvPr>
          <p:cNvSpPr txBox="1"/>
          <p:nvPr/>
        </p:nvSpPr>
        <p:spPr bwMode="gray">
          <a:xfrm>
            <a:off x="442913" y="3641984"/>
            <a:ext cx="5653087" cy="423105"/>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0" rIns="720000" rtlCol="0" anchor="ctr" anchorCtr="0">
            <a:noAutofit/>
          </a:bodyPr>
          <a:lstStyle>
            <a:defPPr>
              <a:defRPr lang="en-US"/>
            </a:defPPr>
            <a:lvl1pPr algn="ctr">
              <a:defRPr sz="1600">
                <a:solidFill>
                  <a:srgbClr val="30B5C5"/>
                </a:solidFill>
                <a:latin typeface="Huawei Sans" panose="020C0503030203020204" pitchFamily="34" charset="0"/>
                <a:ea typeface="方正兰亭黑简体" panose="02000000000000000000" pitchFamily="2" charset="-122"/>
              </a:defRPr>
            </a:lvl1pPr>
          </a:lstStyle>
          <a:p>
            <a:pPr fontAlgn="ctr"/>
            <a:r>
              <a:rPr lang="en-US" sz="1400" dirty="0">
                <a:latin typeface="Huawei Sans" panose="020C0503030203020204" pitchFamily="34" charset="0"/>
              </a:rPr>
              <a:t>Traditional out-of-band measurement principles (Y.1731, Y.1711...)</a:t>
            </a:r>
          </a:p>
        </p:txBody>
      </p:sp>
      <p:sp>
        <p:nvSpPr>
          <p:cNvPr id="72" name="文本框 71">
            <a:extLst>
              <a:ext uri="{FF2B5EF4-FFF2-40B4-BE49-F238E27FC236}">
                <a16:creationId xmlns="" xmlns:a16="http://schemas.microsoft.com/office/drawing/2014/main" id="{4A27E0B2-BEF5-46B5-B60F-ECD6B19DFF82}"/>
              </a:ext>
            </a:extLst>
          </p:cNvPr>
          <p:cNvSpPr txBox="1"/>
          <p:nvPr/>
        </p:nvSpPr>
        <p:spPr bwMode="gray">
          <a:xfrm>
            <a:off x="1275086" y="3154923"/>
            <a:ext cx="4365224" cy="307777"/>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Test packets are not actual service data and may be transmitted along different paths.</a:t>
            </a:r>
          </a:p>
        </p:txBody>
      </p:sp>
      <p:grpSp>
        <p:nvGrpSpPr>
          <p:cNvPr id="3" name="组合 2"/>
          <p:cNvGrpSpPr/>
          <p:nvPr/>
        </p:nvGrpSpPr>
        <p:grpSpPr bwMode="gray">
          <a:xfrm>
            <a:off x="685054" y="4114736"/>
            <a:ext cx="4964306" cy="1513854"/>
            <a:chOff x="576415" y="4157655"/>
            <a:chExt cx="5247945" cy="1600349"/>
          </a:xfrm>
        </p:grpSpPr>
        <p:cxnSp>
          <p:nvCxnSpPr>
            <p:cNvPr id="75" name="直接连接符 74">
              <a:extLst>
                <a:ext uri="{FF2B5EF4-FFF2-40B4-BE49-F238E27FC236}">
                  <a16:creationId xmlns="" xmlns:a16="http://schemas.microsoft.com/office/drawing/2014/main" id="{A8C2A0A9-5F9D-425F-9935-26EFD6961959}"/>
                </a:ext>
              </a:extLst>
            </p:cNvPr>
            <p:cNvCxnSpPr>
              <a:cxnSpLocks/>
              <a:stCxn id="91" idx="3"/>
              <a:endCxn id="77" idx="1"/>
            </p:cNvCxnSpPr>
            <p:nvPr/>
          </p:nvCxnSpPr>
          <p:spPr bwMode="gray">
            <a:xfrm>
              <a:off x="3283433" y="4334340"/>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C3B7E4B4-CE26-4ACF-85A8-FDDDA2C7442F}"/>
                </a:ext>
              </a:extLst>
            </p:cNvPr>
            <p:cNvCxnSpPr>
              <a:cxnSpLocks/>
              <a:stCxn id="79" idx="3"/>
              <a:endCxn id="91" idx="1"/>
            </p:cNvCxnSpPr>
            <p:nvPr/>
          </p:nvCxnSpPr>
          <p:spPr bwMode="gray">
            <a:xfrm flipV="1">
              <a:off x="1190182" y="4334340"/>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7" name="图片 76">
              <a:extLst>
                <a:ext uri="{FF2B5EF4-FFF2-40B4-BE49-F238E27FC236}">
                  <a16:creationId xmlns="" xmlns:a16="http://schemas.microsoft.com/office/drawing/2014/main" id="{6516F222-03D4-4775-B283-9DAA1A33242B}"/>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4955223" y="4628631"/>
              <a:ext cx="421459" cy="353369"/>
            </a:xfrm>
            <a:prstGeom prst="rect">
              <a:avLst/>
            </a:prstGeom>
          </p:spPr>
        </p:pic>
        <p:pic>
          <p:nvPicPr>
            <p:cNvPr id="91" name="图片 90">
              <a:extLst>
                <a:ext uri="{FF2B5EF4-FFF2-40B4-BE49-F238E27FC236}">
                  <a16:creationId xmlns="" xmlns:a16="http://schemas.microsoft.com/office/drawing/2014/main" id="{EBA16912-87F9-4A5B-8F49-9A2EFC4082A1}"/>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861974" y="4157655"/>
              <a:ext cx="421459" cy="353369"/>
            </a:xfrm>
            <a:prstGeom prst="rect">
              <a:avLst/>
            </a:prstGeom>
          </p:spPr>
        </p:pic>
        <p:pic>
          <p:nvPicPr>
            <p:cNvPr id="92" name="图片 91">
              <a:extLst>
                <a:ext uri="{FF2B5EF4-FFF2-40B4-BE49-F238E27FC236}">
                  <a16:creationId xmlns="" xmlns:a16="http://schemas.microsoft.com/office/drawing/2014/main" id="{30CD5F97-83DC-48A4-91C8-37BBB71E0F28}"/>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2861974" y="5099606"/>
              <a:ext cx="421459" cy="353369"/>
            </a:xfrm>
            <a:prstGeom prst="rect">
              <a:avLst/>
            </a:prstGeom>
          </p:spPr>
        </p:pic>
        <p:pic>
          <p:nvPicPr>
            <p:cNvPr id="79" name="图片 78">
              <a:extLst>
                <a:ext uri="{FF2B5EF4-FFF2-40B4-BE49-F238E27FC236}">
                  <a16:creationId xmlns="" xmlns:a16="http://schemas.microsoft.com/office/drawing/2014/main" id="{229C2D7E-B5C1-43F5-83C6-235D7467E31C}"/>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768723" y="4628631"/>
              <a:ext cx="421459" cy="353369"/>
            </a:xfrm>
            <a:prstGeom prst="rect">
              <a:avLst/>
            </a:prstGeom>
          </p:spPr>
        </p:pic>
        <p:cxnSp>
          <p:nvCxnSpPr>
            <p:cNvPr id="80" name="直接连接符 79">
              <a:extLst>
                <a:ext uri="{FF2B5EF4-FFF2-40B4-BE49-F238E27FC236}">
                  <a16:creationId xmlns="" xmlns:a16="http://schemas.microsoft.com/office/drawing/2014/main" id="{B0E277C5-B3CD-46E7-8C54-63183B87F9AF}"/>
                </a:ext>
              </a:extLst>
            </p:cNvPr>
            <p:cNvCxnSpPr>
              <a:cxnSpLocks/>
              <a:stCxn id="79" idx="3"/>
              <a:endCxn id="92" idx="1"/>
            </p:cNvCxnSpPr>
            <p:nvPr/>
          </p:nvCxnSpPr>
          <p:spPr bwMode="gray">
            <a:xfrm>
              <a:off x="1190182" y="4805315"/>
              <a:ext cx="1671791"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DD986C91-EAA6-4263-AF7E-12E271EC4C4A}"/>
                </a:ext>
              </a:extLst>
            </p:cNvPr>
            <p:cNvCxnSpPr>
              <a:cxnSpLocks/>
              <a:stCxn id="92" idx="3"/>
              <a:endCxn id="77" idx="1"/>
            </p:cNvCxnSpPr>
            <p:nvPr/>
          </p:nvCxnSpPr>
          <p:spPr bwMode="gray">
            <a:xfrm flipV="1">
              <a:off x="3283433" y="4805315"/>
              <a:ext cx="1671790" cy="4709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7349C8DB-0B06-4EE4-8E96-8A86A59DAD48}"/>
                </a:ext>
              </a:extLst>
            </p:cNvPr>
            <p:cNvCxnSpPr>
              <a:cxnSpLocks/>
              <a:stCxn id="91" idx="2"/>
              <a:endCxn id="92" idx="0"/>
            </p:cNvCxnSpPr>
            <p:nvPr/>
          </p:nvCxnSpPr>
          <p:spPr bwMode="gray">
            <a:xfrm>
              <a:off x="3072704" y="4511025"/>
              <a:ext cx="0" cy="58858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 xmlns:a16="http://schemas.microsoft.com/office/drawing/2014/main" id="{96DD6DC2-4CB9-4EB5-84A2-D14C38AC6C05}"/>
                </a:ext>
              </a:extLst>
            </p:cNvPr>
            <p:cNvSpPr txBox="1"/>
            <p:nvPr/>
          </p:nvSpPr>
          <p:spPr bwMode="gray">
            <a:xfrm>
              <a:off x="576415" y="4213677"/>
              <a:ext cx="84029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Ingress</a:t>
              </a:r>
            </a:p>
          </p:txBody>
        </p:sp>
        <p:sp>
          <p:nvSpPr>
            <p:cNvPr id="84" name="文本框 83">
              <a:extLst>
                <a:ext uri="{FF2B5EF4-FFF2-40B4-BE49-F238E27FC236}">
                  <a16:creationId xmlns="" xmlns:a16="http://schemas.microsoft.com/office/drawing/2014/main" id="{6CEC1FAE-85F9-4315-9D5B-69F381734E43}"/>
                </a:ext>
              </a:extLst>
            </p:cNvPr>
            <p:cNvSpPr txBox="1"/>
            <p:nvPr/>
          </p:nvSpPr>
          <p:spPr bwMode="gray">
            <a:xfrm>
              <a:off x="5049789" y="4237757"/>
              <a:ext cx="774571"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Egress</a:t>
              </a:r>
            </a:p>
          </p:txBody>
        </p:sp>
        <p:sp>
          <p:nvSpPr>
            <p:cNvPr id="86" name="对话气泡: 圆角矩形 85">
              <a:extLst>
                <a:ext uri="{FF2B5EF4-FFF2-40B4-BE49-F238E27FC236}">
                  <a16:creationId xmlns="" xmlns:a16="http://schemas.microsoft.com/office/drawing/2014/main" id="{8F6D50BF-A076-4477-B3E9-F063B84D6A89}"/>
                </a:ext>
              </a:extLst>
            </p:cNvPr>
            <p:cNvSpPr/>
            <p:nvPr/>
          </p:nvSpPr>
          <p:spPr bwMode="gray">
            <a:xfrm>
              <a:off x="576415" y="5360223"/>
              <a:ext cx="982897" cy="397781"/>
            </a:xfrm>
            <a:prstGeom prst="wedgeRoundRectCallout">
              <a:avLst>
                <a:gd name="adj1" fmla="val 18264"/>
                <a:gd name="adj2" fmla="val -102374"/>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Sampled packets</a:t>
              </a:r>
            </a:p>
          </p:txBody>
        </p:sp>
        <p:sp>
          <p:nvSpPr>
            <p:cNvPr id="93" name="矩形 92">
              <a:extLst>
                <a:ext uri="{FF2B5EF4-FFF2-40B4-BE49-F238E27FC236}">
                  <a16:creationId xmlns="" xmlns:a16="http://schemas.microsoft.com/office/drawing/2014/main" id="{02FAC12A-6A2B-4718-8B7D-6EDF3A20F890}"/>
                </a:ext>
              </a:extLst>
            </p:cNvPr>
            <p:cNvSpPr/>
            <p:nvPr/>
          </p:nvSpPr>
          <p:spPr bwMode="gray">
            <a:xfrm>
              <a:off x="1210366" y="4982000"/>
              <a:ext cx="95925" cy="13993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 xmlns:a16="http://schemas.microsoft.com/office/drawing/2014/main" id="{8F6CD1E2-BEE1-4EE0-9E71-326029E591C2}"/>
                </a:ext>
              </a:extLst>
            </p:cNvPr>
            <p:cNvSpPr/>
            <p:nvPr/>
          </p:nvSpPr>
          <p:spPr bwMode="gray">
            <a:xfrm>
              <a:off x="1463387" y="5052797"/>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 xmlns:a16="http://schemas.microsoft.com/office/drawing/2014/main" id="{90C985D6-DBE0-40A2-BC75-F16598BD7D08}"/>
                </a:ext>
              </a:extLst>
            </p:cNvPr>
            <p:cNvSpPr/>
            <p:nvPr/>
          </p:nvSpPr>
          <p:spPr bwMode="gray">
            <a:xfrm>
              <a:off x="1716408" y="5123594"/>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 xmlns:a16="http://schemas.microsoft.com/office/drawing/2014/main" id="{0582C8AA-940E-471E-B3C6-3F86E86FA32D}"/>
                </a:ext>
              </a:extLst>
            </p:cNvPr>
            <p:cNvSpPr/>
            <p:nvPr/>
          </p:nvSpPr>
          <p:spPr bwMode="gray">
            <a:xfrm>
              <a:off x="1969429" y="5194391"/>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 xmlns:a16="http://schemas.microsoft.com/office/drawing/2014/main" id="{82A0881C-23DF-40EB-A6B0-21EF31B4EAD3}"/>
                </a:ext>
              </a:extLst>
            </p:cNvPr>
            <p:cNvSpPr/>
            <p:nvPr/>
          </p:nvSpPr>
          <p:spPr bwMode="gray">
            <a:xfrm>
              <a:off x="2222450" y="5265188"/>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 xmlns:a16="http://schemas.microsoft.com/office/drawing/2014/main" id="{D3F03711-91FB-46B3-B504-BDE5D6000D85}"/>
                </a:ext>
              </a:extLst>
            </p:cNvPr>
            <p:cNvSpPr/>
            <p:nvPr/>
          </p:nvSpPr>
          <p:spPr bwMode="gray">
            <a:xfrm>
              <a:off x="2475472" y="5335985"/>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 xmlns:a16="http://schemas.microsoft.com/office/drawing/2014/main" id="{F5367239-8B3F-497E-A1C2-324EE2A04F7D}"/>
                </a:ext>
              </a:extLst>
            </p:cNvPr>
            <p:cNvSpPr/>
            <p:nvPr/>
          </p:nvSpPr>
          <p:spPr bwMode="gray">
            <a:xfrm>
              <a:off x="2728495" y="5406781"/>
              <a:ext cx="95925" cy="13993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 xmlns:a16="http://schemas.microsoft.com/office/drawing/2014/main" id="{CB23ACCE-2E67-4E3E-9A6A-A5AF7B6347FF}"/>
                </a:ext>
              </a:extLst>
            </p:cNvPr>
            <p:cNvSpPr/>
            <p:nvPr/>
          </p:nvSpPr>
          <p:spPr bwMode="gray">
            <a:xfrm>
              <a:off x="3330849" y="5399275"/>
              <a:ext cx="95925" cy="13993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 xmlns:a16="http://schemas.microsoft.com/office/drawing/2014/main" id="{72AB3033-CDA2-4440-A600-8B6C6ADC77AE}"/>
                </a:ext>
              </a:extLst>
            </p:cNvPr>
            <p:cNvSpPr/>
            <p:nvPr/>
          </p:nvSpPr>
          <p:spPr bwMode="gray">
            <a:xfrm>
              <a:off x="3581459" y="5322123"/>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 xmlns:a16="http://schemas.microsoft.com/office/drawing/2014/main" id="{81C2A2A8-DF44-44DD-8F6A-52E7E3540C91}"/>
                </a:ext>
              </a:extLst>
            </p:cNvPr>
            <p:cNvSpPr/>
            <p:nvPr/>
          </p:nvSpPr>
          <p:spPr bwMode="gray">
            <a:xfrm>
              <a:off x="3832069" y="5244973"/>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 xmlns:a16="http://schemas.microsoft.com/office/drawing/2014/main" id="{7665701B-E1A5-4E02-94EC-D5B4E8515706}"/>
                </a:ext>
              </a:extLst>
            </p:cNvPr>
            <p:cNvSpPr/>
            <p:nvPr/>
          </p:nvSpPr>
          <p:spPr bwMode="gray">
            <a:xfrm>
              <a:off x="4082679" y="5167823"/>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a:extLst>
                <a:ext uri="{FF2B5EF4-FFF2-40B4-BE49-F238E27FC236}">
                  <a16:creationId xmlns="" xmlns:a16="http://schemas.microsoft.com/office/drawing/2014/main" id="{9C1D106E-9AF6-468C-85EC-68954D18C953}"/>
                </a:ext>
              </a:extLst>
            </p:cNvPr>
            <p:cNvSpPr/>
            <p:nvPr/>
          </p:nvSpPr>
          <p:spPr bwMode="gray">
            <a:xfrm>
              <a:off x="4333289" y="5090673"/>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 xmlns:a16="http://schemas.microsoft.com/office/drawing/2014/main" id="{0769DF89-9D43-475E-A95B-AAAC33A78385}"/>
                </a:ext>
              </a:extLst>
            </p:cNvPr>
            <p:cNvSpPr/>
            <p:nvPr/>
          </p:nvSpPr>
          <p:spPr bwMode="gray">
            <a:xfrm>
              <a:off x="4583899" y="5013523"/>
              <a:ext cx="95925" cy="13993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 xmlns:a16="http://schemas.microsoft.com/office/drawing/2014/main" id="{82826B1B-C70B-4F94-B0B5-080FA2A1423D}"/>
                </a:ext>
              </a:extLst>
            </p:cNvPr>
            <p:cNvSpPr/>
            <p:nvPr/>
          </p:nvSpPr>
          <p:spPr bwMode="gray">
            <a:xfrm>
              <a:off x="4834507" y="4936373"/>
              <a:ext cx="95925" cy="13993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8" name="文本框 107">
            <a:extLst>
              <a:ext uri="{FF2B5EF4-FFF2-40B4-BE49-F238E27FC236}">
                <a16:creationId xmlns="" xmlns:a16="http://schemas.microsoft.com/office/drawing/2014/main" id="{CD6AD062-9303-444A-8B5A-565DDE94D576}"/>
              </a:ext>
            </a:extLst>
          </p:cNvPr>
          <p:cNvSpPr txBox="1"/>
          <p:nvPr/>
        </p:nvSpPr>
        <p:spPr bwMode="gray">
          <a:xfrm>
            <a:off x="1686903" y="5358663"/>
            <a:ext cx="3666245" cy="523220"/>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Only pipe-based detection is available. Service-level detection is not supported.</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Packets are sent at intervals, and the sampling precision is low.</a:t>
            </a:r>
          </a:p>
        </p:txBody>
      </p:sp>
      <p:sp>
        <p:nvSpPr>
          <p:cNvPr id="109" name="圆角矩形 20">
            <a:extLst>
              <a:ext uri="{FF2B5EF4-FFF2-40B4-BE49-F238E27FC236}">
                <a16:creationId xmlns="" xmlns:a16="http://schemas.microsoft.com/office/drawing/2014/main" id="{28A9AFC3-0217-4FE6-AC75-236152F18F7C}"/>
              </a:ext>
            </a:extLst>
          </p:cNvPr>
          <p:cNvSpPr/>
          <p:nvPr/>
        </p:nvSpPr>
        <p:spPr bwMode="gray">
          <a:xfrm>
            <a:off x="6242082" y="1409562"/>
            <a:ext cx="5507004" cy="4758211"/>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85750" indent="-285750" fontAlgn="ctr">
              <a:lnSpc>
                <a:spcPts val="2400"/>
              </a:lnSpc>
              <a:spcBef>
                <a:spcPts val="0"/>
              </a:spcBef>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a:extLst>
              <a:ext uri="{FF2B5EF4-FFF2-40B4-BE49-F238E27FC236}">
                <a16:creationId xmlns="" xmlns:a16="http://schemas.microsoft.com/office/drawing/2014/main" id="{C0473B8E-2200-48BF-B72D-F065D3D282B2}"/>
              </a:ext>
            </a:extLst>
          </p:cNvPr>
          <p:cNvSpPr txBox="1"/>
          <p:nvPr/>
        </p:nvSpPr>
        <p:spPr bwMode="gray">
          <a:xfrm>
            <a:off x="6242081" y="945497"/>
            <a:ext cx="5507003" cy="432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0" rIns="720000"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dirty="0"/>
              <a:t>iFIT</a:t>
            </a:r>
          </a:p>
        </p:txBody>
      </p:sp>
      <p:sp>
        <p:nvSpPr>
          <p:cNvPr id="112" name="文本框 111">
            <a:extLst>
              <a:ext uri="{FF2B5EF4-FFF2-40B4-BE49-F238E27FC236}">
                <a16:creationId xmlns="" xmlns:a16="http://schemas.microsoft.com/office/drawing/2014/main" id="{8A3D52D6-3B1B-48A7-9D55-B86EC579CE17}"/>
              </a:ext>
            </a:extLst>
          </p:cNvPr>
          <p:cNvSpPr txBox="1"/>
          <p:nvPr/>
        </p:nvSpPr>
        <p:spPr bwMode="gray">
          <a:xfrm>
            <a:off x="6336962" y="5235333"/>
            <a:ext cx="5348458" cy="932441"/>
          </a:xfrm>
          <a:prstGeom prst="rect">
            <a:avLst/>
          </a:prstGeom>
          <a:noFill/>
        </p:spPr>
        <p:txBody>
          <a:bodyPr wrap="square">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Per-flow: Service packets are checked to reflect the actual service path and delay information.</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Per-packet: Packets are checked one by one, accurately reflecting service packet loss.</a:t>
            </a:r>
          </a:p>
        </p:txBody>
      </p:sp>
      <p:cxnSp>
        <p:nvCxnSpPr>
          <p:cNvPr id="113" name="直接连接符 8">
            <a:extLst>
              <a:ext uri="{FF2B5EF4-FFF2-40B4-BE49-F238E27FC236}">
                <a16:creationId xmlns="" xmlns:a16="http://schemas.microsoft.com/office/drawing/2014/main" id="{D8DC4073-19AA-4E97-826F-70CD1339EECA}"/>
              </a:ext>
            </a:extLst>
          </p:cNvPr>
          <p:cNvCxnSpPr>
            <a:cxnSpLocks/>
            <a:stCxn id="124" idx="2"/>
            <a:endCxn id="131" idx="0"/>
          </p:cNvCxnSpPr>
          <p:nvPr>
            <p:custDataLst>
              <p:tags r:id="rId1"/>
            </p:custDataLst>
          </p:nvPr>
        </p:nvCxnSpPr>
        <p:spPr bwMode="gray">
          <a:xfrm flipH="1">
            <a:off x="6997505" y="2803270"/>
            <a:ext cx="2010072" cy="1172477"/>
          </a:xfrm>
          <a:prstGeom prst="line">
            <a:avLst/>
          </a:prstGeom>
          <a:noFill/>
          <a:ln w="9525" cap="flat" cmpd="sng" algn="ctr">
            <a:solidFill>
              <a:srgbClr val="0070C0"/>
            </a:solidFill>
            <a:prstDash val="solid"/>
            <a:headEnd type="arrow"/>
            <a:tailEnd type="none"/>
          </a:ln>
          <a:effectLst/>
        </p:spPr>
      </p:cxnSp>
      <p:cxnSp>
        <p:nvCxnSpPr>
          <p:cNvPr id="114" name="直接连接符 9">
            <a:extLst>
              <a:ext uri="{FF2B5EF4-FFF2-40B4-BE49-F238E27FC236}">
                <a16:creationId xmlns="" xmlns:a16="http://schemas.microsoft.com/office/drawing/2014/main" id="{1CCB6EA3-F9E8-49C4-ACEB-B2058B897A3E}"/>
              </a:ext>
            </a:extLst>
          </p:cNvPr>
          <p:cNvCxnSpPr>
            <a:cxnSpLocks/>
            <a:stCxn id="131" idx="3"/>
            <a:endCxn id="134" idx="1"/>
          </p:cNvCxnSpPr>
          <p:nvPr>
            <p:custDataLst>
              <p:tags r:id="rId2"/>
            </p:custDataLst>
          </p:nvPr>
        </p:nvCxnSpPr>
        <p:spPr bwMode="gray">
          <a:xfrm>
            <a:off x="7208234" y="4152432"/>
            <a:ext cx="3737921" cy="0"/>
          </a:xfrm>
          <a:prstGeom prst="line">
            <a:avLst/>
          </a:prstGeom>
          <a:noFill/>
          <a:ln w="12700" cap="flat" cmpd="sng" algn="ctr">
            <a:solidFill>
              <a:sysClr val="windowText" lastClr="000000"/>
            </a:solidFill>
            <a:prstDash val="solid"/>
            <a:round/>
            <a:headEnd type="none" w="med" len="med"/>
            <a:tailEnd type="none" w="med" len="med"/>
          </a:ln>
        </p:spPr>
      </p:cxnSp>
      <p:cxnSp>
        <p:nvCxnSpPr>
          <p:cNvPr id="115" name="直接连接符 12">
            <a:extLst>
              <a:ext uri="{FF2B5EF4-FFF2-40B4-BE49-F238E27FC236}">
                <a16:creationId xmlns="" xmlns:a16="http://schemas.microsoft.com/office/drawing/2014/main" id="{32F5FBB3-F248-42CE-B7D8-CD0497FFB0BD}"/>
              </a:ext>
            </a:extLst>
          </p:cNvPr>
          <p:cNvCxnSpPr>
            <a:cxnSpLocks/>
          </p:cNvCxnSpPr>
          <p:nvPr>
            <p:custDataLst>
              <p:tags r:id="rId3"/>
            </p:custDataLst>
          </p:nvPr>
        </p:nvCxnSpPr>
        <p:spPr bwMode="gray">
          <a:xfrm>
            <a:off x="9215762" y="4152432"/>
            <a:ext cx="1934513" cy="0"/>
          </a:xfrm>
          <a:prstGeom prst="line">
            <a:avLst/>
          </a:prstGeom>
          <a:noFill/>
          <a:ln w="12700" cap="flat" cmpd="sng" algn="ctr">
            <a:solidFill>
              <a:sysClr val="windowText" lastClr="000000"/>
            </a:solidFill>
            <a:prstDash val="solid"/>
            <a:round/>
            <a:headEnd type="none" w="med" len="med"/>
            <a:tailEnd type="none" w="med" len="med"/>
          </a:ln>
        </p:spPr>
      </p:cxnSp>
      <p:cxnSp>
        <p:nvCxnSpPr>
          <p:cNvPr id="116" name="直接连接符 17">
            <a:extLst>
              <a:ext uri="{FF2B5EF4-FFF2-40B4-BE49-F238E27FC236}">
                <a16:creationId xmlns="" xmlns:a16="http://schemas.microsoft.com/office/drawing/2014/main" id="{1EE3D262-DA4C-4888-B67B-BDA8008DF290}"/>
              </a:ext>
            </a:extLst>
          </p:cNvPr>
          <p:cNvCxnSpPr>
            <a:cxnSpLocks/>
            <a:stCxn id="124" idx="2"/>
            <a:endCxn id="133" idx="0"/>
          </p:cNvCxnSpPr>
          <p:nvPr>
            <p:custDataLst>
              <p:tags r:id="rId4"/>
            </p:custDataLst>
          </p:nvPr>
        </p:nvCxnSpPr>
        <p:spPr bwMode="gray">
          <a:xfrm>
            <a:off x="9007577" y="2803270"/>
            <a:ext cx="762848" cy="1172477"/>
          </a:xfrm>
          <a:prstGeom prst="line">
            <a:avLst/>
          </a:prstGeom>
          <a:noFill/>
          <a:ln w="9525" cap="flat" cmpd="sng" algn="ctr">
            <a:solidFill>
              <a:srgbClr val="0070C0"/>
            </a:solidFill>
            <a:prstDash val="solid"/>
            <a:headEnd type="arrow"/>
            <a:tailEnd type="none"/>
          </a:ln>
          <a:effectLst/>
        </p:spPr>
      </p:cxnSp>
      <p:cxnSp>
        <p:nvCxnSpPr>
          <p:cNvPr id="117" name="直接连接符 18">
            <a:extLst>
              <a:ext uri="{FF2B5EF4-FFF2-40B4-BE49-F238E27FC236}">
                <a16:creationId xmlns="" xmlns:a16="http://schemas.microsoft.com/office/drawing/2014/main" id="{4C3DAB48-434F-4416-96EB-4AB1028B6077}"/>
              </a:ext>
            </a:extLst>
          </p:cNvPr>
          <p:cNvCxnSpPr>
            <a:cxnSpLocks/>
            <a:stCxn id="124" idx="2"/>
            <a:endCxn id="132" idx="0"/>
          </p:cNvCxnSpPr>
          <p:nvPr>
            <p:custDataLst>
              <p:tags r:id="rId5"/>
            </p:custDataLst>
          </p:nvPr>
        </p:nvCxnSpPr>
        <p:spPr bwMode="gray">
          <a:xfrm flipH="1">
            <a:off x="8383965" y="2803270"/>
            <a:ext cx="623612" cy="1172477"/>
          </a:xfrm>
          <a:prstGeom prst="line">
            <a:avLst/>
          </a:prstGeom>
          <a:noFill/>
          <a:ln w="9525" cap="flat" cmpd="sng" algn="ctr">
            <a:solidFill>
              <a:srgbClr val="0070C0"/>
            </a:solidFill>
            <a:prstDash val="solid"/>
            <a:headEnd type="arrow"/>
            <a:tailEnd type="none"/>
          </a:ln>
          <a:effectLst/>
        </p:spPr>
      </p:cxnSp>
      <p:sp>
        <p:nvSpPr>
          <p:cNvPr id="124" name="圆角矩形 6">
            <a:extLst>
              <a:ext uri="{FF2B5EF4-FFF2-40B4-BE49-F238E27FC236}">
                <a16:creationId xmlns="" xmlns:a16="http://schemas.microsoft.com/office/drawing/2014/main" id="{A622B41B-B61A-48B9-AD27-ECE7C1AC01BF}"/>
              </a:ext>
            </a:extLst>
          </p:cNvPr>
          <p:cNvSpPr/>
          <p:nvPr>
            <p:custDataLst>
              <p:tags r:id="rId6"/>
            </p:custDataLst>
          </p:nvPr>
        </p:nvSpPr>
        <p:spPr bwMode="gray">
          <a:xfrm>
            <a:off x="8318972" y="2380561"/>
            <a:ext cx="1377210" cy="422709"/>
          </a:xfrm>
          <a:prstGeom prst="roundRect">
            <a:avLst/>
          </a:prstGeom>
          <a:solidFill>
            <a:srgbClr val="BEE9EE"/>
          </a:solidFill>
          <a:ln w="9525" algn="ctr">
            <a:noFill/>
            <a:miter lim="800000"/>
          </a:ln>
          <a:extLst/>
        </p:spPr>
        <p:txBody>
          <a:bodyPr wrap="square" lIns="71943" tIns="71717" rIns="71943" bIns="71717" rtlCol="0" anchor="ctr" anchorCtr="0">
            <a:noAutofit/>
          </a:bodyPr>
          <a:lstStyle/>
          <a:p>
            <a:pPr algn="ctr" defTabSz="831688" fontAlgn="ctr">
              <a:spcBef>
                <a:spcPct val="0"/>
              </a:spcBef>
              <a:spcAft>
                <a:spcPct val="0"/>
              </a:spcAft>
              <a:defRPr/>
            </a:pPr>
            <a:r>
              <a:rPr lang="en-US"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125" name="文本框 7">
            <a:extLst>
              <a:ext uri="{FF2B5EF4-FFF2-40B4-BE49-F238E27FC236}">
                <a16:creationId xmlns="" xmlns:a16="http://schemas.microsoft.com/office/drawing/2014/main" id="{A5DB24E8-35C7-40A2-AB70-A151541426CC}"/>
              </a:ext>
            </a:extLst>
          </p:cNvPr>
          <p:cNvSpPr txBox="1"/>
          <p:nvPr>
            <p:custDataLst>
              <p:tags r:id="rId7"/>
            </p:custDataLst>
          </p:nvPr>
        </p:nvSpPr>
        <p:spPr bwMode="gray">
          <a:xfrm>
            <a:off x="8583221" y="3579627"/>
            <a:ext cx="1028004"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pic>
        <p:nvPicPr>
          <p:cNvPr id="131" name="图片 130">
            <a:extLst>
              <a:ext uri="{FF2B5EF4-FFF2-40B4-BE49-F238E27FC236}">
                <a16:creationId xmlns="" xmlns:a16="http://schemas.microsoft.com/office/drawing/2014/main" id="{AED59490-CFAB-46D8-95B7-7FF84D43C317}"/>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6786775" y="3975747"/>
            <a:ext cx="421459" cy="353369"/>
          </a:xfrm>
          <a:prstGeom prst="rect">
            <a:avLst/>
          </a:prstGeom>
        </p:spPr>
      </p:pic>
      <p:pic>
        <p:nvPicPr>
          <p:cNvPr id="132" name="图片 131">
            <a:extLst>
              <a:ext uri="{FF2B5EF4-FFF2-40B4-BE49-F238E27FC236}">
                <a16:creationId xmlns="" xmlns:a16="http://schemas.microsoft.com/office/drawing/2014/main" id="{233EF9EA-F5F7-4EFA-8B1D-9A9CA660E70D}"/>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8173235" y="3975747"/>
            <a:ext cx="421459" cy="353369"/>
          </a:xfrm>
          <a:prstGeom prst="rect">
            <a:avLst/>
          </a:prstGeom>
        </p:spPr>
      </p:pic>
      <p:pic>
        <p:nvPicPr>
          <p:cNvPr id="133" name="图片 132">
            <a:extLst>
              <a:ext uri="{FF2B5EF4-FFF2-40B4-BE49-F238E27FC236}">
                <a16:creationId xmlns="" xmlns:a16="http://schemas.microsoft.com/office/drawing/2014/main" id="{B05F8619-21DF-4BD5-926B-F648CF5503D3}"/>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9559695" y="3975747"/>
            <a:ext cx="421459" cy="353369"/>
          </a:xfrm>
          <a:prstGeom prst="rect">
            <a:avLst/>
          </a:prstGeom>
        </p:spPr>
      </p:pic>
      <p:pic>
        <p:nvPicPr>
          <p:cNvPr id="134" name="图片 133">
            <a:extLst>
              <a:ext uri="{FF2B5EF4-FFF2-40B4-BE49-F238E27FC236}">
                <a16:creationId xmlns="" xmlns:a16="http://schemas.microsoft.com/office/drawing/2014/main" id="{85342001-9C7F-49D7-928D-B0BF7A70D580}"/>
              </a:ext>
            </a:extLst>
          </p:cNvPr>
          <p:cNvPicPr>
            <a:picLocks/>
          </p:cNvPicPr>
          <p:nvPr/>
        </p:nvPicPr>
        <p:blipFill>
          <a:blip r:embed="rId21" cstate="print">
            <a:extLst>
              <a:ext uri="{28A0092B-C50C-407E-A947-70E740481C1C}">
                <a14:useLocalDpi xmlns:a14="http://schemas.microsoft.com/office/drawing/2010/main" val="0"/>
              </a:ext>
            </a:extLst>
          </a:blip>
          <a:stretch>
            <a:fillRect/>
          </a:stretch>
        </p:blipFill>
        <p:spPr bwMode="gray">
          <a:xfrm>
            <a:off x="10946155" y="3975747"/>
            <a:ext cx="421459" cy="353369"/>
          </a:xfrm>
          <a:prstGeom prst="rect">
            <a:avLst/>
          </a:prstGeom>
        </p:spPr>
      </p:pic>
      <p:cxnSp>
        <p:nvCxnSpPr>
          <p:cNvPr id="141" name="直接连接符 17">
            <a:extLst>
              <a:ext uri="{FF2B5EF4-FFF2-40B4-BE49-F238E27FC236}">
                <a16:creationId xmlns="" xmlns:a16="http://schemas.microsoft.com/office/drawing/2014/main" id="{5996B871-98C0-4322-A7FB-ADE430EEB144}"/>
              </a:ext>
            </a:extLst>
          </p:cNvPr>
          <p:cNvCxnSpPr>
            <a:cxnSpLocks/>
            <a:stCxn id="124" idx="2"/>
            <a:endCxn id="134" idx="0"/>
          </p:cNvCxnSpPr>
          <p:nvPr>
            <p:custDataLst>
              <p:tags r:id="rId8"/>
            </p:custDataLst>
          </p:nvPr>
        </p:nvCxnSpPr>
        <p:spPr bwMode="gray">
          <a:xfrm>
            <a:off x="9007577" y="2803270"/>
            <a:ext cx="2149308" cy="1172477"/>
          </a:xfrm>
          <a:prstGeom prst="line">
            <a:avLst/>
          </a:prstGeom>
          <a:noFill/>
          <a:ln w="9525" cap="flat" cmpd="sng" algn="ctr">
            <a:solidFill>
              <a:srgbClr val="0070C0"/>
            </a:solidFill>
            <a:prstDash val="solid"/>
            <a:headEnd type="arrow"/>
            <a:tailEnd type="none"/>
          </a:ln>
          <a:effectLst/>
        </p:spPr>
      </p:cxnSp>
      <p:sp>
        <p:nvSpPr>
          <p:cNvPr id="148" name="矩形 147">
            <a:extLst>
              <a:ext uri="{FF2B5EF4-FFF2-40B4-BE49-F238E27FC236}">
                <a16:creationId xmlns="" xmlns:a16="http://schemas.microsoft.com/office/drawing/2014/main" id="{5DCF2DB1-DC37-498C-8F99-C99553C6D1FF}"/>
              </a:ext>
            </a:extLst>
          </p:cNvPr>
          <p:cNvSpPr/>
          <p:nvPr/>
        </p:nvSpPr>
        <p:spPr bwMode="gray">
          <a:xfrm>
            <a:off x="6577335"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49" name="矩形 148">
            <a:extLst>
              <a:ext uri="{FF2B5EF4-FFF2-40B4-BE49-F238E27FC236}">
                <a16:creationId xmlns="" xmlns:a16="http://schemas.microsoft.com/office/drawing/2014/main" id="{F852B9A9-DBF4-41CF-9E11-9717D8E2E40A}"/>
              </a:ext>
            </a:extLst>
          </p:cNvPr>
          <p:cNvSpPr/>
          <p:nvPr/>
        </p:nvSpPr>
        <p:spPr bwMode="gray">
          <a:xfrm>
            <a:off x="6793036"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0" name="矩形 149">
            <a:extLst>
              <a:ext uri="{FF2B5EF4-FFF2-40B4-BE49-F238E27FC236}">
                <a16:creationId xmlns="" xmlns:a16="http://schemas.microsoft.com/office/drawing/2014/main" id="{86171CE8-2D70-4A01-A545-1C27BFED67E6}"/>
              </a:ext>
            </a:extLst>
          </p:cNvPr>
          <p:cNvSpPr/>
          <p:nvPr/>
        </p:nvSpPr>
        <p:spPr bwMode="gray">
          <a:xfrm>
            <a:off x="7008737"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1" name="矩形 150">
            <a:extLst>
              <a:ext uri="{FF2B5EF4-FFF2-40B4-BE49-F238E27FC236}">
                <a16:creationId xmlns="" xmlns:a16="http://schemas.microsoft.com/office/drawing/2014/main" id="{525CDE21-30A2-40BC-86EC-F34F119E78D7}"/>
              </a:ext>
            </a:extLst>
          </p:cNvPr>
          <p:cNvSpPr/>
          <p:nvPr/>
        </p:nvSpPr>
        <p:spPr bwMode="gray">
          <a:xfrm>
            <a:off x="7224438"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2" name="矩形 151">
            <a:extLst>
              <a:ext uri="{FF2B5EF4-FFF2-40B4-BE49-F238E27FC236}">
                <a16:creationId xmlns="" xmlns:a16="http://schemas.microsoft.com/office/drawing/2014/main" id="{767A06AA-4365-49DE-A9A7-275F050FECE0}"/>
              </a:ext>
            </a:extLst>
          </p:cNvPr>
          <p:cNvSpPr/>
          <p:nvPr/>
        </p:nvSpPr>
        <p:spPr bwMode="gray">
          <a:xfrm>
            <a:off x="7440139"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3" name="矩形 152">
            <a:extLst>
              <a:ext uri="{FF2B5EF4-FFF2-40B4-BE49-F238E27FC236}">
                <a16:creationId xmlns="" xmlns:a16="http://schemas.microsoft.com/office/drawing/2014/main" id="{FA1B87AD-CC58-4EB3-BF60-3424A480B521}"/>
              </a:ext>
            </a:extLst>
          </p:cNvPr>
          <p:cNvSpPr/>
          <p:nvPr/>
        </p:nvSpPr>
        <p:spPr bwMode="gray">
          <a:xfrm>
            <a:off x="7655841"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54" name="右大括号 153">
            <a:extLst>
              <a:ext uri="{FF2B5EF4-FFF2-40B4-BE49-F238E27FC236}">
                <a16:creationId xmlns="" xmlns:a16="http://schemas.microsoft.com/office/drawing/2014/main" id="{EF56DE26-D583-4A8B-869E-9CE51A6A16B6}"/>
              </a:ext>
            </a:extLst>
          </p:cNvPr>
          <p:cNvSpPr/>
          <p:nvPr/>
        </p:nvSpPr>
        <p:spPr bwMode="gray">
          <a:xfrm rot="16200000">
            <a:off x="6809265"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右大括号 154">
            <a:extLst>
              <a:ext uri="{FF2B5EF4-FFF2-40B4-BE49-F238E27FC236}">
                <a16:creationId xmlns="" xmlns:a16="http://schemas.microsoft.com/office/drawing/2014/main" id="{0DA65851-2776-4868-968E-94D0D2444CE0}"/>
              </a:ext>
            </a:extLst>
          </p:cNvPr>
          <p:cNvSpPr/>
          <p:nvPr/>
        </p:nvSpPr>
        <p:spPr bwMode="gray">
          <a:xfrm rot="16200000">
            <a:off x="7462001"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文本框 7">
            <a:extLst>
              <a:ext uri="{FF2B5EF4-FFF2-40B4-BE49-F238E27FC236}">
                <a16:creationId xmlns="" xmlns:a16="http://schemas.microsoft.com/office/drawing/2014/main" id="{4F5587F9-97CD-47DE-BAF5-11A13675863A}"/>
              </a:ext>
            </a:extLst>
          </p:cNvPr>
          <p:cNvSpPr txBox="1"/>
          <p:nvPr>
            <p:custDataLst>
              <p:tags r:id="rId9"/>
            </p:custDataLst>
          </p:nvPr>
        </p:nvSpPr>
        <p:spPr bwMode="gray">
          <a:xfrm>
            <a:off x="6312257" y="2181887"/>
            <a:ext cx="1123715" cy="523220"/>
          </a:xfrm>
          <a:prstGeom prst="rect">
            <a:avLst/>
          </a:prstGeom>
          <a:noFill/>
        </p:spPr>
        <p:txBody>
          <a:bodyPr wrap="square" rtlCol="0">
            <a:noAutofit/>
          </a:bodyPr>
          <a:lstStyle/>
          <a:p>
            <a:pPr algn="ct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Coloring period T1</a:t>
            </a:r>
          </a:p>
        </p:txBody>
      </p:sp>
      <p:sp>
        <p:nvSpPr>
          <p:cNvPr id="157" name="文本框 7">
            <a:extLst>
              <a:ext uri="{FF2B5EF4-FFF2-40B4-BE49-F238E27FC236}">
                <a16:creationId xmlns="" xmlns:a16="http://schemas.microsoft.com/office/drawing/2014/main" id="{AAEF0E8C-3454-4B73-82FB-22066EABFE69}"/>
              </a:ext>
            </a:extLst>
          </p:cNvPr>
          <p:cNvSpPr txBox="1"/>
          <p:nvPr>
            <p:custDataLst>
              <p:tags r:id="rId10"/>
            </p:custDataLst>
          </p:nvPr>
        </p:nvSpPr>
        <p:spPr bwMode="gray">
          <a:xfrm>
            <a:off x="7411616" y="2357642"/>
            <a:ext cx="453356"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T2</a:t>
            </a:r>
          </a:p>
        </p:txBody>
      </p:sp>
      <p:sp>
        <p:nvSpPr>
          <p:cNvPr id="158" name="文本框 7">
            <a:extLst>
              <a:ext uri="{FF2B5EF4-FFF2-40B4-BE49-F238E27FC236}">
                <a16:creationId xmlns="" xmlns:a16="http://schemas.microsoft.com/office/drawing/2014/main" id="{DFBB6C32-EC6F-44E8-9FDE-1F12FFB12509}"/>
              </a:ext>
            </a:extLst>
          </p:cNvPr>
          <p:cNvSpPr txBox="1"/>
          <p:nvPr>
            <p:custDataLst>
              <p:tags r:id="rId11"/>
            </p:custDataLst>
          </p:nvPr>
        </p:nvSpPr>
        <p:spPr bwMode="gray">
          <a:xfrm>
            <a:off x="6503592" y="3501930"/>
            <a:ext cx="1669643" cy="523220"/>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Timestamp t1</a:t>
            </a:r>
          </a:p>
        </p:txBody>
      </p:sp>
      <p:cxnSp>
        <p:nvCxnSpPr>
          <p:cNvPr id="160" name="直接箭头连接符 159">
            <a:extLst>
              <a:ext uri="{FF2B5EF4-FFF2-40B4-BE49-F238E27FC236}">
                <a16:creationId xmlns="" xmlns:a16="http://schemas.microsoft.com/office/drawing/2014/main" id="{3CE113A1-030C-481E-97AA-5499EA6259F6}"/>
              </a:ext>
            </a:extLst>
          </p:cNvPr>
          <p:cNvCxnSpPr/>
          <p:nvPr/>
        </p:nvCxnSpPr>
        <p:spPr bwMode="gray">
          <a:xfrm>
            <a:off x="6880881" y="3252453"/>
            <a:ext cx="0" cy="2514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 xmlns:a16="http://schemas.microsoft.com/office/drawing/2014/main" id="{22774878-A9A1-4816-A506-295ADD6562FC}"/>
              </a:ext>
            </a:extLst>
          </p:cNvPr>
          <p:cNvSpPr/>
          <p:nvPr/>
        </p:nvSpPr>
        <p:spPr bwMode="gray">
          <a:xfrm>
            <a:off x="10095687"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2" name="矩形 161">
            <a:extLst>
              <a:ext uri="{FF2B5EF4-FFF2-40B4-BE49-F238E27FC236}">
                <a16:creationId xmlns="" xmlns:a16="http://schemas.microsoft.com/office/drawing/2014/main" id="{FFBED541-97D4-47AC-83EE-3BECF29CAD50}"/>
              </a:ext>
            </a:extLst>
          </p:cNvPr>
          <p:cNvSpPr/>
          <p:nvPr/>
        </p:nvSpPr>
        <p:spPr bwMode="gray">
          <a:xfrm>
            <a:off x="10311388"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3" name="矩形 162">
            <a:extLst>
              <a:ext uri="{FF2B5EF4-FFF2-40B4-BE49-F238E27FC236}">
                <a16:creationId xmlns="" xmlns:a16="http://schemas.microsoft.com/office/drawing/2014/main" id="{EEE9B638-86E8-4633-99E7-0C392D4972FC}"/>
              </a:ext>
            </a:extLst>
          </p:cNvPr>
          <p:cNvSpPr/>
          <p:nvPr/>
        </p:nvSpPr>
        <p:spPr bwMode="gray">
          <a:xfrm>
            <a:off x="10527089" y="2983564"/>
            <a:ext cx="186959" cy="250176"/>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64" name="矩形 163">
            <a:extLst>
              <a:ext uri="{FF2B5EF4-FFF2-40B4-BE49-F238E27FC236}">
                <a16:creationId xmlns="" xmlns:a16="http://schemas.microsoft.com/office/drawing/2014/main" id="{58ED030C-A73A-4DA7-86B5-87E782E5E4BF}"/>
              </a:ext>
            </a:extLst>
          </p:cNvPr>
          <p:cNvSpPr/>
          <p:nvPr/>
        </p:nvSpPr>
        <p:spPr bwMode="gray">
          <a:xfrm>
            <a:off x="10742790"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66" name="矩形 165">
            <a:extLst>
              <a:ext uri="{FF2B5EF4-FFF2-40B4-BE49-F238E27FC236}">
                <a16:creationId xmlns="" xmlns:a16="http://schemas.microsoft.com/office/drawing/2014/main" id="{FE4063C4-F8E3-4A9B-BA83-E78CB03637A2}"/>
              </a:ext>
            </a:extLst>
          </p:cNvPr>
          <p:cNvSpPr/>
          <p:nvPr/>
        </p:nvSpPr>
        <p:spPr bwMode="gray">
          <a:xfrm>
            <a:off x="11174193" y="2983564"/>
            <a:ext cx="186959" cy="25017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167" name="右大括号 166">
            <a:extLst>
              <a:ext uri="{FF2B5EF4-FFF2-40B4-BE49-F238E27FC236}">
                <a16:creationId xmlns="" xmlns:a16="http://schemas.microsoft.com/office/drawing/2014/main" id="{F8721064-90FD-4114-AF19-67C60BFE1239}"/>
              </a:ext>
            </a:extLst>
          </p:cNvPr>
          <p:cNvSpPr/>
          <p:nvPr/>
        </p:nvSpPr>
        <p:spPr bwMode="gray">
          <a:xfrm rot="16200000">
            <a:off x="10327617"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右大括号 167">
            <a:extLst>
              <a:ext uri="{FF2B5EF4-FFF2-40B4-BE49-F238E27FC236}">
                <a16:creationId xmlns="" xmlns:a16="http://schemas.microsoft.com/office/drawing/2014/main" id="{F82D002E-47DE-44FE-913A-38EF94213318}"/>
              </a:ext>
            </a:extLst>
          </p:cNvPr>
          <p:cNvSpPr/>
          <p:nvPr/>
        </p:nvSpPr>
        <p:spPr bwMode="gray">
          <a:xfrm rot="16200000">
            <a:off x="10980353" y="2506406"/>
            <a:ext cx="143233" cy="588429"/>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框 7">
            <a:extLst>
              <a:ext uri="{FF2B5EF4-FFF2-40B4-BE49-F238E27FC236}">
                <a16:creationId xmlns="" xmlns:a16="http://schemas.microsoft.com/office/drawing/2014/main" id="{12C044A9-2F49-4CE3-A1B3-0F9B5F5F3F69}"/>
              </a:ext>
            </a:extLst>
          </p:cNvPr>
          <p:cNvSpPr txBox="1"/>
          <p:nvPr>
            <p:custDataLst>
              <p:tags r:id="rId12"/>
            </p:custDataLst>
          </p:nvPr>
        </p:nvSpPr>
        <p:spPr bwMode="gray">
          <a:xfrm>
            <a:off x="9830610" y="2203736"/>
            <a:ext cx="1123715" cy="523220"/>
          </a:xfrm>
          <a:prstGeom prst="rect">
            <a:avLst/>
          </a:prstGeom>
          <a:noFill/>
        </p:spPr>
        <p:txBody>
          <a:bodyPr wrap="square" rtlCol="0">
            <a:noAutofit/>
          </a:bodyPr>
          <a:lstStyle/>
          <a:p>
            <a:pPr algn="ct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Coloring period T1</a:t>
            </a:r>
          </a:p>
        </p:txBody>
      </p:sp>
      <p:sp>
        <p:nvSpPr>
          <p:cNvPr id="170" name="文本框 7">
            <a:extLst>
              <a:ext uri="{FF2B5EF4-FFF2-40B4-BE49-F238E27FC236}">
                <a16:creationId xmlns="" xmlns:a16="http://schemas.microsoft.com/office/drawing/2014/main" id="{A8557E2A-EC4F-418E-B06A-541DD02BFE9F}"/>
              </a:ext>
            </a:extLst>
          </p:cNvPr>
          <p:cNvSpPr txBox="1"/>
          <p:nvPr>
            <p:custDataLst>
              <p:tags r:id="rId13"/>
            </p:custDataLst>
          </p:nvPr>
        </p:nvSpPr>
        <p:spPr bwMode="gray">
          <a:xfrm>
            <a:off x="10929968" y="2357642"/>
            <a:ext cx="453356"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T2</a:t>
            </a:r>
          </a:p>
        </p:txBody>
      </p:sp>
      <p:sp>
        <p:nvSpPr>
          <p:cNvPr id="171" name="文本框 7">
            <a:extLst>
              <a:ext uri="{FF2B5EF4-FFF2-40B4-BE49-F238E27FC236}">
                <a16:creationId xmlns="" xmlns:a16="http://schemas.microsoft.com/office/drawing/2014/main" id="{7E655D57-C2A5-4900-9A37-2528A54B7162}"/>
              </a:ext>
            </a:extLst>
          </p:cNvPr>
          <p:cNvSpPr txBox="1"/>
          <p:nvPr>
            <p:custDataLst>
              <p:tags r:id="rId14"/>
            </p:custDataLst>
          </p:nvPr>
        </p:nvSpPr>
        <p:spPr bwMode="gray">
          <a:xfrm>
            <a:off x="10021944" y="3501930"/>
            <a:ext cx="1361380" cy="232620"/>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Timestamp t2</a:t>
            </a:r>
          </a:p>
        </p:txBody>
      </p:sp>
      <p:cxnSp>
        <p:nvCxnSpPr>
          <p:cNvPr id="172" name="直接箭头连接符 171">
            <a:extLst>
              <a:ext uri="{FF2B5EF4-FFF2-40B4-BE49-F238E27FC236}">
                <a16:creationId xmlns="" xmlns:a16="http://schemas.microsoft.com/office/drawing/2014/main" id="{40FE587B-80F6-4644-AF95-9D94BFE5C2A1}"/>
              </a:ext>
            </a:extLst>
          </p:cNvPr>
          <p:cNvCxnSpPr/>
          <p:nvPr/>
        </p:nvCxnSpPr>
        <p:spPr bwMode="gray">
          <a:xfrm>
            <a:off x="10399233" y="3252453"/>
            <a:ext cx="0" cy="2514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7" name="文本框 176">
            <a:extLst>
              <a:ext uri="{FF2B5EF4-FFF2-40B4-BE49-F238E27FC236}">
                <a16:creationId xmlns="" xmlns:a16="http://schemas.microsoft.com/office/drawing/2014/main" id="{A08C3A62-5B3D-4C97-A9DE-130C6C06787A}"/>
              </a:ext>
            </a:extLst>
          </p:cNvPr>
          <p:cNvSpPr txBox="1"/>
          <p:nvPr/>
        </p:nvSpPr>
        <p:spPr bwMode="gray">
          <a:xfrm>
            <a:off x="6361207" y="1435103"/>
            <a:ext cx="5348458" cy="791174"/>
          </a:xfrm>
          <a:prstGeom prst="rect">
            <a:avLst/>
          </a:prstGeom>
          <a:noFill/>
        </p:spPr>
        <p:txBody>
          <a:bodyPr wrap="square">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Link delay = Receiving time of the local node – Sending time of the upstream node</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location: Telemetry reports information about each node and compares the information to obtain the packet loss location.</a:t>
            </a:r>
          </a:p>
        </p:txBody>
      </p:sp>
      <p:cxnSp>
        <p:nvCxnSpPr>
          <p:cNvPr id="179" name="直接连接符 178">
            <a:extLst>
              <a:ext uri="{FF2B5EF4-FFF2-40B4-BE49-F238E27FC236}">
                <a16:creationId xmlns="" xmlns:a16="http://schemas.microsoft.com/office/drawing/2014/main" id="{2F6E6AF2-D816-44D2-AF39-4B69DB4A2295}"/>
              </a:ext>
            </a:extLst>
          </p:cNvPr>
          <p:cNvCxnSpPr/>
          <p:nvPr/>
        </p:nvCxnSpPr>
        <p:spPr bwMode="gray">
          <a:xfrm>
            <a:off x="6997505" y="4400159"/>
            <a:ext cx="0" cy="6791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 xmlns:a16="http://schemas.microsoft.com/office/drawing/2014/main" id="{455E2E09-D2A4-4F31-8A1A-58296578E53B}"/>
              </a:ext>
            </a:extLst>
          </p:cNvPr>
          <p:cNvCxnSpPr/>
          <p:nvPr/>
        </p:nvCxnSpPr>
        <p:spPr bwMode="gray">
          <a:xfrm>
            <a:off x="11174193" y="4400159"/>
            <a:ext cx="0" cy="6791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 xmlns:a16="http://schemas.microsoft.com/office/drawing/2014/main" id="{E31CE08F-5BAB-4C84-9A8C-D5E8D08B4B3F}"/>
              </a:ext>
            </a:extLst>
          </p:cNvPr>
          <p:cNvCxnSpPr>
            <a:cxnSpLocks/>
          </p:cNvCxnSpPr>
          <p:nvPr/>
        </p:nvCxnSpPr>
        <p:spPr bwMode="gray">
          <a:xfrm>
            <a:off x="8383964" y="4413963"/>
            <a:ext cx="0" cy="3257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 xmlns:a16="http://schemas.microsoft.com/office/drawing/2014/main" id="{45ED7A12-F0EB-4C51-AAC4-5D933928FC03}"/>
              </a:ext>
            </a:extLst>
          </p:cNvPr>
          <p:cNvCxnSpPr>
            <a:cxnSpLocks/>
          </p:cNvCxnSpPr>
          <p:nvPr/>
        </p:nvCxnSpPr>
        <p:spPr bwMode="gray">
          <a:xfrm>
            <a:off x="9759688" y="4413963"/>
            <a:ext cx="0" cy="3257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7" name="直接箭头连接符 186">
            <a:extLst>
              <a:ext uri="{FF2B5EF4-FFF2-40B4-BE49-F238E27FC236}">
                <a16:creationId xmlns="" xmlns:a16="http://schemas.microsoft.com/office/drawing/2014/main" id="{A6181089-91B4-49F6-8861-D2EE13B1E0EB}"/>
              </a:ext>
            </a:extLst>
          </p:cNvPr>
          <p:cNvCxnSpPr/>
          <p:nvPr/>
        </p:nvCxnSpPr>
        <p:spPr bwMode="gray">
          <a:xfrm>
            <a:off x="7102216"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8" name="直接箭头连接符 187">
            <a:extLst>
              <a:ext uri="{FF2B5EF4-FFF2-40B4-BE49-F238E27FC236}">
                <a16:creationId xmlns="" xmlns:a16="http://schemas.microsoft.com/office/drawing/2014/main" id="{07DC79B2-252E-4D01-B891-DC5B90C697EF}"/>
              </a:ext>
            </a:extLst>
          </p:cNvPr>
          <p:cNvCxnSpPr/>
          <p:nvPr/>
        </p:nvCxnSpPr>
        <p:spPr bwMode="gray">
          <a:xfrm>
            <a:off x="8473807"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9" name="直接箭头连接符 188">
            <a:extLst>
              <a:ext uri="{FF2B5EF4-FFF2-40B4-BE49-F238E27FC236}">
                <a16:creationId xmlns="" xmlns:a16="http://schemas.microsoft.com/office/drawing/2014/main" id="{22F1C060-85F6-4D54-A5C7-978FE0093282}"/>
              </a:ext>
            </a:extLst>
          </p:cNvPr>
          <p:cNvCxnSpPr/>
          <p:nvPr/>
        </p:nvCxnSpPr>
        <p:spPr bwMode="gray">
          <a:xfrm>
            <a:off x="9884928" y="4564143"/>
            <a:ext cx="120677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0" name="直接箭头连接符 189">
            <a:extLst>
              <a:ext uri="{FF2B5EF4-FFF2-40B4-BE49-F238E27FC236}">
                <a16:creationId xmlns="" xmlns:a16="http://schemas.microsoft.com/office/drawing/2014/main" id="{3A9F8A35-807E-4C85-9F7F-CCC2D5F875B8}"/>
              </a:ext>
            </a:extLst>
          </p:cNvPr>
          <p:cNvCxnSpPr>
            <a:cxnSpLocks/>
          </p:cNvCxnSpPr>
          <p:nvPr/>
        </p:nvCxnSpPr>
        <p:spPr bwMode="gray">
          <a:xfrm>
            <a:off x="7102216" y="4939351"/>
            <a:ext cx="393316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92" name="文本框 7">
            <a:extLst>
              <a:ext uri="{FF2B5EF4-FFF2-40B4-BE49-F238E27FC236}">
                <a16:creationId xmlns="" xmlns:a16="http://schemas.microsoft.com/office/drawing/2014/main" id="{688DF900-5B64-424C-A2F6-86226ED509AC}"/>
              </a:ext>
            </a:extLst>
          </p:cNvPr>
          <p:cNvSpPr txBox="1"/>
          <p:nvPr>
            <p:custDataLst>
              <p:tags r:id="rId15"/>
            </p:custDataLst>
          </p:nvPr>
        </p:nvSpPr>
        <p:spPr bwMode="gray">
          <a:xfrm>
            <a:off x="7305537"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3" name="文本框 7">
            <a:extLst>
              <a:ext uri="{FF2B5EF4-FFF2-40B4-BE49-F238E27FC236}">
                <a16:creationId xmlns="" xmlns:a16="http://schemas.microsoft.com/office/drawing/2014/main" id="{8CB33BE8-4F90-4D64-99F1-57A863819551}"/>
              </a:ext>
            </a:extLst>
          </p:cNvPr>
          <p:cNvSpPr txBox="1"/>
          <p:nvPr>
            <p:custDataLst>
              <p:tags r:id="rId16"/>
            </p:custDataLst>
          </p:nvPr>
        </p:nvSpPr>
        <p:spPr bwMode="gray">
          <a:xfrm>
            <a:off x="8678359"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4" name="文本框 7">
            <a:extLst>
              <a:ext uri="{FF2B5EF4-FFF2-40B4-BE49-F238E27FC236}">
                <a16:creationId xmlns="" xmlns:a16="http://schemas.microsoft.com/office/drawing/2014/main" id="{275BB493-87FA-4B0B-BFAA-31F10A9663F6}"/>
              </a:ext>
            </a:extLst>
          </p:cNvPr>
          <p:cNvSpPr txBox="1"/>
          <p:nvPr>
            <p:custDataLst>
              <p:tags r:id="rId17"/>
            </p:custDataLst>
          </p:nvPr>
        </p:nvSpPr>
        <p:spPr bwMode="gray">
          <a:xfrm>
            <a:off x="10077240" y="4593805"/>
            <a:ext cx="1203378" cy="148138"/>
          </a:xfrm>
          <a:prstGeom prst="rect">
            <a:avLst/>
          </a:prstGeom>
          <a:noFill/>
        </p:spPr>
        <p:txBody>
          <a:bodyPr wrap="square" rtlCol="0">
            <a:noAutofit/>
          </a:bodyPr>
          <a:lstStyle/>
          <a:p>
            <a:pPr defTabSz="914400"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Segment KPI</a:t>
            </a:r>
          </a:p>
        </p:txBody>
      </p:sp>
      <p:sp>
        <p:nvSpPr>
          <p:cNvPr id="195" name="文本框 7">
            <a:extLst>
              <a:ext uri="{FF2B5EF4-FFF2-40B4-BE49-F238E27FC236}">
                <a16:creationId xmlns="" xmlns:a16="http://schemas.microsoft.com/office/drawing/2014/main" id="{0C792D03-8442-4788-BBE0-5E9C7AA8341F}"/>
              </a:ext>
            </a:extLst>
          </p:cNvPr>
          <p:cNvSpPr txBox="1"/>
          <p:nvPr>
            <p:custDataLst>
              <p:tags r:id="rId18"/>
            </p:custDataLst>
          </p:nvPr>
        </p:nvSpPr>
        <p:spPr bwMode="gray">
          <a:xfrm>
            <a:off x="8625192" y="4951598"/>
            <a:ext cx="1013435" cy="307777"/>
          </a:xfrm>
          <a:prstGeom prst="rect">
            <a:avLst/>
          </a:prstGeom>
          <a:noFill/>
        </p:spPr>
        <p:txBody>
          <a:bodyPr wrap="square" rtlCol="0">
            <a:noAutofit/>
          </a:bodyPr>
          <a:lstStyle/>
          <a:p>
            <a:pPr defTabSz="914400" fontAlgn="ctr">
              <a:spcBef>
                <a:spcPct val="0"/>
              </a:spcBef>
              <a:spcAft>
                <a:spcPct val="0"/>
              </a:spcAft>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E2E KPI</a:t>
            </a:r>
          </a:p>
        </p:txBody>
      </p:sp>
    </p:spTree>
    <p:extLst>
      <p:ext uri="{BB962C8B-B14F-4D97-AF65-F5344CB8AC3E}">
        <p14:creationId xmlns:p14="http://schemas.microsoft.com/office/powerpoint/2010/main" val="101660957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接连接符 8"/>
          <p:cNvCxnSpPr/>
          <p:nvPr>
            <p:custDataLst>
              <p:tags r:id="rId1"/>
            </p:custDataLst>
          </p:nvPr>
        </p:nvCxnSpPr>
        <p:spPr bwMode="gray">
          <a:xfrm flipH="1">
            <a:off x="2754800" y="3119609"/>
            <a:ext cx="2683705" cy="906548"/>
          </a:xfrm>
          <a:prstGeom prst="line">
            <a:avLst/>
          </a:prstGeom>
          <a:noFill/>
          <a:ln w="19050" cap="flat" cmpd="sng" algn="ctr">
            <a:solidFill>
              <a:srgbClr val="E28189"/>
            </a:solidFill>
            <a:prstDash val="dash"/>
            <a:headEnd type="arrow"/>
            <a:tailEnd type="none"/>
          </a:ln>
          <a:effectLst/>
        </p:spPr>
      </p:cxnSp>
      <p:sp>
        <p:nvSpPr>
          <p:cNvPr id="2" name="标题 1"/>
          <p:cNvSpPr>
            <a:spLocks noGrp="1"/>
          </p:cNvSpPr>
          <p:nvPr>
            <p:ph type="title"/>
          </p:nvPr>
        </p:nvSpPr>
        <p:spPr bwMode="gray"/>
        <p:txBody>
          <a:bodyPr/>
          <a:lstStyle/>
          <a:p>
            <a:r>
              <a:rPr lang="en-US"/>
              <a:t>iFIT for VPN over SRv6 Scenario</a:t>
            </a:r>
            <a:endParaRPr lang="en-US" dirty="0"/>
          </a:p>
        </p:txBody>
      </p:sp>
      <p:sp>
        <p:nvSpPr>
          <p:cNvPr id="13" name="文本占位符 12"/>
          <p:cNvSpPr>
            <a:spLocks noGrp="1"/>
          </p:cNvSpPr>
          <p:nvPr>
            <p:ph type="body" sz="quarter" idx="10"/>
          </p:nvPr>
        </p:nvSpPr>
        <p:spPr bwMode="gray"/>
        <p:txBody>
          <a:bodyPr/>
          <a:lstStyle/>
          <a:p>
            <a:r>
              <a:rPr lang="en-US" sz="1600">
                <a:sym typeface="Huawei Sans" panose="020C0503030203020204" pitchFamily="34" charset="0"/>
              </a:rPr>
              <a:t>Basic SRv6 scenario:</a:t>
            </a:r>
          </a:p>
          <a:p>
            <a:pPr lvl="1"/>
            <a:r>
              <a:rPr lang="en-US" sz="1400">
                <a:sym typeface="Huawei Sans" panose="020C0503030203020204" pitchFamily="34" charset="0"/>
              </a:rPr>
              <a:t>The ingress inserts the SRH between the IPv6 header and payload. The SRH carries the SRH basic header and iFIT extension header.</a:t>
            </a:r>
          </a:p>
          <a:p>
            <a:pPr lvl="1"/>
            <a:r>
              <a:rPr lang="en-US" sz="1400">
                <a:sym typeface="Huawei Sans" panose="020C0503030203020204" pitchFamily="34" charset="0"/>
              </a:rPr>
              <a:t>SRv6-capable nodes can report iFIT statistics in either E2E or hop-by-hop mode.</a:t>
            </a:r>
          </a:p>
          <a:p>
            <a:pPr lvl="1"/>
            <a:r>
              <a:rPr lang="en-US" sz="1400">
                <a:sym typeface="Huawei Sans" panose="020C0503030203020204" pitchFamily="34" charset="0"/>
              </a:rPr>
              <a:t>A node that does not support SRv6 but supports IPv6 forwarding can properly forward service packets carrying iFIT information.</a:t>
            </a:r>
          </a:p>
          <a:p>
            <a:pPr lvl="1"/>
            <a:endParaRPr lang="en-US" altLang="zh-CN" sz="1400" dirty="0">
              <a:sym typeface="Huawei Sans" panose="020C0503030203020204" pitchFamily="34" charset="0"/>
            </a:endParaRPr>
          </a:p>
        </p:txBody>
      </p:sp>
      <p:cxnSp>
        <p:nvCxnSpPr>
          <p:cNvPr id="46" name="直接连接符 12"/>
          <p:cNvCxnSpPr>
            <a:stCxn id="100" idx="3"/>
            <a:endCxn id="103" idx="1"/>
          </p:cNvCxnSpPr>
          <p:nvPr>
            <p:custDataLst>
              <p:tags r:id="rId2"/>
            </p:custDataLst>
          </p:nvPr>
        </p:nvCxnSpPr>
        <p:spPr bwMode="gray">
          <a:xfrm>
            <a:off x="2901253" y="4304030"/>
            <a:ext cx="6227456" cy="0"/>
          </a:xfrm>
          <a:prstGeom prst="line">
            <a:avLst/>
          </a:prstGeom>
          <a:noFill/>
          <a:ln w="19050">
            <a:solidFill>
              <a:schemeClr val="bg1">
                <a:lumMod val="50000"/>
              </a:schemeClr>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文本框 21"/>
          <p:cNvSpPr txBox="1"/>
          <p:nvPr>
            <p:custDataLst>
              <p:tags r:id="rId3"/>
            </p:custDataLst>
          </p:nvPr>
        </p:nvSpPr>
        <p:spPr bwMode="gray">
          <a:xfrm>
            <a:off x="2409725" y="4431976"/>
            <a:ext cx="404584"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p>
        </p:txBody>
      </p:sp>
      <p:sp>
        <p:nvSpPr>
          <p:cNvPr id="50" name="文本框 22"/>
          <p:cNvSpPr txBox="1"/>
          <p:nvPr>
            <p:custDataLst>
              <p:tags r:id="rId4"/>
            </p:custDataLst>
          </p:nvPr>
        </p:nvSpPr>
        <p:spPr bwMode="gray">
          <a:xfrm>
            <a:off x="4194290" y="4413034"/>
            <a:ext cx="319625"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P1</a:t>
            </a:r>
          </a:p>
        </p:txBody>
      </p:sp>
      <p:sp>
        <p:nvSpPr>
          <p:cNvPr id="51" name="文本框 42"/>
          <p:cNvSpPr txBox="1"/>
          <p:nvPr>
            <p:custDataLst>
              <p:tags r:id="rId5"/>
            </p:custDataLst>
          </p:nvPr>
        </p:nvSpPr>
        <p:spPr bwMode="gray">
          <a:xfrm>
            <a:off x="7483587" y="4403808"/>
            <a:ext cx="319625"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P3</a:t>
            </a:r>
          </a:p>
        </p:txBody>
      </p:sp>
      <p:sp>
        <p:nvSpPr>
          <p:cNvPr id="52" name="文本框 42"/>
          <p:cNvSpPr txBox="1"/>
          <p:nvPr>
            <p:custDataLst>
              <p:tags r:id="rId6"/>
            </p:custDataLst>
          </p:nvPr>
        </p:nvSpPr>
        <p:spPr bwMode="gray">
          <a:xfrm>
            <a:off x="9178215" y="4449309"/>
            <a:ext cx="404584"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p>
        </p:txBody>
      </p:sp>
      <p:sp>
        <p:nvSpPr>
          <p:cNvPr id="53" name="圆角矩形 29"/>
          <p:cNvSpPr/>
          <p:nvPr>
            <p:custDataLst>
              <p:tags r:id="rId7"/>
            </p:custDataLst>
          </p:nvPr>
        </p:nvSpPr>
        <p:spPr bwMode="gray">
          <a:xfrm>
            <a:off x="5438504" y="2973133"/>
            <a:ext cx="1300225"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 NCE-IP</a:t>
            </a:r>
          </a:p>
        </p:txBody>
      </p:sp>
      <p:cxnSp>
        <p:nvCxnSpPr>
          <p:cNvPr id="54" name="直接连接符 8"/>
          <p:cNvCxnSpPr>
            <a:stCxn id="53" idx="2"/>
          </p:cNvCxnSpPr>
          <p:nvPr>
            <p:custDataLst>
              <p:tags r:id="rId8"/>
            </p:custDataLst>
          </p:nvPr>
        </p:nvCxnSpPr>
        <p:spPr bwMode="gray">
          <a:xfrm flipH="1">
            <a:off x="4511685" y="3291912"/>
            <a:ext cx="1576932" cy="1176992"/>
          </a:xfrm>
          <a:prstGeom prst="line">
            <a:avLst/>
          </a:prstGeom>
          <a:noFill/>
          <a:ln w="19050" cap="flat" cmpd="sng" algn="ctr">
            <a:solidFill>
              <a:srgbClr val="E28189"/>
            </a:solidFill>
            <a:prstDash val="dash"/>
            <a:headEnd type="arrow"/>
            <a:tailEnd type="none"/>
          </a:ln>
          <a:effectLst/>
        </p:spPr>
      </p:cxnSp>
      <p:cxnSp>
        <p:nvCxnSpPr>
          <p:cNvPr id="55" name="直接连接符 8"/>
          <p:cNvCxnSpPr>
            <a:stCxn id="53" idx="2"/>
          </p:cNvCxnSpPr>
          <p:nvPr>
            <p:custDataLst>
              <p:tags r:id="rId9"/>
            </p:custDataLst>
          </p:nvPr>
        </p:nvCxnSpPr>
        <p:spPr bwMode="gray">
          <a:xfrm>
            <a:off x="6088617" y="3291912"/>
            <a:ext cx="1593159" cy="1166865"/>
          </a:xfrm>
          <a:prstGeom prst="line">
            <a:avLst/>
          </a:prstGeom>
          <a:noFill/>
          <a:ln w="19050" cap="flat" cmpd="sng" algn="ctr">
            <a:solidFill>
              <a:srgbClr val="E28189"/>
            </a:solidFill>
            <a:prstDash val="dash"/>
            <a:headEnd type="arrow"/>
            <a:tailEnd type="none"/>
          </a:ln>
          <a:effectLst/>
        </p:spPr>
      </p:cxnSp>
      <p:cxnSp>
        <p:nvCxnSpPr>
          <p:cNvPr id="56" name="直接连接符 8"/>
          <p:cNvCxnSpPr>
            <a:stCxn id="53" idx="3"/>
          </p:cNvCxnSpPr>
          <p:nvPr>
            <p:custDataLst>
              <p:tags r:id="rId10"/>
            </p:custDataLst>
          </p:nvPr>
        </p:nvCxnSpPr>
        <p:spPr bwMode="gray">
          <a:xfrm>
            <a:off x="6738729" y="3132523"/>
            <a:ext cx="2659980" cy="876860"/>
          </a:xfrm>
          <a:prstGeom prst="line">
            <a:avLst/>
          </a:prstGeom>
          <a:noFill/>
          <a:ln w="19050" cap="flat" cmpd="sng" algn="ctr">
            <a:solidFill>
              <a:srgbClr val="E28189"/>
            </a:solidFill>
            <a:prstDash val="dash"/>
            <a:headEnd type="arrow"/>
            <a:tailEnd type="none"/>
          </a:ln>
          <a:effectLst/>
        </p:spPr>
      </p:cxnSp>
      <p:grpSp>
        <p:nvGrpSpPr>
          <p:cNvPr id="16" name="组合 15"/>
          <p:cNvGrpSpPr/>
          <p:nvPr/>
        </p:nvGrpSpPr>
        <p:grpSpPr bwMode="gray">
          <a:xfrm>
            <a:off x="1029521" y="4689481"/>
            <a:ext cx="1120807" cy="489037"/>
            <a:chOff x="1029521" y="4508831"/>
            <a:chExt cx="1120807" cy="489037"/>
          </a:xfrm>
        </p:grpSpPr>
        <p:sp>
          <p:nvSpPr>
            <p:cNvPr id="57" name="矩形 20"/>
            <p:cNvSpPr/>
            <p:nvPr>
              <p:custDataLst>
                <p:tags r:id="rId29"/>
              </p:custDataLst>
            </p:nvPr>
          </p:nvSpPr>
          <p:spPr bwMode="gray">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58" name="矩形 21"/>
            <p:cNvSpPr/>
            <p:nvPr>
              <p:custDataLst>
                <p:tags r:id="rId30"/>
              </p:custDataLst>
            </p:nvPr>
          </p:nvSpPr>
          <p:spPr bwMode="gray">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sp>
        <p:nvSpPr>
          <p:cNvPr id="75" name="文本框 7"/>
          <p:cNvSpPr txBox="1"/>
          <p:nvPr>
            <p:custDataLst>
              <p:tags r:id="rId11"/>
            </p:custDataLst>
          </p:nvPr>
        </p:nvSpPr>
        <p:spPr bwMode="gray">
          <a:xfrm>
            <a:off x="7260563" y="3060331"/>
            <a:ext cx="1885264" cy="368114"/>
          </a:xfrm>
          <a:prstGeom prst="rect">
            <a:avLst/>
          </a:prstGeom>
          <a:noFill/>
        </p:spPr>
        <p:txBody>
          <a:bodyPr wrap="square" rtlCol="0">
            <a:noAutofit/>
          </a:bodyPr>
          <a:lstStyle/>
          <a:p>
            <a:pPr algn="ctr" fontAlgn="ctr"/>
            <a:r>
              <a:rPr lang="en-US" sz="1792"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2" name="Rectangle 21"/>
          <p:cNvSpPr/>
          <p:nvPr/>
        </p:nvSpPr>
        <p:spPr bwMode="gray">
          <a:xfrm>
            <a:off x="8022886" y="3594095"/>
            <a:ext cx="2532869" cy="461665"/>
          </a:xfrm>
          <a:prstGeom prst="rect">
            <a:avLst/>
          </a:prstGeom>
        </p:spPr>
        <p:txBody>
          <a:bodyPr wrap="square">
            <a:noAutofit/>
          </a:bodyPr>
          <a:lstStyle/>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VRF 100 </a:t>
            </a:r>
          </a:p>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END.DT4 SID: B::1:1:D100</a:t>
            </a:r>
          </a:p>
        </p:txBody>
      </p:sp>
      <p:pic>
        <p:nvPicPr>
          <p:cNvPr id="100" name="图片 99">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bwMode="gray">
          <a:xfrm>
            <a:off x="2361253" y="4082630"/>
            <a:ext cx="540000" cy="442800"/>
          </a:xfrm>
          <a:prstGeom prst="rect">
            <a:avLst/>
          </a:prstGeom>
        </p:spPr>
      </p:pic>
      <p:pic>
        <p:nvPicPr>
          <p:cNvPr id="101" name="图片 100">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bwMode="gray">
          <a:xfrm>
            <a:off x="4177757" y="4082630"/>
            <a:ext cx="540000" cy="442800"/>
          </a:xfrm>
          <a:prstGeom prst="rect">
            <a:avLst/>
          </a:prstGeom>
        </p:spPr>
      </p:pic>
      <p:pic>
        <p:nvPicPr>
          <p:cNvPr id="102" name="图片 101">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bwMode="gray">
          <a:xfrm>
            <a:off x="7386941" y="4082630"/>
            <a:ext cx="540000" cy="442800"/>
          </a:xfrm>
          <a:prstGeom prst="rect">
            <a:avLst/>
          </a:prstGeom>
        </p:spPr>
      </p:pic>
      <p:pic>
        <p:nvPicPr>
          <p:cNvPr id="103" name="图片 102">
            <a:extLst>
              <a:ext uri="{FF2B5EF4-FFF2-40B4-BE49-F238E27FC236}">
                <a16:creationId xmlns="" xmlns:a16="http://schemas.microsoft.com/office/drawing/2014/main" id="{A22C7BA6-F0FE-4732-908F-CC73D6C144B1}"/>
              </a:ext>
            </a:extLst>
          </p:cNvPr>
          <p:cNvPicPr>
            <a:picLocks/>
          </p:cNvPicPr>
          <p:nvPr/>
        </p:nvPicPr>
        <p:blipFill>
          <a:blip r:embed="rId33" cstate="print">
            <a:extLst>
              <a:ext uri="{28A0092B-C50C-407E-A947-70E740481C1C}">
                <a14:useLocalDpi xmlns:a14="http://schemas.microsoft.com/office/drawing/2010/main" val="0"/>
              </a:ext>
            </a:extLst>
          </a:blip>
          <a:stretch>
            <a:fillRect/>
          </a:stretch>
        </p:blipFill>
        <p:spPr bwMode="gray">
          <a:xfrm>
            <a:off x="9128709" y="4082630"/>
            <a:ext cx="540000" cy="442800"/>
          </a:xfrm>
          <a:prstGeom prst="rect">
            <a:avLst/>
          </a:prstGeom>
        </p:spPr>
      </p:pic>
      <p:grpSp>
        <p:nvGrpSpPr>
          <p:cNvPr id="17" name="组合 16"/>
          <p:cNvGrpSpPr/>
          <p:nvPr/>
        </p:nvGrpSpPr>
        <p:grpSpPr bwMode="gray">
          <a:xfrm>
            <a:off x="2998234" y="4815481"/>
            <a:ext cx="1389616" cy="1231119"/>
            <a:chOff x="2998234" y="4428225"/>
            <a:chExt cx="1195201" cy="1231119"/>
          </a:xfrm>
        </p:grpSpPr>
        <p:sp>
          <p:nvSpPr>
            <p:cNvPr id="104" name="矩形 20"/>
            <p:cNvSpPr/>
            <p:nvPr>
              <p:custDataLst>
                <p:tags r:id="rId24"/>
              </p:custDataLst>
            </p:nvPr>
          </p:nvSpPr>
          <p:spPr bwMode="gray">
            <a:xfrm>
              <a:off x="2998234" y="467300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05" name="矩形 21"/>
            <p:cNvSpPr/>
            <p:nvPr>
              <p:custDataLst>
                <p:tags r:id="rId25"/>
              </p:custDataLst>
            </p:nvPr>
          </p:nvSpPr>
          <p:spPr bwMode="gray">
            <a:xfrm>
              <a:off x="2998234" y="491778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12" name="矩形 20"/>
            <p:cNvSpPr/>
            <p:nvPr>
              <p:custDataLst>
                <p:tags r:id="rId26"/>
              </p:custDataLst>
            </p:nvPr>
          </p:nvSpPr>
          <p:spPr bwMode="gray">
            <a:xfrm>
              <a:off x="2998235" y="516256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13" name="矩形 21"/>
            <p:cNvSpPr/>
            <p:nvPr>
              <p:custDataLst>
                <p:tags r:id="rId27"/>
              </p:custDataLst>
            </p:nvPr>
          </p:nvSpPr>
          <p:spPr bwMode="gray">
            <a:xfrm>
              <a:off x="2998234" y="5407344"/>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14" name="矩形 20"/>
            <p:cNvSpPr/>
            <p:nvPr>
              <p:custDataLst>
                <p:tags r:id="rId28"/>
              </p:custDataLst>
            </p:nvPr>
          </p:nvSpPr>
          <p:spPr bwMode="gray">
            <a:xfrm>
              <a:off x="2998234" y="442822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15" name="组合 114"/>
          <p:cNvGrpSpPr/>
          <p:nvPr/>
        </p:nvGrpSpPr>
        <p:grpSpPr bwMode="gray">
          <a:xfrm>
            <a:off x="5425264" y="4689481"/>
            <a:ext cx="1455370" cy="1231119"/>
            <a:chOff x="2998234" y="4428225"/>
            <a:chExt cx="1195201" cy="1231119"/>
          </a:xfrm>
        </p:grpSpPr>
        <p:sp>
          <p:nvSpPr>
            <p:cNvPr id="116" name="矩形 20"/>
            <p:cNvSpPr/>
            <p:nvPr>
              <p:custDataLst>
                <p:tags r:id="rId19"/>
              </p:custDataLst>
            </p:nvPr>
          </p:nvSpPr>
          <p:spPr bwMode="gray">
            <a:xfrm>
              <a:off x="2998234" y="467300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17" name="矩形 21"/>
            <p:cNvSpPr/>
            <p:nvPr>
              <p:custDataLst>
                <p:tags r:id="rId20"/>
              </p:custDataLst>
            </p:nvPr>
          </p:nvSpPr>
          <p:spPr bwMode="gray">
            <a:xfrm>
              <a:off x="2998234" y="491778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18" name="矩形 20"/>
            <p:cNvSpPr/>
            <p:nvPr>
              <p:custDataLst>
                <p:tags r:id="rId21"/>
              </p:custDataLst>
            </p:nvPr>
          </p:nvSpPr>
          <p:spPr bwMode="gray">
            <a:xfrm>
              <a:off x="2998235" y="5162565"/>
              <a:ext cx="1195200" cy="252000"/>
            </a:xfrm>
            <a:prstGeom prst="rect">
              <a:avLst/>
            </a:prstGeom>
            <a:solidFill>
              <a:srgbClr val="BEE9EE"/>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19" name="矩形 21"/>
            <p:cNvSpPr/>
            <p:nvPr>
              <p:custDataLst>
                <p:tags r:id="rId22"/>
              </p:custDataLst>
            </p:nvPr>
          </p:nvSpPr>
          <p:spPr bwMode="gray">
            <a:xfrm>
              <a:off x="2998234" y="5407344"/>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20" name="矩形 20"/>
            <p:cNvSpPr/>
            <p:nvPr>
              <p:custDataLst>
                <p:tags r:id="rId23"/>
              </p:custDataLst>
            </p:nvPr>
          </p:nvSpPr>
          <p:spPr bwMode="gray">
            <a:xfrm>
              <a:off x="2998234" y="4428225"/>
              <a:ext cx="1195200"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21" name="组合 120"/>
          <p:cNvGrpSpPr/>
          <p:nvPr/>
        </p:nvGrpSpPr>
        <p:grpSpPr bwMode="gray">
          <a:xfrm>
            <a:off x="7789260" y="4689481"/>
            <a:ext cx="1392836" cy="1231119"/>
            <a:chOff x="2883929" y="4428225"/>
            <a:chExt cx="1392836" cy="1231119"/>
          </a:xfrm>
        </p:grpSpPr>
        <p:sp>
          <p:nvSpPr>
            <p:cNvPr id="122" name="矩形 20"/>
            <p:cNvSpPr/>
            <p:nvPr>
              <p:custDataLst>
                <p:tags r:id="rId14"/>
              </p:custDataLst>
            </p:nvPr>
          </p:nvSpPr>
          <p:spPr bwMode="gray">
            <a:xfrm>
              <a:off x="2883929" y="4673005"/>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B::1:1:D100</a:t>
              </a:r>
            </a:p>
          </p:txBody>
        </p:sp>
        <p:sp>
          <p:nvSpPr>
            <p:cNvPr id="123" name="矩形 21"/>
            <p:cNvSpPr/>
            <p:nvPr>
              <p:custDataLst>
                <p:tags r:id="rId15"/>
              </p:custDataLst>
            </p:nvPr>
          </p:nvSpPr>
          <p:spPr bwMode="gray">
            <a:xfrm>
              <a:off x="2883929" y="4917785"/>
              <a:ext cx="1392835"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24" name="矩形 20"/>
            <p:cNvSpPr/>
            <p:nvPr>
              <p:custDataLst>
                <p:tags r:id="rId16"/>
              </p:custDataLst>
            </p:nvPr>
          </p:nvSpPr>
          <p:spPr bwMode="gray">
            <a:xfrm>
              <a:off x="2883930" y="5162565"/>
              <a:ext cx="1392835" cy="252000"/>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25" name="矩形 21"/>
            <p:cNvSpPr/>
            <p:nvPr>
              <p:custDataLst>
                <p:tags r:id="rId17"/>
              </p:custDataLst>
            </p:nvPr>
          </p:nvSpPr>
          <p:spPr bwMode="gray">
            <a:xfrm>
              <a:off x="2883929" y="5407344"/>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26" name="矩形 20"/>
            <p:cNvSpPr/>
            <p:nvPr>
              <p:custDataLst>
                <p:tags r:id="rId18"/>
              </p:custDataLst>
            </p:nvPr>
          </p:nvSpPr>
          <p:spPr bwMode="gray">
            <a:xfrm>
              <a:off x="2883929" y="4428225"/>
              <a:ext cx="1392835" cy="252000"/>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grpSp>
      <p:grpSp>
        <p:nvGrpSpPr>
          <p:cNvPr id="127" name="组合 126"/>
          <p:cNvGrpSpPr/>
          <p:nvPr/>
        </p:nvGrpSpPr>
        <p:grpSpPr bwMode="gray">
          <a:xfrm>
            <a:off x="9570429" y="4689481"/>
            <a:ext cx="1120807" cy="489037"/>
            <a:chOff x="1029521" y="4508831"/>
            <a:chExt cx="1120807" cy="489037"/>
          </a:xfrm>
        </p:grpSpPr>
        <p:sp>
          <p:nvSpPr>
            <p:cNvPr id="128" name="矩形 20"/>
            <p:cNvSpPr/>
            <p:nvPr>
              <p:custDataLst>
                <p:tags r:id="rId12"/>
              </p:custDataLst>
            </p:nvPr>
          </p:nvSpPr>
          <p:spPr bwMode="gray">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29" name="矩形 21"/>
            <p:cNvSpPr/>
            <p:nvPr>
              <p:custDataLst>
                <p:tags r:id="rId13"/>
              </p:custDataLst>
            </p:nvPr>
          </p:nvSpPr>
          <p:spPr bwMode="gray">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cxnSp>
        <p:nvCxnSpPr>
          <p:cNvPr id="74" name="Straight Connector 73"/>
          <p:cNvCxnSpPr/>
          <p:nvPr/>
        </p:nvCxnSpPr>
        <p:spPr bwMode="gray">
          <a:xfrm>
            <a:off x="1691504" y="4164193"/>
            <a:ext cx="8462473" cy="17305"/>
          </a:xfrm>
          <a:prstGeom prst="line">
            <a:avLst/>
          </a:prstGeom>
          <a:noFill/>
          <a:ln w="28575" cap="flat" cmpd="sng" algn="ctr">
            <a:solidFill>
              <a:srgbClr val="FCC800"/>
            </a:solidFill>
            <a:prstDash val="solid"/>
            <a:tailEnd type="arrow"/>
          </a:ln>
          <a:effectLst>
            <a:outerShdw blurRad="40000" dist="20000" dir="5400000" rotWithShape="0">
              <a:srgbClr val="000000">
                <a:alpha val="38000"/>
              </a:srgbClr>
            </a:outerShdw>
          </a:effectLst>
          <a:extLst/>
        </p:spPr>
      </p:cxnSp>
    </p:spTree>
    <p:extLst>
      <p:ext uri="{BB962C8B-B14F-4D97-AF65-F5344CB8AC3E}">
        <p14:creationId xmlns:p14="http://schemas.microsoft.com/office/powerpoint/2010/main" val="390486072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iFIT for SRv6 Policy Scenarios</a:t>
            </a:r>
            <a:endParaRPr lang="en-US" dirty="0"/>
          </a:p>
        </p:txBody>
      </p:sp>
      <p:sp>
        <p:nvSpPr>
          <p:cNvPr id="6" name="文本占位符 5"/>
          <p:cNvSpPr>
            <a:spLocks noGrp="1"/>
          </p:cNvSpPr>
          <p:nvPr>
            <p:ph type="body" sz="quarter" idx="10"/>
          </p:nvPr>
        </p:nvSpPr>
        <p:spPr bwMode="gray"/>
        <p:txBody>
          <a:bodyPr/>
          <a:lstStyle/>
          <a:p>
            <a:r>
              <a:rPr lang="en-US" sz="1600">
                <a:sym typeface="Huawei Sans" panose="020C0503030203020204" pitchFamily="34" charset="0"/>
              </a:rPr>
              <a:t>In an SRv6 Policy scenario:</a:t>
            </a:r>
          </a:p>
          <a:p>
            <a:pPr lvl="1"/>
            <a:r>
              <a:rPr lang="en-US" sz="1400">
                <a:sym typeface="Huawei Sans" panose="020C0503030203020204" pitchFamily="34" charset="0"/>
              </a:rPr>
              <a:t>The iFIT extension header is encapsulated into the Optional TLV field of the SRH.</a:t>
            </a:r>
          </a:p>
          <a:p>
            <a:pPr lvl="1"/>
            <a:r>
              <a:rPr lang="en-US" sz="1400">
                <a:sym typeface="Huawei Sans" panose="020C0503030203020204" pitchFamily="34" charset="0"/>
              </a:rPr>
              <a:t>SRv6-capable nodes can report iFIT statistics in either E2E or hop-by-hop mode.</a:t>
            </a:r>
          </a:p>
          <a:p>
            <a:pPr lvl="1"/>
            <a:r>
              <a:rPr lang="en-US" sz="1400">
                <a:sym typeface="Huawei Sans" panose="020C0503030203020204" pitchFamily="34" charset="0"/>
              </a:rPr>
              <a:t>A node that does not support SRv6 but supports IPv6 forwarding can properly forward service packets carrying iFIT information.</a:t>
            </a:r>
          </a:p>
          <a:p>
            <a:pPr lvl="1"/>
            <a:endParaRPr lang="en-US" altLang="zh-CN" sz="1400" dirty="0">
              <a:sym typeface="Huawei Sans" panose="020C0503030203020204" pitchFamily="34" charset="0"/>
            </a:endParaRPr>
          </a:p>
        </p:txBody>
      </p:sp>
      <p:grpSp>
        <p:nvGrpSpPr>
          <p:cNvPr id="5" name="组合 4"/>
          <p:cNvGrpSpPr/>
          <p:nvPr/>
        </p:nvGrpSpPr>
        <p:grpSpPr bwMode="gray">
          <a:xfrm>
            <a:off x="2729497" y="4486239"/>
            <a:ext cx="1346402" cy="1457545"/>
            <a:chOff x="3805657" y="1792066"/>
            <a:chExt cx="1346402" cy="1457545"/>
          </a:xfrm>
        </p:grpSpPr>
        <p:sp>
          <p:nvSpPr>
            <p:cNvPr id="143" name="矩形 20"/>
            <p:cNvSpPr/>
            <p:nvPr>
              <p:custDataLst>
                <p:tags r:id="rId28"/>
              </p:custDataLst>
            </p:nvPr>
          </p:nvSpPr>
          <p:spPr bwMode="gray">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P1</a:t>
              </a:r>
            </a:p>
          </p:txBody>
        </p:sp>
        <p:sp>
          <p:nvSpPr>
            <p:cNvPr id="144" name="矩形 21"/>
            <p:cNvSpPr/>
            <p:nvPr>
              <p:custDataLst>
                <p:tags r:id="rId29"/>
              </p:custDataLst>
            </p:nvPr>
          </p:nvSpPr>
          <p:spPr bwMode="gray">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45" name="矩形 20"/>
            <p:cNvSpPr/>
            <p:nvPr>
              <p:custDataLst>
                <p:tags r:id="rId30"/>
              </p:custDataLst>
            </p:nvPr>
          </p:nvSpPr>
          <p:spPr bwMode="gray">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46" name="矩形 21"/>
            <p:cNvSpPr/>
            <p:nvPr>
              <p:custDataLst>
                <p:tags r:id="rId31"/>
              </p:custDataLst>
            </p:nvPr>
          </p:nvSpPr>
          <p:spPr bwMode="gray">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47" name="矩形 20"/>
            <p:cNvSpPr/>
            <p:nvPr>
              <p:custDataLst>
                <p:tags r:id="rId32"/>
              </p:custDataLst>
            </p:nvPr>
          </p:nvSpPr>
          <p:spPr bwMode="gray">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48" name="矩形 21"/>
            <p:cNvSpPr/>
            <p:nvPr>
              <p:custDataLst>
                <p:tags r:id="rId33"/>
              </p:custDataLst>
            </p:nvPr>
          </p:nvSpPr>
          <p:spPr bwMode="gray">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(PE2,P3,</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P1</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)SL=2</a:t>
              </a:r>
            </a:p>
          </p:txBody>
        </p:sp>
      </p:grpSp>
      <p:grpSp>
        <p:nvGrpSpPr>
          <p:cNvPr id="149" name="组合 148"/>
          <p:cNvGrpSpPr/>
          <p:nvPr/>
        </p:nvGrpSpPr>
        <p:grpSpPr bwMode="gray">
          <a:xfrm>
            <a:off x="5384767" y="4486239"/>
            <a:ext cx="1346402" cy="1457545"/>
            <a:chOff x="3805657" y="1792066"/>
            <a:chExt cx="1346402" cy="1457545"/>
          </a:xfrm>
        </p:grpSpPr>
        <p:sp>
          <p:nvSpPr>
            <p:cNvPr id="150" name="矩形 20"/>
            <p:cNvSpPr/>
            <p:nvPr>
              <p:custDataLst>
                <p:tags r:id="rId22"/>
              </p:custDataLst>
            </p:nvPr>
          </p:nvSpPr>
          <p:spPr bwMode="gray">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P3</a:t>
              </a:r>
            </a:p>
          </p:txBody>
        </p:sp>
        <p:sp>
          <p:nvSpPr>
            <p:cNvPr id="151" name="矩形 21"/>
            <p:cNvSpPr/>
            <p:nvPr>
              <p:custDataLst>
                <p:tags r:id="rId23"/>
              </p:custDataLst>
            </p:nvPr>
          </p:nvSpPr>
          <p:spPr bwMode="gray">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52" name="矩形 20"/>
            <p:cNvSpPr/>
            <p:nvPr>
              <p:custDataLst>
                <p:tags r:id="rId24"/>
              </p:custDataLst>
            </p:nvPr>
          </p:nvSpPr>
          <p:spPr bwMode="gray">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53" name="矩形 21"/>
            <p:cNvSpPr/>
            <p:nvPr>
              <p:custDataLst>
                <p:tags r:id="rId25"/>
              </p:custDataLst>
            </p:nvPr>
          </p:nvSpPr>
          <p:spPr bwMode="gray">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54" name="矩形 20"/>
            <p:cNvSpPr/>
            <p:nvPr>
              <p:custDataLst>
                <p:tags r:id="rId26"/>
              </p:custDataLst>
            </p:nvPr>
          </p:nvSpPr>
          <p:spPr bwMode="gray">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55" name="矩形 21"/>
            <p:cNvSpPr/>
            <p:nvPr>
              <p:custDataLst>
                <p:tags r:id="rId27"/>
              </p:custDataLst>
            </p:nvPr>
          </p:nvSpPr>
          <p:spPr bwMode="gray">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P3</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,P1)SL=1</a:t>
              </a:r>
            </a:p>
          </p:txBody>
        </p:sp>
      </p:grpSp>
      <p:grpSp>
        <p:nvGrpSpPr>
          <p:cNvPr id="156" name="组合 155"/>
          <p:cNvGrpSpPr/>
          <p:nvPr/>
        </p:nvGrpSpPr>
        <p:grpSpPr bwMode="gray">
          <a:xfrm>
            <a:off x="7898936" y="4486239"/>
            <a:ext cx="1346402" cy="1457545"/>
            <a:chOff x="3805657" y="1792066"/>
            <a:chExt cx="1346402" cy="1457545"/>
          </a:xfrm>
        </p:grpSpPr>
        <p:sp>
          <p:nvSpPr>
            <p:cNvPr id="157" name="矩形 20"/>
            <p:cNvSpPr/>
            <p:nvPr>
              <p:custDataLst>
                <p:tags r:id="rId16"/>
              </p:custDataLst>
            </p:nvPr>
          </p:nvSpPr>
          <p:spPr bwMode="gray">
            <a:xfrm>
              <a:off x="3805658" y="2019055"/>
              <a:ext cx="1346400" cy="276999"/>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 PE2</a:t>
              </a:r>
            </a:p>
          </p:txBody>
        </p:sp>
        <p:sp>
          <p:nvSpPr>
            <p:cNvPr id="158" name="矩形 21"/>
            <p:cNvSpPr/>
            <p:nvPr>
              <p:custDataLst>
                <p:tags r:id="rId17"/>
              </p:custDataLst>
            </p:nvPr>
          </p:nvSpPr>
          <p:spPr bwMode="gray">
            <a:xfrm>
              <a:off x="3805658" y="2276586"/>
              <a:ext cx="1346400" cy="248658"/>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SRH basic header</a:t>
              </a:r>
            </a:p>
          </p:txBody>
        </p:sp>
        <p:sp>
          <p:nvSpPr>
            <p:cNvPr id="159" name="矩形 20"/>
            <p:cNvSpPr/>
            <p:nvPr>
              <p:custDataLst>
                <p:tags r:id="rId18"/>
              </p:custDataLst>
            </p:nvPr>
          </p:nvSpPr>
          <p:spPr bwMode="gray">
            <a:xfrm>
              <a:off x="3805659" y="2760301"/>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iFIT (E2E/Trace)</a:t>
              </a:r>
            </a:p>
          </p:txBody>
        </p:sp>
        <p:sp>
          <p:nvSpPr>
            <p:cNvPr id="160" name="矩形 21"/>
            <p:cNvSpPr/>
            <p:nvPr>
              <p:custDataLst>
                <p:tags r:id="rId19"/>
              </p:custDataLst>
            </p:nvPr>
          </p:nvSpPr>
          <p:spPr bwMode="gray">
            <a:xfrm>
              <a:off x="3805658" y="3003935"/>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161" name="矩形 20"/>
            <p:cNvSpPr/>
            <p:nvPr>
              <p:custDataLst>
                <p:tags r:id="rId20"/>
              </p:custDataLst>
            </p:nvPr>
          </p:nvSpPr>
          <p:spPr bwMode="gray">
            <a:xfrm>
              <a:off x="3805658" y="1792066"/>
              <a:ext cx="1346400"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62" name="矩形 21"/>
            <p:cNvSpPr/>
            <p:nvPr>
              <p:custDataLst>
                <p:tags r:id="rId21"/>
              </p:custDataLst>
            </p:nvPr>
          </p:nvSpPr>
          <p:spPr bwMode="gray">
            <a:xfrm>
              <a:off x="3805657" y="2523678"/>
              <a:ext cx="1346400" cy="246221"/>
            </a:xfrm>
            <a:prstGeom prst="rect">
              <a:avLst/>
            </a:prstGeom>
            <a:solidFill>
              <a:srgbClr val="BEE9EE"/>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PE2</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P3</a:t>
              </a: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,P1)SL=0</a:t>
              </a:r>
            </a:p>
          </p:txBody>
        </p:sp>
      </p:grpSp>
      <p:cxnSp>
        <p:nvCxnSpPr>
          <p:cNvPr id="163" name="直接连接符 8"/>
          <p:cNvCxnSpPr/>
          <p:nvPr>
            <p:custDataLst>
              <p:tags r:id="rId1"/>
            </p:custDataLst>
          </p:nvPr>
        </p:nvCxnSpPr>
        <p:spPr bwMode="gray">
          <a:xfrm flipH="1">
            <a:off x="2754800" y="2858353"/>
            <a:ext cx="2683705" cy="906548"/>
          </a:xfrm>
          <a:prstGeom prst="line">
            <a:avLst/>
          </a:prstGeom>
          <a:noFill/>
          <a:ln w="19050" cap="flat" cmpd="sng" algn="ctr">
            <a:solidFill>
              <a:srgbClr val="E28189"/>
            </a:solidFill>
            <a:prstDash val="dash"/>
            <a:headEnd type="arrow"/>
            <a:tailEnd type="none"/>
          </a:ln>
          <a:effectLst/>
        </p:spPr>
      </p:cxnSp>
      <p:cxnSp>
        <p:nvCxnSpPr>
          <p:cNvPr id="164" name="直接连接符 12"/>
          <p:cNvCxnSpPr>
            <a:stCxn id="176" idx="3"/>
            <a:endCxn id="179" idx="1"/>
          </p:cNvCxnSpPr>
          <p:nvPr>
            <p:custDataLst>
              <p:tags r:id="rId2"/>
            </p:custDataLst>
          </p:nvPr>
        </p:nvCxnSpPr>
        <p:spPr bwMode="gray">
          <a:xfrm>
            <a:off x="2901253" y="4042774"/>
            <a:ext cx="6227456" cy="0"/>
          </a:xfrm>
          <a:prstGeom prst="line">
            <a:avLst/>
          </a:prstGeom>
          <a:noFill/>
          <a:ln w="19050">
            <a:solidFill>
              <a:schemeClr val="bg1">
                <a:lumMod val="50000"/>
              </a:schemeClr>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5" name="文本框 21"/>
          <p:cNvSpPr txBox="1"/>
          <p:nvPr>
            <p:custDataLst>
              <p:tags r:id="rId3"/>
            </p:custDataLst>
          </p:nvPr>
        </p:nvSpPr>
        <p:spPr bwMode="gray">
          <a:xfrm>
            <a:off x="2409725" y="4170720"/>
            <a:ext cx="404584"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PE1</a:t>
            </a:r>
          </a:p>
        </p:txBody>
      </p:sp>
      <p:sp>
        <p:nvSpPr>
          <p:cNvPr id="166" name="文本框 22"/>
          <p:cNvSpPr txBox="1"/>
          <p:nvPr>
            <p:custDataLst>
              <p:tags r:id="rId4"/>
            </p:custDataLst>
          </p:nvPr>
        </p:nvSpPr>
        <p:spPr bwMode="gray">
          <a:xfrm>
            <a:off x="4194290" y="4151778"/>
            <a:ext cx="319625" cy="421442"/>
          </a:xfrm>
          <a:prstGeom prst="rect">
            <a:avLst/>
          </a:prstGeom>
          <a:noFill/>
          <a:ln w="9525" algn="ctr">
            <a:noFill/>
            <a:miter lim="800000"/>
          </a:ln>
        </p:spPr>
        <p:txBody>
          <a:bodyPr wrap="square" lIns="71748" tIns="71523" rIns="71748" bIns="71523" rtlCol="0">
            <a:noAutofit/>
          </a:body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P1</a:t>
            </a:r>
          </a:p>
        </p:txBody>
      </p:sp>
      <p:sp>
        <p:nvSpPr>
          <p:cNvPr id="167" name="文本框 42"/>
          <p:cNvSpPr txBox="1"/>
          <p:nvPr>
            <p:custDataLst>
              <p:tags r:id="rId5"/>
            </p:custDataLst>
          </p:nvPr>
        </p:nvSpPr>
        <p:spPr bwMode="gray">
          <a:xfrm>
            <a:off x="7483587" y="4142552"/>
            <a:ext cx="319625"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P3</a:t>
            </a:r>
          </a:p>
        </p:txBody>
      </p:sp>
      <p:sp>
        <p:nvSpPr>
          <p:cNvPr id="168" name="文本框 42"/>
          <p:cNvSpPr txBox="1"/>
          <p:nvPr>
            <p:custDataLst>
              <p:tags r:id="rId6"/>
            </p:custDataLst>
          </p:nvPr>
        </p:nvSpPr>
        <p:spPr bwMode="gray">
          <a:xfrm>
            <a:off x="9178215" y="4188053"/>
            <a:ext cx="404584" cy="421442"/>
          </a:xfrm>
          <a:prstGeom prst="rect">
            <a:avLst/>
          </a:prstGeom>
          <a:noFill/>
          <a:ln w="9525" algn="ctr">
            <a:noFill/>
            <a:miter lim="800000"/>
          </a:ln>
        </p:spPr>
        <p:txBody>
          <a:bodyPr wrap="square" lIns="71748" tIns="71523" rIns="71748" bIns="71523"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a:cs typeface="+mn-cs"/>
              </a:defRPr>
            </a:lvl1pPr>
            <a:lvl2pPr marL="457200" algn="l" rtl="0" fontAlgn="base">
              <a:spcBef>
                <a:spcPct val="0"/>
              </a:spcBef>
              <a:spcAft>
                <a:spcPct val="0"/>
              </a:spcAft>
              <a:defRPr kern="1200">
                <a:solidFill>
                  <a:schemeClr val="tx1"/>
                </a:solidFill>
                <a:latin typeface="Calibri" pitchFamily="34" charset="0"/>
                <a:ea typeface="宋体"/>
                <a:cs typeface="+mn-cs"/>
              </a:defRPr>
            </a:lvl2pPr>
            <a:lvl3pPr marL="914400" algn="l" rtl="0" fontAlgn="base">
              <a:spcBef>
                <a:spcPct val="0"/>
              </a:spcBef>
              <a:spcAft>
                <a:spcPct val="0"/>
              </a:spcAft>
              <a:defRPr kern="1200">
                <a:solidFill>
                  <a:schemeClr val="tx1"/>
                </a:solidFill>
                <a:latin typeface="Calibri" pitchFamily="34" charset="0"/>
                <a:ea typeface="宋体"/>
                <a:cs typeface="+mn-cs"/>
              </a:defRPr>
            </a:lvl3pPr>
            <a:lvl4pPr marL="1371600" algn="l" rtl="0" fontAlgn="base">
              <a:spcBef>
                <a:spcPct val="0"/>
              </a:spcBef>
              <a:spcAft>
                <a:spcPct val="0"/>
              </a:spcAft>
              <a:defRPr kern="1200">
                <a:solidFill>
                  <a:schemeClr val="tx1"/>
                </a:solidFill>
                <a:latin typeface="Calibri" pitchFamily="34" charset="0"/>
                <a:ea typeface="宋体"/>
                <a:cs typeface="+mn-cs"/>
              </a:defRPr>
            </a:lvl4pPr>
            <a:lvl5pPr marL="1828800" algn="l" rtl="0" fontAlgn="base">
              <a:spcBef>
                <a:spcPct val="0"/>
              </a:spcBef>
              <a:spcAft>
                <a:spcPct val="0"/>
              </a:spcAft>
              <a:defRPr kern="1200">
                <a:solidFill>
                  <a:schemeClr val="tx1"/>
                </a:solidFill>
                <a:latin typeface="Calibri" pitchFamily="34" charset="0"/>
                <a:ea typeface="宋体"/>
                <a:cs typeface="+mn-cs"/>
              </a:defRPr>
            </a:lvl5pPr>
            <a:lvl6pPr marL="2286000" algn="l" defTabSz="914400" rtl="0" eaLnBrk="1" latinLnBrk="0" hangingPunct="1">
              <a:defRPr kern="1200">
                <a:solidFill>
                  <a:schemeClr val="tx1"/>
                </a:solidFill>
                <a:latin typeface="Calibri" pitchFamily="34" charset="0"/>
                <a:ea typeface="宋体"/>
                <a:cs typeface="+mn-cs"/>
              </a:defRPr>
            </a:lvl6pPr>
            <a:lvl7pPr marL="2743200" algn="l" defTabSz="914400" rtl="0" eaLnBrk="1" latinLnBrk="0" hangingPunct="1">
              <a:defRPr kern="1200">
                <a:solidFill>
                  <a:schemeClr val="tx1"/>
                </a:solidFill>
                <a:latin typeface="Calibri" pitchFamily="34" charset="0"/>
                <a:ea typeface="宋体"/>
                <a:cs typeface="+mn-cs"/>
              </a:defRPr>
            </a:lvl7pPr>
            <a:lvl8pPr marL="3200400" algn="l" defTabSz="914400" rtl="0" eaLnBrk="1" latinLnBrk="0" hangingPunct="1">
              <a:defRPr kern="1200">
                <a:solidFill>
                  <a:schemeClr val="tx1"/>
                </a:solidFill>
                <a:latin typeface="Calibri" pitchFamily="34" charset="0"/>
                <a:ea typeface="宋体"/>
                <a:cs typeface="+mn-cs"/>
              </a:defRPr>
            </a:lvl8pPr>
            <a:lvl9pPr marL="3657600" algn="l" defTabSz="914400" rtl="0" eaLnBrk="1" latinLnBrk="0" hangingPunct="1">
              <a:defRPr kern="1200">
                <a:solidFill>
                  <a:schemeClr val="tx1"/>
                </a:solidFill>
                <a:latin typeface="Calibri" pitchFamily="34" charset="0"/>
                <a:ea typeface="宋体"/>
                <a:cs typeface="+mn-cs"/>
              </a:defRPr>
            </a:lvl9pPr>
          </a:lstStyle>
          <a:p>
            <a:pPr defTabSz="829529" fontAlgn="ctr">
              <a:lnSpc>
                <a:spcPct val="150000"/>
              </a:lnSpc>
            </a:pPr>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PE2</a:t>
            </a:r>
          </a:p>
        </p:txBody>
      </p:sp>
      <p:sp>
        <p:nvSpPr>
          <p:cNvPr id="169" name="圆角矩形 29"/>
          <p:cNvSpPr/>
          <p:nvPr>
            <p:custDataLst>
              <p:tags r:id="rId7"/>
            </p:custDataLst>
          </p:nvPr>
        </p:nvSpPr>
        <p:spPr bwMode="gray">
          <a:xfrm>
            <a:off x="5438505" y="2711877"/>
            <a:ext cx="1292662"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altLang="zh-CN"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 </a:t>
            </a: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NCE-IP</a:t>
            </a:r>
          </a:p>
        </p:txBody>
      </p:sp>
      <p:cxnSp>
        <p:nvCxnSpPr>
          <p:cNvPr id="170" name="直接连接符 8"/>
          <p:cNvCxnSpPr>
            <a:stCxn id="169" idx="2"/>
          </p:cNvCxnSpPr>
          <p:nvPr>
            <p:custDataLst>
              <p:tags r:id="rId8"/>
            </p:custDataLst>
          </p:nvPr>
        </p:nvCxnSpPr>
        <p:spPr bwMode="gray">
          <a:xfrm flipH="1">
            <a:off x="4511684" y="3030656"/>
            <a:ext cx="1573152" cy="1176992"/>
          </a:xfrm>
          <a:prstGeom prst="line">
            <a:avLst/>
          </a:prstGeom>
          <a:noFill/>
          <a:ln w="19050" cap="flat" cmpd="sng" algn="ctr">
            <a:solidFill>
              <a:srgbClr val="E28189"/>
            </a:solidFill>
            <a:prstDash val="dash"/>
            <a:headEnd type="arrow"/>
            <a:tailEnd type="none"/>
          </a:ln>
          <a:effectLst/>
        </p:spPr>
      </p:cxnSp>
      <p:cxnSp>
        <p:nvCxnSpPr>
          <p:cNvPr id="171" name="直接连接符 8"/>
          <p:cNvCxnSpPr>
            <a:stCxn id="169" idx="2"/>
          </p:cNvCxnSpPr>
          <p:nvPr>
            <p:custDataLst>
              <p:tags r:id="rId9"/>
            </p:custDataLst>
          </p:nvPr>
        </p:nvCxnSpPr>
        <p:spPr bwMode="gray">
          <a:xfrm>
            <a:off x="6084836" y="3030656"/>
            <a:ext cx="1596940" cy="1166865"/>
          </a:xfrm>
          <a:prstGeom prst="line">
            <a:avLst/>
          </a:prstGeom>
          <a:noFill/>
          <a:ln w="19050" cap="flat" cmpd="sng" algn="ctr">
            <a:solidFill>
              <a:srgbClr val="E28189"/>
            </a:solidFill>
            <a:prstDash val="dash"/>
            <a:headEnd type="arrow"/>
            <a:tailEnd type="none"/>
          </a:ln>
          <a:effectLst/>
        </p:spPr>
      </p:cxnSp>
      <p:cxnSp>
        <p:nvCxnSpPr>
          <p:cNvPr id="172" name="直接连接符 8"/>
          <p:cNvCxnSpPr>
            <a:stCxn id="169" idx="3"/>
          </p:cNvCxnSpPr>
          <p:nvPr>
            <p:custDataLst>
              <p:tags r:id="rId10"/>
            </p:custDataLst>
          </p:nvPr>
        </p:nvCxnSpPr>
        <p:spPr bwMode="gray">
          <a:xfrm>
            <a:off x="6731167" y="2871267"/>
            <a:ext cx="2667542" cy="876860"/>
          </a:xfrm>
          <a:prstGeom prst="line">
            <a:avLst/>
          </a:prstGeom>
          <a:noFill/>
          <a:ln w="19050" cap="flat" cmpd="sng" algn="ctr">
            <a:solidFill>
              <a:srgbClr val="E28189"/>
            </a:solidFill>
            <a:prstDash val="dash"/>
            <a:headEnd type="arrow"/>
            <a:tailEnd type="none"/>
          </a:ln>
          <a:effectLst/>
        </p:spPr>
      </p:cxnSp>
      <p:sp>
        <p:nvSpPr>
          <p:cNvPr id="174" name="文本框 7"/>
          <p:cNvSpPr txBox="1"/>
          <p:nvPr>
            <p:custDataLst>
              <p:tags r:id="rId11"/>
            </p:custDataLst>
          </p:nvPr>
        </p:nvSpPr>
        <p:spPr bwMode="gray">
          <a:xfrm>
            <a:off x="7260563" y="2799075"/>
            <a:ext cx="1885264" cy="368114"/>
          </a:xfrm>
          <a:prstGeom prst="rect">
            <a:avLst/>
          </a:prstGeom>
          <a:noFill/>
        </p:spPr>
        <p:txBody>
          <a:bodyPr wrap="square" rtlCol="0">
            <a:noAutofit/>
          </a:bodyPr>
          <a:lstStyle/>
          <a:p>
            <a:pPr algn="ctr" fontAlgn="ctr"/>
            <a:r>
              <a:rPr lang="en-US" sz="1792"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175" name="Rectangle 21"/>
          <p:cNvSpPr/>
          <p:nvPr/>
        </p:nvSpPr>
        <p:spPr bwMode="gray">
          <a:xfrm>
            <a:off x="8022886" y="3332839"/>
            <a:ext cx="2532869" cy="461665"/>
          </a:xfrm>
          <a:prstGeom prst="rect">
            <a:avLst/>
          </a:prstGeom>
        </p:spPr>
        <p:txBody>
          <a:bodyPr wrap="square">
            <a:noAutofit/>
          </a:bodyPr>
          <a:lstStyle/>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VRF 100 </a:t>
            </a:r>
          </a:p>
          <a:p>
            <a:pPr algn="ctr" defTabSz="1213816" fontAlgn="ctr"/>
            <a:r>
              <a:rPr lang="en-US" sz="1200" b="1" dirty="0">
                <a:solidFill>
                  <a:srgbClr val="2D2015"/>
                </a:solidFill>
                <a:latin typeface="Huawei Sans" panose="020C0503030203020204" pitchFamily="34" charset="0"/>
                <a:ea typeface="方正兰亭黑简体" panose="02000000000000000000" pitchFamily="2" charset="-122"/>
                <a:sym typeface="Huawei Sans" panose="020C0503030203020204" pitchFamily="34" charset="0"/>
              </a:rPr>
              <a:t>END.DT4 SID: B::1:1:D100</a:t>
            </a:r>
          </a:p>
        </p:txBody>
      </p:sp>
      <p:pic>
        <p:nvPicPr>
          <p:cNvPr id="176" name="图片 175">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bwMode="gray">
          <a:xfrm>
            <a:off x="2361253" y="3821374"/>
            <a:ext cx="540000" cy="442800"/>
          </a:xfrm>
          <a:prstGeom prst="rect">
            <a:avLst/>
          </a:prstGeom>
        </p:spPr>
      </p:pic>
      <p:pic>
        <p:nvPicPr>
          <p:cNvPr id="177" name="图片 176">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bwMode="gray">
          <a:xfrm>
            <a:off x="4177757" y="3821374"/>
            <a:ext cx="540000" cy="442800"/>
          </a:xfrm>
          <a:prstGeom prst="rect">
            <a:avLst/>
          </a:prstGeom>
        </p:spPr>
      </p:pic>
      <p:pic>
        <p:nvPicPr>
          <p:cNvPr id="178" name="图片 177">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bwMode="gray">
          <a:xfrm>
            <a:off x="7386941" y="3821374"/>
            <a:ext cx="540000" cy="442800"/>
          </a:xfrm>
          <a:prstGeom prst="rect">
            <a:avLst/>
          </a:prstGeom>
        </p:spPr>
      </p:pic>
      <p:pic>
        <p:nvPicPr>
          <p:cNvPr id="179" name="图片 178">
            <a:extLst>
              <a:ext uri="{FF2B5EF4-FFF2-40B4-BE49-F238E27FC236}">
                <a16:creationId xmlns="" xmlns:a16="http://schemas.microsoft.com/office/drawing/2014/main" id="{A22C7BA6-F0FE-4732-908F-CC73D6C144B1}"/>
              </a:ext>
            </a:extLst>
          </p:cNvPr>
          <p:cNvPicPr>
            <a:picLocks/>
          </p:cNvPicPr>
          <p:nvPr/>
        </p:nvPicPr>
        <p:blipFill>
          <a:blip r:embed="rId36" cstate="print">
            <a:extLst>
              <a:ext uri="{28A0092B-C50C-407E-A947-70E740481C1C}">
                <a14:useLocalDpi xmlns:a14="http://schemas.microsoft.com/office/drawing/2010/main" val="0"/>
              </a:ext>
            </a:extLst>
          </a:blip>
          <a:stretch>
            <a:fillRect/>
          </a:stretch>
        </p:blipFill>
        <p:spPr bwMode="gray">
          <a:xfrm>
            <a:off x="9128709" y="3821374"/>
            <a:ext cx="540000" cy="442800"/>
          </a:xfrm>
          <a:prstGeom prst="rect">
            <a:avLst/>
          </a:prstGeom>
        </p:spPr>
      </p:pic>
      <p:grpSp>
        <p:nvGrpSpPr>
          <p:cNvPr id="180" name="组合 179"/>
          <p:cNvGrpSpPr/>
          <p:nvPr/>
        </p:nvGrpSpPr>
        <p:grpSpPr bwMode="gray">
          <a:xfrm>
            <a:off x="1029521" y="4428225"/>
            <a:ext cx="1120807" cy="489037"/>
            <a:chOff x="1029521" y="4508831"/>
            <a:chExt cx="1120807" cy="489037"/>
          </a:xfrm>
        </p:grpSpPr>
        <p:sp>
          <p:nvSpPr>
            <p:cNvPr id="181" name="矩形 20"/>
            <p:cNvSpPr/>
            <p:nvPr>
              <p:custDataLst>
                <p:tags r:id="rId14"/>
              </p:custDataLst>
            </p:nvPr>
          </p:nvSpPr>
          <p:spPr bwMode="gray">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82" name="矩形 21"/>
            <p:cNvSpPr/>
            <p:nvPr>
              <p:custDataLst>
                <p:tags r:id="rId15"/>
              </p:custDataLst>
            </p:nvPr>
          </p:nvSpPr>
          <p:spPr bwMode="gray">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grpSp>
        <p:nvGrpSpPr>
          <p:cNvPr id="183" name="组合 182"/>
          <p:cNvGrpSpPr/>
          <p:nvPr/>
        </p:nvGrpSpPr>
        <p:grpSpPr bwMode="gray">
          <a:xfrm>
            <a:off x="9570429" y="4428225"/>
            <a:ext cx="1120807" cy="489037"/>
            <a:chOff x="1029521" y="4508831"/>
            <a:chExt cx="1120807" cy="489037"/>
          </a:xfrm>
        </p:grpSpPr>
        <p:sp>
          <p:nvSpPr>
            <p:cNvPr id="184" name="矩形 20"/>
            <p:cNvSpPr/>
            <p:nvPr>
              <p:custDataLst>
                <p:tags r:id="rId12"/>
              </p:custDataLst>
            </p:nvPr>
          </p:nvSpPr>
          <p:spPr bwMode="gray">
            <a:xfrm>
              <a:off x="1029521" y="4508831"/>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ETH</a:t>
              </a:r>
            </a:p>
          </p:txBody>
        </p:sp>
        <p:sp>
          <p:nvSpPr>
            <p:cNvPr id="185" name="矩形 21"/>
            <p:cNvSpPr/>
            <p:nvPr>
              <p:custDataLst>
                <p:tags r:id="rId13"/>
              </p:custDataLst>
            </p:nvPr>
          </p:nvSpPr>
          <p:spPr bwMode="gray">
            <a:xfrm>
              <a:off x="1029521" y="4752192"/>
              <a:ext cx="1120807" cy="245676"/>
            </a:xfrm>
            <a:prstGeom prst="rect">
              <a:avLst/>
            </a:prstGeom>
            <a:solidFill>
              <a:srgbClr val="FFFFFF">
                <a:lumMod val="20000"/>
                <a:lumOff val="80000"/>
              </a:srgbClr>
            </a:solidFill>
            <a:ln>
              <a:solidFill>
                <a:sysClr val="windowText" lastClr="000000"/>
              </a:solidFill>
            </a:ln>
          </p:spPr>
          <p:txBody>
            <a:bodyPr wrap="square" lIns="0" rtlCol="0" anchor="ctr">
              <a:noAutofit/>
            </a:bodyPr>
            <a:lstStyle/>
            <a:p>
              <a:pPr algn="ctr" fontAlgn="ctr">
                <a:lnSpc>
                  <a:spcPts val="1195"/>
                </a:lnSpc>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cxnSp>
        <p:nvCxnSpPr>
          <p:cNvPr id="173" name="Straight Connector 73"/>
          <p:cNvCxnSpPr/>
          <p:nvPr/>
        </p:nvCxnSpPr>
        <p:spPr bwMode="gray">
          <a:xfrm>
            <a:off x="1709012" y="3902937"/>
            <a:ext cx="8462473" cy="17305"/>
          </a:xfrm>
          <a:prstGeom prst="line">
            <a:avLst/>
          </a:prstGeom>
          <a:noFill/>
          <a:ln w="28575" cap="flat" cmpd="sng" algn="ctr">
            <a:solidFill>
              <a:srgbClr val="FCC800"/>
            </a:solidFill>
            <a:prstDash val="solid"/>
            <a:tailEnd type="arrow"/>
          </a:ln>
          <a:effectLst>
            <a:outerShdw blurRad="40000" dist="20000" dir="5400000" rotWithShape="0">
              <a:srgbClr val="000000">
                <a:alpha val="38000"/>
              </a:srgbClr>
            </a:outerShdw>
          </a:effectLst>
          <a:extLst/>
        </p:spPr>
      </p:cxnSp>
    </p:spTree>
    <p:extLst>
      <p:ext uri="{BB962C8B-B14F-4D97-AF65-F5344CB8AC3E}">
        <p14:creationId xmlns:p14="http://schemas.microsoft.com/office/powerpoint/2010/main" val="313172430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2"/>
          <p:cNvSpPr/>
          <p:nvPr/>
        </p:nvSpPr>
        <p:spPr bwMode="gray">
          <a:xfrm>
            <a:off x="8353561" y="3006396"/>
            <a:ext cx="2120950" cy="827522"/>
          </a:xfrm>
          <a:prstGeom prst="rect">
            <a:avLst/>
          </a:prstGeom>
          <a:solidFill>
            <a:srgbClr val="DDDDDD"/>
          </a:solidFill>
          <a:ln w="38100" cap="flat" cmpd="sng" algn="ctr">
            <a:noFill/>
            <a:prstDash val="solid"/>
          </a:ln>
          <a:effectLst>
            <a:outerShdw blurRad="40000" dist="20000" dir="5400000" rotWithShape="0">
              <a:srgbClr val="000000">
                <a:alpha val="38000"/>
              </a:srgbClr>
            </a:outerShdw>
          </a:effectLst>
        </p:spPr>
        <p:txBody>
          <a:bodyPr wrap="square" rtlCol="0" anchor="ctr">
            <a:noAutofit/>
          </a:bodyPr>
          <a:lstStyle/>
          <a:p>
            <a:pPr marL="185367" indent="-185367" algn="ctr" fontAlgn="ctr">
              <a:lnSpc>
                <a:spcPct val="120000"/>
              </a:lnSpc>
              <a:buFont typeface="Wingdings" pitchFamily="2" charset="2"/>
              <a:buChar char="ü"/>
              <a:defRPr/>
            </a:pPr>
            <a:endParaRPr lang="en-US" altLang="zh-CN" sz="1200" b="1" kern="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bwMode="gray"/>
        <p:txBody>
          <a:bodyPr/>
          <a:lstStyle/>
          <a:p>
            <a:r>
              <a:rPr lang="en-US"/>
              <a:t>iFIT-based Service Path Display</a:t>
            </a:r>
            <a:endParaRPr lang="en-US" dirty="0"/>
          </a:p>
        </p:txBody>
      </p:sp>
      <p:sp>
        <p:nvSpPr>
          <p:cNvPr id="5" name="文本占位符 4"/>
          <p:cNvSpPr>
            <a:spLocks noGrp="1"/>
          </p:cNvSpPr>
          <p:nvPr>
            <p:ph type="body" sz="quarter" idx="10"/>
          </p:nvPr>
        </p:nvSpPr>
        <p:spPr bwMode="gray"/>
        <p:txBody>
          <a:bodyPr/>
          <a:lstStyle/>
          <a:p>
            <a:r>
              <a:rPr lang="en-US" sz="1600" dirty="0">
                <a:sym typeface="Huawei Sans" panose="020C0503030203020204" pitchFamily="34" charset="0"/>
              </a:rPr>
              <a:t>In each measurement period, a device reports the flow direction, interface number, and TTL information when reporting packet statistics.</a:t>
            </a:r>
          </a:p>
          <a:p>
            <a:r>
              <a:rPr lang="en-US" sz="1600" dirty="0">
                <a:sym typeface="Huawei Sans" panose="020C0503030203020204" pitchFamily="34" charset="0"/>
              </a:rPr>
              <a:t>iMaster NCE-IP restores the path information of the flow based on the information reported by each node.</a:t>
            </a:r>
          </a:p>
          <a:p>
            <a:r>
              <a:rPr lang="en-US" sz="1600" dirty="0">
                <a:sym typeface="Huawei Sans" panose="020C0503030203020204" pitchFamily="34" charset="0"/>
              </a:rPr>
              <a:t>The implementation is independent of the tunnel type (SRv6/SRv6 Policy/SR-MPLS TE/SR-MPLS BE/MPLS...).</a:t>
            </a:r>
          </a:p>
        </p:txBody>
      </p:sp>
      <p:sp>
        <p:nvSpPr>
          <p:cNvPr id="127" name="文本框 56"/>
          <p:cNvSpPr txBox="1"/>
          <p:nvPr/>
        </p:nvSpPr>
        <p:spPr bwMode="gray">
          <a:xfrm>
            <a:off x="6781410" y="3147036"/>
            <a:ext cx="1954533" cy="307777"/>
          </a:xfrm>
          <a:prstGeom prst="rect">
            <a:avLst/>
          </a:prstGeom>
          <a:noFill/>
        </p:spPr>
        <p:txBody>
          <a:bodyPr wrap="square" rtlCol="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Path restoration</a:t>
            </a:r>
          </a:p>
        </p:txBody>
      </p:sp>
      <p:cxnSp>
        <p:nvCxnSpPr>
          <p:cNvPr id="175" name="直接箭头连接符 28"/>
          <p:cNvCxnSpPr>
            <a:stCxn id="179" idx="0"/>
            <a:endCxn id="258" idx="1"/>
          </p:cNvCxnSpPr>
          <p:nvPr/>
        </p:nvCxnSpPr>
        <p:spPr bwMode="gray">
          <a:xfrm flipV="1">
            <a:off x="1888478" y="3398311"/>
            <a:ext cx="3773996" cy="1505991"/>
          </a:xfrm>
          <a:prstGeom prst="straightConnector1">
            <a:avLst/>
          </a:prstGeom>
          <a:noFill/>
          <a:ln w="19050" cap="flat" cmpd="sng" algn="ctr">
            <a:solidFill>
              <a:srgbClr val="E28189"/>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直接箭头连接符 28"/>
          <p:cNvCxnSpPr>
            <a:stCxn id="181" idx="0"/>
            <a:endCxn id="258" idx="2"/>
          </p:cNvCxnSpPr>
          <p:nvPr/>
        </p:nvCxnSpPr>
        <p:spPr bwMode="gray">
          <a:xfrm flipV="1">
            <a:off x="3899291" y="3557700"/>
            <a:ext cx="2520587" cy="804184"/>
          </a:xfrm>
          <a:prstGeom prst="straightConnector1">
            <a:avLst/>
          </a:prstGeom>
          <a:noFill/>
          <a:ln w="19050" cap="flat" cmpd="sng" algn="ctr">
            <a:solidFill>
              <a:srgbClr val="E28189"/>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 name="直接箭头连接符 28"/>
          <p:cNvCxnSpPr>
            <a:stCxn id="238" idx="0"/>
            <a:endCxn id="258" idx="2"/>
          </p:cNvCxnSpPr>
          <p:nvPr/>
        </p:nvCxnSpPr>
        <p:spPr bwMode="gray">
          <a:xfrm flipH="1" flipV="1">
            <a:off x="6419878" y="3557700"/>
            <a:ext cx="1392242" cy="1244674"/>
          </a:xfrm>
          <a:prstGeom prst="straightConnector1">
            <a:avLst/>
          </a:prstGeom>
          <a:noFill/>
          <a:ln w="19050" cap="flat" cmpd="sng" algn="ctr">
            <a:solidFill>
              <a:srgbClr val="E28189"/>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 name="直接箭头连接符 28"/>
          <p:cNvCxnSpPr>
            <a:stCxn id="186" idx="0"/>
            <a:endCxn id="258" idx="3"/>
          </p:cNvCxnSpPr>
          <p:nvPr/>
        </p:nvCxnSpPr>
        <p:spPr bwMode="gray">
          <a:xfrm flipH="1" flipV="1">
            <a:off x="7177281" y="3398311"/>
            <a:ext cx="2568096" cy="1505991"/>
          </a:xfrm>
          <a:prstGeom prst="straightConnector1">
            <a:avLst/>
          </a:prstGeom>
          <a:noFill/>
          <a:ln w="19050" cap="flat" cmpd="sng" algn="ctr">
            <a:solidFill>
              <a:srgbClr val="E28189"/>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5" name="图片 184">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564" y="5334671"/>
            <a:ext cx="540000" cy="442800"/>
          </a:xfrm>
          <a:prstGeom prst="rect">
            <a:avLst/>
          </a:prstGeom>
        </p:spPr>
      </p:pic>
      <p:pic>
        <p:nvPicPr>
          <p:cNvPr id="259" name="图片 258">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418248" y="3365062"/>
            <a:ext cx="207170" cy="169879"/>
          </a:xfrm>
          <a:prstGeom prst="rect">
            <a:avLst/>
          </a:prstGeom>
        </p:spPr>
      </p:pic>
      <p:cxnSp>
        <p:nvCxnSpPr>
          <p:cNvPr id="229" name="直接连接符 228"/>
          <p:cNvCxnSpPr>
            <a:stCxn id="179" idx="3"/>
            <a:endCxn id="181" idx="1"/>
          </p:cNvCxnSpPr>
          <p:nvPr/>
        </p:nvCxnSpPr>
        <p:spPr bwMode="gray">
          <a:xfrm flipV="1">
            <a:off x="2158478" y="4583284"/>
            <a:ext cx="1470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stCxn id="179" idx="3"/>
            <a:endCxn id="182" idx="1"/>
          </p:cNvCxnSpPr>
          <p:nvPr/>
        </p:nvCxnSpPr>
        <p:spPr bwMode="gray">
          <a:xfrm>
            <a:off x="2158478" y="5125702"/>
            <a:ext cx="1470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181" idx="3"/>
            <a:endCxn id="184" idx="1"/>
          </p:cNvCxnSpPr>
          <p:nvPr/>
        </p:nvCxnSpPr>
        <p:spPr bwMode="gray">
          <a:xfrm>
            <a:off x="4169291" y="4583284"/>
            <a:ext cx="32952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a:stCxn id="182" idx="3"/>
            <a:endCxn id="185" idx="1"/>
          </p:cNvCxnSpPr>
          <p:nvPr/>
        </p:nvCxnSpPr>
        <p:spPr bwMode="gray">
          <a:xfrm>
            <a:off x="4169291" y="5556071"/>
            <a:ext cx="32952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184" idx="3"/>
            <a:endCxn id="186" idx="1"/>
          </p:cNvCxnSpPr>
          <p:nvPr/>
        </p:nvCxnSpPr>
        <p:spPr bwMode="gray">
          <a:xfrm>
            <a:off x="8004564" y="4583284"/>
            <a:ext cx="1470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185" idx="3"/>
            <a:endCxn id="186" idx="1"/>
          </p:cNvCxnSpPr>
          <p:nvPr/>
        </p:nvCxnSpPr>
        <p:spPr bwMode="gray">
          <a:xfrm flipV="1">
            <a:off x="8004564" y="5125702"/>
            <a:ext cx="1470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5" name="文本框 234"/>
          <p:cNvSpPr txBox="1"/>
          <p:nvPr/>
        </p:nvSpPr>
        <p:spPr bwMode="gray">
          <a:xfrm>
            <a:off x="3007794" y="5453641"/>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36" name="文本框 235"/>
          <p:cNvSpPr txBox="1"/>
          <p:nvPr/>
        </p:nvSpPr>
        <p:spPr bwMode="gray">
          <a:xfrm>
            <a:off x="3551735" y="4802374"/>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37" name="文本框 236"/>
          <p:cNvSpPr txBox="1"/>
          <p:nvPr/>
        </p:nvSpPr>
        <p:spPr bwMode="gray">
          <a:xfrm>
            <a:off x="6967858" y="551266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38" name="文本框 237"/>
          <p:cNvSpPr txBox="1"/>
          <p:nvPr/>
        </p:nvSpPr>
        <p:spPr bwMode="gray">
          <a:xfrm>
            <a:off x="7464564" y="4802374"/>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39" name="文本框 238"/>
          <p:cNvSpPr txBox="1"/>
          <p:nvPr/>
        </p:nvSpPr>
        <p:spPr bwMode="gray">
          <a:xfrm>
            <a:off x="9400885" y="535857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40" name="文本框 239"/>
          <p:cNvSpPr txBox="1"/>
          <p:nvPr/>
        </p:nvSpPr>
        <p:spPr bwMode="gray">
          <a:xfrm>
            <a:off x="1540922" y="5358579"/>
            <a:ext cx="69511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1" name="任意多边形 240"/>
          <p:cNvSpPr/>
          <p:nvPr/>
        </p:nvSpPr>
        <p:spPr bwMode="gray">
          <a:xfrm>
            <a:off x="970500" y="4430385"/>
            <a:ext cx="9618562" cy="629597"/>
          </a:xfrm>
          <a:custGeom>
            <a:avLst/>
            <a:gdLst>
              <a:gd name="connsiteX0" fmla="*/ 0 w 8750461"/>
              <a:gd name="connsiteY0" fmla="*/ 0 h 34724"/>
              <a:gd name="connsiteX1" fmla="*/ 2280212 w 8750461"/>
              <a:gd name="connsiteY1" fmla="*/ 0 h 34724"/>
              <a:gd name="connsiteX2" fmla="*/ 6690167 w 8750461"/>
              <a:gd name="connsiteY2" fmla="*/ 23149 h 34724"/>
              <a:gd name="connsiteX3" fmla="*/ 8750461 w 8750461"/>
              <a:gd name="connsiteY3" fmla="*/ 34724 h 34724"/>
              <a:gd name="connsiteX0" fmla="*/ 0 w 8750461"/>
              <a:gd name="connsiteY0" fmla="*/ 567160 h 637154"/>
              <a:gd name="connsiteX1" fmla="*/ 2222339 w 8750461"/>
              <a:gd name="connsiteY1" fmla="*/ 0 h 637154"/>
              <a:gd name="connsiteX2" fmla="*/ 6690167 w 8750461"/>
              <a:gd name="connsiteY2" fmla="*/ 590309 h 637154"/>
              <a:gd name="connsiteX3" fmla="*/ 8750461 w 8750461"/>
              <a:gd name="connsiteY3" fmla="*/ 601884 h 637154"/>
              <a:gd name="connsiteX0" fmla="*/ 0 w 8750461"/>
              <a:gd name="connsiteY0" fmla="*/ 859764 h 929758"/>
              <a:gd name="connsiteX1" fmla="*/ 2222339 w 8750461"/>
              <a:gd name="connsiteY1" fmla="*/ 292604 h 929758"/>
              <a:gd name="connsiteX2" fmla="*/ 6690167 w 8750461"/>
              <a:gd name="connsiteY2" fmla="*/ 882913 h 929758"/>
              <a:gd name="connsiteX3" fmla="*/ 8750461 w 8750461"/>
              <a:gd name="connsiteY3" fmla="*/ 894488 h 929758"/>
              <a:gd name="connsiteX0" fmla="*/ 0 w 8750461"/>
              <a:gd name="connsiteY0" fmla="*/ 900693 h 1158212"/>
              <a:gd name="connsiteX1" fmla="*/ 2222339 w 8750461"/>
              <a:gd name="connsiteY1" fmla="*/ 333533 h 1158212"/>
              <a:gd name="connsiteX2" fmla="*/ 6690167 w 8750461"/>
              <a:gd name="connsiteY2" fmla="*/ 923842 h 1158212"/>
              <a:gd name="connsiteX3" fmla="*/ 8750461 w 8750461"/>
              <a:gd name="connsiteY3" fmla="*/ 935417 h 1158212"/>
              <a:gd name="connsiteX0" fmla="*/ 0 w 8750461"/>
              <a:gd name="connsiteY0" fmla="*/ 524923 h 566036"/>
              <a:gd name="connsiteX1" fmla="*/ 2291787 w 8750461"/>
              <a:gd name="connsiteY1" fmla="*/ 351302 h 566036"/>
              <a:gd name="connsiteX2" fmla="*/ 6690167 w 8750461"/>
              <a:gd name="connsiteY2" fmla="*/ 548072 h 566036"/>
              <a:gd name="connsiteX3" fmla="*/ 8750461 w 8750461"/>
              <a:gd name="connsiteY3" fmla="*/ 559647 h 566036"/>
              <a:gd name="connsiteX0" fmla="*/ 0 w 8750461"/>
              <a:gd name="connsiteY0" fmla="*/ 577172 h 750314"/>
              <a:gd name="connsiteX1" fmla="*/ 2291787 w 8750461"/>
              <a:gd name="connsiteY1" fmla="*/ 403551 h 750314"/>
              <a:gd name="connsiteX2" fmla="*/ 6690167 w 8750461"/>
              <a:gd name="connsiteY2" fmla="*/ 600321 h 750314"/>
              <a:gd name="connsiteX3" fmla="*/ 8750461 w 8750461"/>
              <a:gd name="connsiteY3" fmla="*/ 611896 h 750314"/>
              <a:gd name="connsiteX0" fmla="*/ 0 w 8738886"/>
              <a:gd name="connsiteY0" fmla="*/ 527788 h 655110"/>
              <a:gd name="connsiteX1" fmla="*/ 2291787 w 8738886"/>
              <a:gd name="connsiteY1" fmla="*/ 354167 h 655110"/>
              <a:gd name="connsiteX2" fmla="*/ 6690167 w 8738886"/>
              <a:gd name="connsiteY2" fmla="*/ 550937 h 655110"/>
              <a:gd name="connsiteX3" fmla="*/ 8738886 w 8738886"/>
              <a:gd name="connsiteY3" fmla="*/ 655110 h 655110"/>
              <a:gd name="connsiteX0" fmla="*/ 0 w 8681012"/>
              <a:gd name="connsiteY0" fmla="*/ 337824 h 337824"/>
              <a:gd name="connsiteX1" fmla="*/ 2233913 w 8681012"/>
              <a:gd name="connsiteY1" fmla="*/ 2157 h 337824"/>
              <a:gd name="connsiteX2" fmla="*/ 6632293 w 8681012"/>
              <a:gd name="connsiteY2" fmla="*/ 198927 h 337824"/>
              <a:gd name="connsiteX3" fmla="*/ 8681012 w 8681012"/>
              <a:gd name="connsiteY3" fmla="*/ 303100 h 337824"/>
              <a:gd name="connsiteX0" fmla="*/ 0 w 8692587"/>
              <a:gd name="connsiteY0" fmla="*/ 373591 h 373591"/>
              <a:gd name="connsiteX1" fmla="*/ 2245488 w 8692587"/>
              <a:gd name="connsiteY1" fmla="*/ 3199 h 373591"/>
              <a:gd name="connsiteX2" fmla="*/ 6643868 w 8692587"/>
              <a:gd name="connsiteY2" fmla="*/ 199969 h 373591"/>
              <a:gd name="connsiteX3" fmla="*/ 8692587 w 8692587"/>
              <a:gd name="connsiteY3" fmla="*/ 304142 h 373591"/>
              <a:gd name="connsiteX0" fmla="*/ 0 w 8692587"/>
              <a:gd name="connsiteY0" fmla="*/ 383360 h 383360"/>
              <a:gd name="connsiteX1" fmla="*/ 2245488 w 8692587"/>
              <a:gd name="connsiteY1" fmla="*/ 12968 h 383360"/>
              <a:gd name="connsiteX2" fmla="*/ 6655442 w 8692587"/>
              <a:gd name="connsiteY2" fmla="*/ 105566 h 383360"/>
              <a:gd name="connsiteX3" fmla="*/ 8692587 w 8692587"/>
              <a:gd name="connsiteY3" fmla="*/ 313911 h 383360"/>
              <a:gd name="connsiteX0" fmla="*/ 0 w 8692587"/>
              <a:gd name="connsiteY0" fmla="*/ 406735 h 406735"/>
              <a:gd name="connsiteX1" fmla="*/ 2245488 w 8692587"/>
              <a:gd name="connsiteY1" fmla="*/ 36343 h 406735"/>
              <a:gd name="connsiteX2" fmla="*/ 6724890 w 8692587"/>
              <a:gd name="connsiteY2" fmla="*/ 47919 h 406735"/>
              <a:gd name="connsiteX3" fmla="*/ 8692587 w 8692587"/>
              <a:gd name="connsiteY3" fmla="*/ 337286 h 406735"/>
              <a:gd name="connsiteX0" fmla="*/ 0 w 8692587"/>
              <a:gd name="connsiteY0" fmla="*/ 491923 h 491923"/>
              <a:gd name="connsiteX1" fmla="*/ 2245488 w 8692587"/>
              <a:gd name="connsiteY1" fmla="*/ 121531 h 491923"/>
              <a:gd name="connsiteX2" fmla="*/ 6724890 w 8692587"/>
              <a:gd name="connsiteY2" fmla="*/ 133107 h 491923"/>
              <a:gd name="connsiteX3" fmla="*/ 8692587 w 8692587"/>
              <a:gd name="connsiteY3" fmla="*/ 422474 h 491923"/>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Lst>
            <a:ahLst/>
            <a:cxnLst>
              <a:cxn ang="0">
                <a:pos x="connsiteX0" y="connsiteY0"/>
              </a:cxn>
              <a:cxn ang="0">
                <a:pos x="connsiteX1" y="connsiteY1"/>
              </a:cxn>
              <a:cxn ang="0">
                <a:pos x="connsiteX2" y="connsiteY2"/>
              </a:cxn>
              <a:cxn ang="0">
                <a:pos x="connsiteX3" y="connsiteY3"/>
              </a:cxn>
            </a:cxnLst>
            <a:rect l="l" t="t" r="r" b="b"/>
            <a:pathLst>
              <a:path w="8692587" h="581455">
                <a:moveTo>
                  <a:pt x="0" y="539850"/>
                </a:moveTo>
                <a:cubicBezTo>
                  <a:pt x="752355" y="698038"/>
                  <a:pt x="1194121" y="368157"/>
                  <a:pt x="2245488" y="169458"/>
                </a:cubicBezTo>
                <a:cubicBezTo>
                  <a:pt x="3348374" y="-38978"/>
                  <a:pt x="5823993" y="-77468"/>
                  <a:pt x="6724890" y="181034"/>
                </a:cubicBezTo>
                <a:cubicBezTo>
                  <a:pt x="7758854" y="477718"/>
                  <a:pt x="8098419" y="686462"/>
                  <a:pt x="8692587" y="470401"/>
                </a:cubicBezTo>
              </a:path>
            </a:pathLst>
          </a:custGeom>
          <a:noFill/>
          <a:ln w="38100">
            <a:solidFill>
              <a:srgbClr val="FCC8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p:nvPr/>
        </p:nvSpPr>
        <p:spPr bwMode="gray">
          <a:xfrm>
            <a:off x="667269" y="480397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3" name="文本框 242"/>
          <p:cNvSpPr txBox="1"/>
          <p:nvPr/>
        </p:nvSpPr>
        <p:spPr bwMode="gray">
          <a:xfrm rot="20398567">
            <a:off x="1896089" y="481446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4" name="文本框 243"/>
          <p:cNvSpPr txBox="1"/>
          <p:nvPr/>
        </p:nvSpPr>
        <p:spPr bwMode="gray">
          <a:xfrm rot="20398567">
            <a:off x="2700571" y="4721698"/>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5" name="文本框 244"/>
          <p:cNvSpPr txBox="1"/>
          <p:nvPr/>
        </p:nvSpPr>
        <p:spPr bwMode="gray">
          <a:xfrm>
            <a:off x="3952494" y="455084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6" name="文本框 245"/>
          <p:cNvSpPr txBox="1"/>
          <p:nvPr/>
        </p:nvSpPr>
        <p:spPr bwMode="gray">
          <a:xfrm>
            <a:off x="6471198" y="4550849"/>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7" name="文本框 246"/>
          <p:cNvSpPr txBox="1"/>
          <p:nvPr/>
        </p:nvSpPr>
        <p:spPr bwMode="gray">
          <a:xfrm rot="1250704">
            <a:off x="7758340" y="4663874"/>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48" name="文本框 247"/>
          <p:cNvSpPr txBox="1"/>
          <p:nvPr/>
        </p:nvSpPr>
        <p:spPr bwMode="gray">
          <a:xfrm rot="1250704">
            <a:off x="8480025" y="4907695"/>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1/0/0</a:t>
            </a:r>
          </a:p>
        </p:txBody>
      </p:sp>
      <p:sp>
        <p:nvSpPr>
          <p:cNvPr id="249" name="文本框 248"/>
          <p:cNvSpPr txBox="1"/>
          <p:nvPr/>
        </p:nvSpPr>
        <p:spPr bwMode="gray">
          <a:xfrm>
            <a:off x="9766471" y="4758725"/>
            <a:ext cx="114193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1/0/2</a:t>
            </a:r>
          </a:p>
        </p:txBody>
      </p:sp>
      <p:sp>
        <p:nvSpPr>
          <p:cNvPr id="250" name="文本框 249"/>
          <p:cNvSpPr txBox="1"/>
          <p:nvPr/>
        </p:nvSpPr>
        <p:spPr bwMode="gray">
          <a:xfrm>
            <a:off x="817118" y="53471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TTL=255</a:t>
            </a:r>
          </a:p>
        </p:txBody>
      </p:sp>
      <p:sp>
        <p:nvSpPr>
          <p:cNvPr id="251" name="文本框 250"/>
          <p:cNvSpPr txBox="1"/>
          <p:nvPr/>
        </p:nvSpPr>
        <p:spPr bwMode="gray">
          <a:xfrm>
            <a:off x="3493260" y="49872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TTL=254</a:t>
            </a:r>
          </a:p>
        </p:txBody>
      </p:sp>
      <p:sp>
        <p:nvSpPr>
          <p:cNvPr id="252" name="文本框 251"/>
          <p:cNvSpPr txBox="1"/>
          <p:nvPr/>
        </p:nvSpPr>
        <p:spPr bwMode="gray">
          <a:xfrm>
            <a:off x="7201011" y="4987202"/>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TTL=253</a:t>
            </a:r>
          </a:p>
        </p:txBody>
      </p:sp>
      <p:sp>
        <p:nvSpPr>
          <p:cNvPr id="253" name="文本框 252"/>
          <p:cNvSpPr txBox="1"/>
          <p:nvPr/>
        </p:nvSpPr>
        <p:spPr bwMode="gray">
          <a:xfrm>
            <a:off x="9802895" y="5344153"/>
            <a:ext cx="939584" cy="276999"/>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TTL=252</a:t>
            </a:r>
          </a:p>
        </p:txBody>
      </p:sp>
      <p:sp>
        <p:nvSpPr>
          <p:cNvPr id="258" name="圆角矩形 29"/>
          <p:cNvSpPr/>
          <p:nvPr>
            <p:custDataLst>
              <p:tags r:id="rId1"/>
            </p:custDataLst>
          </p:nvPr>
        </p:nvSpPr>
        <p:spPr bwMode="gray">
          <a:xfrm>
            <a:off x="5662474" y="3238921"/>
            <a:ext cx="1514807"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4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 NCE-IP</a:t>
            </a:r>
          </a:p>
        </p:txBody>
      </p:sp>
      <p:pic>
        <p:nvPicPr>
          <p:cNvPr id="260" name="图片 259">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0158135" y="3365062"/>
            <a:ext cx="207170" cy="169879"/>
          </a:xfrm>
          <a:prstGeom prst="rect">
            <a:avLst/>
          </a:prstGeom>
        </p:spPr>
      </p:pic>
      <p:pic>
        <p:nvPicPr>
          <p:cNvPr id="262" name="图片 261">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84017" y="3562991"/>
            <a:ext cx="207170" cy="169879"/>
          </a:xfrm>
          <a:prstGeom prst="rect">
            <a:avLst/>
          </a:prstGeom>
        </p:spPr>
      </p:pic>
      <p:pic>
        <p:nvPicPr>
          <p:cNvPr id="263" name="图片 262">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693655" y="3562991"/>
            <a:ext cx="207170" cy="169879"/>
          </a:xfrm>
          <a:prstGeom prst="rect">
            <a:avLst/>
          </a:prstGeom>
        </p:spPr>
      </p:pic>
      <p:cxnSp>
        <p:nvCxnSpPr>
          <p:cNvPr id="35" name="直接连接符 34"/>
          <p:cNvCxnSpPr>
            <a:stCxn id="258" idx="3"/>
            <a:endCxn id="73" idx="1"/>
          </p:cNvCxnSpPr>
          <p:nvPr/>
        </p:nvCxnSpPr>
        <p:spPr bwMode="gray">
          <a:xfrm>
            <a:off x="7177281" y="3398311"/>
            <a:ext cx="1176280" cy="21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V="1">
            <a:off x="8625418" y="3185133"/>
            <a:ext cx="258599" cy="215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a:endCxn id="262" idx="1"/>
          </p:cNvCxnSpPr>
          <p:nvPr/>
        </p:nvCxnSpPr>
        <p:spPr bwMode="gray">
          <a:xfrm>
            <a:off x="8625418" y="3447354"/>
            <a:ext cx="258599" cy="200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stCxn id="261" idx="3"/>
            <a:endCxn id="264" idx="1"/>
          </p:cNvCxnSpPr>
          <p:nvPr/>
        </p:nvCxnSpPr>
        <p:spPr bwMode="gray">
          <a:xfrm>
            <a:off x="9091187" y="3206133"/>
            <a:ext cx="6024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a:stCxn id="262" idx="3"/>
            <a:endCxn id="263" idx="1"/>
          </p:cNvCxnSpPr>
          <p:nvPr/>
        </p:nvCxnSpPr>
        <p:spPr bwMode="gray">
          <a:xfrm>
            <a:off x="9091187" y="3647931"/>
            <a:ext cx="6024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stCxn id="264" idx="3"/>
            <a:endCxn id="260" idx="1"/>
          </p:cNvCxnSpPr>
          <p:nvPr/>
        </p:nvCxnSpPr>
        <p:spPr bwMode="gray">
          <a:xfrm>
            <a:off x="9900825" y="3206133"/>
            <a:ext cx="257310" cy="2438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263" idx="3"/>
            <a:endCxn id="260" idx="1"/>
          </p:cNvCxnSpPr>
          <p:nvPr/>
        </p:nvCxnSpPr>
        <p:spPr bwMode="gray">
          <a:xfrm flipV="1">
            <a:off x="9900825" y="3450002"/>
            <a:ext cx="257310" cy="1979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stCxn id="261" idx="3"/>
            <a:endCxn id="263" idx="1"/>
          </p:cNvCxnSpPr>
          <p:nvPr/>
        </p:nvCxnSpPr>
        <p:spPr bwMode="gray">
          <a:xfrm>
            <a:off x="9091187" y="3206133"/>
            <a:ext cx="602468" cy="441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62" idx="3"/>
            <a:endCxn id="264" idx="1"/>
          </p:cNvCxnSpPr>
          <p:nvPr/>
        </p:nvCxnSpPr>
        <p:spPr bwMode="gray">
          <a:xfrm flipV="1">
            <a:off x="9091187" y="3206133"/>
            <a:ext cx="602468" cy="4417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a:stCxn id="236" idx="0"/>
            <a:endCxn id="185" idx="1"/>
          </p:cNvCxnSpPr>
          <p:nvPr/>
        </p:nvCxnSpPr>
        <p:spPr bwMode="gray">
          <a:xfrm>
            <a:off x="3899291" y="4802374"/>
            <a:ext cx="3565273" cy="753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a:stCxn id="182" idx="3"/>
            <a:endCxn id="184" idx="2"/>
          </p:cNvCxnSpPr>
          <p:nvPr/>
        </p:nvCxnSpPr>
        <p:spPr bwMode="gray">
          <a:xfrm flipV="1">
            <a:off x="4169291" y="4804684"/>
            <a:ext cx="3565273" cy="751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0" name="任意多边形 279"/>
          <p:cNvSpPr/>
          <p:nvPr/>
        </p:nvSpPr>
        <p:spPr bwMode="gray">
          <a:xfrm>
            <a:off x="8398157" y="3184049"/>
            <a:ext cx="1922515" cy="125841"/>
          </a:xfrm>
          <a:custGeom>
            <a:avLst/>
            <a:gdLst>
              <a:gd name="connsiteX0" fmla="*/ 0 w 8750461"/>
              <a:gd name="connsiteY0" fmla="*/ 0 h 34724"/>
              <a:gd name="connsiteX1" fmla="*/ 2280212 w 8750461"/>
              <a:gd name="connsiteY1" fmla="*/ 0 h 34724"/>
              <a:gd name="connsiteX2" fmla="*/ 6690167 w 8750461"/>
              <a:gd name="connsiteY2" fmla="*/ 23149 h 34724"/>
              <a:gd name="connsiteX3" fmla="*/ 8750461 w 8750461"/>
              <a:gd name="connsiteY3" fmla="*/ 34724 h 34724"/>
              <a:gd name="connsiteX0" fmla="*/ 0 w 8750461"/>
              <a:gd name="connsiteY0" fmla="*/ 567160 h 637154"/>
              <a:gd name="connsiteX1" fmla="*/ 2222339 w 8750461"/>
              <a:gd name="connsiteY1" fmla="*/ 0 h 637154"/>
              <a:gd name="connsiteX2" fmla="*/ 6690167 w 8750461"/>
              <a:gd name="connsiteY2" fmla="*/ 590309 h 637154"/>
              <a:gd name="connsiteX3" fmla="*/ 8750461 w 8750461"/>
              <a:gd name="connsiteY3" fmla="*/ 601884 h 637154"/>
              <a:gd name="connsiteX0" fmla="*/ 0 w 8750461"/>
              <a:gd name="connsiteY0" fmla="*/ 859764 h 929758"/>
              <a:gd name="connsiteX1" fmla="*/ 2222339 w 8750461"/>
              <a:gd name="connsiteY1" fmla="*/ 292604 h 929758"/>
              <a:gd name="connsiteX2" fmla="*/ 6690167 w 8750461"/>
              <a:gd name="connsiteY2" fmla="*/ 882913 h 929758"/>
              <a:gd name="connsiteX3" fmla="*/ 8750461 w 8750461"/>
              <a:gd name="connsiteY3" fmla="*/ 894488 h 929758"/>
              <a:gd name="connsiteX0" fmla="*/ 0 w 8750461"/>
              <a:gd name="connsiteY0" fmla="*/ 900693 h 1158212"/>
              <a:gd name="connsiteX1" fmla="*/ 2222339 w 8750461"/>
              <a:gd name="connsiteY1" fmla="*/ 333533 h 1158212"/>
              <a:gd name="connsiteX2" fmla="*/ 6690167 w 8750461"/>
              <a:gd name="connsiteY2" fmla="*/ 923842 h 1158212"/>
              <a:gd name="connsiteX3" fmla="*/ 8750461 w 8750461"/>
              <a:gd name="connsiteY3" fmla="*/ 935417 h 1158212"/>
              <a:gd name="connsiteX0" fmla="*/ 0 w 8750461"/>
              <a:gd name="connsiteY0" fmla="*/ 524923 h 566036"/>
              <a:gd name="connsiteX1" fmla="*/ 2291787 w 8750461"/>
              <a:gd name="connsiteY1" fmla="*/ 351302 h 566036"/>
              <a:gd name="connsiteX2" fmla="*/ 6690167 w 8750461"/>
              <a:gd name="connsiteY2" fmla="*/ 548072 h 566036"/>
              <a:gd name="connsiteX3" fmla="*/ 8750461 w 8750461"/>
              <a:gd name="connsiteY3" fmla="*/ 559647 h 566036"/>
              <a:gd name="connsiteX0" fmla="*/ 0 w 8750461"/>
              <a:gd name="connsiteY0" fmla="*/ 577172 h 750314"/>
              <a:gd name="connsiteX1" fmla="*/ 2291787 w 8750461"/>
              <a:gd name="connsiteY1" fmla="*/ 403551 h 750314"/>
              <a:gd name="connsiteX2" fmla="*/ 6690167 w 8750461"/>
              <a:gd name="connsiteY2" fmla="*/ 600321 h 750314"/>
              <a:gd name="connsiteX3" fmla="*/ 8750461 w 8750461"/>
              <a:gd name="connsiteY3" fmla="*/ 611896 h 750314"/>
              <a:gd name="connsiteX0" fmla="*/ 0 w 8738886"/>
              <a:gd name="connsiteY0" fmla="*/ 527788 h 655110"/>
              <a:gd name="connsiteX1" fmla="*/ 2291787 w 8738886"/>
              <a:gd name="connsiteY1" fmla="*/ 354167 h 655110"/>
              <a:gd name="connsiteX2" fmla="*/ 6690167 w 8738886"/>
              <a:gd name="connsiteY2" fmla="*/ 550937 h 655110"/>
              <a:gd name="connsiteX3" fmla="*/ 8738886 w 8738886"/>
              <a:gd name="connsiteY3" fmla="*/ 655110 h 655110"/>
              <a:gd name="connsiteX0" fmla="*/ 0 w 8681012"/>
              <a:gd name="connsiteY0" fmla="*/ 337824 h 337824"/>
              <a:gd name="connsiteX1" fmla="*/ 2233913 w 8681012"/>
              <a:gd name="connsiteY1" fmla="*/ 2157 h 337824"/>
              <a:gd name="connsiteX2" fmla="*/ 6632293 w 8681012"/>
              <a:gd name="connsiteY2" fmla="*/ 198927 h 337824"/>
              <a:gd name="connsiteX3" fmla="*/ 8681012 w 8681012"/>
              <a:gd name="connsiteY3" fmla="*/ 303100 h 337824"/>
              <a:gd name="connsiteX0" fmla="*/ 0 w 8692587"/>
              <a:gd name="connsiteY0" fmla="*/ 373591 h 373591"/>
              <a:gd name="connsiteX1" fmla="*/ 2245488 w 8692587"/>
              <a:gd name="connsiteY1" fmla="*/ 3199 h 373591"/>
              <a:gd name="connsiteX2" fmla="*/ 6643868 w 8692587"/>
              <a:gd name="connsiteY2" fmla="*/ 199969 h 373591"/>
              <a:gd name="connsiteX3" fmla="*/ 8692587 w 8692587"/>
              <a:gd name="connsiteY3" fmla="*/ 304142 h 373591"/>
              <a:gd name="connsiteX0" fmla="*/ 0 w 8692587"/>
              <a:gd name="connsiteY0" fmla="*/ 383360 h 383360"/>
              <a:gd name="connsiteX1" fmla="*/ 2245488 w 8692587"/>
              <a:gd name="connsiteY1" fmla="*/ 12968 h 383360"/>
              <a:gd name="connsiteX2" fmla="*/ 6655442 w 8692587"/>
              <a:gd name="connsiteY2" fmla="*/ 105566 h 383360"/>
              <a:gd name="connsiteX3" fmla="*/ 8692587 w 8692587"/>
              <a:gd name="connsiteY3" fmla="*/ 313911 h 383360"/>
              <a:gd name="connsiteX0" fmla="*/ 0 w 8692587"/>
              <a:gd name="connsiteY0" fmla="*/ 406735 h 406735"/>
              <a:gd name="connsiteX1" fmla="*/ 2245488 w 8692587"/>
              <a:gd name="connsiteY1" fmla="*/ 36343 h 406735"/>
              <a:gd name="connsiteX2" fmla="*/ 6724890 w 8692587"/>
              <a:gd name="connsiteY2" fmla="*/ 47919 h 406735"/>
              <a:gd name="connsiteX3" fmla="*/ 8692587 w 8692587"/>
              <a:gd name="connsiteY3" fmla="*/ 337286 h 406735"/>
              <a:gd name="connsiteX0" fmla="*/ 0 w 8692587"/>
              <a:gd name="connsiteY0" fmla="*/ 491923 h 491923"/>
              <a:gd name="connsiteX1" fmla="*/ 2245488 w 8692587"/>
              <a:gd name="connsiteY1" fmla="*/ 121531 h 491923"/>
              <a:gd name="connsiteX2" fmla="*/ 6724890 w 8692587"/>
              <a:gd name="connsiteY2" fmla="*/ 133107 h 491923"/>
              <a:gd name="connsiteX3" fmla="*/ 8692587 w 8692587"/>
              <a:gd name="connsiteY3" fmla="*/ 422474 h 491923"/>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39850"/>
              <a:gd name="connsiteX1" fmla="*/ 2245488 w 8692587"/>
              <a:gd name="connsiteY1" fmla="*/ 169458 h 539850"/>
              <a:gd name="connsiteX2" fmla="*/ 6724890 w 8692587"/>
              <a:gd name="connsiteY2" fmla="*/ 181034 h 539850"/>
              <a:gd name="connsiteX3" fmla="*/ 8692587 w 8692587"/>
              <a:gd name="connsiteY3" fmla="*/ 470401 h 539850"/>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 name="connsiteX0" fmla="*/ 0 w 8692587"/>
              <a:gd name="connsiteY0" fmla="*/ 539850 h 581455"/>
              <a:gd name="connsiteX1" fmla="*/ 2245488 w 8692587"/>
              <a:gd name="connsiteY1" fmla="*/ 169458 h 581455"/>
              <a:gd name="connsiteX2" fmla="*/ 6724890 w 8692587"/>
              <a:gd name="connsiteY2" fmla="*/ 181034 h 581455"/>
              <a:gd name="connsiteX3" fmla="*/ 8692587 w 8692587"/>
              <a:gd name="connsiteY3" fmla="*/ 470401 h 581455"/>
            </a:gdLst>
            <a:ahLst/>
            <a:cxnLst>
              <a:cxn ang="0">
                <a:pos x="connsiteX0" y="connsiteY0"/>
              </a:cxn>
              <a:cxn ang="0">
                <a:pos x="connsiteX1" y="connsiteY1"/>
              </a:cxn>
              <a:cxn ang="0">
                <a:pos x="connsiteX2" y="connsiteY2"/>
              </a:cxn>
              <a:cxn ang="0">
                <a:pos x="connsiteX3" y="connsiteY3"/>
              </a:cxn>
            </a:cxnLst>
            <a:rect l="l" t="t" r="r" b="b"/>
            <a:pathLst>
              <a:path w="8692587" h="581455">
                <a:moveTo>
                  <a:pt x="0" y="539850"/>
                </a:moveTo>
                <a:cubicBezTo>
                  <a:pt x="752355" y="698038"/>
                  <a:pt x="1194121" y="368157"/>
                  <a:pt x="2245488" y="169458"/>
                </a:cubicBezTo>
                <a:cubicBezTo>
                  <a:pt x="3348374" y="-38978"/>
                  <a:pt x="5823993" y="-77468"/>
                  <a:pt x="6724890" y="181034"/>
                </a:cubicBezTo>
                <a:cubicBezTo>
                  <a:pt x="7758854" y="477718"/>
                  <a:pt x="8098419" y="686462"/>
                  <a:pt x="8692587" y="470401"/>
                </a:cubicBezTo>
              </a:path>
            </a:pathLst>
          </a:custGeom>
          <a:noFill/>
          <a:ln w="38100">
            <a:solidFill>
              <a:srgbClr val="FCC8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9" name="图片 178">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618478" y="4904302"/>
            <a:ext cx="540000" cy="442800"/>
          </a:xfrm>
          <a:prstGeom prst="rect">
            <a:avLst/>
          </a:prstGeom>
        </p:spPr>
      </p:pic>
      <p:grpSp>
        <p:nvGrpSpPr>
          <p:cNvPr id="180" name="组合 179"/>
          <p:cNvGrpSpPr/>
          <p:nvPr/>
        </p:nvGrpSpPr>
        <p:grpSpPr bwMode="gray">
          <a:xfrm>
            <a:off x="3629291" y="4361884"/>
            <a:ext cx="540000" cy="1415587"/>
            <a:chOff x="2578417" y="3344410"/>
            <a:chExt cx="540000" cy="1415587"/>
          </a:xfrm>
        </p:grpSpPr>
        <p:pic>
          <p:nvPicPr>
            <p:cNvPr id="181" name="图片 180">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78417" y="3344410"/>
              <a:ext cx="540000" cy="442800"/>
            </a:xfrm>
            <a:prstGeom prst="rect">
              <a:avLst/>
            </a:prstGeom>
          </p:spPr>
        </p:pic>
        <p:pic>
          <p:nvPicPr>
            <p:cNvPr id="182" name="图片 181">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78417" y="4317197"/>
              <a:ext cx="540000" cy="442800"/>
            </a:xfrm>
            <a:prstGeom prst="rect">
              <a:avLst/>
            </a:prstGeom>
          </p:spPr>
        </p:pic>
      </p:grpSp>
      <p:pic>
        <p:nvPicPr>
          <p:cNvPr id="184" name="图片 183">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564" y="4361884"/>
            <a:ext cx="540000" cy="442800"/>
          </a:xfrm>
          <a:prstGeom prst="rect">
            <a:avLst/>
          </a:prstGeom>
        </p:spPr>
      </p:pic>
      <p:pic>
        <p:nvPicPr>
          <p:cNvPr id="186" name="图片 185">
            <a:extLst>
              <a:ext uri="{FF2B5EF4-FFF2-40B4-BE49-F238E27FC236}">
                <a16:creationId xmlns="" xmlns:a16="http://schemas.microsoft.com/office/drawing/2014/main" id="{A22C7BA6-F0FE-4732-908F-CC73D6C144B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475377" y="4904302"/>
            <a:ext cx="540000" cy="442800"/>
          </a:xfrm>
          <a:prstGeom prst="rect">
            <a:avLst/>
          </a:prstGeom>
        </p:spPr>
      </p:pic>
      <p:pic>
        <p:nvPicPr>
          <p:cNvPr id="261" name="图片 260">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884017" y="3121193"/>
            <a:ext cx="207170" cy="169879"/>
          </a:xfrm>
          <a:prstGeom prst="rect">
            <a:avLst/>
          </a:prstGeom>
        </p:spPr>
      </p:pic>
      <p:pic>
        <p:nvPicPr>
          <p:cNvPr id="264" name="图片 263">
            <a:extLst>
              <a:ext uri="{FF2B5EF4-FFF2-40B4-BE49-F238E27FC236}">
                <a16:creationId xmlns="" xmlns:a16="http://schemas.microsoft.com/office/drawing/2014/main" id="{A22C7BA6-F0FE-4732-908F-CC73D6C144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9693655" y="3121193"/>
            <a:ext cx="207170" cy="169879"/>
          </a:xfrm>
          <a:prstGeom prst="rect">
            <a:avLst/>
          </a:prstGeom>
        </p:spPr>
      </p:pic>
    </p:spTree>
    <p:extLst>
      <p:ext uri="{BB962C8B-B14F-4D97-AF65-F5344CB8AC3E}">
        <p14:creationId xmlns:p14="http://schemas.microsoft.com/office/powerpoint/2010/main" val="91029921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51"/>
          <p:cNvSpPr>
            <a:spLocks noGrp="1"/>
          </p:cNvSpPr>
          <p:nvPr>
            <p:ph type="title"/>
          </p:nvPr>
        </p:nvSpPr>
        <p:spPr bwMode="gray"/>
        <p:txBody>
          <a:bodyPr/>
          <a:lstStyle/>
          <a:p>
            <a:r>
              <a:rPr lang="en-US"/>
              <a:t>iFIT-based Fault Locating</a:t>
            </a:r>
            <a:endParaRPr lang="en-US" dirty="0"/>
          </a:p>
        </p:txBody>
      </p:sp>
      <p:sp>
        <p:nvSpPr>
          <p:cNvPr id="53" name="文本占位符 52"/>
          <p:cNvSpPr>
            <a:spLocks noGrp="1"/>
          </p:cNvSpPr>
          <p:nvPr>
            <p:ph type="body" sz="quarter" idx="10"/>
          </p:nvPr>
        </p:nvSpPr>
        <p:spPr bwMode="gray"/>
        <p:txBody>
          <a:bodyPr/>
          <a:lstStyle/>
          <a:p>
            <a:r>
              <a:rPr lang="en-US" sz="1800" dirty="0">
                <a:sym typeface="Huawei Sans" panose="020C0503030203020204" pitchFamily="34" charset="0"/>
              </a:rPr>
              <a:t>Path aggregation is performed based on the physical topology, end nodes of poor-</a:t>
            </a:r>
            <a:r>
              <a:rPr lang="en-US" sz="1800" dirty="0" err="1">
                <a:sym typeface="Huawei Sans" panose="020C0503030203020204" pitchFamily="34" charset="0"/>
              </a:rPr>
              <a:t>QoE</a:t>
            </a:r>
            <a:r>
              <a:rPr lang="en-US" sz="1800" dirty="0">
                <a:sym typeface="Huawei Sans" panose="020C0503030203020204" pitchFamily="34" charset="0"/>
              </a:rPr>
              <a:t> services, and the built-in AI algorithm of iMaster NCE-IP to determine the minimum area that causes poor service quality, helping further locate and demarcate faults.</a:t>
            </a:r>
          </a:p>
          <a:p>
            <a:endParaRPr lang="en-US" altLang="zh-CN" sz="1800" dirty="0">
              <a:sym typeface="Huawei Sans" panose="020C0503030203020204" pitchFamily="34" charset="0"/>
            </a:endParaRPr>
          </a:p>
        </p:txBody>
      </p:sp>
      <p:sp>
        <p:nvSpPr>
          <p:cNvPr id="96" name="圆角矩形 29"/>
          <p:cNvSpPr/>
          <p:nvPr>
            <p:custDataLst>
              <p:tags r:id="rId1"/>
            </p:custDataLst>
          </p:nvPr>
        </p:nvSpPr>
        <p:spPr bwMode="gray">
          <a:xfrm>
            <a:off x="6295664" y="4979169"/>
            <a:ext cx="5157976" cy="186806"/>
          </a:xfrm>
          <a:prstGeom prst="roundRect">
            <a:avLst/>
          </a:prstGeom>
          <a:solidFill>
            <a:srgbClr val="DDDDDD"/>
          </a:solidFill>
          <a:ln w="9525" algn="ctr">
            <a:noFill/>
            <a:miter lim="800000"/>
          </a:ln>
          <a:extLst/>
        </p:spPr>
        <p:txBody>
          <a:bodyPr wrap="square" lIns="71943" tIns="71717" rIns="71943" bIns="71717" rtlCol="0" anchor="ctr" anchorCtr="0">
            <a:noAutofit/>
          </a:bodyPr>
          <a:lstStyle/>
          <a:p>
            <a:pPr algn="ctr" defTabSz="831688" fontAlgn="ctr"/>
            <a:r>
              <a:rPr lang="en-US"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iFIT</a:t>
            </a:r>
          </a:p>
        </p:txBody>
      </p:sp>
      <p:cxnSp>
        <p:nvCxnSpPr>
          <p:cNvPr id="82" name="直接连接符 81"/>
          <p:cNvCxnSpPr/>
          <p:nvPr/>
        </p:nvCxnSpPr>
        <p:spPr bwMode="gray">
          <a:xfrm>
            <a:off x="5793577" y="5410660"/>
            <a:ext cx="5955510" cy="0"/>
          </a:xfrm>
          <a:prstGeom prst="line">
            <a:avLst/>
          </a:prstGeom>
          <a:noFill/>
          <a:ln w="38100">
            <a:solidFill>
              <a:srgbClr val="E28189"/>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pic>
        <p:nvPicPr>
          <p:cNvPr id="8" name="图片 7">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877764" y="3411730"/>
            <a:ext cx="540000" cy="442800"/>
          </a:xfrm>
          <a:prstGeom prst="rect">
            <a:avLst/>
          </a:prstGeom>
        </p:spPr>
      </p:pic>
      <p:cxnSp>
        <p:nvCxnSpPr>
          <p:cNvPr id="11" name="直接连接符 10"/>
          <p:cNvCxnSpPr>
            <a:stCxn id="4" idx="3"/>
            <a:endCxn id="6" idx="1"/>
          </p:cNvCxnSpPr>
          <p:nvPr/>
        </p:nvCxnSpPr>
        <p:spPr bwMode="gray">
          <a:xfrm flipV="1">
            <a:off x="1378378" y="3633130"/>
            <a:ext cx="7596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7" idx="1"/>
          </p:cNvCxnSpPr>
          <p:nvPr/>
        </p:nvCxnSpPr>
        <p:spPr bwMode="gray">
          <a:xfrm>
            <a:off x="1378378" y="4175548"/>
            <a:ext cx="7596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6" idx="3"/>
            <a:endCxn id="8" idx="1"/>
          </p:cNvCxnSpPr>
          <p:nvPr/>
        </p:nvCxnSpPr>
        <p:spPr bwMode="gray">
          <a:xfrm>
            <a:off x="2677991" y="3633130"/>
            <a:ext cx="1199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3"/>
            <a:endCxn id="9" idx="1"/>
          </p:cNvCxnSpPr>
          <p:nvPr/>
        </p:nvCxnSpPr>
        <p:spPr bwMode="gray">
          <a:xfrm>
            <a:off x="2677991" y="4605917"/>
            <a:ext cx="11997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8" idx="3"/>
            <a:endCxn id="10" idx="1"/>
          </p:cNvCxnSpPr>
          <p:nvPr/>
        </p:nvCxnSpPr>
        <p:spPr bwMode="gray">
          <a:xfrm>
            <a:off x="4417764" y="3633130"/>
            <a:ext cx="835813" cy="542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a:endCxn id="10" idx="1"/>
          </p:cNvCxnSpPr>
          <p:nvPr/>
        </p:nvCxnSpPr>
        <p:spPr bwMode="gray">
          <a:xfrm flipV="1">
            <a:off x="4417764" y="4175548"/>
            <a:ext cx="835813" cy="4303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2060435" y="4127794"/>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8" name="文本框 17"/>
          <p:cNvSpPr txBox="1"/>
          <p:nvPr/>
        </p:nvSpPr>
        <p:spPr bwMode="gray">
          <a:xfrm>
            <a:off x="2060435" y="385222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文本框 18"/>
          <p:cNvSpPr txBox="1"/>
          <p:nvPr/>
        </p:nvSpPr>
        <p:spPr bwMode="gray">
          <a:xfrm>
            <a:off x="3823788" y="4114254"/>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20" name="文本框 19"/>
          <p:cNvSpPr txBox="1"/>
          <p:nvPr/>
        </p:nvSpPr>
        <p:spPr bwMode="gray">
          <a:xfrm>
            <a:off x="3877764" y="3852220"/>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1" name="文本框 20"/>
          <p:cNvSpPr txBox="1"/>
          <p:nvPr/>
        </p:nvSpPr>
        <p:spPr bwMode="gray">
          <a:xfrm>
            <a:off x="4638750" y="4013735"/>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22" name="文本框 21"/>
          <p:cNvSpPr txBox="1"/>
          <p:nvPr/>
        </p:nvSpPr>
        <p:spPr bwMode="gray">
          <a:xfrm>
            <a:off x="735718" y="4420358"/>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36" name="直接连接符 35"/>
          <p:cNvCxnSpPr>
            <a:stCxn id="18" idx="0"/>
            <a:endCxn id="9" idx="1"/>
          </p:cNvCxnSpPr>
          <p:nvPr/>
        </p:nvCxnSpPr>
        <p:spPr bwMode="gray">
          <a:xfrm>
            <a:off x="2407991" y="3852220"/>
            <a:ext cx="1469773" cy="753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7" idx="3"/>
            <a:endCxn id="8" idx="2"/>
          </p:cNvCxnSpPr>
          <p:nvPr/>
        </p:nvCxnSpPr>
        <p:spPr bwMode="gray">
          <a:xfrm flipV="1">
            <a:off x="2677991" y="3854530"/>
            <a:ext cx="1469773" cy="751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29"/>
          <p:cNvSpPr/>
          <p:nvPr>
            <p:custDataLst>
              <p:tags r:id="rId2"/>
            </p:custDataLst>
          </p:nvPr>
        </p:nvSpPr>
        <p:spPr bwMode="gray">
          <a:xfrm>
            <a:off x="2677990" y="2837653"/>
            <a:ext cx="1469773"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2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iMsater NCE-IP</a:t>
            </a:r>
          </a:p>
        </p:txBody>
      </p:sp>
      <p:cxnSp>
        <p:nvCxnSpPr>
          <p:cNvPr id="39" name="直接连接符 8"/>
          <p:cNvCxnSpPr>
            <a:stCxn id="38" idx="1"/>
            <a:endCxn id="4" idx="0"/>
          </p:cNvCxnSpPr>
          <p:nvPr>
            <p:custDataLst>
              <p:tags r:id="rId3"/>
            </p:custDataLst>
          </p:nvPr>
        </p:nvCxnSpPr>
        <p:spPr bwMode="gray">
          <a:xfrm flipH="1">
            <a:off x="1108378" y="2997043"/>
            <a:ext cx="1569612" cy="957105"/>
          </a:xfrm>
          <a:prstGeom prst="line">
            <a:avLst/>
          </a:prstGeom>
          <a:noFill/>
          <a:ln w="9525" cap="flat" cmpd="sng" algn="ctr">
            <a:solidFill>
              <a:srgbClr val="C7000B"/>
            </a:solidFill>
            <a:prstDash val="dash"/>
            <a:headEnd type="arrow"/>
            <a:tailEnd type="none"/>
          </a:ln>
          <a:effectLst/>
        </p:spPr>
      </p:cxnSp>
      <p:cxnSp>
        <p:nvCxnSpPr>
          <p:cNvPr id="42" name="直接连接符 8"/>
          <p:cNvCxnSpPr>
            <a:stCxn id="38" idx="3"/>
            <a:endCxn id="10" idx="0"/>
          </p:cNvCxnSpPr>
          <p:nvPr>
            <p:custDataLst>
              <p:tags r:id="rId4"/>
            </p:custDataLst>
          </p:nvPr>
        </p:nvCxnSpPr>
        <p:spPr bwMode="gray">
          <a:xfrm>
            <a:off x="4147763" y="2997043"/>
            <a:ext cx="1375814" cy="957105"/>
          </a:xfrm>
          <a:prstGeom prst="line">
            <a:avLst/>
          </a:prstGeom>
          <a:noFill/>
          <a:ln w="9525" cap="flat" cmpd="sng" algn="ctr">
            <a:solidFill>
              <a:srgbClr val="C7000B"/>
            </a:solidFill>
            <a:prstDash val="dash"/>
            <a:headEnd type="arrow"/>
            <a:tailEnd type="none"/>
          </a:ln>
          <a:effectLst/>
        </p:spPr>
      </p:cxnSp>
      <p:sp>
        <p:nvSpPr>
          <p:cNvPr id="54" name="任意多边形 53"/>
          <p:cNvSpPr/>
          <p:nvPr/>
        </p:nvSpPr>
        <p:spPr bwMode="gray">
          <a:xfrm>
            <a:off x="638629" y="4179773"/>
            <a:ext cx="5413828" cy="411379"/>
          </a:xfrm>
          <a:custGeom>
            <a:avLst/>
            <a:gdLst>
              <a:gd name="connsiteX0" fmla="*/ 5413828 w 5413828"/>
              <a:gd name="connsiteY0" fmla="*/ 0 h 174172"/>
              <a:gd name="connsiteX1" fmla="*/ 4252685 w 5413828"/>
              <a:gd name="connsiteY1" fmla="*/ 72572 h 174172"/>
              <a:gd name="connsiteX2" fmla="*/ 1146628 w 5413828"/>
              <a:gd name="connsiteY2" fmla="*/ 145143 h 174172"/>
              <a:gd name="connsiteX3" fmla="*/ 0 w 5413828"/>
              <a:gd name="connsiteY3" fmla="*/ 174172 h 174172"/>
              <a:gd name="connsiteX0" fmla="*/ 5413828 w 5413828"/>
              <a:gd name="connsiteY0" fmla="*/ 0 h 207870"/>
              <a:gd name="connsiteX1" fmla="*/ 4281713 w 5413828"/>
              <a:gd name="connsiteY1" fmla="*/ 203200 h 207870"/>
              <a:gd name="connsiteX2" fmla="*/ 1146628 w 5413828"/>
              <a:gd name="connsiteY2" fmla="*/ 145143 h 207870"/>
              <a:gd name="connsiteX3" fmla="*/ 0 w 5413828"/>
              <a:gd name="connsiteY3" fmla="*/ 174172 h 207870"/>
              <a:gd name="connsiteX0" fmla="*/ 5413828 w 5413828"/>
              <a:gd name="connsiteY0" fmla="*/ 13634 h 350292"/>
              <a:gd name="connsiteX1" fmla="*/ 4281713 w 5413828"/>
              <a:gd name="connsiteY1" fmla="*/ 216834 h 350292"/>
              <a:gd name="connsiteX2" fmla="*/ 1146628 w 5413828"/>
              <a:gd name="connsiteY2" fmla="*/ 158777 h 350292"/>
              <a:gd name="connsiteX3" fmla="*/ 0 w 5413828"/>
              <a:gd name="connsiteY3" fmla="*/ 187806 h 350292"/>
              <a:gd name="connsiteX0" fmla="*/ 5413828 w 5413828"/>
              <a:gd name="connsiteY0" fmla="*/ 13634 h 411379"/>
              <a:gd name="connsiteX1" fmla="*/ 4281713 w 5413828"/>
              <a:gd name="connsiteY1" fmla="*/ 216834 h 411379"/>
              <a:gd name="connsiteX2" fmla="*/ 1146628 w 5413828"/>
              <a:gd name="connsiteY2" fmla="*/ 158777 h 411379"/>
              <a:gd name="connsiteX3" fmla="*/ 0 w 5413828"/>
              <a:gd name="connsiteY3" fmla="*/ 187806 h 411379"/>
            </a:gdLst>
            <a:ahLst/>
            <a:cxnLst>
              <a:cxn ang="0">
                <a:pos x="connsiteX0" y="connsiteY0"/>
              </a:cxn>
              <a:cxn ang="0">
                <a:pos x="connsiteX1" y="connsiteY1"/>
              </a:cxn>
              <a:cxn ang="0">
                <a:pos x="connsiteX2" y="connsiteY2"/>
              </a:cxn>
              <a:cxn ang="0">
                <a:pos x="connsiteX3" y="connsiteY3"/>
              </a:cxn>
            </a:cxnLst>
            <a:rect l="l" t="t" r="r" b="b"/>
            <a:pathLst>
              <a:path w="5413828" h="411379">
                <a:moveTo>
                  <a:pt x="5413828" y="13634"/>
                </a:moveTo>
                <a:cubicBezTo>
                  <a:pt x="5188856" y="37825"/>
                  <a:pt x="4949370" y="-112156"/>
                  <a:pt x="4281713" y="216834"/>
                </a:cubicBezTo>
                <a:cubicBezTo>
                  <a:pt x="3614056" y="545824"/>
                  <a:pt x="1831219" y="410358"/>
                  <a:pt x="1146628" y="158777"/>
                </a:cubicBezTo>
                <a:cubicBezTo>
                  <a:pt x="476791" y="-87382"/>
                  <a:pt x="159657" y="173292"/>
                  <a:pt x="0" y="187806"/>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任意多边形 55"/>
          <p:cNvSpPr/>
          <p:nvPr/>
        </p:nvSpPr>
        <p:spPr bwMode="gray">
          <a:xfrm>
            <a:off x="1802221" y="4428178"/>
            <a:ext cx="4151085" cy="579575"/>
          </a:xfrm>
          <a:custGeom>
            <a:avLst/>
            <a:gdLst>
              <a:gd name="connsiteX0" fmla="*/ 4078514 w 4078514"/>
              <a:gd name="connsiteY0" fmla="*/ 0 h 203200"/>
              <a:gd name="connsiteX1" fmla="*/ 3207657 w 4078514"/>
              <a:gd name="connsiteY1" fmla="*/ 58057 h 203200"/>
              <a:gd name="connsiteX2" fmla="*/ 856343 w 4078514"/>
              <a:gd name="connsiteY2" fmla="*/ 188685 h 203200"/>
              <a:gd name="connsiteX3" fmla="*/ 0 w 4078514"/>
              <a:gd name="connsiteY3" fmla="*/ 203200 h 203200"/>
              <a:gd name="connsiteX0" fmla="*/ 4078514 w 4078514"/>
              <a:gd name="connsiteY0" fmla="*/ 46731 h 335850"/>
              <a:gd name="connsiteX1" fmla="*/ 3207657 w 4078514"/>
              <a:gd name="connsiteY1" fmla="*/ 104788 h 335850"/>
              <a:gd name="connsiteX2" fmla="*/ 856343 w 4078514"/>
              <a:gd name="connsiteY2" fmla="*/ 235416 h 335850"/>
              <a:gd name="connsiteX3" fmla="*/ 0 w 4078514"/>
              <a:gd name="connsiteY3" fmla="*/ 249931 h 335850"/>
              <a:gd name="connsiteX0" fmla="*/ 4078514 w 4078514"/>
              <a:gd name="connsiteY0" fmla="*/ 46731 h 440107"/>
              <a:gd name="connsiteX1" fmla="*/ 3207657 w 4078514"/>
              <a:gd name="connsiteY1" fmla="*/ 104788 h 440107"/>
              <a:gd name="connsiteX2" fmla="*/ 856343 w 4078514"/>
              <a:gd name="connsiteY2" fmla="*/ 235416 h 440107"/>
              <a:gd name="connsiteX3" fmla="*/ 0 w 4078514"/>
              <a:gd name="connsiteY3" fmla="*/ 249931 h 440107"/>
              <a:gd name="connsiteX0" fmla="*/ 4078514 w 4078514"/>
              <a:gd name="connsiteY0" fmla="*/ 46731 h 315049"/>
              <a:gd name="connsiteX1" fmla="*/ 3207657 w 4078514"/>
              <a:gd name="connsiteY1" fmla="*/ 104788 h 315049"/>
              <a:gd name="connsiteX2" fmla="*/ 856343 w 4078514"/>
              <a:gd name="connsiteY2" fmla="*/ 235416 h 315049"/>
              <a:gd name="connsiteX3" fmla="*/ 0 w 4078514"/>
              <a:gd name="connsiteY3" fmla="*/ 249931 h 315049"/>
              <a:gd name="connsiteX0" fmla="*/ 4151085 w 4151085"/>
              <a:gd name="connsiteY0" fmla="*/ 0 h 442490"/>
              <a:gd name="connsiteX1" fmla="*/ 3207657 w 4151085"/>
              <a:gd name="connsiteY1" fmla="*/ 232229 h 442490"/>
              <a:gd name="connsiteX2" fmla="*/ 856343 w 4151085"/>
              <a:gd name="connsiteY2" fmla="*/ 362857 h 442490"/>
              <a:gd name="connsiteX3" fmla="*/ 0 w 4151085"/>
              <a:gd name="connsiteY3" fmla="*/ 377372 h 442490"/>
              <a:gd name="connsiteX0" fmla="*/ 4151085 w 4151085"/>
              <a:gd name="connsiteY0" fmla="*/ 0 h 380518"/>
              <a:gd name="connsiteX1" fmla="*/ 3207657 w 4151085"/>
              <a:gd name="connsiteY1" fmla="*/ 174172 h 380518"/>
              <a:gd name="connsiteX2" fmla="*/ 856343 w 4151085"/>
              <a:gd name="connsiteY2" fmla="*/ 362857 h 380518"/>
              <a:gd name="connsiteX3" fmla="*/ 0 w 4151085"/>
              <a:gd name="connsiteY3" fmla="*/ 377372 h 380518"/>
              <a:gd name="connsiteX0" fmla="*/ 4151085 w 4151085"/>
              <a:gd name="connsiteY0" fmla="*/ 31765 h 412283"/>
              <a:gd name="connsiteX1" fmla="*/ 3207657 w 4151085"/>
              <a:gd name="connsiteY1" fmla="*/ 205937 h 412283"/>
              <a:gd name="connsiteX2" fmla="*/ 856343 w 4151085"/>
              <a:gd name="connsiteY2" fmla="*/ 394622 h 412283"/>
              <a:gd name="connsiteX3" fmla="*/ 0 w 4151085"/>
              <a:gd name="connsiteY3" fmla="*/ 409137 h 412283"/>
              <a:gd name="connsiteX0" fmla="*/ 4151085 w 4151085"/>
              <a:gd name="connsiteY0" fmla="*/ 31765 h 579575"/>
              <a:gd name="connsiteX1" fmla="*/ 3207657 w 4151085"/>
              <a:gd name="connsiteY1" fmla="*/ 205937 h 579575"/>
              <a:gd name="connsiteX2" fmla="*/ 856343 w 4151085"/>
              <a:gd name="connsiteY2" fmla="*/ 394622 h 579575"/>
              <a:gd name="connsiteX3" fmla="*/ 0 w 4151085"/>
              <a:gd name="connsiteY3" fmla="*/ 409137 h 579575"/>
            </a:gdLst>
            <a:ahLst/>
            <a:cxnLst>
              <a:cxn ang="0">
                <a:pos x="connsiteX0" y="connsiteY0"/>
              </a:cxn>
              <a:cxn ang="0">
                <a:pos x="connsiteX1" y="connsiteY1"/>
              </a:cxn>
              <a:cxn ang="0">
                <a:pos x="connsiteX2" y="connsiteY2"/>
              </a:cxn>
              <a:cxn ang="0">
                <a:pos x="connsiteX3" y="connsiteY3"/>
              </a:cxn>
            </a:cxnLst>
            <a:rect l="l" t="t" r="r" b="b"/>
            <a:pathLst>
              <a:path w="4151085" h="579575">
                <a:moveTo>
                  <a:pt x="4151085" y="31765"/>
                </a:moveTo>
                <a:cubicBezTo>
                  <a:pt x="3860799" y="51117"/>
                  <a:pt x="3771294" y="-130311"/>
                  <a:pt x="3207657" y="205937"/>
                </a:cubicBezTo>
                <a:cubicBezTo>
                  <a:pt x="2733224" y="488969"/>
                  <a:pt x="1492552" y="-16616"/>
                  <a:pt x="856343" y="394622"/>
                </a:cubicBezTo>
                <a:cubicBezTo>
                  <a:pt x="220134" y="805860"/>
                  <a:pt x="91924" y="401880"/>
                  <a:pt x="0" y="409137"/>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1802221" y="4617303"/>
            <a:ext cx="4151085" cy="579575"/>
          </a:xfrm>
          <a:custGeom>
            <a:avLst/>
            <a:gdLst>
              <a:gd name="connsiteX0" fmla="*/ 4078514 w 4078514"/>
              <a:gd name="connsiteY0" fmla="*/ 0 h 203200"/>
              <a:gd name="connsiteX1" fmla="*/ 3207657 w 4078514"/>
              <a:gd name="connsiteY1" fmla="*/ 58057 h 203200"/>
              <a:gd name="connsiteX2" fmla="*/ 856343 w 4078514"/>
              <a:gd name="connsiteY2" fmla="*/ 188685 h 203200"/>
              <a:gd name="connsiteX3" fmla="*/ 0 w 4078514"/>
              <a:gd name="connsiteY3" fmla="*/ 203200 h 203200"/>
              <a:gd name="connsiteX0" fmla="*/ 4078514 w 4078514"/>
              <a:gd name="connsiteY0" fmla="*/ 46731 h 335850"/>
              <a:gd name="connsiteX1" fmla="*/ 3207657 w 4078514"/>
              <a:gd name="connsiteY1" fmla="*/ 104788 h 335850"/>
              <a:gd name="connsiteX2" fmla="*/ 856343 w 4078514"/>
              <a:gd name="connsiteY2" fmla="*/ 235416 h 335850"/>
              <a:gd name="connsiteX3" fmla="*/ 0 w 4078514"/>
              <a:gd name="connsiteY3" fmla="*/ 249931 h 335850"/>
              <a:gd name="connsiteX0" fmla="*/ 4078514 w 4078514"/>
              <a:gd name="connsiteY0" fmla="*/ 46731 h 440107"/>
              <a:gd name="connsiteX1" fmla="*/ 3207657 w 4078514"/>
              <a:gd name="connsiteY1" fmla="*/ 104788 h 440107"/>
              <a:gd name="connsiteX2" fmla="*/ 856343 w 4078514"/>
              <a:gd name="connsiteY2" fmla="*/ 235416 h 440107"/>
              <a:gd name="connsiteX3" fmla="*/ 0 w 4078514"/>
              <a:gd name="connsiteY3" fmla="*/ 249931 h 440107"/>
              <a:gd name="connsiteX0" fmla="*/ 4078514 w 4078514"/>
              <a:gd name="connsiteY0" fmla="*/ 46731 h 315049"/>
              <a:gd name="connsiteX1" fmla="*/ 3207657 w 4078514"/>
              <a:gd name="connsiteY1" fmla="*/ 104788 h 315049"/>
              <a:gd name="connsiteX2" fmla="*/ 856343 w 4078514"/>
              <a:gd name="connsiteY2" fmla="*/ 235416 h 315049"/>
              <a:gd name="connsiteX3" fmla="*/ 0 w 4078514"/>
              <a:gd name="connsiteY3" fmla="*/ 249931 h 315049"/>
              <a:gd name="connsiteX0" fmla="*/ 4151085 w 4151085"/>
              <a:gd name="connsiteY0" fmla="*/ 0 h 442490"/>
              <a:gd name="connsiteX1" fmla="*/ 3207657 w 4151085"/>
              <a:gd name="connsiteY1" fmla="*/ 232229 h 442490"/>
              <a:gd name="connsiteX2" fmla="*/ 856343 w 4151085"/>
              <a:gd name="connsiteY2" fmla="*/ 362857 h 442490"/>
              <a:gd name="connsiteX3" fmla="*/ 0 w 4151085"/>
              <a:gd name="connsiteY3" fmla="*/ 377372 h 442490"/>
              <a:gd name="connsiteX0" fmla="*/ 4151085 w 4151085"/>
              <a:gd name="connsiteY0" fmla="*/ 0 h 380518"/>
              <a:gd name="connsiteX1" fmla="*/ 3207657 w 4151085"/>
              <a:gd name="connsiteY1" fmla="*/ 174172 h 380518"/>
              <a:gd name="connsiteX2" fmla="*/ 856343 w 4151085"/>
              <a:gd name="connsiteY2" fmla="*/ 362857 h 380518"/>
              <a:gd name="connsiteX3" fmla="*/ 0 w 4151085"/>
              <a:gd name="connsiteY3" fmla="*/ 377372 h 380518"/>
              <a:gd name="connsiteX0" fmla="*/ 4151085 w 4151085"/>
              <a:gd name="connsiteY0" fmla="*/ 31765 h 412283"/>
              <a:gd name="connsiteX1" fmla="*/ 3207657 w 4151085"/>
              <a:gd name="connsiteY1" fmla="*/ 205937 h 412283"/>
              <a:gd name="connsiteX2" fmla="*/ 856343 w 4151085"/>
              <a:gd name="connsiteY2" fmla="*/ 394622 h 412283"/>
              <a:gd name="connsiteX3" fmla="*/ 0 w 4151085"/>
              <a:gd name="connsiteY3" fmla="*/ 409137 h 412283"/>
              <a:gd name="connsiteX0" fmla="*/ 4151085 w 4151085"/>
              <a:gd name="connsiteY0" fmla="*/ 31765 h 579575"/>
              <a:gd name="connsiteX1" fmla="*/ 3207657 w 4151085"/>
              <a:gd name="connsiteY1" fmla="*/ 205937 h 579575"/>
              <a:gd name="connsiteX2" fmla="*/ 856343 w 4151085"/>
              <a:gd name="connsiteY2" fmla="*/ 394622 h 579575"/>
              <a:gd name="connsiteX3" fmla="*/ 0 w 4151085"/>
              <a:gd name="connsiteY3" fmla="*/ 409137 h 579575"/>
            </a:gdLst>
            <a:ahLst/>
            <a:cxnLst>
              <a:cxn ang="0">
                <a:pos x="connsiteX0" y="connsiteY0"/>
              </a:cxn>
              <a:cxn ang="0">
                <a:pos x="connsiteX1" y="connsiteY1"/>
              </a:cxn>
              <a:cxn ang="0">
                <a:pos x="connsiteX2" y="connsiteY2"/>
              </a:cxn>
              <a:cxn ang="0">
                <a:pos x="connsiteX3" y="connsiteY3"/>
              </a:cxn>
            </a:cxnLst>
            <a:rect l="l" t="t" r="r" b="b"/>
            <a:pathLst>
              <a:path w="4151085" h="579575">
                <a:moveTo>
                  <a:pt x="4151085" y="31765"/>
                </a:moveTo>
                <a:cubicBezTo>
                  <a:pt x="3860799" y="51117"/>
                  <a:pt x="3771294" y="-130311"/>
                  <a:pt x="3207657" y="205937"/>
                </a:cubicBezTo>
                <a:cubicBezTo>
                  <a:pt x="2733224" y="488969"/>
                  <a:pt x="1492552" y="-16616"/>
                  <a:pt x="856343" y="394622"/>
                </a:cubicBezTo>
                <a:cubicBezTo>
                  <a:pt x="220134" y="805860"/>
                  <a:pt x="91924" y="401880"/>
                  <a:pt x="0" y="409137"/>
                </a:cubicBezTo>
              </a:path>
            </a:pathLst>
          </a:custGeom>
          <a:noFill/>
          <a:ln w="38100">
            <a:solidFill>
              <a:srgbClr val="E2818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1115386" y="4408333"/>
            <a:ext cx="959232"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sp>
        <p:nvSpPr>
          <p:cNvPr id="59" name="文本框 58"/>
          <p:cNvSpPr txBox="1"/>
          <p:nvPr/>
        </p:nvSpPr>
        <p:spPr bwMode="gray">
          <a:xfrm>
            <a:off x="932507" y="4777271"/>
            <a:ext cx="953153"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2</a:t>
            </a:r>
          </a:p>
        </p:txBody>
      </p:sp>
      <p:sp>
        <p:nvSpPr>
          <p:cNvPr id="60" name="文本框 59"/>
          <p:cNvSpPr txBox="1"/>
          <p:nvPr/>
        </p:nvSpPr>
        <p:spPr bwMode="gray">
          <a:xfrm>
            <a:off x="932507" y="5054374"/>
            <a:ext cx="953153"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3</a:t>
            </a:r>
          </a:p>
        </p:txBody>
      </p:sp>
      <p:sp>
        <p:nvSpPr>
          <p:cNvPr id="61" name="文本占位符 52"/>
          <p:cNvSpPr txBox="1">
            <a:spLocks/>
          </p:cNvSpPr>
          <p:nvPr/>
        </p:nvSpPr>
        <p:spPr bwMode="gray">
          <a:xfrm>
            <a:off x="6138404" y="2479659"/>
            <a:ext cx="5642654" cy="17822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Find out poor-</a:t>
            </a:r>
            <a:r>
              <a:rPr lang="en-US" sz="1400" dirty="0" err="1">
                <a:latin typeface="Huawei Sans" panose="020C0503030203020204" pitchFamily="34" charset="0"/>
                <a:sym typeface="Huawei Sans" panose="020C0503030203020204" pitchFamily="34" charset="0"/>
              </a:rPr>
              <a:t>QoE</a:t>
            </a:r>
            <a:r>
              <a:rPr lang="en-US" sz="1400" dirty="0">
                <a:latin typeface="Huawei Sans" panose="020C0503030203020204" pitchFamily="34" charset="0"/>
                <a:sym typeface="Huawei Sans" panose="020C0503030203020204" pitchFamily="34" charset="0"/>
              </a:rPr>
              <a:t> services, such as services 1 to 3, on the entire network.</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Intelligently compute the common paths of the three services.</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Select a service for iFIT-based fault detection. Service 1 is used as an example here.</a:t>
            </a:r>
          </a:p>
          <a:p>
            <a:pPr marL="342900" indent="-342900" algn="l" fontAlgn="ctr">
              <a:lnSpc>
                <a:spcPct val="100000"/>
              </a:lnSpc>
              <a:buSzPct val="100000"/>
              <a:buFont typeface="+mj-lt"/>
              <a:buAutoNum type="arabicPeriod"/>
            </a:pPr>
            <a:r>
              <a:rPr lang="en-US" sz="1400" dirty="0">
                <a:latin typeface="Huawei Sans" panose="020C0503030203020204" pitchFamily="34" charset="0"/>
                <a:sym typeface="Huawei Sans" panose="020C0503030203020204" pitchFamily="34" charset="0"/>
              </a:rPr>
              <a:t>Determine the faulty device R5 based on per-hop iFIT measurement.</a:t>
            </a:r>
          </a:p>
        </p:txBody>
      </p:sp>
      <p:pic>
        <p:nvPicPr>
          <p:cNvPr id="70" name="图片 69">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6255655" y="5189260"/>
            <a:ext cx="540000" cy="442800"/>
          </a:xfrm>
          <a:prstGeom prst="rect">
            <a:avLst/>
          </a:prstGeom>
        </p:spPr>
      </p:pic>
      <p:pic>
        <p:nvPicPr>
          <p:cNvPr id="72" name="图片 71">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782465" y="5189260"/>
            <a:ext cx="540000" cy="442800"/>
          </a:xfrm>
          <a:prstGeom prst="rect">
            <a:avLst/>
          </a:prstGeom>
        </p:spPr>
      </p:pic>
      <p:pic>
        <p:nvPicPr>
          <p:cNvPr id="74" name="图片 73">
            <a:extLst>
              <a:ext uri="{FF2B5EF4-FFF2-40B4-BE49-F238E27FC236}">
                <a16:creationId xmlns="" xmlns:a16="http://schemas.microsoft.com/office/drawing/2014/main" id="{A22C7BA6-F0FE-4732-908F-CC73D6C144B1}"/>
              </a:ext>
            </a:extLst>
          </p:cNvPr>
          <p:cNvPicPr>
            <a:picLocks/>
          </p:cNvPicPr>
          <p:nvPr/>
        </p:nvPicPr>
        <p:blipFill>
          <a:blip r:embed="rId8"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bwMode="gray">
          <a:xfrm>
            <a:off x="9309275" y="5189260"/>
            <a:ext cx="540000" cy="442800"/>
          </a:xfrm>
          <a:prstGeom prst="rect">
            <a:avLst/>
          </a:prstGeom>
        </p:spPr>
      </p:pic>
      <p:pic>
        <p:nvPicPr>
          <p:cNvPr id="75" name="图片 74">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10836085" y="5189260"/>
            <a:ext cx="540000" cy="442800"/>
          </a:xfrm>
          <a:prstGeom prst="rect">
            <a:avLst/>
          </a:prstGeom>
        </p:spPr>
      </p:pic>
      <p:sp>
        <p:nvSpPr>
          <p:cNvPr id="87" name="文本框 86"/>
          <p:cNvSpPr txBox="1"/>
          <p:nvPr/>
        </p:nvSpPr>
        <p:spPr bwMode="gray">
          <a:xfrm>
            <a:off x="6178099" y="5678629"/>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8" name="文本框 87"/>
          <p:cNvSpPr txBox="1"/>
          <p:nvPr/>
        </p:nvSpPr>
        <p:spPr bwMode="gray">
          <a:xfrm>
            <a:off x="7704909" y="5678629"/>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9" name="文本框 88"/>
          <p:cNvSpPr txBox="1"/>
          <p:nvPr/>
        </p:nvSpPr>
        <p:spPr bwMode="gray">
          <a:xfrm>
            <a:off x="9231719" y="5678629"/>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90" name="文本框 89"/>
          <p:cNvSpPr txBox="1"/>
          <p:nvPr/>
        </p:nvSpPr>
        <p:spPr bwMode="gray">
          <a:xfrm>
            <a:off x="10758529" y="5678629"/>
            <a:ext cx="69511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91" name="圆角矩形 29"/>
          <p:cNvSpPr/>
          <p:nvPr>
            <p:custDataLst>
              <p:tags r:id="rId5"/>
            </p:custDataLst>
          </p:nvPr>
        </p:nvSpPr>
        <p:spPr bwMode="gray">
          <a:xfrm>
            <a:off x="6295664" y="4497761"/>
            <a:ext cx="5157976" cy="318779"/>
          </a:xfrm>
          <a:prstGeom prst="roundRect">
            <a:avLst/>
          </a:prstGeom>
          <a:solidFill>
            <a:srgbClr val="30B5C5"/>
          </a:solidFill>
          <a:ln w="9525" algn="ctr">
            <a:noFill/>
            <a:miter lim="800000"/>
          </a:ln>
          <a:extLst/>
        </p:spPr>
        <p:txBody>
          <a:bodyPr wrap="square" lIns="71943" tIns="71717" rIns="71943" bIns="71717" rtlCol="0" anchor="ctr" anchorCtr="0">
            <a:noAutofit/>
          </a:bodyPr>
          <a:lstStyle/>
          <a:p>
            <a:pPr algn="ctr" defTabSz="831688" fontAlgn="ctr"/>
            <a:r>
              <a:rPr lang="en-US" sz="1400" b="1"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iMaster NCE-IP</a:t>
            </a:r>
          </a:p>
        </p:txBody>
      </p:sp>
      <p:sp>
        <p:nvSpPr>
          <p:cNvPr id="92" name="上箭头 91"/>
          <p:cNvSpPr/>
          <p:nvPr/>
        </p:nvSpPr>
        <p:spPr bwMode="gray">
          <a:xfrm>
            <a:off x="6410659" y="4836664"/>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上箭头 92"/>
          <p:cNvSpPr/>
          <p:nvPr/>
        </p:nvSpPr>
        <p:spPr bwMode="gray">
          <a:xfrm>
            <a:off x="7937469" y="4836664"/>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上箭头 93"/>
          <p:cNvSpPr/>
          <p:nvPr/>
        </p:nvSpPr>
        <p:spPr bwMode="gray">
          <a:xfrm>
            <a:off x="9464279" y="4836664"/>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上箭头 94"/>
          <p:cNvSpPr/>
          <p:nvPr/>
        </p:nvSpPr>
        <p:spPr bwMode="gray">
          <a:xfrm>
            <a:off x="10991089" y="4836664"/>
            <a:ext cx="229990" cy="307777"/>
          </a:xfrm>
          <a:prstGeom prst="upArrow">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4870763" y="5278484"/>
            <a:ext cx="978097"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1</a:t>
            </a:r>
          </a:p>
        </p:txBody>
      </p:sp>
      <p:pic>
        <p:nvPicPr>
          <p:cNvPr id="4" name="图片 3">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38378" y="3954148"/>
            <a:ext cx="540000" cy="442800"/>
          </a:xfrm>
          <a:prstGeom prst="rect">
            <a:avLst/>
          </a:prstGeom>
        </p:spPr>
      </p:pic>
      <p:grpSp>
        <p:nvGrpSpPr>
          <p:cNvPr id="5" name="组合 4"/>
          <p:cNvGrpSpPr/>
          <p:nvPr/>
        </p:nvGrpSpPr>
        <p:grpSpPr bwMode="gray">
          <a:xfrm>
            <a:off x="2137991" y="3411730"/>
            <a:ext cx="540000" cy="1415587"/>
            <a:chOff x="2578417" y="3344410"/>
            <a:chExt cx="540000" cy="1415587"/>
          </a:xfrm>
        </p:grpSpPr>
        <p:pic>
          <p:nvPicPr>
            <p:cNvPr id="6" name="图片 5">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578417" y="3344410"/>
              <a:ext cx="540000" cy="442800"/>
            </a:xfrm>
            <a:prstGeom prst="rect">
              <a:avLst/>
            </a:prstGeom>
          </p:spPr>
        </p:pic>
        <p:pic>
          <p:nvPicPr>
            <p:cNvPr id="7" name="图片 6">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578417" y="4317197"/>
              <a:ext cx="540000" cy="442800"/>
            </a:xfrm>
            <a:prstGeom prst="rect">
              <a:avLst/>
            </a:prstGeom>
          </p:spPr>
        </p:pic>
      </p:grpSp>
      <p:pic>
        <p:nvPicPr>
          <p:cNvPr id="9" name="图片 8">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3877764" y="4384517"/>
            <a:ext cx="540000" cy="442800"/>
          </a:xfrm>
          <a:prstGeom prst="rect">
            <a:avLst/>
          </a:prstGeom>
        </p:spPr>
      </p:pic>
      <p:pic>
        <p:nvPicPr>
          <p:cNvPr id="10" name="图片 9">
            <a:extLst>
              <a:ext uri="{FF2B5EF4-FFF2-40B4-BE49-F238E27FC236}">
                <a16:creationId xmlns="" xmlns:a16="http://schemas.microsoft.com/office/drawing/2014/main" id="{A22C7BA6-F0FE-4732-908F-CC73D6C144B1}"/>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253577" y="3954148"/>
            <a:ext cx="540000" cy="442800"/>
          </a:xfrm>
          <a:prstGeom prst="rect">
            <a:avLst/>
          </a:prstGeom>
        </p:spPr>
      </p:pic>
    </p:spTree>
    <p:extLst>
      <p:ext uri="{BB962C8B-B14F-4D97-AF65-F5344CB8AC3E}">
        <p14:creationId xmlns:p14="http://schemas.microsoft.com/office/powerpoint/2010/main" val="7511152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1800" dirty="0"/>
              <a:t>(True or False) An SR Policy is identified by &lt;headend, color, endpoint&gt; and contains multiple candidate paths. (     )</a:t>
            </a:r>
          </a:p>
          <a:p>
            <a:pPr lvl="1"/>
            <a:r>
              <a:rPr lang="en-US" sz="1600" dirty="0"/>
              <a:t>True</a:t>
            </a:r>
          </a:p>
          <a:p>
            <a:pPr lvl="1"/>
            <a:r>
              <a:rPr lang="en-US" sz="1600" dirty="0"/>
              <a:t>False</a:t>
            </a:r>
          </a:p>
          <a:p>
            <a:r>
              <a:rPr lang="en-US" sz="1800" dirty="0"/>
              <a:t>(Multiple-answer question) Which of the following are WAN bearer technologies? (     )</a:t>
            </a:r>
          </a:p>
          <a:p>
            <a:pPr lvl="1"/>
            <a:r>
              <a:rPr lang="en-US" sz="1600" dirty="0"/>
              <a:t>SR-MPLS</a:t>
            </a:r>
          </a:p>
          <a:p>
            <a:pPr lvl="1"/>
            <a:r>
              <a:rPr lang="en-US" sz="1600" dirty="0"/>
              <a:t>SRv6</a:t>
            </a:r>
          </a:p>
          <a:p>
            <a:pPr lvl="1"/>
            <a:r>
              <a:rPr lang="en-US" sz="1600" dirty="0"/>
              <a:t>MPLS LDP</a:t>
            </a:r>
          </a:p>
          <a:p>
            <a:pPr lvl="1"/>
            <a:r>
              <a:rPr lang="en-US" sz="1600" dirty="0"/>
              <a:t>MPLS TE</a:t>
            </a:r>
          </a:p>
        </p:txBody>
      </p:sp>
    </p:spTree>
    <p:extLst>
      <p:ext uri="{BB962C8B-B14F-4D97-AF65-F5344CB8AC3E}">
        <p14:creationId xmlns:p14="http://schemas.microsoft.com/office/powerpoint/2010/main" val="159813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Bearer WAN Architecture</a:t>
            </a:r>
          </a:p>
          <a:p>
            <a:r>
              <a:rPr lang="en-US" b="1" dirty="0">
                <a:latin typeface="Huawei Sans" panose="020C0503030203020204" pitchFamily="34" charset="0"/>
                <a:sym typeface="Huawei Sans" panose="020C0503030203020204" pitchFamily="34" charset="0"/>
              </a:rPr>
              <a:t>Bearer WAN Basics</a:t>
            </a:r>
          </a:p>
          <a:p>
            <a:r>
              <a:rPr lang="en-US" dirty="0">
                <a:solidFill>
                  <a:schemeClr val="bg1">
                    <a:lumMod val="50000"/>
                  </a:schemeClr>
                </a:solidFill>
                <a:latin typeface="Huawei Sans" panose="020C0503030203020204" pitchFamily="34" charset="0"/>
                <a:sym typeface="Huawei Sans" panose="020C0503030203020204" pitchFamily="34" charset="0"/>
              </a:rPr>
              <a:t>VPN Service</a:t>
            </a:r>
          </a:p>
          <a:p>
            <a:r>
              <a:rPr lang="en-US" dirty="0">
                <a:solidFill>
                  <a:schemeClr val="bg1">
                    <a:lumMod val="50000"/>
                  </a:schemeClr>
                </a:solidFill>
                <a:latin typeface="Huawei Sans" panose="020C0503030203020204" pitchFamily="34" charset="0"/>
                <a:sym typeface="Huawei Sans" panose="020C0503030203020204" pitchFamily="34" charset="0"/>
              </a:rPr>
              <a:t>Network Traffic Optimization</a:t>
            </a:r>
          </a:p>
          <a:p>
            <a:r>
              <a:rPr lang="en-US" dirty="0">
                <a:solidFill>
                  <a:schemeClr val="bg1">
                    <a:lumMod val="50000"/>
                  </a:schemeClr>
                </a:solidFill>
                <a:latin typeface="Huawei Sans" panose="020C0503030203020204" pitchFamily="34" charset="0"/>
                <a:sym typeface="Huawei Sans" panose="020C0503030203020204" pitchFamily="34" charset="0"/>
              </a:rPr>
              <a:t>SLA</a:t>
            </a:r>
          </a:p>
          <a:p>
            <a:r>
              <a:rPr lang="en-US" dirty="0">
                <a:solidFill>
                  <a:schemeClr val="bg1">
                    <a:lumMod val="50000"/>
                  </a:schemeClr>
                </a:solidFill>
                <a:latin typeface="Huawei Sans" panose="020C0503030203020204" pitchFamily="34" charset="0"/>
                <a:sym typeface="Huawei Sans" panose="020C0503030203020204" pitchFamily="34" charset="0"/>
              </a:rPr>
              <a:t>Network Reliability</a:t>
            </a:r>
          </a:p>
          <a:p>
            <a:r>
              <a:rPr lang="en-US" dirty="0">
                <a:solidFill>
                  <a:schemeClr val="bg1">
                    <a:lumMod val="50000"/>
                  </a:schemeClr>
                </a:solidFill>
                <a:latin typeface="Huawei Sans" panose="020C0503030203020204" pitchFamily="34" charset="0"/>
                <a:sym typeface="Huawei Sans" panose="020C0503030203020204" pitchFamily="34" charset="0"/>
              </a:rPr>
              <a:t>Network Management and O&amp;M</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4928726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2000" dirty="0"/>
              <a:t>This course introduces the concepts and principles of the enterprise bearer WAN's typical architecture, bearer technologies, VPN services, traffic optimization, SLA, reliability, and network management and analysis. To introduce these key aspects, this course uses a large enterprise with three data centers in two cities and multiple branches in different regions as an example.</a:t>
            </a:r>
          </a:p>
          <a:p>
            <a:r>
              <a:rPr lang="en-US" sz="2000" dirty="0"/>
              <a:t>On a real production network, engineers need to determine the network architecture and technical applications based on the live network conditions and enterprises' services.</a:t>
            </a:r>
          </a:p>
        </p:txBody>
      </p:sp>
    </p:spTree>
    <p:extLst>
      <p:ext uri="{BB962C8B-B14F-4D97-AF65-F5344CB8AC3E}">
        <p14:creationId xmlns:p14="http://schemas.microsoft.com/office/powerpoint/2010/main" val="35070324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95761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4075"/>
</p:tagLst>
</file>

<file path=ppt/tags/tag10.xml><?xml version="1.0" encoding="utf-8"?>
<p:tagLst xmlns:a="http://schemas.openxmlformats.org/drawingml/2006/main" xmlns:r="http://schemas.openxmlformats.org/officeDocument/2006/relationships" xmlns:p="http://schemas.openxmlformats.org/presentationml/2006/main">
  <p:tag name="AS_UNIQUEID" val="14100"/>
</p:tagLst>
</file>

<file path=ppt/tags/tag11.xml><?xml version="1.0" encoding="utf-8"?>
<p:tagLst xmlns:a="http://schemas.openxmlformats.org/drawingml/2006/main" xmlns:r="http://schemas.openxmlformats.org/officeDocument/2006/relationships" xmlns:p="http://schemas.openxmlformats.org/presentationml/2006/main">
  <p:tag name="AS_UNIQUEID" val="14100"/>
</p:tagLst>
</file>

<file path=ppt/tags/tag12.xml><?xml version="1.0" encoding="utf-8"?>
<p:tagLst xmlns:a="http://schemas.openxmlformats.org/drawingml/2006/main" xmlns:r="http://schemas.openxmlformats.org/officeDocument/2006/relationships" xmlns:p="http://schemas.openxmlformats.org/presentationml/2006/main">
  <p:tag name="AS_UNIQUEID" val="14100"/>
</p:tagLst>
</file>

<file path=ppt/tags/tag13.xml><?xml version="1.0" encoding="utf-8"?>
<p:tagLst xmlns:a="http://schemas.openxmlformats.org/drawingml/2006/main" xmlns:r="http://schemas.openxmlformats.org/officeDocument/2006/relationships" xmlns:p="http://schemas.openxmlformats.org/presentationml/2006/main">
  <p:tag name="AS_UNIQUEID" val="14100"/>
</p:tagLst>
</file>

<file path=ppt/tags/tag14.xml><?xml version="1.0" encoding="utf-8"?>
<p:tagLst xmlns:a="http://schemas.openxmlformats.org/drawingml/2006/main" xmlns:r="http://schemas.openxmlformats.org/officeDocument/2006/relationships" xmlns:p="http://schemas.openxmlformats.org/presentationml/2006/main">
  <p:tag name="AS_UNIQUEID" val="14100"/>
</p:tagLst>
</file>

<file path=ppt/tags/tag15.xml><?xml version="1.0" encoding="utf-8"?>
<p:tagLst xmlns:a="http://schemas.openxmlformats.org/drawingml/2006/main" xmlns:r="http://schemas.openxmlformats.org/officeDocument/2006/relationships" xmlns:p="http://schemas.openxmlformats.org/presentationml/2006/main">
  <p:tag name="AS_UNIQUEID" val="14100"/>
</p:tagLst>
</file>

<file path=ppt/tags/tag16.xml><?xml version="1.0" encoding="utf-8"?>
<p:tagLst xmlns:a="http://schemas.openxmlformats.org/drawingml/2006/main" xmlns:r="http://schemas.openxmlformats.org/officeDocument/2006/relationships" xmlns:p="http://schemas.openxmlformats.org/presentationml/2006/main">
  <p:tag name="AS_UNIQUEID" val="14100"/>
</p:tagLst>
</file>

<file path=ppt/tags/tag17.xml><?xml version="1.0" encoding="utf-8"?>
<p:tagLst xmlns:a="http://schemas.openxmlformats.org/drawingml/2006/main" xmlns:r="http://schemas.openxmlformats.org/officeDocument/2006/relationships" xmlns:p="http://schemas.openxmlformats.org/presentationml/2006/main">
  <p:tag name="AS_UNIQUEID" val="14100"/>
</p:tagLst>
</file>

<file path=ppt/tags/tag18.xml><?xml version="1.0" encoding="utf-8"?>
<p:tagLst xmlns:a="http://schemas.openxmlformats.org/drawingml/2006/main" xmlns:r="http://schemas.openxmlformats.org/officeDocument/2006/relationships" xmlns:p="http://schemas.openxmlformats.org/presentationml/2006/main">
  <p:tag name="AS_UNIQUEID" val="14100"/>
</p:tagLst>
</file>

<file path=ppt/tags/tag19.xml><?xml version="1.0" encoding="utf-8"?>
<p:tagLst xmlns:a="http://schemas.openxmlformats.org/drawingml/2006/main" xmlns:r="http://schemas.openxmlformats.org/officeDocument/2006/relationships" xmlns:p="http://schemas.openxmlformats.org/presentationml/2006/main">
  <p:tag name="AS_UNIQUEID" val="14075"/>
</p:tagLst>
</file>

<file path=ppt/tags/tag2.xml><?xml version="1.0" encoding="utf-8"?>
<p:tagLst xmlns:a="http://schemas.openxmlformats.org/drawingml/2006/main" xmlns:r="http://schemas.openxmlformats.org/officeDocument/2006/relationships" xmlns:p="http://schemas.openxmlformats.org/presentationml/2006/main">
  <p:tag name="AS_UNIQUEID" val="14076"/>
</p:tagLst>
</file>

<file path=ppt/tags/tag20.xml><?xml version="1.0" encoding="utf-8"?>
<p:tagLst xmlns:a="http://schemas.openxmlformats.org/drawingml/2006/main" xmlns:r="http://schemas.openxmlformats.org/officeDocument/2006/relationships" xmlns:p="http://schemas.openxmlformats.org/presentationml/2006/main">
  <p:tag name="AS_UNIQUEID" val="14321"/>
</p:tagLst>
</file>

<file path=ppt/tags/tag21.xml><?xml version="1.0" encoding="utf-8"?>
<p:tagLst xmlns:a="http://schemas.openxmlformats.org/drawingml/2006/main" xmlns:r="http://schemas.openxmlformats.org/officeDocument/2006/relationships" xmlns:p="http://schemas.openxmlformats.org/presentationml/2006/main">
  <p:tag name="AS_UNIQUEID" val="14329"/>
</p:tagLst>
</file>

<file path=ppt/tags/tag22.xml><?xml version="1.0" encoding="utf-8"?>
<p:tagLst xmlns:a="http://schemas.openxmlformats.org/drawingml/2006/main" xmlns:r="http://schemas.openxmlformats.org/officeDocument/2006/relationships" xmlns:p="http://schemas.openxmlformats.org/presentationml/2006/main">
  <p:tag name="AS_UNIQUEID" val="14330"/>
</p:tagLst>
</file>

<file path=ppt/tags/tag23.xml><?xml version="1.0" encoding="utf-8"?>
<p:tagLst xmlns:a="http://schemas.openxmlformats.org/drawingml/2006/main" xmlns:r="http://schemas.openxmlformats.org/officeDocument/2006/relationships" xmlns:p="http://schemas.openxmlformats.org/presentationml/2006/main">
  <p:tag name="AS_UNIQUEID" val="14331"/>
</p:tagLst>
</file>

<file path=ppt/tags/tag24.xml><?xml version="1.0" encoding="utf-8"?>
<p:tagLst xmlns:a="http://schemas.openxmlformats.org/drawingml/2006/main" xmlns:r="http://schemas.openxmlformats.org/officeDocument/2006/relationships" xmlns:p="http://schemas.openxmlformats.org/presentationml/2006/main">
  <p:tag name="AS_UNIQUEID" val="14334"/>
</p:tagLst>
</file>

<file path=ppt/tags/tag25.xml><?xml version="1.0" encoding="utf-8"?>
<p:tagLst xmlns:a="http://schemas.openxmlformats.org/drawingml/2006/main" xmlns:r="http://schemas.openxmlformats.org/officeDocument/2006/relationships" xmlns:p="http://schemas.openxmlformats.org/presentationml/2006/main">
  <p:tag name="AS_UNIQUEID" val="14312"/>
</p:tagLst>
</file>

<file path=ppt/tags/tag26.xml><?xml version="1.0" encoding="utf-8"?>
<p:tagLst xmlns:a="http://schemas.openxmlformats.org/drawingml/2006/main" xmlns:r="http://schemas.openxmlformats.org/officeDocument/2006/relationships" xmlns:p="http://schemas.openxmlformats.org/presentationml/2006/main">
  <p:tag name="AS_UNIQUEID" val="14075"/>
</p:tagLst>
</file>

<file path=ppt/tags/tag27.xml><?xml version="1.0" encoding="utf-8"?>
<p:tagLst xmlns:a="http://schemas.openxmlformats.org/drawingml/2006/main" xmlns:r="http://schemas.openxmlformats.org/officeDocument/2006/relationships" xmlns:p="http://schemas.openxmlformats.org/presentationml/2006/main">
  <p:tag name="AS_UNIQUEID" val="14075"/>
</p:tagLst>
</file>

<file path=ppt/tags/tag28.xml><?xml version="1.0" encoding="utf-8"?>
<p:tagLst xmlns:a="http://schemas.openxmlformats.org/drawingml/2006/main" xmlns:r="http://schemas.openxmlformats.org/officeDocument/2006/relationships" xmlns:p="http://schemas.openxmlformats.org/presentationml/2006/main">
  <p:tag name="AS_UNIQUEID" val="14075"/>
</p:tagLst>
</file>

<file path=ppt/tags/tag29.xml><?xml version="1.0" encoding="utf-8"?>
<p:tagLst xmlns:a="http://schemas.openxmlformats.org/drawingml/2006/main" xmlns:r="http://schemas.openxmlformats.org/officeDocument/2006/relationships" xmlns:p="http://schemas.openxmlformats.org/presentationml/2006/main">
  <p:tag name="AS_UNIQUEID" val="14100"/>
</p:tagLst>
</file>

<file path=ppt/tags/tag3.xml><?xml version="1.0" encoding="utf-8"?>
<p:tagLst xmlns:a="http://schemas.openxmlformats.org/drawingml/2006/main" xmlns:r="http://schemas.openxmlformats.org/officeDocument/2006/relationships" xmlns:p="http://schemas.openxmlformats.org/presentationml/2006/main">
  <p:tag name="AS_UNIQUEID" val="14079"/>
</p:tagLst>
</file>

<file path=ppt/tags/tag30.xml><?xml version="1.0" encoding="utf-8"?>
<p:tagLst xmlns:a="http://schemas.openxmlformats.org/drawingml/2006/main" xmlns:r="http://schemas.openxmlformats.org/officeDocument/2006/relationships" xmlns:p="http://schemas.openxmlformats.org/presentationml/2006/main">
  <p:tag name="AS_UNIQUEID" val="14087"/>
</p:tagLst>
</file>

<file path=ppt/tags/tag31.xml><?xml version="1.0" encoding="utf-8"?>
<p:tagLst xmlns:a="http://schemas.openxmlformats.org/drawingml/2006/main" xmlns:r="http://schemas.openxmlformats.org/officeDocument/2006/relationships" xmlns:p="http://schemas.openxmlformats.org/presentationml/2006/main">
  <p:tag name="AS_UNIQUEID" val="14088"/>
</p:tagLst>
</file>

<file path=ppt/tags/tag32.xml><?xml version="1.0" encoding="utf-8"?>
<p:tagLst xmlns:a="http://schemas.openxmlformats.org/drawingml/2006/main" xmlns:r="http://schemas.openxmlformats.org/officeDocument/2006/relationships" xmlns:p="http://schemas.openxmlformats.org/presentationml/2006/main">
  <p:tag name="AS_UNIQUEID" val="14087"/>
</p:tagLst>
</file>

<file path=ppt/tags/tag33.xml><?xml version="1.0" encoding="utf-8"?>
<p:tagLst xmlns:a="http://schemas.openxmlformats.org/drawingml/2006/main" xmlns:r="http://schemas.openxmlformats.org/officeDocument/2006/relationships" xmlns:p="http://schemas.openxmlformats.org/presentationml/2006/main">
  <p:tag name="AS_UNIQUEID" val="14088"/>
</p:tagLst>
</file>

<file path=ppt/tags/tag34.xml><?xml version="1.0" encoding="utf-8"?>
<p:tagLst xmlns:a="http://schemas.openxmlformats.org/drawingml/2006/main" xmlns:r="http://schemas.openxmlformats.org/officeDocument/2006/relationships" xmlns:p="http://schemas.openxmlformats.org/presentationml/2006/main">
  <p:tag name="AS_UNIQUEID" val="14087"/>
</p:tagLst>
</file>

<file path=ppt/tags/tag35.xml><?xml version="1.0" encoding="utf-8"?>
<p:tagLst xmlns:a="http://schemas.openxmlformats.org/drawingml/2006/main" xmlns:r="http://schemas.openxmlformats.org/officeDocument/2006/relationships" xmlns:p="http://schemas.openxmlformats.org/presentationml/2006/main">
  <p:tag name="AS_UNIQUEID" val="14088"/>
</p:tagLst>
</file>

<file path=ppt/tags/tag36.xml><?xml version="1.0" encoding="utf-8"?>
<p:tagLst xmlns:a="http://schemas.openxmlformats.org/drawingml/2006/main" xmlns:r="http://schemas.openxmlformats.org/officeDocument/2006/relationships" xmlns:p="http://schemas.openxmlformats.org/presentationml/2006/main">
  <p:tag name="AS_UNIQUEID" val="14087"/>
</p:tagLst>
</file>

<file path=ppt/tags/tag37.xml><?xml version="1.0" encoding="utf-8"?>
<p:tagLst xmlns:a="http://schemas.openxmlformats.org/drawingml/2006/main" xmlns:r="http://schemas.openxmlformats.org/officeDocument/2006/relationships" xmlns:p="http://schemas.openxmlformats.org/presentationml/2006/main">
  <p:tag name="AS_UNIQUEID" val="14087"/>
</p:tagLst>
</file>

<file path=ppt/tags/tag38.xml><?xml version="1.0" encoding="utf-8"?>
<p:tagLst xmlns:a="http://schemas.openxmlformats.org/drawingml/2006/main" xmlns:r="http://schemas.openxmlformats.org/officeDocument/2006/relationships" xmlns:p="http://schemas.openxmlformats.org/presentationml/2006/main">
  <p:tag name="AS_UNIQUEID" val="14088"/>
</p:tagLst>
</file>

<file path=ppt/tags/tag39.xml><?xml version="1.0" encoding="utf-8"?>
<p:tagLst xmlns:a="http://schemas.openxmlformats.org/drawingml/2006/main" xmlns:r="http://schemas.openxmlformats.org/officeDocument/2006/relationships" xmlns:p="http://schemas.openxmlformats.org/presentationml/2006/main">
  <p:tag name="AS_UNIQUEID" val="14087"/>
</p:tagLst>
</file>

<file path=ppt/tags/tag4.xml><?xml version="1.0" encoding="utf-8"?>
<p:tagLst xmlns:a="http://schemas.openxmlformats.org/drawingml/2006/main" xmlns:r="http://schemas.openxmlformats.org/officeDocument/2006/relationships" xmlns:p="http://schemas.openxmlformats.org/presentationml/2006/main">
  <p:tag name="AS_UNIQUEID" val="14084"/>
</p:tagLst>
</file>

<file path=ppt/tags/tag40.xml><?xml version="1.0" encoding="utf-8"?>
<p:tagLst xmlns:a="http://schemas.openxmlformats.org/drawingml/2006/main" xmlns:r="http://schemas.openxmlformats.org/officeDocument/2006/relationships" xmlns:p="http://schemas.openxmlformats.org/presentationml/2006/main">
  <p:tag name="AS_UNIQUEID" val="14088"/>
</p:tagLst>
</file>

<file path=ppt/tags/tag41.xml><?xml version="1.0" encoding="utf-8"?>
<p:tagLst xmlns:a="http://schemas.openxmlformats.org/drawingml/2006/main" xmlns:r="http://schemas.openxmlformats.org/officeDocument/2006/relationships" xmlns:p="http://schemas.openxmlformats.org/presentationml/2006/main">
  <p:tag name="AS_UNIQUEID" val="14087"/>
</p:tagLst>
</file>

<file path=ppt/tags/tag42.xml><?xml version="1.0" encoding="utf-8"?>
<p:tagLst xmlns:a="http://schemas.openxmlformats.org/drawingml/2006/main" xmlns:r="http://schemas.openxmlformats.org/officeDocument/2006/relationships" xmlns:p="http://schemas.openxmlformats.org/presentationml/2006/main">
  <p:tag name="AS_UNIQUEID" val="14087"/>
</p:tagLst>
</file>

<file path=ppt/tags/tag43.xml><?xml version="1.0" encoding="utf-8"?>
<p:tagLst xmlns:a="http://schemas.openxmlformats.org/drawingml/2006/main" xmlns:r="http://schemas.openxmlformats.org/officeDocument/2006/relationships" xmlns:p="http://schemas.openxmlformats.org/presentationml/2006/main">
  <p:tag name="AS_UNIQUEID" val="14088"/>
</p:tagLst>
</file>

<file path=ppt/tags/tag44.xml><?xml version="1.0" encoding="utf-8"?>
<p:tagLst xmlns:a="http://schemas.openxmlformats.org/drawingml/2006/main" xmlns:r="http://schemas.openxmlformats.org/officeDocument/2006/relationships" xmlns:p="http://schemas.openxmlformats.org/presentationml/2006/main">
  <p:tag name="AS_UNIQUEID" val="14087"/>
</p:tagLst>
</file>

<file path=ppt/tags/tag45.xml><?xml version="1.0" encoding="utf-8"?>
<p:tagLst xmlns:a="http://schemas.openxmlformats.org/drawingml/2006/main" xmlns:r="http://schemas.openxmlformats.org/officeDocument/2006/relationships" xmlns:p="http://schemas.openxmlformats.org/presentationml/2006/main">
  <p:tag name="AS_UNIQUEID" val="14088"/>
</p:tagLst>
</file>

<file path=ppt/tags/tag46.xml><?xml version="1.0" encoding="utf-8"?>
<p:tagLst xmlns:a="http://schemas.openxmlformats.org/drawingml/2006/main" xmlns:r="http://schemas.openxmlformats.org/officeDocument/2006/relationships" xmlns:p="http://schemas.openxmlformats.org/presentationml/2006/main">
  <p:tag name="AS_UNIQUEID" val="14087"/>
</p:tagLst>
</file>

<file path=ppt/tags/tag47.xml><?xml version="1.0" encoding="utf-8"?>
<p:tagLst xmlns:a="http://schemas.openxmlformats.org/drawingml/2006/main" xmlns:r="http://schemas.openxmlformats.org/officeDocument/2006/relationships" xmlns:p="http://schemas.openxmlformats.org/presentationml/2006/main">
  <p:tag name="AS_UNIQUEID" val="14087"/>
</p:tagLst>
</file>

<file path=ppt/tags/tag48.xml><?xml version="1.0" encoding="utf-8"?>
<p:tagLst xmlns:a="http://schemas.openxmlformats.org/drawingml/2006/main" xmlns:r="http://schemas.openxmlformats.org/officeDocument/2006/relationships" xmlns:p="http://schemas.openxmlformats.org/presentationml/2006/main">
  <p:tag name="AS_UNIQUEID" val="14088"/>
</p:tagLst>
</file>

<file path=ppt/tags/tag49.xml><?xml version="1.0" encoding="utf-8"?>
<p:tagLst xmlns:a="http://schemas.openxmlformats.org/drawingml/2006/main" xmlns:r="http://schemas.openxmlformats.org/officeDocument/2006/relationships" xmlns:p="http://schemas.openxmlformats.org/presentationml/2006/main">
  <p:tag name="AS_UNIQUEID" val="14075"/>
</p:tagLst>
</file>

<file path=ppt/tags/tag5.xml><?xml version="1.0" encoding="utf-8"?>
<p:tagLst xmlns:a="http://schemas.openxmlformats.org/drawingml/2006/main" xmlns:r="http://schemas.openxmlformats.org/officeDocument/2006/relationships" xmlns:p="http://schemas.openxmlformats.org/presentationml/2006/main">
  <p:tag name="AS_UNIQUEID" val="14085"/>
</p:tagLst>
</file>

<file path=ppt/tags/tag50.xml><?xml version="1.0" encoding="utf-8"?>
<p:tagLst xmlns:a="http://schemas.openxmlformats.org/drawingml/2006/main" xmlns:r="http://schemas.openxmlformats.org/officeDocument/2006/relationships" xmlns:p="http://schemas.openxmlformats.org/presentationml/2006/main">
  <p:tag name="AS_UNIQUEID" val="14321"/>
</p:tagLst>
</file>

<file path=ppt/tags/tag51.xml><?xml version="1.0" encoding="utf-8"?>
<p:tagLst xmlns:a="http://schemas.openxmlformats.org/drawingml/2006/main" xmlns:r="http://schemas.openxmlformats.org/officeDocument/2006/relationships" xmlns:p="http://schemas.openxmlformats.org/presentationml/2006/main">
  <p:tag name="AS_UNIQUEID" val="14329"/>
</p:tagLst>
</file>

<file path=ppt/tags/tag52.xml><?xml version="1.0" encoding="utf-8"?>
<p:tagLst xmlns:a="http://schemas.openxmlformats.org/drawingml/2006/main" xmlns:r="http://schemas.openxmlformats.org/officeDocument/2006/relationships" xmlns:p="http://schemas.openxmlformats.org/presentationml/2006/main">
  <p:tag name="AS_UNIQUEID" val="14330"/>
</p:tagLst>
</file>

<file path=ppt/tags/tag53.xml><?xml version="1.0" encoding="utf-8"?>
<p:tagLst xmlns:a="http://schemas.openxmlformats.org/drawingml/2006/main" xmlns:r="http://schemas.openxmlformats.org/officeDocument/2006/relationships" xmlns:p="http://schemas.openxmlformats.org/presentationml/2006/main">
  <p:tag name="AS_UNIQUEID" val="14331"/>
</p:tagLst>
</file>

<file path=ppt/tags/tag54.xml><?xml version="1.0" encoding="utf-8"?>
<p:tagLst xmlns:a="http://schemas.openxmlformats.org/drawingml/2006/main" xmlns:r="http://schemas.openxmlformats.org/officeDocument/2006/relationships" xmlns:p="http://schemas.openxmlformats.org/presentationml/2006/main">
  <p:tag name="AS_UNIQUEID" val="14334"/>
</p:tagLst>
</file>

<file path=ppt/tags/tag55.xml><?xml version="1.0" encoding="utf-8"?>
<p:tagLst xmlns:a="http://schemas.openxmlformats.org/drawingml/2006/main" xmlns:r="http://schemas.openxmlformats.org/officeDocument/2006/relationships" xmlns:p="http://schemas.openxmlformats.org/presentationml/2006/main">
  <p:tag name="AS_UNIQUEID" val="14312"/>
</p:tagLst>
</file>

<file path=ppt/tags/tag56.xml><?xml version="1.0" encoding="utf-8"?>
<p:tagLst xmlns:a="http://schemas.openxmlformats.org/drawingml/2006/main" xmlns:r="http://schemas.openxmlformats.org/officeDocument/2006/relationships" xmlns:p="http://schemas.openxmlformats.org/presentationml/2006/main">
  <p:tag name="AS_UNIQUEID" val="14075"/>
</p:tagLst>
</file>

<file path=ppt/tags/tag57.xml><?xml version="1.0" encoding="utf-8"?>
<p:tagLst xmlns:a="http://schemas.openxmlformats.org/drawingml/2006/main" xmlns:r="http://schemas.openxmlformats.org/officeDocument/2006/relationships" xmlns:p="http://schemas.openxmlformats.org/presentationml/2006/main">
  <p:tag name="AS_UNIQUEID" val="14075"/>
</p:tagLst>
</file>

<file path=ppt/tags/tag58.xml><?xml version="1.0" encoding="utf-8"?>
<p:tagLst xmlns:a="http://schemas.openxmlformats.org/drawingml/2006/main" xmlns:r="http://schemas.openxmlformats.org/officeDocument/2006/relationships" xmlns:p="http://schemas.openxmlformats.org/presentationml/2006/main">
  <p:tag name="AS_UNIQUEID" val="14075"/>
</p:tagLst>
</file>

<file path=ppt/tags/tag59.xml><?xml version="1.0" encoding="utf-8"?>
<p:tagLst xmlns:a="http://schemas.openxmlformats.org/drawingml/2006/main" xmlns:r="http://schemas.openxmlformats.org/officeDocument/2006/relationships" xmlns:p="http://schemas.openxmlformats.org/presentationml/2006/main">
  <p:tag name="AS_UNIQUEID" val="14100"/>
</p:tagLst>
</file>

<file path=ppt/tags/tag6.xml><?xml version="1.0" encoding="utf-8"?>
<p:tagLst xmlns:a="http://schemas.openxmlformats.org/drawingml/2006/main" xmlns:r="http://schemas.openxmlformats.org/officeDocument/2006/relationships" xmlns:p="http://schemas.openxmlformats.org/presentationml/2006/main">
  <p:tag name="AS_UNIQUEID" val="14099"/>
</p:tagLst>
</file>

<file path=ppt/tags/tag60.xml><?xml version="1.0" encoding="utf-8"?>
<p:tagLst xmlns:a="http://schemas.openxmlformats.org/drawingml/2006/main" xmlns:r="http://schemas.openxmlformats.org/officeDocument/2006/relationships" xmlns:p="http://schemas.openxmlformats.org/presentationml/2006/main">
  <p:tag name="AS_UNIQUEID" val="14087"/>
</p:tagLst>
</file>

<file path=ppt/tags/tag61.xml><?xml version="1.0" encoding="utf-8"?>
<p:tagLst xmlns:a="http://schemas.openxmlformats.org/drawingml/2006/main" xmlns:r="http://schemas.openxmlformats.org/officeDocument/2006/relationships" xmlns:p="http://schemas.openxmlformats.org/presentationml/2006/main">
  <p:tag name="AS_UNIQUEID" val="14088"/>
</p:tagLst>
</file>

<file path=ppt/tags/tag62.xml><?xml version="1.0" encoding="utf-8"?>
<p:tagLst xmlns:a="http://schemas.openxmlformats.org/drawingml/2006/main" xmlns:r="http://schemas.openxmlformats.org/officeDocument/2006/relationships" xmlns:p="http://schemas.openxmlformats.org/presentationml/2006/main">
  <p:tag name="AS_UNIQUEID" val="14087"/>
</p:tagLst>
</file>

<file path=ppt/tags/tag63.xml><?xml version="1.0" encoding="utf-8"?>
<p:tagLst xmlns:a="http://schemas.openxmlformats.org/drawingml/2006/main" xmlns:r="http://schemas.openxmlformats.org/officeDocument/2006/relationships" xmlns:p="http://schemas.openxmlformats.org/presentationml/2006/main">
  <p:tag name="AS_UNIQUEID" val="14088"/>
</p:tagLst>
</file>

<file path=ppt/tags/tag64.xml><?xml version="1.0" encoding="utf-8"?>
<p:tagLst xmlns:a="http://schemas.openxmlformats.org/drawingml/2006/main" xmlns:r="http://schemas.openxmlformats.org/officeDocument/2006/relationships" xmlns:p="http://schemas.openxmlformats.org/presentationml/2006/main">
  <p:tag name="AS_UNIQUEID" val="14087"/>
</p:tagLst>
</file>

<file path=ppt/tags/tag65.xml><?xml version="1.0" encoding="utf-8"?>
<p:tagLst xmlns:a="http://schemas.openxmlformats.org/drawingml/2006/main" xmlns:r="http://schemas.openxmlformats.org/officeDocument/2006/relationships" xmlns:p="http://schemas.openxmlformats.org/presentationml/2006/main">
  <p:tag name="AS_UNIQUEID" val="14088"/>
</p:tagLst>
</file>

<file path=ppt/tags/tag66.xml><?xml version="1.0" encoding="utf-8"?>
<p:tagLst xmlns:a="http://schemas.openxmlformats.org/drawingml/2006/main" xmlns:r="http://schemas.openxmlformats.org/officeDocument/2006/relationships" xmlns:p="http://schemas.openxmlformats.org/presentationml/2006/main">
  <p:tag name="AS_UNIQUEID" val="14087"/>
</p:tagLst>
</file>

<file path=ppt/tags/tag67.xml><?xml version="1.0" encoding="utf-8"?>
<p:tagLst xmlns:a="http://schemas.openxmlformats.org/drawingml/2006/main" xmlns:r="http://schemas.openxmlformats.org/officeDocument/2006/relationships" xmlns:p="http://schemas.openxmlformats.org/presentationml/2006/main">
  <p:tag name="AS_UNIQUEID" val="14088"/>
</p:tagLst>
</file>

<file path=ppt/tags/tag68.xml><?xml version="1.0" encoding="utf-8"?>
<p:tagLst xmlns:a="http://schemas.openxmlformats.org/drawingml/2006/main" xmlns:r="http://schemas.openxmlformats.org/officeDocument/2006/relationships" xmlns:p="http://schemas.openxmlformats.org/presentationml/2006/main">
  <p:tag name="AS_UNIQUEID" val="14087"/>
</p:tagLst>
</file>

<file path=ppt/tags/tag69.xml><?xml version="1.0" encoding="utf-8"?>
<p:tagLst xmlns:a="http://schemas.openxmlformats.org/drawingml/2006/main" xmlns:r="http://schemas.openxmlformats.org/officeDocument/2006/relationships" xmlns:p="http://schemas.openxmlformats.org/presentationml/2006/main">
  <p:tag name="AS_UNIQUEID" val="14088"/>
</p:tagLst>
</file>

<file path=ppt/tags/tag7.xml><?xml version="1.0" encoding="utf-8"?>
<p:tagLst xmlns:a="http://schemas.openxmlformats.org/drawingml/2006/main" xmlns:r="http://schemas.openxmlformats.org/officeDocument/2006/relationships" xmlns:p="http://schemas.openxmlformats.org/presentationml/2006/main">
  <p:tag name="AS_UNIQUEID" val="14100"/>
</p:tagLst>
</file>

<file path=ppt/tags/tag70.xml><?xml version="1.0" encoding="utf-8"?>
<p:tagLst xmlns:a="http://schemas.openxmlformats.org/drawingml/2006/main" xmlns:r="http://schemas.openxmlformats.org/officeDocument/2006/relationships" xmlns:p="http://schemas.openxmlformats.org/presentationml/2006/main">
  <p:tag name="AS_UNIQUEID" val="14087"/>
</p:tagLst>
</file>

<file path=ppt/tags/tag71.xml><?xml version="1.0" encoding="utf-8"?>
<p:tagLst xmlns:a="http://schemas.openxmlformats.org/drawingml/2006/main" xmlns:r="http://schemas.openxmlformats.org/officeDocument/2006/relationships" xmlns:p="http://schemas.openxmlformats.org/presentationml/2006/main">
  <p:tag name="AS_UNIQUEID" val="14088"/>
</p:tagLst>
</file>

<file path=ppt/tags/tag72.xml><?xml version="1.0" encoding="utf-8"?>
<p:tagLst xmlns:a="http://schemas.openxmlformats.org/drawingml/2006/main" xmlns:r="http://schemas.openxmlformats.org/officeDocument/2006/relationships" xmlns:p="http://schemas.openxmlformats.org/presentationml/2006/main">
  <p:tag name="AS_UNIQUEID" val="14087"/>
</p:tagLst>
</file>

<file path=ppt/tags/tag73.xml><?xml version="1.0" encoding="utf-8"?>
<p:tagLst xmlns:a="http://schemas.openxmlformats.org/drawingml/2006/main" xmlns:r="http://schemas.openxmlformats.org/officeDocument/2006/relationships" xmlns:p="http://schemas.openxmlformats.org/presentationml/2006/main">
  <p:tag name="AS_UNIQUEID" val="14088"/>
</p:tagLst>
</file>

<file path=ppt/tags/tag74.xml><?xml version="1.0" encoding="utf-8"?>
<p:tagLst xmlns:a="http://schemas.openxmlformats.org/drawingml/2006/main" xmlns:r="http://schemas.openxmlformats.org/officeDocument/2006/relationships" xmlns:p="http://schemas.openxmlformats.org/presentationml/2006/main">
  <p:tag name="AS_UNIQUEID" val="14087"/>
</p:tagLst>
</file>

<file path=ppt/tags/tag75.xml><?xml version="1.0" encoding="utf-8"?>
<p:tagLst xmlns:a="http://schemas.openxmlformats.org/drawingml/2006/main" xmlns:r="http://schemas.openxmlformats.org/officeDocument/2006/relationships" xmlns:p="http://schemas.openxmlformats.org/presentationml/2006/main">
  <p:tag name="AS_UNIQUEID" val="14088"/>
</p:tagLst>
</file>

<file path=ppt/tags/tag76.xml><?xml version="1.0" encoding="utf-8"?>
<p:tagLst xmlns:a="http://schemas.openxmlformats.org/drawingml/2006/main" xmlns:r="http://schemas.openxmlformats.org/officeDocument/2006/relationships" xmlns:p="http://schemas.openxmlformats.org/presentationml/2006/main">
  <p:tag name="AS_UNIQUEID" val="14087"/>
</p:tagLst>
</file>

<file path=ppt/tags/tag77.xml><?xml version="1.0" encoding="utf-8"?>
<p:tagLst xmlns:a="http://schemas.openxmlformats.org/drawingml/2006/main" xmlns:r="http://schemas.openxmlformats.org/officeDocument/2006/relationships" xmlns:p="http://schemas.openxmlformats.org/presentationml/2006/main">
  <p:tag name="AS_UNIQUEID" val="14088"/>
</p:tagLst>
</file>

<file path=ppt/tags/tag78.xml><?xml version="1.0" encoding="utf-8"?>
<p:tagLst xmlns:a="http://schemas.openxmlformats.org/drawingml/2006/main" xmlns:r="http://schemas.openxmlformats.org/officeDocument/2006/relationships" xmlns:p="http://schemas.openxmlformats.org/presentationml/2006/main">
  <p:tag name="AS_UNIQUEID" val="14087"/>
</p:tagLst>
</file>

<file path=ppt/tags/tag79.xml><?xml version="1.0" encoding="utf-8"?>
<p:tagLst xmlns:a="http://schemas.openxmlformats.org/drawingml/2006/main" xmlns:r="http://schemas.openxmlformats.org/officeDocument/2006/relationships" xmlns:p="http://schemas.openxmlformats.org/presentationml/2006/main">
  <p:tag name="AS_UNIQUEID" val="14088"/>
</p:tagLst>
</file>

<file path=ppt/tags/tag8.xml><?xml version="1.0" encoding="utf-8"?>
<p:tagLst xmlns:a="http://schemas.openxmlformats.org/drawingml/2006/main" xmlns:r="http://schemas.openxmlformats.org/officeDocument/2006/relationships" xmlns:p="http://schemas.openxmlformats.org/presentationml/2006/main">
  <p:tag name="AS_UNIQUEID" val="14084"/>
</p:tagLst>
</file>

<file path=ppt/tags/tag80.xml><?xml version="1.0" encoding="utf-8"?>
<p:tagLst xmlns:a="http://schemas.openxmlformats.org/drawingml/2006/main" xmlns:r="http://schemas.openxmlformats.org/officeDocument/2006/relationships" xmlns:p="http://schemas.openxmlformats.org/presentationml/2006/main">
  <p:tag name="AS_UNIQUEID" val="14087"/>
</p:tagLst>
</file>

<file path=ppt/tags/tag81.xml><?xml version="1.0" encoding="utf-8"?>
<p:tagLst xmlns:a="http://schemas.openxmlformats.org/drawingml/2006/main" xmlns:r="http://schemas.openxmlformats.org/officeDocument/2006/relationships" xmlns:p="http://schemas.openxmlformats.org/presentationml/2006/main">
  <p:tag name="AS_UNIQUEID" val="14088"/>
</p:tagLst>
</file>

<file path=ppt/tags/tag82.xml><?xml version="1.0" encoding="utf-8"?>
<p:tagLst xmlns:a="http://schemas.openxmlformats.org/drawingml/2006/main" xmlns:r="http://schemas.openxmlformats.org/officeDocument/2006/relationships" xmlns:p="http://schemas.openxmlformats.org/presentationml/2006/main">
  <p:tag name="AS_UNIQUEID" val="14312"/>
</p:tagLst>
</file>

<file path=ppt/tags/tag83.xml><?xml version="1.0" encoding="utf-8"?>
<p:tagLst xmlns:a="http://schemas.openxmlformats.org/drawingml/2006/main" xmlns:r="http://schemas.openxmlformats.org/officeDocument/2006/relationships" xmlns:p="http://schemas.openxmlformats.org/presentationml/2006/main">
  <p:tag name="AS_UNIQUEID" val="14312"/>
</p:tagLst>
</file>

<file path=ppt/tags/tag84.xml><?xml version="1.0" encoding="utf-8"?>
<p:tagLst xmlns:a="http://schemas.openxmlformats.org/drawingml/2006/main" xmlns:r="http://schemas.openxmlformats.org/officeDocument/2006/relationships" xmlns:p="http://schemas.openxmlformats.org/presentationml/2006/main">
  <p:tag name="AS_UNIQUEID" val="14312"/>
</p:tagLst>
</file>

<file path=ppt/tags/tag85.xml><?xml version="1.0" encoding="utf-8"?>
<p:tagLst xmlns:a="http://schemas.openxmlformats.org/drawingml/2006/main" xmlns:r="http://schemas.openxmlformats.org/officeDocument/2006/relationships" xmlns:p="http://schemas.openxmlformats.org/presentationml/2006/main">
  <p:tag name="AS_UNIQUEID" val="14075"/>
</p:tagLst>
</file>

<file path=ppt/tags/tag86.xml><?xml version="1.0" encoding="utf-8"?>
<p:tagLst xmlns:a="http://schemas.openxmlformats.org/drawingml/2006/main" xmlns:r="http://schemas.openxmlformats.org/officeDocument/2006/relationships" xmlns:p="http://schemas.openxmlformats.org/presentationml/2006/main">
  <p:tag name="AS_UNIQUEID" val="14075"/>
</p:tagLst>
</file>

<file path=ppt/tags/tag87.xml><?xml version="1.0" encoding="utf-8"?>
<p:tagLst xmlns:a="http://schemas.openxmlformats.org/drawingml/2006/main" xmlns:r="http://schemas.openxmlformats.org/officeDocument/2006/relationships" xmlns:p="http://schemas.openxmlformats.org/presentationml/2006/main">
  <p:tag name="AS_UNIQUEID" val="14312"/>
</p:tagLst>
</file>

<file path=ppt/tags/tag9.xml><?xml version="1.0" encoding="utf-8"?>
<p:tagLst xmlns:a="http://schemas.openxmlformats.org/drawingml/2006/main" xmlns:r="http://schemas.openxmlformats.org/officeDocument/2006/relationships" xmlns:p="http://schemas.openxmlformats.org/presentationml/2006/main">
  <p:tag name="AS_UNIQUEID" val="14100"/>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C88538AC-5E41-4AA4-922D-842FA1A2143A}"/>
</file>

<file path=customXml/itemProps3.xml><?xml version="1.0" encoding="utf-8"?>
<ds:datastoreItem xmlns:ds="http://schemas.openxmlformats.org/officeDocument/2006/customXml" ds:itemID="{12296AD3-5121-4DF6-8150-62C25C031437}">
  <ds:schemaRefs>
    <ds:schemaRef ds:uri="http://purl.org/dc/elements/1.1/"/>
    <ds:schemaRef ds:uri="http://purl.org/dc/dcmitype/"/>
    <ds:schemaRef ds:uri="http://schemas.microsoft.com/office/2006/documentManagement/types"/>
    <ds:schemaRef ds:uri="http://purl.org/dc/terms/"/>
    <ds:schemaRef ds:uri="http://www.w3.org/XML/1998/namespace"/>
    <ds:schemaRef ds:uri="475f1e55-3009-46d8-9566-5d569a2b3a98"/>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1067</TotalTime>
  <Words>13502</Words>
  <Application>Microsoft Office PowerPoint</Application>
  <PresentationFormat>Widescreen</PresentationFormat>
  <Paragraphs>1908</Paragraphs>
  <Slides>91</Slides>
  <Notes>91</Notes>
  <HiddenSlides>3</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91</vt:i4>
      </vt:variant>
    </vt:vector>
  </HeadingPairs>
  <TitlesOfParts>
    <vt:vector size="103" baseType="lpstr">
      <vt:lpstr>Microsoft YaHei</vt:lpstr>
      <vt:lpstr>Microsoft YaHei</vt:lpstr>
      <vt:lpstr>方正兰亭黑简体</vt:lpstr>
      <vt:lpstr>Arial</vt:lpstr>
      <vt:lpstr>Calibri</vt:lpstr>
      <vt:lpstr>Huawei Sans</vt:lpstr>
      <vt:lpstr>Times New Roman</vt:lpstr>
      <vt:lpstr>Wingdings</vt:lpstr>
      <vt:lpstr>1_标题页模板</vt:lpstr>
      <vt:lpstr>2_自功能页模板</vt:lpstr>
      <vt:lpstr>3_内容页模板</vt:lpstr>
      <vt:lpstr>4_感谢页模板</vt:lpstr>
      <vt:lpstr>PowerPoint Presentation</vt:lpstr>
      <vt:lpstr>Enterprise Bearer WAN Architecture and Key Technologies</vt:lpstr>
      <vt:lpstr>PowerPoint Presentation</vt:lpstr>
      <vt:lpstr>PowerPoint Presentation</vt:lpstr>
      <vt:lpstr>PowerPoint Presentation</vt:lpstr>
      <vt:lpstr>Typical Architecture of the Bearer WAN</vt:lpstr>
      <vt:lpstr>Typical Architecture of the Bearer WAN</vt:lpstr>
      <vt:lpstr>Technologies Used by the Typical Bearer WAN Architecture</vt:lpstr>
      <vt:lpstr>PowerPoint Presentation</vt:lpstr>
      <vt:lpstr>MPLS Overview</vt:lpstr>
      <vt:lpstr>MPLS Terms (1)</vt:lpstr>
      <vt:lpstr>MPLS Terms (2)</vt:lpstr>
      <vt:lpstr>MPLS Terms (3)</vt:lpstr>
      <vt:lpstr>MPLS LDP Overview</vt:lpstr>
      <vt:lpstr>MPLS TE Overview</vt:lpstr>
      <vt:lpstr>MPLS TE Tunnel</vt:lpstr>
      <vt:lpstr>Issues with MPLS LDP and RSVP-TE</vt:lpstr>
      <vt:lpstr>SR-MPLS Overview</vt:lpstr>
      <vt:lpstr>SR-MPLS BE and SR-MPLS TE</vt:lpstr>
      <vt:lpstr>SR-MPLS Policy</vt:lpstr>
      <vt:lpstr>SRv6 Overview</vt:lpstr>
      <vt:lpstr>SRv6 Extension Header</vt:lpstr>
      <vt:lpstr>Summary: WAN Bearer Technologies</vt:lpstr>
      <vt:lpstr>PowerPoint Presentation</vt:lpstr>
      <vt:lpstr>VPN Classification</vt:lpstr>
      <vt:lpstr>WAN VPN Service Overview</vt:lpstr>
      <vt:lpstr>Traditional WAN L2VPN Overview</vt:lpstr>
      <vt:lpstr>Traditional WAN L3VPN Overview</vt:lpstr>
      <vt:lpstr>WAN EVPN Overview</vt:lpstr>
      <vt:lpstr>WAN EVPN Application</vt:lpstr>
      <vt:lpstr>Summary: WAN VPN</vt:lpstr>
      <vt:lpstr>PowerPoint Presentation</vt:lpstr>
      <vt:lpstr>Tunnel Management</vt:lpstr>
      <vt:lpstr>Configuring a Tunnel Policy</vt:lpstr>
      <vt:lpstr>Applying a Tunnel Policy to a VPN</vt:lpstr>
      <vt:lpstr>Extension: SR Policy-based Traffic Diversion</vt:lpstr>
      <vt:lpstr>PowerPoint Presentation</vt:lpstr>
      <vt:lpstr>Network Congestion Background</vt:lpstr>
      <vt:lpstr>Network Traffic Optimization Overview</vt:lpstr>
      <vt:lpstr>Network Information Collection</vt:lpstr>
      <vt:lpstr>Network Optimization Computation</vt:lpstr>
      <vt:lpstr>Optimization Result Delivery</vt:lpstr>
      <vt:lpstr>PowerPoint Presentation</vt:lpstr>
      <vt:lpstr>New Requirements for Bearer Network SLA Assurance</vt:lpstr>
      <vt:lpstr>Slice-based Bearer Network: One Network for Multiple Purposes (Carrying Multiple Services), Lowering Costs</vt:lpstr>
      <vt:lpstr>QoS Overview</vt:lpstr>
      <vt:lpstr>DiffServ Model-based QoS Components</vt:lpstr>
      <vt:lpstr>QoS Processing Sequence on Huawei Devices</vt:lpstr>
      <vt:lpstr>PowerPoint Presentation</vt:lpstr>
      <vt:lpstr>Behavior Aggregate Classification</vt:lpstr>
      <vt:lpstr>DSCP/IP Precedence/ 802.1p/EXP Value Mapping</vt:lpstr>
      <vt:lpstr>Traffic Policing and Traffic Shaping</vt:lpstr>
      <vt:lpstr>Congestion Management and Congestion Avoidance</vt:lpstr>
      <vt:lpstr>Queue Group Scheduling Sequence</vt:lpstr>
      <vt:lpstr>PowerPoint Presentation</vt:lpstr>
      <vt:lpstr>WAN QoS Application: Flow Marking</vt:lpstr>
      <vt:lpstr>WAN QoS Application: Flow Scheduling</vt:lpstr>
      <vt:lpstr>QoS Limitations</vt:lpstr>
      <vt:lpstr>HQoS: Providing Scheduling and Bandwidth Guarantee for Users</vt:lpstr>
      <vt:lpstr>HQoS: Providing User-Level Bandwidth Guarantee When the CIR of Each Scheduler Does Not Exceed the Upper Limit</vt:lpstr>
      <vt:lpstr>Channelized Sub-interfaces Providing Management Entities on the Basis of HQoS to Provide SLA Assurance</vt:lpstr>
      <vt:lpstr>FlexE: Delivering Isolation and Deterministic Delay Assurance Based on Independent Resources</vt:lpstr>
      <vt:lpstr>Basic FlexE Architecture</vt:lpstr>
      <vt:lpstr>Comparison of Slicing Technologies</vt:lpstr>
      <vt:lpstr>Slicing Technology Implementation Modes</vt:lpstr>
      <vt:lpstr>Network Slicing Solution Example: SRv6 &amp; Slice ID</vt:lpstr>
      <vt:lpstr>PowerPoint Presentation</vt:lpstr>
      <vt:lpstr>WAN Reliability Overview</vt:lpstr>
      <vt:lpstr>TE Tunnel Protection Technology Basics</vt:lpstr>
      <vt:lpstr>TI-LFA FRR</vt:lpstr>
      <vt:lpstr>Limitations of E2E Protection</vt:lpstr>
      <vt:lpstr>VPN FRR</vt:lpstr>
      <vt:lpstr>IP FRR</vt:lpstr>
      <vt:lpstr>Summary: Multi-Level Network Protection</vt:lpstr>
      <vt:lpstr>PowerPoint Presentation</vt:lpstr>
      <vt:lpstr>WAN Management and O&amp;M</vt:lpstr>
      <vt:lpstr>SNMP</vt:lpstr>
      <vt:lpstr>NETCONF</vt:lpstr>
      <vt:lpstr>Telemetry</vt:lpstr>
      <vt:lpstr>BGP-LS</vt:lpstr>
      <vt:lpstr>TWAMP</vt:lpstr>
      <vt:lpstr>TWAMP Light</vt:lpstr>
      <vt:lpstr>TWAMP Application Scenarios</vt:lpstr>
      <vt:lpstr>iFIT</vt:lpstr>
      <vt:lpstr>iFIT for VPN over SRv6 Scenario</vt:lpstr>
      <vt:lpstr>iFIT for SRv6 Policy Scenarios</vt:lpstr>
      <vt:lpstr>iFIT-based Service Path Display</vt:lpstr>
      <vt:lpstr>iFIT-based Fault Locating</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193</cp:revision>
  <dcterms:created xsi:type="dcterms:W3CDTF">2018-11-29T10:16:29Z</dcterms:created>
  <dcterms:modified xsi:type="dcterms:W3CDTF">2021-11-04T02:33:29Z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(3)CJYjplP8GrksgiHV2DIgo+ZqiBzV+BCWTVKpPPnCmGMk44J7+05goD2QXzgLs0HzxvJh5tRu
BBqAmnlucLm024MUtufKh+DAeqQiXjLwFAkhS3wDGuPtURq98JbA8a8od6gpPrjJtIJNALsn
FGDoz5HR8qkI0xDlhTqxnSPXQDywSOPqQzEYIZ/L5YsKgKmuDgqPT3SDVRcdsFF6TcBte/hw
X5Nb2N6k5ayNWdfBgb</vt:lpwstr>
  </property>
  <property fmtid="{D5CDD505-2E9C-101B-9397-08002B2CF9AE}" pid="3" name="_2015_ms_pID_7253431">
    <vt:lpwstr>PT9XQ3VaiasYJNMqf/Zk+BP8Ixpe22yuthEAXyqYRRW12hsoTEjg4N
vIlEBx+3ghIw5WdEAoeMpcATY2i8he75/xs17K63MyV9hkL1q5TlO+1tBDBqlpjWKF4LpQbh
L2lIIlXMI+aAlZnV9elYKYegG4j/ylQQUnVYTNdoPaHoici6q/tJKYnnXpXjoC3liKO3Urtf
Lu9gK+vkaq5bskPpgug2j9EnfohRjwZ9q170</vt:lpwstr>
  </property>
  <property fmtid="{D5CDD505-2E9C-101B-9397-08002B2CF9AE}" pid="4" name="_2015_ms_pID_7253432">
    <vt:lpwstr>+CkRw8GGpbfhTtk1GYT39w0=</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1624601205</vt:lpwstr>
  </property>
</Properties>
</file>